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handoutMasterIdLst>
    <p:handoutMasterId r:id="rId126"/>
  </p:handoutMasterIdLst>
  <p:sldIdLst>
    <p:sldId id="924" r:id="rId4"/>
    <p:sldId id="446" r:id="rId6"/>
    <p:sldId id="442" r:id="rId7"/>
    <p:sldId id="276" r:id="rId8"/>
    <p:sldId id="445" r:id="rId9"/>
    <p:sldId id="301" r:id="rId10"/>
    <p:sldId id="302" r:id="rId11"/>
    <p:sldId id="303" r:id="rId12"/>
    <p:sldId id="305" r:id="rId13"/>
    <p:sldId id="304" r:id="rId14"/>
    <p:sldId id="306" r:id="rId15"/>
    <p:sldId id="1044" r:id="rId16"/>
    <p:sldId id="308" r:id="rId17"/>
    <p:sldId id="309" r:id="rId18"/>
    <p:sldId id="310" r:id="rId19"/>
    <p:sldId id="311" r:id="rId20"/>
    <p:sldId id="312" r:id="rId21"/>
    <p:sldId id="313" r:id="rId22"/>
    <p:sldId id="314" r:id="rId23"/>
    <p:sldId id="315" r:id="rId24"/>
    <p:sldId id="316" r:id="rId25"/>
    <p:sldId id="317" r:id="rId26"/>
    <p:sldId id="318" r:id="rId27"/>
    <p:sldId id="319" r:id="rId28"/>
    <p:sldId id="320" r:id="rId29"/>
    <p:sldId id="321" r:id="rId30"/>
    <p:sldId id="332" r:id="rId31"/>
    <p:sldId id="329" r:id="rId32"/>
    <p:sldId id="333" r:id="rId33"/>
    <p:sldId id="322" r:id="rId34"/>
    <p:sldId id="334" r:id="rId35"/>
    <p:sldId id="1045" r:id="rId36"/>
    <p:sldId id="323" r:id="rId37"/>
    <p:sldId id="335" r:id="rId38"/>
    <p:sldId id="331" r:id="rId39"/>
    <p:sldId id="337" r:id="rId40"/>
    <p:sldId id="339" r:id="rId41"/>
    <p:sldId id="340" r:id="rId42"/>
    <p:sldId id="341" r:id="rId43"/>
    <p:sldId id="828" r:id="rId44"/>
    <p:sldId id="1153" r:id="rId45"/>
    <p:sldId id="1154" r:id="rId46"/>
    <p:sldId id="1155" r:id="rId47"/>
    <p:sldId id="349" r:id="rId48"/>
    <p:sldId id="350" r:id="rId49"/>
    <p:sldId id="658" r:id="rId50"/>
    <p:sldId id="743" r:id="rId51"/>
    <p:sldId id="744" r:id="rId52"/>
    <p:sldId id="354" r:id="rId53"/>
    <p:sldId id="355" r:id="rId54"/>
    <p:sldId id="356" r:id="rId55"/>
    <p:sldId id="357" r:id="rId56"/>
    <p:sldId id="358" r:id="rId57"/>
    <p:sldId id="359" r:id="rId58"/>
    <p:sldId id="360" r:id="rId59"/>
    <p:sldId id="361" r:id="rId60"/>
    <p:sldId id="362" r:id="rId61"/>
    <p:sldId id="363" r:id="rId62"/>
    <p:sldId id="364" r:id="rId63"/>
    <p:sldId id="365" r:id="rId64"/>
    <p:sldId id="1156" r:id="rId65"/>
    <p:sldId id="366" r:id="rId66"/>
    <p:sldId id="367" r:id="rId67"/>
    <p:sldId id="368" r:id="rId68"/>
    <p:sldId id="369" r:id="rId69"/>
    <p:sldId id="370" r:id="rId70"/>
    <p:sldId id="830" r:id="rId71"/>
    <p:sldId id="570" r:id="rId72"/>
    <p:sldId id="381" r:id="rId73"/>
    <p:sldId id="372" r:id="rId74"/>
    <p:sldId id="373" r:id="rId75"/>
    <p:sldId id="374" r:id="rId76"/>
    <p:sldId id="1157" r:id="rId77"/>
    <p:sldId id="375" r:id="rId78"/>
    <p:sldId id="376" r:id="rId79"/>
    <p:sldId id="383" r:id="rId80"/>
    <p:sldId id="384" r:id="rId81"/>
    <p:sldId id="386" r:id="rId82"/>
    <p:sldId id="387" r:id="rId83"/>
    <p:sldId id="388" r:id="rId84"/>
    <p:sldId id="389" r:id="rId85"/>
    <p:sldId id="390" r:id="rId86"/>
    <p:sldId id="391" r:id="rId87"/>
    <p:sldId id="392" r:id="rId88"/>
    <p:sldId id="394" r:id="rId89"/>
    <p:sldId id="395" r:id="rId90"/>
    <p:sldId id="396" r:id="rId91"/>
    <p:sldId id="397" r:id="rId92"/>
    <p:sldId id="398" r:id="rId93"/>
    <p:sldId id="399" r:id="rId94"/>
    <p:sldId id="400" r:id="rId95"/>
    <p:sldId id="401" r:id="rId96"/>
    <p:sldId id="402" r:id="rId97"/>
    <p:sldId id="403" r:id="rId98"/>
    <p:sldId id="405" r:id="rId99"/>
    <p:sldId id="406" r:id="rId100"/>
    <p:sldId id="404" r:id="rId101"/>
    <p:sldId id="407" r:id="rId102"/>
    <p:sldId id="408" r:id="rId103"/>
    <p:sldId id="409" r:id="rId104"/>
    <p:sldId id="1158" r:id="rId105"/>
    <p:sldId id="1159" r:id="rId106"/>
    <p:sldId id="413" r:id="rId107"/>
    <p:sldId id="425" r:id="rId108"/>
    <p:sldId id="426" r:id="rId109"/>
    <p:sldId id="921" r:id="rId110"/>
    <p:sldId id="414" r:id="rId111"/>
    <p:sldId id="417" r:id="rId112"/>
    <p:sldId id="418" r:id="rId113"/>
    <p:sldId id="427" r:id="rId114"/>
    <p:sldId id="415" r:id="rId115"/>
    <p:sldId id="419" r:id="rId116"/>
    <p:sldId id="420" r:id="rId117"/>
    <p:sldId id="1048" r:id="rId118"/>
    <p:sldId id="1050" r:id="rId119"/>
    <p:sldId id="1051" r:id="rId120"/>
    <p:sldId id="1052" r:id="rId121"/>
    <p:sldId id="1053" r:id="rId122"/>
    <p:sldId id="428" r:id="rId123"/>
    <p:sldId id="429" r:id="rId124"/>
    <p:sldId id="430" r:id="rId125"/>
  </p:sldIdLst>
  <p:sldSz cx="12192000" cy="6858000"/>
  <p:notesSz cx="6858000" cy="9144000"/>
  <p:custDataLst>
    <p:tags r:id="rId1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6E5"/>
    <a:srgbClr val="9051E5"/>
    <a:srgbClr val="133E35"/>
    <a:srgbClr val="071915"/>
    <a:srgbClr val="5CC9B3"/>
    <a:srgbClr val="E1F6F3"/>
    <a:srgbClr val="FFEDDB"/>
    <a:srgbClr val="D1D1D1"/>
    <a:srgbClr val="FFFFFE"/>
    <a:srgbClr val="FBEE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1" Type="http://schemas.openxmlformats.org/officeDocument/2006/relationships/tags" Target="tags/tag363.xml"/><Relationship Id="rId130" Type="http://schemas.openxmlformats.org/officeDocument/2006/relationships/commentAuthors" Target="commentAuthors.xml"/><Relationship Id="rId13" Type="http://schemas.openxmlformats.org/officeDocument/2006/relationships/slide" Target="slides/slide9.xml"/><Relationship Id="rId129" Type="http://schemas.openxmlformats.org/officeDocument/2006/relationships/tableStyles" Target="tableStyles.xml"/><Relationship Id="rId128" Type="http://schemas.openxmlformats.org/officeDocument/2006/relationships/viewProps" Target="viewProps.xml"/><Relationship Id="rId127" Type="http://schemas.openxmlformats.org/officeDocument/2006/relationships/presProps" Target="presProps.xml"/><Relationship Id="rId126" Type="http://schemas.openxmlformats.org/officeDocument/2006/relationships/handoutMaster" Target="handoutMasters/handoutMaster1.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a:prstGeom prst="rect">
            <a:avLst/>
          </a:prstGeo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a:prstGeom prst="rect">
            <a:avLst/>
          </a:prstGeo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a:prstGeom prst="rect">
            <a:avLst/>
          </a:prstGeom>
        </p:spPr>
        <p:txBody>
          <a:bodyPr/>
          <a:p>
            <a:r>
              <a:rPr lang="zh-CN" altLang="en-US"/>
              <a:t>单击此处编辑母版标题样式</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a:prstGeom prst="rect">
            <a:avLst/>
          </a:prstGeo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a:prstGeom prst="rect">
            <a:avLst/>
          </a:prstGeo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a:prstGeom prst="rect">
            <a:avLst/>
          </a:prstGeo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a:prstGeom prst="rect">
            <a:avLst/>
          </a:prstGeo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a:prstGeom prst="rect">
            <a:avLst/>
          </a:prstGeo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a:prstGeom prst="rect">
            <a:avLst/>
          </a:prstGeo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a:prstGeom prst="rect">
            <a:avLst/>
          </a:prstGeo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a:prstGeom prst="rect">
            <a:avLst/>
          </a:prstGeo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a:prstGeom prst="rect">
            <a:avLst/>
          </a:prstGeo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a:prstGeom prst="rect">
            <a:avLst/>
          </a:prstGeo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a:prstGeom prst="rect">
            <a:avLst/>
          </a:prstGeo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a:prstGeom prst="rect">
            <a:avLst/>
          </a:prstGeo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6" Type="http://schemas.openxmlformats.org/officeDocument/2006/relationships/theme" Target="../theme/theme2.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61.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19.xml"/><Relationship Id="rId2" Type="http://schemas.openxmlformats.org/officeDocument/2006/relationships/image" Target="../media/image1.png"/><Relationship Id="rId1" Type="http://schemas.openxmlformats.org/officeDocument/2006/relationships/tags" Target="../tags/tag118.xml"/></Relationships>
</file>

<file path=ppt/slides/_rels/slide10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99.xml"/><Relationship Id="rId4" Type="http://schemas.openxmlformats.org/officeDocument/2006/relationships/image" Target="../media/image3.png"/><Relationship Id="rId3" Type="http://schemas.openxmlformats.org/officeDocument/2006/relationships/tags" Target="../tags/tag319.xml"/><Relationship Id="rId2" Type="http://schemas.openxmlformats.org/officeDocument/2006/relationships/image" Target="../media/image1.png"/><Relationship Id="rId1" Type="http://schemas.openxmlformats.org/officeDocument/2006/relationships/tags" Target="../tags/tag318.xml"/></Relationships>
</file>

<file path=ppt/slides/_rels/slide10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99.xml"/><Relationship Id="rId4" Type="http://schemas.openxmlformats.org/officeDocument/2006/relationships/image" Target="../media/image3.png"/><Relationship Id="rId3" Type="http://schemas.openxmlformats.org/officeDocument/2006/relationships/tags" Target="../tags/tag321.xml"/><Relationship Id="rId2" Type="http://schemas.openxmlformats.org/officeDocument/2006/relationships/image" Target="../media/image1.png"/><Relationship Id="rId1" Type="http://schemas.openxmlformats.org/officeDocument/2006/relationships/tags" Target="../tags/tag320.xml"/></Relationships>
</file>

<file path=ppt/slides/_rels/slide10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99.xml"/><Relationship Id="rId4" Type="http://schemas.openxmlformats.org/officeDocument/2006/relationships/image" Target="../media/image3.png"/><Relationship Id="rId3" Type="http://schemas.openxmlformats.org/officeDocument/2006/relationships/tags" Target="../tags/tag323.xml"/><Relationship Id="rId2" Type="http://schemas.openxmlformats.org/officeDocument/2006/relationships/image" Target="../media/image1.png"/><Relationship Id="rId1" Type="http://schemas.openxmlformats.org/officeDocument/2006/relationships/tags" Target="../tags/tag322.xml"/></Relationships>
</file>

<file path=ppt/slides/_rels/slide103.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1.xml"/><Relationship Id="rId7" Type="http://schemas.openxmlformats.org/officeDocument/2006/relationships/slide" Target="slide106.xml"/><Relationship Id="rId6" Type="http://schemas.openxmlformats.org/officeDocument/2006/relationships/slide" Target="slide105.xml"/><Relationship Id="rId5" Type="http://schemas.openxmlformats.org/officeDocument/2006/relationships/slide" Target="slide104.xml"/><Relationship Id="rId4" Type="http://schemas.openxmlformats.org/officeDocument/2006/relationships/image" Target="../media/image3.png"/><Relationship Id="rId3" Type="http://schemas.openxmlformats.org/officeDocument/2006/relationships/tags" Target="../tags/tag325.xml"/><Relationship Id="rId2" Type="http://schemas.openxmlformats.org/officeDocument/2006/relationships/image" Target="../media/image1.png"/><Relationship Id="rId1" Type="http://schemas.openxmlformats.org/officeDocument/2006/relationships/tags" Target="../tags/tag324.xml"/></Relationships>
</file>

<file path=ppt/slides/_rels/slide10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103.xml"/><Relationship Id="rId4" Type="http://schemas.openxmlformats.org/officeDocument/2006/relationships/image" Target="../media/image3.png"/><Relationship Id="rId3" Type="http://schemas.openxmlformats.org/officeDocument/2006/relationships/tags" Target="../tags/tag327.xml"/><Relationship Id="rId2" Type="http://schemas.openxmlformats.org/officeDocument/2006/relationships/image" Target="../media/image1.png"/><Relationship Id="rId1" Type="http://schemas.openxmlformats.org/officeDocument/2006/relationships/tags" Target="../tags/tag326.xml"/></Relationships>
</file>

<file path=ppt/slides/_rels/slide10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3.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29.xml"/><Relationship Id="rId2" Type="http://schemas.openxmlformats.org/officeDocument/2006/relationships/image" Target="../media/image1.png"/><Relationship Id="rId1" Type="http://schemas.openxmlformats.org/officeDocument/2006/relationships/tags" Target="../tags/tag328.xml"/></Relationships>
</file>

<file path=ppt/slides/_rels/slide10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3.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1.xml"/><Relationship Id="rId2" Type="http://schemas.openxmlformats.org/officeDocument/2006/relationships/image" Target="../media/image1.png"/><Relationship Id="rId1" Type="http://schemas.openxmlformats.org/officeDocument/2006/relationships/tags" Target="../tags/tag330.xml"/></Relationships>
</file>

<file path=ppt/slides/_rels/slide107.xml.rels><?xml version="1.0" encoding="UTF-8" standalone="yes"?>
<Relationships xmlns="http://schemas.openxmlformats.org/package/2006/relationships"><Relationship Id="rId9" Type="http://schemas.openxmlformats.org/officeDocument/2006/relationships/notesSlide" Target="../notesSlides/notesSlide10.xml"/><Relationship Id="rId8" Type="http://schemas.openxmlformats.org/officeDocument/2006/relationships/slideLayout" Target="../slideLayouts/slideLayout1.xml"/><Relationship Id="rId7" Type="http://schemas.openxmlformats.org/officeDocument/2006/relationships/slide" Target="slide110.xml"/><Relationship Id="rId6" Type="http://schemas.openxmlformats.org/officeDocument/2006/relationships/slide" Target="slide109.xml"/><Relationship Id="rId5" Type="http://schemas.openxmlformats.org/officeDocument/2006/relationships/slide" Target="slide108.xml"/><Relationship Id="rId4" Type="http://schemas.openxmlformats.org/officeDocument/2006/relationships/image" Target="../media/image3.png"/><Relationship Id="rId3" Type="http://schemas.openxmlformats.org/officeDocument/2006/relationships/tags" Target="../tags/tag333.xml"/><Relationship Id="rId2" Type="http://schemas.openxmlformats.org/officeDocument/2006/relationships/image" Target="../media/image1.png"/><Relationship Id="rId1" Type="http://schemas.openxmlformats.org/officeDocument/2006/relationships/tags" Target="../tags/tag332.xml"/></Relationships>
</file>

<file path=ppt/slides/_rels/slide10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107.xml"/><Relationship Id="rId4" Type="http://schemas.openxmlformats.org/officeDocument/2006/relationships/image" Target="../media/image3.png"/><Relationship Id="rId3" Type="http://schemas.openxmlformats.org/officeDocument/2006/relationships/tags" Target="../tags/tag335.xml"/><Relationship Id="rId2" Type="http://schemas.openxmlformats.org/officeDocument/2006/relationships/image" Target="../media/image1.png"/><Relationship Id="rId1" Type="http://schemas.openxmlformats.org/officeDocument/2006/relationships/tags" Target="../tags/tag334.xml"/></Relationships>
</file>

<file path=ppt/slides/_rels/slide10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7.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7.xml"/><Relationship Id="rId2" Type="http://schemas.openxmlformats.org/officeDocument/2006/relationships/image" Target="../media/image1.png"/><Relationship Id="rId1" Type="http://schemas.openxmlformats.org/officeDocument/2006/relationships/tags" Target="../tags/tag336.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1.xml"/><Relationship Id="rId2" Type="http://schemas.openxmlformats.org/officeDocument/2006/relationships/image" Target="../media/image1.png"/><Relationship Id="rId1" Type="http://schemas.openxmlformats.org/officeDocument/2006/relationships/tags" Target="../tags/tag120.xml"/></Relationships>
</file>

<file path=ppt/slides/_rels/slide1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07.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39.xml"/><Relationship Id="rId2" Type="http://schemas.openxmlformats.org/officeDocument/2006/relationships/image" Target="../media/image1.png"/><Relationship Id="rId1" Type="http://schemas.openxmlformats.org/officeDocument/2006/relationships/tags" Target="../tags/tag338.xml"/></Relationships>
</file>

<file path=ppt/slides/_rels/slide111.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1.xml"/><Relationship Id="rId7" Type="http://schemas.openxmlformats.org/officeDocument/2006/relationships/slide" Target="slide114.xml"/><Relationship Id="rId6" Type="http://schemas.openxmlformats.org/officeDocument/2006/relationships/slide" Target="slide113.xml"/><Relationship Id="rId5" Type="http://schemas.openxmlformats.org/officeDocument/2006/relationships/slide" Target="slide112.xml"/><Relationship Id="rId4" Type="http://schemas.openxmlformats.org/officeDocument/2006/relationships/image" Target="../media/image3.png"/><Relationship Id="rId3" Type="http://schemas.openxmlformats.org/officeDocument/2006/relationships/tags" Target="../tags/tag341.xml"/><Relationship Id="rId2" Type="http://schemas.openxmlformats.org/officeDocument/2006/relationships/image" Target="../media/image1.png"/><Relationship Id="rId1" Type="http://schemas.openxmlformats.org/officeDocument/2006/relationships/tags" Target="../tags/tag340.xml"/></Relationships>
</file>

<file path=ppt/slides/_rels/slide11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111.xml"/><Relationship Id="rId4" Type="http://schemas.openxmlformats.org/officeDocument/2006/relationships/image" Target="../media/image3.png"/><Relationship Id="rId3" Type="http://schemas.openxmlformats.org/officeDocument/2006/relationships/tags" Target="../tags/tag343.xml"/><Relationship Id="rId2" Type="http://schemas.openxmlformats.org/officeDocument/2006/relationships/image" Target="../media/image1.png"/><Relationship Id="rId1" Type="http://schemas.openxmlformats.org/officeDocument/2006/relationships/tags" Target="../tags/tag342.xml"/></Relationships>
</file>

<file path=ppt/slides/_rels/slide11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45.xml"/><Relationship Id="rId2" Type="http://schemas.openxmlformats.org/officeDocument/2006/relationships/image" Target="../media/image1.png"/><Relationship Id="rId1" Type="http://schemas.openxmlformats.org/officeDocument/2006/relationships/tags" Target="../tags/tag344.xml"/></Relationships>
</file>

<file path=ppt/slides/_rels/slide11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1.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47.xml"/><Relationship Id="rId2" Type="http://schemas.openxmlformats.org/officeDocument/2006/relationships/image" Target="../media/image1.png"/><Relationship Id="rId1" Type="http://schemas.openxmlformats.org/officeDocument/2006/relationships/tags" Target="../tags/tag346.xml"/></Relationships>
</file>

<file path=ppt/slides/_rels/slide115.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xml"/><Relationship Id="rId7" Type="http://schemas.openxmlformats.org/officeDocument/2006/relationships/slide" Target="slide118.xml"/><Relationship Id="rId6" Type="http://schemas.openxmlformats.org/officeDocument/2006/relationships/slide" Target="slide117.xml"/><Relationship Id="rId5" Type="http://schemas.openxmlformats.org/officeDocument/2006/relationships/slide" Target="slide116.xml"/><Relationship Id="rId4" Type="http://schemas.openxmlformats.org/officeDocument/2006/relationships/image" Target="../media/image3.png"/><Relationship Id="rId3" Type="http://schemas.openxmlformats.org/officeDocument/2006/relationships/tags" Target="../tags/tag349.xml"/><Relationship Id="rId2" Type="http://schemas.openxmlformats.org/officeDocument/2006/relationships/image" Target="../media/image1.png"/><Relationship Id="rId1" Type="http://schemas.openxmlformats.org/officeDocument/2006/relationships/tags" Target="../tags/tag348.xml"/></Relationships>
</file>

<file path=ppt/slides/_rels/slide11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5.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51.xml"/><Relationship Id="rId2" Type="http://schemas.openxmlformats.org/officeDocument/2006/relationships/image" Target="../media/image1.png"/><Relationship Id="rId1" Type="http://schemas.openxmlformats.org/officeDocument/2006/relationships/tags" Target="../tags/tag350.xml"/></Relationships>
</file>

<file path=ppt/slides/_rels/slide1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5.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53.xml"/><Relationship Id="rId2" Type="http://schemas.openxmlformats.org/officeDocument/2006/relationships/image" Target="../media/image1.png"/><Relationship Id="rId1" Type="http://schemas.openxmlformats.org/officeDocument/2006/relationships/tags" Target="../tags/tag352.xml"/></Relationships>
</file>

<file path=ppt/slides/_rels/slide11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slide" Target="slide115.xml"/><Relationship Id="rId5" Type="http://schemas.openxmlformats.org/officeDocument/2006/relationships/image" Target="../media/image9.png"/><Relationship Id="rId4" Type="http://schemas.openxmlformats.org/officeDocument/2006/relationships/image" Target="../media/image3.png"/><Relationship Id="rId3" Type="http://schemas.openxmlformats.org/officeDocument/2006/relationships/tags" Target="../tags/tag355.xml"/><Relationship Id="rId2" Type="http://schemas.openxmlformats.org/officeDocument/2006/relationships/image" Target="../media/image1.png"/><Relationship Id="rId1" Type="http://schemas.openxmlformats.org/officeDocument/2006/relationships/tags" Target="../tags/tag354.xml"/></Relationships>
</file>

<file path=ppt/slides/_rels/slide119.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358.xml"/><Relationship Id="rId4" Type="http://schemas.openxmlformats.org/officeDocument/2006/relationships/image" Target="../media/image3.png"/><Relationship Id="rId3" Type="http://schemas.openxmlformats.org/officeDocument/2006/relationships/tags" Target="../tags/tag357.xml"/><Relationship Id="rId2" Type="http://schemas.openxmlformats.org/officeDocument/2006/relationships/image" Target="../media/image1.png"/><Relationship Id="rId1" Type="http://schemas.openxmlformats.org/officeDocument/2006/relationships/tags" Target="../tags/tag356.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3.xml"/><Relationship Id="rId2" Type="http://schemas.openxmlformats.org/officeDocument/2006/relationships/image" Target="../media/image1.png"/><Relationship Id="rId1" Type="http://schemas.openxmlformats.org/officeDocument/2006/relationships/tags" Target="../tags/tag122.xml"/></Relationships>
</file>

<file path=ppt/slides/_rels/slide120.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tags" Target="../tags/tag361.xml"/><Relationship Id="rId4" Type="http://schemas.openxmlformats.org/officeDocument/2006/relationships/image" Target="../media/image3.png"/><Relationship Id="rId3" Type="http://schemas.openxmlformats.org/officeDocument/2006/relationships/tags" Target="../tags/tag360.xml"/><Relationship Id="rId2" Type="http://schemas.openxmlformats.org/officeDocument/2006/relationships/image" Target="../media/image1.png"/><Relationship Id="rId1" Type="http://schemas.openxmlformats.org/officeDocument/2006/relationships/tags" Target="../tags/tag359.xml"/></Relationships>
</file>

<file path=ppt/slides/_rels/slide121.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tags" Target="../tags/tag362.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5.xml"/><Relationship Id="rId2" Type="http://schemas.openxmlformats.org/officeDocument/2006/relationships/image" Target="../media/image1.png"/><Relationship Id="rId1" Type="http://schemas.openxmlformats.org/officeDocument/2006/relationships/tags" Target="../tags/tag124.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7.xml"/><Relationship Id="rId2" Type="http://schemas.openxmlformats.org/officeDocument/2006/relationships/image" Target="../media/image1.png"/><Relationship Id="rId1" Type="http://schemas.openxmlformats.org/officeDocument/2006/relationships/tags" Target="../tags/tag12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29.xml"/><Relationship Id="rId2" Type="http://schemas.openxmlformats.org/officeDocument/2006/relationships/image" Target="../media/image1.png"/><Relationship Id="rId1" Type="http://schemas.openxmlformats.org/officeDocument/2006/relationships/tags" Target="../tags/tag128.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1.xml"/><Relationship Id="rId2" Type="http://schemas.openxmlformats.org/officeDocument/2006/relationships/image" Target="../media/image1.png"/><Relationship Id="rId1" Type="http://schemas.openxmlformats.org/officeDocument/2006/relationships/tags" Target="../tags/tag130.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3.xml"/><Relationship Id="rId2" Type="http://schemas.openxmlformats.org/officeDocument/2006/relationships/image" Target="../media/image1.png"/><Relationship Id="rId1" Type="http://schemas.openxmlformats.org/officeDocument/2006/relationships/tags" Target="../tags/tag13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5.xml"/><Relationship Id="rId2" Type="http://schemas.openxmlformats.org/officeDocument/2006/relationships/image" Target="../media/image1.png"/><Relationship Id="rId1" Type="http://schemas.openxmlformats.org/officeDocument/2006/relationships/tags" Target="../tags/tag13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7.xml"/><Relationship Id="rId2" Type="http://schemas.openxmlformats.org/officeDocument/2006/relationships/image" Target="../media/image1.png"/><Relationship Id="rId1" Type="http://schemas.openxmlformats.org/officeDocument/2006/relationships/tags" Target="../tags/tag13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39.xml"/><Relationship Id="rId2" Type="http://schemas.openxmlformats.org/officeDocument/2006/relationships/image" Target="../media/image1.png"/><Relationship Id="rId1" Type="http://schemas.openxmlformats.org/officeDocument/2006/relationships/tags" Target="../tags/tag138.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1.xml"/><Relationship Id="rId2" Type="http://schemas.openxmlformats.org/officeDocument/2006/relationships/image" Target="../media/image1.png"/><Relationship Id="rId1" Type="http://schemas.openxmlformats.org/officeDocument/2006/relationships/tags" Target="../tags/tag140.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3.xml"/><Relationship Id="rId2" Type="http://schemas.openxmlformats.org/officeDocument/2006/relationships/image" Target="../media/image1.png"/><Relationship Id="rId1" Type="http://schemas.openxmlformats.org/officeDocument/2006/relationships/tags" Target="../tags/tag142.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5.xml"/><Relationship Id="rId2" Type="http://schemas.openxmlformats.org/officeDocument/2006/relationships/image" Target="../media/image1.png"/><Relationship Id="rId1" Type="http://schemas.openxmlformats.org/officeDocument/2006/relationships/tags" Target="../tags/tag144.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7.xml"/><Relationship Id="rId2" Type="http://schemas.openxmlformats.org/officeDocument/2006/relationships/image" Target="../media/image1.png"/><Relationship Id="rId1" Type="http://schemas.openxmlformats.org/officeDocument/2006/relationships/tags" Target="../tags/tag146.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49.xml"/><Relationship Id="rId2" Type="http://schemas.openxmlformats.org/officeDocument/2006/relationships/image" Target="../media/image1.png"/><Relationship Id="rId1" Type="http://schemas.openxmlformats.org/officeDocument/2006/relationships/tags" Target="../tags/tag148.xml"/></Relationships>
</file>

<file path=ppt/slides/_rels/slide26.xml.rels><?xml version="1.0" encoding="UTF-8" standalone="yes"?>
<Relationships xmlns="http://schemas.openxmlformats.org/package/2006/relationships"><Relationship Id="rId9" Type="http://schemas.openxmlformats.org/officeDocument/2006/relationships/slide" Target="slide27.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image" Target="../media/image1.png"/><Relationship Id="rId11" Type="http://schemas.openxmlformats.org/officeDocument/2006/relationships/slideLayout" Target="../slideLayouts/slideLayout1.xml"/><Relationship Id="rId10" Type="http://schemas.openxmlformats.org/officeDocument/2006/relationships/tags" Target="../tags/tag156.xml"/><Relationship Id="rId1" Type="http://schemas.openxmlformats.org/officeDocument/2006/relationships/tags" Target="../tags/tag150.xml"/></Relationships>
</file>

<file path=ppt/slides/_rels/slide2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6.xml"/><Relationship Id="rId4" Type="http://schemas.openxmlformats.org/officeDocument/2006/relationships/image" Target="../media/image3.png"/><Relationship Id="rId3" Type="http://schemas.openxmlformats.org/officeDocument/2006/relationships/tags" Target="../tags/tag158.xml"/><Relationship Id="rId2" Type="http://schemas.openxmlformats.org/officeDocument/2006/relationships/image" Target="../media/image1.png"/><Relationship Id="rId1" Type="http://schemas.openxmlformats.org/officeDocument/2006/relationships/tags" Target="../tags/tag157.xml"/></Relationships>
</file>

<file path=ppt/slides/_rels/slide2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61.xml"/><Relationship Id="rId5" Type="http://schemas.openxmlformats.org/officeDocument/2006/relationships/slide" Target="slide29.xml"/><Relationship Id="rId4" Type="http://schemas.openxmlformats.org/officeDocument/2006/relationships/image" Target="../media/image3.png"/><Relationship Id="rId3" Type="http://schemas.openxmlformats.org/officeDocument/2006/relationships/tags" Target="../tags/tag160.xml"/><Relationship Id="rId2" Type="http://schemas.openxmlformats.org/officeDocument/2006/relationships/image" Target="../media/image1.png"/><Relationship Id="rId1" Type="http://schemas.openxmlformats.org/officeDocument/2006/relationships/tags" Target="../tags/tag159.xml"/></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28.xml"/><Relationship Id="rId4" Type="http://schemas.openxmlformats.org/officeDocument/2006/relationships/image" Target="../media/image3.png"/><Relationship Id="rId3" Type="http://schemas.openxmlformats.org/officeDocument/2006/relationships/tags" Target="../tags/tag163.xml"/><Relationship Id="rId2" Type="http://schemas.openxmlformats.org/officeDocument/2006/relationships/image" Target="../media/image1.png"/><Relationship Id="rId1" Type="http://schemas.openxmlformats.org/officeDocument/2006/relationships/tags" Target="../tags/tag162.xml"/></Relationships>
</file>

<file path=ppt/slides/_rels/slide3.xml.rels><?xml version="1.0" encoding="UTF-8" standalone="yes"?>
<Relationships xmlns="http://schemas.openxmlformats.org/package/2006/relationships"><Relationship Id="rId9" Type="http://schemas.openxmlformats.org/officeDocument/2006/relationships/slide" Target="slide38.xml"/><Relationship Id="rId8" Type="http://schemas.openxmlformats.org/officeDocument/2006/relationships/slide" Target="slide9.xml"/><Relationship Id="rId7" Type="http://schemas.openxmlformats.org/officeDocument/2006/relationships/slide" Target="slide6.xml"/><Relationship Id="rId6" Type="http://schemas.openxmlformats.org/officeDocument/2006/relationships/slide" Target="slide4.xml"/><Relationship Id="rId5" Type="http://schemas.openxmlformats.org/officeDocument/2006/relationships/image" Target="../media/image3.png"/><Relationship Id="rId4" Type="http://schemas.openxmlformats.org/officeDocument/2006/relationships/image" Target="../media/image2.jpeg"/><Relationship Id="rId3" Type="http://schemas.openxmlformats.org/officeDocument/2006/relationships/tags" Target="../tags/tag64.xml"/><Relationship Id="rId20" Type="http://schemas.openxmlformats.org/officeDocument/2006/relationships/notesSlide" Target="../notesSlides/notesSlide3.xml"/><Relationship Id="rId2" Type="http://schemas.openxmlformats.org/officeDocument/2006/relationships/image" Target="../media/image1.png"/><Relationship Id="rId19" Type="http://schemas.openxmlformats.org/officeDocument/2006/relationships/slideLayout" Target="../slideLayouts/slideLayout1.xml"/><Relationship Id="rId18" Type="http://schemas.openxmlformats.org/officeDocument/2006/relationships/tags" Target="../tags/tag70.xml"/><Relationship Id="rId17" Type="http://schemas.openxmlformats.org/officeDocument/2006/relationships/tags" Target="../tags/tag69.xml"/><Relationship Id="rId16" Type="http://schemas.openxmlformats.org/officeDocument/2006/relationships/tags" Target="../tags/tag68.xml"/><Relationship Id="rId15" Type="http://schemas.openxmlformats.org/officeDocument/2006/relationships/tags" Target="../tags/tag67.xml"/><Relationship Id="rId14" Type="http://schemas.openxmlformats.org/officeDocument/2006/relationships/tags" Target="../tags/tag66.xml"/><Relationship Id="rId13" Type="http://schemas.openxmlformats.org/officeDocument/2006/relationships/image" Target="../media/image7.png"/><Relationship Id="rId12" Type="http://schemas.openxmlformats.org/officeDocument/2006/relationships/tags" Target="../tags/tag65.xml"/><Relationship Id="rId11" Type="http://schemas.openxmlformats.org/officeDocument/2006/relationships/slide" Target="slide79.xml"/><Relationship Id="rId10" Type="http://schemas.openxmlformats.org/officeDocument/2006/relationships/slide" Target="slide49.xml"/><Relationship Id="rId1" Type="http://schemas.openxmlformats.org/officeDocument/2006/relationships/tags" Target="../tags/tag63.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166.xml"/><Relationship Id="rId6" Type="http://schemas.openxmlformats.org/officeDocument/2006/relationships/slide" Target="slide32.xml"/><Relationship Id="rId5" Type="http://schemas.openxmlformats.org/officeDocument/2006/relationships/slide" Target="slide31.xml"/><Relationship Id="rId4" Type="http://schemas.openxmlformats.org/officeDocument/2006/relationships/image" Target="../media/image3.png"/><Relationship Id="rId3" Type="http://schemas.openxmlformats.org/officeDocument/2006/relationships/tags" Target="../tags/tag165.xml"/><Relationship Id="rId2" Type="http://schemas.openxmlformats.org/officeDocument/2006/relationships/image" Target="../media/image1.png"/><Relationship Id="rId1" Type="http://schemas.openxmlformats.org/officeDocument/2006/relationships/tags" Target="../tags/tag164.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0.xml"/><Relationship Id="rId4" Type="http://schemas.openxmlformats.org/officeDocument/2006/relationships/image" Target="../media/image3.png"/><Relationship Id="rId3" Type="http://schemas.openxmlformats.org/officeDocument/2006/relationships/tags" Target="../tags/tag168.xml"/><Relationship Id="rId2" Type="http://schemas.openxmlformats.org/officeDocument/2006/relationships/image" Target="../media/image1.png"/><Relationship Id="rId1" Type="http://schemas.openxmlformats.org/officeDocument/2006/relationships/tags" Target="../tags/tag167.xml"/></Relationships>
</file>

<file path=ppt/slides/_rels/slide3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0.xml"/><Relationship Id="rId4" Type="http://schemas.openxmlformats.org/officeDocument/2006/relationships/image" Target="../media/image3.png"/><Relationship Id="rId3" Type="http://schemas.openxmlformats.org/officeDocument/2006/relationships/tags" Target="../tags/tag170.xml"/><Relationship Id="rId2" Type="http://schemas.openxmlformats.org/officeDocument/2006/relationships/image" Target="../media/image1.png"/><Relationship Id="rId1" Type="http://schemas.openxmlformats.org/officeDocument/2006/relationships/tags" Target="../tags/tag169.xml"/></Relationships>
</file>

<file path=ppt/slides/_rels/slide3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73.xml"/><Relationship Id="rId5" Type="http://schemas.openxmlformats.org/officeDocument/2006/relationships/slide" Target="slide34.xml"/><Relationship Id="rId4" Type="http://schemas.openxmlformats.org/officeDocument/2006/relationships/image" Target="../media/image3.png"/><Relationship Id="rId3" Type="http://schemas.openxmlformats.org/officeDocument/2006/relationships/tags" Target="../tags/tag172.xml"/><Relationship Id="rId2" Type="http://schemas.openxmlformats.org/officeDocument/2006/relationships/image" Target="../media/image1.png"/><Relationship Id="rId1" Type="http://schemas.openxmlformats.org/officeDocument/2006/relationships/tags" Target="../tags/tag171.xml"/></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33.xml"/><Relationship Id="rId4" Type="http://schemas.openxmlformats.org/officeDocument/2006/relationships/image" Target="../media/image3.png"/><Relationship Id="rId3" Type="http://schemas.openxmlformats.org/officeDocument/2006/relationships/tags" Target="../tags/tag175.xml"/><Relationship Id="rId2" Type="http://schemas.openxmlformats.org/officeDocument/2006/relationships/image" Target="../media/image1.png"/><Relationship Id="rId1" Type="http://schemas.openxmlformats.org/officeDocument/2006/relationships/tags" Target="../tags/tag174.xml"/></Relationships>
</file>

<file path=ppt/slides/_rels/slide3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 Id="rId3" Type="http://schemas.openxmlformats.org/officeDocument/2006/relationships/tags" Target="../tags/tag177.xml"/><Relationship Id="rId2" Type="http://schemas.openxmlformats.org/officeDocument/2006/relationships/image" Target="../media/image1.png"/><Relationship Id="rId1" Type="http://schemas.openxmlformats.org/officeDocument/2006/relationships/tags" Target="../tags/tag176.xml"/></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 Id="rId3" Type="http://schemas.openxmlformats.org/officeDocument/2006/relationships/tags" Target="../tags/tag179.xml"/><Relationship Id="rId2" Type="http://schemas.openxmlformats.org/officeDocument/2006/relationships/image" Target="../media/image1.png"/><Relationship Id="rId1" Type="http://schemas.openxmlformats.org/officeDocument/2006/relationships/tags" Target="../tags/tag178.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181.xml"/><Relationship Id="rId2" Type="http://schemas.openxmlformats.org/officeDocument/2006/relationships/image" Target="../media/image1.png"/><Relationship Id="rId1" Type="http://schemas.openxmlformats.org/officeDocument/2006/relationships/tags" Target="../tags/tag180.xml"/></Relationships>
</file>

<file path=ppt/slides/_rels/slide3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84.xml"/><Relationship Id="rId4" Type="http://schemas.openxmlformats.org/officeDocument/2006/relationships/image" Target="../media/image3.png"/><Relationship Id="rId3" Type="http://schemas.openxmlformats.org/officeDocument/2006/relationships/tags" Target="../tags/tag183.xml"/><Relationship Id="rId2" Type="http://schemas.openxmlformats.org/officeDocument/2006/relationships/image" Target="../media/image1.png"/><Relationship Id="rId1" Type="http://schemas.openxmlformats.org/officeDocument/2006/relationships/tags" Target="../tags/tag182.xml"/></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6.xml"/><Relationship Id="rId2" Type="http://schemas.openxmlformats.org/officeDocument/2006/relationships/image" Target="../media/image1.png"/><Relationship Id="rId1" Type="http://schemas.openxmlformats.org/officeDocument/2006/relationships/tags" Target="../tags/tag185.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3.xml"/><Relationship Id="rId4" Type="http://schemas.openxmlformats.org/officeDocument/2006/relationships/image" Target="../media/image3.png"/><Relationship Id="rId3" Type="http://schemas.openxmlformats.org/officeDocument/2006/relationships/tags" Target="../tags/tag72.xml"/><Relationship Id="rId2" Type="http://schemas.openxmlformats.org/officeDocument/2006/relationships/image" Target="../media/image1.png"/><Relationship Id="rId1" Type="http://schemas.openxmlformats.org/officeDocument/2006/relationships/tags" Target="../tags/tag71.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88.xml"/><Relationship Id="rId2" Type="http://schemas.openxmlformats.org/officeDocument/2006/relationships/image" Target="../media/image1.png"/><Relationship Id="rId1" Type="http://schemas.openxmlformats.org/officeDocument/2006/relationships/tags" Target="../tags/tag187.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0.xml"/><Relationship Id="rId2" Type="http://schemas.openxmlformats.org/officeDocument/2006/relationships/image" Target="../media/image1.png"/><Relationship Id="rId1" Type="http://schemas.openxmlformats.org/officeDocument/2006/relationships/tags" Target="../tags/tag189.xml"/></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2.xml"/><Relationship Id="rId2" Type="http://schemas.openxmlformats.org/officeDocument/2006/relationships/image" Target="../media/image1.png"/><Relationship Id="rId1" Type="http://schemas.openxmlformats.org/officeDocument/2006/relationships/tags" Target="../tags/tag191.xml"/></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4.xml"/><Relationship Id="rId2" Type="http://schemas.openxmlformats.org/officeDocument/2006/relationships/image" Target="../media/image1.png"/><Relationship Id="rId1" Type="http://schemas.openxmlformats.org/officeDocument/2006/relationships/tags" Target="../tags/tag193.xml"/></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6.xml"/><Relationship Id="rId2" Type="http://schemas.openxmlformats.org/officeDocument/2006/relationships/image" Target="../media/image1.png"/><Relationship Id="rId1" Type="http://schemas.openxmlformats.org/officeDocument/2006/relationships/tags" Target="../tags/tag195.xml"/></Relationships>
</file>

<file path=ppt/slides/_rels/slide4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198.xml"/><Relationship Id="rId2" Type="http://schemas.openxmlformats.org/officeDocument/2006/relationships/image" Target="../media/image1.png"/><Relationship Id="rId1" Type="http://schemas.openxmlformats.org/officeDocument/2006/relationships/tags" Target="../tags/tag197.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0.xml"/><Relationship Id="rId2" Type="http://schemas.openxmlformats.org/officeDocument/2006/relationships/image" Target="../media/image1.png"/><Relationship Id="rId1" Type="http://schemas.openxmlformats.org/officeDocument/2006/relationships/tags" Target="../tags/tag199.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2.xml"/><Relationship Id="rId2" Type="http://schemas.openxmlformats.org/officeDocument/2006/relationships/image" Target="../media/image1.png"/><Relationship Id="rId1" Type="http://schemas.openxmlformats.org/officeDocument/2006/relationships/tags" Target="../tags/tag201.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204.xml"/><Relationship Id="rId2" Type="http://schemas.openxmlformats.org/officeDocument/2006/relationships/image" Target="../media/image1.png"/><Relationship Id="rId1" Type="http://schemas.openxmlformats.org/officeDocument/2006/relationships/tags" Target="../tags/tag203.xml"/></Relationships>
</file>

<file path=ppt/slides/_rels/slide4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07.xml"/><Relationship Id="rId4" Type="http://schemas.openxmlformats.org/officeDocument/2006/relationships/image" Target="../media/image3.png"/><Relationship Id="rId3" Type="http://schemas.openxmlformats.org/officeDocument/2006/relationships/tags" Target="../tags/tag206.xml"/><Relationship Id="rId2" Type="http://schemas.openxmlformats.org/officeDocument/2006/relationships/image" Target="../media/image1.png"/><Relationship Id="rId1" Type="http://schemas.openxmlformats.org/officeDocument/2006/relationships/tags" Target="../tags/tag205.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slide" Target="slide3.xml"/><Relationship Id="rId4" Type="http://schemas.openxmlformats.org/officeDocument/2006/relationships/image" Target="../media/image3.png"/><Relationship Id="rId3" Type="http://schemas.openxmlformats.org/officeDocument/2006/relationships/tags" Target="../tags/tag75.xml"/><Relationship Id="rId2" Type="http://schemas.openxmlformats.org/officeDocument/2006/relationships/image" Target="../media/image1.png"/><Relationship Id="rId1" Type="http://schemas.openxmlformats.org/officeDocument/2006/relationships/tags" Target="../tags/tag74.xml"/></Relationships>
</file>

<file path=ppt/slides/_rels/slide5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09.xml"/><Relationship Id="rId2" Type="http://schemas.openxmlformats.org/officeDocument/2006/relationships/image" Target="../media/image1.png"/><Relationship Id="rId1" Type="http://schemas.openxmlformats.org/officeDocument/2006/relationships/tags" Target="../tags/tag208.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1.xml"/><Relationship Id="rId2" Type="http://schemas.openxmlformats.org/officeDocument/2006/relationships/image" Target="../media/image1.png"/><Relationship Id="rId1" Type="http://schemas.openxmlformats.org/officeDocument/2006/relationships/tags" Target="../tags/tag210.xml"/></Relationships>
</file>

<file path=ppt/slides/_rels/slide5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3.xml"/><Relationship Id="rId2" Type="http://schemas.openxmlformats.org/officeDocument/2006/relationships/image" Target="../media/image1.png"/><Relationship Id="rId1" Type="http://schemas.openxmlformats.org/officeDocument/2006/relationships/tags" Target="../tags/tag212.xml"/></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5.xml"/><Relationship Id="rId2" Type="http://schemas.openxmlformats.org/officeDocument/2006/relationships/image" Target="../media/image1.png"/><Relationship Id="rId1" Type="http://schemas.openxmlformats.org/officeDocument/2006/relationships/tags" Target="../tags/tag214.xml"/></Relationships>
</file>

<file path=ppt/slides/_rels/slide5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7.xml"/><Relationship Id="rId2" Type="http://schemas.openxmlformats.org/officeDocument/2006/relationships/image" Target="../media/image1.png"/><Relationship Id="rId1" Type="http://schemas.openxmlformats.org/officeDocument/2006/relationships/tags" Target="../tags/tag216.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19.xml"/><Relationship Id="rId2" Type="http://schemas.openxmlformats.org/officeDocument/2006/relationships/image" Target="../media/image1.png"/><Relationship Id="rId1" Type="http://schemas.openxmlformats.org/officeDocument/2006/relationships/tags" Target="../tags/tag218.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1.xml"/><Relationship Id="rId2" Type="http://schemas.openxmlformats.org/officeDocument/2006/relationships/image" Target="../media/image1.png"/><Relationship Id="rId1" Type="http://schemas.openxmlformats.org/officeDocument/2006/relationships/tags" Target="../tags/tag220.xml"/></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3.xml"/><Relationship Id="rId2" Type="http://schemas.openxmlformats.org/officeDocument/2006/relationships/image" Target="../media/image1.png"/><Relationship Id="rId1" Type="http://schemas.openxmlformats.org/officeDocument/2006/relationships/tags" Target="../tags/tag222.xml"/></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5.xml"/><Relationship Id="rId2" Type="http://schemas.openxmlformats.org/officeDocument/2006/relationships/image" Target="../media/image1.png"/><Relationship Id="rId1" Type="http://schemas.openxmlformats.org/officeDocument/2006/relationships/tags" Target="../tags/tag224.xml"/></Relationships>
</file>

<file path=ppt/slides/_rels/slide5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7.xml"/><Relationship Id="rId2" Type="http://schemas.openxmlformats.org/officeDocument/2006/relationships/image" Target="../media/image1.png"/><Relationship Id="rId1" Type="http://schemas.openxmlformats.org/officeDocument/2006/relationships/tags" Target="../tags/tag226.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78.xml"/><Relationship Id="rId4" Type="http://schemas.openxmlformats.org/officeDocument/2006/relationships/image" Target="../media/image3.png"/><Relationship Id="rId3" Type="http://schemas.openxmlformats.org/officeDocument/2006/relationships/tags" Target="../tags/tag77.xml"/><Relationship Id="rId2" Type="http://schemas.openxmlformats.org/officeDocument/2006/relationships/image" Target="../media/image1.png"/><Relationship Id="rId1" Type="http://schemas.openxmlformats.org/officeDocument/2006/relationships/tags" Target="../tags/tag76.xml"/></Relationships>
</file>

<file path=ppt/slides/_rels/slide6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29.xml"/><Relationship Id="rId2" Type="http://schemas.openxmlformats.org/officeDocument/2006/relationships/image" Target="../media/image1.png"/><Relationship Id="rId1" Type="http://schemas.openxmlformats.org/officeDocument/2006/relationships/tags" Target="../tags/tag228.xml"/></Relationships>
</file>

<file path=ppt/slides/_rels/slide6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1.xml"/><Relationship Id="rId2" Type="http://schemas.openxmlformats.org/officeDocument/2006/relationships/image" Target="../media/image1.png"/><Relationship Id="rId1" Type="http://schemas.openxmlformats.org/officeDocument/2006/relationships/tags" Target="../tags/tag230.xml"/></Relationships>
</file>

<file path=ppt/slides/_rels/slide6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3.xml"/><Relationship Id="rId2" Type="http://schemas.openxmlformats.org/officeDocument/2006/relationships/image" Target="../media/image1.png"/><Relationship Id="rId1" Type="http://schemas.openxmlformats.org/officeDocument/2006/relationships/tags" Target="../tags/tag232.xml"/></Relationships>
</file>

<file path=ppt/slides/_rels/slide6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5.xml"/><Relationship Id="rId2" Type="http://schemas.openxmlformats.org/officeDocument/2006/relationships/image" Target="../media/image1.png"/><Relationship Id="rId1" Type="http://schemas.openxmlformats.org/officeDocument/2006/relationships/tags" Target="../tags/tag234.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7.xml"/><Relationship Id="rId2" Type="http://schemas.openxmlformats.org/officeDocument/2006/relationships/image" Target="../media/image1.png"/><Relationship Id="rId1" Type="http://schemas.openxmlformats.org/officeDocument/2006/relationships/tags" Target="../tags/tag236.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39.xml"/><Relationship Id="rId2" Type="http://schemas.openxmlformats.org/officeDocument/2006/relationships/image" Target="../media/image1.png"/><Relationship Id="rId1" Type="http://schemas.openxmlformats.org/officeDocument/2006/relationships/tags" Target="../tags/tag238.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41.xml"/><Relationship Id="rId2" Type="http://schemas.openxmlformats.org/officeDocument/2006/relationships/image" Target="../media/image1.png"/><Relationship Id="rId1" Type="http://schemas.openxmlformats.org/officeDocument/2006/relationships/tags" Target="../tags/tag240.xml"/></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45.xml"/><Relationship Id="rId6" Type="http://schemas.openxmlformats.org/officeDocument/2006/relationships/slide" Target="slide68.xml"/><Relationship Id="rId5" Type="http://schemas.openxmlformats.org/officeDocument/2006/relationships/tags" Target="../tags/tag244.xml"/><Relationship Id="rId4" Type="http://schemas.openxmlformats.org/officeDocument/2006/relationships/image" Target="../media/image3.png"/><Relationship Id="rId3" Type="http://schemas.openxmlformats.org/officeDocument/2006/relationships/tags" Target="../tags/tag243.xml"/><Relationship Id="rId2" Type="http://schemas.openxmlformats.org/officeDocument/2006/relationships/image" Target="../media/image1.png"/><Relationship Id="rId1" Type="http://schemas.openxmlformats.org/officeDocument/2006/relationships/tags" Target="../tags/tag242.xml"/></Relationships>
</file>

<file path=ppt/slides/_rels/slide6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67.xml"/><Relationship Id="rId4" Type="http://schemas.openxmlformats.org/officeDocument/2006/relationships/image" Target="../media/image3.png"/><Relationship Id="rId3" Type="http://schemas.openxmlformats.org/officeDocument/2006/relationships/tags" Target="../tags/tag247.xml"/><Relationship Id="rId2" Type="http://schemas.openxmlformats.org/officeDocument/2006/relationships/image" Target="../media/image1.png"/><Relationship Id="rId1" Type="http://schemas.openxmlformats.org/officeDocument/2006/relationships/tags" Target="../tags/tag246.xml"/></Relationships>
</file>

<file path=ppt/slides/_rels/slide69.xml.rels><?xml version="1.0" encoding="UTF-8" standalone="yes"?>
<Relationships xmlns="http://schemas.openxmlformats.org/package/2006/relationships"><Relationship Id="rId9" Type="http://schemas.openxmlformats.org/officeDocument/2006/relationships/tags" Target="../tags/tag253.xml"/><Relationship Id="rId8" Type="http://schemas.openxmlformats.org/officeDocument/2006/relationships/slide" Target="slide70.xml"/><Relationship Id="rId7" Type="http://schemas.openxmlformats.org/officeDocument/2006/relationships/tags" Target="../tags/tag252.xml"/><Relationship Id="rId6" Type="http://schemas.openxmlformats.org/officeDocument/2006/relationships/image" Target="../media/image3.png"/><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image" Target="../media/image1.png"/><Relationship Id="rId10" Type="http://schemas.openxmlformats.org/officeDocument/2006/relationships/slideLayout" Target="../slideLayouts/slideLayout1.xml"/><Relationship Id="rId1" Type="http://schemas.openxmlformats.org/officeDocument/2006/relationships/tags" Target="../tags/tag248.xml"/></Relationships>
</file>

<file path=ppt/slides/_rels/slide7.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image" Target="../media/image3.png"/><Relationship Id="rId4" Type="http://schemas.openxmlformats.org/officeDocument/2006/relationships/tags" Target="../tags/tag81.xml"/><Relationship Id="rId3" Type="http://schemas.openxmlformats.org/officeDocument/2006/relationships/tags" Target="../tags/tag80.xml"/><Relationship Id="rId21" Type="http://schemas.openxmlformats.org/officeDocument/2006/relationships/slideLayout" Target="../slideLayouts/slideLayout1.xml"/><Relationship Id="rId20" Type="http://schemas.openxmlformats.org/officeDocument/2006/relationships/tags" Target="../tags/tag96.xml"/><Relationship Id="rId2" Type="http://schemas.openxmlformats.org/officeDocument/2006/relationships/image" Target="../media/image1.png"/><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9.xml"/></Relationships>
</file>

<file path=ppt/slides/_rels/slide7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69.xml"/><Relationship Id="rId4" Type="http://schemas.openxmlformats.org/officeDocument/2006/relationships/image" Target="../media/image3.png"/><Relationship Id="rId3" Type="http://schemas.openxmlformats.org/officeDocument/2006/relationships/tags" Target="../tags/tag255.xml"/><Relationship Id="rId2" Type="http://schemas.openxmlformats.org/officeDocument/2006/relationships/image" Target="../media/image1.png"/><Relationship Id="rId1" Type="http://schemas.openxmlformats.org/officeDocument/2006/relationships/tags" Target="../tags/tag254.xml"/></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58.xml"/><Relationship Id="rId6" Type="http://schemas.openxmlformats.org/officeDocument/2006/relationships/slide" Target="slide73.xml"/><Relationship Id="rId5" Type="http://schemas.openxmlformats.org/officeDocument/2006/relationships/slide" Target="slide72.xml"/><Relationship Id="rId4" Type="http://schemas.openxmlformats.org/officeDocument/2006/relationships/image" Target="../media/image3.png"/><Relationship Id="rId3" Type="http://schemas.openxmlformats.org/officeDocument/2006/relationships/tags" Target="../tags/tag257.xml"/><Relationship Id="rId2" Type="http://schemas.openxmlformats.org/officeDocument/2006/relationships/image" Target="../media/image1.png"/><Relationship Id="rId1" Type="http://schemas.openxmlformats.org/officeDocument/2006/relationships/tags" Target="../tags/tag256.xml"/></Relationships>
</file>

<file path=ppt/slides/_rels/slide7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71.xml"/><Relationship Id="rId4" Type="http://schemas.openxmlformats.org/officeDocument/2006/relationships/image" Target="../media/image3.png"/><Relationship Id="rId3" Type="http://schemas.openxmlformats.org/officeDocument/2006/relationships/tags" Target="../tags/tag260.xml"/><Relationship Id="rId2" Type="http://schemas.openxmlformats.org/officeDocument/2006/relationships/image" Target="../media/image1.png"/><Relationship Id="rId1" Type="http://schemas.openxmlformats.org/officeDocument/2006/relationships/tags" Target="../tags/tag259.xml"/></Relationships>
</file>

<file path=ppt/slides/_rels/slide7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71.xml"/><Relationship Id="rId4" Type="http://schemas.openxmlformats.org/officeDocument/2006/relationships/image" Target="../media/image3.png"/><Relationship Id="rId3" Type="http://schemas.openxmlformats.org/officeDocument/2006/relationships/tags" Target="../tags/tag262.xml"/><Relationship Id="rId2" Type="http://schemas.openxmlformats.org/officeDocument/2006/relationships/image" Target="../media/image1.png"/><Relationship Id="rId1" Type="http://schemas.openxmlformats.org/officeDocument/2006/relationships/tags" Target="../tags/tag261.xml"/></Relationships>
</file>

<file path=ppt/slides/_rels/slide7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266.xml"/><Relationship Id="rId6" Type="http://schemas.openxmlformats.org/officeDocument/2006/relationships/slide" Target="slide75.xml"/><Relationship Id="rId5" Type="http://schemas.openxmlformats.org/officeDocument/2006/relationships/tags" Target="../tags/tag265.xml"/><Relationship Id="rId4" Type="http://schemas.openxmlformats.org/officeDocument/2006/relationships/image" Target="../media/image3.png"/><Relationship Id="rId3" Type="http://schemas.openxmlformats.org/officeDocument/2006/relationships/tags" Target="../tags/tag264.xml"/><Relationship Id="rId2" Type="http://schemas.openxmlformats.org/officeDocument/2006/relationships/image" Target="../media/image1.png"/><Relationship Id="rId1" Type="http://schemas.openxmlformats.org/officeDocument/2006/relationships/tags" Target="../tags/tag263.xml"/></Relationships>
</file>

<file path=ppt/slides/_rels/slide7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slide" Target="slide74.xml"/><Relationship Id="rId4" Type="http://schemas.openxmlformats.org/officeDocument/2006/relationships/image" Target="../media/image3.png"/><Relationship Id="rId3" Type="http://schemas.openxmlformats.org/officeDocument/2006/relationships/tags" Target="../tags/tag268.xml"/><Relationship Id="rId2" Type="http://schemas.openxmlformats.org/officeDocument/2006/relationships/image" Target="../media/image1.png"/><Relationship Id="rId1" Type="http://schemas.openxmlformats.org/officeDocument/2006/relationships/tags" Target="../tags/tag267.xml"/></Relationships>
</file>

<file path=ppt/slides/_rels/slide76.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 Id="rId3" Type="http://schemas.openxmlformats.org/officeDocument/2006/relationships/tags" Target="../tags/tag270.xml"/><Relationship Id="rId2" Type="http://schemas.openxmlformats.org/officeDocument/2006/relationships/image" Target="../media/image1.png"/><Relationship Id="rId1" Type="http://schemas.openxmlformats.org/officeDocument/2006/relationships/tags" Target="../tags/tag269.xml"/></Relationships>
</file>

<file path=ppt/slides/_rels/slide7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 Id="rId3" Type="http://schemas.openxmlformats.org/officeDocument/2006/relationships/tags" Target="../tags/tag272.xml"/><Relationship Id="rId2" Type="http://schemas.openxmlformats.org/officeDocument/2006/relationships/image" Target="../media/image1.png"/><Relationship Id="rId1" Type="http://schemas.openxmlformats.org/officeDocument/2006/relationships/tags" Target="../tags/tag271.xml"/></Relationships>
</file>

<file path=ppt/slides/_rels/slide78.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slide" Target="slide3.xml"/><Relationship Id="rId5" Type="http://schemas.openxmlformats.org/officeDocument/2006/relationships/slide" Target="slide1.xml"/><Relationship Id="rId4" Type="http://schemas.openxmlformats.org/officeDocument/2006/relationships/image" Target="../media/image3.png"/><Relationship Id="rId3" Type="http://schemas.openxmlformats.org/officeDocument/2006/relationships/tags" Target="../tags/tag274.xml"/><Relationship Id="rId2" Type="http://schemas.openxmlformats.org/officeDocument/2006/relationships/image" Target="../media/image1.png"/><Relationship Id="rId1" Type="http://schemas.openxmlformats.org/officeDocument/2006/relationships/tags" Target="../tags/tag273.xml"/></Relationships>
</file>

<file path=ppt/slides/_rels/slide7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277.xml"/><Relationship Id="rId4" Type="http://schemas.openxmlformats.org/officeDocument/2006/relationships/image" Target="../media/image3.png"/><Relationship Id="rId3" Type="http://schemas.openxmlformats.org/officeDocument/2006/relationships/tags" Target="../tags/tag276.xml"/><Relationship Id="rId2" Type="http://schemas.openxmlformats.org/officeDocument/2006/relationships/image" Target="../media/image1.png"/><Relationship Id="rId1" Type="http://schemas.openxmlformats.org/officeDocument/2006/relationships/tags" Target="../tags/tag275.xml"/></Relationships>
</file>

<file path=ppt/slides/_rels/slide8.xml.rels><?xml version="1.0" encoding="UTF-8" standalone="yes"?>
<Relationships xmlns="http://schemas.openxmlformats.org/package/2006/relationships"><Relationship Id="rId9" Type="http://schemas.openxmlformats.org/officeDocument/2006/relationships/tags" Target="../tags/tag103.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image" Target="../media/image3.png"/><Relationship Id="rId4" Type="http://schemas.openxmlformats.org/officeDocument/2006/relationships/tags" Target="../tags/tag99.xml"/><Relationship Id="rId3" Type="http://schemas.openxmlformats.org/officeDocument/2006/relationships/tags" Target="../tags/tag98.xml"/><Relationship Id="rId22" Type="http://schemas.openxmlformats.org/officeDocument/2006/relationships/slideLayout" Target="../slideLayouts/slideLayout1.xml"/><Relationship Id="rId21" Type="http://schemas.openxmlformats.org/officeDocument/2006/relationships/slide" Target="slide3.xml"/><Relationship Id="rId20" Type="http://schemas.openxmlformats.org/officeDocument/2006/relationships/tags" Target="../tags/tag114.xml"/><Relationship Id="rId2" Type="http://schemas.openxmlformats.org/officeDocument/2006/relationships/image" Target="../media/image1.png"/><Relationship Id="rId19" Type="http://schemas.openxmlformats.org/officeDocument/2006/relationships/tags" Target="../tags/tag113.xml"/><Relationship Id="rId18" Type="http://schemas.openxmlformats.org/officeDocument/2006/relationships/tags" Target="../tags/tag112.xml"/><Relationship Id="rId17" Type="http://schemas.openxmlformats.org/officeDocument/2006/relationships/tags" Target="../tags/tag111.xml"/><Relationship Id="rId16" Type="http://schemas.openxmlformats.org/officeDocument/2006/relationships/tags" Target="../tags/tag110.xml"/><Relationship Id="rId15" Type="http://schemas.openxmlformats.org/officeDocument/2006/relationships/tags" Target="../tags/tag109.xml"/><Relationship Id="rId14" Type="http://schemas.openxmlformats.org/officeDocument/2006/relationships/tags" Target="../tags/tag108.xml"/><Relationship Id="rId13" Type="http://schemas.openxmlformats.org/officeDocument/2006/relationships/tags" Target="../tags/tag107.xml"/><Relationship Id="rId12" Type="http://schemas.openxmlformats.org/officeDocument/2006/relationships/tags" Target="../tags/tag106.xml"/><Relationship Id="rId11" Type="http://schemas.openxmlformats.org/officeDocument/2006/relationships/tags" Target="../tags/tag105.xml"/><Relationship Id="rId10" Type="http://schemas.openxmlformats.org/officeDocument/2006/relationships/tags" Target="../tags/tag104.xml"/><Relationship Id="rId1" Type="http://schemas.openxmlformats.org/officeDocument/2006/relationships/tags" Target="../tags/tag97.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79.xml"/><Relationship Id="rId2" Type="http://schemas.openxmlformats.org/officeDocument/2006/relationships/image" Target="../media/image1.png"/><Relationship Id="rId1" Type="http://schemas.openxmlformats.org/officeDocument/2006/relationships/tags" Target="../tags/tag278.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1.xml"/><Relationship Id="rId2" Type="http://schemas.openxmlformats.org/officeDocument/2006/relationships/image" Target="../media/image1.png"/><Relationship Id="rId1" Type="http://schemas.openxmlformats.org/officeDocument/2006/relationships/tags" Target="../tags/tag280.xml"/></Relationships>
</file>

<file path=ppt/slides/_rels/slide8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3.xml"/><Relationship Id="rId2" Type="http://schemas.openxmlformats.org/officeDocument/2006/relationships/image" Target="../media/image1.png"/><Relationship Id="rId1" Type="http://schemas.openxmlformats.org/officeDocument/2006/relationships/tags" Target="../tags/tag282.xml"/></Relationships>
</file>

<file path=ppt/slides/_rels/slide8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5.xml"/><Relationship Id="rId2" Type="http://schemas.openxmlformats.org/officeDocument/2006/relationships/image" Target="../media/image1.png"/><Relationship Id="rId1" Type="http://schemas.openxmlformats.org/officeDocument/2006/relationships/tags" Target="../tags/tag284.xml"/></Relationships>
</file>

<file path=ppt/slides/_rels/slide8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7.xml"/><Relationship Id="rId2" Type="http://schemas.openxmlformats.org/officeDocument/2006/relationships/image" Target="../media/image1.png"/><Relationship Id="rId1" Type="http://schemas.openxmlformats.org/officeDocument/2006/relationships/tags" Target="../tags/tag286.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89.xml"/><Relationship Id="rId2" Type="http://schemas.openxmlformats.org/officeDocument/2006/relationships/image" Target="../media/image1.png"/><Relationship Id="rId1" Type="http://schemas.openxmlformats.org/officeDocument/2006/relationships/tags" Target="../tags/tag288.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1.xml"/><Relationship Id="rId2" Type="http://schemas.openxmlformats.org/officeDocument/2006/relationships/image" Target="../media/image1.png"/><Relationship Id="rId1" Type="http://schemas.openxmlformats.org/officeDocument/2006/relationships/tags" Target="../tags/tag290.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3.xml"/><Relationship Id="rId2" Type="http://schemas.openxmlformats.org/officeDocument/2006/relationships/image" Target="../media/image1.png"/><Relationship Id="rId1" Type="http://schemas.openxmlformats.org/officeDocument/2006/relationships/tags" Target="../tags/tag292.xml"/></Relationships>
</file>

<file path=ppt/slides/_rels/slide8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5.xml"/><Relationship Id="rId2" Type="http://schemas.openxmlformats.org/officeDocument/2006/relationships/image" Target="../media/image1.png"/><Relationship Id="rId1" Type="http://schemas.openxmlformats.org/officeDocument/2006/relationships/tags" Target="../tags/tag294.xml"/></Relationships>
</file>

<file path=ppt/slides/_rels/slide8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7.xml"/><Relationship Id="rId2" Type="http://schemas.openxmlformats.org/officeDocument/2006/relationships/image" Target="../media/image1.png"/><Relationship Id="rId1" Type="http://schemas.openxmlformats.org/officeDocument/2006/relationships/tags" Target="../tags/tag296.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tags" Target="../tags/tag117.xml"/><Relationship Id="rId4" Type="http://schemas.openxmlformats.org/officeDocument/2006/relationships/image" Target="../media/image3.png"/><Relationship Id="rId3" Type="http://schemas.openxmlformats.org/officeDocument/2006/relationships/tags" Target="../tags/tag116.xml"/><Relationship Id="rId2" Type="http://schemas.openxmlformats.org/officeDocument/2006/relationships/image" Target="../media/image1.png"/><Relationship Id="rId1" Type="http://schemas.openxmlformats.org/officeDocument/2006/relationships/tags" Target="../tags/tag115.xml"/></Relationships>
</file>

<file path=ppt/slides/_rels/slide9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299.xml"/><Relationship Id="rId2" Type="http://schemas.openxmlformats.org/officeDocument/2006/relationships/image" Target="../media/image1.png"/><Relationship Id="rId1" Type="http://schemas.openxmlformats.org/officeDocument/2006/relationships/tags" Target="../tags/tag298.xml"/></Relationships>
</file>

<file path=ppt/slides/_rels/slide9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1.xml"/><Relationship Id="rId2" Type="http://schemas.openxmlformats.org/officeDocument/2006/relationships/image" Target="../media/image1.png"/><Relationship Id="rId1" Type="http://schemas.openxmlformats.org/officeDocument/2006/relationships/tags" Target="../tags/tag300.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3.xml"/><Relationship Id="rId2" Type="http://schemas.openxmlformats.org/officeDocument/2006/relationships/image" Target="../media/image1.png"/><Relationship Id="rId1" Type="http://schemas.openxmlformats.org/officeDocument/2006/relationships/tags" Target="../tags/tag302.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5.xml"/><Relationship Id="rId2" Type="http://schemas.openxmlformats.org/officeDocument/2006/relationships/image" Target="../media/image1.png"/><Relationship Id="rId1" Type="http://schemas.openxmlformats.org/officeDocument/2006/relationships/tags" Target="../tags/tag304.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7.xml"/><Relationship Id="rId2" Type="http://schemas.openxmlformats.org/officeDocument/2006/relationships/image" Target="../media/image1.png"/><Relationship Id="rId1" Type="http://schemas.openxmlformats.org/officeDocument/2006/relationships/tags" Target="../tags/tag306.xml"/></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09.xml"/><Relationship Id="rId2" Type="http://schemas.openxmlformats.org/officeDocument/2006/relationships/image" Target="../media/image1.png"/><Relationship Id="rId1" Type="http://schemas.openxmlformats.org/officeDocument/2006/relationships/tags" Target="../tags/tag308.xml"/></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1.xml"/><Relationship Id="rId2" Type="http://schemas.openxmlformats.org/officeDocument/2006/relationships/image" Target="../media/image1.png"/><Relationship Id="rId1" Type="http://schemas.openxmlformats.org/officeDocument/2006/relationships/tags" Target="../tags/tag310.xml"/></Relationships>
</file>

<file path=ppt/slides/_rels/slide9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3.xml"/><Relationship Id="rId2" Type="http://schemas.openxmlformats.org/officeDocument/2006/relationships/image" Target="../media/image1.png"/><Relationship Id="rId1" Type="http://schemas.openxmlformats.org/officeDocument/2006/relationships/tags" Target="../tags/tag312.xml"/></Relationships>
</file>

<file path=ppt/slides/_rels/slide9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tags" Target="../tags/tag315.xml"/><Relationship Id="rId2" Type="http://schemas.openxmlformats.org/officeDocument/2006/relationships/image" Target="../media/image1.png"/><Relationship Id="rId1" Type="http://schemas.openxmlformats.org/officeDocument/2006/relationships/tags" Target="../tags/tag314.xml"/></Relationships>
</file>

<file path=ppt/slides/_rels/slide99.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slide" Target="slide102.xml"/><Relationship Id="rId6" Type="http://schemas.openxmlformats.org/officeDocument/2006/relationships/slide" Target="slide101.xml"/><Relationship Id="rId5" Type="http://schemas.openxmlformats.org/officeDocument/2006/relationships/slide" Target="slide100.xml"/><Relationship Id="rId4" Type="http://schemas.openxmlformats.org/officeDocument/2006/relationships/image" Target="../media/image3.png"/><Relationship Id="rId3" Type="http://schemas.openxmlformats.org/officeDocument/2006/relationships/tags" Target="../tags/tag317.xml"/><Relationship Id="rId2" Type="http://schemas.openxmlformats.org/officeDocument/2006/relationships/image" Target="../media/image1.png"/><Relationship Id="rId1" Type="http://schemas.openxmlformats.org/officeDocument/2006/relationships/tags" Target="../tags/tag3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525010"/>
            <a:ext cx="3821430" cy="2332990"/>
          </a:xfrm>
          <a:prstGeom prst="rect">
            <a:avLst/>
          </a:prstGeom>
        </p:spPr>
      </p:pic>
      <p:sp>
        <p:nvSpPr>
          <p:cNvPr id="28" name="文本框 27"/>
          <p:cNvSpPr txBox="1"/>
          <p:nvPr/>
        </p:nvSpPr>
        <p:spPr>
          <a:xfrm rot="1080000">
            <a:off x="10532110" y="2127885"/>
            <a:ext cx="880745" cy="954405"/>
          </a:xfrm>
          <a:prstGeom prst="rect">
            <a:avLst/>
          </a:prstGeom>
          <a:noFill/>
        </p:spPr>
        <p:txBody>
          <a:bodyPr wrap="square" rtlCol="0">
            <a:noAutofit/>
          </a:bodyPr>
          <a:p>
            <a:r>
              <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54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935355" y="295910"/>
            <a:ext cx="941705" cy="1008380"/>
          </a:xfrm>
          <a:prstGeom prst="rect">
            <a:avLst/>
          </a:prstGeom>
          <a:noFill/>
        </p:spPr>
        <p:txBody>
          <a:bodyPr wrap="square" rtlCol="0">
            <a:noAutofit/>
          </a:bodyPr>
          <a:p>
            <a:r>
              <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38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88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8" name="组合 37"/>
          <p:cNvGrpSpPr/>
          <p:nvPr/>
        </p:nvGrpSpPr>
        <p:grpSpPr>
          <a:xfrm>
            <a:off x="1937385" y="577850"/>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31" name="文本框 30"/>
            <p:cNvSpPr txBox="1"/>
            <p:nvPr/>
          </p:nvSpPr>
          <p:spPr>
            <a:xfrm>
              <a:off x="5509" y="4377"/>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80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英语</a:t>
              </a:r>
              <a:r>
                <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阅读教程</a:t>
              </a:r>
              <a:endParaRPr lang="zh-CN" altLang="en-US" sz="5400" b="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sp>
          <p:nvSpPr>
            <p:cNvPr id="33" name="文本框 32"/>
            <p:cNvSpPr txBox="1"/>
            <p:nvPr/>
          </p:nvSpPr>
          <p:spPr>
            <a:xfrm>
              <a:off x="6823" y="7275"/>
              <a:ext cx="5810" cy="725"/>
            </a:xfrm>
            <a:prstGeom prst="rect">
              <a:avLst/>
            </a:prstGeom>
            <a:noFill/>
          </p:spPr>
          <p:txBody>
            <a:bodyPr wrap="square" rtlCol="0">
              <a:spAutoFit/>
            </a:bodyPr>
            <a:p>
              <a:pPr algn="l"/>
              <a:r>
                <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主编 江韵 曾洪 罗婷</a:t>
              </a:r>
              <a:endParaRPr lang="zh-CN" altLang="en-US" sz="2400" b="1"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34" name="直接连接符 33"/>
            <p:cNvCxnSpPr/>
            <p:nvPr/>
          </p:nvCxnSpPr>
          <p:spPr>
            <a:xfrm>
              <a:off x="5413" y="4242"/>
              <a:ext cx="75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509" y="2559"/>
              <a:ext cx="4970" cy="1491"/>
            </a:xfrm>
            <a:prstGeom prst="rect">
              <a:avLst/>
            </a:prstGeom>
            <a:noFill/>
            <a:effectLst>
              <a:outerShdw blurRad="50800" dist="76200" dir="2700000" algn="tl" rotWithShape="0">
                <a:prstClr val="black">
                  <a:alpha val="40000"/>
                </a:prstClr>
              </a:outerShdw>
            </a:effectLst>
          </p:spPr>
          <p:txBody>
            <a:bodyPr wrap="square" rtlCol="0">
              <a:noAutofit/>
            </a:bodyPr>
            <a:p>
              <a:pPr algn="dist">
                <a:lnSpc>
                  <a:spcPct val="120000"/>
                </a:lnSpc>
              </a:pPr>
              <a:r>
                <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rPr>
                <a:t>高职备考</a:t>
              </a: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a:p>
              <a:pPr algn="dist">
                <a:lnSpc>
                  <a:spcPct val="120000"/>
                </a:lnSpc>
              </a:pPr>
              <a:endParaRPr lang="zh-CN" altLang="en-US" sz="5400" b="1" dirty="0">
                <a:solidFill>
                  <a:schemeClr val="accent5">
                    <a:lumMod val="50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164465"/>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89000" y="238760"/>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One</a:t>
            </a:r>
            <a:endParaRPr lang="zh-CN" altLang="en-US" sz="4000" b="1">
              <a:solidFill>
                <a:srgbClr val="002060"/>
              </a:solidFill>
            </a:endParaRPr>
          </a:p>
        </p:txBody>
      </p:sp>
      <p:sp>
        <p:nvSpPr>
          <p:cNvPr id="3" name="文本框 2"/>
          <p:cNvSpPr txBox="1"/>
          <p:nvPr/>
        </p:nvSpPr>
        <p:spPr>
          <a:xfrm>
            <a:off x="631190" y="1116965"/>
            <a:ext cx="10655935" cy="5077460"/>
          </a:xfrm>
          <a:prstGeom prst="rect">
            <a:avLst/>
          </a:prstGeom>
          <a:noFill/>
          <a:ln>
            <a:noFill/>
          </a:ln>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More than 26 million people across China were affected by natural disasters in July 2024, which included heavy rain, floods, typhoons and geological disasters. 328 people were either dead or missing. There were seven major rainfall events in China, with an average rainfall of 132 millimeters, which was 11% higher than the same period of the year before.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According to statistics, the rainfall in July was very heavy, resulting in frequent floods, rainstorms and emergencies in many regions across the country. Major rivers such as the Yangtze River, the Yellow River, the Huaihe River and Taihu Lake suffered from floods. What’s more, the heavy rainfall caused direct economic losses of about 76.8 billion </a:t>
            </a:r>
            <a:r>
              <a:rPr sz="3000" i="1">
                <a:solidFill>
                  <a:schemeClr val="tx1"/>
                </a:solidFill>
                <a:uFillTx/>
                <a:latin typeface="Times New Roman" panose="02020603050405020304" charset="0"/>
                <a:ea typeface="宋体" panose="02010600030101010101" pitchFamily="2" charset="-122"/>
                <a:cs typeface="Times New Roman" panose="02020603050405020304" charset="0"/>
              </a:rPr>
              <a:t>yuan</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1.【解析】根据空格处上下文可知，食物浪费是个大问题，有些人扔掉不想要的食物，而世界上其他地区的人正面临着食物短缺的问题，可知在发达地区（developed world）食物浪费问题最为严重。故选B项。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2.【解析】根据空格前的动词短语“face food shortages（面临食物短缺）”，可推测这些人在挨饿。A项意为“乞讨”；B项意为“分类”；C项意为“挨饿”；D项意为“让人满足”。故选C项。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4099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3.【解析】根据空格前半句“The actual figure is 1.3 billion tons of food（实际数量为13亿吨食物）”可以推测，这些浪费掉的食物足够养活十亿正在挨饿的人。A项意为“为</a:t>
            </a:r>
            <a:r>
              <a:rPr sz="3000">
                <a:solidFill>
                  <a:srgbClr val="C00000"/>
                </a:solidFill>
                <a:uFillTx/>
                <a:latin typeface="宋体" panose="02010600030101010101" pitchFamily="2" charset="-122"/>
                <a:ea typeface="宋体" panose="02010600030101010101" pitchFamily="2" charset="-122"/>
                <a:cs typeface="Times New Roman" panose="02020603050405020304" charset="0"/>
              </a:rPr>
              <a:t>……</a:t>
            </a:r>
            <a:r>
              <a:rPr sz="3000">
                <a:solidFill>
                  <a:srgbClr val="C00000"/>
                </a:solidFill>
                <a:uFillTx/>
                <a:latin typeface="Times New Roman" panose="02020603050405020304" charset="0"/>
                <a:ea typeface="宋体" panose="02010600030101010101" pitchFamily="2" charset="-122"/>
                <a:cs typeface="Times New Roman" panose="02020603050405020304" charset="0"/>
              </a:rPr>
              <a:t>提供食物”；B项意为“应对”；C项意为“杀死”；D项意为“阻止”。故选A项。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23190" y="116205"/>
            <a:ext cx="11943715" cy="654304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466725" y="407035"/>
            <a:ext cx="11261090" cy="1753235"/>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An international survey has found that most people have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environmental problems, but most believe they are already doing more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earth than anyone else, including their government, and few are willing to make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6</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change their personal habits and lifestyles.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466725" y="3146425"/>
            <a:ext cx="10713720"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4. A. realized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solved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reduced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increased</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5. A. damage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protect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recycle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harm</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6. A. efforts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friends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plans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energy</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01675" y="33096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01675" y="39319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887220"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4</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820795"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5</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701675" y="44850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5754370" y="582866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6</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4.【解析】根据上下文，一个国际调查发现绝大多数人意识到环境问题，但却认为他们已经做得足够多。A项意为“意识到”；B项意为“解决”；C项意为“减少”；D项意为“增加”。故选A项。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5.【解析】A项意为“损害”；B项意为“保护”；C项意为“回收利用”；D项意为“伤害”。本句表达的意思是，大部分人认为他们为了保护地球已经比别人（包括政府在内）做得更多。故选B项。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6.【解析】make effors意为“付出努力”；make friends意为“交朋友”；make plans意为“做计划”。句意：极少有人愿意为改变生活习惯和生活方式付出努力。故选A项。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342900" y="2406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80415" y="675005"/>
            <a:ext cx="10807700" cy="1476375"/>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We have only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7</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earth. Everyone of us has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8</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to reduce waste and protect the earth. How can we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9</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waste in our daily life? Here are some suggestions.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66420" y="2943860"/>
            <a:ext cx="11189335"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7. A. one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two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three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four</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8. A. case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chance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responsibility </a:t>
            </a:r>
            <a:r>
              <a:rPr lang="en-US" sz="3000">
                <a:solidFill>
                  <a:schemeClr val="tx1"/>
                </a:solidFill>
                <a:uFillTx/>
                <a:latin typeface="Times New Roman" panose="02020603050405020304" charset="0"/>
                <a:cs typeface="Times New Roman" panose="02020603050405020304" charset="0"/>
              </a:rPr>
              <a:t>	D</a:t>
            </a:r>
            <a:r>
              <a:rPr sz="3000">
                <a:solidFill>
                  <a:schemeClr val="tx1"/>
                </a:solidFill>
                <a:uFillTx/>
                <a:latin typeface="Times New Roman" panose="02020603050405020304" charset="0"/>
                <a:cs typeface="Times New Roman" panose="02020603050405020304" charset="0"/>
              </a:rPr>
              <a:t>. turn</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9. A. cut off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cut down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put up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put off</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780415" y="3095625"/>
            <a:ext cx="520065" cy="5645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780415" y="3709035"/>
            <a:ext cx="520065" cy="55308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067560" y="562737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7</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4032885" y="562737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8</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780415" y="4311015"/>
            <a:ext cx="520065" cy="62293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5998210" y="5627370"/>
            <a:ext cx="183324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9</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7.【解析】根据文意和常识，我们只有一个地球，故选A项。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8.【解析】A项意为“情况”；B项意为“机会”；C项意为“责任”；D项意为“转向”。根据空格前一句“我们只有一个地球”可以推测，本句表达的意思是我们每个人都有责任减少浪费和保护地球。故选C项。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80415" y="978535"/>
            <a:ext cx="10775950" cy="516953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The disaster situation developed rapidly and caused great damage and losses. On July 20, sudden mudslides (泥石流) caused by heavy rain in Hanyuan County, Sichuan Province, caused 41 deaths and disappearance. Additionally, Typhoon Gaemi made landfall in Fujian Province, and greatly impacted Zhejiang, Jiangxi and Guangdong provinces, causing direct economic losses of 5.79 billion yuan. After that, the remains of the typhoon moved to Hunan Province, bringing heavy rainfall that caused floods and geological disasters. As a result, 1.22 million people in the province were affected, and 94 people died or disappeared.</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9.【解析】A项意为“切断”；B项意为“减少”；C项为“张贴”；D项意为“推迟”。根据空格前一句中的“reduce waste（减少浪费）”和下文一系列在生活中减少浪费的措施可以推测，空格处应意为“减少”。故选B项。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607695" y="461645"/>
            <a:ext cx="10838815" cy="1938020"/>
          </a:xfrm>
          <a:prstGeom prst="rect">
            <a:avLst/>
          </a:prstGeom>
          <a:noFill/>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First of all, use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10</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reusable materials instead of plastics.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Secondly, buy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clothes or exchange clothes with your friends.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Thirdly, use things that don’t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waste. For example, choose loose leaf tea instead of tea bags.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07695" y="2821305"/>
            <a:ext cx="10687685"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10. A. usable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practical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recyclable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unrecyclable</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11. A. cheap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new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first-hand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second-hand</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12. A. destroy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release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loose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produce</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926465" y="291973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926465" y="35020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446530"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10</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38010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11</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10" name="文本框 9"/>
          <p:cNvSpPr txBox="1"/>
          <p:nvPr/>
        </p:nvSpPr>
        <p:spPr>
          <a:xfrm>
            <a:off x="926465" y="4130675"/>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2" name="圆角矩形 11"/>
          <p:cNvSpPr/>
          <p:nvPr/>
        </p:nvSpPr>
        <p:spPr>
          <a:xfrm>
            <a:off x="539432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12</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10" grpId="0"/>
      <p:bldP spid="12" grpId="0" bldLvl="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10.【解析】A项意为“可用的”；B项意为“实际的”；C项意为“可回收的”；D项意为“不可回收的”。根据下文“instead of plastics（不使用塑料用品）”可推测，本句应该是建议使用可回收材料。故选C项。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7" name="图片 6"/>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5" name="文本框 4"/>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11.【解析】根据空格后“exchange clothes with your friends（和朋友交换衣服穿）”可推测空格处建议人们买二手衣服。A项意为“便宜的”；B项意为“新的”；C项意为“一手的”；D项意为“二手的”。故选D项。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12.【解析】A项意为“破坏”；B项意为“释放”；C项意为“松的”；D项意为“产生”。根据本空后面的举例“choose loose leaf tea instead of tea bags（选择散装茶叶而不用茶包）”可知，本句建议人们使用不额外产生废物的东西。故选D项。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768350" y="502285"/>
            <a:ext cx="10246995" cy="2168525"/>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Furthermore, instead of driving your own car, walk or use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a:t>
            </a:r>
            <a:r>
              <a:rPr sz="3000">
                <a:solidFill>
                  <a:schemeClr val="tx1"/>
                </a:solidFill>
                <a:uFillTx/>
                <a:latin typeface="Times New Roman" panose="02020603050405020304" charset="0"/>
                <a:ea typeface="宋体" panose="02010600030101010101" pitchFamily="2" charset="-122"/>
                <a:cs typeface="Times New Roman" panose="02020603050405020304" charset="0"/>
              </a:rPr>
              <a:t>transportation.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Finally, reuse the resources that would otherwise end up in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14</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bin. Old jars can become plant pots.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If we all do our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15</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we can protect the planet.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71830" y="2796540"/>
            <a:ext cx="10937240" cy="1891665"/>
          </a:xfrm>
          <a:prstGeom prst="rect">
            <a:avLst/>
          </a:prstGeom>
          <a:solidFill>
            <a:schemeClr val="accent3">
              <a:lumMod val="20000"/>
              <a:lumOff val="80000"/>
            </a:schemeClr>
          </a:solidFill>
        </p:spPr>
        <p:txBody>
          <a:bodyPr wrap="square" rtlCol="0">
            <a:spAutoFit/>
          </a:bodyPr>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13. A. public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private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government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own</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14. A. plastic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package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rubbish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cloth</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30000"/>
              </a:lnSpc>
            </a:pPr>
            <a:r>
              <a:rPr sz="3000">
                <a:solidFill>
                  <a:schemeClr val="tx1"/>
                </a:solidFill>
                <a:uFillTx/>
                <a:latin typeface="Times New Roman" panose="02020603050405020304" charset="0"/>
                <a:cs typeface="Times New Roman" panose="02020603050405020304" charset="0"/>
              </a:rPr>
              <a: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15. A. job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part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practice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housework</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926465" y="2919730"/>
            <a:ext cx="520065" cy="58229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文本框 8"/>
          <p:cNvSpPr txBox="1"/>
          <p:nvPr/>
        </p:nvSpPr>
        <p:spPr>
          <a:xfrm>
            <a:off x="926465" y="35020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1446530"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13</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0" name="圆角矩形 19"/>
          <p:cNvSpPr/>
          <p:nvPr/>
        </p:nvSpPr>
        <p:spPr>
          <a:xfrm>
            <a:off x="338010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14</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nvSpPr>
        <p:spPr>
          <a:xfrm>
            <a:off x="926465" y="41351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5467985" y="5551805"/>
            <a:ext cx="180403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15</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9" grpId="0" bldLvl="0" animBg="1"/>
      <p:bldP spid="20" grpId="0" bldLvl="0" animBg="1"/>
      <p:bldP spid="3" grpId="0"/>
      <p:bldP spid="6" grpId="0" bldLvl="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13.【解析】A项意为“公共的”；B项意为“私人的”；C项意为“政府”；D项意为“自己的”。考虑空格前的“instead of driving your own car（不开自己的车）”，可以推测空格处建议人们乘坐公共交通工具。故选A项。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14.【解析】A项意为“塑料”；B项意为“包裹”；C项意为“垃圾”；D项意为“布料”。根据下文“旧罐子可以变成花盆”推测，应是重复利用那些原本会被扔进垃圾桶的资源。故选C项。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5" name="图片 4"/>
          <p:cNvPicPr/>
          <p:nvPr/>
        </p:nvPicPr>
        <p:blipFill>
          <a:blip r:embed="rId5">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962660" y="1362075"/>
            <a:ext cx="10266680" cy="318135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15.【解析】do one’s part为固定搭配，意为“尽力；尽职责”。句意：如果每人都做好自己的本分，我们就能保护我们的地球。故选B项。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grpSp>
        <p:nvGrpSpPr>
          <p:cNvPr id="3" name="组合 2"/>
          <p:cNvGrpSpPr/>
          <p:nvPr/>
        </p:nvGrpSpPr>
        <p:grpSpPr>
          <a:xfrm>
            <a:off x="10568305" y="6055360"/>
            <a:ext cx="1541145" cy="773430"/>
            <a:chOff x="15940" y="9138"/>
            <a:chExt cx="2427" cy="1218"/>
          </a:xfrm>
        </p:grpSpPr>
        <p:sp>
          <p:nvSpPr>
            <p:cNvPr id="4" name="左箭头 3"/>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18210" y="612775"/>
            <a:ext cx="5680075"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C. Have a check.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开展自我评价。</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598805" y="1978660"/>
            <a:ext cx="3028315" cy="553085"/>
          </a:xfrm>
          <a:prstGeom prst="rect">
            <a:avLst/>
          </a:prstGeom>
          <a:noFill/>
        </p:spPr>
        <p:txBody>
          <a:bodyPr wrap="square" rtlCol="0">
            <a:spAutoFit/>
          </a:bodyPr>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我掌握的词汇：</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794385" y="2660650"/>
          <a:ext cx="10604500" cy="2820670"/>
        </p:xfrm>
        <a:graphic>
          <a:graphicData uri="http://schemas.openxmlformats.org/drawingml/2006/table">
            <a:tbl>
              <a:tblPr firstRow="1" bandRow="1">
                <a:tableStyleId>{5940675A-B579-460E-94D1-54222C63F5DA}</a:tableStyleId>
              </a:tblPr>
              <a:tblGrid>
                <a:gridCol w="1852930"/>
                <a:gridCol w="2362200"/>
                <a:gridCol w="1972945"/>
                <a:gridCol w="2298065"/>
                <a:gridCol w="2118360"/>
              </a:tblGrid>
              <a:tr h="548640">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8640">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87375">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r>
                        <a:rPr lang="en-US" altLang="zh-CN" sz="3000" b="0">
                          <a:solidFill>
                            <a:schemeClr val="tx1"/>
                          </a:solidFill>
                          <a:uFillTx/>
                          <a:latin typeface="Times New Roman" panose="02020603050405020304" charset="0"/>
                          <a:cs typeface="Times New Roman" panose="02020603050405020304" charset="0"/>
                        </a:rPr>
                        <a:t>   </a:t>
                      </a:r>
                      <a:endParaRPr lang="en-US" altLang="zh-CN"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87375">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en-US" altLang="zh-CN"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buNone/>
                      </a:pPr>
                      <a:endParaRPr lang="zh-CN" altLang="en-US" sz="3000" b="0">
                        <a:solidFill>
                          <a:schemeClr val="tx1"/>
                        </a:solidFill>
                        <a:uFillTx/>
                        <a:latin typeface="Times New Roman" panose="02020603050405020304" charset="0"/>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nvSpPr>
        <p:spPr>
          <a:xfrm>
            <a:off x="821055" y="2720340"/>
            <a:ext cx="11656060" cy="1890395"/>
          </a:xfrm>
          <a:prstGeom prst="rect">
            <a:avLst/>
          </a:prstGeom>
          <a:noFill/>
        </p:spPr>
        <p:txBody>
          <a:bodyPr wrap="square" rtlCol="0">
            <a:noAutofit/>
          </a:bodyPr>
          <a:p>
            <a:pPr indent="0" algn="l"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disaster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average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damage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flood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geological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rubbish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rainfall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recycle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prevent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typhoon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pollution sort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locate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agency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succeed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wave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district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plant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waterfall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impressive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l"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salty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destination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strike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direction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officially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780415" y="1137285"/>
            <a:ext cx="10775950" cy="1614805"/>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uFillTx/>
                <a:latin typeface="Times New Roman" panose="02020603050405020304" charset="0"/>
                <a:ea typeface="宋体" panose="02010600030101010101" pitchFamily="2" charset="-122"/>
                <a:cs typeface="Times New Roman" panose="02020603050405020304" charset="0"/>
                <a:sym typeface="+mn-ea"/>
              </a:rPr>
              <a:t>On July 28, 2024, the government organized clean-up activities at the scene of disaster caused by mountain torrents (山洪) and mudslides in Yuelin Village in Hengyang, Hunan Province.</a:t>
            </a:r>
            <a:endParaRPr sz="3000">
              <a:uFillTx/>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320675" y="361950"/>
            <a:ext cx="4714875" cy="553085"/>
          </a:xfrm>
          <a:prstGeom prst="rect">
            <a:avLst/>
          </a:prstGeom>
          <a:noFill/>
        </p:spPr>
        <p:txBody>
          <a:bodyPr wrap="square" rtlCol="0">
            <a:spAutoFit/>
          </a:bodyPr>
          <a:p>
            <a:pPr indent="4679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我掌握的阅读理解技能：</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aphicFrame>
        <p:nvGraphicFramePr>
          <p:cNvPr id="3" name="表格 2"/>
          <p:cNvGraphicFramePr/>
          <p:nvPr>
            <p:custDataLst>
              <p:tags r:id="rId5"/>
            </p:custDataLst>
          </p:nvPr>
        </p:nvGraphicFramePr>
        <p:xfrm>
          <a:off x="518160" y="984885"/>
          <a:ext cx="11101070" cy="5357495"/>
        </p:xfrm>
        <a:graphic>
          <a:graphicData uri="http://schemas.openxmlformats.org/drawingml/2006/table">
            <a:tbl>
              <a:tblPr firstRow="1" bandRow="1">
                <a:tableStyleId>{5940675A-B579-460E-94D1-54222C63F5DA}</a:tableStyleId>
              </a:tblPr>
              <a:tblGrid>
                <a:gridCol w="2122805"/>
                <a:gridCol w="4040505"/>
                <a:gridCol w="4937760"/>
              </a:tblGrid>
              <a:tr h="502920">
                <a:tc>
                  <a:txBody>
                    <a:bodyPr/>
                    <a:p>
                      <a:pPr indent="0" algn="ctr">
                        <a:lnSpc>
                          <a:spcPct val="80000"/>
                        </a:lnSpc>
                        <a:buNone/>
                      </a:pPr>
                      <a:r>
                        <a:rPr lang="zh-CN" altLang="en-US" sz="3000" b="1">
                          <a:solidFill>
                            <a:schemeClr val="tx1"/>
                          </a:solidFill>
                          <a:uFillTx/>
                          <a:latin typeface="Times New Roman" panose="02020603050405020304" charset="0"/>
                          <a:ea typeface="宋体" panose="02010600030101010101" pitchFamily="2" charset="-122"/>
                        </a:rPr>
                        <a:t>自评情况</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80000"/>
                        </a:lnSpc>
                        <a:buNone/>
                      </a:pPr>
                      <a:r>
                        <a:rPr lang="zh-CN" altLang="en-US" sz="3000" b="1">
                          <a:solidFill>
                            <a:schemeClr val="tx1"/>
                          </a:solidFill>
                          <a:uFillTx/>
                          <a:latin typeface="Times New Roman" panose="02020603050405020304" charset="0"/>
                          <a:ea typeface="宋体" panose="02010600030101010101" pitchFamily="2" charset="-122"/>
                        </a:rPr>
                        <a:t>评价指标</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c>
                  <a:txBody>
                    <a:bodyPr/>
                    <a:p>
                      <a:pPr indent="0" algn="ctr">
                        <a:lnSpc>
                          <a:spcPct val="80000"/>
                        </a:lnSpc>
                        <a:buNone/>
                      </a:pPr>
                      <a:r>
                        <a:rPr lang="zh-CN" altLang="en-US" sz="3000" b="1">
                          <a:solidFill>
                            <a:schemeClr val="tx1"/>
                          </a:solidFill>
                          <a:uFillTx/>
                          <a:latin typeface="Times New Roman" panose="02020603050405020304" charset="0"/>
                          <a:ea typeface="宋体" panose="02010600030101010101" pitchFamily="2" charset="-122"/>
                        </a:rPr>
                        <a:t>对应内容</a:t>
                      </a:r>
                      <a:endParaRPr lang="zh-CN" altLang="en-US" sz="3000" b="1">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lumMod val="65000"/>
                      </a:schemeClr>
                    </a:solidFill>
                  </a:tcPr>
                </a:tc>
              </a:tr>
              <a:tr h="457835">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能根据主题熟悉的文本信息作出推理判断。</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One第四题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Two/Four/Five第三题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667385">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能根据上下文推测前后文内容。</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Three/Six</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1215">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能根据上下文推测词义。</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Two第四题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rPr>
                        <a:t>Passage Four/Five第二题</a:t>
                      </a:r>
                      <a:endParaRPr lang="zh-CN" altLang="en-US" sz="3000" b="0">
                        <a:solidFill>
                          <a:schemeClr val="tx1"/>
                        </a:solidFill>
                        <a:uFillTx/>
                        <a:latin typeface="Times New Roman" panose="02020603050405020304" charset="0"/>
                        <a:ea typeface="宋体" panose="02010600030101010101" pitchFamily="2" charset="-122"/>
                        <a:cs typeface="Times New Roman" panose="02020603050405020304"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1850">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能通读全文后找到主题句，总结文章的主旨大意。</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Passage Two/Five第五题</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831850">
                <a:tc>
                  <a:txBody>
                    <a:bodyPr/>
                    <a:p>
                      <a:pPr indent="0">
                        <a:lnSpc>
                          <a:spcPct val="80000"/>
                        </a:lnSpc>
                        <a:buNone/>
                      </a:pPr>
                      <a:r>
                        <a:rPr lang="zh-CN" altLang="en-US" sz="3000">
                          <a:uFillTx/>
                          <a:latin typeface="Times New Roman" panose="02020603050405020304" charset="0"/>
                          <a:ea typeface="宋体" panose="02010600030101010101" pitchFamily="2" charset="-122"/>
                          <a:sym typeface="+mn-ea"/>
                        </a:rPr>
                        <a:t>☆☆☆☆☆</a:t>
                      </a:r>
                      <a:endParaRPr lang="zh-CN" altLang="en-US" sz="3000" b="0">
                        <a:solidFill>
                          <a:schemeClr val="tx1"/>
                        </a:solidFill>
                        <a:uFillTx/>
                        <a:latin typeface="Times New Roman" panose="02020603050405020304" charset="0"/>
                        <a:ea typeface="宋体" panose="02010600030101010101" pitchFamily="2" charset="-122"/>
                      </a:endParaRPr>
                    </a:p>
                    <a:p>
                      <a:pPr indent="0">
                        <a:lnSpc>
                          <a:spcPct val="80000"/>
                        </a:lnSpc>
                        <a:buNone/>
                      </a:pP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能通读全文后通过关键词、重要信息和各段落主旨归纳全文主旨大意。</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indent="0">
                        <a:lnSpc>
                          <a:spcPct val="80000"/>
                        </a:lnSpc>
                        <a:buNone/>
                      </a:pPr>
                      <a:r>
                        <a:rPr lang="zh-CN" altLang="en-US" sz="3000" b="0">
                          <a:solidFill>
                            <a:schemeClr val="tx1"/>
                          </a:solidFill>
                          <a:uFillTx/>
                          <a:latin typeface="Times New Roman" panose="02020603050405020304" charset="0"/>
                          <a:ea typeface="宋体" panose="02010600030101010101" pitchFamily="2" charset="-122"/>
                        </a:rPr>
                        <a:t>Passage One/Four第五题</a:t>
                      </a:r>
                      <a:endParaRPr lang="zh-CN" altLang="en-US" sz="3000" b="0">
                        <a:solidFill>
                          <a:schemeClr val="tx1"/>
                        </a:solidFill>
                        <a:uFillTx/>
                        <a:latin typeface="Times New Roman" panose="02020603050405020304" charset="0"/>
                        <a:ea typeface="宋体" panose="02010600030101010101" pitchFamily="2"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pSp>
        <p:nvGrpSpPr>
          <p:cNvPr id="2" name="组合 1"/>
          <p:cNvGrpSpPr/>
          <p:nvPr/>
        </p:nvGrpSpPr>
        <p:grpSpPr>
          <a:xfrm>
            <a:off x="10568305" y="6055360"/>
            <a:ext cx="1541780" cy="773430"/>
            <a:chOff x="15940" y="9138"/>
            <a:chExt cx="2428" cy="1218"/>
          </a:xfrm>
        </p:grpSpPr>
        <p:sp>
          <p:nvSpPr>
            <p:cNvPr id="6" name="左箭头 5"/>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8000"/>
          </a:xfrm>
          <a:prstGeom prst="rect">
            <a:avLst/>
          </a:prstGeom>
        </p:spPr>
      </p:pic>
      <p:pic>
        <p:nvPicPr>
          <p:cNvPr id="39" name="图片 38"/>
          <p:cNvPicPr/>
          <p:nvPr/>
        </p:nvPicPr>
        <p:blipFill>
          <a:blip r:embed="rId3">
            <a:clrChange>
              <a:clrFrom>
                <a:srgbClr val="F6F6F6">
                  <a:alpha val="100000"/>
                </a:srgbClr>
              </a:clrFrom>
              <a:clrTo>
                <a:srgbClr val="F6F6F6">
                  <a:alpha val="100000"/>
                  <a:alpha val="0"/>
                </a:srgbClr>
              </a:clrTo>
            </a:clrChange>
          </a:blip>
        </p:blipFill>
        <p:spPr>
          <a:xfrm>
            <a:off x="635" y="4475480"/>
            <a:ext cx="3821430" cy="2332990"/>
          </a:xfrm>
          <a:prstGeom prst="rect">
            <a:avLst/>
          </a:prstGeom>
        </p:spPr>
      </p:pic>
      <p:sp>
        <p:nvSpPr>
          <p:cNvPr id="28" name="文本框 27"/>
          <p:cNvSpPr txBox="1"/>
          <p:nvPr/>
        </p:nvSpPr>
        <p:spPr>
          <a:xfrm rot="1080000">
            <a:off x="10047605" y="3257550"/>
            <a:ext cx="880745" cy="954405"/>
          </a:xfrm>
          <a:prstGeom prst="rect">
            <a:avLst/>
          </a:prstGeom>
          <a:noFill/>
        </p:spPr>
        <p:txBody>
          <a:bodyPr wrap="square" rtlCol="0">
            <a:noAutofit/>
          </a:bodyPr>
          <a:p>
            <a:r>
              <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rPr>
              <a:t>A</a:t>
            </a:r>
            <a:endParaRPr lang="en-US" altLang="zh-CN" sz="6600" b="1">
              <a:ln w="28575" cmpd="sng">
                <a:solidFill>
                  <a:srgbClr val="FF0000"/>
                </a:solidFill>
                <a:prstDash val="solid"/>
              </a:ln>
              <a:solidFill>
                <a:schemeClr val="accent6">
                  <a:lumMod val="50000"/>
                </a:schemeClr>
              </a:solidFill>
              <a:effectLst>
                <a:outerShdw dist="50800" dir="13500000" algn="br" rotWithShape="0">
                  <a:prstClr val="black">
                    <a:alpha val="40000"/>
                  </a:prstClr>
                </a:outerShdw>
              </a:effectLst>
              <a:latin typeface="Segoe Script" panose="020B0504020000000003" charset="0"/>
              <a:cs typeface="Segoe Script" panose="020B0504020000000003" charset="0"/>
            </a:endParaRPr>
          </a:p>
        </p:txBody>
      </p:sp>
      <p:sp>
        <p:nvSpPr>
          <p:cNvPr id="29" name="文本框 28"/>
          <p:cNvSpPr txBox="1"/>
          <p:nvPr/>
        </p:nvSpPr>
        <p:spPr>
          <a:xfrm rot="1020000">
            <a:off x="180975" y="159385"/>
            <a:ext cx="1303655" cy="1431290"/>
          </a:xfrm>
          <a:prstGeom prst="rect">
            <a:avLst/>
          </a:prstGeom>
          <a:noFill/>
        </p:spPr>
        <p:txBody>
          <a:bodyPr wrap="square" rtlCol="0">
            <a:noAutofit/>
          </a:bodyPr>
          <a:p>
            <a:r>
              <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rPr>
              <a:t>B</a:t>
            </a:r>
            <a:endParaRPr lang="en-US" altLang="zh-CN" sz="11500" b="1">
              <a:ln w="28575" cmpd="sng">
                <a:solidFill>
                  <a:schemeClr val="accent4"/>
                </a:solidFill>
                <a:prstDash val="solid"/>
              </a:ln>
              <a:pattFill prst="smGrid">
                <a:fgClr>
                  <a:schemeClr val="bg1"/>
                </a:fgClr>
                <a:bgClr>
                  <a:schemeClr val="accent4">
                    <a:lumMod val="50000"/>
                  </a:schemeClr>
                </a:bgClr>
              </a:pattFill>
              <a:effectLst>
                <a:outerShdw dist="25400" dir="20400000" sx="102000" sy="102000" algn="bl" rotWithShape="0">
                  <a:prstClr val="black">
                    <a:alpha val="49000"/>
                  </a:prstClr>
                </a:outerShdw>
              </a:effectLst>
              <a:latin typeface="MV Boli" panose="02000500030200090000" charset="0"/>
              <a:cs typeface="MV Boli" panose="02000500030200090000" charset="0"/>
            </a:endParaRPr>
          </a:p>
        </p:txBody>
      </p:sp>
      <p:sp>
        <p:nvSpPr>
          <p:cNvPr id="30" name="文本框 29"/>
          <p:cNvSpPr txBox="1"/>
          <p:nvPr/>
        </p:nvSpPr>
        <p:spPr>
          <a:xfrm rot="20760000">
            <a:off x="10991215" y="103505"/>
            <a:ext cx="1005205" cy="1212850"/>
          </a:xfrm>
          <a:prstGeom prst="rect">
            <a:avLst/>
          </a:prstGeom>
          <a:noFill/>
        </p:spPr>
        <p:txBody>
          <a:bodyPr wrap="square" rtlCol="0">
            <a:noAutofit/>
          </a:bodyPr>
          <a:p>
            <a:r>
              <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rPr>
              <a:t>C</a:t>
            </a:r>
            <a:endParaRPr lang="en-US" altLang="zh-CN" sz="11500">
              <a:ln w="28575" cmpd="sng">
                <a:solidFill>
                  <a:schemeClr val="accent1"/>
                </a:solidFill>
                <a:prstDash val="solid"/>
              </a:ln>
              <a:pattFill prst="smGrid">
                <a:fgClr>
                  <a:schemeClr val="bg1"/>
                </a:fgClr>
                <a:bgClr>
                  <a:srgbClr val="002060"/>
                </a:bgClr>
              </a:pattFill>
              <a:effectLst>
                <a:outerShdw dist="25400" dir="20400000" sx="102000" sy="102000" algn="bl" rotWithShape="0">
                  <a:prstClr val="black">
                    <a:alpha val="49000"/>
                  </a:prstClr>
                </a:outerShdw>
              </a:effectLst>
              <a:latin typeface="Aharoni" panose="02010803020104030203" charset="0"/>
              <a:cs typeface="Aharoni" panose="02010803020104030203" charset="0"/>
            </a:endParaRPr>
          </a:p>
        </p:txBody>
      </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3" name="组合 2"/>
          <p:cNvGrpSpPr/>
          <p:nvPr/>
        </p:nvGrpSpPr>
        <p:grpSpPr>
          <a:xfrm>
            <a:off x="1465580" y="498475"/>
            <a:ext cx="8317230" cy="5455920"/>
            <a:chOff x="2308" y="785"/>
            <a:chExt cx="13098" cy="8592"/>
          </a:xfrm>
        </p:grpSpPr>
        <p:pic>
          <p:nvPicPr>
            <p:cNvPr id="20" name="图片 19"/>
            <p:cNvPicPr/>
            <p:nvPr/>
          </p:nvPicPr>
          <p:blipFill>
            <a:blip r:embed="rId5"/>
            <a:srcRect l="3620" t="11525" r="5375" b="14448"/>
          </p:blipFill>
          <p:spPr>
            <a:xfrm>
              <a:off x="2308" y="785"/>
              <a:ext cx="13098" cy="8593"/>
            </a:xfrm>
            <a:prstGeom prst="rect">
              <a:avLst/>
            </a:prstGeom>
          </p:spPr>
        </p:pic>
        <p:sp>
          <p:nvSpPr>
            <p:cNvPr id="2" name="文本框 1"/>
            <p:cNvSpPr txBox="1"/>
            <p:nvPr/>
          </p:nvSpPr>
          <p:spPr>
            <a:xfrm>
              <a:off x="5033" y="4009"/>
              <a:ext cx="8735" cy="2146"/>
            </a:xfrm>
            <a:prstGeom prst="rect">
              <a:avLst/>
            </a:prstGeom>
            <a:noFill/>
            <a:effectLst>
              <a:outerShdw blurRad="63500" dist="76200" dir="2700000" algn="tl" rotWithShape="0">
                <a:prstClr val="black">
                  <a:alpha val="35000"/>
                </a:prstClr>
              </a:outerShdw>
            </a:effectLst>
          </p:spPr>
          <p:txBody>
            <a:bodyPr wrap="square" rtlCol="0">
              <a:noAutofit/>
            </a:bodyPr>
            <a:p>
              <a:pPr algn="dist">
                <a:lnSpc>
                  <a:spcPct val="100000"/>
                </a:lnSpc>
              </a:pPr>
              <a:r>
                <a:rPr lang="zh-CN" altLang="en-US"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Thank</a:t>
              </a:r>
              <a:r>
                <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rPr>
                <a:t> you !</a:t>
              </a:r>
              <a:endParaRPr lang="en-US" altLang="zh-CN" sz="7200" b="1" i="1" dirty="0">
                <a:solidFill>
                  <a:schemeClr val="tx1">
                    <a:lumMod val="85000"/>
                    <a:lumOff val="15000"/>
                  </a:schemeClr>
                </a:solidFill>
                <a:latin typeface="微软雅黑" panose="020B0503020204020204" charset="-122"/>
                <a:ea typeface="微软雅黑" panose="020B0503020204020204" charset="-122"/>
                <a:sym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90855" y="939800"/>
            <a:ext cx="11210290" cy="175323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How many people in China were affected by natural disasters in July 2024?</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Over 76 million.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Over 26 million.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5.79 billion.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1.22 million.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08660" y="9398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文本框 4"/>
          <p:cNvSpPr txBox="1"/>
          <p:nvPr/>
        </p:nvSpPr>
        <p:spPr>
          <a:xfrm>
            <a:off x="708660" y="3710940"/>
            <a:ext cx="10633710" cy="20161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【解析】事实细节题。根据文章第一段第一句“More than 26 million people across China were affected by natural disasters”可知，有超过2 600万人受自然灾害影响。故选B项。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68045" y="640715"/>
            <a:ext cx="1048956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What major rivers or lakes suffered from floods in July?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Yangtze River.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Yellow River.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Taihu Lake.</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All of the above.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01090" y="7118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68045" y="3176270"/>
            <a:ext cx="10455910" cy="219646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【解析】事实细节题。根据文章第二段第二句“Major rivers such as the Yangtze River, the Yellow River, the Huaihe River and Taihu Lake suffered from floods”可知，长江、黄河、淮河和太湖都遭受了洪水灾害。故选D项。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77570" y="775970"/>
            <a:ext cx="1062291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All of the following provinces were affected except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Guangdong Province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Gansu Province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Zhejiang Province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Fujian Province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74115" y="7759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sym typeface="+mn-ea"/>
              </a:rPr>
              <a:t>B</a:t>
            </a:r>
            <a:endParaRPr lang="en-US" altLang="zh-CN" sz="3000">
              <a:solidFill>
                <a:srgbClr val="C0000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877570" y="3429000"/>
            <a:ext cx="10544810" cy="22974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【解析】事实细节题。根据文章第三段第三句“Typhoon Gaemi made landfall in Fujian Province, and greatly impacted Zhejiang, Jiangxi and Guangdong provinces...”可知，福建、浙江、江西和广东省都因为台风“格美”的影响而遭受损失，文章中没有提到甘肃省。故选B项。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67995" y="601345"/>
            <a:ext cx="11257280"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We can infer from the passage that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inland areas will not be affected by typhoon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typhoon will lead to geographical disasters such as flood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no people died during the natural disasters in July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average rainfall at the same time the year before was higher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59460" y="60134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77545" y="2883535"/>
            <a:ext cx="10772140" cy="323850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83690" algn="just" fontAlgn="auto">
              <a:lnSpc>
                <a:spcPct val="8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【解析】推理判断题。根据文章第三段第四句“After that, the remains of the typhoon moved to Hunan Province...”可知，台风的残余部分移动到了湖南省，影响到了内陆地区，因此A项错误。通读文章可知多处提到了人员伤亡人数，C项错误。根据文章第一段第三句“...which was 11% higher than the same period of the year before”可知，今年的雨量与前一年同期相比高出11%，D项描述前一年同期雨量比较高，与原文意思不符。从文章第三段可知，台风“格美”导致了泥石流、洪灾等一系列的地质灾害。故选B项。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54405" y="601345"/>
            <a:ext cx="10467975"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)5. What is the main idea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deaths caused by Gaemi.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Heavy rainfall resulted in flood.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great damages of natural disasters.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Rainstorms around the country.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62050" y="601345"/>
            <a:ext cx="500380" cy="48450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54405" y="4173220"/>
            <a:ext cx="10396220" cy="190500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【解析】主旨大意题。通读全文可知，文章讲述了由极端自然灾害引起的人员伤亡、经济损失等重大的影响。故选C项。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1024255" y="45021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Two</a:t>
            </a:r>
            <a:endParaRPr lang="zh-CN" altLang="en-US" sz="4000" b="1">
              <a:solidFill>
                <a:srgbClr val="002060"/>
              </a:solidFill>
            </a:endParaRPr>
          </a:p>
        </p:txBody>
      </p:sp>
      <p:sp>
        <p:nvSpPr>
          <p:cNvPr id="3" name="文本框 2"/>
          <p:cNvSpPr txBox="1"/>
          <p:nvPr/>
        </p:nvSpPr>
        <p:spPr>
          <a:xfrm>
            <a:off x="671830" y="1329055"/>
            <a:ext cx="10747375" cy="4246245"/>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China’s Palace Museum, also known as the Forbidden City, is becoming waste-free! In January 2020, a Zero-waste Action was organized among tour guides and the public to call on people to reduce waste. Training courses have been held for tour guides, who should encourage visitors to participate in garbage sorting and recycling when visiting the Forbidden City.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720,000-square-meter palace has succeeded in reducing the number of rubbish bins from 310 in 2020 to 110 now in the regions open to the public.</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62305" y="1132840"/>
            <a:ext cx="10867390" cy="3138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museum said, while protecting this historical relic with a history of over 600 years, this sustainable action will also help visitors and tourists get involved in creating less waste.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museum also recycled more than 32,000 plastic bottles from June 2021 to October 2023 to make cultural and creative products, which equals a reduction in carbon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emissions</a:t>
            </a:r>
            <a:r>
              <a:rPr sz="3000">
                <a:solidFill>
                  <a:schemeClr val="tx1"/>
                </a:solidFill>
                <a:uFillTx/>
                <a:latin typeface="Times New Roman" panose="02020603050405020304" charset="0"/>
                <a:ea typeface="宋体" panose="02010600030101010101" pitchFamily="2" charset="-122"/>
                <a:cs typeface="Times New Roman" panose="02020603050405020304" charset="0"/>
              </a:rPr>
              <a:t> of 931 kilograms.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0"/>
            <a:ext cx="12191365" cy="6858000"/>
          </a:xfrm>
          <a:prstGeom prst="rect">
            <a:avLst/>
          </a:prstGeom>
        </p:spPr>
      </p:pic>
      <p:pic>
        <p:nvPicPr>
          <p:cNvPr id="32" name="图片 31"/>
          <p:cNvPicPr>
            <a:picLocks noChangeAspect="1"/>
          </p:cNvPicPr>
          <p:nvPr/>
        </p:nvPicPr>
        <p:blipFill>
          <a:blip r:embed="rId3">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pic>
        <p:nvPicPr>
          <p:cNvPr id="18" name="图片 17"/>
          <p:cNvPicPr>
            <a:picLocks noChangeAspect="1"/>
          </p:cNvPicPr>
          <p:nvPr/>
        </p:nvPicPr>
        <p:blipFill>
          <a:blip r:embed="rId4"/>
          <a:srcRect l="-1641" t="93989" r="100000" b="1085"/>
          <a:stretch>
            <a:fillRect/>
          </a:stretch>
        </p:blipFill>
        <p:spPr>
          <a:xfrm>
            <a:off x="1249079" y="4321097"/>
            <a:ext cx="95851" cy="198832"/>
          </a:xfrm>
          <a:custGeom>
            <a:avLst/>
            <a:gdLst/>
            <a:ahLst/>
            <a:cxnLst>
              <a:cxn ang="3">
                <a:pos x="hc" y="t"/>
              </a:cxn>
              <a:cxn ang="cd2">
                <a:pos x="l" y="vc"/>
              </a:cxn>
              <a:cxn ang="cd4">
                <a:pos x="hc" y="b"/>
              </a:cxn>
              <a:cxn ang="0">
                <a:pos x="r" y="vc"/>
              </a:cxn>
            </a:cxnLst>
            <a:rect l="l" t="t" r="r" b="b"/>
            <a:pathLst>
              <a:path w="151" h="313">
                <a:moveTo>
                  <a:pt x="0" y="313"/>
                </a:moveTo>
                <a:lnTo>
                  <a:pt x="151" y="0"/>
                </a:lnTo>
                <a:lnTo>
                  <a:pt x="151" y="313"/>
                </a:lnTo>
                <a:lnTo>
                  <a:pt x="0" y="313"/>
                </a:lnTo>
                <a:close/>
              </a:path>
            </a:pathLst>
          </a:custGeom>
        </p:spPr>
      </p:pic>
      <p:sp>
        <p:nvSpPr>
          <p:cNvPr id="43" name="文本框 42"/>
          <p:cNvSpPr txBox="1"/>
          <p:nvPr/>
        </p:nvSpPr>
        <p:spPr>
          <a:xfrm>
            <a:off x="1344930" y="558165"/>
            <a:ext cx="9315450" cy="156845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5">
                    <a:lumMod val="75000"/>
                  </a:schemeClr>
                </a:solidFill>
              </a14:hiddenFill>
            </a:ext>
          </a:extLst>
        </p:spPr>
        <p:txBody>
          <a:bodyPr wrap="square" rtlCol="0">
            <a:spAutoFit/>
          </a:bodyPr>
          <a:p>
            <a:pPr algn="ctr"/>
            <a:r>
              <a:rPr sz="4800" b="1">
                <a:solidFill>
                  <a:schemeClr val="tx1"/>
                </a:solidFill>
                <a:latin typeface="Times New Roman" panose="02020603050405020304" charset="0"/>
                <a:ea typeface="微软雅黑" panose="020B0503020204020204" charset="-122"/>
                <a:cs typeface="Times New Roman" panose="02020603050405020304" charset="0"/>
              </a:rPr>
              <a:t>Unit 8 </a:t>
            </a:r>
            <a:endParaRPr sz="4800" b="1">
              <a:solidFill>
                <a:schemeClr val="tx1"/>
              </a:solidFill>
              <a:latin typeface="Times New Roman" panose="02020603050405020304" charset="0"/>
              <a:ea typeface="微软雅黑" panose="020B0503020204020204" charset="-122"/>
              <a:cs typeface="Times New Roman" panose="02020603050405020304" charset="0"/>
            </a:endParaRPr>
          </a:p>
          <a:p>
            <a:pPr algn="ctr"/>
            <a:r>
              <a:rPr sz="4800" b="1">
                <a:solidFill>
                  <a:schemeClr val="tx1"/>
                </a:solidFill>
                <a:latin typeface="Times New Roman" panose="02020603050405020304" charset="0"/>
                <a:ea typeface="微软雅黑" panose="020B0503020204020204" charset="-122"/>
                <a:cs typeface="Times New Roman" panose="02020603050405020304" charset="0"/>
              </a:rPr>
              <a:t>Nature and Environment</a:t>
            </a:r>
            <a:endParaRPr sz="4800" b="1">
              <a:solidFill>
                <a:schemeClr val="tx1"/>
              </a:solidFill>
              <a:latin typeface="Times New Roman" panose="02020603050405020304" charset="0"/>
              <a:ea typeface="微软雅黑" panose="020B0503020204020204" charset="-122"/>
              <a:cs typeface="Times New Roman" panose="02020603050405020304" charset="0"/>
            </a:endParaRPr>
          </a:p>
        </p:txBody>
      </p:sp>
      <p:pic>
        <p:nvPicPr>
          <p:cNvPr id="4" name="图片 3"/>
          <p:cNvPicPr>
            <a:picLocks noChangeAspect="1"/>
          </p:cNvPicPr>
          <p:nvPr/>
        </p:nvPicPr>
        <p:blipFill>
          <a:blip r:embed="rId5"/>
          <a:stretch>
            <a:fillRect/>
          </a:stretch>
        </p:blipFill>
        <p:spPr>
          <a:xfrm>
            <a:off x="3418205" y="2680970"/>
            <a:ext cx="5762625" cy="3898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805180" y="1052830"/>
            <a:ext cx="10549255" cy="3138170"/>
          </a:xfrm>
          <a:prstGeom prst="rect">
            <a:avLst/>
          </a:prstGeom>
          <a:noFill/>
          <a:ln>
            <a:noFill/>
          </a:ln>
        </p:spPr>
        <p:txBody>
          <a:bodyPr wrap="square" rtlCol="0">
            <a:sp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According to the museum, the Zero-waste Action is to adopt a science-based approach to waste disposal (处理). It aims to cut down waste that needs to be buried or burned and bring the amount of such waste close to zero, said the museum.</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So far, about 3,000 museum members, 40,000 tour guides and 21 million tourists have taken part in the activity.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61390" y="999490"/>
            <a:ext cx="10559415" cy="239966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What’s the purpose of the Zero-waste Action?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To make tourists visit the palace museum for free.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To help scientists do zero-waste research.</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To encourage tourists to create less waste.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To make cultural and environmental products.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6190" y="10687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120775" y="4226560"/>
            <a:ext cx="9969500" cy="194691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【解析】事实细节题。根据第一段第二句可知，故宫博物院打造“零废弃”项目是为了呼吁游客减少垃圾的产生。故选C项。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829945" y="685165"/>
            <a:ext cx="10601960"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How many rubbish bins have been reduced from 2020 to now?</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300.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200.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110.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100.</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41400" y="6851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320675" y="3669030"/>
            <a:ext cx="11110595" cy="236537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【解析】事实细节题。根据第二段可得知，2020年项目开展以来，开放区的垃圾桶数量由310组减少到110组，共减少了200组。故选B项。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9080" y="159385"/>
            <a:ext cx="11696065" cy="66040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54380" y="502285"/>
            <a:ext cx="10918190" cy="2676525"/>
          </a:xfrm>
          <a:prstGeom prst="rect">
            <a:avLst/>
          </a:prstGeom>
          <a:noFill/>
        </p:spPr>
        <p:txBody>
          <a:bodyPr wrap="square" rtlCol="0">
            <a:spAutoFit/>
          </a:bodyPr>
          <a:p>
            <a:pPr marL="899795" indent="-899795"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Which of the following is NOT true according to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Not only the tourists but also the workers of the museum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participate in the action.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Workers of the Palace Museum should take training courses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garbage sorting.</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Plastic bottles were recycled to make creative products.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8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Palace Museum has a history of over six centuries.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024890" y="4324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754380" y="3178810"/>
            <a:ext cx="10458450" cy="310769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583690" algn="just" fontAlgn="auto">
              <a:lnSpc>
                <a:spcPct val="90000"/>
              </a:lnSpc>
              <a:spcAft>
                <a:spcPts val="0"/>
              </a:spcAft>
              <a:buNone/>
            </a:pPr>
            <a:r>
              <a:rPr sz="28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【解析】事实细节题。根据最后一段可知，故宫的工作人员、导游、游客均参与到此项目中，故A项正确。根据第四段第一句“...to make cultural and creative products”可知，塑料瓶被回收利用，制作文创产品，C项正确。根据第三段第一句中的“over 600 years”可知，故宫有六百年的历史，D项正确。由第一段第三句“Training courses have been held for tour guides...”可知，需要参加培训课程的是导游，不是故宫工作人员，B项错误。故选B项。</a:t>
            </a:r>
            <a:endParaRPr sz="28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84885" y="713740"/>
            <a:ext cx="10471785" cy="175323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What does the underlined word “emission” in Paragraph 4 mean according to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Weight.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An amount of gas that is absorbed.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Quality.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An amount of gas that is sent out.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269365" y="7137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74370" y="3502660"/>
            <a:ext cx="10695305" cy="23723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【解析】词义猜测题。根据emission前后内容，可推断出“排放”的意思，回收塑料瓶开发的文创产品减少碳排放931千克。故选D项。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0" name="组合 9"/>
          <p:cNvGrpSpPr/>
          <p:nvPr/>
        </p:nvGrpSpPr>
        <p:grpSpPr>
          <a:xfrm>
            <a:off x="231775" y="238760"/>
            <a:ext cx="11696065" cy="6426200"/>
            <a:chOff x="342" y="355"/>
            <a:chExt cx="18514" cy="10120"/>
          </a:xfrm>
        </p:grpSpPr>
        <p:sp>
          <p:nvSpPr>
            <p:cNvPr id="11" name="圆角矩形 10"/>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2" name="圆角矩形 11"/>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746760" y="672465"/>
            <a:ext cx="10889615"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5. What’s the best title for this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Recycling Waste.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Waste of the Forbidden City.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Palace Museum Goes Zero-waste.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Scientists Fight Against Waste.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65200" y="67246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38480" y="4461510"/>
            <a:ext cx="10819765" cy="14611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【解析】主旨大意题。通读全文可知文章的主要内容为故宫发起“零废弃”项目。故选C项。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668655" y="347980"/>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Three</a:t>
            </a:r>
            <a:endParaRPr lang="zh-CN" altLang="en-US" sz="4000" b="1">
              <a:solidFill>
                <a:srgbClr val="002060"/>
              </a:solidFill>
            </a:endParaRPr>
          </a:p>
        </p:txBody>
      </p:sp>
      <p:sp>
        <p:nvSpPr>
          <p:cNvPr id="4" name="文本框 3"/>
          <p:cNvSpPr txBox="1"/>
          <p:nvPr>
            <p:custDataLst>
              <p:tags r:id="rId6"/>
            </p:custDataLst>
          </p:nvPr>
        </p:nvSpPr>
        <p:spPr>
          <a:xfrm>
            <a:off x="668655" y="1102360"/>
            <a:ext cx="10596245" cy="1938020"/>
          </a:xfrm>
          <a:prstGeom prst="rect">
            <a:avLst/>
          </a:prstGeom>
          <a:noFill/>
          <a:ln>
            <a:noFill/>
          </a:ln>
        </p:spPr>
        <p:txBody>
          <a:bodyPr wrap="square" rtlCol="0">
            <a:sp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According to the data of the Copernicus Climate Change Service, July 22, 2024 was the hottest day on Earth since at least 1940. (1) __________ Around one hundred cities in America experienced their hottest summer.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9" name="文本框 8"/>
          <p:cNvSpPr txBox="1"/>
          <p:nvPr>
            <p:custDataLst>
              <p:tags r:id="rId7"/>
            </p:custDataLst>
          </p:nvPr>
        </p:nvSpPr>
        <p:spPr>
          <a:xfrm>
            <a:off x="668655" y="3938905"/>
            <a:ext cx="10448925" cy="20275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What’s the relationship between air pollution and climate change?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If black carbon falls on snowy areas, it can speed up ice melting.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Many countries suffered from heat waves.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So cutting down pollution is a win-win situation.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What’s worse, smoke will warm the planet.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5" name="圆角矩形 4"/>
          <p:cNvSpPr/>
          <p:nvPr>
            <p:custDataLst>
              <p:tags r:id="rId8"/>
            </p:custDataLst>
          </p:nvPr>
        </p:nvSpPr>
        <p:spPr>
          <a:xfrm>
            <a:off x="6049645" y="2574290"/>
            <a:ext cx="142811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9" action="ppaction://hlinksldjump"/>
              </a:rPr>
              <a:t>【解析】</a:t>
            </a:r>
            <a:endParaRPr lang="zh-CN" altLang="en-US" sz="2800" b="1">
              <a:solidFill>
                <a:srgbClr val="00B0F0"/>
              </a:solidFill>
            </a:endParaRPr>
          </a:p>
        </p:txBody>
      </p:sp>
      <p:sp>
        <p:nvSpPr>
          <p:cNvPr id="3" name="文本框 2"/>
          <p:cNvSpPr txBox="1"/>
          <p:nvPr>
            <p:custDataLst>
              <p:tags r:id="rId10"/>
            </p:custDataLst>
          </p:nvPr>
        </p:nvSpPr>
        <p:spPr>
          <a:xfrm>
            <a:off x="3162300" y="2000250"/>
            <a:ext cx="530225" cy="46545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11885" y="955675"/>
            <a:ext cx="10316210" cy="344551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 【解析】根据空格后一句“Around one hundred cities in America...”可以推测，前一句应总体讲述许多国家都遭遇了持久而严酷的热浪。故选C项。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30860" y="611505"/>
            <a:ext cx="11050270" cy="25869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(2) __________ Does it have anything to do with climate change?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Global warming is based on natural reasons, such as season changes, and also on unnatural reasons: the pollution from human activities.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299970" y="61150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4867275" y="210439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custDataLst>
              <p:tags r:id="rId6"/>
            </p:custDataLst>
          </p:nvPr>
        </p:nvSpPr>
        <p:spPr>
          <a:xfrm>
            <a:off x="668655" y="3938905"/>
            <a:ext cx="10448925" cy="20275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What’s the relationship between air pollution and climate change?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If black carbon falls on snowy areas, it can speed up ice melting.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Many countries suffered from heat waves.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So cutting down pollution is a win-win situation.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What’s worse, smoke will warm the planet.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4" name="图片 3"/>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8500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2.【解析】根据空格后一句“Does it have anything to do with climate change?”以及第三段讲述的由于人类活动造成的污染会导致全球气候变暖，可推测空格处应该为一个问题，且与污染和气候变化的关系有关。故选A项。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12090" y="225425"/>
            <a:ext cx="11715750" cy="6426200"/>
            <a:chOff x="342" y="355"/>
            <a:chExt cx="18514" cy="10120"/>
          </a:xfrm>
        </p:grpSpPr>
        <p:sp>
          <p:nvSpPr>
            <p:cNvPr id="2" name="圆角矩形 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圆角矩形 2"/>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5" name="图片 4"/>
          <p:cNvPicPr/>
          <p:nvPr/>
        </p:nvPicPr>
        <p:blipFill>
          <a:blip r:embed="rId4">
            <a:clrChange>
              <a:clrFrom>
                <a:srgbClr val="F6F6F6">
                  <a:alpha val="100000"/>
                </a:srgbClr>
              </a:clrFrom>
              <a:clrTo>
                <a:srgbClr val="F6F6F6">
                  <a:alpha val="100000"/>
                  <a:alpha val="0"/>
                </a:srgbClr>
              </a:clrTo>
            </a:clrChange>
          </a:blip>
        </p:blipFill>
        <p:spPr>
          <a:xfrm>
            <a:off x="8906510" y="4152900"/>
            <a:ext cx="3021965" cy="2332990"/>
          </a:xfrm>
          <a:prstGeom prst="rect">
            <a:avLst/>
          </a:prstGeom>
        </p:spPr>
      </p:pic>
      <p:pic>
        <p:nvPicPr>
          <p:cNvPr id="32" name="图片 31"/>
          <p:cNvPicPr>
            <a:picLocks noChangeAspect="1"/>
          </p:cNvPicPr>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4" name="文本框 13"/>
          <p:cNvSpPr txBox="1"/>
          <p:nvPr/>
        </p:nvSpPr>
        <p:spPr>
          <a:xfrm>
            <a:off x="5306695" y="1490345"/>
            <a:ext cx="1504315" cy="460375"/>
          </a:xfrm>
          <a:prstGeom prst="rect">
            <a:avLst/>
          </a:prstGeom>
          <a:noFill/>
        </p:spPr>
        <p:txBody>
          <a:bodyPr wrap="square" rtlCol="0">
            <a:spAutoFit/>
          </a:bodyPr>
          <a:p>
            <a:r>
              <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contents</a:t>
            </a:r>
            <a:endParaRPr lang="en-US" sz="2400" b="1" cap="all" dirty="0">
              <a:solidFill>
                <a:schemeClr val="tx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文本框 15">
            <a:hlinkClick r:id="rId6" action="ppaction://hlinksldjump"/>
          </p:cNvPr>
          <p:cNvSpPr txBox="1"/>
          <p:nvPr/>
        </p:nvSpPr>
        <p:spPr>
          <a:xfrm>
            <a:off x="3160395" y="2498725"/>
            <a:ext cx="2668270" cy="645160"/>
          </a:xfrm>
          <a:prstGeom prst="rect">
            <a:avLst/>
          </a:prstGeom>
          <a:noFill/>
        </p:spPr>
        <p:txBody>
          <a:bodyPr wrap="square" rtlCol="0">
            <a:spAutoFit/>
          </a:bodyPr>
          <a:p>
            <a:r>
              <a:rPr lang="zh-CN" altLang="en-US" sz="3600" b="1">
                <a:solidFill>
                  <a:schemeClr val="accent5">
                    <a:lumMod val="50000"/>
                  </a:schemeClr>
                </a:solidFill>
              </a:rPr>
              <a:t>Objectives</a:t>
            </a:r>
            <a:endParaRPr lang="zh-CN" altLang="en-US" sz="3600" b="1">
              <a:solidFill>
                <a:schemeClr val="accent5">
                  <a:lumMod val="50000"/>
                </a:schemeClr>
              </a:solidFill>
            </a:endParaRPr>
          </a:p>
        </p:txBody>
      </p:sp>
      <p:sp>
        <p:nvSpPr>
          <p:cNvPr id="17" name="文本框 16">
            <a:hlinkClick r:id="rId7" action="ppaction://hlinksldjump"/>
          </p:cNvPr>
          <p:cNvSpPr txBox="1"/>
          <p:nvPr/>
        </p:nvSpPr>
        <p:spPr>
          <a:xfrm>
            <a:off x="7016750" y="2498725"/>
            <a:ext cx="2668270" cy="645160"/>
          </a:xfrm>
          <a:prstGeom prst="rect">
            <a:avLst/>
          </a:prstGeom>
          <a:noFill/>
        </p:spPr>
        <p:txBody>
          <a:bodyPr wrap="square" rtlCol="0">
            <a:spAutoFit/>
          </a:bodyPr>
          <a:p>
            <a:r>
              <a:rPr lang="zh-CN" altLang="en-US" sz="3600" b="1">
                <a:solidFill>
                  <a:schemeClr val="accent5">
                    <a:lumMod val="50000"/>
                  </a:schemeClr>
                </a:solidFill>
              </a:rPr>
              <a:t>Guide</a:t>
            </a:r>
            <a:endParaRPr lang="zh-CN" altLang="en-US" sz="3600" b="1">
              <a:solidFill>
                <a:schemeClr val="accent5">
                  <a:lumMod val="50000"/>
                </a:schemeClr>
              </a:solidFill>
            </a:endParaRPr>
          </a:p>
        </p:txBody>
      </p:sp>
      <p:sp>
        <p:nvSpPr>
          <p:cNvPr id="20" name="文本框 19">
            <a:hlinkClick r:id="rId8" action="ppaction://hlinksldjump"/>
          </p:cNvPr>
          <p:cNvSpPr txBox="1"/>
          <p:nvPr/>
        </p:nvSpPr>
        <p:spPr>
          <a:xfrm>
            <a:off x="3160395" y="3404235"/>
            <a:ext cx="2668270" cy="645160"/>
          </a:xfrm>
          <a:prstGeom prst="rect">
            <a:avLst/>
          </a:prstGeom>
          <a:noFill/>
        </p:spPr>
        <p:txBody>
          <a:bodyPr wrap="square" rtlCol="0">
            <a:spAutoFit/>
          </a:bodyPr>
          <a:p>
            <a:r>
              <a:rPr lang="zh-CN" altLang="en-US" sz="3600" b="1">
                <a:solidFill>
                  <a:schemeClr val="accent5">
                    <a:lumMod val="50000"/>
                  </a:schemeClr>
                </a:solidFill>
              </a:rPr>
              <a:t>Exploration</a:t>
            </a:r>
            <a:endParaRPr lang="zh-CN" altLang="en-US" sz="3600" b="1">
              <a:solidFill>
                <a:schemeClr val="accent5">
                  <a:lumMod val="50000"/>
                </a:schemeClr>
              </a:solidFill>
            </a:endParaRPr>
          </a:p>
        </p:txBody>
      </p:sp>
      <p:sp>
        <p:nvSpPr>
          <p:cNvPr id="21" name="文本框 20">
            <a:hlinkClick r:id="rId9" action="ppaction://hlinksldjump"/>
          </p:cNvPr>
          <p:cNvSpPr txBox="1"/>
          <p:nvPr/>
        </p:nvSpPr>
        <p:spPr>
          <a:xfrm>
            <a:off x="7035800" y="3389630"/>
            <a:ext cx="2668270" cy="645160"/>
          </a:xfrm>
          <a:prstGeom prst="rect">
            <a:avLst/>
          </a:prstGeom>
          <a:noFill/>
        </p:spPr>
        <p:txBody>
          <a:bodyPr wrap="square" rtlCol="0">
            <a:spAutoFit/>
          </a:bodyPr>
          <a:p>
            <a:r>
              <a:rPr lang="zh-CN" altLang="en-US" sz="3600" b="1">
                <a:solidFill>
                  <a:schemeClr val="accent5">
                    <a:lumMod val="50000"/>
                  </a:schemeClr>
                </a:solidFill>
              </a:rPr>
              <a:t>Skills</a:t>
            </a:r>
            <a:endParaRPr lang="zh-CN" altLang="en-US" sz="3600" b="1">
              <a:solidFill>
                <a:schemeClr val="accent5">
                  <a:lumMod val="50000"/>
                </a:schemeClr>
              </a:solidFill>
            </a:endParaRPr>
          </a:p>
        </p:txBody>
      </p:sp>
      <p:sp>
        <p:nvSpPr>
          <p:cNvPr id="23" name="文本框 22">
            <a:hlinkClick r:id="rId10" action="ppaction://hlinksldjump"/>
          </p:cNvPr>
          <p:cNvSpPr txBox="1"/>
          <p:nvPr/>
        </p:nvSpPr>
        <p:spPr>
          <a:xfrm>
            <a:off x="3160395" y="4309745"/>
            <a:ext cx="2668270" cy="645160"/>
          </a:xfrm>
          <a:prstGeom prst="rect">
            <a:avLst/>
          </a:prstGeom>
          <a:noFill/>
        </p:spPr>
        <p:txBody>
          <a:bodyPr wrap="square" rtlCol="0">
            <a:spAutoFit/>
          </a:bodyPr>
          <a:p>
            <a:r>
              <a:rPr lang="zh-CN" altLang="en-US" sz="3600" b="1">
                <a:solidFill>
                  <a:schemeClr val="accent5">
                    <a:lumMod val="50000"/>
                  </a:schemeClr>
                </a:solidFill>
              </a:rPr>
              <a:t>Practice</a:t>
            </a:r>
            <a:endParaRPr lang="zh-CN" altLang="en-US" sz="3600" b="1">
              <a:solidFill>
                <a:schemeClr val="accent5">
                  <a:lumMod val="50000"/>
                </a:schemeClr>
              </a:solidFill>
            </a:endParaRPr>
          </a:p>
        </p:txBody>
      </p:sp>
      <p:sp>
        <p:nvSpPr>
          <p:cNvPr id="24" name="文本框 23">
            <a:hlinkClick r:id="rId11" action="ppaction://hlinksldjump"/>
          </p:cNvPr>
          <p:cNvSpPr txBox="1"/>
          <p:nvPr/>
        </p:nvSpPr>
        <p:spPr>
          <a:xfrm>
            <a:off x="7035800" y="4248785"/>
            <a:ext cx="2668270" cy="645160"/>
          </a:xfrm>
          <a:prstGeom prst="rect">
            <a:avLst/>
          </a:prstGeom>
          <a:noFill/>
        </p:spPr>
        <p:txBody>
          <a:bodyPr wrap="square" rtlCol="0">
            <a:spAutoFit/>
          </a:bodyPr>
          <a:p>
            <a:r>
              <a:rPr lang="zh-CN" altLang="en-US" sz="3600" b="1">
                <a:solidFill>
                  <a:schemeClr val="accent5">
                    <a:lumMod val="50000"/>
                  </a:schemeClr>
                </a:solidFill>
              </a:rPr>
              <a:t>Assessment</a:t>
            </a:r>
            <a:endParaRPr lang="zh-CN" altLang="en-US" sz="3600" b="1">
              <a:solidFill>
                <a:schemeClr val="accent5">
                  <a:lumMod val="50000"/>
                </a:schemeClr>
              </a:solidFill>
            </a:endParaRPr>
          </a:p>
        </p:txBody>
      </p:sp>
      <p:pic>
        <p:nvPicPr>
          <p:cNvPr id="36" name="图片 35"/>
          <p:cNvPicPr>
            <a:picLocks noChangeAspect="1"/>
          </p:cNvPicPr>
          <p:nvPr>
            <p:custDataLst>
              <p:tags r:id="rId12"/>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2498725"/>
            <a:ext cx="389255" cy="734060"/>
          </a:xfrm>
          <a:prstGeom prst="rect">
            <a:avLst/>
          </a:prstGeom>
        </p:spPr>
      </p:pic>
      <p:pic>
        <p:nvPicPr>
          <p:cNvPr id="38" name="图片 37"/>
          <p:cNvPicPr>
            <a:picLocks noChangeAspect="1"/>
          </p:cNvPicPr>
          <p:nvPr>
            <p:custDataLst>
              <p:tags r:id="rId14"/>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3404235"/>
            <a:ext cx="389255" cy="734060"/>
          </a:xfrm>
          <a:prstGeom prst="rect">
            <a:avLst/>
          </a:prstGeom>
        </p:spPr>
      </p:pic>
      <p:pic>
        <p:nvPicPr>
          <p:cNvPr id="39" name="图片 38"/>
          <p:cNvPicPr>
            <a:picLocks noChangeAspect="1"/>
          </p:cNvPicPr>
          <p:nvPr>
            <p:custDataLst>
              <p:tags r:id="rId15"/>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2771140" y="4253865"/>
            <a:ext cx="389255" cy="734060"/>
          </a:xfrm>
          <a:prstGeom prst="rect">
            <a:avLst/>
          </a:prstGeom>
        </p:spPr>
      </p:pic>
      <p:pic>
        <p:nvPicPr>
          <p:cNvPr id="41" name="图片 40"/>
          <p:cNvPicPr>
            <a:picLocks noChangeAspect="1"/>
          </p:cNvPicPr>
          <p:nvPr>
            <p:custDataLst>
              <p:tags r:id="rId16"/>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2493010"/>
            <a:ext cx="389255" cy="734060"/>
          </a:xfrm>
          <a:prstGeom prst="rect">
            <a:avLst/>
          </a:prstGeom>
        </p:spPr>
      </p:pic>
      <p:pic>
        <p:nvPicPr>
          <p:cNvPr id="42" name="图片 41"/>
          <p:cNvPicPr>
            <a:picLocks noChangeAspect="1"/>
          </p:cNvPicPr>
          <p:nvPr>
            <p:custDataLst>
              <p:tags r:id="rId17"/>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3398520"/>
            <a:ext cx="389255" cy="734060"/>
          </a:xfrm>
          <a:prstGeom prst="rect">
            <a:avLst/>
          </a:prstGeom>
        </p:spPr>
      </p:pic>
      <p:pic>
        <p:nvPicPr>
          <p:cNvPr id="43" name="图片 42"/>
          <p:cNvPicPr>
            <a:picLocks noChangeAspect="1"/>
          </p:cNvPicPr>
          <p:nvPr>
            <p:custDataLst>
              <p:tags r:id="rId18"/>
            </p:custDataLst>
          </p:nvPr>
        </p:nvPicPr>
        <p:blipFill>
          <a:blip r:embed="rId13" cstate="print">
            <a:extLst>
              <a:ext uri="{28A0092B-C50C-407E-A947-70E740481C1C}">
                <a14:useLocalDpi xmlns:a14="http://schemas.microsoft.com/office/drawing/2010/main" val="0"/>
              </a:ext>
            </a:extLst>
          </a:blip>
          <a:srcRect l="25085" r="21831"/>
          <a:stretch>
            <a:fillRect/>
          </a:stretch>
        </p:blipFill>
        <p:spPr>
          <a:xfrm>
            <a:off x="6646545" y="4248150"/>
            <a:ext cx="389255" cy="734060"/>
          </a:xfrm>
          <a:prstGeom prst="rect">
            <a:avLst/>
          </a:prstGeom>
        </p:spPr>
      </p:pic>
      <p:sp>
        <p:nvSpPr>
          <p:cNvPr id="10" name="上凸弯带形 9"/>
          <p:cNvSpPr/>
          <p:nvPr/>
        </p:nvSpPr>
        <p:spPr>
          <a:xfrm>
            <a:off x="3744595" y="641985"/>
            <a:ext cx="4650740" cy="1106170"/>
          </a:xfrm>
          <a:prstGeom prst="ellipseRibbon2">
            <a:avLst>
              <a:gd name="adj1" fmla="val 21070"/>
              <a:gd name="adj2" fmla="val 97263"/>
              <a:gd name="adj3" fmla="val 12500"/>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00000"/>
              </a:lnSpc>
            </a:pPr>
            <a:r>
              <a:rPr lang="zh-CN" altLang="zh-CN" sz="4800" b="1">
                <a:solidFill>
                  <a:schemeClr val="bg1"/>
                </a:solidFill>
                <a:sym typeface="+mn-ea"/>
              </a:rPr>
              <a:t>目</a:t>
            </a:r>
            <a:r>
              <a:rPr lang="en-US" altLang="zh-CN" sz="4800" b="1">
                <a:solidFill>
                  <a:schemeClr val="bg1"/>
                </a:solidFill>
                <a:sym typeface="+mn-ea"/>
              </a:rPr>
              <a:t>   </a:t>
            </a:r>
            <a:r>
              <a:rPr lang="zh-CN" altLang="zh-CN" sz="4800" b="1">
                <a:solidFill>
                  <a:schemeClr val="bg1"/>
                </a:solidFill>
                <a:sym typeface="+mn-ea"/>
              </a:rPr>
              <a:t>录</a:t>
            </a:r>
            <a:endParaRPr lang="zh-CN" altLang="zh-CN" sz="4800" b="1">
              <a:solidFill>
                <a:schemeClr val="bg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down)">
                                      <p:cBhvr>
                                        <p:cTn id="14" dur="500"/>
                                        <p:tgtEl>
                                          <p:spTgt spid="41"/>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down)">
                                      <p:cBhvr>
                                        <p:cTn id="24" dur="500"/>
                                        <p:tgtEl>
                                          <p:spTgt spid="2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2500"/>
                            </p:stCondLst>
                            <p:childTnLst>
                              <p:par>
                                <p:cTn id="40" presetID="22" presetClass="entr" presetSubtype="4"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down)">
                                      <p:cBhvr>
                                        <p:cTn id="42" dur="500"/>
                                        <p:tgtEl>
                                          <p:spTgt spid="43"/>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7" grpId="0"/>
      <p:bldP spid="21"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624205" y="553720"/>
            <a:ext cx="10911205" cy="1685925"/>
          </a:xfrm>
          <a:prstGeom prst="rect">
            <a:avLst/>
          </a:prstGeom>
          <a:noFill/>
          <a:ln>
            <a:noFill/>
          </a:ln>
        </p:spPr>
        <p:txBody>
          <a:bodyPr wrap="square" rtlCol="0">
            <a:noAutofit/>
          </a:bodyPr>
          <a:p>
            <a:pPr indent="762000" algn="just" fontAlgn="auto">
              <a:lnSpc>
                <a:spcPct val="8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Smog in Delhi is very serious, and some schools have closed. And in Canada, smoke produced by wildfires has brought health problems to millions of people. (3) __________ Industry, wildfires and cars can release polluting greenhouse gases, which store heat in our atmosphere. These activities also produce black carbon, which, like greenhouse gases, absorbs heat. (4) __________ Ice prevents sunlight, so if there is less ice, the earth will get more sunlight, which also raises global temperatures.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7145020" y="11766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5689600" y="3357880"/>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5" action="ppaction://hlinksldjump"/>
              </a:rPr>
              <a:t>3</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6" name="文本框 5"/>
          <p:cNvSpPr txBox="1"/>
          <p:nvPr/>
        </p:nvSpPr>
        <p:spPr>
          <a:xfrm>
            <a:off x="8239125" y="2305050"/>
            <a:ext cx="520065" cy="46482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圆角矩形 6"/>
          <p:cNvSpPr/>
          <p:nvPr/>
        </p:nvSpPr>
        <p:spPr>
          <a:xfrm>
            <a:off x="8047990" y="3357880"/>
            <a:ext cx="161417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6" action="ppaction://hlinksldjump"/>
              </a:rPr>
              <a:t>4</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2" name="文本框 1"/>
          <p:cNvSpPr txBox="1"/>
          <p:nvPr>
            <p:custDataLst>
              <p:tags r:id="rId7"/>
            </p:custDataLst>
          </p:nvPr>
        </p:nvSpPr>
        <p:spPr>
          <a:xfrm>
            <a:off x="668655" y="3938905"/>
            <a:ext cx="10448925" cy="20275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What’s the relationship between air pollution and climate change?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If black carbon falls on snowy areas, it can speed up ice melting.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Many countries suffered from heat waves.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So cutting down pollution is a win-win situation.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What’s worse, smoke will warm the planet.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P spid="6" grpId="0"/>
      <p:bldP spid="7"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 【解析】根据空格后一句可知，工业、野火和汽车会释放出造成污染的温室气体，温室气体会在大气中锁住热量，因此空格处应描述烟雾会加速地球变暖。故选E项。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3" name="图片 2"/>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39915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4.【解析】根据空格前一句“这些活动会产生黑碳，黑碳会像温室气体一样吸收热量”可知，空格处内容应与黑碳有关。再结合空格后一句提到的冰雪，可推测空格处内容也应与冰雪有关，B项符合条件。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94995" y="640715"/>
            <a:ext cx="10688955" cy="1451610"/>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High temperatures make wildfires more likely to happen, which causes more pollution and raises temperatures during a growth cycle.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(5) __________ This is good for our health and long-term climate change.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2414270" y="145288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3241675" y="209296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3" name="文本框 2"/>
          <p:cNvSpPr txBox="1"/>
          <p:nvPr>
            <p:custDataLst>
              <p:tags r:id="rId6"/>
            </p:custDataLst>
          </p:nvPr>
        </p:nvSpPr>
        <p:spPr>
          <a:xfrm>
            <a:off x="668655" y="3938905"/>
            <a:ext cx="10448925" cy="2027555"/>
          </a:xfrm>
          <a:prstGeom prst="rect">
            <a:avLst/>
          </a:prstGeom>
          <a:solidFill>
            <a:schemeClr val="accent3">
              <a:lumMod val="20000"/>
              <a:lumOff val="80000"/>
            </a:schemeClr>
          </a:solidFill>
          <a:ln>
            <a:noFill/>
          </a:ln>
        </p:spPr>
        <p:txBody>
          <a:bodyPr wrap="square" rtlCol="0">
            <a:spAutoFit/>
          </a:bodyPr>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What’s the relationship between air pollution and climate change?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If black carbon falls on snowy areas, it can speed up ice melting.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Many countries suffered from heat waves.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So cutting down pollution is a win-win situation.</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9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What’s worse, smoke will warm the planet.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207135" y="1160145"/>
            <a:ext cx="9969500" cy="31807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5.【解析】根据最后一句话“这对我们的健康，以及长期的气候变化都有益处”，可以猜测空格处应表示减少污染是个双赢之举。故选D项。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56845" y="238760"/>
            <a:ext cx="11932920"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56895" y="37782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201795" y="117983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One</a:t>
            </a:r>
            <a:endParaRPr lang="zh-CN" altLang="en-US" sz="3000" b="1">
              <a:solidFill>
                <a:schemeClr val="tx1"/>
              </a:solidFill>
              <a:uFillTx/>
            </a:endParaRPr>
          </a:p>
        </p:txBody>
      </p:sp>
      <p:grpSp>
        <p:nvGrpSpPr>
          <p:cNvPr id="12" name="组合 11"/>
          <p:cNvGrpSpPr/>
          <p:nvPr/>
        </p:nvGrpSpPr>
        <p:grpSpPr>
          <a:xfrm>
            <a:off x="801370" y="1911350"/>
            <a:ext cx="10429875" cy="3412490"/>
            <a:chOff x="1262" y="3010"/>
            <a:chExt cx="16159" cy="5124"/>
          </a:xfrm>
        </p:grpSpPr>
        <p:pic>
          <p:nvPicPr>
            <p:cNvPr id="3" name="图片 2"/>
            <p:cNvPicPr>
              <a:picLocks noChangeAspect="1"/>
            </p:cNvPicPr>
            <p:nvPr/>
          </p:nvPicPr>
          <p:blipFill>
            <a:blip r:embed="rId5"/>
            <a:srcRect r="62355"/>
            <a:stretch>
              <a:fillRect/>
            </a:stretch>
          </p:blipFill>
          <p:spPr>
            <a:xfrm>
              <a:off x="1262" y="3010"/>
              <a:ext cx="7395" cy="5124"/>
            </a:xfrm>
            <a:custGeom>
              <a:avLst/>
              <a:gdLst/>
              <a:ahLst/>
              <a:cxnLst>
                <a:cxn ang="3">
                  <a:pos x="hc" y="t"/>
                </a:cxn>
                <a:cxn ang="cd2">
                  <a:pos x="l" y="vc"/>
                </a:cxn>
                <a:cxn ang="cd4">
                  <a:pos x="hc" y="b"/>
                </a:cxn>
                <a:cxn ang="0">
                  <a:pos x="r" y="vc"/>
                </a:cxn>
              </a:cxnLst>
              <a:rect l="l" t="t" r="r" b="b"/>
              <a:pathLst>
                <a:path w="7395" h="5124">
                  <a:moveTo>
                    <a:pt x="0" y="0"/>
                  </a:moveTo>
                  <a:lnTo>
                    <a:pt x="7395" y="0"/>
                  </a:lnTo>
                  <a:lnTo>
                    <a:pt x="7395" y="5124"/>
                  </a:lnTo>
                  <a:lnTo>
                    <a:pt x="0" y="5124"/>
                  </a:lnTo>
                  <a:lnTo>
                    <a:pt x="0" y="0"/>
                  </a:lnTo>
                  <a:close/>
                </a:path>
              </a:pathLst>
            </a:custGeom>
          </p:spPr>
        </p:pic>
        <p:pic>
          <p:nvPicPr>
            <p:cNvPr id="11" name="图片 10"/>
            <p:cNvPicPr>
              <a:picLocks noChangeAspect="1"/>
            </p:cNvPicPr>
            <p:nvPr/>
          </p:nvPicPr>
          <p:blipFill>
            <a:blip r:embed="rId5"/>
            <a:srcRect l="55386"/>
            <a:stretch>
              <a:fillRect/>
            </a:stretch>
          </p:blipFill>
          <p:spPr>
            <a:xfrm>
              <a:off x="8657" y="3010"/>
              <a:ext cx="8764" cy="5124"/>
            </a:xfrm>
            <a:custGeom>
              <a:avLst/>
              <a:gdLst/>
              <a:ahLst/>
              <a:cxnLst>
                <a:cxn ang="3">
                  <a:pos x="hc" y="t"/>
                </a:cxn>
                <a:cxn ang="cd2">
                  <a:pos x="l" y="vc"/>
                </a:cxn>
                <a:cxn ang="cd4">
                  <a:pos x="hc" y="b"/>
                </a:cxn>
                <a:cxn ang="0">
                  <a:pos x="r" y="vc"/>
                </a:cxn>
              </a:cxnLst>
              <a:rect l="l" t="t" r="r" b="b"/>
              <a:pathLst>
                <a:path w="8764" h="5124">
                  <a:moveTo>
                    <a:pt x="0" y="0"/>
                  </a:moveTo>
                  <a:lnTo>
                    <a:pt x="8764" y="0"/>
                  </a:lnTo>
                  <a:lnTo>
                    <a:pt x="8764" y="5124"/>
                  </a:lnTo>
                  <a:lnTo>
                    <a:pt x="0" y="5124"/>
                  </a:lnTo>
                  <a:lnTo>
                    <a:pt x="0" y="0"/>
                  </a:lnTo>
                  <a:close/>
                </a:path>
              </a:pathLst>
            </a:custGeom>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72720" y="314960"/>
            <a:ext cx="1183449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983990" y="76200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Two</a:t>
            </a:r>
            <a:endParaRPr lang="zh-CN" altLang="en-US" sz="3000" b="1">
              <a:solidFill>
                <a:schemeClr val="tx1"/>
              </a:solidFill>
              <a:uFillTx/>
            </a:endParaRPr>
          </a:p>
        </p:txBody>
      </p:sp>
      <p:grpSp>
        <p:nvGrpSpPr>
          <p:cNvPr id="11" name="组合 10"/>
          <p:cNvGrpSpPr/>
          <p:nvPr/>
        </p:nvGrpSpPr>
        <p:grpSpPr>
          <a:xfrm>
            <a:off x="1240790" y="2564130"/>
            <a:ext cx="8680450" cy="1838960"/>
            <a:chOff x="1954" y="4038"/>
            <a:chExt cx="13104" cy="2724"/>
          </a:xfrm>
        </p:grpSpPr>
        <p:pic>
          <p:nvPicPr>
            <p:cNvPr id="3" name="图片 2"/>
            <p:cNvPicPr>
              <a:picLocks noChangeAspect="1"/>
            </p:cNvPicPr>
            <p:nvPr/>
          </p:nvPicPr>
          <p:blipFill>
            <a:blip r:embed="rId5"/>
            <a:srcRect r="65556"/>
            <a:stretch>
              <a:fillRect/>
            </a:stretch>
          </p:blipFill>
          <p:spPr>
            <a:xfrm>
              <a:off x="1954" y="4038"/>
              <a:ext cx="6204" cy="2724"/>
            </a:xfrm>
            <a:custGeom>
              <a:avLst/>
              <a:gdLst/>
              <a:ahLst/>
              <a:cxnLst>
                <a:cxn ang="3">
                  <a:pos x="hc" y="t"/>
                </a:cxn>
                <a:cxn ang="cd2">
                  <a:pos x="l" y="vc"/>
                </a:cxn>
                <a:cxn ang="cd4">
                  <a:pos x="hc" y="b"/>
                </a:cxn>
                <a:cxn ang="0">
                  <a:pos x="r" y="vc"/>
                </a:cxn>
              </a:cxnLst>
              <a:rect l="l" t="t" r="r" b="b"/>
              <a:pathLst>
                <a:path w="6204" h="2724">
                  <a:moveTo>
                    <a:pt x="0" y="0"/>
                  </a:moveTo>
                  <a:lnTo>
                    <a:pt x="6204" y="0"/>
                  </a:lnTo>
                  <a:lnTo>
                    <a:pt x="6204" y="2724"/>
                  </a:lnTo>
                  <a:lnTo>
                    <a:pt x="0" y="2724"/>
                  </a:lnTo>
                  <a:lnTo>
                    <a:pt x="0" y="0"/>
                  </a:lnTo>
                  <a:close/>
                </a:path>
              </a:pathLst>
            </a:custGeom>
          </p:spPr>
        </p:pic>
        <p:pic>
          <p:nvPicPr>
            <p:cNvPr id="9" name="图片 8"/>
            <p:cNvPicPr>
              <a:picLocks noChangeAspect="1"/>
            </p:cNvPicPr>
            <p:nvPr/>
          </p:nvPicPr>
          <p:blipFill>
            <a:blip r:embed="rId5"/>
            <a:srcRect l="61082"/>
            <a:stretch>
              <a:fillRect/>
            </a:stretch>
          </p:blipFill>
          <p:spPr>
            <a:xfrm>
              <a:off x="8048" y="4038"/>
              <a:ext cx="7010" cy="2724"/>
            </a:xfrm>
            <a:custGeom>
              <a:avLst/>
              <a:gdLst/>
              <a:ahLst/>
              <a:cxnLst>
                <a:cxn ang="3">
                  <a:pos x="hc" y="t"/>
                </a:cxn>
                <a:cxn ang="cd2">
                  <a:pos x="l" y="vc"/>
                </a:cxn>
                <a:cxn ang="cd4">
                  <a:pos x="hc" y="b"/>
                </a:cxn>
                <a:cxn ang="0">
                  <a:pos x="r" y="vc"/>
                </a:cxn>
              </a:cxnLst>
              <a:rect l="l" t="t" r="r" b="b"/>
              <a:pathLst>
                <a:path w="7010" h="2724">
                  <a:moveTo>
                    <a:pt x="0" y="0"/>
                  </a:moveTo>
                  <a:lnTo>
                    <a:pt x="7010" y="0"/>
                  </a:lnTo>
                  <a:lnTo>
                    <a:pt x="7010" y="2724"/>
                  </a:lnTo>
                  <a:lnTo>
                    <a:pt x="0" y="2724"/>
                  </a:lnTo>
                  <a:lnTo>
                    <a:pt x="0" y="0"/>
                  </a:lnTo>
                  <a:close/>
                </a:path>
              </a:pathLst>
            </a:custGeom>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778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3764915" y="84836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Three</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6" name="左箭头 5"/>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23" name="图片 22"/>
          <p:cNvPicPr>
            <a:picLocks noChangeAspect="1"/>
          </p:cNvPicPr>
          <p:nvPr/>
        </p:nvPicPr>
        <p:blipFill>
          <a:blip r:embed="rId6"/>
          <a:srcRect l="38399" t="-1186" r="48125" b="100000"/>
          <a:stretch>
            <a:fillRect/>
          </a:stretch>
        </p:blipFill>
        <p:spPr>
          <a:xfrm>
            <a:off x="4763135" y="1993900"/>
            <a:ext cx="1597660" cy="33020"/>
          </a:xfrm>
          <a:custGeom>
            <a:avLst/>
            <a:gdLst/>
            <a:ahLst/>
            <a:cxnLst>
              <a:cxn ang="3">
                <a:pos x="hc" y="t"/>
              </a:cxn>
              <a:cxn ang="cd2">
                <a:pos x="l" y="vc"/>
              </a:cxn>
              <a:cxn ang="cd4">
                <a:pos x="hc" y="b"/>
              </a:cxn>
              <a:cxn ang="0">
                <a:pos x="r" y="vc"/>
              </a:cxn>
            </a:cxnLst>
            <a:rect l="l" t="t" r="r" b="b"/>
            <a:pathLst>
              <a:path w="2516" h="52">
                <a:moveTo>
                  <a:pt x="0" y="0"/>
                </a:moveTo>
                <a:lnTo>
                  <a:pt x="2516" y="0"/>
                </a:lnTo>
                <a:lnTo>
                  <a:pt x="2516" y="52"/>
                </a:lnTo>
                <a:lnTo>
                  <a:pt x="0" y="52"/>
                </a:lnTo>
                <a:lnTo>
                  <a:pt x="0" y="0"/>
                </a:lnTo>
                <a:close/>
              </a:path>
            </a:pathLst>
          </a:custGeom>
        </p:spPr>
      </p:pic>
      <p:grpSp>
        <p:nvGrpSpPr>
          <p:cNvPr id="16" name="组合 15"/>
          <p:cNvGrpSpPr/>
          <p:nvPr/>
        </p:nvGrpSpPr>
        <p:grpSpPr>
          <a:xfrm>
            <a:off x="659130" y="2531745"/>
            <a:ext cx="9653270" cy="1923415"/>
            <a:chOff x="1038" y="3987"/>
            <a:chExt cx="14983" cy="2796"/>
          </a:xfrm>
        </p:grpSpPr>
        <p:pic>
          <p:nvPicPr>
            <p:cNvPr id="3" name="图片 2"/>
            <p:cNvPicPr>
              <a:picLocks noChangeAspect="1"/>
            </p:cNvPicPr>
            <p:nvPr/>
          </p:nvPicPr>
          <p:blipFill>
            <a:blip r:embed="rId7"/>
            <a:srcRect r="58063"/>
            <a:stretch>
              <a:fillRect/>
            </a:stretch>
          </p:blipFill>
          <p:spPr>
            <a:xfrm>
              <a:off x="1038" y="3987"/>
              <a:ext cx="7745" cy="2796"/>
            </a:xfrm>
            <a:custGeom>
              <a:avLst/>
              <a:gdLst/>
              <a:ahLst/>
              <a:cxnLst>
                <a:cxn ang="3">
                  <a:pos x="hc" y="t"/>
                </a:cxn>
                <a:cxn ang="cd2">
                  <a:pos x="l" y="vc"/>
                </a:cxn>
                <a:cxn ang="cd4">
                  <a:pos x="hc" y="b"/>
                </a:cxn>
                <a:cxn ang="0">
                  <a:pos x="r" y="vc"/>
                </a:cxn>
              </a:cxnLst>
              <a:rect l="l" t="t" r="r" b="b"/>
              <a:pathLst>
                <a:path w="7745" h="2796">
                  <a:moveTo>
                    <a:pt x="0" y="0"/>
                  </a:moveTo>
                  <a:lnTo>
                    <a:pt x="7745" y="0"/>
                  </a:lnTo>
                  <a:lnTo>
                    <a:pt x="7745" y="2796"/>
                  </a:lnTo>
                  <a:lnTo>
                    <a:pt x="0" y="2796"/>
                  </a:lnTo>
                  <a:lnTo>
                    <a:pt x="0" y="0"/>
                  </a:lnTo>
                  <a:close/>
                </a:path>
              </a:pathLst>
            </a:custGeom>
          </p:spPr>
        </p:pic>
        <p:pic>
          <p:nvPicPr>
            <p:cNvPr id="15" name="图片 14"/>
            <p:cNvPicPr>
              <a:picLocks noChangeAspect="1"/>
            </p:cNvPicPr>
            <p:nvPr/>
          </p:nvPicPr>
          <p:blipFill>
            <a:blip r:embed="rId7"/>
            <a:srcRect l="60808"/>
            <a:stretch>
              <a:fillRect/>
            </a:stretch>
          </p:blipFill>
          <p:spPr>
            <a:xfrm>
              <a:off x="8783" y="3987"/>
              <a:ext cx="7238" cy="2796"/>
            </a:xfrm>
            <a:custGeom>
              <a:avLst/>
              <a:gdLst/>
              <a:ahLst/>
              <a:cxnLst>
                <a:cxn ang="3">
                  <a:pos x="hc" y="t"/>
                </a:cxn>
                <a:cxn ang="cd2">
                  <a:pos x="l" y="vc"/>
                </a:cxn>
                <a:cxn ang="cd4">
                  <a:pos x="hc" y="b"/>
                </a:cxn>
                <a:cxn ang="0">
                  <a:pos x="r" y="vc"/>
                </a:cxn>
              </a:cxnLst>
              <a:rect l="l" t="t" r="r" b="b"/>
              <a:pathLst>
                <a:path w="7238" h="2796">
                  <a:moveTo>
                    <a:pt x="0" y="0"/>
                  </a:moveTo>
                  <a:lnTo>
                    <a:pt x="7238" y="0"/>
                  </a:lnTo>
                  <a:lnTo>
                    <a:pt x="7238" y="2796"/>
                  </a:lnTo>
                  <a:lnTo>
                    <a:pt x="0" y="2796"/>
                  </a:lnTo>
                  <a:lnTo>
                    <a:pt x="0" y="0"/>
                  </a:lnTo>
                  <a:close/>
                </a:path>
              </a:pathLst>
            </a:cu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Skills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1081405" y="1990090"/>
            <a:ext cx="9726930" cy="3076575"/>
          </a:xfrm>
          <a:prstGeom prst="rect">
            <a:avLst/>
          </a:prstGeom>
          <a:noFill/>
          <a:ln>
            <a:noFill/>
          </a:ln>
        </p:spPr>
        <p:txBody>
          <a:bodyPr wrap="square" rtlCol="0">
            <a:noAutofit/>
          </a:bodyPr>
          <a:p>
            <a:pPr indent="457200" algn="ctr" fontAlgn="auto">
              <a:lnSpc>
                <a:spcPct val="100000"/>
              </a:lnSpc>
              <a:spcAft>
                <a:spcPts val="1200"/>
              </a:spcAft>
              <a:buNone/>
            </a:pPr>
            <a:r>
              <a:rPr sz="3600" b="1">
                <a:solidFill>
                  <a:schemeClr val="tx1"/>
                </a:solidFill>
                <a:uFillTx/>
                <a:latin typeface="Times New Roman" panose="02020603050405020304" charset="0"/>
                <a:ea typeface="宋体" panose="02010600030101010101" pitchFamily="2" charset="-122"/>
                <a:cs typeface="Times New Roman" panose="02020603050405020304" charset="0"/>
              </a:rPr>
              <a:t>主旨大意题的阅读策略</a:t>
            </a:r>
            <a:endParaRPr sz="36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主旨大意题是针对文章的主旨来命题的。高效获取文章大意有助于在解答阅读题时花更少的时间，提高正确率。主旨大意题尽管设问方式不尽相同，但都是针对文章的subject（主题），main idea（中心思想），title（题目）或purpose（目的）来拟题的。如：</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62560" y="146685"/>
            <a:ext cx="11884025"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335280" y="3053080"/>
            <a:ext cx="11284585" cy="30765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常见失误分析：</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（1）只读完文章的某个部分或段落就归纳出文章主旨，未对全文意思进行总体概括，以偏概全。</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（2）只读懂文章的表层意思，未能领悟作者深层次的写作意图。</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（3）把文章次要内容看成是主要内容，主次颠倒。</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（4）概括范围过大，过于笼统，超出了作者本意。</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951230" y="511810"/>
            <a:ext cx="8218170" cy="2258060"/>
          </a:xfrm>
          <a:prstGeom prst="rect">
            <a:avLst/>
          </a:prstGeom>
          <a:noFill/>
          <a:ln>
            <a:noFill/>
          </a:ln>
        </p:spPr>
        <p:txBody>
          <a:bodyPr wrap="square" rtlCol="0">
            <a:noAutofit/>
          </a:bodyPr>
          <a:p>
            <a:pPr marL="457200" indent="-457200" algn="just" fontAlgn="auto">
              <a:lnSpc>
                <a:spcPct val="100000"/>
              </a:lnSpc>
              <a:spcAft>
                <a:spcPts val="0"/>
              </a:spcAft>
              <a:buFont typeface="Wingdings" panose="05000000000000000000" charset="0"/>
              <a:buChar char="l"/>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main idea of this passage is...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57200" indent="-457200" algn="just" fontAlgn="auto">
              <a:lnSpc>
                <a:spcPct val="100000"/>
              </a:lnSpc>
              <a:spcAft>
                <a:spcPts val="0"/>
              </a:spcAft>
              <a:buFont typeface="Wingdings" panose="05000000000000000000" charset="0"/>
              <a:buChar char="l"/>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Which is the best title for the passage/story？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57200" indent="-457200" algn="just" fontAlgn="auto">
              <a:lnSpc>
                <a:spcPct val="100000"/>
              </a:lnSpc>
              <a:spcAft>
                <a:spcPts val="0"/>
              </a:spcAft>
              <a:buFont typeface="Wingdings" panose="05000000000000000000" charset="0"/>
              <a:buChar char="l"/>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passage/story is mainly about...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57200" indent="-457200" algn="just" fontAlgn="auto">
              <a:lnSpc>
                <a:spcPct val="100000"/>
              </a:lnSpc>
              <a:spcAft>
                <a:spcPts val="0"/>
              </a:spcAft>
              <a:buFont typeface="Wingdings" panose="05000000000000000000" charset="0"/>
              <a:buChar char="l"/>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What is the subject discussed in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57200" indent="-457200" algn="just" fontAlgn="auto">
              <a:lnSpc>
                <a:spcPct val="100000"/>
              </a:lnSpc>
              <a:spcAft>
                <a:spcPts val="0"/>
              </a:spcAft>
              <a:buFont typeface="Wingdings" panose="05000000000000000000" charset="0"/>
              <a:buChar char="l"/>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writer mainly tells us in the passage about...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66750" y="1747520"/>
            <a:ext cx="10869930" cy="3876675"/>
          </a:xfrm>
          <a:prstGeom prst="rect">
            <a:avLst/>
          </a:prstGeom>
          <a:noFill/>
        </p:spPr>
        <p:txBody>
          <a:bodyPr wrap="square" rtlCol="0">
            <a:spAutoFit/>
          </a:bodyPr>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能识记与自然环境、灾害防范和环境保护相关的单词与词组。</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能运用寻找主题句和归纳主旨的技巧，归纳文章的主旨大意。</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根据语篇的信息进行归纳和总结，作出合理的逻辑判断，理解语篇的主旨。</a:t>
            </a:r>
            <a:endParaRPr lang="zh-CN" altLang="en-US" sz="3000" b="1">
              <a:solidFill>
                <a:schemeClr val="tx1"/>
              </a:solidFill>
              <a:uFillTx/>
              <a:latin typeface="宋体" panose="02010600030101010101" pitchFamily="2" charset="-122"/>
              <a:ea typeface="宋体" panose="02010600030101010101" pitchFamily="2" charset="-122"/>
            </a:endParaRPr>
          </a:p>
          <a:p>
            <a:pPr marL="539750" indent="-539750" fontAlgn="auto">
              <a:lnSpc>
                <a:spcPct val="120000"/>
              </a:lnSpc>
              <a:spcAft>
                <a:spcPts val="1200"/>
              </a:spcAft>
              <a:buFont typeface="Wingdings" panose="05000000000000000000" charset="0"/>
              <a:buChar char="Ø"/>
            </a:pPr>
            <a:r>
              <a:rPr lang="zh-CN" altLang="en-US" sz="3000" b="1">
                <a:solidFill>
                  <a:schemeClr val="tx1"/>
                </a:solidFill>
                <a:uFillTx/>
                <a:latin typeface="宋体" panose="02010600030101010101" pitchFamily="2" charset="-122"/>
                <a:ea typeface="宋体" panose="02010600030101010101" pitchFamily="2" charset="-122"/>
              </a:rPr>
              <a:t>意识到环境保护的重要性，学会思考自然环境的保护与人为的灾害防范，关注与可持续发展相关的社会热点问题。</a:t>
            </a:r>
            <a:endParaRPr lang="zh-CN" altLang="en-US" sz="3000" b="1">
              <a:solidFill>
                <a:schemeClr val="tx1"/>
              </a:solidFill>
              <a:uFillTx/>
              <a:latin typeface="宋体" panose="02010600030101010101" pitchFamily="2" charset="-122"/>
              <a:ea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Objectives</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68580" y="146685"/>
            <a:ext cx="12016740"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730885" y="600710"/>
            <a:ext cx="10669905" cy="573532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主旨大意题的阅读技巧：</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（1）通读全文，辨认主题句。我们应先通读全文，掌握大意，然后辨认能够统领和概括文章核心的句子，即主题句。准确找出主题句，再选出与主题句相呼应的选项，是最有效的解题方法。</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有的作者在开篇时直接点明主题，再论证事实，因此主题句便出现在文章开头；有的作者先摆事实，再下结论，主题句便出现在文末；有的作者先从事实入手，发展到结论，然而意犹未尽，进一步用细节支撑结论，主题句便出现在文章中间。辨认、寻找主题句的过程其实就是加深对文章的整体理解、读懂文章的过程。</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68580" y="146685"/>
            <a:ext cx="12016740"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730885" y="600710"/>
            <a:ext cx="10669905" cy="573532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主题句的特点有：</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①概括性：它浓缩了文章的整体内容；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②统一性：它与整篇文章在意思上保持高度统一；</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③简洁性：句子结构简单明了，少有长句或难句。</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例如，在Passage Two中，第一段第一句“China’s Palace Museum, also known as the Forbidden City, is becoming waste-free!”就是文章的主题句，作者开篇先点明主题“故宫正在实现零废弃”，后面再具体说明过程和措施，用一句简单句高度浓缩文章内容，并与全文内容保持一致，所以对于第五题，我们可以通过这一主题句快速判断C项就是正确答案。</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68580" y="146685"/>
            <a:ext cx="12016740"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730885" y="1045845"/>
            <a:ext cx="10669905" cy="497205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（2）自行归纳主题思想。有的文章并没有明显的主题句，作者的写作意图蕴含在文中，这就要求我们透过文字叙述自行归纳出主题。在归纳的过程中应注意：</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①留心对表达文意起重要作用的关键词语，将关键词语进行精加工，提炼出最能表达作者意图的概念和观点；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②筛选出蕴含重要信息的句子并加以重组，呈现文章的整体思想；</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③概括各段大意，再由点及面，串联出文章的中心内容。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68580" y="146685"/>
            <a:ext cx="12016740" cy="6633845"/>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57860" y="958215"/>
            <a:ext cx="10876915" cy="414782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自行归纳出主题后，再从选项中找出最符合主题思想的选项，但应注意，有些干扰项从局部看也许不算错，但从全文看却又片面，其与正确选项之差，其实是局部与全局之差，解题时切勿忽略了文章的整体思想。</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例如，我们在阅读Passage One的时候发现这篇文章并没有很明显的主题句。但从文中列举的大量事实，如伤亡人数、经济损失、影响范围等，可以归纳出主题。该文章第五题的A、B、D项与文章主旨是局部与全局的关系，因此C项最能表达主题思想。</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394075" y="716280"/>
            <a:ext cx="4190365" cy="645160"/>
          </a:xfrm>
          <a:prstGeom prst="rect">
            <a:avLst/>
          </a:prstGeom>
          <a:noFill/>
        </p:spPr>
        <p:txBody>
          <a:bodyPr wrap="square" rtlCol="0">
            <a:spAutoFit/>
          </a:bodyPr>
          <a:p>
            <a:pPr indent="457200" algn="ctr" fontAlgn="auto">
              <a:lnSpc>
                <a:spcPct val="120000"/>
              </a:lnSpc>
              <a:spcAft>
                <a:spcPts val="0"/>
              </a:spcAft>
              <a:buNone/>
            </a:pPr>
            <a:r>
              <a:rPr lang="zh-CN" altLang="en-US" sz="3000" b="1">
                <a:solidFill>
                  <a:srgbClr val="00B0F0"/>
                </a:solidFill>
                <a:uFillTx/>
                <a:latin typeface="微软雅黑" panose="020B0503020204020204" charset="-122"/>
                <a:ea typeface="微软雅黑" panose="020B0503020204020204" charset="-122"/>
              </a:rPr>
              <a:t>Have a Try</a:t>
            </a:r>
            <a:endParaRPr lang="zh-CN" altLang="en-US" sz="3000" b="1">
              <a:solidFill>
                <a:srgbClr val="00B0F0"/>
              </a:solidFill>
              <a:uFillTx/>
              <a:latin typeface="微软雅黑" panose="020B0503020204020204" charset="-122"/>
              <a:ea typeface="微软雅黑" panose="020B0503020204020204" charset="-122"/>
            </a:endParaRPr>
          </a:p>
        </p:txBody>
      </p:sp>
      <p:sp>
        <p:nvSpPr>
          <p:cNvPr id="6" name="文本框 5"/>
          <p:cNvSpPr txBox="1"/>
          <p:nvPr/>
        </p:nvSpPr>
        <p:spPr>
          <a:xfrm>
            <a:off x="678815" y="1588770"/>
            <a:ext cx="1083564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1（2022年广东省真题）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Animals, including insects, do not have a language like ours. They do not talk to each other in words and sentences. But if we watch them, we can see that they do have ways of communicating with each other.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788035" y="767715"/>
            <a:ext cx="10425430" cy="1725295"/>
          </a:xfrm>
          <a:prstGeom prst="rect">
            <a:avLst/>
          </a:prstGeom>
          <a:noFill/>
          <a:ln>
            <a:noFill/>
          </a:ln>
        </p:spPr>
        <p:txBody>
          <a:bodyPr wrap="square" rtlCol="0">
            <a:noAutofit/>
          </a:bodyPr>
          <a:p>
            <a:pPr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Q: What is the best title for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Sounds of Different Animals.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Animals and Their Languages.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Human Beings and Their Languages.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Similarities Between Human Beings and Animals.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436880" y="3778885"/>
            <a:ext cx="10687050" cy="2282825"/>
          </a:xfrm>
          <a:prstGeom prst="rect">
            <a:avLst/>
          </a:prstGeom>
          <a:noFill/>
          <a:ln>
            <a:noFill/>
          </a:ln>
        </p:spPr>
        <p:txBody>
          <a:bodyPr wrap="square" rtlCol="0">
            <a:noAutofit/>
          </a:bodyPr>
          <a:p>
            <a:pPr marL="899795" indent="-899795"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主旨大意题。选段最后一句话中的“...they do have waysof communicating with each other”为主题句，意为“……动物也有它们自己相互沟通的方式”。B意为“动物和它们的语言”，对应主题句。故选B项。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769620" y="762635"/>
            <a:ext cx="10597515" cy="30181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Exercise 2（2019年广东省真题）</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word “hot” usually means “having a lot of heat”. Many people think that “cold” is something completely separated from heat. But this is not true. “Cold” simply means “having a little heat”.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Your life depends on heat...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Since the very beginning of history, man has been able to make his own heat...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Heat has made civilization (文明) possible...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Yet although the first engines were built in the 17th century, men were still wondering about the nature of heat. “What is it?” they asked. Not until the early years of the 19th century did they find the right answer.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1173480" y="777875"/>
            <a:ext cx="9477375" cy="1991995"/>
          </a:xfrm>
          <a:prstGeom prst="rect">
            <a:avLst/>
          </a:prstGeom>
          <a:noFill/>
          <a:ln>
            <a:noFill/>
          </a:ln>
        </p:spPr>
        <p:txBody>
          <a:bodyPr wrap="square" rtlCol="0">
            <a:noAutofit/>
          </a:bodyPr>
          <a:p>
            <a:pPr marL="467995" indent="-45720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Q: What is the best title for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679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Industrial Civilization.</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Hot and Cold.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467995" indent="0" algn="just" fontAlgn="auto">
              <a:lnSpc>
                <a:spcPct val="100000"/>
              </a:lnSpc>
              <a:spcAft>
                <a:spcPts val="0"/>
              </a:spcAft>
              <a:buNone/>
            </a:pP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C</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Form of Heat.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Nature of Heat.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821690" y="2477135"/>
            <a:ext cx="10180955" cy="2339975"/>
          </a:xfrm>
          <a:prstGeom prst="rect">
            <a:avLst/>
          </a:prstGeom>
          <a:noFill/>
          <a:ln>
            <a:noFill/>
          </a:ln>
        </p:spPr>
        <p:txBody>
          <a:bodyPr wrap="square" rtlCol="0">
            <a:noAutofit/>
          </a:bodyPr>
          <a:p>
            <a:pPr marL="899795" indent="-899795" algn="just" fontAlgn="auto">
              <a:lnSpc>
                <a:spcPct val="10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解析：</a:t>
            </a:r>
            <a:r>
              <a:rPr sz="3000">
                <a:solidFill>
                  <a:schemeClr val="tx1"/>
                </a:solidFill>
                <a:uFillTx/>
                <a:latin typeface="Times New Roman" panose="02020603050405020304" charset="0"/>
                <a:ea typeface="宋体" panose="02010600030101010101" pitchFamily="2" charset="-122"/>
                <a:cs typeface="Times New Roman" panose="02020603050405020304" charset="0"/>
              </a:rPr>
              <a:t>主旨大意题。本篇文章没有明显的主题句，我们可以运用归纳的技巧，首先通读全文，总结出对文章起重要作用并高频出现的关键词语“heat”，并概括每一段的大意。第二段讲述热在生活中的作用，第三段讲述人类历史上如何制造热源，第四段讲述热创造了工业文明，再由点及面，根据最后一段中的“men were still wondering about the nature of heat”串联出文章的主旨，即探讨热的属性。故选D项。</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9" name="文本框 8"/>
          <p:cNvSpPr txBox="1"/>
          <p:nvPr/>
        </p:nvSpPr>
        <p:spPr>
          <a:xfrm>
            <a:off x="887095" y="1288415"/>
            <a:ext cx="10557510" cy="182435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通过以上两个练习，我们可以知道找准文章的关键词句是回答主旨大意题的突破口。我们可以通过文体、写作手法以及行文规则来定位主题关键句。全文中没有明显主题句时，我们可以利用文章中的高频词解题。任何文章都有自己的主题，若是有一个反复出现的中心词，就很可能是主题词。如果能够找准主题词，便能很容易地抓住文章的中心，正确解答文章主旨大意题。</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355580" y="5995035"/>
            <a:ext cx="1754505" cy="862965"/>
            <a:chOff x="15605" y="9043"/>
            <a:chExt cx="2763" cy="1359"/>
          </a:xfrm>
        </p:grpSpPr>
        <p:sp>
          <p:nvSpPr>
            <p:cNvPr id="6" name="左箭头 5"/>
            <p:cNvSpPr/>
            <p:nvPr/>
          </p:nvSpPr>
          <p:spPr>
            <a:xfrm>
              <a:off x="15605" y="9043"/>
              <a:ext cx="2763" cy="1359"/>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Practice</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
        <p:nvSpPr>
          <p:cNvPr id="2" name="文本框 1"/>
          <p:cNvSpPr txBox="1"/>
          <p:nvPr/>
        </p:nvSpPr>
        <p:spPr>
          <a:xfrm>
            <a:off x="946150" y="2112645"/>
            <a:ext cx="9417050" cy="2339975"/>
          </a:xfrm>
          <a:prstGeom prst="rect">
            <a:avLst/>
          </a:prstGeom>
          <a:noFill/>
          <a:ln>
            <a:noFill/>
          </a:ln>
        </p:spPr>
        <p:txBody>
          <a:bodyPr wrap="square" rtlCol="0">
            <a:noAutofit/>
          </a:bodyPr>
          <a:p>
            <a:pPr indent="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Read the following three passages and choose the best answers.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00000"/>
              </a:lnSpc>
              <a:spcAft>
                <a:spcPts val="0"/>
              </a:spcAft>
              <a:buNone/>
            </a:pPr>
            <a:r>
              <a:rPr sz="3200">
                <a:solidFill>
                  <a:srgbClr val="00B0F0"/>
                </a:solidFill>
                <a:uFillTx/>
                <a:latin typeface="Times New Roman" panose="02020603050405020304" charset="0"/>
                <a:ea typeface="宋体" panose="02010600030101010101" pitchFamily="2" charset="-122"/>
                <a:cs typeface="Times New Roman" panose="02020603050405020304" charset="0"/>
              </a:rPr>
              <a:t>阅读以下三篇文章，并选择最佳选项。</a:t>
            </a:r>
            <a:endParaRPr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nvSpPr>
        <p:spPr>
          <a:xfrm>
            <a:off x="549275" y="1151255"/>
            <a:ext cx="11038840" cy="3969385"/>
          </a:xfrm>
          <a:prstGeom prst="rect">
            <a:avLst/>
          </a:prstGeom>
          <a:noFill/>
          <a:ln>
            <a:solidFill>
              <a:schemeClr val="tx1"/>
            </a:solidFill>
          </a:ln>
        </p:spPr>
        <p:txBody>
          <a:bodyPr wrap="square" rtlCol="0">
            <a:spAutoFit/>
          </a:bodyPr>
          <a:p>
            <a:pPr indent="0" algn="just" fontAlgn="auto">
              <a:lnSpc>
                <a:spcPct val="120000"/>
              </a:lnSpc>
              <a:spcAft>
                <a:spcPts val="0"/>
              </a:spcAft>
              <a:buNone/>
            </a:pPr>
            <a:r>
              <a:rPr sz="3000" b="1">
                <a:solidFill>
                  <a:schemeClr val="tx1"/>
                </a:solidFill>
                <a:uFillTx/>
                <a:latin typeface="Times New Roman" panose="02020603050405020304" charset="0"/>
                <a:ea typeface="宋体" panose="02010600030101010101" pitchFamily="2" charset="-122"/>
                <a:cs typeface="Times New Roman" panose="02020603050405020304" charset="0"/>
              </a:rPr>
              <a:t>Could you list some words or phrases about the topic “Nature and Environment”?</a:t>
            </a:r>
            <a:endParaRPr sz="3000" b="1">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你能列出一些与自然和环境主题相关的单词或词组吗？</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About nature: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(自然的)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(印象深刻的)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(破坏)</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________________________________________________________</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About environment: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(污染)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(保护)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(垃圾)</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a:p>
            <a:pPr indent="0" algn="just" fontAlgn="auto">
              <a:lnSpc>
                <a:spcPct val="120000"/>
              </a:lnSpc>
              <a:spcAft>
                <a:spcPts val="0"/>
              </a:spcAft>
              <a:buNone/>
            </a:pP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________________________________________________________</a:t>
            </a:r>
            <a:endParaRPr lang="en-US" sz="3000" u="sng">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2" name="组合 1"/>
          <p:cNvGrpSpPr/>
          <p:nvPr/>
        </p:nvGrpSpPr>
        <p:grpSpPr>
          <a:xfrm>
            <a:off x="10568305" y="6083935"/>
            <a:ext cx="1541780" cy="773430"/>
            <a:chOff x="15940" y="9183"/>
            <a:chExt cx="2428" cy="1218"/>
          </a:xfrm>
        </p:grpSpPr>
        <p:sp>
          <p:nvSpPr>
            <p:cNvPr id="7" name="左箭头 6"/>
            <p:cNvSpPr/>
            <p:nvPr/>
          </p:nvSpPr>
          <p:spPr>
            <a:xfrm>
              <a:off x="15940" y="9183"/>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a:hlinkClick r:id="rId5"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809625" y="798830"/>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Four</a:t>
            </a:r>
            <a:endParaRPr lang="zh-CN" altLang="en-US" sz="4000" b="1">
              <a:solidFill>
                <a:srgbClr val="002060"/>
              </a:solidFill>
            </a:endParaRPr>
          </a:p>
        </p:txBody>
      </p:sp>
      <p:sp>
        <p:nvSpPr>
          <p:cNvPr id="6" name="文本框 5"/>
          <p:cNvSpPr txBox="1"/>
          <p:nvPr/>
        </p:nvSpPr>
        <p:spPr>
          <a:xfrm>
            <a:off x="1077595" y="2033905"/>
            <a:ext cx="9247505" cy="2836545"/>
          </a:xfrm>
          <a:prstGeom prst="rect">
            <a:avLst/>
          </a:prstGeom>
          <a:noFill/>
          <a:ln>
            <a:noFill/>
          </a:ln>
        </p:spPr>
        <p:txBody>
          <a:bodyPr wrap="square" rtlCol="0">
            <a:noAutofit/>
          </a:bodyPr>
          <a:p>
            <a:pPr indent="762000" algn="just" fontAlgn="auto">
              <a:lnSpc>
                <a:spcPct val="11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Spring has come, and everything takes on a fresh look. At 10:30 a.m., the Party and state leaders arrived at a tree planting site in a city park in Huangcun Town, Daxing District, Beijing, and planted trees with volunteers from the capital city.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26745" y="720725"/>
            <a:ext cx="10883900" cy="501904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Seeing the arrival of the general secretary, those who were planting trees greeted him warmly. The general secretary waved to them, picked up a shovel, walked to the planting site, and then began to work. Digging holes with a shovel, building soil berms, watering the trees, he planted some little trees. While working on the trees, he asked the children about their study and living conditions. The general secretary</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told them that they should promote the </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awareness</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of work, environmental protection and thriftiness (节约) from childhood, and do good deeds no matter how small they seem, and work hard step by step to become the talents needed by the Party and the people.</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698500" y="703580"/>
            <a:ext cx="10796270" cy="45046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Every small action is of great help. The general secretary has participated in such activities for 10 years. “I want to do my part for the Beautiful China, and I also want to sow the seeds of ecological protection in the whole society, especially among the young people in China,” he said. He hoped that everyone could realize that through our efforts, we would make our country’s sky bluer, mountains greener, water clearer and the environment more beautiful.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81965" y="991870"/>
            <a:ext cx="11334750"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Where was the tree planting site?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In a forest.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In a school.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In a park.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On a mountain.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79780" y="11112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69925" y="3634740"/>
            <a:ext cx="10518140" cy="24403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【解析】事实细节题。根据文章第一段第二句“...at a tree planting site in a city park in Huangcun Town”可知，植树地点位于黄村城市公园里。故选C项。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20040" y="873125"/>
            <a:ext cx="11224260"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The underlined word “awareness” in Paragraph 2 is closest in meaning to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sense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mind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idea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thought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551180" y="9398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551180" y="2976245"/>
            <a:ext cx="10518140" cy="24047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词义猜测题。画线单词“awareness”所在的句子表达的意思是总书记告诉孩子们，要从小培养劳动意识、环保意识和节约意识，由此可知，awareness意为“意识”。A项意为“意识；观念”；B项意为“头脑；心智”；C项意为“主意”；D项意为“思想”。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16585" y="605155"/>
            <a:ext cx="10960100" cy="383095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3. Which of the following statements is NOT true according to Paragraph 2?</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People greeted the general secretary warmly when seeing his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arrival.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general secretary planted some young trees with a shovel.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general secretary asked about the children’s study after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planting the trees.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general secretary encouraged the children to become the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talents needed by the people.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85190" y="6051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412115" y="4435475"/>
            <a:ext cx="10825480" cy="172466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【解析】事实细节题。根据文章第二段第四句“While working on the trees, he asked the children about their study and living conditions”可知，总书记一边劳动，一边询问孩子们的学习生活情况，C项与文章内容不符。故选C项。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69925" y="601345"/>
            <a:ext cx="10909935" cy="341503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4. Why had the general secretary participated in the tree planting activity for 10 years?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He wanted to do his part for the Beautiful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He wanted to sow the seeds of ecological conservation in the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entire society.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He hoped that everyone could make the environment more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beautiful.</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All of the above.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869315" y="60134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490855" y="4314190"/>
            <a:ext cx="11089005" cy="18656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9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事实细节题。根据文章第三段第二句，总书记已经连续十年参加植树活动，他希望为建设美丽中国出一份力，希望在全社会播撒环保的种子，希望大家可以合力使环境更美丽，这包含了A、B、C项的内容。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906145" y="759460"/>
            <a:ext cx="10777855" cy="378460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5. What’s the main idea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The general secretary encouraged people to plant more trees.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The general secretary participated in the Beijing’s tree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planting activity.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The general secretary made an important speech in the tree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planting activity.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general secretary hoped that people can develop the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awareness of environmental protection.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1137285" y="7594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669925" y="4741545"/>
            <a:ext cx="10518140" cy="148082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 【解析】主旨大意题。通读全文可知，文章讲述了总书记在首都参加义务植树活动的故事，A、C、D项都是文章的部分内容，不是主要内容。故选B项。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740410" y="401955"/>
            <a:ext cx="3014345" cy="513080"/>
          </a:xfrm>
          <a:prstGeom prst="rect">
            <a:avLst/>
          </a:prstGeom>
          <a:noFill/>
        </p:spPr>
        <p:txBody>
          <a:bodyPr wrap="square" rtlCol="0">
            <a:noAutofit/>
          </a:bodyPr>
          <a:p>
            <a:pPr algn="ctr">
              <a:lnSpc>
                <a:spcPct val="90000"/>
              </a:lnSpc>
            </a:pPr>
            <a:r>
              <a:rPr lang="zh-CN" altLang="en-US" sz="4000" b="1">
                <a:solidFill>
                  <a:srgbClr val="002060"/>
                </a:solidFill>
              </a:rPr>
              <a:t>Passage Five</a:t>
            </a:r>
            <a:endParaRPr lang="zh-CN" altLang="en-US" sz="4000" b="1">
              <a:solidFill>
                <a:srgbClr val="002060"/>
              </a:solidFill>
            </a:endParaRPr>
          </a:p>
        </p:txBody>
      </p:sp>
      <p:sp>
        <p:nvSpPr>
          <p:cNvPr id="6" name="文本框 5"/>
          <p:cNvSpPr txBox="1"/>
          <p:nvPr/>
        </p:nvSpPr>
        <p:spPr>
          <a:xfrm>
            <a:off x="1028700" y="1678305"/>
            <a:ext cx="988377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Almost all of us are familiar with China’s great man-made attractions: the Forbidden City in Beijing, the Terracotta Warriors of Xi’an, Shaanxi Province, and the skyscraper forest in Pudong District, Shanghai. As a matter of fact, there are so many attractive and impressive natural wonders in China that are worth seeing and exploring, many of which can be compared with any one in the world.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806450" y="1369695"/>
            <a:ext cx="10547350"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Jiuzhaigou Valley, located in the north of Sichuan Province, is a place filled with magical beauty and is an all-year-round fantastic destination. Its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unique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colorful lakes, falls and valleys along with the crystal</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a:t>
            </a:r>
            <a:r>
              <a:rPr sz="3000">
                <a:solidFill>
                  <a:schemeClr val="tx1"/>
                </a:solidFill>
                <a:uFillTx/>
                <a:latin typeface="Times New Roman" panose="02020603050405020304" charset="0"/>
                <a:ea typeface="宋体" panose="02010600030101010101" pitchFamily="2" charset="-122"/>
                <a:cs typeface="Times New Roman" panose="02020603050405020304" charset="0"/>
              </a:rPr>
              <a:t>clear blue and green water attract countless tourists to visit. There are many famous lakes in Jiuzhaigou Valley, such as the Five Color Pool, the Panda Lake, the Arrow Bamboo Lake, the Five Flower Lake and the Long Lake.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343660" y="2191385"/>
            <a:ext cx="9629140" cy="2306955"/>
          </a:xfrm>
          <a:prstGeom prst="rect">
            <a:avLst/>
          </a:prstGeom>
          <a:noFill/>
        </p:spPr>
        <p:txBody>
          <a:bodyPr wrap="square" rtlCol="0">
            <a:spAutoFit/>
          </a:bodyPr>
          <a:p>
            <a:pPr indent="762000" fontAlgn="auto">
              <a:lnSpc>
                <a:spcPct val="120000"/>
              </a:lnSpc>
              <a:spcAft>
                <a:spcPts val="0"/>
              </a:spcAft>
              <a:buNone/>
              <a:extLst>
                <a:ext uri="{35155182-B16C-46BC-9424-99874614C6A1}">
                  <wpsdc:indentchars xmlns:wpsdc="http://www.wps.cn/officeDocument/2017/drawingmlCustomData" val="200" checksum="3688930908"/>
                </a:ext>
              </a:extLst>
            </a:pPr>
            <a:r>
              <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rPr>
              <a:t>本单元的主题是“自然与环境”，涉及的内容包括自然环境与灾害防范、环境保护和可持续发展等，共有六篇文章，体裁包含记叙文、说明文和议论文。具体内容见下图。</a:t>
            </a:r>
            <a:endParaRPr lang="zh-CN" altLang="en-US" sz="3000" b="1">
              <a:solidFill>
                <a:schemeClr val="tx1"/>
              </a:solidFill>
              <a:uFillTx/>
              <a:latin typeface="宋体" panose="02010600030101010101" pitchFamily="2" charset="-122"/>
              <a:ea typeface="宋体" panose="02010600030101010101" pitchFamily="2" charset="-122"/>
              <a:cs typeface="宋体" panose="02010600030101010101" pitchFamily="2" charset="-122"/>
            </a:endParaRPr>
          </a:p>
        </p:txBody>
      </p:sp>
      <p:grpSp>
        <p:nvGrpSpPr>
          <p:cNvPr id="23" name="组合 22"/>
          <p:cNvGrpSpPr/>
          <p:nvPr/>
        </p:nvGrpSpPr>
        <p:grpSpPr>
          <a:xfrm>
            <a:off x="4411345" y="617220"/>
            <a:ext cx="3345180" cy="658495"/>
            <a:chOff x="7463" y="1201"/>
            <a:chExt cx="5268" cy="1037"/>
          </a:xfrm>
        </p:grpSpPr>
        <p:cxnSp>
          <p:nvCxnSpPr>
            <p:cNvPr id="24" name="直接连接符 23"/>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Guide</a:t>
              </a:r>
              <a:endParaRPr lang="zh-CN" altLang="en-US" sz="4000" b="1">
                <a:solidFill>
                  <a:schemeClr val="bg2"/>
                </a:solidFill>
                <a:effectLst>
                  <a:innerShdw blurRad="63500" dist="50800" dir="13500000">
                    <a:srgbClr val="000000">
                      <a:alpha val="50000"/>
                    </a:srgbClr>
                  </a:innerShdw>
                </a:effectLst>
              </a:endParaRPr>
            </a:p>
          </p:txBody>
        </p:sp>
        <p:cxnSp>
          <p:nvCxnSpPr>
            <p:cNvPr id="26" name="直接连接符 25"/>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8" name="图片 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928370" y="67437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Qinghai Lake is the largest inland saltwater lake in China. Every June and July, it is one of the</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greatest attractions in Qinghai Province, a border area in China’s far northwest. It covers an area of 4,583 square kilometers. There are more than twenty rivers and streams flowing into the lake. The size of the lake has been varying. The salinity (盐浓度) of this salty lake is twice that of sea water, but surprisingly, it has many species of fish in it. On the western side of the lake is the well-known “Bird Island”. Every summer, many cyclists come here to take part in the Qinghai Lake International Cycling Race.</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1" name="组合 10"/>
          <p:cNvGrpSpPr/>
          <p:nvPr/>
        </p:nvGrpSpPr>
        <p:grpSpPr>
          <a:xfrm>
            <a:off x="231775" y="238760"/>
            <a:ext cx="11696065" cy="6426200"/>
            <a:chOff x="342" y="355"/>
            <a:chExt cx="18514" cy="10120"/>
          </a:xfrm>
        </p:grpSpPr>
        <p:sp>
          <p:nvSpPr>
            <p:cNvPr id="12" name="圆角矩形 11"/>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圆角矩形 13"/>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6" name="文本框 5"/>
          <p:cNvSpPr txBox="1"/>
          <p:nvPr/>
        </p:nvSpPr>
        <p:spPr>
          <a:xfrm>
            <a:off x="928370" y="674370"/>
            <a:ext cx="10479405" cy="2339975"/>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Hukou Waterfall, located at the intersection of Shanxi and Shaanxi provinces, is the largest waterfall on the Yellow River, and the second largest in China. Hukou Waterfall is known around the country for once gracing the 50 </a:t>
            </a:r>
            <a:r>
              <a:rPr sz="3000" i="1">
                <a:solidFill>
                  <a:schemeClr val="tx1"/>
                </a:solidFill>
                <a:uFillTx/>
                <a:latin typeface="Times New Roman" panose="02020603050405020304" charset="0"/>
                <a:ea typeface="宋体" panose="02010600030101010101" pitchFamily="2" charset="-122"/>
                <a:cs typeface="Times New Roman" panose="02020603050405020304" charset="0"/>
              </a:rPr>
              <a:t>yuan </a:t>
            </a:r>
            <a:r>
              <a:rPr sz="3000">
                <a:solidFill>
                  <a:schemeClr val="tx1"/>
                </a:solidFill>
                <a:uFillTx/>
                <a:latin typeface="Times New Roman" panose="02020603050405020304" charset="0"/>
                <a:ea typeface="宋体" panose="02010600030101010101" pitchFamily="2" charset="-122"/>
                <a:cs typeface="Times New Roman" panose="02020603050405020304" charset="0"/>
              </a:rPr>
              <a:t>note. The flood season from May to October is the best time to visit, when water flow and velocity (速度) increase, sometimes swelling the fall into a 50-meter-wide spectacular scene.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31800" y="732790"/>
            <a:ext cx="11262995" cy="332295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What can we learn from Paragraph 1？</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Natural wonders are more than man-made attractions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Natural wonders are less than man-made attractions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Natural wonders in China can’t be compared with any in the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world.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Natural wonders in China can be compared with any in the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world.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17220" y="73279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028065" y="4304030"/>
            <a:ext cx="9969500" cy="147193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【解析】推理判断题。根据第一段第二句可推测，中国有很多吸引人和给人印象深刻的自然奇观，可以匹敌世界上的任何地方。故选D项。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20675" y="831850"/>
            <a:ext cx="1116774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2. The underlined word “unique” in Paragraph 2 means “_________”.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special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unparalleled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rare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peculiar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645160" y="91821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874395" y="3963670"/>
            <a:ext cx="10396220" cy="13227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【解析】词义猜测题。根据上下文可知，九寨沟的风景无与伦比，十分独特。故选B项。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9545"/>
            <a:ext cx="11696065" cy="658495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59130" y="621030"/>
            <a:ext cx="10931525" cy="2584450"/>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)3. Which of the following statements is ture according to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You can visit “Bird Island” in Jiuzhaigou Valley.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You can enjoy beautiful scenery in Jiuzhaigou every season.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Qinghai Lake is the largest saltwater lake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Hukou Waterfall is the largest waterfall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966470" y="621030"/>
            <a:ext cx="434975" cy="57785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659130" y="3615055"/>
            <a:ext cx="10851515" cy="27882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【解析】事实细节题。根据文章第二段第一句“Jiuzhaiyou Valley...is an all-year-round fantastic destination”可知，九寨沟全年都是绝佳的旅游胜地。故选B项。鸟岛是青海湖的景点，A项错误；青海湖是中国最大的内陆咸水湖，不能少了限定词“内陆”，C项错误；壶口瀑布是中国第二大瀑布，D项错误。</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68325" y="704850"/>
            <a:ext cx="1105598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Hukou Waterfall is well known for _____________.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its fall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its spectacular scene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gracing the 50 </a:t>
            </a:r>
            <a:r>
              <a:rPr sz="3000" i="1">
                <a:solidFill>
                  <a:schemeClr val="tx1"/>
                </a:solidFill>
                <a:uFillTx/>
                <a:latin typeface="Times New Roman" panose="02020603050405020304" charset="0"/>
                <a:ea typeface="宋体" panose="02010600030101010101" pitchFamily="2" charset="-122"/>
                <a:cs typeface="Times New Roman" panose="02020603050405020304" charset="0"/>
              </a:rPr>
              <a:t>yuan </a:t>
            </a:r>
            <a:r>
              <a:rPr sz="3000">
                <a:solidFill>
                  <a:schemeClr val="tx1"/>
                </a:solidFill>
                <a:uFillTx/>
                <a:latin typeface="Times New Roman" panose="02020603050405020304" charset="0"/>
                <a:ea typeface="宋体" panose="02010600030101010101" pitchFamily="2" charset="-122"/>
                <a:cs typeface="Times New Roman" panose="02020603050405020304" charset="0"/>
              </a:rPr>
              <a:t>note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the Yellow River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89940" y="70485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1006475" y="3808095"/>
            <a:ext cx="9969500" cy="241300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【解析】事实细节题。根据文章第四段第二句“...is known around the country for once gracing the 50 yuannote”可知，壶口瀑布因出现在50元人民币上而享誉中国。故选C项。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13030" y="168910"/>
            <a:ext cx="11864340" cy="649605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481330" y="645160"/>
            <a:ext cx="11383010" cy="2168525"/>
          </a:xfrm>
          <a:prstGeom prst="rect">
            <a:avLst/>
          </a:prstGeom>
          <a:noFill/>
        </p:spPr>
        <p:txBody>
          <a:bodyPr wrap="square" rtlCol="0">
            <a:spAutoFit/>
          </a:bodyPr>
          <a:p>
            <a:pPr marL="899795" indent="-899795"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5. What’s the main idea of the passage?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Natural wonders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B. Famous man-made attractions in China.</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Famous tourist attractions in the world.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9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D. Natural wonders in the world.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 name="文本框 1"/>
          <p:cNvSpPr txBox="1"/>
          <p:nvPr/>
        </p:nvSpPr>
        <p:spPr>
          <a:xfrm>
            <a:off x="738505" y="6451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738505" y="3429000"/>
            <a:ext cx="10882630" cy="206438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【解析】主旨大意题。通读全文可知，文章介绍了中国著名的自然奇观。故选A项。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ldLvl="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64210" y="1228090"/>
            <a:ext cx="10998200" cy="168338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Environmental problems are the most concerned issues for many people, but the young generation is particularly concerned about the future of the earth. (1) _______ From global school strikes for climate change action to amazing youth activists, they are now taking it into their own hands to ensure that they will grow up in a sustainable world.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custDataLst>
              <p:tags r:id="rId5"/>
            </p:custDataLst>
          </p:nvPr>
        </p:nvSpPr>
        <p:spPr>
          <a:xfrm>
            <a:off x="4514850" y="2051685"/>
            <a:ext cx="520065" cy="439420"/>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C	</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5283835" y="3323590"/>
            <a:ext cx="238760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9" name="文本框 8"/>
          <p:cNvSpPr txBox="1"/>
          <p:nvPr>
            <p:custDataLst>
              <p:tags r:id="rId7"/>
            </p:custDataLst>
          </p:nvPr>
        </p:nvSpPr>
        <p:spPr>
          <a:xfrm>
            <a:off x="664210" y="3987800"/>
            <a:ext cx="10880090" cy="242316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new bill means that the younger generation can help to make a change.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It can promote people’s sense of responsibility for the environment.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Kids begin to act.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Is it worth promoting?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Trees can be planted in forests, reserves, urban areas or abandoned mining sites.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00050" y="389890"/>
            <a:ext cx="3594735" cy="513080"/>
          </a:xfrm>
          <a:prstGeom prst="rect">
            <a:avLst/>
          </a:prstGeom>
          <a:noFill/>
        </p:spPr>
        <p:txBody>
          <a:bodyPr wrap="square" rtlCol="0">
            <a:noAutofit/>
          </a:bodyPr>
          <a:p>
            <a:pPr algn="ctr">
              <a:lnSpc>
                <a:spcPct val="90000"/>
              </a:lnSpc>
            </a:pPr>
            <a:r>
              <a:rPr lang="zh-CN" altLang="en-US" sz="4000" b="1">
                <a:solidFill>
                  <a:srgbClr val="002060"/>
                </a:solidFill>
              </a:rPr>
              <a:t>Passage Six</a:t>
            </a:r>
            <a:endParaRPr lang="zh-CN" altLang="en-US" sz="40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228" y="9384"/>
              <a:ext cx="2140"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736600" y="1145540"/>
            <a:ext cx="10673715" cy="277304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1.【解析】空格前一句介绍了年轻一代人尤其关注地球的未来，5个选项中与孩子相关的选项只有C项，意为“孩子们开始行动起来”。故选C项。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 name="文本框 3"/>
          <p:cNvSpPr txBox="1"/>
          <p:nvPr>
            <p:custDataLst>
              <p:tags r:id="rId4"/>
            </p:custDataLst>
          </p:nvPr>
        </p:nvSpPr>
        <p:spPr>
          <a:xfrm>
            <a:off x="819150" y="727075"/>
            <a:ext cx="10409555" cy="2112010"/>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In an effort to foster this kind of enthusiasm and protect the earth, a new bill had been introduced to the Philippines that requires students to plant 10 trees before graduation. On May 15, 2019, it was officially adopted, marking a big step in the right direction towards a healthy planet. (2) __________</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pic>
        <p:nvPicPr>
          <p:cNvPr id="32" name="图片 31"/>
          <p:cNvPicPr>
            <a:picLocks noChangeAspect="1"/>
          </p:cNvPicPr>
          <p:nvPr>
            <p:custDataLst>
              <p:tags r:id="rId5"/>
            </p:custDataLst>
          </p:nvPr>
        </p:nvPicPr>
        <p:blipFill>
          <a:blip r:embed="rId6">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3" name="文本框 2"/>
          <p:cNvSpPr txBox="1"/>
          <p:nvPr>
            <p:custDataLst>
              <p:tags r:id="rId7"/>
            </p:custDataLst>
          </p:nvPr>
        </p:nvSpPr>
        <p:spPr>
          <a:xfrm>
            <a:off x="7084060" y="22860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5" name="圆角矩形 4"/>
          <p:cNvSpPr/>
          <p:nvPr/>
        </p:nvSpPr>
        <p:spPr>
          <a:xfrm>
            <a:off x="8761730" y="2498090"/>
            <a:ext cx="2318385"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8" action="ppaction://hlinksldjump"/>
              </a:rPr>
              <a:t>【解析】</a:t>
            </a:r>
            <a:endParaRPr lang="zh-CN" altLang="en-US" sz="2800" b="1">
              <a:solidFill>
                <a:srgbClr val="00B0F0"/>
              </a:solidFill>
            </a:endParaRPr>
          </a:p>
        </p:txBody>
      </p:sp>
      <p:sp>
        <p:nvSpPr>
          <p:cNvPr id="2" name="文本框 1"/>
          <p:cNvSpPr txBox="1"/>
          <p:nvPr>
            <p:custDataLst>
              <p:tags r:id="rId9"/>
            </p:custDataLst>
          </p:nvPr>
        </p:nvSpPr>
        <p:spPr>
          <a:xfrm>
            <a:off x="664210" y="3759835"/>
            <a:ext cx="10880090" cy="242316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new bill means that the younger generation can help to make a change.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It can promote people’s sense of responsibility for the environment.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Kids begin to act.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Is it worth promoting?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Trees can be planted in forests, reserves, urban areas or abandoned mining sites.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59385" y="220980"/>
            <a:ext cx="1183449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501900" y="134620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custDataLst>
              <p:tags r:id="rId6"/>
            </p:custDataLst>
          </p:nvPr>
        </p:nvCxnSpPr>
        <p:spPr>
          <a:xfrm>
            <a:off x="5046345" y="139382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7"/>
            </p:custDataLst>
          </p:nvPr>
        </p:nvCxnSpPr>
        <p:spPr>
          <a:xfrm>
            <a:off x="5156200" y="316611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8"/>
            </p:custDataLst>
          </p:nvPr>
        </p:nvCxnSpPr>
        <p:spPr>
          <a:xfrm>
            <a:off x="5156200" y="497903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9"/>
            </p:custDataLst>
          </p:nvPr>
        </p:nvCxnSpPr>
        <p:spPr>
          <a:xfrm flipV="1">
            <a:off x="8340090" y="1422400"/>
            <a:ext cx="339090" cy="254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10"/>
            </p:custDataLst>
          </p:nvPr>
        </p:nvCxnSpPr>
        <p:spPr>
          <a:xfrm>
            <a:off x="8481695" y="316865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11"/>
            </p:custDataLst>
          </p:nvPr>
        </p:nvCxnSpPr>
        <p:spPr>
          <a:xfrm>
            <a:off x="8599805" y="502158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321310" y="2022475"/>
            <a:ext cx="2277110" cy="195262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8</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Nature and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Environment</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自然与环境</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custDataLst>
              <p:tags r:id="rId12"/>
            </p:custDataLst>
          </p:nvPr>
        </p:nvSpPr>
        <p:spPr>
          <a:xfrm>
            <a:off x="2871470" y="889000"/>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One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custDataLst>
              <p:tags r:id="rId13"/>
            </p:custDataLst>
          </p:nvPr>
        </p:nvSpPr>
        <p:spPr>
          <a:xfrm>
            <a:off x="2871470" y="2672715"/>
            <a:ext cx="231965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Two</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custDataLst>
              <p:tags r:id="rId14"/>
            </p:custDataLst>
          </p:nvPr>
        </p:nvSpPr>
        <p:spPr>
          <a:xfrm>
            <a:off x="2871470" y="4456430"/>
            <a:ext cx="239268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Three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1</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11" name="圆角矩形 10"/>
          <p:cNvSpPr/>
          <p:nvPr>
            <p:custDataLst>
              <p:tags r:id="rId15"/>
            </p:custDataLst>
          </p:nvPr>
        </p:nvSpPr>
        <p:spPr>
          <a:xfrm>
            <a:off x="5469890" y="4214495"/>
            <a:ext cx="3173095" cy="16497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Relationship Between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Air Pollution and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Climate Change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custDataLst>
              <p:tags r:id="rId16"/>
            </p:custDataLst>
          </p:nvPr>
        </p:nvSpPr>
        <p:spPr>
          <a:xfrm>
            <a:off x="8729345" y="584835"/>
            <a:ext cx="2975610" cy="167830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“自然灾害”相关词汇：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natural, disaster, flood, damage, organize</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custDataLst>
              <p:tags r:id="rId17"/>
            </p:custDataLst>
          </p:nvPr>
        </p:nvSpPr>
        <p:spPr>
          <a:xfrm>
            <a:off x="8809355" y="2378710"/>
            <a:ext cx="2926715" cy="196024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“零废弃”相关词汇：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waste-free, recycle, sustainable, sort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custDataLst>
              <p:tags r:id="rId18"/>
            </p:custDataLst>
          </p:nvPr>
        </p:nvSpPr>
        <p:spPr>
          <a:xfrm>
            <a:off x="8851900" y="4338955"/>
            <a:ext cx="3051810" cy="18345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“环境污染”相关词汇：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climate, prevent, pollution, carbon</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7" name="圆角矩形 6"/>
          <p:cNvSpPr/>
          <p:nvPr>
            <p:custDataLst>
              <p:tags r:id="rId19"/>
            </p:custDataLst>
          </p:nvPr>
        </p:nvSpPr>
        <p:spPr>
          <a:xfrm>
            <a:off x="5426710" y="845185"/>
            <a:ext cx="2908300" cy="127762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Natural Disasters </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Affected 26 Million People</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圆角矩形 14"/>
          <p:cNvSpPr/>
          <p:nvPr>
            <p:custDataLst>
              <p:tags r:id="rId20"/>
            </p:custDataLst>
          </p:nvPr>
        </p:nvSpPr>
        <p:spPr>
          <a:xfrm>
            <a:off x="5463540" y="2609850"/>
            <a:ext cx="3044190" cy="121031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The Palace Museum </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rPr>
              <a:t>Goes Zero-waste</a:t>
            </a:r>
            <a:endParaRPr lang="en-US" altLang="zh-CN"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145" cy="773430"/>
            <a:chOff x="15940" y="9138"/>
            <a:chExt cx="2427"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32785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2.【解析】空格所在段落主要谈及为了培养孩子们对地球的关爱与呵护，保护地球的意识，菲律宾通过了一项新法案，要求每个学生在毕业前都种植10棵树。空格前一句说明该法案于2019年5月15日正式通过，标志着人类朝着通往健康地球的正确方向迈出了一大步。B项意为“它可以增强人们对环境的责任感”，符合上下文逻辑。故选B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6" name="组合 5"/>
          <p:cNvGrpSpPr/>
          <p:nvPr/>
        </p:nvGrpSpPr>
        <p:grpSpPr>
          <a:xfrm>
            <a:off x="231775" y="238760"/>
            <a:ext cx="11696065" cy="6426200"/>
            <a:chOff x="342" y="355"/>
            <a:chExt cx="18514" cy="10120"/>
          </a:xfrm>
        </p:grpSpPr>
        <p:sp>
          <p:nvSpPr>
            <p:cNvPr id="8" name="圆角矩形 7"/>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Times New Roman" panose="02020603050405020304" charset="0"/>
                <a:ea typeface="宋体" panose="02010600030101010101" pitchFamily="2" charset="-122"/>
                <a:cs typeface="Times New Roman" panose="02020603050405020304" charset="0"/>
              </a:endParaRPr>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4" name="文本框 3"/>
          <p:cNvSpPr txBox="1"/>
          <p:nvPr/>
        </p:nvSpPr>
        <p:spPr>
          <a:xfrm>
            <a:off x="584200" y="429895"/>
            <a:ext cx="10619740" cy="2339975"/>
          </a:xfrm>
          <a:prstGeom prst="rect">
            <a:avLst/>
          </a:prstGeom>
          <a:noFill/>
          <a:ln>
            <a:noFill/>
          </a:ln>
        </p:spPr>
        <p:txBody>
          <a:bodyPr wrap="square" rtlCol="0">
            <a:no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The Philippines has lost more than 30% of its forest cover due to illegal logging (砍伐). (3) __________ Under the new bill, 175 million new trees could be planted by students each year. If only</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10% of them survive, that means that 525 billion trees could flourish over the course of one generation. According to the details in the bill, this regulation applies to all students who will graduate from primary school, high school and college. (4) __________</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5490845" y="856615"/>
            <a:ext cx="520065" cy="5137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4001770" y="342900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5" action="ppaction://hlinksldjump"/>
              </a:rPr>
              <a:t>3</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nvSpPr>
        <p:spPr>
          <a:xfrm>
            <a:off x="8692515" y="2915285"/>
            <a:ext cx="520065" cy="513715"/>
          </a:xfrm>
          <a:prstGeom prst="rect">
            <a:avLst/>
          </a:prstGeom>
          <a:noFill/>
        </p:spPr>
        <p:txBody>
          <a:bodyPr wrap="square" rtlCol="0">
            <a:noAutofit/>
          </a:bodyPr>
          <a:p>
            <a:r>
              <a:rPr lang="en-US" altLang="zh-CN" sz="3000">
                <a:solidFill>
                  <a:srgbClr val="C00000"/>
                </a:solidFill>
                <a:uFillTx/>
                <a:latin typeface="Times New Roman" panose="02020603050405020304" charset="0"/>
                <a:cs typeface="Times New Roman" panose="02020603050405020304" charset="0"/>
              </a:rPr>
              <a:t>E</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圆角矩形 2"/>
          <p:cNvSpPr/>
          <p:nvPr/>
        </p:nvSpPr>
        <p:spPr>
          <a:xfrm>
            <a:off x="6114415" y="3429000"/>
            <a:ext cx="162433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hlinkClick r:id="rId6" action="ppaction://hlinksldjump"/>
              </a:rPr>
              <a:t>4</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5" name="文本框 4"/>
          <p:cNvSpPr txBox="1"/>
          <p:nvPr>
            <p:custDataLst>
              <p:tags r:id="rId7"/>
            </p:custDataLst>
          </p:nvPr>
        </p:nvSpPr>
        <p:spPr>
          <a:xfrm>
            <a:off x="664210" y="3987800"/>
            <a:ext cx="10880090" cy="242316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new bill means that the younger generation can help to make a change.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It can promote people’s sense of responsibility for the environment.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Kids begin to act.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Is it worth promoting?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Trees can be planted in forests, reserves, urban areas or abandoned mining sites.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P spid="2" grpId="0"/>
      <p:bldP spid="3"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1701800"/>
            <a:ext cx="10266680" cy="301942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3.【解析】空格前一句谈到由于非法砍伐，菲律宾已经失去了超过30%的森林覆盖面积。空格后一句提及新法案的出台能使学生每年种植1.75亿棵树。A项意为“这项新法案意味着年轻一代可以帮忙作出改变”，能很好地连接前后两句，符合上下文逻辑。故选A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657860" y="1701800"/>
            <a:ext cx="10752455" cy="26435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4</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.【解析】空格所在的段落主要介绍法案的一些细节，前一句谈及该法案适用于所有想要毕业的学生，包括大中小学生，E项提及种植树木的地点选择，符合上下文逻辑。故选E项。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custDataLst>
              <p:tags r:id="rId5"/>
            </p:custDataLst>
          </p:nvPr>
        </p:nvSpPr>
        <p:spPr>
          <a:xfrm>
            <a:off x="857250" y="723900"/>
            <a:ext cx="10332720" cy="1863090"/>
          </a:xfrm>
          <a:prstGeom prst="rect">
            <a:avLst/>
          </a:prstGeom>
          <a:noFill/>
          <a:ln>
            <a:noFill/>
          </a:ln>
        </p:spPr>
        <p:txBody>
          <a:bodyPr wrap="square" rtlCol="0">
            <a:noAutofit/>
          </a:bodyPr>
          <a:p>
            <a:pPr indent="762000" algn="just" fontAlgn="auto">
              <a:lnSpc>
                <a:spcPct val="10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What do you think of the law? (5) __________ You can have your own opinion.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文本框 15"/>
          <p:cNvSpPr txBox="1"/>
          <p:nvPr/>
        </p:nvSpPr>
        <p:spPr>
          <a:xfrm>
            <a:off x="7355205" y="7239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6539230" y="1913255"/>
            <a:ext cx="2011680" cy="514985"/>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3" name="文本框 2"/>
          <p:cNvSpPr txBox="1"/>
          <p:nvPr>
            <p:custDataLst>
              <p:tags r:id="rId7"/>
            </p:custDataLst>
          </p:nvPr>
        </p:nvSpPr>
        <p:spPr>
          <a:xfrm>
            <a:off x="664210" y="3502025"/>
            <a:ext cx="10880090" cy="2423160"/>
          </a:xfrm>
          <a:prstGeom prst="rect">
            <a:avLst/>
          </a:prstGeom>
          <a:solidFill>
            <a:schemeClr val="accent3">
              <a:lumMod val="20000"/>
              <a:lumOff val="80000"/>
            </a:schemeClr>
          </a:solidFill>
          <a:ln>
            <a:noFill/>
          </a:ln>
        </p:spPr>
        <p:txBody>
          <a:bodyPr wrap="square" rtlCol="0">
            <a:noAutofit/>
          </a:bodyPr>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A. The new bill means that the younger generation can help to make a change.</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B. It can promote people’s sense of responsibility for the environment.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C. Kids begin to act.</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D. Is it worth promoting?</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360045" indent="-457200" algn="just" fontAlgn="auto">
              <a:lnSpc>
                <a:spcPct val="80000"/>
              </a:lnSpc>
              <a:spcAft>
                <a:spcPts val="0"/>
              </a:spcAft>
              <a:buNone/>
            </a:pPr>
            <a:r>
              <a:rPr sz="2800">
                <a:solidFill>
                  <a:schemeClr val="tx1"/>
                </a:solidFill>
                <a:uFillTx/>
                <a:latin typeface="Times New Roman" panose="02020603050405020304" charset="0"/>
                <a:ea typeface="宋体" panose="02010600030101010101" pitchFamily="2" charset="-122"/>
                <a:cs typeface="Times New Roman" panose="02020603050405020304" charset="0"/>
              </a:rPr>
              <a:t>E. Trees can be planted in forests, reserves, urban areas or abandoned mining sites.</a:t>
            </a:r>
            <a:endParaRPr sz="28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6" name="圆角矩形 5"/>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圆角矩形 7"/>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grpSp>
        <p:nvGrpSpPr>
          <p:cNvPr id="20" name="组合 19"/>
          <p:cNvGrpSpPr/>
          <p:nvPr/>
        </p:nvGrpSpPr>
        <p:grpSpPr>
          <a:xfrm>
            <a:off x="10568305" y="6055360"/>
            <a:ext cx="1541780" cy="773430"/>
            <a:chOff x="15940" y="9138"/>
            <a:chExt cx="2428" cy="1218"/>
          </a:xfrm>
        </p:grpSpPr>
        <p:sp>
          <p:nvSpPr>
            <p:cNvPr id="15" name="左箭头 14"/>
            <p:cNvSpPr/>
            <p:nvPr/>
          </p:nvSpPr>
          <p:spPr>
            <a:xfrm>
              <a:off x="15940" y="9138"/>
              <a:ext cx="2301" cy="1218"/>
            </a:xfrm>
            <a:prstGeom prst="leftArrow">
              <a:avLst>
                <a:gd name="adj1" fmla="val 57799"/>
                <a:gd name="adj2" fmla="val 48768"/>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a:hlinkClick r:id="rId5" action="ppaction://hlinksldjump"/>
            </p:cNvPr>
            <p:cNvSpPr txBox="1"/>
            <p:nvPr/>
          </p:nvSpPr>
          <p:spPr>
            <a:xfrm>
              <a:off x="16307" y="9384"/>
              <a:ext cx="2061" cy="595"/>
            </a:xfrm>
            <a:prstGeom prst="rect">
              <a:avLst/>
            </a:prstGeom>
            <a:noFill/>
          </p:spPr>
          <p:txBody>
            <a:bodyPr wrap="square" rtlCol="0">
              <a:noAutofit/>
            </a:bodyPr>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noProof="0" dirty="0">
                  <a:ln>
                    <a:noFill/>
                  </a:ln>
                  <a:solidFill>
                    <a:schemeClr val="lt1"/>
                  </a:solidFill>
                  <a:effectLst/>
                  <a:uLnTx/>
                  <a:uFillTx/>
                  <a:latin typeface="Times New Roman" panose="02020603050405020304" charset="0"/>
                  <a:cs typeface="Times New Roman" panose="02020603050405020304" charset="0"/>
                  <a:sym typeface="+mn-ea"/>
                </a:rPr>
                <a:t>Back</a:t>
              </a:r>
              <a:endParaRPr lang="en-US" altLang="zh-CN" sz="2400" b="1">
                <a:solidFill>
                  <a:schemeClr val="bg1"/>
                </a:solidFill>
              </a:endParaRPr>
            </a:p>
          </p:txBody>
        </p:sp>
      </p:grpSp>
      <p:pic>
        <p:nvPicPr>
          <p:cNvPr id="5" name="图片 4"/>
          <p:cNvPicPr/>
          <p:nvPr/>
        </p:nvPicPr>
        <p:blipFill>
          <a:blip r:embed="rId6">
            <a:clrChange>
              <a:clrFrom>
                <a:srgbClr val="FFFFFF">
                  <a:alpha val="100000"/>
                </a:srgbClr>
              </a:clrFrom>
              <a:clrTo>
                <a:srgbClr val="FFFFFF">
                  <a:alpha val="100000"/>
                  <a:alpha val="0"/>
                </a:srgbClr>
              </a:clrTo>
            </a:clrChange>
          </a:blip>
        </p:blipFill>
        <p:spPr>
          <a:xfrm>
            <a:off x="635" y="4890770"/>
            <a:ext cx="2700020" cy="2186305"/>
          </a:xfrm>
          <a:prstGeom prst="rect">
            <a:avLst/>
          </a:prstGeom>
        </p:spPr>
      </p:pic>
      <p:sp>
        <p:nvSpPr>
          <p:cNvPr id="2" name="文本框 1"/>
          <p:cNvSpPr txBox="1"/>
          <p:nvPr/>
        </p:nvSpPr>
        <p:spPr>
          <a:xfrm>
            <a:off x="1143635" y="977900"/>
            <a:ext cx="10266680" cy="227520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800225" indent="-1800225" algn="just" fontAlgn="auto">
              <a:lnSpc>
                <a:spcPct val="100000"/>
              </a:lnSpc>
              <a:spcAft>
                <a:spcPts val="0"/>
              </a:spcAft>
              <a:buNone/>
            </a:pPr>
            <a:r>
              <a:rPr lang="en-US" sz="3000">
                <a:solidFill>
                  <a:srgbClr val="C00000"/>
                </a:solidFill>
                <a:uFillTx/>
                <a:latin typeface="Times New Roman" panose="02020603050405020304" charset="0"/>
                <a:ea typeface="宋体" panose="02010600030101010101" pitchFamily="2" charset="-122"/>
                <a:cs typeface="Times New Roman" panose="02020603050405020304" charset="0"/>
              </a:rPr>
              <a:t>5</a:t>
            </a: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.【解析】最后一段提出问题：“你认为这个法案怎样？值得推广吗？谈谈你的观点。”故选D项。</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392430" y="467995"/>
            <a:ext cx="5954395" cy="583565"/>
          </a:xfrm>
          <a:prstGeom prst="rect">
            <a:avLst/>
          </a:prstGeom>
          <a:noFill/>
        </p:spPr>
        <p:txBody>
          <a:bodyPr wrap="square" rtlCol="0">
            <a:spAutoFit/>
          </a:bodyPr>
          <a:p>
            <a:pPr indent="457200" algn="just" fontAlgn="auto">
              <a:lnSpc>
                <a:spcPct val="100000"/>
              </a:lnSpc>
              <a:spcAft>
                <a:spcPts val="0"/>
              </a:spcAft>
              <a:buNone/>
            </a:pPr>
            <a:r>
              <a:rPr sz="3200" b="1">
                <a:solidFill>
                  <a:srgbClr val="00B0F0"/>
                </a:solidFill>
                <a:uFillTx/>
                <a:latin typeface="Times New Roman" panose="02020603050405020304" charset="0"/>
                <a:ea typeface="宋体" panose="02010600030101010101" pitchFamily="2" charset="-122"/>
                <a:cs typeface="Times New Roman" panose="02020603050405020304" charset="0"/>
              </a:rPr>
              <a:t>Words and Expressions</a:t>
            </a:r>
            <a:endParaRPr sz="3200" b="1">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22" name="文本框 21"/>
          <p:cNvSpPr txBox="1"/>
          <p:nvPr/>
        </p:nvSpPr>
        <p:spPr>
          <a:xfrm>
            <a:off x="4298950" y="1541780"/>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Four</a:t>
            </a:r>
            <a:endParaRPr lang="zh-CN" altLang="en-US" sz="3000" b="1">
              <a:solidFill>
                <a:schemeClr val="tx1"/>
              </a:solidFill>
              <a:uFillTx/>
            </a:endParaRPr>
          </a:p>
        </p:txBody>
      </p:sp>
      <p:pic>
        <p:nvPicPr>
          <p:cNvPr id="10" name="图片 9"/>
          <p:cNvPicPr>
            <a:picLocks noChangeAspect="1"/>
          </p:cNvPicPr>
          <p:nvPr/>
        </p:nvPicPr>
        <p:blipFill>
          <a:blip r:embed="rId5"/>
          <a:srcRect l="36228" t="100000" r="48930" b="-2206"/>
          <a:stretch>
            <a:fillRect/>
          </a:stretch>
        </p:blipFill>
        <p:spPr>
          <a:xfrm>
            <a:off x="4210685" y="5806440"/>
            <a:ext cx="1885315" cy="88265"/>
          </a:xfrm>
          <a:custGeom>
            <a:avLst/>
            <a:gdLst/>
            <a:ahLst/>
            <a:cxnLst>
              <a:cxn ang="3">
                <a:pos x="hc" y="t"/>
              </a:cxn>
              <a:cxn ang="cd2">
                <a:pos x="l" y="vc"/>
              </a:cxn>
              <a:cxn ang="cd4">
                <a:pos x="hc" y="b"/>
              </a:cxn>
              <a:cxn ang="0">
                <a:pos x="r" y="vc"/>
              </a:cxn>
            </a:cxnLst>
            <a:rect l="l" t="t" r="r" b="b"/>
            <a:pathLst>
              <a:path w="2969" h="139">
                <a:moveTo>
                  <a:pt x="2969" y="0"/>
                </a:moveTo>
                <a:lnTo>
                  <a:pt x="2969" y="139"/>
                </a:lnTo>
                <a:lnTo>
                  <a:pt x="0" y="139"/>
                </a:lnTo>
                <a:lnTo>
                  <a:pt x="0" y="0"/>
                </a:lnTo>
                <a:lnTo>
                  <a:pt x="2969" y="0"/>
                </a:lnTo>
                <a:close/>
              </a:path>
            </a:pathLst>
          </a:custGeom>
        </p:spPr>
      </p:pic>
      <p:pic>
        <p:nvPicPr>
          <p:cNvPr id="11" name="图片 10"/>
          <p:cNvPicPr>
            <a:picLocks noChangeAspect="1"/>
          </p:cNvPicPr>
          <p:nvPr/>
        </p:nvPicPr>
        <p:blipFill>
          <a:blip r:embed="rId5"/>
          <a:srcRect l="36228" t="-762" r="48930" b="100000"/>
          <a:stretch>
            <a:fillRect/>
          </a:stretch>
        </p:blipFill>
        <p:spPr>
          <a:xfrm>
            <a:off x="4210685" y="1775460"/>
            <a:ext cx="1885315" cy="30480"/>
          </a:xfrm>
          <a:custGeom>
            <a:avLst/>
            <a:gdLst/>
            <a:ahLst/>
            <a:cxnLst>
              <a:cxn ang="3">
                <a:pos x="hc" y="t"/>
              </a:cxn>
              <a:cxn ang="cd2">
                <a:pos x="l" y="vc"/>
              </a:cxn>
              <a:cxn ang="cd4">
                <a:pos x="hc" y="b"/>
              </a:cxn>
              <a:cxn ang="0">
                <a:pos x="r" y="vc"/>
              </a:cxn>
            </a:cxnLst>
            <a:rect l="l" t="t" r="r" b="b"/>
            <a:pathLst>
              <a:path w="2969" h="48">
                <a:moveTo>
                  <a:pt x="0" y="0"/>
                </a:moveTo>
                <a:lnTo>
                  <a:pt x="2969" y="0"/>
                </a:lnTo>
                <a:lnTo>
                  <a:pt x="2969" y="48"/>
                </a:lnTo>
                <a:lnTo>
                  <a:pt x="0" y="48"/>
                </a:lnTo>
                <a:lnTo>
                  <a:pt x="0" y="0"/>
                </a:lnTo>
                <a:close/>
              </a:path>
            </a:pathLst>
          </a:custGeom>
        </p:spPr>
      </p:pic>
      <p:pic>
        <p:nvPicPr>
          <p:cNvPr id="2" name="图片 1"/>
          <p:cNvPicPr>
            <a:picLocks noChangeAspect="1"/>
          </p:cNvPicPr>
          <p:nvPr/>
        </p:nvPicPr>
        <p:blipFill>
          <a:blip r:embed="rId6"/>
          <a:stretch>
            <a:fillRect/>
          </a:stretch>
        </p:blipFill>
        <p:spPr>
          <a:xfrm>
            <a:off x="731520" y="2545080"/>
            <a:ext cx="10728960" cy="176784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848735" y="885825"/>
            <a:ext cx="3594735" cy="414020"/>
          </a:xfrm>
          <a:prstGeom prst="rect">
            <a:avLst/>
          </a:prstGeom>
          <a:noFill/>
        </p:spPr>
        <p:txBody>
          <a:bodyPr wrap="square" rtlCol="0">
            <a:noAutofit/>
          </a:bodyPr>
          <a:p>
            <a:pPr algn="ctr">
              <a:lnSpc>
                <a:spcPct val="90000"/>
              </a:lnSpc>
            </a:pPr>
            <a:r>
              <a:rPr lang="zh-CN" altLang="en-US" sz="3000" b="1">
                <a:solidFill>
                  <a:schemeClr val="tx1"/>
                </a:solidFill>
                <a:uFillTx/>
              </a:rPr>
              <a:t>Passage Five</a:t>
            </a:r>
            <a:endParaRPr lang="zh-CN" altLang="en-US" sz="3000" b="1">
              <a:solidFill>
                <a:schemeClr val="tx1"/>
              </a:solidFill>
              <a:uFillTx/>
            </a:endParaRPr>
          </a:p>
        </p:txBody>
      </p:sp>
      <p:pic>
        <p:nvPicPr>
          <p:cNvPr id="2" name="图片 1"/>
          <p:cNvPicPr>
            <a:picLocks noChangeAspect="1"/>
          </p:cNvPicPr>
          <p:nvPr/>
        </p:nvPicPr>
        <p:blipFill>
          <a:blip r:embed="rId5"/>
          <a:stretch>
            <a:fillRect/>
          </a:stretch>
        </p:blipFill>
        <p:spPr>
          <a:xfrm>
            <a:off x="475615" y="2548890"/>
            <a:ext cx="11133455" cy="1624965"/>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55905" y="314960"/>
            <a:ext cx="11884660"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2" name="文本框 21"/>
          <p:cNvSpPr txBox="1"/>
          <p:nvPr/>
        </p:nvSpPr>
        <p:spPr>
          <a:xfrm>
            <a:off x="3650615" y="923925"/>
            <a:ext cx="3594735" cy="513080"/>
          </a:xfrm>
          <a:prstGeom prst="rect">
            <a:avLst/>
          </a:prstGeom>
          <a:noFill/>
        </p:spPr>
        <p:txBody>
          <a:bodyPr wrap="square" rtlCol="0">
            <a:noAutofit/>
          </a:bodyPr>
          <a:p>
            <a:pPr algn="ctr">
              <a:lnSpc>
                <a:spcPct val="90000"/>
              </a:lnSpc>
            </a:pPr>
            <a:r>
              <a:rPr lang="zh-CN" altLang="en-US" sz="3000" b="1">
                <a:solidFill>
                  <a:schemeClr val="tx1"/>
                </a:solidFill>
                <a:uFillTx/>
              </a:rPr>
              <a:t>Passage Six</a:t>
            </a:r>
            <a:endParaRPr lang="zh-CN" altLang="en-US" sz="3000" b="1">
              <a:solidFill>
                <a:schemeClr val="tx1"/>
              </a:solidFill>
              <a:uFillTx/>
            </a:endParaRPr>
          </a:p>
        </p:txBody>
      </p:sp>
      <p:grpSp>
        <p:nvGrpSpPr>
          <p:cNvPr id="2" name="组合 1"/>
          <p:cNvGrpSpPr/>
          <p:nvPr/>
        </p:nvGrpSpPr>
        <p:grpSpPr>
          <a:xfrm>
            <a:off x="10568305" y="6055360"/>
            <a:ext cx="1541780" cy="773430"/>
            <a:chOff x="15940" y="9138"/>
            <a:chExt cx="2428" cy="1218"/>
          </a:xfrm>
        </p:grpSpPr>
        <p:sp>
          <p:nvSpPr>
            <p:cNvPr id="9" name="左箭头 8">
              <a:hlinkClick r:id="rId5" action="ppaction://hlinksldjump"/>
            </p:cNvPr>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a:hlinkClick r:id="rId6"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pic>
        <p:nvPicPr>
          <p:cNvPr id="16" name="图片 15"/>
          <p:cNvPicPr>
            <a:picLocks noChangeAspect="1"/>
          </p:cNvPicPr>
          <p:nvPr/>
        </p:nvPicPr>
        <p:blipFill>
          <a:blip r:embed="rId7"/>
          <a:srcRect l="42115" t="-1544" r="43356" b="100000"/>
          <a:stretch>
            <a:fillRect/>
          </a:stretch>
        </p:blipFill>
        <p:spPr>
          <a:xfrm>
            <a:off x="5180330" y="1146175"/>
            <a:ext cx="1687195" cy="68580"/>
          </a:xfrm>
          <a:custGeom>
            <a:avLst/>
            <a:gdLst/>
            <a:ahLst/>
            <a:cxnLst>
              <a:cxn ang="3">
                <a:pos x="hc" y="t"/>
              </a:cxn>
              <a:cxn ang="cd2">
                <a:pos x="l" y="vc"/>
              </a:cxn>
              <a:cxn ang="cd4">
                <a:pos x="hc" y="b"/>
              </a:cxn>
              <a:cxn ang="0">
                <a:pos x="r" y="vc"/>
              </a:cxn>
            </a:cxnLst>
            <a:rect l="l" t="t" r="r" b="b"/>
            <a:pathLst>
              <a:path w="2657" h="108">
                <a:moveTo>
                  <a:pt x="0" y="0"/>
                </a:moveTo>
                <a:lnTo>
                  <a:pt x="2657" y="0"/>
                </a:lnTo>
                <a:lnTo>
                  <a:pt x="2657" y="108"/>
                </a:lnTo>
                <a:lnTo>
                  <a:pt x="0" y="108"/>
                </a:lnTo>
                <a:lnTo>
                  <a:pt x="0" y="0"/>
                </a:lnTo>
                <a:close/>
              </a:path>
            </a:pathLst>
          </a:custGeom>
        </p:spPr>
      </p:pic>
      <p:pic>
        <p:nvPicPr>
          <p:cNvPr id="7" name="图片 6"/>
          <p:cNvPicPr>
            <a:picLocks noChangeAspect="1"/>
          </p:cNvPicPr>
          <p:nvPr/>
        </p:nvPicPr>
        <p:blipFill>
          <a:blip r:embed="rId8"/>
          <a:stretch>
            <a:fillRect/>
          </a:stretch>
        </p:blipFill>
        <p:spPr>
          <a:xfrm>
            <a:off x="384810" y="2232660"/>
            <a:ext cx="11423015" cy="1805940"/>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678815" y="1448435"/>
            <a:ext cx="11010265" cy="142049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A. Please choose the best Chinese meanings for the underlined words.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请选出句中画线单词的最佳中文意思。</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429895"/>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Assessment</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527925" y="0"/>
            <a:ext cx="1273810" cy="1273810"/>
          </a:xfrm>
          <a:prstGeom prst="rect">
            <a:avLst/>
          </a:prstGeom>
          <a:scene3d>
            <a:camera prst="orthographicFront">
              <a:rot lat="0" lon="0" rev="0"/>
            </a:camera>
            <a:lightRig rig="threePt" dir="t"/>
          </a:scene3d>
        </p:spPr>
      </p:pic>
      <p:sp>
        <p:nvSpPr>
          <p:cNvPr id="14" name="文本框 13"/>
          <p:cNvSpPr txBox="1"/>
          <p:nvPr/>
        </p:nvSpPr>
        <p:spPr>
          <a:xfrm>
            <a:off x="563245" y="3043555"/>
            <a:ext cx="1101026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1. He will be punished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according to</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seriousness of his crime.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由于</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依据</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源于</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不管</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5" name="文本框 14"/>
          <p:cNvSpPr txBox="1"/>
          <p:nvPr/>
        </p:nvSpPr>
        <p:spPr>
          <a:xfrm>
            <a:off x="861060" y="310134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861060" y="483743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619885" indent="-161988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【解析】according to意为“依据”。句意：他将按照罪行的轻重受到处罚。</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linds(horizontal)">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142875" y="22542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custDataLst>
              <p:tags r:id="rId4"/>
            </p:custDataLst>
          </p:nvPr>
        </p:nvPicPr>
        <p:blipFill>
          <a:blip r:embed="rId5">
            <a:clrChange>
              <a:clrFrom>
                <a:srgbClr val="FFFFFF">
                  <a:alpha val="100000"/>
                </a:srgbClr>
              </a:clrFrom>
              <a:clrTo>
                <a:srgbClr val="FFFFFF">
                  <a:alpha val="100000"/>
                  <a:alpha val="0"/>
                </a:srgbClr>
              </a:clrTo>
            </a:clrChange>
          </a:blip>
          <a:srcRect l="100000" t="47204" r="-1794" b="41610"/>
          <a:stretch>
            <a:fillRect/>
          </a:stretch>
        </p:blipFill>
        <p:spPr>
          <a:xfrm rot="21060000">
            <a:off x="9221556" y="2777920"/>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19" name="左大括号 18"/>
          <p:cNvSpPr/>
          <p:nvPr/>
        </p:nvSpPr>
        <p:spPr>
          <a:xfrm>
            <a:off x="2425065" y="1390650"/>
            <a:ext cx="499110" cy="3642360"/>
          </a:xfrm>
          <a:prstGeom prst="leftBrace">
            <a:avLst>
              <a:gd name="adj1" fmla="val 0"/>
              <a:gd name="adj2" fmla="val 49069"/>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cxnSp>
        <p:nvCxnSpPr>
          <p:cNvPr id="24" name="直接连接符 23"/>
          <p:cNvCxnSpPr/>
          <p:nvPr>
            <p:custDataLst>
              <p:tags r:id="rId6"/>
            </p:custDataLst>
          </p:nvPr>
        </p:nvCxnSpPr>
        <p:spPr>
          <a:xfrm>
            <a:off x="5007610" y="144780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5" name="直接连接符 24"/>
          <p:cNvCxnSpPr/>
          <p:nvPr>
            <p:custDataLst>
              <p:tags r:id="rId7"/>
            </p:custDataLst>
          </p:nvPr>
        </p:nvCxnSpPr>
        <p:spPr>
          <a:xfrm>
            <a:off x="5117465" y="322008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6" name="直接连接符 25"/>
          <p:cNvCxnSpPr/>
          <p:nvPr>
            <p:custDataLst>
              <p:tags r:id="rId8"/>
            </p:custDataLst>
          </p:nvPr>
        </p:nvCxnSpPr>
        <p:spPr>
          <a:xfrm>
            <a:off x="5117465" y="503301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8" name="直接连接符 27"/>
          <p:cNvCxnSpPr/>
          <p:nvPr>
            <p:custDataLst>
              <p:tags r:id="rId9"/>
            </p:custDataLst>
          </p:nvPr>
        </p:nvCxnSpPr>
        <p:spPr>
          <a:xfrm>
            <a:off x="8020685" y="1464310"/>
            <a:ext cx="405765" cy="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29" name="直接连接符 28"/>
          <p:cNvCxnSpPr/>
          <p:nvPr>
            <p:custDataLst>
              <p:tags r:id="rId10"/>
            </p:custDataLst>
          </p:nvPr>
        </p:nvCxnSpPr>
        <p:spPr>
          <a:xfrm>
            <a:off x="7983220" y="3220085"/>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cxnSp>
        <p:nvCxnSpPr>
          <p:cNvPr id="30" name="直接连接符 29"/>
          <p:cNvCxnSpPr/>
          <p:nvPr>
            <p:custDataLst>
              <p:tags r:id="rId11"/>
            </p:custDataLst>
          </p:nvPr>
        </p:nvCxnSpPr>
        <p:spPr>
          <a:xfrm>
            <a:off x="7964170" y="5041900"/>
            <a:ext cx="384175" cy="5080"/>
          </a:xfrm>
          <a:prstGeom prst="line">
            <a:avLst/>
          </a:prstGeom>
          <a:ln w="19050">
            <a:solidFill>
              <a:schemeClr val="accent5">
                <a:lumMod val="50000"/>
              </a:schemeClr>
            </a:solidFill>
          </a:ln>
        </p:spPr>
        <p:style>
          <a:lnRef idx="2">
            <a:schemeClr val="accent1"/>
          </a:lnRef>
          <a:fillRef idx="0">
            <a:srgbClr val="FFFFFF"/>
          </a:fillRef>
          <a:effectRef idx="0">
            <a:srgbClr val="FFFFFF"/>
          </a:effectRef>
          <a:fontRef idx="minor">
            <a:schemeClr val="tx1"/>
          </a:fontRef>
        </p:style>
      </p:cxnSp>
      <p:sp>
        <p:nvSpPr>
          <p:cNvPr id="2" name="圆角矩形 1"/>
          <p:cNvSpPr/>
          <p:nvPr/>
        </p:nvSpPr>
        <p:spPr>
          <a:xfrm>
            <a:off x="297180" y="2083435"/>
            <a:ext cx="2262505" cy="2120265"/>
          </a:xfrm>
          <a:prstGeom prst="round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Unit 8</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Nature and </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Environment</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自然与环境</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3" name="圆角矩形 2"/>
          <p:cNvSpPr/>
          <p:nvPr>
            <p:custDataLst>
              <p:tags r:id="rId12"/>
            </p:custDataLst>
          </p:nvPr>
        </p:nvSpPr>
        <p:spPr>
          <a:xfrm>
            <a:off x="2870200" y="908685"/>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Four</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记叙文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6" name="圆角矩形 5"/>
          <p:cNvSpPr/>
          <p:nvPr>
            <p:custDataLst>
              <p:tags r:id="rId13"/>
            </p:custDataLst>
          </p:nvPr>
        </p:nvSpPr>
        <p:spPr>
          <a:xfrm>
            <a:off x="2924175" y="2758440"/>
            <a:ext cx="2209165"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Five</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说明文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8" name="圆角矩形 7"/>
          <p:cNvSpPr/>
          <p:nvPr>
            <p:custDataLst>
              <p:tags r:id="rId14"/>
            </p:custDataLst>
          </p:nvPr>
        </p:nvSpPr>
        <p:spPr>
          <a:xfrm>
            <a:off x="2860040" y="4476115"/>
            <a:ext cx="2277110" cy="1022350"/>
          </a:xfrm>
          <a:prstGeom prst="roundRect">
            <a:avLst/>
          </a:prstGeom>
          <a:solidFill>
            <a:schemeClr val="accent5">
              <a:lumMod val="7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Passage Six</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Level 2</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a:p>
            <a:pPr algn="ctr">
              <a:lnSpc>
                <a:spcPct val="80000"/>
              </a:lnSpc>
            </a:pPr>
            <a:r>
              <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rPr>
              <a:t>议论文</a:t>
            </a:r>
            <a:endParaRPr lang="zh-CN" altLang="en-US" sz="2600" b="1">
              <a:solidFill>
                <a:schemeClr val="bg1"/>
              </a:solidFill>
              <a:uFillTx/>
              <a:latin typeface="Times New Roman" panose="02020603050405020304" charset="0"/>
              <a:ea typeface="宋体" panose="02010600030101010101" pitchFamily="2" charset="-122"/>
              <a:cs typeface="Times New Roman" panose="02020603050405020304" charset="0"/>
            </a:endParaRPr>
          </a:p>
        </p:txBody>
      </p:sp>
      <p:sp>
        <p:nvSpPr>
          <p:cNvPr id="9" name="圆角矩形 8"/>
          <p:cNvSpPr/>
          <p:nvPr>
            <p:custDataLst>
              <p:tags r:id="rId15"/>
            </p:custDataLst>
          </p:nvPr>
        </p:nvSpPr>
        <p:spPr>
          <a:xfrm>
            <a:off x="5326380" y="720090"/>
            <a:ext cx="2616200" cy="146558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Beijing</a:t>
            </a:r>
            <a:r>
              <a:rPr sz="2600">
                <a:solidFill>
                  <a:schemeClr val="tx1"/>
                </a:solidFill>
                <a:uFillTx/>
                <a:latin typeface="Times New Roman" panose="02020603050405020304" charset="0"/>
                <a:ea typeface="宋体" panose="02010600030101010101" pitchFamily="2" charset="-122"/>
                <a:cs typeface="Times New Roman" panose="02020603050405020304" charset="0"/>
                <a:sym typeface="+mn-ea"/>
              </a:rPr>
              <a:t>’</a:t>
            </a: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s Tree </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Planting Activity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0" name="圆角矩形 9"/>
          <p:cNvSpPr/>
          <p:nvPr>
            <p:custDataLst>
              <p:tags r:id="rId16"/>
            </p:custDataLst>
          </p:nvPr>
        </p:nvSpPr>
        <p:spPr>
          <a:xfrm>
            <a:off x="5340350" y="2641600"/>
            <a:ext cx="2555240" cy="125603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sz="2600">
                <a:solidFill>
                  <a:schemeClr val="tx1"/>
                </a:solidFill>
                <a:uFillTx/>
                <a:latin typeface="Times New Roman" panose="02020603050405020304" charset="0"/>
                <a:cs typeface="Times New Roman" panose="02020603050405020304" charset="0"/>
              </a:rPr>
              <a:t>Natural Wonders </a:t>
            </a:r>
            <a:endParaRPr sz="2600">
              <a:solidFill>
                <a:schemeClr val="tx1"/>
              </a:solidFill>
              <a:uFillTx/>
              <a:latin typeface="Times New Roman" panose="02020603050405020304" charset="0"/>
              <a:cs typeface="Times New Roman" panose="02020603050405020304" charset="0"/>
            </a:endParaRPr>
          </a:p>
          <a:p>
            <a:pPr algn="ctr">
              <a:lnSpc>
                <a:spcPct val="90000"/>
              </a:lnSpc>
            </a:pPr>
            <a:r>
              <a:rPr sz="2600">
                <a:solidFill>
                  <a:schemeClr val="tx1"/>
                </a:solidFill>
                <a:uFillTx/>
                <a:latin typeface="Times New Roman" panose="02020603050405020304" charset="0"/>
                <a:cs typeface="Times New Roman" panose="02020603050405020304" charset="0"/>
              </a:rPr>
              <a:t>in China</a:t>
            </a:r>
            <a:endParaRPr sz="2600">
              <a:solidFill>
                <a:schemeClr val="tx1"/>
              </a:solidFill>
              <a:uFillTx/>
              <a:latin typeface="Times New Roman" panose="02020603050405020304" charset="0"/>
              <a:cs typeface="Times New Roman" panose="02020603050405020304" charset="0"/>
            </a:endParaRPr>
          </a:p>
        </p:txBody>
      </p:sp>
      <p:sp>
        <p:nvSpPr>
          <p:cNvPr id="11" name="圆角矩形 10"/>
          <p:cNvSpPr/>
          <p:nvPr>
            <p:custDataLst>
              <p:tags r:id="rId17"/>
            </p:custDataLst>
          </p:nvPr>
        </p:nvSpPr>
        <p:spPr>
          <a:xfrm>
            <a:off x="5363845" y="4284345"/>
            <a:ext cx="2502535" cy="1494790"/>
          </a:xfrm>
          <a:prstGeom prst="roundRect">
            <a:avLst/>
          </a:prstGeom>
          <a:solidFill>
            <a:schemeClr val="accent5">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Planting 10 Trees Before Graduation</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圆角矩形 11"/>
          <p:cNvSpPr/>
          <p:nvPr>
            <p:custDataLst>
              <p:tags r:id="rId18"/>
            </p:custDataLst>
          </p:nvPr>
        </p:nvSpPr>
        <p:spPr>
          <a:xfrm>
            <a:off x="8377555" y="755015"/>
            <a:ext cx="2943225" cy="1339215"/>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“环保行动”相关词汇：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8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participate, promote, plant, effort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4" name="圆角矩形 13"/>
          <p:cNvSpPr/>
          <p:nvPr>
            <p:custDataLst>
              <p:tags r:id="rId19"/>
            </p:custDataLst>
          </p:nvPr>
        </p:nvSpPr>
        <p:spPr>
          <a:xfrm>
            <a:off x="8426450" y="2084070"/>
            <a:ext cx="3136265" cy="213995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“自然奇观”相关词汇：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attraction, wonder, explore, vary</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6" name="圆角矩形 15"/>
          <p:cNvSpPr/>
          <p:nvPr>
            <p:custDataLst>
              <p:tags r:id="rId20"/>
            </p:custDataLst>
          </p:nvPr>
        </p:nvSpPr>
        <p:spPr>
          <a:xfrm>
            <a:off x="8446770" y="4351020"/>
            <a:ext cx="3004820" cy="1487170"/>
          </a:xfrm>
          <a:prstGeom prst="round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“环保法案”相关词汇：</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a:p>
            <a:pPr algn="just">
              <a:lnSpc>
                <a:spcPct val="90000"/>
              </a:lnSpc>
            </a:pPr>
            <a:r>
              <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rPr>
              <a:t>bill, adopt, illegal, protect</a:t>
            </a:r>
            <a:endParaRPr lang="zh-CN" altLang="en-US" sz="26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grpSp>
        <p:nvGrpSpPr>
          <p:cNvPr id="7" name="组合 6"/>
          <p:cNvGrpSpPr/>
          <p:nvPr/>
        </p:nvGrpSpPr>
        <p:grpSpPr>
          <a:xfrm>
            <a:off x="10568305" y="6055360"/>
            <a:ext cx="1541780" cy="773430"/>
            <a:chOff x="15940" y="9138"/>
            <a:chExt cx="2428" cy="1218"/>
          </a:xfrm>
        </p:grpSpPr>
        <p:sp>
          <p:nvSpPr>
            <p:cNvPr id="21" name="左箭头 20"/>
            <p:cNvSpPr/>
            <p:nvPr/>
          </p:nvSpPr>
          <p:spPr>
            <a:xfrm>
              <a:off x="15940" y="9138"/>
              <a:ext cx="2301" cy="1218"/>
            </a:xfrm>
            <a:prstGeom prst="leftArrow">
              <a:avLst>
                <a:gd name="adj1" fmla="val 57799"/>
                <a:gd name="adj2" fmla="val 50000"/>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a:hlinkClick r:id="rId21" action="ppaction://hlinksldjump"/>
            </p:cNvPr>
            <p:cNvSpPr txBox="1"/>
            <p:nvPr/>
          </p:nvSpPr>
          <p:spPr>
            <a:xfrm>
              <a:off x="16151" y="9332"/>
              <a:ext cx="2217" cy="746"/>
            </a:xfrm>
            <a:prstGeom prst="rect">
              <a:avLst/>
            </a:prstGeom>
            <a:noFill/>
          </p:spPr>
          <p:txBody>
            <a:bodyPr wrap="square" rtlCol="0">
              <a:noAutofit/>
            </a:bodyPr>
            <a:p>
              <a:r>
                <a:rPr lang="en-US" altLang="zh-CN" sz="2400" b="1">
                  <a:solidFill>
                    <a:schemeClr val="bg1"/>
                  </a:solidFill>
                </a:rPr>
                <a:t>contents</a:t>
              </a:r>
              <a:endParaRPr lang="en-US" altLang="zh-CN" sz="2400" b="1">
                <a:solidFill>
                  <a:schemeClr val="bg1"/>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678180" y="10166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2. Staying up late can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result in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series of health problems.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联系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导致</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关联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发生</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920115" y="10864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8" name="文本框 7"/>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【解析】result in意为“导致”。句意：熬夜会导致一系列健康问题。</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3. I was at home when the</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typhoon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hit.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沙尘暴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台风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暴雨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雾霾</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8648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【解析】typhoon意为“台风”。句意：台风来袭的时候，我正待在家里。</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4. We can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recycle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plastic bottles.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使用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制造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回收利用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改变</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【解析】recycle意为“回收利用”。句意：我们可以回收利用塑料瓶。</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5. His nose is his most notable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feature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五官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优点</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特征</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样貌</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【解析】feature作名词意为“特征”。句意：他的鼻子是他最明显的特征。</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93802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6. It is our government’s strategy to maintain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sustainable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development of society.</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怀疑的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积极的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优先的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可持续的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【解析】sustainable意为“可持续的”。句意：保持社会的可持续发展是我们政府的战略。</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7. You should pay off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note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before our next cooperation.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票据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笔记</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纸币</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便条</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【解析】note意为“票据”。句意：在我们下次合作之前，你应该把票据付清。</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416560" y="12198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8. The performance was pretty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impressive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令人喜爱的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令人奇怪的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令人印象深刻的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令人激动的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637540" y="130556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【解析】impressive意为“令人印象深刻的”。句意：这场演出十分令人印象深刻。</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9.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gain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promotion, you might have to work harder.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获利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获得</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增加</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收获</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286125"/>
            <a:ext cx="9969500" cy="158051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【解析】gain意为“获得”。句意：为了晋升，你可能得更努力地工作。</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73150"/>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survey was carried out in both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urban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and rural areas.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乡镇的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城市的</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农村的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县城的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7792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【解析】urban意为“城市的”。句意：该调查在城市和乡村地区都开展了。</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7512050"/>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11.</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house</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 is located in</a:t>
            </a:r>
            <a:r>
              <a:rPr sz="3000">
                <a:solidFill>
                  <a:schemeClr val="tx1"/>
                </a:solidFill>
                <a:uFillTx/>
                <a:latin typeface="Times New Roman" panose="02020603050405020304" charset="0"/>
                <a:ea typeface="宋体" panose="02010600030101010101" pitchFamily="2" charset="-122"/>
                <a:cs typeface="Times New Roman" panose="02020603050405020304" charset="0"/>
              </a:rPr>
              <a:t> the city’s prettiest square.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位于</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进入</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开始</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沉浸</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820420" y="11385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【解析】be located in意为“位于”。句意：这栋房子位于市区最漂亮的广场。</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1712595" y="2198370"/>
            <a:ext cx="9088755" cy="1714500"/>
          </a:xfrm>
          <a:prstGeom prst="rect">
            <a:avLst/>
          </a:prstGeom>
          <a:noFill/>
        </p:spPr>
        <p:txBody>
          <a:bodyPr wrap="square" rtlCol="0">
            <a:spAutoFit/>
          </a:bodyPr>
          <a:p>
            <a:pPr indent="0" fontAlgn="auto">
              <a:lnSpc>
                <a:spcPct val="110000"/>
              </a:lnSpc>
              <a:spcAft>
                <a:spcPts val="0"/>
              </a:spcAft>
              <a:buNone/>
            </a:pPr>
            <a:r>
              <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rPr>
              <a:t>Read the following three passages and choose the best answers.</a:t>
            </a:r>
            <a:endParaRPr lang="zh-CN" altLang="en-US" sz="3200" b="1">
              <a:solidFill>
                <a:srgbClr val="00B0F0"/>
              </a:solidFill>
              <a:uFillTx/>
              <a:latin typeface="Times New Roman" panose="02020603050405020304" charset="0"/>
              <a:ea typeface="微软雅黑" panose="020B0503020204020204" charset="-122"/>
              <a:cs typeface="Times New Roman" panose="02020603050405020304" charset="0"/>
            </a:endParaRPr>
          </a:p>
          <a:p>
            <a:pPr indent="0" fontAlgn="auto">
              <a:lnSpc>
                <a:spcPct val="110000"/>
              </a:lnSpc>
              <a:spcAft>
                <a:spcPts val="0"/>
              </a:spcAft>
              <a:buNone/>
            </a:pPr>
            <a:r>
              <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rPr>
              <a:t>阅读以下三篇文章，并选择最佳选项。</a:t>
            </a:r>
            <a:endParaRPr lang="zh-CN" altLang="en-US" sz="3200">
              <a:solidFill>
                <a:srgbClr val="00B0F0"/>
              </a:solidFill>
              <a:uFillTx/>
              <a:latin typeface="宋体" panose="02010600030101010101" pitchFamily="2" charset="-122"/>
              <a:ea typeface="宋体" panose="02010600030101010101" pitchFamily="2" charset="-122"/>
              <a:cs typeface="Times New Roman" panose="02020603050405020304" charset="0"/>
            </a:endParaRPr>
          </a:p>
        </p:txBody>
      </p:sp>
      <p:grpSp>
        <p:nvGrpSpPr>
          <p:cNvPr id="6" name="组合 5"/>
          <p:cNvGrpSpPr/>
          <p:nvPr/>
        </p:nvGrpSpPr>
        <p:grpSpPr>
          <a:xfrm>
            <a:off x="3982085" y="657860"/>
            <a:ext cx="3345180" cy="658495"/>
            <a:chOff x="7463" y="1201"/>
            <a:chExt cx="5268" cy="1037"/>
          </a:xfrm>
        </p:grpSpPr>
        <p:cxnSp>
          <p:nvCxnSpPr>
            <p:cNvPr id="21" name="直接连接符 20"/>
            <p:cNvCxnSpPr/>
            <p:nvPr/>
          </p:nvCxnSpPr>
          <p:spPr>
            <a:xfrm>
              <a:off x="7463" y="1201"/>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751" y="1207"/>
              <a:ext cx="4747" cy="1015"/>
            </a:xfrm>
            <a:prstGeom prst="rect">
              <a:avLst/>
            </a:prstGeom>
            <a:solidFill>
              <a:schemeClr val="accent5">
                <a:lumMod val="50000"/>
              </a:schemeClr>
            </a:solidFill>
          </p:spPr>
          <p:txBody>
            <a:bodyPr wrap="square" rtlCol="0">
              <a:noAutofit/>
              <a:scene3d>
                <a:camera prst="orthographicFront"/>
                <a:lightRig rig="threePt" dir="t"/>
              </a:scene3d>
            </a:bodyPr>
            <a:p>
              <a:pPr algn="ctr">
                <a:lnSpc>
                  <a:spcPct val="90000"/>
                </a:lnSpc>
              </a:pPr>
              <a:r>
                <a:rPr lang="zh-CN" altLang="en-US" sz="4000" b="1">
                  <a:solidFill>
                    <a:schemeClr val="bg2"/>
                  </a:solidFill>
                  <a:effectLst>
                    <a:innerShdw blurRad="63500" dist="50800" dir="13500000">
                      <a:srgbClr val="000000">
                        <a:alpha val="50000"/>
                      </a:srgbClr>
                    </a:innerShdw>
                  </a:effectLst>
                </a:rPr>
                <a:t>Exploration</a:t>
              </a:r>
              <a:endParaRPr lang="zh-CN" altLang="en-US" sz="4000" b="1">
                <a:solidFill>
                  <a:schemeClr val="bg2"/>
                </a:solidFill>
                <a:effectLst>
                  <a:innerShdw blurRad="63500" dist="50800" dir="13500000">
                    <a:srgbClr val="000000">
                      <a:alpha val="50000"/>
                    </a:srgbClr>
                  </a:innerShdw>
                </a:effectLst>
              </a:endParaRPr>
            </a:p>
          </p:txBody>
        </p:sp>
        <p:cxnSp>
          <p:nvCxnSpPr>
            <p:cNvPr id="3" name="直接连接符 2"/>
            <p:cNvCxnSpPr/>
            <p:nvPr/>
          </p:nvCxnSpPr>
          <p:spPr>
            <a:xfrm>
              <a:off x="7463" y="2222"/>
              <a:ext cx="5268" cy="16"/>
            </a:xfrm>
            <a:prstGeom prst="line">
              <a:avLst/>
            </a:prstGeom>
            <a:ln w="19050">
              <a:solidFill>
                <a:srgbClr val="133E35"/>
              </a:solidFill>
            </a:ln>
          </p:spPr>
          <p:style>
            <a:lnRef idx="1">
              <a:schemeClr val="accent1"/>
            </a:lnRef>
            <a:fillRef idx="0">
              <a:schemeClr val="accent1"/>
            </a:fillRef>
            <a:effectRef idx="0">
              <a:schemeClr val="accent1"/>
            </a:effectRef>
            <a:fontRef idx="minor">
              <a:schemeClr val="tx1"/>
            </a:fontRef>
          </p:style>
        </p:cxnSp>
      </p:grpSp>
      <p:pic>
        <p:nvPicPr>
          <p:cNvPr id="2" name="图片 1"/>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a:off x="7756525" y="1905"/>
            <a:ext cx="1273810" cy="1273810"/>
          </a:xfrm>
          <a:prstGeom prst="rect">
            <a:avLst/>
          </a:prstGeom>
          <a:scene3d>
            <a:camera prst="orthographicFront">
              <a:rot lat="0" lon="0" rev="0"/>
            </a:camera>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12.</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He didn’t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participate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in the discussion.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发言</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表态</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请假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参加</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41045" y="109093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【解析】participate意为“参加，参与”。句意：他没有参加讨论。</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98550"/>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13.</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We need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promote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 open exchange of ideas and information.</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研究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阻止</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增加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促进</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920115" y="116840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7" name="文本框 6"/>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【解析】promote意为“促进”。句意：我们需要促进思想和信息的公开交流。</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14.</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We will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explore</a:t>
            </a:r>
            <a:r>
              <a:rPr sz="3000">
                <a:solidFill>
                  <a:schemeClr val="tx1"/>
                </a:solidFill>
                <a:uFillTx/>
                <a:latin typeface="Times New Roman" panose="02020603050405020304" charset="0"/>
                <a:ea typeface="宋体" panose="02010600030101010101" pitchFamily="2" charset="-122"/>
                <a:cs typeface="Times New Roman" panose="02020603050405020304" charset="0"/>
              </a:rPr>
              <a:t> every avenue until we find an answer.</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寻找</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探索</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改进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达到</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【解析】explore意为“探索”。句意：我们要探索一切途径，直到找到答案为止。</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3149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15.</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last, after twenty hours on the boat, they arrived at their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destination</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营地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聚集地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C. 目的地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目标</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【解析】destination意为“目的地”。句意：乘船二十小时之后，他们终于到达了目的地。</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16.</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Each person’s signature is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unique</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独一无二的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潦草的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endParaRPr lang="en-US"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认真的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精致的</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【解析】unique意为“独一无二的”。句意：每个人的签名都是独一无二的。</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476375"/>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17.</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election results have still not been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officially</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announced.</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正式地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庄严地 </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C. 迅速地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紧张地</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1887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【解析】officially意为“官方地；正式地”。句意：选举结果仍未正式宣布。</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18.</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Over 200 members of staff joined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strike</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辞职</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聚会</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游行</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罢工</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600835"/>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【解析】strike意为“罢工”。句意：200多名雇员参加了罢工。</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481330" y="1029335"/>
            <a:ext cx="1107503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19.</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story captured the hearts and minds of a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generation</a:t>
            </a: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一辈子</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B. 世纪</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年代</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D. 一代人</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13792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D</a:t>
            </a:r>
            <a:endParaRPr lang="en-US" altLang="zh-CN" sz="3000">
              <a:solidFill>
                <a:srgbClr val="C00000"/>
              </a:solidFill>
              <a:uFillTx/>
              <a:latin typeface="Times New Roman" panose="02020603050405020304" charset="0"/>
              <a:cs typeface="Times New Roman" panose="02020603050405020304" charset="0"/>
            </a:endParaRPr>
          </a:p>
        </p:txBody>
      </p:sp>
      <p:sp>
        <p:nvSpPr>
          <p:cNvPr id="3" name="文本框 2"/>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【解析】generation意为“一代人”。句意：这个故事准确地描绘了一代人的情感和思想。</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bldLvl="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635" y="0"/>
            <a:ext cx="12191365" cy="6857365"/>
          </a:xfrm>
          <a:prstGeom prst="rect">
            <a:avLst/>
          </a:prstGeom>
        </p:spPr>
      </p:pic>
      <p:grpSp>
        <p:nvGrpSpPr>
          <p:cNvPr id="18" name="组合 17"/>
          <p:cNvGrpSpPr/>
          <p:nvPr/>
        </p:nvGrpSpPr>
        <p:grpSpPr>
          <a:xfrm>
            <a:off x="231775" y="238760"/>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2" name="文本框 1"/>
          <p:cNvSpPr txBox="1"/>
          <p:nvPr/>
        </p:nvSpPr>
        <p:spPr>
          <a:xfrm>
            <a:off x="580390" y="1029335"/>
            <a:ext cx="10975975" cy="1014730"/>
          </a:xfrm>
          <a:prstGeom prst="rect">
            <a:avLst/>
          </a:prstGeom>
          <a:noFill/>
        </p:spPr>
        <p:txBody>
          <a:bodyPr wrap="square" rtlCol="0">
            <a:spAutoFit/>
          </a:bodyPr>
          <a:p>
            <a:pPr marL="899795" indent="-899795"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20.</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The rules do not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apply to</a:t>
            </a:r>
            <a:r>
              <a:rPr sz="3000">
                <a:solidFill>
                  <a:schemeClr val="tx1"/>
                </a:solidFill>
                <a:uFillTx/>
                <a:latin typeface="Times New Roman" panose="02020603050405020304" charset="0"/>
                <a:ea typeface="宋体" panose="02010600030101010101" pitchFamily="2" charset="-122"/>
                <a:cs typeface="Times New Roman" panose="02020603050405020304" charset="0"/>
              </a:rPr>
              <a:t> us.</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a:p>
            <a:pPr marL="899795" indent="0" algn="just" fontAlgn="auto">
              <a:lnSpc>
                <a:spcPct val="100000"/>
              </a:lnSpc>
              <a:spcAft>
                <a:spcPts val="0"/>
              </a:spcAft>
              <a:buNone/>
            </a:pPr>
            <a:r>
              <a:rPr sz="3000">
                <a:solidFill>
                  <a:schemeClr val="tx1"/>
                </a:solidFill>
                <a:uFillTx/>
                <a:latin typeface="Times New Roman" panose="02020603050405020304" charset="0"/>
                <a:ea typeface="宋体" panose="02010600030101010101" pitchFamily="2" charset="-122"/>
                <a:cs typeface="Times New Roman" panose="02020603050405020304" charset="0"/>
              </a:rPr>
              <a:t>A. 符合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B. 申请</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C. 适用于 </a:t>
            </a:r>
            <a:r>
              <a:rPr lang="en-US" sz="3000">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D. 体现</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12" name="文本框 11"/>
          <p:cNvSpPr txBox="1"/>
          <p:nvPr/>
        </p:nvSpPr>
        <p:spPr>
          <a:xfrm>
            <a:off x="789940" y="102933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文本框 5"/>
          <p:cNvSpPr txBox="1"/>
          <p:nvPr/>
        </p:nvSpPr>
        <p:spPr>
          <a:xfrm>
            <a:off x="920115" y="3722370"/>
            <a:ext cx="9969500" cy="1144270"/>
          </a:xfrm>
          <a:prstGeom prst="rect">
            <a:avLst/>
          </a:prstGeom>
          <a:solidFill>
            <a:schemeClr val="accent5">
              <a:lumMod val="20000"/>
              <a:lumOff val="80000"/>
            </a:schemeClr>
          </a:solidFill>
          <a:effectLst>
            <a:outerShdw blurRad="50800" dist="63500" dir="2700000" algn="tl" rotWithShape="0">
              <a:prstClr val="black">
                <a:alpha val="39000"/>
              </a:prstClr>
            </a:outerShdw>
          </a:effectLst>
        </p:spPr>
        <p:txBody>
          <a:bodyPr wrap="square" rtlCol="0">
            <a:noAutofit/>
          </a:bodyPr>
          <a:p>
            <a:pPr marL="1511935" indent="-1511935" algn="just" fontAlgn="auto">
              <a:lnSpc>
                <a:spcPct val="100000"/>
              </a:lnSpc>
              <a:spcAft>
                <a:spcPts val="0"/>
              </a:spcAft>
              <a:buNone/>
            </a:pPr>
            <a:r>
              <a:rPr sz="3000">
                <a:solidFill>
                  <a:srgbClr val="C00000"/>
                </a:solidFill>
                <a:uFillTx/>
                <a:latin typeface="Times New Roman" panose="02020603050405020304" charset="0"/>
                <a:ea typeface="宋体" panose="02010600030101010101" pitchFamily="2" charset="-122"/>
                <a:cs typeface="Times New Roman" panose="02020603050405020304" charset="0"/>
              </a:rPr>
              <a:t>【解析】apply to意为“适用于”。句意：该法则对我们不适用。</a:t>
            </a:r>
            <a:endParaRPr sz="3000">
              <a:solidFill>
                <a:srgbClr val="C00000"/>
              </a:solidFill>
              <a:uFillTx/>
              <a:latin typeface="Times New Roman" panose="02020603050405020304" charset="0"/>
              <a:ea typeface="宋体" panose="02010600030101010101" pitchFamily="2"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bldLvl="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 name="图片 12"/>
          <p:cNvPicPr>
            <a:picLocks noChangeAspect="1"/>
          </p:cNvPicPr>
          <p:nvPr>
            <p:custDataLst>
              <p:tags r:id="rId1"/>
            </p:custDataLst>
          </p:nvPr>
        </p:nvPicPr>
        <p:blipFill>
          <a:blip r:embed="rId2">
            <a:alphaModFix amt="12000"/>
          </a:blip>
          <a:stretch>
            <a:fillRect/>
          </a:stretch>
        </p:blipFill>
        <p:spPr>
          <a:xfrm>
            <a:off x="0" y="0"/>
            <a:ext cx="12191365" cy="6857365"/>
          </a:xfrm>
          <a:prstGeom prst="rect">
            <a:avLst/>
          </a:prstGeom>
        </p:spPr>
      </p:pic>
      <p:grpSp>
        <p:nvGrpSpPr>
          <p:cNvPr id="18" name="组合 17"/>
          <p:cNvGrpSpPr/>
          <p:nvPr/>
        </p:nvGrpSpPr>
        <p:grpSpPr>
          <a:xfrm>
            <a:off x="231775" y="164465"/>
            <a:ext cx="11696065" cy="6426200"/>
            <a:chOff x="342" y="355"/>
            <a:chExt cx="18514" cy="10120"/>
          </a:xfrm>
        </p:grpSpPr>
        <p:sp>
          <p:nvSpPr>
            <p:cNvPr id="4" name="圆角矩形 3"/>
            <p:cNvSpPr/>
            <p:nvPr/>
          </p:nvSpPr>
          <p:spPr>
            <a:xfrm>
              <a:off x="342" y="355"/>
              <a:ext cx="18514" cy="10121"/>
            </a:xfrm>
            <a:prstGeom prst="roundRect">
              <a:avLst/>
            </a:prstGeom>
            <a:solidFill>
              <a:schemeClr val="bg1"/>
            </a:solidFill>
            <a:ln w="38100">
              <a:solidFill>
                <a:schemeClr val="accent5">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5" name="圆角矩形 4"/>
            <p:cNvSpPr/>
            <p:nvPr>
              <p:custDataLst>
                <p:tags r:id="rId3"/>
              </p:custDataLst>
            </p:nvPr>
          </p:nvSpPr>
          <p:spPr>
            <a:xfrm>
              <a:off x="483" y="472"/>
              <a:ext cx="18197" cy="9884"/>
            </a:xfrm>
            <a:prstGeom prst="roundRect">
              <a:avLst/>
            </a:prstGeom>
            <a:solidFill>
              <a:schemeClr val="bg1"/>
            </a:solidFill>
            <a:ln w="28575">
              <a:solidFill>
                <a:schemeClr val="accent5">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pic>
        <p:nvPicPr>
          <p:cNvPr id="32" name="图片 31"/>
          <p:cNvPicPr>
            <a:picLocks noChangeAspect="1"/>
          </p:cNvPicPr>
          <p:nvPr/>
        </p:nvPicPr>
        <p:blipFill>
          <a:blip r:embed="rId4">
            <a:clrChange>
              <a:clrFrom>
                <a:srgbClr val="FFFFFF">
                  <a:alpha val="100000"/>
                </a:srgbClr>
              </a:clrFrom>
              <a:clrTo>
                <a:srgbClr val="FFFFFF">
                  <a:alpha val="100000"/>
                  <a:alpha val="0"/>
                </a:srgbClr>
              </a:clrTo>
            </a:clrChange>
          </a:blip>
          <a:srcRect l="100000" t="47204" r="-1794" b="41610"/>
          <a:stretch>
            <a:fillRect/>
          </a:stretch>
        </p:blipFill>
        <p:spPr>
          <a:xfrm rot="21060000">
            <a:off x="9717491" y="2777285"/>
            <a:ext cx="149126" cy="717283"/>
          </a:xfrm>
          <a:custGeom>
            <a:avLst/>
            <a:gdLst/>
            <a:ahLst/>
            <a:cxnLst>
              <a:cxn ang="3">
                <a:pos x="hc" y="t"/>
              </a:cxn>
              <a:cxn ang="cd2">
                <a:pos x="l" y="vc"/>
              </a:cxn>
              <a:cxn ang="cd4">
                <a:pos x="hc" y="b"/>
              </a:cxn>
              <a:cxn ang="0">
                <a:pos x="r" y="vc"/>
              </a:cxn>
            </a:cxnLst>
            <a:rect l="l" t="t" r="r" b="b"/>
            <a:pathLst>
              <a:path w="235" h="1130">
                <a:moveTo>
                  <a:pt x="0" y="0"/>
                </a:moveTo>
                <a:lnTo>
                  <a:pt x="235" y="37"/>
                </a:lnTo>
                <a:lnTo>
                  <a:pt x="62" y="1130"/>
                </a:lnTo>
                <a:lnTo>
                  <a:pt x="0" y="1120"/>
                </a:lnTo>
                <a:lnTo>
                  <a:pt x="0" y="0"/>
                </a:lnTo>
                <a:close/>
              </a:path>
            </a:pathLst>
          </a:custGeom>
        </p:spPr>
      </p:pic>
      <p:sp>
        <p:nvSpPr>
          <p:cNvPr id="7" name="文本框 6"/>
          <p:cNvSpPr txBox="1"/>
          <p:nvPr/>
        </p:nvSpPr>
        <p:spPr>
          <a:xfrm>
            <a:off x="567055" y="513715"/>
            <a:ext cx="11121390" cy="977265"/>
          </a:xfrm>
          <a:prstGeom prst="rect">
            <a:avLst/>
          </a:prstGeom>
          <a:noFill/>
        </p:spPr>
        <p:txBody>
          <a:bodyPr wrap="square" rtlCol="0">
            <a:spAutoFit/>
          </a:bodyPr>
          <a:p>
            <a:pPr indent="0" fontAlgn="auto">
              <a:lnSpc>
                <a:spcPct val="90000"/>
              </a:lnSpc>
              <a:spcAft>
                <a:spcPts val="0"/>
              </a:spcAft>
              <a:buNone/>
            </a:pPr>
            <a:r>
              <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rPr>
              <a:t>B. Read the passage and choose the best answer for each blank.</a:t>
            </a:r>
            <a:endParaRPr lang="zh-CN" altLang="en-US" sz="3200" b="1">
              <a:solidFill>
                <a:srgbClr val="00B0F0"/>
              </a:solidFill>
              <a:uFillTx/>
              <a:latin typeface="Times New Roman" panose="02020603050405020304" charset="0"/>
              <a:ea typeface="宋体" panose="02010600030101010101" pitchFamily="2" charset="-122"/>
              <a:cs typeface="Times New Roman" panose="02020603050405020304" charset="0"/>
            </a:endParaRPr>
          </a:p>
          <a:p>
            <a:pPr indent="0" fontAlgn="auto">
              <a:lnSpc>
                <a:spcPct val="90000"/>
              </a:lnSpc>
              <a:spcAft>
                <a:spcPts val="0"/>
              </a:spcAft>
              <a:buNone/>
            </a:pPr>
            <a:r>
              <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rPr>
              <a:t>阅读文章，并为各题选出最佳选项。</a:t>
            </a:r>
            <a:endParaRPr lang="zh-CN" altLang="en-US" sz="3200">
              <a:solidFill>
                <a:srgbClr val="00B0F0"/>
              </a:solidFill>
              <a:uFillTx/>
              <a:latin typeface="Times New Roman" panose="02020603050405020304" charset="0"/>
              <a:ea typeface="宋体" panose="02010600030101010101" pitchFamily="2" charset="-122"/>
              <a:cs typeface="Times New Roman" panose="02020603050405020304" charset="0"/>
            </a:endParaRPr>
          </a:p>
        </p:txBody>
      </p:sp>
      <p:sp>
        <p:nvSpPr>
          <p:cNvPr id="14" name="文本框 13"/>
          <p:cNvSpPr txBox="1"/>
          <p:nvPr/>
        </p:nvSpPr>
        <p:spPr>
          <a:xfrm>
            <a:off x="621665" y="1525905"/>
            <a:ext cx="11002645" cy="2584450"/>
          </a:xfrm>
          <a:prstGeom prst="rect">
            <a:avLst/>
          </a:prstGeom>
          <a:noFill/>
        </p:spPr>
        <p:txBody>
          <a:bodyPr wrap="square" rtlCol="0">
            <a:spAutoFit/>
          </a:bodyPr>
          <a:p>
            <a:pPr indent="762000" algn="just" fontAlgn="auto">
              <a:lnSpc>
                <a:spcPct val="90000"/>
              </a:lnSpc>
              <a:spcAft>
                <a:spcPts val="0"/>
              </a:spcAft>
              <a:buNone/>
              <a:extLst>
                <a:ext uri="{35155182-B16C-46BC-9424-99874614C6A1}">
                  <wpsdc:indentchars xmlns:wpsdc="http://www.wps.cn/officeDocument/2017/drawingmlCustomData" val="200" checksum="3688930908"/>
                </a:ext>
              </a:extLst>
            </a:pPr>
            <a:r>
              <a:rPr sz="3000">
                <a:solidFill>
                  <a:schemeClr val="tx1"/>
                </a:solidFill>
                <a:uFillTx/>
                <a:latin typeface="Times New Roman" panose="02020603050405020304" charset="0"/>
                <a:ea typeface="宋体" panose="02010600030101010101" pitchFamily="2" charset="-122"/>
                <a:cs typeface="Times New Roman" panose="02020603050405020304" charset="0"/>
              </a:rPr>
              <a:t>Humans create two billion tons of waste each year. Throwing away unwanted food has become a big issue in the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1</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world. While some of us throw away unwanted food, people in other parts of the world face food shortages and are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2</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 It’s a shocking fact that a third of the world’s food is wasted each year. The actual figure is 1.3 billion tons of food, which is enough to </a:t>
            </a:r>
            <a:r>
              <a:rPr sz="3000" u="sng">
                <a:solidFill>
                  <a:schemeClr val="tx1"/>
                </a:solidFill>
                <a:uFillTx/>
                <a:latin typeface="Times New Roman" panose="02020603050405020304" charset="0"/>
                <a:ea typeface="宋体" panose="02010600030101010101" pitchFamily="2" charset="-122"/>
                <a:cs typeface="Times New Roman" panose="02020603050405020304" charset="0"/>
              </a:rPr>
              <a:t>3</a:t>
            </a:r>
            <a:r>
              <a:rPr lang="en-US" sz="3000" u="sng">
                <a:solidFill>
                  <a:schemeClr val="tx1"/>
                </a:solidFill>
                <a:uFillTx/>
                <a:latin typeface="Times New Roman" panose="02020603050405020304" charset="0"/>
                <a:ea typeface="宋体" panose="02010600030101010101" pitchFamily="2" charset="-122"/>
                <a:cs typeface="Times New Roman" panose="02020603050405020304" charset="0"/>
              </a:rPr>
              <a:t>   </a:t>
            </a:r>
            <a:r>
              <a:rPr sz="3000">
                <a:solidFill>
                  <a:schemeClr val="tx1"/>
                </a:solidFill>
                <a:uFillTx/>
                <a:latin typeface="Times New Roman" panose="02020603050405020304" charset="0"/>
                <a:ea typeface="宋体" panose="02010600030101010101" pitchFamily="2" charset="-122"/>
                <a:cs typeface="Times New Roman" panose="02020603050405020304" charset="0"/>
              </a:rPr>
              <a:t> a billion hungry people.</a:t>
            </a:r>
            <a:endParaRPr sz="3000">
              <a:solidFill>
                <a:schemeClr val="tx1"/>
              </a:solidFill>
              <a:uFillTx/>
              <a:latin typeface="Times New Roman" panose="02020603050405020304" charset="0"/>
              <a:ea typeface="宋体" panose="02010600030101010101" pitchFamily="2" charset="-122"/>
              <a:cs typeface="Times New Roman" panose="02020603050405020304" charset="0"/>
            </a:endParaRPr>
          </a:p>
        </p:txBody>
      </p:sp>
      <p:sp>
        <p:nvSpPr>
          <p:cNvPr id="3" name="文本框 2"/>
          <p:cNvSpPr txBox="1"/>
          <p:nvPr/>
        </p:nvSpPr>
        <p:spPr>
          <a:xfrm>
            <a:off x="567055" y="4159250"/>
            <a:ext cx="10669905" cy="1635760"/>
          </a:xfrm>
          <a:prstGeom prst="rect">
            <a:avLst/>
          </a:prstGeom>
          <a:solidFill>
            <a:schemeClr val="accent3">
              <a:lumMod val="20000"/>
              <a:lumOff val="80000"/>
            </a:schemeClr>
          </a:solidFill>
        </p:spPr>
        <p:txBody>
          <a:bodyPr wrap="square" rtlCol="0">
            <a:noAutofit/>
          </a:bodyPr>
          <a:p>
            <a:pPr marL="360045" indent="-457200" fontAlgn="auto">
              <a:lnSpc>
                <a:spcPct val="12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1. A. developing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developed</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Western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Eastern</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2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2. A. begging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sorting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starving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satisfying</a:t>
            </a:r>
            <a:endParaRPr sz="3000">
              <a:solidFill>
                <a:schemeClr val="tx1"/>
              </a:solidFill>
              <a:uFillTx/>
              <a:latin typeface="Times New Roman" panose="02020603050405020304" charset="0"/>
              <a:cs typeface="Times New Roman" panose="02020603050405020304" charset="0"/>
            </a:endParaRPr>
          </a:p>
          <a:p>
            <a:pPr marL="360045" indent="-457200" fontAlgn="auto">
              <a:lnSpc>
                <a:spcPct val="120000"/>
              </a:lnSpc>
            </a:pPr>
            <a:r>
              <a:rPr sz="3000">
                <a:solidFill>
                  <a:schemeClr val="tx1"/>
                </a:solidFill>
                <a:uFillTx/>
                <a:latin typeface="Times New Roman" panose="02020603050405020304" charset="0"/>
                <a:cs typeface="Times New Roman" panose="02020603050405020304" charset="0"/>
              </a:rPr>
              <a:t>(</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 ) 3. A. feed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B. deal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C. kill </a:t>
            </a:r>
            <a:r>
              <a:rPr lang="en-US" sz="3000">
                <a:solidFill>
                  <a:schemeClr val="tx1"/>
                </a:solidFill>
                <a:uFillTx/>
                <a:latin typeface="Times New Roman" panose="02020603050405020304" charset="0"/>
                <a:cs typeface="Times New Roman" panose="02020603050405020304" charset="0"/>
              </a:rPr>
              <a:t>	  </a:t>
            </a:r>
            <a:r>
              <a:rPr sz="3000">
                <a:solidFill>
                  <a:schemeClr val="tx1"/>
                </a:solidFill>
                <a:uFillTx/>
                <a:latin typeface="Times New Roman" panose="02020603050405020304" charset="0"/>
                <a:cs typeface="Times New Roman" panose="02020603050405020304" charset="0"/>
              </a:rPr>
              <a:t>D. prevent</a:t>
            </a:r>
            <a:endParaRPr sz="3000">
              <a:solidFill>
                <a:schemeClr val="tx1"/>
              </a:solidFill>
              <a:uFillTx/>
              <a:latin typeface="Times New Roman" panose="02020603050405020304" charset="0"/>
              <a:cs typeface="Times New Roman" panose="02020603050405020304" charset="0"/>
            </a:endParaRPr>
          </a:p>
        </p:txBody>
      </p:sp>
      <p:sp>
        <p:nvSpPr>
          <p:cNvPr id="15" name="文本框 14"/>
          <p:cNvSpPr txBox="1"/>
          <p:nvPr/>
        </p:nvSpPr>
        <p:spPr>
          <a:xfrm>
            <a:off x="807085" y="425894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B</a:t>
            </a:r>
            <a:endParaRPr lang="en-US" altLang="zh-CN" sz="3000">
              <a:solidFill>
                <a:srgbClr val="C00000"/>
              </a:solidFill>
              <a:uFillTx/>
              <a:latin typeface="Times New Roman" panose="02020603050405020304" charset="0"/>
              <a:cs typeface="Times New Roman" panose="02020603050405020304" charset="0"/>
            </a:endParaRPr>
          </a:p>
        </p:txBody>
      </p:sp>
      <p:sp>
        <p:nvSpPr>
          <p:cNvPr id="19" name="圆角矩形 18"/>
          <p:cNvSpPr/>
          <p:nvPr/>
        </p:nvSpPr>
        <p:spPr>
          <a:xfrm>
            <a:off x="2508250" y="5844540"/>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1</a:t>
            </a:r>
            <a:r>
              <a:rPr lang="zh-CN" altLang="en-US" sz="2800" b="1">
                <a:solidFill>
                  <a:srgbClr val="00B0F0"/>
                </a:solidFill>
                <a:hlinkClick r:id="rId5" action="ppaction://hlinksldjump"/>
              </a:rPr>
              <a:t>【解析】</a:t>
            </a:r>
            <a:endParaRPr lang="zh-CN" altLang="en-US" sz="2800" b="1">
              <a:solidFill>
                <a:srgbClr val="00B0F0"/>
              </a:solidFill>
            </a:endParaRPr>
          </a:p>
        </p:txBody>
      </p:sp>
      <p:sp>
        <p:nvSpPr>
          <p:cNvPr id="2" name="文本框 1"/>
          <p:cNvSpPr txBox="1"/>
          <p:nvPr/>
        </p:nvSpPr>
        <p:spPr>
          <a:xfrm>
            <a:off x="807085" y="4812030"/>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C</a:t>
            </a:r>
            <a:endParaRPr lang="en-US" altLang="zh-CN" sz="3000">
              <a:solidFill>
                <a:srgbClr val="C00000"/>
              </a:solidFill>
              <a:uFillTx/>
              <a:latin typeface="Times New Roman" panose="02020603050405020304" charset="0"/>
              <a:cs typeface="Times New Roman" panose="02020603050405020304" charset="0"/>
            </a:endParaRPr>
          </a:p>
        </p:txBody>
      </p:sp>
      <p:sp>
        <p:nvSpPr>
          <p:cNvPr id="6" name="圆角矩形 5"/>
          <p:cNvSpPr/>
          <p:nvPr/>
        </p:nvSpPr>
        <p:spPr>
          <a:xfrm>
            <a:off x="4796790" y="584390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2</a:t>
            </a:r>
            <a:r>
              <a:rPr lang="zh-CN" altLang="en-US" sz="2800" b="1">
                <a:solidFill>
                  <a:srgbClr val="00B0F0"/>
                </a:solidFill>
                <a:hlinkClick r:id="rId6" action="ppaction://hlinksldjump"/>
              </a:rPr>
              <a:t>【解析】</a:t>
            </a:r>
            <a:endParaRPr lang="zh-CN" altLang="en-US" sz="2800" b="1">
              <a:solidFill>
                <a:srgbClr val="00B0F0"/>
              </a:solidFill>
            </a:endParaRPr>
          </a:p>
        </p:txBody>
      </p:sp>
      <p:sp>
        <p:nvSpPr>
          <p:cNvPr id="8" name="文本框 7"/>
          <p:cNvSpPr txBox="1"/>
          <p:nvPr/>
        </p:nvSpPr>
        <p:spPr>
          <a:xfrm>
            <a:off x="807085" y="5291455"/>
            <a:ext cx="520065" cy="553085"/>
          </a:xfrm>
          <a:prstGeom prst="rect">
            <a:avLst/>
          </a:prstGeom>
          <a:noFill/>
        </p:spPr>
        <p:txBody>
          <a:bodyPr wrap="square" rtlCol="0">
            <a:spAutoFit/>
          </a:bodyPr>
          <a:p>
            <a:r>
              <a:rPr lang="en-US" altLang="zh-CN" sz="3000">
                <a:solidFill>
                  <a:srgbClr val="C00000"/>
                </a:solidFill>
                <a:uFillTx/>
                <a:latin typeface="Times New Roman" panose="02020603050405020304" charset="0"/>
                <a:cs typeface="Times New Roman" panose="02020603050405020304" charset="0"/>
              </a:rPr>
              <a:t>A</a:t>
            </a:r>
            <a:endParaRPr lang="en-US" altLang="zh-CN" sz="3000">
              <a:solidFill>
                <a:srgbClr val="C00000"/>
              </a:solidFill>
              <a:uFillTx/>
              <a:latin typeface="Times New Roman" panose="02020603050405020304" charset="0"/>
              <a:cs typeface="Times New Roman" panose="02020603050405020304" charset="0"/>
            </a:endParaRPr>
          </a:p>
        </p:txBody>
      </p:sp>
      <p:sp>
        <p:nvSpPr>
          <p:cNvPr id="9" name="圆角矩形 8"/>
          <p:cNvSpPr/>
          <p:nvPr/>
        </p:nvSpPr>
        <p:spPr>
          <a:xfrm>
            <a:off x="7085330" y="5843905"/>
            <a:ext cx="1605280" cy="466090"/>
          </a:xfrm>
          <a:prstGeom prst="roundRect">
            <a:avLst/>
          </a:prstGeom>
          <a:noFill/>
          <a:ln>
            <a:noFill/>
          </a:ln>
          <a:extLst>
            <a:ext uri="{909E8E84-426E-40DD-AFC4-6F175D3DCCD1}">
              <a14:hiddenFill xmlns:a14="http://schemas.microsoft.com/office/drawing/2010/main">
                <a:solidFill>
                  <a:schemeClr val="accent1">
                    <a:lumMod val="60000"/>
                    <a:lumOff val="40000"/>
                  </a:schemeClr>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rgbClr val="00B0F0"/>
                </a:solidFill>
              </a:rPr>
              <a:t>3</a:t>
            </a:r>
            <a:r>
              <a:rPr lang="zh-CN" altLang="en-US" sz="2800" b="1">
                <a:solidFill>
                  <a:srgbClr val="00B0F0"/>
                </a:solidFill>
                <a:hlinkClick r:id="rId7" action="ppaction://hlinksldjump"/>
              </a:rPr>
              <a:t>【解析】</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ldLvl="0" animBg="1"/>
      <p:bldP spid="2" grpId="0"/>
      <p:bldP spid="6" grpId="0" bldLvl="0" animBg="1"/>
      <p:bldP spid="8" grpId="0"/>
      <p:bldP spid="9"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DIAGRAM_VIRTUALLY_FRAME" val="{&quot;height&quot;:401.05,&quot;left&quot;:225.2,&quot;top&quot;:58.65,&quot;width&quot;:649.05}"/>
</p:tagLst>
</file>

<file path=ppt/tags/tag101.xml><?xml version="1.0" encoding="utf-8"?>
<p:tagLst xmlns:p="http://schemas.openxmlformats.org/presentationml/2006/main">
  <p:tag name="KSO_WM_DIAGRAM_VIRTUALLY_FRAME" val="{&quot;height&quot;:401.05,&quot;left&quot;:225.2,&quot;top&quot;:58.65,&quot;width&quot;:649.05}"/>
</p:tagLst>
</file>

<file path=ppt/tags/tag102.xml><?xml version="1.0" encoding="utf-8"?>
<p:tagLst xmlns:p="http://schemas.openxmlformats.org/presentationml/2006/main">
  <p:tag name="KSO_WM_DIAGRAM_VIRTUALLY_FRAME" val="{&quot;height&quot;:401.05,&quot;left&quot;:225.2,&quot;top&quot;:58.65,&quot;width&quot;:649.05}"/>
</p:tagLst>
</file>

<file path=ppt/tags/tag103.xml><?xml version="1.0" encoding="utf-8"?>
<p:tagLst xmlns:p="http://schemas.openxmlformats.org/presentationml/2006/main">
  <p:tag name="KSO_WM_DIAGRAM_VIRTUALLY_FRAME" val="{&quot;height&quot;:401.05,&quot;left&quot;:225.2,&quot;top&quot;:58.65,&quot;width&quot;:649.05}"/>
</p:tagLst>
</file>

<file path=ppt/tags/tag104.xml><?xml version="1.0" encoding="utf-8"?>
<p:tagLst xmlns:p="http://schemas.openxmlformats.org/presentationml/2006/main">
  <p:tag name="KSO_WM_DIAGRAM_VIRTUALLY_FRAME" val="{&quot;height&quot;:401.05,&quot;left&quot;:225.2,&quot;top&quot;:58.65,&quot;width&quot;:649.05}"/>
</p:tagLst>
</file>

<file path=ppt/tags/tag105.xml><?xml version="1.0" encoding="utf-8"?>
<p:tagLst xmlns:p="http://schemas.openxmlformats.org/presentationml/2006/main">
  <p:tag name="KSO_WM_DIAGRAM_VIRTUALLY_FRAME" val="{&quot;height&quot;:401.05,&quot;left&quot;:225.2,&quot;top&quot;:58.65,&quot;width&quot;:649.05}"/>
</p:tagLst>
</file>

<file path=ppt/tags/tag106.xml><?xml version="1.0" encoding="utf-8"?>
<p:tagLst xmlns:p="http://schemas.openxmlformats.org/presentationml/2006/main">
  <p:tag name="KSO_WM_DIAGRAM_VIRTUALLY_FRAME" val="{&quot;height&quot;:401.05,&quot;left&quot;:225.2,&quot;top&quot;:58.65,&quot;width&quot;:649.05}"/>
</p:tagLst>
</file>

<file path=ppt/tags/tag107.xml><?xml version="1.0" encoding="utf-8"?>
<p:tagLst xmlns:p="http://schemas.openxmlformats.org/presentationml/2006/main">
  <p:tag name="KSO_WM_DIAGRAM_VIRTUALLY_FRAME" val="{&quot;height&quot;:401.05,&quot;left&quot;:225.2,&quot;top&quot;:58.65,&quot;width&quot;:649.05}"/>
</p:tagLst>
</file>

<file path=ppt/tags/tag108.xml><?xml version="1.0" encoding="utf-8"?>
<p:tagLst xmlns:p="http://schemas.openxmlformats.org/presentationml/2006/main">
  <p:tag name="KSO_WM_DIAGRAM_VIRTUALLY_FRAME" val="{&quot;height&quot;:401.05,&quot;left&quot;:225.2,&quot;top&quot;:58.65,&quot;width&quot;:649.05}"/>
</p:tagLst>
</file>

<file path=ppt/tags/tag109.xml><?xml version="1.0" encoding="utf-8"?>
<p:tagLst xmlns:p="http://schemas.openxmlformats.org/presentationml/2006/main">
  <p:tag name="KSO_WM_DIAGRAM_VIRTUALLY_FRAME" val="{&quot;height&quot;:401.05,&quot;left&quot;:225.2,&quot;top&quot;:58.65,&quot;width&quot;:649.05}"/>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401.05,&quot;left&quot;:225.2,&quot;top&quot;:58.65,&quot;width&quot;:649.05}"/>
</p:tagLst>
</file>

<file path=ppt/tags/tag111.xml><?xml version="1.0" encoding="utf-8"?>
<p:tagLst xmlns:p="http://schemas.openxmlformats.org/presentationml/2006/main">
  <p:tag name="KSO_WM_DIAGRAM_VIRTUALLY_FRAME" val="{&quot;height&quot;:401.05,&quot;left&quot;:225.2,&quot;top&quot;:58.65,&quot;width&quot;:649.05}"/>
</p:tagLst>
</file>

<file path=ppt/tags/tag112.xml><?xml version="1.0" encoding="utf-8"?>
<p:tagLst xmlns:p="http://schemas.openxmlformats.org/presentationml/2006/main">
  <p:tag name="KSO_WM_DIAGRAM_VIRTUALLY_FRAME" val="{&quot;height&quot;:401.05,&quot;left&quot;:225.2,&quot;top&quot;:58.65,&quot;width&quot;:649.05}"/>
</p:tagLst>
</file>

<file path=ppt/tags/tag113.xml><?xml version="1.0" encoding="utf-8"?>
<p:tagLst xmlns:p="http://schemas.openxmlformats.org/presentationml/2006/main">
  <p:tag name="KSO_WM_DIAGRAM_VIRTUALLY_FRAME" val="{&quot;height&quot;:401.05,&quot;left&quot;:225.2,&quot;top&quot;:58.65,&quot;width&quot;:649.05}"/>
</p:tagLst>
</file>

<file path=ppt/tags/tag114.xml><?xml version="1.0" encoding="utf-8"?>
<p:tagLst xmlns:p="http://schemas.openxmlformats.org/presentationml/2006/main">
  <p:tag name="KSO_WM_DIAGRAM_VIRTUALLY_FRAME" val="{&quot;height&quot;:401.05,&quot;left&quot;:225.2,&quot;top&quot;:58.65,&quot;width&quot;:649.05}"/>
</p:tagLst>
</file>

<file path=ppt/tags/tag115.xml><?xml version="1.0" encoding="utf-8"?>
<p:tagLst xmlns:p="http://schemas.openxmlformats.org/presentationml/2006/main">
  <p:tag name="picid" val="{6400ca10-6b7c-4abc-bd04-7cfc309fc43d}"/>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picid" val="{1b60e5b8-a379-4df4-9077-fef692bfd37b}"/>
</p:tagLst>
</file>

<file path=ppt/tags/tag118.xml><?xml version="1.0" encoding="utf-8"?>
<p:tagLst xmlns:p="http://schemas.openxmlformats.org/presentationml/2006/main">
  <p:tag name="picid" val="{6400ca10-6b7c-4abc-bd04-7cfc309fc43d}"/>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picid" val="{6400ca10-6b7c-4abc-bd04-7cfc309fc43d}"/>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picid" val="{6400ca10-6b7c-4abc-bd04-7cfc309fc43d}"/>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picid" val="{6400ca10-6b7c-4abc-bd04-7cfc309fc43d}"/>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picid" val="{6400ca10-6b7c-4abc-bd04-7cfc309fc43d}"/>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picid" val="{6400ca10-6b7c-4abc-bd04-7cfc309fc43d}"/>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picid" val="{6400ca10-6b7c-4abc-bd04-7cfc309fc43d}"/>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picid" val="{6400ca10-6b7c-4abc-bd04-7cfc309fc43d}"/>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picid" val="{6400ca10-6b7c-4abc-bd04-7cfc309fc43d}"/>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picid" val="{6400ca10-6b7c-4abc-bd04-7cfc309fc43d}"/>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picid" val="{6400ca10-6b7c-4abc-bd04-7cfc309fc43d}"/>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picid" val="{6400ca10-6b7c-4abc-bd04-7cfc309fc43d}"/>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picid" val="{6400ca10-6b7c-4abc-bd04-7cfc309fc43d}"/>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picid" val="{6400ca10-6b7c-4abc-bd04-7cfc309fc43d}"/>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picid" val="{6400ca10-6b7c-4abc-bd04-7cfc309fc43d}"/>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picid" val="{6400ca10-6b7c-4abc-bd04-7cfc309fc43d}"/>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picid" val="{6400ca10-6b7c-4abc-bd04-7cfc309fc43d}"/>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DIAGRAM_VIRTUALLY_FRAME" val="{&quot;height&quot;:453.1,&quot;left&quot;:30.25,&quot;top&quot;:46.25,&quot;width&quot;:892.65}"/>
</p:tagLst>
</file>

<file path=ppt/tags/tag153.xml><?xml version="1.0" encoding="utf-8"?>
<p:tagLst xmlns:p="http://schemas.openxmlformats.org/presentationml/2006/main">
  <p:tag name="KSO_WM_DIAGRAM_VIRTUALLY_FRAME" val="{&quot;height&quot;:453.1,&quot;left&quot;:30.25,&quot;top&quot;:46.25,&quot;width&quot;:892.65}"/>
</p:tagLst>
</file>

<file path=ppt/tags/tag154.xml><?xml version="1.0" encoding="utf-8"?>
<p:tagLst xmlns:p="http://schemas.openxmlformats.org/presentationml/2006/main">
  <p:tag name="KSO_WM_DIAGRAM_VIRTUALLY_FRAME" val="{&quot;height&quot;:453.1,&quot;left&quot;:30.25,&quot;top&quot;:46.25,&quot;width&quot;:892.65}"/>
</p:tagLst>
</file>

<file path=ppt/tags/tag155.xml><?xml version="1.0" encoding="utf-8"?>
<p:tagLst xmlns:p="http://schemas.openxmlformats.org/presentationml/2006/main">
  <p:tag name="KSO_WM_DIAGRAM_VIRTUALLY_FRAME" val="{&quot;height&quot;:453.1,&quot;left&quot;:30.25,&quot;top&quot;:46.25,&quot;width&quot;:892.65}"/>
</p:tagLst>
</file>

<file path=ppt/tags/tag156.xml><?xml version="1.0" encoding="utf-8"?>
<p:tagLst xmlns:p="http://schemas.openxmlformats.org/presentationml/2006/main">
  <p:tag name="KSO_WM_DIAGRAM_VIRTUALLY_FRAME" val="{&quot;height&quot;:453.1,&quot;left&quot;:30.25,&quot;top&quot;:46.25,&quot;width&quot;:892.65}"/>
</p:tagLst>
</file>

<file path=ppt/tags/tag157.xml><?xml version="1.0" encoding="utf-8"?>
<p:tagLst xmlns:p="http://schemas.openxmlformats.org/presentationml/2006/main">
  <p:tag name="picid" val="{6400ca10-6b7c-4abc-bd04-7cfc309fc43d}"/>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picid" val="{6400ca10-6b7c-4abc-bd04-7cfc309fc43d}"/>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DIAGRAM_VIRTUALLY_FRAME" val="{&quot;height&quot;:453.1,&quot;left&quot;:30.25,&quot;top&quot;:46.25,&quot;width&quot;:892.65}"/>
</p:tagLst>
</file>

<file path=ppt/tags/tag162.xml><?xml version="1.0" encoding="utf-8"?>
<p:tagLst xmlns:p="http://schemas.openxmlformats.org/presentationml/2006/main">
  <p:tag name="picid" val="{6400ca10-6b7c-4abc-bd04-7cfc309fc43d}"/>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picid" val="{6400ca10-6b7c-4abc-bd04-7cfc309fc43d}"/>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DIAGRAM_VIRTUALLY_FRAME" val="{&quot;height&quot;:453.1,&quot;left&quot;:30.25,&quot;top&quot;:46.25,&quot;width&quot;:892.65}"/>
</p:tagLst>
</file>

<file path=ppt/tags/tag167.xml><?xml version="1.0" encoding="utf-8"?>
<p:tagLst xmlns:p="http://schemas.openxmlformats.org/presentationml/2006/main">
  <p:tag name="picid" val="{6400ca10-6b7c-4abc-bd04-7cfc309fc43d}"/>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picid" val="{6400ca10-6b7c-4abc-bd04-7cfc309fc43d}"/>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picid" val="{6400ca10-6b7c-4abc-bd04-7cfc309fc43d}"/>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DIAGRAM_VIRTUALLY_FRAME" val="{&quot;height&quot;:453.1,&quot;left&quot;:30.25,&quot;top&quot;:46.25,&quot;width&quot;:892.65}"/>
</p:tagLst>
</file>

<file path=ppt/tags/tag174.xml><?xml version="1.0" encoding="utf-8"?>
<p:tagLst xmlns:p="http://schemas.openxmlformats.org/presentationml/2006/main">
  <p:tag name="picid" val="{6400ca10-6b7c-4abc-bd04-7cfc309fc43d}"/>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picid" val="{6400ca10-6b7c-4abc-bd04-7cfc309fc43d}"/>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picid" val="{6400ca10-6b7c-4abc-bd04-7cfc309fc43d}"/>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picid" val="{6400ca10-6b7c-4abc-bd04-7cfc309fc43d}"/>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picid" val="{6400ca10-6b7c-4abc-bd04-7cfc309fc43d}"/>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picid" val="{1b60e5b8-a379-4df4-9077-fef692bfd37b}"/>
</p:tagLst>
</file>

<file path=ppt/tags/tag185.xml><?xml version="1.0" encoding="utf-8"?>
<p:tagLst xmlns:p="http://schemas.openxmlformats.org/presentationml/2006/main">
  <p:tag name="picid" val="{6400ca10-6b7c-4abc-bd04-7cfc309fc43d}"/>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picid" val="{6400ca10-6b7c-4abc-bd04-7cfc309fc43d}"/>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picid" val="{6400ca10-6b7c-4abc-bd04-7cfc309fc43d}"/>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picid" val="{6400ca10-6b7c-4abc-bd04-7cfc309fc43d}"/>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picid" val="{6400ca10-6b7c-4abc-bd04-7cfc309fc43d}"/>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picid" val="{6400ca10-6b7c-4abc-bd04-7cfc309fc43d}"/>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picid" val="{6400ca10-6b7c-4abc-bd04-7cfc309fc43d}"/>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picid" val="{6400ca10-6b7c-4abc-bd04-7cfc309fc43d}"/>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picid" val="{6400ca10-6b7c-4abc-bd04-7cfc309fc43d}"/>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picid" val="{6400ca10-6b7c-4abc-bd04-7cfc309fc43d}"/>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picid" val="{6400ca10-6b7c-4abc-bd04-7cfc309fc43d}"/>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picid" val="{1b60e5b8-a379-4df4-9077-fef692bfd37b}"/>
</p:tagLst>
</file>

<file path=ppt/tags/tag208.xml><?xml version="1.0" encoding="utf-8"?>
<p:tagLst xmlns:p="http://schemas.openxmlformats.org/presentationml/2006/main">
  <p:tag name="picid" val="{6400ca10-6b7c-4abc-bd04-7cfc309fc43d}"/>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picid" val="{6400ca10-6b7c-4abc-bd04-7cfc309fc43d}"/>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picid" val="{6400ca10-6b7c-4abc-bd04-7cfc309fc43d}"/>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picid" val="{6400ca10-6b7c-4abc-bd04-7cfc309fc43d}"/>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picid" val="{6400ca10-6b7c-4abc-bd04-7cfc309fc43d}"/>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picid" val="{6400ca10-6b7c-4abc-bd04-7cfc309fc43d}"/>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picid" val="{6400ca10-6b7c-4abc-bd04-7cfc309fc43d}"/>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picid" val="{6400ca10-6b7c-4abc-bd04-7cfc309fc43d}"/>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picid" val="{6400ca10-6b7c-4abc-bd04-7cfc309fc43d}"/>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picid" val="{6400ca10-6b7c-4abc-bd04-7cfc309fc43d}"/>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picid" val="{6400ca10-6b7c-4abc-bd04-7cfc309fc43d}"/>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picid" val="{6400ca10-6b7c-4abc-bd04-7cfc309fc43d}"/>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picid" val="{6400ca10-6b7c-4abc-bd04-7cfc309fc43d}"/>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picid" val="{6400ca10-6b7c-4abc-bd04-7cfc309fc43d}"/>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picid" val="{6400ca10-6b7c-4abc-bd04-7cfc309fc43d}"/>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picid" val="{6400ca10-6b7c-4abc-bd04-7cfc309fc43d}"/>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picid" val="{6400ca10-6b7c-4abc-bd04-7cfc309fc43d}"/>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picid" val="{6400ca10-6b7c-4abc-bd04-7cfc309fc43d}"/>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DIAGRAM_VIRTUALLY_FRAME" val="{&quot;height&quot;:494.2,&quot;left&quot;:41.85,&quot;top&quot;:24.65,&quot;width&quot;:864.2}"/>
</p:tagLst>
</file>

<file path=ppt/tags/tag245.xml><?xml version="1.0" encoding="utf-8"?>
<p:tagLst xmlns:p="http://schemas.openxmlformats.org/presentationml/2006/main">
  <p:tag name="KSO_WM_DIAGRAM_VIRTUALLY_FRAME" val="{&quot;height&quot;:494.2,&quot;left&quot;:41.85,&quot;top&quot;:24.65,&quot;width&quot;:864.2}"/>
</p:tagLst>
</file>

<file path=ppt/tags/tag246.xml><?xml version="1.0" encoding="utf-8"?>
<p:tagLst xmlns:p="http://schemas.openxmlformats.org/presentationml/2006/main">
  <p:tag name="picid" val="{6400ca10-6b7c-4abc-bd04-7cfc309fc43d}"/>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picid" val="{6400ca10-6b7c-4abc-bd04-7cfc309fc43d}"/>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DIAGRAM_VIRTUALLY_FRAME" val="{&quot;height&quot;:494.2,&quot;left&quot;:41.85,&quot;top&quot;:24.65,&quot;width&quot;:864.2}"/>
</p:tagLst>
</file>

<file path=ppt/tags/tag251.xml><?xml version="1.0" encoding="utf-8"?>
<p:tagLst xmlns:p="http://schemas.openxmlformats.org/presentationml/2006/main">
  <p:tag name="KSO_WM_DIAGRAM_VIRTUALLY_FRAME" val="{&quot;height&quot;:494.2,&quot;left&quot;:41.85,&quot;top&quot;:24.65,&quot;width&quot;:864.2}"/>
</p:tagLst>
</file>

<file path=ppt/tags/tag252.xml><?xml version="1.0" encoding="utf-8"?>
<p:tagLst xmlns:p="http://schemas.openxmlformats.org/presentationml/2006/main">
  <p:tag name="KSO_WM_DIAGRAM_VIRTUALLY_FRAME" val="{&quot;height&quot;:494.2,&quot;left&quot;:41.85,&quot;top&quot;:24.65,&quot;width&quot;:864.2}"/>
</p:tagLst>
</file>

<file path=ppt/tags/tag253.xml><?xml version="1.0" encoding="utf-8"?>
<p:tagLst xmlns:p="http://schemas.openxmlformats.org/presentationml/2006/main">
  <p:tag name="KSO_WM_DIAGRAM_VIRTUALLY_FRAME" val="{&quot;height&quot;:494.2,&quot;left&quot;:41.85,&quot;top&quot;:24.65,&quot;width&quot;:864.2}"/>
</p:tagLst>
</file>

<file path=ppt/tags/tag254.xml><?xml version="1.0" encoding="utf-8"?>
<p:tagLst xmlns:p="http://schemas.openxmlformats.org/presentationml/2006/main">
  <p:tag name="picid" val="{6400ca10-6b7c-4abc-bd04-7cfc309fc43d}"/>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picid" val="{6400ca10-6b7c-4abc-bd04-7cfc309fc43d}"/>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DIAGRAM_VIRTUALLY_FRAME" val="{&quot;height&quot;:494.2,&quot;left&quot;:41.85,&quot;top&quot;:24.65,&quot;width&quot;:864.2}"/>
</p:tagLst>
</file>

<file path=ppt/tags/tag259.xml><?xml version="1.0" encoding="utf-8"?>
<p:tagLst xmlns:p="http://schemas.openxmlformats.org/presentationml/2006/main">
  <p:tag name="picid" val="{6400ca10-6b7c-4abc-bd04-7cfc309fc43d}"/>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picid" val="{6400ca10-6b7c-4abc-bd04-7cfc309fc43d}"/>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picid" val="{6400ca10-6b7c-4abc-bd04-7cfc309fc43d}"/>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DIAGRAM_VIRTUALLY_FRAME" val="{&quot;height&quot;:452.2,&quot;left&quot;:41.85,&quot;top&quot;:24.65,&quot;width&quot;:864.2}"/>
</p:tagLst>
</file>

<file path=ppt/tags/tag266.xml><?xml version="1.0" encoding="utf-8"?>
<p:tagLst xmlns:p="http://schemas.openxmlformats.org/presentationml/2006/main">
  <p:tag name="KSO_WM_DIAGRAM_VIRTUALLY_FRAME" val="{&quot;height&quot;:494.2,&quot;left&quot;:41.85,&quot;top&quot;:24.65,&quot;width&quot;:864.2}"/>
</p:tagLst>
</file>

<file path=ppt/tags/tag267.xml><?xml version="1.0" encoding="utf-8"?>
<p:tagLst xmlns:p="http://schemas.openxmlformats.org/presentationml/2006/main">
  <p:tag name="picid" val="{6400ca10-6b7c-4abc-bd04-7cfc309fc43d}"/>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picid" val="{6400ca10-6b7c-4abc-bd04-7cfc309fc43d}"/>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picid" val="{6400ca10-6b7c-4abc-bd04-7cfc309fc43d}"/>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picid" val="{6400ca10-6b7c-4abc-bd04-7cfc309fc43d}"/>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picid" val="{6400ca10-6b7c-4abc-bd04-7cfc309fc43d}"/>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picid" val="{1b60e5b8-a379-4df4-9077-fef692bfd37b}"/>
</p:tagLst>
</file>

<file path=ppt/tags/tag278.xml><?xml version="1.0" encoding="utf-8"?>
<p:tagLst xmlns:p="http://schemas.openxmlformats.org/presentationml/2006/main">
  <p:tag name="picid" val="{6400ca10-6b7c-4abc-bd04-7cfc309fc43d}"/>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picid" val="{6400ca10-6b7c-4abc-bd04-7cfc309fc43d}"/>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picid" val="{6400ca10-6b7c-4abc-bd04-7cfc309fc43d}"/>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picid" val="{6400ca10-6b7c-4abc-bd04-7cfc309fc43d}"/>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picid" val="{6400ca10-6b7c-4abc-bd04-7cfc309fc43d}"/>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picid" val="{6400ca10-6b7c-4abc-bd04-7cfc309fc43d}"/>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picid" val="{6400ca10-6b7c-4abc-bd04-7cfc309fc43d}"/>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picid" val="{6400ca10-6b7c-4abc-bd04-7cfc309fc43d}"/>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picid" val="{6400ca10-6b7c-4abc-bd04-7cfc309fc43d}"/>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picid" val="{6400ca10-6b7c-4abc-bd04-7cfc309fc43d}"/>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picid" val="{6400ca10-6b7c-4abc-bd04-7cfc309fc43d}"/>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picid" val="{6400ca10-6b7c-4abc-bd04-7cfc309fc43d}"/>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picid" val="{6400ca10-6b7c-4abc-bd04-7cfc309fc43d}"/>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picid" val="{6400ca10-6b7c-4abc-bd04-7cfc309fc43d}"/>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picid" val="{6400ca10-6b7c-4abc-bd04-7cfc309fc43d}"/>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picid" val="{6400ca10-6b7c-4abc-bd04-7cfc309fc43d}"/>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picid" val="{6400ca10-6b7c-4abc-bd04-7cfc309fc43d}"/>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picid" val="{6400ca10-6b7c-4abc-bd04-7cfc309fc43d}"/>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picid" val="{6400ca10-6b7c-4abc-bd04-7cfc309fc43d}"/>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picid" val="{6400ca10-6b7c-4abc-bd04-7cfc309fc43d}"/>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picid" val="{6400ca10-6b7c-4abc-bd04-7cfc309fc43d}"/>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picid" val="{6400ca10-6b7c-4abc-bd04-7cfc309fc43d}"/>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picid" val="{6400ca10-6b7c-4abc-bd04-7cfc309fc43d}"/>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picid" val="{6400ca10-6b7c-4abc-bd04-7cfc309fc43d}"/>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picid" val="{6400ca10-6b7c-4abc-bd04-7cfc309fc43d}"/>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picid" val="{6400ca10-6b7c-4abc-bd04-7cfc309fc43d}"/>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picid" val="{6400ca10-6b7c-4abc-bd04-7cfc309fc43d}"/>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picid" val="{6400ca10-6b7c-4abc-bd04-7cfc309fc43d}"/>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picid" val="{6400ca10-6b7c-4abc-bd04-7cfc309fc43d}"/>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picid" val="{6400ca10-6b7c-4abc-bd04-7cfc309fc43d}"/>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picid" val="{6400ca10-6b7c-4abc-bd04-7cfc309fc43d}"/>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picid" val="{6400ca10-6b7c-4abc-bd04-7cfc309fc43d}"/>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picid" val="{6400ca10-6b7c-4abc-bd04-7cfc309fc43d}"/>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picid" val="{6400ca10-6b7c-4abc-bd04-7cfc309fc43d}"/>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picid" val="{6400ca10-6b7c-4abc-bd04-7cfc309fc43d}"/>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picid" val="{6400ca10-6b7c-4abc-bd04-7cfc309fc43d}"/>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picid" val="{6400ca10-6b7c-4abc-bd04-7cfc309fc43d}"/>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picid" val="{6400ca10-6b7c-4abc-bd04-7cfc309fc43d}"/>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picid" val="{6400ca10-6b7c-4abc-bd04-7cfc309fc43d}"/>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picid" val="{6400ca10-6b7c-4abc-bd04-7cfc309fc43d}"/>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TABLE_ENDDRAG_ORIGIN_RECT" val="863*219"/>
  <p:tag name="TABLE_ENDDRAG_RECT" val="55*188*863*219"/>
</p:tagLst>
</file>

<file path=ppt/tags/tag359.xml><?xml version="1.0" encoding="utf-8"?>
<p:tagLst xmlns:p="http://schemas.openxmlformats.org/presentationml/2006/main">
  <p:tag name="picid" val="{6400ca10-6b7c-4abc-bd04-7cfc309fc43d}"/>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TABLE_ENDDRAG_ORIGIN_RECT" val="874*392"/>
  <p:tag name="TABLE_ENDDRAG_RECT" val="40*67*874*392"/>
</p:tagLst>
</file>

<file path=ppt/tags/tag362.xml><?xml version="1.0" encoding="utf-8"?>
<p:tagLst xmlns:p="http://schemas.openxmlformats.org/presentationml/2006/main">
  <p:tag name="picid" val="{6400ca10-6b7c-4abc-bd04-7cfc309fc43d}"/>
</p:tagLst>
</file>

<file path=ppt/tags/tag363.xml><?xml version="1.0" encoding="utf-8"?>
<p:tagLst xmlns:p="http://schemas.openxmlformats.org/presentationml/2006/main">
  <p:tag name="commondata" val="eyJoZGlkIjoiNzZiMTlhZGE2ZDUwZjk2YzViZjA2NWFmNzNjMWJjMzMifQ=="/>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1.xml><?xml version="1.0" encoding="utf-8"?>
<p:tagLst xmlns:p="http://schemas.openxmlformats.org/presentationml/2006/main">
  <p:tag name="picid" val="{6400ca10-6b7c-4abc-bd04-7cfc309fc43d}"/>
</p:tagLst>
</file>

<file path=ppt/tags/tag62.xml><?xml version="1.0" encoding="utf-8"?>
<p:tagLst xmlns:p="http://schemas.openxmlformats.org/presentationml/2006/main">
  <p:tag name="picid" val="{6400ca10-6b7c-4abc-bd04-7cfc309fc43d}"/>
</p:tagLst>
</file>

<file path=ppt/tags/tag63.xml><?xml version="1.0" encoding="utf-8"?>
<p:tagLst xmlns:p="http://schemas.openxmlformats.org/presentationml/2006/main">
  <p:tag name="picid" val="{6400ca10-6b7c-4abc-bd04-7cfc309fc43d}"/>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picid" val="{9e174d97-a32d-4bbf-ac65-572fc7a9cdae}"/>
</p:tagLst>
</file>

<file path=ppt/tags/tag66.xml><?xml version="1.0" encoding="utf-8"?>
<p:tagLst xmlns:p="http://schemas.openxmlformats.org/presentationml/2006/main">
  <p:tag name="picid" val="{9e174d97-a32d-4bbf-ac65-572fc7a9cdae}"/>
</p:tagLst>
</file>

<file path=ppt/tags/tag67.xml><?xml version="1.0" encoding="utf-8"?>
<p:tagLst xmlns:p="http://schemas.openxmlformats.org/presentationml/2006/main">
  <p:tag name="picid" val="{9e174d97-a32d-4bbf-ac65-572fc7a9cdae}"/>
</p:tagLst>
</file>

<file path=ppt/tags/tag68.xml><?xml version="1.0" encoding="utf-8"?>
<p:tagLst xmlns:p="http://schemas.openxmlformats.org/presentationml/2006/main">
  <p:tag name="picid" val="{9e174d97-a32d-4bbf-ac65-572fc7a9cdae}"/>
</p:tagLst>
</file>

<file path=ppt/tags/tag69.xml><?xml version="1.0" encoding="utf-8"?>
<p:tagLst xmlns:p="http://schemas.openxmlformats.org/presentationml/2006/main">
  <p:tag name="picid" val="{9e174d97-a32d-4bbf-ac65-572fc7a9cdae}"/>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picid" val="{9e174d97-a32d-4bbf-ac65-572fc7a9cdae}"/>
</p:tagLst>
</file>

<file path=ppt/tags/tag71.xml><?xml version="1.0" encoding="utf-8"?>
<p:tagLst xmlns:p="http://schemas.openxmlformats.org/presentationml/2006/main">
  <p:tag name="picid" val="{6400ca10-6b7c-4abc-bd04-7cfc309fc43d}"/>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picid" val="{1b60e5b8-a379-4df4-9077-fef692bfd37b}"/>
</p:tagLst>
</file>

<file path=ppt/tags/tag74.xml><?xml version="1.0" encoding="utf-8"?>
<p:tagLst xmlns:p="http://schemas.openxmlformats.org/presentationml/2006/main">
  <p:tag name="picid" val="{6400ca10-6b7c-4abc-bd04-7cfc309fc43d}"/>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picid" val="{6400ca10-6b7c-4abc-bd04-7cfc309fc43d}"/>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picid" val="{1b60e5b8-a379-4df4-9077-fef692bfd37b}"/>
</p:tagLst>
</file>

<file path=ppt/tags/tag79.xml><?xml version="1.0" encoding="utf-8"?>
<p:tagLst xmlns:p="http://schemas.openxmlformats.org/presentationml/2006/main">
  <p:tag name="picid" val="{6400ca10-6b7c-4abc-bd04-7cfc309fc43d}"/>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DIAGRAM_VIRTUALLY_FRAME" val="{&quot;height&quot;:440.05,&quot;left&quot;:200.25,&quot;top&quot;:46.05,&quot;width&quot;:737.05}"/>
</p:tagLst>
</file>

<file path=ppt/tags/tag82.xml><?xml version="1.0" encoding="utf-8"?>
<p:tagLst xmlns:p="http://schemas.openxmlformats.org/presentationml/2006/main">
  <p:tag name="KSO_WM_DIAGRAM_VIRTUALLY_FRAME" val="{&quot;height&quot;:440.05,&quot;left&quot;:200.25,&quot;top&quot;:46.05,&quot;width&quot;:737.05}"/>
</p:tagLst>
</file>

<file path=ppt/tags/tag83.xml><?xml version="1.0" encoding="utf-8"?>
<p:tagLst xmlns:p="http://schemas.openxmlformats.org/presentationml/2006/main">
  <p:tag name="KSO_WM_DIAGRAM_VIRTUALLY_FRAME" val="{&quot;height&quot;:440.05,&quot;left&quot;:200.25,&quot;top&quot;:46.05,&quot;width&quot;:737.05}"/>
</p:tagLst>
</file>

<file path=ppt/tags/tag84.xml><?xml version="1.0" encoding="utf-8"?>
<p:tagLst xmlns:p="http://schemas.openxmlformats.org/presentationml/2006/main">
  <p:tag name="KSO_WM_DIAGRAM_VIRTUALLY_FRAME" val="{&quot;height&quot;:440.05,&quot;left&quot;:200.25,&quot;top&quot;:46.05,&quot;width&quot;:737.05}"/>
</p:tagLst>
</file>

<file path=ppt/tags/tag85.xml><?xml version="1.0" encoding="utf-8"?>
<p:tagLst xmlns:p="http://schemas.openxmlformats.org/presentationml/2006/main">
  <p:tag name="KSO_WM_DIAGRAM_VIRTUALLY_FRAME" val="{&quot;height&quot;:440.05,&quot;left&quot;:200.25,&quot;top&quot;:46.05,&quot;width&quot;:737.05}"/>
</p:tagLst>
</file>

<file path=ppt/tags/tag86.xml><?xml version="1.0" encoding="utf-8"?>
<p:tagLst xmlns:p="http://schemas.openxmlformats.org/presentationml/2006/main">
  <p:tag name="KSO_WM_DIAGRAM_VIRTUALLY_FRAME" val="{&quot;height&quot;:440.05,&quot;left&quot;:200.25,&quot;top&quot;:46.05,&quot;width&quot;:737.05}"/>
</p:tagLst>
</file>

<file path=ppt/tags/tag87.xml><?xml version="1.0" encoding="utf-8"?>
<p:tagLst xmlns:p="http://schemas.openxmlformats.org/presentationml/2006/main">
  <p:tag name="KSO_WM_DIAGRAM_VIRTUALLY_FRAME" val="{&quot;height&quot;:440.05,&quot;left&quot;:200.25,&quot;top&quot;:46.05,&quot;width&quot;:737.05}"/>
</p:tagLst>
</file>

<file path=ppt/tags/tag88.xml><?xml version="1.0" encoding="utf-8"?>
<p:tagLst xmlns:p="http://schemas.openxmlformats.org/presentationml/2006/main">
  <p:tag name="KSO_WM_DIAGRAM_VIRTUALLY_FRAME" val="{&quot;height&quot;:440.05,&quot;left&quot;:200.25,&quot;top&quot;:46.05,&quot;width&quot;:737.05}"/>
</p:tagLst>
</file>

<file path=ppt/tags/tag89.xml><?xml version="1.0" encoding="utf-8"?>
<p:tagLst xmlns:p="http://schemas.openxmlformats.org/presentationml/2006/main">
  <p:tag name="KSO_WM_DIAGRAM_VIRTUALLY_FRAME" val="{&quot;height&quot;:440.05,&quot;left&quot;:200.25,&quot;top&quot;:46.05,&quot;width&quot;:737.0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440.05,&quot;left&quot;:200.25,&quot;top&quot;:46.05,&quot;width&quot;:737.05}"/>
</p:tagLst>
</file>

<file path=ppt/tags/tag91.xml><?xml version="1.0" encoding="utf-8"?>
<p:tagLst xmlns:p="http://schemas.openxmlformats.org/presentationml/2006/main">
  <p:tag name="KSO_WM_DIAGRAM_VIRTUALLY_FRAME" val="{&quot;height&quot;:440.05,&quot;left&quot;:200.25,&quot;top&quot;:46.05,&quot;width&quot;:737.05}"/>
</p:tagLst>
</file>

<file path=ppt/tags/tag92.xml><?xml version="1.0" encoding="utf-8"?>
<p:tagLst xmlns:p="http://schemas.openxmlformats.org/presentationml/2006/main">
  <p:tag name="KSO_WM_DIAGRAM_VIRTUALLY_FRAME" val="{&quot;height&quot;:440.05,&quot;left&quot;:200.25,&quot;top&quot;:46.05,&quot;width&quot;:737.05}"/>
</p:tagLst>
</file>

<file path=ppt/tags/tag93.xml><?xml version="1.0" encoding="utf-8"?>
<p:tagLst xmlns:p="http://schemas.openxmlformats.org/presentationml/2006/main">
  <p:tag name="KSO_WM_DIAGRAM_VIRTUALLY_FRAME" val="{&quot;height&quot;:440.05,&quot;left&quot;:200.25,&quot;top&quot;:46.05,&quot;width&quot;:737.05}"/>
</p:tagLst>
</file>

<file path=ppt/tags/tag94.xml><?xml version="1.0" encoding="utf-8"?>
<p:tagLst xmlns:p="http://schemas.openxmlformats.org/presentationml/2006/main">
  <p:tag name="KSO_WM_DIAGRAM_VIRTUALLY_FRAME" val="{&quot;height&quot;:440.05,&quot;left&quot;:200.25,&quot;top&quot;:46.05,&quot;width&quot;:737.05}"/>
</p:tagLst>
</file>

<file path=ppt/tags/tag95.xml><?xml version="1.0" encoding="utf-8"?>
<p:tagLst xmlns:p="http://schemas.openxmlformats.org/presentationml/2006/main">
  <p:tag name="KSO_WM_DIAGRAM_VIRTUALLY_FRAME" val="{&quot;height&quot;:440.05,&quot;left&quot;:200.25,&quot;top&quot;:46.05,&quot;width&quot;:737.05}"/>
</p:tagLst>
</file>

<file path=ppt/tags/tag96.xml><?xml version="1.0" encoding="utf-8"?>
<p:tagLst xmlns:p="http://schemas.openxmlformats.org/presentationml/2006/main">
  <p:tag name="KSO_WM_DIAGRAM_VIRTUALLY_FRAME" val="{&quot;height&quot;:440.05,&quot;left&quot;:200.25,&quot;top&quot;:46.05,&quot;width&quot;:737.05}"/>
</p:tagLst>
</file>

<file path=ppt/tags/tag97.xml><?xml version="1.0" encoding="utf-8"?>
<p:tagLst xmlns:p="http://schemas.openxmlformats.org/presentationml/2006/main">
  <p:tag name="picid" val="{6400ca10-6b7c-4abc-bd04-7cfc309fc43d}"/>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DIAGRAM_VIRTUALLY_FRAME" val="{&quot;height&quot;:401.05,&quot;left&quot;:225.2,&quot;top&quot;:58.65,&quot;width&quot;:649.0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30452</Words>
  <Application>WPS 演示</Application>
  <PresentationFormat>宽屏</PresentationFormat>
  <Paragraphs>969</Paragraphs>
  <Slides>121</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121</vt:i4>
      </vt:variant>
    </vt:vector>
  </HeadingPairs>
  <TitlesOfParts>
    <vt:vector size="136" baseType="lpstr">
      <vt:lpstr>Arial</vt:lpstr>
      <vt:lpstr>宋体</vt:lpstr>
      <vt:lpstr>Wingdings</vt:lpstr>
      <vt:lpstr>Wingdings</vt:lpstr>
      <vt:lpstr>Segoe Script</vt:lpstr>
      <vt:lpstr>MV Boli</vt:lpstr>
      <vt:lpstr>Aharoni</vt:lpstr>
      <vt:lpstr>微软雅黑</vt:lpstr>
      <vt:lpstr>思源黑体 CN Normal</vt:lpstr>
      <vt:lpstr>黑体</vt:lpstr>
      <vt:lpstr>Times New Roman</vt:lpstr>
      <vt:lpstr>Arial Unicode MS</vt:lpstr>
      <vt:lpstr>Calibri</vt:lpstr>
      <vt:lpstr>WPS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58</cp:revision>
  <dcterms:created xsi:type="dcterms:W3CDTF">2023-08-09T12:44:00Z</dcterms:created>
  <dcterms:modified xsi:type="dcterms:W3CDTF">2025-02-20T03:59:12Z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2052-12.1.0.18276</vt:lpwstr>
  </property>
</Properties>
</file>