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sldIdLst>
    <p:sldId id="917" r:id="rId4"/>
    <p:sldId id="446" r:id="rId6"/>
    <p:sldId id="442" r:id="rId7"/>
    <p:sldId id="276" r:id="rId8"/>
    <p:sldId id="445" r:id="rId9"/>
    <p:sldId id="301" r:id="rId10"/>
    <p:sldId id="302" r:id="rId11"/>
    <p:sldId id="303" r:id="rId12"/>
    <p:sldId id="305" r:id="rId13"/>
    <p:sldId id="304"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32" r:id="rId31"/>
    <p:sldId id="329" r:id="rId32"/>
    <p:sldId id="333" r:id="rId33"/>
    <p:sldId id="322" r:id="rId34"/>
    <p:sldId id="334" r:id="rId35"/>
    <p:sldId id="323" r:id="rId36"/>
    <p:sldId id="335" r:id="rId37"/>
    <p:sldId id="827" r:id="rId38"/>
    <p:sldId id="657" r:id="rId39"/>
    <p:sldId id="331" r:id="rId40"/>
    <p:sldId id="337" r:id="rId41"/>
    <p:sldId id="339" r:id="rId42"/>
    <p:sldId id="340" r:id="rId43"/>
    <p:sldId id="341" r:id="rId44"/>
    <p:sldId id="828" r:id="rId45"/>
    <p:sldId id="829" r:id="rId46"/>
    <p:sldId id="347" r:id="rId47"/>
    <p:sldId id="741" r:id="rId48"/>
    <p:sldId id="349" r:id="rId49"/>
    <p:sldId id="350" r:id="rId50"/>
    <p:sldId id="658" r:id="rId51"/>
    <p:sldId id="743" r:id="rId52"/>
    <p:sldId id="744"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830" r:id="rId72"/>
    <p:sldId id="570" r:id="rId73"/>
    <p:sldId id="831" r:id="rId74"/>
    <p:sldId id="381" r:id="rId75"/>
    <p:sldId id="372" r:id="rId76"/>
    <p:sldId id="373" r:id="rId77"/>
    <p:sldId id="374" r:id="rId78"/>
    <p:sldId id="375" r:id="rId79"/>
    <p:sldId id="376" r:id="rId80"/>
    <p:sldId id="383" r:id="rId81"/>
    <p:sldId id="384" r:id="rId82"/>
    <p:sldId id="386" r:id="rId83"/>
    <p:sldId id="387" r:id="rId84"/>
    <p:sldId id="388" r:id="rId85"/>
    <p:sldId id="389" r:id="rId86"/>
    <p:sldId id="390" r:id="rId87"/>
    <p:sldId id="391" r:id="rId88"/>
    <p:sldId id="392" r:id="rId89"/>
    <p:sldId id="394" r:id="rId90"/>
    <p:sldId id="395" r:id="rId91"/>
    <p:sldId id="396" r:id="rId92"/>
    <p:sldId id="397" r:id="rId93"/>
    <p:sldId id="398" r:id="rId94"/>
    <p:sldId id="399" r:id="rId95"/>
    <p:sldId id="400" r:id="rId96"/>
    <p:sldId id="401" r:id="rId97"/>
    <p:sldId id="402" r:id="rId98"/>
    <p:sldId id="403" r:id="rId99"/>
    <p:sldId id="405" r:id="rId100"/>
    <p:sldId id="406" r:id="rId101"/>
    <p:sldId id="404" r:id="rId102"/>
    <p:sldId id="407" r:id="rId103"/>
    <p:sldId id="408" r:id="rId104"/>
    <p:sldId id="409" r:id="rId105"/>
    <p:sldId id="410" r:id="rId106"/>
    <p:sldId id="833" r:id="rId107"/>
    <p:sldId id="413" r:id="rId108"/>
    <p:sldId id="425" r:id="rId109"/>
    <p:sldId id="426" r:id="rId110"/>
    <p:sldId id="414" r:id="rId111"/>
    <p:sldId id="417" r:id="rId112"/>
    <p:sldId id="418" r:id="rId113"/>
    <p:sldId id="427" r:id="rId114"/>
    <p:sldId id="415" r:id="rId115"/>
    <p:sldId id="419" r:id="rId116"/>
    <p:sldId id="420" r:id="rId117"/>
    <p:sldId id="416" r:id="rId118"/>
    <p:sldId id="424" r:id="rId119"/>
    <p:sldId id="750" r:id="rId120"/>
    <p:sldId id="751" r:id="rId121"/>
    <p:sldId id="834" r:id="rId122"/>
    <p:sldId id="832" r:id="rId123"/>
    <p:sldId id="835" r:id="rId124"/>
    <p:sldId id="428" r:id="rId125"/>
    <p:sldId id="429" r:id="rId126"/>
    <p:sldId id="430" r:id="rId127"/>
  </p:sldIdLst>
  <p:sldSz cx="12192000" cy="6858000"/>
  <p:notesSz cx="6858000" cy="9144000"/>
  <p:custDataLst>
    <p:tags r:id="rId1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3E35"/>
    <a:srgbClr val="071915"/>
    <a:srgbClr val="5CC9B3"/>
    <a:srgbClr val="E1F6F3"/>
    <a:srgbClr val="FFEDDB"/>
    <a:srgbClr val="D1D1D1"/>
    <a:srgbClr val="FFFFFE"/>
    <a:srgbClr val="FBEEC8"/>
    <a:srgbClr val="E7ECFE"/>
    <a:srgbClr val="D4D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2" Type="http://schemas.openxmlformats.org/officeDocument/2006/relationships/tags" Target="tags/tag351.xml"/><Relationship Id="rId131" Type="http://schemas.openxmlformats.org/officeDocument/2006/relationships/commentAuthors" Target="commentAuthors.xml"/><Relationship Id="rId130" Type="http://schemas.openxmlformats.org/officeDocument/2006/relationships/tableStyles" Target="tableStyles.xml"/><Relationship Id="rId13" Type="http://schemas.openxmlformats.org/officeDocument/2006/relationships/slide" Target="slides/slide9.xml"/><Relationship Id="rId129" Type="http://schemas.openxmlformats.org/officeDocument/2006/relationships/viewProps" Target="viewProps.xml"/><Relationship Id="rId128" Type="http://schemas.openxmlformats.org/officeDocument/2006/relationships/presProps" Target="presProps.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6.xml"/><Relationship Id="rId2" Type="http://schemas.openxmlformats.org/officeDocument/2006/relationships/image" Target="../media/image1.png"/><Relationship Id="rId1" Type="http://schemas.openxmlformats.org/officeDocument/2006/relationships/tags" Target="../tags/tag95.xml"/></Relationships>
</file>

<file path=ppt/slides/_rels/slide100.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xml"/><Relationship Id="rId7" Type="http://schemas.openxmlformats.org/officeDocument/2006/relationships/slide" Target="slide103.xml"/><Relationship Id="rId6" Type="http://schemas.openxmlformats.org/officeDocument/2006/relationships/slide" Target="slide102.xml"/><Relationship Id="rId5" Type="http://schemas.openxmlformats.org/officeDocument/2006/relationships/slide" Target="slide101.xml"/><Relationship Id="rId4" Type="http://schemas.openxmlformats.org/officeDocument/2006/relationships/image" Target="../media/image3.png"/><Relationship Id="rId3" Type="http://schemas.openxmlformats.org/officeDocument/2006/relationships/tags" Target="../tags/tag303.xml"/><Relationship Id="rId2" Type="http://schemas.openxmlformats.org/officeDocument/2006/relationships/image" Target="../media/image1.png"/><Relationship Id="rId1" Type="http://schemas.openxmlformats.org/officeDocument/2006/relationships/tags" Target="../tags/tag302.xml"/></Relationships>
</file>

<file path=ppt/slides/_rels/slide10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5.xml"/><Relationship Id="rId2" Type="http://schemas.openxmlformats.org/officeDocument/2006/relationships/image" Target="../media/image1.png"/><Relationship Id="rId1" Type="http://schemas.openxmlformats.org/officeDocument/2006/relationships/tags" Target="../tags/tag304.xml"/></Relationships>
</file>

<file path=ppt/slides/_rels/slide10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7.xml"/><Relationship Id="rId2" Type="http://schemas.openxmlformats.org/officeDocument/2006/relationships/image" Target="../media/image1.png"/><Relationship Id="rId1" Type="http://schemas.openxmlformats.org/officeDocument/2006/relationships/tags" Target="../tags/tag306.xml"/></Relationships>
</file>

<file path=ppt/slides/_rels/slide10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09.xml"/><Relationship Id="rId2" Type="http://schemas.openxmlformats.org/officeDocument/2006/relationships/image" Target="../media/image1.png"/><Relationship Id="rId1" Type="http://schemas.openxmlformats.org/officeDocument/2006/relationships/tags" Target="../tags/tag308.xml"/></Relationships>
</file>

<file path=ppt/slides/_rels/slide104.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slide" Target="slide106.xml"/><Relationship Id="rId5" Type="http://schemas.openxmlformats.org/officeDocument/2006/relationships/slide" Target="slide105.xml"/><Relationship Id="rId4" Type="http://schemas.openxmlformats.org/officeDocument/2006/relationships/image" Target="../media/image3.png"/><Relationship Id="rId3" Type="http://schemas.openxmlformats.org/officeDocument/2006/relationships/tags" Target="../tags/tag311.xml"/><Relationship Id="rId2" Type="http://schemas.openxmlformats.org/officeDocument/2006/relationships/image" Target="../media/image1.png"/><Relationship Id="rId1" Type="http://schemas.openxmlformats.org/officeDocument/2006/relationships/tags" Target="../tags/tag310.xml"/></Relationships>
</file>

<file path=ppt/slides/_rels/slide10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3.xml"/><Relationship Id="rId2" Type="http://schemas.openxmlformats.org/officeDocument/2006/relationships/image" Target="../media/image1.png"/><Relationship Id="rId1" Type="http://schemas.openxmlformats.org/officeDocument/2006/relationships/tags" Target="../tags/tag312.xml"/></Relationships>
</file>

<file path=ppt/slides/_rels/slide10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5.xml"/><Relationship Id="rId2" Type="http://schemas.openxmlformats.org/officeDocument/2006/relationships/image" Target="../media/image1.png"/><Relationship Id="rId1" Type="http://schemas.openxmlformats.org/officeDocument/2006/relationships/tags" Target="../tags/tag314.xml"/></Relationships>
</file>

<file path=ppt/slides/_rels/slide107.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slide" Target="slide110.xml"/><Relationship Id="rId6" Type="http://schemas.openxmlformats.org/officeDocument/2006/relationships/slide" Target="slide109.xml"/><Relationship Id="rId5" Type="http://schemas.openxmlformats.org/officeDocument/2006/relationships/slide" Target="slide108.xml"/><Relationship Id="rId4" Type="http://schemas.openxmlformats.org/officeDocument/2006/relationships/image" Target="../media/image3.png"/><Relationship Id="rId3" Type="http://schemas.openxmlformats.org/officeDocument/2006/relationships/tags" Target="../tags/tag317.xml"/><Relationship Id="rId2" Type="http://schemas.openxmlformats.org/officeDocument/2006/relationships/image" Target="../media/image1.png"/><Relationship Id="rId1" Type="http://schemas.openxmlformats.org/officeDocument/2006/relationships/tags" Target="../tags/tag316.xml"/></Relationships>
</file>

<file path=ppt/slides/_rels/slide10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19.xml"/><Relationship Id="rId2" Type="http://schemas.openxmlformats.org/officeDocument/2006/relationships/image" Target="../media/image1.png"/><Relationship Id="rId1" Type="http://schemas.openxmlformats.org/officeDocument/2006/relationships/tags" Target="../tags/tag318.xml"/></Relationships>
</file>

<file path=ppt/slides/_rels/slide10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21.xml"/><Relationship Id="rId2" Type="http://schemas.openxmlformats.org/officeDocument/2006/relationships/image" Target="../media/image1.png"/><Relationship Id="rId1" Type="http://schemas.openxmlformats.org/officeDocument/2006/relationships/tags" Target="../tags/tag320.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8.xml"/><Relationship Id="rId2" Type="http://schemas.openxmlformats.org/officeDocument/2006/relationships/image" Target="../media/image1.png"/><Relationship Id="rId1" Type="http://schemas.openxmlformats.org/officeDocument/2006/relationships/tags" Target="../tags/tag97.xml"/></Relationships>
</file>

<file path=ppt/slides/_rels/slide1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07.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23.xml"/><Relationship Id="rId2" Type="http://schemas.openxmlformats.org/officeDocument/2006/relationships/image" Target="../media/image1.png"/><Relationship Id="rId1" Type="http://schemas.openxmlformats.org/officeDocument/2006/relationships/tags" Target="../tags/tag322.xml"/></Relationships>
</file>

<file path=ppt/slides/_rels/slide1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image" Target="../media/image3.png"/><Relationship Id="rId3" Type="http://schemas.openxmlformats.org/officeDocument/2006/relationships/tags" Target="../tags/tag325.xml"/><Relationship Id="rId2" Type="http://schemas.openxmlformats.org/officeDocument/2006/relationships/image" Target="../media/image1.png"/><Relationship Id="rId1" Type="http://schemas.openxmlformats.org/officeDocument/2006/relationships/tags" Target="../tags/tag324.xml"/></Relationships>
</file>

<file path=ppt/slides/_rels/slide1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1.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27.xml"/><Relationship Id="rId2" Type="http://schemas.openxmlformats.org/officeDocument/2006/relationships/image" Target="../media/image1.png"/><Relationship Id="rId1" Type="http://schemas.openxmlformats.org/officeDocument/2006/relationships/tags" Target="../tags/tag326.xml"/></Relationships>
</file>

<file path=ppt/slides/_rels/slide1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1.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29.xml"/><Relationship Id="rId2" Type="http://schemas.openxmlformats.org/officeDocument/2006/relationships/image" Target="../media/image1.png"/><Relationship Id="rId1" Type="http://schemas.openxmlformats.org/officeDocument/2006/relationships/tags" Target="../tags/tag328.xml"/></Relationships>
</file>

<file path=ppt/slides/_rels/slide1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18.xml"/><Relationship Id="rId7" Type="http://schemas.openxmlformats.org/officeDocument/2006/relationships/slide" Target="slide117.xml"/><Relationship Id="rId6" Type="http://schemas.openxmlformats.org/officeDocument/2006/relationships/slide" Target="slide116.xml"/><Relationship Id="rId5" Type="http://schemas.openxmlformats.org/officeDocument/2006/relationships/slide" Target="slide115.xml"/><Relationship Id="rId4" Type="http://schemas.openxmlformats.org/officeDocument/2006/relationships/image" Target="../media/image3.png"/><Relationship Id="rId3" Type="http://schemas.openxmlformats.org/officeDocument/2006/relationships/tags" Target="../tags/tag331.xml"/><Relationship Id="rId2" Type="http://schemas.openxmlformats.org/officeDocument/2006/relationships/image" Target="../media/image1.png"/><Relationship Id="rId10" Type="http://schemas.openxmlformats.org/officeDocument/2006/relationships/notesSlide" Target="../notesSlides/notesSlide11.xml"/><Relationship Id="rId1" Type="http://schemas.openxmlformats.org/officeDocument/2006/relationships/tags" Target="../tags/tag330.xml"/></Relationships>
</file>

<file path=ppt/slides/_rels/slide1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33.xml"/><Relationship Id="rId2" Type="http://schemas.openxmlformats.org/officeDocument/2006/relationships/image" Target="../media/image1.png"/><Relationship Id="rId1" Type="http://schemas.openxmlformats.org/officeDocument/2006/relationships/tags" Target="../tags/tag332.xml"/></Relationships>
</file>

<file path=ppt/slides/_rels/slide1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35.xml"/><Relationship Id="rId2" Type="http://schemas.openxmlformats.org/officeDocument/2006/relationships/image" Target="../media/image1.png"/><Relationship Id="rId1" Type="http://schemas.openxmlformats.org/officeDocument/2006/relationships/tags" Target="../tags/tag334.xml"/></Relationships>
</file>

<file path=ppt/slides/_rels/slide1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37.xml"/><Relationship Id="rId2" Type="http://schemas.openxmlformats.org/officeDocument/2006/relationships/image" Target="../media/image1.png"/><Relationship Id="rId1" Type="http://schemas.openxmlformats.org/officeDocument/2006/relationships/tags" Target="../tags/tag336.xml"/></Relationships>
</file>

<file path=ppt/slides/_rels/slide1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39.xml"/><Relationship Id="rId2" Type="http://schemas.openxmlformats.org/officeDocument/2006/relationships/image" Target="../media/image1.png"/><Relationship Id="rId1" Type="http://schemas.openxmlformats.org/officeDocument/2006/relationships/tags" Target="../tags/tag338.xml"/></Relationships>
</file>

<file path=ppt/slides/_rels/slide119.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slide" Target="slide120.xml"/><Relationship Id="rId4" Type="http://schemas.openxmlformats.org/officeDocument/2006/relationships/image" Target="../media/image3.png"/><Relationship Id="rId3" Type="http://schemas.openxmlformats.org/officeDocument/2006/relationships/tags" Target="../tags/tag341.xml"/><Relationship Id="rId2" Type="http://schemas.openxmlformats.org/officeDocument/2006/relationships/image" Target="../media/image1.png"/><Relationship Id="rId1" Type="http://schemas.openxmlformats.org/officeDocument/2006/relationships/tags" Target="../tags/tag340.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0.xml"/><Relationship Id="rId2" Type="http://schemas.openxmlformats.org/officeDocument/2006/relationships/image" Target="../media/image1.png"/><Relationship Id="rId1" Type="http://schemas.openxmlformats.org/officeDocument/2006/relationships/tags" Target="../tags/tag99.xml"/></Relationships>
</file>

<file path=ppt/slides/_rels/slide12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119.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343.xml"/><Relationship Id="rId2" Type="http://schemas.openxmlformats.org/officeDocument/2006/relationships/image" Target="../media/image1.png"/><Relationship Id="rId1" Type="http://schemas.openxmlformats.org/officeDocument/2006/relationships/tags" Target="../tags/tag342.xml"/></Relationships>
</file>

<file path=ppt/slides/_rels/slide121.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346.xml"/><Relationship Id="rId4" Type="http://schemas.openxmlformats.org/officeDocument/2006/relationships/image" Target="../media/image3.png"/><Relationship Id="rId3" Type="http://schemas.openxmlformats.org/officeDocument/2006/relationships/tags" Target="../tags/tag345.xml"/><Relationship Id="rId2" Type="http://schemas.openxmlformats.org/officeDocument/2006/relationships/image" Target="../media/image1.png"/><Relationship Id="rId1" Type="http://schemas.openxmlformats.org/officeDocument/2006/relationships/tags" Target="../tags/tag344.xml"/></Relationships>
</file>

<file path=ppt/slides/_rels/slide122.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slide" Target="slide3.xml"/><Relationship Id="rId6" Type="http://schemas.openxmlformats.org/officeDocument/2006/relationships/slide" Target="slide1.xml"/><Relationship Id="rId5" Type="http://schemas.openxmlformats.org/officeDocument/2006/relationships/tags" Target="../tags/tag349.xml"/><Relationship Id="rId4" Type="http://schemas.openxmlformats.org/officeDocument/2006/relationships/image" Target="../media/image3.png"/><Relationship Id="rId3" Type="http://schemas.openxmlformats.org/officeDocument/2006/relationships/tags" Target="../tags/tag348.xml"/><Relationship Id="rId2" Type="http://schemas.openxmlformats.org/officeDocument/2006/relationships/image" Target="../media/image1.png"/><Relationship Id="rId1" Type="http://schemas.openxmlformats.org/officeDocument/2006/relationships/tags" Target="../tags/tag347.xml"/></Relationships>
</file>

<file path=ppt/slides/_rels/slide123.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35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2.xml"/><Relationship Id="rId2" Type="http://schemas.openxmlformats.org/officeDocument/2006/relationships/image" Target="../media/image1.png"/><Relationship Id="rId1" Type="http://schemas.openxmlformats.org/officeDocument/2006/relationships/tags" Target="../tags/tag10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4.xml"/><Relationship Id="rId2" Type="http://schemas.openxmlformats.org/officeDocument/2006/relationships/image" Target="../media/image1.png"/><Relationship Id="rId1" Type="http://schemas.openxmlformats.org/officeDocument/2006/relationships/tags" Target="../tags/tag10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6.xml"/><Relationship Id="rId2" Type="http://schemas.openxmlformats.org/officeDocument/2006/relationships/image" Target="../media/image1.png"/><Relationship Id="rId1" Type="http://schemas.openxmlformats.org/officeDocument/2006/relationships/tags" Target="../tags/tag105.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08.xml"/><Relationship Id="rId2" Type="http://schemas.openxmlformats.org/officeDocument/2006/relationships/image" Target="../media/image1.png"/><Relationship Id="rId1" Type="http://schemas.openxmlformats.org/officeDocument/2006/relationships/tags" Target="../tags/tag10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0.xml"/><Relationship Id="rId2" Type="http://schemas.openxmlformats.org/officeDocument/2006/relationships/image" Target="../media/image1.png"/><Relationship Id="rId1" Type="http://schemas.openxmlformats.org/officeDocument/2006/relationships/tags" Target="../tags/tag109.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2.xml"/><Relationship Id="rId2" Type="http://schemas.openxmlformats.org/officeDocument/2006/relationships/image" Target="../media/image1.png"/><Relationship Id="rId1" Type="http://schemas.openxmlformats.org/officeDocument/2006/relationships/tags" Target="../tags/tag11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4.xml"/><Relationship Id="rId2" Type="http://schemas.openxmlformats.org/officeDocument/2006/relationships/image" Target="../media/image1.png"/><Relationship Id="rId1" Type="http://schemas.openxmlformats.org/officeDocument/2006/relationships/tags" Target="../tags/tag113.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6.xml"/><Relationship Id="rId2" Type="http://schemas.openxmlformats.org/officeDocument/2006/relationships/image" Target="../media/image1.png"/><Relationship Id="rId1" Type="http://schemas.openxmlformats.org/officeDocument/2006/relationships/tags" Target="../tags/tag115.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8.xml"/><Relationship Id="rId2" Type="http://schemas.openxmlformats.org/officeDocument/2006/relationships/image" Target="../media/image1.png"/><Relationship Id="rId1" Type="http://schemas.openxmlformats.org/officeDocument/2006/relationships/tags" Target="../tags/tag117.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0.xml"/><Relationship Id="rId2" Type="http://schemas.openxmlformats.org/officeDocument/2006/relationships/image" Target="../media/image1.png"/><Relationship Id="rId1" Type="http://schemas.openxmlformats.org/officeDocument/2006/relationships/tags" Target="../tags/tag119.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2.xml"/><Relationship Id="rId2" Type="http://schemas.openxmlformats.org/officeDocument/2006/relationships/image" Target="../media/image1.png"/><Relationship Id="rId1" Type="http://schemas.openxmlformats.org/officeDocument/2006/relationships/tags" Target="../tags/tag121.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4.xml"/><Relationship Id="rId2" Type="http://schemas.openxmlformats.org/officeDocument/2006/relationships/image" Target="../media/image1.png"/><Relationship Id="rId1" Type="http://schemas.openxmlformats.org/officeDocument/2006/relationships/tags" Target="../tags/tag123.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6.xml"/><Relationship Id="rId2" Type="http://schemas.openxmlformats.org/officeDocument/2006/relationships/image" Target="../media/image1.png"/><Relationship Id="rId1" Type="http://schemas.openxmlformats.org/officeDocument/2006/relationships/tags" Target="../tags/tag125.xml"/></Relationships>
</file>

<file path=ppt/slides/_rels/slide26.xml.rels><?xml version="1.0" encoding="UTF-8" standalone="yes"?>
<Relationships xmlns="http://schemas.openxmlformats.org/package/2006/relationships"><Relationship Id="rId9" Type="http://schemas.openxmlformats.org/officeDocument/2006/relationships/slide" Target="slide27.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image" Target="../media/image3.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33.xml"/><Relationship Id="rId1" Type="http://schemas.openxmlformats.org/officeDocument/2006/relationships/tags" Target="../tags/tag12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26.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35.xml"/><Relationship Id="rId2" Type="http://schemas.openxmlformats.org/officeDocument/2006/relationships/image" Target="../media/image1.png"/><Relationship Id="rId1" Type="http://schemas.openxmlformats.org/officeDocument/2006/relationships/tags" Target="../tags/tag134.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8.xml"/><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37.xml"/><Relationship Id="rId2" Type="http://schemas.openxmlformats.org/officeDocument/2006/relationships/image" Target="../media/image1.png"/><Relationship Id="rId1" Type="http://schemas.openxmlformats.org/officeDocument/2006/relationships/tags" Target="../tags/tag136.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2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40.xml"/><Relationship Id="rId2" Type="http://schemas.openxmlformats.org/officeDocument/2006/relationships/image" Target="../media/image1.png"/><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9" Type="http://schemas.openxmlformats.org/officeDocument/2006/relationships/slide" Target="slide39.xml"/><Relationship Id="rId8" Type="http://schemas.openxmlformats.org/officeDocument/2006/relationships/slide" Target="slide9.xml"/><Relationship Id="rId7" Type="http://schemas.openxmlformats.org/officeDocument/2006/relationships/slide" Target="slide6.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tags" Target="../tags/tag64.xml"/><Relationship Id="rId20" Type="http://schemas.openxmlformats.org/officeDocument/2006/relationships/notesSlide" Target="../notesSlides/notesSlide3.xml"/><Relationship Id="rId2" Type="http://schemas.openxmlformats.org/officeDocument/2006/relationships/image" Target="../media/image1.png"/><Relationship Id="rId19" Type="http://schemas.openxmlformats.org/officeDocument/2006/relationships/slideLayout" Target="../slideLayouts/slideLayout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image" Target="../media/image7.png"/><Relationship Id="rId12" Type="http://schemas.openxmlformats.org/officeDocument/2006/relationships/tags" Target="../tags/tag65.xml"/><Relationship Id="rId11" Type="http://schemas.openxmlformats.org/officeDocument/2006/relationships/slide" Target="slide80.xml"/><Relationship Id="rId10" Type="http://schemas.openxmlformats.org/officeDocument/2006/relationships/slide" Target="slide50.xml"/><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3.xml"/><Relationship Id="rId5" Type="http://schemas.openxmlformats.org/officeDocument/2006/relationships/slide" Target="slide31.xml"/><Relationship Id="rId4" Type="http://schemas.openxmlformats.org/officeDocument/2006/relationships/image" Target="../media/image3.png"/><Relationship Id="rId3" Type="http://schemas.openxmlformats.org/officeDocument/2006/relationships/tags" Target="../tags/tag142.xml"/><Relationship Id="rId2" Type="http://schemas.openxmlformats.org/officeDocument/2006/relationships/image" Target="../media/image1.png"/><Relationship Id="rId1" Type="http://schemas.openxmlformats.org/officeDocument/2006/relationships/tags" Target="../tags/tag141.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0.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45.xml"/><Relationship Id="rId2" Type="http://schemas.openxmlformats.org/officeDocument/2006/relationships/image" Target="../media/image1.png"/><Relationship Id="rId1" Type="http://schemas.openxmlformats.org/officeDocument/2006/relationships/tags" Target="../tags/tag144.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8.xml"/><Relationship Id="rId5" Type="http://schemas.openxmlformats.org/officeDocument/2006/relationships/slide" Target="slide33.xml"/><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image" Target="../media/image1.png"/><Relationship Id="rId1" Type="http://schemas.openxmlformats.org/officeDocument/2006/relationships/tags" Target="../tags/tag146.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2.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50.xml"/><Relationship Id="rId2" Type="http://schemas.openxmlformats.org/officeDocument/2006/relationships/image" Target="../media/image1.png"/><Relationship Id="rId1" Type="http://schemas.openxmlformats.org/officeDocument/2006/relationships/tags" Target="../tags/tag149.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53.xml"/><Relationship Id="rId5" Type="http://schemas.openxmlformats.org/officeDocument/2006/relationships/slide" Target="slide35.xml"/><Relationship Id="rId4" Type="http://schemas.openxmlformats.org/officeDocument/2006/relationships/image" Target="../media/image3.png"/><Relationship Id="rId3" Type="http://schemas.openxmlformats.org/officeDocument/2006/relationships/tags" Target="../tags/tag152.xml"/><Relationship Id="rId2" Type="http://schemas.openxmlformats.org/officeDocument/2006/relationships/image" Target="../media/image1.png"/><Relationship Id="rId1" Type="http://schemas.openxmlformats.org/officeDocument/2006/relationships/tags" Target="../tags/tag151.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34.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55.xml"/><Relationship Id="rId2" Type="http://schemas.openxmlformats.org/officeDocument/2006/relationships/image" Target="../media/image1.png"/><Relationship Id="rId1" Type="http://schemas.openxmlformats.org/officeDocument/2006/relationships/tags" Target="../tags/tag154.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 Id="rId3" Type="http://schemas.openxmlformats.org/officeDocument/2006/relationships/tags" Target="../tags/tag157.xml"/><Relationship Id="rId2" Type="http://schemas.openxmlformats.org/officeDocument/2006/relationships/image" Target="../media/image1.png"/><Relationship Id="rId1" Type="http://schemas.openxmlformats.org/officeDocument/2006/relationships/tags" Target="../tags/tag156.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tags" Target="../tags/tag159.xml"/><Relationship Id="rId2" Type="http://schemas.openxmlformats.org/officeDocument/2006/relationships/image" Target="../media/image1.png"/><Relationship Id="rId1" Type="http://schemas.openxmlformats.org/officeDocument/2006/relationships/tags" Target="../tags/tag158.xml"/></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61.xml"/><Relationship Id="rId2" Type="http://schemas.openxmlformats.org/officeDocument/2006/relationships/image" Target="../media/image1.png"/><Relationship Id="rId1" Type="http://schemas.openxmlformats.org/officeDocument/2006/relationships/tags" Target="../tags/tag160.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64.xml"/><Relationship Id="rId4" Type="http://schemas.openxmlformats.org/officeDocument/2006/relationships/image" Target="../media/image3.png"/><Relationship Id="rId3" Type="http://schemas.openxmlformats.org/officeDocument/2006/relationships/tags" Target="../tags/tag163.xml"/><Relationship Id="rId2" Type="http://schemas.openxmlformats.org/officeDocument/2006/relationships/image" Target="../media/image1.png"/><Relationship Id="rId1" Type="http://schemas.openxmlformats.org/officeDocument/2006/relationships/tags" Target="../tags/tag162.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67.xml"/><Relationship Id="rId4" Type="http://schemas.openxmlformats.org/officeDocument/2006/relationships/image" Target="../media/image3.png"/><Relationship Id="rId3" Type="http://schemas.openxmlformats.org/officeDocument/2006/relationships/tags" Target="../tags/tag166.xml"/><Relationship Id="rId2" Type="http://schemas.openxmlformats.org/officeDocument/2006/relationships/image" Target="../media/image1.png"/><Relationship Id="rId1" Type="http://schemas.openxmlformats.org/officeDocument/2006/relationships/tags" Target="../tags/tag165.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70.xml"/><Relationship Id="rId4" Type="http://schemas.openxmlformats.org/officeDocument/2006/relationships/image" Target="../media/image3.png"/><Relationship Id="rId3" Type="http://schemas.openxmlformats.org/officeDocument/2006/relationships/tags" Target="../tags/tag169.xml"/><Relationship Id="rId2" Type="http://schemas.openxmlformats.org/officeDocument/2006/relationships/image" Target="../media/image1.png"/><Relationship Id="rId1" Type="http://schemas.openxmlformats.org/officeDocument/2006/relationships/tags" Target="../tags/tag168.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73.xml"/><Relationship Id="rId4" Type="http://schemas.openxmlformats.org/officeDocument/2006/relationships/image" Target="../media/image3.png"/><Relationship Id="rId3" Type="http://schemas.openxmlformats.org/officeDocument/2006/relationships/tags" Target="../tags/tag172.xml"/><Relationship Id="rId2" Type="http://schemas.openxmlformats.org/officeDocument/2006/relationships/image" Target="../media/image1.png"/><Relationship Id="rId1" Type="http://schemas.openxmlformats.org/officeDocument/2006/relationships/tags" Target="../tags/tag171.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76.xml"/><Relationship Id="rId4" Type="http://schemas.openxmlformats.org/officeDocument/2006/relationships/image" Target="../media/image3.png"/><Relationship Id="rId3" Type="http://schemas.openxmlformats.org/officeDocument/2006/relationships/tags" Target="../tags/tag175.xml"/><Relationship Id="rId2" Type="http://schemas.openxmlformats.org/officeDocument/2006/relationships/image" Target="../media/image1.png"/><Relationship Id="rId1" Type="http://schemas.openxmlformats.org/officeDocument/2006/relationships/tags" Target="../tags/tag174.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79.xml"/><Relationship Id="rId4" Type="http://schemas.openxmlformats.org/officeDocument/2006/relationships/image" Target="../media/image3.png"/><Relationship Id="rId3" Type="http://schemas.openxmlformats.org/officeDocument/2006/relationships/tags" Target="../tags/tag178.xml"/><Relationship Id="rId2" Type="http://schemas.openxmlformats.org/officeDocument/2006/relationships/image" Target="../media/image1.png"/><Relationship Id="rId1" Type="http://schemas.openxmlformats.org/officeDocument/2006/relationships/tags" Target="../tags/tag177.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1.xml"/><Relationship Id="rId2" Type="http://schemas.openxmlformats.org/officeDocument/2006/relationships/image" Target="../media/image1.png"/><Relationship Id="rId1" Type="http://schemas.openxmlformats.org/officeDocument/2006/relationships/tags" Target="../tags/tag180.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3.xml"/><Relationship Id="rId2" Type="http://schemas.openxmlformats.org/officeDocument/2006/relationships/image" Target="../media/image1.png"/><Relationship Id="rId1" Type="http://schemas.openxmlformats.org/officeDocument/2006/relationships/tags" Target="../tags/tag182.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5.xml"/><Relationship Id="rId2" Type="http://schemas.openxmlformats.org/officeDocument/2006/relationships/image" Target="../media/image1.png"/><Relationship Id="rId1" Type="http://schemas.openxmlformats.org/officeDocument/2006/relationships/tags" Target="../tags/tag184.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7.xml"/><Relationship Id="rId2" Type="http://schemas.openxmlformats.org/officeDocument/2006/relationships/image" Target="../media/image1.png"/><Relationship Id="rId1" Type="http://schemas.openxmlformats.org/officeDocument/2006/relationships/tags" Target="../tags/tag186.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189.xml"/><Relationship Id="rId2" Type="http://schemas.openxmlformats.org/officeDocument/2006/relationships/image" Target="../media/image1.png"/><Relationship Id="rId1" Type="http://schemas.openxmlformats.org/officeDocument/2006/relationships/tags" Target="../tags/tag188.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image" Target="../media/image1.png"/><Relationship Id="rId1" Type="http://schemas.openxmlformats.org/officeDocument/2006/relationships/tags" Target="../tags/tag74.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92.xml"/><Relationship Id="rId4" Type="http://schemas.openxmlformats.org/officeDocument/2006/relationships/image" Target="../media/image3.png"/><Relationship Id="rId3" Type="http://schemas.openxmlformats.org/officeDocument/2006/relationships/tags" Target="../tags/tag191.xml"/><Relationship Id="rId2" Type="http://schemas.openxmlformats.org/officeDocument/2006/relationships/image" Target="../media/image1.png"/><Relationship Id="rId1" Type="http://schemas.openxmlformats.org/officeDocument/2006/relationships/tags" Target="../tags/tag190.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4.xml"/><Relationship Id="rId2" Type="http://schemas.openxmlformats.org/officeDocument/2006/relationships/image" Target="../media/image1.png"/><Relationship Id="rId1" Type="http://schemas.openxmlformats.org/officeDocument/2006/relationships/tags" Target="../tags/tag193.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6.xml"/><Relationship Id="rId2" Type="http://schemas.openxmlformats.org/officeDocument/2006/relationships/image" Target="../media/image1.png"/><Relationship Id="rId1" Type="http://schemas.openxmlformats.org/officeDocument/2006/relationships/tags" Target="../tags/tag195.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8.xml"/><Relationship Id="rId2" Type="http://schemas.openxmlformats.org/officeDocument/2006/relationships/image" Target="../media/image1.png"/><Relationship Id="rId1" Type="http://schemas.openxmlformats.org/officeDocument/2006/relationships/tags" Target="../tags/tag197.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0.xml"/><Relationship Id="rId2" Type="http://schemas.openxmlformats.org/officeDocument/2006/relationships/image" Target="../media/image1.png"/><Relationship Id="rId1" Type="http://schemas.openxmlformats.org/officeDocument/2006/relationships/tags" Target="../tags/tag199.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2.xml"/><Relationship Id="rId2" Type="http://schemas.openxmlformats.org/officeDocument/2006/relationships/image" Target="../media/image1.png"/><Relationship Id="rId1" Type="http://schemas.openxmlformats.org/officeDocument/2006/relationships/tags" Target="../tags/tag201.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4.xml"/><Relationship Id="rId2" Type="http://schemas.openxmlformats.org/officeDocument/2006/relationships/image" Target="../media/image1.png"/><Relationship Id="rId1" Type="http://schemas.openxmlformats.org/officeDocument/2006/relationships/tags" Target="../tags/tag203.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6.xml"/><Relationship Id="rId2" Type="http://schemas.openxmlformats.org/officeDocument/2006/relationships/image" Target="../media/image1.png"/><Relationship Id="rId1" Type="http://schemas.openxmlformats.org/officeDocument/2006/relationships/tags" Target="../tags/tag205.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8.xml"/><Relationship Id="rId2" Type="http://schemas.openxmlformats.org/officeDocument/2006/relationships/image" Target="../media/image1.png"/><Relationship Id="rId1" Type="http://schemas.openxmlformats.org/officeDocument/2006/relationships/tags" Target="../tags/tag207.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0.xml"/><Relationship Id="rId2" Type="http://schemas.openxmlformats.org/officeDocument/2006/relationships/image" Target="../media/image1.png"/><Relationship Id="rId1" Type="http://schemas.openxmlformats.org/officeDocument/2006/relationships/tags" Target="../tags/tag209.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tags" Target="../tags/tag7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2.xml"/><Relationship Id="rId2" Type="http://schemas.openxmlformats.org/officeDocument/2006/relationships/image" Target="../media/image1.png"/><Relationship Id="rId1" Type="http://schemas.openxmlformats.org/officeDocument/2006/relationships/tags" Target="../tags/tag211.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4.xml"/><Relationship Id="rId2" Type="http://schemas.openxmlformats.org/officeDocument/2006/relationships/image" Target="../media/image1.png"/><Relationship Id="rId1" Type="http://schemas.openxmlformats.org/officeDocument/2006/relationships/tags" Target="../tags/tag213.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6.xml"/><Relationship Id="rId2" Type="http://schemas.openxmlformats.org/officeDocument/2006/relationships/image" Target="../media/image1.png"/><Relationship Id="rId1" Type="http://schemas.openxmlformats.org/officeDocument/2006/relationships/tags" Target="../tags/tag215.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8.xml"/><Relationship Id="rId2" Type="http://schemas.openxmlformats.org/officeDocument/2006/relationships/image" Target="../media/image1.png"/><Relationship Id="rId1" Type="http://schemas.openxmlformats.org/officeDocument/2006/relationships/tags" Target="../tags/tag217.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0.xml"/><Relationship Id="rId2" Type="http://schemas.openxmlformats.org/officeDocument/2006/relationships/image" Target="../media/image1.png"/><Relationship Id="rId1" Type="http://schemas.openxmlformats.org/officeDocument/2006/relationships/tags" Target="../tags/tag219.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2.xml"/><Relationship Id="rId2" Type="http://schemas.openxmlformats.org/officeDocument/2006/relationships/image" Target="../media/image1.png"/><Relationship Id="rId1" Type="http://schemas.openxmlformats.org/officeDocument/2006/relationships/tags" Target="../tags/tag221.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4.xml"/><Relationship Id="rId2" Type="http://schemas.openxmlformats.org/officeDocument/2006/relationships/image" Target="../media/image1.png"/><Relationship Id="rId1" Type="http://schemas.openxmlformats.org/officeDocument/2006/relationships/tags" Target="../tags/tag223.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6.xml"/><Relationship Id="rId2" Type="http://schemas.openxmlformats.org/officeDocument/2006/relationships/image" Target="../media/image1.png"/><Relationship Id="rId1" Type="http://schemas.openxmlformats.org/officeDocument/2006/relationships/tags" Target="../tags/tag225.xml"/></Relationships>
</file>

<file path=ppt/slides/_rels/slide68.xml.rels><?xml version="1.0" encoding="UTF-8" standalone="yes"?>
<Relationships xmlns="http://schemas.openxmlformats.org/package/2006/relationships"><Relationship Id="rId9" Type="http://schemas.openxmlformats.org/officeDocument/2006/relationships/slide" Target="slide70.xml"/><Relationship Id="rId8" Type="http://schemas.openxmlformats.org/officeDocument/2006/relationships/tags" Target="../tags/tag231.xml"/><Relationship Id="rId7" Type="http://schemas.openxmlformats.org/officeDocument/2006/relationships/slide" Target="slide69.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image" Target="../media/image3.png"/><Relationship Id="rId3" Type="http://schemas.openxmlformats.org/officeDocument/2006/relationships/tags" Target="../tags/tag228.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227.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6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33.xml"/><Relationship Id="rId2" Type="http://schemas.openxmlformats.org/officeDocument/2006/relationships/image" Target="../media/image1.png"/><Relationship Id="rId1" Type="http://schemas.openxmlformats.org/officeDocument/2006/relationships/tags" Target="../tags/tag232.xml"/></Relationships>
</file>

<file path=ppt/slides/_rels/slide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image" Target="../media/image3.png"/><Relationship Id="rId3" Type="http://schemas.openxmlformats.org/officeDocument/2006/relationships/tags" Target="../tags/tag80.xml"/><Relationship Id="rId2" Type="http://schemas.openxmlformats.org/officeDocument/2006/relationships/image" Target="../media/image1.png"/><Relationship Id="rId14" Type="http://schemas.openxmlformats.org/officeDocument/2006/relationships/slideLayout" Target="../slideLayouts/slideLayout1.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9.xml"/></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68.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35.xml"/><Relationship Id="rId2" Type="http://schemas.openxmlformats.org/officeDocument/2006/relationships/image" Target="../media/image1.png"/><Relationship Id="rId1" Type="http://schemas.openxmlformats.org/officeDocument/2006/relationships/tags" Target="../tags/tag234.xml"/></Relationships>
</file>

<file path=ppt/slides/_rels/slide71.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slide" Target="slide72.xml"/><Relationship Id="rId7" Type="http://schemas.openxmlformats.org/officeDocument/2006/relationships/tags" Target="../tags/tag240.xml"/><Relationship Id="rId6" Type="http://schemas.openxmlformats.org/officeDocument/2006/relationships/image" Target="../media/image3.png"/><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236.xml"/></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1.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43.xml"/><Relationship Id="rId2" Type="http://schemas.openxmlformats.org/officeDocument/2006/relationships/image" Target="../media/image1.png"/><Relationship Id="rId1" Type="http://schemas.openxmlformats.org/officeDocument/2006/relationships/tags" Target="../tags/tag242.xml"/></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46.xml"/><Relationship Id="rId5" Type="http://schemas.openxmlformats.org/officeDocument/2006/relationships/slide" Target="slide74.xml"/><Relationship Id="rId4" Type="http://schemas.openxmlformats.org/officeDocument/2006/relationships/image" Target="../media/image3.png"/><Relationship Id="rId3" Type="http://schemas.openxmlformats.org/officeDocument/2006/relationships/tags" Target="../tags/tag245.xml"/><Relationship Id="rId2" Type="http://schemas.openxmlformats.org/officeDocument/2006/relationships/image" Target="../media/image1.png"/><Relationship Id="rId1" Type="http://schemas.openxmlformats.org/officeDocument/2006/relationships/tags" Target="../tags/tag244.xml"/></Relationships>
</file>

<file path=ppt/slides/_rels/slide7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48.xml"/><Relationship Id="rId2" Type="http://schemas.openxmlformats.org/officeDocument/2006/relationships/image" Target="../media/image1.png"/><Relationship Id="rId1" Type="http://schemas.openxmlformats.org/officeDocument/2006/relationships/tags" Target="../tags/tag247.xml"/></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52.xml"/><Relationship Id="rId6" Type="http://schemas.openxmlformats.org/officeDocument/2006/relationships/slide" Target="slide76.xml"/><Relationship Id="rId5" Type="http://schemas.openxmlformats.org/officeDocument/2006/relationships/tags" Target="../tags/tag251.xml"/><Relationship Id="rId4" Type="http://schemas.openxmlformats.org/officeDocument/2006/relationships/image" Target="../media/image3.png"/><Relationship Id="rId3" Type="http://schemas.openxmlformats.org/officeDocument/2006/relationships/tags" Target="../tags/tag250.xml"/><Relationship Id="rId2" Type="http://schemas.openxmlformats.org/officeDocument/2006/relationships/image" Target="../media/image1.png"/><Relationship Id="rId1" Type="http://schemas.openxmlformats.org/officeDocument/2006/relationships/tags" Target="../tags/tag249.xml"/></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75.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54.xml"/><Relationship Id="rId2" Type="http://schemas.openxmlformats.org/officeDocument/2006/relationships/image" Target="../media/image1.png"/><Relationship Id="rId1" Type="http://schemas.openxmlformats.org/officeDocument/2006/relationships/tags" Target="../tags/tag253.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3" Type="http://schemas.openxmlformats.org/officeDocument/2006/relationships/tags" Target="../tags/tag256.xml"/><Relationship Id="rId2" Type="http://schemas.openxmlformats.org/officeDocument/2006/relationships/image" Target="../media/image1.png"/><Relationship Id="rId1" Type="http://schemas.openxmlformats.org/officeDocument/2006/relationships/tags" Target="../tags/tag255.xml"/></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tags" Target="../tags/tag258.xml"/><Relationship Id="rId2" Type="http://schemas.openxmlformats.org/officeDocument/2006/relationships/image" Target="../media/image1.png"/><Relationship Id="rId1" Type="http://schemas.openxmlformats.org/officeDocument/2006/relationships/tags" Target="../tags/tag257.xml"/></Relationships>
</file>

<file path=ppt/slides/_rels/slide7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60.xml"/><Relationship Id="rId2" Type="http://schemas.openxmlformats.org/officeDocument/2006/relationships/image" Target="../media/image1.png"/><Relationship Id="rId1" Type="http://schemas.openxmlformats.org/officeDocument/2006/relationships/tags" Target="../tags/tag259.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image" Target="../media/image1.png"/><Relationship Id="rId1" Type="http://schemas.openxmlformats.org/officeDocument/2006/relationships/tags" Target="../tags/tag90.xml"/></Relationships>
</file>

<file path=ppt/slides/_rels/slide8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63.xml"/><Relationship Id="rId4" Type="http://schemas.openxmlformats.org/officeDocument/2006/relationships/image" Target="../media/image3.png"/><Relationship Id="rId3" Type="http://schemas.openxmlformats.org/officeDocument/2006/relationships/tags" Target="../tags/tag262.xml"/><Relationship Id="rId2" Type="http://schemas.openxmlformats.org/officeDocument/2006/relationships/image" Target="../media/image1.png"/><Relationship Id="rId1" Type="http://schemas.openxmlformats.org/officeDocument/2006/relationships/tags" Target="../tags/tag261.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5.xml"/><Relationship Id="rId2" Type="http://schemas.openxmlformats.org/officeDocument/2006/relationships/image" Target="../media/image1.png"/><Relationship Id="rId1" Type="http://schemas.openxmlformats.org/officeDocument/2006/relationships/tags" Target="../tags/tag264.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7.xml"/><Relationship Id="rId2" Type="http://schemas.openxmlformats.org/officeDocument/2006/relationships/image" Target="../media/image1.png"/><Relationship Id="rId1" Type="http://schemas.openxmlformats.org/officeDocument/2006/relationships/tags" Target="../tags/tag266.xml"/></Relationships>
</file>

<file path=ppt/slides/_rels/slide8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69.xml"/><Relationship Id="rId2" Type="http://schemas.openxmlformats.org/officeDocument/2006/relationships/image" Target="../media/image1.png"/><Relationship Id="rId1" Type="http://schemas.openxmlformats.org/officeDocument/2006/relationships/tags" Target="../tags/tag268.xml"/></Relationships>
</file>

<file path=ppt/slides/_rels/slide8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1.xml"/><Relationship Id="rId2" Type="http://schemas.openxmlformats.org/officeDocument/2006/relationships/image" Target="../media/image1.png"/><Relationship Id="rId1" Type="http://schemas.openxmlformats.org/officeDocument/2006/relationships/tags" Target="../tags/tag270.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3.xml"/><Relationship Id="rId2" Type="http://schemas.openxmlformats.org/officeDocument/2006/relationships/image" Target="../media/image1.png"/><Relationship Id="rId1" Type="http://schemas.openxmlformats.org/officeDocument/2006/relationships/tags" Target="../tags/tag272.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5.xml"/><Relationship Id="rId2" Type="http://schemas.openxmlformats.org/officeDocument/2006/relationships/image" Target="../media/image1.png"/><Relationship Id="rId1" Type="http://schemas.openxmlformats.org/officeDocument/2006/relationships/tags" Target="../tags/tag274.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7.xml"/><Relationship Id="rId2" Type="http://schemas.openxmlformats.org/officeDocument/2006/relationships/image" Target="../media/image1.png"/><Relationship Id="rId1" Type="http://schemas.openxmlformats.org/officeDocument/2006/relationships/tags" Target="../tags/tag276.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9.xml"/><Relationship Id="rId2" Type="http://schemas.openxmlformats.org/officeDocument/2006/relationships/image" Target="../media/image1.png"/><Relationship Id="rId1" Type="http://schemas.openxmlformats.org/officeDocument/2006/relationships/tags" Target="../tags/tag278.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1.xml"/><Relationship Id="rId2" Type="http://schemas.openxmlformats.org/officeDocument/2006/relationships/image" Target="../media/image1.png"/><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94.xml"/><Relationship Id="rId4" Type="http://schemas.openxmlformats.org/officeDocument/2006/relationships/image" Target="../media/image3.png"/><Relationship Id="rId3" Type="http://schemas.openxmlformats.org/officeDocument/2006/relationships/tags" Target="../tags/tag93.xml"/><Relationship Id="rId2" Type="http://schemas.openxmlformats.org/officeDocument/2006/relationships/image" Target="../media/image1.png"/><Relationship Id="rId1" Type="http://schemas.openxmlformats.org/officeDocument/2006/relationships/tags" Target="../tags/tag92.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3.xml"/><Relationship Id="rId2" Type="http://schemas.openxmlformats.org/officeDocument/2006/relationships/image" Target="../media/image1.png"/><Relationship Id="rId1" Type="http://schemas.openxmlformats.org/officeDocument/2006/relationships/tags" Target="../tags/tag282.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5.xml"/><Relationship Id="rId2" Type="http://schemas.openxmlformats.org/officeDocument/2006/relationships/image" Target="../media/image1.png"/><Relationship Id="rId1" Type="http://schemas.openxmlformats.org/officeDocument/2006/relationships/tags" Target="../tags/tag284.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7.xml"/><Relationship Id="rId2" Type="http://schemas.openxmlformats.org/officeDocument/2006/relationships/image" Target="../media/image1.png"/><Relationship Id="rId1" Type="http://schemas.openxmlformats.org/officeDocument/2006/relationships/tags" Target="../tags/tag286.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9.xml"/><Relationship Id="rId2" Type="http://schemas.openxmlformats.org/officeDocument/2006/relationships/image" Target="../media/image1.png"/><Relationship Id="rId1" Type="http://schemas.openxmlformats.org/officeDocument/2006/relationships/tags" Target="../tags/tag288.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1.xml"/><Relationship Id="rId2" Type="http://schemas.openxmlformats.org/officeDocument/2006/relationships/image" Target="../media/image1.png"/><Relationship Id="rId1" Type="http://schemas.openxmlformats.org/officeDocument/2006/relationships/tags" Target="../tags/tag290.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3.xml"/><Relationship Id="rId2" Type="http://schemas.openxmlformats.org/officeDocument/2006/relationships/image" Target="../media/image1.png"/><Relationship Id="rId1" Type="http://schemas.openxmlformats.org/officeDocument/2006/relationships/tags" Target="../tags/tag292.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5.xml"/><Relationship Id="rId2" Type="http://schemas.openxmlformats.org/officeDocument/2006/relationships/image" Target="../media/image1.png"/><Relationship Id="rId1" Type="http://schemas.openxmlformats.org/officeDocument/2006/relationships/tags" Target="../tags/tag294.xml"/></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7.xml"/><Relationship Id="rId2" Type="http://schemas.openxmlformats.org/officeDocument/2006/relationships/image" Target="../media/image1.png"/><Relationship Id="rId1" Type="http://schemas.openxmlformats.org/officeDocument/2006/relationships/tags" Target="../tags/tag296.xml"/></Relationships>
</file>

<file path=ppt/slides/_rels/slide9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9.xml"/><Relationship Id="rId2" Type="http://schemas.openxmlformats.org/officeDocument/2006/relationships/image" Target="../media/image1.png"/><Relationship Id="rId1" Type="http://schemas.openxmlformats.org/officeDocument/2006/relationships/tags" Target="../tags/tag298.xml"/></Relationships>
</file>

<file path=ppt/slides/_rels/slide9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1.xml"/><Relationship Id="rId2" Type="http://schemas.openxmlformats.org/officeDocument/2006/relationships/image" Target="../media/image1.png"/><Relationship Id="rId1" Type="http://schemas.openxmlformats.org/officeDocument/2006/relationships/tags" Target="../tags/tag3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164465"/>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7914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1206500" y="1534160"/>
            <a:ext cx="10290810" cy="3138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Last Sunday, as Peter waited for his flight, he started to get hungrier and hungrier.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Not one for fast food, he sent messages to a restaurant asking for a delivery as a joke. It was a popular steak spot. Peter knew it didn’t offer delivery. He really had no expectations when he sent the messages—it was just a bit of fun.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21665" y="513715"/>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08000" y="1607185"/>
            <a:ext cx="11002645" cy="147637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Anna discovered a volunteer program that aimed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assistance to low-income families regularly. Eager to participate in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service, she completed an application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for the program.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621665" y="3429000"/>
            <a:ext cx="10669905"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 A. provide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receive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serve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complete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2. A. personal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public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private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business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3. A. select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enroll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provide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apply</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807085" y="36290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807085" y="418211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567940" y="566610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779645" y="566610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 name="文本框 1"/>
          <p:cNvSpPr txBox="1"/>
          <p:nvPr/>
        </p:nvSpPr>
        <p:spPr>
          <a:xfrm>
            <a:off x="807085" y="47656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6991350" y="566610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2" grpId="0"/>
      <p:bldP spid="6" grpId="0" bldLvl="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26752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1.【解析】根据文章第一句可知，志愿者项目是为了向低收入家庭“提供帮助”。A项意为“提供”，符合语境。B项意为“接收”；C项意为“服务”；D项意为“完成”，都不合适。故选A项。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2.【解析】public service为固定搭配，意为“公共服务”，符合语境。故选B项。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3.【解析】A项意为“选择”；B项意为“注册”；C项意为“提供”；D项意为“申请”。根据本空格前面的“application（申请表）”和空格后的for可知，考查固定搭配apply for。故选D项。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805815" y="560705"/>
            <a:ext cx="10738485"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Upon joining, the program offered thorough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that included how to solve common challenges, such as tax preparation, property management and elderly care. The training also featured the use of artificial intelligence (AI) to improve customer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66725" y="3307715"/>
            <a:ext cx="10962005" cy="129159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4. A. guidance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assistance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training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information</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5. A. comment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knowledge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feeling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experience</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01675" y="34290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01675" y="40716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760345" y="540829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693920" y="540829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4.【解析】结合下文提到的志愿者项目教大家如何应对常见问题，以及第二句再次提到training，可以推测空格句应表示该项目提供全面的培训。故选C项。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5.【解析】A项意为“评论”；B项意为“知识”；C项意为“感觉”；D项意为“体验”。结合上下文可知，这里指的是通过AI技术来改善客户“体验”。故选D项。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342900" y="2406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80415" y="367665"/>
            <a:ext cx="10807700" cy="1476375"/>
          </a:xfrm>
          <a:prstGeom prst="rect">
            <a:avLst/>
          </a:prstGeom>
          <a:noFill/>
        </p:spPr>
        <p:txBody>
          <a:bodyPr wrap="square" rtlCol="0">
            <a:spAutoFit/>
          </a:bodyPr>
          <a:p>
            <a:pPr indent="72009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Recently, an elderly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asked for help with a refund. Knowing he was suffering from health issues, Anna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7</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him. By using virtual assistants, she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him effectively.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80415" y="2516505"/>
            <a:ext cx="10613390"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6. A. agent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client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visitor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participant</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7. A. walked along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walked up to </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walked away from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walked out</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8. A. served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fixed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encouraged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ignored</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1024255" y="2654935"/>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1024255" y="3275965"/>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504440" y="544322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469765" y="544322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1024255" y="4401185"/>
            <a:ext cx="520065" cy="70231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6435090" y="544322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6.【解析】A项意为“代理人”；B项意为“客户”；C项意为“访客”；D项意为“参与者”。结合第四段“the growing number of clients（不断增加的客户）”可知，这位老人是需要帮助的客户。故选B项。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7.【解析】A项意为“沿着</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走”；B项意为“走向</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”；C项意为“离开”；D项意为“走出去”。根据前文“suffering from health issues”可知，老人遭受健康问题的困扰，安娜作为志愿者应是走向老人去帮助他。故选B项。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49630" y="1473200"/>
            <a:ext cx="10587990" cy="2630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A few hours later, he was shocked to see a man in a tuxedo (晚礼服) walking up to him with a bag in the airport. Inside the bag was a 24-oz. porterhouse steak, one order of colossal shrimp, a side of potatoes, the restaurant’s signature bread, two napkins and silverware.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8.【解析】A项意为“服务”；B项意为“修理”；C项意为“鼓励”；D项意为“忽视”。根据上下文可知，安娜应该作为志愿者为老人服务。故选A项。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1104265" y="461645"/>
            <a:ext cx="9984740" cy="1938020"/>
          </a:xfrm>
          <a:prstGeom prst="rect">
            <a:avLst/>
          </a:prstGeom>
          <a:noFill/>
        </p:spPr>
        <p:txBody>
          <a:bodyPr wrap="square" rtlCol="0">
            <a:spAutoFit/>
          </a:bodyPr>
          <a:p>
            <a:pPr indent="720090" algn="just" fontAlgn="auto">
              <a:lnSpc>
                <a:spcPct val="100000"/>
              </a:lnSpc>
              <a:spcAft>
                <a:spcPts val="0"/>
              </a:spcAft>
              <a:buNone/>
            </a:pPr>
            <a:r>
              <a:rPr sz="3000" u="sng">
                <a:solidFill>
                  <a:schemeClr val="tx1"/>
                </a:solidFill>
                <a:uFillTx/>
                <a:latin typeface="Times New Roman" panose="02020603050405020304" charset="0"/>
                <a:ea typeface="宋体" panose="02010600030101010101" pitchFamily="2" charset="-122"/>
                <a:cs typeface="Times New Roman" panose="02020603050405020304" charset="0"/>
              </a:rPr>
              <a:t>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she realized that she could use AI to reduce serving time and meet the needs of the growing number of clients. So she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usage of AI in the community, which received positive feedback.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57200" y="3096895"/>
            <a:ext cx="11222990" cy="129159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9. A. So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Therefore</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C. Moreover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However</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10. A. supported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provided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completed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promoted</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73430" y="324104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73430" y="37750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133725" y="508571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5067300" y="508571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9.【解析】A项意为“因此”，表示因果关系；B项意为“因此”，与A项意思相近，但语气更强，更正式；C项意为“此外；而且”，用于强调或补充前文内容；D项意为“然而”，用于表示转折关系。根据前后文，空格处应表示递进。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 name="组合 1"/>
          <p:cNvGrpSpPr/>
          <p:nvPr/>
        </p:nvGrpSpPr>
        <p:grpSpPr>
          <a:xfrm>
            <a:off x="10568305" y="6055360"/>
            <a:ext cx="1541145" cy="773430"/>
            <a:chOff x="15940" y="9138"/>
            <a:chExt cx="2427" cy="1218"/>
          </a:xfrm>
        </p:grpSpPr>
        <p:sp>
          <p:nvSpPr>
            <p:cNvPr id="3" name="左箭头 2">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7" name="图片 6"/>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10.【解析】A项意为“支持”；B项意为“提供”；C项意为“完成”；D项意为“推广”。根据上文，安娜利用人工智能来减少服务时间，可以推测她推广了人工智能的使用。故选D项。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164465"/>
            <a:ext cx="1182497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302895" y="460375"/>
            <a:ext cx="11261725" cy="239966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Devoted to public service for many years, Anna had become quite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among the community.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her work and the benefits she brought to others were well-known, so she earned a lot of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for her efforts.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initial enthusiasm might wear off, as Anna thought back to her experiences with clients, she always felt good about her decision.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30860" y="2997200"/>
            <a:ext cx="11130280"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11. A. popular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unknown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disliked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ordinary</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12. A. award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element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situation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spirit</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13. A. stress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respect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result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joy</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14. A. But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Even though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In spite of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When</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06120" y="3147695"/>
            <a:ext cx="50990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20" name="圆角矩形 19"/>
          <p:cNvSpPr/>
          <p:nvPr/>
        </p:nvSpPr>
        <p:spPr>
          <a:xfrm>
            <a:off x="1216025" y="5625465"/>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3" name="文本框 2"/>
          <p:cNvSpPr txBox="1"/>
          <p:nvPr/>
        </p:nvSpPr>
        <p:spPr>
          <a:xfrm>
            <a:off x="706120" y="3700780"/>
            <a:ext cx="509905" cy="45720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3595370" y="5625465"/>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7" name="文本框 6"/>
          <p:cNvSpPr txBox="1"/>
          <p:nvPr/>
        </p:nvSpPr>
        <p:spPr>
          <a:xfrm>
            <a:off x="706120" y="4306570"/>
            <a:ext cx="50990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圆角矩形 7"/>
          <p:cNvSpPr/>
          <p:nvPr/>
        </p:nvSpPr>
        <p:spPr>
          <a:xfrm>
            <a:off x="6055995" y="5625465"/>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9" name="文本框 8"/>
          <p:cNvSpPr txBox="1"/>
          <p:nvPr/>
        </p:nvSpPr>
        <p:spPr>
          <a:xfrm>
            <a:off x="706120" y="4935855"/>
            <a:ext cx="50990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0" name="圆角矩形 9"/>
          <p:cNvSpPr/>
          <p:nvPr/>
        </p:nvSpPr>
        <p:spPr>
          <a:xfrm>
            <a:off x="8373110" y="5626100"/>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bldLvl="0" animBg="1"/>
      <p:bldP spid="3" grpId="0"/>
      <p:bldP spid="6" grpId="0" bldLvl="0" animBg="1"/>
      <p:bldP spid="7" grpId="0"/>
      <p:bldP spid="8" grpId="0" bldLvl="0" animBg="1"/>
      <p:bldP spid="9" grpId="0"/>
      <p:bldP spid="10"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11.【解析】A项意为“受欢迎的”；B项意为“不为人知的”；C项意为“被厌恶的”；D项意为“普通的”。根据语境，安娜多年来投身于公共服务，可以推测她在社区内很受欢迎。故选A项。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12.【解析】A项意为“奖项”；B项意为“要素”；C项意为“情况”；D项意为“精神”。根据本句句意“她的工作精神以及为他人带来的益处广为人知”，故选D项。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13.【解析】A项意为“压力”；B项意为“尊重”；C项意为“结果”；D项意为“快乐”。根据上文，她的工作精神以及为他人带来的益处广为人知，可知她应该赢得了很多尊重。故选B项。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14.【解析】A项意为“但是”；B项意为“尽管”；C项意为“尽管”，后面接名词或名词短语；D项意为“当</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时”。根据语境可知，尽管最初的热情可能会逐渐消退，但安娜每每想起帮助客户的经历，都更坚信自己的决定是正确的。故选B项。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164465"/>
            <a:ext cx="1182497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570865" y="847090"/>
            <a:ext cx="10805795" cy="101473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Nowadays, Anna still looks for ways to improve her services and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others to participate in such meaningful work.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41350" y="3083560"/>
            <a:ext cx="11062335" cy="69151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15. A. encourages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criticizes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manages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discourages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875030" y="3221990"/>
            <a:ext cx="50990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圆角矩形 7"/>
          <p:cNvSpPr/>
          <p:nvPr/>
        </p:nvSpPr>
        <p:spPr>
          <a:xfrm>
            <a:off x="3118485" y="4394200"/>
            <a:ext cx="2190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5"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31215" y="613410"/>
            <a:ext cx="10528935" cy="563118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Once the shock wore off, Peter realized how much had gone into this delivery. “The restaurant is 23.5 miles away from the airport according to the map. That meant in just under three hours, someone had to see my messages, get authorization (授权), get in touch with the restaurant and place the order. Then the restaurant had to prepare the order, get it boxed up, and get a server to get in his car, and drive to the airport (It’s never an easy task). Then while all this was happening, they tracked down my flight, figured out where I was landing, and waited there when I walked out of security!” Peter shared his memorable experience with his friends, who were quite convinced that it was the tastiest steak Peter had ever had.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15.【解析】A项意为“鼓励”；B项意为“批评”；C项意为“管理”；D项意为“阻止”。根据语境可知，安娜仍然在寻找方法来提升她的服务水平，并鼓励他人参与这样有意义的工作。故选A项。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7425" y="414655"/>
            <a:ext cx="5680075"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C. Have a check.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开展自我评价。</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815975" y="1591310"/>
            <a:ext cx="343471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我掌握的词汇：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707390" y="2393950"/>
          <a:ext cx="10777855" cy="2783840"/>
        </p:xfrm>
        <a:graphic>
          <a:graphicData uri="http://schemas.openxmlformats.org/drawingml/2006/table">
            <a:tbl>
              <a:tblPr firstRow="1" bandRow="1">
                <a:tableStyleId>{5940675A-B579-460E-94D1-54222C63F5DA}</a:tableStyleId>
              </a:tblPr>
              <a:tblGrid>
                <a:gridCol w="1871980"/>
                <a:gridCol w="2061845"/>
                <a:gridCol w="2451100"/>
                <a:gridCol w="2291715"/>
                <a:gridCol w="2101215"/>
              </a:tblGrid>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shock</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flight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memorable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convinced</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remain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agent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regular</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thorough</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feature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apply</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situation</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award</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provide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client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require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9280">
                <a:tc>
                  <a:txBody>
                    <a:bodyPr/>
                    <a:p>
                      <a:pPr indent="0">
                        <a:buNone/>
                      </a:pPr>
                      <a:r>
                        <a:rPr lang="zh-CN" altLang="en-US" sz="3000" b="0">
                          <a:solidFill>
                            <a:schemeClr val="tx1"/>
                          </a:solidFill>
                          <a:uFillTx/>
                          <a:latin typeface="Times New Roman" panose="02020603050405020304" charset="0"/>
                          <a:cs typeface="Times New Roman" panose="02020603050405020304" charset="0"/>
                        </a:rPr>
                        <a:t>refund</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budget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message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probably</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encourage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r>
                        <a:rPr lang="zh-CN" altLang="en-US" sz="3000" b="0">
                          <a:solidFill>
                            <a:schemeClr val="tx1"/>
                          </a:solidFill>
                          <a:uFillTx/>
                          <a:latin typeface="Times New Roman" panose="02020603050405020304" charset="0"/>
                          <a:cs typeface="Times New Roman" panose="02020603050405020304" charset="0"/>
                        </a:rPr>
                        <a:t>spot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efficiency</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property</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equipment</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zh-CN" altLang="en-US" sz="3000" b="0">
                          <a:solidFill>
                            <a:schemeClr val="tx1"/>
                          </a:solidFill>
                          <a:uFillTx/>
                          <a:latin typeface="Times New Roman" panose="02020603050405020304" charset="0"/>
                          <a:cs typeface="Times New Roman" panose="02020603050405020304" charset="0"/>
                        </a:rPr>
                        <a:t>receive</a:t>
                      </a: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320675" y="346710"/>
            <a:ext cx="471487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我掌握的阅读理解技能：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26415" y="1021080"/>
          <a:ext cx="11101070" cy="5036185"/>
        </p:xfrm>
        <a:graphic>
          <a:graphicData uri="http://schemas.openxmlformats.org/drawingml/2006/table">
            <a:tbl>
              <a:tblPr firstRow="1" bandRow="1">
                <a:tableStyleId>{5940675A-B579-460E-94D1-54222C63F5DA}</a:tableStyleId>
              </a:tblPr>
              <a:tblGrid>
                <a:gridCol w="2245360"/>
                <a:gridCol w="4592955"/>
                <a:gridCol w="4262755"/>
              </a:tblGrid>
              <a:tr h="502920">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自评情况</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评价指标</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对应内容</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r>
              <a:tr h="45783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能理解语篇的主旨大意。</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One/Four第五题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8051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能根据主题熟悉的文本信息作出推理判断。</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One第四题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Four第一、四题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Two/Five第四、五题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21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能根据上下文推测前后文内容。</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Three/Six</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850">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能从主题熟悉的文本中找出特定信息。</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除上述题目外的其他阅读理解题</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850">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能分辨不同的文体类型，并在阅读中有效运用。</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sz="3000" b="0">
                          <a:solidFill>
                            <a:schemeClr val="tx1"/>
                          </a:solidFill>
                          <a:uFillTx/>
                          <a:latin typeface="Times New Roman" panose="02020603050405020304" charset="0"/>
                          <a:ea typeface="宋体" panose="02010600030101010101" pitchFamily="2" charset="-122"/>
                        </a:rPr>
                        <a:t>Passage Two第五题</a:t>
                      </a:r>
                      <a:endParaRPr sz="3000" b="0">
                        <a:solidFill>
                          <a:schemeClr val="tx1"/>
                        </a:solidFill>
                        <a:uFillTx/>
                        <a:latin typeface="Times New Roman" panose="02020603050405020304" charset="0"/>
                        <a:ea typeface="宋体" panose="02010600030101010101" pitchFamily="2" charset="-122"/>
                      </a:endParaRPr>
                    </a:p>
                    <a:p>
                      <a:pPr indent="0">
                        <a:lnSpc>
                          <a:spcPct val="80000"/>
                        </a:lnSpc>
                        <a:buNone/>
                      </a:pPr>
                      <a:r>
                        <a:rPr sz="3000" b="0">
                          <a:solidFill>
                            <a:schemeClr val="tx1"/>
                          </a:solidFill>
                          <a:uFillTx/>
                          <a:latin typeface="Times New Roman" panose="02020603050405020304" charset="0"/>
                          <a:ea typeface="宋体" panose="02010600030101010101" pitchFamily="2" charset="-122"/>
                        </a:rPr>
                        <a:t>Passage One/Five第四题</a:t>
                      </a:r>
                      <a:endParaRPr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2" name="组合 1"/>
          <p:cNvGrpSpPr/>
          <p:nvPr/>
        </p:nvGrpSpPr>
        <p:grpSpPr>
          <a:xfrm>
            <a:off x="10568305" y="6055360"/>
            <a:ext cx="1541780" cy="773430"/>
            <a:chOff x="15940" y="9138"/>
            <a:chExt cx="2428" cy="1218"/>
          </a:xfrm>
        </p:grpSpPr>
        <p:sp>
          <p:nvSpPr>
            <p:cNvPr id="6" name="左箭头 5">
              <a:hlinkClick r:id="rId6"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7"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12888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Why did Peter send messages to the restaurant?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Because he wanted to order a delivery.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Because he expected them to deliver food to him.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Because he was hungry and looking for a joke.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Because he liked fast food and wanted to try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49350" y="10737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708660" y="3641090"/>
            <a:ext cx="10633710" cy="24625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【解析】事实细节题。根据第二段第一句“Not one for fast food, he sent messages to a restaurant asking for a delivery as a joke”以及第三句“Peter knew it didn’t offer delivery”可知，彼得发信息给餐厅是因为他饿了又不想吃快餐，想开个玩笑，并非真的期望餐厅送餐。故选C项。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68045" y="640715"/>
            <a:ext cx="1048956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did Peter receive from the restaurant?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 24-oz. porterhouse steak and some side dishes.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 gift card to use at any branch of the restaurant.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An apology for not being able to deliver.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 free meal voucher for his next visit.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01090" y="7118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68045" y="3702050"/>
            <a:ext cx="10455910" cy="16706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【解析】事实细节题。根据第三段最后一句可知，彼得从餐厅收到了一份24盎司的大脊骨牛排、一些配菜和招牌面包等。故选A项。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77570" y="567690"/>
            <a:ext cx="1062291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How far is the restaurant from the airport according to the map?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30 miles.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23.5 miles.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24 miles.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25 miles.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74115" y="6724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sym typeface="+mn-ea"/>
              </a:rPr>
              <a:t>B</a:t>
            </a:r>
            <a:endParaRPr lang="en-US" altLang="zh-CN" sz="3000">
              <a:solidFill>
                <a:srgbClr val="C0000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877570" y="3429000"/>
            <a:ext cx="10544810" cy="160274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【解析】事实细节题。第四段第二句“The restaurant is 23.5 miles away from the airport according to the map”提到，根据地图，餐厅距离机场有23.5英里。故选B项。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13765" y="495935"/>
            <a:ext cx="10271125" cy="424624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What can be inferred from the passage about the restaurant’s response to Peter’s messages?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restaurant replied to Peter’s messages and asked him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to come to the restaurant instead.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restaurant ignored Peter’s messages because they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didn’t offer delivery.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restaurant found Peter’s messages funny but did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nothing about them.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restaurant took Peter’s messages seriously and made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an effort to fulfill his request.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335" y="4959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353185" y="4805680"/>
            <a:ext cx="9272270" cy="15557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11935" algn="just" fontAlgn="auto">
              <a:lnSpc>
                <a:spcPct val="10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【解析】推理判断题。从文中可以看出，餐厅对彼得的留言非常重视，甚至专门派人送餐到机场，这显示了他们为客户提供的优质服务。故选D项。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58850" y="759460"/>
            <a:ext cx="1082929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 is the main idea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exceptional customer service provided by the restaurant.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Peter’s light-hearted messages to the restaurant.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difficulty of delivering food to an airport.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humor in unexpected situations.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21740" y="840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017905" y="3837940"/>
            <a:ext cx="9969500" cy="18478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【解析】主旨大意题。这篇文章主要讲述了餐厅对顾客需求的重视和出色的客户服务。故选A项。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671830" y="1252220"/>
            <a:ext cx="10747375" cy="424624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rise of artificial intelligence (AI) is changing customer service, improving efficiency and saving costs. Studies show that people are now more open to using AI. According to a survey, 71% of the IT profession use AI tools to increase output, especially young people.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If used properly, AI tools such as chatbots (聊天机器人) can help agents reduce their workload and finish routine tasks automatically. AI can improve the customer experience and solve some business challenges, such as employee burnout (精疲力尽) and inefficiency.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55015" y="745490"/>
            <a:ext cx="10648950" cy="3646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However, there are some challenges in using AI in customer service. One is the challenge facing feelings and context, leading to misunderstandings. Another problem is the lack of human touch. This can be solved by mixing AI with human help—using AI to solve simple questions and letting human agents deal with complex problems. Incorrect responses are another problem, which can be improved through regular checks, training and comments from users.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sp>
        <p:nvSpPr>
          <p:cNvPr id="43" name="文本框 42"/>
          <p:cNvSpPr txBox="1"/>
          <p:nvPr/>
        </p:nvSpPr>
        <p:spPr>
          <a:xfrm>
            <a:off x="803910" y="369570"/>
            <a:ext cx="10264140" cy="1568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4800" b="1">
                <a:solidFill>
                  <a:schemeClr val="tx1"/>
                </a:solidFill>
                <a:latin typeface="Times New Roman" panose="02020603050405020304" charset="0"/>
                <a:ea typeface="微软雅黑" panose="020B0503020204020204" charset="-122"/>
                <a:cs typeface="Times New Roman" panose="02020603050405020304" charset="0"/>
              </a:rPr>
              <a:t>Unit 5 </a:t>
            </a:r>
            <a:endParaRPr sz="4800" b="1">
              <a:solidFill>
                <a:schemeClr val="tx1"/>
              </a:solidFill>
              <a:latin typeface="Times New Roman" panose="02020603050405020304" charset="0"/>
              <a:ea typeface="微软雅黑" panose="020B0503020204020204" charset="-122"/>
              <a:cs typeface="Times New Roman" panose="02020603050405020304" charset="0"/>
            </a:endParaRPr>
          </a:p>
          <a:p>
            <a:pPr algn="ctr"/>
            <a:r>
              <a:rPr sz="4800" b="1">
                <a:solidFill>
                  <a:schemeClr val="tx1"/>
                </a:solidFill>
                <a:latin typeface="Times New Roman" panose="02020603050405020304" charset="0"/>
                <a:ea typeface="微软雅黑" panose="020B0503020204020204" charset="-122"/>
                <a:cs typeface="Times New Roman" panose="02020603050405020304" charset="0"/>
              </a:rPr>
              <a:t>Social Services</a:t>
            </a:r>
            <a:endParaRPr sz="4800" b="1">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4" name="图片 3"/>
          <p:cNvPicPr>
            <a:picLocks noChangeAspect="1"/>
          </p:cNvPicPr>
          <p:nvPr/>
        </p:nvPicPr>
        <p:blipFill>
          <a:blip r:embed="rId5"/>
          <a:stretch>
            <a:fillRect/>
          </a:stretch>
        </p:blipFill>
        <p:spPr>
          <a:xfrm>
            <a:off x="2684145" y="2452370"/>
            <a:ext cx="6504305" cy="3590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05180" y="1052830"/>
            <a:ext cx="10549255" cy="3646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Despite the rapid growth of AI, the question remains: Will AI fully replace human customer support agents? The answer is: No. The goal of using AI is not to replace human interaction.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To sum up, AI is changing the way businesses deal with customer service, and may improve customer satisfaction in the future. Although some challenges exist, the key is to make good use of AI to improve customer experience.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12888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does the rise of AI in customer service provide?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Increased employee burnout.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Inefficiency in operation.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Efficiency and cost-saving.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Decreased output.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6190" y="10687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120775" y="4136390"/>
            <a:ext cx="9969500" cy="16497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【解析】事实细节题。根据第一段第一句“...improving efficiency and saving costs”可知，AI能为客户服务提升效率、节省成本。故选C项。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516255"/>
            <a:ext cx="1016317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What benefit does using AI tools offer?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Increasing workload.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Working automatically.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Increasing routine tasks.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Inefficiency of work.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41400" y="5162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94995" y="3847465"/>
            <a:ext cx="10633710" cy="23653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【解析】事实细节题。根据文章第二段第一句“...help agents reduce their workload and finish routine tasks automatically”可知，AI工具的好处是减少工作量并自动完成常规任务。故选B项。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00710" y="909955"/>
            <a:ext cx="1099058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What is NOT a challenge mentioned about the use of AI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Difficulty in understanding feelings and context.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Lack of human touch in interaction.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Inaccurate responses from AI.</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Long response time from AI systems.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42645" y="979805"/>
            <a:ext cx="520065" cy="553085"/>
          </a:xfrm>
          <a:prstGeom prst="rect">
            <a:avLst/>
          </a:prstGeom>
          <a:noFill/>
        </p:spPr>
        <p:txBody>
          <a:bodyPr wrap="square" rtlCol="0">
            <a:spAutoFit/>
          </a:bodyPr>
          <a:p>
            <a:r>
              <a:rPr lang="zh-CN" altLang="en-US" sz="3000">
                <a:solidFill>
                  <a:srgbClr val="C00000"/>
                </a:solidFill>
                <a:uFillTx/>
                <a:latin typeface="Times New Roman" panose="02020603050405020304" charset="0"/>
                <a:cs typeface="Times New Roman" panose="02020603050405020304" charset="0"/>
              </a:rPr>
              <a:t>D</a:t>
            </a:r>
            <a:endParaRPr lang="zh-CN" altLang="en-US"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82320" y="3762375"/>
            <a:ext cx="9969500" cy="21659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【解析】事实细节题。根据第三段内容，提到的挑战包括理解情感和语境的困难、缺乏人性化的接触和不准确的回应，没有提到AI系统响应时间慢的问题。故选D项。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4885" y="713740"/>
            <a:ext cx="10471785" cy="175323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What is the author’s attitude towards AI replacing human agents?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Positive.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Negative.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Neutral.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Indifferent.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9365" y="713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74370" y="3571240"/>
            <a:ext cx="10695305" cy="23037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【解析】推理判断题。根据第四段第一、二句“...Will AI fully replace human customer support agents? The answer is: No”可以推断，作者并不认为AI会完全取代人工客服。故选B项。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6750" y="573405"/>
            <a:ext cx="1088961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We can infer from the passage that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AI will fully replace human agents in the future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there’s no need to use AI in customer service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inaccurate responses from AI cannot be improved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AI is meant to help human agents rather than replace them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05510" y="65278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36600" y="3101975"/>
            <a:ext cx="10819765" cy="33267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A项意为“AI将在未来完全取代人工客服”，这与文章内容不符。B项意为“没有必要在客户服务中使用AI”，与文章的观点相反。C项意为“AI不精确回应的问题无法得到改善”，从文章第三段最后一句可知，不精确回应的问题可以通过定期审查、训练和客户反馈得到改善，因此C项不正确。文章第四段最后一句提到，使用AI并非为了取代人工客服。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668655" y="23876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custDataLst>
              <p:tags r:id="rId6"/>
            </p:custDataLst>
          </p:nvPr>
        </p:nvSpPr>
        <p:spPr>
          <a:xfrm>
            <a:off x="668655" y="1102360"/>
            <a:ext cx="10596245" cy="239966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Overview of the 2024 Paris Olympics</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2024 Paris Olympic Games took place from July 26 to August 11 in Paris, France (Handball, football and rugby competitions took place from July 24). During the 19 days, the Games awarded 329 gold medals in 32 sports. (1) 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7"/>
            </p:custDataLst>
          </p:nvPr>
        </p:nvSpPr>
        <p:spPr>
          <a:xfrm>
            <a:off x="535305" y="3792855"/>
            <a:ext cx="11122660" cy="2249170"/>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 2024 Paris Olympics were greatly promoted by the volunteers’ dedication.</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Their mission was to make the Games experience unique for everyone involved.</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The slogan “Games Wide Open” showed the spirit of openness.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Their hard work and enthusiasm helped to make the event special and successful.</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They must be at least 18 years old by January 1, 2024.</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5" name="圆角矩形 4"/>
          <p:cNvSpPr/>
          <p:nvPr>
            <p:custDataLst>
              <p:tags r:id="rId8"/>
            </p:custDataLst>
          </p:nvPr>
        </p:nvSpPr>
        <p:spPr>
          <a:xfrm>
            <a:off x="10195560" y="3004820"/>
            <a:ext cx="1428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3" name="文本框 2"/>
          <p:cNvSpPr txBox="1"/>
          <p:nvPr>
            <p:custDataLst>
              <p:tags r:id="rId10"/>
            </p:custDataLst>
          </p:nvPr>
        </p:nvSpPr>
        <p:spPr>
          <a:xfrm>
            <a:off x="8858885" y="2902585"/>
            <a:ext cx="530225" cy="6705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1510665"/>
            <a:ext cx="10316210" cy="28905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【解析】根据小标题“Overview of the 2024 Paris Olympics”可知，这部分是关于2024年巴黎奥运会的概况。因此，空格处应介绍奥运会的标语和精神。C项意为“口号‘奥运更开放’体现了开放性精神”。故选C项。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30860" y="611505"/>
            <a:ext cx="11050270" cy="25869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The Role of Volunteers</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key element in the success of the 2024 Paris Olympics was the participation of 45,000 volunteers. (2) __________ The volunteer program aimed to be open and fair to everyone.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7570470" y="14630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8709025" y="214122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530860" y="3502025"/>
            <a:ext cx="11122660" cy="2249170"/>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 2024 Paris Olympics were greatly promoted by the volunteers’ dedication.</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Their mission was to make the Games experience unique for everyone involved.</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The slogan “Games Wide Open” showed the spirit of openness.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Their hard work and enthusiasm helped to make the event special and successful.</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They must be at least 18 years old by January 1, 2024.</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6125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根据空格前一句“2024年巴黎奥运会成功的一个关键因素是45 000名志愿者的参与”，空格处应介绍志愿者对赛事的贡献。D项意为“他们的辛勤付出和热情让这场赛事变得独特和成功”，符合上下文逻辑关系。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12090" y="225425"/>
            <a:ext cx="11715750"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 name="图片 4"/>
          <p:cNvPicPr/>
          <p:nvPr/>
        </p:nvPicPr>
        <p:blipFill>
          <a:blip r:embed="rId4">
            <a:clrChange>
              <a:clrFrom>
                <a:srgbClr val="F6F6F6">
                  <a:alpha val="100000"/>
                </a:srgbClr>
              </a:clrFrom>
              <a:clrTo>
                <a:srgbClr val="F6F6F6">
                  <a:alpha val="100000"/>
                  <a:alpha val="0"/>
                </a:srgbClr>
              </a:clrTo>
            </a:clrChange>
          </a:blip>
        </p:blipFill>
        <p:spPr>
          <a:xfrm>
            <a:off x="8906510" y="4152900"/>
            <a:ext cx="3021965" cy="2332990"/>
          </a:xfrm>
          <a:prstGeom prst="rect">
            <a:avLst/>
          </a:prstGeom>
        </p:spPr>
      </p:pic>
      <p:pic>
        <p:nvPicPr>
          <p:cNvPr id="32" name="图片 31"/>
          <p:cNvPicPr>
            <a:picLocks noChangeAspect="1"/>
          </p:cNvPicPr>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5306695" y="1490345"/>
            <a:ext cx="1504315" cy="460375"/>
          </a:xfrm>
          <a:prstGeom prst="rect">
            <a:avLst/>
          </a:prstGeom>
          <a:noFill/>
        </p:spPr>
        <p:txBody>
          <a:bodyPr wrap="square" rtlCol="0">
            <a:spAutoFit/>
          </a:bodyPr>
          <a:p>
            <a:r>
              <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contents</a:t>
            </a:r>
            <a:endPar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文本框 15">
            <a:hlinkClick r:id="rId6" action="ppaction://hlinksldjump"/>
          </p:cNvPr>
          <p:cNvSpPr txBox="1"/>
          <p:nvPr/>
        </p:nvSpPr>
        <p:spPr>
          <a:xfrm>
            <a:off x="3160395" y="2498725"/>
            <a:ext cx="2668270" cy="645160"/>
          </a:xfrm>
          <a:prstGeom prst="rect">
            <a:avLst/>
          </a:prstGeom>
          <a:noFill/>
        </p:spPr>
        <p:txBody>
          <a:bodyPr wrap="square" rtlCol="0">
            <a:spAutoFit/>
          </a:bodyPr>
          <a:p>
            <a:r>
              <a:rPr lang="zh-CN" altLang="en-US" sz="3600" b="1">
                <a:solidFill>
                  <a:schemeClr val="accent5">
                    <a:lumMod val="50000"/>
                  </a:schemeClr>
                </a:solidFill>
              </a:rPr>
              <a:t>Objectives</a:t>
            </a:r>
            <a:endParaRPr lang="zh-CN" altLang="en-US" sz="3600" b="1">
              <a:solidFill>
                <a:schemeClr val="accent5">
                  <a:lumMod val="50000"/>
                </a:schemeClr>
              </a:solidFill>
            </a:endParaRPr>
          </a:p>
        </p:txBody>
      </p:sp>
      <p:sp>
        <p:nvSpPr>
          <p:cNvPr id="17" name="文本框 16">
            <a:hlinkClick r:id="rId7" action="ppaction://hlinksldjump"/>
          </p:cNvPr>
          <p:cNvSpPr txBox="1"/>
          <p:nvPr/>
        </p:nvSpPr>
        <p:spPr>
          <a:xfrm>
            <a:off x="7016750" y="2498725"/>
            <a:ext cx="2668270" cy="645160"/>
          </a:xfrm>
          <a:prstGeom prst="rect">
            <a:avLst/>
          </a:prstGeom>
          <a:noFill/>
        </p:spPr>
        <p:txBody>
          <a:bodyPr wrap="square" rtlCol="0">
            <a:spAutoFit/>
          </a:bodyPr>
          <a:p>
            <a:r>
              <a:rPr lang="zh-CN" altLang="en-US" sz="3600" b="1">
                <a:solidFill>
                  <a:schemeClr val="accent5">
                    <a:lumMod val="50000"/>
                  </a:schemeClr>
                </a:solidFill>
              </a:rPr>
              <a:t>Guide</a:t>
            </a:r>
            <a:endParaRPr lang="zh-CN" altLang="en-US" sz="3600" b="1">
              <a:solidFill>
                <a:schemeClr val="accent5">
                  <a:lumMod val="50000"/>
                </a:schemeClr>
              </a:solidFill>
            </a:endParaRPr>
          </a:p>
        </p:txBody>
      </p:sp>
      <p:sp>
        <p:nvSpPr>
          <p:cNvPr id="20" name="文本框 19">
            <a:hlinkClick r:id="rId8" action="ppaction://hlinksldjump"/>
          </p:cNvPr>
          <p:cNvSpPr txBox="1"/>
          <p:nvPr/>
        </p:nvSpPr>
        <p:spPr>
          <a:xfrm>
            <a:off x="3160395" y="3404235"/>
            <a:ext cx="2668270" cy="645160"/>
          </a:xfrm>
          <a:prstGeom prst="rect">
            <a:avLst/>
          </a:prstGeom>
          <a:noFill/>
        </p:spPr>
        <p:txBody>
          <a:bodyPr wrap="square" rtlCol="0">
            <a:spAutoFit/>
          </a:bodyPr>
          <a:p>
            <a:r>
              <a:rPr lang="zh-CN" altLang="en-US" sz="3600" b="1">
                <a:solidFill>
                  <a:schemeClr val="accent5">
                    <a:lumMod val="50000"/>
                  </a:schemeClr>
                </a:solidFill>
              </a:rPr>
              <a:t>Exploration</a:t>
            </a:r>
            <a:endParaRPr lang="zh-CN" altLang="en-US" sz="3600" b="1">
              <a:solidFill>
                <a:schemeClr val="accent5">
                  <a:lumMod val="50000"/>
                </a:schemeClr>
              </a:solidFill>
            </a:endParaRPr>
          </a:p>
        </p:txBody>
      </p:sp>
      <p:sp>
        <p:nvSpPr>
          <p:cNvPr id="21" name="文本框 20">
            <a:hlinkClick r:id="rId9" action="ppaction://hlinksldjump"/>
          </p:cNvPr>
          <p:cNvSpPr txBox="1"/>
          <p:nvPr/>
        </p:nvSpPr>
        <p:spPr>
          <a:xfrm>
            <a:off x="7035800" y="3389630"/>
            <a:ext cx="2668270" cy="645160"/>
          </a:xfrm>
          <a:prstGeom prst="rect">
            <a:avLst/>
          </a:prstGeom>
          <a:noFill/>
        </p:spPr>
        <p:txBody>
          <a:bodyPr wrap="square" rtlCol="0">
            <a:spAutoFit/>
          </a:bodyPr>
          <a:p>
            <a:r>
              <a:rPr lang="zh-CN" altLang="en-US" sz="3600" b="1">
                <a:solidFill>
                  <a:schemeClr val="accent5">
                    <a:lumMod val="50000"/>
                  </a:schemeClr>
                </a:solidFill>
              </a:rPr>
              <a:t>Skills</a:t>
            </a:r>
            <a:endParaRPr lang="zh-CN" altLang="en-US" sz="3600" b="1">
              <a:solidFill>
                <a:schemeClr val="accent5">
                  <a:lumMod val="50000"/>
                </a:schemeClr>
              </a:solidFill>
            </a:endParaRPr>
          </a:p>
        </p:txBody>
      </p:sp>
      <p:sp>
        <p:nvSpPr>
          <p:cNvPr id="23" name="文本框 22">
            <a:hlinkClick r:id="rId10" action="ppaction://hlinksldjump"/>
          </p:cNvPr>
          <p:cNvSpPr txBox="1"/>
          <p:nvPr/>
        </p:nvSpPr>
        <p:spPr>
          <a:xfrm>
            <a:off x="3160395" y="4309745"/>
            <a:ext cx="2668270" cy="645160"/>
          </a:xfrm>
          <a:prstGeom prst="rect">
            <a:avLst/>
          </a:prstGeom>
          <a:noFill/>
        </p:spPr>
        <p:txBody>
          <a:bodyPr wrap="square" rtlCol="0">
            <a:spAutoFit/>
          </a:bodyPr>
          <a:p>
            <a:r>
              <a:rPr lang="zh-CN" altLang="en-US" sz="3600" b="1">
                <a:solidFill>
                  <a:schemeClr val="accent5">
                    <a:lumMod val="50000"/>
                  </a:schemeClr>
                </a:solidFill>
              </a:rPr>
              <a:t>Practice</a:t>
            </a:r>
            <a:endParaRPr lang="zh-CN" altLang="en-US" sz="3600" b="1">
              <a:solidFill>
                <a:schemeClr val="accent5">
                  <a:lumMod val="50000"/>
                </a:schemeClr>
              </a:solidFill>
            </a:endParaRPr>
          </a:p>
        </p:txBody>
      </p:sp>
      <p:sp>
        <p:nvSpPr>
          <p:cNvPr id="24" name="文本框 23">
            <a:hlinkClick r:id="rId11" action="ppaction://hlinksldjump"/>
          </p:cNvPr>
          <p:cNvSpPr txBox="1"/>
          <p:nvPr/>
        </p:nvSpPr>
        <p:spPr>
          <a:xfrm>
            <a:off x="7035800" y="4248785"/>
            <a:ext cx="2668270" cy="645160"/>
          </a:xfrm>
          <a:prstGeom prst="rect">
            <a:avLst/>
          </a:prstGeom>
          <a:noFill/>
        </p:spPr>
        <p:txBody>
          <a:bodyPr wrap="square" rtlCol="0">
            <a:spAutoFit/>
          </a:bodyPr>
          <a:p>
            <a:r>
              <a:rPr lang="zh-CN" altLang="en-US" sz="3600" b="1">
                <a:solidFill>
                  <a:schemeClr val="accent5">
                    <a:lumMod val="50000"/>
                  </a:schemeClr>
                </a:solidFill>
              </a:rPr>
              <a:t>Assessment</a:t>
            </a:r>
            <a:endParaRPr lang="zh-CN" altLang="en-US" sz="3600" b="1">
              <a:solidFill>
                <a:schemeClr val="accent5">
                  <a:lumMod val="50000"/>
                </a:schemeClr>
              </a:solidFill>
            </a:endParaRPr>
          </a:p>
        </p:txBody>
      </p:sp>
      <p:pic>
        <p:nvPicPr>
          <p:cNvPr id="36" name="图片 35"/>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2498725"/>
            <a:ext cx="389255" cy="734060"/>
          </a:xfrm>
          <a:prstGeom prst="rect">
            <a:avLst/>
          </a:prstGeom>
        </p:spPr>
      </p:pic>
      <p:pic>
        <p:nvPicPr>
          <p:cNvPr id="38" name="图片 37"/>
          <p:cNvPicPr>
            <a:picLocks noChangeAspect="1"/>
          </p:cNvPicPr>
          <p:nvPr>
            <p:custDataLst>
              <p:tags r:id="rId14"/>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3404235"/>
            <a:ext cx="389255" cy="734060"/>
          </a:xfrm>
          <a:prstGeom prst="rect">
            <a:avLst/>
          </a:prstGeom>
        </p:spPr>
      </p:pic>
      <p:pic>
        <p:nvPicPr>
          <p:cNvPr id="39" name="图片 38"/>
          <p:cNvPicPr>
            <a:picLocks noChangeAspect="1"/>
          </p:cNvPicPr>
          <p:nvPr>
            <p:custDataLst>
              <p:tags r:id="rId15"/>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4253865"/>
            <a:ext cx="389255" cy="734060"/>
          </a:xfrm>
          <a:prstGeom prst="rect">
            <a:avLst/>
          </a:prstGeom>
        </p:spPr>
      </p:pic>
      <p:pic>
        <p:nvPicPr>
          <p:cNvPr id="41" name="图片 40"/>
          <p:cNvPicPr>
            <a:picLocks noChangeAspect="1"/>
          </p:cNvPicPr>
          <p:nvPr>
            <p:custDataLst>
              <p:tags r:id="rId16"/>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2493010"/>
            <a:ext cx="389255" cy="734060"/>
          </a:xfrm>
          <a:prstGeom prst="rect">
            <a:avLst/>
          </a:prstGeom>
        </p:spPr>
      </p:pic>
      <p:pic>
        <p:nvPicPr>
          <p:cNvPr id="42" name="图片 41"/>
          <p:cNvPicPr>
            <a:picLocks noChangeAspect="1"/>
          </p:cNvPicPr>
          <p:nvPr>
            <p:custDataLst>
              <p:tags r:id="rId17"/>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3398520"/>
            <a:ext cx="389255" cy="734060"/>
          </a:xfrm>
          <a:prstGeom prst="rect">
            <a:avLst/>
          </a:prstGeom>
        </p:spPr>
      </p:pic>
      <p:pic>
        <p:nvPicPr>
          <p:cNvPr id="43" name="图片 42"/>
          <p:cNvPicPr>
            <a:picLocks noChangeAspect="1"/>
          </p:cNvPicPr>
          <p:nvPr>
            <p:custDataLst>
              <p:tags r:id="rId18"/>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4248150"/>
            <a:ext cx="389255" cy="734060"/>
          </a:xfrm>
          <a:prstGeom prst="rect">
            <a:avLst/>
          </a:prstGeom>
        </p:spPr>
      </p:pic>
      <p:sp>
        <p:nvSpPr>
          <p:cNvPr id="10" name="上凸弯带形 9"/>
          <p:cNvSpPr/>
          <p:nvPr/>
        </p:nvSpPr>
        <p:spPr>
          <a:xfrm>
            <a:off x="3744595" y="641985"/>
            <a:ext cx="4650740" cy="1106170"/>
          </a:xfrm>
          <a:prstGeom prst="ellipseRibbon2">
            <a:avLst>
              <a:gd name="adj1" fmla="val 21070"/>
              <a:gd name="adj2" fmla="val 97263"/>
              <a:gd name="adj3" fmla="val 12500"/>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lang="zh-CN" altLang="zh-CN" sz="4800" b="1">
                <a:solidFill>
                  <a:schemeClr val="bg1"/>
                </a:solidFill>
                <a:sym typeface="+mn-ea"/>
              </a:rPr>
              <a:t>目</a:t>
            </a:r>
            <a:r>
              <a:rPr lang="en-US" altLang="zh-CN" sz="4800" b="1">
                <a:solidFill>
                  <a:schemeClr val="bg1"/>
                </a:solidFill>
                <a:sym typeface="+mn-ea"/>
              </a:rPr>
              <a:t>   </a:t>
            </a:r>
            <a:r>
              <a:rPr lang="zh-CN" altLang="zh-CN" sz="4800" b="1">
                <a:solidFill>
                  <a:schemeClr val="bg1"/>
                </a:solidFill>
                <a:sym typeface="+mn-ea"/>
              </a:rPr>
              <a:t>录</a:t>
            </a:r>
            <a:endParaRPr lang="zh-CN" altLang="zh-CN" sz="4800" b="1">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7" grpId="0"/>
      <p:bldP spid="2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562610" y="492125"/>
            <a:ext cx="10911205"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Volunteer Selection</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Games invited people of all ages and backgrounds to apply as volunteers if they met three basic conditions: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 (3)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 They can speak French and/or English.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 They are available for at least 10 days during the Games.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517775" y="172529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7713345" y="1812290"/>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507365" y="3743325"/>
            <a:ext cx="11122660" cy="2249170"/>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 2024 Paris Olympics were greatly promoted by the volunteers’ dedication.</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Their mission was to make the Games experience unique for everyone involved.</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The slogan “Games Wide Open” showed the spirit of openness.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Their hard work and enthusiasm helped to make the event special and successful.</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They must be at least 18 years old by January 1, 2024.</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8333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 【解析】根据第三个小标题“志愿者选拔”以及空格前一句，可知空格处描述了成为志愿者的三个基本条件之一。故选E项。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472440"/>
            <a:ext cx="10807700" cy="295656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Volunteer Training</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Selected volunteers received thorough training, including general Games culture, specific tasks and assisting disabled individuals. (4) __________ They welcomed audience, guided them around and helped with tasks like picking up balls and setting up equipment.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4038600" y="16738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083560" y="267906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518160" y="3644265"/>
            <a:ext cx="11122660" cy="2249170"/>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 2024 Paris Olympics were greatly promoted by the volunteers’ dedication.</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Their mission was to make the Games experience unique for everyone involved.</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The slogan “Games Wide Open” showed the spirit of openness.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Their hard work and enthusiasm helped to make the event special and successful.</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They must be at least 18 years old by January 1, 2024.</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1807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.【解析】根据空格处上下文“入选的志愿者接受了全面的培训”以及具体的培训内容，B项“他们的使命是让每个参与的人都拥有独特的奥运会体验”与段落内容相符。故选B项。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472440"/>
            <a:ext cx="10807700" cy="295656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The volunteers’ Impact</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(5) __________ Their efforts were important to the success of the Games and left a positive impact on everyone involved.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701925" y="88011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圆角矩形 6"/>
          <p:cNvSpPr/>
          <p:nvPr/>
        </p:nvSpPr>
        <p:spPr>
          <a:xfrm>
            <a:off x="4758690" y="192405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518160" y="3429000"/>
            <a:ext cx="11122660" cy="2249170"/>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A. The 2024 Paris Olympics were greatly promoted by the volunteers’ dedication.</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B. Their mission was to make the Games experience unique for everyone involved.</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C. The slogan “Games Wide Open” showed the spirit of openness.</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D. Their hard work and enthusiasm helped to make the event special and successful.</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600">
                <a:solidFill>
                  <a:schemeClr val="tx1"/>
                </a:solidFill>
                <a:uFillTx/>
                <a:latin typeface="Times New Roman" panose="02020603050405020304" charset="0"/>
                <a:ea typeface="宋体" panose="02010600030101010101" pitchFamily="2" charset="-122"/>
                <a:cs typeface="Times New Roman" panose="02020603050405020304" charset="0"/>
              </a:rPr>
              <a:t>E. They must be at least 18 years old by January 1, 2024.</a:t>
            </a:r>
            <a:endParaRPr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7254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5.【解析】根据空格后一句“Their efforts were important to the success of the Games”，可推测空格处应是对志愿者总体贡献的总结，A项意为“巴黎奥运会因志愿者的奉献而更加精彩”，符合文意。故选A项。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56845" y="238760"/>
            <a:ext cx="1193292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56895" y="37782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01795" y="117983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One</a:t>
            </a:r>
            <a:endParaRPr lang="zh-CN" altLang="en-US" sz="3000" b="1">
              <a:solidFill>
                <a:schemeClr val="tx1"/>
              </a:solidFill>
              <a:uFillTx/>
            </a:endParaRPr>
          </a:p>
        </p:txBody>
      </p:sp>
      <p:pic>
        <p:nvPicPr>
          <p:cNvPr id="2" name="图片 1"/>
          <p:cNvPicPr>
            <a:picLocks noChangeAspect="1"/>
          </p:cNvPicPr>
          <p:nvPr/>
        </p:nvPicPr>
        <p:blipFill>
          <a:blip r:embed="rId5"/>
          <a:stretch>
            <a:fillRect/>
          </a:stretch>
        </p:blipFill>
        <p:spPr>
          <a:xfrm>
            <a:off x="473710" y="1762125"/>
            <a:ext cx="11276330" cy="4368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72720" y="31496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983990" y="76200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Two</a:t>
            </a:r>
            <a:endParaRPr lang="zh-CN" altLang="en-US" sz="3000" b="1">
              <a:solidFill>
                <a:schemeClr val="tx1"/>
              </a:solidFill>
              <a:uFillTx/>
            </a:endParaRPr>
          </a:p>
        </p:txBody>
      </p:sp>
      <p:grpSp>
        <p:nvGrpSpPr>
          <p:cNvPr id="11" name="组合 10"/>
          <p:cNvGrpSpPr/>
          <p:nvPr/>
        </p:nvGrpSpPr>
        <p:grpSpPr>
          <a:xfrm>
            <a:off x="846455" y="1931670"/>
            <a:ext cx="10349230" cy="2994660"/>
            <a:chOff x="677" y="3042"/>
            <a:chExt cx="16298" cy="4716"/>
          </a:xfrm>
        </p:grpSpPr>
        <p:pic>
          <p:nvPicPr>
            <p:cNvPr id="2" name="图片 1"/>
            <p:cNvPicPr>
              <a:picLocks noChangeAspect="1"/>
            </p:cNvPicPr>
            <p:nvPr/>
          </p:nvPicPr>
          <p:blipFill>
            <a:blip r:embed="rId5"/>
            <a:srcRect r="61111"/>
            <a:stretch>
              <a:fillRect/>
            </a:stretch>
          </p:blipFill>
          <p:spPr>
            <a:xfrm>
              <a:off x="677" y="3042"/>
              <a:ext cx="7840" cy="4716"/>
            </a:xfrm>
            <a:custGeom>
              <a:avLst/>
              <a:gdLst/>
              <a:ahLst/>
              <a:cxnLst>
                <a:cxn ang="3">
                  <a:pos x="hc" y="t"/>
                </a:cxn>
                <a:cxn ang="cd2">
                  <a:pos x="l" y="vc"/>
                </a:cxn>
                <a:cxn ang="cd4">
                  <a:pos x="hc" y="b"/>
                </a:cxn>
                <a:cxn ang="0">
                  <a:pos x="r" y="vc"/>
                </a:cxn>
              </a:cxnLst>
              <a:rect l="l" t="t" r="r" b="b"/>
              <a:pathLst>
                <a:path w="7840" h="4716">
                  <a:moveTo>
                    <a:pt x="0" y="0"/>
                  </a:moveTo>
                  <a:lnTo>
                    <a:pt x="7840" y="0"/>
                  </a:lnTo>
                  <a:lnTo>
                    <a:pt x="7840" y="4716"/>
                  </a:lnTo>
                  <a:lnTo>
                    <a:pt x="0" y="4716"/>
                  </a:lnTo>
                  <a:lnTo>
                    <a:pt x="0" y="0"/>
                  </a:lnTo>
                  <a:close/>
                </a:path>
              </a:pathLst>
            </a:custGeom>
          </p:spPr>
        </p:pic>
        <p:pic>
          <p:nvPicPr>
            <p:cNvPr id="10" name="图片 9"/>
            <p:cNvPicPr>
              <a:picLocks noChangeAspect="1"/>
            </p:cNvPicPr>
            <p:nvPr/>
          </p:nvPicPr>
          <p:blipFill>
            <a:blip r:embed="rId5"/>
            <a:srcRect l="58041"/>
            <a:stretch>
              <a:fillRect/>
            </a:stretch>
          </p:blipFill>
          <p:spPr>
            <a:xfrm>
              <a:off x="8517" y="3042"/>
              <a:ext cx="8459" cy="4716"/>
            </a:xfrm>
            <a:custGeom>
              <a:avLst/>
              <a:gdLst/>
              <a:ahLst/>
              <a:cxnLst>
                <a:cxn ang="3">
                  <a:pos x="hc" y="t"/>
                </a:cxn>
                <a:cxn ang="cd2">
                  <a:pos x="l" y="vc"/>
                </a:cxn>
                <a:cxn ang="cd4">
                  <a:pos x="hc" y="b"/>
                </a:cxn>
                <a:cxn ang="0">
                  <a:pos x="r" y="vc"/>
                </a:cxn>
              </a:cxnLst>
              <a:rect l="l" t="t" r="r" b="b"/>
              <a:pathLst>
                <a:path w="8459" h="4716">
                  <a:moveTo>
                    <a:pt x="0" y="0"/>
                  </a:moveTo>
                  <a:lnTo>
                    <a:pt x="8459" y="0"/>
                  </a:lnTo>
                  <a:lnTo>
                    <a:pt x="8459" y="4716"/>
                  </a:lnTo>
                  <a:lnTo>
                    <a:pt x="0" y="4716"/>
                  </a:lnTo>
                  <a:lnTo>
                    <a:pt x="0" y="0"/>
                  </a:lnTo>
                  <a:close/>
                </a:path>
              </a:pathLst>
            </a:cu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778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3764915" y="84836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Three</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6" name="左箭头 5">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22" name="图片 21"/>
          <p:cNvPicPr>
            <a:picLocks noChangeAspect="1"/>
          </p:cNvPicPr>
          <p:nvPr/>
        </p:nvPicPr>
        <p:blipFill>
          <a:blip r:embed="rId7"/>
          <a:srcRect l="38399" t="100000" r="48125" b="-16442"/>
          <a:stretch>
            <a:fillRect/>
          </a:stretch>
        </p:blipFill>
        <p:spPr>
          <a:xfrm>
            <a:off x="4763135" y="4811395"/>
            <a:ext cx="1597660" cy="457835"/>
          </a:xfrm>
          <a:custGeom>
            <a:avLst/>
            <a:gdLst/>
            <a:ahLst/>
            <a:cxnLst>
              <a:cxn ang="3">
                <a:pos x="hc" y="t"/>
              </a:cxn>
              <a:cxn ang="cd2">
                <a:pos x="l" y="vc"/>
              </a:cxn>
              <a:cxn ang="cd4">
                <a:pos x="hc" y="b"/>
              </a:cxn>
              <a:cxn ang="0">
                <a:pos x="r" y="vc"/>
              </a:cxn>
            </a:cxnLst>
            <a:rect l="l" t="t" r="r" b="b"/>
            <a:pathLst>
              <a:path w="2516" h="721">
                <a:moveTo>
                  <a:pt x="2516" y="0"/>
                </a:moveTo>
                <a:lnTo>
                  <a:pt x="2516" y="721"/>
                </a:lnTo>
                <a:lnTo>
                  <a:pt x="0" y="721"/>
                </a:lnTo>
                <a:lnTo>
                  <a:pt x="0" y="0"/>
                </a:lnTo>
                <a:lnTo>
                  <a:pt x="2516" y="0"/>
                </a:lnTo>
                <a:close/>
              </a:path>
            </a:pathLst>
          </a:custGeom>
        </p:spPr>
      </p:pic>
      <p:pic>
        <p:nvPicPr>
          <p:cNvPr id="23" name="图片 22"/>
          <p:cNvPicPr>
            <a:picLocks noChangeAspect="1"/>
          </p:cNvPicPr>
          <p:nvPr/>
        </p:nvPicPr>
        <p:blipFill>
          <a:blip r:embed="rId7"/>
          <a:srcRect l="38399" t="-1186" r="48125" b="100000"/>
          <a:stretch>
            <a:fillRect/>
          </a:stretch>
        </p:blipFill>
        <p:spPr>
          <a:xfrm>
            <a:off x="4763135" y="1993900"/>
            <a:ext cx="1597660" cy="33020"/>
          </a:xfrm>
          <a:custGeom>
            <a:avLst/>
            <a:gdLst/>
            <a:ahLst/>
            <a:cxnLst>
              <a:cxn ang="3">
                <a:pos x="hc" y="t"/>
              </a:cxn>
              <a:cxn ang="cd2">
                <a:pos x="l" y="vc"/>
              </a:cxn>
              <a:cxn ang="cd4">
                <a:pos x="hc" y="b"/>
              </a:cxn>
              <a:cxn ang="0">
                <a:pos x="r" y="vc"/>
              </a:cxn>
            </a:cxnLst>
            <a:rect l="l" t="t" r="r" b="b"/>
            <a:pathLst>
              <a:path w="2516" h="52">
                <a:moveTo>
                  <a:pt x="0" y="0"/>
                </a:moveTo>
                <a:lnTo>
                  <a:pt x="2516" y="0"/>
                </a:lnTo>
                <a:lnTo>
                  <a:pt x="2516" y="52"/>
                </a:lnTo>
                <a:lnTo>
                  <a:pt x="0" y="52"/>
                </a:lnTo>
                <a:lnTo>
                  <a:pt x="0" y="0"/>
                </a:lnTo>
                <a:close/>
              </a:path>
            </a:pathLst>
          </a:custGeom>
        </p:spPr>
      </p:pic>
      <p:grpSp>
        <p:nvGrpSpPr>
          <p:cNvPr id="16" name="组合 15"/>
          <p:cNvGrpSpPr/>
          <p:nvPr/>
        </p:nvGrpSpPr>
        <p:grpSpPr>
          <a:xfrm>
            <a:off x="478790" y="1543050"/>
            <a:ext cx="11161395" cy="3771900"/>
            <a:chOff x="365" y="2358"/>
            <a:chExt cx="18481" cy="6084"/>
          </a:xfrm>
        </p:grpSpPr>
        <p:pic>
          <p:nvPicPr>
            <p:cNvPr id="7" name="图片 6"/>
            <p:cNvPicPr>
              <a:picLocks noChangeAspect="1"/>
            </p:cNvPicPr>
            <p:nvPr/>
          </p:nvPicPr>
          <p:blipFill>
            <a:blip r:embed="rId8"/>
            <a:srcRect r="52802"/>
            <a:stretch>
              <a:fillRect/>
            </a:stretch>
          </p:blipFill>
          <p:spPr>
            <a:xfrm>
              <a:off x="365" y="2358"/>
              <a:ext cx="9549" cy="6084"/>
            </a:xfrm>
            <a:custGeom>
              <a:avLst/>
              <a:gdLst/>
              <a:ahLst/>
              <a:cxnLst>
                <a:cxn ang="3">
                  <a:pos x="hc" y="t"/>
                </a:cxn>
                <a:cxn ang="cd2">
                  <a:pos x="l" y="vc"/>
                </a:cxn>
                <a:cxn ang="cd4">
                  <a:pos x="hc" y="b"/>
                </a:cxn>
                <a:cxn ang="0">
                  <a:pos x="r" y="vc"/>
                </a:cxn>
              </a:cxnLst>
              <a:rect l="l" t="t" r="r" b="b"/>
              <a:pathLst>
                <a:path w="9549" h="6084">
                  <a:moveTo>
                    <a:pt x="0" y="0"/>
                  </a:moveTo>
                  <a:lnTo>
                    <a:pt x="9549" y="0"/>
                  </a:lnTo>
                  <a:lnTo>
                    <a:pt x="9549" y="6084"/>
                  </a:lnTo>
                  <a:lnTo>
                    <a:pt x="0" y="6084"/>
                  </a:lnTo>
                  <a:lnTo>
                    <a:pt x="0" y="0"/>
                  </a:lnTo>
                  <a:close/>
                </a:path>
              </a:pathLst>
            </a:custGeom>
          </p:spPr>
        </p:pic>
        <p:pic>
          <p:nvPicPr>
            <p:cNvPr id="15" name="图片 14"/>
            <p:cNvPicPr>
              <a:picLocks noChangeAspect="1"/>
            </p:cNvPicPr>
            <p:nvPr/>
          </p:nvPicPr>
          <p:blipFill>
            <a:blip r:embed="rId8"/>
            <a:srcRect l="55847"/>
            <a:stretch>
              <a:fillRect/>
            </a:stretch>
          </p:blipFill>
          <p:spPr>
            <a:xfrm>
              <a:off x="9914" y="2358"/>
              <a:ext cx="8933" cy="6084"/>
            </a:xfrm>
            <a:custGeom>
              <a:avLst/>
              <a:gdLst/>
              <a:ahLst/>
              <a:cxnLst>
                <a:cxn ang="3">
                  <a:pos x="hc" y="t"/>
                </a:cxn>
                <a:cxn ang="cd2">
                  <a:pos x="l" y="vc"/>
                </a:cxn>
                <a:cxn ang="cd4">
                  <a:pos x="hc" y="b"/>
                </a:cxn>
                <a:cxn ang="0">
                  <a:pos x="r" y="vc"/>
                </a:cxn>
              </a:cxnLst>
              <a:rect l="l" t="t" r="r" b="b"/>
              <a:pathLst>
                <a:path w="8933" h="6084">
                  <a:moveTo>
                    <a:pt x="0" y="0"/>
                  </a:moveTo>
                  <a:lnTo>
                    <a:pt x="8933" y="0"/>
                  </a:lnTo>
                  <a:lnTo>
                    <a:pt x="8933" y="6084"/>
                  </a:lnTo>
                  <a:lnTo>
                    <a:pt x="0" y="6084"/>
                  </a:lnTo>
                  <a:lnTo>
                    <a:pt x="0" y="0"/>
                  </a:lnTo>
                  <a:close/>
                </a:path>
              </a:pathLst>
            </a:custGeom>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Skills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1081405" y="1990090"/>
            <a:ext cx="9726930" cy="3076575"/>
          </a:xfrm>
          <a:prstGeom prst="rect">
            <a:avLst/>
          </a:prstGeom>
          <a:noFill/>
          <a:ln>
            <a:noFill/>
          </a:ln>
        </p:spPr>
        <p:txBody>
          <a:bodyPr wrap="square" rtlCol="0">
            <a:noAutofit/>
          </a:bodyPr>
          <a:p>
            <a:pPr indent="457200" algn="ctr" fontAlgn="auto">
              <a:lnSpc>
                <a:spcPct val="100000"/>
              </a:lnSpc>
              <a:spcAft>
                <a:spcPts val="1200"/>
              </a:spcAft>
              <a:buNone/>
            </a:pPr>
            <a:r>
              <a:rPr sz="3600" b="1">
                <a:solidFill>
                  <a:schemeClr val="tx1"/>
                </a:solidFill>
                <a:uFillTx/>
                <a:latin typeface="Times New Roman" panose="02020603050405020304" charset="0"/>
                <a:ea typeface="宋体" panose="02010600030101010101" pitchFamily="2" charset="-122"/>
                <a:cs typeface="Times New Roman" panose="02020603050405020304" charset="0"/>
              </a:rPr>
              <a:t>分辨文体类型辅助阅读</a:t>
            </a:r>
            <a:endParaRPr sz="36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明确各类文体的特点及其结构，有助于读者快速抓住文章的主旨和关键信息，迅速准确地把握作者的思路与意图，进行推理判断，这不仅有助于提升阅读效率，也是解答阅读理解题目的重要基础。</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195070" y="1777365"/>
            <a:ext cx="9947275" cy="4431030"/>
          </a:xfrm>
          <a:prstGeom prst="rect">
            <a:avLst/>
          </a:prstGeom>
          <a:noFill/>
        </p:spPr>
        <p:txBody>
          <a:bodyPr wrap="square" rtlCol="0">
            <a:spAutoFit/>
          </a:bodyPr>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能识记与社会服务相关的单词与词组。</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能分辨不同阅读文体类型并依据不同类型文体的特点进行合理推测。</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掌握不同语篇的结构、文体及语体特征和表达方式，提高理解语篇意义的能力。</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了解社会服务的意义，学会思考与社会、职业相关的社会热点问题。</a:t>
            </a:r>
            <a:endParaRPr lang="zh-CN" altLang="en-US" sz="3000" b="1">
              <a:solidFill>
                <a:schemeClr val="tx1"/>
              </a:solidFill>
              <a:uFillTx/>
              <a:latin typeface="宋体" panose="02010600030101010101" pitchFamily="2" charset="-122"/>
              <a:ea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Objectives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62560" y="146685"/>
            <a:ext cx="11884025"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aphicFrame>
        <p:nvGraphicFramePr>
          <p:cNvPr id="3" name="表格 2"/>
          <p:cNvGraphicFramePr/>
          <p:nvPr>
            <p:custDataLst>
              <p:tags r:id="rId5"/>
            </p:custDataLst>
          </p:nvPr>
        </p:nvGraphicFramePr>
        <p:xfrm>
          <a:off x="528320" y="881380"/>
          <a:ext cx="11130280" cy="4297680"/>
        </p:xfrm>
        <a:graphic>
          <a:graphicData uri="http://schemas.openxmlformats.org/drawingml/2006/table">
            <a:tbl>
              <a:tblPr firstRow="1" bandRow="1">
                <a:tableStyleId>{5940675A-B579-460E-94D1-54222C63F5DA}</a:tableStyleId>
              </a:tblPr>
              <a:tblGrid>
                <a:gridCol w="1901190"/>
                <a:gridCol w="1081405"/>
                <a:gridCol w="1771015"/>
                <a:gridCol w="2186305"/>
                <a:gridCol w="2094865"/>
                <a:gridCol w="2095500"/>
              </a:tblGrid>
              <a:tr h="1315720">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文体类型</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特点</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结构</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阅读策略与推测技巧</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高职高考题型</a:t>
                      </a:r>
                      <a:endParaRPr lang="zh-CN" altLang="en-US" sz="3000" b="1">
                        <a:solidFill>
                          <a:schemeClr val="tx1"/>
                        </a:solidFill>
                        <a:uFillTx/>
                        <a:latin typeface="Times New Roman" panose="02020603050405020304" charset="0"/>
                        <a:ea typeface="宋体" panose="02010600030101010101" pitchFamily="2" charset="-122"/>
                      </a:endParaRPr>
                    </a:p>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考查重点</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主旨位置</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r>
              <a:tr h="502920">
                <a:tc>
                  <a:txBody>
                    <a:bodyPr/>
                    <a:p>
                      <a:pPr indent="0" algn="ctr">
                        <a:lnSpc>
                          <a:spcPct val="90000"/>
                        </a:lnSpc>
                        <a:buNone/>
                      </a:pPr>
                      <a:r>
                        <a:rPr lang="zh-CN" altLang="en-US" sz="3000" b="0">
                          <a:solidFill>
                            <a:schemeClr val="tx1"/>
                          </a:solidFill>
                          <a:uFillTx/>
                          <a:latin typeface="Times New Roman" panose="02020603050405020304" charset="0"/>
                          <a:ea typeface="宋体" panose="02010600030101010101" pitchFamily="2" charset="-122"/>
                        </a:rPr>
                        <a:t>记叙文</a:t>
                      </a:r>
                      <a:endParaRPr lang="zh-CN" altLang="en-US" sz="3000" b="0">
                        <a:solidFill>
                          <a:schemeClr val="tx1"/>
                        </a:solidFill>
                        <a:uFillTx/>
                        <a:latin typeface="Times New Roman" panose="02020603050405020304" charset="0"/>
                        <a:ea typeface="宋体" panose="02010600030101010101" pitchFamily="2" charset="-122"/>
                      </a:endParaRPr>
                    </a:p>
                    <a:p>
                      <a:pPr indent="0" algn="just">
                        <a:lnSpc>
                          <a:spcPct val="90000"/>
                        </a:lnSpc>
                        <a:buNone/>
                      </a:pPr>
                      <a:r>
                        <a:rPr lang="zh-CN" altLang="en-US" sz="3000" b="0">
                          <a:solidFill>
                            <a:schemeClr val="tx1"/>
                          </a:solidFill>
                          <a:uFillTx/>
                          <a:latin typeface="Times New Roman" panose="02020603050405020304" charset="0"/>
                          <a:ea typeface="宋体" panose="02010600030101010101" pitchFamily="2" charset="-122"/>
                        </a:rPr>
                        <a:t>(Narration)</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3000" b="0">
                          <a:solidFill>
                            <a:schemeClr val="tx1"/>
                          </a:solidFill>
                          <a:uFillTx/>
                          <a:latin typeface="Times New Roman" panose="02020603050405020304" charset="0"/>
                          <a:ea typeface="宋体" panose="02010600030101010101" pitchFamily="2" charset="-122"/>
                        </a:rPr>
                        <a:t>描写人物、事件、地点或过程。</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时间顺序、空间布局或逻辑顺</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序。</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略读与扫读结合，快速把握主旨和关键信息，推测作者的意图与情感。</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细节考查为主，考查学生对文章内涵和脉络的理解。</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首段（如新闻报道等）或隐藏在文章之中，需理清文章脉络，挖掘文章内涵。</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aphicFrame>
        <p:nvGraphicFramePr>
          <p:cNvPr id="3" name="表格 2"/>
          <p:cNvGraphicFramePr/>
          <p:nvPr>
            <p:custDataLst>
              <p:tags r:id="rId5"/>
            </p:custDataLst>
          </p:nvPr>
        </p:nvGraphicFramePr>
        <p:xfrm>
          <a:off x="384175" y="611505"/>
          <a:ext cx="11377295" cy="5935980"/>
        </p:xfrm>
        <a:graphic>
          <a:graphicData uri="http://schemas.openxmlformats.org/drawingml/2006/table">
            <a:tbl>
              <a:tblPr firstRow="1" bandRow="1">
                <a:tableStyleId>{5940675A-B579-460E-94D1-54222C63F5DA}</a:tableStyleId>
              </a:tblPr>
              <a:tblGrid>
                <a:gridCol w="2473960"/>
                <a:gridCol w="1702435"/>
                <a:gridCol w="2595245"/>
                <a:gridCol w="2021205"/>
                <a:gridCol w="1635125"/>
                <a:gridCol w="949325"/>
              </a:tblGrid>
              <a:tr h="1061720">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文体类型</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特点</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结构</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阅读策略与推测技巧</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高职高考题型</a:t>
                      </a:r>
                      <a:endParaRPr lang="zh-CN" altLang="en-US" sz="2800" b="1">
                        <a:solidFill>
                          <a:schemeClr val="tx1"/>
                        </a:solidFill>
                        <a:uFillTx/>
                        <a:latin typeface="Times New Roman" panose="02020603050405020304" charset="0"/>
                        <a:ea typeface="宋体" panose="02010600030101010101" pitchFamily="2" charset="-122"/>
                      </a:endParaRPr>
                    </a:p>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考查重点</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主旨位置</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r>
              <a:tr h="4693920">
                <a:tc>
                  <a:txBody>
                    <a:bodyPr/>
                    <a:p>
                      <a:pPr indent="0" algn="ctr">
                        <a:lnSpc>
                          <a:spcPct val="90000"/>
                        </a:lnSpc>
                        <a:buNone/>
                      </a:pPr>
                      <a:r>
                        <a:rPr lang="zh-CN" altLang="en-US" sz="2800" b="0">
                          <a:solidFill>
                            <a:schemeClr val="tx1"/>
                          </a:solidFill>
                          <a:uFillTx/>
                          <a:latin typeface="Times New Roman" panose="02020603050405020304" charset="0"/>
                          <a:ea typeface="宋体" panose="02010600030101010101" pitchFamily="2" charset="-122"/>
                        </a:rPr>
                        <a:t>议论文</a:t>
                      </a:r>
                      <a:endParaRPr lang="zh-CN" altLang="en-US" sz="2800" b="0">
                        <a:solidFill>
                          <a:schemeClr val="tx1"/>
                        </a:solidFill>
                        <a:uFillTx/>
                        <a:latin typeface="Times New Roman" panose="02020603050405020304" charset="0"/>
                        <a:ea typeface="宋体" panose="02010600030101010101" pitchFamily="2" charset="-122"/>
                      </a:endParaRPr>
                    </a:p>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rPr>
                        <a:t>(Argumentation)</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rPr>
                        <a:t>通过某一社会现象或问题引出论点，随后运用多种论据进行多层面的推理与论证，最终得出结论。</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三段式结构：论点、论据、结论。文章主旨位于首段时，其后的段落通常是演绎论证的过程；在段尾时，前面的段落通常是在摆事实、讲道理，最后归纳出全文主旨。</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关注主题句，推测主旨和作者观点，特别关注首段和尾段。</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主要考查主旨大意理解与推理题，推理题需关注结论段。</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首段或尾段。</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aphicFrame>
        <p:nvGraphicFramePr>
          <p:cNvPr id="3" name="表格 2"/>
          <p:cNvGraphicFramePr/>
          <p:nvPr>
            <p:custDataLst>
              <p:tags r:id="rId5"/>
            </p:custDataLst>
          </p:nvPr>
        </p:nvGraphicFramePr>
        <p:xfrm>
          <a:off x="384175" y="901065"/>
          <a:ext cx="11377295" cy="4469765"/>
        </p:xfrm>
        <a:graphic>
          <a:graphicData uri="http://schemas.openxmlformats.org/drawingml/2006/table">
            <a:tbl>
              <a:tblPr firstRow="1" bandRow="1">
                <a:tableStyleId>{5940675A-B579-460E-94D1-54222C63F5DA}</a:tableStyleId>
              </a:tblPr>
              <a:tblGrid>
                <a:gridCol w="1878330"/>
                <a:gridCol w="2298065"/>
                <a:gridCol w="1691640"/>
                <a:gridCol w="2230120"/>
                <a:gridCol w="2329815"/>
                <a:gridCol w="949325"/>
              </a:tblGrid>
              <a:tr h="755650">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文体类型</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特点</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结构</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阅读策略与推测技巧</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高职高考题型</a:t>
                      </a:r>
                      <a:endParaRPr lang="zh-CN" altLang="en-US" sz="2800" b="1">
                        <a:solidFill>
                          <a:schemeClr val="tx1"/>
                        </a:solidFill>
                        <a:uFillTx/>
                        <a:latin typeface="Times New Roman" panose="02020603050405020304" charset="0"/>
                        <a:ea typeface="宋体" panose="02010600030101010101" pitchFamily="2" charset="-122"/>
                      </a:endParaRPr>
                    </a:p>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考查重点</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主旨位置</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r>
              <a:tr h="3611245">
                <a:tc>
                  <a:txBody>
                    <a:bodyPr/>
                    <a:p>
                      <a:pPr indent="0" algn="ctr">
                        <a:lnSpc>
                          <a:spcPct val="90000"/>
                        </a:lnSpc>
                        <a:buNone/>
                      </a:pPr>
                      <a:r>
                        <a:rPr lang="zh-CN" altLang="en-US" sz="2800" b="0">
                          <a:solidFill>
                            <a:schemeClr val="tx1"/>
                          </a:solidFill>
                          <a:uFillTx/>
                          <a:latin typeface="Times New Roman" panose="02020603050405020304" charset="0"/>
                          <a:ea typeface="宋体" panose="02010600030101010101" pitchFamily="2" charset="-122"/>
                        </a:rPr>
                        <a:t>说明文</a:t>
                      </a:r>
                      <a:endParaRPr lang="zh-CN" altLang="en-US" sz="2800" b="0">
                        <a:solidFill>
                          <a:schemeClr val="tx1"/>
                        </a:solidFill>
                        <a:uFillTx/>
                        <a:latin typeface="Times New Roman" panose="02020603050405020304" charset="0"/>
                        <a:ea typeface="宋体" panose="02010600030101010101" pitchFamily="2" charset="-122"/>
                      </a:endParaRPr>
                    </a:p>
                    <a:p>
                      <a:pPr indent="0" algn="ctr">
                        <a:lnSpc>
                          <a:spcPct val="90000"/>
                        </a:lnSpc>
                        <a:buNone/>
                      </a:pPr>
                      <a:r>
                        <a:rPr lang="zh-CN" altLang="en-US" sz="2800" b="0">
                          <a:solidFill>
                            <a:schemeClr val="tx1"/>
                          </a:solidFill>
                          <a:uFillTx/>
                          <a:latin typeface="Times New Roman" panose="02020603050405020304" charset="0"/>
                          <a:ea typeface="宋体" panose="02010600030101010101" pitchFamily="2" charset="-122"/>
                        </a:rPr>
                        <a:t>(Exposition)</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rPr>
                        <a:t>通过逻辑清晰的论述，向读者阐述某一事物、现象、理论或方法的本质、特点、发展变化及其重要性。</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说明对象—说明过 程 — 归纳总结。</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理解文章的定义与诠释、举例与引用、分类与图表、比较与比喻</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等说明方法，重点关注首段主旨句。</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考查对文章整体内容的理解</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与信息整合能力，要求将文</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中信息点有效整合。</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通常位于</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首段。</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aphicFrame>
        <p:nvGraphicFramePr>
          <p:cNvPr id="6" name="表格 5"/>
          <p:cNvGraphicFramePr/>
          <p:nvPr>
            <p:custDataLst>
              <p:tags r:id="rId5"/>
            </p:custDataLst>
          </p:nvPr>
        </p:nvGraphicFramePr>
        <p:xfrm>
          <a:off x="576580" y="1035685"/>
          <a:ext cx="11039475" cy="4785360"/>
        </p:xfrm>
        <a:graphic>
          <a:graphicData uri="http://schemas.openxmlformats.org/drawingml/2006/table">
            <a:tbl>
              <a:tblPr firstRow="1" bandRow="1">
                <a:tableStyleId>{5940675A-B579-460E-94D1-54222C63F5DA}</a:tableStyleId>
              </a:tblPr>
              <a:tblGrid>
                <a:gridCol w="1590040"/>
                <a:gridCol w="2248535"/>
                <a:gridCol w="1691640"/>
                <a:gridCol w="2230120"/>
                <a:gridCol w="2329815"/>
                <a:gridCol w="949325"/>
              </a:tblGrid>
              <a:tr h="755650">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文体类型</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特点</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结构</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阅读策略与推测技巧</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高职高考题型</a:t>
                      </a:r>
                      <a:endParaRPr lang="zh-CN" altLang="en-US" sz="2800" b="1">
                        <a:solidFill>
                          <a:schemeClr val="tx1"/>
                        </a:solidFill>
                        <a:uFillTx/>
                        <a:latin typeface="Times New Roman" panose="02020603050405020304" charset="0"/>
                        <a:ea typeface="宋体" panose="02010600030101010101" pitchFamily="2" charset="-122"/>
                      </a:endParaRPr>
                    </a:p>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考查重点</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c>
                  <a:txBody>
                    <a:bodyPr/>
                    <a:p>
                      <a:pPr indent="0" algn="ctr">
                        <a:lnSpc>
                          <a:spcPct val="90000"/>
                        </a:lnSpc>
                        <a:buNone/>
                      </a:pPr>
                      <a:r>
                        <a:rPr lang="zh-CN" altLang="en-US" sz="2800" b="1">
                          <a:solidFill>
                            <a:schemeClr val="tx1"/>
                          </a:solidFill>
                          <a:uFillTx/>
                          <a:latin typeface="Times New Roman" panose="02020603050405020304" charset="0"/>
                          <a:ea typeface="宋体" panose="02010600030101010101" pitchFamily="2" charset="-122"/>
                        </a:rPr>
                        <a:t>主旨位置</a:t>
                      </a:r>
                      <a:endParaRPr lang="zh-CN" altLang="en-US" sz="28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tr>
              <a:tr h="3611245">
                <a:tc>
                  <a:txBody>
                    <a:bodyPr/>
                    <a:p>
                      <a:pPr indent="0" algn="ctr">
                        <a:lnSpc>
                          <a:spcPct val="90000"/>
                        </a:lnSpc>
                        <a:buNone/>
                      </a:pPr>
                      <a:r>
                        <a:rPr lang="zh-CN" altLang="en-US" sz="2800" b="0">
                          <a:solidFill>
                            <a:schemeClr val="tx1"/>
                          </a:solidFill>
                          <a:uFillTx/>
                          <a:latin typeface="Times New Roman" panose="02020603050405020304" charset="0"/>
                          <a:ea typeface="宋体" panose="02010600030101010101" pitchFamily="2" charset="-122"/>
                        </a:rPr>
                        <a:t>应用文</a:t>
                      </a:r>
                      <a:endParaRPr lang="zh-CN" altLang="en-US" sz="2800" b="0">
                        <a:solidFill>
                          <a:schemeClr val="tx1"/>
                        </a:solidFill>
                        <a:uFillTx/>
                        <a:latin typeface="Times New Roman" panose="02020603050405020304" charset="0"/>
                        <a:ea typeface="宋体" panose="02010600030101010101" pitchFamily="2" charset="-122"/>
                      </a:endParaRPr>
                    </a:p>
                    <a:p>
                      <a:pPr indent="0" algn="ctr">
                        <a:lnSpc>
                          <a:spcPct val="90000"/>
                        </a:lnSpc>
                        <a:buNone/>
                      </a:pPr>
                      <a:r>
                        <a:rPr lang="zh-CN" altLang="en-US" sz="2800" b="0">
                          <a:solidFill>
                            <a:schemeClr val="tx1"/>
                          </a:solidFill>
                          <a:uFillTx/>
                          <a:latin typeface="Times New Roman" panose="02020603050405020304" charset="0"/>
                          <a:ea typeface="宋体" panose="02010600030101010101" pitchFamily="2" charset="-122"/>
                        </a:rPr>
                        <a:t>(Practical </a:t>
                      </a:r>
                      <a:endParaRPr lang="zh-CN" altLang="en-US" sz="2800" b="0">
                        <a:solidFill>
                          <a:schemeClr val="tx1"/>
                        </a:solidFill>
                        <a:uFillTx/>
                        <a:latin typeface="Times New Roman" panose="02020603050405020304" charset="0"/>
                        <a:ea typeface="宋体" panose="02010600030101010101" pitchFamily="2" charset="-122"/>
                      </a:endParaRPr>
                    </a:p>
                    <a:p>
                      <a:pPr indent="0" algn="ctr">
                        <a:lnSpc>
                          <a:spcPct val="90000"/>
                        </a:lnSpc>
                        <a:buNone/>
                      </a:pPr>
                      <a:r>
                        <a:rPr lang="zh-CN" altLang="en-US" sz="2800" b="0">
                          <a:solidFill>
                            <a:schemeClr val="tx1"/>
                          </a:solidFill>
                          <a:uFillTx/>
                          <a:latin typeface="Times New Roman" panose="02020603050405020304" charset="0"/>
                          <a:ea typeface="宋体" panose="02010600030101010101" pitchFamily="2" charset="-122"/>
                        </a:rPr>
                        <a:t>Writing)</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rPr>
                        <a:t>是一类实用性极强的文体，如书信、通知等，主要用于处理日常生活中的实际问题或沟通交流。</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格式规范、语言简洁。例如商务</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英语信函的正文一般包括三个部分，即起始、主体和结尾。</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快速把握核心内容，结合上下文理解写作意图和目的。</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细节题和精细</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阅读考查较多，需抓住关键词，敏锐地捕捉具体信息，如时间、地点、人物等。</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无固定位</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置。</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016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aphicFrame>
        <p:nvGraphicFramePr>
          <p:cNvPr id="6" name="表格 5"/>
          <p:cNvGraphicFramePr/>
          <p:nvPr>
            <p:custDataLst>
              <p:tags r:id="rId5"/>
            </p:custDataLst>
          </p:nvPr>
        </p:nvGraphicFramePr>
        <p:xfrm>
          <a:off x="550545" y="1196975"/>
          <a:ext cx="10484485" cy="3472180"/>
        </p:xfrm>
        <a:graphic>
          <a:graphicData uri="http://schemas.openxmlformats.org/drawingml/2006/table">
            <a:tbl>
              <a:tblPr firstRow="1" bandRow="1">
                <a:tableStyleId>{5940675A-B579-460E-94D1-54222C63F5DA}</a:tableStyleId>
              </a:tblPr>
              <a:tblGrid>
                <a:gridCol w="1731010"/>
                <a:gridCol w="8753475"/>
              </a:tblGrid>
              <a:tr h="3472180">
                <a:tc>
                  <a:txBody>
                    <a:bodyPr/>
                    <a:p>
                      <a:pPr indent="0" algn="ctr">
                        <a:lnSpc>
                          <a:spcPct val="90000"/>
                        </a:lnSpc>
                        <a:buNone/>
                      </a:pPr>
                      <a:r>
                        <a:rPr lang="zh-CN" altLang="en-US" sz="2800" b="0">
                          <a:solidFill>
                            <a:schemeClr val="tx1"/>
                          </a:solidFill>
                          <a:uFillTx/>
                          <a:latin typeface="Times New Roman" panose="02020603050405020304" charset="0"/>
                          <a:ea typeface="宋体" panose="02010600030101010101" pitchFamily="2" charset="-122"/>
                        </a:rPr>
                        <a:t>范例</a:t>
                      </a:r>
                      <a:endParaRPr lang="zh-CN" altLang="en-US" sz="28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720090" algn="just" fontAlgn="auto">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议论文Passage Two的结构特点是前面的段落在摆事实、讲道理，最后引出全文主旨，总结了人工智能对客户服务的积极影响，并强调关键是将人工智能与人工服务结合，以提升客户体验。</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20090" algn="just" fontAlgn="auto">
                        <a:lnSpc>
                          <a:spcPct val="90000"/>
                        </a:lnSpc>
                        <a:buNone/>
                      </a:pPr>
                      <a:r>
                        <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rPr>
                        <a:t>因此在做第五题推测题时，可以通过重点关注主旨段，推断出文章的论点，即人工智能可以辅助人工客服，而不是取代他们。</a:t>
                      </a:r>
                      <a:endParaRPr lang="zh-CN" altLang="en-US" sz="28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394075" y="716280"/>
            <a:ext cx="4190365" cy="645160"/>
          </a:xfrm>
          <a:prstGeom prst="rect">
            <a:avLst/>
          </a:prstGeom>
          <a:noFill/>
        </p:spPr>
        <p:txBody>
          <a:bodyPr wrap="square" rtlCol="0">
            <a:spAutoFit/>
          </a:bodyPr>
          <a:p>
            <a:pPr indent="457200" algn="ctr" fontAlgn="auto">
              <a:lnSpc>
                <a:spcPct val="120000"/>
              </a:lnSpc>
              <a:spcAft>
                <a:spcPts val="0"/>
              </a:spcAft>
              <a:buNone/>
            </a:pPr>
            <a:r>
              <a:rPr lang="zh-CN" altLang="en-US" sz="3000" b="1">
                <a:solidFill>
                  <a:srgbClr val="00B0F0"/>
                </a:solidFill>
                <a:uFillTx/>
                <a:latin typeface="微软雅黑" panose="020B0503020204020204" charset="-122"/>
                <a:ea typeface="微软雅黑" panose="020B0503020204020204" charset="-122"/>
              </a:rPr>
              <a:t>Have a Try</a:t>
            </a:r>
            <a:endParaRPr lang="zh-CN" altLang="en-US" sz="3000" b="1">
              <a:solidFill>
                <a:srgbClr val="00B0F0"/>
              </a:solidFill>
              <a:uFillTx/>
              <a:latin typeface="微软雅黑" panose="020B0503020204020204" charset="-122"/>
              <a:ea typeface="微软雅黑" panose="020B0503020204020204" charset="-122"/>
            </a:endParaRPr>
          </a:p>
        </p:txBody>
      </p:sp>
      <p:sp>
        <p:nvSpPr>
          <p:cNvPr id="6" name="文本框 5"/>
          <p:cNvSpPr txBox="1"/>
          <p:nvPr/>
        </p:nvSpPr>
        <p:spPr>
          <a:xfrm>
            <a:off x="678815" y="1588770"/>
            <a:ext cx="1083564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1（2024年广东省真题）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We all want our future to be bright and happy, but time doesn’t stop for anyone. Each tomorrow turns into today, and your present is also a part of your future. There is always a tomorrow to look forward to. You can’t go back to yesterday. So, live your present life well while you work for a better tomorrow.</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25195" y="558800"/>
            <a:ext cx="9536430" cy="2339975"/>
          </a:xfrm>
          <a:prstGeom prst="rect">
            <a:avLst/>
          </a:prstGeom>
          <a:noFill/>
          <a:ln>
            <a:noFill/>
          </a:ln>
        </p:spPr>
        <p:txBody>
          <a:bodyPr wrap="square" rtlCol="0">
            <a:noAutofit/>
          </a:bodyPr>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What is the author’s view on the future?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future can be read in the stars.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future is built on the present.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It is necessary to study the future.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future is the most important.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525780" y="3502025"/>
            <a:ext cx="10687050" cy="2339975"/>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主旨大意题。选段为文章的主旨段，可以重点分析。题干询问作者对于未来的观点，最后一句“So, live your present life well while you work for a better tomorrow”意为“过好当下，同时为了更好的明天而努力”，即要兼顾现在和未来，可知答案为B项。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69620" y="1387475"/>
            <a:ext cx="10597515" cy="30181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2（2021年广东省真题）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Gardening is popular in many parts of the world. This outdoor activity gives us sweet flowers, fresh fruit and vegetables. And it also gives us many health benefits.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Gardening helps reduce loneliness...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Gardening is a healthy activity for children...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25195" y="558800"/>
            <a:ext cx="9536430" cy="2339975"/>
          </a:xfrm>
          <a:prstGeom prst="rect">
            <a:avLst/>
          </a:prstGeom>
          <a:noFill/>
          <a:ln>
            <a:noFill/>
          </a:ln>
        </p:spPr>
        <p:txBody>
          <a:bodyPr wrap="square" rtlCol="0">
            <a:noAutofit/>
          </a:bodyPr>
          <a:p>
            <a:pPr marL="467995"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In which section of a magazine can we probably find this passage?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Technology.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Education.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Health.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Economy.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1031875" y="3164205"/>
            <a:ext cx="10180955" cy="2339975"/>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推理判断题。选段的文体类型为说明文，其结构特点为文章先提出说明对象再详细阐述，每段的主旨句位于首句。本题干询问能在杂志的哪个部分找到这篇文章。由文章每段的第一句可以推断出，本文主要陈述园艺对人们健康的影响。故选C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87095" y="1139825"/>
            <a:ext cx="10557510" cy="18243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通过以上两个练习，我们可以发现在英语阅读过程中，深入理解和区分不同的文体类型是掌握文章结构及特色的关键步骤。通过识别文体，我们能够更有效地分析文章的内在逻辑与表达方式，进而提升阅读理解的速度与准确性。</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55360"/>
            <a:ext cx="1541780" cy="773430"/>
            <a:chOff x="15940" y="9138"/>
            <a:chExt cx="2428" cy="1218"/>
          </a:xfrm>
        </p:grpSpPr>
        <p:sp>
          <p:nvSpPr>
            <p:cNvPr id="6" name="左箭头 5">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3575" y="889635"/>
            <a:ext cx="10810240" cy="5077460"/>
          </a:xfrm>
          <a:prstGeom prst="rect">
            <a:avLst/>
          </a:prstGeom>
          <a:noFill/>
          <a:ln>
            <a:solidFill>
              <a:schemeClr val="tx1"/>
            </a:solidFill>
          </a:ln>
        </p:spPr>
        <p:txBody>
          <a:bodyPr wrap="square" rtlCol="0">
            <a:spAutoFit/>
          </a:bodyPr>
          <a:p>
            <a:pPr indent="0" algn="just" fontAlgn="auto">
              <a:lnSpc>
                <a:spcPct val="12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Could you list some words or phrases about the topic “Social Services”? </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你能列出一些与社会服务主题相关的单词或词组吗？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volunteer service:</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(好处)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(期待)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(组织)</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_______________________________________________________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customer service:</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(专业的)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(提供)</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(经历)</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_______________________________________________________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elderly care service:</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(鼓励)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(改进)</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(参与)</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a:t>
            </a:r>
            <a:r>
              <a:rPr lang="en-US" sz="3000" u="sng">
                <a:uFillTx/>
                <a:latin typeface="Times New Roman" panose="02020603050405020304" charset="0"/>
                <a:ea typeface="宋体" panose="02010600030101010101" pitchFamily="2" charset="-122"/>
                <a:cs typeface="Times New Roman" panose="02020603050405020304" charset="0"/>
                <a:sym typeface="+mn-ea"/>
              </a:rPr>
              <a:t>___________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55360"/>
            <a:ext cx="1541780" cy="773430"/>
            <a:chOff x="15940" y="9138"/>
            <a:chExt cx="2428" cy="1218"/>
          </a:xfrm>
        </p:grpSpPr>
        <p:sp>
          <p:nvSpPr>
            <p:cNvPr id="7" name="左箭头 6">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Practice</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946150" y="2112645"/>
            <a:ext cx="9417050" cy="2339975"/>
          </a:xfrm>
          <a:prstGeom prst="rect">
            <a:avLst/>
          </a:prstGeom>
          <a:noFill/>
          <a:ln>
            <a:noFill/>
          </a:ln>
        </p:spPr>
        <p:txBody>
          <a:bodyPr wrap="square" rtlCol="0">
            <a:noAutofit/>
          </a:bodyPr>
          <a:p>
            <a:pPr indent="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7914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Four</a:t>
            </a:r>
            <a:endParaRPr lang="zh-CN" altLang="en-US" sz="4000" b="1">
              <a:solidFill>
                <a:srgbClr val="002060"/>
              </a:solidFill>
            </a:endParaRPr>
          </a:p>
        </p:txBody>
      </p:sp>
      <p:sp>
        <p:nvSpPr>
          <p:cNvPr id="6" name="文本框 5"/>
          <p:cNvSpPr txBox="1"/>
          <p:nvPr/>
        </p:nvSpPr>
        <p:spPr>
          <a:xfrm>
            <a:off x="991870" y="1597025"/>
            <a:ext cx="9912985" cy="378841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Dina sits at a table with tax documents and a client beside her. Today, her client might be a math teacher who hasn’t filed taxes for two years, a single mother raising two children, or a retired grandmother who comes back for help every year.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Volunteer Income Tax Assistance (VITA) program offers free tax help for low-income clients in the Bay Area. In 2024, VITA trained over 700 students across 15 schools, and completed tax returns for 1,200 families, bringing them $ 1.7 million in refunds.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06425" y="621665"/>
            <a:ext cx="10883900" cy="483108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As a member of VITA, Dina is devoted to public service. Every weekend, she hosts five-hour training sessions to help volunteers become VITA tax preparers (税务顾问). The volunteers come together because they see the need: Low-income families need an alternative (替代选择) to costly paid tax preparers.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Each year, VITA holds a Volunteer Appreciation Event to honor these hardworking volunteers. Dina finds it meaningful to show their influence and reflect on her experiences. “I love seeing the smiles on the families we help,” she said. “As I think back to our clients, I realize that helping them taught me a lot.” Even though she has directly helped over 60 families receive over $ 85,000 in refunds, volunteering is not just about the numbers for 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89940" y="871855"/>
            <a:ext cx="10558145" cy="45046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Dina said, “We were strangers before, but this year, VITA staff and volunteers have become a family.” Tax season is over now, but the memories live in Dina’s head, along with promise of future experiences next year.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580515" y="654685"/>
            <a:ext cx="960755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Who is least likely to receive assistance from VITA?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 retired grandmother with low income.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 math teacher who has not filed taxes for two years.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 college student filing taxes for the first time.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 rich man seeking for tax service.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802130" y="7740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69925" y="3502025"/>
            <a:ext cx="10518140" cy="25730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文章第一段第二句的描述，蒂娜的客户可能是“一位数学老师”“一位单亲妈妈”“一位退休的祖母”；第二段第一句提到，VITA的目标是帮助低收入客户。因此，富有的人不是VITA项目服务的对象。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87400" y="873125"/>
            <a:ext cx="1045019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does the VITA program provide?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Paid tax help services.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Free tax help for low-income clients.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Tax advice for high-income clients.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Tax advice for companies.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88060" y="9398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51180" y="4137025"/>
            <a:ext cx="10518140" cy="1402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【解析】事实细节题。根据文章第二段第一句可知，VITA项目为低收入客户提供免费的税务帮助。故选B项。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476250"/>
            <a:ext cx="10612755" cy="341503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Why do volunteers join the VITA program?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get paid for their job and learn the knowledge about tax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services.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help low-income families find an alternative to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expensive tax preparers.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learn how to prepare their own taxes and get some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working experience.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give the tax refund to the low-income families quickly.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08380" y="5556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19455" y="4083050"/>
            <a:ext cx="10518140" cy="20770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【解析】事实细节题。根据文章第三段第三句“The volunteers come together because they see the need: Low</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income families need an alternative to costly paid tax preparers”可知，志愿者加入VITA项目是为了帮助低收入家庭寻找高昂收费税务顾问的替代方案。故选B项。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9925" y="601345"/>
            <a:ext cx="1114742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We can infer from the passage that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Dina values personal growth from her volunteer work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VITA program only recruits experienced tax preparers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VITA’s main goal is to get more tax refunds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Dina focuses on statistical results only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69315" y="6013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10235" y="2887345"/>
            <a:ext cx="10775315" cy="34550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文章中没有提到VITA只招聘有经验的税务顾问，且在第三段提及蒂娜开展培训课程，帮助别人成为税务顾问，故B项与文章内容不符。从原文第二段可知，VITA的主要目标不是获得更多的税务退款，而是帮助低收入群体，故C项错误。D项表达蒂娜的关注点在于统计结果，与原文意思不符。根据文章第四段第二句可以推测，蒂娜重视从志愿服务中获得的个人成长。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46455" y="640715"/>
            <a:ext cx="1028192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main idea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Growing through tax volunteer service.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important role of volunteers.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challenges faced by volunteers in VITA.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ways of getting tax refunds.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970" y="64071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65061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【解析】主旨大意题。整篇文章围绕蒂娜在VITA项目中的经历展开，特别是她从志愿服务中获得的个人成长和经验。故选A项。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740410" y="40195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Five</a:t>
            </a:r>
            <a:endParaRPr lang="zh-CN" altLang="en-US" sz="4000" b="1">
              <a:solidFill>
                <a:srgbClr val="002060"/>
              </a:solidFill>
            </a:endParaRPr>
          </a:p>
        </p:txBody>
      </p:sp>
      <p:sp>
        <p:nvSpPr>
          <p:cNvPr id="6" name="文本框 5"/>
          <p:cNvSpPr txBox="1"/>
          <p:nvPr/>
        </p:nvSpPr>
        <p:spPr>
          <a:xfrm>
            <a:off x="834390" y="116205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China becomes an aging society because people are living longer and there are fewer babies being born. The aging problem in rural areas is more serious compared to that in cities. How does China provide a comfortable life for about 121 million elderly people in rural areas? The Chinese government has recently made a plan to improve the care services for the elderly in rural places. This is the first systematic national plan, including measures to encourage community-based care, strengthen pension (养老金) systems, and promote family support for elderly care.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43660" y="2191385"/>
            <a:ext cx="9629140" cy="1753235"/>
          </a:xfrm>
          <a:prstGeom prst="rect">
            <a:avLst/>
          </a:prstGeom>
          <a:noFill/>
        </p:spPr>
        <p:txBody>
          <a:bodyPr wrap="square" rtlCol="0">
            <a:spAutoFit/>
          </a:bodyPr>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rPr>
              <a:t>本单元的主题是“社会服务”，涉及的内容包括志愿服务、养老服务、社区服务等，共有六篇文章，体裁包含记叙文、说明文和议论文。具体内容见下图。</a:t>
            </a:r>
            <a:endPar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Guide</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19150" y="843280"/>
            <a:ext cx="1048956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government is working to make rural nursing homes better. There are about 16,000 rural nursing homes with 1.68 million beds and about 145,000 mutual-aid elderly care facilities in rural areas now.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Rural elderly income comes from working and pensions, but current pension levels are quite low. In response to this issue, the guidelines (指导方针) suggest strengthening pension security for the rural people. Human resources and social security departments will improve the financing and benefit adjustment mechanisms (福利调整机制). Rural residents are encouraged to participate in personal and commercial pension plans.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928370" y="67437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Zhou, director of the Center for People’s Livelihoods and Health Policy Research, noted that many children of rural elderly people move to cities for work or study, and while the elderly don’t want to increase the burden on their children, their sources of income are limited. This situation is different in different places. Some elderly people have bought insurance, but some have not. “Developing rural elderly care services is important. It requires families, the society, governments and market forces to work together,” said Zhou.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07720" y="654685"/>
            <a:ext cx="1038034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is the main focus of the plan made by the Chinese government regarding elderly care?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encourage urbanization.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improve elderly care services in rural areas.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reduce the population growth rate.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increase the retirement 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97280" y="7143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241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【解析】事实细节题。文中第一段第四句提到“The Chinese government has recently made a plan to improve the care services for the elderly in rural places”，可知中国政府制定计划是旨在加快农村养老服务的发展。故选B项。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07720" y="531495"/>
            <a:ext cx="1028192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Which of the following is NOT mentioned as a part of the national plan for elderly care in rural areas?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Encouraging community-based care.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Enhancing pension systems.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Promoting family support for seniors.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Increasing the number of hospitals in rural areas.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47750" y="64071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26110" y="3928745"/>
            <a:ext cx="10644505" cy="19983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【解析】事实细节题。文中第一段最后一句提到的措施包括鼓励社区养老、加强改进养老金体系和促进家庭对老年人的照顾，并未提及增加农村医院的数量。故选D项。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49580" y="768985"/>
            <a:ext cx="1126807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3. How many rural nursing homes and beds are there in rural areas?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About 16,000 nursing homes with 1.68 million beds.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About 145,000 nursing homes with 1.68 million beds.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About 16,000 nursing homes with 145,000 beds.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About 145,000 nursing homes with 16,000 beds.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59130" y="768985"/>
            <a:ext cx="434975" cy="57785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59130" y="3312795"/>
            <a:ext cx="10742295" cy="19183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【解析】事实细节题。题目要求回答农村养老院的数量以及它们提供的总床位数。第二段最后一句指出，目前有大约16 000家农村养老院，共有168万张床位。故选A项。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8325" y="704850"/>
            <a:ext cx="11055985" cy="332295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What can we infer about the future of rural elderly care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will rely solely on government funding.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will become less important as urbanization progresses.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Because of the new guidelines, it will be greatly improved.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It will face more challenges due to the increasing elderly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population.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89940" y="7048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4264025"/>
            <a:ext cx="9969500" cy="20675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【解析】推理判断题。根据文章内容可知，中国政府已经发布了一系列指导方针，旨在加快农村养老服务的发展，因此可以推断未来农村的养老服务将会有所改进。故选C项。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13030" y="168910"/>
            <a:ext cx="11864340" cy="649605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68300" y="635000"/>
            <a:ext cx="11496040" cy="2414905"/>
          </a:xfrm>
          <a:prstGeom prst="rect">
            <a:avLst/>
          </a:prstGeom>
          <a:noFill/>
        </p:spPr>
        <p:txBody>
          <a:bodyPr wrap="square" rtlCol="0">
            <a:spAutoFit/>
          </a:bodyPr>
          <a:p>
            <a:pPr marL="899795" indent="-899795"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 5. Which of the following statements is true？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government doesn’t do anything to help the elderly in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rural areas.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elderly in rural areas only get money from their children.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 government wants to make the pension system better for the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elderly in rural areas.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Rural elderly care should depend on family, especially their children.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00380" y="6350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431165" y="3429000"/>
            <a:ext cx="11189970" cy="27686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475740"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第一段说明政府发布了一系列指导方针来加快农村地区养老服务的发展，故A项错误。最后一段第一句提到，农村地区的老人不想增加孩子的负担，他们的收入来源有限，可推断出老年人除了子女外仍有其他收入来源，B项错误。全文最后一句提到农村地区养老服务需要汇聚家庭、社会、政府及市场等各方的力量，D项错误。第一段末尾提到，政府发布的指导方针中包括改进养老金体系。故选C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400050" y="57023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Six</a:t>
            </a:r>
            <a:endParaRPr lang="zh-CN" altLang="en-US" sz="4000" b="1">
              <a:solidFill>
                <a:srgbClr val="002060"/>
              </a:solidFill>
            </a:endParaRPr>
          </a:p>
        </p:txBody>
      </p:sp>
      <p:sp>
        <p:nvSpPr>
          <p:cNvPr id="2" name="文本框 1"/>
          <p:cNvSpPr txBox="1"/>
          <p:nvPr/>
        </p:nvSpPr>
        <p:spPr>
          <a:xfrm>
            <a:off x="803275" y="1745615"/>
            <a:ext cx="10462260" cy="168338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Nowadays, people have discussed a lot about whether it’s better to use a self-managed homeowners association (HOA) or a professional property management company to maintain the community and its property values.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64210" y="816610"/>
            <a:ext cx="10720070" cy="168338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 __________ So, in that respect, self-managed homeowners association can save money and reduce its budget. (2) __________ In fact, when you become a member of self-managed HOA, you open your community up to certain risks.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custDataLst>
              <p:tags r:id="rId5"/>
            </p:custDataLst>
          </p:nvPr>
        </p:nvSpPr>
        <p:spPr>
          <a:xfrm>
            <a:off x="584200" y="3830955"/>
            <a:ext cx="10880090" cy="244221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Unfortunately, not all HOAs can be as lucky.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Otherwise, finding a good property management company can help in keeping the HOA on track to success.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Professional management services cost money.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However, it is not always the right choice.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Some board members might force others into agreeing with their decisions.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6"/>
            </p:custDataLst>
          </p:nvPr>
        </p:nvSpPr>
        <p:spPr>
          <a:xfrm>
            <a:off x="2498725" y="816610"/>
            <a:ext cx="520065" cy="43942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	</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2498725" y="2859405"/>
            <a:ext cx="238760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7" action="ppaction://hlinksldjump"/>
              </a:rPr>
              <a:t>1</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4" name="文本框 3"/>
          <p:cNvSpPr txBox="1"/>
          <p:nvPr>
            <p:custDataLst>
              <p:tags r:id="rId8"/>
            </p:custDataLst>
          </p:nvPr>
        </p:nvSpPr>
        <p:spPr>
          <a:xfrm>
            <a:off x="9662160" y="1256030"/>
            <a:ext cx="520065" cy="45910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	</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圆角矩形 6"/>
          <p:cNvSpPr/>
          <p:nvPr/>
        </p:nvSpPr>
        <p:spPr>
          <a:xfrm>
            <a:off x="4689475" y="2859405"/>
            <a:ext cx="238760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9" action="ppaction://hlinksldjump"/>
              </a:rPr>
              <a:t>2</a:t>
            </a:r>
            <a:r>
              <a:rPr lang="zh-CN" altLang="en-US" sz="2800" b="1">
                <a:solidFill>
                  <a:srgbClr val="00B0F0"/>
                </a:solidFill>
                <a:hlinkClick r:id="rId9"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4" grpId="0"/>
      <p:bldP spid="7"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228" y="9384"/>
              <a:ext cx="2140"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736600" y="1145540"/>
            <a:ext cx="10673715" cy="27730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1.【解析】第二段第二句提到，自主管理的HOA可以节省资金，与之相对，空格处应表示聘请专业的管理公司会花更多钱。故选C项。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79512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108200" y="134112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custDataLst>
              <p:tags r:id="rId5"/>
            </p:custDataLst>
          </p:nvPr>
        </p:nvCxnSpPr>
        <p:spPr>
          <a:xfrm>
            <a:off x="4744720" y="139827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6"/>
            </p:custDataLst>
          </p:nvPr>
        </p:nvCxnSpPr>
        <p:spPr>
          <a:xfrm>
            <a:off x="4854575" y="317055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7"/>
            </p:custDataLst>
          </p:nvPr>
        </p:nvCxnSpPr>
        <p:spPr>
          <a:xfrm>
            <a:off x="4854575" y="498348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flipV="1">
            <a:off x="7950835" y="1422400"/>
            <a:ext cx="339090" cy="254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8006080" y="31686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7995920" y="502666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389255" y="2022475"/>
            <a:ext cx="1836420" cy="189293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5</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Social Services</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社会服务</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custDataLst>
              <p:tags r:id="rId8"/>
            </p:custDataLst>
          </p:nvPr>
        </p:nvSpPr>
        <p:spPr>
          <a:xfrm>
            <a:off x="2553335" y="889000"/>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One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custDataLst>
              <p:tags r:id="rId9"/>
            </p:custDataLst>
          </p:nvPr>
        </p:nvSpPr>
        <p:spPr>
          <a:xfrm>
            <a:off x="2607310" y="2738755"/>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Two</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custDataLst>
              <p:tags r:id="rId10"/>
            </p:custDataLst>
          </p:nvPr>
        </p:nvSpPr>
        <p:spPr>
          <a:xfrm>
            <a:off x="2543175" y="4456430"/>
            <a:ext cx="239268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Three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custDataLst>
              <p:tags r:id="rId11"/>
            </p:custDataLst>
          </p:nvPr>
        </p:nvSpPr>
        <p:spPr>
          <a:xfrm>
            <a:off x="5238750" y="4266565"/>
            <a:ext cx="2872105" cy="1360805"/>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2024 Paris Olympic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Volunteer Program</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8301355" y="584835"/>
            <a:ext cx="3403600" cy="167830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“客户服务”相关词汇：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serve, delivery, offer, expect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8388350" y="2378710"/>
            <a:ext cx="3347720" cy="196024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“人工智能服务”相关词汇：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artificial intelligence, challenge, agent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8413115" y="4338955"/>
            <a:ext cx="3490595" cy="1834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“志愿服务”相关词汇：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Olympic, award, volunteer, audience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7" name="圆角矩形 6"/>
          <p:cNvSpPr/>
          <p:nvPr>
            <p:custDataLst>
              <p:tags r:id="rId12"/>
            </p:custDataLst>
          </p:nvPr>
        </p:nvSpPr>
        <p:spPr>
          <a:xfrm>
            <a:off x="5168900" y="641985"/>
            <a:ext cx="2837180" cy="16116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A Memorable </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Experience </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of Steak Delivery</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圆角矩形 14"/>
          <p:cNvSpPr/>
          <p:nvPr>
            <p:custDataLst>
              <p:tags r:id="rId13"/>
            </p:custDataLst>
          </p:nvPr>
        </p:nvSpPr>
        <p:spPr>
          <a:xfrm>
            <a:off x="5238750" y="2388870"/>
            <a:ext cx="2837180" cy="16116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Can AI Replace Human </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Agents?</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228" y="9384"/>
              <a:ext cx="2140"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736600" y="1145540"/>
            <a:ext cx="10673715" cy="27730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2.【解析】第二段最后一句提到，自主管理的HOA可能带来一定的风险，与空格前的句子的正面表述相反，D项表示转折，意为“然而，这并不总是正确的选择”，符合语境。故选D项。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 name="文本框 3"/>
          <p:cNvSpPr txBox="1"/>
          <p:nvPr>
            <p:custDataLst>
              <p:tags r:id="rId4"/>
            </p:custDataLst>
          </p:nvPr>
        </p:nvSpPr>
        <p:spPr>
          <a:xfrm>
            <a:off x="819150" y="727075"/>
            <a:ext cx="10409555" cy="211201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When an HOA board is given full autonomy (自主权), there is a greater risk of misuse of power. (3) __________ Without a neutral party involved, things can get disordered.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pic>
        <p:nvPicPr>
          <p:cNvPr id="32" name="图片 31"/>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custDataLst>
              <p:tags r:id="rId7"/>
            </p:custDataLst>
          </p:nvPr>
        </p:nvSpPr>
        <p:spPr>
          <a:xfrm>
            <a:off x="7768590" y="10515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8474075" y="1664335"/>
            <a:ext cx="263588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10" name="文本框 9"/>
          <p:cNvSpPr txBox="1"/>
          <p:nvPr>
            <p:custDataLst>
              <p:tags r:id="rId9"/>
            </p:custDataLst>
          </p:nvPr>
        </p:nvSpPr>
        <p:spPr>
          <a:xfrm>
            <a:off x="584200" y="3830955"/>
            <a:ext cx="10880090" cy="244221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Unfortunately, not all HOAs can be as lucky.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Otherwise, finding a good property management company can help in keeping the HOA on track to success.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Professional management services cost money.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However, it is not always the right choice.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Some board members might force others into agreeing with their decisions.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26333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3.【解析】空格前一句提到HOA董事会若有完全的自主权，会存在更大的权力滥用的风险。所缺句子应为风险的具体表现，E项“某些董事会成员可能会强迫其他人同意他们的决定”符合语境。故选E项。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727710" y="429895"/>
            <a:ext cx="10737850"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Moreover, to be successful as a self-managed homeowners association, board members must spend lots of time and have enough experience for each role. However, board members often work day jobs and can only give the association limited help. But if your association’s board is made up of lawyers, then you probably don’t have to worry about the law. (4) _______ Many self-managed communities don’t even know they’re breaking the law. All of this can lead to inefficient operations.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6964680" y="24447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7148195" y="334581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585470" y="3960495"/>
            <a:ext cx="10880090" cy="244221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Unfortunately, not all HOAs can be as lucky.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Otherwise, finding a good property management company can help in keeping the HOA on track to success.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Professional management services cost money.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However, it is not always the right choice.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Some board members might force others into agreeing with their decisions.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247459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4.【解析】空格前一句提到，如果业主协会有律师成员，则不必担心法律问题。后一句提到，许多自主管理的社区甚至不知道他们正在违法，可推测空格处应表达转折的意思。故选A项。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556895"/>
            <a:ext cx="10332720" cy="18630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Every association is different, but if owners are prepared with enough knowledge, experience, and concern for the well-being of the community, self-management can be an option. (5) 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1166495" y="18669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760980" y="1953895"/>
            <a:ext cx="20116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10" name="文本框 9"/>
          <p:cNvSpPr txBox="1"/>
          <p:nvPr>
            <p:custDataLst>
              <p:tags r:id="rId7"/>
            </p:custDataLst>
          </p:nvPr>
        </p:nvSpPr>
        <p:spPr>
          <a:xfrm>
            <a:off x="584200" y="3562985"/>
            <a:ext cx="10880090" cy="244221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Unfortunately, not all HOAs can be as lucky.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Otherwise, finding a good property management company can help in keeping the HOA on track to success.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Professional management services cost money.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However, it is not always the right choice.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Some board members might force others into agreeing with their decisions.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7">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19392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5.【解析】最后一段表明，如果业主有足够的知识、经验及对小区发展的关心，自主管理可以是一个选择，但找到一个好的物业管理公司也可以帮助HOA走向成功。故选B项。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92430" y="31305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658995" y="102870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Four</a:t>
            </a:r>
            <a:endParaRPr lang="zh-CN" altLang="en-US" sz="3000" b="1">
              <a:solidFill>
                <a:schemeClr val="tx1"/>
              </a:solidFill>
              <a:uFillTx/>
            </a:endParaRPr>
          </a:p>
        </p:txBody>
      </p:sp>
      <p:pic>
        <p:nvPicPr>
          <p:cNvPr id="10" name="图片 9"/>
          <p:cNvPicPr>
            <a:picLocks noChangeAspect="1"/>
          </p:cNvPicPr>
          <p:nvPr/>
        </p:nvPicPr>
        <p:blipFill>
          <a:blip r:embed="rId5"/>
          <a:srcRect l="36228" t="100000" r="48930" b="-2206"/>
          <a:stretch>
            <a:fillRect/>
          </a:stretch>
        </p:blipFill>
        <p:spPr>
          <a:xfrm>
            <a:off x="4210685" y="5806440"/>
            <a:ext cx="1885315" cy="88265"/>
          </a:xfrm>
          <a:custGeom>
            <a:avLst/>
            <a:gdLst/>
            <a:ahLst/>
            <a:cxnLst>
              <a:cxn ang="3">
                <a:pos x="hc" y="t"/>
              </a:cxn>
              <a:cxn ang="cd2">
                <a:pos x="l" y="vc"/>
              </a:cxn>
              <a:cxn ang="cd4">
                <a:pos x="hc" y="b"/>
              </a:cxn>
              <a:cxn ang="0">
                <a:pos x="r" y="vc"/>
              </a:cxn>
            </a:cxnLst>
            <a:rect l="l" t="t" r="r" b="b"/>
            <a:pathLst>
              <a:path w="2969" h="139">
                <a:moveTo>
                  <a:pt x="2969" y="0"/>
                </a:moveTo>
                <a:lnTo>
                  <a:pt x="2969" y="139"/>
                </a:lnTo>
                <a:lnTo>
                  <a:pt x="0" y="139"/>
                </a:lnTo>
                <a:lnTo>
                  <a:pt x="0" y="0"/>
                </a:lnTo>
                <a:lnTo>
                  <a:pt x="2969" y="0"/>
                </a:lnTo>
                <a:close/>
              </a:path>
            </a:pathLst>
          </a:custGeom>
        </p:spPr>
      </p:pic>
      <p:pic>
        <p:nvPicPr>
          <p:cNvPr id="11" name="图片 10"/>
          <p:cNvPicPr>
            <a:picLocks noChangeAspect="1"/>
          </p:cNvPicPr>
          <p:nvPr/>
        </p:nvPicPr>
        <p:blipFill>
          <a:blip r:embed="rId5"/>
          <a:srcRect l="36228" t="-762" r="48930" b="100000"/>
          <a:stretch>
            <a:fillRect/>
          </a:stretch>
        </p:blipFill>
        <p:spPr>
          <a:xfrm>
            <a:off x="4210685" y="1775460"/>
            <a:ext cx="1885315" cy="30480"/>
          </a:xfrm>
          <a:custGeom>
            <a:avLst/>
            <a:gdLst/>
            <a:ahLst/>
            <a:cxnLst>
              <a:cxn ang="3">
                <a:pos x="hc" y="t"/>
              </a:cxn>
              <a:cxn ang="cd2">
                <a:pos x="l" y="vc"/>
              </a:cxn>
              <a:cxn ang="cd4">
                <a:pos x="hc" y="b"/>
              </a:cxn>
              <a:cxn ang="0">
                <a:pos x="r" y="vc"/>
              </a:cxn>
            </a:cxnLst>
            <a:rect l="l" t="t" r="r" b="b"/>
            <a:pathLst>
              <a:path w="2969" h="48">
                <a:moveTo>
                  <a:pt x="0" y="0"/>
                </a:moveTo>
                <a:lnTo>
                  <a:pt x="2969" y="0"/>
                </a:lnTo>
                <a:lnTo>
                  <a:pt x="2969" y="48"/>
                </a:lnTo>
                <a:lnTo>
                  <a:pt x="0" y="48"/>
                </a:lnTo>
                <a:lnTo>
                  <a:pt x="0" y="0"/>
                </a:lnTo>
                <a:close/>
              </a:path>
            </a:pathLst>
          </a:custGeom>
        </p:spPr>
      </p:pic>
      <p:grpSp>
        <p:nvGrpSpPr>
          <p:cNvPr id="15" name="组合 14"/>
          <p:cNvGrpSpPr/>
          <p:nvPr/>
        </p:nvGrpSpPr>
        <p:grpSpPr>
          <a:xfrm>
            <a:off x="539115" y="2039620"/>
            <a:ext cx="10970260" cy="2802890"/>
            <a:chOff x="849" y="3212"/>
            <a:chExt cx="18415" cy="4788"/>
          </a:xfrm>
        </p:grpSpPr>
        <p:pic>
          <p:nvPicPr>
            <p:cNvPr id="2" name="图片 1"/>
            <p:cNvPicPr>
              <a:picLocks noChangeAspect="1"/>
            </p:cNvPicPr>
            <p:nvPr/>
          </p:nvPicPr>
          <p:blipFill>
            <a:blip r:embed="rId6"/>
            <a:srcRect r="60971"/>
            <a:stretch>
              <a:fillRect/>
            </a:stretch>
          </p:blipFill>
          <p:spPr>
            <a:xfrm>
              <a:off x="849" y="3212"/>
              <a:ext cx="8051" cy="4788"/>
            </a:xfrm>
            <a:custGeom>
              <a:avLst/>
              <a:gdLst/>
              <a:ahLst/>
              <a:cxnLst>
                <a:cxn ang="3">
                  <a:pos x="hc" y="t"/>
                </a:cxn>
                <a:cxn ang="cd2">
                  <a:pos x="l" y="vc"/>
                </a:cxn>
                <a:cxn ang="cd4">
                  <a:pos x="hc" y="b"/>
                </a:cxn>
                <a:cxn ang="0">
                  <a:pos x="r" y="vc"/>
                </a:cxn>
              </a:cxnLst>
              <a:rect l="l" t="t" r="r" b="b"/>
              <a:pathLst>
                <a:path w="8051" h="4788">
                  <a:moveTo>
                    <a:pt x="0" y="0"/>
                  </a:moveTo>
                  <a:lnTo>
                    <a:pt x="8051" y="0"/>
                  </a:lnTo>
                  <a:lnTo>
                    <a:pt x="8051" y="4788"/>
                  </a:lnTo>
                  <a:lnTo>
                    <a:pt x="0" y="4788"/>
                  </a:lnTo>
                  <a:lnTo>
                    <a:pt x="0" y="0"/>
                  </a:lnTo>
                  <a:close/>
                </a:path>
              </a:pathLst>
            </a:custGeom>
          </p:spPr>
        </p:pic>
        <p:pic>
          <p:nvPicPr>
            <p:cNvPr id="14" name="图片 13"/>
            <p:cNvPicPr>
              <a:picLocks noChangeAspect="1"/>
            </p:cNvPicPr>
            <p:nvPr/>
          </p:nvPicPr>
          <p:blipFill>
            <a:blip r:embed="rId6"/>
            <a:srcRect l="49753"/>
            <a:stretch>
              <a:fillRect/>
            </a:stretch>
          </p:blipFill>
          <p:spPr>
            <a:xfrm>
              <a:off x="8900" y="3212"/>
              <a:ext cx="10365" cy="4788"/>
            </a:xfrm>
            <a:custGeom>
              <a:avLst/>
              <a:gdLst/>
              <a:ahLst/>
              <a:cxnLst>
                <a:cxn ang="3">
                  <a:pos x="hc" y="t"/>
                </a:cxn>
                <a:cxn ang="cd2">
                  <a:pos x="l" y="vc"/>
                </a:cxn>
                <a:cxn ang="cd4">
                  <a:pos x="hc" y="b"/>
                </a:cxn>
                <a:cxn ang="0">
                  <a:pos x="r" y="vc"/>
                </a:cxn>
              </a:cxnLst>
              <a:rect l="l" t="t" r="r" b="b"/>
              <a:pathLst>
                <a:path w="10365" h="4788">
                  <a:moveTo>
                    <a:pt x="0" y="0"/>
                  </a:moveTo>
                  <a:lnTo>
                    <a:pt x="10365" y="0"/>
                  </a:lnTo>
                  <a:lnTo>
                    <a:pt x="10365" y="4788"/>
                  </a:lnTo>
                  <a:lnTo>
                    <a:pt x="0" y="4788"/>
                  </a:lnTo>
                  <a:lnTo>
                    <a:pt x="0" y="0"/>
                  </a:lnTo>
                  <a:close/>
                </a:path>
              </a:pathLst>
            </a:custGeom>
          </p:spPr>
        </p:pic>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848735" y="885825"/>
            <a:ext cx="3594735" cy="414020"/>
          </a:xfrm>
          <a:prstGeom prst="rect">
            <a:avLst/>
          </a:prstGeom>
          <a:noFill/>
        </p:spPr>
        <p:txBody>
          <a:bodyPr wrap="square" rtlCol="0">
            <a:noAutofit/>
          </a:bodyPr>
          <a:p>
            <a:pPr algn="ctr">
              <a:lnSpc>
                <a:spcPct val="90000"/>
              </a:lnSpc>
            </a:pPr>
            <a:r>
              <a:rPr lang="zh-CN" altLang="en-US" sz="3000" b="1">
                <a:solidFill>
                  <a:schemeClr val="tx1"/>
                </a:solidFill>
                <a:uFillTx/>
              </a:rPr>
              <a:t>Passage Five</a:t>
            </a:r>
            <a:endParaRPr lang="zh-CN" altLang="en-US" sz="3000" b="1">
              <a:solidFill>
                <a:schemeClr val="tx1"/>
              </a:solidFill>
              <a:uFillTx/>
            </a:endParaRPr>
          </a:p>
        </p:txBody>
      </p:sp>
      <p:grpSp>
        <p:nvGrpSpPr>
          <p:cNvPr id="11" name="组合 10"/>
          <p:cNvGrpSpPr/>
          <p:nvPr/>
        </p:nvGrpSpPr>
        <p:grpSpPr>
          <a:xfrm>
            <a:off x="880110" y="2068195"/>
            <a:ext cx="10271760" cy="2066290"/>
            <a:chOff x="1386" y="3367"/>
            <a:chExt cx="15349" cy="3144"/>
          </a:xfrm>
        </p:grpSpPr>
        <p:pic>
          <p:nvPicPr>
            <p:cNvPr id="3" name="图片 2"/>
            <p:cNvPicPr>
              <a:picLocks noChangeAspect="1"/>
            </p:cNvPicPr>
            <p:nvPr/>
          </p:nvPicPr>
          <p:blipFill>
            <a:blip r:embed="rId5"/>
            <a:srcRect r="60166"/>
            <a:stretch>
              <a:fillRect/>
            </a:stretch>
          </p:blipFill>
          <p:spPr>
            <a:xfrm>
              <a:off x="1386" y="3367"/>
              <a:ext cx="7304" cy="3144"/>
            </a:xfrm>
            <a:custGeom>
              <a:avLst/>
              <a:gdLst/>
              <a:ahLst/>
              <a:cxnLst>
                <a:cxn ang="3">
                  <a:pos x="hc" y="t"/>
                </a:cxn>
                <a:cxn ang="cd2">
                  <a:pos x="l" y="vc"/>
                </a:cxn>
                <a:cxn ang="cd4">
                  <a:pos x="hc" y="b"/>
                </a:cxn>
                <a:cxn ang="0">
                  <a:pos x="r" y="vc"/>
                </a:cxn>
              </a:cxnLst>
              <a:rect l="l" t="t" r="r" b="b"/>
              <a:pathLst>
                <a:path w="7304" h="3144">
                  <a:moveTo>
                    <a:pt x="0" y="0"/>
                  </a:moveTo>
                  <a:lnTo>
                    <a:pt x="7304" y="0"/>
                  </a:lnTo>
                  <a:lnTo>
                    <a:pt x="7304" y="3144"/>
                  </a:lnTo>
                  <a:lnTo>
                    <a:pt x="0" y="3144"/>
                  </a:lnTo>
                  <a:lnTo>
                    <a:pt x="0" y="0"/>
                  </a:lnTo>
                  <a:close/>
                </a:path>
              </a:pathLst>
            </a:custGeom>
          </p:spPr>
        </p:pic>
        <p:pic>
          <p:nvPicPr>
            <p:cNvPr id="10" name="图片 9"/>
            <p:cNvPicPr>
              <a:picLocks noChangeAspect="1"/>
            </p:cNvPicPr>
            <p:nvPr/>
          </p:nvPicPr>
          <p:blipFill>
            <a:blip r:embed="rId5"/>
            <a:srcRect l="55350"/>
            <a:stretch>
              <a:fillRect/>
            </a:stretch>
          </p:blipFill>
          <p:spPr>
            <a:xfrm>
              <a:off x="8549" y="3367"/>
              <a:ext cx="8187" cy="3144"/>
            </a:xfrm>
            <a:custGeom>
              <a:avLst/>
              <a:gdLst/>
              <a:ahLst/>
              <a:cxnLst>
                <a:cxn ang="3">
                  <a:pos x="hc" y="t"/>
                </a:cxn>
                <a:cxn ang="cd2">
                  <a:pos x="l" y="vc"/>
                </a:cxn>
                <a:cxn ang="cd4">
                  <a:pos x="hc" y="b"/>
                </a:cxn>
                <a:cxn ang="0">
                  <a:pos x="r" y="vc"/>
                </a:cxn>
              </a:cxnLst>
              <a:rect l="l" t="t" r="r" b="b"/>
              <a:pathLst>
                <a:path w="8187" h="3144">
                  <a:moveTo>
                    <a:pt x="0" y="0"/>
                  </a:moveTo>
                  <a:lnTo>
                    <a:pt x="8187" y="0"/>
                  </a:lnTo>
                  <a:lnTo>
                    <a:pt x="8187" y="3144"/>
                  </a:lnTo>
                  <a:lnTo>
                    <a:pt x="0" y="3144"/>
                  </a:lnTo>
                  <a:lnTo>
                    <a:pt x="0" y="0"/>
                  </a:lnTo>
                  <a:close/>
                </a:path>
              </a:pathLst>
            </a:custGeom>
          </p:spPr>
        </p:pic>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650615" y="92392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Six</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9" name="左箭头 8">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16" name="图片 15"/>
          <p:cNvPicPr>
            <a:picLocks noChangeAspect="1"/>
          </p:cNvPicPr>
          <p:nvPr/>
        </p:nvPicPr>
        <p:blipFill>
          <a:blip r:embed="rId7"/>
          <a:srcRect l="42115" t="-1544" r="43356" b="100000"/>
          <a:stretch>
            <a:fillRect/>
          </a:stretch>
        </p:blipFill>
        <p:spPr>
          <a:xfrm>
            <a:off x="5180330" y="1146175"/>
            <a:ext cx="1687195" cy="68580"/>
          </a:xfrm>
          <a:custGeom>
            <a:avLst/>
            <a:gdLst/>
            <a:ahLst/>
            <a:cxnLst>
              <a:cxn ang="3">
                <a:pos x="hc" y="t"/>
              </a:cxn>
              <a:cxn ang="cd2">
                <a:pos x="l" y="vc"/>
              </a:cxn>
              <a:cxn ang="cd4">
                <a:pos x="hc" y="b"/>
              </a:cxn>
              <a:cxn ang="0">
                <a:pos x="r" y="vc"/>
              </a:cxn>
            </a:cxnLst>
            <a:rect l="l" t="t" r="r" b="b"/>
            <a:pathLst>
              <a:path w="2657" h="108">
                <a:moveTo>
                  <a:pt x="0" y="0"/>
                </a:moveTo>
                <a:lnTo>
                  <a:pt x="2657" y="0"/>
                </a:lnTo>
                <a:lnTo>
                  <a:pt x="2657" y="108"/>
                </a:lnTo>
                <a:lnTo>
                  <a:pt x="0" y="108"/>
                </a:lnTo>
                <a:lnTo>
                  <a:pt x="0" y="0"/>
                </a:lnTo>
                <a:close/>
              </a:path>
            </a:pathLst>
          </a:custGeom>
        </p:spPr>
      </p:pic>
      <p:grpSp>
        <p:nvGrpSpPr>
          <p:cNvPr id="21" name="组合 20"/>
          <p:cNvGrpSpPr/>
          <p:nvPr/>
        </p:nvGrpSpPr>
        <p:grpSpPr>
          <a:xfrm>
            <a:off x="833755" y="2083435"/>
            <a:ext cx="9400540" cy="2602230"/>
            <a:chOff x="1844" y="3281"/>
            <a:chExt cx="14008" cy="3942"/>
          </a:xfrm>
        </p:grpSpPr>
        <p:pic>
          <p:nvPicPr>
            <p:cNvPr id="3" name="图片 2"/>
            <p:cNvPicPr>
              <a:picLocks noChangeAspect="1"/>
            </p:cNvPicPr>
            <p:nvPr/>
          </p:nvPicPr>
          <p:blipFill>
            <a:blip r:embed="rId8"/>
            <a:srcRect r="70394"/>
            <a:stretch>
              <a:fillRect/>
            </a:stretch>
          </p:blipFill>
          <p:spPr>
            <a:xfrm>
              <a:off x="1844" y="3281"/>
              <a:ext cx="5592" cy="3943"/>
            </a:xfrm>
            <a:custGeom>
              <a:avLst/>
              <a:gdLst/>
              <a:ahLst/>
              <a:cxnLst>
                <a:cxn ang="3">
                  <a:pos x="hc" y="t"/>
                </a:cxn>
                <a:cxn ang="cd2">
                  <a:pos x="l" y="vc"/>
                </a:cxn>
                <a:cxn ang="cd4">
                  <a:pos x="hc" y="b"/>
                </a:cxn>
                <a:cxn ang="0">
                  <a:pos x="r" y="vc"/>
                </a:cxn>
              </a:cxnLst>
              <a:rect l="l" t="t" r="r" b="b"/>
              <a:pathLst>
                <a:path w="5592" h="3943">
                  <a:moveTo>
                    <a:pt x="0" y="0"/>
                  </a:moveTo>
                  <a:lnTo>
                    <a:pt x="5592" y="0"/>
                  </a:lnTo>
                  <a:lnTo>
                    <a:pt x="5592" y="3943"/>
                  </a:lnTo>
                  <a:lnTo>
                    <a:pt x="0" y="3943"/>
                  </a:lnTo>
                  <a:lnTo>
                    <a:pt x="0" y="0"/>
                  </a:lnTo>
                  <a:close/>
                </a:path>
              </a:pathLst>
            </a:custGeom>
          </p:spPr>
        </p:pic>
        <p:pic>
          <p:nvPicPr>
            <p:cNvPr id="20" name="图片 19"/>
            <p:cNvPicPr>
              <a:picLocks noChangeAspect="1"/>
            </p:cNvPicPr>
            <p:nvPr/>
          </p:nvPicPr>
          <p:blipFill>
            <a:blip r:embed="rId8"/>
            <a:srcRect l="55437"/>
            <a:stretch>
              <a:fillRect/>
            </a:stretch>
          </p:blipFill>
          <p:spPr>
            <a:xfrm>
              <a:off x="7436" y="3281"/>
              <a:ext cx="8417" cy="3943"/>
            </a:xfrm>
            <a:custGeom>
              <a:avLst/>
              <a:gdLst/>
              <a:ahLst/>
              <a:cxnLst>
                <a:cxn ang="3">
                  <a:pos x="hc" y="t"/>
                </a:cxn>
                <a:cxn ang="cd2">
                  <a:pos x="l" y="vc"/>
                </a:cxn>
                <a:cxn ang="cd4">
                  <a:pos x="hc" y="b"/>
                </a:cxn>
                <a:cxn ang="0">
                  <a:pos x="r" y="vc"/>
                </a:cxn>
              </a:cxnLst>
              <a:rect l="l" t="t" r="r" b="b"/>
              <a:pathLst>
                <a:path w="8417" h="3943">
                  <a:moveTo>
                    <a:pt x="0" y="0"/>
                  </a:moveTo>
                  <a:lnTo>
                    <a:pt x="8417" y="0"/>
                  </a:lnTo>
                  <a:lnTo>
                    <a:pt x="8417" y="3943"/>
                  </a:lnTo>
                  <a:lnTo>
                    <a:pt x="0" y="3943"/>
                  </a:lnTo>
                  <a:lnTo>
                    <a:pt x="0" y="0"/>
                  </a:lnTo>
                  <a:close/>
                </a:path>
              </a:pathLst>
            </a:cu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867025" y="1398905"/>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nvCxnSpPr>
        <p:spPr>
          <a:xfrm>
            <a:off x="5503545" y="144716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5613400" y="32194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5613400" y="503237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8070850" y="1463675"/>
            <a:ext cx="405765" cy="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8033385" y="32194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8014335" y="504126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297180" y="2083435"/>
            <a:ext cx="2569845"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5</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Social Services</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社会服务</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nvSpPr>
        <p:spPr>
          <a:xfrm>
            <a:off x="3366135" y="908050"/>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Four</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nvSpPr>
        <p:spPr>
          <a:xfrm>
            <a:off x="3420110" y="2757805"/>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Five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nvSpPr>
        <p:spPr>
          <a:xfrm>
            <a:off x="3355975" y="4475480"/>
            <a:ext cx="227711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Six</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nvSpPr>
        <p:spPr>
          <a:xfrm>
            <a:off x="5803265" y="967105"/>
            <a:ext cx="2230120" cy="103505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Tax Volunteer Service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5836285" y="2640965"/>
            <a:ext cx="2178050" cy="12560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楷体" panose="02010609060101010101" charset="-122"/>
                <a:cs typeface="Times New Roman" panose="02020603050405020304" charset="0"/>
              </a:rPr>
              <a:t>China</a:t>
            </a:r>
            <a:r>
              <a:rPr sz="2600">
                <a:solidFill>
                  <a:schemeClr val="tx1"/>
                </a:solidFill>
                <a:uFillTx/>
                <a:latin typeface="Times New Roman" panose="02020603050405020304" charset="0"/>
                <a:ea typeface="宋体" panose="02010600030101010101" pitchFamily="2" charset="-122"/>
                <a:cs typeface="Times New Roman" panose="02020603050405020304" charset="0"/>
                <a:sym typeface="+mn-ea"/>
              </a:rPr>
              <a:t>’</a:t>
            </a:r>
            <a:r>
              <a:rPr lang="zh-CN" altLang="en-US" sz="2600">
                <a:solidFill>
                  <a:schemeClr val="tx1"/>
                </a:solidFill>
                <a:uFillTx/>
                <a:latin typeface="Times New Roman" panose="02020603050405020304" charset="0"/>
                <a:ea typeface="楷体" panose="02010609060101010101" charset="-122"/>
                <a:cs typeface="Times New Roman" panose="02020603050405020304" charset="0"/>
              </a:rPr>
              <a:t>s Rural Elderly </a:t>
            </a:r>
            <a:endParaRPr lang="zh-CN" altLang="en-US" sz="2600">
              <a:solidFill>
                <a:schemeClr val="tx1"/>
              </a:solidFill>
              <a:uFillTx/>
              <a:latin typeface="Times New Roman" panose="02020603050405020304" charset="0"/>
              <a:ea typeface="楷体" panose="02010609060101010101"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楷体" panose="02010609060101010101" charset="-122"/>
                <a:cs typeface="Times New Roman" panose="02020603050405020304" charset="0"/>
              </a:rPr>
              <a:t>Care Plan</a:t>
            </a:r>
            <a:endParaRPr lang="zh-CN" altLang="en-US" sz="2600">
              <a:solidFill>
                <a:schemeClr val="tx1"/>
              </a:solidFill>
              <a:uFillTx/>
              <a:latin typeface="Times New Roman" panose="02020603050405020304" charset="0"/>
              <a:ea typeface="楷体" panose="02010609060101010101" charset="-122"/>
              <a:cs typeface="Times New Roman" panose="02020603050405020304" charset="0"/>
            </a:endParaRPr>
          </a:p>
        </p:txBody>
      </p:sp>
      <p:sp>
        <p:nvSpPr>
          <p:cNvPr id="11" name="圆角矩形 10"/>
          <p:cNvSpPr/>
          <p:nvPr/>
        </p:nvSpPr>
        <p:spPr>
          <a:xfrm>
            <a:off x="5859780" y="4223385"/>
            <a:ext cx="2132965" cy="161417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HOA: Self-managed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or Not?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nvSpPr>
        <p:spPr>
          <a:xfrm>
            <a:off x="8417560" y="744220"/>
            <a:ext cx="2870200" cy="13392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“法律援助服务”相关词汇：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tax, refund, client, low-income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nvSpPr>
        <p:spPr>
          <a:xfrm>
            <a:off x="8298815" y="2083435"/>
            <a:ext cx="3300095" cy="213995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“养老服务”相关词汇：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situation, the elderly, encourage, income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nvSpPr>
        <p:spPr>
          <a:xfrm>
            <a:off x="8298815" y="4350385"/>
            <a:ext cx="3300095" cy="148717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“社区服务”相关词汇：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property, maintain, decision, management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7" name="组合 6"/>
          <p:cNvGrpSpPr/>
          <p:nvPr/>
        </p:nvGrpSpPr>
        <p:grpSpPr>
          <a:xfrm>
            <a:off x="10568305" y="6055360"/>
            <a:ext cx="1541780" cy="773430"/>
            <a:chOff x="15940" y="9138"/>
            <a:chExt cx="2428" cy="1218"/>
          </a:xfrm>
        </p:grpSpPr>
        <p:sp>
          <p:nvSpPr>
            <p:cNvPr id="21" name="左箭头 20">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78815" y="1448435"/>
            <a:ext cx="11010265" cy="142049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A. Please choose the best Chinese meanings for the underlined words.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请选出句中画线单词的最佳中文意思。</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429895"/>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Assessment</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527925" y="0"/>
            <a:ext cx="1273810" cy="1273810"/>
          </a:xfrm>
          <a:prstGeom prst="rect">
            <a:avLst/>
          </a:prstGeom>
          <a:scene3d>
            <a:camera prst="orthographicFront">
              <a:rot lat="0" lon="0" rev="0"/>
            </a:camera>
            <a:lightRig rig="threePt" dir="t"/>
          </a:scene3d>
        </p:spPr>
      </p:pic>
      <p:sp>
        <p:nvSpPr>
          <p:cNvPr id="14" name="文本框 13"/>
          <p:cNvSpPr txBox="1"/>
          <p:nvPr/>
        </p:nvSpPr>
        <p:spPr>
          <a:xfrm>
            <a:off x="678815" y="3360420"/>
            <a:ext cx="1101026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Even though</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she was tired, she stayed up late to finish her project.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尽管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因为</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尽量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除非</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文本框 14"/>
          <p:cNvSpPr txBox="1"/>
          <p:nvPr/>
        </p:nvSpPr>
        <p:spPr>
          <a:xfrm>
            <a:off x="920115" y="34290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501586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【解析】even though意为“尽管”。句意：尽管她很疲倦，她还是熬夜完成项目。</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78180" y="10166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She worked hard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complete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report before the deadline.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完成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修改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推迟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结束</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166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【解析】complete意为“完成”。句意：她努力工作以在截止日期之前完成报告。</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3. His previous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experience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in sales helped him succeed in his new job.</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体验</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经历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经验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感觉</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86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【解析】experience意为“经验”。句意：他之前在销售方面的经验帮助他在新工作中取得了成功。</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The company provides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training</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for new employees to help them get started.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锻炼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课程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训练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培训</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【解析】training意为“培训”。句意：公司为新员工提供培训，以帮助他们入门。</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5. Lily enjoys participating in races because she likes to take on new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challenges</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障碍</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挑战</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冒险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奖励</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【解析】challenge意为“挑战”。句意：莉莉喜欢参加比赛，因为她喜欢迎接新挑战。</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6. When you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deal with</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problem, you need to find a way to solve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忽视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处理</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创造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避免</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【解析】deal with意为“处理”。句意：当你处理一个问题时，你需要找到解决办法。</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7. One major disadvantage of the area is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lack</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public transport.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增加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足够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缺乏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减少</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【解析】lack作名词意为“缺乏”。句意：这个地区的一大不便之处就是缺少公共交通工具。</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16560" y="12198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8. She goes to the gym on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regular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basis to stay fit.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不规则的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偶尔的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定期的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随意的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637540" y="13055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【解析】regular意为“定期的”。句意：她定期去健身房锻炼以保持健康。</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9. The annual meeting will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take place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next month in the city center.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举行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准备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取消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结束</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【解析】take place意为“发生”。句意：年会将于下个月在市中心举行。</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10.You need to study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at least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two hours every 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最多</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至少</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仅仅</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不足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【解析】at least意为“至少”。句意：你每天至少要学习两个小时。</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712595" y="2198370"/>
            <a:ext cx="9088755" cy="1714500"/>
          </a:xfrm>
          <a:prstGeom prst="rect">
            <a:avLst/>
          </a:prstGeom>
          <a:noFill/>
        </p:spPr>
        <p:txBody>
          <a:bodyPr wrap="square" rtlCol="0">
            <a:spAutoFit/>
          </a:bodyPr>
          <a:p>
            <a:pPr indent="0" fontAlgn="auto">
              <a:lnSpc>
                <a:spcPct val="11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Read the following three passages and choose the best answers.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11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阅读以下三篇文章，并选择最佳选项。</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Exploration</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7512050"/>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11.It was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shock</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discover that he couldn’t read.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惊喜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打击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震惊</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震动</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820420" y="11385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【解析】shock作名词意为“震惊”。句意：发现他不识字，我感到很震惊。</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12.The restaurant staff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serves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delicious meals to the customers.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准备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端上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清理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品尝</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【解析】serve意为“服务；上（菜）”。句意：餐厅员工为顾客端上美味的餐点。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13.The effect of the painkiller began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wear off</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after a few hours.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变得有效</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产生副作用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完全消失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逐渐消失</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文本框 6"/>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【解析】wear off意为“逐渐消失”。句意：止痛药的效果在几小时后开始逐渐消失。</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14.It’s interesting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compare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different cultures.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评估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比较</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描述</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核对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【解析】compare意为“比较”。句意：比较不同的文化是很有趣的。</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15.Effective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management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is important for the success of any companies.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管理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治理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操控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管制</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【解析】management意为“管理”。句意：有效的管理对任何公司的成功都很重要。</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16.The coach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encourages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his team to practice more to improve their skills.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惩罚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阻止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鼓励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忽视</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【解析】encourage意为“鼓励”。句意：教练鼓励他的团队多加练习以提高他们的技能。</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17.The rules also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require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employers to provide safety training.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请求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要求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命令</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需求</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188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【解析】require意为“要求；需要”。句意：这些规定还要求雇主们提供安全培训。</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18.The company has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maintained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trade contacts with its overseas partner.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保养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保持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维修</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坚持</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【解析】maintain意为“保持；维持”。句意：这家公司和它的海外伙伴一直保持着贸易往来。</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19.If you do have concerns about your health, always seek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professional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help.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商业的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正式的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职业的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专业的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【解析】professional意为“专业的”。句意：如果你确实担心自己的健康，一定要寻求专业帮助。</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20.Amy made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budget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for her living expenses.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预算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计划</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清单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指南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385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【解析】budget意为“预算”。句意：艾米制定了生活开支的预算。</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picid" val="{6400ca10-6b7c-4abc-bd04-7cfc309fc43d}"/>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icid" val="{6400ca10-6b7c-4abc-bd04-7cfc309fc43d}"/>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picid" val="{6400ca10-6b7c-4abc-bd04-7cfc309fc43d}"/>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picid" val="{6400ca10-6b7c-4abc-bd04-7cfc309fc43d}"/>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picid" val="{6400ca10-6b7c-4abc-bd04-7cfc309fc43d}"/>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picid" val="{6400ca10-6b7c-4abc-bd04-7cfc309fc43d}"/>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picid" val="{6400ca10-6b7c-4abc-bd04-7cfc309fc43d}"/>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picid" val="{6400ca10-6b7c-4abc-bd04-7cfc309fc43d}"/>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picid" val="{6400ca10-6b7c-4abc-bd04-7cfc309fc43d}"/>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picid" val="{6400ca10-6b7c-4abc-bd04-7cfc309fc43d}"/>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picid" val="{6400ca10-6b7c-4abc-bd04-7cfc309fc43d}"/>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picid" val="{6400ca10-6b7c-4abc-bd04-7cfc309fc43d}"/>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picid" val="{6400ca10-6b7c-4abc-bd04-7cfc309fc43d}"/>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picid" val="{6400ca10-6b7c-4abc-bd04-7cfc309fc43d}"/>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DIAGRAM_VIRTUALLY_FRAME" val="{&quot;height&quot;:453.1,&quot;left&quot;:30.25,&quot;top&quot;:46.25,&quot;width&quot;:892.6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453.1,&quot;left&quot;:30.25,&quot;top&quot;:46.25,&quot;width&quot;:892.65}"/>
</p:tagLst>
</file>

<file path=ppt/tags/tag131.xml><?xml version="1.0" encoding="utf-8"?>
<p:tagLst xmlns:p="http://schemas.openxmlformats.org/presentationml/2006/main">
  <p:tag name="KSO_WM_DIAGRAM_VIRTUALLY_FRAME" val="{&quot;height&quot;:453.1,&quot;left&quot;:30.25,&quot;top&quot;:46.25,&quot;width&quot;:892.65}"/>
</p:tagLst>
</file>

<file path=ppt/tags/tag132.xml><?xml version="1.0" encoding="utf-8"?>
<p:tagLst xmlns:p="http://schemas.openxmlformats.org/presentationml/2006/main">
  <p:tag name="KSO_WM_DIAGRAM_VIRTUALLY_FRAME" val="{&quot;height&quot;:453.1,&quot;left&quot;:30.25,&quot;top&quot;:46.25,&quot;width&quot;:892.65}"/>
</p:tagLst>
</file>

<file path=ppt/tags/tag133.xml><?xml version="1.0" encoding="utf-8"?>
<p:tagLst xmlns:p="http://schemas.openxmlformats.org/presentationml/2006/main">
  <p:tag name="KSO_WM_DIAGRAM_VIRTUALLY_FRAME" val="{&quot;height&quot;:453.1,&quot;left&quot;:30.25,&quot;top&quot;:46.25,&quot;width&quot;:892.65}"/>
</p:tagLst>
</file>

<file path=ppt/tags/tag134.xml><?xml version="1.0" encoding="utf-8"?>
<p:tagLst xmlns:p="http://schemas.openxmlformats.org/presentationml/2006/main">
  <p:tag name="picid" val="{6400ca10-6b7c-4abc-bd04-7cfc309fc43d}"/>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picid" val="{6400ca10-6b7c-4abc-bd04-7cfc309fc43d}"/>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DIAGRAM_VIRTUALLY_FRAME" val="{&quot;height&quot;:453.1,&quot;left&quot;:30.25,&quot;top&quot;:46.25,&quot;width&quot;:892.65}"/>
</p:tagLst>
</file>

<file path=ppt/tags/tag139.xml><?xml version="1.0" encoding="utf-8"?>
<p:tagLst xmlns:p="http://schemas.openxmlformats.org/presentationml/2006/main">
  <p:tag name="picid" val="{6400ca10-6b7c-4abc-bd04-7cfc309fc43d}"/>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picid" val="{6400ca10-6b7c-4abc-bd04-7cfc309fc43d}"/>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DIAGRAM_VIRTUALLY_FRAME" val="{&quot;height&quot;:453.1,&quot;left&quot;:30.25,&quot;top&quot;:46.25,&quot;width&quot;:892.65}"/>
</p:tagLst>
</file>

<file path=ppt/tags/tag144.xml><?xml version="1.0" encoding="utf-8"?>
<p:tagLst xmlns:p="http://schemas.openxmlformats.org/presentationml/2006/main">
  <p:tag name="picid" val="{6400ca10-6b7c-4abc-bd04-7cfc309fc43d}"/>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picid" val="{6400ca10-6b7c-4abc-bd04-7cfc309fc43d}"/>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DIAGRAM_VIRTUALLY_FRAME" val="{&quot;height&quot;:453.1,&quot;left&quot;:30.25,&quot;top&quot;:46.25,&quot;width&quot;:892.65}"/>
</p:tagLst>
</file>

<file path=ppt/tags/tag149.xml><?xml version="1.0" encoding="utf-8"?>
<p:tagLst xmlns:p="http://schemas.openxmlformats.org/presentationml/2006/main">
  <p:tag name="picid" val="{6400ca10-6b7c-4abc-bd04-7cfc309fc43d}"/>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picid" val="{6400ca10-6b7c-4abc-bd04-7cfc309fc43d}"/>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DIAGRAM_VIRTUALLY_FRAME" val="{&quot;height&quot;:453.1,&quot;left&quot;:30.25,&quot;top&quot;:46.25,&quot;width&quot;:892.65}"/>
</p:tagLst>
</file>

<file path=ppt/tags/tag154.xml><?xml version="1.0" encoding="utf-8"?>
<p:tagLst xmlns:p="http://schemas.openxmlformats.org/presentationml/2006/main">
  <p:tag name="picid" val="{6400ca10-6b7c-4abc-bd04-7cfc309fc43d}"/>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picid" val="{6400ca10-6b7c-4abc-bd04-7cfc309fc43d}"/>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picid" val="{6400ca10-6b7c-4abc-bd04-7cfc309fc43d}"/>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picid" val="{6400ca10-6b7c-4abc-bd04-7cfc309fc43d}"/>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picid" val="{6400ca10-6b7c-4abc-bd04-7cfc309fc43d}"/>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picid" val="{1b60e5b8-a379-4df4-9077-fef692bfd37b}"/>
</p:tagLst>
</file>

<file path=ppt/tags/tag165.xml><?xml version="1.0" encoding="utf-8"?>
<p:tagLst xmlns:p="http://schemas.openxmlformats.org/presentationml/2006/main">
  <p:tag name="picid" val="{6400ca10-6b7c-4abc-bd04-7cfc309fc43d}"/>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TABLE_ENDDRAG_ORIGIN_RECT" val="876*403"/>
  <p:tag name="TABLE_ENDDRAG_RECT" val="45*56*876*403"/>
</p:tagLst>
</file>

<file path=ppt/tags/tag168.xml><?xml version="1.0" encoding="utf-8"?>
<p:tagLst xmlns:p="http://schemas.openxmlformats.org/presentationml/2006/main">
  <p:tag name="picid" val="{6400ca10-6b7c-4abc-bd04-7cfc309fc43d}"/>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TABLE_ENDDRAG_ORIGIN_RECT" val="895*492"/>
  <p:tag name="TABLE_ENDDRAG_RECT" val="30*11*895*492"/>
</p:tagLst>
</file>

<file path=ppt/tags/tag171.xml><?xml version="1.0" encoding="utf-8"?>
<p:tagLst xmlns:p="http://schemas.openxmlformats.org/presentationml/2006/main">
  <p:tag name="picid" val="{6400ca10-6b7c-4abc-bd04-7cfc309fc43d}"/>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TABLE_ENDDRAG_ORIGIN_RECT" val="895*359"/>
  <p:tag name="TABLE_ENDDRAG_RECT" val="30*48*895*359"/>
</p:tagLst>
</file>

<file path=ppt/tags/tag174.xml><?xml version="1.0" encoding="utf-8"?>
<p:tagLst xmlns:p="http://schemas.openxmlformats.org/presentationml/2006/main">
  <p:tag name="picid" val="{6400ca10-6b7c-4abc-bd04-7cfc309fc43d}"/>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TABLE_ENDDRAG_ORIGIN_RECT" val="895*359"/>
  <p:tag name="TABLE_ENDDRAG_RECT" val="30*48*895*359"/>
</p:tagLst>
</file>

<file path=ppt/tags/tag177.xml><?xml version="1.0" encoding="utf-8"?>
<p:tagLst xmlns:p="http://schemas.openxmlformats.org/presentationml/2006/main">
  <p:tag name="picid" val="{6400ca10-6b7c-4abc-bd04-7cfc309fc43d}"/>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TABLE_ENDDRAG_ORIGIN_RECT" val="825*273"/>
  <p:tag name="TABLE_ENDDRAG_RECT" val="43*94*825*273"/>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picid" val="{6400ca10-6b7c-4abc-bd04-7cfc309fc43d}"/>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picid" val="{6400ca10-6b7c-4abc-bd04-7cfc309fc43d}"/>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picid" val="{6400ca10-6b7c-4abc-bd04-7cfc309fc43d}"/>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picid" val="{6400ca10-6b7c-4abc-bd04-7cfc309fc43d}"/>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picid" val="{6400ca10-6b7c-4abc-bd04-7cfc309fc43d}"/>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picid" val="{6400ca10-6b7c-4abc-bd04-7cfc309fc43d}"/>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picid" val="{1b60e5b8-a379-4df4-9077-fef692bfd37b}"/>
</p:tagLst>
</file>

<file path=ppt/tags/tag193.xml><?xml version="1.0" encoding="utf-8"?>
<p:tagLst xmlns:p="http://schemas.openxmlformats.org/presentationml/2006/main">
  <p:tag name="picid" val="{6400ca10-6b7c-4abc-bd04-7cfc309fc43d}"/>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picid" val="{6400ca10-6b7c-4abc-bd04-7cfc309fc43d}"/>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picid" val="{6400ca10-6b7c-4abc-bd04-7cfc309fc43d}"/>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picid" val="{6400ca10-6b7c-4abc-bd04-7cfc309fc43d}"/>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picid" val="{6400ca10-6b7c-4abc-bd04-7cfc309fc43d}"/>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picid" val="{6400ca10-6b7c-4abc-bd04-7cfc309fc43d}"/>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picid" val="{6400ca10-6b7c-4abc-bd04-7cfc309fc43d}"/>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picid" val="{6400ca10-6b7c-4abc-bd04-7cfc309fc43d}"/>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picid" val="{6400ca10-6b7c-4abc-bd04-7cfc309fc43d}"/>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picid" val="{6400ca10-6b7c-4abc-bd04-7cfc309fc43d}"/>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picid" val="{6400ca10-6b7c-4abc-bd04-7cfc309fc43d}"/>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picid" val="{6400ca10-6b7c-4abc-bd04-7cfc309fc43d}"/>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picid" val="{6400ca10-6b7c-4abc-bd04-7cfc309fc43d}"/>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picid" val="{6400ca10-6b7c-4abc-bd04-7cfc309fc43d}"/>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picid" val="{6400ca10-6b7c-4abc-bd04-7cfc309fc43d}"/>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picid" val="{6400ca10-6b7c-4abc-bd04-7cfc309fc43d}"/>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picid" val="{6400ca10-6b7c-4abc-bd04-7cfc309fc43d}"/>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picid" val="{6400ca10-6b7c-4abc-bd04-7cfc309fc43d}"/>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DIAGRAM_VIRTUALLY_FRAME" val="{&quot;height&quot;:494.2,&quot;left&quot;:41.85,&quot;top&quot;:24.65,&quot;width&quot;:864.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DIAGRAM_VIRTUALLY_FRAME" val="{&quot;height&quot;:494.2,&quot;left&quot;:41.85,&quot;top&quot;:24.65,&quot;width&quot;:864.2}"/>
</p:tagLst>
</file>

<file path=ppt/tags/tag231.xml><?xml version="1.0" encoding="utf-8"?>
<p:tagLst xmlns:p="http://schemas.openxmlformats.org/presentationml/2006/main">
  <p:tag name="KSO_WM_DIAGRAM_VIRTUALLY_FRAME" val="{&quot;height&quot;:494.2,&quot;left&quot;:41.85,&quot;top&quot;:24.65,&quot;width&quot;:864.2}"/>
</p:tagLst>
</file>

<file path=ppt/tags/tag232.xml><?xml version="1.0" encoding="utf-8"?>
<p:tagLst xmlns:p="http://schemas.openxmlformats.org/presentationml/2006/main">
  <p:tag name="picid" val="{6400ca10-6b7c-4abc-bd04-7cfc309fc43d}"/>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picid" val="{6400ca10-6b7c-4abc-bd04-7cfc309fc43d}"/>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picid" val="{6400ca10-6b7c-4abc-bd04-7cfc309fc43d}"/>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DIAGRAM_VIRTUALLY_FRAME" val="{&quot;height&quot;:494.2,&quot;left&quot;:41.85,&quot;top&quot;:24.65,&quot;width&quot;:864.2}"/>
</p:tagLst>
</file>

<file path=ppt/tags/tag239.xml><?xml version="1.0" encoding="utf-8"?>
<p:tagLst xmlns:p="http://schemas.openxmlformats.org/presentationml/2006/main">
  <p:tag name="KSO_WM_DIAGRAM_VIRTUALLY_FRAME" val="{&quot;height&quot;:494.2,&quot;left&quot;:41.85,&quot;top&quot;:24.65,&quot;width&quot;:864.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DIAGRAM_VIRTUALLY_FRAME" val="{&quot;height&quot;:494.2,&quot;left&quot;:41.85,&quot;top&quot;:24.65,&quot;width&quot;:864.2}"/>
</p:tagLst>
</file>

<file path=ppt/tags/tag241.xml><?xml version="1.0" encoding="utf-8"?>
<p:tagLst xmlns:p="http://schemas.openxmlformats.org/presentationml/2006/main">
  <p:tag name="KSO_WM_DIAGRAM_VIRTUALLY_FRAME" val="{&quot;height&quot;:494.2,&quot;left&quot;:41.85,&quot;top&quot;:24.65,&quot;width&quot;:864.2}"/>
</p:tagLst>
</file>

<file path=ppt/tags/tag242.xml><?xml version="1.0" encoding="utf-8"?>
<p:tagLst xmlns:p="http://schemas.openxmlformats.org/presentationml/2006/main">
  <p:tag name="picid" val="{6400ca10-6b7c-4abc-bd04-7cfc309fc43d}"/>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picid" val="{6400ca10-6b7c-4abc-bd04-7cfc309fc43d}"/>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DIAGRAM_VIRTUALLY_FRAME" val="{&quot;height&quot;:494.2,&quot;left&quot;:41.85,&quot;top&quot;:24.65,&quot;width&quot;:864.2}"/>
</p:tagLst>
</file>

<file path=ppt/tags/tag247.xml><?xml version="1.0" encoding="utf-8"?>
<p:tagLst xmlns:p="http://schemas.openxmlformats.org/presentationml/2006/main">
  <p:tag name="picid" val="{6400ca10-6b7c-4abc-bd04-7cfc309fc43d}"/>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picid" val="{6400ca10-6b7c-4abc-bd04-7cfc309fc43d}"/>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DIAGRAM_VIRTUALLY_FRAME" val="{&quot;height&quot;:452.2,&quot;left&quot;:41.85,&quot;top&quot;:24.65,&quot;width&quot;:864.2}"/>
</p:tagLst>
</file>

<file path=ppt/tags/tag252.xml><?xml version="1.0" encoding="utf-8"?>
<p:tagLst xmlns:p="http://schemas.openxmlformats.org/presentationml/2006/main">
  <p:tag name="KSO_WM_DIAGRAM_VIRTUALLY_FRAME" val="{&quot;height&quot;:494.2,&quot;left&quot;:41.85,&quot;top&quot;:24.65,&quot;width&quot;:864.2}"/>
</p:tagLst>
</file>

<file path=ppt/tags/tag253.xml><?xml version="1.0" encoding="utf-8"?>
<p:tagLst xmlns:p="http://schemas.openxmlformats.org/presentationml/2006/main">
  <p:tag name="picid" val="{6400ca10-6b7c-4abc-bd04-7cfc309fc43d}"/>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picid" val="{6400ca10-6b7c-4abc-bd04-7cfc309fc43d}"/>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picid" val="{6400ca10-6b7c-4abc-bd04-7cfc309fc43d}"/>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picid" val="{6400ca10-6b7c-4abc-bd04-7cfc309fc43d}"/>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picid" val="{6400ca10-6b7c-4abc-bd04-7cfc309fc43d}"/>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picid" val="{1b60e5b8-a379-4df4-9077-fef692bfd37b}"/>
</p:tagLst>
</file>

<file path=ppt/tags/tag264.xml><?xml version="1.0" encoding="utf-8"?>
<p:tagLst xmlns:p="http://schemas.openxmlformats.org/presentationml/2006/main">
  <p:tag name="picid" val="{6400ca10-6b7c-4abc-bd04-7cfc309fc43d}"/>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picid" val="{6400ca10-6b7c-4abc-bd04-7cfc309fc43d}"/>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picid" val="{6400ca10-6b7c-4abc-bd04-7cfc309fc43d}"/>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picid" val="{6400ca10-6b7c-4abc-bd04-7cfc309fc43d}"/>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picid" val="{6400ca10-6b7c-4abc-bd04-7cfc309fc43d}"/>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picid" val="{6400ca10-6b7c-4abc-bd04-7cfc309fc43d}"/>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picid" val="{6400ca10-6b7c-4abc-bd04-7cfc309fc43d}"/>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picid" val="{6400ca10-6b7c-4abc-bd04-7cfc309fc43d}"/>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picid" val="{6400ca10-6b7c-4abc-bd04-7cfc309fc43d}"/>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picid" val="{6400ca10-6b7c-4abc-bd04-7cfc309fc43d}"/>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picid" val="{6400ca10-6b7c-4abc-bd04-7cfc309fc43d}"/>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picid" val="{6400ca10-6b7c-4abc-bd04-7cfc309fc43d}"/>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picid" val="{6400ca10-6b7c-4abc-bd04-7cfc309fc43d}"/>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picid" val="{6400ca10-6b7c-4abc-bd04-7cfc309fc43d}"/>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picid" val="{6400ca10-6b7c-4abc-bd04-7cfc309fc43d}"/>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picid" val="{6400ca10-6b7c-4abc-bd04-7cfc309fc43d}"/>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picid" val="{6400ca10-6b7c-4abc-bd04-7cfc309fc43d}"/>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picid" val="{6400ca10-6b7c-4abc-bd04-7cfc309fc43d}"/>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picid" val="{6400ca10-6b7c-4abc-bd04-7cfc309fc43d}"/>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picid" val="{6400ca10-6b7c-4abc-bd04-7cfc309fc43d}"/>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picid" val="{6400ca10-6b7c-4abc-bd04-7cfc309fc43d}"/>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picid" val="{6400ca10-6b7c-4abc-bd04-7cfc309fc43d}"/>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picid" val="{6400ca10-6b7c-4abc-bd04-7cfc309fc43d}"/>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picid" val="{6400ca10-6b7c-4abc-bd04-7cfc309fc43d}"/>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picid" val="{6400ca10-6b7c-4abc-bd04-7cfc309fc43d}"/>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picid" val="{6400ca10-6b7c-4abc-bd04-7cfc309fc43d}"/>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picid" val="{6400ca10-6b7c-4abc-bd04-7cfc309fc43d}"/>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picid" val="{6400ca10-6b7c-4abc-bd04-7cfc309fc43d}"/>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picid" val="{6400ca10-6b7c-4abc-bd04-7cfc309fc43d}"/>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picid" val="{6400ca10-6b7c-4abc-bd04-7cfc309fc43d}"/>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picid" val="{6400ca10-6b7c-4abc-bd04-7cfc309fc43d}"/>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picid" val="{6400ca10-6b7c-4abc-bd04-7cfc309fc43d}"/>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picid" val="{6400ca10-6b7c-4abc-bd04-7cfc309fc43d}"/>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picid" val="{6400ca10-6b7c-4abc-bd04-7cfc309fc43d}"/>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picid" val="{6400ca10-6b7c-4abc-bd04-7cfc309fc43d}"/>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picid" val="{6400ca10-6b7c-4abc-bd04-7cfc309fc43d}"/>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picid" val="{6400ca10-6b7c-4abc-bd04-7cfc309fc43d}"/>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picid" val="{6400ca10-6b7c-4abc-bd04-7cfc309fc43d}"/>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picid" val="{6400ca10-6b7c-4abc-bd04-7cfc309fc43d}"/>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picid" val="{6400ca10-6b7c-4abc-bd04-7cfc309fc43d}"/>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picid" val="{6400ca10-6b7c-4abc-bd04-7cfc309fc43d}"/>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TABLE_ENDDRAG_ORIGIN_RECT" val="848*245"/>
  <p:tag name="TABLE_ENDDRAG_RECT" val="64*196*848*245"/>
</p:tagLst>
</file>

<file path=ppt/tags/tag347.xml><?xml version="1.0" encoding="utf-8"?>
<p:tagLst xmlns:p="http://schemas.openxmlformats.org/presentationml/2006/main">
  <p:tag name="picid" val="{6400ca10-6b7c-4abc-bd04-7cfc309fc43d}"/>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TABLE_ENDDRAG_ORIGIN_RECT" val="874*392"/>
  <p:tag name="TABLE_ENDDRAG_RECT" val="40*67*874*39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picid" val="{6400ca10-6b7c-4abc-bd04-7cfc309fc43d}"/>
</p:tagLst>
</file>

<file path=ppt/tags/tag351.xml><?xml version="1.0" encoding="utf-8"?>
<p:tagLst xmlns:p="http://schemas.openxmlformats.org/presentationml/2006/main">
  <p:tag name="commondata" val="eyJoZGlkIjoiNzZiMTlhZGE2ZDUwZjk2YzViZjA2NWFmNzNjMWJjMzMifQ=="/>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9e174d97-a32d-4bbf-ac65-572fc7a9cdae}"/>
</p:tagLst>
</file>

<file path=ppt/tags/tag66.xml><?xml version="1.0" encoding="utf-8"?>
<p:tagLst xmlns:p="http://schemas.openxmlformats.org/presentationml/2006/main">
  <p:tag name="picid" val="{9e174d97-a32d-4bbf-ac65-572fc7a9cdae}"/>
</p:tagLst>
</file>

<file path=ppt/tags/tag67.xml><?xml version="1.0" encoding="utf-8"?>
<p:tagLst xmlns:p="http://schemas.openxmlformats.org/presentationml/2006/main">
  <p:tag name="picid" val="{9e174d97-a32d-4bbf-ac65-572fc7a9cdae}"/>
</p:tagLst>
</file>

<file path=ppt/tags/tag68.xml><?xml version="1.0" encoding="utf-8"?>
<p:tagLst xmlns:p="http://schemas.openxmlformats.org/presentationml/2006/main">
  <p:tag name="picid" val="{9e174d97-a32d-4bbf-ac65-572fc7a9cdae}"/>
</p:tagLst>
</file>

<file path=ppt/tags/tag69.xml><?xml version="1.0" encoding="utf-8"?>
<p:tagLst xmlns:p="http://schemas.openxmlformats.org/presentationml/2006/main">
  <p:tag name="picid" val="{9e174d97-a32d-4bbf-ac65-572fc7a9cda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icid" val="{9e174d97-a32d-4bbf-ac65-572fc7a9cdae}"/>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1b60e5b8-a379-4df4-9077-fef692bfd37b}"/>
</p:tagLst>
</file>

<file path=ppt/tags/tag74.xml><?xml version="1.0" encoding="utf-8"?>
<p:tagLst xmlns:p="http://schemas.openxmlformats.org/presentationml/2006/main">
  <p:tag name="picid" val="{6400ca10-6b7c-4abc-bd04-7cfc309fc43d}"/>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picid" val="{6400ca10-6b7c-4abc-bd04-7cfc309fc43d}"/>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picid" val="{1b60e5b8-a379-4df4-9077-fef692bfd37b}"/>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DIAGRAM_VIRTUALLY_FRAME" val="{&quot;height&quot;:392.55,&quot;left&quot;:200.25,&quot;top&quot;:50.55,&quot;width&quot;:463.15}"/>
</p:tagLst>
</file>

<file path=ppt/tags/tag82.xml><?xml version="1.0" encoding="utf-8"?>
<p:tagLst xmlns:p="http://schemas.openxmlformats.org/presentationml/2006/main">
  <p:tag name="KSO_WM_DIAGRAM_VIRTUALLY_FRAME" val="{&quot;height&quot;:392.55,&quot;left&quot;:200.25,&quot;top&quot;:50.55,&quot;width&quot;:463.15}"/>
</p:tagLst>
</file>

<file path=ppt/tags/tag83.xml><?xml version="1.0" encoding="utf-8"?>
<p:tagLst xmlns:p="http://schemas.openxmlformats.org/presentationml/2006/main">
  <p:tag name="KSO_WM_DIAGRAM_VIRTUALLY_FRAME" val="{&quot;height&quot;:392.55,&quot;left&quot;:200.25,&quot;top&quot;:50.55,&quot;width&quot;:463.15}"/>
</p:tagLst>
</file>

<file path=ppt/tags/tag84.xml><?xml version="1.0" encoding="utf-8"?>
<p:tagLst xmlns:p="http://schemas.openxmlformats.org/presentationml/2006/main">
  <p:tag name="KSO_WM_DIAGRAM_VIRTUALLY_FRAME" val="{&quot;height&quot;:392.55,&quot;left&quot;:200.25,&quot;top&quot;:50.55,&quot;width&quot;:463.15}"/>
</p:tagLst>
</file>

<file path=ppt/tags/tag85.xml><?xml version="1.0" encoding="utf-8"?>
<p:tagLst xmlns:p="http://schemas.openxmlformats.org/presentationml/2006/main">
  <p:tag name="KSO_WM_DIAGRAM_VIRTUALLY_FRAME" val="{&quot;height&quot;:392.55,&quot;left&quot;:200.25,&quot;top&quot;:50.55,&quot;width&quot;:463.15}"/>
</p:tagLst>
</file>

<file path=ppt/tags/tag86.xml><?xml version="1.0" encoding="utf-8"?>
<p:tagLst xmlns:p="http://schemas.openxmlformats.org/presentationml/2006/main">
  <p:tag name="KSO_WM_DIAGRAM_VIRTUALLY_FRAME" val="{&quot;height&quot;:392.55,&quot;left&quot;:200.25,&quot;top&quot;:50.55,&quot;width&quot;:463.15}"/>
</p:tagLst>
</file>

<file path=ppt/tags/tag87.xml><?xml version="1.0" encoding="utf-8"?>
<p:tagLst xmlns:p="http://schemas.openxmlformats.org/presentationml/2006/main">
  <p:tag name="KSO_WM_DIAGRAM_VIRTUALLY_FRAME" val="{&quot;height&quot;:392.55,&quot;left&quot;:200.25,&quot;top&quot;:50.55,&quot;width&quot;:463.15}"/>
</p:tagLst>
</file>

<file path=ppt/tags/tag88.xml><?xml version="1.0" encoding="utf-8"?>
<p:tagLst xmlns:p="http://schemas.openxmlformats.org/presentationml/2006/main">
  <p:tag name="KSO_WM_DIAGRAM_VIRTUALLY_FRAME" val="{&quot;height&quot;:392.55,&quot;left&quot;:200.25,&quot;top&quot;:50.55,&quot;width&quot;:463.15}"/>
</p:tagLst>
</file>

<file path=ppt/tags/tag89.xml><?xml version="1.0" encoding="utf-8"?>
<p:tagLst xmlns:p="http://schemas.openxmlformats.org/presentationml/2006/main">
  <p:tag name="KSO_WM_DIAGRAM_VIRTUALLY_FRAME" val="{&quot;height&quot;:392.55,&quot;left&quot;:200.25,&quot;top&quot;:50.55,&quot;width&quot;:463.1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picid" val="{6400ca10-6b7c-4abc-bd04-7cfc309fc43d}"/>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picid" val="{6400ca10-6b7c-4abc-bd04-7cfc309fc43d}"/>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picid" val="{1b60e5b8-a379-4df4-9077-fef692bfd37b}"/>
</p:tagLst>
</file>

<file path=ppt/tags/tag95.xml><?xml version="1.0" encoding="utf-8"?>
<p:tagLst xmlns:p="http://schemas.openxmlformats.org/presentationml/2006/main">
  <p:tag name="picid" val="{6400ca10-6b7c-4abc-bd04-7cfc309fc43d}"/>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picid" val="{6400ca10-6b7c-4abc-bd04-7cfc309fc43d}"/>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picid" val="{6400ca10-6b7c-4abc-bd04-7cfc309fc43d}"/>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31120</Words>
  <Application>WPS 演示</Application>
  <PresentationFormat>宽屏</PresentationFormat>
  <Paragraphs>1123</Paragraphs>
  <Slides>123</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123</vt:i4>
      </vt:variant>
    </vt:vector>
  </HeadingPairs>
  <TitlesOfParts>
    <vt:vector size="139"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楷体</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48</cp:revision>
  <dcterms:created xsi:type="dcterms:W3CDTF">2023-08-09T12:44:00Z</dcterms:created>
  <dcterms:modified xsi:type="dcterms:W3CDTF">2025-02-20T01:12:09Z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