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3"/>
  </p:sldMasterIdLst>
  <p:notesMasterIdLst>
    <p:notesMasterId r:id="rId5"/>
  </p:notesMasterIdLst>
  <p:handoutMasterIdLst>
    <p:handoutMasterId r:id="rId55"/>
  </p:handoutMasterIdLst>
  <p:sldIdLst>
    <p:sldId id="924" r:id="rId4"/>
    <p:sldId id="446" r:id="rId6"/>
    <p:sldId id="304" r:id="rId7"/>
    <p:sldId id="306" r:id="rId8"/>
    <p:sldId id="1044" r:id="rId9"/>
    <p:sldId id="308" r:id="rId10"/>
    <p:sldId id="309" r:id="rId11"/>
    <p:sldId id="310" r:id="rId12"/>
    <p:sldId id="311" r:id="rId13"/>
    <p:sldId id="312" r:id="rId14"/>
    <p:sldId id="313" r:id="rId15"/>
    <p:sldId id="314" r:id="rId16"/>
    <p:sldId id="1453" r:id="rId17"/>
    <p:sldId id="316" r:id="rId18"/>
    <p:sldId id="317" r:id="rId19"/>
    <p:sldId id="318" r:id="rId20"/>
    <p:sldId id="319" r:id="rId21"/>
    <p:sldId id="320" r:id="rId22"/>
    <p:sldId id="321" r:id="rId23"/>
    <p:sldId id="332" r:id="rId24"/>
    <p:sldId id="329" r:id="rId25"/>
    <p:sldId id="333" r:id="rId26"/>
    <p:sldId id="322" r:id="rId27"/>
    <p:sldId id="334" r:id="rId28"/>
    <p:sldId id="1326" r:id="rId29"/>
    <p:sldId id="1327" r:id="rId30"/>
    <p:sldId id="1454" r:id="rId31"/>
    <p:sldId id="1455" r:id="rId32"/>
    <p:sldId id="408" r:id="rId33"/>
    <p:sldId id="409" r:id="rId34"/>
    <p:sldId id="1457" r:id="rId35"/>
    <p:sldId id="1426" r:id="rId36"/>
    <p:sldId id="1427" r:id="rId37"/>
    <p:sldId id="1158" r:id="rId38"/>
    <p:sldId id="413" r:id="rId39"/>
    <p:sldId id="425" r:id="rId40"/>
    <p:sldId id="426" r:id="rId41"/>
    <p:sldId id="414" r:id="rId42"/>
    <p:sldId id="417" r:id="rId43"/>
    <p:sldId id="418" r:id="rId44"/>
    <p:sldId id="427" r:id="rId45"/>
    <p:sldId id="1240" r:id="rId46"/>
    <p:sldId id="1428" r:id="rId47"/>
    <p:sldId id="415" r:id="rId48"/>
    <p:sldId id="419" r:id="rId49"/>
    <p:sldId id="420" r:id="rId50"/>
    <p:sldId id="1456" r:id="rId51"/>
    <p:sldId id="1051" r:id="rId52"/>
    <p:sldId id="1052" r:id="rId53"/>
    <p:sldId id="430" r:id="rId54"/>
  </p:sldIdLst>
  <p:sldSz cx="12192000" cy="6858000"/>
  <p:notesSz cx="6858000" cy="9144000"/>
  <p:custDataLst>
    <p:tags r:id="rId6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26E5"/>
    <a:srgbClr val="9051E5"/>
    <a:srgbClr val="133E35"/>
    <a:srgbClr val="071915"/>
    <a:srgbClr val="5CC9B3"/>
    <a:srgbClr val="E1F6F3"/>
    <a:srgbClr val="FFEDDB"/>
    <a:srgbClr val="D1D1D1"/>
    <a:srgbClr val="FFFFFE"/>
    <a:srgbClr val="FBEE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0" Type="http://schemas.openxmlformats.org/officeDocument/2006/relationships/tags" Target="tags/tag171.xml"/><Relationship Id="rId6" Type="http://schemas.openxmlformats.org/officeDocument/2006/relationships/slide" Target="slides/slide2.xml"/><Relationship Id="rId59" Type="http://schemas.openxmlformats.org/officeDocument/2006/relationships/commentAuthors" Target="commentAuthors.xml"/><Relationship Id="rId58" Type="http://schemas.openxmlformats.org/officeDocument/2006/relationships/tableStyles" Target="tableStyles.xml"/><Relationship Id="rId57" Type="http://schemas.openxmlformats.org/officeDocument/2006/relationships/viewProps" Target="viewProps.xml"/><Relationship Id="rId56" Type="http://schemas.openxmlformats.org/officeDocument/2006/relationships/presProps" Target="presProps.xml"/><Relationship Id="rId55" Type="http://schemas.openxmlformats.org/officeDocument/2006/relationships/handoutMaster" Target="handoutMasters/handoutMaster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a:prstGeom prst="rect">
            <a:avLst/>
          </a:prstGeo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a:prstGeom prst="rect">
            <a:avLst/>
          </a:prstGeo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a:xfrm>
            <a:off x="608400" y="608400"/>
            <a:ext cx="10969200" cy="705600"/>
          </a:xfrm>
          <a:prstGeom prst="rect">
            <a:avLst/>
          </a:prstGeom>
        </p:spPr>
        <p:txBody>
          <a:bodyPr/>
          <a:p>
            <a:r>
              <a:rPr lang="zh-CN" altLang="en-US"/>
              <a:t>单击此处编辑母版标题样式</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a:prstGeom prst="rect">
            <a:avLst/>
          </a:prstGeo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a:prstGeom prst="rect">
            <a:avLst/>
          </a:prstGeo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a:prstGeom prst="rect">
            <a:avLst/>
          </a:prstGeo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a:prstGeom prst="rect">
            <a:avLst/>
          </a:prstGeo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a:prstGeom prst="rect">
            <a:avLst/>
          </a:prstGeo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a:prstGeom prst="rect">
            <a:avLst/>
          </a:prstGeo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a:prstGeom prst="rect">
            <a:avLst/>
          </a:prstGeo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a:prstGeom prst="rect">
            <a:avLst/>
          </a:prstGeo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a:prstGeom prst="rect">
            <a:avLst/>
          </a:prstGeo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a:prstGeom prst="rect">
            <a:avLst/>
          </a:prstGeo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a:prstGeom prst="rect">
            <a:avLst/>
          </a:prstGeo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a:prstGeom prst="rect">
            <a:avLst/>
          </a:prstGeo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a:prstGeom prst="rect">
            <a:avLst/>
          </a:prstGeo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a:prstGeom prst="rect">
            <a:avLst/>
          </a:prstGeo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a:prstGeom prst="rect">
            <a:avLst/>
          </a:prstGeo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a:prstGeom prst="rect">
            <a:avLst/>
          </a:prstGeo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a:prstGeom prst="rect">
            <a:avLst/>
          </a:prstGeo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a:prstGeom prst="rect">
            <a:avLst/>
          </a:prstGeo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a:prstGeom prst="rect">
            <a:avLst/>
          </a:prstGeo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slideLayout" Target="../slideLayouts/slideLayout11.xml"/><Relationship Id="rId7" Type="http://schemas.openxmlformats.org/officeDocument/2006/relationships/slideLayout" Target="../slideLayouts/slideLayout10.xml"/><Relationship Id="rId6" Type="http://schemas.openxmlformats.org/officeDocument/2006/relationships/slideLayout" Target="../slideLayouts/slideLayout9.xml"/><Relationship Id="rId5" Type="http://schemas.openxmlformats.org/officeDocument/2006/relationships/slideLayout" Target="../slideLayouts/slideLayout8.xml"/><Relationship Id="rId4" Type="http://schemas.openxmlformats.org/officeDocument/2006/relationships/slideLayout" Target="../slideLayouts/slideLayout7.xml"/><Relationship Id="rId3" Type="http://schemas.openxmlformats.org/officeDocument/2006/relationships/slideLayout" Target="../slideLayouts/slideLayout6.xml"/><Relationship Id="rId2" Type="http://schemas.openxmlformats.org/officeDocument/2006/relationships/slideLayout" Target="../slideLayouts/slideLayout5.xml"/><Relationship Id="rId16" Type="http://schemas.openxmlformats.org/officeDocument/2006/relationships/theme" Target="../theme/theme2.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4.xml"/><Relationship Id="rId10" Type="http://schemas.openxmlformats.org/officeDocument/2006/relationships/slideLayout" Target="../slideLayouts/slideLayout13.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5"/>
    </p:custDataLst>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tags" Target="../tags/tag61.xml"/></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78.xml"/><Relationship Id="rId2" Type="http://schemas.openxmlformats.org/officeDocument/2006/relationships/image" Target="../media/image1.png"/><Relationship Id="rId1" Type="http://schemas.openxmlformats.org/officeDocument/2006/relationships/tags" Target="../tags/tag77.xml"/></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80.xml"/><Relationship Id="rId2" Type="http://schemas.openxmlformats.org/officeDocument/2006/relationships/image" Target="../media/image1.png"/><Relationship Id="rId1" Type="http://schemas.openxmlformats.org/officeDocument/2006/relationships/tags" Target="../tags/tag79.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82.xml"/><Relationship Id="rId2" Type="http://schemas.openxmlformats.org/officeDocument/2006/relationships/image" Target="../media/image1.png"/><Relationship Id="rId1" Type="http://schemas.openxmlformats.org/officeDocument/2006/relationships/tags" Target="../tags/tag81.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84.xml"/><Relationship Id="rId2" Type="http://schemas.openxmlformats.org/officeDocument/2006/relationships/image" Target="../media/image1.png"/><Relationship Id="rId1" Type="http://schemas.openxmlformats.org/officeDocument/2006/relationships/tags" Target="../tags/tag83.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86.xml"/><Relationship Id="rId2" Type="http://schemas.openxmlformats.org/officeDocument/2006/relationships/image" Target="../media/image1.png"/><Relationship Id="rId1" Type="http://schemas.openxmlformats.org/officeDocument/2006/relationships/tags" Target="../tags/tag85.xml"/></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88.xml"/><Relationship Id="rId2" Type="http://schemas.openxmlformats.org/officeDocument/2006/relationships/image" Target="../media/image1.png"/><Relationship Id="rId1" Type="http://schemas.openxmlformats.org/officeDocument/2006/relationships/tags" Target="../tags/tag87.xml"/></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90.xml"/><Relationship Id="rId2" Type="http://schemas.openxmlformats.org/officeDocument/2006/relationships/image" Target="../media/image1.png"/><Relationship Id="rId1" Type="http://schemas.openxmlformats.org/officeDocument/2006/relationships/tags" Target="../tags/tag89.xml"/></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92.xml"/><Relationship Id="rId2" Type="http://schemas.openxmlformats.org/officeDocument/2006/relationships/image" Target="../media/image1.png"/><Relationship Id="rId1" Type="http://schemas.openxmlformats.org/officeDocument/2006/relationships/tags" Target="../tags/tag91.xml"/></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94.xml"/><Relationship Id="rId2" Type="http://schemas.openxmlformats.org/officeDocument/2006/relationships/image" Target="../media/image1.png"/><Relationship Id="rId1" Type="http://schemas.openxmlformats.org/officeDocument/2006/relationships/tags" Target="../tags/tag93.xml"/></Relationships>
</file>

<file path=ppt/slides/_rels/slide19.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tags" Target="../tags/tag100.xml"/><Relationship Id="rId7" Type="http://schemas.openxmlformats.org/officeDocument/2006/relationships/tags" Target="../tags/tag99.xml"/><Relationship Id="rId6" Type="http://schemas.openxmlformats.org/officeDocument/2006/relationships/tags" Target="../tags/tag98.xml"/><Relationship Id="rId5" Type="http://schemas.openxmlformats.org/officeDocument/2006/relationships/image" Target="../media/image3.png"/><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image" Target="../media/image1.png"/><Relationship Id="rId11" Type="http://schemas.openxmlformats.org/officeDocument/2006/relationships/slideLayout" Target="../slideLayouts/slideLayout1.xml"/><Relationship Id="rId10" Type="http://schemas.openxmlformats.org/officeDocument/2006/relationships/slide" Target="slide20.xml"/><Relationship Id="rId1" Type="http://schemas.openxmlformats.org/officeDocument/2006/relationships/tags" Target="../tags/tag95.xml"/></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tags" Target="../tags/tag62.xml"/></Relationships>
</file>

<file path=ppt/slides/_rels/slide20.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slide" Target="slide19.xml"/><Relationship Id="rId4" Type="http://schemas.openxmlformats.org/officeDocument/2006/relationships/image" Target="../media/image3.png"/><Relationship Id="rId3" Type="http://schemas.openxmlformats.org/officeDocument/2006/relationships/tags" Target="../tags/tag103.xml"/><Relationship Id="rId2" Type="http://schemas.openxmlformats.org/officeDocument/2006/relationships/image" Target="../media/image1.png"/><Relationship Id="rId1" Type="http://schemas.openxmlformats.org/officeDocument/2006/relationships/tags" Target="../tags/tag102.xml"/></Relationships>
</file>

<file path=ppt/slides/_rels/slide21.xml.rels><?xml version="1.0" encoding="UTF-8" standalone="yes"?>
<Relationships xmlns="http://schemas.openxmlformats.org/package/2006/relationships"><Relationship Id="rId9" Type="http://schemas.openxmlformats.org/officeDocument/2006/relationships/slide" Target="slide22.xml"/><Relationship Id="rId8" Type="http://schemas.openxmlformats.org/officeDocument/2006/relationships/tags" Target="../tags/tag109.xml"/><Relationship Id="rId7" Type="http://schemas.openxmlformats.org/officeDocument/2006/relationships/tags" Target="../tags/tag108.xml"/><Relationship Id="rId6" Type="http://schemas.openxmlformats.org/officeDocument/2006/relationships/tags" Target="../tags/tag107.xml"/><Relationship Id="rId5" Type="http://schemas.openxmlformats.org/officeDocument/2006/relationships/image" Target="../media/image3.png"/><Relationship Id="rId4" Type="http://schemas.openxmlformats.org/officeDocument/2006/relationships/tags" Target="../tags/tag106.xml"/><Relationship Id="rId3" Type="http://schemas.openxmlformats.org/officeDocument/2006/relationships/tags" Target="../tags/tag105.xml"/><Relationship Id="rId2" Type="http://schemas.openxmlformats.org/officeDocument/2006/relationships/image" Target="../media/image1.png"/><Relationship Id="rId11" Type="http://schemas.openxmlformats.org/officeDocument/2006/relationships/slideLayout" Target="../slideLayouts/slideLayout1.xml"/><Relationship Id="rId10" Type="http://schemas.openxmlformats.org/officeDocument/2006/relationships/tags" Target="../tags/tag110.xml"/><Relationship Id="rId1" Type="http://schemas.openxmlformats.org/officeDocument/2006/relationships/tags" Target="../tags/tag104.xml"/></Relationships>
</file>

<file path=ppt/slides/_rels/slide2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slide" Target="slide21.xml"/><Relationship Id="rId4" Type="http://schemas.openxmlformats.org/officeDocument/2006/relationships/image" Target="../media/image3.png"/><Relationship Id="rId3" Type="http://schemas.openxmlformats.org/officeDocument/2006/relationships/tags" Target="../tags/tag112.xml"/><Relationship Id="rId2" Type="http://schemas.openxmlformats.org/officeDocument/2006/relationships/image" Target="../media/image1.png"/><Relationship Id="rId1" Type="http://schemas.openxmlformats.org/officeDocument/2006/relationships/tags" Target="../tags/tag111.xml"/></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15.xml"/><Relationship Id="rId5" Type="http://schemas.openxmlformats.org/officeDocument/2006/relationships/slide" Target="slide24.xml"/><Relationship Id="rId4" Type="http://schemas.openxmlformats.org/officeDocument/2006/relationships/image" Target="../media/image3.png"/><Relationship Id="rId3" Type="http://schemas.openxmlformats.org/officeDocument/2006/relationships/tags" Target="../tags/tag114.xml"/><Relationship Id="rId2" Type="http://schemas.openxmlformats.org/officeDocument/2006/relationships/image" Target="../media/image1.png"/><Relationship Id="rId1" Type="http://schemas.openxmlformats.org/officeDocument/2006/relationships/tags" Target="../tags/tag113.xml"/></Relationships>
</file>

<file path=ppt/slides/_rels/slide24.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slide" Target="slide23.xml"/><Relationship Id="rId4" Type="http://schemas.openxmlformats.org/officeDocument/2006/relationships/image" Target="../media/image3.png"/><Relationship Id="rId3" Type="http://schemas.openxmlformats.org/officeDocument/2006/relationships/tags" Target="../tags/tag117.xml"/><Relationship Id="rId2" Type="http://schemas.openxmlformats.org/officeDocument/2006/relationships/image" Target="../media/image1.png"/><Relationship Id="rId1" Type="http://schemas.openxmlformats.org/officeDocument/2006/relationships/tags" Target="../tags/tag116.xml"/></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20.xml"/><Relationship Id="rId5" Type="http://schemas.openxmlformats.org/officeDocument/2006/relationships/slide" Target="slide26.xml"/><Relationship Id="rId4" Type="http://schemas.openxmlformats.org/officeDocument/2006/relationships/image" Target="../media/image3.png"/><Relationship Id="rId3" Type="http://schemas.openxmlformats.org/officeDocument/2006/relationships/tags" Target="../tags/tag119.xml"/><Relationship Id="rId2" Type="http://schemas.openxmlformats.org/officeDocument/2006/relationships/image" Target="../media/image1.png"/><Relationship Id="rId1" Type="http://schemas.openxmlformats.org/officeDocument/2006/relationships/tags" Target="../tags/tag118.xml"/></Relationships>
</file>

<file path=ppt/slides/_rels/slide26.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slide" Target="slide25.xml"/><Relationship Id="rId4" Type="http://schemas.openxmlformats.org/officeDocument/2006/relationships/image" Target="../media/image3.png"/><Relationship Id="rId3" Type="http://schemas.openxmlformats.org/officeDocument/2006/relationships/tags" Target="../tags/tag122.xml"/><Relationship Id="rId2" Type="http://schemas.openxmlformats.org/officeDocument/2006/relationships/image" Target="../media/image1.png"/><Relationship Id="rId1" Type="http://schemas.openxmlformats.org/officeDocument/2006/relationships/tags" Target="../tags/tag121.xml"/></Relationships>
</file>

<file path=ppt/slides/_rels/slide27.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25.xml"/><Relationship Id="rId5" Type="http://schemas.openxmlformats.org/officeDocument/2006/relationships/slide" Target="slide28.xml"/><Relationship Id="rId4" Type="http://schemas.openxmlformats.org/officeDocument/2006/relationships/image" Target="../media/image3.png"/><Relationship Id="rId3" Type="http://schemas.openxmlformats.org/officeDocument/2006/relationships/tags" Target="../tags/tag124.xml"/><Relationship Id="rId2" Type="http://schemas.openxmlformats.org/officeDocument/2006/relationships/image" Target="../media/image1.png"/><Relationship Id="rId1" Type="http://schemas.openxmlformats.org/officeDocument/2006/relationships/tags" Target="../tags/tag123.xml"/></Relationships>
</file>

<file path=ppt/slides/_rels/slide28.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slide" Target="slide27.xml"/><Relationship Id="rId4" Type="http://schemas.openxmlformats.org/officeDocument/2006/relationships/image" Target="../media/image3.png"/><Relationship Id="rId3" Type="http://schemas.openxmlformats.org/officeDocument/2006/relationships/tags" Target="../tags/tag127.xml"/><Relationship Id="rId2" Type="http://schemas.openxmlformats.org/officeDocument/2006/relationships/image" Target="../media/image1.png"/><Relationship Id="rId1" Type="http://schemas.openxmlformats.org/officeDocument/2006/relationships/tags" Target="../tags/tag126.xml"/></Relationships>
</file>

<file path=ppt/slides/_rels/slide29.xml.rels><?xml version="1.0" encoding="UTF-8" standalone="yes"?>
<Relationships xmlns="http://schemas.openxmlformats.org/package/2006/relationships"><Relationship Id="rId8" Type="http://schemas.openxmlformats.org/officeDocument/2006/relationships/notesSlide" Target="../notesSlides/notesSlide6.xml"/><Relationship Id="rId7" Type="http://schemas.openxmlformats.org/officeDocument/2006/relationships/slideLayout" Target="../slideLayouts/slideLayout1.x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image" Target="../media/image3.png"/><Relationship Id="rId3" Type="http://schemas.openxmlformats.org/officeDocument/2006/relationships/tags" Target="../tags/tag129.xml"/><Relationship Id="rId2" Type="http://schemas.openxmlformats.org/officeDocument/2006/relationships/image" Target="../media/image1.png"/><Relationship Id="rId1" Type="http://schemas.openxmlformats.org/officeDocument/2006/relationships/tags" Target="../tags/tag128.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64.xml"/><Relationship Id="rId2" Type="http://schemas.openxmlformats.org/officeDocument/2006/relationships/image" Target="../media/image1.png"/><Relationship Id="rId1" Type="http://schemas.openxmlformats.org/officeDocument/2006/relationships/tags" Target="../tags/tag63.xml"/></Relationships>
</file>

<file path=ppt/slides/_rels/slide30.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slide" Target="slide29.xml"/><Relationship Id="rId4" Type="http://schemas.openxmlformats.org/officeDocument/2006/relationships/image" Target="../media/image3.png"/><Relationship Id="rId3" Type="http://schemas.openxmlformats.org/officeDocument/2006/relationships/tags" Target="../tags/tag131.xml"/><Relationship Id="rId2" Type="http://schemas.openxmlformats.org/officeDocument/2006/relationships/image" Target="../media/image1.png"/><Relationship Id="rId1" Type="http://schemas.openxmlformats.org/officeDocument/2006/relationships/tags" Target="../tags/tag130.xml"/></Relationships>
</file>

<file path=ppt/slides/_rels/slide3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slide" Target="slide29.xml"/><Relationship Id="rId4" Type="http://schemas.openxmlformats.org/officeDocument/2006/relationships/image" Target="../media/image3.png"/><Relationship Id="rId3" Type="http://schemas.openxmlformats.org/officeDocument/2006/relationships/tags" Target="../tags/tag133.xml"/><Relationship Id="rId2" Type="http://schemas.openxmlformats.org/officeDocument/2006/relationships/image" Target="../media/image1.png"/><Relationship Id="rId1" Type="http://schemas.openxmlformats.org/officeDocument/2006/relationships/tags" Target="../tags/tag132.xml"/></Relationships>
</file>

<file path=ppt/slides/_rels/slide32.xml.rels><?xml version="1.0" encoding="UTF-8" standalone="yes"?>
<Relationships xmlns="http://schemas.openxmlformats.org/package/2006/relationships"><Relationship Id="rId8" Type="http://schemas.openxmlformats.org/officeDocument/2006/relationships/notesSlide" Target="../notesSlides/notesSlide7.xml"/><Relationship Id="rId7" Type="http://schemas.openxmlformats.org/officeDocument/2006/relationships/slideLayout" Target="../slideLayouts/slideLayout1.xml"/><Relationship Id="rId6" Type="http://schemas.openxmlformats.org/officeDocument/2006/relationships/slide" Target="slide34.xml"/><Relationship Id="rId5" Type="http://schemas.openxmlformats.org/officeDocument/2006/relationships/slide" Target="slide33.xml"/><Relationship Id="rId4" Type="http://schemas.openxmlformats.org/officeDocument/2006/relationships/image" Target="../media/image3.png"/><Relationship Id="rId3" Type="http://schemas.openxmlformats.org/officeDocument/2006/relationships/tags" Target="../tags/tag135.xml"/><Relationship Id="rId2" Type="http://schemas.openxmlformats.org/officeDocument/2006/relationships/image" Target="../media/image1.png"/><Relationship Id="rId1" Type="http://schemas.openxmlformats.org/officeDocument/2006/relationships/tags" Target="../tags/tag134.xml"/></Relationships>
</file>

<file path=ppt/slides/_rels/slide33.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slide" Target="slide32.xml"/><Relationship Id="rId4" Type="http://schemas.openxmlformats.org/officeDocument/2006/relationships/image" Target="../media/image3.png"/><Relationship Id="rId3" Type="http://schemas.openxmlformats.org/officeDocument/2006/relationships/tags" Target="../tags/tag137.xml"/><Relationship Id="rId2" Type="http://schemas.openxmlformats.org/officeDocument/2006/relationships/image" Target="../media/image1.png"/><Relationship Id="rId1" Type="http://schemas.openxmlformats.org/officeDocument/2006/relationships/tags" Target="../tags/tag136.xml"/></Relationships>
</file>

<file path=ppt/slides/_rels/slide34.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slide" Target="slide32.xml"/><Relationship Id="rId4" Type="http://schemas.openxmlformats.org/officeDocument/2006/relationships/image" Target="../media/image3.png"/><Relationship Id="rId3" Type="http://schemas.openxmlformats.org/officeDocument/2006/relationships/tags" Target="../tags/tag139.xml"/><Relationship Id="rId2" Type="http://schemas.openxmlformats.org/officeDocument/2006/relationships/image" Target="../media/image1.png"/><Relationship Id="rId1" Type="http://schemas.openxmlformats.org/officeDocument/2006/relationships/tags" Target="../tags/tag138.xml"/></Relationships>
</file>

<file path=ppt/slides/_rels/slide35.xml.rels><?xml version="1.0" encoding="UTF-8" standalone="yes"?>
<Relationships xmlns="http://schemas.openxmlformats.org/package/2006/relationships"><Relationship Id="rId8" Type="http://schemas.openxmlformats.org/officeDocument/2006/relationships/notesSlide" Target="../notesSlides/notesSlide8.xml"/><Relationship Id="rId7" Type="http://schemas.openxmlformats.org/officeDocument/2006/relationships/slideLayout" Target="../slideLayouts/slideLayout1.xml"/><Relationship Id="rId6" Type="http://schemas.openxmlformats.org/officeDocument/2006/relationships/slide" Target="slide37.xml"/><Relationship Id="rId5" Type="http://schemas.openxmlformats.org/officeDocument/2006/relationships/slide" Target="slide36.xml"/><Relationship Id="rId4" Type="http://schemas.openxmlformats.org/officeDocument/2006/relationships/image" Target="../media/image3.png"/><Relationship Id="rId3" Type="http://schemas.openxmlformats.org/officeDocument/2006/relationships/tags" Target="../tags/tag141.xml"/><Relationship Id="rId2" Type="http://schemas.openxmlformats.org/officeDocument/2006/relationships/image" Target="../media/image1.png"/><Relationship Id="rId1" Type="http://schemas.openxmlformats.org/officeDocument/2006/relationships/tags" Target="../tags/tag140.xml"/></Relationships>
</file>

<file path=ppt/slides/_rels/slide36.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slide" Target="slide35.xml"/><Relationship Id="rId4" Type="http://schemas.openxmlformats.org/officeDocument/2006/relationships/image" Target="../media/image3.png"/><Relationship Id="rId3" Type="http://schemas.openxmlformats.org/officeDocument/2006/relationships/tags" Target="../tags/tag143.xml"/><Relationship Id="rId2" Type="http://schemas.openxmlformats.org/officeDocument/2006/relationships/image" Target="../media/image1.png"/><Relationship Id="rId1" Type="http://schemas.openxmlformats.org/officeDocument/2006/relationships/tags" Target="../tags/tag142.xml"/></Relationships>
</file>

<file path=ppt/slides/_rels/slide37.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slide" Target="slide35.xml"/><Relationship Id="rId5" Type="http://schemas.openxmlformats.org/officeDocument/2006/relationships/image" Target="../media/image6.png"/><Relationship Id="rId4" Type="http://schemas.openxmlformats.org/officeDocument/2006/relationships/image" Target="../media/image3.png"/><Relationship Id="rId3" Type="http://schemas.openxmlformats.org/officeDocument/2006/relationships/tags" Target="../tags/tag145.xml"/><Relationship Id="rId2" Type="http://schemas.openxmlformats.org/officeDocument/2006/relationships/image" Target="../media/image1.png"/><Relationship Id="rId1" Type="http://schemas.openxmlformats.org/officeDocument/2006/relationships/tags" Target="../tags/tag144.xml"/></Relationships>
</file>

<file path=ppt/slides/_rels/slide38.xml.rels><?xml version="1.0" encoding="UTF-8" standalone="yes"?>
<Relationships xmlns="http://schemas.openxmlformats.org/package/2006/relationships"><Relationship Id="rId9" Type="http://schemas.openxmlformats.org/officeDocument/2006/relationships/slide" Target="slide43.xml"/><Relationship Id="rId8" Type="http://schemas.openxmlformats.org/officeDocument/2006/relationships/slide" Target="slide42.xml"/><Relationship Id="rId7" Type="http://schemas.openxmlformats.org/officeDocument/2006/relationships/slide" Target="slide41.xml"/><Relationship Id="rId6" Type="http://schemas.openxmlformats.org/officeDocument/2006/relationships/slide" Target="slide40.xml"/><Relationship Id="rId5" Type="http://schemas.openxmlformats.org/officeDocument/2006/relationships/slide" Target="slide39.xml"/><Relationship Id="rId4" Type="http://schemas.openxmlformats.org/officeDocument/2006/relationships/image" Target="../media/image3.png"/><Relationship Id="rId3" Type="http://schemas.openxmlformats.org/officeDocument/2006/relationships/tags" Target="../tags/tag147.xml"/><Relationship Id="rId2" Type="http://schemas.openxmlformats.org/officeDocument/2006/relationships/image" Target="../media/image1.png"/><Relationship Id="rId11" Type="http://schemas.openxmlformats.org/officeDocument/2006/relationships/notesSlide" Target="../notesSlides/notesSlide9.xml"/><Relationship Id="rId10" Type="http://schemas.openxmlformats.org/officeDocument/2006/relationships/slideLayout" Target="../slideLayouts/slideLayout1.xml"/><Relationship Id="rId1" Type="http://schemas.openxmlformats.org/officeDocument/2006/relationships/tags" Target="../tags/tag146.xml"/></Relationships>
</file>

<file path=ppt/slides/_rels/slide39.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slide" Target="slide38.xml"/><Relationship Id="rId4" Type="http://schemas.openxmlformats.org/officeDocument/2006/relationships/image" Target="../media/image3.png"/><Relationship Id="rId3" Type="http://schemas.openxmlformats.org/officeDocument/2006/relationships/tags" Target="../tags/tag149.xml"/><Relationship Id="rId2" Type="http://schemas.openxmlformats.org/officeDocument/2006/relationships/image" Target="../media/image1.png"/><Relationship Id="rId1" Type="http://schemas.openxmlformats.org/officeDocument/2006/relationships/tags" Target="../tags/tag148.xml"/></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66.xml"/><Relationship Id="rId2" Type="http://schemas.openxmlformats.org/officeDocument/2006/relationships/image" Target="../media/image1.png"/><Relationship Id="rId1" Type="http://schemas.openxmlformats.org/officeDocument/2006/relationships/tags" Target="../tags/tag65.xml"/></Relationships>
</file>

<file path=ppt/slides/_rels/slide40.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slide" Target="slide38.xml"/><Relationship Id="rId5" Type="http://schemas.openxmlformats.org/officeDocument/2006/relationships/image" Target="../media/image6.png"/><Relationship Id="rId4" Type="http://schemas.openxmlformats.org/officeDocument/2006/relationships/image" Target="../media/image3.png"/><Relationship Id="rId3" Type="http://schemas.openxmlformats.org/officeDocument/2006/relationships/tags" Target="../tags/tag151.xml"/><Relationship Id="rId2" Type="http://schemas.openxmlformats.org/officeDocument/2006/relationships/image" Target="../media/image1.png"/><Relationship Id="rId1" Type="http://schemas.openxmlformats.org/officeDocument/2006/relationships/tags" Target="../tags/tag150.xml"/></Relationships>
</file>

<file path=ppt/slides/_rels/slide4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slide" Target="slide38.xml"/><Relationship Id="rId5" Type="http://schemas.openxmlformats.org/officeDocument/2006/relationships/image" Target="../media/image6.png"/><Relationship Id="rId4" Type="http://schemas.openxmlformats.org/officeDocument/2006/relationships/image" Target="../media/image3.png"/><Relationship Id="rId3" Type="http://schemas.openxmlformats.org/officeDocument/2006/relationships/tags" Target="../tags/tag153.xml"/><Relationship Id="rId2" Type="http://schemas.openxmlformats.org/officeDocument/2006/relationships/image" Target="../media/image1.png"/><Relationship Id="rId1" Type="http://schemas.openxmlformats.org/officeDocument/2006/relationships/tags" Target="../tags/tag152.xml"/></Relationships>
</file>

<file path=ppt/slides/_rels/slide4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slide" Target="slide38.xml"/><Relationship Id="rId5" Type="http://schemas.openxmlformats.org/officeDocument/2006/relationships/image" Target="../media/image6.png"/><Relationship Id="rId4" Type="http://schemas.openxmlformats.org/officeDocument/2006/relationships/image" Target="../media/image3.png"/><Relationship Id="rId3" Type="http://schemas.openxmlformats.org/officeDocument/2006/relationships/tags" Target="../tags/tag155.xml"/><Relationship Id="rId2" Type="http://schemas.openxmlformats.org/officeDocument/2006/relationships/image" Target="../media/image1.png"/><Relationship Id="rId1" Type="http://schemas.openxmlformats.org/officeDocument/2006/relationships/tags" Target="../tags/tag154.xml"/></Relationships>
</file>

<file path=ppt/slides/_rels/slide43.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slide" Target="slide38.xml"/><Relationship Id="rId5" Type="http://schemas.openxmlformats.org/officeDocument/2006/relationships/image" Target="../media/image6.png"/><Relationship Id="rId4" Type="http://schemas.openxmlformats.org/officeDocument/2006/relationships/image" Target="../media/image3.png"/><Relationship Id="rId3" Type="http://schemas.openxmlformats.org/officeDocument/2006/relationships/tags" Target="../tags/tag157.xml"/><Relationship Id="rId2" Type="http://schemas.openxmlformats.org/officeDocument/2006/relationships/image" Target="../media/image1.png"/><Relationship Id="rId1" Type="http://schemas.openxmlformats.org/officeDocument/2006/relationships/tags" Target="../tags/tag156.xml"/></Relationships>
</file>

<file path=ppt/slides/_rels/slide44.xml.rels><?xml version="1.0" encoding="UTF-8" standalone="yes"?>
<Relationships xmlns="http://schemas.openxmlformats.org/package/2006/relationships"><Relationship Id="rId8" Type="http://schemas.openxmlformats.org/officeDocument/2006/relationships/notesSlide" Target="../notesSlides/notesSlide10.xml"/><Relationship Id="rId7" Type="http://schemas.openxmlformats.org/officeDocument/2006/relationships/slideLayout" Target="../slideLayouts/slideLayout1.xml"/><Relationship Id="rId6" Type="http://schemas.openxmlformats.org/officeDocument/2006/relationships/slide" Target="slide46.xml"/><Relationship Id="rId5" Type="http://schemas.openxmlformats.org/officeDocument/2006/relationships/slide" Target="slide45.xml"/><Relationship Id="rId4" Type="http://schemas.openxmlformats.org/officeDocument/2006/relationships/image" Target="../media/image3.png"/><Relationship Id="rId3" Type="http://schemas.openxmlformats.org/officeDocument/2006/relationships/tags" Target="../tags/tag159.xml"/><Relationship Id="rId2" Type="http://schemas.openxmlformats.org/officeDocument/2006/relationships/image" Target="../media/image1.png"/><Relationship Id="rId1" Type="http://schemas.openxmlformats.org/officeDocument/2006/relationships/tags" Target="../tags/tag158.xml"/></Relationships>
</file>

<file path=ppt/slides/_rels/slide45.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slide" Target="slide44.xml"/><Relationship Id="rId4" Type="http://schemas.openxmlformats.org/officeDocument/2006/relationships/image" Target="../media/image3.png"/><Relationship Id="rId3" Type="http://schemas.openxmlformats.org/officeDocument/2006/relationships/tags" Target="../tags/tag161.xml"/><Relationship Id="rId2" Type="http://schemas.openxmlformats.org/officeDocument/2006/relationships/image" Target="../media/image1.png"/><Relationship Id="rId1" Type="http://schemas.openxmlformats.org/officeDocument/2006/relationships/tags" Target="../tags/tag160.xml"/></Relationships>
</file>

<file path=ppt/slides/_rels/slide46.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slide" Target="slide44.xml"/><Relationship Id="rId5" Type="http://schemas.openxmlformats.org/officeDocument/2006/relationships/image" Target="../media/image6.png"/><Relationship Id="rId4" Type="http://schemas.openxmlformats.org/officeDocument/2006/relationships/image" Target="../media/image3.png"/><Relationship Id="rId3" Type="http://schemas.openxmlformats.org/officeDocument/2006/relationships/tags" Target="../tags/tag163.xml"/><Relationship Id="rId2" Type="http://schemas.openxmlformats.org/officeDocument/2006/relationships/image" Target="../media/image1.png"/><Relationship Id="rId1" Type="http://schemas.openxmlformats.org/officeDocument/2006/relationships/tags" Target="../tags/tag162.xml"/></Relationships>
</file>

<file path=ppt/slides/_rels/slide47.xml.rels><?xml version="1.0" encoding="UTF-8" standalone="yes"?>
<Relationships xmlns="http://schemas.openxmlformats.org/package/2006/relationships"><Relationship Id="rId8" Type="http://schemas.openxmlformats.org/officeDocument/2006/relationships/notesSlide" Target="../notesSlides/notesSlide11.xml"/><Relationship Id="rId7" Type="http://schemas.openxmlformats.org/officeDocument/2006/relationships/slideLayout" Target="../slideLayouts/slideLayout1.xml"/><Relationship Id="rId6" Type="http://schemas.openxmlformats.org/officeDocument/2006/relationships/slide" Target="slide49.xml"/><Relationship Id="rId5" Type="http://schemas.openxmlformats.org/officeDocument/2006/relationships/slide" Target="slide48.xml"/><Relationship Id="rId4" Type="http://schemas.openxmlformats.org/officeDocument/2006/relationships/image" Target="../media/image3.png"/><Relationship Id="rId3" Type="http://schemas.openxmlformats.org/officeDocument/2006/relationships/tags" Target="../tags/tag165.xml"/><Relationship Id="rId2" Type="http://schemas.openxmlformats.org/officeDocument/2006/relationships/image" Target="../media/image1.png"/><Relationship Id="rId1" Type="http://schemas.openxmlformats.org/officeDocument/2006/relationships/tags" Target="../tags/tag164.xml"/></Relationships>
</file>

<file path=ppt/slides/_rels/slide48.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slide" Target="slide47.xml"/><Relationship Id="rId5" Type="http://schemas.openxmlformats.org/officeDocument/2006/relationships/image" Target="../media/image6.png"/><Relationship Id="rId4" Type="http://schemas.openxmlformats.org/officeDocument/2006/relationships/image" Target="../media/image3.png"/><Relationship Id="rId3" Type="http://schemas.openxmlformats.org/officeDocument/2006/relationships/tags" Target="../tags/tag167.xml"/><Relationship Id="rId2" Type="http://schemas.openxmlformats.org/officeDocument/2006/relationships/image" Target="../media/image1.png"/><Relationship Id="rId1" Type="http://schemas.openxmlformats.org/officeDocument/2006/relationships/tags" Target="../tags/tag166.xml"/></Relationships>
</file>

<file path=ppt/slides/_rels/slide49.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slide" Target="slide47.xml"/><Relationship Id="rId5" Type="http://schemas.openxmlformats.org/officeDocument/2006/relationships/image" Target="../media/image6.png"/><Relationship Id="rId4" Type="http://schemas.openxmlformats.org/officeDocument/2006/relationships/image" Target="../media/image3.png"/><Relationship Id="rId3" Type="http://schemas.openxmlformats.org/officeDocument/2006/relationships/tags" Target="../tags/tag169.xml"/><Relationship Id="rId2" Type="http://schemas.openxmlformats.org/officeDocument/2006/relationships/image" Target="../media/image1.png"/><Relationship Id="rId1" Type="http://schemas.openxmlformats.org/officeDocument/2006/relationships/tags" Target="../tags/tag168.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68.xml"/><Relationship Id="rId2" Type="http://schemas.openxmlformats.org/officeDocument/2006/relationships/image" Target="../media/image1.png"/><Relationship Id="rId1" Type="http://schemas.openxmlformats.org/officeDocument/2006/relationships/tags" Target="../tags/tag67.xml"/></Relationships>
</file>

<file path=ppt/slides/_rels/slide50.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tags" Target="../tags/tag170.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70.xml"/><Relationship Id="rId2" Type="http://schemas.openxmlformats.org/officeDocument/2006/relationships/image" Target="../media/image1.png"/><Relationship Id="rId1" Type="http://schemas.openxmlformats.org/officeDocument/2006/relationships/tags" Target="../tags/tag69.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72.xml"/><Relationship Id="rId2" Type="http://schemas.openxmlformats.org/officeDocument/2006/relationships/image" Target="../media/image1.png"/><Relationship Id="rId1" Type="http://schemas.openxmlformats.org/officeDocument/2006/relationships/tags" Target="../tags/tag71.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74.xml"/><Relationship Id="rId2" Type="http://schemas.openxmlformats.org/officeDocument/2006/relationships/image" Target="../media/image1.png"/><Relationship Id="rId1" Type="http://schemas.openxmlformats.org/officeDocument/2006/relationships/tags" Target="../tags/tag73.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76.xml"/><Relationship Id="rId2" Type="http://schemas.openxmlformats.org/officeDocument/2006/relationships/image" Target="../media/image1.png"/><Relationship Id="rId1" Type="http://schemas.openxmlformats.org/officeDocument/2006/relationships/tags" Target="../tags/tag7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8000"/>
          </a:xfrm>
          <a:prstGeom prst="rect">
            <a:avLst/>
          </a:prstGeom>
        </p:spPr>
      </p:pic>
      <p:pic>
        <p:nvPicPr>
          <p:cNvPr id="39" name="图片 38"/>
          <p:cNvPicPr/>
          <p:nvPr/>
        </p:nvPicPr>
        <p:blipFill>
          <a:blip r:embed="rId3">
            <a:clrChange>
              <a:clrFrom>
                <a:srgbClr val="F6F6F6">
                  <a:alpha val="100000"/>
                </a:srgbClr>
              </a:clrFrom>
              <a:clrTo>
                <a:srgbClr val="F6F6F6">
                  <a:alpha val="100000"/>
                  <a:alpha val="0"/>
                </a:srgbClr>
              </a:clrTo>
            </a:clrChange>
          </a:blip>
        </p:blipFill>
        <p:spPr>
          <a:xfrm>
            <a:off x="635" y="4525010"/>
            <a:ext cx="3821430" cy="2332990"/>
          </a:xfrm>
          <a:prstGeom prst="rect">
            <a:avLst/>
          </a:prstGeom>
        </p:spPr>
      </p:pic>
      <p:sp>
        <p:nvSpPr>
          <p:cNvPr id="28" name="文本框 27"/>
          <p:cNvSpPr txBox="1"/>
          <p:nvPr/>
        </p:nvSpPr>
        <p:spPr>
          <a:xfrm rot="1080000">
            <a:off x="10532110" y="2127885"/>
            <a:ext cx="880745" cy="954405"/>
          </a:xfrm>
          <a:prstGeom prst="rect">
            <a:avLst/>
          </a:prstGeom>
          <a:noFill/>
        </p:spPr>
        <p:txBody>
          <a:bodyPr wrap="square" rtlCol="0">
            <a:noAutofit/>
          </a:bodyPr>
          <a:p>
            <a:r>
              <a:rPr lang="en-US" altLang="zh-CN" sz="5400" b="1">
                <a:ln w="28575" cmpd="sng">
                  <a:solidFill>
                    <a:srgbClr val="FF0000"/>
                  </a:solidFill>
                  <a:prstDash val="solid"/>
                </a:ln>
                <a:solidFill>
                  <a:schemeClr val="accent6">
                    <a:lumMod val="50000"/>
                  </a:schemeClr>
                </a:solidFill>
                <a:effectLst>
                  <a:outerShdw dist="50800" dir="13500000" algn="br" rotWithShape="0">
                    <a:prstClr val="black">
                      <a:alpha val="40000"/>
                    </a:prstClr>
                  </a:outerShdw>
                </a:effectLst>
                <a:latin typeface="Segoe Script" panose="020B0504020000000003" charset="0"/>
                <a:cs typeface="Segoe Script" panose="020B0504020000000003" charset="0"/>
              </a:rPr>
              <a:t>A</a:t>
            </a:r>
            <a:endParaRPr lang="en-US" altLang="zh-CN" sz="5400" b="1">
              <a:ln w="28575" cmpd="sng">
                <a:solidFill>
                  <a:srgbClr val="FF0000"/>
                </a:solidFill>
                <a:prstDash val="solid"/>
              </a:ln>
              <a:solidFill>
                <a:schemeClr val="accent6">
                  <a:lumMod val="50000"/>
                </a:schemeClr>
              </a:solidFill>
              <a:effectLst>
                <a:outerShdw dist="50800" dir="13500000" algn="br" rotWithShape="0">
                  <a:prstClr val="black">
                    <a:alpha val="40000"/>
                  </a:prstClr>
                </a:outerShdw>
              </a:effectLst>
              <a:latin typeface="Segoe Script" panose="020B0504020000000003" charset="0"/>
              <a:cs typeface="Segoe Script" panose="020B0504020000000003" charset="0"/>
            </a:endParaRPr>
          </a:p>
        </p:txBody>
      </p:sp>
      <p:sp>
        <p:nvSpPr>
          <p:cNvPr id="29" name="文本框 28"/>
          <p:cNvSpPr txBox="1"/>
          <p:nvPr/>
        </p:nvSpPr>
        <p:spPr>
          <a:xfrm rot="1020000">
            <a:off x="935355" y="295910"/>
            <a:ext cx="941705" cy="1008380"/>
          </a:xfrm>
          <a:prstGeom prst="rect">
            <a:avLst/>
          </a:prstGeom>
          <a:noFill/>
        </p:spPr>
        <p:txBody>
          <a:bodyPr wrap="square" rtlCol="0">
            <a:noAutofit/>
          </a:bodyPr>
          <a:p>
            <a:r>
              <a:rPr lang="en-US" altLang="zh-CN" sz="13800" b="1">
                <a:ln w="28575" cmpd="sng">
                  <a:solidFill>
                    <a:schemeClr val="accent4"/>
                  </a:solidFill>
                  <a:prstDash val="solid"/>
                </a:ln>
                <a:pattFill prst="smGrid">
                  <a:fgClr>
                    <a:schemeClr val="bg1"/>
                  </a:fgClr>
                  <a:bgClr>
                    <a:schemeClr val="accent4">
                      <a:lumMod val="50000"/>
                    </a:schemeClr>
                  </a:bgClr>
                </a:pattFill>
                <a:effectLst>
                  <a:outerShdw dist="25400" dir="20400000" sx="102000" sy="102000" algn="bl" rotWithShape="0">
                    <a:prstClr val="black">
                      <a:alpha val="49000"/>
                    </a:prstClr>
                  </a:outerShdw>
                </a:effectLst>
                <a:latin typeface="MV Boli" panose="02000500030200090000" charset="0"/>
                <a:cs typeface="MV Boli" panose="02000500030200090000" charset="0"/>
              </a:rPr>
              <a:t>B</a:t>
            </a:r>
            <a:endParaRPr lang="en-US" altLang="zh-CN" sz="13800" b="1">
              <a:ln w="28575" cmpd="sng">
                <a:solidFill>
                  <a:schemeClr val="accent4"/>
                </a:solidFill>
                <a:prstDash val="solid"/>
              </a:ln>
              <a:pattFill prst="smGrid">
                <a:fgClr>
                  <a:schemeClr val="bg1"/>
                </a:fgClr>
                <a:bgClr>
                  <a:schemeClr val="accent4">
                    <a:lumMod val="50000"/>
                  </a:schemeClr>
                </a:bgClr>
              </a:pattFill>
              <a:effectLst>
                <a:outerShdw dist="25400" dir="20400000" sx="102000" sy="102000" algn="bl" rotWithShape="0">
                  <a:prstClr val="black">
                    <a:alpha val="49000"/>
                  </a:prstClr>
                </a:outerShdw>
              </a:effectLst>
              <a:latin typeface="MV Boli" panose="02000500030200090000" charset="0"/>
              <a:cs typeface="MV Boli" panose="02000500030200090000" charset="0"/>
            </a:endParaRPr>
          </a:p>
        </p:txBody>
      </p:sp>
      <p:sp>
        <p:nvSpPr>
          <p:cNvPr id="30" name="文本框 29"/>
          <p:cNvSpPr txBox="1"/>
          <p:nvPr/>
        </p:nvSpPr>
        <p:spPr>
          <a:xfrm rot="20760000">
            <a:off x="10991215" y="103505"/>
            <a:ext cx="1005205" cy="1212850"/>
          </a:xfrm>
          <a:prstGeom prst="rect">
            <a:avLst/>
          </a:prstGeom>
          <a:noFill/>
        </p:spPr>
        <p:txBody>
          <a:bodyPr wrap="square" rtlCol="0">
            <a:noAutofit/>
          </a:bodyPr>
          <a:p>
            <a:r>
              <a:rPr lang="en-US" altLang="zh-CN" sz="8800">
                <a:ln w="28575" cmpd="sng">
                  <a:solidFill>
                    <a:schemeClr val="accent1"/>
                  </a:solidFill>
                  <a:prstDash val="solid"/>
                </a:ln>
                <a:pattFill prst="smGrid">
                  <a:fgClr>
                    <a:schemeClr val="bg1"/>
                  </a:fgClr>
                  <a:bgClr>
                    <a:srgbClr val="002060"/>
                  </a:bgClr>
                </a:pattFill>
                <a:effectLst>
                  <a:outerShdw dist="25400" dir="20400000" sx="102000" sy="102000" algn="bl" rotWithShape="0">
                    <a:prstClr val="black">
                      <a:alpha val="49000"/>
                    </a:prstClr>
                  </a:outerShdw>
                </a:effectLst>
                <a:latin typeface="Aharoni" panose="02010803020104030203" charset="0"/>
                <a:cs typeface="Aharoni" panose="02010803020104030203" charset="0"/>
              </a:rPr>
              <a:t>C</a:t>
            </a:r>
            <a:endParaRPr lang="en-US" altLang="zh-CN" sz="8800">
              <a:ln w="28575" cmpd="sng">
                <a:solidFill>
                  <a:schemeClr val="accent1"/>
                </a:solidFill>
                <a:prstDash val="solid"/>
              </a:ln>
              <a:pattFill prst="smGrid">
                <a:fgClr>
                  <a:schemeClr val="bg1"/>
                </a:fgClr>
                <a:bgClr>
                  <a:srgbClr val="002060"/>
                </a:bgClr>
              </a:pattFill>
              <a:effectLst>
                <a:outerShdw dist="25400" dir="20400000" sx="102000" sy="102000" algn="bl" rotWithShape="0">
                  <a:prstClr val="black">
                    <a:alpha val="49000"/>
                  </a:prstClr>
                </a:outerShdw>
              </a:effectLst>
              <a:latin typeface="Aharoni" panose="02010803020104030203" charset="0"/>
              <a:cs typeface="Aharoni" panose="02010803020104030203" charset="0"/>
            </a:endParaRPr>
          </a:p>
        </p:txBody>
      </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38" name="组合 37"/>
          <p:cNvGrpSpPr/>
          <p:nvPr/>
        </p:nvGrpSpPr>
        <p:grpSpPr>
          <a:xfrm>
            <a:off x="1937385" y="577850"/>
            <a:ext cx="8317230" cy="5455920"/>
            <a:chOff x="2308" y="785"/>
            <a:chExt cx="13098" cy="8592"/>
          </a:xfrm>
        </p:grpSpPr>
        <p:pic>
          <p:nvPicPr>
            <p:cNvPr id="20" name="图片 19"/>
            <p:cNvPicPr/>
            <p:nvPr/>
          </p:nvPicPr>
          <p:blipFill>
            <a:blip r:embed="rId5"/>
            <a:srcRect l="3620" t="11525" r="5375" b="14448"/>
          </p:blipFill>
          <p:spPr>
            <a:xfrm>
              <a:off x="2308" y="785"/>
              <a:ext cx="13098" cy="8593"/>
            </a:xfrm>
            <a:prstGeom prst="rect">
              <a:avLst/>
            </a:prstGeom>
          </p:spPr>
        </p:pic>
        <p:sp>
          <p:nvSpPr>
            <p:cNvPr id="31" name="文本框 30"/>
            <p:cNvSpPr txBox="1"/>
            <p:nvPr/>
          </p:nvSpPr>
          <p:spPr>
            <a:xfrm>
              <a:off x="5509" y="4377"/>
              <a:ext cx="8735" cy="2146"/>
            </a:xfrm>
            <a:prstGeom prst="rect">
              <a:avLst/>
            </a:prstGeom>
            <a:noFill/>
            <a:effectLst>
              <a:outerShdw blurRad="63500" dist="76200" dir="2700000" algn="tl" rotWithShape="0">
                <a:prstClr val="black">
                  <a:alpha val="35000"/>
                </a:prstClr>
              </a:outerShdw>
            </a:effectLst>
          </p:spPr>
          <p:txBody>
            <a:bodyPr wrap="square" rtlCol="0">
              <a:noAutofit/>
            </a:bodyPr>
            <a:p>
              <a:pPr algn="dist">
                <a:lnSpc>
                  <a:spcPct val="100000"/>
                </a:lnSpc>
              </a:pPr>
              <a:r>
                <a:rPr lang="zh-CN" altLang="en-US" sz="8000" b="1" dirty="0">
                  <a:solidFill>
                    <a:schemeClr val="tx1">
                      <a:lumMod val="85000"/>
                      <a:lumOff val="15000"/>
                    </a:schemeClr>
                  </a:solidFill>
                  <a:latin typeface="微软雅黑" panose="020B0503020204020204" charset="-122"/>
                  <a:ea typeface="微软雅黑" panose="020B0503020204020204" charset="-122"/>
                  <a:sym typeface="思源黑体 CN Normal" panose="020B0400000000000000" pitchFamily="34" charset="-122"/>
                </a:rPr>
                <a:t>英语</a:t>
              </a:r>
              <a:r>
                <a:rPr lang="zh-CN" altLang="en-US" sz="5400" b="1" dirty="0">
                  <a:solidFill>
                    <a:schemeClr val="tx1">
                      <a:lumMod val="85000"/>
                      <a:lumOff val="15000"/>
                    </a:schemeClr>
                  </a:solidFill>
                  <a:latin typeface="微软雅黑" panose="020B0503020204020204" charset="-122"/>
                  <a:ea typeface="微软雅黑" panose="020B0503020204020204" charset="-122"/>
                  <a:sym typeface="思源黑体 CN Normal" panose="020B0400000000000000" pitchFamily="34" charset="-122"/>
                </a:rPr>
                <a:t>阅读教程</a:t>
              </a:r>
              <a:endParaRPr lang="zh-CN" altLang="en-US" sz="5400" b="1" dirty="0">
                <a:solidFill>
                  <a:schemeClr val="tx1">
                    <a:lumMod val="85000"/>
                    <a:lumOff val="15000"/>
                  </a:schemeClr>
                </a:solidFill>
                <a:latin typeface="微软雅黑" panose="020B0503020204020204" charset="-122"/>
                <a:ea typeface="微软雅黑" panose="020B0503020204020204" charset="-122"/>
                <a:sym typeface="思源黑体 CN Normal" panose="020B0400000000000000" pitchFamily="34" charset="-122"/>
              </a:endParaRPr>
            </a:p>
          </p:txBody>
        </p:sp>
        <p:sp>
          <p:nvSpPr>
            <p:cNvPr id="33" name="文本框 32"/>
            <p:cNvSpPr txBox="1"/>
            <p:nvPr/>
          </p:nvSpPr>
          <p:spPr>
            <a:xfrm>
              <a:off x="6823" y="7275"/>
              <a:ext cx="5810" cy="725"/>
            </a:xfrm>
            <a:prstGeom prst="rect">
              <a:avLst/>
            </a:prstGeom>
            <a:noFill/>
          </p:spPr>
          <p:txBody>
            <a:bodyPr wrap="square" rtlCol="0">
              <a:spAutoFit/>
            </a:bodyPr>
            <a:p>
              <a:pPr algn="l"/>
              <a:r>
                <a:rPr lang="zh-CN" altLang="en-US" sz="2400" b="1" dirty="0">
                  <a:latin typeface="思源黑体 CN Normal" panose="020B0400000000000000" pitchFamily="34" charset="-122"/>
                  <a:ea typeface="思源黑体 CN Normal" panose="020B0400000000000000" pitchFamily="34" charset="-122"/>
                  <a:sym typeface="思源黑体 CN Normal" panose="020B0400000000000000" pitchFamily="34" charset="-122"/>
                </a:rPr>
                <a:t>主编 江韵 曾洪 罗婷</a:t>
              </a:r>
              <a:endParaRPr lang="zh-CN" altLang="en-US" sz="2400" b="1" dirty="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cxnSp>
          <p:nvCxnSpPr>
            <p:cNvPr id="34" name="直接连接符 33"/>
            <p:cNvCxnSpPr/>
            <p:nvPr/>
          </p:nvCxnSpPr>
          <p:spPr>
            <a:xfrm>
              <a:off x="5413" y="4242"/>
              <a:ext cx="75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5509" y="2559"/>
              <a:ext cx="4970" cy="1491"/>
            </a:xfrm>
            <a:prstGeom prst="rect">
              <a:avLst/>
            </a:prstGeom>
            <a:noFill/>
            <a:effectLst>
              <a:outerShdw blurRad="50800" dist="76200" dir="2700000" algn="tl" rotWithShape="0">
                <a:prstClr val="black">
                  <a:alpha val="40000"/>
                </a:prstClr>
              </a:outerShdw>
            </a:effectLst>
          </p:spPr>
          <p:txBody>
            <a:bodyPr wrap="square" rtlCol="0">
              <a:noAutofit/>
            </a:bodyPr>
            <a:p>
              <a:pPr algn="dist">
                <a:lnSpc>
                  <a:spcPct val="120000"/>
                </a:lnSpc>
              </a:pPr>
              <a:r>
                <a:rPr lang="zh-CN" altLang="en-US" sz="5400" b="1" dirty="0">
                  <a:solidFill>
                    <a:schemeClr val="accent5">
                      <a:lumMod val="50000"/>
                    </a:schemeClr>
                  </a:solidFill>
                  <a:latin typeface="微软雅黑" panose="020B0503020204020204" charset="-122"/>
                  <a:ea typeface="微软雅黑" panose="020B0503020204020204" charset="-122"/>
                  <a:sym typeface="思源黑体 CN Normal" panose="020B0400000000000000" pitchFamily="34" charset="-122"/>
                </a:rPr>
                <a:t>高职备考</a:t>
              </a:r>
              <a:endParaRPr lang="zh-CN" altLang="en-US" sz="5400" b="1" dirty="0">
                <a:solidFill>
                  <a:schemeClr val="accent5">
                    <a:lumMod val="50000"/>
                  </a:schemeClr>
                </a:solidFill>
                <a:latin typeface="微软雅黑" panose="020B0503020204020204" charset="-122"/>
                <a:ea typeface="微软雅黑" panose="020B0503020204020204" charset="-122"/>
                <a:sym typeface="思源黑体 CN Normal" panose="020B0400000000000000" pitchFamily="34" charset="-122"/>
              </a:endParaRPr>
            </a:p>
            <a:p>
              <a:pPr algn="dist">
                <a:lnSpc>
                  <a:spcPct val="120000"/>
                </a:lnSpc>
              </a:pPr>
              <a:endParaRPr lang="zh-CN" altLang="en-US" sz="5400" b="1" dirty="0">
                <a:solidFill>
                  <a:schemeClr val="accent5">
                    <a:lumMod val="50000"/>
                  </a:schemeClr>
                </a:solidFill>
                <a:latin typeface="微软雅黑" panose="020B0503020204020204" charset="-122"/>
                <a:ea typeface="微软雅黑" panose="020B0503020204020204" charset="-122"/>
                <a:sym typeface="思源黑体 CN Normal" panose="020B0400000000000000"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arn(inVertical)">
                                      <p:cBhvr>
                                        <p:cTn id="7" dur="500"/>
                                        <p:tgtEl>
                                          <p:spTgt spid="2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barn(inVertical)">
                                      <p:cBhvr>
                                        <p:cTn id="10" dur="500"/>
                                        <p:tgtEl>
                                          <p:spTgt spid="30"/>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barn(inVertical)">
                                      <p:cBhvr>
                                        <p:cTn id="13" dur="500"/>
                                        <p:tgtEl>
                                          <p:spTgt spid="29"/>
                                        </p:tgtEl>
                                      </p:cBhvr>
                                    </p:animEffect>
                                  </p:childTnLst>
                                </p:cTn>
                              </p:par>
                            </p:childTnLst>
                          </p:cTn>
                        </p:par>
                        <p:par>
                          <p:cTn id="14" fill="hold">
                            <p:stCondLst>
                              <p:cond delay="500"/>
                            </p:stCondLst>
                            <p:childTnLst>
                              <p:par>
                                <p:cTn id="15" presetID="3" presetClass="entr" presetSubtype="10" fill="hold" nodeType="after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blinds(horizontal)">
                                      <p:cBhvr>
                                        <p:cTn id="1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0" grpId="0"/>
      <p:bldP spid="2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0" name="组合 9"/>
          <p:cNvGrpSpPr/>
          <p:nvPr/>
        </p:nvGrpSpPr>
        <p:grpSpPr>
          <a:xfrm>
            <a:off x="231775" y="238760"/>
            <a:ext cx="11696065" cy="6426200"/>
            <a:chOff x="342" y="355"/>
            <a:chExt cx="18514" cy="10120"/>
          </a:xfrm>
        </p:grpSpPr>
        <p:sp>
          <p:nvSpPr>
            <p:cNvPr id="11" name="圆角矩形 10"/>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圆角矩形 11"/>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825500" y="789940"/>
            <a:ext cx="10694670" cy="2027555"/>
          </a:xfrm>
          <a:prstGeom prst="rect">
            <a:avLst/>
          </a:prstGeom>
          <a:noFill/>
        </p:spPr>
        <p:txBody>
          <a:bodyPr wrap="square" rtlCol="0">
            <a:spAutoFit/>
          </a:bodyPr>
          <a:p>
            <a:pPr marL="899795" indent="-899795" algn="just" fontAlgn="auto">
              <a:lnSpc>
                <a:spcPct val="9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2800">
                <a:solidFill>
                  <a:schemeClr val="tx1"/>
                </a:solidFill>
                <a:uFillTx/>
                <a:latin typeface="Times New Roman" panose="02020603050405020304" charset="0"/>
                <a:ea typeface="宋体" panose="02010600030101010101" pitchFamily="2" charset="-122"/>
                <a:cs typeface="Times New Roman" panose="02020603050405020304" charset="0"/>
              </a:rPr>
              <a:t>    </a:t>
            </a:r>
            <a:r>
              <a:rPr sz="28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2800">
                <a:solidFill>
                  <a:schemeClr val="tx1"/>
                </a:solidFill>
                <a:uFillTx/>
                <a:latin typeface="Times New Roman" panose="02020603050405020304" charset="0"/>
                <a:ea typeface="宋体" panose="02010600030101010101" pitchFamily="2" charset="-122"/>
                <a:cs typeface="Times New Roman" panose="02020603050405020304" charset="0"/>
              </a:rPr>
              <a:t> </a:t>
            </a:r>
            <a:r>
              <a:rPr sz="2800">
                <a:solidFill>
                  <a:schemeClr val="tx1"/>
                </a:solidFill>
                <a:uFillTx/>
                <a:latin typeface="Times New Roman" panose="02020603050405020304" charset="0"/>
                <a:ea typeface="宋体" panose="02010600030101010101" pitchFamily="2" charset="-122"/>
                <a:cs typeface="Times New Roman" panose="02020603050405020304" charset="0"/>
              </a:rPr>
              <a:t>5. What is the main idea of this passage?</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A. How sad people felt about Toriyama’s death.</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B. How Toriyama helped to show the Chinese culture by his works.</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C. The introduction of Toriyama and his famous work.</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D. How popular </a:t>
            </a:r>
            <a:r>
              <a:rPr sz="2800" i="1">
                <a:solidFill>
                  <a:schemeClr val="tx1"/>
                </a:solidFill>
                <a:uFillTx/>
                <a:latin typeface="Times New Roman" panose="02020603050405020304" charset="0"/>
                <a:ea typeface="宋体" panose="02010600030101010101" pitchFamily="2" charset="-122"/>
                <a:cs typeface="Times New Roman" panose="02020603050405020304" charset="0"/>
              </a:rPr>
              <a:t>Dragon Ball</a:t>
            </a:r>
            <a:r>
              <a:rPr sz="2800">
                <a:solidFill>
                  <a:schemeClr val="tx1"/>
                </a:solidFill>
                <a:uFillTx/>
                <a:latin typeface="Times New Roman" panose="02020603050405020304" charset="0"/>
                <a:ea typeface="宋体" panose="02010600030101010101" pitchFamily="2" charset="-122"/>
                <a:cs typeface="Times New Roman" panose="02020603050405020304" charset="0"/>
              </a:rPr>
              <a:t> and </a:t>
            </a:r>
            <a:r>
              <a:rPr sz="2800" i="1">
                <a:solidFill>
                  <a:schemeClr val="tx1"/>
                </a:solidFill>
                <a:uFillTx/>
                <a:latin typeface="Times New Roman" panose="02020603050405020304" charset="0"/>
                <a:ea typeface="宋体" panose="02010600030101010101" pitchFamily="2" charset="-122"/>
                <a:cs typeface="Times New Roman" panose="02020603050405020304" charset="0"/>
              </a:rPr>
              <a:t>Journey to the West </a:t>
            </a:r>
            <a:r>
              <a:rPr sz="2800">
                <a:solidFill>
                  <a:schemeClr val="tx1"/>
                </a:solidFill>
                <a:uFillTx/>
                <a:latin typeface="Times New Roman" panose="02020603050405020304" charset="0"/>
                <a:ea typeface="宋体" panose="02010600030101010101" pitchFamily="2" charset="-122"/>
                <a:cs typeface="Times New Roman" panose="02020603050405020304" charset="0"/>
              </a:rPr>
              <a:t>are.</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1003300" y="789940"/>
            <a:ext cx="500380" cy="484505"/>
          </a:xfrm>
          <a:prstGeom prst="rect">
            <a:avLst/>
          </a:prstGeom>
          <a:noFill/>
        </p:spPr>
        <p:txBody>
          <a:bodyPr wrap="square" rtlCol="0">
            <a:noAutofit/>
          </a:bodyPr>
          <a:p>
            <a:r>
              <a:rPr lang="en-US" altLang="zh-CN" sz="3000">
                <a:solidFill>
                  <a:srgbClr val="C00000"/>
                </a:solidFill>
                <a:uFillTx/>
                <a:latin typeface="Times New Roman" panose="02020603050405020304" charset="0"/>
                <a:cs typeface="Times New Roman" panose="02020603050405020304" charset="0"/>
              </a:rPr>
              <a:t>C</a:t>
            </a:r>
            <a:endParaRPr lang="en-US" altLang="zh-CN" sz="3000">
              <a:solidFill>
                <a:srgbClr val="C00000"/>
              </a:solidFill>
              <a:uFillTx/>
              <a:latin typeface="Times New Roman" panose="02020603050405020304" charset="0"/>
              <a:cs typeface="Times New Roman" panose="02020603050405020304" charset="0"/>
            </a:endParaRPr>
          </a:p>
        </p:txBody>
      </p:sp>
      <p:sp>
        <p:nvSpPr>
          <p:cNvPr id="6" name="文本框 5"/>
          <p:cNvSpPr txBox="1"/>
          <p:nvPr/>
        </p:nvSpPr>
        <p:spPr>
          <a:xfrm>
            <a:off x="826135" y="4123055"/>
            <a:ext cx="10485120" cy="173609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619885" indent="-1619885" algn="just" fontAlgn="auto">
              <a:lnSpc>
                <a:spcPct val="90000"/>
              </a:lnSpc>
              <a:spcAft>
                <a:spcPts val="0"/>
              </a:spcAft>
              <a:buNone/>
            </a:pPr>
            <a:r>
              <a:rPr sz="2800">
                <a:solidFill>
                  <a:srgbClr val="C00000"/>
                </a:solidFill>
                <a:uFillTx/>
                <a:latin typeface="Times New Roman" panose="02020603050405020304" charset="0"/>
                <a:ea typeface="宋体" panose="02010600030101010101" pitchFamily="2" charset="-122"/>
                <a:cs typeface="Times New Roman" panose="02020603050405020304" charset="0"/>
              </a:rPr>
              <a:t> 【解析】主旨大意题。通篇文章主要是介绍鸟山明这位日本漫画家及其作品。A、B、D项只是文章的部分内容。故选C项。</a:t>
            </a:r>
            <a:endParaRPr sz="28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2" name="圆角矩形 1"/>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2" name="文本框 21"/>
          <p:cNvSpPr txBox="1"/>
          <p:nvPr/>
        </p:nvSpPr>
        <p:spPr>
          <a:xfrm>
            <a:off x="1024255" y="450215"/>
            <a:ext cx="3014345" cy="513080"/>
          </a:xfrm>
          <a:prstGeom prst="rect">
            <a:avLst/>
          </a:prstGeom>
          <a:noFill/>
        </p:spPr>
        <p:txBody>
          <a:bodyPr wrap="square" rtlCol="0">
            <a:noAutofit/>
          </a:bodyPr>
          <a:p>
            <a:pPr algn="ctr">
              <a:lnSpc>
                <a:spcPct val="90000"/>
              </a:lnSpc>
            </a:pPr>
            <a:r>
              <a:rPr lang="zh-CN" altLang="en-US" sz="4000" b="1">
                <a:solidFill>
                  <a:srgbClr val="002060"/>
                </a:solidFill>
              </a:rPr>
              <a:t>Passage Two</a:t>
            </a:r>
            <a:endParaRPr lang="zh-CN" altLang="en-US" sz="4000" b="1">
              <a:solidFill>
                <a:srgbClr val="002060"/>
              </a:solidFill>
            </a:endParaRPr>
          </a:p>
        </p:txBody>
      </p:sp>
      <p:sp>
        <p:nvSpPr>
          <p:cNvPr id="3" name="文本框 2"/>
          <p:cNvSpPr txBox="1"/>
          <p:nvPr/>
        </p:nvSpPr>
        <p:spPr>
          <a:xfrm>
            <a:off x="880745" y="1577340"/>
            <a:ext cx="10122535" cy="2861310"/>
          </a:xfrm>
          <a:prstGeom prst="rect">
            <a:avLst/>
          </a:prstGeom>
          <a:noFill/>
          <a:ln>
            <a:noFill/>
          </a:ln>
        </p:spPr>
        <p:txBody>
          <a:bodyPr wrap="square" rtlCol="0">
            <a:spAutoFit/>
          </a:bodyPr>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The Water-Splashing Festival (泼水节), a vital celebration cherished by the Dai people in China and Southeast Asia, stands as one of the world’s most significant festivals. People have celebrated this festival for more than 700 years, and now it is a necessary way for people to promote the cooperation and communication among countries.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3" name="文本框 2"/>
          <p:cNvSpPr txBox="1"/>
          <p:nvPr/>
        </p:nvSpPr>
        <p:spPr>
          <a:xfrm>
            <a:off x="662305" y="557530"/>
            <a:ext cx="10867390" cy="5631180"/>
          </a:xfrm>
          <a:prstGeom prst="rect">
            <a:avLst/>
          </a:prstGeom>
          <a:noFill/>
          <a:ln>
            <a:noFill/>
          </a:ln>
        </p:spPr>
        <p:txBody>
          <a:bodyPr wrap="square" rtlCol="0">
            <a:spAutoFit/>
          </a:bodyPr>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uFillTx/>
                <a:latin typeface="Times New Roman" panose="02020603050405020304" charset="0"/>
                <a:ea typeface="宋体" panose="02010600030101010101" pitchFamily="2" charset="-122"/>
                <a:cs typeface="Times New Roman" panose="02020603050405020304" charset="0"/>
                <a:sym typeface="+mn-ea"/>
              </a:rPr>
              <a:t>The Water-Splashing Festival is celebrated during April. It lasts for 3 to 7 days. People will pour clean water on each other, which means washing away the unhappiness and the bad luck from the past year. They also wash the Buddha statues with water to get blessings. Then, everyone starts splashing water, hoping to have a healthy and happy life. Therefore, although people scream, they feel great happiness.</a:t>
            </a:r>
            <a:endParaRPr sz="3000">
              <a:uFillTx/>
              <a:latin typeface="Times New Roman" panose="02020603050405020304" charset="0"/>
              <a:ea typeface="宋体" panose="02010600030101010101" pitchFamily="2" charset="-122"/>
              <a:cs typeface="Times New Roman" panose="02020603050405020304" charset="0"/>
              <a:sym typeface="+mn-ea"/>
            </a:endParaRPr>
          </a:p>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uFillTx/>
                <a:latin typeface="Times New Roman" panose="02020603050405020304" charset="0"/>
                <a:ea typeface="宋体" panose="02010600030101010101" pitchFamily="2" charset="-122"/>
                <a:cs typeface="Times New Roman" panose="02020603050405020304" charset="0"/>
                <a:sym typeface="+mn-ea"/>
              </a:rPr>
              <a:t>This festival offers two different ways of water-splashing: The gentle one is to splash water gently with branches, and the wild one is to splash water that makes everyone wet. The streets are filled with people chasing each other with water. In the evening, there’s music and dance. In addition to traditional games, there are also new and interesting activities.</a:t>
            </a:r>
            <a:endParaRPr sz="3000">
              <a:uFillTx/>
              <a:latin typeface="Times New Roman" panose="02020603050405020304" charset="0"/>
              <a:ea typeface="宋体" panose="02010600030101010101" pitchFamily="2" charset="-122"/>
              <a:cs typeface="Times New Roman" panose="02020603050405020304" charset="0"/>
              <a:sym typeface="+mn-ea"/>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3" name="文本框 2"/>
          <p:cNvSpPr txBox="1"/>
          <p:nvPr/>
        </p:nvSpPr>
        <p:spPr>
          <a:xfrm>
            <a:off x="662305" y="994410"/>
            <a:ext cx="10867390" cy="3322955"/>
          </a:xfrm>
          <a:prstGeom prst="rect">
            <a:avLst/>
          </a:prstGeom>
          <a:noFill/>
          <a:ln>
            <a:noFill/>
          </a:ln>
        </p:spPr>
        <p:txBody>
          <a:bodyPr wrap="square" rtlCol="0">
            <a:spAutoFit/>
          </a:bodyPr>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uFillTx/>
                <a:latin typeface="Times New Roman" panose="02020603050405020304" charset="0"/>
                <a:ea typeface="宋体" panose="02010600030101010101" pitchFamily="2" charset="-122"/>
                <a:cs typeface="Times New Roman" panose="02020603050405020304" charset="0"/>
                <a:sym typeface="+mn-ea"/>
              </a:rPr>
              <a:t>This festival is very popular among the Dai people of China and Thailand, and they share the same meaning for this big day. In Yunnan Province, lots of tourists come to join in, making </a:t>
            </a:r>
            <a:r>
              <a:rPr sz="3000" u="sng">
                <a:uFillTx/>
                <a:latin typeface="Times New Roman" panose="02020603050405020304" charset="0"/>
                <a:ea typeface="宋体" panose="02010600030101010101" pitchFamily="2" charset="-122"/>
                <a:cs typeface="Times New Roman" panose="02020603050405020304" charset="0"/>
                <a:sym typeface="+mn-ea"/>
              </a:rPr>
              <a:t>it </a:t>
            </a:r>
            <a:r>
              <a:rPr sz="3000">
                <a:uFillTx/>
                <a:latin typeface="Times New Roman" panose="02020603050405020304" charset="0"/>
                <a:ea typeface="宋体" panose="02010600030101010101" pitchFamily="2" charset="-122"/>
                <a:cs typeface="Times New Roman" panose="02020603050405020304" charset="0"/>
                <a:sym typeface="+mn-ea"/>
              </a:rPr>
              <a:t>a happy big crowd. The common festival has promoted the communication between countries. The State Council has recognized this festival as an intangible cultural heritage, and attached the importance to the diversity of traditional culture.</a:t>
            </a:r>
            <a:endParaRPr sz="3000">
              <a:uFillTx/>
              <a:latin typeface="Times New Roman" panose="02020603050405020304" charset="0"/>
              <a:ea typeface="宋体" panose="02010600030101010101" pitchFamily="2" charset="-122"/>
              <a:cs typeface="Times New Roman" panose="02020603050405020304" charset="0"/>
              <a:sym typeface="+mn-ea"/>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0" name="组合 9"/>
          <p:cNvGrpSpPr/>
          <p:nvPr/>
        </p:nvGrpSpPr>
        <p:grpSpPr>
          <a:xfrm>
            <a:off x="231775" y="238760"/>
            <a:ext cx="11696065" cy="6426200"/>
            <a:chOff x="342" y="355"/>
            <a:chExt cx="18514" cy="10120"/>
          </a:xfrm>
        </p:grpSpPr>
        <p:sp>
          <p:nvSpPr>
            <p:cNvPr id="11" name="圆角矩形 10"/>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圆角矩形 11"/>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425450" y="999490"/>
            <a:ext cx="11390630" cy="2399665"/>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1. What is the main activity during the Water-Splashing Festival?</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Singing songs together.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B. Throwing water at each other.</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Eating dumplings together.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D. Dancing in a big group.</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621030" y="999490"/>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B</a:t>
            </a:r>
            <a:endParaRPr lang="en-US" altLang="zh-CN" sz="3000">
              <a:solidFill>
                <a:srgbClr val="C00000"/>
              </a:solidFill>
              <a:uFillTx/>
              <a:latin typeface="Times New Roman" panose="02020603050405020304" charset="0"/>
              <a:cs typeface="Times New Roman" panose="02020603050405020304" charset="0"/>
            </a:endParaRPr>
          </a:p>
        </p:txBody>
      </p:sp>
      <p:sp>
        <p:nvSpPr>
          <p:cNvPr id="6" name="文本框 5"/>
          <p:cNvSpPr txBox="1"/>
          <p:nvPr/>
        </p:nvSpPr>
        <p:spPr>
          <a:xfrm>
            <a:off x="793115" y="4137025"/>
            <a:ext cx="10316845" cy="1698625"/>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619885" indent="-161988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 【解析】事实细节题。根据第二段第三句可知，人们会在泼水节相互泼水。故选B项。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829945" y="685165"/>
            <a:ext cx="10601960" cy="2861310"/>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2. What does it symbolize to be splashed with water during the festival?</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Good luck in the new year.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B. A wish for a healthy and happy life.</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A sign of being cursed.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D. A way to cool down in the heat.</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1120775" y="685165"/>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B</a:t>
            </a:r>
            <a:endParaRPr lang="en-US" altLang="zh-CN" sz="3000">
              <a:solidFill>
                <a:srgbClr val="C00000"/>
              </a:solidFill>
              <a:uFillTx/>
              <a:latin typeface="Times New Roman" panose="02020603050405020304" charset="0"/>
              <a:cs typeface="Times New Roman" panose="02020603050405020304" charset="0"/>
            </a:endParaRPr>
          </a:p>
        </p:txBody>
      </p:sp>
      <p:sp>
        <p:nvSpPr>
          <p:cNvPr id="3" name="文本框 2"/>
          <p:cNvSpPr txBox="1"/>
          <p:nvPr/>
        </p:nvSpPr>
        <p:spPr>
          <a:xfrm>
            <a:off x="320675" y="3669030"/>
            <a:ext cx="11110595" cy="2365375"/>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619885" indent="-161988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 【解析】事实细节题。根据文章第二段倒数第二句可知，人们泼水是希望拥有健康快乐的生活。故选B项。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59080" y="159385"/>
            <a:ext cx="11696065" cy="66040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754380" y="502285"/>
            <a:ext cx="10918190" cy="2584450"/>
          </a:xfrm>
          <a:prstGeom prst="rect">
            <a:avLst/>
          </a:prstGeom>
          <a:noFill/>
        </p:spPr>
        <p:txBody>
          <a:bodyPr wrap="square" rtlCol="0">
            <a:spAutoFit/>
          </a:bodyPr>
          <a:p>
            <a:pPr marL="899795" indent="-899795"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3. What activity is NOT included in the Water-Splashing Festival?</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Cleaning Buddha statues.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B. Wearing a new swimsuit.</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Chasing each other with water.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D. Taking part in traditional games.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1024890" y="502285"/>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B</a:t>
            </a:r>
            <a:endParaRPr lang="en-US" altLang="zh-CN" sz="3000">
              <a:solidFill>
                <a:srgbClr val="C00000"/>
              </a:solidFill>
              <a:uFillTx/>
              <a:latin typeface="Times New Roman" panose="02020603050405020304" charset="0"/>
              <a:cs typeface="Times New Roman" panose="02020603050405020304" charset="0"/>
            </a:endParaRPr>
          </a:p>
        </p:txBody>
      </p:sp>
      <p:sp>
        <p:nvSpPr>
          <p:cNvPr id="3" name="文本框 2"/>
          <p:cNvSpPr txBox="1"/>
          <p:nvPr/>
        </p:nvSpPr>
        <p:spPr>
          <a:xfrm>
            <a:off x="504190" y="3622040"/>
            <a:ext cx="10805795" cy="219837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619885" indent="-1619885" algn="just" fontAlgn="auto">
              <a:lnSpc>
                <a:spcPct val="90000"/>
              </a:lnSpc>
              <a:spcAft>
                <a:spcPts val="0"/>
              </a:spcAft>
              <a:buNone/>
            </a:pPr>
            <a:r>
              <a:rPr sz="2800">
                <a:solidFill>
                  <a:srgbClr val="C00000"/>
                </a:solidFill>
                <a:uFillTx/>
                <a:latin typeface="Times New Roman" panose="02020603050405020304" charset="0"/>
                <a:ea typeface="宋体" panose="02010600030101010101" pitchFamily="2" charset="-122"/>
                <a:cs typeface="Times New Roman" panose="02020603050405020304" charset="0"/>
              </a:rPr>
              <a:t> 【解析】事实细节题。根据文章第二段“They also wash the Buddha statues...”以及第三段“In addition to traditional games, there are also new and interesting activities”可知，泼水节的活动包括清洗佛像、相互泼水、参加传统游戏，但不包括B项“穿新泳衣”。故选B项。</a:t>
            </a:r>
            <a:endParaRPr sz="28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0" name="组合 9"/>
          <p:cNvGrpSpPr/>
          <p:nvPr/>
        </p:nvGrpSpPr>
        <p:grpSpPr>
          <a:xfrm>
            <a:off x="231775" y="238760"/>
            <a:ext cx="11696065" cy="6426200"/>
            <a:chOff x="342" y="355"/>
            <a:chExt cx="18514" cy="10120"/>
          </a:xfrm>
        </p:grpSpPr>
        <p:sp>
          <p:nvSpPr>
            <p:cNvPr id="11" name="圆角矩形 10"/>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圆角矩形 11"/>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984885" y="713740"/>
            <a:ext cx="10471785" cy="2168525"/>
          </a:xfrm>
          <a:prstGeom prst="rect">
            <a:avLst/>
          </a:prstGeom>
          <a:noFill/>
        </p:spPr>
        <p:txBody>
          <a:bodyPr wrap="square" rtlCol="0">
            <a:spAutoFit/>
          </a:bodyPr>
          <a:p>
            <a:pPr marL="899795" indent="-899795"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4. What does the underlined word “it” in Paragraph 4 refer to?</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People celebrating the Water-Splashing Festival.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B. People throwing water at each other.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People cleaning Buddha statues.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D. People sharing interesting stories.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1269365" y="713740"/>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A</a:t>
            </a:r>
            <a:endParaRPr lang="en-US" altLang="zh-CN" sz="3000">
              <a:solidFill>
                <a:srgbClr val="C00000"/>
              </a:solidFill>
              <a:uFillTx/>
              <a:latin typeface="Times New Roman" panose="02020603050405020304" charset="0"/>
              <a:cs typeface="Times New Roman" panose="02020603050405020304" charset="0"/>
            </a:endParaRPr>
          </a:p>
        </p:txBody>
      </p:sp>
      <p:sp>
        <p:nvSpPr>
          <p:cNvPr id="3" name="文本框 2"/>
          <p:cNvSpPr txBox="1"/>
          <p:nvPr/>
        </p:nvSpPr>
        <p:spPr>
          <a:xfrm>
            <a:off x="495300" y="3879850"/>
            <a:ext cx="10874375" cy="210439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619885" indent="-161988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 【解析】事实细节题。it所在句子的意思是：在云南，很多旅客加入进来，使它成为了一个快乐且庞大的群体。结合上下文可知，it指参加泼水节的人群。故选A项。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0" name="组合 9"/>
          <p:cNvGrpSpPr/>
          <p:nvPr/>
        </p:nvGrpSpPr>
        <p:grpSpPr>
          <a:xfrm>
            <a:off x="231775" y="238760"/>
            <a:ext cx="11696065" cy="6426200"/>
            <a:chOff x="342" y="355"/>
            <a:chExt cx="18514" cy="10120"/>
          </a:xfrm>
        </p:grpSpPr>
        <p:sp>
          <p:nvSpPr>
            <p:cNvPr id="11" name="圆角矩形 10"/>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圆角矩形 11"/>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746760" y="672465"/>
            <a:ext cx="10889615" cy="1337945"/>
          </a:xfrm>
          <a:prstGeom prst="rect">
            <a:avLst/>
          </a:prstGeom>
          <a:noFill/>
        </p:spPr>
        <p:txBody>
          <a:bodyPr wrap="square" rtlCol="0">
            <a:spAutoFit/>
          </a:bodyPr>
          <a:p>
            <a:pPr marL="899795" indent="-899795"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5. What does the author think of the Water-Splashing Festival?</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Neutral.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B. Negative.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Positive.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D. Amazed.</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965200" y="672465"/>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C</a:t>
            </a:r>
            <a:endParaRPr lang="en-US" altLang="zh-CN" sz="3000">
              <a:solidFill>
                <a:srgbClr val="C00000"/>
              </a:solidFill>
              <a:uFillTx/>
              <a:latin typeface="Times New Roman" panose="02020603050405020304" charset="0"/>
              <a:cs typeface="Times New Roman" panose="02020603050405020304" charset="0"/>
            </a:endParaRPr>
          </a:p>
        </p:txBody>
      </p:sp>
      <p:sp>
        <p:nvSpPr>
          <p:cNvPr id="3" name="文本框 2"/>
          <p:cNvSpPr txBox="1"/>
          <p:nvPr/>
        </p:nvSpPr>
        <p:spPr>
          <a:xfrm>
            <a:off x="658495" y="3280410"/>
            <a:ext cx="10819765" cy="2066925"/>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619885" indent="-161988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 【解析】推理判断题。A项意为“中立的”；B项意为“负面的”；C项意为“积极的”；D项意为“震惊的”。通篇文章讲述的都是泼水节的积极寓意及其多彩活动。故选C项。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custDataLst>
              <p:tags r:id="rId4"/>
            </p:custDataLst>
          </p:nvPr>
        </p:nvPicPr>
        <p:blipFill>
          <a:blip r:embed="rId5">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2" name="文本框 21"/>
          <p:cNvSpPr txBox="1"/>
          <p:nvPr/>
        </p:nvSpPr>
        <p:spPr>
          <a:xfrm>
            <a:off x="586740" y="233045"/>
            <a:ext cx="3594735" cy="513080"/>
          </a:xfrm>
          <a:prstGeom prst="rect">
            <a:avLst/>
          </a:prstGeom>
          <a:noFill/>
        </p:spPr>
        <p:txBody>
          <a:bodyPr wrap="square" rtlCol="0">
            <a:noAutofit/>
          </a:bodyPr>
          <a:p>
            <a:pPr algn="ctr">
              <a:lnSpc>
                <a:spcPct val="90000"/>
              </a:lnSpc>
            </a:pPr>
            <a:r>
              <a:rPr lang="zh-CN" altLang="en-US" sz="4000" b="1">
                <a:solidFill>
                  <a:srgbClr val="002060"/>
                </a:solidFill>
              </a:rPr>
              <a:t>Passage Three</a:t>
            </a:r>
            <a:endParaRPr lang="zh-CN" altLang="en-US" sz="4000" b="1">
              <a:solidFill>
                <a:srgbClr val="002060"/>
              </a:solidFill>
            </a:endParaRPr>
          </a:p>
        </p:txBody>
      </p:sp>
      <p:sp>
        <p:nvSpPr>
          <p:cNvPr id="4" name="文本框 3"/>
          <p:cNvSpPr txBox="1"/>
          <p:nvPr>
            <p:custDataLst>
              <p:tags r:id="rId6"/>
            </p:custDataLst>
          </p:nvPr>
        </p:nvSpPr>
        <p:spPr>
          <a:xfrm>
            <a:off x="586740" y="907415"/>
            <a:ext cx="10596245" cy="2168525"/>
          </a:xfrm>
          <a:prstGeom prst="rect">
            <a:avLst/>
          </a:prstGeom>
          <a:noFill/>
          <a:ln>
            <a:noFill/>
          </a:ln>
        </p:spPr>
        <p:txBody>
          <a:bodyPr wrap="square" rtlCol="0">
            <a:spAutoFit/>
          </a:bodyPr>
          <a:p>
            <a:pPr indent="762000" algn="just" fontAlgn="auto">
              <a:lnSpc>
                <a:spcPct val="9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29-year-old female Internet influencer surnamed Xu, who is from Hangzhou, East China’s Zhejiang Province, has more than 10 million followers across social media platforms. She got into trouble for making up a story about finding a student’s lost homework in Paris. (1) __________</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custDataLst>
              <p:tags r:id="rId7"/>
            </p:custDataLst>
          </p:nvPr>
        </p:nvSpPr>
        <p:spPr>
          <a:xfrm>
            <a:off x="854710" y="3429000"/>
            <a:ext cx="10305415" cy="3071495"/>
          </a:xfrm>
          <a:prstGeom prst="rect">
            <a:avLst/>
          </a:prstGeom>
          <a:solidFill>
            <a:schemeClr val="accent3">
              <a:lumMod val="20000"/>
              <a:lumOff val="80000"/>
            </a:schemeClr>
          </a:solidFill>
          <a:ln>
            <a:noFill/>
          </a:ln>
        </p:spPr>
        <p:txBody>
          <a:bodyPr wrap="square" rtlCol="0">
            <a:noAutofit/>
          </a:bodyPr>
          <a:p>
            <a:pPr marL="360045" indent="-457200" algn="just" fontAlgn="auto">
              <a:lnSpc>
                <a:spcPct val="8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A. As a result, her account was blocked and her followers were lost. </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8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B. But the police in Hangzhou found that Xu and her friend had made up the whole thing. </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8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C. This behavior was considered harmful to the online community and a waste of public resources. </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8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D. The next day, a man who pretended to be the student’s uncle joined the story. </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8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E. The Ministry of Public Security shared this story as one of the examples of how they are dealing with fake news.</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8"/>
            </p:custDataLst>
          </p:nvPr>
        </p:nvSpPr>
        <p:spPr>
          <a:xfrm>
            <a:off x="4891405" y="2510155"/>
            <a:ext cx="530225" cy="465455"/>
          </a:xfrm>
          <a:prstGeom prst="rect">
            <a:avLst/>
          </a:prstGeom>
          <a:noFill/>
        </p:spPr>
        <p:txBody>
          <a:bodyPr wrap="square" rtlCol="0">
            <a:noAutofit/>
          </a:bodyPr>
          <a:p>
            <a:r>
              <a:rPr lang="en-US" altLang="zh-CN" sz="3000">
                <a:solidFill>
                  <a:srgbClr val="C00000"/>
                </a:solidFill>
                <a:uFillTx/>
                <a:latin typeface="Times New Roman" panose="02020603050405020304" charset="0"/>
                <a:cs typeface="Times New Roman" panose="02020603050405020304" charset="0"/>
              </a:rPr>
              <a:t>C</a:t>
            </a:r>
            <a:endParaRPr lang="en-US" altLang="zh-CN" sz="3000">
              <a:solidFill>
                <a:srgbClr val="C00000"/>
              </a:solidFill>
              <a:uFillTx/>
              <a:latin typeface="Times New Roman" panose="02020603050405020304" charset="0"/>
              <a:cs typeface="Times New Roman" panose="02020603050405020304" charset="0"/>
            </a:endParaRPr>
          </a:p>
        </p:txBody>
      </p:sp>
      <p:sp>
        <p:nvSpPr>
          <p:cNvPr id="5" name="圆角矩形 4"/>
          <p:cNvSpPr/>
          <p:nvPr>
            <p:custDataLst>
              <p:tags r:id="rId9"/>
            </p:custDataLst>
          </p:nvPr>
        </p:nvSpPr>
        <p:spPr>
          <a:xfrm>
            <a:off x="6684010" y="2609850"/>
            <a:ext cx="1715770"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b="1">
                <a:solidFill>
                  <a:srgbClr val="00B0F0"/>
                </a:solidFill>
                <a:hlinkClick r:id="rId10" action="ppaction://hlinksldjump"/>
              </a:rPr>
              <a:t>【解析】</a:t>
            </a:r>
            <a:endParaRPr lang="zh-CN" altLang="en-US" sz="2800" b="1">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0" y="0"/>
            <a:ext cx="12191365" cy="6858000"/>
          </a:xfrm>
          <a:prstGeom prst="rect">
            <a:avLst/>
          </a:prstGeom>
        </p:spPr>
      </p:pic>
      <p:pic>
        <p:nvPicPr>
          <p:cNvPr id="32" name="图片 31"/>
          <p:cNvPicPr>
            <a:picLocks noChangeAspect="1"/>
          </p:cNvPicPr>
          <p:nvPr/>
        </p:nvPicPr>
        <p:blipFill>
          <a:blip r:embed="rId3">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pic>
        <p:nvPicPr>
          <p:cNvPr id="18" name="图片 17"/>
          <p:cNvPicPr>
            <a:picLocks noChangeAspect="1"/>
          </p:cNvPicPr>
          <p:nvPr/>
        </p:nvPicPr>
        <p:blipFill>
          <a:blip r:embed="rId4"/>
          <a:srcRect l="-1641" t="93989" r="100000" b="1085"/>
          <a:stretch>
            <a:fillRect/>
          </a:stretch>
        </p:blipFill>
        <p:spPr>
          <a:xfrm>
            <a:off x="1249079" y="4321097"/>
            <a:ext cx="95851" cy="198832"/>
          </a:xfrm>
          <a:custGeom>
            <a:avLst/>
            <a:gdLst/>
            <a:ahLst/>
            <a:cxnLst>
              <a:cxn ang="3">
                <a:pos x="hc" y="t"/>
              </a:cxn>
              <a:cxn ang="cd2">
                <a:pos x="l" y="vc"/>
              </a:cxn>
              <a:cxn ang="cd4">
                <a:pos x="hc" y="b"/>
              </a:cxn>
              <a:cxn ang="0">
                <a:pos x="r" y="vc"/>
              </a:cxn>
            </a:cxnLst>
            <a:rect l="l" t="t" r="r" b="b"/>
            <a:pathLst>
              <a:path w="151" h="313">
                <a:moveTo>
                  <a:pt x="0" y="313"/>
                </a:moveTo>
                <a:lnTo>
                  <a:pt x="151" y="0"/>
                </a:lnTo>
                <a:lnTo>
                  <a:pt x="151" y="313"/>
                </a:lnTo>
                <a:lnTo>
                  <a:pt x="0" y="313"/>
                </a:lnTo>
                <a:close/>
              </a:path>
            </a:pathLst>
          </a:custGeom>
        </p:spPr>
      </p:pic>
      <p:pic>
        <p:nvPicPr>
          <p:cNvPr id="39" name="图片 38"/>
          <p:cNvPicPr/>
          <p:nvPr/>
        </p:nvPicPr>
        <p:blipFill>
          <a:blip r:embed="rId5">
            <a:clrChange>
              <a:clrFrom>
                <a:srgbClr val="F6F6F6">
                  <a:alpha val="100000"/>
                </a:srgbClr>
              </a:clrFrom>
              <a:clrTo>
                <a:srgbClr val="F6F6F6">
                  <a:alpha val="100000"/>
                  <a:alpha val="0"/>
                </a:srgbClr>
              </a:clrTo>
            </a:clrChange>
          </a:blip>
        </p:blipFill>
        <p:spPr>
          <a:xfrm>
            <a:off x="8221980" y="4451350"/>
            <a:ext cx="3970020" cy="2401570"/>
          </a:xfrm>
          <a:prstGeom prst="rect">
            <a:avLst/>
          </a:prstGeom>
        </p:spPr>
      </p:pic>
      <p:grpSp>
        <p:nvGrpSpPr>
          <p:cNvPr id="7" name="组合 6"/>
          <p:cNvGrpSpPr/>
          <p:nvPr/>
        </p:nvGrpSpPr>
        <p:grpSpPr>
          <a:xfrm>
            <a:off x="1734185" y="1710690"/>
            <a:ext cx="8653780" cy="2501900"/>
            <a:chOff x="1808" y="2688"/>
            <a:chExt cx="13348" cy="3846"/>
          </a:xfrm>
        </p:grpSpPr>
        <p:sp>
          <p:nvSpPr>
            <p:cNvPr id="4" name="等腰三角形 3"/>
            <p:cNvSpPr/>
            <p:nvPr/>
          </p:nvSpPr>
          <p:spPr>
            <a:xfrm>
              <a:off x="4472" y="2688"/>
              <a:ext cx="702" cy="608"/>
            </a:xfrm>
            <a:prstGeom prst="triangle">
              <a:avLst/>
            </a:prstGeom>
            <a:solidFill>
              <a:schemeClr val="tx1">
                <a:lumMod val="65000"/>
                <a:lumOff val="3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等腰三角形 5"/>
            <p:cNvSpPr/>
            <p:nvPr/>
          </p:nvSpPr>
          <p:spPr>
            <a:xfrm rot="10800000">
              <a:off x="2421" y="5926"/>
              <a:ext cx="754" cy="608"/>
            </a:xfrm>
            <a:prstGeom prst="triangle">
              <a:avLst/>
            </a:prstGeom>
            <a:solidFill>
              <a:schemeClr val="tx1">
                <a:lumMod val="65000"/>
                <a:lumOff val="3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矩形 1"/>
            <p:cNvSpPr/>
            <p:nvPr/>
          </p:nvSpPr>
          <p:spPr>
            <a:xfrm>
              <a:off x="1808" y="3297"/>
              <a:ext cx="13348" cy="2689"/>
            </a:xfrm>
            <a:prstGeom prst="rect">
              <a:avLst/>
            </a:prstGeom>
            <a:solidFill>
              <a:schemeClr val="bg1">
                <a:lumMod val="6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平行四边形 2"/>
            <p:cNvSpPr/>
            <p:nvPr/>
          </p:nvSpPr>
          <p:spPr>
            <a:xfrm>
              <a:off x="2781" y="2689"/>
              <a:ext cx="2048" cy="3845"/>
            </a:xfrm>
            <a:prstGeom prst="parallelogram">
              <a:avLst/>
            </a:prstGeom>
            <a:solidFill>
              <a:schemeClr val="accent5">
                <a:lumMod val="5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
        <p:nvSpPr>
          <p:cNvPr id="43" name="文本框 42"/>
          <p:cNvSpPr txBox="1"/>
          <p:nvPr/>
        </p:nvSpPr>
        <p:spPr>
          <a:xfrm>
            <a:off x="3692525" y="2576830"/>
            <a:ext cx="5762625" cy="92202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5">
                    <a:lumMod val="75000"/>
                  </a:schemeClr>
                </a:solidFill>
              </a14:hiddenFill>
            </a:ext>
          </a:extLst>
        </p:spPr>
        <p:txBody>
          <a:bodyPr wrap="square" rtlCol="0">
            <a:spAutoFit/>
          </a:bodyPr>
          <a:p>
            <a:pPr algn="ctr"/>
            <a:r>
              <a:rPr sz="5400" b="1">
                <a:solidFill>
                  <a:schemeClr val="tx1"/>
                </a:solidFill>
                <a:latin typeface="Times New Roman" panose="02020603050405020304" charset="0"/>
                <a:ea typeface="微软雅黑" panose="020B0503020204020204" charset="-122"/>
                <a:cs typeface="Times New Roman" panose="02020603050405020304" charset="0"/>
              </a:rPr>
              <a:t>综合训练（二）</a:t>
            </a:r>
            <a:endParaRPr sz="5400" b="1">
              <a:solidFill>
                <a:schemeClr val="tx1"/>
              </a:solidFill>
              <a:latin typeface="Times New Roman" panose="02020603050405020304" charset="0"/>
              <a:ea typeface="微软雅黑" panose="020B0503020204020204"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down)">
                                      <p:cBhvr>
                                        <p:cTn id="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20" name="组合 19"/>
          <p:cNvGrpSpPr/>
          <p:nvPr/>
        </p:nvGrpSpPr>
        <p:grpSpPr>
          <a:xfrm>
            <a:off x="10568305" y="6055360"/>
            <a:ext cx="1541145" cy="773430"/>
            <a:chOff x="15940" y="9138"/>
            <a:chExt cx="2427" cy="1218"/>
          </a:xfrm>
        </p:grpSpPr>
        <p:sp>
          <p:nvSpPr>
            <p:cNvPr id="15" name="左箭头 14"/>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5"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pic>
        <p:nvPicPr>
          <p:cNvPr id="5" name="图片 4"/>
          <p:cNvPicPr/>
          <p:nvPr/>
        </p:nvPicPr>
        <p:blipFill>
          <a:blip r:embed="rId6">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2" name="文本框 1"/>
          <p:cNvSpPr txBox="1"/>
          <p:nvPr/>
        </p:nvSpPr>
        <p:spPr>
          <a:xfrm>
            <a:off x="1111885" y="955675"/>
            <a:ext cx="10316210" cy="344551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1. 【解析】空格前一句意为“她因为编造一个学生在巴黎丢失作业的故事而陷入麻烦”。五个选项中，只有C项与之承接，意为“这种行为被认为危害网络社区及浪费公共资源”。故选C项。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6" name="组合 5"/>
          <p:cNvGrpSpPr/>
          <p:nvPr/>
        </p:nvGrpSpPr>
        <p:grpSpPr>
          <a:xfrm>
            <a:off x="231775" y="238760"/>
            <a:ext cx="11696065" cy="6426200"/>
            <a:chOff x="342" y="355"/>
            <a:chExt cx="18514" cy="10120"/>
          </a:xfrm>
        </p:grpSpPr>
        <p:sp>
          <p:nvSpPr>
            <p:cNvPr id="8" name="圆角矩形 7"/>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圆角矩形 9"/>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custDataLst>
              <p:tags r:id="rId4"/>
            </p:custDataLst>
          </p:nvPr>
        </p:nvPicPr>
        <p:blipFill>
          <a:blip r:embed="rId5">
            <a:clrChange>
              <a:clrFrom>
                <a:srgbClr val="FFFFFF">
                  <a:alpha val="100000"/>
                </a:srgbClr>
              </a:clrFrom>
              <a:clrTo>
                <a:srgbClr val="FFFFFF">
                  <a:alpha val="100000"/>
                  <a:alpha val="0"/>
                </a:srgbClr>
              </a:clrTo>
            </a:clrChange>
          </a:blip>
          <a:srcRect l="100000" t="47204" r="-1794" b="41610"/>
          <a:stretch>
            <a:fillRect/>
          </a:stretch>
        </p:blipFill>
        <p:spPr>
          <a:xfrm rot="21060000">
            <a:off x="9767021" y="279760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4" name="文本框 3"/>
          <p:cNvSpPr txBox="1"/>
          <p:nvPr>
            <p:custDataLst>
              <p:tags r:id="rId6"/>
            </p:custDataLst>
          </p:nvPr>
        </p:nvSpPr>
        <p:spPr>
          <a:xfrm>
            <a:off x="543560" y="421005"/>
            <a:ext cx="11050270" cy="2309495"/>
          </a:xfrm>
          <a:prstGeom prst="rect">
            <a:avLst/>
          </a:prstGeom>
          <a:noFill/>
          <a:ln>
            <a:noFill/>
          </a:ln>
        </p:spPr>
        <p:txBody>
          <a:bodyPr wrap="square" rtlCol="0">
            <a:noAutofit/>
          </a:bodyPr>
          <a:p>
            <a:pPr indent="762000" algn="just" fontAlgn="auto">
              <a:lnSpc>
                <a:spcPct val="90000"/>
              </a:lnSpc>
              <a:spcAft>
                <a:spcPts val="0"/>
              </a:spcAft>
              <a:buNone/>
              <a:extLst>
                <a:ext uri="{35155182-B16C-46BC-9424-99874614C6A1}">
                  <wpsdc:indentchars xmlns:wpsdc="http://www.wps.cn/officeDocument/2017/drawingmlCustomData" val="200" checksum="3688930908"/>
                </a:ext>
              </a:extLst>
            </a:pPr>
            <a:r>
              <a:rPr sz="3000">
                <a:uFillTx/>
                <a:latin typeface="Times New Roman" panose="02020603050405020304" charset="0"/>
                <a:ea typeface="宋体" panose="02010600030101010101" pitchFamily="2" charset="-122"/>
                <a:cs typeface="Times New Roman" panose="02020603050405020304" charset="0"/>
                <a:sym typeface="+mn-ea"/>
              </a:rPr>
              <a:t>On February 16, 2024, Xu shared videos on social media platforms, claiming that she had found the winter vacation homework of a first-grade year student named Qin Lang in Paris. These videos quickly gained widespread attention on the Internet. (2) __________ This led to a nationwide search for this student. On February 19, Xu posted another video, claiming that she had contacted “Qin Lang’s mother”.</a:t>
            </a:r>
            <a:endParaRPr sz="3000">
              <a:uFillTx/>
              <a:latin typeface="Times New Roman" panose="02020603050405020304" charset="0"/>
              <a:ea typeface="宋体" panose="02010600030101010101" pitchFamily="2" charset="-122"/>
              <a:cs typeface="Times New Roman" panose="02020603050405020304" charset="0"/>
              <a:sym typeface="+mn-ea"/>
            </a:endParaRPr>
          </a:p>
        </p:txBody>
      </p:sp>
      <p:sp>
        <p:nvSpPr>
          <p:cNvPr id="16" name="文本框 15"/>
          <p:cNvSpPr txBox="1"/>
          <p:nvPr>
            <p:custDataLst>
              <p:tags r:id="rId7"/>
            </p:custDataLst>
          </p:nvPr>
        </p:nvSpPr>
        <p:spPr>
          <a:xfrm>
            <a:off x="10172700" y="1579880"/>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D</a:t>
            </a:r>
            <a:endParaRPr lang="en-US" altLang="zh-CN" sz="3000">
              <a:solidFill>
                <a:srgbClr val="C00000"/>
              </a:solidFill>
              <a:uFillTx/>
              <a:latin typeface="Times New Roman" panose="02020603050405020304" charset="0"/>
              <a:cs typeface="Times New Roman" panose="02020603050405020304" charset="0"/>
            </a:endParaRPr>
          </a:p>
        </p:txBody>
      </p:sp>
      <p:sp>
        <p:nvSpPr>
          <p:cNvPr id="19" name="圆角矩形 18"/>
          <p:cNvSpPr/>
          <p:nvPr>
            <p:custDataLst>
              <p:tags r:id="rId8"/>
            </p:custDataLst>
          </p:nvPr>
        </p:nvSpPr>
        <p:spPr>
          <a:xfrm>
            <a:off x="9620885" y="2962910"/>
            <a:ext cx="1624330"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b="1">
                <a:solidFill>
                  <a:srgbClr val="00B0F0"/>
                </a:solidFill>
                <a:hlinkClick r:id="rId9" action="ppaction://hlinksldjump"/>
              </a:rPr>
              <a:t>【解析】</a:t>
            </a:r>
            <a:endParaRPr lang="zh-CN" altLang="en-US" sz="2800" b="1">
              <a:solidFill>
                <a:srgbClr val="00B0F0"/>
              </a:solidFill>
            </a:endParaRPr>
          </a:p>
        </p:txBody>
      </p:sp>
      <p:sp>
        <p:nvSpPr>
          <p:cNvPr id="2" name="文本框 1"/>
          <p:cNvSpPr txBox="1"/>
          <p:nvPr>
            <p:custDataLst>
              <p:tags r:id="rId10"/>
            </p:custDataLst>
          </p:nvPr>
        </p:nvSpPr>
        <p:spPr>
          <a:xfrm>
            <a:off x="854710" y="3429000"/>
            <a:ext cx="10305415" cy="3071495"/>
          </a:xfrm>
          <a:prstGeom prst="rect">
            <a:avLst/>
          </a:prstGeom>
          <a:solidFill>
            <a:schemeClr val="accent3">
              <a:lumMod val="20000"/>
              <a:lumOff val="80000"/>
            </a:schemeClr>
          </a:solidFill>
          <a:ln>
            <a:noFill/>
          </a:ln>
        </p:spPr>
        <p:txBody>
          <a:bodyPr wrap="square" rtlCol="0">
            <a:noAutofit/>
          </a:bodyPr>
          <a:p>
            <a:pPr marL="360045" indent="-457200" algn="just" fontAlgn="auto">
              <a:lnSpc>
                <a:spcPct val="8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A. As a result, her account was blocked and her followers were lost. </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8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B. But the police in Hangzhou found that Xu and her friend had made up the whole thing. </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8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C. This behavior was considered harmful to the online community and a waste of public resources. </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8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D. The next day, a man who pretended to be the student’s uncle joined the story. </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8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E. The Ministry of Public Security shared this story as one of the examples of how they are dealing with fake news.</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linds(horizontal)">
                                      <p:cBhvr>
                                        <p:cTn id="1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20" name="组合 19"/>
          <p:cNvGrpSpPr/>
          <p:nvPr/>
        </p:nvGrpSpPr>
        <p:grpSpPr>
          <a:xfrm>
            <a:off x="10568305" y="6055360"/>
            <a:ext cx="1541145" cy="773430"/>
            <a:chOff x="15940" y="9138"/>
            <a:chExt cx="2427" cy="1218"/>
          </a:xfrm>
        </p:grpSpPr>
        <p:sp>
          <p:nvSpPr>
            <p:cNvPr id="15" name="左箭头 14"/>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5"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pic>
        <p:nvPicPr>
          <p:cNvPr id="4" name="图片 3"/>
          <p:cNvPicPr/>
          <p:nvPr/>
        </p:nvPicPr>
        <p:blipFill>
          <a:blip r:embed="rId6">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2" name="文本框 1"/>
          <p:cNvSpPr txBox="1"/>
          <p:nvPr/>
        </p:nvSpPr>
        <p:spPr>
          <a:xfrm>
            <a:off x="1207135" y="1160145"/>
            <a:ext cx="9969500" cy="2510155"/>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2.【解析】第二段主要是根据时间顺序还原事件，D项“The next day”表示时间顺序。故选D项。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3" name="文本框 2"/>
          <p:cNvSpPr txBox="1"/>
          <p:nvPr/>
        </p:nvSpPr>
        <p:spPr>
          <a:xfrm>
            <a:off x="668655" y="647065"/>
            <a:ext cx="10911205" cy="1685925"/>
          </a:xfrm>
          <a:prstGeom prst="rect">
            <a:avLst/>
          </a:prstGeom>
          <a:noFill/>
          <a:ln>
            <a:noFill/>
          </a:ln>
        </p:spPr>
        <p:txBody>
          <a:bodyPr wrap="square" rtlCol="0">
            <a:noAutofit/>
          </a:bodyPr>
          <a:p>
            <a:pPr indent="762000" algn="just" fontAlgn="auto">
              <a:lnSpc>
                <a:spcPct val="9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(3) __________ According to China CCTV, Zhao Zhichao, a police officer in Hangzhou, said that no primary school students named Qin Lang at such age had left China. The video was spreading false information.</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6" name="文本框 15"/>
          <p:cNvSpPr txBox="1"/>
          <p:nvPr/>
        </p:nvSpPr>
        <p:spPr>
          <a:xfrm>
            <a:off x="2834005" y="574675"/>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B</a:t>
            </a:r>
            <a:endParaRPr lang="en-US" altLang="zh-CN" sz="3000">
              <a:solidFill>
                <a:srgbClr val="C00000"/>
              </a:solidFill>
              <a:uFillTx/>
              <a:latin typeface="Times New Roman" panose="02020603050405020304" charset="0"/>
              <a:cs typeface="Times New Roman" panose="02020603050405020304" charset="0"/>
            </a:endParaRPr>
          </a:p>
        </p:txBody>
      </p:sp>
      <p:sp>
        <p:nvSpPr>
          <p:cNvPr id="19" name="圆角矩形 18"/>
          <p:cNvSpPr/>
          <p:nvPr/>
        </p:nvSpPr>
        <p:spPr>
          <a:xfrm>
            <a:off x="6715760" y="2222500"/>
            <a:ext cx="1614170"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b="1">
                <a:solidFill>
                  <a:srgbClr val="00B0F0"/>
                </a:solidFill>
                <a:hlinkClick r:id="rId5" action="ppaction://hlinksldjump"/>
              </a:rPr>
              <a:t>【解析】</a:t>
            </a:r>
            <a:endParaRPr lang="zh-CN" altLang="en-US" sz="2800" b="1">
              <a:solidFill>
                <a:srgbClr val="00B0F0"/>
              </a:solidFill>
            </a:endParaRPr>
          </a:p>
        </p:txBody>
      </p:sp>
      <p:sp>
        <p:nvSpPr>
          <p:cNvPr id="2" name="文本框 1"/>
          <p:cNvSpPr txBox="1"/>
          <p:nvPr>
            <p:custDataLst>
              <p:tags r:id="rId6"/>
            </p:custDataLst>
          </p:nvPr>
        </p:nvSpPr>
        <p:spPr>
          <a:xfrm>
            <a:off x="927100" y="2983865"/>
            <a:ext cx="10305415" cy="3288665"/>
          </a:xfrm>
          <a:prstGeom prst="rect">
            <a:avLst/>
          </a:prstGeom>
          <a:solidFill>
            <a:schemeClr val="accent3">
              <a:lumMod val="20000"/>
              <a:lumOff val="80000"/>
            </a:schemeClr>
          </a:solidFill>
          <a:ln>
            <a:noFill/>
          </a:ln>
        </p:spPr>
        <p:txBody>
          <a:bodyPr wrap="square" rtlCol="0">
            <a:noAutofit/>
          </a:bodyPr>
          <a:p>
            <a:pPr marL="360045" indent="-457200" algn="just" fontAlgn="auto">
              <a:lnSpc>
                <a:spcPct val="8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A. As a result, her account was blocked and her followers were lost. </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8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B. But the police in Hangzhou found that Xu and her friend had made up the whole thing. </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8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C. This behavior was considered harmful to the online community and a waste of public resources. </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8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D. The next day, a man who pretended to be the student’s uncle joined the story. </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8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E. The Ministry of Public Security shared this story as one of the examples of how they are dealing with fake news.</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linds(horizontal)">
                                      <p:cBhvr>
                                        <p:cTn id="1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20" name="组合 19"/>
          <p:cNvGrpSpPr/>
          <p:nvPr/>
        </p:nvGrpSpPr>
        <p:grpSpPr>
          <a:xfrm>
            <a:off x="10568305" y="6055360"/>
            <a:ext cx="1541780" cy="773430"/>
            <a:chOff x="15940" y="9138"/>
            <a:chExt cx="2428" cy="1218"/>
          </a:xfrm>
        </p:grpSpPr>
        <p:sp>
          <p:nvSpPr>
            <p:cNvPr id="15" name="左箭头 14"/>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5"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pic>
        <p:nvPicPr>
          <p:cNvPr id="3" name="图片 2"/>
          <p:cNvPicPr/>
          <p:nvPr/>
        </p:nvPicPr>
        <p:blipFill>
          <a:blip r:embed="rId6">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2" name="文本框 1"/>
          <p:cNvSpPr txBox="1"/>
          <p:nvPr/>
        </p:nvSpPr>
        <p:spPr>
          <a:xfrm>
            <a:off x="1207135" y="1160145"/>
            <a:ext cx="9969500" cy="3399155"/>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lang="en-US" sz="3000">
                <a:solidFill>
                  <a:srgbClr val="C00000"/>
                </a:solidFill>
                <a:uFillTx/>
                <a:latin typeface="Times New Roman" panose="02020603050405020304" charset="0"/>
                <a:ea typeface="宋体" panose="02010600030101010101" pitchFamily="2" charset="-122"/>
                <a:cs typeface="Times New Roman" panose="02020603050405020304" charset="0"/>
              </a:rPr>
              <a:t>3</a:t>
            </a:r>
            <a:r>
              <a:rPr sz="3000">
                <a:solidFill>
                  <a:srgbClr val="C00000"/>
                </a:solidFill>
                <a:uFillTx/>
                <a:latin typeface="Times New Roman" panose="02020603050405020304" charset="0"/>
                <a:ea typeface="宋体" panose="02010600030101010101" pitchFamily="2" charset="-122"/>
                <a:cs typeface="Times New Roman" panose="02020603050405020304" charset="0"/>
              </a:rPr>
              <a:t>. 【解析】此空为第三段的第一句话，通读第三段，讲述的是杭州警方澄清视频为虚假信息，与第二段讲述的事件是转折关系。故选B项。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3" name="文本框 2"/>
          <p:cNvSpPr txBox="1"/>
          <p:nvPr/>
        </p:nvSpPr>
        <p:spPr>
          <a:xfrm>
            <a:off x="918845" y="865505"/>
            <a:ext cx="10563860" cy="1685925"/>
          </a:xfrm>
          <a:prstGeom prst="rect">
            <a:avLst/>
          </a:prstGeom>
          <a:noFill/>
          <a:ln>
            <a:noFill/>
          </a:ln>
        </p:spPr>
        <p:txBody>
          <a:bodyPr wrap="square" rtlCol="0">
            <a:noAutofit/>
          </a:bodyPr>
          <a:p>
            <a:pPr indent="762000" algn="just" fontAlgn="auto">
              <a:lnSpc>
                <a:spcPct val="9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In Xu’s case, she didn’t tell her followers that this story was made up, which is against the rules. (4) __________</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6" name="文本框 15"/>
          <p:cNvSpPr txBox="1"/>
          <p:nvPr/>
        </p:nvSpPr>
        <p:spPr>
          <a:xfrm>
            <a:off x="7587615" y="1192530"/>
            <a:ext cx="589280" cy="543560"/>
          </a:xfrm>
          <a:prstGeom prst="rect">
            <a:avLst/>
          </a:prstGeom>
          <a:noFill/>
        </p:spPr>
        <p:txBody>
          <a:bodyPr wrap="square" rtlCol="0">
            <a:noAutofit/>
          </a:bodyPr>
          <a:p>
            <a:r>
              <a:rPr lang="en-US" altLang="zh-CN" sz="3000">
                <a:solidFill>
                  <a:srgbClr val="C00000"/>
                </a:solidFill>
                <a:uFillTx/>
                <a:latin typeface="Times New Roman" panose="02020603050405020304" charset="0"/>
                <a:cs typeface="Times New Roman" panose="02020603050405020304" charset="0"/>
              </a:rPr>
              <a:t>A</a:t>
            </a:r>
            <a:endParaRPr lang="en-US" altLang="zh-CN" sz="3000">
              <a:solidFill>
                <a:srgbClr val="C00000"/>
              </a:solidFill>
              <a:uFillTx/>
              <a:latin typeface="Times New Roman" panose="02020603050405020304" charset="0"/>
              <a:cs typeface="Times New Roman" panose="02020603050405020304" charset="0"/>
            </a:endParaRPr>
          </a:p>
        </p:txBody>
      </p:sp>
      <p:sp>
        <p:nvSpPr>
          <p:cNvPr id="19" name="圆角矩形 18"/>
          <p:cNvSpPr/>
          <p:nvPr/>
        </p:nvSpPr>
        <p:spPr>
          <a:xfrm>
            <a:off x="5487035" y="1995805"/>
            <a:ext cx="1614170"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b="1">
                <a:solidFill>
                  <a:srgbClr val="00B0F0"/>
                </a:solidFill>
                <a:hlinkClick r:id="rId5" action="ppaction://hlinksldjump"/>
              </a:rPr>
              <a:t>【解析】</a:t>
            </a:r>
            <a:endParaRPr lang="zh-CN" altLang="en-US" sz="2800" b="1">
              <a:solidFill>
                <a:srgbClr val="00B0F0"/>
              </a:solidFill>
            </a:endParaRPr>
          </a:p>
        </p:txBody>
      </p:sp>
      <p:sp>
        <p:nvSpPr>
          <p:cNvPr id="2" name="文本框 1"/>
          <p:cNvSpPr txBox="1"/>
          <p:nvPr>
            <p:custDataLst>
              <p:tags r:id="rId6"/>
            </p:custDataLst>
          </p:nvPr>
        </p:nvSpPr>
        <p:spPr>
          <a:xfrm>
            <a:off x="854710" y="3141345"/>
            <a:ext cx="10305415" cy="3200400"/>
          </a:xfrm>
          <a:prstGeom prst="rect">
            <a:avLst/>
          </a:prstGeom>
          <a:solidFill>
            <a:schemeClr val="accent3">
              <a:lumMod val="20000"/>
              <a:lumOff val="80000"/>
            </a:schemeClr>
          </a:solidFill>
          <a:ln>
            <a:noFill/>
          </a:ln>
        </p:spPr>
        <p:txBody>
          <a:bodyPr wrap="square" rtlCol="0">
            <a:noAutofit/>
          </a:bodyPr>
          <a:p>
            <a:pPr marL="360045" indent="-457200" algn="just" fontAlgn="auto">
              <a:lnSpc>
                <a:spcPct val="8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A. As a result, her account was blocked and her followers were lost. </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8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B. But the police in Hangzhou found that Xu and her friend had made up the whole thing. </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8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C. This behavior was considered harmful to the online community and a waste of public resources. </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8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D. The next day, a man who pretended to be the student’s uncle joined the story. </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8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E. The Ministry of Public Security shared this story as one of the examples of how they are dealing with fake news.</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linds(horizontal)">
                                      <p:cBhvr>
                                        <p:cTn id="1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20" name="组合 19"/>
          <p:cNvGrpSpPr/>
          <p:nvPr/>
        </p:nvGrpSpPr>
        <p:grpSpPr>
          <a:xfrm>
            <a:off x="10568305" y="6055360"/>
            <a:ext cx="1541780" cy="773430"/>
            <a:chOff x="15940" y="9138"/>
            <a:chExt cx="2428" cy="1218"/>
          </a:xfrm>
        </p:grpSpPr>
        <p:sp>
          <p:nvSpPr>
            <p:cNvPr id="15" name="左箭头 14"/>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5"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pic>
        <p:nvPicPr>
          <p:cNvPr id="3" name="图片 2"/>
          <p:cNvPicPr/>
          <p:nvPr/>
        </p:nvPicPr>
        <p:blipFill>
          <a:blip r:embed="rId6">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2" name="文本框 1"/>
          <p:cNvSpPr txBox="1"/>
          <p:nvPr/>
        </p:nvSpPr>
        <p:spPr>
          <a:xfrm>
            <a:off x="1207135" y="1160145"/>
            <a:ext cx="9969500" cy="3399155"/>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lang="en-US" sz="3000">
                <a:solidFill>
                  <a:srgbClr val="C00000"/>
                </a:solidFill>
                <a:uFillTx/>
                <a:latin typeface="Times New Roman" panose="02020603050405020304" charset="0"/>
                <a:ea typeface="宋体" panose="02010600030101010101" pitchFamily="2" charset="-122"/>
                <a:cs typeface="Times New Roman" panose="02020603050405020304" charset="0"/>
              </a:rPr>
              <a:t>4</a:t>
            </a:r>
            <a:r>
              <a:rPr sz="3000">
                <a:solidFill>
                  <a:srgbClr val="C00000"/>
                </a:solidFill>
                <a:uFillTx/>
                <a:latin typeface="Times New Roman" panose="02020603050405020304" charset="0"/>
                <a:ea typeface="宋体" panose="02010600030101010101" pitchFamily="2" charset="-122"/>
                <a:cs typeface="Times New Roman" panose="02020603050405020304" charset="0"/>
              </a:rPr>
              <a:t>. 【解析】空格前一句话意为“在徐某的事件中，她没有告诉她的粉丝这个故事是编造的，这违反了规定”。A项意为“结果，她的账号被封了，粉丝也没有了”，与前一句话为因果关系。故选A项。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3" name="文本框 2"/>
          <p:cNvSpPr txBox="1"/>
          <p:nvPr/>
        </p:nvSpPr>
        <p:spPr>
          <a:xfrm>
            <a:off x="918845" y="775970"/>
            <a:ext cx="10563860" cy="1685925"/>
          </a:xfrm>
          <a:prstGeom prst="rect">
            <a:avLst/>
          </a:prstGeom>
          <a:noFill/>
          <a:ln>
            <a:noFill/>
          </a:ln>
        </p:spPr>
        <p:txBody>
          <a:bodyPr wrap="square" rtlCol="0">
            <a:noAutofit/>
          </a:bodyPr>
          <a:p>
            <a:pPr indent="762000" algn="just" fontAlgn="auto">
              <a:lnSpc>
                <a:spcPct val="9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(5) __________ The All-China Journalists Association said that everyone, including social media platforms and the media, needs to think about how they handle information and make sure that it’s true.</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6" name="文本框 15"/>
          <p:cNvSpPr txBox="1"/>
          <p:nvPr/>
        </p:nvSpPr>
        <p:spPr>
          <a:xfrm>
            <a:off x="2982595" y="775970"/>
            <a:ext cx="589280" cy="543560"/>
          </a:xfrm>
          <a:prstGeom prst="rect">
            <a:avLst/>
          </a:prstGeom>
          <a:noFill/>
        </p:spPr>
        <p:txBody>
          <a:bodyPr wrap="square" rtlCol="0">
            <a:noAutofit/>
          </a:bodyPr>
          <a:p>
            <a:r>
              <a:rPr lang="en-US" altLang="zh-CN" sz="3000">
                <a:solidFill>
                  <a:srgbClr val="C00000"/>
                </a:solidFill>
                <a:uFillTx/>
                <a:latin typeface="Times New Roman" panose="02020603050405020304" charset="0"/>
                <a:cs typeface="Times New Roman" panose="02020603050405020304" charset="0"/>
              </a:rPr>
              <a:t>E</a:t>
            </a:r>
            <a:endParaRPr lang="en-US" altLang="zh-CN" sz="3000">
              <a:solidFill>
                <a:srgbClr val="C00000"/>
              </a:solidFill>
              <a:uFillTx/>
              <a:latin typeface="Times New Roman" panose="02020603050405020304" charset="0"/>
              <a:cs typeface="Times New Roman" panose="02020603050405020304" charset="0"/>
            </a:endParaRPr>
          </a:p>
        </p:txBody>
      </p:sp>
      <p:sp>
        <p:nvSpPr>
          <p:cNvPr id="19" name="圆角矩形 18"/>
          <p:cNvSpPr/>
          <p:nvPr/>
        </p:nvSpPr>
        <p:spPr>
          <a:xfrm>
            <a:off x="5288915" y="2182495"/>
            <a:ext cx="1614170"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b="1">
                <a:solidFill>
                  <a:srgbClr val="00B0F0"/>
                </a:solidFill>
                <a:hlinkClick r:id="rId5" action="ppaction://hlinksldjump"/>
              </a:rPr>
              <a:t>【解析】</a:t>
            </a:r>
            <a:endParaRPr lang="zh-CN" altLang="en-US" sz="2800" b="1">
              <a:solidFill>
                <a:srgbClr val="00B0F0"/>
              </a:solidFill>
            </a:endParaRPr>
          </a:p>
        </p:txBody>
      </p:sp>
      <p:sp>
        <p:nvSpPr>
          <p:cNvPr id="2" name="文本框 1"/>
          <p:cNvSpPr txBox="1"/>
          <p:nvPr>
            <p:custDataLst>
              <p:tags r:id="rId6"/>
            </p:custDataLst>
          </p:nvPr>
        </p:nvSpPr>
        <p:spPr>
          <a:xfrm>
            <a:off x="854710" y="3101975"/>
            <a:ext cx="10305415" cy="3180080"/>
          </a:xfrm>
          <a:prstGeom prst="rect">
            <a:avLst/>
          </a:prstGeom>
          <a:solidFill>
            <a:schemeClr val="accent3">
              <a:lumMod val="20000"/>
              <a:lumOff val="80000"/>
            </a:schemeClr>
          </a:solidFill>
          <a:ln>
            <a:noFill/>
          </a:ln>
        </p:spPr>
        <p:txBody>
          <a:bodyPr wrap="square" rtlCol="0">
            <a:noAutofit/>
          </a:bodyPr>
          <a:p>
            <a:pPr marL="360045" indent="-457200" algn="just" fontAlgn="auto">
              <a:lnSpc>
                <a:spcPct val="8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A. As a result, her account was blocked and her followers were lost. </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8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B. But the police in Hangzhou found that Xu and her friend had made up the whole thing. </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8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C. This behavior was considered harmful to the online community and a waste of public resources. </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8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D. The next day, a man who pretended to be the student’s uncle joined the story. </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8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E. The Ministry of Public Security shared this story as one of the examples of how they are dealing with fake news.</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linds(horizontal)">
                                      <p:cBhvr>
                                        <p:cTn id="1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20" name="组合 19"/>
          <p:cNvGrpSpPr/>
          <p:nvPr/>
        </p:nvGrpSpPr>
        <p:grpSpPr>
          <a:xfrm>
            <a:off x="10568305" y="6055360"/>
            <a:ext cx="1541780" cy="773430"/>
            <a:chOff x="15940" y="9138"/>
            <a:chExt cx="2428" cy="1218"/>
          </a:xfrm>
        </p:grpSpPr>
        <p:sp>
          <p:nvSpPr>
            <p:cNvPr id="15" name="左箭头 14"/>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5"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pic>
        <p:nvPicPr>
          <p:cNvPr id="3" name="图片 2"/>
          <p:cNvPicPr/>
          <p:nvPr/>
        </p:nvPicPr>
        <p:blipFill>
          <a:blip r:embed="rId6">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2" name="文本框 1"/>
          <p:cNvSpPr txBox="1"/>
          <p:nvPr/>
        </p:nvSpPr>
        <p:spPr>
          <a:xfrm>
            <a:off x="1207135" y="1160145"/>
            <a:ext cx="9969500" cy="3399155"/>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lang="en-US" sz="3000">
                <a:solidFill>
                  <a:srgbClr val="C00000"/>
                </a:solidFill>
                <a:uFillTx/>
                <a:latin typeface="Times New Roman" panose="02020603050405020304" charset="0"/>
                <a:ea typeface="宋体" panose="02010600030101010101" pitchFamily="2" charset="-122"/>
                <a:cs typeface="Times New Roman" panose="02020603050405020304" charset="0"/>
              </a:rPr>
              <a:t>5</a:t>
            </a:r>
            <a:r>
              <a:rPr sz="3000">
                <a:solidFill>
                  <a:srgbClr val="C00000"/>
                </a:solidFill>
                <a:uFillTx/>
                <a:latin typeface="Times New Roman" panose="02020603050405020304" charset="0"/>
                <a:ea typeface="宋体" panose="02010600030101010101" pitchFamily="2" charset="-122"/>
                <a:cs typeface="Times New Roman" panose="02020603050405020304" charset="0"/>
              </a:rPr>
              <a:t>. 【解析】E项意为“公安部将此事作为他们处理假新闻的一个例子”。这句话与空格后一句话“中华全国新闻工作者协会表示，包括社交媒体平台和媒体在内的所有人都需要思考如何处理信息，并确保其真实性”存在承接关系。故选E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164465"/>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567055" y="513715"/>
            <a:ext cx="11121390" cy="977265"/>
          </a:xfrm>
          <a:prstGeom prst="rect">
            <a:avLst/>
          </a:prstGeom>
          <a:noFill/>
        </p:spPr>
        <p:txBody>
          <a:bodyPr wrap="square" rtlCol="0">
            <a:spAutoFit/>
          </a:bodyPr>
          <a:p>
            <a:pPr indent="0" fontAlgn="auto">
              <a:lnSpc>
                <a:spcPct val="90000"/>
              </a:lnSpc>
              <a:spcAft>
                <a:spcPts val="0"/>
              </a:spcAft>
              <a:buNone/>
            </a:pPr>
            <a:r>
              <a:rPr lang="zh-CN" altLang="en-US" sz="3200" b="1">
                <a:solidFill>
                  <a:srgbClr val="00B0F0"/>
                </a:solidFill>
                <a:uFillTx/>
                <a:latin typeface="Times New Roman" panose="02020603050405020304" charset="0"/>
                <a:ea typeface="宋体" panose="02010600030101010101" pitchFamily="2" charset="-122"/>
                <a:cs typeface="Times New Roman" panose="02020603050405020304" charset="0"/>
              </a:rPr>
              <a:t>B. Read the passage and choose the best answer for each blank.</a:t>
            </a:r>
            <a:r>
              <a:rPr lang="zh-CN" altLang="en-US" sz="3200">
                <a:solidFill>
                  <a:srgbClr val="00B0F0"/>
                </a:solidFill>
                <a:uFillTx/>
                <a:latin typeface="Times New Roman" panose="02020603050405020304" charset="0"/>
                <a:ea typeface="宋体" panose="02010600030101010101" pitchFamily="2" charset="-122"/>
                <a:cs typeface="Times New Roman" panose="02020603050405020304" charset="0"/>
              </a:rPr>
              <a:t>阅读文章，并为各题选出最佳选项。</a:t>
            </a:r>
            <a:endParaRPr lang="zh-CN" altLang="en-US" sz="3200">
              <a:solidFill>
                <a:srgbClr val="00B0F0"/>
              </a:solidFill>
              <a:uFillTx/>
              <a:latin typeface="Times New Roman" panose="02020603050405020304" charset="0"/>
              <a:ea typeface="宋体" panose="02010600030101010101" pitchFamily="2" charset="-122"/>
              <a:cs typeface="Times New Roman" panose="02020603050405020304" charset="0"/>
            </a:endParaRPr>
          </a:p>
        </p:txBody>
      </p:sp>
      <p:sp>
        <p:nvSpPr>
          <p:cNvPr id="14" name="文本框 13"/>
          <p:cNvSpPr txBox="1"/>
          <p:nvPr/>
        </p:nvSpPr>
        <p:spPr>
          <a:xfrm>
            <a:off x="567055" y="1773555"/>
            <a:ext cx="10788015" cy="1938020"/>
          </a:xfrm>
          <a:prstGeom prst="rect">
            <a:avLst/>
          </a:prstGeom>
          <a:noFill/>
        </p:spPr>
        <p:txBody>
          <a:bodyPr wrap="square" rtlCol="0">
            <a:spAutoFit/>
          </a:bodyPr>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Even at 80, Mei Jingtian continues to patrol (巡逻) the Shixiaguan section of the Great Wall. With over forty years of experience, he skillfully taps the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1</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ground along the way with a wooden stick,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2</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wild animals to ensure his safety.</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636270" y="3900805"/>
            <a:ext cx="9865995" cy="1157605"/>
          </a:xfrm>
          <a:prstGeom prst="rect">
            <a:avLst/>
          </a:prstGeom>
          <a:solidFill>
            <a:schemeClr val="accent3">
              <a:lumMod val="20000"/>
              <a:lumOff val="80000"/>
            </a:schemeClr>
          </a:solidFill>
        </p:spPr>
        <p:txBody>
          <a:bodyPr wrap="square" rtlCol="0">
            <a:noAutofit/>
          </a:bodyPr>
          <a:p>
            <a:pPr marL="360045" indent="-457200" fontAlgn="auto">
              <a:lnSpc>
                <a:spcPct val="120000"/>
              </a:lnSpc>
            </a:pPr>
            <a:r>
              <a:rPr sz="3000">
                <a:solidFill>
                  <a:schemeClr val="tx1"/>
                </a:solidFill>
                <a:uFillTx/>
                <a:latin typeface="Times New Roman" panose="02020603050405020304" charset="0"/>
                <a:cs typeface="Times New Roman" panose="02020603050405020304" charset="0"/>
              </a:rPr>
              <a:t>(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 1. A. hard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B. old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C. famous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D. ancient</a:t>
            </a:r>
            <a:endParaRPr sz="3000">
              <a:solidFill>
                <a:schemeClr val="tx1"/>
              </a:solidFill>
              <a:uFillTx/>
              <a:latin typeface="Times New Roman" panose="02020603050405020304" charset="0"/>
              <a:cs typeface="Times New Roman" panose="02020603050405020304" charset="0"/>
            </a:endParaRPr>
          </a:p>
          <a:p>
            <a:pPr marL="360045" indent="-457200" fontAlgn="auto">
              <a:lnSpc>
                <a:spcPct val="120000"/>
              </a:lnSpc>
            </a:pPr>
            <a:r>
              <a:rPr sz="3000">
                <a:solidFill>
                  <a:schemeClr val="tx1"/>
                </a:solidFill>
                <a:uFillTx/>
                <a:latin typeface="Times New Roman" panose="02020603050405020304" charset="0"/>
                <a:cs typeface="Times New Roman" panose="02020603050405020304" charset="0"/>
              </a:rPr>
              <a:t>(</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 ) 2. A. waking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B. warning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C. beating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D. hurting</a:t>
            </a:r>
            <a:endParaRPr sz="3000">
              <a:solidFill>
                <a:schemeClr val="tx1"/>
              </a:solidFill>
              <a:uFillTx/>
              <a:latin typeface="Times New Roman" panose="02020603050405020304" charset="0"/>
              <a:cs typeface="Times New Roman" panose="02020603050405020304" charset="0"/>
            </a:endParaRPr>
          </a:p>
        </p:txBody>
      </p:sp>
      <p:sp>
        <p:nvSpPr>
          <p:cNvPr id="15" name="文本框 14"/>
          <p:cNvSpPr txBox="1"/>
          <p:nvPr/>
        </p:nvSpPr>
        <p:spPr>
          <a:xfrm>
            <a:off x="884555" y="3994150"/>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D</a:t>
            </a:r>
            <a:endParaRPr lang="en-US" altLang="zh-CN" sz="3000">
              <a:solidFill>
                <a:srgbClr val="C00000"/>
              </a:solidFill>
              <a:uFillTx/>
              <a:latin typeface="Times New Roman" panose="02020603050405020304" charset="0"/>
              <a:cs typeface="Times New Roman" panose="02020603050405020304" charset="0"/>
            </a:endParaRPr>
          </a:p>
        </p:txBody>
      </p:sp>
      <p:sp>
        <p:nvSpPr>
          <p:cNvPr id="19" name="圆角矩形 18"/>
          <p:cNvSpPr/>
          <p:nvPr/>
        </p:nvSpPr>
        <p:spPr>
          <a:xfrm>
            <a:off x="3084195" y="5457190"/>
            <a:ext cx="1605280"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rPr>
              <a:t>1</a:t>
            </a:r>
            <a:r>
              <a:rPr lang="zh-CN" altLang="en-US" sz="2800" b="1">
                <a:solidFill>
                  <a:srgbClr val="00B0F0"/>
                </a:solidFill>
                <a:hlinkClick r:id="rId5" action="ppaction://hlinksldjump"/>
              </a:rPr>
              <a:t>【解析】</a:t>
            </a:r>
            <a:endParaRPr lang="zh-CN" altLang="en-US" sz="2800" b="1">
              <a:solidFill>
                <a:srgbClr val="00B0F0"/>
              </a:solidFill>
            </a:endParaRPr>
          </a:p>
        </p:txBody>
      </p:sp>
      <p:sp>
        <p:nvSpPr>
          <p:cNvPr id="8" name="文本框 7"/>
          <p:cNvSpPr txBox="1"/>
          <p:nvPr/>
        </p:nvSpPr>
        <p:spPr>
          <a:xfrm>
            <a:off x="884555" y="4547235"/>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B</a:t>
            </a:r>
            <a:endParaRPr lang="en-US" altLang="zh-CN" sz="3000">
              <a:solidFill>
                <a:srgbClr val="C00000"/>
              </a:solidFill>
              <a:uFillTx/>
              <a:latin typeface="Times New Roman" panose="02020603050405020304" charset="0"/>
              <a:cs typeface="Times New Roman" panose="02020603050405020304" charset="0"/>
            </a:endParaRPr>
          </a:p>
        </p:txBody>
      </p:sp>
      <p:sp>
        <p:nvSpPr>
          <p:cNvPr id="9" name="圆角矩形 8"/>
          <p:cNvSpPr/>
          <p:nvPr/>
        </p:nvSpPr>
        <p:spPr>
          <a:xfrm>
            <a:off x="5158740" y="5457190"/>
            <a:ext cx="1605280"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rPr>
              <a:t>2</a:t>
            </a:r>
            <a:r>
              <a:rPr lang="zh-CN" altLang="en-US" sz="2800" b="1">
                <a:solidFill>
                  <a:srgbClr val="00B0F0"/>
                </a:solidFill>
                <a:hlinkClick r:id="rId6" action="ppaction://hlinksldjump"/>
              </a:rPr>
              <a:t>【解析】</a:t>
            </a:r>
            <a:endParaRPr lang="zh-CN" altLang="en-US" sz="2800" b="1">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linds(horizontal)">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9" grpId="0" bldLvl="0" animBg="1"/>
      <p:bldP spid="8" grpId="0"/>
      <p:bldP spid="9"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1" name="组合 10"/>
          <p:cNvGrpSpPr/>
          <p:nvPr/>
        </p:nvGrpSpPr>
        <p:grpSpPr>
          <a:xfrm>
            <a:off x="125095" y="133350"/>
            <a:ext cx="11865610" cy="6457315"/>
            <a:chOff x="342" y="355"/>
            <a:chExt cx="18514" cy="10120"/>
          </a:xfrm>
        </p:grpSpPr>
        <p:sp>
          <p:nvSpPr>
            <p:cNvPr id="12" name="圆角矩形 11"/>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4" name="圆角矩形 13"/>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2" name="文本框 21"/>
          <p:cNvSpPr txBox="1"/>
          <p:nvPr/>
        </p:nvSpPr>
        <p:spPr>
          <a:xfrm>
            <a:off x="432435" y="2185670"/>
            <a:ext cx="3014345" cy="513080"/>
          </a:xfrm>
          <a:prstGeom prst="rect">
            <a:avLst/>
          </a:prstGeom>
          <a:noFill/>
        </p:spPr>
        <p:txBody>
          <a:bodyPr wrap="square" rtlCol="0">
            <a:noAutofit/>
          </a:bodyPr>
          <a:p>
            <a:pPr algn="ctr">
              <a:lnSpc>
                <a:spcPct val="90000"/>
              </a:lnSpc>
            </a:pPr>
            <a:r>
              <a:rPr lang="zh-CN" altLang="en-US" sz="4000" b="1">
                <a:solidFill>
                  <a:srgbClr val="002060"/>
                </a:solidFill>
              </a:rPr>
              <a:t>Passage One</a:t>
            </a:r>
            <a:endParaRPr lang="zh-CN" altLang="en-US" sz="4000" b="1">
              <a:solidFill>
                <a:srgbClr val="002060"/>
              </a:solidFill>
            </a:endParaRPr>
          </a:p>
        </p:txBody>
      </p:sp>
      <p:sp>
        <p:nvSpPr>
          <p:cNvPr id="3" name="文本框 2"/>
          <p:cNvSpPr txBox="1"/>
          <p:nvPr/>
        </p:nvSpPr>
        <p:spPr>
          <a:xfrm>
            <a:off x="718185" y="3035300"/>
            <a:ext cx="10655935" cy="2630170"/>
          </a:xfrm>
          <a:prstGeom prst="rect">
            <a:avLst/>
          </a:prstGeom>
          <a:noFill/>
          <a:ln>
            <a:noFill/>
          </a:ln>
        </p:spPr>
        <p:txBody>
          <a:bodyPr wrap="square" rtlCol="0">
            <a:spAutoFit/>
          </a:bodyPr>
          <a:p>
            <a:pPr indent="762000" algn="just" fontAlgn="auto">
              <a:lnSpc>
                <a:spcPct val="11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Akira Toriyama was a Japanese man who created </a:t>
            </a:r>
            <a:r>
              <a:rPr sz="3000" i="1">
                <a:solidFill>
                  <a:schemeClr val="tx1"/>
                </a:solidFill>
                <a:uFillTx/>
                <a:latin typeface="Times New Roman" panose="02020603050405020304" charset="0"/>
                <a:ea typeface="宋体" panose="02010600030101010101" pitchFamily="2" charset="-122"/>
                <a:cs typeface="Times New Roman" panose="02020603050405020304" charset="0"/>
              </a:rPr>
              <a:t>Dragon Ball </a:t>
            </a:r>
            <a:r>
              <a:rPr sz="3000">
                <a:solidFill>
                  <a:schemeClr val="tx1"/>
                </a:solidFill>
                <a:uFillTx/>
                <a:latin typeface="Times New Roman" panose="02020603050405020304" charset="0"/>
                <a:ea typeface="宋体" panose="02010600030101010101" pitchFamily="2" charset="-122"/>
                <a:cs typeface="Times New Roman" panose="02020603050405020304" charset="0"/>
              </a:rPr>
              <a:t>(龙珠). Many Chinese people liked him so much that they bought </a:t>
            </a:r>
            <a:r>
              <a:rPr sz="3000" i="1">
                <a:solidFill>
                  <a:schemeClr val="tx1"/>
                </a:solidFill>
                <a:uFillTx/>
                <a:latin typeface="Times New Roman" panose="02020603050405020304" charset="0"/>
                <a:ea typeface="宋体" panose="02010600030101010101" pitchFamily="2" charset="-122"/>
                <a:cs typeface="Times New Roman" panose="02020603050405020304" charset="0"/>
              </a:rPr>
              <a:t>Dragon Ball</a:t>
            </a:r>
            <a:r>
              <a:rPr sz="3000">
                <a:solidFill>
                  <a:schemeClr val="tx1"/>
                </a:solidFill>
                <a:uFillTx/>
                <a:latin typeface="Times New Roman" panose="02020603050405020304" charset="0"/>
                <a:ea typeface="宋体" panose="02010600030101010101" pitchFamily="2" charset="-122"/>
                <a:cs typeface="Times New Roman" panose="02020603050405020304" charset="0"/>
              </a:rPr>
              <a:t> products online to keep his memory alive. </a:t>
            </a:r>
            <a:r>
              <a:rPr sz="3000" i="1">
                <a:solidFill>
                  <a:schemeClr val="tx1"/>
                </a:solidFill>
                <a:uFillTx/>
                <a:latin typeface="Times New Roman" panose="02020603050405020304" charset="0"/>
                <a:ea typeface="宋体" panose="02010600030101010101" pitchFamily="2" charset="-122"/>
                <a:cs typeface="Times New Roman" panose="02020603050405020304" charset="0"/>
              </a:rPr>
              <a:t>Dragon Ball </a:t>
            </a:r>
            <a:r>
              <a:rPr sz="3000">
                <a:solidFill>
                  <a:schemeClr val="tx1"/>
                </a:solidFill>
                <a:uFillTx/>
                <a:latin typeface="Times New Roman" panose="02020603050405020304" charset="0"/>
                <a:ea typeface="宋体" panose="02010600030101010101" pitchFamily="2" charset="-122"/>
                <a:cs typeface="Times New Roman" panose="02020603050405020304" charset="0"/>
              </a:rPr>
              <a:t>was special to Chinese people because it reminded them of a well-known Chinese tale, </a:t>
            </a:r>
            <a:r>
              <a:rPr sz="3000" i="1">
                <a:solidFill>
                  <a:schemeClr val="tx1"/>
                </a:solidFill>
                <a:uFillTx/>
                <a:latin typeface="Times New Roman" panose="02020603050405020304" charset="0"/>
                <a:ea typeface="宋体" panose="02010600030101010101" pitchFamily="2" charset="-122"/>
                <a:cs typeface="Times New Roman" panose="02020603050405020304" charset="0"/>
              </a:rPr>
              <a:t>Journey to the West</a:t>
            </a: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740410" y="474980"/>
            <a:ext cx="10772140" cy="1024255"/>
          </a:xfrm>
          <a:prstGeom prst="rect">
            <a:avLst/>
          </a:prstGeom>
          <a:noFill/>
          <a:ln>
            <a:noFill/>
          </a:ln>
        </p:spPr>
        <p:txBody>
          <a:bodyPr wrap="square" rtlCol="0">
            <a:noAutofit/>
          </a:bodyPr>
          <a:p>
            <a:pPr indent="0" algn="just" fontAlgn="auto">
              <a:lnSpc>
                <a:spcPct val="80000"/>
              </a:lnSpc>
              <a:spcAft>
                <a:spcPts val="0"/>
              </a:spcAft>
              <a:buNone/>
            </a:pPr>
            <a:r>
              <a:rPr sz="3200" b="1">
                <a:solidFill>
                  <a:srgbClr val="00B0F0"/>
                </a:solidFill>
                <a:uFillTx/>
                <a:latin typeface="Times New Roman" panose="02020603050405020304" charset="0"/>
                <a:ea typeface="宋体" panose="02010600030101010101" pitchFamily="2" charset="-122"/>
                <a:cs typeface="Times New Roman" panose="02020603050405020304" charset="0"/>
              </a:rPr>
              <a:t>A. Read the following three passages and choose the best answers.</a:t>
            </a:r>
            <a:endParaRPr sz="3200" b="1">
              <a:solidFill>
                <a:srgbClr val="00B0F0"/>
              </a:solidFill>
              <a:uFillTx/>
              <a:latin typeface="Times New Roman" panose="02020603050405020304" charset="0"/>
              <a:ea typeface="宋体" panose="02010600030101010101" pitchFamily="2" charset="-122"/>
              <a:cs typeface="Times New Roman" panose="02020603050405020304" charset="0"/>
            </a:endParaRPr>
          </a:p>
          <a:p>
            <a:pPr indent="0" algn="just" fontAlgn="auto">
              <a:lnSpc>
                <a:spcPct val="90000"/>
              </a:lnSpc>
              <a:spcAft>
                <a:spcPts val="0"/>
              </a:spcAft>
              <a:buNone/>
            </a:pPr>
            <a:r>
              <a:rPr sz="3200">
                <a:solidFill>
                  <a:srgbClr val="00B0F0"/>
                </a:solidFill>
                <a:uFillTx/>
                <a:latin typeface="Times New Roman" panose="02020603050405020304" charset="0"/>
                <a:ea typeface="宋体" panose="02010600030101010101" pitchFamily="2" charset="-122"/>
                <a:cs typeface="Times New Roman" panose="02020603050405020304" charset="0"/>
              </a:rPr>
              <a:t>阅读以下三篇文章，并选择最佳选项。</a:t>
            </a:r>
            <a:endParaRPr sz="3200">
              <a:solidFill>
                <a:srgbClr val="00B0F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20" name="组合 19"/>
          <p:cNvGrpSpPr/>
          <p:nvPr/>
        </p:nvGrpSpPr>
        <p:grpSpPr>
          <a:xfrm>
            <a:off x="10568305" y="6055360"/>
            <a:ext cx="1541145" cy="773430"/>
            <a:chOff x="15940" y="9138"/>
            <a:chExt cx="2427" cy="1218"/>
          </a:xfrm>
        </p:grpSpPr>
        <p:sp>
          <p:nvSpPr>
            <p:cNvPr id="15" name="左箭头 14"/>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5"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pic>
        <p:nvPicPr>
          <p:cNvPr id="5" name="图片 4"/>
          <p:cNvPicPr/>
          <p:nvPr/>
        </p:nvPicPr>
        <p:blipFill>
          <a:blip r:embed="rId6">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2" name="文本框 1"/>
          <p:cNvSpPr txBox="1"/>
          <p:nvPr/>
        </p:nvSpPr>
        <p:spPr>
          <a:xfrm>
            <a:off x="962660" y="1362075"/>
            <a:ext cx="10266680" cy="340995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1.【解析】A项意为“坚硬的”；B项意为“旧的”；C项意为“著名的”；D项意为“古老的”。文章首句“the Great Wall”点明了地点在长城，并且第3空后面的“ancient wall”也呼应了此处的“古老的地面”。故选D项。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20" name="组合 19"/>
          <p:cNvGrpSpPr/>
          <p:nvPr/>
        </p:nvGrpSpPr>
        <p:grpSpPr>
          <a:xfrm>
            <a:off x="10568305" y="6055360"/>
            <a:ext cx="1541145" cy="773430"/>
            <a:chOff x="15940" y="9138"/>
            <a:chExt cx="2427" cy="1218"/>
          </a:xfrm>
        </p:grpSpPr>
        <p:sp>
          <p:nvSpPr>
            <p:cNvPr id="15" name="左箭头 14"/>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5"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pic>
        <p:nvPicPr>
          <p:cNvPr id="5" name="图片 4"/>
          <p:cNvPicPr/>
          <p:nvPr/>
        </p:nvPicPr>
        <p:blipFill>
          <a:blip r:embed="rId6">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2" name="文本框 1"/>
          <p:cNvSpPr txBox="1"/>
          <p:nvPr/>
        </p:nvSpPr>
        <p:spPr>
          <a:xfrm>
            <a:off x="962660" y="1362075"/>
            <a:ext cx="10266680" cy="340995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lang="en-US" sz="3000">
                <a:solidFill>
                  <a:srgbClr val="C00000"/>
                </a:solidFill>
                <a:uFillTx/>
                <a:latin typeface="Times New Roman" panose="02020603050405020304" charset="0"/>
                <a:ea typeface="宋体" panose="02010600030101010101" pitchFamily="2" charset="-122"/>
                <a:cs typeface="Times New Roman" panose="02020603050405020304" charset="0"/>
              </a:rPr>
              <a:t>2</a:t>
            </a: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.【解析】A项意为“叫醒”；B项意为“警告；提醒”；C项意为“击打；打败”；D项意为“伤害”。此处意为梅景田手持木棍熟练地敲击地面，以警告、吓退野生动物来确保他的安全。故选B项。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164465"/>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14" name="文本框 13"/>
          <p:cNvSpPr txBox="1"/>
          <p:nvPr/>
        </p:nvSpPr>
        <p:spPr>
          <a:xfrm>
            <a:off x="807085" y="561975"/>
            <a:ext cx="9726295" cy="1938020"/>
          </a:xfrm>
          <a:prstGeom prst="rect">
            <a:avLst/>
          </a:prstGeom>
          <a:noFill/>
        </p:spPr>
        <p:txBody>
          <a:bodyPr wrap="square" rtlCol="0">
            <a:spAutoFit/>
          </a:bodyPr>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Mei lives in Shixia, a village located near the Shixiaguan section of the Great Wall. Shixia villagers like Mei have a deep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3</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for the ancient wall, which has witnessed the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4</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of their generations.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320675" y="3443605"/>
            <a:ext cx="11430635" cy="1264920"/>
          </a:xfrm>
          <a:prstGeom prst="rect">
            <a:avLst/>
          </a:prstGeom>
          <a:solidFill>
            <a:schemeClr val="accent3">
              <a:lumMod val="20000"/>
              <a:lumOff val="80000"/>
            </a:schemeClr>
          </a:solidFill>
        </p:spPr>
        <p:txBody>
          <a:bodyPr wrap="square" rtlCol="0">
            <a:noAutofit/>
          </a:bodyPr>
          <a:p>
            <a:pPr marL="360045" indent="-457200" fontAlgn="auto">
              <a:lnSpc>
                <a:spcPct val="120000"/>
              </a:lnSpc>
            </a:pPr>
            <a:r>
              <a:rPr sz="3000">
                <a:solidFill>
                  <a:schemeClr val="tx1"/>
                </a:solidFill>
                <a:uFillTx/>
                <a:latin typeface="Times New Roman" panose="02020603050405020304" charset="0"/>
                <a:cs typeface="Times New Roman" panose="02020603050405020304" charset="0"/>
              </a:rPr>
              <a:t>(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 3. A. attention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B. dependence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C. emotion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D. impression</a:t>
            </a:r>
            <a:endParaRPr sz="3000">
              <a:solidFill>
                <a:schemeClr val="tx1"/>
              </a:solidFill>
              <a:uFillTx/>
              <a:latin typeface="Times New Roman" panose="02020603050405020304" charset="0"/>
              <a:cs typeface="Times New Roman" panose="02020603050405020304" charset="0"/>
            </a:endParaRPr>
          </a:p>
          <a:p>
            <a:pPr marL="360045" indent="-457200" fontAlgn="auto">
              <a:lnSpc>
                <a:spcPct val="120000"/>
              </a:lnSpc>
            </a:pPr>
            <a:r>
              <a:rPr sz="3000">
                <a:solidFill>
                  <a:schemeClr val="tx1"/>
                </a:solidFill>
                <a:uFillTx/>
                <a:latin typeface="Times New Roman" panose="02020603050405020304" charset="0"/>
                <a:cs typeface="Times New Roman" panose="02020603050405020304" charset="0"/>
              </a:rPr>
              <a:t>(</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 ) 4. A. growth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B. movement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C. development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D. performance</a:t>
            </a:r>
            <a:endParaRPr sz="3000">
              <a:solidFill>
                <a:schemeClr val="tx1"/>
              </a:solidFill>
              <a:uFillTx/>
              <a:latin typeface="Times New Roman" panose="02020603050405020304" charset="0"/>
              <a:cs typeface="Times New Roman" panose="02020603050405020304" charset="0"/>
            </a:endParaRPr>
          </a:p>
        </p:txBody>
      </p:sp>
      <p:sp>
        <p:nvSpPr>
          <p:cNvPr id="2" name="文本框 1"/>
          <p:cNvSpPr txBox="1"/>
          <p:nvPr/>
        </p:nvSpPr>
        <p:spPr>
          <a:xfrm>
            <a:off x="530225" y="3562350"/>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C</a:t>
            </a:r>
            <a:endParaRPr lang="en-US" altLang="zh-CN" sz="3000">
              <a:solidFill>
                <a:srgbClr val="C00000"/>
              </a:solidFill>
              <a:uFillTx/>
              <a:latin typeface="Times New Roman" panose="02020603050405020304" charset="0"/>
              <a:cs typeface="Times New Roman" panose="02020603050405020304" charset="0"/>
            </a:endParaRPr>
          </a:p>
        </p:txBody>
      </p:sp>
      <p:sp>
        <p:nvSpPr>
          <p:cNvPr id="6" name="圆角矩形 5"/>
          <p:cNvSpPr/>
          <p:nvPr/>
        </p:nvSpPr>
        <p:spPr>
          <a:xfrm>
            <a:off x="3377565" y="5264785"/>
            <a:ext cx="1605280"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rPr>
              <a:t>3</a:t>
            </a:r>
            <a:r>
              <a:rPr lang="zh-CN" altLang="en-US" sz="2800" b="1">
                <a:solidFill>
                  <a:srgbClr val="00B0F0"/>
                </a:solidFill>
                <a:hlinkClick r:id="rId5" action="ppaction://hlinksldjump"/>
              </a:rPr>
              <a:t>【解析】</a:t>
            </a:r>
            <a:endParaRPr lang="zh-CN" altLang="en-US" sz="2800" b="1">
              <a:solidFill>
                <a:srgbClr val="00B0F0"/>
              </a:solidFill>
            </a:endParaRPr>
          </a:p>
        </p:txBody>
      </p:sp>
      <p:sp>
        <p:nvSpPr>
          <p:cNvPr id="8" name="文本框 7"/>
          <p:cNvSpPr txBox="1"/>
          <p:nvPr/>
        </p:nvSpPr>
        <p:spPr>
          <a:xfrm>
            <a:off x="530225" y="4115435"/>
            <a:ext cx="381635" cy="454025"/>
          </a:xfrm>
          <a:prstGeom prst="rect">
            <a:avLst/>
          </a:prstGeom>
          <a:noFill/>
        </p:spPr>
        <p:txBody>
          <a:bodyPr wrap="square" rtlCol="0">
            <a:noAutofit/>
          </a:bodyPr>
          <a:p>
            <a:r>
              <a:rPr lang="en-US" altLang="zh-CN" sz="3000">
                <a:solidFill>
                  <a:srgbClr val="C00000"/>
                </a:solidFill>
                <a:uFillTx/>
                <a:latin typeface="Times New Roman" panose="02020603050405020304" charset="0"/>
                <a:cs typeface="Times New Roman" panose="02020603050405020304" charset="0"/>
              </a:rPr>
              <a:t>A</a:t>
            </a:r>
            <a:endParaRPr lang="en-US" altLang="zh-CN" sz="3000">
              <a:solidFill>
                <a:srgbClr val="C00000"/>
              </a:solidFill>
              <a:uFillTx/>
              <a:latin typeface="Times New Roman" panose="02020603050405020304" charset="0"/>
              <a:cs typeface="Times New Roman" panose="02020603050405020304" charset="0"/>
            </a:endParaRPr>
          </a:p>
        </p:txBody>
      </p:sp>
      <p:sp>
        <p:nvSpPr>
          <p:cNvPr id="9" name="圆角矩形 8"/>
          <p:cNvSpPr/>
          <p:nvPr/>
        </p:nvSpPr>
        <p:spPr>
          <a:xfrm>
            <a:off x="5471795" y="5264785"/>
            <a:ext cx="1605280"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rPr>
              <a:t>4</a:t>
            </a:r>
            <a:r>
              <a:rPr lang="zh-CN" altLang="en-US" sz="2800" b="1">
                <a:solidFill>
                  <a:srgbClr val="00B0F0"/>
                </a:solidFill>
                <a:hlinkClick r:id="rId6" action="ppaction://hlinksldjump"/>
              </a:rPr>
              <a:t>【解析】</a:t>
            </a:r>
            <a:endParaRPr lang="zh-CN" altLang="en-US" sz="2800" b="1">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ldLvl="0" animBg="1"/>
      <p:bldP spid="8" grpId="0"/>
      <p:bldP spid="9"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20" name="组合 19"/>
          <p:cNvGrpSpPr/>
          <p:nvPr/>
        </p:nvGrpSpPr>
        <p:grpSpPr>
          <a:xfrm>
            <a:off x="10568305" y="6055360"/>
            <a:ext cx="1541145" cy="773430"/>
            <a:chOff x="15940" y="9138"/>
            <a:chExt cx="2427" cy="1218"/>
          </a:xfrm>
        </p:grpSpPr>
        <p:sp>
          <p:nvSpPr>
            <p:cNvPr id="15" name="左箭头 14"/>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5"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pic>
        <p:nvPicPr>
          <p:cNvPr id="5" name="图片 4"/>
          <p:cNvPicPr/>
          <p:nvPr/>
        </p:nvPicPr>
        <p:blipFill>
          <a:blip r:embed="rId6">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2" name="文本框 1"/>
          <p:cNvSpPr txBox="1"/>
          <p:nvPr/>
        </p:nvSpPr>
        <p:spPr>
          <a:xfrm>
            <a:off x="962660" y="1362075"/>
            <a:ext cx="10266680" cy="340995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lang="en-US" sz="3000">
                <a:solidFill>
                  <a:srgbClr val="C00000"/>
                </a:solidFill>
                <a:uFillTx/>
                <a:latin typeface="Times New Roman" panose="02020603050405020304" charset="0"/>
                <a:ea typeface="宋体" panose="02010600030101010101" pitchFamily="2" charset="-122"/>
                <a:cs typeface="Times New Roman" panose="02020603050405020304" charset="0"/>
              </a:rPr>
              <a:t>3</a:t>
            </a: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.【解析】A项意为“注意力”；B项意为“依赖性”；C项意为“情感”；D项意为“印象”。后文提到，长城看着他们一代又一代人成长，可知他们对长城有着深厚情感。故选C项。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3149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20" name="组合 19"/>
          <p:cNvGrpSpPr/>
          <p:nvPr/>
        </p:nvGrpSpPr>
        <p:grpSpPr>
          <a:xfrm>
            <a:off x="10568305" y="6055360"/>
            <a:ext cx="1541145" cy="773430"/>
            <a:chOff x="15940" y="9138"/>
            <a:chExt cx="2427" cy="1218"/>
          </a:xfrm>
        </p:grpSpPr>
        <p:sp>
          <p:nvSpPr>
            <p:cNvPr id="15" name="左箭头 14"/>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5"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pic>
        <p:nvPicPr>
          <p:cNvPr id="5" name="图片 4"/>
          <p:cNvPicPr/>
          <p:nvPr/>
        </p:nvPicPr>
        <p:blipFill>
          <a:blip r:embed="rId6">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2" name="文本框 1"/>
          <p:cNvSpPr txBox="1"/>
          <p:nvPr/>
        </p:nvSpPr>
        <p:spPr>
          <a:xfrm>
            <a:off x="962660" y="1362075"/>
            <a:ext cx="10266680" cy="340995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lang="en-US" sz="3000">
                <a:solidFill>
                  <a:srgbClr val="C00000"/>
                </a:solidFill>
                <a:uFillTx/>
                <a:latin typeface="Times New Roman" panose="02020603050405020304" charset="0"/>
                <a:ea typeface="宋体" panose="02010600030101010101" pitchFamily="2" charset="-122"/>
                <a:cs typeface="Times New Roman" panose="02020603050405020304" charset="0"/>
              </a:rPr>
              <a:t>4</a:t>
            </a: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.【解析】A项意为“成长”；B项意为“移动”；C项意为“发展”；D项意为“表演”。第二段首句提到梅景田所居住的石峡村坐落于石峡关长城脚下，可知此处意为“长城看着他们一代又一代人成长”。故选A项。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123190" y="116205"/>
            <a:ext cx="11943715" cy="654304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14" name="文本框 13"/>
          <p:cNvSpPr txBox="1"/>
          <p:nvPr/>
        </p:nvSpPr>
        <p:spPr>
          <a:xfrm>
            <a:off x="466725" y="645160"/>
            <a:ext cx="11261090" cy="1337945"/>
          </a:xfrm>
          <a:prstGeom prst="rect">
            <a:avLst/>
          </a:prstGeom>
          <a:noFill/>
        </p:spPr>
        <p:txBody>
          <a:bodyPr wrap="square" rtlCol="0">
            <a:spAutoFit/>
          </a:bodyPr>
          <a:p>
            <a:pPr indent="762000" algn="just" fontAlgn="auto">
              <a:lnSpc>
                <a:spcPct val="9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5</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 in 1979, when he returned to Shixia after working outside for years, he was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6</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by the destruction (破坏) to the ancient wall. “Some people even took bricks from it to build their houses,” Mei said.</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339090" y="3036570"/>
            <a:ext cx="11388725" cy="1291590"/>
          </a:xfrm>
          <a:prstGeom prst="rect">
            <a:avLst/>
          </a:prstGeom>
          <a:solidFill>
            <a:schemeClr val="accent3">
              <a:lumMod val="20000"/>
              <a:lumOff val="80000"/>
            </a:schemeClr>
          </a:solidFill>
        </p:spPr>
        <p:txBody>
          <a:bodyPr wrap="square" rtlCol="0">
            <a:spAutoFit/>
          </a:bodyPr>
          <a:p>
            <a:pPr marL="360045" indent="-457200" fontAlgn="auto">
              <a:lnSpc>
                <a:spcPct val="130000"/>
              </a:lnSpc>
            </a:pPr>
            <a:r>
              <a:rPr sz="3000">
                <a:solidFill>
                  <a:schemeClr val="tx1"/>
                </a:solidFill>
                <a:uFillTx/>
                <a:latin typeface="Times New Roman" panose="02020603050405020304" charset="0"/>
                <a:cs typeface="Times New Roman" panose="02020603050405020304" charset="0"/>
              </a:rPr>
              <a:t>(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 5. A. Then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B. Besides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C. However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D. Therefore</a:t>
            </a:r>
            <a:endParaRPr sz="3000">
              <a:solidFill>
                <a:schemeClr val="tx1"/>
              </a:solidFill>
              <a:uFillTx/>
              <a:latin typeface="Times New Roman" panose="02020603050405020304" charset="0"/>
              <a:cs typeface="Times New Roman" panose="02020603050405020304" charset="0"/>
            </a:endParaRPr>
          </a:p>
          <a:p>
            <a:pPr marL="360045" indent="-457200" fontAlgn="auto">
              <a:lnSpc>
                <a:spcPct val="130000"/>
              </a:lnSpc>
            </a:pPr>
            <a:r>
              <a:rPr sz="3000">
                <a:solidFill>
                  <a:schemeClr val="tx1"/>
                </a:solidFill>
                <a:uFillTx/>
                <a:latin typeface="Times New Roman" panose="02020603050405020304" charset="0"/>
                <a:cs typeface="Times New Roman" panose="02020603050405020304" charset="0"/>
              </a:rPr>
              <a:t>(</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 ) 6. A. pleased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B. shocked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C. excited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D. invited</a:t>
            </a:r>
            <a:endParaRPr sz="3000">
              <a:solidFill>
                <a:schemeClr val="tx1"/>
              </a:solidFill>
              <a:uFillTx/>
              <a:latin typeface="Times New Roman" panose="02020603050405020304" charset="0"/>
              <a:cs typeface="Times New Roman" panose="02020603050405020304" charset="0"/>
            </a:endParaRPr>
          </a:p>
        </p:txBody>
      </p:sp>
      <p:sp>
        <p:nvSpPr>
          <p:cNvPr id="15" name="文本框 14"/>
          <p:cNvSpPr txBox="1"/>
          <p:nvPr/>
        </p:nvSpPr>
        <p:spPr>
          <a:xfrm>
            <a:off x="612140" y="3152775"/>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C</a:t>
            </a:r>
            <a:endParaRPr lang="en-US" altLang="zh-CN" sz="3000">
              <a:solidFill>
                <a:srgbClr val="C00000"/>
              </a:solidFill>
              <a:uFillTx/>
              <a:latin typeface="Times New Roman" panose="02020603050405020304" charset="0"/>
              <a:cs typeface="Times New Roman" panose="02020603050405020304" charset="0"/>
            </a:endParaRPr>
          </a:p>
        </p:txBody>
      </p:sp>
      <p:sp>
        <p:nvSpPr>
          <p:cNvPr id="9" name="文本框 8"/>
          <p:cNvSpPr txBox="1"/>
          <p:nvPr/>
        </p:nvSpPr>
        <p:spPr>
          <a:xfrm>
            <a:off x="612140" y="3775075"/>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B</a:t>
            </a:r>
            <a:endParaRPr lang="en-US" altLang="zh-CN" sz="3000">
              <a:solidFill>
                <a:srgbClr val="C00000"/>
              </a:solidFill>
              <a:uFillTx/>
              <a:latin typeface="Times New Roman" panose="02020603050405020304" charset="0"/>
              <a:cs typeface="Times New Roman" panose="02020603050405020304" charset="0"/>
            </a:endParaRPr>
          </a:p>
        </p:txBody>
      </p:sp>
      <p:sp>
        <p:nvSpPr>
          <p:cNvPr id="19" name="圆角矩形 18"/>
          <p:cNvSpPr/>
          <p:nvPr/>
        </p:nvSpPr>
        <p:spPr>
          <a:xfrm>
            <a:off x="2909570" y="4707890"/>
            <a:ext cx="1605280"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rPr>
              <a:t>5</a:t>
            </a:r>
            <a:r>
              <a:rPr lang="zh-CN" altLang="en-US" sz="2800" b="1">
                <a:solidFill>
                  <a:srgbClr val="00B0F0"/>
                </a:solidFill>
                <a:hlinkClick r:id="rId5" action="ppaction://hlinksldjump"/>
              </a:rPr>
              <a:t>【解析】</a:t>
            </a:r>
            <a:endParaRPr lang="zh-CN" altLang="en-US" sz="2800" b="1">
              <a:solidFill>
                <a:srgbClr val="00B0F0"/>
              </a:solidFill>
            </a:endParaRPr>
          </a:p>
        </p:txBody>
      </p:sp>
      <p:sp>
        <p:nvSpPr>
          <p:cNvPr id="20" name="圆角矩形 19"/>
          <p:cNvSpPr/>
          <p:nvPr/>
        </p:nvSpPr>
        <p:spPr>
          <a:xfrm>
            <a:off x="4843145" y="4707890"/>
            <a:ext cx="1605280"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rPr>
              <a:t>6</a:t>
            </a:r>
            <a:r>
              <a:rPr lang="zh-CN" altLang="en-US" sz="2800" b="1">
                <a:solidFill>
                  <a:srgbClr val="00B0F0"/>
                </a:solidFill>
                <a:hlinkClick r:id="rId6" action="ppaction://hlinksldjump"/>
              </a:rPr>
              <a:t>【解析】</a:t>
            </a:r>
            <a:endParaRPr lang="zh-CN" altLang="en-US" sz="2800" b="1">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linds(horizontal)">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blinds(horizontal)">
                                      <p:cBhvr>
                                        <p:cTn id="1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P spid="19" grpId="0" bldLvl="0" animBg="1"/>
      <p:bldP spid="20"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20" name="组合 19"/>
          <p:cNvGrpSpPr/>
          <p:nvPr/>
        </p:nvGrpSpPr>
        <p:grpSpPr>
          <a:xfrm>
            <a:off x="10568305" y="6055360"/>
            <a:ext cx="1541145" cy="773430"/>
            <a:chOff x="15940" y="9138"/>
            <a:chExt cx="2427" cy="1218"/>
          </a:xfrm>
        </p:grpSpPr>
        <p:sp>
          <p:nvSpPr>
            <p:cNvPr id="15" name="左箭头 14"/>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5"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pic>
        <p:nvPicPr>
          <p:cNvPr id="5" name="图片 4"/>
          <p:cNvPicPr/>
          <p:nvPr/>
        </p:nvPicPr>
        <p:blipFill>
          <a:blip r:embed="rId6">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2" name="文本框 1"/>
          <p:cNvSpPr txBox="1"/>
          <p:nvPr/>
        </p:nvSpPr>
        <p:spPr>
          <a:xfrm>
            <a:off x="962660" y="1362075"/>
            <a:ext cx="10266680" cy="318135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5.【解析】A项意为“然后”；B项意为“此外”；C项意为“然而”；D项意为“因此”。后文提到长城遭到了破坏，与前文说村民对长城有着深厚情感形成对比转折。故选C项。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pic>
        <p:nvPicPr>
          <p:cNvPr id="7" name="图片 6"/>
          <p:cNvPicPr/>
          <p:nvPr/>
        </p:nvPicPr>
        <p:blipFill>
          <a:blip r:embed="rId5">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5" name="文本框 4"/>
          <p:cNvSpPr txBox="1"/>
          <p:nvPr/>
        </p:nvSpPr>
        <p:spPr>
          <a:xfrm>
            <a:off x="962660" y="1362075"/>
            <a:ext cx="10266680" cy="318135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6.【解析】A项意为“使高兴”；B项意为“使震惊”；C项意为“感到兴奋的”；D项意为“邀请”。根据前文说村民对长城有着深厚情感和后文说长城遭到破坏可知，梅景田对此感到非常震惊。故选B项。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grpSp>
        <p:nvGrpSpPr>
          <p:cNvPr id="20" name="组合 19"/>
          <p:cNvGrpSpPr/>
          <p:nvPr/>
        </p:nvGrpSpPr>
        <p:grpSpPr>
          <a:xfrm>
            <a:off x="10568305" y="6055360"/>
            <a:ext cx="1541145" cy="773430"/>
            <a:chOff x="15940" y="9138"/>
            <a:chExt cx="2427" cy="1218"/>
          </a:xfrm>
        </p:grpSpPr>
        <p:sp>
          <p:nvSpPr>
            <p:cNvPr id="15" name="左箭头 14"/>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6"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342900" y="240665"/>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14" name="文本框 13"/>
          <p:cNvSpPr txBox="1"/>
          <p:nvPr/>
        </p:nvSpPr>
        <p:spPr>
          <a:xfrm>
            <a:off x="728345" y="530225"/>
            <a:ext cx="10900410" cy="2584450"/>
          </a:xfrm>
          <a:prstGeom prst="rect">
            <a:avLst/>
          </a:prstGeom>
          <a:noFill/>
        </p:spPr>
        <p:txBody>
          <a:bodyPr wrap="square" rtlCol="0">
            <a:spAutoFit/>
          </a:bodyPr>
          <a:p>
            <a:pPr indent="762000" algn="just" fontAlgn="auto">
              <a:lnSpc>
                <a:spcPct val="9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To help protect the Great Wall, Mei volunteered as a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7</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 patrolling 20 kilometers each day to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8</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people from taking bricks, writing on the wall or dropping litter. In 1984, a Great Wall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9</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___</a:t>
            </a:r>
            <a:r>
              <a:rPr sz="3000">
                <a:solidFill>
                  <a:schemeClr val="tx1"/>
                </a:solidFill>
                <a:uFillTx/>
                <a:latin typeface="Times New Roman" panose="02020603050405020304" charset="0"/>
                <a:ea typeface="宋体" panose="02010600030101010101" pitchFamily="2" charset="-122"/>
                <a:cs typeface="Times New Roman" panose="02020603050405020304" charset="0"/>
              </a:rPr>
              <a:t>activity began in Beijing and was quickly welcomed by villagers in Shixia.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10</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the importance of cultural heritage (遗产) protection, more and more of them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11</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the bricks and joined Mei as guardians.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577850" y="3282315"/>
            <a:ext cx="11200765" cy="2460625"/>
          </a:xfrm>
          <a:prstGeom prst="rect">
            <a:avLst/>
          </a:prstGeom>
          <a:solidFill>
            <a:schemeClr val="accent3">
              <a:lumMod val="20000"/>
              <a:lumOff val="80000"/>
            </a:schemeClr>
          </a:solidFill>
        </p:spPr>
        <p:txBody>
          <a:bodyPr wrap="square" rtlCol="0">
            <a:spAutoFit/>
          </a:bodyPr>
          <a:p>
            <a:pPr marL="360045" indent="-457200" fontAlgn="auto">
              <a:lnSpc>
                <a:spcPct val="110000"/>
              </a:lnSpc>
            </a:pPr>
            <a:r>
              <a:rPr sz="2800">
                <a:solidFill>
                  <a:schemeClr val="tx1"/>
                </a:solidFill>
                <a:uFillTx/>
                <a:latin typeface="Times New Roman" panose="02020603050405020304" charset="0"/>
                <a:cs typeface="Times New Roman" panose="02020603050405020304" charset="0"/>
              </a:rPr>
              <a:t>( </a:t>
            </a:r>
            <a:r>
              <a:rPr lang="en-US" sz="2800">
                <a:solidFill>
                  <a:schemeClr val="tx1"/>
                </a:solidFill>
                <a:uFillTx/>
                <a:latin typeface="Times New Roman" panose="02020603050405020304" charset="0"/>
                <a:cs typeface="Times New Roman" panose="02020603050405020304" charset="0"/>
              </a:rPr>
              <a:t>   </a:t>
            </a:r>
            <a:r>
              <a:rPr sz="2800">
                <a:solidFill>
                  <a:schemeClr val="tx1"/>
                </a:solidFill>
                <a:uFillTx/>
                <a:latin typeface="Times New Roman" panose="02020603050405020304" charset="0"/>
                <a:cs typeface="Times New Roman" panose="02020603050405020304" charset="0"/>
              </a:rPr>
              <a:t>) 7. A. policeman </a:t>
            </a:r>
            <a:r>
              <a:rPr lang="en-US" sz="2800">
                <a:solidFill>
                  <a:schemeClr val="tx1"/>
                </a:solidFill>
                <a:uFillTx/>
                <a:latin typeface="Times New Roman" panose="02020603050405020304" charset="0"/>
                <a:cs typeface="Times New Roman" panose="02020603050405020304" charset="0"/>
              </a:rPr>
              <a:t>  </a:t>
            </a:r>
            <a:r>
              <a:rPr sz="2800">
                <a:solidFill>
                  <a:schemeClr val="tx1"/>
                </a:solidFill>
                <a:uFillTx/>
                <a:latin typeface="Times New Roman" panose="02020603050405020304" charset="0"/>
                <a:cs typeface="Times New Roman" panose="02020603050405020304" charset="0"/>
              </a:rPr>
              <a:t>B. cleaner </a:t>
            </a:r>
            <a:r>
              <a:rPr lang="en-US" sz="2800">
                <a:solidFill>
                  <a:schemeClr val="tx1"/>
                </a:solidFill>
                <a:uFillTx/>
                <a:latin typeface="Times New Roman" panose="02020603050405020304" charset="0"/>
                <a:cs typeface="Times New Roman" panose="02020603050405020304" charset="0"/>
              </a:rPr>
              <a:t>               </a:t>
            </a:r>
            <a:r>
              <a:rPr sz="2800">
                <a:solidFill>
                  <a:schemeClr val="tx1"/>
                </a:solidFill>
                <a:uFillTx/>
                <a:latin typeface="Times New Roman" panose="02020603050405020304" charset="0"/>
                <a:cs typeface="Times New Roman" panose="02020603050405020304" charset="0"/>
              </a:rPr>
              <a:t>C. trainer </a:t>
            </a:r>
            <a:r>
              <a:rPr lang="en-US" sz="2800">
                <a:solidFill>
                  <a:schemeClr val="tx1"/>
                </a:solidFill>
                <a:uFillTx/>
                <a:latin typeface="Times New Roman" panose="02020603050405020304" charset="0"/>
                <a:cs typeface="Times New Roman" panose="02020603050405020304" charset="0"/>
              </a:rPr>
              <a:t>            </a:t>
            </a:r>
            <a:r>
              <a:rPr sz="2800">
                <a:solidFill>
                  <a:schemeClr val="tx1"/>
                </a:solidFill>
                <a:uFillTx/>
                <a:latin typeface="Times New Roman" panose="02020603050405020304" charset="0"/>
                <a:cs typeface="Times New Roman" panose="02020603050405020304" charset="0"/>
              </a:rPr>
              <a:t>D. guardian</a:t>
            </a:r>
            <a:endParaRPr sz="2800">
              <a:solidFill>
                <a:schemeClr val="tx1"/>
              </a:solidFill>
              <a:uFillTx/>
              <a:latin typeface="Times New Roman" panose="02020603050405020304" charset="0"/>
              <a:cs typeface="Times New Roman" panose="02020603050405020304" charset="0"/>
            </a:endParaRPr>
          </a:p>
          <a:p>
            <a:pPr marL="360045" indent="-457200" fontAlgn="auto">
              <a:lnSpc>
                <a:spcPct val="110000"/>
              </a:lnSpc>
            </a:pPr>
            <a:r>
              <a:rPr sz="2800">
                <a:solidFill>
                  <a:schemeClr val="tx1"/>
                </a:solidFill>
                <a:uFillTx/>
                <a:latin typeface="Times New Roman" panose="02020603050405020304" charset="0"/>
                <a:cs typeface="Times New Roman" panose="02020603050405020304" charset="0"/>
              </a:rPr>
              <a:t>( </a:t>
            </a:r>
            <a:r>
              <a:rPr lang="en-US" sz="2800">
                <a:solidFill>
                  <a:schemeClr val="tx1"/>
                </a:solidFill>
                <a:uFillTx/>
                <a:latin typeface="Times New Roman" panose="02020603050405020304" charset="0"/>
                <a:cs typeface="Times New Roman" panose="02020603050405020304" charset="0"/>
              </a:rPr>
              <a:t>   </a:t>
            </a:r>
            <a:r>
              <a:rPr sz="2800">
                <a:solidFill>
                  <a:schemeClr val="tx1"/>
                </a:solidFill>
                <a:uFillTx/>
                <a:latin typeface="Times New Roman" panose="02020603050405020304" charset="0"/>
                <a:cs typeface="Times New Roman" panose="02020603050405020304" charset="0"/>
              </a:rPr>
              <a:t>) 8. A. stop </a:t>
            </a:r>
            <a:r>
              <a:rPr lang="en-US" sz="2800">
                <a:solidFill>
                  <a:schemeClr val="tx1"/>
                </a:solidFill>
                <a:uFillTx/>
                <a:latin typeface="Times New Roman" panose="02020603050405020304" charset="0"/>
                <a:cs typeface="Times New Roman" panose="02020603050405020304" charset="0"/>
              </a:rPr>
              <a:t>            </a:t>
            </a:r>
            <a:r>
              <a:rPr sz="2800">
                <a:solidFill>
                  <a:schemeClr val="tx1"/>
                </a:solidFill>
                <a:uFillTx/>
                <a:latin typeface="Times New Roman" panose="02020603050405020304" charset="0"/>
                <a:cs typeface="Times New Roman" panose="02020603050405020304" charset="0"/>
              </a:rPr>
              <a:t>B. protect </a:t>
            </a:r>
            <a:r>
              <a:rPr lang="en-US" sz="2800">
                <a:solidFill>
                  <a:schemeClr val="tx1"/>
                </a:solidFill>
                <a:uFillTx/>
                <a:latin typeface="Times New Roman" panose="02020603050405020304" charset="0"/>
                <a:cs typeface="Times New Roman" panose="02020603050405020304" charset="0"/>
              </a:rPr>
              <a:t>                </a:t>
            </a:r>
            <a:r>
              <a:rPr sz="2800">
                <a:solidFill>
                  <a:schemeClr val="tx1"/>
                </a:solidFill>
                <a:uFillTx/>
                <a:latin typeface="Times New Roman" panose="02020603050405020304" charset="0"/>
                <a:cs typeface="Times New Roman" panose="02020603050405020304" charset="0"/>
              </a:rPr>
              <a:t>C. suggest </a:t>
            </a:r>
            <a:r>
              <a:rPr lang="en-US" sz="2800">
                <a:solidFill>
                  <a:schemeClr val="tx1"/>
                </a:solidFill>
                <a:uFillTx/>
                <a:latin typeface="Times New Roman" panose="02020603050405020304" charset="0"/>
                <a:cs typeface="Times New Roman" panose="02020603050405020304" charset="0"/>
              </a:rPr>
              <a:t>          </a:t>
            </a:r>
            <a:r>
              <a:rPr sz="2800">
                <a:solidFill>
                  <a:schemeClr val="tx1"/>
                </a:solidFill>
                <a:uFillTx/>
                <a:latin typeface="Times New Roman" panose="02020603050405020304" charset="0"/>
                <a:cs typeface="Times New Roman" panose="02020603050405020304" charset="0"/>
              </a:rPr>
              <a:t>D. discover</a:t>
            </a:r>
            <a:endParaRPr sz="2800">
              <a:solidFill>
                <a:schemeClr val="tx1"/>
              </a:solidFill>
              <a:uFillTx/>
              <a:latin typeface="Times New Roman" panose="02020603050405020304" charset="0"/>
              <a:cs typeface="Times New Roman" panose="02020603050405020304" charset="0"/>
            </a:endParaRPr>
          </a:p>
          <a:p>
            <a:pPr marL="360045" indent="-457200" fontAlgn="auto">
              <a:lnSpc>
                <a:spcPct val="110000"/>
              </a:lnSpc>
            </a:pPr>
            <a:r>
              <a:rPr sz="2800">
                <a:solidFill>
                  <a:schemeClr val="tx1"/>
                </a:solidFill>
                <a:uFillTx/>
                <a:latin typeface="Times New Roman" panose="02020603050405020304" charset="0"/>
                <a:cs typeface="Times New Roman" panose="02020603050405020304" charset="0"/>
              </a:rPr>
              <a:t>(</a:t>
            </a:r>
            <a:r>
              <a:rPr lang="en-US" sz="2800">
                <a:solidFill>
                  <a:schemeClr val="tx1"/>
                </a:solidFill>
                <a:uFillTx/>
                <a:latin typeface="Times New Roman" panose="02020603050405020304" charset="0"/>
                <a:cs typeface="Times New Roman" panose="02020603050405020304" charset="0"/>
              </a:rPr>
              <a:t>   </a:t>
            </a:r>
            <a:r>
              <a:rPr sz="2800">
                <a:solidFill>
                  <a:schemeClr val="tx1"/>
                </a:solidFill>
                <a:uFillTx/>
                <a:latin typeface="Times New Roman" panose="02020603050405020304" charset="0"/>
                <a:cs typeface="Times New Roman" panose="02020603050405020304" charset="0"/>
              </a:rPr>
              <a:t> ) 9. A. pollution </a:t>
            </a:r>
            <a:r>
              <a:rPr lang="en-US" sz="2800">
                <a:solidFill>
                  <a:schemeClr val="tx1"/>
                </a:solidFill>
                <a:uFillTx/>
                <a:latin typeface="Times New Roman" panose="02020603050405020304" charset="0"/>
                <a:cs typeface="Times New Roman" panose="02020603050405020304" charset="0"/>
              </a:rPr>
              <a:t>    </a:t>
            </a:r>
            <a:r>
              <a:rPr sz="2800">
                <a:solidFill>
                  <a:schemeClr val="tx1"/>
                </a:solidFill>
                <a:uFillTx/>
                <a:latin typeface="Times New Roman" panose="02020603050405020304" charset="0"/>
                <a:cs typeface="Times New Roman" panose="02020603050405020304" charset="0"/>
              </a:rPr>
              <a:t>B. communication </a:t>
            </a:r>
            <a:r>
              <a:rPr lang="en-US" sz="2800">
                <a:solidFill>
                  <a:schemeClr val="tx1"/>
                </a:solidFill>
                <a:uFillTx/>
                <a:latin typeface="Times New Roman" panose="02020603050405020304" charset="0"/>
                <a:cs typeface="Times New Roman" panose="02020603050405020304" charset="0"/>
              </a:rPr>
              <a:t>  </a:t>
            </a:r>
            <a:r>
              <a:rPr sz="2800">
                <a:solidFill>
                  <a:schemeClr val="tx1"/>
                </a:solidFill>
                <a:uFillTx/>
                <a:latin typeface="Times New Roman" panose="02020603050405020304" charset="0"/>
                <a:cs typeface="Times New Roman" panose="02020603050405020304" charset="0"/>
              </a:rPr>
              <a:t>C. protection </a:t>
            </a:r>
            <a:r>
              <a:rPr lang="en-US" sz="2800">
                <a:solidFill>
                  <a:schemeClr val="tx1"/>
                </a:solidFill>
                <a:uFillTx/>
                <a:latin typeface="Times New Roman" panose="02020603050405020304" charset="0"/>
                <a:cs typeface="Times New Roman" panose="02020603050405020304" charset="0"/>
              </a:rPr>
              <a:t>      </a:t>
            </a:r>
            <a:r>
              <a:rPr sz="2800">
                <a:solidFill>
                  <a:schemeClr val="tx1"/>
                </a:solidFill>
                <a:uFillTx/>
                <a:latin typeface="Times New Roman" panose="02020603050405020304" charset="0"/>
                <a:cs typeface="Times New Roman" panose="02020603050405020304" charset="0"/>
              </a:rPr>
              <a:t>D. transportation</a:t>
            </a:r>
            <a:endParaRPr sz="2800">
              <a:solidFill>
                <a:schemeClr val="tx1"/>
              </a:solidFill>
              <a:uFillTx/>
              <a:latin typeface="Times New Roman" panose="02020603050405020304" charset="0"/>
              <a:cs typeface="Times New Roman" panose="02020603050405020304" charset="0"/>
            </a:endParaRPr>
          </a:p>
          <a:p>
            <a:pPr marL="360045" indent="-457200" fontAlgn="auto">
              <a:lnSpc>
                <a:spcPct val="110000"/>
              </a:lnSpc>
            </a:pPr>
            <a:r>
              <a:rPr sz="2800">
                <a:solidFill>
                  <a:schemeClr val="tx1"/>
                </a:solidFill>
                <a:uFillTx/>
                <a:latin typeface="Times New Roman" panose="02020603050405020304" charset="0"/>
                <a:cs typeface="Times New Roman" panose="02020603050405020304" charset="0"/>
              </a:rPr>
              <a:t>(</a:t>
            </a:r>
            <a:r>
              <a:rPr lang="en-US" sz="2800">
                <a:solidFill>
                  <a:schemeClr val="tx1"/>
                </a:solidFill>
                <a:uFillTx/>
                <a:latin typeface="Times New Roman" panose="02020603050405020304" charset="0"/>
                <a:cs typeface="Times New Roman" panose="02020603050405020304" charset="0"/>
              </a:rPr>
              <a:t>   </a:t>
            </a:r>
            <a:r>
              <a:rPr sz="2800">
                <a:solidFill>
                  <a:schemeClr val="tx1"/>
                </a:solidFill>
                <a:uFillTx/>
                <a:latin typeface="Times New Roman" panose="02020603050405020304" charset="0"/>
                <a:cs typeface="Times New Roman" panose="02020603050405020304" charset="0"/>
              </a:rPr>
              <a:t> ) 10. A. Realizing </a:t>
            </a:r>
            <a:r>
              <a:rPr lang="en-US" sz="2800">
                <a:solidFill>
                  <a:schemeClr val="tx1"/>
                </a:solidFill>
                <a:uFillTx/>
                <a:latin typeface="Times New Roman" panose="02020603050405020304" charset="0"/>
                <a:cs typeface="Times New Roman" panose="02020603050405020304" charset="0"/>
              </a:rPr>
              <a:t> </a:t>
            </a:r>
            <a:r>
              <a:rPr sz="2800">
                <a:solidFill>
                  <a:schemeClr val="tx1"/>
                </a:solidFill>
                <a:uFillTx/>
                <a:latin typeface="Times New Roman" panose="02020603050405020304" charset="0"/>
                <a:cs typeface="Times New Roman" panose="02020603050405020304" charset="0"/>
              </a:rPr>
              <a:t>B. Solving </a:t>
            </a:r>
            <a:r>
              <a:rPr lang="en-US" sz="2800">
                <a:solidFill>
                  <a:schemeClr val="tx1"/>
                </a:solidFill>
                <a:uFillTx/>
                <a:latin typeface="Times New Roman" panose="02020603050405020304" charset="0"/>
                <a:cs typeface="Times New Roman" panose="02020603050405020304" charset="0"/>
              </a:rPr>
              <a:t>               </a:t>
            </a:r>
            <a:r>
              <a:rPr sz="2800">
                <a:solidFill>
                  <a:schemeClr val="tx1"/>
                </a:solidFill>
                <a:uFillTx/>
                <a:latin typeface="Times New Roman" panose="02020603050405020304" charset="0"/>
                <a:cs typeface="Times New Roman" panose="02020603050405020304" charset="0"/>
              </a:rPr>
              <a:t>C. Considering </a:t>
            </a:r>
            <a:r>
              <a:rPr lang="en-US" sz="2800">
                <a:solidFill>
                  <a:schemeClr val="tx1"/>
                </a:solidFill>
                <a:uFillTx/>
                <a:latin typeface="Times New Roman" panose="02020603050405020304" charset="0"/>
                <a:cs typeface="Times New Roman" panose="02020603050405020304" charset="0"/>
              </a:rPr>
              <a:t>  </a:t>
            </a:r>
            <a:r>
              <a:rPr sz="2800">
                <a:solidFill>
                  <a:schemeClr val="tx1"/>
                </a:solidFill>
                <a:uFillTx/>
                <a:latin typeface="Times New Roman" panose="02020603050405020304" charset="0"/>
                <a:cs typeface="Times New Roman" panose="02020603050405020304" charset="0"/>
              </a:rPr>
              <a:t>D. Treating</a:t>
            </a:r>
            <a:endParaRPr sz="2800">
              <a:solidFill>
                <a:schemeClr val="tx1"/>
              </a:solidFill>
              <a:uFillTx/>
              <a:latin typeface="Times New Roman" panose="02020603050405020304" charset="0"/>
              <a:cs typeface="Times New Roman" panose="02020603050405020304" charset="0"/>
            </a:endParaRPr>
          </a:p>
          <a:p>
            <a:pPr marL="360045" indent="-457200" fontAlgn="auto">
              <a:lnSpc>
                <a:spcPct val="110000"/>
              </a:lnSpc>
            </a:pPr>
            <a:r>
              <a:rPr sz="2800">
                <a:solidFill>
                  <a:schemeClr val="tx1"/>
                </a:solidFill>
                <a:uFillTx/>
                <a:latin typeface="Times New Roman" panose="02020603050405020304" charset="0"/>
                <a:cs typeface="Times New Roman" panose="02020603050405020304" charset="0"/>
              </a:rPr>
              <a:t>(</a:t>
            </a:r>
            <a:r>
              <a:rPr lang="en-US" sz="2800">
                <a:solidFill>
                  <a:schemeClr val="tx1"/>
                </a:solidFill>
                <a:uFillTx/>
                <a:latin typeface="Times New Roman" panose="02020603050405020304" charset="0"/>
                <a:cs typeface="Times New Roman" panose="02020603050405020304" charset="0"/>
              </a:rPr>
              <a:t>    </a:t>
            </a:r>
            <a:r>
              <a:rPr sz="2800">
                <a:solidFill>
                  <a:schemeClr val="tx1"/>
                </a:solidFill>
                <a:uFillTx/>
                <a:latin typeface="Times New Roman" panose="02020603050405020304" charset="0"/>
                <a:cs typeface="Times New Roman" panose="02020603050405020304" charset="0"/>
              </a:rPr>
              <a:t>) 11. A. kept </a:t>
            </a:r>
            <a:r>
              <a:rPr lang="en-US" sz="2800">
                <a:solidFill>
                  <a:schemeClr val="tx1"/>
                </a:solidFill>
                <a:uFillTx/>
                <a:latin typeface="Times New Roman" panose="02020603050405020304" charset="0"/>
                <a:cs typeface="Times New Roman" panose="02020603050405020304" charset="0"/>
              </a:rPr>
              <a:t>          </a:t>
            </a:r>
            <a:r>
              <a:rPr sz="2800">
                <a:solidFill>
                  <a:schemeClr val="tx1"/>
                </a:solidFill>
                <a:uFillTx/>
                <a:latin typeface="Times New Roman" panose="02020603050405020304" charset="0"/>
                <a:cs typeface="Times New Roman" panose="02020603050405020304" charset="0"/>
              </a:rPr>
              <a:t>B. bought </a:t>
            </a:r>
            <a:r>
              <a:rPr lang="en-US" sz="2800">
                <a:solidFill>
                  <a:schemeClr val="tx1"/>
                </a:solidFill>
                <a:uFillTx/>
                <a:latin typeface="Times New Roman" panose="02020603050405020304" charset="0"/>
                <a:cs typeface="Times New Roman" panose="02020603050405020304" charset="0"/>
              </a:rPr>
              <a:t>                </a:t>
            </a:r>
            <a:r>
              <a:rPr sz="2800">
                <a:solidFill>
                  <a:schemeClr val="tx1"/>
                </a:solidFill>
                <a:uFillTx/>
                <a:latin typeface="Times New Roman" panose="02020603050405020304" charset="0"/>
                <a:cs typeface="Times New Roman" panose="02020603050405020304" charset="0"/>
              </a:rPr>
              <a:t>C. took </a:t>
            </a:r>
            <a:r>
              <a:rPr lang="en-US" sz="2800">
                <a:solidFill>
                  <a:schemeClr val="tx1"/>
                </a:solidFill>
                <a:uFillTx/>
                <a:latin typeface="Times New Roman" panose="02020603050405020304" charset="0"/>
                <a:cs typeface="Times New Roman" panose="02020603050405020304" charset="0"/>
              </a:rPr>
              <a:t>               </a:t>
            </a:r>
            <a:r>
              <a:rPr sz="2800">
                <a:solidFill>
                  <a:schemeClr val="tx1"/>
                </a:solidFill>
                <a:uFillTx/>
                <a:latin typeface="Times New Roman" panose="02020603050405020304" charset="0"/>
                <a:cs typeface="Times New Roman" panose="02020603050405020304" charset="0"/>
              </a:rPr>
              <a:t>D. returned</a:t>
            </a:r>
            <a:endParaRPr sz="2800">
              <a:solidFill>
                <a:schemeClr val="tx1"/>
              </a:solidFill>
              <a:uFillTx/>
              <a:latin typeface="Times New Roman" panose="02020603050405020304" charset="0"/>
              <a:cs typeface="Times New Roman" panose="02020603050405020304" charset="0"/>
            </a:endParaRPr>
          </a:p>
        </p:txBody>
      </p:sp>
      <p:sp>
        <p:nvSpPr>
          <p:cNvPr id="15" name="文本框 14"/>
          <p:cNvSpPr txBox="1"/>
          <p:nvPr/>
        </p:nvSpPr>
        <p:spPr>
          <a:xfrm>
            <a:off x="728345" y="3361055"/>
            <a:ext cx="520065" cy="564515"/>
          </a:xfrm>
          <a:prstGeom prst="rect">
            <a:avLst/>
          </a:prstGeom>
          <a:noFill/>
        </p:spPr>
        <p:txBody>
          <a:bodyPr wrap="square" rtlCol="0">
            <a:noAutofit/>
          </a:bodyPr>
          <a:p>
            <a:r>
              <a:rPr lang="en-US" altLang="zh-CN" sz="3000">
                <a:solidFill>
                  <a:srgbClr val="C00000"/>
                </a:solidFill>
                <a:uFillTx/>
                <a:latin typeface="Times New Roman" panose="02020603050405020304" charset="0"/>
                <a:cs typeface="Times New Roman" panose="02020603050405020304" charset="0"/>
              </a:rPr>
              <a:t>D</a:t>
            </a:r>
            <a:endParaRPr lang="en-US" altLang="zh-CN" sz="3000">
              <a:solidFill>
                <a:srgbClr val="C00000"/>
              </a:solidFill>
              <a:uFillTx/>
              <a:latin typeface="Times New Roman" panose="02020603050405020304" charset="0"/>
              <a:cs typeface="Times New Roman" panose="02020603050405020304" charset="0"/>
            </a:endParaRPr>
          </a:p>
        </p:txBody>
      </p:sp>
      <p:sp>
        <p:nvSpPr>
          <p:cNvPr id="9" name="文本框 8"/>
          <p:cNvSpPr txBox="1"/>
          <p:nvPr/>
        </p:nvSpPr>
        <p:spPr>
          <a:xfrm>
            <a:off x="728345" y="3836035"/>
            <a:ext cx="520065" cy="553085"/>
          </a:xfrm>
          <a:prstGeom prst="rect">
            <a:avLst/>
          </a:prstGeom>
          <a:noFill/>
        </p:spPr>
        <p:txBody>
          <a:bodyPr wrap="square" rtlCol="0">
            <a:noAutofit/>
          </a:bodyPr>
          <a:p>
            <a:r>
              <a:rPr lang="en-US" altLang="zh-CN" sz="3000">
                <a:solidFill>
                  <a:srgbClr val="C00000"/>
                </a:solidFill>
                <a:uFillTx/>
                <a:latin typeface="Times New Roman" panose="02020603050405020304" charset="0"/>
                <a:cs typeface="Times New Roman" panose="02020603050405020304" charset="0"/>
              </a:rPr>
              <a:t>A</a:t>
            </a:r>
            <a:endParaRPr lang="en-US" altLang="zh-CN" sz="3000">
              <a:solidFill>
                <a:srgbClr val="C00000"/>
              </a:solidFill>
              <a:uFillTx/>
              <a:latin typeface="Times New Roman" panose="02020603050405020304" charset="0"/>
              <a:cs typeface="Times New Roman" panose="02020603050405020304" charset="0"/>
            </a:endParaRPr>
          </a:p>
        </p:txBody>
      </p:sp>
      <p:sp>
        <p:nvSpPr>
          <p:cNvPr id="19" name="圆角矩形 18"/>
          <p:cNvSpPr/>
          <p:nvPr/>
        </p:nvSpPr>
        <p:spPr>
          <a:xfrm>
            <a:off x="1045210" y="5910580"/>
            <a:ext cx="1605280"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rPr>
              <a:t>7</a:t>
            </a:r>
            <a:r>
              <a:rPr lang="zh-CN" altLang="en-US" sz="2800" b="1">
                <a:solidFill>
                  <a:srgbClr val="00B0F0"/>
                </a:solidFill>
                <a:hlinkClick r:id="rId5" action="ppaction://hlinksldjump"/>
              </a:rPr>
              <a:t>【解析】</a:t>
            </a:r>
            <a:endParaRPr lang="zh-CN" altLang="en-US" sz="2800" b="1">
              <a:solidFill>
                <a:srgbClr val="00B0F0"/>
              </a:solidFill>
            </a:endParaRPr>
          </a:p>
        </p:txBody>
      </p:sp>
      <p:sp>
        <p:nvSpPr>
          <p:cNvPr id="20" name="圆角矩形 19"/>
          <p:cNvSpPr/>
          <p:nvPr/>
        </p:nvSpPr>
        <p:spPr>
          <a:xfrm>
            <a:off x="3010535" y="5910580"/>
            <a:ext cx="1605280"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rPr>
              <a:t>8</a:t>
            </a:r>
            <a:r>
              <a:rPr lang="zh-CN" altLang="en-US" sz="2800" b="1">
                <a:solidFill>
                  <a:srgbClr val="00B0F0"/>
                </a:solidFill>
                <a:hlinkClick r:id="rId6" action="ppaction://hlinksldjump"/>
              </a:rPr>
              <a:t>【解析】</a:t>
            </a:r>
            <a:endParaRPr lang="zh-CN" altLang="en-US" sz="2800" b="1">
              <a:solidFill>
                <a:srgbClr val="00B0F0"/>
              </a:solidFill>
            </a:endParaRPr>
          </a:p>
        </p:txBody>
      </p:sp>
      <p:sp>
        <p:nvSpPr>
          <p:cNvPr id="3" name="文本框 2"/>
          <p:cNvSpPr txBox="1"/>
          <p:nvPr/>
        </p:nvSpPr>
        <p:spPr>
          <a:xfrm>
            <a:off x="728345" y="4309745"/>
            <a:ext cx="520065" cy="622935"/>
          </a:xfrm>
          <a:prstGeom prst="rect">
            <a:avLst/>
          </a:prstGeom>
          <a:noFill/>
        </p:spPr>
        <p:txBody>
          <a:bodyPr wrap="square" rtlCol="0">
            <a:noAutofit/>
          </a:bodyPr>
          <a:p>
            <a:r>
              <a:rPr lang="en-US" altLang="zh-CN" sz="3000">
                <a:solidFill>
                  <a:srgbClr val="C00000"/>
                </a:solidFill>
                <a:uFillTx/>
                <a:latin typeface="Times New Roman" panose="02020603050405020304" charset="0"/>
                <a:cs typeface="Times New Roman" panose="02020603050405020304" charset="0"/>
              </a:rPr>
              <a:t>C</a:t>
            </a:r>
            <a:endParaRPr lang="en-US" altLang="zh-CN" sz="3000">
              <a:solidFill>
                <a:srgbClr val="C00000"/>
              </a:solidFill>
              <a:uFillTx/>
              <a:latin typeface="Times New Roman" panose="02020603050405020304" charset="0"/>
              <a:cs typeface="Times New Roman" panose="02020603050405020304" charset="0"/>
            </a:endParaRPr>
          </a:p>
        </p:txBody>
      </p:sp>
      <p:sp>
        <p:nvSpPr>
          <p:cNvPr id="6" name="圆角矩形 5"/>
          <p:cNvSpPr/>
          <p:nvPr/>
        </p:nvSpPr>
        <p:spPr>
          <a:xfrm>
            <a:off x="4975860" y="5910580"/>
            <a:ext cx="1833245"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rPr>
              <a:t>9</a:t>
            </a:r>
            <a:r>
              <a:rPr lang="zh-CN" altLang="en-US" sz="2800" b="1">
                <a:solidFill>
                  <a:srgbClr val="00B0F0"/>
                </a:solidFill>
                <a:hlinkClick r:id="rId7" action="ppaction://hlinksldjump"/>
              </a:rPr>
              <a:t>【解析】</a:t>
            </a:r>
            <a:endParaRPr lang="zh-CN" altLang="en-US" sz="2800" b="1">
              <a:solidFill>
                <a:srgbClr val="00B0F0"/>
              </a:solidFill>
            </a:endParaRPr>
          </a:p>
        </p:txBody>
      </p:sp>
      <p:sp>
        <p:nvSpPr>
          <p:cNvPr id="7" name="文本框 6"/>
          <p:cNvSpPr txBox="1"/>
          <p:nvPr/>
        </p:nvSpPr>
        <p:spPr>
          <a:xfrm>
            <a:off x="728345" y="4743450"/>
            <a:ext cx="520065" cy="622935"/>
          </a:xfrm>
          <a:prstGeom prst="rect">
            <a:avLst/>
          </a:prstGeom>
          <a:noFill/>
        </p:spPr>
        <p:txBody>
          <a:bodyPr wrap="square" rtlCol="0">
            <a:noAutofit/>
          </a:bodyPr>
          <a:p>
            <a:r>
              <a:rPr lang="en-US" altLang="zh-CN" sz="3000">
                <a:solidFill>
                  <a:srgbClr val="C00000"/>
                </a:solidFill>
                <a:uFillTx/>
                <a:latin typeface="Times New Roman" panose="02020603050405020304" charset="0"/>
                <a:cs typeface="Times New Roman" panose="02020603050405020304" charset="0"/>
              </a:rPr>
              <a:t>A</a:t>
            </a:r>
            <a:endParaRPr lang="en-US" altLang="zh-CN" sz="3000">
              <a:solidFill>
                <a:srgbClr val="C00000"/>
              </a:solidFill>
              <a:uFillTx/>
              <a:latin typeface="Times New Roman" panose="02020603050405020304" charset="0"/>
              <a:cs typeface="Times New Roman" panose="02020603050405020304" charset="0"/>
            </a:endParaRPr>
          </a:p>
        </p:txBody>
      </p:sp>
      <p:sp>
        <p:nvSpPr>
          <p:cNvPr id="8" name="圆角矩形 7"/>
          <p:cNvSpPr/>
          <p:nvPr/>
        </p:nvSpPr>
        <p:spPr>
          <a:xfrm>
            <a:off x="6939280" y="5910580"/>
            <a:ext cx="1833245"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rPr>
              <a:t>10</a:t>
            </a:r>
            <a:r>
              <a:rPr lang="zh-CN" altLang="en-US" sz="2800" b="1">
                <a:solidFill>
                  <a:srgbClr val="00B0F0"/>
                </a:solidFill>
                <a:hlinkClick r:id="rId8" action="ppaction://hlinksldjump"/>
              </a:rPr>
              <a:t>【解析】</a:t>
            </a:r>
            <a:endParaRPr lang="zh-CN" altLang="en-US" sz="2800" b="1">
              <a:solidFill>
                <a:srgbClr val="00B0F0"/>
              </a:solidFill>
            </a:endParaRPr>
          </a:p>
        </p:txBody>
      </p:sp>
      <p:sp>
        <p:nvSpPr>
          <p:cNvPr id="10" name="文本框 9"/>
          <p:cNvSpPr txBox="1"/>
          <p:nvPr/>
        </p:nvSpPr>
        <p:spPr>
          <a:xfrm>
            <a:off x="728345" y="5248275"/>
            <a:ext cx="520065" cy="622935"/>
          </a:xfrm>
          <a:prstGeom prst="rect">
            <a:avLst/>
          </a:prstGeom>
          <a:noFill/>
        </p:spPr>
        <p:txBody>
          <a:bodyPr wrap="square" rtlCol="0">
            <a:noAutofit/>
          </a:bodyPr>
          <a:p>
            <a:r>
              <a:rPr lang="en-US" altLang="zh-CN" sz="3000">
                <a:solidFill>
                  <a:srgbClr val="C00000"/>
                </a:solidFill>
                <a:uFillTx/>
                <a:latin typeface="Times New Roman" panose="02020603050405020304" charset="0"/>
                <a:cs typeface="Times New Roman" panose="02020603050405020304" charset="0"/>
              </a:rPr>
              <a:t>D</a:t>
            </a:r>
            <a:endParaRPr lang="en-US" altLang="zh-CN" sz="3000">
              <a:solidFill>
                <a:srgbClr val="C00000"/>
              </a:solidFill>
              <a:uFillTx/>
              <a:latin typeface="Times New Roman" panose="02020603050405020304" charset="0"/>
              <a:cs typeface="Times New Roman" panose="02020603050405020304" charset="0"/>
            </a:endParaRPr>
          </a:p>
        </p:txBody>
      </p:sp>
      <p:sp>
        <p:nvSpPr>
          <p:cNvPr id="11" name="圆角矩形 10"/>
          <p:cNvSpPr/>
          <p:nvPr/>
        </p:nvSpPr>
        <p:spPr>
          <a:xfrm>
            <a:off x="9134475" y="5910580"/>
            <a:ext cx="1833245"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rPr>
              <a:t>11</a:t>
            </a:r>
            <a:r>
              <a:rPr lang="zh-CN" altLang="en-US" sz="2800" b="1">
                <a:solidFill>
                  <a:srgbClr val="00B0F0"/>
                </a:solidFill>
                <a:hlinkClick r:id="rId9" action="ppaction://hlinksldjump"/>
              </a:rPr>
              <a:t>【解析】</a:t>
            </a:r>
            <a:endParaRPr lang="zh-CN" altLang="en-US" sz="2800" b="1">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linds(horizontal)">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blinds(horizontal)">
                                      <p:cBhvr>
                                        <p:cTn id="18" dur="5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linds(horizontal)">
                                      <p:cBhvr>
                                        <p:cTn id="23" dur="500"/>
                                        <p:tgtEl>
                                          <p:spTgt spid="3"/>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blinds(horizontal)">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linds(horizontal)">
                                      <p:cBhvr>
                                        <p:cTn id="31" dur="500"/>
                                        <p:tgtEl>
                                          <p:spTgt spid="7"/>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blinds(horizontal)">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blinds(horizontal)">
                                      <p:cBhvr>
                                        <p:cTn id="39" dur="500"/>
                                        <p:tgtEl>
                                          <p:spTgt spid="10"/>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linds(horizontal)">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P spid="19" grpId="0" bldLvl="0" animBg="1"/>
      <p:bldP spid="20" grpId="0" bldLvl="0" animBg="1"/>
      <p:bldP spid="3" grpId="0"/>
      <p:bldP spid="6" grpId="0" bldLvl="0" animBg="1"/>
      <p:bldP spid="7" grpId="0"/>
      <p:bldP spid="8" grpId="0" bldLvl="0" animBg="1"/>
      <p:bldP spid="10" grpId="0"/>
      <p:bldP spid="11"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20" name="组合 19"/>
          <p:cNvGrpSpPr/>
          <p:nvPr/>
        </p:nvGrpSpPr>
        <p:grpSpPr>
          <a:xfrm>
            <a:off x="10568305" y="6055360"/>
            <a:ext cx="1541145" cy="773430"/>
            <a:chOff x="15940" y="9138"/>
            <a:chExt cx="2427" cy="1218"/>
          </a:xfrm>
        </p:grpSpPr>
        <p:sp>
          <p:nvSpPr>
            <p:cNvPr id="15" name="左箭头 14"/>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5"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pic>
        <p:nvPicPr>
          <p:cNvPr id="5" name="图片 4"/>
          <p:cNvPicPr/>
          <p:nvPr/>
        </p:nvPicPr>
        <p:blipFill>
          <a:blip r:embed="rId6">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2" name="文本框 1"/>
          <p:cNvSpPr txBox="1"/>
          <p:nvPr/>
        </p:nvSpPr>
        <p:spPr>
          <a:xfrm>
            <a:off x="962660" y="1362075"/>
            <a:ext cx="10266680" cy="318135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lang="en-US" sz="3000">
                <a:solidFill>
                  <a:srgbClr val="C00000"/>
                </a:solidFill>
                <a:uFillTx/>
                <a:latin typeface="Times New Roman" panose="02020603050405020304" charset="0"/>
                <a:ea typeface="宋体" panose="02010600030101010101" pitchFamily="2" charset="-122"/>
                <a:cs typeface="Times New Roman" panose="02020603050405020304" charset="0"/>
              </a:rPr>
              <a:t>7</a:t>
            </a: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.【解析】A项意为“警察”；B项意为“清洁工”；C项意为“教练员”；D项意为“保护者”。根据此段最后一个单词“guardians”可知，梅景田是志愿担当长城守护者。故选D项。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3" name="文本框 2"/>
          <p:cNvSpPr txBox="1"/>
          <p:nvPr/>
        </p:nvSpPr>
        <p:spPr>
          <a:xfrm>
            <a:off x="780415" y="636905"/>
            <a:ext cx="10775950" cy="5631180"/>
          </a:xfrm>
          <a:prstGeom prst="rect">
            <a:avLst/>
          </a:prstGeom>
          <a:noFill/>
          <a:ln>
            <a:noFill/>
          </a:ln>
        </p:spPr>
        <p:txBody>
          <a:bodyPr wrap="square" rtlCol="0">
            <a:spAutoFit/>
          </a:bodyPr>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uFillTx/>
                <a:latin typeface="Times New Roman" panose="02020603050405020304" charset="0"/>
                <a:ea typeface="宋体" panose="02010600030101010101" pitchFamily="2" charset="-122"/>
                <a:cs typeface="Times New Roman" panose="02020603050405020304" charset="0"/>
                <a:sym typeface="+mn-ea"/>
              </a:rPr>
              <a:t>In </a:t>
            </a:r>
            <a:r>
              <a:rPr sz="3000" i="1">
                <a:uFillTx/>
                <a:latin typeface="Times New Roman" panose="02020603050405020304" charset="0"/>
                <a:ea typeface="宋体" panose="02010600030101010101" pitchFamily="2" charset="-122"/>
                <a:cs typeface="Times New Roman" panose="02020603050405020304" charset="0"/>
                <a:sym typeface="+mn-ea"/>
              </a:rPr>
              <a:t>Dragon Ball</a:t>
            </a:r>
            <a:r>
              <a:rPr sz="3000">
                <a:uFillTx/>
                <a:latin typeface="Times New Roman" panose="02020603050405020304" charset="0"/>
                <a:ea typeface="宋体" panose="02010600030101010101" pitchFamily="2" charset="-122"/>
                <a:cs typeface="Times New Roman" panose="02020603050405020304" charset="0"/>
                <a:sym typeface="+mn-ea"/>
              </a:rPr>
              <a:t>, Toriyama created a world filled with adventure and magic, much like the one in </a:t>
            </a:r>
            <a:r>
              <a:rPr sz="3000" i="1">
                <a:uFillTx/>
                <a:latin typeface="Times New Roman" panose="02020603050405020304" charset="0"/>
                <a:ea typeface="宋体" panose="02010600030101010101" pitchFamily="2" charset="-122"/>
                <a:cs typeface="Times New Roman" panose="02020603050405020304" charset="0"/>
                <a:sym typeface="+mn-ea"/>
              </a:rPr>
              <a:t>Journey to the West</a:t>
            </a:r>
            <a:r>
              <a:rPr sz="3000">
                <a:uFillTx/>
                <a:latin typeface="Times New Roman" panose="02020603050405020304" charset="0"/>
                <a:ea typeface="宋体" panose="02010600030101010101" pitchFamily="2" charset="-122"/>
                <a:cs typeface="Times New Roman" panose="02020603050405020304" charset="0"/>
                <a:sym typeface="+mn-ea"/>
              </a:rPr>
              <a:t>. The main character, Son Goku, is like the Monkey King in many ways. He’s strong, interesting, and always eager for new challenges. Goku’s journey to become the strongest fighter in the universe is full of excitement, just like the long journey in the Chinese story.</a:t>
            </a:r>
            <a:endParaRPr sz="3000">
              <a:uFillTx/>
              <a:latin typeface="Times New Roman" panose="02020603050405020304" charset="0"/>
              <a:ea typeface="宋体" panose="02010600030101010101" pitchFamily="2" charset="-122"/>
              <a:cs typeface="Times New Roman" panose="02020603050405020304" charset="0"/>
              <a:sym typeface="+mn-ea"/>
            </a:endParaRPr>
          </a:p>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uFillTx/>
                <a:latin typeface="Times New Roman" panose="02020603050405020304" charset="0"/>
                <a:ea typeface="宋体" panose="02010600030101010101" pitchFamily="2" charset="-122"/>
                <a:cs typeface="Times New Roman" panose="02020603050405020304" charset="0"/>
                <a:sym typeface="+mn-ea"/>
              </a:rPr>
              <a:t>Toriyama also added elements of Chinese Wushu and ancient stories to </a:t>
            </a:r>
            <a:r>
              <a:rPr sz="3000" i="1">
                <a:uFillTx/>
                <a:latin typeface="Times New Roman" panose="02020603050405020304" charset="0"/>
                <a:ea typeface="宋体" panose="02010600030101010101" pitchFamily="2" charset="-122"/>
                <a:cs typeface="Times New Roman" panose="02020603050405020304" charset="0"/>
                <a:sym typeface="+mn-ea"/>
              </a:rPr>
              <a:t>Dragon Ball</a:t>
            </a:r>
            <a:r>
              <a:rPr sz="3000">
                <a:uFillTx/>
                <a:latin typeface="Times New Roman" panose="02020603050405020304" charset="0"/>
                <a:ea typeface="宋体" panose="02010600030101010101" pitchFamily="2" charset="-122"/>
                <a:cs typeface="Times New Roman" panose="02020603050405020304" charset="0"/>
                <a:sym typeface="+mn-ea"/>
              </a:rPr>
              <a:t>. These characters use special movements and powers, which remind us of ancient magic and fighting skills in China. The colorful worlds and creatures in the manga are inspired by the fantastic scenes in </a:t>
            </a:r>
            <a:r>
              <a:rPr sz="3000" i="1">
                <a:uFillTx/>
                <a:latin typeface="Times New Roman" panose="02020603050405020304" charset="0"/>
                <a:ea typeface="宋体" panose="02010600030101010101" pitchFamily="2" charset="-122"/>
                <a:cs typeface="Times New Roman" panose="02020603050405020304" charset="0"/>
                <a:sym typeface="+mn-ea"/>
              </a:rPr>
              <a:t>Journey to the West</a:t>
            </a:r>
            <a:r>
              <a:rPr sz="3000">
                <a:uFillTx/>
                <a:latin typeface="Times New Roman" panose="02020603050405020304" charset="0"/>
                <a:ea typeface="宋体" panose="02010600030101010101" pitchFamily="2" charset="-122"/>
                <a:cs typeface="Times New Roman" panose="02020603050405020304" charset="0"/>
                <a:sym typeface="+mn-ea"/>
              </a:rPr>
              <a:t>. It has given ideas to many other artists who made comics and cartoons.</a:t>
            </a:r>
            <a:endParaRPr sz="3000">
              <a:uFillTx/>
              <a:latin typeface="Times New Roman" panose="02020603050405020304" charset="0"/>
              <a:ea typeface="宋体" panose="02010600030101010101" pitchFamily="2" charset="-122"/>
              <a:cs typeface="Times New Roman" panose="02020603050405020304" charset="0"/>
              <a:sym typeface="+mn-ea"/>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pic>
        <p:nvPicPr>
          <p:cNvPr id="7" name="图片 6"/>
          <p:cNvPicPr/>
          <p:nvPr/>
        </p:nvPicPr>
        <p:blipFill>
          <a:blip r:embed="rId5">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5" name="文本框 4"/>
          <p:cNvSpPr txBox="1"/>
          <p:nvPr/>
        </p:nvSpPr>
        <p:spPr>
          <a:xfrm>
            <a:off x="962660" y="1362075"/>
            <a:ext cx="10266680" cy="318135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lang="en-US" sz="3000">
                <a:solidFill>
                  <a:srgbClr val="C00000"/>
                </a:solidFill>
                <a:uFillTx/>
                <a:latin typeface="Times New Roman" panose="02020603050405020304" charset="0"/>
                <a:ea typeface="宋体" panose="02010600030101010101" pitchFamily="2" charset="-122"/>
                <a:cs typeface="Times New Roman" panose="02020603050405020304" charset="0"/>
              </a:rPr>
              <a:t>8</a:t>
            </a: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.【解析】A项意为“阻止”；B项意为“保护”；C项意为“建议”；D项意为“发现”。此处考查固定搭配stop sb. from doing sth.（阻止某人做某事），表示梅景田阻止游客对长城造成破坏。故选A项。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grpSp>
        <p:nvGrpSpPr>
          <p:cNvPr id="20" name="组合 19"/>
          <p:cNvGrpSpPr/>
          <p:nvPr/>
        </p:nvGrpSpPr>
        <p:grpSpPr>
          <a:xfrm>
            <a:off x="10568305" y="6055360"/>
            <a:ext cx="1541145" cy="773430"/>
            <a:chOff x="15940" y="9138"/>
            <a:chExt cx="2427" cy="1218"/>
          </a:xfrm>
        </p:grpSpPr>
        <p:sp>
          <p:nvSpPr>
            <p:cNvPr id="15" name="左箭头 14"/>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6"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pic>
        <p:nvPicPr>
          <p:cNvPr id="7" name="图片 6"/>
          <p:cNvPicPr/>
          <p:nvPr/>
        </p:nvPicPr>
        <p:blipFill>
          <a:blip r:embed="rId5">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5" name="文本框 4"/>
          <p:cNvSpPr txBox="1"/>
          <p:nvPr/>
        </p:nvSpPr>
        <p:spPr>
          <a:xfrm>
            <a:off x="962660" y="1362075"/>
            <a:ext cx="10266680" cy="318135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lang="en-US" sz="3000">
                <a:solidFill>
                  <a:srgbClr val="C00000"/>
                </a:solidFill>
                <a:uFillTx/>
                <a:latin typeface="Times New Roman" panose="02020603050405020304" charset="0"/>
                <a:ea typeface="宋体" panose="02010600030101010101" pitchFamily="2" charset="-122"/>
                <a:cs typeface="Times New Roman" panose="02020603050405020304" charset="0"/>
              </a:rPr>
              <a:t>9</a:t>
            </a: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.【解析】A项意为“污染”；B项意为“沟通；交流”；C项意为“保护”；D项意为“运输；交通工具”。根据第10空后的“cultural heritage protection”可知，此处句意为“一项长城保护活动在北京开展”。故选C项。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grpSp>
        <p:nvGrpSpPr>
          <p:cNvPr id="20" name="组合 19"/>
          <p:cNvGrpSpPr/>
          <p:nvPr/>
        </p:nvGrpSpPr>
        <p:grpSpPr>
          <a:xfrm>
            <a:off x="10568305" y="6055360"/>
            <a:ext cx="1541145" cy="773430"/>
            <a:chOff x="15940" y="9138"/>
            <a:chExt cx="2427" cy="1218"/>
          </a:xfrm>
        </p:grpSpPr>
        <p:sp>
          <p:nvSpPr>
            <p:cNvPr id="15" name="左箭头 14"/>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6"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pic>
        <p:nvPicPr>
          <p:cNvPr id="7" name="图片 6"/>
          <p:cNvPicPr/>
          <p:nvPr/>
        </p:nvPicPr>
        <p:blipFill>
          <a:blip r:embed="rId5">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5" name="文本框 4"/>
          <p:cNvSpPr txBox="1"/>
          <p:nvPr/>
        </p:nvSpPr>
        <p:spPr>
          <a:xfrm>
            <a:off x="962660" y="1362075"/>
            <a:ext cx="10266680" cy="318135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lang="en-US" sz="3000">
                <a:solidFill>
                  <a:srgbClr val="C00000"/>
                </a:solidFill>
                <a:uFillTx/>
                <a:latin typeface="Times New Roman" panose="02020603050405020304" charset="0"/>
                <a:ea typeface="宋体" panose="02010600030101010101" pitchFamily="2" charset="-122"/>
                <a:cs typeface="Times New Roman" panose="02020603050405020304" charset="0"/>
              </a:rPr>
              <a:t>10</a:t>
            </a: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.【解析】A项意为“意识到”；B项意为“解决”；C项意为“考虑”；D项意为“对待；治疗”。根据后文的“越来越多人加入梅景田担任守护者”可知，村民意识到了文化遗产保护的重要性。故选A项。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grpSp>
        <p:nvGrpSpPr>
          <p:cNvPr id="20" name="组合 19"/>
          <p:cNvGrpSpPr/>
          <p:nvPr/>
        </p:nvGrpSpPr>
        <p:grpSpPr>
          <a:xfrm>
            <a:off x="10568305" y="6055360"/>
            <a:ext cx="1541145" cy="773430"/>
            <a:chOff x="15940" y="9138"/>
            <a:chExt cx="2427" cy="1218"/>
          </a:xfrm>
        </p:grpSpPr>
        <p:sp>
          <p:nvSpPr>
            <p:cNvPr id="15" name="左箭头 14"/>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6"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pic>
        <p:nvPicPr>
          <p:cNvPr id="7" name="图片 6"/>
          <p:cNvPicPr/>
          <p:nvPr/>
        </p:nvPicPr>
        <p:blipFill>
          <a:blip r:embed="rId5">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5" name="文本框 4"/>
          <p:cNvSpPr txBox="1"/>
          <p:nvPr/>
        </p:nvSpPr>
        <p:spPr>
          <a:xfrm>
            <a:off x="962660" y="1362075"/>
            <a:ext cx="10266680" cy="318135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lang="en-US" sz="3000">
                <a:solidFill>
                  <a:srgbClr val="C00000"/>
                </a:solidFill>
                <a:uFillTx/>
                <a:latin typeface="Times New Roman" panose="02020603050405020304" charset="0"/>
                <a:ea typeface="宋体" panose="02010600030101010101" pitchFamily="2" charset="-122"/>
                <a:cs typeface="Times New Roman" panose="02020603050405020304" charset="0"/>
              </a:rPr>
              <a:t>11</a:t>
            </a: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.【解析】A项意为“保存”；B项意为“购买”；C项意为“拿走”；D项意为“归还”。此处对应第6空后面的“took bricks”，意指村民们归还砖块，加入到保护长城的守护者队伍中。故选D项。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grpSp>
        <p:nvGrpSpPr>
          <p:cNvPr id="20" name="组合 19"/>
          <p:cNvGrpSpPr/>
          <p:nvPr/>
        </p:nvGrpSpPr>
        <p:grpSpPr>
          <a:xfrm>
            <a:off x="10568305" y="6055360"/>
            <a:ext cx="1541145" cy="773430"/>
            <a:chOff x="15940" y="9138"/>
            <a:chExt cx="2427" cy="1218"/>
          </a:xfrm>
        </p:grpSpPr>
        <p:sp>
          <p:nvSpPr>
            <p:cNvPr id="15" name="左箭头 14"/>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6"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164465"/>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14" name="文本框 13"/>
          <p:cNvSpPr txBox="1"/>
          <p:nvPr/>
        </p:nvSpPr>
        <p:spPr>
          <a:xfrm>
            <a:off x="607060" y="578485"/>
            <a:ext cx="11095355" cy="2458085"/>
          </a:xfrm>
          <a:prstGeom prst="rect">
            <a:avLst/>
          </a:prstGeom>
          <a:noFill/>
        </p:spPr>
        <p:txBody>
          <a:bodyPr wrap="square" rtlCol="0">
            <a:noAutofit/>
          </a:bodyPr>
          <a:p>
            <a:pPr indent="762000" algn="just" fontAlgn="auto">
              <a:lnSpc>
                <a:spcPct val="9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Apart from the volunteers’ hard work, more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12</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technology has been used for the protection. At the Badaling area, a drone patrol platform and an intelligent management platform play key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13</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in this effort.</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529590" y="3036570"/>
            <a:ext cx="10936605" cy="1390015"/>
          </a:xfrm>
          <a:prstGeom prst="rect">
            <a:avLst/>
          </a:prstGeom>
          <a:solidFill>
            <a:schemeClr val="accent3">
              <a:lumMod val="20000"/>
              <a:lumOff val="80000"/>
            </a:schemeClr>
          </a:solidFill>
        </p:spPr>
        <p:txBody>
          <a:bodyPr wrap="square" rtlCol="0">
            <a:noAutofit/>
          </a:bodyPr>
          <a:p>
            <a:pPr marL="360045" indent="-457200" fontAlgn="auto">
              <a:lnSpc>
                <a:spcPct val="110000"/>
              </a:lnSpc>
            </a:pPr>
            <a:r>
              <a:rPr sz="3000">
                <a:solidFill>
                  <a:schemeClr val="tx1"/>
                </a:solidFill>
                <a:uFillTx/>
                <a:latin typeface="Times New Roman" panose="02020603050405020304" charset="0"/>
                <a:cs typeface="Times New Roman" panose="02020603050405020304" charset="0"/>
              </a:rPr>
              <a:t>(</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 ) 12. A. practical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B. advanced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C. unusual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D. traditional</a:t>
            </a:r>
            <a:endParaRPr sz="3000">
              <a:solidFill>
                <a:schemeClr val="tx1"/>
              </a:solidFill>
              <a:uFillTx/>
              <a:latin typeface="Times New Roman" panose="02020603050405020304" charset="0"/>
              <a:cs typeface="Times New Roman" panose="02020603050405020304" charset="0"/>
            </a:endParaRPr>
          </a:p>
          <a:p>
            <a:pPr marL="360045" indent="-457200" fontAlgn="auto">
              <a:lnSpc>
                <a:spcPct val="110000"/>
              </a:lnSpc>
            </a:pPr>
            <a:r>
              <a:rPr sz="3000">
                <a:solidFill>
                  <a:schemeClr val="tx1"/>
                </a:solidFill>
                <a:uFillTx/>
                <a:latin typeface="Times New Roman" panose="02020603050405020304" charset="0"/>
                <a:cs typeface="Times New Roman" panose="02020603050405020304" charset="0"/>
              </a:rPr>
              <a:t>(</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 ) 13. A. jokes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B. tricks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C. games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D. roles</a:t>
            </a:r>
            <a:endParaRPr sz="3000">
              <a:solidFill>
                <a:schemeClr val="tx1"/>
              </a:solidFill>
              <a:uFillTx/>
              <a:latin typeface="Times New Roman" panose="02020603050405020304" charset="0"/>
              <a:cs typeface="Times New Roman" panose="02020603050405020304" charset="0"/>
            </a:endParaRPr>
          </a:p>
        </p:txBody>
      </p:sp>
      <p:sp>
        <p:nvSpPr>
          <p:cNvPr id="15" name="文本框 14"/>
          <p:cNvSpPr txBox="1"/>
          <p:nvPr/>
        </p:nvSpPr>
        <p:spPr>
          <a:xfrm>
            <a:off x="826770" y="3147695"/>
            <a:ext cx="520065" cy="582295"/>
          </a:xfrm>
          <a:prstGeom prst="rect">
            <a:avLst/>
          </a:prstGeom>
          <a:noFill/>
        </p:spPr>
        <p:txBody>
          <a:bodyPr wrap="square" rtlCol="0">
            <a:noAutofit/>
          </a:bodyPr>
          <a:p>
            <a:r>
              <a:rPr lang="en-US" altLang="zh-CN" sz="3000">
                <a:solidFill>
                  <a:srgbClr val="C00000"/>
                </a:solidFill>
                <a:uFillTx/>
                <a:latin typeface="Times New Roman" panose="02020603050405020304" charset="0"/>
                <a:cs typeface="Times New Roman" panose="02020603050405020304" charset="0"/>
              </a:rPr>
              <a:t>B</a:t>
            </a:r>
            <a:endParaRPr lang="en-US" altLang="zh-CN" sz="3000">
              <a:solidFill>
                <a:srgbClr val="C00000"/>
              </a:solidFill>
              <a:uFillTx/>
              <a:latin typeface="Times New Roman" panose="02020603050405020304" charset="0"/>
              <a:cs typeface="Times New Roman" panose="02020603050405020304" charset="0"/>
            </a:endParaRPr>
          </a:p>
        </p:txBody>
      </p:sp>
      <p:sp>
        <p:nvSpPr>
          <p:cNvPr id="9" name="文本框 8"/>
          <p:cNvSpPr txBox="1"/>
          <p:nvPr/>
        </p:nvSpPr>
        <p:spPr>
          <a:xfrm>
            <a:off x="826770" y="3702685"/>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D</a:t>
            </a:r>
            <a:endParaRPr lang="en-US" altLang="zh-CN" sz="3000">
              <a:solidFill>
                <a:srgbClr val="C00000"/>
              </a:solidFill>
              <a:uFillTx/>
              <a:latin typeface="Times New Roman" panose="02020603050405020304" charset="0"/>
              <a:cs typeface="Times New Roman" panose="02020603050405020304" charset="0"/>
            </a:endParaRPr>
          </a:p>
        </p:txBody>
      </p:sp>
      <p:sp>
        <p:nvSpPr>
          <p:cNvPr id="19" name="圆角矩形 18"/>
          <p:cNvSpPr/>
          <p:nvPr/>
        </p:nvSpPr>
        <p:spPr>
          <a:xfrm>
            <a:off x="2547620" y="4664710"/>
            <a:ext cx="1804035"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rPr>
              <a:t>12</a:t>
            </a:r>
            <a:r>
              <a:rPr lang="zh-CN" altLang="en-US" sz="2800" b="1">
                <a:solidFill>
                  <a:srgbClr val="00B0F0"/>
                </a:solidFill>
                <a:hlinkClick r:id="rId5" action="ppaction://hlinksldjump"/>
              </a:rPr>
              <a:t>【解析】</a:t>
            </a:r>
            <a:endParaRPr lang="zh-CN" altLang="en-US" sz="2800" b="1">
              <a:solidFill>
                <a:srgbClr val="00B0F0"/>
              </a:solidFill>
            </a:endParaRPr>
          </a:p>
        </p:txBody>
      </p:sp>
      <p:sp>
        <p:nvSpPr>
          <p:cNvPr id="20" name="圆角矩形 19"/>
          <p:cNvSpPr/>
          <p:nvPr/>
        </p:nvSpPr>
        <p:spPr>
          <a:xfrm>
            <a:off x="4556760" y="4664710"/>
            <a:ext cx="1804035"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rPr>
              <a:t>13</a:t>
            </a:r>
            <a:r>
              <a:rPr lang="zh-CN" altLang="en-US" sz="2800" b="1">
                <a:solidFill>
                  <a:srgbClr val="00B0F0"/>
                </a:solidFill>
                <a:hlinkClick r:id="rId6" action="ppaction://hlinksldjump"/>
              </a:rPr>
              <a:t>【解析】</a:t>
            </a:r>
            <a:endParaRPr lang="zh-CN" altLang="en-US" sz="2800" b="1">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linds(horizontal)">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blinds(horizontal)">
                                      <p:cBhvr>
                                        <p:cTn id="1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P spid="19" grpId="0" bldLvl="0" animBg="1"/>
      <p:bldP spid="20" grpId="0" bldLvl="0" animBg="1"/>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20" name="组合 19"/>
          <p:cNvGrpSpPr/>
          <p:nvPr/>
        </p:nvGrpSpPr>
        <p:grpSpPr>
          <a:xfrm>
            <a:off x="10568305" y="6055360"/>
            <a:ext cx="1541145" cy="773430"/>
            <a:chOff x="15940" y="9138"/>
            <a:chExt cx="2427" cy="1218"/>
          </a:xfrm>
        </p:grpSpPr>
        <p:sp>
          <p:nvSpPr>
            <p:cNvPr id="15" name="左箭头 14"/>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5"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pic>
        <p:nvPicPr>
          <p:cNvPr id="5" name="图片 4"/>
          <p:cNvPicPr/>
          <p:nvPr/>
        </p:nvPicPr>
        <p:blipFill>
          <a:blip r:embed="rId6">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2" name="文本框 1"/>
          <p:cNvSpPr txBox="1"/>
          <p:nvPr/>
        </p:nvSpPr>
        <p:spPr>
          <a:xfrm>
            <a:off x="962660" y="1362075"/>
            <a:ext cx="10266680" cy="318135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1</a:t>
            </a:r>
            <a:r>
              <a:rPr lang="en-US" sz="3000">
                <a:solidFill>
                  <a:srgbClr val="C00000"/>
                </a:solidFill>
                <a:uFillTx/>
                <a:latin typeface="Times New Roman" panose="02020603050405020304" charset="0"/>
                <a:ea typeface="宋体" panose="02010600030101010101" pitchFamily="2" charset="-122"/>
                <a:cs typeface="Times New Roman" panose="02020603050405020304" charset="0"/>
              </a:rPr>
              <a:t>2</a:t>
            </a: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.【解析】A项意为“实际的”；B项意为“先进的”；C项意为“不同寻常的”；D项意为“传统的”。后文提到的“a drone patrol platform and an intelligent management platform（无人机巡逻和智能管理平台）”属于先进技术。故选B项。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pic>
        <p:nvPicPr>
          <p:cNvPr id="7" name="图片 6"/>
          <p:cNvPicPr/>
          <p:nvPr/>
        </p:nvPicPr>
        <p:blipFill>
          <a:blip r:embed="rId5">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5" name="文本框 4"/>
          <p:cNvSpPr txBox="1"/>
          <p:nvPr/>
        </p:nvSpPr>
        <p:spPr>
          <a:xfrm>
            <a:off x="962660" y="1362075"/>
            <a:ext cx="10266680" cy="318135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1</a:t>
            </a:r>
            <a:r>
              <a:rPr lang="en-US" sz="3000">
                <a:solidFill>
                  <a:srgbClr val="C00000"/>
                </a:solidFill>
                <a:uFillTx/>
                <a:latin typeface="Times New Roman" panose="02020603050405020304" charset="0"/>
                <a:ea typeface="宋体" panose="02010600030101010101" pitchFamily="2" charset="-122"/>
                <a:cs typeface="Times New Roman" panose="02020603050405020304" charset="0"/>
              </a:rPr>
              <a:t>3</a:t>
            </a: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.【解析】A项意为“笑话”；B项意为“诡计；花招”；C项意为“游戏；比赛”；D项意为“作用；角色”。其中，play key roles in为固定搭配，意为“起关键作用；扮演重要角色”，符合此句句意。故选D项。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grpSp>
        <p:nvGrpSpPr>
          <p:cNvPr id="2" name="组合 1"/>
          <p:cNvGrpSpPr/>
          <p:nvPr/>
        </p:nvGrpSpPr>
        <p:grpSpPr>
          <a:xfrm>
            <a:off x="10568305" y="6055360"/>
            <a:ext cx="1541145" cy="773430"/>
            <a:chOff x="15940" y="9138"/>
            <a:chExt cx="2427" cy="1218"/>
          </a:xfrm>
        </p:grpSpPr>
        <p:sp>
          <p:nvSpPr>
            <p:cNvPr id="3" name="左箭头 2"/>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a:hlinkClick r:id="rId6"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164465"/>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14" name="文本框 13"/>
          <p:cNvSpPr txBox="1"/>
          <p:nvPr/>
        </p:nvSpPr>
        <p:spPr>
          <a:xfrm>
            <a:off x="607695" y="722630"/>
            <a:ext cx="10460355" cy="1708785"/>
          </a:xfrm>
          <a:prstGeom prst="rect">
            <a:avLst/>
          </a:prstGeom>
          <a:noFill/>
        </p:spPr>
        <p:txBody>
          <a:bodyPr wrap="square" rtlCol="0">
            <a:noAutofit/>
          </a:bodyPr>
          <a:p>
            <a:pPr indent="762000" algn="just" fontAlgn="auto">
              <a:lnSpc>
                <a:spcPct val="9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Encouraged by her uncle, Mei’s niece Liu also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14</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his footsteps and became a Great Wall volunteer guardian. “It is my dream and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15</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to protect our cultural heritage,” Liu said.</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408940" y="3147695"/>
            <a:ext cx="11293475" cy="1280795"/>
          </a:xfrm>
          <a:prstGeom prst="rect">
            <a:avLst/>
          </a:prstGeom>
          <a:solidFill>
            <a:schemeClr val="accent3">
              <a:lumMod val="20000"/>
              <a:lumOff val="80000"/>
            </a:schemeClr>
          </a:solidFill>
        </p:spPr>
        <p:txBody>
          <a:bodyPr wrap="square" rtlCol="0">
            <a:noAutofit/>
          </a:bodyPr>
          <a:p>
            <a:pPr marL="360045" indent="-457200" fontAlgn="auto">
              <a:lnSpc>
                <a:spcPct val="110000"/>
              </a:lnSpc>
            </a:pPr>
            <a:r>
              <a:rPr sz="3000">
                <a:solidFill>
                  <a:schemeClr val="tx1"/>
                </a:solidFill>
                <a:uFillTx/>
                <a:latin typeface="Times New Roman" panose="02020603050405020304" charset="0"/>
                <a:cs typeface="Times New Roman" panose="02020603050405020304" charset="0"/>
              </a:rPr>
              <a:t>(</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 ) 14. A. followed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B. ran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C. walked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D. fell</a:t>
            </a:r>
            <a:endParaRPr sz="3000">
              <a:solidFill>
                <a:schemeClr val="tx1"/>
              </a:solidFill>
              <a:uFillTx/>
              <a:latin typeface="Times New Roman" panose="02020603050405020304" charset="0"/>
              <a:cs typeface="Times New Roman" panose="02020603050405020304" charset="0"/>
            </a:endParaRPr>
          </a:p>
          <a:p>
            <a:pPr marL="360045" indent="-457200" fontAlgn="auto">
              <a:lnSpc>
                <a:spcPct val="110000"/>
              </a:lnSpc>
            </a:pPr>
            <a:r>
              <a:rPr sz="3000">
                <a:solidFill>
                  <a:schemeClr val="tx1"/>
                </a:solidFill>
                <a:uFillTx/>
                <a:latin typeface="Times New Roman" panose="02020603050405020304" charset="0"/>
                <a:cs typeface="Times New Roman" panose="02020603050405020304" charset="0"/>
              </a:rPr>
              <a:t>(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 15. A. hope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B. goal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C. responsibility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D. decision</a:t>
            </a:r>
            <a:endParaRPr sz="3000">
              <a:solidFill>
                <a:schemeClr val="tx1"/>
              </a:solidFill>
              <a:uFillTx/>
              <a:latin typeface="Times New Roman" panose="02020603050405020304" charset="0"/>
              <a:cs typeface="Times New Roman" panose="02020603050405020304" charset="0"/>
            </a:endParaRPr>
          </a:p>
        </p:txBody>
      </p:sp>
      <p:sp>
        <p:nvSpPr>
          <p:cNvPr id="3" name="文本框 2"/>
          <p:cNvSpPr txBox="1"/>
          <p:nvPr/>
        </p:nvSpPr>
        <p:spPr>
          <a:xfrm>
            <a:off x="607695" y="3228340"/>
            <a:ext cx="520065" cy="582295"/>
          </a:xfrm>
          <a:prstGeom prst="rect">
            <a:avLst/>
          </a:prstGeom>
          <a:noFill/>
        </p:spPr>
        <p:txBody>
          <a:bodyPr wrap="square" rtlCol="0">
            <a:noAutofit/>
          </a:bodyPr>
          <a:p>
            <a:r>
              <a:rPr lang="en-US" altLang="zh-CN" sz="3000">
                <a:solidFill>
                  <a:srgbClr val="C00000"/>
                </a:solidFill>
                <a:uFillTx/>
                <a:latin typeface="Times New Roman" panose="02020603050405020304" charset="0"/>
                <a:cs typeface="Times New Roman" panose="02020603050405020304" charset="0"/>
              </a:rPr>
              <a:t>A</a:t>
            </a:r>
            <a:endParaRPr lang="en-US" altLang="zh-CN" sz="3000">
              <a:solidFill>
                <a:srgbClr val="C00000"/>
              </a:solidFill>
              <a:uFillTx/>
              <a:latin typeface="Times New Roman" panose="02020603050405020304" charset="0"/>
              <a:cs typeface="Times New Roman" panose="02020603050405020304" charset="0"/>
            </a:endParaRPr>
          </a:p>
        </p:txBody>
      </p:sp>
      <p:sp>
        <p:nvSpPr>
          <p:cNvPr id="6" name="文本框 5"/>
          <p:cNvSpPr txBox="1"/>
          <p:nvPr/>
        </p:nvSpPr>
        <p:spPr>
          <a:xfrm>
            <a:off x="607695" y="3731260"/>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C</a:t>
            </a:r>
            <a:endParaRPr lang="en-US" altLang="zh-CN" sz="3000">
              <a:solidFill>
                <a:srgbClr val="C00000"/>
              </a:solidFill>
              <a:uFillTx/>
              <a:latin typeface="Times New Roman" panose="02020603050405020304" charset="0"/>
              <a:cs typeface="Times New Roman" panose="02020603050405020304" charset="0"/>
            </a:endParaRPr>
          </a:p>
        </p:txBody>
      </p:sp>
      <p:sp>
        <p:nvSpPr>
          <p:cNvPr id="7" name="圆角矩形 6"/>
          <p:cNvSpPr/>
          <p:nvPr/>
        </p:nvSpPr>
        <p:spPr>
          <a:xfrm>
            <a:off x="3261360" y="4823460"/>
            <a:ext cx="1804035"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rPr>
              <a:t>14</a:t>
            </a:r>
            <a:r>
              <a:rPr lang="zh-CN" altLang="en-US" sz="2800" b="1">
                <a:solidFill>
                  <a:srgbClr val="00B0F0"/>
                </a:solidFill>
                <a:hlinkClick r:id="rId5" action="ppaction://hlinksldjump"/>
              </a:rPr>
              <a:t>【解析】</a:t>
            </a:r>
            <a:endParaRPr lang="zh-CN" altLang="en-US" sz="2800" b="1">
              <a:solidFill>
                <a:srgbClr val="00B0F0"/>
              </a:solidFill>
            </a:endParaRPr>
          </a:p>
        </p:txBody>
      </p:sp>
      <p:sp>
        <p:nvSpPr>
          <p:cNvPr id="8" name="圆角矩形 7"/>
          <p:cNvSpPr/>
          <p:nvPr/>
        </p:nvSpPr>
        <p:spPr>
          <a:xfrm>
            <a:off x="5270500" y="4823460"/>
            <a:ext cx="1804035"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rPr>
              <a:t>15</a:t>
            </a:r>
            <a:r>
              <a:rPr lang="zh-CN" altLang="en-US" sz="2800" b="1">
                <a:solidFill>
                  <a:srgbClr val="00B0F0"/>
                </a:solidFill>
                <a:hlinkClick r:id="rId6" action="ppaction://hlinksldjump"/>
              </a:rPr>
              <a:t>【解析】</a:t>
            </a:r>
            <a:endParaRPr lang="zh-CN" altLang="en-US" sz="2800" b="1">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linds(horizontal)">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bldLvl="0" animBg="1"/>
      <p:bldP spid="8"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pic>
        <p:nvPicPr>
          <p:cNvPr id="5" name="图片 4"/>
          <p:cNvPicPr/>
          <p:nvPr/>
        </p:nvPicPr>
        <p:blipFill>
          <a:blip r:embed="rId5">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2" name="文本框 1"/>
          <p:cNvSpPr txBox="1"/>
          <p:nvPr/>
        </p:nvSpPr>
        <p:spPr>
          <a:xfrm>
            <a:off x="962660" y="1362075"/>
            <a:ext cx="10266680" cy="318135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1</a:t>
            </a:r>
            <a:r>
              <a:rPr lang="en-US" sz="3000">
                <a:solidFill>
                  <a:srgbClr val="C00000"/>
                </a:solidFill>
                <a:uFillTx/>
                <a:latin typeface="Times New Roman" panose="02020603050405020304" charset="0"/>
                <a:ea typeface="宋体" panose="02010600030101010101" pitchFamily="2" charset="-122"/>
                <a:cs typeface="Times New Roman" panose="02020603050405020304" charset="0"/>
              </a:rPr>
              <a:t>4</a:t>
            </a: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.【解析】A项意为“跟随”；B项意为“跑步”；C项意为“散步”；D项意为“跌倒；下降”。此句说明梅景田的侄女跟随他的脚步，也担任起长城守护者。故选A项。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grpSp>
        <p:nvGrpSpPr>
          <p:cNvPr id="20" name="组合 19"/>
          <p:cNvGrpSpPr/>
          <p:nvPr/>
        </p:nvGrpSpPr>
        <p:grpSpPr>
          <a:xfrm>
            <a:off x="10568305" y="6055360"/>
            <a:ext cx="1541145" cy="773430"/>
            <a:chOff x="15940" y="9138"/>
            <a:chExt cx="2427" cy="1218"/>
          </a:xfrm>
        </p:grpSpPr>
        <p:sp>
          <p:nvSpPr>
            <p:cNvPr id="15" name="左箭头 14"/>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6"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pic>
        <p:nvPicPr>
          <p:cNvPr id="5" name="图片 4"/>
          <p:cNvPicPr/>
          <p:nvPr/>
        </p:nvPicPr>
        <p:blipFill>
          <a:blip r:embed="rId5">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2" name="文本框 1"/>
          <p:cNvSpPr txBox="1"/>
          <p:nvPr/>
        </p:nvSpPr>
        <p:spPr>
          <a:xfrm>
            <a:off x="962660" y="1362075"/>
            <a:ext cx="10266680" cy="318135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1</a:t>
            </a:r>
            <a:r>
              <a:rPr lang="en-US" sz="3000">
                <a:solidFill>
                  <a:srgbClr val="C00000"/>
                </a:solidFill>
                <a:uFillTx/>
                <a:latin typeface="Times New Roman" panose="02020603050405020304" charset="0"/>
                <a:ea typeface="宋体" panose="02010600030101010101" pitchFamily="2" charset="-122"/>
                <a:cs typeface="Times New Roman" panose="02020603050405020304" charset="0"/>
              </a:rPr>
              <a:t>5</a:t>
            </a: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.【解析】A项意为“希望”；B项意为“目标”；C项意为“责任”；D项意为“决定”。此句表示梅景田的侄女认为保护文化遗产是她的梦想与责任。故选C项。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grpSp>
        <p:nvGrpSpPr>
          <p:cNvPr id="20" name="组合 19"/>
          <p:cNvGrpSpPr/>
          <p:nvPr/>
        </p:nvGrpSpPr>
        <p:grpSpPr>
          <a:xfrm>
            <a:off x="10568305" y="6055360"/>
            <a:ext cx="1541145" cy="773430"/>
            <a:chOff x="15940" y="9138"/>
            <a:chExt cx="2427" cy="1218"/>
          </a:xfrm>
        </p:grpSpPr>
        <p:sp>
          <p:nvSpPr>
            <p:cNvPr id="15" name="左箭头 14"/>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6"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3" name="文本框 2"/>
          <p:cNvSpPr txBox="1"/>
          <p:nvPr/>
        </p:nvSpPr>
        <p:spPr>
          <a:xfrm>
            <a:off x="780415" y="1137285"/>
            <a:ext cx="10775950" cy="2630170"/>
          </a:xfrm>
          <a:prstGeom prst="rect">
            <a:avLst/>
          </a:prstGeom>
          <a:noFill/>
          <a:ln>
            <a:noFill/>
          </a:ln>
        </p:spPr>
        <p:txBody>
          <a:bodyPr wrap="square" rtlCol="0">
            <a:spAutoFit/>
          </a:bodyPr>
          <a:p>
            <a:pPr indent="762000" algn="just" fontAlgn="auto">
              <a:lnSpc>
                <a:spcPct val="110000"/>
              </a:lnSpc>
              <a:spcAft>
                <a:spcPts val="0"/>
              </a:spcAft>
              <a:buNone/>
              <a:extLst>
                <a:ext uri="{35155182-B16C-46BC-9424-99874614C6A1}">
                  <wpsdc:indentchars xmlns:wpsdc="http://www.wps.cn/officeDocument/2017/drawingmlCustomData" val="200" checksum="3688930908"/>
                </a:ext>
              </a:extLst>
            </a:pPr>
            <a:r>
              <a:rPr sz="3000">
                <a:uFillTx/>
                <a:latin typeface="Times New Roman" panose="02020603050405020304" charset="0"/>
                <a:ea typeface="宋体" panose="02010600030101010101" pitchFamily="2" charset="-122"/>
                <a:cs typeface="Times New Roman" panose="02020603050405020304" charset="0"/>
                <a:sym typeface="+mn-ea"/>
              </a:rPr>
              <a:t>Toriyama helped to bring China and Japan closer by sharing Chinese culture in his works. When he passed away, many Chinese people felt sad because he showed Chinese culture to the world through </a:t>
            </a:r>
            <a:r>
              <a:rPr sz="3000" i="1">
                <a:uFillTx/>
                <a:latin typeface="Times New Roman" panose="02020603050405020304" charset="0"/>
                <a:ea typeface="宋体" panose="02010600030101010101" pitchFamily="2" charset="-122"/>
                <a:cs typeface="Times New Roman" panose="02020603050405020304" charset="0"/>
                <a:sym typeface="+mn-ea"/>
              </a:rPr>
              <a:t>Dragon Ball</a:t>
            </a:r>
            <a:r>
              <a:rPr sz="3000">
                <a:uFillTx/>
                <a:latin typeface="Times New Roman" panose="02020603050405020304" charset="0"/>
                <a:ea typeface="宋体" panose="02010600030101010101" pitchFamily="2" charset="-122"/>
                <a:cs typeface="Times New Roman" panose="02020603050405020304" charset="0"/>
                <a:sym typeface="+mn-ea"/>
              </a:rPr>
              <a:t>. Toriyama’s work will always </a:t>
            </a:r>
            <a:r>
              <a:rPr sz="3000" u="sng">
                <a:uFillTx/>
                <a:latin typeface="Times New Roman" panose="02020603050405020304" charset="0"/>
                <a:ea typeface="宋体" panose="02010600030101010101" pitchFamily="2" charset="-122"/>
                <a:cs typeface="Times New Roman" panose="02020603050405020304" charset="0"/>
                <a:sym typeface="+mn-ea"/>
              </a:rPr>
              <a:t>inspire</a:t>
            </a:r>
            <a:r>
              <a:rPr sz="3000">
                <a:uFillTx/>
                <a:latin typeface="Times New Roman" panose="02020603050405020304" charset="0"/>
                <a:ea typeface="宋体" panose="02010600030101010101" pitchFamily="2" charset="-122"/>
                <a:cs typeface="Times New Roman" panose="02020603050405020304" charset="0"/>
                <a:sym typeface="+mn-ea"/>
              </a:rPr>
              <a:t> people who love art and culture.</a:t>
            </a:r>
            <a:endParaRPr sz="3000">
              <a:uFillTx/>
              <a:latin typeface="Times New Roman" panose="02020603050405020304" charset="0"/>
              <a:ea typeface="宋体" panose="02010600030101010101" pitchFamily="2" charset="-122"/>
              <a:cs typeface="Times New Roman" panose="02020603050405020304" charset="0"/>
              <a:sym typeface="+mn-ea"/>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8000"/>
          </a:xfrm>
          <a:prstGeom prst="rect">
            <a:avLst/>
          </a:prstGeom>
        </p:spPr>
      </p:pic>
      <p:pic>
        <p:nvPicPr>
          <p:cNvPr id="39" name="图片 38"/>
          <p:cNvPicPr/>
          <p:nvPr/>
        </p:nvPicPr>
        <p:blipFill>
          <a:blip r:embed="rId3">
            <a:clrChange>
              <a:clrFrom>
                <a:srgbClr val="F6F6F6">
                  <a:alpha val="100000"/>
                </a:srgbClr>
              </a:clrFrom>
              <a:clrTo>
                <a:srgbClr val="F6F6F6">
                  <a:alpha val="100000"/>
                  <a:alpha val="0"/>
                </a:srgbClr>
              </a:clrTo>
            </a:clrChange>
          </a:blip>
        </p:blipFill>
        <p:spPr>
          <a:xfrm>
            <a:off x="635" y="4475480"/>
            <a:ext cx="3821430" cy="2332990"/>
          </a:xfrm>
          <a:prstGeom prst="rect">
            <a:avLst/>
          </a:prstGeom>
        </p:spPr>
      </p:pic>
      <p:sp>
        <p:nvSpPr>
          <p:cNvPr id="28" name="文本框 27"/>
          <p:cNvSpPr txBox="1"/>
          <p:nvPr/>
        </p:nvSpPr>
        <p:spPr>
          <a:xfrm rot="1080000">
            <a:off x="10047605" y="3257550"/>
            <a:ext cx="880745" cy="954405"/>
          </a:xfrm>
          <a:prstGeom prst="rect">
            <a:avLst/>
          </a:prstGeom>
          <a:noFill/>
        </p:spPr>
        <p:txBody>
          <a:bodyPr wrap="square" rtlCol="0">
            <a:noAutofit/>
          </a:bodyPr>
          <a:p>
            <a:r>
              <a:rPr lang="en-US" altLang="zh-CN" sz="6600" b="1">
                <a:ln w="28575" cmpd="sng">
                  <a:solidFill>
                    <a:srgbClr val="FF0000"/>
                  </a:solidFill>
                  <a:prstDash val="solid"/>
                </a:ln>
                <a:solidFill>
                  <a:schemeClr val="accent6">
                    <a:lumMod val="50000"/>
                  </a:schemeClr>
                </a:solidFill>
                <a:effectLst>
                  <a:outerShdw dist="50800" dir="13500000" algn="br" rotWithShape="0">
                    <a:prstClr val="black">
                      <a:alpha val="40000"/>
                    </a:prstClr>
                  </a:outerShdw>
                </a:effectLst>
                <a:latin typeface="Segoe Script" panose="020B0504020000000003" charset="0"/>
                <a:cs typeface="Segoe Script" panose="020B0504020000000003" charset="0"/>
              </a:rPr>
              <a:t>A</a:t>
            </a:r>
            <a:endParaRPr lang="en-US" altLang="zh-CN" sz="6600" b="1">
              <a:ln w="28575" cmpd="sng">
                <a:solidFill>
                  <a:srgbClr val="FF0000"/>
                </a:solidFill>
                <a:prstDash val="solid"/>
              </a:ln>
              <a:solidFill>
                <a:schemeClr val="accent6">
                  <a:lumMod val="50000"/>
                </a:schemeClr>
              </a:solidFill>
              <a:effectLst>
                <a:outerShdw dist="50800" dir="13500000" algn="br" rotWithShape="0">
                  <a:prstClr val="black">
                    <a:alpha val="40000"/>
                  </a:prstClr>
                </a:outerShdw>
              </a:effectLst>
              <a:latin typeface="Segoe Script" panose="020B0504020000000003" charset="0"/>
              <a:cs typeface="Segoe Script" panose="020B0504020000000003" charset="0"/>
            </a:endParaRPr>
          </a:p>
        </p:txBody>
      </p:sp>
      <p:sp>
        <p:nvSpPr>
          <p:cNvPr id="29" name="文本框 28"/>
          <p:cNvSpPr txBox="1"/>
          <p:nvPr/>
        </p:nvSpPr>
        <p:spPr>
          <a:xfrm rot="1020000">
            <a:off x="180975" y="159385"/>
            <a:ext cx="1303655" cy="1431290"/>
          </a:xfrm>
          <a:prstGeom prst="rect">
            <a:avLst/>
          </a:prstGeom>
          <a:noFill/>
        </p:spPr>
        <p:txBody>
          <a:bodyPr wrap="square" rtlCol="0">
            <a:noAutofit/>
          </a:bodyPr>
          <a:p>
            <a:r>
              <a:rPr lang="en-US" altLang="zh-CN" sz="11500" b="1">
                <a:ln w="28575" cmpd="sng">
                  <a:solidFill>
                    <a:schemeClr val="accent4"/>
                  </a:solidFill>
                  <a:prstDash val="solid"/>
                </a:ln>
                <a:pattFill prst="smGrid">
                  <a:fgClr>
                    <a:schemeClr val="bg1"/>
                  </a:fgClr>
                  <a:bgClr>
                    <a:schemeClr val="accent4">
                      <a:lumMod val="50000"/>
                    </a:schemeClr>
                  </a:bgClr>
                </a:pattFill>
                <a:effectLst>
                  <a:outerShdw dist="25400" dir="20400000" sx="102000" sy="102000" algn="bl" rotWithShape="0">
                    <a:prstClr val="black">
                      <a:alpha val="49000"/>
                    </a:prstClr>
                  </a:outerShdw>
                </a:effectLst>
                <a:latin typeface="MV Boli" panose="02000500030200090000" charset="0"/>
                <a:cs typeface="MV Boli" panose="02000500030200090000" charset="0"/>
              </a:rPr>
              <a:t>B</a:t>
            </a:r>
            <a:endParaRPr lang="en-US" altLang="zh-CN" sz="11500" b="1">
              <a:ln w="28575" cmpd="sng">
                <a:solidFill>
                  <a:schemeClr val="accent4"/>
                </a:solidFill>
                <a:prstDash val="solid"/>
              </a:ln>
              <a:pattFill prst="smGrid">
                <a:fgClr>
                  <a:schemeClr val="bg1"/>
                </a:fgClr>
                <a:bgClr>
                  <a:schemeClr val="accent4">
                    <a:lumMod val="50000"/>
                  </a:schemeClr>
                </a:bgClr>
              </a:pattFill>
              <a:effectLst>
                <a:outerShdw dist="25400" dir="20400000" sx="102000" sy="102000" algn="bl" rotWithShape="0">
                  <a:prstClr val="black">
                    <a:alpha val="49000"/>
                  </a:prstClr>
                </a:outerShdw>
              </a:effectLst>
              <a:latin typeface="MV Boli" panose="02000500030200090000" charset="0"/>
              <a:cs typeface="MV Boli" panose="02000500030200090000" charset="0"/>
            </a:endParaRPr>
          </a:p>
        </p:txBody>
      </p:sp>
      <p:sp>
        <p:nvSpPr>
          <p:cNvPr id="30" name="文本框 29"/>
          <p:cNvSpPr txBox="1"/>
          <p:nvPr/>
        </p:nvSpPr>
        <p:spPr>
          <a:xfrm rot="20760000">
            <a:off x="10991215" y="103505"/>
            <a:ext cx="1005205" cy="1212850"/>
          </a:xfrm>
          <a:prstGeom prst="rect">
            <a:avLst/>
          </a:prstGeom>
          <a:noFill/>
        </p:spPr>
        <p:txBody>
          <a:bodyPr wrap="square" rtlCol="0">
            <a:noAutofit/>
          </a:bodyPr>
          <a:p>
            <a:r>
              <a:rPr lang="en-US" altLang="zh-CN" sz="11500">
                <a:ln w="28575" cmpd="sng">
                  <a:solidFill>
                    <a:schemeClr val="accent1"/>
                  </a:solidFill>
                  <a:prstDash val="solid"/>
                </a:ln>
                <a:pattFill prst="smGrid">
                  <a:fgClr>
                    <a:schemeClr val="bg1"/>
                  </a:fgClr>
                  <a:bgClr>
                    <a:srgbClr val="002060"/>
                  </a:bgClr>
                </a:pattFill>
                <a:effectLst>
                  <a:outerShdw dist="25400" dir="20400000" sx="102000" sy="102000" algn="bl" rotWithShape="0">
                    <a:prstClr val="black">
                      <a:alpha val="49000"/>
                    </a:prstClr>
                  </a:outerShdw>
                </a:effectLst>
                <a:latin typeface="Aharoni" panose="02010803020104030203" charset="0"/>
                <a:cs typeface="Aharoni" panose="02010803020104030203" charset="0"/>
              </a:rPr>
              <a:t>C</a:t>
            </a:r>
            <a:endParaRPr lang="en-US" altLang="zh-CN" sz="11500">
              <a:ln w="28575" cmpd="sng">
                <a:solidFill>
                  <a:schemeClr val="accent1"/>
                </a:solidFill>
                <a:prstDash val="solid"/>
              </a:ln>
              <a:pattFill prst="smGrid">
                <a:fgClr>
                  <a:schemeClr val="bg1"/>
                </a:fgClr>
                <a:bgClr>
                  <a:srgbClr val="002060"/>
                </a:bgClr>
              </a:pattFill>
              <a:effectLst>
                <a:outerShdw dist="25400" dir="20400000" sx="102000" sy="102000" algn="bl" rotWithShape="0">
                  <a:prstClr val="black">
                    <a:alpha val="49000"/>
                  </a:prstClr>
                </a:outerShdw>
              </a:effectLst>
              <a:latin typeface="Aharoni" panose="02010803020104030203" charset="0"/>
              <a:cs typeface="Aharoni" panose="02010803020104030203" charset="0"/>
            </a:endParaRPr>
          </a:p>
        </p:txBody>
      </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3" name="组合 2"/>
          <p:cNvGrpSpPr/>
          <p:nvPr/>
        </p:nvGrpSpPr>
        <p:grpSpPr>
          <a:xfrm>
            <a:off x="1465580" y="498475"/>
            <a:ext cx="8317230" cy="5455920"/>
            <a:chOff x="2308" y="785"/>
            <a:chExt cx="13098" cy="8592"/>
          </a:xfrm>
        </p:grpSpPr>
        <p:pic>
          <p:nvPicPr>
            <p:cNvPr id="20" name="图片 19"/>
            <p:cNvPicPr/>
            <p:nvPr/>
          </p:nvPicPr>
          <p:blipFill>
            <a:blip r:embed="rId5"/>
            <a:srcRect l="3620" t="11525" r="5375" b="14448"/>
          </p:blipFill>
          <p:spPr>
            <a:xfrm>
              <a:off x="2308" y="785"/>
              <a:ext cx="13098" cy="8593"/>
            </a:xfrm>
            <a:prstGeom prst="rect">
              <a:avLst/>
            </a:prstGeom>
          </p:spPr>
        </p:pic>
        <p:sp>
          <p:nvSpPr>
            <p:cNvPr id="2" name="文本框 1"/>
            <p:cNvSpPr txBox="1"/>
            <p:nvPr/>
          </p:nvSpPr>
          <p:spPr>
            <a:xfrm>
              <a:off x="5033" y="4009"/>
              <a:ext cx="8735" cy="2146"/>
            </a:xfrm>
            <a:prstGeom prst="rect">
              <a:avLst/>
            </a:prstGeom>
            <a:noFill/>
            <a:effectLst>
              <a:outerShdw blurRad="63500" dist="76200" dir="2700000" algn="tl" rotWithShape="0">
                <a:prstClr val="black">
                  <a:alpha val="35000"/>
                </a:prstClr>
              </a:outerShdw>
            </a:effectLst>
          </p:spPr>
          <p:txBody>
            <a:bodyPr wrap="square" rtlCol="0">
              <a:noAutofit/>
            </a:bodyPr>
            <a:p>
              <a:pPr algn="dist">
                <a:lnSpc>
                  <a:spcPct val="100000"/>
                </a:lnSpc>
              </a:pPr>
              <a:r>
                <a:rPr lang="zh-CN" altLang="en-US" sz="7200" b="1" i="1" dirty="0">
                  <a:solidFill>
                    <a:schemeClr val="tx1">
                      <a:lumMod val="85000"/>
                      <a:lumOff val="15000"/>
                    </a:schemeClr>
                  </a:solidFill>
                  <a:latin typeface="微软雅黑" panose="020B0503020204020204" charset="-122"/>
                  <a:ea typeface="微软雅黑" panose="020B0503020204020204" charset="-122"/>
                  <a:sym typeface="思源黑体 CN Normal" panose="020B0400000000000000" pitchFamily="34" charset="-122"/>
                </a:rPr>
                <a:t>Thank</a:t>
              </a:r>
              <a:r>
                <a:rPr lang="en-US" altLang="zh-CN" sz="7200" b="1" i="1" dirty="0">
                  <a:solidFill>
                    <a:schemeClr val="tx1">
                      <a:lumMod val="85000"/>
                      <a:lumOff val="15000"/>
                    </a:schemeClr>
                  </a:solidFill>
                  <a:latin typeface="微软雅黑" panose="020B0503020204020204" charset="-122"/>
                  <a:ea typeface="微软雅黑" panose="020B0503020204020204" charset="-122"/>
                  <a:sym typeface="思源黑体 CN Normal" panose="020B0400000000000000" pitchFamily="34" charset="-122"/>
                </a:rPr>
                <a:t> you !</a:t>
              </a:r>
              <a:endParaRPr lang="en-US" altLang="zh-CN" sz="7200" b="1" i="1" dirty="0">
                <a:solidFill>
                  <a:schemeClr val="tx1">
                    <a:lumMod val="85000"/>
                    <a:lumOff val="15000"/>
                  </a:schemeClr>
                </a:solidFill>
                <a:latin typeface="微软雅黑" panose="020B0503020204020204" charset="-122"/>
                <a:ea typeface="微软雅黑" panose="020B0503020204020204" charset="-122"/>
                <a:sym typeface="思源黑体 CN Normal" panose="020B0400000000000000"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arn(inVertical)">
                                      <p:cBhvr>
                                        <p:cTn id="7" dur="500"/>
                                        <p:tgtEl>
                                          <p:spTgt spid="2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barn(inVertical)">
                                      <p:cBhvr>
                                        <p:cTn id="10" dur="500"/>
                                        <p:tgtEl>
                                          <p:spTgt spid="30"/>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barn(inVertical)">
                                      <p:cBhvr>
                                        <p:cTn id="13" dur="500"/>
                                        <p:tgtEl>
                                          <p:spTgt spid="29"/>
                                        </p:tgtEl>
                                      </p:cBhvr>
                                    </p:animEffect>
                                  </p:childTnLst>
                                </p:cTn>
                              </p:par>
                            </p:childTnLst>
                          </p:cTn>
                        </p:par>
                        <p:par>
                          <p:cTn id="14" fill="hold">
                            <p:stCondLst>
                              <p:cond delay="500"/>
                            </p:stCondLst>
                            <p:childTnLst>
                              <p:par>
                                <p:cTn id="15" presetID="3" presetClass="entr" presetSubtype="1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0" grpId="0"/>
      <p:bldP spid="2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0" name="组合 9"/>
          <p:cNvGrpSpPr/>
          <p:nvPr/>
        </p:nvGrpSpPr>
        <p:grpSpPr>
          <a:xfrm>
            <a:off x="231775" y="238760"/>
            <a:ext cx="11696065" cy="6426200"/>
            <a:chOff x="342" y="355"/>
            <a:chExt cx="18514" cy="10120"/>
          </a:xfrm>
        </p:grpSpPr>
        <p:sp>
          <p:nvSpPr>
            <p:cNvPr id="11" name="圆角矩形 10"/>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圆角矩形 11"/>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994410" y="810895"/>
            <a:ext cx="10507345" cy="1337945"/>
          </a:xfrm>
          <a:prstGeom prst="rect">
            <a:avLst/>
          </a:prstGeom>
          <a:noFill/>
        </p:spPr>
        <p:txBody>
          <a:bodyPr wrap="square" rtlCol="0">
            <a:spAutoFit/>
          </a:bodyPr>
          <a:p>
            <a:pPr marL="899795" indent="-899795"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1. According to the passage, Son Goku is most likely to be a __________.</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dog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B. horse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C. monkey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D. donkey</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1169035" y="810895"/>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C</a:t>
            </a:r>
            <a:endParaRPr lang="en-US" altLang="zh-CN" sz="3000">
              <a:solidFill>
                <a:srgbClr val="C00000"/>
              </a:solidFill>
              <a:uFillTx/>
              <a:latin typeface="Times New Roman" panose="02020603050405020304" charset="0"/>
              <a:cs typeface="Times New Roman" panose="02020603050405020304" charset="0"/>
            </a:endParaRPr>
          </a:p>
        </p:txBody>
      </p:sp>
      <p:sp>
        <p:nvSpPr>
          <p:cNvPr id="5" name="文本框 4"/>
          <p:cNvSpPr txBox="1"/>
          <p:nvPr/>
        </p:nvSpPr>
        <p:spPr>
          <a:xfrm>
            <a:off x="520700" y="3185795"/>
            <a:ext cx="10980420" cy="2450465"/>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619885" indent="-161988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 【解析】推理判断题。根据文章第二段第二句“...Son Goku, is like the Monkey King in many ways...”可知，《龙珠》中的主角孙悟空有很多地方很像《西游记》当中的美猴王孙悟空，据此可知孙悟空极有可能是一只猴子。故选C项。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3149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868045" y="640715"/>
            <a:ext cx="10489565" cy="2584450"/>
          </a:xfrm>
          <a:prstGeom prst="rect">
            <a:avLst/>
          </a:prstGeom>
          <a:noFill/>
        </p:spPr>
        <p:txBody>
          <a:bodyPr wrap="square" rtlCol="0">
            <a:spAutoFit/>
          </a:bodyPr>
          <a:p>
            <a:pPr marL="899795" indent="-899795"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2. Which of the following statements is true according to the passage?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a:t>
            </a:r>
            <a:r>
              <a:rPr sz="3000" i="1">
                <a:solidFill>
                  <a:schemeClr val="tx1"/>
                </a:solidFill>
                <a:uFillTx/>
                <a:latin typeface="Times New Roman" panose="02020603050405020304" charset="0"/>
                <a:ea typeface="宋体" panose="02010600030101010101" pitchFamily="2" charset="-122"/>
                <a:cs typeface="Times New Roman" panose="02020603050405020304" charset="0"/>
              </a:rPr>
              <a:t>Dragon Ball </a:t>
            </a:r>
            <a:r>
              <a:rPr sz="3000">
                <a:solidFill>
                  <a:schemeClr val="tx1"/>
                </a:solidFill>
                <a:uFillTx/>
                <a:latin typeface="Times New Roman" panose="02020603050405020304" charset="0"/>
                <a:ea typeface="宋体" panose="02010600030101010101" pitchFamily="2" charset="-122"/>
                <a:cs typeface="Times New Roman" panose="02020603050405020304" charset="0"/>
              </a:rPr>
              <a:t>is only popular in Japan, not in China.</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B. Toriyama’s favorite Chinese actor is Jet Li.</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Artists who make cartoons can get ideas from </a:t>
            </a:r>
            <a:r>
              <a:rPr sz="3000" i="1">
                <a:solidFill>
                  <a:schemeClr val="tx1"/>
                </a:solidFill>
                <a:uFillTx/>
                <a:latin typeface="Times New Roman" panose="02020603050405020304" charset="0"/>
                <a:ea typeface="宋体" panose="02010600030101010101" pitchFamily="2" charset="-122"/>
                <a:cs typeface="Times New Roman" panose="02020603050405020304" charset="0"/>
              </a:rPr>
              <a:t>Dragon Ball.</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D. We can find little Chinese culture from Toriyama’s work.</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1101090" y="640715"/>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C</a:t>
            </a:r>
            <a:endParaRPr lang="en-US" altLang="zh-CN" sz="3000">
              <a:solidFill>
                <a:srgbClr val="C00000"/>
              </a:solidFill>
              <a:uFillTx/>
              <a:latin typeface="Times New Roman" panose="02020603050405020304" charset="0"/>
              <a:cs typeface="Times New Roman" panose="02020603050405020304" charset="0"/>
            </a:endParaRPr>
          </a:p>
        </p:txBody>
      </p:sp>
      <p:sp>
        <p:nvSpPr>
          <p:cNvPr id="6" name="文本框 5"/>
          <p:cNvSpPr txBox="1"/>
          <p:nvPr/>
        </p:nvSpPr>
        <p:spPr>
          <a:xfrm>
            <a:off x="470535" y="3339465"/>
            <a:ext cx="11195685" cy="2870835"/>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619885" indent="-1619885" algn="just" fontAlgn="auto">
              <a:lnSpc>
                <a:spcPct val="9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 【解析】事实细节题。根据文章第一段第二句可知，很多中国人都喜欢鸟山明，并在网上买《龙珠》的周边产品来纪念他，故A项错误；文中并未提及鸟山明最喜欢的中国演员，故B项错误；根据文章第三段最后一句“它为许多其他制作漫画和卡通的艺术家提供了灵感”可知，C项正确；根据第三段第一句可知，鸟山明在《龙珠》中加入了很多中国武术和古典故事的元素，D项错误。故选C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59080" y="3149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795655" y="640715"/>
            <a:ext cx="10622915" cy="2584450"/>
          </a:xfrm>
          <a:prstGeom prst="rect">
            <a:avLst/>
          </a:prstGeom>
          <a:noFill/>
        </p:spPr>
        <p:txBody>
          <a:bodyPr wrap="square" rtlCol="0">
            <a:spAutoFit/>
          </a:bodyPr>
          <a:p>
            <a:pPr marL="899795" indent="-899795"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3. Based on this passage, the influence of Akira Toriyama does NOT include __________.</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sharing culture between China and Japan</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B. creating economic benefits by selling books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inspiring people who love art and culture</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D. providing inspiration for other comic creations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1054735" y="640715"/>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sym typeface="+mn-ea"/>
              </a:rPr>
              <a:t>B</a:t>
            </a:r>
            <a:endParaRPr lang="en-US" altLang="zh-CN" sz="3000">
              <a:solidFill>
                <a:srgbClr val="C00000"/>
              </a:solidFill>
              <a:uFillTx/>
              <a:latin typeface="Times New Roman" panose="02020603050405020304" charset="0"/>
              <a:cs typeface="Times New Roman" panose="02020603050405020304" charset="0"/>
              <a:sym typeface="+mn-ea"/>
            </a:endParaRPr>
          </a:p>
        </p:txBody>
      </p:sp>
      <p:sp>
        <p:nvSpPr>
          <p:cNvPr id="6" name="文本框 5"/>
          <p:cNvSpPr txBox="1"/>
          <p:nvPr/>
        </p:nvSpPr>
        <p:spPr>
          <a:xfrm>
            <a:off x="530860" y="3429000"/>
            <a:ext cx="11069955" cy="303022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619885" indent="-1619885" algn="just" fontAlgn="auto">
              <a:lnSpc>
                <a:spcPct val="9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 【解析】事实细节题。根据最后一段第一句“...by sharing Chinese culture in his works”可知，鸟山明通过在他的作品中分享文化，帮助促进中日文化交流，A项正确；根据文章最后一句“...inspire people who love art and culture”可知，C项正确；根据文章第三段最后一句可知，鸟山明的作品为其他艺术创作者提供了灵感，D项正确。文章没有提到销售漫画带来的经济效益，故选B项。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0" name="组合 9"/>
          <p:cNvGrpSpPr/>
          <p:nvPr/>
        </p:nvGrpSpPr>
        <p:grpSpPr>
          <a:xfrm>
            <a:off x="231775" y="238760"/>
            <a:ext cx="11696065" cy="6426200"/>
            <a:chOff x="342" y="355"/>
            <a:chExt cx="18514" cy="10120"/>
          </a:xfrm>
        </p:grpSpPr>
        <p:sp>
          <p:nvSpPr>
            <p:cNvPr id="11" name="圆角矩形 10"/>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圆角矩形 11"/>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467995" y="889635"/>
            <a:ext cx="11257280" cy="1337945"/>
          </a:xfrm>
          <a:prstGeom prst="rect">
            <a:avLst/>
          </a:prstGeom>
          <a:noFill/>
        </p:spPr>
        <p:txBody>
          <a:bodyPr wrap="square" rtlCol="0">
            <a:spAutoFit/>
          </a:bodyPr>
          <a:p>
            <a:pPr marL="899795" indent="-899795"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4. The underlined word “inspire” in the last paragraph means “__________”.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help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B. encourage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C. stand</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D. gather</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677545" y="889635"/>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B</a:t>
            </a:r>
            <a:endParaRPr lang="en-US" altLang="zh-CN" sz="3000">
              <a:solidFill>
                <a:srgbClr val="C00000"/>
              </a:solidFill>
              <a:uFillTx/>
              <a:latin typeface="Times New Roman" panose="02020603050405020304" charset="0"/>
              <a:cs typeface="Times New Roman" panose="02020603050405020304" charset="0"/>
            </a:endParaRPr>
          </a:p>
        </p:txBody>
      </p:sp>
      <p:sp>
        <p:nvSpPr>
          <p:cNvPr id="6" name="文本框 5"/>
          <p:cNvSpPr txBox="1"/>
          <p:nvPr/>
        </p:nvSpPr>
        <p:spPr>
          <a:xfrm>
            <a:off x="677545" y="3809365"/>
            <a:ext cx="10772140" cy="195453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619885" indent="-1619885" algn="just" fontAlgn="auto">
              <a:lnSpc>
                <a:spcPct val="100000"/>
              </a:lnSpc>
              <a:spcAft>
                <a:spcPts val="0"/>
              </a:spcAft>
              <a:buNone/>
            </a:pPr>
            <a:r>
              <a:rPr sz="2800">
                <a:solidFill>
                  <a:srgbClr val="C00000"/>
                </a:solidFill>
                <a:uFillTx/>
                <a:latin typeface="Times New Roman" panose="02020603050405020304" charset="0"/>
                <a:ea typeface="宋体" panose="02010600030101010101" pitchFamily="2" charset="-122"/>
                <a:cs typeface="Times New Roman" panose="02020603050405020304" charset="0"/>
              </a:rPr>
              <a:t> 【解析】词义猜测题。画线词语出现在最后一段最后一句，结合上下文可知，鸟山明的作品将永远激励那些热爱艺术和文化的人，故选B项。</a:t>
            </a:r>
            <a:endParaRPr sz="28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ldLvl="0" animBg="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DIAGRAM_VIRTUALLY_FRAME" val="{&quot;height&quot;:453.1,&quot;left&quot;:30.25,&quot;top&quot;:46.25,&quot;width&quot;:892.65}"/>
</p:tagLst>
</file>

<file path=ppt/tags/tag101.xml><?xml version="1.0" encoding="utf-8"?>
<p:tagLst xmlns:p="http://schemas.openxmlformats.org/presentationml/2006/main">
  <p:tag name="KSO_WM_DIAGRAM_VIRTUALLY_FRAME" val="{&quot;height&quot;:453.1,&quot;left&quot;:30.25,&quot;top&quot;:46.25,&quot;width&quot;:892.65}"/>
</p:tagLst>
</file>

<file path=ppt/tags/tag102.xml><?xml version="1.0" encoding="utf-8"?>
<p:tagLst xmlns:p="http://schemas.openxmlformats.org/presentationml/2006/main">
  <p:tag name="picid" val="{6400ca10-6b7c-4abc-bd04-7cfc309fc43d}"/>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picid" val="{6400ca10-6b7c-4abc-bd04-7cfc309fc43d}"/>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DIAGRAM_VIRTUALLY_FRAME" val="{&quot;height&quot;:453.1,&quot;left&quot;:34.15,&quot;top&quot;:47.85,&quot;width&quot;:893.6}"/>
</p:tagLst>
</file>

<file path=ppt/tags/tag107.xml><?xml version="1.0" encoding="utf-8"?>
<p:tagLst xmlns:p="http://schemas.openxmlformats.org/presentationml/2006/main">
  <p:tag name="KSO_WM_DIAGRAM_VIRTUALLY_FRAME" val="{&quot;height&quot;:453.1,&quot;left&quot;:34.15,&quot;top&quot;:47.85,&quot;width&quot;:893.6}"/>
</p:tagLst>
</file>

<file path=ppt/tags/tag108.xml><?xml version="1.0" encoding="utf-8"?>
<p:tagLst xmlns:p="http://schemas.openxmlformats.org/presentationml/2006/main">
  <p:tag name="KSO_WM_DIAGRAM_VIRTUALLY_FRAME" val="{&quot;height&quot;:453.1,&quot;left&quot;:34.15,&quot;top&quot;:47.85,&quot;width&quot;:893.6}"/>
</p:tagLst>
</file>

<file path=ppt/tags/tag109.xml><?xml version="1.0" encoding="utf-8"?>
<p:tagLst xmlns:p="http://schemas.openxmlformats.org/presentationml/2006/main">
  <p:tag name="KSO_WM_DIAGRAM_VIRTUALLY_FRAME" val="{&quot;height&quot;:453.1,&quot;left&quot;:34.15,&quot;top&quot;:47.85,&quot;width&quot;:893.6}"/>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DIAGRAM_VIRTUALLY_FRAME" val="{&quot;height&quot;:453.1,&quot;left&quot;:30.25,&quot;top&quot;:46.25,&quot;width&quot;:892.65}"/>
</p:tagLst>
</file>

<file path=ppt/tags/tag111.xml><?xml version="1.0" encoding="utf-8"?>
<p:tagLst xmlns:p="http://schemas.openxmlformats.org/presentationml/2006/main">
  <p:tag name="picid" val="{6400ca10-6b7c-4abc-bd04-7cfc309fc43d}"/>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picid" val="{6400ca10-6b7c-4abc-bd04-7cfc309fc43d}"/>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DIAGRAM_VIRTUALLY_FRAME" val="{&quot;height&quot;:453.1,&quot;left&quot;:30.25,&quot;top&quot;:46.25,&quot;width&quot;:892.65}"/>
</p:tagLst>
</file>

<file path=ppt/tags/tag116.xml><?xml version="1.0" encoding="utf-8"?>
<p:tagLst xmlns:p="http://schemas.openxmlformats.org/presentationml/2006/main">
  <p:tag name="picid" val="{6400ca10-6b7c-4abc-bd04-7cfc309fc43d}"/>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picid" val="{6400ca10-6b7c-4abc-bd04-7cfc309fc43d}"/>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DIAGRAM_VIRTUALLY_FRAME" val="{&quot;height&quot;:453.1,&quot;left&quot;:30.25,&quot;top&quot;:46.25,&quot;width&quot;:892.65}"/>
</p:tagLst>
</file>

<file path=ppt/tags/tag121.xml><?xml version="1.0" encoding="utf-8"?>
<p:tagLst xmlns:p="http://schemas.openxmlformats.org/presentationml/2006/main">
  <p:tag name="picid" val="{6400ca10-6b7c-4abc-bd04-7cfc309fc43d}"/>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picid" val="{6400ca10-6b7c-4abc-bd04-7cfc309fc43d}"/>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DIAGRAM_VIRTUALLY_FRAME" val="{&quot;height&quot;:453.1,&quot;left&quot;:30.25,&quot;top&quot;:46.25,&quot;width&quot;:892.65}"/>
</p:tagLst>
</file>

<file path=ppt/tags/tag126.xml><?xml version="1.0" encoding="utf-8"?>
<p:tagLst xmlns:p="http://schemas.openxmlformats.org/presentationml/2006/main">
  <p:tag name="picid" val="{6400ca10-6b7c-4abc-bd04-7cfc309fc43d}"/>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picid" val="{6400ca10-6b7c-4abc-bd04-7cfc309fc43d}"/>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picid" val="{6400ca10-6b7c-4abc-bd04-7cfc309fc43d}"/>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picid" val="{6400ca10-6b7c-4abc-bd04-7cfc309fc43d}"/>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picid" val="{6400ca10-6b7c-4abc-bd04-7cfc309fc43d}"/>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picid" val="{6400ca10-6b7c-4abc-bd04-7cfc309fc43d}"/>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picid" val="{6400ca10-6b7c-4abc-bd04-7cfc309fc43d}"/>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picid" val="{6400ca10-6b7c-4abc-bd04-7cfc309fc43d}"/>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picid" val="{6400ca10-6b7c-4abc-bd04-7cfc309fc43d}"/>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picid" val="{6400ca10-6b7c-4abc-bd04-7cfc309fc43d}"/>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picid" val="{6400ca10-6b7c-4abc-bd04-7cfc309fc43d}"/>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picid" val="{6400ca10-6b7c-4abc-bd04-7cfc309fc43d}"/>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picid" val="{6400ca10-6b7c-4abc-bd04-7cfc309fc43d}"/>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picid" val="{6400ca10-6b7c-4abc-bd04-7cfc309fc43d}"/>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picid" val="{6400ca10-6b7c-4abc-bd04-7cfc309fc43d}"/>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picid" val="{6400ca10-6b7c-4abc-bd04-7cfc309fc43d}"/>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picid" val="{6400ca10-6b7c-4abc-bd04-7cfc309fc43d}"/>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picid" val="{6400ca10-6b7c-4abc-bd04-7cfc309fc43d}"/>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picid" val="{6400ca10-6b7c-4abc-bd04-7cfc309fc43d}"/>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picid" val="{6400ca10-6b7c-4abc-bd04-7cfc309fc43d}"/>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picid" val="{6400ca10-6b7c-4abc-bd04-7cfc309fc43d}"/>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picid" val="{6400ca10-6b7c-4abc-bd04-7cfc309fc43d}"/>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picid" val="{6400ca10-6b7c-4abc-bd04-7cfc309fc43d}"/>
</p:tagLst>
</file>

<file path=ppt/tags/tag171.xml><?xml version="1.0" encoding="utf-8"?>
<p:tagLst xmlns:p="http://schemas.openxmlformats.org/presentationml/2006/main">
  <p:tag name="commondata" val="eyJoZGlkIjoiNzZiMTlhZGE2ZDUwZjk2YzViZjA2NWFmNzNjMWJjMzMifQ=="/>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1.xml><?xml version="1.0" encoding="utf-8"?>
<p:tagLst xmlns:p="http://schemas.openxmlformats.org/presentationml/2006/main">
  <p:tag name="picid" val="{6400ca10-6b7c-4abc-bd04-7cfc309fc43d}"/>
</p:tagLst>
</file>

<file path=ppt/tags/tag62.xml><?xml version="1.0" encoding="utf-8"?>
<p:tagLst xmlns:p="http://schemas.openxmlformats.org/presentationml/2006/main">
  <p:tag name="picid" val="{6400ca10-6b7c-4abc-bd04-7cfc309fc43d}"/>
</p:tagLst>
</file>

<file path=ppt/tags/tag63.xml><?xml version="1.0" encoding="utf-8"?>
<p:tagLst xmlns:p="http://schemas.openxmlformats.org/presentationml/2006/main">
  <p:tag name="picid" val="{6400ca10-6b7c-4abc-bd04-7cfc309fc43d}"/>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picid" val="{6400ca10-6b7c-4abc-bd04-7cfc309fc43d}"/>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picid" val="{6400ca10-6b7c-4abc-bd04-7cfc309fc43d}"/>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picid" val="{6400ca10-6b7c-4abc-bd04-7cfc309fc43d}"/>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picid" val="{6400ca10-6b7c-4abc-bd04-7cfc309fc43d}"/>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picid" val="{6400ca10-6b7c-4abc-bd04-7cfc309fc43d}"/>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picid" val="{6400ca10-6b7c-4abc-bd04-7cfc309fc43d}"/>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picid" val="{6400ca10-6b7c-4abc-bd04-7cfc309fc43d}"/>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picid" val="{6400ca10-6b7c-4abc-bd04-7cfc309fc43d}"/>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picid" val="{6400ca10-6b7c-4abc-bd04-7cfc309fc43d}"/>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picid" val="{6400ca10-6b7c-4abc-bd04-7cfc309fc43d}"/>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picid" val="{6400ca10-6b7c-4abc-bd04-7cfc309fc43d}"/>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picid" val="{6400ca10-6b7c-4abc-bd04-7cfc309fc43d}"/>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picid" val="{6400ca10-6b7c-4abc-bd04-7cfc309fc43d}"/>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picid" val="{6400ca10-6b7c-4abc-bd04-7cfc309fc43d}"/>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picid" val="{6400ca10-6b7c-4abc-bd04-7cfc309fc43d}"/>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picid" val="{6400ca10-6b7c-4abc-bd04-7cfc309fc43d}"/>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DIAGRAM_VIRTUALLY_FRAME" val="{&quot;height&quot;:453.1,&quot;left&quot;:30.25,&quot;top&quot;:46.25,&quot;width&quot;:892.65}"/>
</p:tagLst>
</file>

<file path=ppt/tags/tag98.xml><?xml version="1.0" encoding="utf-8"?>
<p:tagLst xmlns:p="http://schemas.openxmlformats.org/presentationml/2006/main">
  <p:tag name="KSO_WM_DIAGRAM_VIRTUALLY_FRAME" val="{&quot;height&quot;:453.1,&quot;left&quot;:30.25,&quot;top&quot;:46.25,&quot;width&quot;:892.65}"/>
</p:tagLst>
</file>

<file path=ppt/tags/tag99.xml><?xml version="1.0" encoding="utf-8"?>
<p:tagLst xmlns:p="http://schemas.openxmlformats.org/presentationml/2006/main">
  <p:tag name="KSO_WM_DIAGRAM_VIRTUALLY_FRAME" val="{&quot;height&quot;:453.1,&quot;left&quot;:30.25,&quot;top&quot;:46.25,&quot;width&quot;:892.65}"/>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14250</Words>
  <Application>WPS 演示</Application>
  <PresentationFormat>宽屏</PresentationFormat>
  <Paragraphs>373</Paragraphs>
  <Slides>50</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50</vt:i4>
      </vt:variant>
    </vt:vector>
  </HeadingPairs>
  <TitlesOfParts>
    <vt:vector size="65" baseType="lpstr">
      <vt:lpstr>Arial</vt:lpstr>
      <vt:lpstr>宋体</vt:lpstr>
      <vt:lpstr>Wingdings</vt:lpstr>
      <vt:lpstr>Wingdings</vt:lpstr>
      <vt:lpstr>Segoe Script</vt:lpstr>
      <vt:lpstr>MV Boli</vt:lpstr>
      <vt:lpstr>Aharoni</vt:lpstr>
      <vt:lpstr>微软雅黑</vt:lpstr>
      <vt:lpstr>思源黑体 CN Normal</vt:lpstr>
      <vt:lpstr>黑体</vt:lpstr>
      <vt:lpstr>Times New Roman</vt:lpstr>
      <vt:lpstr>Arial Unicode MS</vt:lpstr>
      <vt:lpstr>Calibri</vt:lpstr>
      <vt:lpstr>WPS</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71</cp:revision>
  <dcterms:created xsi:type="dcterms:W3CDTF">2023-08-09T12:44:00Z</dcterms:created>
  <dcterms:modified xsi:type="dcterms:W3CDTF">2025-02-20T08:03:15Z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3B0086CAF875411CACBDA13AB9801EF4_13</vt:lpwstr>
  </property>
  <property fmtid="{D5CDD505-2E9C-101B-9397-08002B2CF9AE}" pid="3" name="KSOProductBuildVer">
    <vt:lpwstr>2052-12.1.0.18276</vt:lpwstr>
  </property>
</Properties>
</file>