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5"/>
  </p:notesMasterIdLst>
  <p:sldIdLst>
    <p:sldId id="273" r:id="rId4"/>
    <p:sldId id="446" r:id="rId6"/>
    <p:sldId id="442" r:id="rId7"/>
    <p:sldId id="276" r:id="rId8"/>
    <p:sldId id="445" r:id="rId9"/>
    <p:sldId id="301" r:id="rId10"/>
    <p:sldId id="302" r:id="rId11"/>
    <p:sldId id="303" r:id="rId12"/>
    <p:sldId id="305" r:id="rId13"/>
    <p:sldId id="304" r:id="rId14"/>
    <p:sldId id="306" r:id="rId15"/>
    <p:sldId id="307" r:id="rId16"/>
    <p:sldId id="308" r:id="rId17"/>
    <p:sldId id="309" r:id="rId18"/>
    <p:sldId id="310" r:id="rId19"/>
    <p:sldId id="311" r:id="rId20"/>
    <p:sldId id="312" r:id="rId21"/>
    <p:sldId id="313" r:id="rId22"/>
    <p:sldId id="314" r:id="rId23"/>
    <p:sldId id="315" r:id="rId24"/>
    <p:sldId id="316" r:id="rId25"/>
    <p:sldId id="317" r:id="rId26"/>
    <p:sldId id="318" r:id="rId27"/>
    <p:sldId id="319" r:id="rId28"/>
    <p:sldId id="320" r:id="rId29"/>
    <p:sldId id="321" r:id="rId30"/>
    <p:sldId id="332" r:id="rId31"/>
    <p:sldId id="567" r:id="rId32"/>
    <p:sldId id="329" r:id="rId33"/>
    <p:sldId id="333" r:id="rId34"/>
    <p:sldId id="322" r:id="rId35"/>
    <p:sldId id="334" r:id="rId36"/>
    <p:sldId id="323" r:id="rId37"/>
    <p:sldId id="335" r:id="rId38"/>
    <p:sldId id="331" r:id="rId39"/>
    <p:sldId id="337" r:id="rId40"/>
    <p:sldId id="339" r:id="rId41"/>
    <p:sldId id="568" r:id="rId42"/>
    <p:sldId id="340" r:id="rId43"/>
    <p:sldId id="341" r:id="rId44"/>
    <p:sldId id="347" r:id="rId45"/>
    <p:sldId id="349" r:id="rId46"/>
    <p:sldId id="350" r:id="rId47"/>
    <p:sldId id="354" r:id="rId48"/>
    <p:sldId id="355" r:id="rId49"/>
    <p:sldId id="356" r:id="rId50"/>
    <p:sldId id="357" r:id="rId51"/>
    <p:sldId id="358" r:id="rId52"/>
    <p:sldId id="359" r:id="rId53"/>
    <p:sldId id="360" r:id="rId54"/>
    <p:sldId id="361" r:id="rId55"/>
    <p:sldId id="362" r:id="rId56"/>
    <p:sldId id="363" r:id="rId57"/>
    <p:sldId id="364" r:id="rId58"/>
    <p:sldId id="365" r:id="rId59"/>
    <p:sldId id="366" r:id="rId60"/>
    <p:sldId id="367" r:id="rId61"/>
    <p:sldId id="368" r:id="rId62"/>
    <p:sldId id="369" r:id="rId63"/>
    <p:sldId id="370" r:id="rId64"/>
    <p:sldId id="371" r:id="rId65"/>
    <p:sldId id="570" r:id="rId66"/>
    <p:sldId id="381" r:id="rId67"/>
    <p:sldId id="372" r:id="rId68"/>
    <p:sldId id="373" r:id="rId69"/>
    <p:sldId id="374" r:id="rId70"/>
    <p:sldId id="375" r:id="rId71"/>
    <p:sldId id="376" r:id="rId72"/>
    <p:sldId id="378" r:id="rId73"/>
    <p:sldId id="383" r:id="rId74"/>
    <p:sldId id="571" r:id="rId75"/>
    <p:sldId id="384" r:id="rId76"/>
    <p:sldId id="386" r:id="rId77"/>
    <p:sldId id="387" r:id="rId78"/>
    <p:sldId id="388" r:id="rId79"/>
    <p:sldId id="389" r:id="rId80"/>
    <p:sldId id="390" r:id="rId81"/>
    <p:sldId id="391" r:id="rId82"/>
    <p:sldId id="392" r:id="rId83"/>
    <p:sldId id="394" r:id="rId84"/>
    <p:sldId id="395" r:id="rId85"/>
    <p:sldId id="396" r:id="rId86"/>
    <p:sldId id="397" r:id="rId87"/>
    <p:sldId id="398" r:id="rId88"/>
    <p:sldId id="399" r:id="rId89"/>
    <p:sldId id="400" r:id="rId90"/>
    <p:sldId id="401" r:id="rId91"/>
    <p:sldId id="402" r:id="rId92"/>
    <p:sldId id="403" r:id="rId93"/>
    <p:sldId id="405" r:id="rId94"/>
    <p:sldId id="406" r:id="rId95"/>
    <p:sldId id="404" r:id="rId96"/>
    <p:sldId id="407" r:id="rId97"/>
    <p:sldId id="408" r:id="rId98"/>
    <p:sldId id="409" r:id="rId99"/>
    <p:sldId id="410" r:id="rId100"/>
    <p:sldId id="411" r:id="rId101"/>
    <p:sldId id="413" r:id="rId102"/>
    <p:sldId id="425" r:id="rId103"/>
    <p:sldId id="426" r:id="rId104"/>
    <p:sldId id="572" r:id="rId105"/>
    <p:sldId id="414" r:id="rId106"/>
    <p:sldId id="417" r:id="rId107"/>
    <p:sldId id="418" r:id="rId108"/>
    <p:sldId id="427" r:id="rId109"/>
    <p:sldId id="573" r:id="rId110"/>
    <p:sldId id="415" r:id="rId111"/>
    <p:sldId id="419" r:id="rId112"/>
    <p:sldId id="420" r:id="rId113"/>
    <p:sldId id="421" r:id="rId114"/>
    <p:sldId id="416" r:id="rId115"/>
    <p:sldId id="423" r:id="rId116"/>
    <p:sldId id="424" r:id="rId117"/>
    <p:sldId id="428" r:id="rId118"/>
    <p:sldId id="429" r:id="rId119"/>
    <p:sldId id="430" r:id="rId120"/>
  </p:sldIdLst>
  <p:sldSz cx="12192000" cy="6858000"/>
  <p:notesSz cx="6858000" cy="9144000"/>
  <p:custDataLst>
    <p:tags r:id="rId1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33E35"/>
    <a:srgbClr val="071915"/>
    <a:srgbClr val="5CC9B3"/>
    <a:srgbClr val="E1F6F3"/>
    <a:srgbClr val="FFEDDB"/>
    <a:srgbClr val="D1D1D1"/>
    <a:srgbClr val="FFFFFE"/>
    <a:srgbClr val="FBEEC8"/>
    <a:srgbClr val="E7ECFE"/>
    <a:srgbClr val="D4DC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5" Type="http://schemas.openxmlformats.org/officeDocument/2006/relationships/tags" Target="tags/tag320.xml"/><Relationship Id="rId124" Type="http://schemas.openxmlformats.org/officeDocument/2006/relationships/commentAuthors" Target="commentAuthors.xml"/><Relationship Id="rId123" Type="http://schemas.openxmlformats.org/officeDocument/2006/relationships/tableStyles" Target="tableStyles.xml"/><Relationship Id="rId122" Type="http://schemas.openxmlformats.org/officeDocument/2006/relationships/viewProps" Target="viewProps.xml"/><Relationship Id="rId121" Type="http://schemas.openxmlformats.org/officeDocument/2006/relationships/presProps" Target="presProps.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a:prstGeom prst="rect">
            <a:avLst/>
          </a:prstGeo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a:prstGeom prst="rect">
            <a:avLst/>
          </a:prstGeo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08400" y="608400"/>
            <a:ext cx="10969200" cy="705600"/>
          </a:xfrm>
          <a:prstGeom prst="rect">
            <a:avLst/>
          </a:prstGeom>
        </p:spPr>
        <p:txBody>
          <a:bodyPr/>
          <a:p>
            <a:r>
              <a:rPr lang="zh-CN" altLang="en-US"/>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a:prstGeom prst="rect">
            <a:avLst/>
          </a:prstGeo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a:prstGeom prst="rect">
            <a:avLst/>
          </a:prstGeo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a:prstGeom prst="rect">
            <a:avLst/>
          </a:prstGeo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a:prstGeom prst="rect">
            <a:avLst/>
          </a:prstGeo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a:prstGeom prst="rect">
            <a:avLst/>
          </a:prstGeo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a:prstGeom prst="rect">
            <a:avLst/>
          </a:prstGeo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a:prstGeom prst="rect">
            <a:avLst/>
          </a:prstGeo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a:prstGeom prst="rect">
            <a:avLst/>
          </a:prstGeo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a:prstGeom prst="rect">
            <a:avLst/>
          </a:prstGeo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a:prstGeom prst="rect">
            <a:avLst/>
          </a:prstGeo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a:prstGeom prst="rect">
            <a:avLst/>
          </a:prstGeo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a:prstGeom prst="rect">
            <a:avLst/>
          </a:prstGeo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a:prstGeom prst="rect">
            <a:avLst/>
          </a:prstGeo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a:prstGeom prst="rect">
            <a:avLst/>
          </a:prstGeo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a:prstGeom prst="rect">
            <a:avLst/>
          </a:prstGeo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6" Type="http://schemas.openxmlformats.org/officeDocument/2006/relationships/theme" Target="../theme/theme2.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5"/>
    </p:custData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6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87.xml"/><Relationship Id="rId2" Type="http://schemas.openxmlformats.org/officeDocument/2006/relationships/image" Target="../media/image1.png"/><Relationship Id="rId1" Type="http://schemas.openxmlformats.org/officeDocument/2006/relationships/tags" Target="../tags/tag86.xml"/></Relationships>
</file>

<file path=ppt/slides/_rels/slide10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98.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86.xml"/><Relationship Id="rId2" Type="http://schemas.openxmlformats.org/officeDocument/2006/relationships/image" Target="../media/image1.png"/><Relationship Id="rId1" Type="http://schemas.openxmlformats.org/officeDocument/2006/relationships/tags" Target="../tags/tag285.xml"/></Relationships>
</file>

<file path=ppt/slides/_rels/slide10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98.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88.xml"/><Relationship Id="rId2" Type="http://schemas.openxmlformats.org/officeDocument/2006/relationships/image" Target="../media/image1.png"/><Relationship Id="rId1" Type="http://schemas.openxmlformats.org/officeDocument/2006/relationships/tags" Target="../tags/tag287.xml"/></Relationships>
</file>

<file path=ppt/slides/_rels/slide10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slide" Target="slide106.xml"/><Relationship Id="rId7" Type="http://schemas.openxmlformats.org/officeDocument/2006/relationships/slide" Target="slide105.xml"/><Relationship Id="rId6" Type="http://schemas.openxmlformats.org/officeDocument/2006/relationships/slide" Target="slide104.xml"/><Relationship Id="rId5" Type="http://schemas.openxmlformats.org/officeDocument/2006/relationships/slide" Target="slide103.xml"/><Relationship Id="rId4" Type="http://schemas.openxmlformats.org/officeDocument/2006/relationships/image" Target="../media/image3.png"/><Relationship Id="rId3" Type="http://schemas.openxmlformats.org/officeDocument/2006/relationships/tags" Target="../tags/tag290.xml"/><Relationship Id="rId2" Type="http://schemas.openxmlformats.org/officeDocument/2006/relationships/image" Target="../media/image1.png"/><Relationship Id="rId10" Type="http://schemas.openxmlformats.org/officeDocument/2006/relationships/notesSlide" Target="../notesSlides/notesSlide9.xml"/><Relationship Id="rId1" Type="http://schemas.openxmlformats.org/officeDocument/2006/relationships/tags" Target="../tags/tag289.xml"/></Relationships>
</file>

<file path=ppt/slides/_rels/slide10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102.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92.xml"/><Relationship Id="rId2" Type="http://schemas.openxmlformats.org/officeDocument/2006/relationships/image" Target="../media/image1.png"/><Relationship Id="rId1" Type="http://schemas.openxmlformats.org/officeDocument/2006/relationships/tags" Target="../tags/tag291.xml"/></Relationships>
</file>

<file path=ppt/slides/_rels/slide10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102.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94.xml"/><Relationship Id="rId2" Type="http://schemas.openxmlformats.org/officeDocument/2006/relationships/image" Target="../media/image1.png"/><Relationship Id="rId1" Type="http://schemas.openxmlformats.org/officeDocument/2006/relationships/tags" Target="../tags/tag293.xml"/></Relationships>
</file>

<file path=ppt/slides/_rels/slide10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102.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96.xml"/><Relationship Id="rId2" Type="http://schemas.openxmlformats.org/officeDocument/2006/relationships/image" Target="../media/image1.png"/><Relationship Id="rId1" Type="http://schemas.openxmlformats.org/officeDocument/2006/relationships/tags" Target="../tags/tag295.xml"/></Relationships>
</file>

<file path=ppt/slides/_rels/slide10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102.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98.xml"/><Relationship Id="rId2" Type="http://schemas.openxmlformats.org/officeDocument/2006/relationships/image" Target="../media/image1.png"/><Relationship Id="rId1" Type="http://schemas.openxmlformats.org/officeDocument/2006/relationships/tags" Target="../tags/tag297.xml"/></Relationships>
</file>

<file path=ppt/slides/_rels/slide107.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1.xml"/><Relationship Id="rId7" Type="http://schemas.openxmlformats.org/officeDocument/2006/relationships/slide" Target="slide110.xml"/><Relationship Id="rId6" Type="http://schemas.openxmlformats.org/officeDocument/2006/relationships/slide" Target="slide109.xml"/><Relationship Id="rId5" Type="http://schemas.openxmlformats.org/officeDocument/2006/relationships/slide" Target="slide108.xml"/><Relationship Id="rId4" Type="http://schemas.openxmlformats.org/officeDocument/2006/relationships/image" Target="../media/image3.png"/><Relationship Id="rId3" Type="http://schemas.openxmlformats.org/officeDocument/2006/relationships/tags" Target="../tags/tag300.xml"/><Relationship Id="rId2" Type="http://schemas.openxmlformats.org/officeDocument/2006/relationships/image" Target="../media/image1.png"/><Relationship Id="rId1" Type="http://schemas.openxmlformats.org/officeDocument/2006/relationships/tags" Target="../tags/tag299.xml"/></Relationships>
</file>

<file path=ppt/slides/_rels/slide10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107.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302.xml"/><Relationship Id="rId2" Type="http://schemas.openxmlformats.org/officeDocument/2006/relationships/image" Target="../media/image1.png"/><Relationship Id="rId1" Type="http://schemas.openxmlformats.org/officeDocument/2006/relationships/tags" Target="../tags/tag301.xml"/></Relationships>
</file>

<file path=ppt/slides/_rels/slide10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107.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304.xml"/><Relationship Id="rId2" Type="http://schemas.openxmlformats.org/officeDocument/2006/relationships/image" Target="../media/image1.png"/><Relationship Id="rId1" Type="http://schemas.openxmlformats.org/officeDocument/2006/relationships/tags" Target="../tags/tag303.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89.xml"/><Relationship Id="rId2" Type="http://schemas.openxmlformats.org/officeDocument/2006/relationships/image" Target="../media/image1.png"/><Relationship Id="rId1" Type="http://schemas.openxmlformats.org/officeDocument/2006/relationships/tags" Target="../tags/tag88.xml"/></Relationships>
</file>

<file path=ppt/slides/_rels/slide11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107.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306.xml"/><Relationship Id="rId2" Type="http://schemas.openxmlformats.org/officeDocument/2006/relationships/image" Target="../media/image1.png"/><Relationship Id="rId1" Type="http://schemas.openxmlformats.org/officeDocument/2006/relationships/tags" Target="../tags/tag305.xml"/></Relationships>
</file>

<file path=ppt/slides/_rels/slide1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xml"/><Relationship Id="rId6" Type="http://schemas.openxmlformats.org/officeDocument/2006/relationships/slide" Target="slide113.xml"/><Relationship Id="rId5" Type="http://schemas.openxmlformats.org/officeDocument/2006/relationships/slide" Target="slide112.xml"/><Relationship Id="rId4" Type="http://schemas.openxmlformats.org/officeDocument/2006/relationships/image" Target="../media/image3.png"/><Relationship Id="rId3" Type="http://schemas.openxmlformats.org/officeDocument/2006/relationships/tags" Target="../tags/tag308.xml"/><Relationship Id="rId2" Type="http://schemas.openxmlformats.org/officeDocument/2006/relationships/image" Target="../media/image1.png"/><Relationship Id="rId1" Type="http://schemas.openxmlformats.org/officeDocument/2006/relationships/tags" Target="../tags/tag307.xml"/></Relationships>
</file>

<file path=ppt/slides/_rels/slide11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111.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310.xml"/><Relationship Id="rId2" Type="http://schemas.openxmlformats.org/officeDocument/2006/relationships/image" Target="../media/image1.png"/><Relationship Id="rId1" Type="http://schemas.openxmlformats.org/officeDocument/2006/relationships/tags" Target="../tags/tag309.xml"/></Relationships>
</file>

<file path=ppt/slides/_rels/slide11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111.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312.xml"/><Relationship Id="rId2" Type="http://schemas.openxmlformats.org/officeDocument/2006/relationships/image" Target="../media/image1.png"/><Relationship Id="rId1" Type="http://schemas.openxmlformats.org/officeDocument/2006/relationships/tags" Target="../tags/tag311.xml"/></Relationships>
</file>

<file path=ppt/slides/_rels/slide114.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tags" Target="../tags/tag315.xml"/><Relationship Id="rId4" Type="http://schemas.openxmlformats.org/officeDocument/2006/relationships/image" Target="../media/image3.png"/><Relationship Id="rId3" Type="http://schemas.openxmlformats.org/officeDocument/2006/relationships/tags" Target="../tags/tag314.xml"/><Relationship Id="rId2" Type="http://schemas.openxmlformats.org/officeDocument/2006/relationships/image" Target="../media/image1.png"/><Relationship Id="rId1" Type="http://schemas.openxmlformats.org/officeDocument/2006/relationships/tags" Target="../tags/tag313.xml"/></Relationships>
</file>

<file path=ppt/slides/_rels/slide115.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xml"/><Relationship Id="rId7" Type="http://schemas.openxmlformats.org/officeDocument/2006/relationships/slide" Target="slide3.xml"/><Relationship Id="rId6" Type="http://schemas.openxmlformats.org/officeDocument/2006/relationships/slide" Target="slide1.xml"/><Relationship Id="rId5" Type="http://schemas.openxmlformats.org/officeDocument/2006/relationships/tags" Target="../tags/tag318.xml"/><Relationship Id="rId4" Type="http://schemas.openxmlformats.org/officeDocument/2006/relationships/image" Target="../media/image3.png"/><Relationship Id="rId3" Type="http://schemas.openxmlformats.org/officeDocument/2006/relationships/tags" Target="../tags/tag317.xml"/><Relationship Id="rId2" Type="http://schemas.openxmlformats.org/officeDocument/2006/relationships/image" Target="../media/image1.png"/><Relationship Id="rId1" Type="http://schemas.openxmlformats.org/officeDocument/2006/relationships/tags" Target="../tags/tag316.xml"/></Relationships>
</file>

<file path=ppt/slides/_rels/slide116.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tags" Target="../tags/tag319.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1.xml"/><Relationship Id="rId2" Type="http://schemas.openxmlformats.org/officeDocument/2006/relationships/image" Target="../media/image1.png"/><Relationship Id="rId1" Type="http://schemas.openxmlformats.org/officeDocument/2006/relationships/tags" Target="../tags/tag90.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3.xml"/><Relationship Id="rId2" Type="http://schemas.openxmlformats.org/officeDocument/2006/relationships/image" Target="../media/image1.png"/><Relationship Id="rId1" Type="http://schemas.openxmlformats.org/officeDocument/2006/relationships/tags" Target="../tags/tag9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5.xml"/><Relationship Id="rId2" Type="http://schemas.openxmlformats.org/officeDocument/2006/relationships/image" Target="../media/image1.png"/><Relationship Id="rId1" Type="http://schemas.openxmlformats.org/officeDocument/2006/relationships/tags" Target="../tags/tag94.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7.xml"/><Relationship Id="rId2" Type="http://schemas.openxmlformats.org/officeDocument/2006/relationships/image" Target="../media/image1.png"/><Relationship Id="rId1" Type="http://schemas.openxmlformats.org/officeDocument/2006/relationships/tags" Target="../tags/tag96.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9.xml"/><Relationship Id="rId2" Type="http://schemas.openxmlformats.org/officeDocument/2006/relationships/image" Target="../media/image1.png"/><Relationship Id="rId1" Type="http://schemas.openxmlformats.org/officeDocument/2006/relationships/tags" Target="../tags/tag98.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01.xml"/><Relationship Id="rId2" Type="http://schemas.openxmlformats.org/officeDocument/2006/relationships/image" Target="../media/image1.png"/><Relationship Id="rId1" Type="http://schemas.openxmlformats.org/officeDocument/2006/relationships/tags" Target="../tags/tag100.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03.xml"/><Relationship Id="rId2" Type="http://schemas.openxmlformats.org/officeDocument/2006/relationships/image" Target="../media/image1.png"/><Relationship Id="rId1" Type="http://schemas.openxmlformats.org/officeDocument/2006/relationships/tags" Target="../tags/tag102.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05.xml"/><Relationship Id="rId2" Type="http://schemas.openxmlformats.org/officeDocument/2006/relationships/image" Target="../media/image1.png"/><Relationship Id="rId1" Type="http://schemas.openxmlformats.org/officeDocument/2006/relationships/tags" Target="../tags/tag104.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tags" Target="../tags/tag6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07.xml"/><Relationship Id="rId2" Type="http://schemas.openxmlformats.org/officeDocument/2006/relationships/image" Target="../media/image1.png"/><Relationship Id="rId1" Type="http://schemas.openxmlformats.org/officeDocument/2006/relationships/tags" Target="../tags/tag106.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09.xml"/><Relationship Id="rId2" Type="http://schemas.openxmlformats.org/officeDocument/2006/relationships/image" Target="../media/image1.png"/><Relationship Id="rId1" Type="http://schemas.openxmlformats.org/officeDocument/2006/relationships/tags" Target="../tags/tag108.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11.xml"/><Relationship Id="rId2" Type="http://schemas.openxmlformats.org/officeDocument/2006/relationships/image" Target="../media/image1.png"/><Relationship Id="rId1" Type="http://schemas.openxmlformats.org/officeDocument/2006/relationships/tags" Target="../tags/tag110.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13.xml"/><Relationship Id="rId2" Type="http://schemas.openxmlformats.org/officeDocument/2006/relationships/image" Target="../media/image1.png"/><Relationship Id="rId1" Type="http://schemas.openxmlformats.org/officeDocument/2006/relationships/tags" Target="../tags/tag112.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15.xml"/><Relationship Id="rId2" Type="http://schemas.openxmlformats.org/officeDocument/2006/relationships/image" Target="../media/image1.png"/><Relationship Id="rId1" Type="http://schemas.openxmlformats.org/officeDocument/2006/relationships/tags" Target="../tags/tag114.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17.xml"/><Relationship Id="rId2" Type="http://schemas.openxmlformats.org/officeDocument/2006/relationships/image" Target="../media/image1.png"/><Relationship Id="rId1" Type="http://schemas.openxmlformats.org/officeDocument/2006/relationships/tags" Target="../tags/tag116.xml"/></Relationships>
</file>

<file path=ppt/slides/_rels/slide26.xml.rels><?xml version="1.0" encoding="UTF-8" standalone="yes"?>
<Relationships xmlns="http://schemas.openxmlformats.org/package/2006/relationships"><Relationship Id="rId9" Type="http://schemas.openxmlformats.org/officeDocument/2006/relationships/slide" Target="slide27.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image" Target="../media/image3.png"/><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image" Target="../media/image1.png"/><Relationship Id="rId14" Type="http://schemas.openxmlformats.org/officeDocument/2006/relationships/slideLayout" Target="../slideLayouts/slideLayout1.xml"/><Relationship Id="rId13" Type="http://schemas.openxmlformats.org/officeDocument/2006/relationships/tags" Target="../tags/tag126.xml"/><Relationship Id="rId12" Type="http://schemas.openxmlformats.org/officeDocument/2006/relationships/slide" Target="slide28.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tags" Target="../tags/tag118.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26.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128.xml"/><Relationship Id="rId2" Type="http://schemas.openxmlformats.org/officeDocument/2006/relationships/image" Target="../media/image1.png"/><Relationship Id="rId1" Type="http://schemas.openxmlformats.org/officeDocument/2006/relationships/tags" Target="../tags/tag127.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26.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130.xml"/><Relationship Id="rId2" Type="http://schemas.openxmlformats.org/officeDocument/2006/relationships/image" Target="../media/image1.png"/><Relationship Id="rId1" Type="http://schemas.openxmlformats.org/officeDocument/2006/relationships/tags" Target="../tags/tag129.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0.xml"/><Relationship Id="rId4" Type="http://schemas.openxmlformats.org/officeDocument/2006/relationships/image" Target="../media/image3.png"/><Relationship Id="rId3" Type="http://schemas.openxmlformats.org/officeDocument/2006/relationships/tags" Target="../tags/tag132.xml"/><Relationship Id="rId2" Type="http://schemas.openxmlformats.org/officeDocument/2006/relationships/image" Target="../media/image1.png"/><Relationship Id="rId1" Type="http://schemas.openxmlformats.org/officeDocument/2006/relationships/tags" Target="../tags/tag131.xml"/></Relationships>
</file>

<file path=ppt/slides/_rels/slide3.xml.rels><?xml version="1.0" encoding="UTF-8" standalone="yes"?>
<Relationships xmlns="http://schemas.openxmlformats.org/package/2006/relationships"><Relationship Id="rId9" Type="http://schemas.openxmlformats.org/officeDocument/2006/relationships/slide" Target="slide39.xml"/><Relationship Id="rId8" Type="http://schemas.openxmlformats.org/officeDocument/2006/relationships/slide" Target="slide9.xml"/><Relationship Id="rId7" Type="http://schemas.openxmlformats.org/officeDocument/2006/relationships/slide" Target="slide6.xml"/><Relationship Id="rId6" Type="http://schemas.openxmlformats.org/officeDocument/2006/relationships/slide" Target="slide4.xml"/><Relationship Id="rId5" Type="http://schemas.openxmlformats.org/officeDocument/2006/relationships/image" Target="../media/image3.png"/><Relationship Id="rId4" Type="http://schemas.openxmlformats.org/officeDocument/2006/relationships/image" Target="../media/image2.jpeg"/><Relationship Id="rId3" Type="http://schemas.openxmlformats.org/officeDocument/2006/relationships/tags" Target="../tags/tag64.xml"/><Relationship Id="rId20" Type="http://schemas.openxmlformats.org/officeDocument/2006/relationships/notesSlide" Target="../notesSlides/notesSlide3.xml"/><Relationship Id="rId2" Type="http://schemas.openxmlformats.org/officeDocument/2006/relationships/image" Target="../media/image1.png"/><Relationship Id="rId19" Type="http://schemas.openxmlformats.org/officeDocument/2006/relationships/slideLayout" Target="../slideLayouts/slideLayout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image" Target="../media/image7.png"/><Relationship Id="rId12" Type="http://schemas.openxmlformats.org/officeDocument/2006/relationships/tags" Target="../tags/tag65.xml"/><Relationship Id="rId11" Type="http://schemas.openxmlformats.org/officeDocument/2006/relationships/slide" Target="slide74.xml"/><Relationship Id="rId10" Type="http://schemas.openxmlformats.org/officeDocument/2006/relationships/slide" Target="slide44.xml"/><Relationship Id="rId1" Type="http://schemas.openxmlformats.org/officeDocument/2006/relationships/tags" Target="../tags/tag63.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29.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134.xml"/><Relationship Id="rId2" Type="http://schemas.openxmlformats.org/officeDocument/2006/relationships/image" Target="../media/image1.png"/><Relationship Id="rId1" Type="http://schemas.openxmlformats.org/officeDocument/2006/relationships/tags" Target="../tags/tag133.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2.xml"/><Relationship Id="rId4" Type="http://schemas.openxmlformats.org/officeDocument/2006/relationships/image" Target="../media/image3.png"/><Relationship Id="rId3" Type="http://schemas.openxmlformats.org/officeDocument/2006/relationships/tags" Target="../tags/tag136.xml"/><Relationship Id="rId2" Type="http://schemas.openxmlformats.org/officeDocument/2006/relationships/image" Target="../media/image1.png"/><Relationship Id="rId1" Type="http://schemas.openxmlformats.org/officeDocument/2006/relationships/tags" Target="../tags/tag135.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31.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138.xml"/><Relationship Id="rId2" Type="http://schemas.openxmlformats.org/officeDocument/2006/relationships/image" Target="../media/image1.png"/><Relationship Id="rId1" Type="http://schemas.openxmlformats.org/officeDocument/2006/relationships/tags" Target="../tags/tag137.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34.xml"/><Relationship Id="rId4" Type="http://schemas.openxmlformats.org/officeDocument/2006/relationships/image" Target="../media/image3.png"/><Relationship Id="rId3" Type="http://schemas.openxmlformats.org/officeDocument/2006/relationships/tags" Target="../tags/tag140.xml"/><Relationship Id="rId2" Type="http://schemas.openxmlformats.org/officeDocument/2006/relationships/image" Target="../media/image1.png"/><Relationship Id="rId1" Type="http://schemas.openxmlformats.org/officeDocument/2006/relationships/tags" Target="../tags/tag139.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33.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142.xml"/><Relationship Id="rId2" Type="http://schemas.openxmlformats.org/officeDocument/2006/relationships/image" Target="../media/image1.png"/><Relationship Id="rId1" Type="http://schemas.openxmlformats.org/officeDocument/2006/relationships/tags" Target="../tags/tag141.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png"/><Relationship Id="rId3" Type="http://schemas.openxmlformats.org/officeDocument/2006/relationships/tags" Target="../tags/tag144.xml"/><Relationship Id="rId2" Type="http://schemas.openxmlformats.org/officeDocument/2006/relationships/image" Target="../media/image1.png"/><Relationship Id="rId1" Type="http://schemas.openxmlformats.org/officeDocument/2006/relationships/tags" Target="../tags/tag143.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png"/><Relationship Id="rId3" Type="http://schemas.openxmlformats.org/officeDocument/2006/relationships/tags" Target="../tags/tag146.xml"/><Relationship Id="rId2" Type="http://schemas.openxmlformats.org/officeDocument/2006/relationships/image" Target="../media/image1.png"/><Relationship Id="rId1" Type="http://schemas.openxmlformats.org/officeDocument/2006/relationships/tags" Target="../tags/tag145.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148.xml"/><Relationship Id="rId2" Type="http://schemas.openxmlformats.org/officeDocument/2006/relationships/image" Target="../media/image1.png"/><Relationship Id="rId1" Type="http://schemas.openxmlformats.org/officeDocument/2006/relationships/tags" Target="../tags/tag147.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5.png"/><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150.xml"/><Relationship Id="rId2" Type="http://schemas.openxmlformats.org/officeDocument/2006/relationships/image" Target="../media/image1.png"/><Relationship Id="rId1" Type="http://schemas.openxmlformats.org/officeDocument/2006/relationships/tags" Target="../tags/tag149.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153.xml"/><Relationship Id="rId4" Type="http://schemas.openxmlformats.org/officeDocument/2006/relationships/image" Target="../media/image3.png"/><Relationship Id="rId3" Type="http://schemas.openxmlformats.org/officeDocument/2006/relationships/tags" Target="../tags/tag152.xml"/><Relationship Id="rId2" Type="http://schemas.openxmlformats.org/officeDocument/2006/relationships/image" Target="../media/image1.png"/><Relationship Id="rId1" Type="http://schemas.openxmlformats.org/officeDocument/2006/relationships/tags" Target="../tags/tag15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73.xml"/><Relationship Id="rId4" Type="http://schemas.openxmlformats.org/officeDocument/2006/relationships/image" Target="../media/image3.png"/><Relationship Id="rId3" Type="http://schemas.openxmlformats.org/officeDocument/2006/relationships/tags" Target="../tags/tag72.xml"/><Relationship Id="rId2" Type="http://schemas.openxmlformats.org/officeDocument/2006/relationships/image" Target="../media/image1.png"/><Relationship Id="rId1" Type="http://schemas.openxmlformats.org/officeDocument/2006/relationships/tags" Target="../tags/tag71.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55.xml"/><Relationship Id="rId2" Type="http://schemas.openxmlformats.org/officeDocument/2006/relationships/image" Target="../media/image1.png"/><Relationship Id="rId1" Type="http://schemas.openxmlformats.org/officeDocument/2006/relationships/tags" Target="../tags/tag154.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57.xml"/><Relationship Id="rId2" Type="http://schemas.openxmlformats.org/officeDocument/2006/relationships/image" Target="../media/image1.png"/><Relationship Id="rId1" Type="http://schemas.openxmlformats.org/officeDocument/2006/relationships/tags" Target="../tags/tag156.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59.xml"/><Relationship Id="rId2" Type="http://schemas.openxmlformats.org/officeDocument/2006/relationships/image" Target="../media/image1.png"/><Relationship Id="rId1" Type="http://schemas.openxmlformats.org/officeDocument/2006/relationships/tags" Target="../tags/tag158.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161.xml"/><Relationship Id="rId2" Type="http://schemas.openxmlformats.org/officeDocument/2006/relationships/image" Target="../media/image1.png"/><Relationship Id="rId1" Type="http://schemas.openxmlformats.org/officeDocument/2006/relationships/tags" Target="../tags/tag160.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164.xml"/><Relationship Id="rId4" Type="http://schemas.openxmlformats.org/officeDocument/2006/relationships/image" Target="../media/image3.png"/><Relationship Id="rId3" Type="http://schemas.openxmlformats.org/officeDocument/2006/relationships/tags" Target="../tags/tag163.xml"/><Relationship Id="rId2" Type="http://schemas.openxmlformats.org/officeDocument/2006/relationships/image" Target="../media/image1.png"/><Relationship Id="rId1" Type="http://schemas.openxmlformats.org/officeDocument/2006/relationships/tags" Target="../tags/tag162.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66.xml"/><Relationship Id="rId2" Type="http://schemas.openxmlformats.org/officeDocument/2006/relationships/image" Target="../media/image1.png"/><Relationship Id="rId1" Type="http://schemas.openxmlformats.org/officeDocument/2006/relationships/tags" Target="../tags/tag165.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68.xml"/><Relationship Id="rId2" Type="http://schemas.openxmlformats.org/officeDocument/2006/relationships/image" Target="../media/image1.png"/><Relationship Id="rId1" Type="http://schemas.openxmlformats.org/officeDocument/2006/relationships/tags" Target="../tags/tag167.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70.xml"/><Relationship Id="rId2" Type="http://schemas.openxmlformats.org/officeDocument/2006/relationships/image" Target="../media/image1.png"/><Relationship Id="rId1" Type="http://schemas.openxmlformats.org/officeDocument/2006/relationships/tags" Target="../tags/tag169.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72.xml"/><Relationship Id="rId2" Type="http://schemas.openxmlformats.org/officeDocument/2006/relationships/image" Target="../media/image1.png"/><Relationship Id="rId1" Type="http://schemas.openxmlformats.org/officeDocument/2006/relationships/tags" Target="../tags/tag171.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74.xml"/><Relationship Id="rId2" Type="http://schemas.openxmlformats.org/officeDocument/2006/relationships/image" Target="../media/image1.png"/><Relationship Id="rId1" Type="http://schemas.openxmlformats.org/officeDocument/2006/relationships/tags" Target="../tags/tag173.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75.xml"/><Relationship Id="rId2" Type="http://schemas.openxmlformats.org/officeDocument/2006/relationships/image" Target="../media/image1.png"/><Relationship Id="rId1" Type="http://schemas.openxmlformats.org/officeDocument/2006/relationships/tags" Target="../tags/tag74.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76.xml"/><Relationship Id="rId2" Type="http://schemas.openxmlformats.org/officeDocument/2006/relationships/image" Target="../media/image1.png"/><Relationship Id="rId1" Type="http://schemas.openxmlformats.org/officeDocument/2006/relationships/tags" Target="../tags/tag175.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78.xml"/><Relationship Id="rId2" Type="http://schemas.openxmlformats.org/officeDocument/2006/relationships/image" Target="../media/image1.png"/><Relationship Id="rId1" Type="http://schemas.openxmlformats.org/officeDocument/2006/relationships/tags" Target="../tags/tag177.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80.xml"/><Relationship Id="rId2" Type="http://schemas.openxmlformats.org/officeDocument/2006/relationships/image" Target="../media/image1.png"/><Relationship Id="rId1" Type="http://schemas.openxmlformats.org/officeDocument/2006/relationships/tags" Target="../tags/tag179.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82.xml"/><Relationship Id="rId2" Type="http://schemas.openxmlformats.org/officeDocument/2006/relationships/image" Target="../media/image1.png"/><Relationship Id="rId1" Type="http://schemas.openxmlformats.org/officeDocument/2006/relationships/tags" Target="../tags/tag181.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84.xml"/><Relationship Id="rId2" Type="http://schemas.openxmlformats.org/officeDocument/2006/relationships/image" Target="../media/image1.png"/><Relationship Id="rId1" Type="http://schemas.openxmlformats.org/officeDocument/2006/relationships/tags" Target="../tags/tag183.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86.xml"/><Relationship Id="rId2" Type="http://schemas.openxmlformats.org/officeDocument/2006/relationships/image" Target="../media/image1.png"/><Relationship Id="rId1" Type="http://schemas.openxmlformats.org/officeDocument/2006/relationships/tags" Target="../tags/tag185.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88.xml"/><Relationship Id="rId2" Type="http://schemas.openxmlformats.org/officeDocument/2006/relationships/image" Target="../media/image1.png"/><Relationship Id="rId1" Type="http://schemas.openxmlformats.org/officeDocument/2006/relationships/tags" Target="../tags/tag187.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90.xml"/><Relationship Id="rId2" Type="http://schemas.openxmlformats.org/officeDocument/2006/relationships/image" Target="../media/image1.png"/><Relationship Id="rId1" Type="http://schemas.openxmlformats.org/officeDocument/2006/relationships/tags" Target="../tags/tag189.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92.xml"/><Relationship Id="rId2" Type="http://schemas.openxmlformats.org/officeDocument/2006/relationships/image" Target="../media/image1.png"/><Relationship Id="rId1" Type="http://schemas.openxmlformats.org/officeDocument/2006/relationships/tags" Target="../tags/tag191.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94.xml"/><Relationship Id="rId2" Type="http://schemas.openxmlformats.org/officeDocument/2006/relationships/image" Target="../media/image1.png"/><Relationship Id="rId1" Type="http://schemas.openxmlformats.org/officeDocument/2006/relationships/tags" Target="../tags/tag193.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78.xml"/><Relationship Id="rId4" Type="http://schemas.openxmlformats.org/officeDocument/2006/relationships/image" Target="../media/image3.png"/><Relationship Id="rId3" Type="http://schemas.openxmlformats.org/officeDocument/2006/relationships/tags" Target="../tags/tag77.xml"/><Relationship Id="rId2" Type="http://schemas.openxmlformats.org/officeDocument/2006/relationships/image" Target="../media/image1.png"/><Relationship Id="rId1" Type="http://schemas.openxmlformats.org/officeDocument/2006/relationships/tags" Target="../tags/tag76.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96.xml"/><Relationship Id="rId2" Type="http://schemas.openxmlformats.org/officeDocument/2006/relationships/image" Target="../media/image1.png"/><Relationship Id="rId1" Type="http://schemas.openxmlformats.org/officeDocument/2006/relationships/tags" Target="../tags/tag195.xml"/></Relationships>
</file>

<file path=ppt/slides/_rels/slide6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slide" Target="slide62.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image" Target="../media/image3.png"/><Relationship Id="rId3" Type="http://schemas.openxmlformats.org/officeDocument/2006/relationships/tags" Target="../tags/tag198.xml"/><Relationship Id="rId2" Type="http://schemas.openxmlformats.org/officeDocument/2006/relationships/image" Target="../media/image1.png"/><Relationship Id="rId1" Type="http://schemas.openxmlformats.org/officeDocument/2006/relationships/tags" Target="../tags/tag197.xml"/></Relationships>
</file>

<file path=ppt/slides/_rels/slide6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61.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02.xml"/><Relationship Id="rId2" Type="http://schemas.openxmlformats.org/officeDocument/2006/relationships/image" Target="../media/image1.png"/><Relationship Id="rId1" Type="http://schemas.openxmlformats.org/officeDocument/2006/relationships/tags" Target="../tags/tag201.xml"/></Relationships>
</file>

<file path=ppt/slides/_rels/slide63.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slide" Target="slide64.xml"/><Relationship Id="rId7" Type="http://schemas.openxmlformats.org/officeDocument/2006/relationships/tags" Target="../tags/tag207.xml"/><Relationship Id="rId6" Type="http://schemas.openxmlformats.org/officeDocument/2006/relationships/image" Target="../media/image3.png"/><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image" Target="../media/image1.png"/><Relationship Id="rId10" Type="http://schemas.openxmlformats.org/officeDocument/2006/relationships/slideLayout" Target="../slideLayouts/slideLayout1.xml"/><Relationship Id="rId1" Type="http://schemas.openxmlformats.org/officeDocument/2006/relationships/tags" Target="../tags/tag203.xml"/></Relationships>
</file>

<file path=ppt/slides/_rels/slide6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63.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10.xml"/><Relationship Id="rId2" Type="http://schemas.openxmlformats.org/officeDocument/2006/relationships/image" Target="../media/image1.png"/><Relationship Id="rId1" Type="http://schemas.openxmlformats.org/officeDocument/2006/relationships/tags" Target="../tags/tag209.xml"/></Relationships>
</file>

<file path=ppt/slides/_rels/slide6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13.xml"/><Relationship Id="rId5" Type="http://schemas.openxmlformats.org/officeDocument/2006/relationships/slide" Target="slide66.xml"/><Relationship Id="rId4" Type="http://schemas.openxmlformats.org/officeDocument/2006/relationships/image" Target="../media/image3.png"/><Relationship Id="rId3" Type="http://schemas.openxmlformats.org/officeDocument/2006/relationships/tags" Target="../tags/tag212.xml"/><Relationship Id="rId2" Type="http://schemas.openxmlformats.org/officeDocument/2006/relationships/image" Target="../media/image1.png"/><Relationship Id="rId1" Type="http://schemas.openxmlformats.org/officeDocument/2006/relationships/tags" Target="../tags/tag211.xml"/></Relationships>
</file>

<file path=ppt/slides/_rels/slide6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65.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15.xml"/><Relationship Id="rId2" Type="http://schemas.openxmlformats.org/officeDocument/2006/relationships/image" Target="../media/image1.png"/><Relationship Id="rId1" Type="http://schemas.openxmlformats.org/officeDocument/2006/relationships/tags" Target="../tags/tag214.xml"/></Relationships>
</file>

<file path=ppt/slides/_rels/slide6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slide" Target="slide69.xml"/><Relationship Id="rId7" Type="http://schemas.openxmlformats.org/officeDocument/2006/relationships/tags" Target="../tags/tag219.xml"/><Relationship Id="rId6" Type="http://schemas.openxmlformats.org/officeDocument/2006/relationships/slide" Target="slide68.xml"/><Relationship Id="rId5" Type="http://schemas.openxmlformats.org/officeDocument/2006/relationships/tags" Target="../tags/tag218.xml"/><Relationship Id="rId4" Type="http://schemas.openxmlformats.org/officeDocument/2006/relationships/image" Target="../media/image3.png"/><Relationship Id="rId3" Type="http://schemas.openxmlformats.org/officeDocument/2006/relationships/tags" Target="../tags/tag217.xml"/><Relationship Id="rId2" Type="http://schemas.openxmlformats.org/officeDocument/2006/relationships/image" Target="../media/image1.png"/><Relationship Id="rId1" Type="http://schemas.openxmlformats.org/officeDocument/2006/relationships/tags" Target="../tags/tag216.xml"/></Relationships>
</file>

<file path=ppt/slides/_rels/slide6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67.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21.xml"/><Relationship Id="rId2" Type="http://schemas.openxmlformats.org/officeDocument/2006/relationships/image" Target="../media/image1.png"/><Relationship Id="rId1" Type="http://schemas.openxmlformats.org/officeDocument/2006/relationships/tags" Target="../tags/tag220.xml"/></Relationships>
</file>

<file path=ppt/slides/_rels/slide6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67.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23.xml"/><Relationship Id="rId2" Type="http://schemas.openxmlformats.org/officeDocument/2006/relationships/image" Target="../media/image1.png"/><Relationship Id="rId1" Type="http://schemas.openxmlformats.org/officeDocument/2006/relationships/tags" Target="../tags/tag222.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80.xml"/><Relationship Id="rId2" Type="http://schemas.openxmlformats.org/officeDocument/2006/relationships/image" Target="../media/image1.png"/><Relationship Id="rId1" Type="http://schemas.openxmlformats.org/officeDocument/2006/relationships/tags" Target="../tags/tag79.xml"/></Relationships>
</file>

<file path=ppt/slides/_rels/slide7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3.png"/><Relationship Id="rId3" Type="http://schemas.openxmlformats.org/officeDocument/2006/relationships/tags" Target="../tags/tag225.xml"/><Relationship Id="rId2" Type="http://schemas.openxmlformats.org/officeDocument/2006/relationships/image" Target="../media/image1.png"/><Relationship Id="rId1" Type="http://schemas.openxmlformats.org/officeDocument/2006/relationships/tags" Target="../tags/tag224.xml"/></Relationships>
</file>

<file path=ppt/slides/_rels/slide7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3.png"/><Relationship Id="rId3" Type="http://schemas.openxmlformats.org/officeDocument/2006/relationships/tags" Target="../tags/tag227.xml"/><Relationship Id="rId2" Type="http://schemas.openxmlformats.org/officeDocument/2006/relationships/image" Target="../media/image1.png"/><Relationship Id="rId1" Type="http://schemas.openxmlformats.org/officeDocument/2006/relationships/tags" Target="../tags/tag226.xml"/></Relationships>
</file>

<file path=ppt/slides/_rels/slide7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3.png"/><Relationship Id="rId3" Type="http://schemas.openxmlformats.org/officeDocument/2006/relationships/tags" Target="../tags/tag229.xml"/><Relationship Id="rId2" Type="http://schemas.openxmlformats.org/officeDocument/2006/relationships/image" Target="../media/image1.png"/><Relationship Id="rId1" Type="http://schemas.openxmlformats.org/officeDocument/2006/relationships/tags" Target="../tags/tag228.xml"/></Relationships>
</file>

<file path=ppt/slides/_rels/slide7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1.png"/><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31.xml"/><Relationship Id="rId2" Type="http://schemas.openxmlformats.org/officeDocument/2006/relationships/image" Target="../media/image1.png"/><Relationship Id="rId1" Type="http://schemas.openxmlformats.org/officeDocument/2006/relationships/tags" Target="../tags/tag230.xml"/></Relationships>
</file>

<file path=ppt/slides/_rels/slide7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234.xml"/><Relationship Id="rId4" Type="http://schemas.openxmlformats.org/officeDocument/2006/relationships/image" Target="../media/image3.png"/><Relationship Id="rId3" Type="http://schemas.openxmlformats.org/officeDocument/2006/relationships/tags" Target="../tags/tag233.xml"/><Relationship Id="rId2" Type="http://schemas.openxmlformats.org/officeDocument/2006/relationships/image" Target="../media/image1.png"/><Relationship Id="rId1" Type="http://schemas.openxmlformats.org/officeDocument/2006/relationships/tags" Target="../tags/tag232.xml"/></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36.xml"/><Relationship Id="rId2" Type="http://schemas.openxmlformats.org/officeDocument/2006/relationships/image" Target="../media/image1.png"/><Relationship Id="rId1" Type="http://schemas.openxmlformats.org/officeDocument/2006/relationships/tags" Target="../tags/tag235.xml"/></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38.xml"/><Relationship Id="rId2" Type="http://schemas.openxmlformats.org/officeDocument/2006/relationships/image" Target="../media/image1.png"/><Relationship Id="rId1" Type="http://schemas.openxmlformats.org/officeDocument/2006/relationships/tags" Target="../tags/tag237.xml"/></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40.xml"/><Relationship Id="rId2" Type="http://schemas.openxmlformats.org/officeDocument/2006/relationships/image" Target="../media/image1.png"/><Relationship Id="rId1" Type="http://schemas.openxmlformats.org/officeDocument/2006/relationships/tags" Target="../tags/tag239.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42.xml"/><Relationship Id="rId2" Type="http://schemas.openxmlformats.org/officeDocument/2006/relationships/image" Target="../media/image1.png"/><Relationship Id="rId1" Type="http://schemas.openxmlformats.org/officeDocument/2006/relationships/tags" Target="../tags/tag241.xml"/></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44.xml"/><Relationship Id="rId2" Type="http://schemas.openxmlformats.org/officeDocument/2006/relationships/image" Target="../media/image1.png"/><Relationship Id="rId1" Type="http://schemas.openxmlformats.org/officeDocument/2006/relationships/tags" Target="../tags/tag243.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82.xml"/><Relationship Id="rId2" Type="http://schemas.openxmlformats.org/officeDocument/2006/relationships/image" Target="../media/image1.png"/><Relationship Id="rId1" Type="http://schemas.openxmlformats.org/officeDocument/2006/relationships/tags" Target="../tags/tag81.xml"/></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46.xml"/><Relationship Id="rId2" Type="http://schemas.openxmlformats.org/officeDocument/2006/relationships/image" Target="../media/image1.png"/><Relationship Id="rId1" Type="http://schemas.openxmlformats.org/officeDocument/2006/relationships/tags" Target="../tags/tag245.xml"/></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48.xml"/><Relationship Id="rId2" Type="http://schemas.openxmlformats.org/officeDocument/2006/relationships/image" Target="../media/image1.png"/><Relationship Id="rId1" Type="http://schemas.openxmlformats.org/officeDocument/2006/relationships/tags" Target="../tags/tag247.xml"/></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50.xml"/><Relationship Id="rId2" Type="http://schemas.openxmlformats.org/officeDocument/2006/relationships/image" Target="../media/image1.png"/><Relationship Id="rId1" Type="http://schemas.openxmlformats.org/officeDocument/2006/relationships/tags" Target="../tags/tag249.xml"/></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52.xml"/><Relationship Id="rId2" Type="http://schemas.openxmlformats.org/officeDocument/2006/relationships/image" Target="../media/image1.png"/><Relationship Id="rId1" Type="http://schemas.openxmlformats.org/officeDocument/2006/relationships/tags" Target="../tags/tag251.xml"/></Relationships>
</file>

<file path=ppt/slides/_rels/slide8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54.xml"/><Relationship Id="rId2" Type="http://schemas.openxmlformats.org/officeDocument/2006/relationships/image" Target="../media/image1.png"/><Relationship Id="rId1" Type="http://schemas.openxmlformats.org/officeDocument/2006/relationships/tags" Target="../tags/tag253.xml"/></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56.xml"/><Relationship Id="rId2" Type="http://schemas.openxmlformats.org/officeDocument/2006/relationships/image" Target="../media/image1.png"/><Relationship Id="rId1" Type="http://schemas.openxmlformats.org/officeDocument/2006/relationships/tags" Target="../tags/tag255.xml"/></Relationships>
</file>

<file path=ppt/slides/_rels/slide8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58.xml"/><Relationship Id="rId2" Type="http://schemas.openxmlformats.org/officeDocument/2006/relationships/image" Target="../media/image1.png"/><Relationship Id="rId1" Type="http://schemas.openxmlformats.org/officeDocument/2006/relationships/tags" Target="../tags/tag257.xml"/></Relationships>
</file>

<file path=ppt/slides/_rels/slide8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60.xml"/><Relationship Id="rId2" Type="http://schemas.openxmlformats.org/officeDocument/2006/relationships/image" Target="../media/image1.png"/><Relationship Id="rId1" Type="http://schemas.openxmlformats.org/officeDocument/2006/relationships/tags" Target="../tags/tag259.xml"/></Relationships>
</file>

<file path=ppt/slides/_rels/slide8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62.xml"/><Relationship Id="rId2" Type="http://schemas.openxmlformats.org/officeDocument/2006/relationships/image" Target="../media/image1.png"/><Relationship Id="rId1" Type="http://schemas.openxmlformats.org/officeDocument/2006/relationships/tags" Target="../tags/tag261.xml"/></Relationships>
</file>

<file path=ppt/slides/_rels/slide8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64.xml"/><Relationship Id="rId2" Type="http://schemas.openxmlformats.org/officeDocument/2006/relationships/image" Target="../media/image1.png"/><Relationship Id="rId1" Type="http://schemas.openxmlformats.org/officeDocument/2006/relationships/tags" Target="../tags/tag263.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tags" Target="../tags/tag85.xml"/><Relationship Id="rId4" Type="http://schemas.openxmlformats.org/officeDocument/2006/relationships/image" Target="../media/image3.png"/><Relationship Id="rId3" Type="http://schemas.openxmlformats.org/officeDocument/2006/relationships/tags" Target="../tags/tag84.xml"/><Relationship Id="rId2" Type="http://schemas.openxmlformats.org/officeDocument/2006/relationships/image" Target="../media/image1.png"/><Relationship Id="rId1" Type="http://schemas.openxmlformats.org/officeDocument/2006/relationships/tags" Target="../tags/tag83.xml"/></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66.xml"/><Relationship Id="rId2" Type="http://schemas.openxmlformats.org/officeDocument/2006/relationships/image" Target="../media/image1.png"/><Relationship Id="rId1" Type="http://schemas.openxmlformats.org/officeDocument/2006/relationships/tags" Target="../tags/tag265.xml"/></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68.xml"/><Relationship Id="rId2" Type="http://schemas.openxmlformats.org/officeDocument/2006/relationships/image" Target="../media/image1.png"/><Relationship Id="rId1" Type="http://schemas.openxmlformats.org/officeDocument/2006/relationships/tags" Target="../tags/tag267.xml"/></Relationships>
</file>

<file path=ppt/slides/_rels/slide9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70.xml"/><Relationship Id="rId2" Type="http://schemas.openxmlformats.org/officeDocument/2006/relationships/image" Target="../media/image1.png"/><Relationship Id="rId1" Type="http://schemas.openxmlformats.org/officeDocument/2006/relationships/tags" Target="../tags/tag269.xml"/></Relationships>
</file>

<file path=ppt/slides/_rels/slide9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272.xml"/><Relationship Id="rId2" Type="http://schemas.openxmlformats.org/officeDocument/2006/relationships/image" Target="../media/image1.png"/><Relationship Id="rId1" Type="http://schemas.openxmlformats.org/officeDocument/2006/relationships/tags" Target="../tags/tag271.xml"/></Relationships>
</file>

<file path=ppt/slides/_rels/slide94.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xml"/><Relationship Id="rId7" Type="http://schemas.openxmlformats.org/officeDocument/2006/relationships/slide" Target="slide97.xml"/><Relationship Id="rId6" Type="http://schemas.openxmlformats.org/officeDocument/2006/relationships/slide" Target="slide96.xml"/><Relationship Id="rId5" Type="http://schemas.openxmlformats.org/officeDocument/2006/relationships/slide" Target="slide95.xml"/><Relationship Id="rId4" Type="http://schemas.openxmlformats.org/officeDocument/2006/relationships/image" Target="../media/image3.png"/><Relationship Id="rId3" Type="http://schemas.openxmlformats.org/officeDocument/2006/relationships/tags" Target="../tags/tag274.xml"/><Relationship Id="rId2" Type="http://schemas.openxmlformats.org/officeDocument/2006/relationships/image" Target="../media/image1.png"/><Relationship Id="rId1" Type="http://schemas.openxmlformats.org/officeDocument/2006/relationships/tags" Target="../tags/tag273.xml"/></Relationships>
</file>

<file path=ppt/slides/_rels/slide9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94.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76.xml"/><Relationship Id="rId2" Type="http://schemas.openxmlformats.org/officeDocument/2006/relationships/image" Target="../media/image1.png"/><Relationship Id="rId1" Type="http://schemas.openxmlformats.org/officeDocument/2006/relationships/tags" Target="../tags/tag275.xml"/></Relationships>
</file>

<file path=ppt/slides/_rels/slide9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94.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78.xml"/><Relationship Id="rId2" Type="http://schemas.openxmlformats.org/officeDocument/2006/relationships/image" Target="../media/image1.png"/><Relationship Id="rId1" Type="http://schemas.openxmlformats.org/officeDocument/2006/relationships/tags" Target="../tags/tag277.xml"/></Relationships>
</file>

<file path=ppt/slides/_rels/slide9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94.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80.xml"/><Relationship Id="rId2" Type="http://schemas.openxmlformats.org/officeDocument/2006/relationships/image" Target="../media/image1.png"/><Relationship Id="rId1" Type="http://schemas.openxmlformats.org/officeDocument/2006/relationships/tags" Target="../tags/tag279.xml"/></Relationships>
</file>

<file path=ppt/slides/_rels/slide9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xml"/><Relationship Id="rId7" Type="http://schemas.openxmlformats.org/officeDocument/2006/relationships/slide" Target="slide101.xml"/><Relationship Id="rId6" Type="http://schemas.openxmlformats.org/officeDocument/2006/relationships/slide" Target="slide100.xml"/><Relationship Id="rId5" Type="http://schemas.openxmlformats.org/officeDocument/2006/relationships/slide" Target="slide99.xml"/><Relationship Id="rId4" Type="http://schemas.openxmlformats.org/officeDocument/2006/relationships/image" Target="../media/image3.png"/><Relationship Id="rId3" Type="http://schemas.openxmlformats.org/officeDocument/2006/relationships/tags" Target="../tags/tag282.xml"/><Relationship Id="rId2" Type="http://schemas.openxmlformats.org/officeDocument/2006/relationships/image" Target="../media/image1.png"/><Relationship Id="rId1" Type="http://schemas.openxmlformats.org/officeDocument/2006/relationships/tags" Target="../tags/tag281.xml"/></Relationships>
</file>

<file path=ppt/slides/_rels/slide9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slide" Target="slide98.xml"/><Relationship Id="rId5" Type="http://schemas.openxmlformats.org/officeDocument/2006/relationships/slide" Target="slide1.xml"/><Relationship Id="rId4" Type="http://schemas.openxmlformats.org/officeDocument/2006/relationships/image" Target="../media/image3.png"/><Relationship Id="rId3" Type="http://schemas.openxmlformats.org/officeDocument/2006/relationships/tags" Target="../tags/tag284.xml"/><Relationship Id="rId2" Type="http://schemas.openxmlformats.org/officeDocument/2006/relationships/image" Target="../media/image1.png"/><Relationship Id="rId1" Type="http://schemas.openxmlformats.org/officeDocument/2006/relationships/tags" Target="../tags/tag2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8000"/>
          </a:xfrm>
          <a:prstGeom prst="rect">
            <a:avLst/>
          </a:prstGeom>
        </p:spPr>
      </p:pic>
      <p:pic>
        <p:nvPicPr>
          <p:cNvPr id="39" name="图片 38"/>
          <p:cNvPicPr/>
          <p:nvPr/>
        </p:nvPicPr>
        <p:blipFill>
          <a:blip r:embed="rId3">
            <a:clrChange>
              <a:clrFrom>
                <a:srgbClr val="F6F6F6">
                  <a:alpha val="100000"/>
                </a:srgbClr>
              </a:clrFrom>
              <a:clrTo>
                <a:srgbClr val="F6F6F6">
                  <a:alpha val="100000"/>
                  <a:alpha val="0"/>
                </a:srgbClr>
              </a:clrTo>
            </a:clrChange>
          </a:blip>
        </p:blipFill>
        <p:spPr>
          <a:xfrm>
            <a:off x="635" y="4525010"/>
            <a:ext cx="3821430" cy="2332990"/>
          </a:xfrm>
          <a:prstGeom prst="rect">
            <a:avLst/>
          </a:prstGeom>
        </p:spPr>
      </p:pic>
      <p:sp>
        <p:nvSpPr>
          <p:cNvPr id="28" name="文本框 27"/>
          <p:cNvSpPr txBox="1"/>
          <p:nvPr/>
        </p:nvSpPr>
        <p:spPr>
          <a:xfrm rot="1080000">
            <a:off x="10532110" y="2127885"/>
            <a:ext cx="880745" cy="954405"/>
          </a:xfrm>
          <a:prstGeom prst="rect">
            <a:avLst/>
          </a:prstGeom>
          <a:noFill/>
        </p:spPr>
        <p:txBody>
          <a:bodyPr wrap="square" rtlCol="0">
            <a:noAutofit/>
          </a:bodyPr>
          <a:p>
            <a:r>
              <a:rPr lang="en-US" altLang="zh-CN" sz="54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rPr>
              <a:t>A</a:t>
            </a:r>
            <a:endParaRPr lang="en-US" altLang="zh-CN" sz="54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endParaRPr>
          </a:p>
        </p:txBody>
      </p:sp>
      <p:sp>
        <p:nvSpPr>
          <p:cNvPr id="29" name="文本框 28"/>
          <p:cNvSpPr txBox="1"/>
          <p:nvPr/>
        </p:nvSpPr>
        <p:spPr>
          <a:xfrm rot="1020000">
            <a:off x="935355" y="295910"/>
            <a:ext cx="941705" cy="1008380"/>
          </a:xfrm>
          <a:prstGeom prst="rect">
            <a:avLst/>
          </a:prstGeom>
          <a:noFill/>
        </p:spPr>
        <p:txBody>
          <a:bodyPr wrap="square" rtlCol="0">
            <a:noAutofit/>
          </a:bodyPr>
          <a:p>
            <a:r>
              <a:rPr lang="en-US" altLang="zh-CN" sz="138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rPr>
              <a:t>B</a:t>
            </a:r>
            <a:endParaRPr lang="en-US" altLang="zh-CN" sz="138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endParaRPr>
          </a:p>
        </p:txBody>
      </p:sp>
      <p:sp>
        <p:nvSpPr>
          <p:cNvPr id="30" name="文本框 29"/>
          <p:cNvSpPr txBox="1"/>
          <p:nvPr/>
        </p:nvSpPr>
        <p:spPr>
          <a:xfrm rot="20760000">
            <a:off x="10991215" y="103505"/>
            <a:ext cx="1005205" cy="1212850"/>
          </a:xfrm>
          <a:prstGeom prst="rect">
            <a:avLst/>
          </a:prstGeom>
          <a:noFill/>
        </p:spPr>
        <p:txBody>
          <a:bodyPr wrap="square" rtlCol="0">
            <a:noAutofit/>
          </a:bodyPr>
          <a:p>
            <a:r>
              <a:rPr lang="en-US" altLang="zh-CN" sz="88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rPr>
              <a:t>C</a:t>
            </a:r>
            <a:endParaRPr lang="en-US" altLang="zh-CN" sz="88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endParaRPr>
          </a:p>
        </p:txBody>
      </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38" name="组合 37"/>
          <p:cNvGrpSpPr/>
          <p:nvPr/>
        </p:nvGrpSpPr>
        <p:grpSpPr>
          <a:xfrm>
            <a:off x="1937385" y="577850"/>
            <a:ext cx="8317230" cy="5455920"/>
            <a:chOff x="2308" y="785"/>
            <a:chExt cx="13098" cy="8592"/>
          </a:xfrm>
        </p:grpSpPr>
        <p:pic>
          <p:nvPicPr>
            <p:cNvPr id="20" name="图片 19"/>
            <p:cNvPicPr/>
            <p:nvPr/>
          </p:nvPicPr>
          <p:blipFill>
            <a:blip r:embed="rId5"/>
            <a:srcRect l="3620" t="11525" r="5375" b="14448"/>
          </p:blipFill>
          <p:spPr>
            <a:xfrm>
              <a:off x="2308" y="785"/>
              <a:ext cx="13098" cy="8593"/>
            </a:xfrm>
            <a:prstGeom prst="rect">
              <a:avLst/>
            </a:prstGeom>
          </p:spPr>
        </p:pic>
        <p:sp>
          <p:nvSpPr>
            <p:cNvPr id="31" name="文本框 30"/>
            <p:cNvSpPr txBox="1"/>
            <p:nvPr/>
          </p:nvSpPr>
          <p:spPr>
            <a:xfrm>
              <a:off x="5509" y="4377"/>
              <a:ext cx="8735" cy="2146"/>
            </a:xfrm>
            <a:prstGeom prst="rect">
              <a:avLst/>
            </a:prstGeom>
            <a:noFill/>
            <a:effectLst>
              <a:outerShdw blurRad="63500" dist="76200" dir="2700000" algn="tl" rotWithShape="0">
                <a:prstClr val="black">
                  <a:alpha val="35000"/>
                </a:prstClr>
              </a:outerShdw>
            </a:effectLst>
          </p:spPr>
          <p:txBody>
            <a:bodyPr wrap="square" rtlCol="0">
              <a:noAutofit/>
            </a:bodyPr>
            <a:p>
              <a:pPr algn="dist">
                <a:lnSpc>
                  <a:spcPct val="100000"/>
                </a:lnSpc>
              </a:pPr>
              <a:r>
                <a:rPr lang="zh-CN" altLang="en-US" sz="8000" b="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英语</a:t>
              </a:r>
              <a:r>
                <a:rPr lang="zh-CN" altLang="en-US" sz="5400" b="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阅读教程</a:t>
              </a:r>
              <a:endParaRPr lang="zh-CN" altLang="en-US" sz="5400" b="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endParaRPr>
            </a:p>
          </p:txBody>
        </p:sp>
        <p:sp>
          <p:nvSpPr>
            <p:cNvPr id="33" name="文本框 32"/>
            <p:cNvSpPr txBox="1"/>
            <p:nvPr/>
          </p:nvSpPr>
          <p:spPr>
            <a:xfrm>
              <a:off x="6823" y="7275"/>
              <a:ext cx="5810" cy="725"/>
            </a:xfrm>
            <a:prstGeom prst="rect">
              <a:avLst/>
            </a:prstGeom>
            <a:noFill/>
          </p:spPr>
          <p:txBody>
            <a:bodyPr wrap="square" rtlCol="0">
              <a:spAutoFit/>
            </a:bodyPr>
            <a:p>
              <a:pPr algn="l"/>
              <a:r>
                <a:rPr lang="zh-CN" altLang="en-US" sz="2400" b="1" dirty="0">
                  <a:latin typeface="思源黑体 CN Normal" panose="020B0400000000000000" pitchFamily="34" charset="-122"/>
                  <a:ea typeface="思源黑体 CN Normal" panose="020B0400000000000000" pitchFamily="34" charset="-122"/>
                  <a:sym typeface="思源黑体 CN Normal" panose="020B0400000000000000" pitchFamily="34" charset="-122"/>
                </a:rPr>
                <a:t>主编 江韵 曾洪 罗婷</a:t>
              </a:r>
              <a:endParaRPr lang="zh-CN" altLang="en-US" sz="2400" b="1"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34" name="直接连接符 33"/>
            <p:cNvCxnSpPr/>
            <p:nvPr/>
          </p:nvCxnSpPr>
          <p:spPr>
            <a:xfrm>
              <a:off x="5413" y="4242"/>
              <a:ext cx="75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5509" y="2559"/>
              <a:ext cx="4970" cy="1491"/>
            </a:xfrm>
            <a:prstGeom prst="rect">
              <a:avLst/>
            </a:prstGeom>
            <a:noFill/>
            <a:effectLst>
              <a:outerShdw blurRad="50800" dist="76200" dir="2700000" algn="tl" rotWithShape="0">
                <a:prstClr val="black">
                  <a:alpha val="40000"/>
                </a:prstClr>
              </a:outerShdw>
            </a:effectLst>
          </p:spPr>
          <p:txBody>
            <a:bodyPr wrap="square" rtlCol="0">
              <a:noAutofit/>
            </a:bodyPr>
            <a:p>
              <a:pPr algn="dist">
                <a:lnSpc>
                  <a:spcPct val="120000"/>
                </a:lnSpc>
              </a:pPr>
              <a:r>
                <a:rPr lang="zh-CN" altLang="en-US" sz="5400" b="1" dirty="0">
                  <a:solidFill>
                    <a:schemeClr val="accent5">
                      <a:lumMod val="50000"/>
                    </a:schemeClr>
                  </a:solidFill>
                  <a:latin typeface="微软雅黑" panose="020B0503020204020204" charset="-122"/>
                  <a:ea typeface="微软雅黑" panose="020B0503020204020204" charset="-122"/>
                  <a:sym typeface="思源黑体 CN Normal" panose="020B0400000000000000" pitchFamily="34" charset="-122"/>
                </a:rPr>
                <a:t>高职备考</a:t>
              </a:r>
              <a:endParaRPr lang="zh-CN" altLang="en-US" sz="5400" b="1" dirty="0">
                <a:solidFill>
                  <a:schemeClr val="accent5">
                    <a:lumMod val="50000"/>
                  </a:schemeClr>
                </a:solidFill>
                <a:latin typeface="微软雅黑" panose="020B0503020204020204" charset="-122"/>
                <a:ea typeface="微软雅黑" panose="020B0503020204020204" charset="-122"/>
                <a:sym typeface="思源黑体 CN Normal" panose="020B0400000000000000" pitchFamily="34" charset="-122"/>
              </a:endParaRPr>
            </a:p>
            <a:p>
              <a:pPr algn="dist">
                <a:lnSpc>
                  <a:spcPct val="120000"/>
                </a:lnSpc>
              </a:pPr>
              <a:endParaRPr lang="zh-CN" altLang="en-US" sz="5400" b="1" dirty="0">
                <a:solidFill>
                  <a:schemeClr val="accent5">
                    <a:lumMod val="50000"/>
                  </a:schemeClr>
                </a:solidFill>
                <a:latin typeface="微软雅黑" panose="020B0503020204020204" charset="-122"/>
                <a:ea typeface="微软雅黑" panose="020B0503020204020204" charset="-122"/>
                <a:sym typeface="思源黑体 CN Normal" panose="020B04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500"/>
                                        <p:tgtEl>
                                          <p:spTgt spid="3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linds(horizontal)">
                                      <p:cBhvr>
                                        <p:cTn id="1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809625" y="779145"/>
            <a:ext cx="3014345" cy="513080"/>
          </a:xfrm>
          <a:prstGeom prst="rect">
            <a:avLst/>
          </a:prstGeom>
          <a:noFill/>
        </p:spPr>
        <p:txBody>
          <a:bodyPr wrap="square" rtlCol="0">
            <a:noAutofit/>
          </a:bodyPr>
          <a:p>
            <a:pPr algn="ctr">
              <a:lnSpc>
                <a:spcPct val="90000"/>
              </a:lnSpc>
            </a:pPr>
            <a:r>
              <a:rPr lang="zh-CN" altLang="en-US" sz="4000" b="1">
                <a:solidFill>
                  <a:srgbClr val="002060"/>
                </a:solidFill>
              </a:rPr>
              <a:t>Passage One</a:t>
            </a:r>
            <a:endParaRPr lang="zh-CN" altLang="en-US" sz="4000" b="1">
              <a:solidFill>
                <a:srgbClr val="002060"/>
              </a:solidFill>
            </a:endParaRPr>
          </a:p>
        </p:txBody>
      </p:sp>
      <p:sp>
        <p:nvSpPr>
          <p:cNvPr id="3" name="文本框 2"/>
          <p:cNvSpPr txBox="1"/>
          <p:nvPr/>
        </p:nvSpPr>
        <p:spPr>
          <a:xfrm>
            <a:off x="1206500" y="1901190"/>
            <a:ext cx="9805035" cy="4154170"/>
          </a:xfrm>
          <a:prstGeom prst="rect">
            <a:avLst/>
          </a:prstGeom>
          <a:noFill/>
          <a:ln>
            <a:noFill/>
          </a:ln>
        </p:spPr>
        <p:txBody>
          <a:bodyPr wrap="square" rtlCol="0">
            <a:sp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 shopping experience is a set of perceptions (感受) that customers get when they purchase products or services, even their feelings after the transaction is completed. The shopping experience is about feelings and emotions. Using this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strategy</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can help change your approach from “I want you to buy from me” to “I want to understand you to advise you”. By creating an unforgettable shopping experience for customers, you are one step closer to reaching the next transaction.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 name="组合 1"/>
          <p:cNvGrpSpPr/>
          <p:nvPr/>
        </p:nvGrpSpPr>
        <p:grpSpPr>
          <a:xfrm>
            <a:off x="10568305" y="6055360"/>
            <a:ext cx="1541145" cy="773430"/>
            <a:chOff x="15940" y="9138"/>
            <a:chExt cx="2427" cy="1218"/>
          </a:xfrm>
        </p:grpSpPr>
        <p:sp>
          <p:nvSpPr>
            <p:cNvPr id="3" name="左箭头 2">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7" name="图片 6"/>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5.【解析】后文提到“inviting（吸引人的）”，可推测环境是温馨的。A项意为“凉爽的”；B项意为“温暖的”；C项意为“寒冷的”；D项意为“热的”。故选B项。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 name="组合 1"/>
          <p:cNvGrpSpPr/>
          <p:nvPr/>
        </p:nvGrpSpPr>
        <p:grpSpPr>
          <a:xfrm>
            <a:off x="10568305" y="6055360"/>
            <a:ext cx="1541145" cy="773430"/>
            <a:chOff x="15940" y="9138"/>
            <a:chExt cx="2427" cy="1218"/>
          </a:xfrm>
        </p:grpSpPr>
        <p:sp>
          <p:nvSpPr>
            <p:cNvPr id="3" name="左箭头 2">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7" name="图片 6"/>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6. 【解析】结合语境可知，餐厅工作人员随时准备为你服务。A项意为“服务”，符合语境；B项意为“欢迎”；C项意为“打招呼”；D项意为“评论”。故选A项。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920115" y="390525"/>
            <a:ext cx="10281920" cy="2861310"/>
          </a:xfrm>
          <a:prstGeom prst="rect">
            <a:avLst/>
          </a:prstGeom>
          <a:noFill/>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 main courses are accompanied by side</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 7</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For example, a steak might come with a side of mushrooms and a special sauce that is truly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8</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In the bakery section of the restaurant, you can find</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freshly baked bread and pastries. These are perfect as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9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or to take home for later. If you are in the mood for something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10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after your meal, there is a wide selection for desserts.</a:t>
            </a:r>
            <a:endParaRPr 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80415" y="3251835"/>
            <a:ext cx="10850880" cy="2491740"/>
          </a:xfrm>
          <a:prstGeom prst="rect">
            <a:avLst/>
          </a:prstGeom>
          <a:solidFill>
            <a:schemeClr val="accent3">
              <a:lumMod val="20000"/>
              <a:lumOff val="80000"/>
            </a:schemeClr>
          </a:solidFill>
        </p:spPr>
        <p:txBody>
          <a:bodyPr wrap="square" rtlCol="0">
            <a:spAutoFit/>
          </a:bodyPr>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7. A. pastries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snacks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dishes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sauces</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8. A. tasty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practical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special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fresh</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9. A. dishes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desserts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main courses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snacks</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10. A. sweet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bitter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sour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spicy</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1015365" y="340233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9" name="文本框 8"/>
          <p:cNvSpPr txBox="1"/>
          <p:nvPr/>
        </p:nvSpPr>
        <p:spPr>
          <a:xfrm>
            <a:off x="1015365" y="399605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12" name="文本框 11"/>
          <p:cNvSpPr txBox="1"/>
          <p:nvPr/>
        </p:nvSpPr>
        <p:spPr>
          <a:xfrm>
            <a:off x="1015365" y="459041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2672715" y="587121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7</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0" name="圆角矩形 19"/>
          <p:cNvSpPr/>
          <p:nvPr/>
        </p:nvSpPr>
        <p:spPr>
          <a:xfrm>
            <a:off x="4606290" y="587121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8</a:t>
            </a:r>
            <a:r>
              <a:rPr lang="zh-CN" altLang="en-US" sz="2800" b="1">
                <a:solidFill>
                  <a:srgbClr val="00B0F0"/>
                </a:solidFill>
                <a:hlinkClick r:id="rId6" action="ppaction://hlinksldjump"/>
              </a:rPr>
              <a:t>【解析】</a:t>
            </a:r>
            <a:endParaRPr lang="zh-CN" altLang="en-US" sz="2800" b="1">
              <a:solidFill>
                <a:srgbClr val="00B0F0"/>
              </a:solidFill>
            </a:endParaRPr>
          </a:p>
        </p:txBody>
      </p:sp>
      <p:sp>
        <p:nvSpPr>
          <p:cNvPr id="23" name="圆角矩形 22"/>
          <p:cNvSpPr/>
          <p:nvPr/>
        </p:nvSpPr>
        <p:spPr>
          <a:xfrm>
            <a:off x="6539865" y="5871210"/>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9</a:t>
            </a:r>
            <a:r>
              <a:rPr lang="zh-CN" altLang="en-US" sz="2800" b="1">
                <a:solidFill>
                  <a:srgbClr val="00B0F0"/>
                </a:solidFill>
                <a:hlinkClick r:id="rId7" action="ppaction://hlinksldjump"/>
              </a:rPr>
              <a:t>【解析】</a:t>
            </a:r>
            <a:endParaRPr lang="zh-CN" altLang="en-US" sz="2800" b="1">
              <a:solidFill>
                <a:srgbClr val="00B0F0"/>
              </a:solidFill>
            </a:endParaRPr>
          </a:p>
        </p:txBody>
      </p:sp>
      <p:sp>
        <p:nvSpPr>
          <p:cNvPr id="3" name="文本框 2"/>
          <p:cNvSpPr txBox="1"/>
          <p:nvPr/>
        </p:nvSpPr>
        <p:spPr>
          <a:xfrm>
            <a:off x="1015365" y="518477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圆角矩形 5"/>
          <p:cNvSpPr/>
          <p:nvPr/>
        </p:nvSpPr>
        <p:spPr>
          <a:xfrm>
            <a:off x="8538845" y="5871210"/>
            <a:ext cx="183324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10</a:t>
            </a:r>
            <a:r>
              <a:rPr lang="zh-CN" altLang="en-US" sz="2800" b="1">
                <a:solidFill>
                  <a:srgbClr val="00B0F0"/>
                </a:solidFill>
                <a:hlinkClick r:id="rId8"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2" grpId="0"/>
      <p:bldP spid="19" grpId="0" bldLvl="0" animBg="1"/>
      <p:bldP spid="20" grpId="0" bldLvl="0" animBg="1"/>
      <p:bldP spid="23" grpId="0" bldLvl="0" animBg="1"/>
      <p:bldP spid="3" grpId="0"/>
      <p:bldP spid="6"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7.【解析】side dishes意为“配菜”，符合逻辑。A项意为“糕点”；B项意为“小吃”；D项意为“酱汁”。故选C项。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 name="组合 1"/>
          <p:cNvGrpSpPr/>
          <p:nvPr/>
        </p:nvGrpSpPr>
        <p:grpSpPr>
          <a:xfrm>
            <a:off x="10568305" y="6055360"/>
            <a:ext cx="1541145" cy="773430"/>
            <a:chOff x="15940" y="9138"/>
            <a:chExt cx="2427" cy="1218"/>
          </a:xfrm>
        </p:grpSpPr>
        <p:sp>
          <p:nvSpPr>
            <p:cNvPr id="3" name="左箭头 2">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7" name="图片 6"/>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8.【解析】A项意为“美味的”，符合描述。B项意为“实际的”；C项意为“特别的”；D项意为“清新的”。故选A项。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 name="组合 1"/>
          <p:cNvGrpSpPr/>
          <p:nvPr/>
        </p:nvGrpSpPr>
        <p:grpSpPr>
          <a:xfrm>
            <a:off x="10568305" y="6055360"/>
            <a:ext cx="1541145" cy="773430"/>
            <a:chOff x="15940" y="9138"/>
            <a:chExt cx="2427" cy="1218"/>
          </a:xfrm>
        </p:grpSpPr>
        <p:sp>
          <p:nvSpPr>
            <p:cNvPr id="3" name="左箭头 2">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7" name="图片 6"/>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9.【解析】面包糕点一般是作为甜点的。A项意为“菜肴”；B项意为“甜点”，符合文意；C项意为“主菜”；D项意为“小吃”。故选B项。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 name="组合 1"/>
          <p:cNvGrpSpPr/>
          <p:nvPr/>
        </p:nvGrpSpPr>
        <p:grpSpPr>
          <a:xfrm>
            <a:off x="10568305" y="6055360"/>
            <a:ext cx="1541145" cy="773430"/>
            <a:chOff x="15940" y="9138"/>
            <a:chExt cx="2427" cy="1218"/>
          </a:xfrm>
        </p:grpSpPr>
        <p:sp>
          <p:nvSpPr>
            <p:cNvPr id="3" name="左箭头 2">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7" name="图片 6"/>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10.【解析】A项意为“甜的”；B项意为“苦的”；C项意为“酸的”；D项意为“辣的”。根据后面的“desserts”可推测，前文应是“如果你想吃点甜的”。故选A项。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414655" y="499745"/>
            <a:ext cx="11154410" cy="2861310"/>
          </a:xfrm>
          <a:prstGeom prst="rect">
            <a:avLst/>
          </a:prstGeom>
          <a:noFill/>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 grocery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11</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near the restaurant is also a popular place. People love browsing different sections, looking for new and interesting snacks. You can compare prices and read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12</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to make sure you are getting the best deal. For photography enthusiasts, there are beautiful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13</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around the restaurant. You can take pictures of the unique buildings and capture memories.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539115" y="3604260"/>
            <a:ext cx="10618470" cy="1891665"/>
          </a:xfrm>
          <a:prstGeom prst="rect">
            <a:avLst/>
          </a:prstGeom>
          <a:solidFill>
            <a:schemeClr val="accent3">
              <a:lumMod val="20000"/>
              <a:lumOff val="80000"/>
            </a:schemeClr>
          </a:solidFill>
        </p:spPr>
        <p:txBody>
          <a:bodyPr wrap="square" rtlCol="0">
            <a:spAutoFit/>
          </a:bodyPr>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11. A. counter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store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place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part</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12. A. reviews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books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techniques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sections</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13. A. areas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regions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locations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views</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694055" y="3736975"/>
            <a:ext cx="520065" cy="582295"/>
          </a:xfrm>
          <a:prstGeom prst="rect">
            <a:avLst/>
          </a:prstGeom>
          <a:noFill/>
        </p:spPr>
        <p:txBody>
          <a:bodyPr wrap="square" rtlCol="0">
            <a:no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文本框 8"/>
          <p:cNvSpPr txBox="1"/>
          <p:nvPr/>
        </p:nvSpPr>
        <p:spPr>
          <a:xfrm>
            <a:off x="694055" y="431927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12" name="文本框 11"/>
          <p:cNvSpPr txBox="1"/>
          <p:nvPr/>
        </p:nvSpPr>
        <p:spPr>
          <a:xfrm>
            <a:off x="694055" y="4903470"/>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D</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1783715" y="5712460"/>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11</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0" name="圆角矩形 19"/>
          <p:cNvSpPr/>
          <p:nvPr/>
        </p:nvSpPr>
        <p:spPr>
          <a:xfrm>
            <a:off x="3717290" y="5712460"/>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12</a:t>
            </a:r>
            <a:r>
              <a:rPr lang="zh-CN" altLang="en-US" sz="2800" b="1">
                <a:solidFill>
                  <a:srgbClr val="00B0F0"/>
                </a:solidFill>
                <a:hlinkClick r:id="rId6" action="ppaction://hlinksldjump"/>
              </a:rPr>
              <a:t>【解析】</a:t>
            </a:r>
            <a:endParaRPr lang="zh-CN" altLang="en-US" sz="2800" b="1">
              <a:solidFill>
                <a:srgbClr val="00B0F0"/>
              </a:solidFill>
            </a:endParaRPr>
          </a:p>
        </p:txBody>
      </p:sp>
      <p:sp>
        <p:nvSpPr>
          <p:cNvPr id="23" name="圆角矩形 22"/>
          <p:cNvSpPr/>
          <p:nvPr/>
        </p:nvSpPr>
        <p:spPr>
          <a:xfrm>
            <a:off x="5650865" y="5712460"/>
            <a:ext cx="180403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13</a:t>
            </a:r>
            <a:r>
              <a:rPr lang="zh-CN" altLang="en-US" sz="2800" b="1">
                <a:solidFill>
                  <a:srgbClr val="00B0F0"/>
                </a:solidFill>
                <a:hlinkClick r:id="rId7"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2" grpId="0"/>
      <p:bldP spid="19" grpId="0" animBg="1"/>
      <p:bldP spid="20" grpId="0" animBg="1"/>
      <p:bldP spid="23" grpId="0" animBg="1"/>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11.【解析】grocery store意为“杂货店”，是固定搭配。A项意为“柜台”；C项意为“地方”；D项意为“部分”，都不合适。故选B项。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 name="组合 1"/>
          <p:cNvGrpSpPr/>
          <p:nvPr/>
        </p:nvGrpSpPr>
        <p:grpSpPr>
          <a:xfrm>
            <a:off x="10568305" y="6055360"/>
            <a:ext cx="1541145" cy="773430"/>
            <a:chOff x="15940" y="9138"/>
            <a:chExt cx="2427" cy="1218"/>
          </a:xfrm>
        </p:grpSpPr>
        <p:sp>
          <p:nvSpPr>
            <p:cNvPr id="3" name="左箭头 2">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7" name="图片 6"/>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12.【解析】read reviews意为“看评论”，符合购物习惯。B项意为“书”；C项意为“技巧”；D项意为“部分”，都不合适。故选A项。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1206500" y="1000125"/>
            <a:ext cx="9805035" cy="4661535"/>
          </a:xfrm>
          <a:prstGeom prst="rect">
            <a:avLst/>
          </a:prstGeom>
          <a:noFill/>
          <a:ln>
            <a:noFill/>
          </a:ln>
        </p:spPr>
        <p:txBody>
          <a:bodyPr wrap="square" rtlCol="0">
            <a:sp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 question is: How can sellers design an unforgettable and successful shopping experience to win customers? The first element of the shopping experience is the environment. It refers to all the decorative and visual aspects presented in your physical stores or online stores. It varies from the color, lighting, posters and decoration of the walls, to the music in physical stores. In online stores, you can see the colors and design of the pages and the catalog pictures or the location of the buying buttons.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 name="组合 1"/>
          <p:cNvGrpSpPr/>
          <p:nvPr/>
        </p:nvGrpSpPr>
        <p:grpSpPr>
          <a:xfrm>
            <a:off x="10568305" y="6055360"/>
            <a:ext cx="1541145" cy="773430"/>
            <a:chOff x="15940" y="9138"/>
            <a:chExt cx="2427" cy="1218"/>
          </a:xfrm>
        </p:grpSpPr>
        <p:sp>
          <p:nvSpPr>
            <p:cNvPr id="3" name="左箭头 2">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7" name="图片 6"/>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5" name="文本框 4"/>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13.【解析】A项意为“区域”；B项意为“地区”；C项意为“地点”；D项意为“风景”。结合语境，餐馆周围有美丽的风景可以拍照。故选D项。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791210" y="629285"/>
            <a:ext cx="10777855" cy="1476375"/>
          </a:xfrm>
          <a:prstGeom prst="rect">
            <a:avLst/>
          </a:prstGeom>
          <a:noFill/>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Sometimes, you may not want to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14</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for a meal. You can search for interesting recipes online. You can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15</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with different ingredients and techniques.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466725" y="3081655"/>
            <a:ext cx="11217910" cy="1291590"/>
          </a:xfrm>
          <a:prstGeom prst="rect">
            <a:avLst/>
          </a:prstGeom>
          <a:solidFill>
            <a:schemeClr val="accent3">
              <a:lumMod val="20000"/>
              <a:lumOff val="80000"/>
            </a:schemeClr>
          </a:solidFill>
        </p:spPr>
        <p:txBody>
          <a:bodyPr wrap="square" rtlCol="0">
            <a:spAutoFit/>
          </a:bodyPr>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14. A. go into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go out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go upstairs</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D. go down</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15. A. experiment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get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drink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deal</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706120" y="3279140"/>
            <a:ext cx="50990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B</a:t>
            </a:r>
            <a:endParaRPr lang="en-US" altLang="zh-CN" sz="3000">
              <a:solidFill>
                <a:srgbClr val="C00000"/>
              </a:solidFill>
              <a:uFillTx/>
              <a:latin typeface="Times New Roman" panose="02020603050405020304" charset="0"/>
              <a:cs typeface="Times New Roman" panose="02020603050405020304" charset="0"/>
            </a:endParaRPr>
          </a:p>
        </p:txBody>
      </p:sp>
      <p:sp>
        <p:nvSpPr>
          <p:cNvPr id="9" name="文本框 8"/>
          <p:cNvSpPr txBox="1"/>
          <p:nvPr/>
        </p:nvSpPr>
        <p:spPr>
          <a:xfrm>
            <a:off x="706120" y="3832225"/>
            <a:ext cx="520065" cy="553085"/>
          </a:xfrm>
          <a:prstGeom prst="rect">
            <a:avLst/>
          </a:prstGeom>
          <a:noFill/>
        </p:spPr>
        <p:txBody>
          <a:bodyPr wrap="square" rtlCol="0">
            <a:spAutoFit/>
          </a:bodyPr>
          <a:p>
            <a:r>
              <a:rPr lang="en-US" altLang="zh-CN" sz="3000">
                <a:solidFill>
                  <a:srgbClr val="C00000"/>
                </a:solidFill>
                <a:uFillTx/>
                <a:latin typeface="Times New Roman" panose="02020603050405020304" charset="0"/>
                <a:cs typeface="Times New Roman" panose="02020603050405020304" charset="0"/>
              </a:rPr>
              <a:t>A</a:t>
            </a:r>
            <a:endParaRPr lang="en-US" altLang="zh-CN"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3500120" y="5268595"/>
            <a:ext cx="193357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14</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0" name="圆角矩形 19"/>
          <p:cNvSpPr/>
          <p:nvPr/>
        </p:nvSpPr>
        <p:spPr>
          <a:xfrm>
            <a:off x="5433695" y="5268595"/>
            <a:ext cx="219011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15</a:t>
            </a:r>
            <a:r>
              <a:rPr lang="zh-CN" altLang="en-US" sz="2800" b="1">
                <a:solidFill>
                  <a:srgbClr val="00B0F0"/>
                </a:solidFill>
                <a:hlinkClick r:id="rId6"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20" grpId="0" animBg="1"/>
      <p:bldP spid="19" grpId="0" animBg="1"/>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14.【解析】A项意为“进入”；B项意为“出去”；C项意为“上楼”；D项意为“下降，下去”。结合语境，有时候，你可能不想出去吃饭。故选B项。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15.【解析】A项意为“试验”；B项意为“得到”；C项意为“喝”；D项意为“处理”。结合语境，你可以在网上搜索有趣的食谱，用不同的食材和技巧进行试验。故选A项。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87425" y="414655"/>
            <a:ext cx="5680075" cy="977265"/>
          </a:xfrm>
          <a:prstGeom prst="rect">
            <a:avLst/>
          </a:prstGeom>
          <a:noFill/>
        </p:spPr>
        <p:txBody>
          <a:bodyPr wrap="square" rtlCol="0">
            <a:spAutoFit/>
          </a:bodyPr>
          <a:p>
            <a:pPr indent="0" fontAlgn="auto">
              <a:lnSpc>
                <a:spcPct val="90000"/>
              </a:lnSpc>
              <a:spcAft>
                <a:spcPts val="0"/>
              </a:spcAft>
              <a:buNone/>
            </a:pPr>
            <a:r>
              <a:rPr lang="zh-CN" altLang="en-US" sz="3200" b="1">
                <a:solidFill>
                  <a:srgbClr val="00B0F0"/>
                </a:solidFill>
                <a:uFillTx/>
                <a:latin typeface="Times New Roman" panose="02020603050405020304" charset="0"/>
                <a:ea typeface="宋体" panose="02010600030101010101" pitchFamily="2" charset="-122"/>
                <a:cs typeface="Times New Roman" panose="02020603050405020304" charset="0"/>
              </a:rPr>
              <a:t>C. Have a check.</a:t>
            </a:r>
            <a:endParaRPr lang="zh-CN" altLang="en-US" sz="3200" b="1">
              <a:solidFill>
                <a:srgbClr val="00B0F0"/>
              </a:solidFill>
              <a:uFillTx/>
              <a:latin typeface="Times New Roman" panose="02020603050405020304" charset="0"/>
              <a:ea typeface="宋体" panose="02010600030101010101" pitchFamily="2" charset="-122"/>
              <a:cs typeface="Times New Roman" panose="02020603050405020304" charset="0"/>
            </a:endParaRPr>
          </a:p>
          <a:p>
            <a:pPr indent="0" fontAlgn="auto">
              <a:lnSpc>
                <a:spcPct val="90000"/>
              </a:lnSpc>
              <a:spcAft>
                <a:spcPts val="0"/>
              </a:spcAft>
              <a:buNone/>
            </a:pPr>
            <a:r>
              <a:rPr lang="zh-CN" altLang="en-US" sz="3200">
                <a:solidFill>
                  <a:srgbClr val="00B0F0"/>
                </a:solidFill>
                <a:uFillTx/>
                <a:latin typeface="Times New Roman" panose="02020603050405020304" charset="0"/>
                <a:ea typeface="宋体" panose="02010600030101010101" pitchFamily="2" charset="-122"/>
                <a:cs typeface="Times New Roman" panose="02020603050405020304" charset="0"/>
              </a:rPr>
              <a:t>开展自我评价。</a:t>
            </a:r>
            <a:endParaRPr lang="zh-CN" altLang="en-US" sz="3200">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nvSpPr>
        <p:spPr>
          <a:xfrm>
            <a:off x="815975" y="1591310"/>
            <a:ext cx="3434715" cy="553085"/>
          </a:xfrm>
          <a:prstGeom prst="rect">
            <a:avLst/>
          </a:prstGeom>
          <a:noFill/>
        </p:spPr>
        <p:txBody>
          <a:bodyPr wrap="square" rtlCol="0">
            <a:spAutoFit/>
          </a:bodyPr>
          <a:p>
            <a:pPr indent="4679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我掌握的词汇：</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graphicFrame>
        <p:nvGraphicFramePr>
          <p:cNvPr id="3" name="表格 2"/>
          <p:cNvGraphicFramePr/>
          <p:nvPr>
            <p:custDataLst>
              <p:tags r:id="rId5"/>
            </p:custDataLst>
          </p:nvPr>
        </p:nvGraphicFramePr>
        <p:xfrm>
          <a:off x="815975" y="2413635"/>
          <a:ext cx="10489565" cy="2743200"/>
        </p:xfrm>
        <a:graphic>
          <a:graphicData uri="http://schemas.openxmlformats.org/drawingml/2006/table">
            <a:tbl>
              <a:tblPr firstRow="1" bandRow="1">
                <a:tableStyleId>{5940675A-B579-460E-94D1-54222C63F5DA}</a:tableStyleId>
              </a:tblPr>
              <a:tblGrid>
                <a:gridCol w="1972310"/>
                <a:gridCol w="1922780"/>
                <a:gridCol w="2493010"/>
                <a:gridCol w="1969135"/>
                <a:gridCol w="2132330"/>
              </a:tblGrid>
              <a:tr h="548640">
                <a:tc>
                  <a:txBody>
                    <a:bodyPr/>
                    <a:p>
                      <a:pPr indent="0">
                        <a:buNone/>
                      </a:pPr>
                      <a:r>
                        <a:rPr lang="zh-CN" altLang="en-US" sz="3000" b="0">
                          <a:solidFill>
                            <a:schemeClr val="tx1"/>
                          </a:solidFill>
                          <a:uFillTx/>
                          <a:latin typeface="Times New Roman" panose="02020603050405020304" charset="0"/>
                          <a:cs typeface="Times New Roman" panose="02020603050405020304" charset="0"/>
                        </a:rPr>
                        <a:t>contain</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shadow</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tasty</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dessert</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purchase</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48640">
                <a:tc>
                  <a:txBody>
                    <a:bodyPr/>
                    <a:p>
                      <a:pPr indent="0">
                        <a:buNone/>
                      </a:pPr>
                      <a:r>
                        <a:rPr lang="zh-CN" altLang="en-US" sz="3000" b="0">
                          <a:solidFill>
                            <a:schemeClr val="tx1"/>
                          </a:solidFill>
                          <a:uFillTx/>
                          <a:latin typeface="Times New Roman" panose="02020603050405020304" charset="0"/>
                          <a:cs typeface="Times New Roman" panose="02020603050405020304" charset="0"/>
                        </a:rPr>
                        <a:t>spell</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dine</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trust</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vocational</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customer</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9115">
                <a:tc>
                  <a:txBody>
                    <a:bodyPr/>
                    <a:p>
                      <a:pPr indent="0">
                        <a:buNone/>
                      </a:pPr>
                      <a:r>
                        <a:rPr lang="zh-CN" altLang="en-US" sz="3000" b="0">
                          <a:solidFill>
                            <a:schemeClr val="tx1"/>
                          </a:solidFill>
                          <a:uFillTx/>
                          <a:latin typeface="Times New Roman" panose="02020603050405020304" charset="0"/>
                          <a:cs typeface="Times New Roman" panose="02020603050405020304" charset="0"/>
                        </a:rPr>
                        <a:t>remind</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compare</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bake</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physical</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serve</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48640">
                <a:tc>
                  <a:txBody>
                    <a:bodyPr/>
                    <a:p>
                      <a:pPr indent="0">
                        <a:buNone/>
                      </a:pPr>
                      <a:r>
                        <a:rPr lang="zh-CN" altLang="en-US" sz="3000" b="0">
                          <a:solidFill>
                            <a:schemeClr val="tx1"/>
                          </a:solidFill>
                          <a:uFillTx/>
                          <a:latin typeface="Times New Roman" panose="02020603050405020304" charset="0"/>
                          <a:cs typeface="Times New Roman" panose="02020603050405020304" charset="0"/>
                        </a:rPr>
                        <a:t>sandwich</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steak</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workshop</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field</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dish</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48640">
                <a:tc>
                  <a:txBody>
                    <a:bodyPr/>
                    <a:p>
                      <a:pPr indent="0">
                        <a:buNone/>
                      </a:pPr>
                      <a:r>
                        <a:rPr lang="zh-CN" altLang="en-US" sz="3000" b="0">
                          <a:solidFill>
                            <a:schemeClr val="tx1"/>
                          </a:solidFill>
                          <a:uFillTx/>
                          <a:latin typeface="Times New Roman" panose="02020603050405020304" charset="0"/>
                          <a:cs typeface="Times New Roman" panose="02020603050405020304" charset="0"/>
                        </a:rPr>
                        <a:t>cuisine</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flavor</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review</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adopt</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3000" b="0">
                          <a:solidFill>
                            <a:schemeClr val="tx1"/>
                          </a:solidFill>
                          <a:uFillTx/>
                          <a:latin typeface="Times New Roman" panose="02020603050405020304" charset="0"/>
                          <a:cs typeface="Times New Roman" panose="02020603050405020304" charset="0"/>
                        </a:rPr>
                        <a:t>guide</a:t>
                      </a:r>
                      <a:endParaRPr lang="zh-CN" altLang="en-US" sz="3000" b="0">
                        <a:solidFill>
                          <a:schemeClr val="tx1"/>
                        </a:solidFill>
                        <a:uFillTx/>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231775" y="380365"/>
            <a:ext cx="4864100" cy="553085"/>
          </a:xfrm>
          <a:prstGeom prst="rect">
            <a:avLst/>
          </a:prstGeom>
          <a:noFill/>
        </p:spPr>
        <p:txBody>
          <a:bodyPr wrap="square" rtlCol="0">
            <a:spAutoFit/>
          </a:bodyPr>
          <a:p>
            <a:pPr indent="4679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我掌握的阅读理解技能：</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graphicFrame>
        <p:nvGraphicFramePr>
          <p:cNvPr id="3" name="表格 2"/>
          <p:cNvGraphicFramePr/>
          <p:nvPr>
            <p:custDataLst>
              <p:tags r:id="rId5"/>
            </p:custDataLst>
          </p:nvPr>
        </p:nvGraphicFramePr>
        <p:xfrm>
          <a:off x="672465" y="868045"/>
          <a:ext cx="11057890" cy="5410200"/>
        </p:xfrm>
        <a:graphic>
          <a:graphicData uri="http://schemas.openxmlformats.org/drawingml/2006/table">
            <a:tbl>
              <a:tblPr firstRow="1" bandRow="1">
                <a:tableStyleId>{5940675A-B579-460E-94D1-54222C63F5DA}</a:tableStyleId>
              </a:tblPr>
              <a:tblGrid>
                <a:gridCol w="2063750"/>
                <a:gridCol w="3579495"/>
                <a:gridCol w="5414645"/>
              </a:tblGrid>
              <a:tr h="533400">
                <a:tc>
                  <a:txBody>
                    <a:bodyPr/>
                    <a:p>
                      <a:pPr indent="0" algn="ctr">
                        <a:buNone/>
                      </a:pPr>
                      <a:r>
                        <a:rPr lang="zh-CN" altLang="en-US" sz="2900" b="1">
                          <a:solidFill>
                            <a:schemeClr val="tx1"/>
                          </a:solidFill>
                          <a:uFillTx/>
                          <a:latin typeface="Times New Roman" panose="02020603050405020304" charset="0"/>
                          <a:ea typeface="宋体" panose="02010600030101010101" pitchFamily="2" charset="-122"/>
                        </a:rPr>
                        <a:t>自评情况</a:t>
                      </a:r>
                      <a:endParaRPr lang="zh-CN" altLang="en-US" sz="2900" b="1">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65000"/>
                      </a:schemeClr>
                    </a:solidFill>
                  </a:tcPr>
                </a:tc>
                <a:tc>
                  <a:txBody>
                    <a:bodyPr/>
                    <a:p>
                      <a:pPr indent="0" algn="ctr">
                        <a:buNone/>
                      </a:pPr>
                      <a:r>
                        <a:rPr lang="zh-CN" altLang="en-US" sz="2900" b="1">
                          <a:solidFill>
                            <a:schemeClr val="tx1"/>
                          </a:solidFill>
                          <a:uFillTx/>
                          <a:latin typeface="Times New Roman" panose="02020603050405020304" charset="0"/>
                          <a:ea typeface="宋体" panose="02010600030101010101" pitchFamily="2" charset="-122"/>
                        </a:rPr>
                        <a:t>评价指标</a:t>
                      </a:r>
                      <a:endParaRPr lang="zh-CN" altLang="en-US" sz="2900" b="1">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65000"/>
                      </a:schemeClr>
                    </a:solidFill>
                  </a:tcPr>
                </a:tc>
                <a:tc>
                  <a:txBody>
                    <a:bodyPr/>
                    <a:p>
                      <a:pPr indent="0" algn="ctr">
                        <a:buNone/>
                      </a:pPr>
                      <a:r>
                        <a:rPr lang="zh-CN" altLang="en-US" sz="2900" b="1">
                          <a:solidFill>
                            <a:schemeClr val="tx1"/>
                          </a:solidFill>
                          <a:uFillTx/>
                          <a:latin typeface="Times New Roman" panose="02020603050405020304" charset="0"/>
                          <a:ea typeface="宋体" panose="02010600030101010101" pitchFamily="2" charset="-122"/>
                        </a:rPr>
                        <a:t>对应内容</a:t>
                      </a:r>
                      <a:endParaRPr lang="zh-CN" altLang="en-US" sz="2900" b="1">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65000"/>
                      </a:schemeClr>
                    </a:solidFill>
                  </a:tcPr>
                </a:tc>
              </a:tr>
              <a:tr h="533400">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能理解语篇的主旨大意。</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2900" b="0">
                          <a:solidFill>
                            <a:schemeClr val="tx1"/>
                          </a:solidFill>
                          <a:uFillTx/>
                          <a:latin typeface="Times New Roman" panose="02020603050405020304" charset="0"/>
                          <a:ea typeface="宋体" panose="02010600030101010101" pitchFamily="2" charset="-122"/>
                          <a:cs typeface="Times New Roman" panose="02020603050405020304" charset="0"/>
                        </a:rPr>
                        <a:t>Passage One/Two/Four/Five第五题</a:t>
                      </a:r>
                      <a:endParaRPr lang="zh-CN" altLang="en-US" sz="2900" b="0">
                        <a:solidFill>
                          <a:schemeClr val="tx1"/>
                        </a:solidFill>
                        <a:uFillTx/>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75360">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能根据主题熟悉的文本信息作出推理判断。</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2900" b="0">
                          <a:solidFill>
                            <a:schemeClr val="tx1"/>
                          </a:solidFill>
                          <a:uFillTx/>
                          <a:latin typeface="Times New Roman" panose="02020603050405020304" charset="0"/>
                          <a:ea typeface="宋体" panose="02010600030101010101" pitchFamily="2" charset="-122"/>
                          <a:cs typeface="Times New Roman" panose="02020603050405020304" charset="0"/>
                        </a:rPr>
                        <a:t>Passage One/Two/Four/Five第四题</a:t>
                      </a:r>
                      <a:endParaRPr lang="zh-CN" altLang="en-US" sz="2900" b="0">
                        <a:solidFill>
                          <a:schemeClr val="tx1"/>
                        </a:solidFill>
                        <a:uFillTx/>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75360">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能根据上下文和构词法猜测词义。</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2900" b="0">
                          <a:solidFill>
                            <a:schemeClr val="tx1"/>
                          </a:solidFill>
                          <a:uFillTx/>
                          <a:latin typeface="Times New Roman" panose="02020603050405020304" charset="0"/>
                          <a:ea typeface="宋体" panose="02010600030101010101" pitchFamily="2" charset="-122"/>
                          <a:cs typeface="Times New Roman" panose="02020603050405020304" charset="0"/>
                        </a:rPr>
                        <a:t>Passage One第二题</a:t>
                      </a:r>
                      <a:endParaRPr lang="zh-CN" altLang="en-US" sz="2900" b="0">
                        <a:solidFill>
                          <a:schemeClr val="tx1"/>
                        </a:solidFill>
                        <a:uFillTx/>
                        <a:latin typeface="Times New Roman" panose="02020603050405020304" charset="0"/>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75360">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能根据上下文推测前后文内容</a:t>
                      </a:r>
                      <a:r>
                        <a:rPr lang="zh-CN" altLang="en-US" sz="2900">
                          <a:uFillTx/>
                          <a:latin typeface="Times New Roman" panose="02020603050405020304" charset="0"/>
                          <a:ea typeface="宋体" panose="02010600030101010101" pitchFamily="2" charset="-122"/>
                          <a:sym typeface="+mn-ea"/>
                        </a:rPr>
                        <a:t>。</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Passage Three/Six</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75360">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能运用寻读技巧找出特定信息。</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buNone/>
                      </a:pPr>
                      <a:r>
                        <a:rPr lang="zh-CN" altLang="en-US" sz="2900" b="0">
                          <a:solidFill>
                            <a:schemeClr val="tx1"/>
                          </a:solidFill>
                          <a:uFillTx/>
                          <a:latin typeface="Times New Roman" panose="02020603050405020304" charset="0"/>
                          <a:ea typeface="宋体" panose="02010600030101010101" pitchFamily="2" charset="-122"/>
                        </a:rPr>
                        <a:t>除上述题目外的其他阅读理解题</a:t>
                      </a:r>
                      <a:endParaRPr lang="zh-CN" altLang="en-US" sz="2900" b="0">
                        <a:solidFill>
                          <a:schemeClr val="tx1"/>
                        </a:solidFill>
                        <a:uFillTx/>
                        <a:latin typeface="Times New Roman" panose="02020603050405020304" charset="0"/>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pSp>
        <p:nvGrpSpPr>
          <p:cNvPr id="2" name="组合 1"/>
          <p:cNvGrpSpPr/>
          <p:nvPr/>
        </p:nvGrpSpPr>
        <p:grpSpPr>
          <a:xfrm>
            <a:off x="10568305" y="6055360"/>
            <a:ext cx="1541780" cy="773430"/>
            <a:chOff x="15940" y="9138"/>
            <a:chExt cx="2428" cy="1218"/>
          </a:xfrm>
        </p:grpSpPr>
        <p:sp>
          <p:nvSpPr>
            <p:cNvPr id="6" name="左箭头 5">
              <a:hlinkClick r:id="rId6"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a:hlinkClick r:id="rId7"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8000"/>
          </a:xfrm>
          <a:prstGeom prst="rect">
            <a:avLst/>
          </a:prstGeom>
        </p:spPr>
      </p:pic>
      <p:pic>
        <p:nvPicPr>
          <p:cNvPr id="39" name="图片 38"/>
          <p:cNvPicPr/>
          <p:nvPr/>
        </p:nvPicPr>
        <p:blipFill>
          <a:blip r:embed="rId3">
            <a:clrChange>
              <a:clrFrom>
                <a:srgbClr val="F6F6F6">
                  <a:alpha val="100000"/>
                </a:srgbClr>
              </a:clrFrom>
              <a:clrTo>
                <a:srgbClr val="F6F6F6">
                  <a:alpha val="100000"/>
                  <a:alpha val="0"/>
                </a:srgbClr>
              </a:clrTo>
            </a:clrChange>
          </a:blip>
        </p:blipFill>
        <p:spPr>
          <a:xfrm>
            <a:off x="635" y="4475480"/>
            <a:ext cx="3821430" cy="2332990"/>
          </a:xfrm>
          <a:prstGeom prst="rect">
            <a:avLst/>
          </a:prstGeom>
        </p:spPr>
      </p:pic>
      <p:sp>
        <p:nvSpPr>
          <p:cNvPr id="28" name="文本框 27"/>
          <p:cNvSpPr txBox="1"/>
          <p:nvPr/>
        </p:nvSpPr>
        <p:spPr>
          <a:xfrm rot="1080000">
            <a:off x="10047605" y="3257550"/>
            <a:ext cx="880745" cy="954405"/>
          </a:xfrm>
          <a:prstGeom prst="rect">
            <a:avLst/>
          </a:prstGeom>
          <a:noFill/>
        </p:spPr>
        <p:txBody>
          <a:bodyPr wrap="square" rtlCol="0">
            <a:noAutofit/>
          </a:bodyPr>
          <a:p>
            <a:r>
              <a:rPr lang="en-US" altLang="zh-CN" sz="66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rPr>
              <a:t>A</a:t>
            </a:r>
            <a:endParaRPr lang="en-US" altLang="zh-CN" sz="6600" b="1">
              <a:ln w="28575" cmpd="sng">
                <a:solidFill>
                  <a:srgbClr val="FF0000"/>
                </a:solidFill>
                <a:prstDash val="solid"/>
              </a:ln>
              <a:solidFill>
                <a:schemeClr val="accent6">
                  <a:lumMod val="50000"/>
                </a:schemeClr>
              </a:solidFill>
              <a:effectLst>
                <a:outerShdw dist="50800" dir="13500000" algn="br" rotWithShape="0">
                  <a:prstClr val="black">
                    <a:alpha val="40000"/>
                  </a:prstClr>
                </a:outerShdw>
              </a:effectLst>
              <a:latin typeface="Segoe Script" panose="020B0504020000000003" charset="0"/>
              <a:cs typeface="Segoe Script" panose="020B0504020000000003" charset="0"/>
            </a:endParaRPr>
          </a:p>
        </p:txBody>
      </p:sp>
      <p:sp>
        <p:nvSpPr>
          <p:cNvPr id="29" name="文本框 28"/>
          <p:cNvSpPr txBox="1"/>
          <p:nvPr/>
        </p:nvSpPr>
        <p:spPr>
          <a:xfrm rot="1020000">
            <a:off x="180975" y="159385"/>
            <a:ext cx="1303655" cy="1431290"/>
          </a:xfrm>
          <a:prstGeom prst="rect">
            <a:avLst/>
          </a:prstGeom>
          <a:noFill/>
        </p:spPr>
        <p:txBody>
          <a:bodyPr wrap="square" rtlCol="0">
            <a:noAutofit/>
          </a:bodyPr>
          <a:p>
            <a:r>
              <a:rPr lang="en-US" altLang="zh-CN" sz="115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rPr>
              <a:t>B</a:t>
            </a:r>
            <a:endParaRPr lang="en-US" altLang="zh-CN" sz="11500" b="1">
              <a:ln w="28575" cmpd="sng">
                <a:solidFill>
                  <a:schemeClr val="accent4"/>
                </a:solidFill>
                <a:prstDash val="solid"/>
              </a:ln>
              <a:pattFill prst="smGrid">
                <a:fgClr>
                  <a:schemeClr val="bg1"/>
                </a:fgClr>
                <a:bgClr>
                  <a:schemeClr val="accent4">
                    <a:lumMod val="50000"/>
                  </a:schemeClr>
                </a:bgClr>
              </a:pattFill>
              <a:effectLst>
                <a:outerShdw dist="25400" dir="20400000" sx="102000" sy="102000" algn="bl" rotWithShape="0">
                  <a:prstClr val="black">
                    <a:alpha val="49000"/>
                  </a:prstClr>
                </a:outerShdw>
              </a:effectLst>
              <a:latin typeface="MV Boli" panose="02000500030200090000" charset="0"/>
              <a:cs typeface="MV Boli" panose="02000500030200090000" charset="0"/>
            </a:endParaRPr>
          </a:p>
        </p:txBody>
      </p:sp>
      <p:sp>
        <p:nvSpPr>
          <p:cNvPr id="30" name="文本框 29"/>
          <p:cNvSpPr txBox="1"/>
          <p:nvPr/>
        </p:nvSpPr>
        <p:spPr>
          <a:xfrm rot="20760000">
            <a:off x="10991215" y="103505"/>
            <a:ext cx="1005205" cy="1212850"/>
          </a:xfrm>
          <a:prstGeom prst="rect">
            <a:avLst/>
          </a:prstGeom>
          <a:noFill/>
        </p:spPr>
        <p:txBody>
          <a:bodyPr wrap="square" rtlCol="0">
            <a:noAutofit/>
          </a:bodyPr>
          <a:p>
            <a:r>
              <a:rPr lang="en-US" altLang="zh-CN" sz="115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rPr>
              <a:t>C</a:t>
            </a:r>
            <a:endParaRPr lang="en-US" altLang="zh-CN" sz="11500">
              <a:ln w="28575" cmpd="sng">
                <a:solidFill>
                  <a:schemeClr val="accent1"/>
                </a:solidFill>
                <a:prstDash val="solid"/>
              </a:ln>
              <a:pattFill prst="smGrid">
                <a:fgClr>
                  <a:schemeClr val="bg1"/>
                </a:fgClr>
                <a:bgClr>
                  <a:srgbClr val="002060"/>
                </a:bgClr>
              </a:pattFill>
              <a:effectLst>
                <a:outerShdw dist="25400" dir="20400000" sx="102000" sy="102000" algn="bl" rotWithShape="0">
                  <a:prstClr val="black">
                    <a:alpha val="49000"/>
                  </a:prstClr>
                </a:outerShdw>
              </a:effectLst>
              <a:latin typeface="Aharoni" panose="02010803020104030203" charset="0"/>
              <a:cs typeface="Aharoni" panose="02010803020104030203" charset="0"/>
            </a:endParaRPr>
          </a:p>
        </p:txBody>
      </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3" name="组合 2"/>
          <p:cNvGrpSpPr/>
          <p:nvPr/>
        </p:nvGrpSpPr>
        <p:grpSpPr>
          <a:xfrm>
            <a:off x="1465580" y="498475"/>
            <a:ext cx="8317230" cy="5455920"/>
            <a:chOff x="2308" y="785"/>
            <a:chExt cx="13098" cy="8592"/>
          </a:xfrm>
        </p:grpSpPr>
        <p:pic>
          <p:nvPicPr>
            <p:cNvPr id="20" name="图片 19"/>
            <p:cNvPicPr/>
            <p:nvPr/>
          </p:nvPicPr>
          <p:blipFill>
            <a:blip r:embed="rId5"/>
            <a:srcRect l="3620" t="11525" r="5375" b="14448"/>
          </p:blipFill>
          <p:spPr>
            <a:xfrm>
              <a:off x="2308" y="785"/>
              <a:ext cx="13098" cy="8593"/>
            </a:xfrm>
            <a:prstGeom prst="rect">
              <a:avLst/>
            </a:prstGeom>
          </p:spPr>
        </p:pic>
        <p:sp>
          <p:nvSpPr>
            <p:cNvPr id="2" name="文本框 1"/>
            <p:cNvSpPr txBox="1"/>
            <p:nvPr/>
          </p:nvSpPr>
          <p:spPr>
            <a:xfrm>
              <a:off x="5033" y="4009"/>
              <a:ext cx="8735" cy="2146"/>
            </a:xfrm>
            <a:prstGeom prst="rect">
              <a:avLst/>
            </a:prstGeom>
            <a:noFill/>
            <a:effectLst>
              <a:outerShdw blurRad="63500" dist="76200" dir="2700000" algn="tl" rotWithShape="0">
                <a:prstClr val="black">
                  <a:alpha val="35000"/>
                </a:prstClr>
              </a:outerShdw>
            </a:effectLst>
          </p:spPr>
          <p:txBody>
            <a:bodyPr wrap="square" rtlCol="0">
              <a:noAutofit/>
            </a:bodyPr>
            <a:p>
              <a:pPr algn="dist">
                <a:lnSpc>
                  <a:spcPct val="100000"/>
                </a:lnSpc>
              </a:pPr>
              <a:r>
                <a:rPr lang="zh-CN" altLang="en-US" sz="7200" b="1" i="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Thank</a:t>
              </a:r>
              <a:r>
                <a:rPr lang="en-US" altLang="zh-CN" sz="7200" b="1" i="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rPr>
                <a:t> you !</a:t>
              </a:r>
              <a:endParaRPr lang="en-US" altLang="zh-CN" sz="7200" b="1" i="1" dirty="0">
                <a:solidFill>
                  <a:schemeClr val="tx1">
                    <a:lumMod val="85000"/>
                    <a:lumOff val="15000"/>
                  </a:schemeClr>
                </a:solidFill>
                <a:latin typeface="微软雅黑" panose="020B0503020204020204" charset="-122"/>
                <a:ea typeface="微软雅黑" panose="020B0503020204020204" charset="-122"/>
                <a:sym typeface="思源黑体 CN Normal" panose="020B04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500"/>
                                        <p:tgtEl>
                                          <p:spTgt spid="3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childTnLst>
                          </p:cTn>
                        </p:par>
                        <p:par>
                          <p:cTn id="14" fill="hold">
                            <p:stCondLst>
                              <p:cond delay="500"/>
                            </p:stCondLst>
                            <p:childTnLst>
                              <p:par>
                                <p:cTn id="15" presetID="3"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1206500" y="805180"/>
            <a:ext cx="9805035" cy="3138170"/>
          </a:xfrm>
          <a:prstGeom prst="rect">
            <a:avLst/>
          </a:prstGeom>
          <a:noFill/>
          <a:ln>
            <a:noFill/>
          </a:ln>
        </p:spPr>
        <p:txBody>
          <a:bodyPr wrap="square" rtlCol="0">
            <a:sp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 second factor is the service. It’s about building a trust relationship between the seller and the customer—not focusing on a single purchase, but rather on building a long-term relationship. Obviously, in the physical store, you must consider how your salespeople express themselves and whether they advise their customers correctly.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61390" y="999490"/>
            <a:ext cx="10128885"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What does the shopping experience involve?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Just the price of products.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Only the speed of service.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Feelings and emotions.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The quantity of products available.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49350" y="107378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5" name="文本框 4"/>
          <p:cNvSpPr txBox="1"/>
          <p:nvPr/>
        </p:nvSpPr>
        <p:spPr>
          <a:xfrm>
            <a:off x="807720" y="3600450"/>
            <a:ext cx="9969500" cy="205676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【解析】事实细节题。第一段前两句提到，购物体验是顾客在购买产品或服务时获得的一系列感受，甚至包括交易完成后的感觉。购物体验和感觉、情绪有关。故选C项。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40435" y="840740"/>
            <a:ext cx="10489565" cy="147637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2. The underlined word “strategy” in the first paragraph probably means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change</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method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tip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idea</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279525" y="84074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807720" y="3133725"/>
            <a:ext cx="9969500" cy="252349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词义猜测题。根据下文的描述“从‘我希望你在我这儿购物’到‘我想了解你，以便向你推荐产品’”，可推测strategy意为“策略；方法”。A项意为“改变”；B项意为“方法”；C项意为“提示；小费”；D项意为“想法”。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59080"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1301115" y="840740"/>
            <a:ext cx="10128885"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3. In physical stores, what can be part of the environment?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Monotonous colors and dim lighting.</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Color, lighting, posters and decoration.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No posters or decorations on the walls.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Unorganized product displays.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481455" y="84074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807720" y="3600450"/>
            <a:ext cx="9969500" cy="205676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【解析】事实细节题。文章第二段第三、四句提到，环境指的是你的实体店或线上商店中的所有装饰和视觉布置。从颜色、照明、海报和墙壁装饰到实体商店中的音乐都会让环境有所不同。故选B项。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13765" y="495935"/>
            <a:ext cx="10271125" cy="286131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4. We can infer that a seller who focuses on creating a good shopping experience is likely to 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ignore customer feedback</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have only short-term business goals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offer limited product choices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build long-term relationships with customers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56335" y="4959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D</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1517650" y="3502660"/>
            <a:ext cx="8865235" cy="283464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2800">
                <a:solidFill>
                  <a:srgbClr val="C00000"/>
                </a:solidFill>
                <a:uFillTx/>
                <a:latin typeface="Times New Roman" panose="02020603050405020304" charset="0"/>
                <a:ea typeface="宋体" panose="02010600030101010101" pitchFamily="2" charset="-122"/>
                <a:cs typeface="Times New Roman" panose="02020603050405020304" charset="0"/>
              </a:rPr>
              <a:t> 【解析】推理判断题。题目提问“一个专注于创造良好购物体验的卖家很可能______”。A项意为“忽视顾客的反馈”；B项意为“仅有短期商业目标”；C项意为“提供有限的商品选择”，均不符合文意。根据文章第三段第二句，D项“与顾客建立长期关系”符合文意。故选D项。</a:t>
            </a:r>
            <a:endParaRPr sz="28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1137285" y="759460"/>
            <a:ext cx="10271125"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5. What would be the best title for the passage?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Elements of a Successful Shopping Experience.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How to Increase Product Variety.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The Importance of Low Prices in Shopping.</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Challenges of Online Shopping.</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390015" y="84074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1137285" y="3808730"/>
            <a:ext cx="9969500" cy="13220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【解析】主旨大意题。通读全文可知，文章是围绕购物体验展开说明的，故选A项。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2" name="圆角矩形 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1024255" y="450215"/>
            <a:ext cx="3014345" cy="513080"/>
          </a:xfrm>
          <a:prstGeom prst="rect">
            <a:avLst/>
          </a:prstGeom>
          <a:noFill/>
        </p:spPr>
        <p:txBody>
          <a:bodyPr wrap="square" rtlCol="0">
            <a:noAutofit/>
          </a:bodyPr>
          <a:p>
            <a:pPr algn="ctr">
              <a:lnSpc>
                <a:spcPct val="90000"/>
              </a:lnSpc>
            </a:pPr>
            <a:r>
              <a:rPr lang="zh-CN" altLang="en-US" sz="4000" b="1">
                <a:solidFill>
                  <a:srgbClr val="002060"/>
                </a:solidFill>
              </a:rPr>
              <a:t>Passage Two</a:t>
            </a:r>
            <a:endParaRPr lang="zh-CN" altLang="en-US" sz="4000" b="1">
              <a:solidFill>
                <a:srgbClr val="002060"/>
              </a:solidFill>
            </a:endParaRPr>
          </a:p>
        </p:txBody>
      </p:sp>
      <p:sp>
        <p:nvSpPr>
          <p:cNvPr id="3" name="文本框 2"/>
          <p:cNvSpPr txBox="1"/>
          <p:nvPr/>
        </p:nvSpPr>
        <p:spPr>
          <a:xfrm>
            <a:off x="671830" y="1252220"/>
            <a:ext cx="10995660" cy="5169535"/>
          </a:xfrm>
          <a:prstGeom prst="rect">
            <a:avLst/>
          </a:prstGeom>
          <a:noFill/>
          <a:ln>
            <a:noFill/>
          </a:ln>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In a small town, there lived a young student named Qin Hui. For a long time, poverty and under</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a:t>
            </a:r>
            <a:r>
              <a:rPr sz="3000">
                <a:solidFill>
                  <a:schemeClr val="tx1"/>
                </a:solidFill>
                <a:uFillTx/>
                <a:latin typeface="Times New Roman" panose="02020603050405020304" charset="0"/>
                <a:ea typeface="宋体" panose="02010600030101010101" pitchFamily="2" charset="-122"/>
                <a:cs typeface="Times New Roman" panose="02020603050405020304" charset="0"/>
              </a:rPr>
              <a:t>development had cast a shadow on the children’s lives and education in this area. But later, something happened at Haiga Primary School. Just like in the movie </a:t>
            </a:r>
            <a:r>
              <a:rPr sz="3000" i="1">
                <a:solidFill>
                  <a:schemeClr val="tx1"/>
                </a:solidFill>
                <a:uFillTx/>
                <a:latin typeface="Times New Roman" panose="02020603050405020304" charset="0"/>
                <a:ea typeface="宋体" panose="02010600030101010101" pitchFamily="2" charset="-122"/>
                <a:cs typeface="Times New Roman" panose="02020603050405020304" charset="0"/>
              </a:rPr>
              <a:t>The Chorus </a:t>
            </a:r>
            <a:r>
              <a:rPr sz="3000">
                <a:solidFill>
                  <a:schemeClr val="tx1"/>
                </a:solidFill>
                <a:uFillTx/>
                <a:latin typeface="Times New Roman" panose="02020603050405020304" charset="0"/>
                <a:ea typeface="宋体" panose="02010600030101010101" pitchFamily="2" charset="-122"/>
                <a:cs typeface="Times New Roman" panose="02020603050405020304" charset="0"/>
              </a:rPr>
              <a:t>(《放牛班的春天》), music began to weave its magic spell. The school slowly turned into a music paradise. At school, Qin Hui was deeply involved in the musical activities. He joined the school music club and started learning to play various instruments. Under the patient guidance of his teachers, he found his hidden talent. With every strum of the guitar and every beat of the drum, he felt a new sense of purpose and happiness.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755015" y="1112520"/>
            <a:ext cx="10648950" cy="3138170"/>
          </a:xfrm>
          <a:prstGeom prst="rect">
            <a:avLst/>
          </a:prstGeom>
          <a:noFill/>
          <a:ln>
            <a:noFill/>
          </a:ln>
        </p:spPr>
        <p:txBody>
          <a:bodyPr wrap="square" rtlCol="0">
            <a:sp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Music not only filled Qin Hui’s days with melody, but also brought the students closer together. They formed bands, practiced after school, and performed at school events. The once quiet campus echoed (回响) with the sounds of laughter and music. Through music, Qin Hui learned about teamwork, perseverance (毅力) and the power of dreams.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0" y="0"/>
            <a:ext cx="12191365" cy="6858000"/>
          </a:xfrm>
          <a:prstGeom prst="rect">
            <a:avLst/>
          </a:prstGeom>
        </p:spPr>
      </p:pic>
      <p:pic>
        <p:nvPicPr>
          <p:cNvPr id="32" name="图片 31"/>
          <p:cNvPicPr>
            <a:picLocks noChangeAspect="1"/>
          </p:cNvPicPr>
          <p:nvPr/>
        </p:nvPicPr>
        <p:blipFill>
          <a:blip r:embed="rId3">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pic>
        <p:nvPicPr>
          <p:cNvPr id="18" name="图片 17"/>
          <p:cNvPicPr>
            <a:picLocks noChangeAspect="1"/>
          </p:cNvPicPr>
          <p:nvPr/>
        </p:nvPicPr>
        <p:blipFill>
          <a:blip r:embed="rId4"/>
          <a:srcRect l="-1641" t="93989" r="100000" b="1085"/>
          <a:stretch>
            <a:fillRect/>
          </a:stretch>
        </p:blipFill>
        <p:spPr>
          <a:xfrm>
            <a:off x="1249079" y="4321097"/>
            <a:ext cx="95851" cy="198832"/>
          </a:xfrm>
          <a:custGeom>
            <a:avLst/>
            <a:gdLst/>
            <a:ahLst/>
            <a:cxnLst>
              <a:cxn ang="3">
                <a:pos x="hc" y="t"/>
              </a:cxn>
              <a:cxn ang="cd2">
                <a:pos x="l" y="vc"/>
              </a:cxn>
              <a:cxn ang="cd4">
                <a:pos x="hc" y="b"/>
              </a:cxn>
              <a:cxn ang="0">
                <a:pos x="r" y="vc"/>
              </a:cxn>
            </a:cxnLst>
            <a:rect l="l" t="t" r="r" b="b"/>
            <a:pathLst>
              <a:path w="151" h="313">
                <a:moveTo>
                  <a:pt x="0" y="313"/>
                </a:moveTo>
                <a:lnTo>
                  <a:pt x="151" y="0"/>
                </a:lnTo>
                <a:lnTo>
                  <a:pt x="151" y="313"/>
                </a:lnTo>
                <a:lnTo>
                  <a:pt x="0" y="313"/>
                </a:lnTo>
                <a:close/>
              </a:path>
            </a:pathLst>
          </a:custGeom>
        </p:spPr>
      </p:pic>
      <p:sp>
        <p:nvSpPr>
          <p:cNvPr id="43" name="文本框 42"/>
          <p:cNvSpPr txBox="1"/>
          <p:nvPr/>
        </p:nvSpPr>
        <p:spPr>
          <a:xfrm>
            <a:off x="899795" y="635635"/>
            <a:ext cx="10264140" cy="15684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5">
                    <a:lumMod val="75000"/>
                  </a:schemeClr>
                </a:solidFill>
              </a14:hiddenFill>
            </a:ext>
          </a:extLst>
        </p:spPr>
        <p:txBody>
          <a:bodyPr wrap="square" rtlCol="0">
            <a:spAutoFit/>
          </a:bodyPr>
          <a:p>
            <a:pPr algn="ctr"/>
            <a:r>
              <a:rPr sz="4800" b="1">
                <a:solidFill>
                  <a:schemeClr val="tx1"/>
                </a:solidFill>
                <a:latin typeface="Times New Roman" panose="02020603050405020304" charset="0"/>
                <a:ea typeface="微软雅黑" panose="020B0503020204020204" charset="-122"/>
                <a:cs typeface="Times New Roman" panose="02020603050405020304" charset="0"/>
              </a:rPr>
              <a:t>Unit 2 </a:t>
            </a:r>
            <a:endParaRPr sz="4800" b="1">
              <a:solidFill>
                <a:schemeClr val="tx1"/>
              </a:solidFill>
              <a:latin typeface="Times New Roman" panose="02020603050405020304" charset="0"/>
              <a:ea typeface="微软雅黑" panose="020B0503020204020204" charset="-122"/>
              <a:cs typeface="Times New Roman" panose="02020603050405020304" charset="0"/>
            </a:endParaRPr>
          </a:p>
          <a:p>
            <a:pPr algn="ctr"/>
            <a:r>
              <a:rPr sz="4800" b="1">
                <a:solidFill>
                  <a:schemeClr val="tx1"/>
                </a:solidFill>
                <a:latin typeface="Times New Roman" panose="02020603050405020304" charset="0"/>
                <a:ea typeface="微软雅黑" panose="020B0503020204020204" charset="-122"/>
                <a:cs typeface="Times New Roman" panose="02020603050405020304" charset="0"/>
              </a:rPr>
              <a:t>Leisure Life and Food</a:t>
            </a:r>
            <a:endParaRPr sz="4800" b="1">
              <a:solidFill>
                <a:schemeClr val="tx1"/>
              </a:solidFill>
              <a:latin typeface="Times New Roman" panose="02020603050405020304" charset="0"/>
              <a:ea typeface="微软雅黑" panose="020B0503020204020204" charset="-122"/>
              <a:cs typeface="Times New Roman" panose="02020603050405020304" charset="0"/>
            </a:endParaRPr>
          </a:p>
        </p:txBody>
      </p:sp>
      <p:pic>
        <p:nvPicPr>
          <p:cNvPr id="3" name="图片 2"/>
          <p:cNvPicPr/>
          <p:nvPr/>
        </p:nvPicPr>
        <p:blipFill>
          <a:blip r:embed="rId5"/>
        </p:blipFill>
        <p:spPr>
          <a:xfrm>
            <a:off x="2914015" y="3132455"/>
            <a:ext cx="6191885" cy="33858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805180" y="1052830"/>
            <a:ext cx="10549255" cy="3646170"/>
          </a:xfrm>
          <a:prstGeom prst="rect">
            <a:avLst/>
          </a:prstGeom>
          <a:noFill/>
          <a:ln>
            <a:noFill/>
          </a:ln>
        </p:spPr>
        <p:txBody>
          <a:bodyPr wrap="square" rtlCol="0">
            <a:spAutoFit/>
          </a:bodyPr>
          <a:p>
            <a:pPr indent="762000" algn="just" fontAlgn="auto">
              <a:lnSpc>
                <a:spcPct val="11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As time went by, Qin Hui’s life took on a new look. He no longer saw the town as a place of limitations but as a place full of possibilities. The music from Haiga Primary School has become a symbol of hope, inspiring not only the students, but also the society. Therefore, Qin Hui continued his musical journey, knowing that no matter what challenges lay ahead, the power of music would always be there to guide him and light up his path.</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61390" y="999490"/>
            <a:ext cx="10128885" cy="286131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What had cast a shadow on the children’s lives and education in the town?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Wealth and development.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Music, beauty and art.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Poverty and under-development.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Advanced technology.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266190" y="99949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1120775" y="4136390"/>
            <a:ext cx="9969500" cy="164973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【解析】事实细节题。文章第一段第二句明确指出是贫困和不发达给小镇孩子们的生活和教育蒙上了阴影。故选C项。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846455" y="714375"/>
            <a:ext cx="8575040"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2. What did Qin Hui do at school?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He joined the sports club.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He learned to play instruments.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He learned to speak loudly.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He joined a painting club.</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20775" y="71437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1120775" y="4136390"/>
            <a:ext cx="9969500" cy="164973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【解析】事实细节题。第一段倒数第三句说明秦辉加入了学校的音乐俱乐部，并开始学习演奏各种乐器。故选B项。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59080"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1120775" y="781050"/>
            <a:ext cx="10128885" cy="147637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3. What filled Qin Hui’s days?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Silence and boredom.</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Noise and chaos.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Melody from music.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Stress from study.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362710" y="84074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1021080" y="2868930"/>
            <a:ext cx="9969500" cy="164973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【解析】事实细节题。从第二段第一句“Music not only filled Qin Hui’s days with melody...”可知，是音乐旋律填满了秦辉的日子。故选C项。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84885" y="713740"/>
            <a:ext cx="10074910" cy="2584450"/>
          </a:xfrm>
          <a:prstGeom prst="rect">
            <a:avLst/>
          </a:prstGeom>
          <a:noFill/>
        </p:spPr>
        <p:txBody>
          <a:bodyPr wrap="square" rtlCol="0">
            <a:spAutoFit/>
          </a:bodyPr>
          <a:p>
            <a:pPr marL="899795" indent="-899795"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4. We can infer that music at Haiga Primary School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had no impact on the students or the society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made the students more isolated and lonely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caused distractions and failure in study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brought the students closer and inspired them</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269365" y="71374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D</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674370" y="3937635"/>
            <a:ext cx="10695305" cy="193738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【解析】推理判断题。从文中第二段第一句“...but also brought the students closer together”以及第三段倒数第二句“...inspiring not only the students”可以推断出，音乐让学生们更加亲近并激励着他们。故选D项。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0" name="组合 9"/>
          <p:cNvGrpSpPr/>
          <p:nvPr/>
        </p:nvGrpSpPr>
        <p:grpSpPr>
          <a:xfrm>
            <a:off x="231775" y="238760"/>
            <a:ext cx="11696065" cy="6426200"/>
            <a:chOff x="342" y="355"/>
            <a:chExt cx="18514" cy="10120"/>
          </a:xfrm>
        </p:grpSpPr>
        <p:sp>
          <p:nvSpPr>
            <p:cNvPr id="11" name="圆角矩形 10"/>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圆角矩形 11"/>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450850" y="840740"/>
            <a:ext cx="11365865"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5. What is the main idea of the passage?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The challenges of living in a small town.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The importance of sports in school.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How a student’s life was changed by music.</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The development of technology in rural areas.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36600" y="90106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736600" y="4136390"/>
            <a:ext cx="10819765" cy="164973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【解析】主旨大意题。文章主要讲述了秦辉在小镇学校的生活因音乐而发生改变的故事。他从贫困和不发达的阴影中走出来，通过音乐找到了快乐和目标。故选C项。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668655" y="238760"/>
            <a:ext cx="3594735" cy="513080"/>
          </a:xfrm>
          <a:prstGeom prst="rect">
            <a:avLst/>
          </a:prstGeom>
          <a:noFill/>
        </p:spPr>
        <p:txBody>
          <a:bodyPr wrap="square" rtlCol="0">
            <a:noAutofit/>
          </a:bodyPr>
          <a:p>
            <a:pPr algn="ctr">
              <a:lnSpc>
                <a:spcPct val="90000"/>
              </a:lnSpc>
            </a:pPr>
            <a:r>
              <a:rPr lang="zh-CN" altLang="en-US" sz="4000" b="1">
                <a:solidFill>
                  <a:srgbClr val="002060"/>
                </a:solidFill>
              </a:rPr>
              <a:t>Passage Three</a:t>
            </a:r>
            <a:endParaRPr lang="zh-CN" altLang="en-US" sz="4000" b="1">
              <a:solidFill>
                <a:srgbClr val="002060"/>
              </a:solidFill>
            </a:endParaRPr>
          </a:p>
        </p:txBody>
      </p:sp>
      <p:sp>
        <p:nvSpPr>
          <p:cNvPr id="4" name="文本框 3"/>
          <p:cNvSpPr txBox="1"/>
          <p:nvPr>
            <p:custDataLst>
              <p:tags r:id="rId6"/>
            </p:custDataLst>
          </p:nvPr>
        </p:nvSpPr>
        <p:spPr>
          <a:xfrm>
            <a:off x="384175" y="840105"/>
            <a:ext cx="11336655" cy="2861310"/>
          </a:xfrm>
          <a:prstGeom prst="rect">
            <a:avLst/>
          </a:prstGeom>
          <a:noFill/>
          <a:ln>
            <a:noFill/>
          </a:ln>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Chinese meals consist of three parts: staple food (usually made of rice, noodles or steamed bread), vegetables and meat. (1) ___</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_</a:t>
            </a:r>
            <a:r>
              <a:rPr sz="3000">
                <a:solidFill>
                  <a:schemeClr val="tx1"/>
                </a:solidFill>
                <a:uFillTx/>
                <a:latin typeface="Times New Roman" panose="02020603050405020304" charset="0"/>
                <a:ea typeface="宋体" panose="02010600030101010101" pitchFamily="2" charset="-122"/>
                <a:cs typeface="Times New Roman" panose="02020603050405020304" charset="0"/>
              </a:rPr>
              <a:t>__ However, the accompanying dishes are served on plates and shared by all people. Generally speaking, these dishes are usually eaten together with a mouthful of rice. Dessert is not a main course in China. On the contrary, Chinese desserts are considered snacks between meals. (2)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________</a:t>
            </a:r>
            <a:r>
              <a:rPr sz="3000">
                <a:solidFill>
                  <a:schemeClr val="tx1"/>
                </a:solidFill>
                <a:uFillTx/>
                <a:latin typeface="Times New Roman" panose="02020603050405020304" charset="0"/>
                <a:ea typeface="宋体" panose="02010600030101010101" pitchFamily="2" charset="-122"/>
                <a:cs typeface="Times New Roman" panose="02020603050405020304" charset="0"/>
              </a:rPr>
              <a:t>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custDataLst>
              <p:tags r:id="rId7"/>
            </p:custDataLst>
          </p:nvPr>
        </p:nvSpPr>
        <p:spPr>
          <a:xfrm>
            <a:off x="526415" y="4167505"/>
            <a:ext cx="11052175" cy="2414905"/>
          </a:xfrm>
          <a:prstGeom prst="rect">
            <a:avLst/>
          </a:prstGeom>
          <a:solidFill>
            <a:schemeClr val="accent3">
              <a:lumMod val="20000"/>
              <a:lumOff val="80000"/>
            </a:schemeClr>
          </a:solidFill>
          <a:ln>
            <a:noFill/>
          </a:ln>
        </p:spPr>
        <p:txBody>
          <a:bodyPr wrap="square" rtlCol="0">
            <a:spAutoFit/>
          </a:bodyPr>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Usually, cold dishes can arouse people’s appetite.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After a long time, different regions have formed their own food flavors.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If it is served at the end of the dinner, the dessert is usually fresh fruit.</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In a Chinese meal, everyone will have their own rice bowl.</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Chinese soup is thickened by adding starches from corn instead of milk or cream.</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5" name="圆角矩形 4"/>
          <p:cNvSpPr/>
          <p:nvPr>
            <p:custDataLst>
              <p:tags r:id="rId8"/>
            </p:custDataLst>
          </p:nvPr>
        </p:nvSpPr>
        <p:spPr>
          <a:xfrm>
            <a:off x="9356090" y="587375"/>
            <a:ext cx="162433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9" action="ppaction://hlinksldjump"/>
              </a:rPr>
              <a:t>【解析】</a:t>
            </a:r>
            <a:endParaRPr lang="zh-CN" altLang="en-US" sz="2800" b="1">
              <a:solidFill>
                <a:srgbClr val="00B0F0"/>
              </a:solidFill>
            </a:endParaRPr>
          </a:p>
        </p:txBody>
      </p:sp>
      <p:sp>
        <p:nvSpPr>
          <p:cNvPr id="3" name="文本框 2"/>
          <p:cNvSpPr txBox="1"/>
          <p:nvPr>
            <p:custDataLst>
              <p:tags r:id="rId10"/>
            </p:custDataLst>
          </p:nvPr>
        </p:nvSpPr>
        <p:spPr>
          <a:xfrm>
            <a:off x="10573385" y="1267460"/>
            <a:ext cx="520065" cy="497205"/>
          </a:xfrm>
          <a:prstGeom prst="rect">
            <a:avLst/>
          </a:prstGeom>
          <a:noFill/>
        </p:spPr>
        <p:txBody>
          <a:bodyPr wrap="square" rtlCol="0">
            <a:noAutofit/>
          </a:bodyPr>
          <a:p>
            <a:r>
              <a:rPr lang="zh-CN" altLang="en-US" sz="3000">
                <a:solidFill>
                  <a:srgbClr val="C00000"/>
                </a:solidFill>
                <a:uFillTx/>
                <a:latin typeface="Times New Roman" panose="02020603050405020304" charset="0"/>
                <a:cs typeface="Times New Roman" panose="02020603050405020304" charset="0"/>
              </a:rPr>
              <a:t>D</a:t>
            </a:r>
            <a:endParaRPr lang="zh-CN" altLang="en-US" sz="3000">
              <a:solidFill>
                <a:srgbClr val="C00000"/>
              </a:solidFill>
              <a:uFillTx/>
              <a:latin typeface="Times New Roman" panose="02020603050405020304" charset="0"/>
              <a:cs typeface="Times New Roman" panose="02020603050405020304" charset="0"/>
            </a:endParaRPr>
          </a:p>
        </p:txBody>
      </p:sp>
      <p:sp>
        <p:nvSpPr>
          <p:cNvPr id="7" name="圆角矩形 6"/>
          <p:cNvSpPr/>
          <p:nvPr>
            <p:custDataLst>
              <p:tags r:id="rId11"/>
            </p:custDataLst>
          </p:nvPr>
        </p:nvSpPr>
        <p:spPr>
          <a:xfrm>
            <a:off x="2920365" y="3701415"/>
            <a:ext cx="162433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12" action="ppaction://hlinksldjump"/>
              </a:rPr>
              <a:t>【解析】</a:t>
            </a:r>
            <a:endParaRPr lang="zh-CN" altLang="en-US" sz="2800" b="1">
              <a:solidFill>
                <a:srgbClr val="00B0F0"/>
              </a:solidFill>
            </a:endParaRPr>
          </a:p>
        </p:txBody>
      </p:sp>
      <p:sp>
        <p:nvSpPr>
          <p:cNvPr id="10" name="文本框 9"/>
          <p:cNvSpPr txBox="1"/>
          <p:nvPr>
            <p:custDataLst>
              <p:tags r:id="rId13"/>
            </p:custDataLst>
          </p:nvPr>
        </p:nvSpPr>
        <p:spPr>
          <a:xfrm>
            <a:off x="1039495" y="3502025"/>
            <a:ext cx="520065" cy="673735"/>
          </a:xfrm>
          <a:prstGeom prst="rect">
            <a:avLst/>
          </a:prstGeom>
          <a:noFill/>
        </p:spPr>
        <p:txBody>
          <a:bodyPr wrap="square" rtlCol="0">
            <a:no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10" grpId="0"/>
      <p:bldP spid="7"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11885" y="1510665"/>
            <a:ext cx="9969500" cy="225552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 【解析】根据空格后一句“然而，配菜会放在盘子里，供所有人享用”可知，空格处需要与后一句构成逻辑关系，只有D项提及了用餐器皿，“每个人都有自己的用来盛饭的碗”。故选D项。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11885" y="1510665"/>
            <a:ext cx="9969500" cy="225552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2. 【解析】空格前两句都提及“dessert（甜品）”，C项意为“如果在晚餐结束时上甜点，甜点通常是新鲜水果”，符合上文逻辑衔接。故选C项。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6" name="组合 5"/>
          <p:cNvGrpSpPr/>
          <p:nvPr/>
        </p:nvGrpSpPr>
        <p:grpSpPr>
          <a:xfrm>
            <a:off x="231775" y="238760"/>
            <a:ext cx="11696065" cy="6426200"/>
            <a:chOff x="342" y="355"/>
            <a:chExt cx="18514" cy="10120"/>
          </a:xfrm>
        </p:grpSpPr>
        <p:sp>
          <p:nvSpPr>
            <p:cNvPr id="8" name="圆角矩形 7"/>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圆角矩形 9"/>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4" name="文本框 3"/>
          <p:cNvSpPr txBox="1"/>
          <p:nvPr/>
        </p:nvSpPr>
        <p:spPr>
          <a:xfrm>
            <a:off x="530860" y="611505"/>
            <a:ext cx="11050270" cy="258699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Cold dishes are the first course of a traditional banquet in China. Cold dishes place great importance on the design of the dish. (3) _____ Hot dishes are a concept relative to cold dishes. Usually, the main course is also called a hot dish. Hot dishes adopt techniques like stir-frying, deep-frying, quick</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a:t>
            </a:r>
            <a:r>
              <a:rPr sz="3000">
                <a:solidFill>
                  <a:schemeClr val="tx1"/>
                </a:solidFill>
                <a:uFillTx/>
                <a:latin typeface="Times New Roman" panose="02020603050405020304" charset="0"/>
                <a:ea typeface="宋体" panose="02010600030101010101" pitchFamily="2" charset="-122"/>
                <a:cs typeface="Times New Roman" panose="02020603050405020304" charset="0"/>
              </a:rPr>
              <a:t>frying, braising, etc.</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10746105" y="107569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9854565" y="2571115"/>
            <a:ext cx="162433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 name="文本框 1"/>
          <p:cNvSpPr txBox="1"/>
          <p:nvPr/>
        </p:nvSpPr>
        <p:spPr>
          <a:xfrm>
            <a:off x="530860" y="3502025"/>
            <a:ext cx="10790555" cy="2414905"/>
          </a:xfrm>
          <a:prstGeom prst="rect">
            <a:avLst/>
          </a:prstGeom>
          <a:solidFill>
            <a:schemeClr val="accent3">
              <a:lumMod val="20000"/>
              <a:lumOff val="80000"/>
            </a:schemeClr>
          </a:solidFill>
          <a:ln>
            <a:noFill/>
          </a:ln>
        </p:spPr>
        <p:txBody>
          <a:bodyPr wrap="square" rtlCol="0">
            <a:spAutoFit/>
          </a:bodyPr>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Usually, cold dishes can arouse people’s appetite.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After a long time, different regions have formed their own food flavors.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If it is served at the end of the dinner, the dessert is usually fresh fruit.</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In a Chinese meal, everyone will have their own rice bowl.</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Chinese soup is thickened by adding starches from corn instead of milk or cream.</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12090" y="225425"/>
            <a:ext cx="11715750" cy="6426200"/>
            <a:chOff x="342" y="355"/>
            <a:chExt cx="18514" cy="10120"/>
          </a:xfrm>
        </p:grpSpPr>
        <p:sp>
          <p:nvSpPr>
            <p:cNvPr id="2" name="圆角矩形 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5" name="图片 4"/>
          <p:cNvPicPr/>
          <p:nvPr/>
        </p:nvPicPr>
        <p:blipFill>
          <a:blip r:embed="rId4">
            <a:clrChange>
              <a:clrFrom>
                <a:srgbClr val="F6F6F6">
                  <a:alpha val="100000"/>
                </a:srgbClr>
              </a:clrFrom>
              <a:clrTo>
                <a:srgbClr val="F6F6F6">
                  <a:alpha val="100000"/>
                  <a:alpha val="0"/>
                </a:srgbClr>
              </a:clrTo>
            </a:clrChange>
          </a:blip>
        </p:blipFill>
        <p:spPr>
          <a:xfrm>
            <a:off x="8906510" y="4152900"/>
            <a:ext cx="3021965" cy="2332990"/>
          </a:xfrm>
          <a:prstGeom prst="rect">
            <a:avLst/>
          </a:prstGeom>
        </p:spPr>
      </p:pic>
      <p:pic>
        <p:nvPicPr>
          <p:cNvPr id="32" name="图片 31"/>
          <p:cNvPicPr>
            <a:picLocks noChangeAspect="1"/>
          </p:cNvPicPr>
          <p:nvPr/>
        </p:nvPicPr>
        <p:blipFill>
          <a:blip r:embed="rId5">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5306695" y="1490345"/>
            <a:ext cx="1504315" cy="460375"/>
          </a:xfrm>
          <a:prstGeom prst="rect">
            <a:avLst/>
          </a:prstGeom>
          <a:noFill/>
        </p:spPr>
        <p:txBody>
          <a:bodyPr wrap="square" rtlCol="0">
            <a:spAutoFit/>
          </a:bodyPr>
          <a:p>
            <a:r>
              <a:rPr lang="en-US" sz="2400" b="1" cap="all" dirty="0">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contents</a:t>
            </a:r>
            <a:endParaRPr lang="en-US" sz="2400" b="1" cap="all" dirty="0">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6" name="文本框 15">
            <a:hlinkClick r:id="rId6" action="ppaction://hlinksldjump"/>
          </p:cNvPr>
          <p:cNvSpPr txBox="1"/>
          <p:nvPr/>
        </p:nvSpPr>
        <p:spPr>
          <a:xfrm>
            <a:off x="3160395" y="2498725"/>
            <a:ext cx="2668270" cy="645160"/>
          </a:xfrm>
          <a:prstGeom prst="rect">
            <a:avLst/>
          </a:prstGeom>
          <a:noFill/>
        </p:spPr>
        <p:txBody>
          <a:bodyPr wrap="square" rtlCol="0">
            <a:spAutoFit/>
          </a:bodyPr>
          <a:p>
            <a:r>
              <a:rPr lang="zh-CN" altLang="en-US" sz="3600" b="1">
                <a:solidFill>
                  <a:schemeClr val="accent5">
                    <a:lumMod val="50000"/>
                  </a:schemeClr>
                </a:solidFill>
              </a:rPr>
              <a:t>Objectives</a:t>
            </a:r>
            <a:endParaRPr lang="zh-CN" altLang="en-US" sz="3600" b="1">
              <a:solidFill>
                <a:schemeClr val="accent5">
                  <a:lumMod val="50000"/>
                </a:schemeClr>
              </a:solidFill>
            </a:endParaRPr>
          </a:p>
        </p:txBody>
      </p:sp>
      <p:sp>
        <p:nvSpPr>
          <p:cNvPr id="17" name="文本框 16">
            <a:hlinkClick r:id="rId7" action="ppaction://hlinksldjump"/>
          </p:cNvPr>
          <p:cNvSpPr txBox="1"/>
          <p:nvPr/>
        </p:nvSpPr>
        <p:spPr>
          <a:xfrm>
            <a:off x="7016750" y="2498725"/>
            <a:ext cx="2668270" cy="645160"/>
          </a:xfrm>
          <a:prstGeom prst="rect">
            <a:avLst/>
          </a:prstGeom>
          <a:noFill/>
        </p:spPr>
        <p:txBody>
          <a:bodyPr wrap="square" rtlCol="0">
            <a:spAutoFit/>
          </a:bodyPr>
          <a:p>
            <a:r>
              <a:rPr lang="zh-CN" altLang="en-US" sz="3600" b="1">
                <a:solidFill>
                  <a:schemeClr val="accent5">
                    <a:lumMod val="50000"/>
                  </a:schemeClr>
                </a:solidFill>
              </a:rPr>
              <a:t>Guide</a:t>
            </a:r>
            <a:endParaRPr lang="zh-CN" altLang="en-US" sz="3600" b="1">
              <a:solidFill>
                <a:schemeClr val="accent5">
                  <a:lumMod val="50000"/>
                </a:schemeClr>
              </a:solidFill>
            </a:endParaRPr>
          </a:p>
        </p:txBody>
      </p:sp>
      <p:sp>
        <p:nvSpPr>
          <p:cNvPr id="20" name="文本框 19">
            <a:hlinkClick r:id="rId8" action="ppaction://hlinksldjump"/>
          </p:cNvPr>
          <p:cNvSpPr txBox="1"/>
          <p:nvPr/>
        </p:nvSpPr>
        <p:spPr>
          <a:xfrm>
            <a:off x="3160395" y="3404235"/>
            <a:ext cx="2668270" cy="645160"/>
          </a:xfrm>
          <a:prstGeom prst="rect">
            <a:avLst/>
          </a:prstGeom>
          <a:noFill/>
        </p:spPr>
        <p:txBody>
          <a:bodyPr wrap="square" rtlCol="0">
            <a:spAutoFit/>
          </a:bodyPr>
          <a:p>
            <a:r>
              <a:rPr lang="zh-CN" altLang="en-US" sz="3600" b="1">
                <a:solidFill>
                  <a:schemeClr val="accent5">
                    <a:lumMod val="50000"/>
                  </a:schemeClr>
                </a:solidFill>
              </a:rPr>
              <a:t>Exploration</a:t>
            </a:r>
            <a:endParaRPr lang="zh-CN" altLang="en-US" sz="3600" b="1">
              <a:solidFill>
                <a:schemeClr val="accent5">
                  <a:lumMod val="50000"/>
                </a:schemeClr>
              </a:solidFill>
            </a:endParaRPr>
          </a:p>
        </p:txBody>
      </p:sp>
      <p:sp>
        <p:nvSpPr>
          <p:cNvPr id="21" name="文本框 20">
            <a:hlinkClick r:id="rId9" action="ppaction://hlinksldjump"/>
          </p:cNvPr>
          <p:cNvSpPr txBox="1"/>
          <p:nvPr/>
        </p:nvSpPr>
        <p:spPr>
          <a:xfrm>
            <a:off x="7035800" y="3389630"/>
            <a:ext cx="2668270" cy="645160"/>
          </a:xfrm>
          <a:prstGeom prst="rect">
            <a:avLst/>
          </a:prstGeom>
          <a:noFill/>
        </p:spPr>
        <p:txBody>
          <a:bodyPr wrap="square" rtlCol="0">
            <a:spAutoFit/>
          </a:bodyPr>
          <a:p>
            <a:r>
              <a:rPr lang="zh-CN" altLang="en-US" sz="3600" b="1">
                <a:solidFill>
                  <a:schemeClr val="accent5">
                    <a:lumMod val="50000"/>
                  </a:schemeClr>
                </a:solidFill>
              </a:rPr>
              <a:t>Skills</a:t>
            </a:r>
            <a:endParaRPr lang="zh-CN" altLang="en-US" sz="3600" b="1">
              <a:solidFill>
                <a:schemeClr val="accent5">
                  <a:lumMod val="50000"/>
                </a:schemeClr>
              </a:solidFill>
            </a:endParaRPr>
          </a:p>
        </p:txBody>
      </p:sp>
      <p:sp>
        <p:nvSpPr>
          <p:cNvPr id="23" name="文本框 22">
            <a:hlinkClick r:id="rId10" action="ppaction://hlinksldjump"/>
          </p:cNvPr>
          <p:cNvSpPr txBox="1"/>
          <p:nvPr/>
        </p:nvSpPr>
        <p:spPr>
          <a:xfrm>
            <a:off x="3160395" y="4309745"/>
            <a:ext cx="2668270" cy="645160"/>
          </a:xfrm>
          <a:prstGeom prst="rect">
            <a:avLst/>
          </a:prstGeom>
          <a:noFill/>
        </p:spPr>
        <p:txBody>
          <a:bodyPr wrap="square" rtlCol="0">
            <a:spAutoFit/>
          </a:bodyPr>
          <a:p>
            <a:r>
              <a:rPr lang="zh-CN" altLang="en-US" sz="3600" b="1">
                <a:solidFill>
                  <a:schemeClr val="accent5">
                    <a:lumMod val="50000"/>
                  </a:schemeClr>
                </a:solidFill>
              </a:rPr>
              <a:t>Practice</a:t>
            </a:r>
            <a:endParaRPr lang="zh-CN" altLang="en-US" sz="3600" b="1">
              <a:solidFill>
                <a:schemeClr val="accent5">
                  <a:lumMod val="50000"/>
                </a:schemeClr>
              </a:solidFill>
            </a:endParaRPr>
          </a:p>
        </p:txBody>
      </p:sp>
      <p:sp>
        <p:nvSpPr>
          <p:cNvPr id="24" name="文本框 23">
            <a:hlinkClick r:id="rId11" action="ppaction://hlinksldjump"/>
          </p:cNvPr>
          <p:cNvSpPr txBox="1"/>
          <p:nvPr/>
        </p:nvSpPr>
        <p:spPr>
          <a:xfrm>
            <a:off x="7035800" y="4248785"/>
            <a:ext cx="2668270" cy="645160"/>
          </a:xfrm>
          <a:prstGeom prst="rect">
            <a:avLst/>
          </a:prstGeom>
          <a:noFill/>
        </p:spPr>
        <p:txBody>
          <a:bodyPr wrap="square" rtlCol="0">
            <a:spAutoFit/>
          </a:bodyPr>
          <a:p>
            <a:r>
              <a:rPr lang="zh-CN" altLang="en-US" sz="3600" b="1">
                <a:solidFill>
                  <a:schemeClr val="accent5">
                    <a:lumMod val="50000"/>
                  </a:schemeClr>
                </a:solidFill>
              </a:rPr>
              <a:t>Assessment</a:t>
            </a:r>
            <a:endParaRPr lang="zh-CN" altLang="en-US" sz="3600" b="1">
              <a:solidFill>
                <a:schemeClr val="accent5">
                  <a:lumMod val="50000"/>
                </a:schemeClr>
              </a:solidFill>
            </a:endParaRPr>
          </a:p>
        </p:txBody>
      </p:sp>
      <p:pic>
        <p:nvPicPr>
          <p:cNvPr id="36" name="图片 35"/>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2771140" y="2498725"/>
            <a:ext cx="389255" cy="734060"/>
          </a:xfrm>
          <a:prstGeom prst="rect">
            <a:avLst/>
          </a:prstGeom>
        </p:spPr>
      </p:pic>
      <p:pic>
        <p:nvPicPr>
          <p:cNvPr id="38" name="图片 37"/>
          <p:cNvPicPr>
            <a:picLocks noChangeAspect="1"/>
          </p:cNvPicPr>
          <p:nvPr>
            <p:custDataLst>
              <p:tags r:id="rId14"/>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2771140" y="3404235"/>
            <a:ext cx="389255" cy="734060"/>
          </a:xfrm>
          <a:prstGeom prst="rect">
            <a:avLst/>
          </a:prstGeom>
        </p:spPr>
      </p:pic>
      <p:pic>
        <p:nvPicPr>
          <p:cNvPr id="39" name="图片 38"/>
          <p:cNvPicPr>
            <a:picLocks noChangeAspect="1"/>
          </p:cNvPicPr>
          <p:nvPr>
            <p:custDataLst>
              <p:tags r:id="rId15"/>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2771140" y="4253865"/>
            <a:ext cx="389255" cy="734060"/>
          </a:xfrm>
          <a:prstGeom prst="rect">
            <a:avLst/>
          </a:prstGeom>
        </p:spPr>
      </p:pic>
      <p:pic>
        <p:nvPicPr>
          <p:cNvPr id="41" name="图片 40"/>
          <p:cNvPicPr>
            <a:picLocks noChangeAspect="1"/>
          </p:cNvPicPr>
          <p:nvPr>
            <p:custDataLst>
              <p:tags r:id="rId16"/>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6646545" y="2493010"/>
            <a:ext cx="389255" cy="734060"/>
          </a:xfrm>
          <a:prstGeom prst="rect">
            <a:avLst/>
          </a:prstGeom>
        </p:spPr>
      </p:pic>
      <p:pic>
        <p:nvPicPr>
          <p:cNvPr id="42" name="图片 41"/>
          <p:cNvPicPr>
            <a:picLocks noChangeAspect="1"/>
          </p:cNvPicPr>
          <p:nvPr>
            <p:custDataLst>
              <p:tags r:id="rId17"/>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6646545" y="3398520"/>
            <a:ext cx="389255" cy="734060"/>
          </a:xfrm>
          <a:prstGeom prst="rect">
            <a:avLst/>
          </a:prstGeom>
        </p:spPr>
      </p:pic>
      <p:pic>
        <p:nvPicPr>
          <p:cNvPr id="43" name="图片 42"/>
          <p:cNvPicPr>
            <a:picLocks noChangeAspect="1"/>
          </p:cNvPicPr>
          <p:nvPr>
            <p:custDataLst>
              <p:tags r:id="rId18"/>
            </p:custDataLst>
          </p:nvPr>
        </p:nvPicPr>
        <p:blipFill>
          <a:blip r:embed="rId13" cstate="print">
            <a:extLst>
              <a:ext uri="{28A0092B-C50C-407E-A947-70E740481C1C}">
                <a14:useLocalDpi xmlns:a14="http://schemas.microsoft.com/office/drawing/2010/main" val="0"/>
              </a:ext>
            </a:extLst>
          </a:blip>
          <a:srcRect l="25085" r="21831"/>
          <a:stretch>
            <a:fillRect/>
          </a:stretch>
        </p:blipFill>
        <p:spPr>
          <a:xfrm>
            <a:off x="6646545" y="4248150"/>
            <a:ext cx="389255" cy="734060"/>
          </a:xfrm>
          <a:prstGeom prst="rect">
            <a:avLst/>
          </a:prstGeom>
        </p:spPr>
      </p:pic>
      <p:sp>
        <p:nvSpPr>
          <p:cNvPr id="10" name="上凸弯带形 9"/>
          <p:cNvSpPr/>
          <p:nvPr/>
        </p:nvSpPr>
        <p:spPr>
          <a:xfrm>
            <a:off x="3744595" y="641985"/>
            <a:ext cx="4650740" cy="1106170"/>
          </a:xfrm>
          <a:prstGeom prst="ellipseRibbon2">
            <a:avLst>
              <a:gd name="adj1" fmla="val 21070"/>
              <a:gd name="adj2" fmla="val 97263"/>
              <a:gd name="adj3" fmla="val 12500"/>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00000"/>
              </a:lnSpc>
            </a:pPr>
            <a:r>
              <a:rPr lang="zh-CN" altLang="zh-CN" sz="4800" b="1">
                <a:solidFill>
                  <a:schemeClr val="bg1"/>
                </a:solidFill>
                <a:sym typeface="+mn-ea"/>
              </a:rPr>
              <a:t>目</a:t>
            </a:r>
            <a:r>
              <a:rPr lang="en-US" altLang="zh-CN" sz="4800" b="1">
                <a:solidFill>
                  <a:schemeClr val="bg1"/>
                </a:solidFill>
                <a:sym typeface="+mn-ea"/>
              </a:rPr>
              <a:t>   </a:t>
            </a:r>
            <a:r>
              <a:rPr lang="zh-CN" altLang="zh-CN" sz="4800" b="1">
                <a:solidFill>
                  <a:schemeClr val="bg1"/>
                </a:solidFill>
                <a:sym typeface="+mn-ea"/>
              </a:rPr>
              <a:t>录</a:t>
            </a:r>
            <a:endParaRPr lang="zh-CN" altLang="zh-CN" sz="4800" b="1">
              <a:solidFill>
                <a:schemeClr val="bg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down)">
                                      <p:cBhvr>
                                        <p:cTn id="14" dur="500"/>
                                        <p:tgtEl>
                                          <p:spTgt spid="41"/>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down)">
                                      <p:cBhvr>
                                        <p:cTn id="21" dur="500"/>
                                        <p:tgtEl>
                                          <p:spTgt spid="3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2000"/>
                            </p:stCondLst>
                            <p:childTnLst>
                              <p:par>
                                <p:cTn id="33" presetID="22" presetClass="entr" presetSubtype="4"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down)">
                                      <p:cBhvr>
                                        <p:cTn id="35" dur="500"/>
                                        <p:tgtEl>
                                          <p:spTgt spid="3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down)">
                                      <p:cBhvr>
                                        <p:cTn id="38" dur="500"/>
                                        <p:tgtEl>
                                          <p:spTgt spid="23"/>
                                        </p:tgtEl>
                                      </p:cBhvr>
                                    </p:animEffect>
                                  </p:childTnLst>
                                </p:cTn>
                              </p:par>
                            </p:childTnLst>
                          </p:cTn>
                        </p:par>
                        <p:par>
                          <p:cTn id="39" fill="hold">
                            <p:stCondLst>
                              <p:cond delay="2500"/>
                            </p:stCondLst>
                            <p:childTnLst>
                              <p:par>
                                <p:cTn id="40" presetID="22" presetClass="entr" presetSubtype="4"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down)">
                                      <p:cBhvr>
                                        <p:cTn id="42" dur="500"/>
                                        <p:tgtEl>
                                          <p:spTgt spid="43"/>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down)">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17" grpId="0"/>
      <p:bldP spid="21"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4" name="图片 3"/>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207135" y="1160145"/>
            <a:ext cx="9969500" cy="207454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3.</a:t>
            </a:r>
            <a:r>
              <a:rPr lang="en-US" sz="3000">
                <a:solidFill>
                  <a:srgbClr val="C00000"/>
                </a:solidFill>
                <a:uFillTx/>
                <a:latin typeface="Times New Roman" panose="02020603050405020304" charset="0"/>
                <a:ea typeface="宋体" panose="02010600030101010101" pitchFamily="2" charset="-122"/>
                <a:cs typeface="Times New Roman" panose="02020603050405020304" charset="0"/>
              </a:rPr>
              <a:t> </a:t>
            </a: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【解析】第二段主要围绕“cold dish（冷盘）”与“hot dish（热菜）”展开，选项中只有A项涉及cold dish。故选A项。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820420" y="641350"/>
            <a:ext cx="10430510" cy="226123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(4) __________ There are also light soups without starches (淀粉). The common ingredients of soups are vegetables and meat, such as pork and chicken. There will be soup after the hot dishes. Chinese people believe that soup is a symbol of health.</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2818130" y="56769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E</a:t>
            </a:r>
            <a:endParaRPr lang="zh-CN" altLang="en-US"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2511425" y="2644140"/>
            <a:ext cx="161417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 name="文本框 1"/>
          <p:cNvSpPr txBox="1"/>
          <p:nvPr/>
        </p:nvSpPr>
        <p:spPr>
          <a:xfrm>
            <a:off x="626110" y="3807460"/>
            <a:ext cx="10747375" cy="2414905"/>
          </a:xfrm>
          <a:prstGeom prst="rect">
            <a:avLst/>
          </a:prstGeom>
          <a:solidFill>
            <a:schemeClr val="accent3">
              <a:lumMod val="20000"/>
              <a:lumOff val="80000"/>
            </a:schemeClr>
          </a:solidFill>
          <a:ln>
            <a:noFill/>
          </a:ln>
        </p:spPr>
        <p:txBody>
          <a:bodyPr wrap="square" rtlCol="0">
            <a:spAutoFit/>
          </a:bodyPr>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Usually, cold dishes can arouse people’s appetite.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After a long time, different regions have formed their own food flavors.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If it is served at the end of the dinner, the dessert is usually fresh fruit.</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In a Chinese meal, everyone will have their own rice bowl.</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Chinese soup is thickened by adding starches from corn instead of milk or cream.</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3" name="图片 2"/>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207135" y="1160145"/>
            <a:ext cx="9969500" cy="226822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4.【解析】第三段主要介绍了汤，且空格后一句介绍了不加淀粉的汤，可推断空格处介绍加淀粉的浓汤，构成逻辑衔接。故选E项。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833120" y="472440"/>
            <a:ext cx="10807700" cy="295656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China has a vast territory and abundant resources, and the climate, natural products and folk customs in each region are different. (5) ___</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___</a:t>
            </a:r>
            <a:r>
              <a:rPr sz="3000">
                <a:solidFill>
                  <a:schemeClr val="tx1"/>
                </a:solidFill>
                <a:uFillTx/>
                <a:latin typeface="Times New Roman" panose="02020603050405020304" charset="0"/>
                <a:ea typeface="宋体" panose="02010600030101010101" pitchFamily="2" charset="-122"/>
                <a:cs typeface="Times New Roman" panose="02020603050405020304" charset="0"/>
              </a:rPr>
              <a:t>__ For example, people in southern China live on rice, while people from northern China are used to eating noodles or steamed bread. As for the flavor, the whole country can be roughly divided into four parts: sweet south, salt north, sour east and spicy west.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3546475" y="142240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1922145" y="3293745"/>
            <a:ext cx="162433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3" name="文本框 2"/>
          <p:cNvSpPr txBox="1"/>
          <p:nvPr/>
        </p:nvSpPr>
        <p:spPr>
          <a:xfrm>
            <a:off x="833120" y="3966845"/>
            <a:ext cx="10716260" cy="2414905"/>
          </a:xfrm>
          <a:prstGeom prst="rect">
            <a:avLst/>
          </a:prstGeom>
          <a:solidFill>
            <a:schemeClr val="accent3">
              <a:lumMod val="20000"/>
              <a:lumOff val="80000"/>
            </a:schemeClr>
          </a:solidFill>
          <a:ln>
            <a:noFill/>
          </a:ln>
        </p:spPr>
        <p:txBody>
          <a:bodyPr wrap="square" rtlCol="0">
            <a:spAutoFit/>
          </a:bodyPr>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A. Usually, cold dishes can arouse people’s appetite.</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B. After a long time, different regions have formed their own food flavors.</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C. If it is served at the end of the dinner, the dessert is usually fresh fruit.</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D. In a Chinese meal, everyone will have their own rice bowl.</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800">
                <a:solidFill>
                  <a:schemeClr val="tx1"/>
                </a:solidFill>
                <a:uFillTx/>
                <a:latin typeface="Times New Roman" panose="02020603050405020304" charset="0"/>
                <a:ea typeface="宋体" panose="02010600030101010101" pitchFamily="2" charset="-122"/>
                <a:cs typeface="Times New Roman" panose="02020603050405020304" charset="0"/>
              </a:rPr>
              <a:t>E. Chinese soup is thickened by adding starches from corn instead of milk or cream.</a:t>
            </a:r>
            <a:endParaRPr sz="28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207135" y="1160145"/>
            <a:ext cx="9969500" cy="272542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5.【解析】空格前一句提到，中国幅员辽阔，资源丰富，各个地区的气候、物产和民俗都有所不同。空格后的例子提及南方地区和北方地区的饮食差异。B项说明不同的地区有不同的饮食偏好，符合上下文逻辑。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92405" y="238760"/>
            <a:ext cx="117849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556895" y="377825"/>
            <a:ext cx="5954395" cy="583565"/>
          </a:xfrm>
          <a:prstGeom prst="rect">
            <a:avLst/>
          </a:prstGeom>
          <a:noFill/>
        </p:spPr>
        <p:txBody>
          <a:bodyPr wrap="square" rtlCol="0">
            <a:spAutoFit/>
          </a:bodyPr>
          <a:p>
            <a:pPr indent="457200" algn="just" fontAlgn="auto">
              <a:lnSpc>
                <a:spcPct val="100000"/>
              </a:lnSpc>
              <a:spcAft>
                <a:spcPts val="0"/>
              </a:spcAft>
              <a:buNone/>
            </a:pPr>
            <a:r>
              <a:rPr sz="3200" b="1">
                <a:solidFill>
                  <a:srgbClr val="00B0F0"/>
                </a:solidFill>
                <a:uFillTx/>
                <a:latin typeface="Times New Roman" panose="02020603050405020304" charset="0"/>
                <a:ea typeface="宋体" panose="02010600030101010101" pitchFamily="2" charset="-122"/>
                <a:cs typeface="Times New Roman" panose="02020603050405020304" charset="0"/>
              </a:rPr>
              <a:t>Words and Expressions</a:t>
            </a:r>
            <a:endParaRPr sz="3200" b="1">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
        <p:nvSpPr>
          <p:cNvPr id="22" name="文本框 21"/>
          <p:cNvSpPr txBox="1"/>
          <p:nvPr/>
        </p:nvSpPr>
        <p:spPr>
          <a:xfrm>
            <a:off x="3586480" y="961390"/>
            <a:ext cx="3594735" cy="513080"/>
          </a:xfrm>
          <a:prstGeom prst="rect">
            <a:avLst/>
          </a:prstGeom>
          <a:noFill/>
        </p:spPr>
        <p:txBody>
          <a:bodyPr wrap="square" rtlCol="0">
            <a:noAutofit/>
          </a:bodyPr>
          <a:p>
            <a:pPr algn="ctr">
              <a:lnSpc>
                <a:spcPct val="90000"/>
              </a:lnSpc>
            </a:pPr>
            <a:r>
              <a:rPr lang="zh-CN" altLang="en-US" sz="3000" b="1">
                <a:solidFill>
                  <a:schemeClr val="tx1"/>
                </a:solidFill>
                <a:uFillTx/>
              </a:rPr>
              <a:t>Passage One</a:t>
            </a:r>
            <a:endParaRPr lang="zh-CN" altLang="en-US" sz="3000" b="1">
              <a:solidFill>
                <a:schemeClr val="tx1"/>
              </a:solidFill>
              <a:uFillTx/>
            </a:endParaRPr>
          </a:p>
        </p:txBody>
      </p:sp>
      <p:pic>
        <p:nvPicPr>
          <p:cNvPr id="3" name="图片 2"/>
          <p:cNvPicPr>
            <a:picLocks noChangeAspect="1"/>
          </p:cNvPicPr>
          <p:nvPr/>
        </p:nvPicPr>
        <p:blipFill>
          <a:blip r:embed="rId5"/>
          <a:stretch>
            <a:fillRect/>
          </a:stretch>
        </p:blipFill>
        <p:spPr>
          <a:xfrm>
            <a:off x="635635" y="1673225"/>
            <a:ext cx="11071225" cy="423418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72720" y="314960"/>
            <a:ext cx="1183449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3716020" y="314960"/>
            <a:ext cx="3594735" cy="513080"/>
          </a:xfrm>
          <a:prstGeom prst="rect">
            <a:avLst/>
          </a:prstGeom>
          <a:noFill/>
        </p:spPr>
        <p:txBody>
          <a:bodyPr wrap="square" rtlCol="0">
            <a:noAutofit/>
          </a:bodyPr>
          <a:p>
            <a:pPr algn="ctr">
              <a:lnSpc>
                <a:spcPct val="90000"/>
              </a:lnSpc>
            </a:pPr>
            <a:r>
              <a:rPr lang="zh-CN" altLang="en-US" sz="3000" b="1">
                <a:solidFill>
                  <a:schemeClr val="tx1"/>
                </a:solidFill>
                <a:uFillTx/>
              </a:rPr>
              <a:t>Passage Two</a:t>
            </a:r>
            <a:endParaRPr lang="zh-CN" altLang="en-US" sz="3000" b="1">
              <a:solidFill>
                <a:schemeClr val="tx1"/>
              </a:solidFill>
              <a:uFillTx/>
            </a:endParaRPr>
          </a:p>
        </p:txBody>
      </p:sp>
      <p:grpSp>
        <p:nvGrpSpPr>
          <p:cNvPr id="10" name="组合 9"/>
          <p:cNvGrpSpPr/>
          <p:nvPr/>
        </p:nvGrpSpPr>
        <p:grpSpPr>
          <a:xfrm>
            <a:off x="902970" y="827405"/>
            <a:ext cx="10128885" cy="5679440"/>
            <a:chOff x="1782" y="1709"/>
            <a:chExt cx="15720" cy="8640"/>
          </a:xfrm>
        </p:grpSpPr>
        <p:pic>
          <p:nvPicPr>
            <p:cNvPr id="8" name="图片 7"/>
            <p:cNvPicPr>
              <a:picLocks noChangeAspect="1"/>
            </p:cNvPicPr>
            <p:nvPr/>
          </p:nvPicPr>
          <p:blipFill>
            <a:blip r:embed="rId5"/>
            <a:stretch>
              <a:fillRect/>
            </a:stretch>
          </p:blipFill>
          <p:spPr>
            <a:xfrm>
              <a:off x="10182" y="1709"/>
              <a:ext cx="7320" cy="8640"/>
            </a:xfrm>
            <a:prstGeom prst="rect">
              <a:avLst/>
            </a:prstGeom>
          </p:spPr>
        </p:pic>
        <p:pic>
          <p:nvPicPr>
            <p:cNvPr id="9" name="图片 8"/>
            <p:cNvPicPr>
              <a:picLocks noChangeAspect="1"/>
            </p:cNvPicPr>
            <p:nvPr/>
          </p:nvPicPr>
          <p:blipFill>
            <a:blip r:embed="rId6"/>
            <a:stretch>
              <a:fillRect/>
            </a:stretch>
          </p:blipFill>
          <p:spPr>
            <a:xfrm>
              <a:off x="1782" y="1709"/>
              <a:ext cx="8400" cy="8628"/>
            </a:xfrm>
            <a:prstGeom prst="rect">
              <a:avLst/>
            </a:prstGeom>
          </p:spPr>
        </p:pic>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9" name="文本框 8"/>
          <p:cNvSpPr txBox="1"/>
          <p:nvPr/>
        </p:nvSpPr>
        <p:spPr>
          <a:xfrm>
            <a:off x="3688080" y="490855"/>
            <a:ext cx="3594735" cy="513080"/>
          </a:xfrm>
          <a:prstGeom prst="rect">
            <a:avLst/>
          </a:prstGeom>
          <a:noFill/>
        </p:spPr>
        <p:txBody>
          <a:bodyPr wrap="square" rtlCol="0">
            <a:noAutofit/>
          </a:bodyPr>
          <a:p>
            <a:pPr algn="ctr">
              <a:lnSpc>
                <a:spcPct val="90000"/>
              </a:lnSpc>
            </a:pPr>
            <a:r>
              <a:rPr lang="zh-CN" altLang="en-US" sz="3000" b="1">
                <a:solidFill>
                  <a:schemeClr val="tx1"/>
                </a:solidFill>
                <a:uFillTx/>
              </a:rPr>
              <a:t>Passage Three</a:t>
            </a:r>
            <a:endParaRPr lang="zh-CN" altLang="en-US" sz="3000" b="1">
              <a:solidFill>
                <a:schemeClr val="tx1"/>
              </a:solidFill>
              <a:uFillTx/>
            </a:endParaRPr>
          </a:p>
        </p:txBody>
      </p:sp>
      <p:grpSp>
        <p:nvGrpSpPr>
          <p:cNvPr id="2" name="组合 1"/>
          <p:cNvGrpSpPr/>
          <p:nvPr/>
        </p:nvGrpSpPr>
        <p:grpSpPr>
          <a:xfrm>
            <a:off x="10568305" y="6055360"/>
            <a:ext cx="1541780" cy="773430"/>
            <a:chOff x="15940" y="9138"/>
            <a:chExt cx="2428" cy="1218"/>
          </a:xfrm>
        </p:grpSpPr>
        <p:sp>
          <p:nvSpPr>
            <p:cNvPr id="6" name="左箭头 5">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a:hlinkClick r:id="rId6"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grpSp>
        <p:nvGrpSpPr>
          <p:cNvPr id="12" name="组合 11"/>
          <p:cNvGrpSpPr/>
          <p:nvPr/>
        </p:nvGrpSpPr>
        <p:grpSpPr>
          <a:xfrm>
            <a:off x="875030" y="1469390"/>
            <a:ext cx="10389235" cy="3931920"/>
            <a:chOff x="1160" y="2628"/>
            <a:chExt cx="15300" cy="5568"/>
          </a:xfrm>
        </p:grpSpPr>
        <p:pic>
          <p:nvPicPr>
            <p:cNvPr id="10" name="图片 9"/>
            <p:cNvPicPr>
              <a:picLocks noChangeAspect="1"/>
            </p:cNvPicPr>
            <p:nvPr/>
          </p:nvPicPr>
          <p:blipFill>
            <a:blip r:embed="rId7"/>
            <a:stretch>
              <a:fillRect/>
            </a:stretch>
          </p:blipFill>
          <p:spPr>
            <a:xfrm>
              <a:off x="1160" y="2628"/>
              <a:ext cx="7908" cy="5544"/>
            </a:xfrm>
            <a:prstGeom prst="rect">
              <a:avLst/>
            </a:prstGeom>
          </p:spPr>
        </p:pic>
        <p:pic>
          <p:nvPicPr>
            <p:cNvPr id="11" name="图片 10"/>
            <p:cNvPicPr>
              <a:picLocks noChangeAspect="1"/>
            </p:cNvPicPr>
            <p:nvPr/>
          </p:nvPicPr>
          <p:blipFill>
            <a:blip r:embed="rId8"/>
            <a:stretch>
              <a:fillRect/>
            </a:stretch>
          </p:blipFill>
          <p:spPr>
            <a:xfrm>
              <a:off x="9068" y="2628"/>
              <a:ext cx="7392" cy="5568"/>
            </a:xfrm>
            <a:prstGeom prst="rect">
              <a:avLst/>
            </a:prstGeom>
          </p:spPr>
        </p:pic>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42875" y="2406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9" name="文本框 8"/>
          <p:cNvSpPr txBox="1"/>
          <p:nvPr/>
        </p:nvSpPr>
        <p:spPr>
          <a:xfrm>
            <a:off x="3688080" y="490855"/>
            <a:ext cx="3594735" cy="513080"/>
          </a:xfrm>
          <a:prstGeom prst="rect">
            <a:avLst/>
          </a:prstGeom>
          <a:noFill/>
        </p:spPr>
        <p:txBody>
          <a:bodyPr wrap="square" rtlCol="0">
            <a:noAutofit/>
          </a:bodyPr>
          <a:p>
            <a:pPr algn="ctr">
              <a:lnSpc>
                <a:spcPct val="90000"/>
              </a:lnSpc>
            </a:pPr>
            <a:r>
              <a:rPr lang="zh-CN" altLang="en-US" sz="3000" b="1">
                <a:solidFill>
                  <a:schemeClr val="tx1"/>
                </a:solidFill>
                <a:uFillTx/>
              </a:rPr>
              <a:t>Passage Three</a:t>
            </a:r>
            <a:endParaRPr lang="zh-CN" altLang="en-US" sz="3000" b="1">
              <a:solidFill>
                <a:schemeClr val="tx1"/>
              </a:solidFill>
              <a:uFillTx/>
            </a:endParaRPr>
          </a:p>
        </p:txBody>
      </p:sp>
      <p:grpSp>
        <p:nvGrpSpPr>
          <p:cNvPr id="2" name="组合 1"/>
          <p:cNvGrpSpPr/>
          <p:nvPr/>
        </p:nvGrpSpPr>
        <p:grpSpPr>
          <a:xfrm>
            <a:off x="10568305" y="6055360"/>
            <a:ext cx="1541780" cy="773430"/>
            <a:chOff x="15940" y="9138"/>
            <a:chExt cx="2428" cy="1218"/>
          </a:xfrm>
        </p:grpSpPr>
        <p:sp>
          <p:nvSpPr>
            <p:cNvPr id="6" name="左箭头 5">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a:hlinkClick r:id="rId6"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pic>
        <p:nvPicPr>
          <p:cNvPr id="17" name="图片 16"/>
          <p:cNvPicPr>
            <a:picLocks noChangeAspect="1"/>
          </p:cNvPicPr>
          <p:nvPr/>
        </p:nvPicPr>
        <p:blipFill>
          <a:blip r:embed="rId7"/>
          <a:stretch>
            <a:fillRect/>
          </a:stretch>
        </p:blipFill>
        <p:spPr>
          <a:xfrm>
            <a:off x="367030" y="1595120"/>
            <a:ext cx="11247755" cy="217932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1370965" y="1625600"/>
            <a:ext cx="9728200" cy="4159885"/>
          </a:xfrm>
          <a:prstGeom prst="rect">
            <a:avLst/>
          </a:prstGeom>
          <a:noFill/>
        </p:spPr>
        <p:txBody>
          <a:bodyPr wrap="square" rtlCol="0">
            <a:spAutoFit/>
          </a:bodyPr>
          <a:p>
            <a:pPr indent="457200" algn="ctr" fontAlgn="auto">
              <a:lnSpc>
                <a:spcPct val="120000"/>
              </a:lnSpc>
              <a:spcAft>
                <a:spcPts val="1200"/>
              </a:spcAft>
              <a:buNone/>
            </a:pPr>
            <a:r>
              <a:rPr lang="zh-CN" altLang="en-US" sz="3200" b="1">
                <a:solidFill>
                  <a:schemeClr val="tx1"/>
                </a:solidFill>
                <a:uFillTx/>
                <a:latin typeface="Times New Roman" panose="02020603050405020304" charset="0"/>
                <a:ea typeface="宋体" panose="02010600030101010101" pitchFamily="2" charset="-122"/>
                <a:cs typeface="Times New Roman" panose="02020603050405020304" charset="0"/>
              </a:rPr>
              <a:t>快速阅读的寻读技巧</a:t>
            </a:r>
            <a:endParaRPr lang="zh-CN" altLang="en-US" sz="3200" b="1">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20000"/>
              </a:lnSpc>
              <a:spcAft>
                <a:spcPts val="0"/>
              </a:spcAft>
              <a:buNone/>
              <a:extLst>
                <a:ext uri="{35155182-B16C-46BC-9424-99874614C6A1}">
                  <wpsdc:indentchars xmlns:wpsdc="http://www.wps.cn/officeDocument/2017/drawingmlCustomData" val="200" checksum="3688930908"/>
                </a:ext>
              </a:extLst>
            </a:pPr>
            <a:r>
              <a:rPr lang="zh-CN" altLang="en-US" sz="3000">
                <a:solidFill>
                  <a:schemeClr val="tx1"/>
                </a:solidFill>
                <a:uFillTx/>
                <a:latin typeface="Times New Roman" panose="02020603050405020304" charset="0"/>
                <a:ea typeface="宋体" panose="02010600030101010101" pitchFamily="2" charset="-122"/>
                <a:cs typeface="Times New Roman" panose="02020603050405020304" charset="0"/>
              </a:rPr>
              <a:t>寻读(Scanning)是一种快速寻找某一特殊信息的阅读方法，要求阅读者带着问题寻找答案，对文章其他无关部分略去不读。寻读时，阅读者应该先浏览文章的各个问题及其选项，这既有助于尽快掌握全文的梗概，又有助于带着问题有目的地阅读，避免在与问题无关的词语及细节上浪费时间和精力。</a:t>
            </a:r>
            <a:endParaRPr lang="zh-CN" alt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grpSp>
        <p:nvGrpSpPr>
          <p:cNvPr id="23" name="组合 22"/>
          <p:cNvGrpSpPr/>
          <p:nvPr/>
        </p:nvGrpSpPr>
        <p:grpSpPr>
          <a:xfrm>
            <a:off x="4411345" y="617220"/>
            <a:ext cx="3345180" cy="658495"/>
            <a:chOff x="7463" y="1201"/>
            <a:chExt cx="5268" cy="1037"/>
          </a:xfrm>
        </p:grpSpPr>
        <p:cxnSp>
          <p:nvCxnSpPr>
            <p:cNvPr id="24" name="直接连接符 23"/>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Skills</a:t>
              </a:r>
              <a:endParaRPr lang="zh-CN" altLang="en-US" sz="4000" b="1">
                <a:solidFill>
                  <a:schemeClr val="bg2"/>
                </a:solidFill>
                <a:effectLst>
                  <a:innerShdw blurRad="63500" dist="50800" dir="13500000">
                    <a:srgbClr val="000000">
                      <a:alpha val="50000"/>
                    </a:srgbClr>
                  </a:innerShdw>
                </a:effectLst>
              </a:endParaRPr>
            </a:p>
          </p:txBody>
        </p:sp>
        <p:cxnSp>
          <p:nvCxnSpPr>
            <p:cNvPr id="26" name="直接连接符 25"/>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28" name="图片 27"/>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756525" y="1905"/>
            <a:ext cx="1273810" cy="1273810"/>
          </a:xfrm>
          <a:prstGeom prst="rect">
            <a:avLst/>
          </a:prstGeom>
          <a:scene3d>
            <a:camera prst="orthographicFront">
              <a:rot lat="0" lon="0" rev="0"/>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1195070" y="1777365"/>
            <a:ext cx="9947275" cy="3322955"/>
          </a:xfrm>
          <a:prstGeom prst="rect">
            <a:avLst/>
          </a:prstGeom>
          <a:noFill/>
        </p:spPr>
        <p:txBody>
          <a:bodyPr wrap="square" rtlCol="0">
            <a:spAutoFit/>
          </a:bodyPr>
          <a:p>
            <a:pPr marL="539750" indent="-539750" fontAlgn="auto">
              <a:lnSpc>
                <a:spcPct val="120000"/>
              </a:lnSpc>
              <a:spcAft>
                <a:spcPts val="1200"/>
              </a:spcAft>
              <a:buFont typeface="Wingdings" panose="05000000000000000000" charset="0"/>
              <a:buChar char="Ø"/>
            </a:pPr>
            <a:r>
              <a:rPr lang="zh-CN" altLang="en-US" sz="3000" b="1">
                <a:solidFill>
                  <a:schemeClr val="tx1"/>
                </a:solidFill>
                <a:uFillTx/>
                <a:latin typeface="宋体" panose="02010600030101010101" pitchFamily="2" charset="-122"/>
                <a:ea typeface="宋体" panose="02010600030101010101" pitchFamily="2" charset="-122"/>
              </a:rPr>
              <a:t>能识记与休闲娱乐、起居饮食相关的单词与词组。</a:t>
            </a:r>
            <a:endParaRPr lang="zh-CN" altLang="en-US" sz="3000" b="1">
              <a:solidFill>
                <a:schemeClr val="tx1"/>
              </a:solidFill>
              <a:uFillTx/>
              <a:latin typeface="宋体" panose="02010600030101010101" pitchFamily="2" charset="-122"/>
              <a:ea typeface="宋体" panose="02010600030101010101" pitchFamily="2" charset="-122"/>
            </a:endParaRPr>
          </a:p>
          <a:p>
            <a:pPr marL="539750" indent="-539750" fontAlgn="auto">
              <a:lnSpc>
                <a:spcPct val="120000"/>
              </a:lnSpc>
              <a:spcAft>
                <a:spcPts val="1200"/>
              </a:spcAft>
              <a:buFont typeface="Wingdings" panose="05000000000000000000" charset="0"/>
              <a:buChar char="Ø"/>
            </a:pPr>
            <a:r>
              <a:rPr lang="zh-CN" altLang="en-US" sz="3000" b="1">
                <a:solidFill>
                  <a:schemeClr val="tx1"/>
                </a:solidFill>
                <a:uFillTx/>
                <a:latin typeface="宋体" panose="02010600030101010101" pitchFamily="2" charset="-122"/>
                <a:ea typeface="宋体" panose="02010600030101010101" pitchFamily="2" charset="-122"/>
              </a:rPr>
              <a:t>能运用寻读技巧，聚焦文章重要信息。</a:t>
            </a:r>
            <a:endParaRPr lang="zh-CN" altLang="en-US" sz="3000" b="1">
              <a:solidFill>
                <a:schemeClr val="tx1"/>
              </a:solidFill>
              <a:uFillTx/>
              <a:latin typeface="宋体" panose="02010600030101010101" pitchFamily="2" charset="-122"/>
              <a:ea typeface="宋体" panose="02010600030101010101" pitchFamily="2" charset="-122"/>
            </a:endParaRPr>
          </a:p>
          <a:p>
            <a:pPr marL="539750" indent="-539750" fontAlgn="auto">
              <a:lnSpc>
                <a:spcPct val="120000"/>
              </a:lnSpc>
              <a:spcAft>
                <a:spcPts val="1200"/>
              </a:spcAft>
              <a:buFont typeface="Wingdings" panose="05000000000000000000" charset="0"/>
              <a:buChar char="Ø"/>
            </a:pPr>
            <a:r>
              <a:rPr lang="zh-CN" altLang="en-US" sz="3000" b="1">
                <a:solidFill>
                  <a:schemeClr val="tx1"/>
                </a:solidFill>
                <a:uFillTx/>
                <a:latin typeface="宋体" panose="02010600030101010101" pitchFamily="2" charset="-122"/>
                <a:ea typeface="宋体" panose="02010600030101010101" pitchFamily="2" charset="-122"/>
              </a:rPr>
              <a:t>能意识到学习生活的重要性，了解中西方饮食差异。</a:t>
            </a:r>
            <a:endParaRPr lang="zh-CN" altLang="en-US" sz="3000" b="1">
              <a:solidFill>
                <a:schemeClr val="tx1"/>
              </a:solidFill>
              <a:uFillTx/>
              <a:latin typeface="宋体" panose="02010600030101010101" pitchFamily="2" charset="-122"/>
              <a:ea typeface="宋体" panose="02010600030101010101" pitchFamily="2" charset="-122"/>
            </a:endParaRPr>
          </a:p>
          <a:p>
            <a:pPr marL="539750" indent="-539750" fontAlgn="auto">
              <a:lnSpc>
                <a:spcPct val="120000"/>
              </a:lnSpc>
              <a:spcAft>
                <a:spcPts val="1200"/>
              </a:spcAft>
              <a:buFont typeface="Wingdings" panose="05000000000000000000" charset="0"/>
              <a:buChar char="Ø"/>
            </a:pPr>
            <a:r>
              <a:rPr lang="zh-CN" altLang="en-US" sz="3000" b="1">
                <a:solidFill>
                  <a:schemeClr val="tx1"/>
                </a:solidFill>
                <a:uFillTx/>
                <a:latin typeface="宋体" panose="02010600030101010101" pitchFamily="2" charset="-122"/>
                <a:ea typeface="宋体" panose="02010600030101010101" pitchFamily="2" charset="-122"/>
              </a:rPr>
              <a:t>进一步认识丰富多彩的中西方文化，树立正确的价值取向和兴趣偏好，增强文化自信。</a:t>
            </a:r>
            <a:endParaRPr lang="zh-CN" altLang="en-US" sz="3000" b="1">
              <a:solidFill>
                <a:schemeClr val="tx1"/>
              </a:solidFill>
              <a:uFillTx/>
              <a:latin typeface="宋体" panose="02010600030101010101" pitchFamily="2" charset="-122"/>
              <a:ea typeface="宋体" panose="02010600030101010101" pitchFamily="2" charset="-122"/>
            </a:endParaRPr>
          </a:p>
        </p:txBody>
      </p:sp>
      <p:grpSp>
        <p:nvGrpSpPr>
          <p:cNvPr id="23" name="组合 22"/>
          <p:cNvGrpSpPr/>
          <p:nvPr/>
        </p:nvGrpSpPr>
        <p:grpSpPr>
          <a:xfrm>
            <a:off x="4411345" y="617220"/>
            <a:ext cx="3345180" cy="658495"/>
            <a:chOff x="7463" y="1201"/>
            <a:chExt cx="5268" cy="1037"/>
          </a:xfrm>
        </p:grpSpPr>
        <p:cxnSp>
          <p:nvCxnSpPr>
            <p:cNvPr id="24" name="直接连接符 23"/>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Objectives</a:t>
              </a:r>
              <a:endParaRPr lang="zh-CN" altLang="en-US" sz="4000" b="1">
                <a:solidFill>
                  <a:schemeClr val="bg2"/>
                </a:solidFill>
                <a:effectLst>
                  <a:innerShdw blurRad="63500" dist="50800" dir="13500000">
                    <a:srgbClr val="000000">
                      <a:alpha val="50000"/>
                    </a:srgbClr>
                  </a:innerShdw>
                </a:effectLst>
              </a:endParaRPr>
            </a:p>
          </p:txBody>
        </p:sp>
        <p:cxnSp>
          <p:nvCxnSpPr>
            <p:cNvPr id="26" name="直接连接符 25"/>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756525" y="1905"/>
            <a:ext cx="1273810" cy="1273810"/>
          </a:xfrm>
          <a:prstGeom prst="rect">
            <a:avLst/>
          </a:prstGeom>
          <a:scene3d>
            <a:camera prst="orthographicFront">
              <a:rot lat="0" lon="0" rev="0"/>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62025" y="821690"/>
            <a:ext cx="10412730" cy="3969385"/>
          </a:xfrm>
          <a:prstGeom prst="rect">
            <a:avLst/>
          </a:prstGeom>
          <a:noFill/>
        </p:spPr>
        <p:txBody>
          <a:bodyPr wrap="square" rtlCol="0">
            <a:spAutoFit/>
          </a:bodyPr>
          <a:p>
            <a:pPr indent="762000" algn="just" fontAlgn="auto">
              <a:lnSpc>
                <a:spcPct val="120000"/>
              </a:lnSpc>
              <a:spcAft>
                <a:spcPts val="0"/>
              </a:spcAft>
              <a:buNone/>
              <a:extLst>
                <a:ext uri="{35155182-B16C-46BC-9424-99874614C6A1}">
                  <wpsdc:indentchars xmlns:wpsdc="http://www.wps.cn/officeDocument/2017/drawingmlCustomData" val="200" checksum="3688930908"/>
                </a:ext>
              </a:extLst>
            </a:pPr>
            <a:r>
              <a:rPr lang="zh-CN" altLang="en-US" sz="3000">
                <a:solidFill>
                  <a:schemeClr val="tx1"/>
                </a:solidFill>
                <a:uFillTx/>
                <a:latin typeface="Times New Roman" panose="02020603050405020304" charset="0"/>
                <a:ea typeface="宋体" panose="02010600030101010101" pitchFamily="2" charset="-122"/>
                <a:cs typeface="Times New Roman" panose="02020603050405020304" charset="0"/>
              </a:rPr>
              <a:t>寻读的阅读技巧包括：</a:t>
            </a:r>
            <a:endParaRPr lang="zh-CN" alt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20000"/>
              </a:lnSpc>
              <a:spcAft>
                <a:spcPts val="0"/>
              </a:spcAft>
              <a:buNone/>
              <a:extLst>
                <a:ext uri="{35155182-B16C-46BC-9424-99874614C6A1}">
                  <wpsdc:indentchars xmlns:wpsdc="http://www.wps.cn/officeDocument/2017/drawingmlCustomData" val="200" checksum="3688930908"/>
                </a:ext>
              </a:extLst>
            </a:pPr>
            <a:r>
              <a:rPr lang="zh-CN" altLang="en-US" sz="3000">
                <a:solidFill>
                  <a:schemeClr val="tx1"/>
                </a:solidFill>
                <a:uFillTx/>
                <a:latin typeface="Times New Roman" panose="02020603050405020304" charset="0"/>
                <a:ea typeface="宋体" panose="02010600030101010101" pitchFamily="2" charset="-122"/>
                <a:cs typeface="Times New Roman" panose="02020603050405020304" charset="0"/>
              </a:rPr>
              <a:t>（1）利用材料的编排形式。资料多半按照字母顺序排列，如词典、索引、邮政编码簿、电话号码簿以及其他参考资料簿等。</a:t>
            </a:r>
            <a:endParaRPr lang="zh-CN" alt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20000"/>
              </a:lnSpc>
              <a:spcAft>
                <a:spcPts val="0"/>
              </a:spcAft>
              <a:buNone/>
              <a:extLst>
                <a:ext uri="{35155182-B16C-46BC-9424-99874614C6A1}">
                  <wpsdc:indentchars xmlns:wpsdc="http://www.wps.cn/officeDocument/2017/drawingmlCustomData" val="200" checksum="3688930908"/>
                </a:ext>
              </a:extLst>
            </a:pPr>
            <a:r>
              <a:rPr lang="zh-CN" altLang="en-US" sz="3000">
                <a:solidFill>
                  <a:schemeClr val="tx1"/>
                </a:solidFill>
                <a:uFillTx/>
                <a:latin typeface="Times New Roman" panose="02020603050405020304" charset="0"/>
                <a:ea typeface="宋体" panose="02010600030101010101" pitchFamily="2" charset="-122"/>
                <a:cs typeface="Times New Roman" panose="02020603050405020304" charset="0"/>
              </a:rPr>
              <a:t>（2）利用章节标题和说明。首先看文章标题或章节标题，确定文章是否包含自己所需要的材料，或者哪一部分包含哪些材料，这样可以直接定位到该部分进行寻找。</a:t>
            </a:r>
            <a:endParaRPr lang="zh-CN" alt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62025" y="547370"/>
            <a:ext cx="10412730" cy="4523105"/>
          </a:xfrm>
          <a:prstGeom prst="rect">
            <a:avLst/>
          </a:prstGeom>
          <a:noFill/>
        </p:spPr>
        <p:txBody>
          <a:bodyPr wrap="square" rtlCol="0">
            <a:spAutoFit/>
          </a:bodyPr>
          <a:p>
            <a:pPr indent="762000" algn="just" fontAlgn="auto">
              <a:lnSpc>
                <a:spcPct val="120000"/>
              </a:lnSpc>
              <a:spcAft>
                <a:spcPts val="0"/>
              </a:spcAft>
              <a:buNone/>
              <a:extLst>
                <a:ext uri="{35155182-B16C-46BC-9424-99874614C6A1}">
                  <wpsdc:indentchars xmlns:wpsdc="http://www.wps.cn/officeDocument/2017/drawingmlCustomData" val="200" checksum="3688930908"/>
                </a:ext>
              </a:extLst>
            </a:pPr>
            <a:r>
              <a:rPr lang="zh-CN" altLang="en-US" sz="3000">
                <a:solidFill>
                  <a:schemeClr val="tx1"/>
                </a:solidFill>
                <a:uFillTx/>
                <a:latin typeface="Times New Roman" panose="02020603050405020304" charset="0"/>
                <a:ea typeface="宋体" panose="02010600030101010101" pitchFamily="2" charset="-122"/>
                <a:cs typeface="Times New Roman" panose="02020603050405020304" charset="0"/>
              </a:rPr>
              <a:t>（3）抓提示词。阅读者找到包含所需信息的章节，准备寻读。这时，要留心与该具体信息有关的提示词。例如，在报纸体育运动版块上寻找某田径运动员的某项运动成绩，他的国名是提示词。找到提示词，就可以采用一般阅读速度，获得所需要的信息。又如，Passage Two第二题“What did Qin Hui do at school?”，根据题目确定寻读定位的关键词“school”，即要在关键词附近找到主人公做的事情。因此，可以快速定位第一段第五句和第七句，确定本题答案。</a:t>
            </a:r>
            <a:endParaRPr lang="zh-CN" alt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3592195" y="536575"/>
            <a:ext cx="4190365" cy="645160"/>
          </a:xfrm>
          <a:prstGeom prst="rect">
            <a:avLst/>
          </a:prstGeom>
          <a:noFill/>
        </p:spPr>
        <p:txBody>
          <a:bodyPr wrap="square" rtlCol="0">
            <a:spAutoFit/>
          </a:bodyPr>
          <a:p>
            <a:pPr indent="457200" algn="ctr" fontAlgn="auto">
              <a:lnSpc>
                <a:spcPct val="120000"/>
              </a:lnSpc>
              <a:spcAft>
                <a:spcPts val="0"/>
              </a:spcAft>
              <a:buNone/>
            </a:pPr>
            <a:r>
              <a:rPr lang="zh-CN" altLang="en-US" sz="3000" b="1">
                <a:solidFill>
                  <a:srgbClr val="00B0F0"/>
                </a:solidFill>
                <a:uFillTx/>
                <a:latin typeface="微软雅黑" panose="020B0503020204020204" charset="-122"/>
                <a:ea typeface="微软雅黑" panose="020B0503020204020204" charset="-122"/>
              </a:rPr>
              <a:t>Have a Try</a:t>
            </a:r>
            <a:endParaRPr lang="zh-CN" altLang="en-US" sz="3000" b="1">
              <a:solidFill>
                <a:srgbClr val="00B0F0"/>
              </a:solidFill>
              <a:uFillTx/>
              <a:latin typeface="微软雅黑" panose="020B0503020204020204" charset="-122"/>
              <a:ea typeface="微软雅黑" panose="020B0503020204020204" charset="-122"/>
            </a:endParaRPr>
          </a:p>
        </p:txBody>
      </p:sp>
      <p:sp>
        <p:nvSpPr>
          <p:cNvPr id="6" name="文本框 5"/>
          <p:cNvSpPr txBox="1"/>
          <p:nvPr/>
        </p:nvSpPr>
        <p:spPr>
          <a:xfrm>
            <a:off x="876935" y="1708150"/>
            <a:ext cx="10597515" cy="233997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b="1">
                <a:solidFill>
                  <a:schemeClr val="tx1"/>
                </a:solidFill>
                <a:uFillTx/>
                <a:latin typeface="Times New Roman" panose="02020603050405020304" charset="0"/>
                <a:ea typeface="宋体" panose="02010600030101010101" pitchFamily="2" charset="-122"/>
                <a:cs typeface="Times New Roman" panose="02020603050405020304" charset="0"/>
              </a:rPr>
              <a:t>Exercise（2024年广东省真题）</a:t>
            </a:r>
            <a:endParaRPr sz="3000" b="1">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man who lived a long time ago believed that he could read the future in the stars. He called himself an astrologer (占星师). He spent his time at night watching the sky and was always busy worrying about the future. Some villagers often came to him, hoping to know what might happen to them in the future.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6" name="文本框 5"/>
          <p:cNvSpPr txBox="1"/>
          <p:nvPr/>
        </p:nvSpPr>
        <p:spPr>
          <a:xfrm>
            <a:off x="775335" y="723265"/>
            <a:ext cx="10875645" cy="2339975"/>
          </a:xfrm>
          <a:prstGeom prst="rect">
            <a:avLst/>
          </a:prstGeom>
          <a:noFill/>
          <a:ln>
            <a:noFill/>
          </a:ln>
        </p:spPr>
        <p:txBody>
          <a:bodyPr wrap="square" rtlCol="0">
            <a:noAutofit/>
          </a:bodyPr>
          <a:p>
            <a:pPr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Q: According to Paragraph 1, the man thought that he ___________.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could change the villagers’ future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was able to create his future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could see the future in the stars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45720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came from the stars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75335" y="3429000"/>
            <a:ext cx="10429240" cy="2339975"/>
          </a:xfrm>
          <a:prstGeom prst="rect">
            <a:avLst/>
          </a:prstGeom>
          <a:noFill/>
          <a:ln>
            <a:noFill/>
          </a:ln>
        </p:spPr>
        <p:txBody>
          <a:bodyPr wrap="square" rtlCol="0">
            <a:noAutofit/>
          </a:bodyPr>
          <a:p>
            <a:pPr indent="0" algn="just" fontAlgn="auto">
              <a:lnSpc>
                <a:spcPct val="100000"/>
              </a:lnSpc>
              <a:spcAft>
                <a:spcPts val="0"/>
              </a:spcAft>
              <a:buNone/>
            </a:pPr>
            <a:r>
              <a:rPr sz="3000" b="1">
                <a:solidFill>
                  <a:schemeClr val="tx1"/>
                </a:solidFill>
                <a:uFillTx/>
                <a:latin typeface="Times New Roman" panose="02020603050405020304" charset="0"/>
                <a:ea typeface="宋体" panose="02010600030101010101" pitchFamily="2" charset="-122"/>
                <a:cs typeface="Times New Roman" panose="02020603050405020304" charset="0"/>
              </a:rPr>
              <a:t>解析：</a:t>
            </a:r>
            <a:r>
              <a:rPr sz="3000">
                <a:solidFill>
                  <a:schemeClr val="tx1"/>
                </a:solidFill>
                <a:uFillTx/>
                <a:latin typeface="Times New Roman" panose="02020603050405020304" charset="0"/>
                <a:ea typeface="宋体" panose="02010600030101010101" pitchFamily="2" charset="-122"/>
                <a:cs typeface="Times New Roman" panose="02020603050405020304" charset="0"/>
              </a:rPr>
              <a:t>事实细节题。题干意为“根据第一段，那个人认为他___________”，根据第一段第一句“A man... believed that he could read the future in the stars”可知，这个人认为他能观星预测未来。故选C项。</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grpSp>
        <p:nvGrpSpPr>
          <p:cNvPr id="3" name="组合 2"/>
          <p:cNvGrpSpPr/>
          <p:nvPr/>
        </p:nvGrpSpPr>
        <p:grpSpPr>
          <a:xfrm>
            <a:off x="10568305" y="6055360"/>
            <a:ext cx="1541780" cy="773430"/>
            <a:chOff x="15940" y="9138"/>
            <a:chExt cx="2428" cy="1218"/>
          </a:xfrm>
        </p:grpSpPr>
        <p:sp>
          <p:nvSpPr>
            <p:cNvPr id="7" name="左箭头 6">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a:hlinkClick r:id="rId6"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6" name="组合 5"/>
          <p:cNvGrpSpPr/>
          <p:nvPr/>
        </p:nvGrpSpPr>
        <p:grpSpPr>
          <a:xfrm>
            <a:off x="3982085" y="657860"/>
            <a:ext cx="3345180" cy="658495"/>
            <a:chOff x="7463" y="1201"/>
            <a:chExt cx="5268" cy="1037"/>
          </a:xfrm>
        </p:grpSpPr>
        <p:cxnSp>
          <p:nvCxnSpPr>
            <p:cNvPr id="21" name="直接连接符 20"/>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Practice</a:t>
              </a:r>
              <a:endParaRPr lang="zh-CN" altLang="en-US" sz="4000" b="1">
                <a:solidFill>
                  <a:schemeClr val="bg2"/>
                </a:solidFill>
                <a:effectLst>
                  <a:innerShdw blurRad="63500" dist="50800" dir="13500000">
                    <a:srgbClr val="000000">
                      <a:alpha val="50000"/>
                    </a:srgbClr>
                  </a:innerShdw>
                </a:effectLst>
              </a:endParaRPr>
            </a:p>
          </p:txBody>
        </p:sp>
        <p:cxnSp>
          <p:nvCxnSpPr>
            <p:cNvPr id="3" name="直接连接符 2"/>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28" name="图片 27"/>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756525" y="1905"/>
            <a:ext cx="1273810" cy="1273810"/>
          </a:xfrm>
          <a:prstGeom prst="rect">
            <a:avLst/>
          </a:prstGeom>
          <a:scene3d>
            <a:camera prst="orthographicFront">
              <a:rot lat="0" lon="0" rev="0"/>
            </a:camera>
            <a:lightRig rig="threePt" dir="t"/>
          </a:scene3d>
        </p:spPr>
      </p:pic>
      <p:sp>
        <p:nvSpPr>
          <p:cNvPr id="2" name="文本框 1"/>
          <p:cNvSpPr txBox="1"/>
          <p:nvPr/>
        </p:nvSpPr>
        <p:spPr>
          <a:xfrm>
            <a:off x="946150" y="2112645"/>
            <a:ext cx="9417050" cy="2339975"/>
          </a:xfrm>
          <a:prstGeom prst="rect">
            <a:avLst/>
          </a:prstGeom>
          <a:noFill/>
          <a:ln>
            <a:noFill/>
          </a:ln>
        </p:spPr>
        <p:txBody>
          <a:bodyPr wrap="square" rtlCol="0">
            <a:noAutofit/>
          </a:bodyPr>
          <a:p>
            <a:pPr indent="0" algn="just" fontAlgn="auto">
              <a:lnSpc>
                <a:spcPct val="100000"/>
              </a:lnSpc>
              <a:spcAft>
                <a:spcPts val="0"/>
              </a:spcAft>
              <a:buNone/>
            </a:pPr>
            <a:r>
              <a:rPr sz="3200" b="1">
                <a:solidFill>
                  <a:srgbClr val="00B0F0"/>
                </a:solidFill>
                <a:uFillTx/>
                <a:latin typeface="Times New Roman" panose="02020603050405020304" charset="0"/>
                <a:ea typeface="宋体" panose="02010600030101010101" pitchFamily="2" charset="-122"/>
                <a:cs typeface="Times New Roman" panose="02020603050405020304" charset="0"/>
              </a:rPr>
              <a:t>Read the following three passages and choose the best answers.</a:t>
            </a:r>
            <a:endParaRPr sz="3200" b="1">
              <a:solidFill>
                <a:srgbClr val="00B0F0"/>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00000"/>
              </a:lnSpc>
              <a:spcAft>
                <a:spcPts val="0"/>
              </a:spcAft>
              <a:buNone/>
            </a:pPr>
            <a:r>
              <a:rPr sz="3200">
                <a:solidFill>
                  <a:srgbClr val="00B0F0"/>
                </a:solidFill>
                <a:uFillTx/>
                <a:latin typeface="Times New Roman" panose="02020603050405020304" charset="0"/>
                <a:ea typeface="宋体" panose="02010600030101010101" pitchFamily="2" charset="-122"/>
                <a:cs typeface="Times New Roman" panose="02020603050405020304" charset="0"/>
              </a:rPr>
              <a:t>阅读以下三篇文章，并选择最佳选项。</a:t>
            </a:r>
            <a:endParaRPr sz="3200">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809625" y="779145"/>
            <a:ext cx="3014345" cy="513080"/>
          </a:xfrm>
          <a:prstGeom prst="rect">
            <a:avLst/>
          </a:prstGeom>
          <a:noFill/>
        </p:spPr>
        <p:txBody>
          <a:bodyPr wrap="square" rtlCol="0">
            <a:noAutofit/>
          </a:bodyPr>
          <a:p>
            <a:pPr algn="ctr">
              <a:lnSpc>
                <a:spcPct val="90000"/>
              </a:lnSpc>
            </a:pPr>
            <a:r>
              <a:rPr lang="zh-CN" altLang="en-US" sz="4000" b="1">
                <a:solidFill>
                  <a:srgbClr val="002060"/>
                </a:solidFill>
              </a:rPr>
              <a:t>Passage Four</a:t>
            </a:r>
            <a:endParaRPr lang="zh-CN" altLang="en-US" sz="4000" b="1">
              <a:solidFill>
                <a:srgbClr val="002060"/>
              </a:solidFill>
            </a:endParaRPr>
          </a:p>
        </p:txBody>
      </p:sp>
      <p:sp>
        <p:nvSpPr>
          <p:cNvPr id="6" name="文本框 5"/>
          <p:cNvSpPr txBox="1"/>
          <p:nvPr/>
        </p:nvSpPr>
        <p:spPr>
          <a:xfrm>
            <a:off x="991870" y="1597025"/>
            <a:ext cx="9912985" cy="378841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In my free time, I am always looking for fun and exciting activities to fill my days. One of my favorite pastimes is exploring new restaurants. There is a cozy little restaurant near my college that I discovered recently. The dining environment is warm and inviting, with friendly staff who always make you feel welcome. I ordered a delicious main course of steak, cooked to perfection. It was accompanied by a side of mushrooms and a special sauce that was truly tasty.</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6" name="文本框 5"/>
          <p:cNvSpPr txBox="1"/>
          <p:nvPr/>
        </p:nvSpPr>
        <p:spPr>
          <a:xfrm>
            <a:off x="873125" y="720725"/>
            <a:ext cx="10269855" cy="483108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Another activity I enjoy is shopping. I love browsing various sections of grocery stores, looking for new and interesting snacks. I also check out the bakery section for some freshly baked bread and pastries. When there are discounts, I can’t resist picking up a few items. I always compare prices and read reviews to make sure I’m getting the best deal.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 am also crazy about photography. I often go on trips with my friends and take pictures of beautiful landscapes. We explore different fields and locations, looking for the perfect shot. It’s a creative hobby that allows me to express myself and capture memories.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6" name="文本框 5"/>
          <p:cNvSpPr txBox="1"/>
          <p:nvPr/>
        </p:nvSpPr>
        <p:spPr>
          <a:xfrm>
            <a:off x="789940" y="871855"/>
            <a:ext cx="10558145" cy="450469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Sometimes, I look forward to trying out new recipes. I search for new recipes online and experiment in the kitchen. Cooking is not only practical but also a lot of fun. I’ve made everything from pizza to sweet-and</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a:t>
            </a:r>
            <a:r>
              <a:rPr sz="3000">
                <a:solidFill>
                  <a:schemeClr val="tx1"/>
                </a:solidFill>
                <a:uFillTx/>
                <a:latin typeface="Times New Roman" panose="02020603050405020304" charset="0"/>
                <a:ea typeface="宋体" panose="02010600030101010101" pitchFamily="2" charset="-122"/>
                <a:cs typeface="Times New Roman" panose="02020603050405020304" charset="0"/>
              </a:rPr>
              <a:t>sour pork. It’s always exciting to see how different ingredients come together to create a delicious dish.</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Leisure time for me is all about having fun, exploring new things and enjoying life. Whether it’s eating out, shopping or taking pictures, I always find ways to make the most of my free time.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1580515" y="654685"/>
            <a:ext cx="9607550"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What did the author order at the cozy restaurant?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A burger and fries.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A pizza and a soda.</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A sandwich and a coffee.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A main course of steak.</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802130" y="77406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D</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669925" y="3502025"/>
            <a:ext cx="10518140" cy="203708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【解析】事实细节题。第一段第五句“I ordered a delicious main course of steak, cooked to perfection”明确指出作者在温馨的餐厅点了一份牛排作为主菜。故选D项。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787400" y="873125"/>
            <a:ext cx="10450195"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2. What activity does the author enjoy doing in grocery stores?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Just walking around without buying anything.</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Browsing different sections and looking for snacks.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Chatting with the shop assistants.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Buying only expensive items.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988060" y="93980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551180" y="3571875"/>
            <a:ext cx="10518140" cy="196723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【解析】事实细节题。第二段第二句提到作者喜欢在杂货店浏览各个区域，寻找新的有趣的零食。故选B项。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nvSpPr>
        <p:spPr>
          <a:xfrm>
            <a:off x="690245" y="1066800"/>
            <a:ext cx="10722610" cy="3646170"/>
          </a:xfrm>
          <a:prstGeom prst="rect">
            <a:avLst/>
          </a:prstGeom>
          <a:noFill/>
          <a:ln>
            <a:solidFill>
              <a:schemeClr val="tx1"/>
            </a:solidFill>
          </a:ln>
        </p:spPr>
        <p:txBody>
          <a:bodyPr wrap="square" rtlCol="0">
            <a:spAutoFit/>
          </a:bodyPr>
          <a:p>
            <a:pPr indent="0" algn="just" fontAlgn="auto">
              <a:lnSpc>
                <a:spcPct val="110000"/>
              </a:lnSpc>
              <a:spcAft>
                <a:spcPts val="0"/>
              </a:spcAft>
              <a:buNone/>
            </a:pPr>
            <a:r>
              <a:rPr sz="3000" b="1">
                <a:solidFill>
                  <a:schemeClr val="tx1"/>
                </a:solidFill>
                <a:uFillTx/>
                <a:latin typeface="Times New Roman" panose="02020603050405020304" charset="0"/>
                <a:ea typeface="宋体" panose="02010600030101010101" pitchFamily="2" charset="-122"/>
                <a:cs typeface="Times New Roman" panose="02020603050405020304" charset="0"/>
              </a:rPr>
              <a:t>Could you list some words or phrases about the topic “Leisure Life and Food”?</a:t>
            </a:r>
            <a:endParaRPr sz="3000" b="1">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你能列出一些与娱乐生活、起居饮食主题相关的单词或词组吗？</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About leisure life:</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(摄影)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(领域)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(乐器)</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_______________</a:t>
            </a:r>
            <a:endParaRPr lang="en-US" sz="3000" u="sng">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spcAft>
                <a:spcPts val="0"/>
              </a:spcAft>
              <a:buNone/>
            </a:pP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_______________________________________________________</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About food:</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(烹饪)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(原料) </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(美味的)</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________________</a:t>
            </a:r>
            <a:endParaRPr lang="en-US" sz="3000" u="sng">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0" algn="just" fontAlgn="auto">
              <a:lnSpc>
                <a:spcPct val="110000"/>
              </a:lnSpc>
              <a:spcAft>
                <a:spcPts val="0"/>
              </a:spcAft>
              <a:buNone/>
            </a:pP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_______________________________________________________</a:t>
            </a:r>
            <a:endParaRPr lang="en-US" sz="3000" u="sng">
              <a:solidFill>
                <a:schemeClr val="tx1"/>
              </a:solidFill>
              <a:uFillTx/>
              <a:latin typeface="Times New Roman" panose="02020603050405020304" charset="0"/>
              <a:ea typeface="宋体" panose="02010600030101010101" pitchFamily="2" charset="-122"/>
              <a:cs typeface="Times New Roman" panose="02020603050405020304" charset="0"/>
            </a:endParaRPr>
          </a:p>
        </p:txBody>
      </p:sp>
      <p:grpSp>
        <p:nvGrpSpPr>
          <p:cNvPr id="2" name="组合 1"/>
          <p:cNvGrpSpPr/>
          <p:nvPr/>
        </p:nvGrpSpPr>
        <p:grpSpPr>
          <a:xfrm>
            <a:off x="10568305" y="6055360"/>
            <a:ext cx="1541780" cy="773430"/>
            <a:chOff x="15940" y="9138"/>
            <a:chExt cx="2428" cy="1218"/>
          </a:xfrm>
        </p:grpSpPr>
        <p:sp>
          <p:nvSpPr>
            <p:cNvPr id="7" name="左箭头 6">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a:hlinkClick r:id="rId6"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846455" y="476250"/>
            <a:ext cx="10281920"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3. What does the author do with new recipes?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Ignore them.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Complain about them.</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Experiment with them in the kitchen.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Share them without trying.</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097280" y="55562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669925" y="3502025"/>
            <a:ext cx="10518140" cy="203708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【解析】事实细节题。第四段第二句提及作者在网上搜索新食谱并在厨房进行尝试。故选C项。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846455" y="476250"/>
            <a:ext cx="10281920" cy="193802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4. It can be inferred that the author’s attitude towards cooking is ___________.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negative.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indifferent.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positive.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fearful.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56970" y="47625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669925" y="3502025"/>
            <a:ext cx="10518140" cy="203708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【解析】推理判断题。第四段第三句提到“Cooking is not only practical but also a lot of fun”，可以推断出作者对烹饪的态度是积极的。故选C项。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846455" y="476250"/>
            <a:ext cx="10281920"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5. What is the main idea of the passage?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The author’s love for different leisure activities.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The author’s daily routine at college.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The author’s complaints about leisure activities.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The author’s difficulties in finding leisure activities.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56970" y="47625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669925" y="3502025"/>
            <a:ext cx="10518140" cy="203708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 【解析】主旨大意题。文章主要讲述了作者在空闲时间喜欢做的各种休闲活动，包括探索新餐厅、在杂货店购物、摄影以及尝试新菜谱等，体现了作者对不同休闲活动的热爱。故选A项。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740410" y="401955"/>
            <a:ext cx="3014345" cy="513080"/>
          </a:xfrm>
          <a:prstGeom prst="rect">
            <a:avLst/>
          </a:prstGeom>
          <a:noFill/>
        </p:spPr>
        <p:txBody>
          <a:bodyPr wrap="square" rtlCol="0">
            <a:noAutofit/>
          </a:bodyPr>
          <a:p>
            <a:pPr algn="ctr">
              <a:lnSpc>
                <a:spcPct val="90000"/>
              </a:lnSpc>
            </a:pPr>
            <a:r>
              <a:rPr lang="zh-CN" altLang="en-US" sz="4000" b="1">
                <a:solidFill>
                  <a:srgbClr val="002060"/>
                </a:solidFill>
              </a:rPr>
              <a:t>Passage Five</a:t>
            </a:r>
            <a:endParaRPr lang="zh-CN" altLang="en-US" sz="4000" b="1">
              <a:solidFill>
                <a:srgbClr val="002060"/>
              </a:solidFill>
            </a:endParaRPr>
          </a:p>
        </p:txBody>
      </p:sp>
      <p:sp>
        <p:nvSpPr>
          <p:cNvPr id="6" name="文本框 5"/>
          <p:cNvSpPr txBox="1"/>
          <p:nvPr/>
        </p:nvSpPr>
        <p:spPr>
          <a:xfrm>
            <a:off x="755015" y="1635125"/>
            <a:ext cx="10479405" cy="233997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When we hear the term “Western food”, it often reminds us of hamburgers, pizzas and French fries. However, defining the exact composition of Western cuisine is a bit more complex than we think. Western food is a broad term, which includes various cooking traditions in the Western world, mainly in Europe and North America. It contains all kinds of flavors, ingredients and cooking techniques, which have been developed for centuries.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6" name="文本框 5"/>
          <p:cNvSpPr txBox="1"/>
          <p:nvPr/>
        </p:nvSpPr>
        <p:spPr>
          <a:xfrm>
            <a:off x="829310" y="982345"/>
            <a:ext cx="10479405" cy="233997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Some popular Western food includes hamburgers, pizzas, steaks, pasta, roast chicken, fish and chips, sandwiches and various stews and soups.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Common ingredients found in Western food vary from region to region, but they generally include meat (such as beef, pork, and chicken), dairy products (such as cheese and butter), grains (such as wheat and corn), vegetables (such as potatoes and carrots), fruits, herbs and spices.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Traditional Western desserts include apple pies, chocolate cakes, cheesecakes, French sandwiches, ice cream, brownies, and all kinds of biscuits and cakes.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1" name="组合 10"/>
          <p:cNvGrpSpPr/>
          <p:nvPr/>
        </p:nvGrpSpPr>
        <p:grpSpPr>
          <a:xfrm>
            <a:off x="231775" y="238760"/>
            <a:ext cx="11696065" cy="6426200"/>
            <a:chOff x="342" y="355"/>
            <a:chExt cx="18514" cy="10120"/>
          </a:xfrm>
        </p:grpSpPr>
        <p:sp>
          <p:nvSpPr>
            <p:cNvPr id="12" name="圆角矩形 11"/>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6" name="文本框 5"/>
          <p:cNvSpPr txBox="1"/>
          <p:nvPr/>
        </p:nvSpPr>
        <p:spPr>
          <a:xfrm>
            <a:off x="829310" y="1299845"/>
            <a:ext cx="10479405" cy="233997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Some main characteristics of Western cuisine include a focus on meat and animal products, the use of wheat-based products like bread and pasta, emphasis on dairy products like cheese and butter, and a wide variety of flavors and cooking techniques.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Western cuisine has a great influence on global cooking traditions, and dishes such as pizzas and hamburgers have been adopted and adapted by different cultures all over the world. Besides, Western cooking techniques and ingredients have been incorporated into many local dishes.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1580515" y="654685"/>
            <a:ext cx="9607550"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What’s a main characteristic of Western cuisine?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Focus on vegetable products.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Avoidance of dairy products.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Focus on meat and grains, etc.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Minimal use of spices.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802130" y="77406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807720" y="3907155"/>
            <a:ext cx="9969500" cy="175006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【解析】事实细节题。第五段第一句说明西餐的主要特点包括注重肉类、谷物等。故选C项。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955675" y="873125"/>
            <a:ext cx="10281920" cy="286131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2. Which of the following is NOT a traditional Western dessert mentioned in the passage?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Tiramisu and fresh fruit.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Apple pies and chocolate cakes.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Cheesecakes and French sandwiches.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Biscuits and cakes.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56970" y="93980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807720" y="3907155"/>
            <a:ext cx="10644505" cy="210756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【解析】事实细节题。第四段提到“Traditional Western desserts include apple pies, chocolate cakes, cheesecakes, French sandwiches, ice cream, brownies, and all kinds of biscuits and cakes”，提拉米苏和新鲜水果不在其中。故选A项。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576580" y="868045"/>
            <a:ext cx="10826115"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3. Which of the following is NOT mentioned in the passage?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Types of Western food.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Common ingredients in Western cuisine.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Traditional Western desserts.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The difference between Chinese food and Western food.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07720" y="955040"/>
            <a:ext cx="434975" cy="478790"/>
          </a:xfrm>
          <a:prstGeom prst="rect">
            <a:avLst/>
          </a:prstGeom>
          <a:noFill/>
        </p:spPr>
        <p:txBody>
          <a:bodyPr wrap="square" rtlCol="0">
            <a:noAutofit/>
          </a:bodyPr>
          <a:p>
            <a:r>
              <a:rPr lang="zh-CN" altLang="en-US" sz="3000">
                <a:solidFill>
                  <a:srgbClr val="C00000"/>
                </a:solidFill>
                <a:uFillTx/>
                <a:latin typeface="Times New Roman" panose="02020603050405020304" charset="0"/>
                <a:cs typeface="Times New Roman" panose="02020603050405020304" charset="0"/>
              </a:rPr>
              <a:t>D</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807720" y="4032885"/>
            <a:ext cx="9969500" cy="175006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【解析】事实细节题。文章中分别在第二、三、四段提到了西餐的种类、西餐的常用食材、传统西餐甜点，但未提及中西方食物的差异。故选D项。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568325" y="704850"/>
            <a:ext cx="11055985"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4. We can infer that Western cuisine ___________.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has no impact on other cuisines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is only popular in Europe and North America</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has a great influence on global cooking traditions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is not adaptable to other cultures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789940" y="70485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807720" y="3907155"/>
            <a:ext cx="9969500" cy="175006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【解析】推理判断题。第六段第一句提及西餐对全球烹饪传统有很大影响。故选C项。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1343660" y="2191385"/>
            <a:ext cx="9629140" cy="1753235"/>
          </a:xfrm>
          <a:prstGeom prst="rect">
            <a:avLst/>
          </a:prstGeom>
          <a:noFill/>
        </p:spPr>
        <p:txBody>
          <a:bodyPr wrap="square" rtlCol="0">
            <a:spAutoFit/>
          </a:bodyPr>
          <a:p>
            <a:pPr indent="457200" fontAlgn="auto">
              <a:lnSpc>
                <a:spcPct val="120000"/>
              </a:lnSpc>
              <a:spcAft>
                <a:spcPts val="0"/>
              </a:spcAft>
              <a:buNone/>
            </a:pPr>
            <a:r>
              <a:rPr lang="zh-CN" altLang="en-US" sz="3000" b="1">
                <a:solidFill>
                  <a:schemeClr val="tx1"/>
                </a:solidFill>
                <a:uFillTx/>
                <a:latin typeface="宋体" panose="02010600030101010101" pitchFamily="2" charset="-122"/>
                <a:ea typeface="宋体" panose="02010600030101010101" pitchFamily="2" charset="-122"/>
                <a:cs typeface="宋体" panose="02010600030101010101" pitchFamily="2" charset="-122"/>
              </a:rPr>
              <a:t>本单元的主题是“娱乐生活与起居饮食”，涉及的内容包括休闲娱乐、起居饮食、跨文化理解等，共有六篇文章，体裁包含记叙文和说明文。具体内容见下图。</a:t>
            </a:r>
            <a:endParaRPr lang="zh-CN" altLang="en-US" sz="3000" b="1">
              <a:solidFill>
                <a:schemeClr val="tx1"/>
              </a:solidFill>
              <a:uFillTx/>
              <a:latin typeface="宋体" panose="02010600030101010101" pitchFamily="2" charset="-122"/>
              <a:ea typeface="宋体" panose="02010600030101010101" pitchFamily="2" charset="-122"/>
              <a:cs typeface="宋体" panose="02010600030101010101" pitchFamily="2" charset="-122"/>
            </a:endParaRPr>
          </a:p>
        </p:txBody>
      </p:sp>
      <p:grpSp>
        <p:nvGrpSpPr>
          <p:cNvPr id="23" name="组合 22"/>
          <p:cNvGrpSpPr/>
          <p:nvPr/>
        </p:nvGrpSpPr>
        <p:grpSpPr>
          <a:xfrm>
            <a:off x="4411345" y="617220"/>
            <a:ext cx="3345180" cy="658495"/>
            <a:chOff x="7463" y="1201"/>
            <a:chExt cx="5268" cy="1037"/>
          </a:xfrm>
        </p:grpSpPr>
        <p:cxnSp>
          <p:nvCxnSpPr>
            <p:cNvPr id="24" name="直接连接符 23"/>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Guide</a:t>
              </a:r>
              <a:endParaRPr lang="zh-CN" altLang="en-US" sz="4000" b="1">
                <a:solidFill>
                  <a:schemeClr val="bg2"/>
                </a:solidFill>
                <a:effectLst>
                  <a:innerShdw blurRad="63500" dist="50800" dir="13500000">
                    <a:srgbClr val="000000">
                      <a:alpha val="50000"/>
                    </a:srgbClr>
                  </a:innerShdw>
                </a:effectLst>
              </a:endParaRPr>
            </a:p>
          </p:txBody>
        </p:sp>
        <p:cxnSp>
          <p:nvCxnSpPr>
            <p:cNvPr id="26" name="直接连接符 25"/>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8" name="图片 7"/>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756525" y="1905"/>
            <a:ext cx="1273810" cy="1273810"/>
          </a:xfrm>
          <a:prstGeom prst="rect">
            <a:avLst/>
          </a:prstGeom>
          <a:scene3d>
            <a:camera prst="orthographicFront">
              <a:rot lat="0" lon="0" rev="0"/>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846455" y="476250"/>
            <a:ext cx="10281920" cy="239966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5. What’s the main idea of the passage?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The history of Western cuisine.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B. An introduction of Western cuisine.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The difference between Western and Eastern cuisines.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D. The challenges of cooking Western food.</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156970" y="47625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846455" y="3502025"/>
            <a:ext cx="10187305" cy="208724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【解析】主旨大意题。文章主要对西餐进行了全面介绍，包括西餐的定义、食物种类、常用食材、传统甜点、主要特点以及对全球烹饪传统的影响等。故选B项。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480060" y="490855"/>
            <a:ext cx="3594735" cy="513080"/>
          </a:xfrm>
          <a:prstGeom prst="rect">
            <a:avLst/>
          </a:prstGeom>
          <a:noFill/>
        </p:spPr>
        <p:txBody>
          <a:bodyPr wrap="square" rtlCol="0">
            <a:noAutofit/>
          </a:bodyPr>
          <a:p>
            <a:pPr algn="ctr">
              <a:lnSpc>
                <a:spcPct val="90000"/>
              </a:lnSpc>
            </a:pPr>
            <a:r>
              <a:rPr lang="zh-CN" altLang="en-US" sz="4000" b="1">
                <a:solidFill>
                  <a:srgbClr val="002060"/>
                </a:solidFill>
              </a:rPr>
              <a:t>Passage Six</a:t>
            </a:r>
            <a:endParaRPr lang="zh-CN" altLang="en-US" sz="4000" b="1">
              <a:solidFill>
                <a:srgbClr val="002060"/>
              </a:solidFill>
            </a:endParaRPr>
          </a:p>
        </p:txBody>
      </p:sp>
      <p:sp>
        <p:nvSpPr>
          <p:cNvPr id="2" name="文本框 1"/>
          <p:cNvSpPr txBox="1"/>
          <p:nvPr/>
        </p:nvSpPr>
        <p:spPr>
          <a:xfrm>
            <a:off x="610870" y="1270000"/>
            <a:ext cx="11205845" cy="233997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China-Africa vocational education cooperation will promote Africa’s industrialization (工业化) and modernization (现代化). (1) ___</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___</a:t>
            </a:r>
            <a:r>
              <a:rPr sz="3000">
                <a:solidFill>
                  <a:schemeClr val="tx1"/>
                </a:solidFill>
                <a:uFillTx/>
                <a:latin typeface="Times New Roman" panose="02020603050405020304" charset="0"/>
                <a:ea typeface="宋体" panose="02010600030101010101" pitchFamily="2" charset="-122"/>
                <a:cs typeface="Times New Roman" panose="02020603050405020304" charset="0"/>
              </a:rPr>
              <a:t>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Since Africa’s first Luban Workshop (鲁班工坊) was built in Djibouti in March 2019, China has built 12 such workshops in Africa.</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 name="文本框 9"/>
          <p:cNvSpPr txBox="1"/>
          <p:nvPr>
            <p:custDataLst>
              <p:tags r:id="rId5"/>
            </p:custDataLst>
          </p:nvPr>
        </p:nvSpPr>
        <p:spPr>
          <a:xfrm>
            <a:off x="480060" y="3876040"/>
            <a:ext cx="11087735" cy="2168525"/>
          </a:xfrm>
          <a:prstGeom prst="rect">
            <a:avLst/>
          </a:prstGeom>
          <a:solidFill>
            <a:schemeClr val="accent3">
              <a:lumMod val="20000"/>
              <a:lumOff val="80000"/>
            </a:schemeClr>
          </a:solidFill>
          <a:ln>
            <a:noFill/>
          </a:ln>
        </p:spPr>
        <p:txBody>
          <a:bodyPr wrap="square" rtlCol="0">
            <a:spAutoFit/>
          </a:bodyPr>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A. In these workshops, students learn skills such as engineering and electrical work.</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B. The government can provide financial support for enterprises.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C. Together, they can build internship and employment platforms for African students.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D. This cooperation is not only a strategy but also a bridge of friendship between the two continents. </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E. Studying in China has become a popular and useful way to improve themselves.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custDataLst>
              <p:tags r:id="rId6"/>
            </p:custDataLst>
          </p:nvPr>
        </p:nvSpPr>
        <p:spPr>
          <a:xfrm>
            <a:off x="1155700" y="216344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D</a:t>
            </a:r>
            <a:endParaRPr lang="zh-CN" altLang="en-US" sz="3000">
              <a:solidFill>
                <a:srgbClr val="C00000"/>
              </a:solidFill>
              <a:uFillTx/>
              <a:latin typeface="Times New Roman" panose="02020603050405020304" charset="0"/>
              <a:cs typeface="Times New Roman" panose="02020603050405020304" charset="0"/>
            </a:endParaRPr>
          </a:p>
        </p:txBody>
      </p:sp>
      <p:sp>
        <p:nvSpPr>
          <p:cNvPr id="5" name="圆角矩形 4"/>
          <p:cNvSpPr/>
          <p:nvPr/>
        </p:nvSpPr>
        <p:spPr>
          <a:xfrm>
            <a:off x="2451100" y="2261235"/>
            <a:ext cx="238760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7"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228" y="9384"/>
              <a:ext cx="2140"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43635" y="1145540"/>
            <a:ext cx="10266680" cy="334899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解析】空格前一句提到，中非职业教育合作将为非洲的工业化和现代化提供推动力，因此，空格处应填入关于“中非职业教育合作”的进一步阐述，或者引出第二段“鲁班工坊”的相关表述。D项“这种合作不仅是一种战略，也是两大洲之间友谊的桥梁”是对前一句的进一步描述，符合逻辑。故选D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428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4" name="文本框 3"/>
          <p:cNvSpPr txBox="1"/>
          <p:nvPr>
            <p:custDataLst>
              <p:tags r:id="rId4"/>
            </p:custDataLst>
          </p:nvPr>
        </p:nvSpPr>
        <p:spPr>
          <a:xfrm>
            <a:off x="531495" y="429895"/>
            <a:ext cx="10975340" cy="2339975"/>
          </a:xfrm>
          <a:prstGeom prst="rect">
            <a:avLst/>
          </a:prstGeom>
          <a:noFill/>
          <a:ln>
            <a:noFill/>
          </a:ln>
        </p:spPr>
        <p:txBody>
          <a:bodyPr wrap="square" rtlCol="0">
            <a:noAutofit/>
          </a:bodyPr>
          <a:p>
            <a:pPr indent="0" algn="just" fontAlgn="auto">
              <a:lnSpc>
                <a:spcPct val="9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These workshops help Africa realize the development and innovation of vocational education through vocational training. They offer African students and workers the opportunity to learn practical skills that are important for the economic growth. (2) __________ The experienced Chinese professionals patiently guide the students through every step of the learning process, ensuring that they gain a good foundation (基础) in their chosen fields.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pic>
        <p:nvPicPr>
          <p:cNvPr id="32" name="图片 31"/>
          <p:cNvPicPr>
            <a:picLocks noChangeAspect="1"/>
          </p:cNvPicPr>
          <p:nvPr>
            <p:custDataLst>
              <p:tags r:id="rId5"/>
            </p:custDataLst>
          </p:nvPr>
        </p:nvPicPr>
        <p:blipFill>
          <a:blip r:embed="rId6">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3" name="文本框 2"/>
          <p:cNvSpPr txBox="1"/>
          <p:nvPr>
            <p:custDataLst>
              <p:tags r:id="rId7"/>
            </p:custDataLst>
          </p:nvPr>
        </p:nvSpPr>
        <p:spPr>
          <a:xfrm>
            <a:off x="9267825" y="161734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5" name="圆角矩形 4"/>
          <p:cNvSpPr/>
          <p:nvPr/>
        </p:nvSpPr>
        <p:spPr>
          <a:xfrm>
            <a:off x="8036560" y="3180080"/>
            <a:ext cx="263588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8" action="ppaction://hlinksldjump"/>
              </a:rPr>
              <a:t>【解析】</a:t>
            </a:r>
            <a:endParaRPr lang="zh-CN" altLang="en-US" sz="2800" b="1">
              <a:solidFill>
                <a:srgbClr val="00B0F0"/>
              </a:solidFill>
            </a:endParaRPr>
          </a:p>
        </p:txBody>
      </p:sp>
      <p:sp>
        <p:nvSpPr>
          <p:cNvPr id="2" name="文本框 1"/>
          <p:cNvSpPr txBox="1"/>
          <p:nvPr>
            <p:custDataLst>
              <p:tags r:id="rId9"/>
            </p:custDataLst>
          </p:nvPr>
        </p:nvSpPr>
        <p:spPr>
          <a:xfrm>
            <a:off x="480060" y="3876040"/>
            <a:ext cx="11087735" cy="2168525"/>
          </a:xfrm>
          <a:prstGeom prst="rect">
            <a:avLst/>
          </a:prstGeom>
          <a:solidFill>
            <a:schemeClr val="accent3">
              <a:lumMod val="20000"/>
              <a:lumOff val="80000"/>
            </a:schemeClr>
          </a:solidFill>
          <a:ln>
            <a:noFill/>
          </a:ln>
        </p:spPr>
        <p:txBody>
          <a:bodyPr wrap="square" rtlCol="0">
            <a:spAutoFit/>
          </a:bodyPr>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A. In these workshops, students learn skills such as engineering and electrical work.</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B. The government can provide financial support for enterprises.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C. Together, they can build internship and employment platforms for African students.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D. This cooperation is not only a strategy but also a bridge of friendship between the two continents. </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E. Studying in China has become a popular and useful way to improve themselves.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43635" y="1701800"/>
            <a:ext cx="10266680" cy="263334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2.【解析】第二段主要围绕鲁班工坊的起源、发展情况和作用进行阐述。空格前一句提到鲁班工坊对非洲学生和工人的重大意义，后一句介绍了鲁班工坊的导师，可推测空格处仍与鲁班工坊有关，只有A项是对于工坊的进一步说明。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6" name="组合 5"/>
          <p:cNvGrpSpPr/>
          <p:nvPr/>
        </p:nvGrpSpPr>
        <p:grpSpPr>
          <a:xfrm>
            <a:off x="231775" y="238760"/>
            <a:ext cx="11696065" cy="6426200"/>
            <a:chOff x="342" y="355"/>
            <a:chExt cx="18514" cy="10120"/>
          </a:xfrm>
        </p:grpSpPr>
        <p:sp>
          <p:nvSpPr>
            <p:cNvPr id="8" name="圆角矩形 7"/>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Times New Roman" panose="02020603050405020304" charset="0"/>
                <a:ea typeface="宋体" panose="02010600030101010101" pitchFamily="2" charset="-122"/>
                <a:cs typeface="Times New Roman" panose="02020603050405020304" charset="0"/>
              </a:endParaRPr>
            </a:p>
          </p:txBody>
        </p:sp>
        <p:sp>
          <p:nvSpPr>
            <p:cNvPr id="10" name="圆角矩形 9"/>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atin typeface="Times New Roman" panose="02020603050405020304" charset="0"/>
                <a:ea typeface="宋体" panose="02010600030101010101" pitchFamily="2" charset="-122"/>
                <a:cs typeface="Times New Roman" panose="02020603050405020304" charset="0"/>
              </a:endParaRPr>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4" name="文本框 3"/>
          <p:cNvSpPr txBox="1"/>
          <p:nvPr/>
        </p:nvSpPr>
        <p:spPr>
          <a:xfrm>
            <a:off x="591820" y="429895"/>
            <a:ext cx="10975340" cy="2339975"/>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In the meantime, thanks to strong financial support from the Chinese government and Chinese companies, more and more African youths are coming to China to study and go to college, taking innovative practices such as information technology back to Africa. (3) __________</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1505585" y="221678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E</a:t>
            </a:r>
            <a:endParaRPr lang="zh-CN" altLang="en-US"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2681605" y="2303780"/>
            <a:ext cx="162433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3" name="文本框 2"/>
          <p:cNvSpPr txBox="1"/>
          <p:nvPr>
            <p:custDataLst>
              <p:tags r:id="rId6"/>
            </p:custDataLst>
          </p:nvPr>
        </p:nvSpPr>
        <p:spPr>
          <a:xfrm>
            <a:off x="480060" y="3876040"/>
            <a:ext cx="11087735" cy="2168525"/>
          </a:xfrm>
          <a:prstGeom prst="rect">
            <a:avLst/>
          </a:prstGeom>
          <a:solidFill>
            <a:schemeClr val="accent3">
              <a:lumMod val="20000"/>
              <a:lumOff val="80000"/>
            </a:schemeClr>
          </a:solidFill>
          <a:ln>
            <a:noFill/>
          </a:ln>
        </p:spPr>
        <p:txBody>
          <a:bodyPr wrap="square" rtlCol="0">
            <a:spAutoFit/>
          </a:bodyPr>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A. In these workshops, students learn skills such as engineering and electrical work.</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B. The government can provide financial support for enterprises.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C. Together, they can build internship and employment platforms for African students.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D. This cooperation is not only a strategy but also a bridge of friendship between the two continents. </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E. Studying in China has become a popular and useful way to improve themselves.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43635" y="1701800"/>
            <a:ext cx="10266680" cy="247459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3.【解析】第三段主要讲述中国政府和企业为非洲青年提供资金支持，帮助他们来中国学习，非洲青年将他们在中国学到的创新实践带回非洲，强调了中非在教育和经济发展方面的积极互动。只有E项提到非洲青年到中国学习。故选E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custDataLst>
              <p:tags r:id="rId5"/>
            </p:custDataLst>
          </p:nvPr>
        </p:nvSpPr>
        <p:spPr>
          <a:xfrm>
            <a:off x="579755" y="469265"/>
            <a:ext cx="10927715" cy="2766060"/>
          </a:xfrm>
          <a:prstGeom prst="rect">
            <a:avLst/>
          </a:prstGeom>
          <a:noFill/>
          <a:ln>
            <a:noFill/>
          </a:ln>
        </p:spPr>
        <p:txBody>
          <a:bodyPr wrap="square" rtlCol="0">
            <a:no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In recent years, China and Africa have worked together in vocational education and achieved great results. Cooperation between companies and the government has improved China’s vocational education assistance for Africa. (4) ________ And companies can build training bases. (5) ________ Therefore, they can learn practical skills and achieve development of vocational education in Africa.</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文本框 15"/>
          <p:cNvSpPr txBox="1"/>
          <p:nvPr/>
        </p:nvSpPr>
        <p:spPr>
          <a:xfrm>
            <a:off x="7027545" y="181991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4512945" y="3322955"/>
            <a:ext cx="20116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hlinkClick r:id="rId6" action="ppaction://hlinksldjump"/>
              </a:rPr>
              <a:t>(4)</a:t>
            </a:r>
            <a:r>
              <a:rPr lang="zh-CN" altLang="en-US" sz="2800" b="1">
                <a:solidFill>
                  <a:srgbClr val="00B0F0"/>
                </a:solidFill>
                <a:hlinkClick r:id="rId6" action="ppaction://hlinksldjump"/>
              </a:rPr>
              <a:t>【解析】</a:t>
            </a:r>
            <a:endParaRPr lang="zh-CN" altLang="en-US" sz="2800" b="1">
              <a:solidFill>
                <a:srgbClr val="00B0F0"/>
              </a:solidFill>
            </a:endParaRPr>
          </a:p>
        </p:txBody>
      </p:sp>
      <p:sp>
        <p:nvSpPr>
          <p:cNvPr id="3" name="文本框 2"/>
          <p:cNvSpPr txBox="1"/>
          <p:nvPr>
            <p:custDataLst>
              <p:tags r:id="rId7"/>
            </p:custDataLst>
          </p:nvPr>
        </p:nvSpPr>
        <p:spPr>
          <a:xfrm>
            <a:off x="480060" y="3876040"/>
            <a:ext cx="11087735" cy="2168525"/>
          </a:xfrm>
          <a:prstGeom prst="rect">
            <a:avLst/>
          </a:prstGeom>
          <a:solidFill>
            <a:schemeClr val="accent3">
              <a:lumMod val="20000"/>
              <a:lumOff val="80000"/>
            </a:schemeClr>
          </a:solidFill>
          <a:ln>
            <a:noFill/>
          </a:ln>
        </p:spPr>
        <p:txBody>
          <a:bodyPr wrap="square" rtlCol="0">
            <a:spAutoFit/>
          </a:bodyPr>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A. In these workshops, students learn skills such as engineering and electrical work.</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B. The government can provide financial support for enterprises.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C. Together, they can build internship and employment platforms for African students.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D. This cooperation is not only a strategy but also a bridge of friendship between the two continents. </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360045" indent="-457200" algn="just" fontAlgn="auto">
              <a:lnSpc>
                <a:spcPct val="90000"/>
              </a:lnSpc>
              <a:spcAft>
                <a:spcPts val="0"/>
              </a:spcAft>
              <a:buNone/>
            </a:pPr>
            <a:r>
              <a:rPr sz="2500">
                <a:solidFill>
                  <a:schemeClr val="tx1"/>
                </a:solidFill>
                <a:uFillTx/>
                <a:latin typeface="Times New Roman" panose="02020603050405020304" charset="0"/>
                <a:ea typeface="宋体" panose="02010600030101010101" pitchFamily="2" charset="-122"/>
                <a:cs typeface="Times New Roman" panose="02020603050405020304" charset="0"/>
              </a:rPr>
              <a:t>E. Studying in China has become a popular and useful way to improve themselves.</a:t>
            </a:r>
            <a:endParaRPr sz="25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4916170" y="229362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7" name="圆角矩形 6"/>
          <p:cNvSpPr/>
          <p:nvPr/>
        </p:nvSpPr>
        <p:spPr>
          <a:xfrm>
            <a:off x="6948170" y="3322955"/>
            <a:ext cx="1991995"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hlinkClick r:id="rId8" action="ppaction://hlinksldjump"/>
              </a:rPr>
              <a:t>(5)</a:t>
            </a:r>
            <a:r>
              <a:rPr lang="zh-CN" altLang="en-US" sz="2800" b="1">
                <a:solidFill>
                  <a:srgbClr val="00B0F0"/>
                </a:solidFill>
                <a:hlinkClick r:id="rId8"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bldLvl="0" animBg="1"/>
      <p:bldP spid="6" grpId="0"/>
      <p:bldP spid="7"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43635" y="1701800"/>
            <a:ext cx="10266680" cy="193929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4.【解析】空格前一句提到了政府和企业的合作，空格后一句“And companies...”说明了企业的贡献，可推测空格处应介绍政府的行为。故选B项。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780" cy="773430"/>
            <a:chOff x="15940" y="9138"/>
            <a:chExt cx="2428"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1143635" y="1776095"/>
            <a:ext cx="10266680" cy="2206625"/>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5.【解析】空格前文主要谈论政府和企业共同合作为中非合作交流贡献力量，后一句用Therefore引出合作的结果，可推测空格处仍与企业和政府双方的共同努力有关。故选C项。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9" name="左大括号 18"/>
          <p:cNvSpPr/>
          <p:nvPr/>
        </p:nvSpPr>
        <p:spPr>
          <a:xfrm>
            <a:off x="2889250" y="1389380"/>
            <a:ext cx="499110" cy="3642360"/>
          </a:xfrm>
          <a:prstGeom prst="leftBrace">
            <a:avLst>
              <a:gd name="adj1" fmla="val 0"/>
              <a:gd name="adj2" fmla="val 49069"/>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24" name="直接连接符 23"/>
          <p:cNvCxnSpPr/>
          <p:nvPr/>
        </p:nvCxnSpPr>
        <p:spPr>
          <a:xfrm>
            <a:off x="5598160" y="143764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5" name="直接连接符 24"/>
          <p:cNvCxnSpPr/>
          <p:nvPr/>
        </p:nvCxnSpPr>
        <p:spPr>
          <a:xfrm>
            <a:off x="5708015" y="3209925"/>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6" name="直接连接符 25"/>
          <p:cNvCxnSpPr/>
          <p:nvPr/>
        </p:nvCxnSpPr>
        <p:spPr>
          <a:xfrm>
            <a:off x="5708015" y="502285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8" name="直接连接符 27"/>
          <p:cNvCxnSpPr/>
          <p:nvPr/>
        </p:nvCxnSpPr>
        <p:spPr>
          <a:xfrm flipV="1">
            <a:off x="8010525" y="1435100"/>
            <a:ext cx="339090" cy="254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9" name="直接连接符 28"/>
          <p:cNvCxnSpPr/>
          <p:nvPr/>
        </p:nvCxnSpPr>
        <p:spPr>
          <a:xfrm>
            <a:off x="8020685" y="317881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30" name="直接连接符 29"/>
          <p:cNvCxnSpPr/>
          <p:nvPr/>
        </p:nvCxnSpPr>
        <p:spPr>
          <a:xfrm>
            <a:off x="8010525" y="503682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sp>
        <p:nvSpPr>
          <p:cNvPr id="2" name="圆角矩形 1"/>
          <p:cNvSpPr/>
          <p:nvPr/>
        </p:nvSpPr>
        <p:spPr>
          <a:xfrm>
            <a:off x="448945" y="1878330"/>
            <a:ext cx="2600960" cy="2120265"/>
          </a:xfrm>
          <a:prstGeom prst="roundRect">
            <a:avLst/>
          </a:prstGeom>
          <a:solidFill>
            <a:schemeClr val="accent5">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Unit 2</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Leisure Life </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and Food</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娱乐生活与</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起居饮食</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3" name="圆角矩形 2"/>
          <p:cNvSpPr/>
          <p:nvPr/>
        </p:nvSpPr>
        <p:spPr>
          <a:xfrm>
            <a:off x="3334385" y="898525"/>
            <a:ext cx="2319655"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One </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1</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说明文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6" name="圆角矩形 5"/>
          <p:cNvSpPr/>
          <p:nvPr/>
        </p:nvSpPr>
        <p:spPr>
          <a:xfrm>
            <a:off x="3388360" y="2748280"/>
            <a:ext cx="2319655"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Two</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1</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记叙文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8" name="圆角矩形 7"/>
          <p:cNvSpPr/>
          <p:nvPr/>
        </p:nvSpPr>
        <p:spPr>
          <a:xfrm>
            <a:off x="3324225" y="4465955"/>
            <a:ext cx="2392680"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Three</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1</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说明文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9" name="圆角矩形 8"/>
          <p:cNvSpPr/>
          <p:nvPr/>
        </p:nvSpPr>
        <p:spPr>
          <a:xfrm>
            <a:off x="5996305" y="989965"/>
            <a:ext cx="1958975" cy="969645"/>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Shopping Experience</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 name="圆角矩形 9"/>
          <p:cNvSpPr/>
          <p:nvPr/>
        </p:nvSpPr>
        <p:spPr>
          <a:xfrm>
            <a:off x="6046470" y="2407285"/>
            <a:ext cx="1960880" cy="1508125"/>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The Power of Music</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1" name="圆角矩形 10"/>
          <p:cNvSpPr/>
          <p:nvPr/>
        </p:nvSpPr>
        <p:spPr>
          <a:xfrm>
            <a:off x="6092190" y="4533900"/>
            <a:ext cx="1918335" cy="954405"/>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Chinese Meals</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圆角矩形 11"/>
          <p:cNvSpPr/>
          <p:nvPr/>
        </p:nvSpPr>
        <p:spPr>
          <a:xfrm>
            <a:off x="8373110" y="584835"/>
            <a:ext cx="3145790" cy="167830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8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“购物体验”相关词汇：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8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customer, experience, purchase, physical store</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4" name="圆角矩形 13"/>
          <p:cNvSpPr/>
          <p:nvPr/>
        </p:nvSpPr>
        <p:spPr>
          <a:xfrm>
            <a:off x="8411845" y="2263140"/>
            <a:ext cx="3404870" cy="196024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“校园生活”相关词汇：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talent, club, challenge, guide</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圆角矩形 15"/>
          <p:cNvSpPr/>
          <p:nvPr/>
        </p:nvSpPr>
        <p:spPr>
          <a:xfrm>
            <a:off x="8363585" y="4338955"/>
            <a:ext cx="3038475" cy="183451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“中式菜肴”相关词汇：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dish, dessert, main course, soup</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392430" y="313055"/>
            <a:ext cx="5954395" cy="583565"/>
          </a:xfrm>
          <a:prstGeom prst="rect">
            <a:avLst/>
          </a:prstGeom>
          <a:noFill/>
        </p:spPr>
        <p:txBody>
          <a:bodyPr wrap="square" rtlCol="0">
            <a:spAutoFit/>
          </a:bodyPr>
          <a:p>
            <a:pPr indent="457200" algn="just" fontAlgn="auto">
              <a:lnSpc>
                <a:spcPct val="100000"/>
              </a:lnSpc>
              <a:spcAft>
                <a:spcPts val="0"/>
              </a:spcAft>
              <a:buNone/>
            </a:pPr>
            <a:r>
              <a:rPr sz="3200" b="1">
                <a:solidFill>
                  <a:srgbClr val="00B0F0"/>
                </a:solidFill>
                <a:uFillTx/>
                <a:latin typeface="Times New Roman" panose="02020603050405020304" charset="0"/>
                <a:ea typeface="宋体" panose="02010600030101010101" pitchFamily="2" charset="-122"/>
                <a:cs typeface="Times New Roman" panose="02020603050405020304" charset="0"/>
              </a:rPr>
              <a:t>Words and Expressions</a:t>
            </a:r>
            <a:endParaRPr sz="3200" b="1">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
        <p:nvSpPr>
          <p:cNvPr id="22" name="文本框 21"/>
          <p:cNvSpPr txBox="1"/>
          <p:nvPr/>
        </p:nvSpPr>
        <p:spPr>
          <a:xfrm>
            <a:off x="4658995" y="1028700"/>
            <a:ext cx="3594735" cy="513080"/>
          </a:xfrm>
          <a:prstGeom prst="rect">
            <a:avLst/>
          </a:prstGeom>
          <a:noFill/>
        </p:spPr>
        <p:txBody>
          <a:bodyPr wrap="square" rtlCol="0">
            <a:noAutofit/>
          </a:bodyPr>
          <a:p>
            <a:pPr algn="ctr">
              <a:lnSpc>
                <a:spcPct val="90000"/>
              </a:lnSpc>
            </a:pPr>
            <a:r>
              <a:rPr lang="zh-CN" altLang="en-US" sz="3000" b="1">
                <a:solidFill>
                  <a:schemeClr val="tx1"/>
                </a:solidFill>
                <a:uFillTx/>
              </a:rPr>
              <a:t>Passage Four</a:t>
            </a:r>
            <a:endParaRPr lang="zh-CN" altLang="en-US" sz="3000" b="1">
              <a:solidFill>
                <a:schemeClr val="tx1"/>
              </a:solidFill>
              <a:uFillTx/>
            </a:endParaRPr>
          </a:p>
        </p:txBody>
      </p:sp>
      <p:grpSp>
        <p:nvGrpSpPr>
          <p:cNvPr id="6" name="组合 5"/>
          <p:cNvGrpSpPr/>
          <p:nvPr/>
        </p:nvGrpSpPr>
        <p:grpSpPr>
          <a:xfrm>
            <a:off x="735965" y="1673225"/>
            <a:ext cx="10665460" cy="4405630"/>
            <a:chOff x="2152" y="2493"/>
            <a:chExt cx="15984" cy="6360"/>
          </a:xfrm>
        </p:grpSpPr>
        <p:pic>
          <p:nvPicPr>
            <p:cNvPr id="2" name="图片 1"/>
            <p:cNvPicPr>
              <a:picLocks noChangeAspect="1"/>
            </p:cNvPicPr>
            <p:nvPr/>
          </p:nvPicPr>
          <p:blipFill>
            <a:blip r:embed="rId5"/>
            <a:stretch>
              <a:fillRect/>
            </a:stretch>
          </p:blipFill>
          <p:spPr>
            <a:xfrm>
              <a:off x="2152" y="2493"/>
              <a:ext cx="8040" cy="6360"/>
            </a:xfrm>
            <a:prstGeom prst="rect">
              <a:avLst/>
            </a:prstGeom>
          </p:spPr>
        </p:pic>
        <p:pic>
          <p:nvPicPr>
            <p:cNvPr id="3" name="图片 2"/>
            <p:cNvPicPr>
              <a:picLocks noChangeAspect="1"/>
            </p:cNvPicPr>
            <p:nvPr/>
          </p:nvPicPr>
          <p:blipFill>
            <a:blip r:embed="rId6"/>
            <a:stretch>
              <a:fillRect/>
            </a:stretch>
          </p:blipFill>
          <p:spPr>
            <a:xfrm>
              <a:off x="10192" y="2517"/>
              <a:ext cx="7944" cy="6336"/>
            </a:xfrm>
            <a:prstGeom prst="rect">
              <a:avLst/>
            </a:prstGeom>
          </p:spPr>
        </p:pic>
      </p:gr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15" name="组合 14"/>
          <p:cNvGrpSpPr/>
          <p:nvPr/>
        </p:nvGrpSpPr>
        <p:grpSpPr>
          <a:xfrm>
            <a:off x="1003300" y="1494155"/>
            <a:ext cx="10207625" cy="2223135"/>
            <a:chOff x="1151" y="3665"/>
            <a:chExt cx="15420" cy="3204"/>
          </a:xfrm>
        </p:grpSpPr>
        <p:pic>
          <p:nvPicPr>
            <p:cNvPr id="12" name="图片 11"/>
            <p:cNvPicPr>
              <a:picLocks noChangeAspect="1"/>
            </p:cNvPicPr>
            <p:nvPr/>
          </p:nvPicPr>
          <p:blipFill>
            <a:blip r:embed="rId5"/>
            <a:stretch>
              <a:fillRect/>
            </a:stretch>
          </p:blipFill>
          <p:spPr>
            <a:xfrm>
              <a:off x="1151" y="3665"/>
              <a:ext cx="8340" cy="3180"/>
            </a:xfrm>
            <a:prstGeom prst="rect">
              <a:avLst/>
            </a:prstGeom>
          </p:spPr>
        </p:pic>
        <p:pic>
          <p:nvPicPr>
            <p:cNvPr id="14" name="图片 13"/>
            <p:cNvPicPr>
              <a:picLocks noChangeAspect="1"/>
            </p:cNvPicPr>
            <p:nvPr/>
          </p:nvPicPr>
          <p:blipFill>
            <a:blip r:embed="rId6"/>
            <a:srcRect/>
            <a:stretch>
              <a:fillRect/>
            </a:stretch>
          </p:blipFill>
          <p:spPr>
            <a:xfrm>
              <a:off x="9491" y="3665"/>
              <a:ext cx="7080" cy="3204"/>
            </a:xfrm>
            <a:prstGeom prst="rect">
              <a:avLst/>
            </a:prstGeom>
          </p:spPr>
        </p:pic>
      </p:gr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3789680" y="389890"/>
            <a:ext cx="3594735" cy="414020"/>
          </a:xfrm>
          <a:prstGeom prst="rect">
            <a:avLst/>
          </a:prstGeom>
          <a:noFill/>
        </p:spPr>
        <p:txBody>
          <a:bodyPr wrap="square" rtlCol="0">
            <a:noAutofit/>
          </a:bodyPr>
          <a:p>
            <a:pPr algn="ctr">
              <a:lnSpc>
                <a:spcPct val="90000"/>
              </a:lnSpc>
            </a:pPr>
            <a:r>
              <a:rPr lang="zh-CN" altLang="en-US" sz="3000" b="1">
                <a:solidFill>
                  <a:schemeClr val="tx1"/>
                </a:solidFill>
                <a:uFillTx/>
              </a:rPr>
              <a:t>Passage Five</a:t>
            </a:r>
            <a:endParaRPr lang="zh-CN" altLang="en-US" sz="3000" b="1">
              <a:solidFill>
                <a:schemeClr val="tx1"/>
              </a:solidFill>
              <a:uFillTx/>
            </a:endParaRPr>
          </a:p>
        </p:txBody>
      </p:sp>
      <p:pic>
        <p:nvPicPr>
          <p:cNvPr id="2" name="图片 1"/>
          <p:cNvPicPr>
            <a:picLocks noChangeAspect="1"/>
          </p:cNvPicPr>
          <p:nvPr/>
        </p:nvPicPr>
        <p:blipFill>
          <a:blip r:embed="rId5"/>
          <a:stretch>
            <a:fillRect/>
          </a:stretch>
        </p:blipFill>
        <p:spPr>
          <a:xfrm>
            <a:off x="461010" y="902970"/>
            <a:ext cx="11215370" cy="5029200"/>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3149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2" name="文本框 21"/>
          <p:cNvSpPr txBox="1"/>
          <p:nvPr/>
        </p:nvSpPr>
        <p:spPr>
          <a:xfrm>
            <a:off x="3802380" y="731520"/>
            <a:ext cx="3594735" cy="513080"/>
          </a:xfrm>
          <a:prstGeom prst="rect">
            <a:avLst/>
          </a:prstGeom>
          <a:noFill/>
        </p:spPr>
        <p:txBody>
          <a:bodyPr wrap="square" rtlCol="0">
            <a:noAutofit/>
          </a:bodyPr>
          <a:p>
            <a:pPr algn="ctr">
              <a:lnSpc>
                <a:spcPct val="90000"/>
              </a:lnSpc>
            </a:pPr>
            <a:r>
              <a:rPr lang="zh-CN" altLang="en-US" sz="3000" b="1">
                <a:solidFill>
                  <a:schemeClr val="tx1"/>
                </a:solidFill>
                <a:uFillTx/>
              </a:rPr>
              <a:t>Passage Six</a:t>
            </a:r>
            <a:endParaRPr lang="zh-CN" altLang="en-US" sz="3000" b="1">
              <a:solidFill>
                <a:schemeClr val="tx1"/>
              </a:solidFill>
              <a:uFillTx/>
            </a:endParaRPr>
          </a:p>
        </p:txBody>
      </p:sp>
      <p:grpSp>
        <p:nvGrpSpPr>
          <p:cNvPr id="2" name="组合 1"/>
          <p:cNvGrpSpPr/>
          <p:nvPr/>
        </p:nvGrpSpPr>
        <p:grpSpPr>
          <a:xfrm>
            <a:off x="10568305" y="6055360"/>
            <a:ext cx="1541780" cy="773430"/>
            <a:chOff x="15940" y="9138"/>
            <a:chExt cx="2428" cy="1218"/>
          </a:xfrm>
        </p:grpSpPr>
        <p:sp>
          <p:nvSpPr>
            <p:cNvPr id="9" name="左箭头 8">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a:hlinkClick r:id="rId6"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pic>
        <p:nvPicPr>
          <p:cNvPr id="7" name="图片 6"/>
          <p:cNvPicPr>
            <a:picLocks noChangeAspect="1"/>
          </p:cNvPicPr>
          <p:nvPr/>
        </p:nvPicPr>
        <p:blipFill>
          <a:blip r:embed="rId7"/>
          <a:stretch>
            <a:fillRect/>
          </a:stretch>
        </p:blipFill>
        <p:spPr>
          <a:xfrm>
            <a:off x="443865" y="1402080"/>
            <a:ext cx="11213465" cy="3863340"/>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678815" y="1448435"/>
            <a:ext cx="11010265" cy="1420495"/>
          </a:xfrm>
          <a:prstGeom prst="rect">
            <a:avLst/>
          </a:prstGeom>
          <a:noFill/>
        </p:spPr>
        <p:txBody>
          <a:bodyPr wrap="square" rtlCol="0">
            <a:spAutoFit/>
          </a:bodyPr>
          <a:p>
            <a:pPr indent="0" fontAlgn="auto">
              <a:lnSpc>
                <a:spcPct val="90000"/>
              </a:lnSpc>
              <a:spcAft>
                <a:spcPts val="0"/>
              </a:spcAft>
              <a:buNone/>
            </a:pPr>
            <a:r>
              <a:rPr lang="zh-CN" altLang="en-US" sz="3200" b="1">
                <a:solidFill>
                  <a:srgbClr val="00B0F0"/>
                </a:solidFill>
                <a:uFillTx/>
                <a:latin typeface="Times New Roman" panose="02020603050405020304" charset="0"/>
                <a:ea typeface="微软雅黑" panose="020B0503020204020204" charset="-122"/>
                <a:cs typeface="Times New Roman" panose="02020603050405020304" charset="0"/>
              </a:rPr>
              <a:t>A. Please choose the best Chinese meanings for the underlined words.</a:t>
            </a:r>
            <a:endParaRPr lang="zh-CN" altLang="en-US" sz="3200" b="1">
              <a:solidFill>
                <a:srgbClr val="00B0F0"/>
              </a:solidFill>
              <a:uFillTx/>
              <a:latin typeface="Times New Roman" panose="02020603050405020304" charset="0"/>
              <a:ea typeface="微软雅黑" panose="020B0503020204020204" charset="-122"/>
              <a:cs typeface="Times New Roman" panose="02020603050405020304" charset="0"/>
            </a:endParaRPr>
          </a:p>
          <a:p>
            <a:pPr indent="0" fontAlgn="auto">
              <a:lnSpc>
                <a:spcPct val="90000"/>
              </a:lnSpc>
              <a:spcAft>
                <a:spcPts val="0"/>
              </a:spcAft>
              <a:buNone/>
            </a:pPr>
            <a:r>
              <a:rPr lang="zh-CN" altLang="en-US" sz="3200">
                <a:solidFill>
                  <a:srgbClr val="00B0F0"/>
                </a:solidFill>
                <a:uFillTx/>
                <a:latin typeface="宋体" panose="02010600030101010101" pitchFamily="2" charset="-122"/>
                <a:ea typeface="宋体" panose="02010600030101010101" pitchFamily="2" charset="-122"/>
                <a:cs typeface="Times New Roman" panose="02020603050405020304" charset="0"/>
              </a:rPr>
              <a:t>请选出句中画线单词的最佳中文意思。</a:t>
            </a:r>
            <a:endParaRPr lang="zh-CN" altLang="en-US" sz="3200">
              <a:solidFill>
                <a:srgbClr val="00B0F0"/>
              </a:solidFill>
              <a:uFillTx/>
              <a:latin typeface="宋体" panose="02010600030101010101" pitchFamily="2" charset="-122"/>
              <a:ea typeface="宋体" panose="02010600030101010101" pitchFamily="2" charset="-122"/>
              <a:cs typeface="Times New Roman" panose="02020603050405020304" charset="0"/>
            </a:endParaRPr>
          </a:p>
        </p:txBody>
      </p:sp>
      <p:grpSp>
        <p:nvGrpSpPr>
          <p:cNvPr id="6" name="组合 5"/>
          <p:cNvGrpSpPr/>
          <p:nvPr/>
        </p:nvGrpSpPr>
        <p:grpSpPr>
          <a:xfrm>
            <a:off x="3982085" y="429895"/>
            <a:ext cx="3345180" cy="658495"/>
            <a:chOff x="7463" y="1201"/>
            <a:chExt cx="5268" cy="1037"/>
          </a:xfrm>
        </p:grpSpPr>
        <p:cxnSp>
          <p:nvCxnSpPr>
            <p:cNvPr id="21" name="直接连接符 20"/>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Assessment</a:t>
              </a:r>
              <a:endParaRPr lang="zh-CN" altLang="en-US" sz="4000" b="1">
                <a:solidFill>
                  <a:schemeClr val="bg2"/>
                </a:solidFill>
                <a:effectLst>
                  <a:innerShdw blurRad="63500" dist="50800" dir="13500000">
                    <a:srgbClr val="000000">
                      <a:alpha val="50000"/>
                    </a:srgbClr>
                  </a:innerShdw>
                </a:effectLst>
              </a:endParaRPr>
            </a:p>
          </p:txBody>
        </p:sp>
        <p:cxnSp>
          <p:nvCxnSpPr>
            <p:cNvPr id="3" name="直接连接符 2"/>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28" name="图片 27"/>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527925" y="0"/>
            <a:ext cx="1273810" cy="1273810"/>
          </a:xfrm>
          <a:prstGeom prst="rect">
            <a:avLst/>
          </a:prstGeom>
          <a:scene3d>
            <a:camera prst="orthographicFront">
              <a:rot lat="0" lon="0" rev="0"/>
            </a:camera>
            <a:lightRig rig="threePt" dir="t"/>
          </a:scene3d>
        </p:spPr>
      </p:pic>
      <p:sp>
        <p:nvSpPr>
          <p:cNvPr id="14" name="文本框 13"/>
          <p:cNvSpPr txBox="1"/>
          <p:nvPr/>
        </p:nvSpPr>
        <p:spPr>
          <a:xfrm>
            <a:off x="678815" y="3360420"/>
            <a:ext cx="10817860"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1. John has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created</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 medicine for heart attacks.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发现</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利用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创造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研究</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nvSpPr>
        <p:spPr>
          <a:xfrm>
            <a:off x="920115" y="342900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8" name="文本框 7"/>
          <p:cNvSpPr txBox="1"/>
          <p:nvPr/>
        </p:nvSpPr>
        <p:spPr>
          <a:xfrm>
            <a:off x="920115" y="486664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619885" indent="-161988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【解析】create意为“创造”。句意：约翰已经创造出一种治疗心脏病的药物。</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608330" y="817880"/>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2. She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gained</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 lot from the lesson.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提高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赢得</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 收到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获得</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90043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D</a:t>
            </a:r>
            <a:endParaRPr lang="zh-CN" altLang="en-US" sz="3000">
              <a:solidFill>
                <a:srgbClr val="C00000"/>
              </a:solidFill>
              <a:uFillTx/>
              <a:latin typeface="Times New Roman" panose="02020603050405020304" charset="0"/>
              <a:cs typeface="Times New Roman" panose="02020603050405020304" charset="0"/>
            </a:endParaRPr>
          </a:p>
        </p:txBody>
      </p:sp>
      <p:sp>
        <p:nvSpPr>
          <p:cNvPr id="8" name="文本框 7"/>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【解析】gain意为“获得；增加”。句意：她从这堂课收获了很多。</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47637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3. We need to protect our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environment</a:t>
            </a:r>
            <a:r>
              <a:rPr sz="3000">
                <a:solidFill>
                  <a:schemeClr val="tx1"/>
                </a:solidFill>
                <a:uFillTx/>
                <a:latin typeface="Times New Roman" panose="02020603050405020304" charset="0"/>
                <a:ea typeface="宋体" panose="02010600030101010101" pitchFamily="2" charset="-122"/>
                <a:cs typeface="Times New Roman" panose="02020603050405020304" charset="0"/>
              </a:rPr>
              <a:t> not only for animals but also for ourselves.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环境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文明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文化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历史</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8648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【解析】environment意为“环境”。句意：我们要保护环境，不仅是为了动物，也是为了我们自己。</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4. Linda finally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adapted</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to the life on the farm.</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适应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尝试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适合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采用</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【解析】adapt意为“使适应；改编”。句意：琳达最终适应了农场生活。</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47637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5. The food in our school cafeteria is so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tasty</a:t>
            </a:r>
            <a:r>
              <a:rPr sz="3000">
                <a:solidFill>
                  <a:schemeClr val="tx1"/>
                </a:solidFill>
                <a:uFillTx/>
                <a:latin typeface="Times New Roman" panose="02020603050405020304" charset="0"/>
                <a:ea typeface="宋体" panose="02010600030101010101" pitchFamily="2" charset="-122"/>
                <a:cs typeface="Times New Roman" panose="02020603050405020304" charset="0"/>
              </a:rPr>
              <a:t>. We all like it.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优秀的</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美味的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有品位的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有趣的</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【解析】tasty意为“美味的”。句意：我们学校食堂的食物很美味，我们很喜欢。</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6.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Thanks to</a:t>
            </a:r>
            <a:r>
              <a:rPr sz="3000">
                <a:solidFill>
                  <a:schemeClr val="tx1"/>
                </a:solidFill>
                <a:uFillTx/>
                <a:latin typeface="Times New Roman" panose="02020603050405020304" charset="0"/>
                <a:ea typeface="宋体" panose="02010600030101010101" pitchFamily="2" charset="-122"/>
                <a:cs typeface="Times New Roman" panose="02020603050405020304" charset="0"/>
              </a:rPr>
              <a:t> his help, I finally solved the math problem.</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多亏</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因为</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 考虑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忽视</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【解析】thanks to意为“由于；多亏”。句意：多亏了他的帮助，我终于解出了这道数学题。</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142875" y="22542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9" name="左大括号 18"/>
          <p:cNvSpPr/>
          <p:nvPr/>
        </p:nvSpPr>
        <p:spPr>
          <a:xfrm>
            <a:off x="2444750" y="1389380"/>
            <a:ext cx="499110" cy="3642360"/>
          </a:xfrm>
          <a:prstGeom prst="leftBrace">
            <a:avLst>
              <a:gd name="adj1" fmla="val 0"/>
              <a:gd name="adj2" fmla="val 49069"/>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24" name="直接连接符 23"/>
          <p:cNvCxnSpPr/>
          <p:nvPr/>
        </p:nvCxnSpPr>
        <p:spPr>
          <a:xfrm>
            <a:off x="5081270" y="143764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5" name="直接连接符 24"/>
          <p:cNvCxnSpPr/>
          <p:nvPr/>
        </p:nvCxnSpPr>
        <p:spPr>
          <a:xfrm>
            <a:off x="5191125" y="3209925"/>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6" name="直接连接符 25"/>
          <p:cNvCxnSpPr/>
          <p:nvPr/>
        </p:nvCxnSpPr>
        <p:spPr>
          <a:xfrm>
            <a:off x="5191125" y="5022850"/>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8" name="直接连接符 27"/>
          <p:cNvCxnSpPr/>
          <p:nvPr/>
        </p:nvCxnSpPr>
        <p:spPr>
          <a:xfrm>
            <a:off x="7586980" y="1463675"/>
            <a:ext cx="405765" cy="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29" name="直接连接符 28"/>
          <p:cNvCxnSpPr/>
          <p:nvPr/>
        </p:nvCxnSpPr>
        <p:spPr>
          <a:xfrm>
            <a:off x="7608570" y="3199765"/>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cxnSp>
        <p:nvCxnSpPr>
          <p:cNvPr id="30" name="直接连接符 29"/>
          <p:cNvCxnSpPr/>
          <p:nvPr/>
        </p:nvCxnSpPr>
        <p:spPr>
          <a:xfrm>
            <a:off x="7608570" y="5020945"/>
            <a:ext cx="384175" cy="5080"/>
          </a:xfrm>
          <a:prstGeom prst="line">
            <a:avLst/>
          </a:prstGeom>
          <a:ln w="19050">
            <a:solidFill>
              <a:schemeClr val="accent5">
                <a:lumMod val="50000"/>
              </a:schemeClr>
            </a:solidFill>
          </a:ln>
        </p:spPr>
        <p:style>
          <a:lnRef idx="2">
            <a:schemeClr val="accent1"/>
          </a:lnRef>
          <a:fillRef idx="0">
            <a:srgbClr val="FFFFFF"/>
          </a:fillRef>
          <a:effectRef idx="0">
            <a:srgbClr val="FFFFFF"/>
          </a:effectRef>
          <a:fontRef idx="minor">
            <a:schemeClr val="tx1"/>
          </a:fontRef>
        </p:style>
      </p:cxnSp>
      <p:sp>
        <p:nvSpPr>
          <p:cNvPr id="2" name="圆角矩形 1"/>
          <p:cNvSpPr/>
          <p:nvPr/>
        </p:nvSpPr>
        <p:spPr>
          <a:xfrm>
            <a:off x="231775" y="1878330"/>
            <a:ext cx="2212975" cy="2120265"/>
          </a:xfrm>
          <a:prstGeom prst="roundRect">
            <a:avLst/>
          </a:prstGeom>
          <a:solidFill>
            <a:schemeClr val="accent5">
              <a:lumMod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Unit 2</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Leisure Life </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and Food</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娱乐生活与</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起居饮食</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3" name="圆角矩形 2"/>
          <p:cNvSpPr/>
          <p:nvPr/>
        </p:nvSpPr>
        <p:spPr>
          <a:xfrm>
            <a:off x="2943860" y="898525"/>
            <a:ext cx="2209165"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Four</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2</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记叙文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6" name="圆角矩形 5"/>
          <p:cNvSpPr/>
          <p:nvPr/>
        </p:nvSpPr>
        <p:spPr>
          <a:xfrm>
            <a:off x="2997835" y="2748280"/>
            <a:ext cx="2209165"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Five</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2</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说明文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8" name="圆角矩形 7"/>
          <p:cNvSpPr/>
          <p:nvPr/>
        </p:nvSpPr>
        <p:spPr>
          <a:xfrm>
            <a:off x="2933700" y="4465955"/>
            <a:ext cx="2277110" cy="1022350"/>
          </a:xfrm>
          <a:prstGeom prst="roundRect">
            <a:avLst/>
          </a:prstGeom>
          <a:solidFill>
            <a:schemeClr val="accent5">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Passage Six</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Level 2</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a:p>
            <a:pPr algn="ctr">
              <a:lnSpc>
                <a:spcPct val="80000"/>
              </a:lnSpc>
            </a:pPr>
            <a:r>
              <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rPr>
              <a:t>说明文</a:t>
            </a:r>
            <a:endParaRPr lang="zh-CN" altLang="en-US" sz="2600" b="1">
              <a:solidFill>
                <a:schemeClr val="bg1"/>
              </a:solidFill>
              <a:uFillTx/>
              <a:latin typeface="Times New Roman" panose="02020603050405020304" charset="0"/>
              <a:ea typeface="宋体" panose="02010600030101010101" pitchFamily="2" charset="-122"/>
              <a:cs typeface="Times New Roman" panose="02020603050405020304" charset="0"/>
            </a:endParaRPr>
          </a:p>
        </p:txBody>
      </p:sp>
      <p:sp>
        <p:nvSpPr>
          <p:cNvPr id="9" name="圆角矩形 8"/>
          <p:cNvSpPr/>
          <p:nvPr/>
        </p:nvSpPr>
        <p:spPr>
          <a:xfrm>
            <a:off x="5396230" y="1036955"/>
            <a:ext cx="2212975" cy="811530"/>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My Leisure Adventures</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0" name="圆角矩形 9"/>
          <p:cNvSpPr/>
          <p:nvPr/>
        </p:nvSpPr>
        <p:spPr>
          <a:xfrm>
            <a:off x="5446395" y="2769870"/>
            <a:ext cx="2162175" cy="984250"/>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Western Food</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1" name="圆角矩形 10"/>
          <p:cNvSpPr/>
          <p:nvPr/>
        </p:nvSpPr>
        <p:spPr>
          <a:xfrm>
            <a:off x="5492115" y="3997960"/>
            <a:ext cx="2116455" cy="1903730"/>
          </a:xfrm>
          <a:prstGeom prst="roundRect">
            <a:avLst/>
          </a:prstGeom>
          <a:solidFill>
            <a:schemeClr val="accent5">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China-Africa Vocational </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ctr">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Education Cooperation</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圆角矩形 11"/>
          <p:cNvSpPr/>
          <p:nvPr/>
        </p:nvSpPr>
        <p:spPr>
          <a:xfrm>
            <a:off x="7948930" y="617220"/>
            <a:ext cx="3556000" cy="133921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8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“休闲娱乐”相关词汇：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8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dinning, bakery, recipe, photography</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4" name="圆角矩形 13"/>
          <p:cNvSpPr/>
          <p:nvPr/>
        </p:nvSpPr>
        <p:spPr>
          <a:xfrm>
            <a:off x="7992745" y="2083435"/>
            <a:ext cx="3625850" cy="213995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“西式餐饮”相关词汇：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Western, cuisine, hamburger, flavor, pasta</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6" name="圆角矩形 15"/>
          <p:cNvSpPr/>
          <p:nvPr/>
        </p:nvSpPr>
        <p:spPr>
          <a:xfrm>
            <a:off x="8082280" y="4350385"/>
            <a:ext cx="3422650" cy="1834515"/>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“教育合作”相关词汇：</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a:p>
            <a:pPr algn="just">
              <a:lnSpc>
                <a:spcPct val="90000"/>
              </a:lnSpc>
            </a:pPr>
            <a:r>
              <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rPr>
              <a:t>vocational, workshop, gain, youth, achieve</a:t>
            </a:r>
            <a:endParaRPr lang="zh-CN" altLang="en-US" sz="26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grpSp>
        <p:nvGrpSpPr>
          <p:cNvPr id="7" name="组合 6"/>
          <p:cNvGrpSpPr/>
          <p:nvPr/>
        </p:nvGrpSpPr>
        <p:grpSpPr>
          <a:xfrm>
            <a:off x="10568305" y="6055360"/>
            <a:ext cx="1541780" cy="773430"/>
            <a:chOff x="15940" y="9138"/>
            <a:chExt cx="2428" cy="1218"/>
          </a:xfrm>
        </p:grpSpPr>
        <p:sp>
          <p:nvSpPr>
            <p:cNvPr id="21" name="左箭头 20">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a:hlinkClick r:id="rId6" action="ppaction://hlinksldjump"/>
            </p:cNvPr>
            <p:cNvSpPr txBox="1"/>
            <p:nvPr/>
          </p:nvSpPr>
          <p:spPr>
            <a:xfrm>
              <a:off x="16151" y="9332"/>
              <a:ext cx="2217" cy="746"/>
            </a:xfrm>
            <a:prstGeom prst="rect">
              <a:avLst/>
            </a:prstGeom>
            <a:noFill/>
          </p:spPr>
          <p:txBody>
            <a:bodyPr wrap="square" rtlCol="0">
              <a:noAutofit/>
            </a:bodyPr>
            <a:p>
              <a:r>
                <a:rPr lang="en-US" altLang="zh-CN" sz="2400" b="1">
                  <a:solidFill>
                    <a:schemeClr val="bg1"/>
                  </a:solidFill>
                </a:rPr>
                <a:t>contents</a:t>
              </a:r>
              <a:endParaRPr lang="en-US" altLang="zh-CN" sz="2400" b="1">
                <a:solidFill>
                  <a:schemeClr val="bg1"/>
                </a:solidFill>
              </a:endParaRPr>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7. I attend the course because it can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improve</a:t>
            </a:r>
            <a:r>
              <a:rPr sz="3000">
                <a:solidFill>
                  <a:schemeClr val="tx1"/>
                </a:solidFill>
                <a:uFillTx/>
                <a:latin typeface="Times New Roman" panose="02020603050405020304" charset="0"/>
                <a:ea typeface="宋体" panose="02010600030101010101" pitchFamily="2" charset="-122"/>
                <a:cs typeface="Times New Roman" panose="02020603050405020304" charset="0"/>
              </a:rPr>
              <a:t> my public speaking.</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美化</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提升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增长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降低</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【解析】improve意为“改善；提高”。句意：我参加这个课程是因为它能提升我的公众演讲水平。</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416560" y="12198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8. He has great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talent</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but he has lost his faith.</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才艺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天才</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 人才</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D. 天赋</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637540" y="130556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D</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【解析】talent意为“天赋”。句意：他很有天赋，但是他已经丧失了信心。</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93802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9. After two years of practice, she started to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realize</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that she had much to learn.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意识到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了解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endParaRPr lang="en-US"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实现</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D. 学习到</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【解析】realize意为“意识到”。句意：经过两年的实际操练，她开始意识到自己要学习的还有很多。</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47637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10.</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Most of the countries in the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region</a:t>
            </a:r>
            <a:r>
              <a:rPr sz="3000">
                <a:solidFill>
                  <a:schemeClr val="tx1"/>
                </a:solidFill>
                <a:uFillTx/>
                <a:latin typeface="Times New Roman" panose="02020603050405020304" charset="0"/>
                <a:ea typeface="宋体" panose="02010600030101010101" pitchFamily="2" charset="-122"/>
                <a:cs typeface="Times New Roman" panose="02020603050405020304" charset="0"/>
              </a:rPr>
              <a:t> have unstable economies.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地带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地区</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C. 领域</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D. 行政区</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【解析】region意为“地区”。句意：这个地区的大多数国家的经济都不稳定。</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7512050"/>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47637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11.</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The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cuisine</a:t>
            </a:r>
            <a:r>
              <a:rPr sz="3000">
                <a:solidFill>
                  <a:schemeClr val="tx1"/>
                </a:solidFill>
                <a:uFillTx/>
                <a:latin typeface="Times New Roman" panose="02020603050405020304" charset="0"/>
                <a:ea typeface="宋体" panose="02010600030101010101" pitchFamily="2" charset="-122"/>
                <a:cs typeface="Times New Roman" panose="02020603050405020304" charset="0"/>
              </a:rPr>
              <a:t> of Cambodia is similar to that of its Southeast Asian neighbours.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民风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食物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烹饪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习俗</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【解析】cuisine意为“烹饪”。句意：柬埔寨的烹饪与邻近的东南亚国家相似。</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12.</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As our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guide</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Tina is really dependable.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领导</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向导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指南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敌人</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【解析】guide意为“导游；向导”。句意：作为我们的向导，蒂娜真的非常可靠。</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476375"/>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13.</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Try to understand the use of every technology from a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practical</a:t>
            </a:r>
            <a:r>
              <a:rPr sz="3000">
                <a:solidFill>
                  <a:schemeClr val="tx1"/>
                </a:solidFill>
                <a:uFillTx/>
                <a:latin typeface="Times New Roman" panose="02020603050405020304" charset="0"/>
                <a:ea typeface="宋体" panose="02010600030101010101" pitchFamily="2" charset="-122"/>
                <a:cs typeface="Times New Roman" panose="02020603050405020304" charset="0"/>
              </a:rPr>
              <a:t> point of view.</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清楚的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模糊的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实际的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虚幻的</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7" name="文本框 6"/>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【解析】practical意为“实际的；实用的”。句意：试着从实践的角度了解各种技术的用法。</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14.</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It is a painful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experience</a:t>
            </a: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体验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经验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经历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体会</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【解析】experience意为“经历；体验”。句意：这是一次痛苦的经历。</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15.</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I choose to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trust</a:t>
            </a:r>
            <a:r>
              <a:rPr sz="3000">
                <a:solidFill>
                  <a:schemeClr val="tx1"/>
                </a:solidFill>
                <a:uFillTx/>
                <a:latin typeface="Times New Roman" panose="02020603050405020304" charset="0"/>
                <a:ea typeface="宋体" panose="02010600030101010101" pitchFamily="2" charset="-122"/>
                <a:cs typeface="Times New Roman" panose="02020603050405020304" charset="0"/>
              </a:rPr>
              <a:t> him by his manners.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帮助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信任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委托</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D. 忽视</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【解析】trust意为“信任”。句意：通过他的行为，我选择相信他。</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16.</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I’m just interested in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performing</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as a good man.</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表演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装作</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 表现</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D. 打扮</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【解析】perform意为“演出；表演”。句意：我只是对表演一个好人感兴趣。</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1712595" y="2198370"/>
            <a:ext cx="9088755" cy="1714500"/>
          </a:xfrm>
          <a:prstGeom prst="rect">
            <a:avLst/>
          </a:prstGeom>
          <a:noFill/>
        </p:spPr>
        <p:txBody>
          <a:bodyPr wrap="square" rtlCol="0">
            <a:spAutoFit/>
          </a:bodyPr>
          <a:p>
            <a:pPr indent="0" fontAlgn="auto">
              <a:lnSpc>
                <a:spcPct val="110000"/>
              </a:lnSpc>
              <a:spcAft>
                <a:spcPts val="0"/>
              </a:spcAft>
              <a:buNone/>
            </a:pPr>
            <a:r>
              <a:rPr lang="zh-CN" altLang="en-US" sz="3200" b="1">
                <a:solidFill>
                  <a:srgbClr val="00B0F0"/>
                </a:solidFill>
                <a:uFillTx/>
                <a:latin typeface="Times New Roman" panose="02020603050405020304" charset="0"/>
                <a:ea typeface="微软雅黑" panose="020B0503020204020204" charset="-122"/>
                <a:cs typeface="Times New Roman" panose="02020603050405020304" charset="0"/>
              </a:rPr>
              <a:t>Read the following three passages and choose the best answers.</a:t>
            </a:r>
            <a:endParaRPr lang="zh-CN" altLang="en-US" sz="3200" b="1">
              <a:solidFill>
                <a:srgbClr val="00B0F0"/>
              </a:solidFill>
              <a:uFillTx/>
              <a:latin typeface="Times New Roman" panose="02020603050405020304" charset="0"/>
              <a:ea typeface="微软雅黑" panose="020B0503020204020204" charset="-122"/>
              <a:cs typeface="Times New Roman" panose="02020603050405020304" charset="0"/>
            </a:endParaRPr>
          </a:p>
          <a:p>
            <a:pPr indent="0" fontAlgn="auto">
              <a:lnSpc>
                <a:spcPct val="110000"/>
              </a:lnSpc>
              <a:spcAft>
                <a:spcPts val="0"/>
              </a:spcAft>
              <a:buNone/>
            </a:pPr>
            <a:r>
              <a:rPr lang="zh-CN" altLang="en-US" sz="3200">
                <a:solidFill>
                  <a:srgbClr val="00B0F0"/>
                </a:solidFill>
                <a:uFillTx/>
                <a:latin typeface="宋体" panose="02010600030101010101" pitchFamily="2" charset="-122"/>
                <a:ea typeface="宋体" panose="02010600030101010101" pitchFamily="2" charset="-122"/>
                <a:cs typeface="Times New Roman" panose="02020603050405020304" charset="0"/>
              </a:rPr>
              <a:t>阅读以下三篇文章，并选择最佳选项。</a:t>
            </a:r>
            <a:endParaRPr lang="zh-CN" altLang="en-US" sz="3200">
              <a:solidFill>
                <a:srgbClr val="00B0F0"/>
              </a:solidFill>
              <a:uFillTx/>
              <a:latin typeface="宋体" panose="02010600030101010101" pitchFamily="2" charset="-122"/>
              <a:ea typeface="宋体" panose="02010600030101010101" pitchFamily="2" charset="-122"/>
              <a:cs typeface="Times New Roman" panose="02020603050405020304" charset="0"/>
            </a:endParaRPr>
          </a:p>
        </p:txBody>
      </p:sp>
      <p:grpSp>
        <p:nvGrpSpPr>
          <p:cNvPr id="6" name="组合 5"/>
          <p:cNvGrpSpPr/>
          <p:nvPr/>
        </p:nvGrpSpPr>
        <p:grpSpPr>
          <a:xfrm>
            <a:off x="3982085" y="657860"/>
            <a:ext cx="3345180" cy="658495"/>
            <a:chOff x="7463" y="1201"/>
            <a:chExt cx="5268" cy="1037"/>
          </a:xfrm>
        </p:grpSpPr>
        <p:cxnSp>
          <p:nvCxnSpPr>
            <p:cNvPr id="21" name="直接连接符 20"/>
            <p:cNvCxnSpPr/>
            <p:nvPr/>
          </p:nvCxnSpPr>
          <p:spPr>
            <a:xfrm>
              <a:off x="7463" y="1201"/>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751" y="1207"/>
              <a:ext cx="4747" cy="1015"/>
            </a:xfrm>
            <a:prstGeom prst="rect">
              <a:avLst/>
            </a:prstGeom>
            <a:solidFill>
              <a:schemeClr val="accent5">
                <a:lumMod val="50000"/>
              </a:schemeClr>
            </a:solidFill>
          </p:spPr>
          <p:txBody>
            <a:bodyPr wrap="square" rtlCol="0">
              <a:noAutofit/>
              <a:scene3d>
                <a:camera prst="orthographicFront"/>
                <a:lightRig rig="threePt" dir="t"/>
              </a:scene3d>
            </a:bodyPr>
            <a:p>
              <a:pPr algn="ctr">
                <a:lnSpc>
                  <a:spcPct val="90000"/>
                </a:lnSpc>
              </a:pPr>
              <a:r>
                <a:rPr lang="zh-CN" altLang="en-US" sz="4000" b="1">
                  <a:solidFill>
                    <a:schemeClr val="bg2"/>
                  </a:solidFill>
                  <a:effectLst>
                    <a:innerShdw blurRad="63500" dist="50800" dir="13500000">
                      <a:srgbClr val="000000">
                        <a:alpha val="50000"/>
                      </a:srgbClr>
                    </a:innerShdw>
                  </a:effectLst>
                </a:rPr>
                <a:t>Exploration</a:t>
              </a:r>
              <a:endParaRPr lang="zh-CN" altLang="en-US" sz="4000" b="1">
                <a:solidFill>
                  <a:schemeClr val="bg2"/>
                </a:solidFill>
                <a:effectLst>
                  <a:innerShdw blurRad="63500" dist="50800" dir="13500000">
                    <a:srgbClr val="000000">
                      <a:alpha val="50000"/>
                    </a:srgbClr>
                  </a:innerShdw>
                </a:effectLst>
              </a:endParaRPr>
            </a:p>
          </p:txBody>
        </p:sp>
        <p:cxnSp>
          <p:nvCxnSpPr>
            <p:cNvPr id="3" name="直接连接符 2"/>
            <p:cNvCxnSpPr/>
            <p:nvPr/>
          </p:nvCxnSpPr>
          <p:spPr>
            <a:xfrm>
              <a:off x="7463" y="2222"/>
              <a:ext cx="5268" cy="16"/>
            </a:xfrm>
            <a:prstGeom prst="line">
              <a:avLst/>
            </a:prstGeom>
            <a:ln w="19050">
              <a:solidFill>
                <a:srgbClr val="133E35"/>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7756525" y="1905"/>
            <a:ext cx="1273810" cy="1273810"/>
          </a:xfrm>
          <a:prstGeom prst="rect">
            <a:avLst/>
          </a:prstGeom>
          <a:scene3d>
            <a:camera prst="orthographicFront">
              <a:rot lat="0" lon="0" rev="0"/>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17.</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Dentists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fill</a:t>
            </a:r>
            <a:r>
              <a:rPr sz="3000">
                <a:solidFill>
                  <a:schemeClr val="tx1"/>
                </a:solidFill>
                <a:uFillTx/>
                <a:latin typeface="Times New Roman" panose="02020603050405020304" charset="0"/>
                <a:ea typeface="宋体" panose="02010600030101010101" pitchFamily="2" charset="-122"/>
                <a:cs typeface="Times New Roman" panose="02020603050405020304" charset="0"/>
              </a:rPr>
              <a:t> teeth and repair broken ones.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诊断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修理</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 填满</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D. 治疗</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【解析】fill意为“装满”。句意：牙医首先填充牙齿，然后再修补坏的牙齿。</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18.</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We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serve</a:t>
            </a:r>
            <a:r>
              <a:rPr sz="3000">
                <a:solidFill>
                  <a:schemeClr val="tx1"/>
                </a:solidFill>
                <a:uFillTx/>
                <a:latin typeface="Times New Roman" panose="02020603050405020304" charset="0"/>
                <a:ea typeface="宋体" panose="02010600030101010101" pitchFamily="2" charset="-122"/>
                <a:cs typeface="Times New Roman" panose="02020603050405020304" charset="0"/>
              </a:rPr>
              <a:t> hot and cold dishes.</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供应</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对待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服务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销售</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【解析】serve意为“服务；提供”。句意：我们供应热菜和凉菜。</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19.</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On the contrary</a:t>
            </a:r>
            <a:r>
              <a:rPr sz="3000">
                <a:solidFill>
                  <a:schemeClr val="tx1"/>
                </a:solidFill>
                <a:uFillTx/>
                <a:latin typeface="Times New Roman" panose="02020603050405020304" charset="0"/>
                <a:ea typeface="宋体" panose="02010600030101010101" pitchFamily="2" charset="-122"/>
                <a:cs typeface="Times New Roman" panose="02020603050405020304" charset="0"/>
              </a:rPr>
              <a:t>, when we are honest, we are truly free.</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最终</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 相反地</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C. 相似的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D. 事实上</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3" name="文本框 2"/>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【解析】on the contrary意为“相反地”。句意：相反，我们诚实时才是真正自由的。</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ldLvl="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2" name="文本框 1"/>
          <p:cNvSpPr txBox="1"/>
          <p:nvPr/>
        </p:nvSpPr>
        <p:spPr>
          <a:xfrm>
            <a:off x="580390" y="1029335"/>
            <a:ext cx="10975975" cy="1014730"/>
          </a:xfrm>
          <a:prstGeom prst="rect">
            <a:avLst/>
          </a:prstGeom>
          <a:noFill/>
        </p:spPr>
        <p:txBody>
          <a:bodyPr wrap="square" rtlCol="0">
            <a:spAutoFit/>
          </a:bodyPr>
          <a:p>
            <a:pPr marL="899795" indent="-899795"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 20.</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The drink doesn’t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contain</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any alcohol.</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a:p>
            <a:pPr marL="899795"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A. 提供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B. 生产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C. 储存</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D. 包含</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789940" y="10293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D</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文本框 5"/>
          <p:cNvSpPr txBox="1"/>
          <p:nvPr/>
        </p:nvSpPr>
        <p:spPr>
          <a:xfrm>
            <a:off x="920115" y="3722370"/>
            <a:ext cx="9969500" cy="114427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511935" indent="-151193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【解析】contain意为“包含”。句意：这个饮料不包含任何酒精。</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7" name="文本框 6"/>
          <p:cNvSpPr txBox="1"/>
          <p:nvPr/>
        </p:nvSpPr>
        <p:spPr>
          <a:xfrm>
            <a:off x="508000" y="494030"/>
            <a:ext cx="11121390" cy="977265"/>
          </a:xfrm>
          <a:prstGeom prst="rect">
            <a:avLst/>
          </a:prstGeom>
          <a:noFill/>
        </p:spPr>
        <p:txBody>
          <a:bodyPr wrap="square" rtlCol="0">
            <a:spAutoFit/>
          </a:bodyPr>
          <a:p>
            <a:pPr indent="0" fontAlgn="auto">
              <a:lnSpc>
                <a:spcPct val="90000"/>
              </a:lnSpc>
              <a:spcAft>
                <a:spcPts val="0"/>
              </a:spcAft>
              <a:buNone/>
            </a:pPr>
            <a:r>
              <a:rPr lang="zh-CN" altLang="en-US" sz="3200" b="1">
                <a:solidFill>
                  <a:srgbClr val="00B0F0"/>
                </a:solidFill>
                <a:uFillTx/>
                <a:latin typeface="Times New Roman" panose="02020603050405020304" charset="0"/>
                <a:ea typeface="宋体" panose="02010600030101010101" pitchFamily="2" charset="-122"/>
                <a:cs typeface="Times New Roman" panose="02020603050405020304" charset="0"/>
              </a:rPr>
              <a:t>B. Read the passage and choose the best answer for each blank.</a:t>
            </a:r>
            <a:endParaRPr lang="zh-CN" altLang="en-US" sz="3200" b="1">
              <a:solidFill>
                <a:srgbClr val="00B0F0"/>
              </a:solidFill>
              <a:uFillTx/>
              <a:latin typeface="Times New Roman" panose="02020603050405020304" charset="0"/>
              <a:ea typeface="宋体" panose="02010600030101010101" pitchFamily="2" charset="-122"/>
              <a:cs typeface="Times New Roman" panose="02020603050405020304" charset="0"/>
            </a:endParaRPr>
          </a:p>
          <a:p>
            <a:pPr indent="0" fontAlgn="auto">
              <a:lnSpc>
                <a:spcPct val="90000"/>
              </a:lnSpc>
              <a:spcAft>
                <a:spcPts val="0"/>
              </a:spcAft>
              <a:buNone/>
            </a:pPr>
            <a:r>
              <a:rPr lang="zh-CN" altLang="en-US" sz="3200">
                <a:solidFill>
                  <a:srgbClr val="00B0F0"/>
                </a:solidFill>
                <a:uFillTx/>
                <a:latin typeface="Times New Roman" panose="02020603050405020304" charset="0"/>
                <a:ea typeface="宋体" panose="02010600030101010101" pitchFamily="2" charset="-122"/>
                <a:cs typeface="Times New Roman" panose="02020603050405020304" charset="0"/>
              </a:rPr>
              <a:t>阅读文章，并为各题选出最佳选项。</a:t>
            </a:r>
            <a:endParaRPr lang="zh-CN" altLang="en-US" sz="3200">
              <a:solidFill>
                <a:srgbClr val="00B0F0"/>
              </a:solidFill>
              <a:uFillTx/>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nvSpPr>
        <p:spPr>
          <a:xfrm>
            <a:off x="920115" y="1581150"/>
            <a:ext cx="10709275" cy="1938020"/>
          </a:xfrm>
          <a:prstGeom prst="rect">
            <a:avLst/>
          </a:prstGeom>
          <a:noFill/>
        </p:spPr>
        <p:txBody>
          <a:bodyPr wrap="square" rtlCol="0">
            <a:spAutoFit/>
          </a:bodyPr>
          <a:p>
            <a:pPr indent="762000" algn="just" fontAlgn="auto">
              <a:lnSpc>
                <a:spcPct val="100000"/>
              </a:lnSpc>
              <a:spcAft>
                <a:spcPts val="0"/>
              </a:spcAft>
              <a:buNone/>
              <a:extLst>
                <a:ext uri="{35155182-B16C-46BC-9424-99874614C6A1}">
                  <wpsdc:indentchars xmlns:wpsdc="http://www.wps.cn/officeDocument/2017/drawingmlCustomData" val="200" checksum="3688930908"/>
                </a:ext>
              </a:extLst>
            </a:pPr>
            <a:r>
              <a:rPr sz="3000">
                <a:solidFill>
                  <a:schemeClr val="tx1"/>
                </a:solidFill>
                <a:uFillTx/>
                <a:latin typeface="Times New Roman" panose="02020603050405020304" charset="0"/>
                <a:ea typeface="宋体" panose="02010600030101010101" pitchFamily="2" charset="-122"/>
                <a:cs typeface="Times New Roman" panose="02020603050405020304" charset="0"/>
              </a:rPr>
              <a:t>In a busy city, there is a unique restaurant that offers a variety of cuisines. The menu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1</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both Eastern and Western dishes. Western cuisine often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2</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 focus on meat and dairy products like cheese and butter. It also uses various cooking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3</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such as baking and frying.</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427990" y="3629025"/>
            <a:ext cx="11201400" cy="1891665"/>
          </a:xfrm>
          <a:prstGeom prst="rect">
            <a:avLst/>
          </a:prstGeom>
          <a:solidFill>
            <a:schemeClr val="accent3">
              <a:lumMod val="20000"/>
              <a:lumOff val="80000"/>
            </a:schemeClr>
          </a:solidFill>
        </p:spPr>
        <p:txBody>
          <a:bodyPr wrap="square" rtlCol="0">
            <a:spAutoFit/>
          </a:bodyPr>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1. A. consists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is made of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contains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reads</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2. A. contains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consists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adopts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serves</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3. A. techniques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recipes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sections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fields</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636905" y="374586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9" name="文本框 8"/>
          <p:cNvSpPr txBox="1"/>
          <p:nvPr/>
        </p:nvSpPr>
        <p:spPr>
          <a:xfrm>
            <a:off x="636905" y="435673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C</a:t>
            </a:r>
            <a:endParaRPr lang="zh-CN" altLang="en-US" sz="3000">
              <a:solidFill>
                <a:srgbClr val="C00000"/>
              </a:solidFill>
              <a:uFillTx/>
              <a:latin typeface="Times New Roman" panose="02020603050405020304" charset="0"/>
              <a:cs typeface="Times New Roman" panose="02020603050405020304" charset="0"/>
            </a:endParaRPr>
          </a:p>
        </p:txBody>
      </p:sp>
      <p:sp>
        <p:nvSpPr>
          <p:cNvPr id="12" name="文本框 11"/>
          <p:cNvSpPr txBox="1"/>
          <p:nvPr/>
        </p:nvSpPr>
        <p:spPr>
          <a:xfrm>
            <a:off x="636905" y="496760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1515745" y="586676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1</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0" name="圆角矩形 19"/>
          <p:cNvSpPr/>
          <p:nvPr/>
        </p:nvSpPr>
        <p:spPr>
          <a:xfrm>
            <a:off x="3449320" y="586676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2</a:t>
            </a:r>
            <a:r>
              <a:rPr lang="zh-CN" altLang="en-US" sz="2800" b="1">
                <a:solidFill>
                  <a:srgbClr val="00B0F0"/>
                </a:solidFill>
                <a:hlinkClick r:id="rId6" action="ppaction://hlinksldjump"/>
              </a:rPr>
              <a:t>【解析】</a:t>
            </a:r>
            <a:endParaRPr lang="zh-CN" altLang="en-US" sz="2800" b="1">
              <a:solidFill>
                <a:srgbClr val="00B0F0"/>
              </a:solidFill>
            </a:endParaRPr>
          </a:p>
        </p:txBody>
      </p:sp>
      <p:sp>
        <p:nvSpPr>
          <p:cNvPr id="23" name="圆角矩形 22"/>
          <p:cNvSpPr/>
          <p:nvPr/>
        </p:nvSpPr>
        <p:spPr>
          <a:xfrm>
            <a:off x="5382895" y="586676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3</a:t>
            </a:r>
            <a:r>
              <a:rPr lang="zh-CN" altLang="en-US" sz="2800" b="1">
                <a:solidFill>
                  <a:srgbClr val="00B0F0"/>
                </a:solidFill>
                <a:hlinkClick r:id="rId7"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2" grpId="0"/>
      <p:bldP spid="19" grpId="0" bldLvl="0" animBg="1"/>
      <p:bldP spid="20" grpId="0" bldLvl="0" animBg="1"/>
      <p:bldP spid="23"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225806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1.【解析】A项应和of连用，意为“由</a:t>
            </a:r>
            <a:r>
              <a:rPr sz="3000">
                <a:solidFill>
                  <a:srgbClr val="C00000"/>
                </a:solidFill>
                <a:uFillTx/>
                <a:latin typeface="宋体" panose="02010600030101010101" pitchFamily="2" charset="-122"/>
                <a:ea typeface="宋体" panose="02010600030101010101" pitchFamily="2" charset="-122"/>
                <a:cs typeface="Times New Roman" panose="02020603050405020304" charset="0"/>
              </a:rPr>
              <a:t>……</a:t>
            </a:r>
            <a:r>
              <a:rPr sz="3000">
                <a:solidFill>
                  <a:srgbClr val="C00000"/>
                </a:solidFill>
                <a:uFillTx/>
                <a:latin typeface="Times New Roman" panose="02020603050405020304" charset="0"/>
                <a:ea typeface="宋体" panose="02010600030101010101" pitchFamily="2" charset="-122"/>
                <a:cs typeface="Times New Roman" panose="02020603050405020304" charset="0"/>
              </a:rPr>
              <a:t>组成”，后面通常接具体的组成部分；B项意为“由</a:t>
            </a:r>
            <a:r>
              <a:rPr sz="3000">
                <a:solidFill>
                  <a:srgbClr val="C00000"/>
                </a:solidFill>
                <a:uFillTx/>
                <a:latin typeface="宋体" panose="02010600030101010101" pitchFamily="2" charset="-122"/>
                <a:ea typeface="宋体" panose="02010600030101010101" pitchFamily="2" charset="-122"/>
                <a:cs typeface="Times New Roman" panose="02020603050405020304" charset="0"/>
              </a:rPr>
              <a:t>……</a:t>
            </a:r>
            <a:r>
              <a:rPr sz="3000">
                <a:solidFill>
                  <a:srgbClr val="C00000"/>
                </a:solidFill>
                <a:uFillTx/>
                <a:latin typeface="Times New Roman" panose="02020603050405020304" charset="0"/>
                <a:ea typeface="宋体" panose="02010600030101010101" pitchFamily="2" charset="-122"/>
                <a:cs typeface="Times New Roman" panose="02020603050405020304" charset="0"/>
              </a:rPr>
              <a:t>制成”；C项意为“包含”；D项意为“阅读”。故选C项。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2.【解析】A项意为“包含”；B项应和of连用，意为“由</a:t>
            </a:r>
            <a:r>
              <a:rPr sz="3000">
                <a:solidFill>
                  <a:srgbClr val="C00000"/>
                </a:solidFill>
                <a:uFillTx/>
                <a:latin typeface="宋体" panose="02010600030101010101" pitchFamily="2" charset="-122"/>
                <a:ea typeface="宋体" panose="02010600030101010101" pitchFamily="2" charset="-122"/>
                <a:cs typeface="Times New Roman" panose="02020603050405020304" charset="0"/>
              </a:rPr>
              <a:t>……</a:t>
            </a:r>
            <a:r>
              <a:rPr sz="3000">
                <a:solidFill>
                  <a:srgbClr val="C00000"/>
                </a:solidFill>
                <a:uFillTx/>
                <a:latin typeface="Times New Roman" panose="02020603050405020304" charset="0"/>
                <a:ea typeface="宋体" panose="02010600030101010101" pitchFamily="2" charset="-122"/>
                <a:cs typeface="Times New Roman" panose="02020603050405020304" charset="0"/>
              </a:rPr>
              <a:t>组成”；C项意为“采用”；D项意为“提供”。这里表示西方烹饪通常采用注重肉类和乳制品的方式。故选C项。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3.【解析】A项意为“技巧”，符合语境。B项意为“食谱”；C项意为“部分”；D项意为“领域”，均不符合语境。故选A项。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164465"/>
            <a:ext cx="11696065" cy="6426200"/>
            <a:chOff x="342" y="355"/>
            <a:chExt cx="18514" cy="10120"/>
          </a:xfrm>
        </p:grpSpPr>
        <p:sp>
          <p:nvSpPr>
            <p:cNvPr id="4" name="圆角矩形 3"/>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sp>
        <p:nvSpPr>
          <p:cNvPr id="14" name="文本框 13"/>
          <p:cNvSpPr txBox="1"/>
          <p:nvPr/>
        </p:nvSpPr>
        <p:spPr>
          <a:xfrm>
            <a:off x="805815" y="560705"/>
            <a:ext cx="10738485" cy="2399665"/>
          </a:xfrm>
          <a:prstGeom prst="rect">
            <a:avLst/>
          </a:prstGeom>
          <a:noFill/>
        </p:spPr>
        <p:txBody>
          <a:bodyPr wrap="square" rtlCol="0">
            <a:spAutoFit/>
          </a:bodyPr>
          <a:p>
            <a:pPr indent="0" algn="just" fontAlgn="auto">
              <a:lnSpc>
                <a:spcPct val="100000"/>
              </a:lnSpc>
              <a:spcAft>
                <a:spcPts val="0"/>
              </a:spcAft>
              <a:buNone/>
            </a:pPr>
            <a:r>
              <a:rPr sz="3000">
                <a:solidFill>
                  <a:schemeClr val="tx1"/>
                </a:solidFill>
                <a:uFillTx/>
                <a:latin typeface="Times New Roman" panose="02020603050405020304" charset="0"/>
                <a:ea typeface="宋体" panose="02010600030101010101" pitchFamily="2" charset="-122"/>
                <a:cs typeface="Times New Roman" panose="02020603050405020304" charset="0"/>
              </a:rPr>
              <a:t>For those who love Chinese food, there are delicious noodles and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4</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___</a:t>
            </a:r>
            <a:r>
              <a:rPr sz="3000">
                <a:solidFill>
                  <a:schemeClr val="tx1"/>
                </a:solidFill>
                <a:uFillTx/>
                <a:latin typeface="Times New Roman" panose="02020603050405020304" charset="0"/>
                <a:ea typeface="宋体" panose="02010600030101010101" pitchFamily="2" charset="-122"/>
                <a:cs typeface="Times New Roman" panose="02020603050405020304" charset="0"/>
              </a:rPr>
              <a:t>dishes. On the contrary, if you prefer Western cuisine, you can find hamburgers and steaks. The restaurant’s environment is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5</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and inviting. When you enter the restaurant, you are greeted by friendly staff who are always ready to </a:t>
            </a:r>
            <a:r>
              <a:rPr lang="en-US" sz="3000">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u="sng">
                <a:solidFill>
                  <a:schemeClr val="tx1"/>
                </a:solidFill>
                <a:uFillTx/>
                <a:latin typeface="Times New Roman" panose="02020603050405020304" charset="0"/>
                <a:ea typeface="宋体" panose="02010600030101010101" pitchFamily="2" charset="-122"/>
                <a:cs typeface="Times New Roman" panose="02020603050405020304" charset="0"/>
              </a:rPr>
              <a:t>6</a:t>
            </a:r>
            <a:r>
              <a:rPr lang="en-US" sz="3000" u="sng">
                <a:solidFill>
                  <a:schemeClr val="tx1"/>
                </a:solidFill>
                <a:uFillTx/>
                <a:latin typeface="Times New Roman" panose="02020603050405020304" charset="0"/>
                <a:ea typeface="宋体" panose="02010600030101010101" pitchFamily="2" charset="-122"/>
                <a:cs typeface="Times New Roman" panose="02020603050405020304" charset="0"/>
              </a:rPr>
              <a:t>    </a:t>
            </a:r>
            <a:r>
              <a:rPr sz="3000">
                <a:solidFill>
                  <a:schemeClr val="tx1"/>
                </a:solidFill>
                <a:uFillTx/>
                <a:latin typeface="Times New Roman" panose="02020603050405020304" charset="0"/>
                <a:ea typeface="宋体" panose="02010600030101010101" pitchFamily="2" charset="-122"/>
                <a:cs typeface="Times New Roman" panose="02020603050405020304" charset="0"/>
              </a:rPr>
              <a:t> you.</a:t>
            </a:r>
            <a:endParaRPr sz="3000">
              <a:solidFill>
                <a:schemeClr val="tx1"/>
              </a:solidFill>
              <a:uFillTx/>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868680" y="3289300"/>
            <a:ext cx="10329545" cy="1891665"/>
          </a:xfrm>
          <a:prstGeom prst="rect">
            <a:avLst/>
          </a:prstGeom>
          <a:solidFill>
            <a:schemeClr val="accent3">
              <a:lumMod val="20000"/>
              <a:lumOff val="80000"/>
            </a:schemeClr>
          </a:solidFill>
        </p:spPr>
        <p:txBody>
          <a:bodyPr wrap="square" rtlCol="0">
            <a:spAutoFit/>
          </a:bodyPr>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4. A. very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various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varied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vary</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5. A. cool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warm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cold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hot</a:t>
            </a:r>
            <a:endParaRPr sz="3000">
              <a:solidFill>
                <a:schemeClr val="tx1"/>
              </a:solidFill>
              <a:uFillTx/>
              <a:latin typeface="Times New Roman" panose="02020603050405020304" charset="0"/>
              <a:cs typeface="Times New Roman" panose="02020603050405020304" charset="0"/>
            </a:endParaRPr>
          </a:p>
          <a:p>
            <a:pPr marL="360045" indent="-457200" fontAlgn="auto">
              <a:lnSpc>
                <a:spcPct val="130000"/>
              </a:lnSpc>
            </a:pPr>
            <a:r>
              <a:rPr sz="3000">
                <a:solidFill>
                  <a:schemeClr val="tx1"/>
                </a:solidFill>
                <a:uFillTx/>
                <a:latin typeface="Times New Roman" panose="02020603050405020304" charset="0"/>
                <a:cs typeface="Times New Roman" panose="02020603050405020304" charset="0"/>
              </a:rPr>
              <a:t>(</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 ) 6. A. serve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B. welcome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C. greet </a:t>
            </a:r>
            <a:r>
              <a:rPr lang="en-US" sz="3000">
                <a:solidFill>
                  <a:schemeClr val="tx1"/>
                </a:solidFill>
                <a:uFillTx/>
                <a:latin typeface="Times New Roman" panose="02020603050405020304" charset="0"/>
                <a:cs typeface="Times New Roman" panose="02020603050405020304" charset="0"/>
              </a:rPr>
              <a:t>		</a:t>
            </a:r>
            <a:r>
              <a:rPr sz="3000">
                <a:solidFill>
                  <a:schemeClr val="tx1"/>
                </a:solidFill>
                <a:uFillTx/>
                <a:latin typeface="Times New Roman" panose="02020603050405020304" charset="0"/>
                <a:cs typeface="Times New Roman" panose="02020603050405020304" charset="0"/>
              </a:rPr>
              <a:t>D. review</a:t>
            </a:r>
            <a:endParaRPr sz="3000">
              <a:solidFill>
                <a:schemeClr val="tx1"/>
              </a:solidFill>
              <a:uFillTx/>
              <a:latin typeface="Times New Roman" panose="02020603050405020304" charset="0"/>
              <a:cs typeface="Times New Roman" panose="02020603050405020304" charset="0"/>
            </a:endParaRPr>
          </a:p>
        </p:txBody>
      </p:sp>
      <p:sp>
        <p:nvSpPr>
          <p:cNvPr id="15" name="文本框 14"/>
          <p:cNvSpPr txBox="1"/>
          <p:nvPr/>
        </p:nvSpPr>
        <p:spPr>
          <a:xfrm>
            <a:off x="1118235" y="342900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9" name="文本框 8"/>
          <p:cNvSpPr txBox="1"/>
          <p:nvPr/>
        </p:nvSpPr>
        <p:spPr>
          <a:xfrm>
            <a:off x="1108710" y="4009390"/>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B</a:t>
            </a:r>
            <a:endParaRPr lang="zh-CN" altLang="en-US" sz="3000">
              <a:solidFill>
                <a:srgbClr val="C00000"/>
              </a:solidFill>
              <a:uFillTx/>
              <a:latin typeface="Times New Roman" panose="02020603050405020304" charset="0"/>
              <a:cs typeface="Times New Roman" panose="02020603050405020304" charset="0"/>
            </a:endParaRPr>
          </a:p>
        </p:txBody>
      </p:sp>
      <p:sp>
        <p:nvSpPr>
          <p:cNvPr id="19" name="圆角矩形 18"/>
          <p:cNvSpPr/>
          <p:nvPr/>
        </p:nvSpPr>
        <p:spPr>
          <a:xfrm>
            <a:off x="2760345" y="540829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4</a:t>
            </a:r>
            <a:r>
              <a:rPr lang="zh-CN" altLang="en-US" sz="2800" b="1">
                <a:solidFill>
                  <a:srgbClr val="00B0F0"/>
                </a:solidFill>
                <a:hlinkClick r:id="rId5" action="ppaction://hlinksldjump"/>
              </a:rPr>
              <a:t>【解析】</a:t>
            </a:r>
            <a:endParaRPr lang="zh-CN" altLang="en-US" sz="2800" b="1">
              <a:solidFill>
                <a:srgbClr val="00B0F0"/>
              </a:solidFill>
            </a:endParaRPr>
          </a:p>
        </p:txBody>
      </p:sp>
      <p:sp>
        <p:nvSpPr>
          <p:cNvPr id="20" name="圆角矩形 19"/>
          <p:cNvSpPr/>
          <p:nvPr/>
        </p:nvSpPr>
        <p:spPr>
          <a:xfrm>
            <a:off x="4693920" y="540829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5</a:t>
            </a:r>
            <a:r>
              <a:rPr lang="zh-CN" altLang="en-US" sz="2800" b="1">
                <a:solidFill>
                  <a:srgbClr val="00B0F0"/>
                </a:solidFill>
                <a:hlinkClick r:id="rId6" action="ppaction://hlinksldjump"/>
              </a:rPr>
              <a:t>【解析】</a:t>
            </a:r>
            <a:endParaRPr lang="zh-CN" altLang="en-US" sz="2800" b="1">
              <a:solidFill>
                <a:srgbClr val="00B0F0"/>
              </a:solidFill>
            </a:endParaRPr>
          </a:p>
        </p:txBody>
      </p:sp>
      <p:sp>
        <p:nvSpPr>
          <p:cNvPr id="3" name="文本框 2"/>
          <p:cNvSpPr txBox="1"/>
          <p:nvPr/>
        </p:nvSpPr>
        <p:spPr>
          <a:xfrm>
            <a:off x="1118235" y="4624705"/>
            <a:ext cx="520065" cy="553085"/>
          </a:xfrm>
          <a:prstGeom prst="rect">
            <a:avLst/>
          </a:prstGeom>
          <a:noFill/>
        </p:spPr>
        <p:txBody>
          <a:bodyPr wrap="square" rtlCol="0">
            <a:spAutoFit/>
          </a:bodyPr>
          <a:p>
            <a:r>
              <a:rPr lang="zh-CN" altLang="en-US" sz="3000">
                <a:solidFill>
                  <a:srgbClr val="C00000"/>
                </a:solidFill>
                <a:uFillTx/>
                <a:latin typeface="Times New Roman" panose="02020603050405020304" charset="0"/>
                <a:cs typeface="Times New Roman" panose="02020603050405020304" charset="0"/>
              </a:rPr>
              <a:t>A</a:t>
            </a:r>
            <a:endParaRPr lang="zh-CN" altLang="en-US" sz="3000">
              <a:solidFill>
                <a:srgbClr val="C00000"/>
              </a:solidFill>
              <a:uFillTx/>
              <a:latin typeface="Times New Roman" panose="02020603050405020304" charset="0"/>
              <a:cs typeface="Times New Roman" panose="02020603050405020304" charset="0"/>
            </a:endParaRPr>
          </a:p>
        </p:txBody>
      </p:sp>
      <p:sp>
        <p:nvSpPr>
          <p:cNvPr id="6" name="圆角矩形 5"/>
          <p:cNvSpPr/>
          <p:nvPr/>
        </p:nvSpPr>
        <p:spPr>
          <a:xfrm>
            <a:off x="6627495" y="5408295"/>
            <a:ext cx="1605280" cy="466090"/>
          </a:xfrm>
          <a:prstGeom prst="roundRect">
            <a:avLst/>
          </a:prstGeom>
          <a:noFill/>
          <a:ln>
            <a:noFill/>
          </a:ln>
          <a:extLst>
            <a:ext uri="{909E8E84-426E-40DD-AFC4-6F175D3DCCD1}">
              <a14:hiddenFill xmlns:a14="http://schemas.microsoft.com/office/drawing/2010/main">
                <a:solidFill>
                  <a:schemeClr val="accent1">
                    <a:lumMod val="60000"/>
                    <a:lumOff val="40000"/>
                  </a:schemeClr>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00B0F0"/>
                </a:solidFill>
              </a:rPr>
              <a:t>6</a:t>
            </a:r>
            <a:r>
              <a:rPr lang="zh-CN" altLang="en-US" sz="2800" b="1">
                <a:solidFill>
                  <a:srgbClr val="00B0F0"/>
                </a:solidFill>
                <a:hlinkClick r:id="rId7" action="ppaction://hlinksldjump"/>
              </a:rPr>
              <a:t>【解析】</a:t>
            </a:r>
            <a:endParaRPr lang="zh-CN" altLang="en-US" sz="2800" b="1">
              <a:solidFill>
                <a:srgbClr val="00B0F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9" grpId="0" bldLvl="0" animBg="1"/>
      <p:bldP spid="20" grpId="0" bldLvl="0" animBg="1"/>
      <p:bldP spid="3" grpId="0"/>
      <p:bldP spid="6"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13" name="图片 12"/>
          <p:cNvPicPr>
            <a:picLocks noChangeAspect="1"/>
          </p:cNvPicPr>
          <p:nvPr>
            <p:custDataLst>
              <p:tags r:id="rId1"/>
            </p:custDataLst>
          </p:nvPr>
        </p:nvPicPr>
        <p:blipFill>
          <a:blip r:embed="rId2">
            <a:alphaModFix amt="12000"/>
          </a:blip>
          <a:stretch>
            <a:fillRect/>
          </a:stretch>
        </p:blipFill>
        <p:spPr>
          <a:xfrm>
            <a:off x="635" y="0"/>
            <a:ext cx="12191365" cy="6857365"/>
          </a:xfrm>
          <a:prstGeom prst="rect">
            <a:avLst/>
          </a:prstGeom>
        </p:spPr>
      </p:pic>
      <p:grpSp>
        <p:nvGrpSpPr>
          <p:cNvPr id="18" name="组合 17"/>
          <p:cNvGrpSpPr/>
          <p:nvPr/>
        </p:nvGrpSpPr>
        <p:grpSpPr>
          <a:xfrm>
            <a:off x="231775" y="238760"/>
            <a:ext cx="11696065" cy="6426200"/>
            <a:chOff x="342" y="355"/>
            <a:chExt cx="18514" cy="10120"/>
          </a:xfrm>
        </p:grpSpPr>
        <p:sp>
          <p:nvSpPr>
            <p:cNvPr id="6" name="圆角矩形 5"/>
            <p:cNvSpPr/>
            <p:nvPr/>
          </p:nvSpPr>
          <p:spPr>
            <a:xfrm>
              <a:off x="342" y="355"/>
              <a:ext cx="18514" cy="10121"/>
            </a:xfrm>
            <a:prstGeom prst="roundRect">
              <a:avLst/>
            </a:prstGeom>
            <a:solidFill>
              <a:schemeClr val="bg1"/>
            </a:solidFill>
            <a:ln w="38100">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483" y="472"/>
              <a:ext cx="18197" cy="9884"/>
            </a:xfrm>
            <a:prstGeom prst="roundRect">
              <a:avLst/>
            </a:prstGeom>
            <a:solidFill>
              <a:schemeClr val="bg1"/>
            </a:solidFill>
            <a:ln w="28575">
              <a:solidFill>
                <a:schemeClr val="accent5">
                  <a:lumMod val="50000"/>
                </a:schemeClr>
              </a:solidFill>
              <a:prstDash val="lgDashDot"/>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32" name="图片 31"/>
          <p:cNvPicPr>
            <a:picLocks noChangeAspect="1"/>
          </p:cNvPicPr>
          <p:nvPr/>
        </p:nvPicPr>
        <p:blipFill>
          <a:blip r:embed="rId4">
            <a:clrChange>
              <a:clrFrom>
                <a:srgbClr val="FFFFFF">
                  <a:alpha val="100000"/>
                </a:srgbClr>
              </a:clrFrom>
              <a:clrTo>
                <a:srgbClr val="FFFFFF">
                  <a:alpha val="100000"/>
                  <a:alpha val="0"/>
                </a:srgbClr>
              </a:clrTo>
            </a:clrChange>
          </a:blip>
          <a:srcRect l="100000" t="47204" r="-1794" b="41610"/>
          <a:stretch>
            <a:fillRect/>
          </a:stretch>
        </p:blipFill>
        <p:spPr>
          <a:xfrm rot="21060000">
            <a:off x="9717491" y="2777285"/>
            <a:ext cx="149126" cy="717283"/>
          </a:xfrm>
          <a:custGeom>
            <a:avLst/>
            <a:gdLst/>
            <a:ahLst/>
            <a:cxnLst>
              <a:cxn ang="3">
                <a:pos x="hc" y="t"/>
              </a:cxn>
              <a:cxn ang="cd2">
                <a:pos x="l" y="vc"/>
              </a:cxn>
              <a:cxn ang="cd4">
                <a:pos x="hc" y="b"/>
              </a:cxn>
              <a:cxn ang="0">
                <a:pos x="r" y="vc"/>
              </a:cxn>
            </a:cxnLst>
            <a:rect l="l" t="t" r="r" b="b"/>
            <a:pathLst>
              <a:path w="235" h="1130">
                <a:moveTo>
                  <a:pt x="0" y="0"/>
                </a:moveTo>
                <a:lnTo>
                  <a:pt x="235" y="37"/>
                </a:lnTo>
                <a:lnTo>
                  <a:pt x="62" y="1130"/>
                </a:lnTo>
                <a:lnTo>
                  <a:pt x="0" y="1120"/>
                </a:lnTo>
                <a:lnTo>
                  <a:pt x="0" y="0"/>
                </a:lnTo>
                <a:close/>
              </a:path>
            </a:pathLst>
          </a:custGeom>
        </p:spPr>
      </p:pic>
      <p:grpSp>
        <p:nvGrpSpPr>
          <p:cNvPr id="20" name="组合 19"/>
          <p:cNvGrpSpPr/>
          <p:nvPr/>
        </p:nvGrpSpPr>
        <p:grpSpPr>
          <a:xfrm>
            <a:off x="10568305" y="6055360"/>
            <a:ext cx="1541145" cy="773430"/>
            <a:chOff x="15940" y="9138"/>
            <a:chExt cx="2427" cy="1218"/>
          </a:xfrm>
        </p:grpSpPr>
        <p:sp>
          <p:nvSpPr>
            <p:cNvPr id="15" name="左箭头 14">
              <a:hlinkClick r:id="rId5" action="ppaction://hlinksldjump"/>
            </p:cNvPr>
            <p:cNvSpPr/>
            <p:nvPr/>
          </p:nvSpPr>
          <p:spPr>
            <a:xfrm>
              <a:off x="15940" y="9138"/>
              <a:ext cx="2301" cy="1218"/>
            </a:xfrm>
            <a:prstGeom prst="leftArrow">
              <a:avLst>
                <a:gd name="adj1" fmla="val 57799"/>
                <a:gd name="adj2" fmla="val 50000"/>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a:hlinkClick r:id="rId6" action="ppaction://hlinksldjump"/>
            </p:cNvPr>
            <p:cNvSpPr txBox="1"/>
            <p:nvPr/>
          </p:nvSpPr>
          <p:spPr>
            <a:xfrm>
              <a:off x="16307" y="9384"/>
              <a:ext cx="2061" cy="595"/>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noProof="0" dirty="0">
                  <a:ln>
                    <a:noFill/>
                  </a:ln>
                  <a:solidFill>
                    <a:schemeClr val="lt1"/>
                  </a:solidFill>
                  <a:effectLst/>
                  <a:uLnTx/>
                  <a:uFillTx/>
                  <a:latin typeface="Times New Roman" panose="02020603050405020304" charset="0"/>
                  <a:cs typeface="Times New Roman" panose="02020603050405020304" charset="0"/>
                  <a:sym typeface="+mn-ea"/>
                </a:rPr>
                <a:t>Back</a:t>
              </a:r>
              <a:endParaRPr lang="en-US" altLang="zh-CN" sz="2400" b="1">
                <a:solidFill>
                  <a:schemeClr val="bg1"/>
                </a:solidFill>
              </a:endParaRPr>
            </a:p>
          </p:txBody>
        </p:sp>
      </p:grpSp>
      <p:pic>
        <p:nvPicPr>
          <p:cNvPr id="5" name="图片 4"/>
          <p:cNvPicPr/>
          <p:nvPr/>
        </p:nvPicPr>
        <p:blipFill>
          <a:blip r:embed="rId7">
            <a:clrChange>
              <a:clrFrom>
                <a:srgbClr val="FFFFFF">
                  <a:alpha val="100000"/>
                </a:srgbClr>
              </a:clrFrom>
              <a:clrTo>
                <a:srgbClr val="FFFFFF">
                  <a:alpha val="100000"/>
                  <a:alpha val="0"/>
                </a:srgbClr>
              </a:clrTo>
            </a:clrChange>
          </a:blip>
        </p:blipFill>
        <p:spPr>
          <a:xfrm>
            <a:off x="635" y="4890770"/>
            <a:ext cx="2700020" cy="2186305"/>
          </a:xfrm>
          <a:prstGeom prst="rect">
            <a:avLst/>
          </a:prstGeom>
        </p:spPr>
      </p:pic>
      <p:sp>
        <p:nvSpPr>
          <p:cNvPr id="2" name="文本框 1"/>
          <p:cNvSpPr txBox="1"/>
          <p:nvPr/>
        </p:nvSpPr>
        <p:spPr>
          <a:xfrm>
            <a:off x="962660" y="1362075"/>
            <a:ext cx="10266680" cy="3181350"/>
          </a:xfrm>
          <a:prstGeom prst="rect">
            <a:avLst/>
          </a:prstGeom>
          <a:solidFill>
            <a:schemeClr val="accent5">
              <a:lumMod val="20000"/>
              <a:lumOff val="80000"/>
            </a:schemeClr>
          </a:solidFill>
          <a:effectLst>
            <a:outerShdw blurRad="50800" dist="63500" dir="2700000" algn="tl" rotWithShape="0">
              <a:prstClr val="black">
                <a:alpha val="39000"/>
              </a:prstClr>
            </a:outerShdw>
          </a:effectLst>
        </p:spPr>
        <p:txBody>
          <a:bodyPr wrap="square" rtlCol="0">
            <a:noAutofit/>
          </a:bodyPr>
          <a:p>
            <a:pPr marL="1800225" indent="-1800225" algn="just" fontAlgn="auto">
              <a:lnSpc>
                <a:spcPct val="100000"/>
              </a:lnSpc>
              <a:spcAft>
                <a:spcPts val="0"/>
              </a:spcAft>
              <a:buNone/>
            </a:pPr>
            <a:r>
              <a:rPr sz="3000">
                <a:solidFill>
                  <a:srgbClr val="C00000"/>
                </a:solidFill>
                <a:uFillTx/>
                <a:latin typeface="Times New Roman" panose="02020603050405020304" charset="0"/>
                <a:ea typeface="宋体" panose="02010600030101010101" pitchFamily="2" charset="-122"/>
                <a:cs typeface="Times New Roman" panose="02020603050405020304" charset="0"/>
              </a:rPr>
              <a:t>4.【解析】A项意为“非常”；B项意为“各种各样的”，表示对于喜欢中国食物的人来说，有美味的面条和各种各样的菜肴，符合语境；C项意为“各种各样的”，通常强调变化多端；D项意为“变化”，是动词。故选B项。</a:t>
            </a:r>
            <a:endParaRPr sz="3000">
              <a:solidFill>
                <a:srgbClr val="C00000"/>
              </a:solidFill>
              <a:uFillTx/>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picid" val="{6400ca10-6b7c-4abc-bd04-7cfc309fc43d}"/>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picid" val="{6400ca10-6b7c-4abc-bd04-7cfc309fc43d}"/>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picid" val="{6400ca10-6b7c-4abc-bd04-7cfc309fc43d}"/>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picid" val="{6400ca10-6b7c-4abc-bd04-7cfc309fc43d}"/>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picid" val="{6400ca10-6b7c-4abc-bd04-7cfc309fc43d}"/>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picid" val="{6400ca10-6b7c-4abc-bd04-7cfc309fc43d}"/>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picid" val="{6400ca10-6b7c-4abc-bd04-7cfc309fc43d}"/>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picid" val="{6400ca10-6b7c-4abc-bd04-7cfc309fc43d}"/>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picid" val="{6400ca10-6b7c-4abc-bd04-7cfc309fc43d}"/>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picid" val="{6400ca10-6b7c-4abc-bd04-7cfc309fc43d}"/>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478.6,&quot;left&quot;:30.25,&quot;top&quot;:46.25,&quot;width&quot;:908.95}"/>
</p:tagLst>
</file>

<file path=ppt/tags/tag121.xml><?xml version="1.0" encoding="utf-8"?>
<p:tagLst xmlns:p="http://schemas.openxmlformats.org/presentationml/2006/main">
  <p:tag name="KSO_WM_DIAGRAM_VIRTUALLY_FRAME" val="{&quot;height&quot;:478.6,&quot;left&quot;:30.25,&quot;top&quot;:46.25,&quot;width&quot;:908.95}"/>
</p:tagLst>
</file>

<file path=ppt/tags/tag122.xml><?xml version="1.0" encoding="utf-8"?>
<p:tagLst xmlns:p="http://schemas.openxmlformats.org/presentationml/2006/main">
  <p:tag name="KSO_WM_DIAGRAM_VIRTUALLY_FRAME" val="{&quot;height&quot;:478.6,&quot;left&quot;:30.25,&quot;top&quot;:46.25,&quot;width&quot;:908.95}"/>
</p:tagLst>
</file>

<file path=ppt/tags/tag123.xml><?xml version="1.0" encoding="utf-8"?>
<p:tagLst xmlns:p="http://schemas.openxmlformats.org/presentationml/2006/main">
  <p:tag name="KSO_WM_DIAGRAM_VIRTUALLY_FRAME" val="{&quot;height&quot;:478.6,&quot;left&quot;:30.25,&quot;top&quot;:46.25,&quot;width&quot;:908.95}"/>
</p:tagLst>
</file>

<file path=ppt/tags/tag124.xml><?xml version="1.0" encoding="utf-8"?>
<p:tagLst xmlns:p="http://schemas.openxmlformats.org/presentationml/2006/main">
  <p:tag name="KSO_WM_DIAGRAM_VIRTUALLY_FRAME" val="{&quot;height&quot;:478.6,&quot;left&quot;:30.25,&quot;top&quot;:46.25,&quot;width&quot;:908.95}"/>
</p:tagLst>
</file>

<file path=ppt/tags/tag125.xml><?xml version="1.0" encoding="utf-8"?>
<p:tagLst xmlns:p="http://schemas.openxmlformats.org/presentationml/2006/main">
  <p:tag name="KSO_WM_DIAGRAM_VIRTUALLY_FRAME" val="{&quot;height&quot;:478.6,&quot;left&quot;:30.25,&quot;top&quot;:46.25,&quot;width&quot;:908.95}"/>
</p:tagLst>
</file>

<file path=ppt/tags/tag126.xml><?xml version="1.0" encoding="utf-8"?>
<p:tagLst xmlns:p="http://schemas.openxmlformats.org/presentationml/2006/main">
  <p:tag name="KSO_WM_DIAGRAM_VIRTUALLY_FRAME" val="{&quot;height&quot;:478.6,&quot;left&quot;:30.25,&quot;top&quot;:46.25,&quot;width&quot;:908.95}"/>
</p:tagLst>
</file>

<file path=ppt/tags/tag127.xml><?xml version="1.0" encoding="utf-8"?>
<p:tagLst xmlns:p="http://schemas.openxmlformats.org/presentationml/2006/main">
  <p:tag name="picid" val="{6400ca10-6b7c-4abc-bd04-7cfc309fc43d}"/>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picid" val="{6400ca10-6b7c-4abc-bd04-7cfc309fc43d}"/>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picid" val="{6400ca10-6b7c-4abc-bd04-7cfc309fc43d}"/>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picid" val="{6400ca10-6b7c-4abc-bd04-7cfc309fc43d}"/>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picid" val="{6400ca10-6b7c-4abc-bd04-7cfc309fc43d}"/>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picid" val="{6400ca10-6b7c-4abc-bd04-7cfc309fc43d}"/>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picid" val="{6400ca10-6b7c-4abc-bd04-7cfc309fc43d}"/>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picid" val="{6400ca10-6b7c-4abc-bd04-7cfc309fc43d}"/>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picid" val="{6400ca10-6b7c-4abc-bd04-7cfc309fc43d}"/>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picid" val="{6400ca10-6b7c-4abc-bd04-7cfc309fc43d}"/>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picid" val="{6400ca10-6b7c-4abc-bd04-7cfc309fc43d}"/>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picid" val="{6400ca10-6b7c-4abc-bd04-7cfc309fc43d}"/>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picid" val="{6400ca10-6b7c-4abc-bd04-7cfc309fc43d}"/>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picid" val="{1b60e5b8-a379-4df4-9077-fef692bfd37b}"/>
</p:tagLst>
</file>

<file path=ppt/tags/tag154.xml><?xml version="1.0" encoding="utf-8"?>
<p:tagLst xmlns:p="http://schemas.openxmlformats.org/presentationml/2006/main">
  <p:tag name="picid" val="{6400ca10-6b7c-4abc-bd04-7cfc309fc43d}"/>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picid" val="{6400ca10-6b7c-4abc-bd04-7cfc309fc43d}"/>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picid" val="{6400ca10-6b7c-4abc-bd04-7cfc309fc43d}"/>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picid" val="{6400ca10-6b7c-4abc-bd04-7cfc309fc43d}"/>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picid" val="{6400ca10-6b7c-4abc-bd04-7cfc309fc43d}"/>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picid" val="{1b60e5b8-a379-4df4-9077-fef692bfd37b}"/>
</p:tagLst>
</file>

<file path=ppt/tags/tag165.xml><?xml version="1.0" encoding="utf-8"?>
<p:tagLst xmlns:p="http://schemas.openxmlformats.org/presentationml/2006/main">
  <p:tag name="picid" val="{6400ca10-6b7c-4abc-bd04-7cfc309fc43d}"/>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picid" val="{6400ca10-6b7c-4abc-bd04-7cfc309fc43d}"/>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picid" val="{6400ca10-6b7c-4abc-bd04-7cfc309fc43d}"/>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picid" val="{6400ca10-6b7c-4abc-bd04-7cfc309fc43d}"/>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picid" val="{6400ca10-6b7c-4abc-bd04-7cfc309fc43d}"/>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picid" val="{6400ca10-6b7c-4abc-bd04-7cfc309fc43d}"/>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picid" val="{6400ca10-6b7c-4abc-bd04-7cfc309fc43d}"/>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picid" val="{6400ca10-6b7c-4abc-bd04-7cfc309fc43d}"/>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picid" val="{6400ca10-6b7c-4abc-bd04-7cfc309fc43d}"/>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picid" val="{6400ca10-6b7c-4abc-bd04-7cfc309fc43d}"/>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picid" val="{6400ca10-6b7c-4abc-bd04-7cfc309fc43d}"/>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picid" val="{6400ca10-6b7c-4abc-bd04-7cfc309fc43d}"/>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picid" val="{6400ca10-6b7c-4abc-bd04-7cfc309fc43d}"/>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picid" val="{6400ca10-6b7c-4abc-bd04-7cfc309fc43d}"/>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picid" val="{6400ca10-6b7c-4abc-bd04-7cfc309fc43d}"/>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picid" val="{6400ca10-6b7c-4abc-bd04-7cfc309fc43d}"/>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picid" val="{6400ca10-6b7c-4abc-bd04-7cfc309fc43d}"/>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DIAGRAM_VIRTUALLY_FRAME" val="{&quot;height&quot;:494.2,&quot;left&quot;:41.85,&quot;top&quot;:24.65,&quot;width&quot;:864.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494.2,&quot;left&quot;:41.85,&quot;top&quot;:24.65,&quot;width&quot;:864.2}"/>
</p:tagLst>
</file>

<file path=ppt/tags/tag201.xml><?xml version="1.0" encoding="utf-8"?>
<p:tagLst xmlns:p="http://schemas.openxmlformats.org/presentationml/2006/main">
  <p:tag name="picid" val="{6400ca10-6b7c-4abc-bd04-7cfc309fc43d}"/>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picid" val="{6400ca10-6b7c-4abc-bd04-7cfc309fc43d}"/>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DIAGRAM_VIRTUALLY_FRAME" val="{&quot;height&quot;:494.2,&quot;left&quot;:41.85,&quot;top&quot;:24.65,&quot;width&quot;:864.2}"/>
</p:tagLst>
</file>

<file path=ppt/tags/tag206.xml><?xml version="1.0" encoding="utf-8"?>
<p:tagLst xmlns:p="http://schemas.openxmlformats.org/presentationml/2006/main">
  <p:tag name="KSO_WM_DIAGRAM_VIRTUALLY_FRAME" val="{&quot;height&quot;:494.2,&quot;left&quot;:41.85,&quot;top&quot;:24.65,&quot;width&quot;:864.2}"/>
</p:tagLst>
</file>

<file path=ppt/tags/tag207.xml><?xml version="1.0" encoding="utf-8"?>
<p:tagLst xmlns:p="http://schemas.openxmlformats.org/presentationml/2006/main">
  <p:tag name="KSO_WM_DIAGRAM_VIRTUALLY_FRAME" val="{&quot;height&quot;:494.2,&quot;left&quot;:41.85,&quot;top&quot;:24.65,&quot;width&quot;:864.2}"/>
</p:tagLst>
</file>

<file path=ppt/tags/tag208.xml><?xml version="1.0" encoding="utf-8"?>
<p:tagLst xmlns:p="http://schemas.openxmlformats.org/presentationml/2006/main">
  <p:tag name="KSO_WM_DIAGRAM_VIRTUALLY_FRAME" val="{&quot;height&quot;:494.2,&quot;left&quot;:41.85,&quot;top&quot;:24.65,&quot;width&quot;:864.2}"/>
</p:tagLst>
</file>

<file path=ppt/tags/tag209.xml><?xml version="1.0" encoding="utf-8"?>
<p:tagLst xmlns:p="http://schemas.openxmlformats.org/presentationml/2006/main">
  <p:tag name="picid" val="{6400ca10-6b7c-4abc-bd04-7cfc309fc43d}"/>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picid" val="{6400ca10-6b7c-4abc-bd04-7cfc309fc43d}"/>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DIAGRAM_VIRTUALLY_FRAME" val="{&quot;height&quot;:494.2,&quot;left&quot;:41.85,&quot;top&quot;:24.65,&quot;width&quot;:864.2}"/>
</p:tagLst>
</file>

<file path=ppt/tags/tag214.xml><?xml version="1.0" encoding="utf-8"?>
<p:tagLst xmlns:p="http://schemas.openxmlformats.org/presentationml/2006/main">
  <p:tag name="picid" val="{6400ca10-6b7c-4abc-bd04-7cfc309fc43d}"/>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picid" val="{6400ca10-6b7c-4abc-bd04-7cfc309fc43d}"/>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DIAGRAM_VIRTUALLY_FRAME" val="{&quot;height&quot;:452.2,&quot;left&quot;:41.85,&quot;top&quot;:24.65,&quot;width&quot;:864.2}"/>
</p:tagLst>
</file>

<file path=ppt/tags/tag219.xml><?xml version="1.0" encoding="utf-8"?>
<p:tagLst xmlns:p="http://schemas.openxmlformats.org/presentationml/2006/main">
  <p:tag name="KSO_WM_DIAGRAM_VIRTUALLY_FRAME" val="{&quot;height&quot;:494.2,&quot;left&quot;:41.85,&quot;top&quot;:24.65,&quot;width&quot;:864.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picid" val="{6400ca10-6b7c-4abc-bd04-7cfc309fc43d}"/>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picid" val="{6400ca10-6b7c-4abc-bd04-7cfc309fc43d}"/>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picid" val="{6400ca10-6b7c-4abc-bd04-7cfc309fc43d}"/>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picid" val="{6400ca10-6b7c-4abc-bd04-7cfc309fc43d}"/>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picid" val="{6400ca10-6b7c-4abc-bd04-7cfc309fc43d}"/>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picid" val="{6400ca10-6b7c-4abc-bd04-7cfc309fc43d}"/>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picid" val="{6400ca10-6b7c-4abc-bd04-7cfc309fc43d}"/>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picid" val="{1b60e5b8-a379-4df4-9077-fef692bfd37b}"/>
</p:tagLst>
</file>

<file path=ppt/tags/tag235.xml><?xml version="1.0" encoding="utf-8"?>
<p:tagLst xmlns:p="http://schemas.openxmlformats.org/presentationml/2006/main">
  <p:tag name="picid" val="{6400ca10-6b7c-4abc-bd04-7cfc309fc43d}"/>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picid" val="{6400ca10-6b7c-4abc-bd04-7cfc309fc43d}"/>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picid" val="{6400ca10-6b7c-4abc-bd04-7cfc309fc43d}"/>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picid" val="{6400ca10-6b7c-4abc-bd04-7cfc309fc43d}"/>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picid" val="{6400ca10-6b7c-4abc-bd04-7cfc309fc43d}"/>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picid" val="{6400ca10-6b7c-4abc-bd04-7cfc309fc43d}"/>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picid" val="{6400ca10-6b7c-4abc-bd04-7cfc309fc43d}"/>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picid" val="{6400ca10-6b7c-4abc-bd04-7cfc309fc43d}"/>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picid" val="{6400ca10-6b7c-4abc-bd04-7cfc309fc43d}"/>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picid" val="{6400ca10-6b7c-4abc-bd04-7cfc309fc43d}"/>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picid" val="{6400ca10-6b7c-4abc-bd04-7cfc309fc43d}"/>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picid" val="{6400ca10-6b7c-4abc-bd04-7cfc309fc43d}"/>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picid" val="{6400ca10-6b7c-4abc-bd04-7cfc309fc43d}"/>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picid" val="{6400ca10-6b7c-4abc-bd04-7cfc309fc43d}"/>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picid" val="{6400ca10-6b7c-4abc-bd04-7cfc309fc43d}"/>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picid" val="{6400ca10-6b7c-4abc-bd04-7cfc309fc43d}"/>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picid" val="{6400ca10-6b7c-4abc-bd04-7cfc309fc43d}"/>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picid" val="{6400ca10-6b7c-4abc-bd04-7cfc309fc43d}"/>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picid" val="{6400ca10-6b7c-4abc-bd04-7cfc309fc43d}"/>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picid" val="{6400ca10-6b7c-4abc-bd04-7cfc309fc43d}"/>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picid" val="{6400ca10-6b7c-4abc-bd04-7cfc309fc43d}"/>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picid" val="{6400ca10-6b7c-4abc-bd04-7cfc309fc43d}"/>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picid" val="{6400ca10-6b7c-4abc-bd04-7cfc309fc43d}"/>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picid" val="{6400ca10-6b7c-4abc-bd04-7cfc309fc43d}"/>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picid" val="{6400ca10-6b7c-4abc-bd04-7cfc309fc43d}"/>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picid" val="{6400ca10-6b7c-4abc-bd04-7cfc309fc43d}"/>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picid" val="{6400ca10-6b7c-4abc-bd04-7cfc309fc43d}"/>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picid" val="{6400ca10-6b7c-4abc-bd04-7cfc309fc43d}"/>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picid" val="{6400ca10-6b7c-4abc-bd04-7cfc309fc43d}"/>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picid" val="{6400ca10-6b7c-4abc-bd04-7cfc309fc43d}"/>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picid" val="{6400ca10-6b7c-4abc-bd04-7cfc309fc43d}"/>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picid" val="{6400ca10-6b7c-4abc-bd04-7cfc309fc43d}"/>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picid" val="{6400ca10-6b7c-4abc-bd04-7cfc309fc43d}"/>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picid" val="{6400ca10-6b7c-4abc-bd04-7cfc309fc43d}"/>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picid" val="{6400ca10-6b7c-4abc-bd04-7cfc309fc43d}"/>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picid" val="{6400ca10-6b7c-4abc-bd04-7cfc309fc43d}"/>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picid" val="{6400ca10-6b7c-4abc-bd04-7cfc309fc43d}"/>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picid" val="{6400ca10-6b7c-4abc-bd04-7cfc309fc43d}"/>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picid" val="{6400ca10-6b7c-4abc-bd04-7cfc309fc43d}"/>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picid" val="{6400ca10-6b7c-4abc-bd04-7cfc309fc43d}"/>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TABLE_ENDDRAG_ORIGIN_RECT" val="825*202"/>
  <p:tag name="TABLE_ENDDRAG_RECT" val="66*57*825*202"/>
</p:tagLst>
</file>

<file path=ppt/tags/tag316.xml><?xml version="1.0" encoding="utf-8"?>
<p:tagLst xmlns:p="http://schemas.openxmlformats.org/presentationml/2006/main">
  <p:tag name="picid" val="{6400ca10-6b7c-4abc-bd04-7cfc309fc43d}"/>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TABLE_ENDDRAG_ORIGIN_RECT" val="870*426"/>
  <p:tag name="TABLE_ENDDRAG_RECT" val="38*73*870*426"/>
</p:tagLst>
</file>

<file path=ppt/tags/tag319.xml><?xml version="1.0" encoding="utf-8"?>
<p:tagLst xmlns:p="http://schemas.openxmlformats.org/presentationml/2006/main">
  <p:tag name="picid" val="{6400ca10-6b7c-4abc-bd04-7cfc309fc43d}"/>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commondata" val="eyJoZGlkIjoiNzZiMTlhZGE2ZDUwZjk2YzViZjA2NWFmNzNjMWJjMzMifQ=="/>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1.xml><?xml version="1.0" encoding="utf-8"?>
<p:tagLst xmlns:p="http://schemas.openxmlformats.org/presentationml/2006/main">
  <p:tag name="picid" val="{6400ca10-6b7c-4abc-bd04-7cfc309fc43d}"/>
</p:tagLst>
</file>

<file path=ppt/tags/tag62.xml><?xml version="1.0" encoding="utf-8"?>
<p:tagLst xmlns:p="http://schemas.openxmlformats.org/presentationml/2006/main">
  <p:tag name="picid" val="{6400ca10-6b7c-4abc-bd04-7cfc309fc43d}"/>
</p:tagLst>
</file>

<file path=ppt/tags/tag63.xml><?xml version="1.0" encoding="utf-8"?>
<p:tagLst xmlns:p="http://schemas.openxmlformats.org/presentationml/2006/main">
  <p:tag name="picid" val="{6400ca10-6b7c-4abc-bd04-7cfc309fc43d}"/>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picid" val="{9e174d97-a32d-4bbf-ac65-572fc7a9cdae}"/>
</p:tagLst>
</file>

<file path=ppt/tags/tag66.xml><?xml version="1.0" encoding="utf-8"?>
<p:tagLst xmlns:p="http://schemas.openxmlformats.org/presentationml/2006/main">
  <p:tag name="picid" val="{9e174d97-a32d-4bbf-ac65-572fc7a9cdae}"/>
</p:tagLst>
</file>

<file path=ppt/tags/tag67.xml><?xml version="1.0" encoding="utf-8"?>
<p:tagLst xmlns:p="http://schemas.openxmlformats.org/presentationml/2006/main">
  <p:tag name="picid" val="{9e174d97-a32d-4bbf-ac65-572fc7a9cdae}"/>
</p:tagLst>
</file>

<file path=ppt/tags/tag68.xml><?xml version="1.0" encoding="utf-8"?>
<p:tagLst xmlns:p="http://schemas.openxmlformats.org/presentationml/2006/main">
  <p:tag name="picid" val="{9e174d97-a32d-4bbf-ac65-572fc7a9cdae}"/>
</p:tagLst>
</file>

<file path=ppt/tags/tag69.xml><?xml version="1.0" encoding="utf-8"?>
<p:tagLst xmlns:p="http://schemas.openxmlformats.org/presentationml/2006/main">
  <p:tag name="picid" val="{9e174d97-a32d-4bbf-ac65-572fc7a9cdae}"/>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picid" val="{9e174d97-a32d-4bbf-ac65-572fc7a9cdae}"/>
</p:tagLst>
</file>

<file path=ppt/tags/tag71.xml><?xml version="1.0" encoding="utf-8"?>
<p:tagLst xmlns:p="http://schemas.openxmlformats.org/presentationml/2006/main">
  <p:tag name="picid" val="{6400ca10-6b7c-4abc-bd04-7cfc309fc43d}"/>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picid" val="{1b60e5b8-a379-4df4-9077-fef692bfd37b}"/>
</p:tagLst>
</file>

<file path=ppt/tags/tag74.xml><?xml version="1.0" encoding="utf-8"?>
<p:tagLst xmlns:p="http://schemas.openxmlformats.org/presentationml/2006/main">
  <p:tag name="picid" val="{6400ca10-6b7c-4abc-bd04-7cfc309fc43d}"/>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picid" val="{6400ca10-6b7c-4abc-bd04-7cfc309fc43d}"/>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picid" val="{1b60e5b8-a379-4df4-9077-fef692bfd37b}"/>
</p:tagLst>
</file>

<file path=ppt/tags/tag79.xml><?xml version="1.0" encoding="utf-8"?>
<p:tagLst xmlns:p="http://schemas.openxmlformats.org/presentationml/2006/main">
  <p:tag name="picid" val="{6400ca10-6b7c-4abc-bd04-7cfc309fc43d}"/>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picid" val="{6400ca10-6b7c-4abc-bd04-7cfc309fc43d}"/>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picid" val="{6400ca10-6b7c-4abc-bd04-7cfc309fc43d}"/>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picid" val="{1b60e5b8-a379-4df4-9077-fef692bfd37b}"/>
</p:tagLst>
</file>

<file path=ppt/tags/tag86.xml><?xml version="1.0" encoding="utf-8"?>
<p:tagLst xmlns:p="http://schemas.openxmlformats.org/presentationml/2006/main">
  <p:tag name="picid" val="{6400ca10-6b7c-4abc-bd04-7cfc309fc43d}"/>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picid" val="{6400ca10-6b7c-4abc-bd04-7cfc309fc43d}"/>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picid" val="{6400ca10-6b7c-4abc-bd04-7cfc309fc43d}"/>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picid" val="{6400ca10-6b7c-4abc-bd04-7cfc309fc43d}"/>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picid" val="{6400ca10-6b7c-4abc-bd04-7cfc309fc43d}"/>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picid" val="{6400ca10-6b7c-4abc-bd04-7cfc309fc43d}"/>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picid" val="{6400ca10-6b7c-4abc-bd04-7cfc309fc43d}"/>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28146</Words>
  <Application>WPS 演示</Application>
  <PresentationFormat>宽屏</PresentationFormat>
  <Paragraphs>964</Paragraphs>
  <Slides>116</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116</vt:i4>
      </vt:variant>
    </vt:vector>
  </HeadingPairs>
  <TitlesOfParts>
    <vt:vector size="131" baseType="lpstr">
      <vt:lpstr>Arial</vt:lpstr>
      <vt:lpstr>宋体</vt:lpstr>
      <vt:lpstr>Wingdings</vt:lpstr>
      <vt:lpstr>Wingdings</vt:lpstr>
      <vt:lpstr>Segoe Script</vt:lpstr>
      <vt:lpstr>MV Boli</vt:lpstr>
      <vt:lpstr>Aharoni</vt:lpstr>
      <vt:lpstr>微软雅黑</vt:lpstr>
      <vt:lpstr>思源黑体 CN Normal</vt:lpstr>
      <vt:lpstr>黑体</vt:lpstr>
      <vt:lpstr>Times New Roman</vt:lpstr>
      <vt:lpstr>Arial Unicode MS</vt:lpstr>
      <vt:lpstr>Calibri</vt:lpstr>
      <vt:lpstr>WPS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39</cp:revision>
  <dcterms:created xsi:type="dcterms:W3CDTF">2023-08-09T12:44:00Z</dcterms:created>
  <dcterms:modified xsi:type="dcterms:W3CDTF">2025-02-20T02:22:45Z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3B0086CAF875411CACBDA13AB9801EF4_13</vt:lpwstr>
  </property>
  <property fmtid="{D5CDD505-2E9C-101B-9397-08002B2CF9AE}" pid="3" name="KSOProductBuildVer">
    <vt:lpwstr>2052-12.1.0.18276</vt:lpwstr>
  </property>
</Properties>
</file>