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5"/>
  </p:notesMasterIdLst>
  <p:handoutMasterIdLst>
    <p:handoutMasterId r:id="rId125"/>
  </p:handoutMasterIdLst>
  <p:sldIdLst>
    <p:sldId id="924" r:id="rId4"/>
    <p:sldId id="446" r:id="rId6"/>
    <p:sldId id="442" r:id="rId7"/>
    <p:sldId id="276" r:id="rId8"/>
    <p:sldId id="445" r:id="rId9"/>
    <p:sldId id="301" r:id="rId10"/>
    <p:sldId id="302" r:id="rId11"/>
    <p:sldId id="303" r:id="rId12"/>
    <p:sldId id="305" r:id="rId13"/>
    <p:sldId id="304" r:id="rId14"/>
    <p:sldId id="306" r:id="rId15"/>
    <p:sldId id="1044" r:id="rId16"/>
    <p:sldId id="308" r:id="rId17"/>
    <p:sldId id="309" r:id="rId18"/>
    <p:sldId id="310" r:id="rId19"/>
    <p:sldId id="311" r:id="rId20"/>
    <p:sldId id="312" r:id="rId21"/>
    <p:sldId id="313" r:id="rId22"/>
    <p:sldId id="314" r:id="rId23"/>
    <p:sldId id="315" r:id="rId24"/>
    <p:sldId id="316" r:id="rId25"/>
    <p:sldId id="317" r:id="rId26"/>
    <p:sldId id="318" r:id="rId27"/>
    <p:sldId id="319" r:id="rId28"/>
    <p:sldId id="320" r:id="rId29"/>
    <p:sldId id="321" r:id="rId30"/>
    <p:sldId id="332" r:id="rId31"/>
    <p:sldId id="329" r:id="rId32"/>
    <p:sldId id="333" r:id="rId33"/>
    <p:sldId id="1234" r:id="rId34"/>
    <p:sldId id="1235" r:id="rId35"/>
    <p:sldId id="322" r:id="rId36"/>
    <p:sldId id="334" r:id="rId37"/>
    <p:sldId id="1045" r:id="rId38"/>
    <p:sldId id="1236" r:id="rId39"/>
    <p:sldId id="331" r:id="rId40"/>
    <p:sldId id="337" r:id="rId41"/>
    <p:sldId id="339" r:id="rId42"/>
    <p:sldId id="340" r:id="rId43"/>
    <p:sldId id="341" r:id="rId44"/>
    <p:sldId id="828" r:id="rId45"/>
    <p:sldId id="1153" r:id="rId46"/>
    <p:sldId id="1154" r:id="rId47"/>
    <p:sldId id="349" r:id="rId48"/>
    <p:sldId id="350" r:id="rId49"/>
    <p:sldId id="658" r:id="rId50"/>
    <p:sldId id="743" r:id="rId51"/>
    <p:sldId id="744" r:id="rId52"/>
    <p:sldId id="354" r:id="rId53"/>
    <p:sldId id="355" r:id="rId54"/>
    <p:sldId id="356" r:id="rId55"/>
    <p:sldId id="357" r:id="rId56"/>
    <p:sldId id="358" r:id="rId57"/>
    <p:sldId id="359" r:id="rId58"/>
    <p:sldId id="360" r:id="rId59"/>
    <p:sldId id="361" r:id="rId60"/>
    <p:sldId id="362" r:id="rId61"/>
    <p:sldId id="363" r:id="rId62"/>
    <p:sldId id="364" r:id="rId63"/>
    <p:sldId id="365" r:id="rId64"/>
    <p:sldId id="366" r:id="rId65"/>
    <p:sldId id="367" r:id="rId66"/>
    <p:sldId id="368" r:id="rId67"/>
    <p:sldId id="369" r:id="rId68"/>
    <p:sldId id="370" r:id="rId69"/>
    <p:sldId id="830" r:id="rId70"/>
    <p:sldId id="570" r:id="rId71"/>
    <p:sldId id="1238" r:id="rId72"/>
    <p:sldId id="1237" r:id="rId73"/>
    <p:sldId id="381" r:id="rId74"/>
    <p:sldId id="372" r:id="rId75"/>
    <p:sldId id="1239" r:id="rId76"/>
    <p:sldId id="373" r:id="rId77"/>
    <p:sldId id="374" r:id="rId78"/>
    <p:sldId id="383" r:id="rId79"/>
    <p:sldId id="384" r:id="rId80"/>
    <p:sldId id="386" r:id="rId81"/>
    <p:sldId id="387" r:id="rId82"/>
    <p:sldId id="388" r:id="rId83"/>
    <p:sldId id="389" r:id="rId84"/>
    <p:sldId id="390" r:id="rId85"/>
    <p:sldId id="391" r:id="rId86"/>
    <p:sldId id="392" r:id="rId87"/>
    <p:sldId id="394" r:id="rId88"/>
    <p:sldId id="395" r:id="rId89"/>
    <p:sldId id="396" r:id="rId90"/>
    <p:sldId id="397" r:id="rId91"/>
    <p:sldId id="398" r:id="rId92"/>
    <p:sldId id="399" r:id="rId93"/>
    <p:sldId id="400" r:id="rId94"/>
    <p:sldId id="401" r:id="rId95"/>
    <p:sldId id="402" r:id="rId96"/>
    <p:sldId id="403" r:id="rId97"/>
    <p:sldId id="405" r:id="rId98"/>
    <p:sldId id="406" r:id="rId99"/>
    <p:sldId id="404" r:id="rId100"/>
    <p:sldId id="407" r:id="rId101"/>
    <p:sldId id="408" r:id="rId102"/>
    <p:sldId id="409" r:id="rId103"/>
    <p:sldId id="1158" r:id="rId104"/>
    <p:sldId id="413" r:id="rId105"/>
    <p:sldId id="425" r:id="rId106"/>
    <p:sldId id="426" r:id="rId107"/>
    <p:sldId id="921" r:id="rId108"/>
    <p:sldId id="414" r:id="rId109"/>
    <p:sldId id="417" r:id="rId110"/>
    <p:sldId id="418" r:id="rId111"/>
    <p:sldId id="427" r:id="rId112"/>
    <p:sldId id="1240" r:id="rId113"/>
    <p:sldId id="415" r:id="rId114"/>
    <p:sldId id="419" r:id="rId115"/>
    <p:sldId id="420" r:id="rId116"/>
    <p:sldId id="1048" r:id="rId117"/>
    <p:sldId id="1241" r:id="rId118"/>
    <p:sldId id="1050" r:id="rId119"/>
    <p:sldId id="1051" r:id="rId120"/>
    <p:sldId id="1052" r:id="rId121"/>
    <p:sldId id="428" r:id="rId122"/>
    <p:sldId id="429" r:id="rId123"/>
    <p:sldId id="430" r:id="rId124"/>
  </p:sldIdLst>
  <p:sldSz cx="12192000" cy="6858000"/>
  <p:notesSz cx="6858000" cy="9144000"/>
  <p:custDataLst>
    <p:tags r:id="rId1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26E5"/>
    <a:srgbClr val="9051E5"/>
    <a:srgbClr val="133E35"/>
    <a:srgbClr val="071915"/>
    <a:srgbClr val="5CC9B3"/>
    <a:srgbClr val="E1F6F3"/>
    <a:srgbClr val="FFEDDB"/>
    <a:srgbClr val="D1D1D1"/>
    <a:srgbClr val="FFFFFE"/>
    <a:srgbClr val="FBEE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0" Type="http://schemas.openxmlformats.org/officeDocument/2006/relationships/tags" Target="tags/tag373.xml"/><Relationship Id="rId13" Type="http://schemas.openxmlformats.org/officeDocument/2006/relationships/slide" Target="slides/slide9.xml"/><Relationship Id="rId129" Type="http://schemas.openxmlformats.org/officeDocument/2006/relationships/commentAuthors" Target="commentAuthors.xml"/><Relationship Id="rId128" Type="http://schemas.openxmlformats.org/officeDocument/2006/relationships/tableStyles" Target="tableStyles.xml"/><Relationship Id="rId127" Type="http://schemas.openxmlformats.org/officeDocument/2006/relationships/viewProps" Target="viewProps.xml"/><Relationship Id="rId126" Type="http://schemas.openxmlformats.org/officeDocument/2006/relationships/presProps" Target="presProps.xml"/><Relationship Id="rId125" Type="http://schemas.openxmlformats.org/officeDocument/2006/relationships/handoutMaster" Target="handoutMasters/handoutMaster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a:prstGeom prst="rect">
            <a:avLst/>
          </a:prstGeo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a:prstGeom prst="rect">
            <a:avLst/>
          </a:prstGeo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08400" y="608400"/>
            <a:ext cx="10969200" cy="705600"/>
          </a:xfrm>
          <a:prstGeom prst="rect">
            <a:avLst/>
          </a:prstGeom>
        </p:spPr>
        <p:txBody>
          <a:bodyPr/>
          <a:p>
            <a:r>
              <a:rPr lang="zh-CN" altLang="en-US"/>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a:prstGeom prst="rect">
            <a:avLst/>
          </a:prstGeo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a:prstGeom prst="rect">
            <a:avLst/>
          </a:prstGeo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a:prstGeom prst="rect">
            <a:avLst/>
          </a:prstGeo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a:prstGeom prst="rect">
            <a:avLst/>
          </a:prstGeo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a:prstGeom prst="rect">
            <a:avLst/>
          </a:prstGeo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a:prstGeom prst="rect">
            <a:avLst/>
          </a:prstGeo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a:prstGeom prst="rect">
            <a:avLst/>
          </a:prstGeo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a:prstGeom prst="rect">
            <a:avLst/>
          </a:prstGeo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a:prstGeom prst="rect">
            <a:avLst/>
          </a:prstGeo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a:prstGeom prst="rect">
            <a:avLst/>
          </a:prstGeo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a:prstGeom prst="rect">
            <a:avLst/>
          </a:prstGeo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a:prstGeom prst="rect">
            <a:avLst/>
          </a:prstGeo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a:prstGeom prst="rect">
            <a:avLst/>
          </a:prstGeo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a:prstGeom prst="rect">
            <a:avLst/>
          </a:prstGeo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6" Type="http://schemas.openxmlformats.org/officeDocument/2006/relationships/theme" Target="../theme/theme2.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5"/>
    </p:custData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6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19.xml"/><Relationship Id="rId2" Type="http://schemas.openxmlformats.org/officeDocument/2006/relationships/image" Target="../media/image1.png"/><Relationship Id="rId1" Type="http://schemas.openxmlformats.org/officeDocument/2006/relationships/tags" Target="../tags/tag118.xml"/></Relationships>
</file>

<file path=ppt/slides/_rels/slide10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98.xml"/><Relationship Id="rId4" Type="http://schemas.openxmlformats.org/officeDocument/2006/relationships/image" Target="../media/image3.png"/><Relationship Id="rId3" Type="http://schemas.openxmlformats.org/officeDocument/2006/relationships/tags" Target="../tags/tag326.xml"/><Relationship Id="rId2" Type="http://schemas.openxmlformats.org/officeDocument/2006/relationships/image" Target="../media/image1.png"/><Relationship Id="rId1" Type="http://schemas.openxmlformats.org/officeDocument/2006/relationships/tags" Target="../tags/tag325.xml"/></Relationships>
</file>

<file path=ppt/slides/_rels/slide101.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1.xml"/><Relationship Id="rId7" Type="http://schemas.openxmlformats.org/officeDocument/2006/relationships/slide" Target="slide104.xml"/><Relationship Id="rId6" Type="http://schemas.openxmlformats.org/officeDocument/2006/relationships/slide" Target="slide103.xml"/><Relationship Id="rId5" Type="http://schemas.openxmlformats.org/officeDocument/2006/relationships/slide" Target="slide102.xml"/><Relationship Id="rId4" Type="http://schemas.openxmlformats.org/officeDocument/2006/relationships/image" Target="../media/image3.png"/><Relationship Id="rId3" Type="http://schemas.openxmlformats.org/officeDocument/2006/relationships/tags" Target="../tags/tag328.xml"/><Relationship Id="rId2" Type="http://schemas.openxmlformats.org/officeDocument/2006/relationships/image" Target="../media/image1.png"/><Relationship Id="rId1" Type="http://schemas.openxmlformats.org/officeDocument/2006/relationships/tags" Target="../tags/tag327.xml"/></Relationships>
</file>

<file path=ppt/slides/_rels/slide10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101.xml"/><Relationship Id="rId4" Type="http://schemas.openxmlformats.org/officeDocument/2006/relationships/image" Target="../media/image3.png"/><Relationship Id="rId3" Type="http://schemas.openxmlformats.org/officeDocument/2006/relationships/tags" Target="../tags/tag330.xml"/><Relationship Id="rId2" Type="http://schemas.openxmlformats.org/officeDocument/2006/relationships/image" Target="../media/image1.png"/><Relationship Id="rId1" Type="http://schemas.openxmlformats.org/officeDocument/2006/relationships/tags" Target="../tags/tag329.xml"/></Relationships>
</file>

<file path=ppt/slides/_rels/slide10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101.xml"/><Relationship Id="rId5" Type="http://schemas.openxmlformats.org/officeDocument/2006/relationships/image" Target="../media/image9.png"/><Relationship Id="rId4" Type="http://schemas.openxmlformats.org/officeDocument/2006/relationships/image" Target="../media/image3.png"/><Relationship Id="rId3" Type="http://schemas.openxmlformats.org/officeDocument/2006/relationships/tags" Target="../tags/tag332.xml"/><Relationship Id="rId2" Type="http://schemas.openxmlformats.org/officeDocument/2006/relationships/image" Target="../media/image1.png"/><Relationship Id="rId1" Type="http://schemas.openxmlformats.org/officeDocument/2006/relationships/tags" Target="../tags/tag331.xml"/></Relationships>
</file>

<file path=ppt/slides/_rels/slide10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101.xml"/><Relationship Id="rId5" Type="http://schemas.openxmlformats.org/officeDocument/2006/relationships/image" Target="../media/image9.png"/><Relationship Id="rId4" Type="http://schemas.openxmlformats.org/officeDocument/2006/relationships/image" Target="../media/image3.png"/><Relationship Id="rId3" Type="http://schemas.openxmlformats.org/officeDocument/2006/relationships/tags" Target="../tags/tag334.xml"/><Relationship Id="rId2" Type="http://schemas.openxmlformats.org/officeDocument/2006/relationships/image" Target="../media/image1.png"/><Relationship Id="rId1" Type="http://schemas.openxmlformats.org/officeDocument/2006/relationships/tags" Target="../tags/tag333.xml"/></Relationships>
</file>

<file path=ppt/slides/_rels/slide10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slide" Target="slide109.xml"/><Relationship Id="rId7" Type="http://schemas.openxmlformats.org/officeDocument/2006/relationships/slide" Target="slide108.xml"/><Relationship Id="rId6" Type="http://schemas.openxmlformats.org/officeDocument/2006/relationships/slide" Target="slide107.xml"/><Relationship Id="rId5" Type="http://schemas.openxmlformats.org/officeDocument/2006/relationships/slide" Target="slide106.xml"/><Relationship Id="rId4" Type="http://schemas.openxmlformats.org/officeDocument/2006/relationships/image" Target="../media/image3.png"/><Relationship Id="rId3" Type="http://schemas.openxmlformats.org/officeDocument/2006/relationships/tags" Target="../tags/tag336.xml"/><Relationship Id="rId2" Type="http://schemas.openxmlformats.org/officeDocument/2006/relationships/image" Target="../media/image1.png"/><Relationship Id="rId10" Type="http://schemas.openxmlformats.org/officeDocument/2006/relationships/notesSlide" Target="../notesSlides/notesSlide10.xml"/><Relationship Id="rId1" Type="http://schemas.openxmlformats.org/officeDocument/2006/relationships/tags" Target="../tags/tag335.xml"/></Relationships>
</file>

<file path=ppt/slides/_rels/slide10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105.xml"/><Relationship Id="rId4" Type="http://schemas.openxmlformats.org/officeDocument/2006/relationships/image" Target="../media/image3.png"/><Relationship Id="rId3" Type="http://schemas.openxmlformats.org/officeDocument/2006/relationships/tags" Target="../tags/tag338.xml"/><Relationship Id="rId2" Type="http://schemas.openxmlformats.org/officeDocument/2006/relationships/image" Target="../media/image1.png"/><Relationship Id="rId1" Type="http://schemas.openxmlformats.org/officeDocument/2006/relationships/tags" Target="../tags/tag337.xml"/></Relationships>
</file>

<file path=ppt/slides/_rels/slide10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105.xml"/><Relationship Id="rId5" Type="http://schemas.openxmlformats.org/officeDocument/2006/relationships/image" Target="../media/image9.png"/><Relationship Id="rId4" Type="http://schemas.openxmlformats.org/officeDocument/2006/relationships/image" Target="../media/image3.png"/><Relationship Id="rId3" Type="http://schemas.openxmlformats.org/officeDocument/2006/relationships/tags" Target="../tags/tag340.xml"/><Relationship Id="rId2" Type="http://schemas.openxmlformats.org/officeDocument/2006/relationships/image" Target="../media/image1.png"/><Relationship Id="rId1" Type="http://schemas.openxmlformats.org/officeDocument/2006/relationships/tags" Target="../tags/tag339.xml"/></Relationships>
</file>

<file path=ppt/slides/_rels/slide10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105.xml"/><Relationship Id="rId5" Type="http://schemas.openxmlformats.org/officeDocument/2006/relationships/image" Target="../media/image9.png"/><Relationship Id="rId4" Type="http://schemas.openxmlformats.org/officeDocument/2006/relationships/image" Target="../media/image3.png"/><Relationship Id="rId3" Type="http://schemas.openxmlformats.org/officeDocument/2006/relationships/tags" Target="../tags/tag342.xml"/><Relationship Id="rId2" Type="http://schemas.openxmlformats.org/officeDocument/2006/relationships/image" Target="../media/image1.png"/><Relationship Id="rId1" Type="http://schemas.openxmlformats.org/officeDocument/2006/relationships/tags" Target="../tags/tag341.xml"/></Relationships>
</file>

<file path=ppt/slides/_rels/slide10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105.xml"/><Relationship Id="rId5" Type="http://schemas.openxmlformats.org/officeDocument/2006/relationships/image" Target="../media/image9.png"/><Relationship Id="rId4" Type="http://schemas.openxmlformats.org/officeDocument/2006/relationships/image" Target="../media/image3.png"/><Relationship Id="rId3" Type="http://schemas.openxmlformats.org/officeDocument/2006/relationships/tags" Target="../tags/tag344.xml"/><Relationship Id="rId2" Type="http://schemas.openxmlformats.org/officeDocument/2006/relationships/image" Target="../media/image1.png"/><Relationship Id="rId1" Type="http://schemas.openxmlformats.org/officeDocument/2006/relationships/tags" Target="../tags/tag343.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21.xml"/><Relationship Id="rId2" Type="http://schemas.openxmlformats.org/officeDocument/2006/relationships/image" Target="../media/image1.png"/><Relationship Id="rId1" Type="http://schemas.openxmlformats.org/officeDocument/2006/relationships/tags" Target="../tags/tag120.xml"/></Relationships>
</file>

<file path=ppt/slides/_rels/slide11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slide" Target="slide114.xml"/><Relationship Id="rId7" Type="http://schemas.openxmlformats.org/officeDocument/2006/relationships/slide" Target="slide113.xml"/><Relationship Id="rId6" Type="http://schemas.openxmlformats.org/officeDocument/2006/relationships/slide" Target="slide112.xml"/><Relationship Id="rId5" Type="http://schemas.openxmlformats.org/officeDocument/2006/relationships/slide" Target="slide111.xml"/><Relationship Id="rId4" Type="http://schemas.openxmlformats.org/officeDocument/2006/relationships/image" Target="../media/image3.png"/><Relationship Id="rId3" Type="http://schemas.openxmlformats.org/officeDocument/2006/relationships/tags" Target="../tags/tag346.xml"/><Relationship Id="rId2" Type="http://schemas.openxmlformats.org/officeDocument/2006/relationships/image" Target="../media/image1.png"/><Relationship Id="rId10" Type="http://schemas.openxmlformats.org/officeDocument/2006/relationships/notesSlide" Target="../notesSlides/notesSlide11.xml"/><Relationship Id="rId1" Type="http://schemas.openxmlformats.org/officeDocument/2006/relationships/tags" Target="../tags/tag345.xml"/></Relationships>
</file>

<file path=ppt/slides/_rels/slide11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110.xml"/><Relationship Id="rId4" Type="http://schemas.openxmlformats.org/officeDocument/2006/relationships/image" Target="../media/image3.png"/><Relationship Id="rId3" Type="http://schemas.openxmlformats.org/officeDocument/2006/relationships/tags" Target="../tags/tag348.xml"/><Relationship Id="rId2" Type="http://schemas.openxmlformats.org/officeDocument/2006/relationships/image" Target="../media/image1.png"/><Relationship Id="rId1" Type="http://schemas.openxmlformats.org/officeDocument/2006/relationships/tags" Target="../tags/tag347.xml"/></Relationships>
</file>

<file path=ppt/slides/_rels/slide11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110.xml"/><Relationship Id="rId5" Type="http://schemas.openxmlformats.org/officeDocument/2006/relationships/image" Target="../media/image9.png"/><Relationship Id="rId4" Type="http://schemas.openxmlformats.org/officeDocument/2006/relationships/image" Target="../media/image3.png"/><Relationship Id="rId3" Type="http://schemas.openxmlformats.org/officeDocument/2006/relationships/tags" Target="../tags/tag350.xml"/><Relationship Id="rId2" Type="http://schemas.openxmlformats.org/officeDocument/2006/relationships/image" Target="../media/image1.png"/><Relationship Id="rId1" Type="http://schemas.openxmlformats.org/officeDocument/2006/relationships/tags" Target="../tags/tag349.xml"/></Relationships>
</file>

<file path=ppt/slides/_rels/slide11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110.xml"/><Relationship Id="rId5" Type="http://schemas.openxmlformats.org/officeDocument/2006/relationships/image" Target="../media/image9.png"/><Relationship Id="rId4" Type="http://schemas.openxmlformats.org/officeDocument/2006/relationships/image" Target="../media/image3.png"/><Relationship Id="rId3" Type="http://schemas.openxmlformats.org/officeDocument/2006/relationships/tags" Target="../tags/tag352.xml"/><Relationship Id="rId2" Type="http://schemas.openxmlformats.org/officeDocument/2006/relationships/image" Target="../media/image1.png"/><Relationship Id="rId1" Type="http://schemas.openxmlformats.org/officeDocument/2006/relationships/tags" Target="../tags/tag351.xml"/></Relationships>
</file>

<file path=ppt/slides/_rels/slide11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110.xml"/><Relationship Id="rId5" Type="http://schemas.openxmlformats.org/officeDocument/2006/relationships/image" Target="../media/image9.png"/><Relationship Id="rId4" Type="http://schemas.openxmlformats.org/officeDocument/2006/relationships/image" Target="../media/image3.png"/><Relationship Id="rId3" Type="http://schemas.openxmlformats.org/officeDocument/2006/relationships/tags" Target="../tags/tag354.xml"/><Relationship Id="rId2" Type="http://schemas.openxmlformats.org/officeDocument/2006/relationships/image" Target="../media/image1.png"/><Relationship Id="rId1" Type="http://schemas.openxmlformats.org/officeDocument/2006/relationships/tags" Target="../tags/tag353.xml"/></Relationships>
</file>

<file path=ppt/slides/_rels/slide115.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image" Target="../media/image3.png"/><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image" Target="../media/image1.png"/><Relationship Id="rId13" Type="http://schemas.openxmlformats.org/officeDocument/2006/relationships/notesSlide" Target="../notesSlides/notesSlide12.xml"/><Relationship Id="rId12" Type="http://schemas.openxmlformats.org/officeDocument/2006/relationships/slideLayout" Target="../slideLayouts/slideLayout1.xml"/><Relationship Id="rId11" Type="http://schemas.openxmlformats.org/officeDocument/2006/relationships/slide" Target="slide117.xml"/><Relationship Id="rId10" Type="http://schemas.openxmlformats.org/officeDocument/2006/relationships/slide" Target="slide116.xml"/><Relationship Id="rId1" Type="http://schemas.openxmlformats.org/officeDocument/2006/relationships/tags" Target="../tags/tag355.xml"/></Relationships>
</file>

<file path=ppt/slides/_rels/slide11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115.xml"/><Relationship Id="rId5" Type="http://schemas.openxmlformats.org/officeDocument/2006/relationships/image" Target="../media/image9.png"/><Relationship Id="rId4" Type="http://schemas.openxmlformats.org/officeDocument/2006/relationships/image" Target="../media/image3.png"/><Relationship Id="rId3" Type="http://schemas.openxmlformats.org/officeDocument/2006/relationships/tags" Target="../tags/tag363.xml"/><Relationship Id="rId2" Type="http://schemas.openxmlformats.org/officeDocument/2006/relationships/image" Target="../media/image1.png"/><Relationship Id="rId1" Type="http://schemas.openxmlformats.org/officeDocument/2006/relationships/tags" Target="../tags/tag362.xml"/></Relationships>
</file>

<file path=ppt/slides/_rels/slide11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115.xml"/><Relationship Id="rId5" Type="http://schemas.openxmlformats.org/officeDocument/2006/relationships/image" Target="../media/image9.png"/><Relationship Id="rId4" Type="http://schemas.openxmlformats.org/officeDocument/2006/relationships/image" Target="../media/image3.png"/><Relationship Id="rId3" Type="http://schemas.openxmlformats.org/officeDocument/2006/relationships/tags" Target="../tags/tag365.xml"/><Relationship Id="rId2" Type="http://schemas.openxmlformats.org/officeDocument/2006/relationships/image" Target="../media/image1.png"/><Relationship Id="rId1" Type="http://schemas.openxmlformats.org/officeDocument/2006/relationships/tags" Target="../tags/tag364.xml"/></Relationships>
</file>

<file path=ppt/slides/_rels/slide118.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xml"/><Relationship Id="rId5" Type="http://schemas.openxmlformats.org/officeDocument/2006/relationships/tags" Target="../tags/tag368.xml"/><Relationship Id="rId4" Type="http://schemas.openxmlformats.org/officeDocument/2006/relationships/image" Target="../media/image3.png"/><Relationship Id="rId3" Type="http://schemas.openxmlformats.org/officeDocument/2006/relationships/tags" Target="../tags/tag367.xml"/><Relationship Id="rId2" Type="http://schemas.openxmlformats.org/officeDocument/2006/relationships/image" Target="../media/image1.png"/><Relationship Id="rId1" Type="http://schemas.openxmlformats.org/officeDocument/2006/relationships/tags" Target="../tags/tag366.xml"/></Relationships>
</file>

<file path=ppt/slides/_rels/slide119.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tags" Target="../tags/tag371.xml"/><Relationship Id="rId4" Type="http://schemas.openxmlformats.org/officeDocument/2006/relationships/image" Target="../media/image3.png"/><Relationship Id="rId3" Type="http://schemas.openxmlformats.org/officeDocument/2006/relationships/tags" Target="../tags/tag370.xml"/><Relationship Id="rId2" Type="http://schemas.openxmlformats.org/officeDocument/2006/relationships/image" Target="../media/image1.png"/><Relationship Id="rId1" Type="http://schemas.openxmlformats.org/officeDocument/2006/relationships/tags" Target="../tags/tag369.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23.xml"/><Relationship Id="rId2" Type="http://schemas.openxmlformats.org/officeDocument/2006/relationships/image" Target="../media/image1.png"/><Relationship Id="rId1" Type="http://schemas.openxmlformats.org/officeDocument/2006/relationships/tags" Target="../tags/tag122.xml"/></Relationships>
</file>

<file path=ppt/slides/_rels/slide120.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372.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25.xml"/><Relationship Id="rId2" Type="http://schemas.openxmlformats.org/officeDocument/2006/relationships/image" Target="../media/image1.png"/><Relationship Id="rId1" Type="http://schemas.openxmlformats.org/officeDocument/2006/relationships/tags" Target="../tags/tag124.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27.xml"/><Relationship Id="rId2" Type="http://schemas.openxmlformats.org/officeDocument/2006/relationships/image" Target="../media/image1.png"/><Relationship Id="rId1" Type="http://schemas.openxmlformats.org/officeDocument/2006/relationships/tags" Target="../tags/tag126.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29.xml"/><Relationship Id="rId2" Type="http://schemas.openxmlformats.org/officeDocument/2006/relationships/image" Target="../media/image1.png"/><Relationship Id="rId1" Type="http://schemas.openxmlformats.org/officeDocument/2006/relationships/tags" Target="../tags/tag128.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31.xml"/><Relationship Id="rId2" Type="http://schemas.openxmlformats.org/officeDocument/2006/relationships/image" Target="../media/image1.png"/><Relationship Id="rId1" Type="http://schemas.openxmlformats.org/officeDocument/2006/relationships/tags" Target="../tags/tag130.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33.xml"/><Relationship Id="rId2" Type="http://schemas.openxmlformats.org/officeDocument/2006/relationships/image" Target="../media/image1.png"/><Relationship Id="rId1" Type="http://schemas.openxmlformats.org/officeDocument/2006/relationships/tags" Target="../tags/tag132.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35.xml"/><Relationship Id="rId2" Type="http://schemas.openxmlformats.org/officeDocument/2006/relationships/image" Target="../media/image1.png"/><Relationship Id="rId1" Type="http://schemas.openxmlformats.org/officeDocument/2006/relationships/tags" Target="../tags/tag134.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37.xml"/><Relationship Id="rId2" Type="http://schemas.openxmlformats.org/officeDocument/2006/relationships/image" Target="../media/image1.png"/><Relationship Id="rId1" Type="http://schemas.openxmlformats.org/officeDocument/2006/relationships/tags" Target="../tags/tag136.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tags" Target="../tags/tag6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39.xml"/><Relationship Id="rId2" Type="http://schemas.openxmlformats.org/officeDocument/2006/relationships/image" Target="../media/image1.png"/><Relationship Id="rId1" Type="http://schemas.openxmlformats.org/officeDocument/2006/relationships/tags" Target="../tags/tag138.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41.xml"/><Relationship Id="rId2" Type="http://schemas.openxmlformats.org/officeDocument/2006/relationships/image" Target="../media/image1.png"/><Relationship Id="rId1" Type="http://schemas.openxmlformats.org/officeDocument/2006/relationships/tags" Target="../tags/tag140.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43.xml"/><Relationship Id="rId2" Type="http://schemas.openxmlformats.org/officeDocument/2006/relationships/image" Target="../media/image1.png"/><Relationship Id="rId1" Type="http://schemas.openxmlformats.org/officeDocument/2006/relationships/tags" Target="../tags/tag142.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45.xml"/><Relationship Id="rId2" Type="http://schemas.openxmlformats.org/officeDocument/2006/relationships/image" Target="../media/image1.png"/><Relationship Id="rId1" Type="http://schemas.openxmlformats.org/officeDocument/2006/relationships/tags" Target="../tags/tag144.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47.xml"/><Relationship Id="rId2" Type="http://schemas.openxmlformats.org/officeDocument/2006/relationships/image" Target="../media/image1.png"/><Relationship Id="rId1" Type="http://schemas.openxmlformats.org/officeDocument/2006/relationships/tags" Target="../tags/tag146.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49.xml"/><Relationship Id="rId2" Type="http://schemas.openxmlformats.org/officeDocument/2006/relationships/image" Target="../media/image1.png"/><Relationship Id="rId1" Type="http://schemas.openxmlformats.org/officeDocument/2006/relationships/tags" Target="../tags/tag148.xml"/></Relationships>
</file>

<file path=ppt/slides/_rels/slide26.xml.rels><?xml version="1.0" encoding="UTF-8" standalone="yes"?>
<Relationships xmlns="http://schemas.openxmlformats.org/package/2006/relationships"><Relationship Id="rId9" Type="http://schemas.openxmlformats.org/officeDocument/2006/relationships/slide" Target="slide27.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image" Target="../media/image3.png"/><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image" Target="../media/image1.png"/><Relationship Id="rId11" Type="http://schemas.openxmlformats.org/officeDocument/2006/relationships/slideLayout" Target="../slideLayouts/slideLayout1.xml"/><Relationship Id="rId10" Type="http://schemas.openxmlformats.org/officeDocument/2006/relationships/tags" Target="../tags/tag156.xml"/><Relationship Id="rId1" Type="http://schemas.openxmlformats.org/officeDocument/2006/relationships/tags" Target="../tags/tag150.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26.xml"/><Relationship Id="rId4" Type="http://schemas.openxmlformats.org/officeDocument/2006/relationships/image" Target="../media/image3.png"/><Relationship Id="rId3" Type="http://schemas.openxmlformats.org/officeDocument/2006/relationships/tags" Target="../tags/tag158.xml"/><Relationship Id="rId2" Type="http://schemas.openxmlformats.org/officeDocument/2006/relationships/image" Target="../media/image1.png"/><Relationship Id="rId1" Type="http://schemas.openxmlformats.org/officeDocument/2006/relationships/tags" Target="../tags/tag157.xml"/></Relationships>
</file>

<file path=ppt/slides/_rels/slide28.xml.rels><?xml version="1.0" encoding="UTF-8" standalone="yes"?>
<Relationships xmlns="http://schemas.openxmlformats.org/package/2006/relationships"><Relationship Id="rId9" Type="http://schemas.openxmlformats.org/officeDocument/2006/relationships/slide" Target="slide29.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image" Target="../media/image3.png"/><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image" Target="../media/image1.png"/><Relationship Id="rId14" Type="http://schemas.openxmlformats.org/officeDocument/2006/relationships/slideLayout" Target="../slideLayouts/slideLayout1.xml"/><Relationship Id="rId13" Type="http://schemas.openxmlformats.org/officeDocument/2006/relationships/tags" Target="../tags/tag167.xml"/><Relationship Id="rId12" Type="http://schemas.openxmlformats.org/officeDocument/2006/relationships/slide" Target="slide30.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tags" Target="../tags/tag159.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28.xml"/><Relationship Id="rId4" Type="http://schemas.openxmlformats.org/officeDocument/2006/relationships/image" Target="../media/image3.png"/><Relationship Id="rId3" Type="http://schemas.openxmlformats.org/officeDocument/2006/relationships/tags" Target="../tags/tag169.xml"/><Relationship Id="rId2" Type="http://schemas.openxmlformats.org/officeDocument/2006/relationships/image" Target="../media/image1.png"/><Relationship Id="rId1" Type="http://schemas.openxmlformats.org/officeDocument/2006/relationships/tags" Target="../tags/tag168.xml"/></Relationships>
</file>

<file path=ppt/slides/_rels/slide3.xml.rels><?xml version="1.0" encoding="UTF-8" standalone="yes"?>
<Relationships xmlns="http://schemas.openxmlformats.org/package/2006/relationships"><Relationship Id="rId9" Type="http://schemas.openxmlformats.org/officeDocument/2006/relationships/slide" Target="slide39.xml"/><Relationship Id="rId8" Type="http://schemas.openxmlformats.org/officeDocument/2006/relationships/slide" Target="slide9.xml"/><Relationship Id="rId7" Type="http://schemas.openxmlformats.org/officeDocument/2006/relationships/slide" Target="slide6.xml"/><Relationship Id="rId6" Type="http://schemas.openxmlformats.org/officeDocument/2006/relationships/slide" Target="slide4.xml"/><Relationship Id="rId5" Type="http://schemas.openxmlformats.org/officeDocument/2006/relationships/image" Target="../media/image3.png"/><Relationship Id="rId4" Type="http://schemas.openxmlformats.org/officeDocument/2006/relationships/image" Target="../media/image2.jpeg"/><Relationship Id="rId3" Type="http://schemas.openxmlformats.org/officeDocument/2006/relationships/tags" Target="../tags/tag64.xml"/><Relationship Id="rId20" Type="http://schemas.openxmlformats.org/officeDocument/2006/relationships/notesSlide" Target="../notesSlides/notesSlide3.xml"/><Relationship Id="rId2" Type="http://schemas.openxmlformats.org/officeDocument/2006/relationships/image" Target="../media/image1.png"/><Relationship Id="rId19" Type="http://schemas.openxmlformats.org/officeDocument/2006/relationships/slideLayout" Target="../slideLayouts/slideLayout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image" Target="../media/image7.png"/><Relationship Id="rId12" Type="http://schemas.openxmlformats.org/officeDocument/2006/relationships/tags" Target="../tags/tag65.xml"/><Relationship Id="rId11" Type="http://schemas.openxmlformats.org/officeDocument/2006/relationships/slide" Target="slide78.xml"/><Relationship Id="rId10" Type="http://schemas.openxmlformats.org/officeDocument/2006/relationships/slide" Target="slide49.xml"/><Relationship Id="rId1" Type="http://schemas.openxmlformats.org/officeDocument/2006/relationships/tags" Target="../tags/tag63.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28.xml"/><Relationship Id="rId4" Type="http://schemas.openxmlformats.org/officeDocument/2006/relationships/image" Target="../media/image3.png"/><Relationship Id="rId3" Type="http://schemas.openxmlformats.org/officeDocument/2006/relationships/tags" Target="../tags/tag171.xml"/><Relationship Id="rId2" Type="http://schemas.openxmlformats.org/officeDocument/2006/relationships/image" Target="../media/image1.png"/><Relationship Id="rId1" Type="http://schemas.openxmlformats.org/officeDocument/2006/relationships/tags" Target="../tags/tag170.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73.xml"/><Relationship Id="rId2" Type="http://schemas.openxmlformats.org/officeDocument/2006/relationships/image" Target="../media/image1.png"/><Relationship Id="rId1" Type="http://schemas.openxmlformats.org/officeDocument/2006/relationships/tags" Target="../tags/tag172.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76.xml"/><Relationship Id="rId6" Type="http://schemas.openxmlformats.org/officeDocument/2006/relationships/slide" Target="slide34.xml"/><Relationship Id="rId5" Type="http://schemas.openxmlformats.org/officeDocument/2006/relationships/slide" Target="slide33.xml"/><Relationship Id="rId4" Type="http://schemas.openxmlformats.org/officeDocument/2006/relationships/image" Target="../media/image3.png"/><Relationship Id="rId3" Type="http://schemas.openxmlformats.org/officeDocument/2006/relationships/tags" Target="../tags/tag175.xml"/><Relationship Id="rId2" Type="http://schemas.openxmlformats.org/officeDocument/2006/relationships/image" Target="../media/image1.png"/><Relationship Id="rId1" Type="http://schemas.openxmlformats.org/officeDocument/2006/relationships/tags" Target="../tags/tag174.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32.xml"/><Relationship Id="rId4" Type="http://schemas.openxmlformats.org/officeDocument/2006/relationships/image" Target="../media/image3.png"/><Relationship Id="rId3" Type="http://schemas.openxmlformats.org/officeDocument/2006/relationships/tags" Target="../tags/tag178.xml"/><Relationship Id="rId2" Type="http://schemas.openxmlformats.org/officeDocument/2006/relationships/image" Target="../media/image1.png"/><Relationship Id="rId1" Type="http://schemas.openxmlformats.org/officeDocument/2006/relationships/tags" Target="../tags/tag177.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32.xml"/><Relationship Id="rId4" Type="http://schemas.openxmlformats.org/officeDocument/2006/relationships/image" Target="../media/image3.png"/><Relationship Id="rId3" Type="http://schemas.openxmlformats.org/officeDocument/2006/relationships/tags" Target="../tags/tag180.xml"/><Relationship Id="rId2" Type="http://schemas.openxmlformats.org/officeDocument/2006/relationships/image" Target="../media/image1.png"/><Relationship Id="rId1" Type="http://schemas.openxmlformats.org/officeDocument/2006/relationships/tags" Target="../tags/tag179.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82.xml"/><Relationship Id="rId2" Type="http://schemas.openxmlformats.org/officeDocument/2006/relationships/image" Target="../media/image1.png"/><Relationship Id="rId1" Type="http://schemas.openxmlformats.org/officeDocument/2006/relationships/tags" Target="../tags/tag181.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png"/><Relationship Id="rId3" Type="http://schemas.openxmlformats.org/officeDocument/2006/relationships/tags" Target="../tags/tag184.xml"/><Relationship Id="rId2" Type="http://schemas.openxmlformats.org/officeDocument/2006/relationships/image" Target="../media/image1.png"/><Relationship Id="rId1" Type="http://schemas.openxmlformats.org/officeDocument/2006/relationships/tags" Target="../tags/tag183.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3.png"/><Relationship Id="rId3" Type="http://schemas.openxmlformats.org/officeDocument/2006/relationships/tags" Target="../tags/tag186.xml"/><Relationship Id="rId2" Type="http://schemas.openxmlformats.org/officeDocument/2006/relationships/image" Target="../media/image1.png"/><Relationship Id="rId1" Type="http://schemas.openxmlformats.org/officeDocument/2006/relationships/tags" Target="../tags/tag185.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slide" Target="slide3.xml"/><Relationship Id="rId4" Type="http://schemas.openxmlformats.org/officeDocument/2006/relationships/image" Target="../media/image3.png"/><Relationship Id="rId3" Type="http://schemas.openxmlformats.org/officeDocument/2006/relationships/tags" Target="../tags/tag188.xml"/><Relationship Id="rId2" Type="http://schemas.openxmlformats.org/officeDocument/2006/relationships/image" Target="../media/image1.png"/><Relationship Id="rId1" Type="http://schemas.openxmlformats.org/officeDocument/2006/relationships/tags" Target="../tags/tag187.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191.xml"/><Relationship Id="rId4" Type="http://schemas.openxmlformats.org/officeDocument/2006/relationships/image" Target="../media/image3.png"/><Relationship Id="rId3" Type="http://schemas.openxmlformats.org/officeDocument/2006/relationships/tags" Target="../tags/tag190.xml"/><Relationship Id="rId2" Type="http://schemas.openxmlformats.org/officeDocument/2006/relationships/image" Target="../media/image1.png"/><Relationship Id="rId1" Type="http://schemas.openxmlformats.org/officeDocument/2006/relationships/tags" Target="../tags/tag189.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73.xml"/><Relationship Id="rId4" Type="http://schemas.openxmlformats.org/officeDocument/2006/relationships/image" Target="../media/image3.png"/><Relationship Id="rId3" Type="http://schemas.openxmlformats.org/officeDocument/2006/relationships/tags" Target="../tags/tag72.xml"/><Relationship Id="rId2" Type="http://schemas.openxmlformats.org/officeDocument/2006/relationships/image" Target="../media/image1.png"/><Relationship Id="rId1" Type="http://schemas.openxmlformats.org/officeDocument/2006/relationships/tags" Target="../tags/tag71.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93.xml"/><Relationship Id="rId2" Type="http://schemas.openxmlformats.org/officeDocument/2006/relationships/image" Target="../media/image1.png"/><Relationship Id="rId1" Type="http://schemas.openxmlformats.org/officeDocument/2006/relationships/tags" Target="../tags/tag192.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95.xml"/><Relationship Id="rId2" Type="http://schemas.openxmlformats.org/officeDocument/2006/relationships/image" Target="../media/image1.png"/><Relationship Id="rId1" Type="http://schemas.openxmlformats.org/officeDocument/2006/relationships/tags" Target="../tags/tag194.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97.xml"/><Relationship Id="rId2" Type="http://schemas.openxmlformats.org/officeDocument/2006/relationships/image" Target="../media/image1.png"/><Relationship Id="rId1" Type="http://schemas.openxmlformats.org/officeDocument/2006/relationships/tags" Target="../tags/tag196.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99.xml"/><Relationship Id="rId2" Type="http://schemas.openxmlformats.org/officeDocument/2006/relationships/image" Target="../media/image1.png"/><Relationship Id="rId1" Type="http://schemas.openxmlformats.org/officeDocument/2006/relationships/tags" Target="../tags/tag198.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01.xml"/><Relationship Id="rId2" Type="http://schemas.openxmlformats.org/officeDocument/2006/relationships/image" Target="../media/image1.png"/><Relationship Id="rId1" Type="http://schemas.openxmlformats.org/officeDocument/2006/relationships/tags" Target="../tags/tag200.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03.xml"/><Relationship Id="rId2" Type="http://schemas.openxmlformats.org/officeDocument/2006/relationships/image" Target="../media/image1.png"/><Relationship Id="rId1" Type="http://schemas.openxmlformats.org/officeDocument/2006/relationships/tags" Target="../tags/tag202.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05.xml"/><Relationship Id="rId2" Type="http://schemas.openxmlformats.org/officeDocument/2006/relationships/image" Target="../media/image1.png"/><Relationship Id="rId1" Type="http://schemas.openxmlformats.org/officeDocument/2006/relationships/tags" Target="../tags/tag204.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07.xml"/><Relationship Id="rId2" Type="http://schemas.openxmlformats.org/officeDocument/2006/relationships/image" Target="../media/image1.png"/><Relationship Id="rId1" Type="http://schemas.openxmlformats.org/officeDocument/2006/relationships/tags" Target="../tags/tag206.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xml"/><Relationship Id="rId4" Type="http://schemas.openxmlformats.org/officeDocument/2006/relationships/image" Target="../media/image3.png"/><Relationship Id="rId3" Type="http://schemas.openxmlformats.org/officeDocument/2006/relationships/tags" Target="../tags/tag209.xml"/><Relationship Id="rId2" Type="http://schemas.openxmlformats.org/officeDocument/2006/relationships/image" Target="../media/image1.png"/><Relationship Id="rId1" Type="http://schemas.openxmlformats.org/officeDocument/2006/relationships/tags" Target="../tags/tag208.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212.xml"/><Relationship Id="rId4" Type="http://schemas.openxmlformats.org/officeDocument/2006/relationships/image" Target="../media/image3.png"/><Relationship Id="rId3" Type="http://schemas.openxmlformats.org/officeDocument/2006/relationships/tags" Target="../tags/tag211.xml"/><Relationship Id="rId2" Type="http://schemas.openxmlformats.org/officeDocument/2006/relationships/image" Target="../media/image1.png"/><Relationship Id="rId1" Type="http://schemas.openxmlformats.org/officeDocument/2006/relationships/tags" Target="../tags/tag210.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xml"/><Relationship Id="rId4" Type="http://schemas.openxmlformats.org/officeDocument/2006/relationships/image" Target="../media/image3.png"/><Relationship Id="rId3" Type="http://schemas.openxmlformats.org/officeDocument/2006/relationships/tags" Target="../tags/tag75.xml"/><Relationship Id="rId2" Type="http://schemas.openxmlformats.org/officeDocument/2006/relationships/image" Target="../media/image1.png"/><Relationship Id="rId1" Type="http://schemas.openxmlformats.org/officeDocument/2006/relationships/tags" Target="../tags/tag74.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14.xml"/><Relationship Id="rId2" Type="http://schemas.openxmlformats.org/officeDocument/2006/relationships/image" Target="../media/image1.png"/><Relationship Id="rId1" Type="http://schemas.openxmlformats.org/officeDocument/2006/relationships/tags" Target="../tags/tag213.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16.xml"/><Relationship Id="rId2" Type="http://schemas.openxmlformats.org/officeDocument/2006/relationships/image" Target="../media/image1.png"/><Relationship Id="rId1" Type="http://schemas.openxmlformats.org/officeDocument/2006/relationships/tags" Target="../tags/tag215.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18.xml"/><Relationship Id="rId2" Type="http://schemas.openxmlformats.org/officeDocument/2006/relationships/image" Target="../media/image1.png"/><Relationship Id="rId1" Type="http://schemas.openxmlformats.org/officeDocument/2006/relationships/tags" Target="../tags/tag217.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20.xml"/><Relationship Id="rId2" Type="http://schemas.openxmlformats.org/officeDocument/2006/relationships/image" Target="../media/image1.png"/><Relationship Id="rId1" Type="http://schemas.openxmlformats.org/officeDocument/2006/relationships/tags" Target="../tags/tag219.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22.xml"/><Relationship Id="rId2" Type="http://schemas.openxmlformats.org/officeDocument/2006/relationships/image" Target="../media/image1.png"/><Relationship Id="rId1" Type="http://schemas.openxmlformats.org/officeDocument/2006/relationships/tags" Target="../tags/tag221.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24.xml"/><Relationship Id="rId2" Type="http://schemas.openxmlformats.org/officeDocument/2006/relationships/image" Target="../media/image1.png"/><Relationship Id="rId1" Type="http://schemas.openxmlformats.org/officeDocument/2006/relationships/tags" Target="../tags/tag223.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26.xml"/><Relationship Id="rId2" Type="http://schemas.openxmlformats.org/officeDocument/2006/relationships/image" Target="../media/image1.png"/><Relationship Id="rId1" Type="http://schemas.openxmlformats.org/officeDocument/2006/relationships/tags" Target="../tags/tag225.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28.xml"/><Relationship Id="rId2" Type="http://schemas.openxmlformats.org/officeDocument/2006/relationships/image" Target="../media/image1.png"/><Relationship Id="rId1" Type="http://schemas.openxmlformats.org/officeDocument/2006/relationships/tags" Target="../tags/tag227.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30.xml"/><Relationship Id="rId2" Type="http://schemas.openxmlformats.org/officeDocument/2006/relationships/image" Target="../media/image1.png"/><Relationship Id="rId1" Type="http://schemas.openxmlformats.org/officeDocument/2006/relationships/tags" Target="../tags/tag229.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32.xml"/><Relationship Id="rId2" Type="http://schemas.openxmlformats.org/officeDocument/2006/relationships/image" Target="../media/image1.png"/><Relationship Id="rId1" Type="http://schemas.openxmlformats.org/officeDocument/2006/relationships/tags" Target="../tags/tag231.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78.xml"/><Relationship Id="rId4" Type="http://schemas.openxmlformats.org/officeDocument/2006/relationships/image" Target="../media/image3.png"/><Relationship Id="rId3" Type="http://schemas.openxmlformats.org/officeDocument/2006/relationships/tags" Target="../tags/tag77.xml"/><Relationship Id="rId2" Type="http://schemas.openxmlformats.org/officeDocument/2006/relationships/image" Target="../media/image1.png"/><Relationship Id="rId1" Type="http://schemas.openxmlformats.org/officeDocument/2006/relationships/tags" Target="../tags/tag76.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34.xml"/><Relationship Id="rId2" Type="http://schemas.openxmlformats.org/officeDocument/2006/relationships/image" Target="../media/image1.png"/><Relationship Id="rId1" Type="http://schemas.openxmlformats.org/officeDocument/2006/relationships/tags" Target="../tags/tag233.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36.xml"/><Relationship Id="rId2" Type="http://schemas.openxmlformats.org/officeDocument/2006/relationships/image" Target="../media/image1.png"/><Relationship Id="rId1" Type="http://schemas.openxmlformats.org/officeDocument/2006/relationships/tags" Target="../tags/tag235.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38.xml"/><Relationship Id="rId2" Type="http://schemas.openxmlformats.org/officeDocument/2006/relationships/image" Target="../media/image1.png"/><Relationship Id="rId1" Type="http://schemas.openxmlformats.org/officeDocument/2006/relationships/tags" Target="../tags/tag237.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40.xml"/><Relationship Id="rId2" Type="http://schemas.openxmlformats.org/officeDocument/2006/relationships/image" Target="../media/image1.png"/><Relationship Id="rId1" Type="http://schemas.openxmlformats.org/officeDocument/2006/relationships/tags" Target="../tags/tag239.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42.xml"/><Relationship Id="rId2" Type="http://schemas.openxmlformats.org/officeDocument/2006/relationships/image" Target="../media/image1.png"/><Relationship Id="rId1" Type="http://schemas.openxmlformats.org/officeDocument/2006/relationships/tags" Target="../tags/tag241.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44.xml"/><Relationship Id="rId2" Type="http://schemas.openxmlformats.org/officeDocument/2006/relationships/image" Target="../media/image1.png"/><Relationship Id="rId1" Type="http://schemas.openxmlformats.org/officeDocument/2006/relationships/tags" Target="../tags/tag243.xml"/></Relationships>
</file>

<file path=ppt/slides/_rels/slide66.xml.rels><?xml version="1.0" encoding="UTF-8" standalone="yes"?>
<Relationships xmlns="http://schemas.openxmlformats.org/package/2006/relationships"><Relationship Id="rId9" Type="http://schemas.openxmlformats.org/officeDocument/2006/relationships/slide" Target="slide68.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slide" Target="slide67.xml"/><Relationship Id="rId5" Type="http://schemas.openxmlformats.org/officeDocument/2006/relationships/tags" Target="../tags/tag247.xml"/><Relationship Id="rId4" Type="http://schemas.openxmlformats.org/officeDocument/2006/relationships/image" Target="../media/image3.png"/><Relationship Id="rId3" Type="http://schemas.openxmlformats.org/officeDocument/2006/relationships/tags" Target="../tags/tag246.xml"/><Relationship Id="rId2" Type="http://schemas.openxmlformats.org/officeDocument/2006/relationships/image" Target="../media/image1.png"/><Relationship Id="rId10" Type="http://schemas.openxmlformats.org/officeDocument/2006/relationships/slideLayout" Target="../slideLayouts/slideLayout1.xml"/><Relationship Id="rId1" Type="http://schemas.openxmlformats.org/officeDocument/2006/relationships/tags" Target="../tags/tag245.xml"/></Relationships>
</file>

<file path=ppt/slides/_rels/slide6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66.xml"/><Relationship Id="rId4" Type="http://schemas.openxmlformats.org/officeDocument/2006/relationships/image" Target="../media/image3.png"/><Relationship Id="rId3" Type="http://schemas.openxmlformats.org/officeDocument/2006/relationships/tags" Target="../tags/tag251.xml"/><Relationship Id="rId2" Type="http://schemas.openxmlformats.org/officeDocument/2006/relationships/image" Target="../media/image1.png"/><Relationship Id="rId1" Type="http://schemas.openxmlformats.org/officeDocument/2006/relationships/tags" Target="../tags/tag250.xml"/></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66.xml"/><Relationship Id="rId4" Type="http://schemas.openxmlformats.org/officeDocument/2006/relationships/image" Target="../media/image3.png"/><Relationship Id="rId3" Type="http://schemas.openxmlformats.org/officeDocument/2006/relationships/tags" Target="../tags/tag253.xml"/><Relationship Id="rId2" Type="http://schemas.openxmlformats.org/officeDocument/2006/relationships/image" Target="../media/image1.png"/><Relationship Id="rId1" Type="http://schemas.openxmlformats.org/officeDocument/2006/relationships/tags" Target="../tags/tag252.xml"/></Relationships>
</file>

<file path=ppt/slides/_rels/slide6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image" Target="../media/image1.png"/><Relationship Id="rId1" Type="http://schemas.openxmlformats.org/officeDocument/2006/relationships/tags" Target="../tags/tag254.xml"/></Relationships>
</file>

<file path=ppt/slides/_rels/slide7.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image" Target="../media/image3.png"/><Relationship Id="rId4" Type="http://schemas.openxmlformats.org/officeDocument/2006/relationships/tags" Target="../tags/tag81.xml"/><Relationship Id="rId3" Type="http://schemas.openxmlformats.org/officeDocument/2006/relationships/tags" Target="../tags/tag80.xml"/><Relationship Id="rId21" Type="http://schemas.openxmlformats.org/officeDocument/2006/relationships/slideLayout" Target="../slideLayouts/slideLayout1.xml"/><Relationship Id="rId20" Type="http://schemas.openxmlformats.org/officeDocument/2006/relationships/tags" Target="../tags/tag96.xml"/><Relationship Id="rId2" Type="http://schemas.openxmlformats.org/officeDocument/2006/relationships/image" Target="../media/image1.png"/><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9.xml"/></Relationships>
</file>

<file path=ppt/slides/_rels/slide70.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slide" Target="slide71.xml"/><Relationship Id="rId7" Type="http://schemas.openxmlformats.org/officeDocument/2006/relationships/tags" Target="../tags/tag262.xml"/><Relationship Id="rId6" Type="http://schemas.openxmlformats.org/officeDocument/2006/relationships/image" Target="../media/image3.png"/><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image" Target="../media/image1.png"/><Relationship Id="rId12" Type="http://schemas.openxmlformats.org/officeDocument/2006/relationships/slideLayout" Target="../slideLayouts/slideLayout1.xml"/><Relationship Id="rId11" Type="http://schemas.openxmlformats.org/officeDocument/2006/relationships/tags" Target="../tags/tag264.xml"/><Relationship Id="rId10" Type="http://schemas.openxmlformats.org/officeDocument/2006/relationships/slide" Target="slide72.xml"/><Relationship Id="rId1" Type="http://schemas.openxmlformats.org/officeDocument/2006/relationships/tags" Target="../tags/tag258.xml"/></Relationships>
</file>

<file path=ppt/slides/_rels/slide7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70.xml"/><Relationship Id="rId4" Type="http://schemas.openxmlformats.org/officeDocument/2006/relationships/image" Target="../media/image3.png"/><Relationship Id="rId3" Type="http://schemas.openxmlformats.org/officeDocument/2006/relationships/tags" Target="../tags/tag266.xml"/><Relationship Id="rId2" Type="http://schemas.openxmlformats.org/officeDocument/2006/relationships/image" Target="../media/image1.png"/><Relationship Id="rId1" Type="http://schemas.openxmlformats.org/officeDocument/2006/relationships/tags" Target="../tags/tag265.xml"/></Relationships>
</file>

<file path=ppt/slides/_rels/slide7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70.xml"/><Relationship Id="rId4" Type="http://schemas.openxmlformats.org/officeDocument/2006/relationships/image" Target="../media/image3.png"/><Relationship Id="rId3" Type="http://schemas.openxmlformats.org/officeDocument/2006/relationships/tags" Target="../tags/tag268.xml"/><Relationship Id="rId2" Type="http://schemas.openxmlformats.org/officeDocument/2006/relationships/image" Target="../media/image1.png"/><Relationship Id="rId1" Type="http://schemas.openxmlformats.org/officeDocument/2006/relationships/tags" Target="../tags/tag267.xml"/></Relationships>
</file>

<file path=ppt/slides/_rels/slide7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71.xml"/><Relationship Id="rId5" Type="http://schemas.openxmlformats.org/officeDocument/2006/relationships/slide" Target="slide74.xml"/><Relationship Id="rId4" Type="http://schemas.openxmlformats.org/officeDocument/2006/relationships/image" Target="../media/image3.png"/><Relationship Id="rId3" Type="http://schemas.openxmlformats.org/officeDocument/2006/relationships/tags" Target="../tags/tag270.xml"/><Relationship Id="rId2" Type="http://schemas.openxmlformats.org/officeDocument/2006/relationships/image" Target="../media/image1.png"/><Relationship Id="rId1" Type="http://schemas.openxmlformats.org/officeDocument/2006/relationships/tags" Target="../tags/tag269.xml"/></Relationships>
</file>

<file path=ppt/slides/_rels/slide7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73.xml"/><Relationship Id="rId4" Type="http://schemas.openxmlformats.org/officeDocument/2006/relationships/image" Target="../media/image3.png"/><Relationship Id="rId3" Type="http://schemas.openxmlformats.org/officeDocument/2006/relationships/tags" Target="../tags/tag273.xml"/><Relationship Id="rId2" Type="http://schemas.openxmlformats.org/officeDocument/2006/relationships/image" Target="../media/image1.png"/><Relationship Id="rId1" Type="http://schemas.openxmlformats.org/officeDocument/2006/relationships/tags" Target="../tags/tag272.xml"/></Relationships>
</file>

<file path=ppt/slides/_rels/slide7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png"/><Relationship Id="rId3" Type="http://schemas.openxmlformats.org/officeDocument/2006/relationships/tags" Target="../tags/tag275.xml"/><Relationship Id="rId2" Type="http://schemas.openxmlformats.org/officeDocument/2006/relationships/image" Target="../media/image1.png"/><Relationship Id="rId1" Type="http://schemas.openxmlformats.org/officeDocument/2006/relationships/tags" Target="../tags/tag274.xml"/></Relationships>
</file>

<file path=ppt/slides/_rels/slide7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3.png"/><Relationship Id="rId3" Type="http://schemas.openxmlformats.org/officeDocument/2006/relationships/tags" Target="../tags/tag277.xml"/><Relationship Id="rId2" Type="http://schemas.openxmlformats.org/officeDocument/2006/relationships/image" Target="../media/image1.png"/><Relationship Id="rId1" Type="http://schemas.openxmlformats.org/officeDocument/2006/relationships/tags" Target="../tags/tag276.xml"/></Relationships>
</file>

<file path=ppt/slides/_rels/slide7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79.xml"/><Relationship Id="rId2" Type="http://schemas.openxmlformats.org/officeDocument/2006/relationships/image" Target="../media/image1.png"/><Relationship Id="rId1" Type="http://schemas.openxmlformats.org/officeDocument/2006/relationships/tags" Target="../tags/tag278.xml"/></Relationships>
</file>

<file path=ppt/slides/_rels/slide7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282.xml"/><Relationship Id="rId4" Type="http://schemas.openxmlformats.org/officeDocument/2006/relationships/image" Target="../media/image3.png"/><Relationship Id="rId3" Type="http://schemas.openxmlformats.org/officeDocument/2006/relationships/tags" Target="../tags/tag281.xml"/><Relationship Id="rId2" Type="http://schemas.openxmlformats.org/officeDocument/2006/relationships/image" Target="../media/image1.png"/><Relationship Id="rId1" Type="http://schemas.openxmlformats.org/officeDocument/2006/relationships/tags" Target="../tags/tag280.xml"/></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84.xml"/><Relationship Id="rId2" Type="http://schemas.openxmlformats.org/officeDocument/2006/relationships/image" Target="../media/image1.png"/><Relationship Id="rId1" Type="http://schemas.openxmlformats.org/officeDocument/2006/relationships/tags" Target="../tags/tag283.xml"/></Relationships>
</file>

<file path=ppt/slides/_rels/slide8.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image" Target="../media/image3.png"/><Relationship Id="rId4" Type="http://schemas.openxmlformats.org/officeDocument/2006/relationships/tags" Target="../tags/tag99.xml"/><Relationship Id="rId3" Type="http://schemas.openxmlformats.org/officeDocument/2006/relationships/tags" Target="../tags/tag98.xml"/><Relationship Id="rId22" Type="http://schemas.openxmlformats.org/officeDocument/2006/relationships/slideLayout" Target="../slideLayouts/slideLayout1.xml"/><Relationship Id="rId21" Type="http://schemas.openxmlformats.org/officeDocument/2006/relationships/slide" Target="slide3.xml"/><Relationship Id="rId20" Type="http://schemas.openxmlformats.org/officeDocument/2006/relationships/tags" Target="../tags/tag114.xml"/><Relationship Id="rId2" Type="http://schemas.openxmlformats.org/officeDocument/2006/relationships/image" Target="../media/image1.png"/><Relationship Id="rId19" Type="http://schemas.openxmlformats.org/officeDocument/2006/relationships/tags" Target="../tags/tag113.xml"/><Relationship Id="rId18" Type="http://schemas.openxmlformats.org/officeDocument/2006/relationships/tags" Target="../tags/tag112.xml"/><Relationship Id="rId17" Type="http://schemas.openxmlformats.org/officeDocument/2006/relationships/tags" Target="../tags/tag111.xml"/><Relationship Id="rId16" Type="http://schemas.openxmlformats.org/officeDocument/2006/relationships/tags" Target="../tags/tag110.xml"/><Relationship Id="rId15" Type="http://schemas.openxmlformats.org/officeDocument/2006/relationships/tags" Target="../tags/tag109.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7.xml"/></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86.xml"/><Relationship Id="rId2" Type="http://schemas.openxmlformats.org/officeDocument/2006/relationships/image" Target="../media/image1.png"/><Relationship Id="rId1" Type="http://schemas.openxmlformats.org/officeDocument/2006/relationships/tags" Target="../tags/tag285.xml"/></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88.xml"/><Relationship Id="rId2" Type="http://schemas.openxmlformats.org/officeDocument/2006/relationships/image" Target="../media/image1.png"/><Relationship Id="rId1" Type="http://schemas.openxmlformats.org/officeDocument/2006/relationships/tags" Target="../tags/tag287.xml"/></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90.xml"/><Relationship Id="rId2" Type="http://schemas.openxmlformats.org/officeDocument/2006/relationships/image" Target="../media/image1.png"/><Relationship Id="rId1" Type="http://schemas.openxmlformats.org/officeDocument/2006/relationships/tags" Target="../tags/tag289.xml"/></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92.xml"/><Relationship Id="rId2" Type="http://schemas.openxmlformats.org/officeDocument/2006/relationships/image" Target="../media/image1.png"/><Relationship Id="rId1" Type="http://schemas.openxmlformats.org/officeDocument/2006/relationships/tags" Target="../tags/tag291.xml"/></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94.xml"/><Relationship Id="rId2" Type="http://schemas.openxmlformats.org/officeDocument/2006/relationships/image" Target="../media/image1.png"/><Relationship Id="rId1" Type="http://schemas.openxmlformats.org/officeDocument/2006/relationships/tags" Target="../tags/tag293.xml"/></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96.xml"/><Relationship Id="rId2" Type="http://schemas.openxmlformats.org/officeDocument/2006/relationships/image" Target="../media/image1.png"/><Relationship Id="rId1" Type="http://schemas.openxmlformats.org/officeDocument/2006/relationships/tags" Target="../tags/tag295.xml"/></Relationships>
</file>

<file path=ppt/slides/_rels/slide8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98.xml"/><Relationship Id="rId2" Type="http://schemas.openxmlformats.org/officeDocument/2006/relationships/image" Target="../media/image1.png"/><Relationship Id="rId1" Type="http://schemas.openxmlformats.org/officeDocument/2006/relationships/tags" Target="../tags/tag297.xml"/></Relationships>
</file>

<file path=ppt/slides/_rels/slide8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00.xml"/><Relationship Id="rId2" Type="http://schemas.openxmlformats.org/officeDocument/2006/relationships/image" Target="../media/image1.png"/><Relationship Id="rId1" Type="http://schemas.openxmlformats.org/officeDocument/2006/relationships/tags" Target="../tags/tag299.xml"/></Relationships>
</file>

<file path=ppt/slides/_rels/slide8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02.xml"/><Relationship Id="rId2" Type="http://schemas.openxmlformats.org/officeDocument/2006/relationships/image" Target="../media/image1.png"/><Relationship Id="rId1" Type="http://schemas.openxmlformats.org/officeDocument/2006/relationships/tags" Target="../tags/tag301.xml"/></Relationships>
</file>

<file path=ppt/slides/_rels/slide8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04.xml"/><Relationship Id="rId2" Type="http://schemas.openxmlformats.org/officeDocument/2006/relationships/image" Target="../media/image1.png"/><Relationship Id="rId1" Type="http://schemas.openxmlformats.org/officeDocument/2006/relationships/tags" Target="../tags/tag303.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117.xml"/><Relationship Id="rId4" Type="http://schemas.openxmlformats.org/officeDocument/2006/relationships/image" Target="../media/image3.png"/><Relationship Id="rId3" Type="http://schemas.openxmlformats.org/officeDocument/2006/relationships/tags" Target="../tags/tag116.xml"/><Relationship Id="rId2" Type="http://schemas.openxmlformats.org/officeDocument/2006/relationships/image" Target="../media/image1.png"/><Relationship Id="rId1" Type="http://schemas.openxmlformats.org/officeDocument/2006/relationships/tags" Target="../tags/tag115.xml"/></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06.xml"/><Relationship Id="rId2" Type="http://schemas.openxmlformats.org/officeDocument/2006/relationships/image" Target="../media/image1.png"/><Relationship Id="rId1" Type="http://schemas.openxmlformats.org/officeDocument/2006/relationships/tags" Target="../tags/tag305.xml"/></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08.xml"/><Relationship Id="rId2" Type="http://schemas.openxmlformats.org/officeDocument/2006/relationships/image" Target="../media/image1.png"/><Relationship Id="rId1" Type="http://schemas.openxmlformats.org/officeDocument/2006/relationships/tags" Target="../tags/tag307.xml"/></Relationships>
</file>

<file path=ppt/slides/_rels/slide9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10.xml"/><Relationship Id="rId2" Type="http://schemas.openxmlformats.org/officeDocument/2006/relationships/image" Target="../media/image1.png"/><Relationship Id="rId1" Type="http://schemas.openxmlformats.org/officeDocument/2006/relationships/tags" Target="../tags/tag309.xml"/></Relationships>
</file>

<file path=ppt/slides/_rels/slide9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12.xml"/><Relationship Id="rId2" Type="http://schemas.openxmlformats.org/officeDocument/2006/relationships/image" Target="../media/image1.png"/><Relationship Id="rId1" Type="http://schemas.openxmlformats.org/officeDocument/2006/relationships/tags" Target="../tags/tag311.xml"/></Relationships>
</file>

<file path=ppt/slides/_rels/slide9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14.xml"/><Relationship Id="rId2" Type="http://schemas.openxmlformats.org/officeDocument/2006/relationships/image" Target="../media/image1.png"/><Relationship Id="rId1" Type="http://schemas.openxmlformats.org/officeDocument/2006/relationships/tags" Target="../tags/tag313.xml"/></Relationships>
</file>

<file path=ppt/slides/_rels/slide9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16.xml"/><Relationship Id="rId2" Type="http://schemas.openxmlformats.org/officeDocument/2006/relationships/image" Target="../media/image1.png"/><Relationship Id="rId1" Type="http://schemas.openxmlformats.org/officeDocument/2006/relationships/tags" Target="../tags/tag315.xml"/></Relationships>
</file>

<file path=ppt/slides/_rels/slide9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18.xml"/><Relationship Id="rId2" Type="http://schemas.openxmlformats.org/officeDocument/2006/relationships/image" Target="../media/image1.png"/><Relationship Id="rId1" Type="http://schemas.openxmlformats.org/officeDocument/2006/relationships/tags" Target="../tags/tag317.xml"/></Relationships>
</file>

<file path=ppt/slides/_rels/slide9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320.xml"/><Relationship Id="rId2" Type="http://schemas.openxmlformats.org/officeDocument/2006/relationships/image" Target="../media/image1.png"/><Relationship Id="rId1" Type="http://schemas.openxmlformats.org/officeDocument/2006/relationships/tags" Target="../tags/tag319.xml"/></Relationships>
</file>

<file path=ppt/slides/_rels/slide9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xml"/><Relationship Id="rId6" Type="http://schemas.openxmlformats.org/officeDocument/2006/relationships/slide" Target="slide100.xml"/><Relationship Id="rId5" Type="http://schemas.openxmlformats.org/officeDocument/2006/relationships/slide" Target="slide99.xml"/><Relationship Id="rId4" Type="http://schemas.openxmlformats.org/officeDocument/2006/relationships/image" Target="../media/image3.png"/><Relationship Id="rId3" Type="http://schemas.openxmlformats.org/officeDocument/2006/relationships/tags" Target="../tags/tag322.xml"/><Relationship Id="rId2" Type="http://schemas.openxmlformats.org/officeDocument/2006/relationships/image" Target="../media/image1.png"/><Relationship Id="rId1" Type="http://schemas.openxmlformats.org/officeDocument/2006/relationships/tags" Target="../tags/tag321.xml"/></Relationships>
</file>

<file path=ppt/slides/_rels/slide9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slide" Target="slide98.xml"/><Relationship Id="rId4" Type="http://schemas.openxmlformats.org/officeDocument/2006/relationships/image" Target="../media/image3.png"/><Relationship Id="rId3" Type="http://schemas.openxmlformats.org/officeDocument/2006/relationships/tags" Target="../tags/tag324.xml"/><Relationship Id="rId2" Type="http://schemas.openxmlformats.org/officeDocument/2006/relationships/image" Target="../media/image1.png"/><Relationship Id="rId1" Type="http://schemas.openxmlformats.org/officeDocument/2006/relationships/tags" Target="../tags/tag3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8000"/>
          </a:xfrm>
          <a:prstGeom prst="rect">
            <a:avLst/>
          </a:prstGeom>
        </p:spPr>
      </p:pic>
      <p:pic>
        <p:nvPicPr>
          <p:cNvPr id="39" name="图片 38"/>
          <p:cNvPicPr/>
          <p:nvPr/>
        </p:nvPicPr>
        <p:blipFill>
          <a:blip r:embed="rId3">
            <a:clrChange>
              <a:clrFrom>
                <a:srgbClr val="F6F6F6">
                  <a:alpha val="100000"/>
                </a:srgbClr>
              </a:clrFrom>
              <a:clrTo>
                <a:srgbClr val="F6F6F6">
                  <a:alpha val="100000"/>
                  <a:alpha val="0"/>
                </a:srgbClr>
              </a:clrTo>
            </a:clrChange>
          </a:blip>
        </p:blipFill>
        <p:spPr>
          <a:xfrm>
            <a:off x="635" y="4525010"/>
            <a:ext cx="3821430" cy="2332990"/>
          </a:xfrm>
          <a:prstGeom prst="rect">
            <a:avLst/>
          </a:prstGeom>
        </p:spPr>
      </p:pic>
      <p:sp>
        <p:nvSpPr>
          <p:cNvPr id="28" name="文本框 27"/>
          <p:cNvSpPr txBox="1"/>
          <p:nvPr/>
        </p:nvSpPr>
        <p:spPr>
          <a:xfrm rot="1080000">
            <a:off x="10532110" y="2127885"/>
            <a:ext cx="880745" cy="954405"/>
          </a:xfrm>
          <a:prstGeom prst="rect">
            <a:avLst/>
          </a:prstGeom>
          <a:noFill/>
        </p:spPr>
        <p:txBody>
          <a:bodyPr wrap="square" rtlCol="0">
            <a:noAutofit/>
          </a:bodyPr>
          <a:p>
            <a:r>
              <a:rPr lang="en-US" altLang="zh-CN" sz="54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rPr>
              <a:t>A</a:t>
            </a:r>
            <a:endParaRPr lang="en-US" altLang="zh-CN" sz="54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endParaRPr>
          </a:p>
        </p:txBody>
      </p:sp>
      <p:sp>
        <p:nvSpPr>
          <p:cNvPr id="29" name="文本框 28"/>
          <p:cNvSpPr txBox="1"/>
          <p:nvPr/>
        </p:nvSpPr>
        <p:spPr>
          <a:xfrm rot="1020000">
            <a:off x="935355" y="295910"/>
            <a:ext cx="941705" cy="1008380"/>
          </a:xfrm>
          <a:prstGeom prst="rect">
            <a:avLst/>
          </a:prstGeom>
          <a:noFill/>
        </p:spPr>
        <p:txBody>
          <a:bodyPr wrap="square" rtlCol="0">
            <a:noAutofit/>
          </a:bodyPr>
          <a:p>
            <a:r>
              <a:rPr lang="en-US" altLang="zh-CN" sz="138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rPr>
              <a:t>B</a:t>
            </a:r>
            <a:endParaRPr lang="en-US" altLang="zh-CN" sz="138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endParaRPr>
          </a:p>
        </p:txBody>
      </p:sp>
      <p:sp>
        <p:nvSpPr>
          <p:cNvPr id="30" name="文本框 29"/>
          <p:cNvSpPr txBox="1"/>
          <p:nvPr/>
        </p:nvSpPr>
        <p:spPr>
          <a:xfrm rot="20760000">
            <a:off x="10991215" y="103505"/>
            <a:ext cx="1005205" cy="1212850"/>
          </a:xfrm>
          <a:prstGeom prst="rect">
            <a:avLst/>
          </a:prstGeom>
          <a:noFill/>
        </p:spPr>
        <p:txBody>
          <a:bodyPr wrap="square" rtlCol="0">
            <a:noAutofit/>
          </a:bodyPr>
          <a:p>
            <a:r>
              <a:rPr lang="en-US" altLang="zh-CN" sz="88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rPr>
              <a:t>C</a:t>
            </a:r>
            <a:endParaRPr lang="en-US" altLang="zh-CN" sz="88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endParaRPr>
          </a:p>
        </p:txBody>
      </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38" name="组合 37"/>
          <p:cNvGrpSpPr/>
          <p:nvPr/>
        </p:nvGrpSpPr>
        <p:grpSpPr>
          <a:xfrm>
            <a:off x="1937385" y="577850"/>
            <a:ext cx="8317230" cy="5455920"/>
            <a:chOff x="2308" y="785"/>
            <a:chExt cx="13098" cy="8592"/>
          </a:xfrm>
        </p:grpSpPr>
        <p:pic>
          <p:nvPicPr>
            <p:cNvPr id="20" name="图片 19"/>
            <p:cNvPicPr/>
            <p:nvPr/>
          </p:nvPicPr>
          <p:blipFill>
            <a:blip r:embed="rId5"/>
            <a:srcRect l="3620" t="11525" r="5375" b="14448"/>
          </p:blipFill>
          <p:spPr>
            <a:xfrm>
              <a:off x="2308" y="785"/>
              <a:ext cx="13098" cy="8593"/>
            </a:xfrm>
            <a:prstGeom prst="rect">
              <a:avLst/>
            </a:prstGeom>
          </p:spPr>
        </p:pic>
        <p:sp>
          <p:nvSpPr>
            <p:cNvPr id="31" name="文本框 30"/>
            <p:cNvSpPr txBox="1"/>
            <p:nvPr/>
          </p:nvSpPr>
          <p:spPr>
            <a:xfrm>
              <a:off x="5509" y="4377"/>
              <a:ext cx="8735" cy="2146"/>
            </a:xfrm>
            <a:prstGeom prst="rect">
              <a:avLst/>
            </a:prstGeom>
            <a:noFill/>
            <a:effectLst>
              <a:outerShdw blurRad="63500" dist="76200" dir="2700000" algn="tl" rotWithShape="0">
                <a:prstClr val="black">
                  <a:alpha val="35000"/>
                </a:prstClr>
              </a:outerShdw>
            </a:effectLst>
          </p:spPr>
          <p:txBody>
            <a:bodyPr wrap="square" rtlCol="0">
              <a:noAutofit/>
            </a:bodyPr>
            <a:p>
              <a:pPr algn="dist">
                <a:lnSpc>
                  <a:spcPct val="100000"/>
                </a:lnSpc>
              </a:pPr>
              <a:r>
                <a:rPr lang="zh-CN" altLang="en-US" sz="8000" b="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英语</a:t>
              </a:r>
              <a:r>
                <a:rPr lang="zh-CN" altLang="en-US" sz="5400" b="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阅读教程</a:t>
              </a:r>
              <a:endParaRPr lang="zh-CN" altLang="en-US" sz="5400" b="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endParaRPr>
            </a:p>
          </p:txBody>
        </p:sp>
        <p:sp>
          <p:nvSpPr>
            <p:cNvPr id="33" name="文本框 32"/>
            <p:cNvSpPr txBox="1"/>
            <p:nvPr/>
          </p:nvSpPr>
          <p:spPr>
            <a:xfrm>
              <a:off x="6823" y="7275"/>
              <a:ext cx="5810" cy="725"/>
            </a:xfrm>
            <a:prstGeom prst="rect">
              <a:avLst/>
            </a:prstGeom>
            <a:noFill/>
          </p:spPr>
          <p:txBody>
            <a:bodyPr wrap="square" rtlCol="0">
              <a:spAutoFit/>
            </a:bodyPr>
            <a:p>
              <a:pPr algn="l"/>
              <a:r>
                <a:rPr lang="zh-CN" altLang="en-US" sz="2400" b="1" dirty="0">
                  <a:latin typeface="思源黑体 CN Normal" panose="020B0400000000000000" pitchFamily="34" charset="-122"/>
                  <a:ea typeface="思源黑体 CN Normal" panose="020B0400000000000000" pitchFamily="34" charset="-122"/>
                  <a:sym typeface="思源黑体 CN Normal" panose="020B0400000000000000" pitchFamily="34" charset="-122"/>
                </a:rPr>
                <a:t>主编 江韵 曾洪 罗婷</a:t>
              </a:r>
              <a:endParaRPr lang="zh-CN" altLang="en-US" sz="2400" b="1"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34" name="直接连接符 33"/>
            <p:cNvCxnSpPr/>
            <p:nvPr/>
          </p:nvCxnSpPr>
          <p:spPr>
            <a:xfrm>
              <a:off x="5413" y="4242"/>
              <a:ext cx="75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5509" y="2559"/>
              <a:ext cx="4970" cy="1491"/>
            </a:xfrm>
            <a:prstGeom prst="rect">
              <a:avLst/>
            </a:prstGeom>
            <a:noFill/>
            <a:effectLst>
              <a:outerShdw blurRad="50800" dist="76200" dir="2700000" algn="tl" rotWithShape="0">
                <a:prstClr val="black">
                  <a:alpha val="40000"/>
                </a:prstClr>
              </a:outerShdw>
            </a:effectLst>
          </p:spPr>
          <p:txBody>
            <a:bodyPr wrap="square" rtlCol="0">
              <a:noAutofit/>
            </a:bodyPr>
            <a:p>
              <a:pPr algn="dist">
                <a:lnSpc>
                  <a:spcPct val="120000"/>
                </a:lnSpc>
              </a:pPr>
              <a:r>
                <a:rPr lang="zh-CN" altLang="en-US" sz="5400" b="1" dirty="0">
                  <a:solidFill>
                    <a:schemeClr val="accent5">
                      <a:lumMod val="50000"/>
                    </a:schemeClr>
                  </a:solidFill>
                  <a:latin typeface="微软雅黑" panose="020B0503020204020204" charset="-122"/>
                  <a:ea typeface="微软雅黑" panose="020B0503020204020204" charset="-122"/>
                  <a:sym typeface="思源黑体 CN Normal" panose="020B0400000000000000" pitchFamily="34" charset="-122"/>
                </a:rPr>
                <a:t>高职备考</a:t>
              </a:r>
              <a:endParaRPr lang="zh-CN" altLang="en-US" sz="5400" b="1" dirty="0">
                <a:solidFill>
                  <a:schemeClr val="accent5">
                    <a:lumMod val="50000"/>
                  </a:schemeClr>
                </a:solidFill>
                <a:latin typeface="微软雅黑" panose="020B0503020204020204" charset="-122"/>
                <a:ea typeface="微软雅黑" panose="020B0503020204020204" charset="-122"/>
                <a:sym typeface="思源黑体 CN Normal" panose="020B0400000000000000" pitchFamily="34" charset="-122"/>
              </a:endParaRPr>
            </a:p>
            <a:p>
              <a:pPr algn="dist">
                <a:lnSpc>
                  <a:spcPct val="120000"/>
                </a:lnSpc>
              </a:pPr>
              <a:endParaRPr lang="zh-CN" altLang="en-US" sz="5400" b="1" dirty="0">
                <a:solidFill>
                  <a:schemeClr val="accent5">
                    <a:lumMod val="50000"/>
                  </a:schemeClr>
                </a:solidFill>
                <a:latin typeface="微软雅黑" panose="020B0503020204020204" charset="-122"/>
                <a:ea typeface="微软雅黑" panose="020B0503020204020204" charset="-122"/>
                <a:sym typeface="思源黑体 CN Normal" panose="020B04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500"/>
                                        <p:tgtEl>
                                          <p:spTgt spid="3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linds(horizontal)">
                                      <p:cBhvr>
                                        <p:cTn id="1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164465"/>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889000" y="238760"/>
            <a:ext cx="3014345" cy="513080"/>
          </a:xfrm>
          <a:prstGeom prst="rect">
            <a:avLst/>
          </a:prstGeom>
          <a:noFill/>
        </p:spPr>
        <p:txBody>
          <a:bodyPr wrap="square" rtlCol="0">
            <a:noAutofit/>
          </a:bodyPr>
          <a:p>
            <a:pPr algn="ctr">
              <a:lnSpc>
                <a:spcPct val="90000"/>
              </a:lnSpc>
            </a:pPr>
            <a:r>
              <a:rPr lang="zh-CN" altLang="en-US" sz="4000" b="1">
                <a:solidFill>
                  <a:srgbClr val="002060"/>
                </a:solidFill>
              </a:rPr>
              <a:t>Passage One</a:t>
            </a:r>
            <a:endParaRPr lang="zh-CN" altLang="en-US" sz="4000" b="1">
              <a:solidFill>
                <a:srgbClr val="002060"/>
              </a:solidFill>
            </a:endParaRPr>
          </a:p>
        </p:txBody>
      </p:sp>
      <p:sp>
        <p:nvSpPr>
          <p:cNvPr id="3" name="文本框 2"/>
          <p:cNvSpPr txBox="1"/>
          <p:nvPr/>
        </p:nvSpPr>
        <p:spPr>
          <a:xfrm>
            <a:off x="631190" y="1306195"/>
            <a:ext cx="10655935" cy="4246245"/>
          </a:xfrm>
          <a:prstGeom prst="rect">
            <a:avLst/>
          </a:prstGeom>
          <a:noFill/>
          <a:ln>
            <a:noFill/>
          </a:ln>
        </p:spPr>
        <p:txBody>
          <a:bodyPr wrap="square" rtlCol="0">
            <a:sp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Many years ago, on a stormy night, an elderly couple walked into a small hotel in Philadelphia and asked for a room, but there was no room available.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 can’t let you go out in the rain at one o’clock in the morning,” said the clerk. “Would you like to sleep in my room? It’s not a suite, but it will make you comfortable tonight.”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 next morning, the old man paid the bill, but the clerk refused. The man thanked him and said, “You are the kind of person who should be the best hotel owner. Maybe I’ll build one for you one day.”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3149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4099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2.【解析】根据该空格前的短语a wide range of tasks，可推测现代秘书的工作范围很广，不再仅限于打字。A项意为“除</a:t>
            </a:r>
            <a:r>
              <a:rPr sz="3000">
                <a:solidFill>
                  <a:srgbClr val="C00000"/>
                </a:solidFill>
                <a:uFillTx/>
                <a:latin typeface="宋体" panose="02010600030101010101" pitchFamily="2" charset="-122"/>
                <a:ea typeface="宋体" panose="02010600030101010101" pitchFamily="2" charset="-122"/>
                <a:cs typeface="Times New Roman" panose="02020603050405020304" charset="0"/>
              </a:rPr>
              <a:t>……</a:t>
            </a:r>
            <a:r>
              <a:rPr sz="3000">
                <a:solidFill>
                  <a:srgbClr val="C00000"/>
                </a:solidFill>
                <a:uFillTx/>
                <a:latin typeface="Times New Roman" panose="02020603050405020304" charset="0"/>
                <a:ea typeface="宋体" panose="02010600030101010101" pitchFamily="2" charset="-122"/>
                <a:cs typeface="Times New Roman" panose="02020603050405020304" charset="0"/>
              </a:rPr>
              <a:t>外”，指不包括打字在内；B项意为“在旁边”；C项意为“（范围）超出，超过”，包括打字在内；D项意为“和</a:t>
            </a:r>
            <a:r>
              <a:rPr sz="3000">
                <a:solidFill>
                  <a:srgbClr val="C00000"/>
                </a:solidFill>
                <a:uFillTx/>
                <a:latin typeface="宋体" panose="02010600030101010101" pitchFamily="2" charset="-122"/>
                <a:ea typeface="宋体" panose="02010600030101010101" pitchFamily="2" charset="-122"/>
                <a:cs typeface="Times New Roman" panose="02020603050405020304" charset="0"/>
              </a:rPr>
              <a:t>……</a:t>
            </a:r>
            <a:r>
              <a:rPr sz="3000">
                <a:solidFill>
                  <a:srgbClr val="C00000"/>
                </a:solidFill>
                <a:uFillTx/>
                <a:latin typeface="Times New Roman" panose="02020603050405020304" charset="0"/>
                <a:ea typeface="宋体" panose="02010600030101010101" pitchFamily="2" charset="-122"/>
                <a:cs typeface="Times New Roman" panose="02020603050405020304" charset="0"/>
              </a:rPr>
              <a:t>”。故选C项。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23190" y="116205"/>
            <a:ext cx="11943715" cy="654304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466725" y="645160"/>
            <a:ext cx="11261090" cy="1337945"/>
          </a:xfrm>
          <a:prstGeom prst="rect">
            <a:avLst/>
          </a:prstGeom>
          <a:noFill/>
        </p:spPr>
        <p:txBody>
          <a:bodyPr wrap="square" rtlCol="0">
            <a:sp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Today,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3</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office secretaries still play an essential part in companies, with many companies still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4</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secretaries to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5</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 variety of tasks that keep the office running smoothly.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466725" y="3146425"/>
            <a:ext cx="11388725" cy="1891665"/>
          </a:xfrm>
          <a:prstGeom prst="rect">
            <a:avLst/>
          </a:prstGeom>
          <a:solidFill>
            <a:schemeClr val="accent3">
              <a:lumMod val="20000"/>
              <a:lumOff val="80000"/>
            </a:schemeClr>
          </a:solidFill>
        </p:spPr>
        <p:txBody>
          <a:bodyPr wrap="square" rtlCol="0">
            <a:spAutoFit/>
          </a:bodyPr>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3. A. professional</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B. traditional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natural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personal</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4. A. insisting on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agreeing on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blaming on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relying on</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5. A. hold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handle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hope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hide</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701675" y="330962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文本框 8"/>
          <p:cNvSpPr txBox="1"/>
          <p:nvPr/>
        </p:nvSpPr>
        <p:spPr>
          <a:xfrm>
            <a:off x="701675" y="393192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1887220" y="582866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3</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0" name="圆角矩形 19"/>
          <p:cNvSpPr/>
          <p:nvPr/>
        </p:nvSpPr>
        <p:spPr>
          <a:xfrm>
            <a:off x="3820795" y="582866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4</a:t>
            </a:r>
            <a:r>
              <a:rPr lang="zh-CN" altLang="en-US" sz="2800" b="1">
                <a:solidFill>
                  <a:srgbClr val="00B0F0"/>
                </a:solidFill>
                <a:hlinkClick r:id="rId6" action="ppaction://hlinksldjump"/>
              </a:rPr>
              <a:t>【解析】</a:t>
            </a:r>
            <a:endParaRPr lang="zh-CN" altLang="en-US" sz="2800" b="1">
              <a:solidFill>
                <a:srgbClr val="00B0F0"/>
              </a:solidFill>
            </a:endParaRPr>
          </a:p>
        </p:txBody>
      </p:sp>
      <p:sp>
        <p:nvSpPr>
          <p:cNvPr id="3" name="文本框 2"/>
          <p:cNvSpPr txBox="1"/>
          <p:nvPr/>
        </p:nvSpPr>
        <p:spPr>
          <a:xfrm>
            <a:off x="701675" y="448500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圆角矩形 5"/>
          <p:cNvSpPr/>
          <p:nvPr/>
        </p:nvSpPr>
        <p:spPr>
          <a:xfrm>
            <a:off x="5754370" y="582866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5</a:t>
            </a:r>
            <a:r>
              <a:rPr lang="zh-CN" altLang="en-US" sz="2800" b="1">
                <a:solidFill>
                  <a:srgbClr val="00B0F0"/>
                </a:solidFill>
                <a:hlinkClick r:id="rId7"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9" grpId="0" bldLvl="0" animBg="1"/>
      <p:bldP spid="20" grpId="0" bldLvl="0" animBg="1"/>
      <p:bldP spid="3" grpId="0"/>
      <p:bldP spid="6"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3</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.【解析】本句说明“现在秘书仍在公司里起着重要的作用”，空格处用来形容秘书。A项意为“专业的”；B项意为“传统的”；C项意为“自然的”；D项意为“个人的”。故选A项。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7" name="图片 6"/>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4</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空格前面讲秘书在公司中起到重要的作用，空格所在部分继续说明公司与秘书工作的关系，可推测公司的良好运行有赖于秘书的工作。A项意为“坚持”；B项意为“同意”；C项意为“责备”；D项意为“依赖”。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5" name="图片 4"/>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5</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.【解析】A项意为“举行”；B项意为“处理”；C项意为“希望”；D项意为“隐藏”。空格处要表达“秘书处理各种各样的任务”的意思。故选B项。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3" name="组合 2"/>
          <p:cNvGrpSpPr/>
          <p:nvPr/>
        </p:nvGrpSpPr>
        <p:grpSpPr>
          <a:xfrm>
            <a:off x="10568305" y="6055360"/>
            <a:ext cx="1541145" cy="773430"/>
            <a:chOff x="15940" y="9138"/>
            <a:chExt cx="2427" cy="1218"/>
          </a:xfrm>
        </p:grpSpPr>
        <p:sp>
          <p:nvSpPr>
            <p:cNvPr id="4" name="左箭头 3"/>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342900" y="2406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780415" y="511175"/>
            <a:ext cx="10807700" cy="2584450"/>
          </a:xfrm>
          <a:prstGeom prst="rect">
            <a:avLst/>
          </a:prstGeom>
          <a:noFill/>
        </p:spPr>
        <p:txBody>
          <a:bodyPr wrap="square" rtlCol="0">
            <a:spAutoFit/>
          </a:bodyPr>
          <a:p>
            <a:pPr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Office secretaries are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6</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for duties such as scheduling appointments,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7</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files, writing letters and emails, arranging meetings and answering phone calls. They also need to greet and direct visitors, assist with project management and keep the business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8</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With so much work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9</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by secretaries, it’s very important for an organization to find a good office secretary.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79450" y="3300095"/>
            <a:ext cx="10822940" cy="2122805"/>
          </a:xfrm>
          <a:prstGeom prst="rect">
            <a:avLst/>
          </a:prstGeom>
          <a:solidFill>
            <a:schemeClr val="accent3">
              <a:lumMod val="20000"/>
              <a:lumOff val="80000"/>
            </a:schemeClr>
          </a:solidFill>
        </p:spPr>
        <p:txBody>
          <a:bodyPr wrap="square" rtlCol="0">
            <a:spAutoFit/>
          </a:bodyPr>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6. A. acceptable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responsible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visible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available</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7. A. supporting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putting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making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managing</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8. A. trips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partners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secrets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service</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9. A. filled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completed</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held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served</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917575" y="3371850"/>
            <a:ext cx="520065" cy="56451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文本框 8"/>
          <p:cNvSpPr txBox="1"/>
          <p:nvPr/>
        </p:nvSpPr>
        <p:spPr>
          <a:xfrm>
            <a:off x="917575" y="3846830"/>
            <a:ext cx="520065" cy="55308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2067560" y="562737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6</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0" name="圆角矩形 19"/>
          <p:cNvSpPr/>
          <p:nvPr/>
        </p:nvSpPr>
        <p:spPr>
          <a:xfrm>
            <a:off x="4032885" y="562737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7</a:t>
            </a:r>
            <a:r>
              <a:rPr lang="zh-CN" altLang="en-US" sz="2800" b="1">
                <a:solidFill>
                  <a:srgbClr val="00B0F0"/>
                </a:solidFill>
                <a:hlinkClick r:id="rId6" action="ppaction://hlinksldjump"/>
              </a:rPr>
              <a:t>【解析】</a:t>
            </a:r>
            <a:endParaRPr lang="zh-CN" altLang="en-US" sz="2800" b="1">
              <a:solidFill>
                <a:srgbClr val="00B0F0"/>
              </a:solidFill>
            </a:endParaRPr>
          </a:p>
        </p:txBody>
      </p:sp>
      <p:sp>
        <p:nvSpPr>
          <p:cNvPr id="3" name="文本框 2"/>
          <p:cNvSpPr txBox="1"/>
          <p:nvPr/>
        </p:nvSpPr>
        <p:spPr>
          <a:xfrm>
            <a:off x="917575" y="4399915"/>
            <a:ext cx="520065" cy="62293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圆角矩形 5"/>
          <p:cNvSpPr/>
          <p:nvPr/>
        </p:nvSpPr>
        <p:spPr>
          <a:xfrm>
            <a:off x="5998210" y="5627370"/>
            <a:ext cx="183324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8</a:t>
            </a:r>
            <a:r>
              <a:rPr lang="zh-CN" altLang="en-US" sz="2800" b="1">
                <a:solidFill>
                  <a:srgbClr val="00B0F0"/>
                </a:solidFill>
                <a:hlinkClick r:id="rId7" action="ppaction://hlinksldjump"/>
              </a:rPr>
              <a:t>【解析】</a:t>
            </a:r>
            <a:endParaRPr lang="zh-CN" altLang="en-US" sz="2800" b="1">
              <a:solidFill>
                <a:srgbClr val="00B0F0"/>
              </a:solidFill>
            </a:endParaRPr>
          </a:p>
        </p:txBody>
      </p:sp>
      <p:sp>
        <p:nvSpPr>
          <p:cNvPr id="7" name="文本框 6"/>
          <p:cNvSpPr txBox="1"/>
          <p:nvPr/>
        </p:nvSpPr>
        <p:spPr>
          <a:xfrm>
            <a:off x="917575" y="4875530"/>
            <a:ext cx="520065" cy="62293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8" name="圆角矩形 7"/>
          <p:cNvSpPr/>
          <p:nvPr/>
        </p:nvSpPr>
        <p:spPr>
          <a:xfrm>
            <a:off x="7961630" y="5627370"/>
            <a:ext cx="183324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9</a:t>
            </a:r>
            <a:r>
              <a:rPr lang="zh-CN" altLang="en-US" sz="2800" b="1">
                <a:solidFill>
                  <a:srgbClr val="00B0F0"/>
                </a:solidFill>
                <a:hlinkClick r:id="rId8"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9" grpId="0" bldLvl="0" animBg="1"/>
      <p:bldP spid="20" grpId="0" bldLvl="0" animBg="1"/>
      <p:bldP spid="3" grpId="0"/>
      <p:bldP spid="6" grpId="0" bldLvl="0" animBg="1"/>
      <p:bldP spid="7" grpId="0"/>
      <p:bldP spid="8" grpId="0" bldLvl="0" animBg="1"/>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6</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.【解析】A项意为“可接受的”；B项意为“负责的”；C项意为“可见的”；D项意为“可用的；可获得的”。根据下文提到的一系列工作可知，秘书应该负责这些工作。故选B项。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7" name="图片 6"/>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7</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.【解析】根据上下文，可知空格及其后面的句子在列举秘书的具体工作，此处应该指管理文档。A项意为“支持”；B项意为“放置”；C项意为“制造”；D项意为“管理”。故选D项。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7" name="图片 6"/>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8</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.【解析】A项意为“旅游”；B项意为“同伴”；C项意为“秘密”；D项意为“服务”。根据秘书的工作，应该是“保守商业秘密”才符合逻辑。故选C项。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7" name="图片 6"/>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9.【解析】空格所在句子由with开头表示伴随情况，下一句表示对于公司来说，找到一个好的秘书非常重要，秘书的重要性体现在其需要完成很多工作。A项意为“装满”；B项意为“完成”；C项意为“举办”；D项意为“服务”。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780415" y="978535"/>
            <a:ext cx="10775950" cy="4661535"/>
          </a:xfrm>
          <a:prstGeom prst="rect">
            <a:avLst/>
          </a:prstGeom>
          <a:noFill/>
          <a:ln>
            <a:noFill/>
          </a:ln>
        </p:spPr>
        <p:txBody>
          <a:bodyPr wrap="square" rtlCol="0">
            <a:sp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When the couple went away, they all agreed that this clerk was really special.</a:t>
            </a:r>
            <a:endParaRPr sz="3000">
              <a:uFillTx/>
              <a:latin typeface="Times New Roman" panose="02020603050405020304" charset="0"/>
              <a:ea typeface="宋体" panose="02010600030101010101" pitchFamily="2" charset="-122"/>
              <a:cs typeface="Times New Roman" panose="02020603050405020304" charset="0"/>
              <a:sym typeface="+mn-ea"/>
            </a:endParaRPr>
          </a:p>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Two years later, the clerk received a letter from the old man. It recalled that stormy night and enclosed a round-trip ticket to New York, asking him to pay them a visit. The old man met him at the corner of Fifth Avenue and 34th Street. He pointed to a new building there. “That,” said the old man, “is the hotel I have just built for you to manage.”</a:t>
            </a:r>
            <a:endParaRPr sz="3000">
              <a:uFillTx/>
              <a:latin typeface="Times New Roman" panose="02020603050405020304" charset="0"/>
              <a:ea typeface="宋体" panose="02010600030101010101" pitchFamily="2" charset="-122"/>
              <a:cs typeface="Times New Roman" panose="02020603050405020304" charset="0"/>
              <a:sym typeface="+mn-ea"/>
            </a:endParaRPr>
          </a:p>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“You must be joking,” said the young man.</a:t>
            </a:r>
            <a:endParaRPr sz="3000">
              <a:uFillTx/>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607695" y="283845"/>
            <a:ext cx="10838815" cy="2635885"/>
          </a:xfrm>
          <a:prstGeom prst="rect">
            <a:avLst/>
          </a:prstGeom>
          <a:noFill/>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To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10</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and complete all the tasks in time, office secretaries must be highly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11</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so they need to have excellent time management skills. Office secretaries need to communicate with different people when they are at work, so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12</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skills are essential, too. It is never easy for one to be a good secretary. If anyone wants to work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13</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an office secretary, he/she needs to attend some skill-training courses.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58825" y="3234055"/>
            <a:ext cx="10687685" cy="2580640"/>
          </a:xfrm>
          <a:prstGeom prst="rect">
            <a:avLst/>
          </a:prstGeom>
          <a:solidFill>
            <a:schemeClr val="accent3">
              <a:lumMod val="20000"/>
              <a:lumOff val="80000"/>
            </a:schemeClr>
          </a:solidFill>
        </p:spPr>
        <p:txBody>
          <a:bodyPr wrap="square" rtlCol="0">
            <a:noAutofit/>
          </a:bodyPr>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10. A. finish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type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organize</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D. keep</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11. A. efficient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active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attractive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humorous</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12. A. communication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preparation </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competition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suggestion</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1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13. A. for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as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with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at</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926465" y="3227070"/>
            <a:ext cx="520065" cy="58229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文本框 8"/>
          <p:cNvSpPr txBox="1"/>
          <p:nvPr/>
        </p:nvSpPr>
        <p:spPr>
          <a:xfrm>
            <a:off x="926465" y="367665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1446530" y="5883275"/>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10</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0" name="圆角矩形 19"/>
          <p:cNvSpPr/>
          <p:nvPr/>
        </p:nvSpPr>
        <p:spPr>
          <a:xfrm>
            <a:off x="3380105" y="5883275"/>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11</a:t>
            </a:r>
            <a:r>
              <a:rPr lang="zh-CN" altLang="en-US" sz="2800" b="1">
                <a:solidFill>
                  <a:srgbClr val="00B0F0"/>
                </a:solidFill>
                <a:hlinkClick r:id="rId6" action="ppaction://hlinksldjump"/>
              </a:rPr>
              <a:t>【解析】</a:t>
            </a:r>
            <a:endParaRPr lang="zh-CN" altLang="en-US" sz="2800" b="1">
              <a:solidFill>
                <a:srgbClr val="00B0F0"/>
              </a:solidFill>
            </a:endParaRPr>
          </a:p>
        </p:txBody>
      </p:sp>
      <p:sp>
        <p:nvSpPr>
          <p:cNvPr id="10" name="文本框 9"/>
          <p:cNvSpPr txBox="1"/>
          <p:nvPr/>
        </p:nvSpPr>
        <p:spPr>
          <a:xfrm>
            <a:off x="926465" y="4229735"/>
            <a:ext cx="520065" cy="58229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12" name="圆角矩形 11"/>
          <p:cNvSpPr/>
          <p:nvPr/>
        </p:nvSpPr>
        <p:spPr>
          <a:xfrm>
            <a:off x="5394325" y="5883275"/>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12</a:t>
            </a:r>
            <a:r>
              <a:rPr lang="zh-CN" altLang="en-US" sz="2800" b="1">
                <a:solidFill>
                  <a:srgbClr val="00B0F0"/>
                </a:solidFill>
                <a:hlinkClick r:id="rId7" action="ppaction://hlinksldjump"/>
              </a:rPr>
              <a:t>【解析】</a:t>
            </a:r>
            <a:endParaRPr lang="zh-CN" altLang="en-US" sz="2800" b="1">
              <a:solidFill>
                <a:srgbClr val="00B0F0"/>
              </a:solidFill>
            </a:endParaRPr>
          </a:p>
        </p:txBody>
      </p:sp>
      <p:sp>
        <p:nvSpPr>
          <p:cNvPr id="3" name="文本框 2"/>
          <p:cNvSpPr txBox="1"/>
          <p:nvPr/>
        </p:nvSpPr>
        <p:spPr>
          <a:xfrm>
            <a:off x="926465" y="5232400"/>
            <a:ext cx="520065" cy="58229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圆角矩形 5"/>
          <p:cNvSpPr/>
          <p:nvPr/>
        </p:nvSpPr>
        <p:spPr>
          <a:xfrm>
            <a:off x="7408545" y="5904230"/>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13</a:t>
            </a:r>
            <a:r>
              <a:rPr lang="zh-CN" altLang="en-US" sz="2800" b="1">
                <a:solidFill>
                  <a:srgbClr val="00B0F0"/>
                </a:solidFill>
                <a:hlinkClick r:id="rId8"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9" grpId="0" bldLvl="0" animBg="1"/>
      <p:bldP spid="20" grpId="0" bldLvl="0" animBg="1"/>
      <p:bldP spid="10" grpId="0"/>
      <p:bldP spid="12" grpId="0" bldLvl="0" animBg="1"/>
      <p:bldP spid="3" grpId="0"/>
      <p:bldP spid="6" grpId="0" bldLvl="0" animBg="1"/>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10.【解析】A项意为“完成”；B项意为“打字”；C项意为“组织”；D项意为“保持”。句中all the tasks跟在两个动词后面，可推断句子应表达“为了及时组织和完成所有的任务”。故选C项。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7" name="图片 6"/>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11.【解析】A项意为“高效的”；B项意为“活跃的”；C项意为“有吸引力的”；D项意为“幽默的”。根据上一段最后一句中的“With so much work completed by secretaries（秘书有这么多的工作要完成）”可知，秘书必须高效地处理工作。故选A项。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5" name="图片 4"/>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12.【解析】根据前面的“Office secretaries need to communicate with different people”可知，空格处提到的技巧和“沟通”相关。故选A项。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3" name="组合 2"/>
          <p:cNvGrpSpPr/>
          <p:nvPr/>
        </p:nvGrpSpPr>
        <p:grpSpPr>
          <a:xfrm>
            <a:off x="10568305" y="6055360"/>
            <a:ext cx="1541145" cy="773430"/>
            <a:chOff x="15940" y="9138"/>
            <a:chExt cx="2427" cy="1218"/>
          </a:xfrm>
        </p:grpSpPr>
        <p:sp>
          <p:nvSpPr>
            <p:cNvPr id="4" name="左箭头 3"/>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5" name="图片 4"/>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a:t>
            </a: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3</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.【解析】本句考查动词的短语搭配。work for意为“为</a:t>
            </a:r>
            <a:r>
              <a:rPr sz="3000">
                <a:solidFill>
                  <a:srgbClr val="C00000"/>
                </a:solidFill>
                <a:uFillTx/>
                <a:latin typeface="宋体" panose="02010600030101010101" pitchFamily="2" charset="-122"/>
                <a:ea typeface="宋体" panose="02010600030101010101" pitchFamily="2" charset="-122"/>
                <a:cs typeface="Times New Roman" panose="02020603050405020304" charset="0"/>
              </a:rPr>
              <a:t>……</a:t>
            </a:r>
            <a:r>
              <a:rPr sz="3000">
                <a:solidFill>
                  <a:srgbClr val="C00000"/>
                </a:solidFill>
                <a:uFillTx/>
                <a:latin typeface="Times New Roman" panose="02020603050405020304" charset="0"/>
                <a:ea typeface="宋体" panose="02010600030101010101" pitchFamily="2" charset="-122"/>
                <a:cs typeface="Times New Roman" panose="02020603050405020304" charset="0"/>
              </a:rPr>
              <a:t>工作”；work as意为“以</a:t>
            </a:r>
            <a:r>
              <a:rPr sz="3000">
                <a:solidFill>
                  <a:srgbClr val="C00000"/>
                </a:solidFill>
                <a:uFillTx/>
                <a:latin typeface="宋体" panose="02010600030101010101" pitchFamily="2" charset="-122"/>
                <a:ea typeface="宋体" panose="02010600030101010101" pitchFamily="2" charset="-122"/>
                <a:cs typeface="Times New Roman" panose="02020603050405020304" charset="0"/>
              </a:rPr>
              <a:t>……</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身份工作”；work with意为“和</a:t>
            </a:r>
            <a:r>
              <a:rPr sz="3000">
                <a:solidFill>
                  <a:srgbClr val="C00000"/>
                </a:solidFill>
                <a:uFillTx/>
                <a:latin typeface="宋体" panose="02010600030101010101" pitchFamily="2" charset="-122"/>
                <a:ea typeface="宋体" panose="02010600030101010101" pitchFamily="2" charset="-122"/>
                <a:cs typeface="Times New Roman" panose="02020603050405020304" charset="0"/>
              </a:rPr>
              <a:t>……</a:t>
            </a:r>
            <a:r>
              <a:rPr sz="3000">
                <a:solidFill>
                  <a:srgbClr val="C00000"/>
                </a:solidFill>
                <a:uFillTx/>
                <a:latin typeface="Times New Roman" panose="02020603050405020304" charset="0"/>
                <a:ea typeface="宋体" panose="02010600030101010101" pitchFamily="2" charset="-122"/>
                <a:cs typeface="Times New Roman" panose="02020603050405020304" charset="0"/>
              </a:rPr>
              <a:t>工作”；work at意为“在</a:t>
            </a:r>
            <a:r>
              <a:rPr sz="3000">
                <a:solidFill>
                  <a:srgbClr val="C00000"/>
                </a:solidFill>
                <a:uFillTx/>
                <a:latin typeface="宋体" panose="02010600030101010101" pitchFamily="2" charset="-122"/>
                <a:ea typeface="宋体" panose="02010600030101010101" pitchFamily="2" charset="-122"/>
                <a:cs typeface="Times New Roman" panose="02020603050405020304" charset="0"/>
              </a:rPr>
              <a:t>……</a:t>
            </a:r>
            <a:r>
              <a:rPr sz="3000">
                <a:solidFill>
                  <a:srgbClr val="C00000"/>
                </a:solidFill>
                <a:uFillTx/>
                <a:latin typeface="Times New Roman" panose="02020603050405020304" charset="0"/>
                <a:ea typeface="宋体" panose="02010600030101010101" pitchFamily="2" charset="-122"/>
                <a:cs typeface="Times New Roman" panose="02020603050405020304" charset="0"/>
              </a:rPr>
              <a:t>工作”。根据语境可知，这里指以秘书的身份工作。故选B项。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3" name="组合 2"/>
          <p:cNvGrpSpPr/>
          <p:nvPr/>
        </p:nvGrpSpPr>
        <p:grpSpPr>
          <a:xfrm>
            <a:off x="10568305" y="6055360"/>
            <a:ext cx="1541145" cy="773430"/>
            <a:chOff x="15940" y="9138"/>
            <a:chExt cx="2427" cy="1218"/>
          </a:xfrm>
        </p:grpSpPr>
        <p:sp>
          <p:nvSpPr>
            <p:cNvPr id="4" name="左箭头 3"/>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custDataLst>
              <p:tags r:id="rId6"/>
            </p:custDataLst>
          </p:nvPr>
        </p:nvSpPr>
        <p:spPr>
          <a:xfrm>
            <a:off x="768350" y="502285"/>
            <a:ext cx="10246995" cy="1753235"/>
          </a:xfrm>
          <a:prstGeom prst="rect">
            <a:avLst/>
          </a:prstGeom>
          <a:noFill/>
        </p:spPr>
        <p:txBody>
          <a:bodyPr wrap="square" rtlCol="0">
            <a:sp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good office secretary is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14</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to any organization’s success, just like the backbone of an organization,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15</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that everything runs smoothly. Without secretaries, offices would be less organized.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custDataLst>
              <p:tags r:id="rId7"/>
            </p:custDataLst>
          </p:nvPr>
        </p:nvSpPr>
        <p:spPr>
          <a:xfrm>
            <a:off x="671830" y="2796540"/>
            <a:ext cx="10937240" cy="1291590"/>
          </a:xfrm>
          <a:prstGeom prst="rect">
            <a:avLst/>
          </a:prstGeom>
          <a:solidFill>
            <a:schemeClr val="accent3">
              <a:lumMod val="20000"/>
              <a:lumOff val="80000"/>
            </a:schemeClr>
          </a:solidFill>
        </p:spPr>
        <p:txBody>
          <a:bodyPr wrap="square" rtlCol="0">
            <a:spAutoFit/>
          </a:bodyPr>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14. A. impossible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impressive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pleasant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important</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15. A. keeping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making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ensuring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thinking</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custDataLst>
              <p:tags r:id="rId8"/>
            </p:custDataLst>
          </p:nvPr>
        </p:nvSpPr>
        <p:spPr>
          <a:xfrm>
            <a:off x="926465" y="2919730"/>
            <a:ext cx="520065" cy="58229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文本框 8"/>
          <p:cNvSpPr txBox="1"/>
          <p:nvPr>
            <p:custDataLst>
              <p:tags r:id="rId9"/>
            </p:custDataLst>
          </p:nvPr>
        </p:nvSpPr>
        <p:spPr>
          <a:xfrm>
            <a:off x="926465" y="350202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2886075" y="4587240"/>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14</a:t>
            </a:r>
            <a:r>
              <a:rPr lang="zh-CN" altLang="en-US" sz="2800" b="1">
                <a:solidFill>
                  <a:srgbClr val="00B0F0"/>
                </a:solidFill>
                <a:hlinkClick r:id="rId10" action="ppaction://hlinksldjump"/>
              </a:rPr>
              <a:t>【解析】</a:t>
            </a:r>
            <a:endParaRPr lang="zh-CN" altLang="en-US" sz="2800" b="1">
              <a:solidFill>
                <a:srgbClr val="00B0F0"/>
              </a:solidFill>
            </a:endParaRPr>
          </a:p>
        </p:txBody>
      </p:sp>
      <p:sp>
        <p:nvSpPr>
          <p:cNvPr id="20" name="圆角矩形 19"/>
          <p:cNvSpPr/>
          <p:nvPr/>
        </p:nvSpPr>
        <p:spPr>
          <a:xfrm>
            <a:off x="4819650" y="4587240"/>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15</a:t>
            </a:r>
            <a:r>
              <a:rPr lang="zh-CN" altLang="en-US" sz="2800" b="1">
                <a:solidFill>
                  <a:srgbClr val="00B0F0"/>
                </a:solidFill>
                <a:hlinkClick r:id="rId11"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9" grpId="0" bldLvl="0" animBg="1"/>
      <p:bldP spid="20" grpId="0" bldLvl="0" animBg="1"/>
    </p:bldLst>
  </p:timing>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5" name="图片 4"/>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a:t>
            </a: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4</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.【解析】A项意为“不可能的”；B项意为“印象深刻的”；C项意为“愉快的”；D项意为“重要的”。根据句意可知，好的秘书对公司的成功非常重要。故选D项。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3" name="组合 2"/>
          <p:cNvGrpSpPr/>
          <p:nvPr/>
        </p:nvGrpSpPr>
        <p:grpSpPr>
          <a:xfrm>
            <a:off x="10568305" y="6055360"/>
            <a:ext cx="1541145" cy="773430"/>
            <a:chOff x="15940" y="9138"/>
            <a:chExt cx="2427" cy="1218"/>
          </a:xfrm>
        </p:grpSpPr>
        <p:sp>
          <p:nvSpPr>
            <p:cNvPr id="4" name="左箭头 3"/>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5" name="图片 4"/>
          <p:cNvPicPr/>
          <p:nvPr/>
        </p:nvPicPr>
        <p:blipFill>
          <a:blip r:embed="rId5">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a:t>
            </a: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5</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.【解析】A项意为“保持”；B项意为“制造”；C项意为“确保”；D项意为“思考”。根据空格后的“that everything runs smoothly”，可推断此处应表达“确保一切顺利运行”。故选C项。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grpSp>
        <p:nvGrpSpPr>
          <p:cNvPr id="3" name="组合 2"/>
          <p:cNvGrpSpPr/>
          <p:nvPr/>
        </p:nvGrpSpPr>
        <p:grpSpPr>
          <a:xfrm>
            <a:off x="10568305" y="6055360"/>
            <a:ext cx="1541145" cy="773430"/>
            <a:chOff x="15940" y="9138"/>
            <a:chExt cx="2427" cy="1218"/>
          </a:xfrm>
        </p:grpSpPr>
        <p:sp>
          <p:nvSpPr>
            <p:cNvPr id="4" name="左箭头 3"/>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18210" y="612775"/>
            <a:ext cx="5680075" cy="977265"/>
          </a:xfrm>
          <a:prstGeom prst="rect">
            <a:avLst/>
          </a:prstGeom>
          <a:noFill/>
        </p:spPr>
        <p:txBody>
          <a:bodyPr wrap="square" rtlCol="0">
            <a:spAutoFit/>
          </a:bodyPr>
          <a:p>
            <a:pPr indent="0" fontAlgn="auto">
              <a:lnSpc>
                <a:spcPct val="90000"/>
              </a:lnSpc>
              <a:spcAft>
                <a:spcPts val="0"/>
              </a:spcAft>
              <a:buNone/>
            </a:pPr>
            <a:r>
              <a:rPr lang="zh-CN" altLang="en-US" sz="3200" b="1">
                <a:solidFill>
                  <a:srgbClr val="00B0F0"/>
                </a:solidFill>
                <a:uFillTx/>
                <a:latin typeface="Times New Roman" panose="02020603050405020304" charset="0"/>
                <a:ea typeface="宋体" panose="02010600030101010101" pitchFamily="2" charset="-122"/>
                <a:cs typeface="Times New Roman" panose="02020603050405020304" charset="0"/>
              </a:rPr>
              <a:t>C. Have a check.</a:t>
            </a:r>
            <a:endParaRPr lang="zh-CN" altLang="en-US" sz="3200" b="1">
              <a:solidFill>
                <a:srgbClr val="00B0F0"/>
              </a:solidFill>
              <a:uFillTx/>
              <a:latin typeface="Times New Roman" panose="02020603050405020304" charset="0"/>
              <a:ea typeface="宋体" panose="02010600030101010101" pitchFamily="2" charset="-122"/>
              <a:cs typeface="Times New Roman" panose="02020603050405020304" charset="0"/>
            </a:endParaRPr>
          </a:p>
          <a:p>
            <a:pPr indent="0" fontAlgn="auto">
              <a:lnSpc>
                <a:spcPct val="90000"/>
              </a:lnSpc>
              <a:spcAft>
                <a:spcPts val="0"/>
              </a:spcAft>
              <a:buNone/>
            </a:pPr>
            <a:r>
              <a:rPr lang="zh-CN" altLang="en-US" sz="3200">
                <a:solidFill>
                  <a:srgbClr val="00B0F0"/>
                </a:solidFill>
                <a:uFillTx/>
                <a:latin typeface="Times New Roman" panose="02020603050405020304" charset="0"/>
                <a:ea typeface="宋体" panose="02010600030101010101" pitchFamily="2" charset="-122"/>
                <a:cs typeface="Times New Roman" panose="02020603050405020304" charset="0"/>
              </a:rPr>
              <a:t>开展自我评价。</a:t>
            </a:r>
            <a:endParaRPr lang="zh-CN" altLang="en-US" sz="3200">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nvSpPr>
        <p:spPr>
          <a:xfrm>
            <a:off x="598805" y="1978660"/>
            <a:ext cx="3028315" cy="553085"/>
          </a:xfrm>
          <a:prstGeom prst="rect">
            <a:avLst/>
          </a:prstGeom>
          <a:noFill/>
        </p:spPr>
        <p:txBody>
          <a:bodyPr wrap="square" rtlCol="0">
            <a:spAutoFit/>
          </a:bodyPr>
          <a:p>
            <a:pPr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我掌握的词汇：</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graphicFrame>
        <p:nvGraphicFramePr>
          <p:cNvPr id="3" name="表格 2"/>
          <p:cNvGraphicFramePr/>
          <p:nvPr>
            <p:custDataLst>
              <p:tags r:id="rId5"/>
            </p:custDataLst>
          </p:nvPr>
        </p:nvGraphicFramePr>
        <p:xfrm>
          <a:off x="794385" y="2660650"/>
          <a:ext cx="10604500" cy="2820670"/>
        </p:xfrm>
        <a:graphic>
          <a:graphicData uri="http://schemas.openxmlformats.org/drawingml/2006/table">
            <a:tbl>
              <a:tblPr firstRow="1" bandRow="1">
                <a:tableStyleId>{5940675A-B579-460E-94D1-54222C63F5DA}</a:tableStyleId>
              </a:tblPr>
              <a:tblGrid>
                <a:gridCol w="1852930"/>
                <a:gridCol w="1707515"/>
                <a:gridCol w="2032000"/>
                <a:gridCol w="2804160"/>
                <a:gridCol w="2207895"/>
              </a:tblGrid>
              <a:tr h="548640">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48640">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48640">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87375">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en-US" altLang="zh-CN" sz="3000" b="0">
                          <a:solidFill>
                            <a:schemeClr val="tx1"/>
                          </a:solidFill>
                          <a:uFillTx/>
                          <a:latin typeface="Times New Roman" panose="02020603050405020304" charset="0"/>
                          <a:cs typeface="Times New Roman" panose="02020603050405020304" charset="0"/>
                        </a:rPr>
                        <a:t>   </a:t>
                      </a:r>
                      <a:endParaRPr lang="en-US" altLang="zh-CN"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6" name="文本框 5"/>
          <p:cNvSpPr txBox="1"/>
          <p:nvPr/>
        </p:nvSpPr>
        <p:spPr>
          <a:xfrm>
            <a:off x="821055" y="2660650"/>
            <a:ext cx="11656060" cy="1890395"/>
          </a:xfrm>
          <a:prstGeom prst="rect">
            <a:avLst/>
          </a:prstGeom>
          <a:noFill/>
        </p:spPr>
        <p:txBody>
          <a:bodyPr wrap="square" rtlCol="0">
            <a:noAutofit/>
          </a:bodyPr>
          <a:p>
            <a:pPr indent="0" algn="just" fontAlgn="auto">
              <a:lnSpc>
                <a:spcPct val="12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refuse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available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suite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clerk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conversation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behavior manner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appreciate lobby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cooperate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technician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handle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expert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manager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menu</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stock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formal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relation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instruction book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prepare for</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231775" y="484505"/>
            <a:ext cx="4714875" cy="553085"/>
          </a:xfrm>
          <a:prstGeom prst="rect">
            <a:avLst/>
          </a:prstGeom>
          <a:noFill/>
        </p:spPr>
        <p:txBody>
          <a:bodyPr wrap="square" rtlCol="0">
            <a:spAutoFit/>
          </a:bodyPr>
          <a:p>
            <a:pPr indent="4679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我掌握的阅读理解技能：</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graphicFrame>
        <p:nvGraphicFramePr>
          <p:cNvPr id="3" name="表格 2"/>
          <p:cNvGraphicFramePr/>
          <p:nvPr>
            <p:custDataLst>
              <p:tags r:id="rId5"/>
            </p:custDataLst>
          </p:nvPr>
        </p:nvGraphicFramePr>
        <p:xfrm>
          <a:off x="518160" y="1077595"/>
          <a:ext cx="11101070" cy="4937760"/>
        </p:xfrm>
        <a:graphic>
          <a:graphicData uri="http://schemas.openxmlformats.org/drawingml/2006/table">
            <a:tbl>
              <a:tblPr firstRow="1" bandRow="1">
                <a:tableStyleId>{5940675A-B579-460E-94D1-54222C63F5DA}</a:tableStyleId>
              </a:tblPr>
              <a:tblGrid>
                <a:gridCol w="2105660"/>
                <a:gridCol w="4017645"/>
                <a:gridCol w="4977765"/>
              </a:tblGrid>
              <a:tr h="457200">
                <a:tc>
                  <a:txBody>
                    <a:bodyPr/>
                    <a:p>
                      <a:pPr indent="0" algn="ctr">
                        <a:lnSpc>
                          <a:spcPct val="80000"/>
                        </a:lnSpc>
                        <a:buNone/>
                      </a:pPr>
                      <a:r>
                        <a:rPr lang="zh-CN" altLang="en-US" sz="3000" b="1">
                          <a:solidFill>
                            <a:schemeClr val="tx1"/>
                          </a:solidFill>
                          <a:uFillTx/>
                          <a:latin typeface="Times New Roman" panose="02020603050405020304" charset="0"/>
                          <a:ea typeface="宋体" panose="02010600030101010101" pitchFamily="2" charset="-122"/>
                        </a:rPr>
                        <a:t>自评情况</a:t>
                      </a:r>
                      <a:endParaRPr lang="zh-CN" altLang="en-US" sz="3000" b="1">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65000"/>
                      </a:schemeClr>
                    </a:solidFill>
                  </a:tcPr>
                </a:tc>
                <a:tc>
                  <a:txBody>
                    <a:bodyPr/>
                    <a:p>
                      <a:pPr indent="0" algn="ctr">
                        <a:lnSpc>
                          <a:spcPct val="80000"/>
                        </a:lnSpc>
                        <a:buNone/>
                      </a:pPr>
                      <a:r>
                        <a:rPr lang="zh-CN" altLang="en-US" sz="3000" b="1">
                          <a:solidFill>
                            <a:schemeClr val="tx1"/>
                          </a:solidFill>
                          <a:uFillTx/>
                          <a:latin typeface="Times New Roman" panose="02020603050405020304" charset="0"/>
                          <a:ea typeface="宋体" panose="02010600030101010101" pitchFamily="2" charset="-122"/>
                        </a:rPr>
                        <a:t>评价指标</a:t>
                      </a:r>
                      <a:endParaRPr lang="zh-CN" altLang="en-US" sz="3000" b="1">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65000"/>
                      </a:schemeClr>
                    </a:solidFill>
                  </a:tcPr>
                </a:tc>
                <a:tc>
                  <a:txBody>
                    <a:bodyPr/>
                    <a:p>
                      <a:pPr indent="0" algn="ctr">
                        <a:lnSpc>
                          <a:spcPct val="80000"/>
                        </a:lnSpc>
                        <a:buNone/>
                      </a:pPr>
                      <a:r>
                        <a:rPr lang="zh-CN" altLang="en-US" sz="3000" b="1">
                          <a:solidFill>
                            <a:schemeClr val="tx1"/>
                          </a:solidFill>
                          <a:uFillTx/>
                          <a:latin typeface="Times New Roman" panose="02020603050405020304" charset="0"/>
                          <a:ea typeface="宋体" panose="02010600030101010101" pitchFamily="2" charset="-122"/>
                        </a:rPr>
                        <a:t>对应内容</a:t>
                      </a:r>
                      <a:endParaRPr lang="zh-CN" altLang="en-US" sz="3000" b="1">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65000"/>
                      </a:schemeClr>
                    </a:solidFill>
                  </a:tcPr>
                </a:tc>
              </a:tr>
              <a:tr h="457200">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rPr>
                        <a:t>☆☆☆☆☆</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rPr>
                        <a:t>能理解语篇的主旨。</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rPr>
                        <a:t>Passage Two/Four/Five第五题</a:t>
                      </a:r>
                      <a:endPar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554480">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rPr>
                        <a:t>☆☆☆☆☆</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rPr>
                        <a:t>能根据语篇内容对文章结论进行推理。</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rPr>
                        <a:t>Passage One第四题</a:t>
                      </a:r>
                      <a:endPar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rPr>
                        <a:t>Passage Two第三题</a:t>
                      </a:r>
                      <a:endPar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rPr>
                        <a:t>Passage Four第四题</a:t>
                      </a:r>
                      <a:endPar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rPr>
                        <a:t>Passage Five第四题</a:t>
                      </a:r>
                      <a:endPar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26390">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rPr>
                        <a:t>☆☆☆☆☆</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rPr>
                        <a:t>能理解语篇的写作意图。</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rPr>
                        <a:t>Passage One第五题</a:t>
                      </a:r>
                      <a:endParaRPr lang="zh-CN" altLang="en-US" sz="3000" b="0">
                        <a:solidFill>
                          <a:schemeClr val="tx1"/>
                        </a:solidFill>
                        <a:uFillTx/>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88720">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rPr>
                        <a:t>☆☆☆☆☆</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rPr>
                        <a:t>能识别语篇中的信息关联，作出合乎逻辑的推理判断。</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rPr>
                        <a:t>Passage Four 第二题/Passage Five第三题</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22960">
                <a:tc>
                  <a:txBody>
                    <a:bodyPr/>
                    <a:p>
                      <a:pPr indent="0">
                        <a:lnSpc>
                          <a:spcPct val="80000"/>
                        </a:lnSpc>
                        <a:buNone/>
                      </a:pPr>
                      <a:r>
                        <a:rPr lang="zh-CN" altLang="en-US" sz="3000">
                          <a:uFillTx/>
                          <a:latin typeface="Times New Roman" panose="02020603050405020304" charset="0"/>
                          <a:ea typeface="宋体" panose="02010600030101010101" pitchFamily="2" charset="-122"/>
                          <a:sym typeface="+mn-ea"/>
                        </a:rPr>
                        <a:t>☆☆☆☆☆</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rPr>
                        <a:t>能从主题熟悉的文本中找出特定信息。</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nSpc>
                          <a:spcPct val="80000"/>
                        </a:lnSpc>
                        <a:buNone/>
                      </a:pPr>
                      <a:r>
                        <a:rPr lang="zh-CN" altLang="en-US" sz="3000" b="0">
                          <a:solidFill>
                            <a:schemeClr val="tx1"/>
                          </a:solidFill>
                          <a:uFillTx/>
                          <a:latin typeface="Times New Roman" panose="02020603050405020304" charset="0"/>
                          <a:ea typeface="宋体" panose="02010600030101010101" pitchFamily="2" charset="-122"/>
                        </a:rPr>
                        <a:t>除上述题目外的其他阅读理解题</a:t>
                      </a:r>
                      <a:endParaRPr lang="zh-CN" altLang="en-US" sz="30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pSp>
        <p:nvGrpSpPr>
          <p:cNvPr id="2" name="组合 1"/>
          <p:cNvGrpSpPr/>
          <p:nvPr/>
        </p:nvGrpSpPr>
        <p:grpSpPr>
          <a:xfrm>
            <a:off x="10568305" y="6055360"/>
            <a:ext cx="1541780" cy="773430"/>
            <a:chOff x="15940" y="9138"/>
            <a:chExt cx="2428" cy="1218"/>
          </a:xfrm>
        </p:grpSpPr>
        <p:sp>
          <p:nvSpPr>
            <p:cNvPr id="6" name="左箭头 5"/>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a:hlinkClick r:id="rId6"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780415" y="1137285"/>
            <a:ext cx="10775950" cy="2630170"/>
          </a:xfrm>
          <a:prstGeom prst="rect">
            <a:avLst/>
          </a:prstGeom>
          <a:noFill/>
          <a:ln>
            <a:noFill/>
          </a:ln>
        </p:spPr>
        <p:txBody>
          <a:bodyPr wrap="square" rtlCol="0">
            <a:sp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“I assure you that I am not,” the man said with a smile.</a:t>
            </a:r>
            <a:endParaRPr sz="3000">
              <a:uFillTx/>
              <a:latin typeface="Times New Roman" panose="02020603050405020304" charset="0"/>
              <a:ea typeface="宋体" panose="02010600030101010101" pitchFamily="2" charset="-122"/>
              <a:cs typeface="Times New Roman" panose="02020603050405020304" charset="0"/>
              <a:sym typeface="+mn-ea"/>
            </a:endParaRPr>
          </a:p>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uFillTx/>
                <a:latin typeface="Times New Roman" panose="02020603050405020304" charset="0"/>
                <a:ea typeface="宋体" panose="02010600030101010101" pitchFamily="2" charset="-122"/>
                <a:cs typeface="Times New Roman" panose="02020603050405020304" charset="0"/>
                <a:sym typeface="+mn-ea"/>
              </a:rPr>
              <a:t>The old man was William Waldorf Astor, and the new building was the original Waldorf-Astoria</a:t>
            </a:r>
            <a:r>
              <a:rPr lang="en-US" sz="3000">
                <a:uFillTx/>
                <a:latin typeface="Times New Roman" panose="02020603050405020304" charset="0"/>
                <a:ea typeface="宋体" panose="02010600030101010101" pitchFamily="2" charset="-122"/>
                <a:cs typeface="Times New Roman" panose="02020603050405020304" charset="0"/>
                <a:sym typeface="+mn-ea"/>
              </a:rPr>
              <a:t> Hotel. The young clerk who became the first manager was George C. Bolt, and this hotel became one of the best hotels in the world.</a:t>
            </a:r>
            <a:endParaRPr lang="en-US" sz="3000">
              <a:uFillTx/>
              <a:latin typeface="Times New Roman" panose="02020603050405020304" charset="0"/>
              <a:ea typeface="宋体" panose="02010600030101010101" pitchFamily="2" charset="-122"/>
              <a:cs typeface="Times New Roman" panose="02020603050405020304" charset="0"/>
              <a:sym typeface="+mn-ea"/>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8000"/>
          </a:xfrm>
          <a:prstGeom prst="rect">
            <a:avLst/>
          </a:prstGeom>
        </p:spPr>
      </p:pic>
      <p:pic>
        <p:nvPicPr>
          <p:cNvPr id="39" name="图片 38"/>
          <p:cNvPicPr/>
          <p:nvPr/>
        </p:nvPicPr>
        <p:blipFill>
          <a:blip r:embed="rId3">
            <a:clrChange>
              <a:clrFrom>
                <a:srgbClr val="F6F6F6">
                  <a:alpha val="100000"/>
                </a:srgbClr>
              </a:clrFrom>
              <a:clrTo>
                <a:srgbClr val="F6F6F6">
                  <a:alpha val="100000"/>
                  <a:alpha val="0"/>
                </a:srgbClr>
              </a:clrTo>
            </a:clrChange>
          </a:blip>
        </p:blipFill>
        <p:spPr>
          <a:xfrm>
            <a:off x="635" y="4475480"/>
            <a:ext cx="3821430" cy="2332990"/>
          </a:xfrm>
          <a:prstGeom prst="rect">
            <a:avLst/>
          </a:prstGeom>
        </p:spPr>
      </p:pic>
      <p:sp>
        <p:nvSpPr>
          <p:cNvPr id="28" name="文本框 27"/>
          <p:cNvSpPr txBox="1"/>
          <p:nvPr/>
        </p:nvSpPr>
        <p:spPr>
          <a:xfrm rot="1080000">
            <a:off x="10047605" y="3257550"/>
            <a:ext cx="880745" cy="954405"/>
          </a:xfrm>
          <a:prstGeom prst="rect">
            <a:avLst/>
          </a:prstGeom>
          <a:noFill/>
        </p:spPr>
        <p:txBody>
          <a:bodyPr wrap="square" rtlCol="0">
            <a:noAutofit/>
          </a:bodyPr>
          <a:p>
            <a:r>
              <a:rPr lang="en-US" altLang="zh-CN" sz="66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rPr>
              <a:t>A</a:t>
            </a:r>
            <a:endParaRPr lang="en-US" altLang="zh-CN" sz="66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endParaRPr>
          </a:p>
        </p:txBody>
      </p:sp>
      <p:sp>
        <p:nvSpPr>
          <p:cNvPr id="29" name="文本框 28"/>
          <p:cNvSpPr txBox="1"/>
          <p:nvPr/>
        </p:nvSpPr>
        <p:spPr>
          <a:xfrm rot="1020000">
            <a:off x="180975" y="159385"/>
            <a:ext cx="1303655" cy="1431290"/>
          </a:xfrm>
          <a:prstGeom prst="rect">
            <a:avLst/>
          </a:prstGeom>
          <a:noFill/>
        </p:spPr>
        <p:txBody>
          <a:bodyPr wrap="square" rtlCol="0">
            <a:noAutofit/>
          </a:bodyPr>
          <a:p>
            <a:r>
              <a:rPr lang="en-US" altLang="zh-CN" sz="115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rPr>
              <a:t>B</a:t>
            </a:r>
            <a:endParaRPr lang="en-US" altLang="zh-CN" sz="115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endParaRPr>
          </a:p>
        </p:txBody>
      </p:sp>
      <p:sp>
        <p:nvSpPr>
          <p:cNvPr id="30" name="文本框 29"/>
          <p:cNvSpPr txBox="1"/>
          <p:nvPr/>
        </p:nvSpPr>
        <p:spPr>
          <a:xfrm rot="20760000">
            <a:off x="10991215" y="103505"/>
            <a:ext cx="1005205" cy="1212850"/>
          </a:xfrm>
          <a:prstGeom prst="rect">
            <a:avLst/>
          </a:prstGeom>
          <a:noFill/>
        </p:spPr>
        <p:txBody>
          <a:bodyPr wrap="square" rtlCol="0">
            <a:noAutofit/>
          </a:bodyPr>
          <a:p>
            <a:r>
              <a:rPr lang="en-US" altLang="zh-CN" sz="115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rPr>
              <a:t>C</a:t>
            </a:r>
            <a:endParaRPr lang="en-US" altLang="zh-CN" sz="115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endParaRPr>
          </a:p>
        </p:txBody>
      </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3" name="组合 2"/>
          <p:cNvGrpSpPr/>
          <p:nvPr/>
        </p:nvGrpSpPr>
        <p:grpSpPr>
          <a:xfrm>
            <a:off x="1465580" y="498475"/>
            <a:ext cx="8317230" cy="5455920"/>
            <a:chOff x="2308" y="785"/>
            <a:chExt cx="13098" cy="8592"/>
          </a:xfrm>
        </p:grpSpPr>
        <p:pic>
          <p:nvPicPr>
            <p:cNvPr id="20" name="图片 19"/>
            <p:cNvPicPr/>
            <p:nvPr/>
          </p:nvPicPr>
          <p:blipFill>
            <a:blip r:embed="rId5"/>
            <a:srcRect l="3620" t="11525" r="5375" b="14448"/>
          </p:blipFill>
          <p:spPr>
            <a:xfrm>
              <a:off x="2308" y="785"/>
              <a:ext cx="13098" cy="8593"/>
            </a:xfrm>
            <a:prstGeom prst="rect">
              <a:avLst/>
            </a:prstGeom>
          </p:spPr>
        </p:pic>
        <p:sp>
          <p:nvSpPr>
            <p:cNvPr id="2" name="文本框 1"/>
            <p:cNvSpPr txBox="1"/>
            <p:nvPr/>
          </p:nvSpPr>
          <p:spPr>
            <a:xfrm>
              <a:off x="5033" y="4009"/>
              <a:ext cx="8735" cy="2146"/>
            </a:xfrm>
            <a:prstGeom prst="rect">
              <a:avLst/>
            </a:prstGeom>
            <a:noFill/>
            <a:effectLst>
              <a:outerShdw blurRad="63500" dist="76200" dir="2700000" algn="tl" rotWithShape="0">
                <a:prstClr val="black">
                  <a:alpha val="35000"/>
                </a:prstClr>
              </a:outerShdw>
            </a:effectLst>
          </p:spPr>
          <p:txBody>
            <a:bodyPr wrap="square" rtlCol="0">
              <a:noAutofit/>
            </a:bodyPr>
            <a:p>
              <a:pPr algn="dist">
                <a:lnSpc>
                  <a:spcPct val="100000"/>
                </a:lnSpc>
              </a:pPr>
              <a:r>
                <a:rPr lang="zh-CN" altLang="en-US" sz="7200" b="1" i="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Thank</a:t>
              </a:r>
              <a:r>
                <a:rPr lang="en-US" altLang="zh-CN" sz="7200" b="1" i="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 you !</a:t>
              </a:r>
              <a:endParaRPr lang="en-US" altLang="zh-CN" sz="7200" b="1" i="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500"/>
                                        <p:tgtEl>
                                          <p:spTgt spid="3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490855" y="939800"/>
            <a:ext cx="11210290" cy="2168525"/>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Why did the young clerk ask the couple to sleep in his room?</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Because they were old and standing in the hotel.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Because it was raining heavily and late at night.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Because he knew they were rich.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Because he liked the old couple very much.</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08660" y="93980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5" name="文本框 4"/>
          <p:cNvSpPr txBox="1"/>
          <p:nvPr/>
        </p:nvSpPr>
        <p:spPr>
          <a:xfrm>
            <a:off x="708660" y="3710940"/>
            <a:ext cx="10633710" cy="201612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【解析】事实细节题。根据文章第一段第一句中的“on a stormy night”和第二段第一句中的“I can’t let you go out in the rain at one o’clock in the morning”可知，故事发生时风雨交加，在凌晨一点钟。故选B项。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3149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868045" y="640715"/>
            <a:ext cx="10489565"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2. What happened on that stormy night?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The old couple went to the hotel in their own car.</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The old couple left the hotel at night.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The old couple slept in the clerk’s room.</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The old couple cycled to the hotel and had a stay.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01090" y="7118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838200" y="3429000"/>
            <a:ext cx="10455910" cy="219646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【解析】事实细节题。根据文章第一段第一句中的“walked into”及第二段第二句“Would you like to sleep in my room?”可知，这对老人是走路去酒店的，且当晚在酒店接待员的房里睡觉。故选C项。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59080" y="3149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877570" y="775970"/>
            <a:ext cx="10622915" cy="286131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3. Who built the great new building near the corner of Fifth Avenue and 34th Street?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William Waldorf Astor.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George C. Bolt.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A young man from Philadelphia.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The first manager of the hotel</a:t>
            </a:r>
            <a:r>
              <a:rPr sz="3000">
                <a:uFillTx/>
                <a:latin typeface="Times New Roman" panose="02020603050405020304" charset="0"/>
                <a:ea typeface="宋体" panose="02010600030101010101" pitchFamily="2" charset="-122"/>
                <a:cs typeface="Times New Roman" panose="02020603050405020304" charset="0"/>
                <a:sym typeface="+mn-ea"/>
              </a:rPr>
              <a: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74115" y="77597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sym typeface="+mn-ea"/>
              </a:rPr>
              <a:t>A</a:t>
            </a:r>
            <a:endParaRPr lang="en-US" altLang="zh-CN" sz="3000">
              <a:solidFill>
                <a:srgbClr val="C00000"/>
              </a:solidFill>
              <a:uFillTx/>
              <a:latin typeface="Times New Roman" panose="02020603050405020304" charset="0"/>
              <a:cs typeface="Times New Roman" panose="02020603050405020304" charset="0"/>
              <a:sym typeface="+mn-ea"/>
            </a:endParaRPr>
          </a:p>
        </p:txBody>
      </p:sp>
      <p:sp>
        <p:nvSpPr>
          <p:cNvPr id="6" name="文本框 5"/>
          <p:cNvSpPr txBox="1"/>
          <p:nvPr/>
        </p:nvSpPr>
        <p:spPr>
          <a:xfrm>
            <a:off x="877570" y="3915410"/>
            <a:ext cx="10544810" cy="181102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9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【解析】事实细节题。根据文章第五段最后一句“‘That,’ said the old man, ‘ is the hotel I have just built for you to manage’”和最后一段第一句中的“The old man was William Waldorf Astor”可知，A项正确。故选A项。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467995" y="720725"/>
            <a:ext cx="11257280" cy="2168525"/>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4. What can be inferred from the passage?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The young man worked in Waldorf-Astoria Hotel as a clerk.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William Waldorf Astor was good at hotel service.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It’s easy to find a friendly and helpful clerk.</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The management of Waldorf-Astoria Hotel was successful.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677545" y="72072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677545" y="3502660"/>
            <a:ext cx="10772140" cy="226123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90000"/>
              </a:lnSpc>
              <a:spcAft>
                <a:spcPts val="0"/>
              </a:spcAft>
              <a:buNone/>
            </a:pPr>
            <a:r>
              <a:rPr sz="2800">
                <a:solidFill>
                  <a:srgbClr val="C00000"/>
                </a:solidFill>
                <a:uFillTx/>
                <a:latin typeface="Times New Roman" panose="02020603050405020304" charset="0"/>
                <a:ea typeface="宋体" panose="02010600030101010101" pitchFamily="2" charset="-122"/>
                <a:cs typeface="Times New Roman" panose="02020603050405020304" charset="0"/>
              </a:rPr>
              <a:t> 【解析】推理判断题。从文章最后一段中的“‘That,’ said the old man, ‘the new building was the original Waldorf-Astoria Hotel’”和“and this hotel became one of the best hotels in the world”可推断，华尔道夫酒店的管理很成功，后来成为世界上最好的酒店之一。故选D项。</a:t>
            </a:r>
            <a:endParaRPr sz="28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617220" y="502285"/>
            <a:ext cx="11199495" cy="2999740"/>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5. What does the author want to tell us?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As a manager of a hotel, he must be experienced and helpful.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The old couple wanted to have their own hotel and went to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Philadelphia.</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We should help those who need help. One good turn deserves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another.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Start one’s career from a clerk.</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44550" y="502285"/>
            <a:ext cx="500380" cy="48450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370205" y="3607435"/>
            <a:ext cx="10485120" cy="272796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8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【解析】主旨大意题。通过第三段的“You are the kind of person who should be the best hotel owner”以及最后一段的“The young clerk who became the first manager was George C. Bolt, and this hotel became one of the best hotels in the world”等句子可推断出作者的写作意图，称赞那些在工作中积极为他人解决问题的人，也表达了以德报德的观点。故选C项。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2" name="圆角矩形 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1024255" y="450215"/>
            <a:ext cx="3014345" cy="513080"/>
          </a:xfrm>
          <a:prstGeom prst="rect">
            <a:avLst/>
          </a:prstGeom>
          <a:noFill/>
        </p:spPr>
        <p:txBody>
          <a:bodyPr wrap="square" rtlCol="0">
            <a:noAutofit/>
          </a:bodyPr>
          <a:p>
            <a:pPr algn="ctr">
              <a:lnSpc>
                <a:spcPct val="90000"/>
              </a:lnSpc>
            </a:pPr>
            <a:r>
              <a:rPr lang="zh-CN" altLang="en-US" sz="4000" b="1">
                <a:solidFill>
                  <a:srgbClr val="002060"/>
                </a:solidFill>
              </a:rPr>
              <a:t>Passage Two</a:t>
            </a:r>
            <a:endParaRPr lang="zh-CN" altLang="en-US" sz="4000" b="1">
              <a:solidFill>
                <a:srgbClr val="002060"/>
              </a:solidFill>
            </a:endParaRPr>
          </a:p>
        </p:txBody>
      </p:sp>
      <p:sp>
        <p:nvSpPr>
          <p:cNvPr id="3" name="文本框 2"/>
          <p:cNvSpPr txBox="1"/>
          <p:nvPr/>
        </p:nvSpPr>
        <p:spPr>
          <a:xfrm>
            <a:off x="671830" y="1329055"/>
            <a:ext cx="10747375" cy="4707890"/>
          </a:xfrm>
          <a:prstGeom prst="rect">
            <a:avLst/>
          </a:prstGeom>
          <a:noFill/>
          <a:ln>
            <a:noFill/>
          </a:ln>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When working together, people usually spend about 40 hours a week with their colleagues. Sometimes they are unaware that an annoying behavior, such as loud talking, can disturb others and affect working relationships.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There are four business tips to show good workplace manners.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First, say “hello”. It’s a common practice to exchange a daily greeting. So, remember to smile and say “hello” when you arrive at the lobby or when you pass a colleague. You don’t have to have a long conversation. It makes your colleagues feel important, and it also makes you look friendly.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662305" y="1132840"/>
            <a:ext cx="10867390" cy="4154170"/>
          </a:xfrm>
          <a:prstGeom prst="rect">
            <a:avLst/>
          </a:prstGeom>
          <a:noFill/>
          <a:ln>
            <a:noFill/>
          </a:ln>
        </p:spPr>
        <p:txBody>
          <a:bodyPr wrap="square" rtlCol="0">
            <a:sp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Second, pack up your own things. If you have an employee kitchen, put dirty dishes in the dishwasher or put them away after washing. Don’t leave them in the pool. Wipe off the crumbs from the counter and the splash in the microwave oven.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Third, be a good “neighbour”. Respect people by not “borrowing” without asking. And remember, when you make a phone call, don’t use the speakerphone. If you make a personal call, walk out of the office or go to an empty room.</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0" y="0"/>
            <a:ext cx="12191365" cy="6858000"/>
          </a:xfrm>
          <a:prstGeom prst="rect">
            <a:avLst/>
          </a:prstGeom>
        </p:spPr>
      </p:pic>
      <p:pic>
        <p:nvPicPr>
          <p:cNvPr id="32" name="图片 31"/>
          <p:cNvPicPr>
            <a:picLocks noChangeAspect="1"/>
          </p:cNvPicPr>
          <p:nvPr/>
        </p:nvPicPr>
        <p:blipFill>
          <a:blip r:embed="rId3">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18" name="图片 17"/>
          <p:cNvPicPr>
            <a:picLocks noChangeAspect="1"/>
          </p:cNvPicPr>
          <p:nvPr/>
        </p:nvPicPr>
        <p:blipFill>
          <a:blip r:embed="rId4"/>
          <a:srcRect l="-1641" t="93989" r="100000" b="1085"/>
          <a:stretch>
            <a:fillRect/>
          </a:stretch>
        </p:blipFill>
        <p:spPr>
          <a:xfrm>
            <a:off x="1249079" y="4321097"/>
            <a:ext cx="95851" cy="198832"/>
          </a:xfrm>
          <a:custGeom>
            <a:avLst/>
            <a:gdLst/>
            <a:ahLst/>
            <a:cxnLst>
              <a:cxn ang="3">
                <a:pos x="hc" y="t"/>
              </a:cxn>
              <a:cxn ang="cd2">
                <a:pos x="l" y="vc"/>
              </a:cxn>
              <a:cxn ang="cd4">
                <a:pos x="hc" y="b"/>
              </a:cxn>
              <a:cxn ang="0">
                <a:pos x="r" y="vc"/>
              </a:cxn>
            </a:cxnLst>
            <a:rect l="l" t="t" r="r" b="b"/>
            <a:pathLst>
              <a:path w="151" h="313">
                <a:moveTo>
                  <a:pt x="0" y="313"/>
                </a:moveTo>
                <a:lnTo>
                  <a:pt x="151" y="0"/>
                </a:lnTo>
                <a:lnTo>
                  <a:pt x="151" y="313"/>
                </a:lnTo>
                <a:lnTo>
                  <a:pt x="0" y="313"/>
                </a:lnTo>
                <a:close/>
              </a:path>
            </a:pathLst>
          </a:custGeom>
        </p:spPr>
      </p:pic>
      <p:sp>
        <p:nvSpPr>
          <p:cNvPr id="43" name="文本框 42"/>
          <p:cNvSpPr txBox="1"/>
          <p:nvPr/>
        </p:nvSpPr>
        <p:spPr>
          <a:xfrm>
            <a:off x="1344930" y="558165"/>
            <a:ext cx="9315450" cy="15684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5">
                    <a:lumMod val="75000"/>
                  </a:schemeClr>
                </a:solidFill>
              </a14:hiddenFill>
            </a:ext>
          </a:extLst>
        </p:spPr>
        <p:txBody>
          <a:bodyPr wrap="square" rtlCol="0">
            <a:spAutoFit/>
          </a:bodyPr>
          <a:p>
            <a:pPr algn="ctr"/>
            <a:r>
              <a:rPr sz="4800" b="1">
                <a:solidFill>
                  <a:schemeClr val="tx1"/>
                </a:solidFill>
                <a:latin typeface="Times New Roman" panose="02020603050405020304" charset="0"/>
                <a:ea typeface="微软雅黑" panose="020B0503020204020204" charset="-122"/>
                <a:cs typeface="Times New Roman" panose="02020603050405020304" charset="0"/>
              </a:rPr>
              <a:t>Unit 9 </a:t>
            </a:r>
            <a:endParaRPr sz="4800" b="1">
              <a:solidFill>
                <a:schemeClr val="tx1"/>
              </a:solidFill>
              <a:latin typeface="Times New Roman" panose="02020603050405020304" charset="0"/>
              <a:ea typeface="微软雅黑" panose="020B0503020204020204" charset="-122"/>
              <a:cs typeface="Times New Roman" panose="02020603050405020304" charset="0"/>
            </a:endParaRPr>
          </a:p>
          <a:p>
            <a:pPr algn="ctr"/>
            <a:r>
              <a:rPr sz="4800" b="1">
                <a:solidFill>
                  <a:schemeClr val="tx1"/>
                </a:solidFill>
                <a:latin typeface="Times New Roman" panose="02020603050405020304" charset="0"/>
                <a:ea typeface="微软雅黑" panose="020B0503020204020204" charset="-122"/>
                <a:cs typeface="Times New Roman" panose="02020603050405020304" charset="0"/>
              </a:rPr>
              <a:t>Occupational Life</a:t>
            </a:r>
            <a:endParaRPr sz="4800" b="1">
              <a:solidFill>
                <a:schemeClr val="tx1"/>
              </a:solidFill>
              <a:latin typeface="Times New Roman" panose="02020603050405020304" charset="0"/>
              <a:ea typeface="微软雅黑" panose="020B0503020204020204" charset="-122"/>
              <a:cs typeface="Times New Roman" panose="02020603050405020304" charset="0"/>
            </a:endParaRPr>
          </a:p>
        </p:txBody>
      </p:sp>
      <p:pic>
        <p:nvPicPr>
          <p:cNvPr id="3" name="图片 2"/>
          <p:cNvPicPr>
            <a:picLocks noChangeAspect="1"/>
          </p:cNvPicPr>
          <p:nvPr/>
        </p:nvPicPr>
        <p:blipFill>
          <a:blip r:embed="rId5"/>
          <a:stretch>
            <a:fillRect/>
          </a:stretch>
        </p:blipFill>
        <p:spPr>
          <a:xfrm>
            <a:off x="3363595" y="2887345"/>
            <a:ext cx="5464175" cy="3620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805180" y="1052830"/>
            <a:ext cx="10549255" cy="3646170"/>
          </a:xfrm>
          <a:prstGeom prst="rect">
            <a:avLst/>
          </a:prstGeom>
          <a:noFill/>
          <a:ln>
            <a:noFill/>
          </a:ln>
        </p:spPr>
        <p:txBody>
          <a:bodyPr wrap="square" rtlCol="0">
            <a:sp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Last but not least, do a little more. Do something extra! For example, make a fresh pot of coffee after you pour the last cup of coffee or pick up your coffee cup when you leave the conference room. It is appreciated.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It doesn’t take much time or effort to show workplace manners, but you will have a more respectful and enjoyable workplace, which is a win-win situation for everyone.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61390" y="999490"/>
            <a:ext cx="10559415"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__________ makes people feel important.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Spending 40 hours with one’s colleagues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Having a long conversation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Talking loudly on the phone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Greeting with a smile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266190" y="106870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793115" y="3888740"/>
            <a:ext cx="10316845" cy="194691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【解析】事实细节题。从文章第三段第三句中的“remember to smile and say ‘hello’”和最后一句中的“It</a:t>
            </a: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 makes your colleagues feel important”可知，微笑着打招呼会让同事感觉自己很重要。故选D项。</a:t>
            </a:r>
            <a:endParaRPr lang="en-US"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829945" y="685165"/>
            <a:ext cx="10601960" cy="193802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2. If one takes something without asking, he __________ to his colleagues.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shows respect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shows little respect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brings good effect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is friendly and nice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041400" y="68516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320675" y="3669030"/>
            <a:ext cx="11110595" cy="236537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【解析】事实细节题。根据文章第五段第二句“Respect people by not ‘borrowing’ without asking”可推断，不问自取是不尊重他人的表现。故选B项。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59080" y="159385"/>
            <a:ext cx="11696065" cy="66040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754380" y="502285"/>
            <a:ext cx="10918190" cy="2584450"/>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3. We can infer from the passage that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people are always aware of their annoying behaviors at work</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saying “hello” is the most important workplace manner</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leaving dirty dishes in the pool is an unacceptable behavior</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using the speakerphone for personal calls is allowed in some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cases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024890" y="50228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754380" y="3502660"/>
            <a:ext cx="10805795" cy="278384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90000"/>
              </a:lnSpc>
              <a:spcAft>
                <a:spcPts val="0"/>
              </a:spcAft>
              <a:buNone/>
            </a:pPr>
            <a:r>
              <a:rPr sz="2800">
                <a:solidFill>
                  <a:srgbClr val="C00000"/>
                </a:solidFill>
                <a:uFillTx/>
                <a:latin typeface="Times New Roman" panose="02020603050405020304" charset="0"/>
                <a:ea typeface="宋体" panose="02010600030101010101" pitchFamily="2" charset="-122"/>
                <a:cs typeface="Times New Roman" panose="02020603050405020304" charset="0"/>
              </a:rPr>
              <a:t> 【解析】推理判断题。根据文章第一段第二句“Sometimes they are unaware that an annoying behavior...”可知，A项错误；B项的“saying ‘hello’”只是四个建议之一，并没有说是最重要的一种；从第五段“when you make a phone call, don’t use the speakerphone”可知，D项错误；从第四段中的“Second, pack up your own things... Don’t leave them in the pool”可知，作者不主张把脏的碟子放在洗碗盆里。故选C项。</a:t>
            </a:r>
            <a:endParaRPr sz="28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84885" y="713740"/>
            <a:ext cx="10471785" cy="2168525"/>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4. If people follow these tips,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they will get promoted quickly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there will be no conflicts at work</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the workplace will become more pleasant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they will be able to work less and earn more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269365" y="71374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674370" y="3502660"/>
            <a:ext cx="10695305" cy="237236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【解析】推理判断题。从文章最后一段中的“but you will have a more respectful and enjoyable workplace, which is a win-win situation for everyone”可推断出，遵守职场礼仪的好处是可以营造更舒适的工作环境。故选C项。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746760" y="672465"/>
            <a:ext cx="10889615" cy="2168525"/>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5. The main idea of the passage is to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complain about annoying workplace behaviors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encourage people to work longer hours than others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explain the importance of having an employee kitchen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provide tips on showing good workplace manners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965200" y="67246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658495" y="3886200"/>
            <a:ext cx="10819765" cy="146113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【解析】主旨大意题。文章分别从四个方面提出建议，说明如何展现一个人良好的职场礼仪。故选D项。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668655" y="347980"/>
            <a:ext cx="3594735" cy="513080"/>
          </a:xfrm>
          <a:prstGeom prst="rect">
            <a:avLst/>
          </a:prstGeom>
          <a:noFill/>
        </p:spPr>
        <p:txBody>
          <a:bodyPr wrap="square" rtlCol="0">
            <a:noAutofit/>
          </a:bodyPr>
          <a:p>
            <a:pPr algn="ctr">
              <a:lnSpc>
                <a:spcPct val="90000"/>
              </a:lnSpc>
            </a:pPr>
            <a:r>
              <a:rPr lang="zh-CN" altLang="en-US" sz="4000" b="1">
                <a:solidFill>
                  <a:srgbClr val="002060"/>
                </a:solidFill>
              </a:rPr>
              <a:t>Passage Three</a:t>
            </a:r>
            <a:endParaRPr lang="zh-CN" altLang="en-US" sz="4000" b="1">
              <a:solidFill>
                <a:srgbClr val="002060"/>
              </a:solidFill>
            </a:endParaRPr>
          </a:p>
        </p:txBody>
      </p:sp>
      <p:sp>
        <p:nvSpPr>
          <p:cNvPr id="4" name="文本框 3"/>
          <p:cNvSpPr txBox="1"/>
          <p:nvPr>
            <p:custDataLst>
              <p:tags r:id="rId6"/>
            </p:custDataLst>
          </p:nvPr>
        </p:nvSpPr>
        <p:spPr>
          <a:xfrm>
            <a:off x="668655" y="860425"/>
            <a:ext cx="10596245" cy="3465830"/>
          </a:xfrm>
          <a:prstGeom prst="rect">
            <a:avLst/>
          </a:prstGeom>
          <a:noFill/>
          <a:ln>
            <a:noFill/>
          </a:ln>
        </p:spPr>
        <p:txBody>
          <a:bodyPr wrap="square" rtlCol="0">
            <a:noAutofit/>
          </a:bodyPr>
          <a:p>
            <a:pPr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Dear Mark,</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How happy I was when I received your letter. Now, let me tell you my job as a waiter in a restaurant.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(1) _______ I find it challenging. Usually, the day begins with morning preparation. I arrive at the restaurant at 8:30 to prepare for the service, such as arranging table settings and folding napkins.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7"/>
            </p:custDataLst>
          </p:nvPr>
        </p:nvSpPr>
        <p:spPr>
          <a:xfrm>
            <a:off x="668655" y="4126865"/>
            <a:ext cx="11064240" cy="2027555"/>
          </a:xfrm>
          <a:prstGeom prst="rect">
            <a:avLst/>
          </a:prstGeom>
          <a:solidFill>
            <a:schemeClr val="accent3">
              <a:lumMod val="20000"/>
              <a:lumOff val="80000"/>
            </a:schemeClr>
          </a:solidFill>
          <a:ln>
            <a:noFill/>
          </a:ln>
        </p:spPr>
        <p:txBody>
          <a:bodyPr wrap="square" rtlCol="0">
            <a:spAutoFit/>
          </a:bodyPr>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We are happy to see a tidy and comfortable place.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This stage involves active listening and the ability to offer suggestions.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Throughout the meal, I observe whether they need help.</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The work of a waiter involves a range of tasks.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Waiters play an important role in creating a welcoming atmosphere.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圆角矩形 4"/>
          <p:cNvSpPr/>
          <p:nvPr>
            <p:custDataLst>
              <p:tags r:id="rId8"/>
            </p:custDataLst>
          </p:nvPr>
        </p:nvSpPr>
        <p:spPr>
          <a:xfrm>
            <a:off x="6945630" y="1862455"/>
            <a:ext cx="142811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9" action="ppaction://hlinksldjump"/>
              </a:rPr>
              <a:t>【解析】</a:t>
            </a:r>
            <a:endParaRPr lang="zh-CN" altLang="en-US" sz="2800" b="1">
              <a:solidFill>
                <a:srgbClr val="00B0F0"/>
              </a:solidFill>
            </a:endParaRPr>
          </a:p>
        </p:txBody>
      </p:sp>
      <p:sp>
        <p:nvSpPr>
          <p:cNvPr id="3" name="文本框 2"/>
          <p:cNvSpPr txBox="1"/>
          <p:nvPr>
            <p:custDataLst>
              <p:tags r:id="rId10"/>
            </p:custDataLst>
          </p:nvPr>
        </p:nvSpPr>
        <p:spPr>
          <a:xfrm>
            <a:off x="2616835" y="2160905"/>
            <a:ext cx="530225" cy="46545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11885" y="955675"/>
            <a:ext cx="10316210" cy="344551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 【解析】空格处于段首，前一段最后一句说要向朋友介绍饭店服务员的工作，根据空格后面“I find it challenging”可推测，代词it指代服务员的工作，空格处应是作者对饭店服务员工作的概括。故选D项。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6" name="组合 5"/>
          <p:cNvGrpSpPr/>
          <p:nvPr/>
        </p:nvGrpSpPr>
        <p:grpSpPr>
          <a:xfrm>
            <a:off x="231775" y="238760"/>
            <a:ext cx="11696065" cy="6426200"/>
            <a:chOff x="342" y="355"/>
            <a:chExt cx="18514" cy="10120"/>
          </a:xfrm>
        </p:grpSpPr>
        <p:sp>
          <p:nvSpPr>
            <p:cNvPr id="8" name="圆角矩形 7"/>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圆角矩形 9"/>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4" name="文本框 3"/>
          <p:cNvSpPr txBox="1"/>
          <p:nvPr>
            <p:custDataLst>
              <p:tags r:id="rId6"/>
            </p:custDataLst>
          </p:nvPr>
        </p:nvSpPr>
        <p:spPr>
          <a:xfrm>
            <a:off x="530860" y="611505"/>
            <a:ext cx="11050270" cy="258699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As the restaurant opens at 10:30 a.m., we greet guests with a warm smile, assist them in seating. (2) __________ Once guests are seated, I will prepare to take their orders. I need to answer questions about the menu and make some recommendations for them. (3) 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custDataLst>
              <p:tags r:id="rId7"/>
            </p:custDataLst>
          </p:nvPr>
        </p:nvSpPr>
        <p:spPr>
          <a:xfrm>
            <a:off x="7437120" y="104775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E</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custDataLst>
              <p:tags r:id="rId8"/>
            </p:custDataLst>
          </p:nvPr>
        </p:nvSpPr>
        <p:spPr>
          <a:xfrm>
            <a:off x="3537585" y="2670175"/>
            <a:ext cx="162433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hlinkClick r:id="rId9" action="ppaction://hlinksldjump"/>
              </a:rPr>
              <a:t>2</a:t>
            </a:r>
            <a:r>
              <a:rPr lang="zh-CN" altLang="en-US" sz="2800" b="1">
                <a:solidFill>
                  <a:srgbClr val="00B0F0"/>
                </a:solidFill>
                <a:hlinkClick r:id="rId9" action="ppaction://hlinksldjump"/>
              </a:rPr>
              <a:t>【解析】</a:t>
            </a:r>
            <a:endParaRPr lang="zh-CN" altLang="en-US" sz="2800" b="1">
              <a:solidFill>
                <a:srgbClr val="00B0F0"/>
              </a:solidFill>
            </a:endParaRPr>
          </a:p>
        </p:txBody>
      </p:sp>
      <p:sp>
        <p:nvSpPr>
          <p:cNvPr id="3" name="文本框 2"/>
          <p:cNvSpPr txBox="1"/>
          <p:nvPr>
            <p:custDataLst>
              <p:tags r:id="rId10"/>
            </p:custDataLst>
          </p:nvPr>
        </p:nvSpPr>
        <p:spPr>
          <a:xfrm>
            <a:off x="1162050" y="2378710"/>
            <a:ext cx="55943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5" name="圆角矩形 4"/>
          <p:cNvSpPr/>
          <p:nvPr>
            <p:custDataLst>
              <p:tags r:id="rId11"/>
            </p:custDataLst>
          </p:nvPr>
        </p:nvSpPr>
        <p:spPr>
          <a:xfrm>
            <a:off x="6210300" y="2670175"/>
            <a:ext cx="174688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hlinkClick r:id="rId12" action="ppaction://hlinksldjump"/>
              </a:rPr>
              <a:t>3</a:t>
            </a:r>
            <a:r>
              <a:rPr lang="zh-CN" altLang="en-US" sz="2800" b="1">
                <a:solidFill>
                  <a:srgbClr val="00B0F0"/>
                </a:solidFill>
                <a:hlinkClick r:id="rId12" action="ppaction://hlinksldjump"/>
              </a:rPr>
              <a:t>【解析】</a:t>
            </a:r>
            <a:endParaRPr lang="zh-CN" altLang="en-US" sz="2800" b="1">
              <a:solidFill>
                <a:srgbClr val="00B0F0"/>
              </a:solidFill>
            </a:endParaRPr>
          </a:p>
        </p:txBody>
      </p:sp>
      <p:sp>
        <p:nvSpPr>
          <p:cNvPr id="9" name="文本框 8"/>
          <p:cNvSpPr txBox="1"/>
          <p:nvPr>
            <p:custDataLst>
              <p:tags r:id="rId13"/>
            </p:custDataLst>
          </p:nvPr>
        </p:nvSpPr>
        <p:spPr>
          <a:xfrm>
            <a:off x="668655" y="4126865"/>
            <a:ext cx="11064240" cy="2027555"/>
          </a:xfrm>
          <a:prstGeom prst="rect">
            <a:avLst/>
          </a:prstGeom>
          <a:solidFill>
            <a:schemeClr val="accent3">
              <a:lumMod val="20000"/>
              <a:lumOff val="80000"/>
            </a:schemeClr>
          </a:solidFill>
          <a:ln>
            <a:noFill/>
          </a:ln>
        </p:spPr>
        <p:txBody>
          <a:bodyPr wrap="square" rtlCol="0">
            <a:spAutoFit/>
          </a:bodyPr>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We are happy to see a tidy and comfortable place.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This stage involves active listening and the ability to offer suggestions.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Throughout the meal, I observe whether they need help.</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The work of a waiter involves a range of tasks.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Waiters play an important role in creating a welcoming atmosphere.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P spid="3" grpId="0"/>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4" name="图片 3"/>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207135" y="1160145"/>
            <a:ext cx="9969500" cy="385000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2.【解析】空格处于段中，前一句提到热情迎接客人，带客人落座，后一句讲客人落座后为他们点单，E项中的“welcoming”符合上下文逻辑。故选E项。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12090" y="225425"/>
            <a:ext cx="11715750" cy="6426200"/>
            <a:chOff x="342" y="355"/>
            <a:chExt cx="18514" cy="10120"/>
          </a:xfrm>
        </p:grpSpPr>
        <p:sp>
          <p:nvSpPr>
            <p:cNvPr id="2" name="圆角矩形 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5" name="图片 4"/>
          <p:cNvPicPr/>
          <p:nvPr/>
        </p:nvPicPr>
        <p:blipFill>
          <a:blip r:embed="rId4">
            <a:clrChange>
              <a:clrFrom>
                <a:srgbClr val="F6F6F6">
                  <a:alpha val="100000"/>
                </a:srgbClr>
              </a:clrFrom>
              <a:clrTo>
                <a:srgbClr val="F6F6F6">
                  <a:alpha val="100000"/>
                  <a:alpha val="0"/>
                </a:srgbClr>
              </a:clrTo>
            </a:clrChange>
          </a:blip>
        </p:blipFill>
        <p:spPr>
          <a:xfrm>
            <a:off x="8906510" y="4152900"/>
            <a:ext cx="3021965" cy="2332990"/>
          </a:xfrm>
          <a:prstGeom prst="rect">
            <a:avLst/>
          </a:prstGeom>
        </p:spPr>
      </p:pic>
      <p:pic>
        <p:nvPicPr>
          <p:cNvPr id="32" name="图片 31"/>
          <p:cNvPicPr>
            <a:picLocks noChangeAspect="1"/>
          </p:cNvPicPr>
          <p:nvPr/>
        </p:nvPicPr>
        <p:blipFill>
          <a:blip r:embed="rId5">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5306695" y="1490345"/>
            <a:ext cx="1504315" cy="460375"/>
          </a:xfrm>
          <a:prstGeom prst="rect">
            <a:avLst/>
          </a:prstGeom>
          <a:noFill/>
        </p:spPr>
        <p:txBody>
          <a:bodyPr wrap="square" rtlCol="0">
            <a:spAutoFit/>
          </a:bodyPr>
          <a:p>
            <a:r>
              <a:rPr lang="en-US" sz="2400" b="1" cap="all" dirty="0">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contents</a:t>
            </a:r>
            <a:endParaRPr lang="en-US" sz="2400" b="1" cap="all" dirty="0">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6" name="文本框 15">
            <a:hlinkClick r:id="rId6" action="ppaction://hlinksldjump"/>
          </p:cNvPr>
          <p:cNvSpPr txBox="1"/>
          <p:nvPr/>
        </p:nvSpPr>
        <p:spPr>
          <a:xfrm>
            <a:off x="3160395" y="2498725"/>
            <a:ext cx="2668270" cy="645160"/>
          </a:xfrm>
          <a:prstGeom prst="rect">
            <a:avLst/>
          </a:prstGeom>
          <a:noFill/>
        </p:spPr>
        <p:txBody>
          <a:bodyPr wrap="square" rtlCol="0">
            <a:spAutoFit/>
          </a:bodyPr>
          <a:p>
            <a:r>
              <a:rPr lang="zh-CN" altLang="en-US" sz="3600" b="1">
                <a:solidFill>
                  <a:schemeClr val="accent5">
                    <a:lumMod val="50000"/>
                  </a:schemeClr>
                </a:solidFill>
              </a:rPr>
              <a:t>Objectives</a:t>
            </a:r>
            <a:endParaRPr lang="zh-CN" altLang="en-US" sz="3600" b="1">
              <a:solidFill>
                <a:schemeClr val="accent5">
                  <a:lumMod val="50000"/>
                </a:schemeClr>
              </a:solidFill>
            </a:endParaRPr>
          </a:p>
        </p:txBody>
      </p:sp>
      <p:sp>
        <p:nvSpPr>
          <p:cNvPr id="17" name="文本框 16">
            <a:hlinkClick r:id="rId7" action="ppaction://hlinksldjump"/>
          </p:cNvPr>
          <p:cNvSpPr txBox="1"/>
          <p:nvPr/>
        </p:nvSpPr>
        <p:spPr>
          <a:xfrm>
            <a:off x="7016750" y="2498725"/>
            <a:ext cx="2668270" cy="645160"/>
          </a:xfrm>
          <a:prstGeom prst="rect">
            <a:avLst/>
          </a:prstGeom>
          <a:noFill/>
        </p:spPr>
        <p:txBody>
          <a:bodyPr wrap="square" rtlCol="0">
            <a:spAutoFit/>
          </a:bodyPr>
          <a:p>
            <a:r>
              <a:rPr lang="zh-CN" altLang="en-US" sz="3600" b="1">
                <a:solidFill>
                  <a:schemeClr val="accent5">
                    <a:lumMod val="50000"/>
                  </a:schemeClr>
                </a:solidFill>
              </a:rPr>
              <a:t>Guide</a:t>
            </a:r>
            <a:endParaRPr lang="zh-CN" altLang="en-US" sz="3600" b="1">
              <a:solidFill>
                <a:schemeClr val="accent5">
                  <a:lumMod val="50000"/>
                </a:schemeClr>
              </a:solidFill>
            </a:endParaRPr>
          </a:p>
        </p:txBody>
      </p:sp>
      <p:sp>
        <p:nvSpPr>
          <p:cNvPr id="20" name="文本框 19">
            <a:hlinkClick r:id="rId8" action="ppaction://hlinksldjump"/>
          </p:cNvPr>
          <p:cNvSpPr txBox="1"/>
          <p:nvPr/>
        </p:nvSpPr>
        <p:spPr>
          <a:xfrm>
            <a:off x="3160395" y="3404235"/>
            <a:ext cx="2668270" cy="645160"/>
          </a:xfrm>
          <a:prstGeom prst="rect">
            <a:avLst/>
          </a:prstGeom>
          <a:noFill/>
        </p:spPr>
        <p:txBody>
          <a:bodyPr wrap="square" rtlCol="0">
            <a:spAutoFit/>
          </a:bodyPr>
          <a:p>
            <a:r>
              <a:rPr lang="zh-CN" altLang="en-US" sz="3600" b="1">
                <a:solidFill>
                  <a:schemeClr val="accent5">
                    <a:lumMod val="50000"/>
                  </a:schemeClr>
                </a:solidFill>
              </a:rPr>
              <a:t>Exploration</a:t>
            </a:r>
            <a:endParaRPr lang="zh-CN" altLang="en-US" sz="3600" b="1">
              <a:solidFill>
                <a:schemeClr val="accent5">
                  <a:lumMod val="50000"/>
                </a:schemeClr>
              </a:solidFill>
            </a:endParaRPr>
          </a:p>
        </p:txBody>
      </p:sp>
      <p:sp>
        <p:nvSpPr>
          <p:cNvPr id="21" name="文本框 20">
            <a:hlinkClick r:id="rId9" action="ppaction://hlinksldjump"/>
          </p:cNvPr>
          <p:cNvSpPr txBox="1"/>
          <p:nvPr/>
        </p:nvSpPr>
        <p:spPr>
          <a:xfrm>
            <a:off x="7035800" y="3389630"/>
            <a:ext cx="2668270" cy="645160"/>
          </a:xfrm>
          <a:prstGeom prst="rect">
            <a:avLst/>
          </a:prstGeom>
          <a:noFill/>
        </p:spPr>
        <p:txBody>
          <a:bodyPr wrap="square" rtlCol="0">
            <a:spAutoFit/>
          </a:bodyPr>
          <a:p>
            <a:r>
              <a:rPr lang="zh-CN" altLang="en-US" sz="3600" b="1">
                <a:solidFill>
                  <a:schemeClr val="accent5">
                    <a:lumMod val="50000"/>
                  </a:schemeClr>
                </a:solidFill>
              </a:rPr>
              <a:t>Skills</a:t>
            </a:r>
            <a:endParaRPr lang="zh-CN" altLang="en-US" sz="3600" b="1">
              <a:solidFill>
                <a:schemeClr val="accent5">
                  <a:lumMod val="50000"/>
                </a:schemeClr>
              </a:solidFill>
            </a:endParaRPr>
          </a:p>
        </p:txBody>
      </p:sp>
      <p:sp>
        <p:nvSpPr>
          <p:cNvPr id="23" name="文本框 22">
            <a:hlinkClick r:id="rId10" action="ppaction://hlinksldjump"/>
          </p:cNvPr>
          <p:cNvSpPr txBox="1"/>
          <p:nvPr/>
        </p:nvSpPr>
        <p:spPr>
          <a:xfrm>
            <a:off x="3160395" y="4309745"/>
            <a:ext cx="2668270" cy="645160"/>
          </a:xfrm>
          <a:prstGeom prst="rect">
            <a:avLst/>
          </a:prstGeom>
          <a:noFill/>
        </p:spPr>
        <p:txBody>
          <a:bodyPr wrap="square" rtlCol="0">
            <a:spAutoFit/>
          </a:bodyPr>
          <a:p>
            <a:r>
              <a:rPr lang="zh-CN" altLang="en-US" sz="3600" b="1">
                <a:solidFill>
                  <a:schemeClr val="accent5">
                    <a:lumMod val="50000"/>
                  </a:schemeClr>
                </a:solidFill>
              </a:rPr>
              <a:t>Practice</a:t>
            </a:r>
            <a:endParaRPr lang="zh-CN" altLang="en-US" sz="3600" b="1">
              <a:solidFill>
                <a:schemeClr val="accent5">
                  <a:lumMod val="50000"/>
                </a:schemeClr>
              </a:solidFill>
            </a:endParaRPr>
          </a:p>
        </p:txBody>
      </p:sp>
      <p:sp>
        <p:nvSpPr>
          <p:cNvPr id="24" name="文本框 23">
            <a:hlinkClick r:id="rId11" action="ppaction://hlinksldjump"/>
          </p:cNvPr>
          <p:cNvSpPr txBox="1"/>
          <p:nvPr/>
        </p:nvSpPr>
        <p:spPr>
          <a:xfrm>
            <a:off x="7035800" y="4248785"/>
            <a:ext cx="2668270" cy="645160"/>
          </a:xfrm>
          <a:prstGeom prst="rect">
            <a:avLst/>
          </a:prstGeom>
          <a:noFill/>
        </p:spPr>
        <p:txBody>
          <a:bodyPr wrap="square" rtlCol="0">
            <a:spAutoFit/>
          </a:bodyPr>
          <a:p>
            <a:r>
              <a:rPr lang="zh-CN" altLang="en-US" sz="3600" b="1">
                <a:solidFill>
                  <a:schemeClr val="accent5">
                    <a:lumMod val="50000"/>
                  </a:schemeClr>
                </a:solidFill>
              </a:rPr>
              <a:t>Assessment</a:t>
            </a:r>
            <a:endParaRPr lang="zh-CN" altLang="en-US" sz="3600" b="1">
              <a:solidFill>
                <a:schemeClr val="accent5">
                  <a:lumMod val="50000"/>
                </a:schemeClr>
              </a:solidFill>
            </a:endParaRPr>
          </a:p>
        </p:txBody>
      </p:sp>
      <p:pic>
        <p:nvPicPr>
          <p:cNvPr id="36" name="图片 35"/>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2771140" y="2498725"/>
            <a:ext cx="389255" cy="734060"/>
          </a:xfrm>
          <a:prstGeom prst="rect">
            <a:avLst/>
          </a:prstGeom>
        </p:spPr>
      </p:pic>
      <p:pic>
        <p:nvPicPr>
          <p:cNvPr id="38" name="图片 37"/>
          <p:cNvPicPr>
            <a:picLocks noChangeAspect="1"/>
          </p:cNvPicPr>
          <p:nvPr>
            <p:custDataLst>
              <p:tags r:id="rId14"/>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2771140" y="3404235"/>
            <a:ext cx="389255" cy="734060"/>
          </a:xfrm>
          <a:prstGeom prst="rect">
            <a:avLst/>
          </a:prstGeom>
        </p:spPr>
      </p:pic>
      <p:pic>
        <p:nvPicPr>
          <p:cNvPr id="39" name="图片 38"/>
          <p:cNvPicPr>
            <a:picLocks noChangeAspect="1"/>
          </p:cNvPicPr>
          <p:nvPr>
            <p:custDataLst>
              <p:tags r:id="rId15"/>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2771140" y="4253865"/>
            <a:ext cx="389255" cy="734060"/>
          </a:xfrm>
          <a:prstGeom prst="rect">
            <a:avLst/>
          </a:prstGeom>
        </p:spPr>
      </p:pic>
      <p:pic>
        <p:nvPicPr>
          <p:cNvPr id="41" name="图片 40"/>
          <p:cNvPicPr>
            <a:picLocks noChangeAspect="1"/>
          </p:cNvPicPr>
          <p:nvPr>
            <p:custDataLst>
              <p:tags r:id="rId16"/>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6646545" y="2493010"/>
            <a:ext cx="389255" cy="734060"/>
          </a:xfrm>
          <a:prstGeom prst="rect">
            <a:avLst/>
          </a:prstGeom>
        </p:spPr>
      </p:pic>
      <p:pic>
        <p:nvPicPr>
          <p:cNvPr id="42" name="图片 41"/>
          <p:cNvPicPr>
            <a:picLocks noChangeAspect="1"/>
          </p:cNvPicPr>
          <p:nvPr>
            <p:custDataLst>
              <p:tags r:id="rId17"/>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6646545" y="3398520"/>
            <a:ext cx="389255" cy="734060"/>
          </a:xfrm>
          <a:prstGeom prst="rect">
            <a:avLst/>
          </a:prstGeom>
        </p:spPr>
      </p:pic>
      <p:pic>
        <p:nvPicPr>
          <p:cNvPr id="43" name="图片 42"/>
          <p:cNvPicPr>
            <a:picLocks noChangeAspect="1"/>
          </p:cNvPicPr>
          <p:nvPr>
            <p:custDataLst>
              <p:tags r:id="rId18"/>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6646545" y="4248150"/>
            <a:ext cx="389255" cy="734060"/>
          </a:xfrm>
          <a:prstGeom prst="rect">
            <a:avLst/>
          </a:prstGeom>
        </p:spPr>
      </p:pic>
      <p:sp>
        <p:nvSpPr>
          <p:cNvPr id="10" name="上凸弯带形 9"/>
          <p:cNvSpPr/>
          <p:nvPr/>
        </p:nvSpPr>
        <p:spPr>
          <a:xfrm>
            <a:off x="3744595" y="641985"/>
            <a:ext cx="4650740" cy="1106170"/>
          </a:xfrm>
          <a:prstGeom prst="ellipseRibbon2">
            <a:avLst>
              <a:gd name="adj1" fmla="val 21070"/>
              <a:gd name="adj2" fmla="val 97263"/>
              <a:gd name="adj3" fmla="val 12500"/>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pPr>
            <a:r>
              <a:rPr lang="zh-CN" altLang="zh-CN" sz="4800" b="1">
                <a:solidFill>
                  <a:schemeClr val="bg1"/>
                </a:solidFill>
                <a:sym typeface="+mn-ea"/>
              </a:rPr>
              <a:t>目</a:t>
            </a:r>
            <a:r>
              <a:rPr lang="en-US" altLang="zh-CN" sz="4800" b="1">
                <a:solidFill>
                  <a:schemeClr val="bg1"/>
                </a:solidFill>
                <a:sym typeface="+mn-ea"/>
              </a:rPr>
              <a:t>   </a:t>
            </a:r>
            <a:r>
              <a:rPr lang="zh-CN" altLang="zh-CN" sz="4800" b="1">
                <a:solidFill>
                  <a:schemeClr val="bg1"/>
                </a:solidFill>
                <a:sym typeface="+mn-ea"/>
              </a:rPr>
              <a:t>录</a:t>
            </a:r>
            <a:endParaRPr lang="zh-CN" altLang="zh-CN" sz="4800" b="1">
              <a:solidFill>
                <a:schemeClr val="bg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down)">
                                      <p:cBhvr>
                                        <p:cTn id="14" dur="500"/>
                                        <p:tgtEl>
                                          <p:spTgt spid="41"/>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down)">
                                      <p:cBhvr>
                                        <p:cTn id="21" dur="500"/>
                                        <p:tgtEl>
                                          <p:spTgt spid="3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2000"/>
                            </p:stCondLst>
                            <p:childTnLst>
                              <p:par>
                                <p:cTn id="33" presetID="22" presetClass="entr" presetSubtype="4"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down)">
                                      <p:cBhvr>
                                        <p:cTn id="35" dur="500"/>
                                        <p:tgtEl>
                                          <p:spTgt spid="3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down)">
                                      <p:cBhvr>
                                        <p:cTn id="38" dur="500"/>
                                        <p:tgtEl>
                                          <p:spTgt spid="23"/>
                                        </p:tgtEl>
                                      </p:cBhvr>
                                    </p:animEffect>
                                  </p:childTnLst>
                                </p:cTn>
                              </p:par>
                            </p:childTnLst>
                          </p:cTn>
                        </p:par>
                        <p:par>
                          <p:cTn id="39" fill="hold">
                            <p:stCondLst>
                              <p:cond delay="2500"/>
                            </p:stCondLst>
                            <p:childTnLst>
                              <p:par>
                                <p:cTn id="40" presetID="22" presetClass="entr" presetSubtype="4"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down)">
                                      <p:cBhvr>
                                        <p:cTn id="42" dur="500"/>
                                        <p:tgtEl>
                                          <p:spTgt spid="43"/>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down)">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17" grpId="0"/>
      <p:bldP spid="21"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4" name="图片 3"/>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207135" y="1160145"/>
            <a:ext cx="9969500" cy="385000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3</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.【解析】空格前一句提到的回答客人有关菜单的问题并为他们作菜品推荐，与B项中的“active listening”及“the ability to offer suggestions”相呼应。故选B项。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1353185" y="1297940"/>
            <a:ext cx="9060815" cy="168592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After taking the order, I will communicate with the kitchen and bar staff. To ensure the orders are accurately prepared, clear communication and cooperation between the front-of-house and back-of-house teams are essential.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668655" y="647065"/>
            <a:ext cx="10911205" cy="1685925"/>
          </a:xfrm>
          <a:prstGeom prst="rect">
            <a:avLst/>
          </a:prstGeom>
          <a:noFill/>
          <a:ln>
            <a:noFill/>
          </a:ln>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As meals are prepared, I serve the dishes and drinks to my guests. (4) __________ Once I find they need help, I will try my best to provide good service. When the guests leave, I clear the table. As the day draws to a close, our colleagues will work together to clean the restaurant. (5)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2219325" y="101092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5166995" y="3357880"/>
            <a:ext cx="161417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hlinkClick r:id="rId5" action="ppaction://hlinksldjump"/>
              </a:rPr>
              <a:t>4</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6" name="文本框 5"/>
          <p:cNvSpPr txBox="1"/>
          <p:nvPr/>
        </p:nvSpPr>
        <p:spPr>
          <a:xfrm>
            <a:off x="3277870" y="2305050"/>
            <a:ext cx="520065" cy="464820"/>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7" name="圆角矩形 6"/>
          <p:cNvSpPr/>
          <p:nvPr/>
        </p:nvSpPr>
        <p:spPr>
          <a:xfrm>
            <a:off x="7145020" y="3357880"/>
            <a:ext cx="161417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hlinkClick r:id="rId6" action="ppaction://hlinksldjump"/>
              </a:rPr>
              <a:t>5</a:t>
            </a:r>
            <a:r>
              <a:rPr lang="zh-CN" altLang="en-US" sz="2800" b="1">
                <a:solidFill>
                  <a:srgbClr val="00B0F0"/>
                </a:solidFill>
                <a:hlinkClick r:id="rId6" action="ppaction://hlinksldjump"/>
              </a:rPr>
              <a:t>【解析】</a:t>
            </a:r>
            <a:endParaRPr lang="zh-CN" altLang="en-US" sz="2800" b="1">
              <a:solidFill>
                <a:srgbClr val="00B0F0"/>
              </a:solidFill>
            </a:endParaRPr>
          </a:p>
        </p:txBody>
      </p:sp>
      <p:sp>
        <p:nvSpPr>
          <p:cNvPr id="9" name="文本框 8"/>
          <p:cNvSpPr txBox="1"/>
          <p:nvPr>
            <p:custDataLst>
              <p:tags r:id="rId7"/>
            </p:custDataLst>
          </p:nvPr>
        </p:nvSpPr>
        <p:spPr>
          <a:xfrm>
            <a:off x="668655" y="4126865"/>
            <a:ext cx="11064240" cy="2027555"/>
          </a:xfrm>
          <a:prstGeom prst="rect">
            <a:avLst/>
          </a:prstGeom>
          <a:solidFill>
            <a:schemeClr val="accent3">
              <a:lumMod val="20000"/>
              <a:lumOff val="80000"/>
            </a:schemeClr>
          </a:solidFill>
          <a:ln>
            <a:noFill/>
          </a:ln>
        </p:spPr>
        <p:txBody>
          <a:bodyPr wrap="square" rtlCol="0">
            <a:spAutoFit/>
          </a:bodyPr>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We are happy to see a tidy and comfortable place.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This stage involves active listening and the ability to offer suggestions.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Throughout the meal, I observe whether they need help.</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The work of a waiter involves a range of tasks.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Waiters play an important role in creating a welcoming atmosphere.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P spid="6" grpId="0"/>
      <p:bldP spid="7"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3" name="图片 2"/>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207135" y="1160145"/>
            <a:ext cx="9969500" cy="339915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4</a:t>
            </a: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【解析】本段是按时间关系进行描述的，空格前面说到上菜，空格后一句提到为客人提供帮助，前后句都在描述客人用餐时服务员的工作，C项中的“Throughout the meal”符合时间关系。故选C项。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3" name="图片 2"/>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207135" y="1160145"/>
            <a:ext cx="9969500" cy="339915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5</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.【解析】空格处于段尾，空格前面一句说餐厅服务员在一天工作接近尾声时要清洁餐厅，A项中的“a tidy and comfortable place”与前一句形成逻辑关系。故选A项。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668655" y="1083945"/>
            <a:ext cx="10911205" cy="1685925"/>
          </a:xfrm>
          <a:prstGeom prst="rect">
            <a:avLst/>
          </a:prstGeom>
          <a:noFill/>
          <a:ln>
            <a:noFill/>
          </a:ln>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Isn’t it challenging? I love my job. How about your job now?</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Best wishes for you.</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457200" algn="r"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Yours,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457200" algn="r"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Tom</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56845" y="238760"/>
            <a:ext cx="11932920"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556895" y="377825"/>
            <a:ext cx="5954395" cy="583565"/>
          </a:xfrm>
          <a:prstGeom prst="rect">
            <a:avLst/>
          </a:prstGeom>
          <a:noFill/>
        </p:spPr>
        <p:txBody>
          <a:bodyPr wrap="square" rtlCol="0">
            <a:spAutoFit/>
          </a:bodyPr>
          <a:p>
            <a:pPr indent="457200" algn="just" fontAlgn="auto">
              <a:lnSpc>
                <a:spcPct val="100000"/>
              </a:lnSpc>
              <a:spcAft>
                <a:spcPts val="0"/>
              </a:spcAft>
              <a:buNone/>
            </a:pPr>
            <a:r>
              <a:rPr sz="3200" b="1">
                <a:solidFill>
                  <a:srgbClr val="00B0F0"/>
                </a:solidFill>
                <a:uFillTx/>
                <a:latin typeface="Times New Roman" panose="02020603050405020304" charset="0"/>
                <a:ea typeface="宋体" panose="02010600030101010101" pitchFamily="2" charset="-122"/>
                <a:cs typeface="Times New Roman" panose="02020603050405020304" charset="0"/>
              </a:rPr>
              <a:t>Words and Expressions</a:t>
            </a:r>
            <a:endParaRPr sz="3200" b="1">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
        <p:nvSpPr>
          <p:cNvPr id="22" name="文本框 21"/>
          <p:cNvSpPr txBox="1"/>
          <p:nvPr/>
        </p:nvSpPr>
        <p:spPr>
          <a:xfrm>
            <a:off x="4201795" y="1179830"/>
            <a:ext cx="3594735" cy="513080"/>
          </a:xfrm>
          <a:prstGeom prst="rect">
            <a:avLst/>
          </a:prstGeom>
          <a:noFill/>
        </p:spPr>
        <p:txBody>
          <a:bodyPr wrap="square" rtlCol="0">
            <a:noAutofit/>
          </a:bodyPr>
          <a:p>
            <a:pPr algn="ctr">
              <a:lnSpc>
                <a:spcPct val="90000"/>
              </a:lnSpc>
            </a:pPr>
            <a:r>
              <a:rPr lang="zh-CN" altLang="en-US" sz="3000" b="1">
                <a:solidFill>
                  <a:schemeClr val="tx1"/>
                </a:solidFill>
                <a:uFillTx/>
              </a:rPr>
              <a:t>Passage One</a:t>
            </a:r>
            <a:endParaRPr lang="zh-CN" altLang="en-US" sz="3000" b="1">
              <a:solidFill>
                <a:schemeClr val="tx1"/>
              </a:solidFill>
              <a:uFillTx/>
            </a:endParaRPr>
          </a:p>
        </p:txBody>
      </p:sp>
      <p:pic>
        <p:nvPicPr>
          <p:cNvPr id="2" name="图片 1"/>
          <p:cNvPicPr>
            <a:picLocks noChangeAspect="1"/>
          </p:cNvPicPr>
          <p:nvPr/>
        </p:nvPicPr>
        <p:blipFill>
          <a:blip r:embed="rId5"/>
          <a:stretch>
            <a:fillRect/>
          </a:stretch>
        </p:blipFill>
        <p:spPr>
          <a:xfrm>
            <a:off x="556895" y="2403475"/>
            <a:ext cx="10963910" cy="1901825"/>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72720" y="314960"/>
            <a:ext cx="1183449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3983990" y="762000"/>
            <a:ext cx="3594735" cy="513080"/>
          </a:xfrm>
          <a:prstGeom prst="rect">
            <a:avLst/>
          </a:prstGeom>
          <a:noFill/>
        </p:spPr>
        <p:txBody>
          <a:bodyPr wrap="square" rtlCol="0">
            <a:noAutofit/>
          </a:bodyPr>
          <a:p>
            <a:pPr algn="ctr">
              <a:lnSpc>
                <a:spcPct val="90000"/>
              </a:lnSpc>
            </a:pPr>
            <a:r>
              <a:rPr lang="zh-CN" altLang="en-US" sz="3000" b="1">
                <a:solidFill>
                  <a:schemeClr val="tx1"/>
                </a:solidFill>
                <a:uFillTx/>
              </a:rPr>
              <a:t>Passage Two</a:t>
            </a:r>
            <a:endParaRPr lang="zh-CN" altLang="en-US" sz="3000" b="1">
              <a:solidFill>
                <a:schemeClr val="tx1"/>
              </a:solidFill>
              <a:uFillTx/>
            </a:endParaRPr>
          </a:p>
        </p:txBody>
      </p:sp>
      <p:grpSp>
        <p:nvGrpSpPr>
          <p:cNvPr id="14" name="组合 13"/>
          <p:cNvGrpSpPr/>
          <p:nvPr/>
        </p:nvGrpSpPr>
        <p:grpSpPr>
          <a:xfrm>
            <a:off x="824865" y="2165350"/>
            <a:ext cx="9216390" cy="2166620"/>
            <a:chOff x="1299" y="3440"/>
            <a:chExt cx="14326" cy="3382"/>
          </a:xfrm>
        </p:grpSpPr>
        <p:pic>
          <p:nvPicPr>
            <p:cNvPr id="2" name="图片 1"/>
            <p:cNvPicPr>
              <a:picLocks noChangeAspect="1"/>
            </p:cNvPicPr>
            <p:nvPr/>
          </p:nvPicPr>
          <p:blipFill>
            <a:blip r:embed="rId5"/>
            <a:srcRect r="63827"/>
            <a:stretch>
              <a:fillRect/>
            </a:stretch>
          </p:blipFill>
          <p:spPr>
            <a:xfrm>
              <a:off x="1299" y="3440"/>
              <a:ext cx="6577" cy="3382"/>
            </a:xfrm>
            <a:custGeom>
              <a:avLst/>
              <a:gdLst/>
              <a:ahLst/>
              <a:cxnLst>
                <a:cxn ang="3">
                  <a:pos x="hc" y="t"/>
                </a:cxn>
                <a:cxn ang="cd2">
                  <a:pos x="l" y="vc"/>
                </a:cxn>
                <a:cxn ang="cd4">
                  <a:pos x="hc" y="b"/>
                </a:cxn>
                <a:cxn ang="0">
                  <a:pos x="r" y="vc"/>
                </a:cxn>
              </a:cxnLst>
              <a:rect l="l" t="t" r="r" b="b"/>
              <a:pathLst>
                <a:path w="6577" h="3382">
                  <a:moveTo>
                    <a:pt x="0" y="0"/>
                  </a:moveTo>
                  <a:lnTo>
                    <a:pt x="6577" y="0"/>
                  </a:lnTo>
                  <a:lnTo>
                    <a:pt x="6577" y="3382"/>
                  </a:lnTo>
                  <a:lnTo>
                    <a:pt x="0" y="3382"/>
                  </a:lnTo>
                  <a:lnTo>
                    <a:pt x="0" y="0"/>
                  </a:lnTo>
                  <a:close/>
                </a:path>
              </a:pathLst>
            </a:custGeom>
          </p:spPr>
        </p:pic>
        <p:pic>
          <p:nvPicPr>
            <p:cNvPr id="12" name="图片 11"/>
            <p:cNvPicPr>
              <a:picLocks noChangeAspect="1"/>
            </p:cNvPicPr>
            <p:nvPr/>
          </p:nvPicPr>
          <p:blipFill>
            <a:blip r:embed="rId5"/>
            <a:srcRect l="56891"/>
            <a:stretch>
              <a:fillRect/>
            </a:stretch>
          </p:blipFill>
          <p:spPr>
            <a:xfrm>
              <a:off x="7787" y="3440"/>
              <a:ext cx="7838" cy="3382"/>
            </a:xfrm>
            <a:custGeom>
              <a:avLst/>
              <a:gdLst/>
              <a:ahLst/>
              <a:cxnLst>
                <a:cxn ang="3">
                  <a:pos x="hc" y="t"/>
                </a:cxn>
                <a:cxn ang="cd2">
                  <a:pos x="l" y="vc"/>
                </a:cxn>
                <a:cxn ang="cd4">
                  <a:pos x="hc" y="b"/>
                </a:cxn>
                <a:cxn ang="0">
                  <a:pos x="r" y="vc"/>
                </a:cxn>
              </a:cxnLst>
              <a:rect l="l" t="t" r="r" b="b"/>
              <a:pathLst>
                <a:path w="7838" h="3382">
                  <a:moveTo>
                    <a:pt x="0" y="0"/>
                  </a:moveTo>
                  <a:lnTo>
                    <a:pt x="7838" y="0"/>
                  </a:lnTo>
                  <a:lnTo>
                    <a:pt x="7838" y="3382"/>
                  </a:lnTo>
                  <a:lnTo>
                    <a:pt x="0" y="3382"/>
                  </a:lnTo>
                  <a:lnTo>
                    <a:pt x="0" y="0"/>
                  </a:lnTo>
                  <a:close/>
                </a:path>
              </a:pathLst>
            </a:custGeom>
          </p:spPr>
        </p:pic>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3778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9" name="文本框 8"/>
          <p:cNvSpPr txBox="1"/>
          <p:nvPr/>
        </p:nvSpPr>
        <p:spPr>
          <a:xfrm>
            <a:off x="3665855" y="1165860"/>
            <a:ext cx="3594735" cy="513080"/>
          </a:xfrm>
          <a:prstGeom prst="rect">
            <a:avLst/>
          </a:prstGeom>
          <a:noFill/>
        </p:spPr>
        <p:txBody>
          <a:bodyPr wrap="square" rtlCol="0">
            <a:noAutofit/>
          </a:bodyPr>
          <a:p>
            <a:pPr algn="ctr">
              <a:lnSpc>
                <a:spcPct val="90000"/>
              </a:lnSpc>
            </a:pPr>
            <a:r>
              <a:rPr lang="zh-CN" altLang="en-US" sz="3000" b="1">
                <a:solidFill>
                  <a:schemeClr val="tx1"/>
                </a:solidFill>
                <a:uFillTx/>
              </a:rPr>
              <a:t>Passage Three</a:t>
            </a:r>
            <a:endParaRPr lang="zh-CN" altLang="en-US" sz="3000" b="1">
              <a:solidFill>
                <a:schemeClr val="tx1"/>
              </a:solidFill>
              <a:uFillTx/>
            </a:endParaRPr>
          </a:p>
        </p:txBody>
      </p:sp>
      <p:grpSp>
        <p:nvGrpSpPr>
          <p:cNvPr id="2" name="组合 1"/>
          <p:cNvGrpSpPr/>
          <p:nvPr/>
        </p:nvGrpSpPr>
        <p:grpSpPr>
          <a:xfrm>
            <a:off x="10568305" y="6055360"/>
            <a:ext cx="1541780" cy="773430"/>
            <a:chOff x="15940" y="9138"/>
            <a:chExt cx="2428" cy="1218"/>
          </a:xfrm>
        </p:grpSpPr>
        <p:sp>
          <p:nvSpPr>
            <p:cNvPr id="6" name="左箭头 5"/>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a:hlinkClick r:id="rId5"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pic>
        <p:nvPicPr>
          <p:cNvPr id="12" name="图片 11"/>
          <p:cNvPicPr>
            <a:picLocks noChangeAspect="1"/>
          </p:cNvPicPr>
          <p:nvPr/>
        </p:nvPicPr>
        <p:blipFill>
          <a:blip r:embed="rId6"/>
          <a:srcRect l="34867" t="-28114" r="41163" b="100000"/>
          <a:stretch>
            <a:fillRect/>
          </a:stretch>
        </p:blipFill>
        <p:spPr>
          <a:xfrm>
            <a:off x="4435475" y="2887345"/>
            <a:ext cx="2630170" cy="194945"/>
          </a:xfrm>
          <a:custGeom>
            <a:avLst/>
            <a:gdLst/>
            <a:ahLst/>
            <a:cxnLst>
              <a:cxn ang="3">
                <a:pos x="hc" y="t"/>
              </a:cxn>
              <a:cxn ang="cd2">
                <a:pos x="l" y="vc"/>
              </a:cxn>
              <a:cxn ang="cd4">
                <a:pos x="hc" y="b"/>
              </a:cxn>
              <a:cxn ang="0">
                <a:pos x="r" y="vc"/>
              </a:cxn>
            </a:cxnLst>
            <a:rect l="l" t="t" r="r" b="b"/>
            <a:pathLst>
              <a:path w="4142" h="307">
                <a:moveTo>
                  <a:pt x="0" y="0"/>
                </a:moveTo>
                <a:lnTo>
                  <a:pt x="4142" y="0"/>
                </a:lnTo>
                <a:lnTo>
                  <a:pt x="4142" y="307"/>
                </a:lnTo>
                <a:lnTo>
                  <a:pt x="0" y="307"/>
                </a:lnTo>
                <a:lnTo>
                  <a:pt x="0" y="0"/>
                </a:lnTo>
                <a:close/>
              </a:path>
            </a:pathLst>
          </a:custGeom>
        </p:spPr>
      </p:pic>
      <p:grpSp>
        <p:nvGrpSpPr>
          <p:cNvPr id="19" name="组合 18"/>
          <p:cNvGrpSpPr/>
          <p:nvPr/>
        </p:nvGrpSpPr>
        <p:grpSpPr>
          <a:xfrm>
            <a:off x="1403350" y="3161665"/>
            <a:ext cx="8341995" cy="693420"/>
            <a:chOff x="2210" y="4979"/>
            <a:chExt cx="13137" cy="1092"/>
          </a:xfrm>
        </p:grpSpPr>
        <p:pic>
          <p:nvPicPr>
            <p:cNvPr id="7" name="图片 6"/>
            <p:cNvPicPr>
              <a:picLocks noChangeAspect="1"/>
            </p:cNvPicPr>
            <p:nvPr/>
          </p:nvPicPr>
          <p:blipFill>
            <a:blip r:embed="rId6"/>
            <a:srcRect r="65133"/>
            <a:stretch>
              <a:fillRect/>
            </a:stretch>
          </p:blipFill>
          <p:spPr>
            <a:xfrm>
              <a:off x="2210" y="4979"/>
              <a:ext cx="6025" cy="1092"/>
            </a:xfrm>
            <a:custGeom>
              <a:avLst/>
              <a:gdLst/>
              <a:ahLst/>
              <a:cxnLst>
                <a:cxn ang="3">
                  <a:pos x="hc" y="t"/>
                </a:cxn>
                <a:cxn ang="cd2">
                  <a:pos x="l" y="vc"/>
                </a:cxn>
                <a:cxn ang="cd4">
                  <a:pos x="hc" y="b"/>
                </a:cxn>
                <a:cxn ang="0">
                  <a:pos x="r" y="vc"/>
                </a:cxn>
              </a:cxnLst>
              <a:rect l="l" t="t" r="r" b="b"/>
              <a:pathLst>
                <a:path w="6025" h="1092">
                  <a:moveTo>
                    <a:pt x="0" y="0"/>
                  </a:moveTo>
                  <a:lnTo>
                    <a:pt x="6025" y="0"/>
                  </a:lnTo>
                  <a:lnTo>
                    <a:pt x="6025" y="1092"/>
                  </a:lnTo>
                  <a:lnTo>
                    <a:pt x="0" y="1092"/>
                  </a:lnTo>
                  <a:lnTo>
                    <a:pt x="0" y="0"/>
                  </a:lnTo>
                  <a:close/>
                </a:path>
              </a:pathLst>
            </a:custGeom>
          </p:spPr>
        </p:pic>
        <p:pic>
          <p:nvPicPr>
            <p:cNvPr id="17" name="图片 16"/>
            <p:cNvPicPr>
              <a:picLocks noChangeAspect="1"/>
            </p:cNvPicPr>
            <p:nvPr/>
          </p:nvPicPr>
          <p:blipFill>
            <a:blip r:embed="rId6"/>
            <a:srcRect l="58837"/>
            <a:stretch>
              <a:fillRect/>
            </a:stretch>
          </p:blipFill>
          <p:spPr>
            <a:xfrm>
              <a:off x="8235" y="4979"/>
              <a:ext cx="7113" cy="1092"/>
            </a:xfrm>
            <a:custGeom>
              <a:avLst/>
              <a:gdLst/>
              <a:ahLst/>
              <a:cxnLst>
                <a:cxn ang="3">
                  <a:pos x="hc" y="t"/>
                </a:cxn>
                <a:cxn ang="cd2">
                  <a:pos x="l" y="vc"/>
                </a:cxn>
                <a:cxn ang="cd4">
                  <a:pos x="hc" y="b"/>
                </a:cxn>
                <a:cxn ang="0">
                  <a:pos x="r" y="vc"/>
                </a:cxn>
              </a:cxnLst>
              <a:rect l="l" t="t" r="r" b="b"/>
              <a:pathLst>
                <a:path w="7113" h="1092">
                  <a:moveTo>
                    <a:pt x="0" y="0"/>
                  </a:moveTo>
                  <a:lnTo>
                    <a:pt x="7113" y="0"/>
                  </a:lnTo>
                  <a:lnTo>
                    <a:pt x="7113" y="1092"/>
                  </a:lnTo>
                  <a:lnTo>
                    <a:pt x="0" y="1092"/>
                  </a:lnTo>
                  <a:lnTo>
                    <a:pt x="0" y="0"/>
                  </a:lnTo>
                  <a:close/>
                </a:path>
              </a:pathLst>
            </a:custGeom>
          </p:spPr>
        </p:pic>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3" name="组合 22"/>
          <p:cNvGrpSpPr/>
          <p:nvPr/>
        </p:nvGrpSpPr>
        <p:grpSpPr>
          <a:xfrm>
            <a:off x="4411345" y="617220"/>
            <a:ext cx="3345180" cy="658495"/>
            <a:chOff x="7463" y="1201"/>
            <a:chExt cx="5268" cy="1037"/>
          </a:xfrm>
        </p:grpSpPr>
        <p:cxnSp>
          <p:nvCxnSpPr>
            <p:cNvPr id="24" name="直接连接符 23"/>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Skills</a:t>
              </a:r>
              <a:endParaRPr lang="zh-CN" altLang="en-US" sz="4000" b="1">
                <a:solidFill>
                  <a:schemeClr val="bg2"/>
                </a:solidFill>
                <a:effectLst>
                  <a:innerShdw blurRad="63500" dist="50800" dir="13500000">
                    <a:srgbClr val="000000">
                      <a:alpha val="50000"/>
                    </a:srgbClr>
                  </a:innerShdw>
                </a:effectLst>
              </a:endParaRPr>
            </a:p>
          </p:txBody>
        </p:sp>
        <p:cxnSp>
          <p:nvCxnSpPr>
            <p:cNvPr id="26" name="直接连接符 25"/>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28" name="图片 27"/>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756525" y="1905"/>
            <a:ext cx="1273810" cy="1273810"/>
          </a:xfrm>
          <a:prstGeom prst="rect">
            <a:avLst/>
          </a:prstGeom>
          <a:scene3d>
            <a:camera prst="orthographicFront">
              <a:rot lat="0" lon="0" rev="0"/>
            </a:camera>
            <a:lightRig rig="threePt" dir="t"/>
          </a:scene3d>
        </p:spPr>
      </p:pic>
      <p:sp>
        <p:nvSpPr>
          <p:cNvPr id="2" name="文本框 1"/>
          <p:cNvSpPr txBox="1"/>
          <p:nvPr/>
        </p:nvSpPr>
        <p:spPr>
          <a:xfrm>
            <a:off x="1081405" y="1990090"/>
            <a:ext cx="9726930" cy="3076575"/>
          </a:xfrm>
          <a:prstGeom prst="rect">
            <a:avLst/>
          </a:prstGeom>
          <a:noFill/>
          <a:ln>
            <a:noFill/>
          </a:ln>
        </p:spPr>
        <p:txBody>
          <a:bodyPr wrap="square" rtlCol="0">
            <a:noAutofit/>
          </a:bodyPr>
          <a:p>
            <a:pPr indent="457200" algn="ctr" fontAlgn="auto">
              <a:lnSpc>
                <a:spcPct val="100000"/>
              </a:lnSpc>
              <a:spcAft>
                <a:spcPts val="1200"/>
              </a:spcAft>
              <a:buNone/>
            </a:pPr>
            <a:r>
              <a:rPr sz="3600" b="1">
                <a:solidFill>
                  <a:schemeClr val="tx1"/>
                </a:solidFill>
                <a:uFillTx/>
                <a:latin typeface="Times New Roman" panose="02020603050405020304" charset="0"/>
                <a:ea typeface="宋体" panose="02010600030101010101" pitchFamily="2" charset="-122"/>
                <a:cs typeface="Times New Roman" panose="02020603050405020304" charset="0"/>
              </a:rPr>
              <a:t>推理判断题的阅读策略</a:t>
            </a:r>
            <a:endParaRPr sz="3600" b="1">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推理判断题主要是考查读者对包括文章的结论、隐含意义、作者的态度、写作目的等方面的理解。推理判断题往往有以下几种情况：</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（1）对文章结论或隐含意义进行推理</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在这类问题中常出现infer、suggest、imply、conclude、intend、purpose等单词，常见的题目形式有：</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666750" y="2045335"/>
            <a:ext cx="10631805" cy="3322955"/>
          </a:xfrm>
          <a:prstGeom prst="rect">
            <a:avLst/>
          </a:prstGeom>
          <a:noFill/>
        </p:spPr>
        <p:txBody>
          <a:bodyPr wrap="square" rtlCol="0">
            <a:spAutoFit/>
          </a:bodyPr>
          <a:p>
            <a:pPr marL="539750" indent="-539750" fontAlgn="auto">
              <a:lnSpc>
                <a:spcPct val="120000"/>
              </a:lnSpc>
              <a:spcAft>
                <a:spcPts val="1200"/>
              </a:spcAft>
              <a:buFont typeface="Wingdings" panose="05000000000000000000" charset="0"/>
              <a:buChar char="Ø"/>
            </a:pPr>
            <a:r>
              <a:rPr lang="zh-CN" altLang="en-US" sz="3000" b="1">
                <a:solidFill>
                  <a:schemeClr val="tx1"/>
                </a:solidFill>
                <a:uFillTx/>
                <a:latin typeface="宋体" panose="02010600030101010101" pitchFamily="2" charset="-122"/>
                <a:ea typeface="宋体" panose="02010600030101010101" pitchFamily="2" charset="-122"/>
              </a:rPr>
              <a:t>能识记与职业生活、职场礼仪相关的单词与词组。</a:t>
            </a:r>
            <a:endParaRPr lang="zh-CN" altLang="en-US" sz="3000" b="1">
              <a:solidFill>
                <a:schemeClr val="tx1"/>
              </a:solidFill>
              <a:uFillTx/>
              <a:latin typeface="宋体" panose="02010600030101010101" pitchFamily="2" charset="-122"/>
              <a:ea typeface="宋体" panose="02010600030101010101" pitchFamily="2" charset="-122"/>
            </a:endParaRPr>
          </a:p>
          <a:p>
            <a:pPr marL="539750" indent="-539750" fontAlgn="auto">
              <a:lnSpc>
                <a:spcPct val="120000"/>
              </a:lnSpc>
              <a:spcAft>
                <a:spcPts val="1200"/>
              </a:spcAft>
              <a:buFont typeface="Wingdings" panose="05000000000000000000" charset="0"/>
              <a:buChar char="Ø"/>
            </a:pPr>
            <a:r>
              <a:rPr lang="zh-CN" altLang="en-US" sz="3000" b="1">
                <a:solidFill>
                  <a:schemeClr val="tx1"/>
                </a:solidFill>
                <a:uFillTx/>
                <a:latin typeface="宋体" panose="02010600030101010101" pitchFamily="2" charset="-122"/>
                <a:ea typeface="宋体" panose="02010600030101010101" pitchFamily="2" charset="-122"/>
              </a:rPr>
              <a:t>能运用推理判断题的阅读策略，正确理解文章。</a:t>
            </a:r>
            <a:endParaRPr lang="zh-CN" altLang="en-US" sz="3000" b="1">
              <a:solidFill>
                <a:schemeClr val="tx1"/>
              </a:solidFill>
              <a:uFillTx/>
              <a:latin typeface="宋体" panose="02010600030101010101" pitchFamily="2" charset="-122"/>
              <a:ea typeface="宋体" panose="02010600030101010101" pitchFamily="2" charset="-122"/>
            </a:endParaRPr>
          </a:p>
          <a:p>
            <a:pPr marL="539750" indent="-539750" fontAlgn="auto">
              <a:lnSpc>
                <a:spcPct val="120000"/>
              </a:lnSpc>
              <a:spcAft>
                <a:spcPts val="1200"/>
              </a:spcAft>
              <a:buFont typeface="Wingdings" panose="05000000000000000000" charset="0"/>
              <a:buChar char="Ø"/>
            </a:pPr>
            <a:r>
              <a:rPr lang="zh-CN" altLang="en-US" sz="3000" b="1">
                <a:solidFill>
                  <a:schemeClr val="tx1"/>
                </a:solidFill>
                <a:uFillTx/>
                <a:latin typeface="宋体" panose="02010600030101010101" pitchFamily="2" charset="-122"/>
                <a:ea typeface="宋体" panose="02010600030101010101" pitchFamily="2" charset="-122"/>
              </a:rPr>
              <a:t>能理解与职场有关的不同类型语篇的结构特征和表达方式。</a:t>
            </a:r>
            <a:endParaRPr lang="zh-CN" altLang="en-US" sz="3000" b="1">
              <a:solidFill>
                <a:schemeClr val="tx1"/>
              </a:solidFill>
              <a:uFillTx/>
              <a:latin typeface="宋体" panose="02010600030101010101" pitchFamily="2" charset="-122"/>
              <a:ea typeface="宋体" panose="02010600030101010101" pitchFamily="2" charset="-122"/>
            </a:endParaRPr>
          </a:p>
          <a:p>
            <a:pPr marL="539750" indent="-539750" fontAlgn="auto">
              <a:lnSpc>
                <a:spcPct val="120000"/>
              </a:lnSpc>
              <a:spcAft>
                <a:spcPts val="1200"/>
              </a:spcAft>
              <a:buFont typeface="Wingdings" panose="05000000000000000000" charset="0"/>
              <a:buChar char="Ø"/>
            </a:pPr>
            <a:r>
              <a:rPr lang="zh-CN" altLang="en-US" sz="3000" b="1">
                <a:solidFill>
                  <a:schemeClr val="tx1"/>
                </a:solidFill>
                <a:uFillTx/>
                <a:latin typeface="宋体" panose="02010600030101010101" pitchFamily="2" charset="-122"/>
                <a:ea typeface="宋体" panose="02010600030101010101" pitchFamily="2" charset="-122"/>
              </a:rPr>
              <a:t>体会职场礼仪的重要性，增强职业意识，学会思考与职场相关的社会热点问题。</a:t>
            </a:r>
            <a:endParaRPr lang="zh-CN" altLang="en-US" sz="3000" b="1">
              <a:solidFill>
                <a:schemeClr val="tx1"/>
              </a:solidFill>
              <a:uFillTx/>
              <a:latin typeface="宋体" panose="02010600030101010101" pitchFamily="2" charset="-122"/>
              <a:ea typeface="宋体" panose="02010600030101010101" pitchFamily="2" charset="-122"/>
            </a:endParaRPr>
          </a:p>
        </p:txBody>
      </p:sp>
      <p:grpSp>
        <p:nvGrpSpPr>
          <p:cNvPr id="23" name="组合 22"/>
          <p:cNvGrpSpPr/>
          <p:nvPr/>
        </p:nvGrpSpPr>
        <p:grpSpPr>
          <a:xfrm>
            <a:off x="4411345" y="617220"/>
            <a:ext cx="3345180" cy="658495"/>
            <a:chOff x="7463" y="1201"/>
            <a:chExt cx="5268" cy="1037"/>
          </a:xfrm>
        </p:grpSpPr>
        <p:cxnSp>
          <p:nvCxnSpPr>
            <p:cNvPr id="24" name="直接连接符 23"/>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Objectives</a:t>
              </a:r>
              <a:endParaRPr lang="zh-CN" altLang="en-US" sz="4000" b="1">
                <a:solidFill>
                  <a:schemeClr val="bg2"/>
                </a:solidFill>
                <a:effectLst>
                  <a:innerShdw blurRad="63500" dist="50800" dir="13500000">
                    <a:srgbClr val="000000">
                      <a:alpha val="50000"/>
                    </a:srgbClr>
                  </a:innerShdw>
                </a:effectLst>
              </a:endParaRPr>
            </a:p>
          </p:txBody>
        </p:sp>
        <p:cxnSp>
          <p:nvCxnSpPr>
            <p:cNvPr id="26" name="直接连接符 25"/>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756525" y="1905"/>
            <a:ext cx="1273810" cy="1273810"/>
          </a:xfrm>
          <a:prstGeom prst="rect">
            <a:avLst/>
          </a:prstGeom>
          <a:scene3d>
            <a:camera prst="orthographicFront">
              <a:rot lat="0" lon="0" rev="0"/>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62560" y="225425"/>
            <a:ext cx="11884025" cy="6633845"/>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820420" y="1048385"/>
            <a:ext cx="10283190" cy="358267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What can we infer from the passage?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What can be informed from the passage?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What can you conclude from the passage?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要理解文章隐含的意义，我们可以通过分析文章结构、理解各段主要意思，在理解字面意思的基础上，将已知的信息、事实作为推理的前提，对隐含意义作出合理的推断，得出作者的言外之意。</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68580" y="146685"/>
            <a:ext cx="12016740" cy="6633845"/>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730885" y="779145"/>
            <a:ext cx="10669905" cy="501142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（2）对写作意图进行推理判断</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任何一篇文章都有其写作目的，但一般来说，作者不会把写作意图直白地写在文章里，读者不能直接截取文章中的某一句话来回答此类问题。这类问题需要读者通过文章所提供的信息，客观地推断作者的写作意图。关于写作意图的推断题，常见的题目形式有：</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What’s the purpose of the passage?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What does the author want to tell us?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Why does the author write the passage?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68580" y="146685"/>
            <a:ext cx="12016740" cy="6633845"/>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730885" y="600710"/>
            <a:ext cx="10669905" cy="573532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（3）对作者或文章人物的态度、观点及感受进行推理判断</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阅读时，我们会碰到一些题目考查读者对作者或文章人物的态度、观点的理解，如：</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What’s the author’s attitude towards…?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What does the man in the passage think of…?</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对于判断作者或人物态度、观点等题目，读者要注意文章的写作风格和对细节的描写，同时关注与表达个人感情、主观想法相关的单词，还有作者所使用的句子形式（如感叹句、虚拟语气等）。这些都透露出作者的态度与感受，需要读者去体会、去推断。做这类题目时，切忌把自己的想法强加于作者或文章人物身上。</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68580" y="146685"/>
            <a:ext cx="12016740" cy="6633845"/>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730885" y="1045845"/>
            <a:ext cx="10669905" cy="497205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（4）对后续发展或结果进行推理判断</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这类问题要求读者想象文章接下来很可能会发生什么事情，如：According to the passage, what is most likely to happen?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做这类题目时，应通读全文，把握文章的写作逻辑方式，比如文章可能按时间顺序描写，也可能按因果关系、对比关系展开。在理解写作方式的基础上，“顺藤摸瓜”想象接下来发生的事情。</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总之，阅读时要把握文章的结构与主题，把已知的信息、事实作为推理的前提，得出符合逻辑的结论，切忌用自己的观点代替作者的观点。</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3394075" y="716280"/>
            <a:ext cx="4190365" cy="645160"/>
          </a:xfrm>
          <a:prstGeom prst="rect">
            <a:avLst/>
          </a:prstGeom>
          <a:noFill/>
        </p:spPr>
        <p:txBody>
          <a:bodyPr wrap="square" rtlCol="0">
            <a:spAutoFit/>
          </a:bodyPr>
          <a:p>
            <a:pPr indent="457200" algn="ctr" fontAlgn="auto">
              <a:lnSpc>
                <a:spcPct val="120000"/>
              </a:lnSpc>
              <a:spcAft>
                <a:spcPts val="0"/>
              </a:spcAft>
              <a:buNone/>
            </a:pPr>
            <a:r>
              <a:rPr lang="zh-CN" altLang="en-US" sz="3000" b="1">
                <a:solidFill>
                  <a:srgbClr val="00B0F0"/>
                </a:solidFill>
                <a:uFillTx/>
                <a:latin typeface="微软雅黑" panose="020B0503020204020204" charset="-122"/>
                <a:ea typeface="微软雅黑" panose="020B0503020204020204" charset="-122"/>
              </a:rPr>
              <a:t>Have a Try</a:t>
            </a:r>
            <a:endParaRPr lang="zh-CN" altLang="en-US" sz="3000" b="1">
              <a:solidFill>
                <a:srgbClr val="00B0F0"/>
              </a:solidFill>
              <a:uFillTx/>
              <a:latin typeface="微软雅黑" panose="020B0503020204020204" charset="-122"/>
              <a:ea typeface="微软雅黑" panose="020B0503020204020204" charset="-122"/>
            </a:endParaRPr>
          </a:p>
        </p:txBody>
      </p:sp>
      <p:sp>
        <p:nvSpPr>
          <p:cNvPr id="6" name="文本框 5"/>
          <p:cNvSpPr txBox="1"/>
          <p:nvPr/>
        </p:nvSpPr>
        <p:spPr>
          <a:xfrm>
            <a:off x="678815" y="1826895"/>
            <a:ext cx="10835640" cy="233997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b="1">
                <a:solidFill>
                  <a:schemeClr val="tx1"/>
                </a:solidFill>
                <a:uFillTx/>
                <a:latin typeface="Times New Roman" panose="02020603050405020304" charset="0"/>
                <a:ea typeface="宋体" panose="02010600030101010101" pitchFamily="2" charset="-122"/>
                <a:cs typeface="Times New Roman" panose="02020603050405020304" charset="0"/>
              </a:rPr>
              <a:t>Exercise 1（2023年广东省真题）</a:t>
            </a:r>
            <a:endParaRPr sz="3000" b="1">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It was a warm fall day as I pulled open my front door, hurrying to pick up someone from somewhere, which is my daily existence as a mother of four kids...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788035" y="767715"/>
            <a:ext cx="10425430" cy="1725295"/>
          </a:xfrm>
          <a:prstGeom prst="rect">
            <a:avLst/>
          </a:prstGeom>
          <a:noFill/>
          <a:ln>
            <a:noFill/>
          </a:ln>
        </p:spPr>
        <p:txBody>
          <a:bodyPr wrap="square" rtlCol="0">
            <a:noAutofit/>
          </a:bodyPr>
          <a:p>
            <a:pPr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Q: What can we learn from Paragraph 1?</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A woman stole a book.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A woman was driving away.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The author was a busy mother.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The author worked in a library.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436880" y="3778885"/>
            <a:ext cx="10687050" cy="2282825"/>
          </a:xfrm>
          <a:prstGeom prst="rect">
            <a:avLst/>
          </a:prstGeom>
          <a:noFill/>
          <a:ln>
            <a:noFill/>
          </a:ln>
        </p:spPr>
        <p:txBody>
          <a:bodyPr wrap="square" rtlCol="0">
            <a:noAutofit/>
          </a:bodyPr>
          <a:p>
            <a:pPr marL="899795" indent="-899795" algn="just" fontAlgn="auto">
              <a:lnSpc>
                <a:spcPct val="100000"/>
              </a:lnSpc>
              <a:spcAft>
                <a:spcPts val="0"/>
              </a:spcAft>
              <a:buNone/>
            </a:pPr>
            <a:r>
              <a:rPr sz="3000" b="1">
                <a:solidFill>
                  <a:schemeClr val="tx1"/>
                </a:solidFill>
                <a:uFillTx/>
                <a:latin typeface="Times New Roman" panose="02020603050405020304" charset="0"/>
                <a:ea typeface="宋体" panose="02010600030101010101" pitchFamily="2" charset="-122"/>
                <a:cs typeface="Times New Roman" panose="02020603050405020304" charset="0"/>
              </a:rPr>
              <a:t>解析：</a:t>
            </a:r>
            <a:r>
              <a:rPr sz="3000">
                <a:solidFill>
                  <a:schemeClr val="tx1"/>
                </a:solidFill>
                <a:uFillTx/>
                <a:latin typeface="Times New Roman" panose="02020603050405020304" charset="0"/>
                <a:ea typeface="宋体" panose="02010600030101010101" pitchFamily="2" charset="-122"/>
                <a:cs typeface="Times New Roman" panose="02020603050405020304" charset="0"/>
              </a:rPr>
              <a:t>推理判断题。根据选段第一句的“hurrying to pick up someone from somewhere, which is my daily existence as a mother of four kids”可知，作者有4个孩子，接送孩子是她的日常工作，从而推断她很忙。故选C项。</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6" name="文本框 5"/>
          <p:cNvSpPr txBox="1"/>
          <p:nvPr/>
        </p:nvSpPr>
        <p:spPr>
          <a:xfrm>
            <a:off x="874395" y="1249045"/>
            <a:ext cx="10389235" cy="301815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b="1">
                <a:solidFill>
                  <a:schemeClr val="tx1"/>
                </a:solidFill>
                <a:uFillTx/>
                <a:latin typeface="Times New Roman" panose="02020603050405020304" charset="0"/>
                <a:ea typeface="宋体" panose="02010600030101010101" pitchFamily="2" charset="-122"/>
                <a:cs typeface="Times New Roman" panose="02020603050405020304" charset="0"/>
              </a:rPr>
              <a:t>Exercise 2（2021年广东省真题）</a:t>
            </a:r>
            <a:endParaRPr sz="3000" b="1">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Also, when you garden, you must move around. All the different movements needed for gardening—bending, stretching (伸展) and lifting—have the effect of doing exercise. So you can easily get a good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workout</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1014730" y="485140"/>
            <a:ext cx="9477375" cy="1991995"/>
          </a:xfrm>
          <a:prstGeom prst="rect">
            <a:avLst/>
          </a:prstGeom>
          <a:noFill/>
          <a:ln>
            <a:noFill/>
          </a:ln>
        </p:spPr>
        <p:txBody>
          <a:bodyPr wrap="square" rtlCol="0">
            <a:noAutofit/>
          </a:bodyPr>
          <a:p>
            <a:pPr marL="467995" indent="-45720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Q: What does the underlined word “workout” in Paragraph 4 probably mean?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4679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Rest.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Physical exercise.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4679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Job.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Gardening skill.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779780" y="2769870"/>
            <a:ext cx="10577830" cy="2339975"/>
          </a:xfrm>
          <a:prstGeom prst="rect">
            <a:avLst/>
          </a:prstGeom>
          <a:noFill/>
          <a:ln>
            <a:noFill/>
          </a:ln>
        </p:spPr>
        <p:txBody>
          <a:bodyPr wrap="square" rtlCol="0">
            <a:noAutofit/>
          </a:bodyPr>
          <a:p>
            <a:pPr marL="899795" indent="-899795" algn="just" fontAlgn="auto">
              <a:lnSpc>
                <a:spcPct val="100000"/>
              </a:lnSpc>
              <a:spcAft>
                <a:spcPts val="0"/>
              </a:spcAft>
              <a:buNone/>
            </a:pPr>
            <a:r>
              <a:rPr sz="3000" b="1">
                <a:solidFill>
                  <a:schemeClr val="tx1"/>
                </a:solidFill>
                <a:uFillTx/>
                <a:latin typeface="Times New Roman" panose="02020603050405020304" charset="0"/>
                <a:ea typeface="宋体" panose="02010600030101010101" pitchFamily="2" charset="-122"/>
                <a:cs typeface="Times New Roman" panose="02020603050405020304" charset="0"/>
              </a:rPr>
              <a:t>解析：</a:t>
            </a:r>
            <a:r>
              <a:rPr sz="3000">
                <a:solidFill>
                  <a:schemeClr val="tx1"/>
                </a:solidFill>
                <a:uFillTx/>
                <a:latin typeface="Times New Roman" panose="02020603050405020304" charset="0"/>
                <a:ea typeface="宋体" panose="02010600030101010101" pitchFamily="2" charset="-122"/>
                <a:cs typeface="Times New Roman" panose="02020603050405020304" charset="0"/>
              </a:rPr>
              <a:t>推理判断题。本题考查读者通过相关描写推断生词意义的能力。从“move around”“movements”“bending, stretching and lifting”可知，句子与描写人的身体动作相关，再从“the effect of doing exercise”可知是和运动效果相关，最后从本句的第一个单词“So”可知，本句是对前面两句的归纳，从而推断workout指“运动”。故选B项。</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9" name="文本框 8"/>
          <p:cNvSpPr txBox="1"/>
          <p:nvPr/>
        </p:nvSpPr>
        <p:spPr>
          <a:xfrm>
            <a:off x="887095" y="1288415"/>
            <a:ext cx="10557510" cy="182435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通过以上两个练习，可知上下文信息和细节有利于我们作出一定的推理判断。阅读时要理清文章的写作逻辑，把握字里行间的信息，并从作者的角度进行推断，才能得出符合逻辑的结论，正确理解作者的观点。</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grpSp>
        <p:nvGrpSpPr>
          <p:cNvPr id="2" name="组合 1"/>
          <p:cNvGrpSpPr/>
          <p:nvPr/>
        </p:nvGrpSpPr>
        <p:grpSpPr>
          <a:xfrm>
            <a:off x="10355580" y="5995035"/>
            <a:ext cx="1754505" cy="862965"/>
            <a:chOff x="15605" y="9043"/>
            <a:chExt cx="2763" cy="1359"/>
          </a:xfrm>
        </p:grpSpPr>
        <p:sp>
          <p:nvSpPr>
            <p:cNvPr id="6" name="左箭头 5"/>
            <p:cNvSpPr/>
            <p:nvPr/>
          </p:nvSpPr>
          <p:spPr>
            <a:xfrm>
              <a:off x="15605" y="9043"/>
              <a:ext cx="2763" cy="1359"/>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a:hlinkClick r:id="rId5"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6" name="组合 5"/>
          <p:cNvGrpSpPr/>
          <p:nvPr/>
        </p:nvGrpSpPr>
        <p:grpSpPr>
          <a:xfrm>
            <a:off x="3982085" y="657860"/>
            <a:ext cx="3345180" cy="658495"/>
            <a:chOff x="7463" y="1201"/>
            <a:chExt cx="5268" cy="1037"/>
          </a:xfrm>
        </p:grpSpPr>
        <p:cxnSp>
          <p:nvCxnSpPr>
            <p:cNvPr id="21" name="直接连接符 20"/>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Practice</a:t>
              </a:r>
              <a:endParaRPr lang="zh-CN" altLang="en-US" sz="4000" b="1">
                <a:solidFill>
                  <a:schemeClr val="bg2"/>
                </a:solidFill>
                <a:effectLst>
                  <a:innerShdw blurRad="63500" dist="50800" dir="13500000">
                    <a:srgbClr val="000000">
                      <a:alpha val="50000"/>
                    </a:srgbClr>
                  </a:innerShdw>
                </a:effectLst>
              </a:endParaRPr>
            </a:p>
          </p:txBody>
        </p:sp>
        <p:cxnSp>
          <p:nvCxnSpPr>
            <p:cNvPr id="3" name="直接连接符 2"/>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28" name="图片 27"/>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756525" y="1905"/>
            <a:ext cx="1273810" cy="1273810"/>
          </a:xfrm>
          <a:prstGeom prst="rect">
            <a:avLst/>
          </a:prstGeom>
          <a:scene3d>
            <a:camera prst="orthographicFront">
              <a:rot lat="0" lon="0" rev="0"/>
            </a:camera>
            <a:lightRig rig="threePt" dir="t"/>
          </a:scene3d>
        </p:spPr>
      </p:pic>
      <p:sp>
        <p:nvSpPr>
          <p:cNvPr id="2" name="文本框 1"/>
          <p:cNvSpPr txBox="1"/>
          <p:nvPr/>
        </p:nvSpPr>
        <p:spPr>
          <a:xfrm>
            <a:off x="946150" y="2112645"/>
            <a:ext cx="9417050" cy="2339975"/>
          </a:xfrm>
          <a:prstGeom prst="rect">
            <a:avLst/>
          </a:prstGeom>
          <a:noFill/>
          <a:ln>
            <a:noFill/>
          </a:ln>
        </p:spPr>
        <p:txBody>
          <a:bodyPr wrap="square" rtlCol="0">
            <a:noAutofit/>
          </a:bodyPr>
          <a:p>
            <a:pPr indent="0" algn="just" fontAlgn="auto">
              <a:lnSpc>
                <a:spcPct val="100000"/>
              </a:lnSpc>
              <a:spcAft>
                <a:spcPts val="0"/>
              </a:spcAft>
              <a:buNone/>
            </a:pPr>
            <a:r>
              <a:rPr sz="3200" b="1">
                <a:solidFill>
                  <a:srgbClr val="00B0F0"/>
                </a:solidFill>
                <a:uFillTx/>
                <a:latin typeface="Times New Roman" panose="02020603050405020304" charset="0"/>
                <a:ea typeface="宋体" panose="02010600030101010101" pitchFamily="2" charset="-122"/>
                <a:cs typeface="Times New Roman" panose="02020603050405020304" charset="0"/>
              </a:rPr>
              <a:t>Read the following three passages and choose the best answers.</a:t>
            </a:r>
            <a:endParaRPr sz="3200" b="1">
              <a:solidFill>
                <a:srgbClr val="00B0F0"/>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spcAft>
                <a:spcPts val="0"/>
              </a:spcAft>
              <a:buNone/>
            </a:pPr>
            <a:r>
              <a:rPr sz="3200">
                <a:solidFill>
                  <a:srgbClr val="00B0F0"/>
                </a:solidFill>
                <a:uFillTx/>
                <a:latin typeface="Times New Roman" panose="02020603050405020304" charset="0"/>
                <a:ea typeface="宋体" panose="02010600030101010101" pitchFamily="2" charset="-122"/>
                <a:cs typeface="Times New Roman" panose="02020603050405020304" charset="0"/>
              </a:rPr>
              <a:t>阅读以下三篇文章，并选择最佳选项。</a:t>
            </a:r>
            <a:endParaRPr sz="3200">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549275" y="1151255"/>
            <a:ext cx="11038840" cy="4523105"/>
          </a:xfrm>
          <a:prstGeom prst="rect">
            <a:avLst/>
          </a:prstGeom>
          <a:noFill/>
          <a:ln>
            <a:solidFill>
              <a:schemeClr val="tx1"/>
            </a:solidFill>
          </a:ln>
        </p:spPr>
        <p:txBody>
          <a:bodyPr wrap="square" rtlCol="0">
            <a:spAutoFit/>
          </a:bodyPr>
          <a:p>
            <a:pPr indent="0" algn="just" fontAlgn="auto">
              <a:lnSpc>
                <a:spcPct val="120000"/>
              </a:lnSpc>
              <a:spcAft>
                <a:spcPts val="0"/>
              </a:spcAft>
              <a:buNone/>
            </a:pPr>
            <a:r>
              <a:rPr sz="3000" b="1">
                <a:solidFill>
                  <a:schemeClr val="tx1"/>
                </a:solidFill>
                <a:uFillTx/>
                <a:latin typeface="Times New Roman" panose="02020603050405020304" charset="0"/>
                <a:ea typeface="宋体" panose="02010600030101010101" pitchFamily="2" charset="-122"/>
                <a:cs typeface="Times New Roman" panose="02020603050405020304" charset="0"/>
              </a:rPr>
              <a:t>Could you list some words or phrases about the topic “Occupational Life”?</a:t>
            </a:r>
            <a:endParaRPr sz="3000" b="1">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你能列出一些与职业生活主题相关的单词或词组吗？</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About personality: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(积极乐观的)</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 (幽默的)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(诚实的)</a:t>
            </a:r>
            <a:endParaRPr sz="3000" u="sng">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spcAft>
                <a:spcPts val="0"/>
              </a:spcAft>
              <a:buNone/>
            </a:pP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________________________________________________________</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 </a:t>
            </a:r>
            <a:endParaRPr sz="3000" u="sng">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About occupation:</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(秘书)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(工程师)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(导游)</a:t>
            </a:r>
            <a:endParaRPr sz="3000" u="sng">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spcAft>
                <a:spcPts val="0"/>
              </a:spcAft>
              <a:buNone/>
            </a:pPr>
            <a:r>
              <a:rPr lang="en-US" sz="3000" u="sng">
                <a:uFillTx/>
                <a:latin typeface="Times New Roman" panose="02020603050405020304" charset="0"/>
                <a:ea typeface="宋体" panose="02010600030101010101" pitchFamily="2" charset="-122"/>
                <a:cs typeface="Times New Roman" panose="02020603050405020304" charset="0"/>
                <a:sym typeface="+mn-ea"/>
              </a:rPr>
              <a:t>________________________________________________________</a:t>
            </a:r>
            <a:endParaRPr lang="en-US" sz="3000" u="sng">
              <a:uFillTx/>
              <a:latin typeface="Times New Roman" panose="02020603050405020304" charset="0"/>
              <a:ea typeface="宋体" panose="02010600030101010101" pitchFamily="2" charset="-122"/>
              <a:cs typeface="Times New Roman" panose="02020603050405020304" charset="0"/>
              <a:sym typeface="+mn-ea"/>
            </a:endParaRPr>
          </a:p>
          <a:p>
            <a:pPr indent="0" algn="just" fontAlgn="auto">
              <a:lnSpc>
                <a:spcPct val="120000"/>
              </a:lnSpc>
              <a:spcAft>
                <a:spcPts val="0"/>
              </a:spcAft>
              <a:buNone/>
            </a:pPr>
            <a:endParaRPr sz="3000" u="sng">
              <a:solidFill>
                <a:schemeClr val="tx1"/>
              </a:solidFill>
              <a:uFillTx/>
              <a:latin typeface="Times New Roman" panose="02020603050405020304" charset="0"/>
              <a:ea typeface="宋体" panose="02010600030101010101" pitchFamily="2" charset="-122"/>
              <a:cs typeface="Times New Roman" panose="02020603050405020304" charset="0"/>
            </a:endParaRPr>
          </a:p>
        </p:txBody>
      </p:sp>
      <p:grpSp>
        <p:nvGrpSpPr>
          <p:cNvPr id="2" name="组合 1"/>
          <p:cNvGrpSpPr/>
          <p:nvPr/>
        </p:nvGrpSpPr>
        <p:grpSpPr>
          <a:xfrm>
            <a:off x="10568305" y="6083935"/>
            <a:ext cx="1541780" cy="773430"/>
            <a:chOff x="15940" y="9183"/>
            <a:chExt cx="2428" cy="1218"/>
          </a:xfrm>
        </p:grpSpPr>
        <p:sp>
          <p:nvSpPr>
            <p:cNvPr id="7" name="左箭头 6"/>
            <p:cNvSpPr/>
            <p:nvPr/>
          </p:nvSpPr>
          <p:spPr>
            <a:xfrm>
              <a:off x="15940" y="9183"/>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a:hlinkClick r:id="rId5"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809625" y="541020"/>
            <a:ext cx="3014345" cy="513080"/>
          </a:xfrm>
          <a:prstGeom prst="rect">
            <a:avLst/>
          </a:prstGeom>
          <a:noFill/>
        </p:spPr>
        <p:txBody>
          <a:bodyPr wrap="square" rtlCol="0">
            <a:noAutofit/>
          </a:bodyPr>
          <a:p>
            <a:pPr algn="ctr">
              <a:lnSpc>
                <a:spcPct val="90000"/>
              </a:lnSpc>
            </a:pPr>
            <a:r>
              <a:rPr lang="zh-CN" altLang="en-US" sz="4000" b="1">
                <a:solidFill>
                  <a:srgbClr val="002060"/>
                </a:solidFill>
              </a:rPr>
              <a:t>Passage Four</a:t>
            </a:r>
            <a:endParaRPr lang="zh-CN" altLang="en-US" sz="4000" b="1">
              <a:solidFill>
                <a:srgbClr val="002060"/>
              </a:solidFill>
            </a:endParaRPr>
          </a:p>
        </p:txBody>
      </p:sp>
      <p:sp>
        <p:nvSpPr>
          <p:cNvPr id="6" name="文本框 5"/>
          <p:cNvSpPr txBox="1"/>
          <p:nvPr/>
        </p:nvSpPr>
        <p:spPr>
          <a:xfrm>
            <a:off x="1077595" y="1398270"/>
            <a:ext cx="10031095" cy="2836545"/>
          </a:xfrm>
          <a:prstGeom prst="rect">
            <a:avLst/>
          </a:prstGeom>
          <a:noFill/>
          <a:ln>
            <a:noFill/>
          </a:ln>
        </p:spPr>
        <p:txBody>
          <a:bodyPr wrap="square" rtlCol="0">
            <a:no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 15th Aerospace Laureate Awards were unveiled in Zhuhai, South China’s Guangdong Province, on November 7, 2022. Han Liping, a senior technician, won the Great National Craftsman Award.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Han Liping was born in 1971. After graduating from high school in 1991, she became a worker in a company. Whenever she had time, Han would read professional books and discuss them with her master. Due to her practice, Han made rapid progress in her work.</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6" name="文本框 5"/>
          <p:cNvSpPr txBox="1"/>
          <p:nvPr/>
        </p:nvSpPr>
        <p:spPr>
          <a:xfrm>
            <a:off x="626745" y="720725"/>
            <a:ext cx="10883900" cy="501904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In 2000, the company’s factories were equipped with Computer Numerical Control (CNC) machine tools. “I was almost 30 years old, and my daughter was just 4 years old. I was wondering whether I should continue to work on the production line, or settle for a new position. Finally, I decided to try my best to master the new machine,” Han said.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As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a green hand</a:t>
            </a:r>
            <a:r>
              <a:rPr sz="3000">
                <a:solidFill>
                  <a:schemeClr val="tx1"/>
                </a:solidFill>
                <a:uFillTx/>
                <a:latin typeface="Times New Roman" panose="02020603050405020304" charset="0"/>
                <a:ea typeface="宋体" panose="02010600030101010101" pitchFamily="2" charset="-122"/>
                <a:cs typeface="Times New Roman" panose="02020603050405020304" charset="0"/>
              </a:rPr>
              <a:t> with the new machine, Han started to learn by herself. During the day, she studied hard, following the guidance of the instruction book. In the evening, she focused on studying the theoretical knowledge of CNC. It took her several months to master the skills of operating the machine.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6" name="文本框 5"/>
          <p:cNvSpPr txBox="1"/>
          <p:nvPr/>
        </p:nvSpPr>
        <p:spPr>
          <a:xfrm>
            <a:off x="698500" y="703580"/>
            <a:ext cx="10796270" cy="450469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During the next few years, Han Liping attended various technical training courses, and she gradually became a skilled technician, proficient in programming and operating machine. Thanks to her excellent skills, Han won the first place in the 2007 National Numerical Control Skills Competition and the title of the National Technical Expert. She was the only female player.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From an ordinary worker to a technical expert, Han Liping has overcome numerous technical difficulties, and she has achieved personal growth and development.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Nothing is impossible as long as one</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has the courage to pursue one’s dreams</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she said.</a:t>
            </a:r>
            <a:endParaRPr 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481965" y="991870"/>
            <a:ext cx="11334750" cy="193802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The underlined phrase “a green hand” in Paragraph 4 means Han Liping __________ CNC technology.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lacked experience in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was familiar with</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was fond of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was good at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79780" y="111125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669925" y="3634740"/>
            <a:ext cx="10518140" cy="244030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【解析】词义猜测题。根据第四段画线词所在句子“...Han started to learn by herself”以及第二句和三句中的“During the day, she studied hard… In the evening, she focused on studying...”推断出，她之前在数控技术方面没有任何的经验。故选A项。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786765" y="456565"/>
            <a:ext cx="10698480" cy="2999740"/>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2. The underlined sentence “Nothing is impossible as long as one has the courage to pursue one’s dreams” in the last paragraph means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it is impossible to succeed even if one works hard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one will succeed if he sticks to his dream and works hard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nothing is possible if one only has a dream</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one can achieve nothing if no one encourages him</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011555" y="45656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451485" y="3591560"/>
            <a:ext cx="11033760" cy="240474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推理判断题。画线句子是韩利萍对她自己在职业生涯上艰苦奋斗的总结，A项意为“即使努力也不可能取得成功”；B项意为“坚守梦想并付出努力，就会取得成功”；C项意为“如果一个人只有一个梦想，那么就不会有任何成就”；D项意为“没有鼓励就没有成就”。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527685" y="843280"/>
            <a:ext cx="10960100" cy="2168525"/>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3. We can infer from the passage that Han Liping is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not interested in learning new things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afraid of taking on new challenges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dedicated and hardworking</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easily satisfied with her current position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56285" y="843280"/>
            <a:ext cx="380365" cy="444500"/>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1045845" y="3939540"/>
            <a:ext cx="10100945" cy="172466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9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【解析】推理判断题。文章描写了韩利萍勇于克服困难并为梦想奋斗的经历，从中可推断出她敢于挑战，对待工作专注且努力。故选C项。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669925" y="601345"/>
            <a:ext cx="10909935" cy="2584450"/>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4. It can be inferred that Han Liping’s success is mainly due to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luck and the opportunity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her own efforts and determination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her master’s guidance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family support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69315" y="60134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1389380" y="3857625"/>
            <a:ext cx="9819005" cy="149860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9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【解析】推理判断题。从全文对韩利萍艰苦奋斗的描写中可以推断，她的成功源于其个人的努力与决心。故选B项。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06145" y="421640"/>
            <a:ext cx="10777855" cy="3415030"/>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5. The main idea of the passage is to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introduce Han Liping’s career and her family support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describe the history of Han Liping’s company and the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development of herself</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show Han Liping’s journey from an ordinary worker to a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technical expert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discuss the importance of technical training courses and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skills competitions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47445" y="42164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669925" y="3836670"/>
            <a:ext cx="10518140" cy="253174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9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【解析】主旨大意题。文章第一段写韩利萍的成就，第二至第五段记叙她职业生涯中遇到的挑战以及取得成功的经历，最后一段第一句“From an ordinary worker to a technical expert...and she has achieved personal growth and development”是对文章的概括，从文章的结构可推断文章主旨。故选C项。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740410" y="401955"/>
            <a:ext cx="3014345" cy="513080"/>
          </a:xfrm>
          <a:prstGeom prst="rect">
            <a:avLst/>
          </a:prstGeom>
          <a:noFill/>
        </p:spPr>
        <p:txBody>
          <a:bodyPr wrap="square" rtlCol="0">
            <a:noAutofit/>
          </a:bodyPr>
          <a:p>
            <a:pPr algn="ctr">
              <a:lnSpc>
                <a:spcPct val="90000"/>
              </a:lnSpc>
            </a:pPr>
            <a:r>
              <a:rPr lang="zh-CN" altLang="en-US" sz="4000" b="1">
                <a:solidFill>
                  <a:srgbClr val="002060"/>
                </a:solidFill>
              </a:rPr>
              <a:t>Passage Five</a:t>
            </a:r>
            <a:endParaRPr lang="zh-CN" altLang="en-US" sz="4000" b="1">
              <a:solidFill>
                <a:srgbClr val="002060"/>
              </a:solidFill>
            </a:endParaRPr>
          </a:p>
        </p:txBody>
      </p:sp>
      <p:sp>
        <p:nvSpPr>
          <p:cNvPr id="6" name="文本框 5"/>
          <p:cNvSpPr txBox="1"/>
          <p:nvPr/>
        </p:nvSpPr>
        <p:spPr>
          <a:xfrm>
            <a:off x="1028700" y="1678305"/>
            <a:ext cx="9883775" cy="233997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Retail (零售) salespeople work in retail stores, shops, supermarkets or department stores. They assist customers in finding and purchasing products or services. The responsibilities of a retail sales staff include a variety of tasks. Let’s look at some of them.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First, customer assistance: A retail sales staff should warmly greet customers and ask about their needs. Also, they should assist customers in finding the right products or services.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6" name="文本框 5"/>
          <p:cNvSpPr txBox="1"/>
          <p:nvPr/>
        </p:nvSpPr>
        <p:spPr>
          <a:xfrm>
            <a:off x="806450" y="804545"/>
            <a:ext cx="10547350" cy="233997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Second, product knowledge: A salesperson should stay informed about the store’s goods, including new arrivals, promotions, any relevant product information, industry trends and competitor offerings. Only with a broad knowledge of the goods, the salesperson can provide information of the products in detail, including features, functions and prices.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Third, store maintenance: A salesperson should keep the retail space clean and organized, including product displays, restrooms, fitting rooms and public areas. Make sure all safety measures are followed. The most important thing is that all the products should be displayed properly and well stocked.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1343660" y="2191385"/>
            <a:ext cx="9629140" cy="1753235"/>
          </a:xfrm>
          <a:prstGeom prst="rect">
            <a:avLst/>
          </a:prstGeom>
          <a:noFill/>
        </p:spPr>
        <p:txBody>
          <a:bodyPr wrap="square" rtlCol="0">
            <a:spAutoFit/>
          </a:bodyPr>
          <a:p>
            <a:pPr indent="762000" fontAlgn="auto">
              <a:lnSpc>
                <a:spcPct val="120000"/>
              </a:lnSpc>
              <a:spcAft>
                <a:spcPts val="0"/>
              </a:spcAft>
              <a:buNone/>
              <a:extLst>
                <a:ext uri="{35155182-B16C-46BC-9424-99874614C6A1}">
                  <wpsdc:indentchars xmlns:wpsdc="http://www.wps.cn/officeDocument/2017/drawingmlCustomData" val="200" checksum="3688930908"/>
                </a:ext>
              </a:extLst>
            </a:pPr>
            <a:r>
              <a:rPr lang="zh-CN" altLang="en-US" sz="3000" b="1">
                <a:solidFill>
                  <a:schemeClr val="tx1"/>
                </a:solidFill>
                <a:uFillTx/>
                <a:latin typeface="宋体" panose="02010600030101010101" pitchFamily="2" charset="-122"/>
                <a:ea typeface="宋体" panose="02010600030101010101" pitchFamily="2" charset="-122"/>
                <a:cs typeface="宋体" panose="02010600030101010101" pitchFamily="2" charset="-122"/>
              </a:rPr>
              <a:t>本单元的主题是“职场生活”，涉及的内容包括职业生活、职场礼仪、职场故事等，共有六篇文章，体裁包含记叙文、说明文、应用文和议论文。具体内容见下图。</a:t>
            </a:r>
            <a:endParaRPr lang="zh-CN" altLang="en-US" sz="3000" b="1">
              <a:solidFill>
                <a:schemeClr val="tx1"/>
              </a:solidFill>
              <a:uFillTx/>
              <a:latin typeface="宋体" panose="02010600030101010101" pitchFamily="2" charset="-122"/>
              <a:ea typeface="宋体" panose="02010600030101010101" pitchFamily="2" charset="-122"/>
              <a:cs typeface="宋体" panose="02010600030101010101" pitchFamily="2" charset="-122"/>
            </a:endParaRPr>
          </a:p>
        </p:txBody>
      </p:sp>
      <p:grpSp>
        <p:nvGrpSpPr>
          <p:cNvPr id="23" name="组合 22"/>
          <p:cNvGrpSpPr/>
          <p:nvPr/>
        </p:nvGrpSpPr>
        <p:grpSpPr>
          <a:xfrm>
            <a:off x="4411345" y="617220"/>
            <a:ext cx="3345180" cy="658495"/>
            <a:chOff x="7463" y="1201"/>
            <a:chExt cx="5268" cy="1037"/>
          </a:xfrm>
        </p:grpSpPr>
        <p:cxnSp>
          <p:nvCxnSpPr>
            <p:cNvPr id="24" name="直接连接符 23"/>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Guide</a:t>
              </a:r>
              <a:endParaRPr lang="zh-CN" altLang="en-US" sz="4000" b="1">
                <a:solidFill>
                  <a:schemeClr val="bg2"/>
                </a:solidFill>
                <a:effectLst>
                  <a:innerShdw blurRad="63500" dist="50800" dir="13500000">
                    <a:srgbClr val="000000">
                      <a:alpha val="50000"/>
                    </a:srgbClr>
                  </a:innerShdw>
                </a:effectLst>
              </a:endParaRPr>
            </a:p>
          </p:txBody>
        </p:sp>
        <p:cxnSp>
          <p:nvCxnSpPr>
            <p:cNvPr id="26" name="直接连接符 25"/>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8" name="图片 7"/>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756525" y="1905"/>
            <a:ext cx="1273810" cy="1273810"/>
          </a:xfrm>
          <a:prstGeom prst="rect">
            <a:avLst/>
          </a:prstGeom>
          <a:scene3d>
            <a:camera prst="orthographicFront">
              <a:rot lat="0" lon="0" rev="0"/>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6" name="文本框 5"/>
          <p:cNvSpPr txBox="1"/>
          <p:nvPr/>
        </p:nvSpPr>
        <p:spPr>
          <a:xfrm>
            <a:off x="928370" y="674370"/>
            <a:ext cx="10479405" cy="233997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 pace of work in retail industry can be different due to factors such as store size, customer flow and seasonal demand. During peak hours, such as weekends, holidays and special sales events, the</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workplace may be busy and fast-paced, with salespeople handling different customers and tasks at the same time. In contrast, in less busy times, salespeople may have more time to communicate with customers one on one, providing personal help.</a:t>
            </a:r>
            <a:endParaRPr 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The work of retail sales staff involves direct interaction with customers, so retail sales staff play an important role in representing the brand or store image.</a:t>
            </a:r>
            <a:endParaRPr 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699770" y="732790"/>
            <a:ext cx="10876280" cy="332295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Why should a salesperson have a lot of product knowledge?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Because one should be knowledgeable before he becomes a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salesman.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Because he needs to provide detailed information about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products.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Because he can sell more with updated knowledge.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Because the boss will ask some questions on the products.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934720" y="73279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1028065" y="4304030"/>
            <a:ext cx="9969500" cy="147193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【解析】事实细节题。文章第三段最后一句提到，只有对商品有广泛的了解，销售人员才能详细地提供产品信息，包括其特点、功能和价格。故选B项。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736600" y="831850"/>
            <a:ext cx="10751820"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2. What does store maintenance involve?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Greeting customers warmly.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Introducing products to customers.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Keeping the retail space clean and organized.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Keeping informed about the store’s goods.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052195" y="83185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874395" y="3963670"/>
            <a:ext cx="10396220" cy="168910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【解析】事实细节题。文章第四段第一句中的“keep the retail space clean and organized”是对store maintenance的解释，紧接着说明具体的细节工作。故选C项。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9545"/>
            <a:ext cx="11696065" cy="658495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320675" y="789940"/>
            <a:ext cx="11279505" cy="2999740"/>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3. Why are retail salespeople busier during weekends, holidays and special sales events?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Because salespeople only work at those periods of time.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Because more people go shopping during those periods of time.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Because products are better at those periods of time.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Because products are better displayed during those periods of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time.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531495" y="789940"/>
            <a:ext cx="434975" cy="577850"/>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659130" y="4201160"/>
            <a:ext cx="10851515" cy="220218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9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【解析】推理判断题。根据文章第五段第一句“...such as store size, customer flow and seasonal demand”可知，销售人员的繁忙程度与店面大小、客流量和季节需求有关，在周末、假期或特别的促销活动中会有更多的人购物。故选B项。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568325" y="704850"/>
            <a:ext cx="11055985"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4. We can infer that a good retail salesperson should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always be busy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have limited product knowledge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be capable of handling multiple tasks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talk less and pay attention to store maintenance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89940" y="70485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1006475" y="3808095"/>
            <a:ext cx="9969500" cy="241300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【解析】推理判断题。文章在第一段先提出“The responsibilities of a retail sales staff include a variety of tasks”，然后从三个方面说明销售人员的工作职责。故选C项。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13030" y="168910"/>
            <a:ext cx="11864340" cy="649605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481330" y="645160"/>
            <a:ext cx="11383010" cy="2168525"/>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5. What is the main idea of the passage?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The historical development of the retail industry.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The various responsibilities of retail salespeople.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The major challenges faced by retail salespeople.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The future prospects of the retail industry.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38505" y="64516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738505" y="3429000"/>
            <a:ext cx="10882630" cy="206438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【解析】主旨大意题。通读全文，从文章结构及每段内容可知，文章主要说明零售业中销售人员的工作职责。故选B项。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956310" y="1228090"/>
            <a:ext cx="10224770" cy="1683385"/>
          </a:xfrm>
          <a:prstGeom prst="rect">
            <a:avLst/>
          </a:prstGeom>
          <a:noFill/>
          <a:ln>
            <a:noFill/>
          </a:ln>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Etiquette (礼仪) is the formal rules of correct or polite behavior in society or among members of a particular profession. (1) __________ Some people may ask why etiquette is important in workplace. (2)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5"/>
            </p:custDataLst>
          </p:nvPr>
        </p:nvSpPr>
        <p:spPr>
          <a:xfrm>
            <a:off x="2281555" y="1982470"/>
            <a:ext cx="520065" cy="439420"/>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C	</a:t>
            </a:r>
            <a:endParaRPr lang="en-US" altLang="zh-CN" sz="3000">
              <a:solidFill>
                <a:srgbClr val="C00000"/>
              </a:solidFill>
              <a:uFillTx/>
              <a:latin typeface="Times New Roman" panose="02020603050405020304" charset="0"/>
              <a:cs typeface="Times New Roman" panose="02020603050405020304" charset="0"/>
            </a:endParaRPr>
          </a:p>
        </p:txBody>
      </p:sp>
      <p:sp>
        <p:nvSpPr>
          <p:cNvPr id="5" name="圆角矩形 4"/>
          <p:cNvSpPr/>
          <p:nvPr/>
        </p:nvSpPr>
        <p:spPr>
          <a:xfrm>
            <a:off x="1607185" y="3095625"/>
            <a:ext cx="238760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hlinkClick r:id="rId6" action="ppaction://hlinksldjump"/>
              </a:rPr>
              <a:t>1</a:t>
            </a:r>
            <a:r>
              <a:rPr lang="zh-CN" altLang="en-US" sz="2800" b="1">
                <a:solidFill>
                  <a:srgbClr val="00B0F0"/>
                </a:solidFill>
                <a:hlinkClick r:id="rId6" action="ppaction://hlinksldjump"/>
              </a:rPr>
              <a:t>【解析】</a:t>
            </a:r>
            <a:endParaRPr lang="zh-CN" altLang="en-US" sz="2800" b="1">
              <a:solidFill>
                <a:srgbClr val="00B0F0"/>
              </a:solidFill>
            </a:endParaRPr>
          </a:p>
        </p:txBody>
      </p:sp>
      <p:sp>
        <p:nvSpPr>
          <p:cNvPr id="9" name="文本框 8"/>
          <p:cNvSpPr txBox="1"/>
          <p:nvPr>
            <p:custDataLst>
              <p:tags r:id="rId7"/>
            </p:custDataLst>
          </p:nvPr>
        </p:nvSpPr>
        <p:spPr>
          <a:xfrm>
            <a:off x="862330" y="4047490"/>
            <a:ext cx="10195560" cy="1917065"/>
          </a:xfrm>
          <a:prstGeom prst="rect">
            <a:avLst/>
          </a:prstGeom>
          <a:solidFill>
            <a:schemeClr val="accent3">
              <a:lumMod val="20000"/>
              <a:lumOff val="80000"/>
            </a:schemeClr>
          </a:solidFill>
          <a:ln>
            <a:noFill/>
          </a:ln>
        </p:spPr>
        <p:txBody>
          <a:bodyPr wrap="square" rtlCol="0">
            <a:noAutofit/>
          </a:bodyPr>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So etiquette helps us build stronger connections with others.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It is easier to build a good team.</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It plays an essential role in improving our lives and our work.</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In a word, we can lead a more harmonious life with etiquette.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Let’s see the importance of it.</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2" name="文本框 21"/>
          <p:cNvSpPr txBox="1"/>
          <p:nvPr/>
        </p:nvSpPr>
        <p:spPr>
          <a:xfrm>
            <a:off x="400050" y="389890"/>
            <a:ext cx="3594735" cy="513080"/>
          </a:xfrm>
          <a:prstGeom prst="rect">
            <a:avLst/>
          </a:prstGeom>
          <a:noFill/>
        </p:spPr>
        <p:txBody>
          <a:bodyPr wrap="square" rtlCol="0">
            <a:noAutofit/>
          </a:bodyPr>
          <a:p>
            <a:pPr algn="ctr">
              <a:lnSpc>
                <a:spcPct val="90000"/>
              </a:lnSpc>
            </a:pPr>
            <a:r>
              <a:rPr lang="zh-CN" altLang="en-US" sz="4000" b="1">
                <a:solidFill>
                  <a:srgbClr val="002060"/>
                </a:solidFill>
              </a:rPr>
              <a:t>Passage Six</a:t>
            </a:r>
            <a:endParaRPr lang="zh-CN" altLang="en-US" sz="4000" b="1">
              <a:solidFill>
                <a:srgbClr val="002060"/>
              </a:solidFill>
            </a:endParaRPr>
          </a:p>
        </p:txBody>
      </p:sp>
      <p:sp>
        <p:nvSpPr>
          <p:cNvPr id="4" name="文本框 3"/>
          <p:cNvSpPr txBox="1"/>
          <p:nvPr>
            <p:custDataLst>
              <p:tags r:id="rId8"/>
            </p:custDataLst>
          </p:nvPr>
        </p:nvSpPr>
        <p:spPr>
          <a:xfrm>
            <a:off x="4294505" y="2421890"/>
            <a:ext cx="520065" cy="439420"/>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E	</a:t>
            </a:r>
            <a:endParaRPr lang="en-US" altLang="zh-CN" sz="3000">
              <a:solidFill>
                <a:srgbClr val="C00000"/>
              </a:solidFill>
              <a:uFillTx/>
              <a:latin typeface="Times New Roman" panose="02020603050405020304" charset="0"/>
              <a:cs typeface="Times New Roman" panose="02020603050405020304" charset="0"/>
            </a:endParaRPr>
          </a:p>
        </p:txBody>
      </p:sp>
      <p:sp>
        <p:nvSpPr>
          <p:cNvPr id="7" name="圆角矩形 6"/>
          <p:cNvSpPr/>
          <p:nvPr/>
        </p:nvSpPr>
        <p:spPr>
          <a:xfrm>
            <a:off x="3868420" y="3085465"/>
            <a:ext cx="238760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hlinkClick r:id="rId9" action="ppaction://hlinksldjump"/>
              </a:rPr>
              <a:t>2</a:t>
            </a:r>
            <a:r>
              <a:rPr lang="zh-CN" altLang="en-US" sz="2800" b="1">
                <a:solidFill>
                  <a:srgbClr val="00B0F0"/>
                </a:solidFill>
                <a:hlinkClick r:id="rId9"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4" grpId="0"/>
      <p:bldP spid="7"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228" y="9384"/>
              <a:ext cx="2140"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736600" y="1145540"/>
            <a:ext cx="10673715" cy="277304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1.【解析】空格前一句说明礼仪的定义，后一句说“有些人可能会问为什么礼仪在职场中很重要”，C项中的It指代前文中的“Etiquette”，“plays an essential role”与空格后一句的“important”形成逻辑呼应。故选C项。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228" y="9384"/>
              <a:ext cx="2140"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736600" y="1145540"/>
            <a:ext cx="10673715" cy="277304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2</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.【解析】空格处于段尾，下文分三点讲礼仪的作用，E项作为一个过渡句，使行文自然。故选E项。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428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4" name="文本框 3"/>
          <p:cNvSpPr txBox="1"/>
          <p:nvPr>
            <p:custDataLst>
              <p:tags r:id="rId4"/>
            </p:custDataLst>
          </p:nvPr>
        </p:nvSpPr>
        <p:spPr>
          <a:xfrm>
            <a:off x="819150" y="1390015"/>
            <a:ext cx="10409555" cy="2112010"/>
          </a:xfrm>
          <a:prstGeom prst="rect">
            <a:avLst/>
          </a:prstGeom>
          <a:noFill/>
          <a:ln>
            <a:noFill/>
          </a:ln>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Firstly, etiquette helps to create a friendly working environment. We have to interact with others at work, maybe at a meeting, a business lunch and so on. When we treat others with respect and good manners, such as saying “please” and “thank you”, we will create a positive and enthusiastic environment.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pic>
        <p:nvPicPr>
          <p:cNvPr id="32" name="图片 31"/>
          <p:cNvPicPr>
            <a:picLocks noChangeAspect="1"/>
          </p:cNvPicPr>
          <p:nvPr>
            <p:custDataLst>
              <p:tags r:id="rId5"/>
            </p:custDataLst>
          </p:nvPr>
        </p:nvPicPr>
        <p:blipFill>
          <a:blip r:embed="rId6">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59385" y="220980"/>
            <a:ext cx="1183449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9" name="左大括号 18"/>
          <p:cNvSpPr/>
          <p:nvPr/>
        </p:nvSpPr>
        <p:spPr>
          <a:xfrm>
            <a:off x="2501900" y="1346200"/>
            <a:ext cx="499110" cy="3642360"/>
          </a:xfrm>
          <a:prstGeom prst="leftBrace">
            <a:avLst>
              <a:gd name="adj1" fmla="val 0"/>
              <a:gd name="adj2" fmla="val 49069"/>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24" name="直接连接符 23"/>
          <p:cNvCxnSpPr/>
          <p:nvPr>
            <p:custDataLst>
              <p:tags r:id="rId6"/>
            </p:custDataLst>
          </p:nvPr>
        </p:nvCxnSpPr>
        <p:spPr>
          <a:xfrm>
            <a:off x="5046345" y="1393825"/>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5" name="直接连接符 24"/>
          <p:cNvCxnSpPr/>
          <p:nvPr>
            <p:custDataLst>
              <p:tags r:id="rId7"/>
            </p:custDataLst>
          </p:nvPr>
        </p:nvCxnSpPr>
        <p:spPr>
          <a:xfrm>
            <a:off x="5156200" y="316611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6" name="直接连接符 25"/>
          <p:cNvCxnSpPr/>
          <p:nvPr>
            <p:custDataLst>
              <p:tags r:id="rId8"/>
            </p:custDataLst>
          </p:nvPr>
        </p:nvCxnSpPr>
        <p:spPr>
          <a:xfrm>
            <a:off x="5156200" y="4979035"/>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8" name="直接连接符 27"/>
          <p:cNvCxnSpPr/>
          <p:nvPr>
            <p:custDataLst>
              <p:tags r:id="rId9"/>
            </p:custDataLst>
          </p:nvPr>
        </p:nvCxnSpPr>
        <p:spPr>
          <a:xfrm flipV="1">
            <a:off x="8340090" y="1422400"/>
            <a:ext cx="339090" cy="254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9" name="直接连接符 28"/>
          <p:cNvCxnSpPr/>
          <p:nvPr>
            <p:custDataLst>
              <p:tags r:id="rId10"/>
            </p:custDataLst>
          </p:nvPr>
        </p:nvCxnSpPr>
        <p:spPr>
          <a:xfrm>
            <a:off x="8481695" y="316865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30" name="直接连接符 29"/>
          <p:cNvCxnSpPr/>
          <p:nvPr>
            <p:custDataLst>
              <p:tags r:id="rId11"/>
            </p:custDataLst>
          </p:nvPr>
        </p:nvCxnSpPr>
        <p:spPr>
          <a:xfrm>
            <a:off x="8599805" y="502158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sp>
        <p:nvSpPr>
          <p:cNvPr id="2" name="圆角矩形 1"/>
          <p:cNvSpPr/>
          <p:nvPr/>
        </p:nvSpPr>
        <p:spPr>
          <a:xfrm>
            <a:off x="321310" y="2022475"/>
            <a:ext cx="2277110" cy="1952625"/>
          </a:xfrm>
          <a:prstGeom prst="roundRect">
            <a:avLst/>
          </a:prstGeom>
          <a:solidFill>
            <a:schemeClr val="accent5">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Unit 9</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Occupational </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Life</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职场生活</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3" name="圆角矩形 2"/>
          <p:cNvSpPr/>
          <p:nvPr>
            <p:custDataLst>
              <p:tags r:id="rId12"/>
            </p:custDataLst>
          </p:nvPr>
        </p:nvSpPr>
        <p:spPr>
          <a:xfrm>
            <a:off x="2871470" y="889000"/>
            <a:ext cx="2319655"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One </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1</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记叙文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6" name="圆角矩形 5"/>
          <p:cNvSpPr/>
          <p:nvPr>
            <p:custDataLst>
              <p:tags r:id="rId13"/>
            </p:custDataLst>
          </p:nvPr>
        </p:nvSpPr>
        <p:spPr>
          <a:xfrm>
            <a:off x="2871470" y="2672715"/>
            <a:ext cx="2319655"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Two</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1</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说明文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8" name="圆角矩形 7"/>
          <p:cNvSpPr/>
          <p:nvPr>
            <p:custDataLst>
              <p:tags r:id="rId14"/>
            </p:custDataLst>
          </p:nvPr>
        </p:nvSpPr>
        <p:spPr>
          <a:xfrm>
            <a:off x="2871470" y="4456430"/>
            <a:ext cx="2392680"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Three</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1</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应用文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11" name="圆角矩形 10"/>
          <p:cNvSpPr/>
          <p:nvPr>
            <p:custDataLst>
              <p:tags r:id="rId15"/>
            </p:custDataLst>
          </p:nvPr>
        </p:nvSpPr>
        <p:spPr>
          <a:xfrm>
            <a:off x="5469890" y="4332605"/>
            <a:ext cx="3113405" cy="1318260"/>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A Workday of a Waiter</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圆角矩形 11"/>
          <p:cNvSpPr/>
          <p:nvPr>
            <p:custDataLst>
              <p:tags r:id="rId16"/>
            </p:custDataLst>
          </p:nvPr>
        </p:nvSpPr>
        <p:spPr>
          <a:xfrm>
            <a:off x="8729345" y="584835"/>
            <a:ext cx="2975610" cy="167830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8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“酒店服务”相关词汇：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8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available, clerk, suite, bill, manager</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4" name="圆角矩形 13"/>
          <p:cNvSpPr/>
          <p:nvPr>
            <p:custDataLst>
              <p:tags r:id="rId17"/>
            </p:custDataLst>
          </p:nvPr>
        </p:nvSpPr>
        <p:spPr>
          <a:xfrm>
            <a:off x="8809355" y="2378710"/>
            <a:ext cx="2926715" cy="196024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“职场礼貌”相关词汇：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workplace, manner, employee, friendly</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圆角矩形 15"/>
          <p:cNvSpPr/>
          <p:nvPr>
            <p:custDataLst>
              <p:tags r:id="rId18"/>
            </p:custDataLst>
          </p:nvPr>
        </p:nvSpPr>
        <p:spPr>
          <a:xfrm>
            <a:off x="8851900" y="4338955"/>
            <a:ext cx="3051810" cy="183451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“餐饮服务”相关词汇：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restaurant, service, menu, order, offer</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7" name="圆角矩形 6"/>
          <p:cNvSpPr/>
          <p:nvPr>
            <p:custDataLst>
              <p:tags r:id="rId19"/>
            </p:custDataLst>
          </p:nvPr>
        </p:nvSpPr>
        <p:spPr>
          <a:xfrm>
            <a:off x="5426710" y="845185"/>
            <a:ext cx="2908300" cy="1277620"/>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en-US" altLang="zh-CN" sz="2600">
                <a:solidFill>
                  <a:schemeClr val="tx1"/>
                </a:solidFill>
                <a:uFillTx/>
                <a:latin typeface="Times New Roman" panose="02020603050405020304" charset="0"/>
                <a:ea typeface="宋体" panose="02010600030101010101" pitchFamily="2" charset="-122"/>
                <a:cs typeface="Times New Roman" panose="02020603050405020304" charset="0"/>
              </a:rPr>
              <a:t>The First Manager of Waldorf-Astoria Hotel</a:t>
            </a:r>
            <a:endParaRPr lang="en-US" altLang="zh-CN"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5" name="圆角矩形 14"/>
          <p:cNvSpPr/>
          <p:nvPr>
            <p:custDataLst>
              <p:tags r:id="rId20"/>
            </p:custDataLst>
          </p:nvPr>
        </p:nvSpPr>
        <p:spPr>
          <a:xfrm>
            <a:off x="5463540" y="2609850"/>
            <a:ext cx="2975610" cy="1210310"/>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en-US" altLang="zh-CN" sz="2600">
                <a:solidFill>
                  <a:schemeClr val="tx1"/>
                </a:solidFill>
                <a:uFillTx/>
                <a:latin typeface="Times New Roman" panose="02020603050405020304" charset="0"/>
                <a:ea typeface="宋体" panose="02010600030101010101" pitchFamily="2" charset="-122"/>
                <a:cs typeface="Times New Roman" panose="02020603050405020304" charset="0"/>
              </a:rPr>
              <a:t>Workplace Manners</a:t>
            </a:r>
            <a:endParaRPr lang="en-US" altLang="zh-CN"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428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4" name="文本框 3"/>
          <p:cNvSpPr txBox="1"/>
          <p:nvPr>
            <p:custDataLst>
              <p:tags r:id="rId4"/>
            </p:custDataLst>
          </p:nvPr>
        </p:nvSpPr>
        <p:spPr>
          <a:xfrm>
            <a:off x="617220" y="558165"/>
            <a:ext cx="10725150" cy="2112010"/>
          </a:xfrm>
          <a:prstGeom prst="rect">
            <a:avLst/>
          </a:prstGeom>
          <a:noFill/>
          <a:ln>
            <a:noFill/>
          </a:ln>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Secondly, etiquette helps to develop positive relations. If we work in a friendly atmosphere, we will gain more trust, support and a sense of belonging from our colleagues. (3) ________ If we behave</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properly, such as listening actively, speaking politely and expressing ourselves clearly, we can avoid misunderstandings, resolve conflicts and develop open and honest communication. (4) ________</a:t>
            </a:r>
            <a:endParaRPr 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pic>
        <p:nvPicPr>
          <p:cNvPr id="32" name="图片 31"/>
          <p:cNvPicPr>
            <a:picLocks noChangeAspect="1"/>
          </p:cNvPicPr>
          <p:nvPr>
            <p:custDataLst>
              <p:tags r:id="rId5"/>
            </p:custDataLst>
          </p:nvPr>
        </p:nvPicPr>
        <p:blipFill>
          <a:blip r:embed="rId6">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custDataLst>
              <p:tags r:id="rId7"/>
            </p:custDataLst>
          </p:nvPr>
        </p:nvSpPr>
        <p:spPr>
          <a:xfrm>
            <a:off x="8909050" y="133731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5" name="圆角矩形 4"/>
          <p:cNvSpPr/>
          <p:nvPr/>
        </p:nvSpPr>
        <p:spPr>
          <a:xfrm>
            <a:off x="3402330" y="3123565"/>
            <a:ext cx="231838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hlinkClick r:id="rId8" action="ppaction://hlinksldjump"/>
              </a:rPr>
              <a:t>3</a:t>
            </a:r>
            <a:r>
              <a:rPr lang="zh-CN" altLang="en-US" sz="2800" b="1">
                <a:solidFill>
                  <a:srgbClr val="00B0F0"/>
                </a:solidFill>
                <a:hlinkClick r:id="rId8" action="ppaction://hlinksldjump"/>
              </a:rPr>
              <a:t>【解析】</a:t>
            </a:r>
            <a:endParaRPr lang="zh-CN" altLang="en-US" sz="2800" b="1">
              <a:solidFill>
                <a:srgbClr val="00B0F0"/>
              </a:solidFill>
            </a:endParaRPr>
          </a:p>
        </p:txBody>
      </p:sp>
      <p:sp>
        <p:nvSpPr>
          <p:cNvPr id="7" name="文本框 6"/>
          <p:cNvSpPr txBox="1"/>
          <p:nvPr>
            <p:custDataLst>
              <p:tags r:id="rId9"/>
            </p:custDataLst>
          </p:nvPr>
        </p:nvSpPr>
        <p:spPr>
          <a:xfrm>
            <a:off x="1116965" y="304228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圆角矩形 8"/>
          <p:cNvSpPr/>
          <p:nvPr/>
        </p:nvSpPr>
        <p:spPr>
          <a:xfrm>
            <a:off x="6050280" y="3123565"/>
            <a:ext cx="231838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hlinkClick r:id="rId10" action="ppaction://hlinksldjump"/>
              </a:rPr>
              <a:t>4</a:t>
            </a:r>
            <a:r>
              <a:rPr lang="zh-CN" altLang="en-US" sz="2800" b="1">
                <a:solidFill>
                  <a:srgbClr val="00B0F0"/>
                </a:solidFill>
                <a:hlinkClick r:id="rId10" action="ppaction://hlinksldjump"/>
              </a:rPr>
              <a:t>【解析】</a:t>
            </a:r>
            <a:endParaRPr lang="zh-CN" altLang="en-US" sz="2800" b="1">
              <a:solidFill>
                <a:srgbClr val="00B0F0"/>
              </a:solidFill>
            </a:endParaRPr>
          </a:p>
        </p:txBody>
      </p:sp>
      <p:sp>
        <p:nvSpPr>
          <p:cNvPr id="10" name="文本框 9"/>
          <p:cNvSpPr txBox="1"/>
          <p:nvPr>
            <p:custDataLst>
              <p:tags r:id="rId11"/>
            </p:custDataLst>
          </p:nvPr>
        </p:nvSpPr>
        <p:spPr>
          <a:xfrm>
            <a:off x="862330" y="4047490"/>
            <a:ext cx="10195560" cy="1917065"/>
          </a:xfrm>
          <a:prstGeom prst="rect">
            <a:avLst/>
          </a:prstGeom>
          <a:solidFill>
            <a:schemeClr val="accent3">
              <a:lumMod val="20000"/>
              <a:lumOff val="80000"/>
            </a:schemeClr>
          </a:solidFill>
          <a:ln>
            <a:noFill/>
          </a:ln>
        </p:spPr>
        <p:txBody>
          <a:bodyPr wrap="square" rtlCol="0">
            <a:noAutofit/>
          </a:bodyPr>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So etiquette helps us build stronger connections with others.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It is easier to build a good team.</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It plays an essential role in improving our lives and our work.</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In a word, we can lead a more harmonious life with etiquette.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Let’s see the importance of it.</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7" grpId="0"/>
      <p:bldP spid="9"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43635" y="1701800"/>
            <a:ext cx="10266680" cy="327850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3</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.【解析】空格处于段中，空格前面说到“如果我们在友好的氛围中工作，会从同事那儿得到更多的信任、支持与归属感”。B项意为“更容易建立一个好团队”，顺接上文。故选B项。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43635" y="1701800"/>
            <a:ext cx="10266680" cy="327850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4</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.【解析】空格处于段尾，文章第三段第一句讲“礼仪帮助人们发展积极的关系”，最后一句是对前文的归纳。A项意为“因此礼仪可以帮助我们与他人建立更强的联结”，符合语境。故选A项。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6" name="组合 5"/>
          <p:cNvGrpSpPr/>
          <p:nvPr/>
        </p:nvGrpSpPr>
        <p:grpSpPr>
          <a:xfrm>
            <a:off x="231775" y="238760"/>
            <a:ext cx="11696065" cy="6426200"/>
            <a:chOff x="342" y="355"/>
            <a:chExt cx="18514" cy="10120"/>
          </a:xfrm>
        </p:grpSpPr>
        <p:sp>
          <p:nvSpPr>
            <p:cNvPr id="8" name="圆角矩形 7"/>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Times New Roman" panose="02020603050405020304" charset="0"/>
                <a:ea typeface="宋体" panose="02010600030101010101" pitchFamily="2" charset="-122"/>
                <a:cs typeface="Times New Roman" panose="02020603050405020304" charset="0"/>
              </a:endParaRPr>
            </a:p>
          </p:txBody>
        </p:sp>
        <p:sp>
          <p:nvSpPr>
            <p:cNvPr id="10" name="圆角矩形 9"/>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Times New Roman" panose="02020603050405020304" charset="0"/>
                <a:ea typeface="宋体" panose="02010600030101010101" pitchFamily="2" charset="-122"/>
                <a:cs typeface="Times New Roman" panose="02020603050405020304" charset="0"/>
              </a:endParaRPr>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4" name="文本框 3"/>
          <p:cNvSpPr txBox="1"/>
          <p:nvPr/>
        </p:nvSpPr>
        <p:spPr>
          <a:xfrm>
            <a:off x="584200" y="429895"/>
            <a:ext cx="10619740" cy="2339975"/>
          </a:xfrm>
          <a:prstGeom prst="rect">
            <a:avLst/>
          </a:prstGeom>
          <a:noFill/>
          <a:ln>
            <a:noFill/>
          </a:ln>
        </p:spPr>
        <p:txBody>
          <a:bodyPr wrap="square" rtlCol="0">
            <a:no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Thirdly, etiquette shapes company culture and brand image. When we interact with customers or cooperate with people from other companies, proper etiquette is likely to bring satisfaction to customers and people around us. It can be a competitive advantage in the market.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(5) __________ Let us show the power of etiquette and create a positive world.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2314575" y="2474595"/>
            <a:ext cx="520065" cy="51371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3446145" y="3145790"/>
            <a:ext cx="162433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9" name="文本框 8"/>
          <p:cNvSpPr txBox="1"/>
          <p:nvPr>
            <p:custDataLst>
              <p:tags r:id="rId6"/>
            </p:custDataLst>
          </p:nvPr>
        </p:nvSpPr>
        <p:spPr>
          <a:xfrm>
            <a:off x="862330" y="4047490"/>
            <a:ext cx="10195560" cy="1917065"/>
          </a:xfrm>
          <a:prstGeom prst="rect">
            <a:avLst/>
          </a:prstGeom>
          <a:solidFill>
            <a:schemeClr val="accent3">
              <a:lumMod val="20000"/>
              <a:lumOff val="80000"/>
            </a:schemeClr>
          </a:solidFill>
          <a:ln>
            <a:noFill/>
          </a:ln>
        </p:spPr>
        <p:txBody>
          <a:bodyPr wrap="square" rtlCol="0">
            <a:noAutofit/>
          </a:bodyPr>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So etiquette helps us build stronger connections with others. </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It is easier to build a good team.</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It plays an essential role in improving our lives and our work.</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In a word, we can lead a more harmonious life with etiquette.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8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Let’s see the importance of it.</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43635" y="1701800"/>
            <a:ext cx="10266680" cy="301942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5</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.【解析】空格处于最后一段的段首，观察文章结构特点可知，第一段提出观点，随后列举礼仪的不同作用，最后一段归纳主旨，因此D项是一个归纳句。故选D项。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3149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392430" y="467995"/>
            <a:ext cx="5954395" cy="583565"/>
          </a:xfrm>
          <a:prstGeom prst="rect">
            <a:avLst/>
          </a:prstGeom>
          <a:noFill/>
        </p:spPr>
        <p:txBody>
          <a:bodyPr wrap="square" rtlCol="0">
            <a:spAutoFit/>
          </a:bodyPr>
          <a:p>
            <a:pPr indent="457200" algn="just" fontAlgn="auto">
              <a:lnSpc>
                <a:spcPct val="100000"/>
              </a:lnSpc>
              <a:spcAft>
                <a:spcPts val="0"/>
              </a:spcAft>
              <a:buNone/>
            </a:pPr>
            <a:r>
              <a:rPr sz="3200" b="1">
                <a:solidFill>
                  <a:srgbClr val="00B0F0"/>
                </a:solidFill>
                <a:uFillTx/>
                <a:latin typeface="Times New Roman" panose="02020603050405020304" charset="0"/>
                <a:ea typeface="宋体" panose="02010600030101010101" pitchFamily="2" charset="-122"/>
                <a:cs typeface="Times New Roman" panose="02020603050405020304" charset="0"/>
              </a:rPr>
              <a:t>Words and Expressions</a:t>
            </a:r>
            <a:endParaRPr sz="3200" b="1">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
        <p:nvSpPr>
          <p:cNvPr id="22" name="文本框 21"/>
          <p:cNvSpPr txBox="1"/>
          <p:nvPr/>
        </p:nvSpPr>
        <p:spPr>
          <a:xfrm>
            <a:off x="4298950" y="1541780"/>
            <a:ext cx="3594735" cy="513080"/>
          </a:xfrm>
          <a:prstGeom prst="rect">
            <a:avLst/>
          </a:prstGeom>
          <a:noFill/>
        </p:spPr>
        <p:txBody>
          <a:bodyPr wrap="square" rtlCol="0">
            <a:noAutofit/>
          </a:bodyPr>
          <a:p>
            <a:pPr algn="ctr">
              <a:lnSpc>
                <a:spcPct val="90000"/>
              </a:lnSpc>
            </a:pPr>
            <a:r>
              <a:rPr lang="zh-CN" altLang="en-US" sz="3000" b="1">
                <a:solidFill>
                  <a:schemeClr val="tx1"/>
                </a:solidFill>
                <a:uFillTx/>
              </a:rPr>
              <a:t>Passage Four</a:t>
            </a:r>
            <a:endParaRPr lang="zh-CN" altLang="en-US" sz="3000" b="1">
              <a:solidFill>
                <a:schemeClr val="tx1"/>
              </a:solidFill>
              <a:uFillTx/>
            </a:endParaRPr>
          </a:p>
        </p:txBody>
      </p:sp>
      <p:pic>
        <p:nvPicPr>
          <p:cNvPr id="10" name="图片 9"/>
          <p:cNvPicPr>
            <a:picLocks noChangeAspect="1"/>
          </p:cNvPicPr>
          <p:nvPr/>
        </p:nvPicPr>
        <p:blipFill>
          <a:blip r:embed="rId5"/>
          <a:srcRect l="36228" t="100000" r="48930" b="-2206"/>
          <a:stretch>
            <a:fillRect/>
          </a:stretch>
        </p:blipFill>
        <p:spPr>
          <a:xfrm>
            <a:off x="4210685" y="5806440"/>
            <a:ext cx="1885315" cy="88265"/>
          </a:xfrm>
          <a:custGeom>
            <a:avLst/>
            <a:gdLst/>
            <a:ahLst/>
            <a:cxnLst>
              <a:cxn ang="3">
                <a:pos x="hc" y="t"/>
              </a:cxn>
              <a:cxn ang="cd2">
                <a:pos x="l" y="vc"/>
              </a:cxn>
              <a:cxn ang="cd4">
                <a:pos x="hc" y="b"/>
              </a:cxn>
              <a:cxn ang="0">
                <a:pos x="r" y="vc"/>
              </a:cxn>
            </a:cxnLst>
            <a:rect l="l" t="t" r="r" b="b"/>
            <a:pathLst>
              <a:path w="2969" h="139">
                <a:moveTo>
                  <a:pt x="2969" y="0"/>
                </a:moveTo>
                <a:lnTo>
                  <a:pt x="2969" y="139"/>
                </a:lnTo>
                <a:lnTo>
                  <a:pt x="0" y="139"/>
                </a:lnTo>
                <a:lnTo>
                  <a:pt x="0" y="0"/>
                </a:lnTo>
                <a:lnTo>
                  <a:pt x="2969" y="0"/>
                </a:lnTo>
                <a:close/>
              </a:path>
            </a:pathLst>
          </a:custGeom>
        </p:spPr>
      </p:pic>
      <p:pic>
        <p:nvPicPr>
          <p:cNvPr id="11" name="图片 10"/>
          <p:cNvPicPr>
            <a:picLocks noChangeAspect="1"/>
          </p:cNvPicPr>
          <p:nvPr/>
        </p:nvPicPr>
        <p:blipFill>
          <a:blip r:embed="rId5"/>
          <a:srcRect l="36228" t="-762" r="48930" b="100000"/>
          <a:stretch>
            <a:fillRect/>
          </a:stretch>
        </p:blipFill>
        <p:spPr>
          <a:xfrm>
            <a:off x="4210685" y="1775460"/>
            <a:ext cx="1885315" cy="30480"/>
          </a:xfrm>
          <a:custGeom>
            <a:avLst/>
            <a:gdLst/>
            <a:ahLst/>
            <a:cxnLst>
              <a:cxn ang="3">
                <a:pos x="hc" y="t"/>
              </a:cxn>
              <a:cxn ang="cd2">
                <a:pos x="l" y="vc"/>
              </a:cxn>
              <a:cxn ang="cd4">
                <a:pos x="hc" y="b"/>
              </a:cxn>
              <a:cxn ang="0">
                <a:pos x="r" y="vc"/>
              </a:cxn>
            </a:cxnLst>
            <a:rect l="l" t="t" r="r" b="b"/>
            <a:pathLst>
              <a:path w="2969" h="48">
                <a:moveTo>
                  <a:pt x="0" y="0"/>
                </a:moveTo>
                <a:lnTo>
                  <a:pt x="2969" y="0"/>
                </a:lnTo>
                <a:lnTo>
                  <a:pt x="2969" y="48"/>
                </a:lnTo>
                <a:lnTo>
                  <a:pt x="0" y="48"/>
                </a:lnTo>
                <a:lnTo>
                  <a:pt x="0" y="0"/>
                </a:lnTo>
                <a:close/>
              </a:path>
            </a:pathLst>
          </a:custGeom>
        </p:spPr>
      </p:pic>
      <p:grpSp>
        <p:nvGrpSpPr>
          <p:cNvPr id="15" name="组合 14"/>
          <p:cNvGrpSpPr/>
          <p:nvPr/>
        </p:nvGrpSpPr>
        <p:grpSpPr>
          <a:xfrm>
            <a:off x="1176020" y="2667000"/>
            <a:ext cx="9712325" cy="1703705"/>
            <a:chOff x="1852" y="4231"/>
            <a:chExt cx="14764" cy="2652"/>
          </a:xfrm>
        </p:grpSpPr>
        <p:pic>
          <p:nvPicPr>
            <p:cNvPr id="3" name="图片 2"/>
            <p:cNvPicPr>
              <a:picLocks noChangeAspect="1"/>
            </p:cNvPicPr>
            <p:nvPr/>
          </p:nvPicPr>
          <p:blipFill>
            <a:blip r:embed="rId6"/>
            <a:srcRect r="58735"/>
            <a:stretch>
              <a:fillRect/>
            </a:stretch>
          </p:blipFill>
          <p:spPr>
            <a:xfrm>
              <a:off x="1852" y="4231"/>
              <a:ext cx="7492" cy="2652"/>
            </a:xfrm>
            <a:custGeom>
              <a:avLst/>
              <a:gdLst/>
              <a:ahLst/>
              <a:cxnLst>
                <a:cxn ang="3">
                  <a:pos x="hc" y="t"/>
                </a:cxn>
                <a:cxn ang="cd2">
                  <a:pos x="l" y="vc"/>
                </a:cxn>
                <a:cxn ang="cd4">
                  <a:pos x="hc" y="b"/>
                </a:cxn>
                <a:cxn ang="0">
                  <a:pos x="r" y="vc"/>
                </a:cxn>
              </a:cxnLst>
              <a:rect l="l" t="t" r="r" b="b"/>
              <a:pathLst>
                <a:path w="7492" h="2652">
                  <a:moveTo>
                    <a:pt x="0" y="0"/>
                  </a:moveTo>
                  <a:lnTo>
                    <a:pt x="7492" y="0"/>
                  </a:lnTo>
                  <a:lnTo>
                    <a:pt x="7492" y="2652"/>
                  </a:lnTo>
                  <a:lnTo>
                    <a:pt x="0" y="2652"/>
                  </a:lnTo>
                  <a:lnTo>
                    <a:pt x="0" y="0"/>
                  </a:lnTo>
                  <a:close/>
                </a:path>
              </a:pathLst>
            </a:custGeom>
          </p:spPr>
        </p:pic>
        <p:pic>
          <p:nvPicPr>
            <p:cNvPr id="14" name="图片 13"/>
            <p:cNvPicPr>
              <a:picLocks noChangeAspect="1"/>
            </p:cNvPicPr>
            <p:nvPr/>
          </p:nvPicPr>
          <p:blipFill>
            <a:blip r:embed="rId6"/>
            <a:srcRect l="59947"/>
            <a:stretch>
              <a:fillRect/>
            </a:stretch>
          </p:blipFill>
          <p:spPr>
            <a:xfrm>
              <a:off x="9344" y="4231"/>
              <a:ext cx="7272" cy="2652"/>
            </a:xfrm>
            <a:custGeom>
              <a:avLst/>
              <a:gdLst/>
              <a:ahLst/>
              <a:cxnLst>
                <a:cxn ang="3">
                  <a:pos x="hc" y="t"/>
                </a:cxn>
                <a:cxn ang="cd2">
                  <a:pos x="l" y="vc"/>
                </a:cxn>
                <a:cxn ang="cd4">
                  <a:pos x="hc" y="b"/>
                </a:cxn>
                <a:cxn ang="0">
                  <a:pos x="r" y="vc"/>
                </a:cxn>
              </a:cxnLst>
              <a:rect l="l" t="t" r="r" b="b"/>
              <a:pathLst>
                <a:path w="7272" h="2652">
                  <a:moveTo>
                    <a:pt x="0" y="0"/>
                  </a:moveTo>
                  <a:lnTo>
                    <a:pt x="7272" y="0"/>
                  </a:lnTo>
                  <a:lnTo>
                    <a:pt x="7272" y="2652"/>
                  </a:lnTo>
                  <a:lnTo>
                    <a:pt x="0" y="2652"/>
                  </a:lnTo>
                  <a:lnTo>
                    <a:pt x="0" y="0"/>
                  </a:lnTo>
                  <a:close/>
                </a:path>
              </a:pathLst>
            </a:custGeom>
          </p:spPr>
        </p:pic>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3848735" y="885825"/>
            <a:ext cx="3594735" cy="414020"/>
          </a:xfrm>
          <a:prstGeom prst="rect">
            <a:avLst/>
          </a:prstGeom>
          <a:noFill/>
        </p:spPr>
        <p:txBody>
          <a:bodyPr wrap="square" rtlCol="0">
            <a:noAutofit/>
          </a:bodyPr>
          <a:p>
            <a:pPr algn="ctr">
              <a:lnSpc>
                <a:spcPct val="90000"/>
              </a:lnSpc>
            </a:pPr>
            <a:r>
              <a:rPr lang="zh-CN" altLang="en-US" sz="3000" b="1">
                <a:solidFill>
                  <a:schemeClr val="tx1"/>
                </a:solidFill>
                <a:uFillTx/>
              </a:rPr>
              <a:t>Passage Five</a:t>
            </a:r>
            <a:endParaRPr lang="zh-CN" altLang="en-US" sz="3000" b="1">
              <a:solidFill>
                <a:schemeClr val="tx1"/>
              </a:solidFill>
              <a:uFillTx/>
            </a:endParaRPr>
          </a:p>
        </p:txBody>
      </p:sp>
      <p:grpSp>
        <p:nvGrpSpPr>
          <p:cNvPr id="11" name="组合 10"/>
          <p:cNvGrpSpPr/>
          <p:nvPr/>
        </p:nvGrpSpPr>
        <p:grpSpPr>
          <a:xfrm>
            <a:off x="1447165" y="2313940"/>
            <a:ext cx="8830945" cy="1755775"/>
            <a:chOff x="2513" y="4362"/>
            <a:chExt cx="13580" cy="2688"/>
          </a:xfrm>
        </p:grpSpPr>
        <p:pic>
          <p:nvPicPr>
            <p:cNvPr id="3" name="图片 2"/>
            <p:cNvPicPr>
              <a:picLocks noChangeAspect="1"/>
            </p:cNvPicPr>
            <p:nvPr/>
          </p:nvPicPr>
          <p:blipFill>
            <a:blip r:embed="rId5"/>
            <a:srcRect r="70091"/>
            <a:stretch>
              <a:fillRect/>
            </a:stretch>
          </p:blipFill>
          <p:spPr>
            <a:xfrm>
              <a:off x="2513" y="4362"/>
              <a:ext cx="5520" cy="2688"/>
            </a:xfrm>
            <a:custGeom>
              <a:avLst/>
              <a:gdLst/>
              <a:ahLst/>
              <a:cxnLst>
                <a:cxn ang="3">
                  <a:pos x="hc" y="t"/>
                </a:cxn>
                <a:cxn ang="cd2">
                  <a:pos x="l" y="vc"/>
                </a:cxn>
                <a:cxn ang="cd4">
                  <a:pos x="hc" y="b"/>
                </a:cxn>
                <a:cxn ang="0">
                  <a:pos x="r" y="vc"/>
                </a:cxn>
              </a:cxnLst>
              <a:rect l="l" t="t" r="r" b="b"/>
              <a:pathLst>
                <a:path w="5520" h="2688">
                  <a:moveTo>
                    <a:pt x="0" y="0"/>
                  </a:moveTo>
                  <a:lnTo>
                    <a:pt x="5520" y="0"/>
                  </a:lnTo>
                  <a:lnTo>
                    <a:pt x="5520" y="2688"/>
                  </a:lnTo>
                  <a:lnTo>
                    <a:pt x="0" y="2688"/>
                  </a:lnTo>
                  <a:lnTo>
                    <a:pt x="0" y="0"/>
                  </a:lnTo>
                  <a:close/>
                </a:path>
              </a:pathLst>
            </a:custGeom>
          </p:spPr>
        </p:pic>
        <p:pic>
          <p:nvPicPr>
            <p:cNvPr id="10" name="图片 9"/>
            <p:cNvPicPr>
              <a:picLocks noChangeAspect="1"/>
            </p:cNvPicPr>
            <p:nvPr/>
          </p:nvPicPr>
          <p:blipFill>
            <a:blip r:embed="rId5"/>
            <a:srcRect l="56329"/>
            <a:stretch>
              <a:fillRect/>
            </a:stretch>
          </p:blipFill>
          <p:spPr>
            <a:xfrm>
              <a:off x="8033" y="4362"/>
              <a:ext cx="8060" cy="2688"/>
            </a:xfrm>
            <a:custGeom>
              <a:avLst/>
              <a:gdLst/>
              <a:ahLst/>
              <a:cxnLst>
                <a:cxn ang="3">
                  <a:pos x="hc" y="t"/>
                </a:cxn>
                <a:cxn ang="cd2">
                  <a:pos x="l" y="vc"/>
                </a:cxn>
                <a:cxn ang="cd4">
                  <a:pos x="hc" y="b"/>
                </a:cxn>
                <a:cxn ang="0">
                  <a:pos x="r" y="vc"/>
                </a:cxn>
              </a:cxnLst>
              <a:rect l="l" t="t" r="r" b="b"/>
              <a:pathLst>
                <a:path w="8060" h="2688">
                  <a:moveTo>
                    <a:pt x="0" y="0"/>
                  </a:moveTo>
                  <a:lnTo>
                    <a:pt x="8060" y="0"/>
                  </a:lnTo>
                  <a:lnTo>
                    <a:pt x="8060" y="2688"/>
                  </a:lnTo>
                  <a:lnTo>
                    <a:pt x="0" y="2688"/>
                  </a:lnTo>
                  <a:lnTo>
                    <a:pt x="0" y="0"/>
                  </a:lnTo>
                  <a:close/>
                </a:path>
              </a:pathLst>
            </a:custGeom>
          </p:spPr>
        </p:pic>
      </p:gr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55905" y="314960"/>
            <a:ext cx="11884660"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3650615" y="923925"/>
            <a:ext cx="3594735" cy="513080"/>
          </a:xfrm>
          <a:prstGeom prst="rect">
            <a:avLst/>
          </a:prstGeom>
          <a:noFill/>
        </p:spPr>
        <p:txBody>
          <a:bodyPr wrap="square" rtlCol="0">
            <a:noAutofit/>
          </a:bodyPr>
          <a:p>
            <a:pPr algn="ctr">
              <a:lnSpc>
                <a:spcPct val="90000"/>
              </a:lnSpc>
            </a:pPr>
            <a:r>
              <a:rPr lang="zh-CN" altLang="en-US" sz="3000" b="1">
                <a:solidFill>
                  <a:schemeClr val="tx1"/>
                </a:solidFill>
                <a:uFillTx/>
              </a:rPr>
              <a:t>Passage Six</a:t>
            </a:r>
            <a:endParaRPr lang="zh-CN" altLang="en-US" sz="3000" b="1">
              <a:solidFill>
                <a:schemeClr val="tx1"/>
              </a:solidFill>
              <a:uFillTx/>
            </a:endParaRPr>
          </a:p>
        </p:txBody>
      </p:sp>
      <p:grpSp>
        <p:nvGrpSpPr>
          <p:cNvPr id="2" name="组合 1"/>
          <p:cNvGrpSpPr/>
          <p:nvPr/>
        </p:nvGrpSpPr>
        <p:grpSpPr>
          <a:xfrm>
            <a:off x="10568305" y="6055360"/>
            <a:ext cx="1541780" cy="773430"/>
            <a:chOff x="15940" y="9138"/>
            <a:chExt cx="2428" cy="1218"/>
          </a:xfrm>
        </p:grpSpPr>
        <p:sp>
          <p:nvSpPr>
            <p:cNvPr id="9" name="左箭头 8">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a:hlinkClick r:id="rId6"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pic>
        <p:nvPicPr>
          <p:cNvPr id="16" name="图片 15"/>
          <p:cNvPicPr>
            <a:picLocks noChangeAspect="1"/>
          </p:cNvPicPr>
          <p:nvPr/>
        </p:nvPicPr>
        <p:blipFill>
          <a:blip r:embed="rId7"/>
          <a:srcRect l="42115" t="-1544" r="43356" b="100000"/>
          <a:stretch>
            <a:fillRect/>
          </a:stretch>
        </p:blipFill>
        <p:spPr>
          <a:xfrm>
            <a:off x="5180330" y="1146175"/>
            <a:ext cx="1687195" cy="68580"/>
          </a:xfrm>
          <a:custGeom>
            <a:avLst/>
            <a:gdLst/>
            <a:ahLst/>
            <a:cxnLst>
              <a:cxn ang="3">
                <a:pos x="hc" y="t"/>
              </a:cxn>
              <a:cxn ang="cd2">
                <a:pos x="l" y="vc"/>
              </a:cxn>
              <a:cxn ang="cd4">
                <a:pos x="hc" y="b"/>
              </a:cxn>
              <a:cxn ang="0">
                <a:pos x="r" y="vc"/>
              </a:cxn>
            </a:cxnLst>
            <a:rect l="l" t="t" r="r" b="b"/>
            <a:pathLst>
              <a:path w="2657" h="108">
                <a:moveTo>
                  <a:pt x="0" y="0"/>
                </a:moveTo>
                <a:lnTo>
                  <a:pt x="2657" y="0"/>
                </a:lnTo>
                <a:lnTo>
                  <a:pt x="2657" y="108"/>
                </a:lnTo>
                <a:lnTo>
                  <a:pt x="0" y="108"/>
                </a:lnTo>
                <a:lnTo>
                  <a:pt x="0" y="0"/>
                </a:lnTo>
                <a:close/>
              </a:path>
            </a:pathLst>
          </a:custGeom>
        </p:spPr>
      </p:pic>
      <p:grpSp>
        <p:nvGrpSpPr>
          <p:cNvPr id="15" name="组合 14"/>
          <p:cNvGrpSpPr/>
          <p:nvPr/>
        </p:nvGrpSpPr>
        <p:grpSpPr>
          <a:xfrm>
            <a:off x="1267460" y="2693035"/>
            <a:ext cx="9657080" cy="1353185"/>
            <a:chOff x="1996" y="4428"/>
            <a:chExt cx="14864" cy="1944"/>
          </a:xfrm>
        </p:grpSpPr>
        <p:pic>
          <p:nvPicPr>
            <p:cNvPr id="3" name="图片 2"/>
            <p:cNvPicPr>
              <a:picLocks noChangeAspect="1"/>
            </p:cNvPicPr>
            <p:nvPr/>
          </p:nvPicPr>
          <p:blipFill>
            <a:blip r:embed="rId8"/>
            <a:srcRect r="68784"/>
            <a:stretch>
              <a:fillRect/>
            </a:stretch>
          </p:blipFill>
          <p:spPr>
            <a:xfrm>
              <a:off x="1996" y="4428"/>
              <a:ext cx="6162" cy="1944"/>
            </a:xfrm>
            <a:custGeom>
              <a:avLst/>
              <a:gdLst/>
              <a:ahLst/>
              <a:cxnLst>
                <a:cxn ang="3">
                  <a:pos x="hc" y="t"/>
                </a:cxn>
                <a:cxn ang="cd2">
                  <a:pos x="l" y="vc"/>
                </a:cxn>
                <a:cxn ang="cd4">
                  <a:pos x="hc" y="b"/>
                </a:cxn>
                <a:cxn ang="0">
                  <a:pos x="r" y="vc"/>
                </a:cxn>
              </a:cxnLst>
              <a:rect l="l" t="t" r="r" b="b"/>
              <a:pathLst>
                <a:path w="6162" h="1944">
                  <a:moveTo>
                    <a:pt x="0" y="0"/>
                  </a:moveTo>
                  <a:lnTo>
                    <a:pt x="6162" y="0"/>
                  </a:lnTo>
                  <a:lnTo>
                    <a:pt x="6162" y="1944"/>
                  </a:lnTo>
                  <a:lnTo>
                    <a:pt x="0" y="1944"/>
                  </a:lnTo>
                  <a:lnTo>
                    <a:pt x="0" y="0"/>
                  </a:lnTo>
                  <a:close/>
                </a:path>
              </a:pathLst>
            </a:custGeom>
          </p:spPr>
        </p:pic>
        <p:pic>
          <p:nvPicPr>
            <p:cNvPr id="14" name="图片 13"/>
            <p:cNvPicPr>
              <a:picLocks noChangeAspect="1"/>
            </p:cNvPicPr>
            <p:nvPr/>
          </p:nvPicPr>
          <p:blipFill>
            <a:blip r:embed="rId8"/>
            <a:srcRect l="55917"/>
            <a:stretch>
              <a:fillRect/>
            </a:stretch>
          </p:blipFill>
          <p:spPr>
            <a:xfrm>
              <a:off x="8158" y="4428"/>
              <a:ext cx="8702" cy="1944"/>
            </a:xfrm>
            <a:custGeom>
              <a:avLst/>
              <a:gdLst/>
              <a:ahLst/>
              <a:cxnLst>
                <a:cxn ang="3">
                  <a:pos x="hc" y="t"/>
                </a:cxn>
                <a:cxn ang="cd2">
                  <a:pos x="l" y="vc"/>
                </a:cxn>
                <a:cxn ang="cd4">
                  <a:pos x="hc" y="b"/>
                </a:cxn>
                <a:cxn ang="0">
                  <a:pos x="r" y="vc"/>
                </a:cxn>
              </a:cxnLst>
              <a:rect l="l" t="t" r="r" b="b"/>
              <a:pathLst>
                <a:path w="8702" h="1944">
                  <a:moveTo>
                    <a:pt x="0" y="0"/>
                  </a:moveTo>
                  <a:lnTo>
                    <a:pt x="8702" y="0"/>
                  </a:lnTo>
                  <a:lnTo>
                    <a:pt x="8702" y="1944"/>
                  </a:lnTo>
                  <a:lnTo>
                    <a:pt x="0" y="1944"/>
                  </a:lnTo>
                  <a:lnTo>
                    <a:pt x="0" y="0"/>
                  </a:lnTo>
                  <a:close/>
                </a:path>
              </a:pathLst>
            </a:custGeom>
          </p:spPr>
        </p:pic>
      </p:gr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678815" y="1448435"/>
            <a:ext cx="11010265" cy="1420495"/>
          </a:xfrm>
          <a:prstGeom prst="rect">
            <a:avLst/>
          </a:prstGeom>
          <a:noFill/>
        </p:spPr>
        <p:txBody>
          <a:bodyPr wrap="square" rtlCol="0">
            <a:spAutoFit/>
          </a:bodyPr>
          <a:p>
            <a:pPr indent="0" fontAlgn="auto">
              <a:lnSpc>
                <a:spcPct val="90000"/>
              </a:lnSpc>
              <a:spcAft>
                <a:spcPts val="0"/>
              </a:spcAft>
              <a:buNone/>
            </a:pPr>
            <a:r>
              <a:rPr lang="zh-CN" altLang="en-US" sz="3200" b="1">
                <a:solidFill>
                  <a:srgbClr val="00B0F0"/>
                </a:solidFill>
                <a:uFillTx/>
                <a:latin typeface="Times New Roman" panose="02020603050405020304" charset="0"/>
                <a:ea typeface="微软雅黑" panose="020B0503020204020204" charset="-122"/>
                <a:cs typeface="Times New Roman" panose="02020603050405020304" charset="0"/>
              </a:rPr>
              <a:t>A. Please choose the best Chinese meanings for the underlined words.</a:t>
            </a:r>
            <a:endParaRPr lang="zh-CN" altLang="en-US" sz="3200" b="1">
              <a:solidFill>
                <a:srgbClr val="00B0F0"/>
              </a:solidFill>
              <a:uFillTx/>
              <a:latin typeface="Times New Roman" panose="02020603050405020304" charset="0"/>
              <a:ea typeface="微软雅黑" panose="020B0503020204020204" charset="-122"/>
              <a:cs typeface="Times New Roman" panose="02020603050405020304" charset="0"/>
            </a:endParaRPr>
          </a:p>
          <a:p>
            <a:pPr indent="0" fontAlgn="auto">
              <a:lnSpc>
                <a:spcPct val="90000"/>
              </a:lnSpc>
              <a:spcAft>
                <a:spcPts val="0"/>
              </a:spcAft>
              <a:buNone/>
            </a:pPr>
            <a:r>
              <a:rPr lang="zh-CN" altLang="en-US" sz="3200">
                <a:solidFill>
                  <a:srgbClr val="00B0F0"/>
                </a:solidFill>
                <a:uFillTx/>
                <a:latin typeface="宋体" panose="02010600030101010101" pitchFamily="2" charset="-122"/>
                <a:ea typeface="宋体" panose="02010600030101010101" pitchFamily="2" charset="-122"/>
                <a:cs typeface="Times New Roman" panose="02020603050405020304" charset="0"/>
              </a:rPr>
              <a:t>请选出句中画线单词的最佳中文意思。</a:t>
            </a:r>
            <a:endParaRPr lang="zh-CN" altLang="en-US" sz="3200">
              <a:solidFill>
                <a:srgbClr val="00B0F0"/>
              </a:solidFill>
              <a:uFillTx/>
              <a:latin typeface="宋体" panose="02010600030101010101" pitchFamily="2" charset="-122"/>
              <a:ea typeface="宋体" panose="02010600030101010101" pitchFamily="2" charset="-122"/>
              <a:cs typeface="Times New Roman" panose="02020603050405020304" charset="0"/>
            </a:endParaRPr>
          </a:p>
        </p:txBody>
      </p:sp>
      <p:grpSp>
        <p:nvGrpSpPr>
          <p:cNvPr id="6" name="组合 5"/>
          <p:cNvGrpSpPr/>
          <p:nvPr/>
        </p:nvGrpSpPr>
        <p:grpSpPr>
          <a:xfrm>
            <a:off x="3982085" y="429895"/>
            <a:ext cx="3345180" cy="658495"/>
            <a:chOff x="7463" y="1201"/>
            <a:chExt cx="5268" cy="1037"/>
          </a:xfrm>
        </p:grpSpPr>
        <p:cxnSp>
          <p:nvCxnSpPr>
            <p:cNvPr id="21" name="直接连接符 20"/>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Assessment</a:t>
              </a:r>
              <a:endParaRPr lang="zh-CN" altLang="en-US" sz="4000" b="1">
                <a:solidFill>
                  <a:schemeClr val="bg2"/>
                </a:solidFill>
                <a:effectLst>
                  <a:innerShdw blurRad="63500" dist="50800" dir="13500000">
                    <a:srgbClr val="000000">
                      <a:alpha val="50000"/>
                    </a:srgbClr>
                  </a:innerShdw>
                </a:effectLst>
              </a:endParaRPr>
            </a:p>
          </p:txBody>
        </p:sp>
        <p:cxnSp>
          <p:nvCxnSpPr>
            <p:cNvPr id="3" name="直接连接符 2"/>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28" name="图片 27"/>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527925" y="0"/>
            <a:ext cx="1273810" cy="1273810"/>
          </a:xfrm>
          <a:prstGeom prst="rect">
            <a:avLst/>
          </a:prstGeom>
          <a:scene3d>
            <a:camera prst="orthographicFront">
              <a:rot lat="0" lon="0" rev="0"/>
            </a:camera>
            <a:lightRig rig="threePt" dir="t"/>
          </a:scene3d>
        </p:spPr>
      </p:pic>
      <p:sp>
        <p:nvSpPr>
          <p:cNvPr id="14" name="文本框 13"/>
          <p:cNvSpPr txBox="1"/>
          <p:nvPr/>
        </p:nvSpPr>
        <p:spPr>
          <a:xfrm>
            <a:off x="563245" y="3043555"/>
            <a:ext cx="1101026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My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colleagues</a:t>
            </a:r>
            <a:r>
              <a:rPr sz="3000">
                <a:solidFill>
                  <a:schemeClr val="tx1"/>
                </a:solidFill>
                <a:uFillTx/>
                <a:latin typeface="Times New Roman" panose="02020603050405020304" charset="0"/>
                <a:ea typeface="宋体" panose="02010600030101010101" pitchFamily="2" charset="-122"/>
                <a:cs typeface="Times New Roman" panose="02020603050405020304" charset="0"/>
              </a:rPr>
              <a:t> helped me a lot.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学院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同事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网友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同学</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nvSpPr>
        <p:spPr>
          <a:xfrm>
            <a:off x="861060" y="310134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8" name="文本框 7"/>
          <p:cNvSpPr txBox="1"/>
          <p:nvPr/>
        </p:nvSpPr>
        <p:spPr>
          <a:xfrm>
            <a:off x="861060" y="483743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【解析】colleague意为“同事”。句意：我的同事给了我很多帮助。</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678180" y="10166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2. Please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ensure</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that all the lights are turned off.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确保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相信</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 记得</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D. 认为</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920115" y="108648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8" name="文本框 7"/>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【解析】ensure意为“确保，保证”。句意：请确保所有的灯都关掉了。</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428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100000" t="47204" r="-1794" b="41610"/>
          <a:stretch>
            <a:fillRect/>
          </a:stretch>
        </p:blipFill>
        <p:spPr>
          <a:xfrm rot="21060000">
            <a:off x="9221556" y="2777920"/>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9" name="左大括号 18"/>
          <p:cNvSpPr/>
          <p:nvPr/>
        </p:nvSpPr>
        <p:spPr>
          <a:xfrm>
            <a:off x="2515235" y="1447800"/>
            <a:ext cx="499110" cy="3642360"/>
          </a:xfrm>
          <a:prstGeom prst="leftBrace">
            <a:avLst>
              <a:gd name="adj1" fmla="val 0"/>
              <a:gd name="adj2" fmla="val 49069"/>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24" name="直接连接符 23"/>
          <p:cNvCxnSpPr/>
          <p:nvPr>
            <p:custDataLst>
              <p:tags r:id="rId6"/>
            </p:custDataLst>
          </p:nvPr>
        </p:nvCxnSpPr>
        <p:spPr>
          <a:xfrm>
            <a:off x="5007610" y="144780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5" name="直接连接符 24"/>
          <p:cNvCxnSpPr/>
          <p:nvPr>
            <p:custDataLst>
              <p:tags r:id="rId7"/>
            </p:custDataLst>
          </p:nvPr>
        </p:nvCxnSpPr>
        <p:spPr>
          <a:xfrm>
            <a:off x="5117465" y="3220085"/>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6" name="直接连接符 25"/>
          <p:cNvCxnSpPr/>
          <p:nvPr>
            <p:custDataLst>
              <p:tags r:id="rId8"/>
            </p:custDataLst>
          </p:nvPr>
        </p:nvCxnSpPr>
        <p:spPr>
          <a:xfrm>
            <a:off x="5117465" y="503301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8" name="直接连接符 27"/>
          <p:cNvCxnSpPr/>
          <p:nvPr>
            <p:custDataLst>
              <p:tags r:id="rId9"/>
            </p:custDataLst>
          </p:nvPr>
        </p:nvCxnSpPr>
        <p:spPr>
          <a:xfrm>
            <a:off x="7874000" y="1464310"/>
            <a:ext cx="405765" cy="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9" name="直接连接符 28"/>
          <p:cNvCxnSpPr/>
          <p:nvPr>
            <p:custDataLst>
              <p:tags r:id="rId10"/>
            </p:custDataLst>
          </p:nvPr>
        </p:nvCxnSpPr>
        <p:spPr>
          <a:xfrm>
            <a:off x="7895590" y="3215005"/>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30" name="直接连接符 29"/>
          <p:cNvCxnSpPr/>
          <p:nvPr>
            <p:custDataLst>
              <p:tags r:id="rId11"/>
            </p:custDataLst>
          </p:nvPr>
        </p:nvCxnSpPr>
        <p:spPr>
          <a:xfrm>
            <a:off x="7866380" y="507492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sp>
        <p:nvSpPr>
          <p:cNvPr id="2" name="圆角矩形 1"/>
          <p:cNvSpPr/>
          <p:nvPr/>
        </p:nvSpPr>
        <p:spPr>
          <a:xfrm>
            <a:off x="297180" y="2083435"/>
            <a:ext cx="2339340" cy="2120265"/>
          </a:xfrm>
          <a:prstGeom prst="roundRect">
            <a:avLst/>
          </a:prstGeom>
          <a:solidFill>
            <a:schemeClr val="accent5">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Unit 9</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Occupational </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Life</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职场生活</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3" name="圆角矩形 2"/>
          <p:cNvSpPr/>
          <p:nvPr>
            <p:custDataLst>
              <p:tags r:id="rId12"/>
            </p:custDataLst>
          </p:nvPr>
        </p:nvSpPr>
        <p:spPr>
          <a:xfrm>
            <a:off x="2870200" y="908685"/>
            <a:ext cx="2209165"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Four</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2</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记叙文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6" name="圆角矩形 5"/>
          <p:cNvSpPr/>
          <p:nvPr>
            <p:custDataLst>
              <p:tags r:id="rId13"/>
            </p:custDataLst>
          </p:nvPr>
        </p:nvSpPr>
        <p:spPr>
          <a:xfrm>
            <a:off x="2924175" y="2758440"/>
            <a:ext cx="2209165"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Five</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2</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说明文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8" name="圆角矩形 7"/>
          <p:cNvSpPr/>
          <p:nvPr>
            <p:custDataLst>
              <p:tags r:id="rId14"/>
            </p:custDataLst>
          </p:nvPr>
        </p:nvSpPr>
        <p:spPr>
          <a:xfrm>
            <a:off x="2860040" y="4476115"/>
            <a:ext cx="2277110"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Six</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2</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议论文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9" name="圆角矩形 8"/>
          <p:cNvSpPr/>
          <p:nvPr>
            <p:custDataLst>
              <p:tags r:id="rId15"/>
            </p:custDataLst>
          </p:nvPr>
        </p:nvSpPr>
        <p:spPr>
          <a:xfrm>
            <a:off x="5326380" y="720090"/>
            <a:ext cx="2616200" cy="1465580"/>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sz="2600">
                <a:solidFill>
                  <a:schemeClr val="tx1"/>
                </a:solidFill>
                <a:uFillTx/>
                <a:latin typeface="Times New Roman" panose="02020603050405020304" charset="0"/>
                <a:ea typeface="宋体" panose="02010600030101010101" pitchFamily="2" charset="-122"/>
                <a:cs typeface="Times New Roman" panose="02020603050405020304" charset="0"/>
              </a:rPr>
              <a:t>A Senior Technician</a:t>
            </a:r>
            <a:endParaRPr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 name="圆角矩形 9"/>
          <p:cNvSpPr/>
          <p:nvPr>
            <p:custDataLst>
              <p:tags r:id="rId16"/>
            </p:custDataLst>
          </p:nvPr>
        </p:nvSpPr>
        <p:spPr>
          <a:xfrm>
            <a:off x="5340350" y="2641600"/>
            <a:ext cx="2555240" cy="1256030"/>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sz="2600">
                <a:solidFill>
                  <a:schemeClr val="tx1"/>
                </a:solidFill>
                <a:uFillTx/>
                <a:latin typeface="Times New Roman" panose="02020603050405020304" charset="0"/>
                <a:cs typeface="Times New Roman" panose="02020603050405020304" charset="0"/>
              </a:rPr>
              <a:t>Responsibilities of a Retail Salesperson</a:t>
            </a:r>
            <a:endParaRPr sz="2600">
              <a:solidFill>
                <a:schemeClr val="tx1"/>
              </a:solidFill>
              <a:uFillTx/>
              <a:latin typeface="Times New Roman" panose="02020603050405020304" charset="0"/>
              <a:cs typeface="Times New Roman" panose="02020603050405020304" charset="0"/>
            </a:endParaRPr>
          </a:p>
        </p:txBody>
      </p:sp>
      <p:sp>
        <p:nvSpPr>
          <p:cNvPr id="11" name="圆角矩形 10"/>
          <p:cNvSpPr/>
          <p:nvPr>
            <p:custDataLst>
              <p:tags r:id="rId17"/>
            </p:custDataLst>
          </p:nvPr>
        </p:nvSpPr>
        <p:spPr>
          <a:xfrm>
            <a:off x="5363845" y="4284345"/>
            <a:ext cx="2502535" cy="1494790"/>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The Importance of Etiquette at Work</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圆角矩形 11"/>
          <p:cNvSpPr/>
          <p:nvPr>
            <p:custDataLst>
              <p:tags r:id="rId18"/>
            </p:custDataLst>
          </p:nvPr>
        </p:nvSpPr>
        <p:spPr>
          <a:xfrm>
            <a:off x="8280400" y="755015"/>
            <a:ext cx="3288665" cy="133921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8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“技术工匠”相关词汇：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8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technician, practice, professional, master</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4" name="圆角矩形 13"/>
          <p:cNvSpPr/>
          <p:nvPr>
            <p:custDataLst>
              <p:tags r:id="rId19"/>
            </p:custDataLst>
          </p:nvPr>
        </p:nvSpPr>
        <p:spPr>
          <a:xfrm>
            <a:off x="8279765" y="2183130"/>
            <a:ext cx="3354070" cy="213995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“零售服务”相关词汇：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purchase, product, provide, display</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圆角矩形 15"/>
          <p:cNvSpPr/>
          <p:nvPr>
            <p:custDataLst>
              <p:tags r:id="rId20"/>
            </p:custDataLst>
          </p:nvPr>
        </p:nvSpPr>
        <p:spPr>
          <a:xfrm>
            <a:off x="8277860" y="4486275"/>
            <a:ext cx="3176270" cy="148717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“职场礼仪”相关词汇：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etiquette, formal, relation, respect, treat</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grpSp>
        <p:nvGrpSpPr>
          <p:cNvPr id="7" name="组合 6"/>
          <p:cNvGrpSpPr/>
          <p:nvPr/>
        </p:nvGrpSpPr>
        <p:grpSpPr>
          <a:xfrm>
            <a:off x="10568305" y="6055360"/>
            <a:ext cx="1541780" cy="773430"/>
            <a:chOff x="15940" y="9138"/>
            <a:chExt cx="2428" cy="1218"/>
          </a:xfrm>
        </p:grpSpPr>
        <p:sp>
          <p:nvSpPr>
            <p:cNvPr id="21" name="左箭头 20"/>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a:hlinkClick r:id="rId21"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3. They have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overcome</a:t>
            </a:r>
            <a:r>
              <a:rPr sz="3000">
                <a:solidFill>
                  <a:schemeClr val="tx1"/>
                </a:solidFill>
                <a:uFillTx/>
                <a:latin typeface="Times New Roman" panose="02020603050405020304" charset="0"/>
                <a:ea typeface="宋体" panose="02010600030101010101" pitchFamily="2" charset="-122"/>
                <a:cs typeface="Times New Roman" panose="02020603050405020304" charset="0"/>
              </a:rPr>
              <a:t> lots of difficulties.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面对</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超越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克服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妥协</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8648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【解析】overcome意为“克服”。句意：他们已经克服了很多困难。</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3149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4. The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employees</a:t>
            </a:r>
            <a:r>
              <a:rPr sz="3000">
                <a:solidFill>
                  <a:schemeClr val="tx1"/>
                </a:solidFill>
                <a:uFillTx/>
                <a:latin typeface="Times New Roman" panose="02020603050405020304" charset="0"/>
                <a:ea typeface="宋体" panose="02010600030101010101" pitchFamily="2" charset="-122"/>
                <a:cs typeface="Times New Roman" panose="02020603050405020304" charset="0"/>
              </a:rPr>
              <a:t> worked hard to complete the project.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雇用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雇主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雇员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同行</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【解析】employee意为“雇员”。句意：雇员们都努力工作以完成这项工程。</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5. This is the only room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available</a:t>
            </a:r>
            <a:r>
              <a:rPr sz="3000">
                <a:solidFill>
                  <a:schemeClr val="tx1"/>
                </a:solidFill>
                <a:uFillTx/>
                <a:latin typeface="Times New Roman" panose="02020603050405020304" charset="0"/>
                <a:ea typeface="宋体" panose="02010600030101010101" pitchFamily="2" charset="-122"/>
                <a:cs typeface="Times New Roman" panose="02020603050405020304" charset="0"/>
              </a:rPr>
              <a:t> in the house.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廉价的</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没空的</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 多余的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可用的</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【解析】available意为“可用的”。句意：这是房子里唯一可用的房间。</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6. This is a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common</a:t>
            </a:r>
            <a:r>
              <a:rPr sz="3000">
                <a:solidFill>
                  <a:schemeClr val="tx1"/>
                </a:solidFill>
                <a:uFillTx/>
                <a:latin typeface="Times New Roman" panose="02020603050405020304" charset="0"/>
                <a:ea typeface="宋体" panose="02010600030101010101" pitchFamily="2" charset="-122"/>
                <a:cs typeface="Times New Roman" panose="02020603050405020304" charset="0"/>
              </a:rPr>
              <a:t> spelling mistake.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严重的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常见的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普通的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正常的</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【解析】common意为“常见的”。句意：这是一个常见的拼写错误。</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7. I like everything to be neat and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tidy</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整洁的</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干净的</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 随便的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记录</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【解析】tidy意为“整洁的”。句意：我喜欢每件东西都是干净整洁的。</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416560" y="12198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8. The company has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achieved</a:t>
            </a:r>
            <a:r>
              <a:rPr sz="3000">
                <a:solidFill>
                  <a:schemeClr val="tx1"/>
                </a:solidFill>
                <a:uFillTx/>
                <a:latin typeface="Times New Roman" panose="02020603050405020304" charset="0"/>
                <a:ea typeface="宋体" panose="02010600030101010101" pitchFamily="2" charset="-122"/>
                <a:cs typeface="Times New Roman" panose="02020603050405020304" charset="0"/>
              </a:rPr>
              <a:t> its goal.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规划</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计划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实现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追求</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637540" y="130556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【解析】achieve意为“实现”。句意：这个公司实现了目标。</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9. Our manager told us the plan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in detail</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简洁地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严肃地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神秘地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详细地</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286125"/>
            <a:ext cx="9969500" cy="158051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【解析】in detail意为“详细地”。句意：我们经理把计划详细地告诉了我们。</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73150"/>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10.</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One of the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advantages</a:t>
            </a:r>
            <a:r>
              <a:rPr sz="3000">
                <a:solidFill>
                  <a:schemeClr val="tx1"/>
                </a:solidFill>
                <a:uFillTx/>
                <a:latin typeface="Times New Roman" panose="02020603050405020304" charset="0"/>
                <a:ea typeface="宋体" panose="02010600030101010101" pitchFamily="2" charset="-122"/>
                <a:cs typeface="Times New Roman" panose="02020603050405020304" charset="0"/>
              </a:rPr>
              <a:t> living in the country is the fresh air.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位置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优势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条件</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D. 资源</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17792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【解析】advantage意为“优势”。句意：住在乡村的其中一个优势是空气清新。</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7512050"/>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11.</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The two groups agreed to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cooperate</a:t>
            </a:r>
            <a:r>
              <a:rPr sz="3000">
                <a:solidFill>
                  <a:schemeClr val="tx1"/>
                </a:solidFill>
                <a:uFillTx/>
                <a:latin typeface="Times New Roman" panose="02020603050405020304" charset="0"/>
                <a:ea typeface="宋体" panose="02010600030101010101" pitchFamily="2" charset="-122"/>
                <a:cs typeface="Times New Roman" panose="02020603050405020304" charset="0"/>
              </a:rPr>
              <a:t> with each other.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合并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合作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沟通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联合</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820420" y="113855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【解析】cooperate意为“合作”。句意：两个小组同意相互合作。</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47637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12.</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A variety of</a:t>
            </a:r>
            <a:r>
              <a:rPr sz="3000">
                <a:solidFill>
                  <a:schemeClr val="tx1"/>
                </a:solidFill>
                <a:uFillTx/>
                <a:latin typeface="Times New Roman" panose="02020603050405020304" charset="0"/>
                <a:ea typeface="宋体" panose="02010600030101010101" pitchFamily="2" charset="-122"/>
                <a:cs typeface="Times New Roman" panose="02020603050405020304" charset="0"/>
              </a:rPr>
              <a:t> reasons were given.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各种各样的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一连串的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少量的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丰富的</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41045" y="109093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 variety of意为“各种各样的”。句意：给出了各种各样的理由。</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1712595" y="2198370"/>
            <a:ext cx="9088755" cy="1714500"/>
          </a:xfrm>
          <a:prstGeom prst="rect">
            <a:avLst/>
          </a:prstGeom>
          <a:noFill/>
        </p:spPr>
        <p:txBody>
          <a:bodyPr wrap="square" rtlCol="0">
            <a:spAutoFit/>
          </a:bodyPr>
          <a:p>
            <a:pPr indent="0" fontAlgn="auto">
              <a:lnSpc>
                <a:spcPct val="110000"/>
              </a:lnSpc>
              <a:spcAft>
                <a:spcPts val="0"/>
              </a:spcAft>
              <a:buNone/>
            </a:pPr>
            <a:r>
              <a:rPr lang="zh-CN" altLang="en-US" sz="3200" b="1">
                <a:solidFill>
                  <a:srgbClr val="00B0F0"/>
                </a:solidFill>
                <a:uFillTx/>
                <a:latin typeface="Times New Roman" panose="02020603050405020304" charset="0"/>
                <a:ea typeface="微软雅黑" panose="020B0503020204020204" charset="-122"/>
                <a:cs typeface="Times New Roman" panose="02020603050405020304" charset="0"/>
              </a:rPr>
              <a:t>Read the following three passages and choose the best answers.</a:t>
            </a:r>
            <a:endParaRPr lang="zh-CN" altLang="en-US" sz="3200" b="1">
              <a:solidFill>
                <a:srgbClr val="00B0F0"/>
              </a:solidFill>
              <a:uFillTx/>
              <a:latin typeface="Times New Roman" panose="02020603050405020304" charset="0"/>
              <a:ea typeface="微软雅黑" panose="020B0503020204020204" charset="-122"/>
              <a:cs typeface="Times New Roman" panose="02020603050405020304" charset="0"/>
            </a:endParaRPr>
          </a:p>
          <a:p>
            <a:pPr indent="0" fontAlgn="auto">
              <a:lnSpc>
                <a:spcPct val="110000"/>
              </a:lnSpc>
              <a:spcAft>
                <a:spcPts val="0"/>
              </a:spcAft>
              <a:buNone/>
            </a:pPr>
            <a:r>
              <a:rPr lang="zh-CN" altLang="en-US" sz="3200">
                <a:solidFill>
                  <a:srgbClr val="00B0F0"/>
                </a:solidFill>
                <a:uFillTx/>
                <a:latin typeface="宋体" panose="02010600030101010101" pitchFamily="2" charset="-122"/>
                <a:ea typeface="宋体" panose="02010600030101010101" pitchFamily="2" charset="-122"/>
                <a:cs typeface="Times New Roman" panose="02020603050405020304" charset="0"/>
              </a:rPr>
              <a:t>阅读以下三篇文章，并选择最佳选项。</a:t>
            </a:r>
            <a:endParaRPr lang="zh-CN" altLang="en-US" sz="3200">
              <a:solidFill>
                <a:srgbClr val="00B0F0"/>
              </a:solidFill>
              <a:uFillTx/>
              <a:latin typeface="宋体" panose="02010600030101010101" pitchFamily="2" charset="-122"/>
              <a:ea typeface="宋体" panose="02010600030101010101" pitchFamily="2" charset="-122"/>
              <a:cs typeface="Times New Roman" panose="02020603050405020304" charset="0"/>
            </a:endParaRPr>
          </a:p>
        </p:txBody>
      </p:sp>
      <p:grpSp>
        <p:nvGrpSpPr>
          <p:cNvPr id="6" name="组合 5"/>
          <p:cNvGrpSpPr/>
          <p:nvPr/>
        </p:nvGrpSpPr>
        <p:grpSpPr>
          <a:xfrm>
            <a:off x="3982085" y="657860"/>
            <a:ext cx="3345180" cy="658495"/>
            <a:chOff x="7463" y="1201"/>
            <a:chExt cx="5268" cy="1037"/>
          </a:xfrm>
        </p:grpSpPr>
        <p:cxnSp>
          <p:nvCxnSpPr>
            <p:cNvPr id="21" name="直接连接符 20"/>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Exploration</a:t>
              </a:r>
              <a:endParaRPr lang="zh-CN" altLang="en-US" sz="4000" b="1">
                <a:solidFill>
                  <a:schemeClr val="bg2"/>
                </a:solidFill>
                <a:effectLst>
                  <a:innerShdw blurRad="63500" dist="50800" dir="13500000">
                    <a:srgbClr val="000000">
                      <a:alpha val="50000"/>
                    </a:srgbClr>
                  </a:innerShdw>
                </a:effectLst>
              </a:endParaRPr>
            </a:p>
          </p:txBody>
        </p:sp>
        <p:cxnSp>
          <p:nvCxnSpPr>
            <p:cNvPr id="3" name="直接连接符 2"/>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756525" y="1905"/>
            <a:ext cx="1273810" cy="1273810"/>
          </a:xfrm>
          <a:prstGeom prst="rect">
            <a:avLst/>
          </a:prstGeom>
          <a:scene3d>
            <a:camera prst="orthographicFront">
              <a:rot lat="0" lon="0" rev="0"/>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98550"/>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13.</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Take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extra</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care when you are driving at night.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特别的</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通常的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附加的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额外的</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920115" y="116840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7" name="文本框 6"/>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【解析】extra意为“额外的”。句意：你晚上开车要格外小心。</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14.</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Students should learn to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manage</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their time.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分配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利用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改进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管理</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【解析】manage意为“管理”。句意：学生应该学习管理时间。</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3149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47637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15.</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There is great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competition</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between the two companies to attract customers.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作文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竞争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竞技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合并</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【解析】competition意为“竞争”。句意：两家公司为了吸引顾客展开了激烈的竞争。</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47637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16.</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We should take some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measures</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to protect endangered animals.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措施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测量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计量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政策</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642995"/>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【解析】measure作名词意为“措施”。句意：我们应该采取一些措施来保护濒危动物。</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17.</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There is broad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support</a:t>
            </a:r>
            <a:r>
              <a:rPr sz="3000">
                <a:solidFill>
                  <a:schemeClr val="tx1"/>
                </a:solidFill>
                <a:uFillTx/>
                <a:latin typeface="Times New Roman" panose="02020603050405020304" charset="0"/>
                <a:ea typeface="宋体" panose="02010600030101010101" pitchFamily="2" charset="-122"/>
                <a:cs typeface="Times New Roman" panose="02020603050405020304" charset="0"/>
              </a:rPr>
              <a:t> for the government’s policies.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帮助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理解</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 支持</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D. 执行</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11887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【解析】support作名词意为“支持”。句意：政府的政策得到了广泛的支持。</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18.</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 nice room is being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prepared</a:t>
            </a:r>
            <a:r>
              <a:rPr sz="3000">
                <a:solidFill>
                  <a:schemeClr val="tx1"/>
                </a:solidFill>
                <a:uFillTx/>
                <a:latin typeface="Times New Roman" panose="02020603050405020304" charset="0"/>
                <a:ea typeface="宋体" panose="02010600030101010101" pitchFamily="2" charset="-122"/>
                <a:cs typeface="Times New Roman" panose="02020603050405020304" charset="0"/>
              </a:rPr>
              <a:t> for the young couple.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设计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装饰</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 清洁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准备</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60083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【解析】prepare意为“准备”。句意：（有人）正在为这对年轻的夫妇准备一间很好的房间。</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481330" y="1029335"/>
            <a:ext cx="1107503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19.</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The team’s success was largely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due to</a:t>
            </a:r>
            <a:r>
              <a:rPr sz="3000">
                <a:solidFill>
                  <a:schemeClr val="tx1"/>
                </a:solidFill>
                <a:uFillTx/>
                <a:latin typeface="Times New Roman" panose="02020603050405020304" charset="0"/>
                <a:ea typeface="宋体" panose="02010600030101010101" pitchFamily="2" charset="-122"/>
                <a:cs typeface="Times New Roman" panose="02020603050405020304" charset="0"/>
              </a:rPr>
              <a:t> her efforts.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因为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为了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源于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取决于</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13792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【解析】due to意为“因为，由于”。句意：这个队伍的成功主要因为有她的努力。</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47637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20.</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I have given my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personal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advice to my younger brother.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有意义的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个人的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诚恳的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集体的</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【解析】personal意为“个人的；私人的”。句意：我已经把我的个人意见给我弟弟了。</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bldLvl="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0"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567055" y="513715"/>
            <a:ext cx="11121390" cy="977265"/>
          </a:xfrm>
          <a:prstGeom prst="rect">
            <a:avLst/>
          </a:prstGeom>
          <a:noFill/>
        </p:spPr>
        <p:txBody>
          <a:bodyPr wrap="square" rtlCol="0">
            <a:spAutoFit/>
          </a:bodyPr>
          <a:p>
            <a:pPr indent="0" fontAlgn="auto">
              <a:lnSpc>
                <a:spcPct val="90000"/>
              </a:lnSpc>
              <a:spcAft>
                <a:spcPts val="0"/>
              </a:spcAft>
              <a:buNone/>
            </a:pPr>
            <a:r>
              <a:rPr lang="zh-CN" altLang="en-US" sz="3200" b="1">
                <a:solidFill>
                  <a:srgbClr val="00B0F0"/>
                </a:solidFill>
                <a:uFillTx/>
                <a:latin typeface="Times New Roman" panose="02020603050405020304" charset="0"/>
                <a:ea typeface="宋体" panose="02010600030101010101" pitchFamily="2" charset="-122"/>
                <a:cs typeface="Times New Roman" panose="02020603050405020304" charset="0"/>
              </a:rPr>
              <a:t>B. Read the passage and choose the best answer for each blank.</a:t>
            </a:r>
            <a:endParaRPr lang="zh-CN" altLang="en-US" sz="3200" b="1">
              <a:solidFill>
                <a:srgbClr val="00B0F0"/>
              </a:solidFill>
              <a:uFillTx/>
              <a:latin typeface="Times New Roman" panose="02020603050405020304" charset="0"/>
              <a:ea typeface="宋体" panose="02010600030101010101" pitchFamily="2" charset="-122"/>
              <a:cs typeface="Times New Roman" panose="02020603050405020304" charset="0"/>
            </a:endParaRPr>
          </a:p>
          <a:p>
            <a:pPr indent="0" fontAlgn="auto">
              <a:lnSpc>
                <a:spcPct val="90000"/>
              </a:lnSpc>
              <a:spcAft>
                <a:spcPts val="0"/>
              </a:spcAft>
              <a:buNone/>
            </a:pPr>
            <a:r>
              <a:rPr lang="zh-CN" altLang="en-US" sz="3200">
                <a:solidFill>
                  <a:srgbClr val="00B0F0"/>
                </a:solidFill>
                <a:uFillTx/>
                <a:latin typeface="Times New Roman" panose="02020603050405020304" charset="0"/>
                <a:ea typeface="宋体" panose="02010600030101010101" pitchFamily="2" charset="-122"/>
                <a:cs typeface="Times New Roman" panose="02020603050405020304" charset="0"/>
              </a:rPr>
              <a:t>阅读文章，并为各题选出最佳选项。</a:t>
            </a:r>
            <a:endParaRPr lang="zh-CN" altLang="en-US" sz="3200">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nvSpPr>
        <p:spPr>
          <a:xfrm>
            <a:off x="621665" y="1525905"/>
            <a:ext cx="11002645" cy="2168525"/>
          </a:xfrm>
          <a:prstGeom prst="rect">
            <a:avLst/>
          </a:prstGeom>
          <a:noFill/>
        </p:spPr>
        <p:txBody>
          <a:bodyPr wrap="square" rtlCol="0">
            <a:spAutoFit/>
          </a:bodyPr>
          <a:p>
            <a:pPr indent="762000" algn="just" fontAlgn="auto">
              <a:lnSpc>
                <a:spcPct val="9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 history of office secretaries dates back to the early 20th century when typewriters were first introduced into offices. Women were often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as secretaries, as their ability to type quickly made them</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fit for any organization. As years passed, the role of office secretaries expanded to a wide range of tasks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2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typing.</a:t>
            </a:r>
            <a:endParaRPr 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67055" y="4128135"/>
            <a:ext cx="10045700" cy="1306195"/>
          </a:xfrm>
          <a:prstGeom prst="rect">
            <a:avLst/>
          </a:prstGeom>
          <a:solidFill>
            <a:schemeClr val="accent3">
              <a:lumMod val="20000"/>
              <a:lumOff val="80000"/>
            </a:schemeClr>
          </a:solidFill>
        </p:spPr>
        <p:txBody>
          <a:bodyPr wrap="square" rtlCol="0">
            <a:noAutofit/>
          </a:bodyPr>
          <a:p>
            <a:pPr marL="360045" indent="-457200" fontAlgn="auto">
              <a:lnSpc>
                <a:spcPct val="12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1. A. hired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told</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C. asked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seen</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2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2. A. except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beside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beyond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with</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807085" y="425894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2508250" y="584454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 name="文本框 1"/>
          <p:cNvSpPr txBox="1"/>
          <p:nvPr/>
        </p:nvSpPr>
        <p:spPr>
          <a:xfrm>
            <a:off x="807085" y="481203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C</a:t>
            </a:r>
            <a:endParaRPr lang="en-US" altLang="zh-CN" sz="3000">
              <a:solidFill>
                <a:srgbClr val="C00000"/>
              </a:solidFill>
              <a:uFillTx/>
              <a:latin typeface="Times New Roman" panose="02020603050405020304" charset="0"/>
              <a:cs typeface="Times New Roman" panose="02020603050405020304" charset="0"/>
            </a:endParaRPr>
          </a:p>
        </p:txBody>
      </p:sp>
      <p:sp>
        <p:nvSpPr>
          <p:cNvPr id="6" name="圆角矩形 5"/>
          <p:cNvSpPr/>
          <p:nvPr/>
        </p:nvSpPr>
        <p:spPr>
          <a:xfrm>
            <a:off x="4796790" y="584390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2</a:t>
            </a:r>
            <a:r>
              <a:rPr lang="zh-CN" altLang="en-US" sz="2800" b="1">
                <a:solidFill>
                  <a:srgbClr val="00B0F0"/>
                </a:solidFill>
                <a:hlinkClick r:id="rId6"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bldLvl="0" animBg="1"/>
      <p:bldP spid="2" grpId="0"/>
      <p:bldP spid="6"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5"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6">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4099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1.【解析】从空格前一句可知，秘书的历史可追溯到20世纪早期办公室引进打字机的时候，从空格后半句可知，女性打字打得快的能力使她们能在任何机构胜任工作，可以推测女性通常被雇用为秘书。故选A项。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401.05,&quot;left&quot;:225.2,&quot;top&quot;:58.65,&quot;width&quot;:649.05}"/>
</p:tagLst>
</file>

<file path=ppt/tags/tag101.xml><?xml version="1.0" encoding="utf-8"?>
<p:tagLst xmlns:p="http://schemas.openxmlformats.org/presentationml/2006/main">
  <p:tag name="KSO_WM_DIAGRAM_VIRTUALLY_FRAME" val="{&quot;height&quot;:401.05,&quot;left&quot;:225.2,&quot;top&quot;:58.65,&quot;width&quot;:649.05}"/>
</p:tagLst>
</file>

<file path=ppt/tags/tag102.xml><?xml version="1.0" encoding="utf-8"?>
<p:tagLst xmlns:p="http://schemas.openxmlformats.org/presentationml/2006/main">
  <p:tag name="KSO_WM_DIAGRAM_VIRTUALLY_FRAME" val="{&quot;height&quot;:401.05,&quot;left&quot;:225.2,&quot;top&quot;:58.65,&quot;width&quot;:649.05}"/>
</p:tagLst>
</file>

<file path=ppt/tags/tag103.xml><?xml version="1.0" encoding="utf-8"?>
<p:tagLst xmlns:p="http://schemas.openxmlformats.org/presentationml/2006/main">
  <p:tag name="KSO_WM_DIAGRAM_VIRTUALLY_FRAME" val="{&quot;height&quot;:401.05,&quot;left&quot;:225.2,&quot;top&quot;:58.65,&quot;width&quot;:649.05}"/>
</p:tagLst>
</file>

<file path=ppt/tags/tag104.xml><?xml version="1.0" encoding="utf-8"?>
<p:tagLst xmlns:p="http://schemas.openxmlformats.org/presentationml/2006/main">
  <p:tag name="KSO_WM_DIAGRAM_VIRTUALLY_FRAME" val="{&quot;height&quot;:401.05,&quot;left&quot;:225.2,&quot;top&quot;:58.65,&quot;width&quot;:649.05}"/>
</p:tagLst>
</file>

<file path=ppt/tags/tag105.xml><?xml version="1.0" encoding="utf-8"?>
<p:tagLst xmlns:p="http://schemas.openxmlformats.org/presentationml/2006/main">
  <p:tag name="KSO_WM_DIAGRAM_VIRTUALLY_FRAME" val="{&quot;height&quot;:401.05,&quot;left&quot;:225.2,&quot;top&quot;:58.65,&quot;width&quot;:649.05}"/>
</p:tagLst>
</file>

<file path=ppt/tags/tag106.xml><?xml version="1.0" encoding="utf-8"?>
<p:tagLst xmlns:p="http://schemas.openxmlformats.org/presentationml/2006/main">
  <p:tag name="KSO_WM_DIAGRAM_VIRTUALLY_FRAME" val="{&quot;height&quot;:401.05,&quot;left&quot;:225.2,&quot;top&quot;:58.65,&quot;width&quot;:649.05}"/>
</p:tagLst>
</file>

<file path=ppt/tags/tag107.xml><?xml version="1.0" encoding="utf-8"?>
<p:tagLst xmlns:p="http://schemas.openxmlformats.org/presentationml/2006/main">
  <p:tag name="KSO_WM_DIAGRAM_VIRTUALLY_FRAME" val="{&quot;height&quot;:401.05,&quot;left&quot;:225.2,&quot;top&quot;:58.65,&quot;width&quot;:649.05}"/>
</p:tagLst>
</file>

<file path=ppt/tags/tag108.xml><?xml version="1.0" encoding="utf-8"?>
<p:tagLst xmlns:p="http://schemas.openxmlformats.org/presentationml/2006/main">
  <p:tag name="KSO_WM_DIAGRAM_VIRTUALLY_FRAME" val="{&quot;height&quot;:401.05,&quot;left&quot;:225.2,&quot;top&quot;:58.65,&quot;width&quot;:649.05}"/>
</p:tagLst>
</file>

<file path=ppt/tags/tag109.xml><?xml version="1.0" encoding="utf-8"?>
<p:tagLst xmlns:p="http://schemas.openxmlformats.org/presentationml/2006/main">
  <p:tag name="KSO_WM_DIAGRAM_VIRTUALLY_FRAME" val="{&quot;height&quot;:401.05,&quot;left&quot;:225.2,&quot;top&quot;:58.65,&quot;width&quot;:649.0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401.05,&quot;left&quot;:225.2,&quot;top&quot;:58.65,&quot;width&quot;:649.05}"/>
</p:tagLst>
</file>

<file path=ppt/tags/tag111.xml><?xml version="1.0" encoding="utf-8"?>
<p:tagLst xmlns:p="http://schemas.openxmlformats.org/presentationml/2006/main">
  <p:tag name="KSO_WM_DIAGRAM_VIRTUALLY_FRAME" val="{&quot;height&quot;:401.05,&quot;left&quot;:225.2,&quot;top&quot;:58.65,&quot;width&quot;:649.05}"/>
</p:tagLst>
</file>

<file path=ppt/tags/tag112.xml><?xml version="1.0" encoding="utf-8"?>
<p:tagLst xmlns:p="http://schemas.openxmlformats.org/presentationml/2006/main">
  <p:tag name="KSO_WM_DIAGRAM_VIRTUALLY_FRAME" val="{&quot;height&quot;:401.05,&quot;left&quot;:225.2,&quot;top&quot;:58.65,&quot;width&quot;:649.05}"/>
</p:tagLst>
</file>

<file path=ppt/tags/tag113.xml><?xml version="1.0" encoding="utf-8"?>
<p:tagLst xmlns:p="http://schemas.openxmlformats.org/presentationml/2006/main">
  <p:tag name="KSO_WM_DIAGRAM_VIRTUALLY_FRAME" val="{&quot;height&quot;:401.05,&quot;left&quot;:225.2,&quot;top&quot;:58.65,&quot;width&quot;:649.05}"/>
</p:tagLst>
</file>

<file path=ppt/tags/tag114.xml><?xml version="1.0" encoding="utf-8"?>
<p:tagLst xmlns:p="http://schemas.openxmlformats.org/presentationml/2006/main">
  <p:tag name="KSO_WM_DIAGRAM_VIRTUALLY_FRAME" val="{&quot;height&quot;:401.05,&quot;left&quot;:225.2,&quot;top&quot;:58.65,&quot;width&quot;:649.05}"/>
</p:tagLst>
</file>

<file path=ppt/tags/tag115.xml><?xml version="1.0" encoding="utf-8"?>
<p:tagLst xmlns:p="http://schemas.openxmlformats.org/presentationml/2006/main">
  <p:tag name="picid" val="{6400ca10-6b7c-4abc-bd04-7cfc309fc43d}"/>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picid" val="{1b60e5b8-a379-4df4-9077-fef692bfd37b}"/>
</p:tagLst>
</file>

<file path=ppt/tags/tag118.xml><?xml version="1.0" encoding="utf-8"?>
<p:tagLst xmlns:p="http://schemas.openxmlformats.org/presentationml/2006/main">
  <p:tag name="picid" val="{6400ca10-6b7c-4abc-bd04-7cfc309fc43d}"/>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picid" val="{6400ca10-6b7c-4abc-bd04-7cfc309fc43d}"/>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picid" val="{6400ca10-6b7c-4abc-bd04-7cfc309fc43d}"/>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picid" val="{6400ca10-6b7c-4abc-bd04-7cfc309fc43d}"/>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picid" val="{6400ca10-6b7c-4abc-bd04-7cfc309fc43d}"/>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picid" val="{6400ca10-6b7c-4abc-bd04-7cfc309fc43d}"/>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picid" val="{6400ca10-6b7c-4abc-bd04-7cfc309fc43d}"/>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picid" val="{6400ca10-6b7c-4abc-bd04-7cfc309fc43d}"/>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picid" val="{6400ca10-6b7c-4abc-bd04-7cfc309fc43d}"/>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picid" val="{6400ca10-6b7c-4abc-bd04-7cfc309fc43d}"/>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picid" val="{6400ca10-6b7c-4abc-bd04-7cfc309fc43d}"/>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picid" val="{6400ca10-6b7c-4abc-bd04-7cfc309fc43d}"/>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picid" val="{6400ca10-6b7c-4abc-bd04-7cfc309fc43d}"/>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picid" val="{6400ca10-6b7c-4abc-bd04-7cfc309fc43d}"/>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picid" val="{6400ca10-6b7c-4abc-bd04-7cfc309fc43d}"/>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picid" val="{6400ca10-6b7c-4abc-bd04-7cfc309fc43d}"/>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picid" val="{6400ca10-6b7c-4abc-bd04-7cfc309fc43d}"/>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DIAGRAM_VIRTUALLY_FRAME" val="{&quot;height&quot;:453.1,&quot;left&quot;:30.25,&quot;top&quot;:46.25,&quot;width&quot;:892.65}"/>
</p:tagLst>
</file>

<file path=ppt/tags/tag153.xml><?xml version="1.0" encoding="utf-8"?>
<p:tagLst xmlns:p="http://schemas.openxmlformats.org/presentationml/2006/main">
  <p:tag name="KSO_WM_DIAGRAM_VIRTUALLY_FRAME" val="{&quot;height&quot;:453.1,&quot;left&quot;:30.25,&quot;top&quot;:46.25,&quot;width&quot;:892.65}"/>
</p:tagLst>
</file>

<file path=ppt/tags/tag154.xml><?xml version="1.0" encoding="utf-8"?>
<p:tagLst xmlns:p="http://schemas.openxmlformats.org/presentationml/2006/main">
  <p:tag name="KSO_WM_DIAGRAM_VIRTUALLY_FRAME" val="{&quot;height&quot;:453.1,&quot;left&quot;:30.25,&quot;top&quot;:46.25,&quot;width&quot;:892.65}"/>
</p:tagLst>
</file>

<file path=ppt/tags/tag155.xml><?xml version="1.0" encoding="utf-8"?>
<p:tagLst xmlns:p="http://schemas.openxmlformats.org/presentationml/2006/main">
  <p:tag name="KSO_WM_DIAGRAM_VIRTUALLY_FRAME" val="{&quot;height&quot;:453.1,&quot;left&quot;:30.25,&quot;top&quot;:46.25,&quot;width&quot;:892.65}"/>
</p:tagLst>
</file>

<file path=ppt/tags/tag156.xml><?xml version="1.0" encoding="utf-8"?>
<p:tagLst xmlns:p="http://schemas.openxmlformats.org/presentationml/2006/main">
  <p:tag name="KSO_WM_DIAGRAM_VIRTUALLY_FRAME" val="{&quot;height&quot;:453.1,&quot;left&quot;:30.25,&quot;top&quot;:46.25,&quot;width&quot;:892.65}"/>
</p:tagLst>
</file>

<file path=ppt/tags/tag157.xml><?xml version="1.0" encoding="utf-8"?>
<p:tagLst xmlns:p="http://schemas.openxmlformats.org/presentationml/2006/main">
  <p:tag name="picid" val="{6400ca10-6b7c-4abc-bd04-7cfc309fc43d}"/>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picid" val="{6400ca10-6b7c-4abc-bd04-7cfc309fc43d}"/>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DIAGRAM_VIRTUALLY_FRAME" val="{&quot;height&quot;:453.1,&quot;left&quot;:30.25,&quot;top&quot;:46.25,&quot;width&quot;:893.6}"/>
</p:tagLst>
</file>

<file path=ppt/tags/tag162.xml><?xml version="1.0" encoding="utf-8"?>
<p:tagLst xmlns:p="http://schemas.openxmlformats.org/presentationml/2006/main">
  <p:tag name="KSO_WM_DIAGRAM_VIRTUALLY_FRAME" val="{&quot;height&quot;:453.1,&quot;left&quot;:30.25,&quot;top&quot;:46.25,&quot;width&quot;:893.6}"/>
</p:tagLst>
</file>

<file path=ppt/tags/tag163.xml><?xml version="1.0" encoding="utf-8"?>
<p:tagLst xmlns:p="http://schemas.openxmlformats.org/presentationml/2006/main">
  <p:tag name="KSO_WM_DIAGRAM_VIRTUALLY_FRAME" val="{&quot;height&quot;:453.1,&quot;left&quot;:30.25,&quot;top&quot;:46.25,&quot;width&quot;:893.6}"/>
</p:tagLst>
</file>

<file path=ppt/tags/tag164.xml><?xml version="1.0" encoding="utf-8"?>
<p:tagLst xmlns:p="http://schemas.openxmlformats.org/presentationml/2006/main">
  <p:tag name="KSO_WM_DIAGRAM_VIRTUALLY_FRAME" val="{&quot;height&quot;:453.1,&quot;left&quot;:30.25,&quot;top&quot;:46.25,&quot;width&quot;:893.6}"/>
</p:tagLst>
</file>

<file path=ppt/tags/tag165.xml><?xml version="1.0" encoding="utf-8"?>
<p:tagLst xmlns:p="http://schemas.openxmlformats.org/presentationml/2006/main">
  <p:tag name="KSO_WM_DIAGRAM_VIRTUALLY_FRAME" val="{&quot;height&quot;:453.1,&quot;left&quot;:30.25,&quot;top&quot;:46.25,&quot;width&quot;:893.6}"/>
</p:tagLst>
</file>

<file path=ppt/tags/tag166.xml><?xml version="1.0" encoding="utf-8"?>
<p:tagLst xmlns:p="http://schemas.openxmlformats.org/presentationml/2006/main">
  <p:tag name="KSO_WM_DIAGRAM_VIRTUALLY_FRAME" val="{&quot;height&quot;:453.1,&quot;left&quot;:30.25,&quot;top&quot;:46.25,&quot;width&quot;:893.6}"/>
</p:tagLst>
</file>

<file path=ppt/tags/tag167.xml><?xml version="1.0" encoding="utf-8"?>
<p:tagLst xmlns:p="http://schemas.openxmlformats.org/presentationml/2006/main">
  <p:tag name="KSO_WM_DIAGRAM_VIRTUALLY_FRAME" val="{&quot;height&quot;:453.1,&quot;left&quot;:30.25,&quot;top&quot;:46.25,&quot;width&quot;:893.6}"/>
</p:tagLst>
</file>

<file path=ppt/tags/tag168.xml><?xml version="1.0" encoding="utf-8"?>
<p:tagLst xmlns:p="http://schemas.openxmlformats.org/presentationml/2006/main">
  <p:tag name="picid" val="{6400ca10-6b7c-4abc-bd04-7cfc309fc43d}"/>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picid" val="{6400ca10-6b7c-4abc-bd04-7cfc309fc43d}"/>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picid" val="{6400ca10-6b7c-4abc-bd04-7cfc309fc43d}"/>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picid" val="{6400ca10-6b7c-4abc-bd04-7cfc309fc43d}"/>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DIAGRAM_VIRTUALLY_FRAME" val="{&quot;height&quot;:453.1,&quot;left&quot;:30.25,&quot;top&quot;:46.25,&quot;width&quot;:892.65}"/>
</p:tagLst>
</file>

<file path=ppt/tags/tag177.xml><?xml version="1.0" encoding="utf-8"?>
<p:tagLst xmlns:p="http://schemas.openxmlformats.org/presentationml/2006/main">
  <p:tag name="picid" val="{6400ca10-6b7c-4abc-bd04-7cfc309fc43d}"/>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picid" val="{6400ca10-6b7c-4abc-bd04-7cfc309fc43d}"/>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picid" val="{6400ca10-6b7c-4abc-bd04-7cfc309fc43d}"/>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picid" val="{6400ca10-6b7c-4abc-bd04-7cfc309fc43d}"/>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picid" val="{6400ca10-6b7c-4abc-bd04-7cfc309fc43d}"/>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picid" val="{6400ca10-6b7c-4abc-bd04-7cfc309fc43d}"/>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picid" val="{6400ca10-6b7c-4abc-bd04-7cfc309fc43d}"/>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picid" val="{1b60e5b8-a379-4df4-9077-fef692bfd37b}"/>
</p:tagLst>
</file>

<file path=ppt/tags/tag192.xml><?xml version="1.0" encoding="utf-8"?>
<p:tagLst xmlns:p="http://schemas.openxmlformats.org/presentationml/2006/main">
  <p:tag name="picid" val="{6400ca10-6b7c-4abc-bd04-7cfc309fc43d}"/>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picid" val="{6400ca10-6b7c-4abc-bd04-7cfc309fc43d}"/>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picid" val="{6400ca10-6b7c-4abc-bd04-7cfc309fc43d}"/>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picid" val="{6400ca10-6b7c-4abc-bd04-7cfc309fc43d}"/>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picid" val="{6400ca10-6b7c-4abc-bd04-7cfc309fc43d}"/>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picid" val="{6400ca10-6b7c-4abc-bd04-7cfc309fc43d}"/>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picid" val="{6400ca10-6b7c-4abc-bd04-7cfc309fc43d}"/>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picid" val="{6400ca10-6b7c-4abc-bd04-7cfc309fc43d}"/>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picid" val="{6400ca10-6b7c-4abc-bd04-7cfc309fc43d}"/>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picid" val="{6400ca10-6b7c-4abc-bd04-7cfc309fc43d}"/>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picid" val="{1b60e5b8-a379-4df4-9077-fef692bfd37b}"/>
</p:tagLst>
</file>

<file path=ppt/tags/tag213.xml><?xml version="1.0" encoding="utf-8"?>
<p:tagLst xmlns:p="http://schemas.openxmlformats.org/presentationml/2006/main">
  <p:tag name="picid" val="{6400ca10-6b7c-4abc-bd04-7cfc309fc43d}"/>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picid" val="{6400ca10-6b7c-4abc-bd04-7cfc309fc43d}"/>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picid" val="{6400ca10-6b7c-4abc-bd04-7cfc309fc43d}"/>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picid" val="{6400ca10-6b7c-4abc-bd04-7cfc309fc43d}"/>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picid" val="{6400ca10-6b7c-4abc-bd04-7cfc309fc43d}"/>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picid" val="{6400ca10-6b7c-4abc-bd04-7cfc309fc43d}"/>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picid" val="{6400ca10-6b7c-4abc-bd04-7cfc309fc43d}"/>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picid" val="{6400ca10-6b7c-4abc-bd04-7cfc309fc43d}"/>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picid" val="{6400ca10-6b7c-4abc-bd04-7cfc309fc43d}"/>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picid" val="{6400ca10-6b7c-4abc-bd04-7cfc309fc43d}"/>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picid" val="{6400ca10-6b7c-4abc-bd04-7cfc309fc43d}"/>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picid" val="{6400ca10-6b7c-4abc-bd04-7cfc309fc43d}"/>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picid" val="{6400ca10-6b7c-4abc-bd04-7cfc309fc43d}"/>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picid" val="{6400ca10-6b7c-4abc-bd04-7cfc309fc43d}"/>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picid" val="{6400ca10-6b7c-4abc-bd04-7cfc309fc43d}"/>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picid" val="{6400ca10-6b7c-4abc-bd04-7cfc309fc43d}"/>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picid" val="{6400ca10-6b7c-4abc-bd04-7cfc309fc43d}"/>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DIAGRAM_VIRTUALLY_FRAME" val="{&quot;height&quot;:494.2,&quot;left&quot;:41.85,&quot;top&quot;:24.65,&quot;width&quot;:864.2}"/>
</p:tagLst>
</file>

<file path=ppt/tags/tag248.xml><?xml version="1.0" encoding="utf-8"?>
<p:tagLst xmlns:p="http://schemas.openxmlformats.org/presentationml/2006/main">
  <p:tag name="KSO_WM_DIAGRAM_VIRTUALLY_FRAME" val="{&quot;height&quot;:494.2,&quot;left&quot;:41.85,&quot;top&quot;:24.65,&quot;width&quot;:864.2}"/>
</p:tagLst>
</file>

<file path=ppt/tags/tag249.xml><?xml version="1.0" encoding="utf-8"?>
<p:tagLst xmlns:p="http://schemas.openxmlformats.org/presentationml/2006/main">
  <p:tag name="KSO_WM_DIAGRAM_VIRTUALLY_FRAME" val="{&quot;height&quot;:494.2,&quot;left&quot;:41.85,&quot;top&quot;:24.65,&quot;width&quot;:864.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picid" val="{6400ca10-6b7c-4abc-bd04-7cfc309fc43d}"/>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picid" val="{6400ca10-6b7c-4abc-bd04-7cfc309fc43d}"/>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picid" val="{6400ca10-6b7c-4abc-bd04-7cfc309fc43d}"/>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DIAGRAM_VIRTUALLY_FRAME" val="{&quot;height&quot;:494.2,&quot;left&quot;:41.85,&quot;top&quot;:24.65,&quot;width&quot;:864.2}"/>
</p:tagLst>
</file>

<file path=ppt/tags/tag257.xml><?xml version="1.0" encoding="utf-8"?>
<p:tagLst xmlns:p="http://schemas.openxmlformats.org/presentationml/2006/main">
  <p:tag name="KSO_WM_DIAGRAM_VIRTUALLY_FRAME" val="{&quot;height&quot;:494.2,&quot;left&quot;:41.85,&quot;top&quot;:24.65,&quot;width&quot;:864.2}"/>
</p:tagLst>
</file>

<file path=ppt/tags/tag258.xml><?xml version="1.0" encoding="utf-8"?>
<p:tagLst xmlns:p="http://schemas.openxmlformats.org/presentationml/2006/main">
  <p:tag name="picid" val="{6400ca10-6b7c-4abc-bd04-7cfc309fc43d}"/>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DIAGRAM_VIRTUALLY_FRAME" val="{&quot;height&quot;:494.2,&quot;left&quot;:41.85,&quot;top&quot;:24.65,&quot;width&quot;:864.2}"/>
</p:tagLst>
</file>

<file path=ppt/tags/tag261.xml><?xml version="1.0" encoding="utf-8"?>
<p:tagLst xmlns:p="http://schemas.openxmlformats.org/presentationml/2006/main">
  <p:tag name="KSO_WM_DIAGRAM_VIRTUALLY_FRAME" val="{&quot;height&quot;:494.2,&quot;left&quot;:41.85,&quot;top&quot;:24.65,&quot;width&quot;:864.2}"/>
</p:tagLst>
</file>

<file path=ppt/tags/tag262.xml><?xml version="1.0" encoding="utf-8"?>
<p:tagLst xmlns:p="http://schemas.openxmlformats.org/presentationml/2006/main">
  <p:tag name="KSO_WM_DIAGRAM_VIRTUALLY_FRAME" val="{&quot;height&quot;:494.2,&quot;left&quot;:41.85,&quot;top&quot;:24.65,&quot;width&quot;:864.2}"/>
</p:tagLst>
</file>

<file path=ppt/tags/tag263.xml><?xml version="1.0" encoding="utf-8"?>
<p:tagLst xmlns:p="http://schemas.openxmlformats.org/presentationml/2006/main">
  <p:tag name="KSO_WM_DIAGRAM_VIRTUALLY_FRAME" val="{&quot;height&quot;:494.2,&quot;left&quot;:41.85,&quot;top&quot;:24.65,&quot;width&quot;:864.2}"/>
</p:tagLst>
</file>

<file path=ppt/tags/tag264.xml><?xml version="1.0" encoding="utf-8"?>
<p:tagLst xmlns:p="http://schemas.openxmlformats.org/presentationml/2006/main">
  <p:tag name="KSO_WM_DIAGRAM_VIRTUALLY_FRAME" val="{&quot;height&quot;:494.2,&quot;left&quot;:41.85,&quot;top&quot;:24.65,&quot;width&quot;:864.2}"/>
</p:tagLst>
</file>

<file path=ppt/tags/tag265.xml><?xml version="1.0" encoding="utf-8"?>
<p:tagLst xmlns:p="http://schemas.openxmlformats.org/presentationml/2006/main">
  <p:tag name="picid" val="{6400ca10-6b7c-4abc-bd04-7cfc309fc43d}"/>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picid" val="{6400ca10-6b7c-4abc-bd04-7cfc309fc43d}"/>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picid" val="{6400ca10-6b7c-4abc-bd04-7cfc309fc43d}"/>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DIAGRAM_VIRTUALLY_FRAME" val="{&quot;height&quot;:494.2,&quot;left&quot;:41.85,&quot;top&quot;:24.65,&quot;width&quot;:864.2}"/>
</p:tagLst>
</file>

<file path=ppt/tags/tag272.xml><?xml version="1.0" encoding="utf-8"?>
<p:tagLst xmlns:p="http://schemas.openxmlformats.org/presentationml/2006/main">
  <p:tag name="picid" val="{6400ca10-6b7c-4abc-bd04-7cfc309fc43d}"/>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picid" val="{6400ca10-6b7c-4abc-bd04-7cfc309fc43d}"/>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picid" val="{6400ca10-6b7c-4abc-bd04-7cfc309fc43d}"/>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picid" val="{6400ca10-6b7c-4abc-bd04-7cfc309fc43d}"/>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picid" val="{6400ca10-6b7c-4abc-bd04-7cfc309fc43d}"/>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picid" val="{1b60e5b8-a379-4df4-9077-fef692bfd37b}"/>
</p:tagLst>
</file>

<file path=ppt/tags/tag283.xml><?xml version="1.0" encoding="utf-8"?>
<p:tagLst xmlns:p="http://schemas.openxmlformats.org/presentationml/2006/main">
  <p:tag name="picid" val="{6400ca10-6b7c-4abc-bd04-7cfc309fc43d}"/>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picid" val="{6400ca10-6b7c-4abc-bd04-7cfc309fc43d}"/>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picid" val="{6400ca10-6b7c-4abc-bd04-7cfc309fc43d}"/>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picid" val="{6400ca10-6b7c-4abc-bd04-7cfc309fc43d}"/>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picid" val="{6400ca10-6b7c-4abc-bd04-7cfc309fc43d}"/>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picid" val="{6400ca10-6b7c-4abc-bd04-7cfc309fc43d}"/>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picid" val="{6400ca10-6b7c-4abc-bd04-7cfc309fc43d}"/>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picid" val="{6400ca10-6b7c-4abc-bd04-7cfc309fc43d}"/>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picid" val="{6400ca10-6b7c-4abc-bd04-7cfc309fc43d}"/>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picid" val="{6400ca10-6b7c-4abc-bd04-7cfc309fc43d}"/>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picid" val="{6400ca10-6b7c-4abc-bd04-7cfc309fc43d}"/>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picid" val="{6400ca10-6b7c-4abc-bd04-7cfc309fc43d}"/>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picid" val="{6400ca10-6b7c-4abc-bd04-7cfc309fc43d}"/>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picid" val="{6400ca10-6b7c-4abc-bd04-7cfc309fc43d}"/>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picid" val="{6400ca10-6b7c-4abc-bd04-7cfc309fc43d}"/>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picid" val="{6400ca10-6b7c-4abc-bd04-7cfc309fc43d}"/>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picid" val="{6400ca10-6b7c-4abc-bd04-7cfc309fc43d}"/>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picid" val="{6400ca10-6b7c-4abc-bd04-7cfc309fc43d}"/>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picid" val="{6400ca10-6b7c-4abc-bd04-7cfc309fc43d}"/>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picid" val="{6400ca10-6b7c-4abc-bd04-7cfc309fc43d}"/>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picid" val="{6400ca10-6b7c-4abc-bd04-7cfc309fc43d}"/>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picid" val="{6400ca10-6b7c-4abc-bd04-7cfc309fc43d}"/>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picid" val="{6400ca10-6b7c-4abc-bd04-7cfc309fc43d}"/>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picid" val="{6400ca10-6b7c-4abc-bd04-7cfc309fc43d}"/>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picid" val="{6400ca10-6b7c-4abc-bd04-7cfc309fc43d}"/>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picid" val="{6400ca10-6b7c-4abc-bd04-7cfc309fc43d}"/>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picid" val="{6400ca10-6b7c-4abc-bd04-7cfc309fc43d}"/>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picid" val="{6400ca10-6b7c-4abc-bd04-7cfc309fc43d}"/>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picid" val="{6400ca10-6b7c-4abc-bd04-7cfc309fc43d}"/>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picid" val="{6400ca10-6b7c-4abc-bd04-7cfc309fc43d}"/>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picid" val="{6400ca10-6b7c-4abc-bd04-7cfc309fc43d}"/>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picid" val="{6400ca10-6b7c-4abc-bd04-7cfc309fc43d}"/>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picid" val="{6400ca10-6b7c-4abc-bd04-7cfc309fc43d}"/>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picid" val="{6400ca10-6b7c-4abc-bd04-7cfc309fc43d}"/>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picid" val="{6400ca10-6b7c-4abc-bd04-7cfc309fc43d}"/>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picid" val="{6400ca10-6b7c-4abc-bd04-7cfc309fc43d}"/>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picid" val="{6400ca10-6b7c-4abc-bd04-7cfc309fc43d}"/>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DIAGRAM_VIRTUALLY_FRAME" val="{&quot;height&quot;:329.6,&quot;left&quot;:52.9,&quot;top&quot;:39.55,&quot;width&quot;:861.2}"/>
</p:tagLst>
</file>

<file path=ppt/tags/tag358.xml><?xml version="1.0" encoding="utf-8"?>
<p:tagLst xmlns:p="http://schemas.openxmlformats.org/presentationml/2006/main">
  <p:tag name="KSO_WM_DIAGRAM_VIRTUALLY_FRAME" val="{&quot;height&quot;:329.6,&quot;left&quot;:52.9,&quot;top&quot;:39.55,&quot;width&quot;:861.2}"/>
</p:tagLst>
</file>

<file path=ppt/tags/tag359.xml><?xml version="1.0" encoding="utf-8"?>
<p:tagLst xmlns:p="http://schemas.openxmlformats.org/presentationml/2006/main">
  <p:tag name="KSO_WM_DIAGRAM_VIRTUALLY_FRAME" val="{&quot;height&quot;:329.6,&quot;left&quot;:52.9,&quot;top&quot;:39.55,&quot;width&quot;:861.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DIAGRAM_VIRTUALLY_FRAME" val="{&quot;height&quot;:329.6,&quot;left&quot;:52.9,&quot;top&quot;:39.55,&quot;width&quot;:861.2}"/>
</p:tagLst>
</file>

<file path=ppt/tags/tag361.xml><?xml version="1.0" encoding="utf-8"?>
<p:tagLst xmlns:p="http://schemas.openxmlformats.org/presentationml/2006/main">
  <p:tag name="KSO_WM_DIAGRAM_VIRTUALLY_FRAME" val="{&quot;height&quot;:329.6,&quot;left&quot;:52.9,&quot;top&quot;:39.55,&quot;width&quot;:861.2}"/>
</p:tagLst>
</file>

<file path=ppt/tags/tag362.xml><?xml version="1.0" encoding="utf-8"?>
<p:tagLst xmlns:p="http://schemas.openxmlformats.org/presentationml/2006/main">
  <p:tag name="picid" val="{6400ca10-6b7c-4abc-bd04-7cfc309fc43d}"/>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picid" val="{6400ca10-6b7c-4abc-bd04-7cfc309fc43d}"/>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picid" val="{6400ca10-6b7c-4abc-bd04-7cfc309fc43d}"/>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TABLE_ENDDRAG_ORIGIN_RECT" val="863*219"/>
  <p:tag name="TABLE_ENDDRAG_RECT" val="55*188*863*219"/>
</p:tagLst>
</file>

<file path=ppt/tags/tag369.xml><?xml version="1.0" encoding="utf-8"?>
<p:tagLst xmlns:p="http://schemas.openxmlformats.org/presentationml/2006/main">
  <p:tag name="picid" val="{6400ca10-6b7c-4abc-bd04-7cfc309fc43d}"/>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TABLE_ENDDRAG_ORIGIN_RECT" val="874*198"/>
  <p:tag name="TABLE_ENDDRAG_RECT" val="40*77*874*198"/>
</p:tagLst>
</file>

<file path=ppt/tags/tag372.xml><?xml version="1.0" encoding="utf-8"?>
<p:tagLst xmlns:p="http://schemas.openxmlformats.org/presentationml/2006/main">
  <p:tag name="picid" val="{6400ca10-6b7c-4abc-bd04-7cfc309fc43d}"/>
</p:tagLst>
</file>

<file path=ppt/tags/tag373.xml><?xml version="1.0" encoding="utf-8"?>
<p:tagLst xmlns:p="http://schemas.openxmlformats.org/presentationml/2006/main">
  <p:tag name="commondata" val="eyJoZGlkIjoiNzZiMTlhZGE2ZDUwZjk2YzViZjA2NWFmNzNjMWJjMzMifQ=="/>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1.xml><?xml version="1.0" encoding="utf-8"?>
<p:tagLst xmlns:p="http://schemas.openxmlformats.org/presentationml/2006/main">
  <p:tag name="picid" val="{6400ca10-6b7c-4abc-bd04-7cfc309fc43d}"/>
</p:tagLst>
</file>

<file path=ppt/tags/tag62.xml><?xml version="1.0" encoding="utf-8"?>
<p:tagLst xmlns:p="http://schemas.openxmlformats.org/presentationml/2006/main">
  <p:tag name="picid" val="{6400ca10-6b7c-4abc-bd04-7cfc309fc43d}"/>
</p:tagLst>
</file>

<file path=ppt/tags/tag63.xml><?xml version="1.0" encoding="utf-8"?>
<p:tagLst xmlns:p="http://schemas.openxmlformats.org/presentationml/2006/main">
  <p:tag name="picid" val="{6400ca10-6b7c-4abc-bd04-7cfc309fc43d}"/>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picid" val="{9e174d97-a32d-4bbf-ac65-572fc7a9cdae}"/>
</p:tagLst>
</file>

<file path=ppt/tags/tag66.xml><?xml version="1.0" encoding="utf-8"?>
<p:tagLst xmlns:p="http://schemas.openxmlformats.org/presentationml/2006/main">
  <p:tag name="picid" val="{9e174d97-a32d-4bbf-ac65-572fc7a9cdae}"/>
</p:tagLst>
</file>

<file path=ppt/tags/tag67.xml><?xml version="1.0" encoding="utf-8"?>
<p:tagLst xmlns:p="http://schemas.openxmlformats.org/presentationml/2006/main">
  <p:tag name="picid" val="{9e174d97-a32d-4bbf-ac65-572fc7a9cdae}"/>
</p:tagLst>
</file>

<file path=ppt/tags/tag68.xml><?xml version="1.0" encoding="utf-8"?>
<p:tagLst xmlns:p="http://schemas.openxmlformats.org/presentationml/2006/main">
  <p:tag name="picid" val="{9e174d97-a32d-4bbf-ac65-572fc7a9cdae}"/>
</p:tagLst>
</file>

<file path=ppt/tags/tag69.xml><?xml version="1.0" encoding="utf-8"?>
<p:tagLst xmlns:p="http://schemas.openxmlformats.org/presentationml/2006/main">
  <p:tag name="picid" val="{9e174d97-a32d-4bbf-ac65-572fc7a9cdae}"/>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picid" val="{9e174d97-a32d-4bbf-ac65-572fc7a9cdae}"/>
</p:tagLst>
</file>

<file path=ppt/tags/tag71.xml><?xml version="1.0" encoding="utf-8"?>
<p:tagLst xmlns:p="http://schemas.openxmlformats.org/presentationml/2006/main">
  <p:tag name="picid" val="{6400ca10-6b7c-4abc-bd04-7cfc309fc43d}"/>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picid" val="{1b60e5b8-a379-4df4-9077-fef692bfd37b}"/>
</p:tagLst>
</file>

<file path=ppt/tags/tag74.xml><?xml version="1.0" encoding="utf-8"?>
<p:tagLst xmlns:p="http://schemas.openxmlformats.org/presentationml/2006/main">
  <p:tag name="picid" val="{6400ca10-6b7c-4abc-bd04-7cfc309fc43d}"/>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picid" val="{6400ca10-6b7c-4abc-bd04-7cfc309fc43d}"/>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picid" val="{1b60e5b8-a379-4df4-9077-fef692bfd37b}"/>
</p:tagLst>
</file>

<file path=ppt/tags/tag79.xml><?xml version="1.0" encoding="utf-8"?>
<p:tagLst xmlns:p="http://schemas.openxmlformats.org/presentationml/2006/main">
  <p:tag name="picid" val="{6400ca10-6b7c-4abc-bd04-7cfc309fc43d}"/>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DIAGRAM_VIRTUALLY_FRAME" val="{&quot;height&quot;:440.05,&quot;left&quot;:200.25,&quot;top&quot;:46.05,&quot;width&quot;:737.05}"/>
</p:tagLst>
</file>

<file path=ppt/tags/tag82.xml><?xml version="1.0" encoding="utf-8"?>
<p:tagLst xmlns:p="http://schemas.openxmlformats.org/presentationml/2006/main">
  <p:tag name="KSO_WM_DIAGRAM_VIRTUALLY_FRAME" val="{&quot;height&quot;:440.05,&quot;left&quot;:200.25,&quot;top&quot;:46.05,&quot;width&quot;:737.05}"/>
</p:tagLst>
</file>

<file path=ppt/tags/tag83.xml><?xml version="1.0" encoding="utf-8"?>
<p:tagLst xmlns:p="http://schemas.openxmlformats.org/presentationml/2006/main">
  <p:tag name="KSO_WM_DIAGRAM_VIRTUALLY_FRAME" val="{&quot;height&quot;:440.05,&quot;left&quot;:200.25,&quot;top&quot;:46.05,&quot;width&quot;:737.05}"/>
</p:tagLst>
</file>

<file path=ppt/tags/tag84.xml><?xml version="1.0" encoding="utf-8"?>
<p:tagLst xmlns:p="http://schemas.openxmlformats.org/presentationml/2006/main">
  <p:tag name="KSO_WM_DIAGRAM_VIRTUALLY_FRAME" val="{&quot;height&quot;:440.05,&quot;left&quot;:200.25,&quot;top&quot;:46.05,&quot;width&quot;:737.05}"/>
</p:tagLst>
</file>

<file path=ppt/tags/tag85.xml><?xml version="1.0" encoding="utf-8"?>
<p:tagLst xmlns:p="http://schemas.openxmlformats.org/presentationml/2006/main">
  <p:tag name="KSO_WM_DIAGRAM_VIRTUALLY_FRAME" val="{&quot;height&quot;:440.05,&quot;left&quot;:200.25,&quot;top&quot;:46.05,&quot;width&quot;:737.05}"/>
</p:tagLst>
</file>

<file path=ppt/tags/tag86.xml><?xml version="1.0" encoding="utf-8"?>
<p:tagLst xmlns:p="http://schemas.openxmlformats.org/presentationml/2006/main">
  <p:tag name="KSO_WM_DIAGRAM_VIRTUALLY_FRAME" val="{&quot;height&quot;:440.05,&quot;left&quot;:200.25,&quot;top&quot;:46.05,&quot;width&quot;:737.05}"/>
</p:tagLst>
</file>

<file path=ppt/tags/tag87.xml><?xml version="1.0" encoding="utf-8"?>
<p:tagLst xmlns:p="http://schemas.openxmlformats.org/presentationml/2006/main">
  <p:tag name="KSO_WM_DIAGRAM_VIRTUALLY_FRAME" val="{&quot;height&quot;:440.05,&quot;left&quot;:200.25,&quot;top&quot;:46.05,&quot;width&quot;:737.05}"/>
</p:tagLst>
</file>

<file path=ppt/tags/tag88.xml><?xml version="1.0" encoding="utf-8"?>
<p:tagLst xmlns:p="http://schemas.openxmlformats.org/presentationml/2006/main">
  <p:tag name="KSO_WM_DIAGRAM_VIRTUALLY_FRAME" val="{&quot;height&quot;:440.05,&quot;left&quot;:200.25,&quot;top&quot;:46.05,&quot;width&quot;:737.05}"/>
</p:tagLst>
</file>

<file path=ppt/tags/tag89.xml><?xml version="1.0" encoding="utf-8"?>
<p:tagLst xmlns:p="http://schemas.openxmlformats.org/presentationml/2006/main">
  <p:tag name="KSO_WM_DIAGRAM_VIRTUALLY_FRAME" val="{&quot;height&quot;:440.05,&quot;left&quot;:200.25,&quot;top&quot;:46.05,&quot;width&quot;:737.0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40.05,&quot;left&quot;:200.25,&quot;top&quot;:46.05,&quot;width&quot;:737.05}"/>
</p:tagLst>
</file>

<file path=ppt/tags/tag91.xml><?xml version="1.0" encoding="utf-8"?>
<p:tagLst xmlns:p="http://schemas.openxmlformats.org/presentationml/2006/main">
  <p:tag name="KSO_WM_DIAGRAM_VIRTUALLY_FRAME" val="{&quot;height&quot;:440.05,&quot;left&quot;:200.25,&quot;top&quot;:46.05,&quot;width&quot;:737.05}"/>
</p:tagLst>
</file>

<file path=ppt/tags/tag92.xml><?xml version="1.0" encoding="utf-8"?>
<p:tagLst xmlns:p="http://schemas.openxmlformats.org/presentationml/2006/main">
  <p:tag name="KSO_WM_DIAGRAM_VIRTUALLY_FRAME" val="{&quot;height&quot;:440.05,&quot;left&quot;:200.25,&quot;top&quot;:46.05,&quot;width&quot;:737.05}"/>
</p:tagLst>
</file>

<file path=ppt/tags/tag93.xml><?xml version="1.0" encoding="utf-8"?>
<p:tagLst xmlns:p="http://schemas.openxmlformats.org/presentationml/2006/main">
  <p:tag name="KSO_WM_DIAGRAM_VIRTUALLY_FRAME" val="{&quot;height&quot;:440.05,&quot;left&quot;:200.25,&quot;top&quot;:46.05,&quot;width&quot;:737.05}"/>
</p:tagLst>
</file>

<file path=ppt/tags/tag94.xml><?xml version="1.0" encoding="utf-8"?>
<p:tagLst xmlns:p="http://schemas.openxmlformats.org/presentationml/2006/main">
  <p:tag name="KSO_WM_DIAGRAM_VIRTUALLY_FRAME" val="{&quot;height&quot;:440.05,&quot;left&quot;:200.25,&quot;top&quot;:46.05,&quot;width&quot;:737.05}"/>
</p:tagLst>
</file>

<file path=ppt/tags/tag95.xml><?xml version="1.0" encoding="utf-8"?>
<p:tagLst xmlns:p="http://schemas.openxmlformats.org/presentationml/2006/main">
  <p:tag name="KSO_WM_DIAGRAM_VIRTUALLY_FRAME" val="{&quot;height&quot;:440.05,&quot;left&quot;:200.25,&quot;top&quot;:46.05,&quot;width&quot;:737.05}"/>
</p:tagLst>
</file>

<file path=ppt/tags/tag96.xml><?xml version="1.0" encoding="utf-8"?>
<p:tagLst xmlns:p="http://schemas.openxmlformats.org/presentationml/2006/main">
  <p:tag name="KSO_WM_DIAGRAM_VIRTUALLY_FRAME" val="{&quot;height&quot;:440.05,&quot;left&quot;:200.25,&quot;top&quot;:46.05,&quot;width&quot;:737.05}"/>
</p:tagLst>
</file>

<file path=ppt/tags/tag97.xml><?xml version="1.0" encoding="utf-8"?>
<p:tagLst xmlns:p="http://schemas.openxmlformats.org/presentationml/2006/main">
  <p:tag name="picid" val="{6400ca10-6b7c-4abc-bd04-7cfc309fc43d}"/>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DIAGRAM_VIRTUALLY_FRAME" val="{&quot;height&quot;:401.05,&quot;left&quot;:225.2,&quot;top&quot;:58.65,&quot;width&quot;:649.05}"/>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30358</Words>
  <Application>WPS 演示</Application>
  <PresentationFormat>宽屏</PresentationFormat>
  <Paragraphs>964</Paragraphs>
  <Slides>120</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120</vt:i4>
      </vt:variant>
    </vt:vector>
  </HeadingPairs>
  <TitlesOfParts>
    <vt:vector size="135" baseType="lpstr">
      <vt:lpstr>Arial</vt:lpstr>
      <vt:lpstr>宋体</vt:lpstr>
      <vt:lpstr>Wingdings</vt:lpstr>
      <vt:lpstr>Wingdings</vt:lpstr>
      <vt:lpstr>Segoe Script</vt:lpstr>
      <vt:lpstr>MV Boli</vt:lpstr>
      <vt:lpstr>Aharoni</vt:lpstr>
      <vt:lpstr>微软雅黑</vt:lpstr>
      <vt:lpstr>思源黑体 CN Normal</vt:lpstr>
      <vt:lpstr>黑体</vt:lpstr>
      <vt:lpstr>Times New Roman</vt:lpstr>
      <vt:lpstr>Arial Unicode MS</vt:lpstr>
      <vt:lpstr>Calibri</vt:lpstr>
      <vt:lpstr>WPS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62</cp:revision>
  <dcterms:created xsi:type="dcterms:W3CDTF">2023-08-09T12:44:00Z</dcterms:created>
  <dcterms:modified xsi:type="dcterms:W3CDTF">2025-02-20T06:18:49Z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3B0086CAF875411CACBDA13AB9801EF4_13</vt:lpwstr>
  </property>
  <property fmtid="{D5CDD505-2E9C-101B-9397-08002B2CF9AE}" pid="3" name="KSOProductBuildVer">
    <vt:lpwstr>2052-12.1.0.18276</vt:lpwstr>
  </property>
</Properties>
</file>