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256" r:id="rId4"/>
    <p:sldId id="1007" r:id="rId6"/>
    <p:sldId id="718" r:id="rId7"/>
    <p:sldId id="719" r:id="rId8"/>
    <p:sldId id="1008" r:id="rId9"/>
    <p:sldId id="804" r:id="rId10"/>
    <p:sldId id="699" r:id="rId11"/>
    <p:sldId id="893" r:id="rId12"/>
    <p:sldId id="1009" r:id="rId13"/>
    <p:sldId id="957" r:id="rId14"/>
    <p:sldId id="1010" r:id="rId15"/>
    <p:sldId id="959" r:id="rId16"/>
    <p:sldId id="961" r:id="rId17"/>
    <p:sldId id="1013" r:id="rId18"/>
    <p:sldId id="1014" r:id="rId19"/>
    <p:sldId id="1015" r:id="rId20"/>
    <p:sldId id="1016" r:id="rId21"/>
    <p:sldId id="1017" r:id="rId22"/>
    <p:sldId id="1018" r:id="rId23"/>
    <p:sldId id="1019" r:id="rId24"/>
    <p:sldId id="1020" r:id="rId25"/>
    <p:sldId id="1021" r:id="rId26"/>
    <p:sldId id="1022" r:id="rId27"/>
    <p:sldId id="1023" r:id="rId28"/>
    <p:sldId id="1025" r:id="rId29"/>
    <p:sldId id="1027" r:id="rId30"/>
    <p:sldId id="1028" r:id="rId31"/>
    <p:sldId id="746" r:id="rId32"/>
    <p:sldId id="1119" r:id="rId33"/>
    <p:sldId id="698" r:id="rId34"/>
    <p:sldId id="1078" r:id="rId35"/>
    <p:sldId id="1079" r:id="rId36"/>
    <p:sldId id="1082" r:id="rId37"/>
    <p:sldId id="1083" r:id="rId38"/>
    <p:sldId id="1084" r:id="rId39"/>
    <p:sldId id="1086" r:id="rId40"/>
    <p:sldId id="1085" r:id="rId41"/>
    <p:sldId id="1087" r:id="rId42"/>
    <p:sldId id="1088" r:id="rId43"/>
    <p:sldId id="747" r:id="rId44"/>
    <p:sldId id="1089" r:id="rId45"/>
    <p:sldId id="1090" r:id="rId46"/>
    <p:sldId id="1091" r:id="rId47"/>
    <p:sldId id="1092" r:id="rId48"/>
    <p:sldId id="963" r:id="rId49"/>
    <p:sldId id="1093" r:id="rId50"/>
    <p:sldId id="1094" r:id="rId51"/>
    <p:sldId id="1095" r:id="rId52"/>
    <p:sldId id="1096" r:id="rId53"/>
    <p:sldId id="774" r:id="rId54"/>
    <p:sldId id="790" r:id="rId55"/>
    <p:sldId id="701" r:id="rId56"/>
    <p:sldId id="977" r:id="rId57"/>
    <p:sldId id="978" r:id="rId58"/>
    <p:sldId id="1098" r:id="rId59"/>
    <p:sldId id="1099" r:id="rId60"/>
    <p:sldId id="979" r:id="rId61"/>
    <p:sldId id="940" r:id="rId62"/>
    <p:sldId id="980" r:id="rId63"/>
    <p:sldId id="981" r:id="rId64"/>
    <p:sldId id="982" r:id="rId65"/>
    <p:sldId id="983" r:id="rId66"/>
    <p:sldId id="785" r:id="rId67"/>
    <p:sldId id="702" r:id="rId68"/>
    <p:sldId id="787" r:id="rId69"/>
    <p:sldId id="907" r:id="rId70"/>
    <p:sldId id="788" r:id="rId71"/>
    <p:sldId id="791" r:id="rId7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EECC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40" d="100"/>
          <a:sy n="40" d="100"/>
        </p:scale>
        <p:origin x="2098" y="1214"/>
      </p:cViewPr>
      <p:guideLst/>
    </p:cSldViewPr>
  </p:slideViewPr>
  <p:notesTextViewPr>
    <p:cViewPr>
      <p:scale>
        <a:sx n="1" d="1"/>
        <a:sy n="1" d="1"/>
      </p:scale>
      <p:origin x="0" y="0"/>
    </p:cViewPr>
  </p:notesTextViewPr>
  <p:sorterViewPr>
    <p:cViewPr>
      <p:scale>
        <a:sx n="69" d="100"/>
        <a:sy n="69" d="100"/>
      </p:scale>
      <p:origin x="0" y="-229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370BF-58CE-420E-BF0B-5B55CCA23412}" type="datetimeFigureOut">
              <a:rPr kumimoji="1" lang="ja-JP" altLang="en-US" smtClean="0"/>
            </a:fld>
            <a:endParaRPr kumimoji="1" lang="ja-JP"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DB1563-6AC2-458E-85DA-D069A8CE43C9}"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5" name="图片 14" descr="图片包含 空地, 街道, 覆盖, 侧面&#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grpSp>
        <p:nvGrpSpPr>
          <p:cNvPr id="8" name="组合 7"/>
          <p:cNvGrpSpPr/>
          <p:nvPr userDrawn="1"/>
        </p:nvGrpSpPr>
        <p:grpSpPr>
          <a:xfrm>
            <a:off x="-14118" y="-33086"/>
            <a:ext cx="12206117" cy="6891086"/>
            <a:chOff x="-14118" y="-33086"/>
            <a:chExt cx="12206117" cy="6891086"/>
          </a:xfrm>
        </p:grpSpPr>
        <p:sp>
          <p:nvSpPr>
            <p:cNvPr id="9" name="矩形: 圆角 7"/>
            <p:cNvSpPr/>
            <p:nvPr/>
          </p:nvSpPr>
          <p:spPr>
            <a:xfrm>
              <a:off x="765398" y="343099"/>
              <a:ext cx="10957053" cy="6329546"/>
            </a:xfrm>
            <a:custGeom>
              <a:avLst/>
              <a:gdLst>
                <a:gd name="connsiteX0" fmla="*/ 0 w 10167582"/>
                <a:gd name="connsiteY0" fmla="*/ 1036297 h 6217660"/>
                <a:gd name="connsiteX1" fmla="*/ 1036297 w 10167582"/>
                <a:gd name="connsiteY1" fmla="*/ 0 h 6217660"/>
                <a:gd name="connsiteX2" fmla="*/ 9131285 w 10167582"/>
                <a:gd name="connsiteY2" fmla="*/ 0 h 6217660"/>
                <a:gd name="connsiteX3" fmla="*/ 10167582 w 10167582"/>
                <a:gd name="connsiteY3" fmla="*/ 1036297 h 6217660"/>
                <a:gd name="connsiteX4" fmla="*/ 10167582 w 10167582"/>
                <a:gd name="connsiteY4" fmla="*/ 5181363 h 6217660"/>
                <a:gd name="connsiteX5" fmla="*/ 9131285 w 10167582"/>
                <a:gd name="connsiteY5" fmla="*/ 6217660 h 6217660"/>
                <a:gd name="connsiteX6" fmla="*/ 1036297 w 10167582"/>
                <a:gd name="connsiteY6" fmla="*/ 6217660 h 6217660"/>
                <a:gd name="connsiteX7" fmla="*/ 0 w 10167582"/>
                <a:gd name="connsiteY7" fmla="*/ 5181363 h 6217660"/>
                <a:gd name="connsiteX8" fmla="*/ 0 w 10167582"/>
                <a:gd name="connsiteY8" fmla="*/ 1036297 h 6217660"/>
                <a:gd name="connsiteX0-1" fmla="*/ 445051 w 10612633"/>
                <a:gd name="connsiteY0-2" fmla="*/ 1036297 h 6217660"/>
                <a:gd name="connsiteX1-3" fmla="*/ 1481348 w 10612633"/>
                <a:gd name="connsiteY1-4" fmla="*/ 0 h 6217660"/>
                <a:gd name="connsiteX2-5" fmla="*/ 9576336 w 10612633"/>
                <a:gd name="connsiteY2-6" fmla="*/ 0 h 6217660"/>
                <a:gd name="connsiteX3-7" fmla="*/ 10612633 w 10612633"/>
                <a:gd name="connsiteY3-8" fmla="*/ 1036297 h 6217660"/>
                <a:gd name="connsiteX4-9" fmla="*/ 10612633 w 10612633"/>
                <a:gd name="connsiteY4-10" fmla="*/ 5181363 h 6217660"/>
                <a:gd name="connsiteX5-11" fmla="*/ 9576336 w 10612633"/>
                <a:gd name="connsiteY5-12" fmla="*/ 6217660 h 6217660"/>
                <a:gd name="connsiteX6-13" fmla="*/ 1481348 w 10612633"/>
                <a:gd name="connsiteY6-14" fmla="*/ 6217660 h 6217660"/>
                <a:gd name="connsiteX7-15" fmla="*/ 445051 w 10612633"/>
                <a:gd name="connsiteY7-16" fmla="*/ 5181363 h 6217660"/>
                <a:gd name="connsiteX8-17" fmla="*/ 0 w 10612633"/>
                <a:gd name="connsiteY8-18" fmla="*/ 1934725 h 6217660"/>
                <a:gd name="connsiteX9" fmla="*/ 445051 w 10612633"/>
                <a:gd name="connsiteY9" fmla="*/ 1036297 h 6217660"/>
                <a:gd name="connsiteX0-19" fmla="*/ 445051 w 10612633"/>
                <a:gd name="connsiteY0-20" fmla="*/ 1036297 h 6217660"/>
                <a:gd name="connsiteX1-21" fmla="*/ 1481348 w 10612633"/>
                <a:gd name="connsiteY1-22" fmla="*/ 0 h 6217660"/>
                <a:gd name="connsiteX2-23" fmla="*/ 9576336 w 10612633"/>
                <a:gd name="connsiteY2-24" fmla="*/ 0 h 6217660"/>
                <a:gd name="connsiteX3-25" fmla="*/ 10612633 w 10612633"/>
                <a:gd name="connsiteY3-26" fmla="*/ 1036297 h 6217660"/>
                <a:gd name="connsiteX4-27" fmla="*/ 10612633 w 10612633"/>
                <a:gd name="connsiteY4-28" fmla="*/ 5181363 h 6217660"/>
                <a:gd name="connsiteX5-29" fmla="*/ 9576336 w 10612633"/>
                <a:gd name="connsiteY5-30" fmla="*/ 6217660 h 6217660"/>
                <a:gd name="connsiteX6-31" fmla="*/ 1481348 w 10612633"/>
                <a:gd name="connsiteY6-32" fmla="*/ 6217660 h 6217660"/>
                <a:gd name="connsiteX7-33" fmla="*/ 445051 w 10612633"/>
                <a:gd name="connsiteY7-34" fmla="*/ 5181363 h 6217660"/>
                <a:gd name="connsiteX8-35" fmla="*/ 0 w 10612633"/>
                <a:gd name="connsiteY8-36" fmla="*/ 1934725 h 6217660"/>
                <a:gd name="connsiteX9-37" fmla="*/ 445051 w 10612633"/>
                <a:gd name="connsiteY9-38" fmla="*/ 1036297 h 6217660"/>
                <a:gd name="connsiteX0-39" fmla="*/ 460252 w 10627834"/>
                <a:gd name="connsiteY0-40" fmla="*/ 1036297 h 6217660"/>
                <a:gd name="connsiteX1-41" fmla="*/ 1496549 w 10627834"/>
                <a:gd name="connsiteY1-42" fmla="*/ 0 h 6217660"/>
                <a:gd name="connsiteX2-43" fmla="*/ 9591537 w 10627834"/>
                <a:gd name="connsiteY2-44" fmla="*/ 0 h 6217660"/>
                <a:gd name="connsiteX3-45" fmla="*/ 10627834 w 10627834"/>
                <a:gd name="connsiteY3-46" fmla="*/ 1036297 h 6217660"/>
                <a:gd name="connsiteX4-47" fmla="*/ 10627834 w 10627834"/>
                <a:gd name="connsiteY4-48" fmla="*/ 5181363 h 6217660"/>
                <a:gd name="connsiteX5-49" fmla="*/ 9591537 w 10627834"/>
                <a:gd name="connsiteY5-50" fmla="*/ 6217660 h 6217660"/>
                <a:gd name="connsiteX6-51" fmla="*/ 1496549 w 10627834"/>
                <a:gd name="connsiteY6-52" fmla="*/ 6217660 h 6217660"/>
                <a:gd name="connsiteX7-53" fmla="*/ 460252 w 10627834"/>
                <a:gd name="connsiteY7-54" fmla="*/ 5181363 h 6217660"/>
                <a:gd name="connsiteX8-55" fmla="*/ 219919 w 10627834"/>
                <a:gd name="connsiteY8-56" fmla="*/ 2767239 h 6217660"/>
                <a:gd name="connsiteX9-57" fmla="*/ 15201 w 10627834"/>
                <a:gd name="connsiteY9-58" fmla="*/ 1934725 h 6217660"/>
                <a:gd name="connsiteX10" fmla="*/ 460252 w 10627834"/>
                <a:gd name="connsiteY10" fmla="*/ 1036297 h 6217660"/>
                <a:gd name="connsiteX0-59" fmla="*/ 458705 w 10626287"/>
                <a:gd name="connsiteY0-60" fmla="*/ 1036297 h 6217660"/>
                <a:gd name="connsiteX1-61" fmla="*/ 1495002 w 10626287"/>
                <a:gd name="connsiteY1-62" fmla="*/ 0 h 6217660"/>
                <a:gd name="connsiteX2-63" fmla="*/ 9589990 w 10626287"/>
                <a:gd name="connsiteY2-64" fmla="*/ 0 h 6217660"/>
                <a:gd name="connsiteX3-65" fmla="*/ 10626287 w 10626287"/>
                <a:gd name="connsiteY3-66" fmla="*/ 1036297 h 6217660"/>
                <a:gd name="connsiteX4-67" fmla="*/ 10626287 w 10626287"/>
                <a:gd name="connsiteY4-68" fmla="*/ 5181363 h 6217660"/>
                <a:gd name="connsiteX5-69" fmla="*/ 9589990 w 10626287"/>
                <a:gd name="connsiteY5-70" fmla="*/ 6217660 h 6217660"/>
                <a:gd name="connsiteX6-71" fmla="*/ 1495002 w 10626287"/>
                <a:gd name="connsiteY6-72" fmla="*/ 6217660 h 6217660"/>
                <a:gd name="connsiteX7-73" fmla="*/ 458705 w 10626287"/>
                <a:gd name="connsiteY7-74" fmla="*/ 5181363 h 6217660"/>
                <a:gd name="connsiteX8-75" fmla="*/ 68246 w 10626287"/>
                <a:gd name="connsiteY8-76" fmla="*/ 4336731 h 6217660"/>
                <a:gd name="connsiteX9-77" fmla="*/ 218372 w 10626287"/>
                <a:gd name="connsiteY9-78" fmla="*/ 2767239 h 6217660"/>
                <a:gd name="connsiteX10-79" fmla="*/ 13654 w 10626287"/>
                <a:gd name="connsiteY10-80" fmla="*/ 1934725 h 6217660"/>
                <a:gd name="connsiteX11" fmla="*/ 458705 w 10626287"/>
                <a:gd name="connsiteY11" fmla="*/ 1036297 h 6217660"/>
                <a:gd name="connsiteX0-81" fmla="*/ 458705 w 10626287"/>
                <a:gd name="connsiteY0-82" fmla="*/ 1036297 h 6217660"/>
                <a:gd name="connsiteX1-83" fmla="*/ 1495002 w 10626287"/>
                <a:gd name="connsiteY1-84" fmla="*/ 0 h 6217660"/>
                <a:gd name="connsiteX2-85" fmla="*/ 9589990 w 10626287"/>
                <a:gd name="connsiteY2-86" fmla="*/ 0 h 6217660"/>
                <a:gd name="connsiteX3-87" fmla="*/ 10626287 w 10626287"/>
                <a:gd name="connsiteY3-88" fmla="*/ 1036297 h 6217660"/>
                <a:gd name="connsiteX4-89" fmla="*/ 10626287 w 10626287"/>
                <a:gd name="connsiteY4-90" fmla="*/ 5181363 h 6217660"/>
                <a:gd name="connsiteX5-91" fmla="*/ 9589990 w 10626287"/>
                <a:gd name="connsiteY5-92" fmla="*/ 6217660 h 6217660"/>
                <a:gd name="connsiteX6-93" fmla="*/ 1495002 w 10626287"/>
                <a:gd name="connsiteY6-94" fmla="*/ 6217660 h 6217660"/>
                <a:gd name="connsiteX7-95" fmla="*/ 308580 w 10626287"/>
                <a:gd name="connsiteY7-96" fmla="*/ 5386079 h 6217660"/>
                <a:gd name="connsiteX8-97" fmla="*/ 68246 w 10626287"/>
                <a:gd name="connsiteY8-98" fmla="*/ 4336731 h 6217660"/>
                <a:gd name="connsiteX9-99" fmla="*/ 218372 w 10626287"/>
                <a:gd name="connsiteY9-100" fmla="*/ 2767239 h 6217660"/>
                <a:gd name="connsiteX10-101" fmla="*/ 13654 w 10626287"/>
                <a:gd name="connsiteY10-102" fmla="*/ 1934725 h 6217660"/>
                <a:gd name="connsiteX11-103" fmla="*/ 458705 w 10626287"/>
                <a:gd name="connsiteY11-104" fmla="*/ 1036297 h 6217660"/>
                <a:gd name="connsiteX0-105" fmla="*/ 458705 w 10626287"/>
                <a:gd name="connsiteY0-106" fmla="*/ 1036297 h 6217660"/>
                <a:gd name="connsiteX1-107" fmla="*/ 1495002 w 10626287"/>
                <a:gd name="connsiteY1-108" fmla="*/ 0 h 6217660"/>
                <a:gd name="connsiteX2-109" fmla="*/ 9589990 w 10626287"/>
                <a:gd name="connsiteY2-110" fmla="*/ 0 h 6217660"/>
                <a:gd name="connsiteX3-111" fmla="*/ 10626287 w 10626287"/>
                <a:gd name="connsiteY3-112" fmla="*/ 1036297 h 6217660"/>
                <a:gd name="connsiteX4-113" fmla="*/ 10626287 w 10626287"/>
                <a:gd name="connsiteY4-114" fmla="*/ 5181363 h 6217660"/>
                <a:gd name="connsiteX5-115" fmla="*/ 9589990 w 10626287"/>
                <a:gd name="connsiteY5-116" fmla="*/ 6217660 h 6217660"/>
                <a:gd name="connsiteX6-117" fmla="*/ 1495002 w 10626287"/>
                <a:gd name="connsiteY6-118" fmla="*/ 6217660 h 6217660"/>
                <a:gd name="connsiteX7-119" fmla="*/ 308580 w 10626287"/>
                <a:gd name="connsiteY7-120" fmla="*/ 5386079 h 6217660"/>
                <a:gd name="connsiteX8-121" fmla="*/ 68246 w 10626287"/>
                <a:gd name="connsiteY8-122" fmla="*/ 4336731 h 6217660"/>
                <a:gd name="connsiteX9-123" fmla="*/ 218372 w 10626287"/>
                <a:gd name="connsiteY9-124" fmla="*/ 2767239 h 6217660"/>
                <a:gd name="connsiteX10-125" fmla="*/ 13654 w 10626287"/>
                <a:gd name="connsiteY10-126" fmla="*/ 1934725 h 6217660"/>
                <a:gd name="connsiteX11-127" fmla="*/ 458705 w 10626287"/>
                <a:gd name="connsiteY11-128" fmla="*/ 1036297 h 6217660"/>
                <a:gd name="connsiteX0-129" fmla="*/ 458705 w 10626287"/>
                <a:gd name="connsiteY0-130" fmla="*/ 1036297 h 6217660"/>
                <a:gd name="connsiteX1-131" fmla="*/ 1495002 w 10626287"/>
                <a:gd name="connsiteY1-132" fmla="*/ 0 h 6217660"/>
                <a:gd name="connsiteX2-133" fmla="*/ 9589990 w 10626287"/>
                <a:gd name="connsiteY2-134" fmla="*/ 0 h 6217660"/>
                <a:gd name="connsiteX3-135" fmla="*/ 10626287 w 10626287"/>
                <a:gd name="connsiteY3-136" fmla="*/ 1036297 h 6217660"/>
                <a:gd name="connsiteX4-137" fmla="*/ 10626287 w 10626287"/>
                <a:gd name="connsiteY4-138" fmla="*/ 5181363 h 6217660"/>
                <a:gd name="connsiteX5-139" fmla="*/ 9589990 w 10626287"/>
                <a:gd name="connsiteY5-140" fmla="*/ 6217660 h 6217660"/>
                <a:gd name="connsiteX6-141" fmla="*/ 1495002 w 10626287"/>
                <a:gd name="connsiteY6-142" fmla="*/ 6217660 h 6217660"/>
                <a:gd name="connsiteX7-143" fmla="*/ 1473966 w 10626287"/>
                <a:gd name="connsiteY7-144" fmla="*/ 5878928 h 6217660"/>
                <a:gd name="connsiteX8-145" fmla="*/ 308580 w 10626287"/>
                <a:gd name="connsiteY8-146" fmla="*/ 5386079 h 6217660"/>
                <a:gd name="connsiteX9-147" fmla="*/ 68246 w 10626287"/>
                <a:gd name="connsiteY9-148" fmla="*/ 4336731 h 6217660"/>
                <a:gd name="connsiteX10-149" fmla="*/ 218372 w 10626287"/>
                <a:gd name="connsiteY10-150" fmla="*/ 2767239 h 6217660"/>
                <a:gd name="connsiteX11-151" fmla="*/ 13654 w 10626287"/>
                <a:gd name="connsiteY11-152" fmla="*/ 1934725 h 6217660"/>
                <a:gd name="connsiteX12" fmla="*/ 458705 w 10626287"/>
                <a:gd name="connsiteY12" fmla="*/ 1036297 h 6217660"/>
                <a:gd name="connsiteX0-153" fmla="*/ 458705 w 10626287"/>
                <a:gd name="connsiteY0-154" fmla="*/ 1036297 h 6217660"/>
                <a:gd name="connsiteX1-155" fmla="*/ 1495002 w 10626287"/>
                <a:gd name="connsiteY1-156" fmla="*/ 0 h 6217660"/>
                <a:gd name="connsiteX2-157" fmla="*/ 9589990 w 10626287"/>
                <a:gd name="connsiteY2-158" fmla="*/ 0 h 6217660"/>
                <a:gd name="connsiteX3-159" fmla="*/ 10626287 w 10626287"/>
                <a:gd name="connsiteY3-160" fmla="*/ 1036297 h 6217660"/>
                <a:gd name="connsiteX4-161" fmla="*/ 10626287 w 10626287"/>
                <a:gd name="connsiteY4-162" fmla="*/ 5181363 h 6217660"/>
                <a:gd name="connsiteX5-163" fmla="*/ 9589990 w 10626287"/>
                <a:gd name="connsiteY5-164" fmla="*/ 6217660 h 6217660"/>
                <a:gd name="connsiteX6-165" fmla="*/ 3616664 w 10626287"/>
                <a:gd name="connsiteY6-166" fmla="*/ 6151883 h 6217660"/>
                <a:gd name="connsiteX7-167" fmla="*/ 1495002 w 10626287"/>
                <a:gd name="connsiteY7-168" fmla="*/ 6217660 h 6217660"/>
                <a:gd name="connsiteX8-169" fmla="*/ 1473966 w 10626287"/>
                <a:gd name="connsiteY8-170" fmla="*/ 5878928 h 6217660"/>
                <a:gd name="connsiteX9-171" fmla="*/ 308580 w 10626287"/>
                <a:gd name="connsiteY9-172" fmla="*/ 5386079 h 6217660"/>
                <a:gd name="connsiteX10-173" fmla="*/ 68246 w 10626287"/>
                <a:gd name="connsiteY10-174" fmla="*/ 4336731 h 6217660"/>
                <a:gd name="connsiteX11-175" fmla="*/ 218372 w 10626287"/>
                <a:gd name="connsiteY11-176" fmla="*/ 2767239 h 6217660"/>
                <a:gd name="connsiteX12-177" fmla="*/ 13654 w 10626287"/>
                <a:gd name="connsiteY12-178" fmla="*/ 1934725 h 6217660"/>
                <a:gd name="connsiteX13" fmla="*/ 458705 w 10626287"/>
                <a:gd name="connsiteY13" fmla="*/ 1036297 h 6217660"/>
                <a:gd name="connsiteX0-179" fmla="*/ 458705 w 10626287"/>
                <a:gd name="connsiteY0-180" fmla="*/ 1036297 h 6217660"/>
                <a:gd name="connsiteX1-181" fmla="*/ 1495002 w 10626287"/>
                <a:gd name="connsiteY1-182" fmla="*/ 0 h 6217660"/>
                <a:gd name="connsiteX2-183" fmla="*/ 9589990 w 10626287"/>
                <a:gd name="connsiteY2-184" fmla="*/ 0 h 6217660"/>
                <a:gd name="connsiteX3-185" fmla="*/ 10626287 w 10626287"/>
                <a:gd name="connsiteY3-186" fmla="*/ 1036297 h 6217660"/>
                <a:gd name="connsiteX4-187" fmla="*/ 10626287 w 10626287"/>
                <a:gd name="connsiteY4-188" fmla="*/ 5181363 h 6217660"/>
                <a:gd name="connsiteX5-189" fmla="*/ 9589990 w 10626287"/>
                <a:gd name="connsiteY5-190" fmla="*/ 6217660 h 6217660"/>
                <a:gd name="connsiteX6-191" fmla="*/ 3616664 w 10626287"/>
                <a:gd name="connsiteY6-192" fmla="*/ 6151883 h 6217660"/>
                <a:gd name="connsiteX7-193" fmla="*/ 2504936 w 10626287"/>
                <a:gd name="connsiteY7-194" fmla="*/ 5958352 h 6217660"/>
                <a:gd name="connsiteX8-195" fmla="*/ 1473966 w 10626287"/>
                <a:gd name="connsiteY8-196" fmla="*/ 5878928 h 6217660"/>
                <a:gd name="connsiteX9-197" fmla="*/ 308580 w 10626287"/>
                <a:gd name="connsiteY9-198" fmla="*/ 5386079 h 6217660"/>
                <a:gd name="connsiteX10-199" fmla="*/ 68246 w 10626287"/>
                <a:gd name="connsiteY10-200" fmla="*/ 4336731 h 6217660"/>
                <a:gd name="connsiteX11-201" fmla="*/ 218372 w 10626287"/>
                <a:gd name="connsiteY11-202" fmla="*/ 2767239 h 6217660"/>
                <a:gd name="connsiteX12-203" fmla="*/ 13654 w 10626287"/>
                <a:gd name="connsiteY12-204" fmla="*/ 1934725 h 6217660"/>
                <a:gd name="connsiteX13-205" fmla="*/ 458705 w 10626287"/>
                <a:gd name="connsiteY13-206" fmla="*/ 1036297 h 6217660"/>
                <a:gd name="connsiteX0-207" fmla="*/ 458705 w 10626287"/>
                <a:gd name="connsiteY0-208" fmla="*/ 1036297 h 6217660"/>
                <a:gd name="connsiteX1-209" fmla="*/ 1495002 w 10626287"/>
                <a:gd name="connsiteY1-210" fmla="*/ 0 h 6217660"/>
                <a:gd name="connsiteX2-211" fmla="*/ 9589990 w 10626287"/>
                <a:gd name="connsiteY2-212" fmla="*/ 0 h 6217660"/>
                <a:gd name="connsiteX3-213" fmla="*/ 10626287 w 10626287"/>
                <a:gd name="connsiteY3-214" fmla="*/ 1036297 h 6217660"/>
                <a:gd name="connsiteX4-215" fmla="*/ 10626287 w 10626287"/>
                <a:gd name="connsiteY4-216" fmla="*/ 5181363 h 6217660"/>
                <a:gd name="connsiteX5-217" fmla="*/ 9589990 w 10626287"/>
                <a:gd name="connsiteY5-218" fmla="*/ 6217660 h 6217660"/>
                <a:gd name="connsiteX6-219" fmla="*/ 3616664 w 10626287"/>
                <a:gd name="connsiteY6-220" fmla="*/ 6151883 h 6217660"/>
                <a:gd name="connsiteX7-221" fmla="*/ 2504936 w 10626287"/>
                <a:gd name="connsiteY7-222" fmla="*/ 5958352 h 6217660"/>
                <a:gd name="connsiteX8-223" fmla="*/ 1269249 w 10626287"/>
                <a:gd name="connsiteY8-224" fmla="*/ 5701507 h 6217660"/>
                <a:gd name="connsiteX9-225" fmla="*/ 308580 w 10626287"/>
                <a:gd name="connsiteY9-226" fmla="*/ 5386079 h 6217660"/>
                <a:gd name="connsiteX10-227" fmla="*/ 68246 w 10626287"/>
                <a:gd name="connsiteY10-228" fmla="*/ 4336731 h 6217660"/>
                <a:gd name="connsiteX11-229" fmla="*/ 218372 w 10626287"/>
                <a:gd name="connsiteY11-230" fmla="*/ 2767239 h 6217660"/>
                <a:gd name="connsiteX12-231" fmla="*/ 13654 w 10626287"/>
                <a:gd name="connsiteY12-232" fmla="*/ 1934725 h 6217660"/>
                <a:gd name="connsiteX13-233" fmla="*/ 458705 w 10626287"/>
                <a:gd name="connsiteY13-234" fmla="*/ 1036297 h 6217660"/>
                <a:gd name="connsiteX0-235" fmla="*/ 458705 w 10626287"/>
                <a:gd name="connsiteY0-236" fmla="*/ 1036297 h 6231308"/>
                <a:gd name="connsiteX1-237" fmla="*/ 1495002 w 10626287"/>
                <a:gd name="connsiteY1-238" fmla="*/ 0 h 6231308"/>
                <a:gd name="connsiteX2-239" fmla="*/ 9589990 w 10626287"/>
                <a:gd name="connsiteY2-240" fmla="*/ 0 h 6231308"/>
                <a:gd name="connsiteX3-241" fmla="*/ 10626287 w 10626287"/>
                <a:gd name="connsiteY3-242" fmla="*/ 1036297 h 6231308"/>
                <a:gd name="connsiteX4-243" fmla="*/ 10626287 w 10626287"/>
                <a:gd name="connsiteY4-244" fmla="*/ 5181363 h 6231308"/>
                <a:gd name="connsiteX5-245" fmla="*/ 9589990 w 10626287"/>
                <a:gd name="connsiteY5-246" fmla="*/ 6217660 h 6231308"/>
                <a:gd name="connsiteX6-247" fmla="*/ 3616664 w 10626287"/>
                <a:gd name="connsiteY6-248" fmla="*/ 6151883 h 6231308"/>
                <a:gd name="connsiteX7-249" fmla="*/ 2477641 w 10626287"/>
                <a:gd name="connsiteY7-250" fmla="*/ 6231308 h 6231308"/>
                <a:gd name="connsiteX8-251" fmla="*/ 1269249 w 10626287"/>
                <a:gd name="connsiteY8-252" fmla="*/ 5701507 h 6231308"/>
                <a:gd name="connsiteX9-253" fmla="*/ 308580 w 10626287"/>
                <a:gd name="connsiteY9-254" fmla="*/ 5386079 h 6231308"/>
                <a:gd name="connsiteX10-255" fmla="*/ 68246 w 10626287"/>
                <a:gd name="connsiteY10-256" fmla="*/ 4336731 h 6231308"/>
                <a:gd name="connsiteX11-257" fmla="*/ 218372 w 10626287"/>
                <a:gd name="connsiteY11-258" fmla="*/ 2767239 h 6231308"/>
                <a:gd name="connsiteX12-259" fmla="*/ 13654 w 10626287"/>
                <a:gd name="connsiteY12-260" fmla="*/ 1934725 h 6231308"/>
                <a:gd name="connsiteX13-261" fmla="*/ 458705 w 10626287"/>
                <a:gd name="connsiteY13-262" fmla="*/ 1036297 h 6231308"/>
                <a:gd name="connsiteX0-263" fmla="*/ 458705 w 10626287"/>
                <a:gd name="connsiteY0-264" fmla="*/ 1036297 h 6231308"/>
                <a:gd name="connsiteX1-265" fmla="*/ 1495002 w 10626287"/>
                <a:gd name="connsiteY1-266" fmla="*/ 0 h 6231308"/>
                <a:gd name="connsiteX2-267" fmla="*/ 9589990 w 10626287"/>
                <a:gd name="connsiteY2-268" fmla="*/ 0 h 6231308"/>
                <a:gd name="connsiteX3-269" fmla="*/ 10626287 w 10626287"/>
                <a:gd name="connsiteY3-270" fmla="*/ 1036297 h 6231308"/>
                <a:gd name="connsiteX4-271" fmla="*/ 10626287 w 10626287"/>
                <a:gd name="connsiteY4-272" fmla="*/ 5181363 h 6231308"/>
                <a:gd name="connsiteX5-273" fmla="*/ 9589990 w 10626287"/>
                <a:gd name="connsiteY5-274" fmla="*/ 6217660 h 6231308"/>
                <a:gd name="connsiteX6-275" fmla="*/ 5104270 w 10626287"/>
                <a:gd name="connsiteY6-276" fmla="*/ 6083645 h 6231308"/>
                <a:gd name="connsiteX7-277" fmla="*/ 3616664 w 10626287"/>
                <a:gd name="connsiteY7-278" fmla="*/ 6151883 h 6231308"/>
                <a:gd name="connsiteX8-279" fmla="*/ 2477641 w 10626287"/>
                <a:gd name="connsiteY8-280" fmla="*/ 6231308 h 6231308"/>
                <a:gd name="connsiteX9-281" fmla="*/ 1269249 w 10626287"/>
                <a:gd name="connsiteY9-282" fmla="*/ 5701507 h 6231308"/>
                <a:gd name="connsiteX10-283" fmla="*/ 308580 w 10626287"/>
                <a:gd name="connsiteY10-284" fmla="*/ 5386079 h 6231308"/>
                <a:gd name="connsiteX11-285" fmla="*/ 68246 w 10626287"/>
                <a:gd name="connsiteY11-286" fmla="*/ 4336731 h 6231308"/>
                <a:gd name="connsiteX12-287" fmla="*/ 218372 w 10626287"/>
                <a:gd name="connsiteY12-288" fmla="*/ 2767239 h 6231308"/>
                <a:gd name="connsiteX13-289" fmla="*/ 13654 w 10626287"/>
                <a:gd name="connsiteY13-290" fmla="*/ 1934725 h 6231308"/>
                <a:gd name="connsiteX14" fmla="*/ 458705 w 10626287"/>
                <a:gd name="connsiteY14" fmla="*/ 1036297 h 6231308"/>
                <a:gd name="connsiteX0-291" fmla="*/ 458705 w 10626287"/>
                <a:gd name="connsiteY0-292" fmla="*/ 1036297 h 6416238"/>
                <a:gd name="connsiteX1-293" fmla="*/ 1495002 w 10626287"/>
                <a:gd name="connsiteY1-294" fmla="*/ 0 h 6416238"/>
                <a:gd name="connsiteX2-295" fmla="*/ 9589990 w 10626287"/>
                <a:gd name="connsiteY2-296" fmla="*/ 0 h 6416238"/>
                <a:gd name="connsiteX3-297" fmla="*/ 10626287 w 10626287"/>
                <a:gd name="connsiteY3-298" fmla="*/ 1036297 h 6416238"/>
                <a:gd name="connsiteX4-299" fmla="*/ 10626287 w 10626287"/>
                <a:gd name="connsiteY4-300" fmla="*/ 5181363 h 6416238"/>
                <a:gd name="connsiteX5-301" fmla="*/ 9589990 w 10626287"/>
                <a:gd name="connsiteY5-302" fmla="*/ 6217660 h 6416238"/>
                <a:gd name="connsiteX6-303" fmla="*/ 6632819 w 10626287"/>
                <a:gd name="connsiteY6-304" fmla="*/ 6411191 h 6416238"/>
                <a:gd name="connsiteX7-305" fmla="*/ 5104270 w 10626287"/>
                <a:gd name="connsiteY7-306" fmla="*/ 6083645 h 6416238"/>
                <a:gd name="connsiteX8-307" fmla="*/ 3616664 w 10626287"/>
                <a:gd name="connsiteY8-308" fmla="*/ 6151883 h 6416238"/>
                <a:gd name="connsiteX9-309" fmla="*/ 2477641 w 10626287"/>
                <a:gd name="connsiteY9-310" fmla="*/ 6231308 h 6416238"/>
                <a:gd name="connsiteX10-311" fmla="*/ 1269249 w 10626287"/>
                <a:gd name="connsiteY10-312" fmla="*/ 5701507 h 6416238"/>
                <a:gd name="connsiteX11-313" fmla="*/ 308580 w 10626287"/>
                <a:gd name="connsiteY11-314" fmla="*/ 5386079 h 6416238"/>
                <a:gd name="connsiteX12-315" fmla="*/ 68246 w 10626287"/>
                <a:gd name="connsiteY12-316" fmla="*/ 4336731 h 6416238"/>
                <a:gd name="connsiteX13-317" fmla="*/ 218372 w 10626287"/>
                <a:gd name="connsiteY13-318" fmla="*/ 2767239 h 6416238"/>
                <a:gd name="connsiteX14-319" fmla="*/ 13654 w 10626287"/>
                <a:gd name="connsiteY14-320" fmla="*/ 1934725 h 6416238"/>
                <a:gd name="connsiteX15" fmla="*/ 458705 w 10626287"/>
                <a:gd name="connsiteY15" fmla="*/ 1036297 h 6416238"/>
                <a:gd name="connsiteX0-321" fmla="*/ 458705 w 10626287"/>
                <a:gd name="connsiteY0-322" fmla="*/ 1036297 h 6412910"/>
                <a:gd name="connsiteX1-323" fmla="*/ 1495002 w 10626287"/>
                <a:gd name="connsiteY1-324" fmla="*/ 0 h 6412910"/>
                <a:gd name="connsiteX2-325" fmla="*/ 9589990 w 10626287"/>
                <a:gd name="connsiteY2-326" fmla="*/ 0 h 6412910"/>
                <a:gd name="connsiteX3-327" fmla="*/ 10626287 w 10626287"/>
                <a:gd name="connsiteY3-328" fmla="*/ 1036297 h 6412910"/>
                <a:gd name="connsiteX4-329" fmla="*/ 10626287 w 10626287"/>
                <a:gd name="connsiteY4-330" fmla="*/ 5181363 h 6412910"/>
                <a:gd name="connsiteX5-331" fmla="*/ 9180557 w 10626287"/>
                <a:gd name="connsiteY5-332" fmla="*/ 6067534 h 6412910"/>
                <a:gd name="connsiteX6-333" fmla="*/ 6632819 w 10626287"/>
                <a:gd name="connsiteY6-334" fmla="*/ 6411191 h 6412910"/>
                <a:gd name="connsiteX7-335" fmla="*/ 5104270 w 10626287"/>
                <a:gd name="connsiteY7-336" fmla="*/ 6083645 h 6412910"/>
                <a:gd name="connsiteX8-337" fmla="*/ 3616664 w 10626287"/>
                <a:gd name="connsiteY8-338" fmla="*/ 6151883 h 6412910"/>
                <a:gd name="connsiteX9-339" fmla="*/ 2477641 w 10626287"/>
                <a:gd name="connsiteY9-340" fmla="*/ 6231308 h 6412910"/>
                <a:gd name="connsiteX10-341" fmla="*/ 1269249 w 10626287"/>
                <a:gd name="connsiteY10-342" fmla="*/ 5701507 h 6412910"/>
                <a:gd name="connsiteX11-343" fmla="*/ 308580 w 10626287"/>
                <a:gd name="connsiteY11-344" fmla="*/ 5386079 h 6412910"/>
                <a:gd name="connsiteX12-345" fmla="*/ 68246 w 10626287"/>
                <a:gd name="connsiteY12-346" fmla="*/ 4336731 h 6412910"/>
                <a:gd name="connsiteX13-347" fmla="*/ 218372 w 10626287"/>
                <a:gd name="connsiteY13-348" fmla="*/ 2767239 h 6412910"/>
                <a:gd name="connsiteX14-349" fmla="*/ 13654 w 10626287"/>
                <a:gd name="connsiteY14-350" fmla="*/ 1934725 h 6412910"/>
                <a:gd name="connsiteX15-351" fmla="*/ 458705 w 10626287"/>
                <a:gd name="connsiteY15-352" fmla="*/ 1036297 h 6412910"/>
                <a:gd name="connsiteX0-353" fmla="*/ 458705 w 10885594"/>
                <a:gd name="connsiteY0-354" fmla="*/ 1036297 h 6412910"/>
                <a:gd name="connsiteX1-355" fmla="*/ 1495002 w 10885594"/>
                <a:gd name="connsiteY1-356" fmla="*/ 0 h 6412910"/>
                <a:gd name="connsiteX2-357" fmla="*/ 9589990 w 10885594"/>
                <a:gd name="connsiteY2-358" fmla="*/ 0 h 6412910"/>
                <a:gd name="connsiteX3-359" fmla="*/ 10626287 w 10885594"/>
                <a:gd name="connsiteY3-360" fmla="*/ 1036297 h 6412910"/>
                <a:gd name="connsiteX4-361" fmla="*/ 10885594 w 10885594"/>
                <a:gd name="connsiteY4-362" fmla="*/ 5031237 h 6412910"/>
                <a:gd name="connsiteX5-363" fmla="*/ 9180557 w 10885594"/>
                <a:gd name="connsiteY5-364" fmla="*/ 6067534 h 6412910"/>
                <a:gd name="connsiteX6-365" fmla="*/ 6632819 w 10885594"/>
                <a:gd name="connsiteY6-366" fmla="*/ 6411191 h 6412910"/>
                <a:gd name="connsiteX7-367" fmla="*/ 5104270 w 10885594"/>
                <a:gd name="connsiteY7-368" fmla="*/ 6083645 h 6412910"/>
                <a:gd name="connsiteX8-369" fmla="*/ 3616664 w 10885594"/>
                <a:gd name="connsiteY8-370" fmla="*/ 6151883 h 6412910"/>
                <a:gd name="connsiteX9-371" fmla="*/ 2477641 w 10885594"/>
                <a:gd name="connsiteY9-372" fmla="*/ 6231308 h 6412910"/>
                <a:gd name="connsiteX10-373" fmla="*/ 1269249 w 10885594"/>
                <a:gd name="connsiteY10-374" fmla="*/ 5701507 h 6412910"/>
                <a:gd name="connsiteX11-375" fmla="*/ 308580 w 10885594"/>
                <a:gd name="connsiteY11-376" fmla="*/ 5386079 h 6412910"/>
                <a:gd name="connsiteX12-377" fmla="*/ 68246 w 10885594"/>
                <a:gd name="connsiteY12-378" fmla="*/ 4336731 h 6412910"/>
                <a:gd name="connsiteX13-379" fmla="*/ 218372 w 10885594"/>
                <a:gd name="connsiteY13-380" fmla="*/ 2767239 h 6412910"/>
                <a:gd name="connsiteX14-381" fmla="*/ 13654 w 10885594"/>
                <a:gd name="connsiteY14-382" fmla="*/ 1934725 h 6412910"/>
                <a:gd name="connsiteX15-383" fmla="*/ 458705 w 10885594"/>
                <a:gd name="connsiteY15-384" fmla="*/ 1036297 h 6412910"/>
                <a:gd name="connsiteX0-385" fmla="*/ 458705 w 11218466"/>
                <a:gd name="connsiteY0-386" fmla="*/ 1036297 h 6412910"/>
                <a:gd name="connsiteX1-387" fmla="*/ 1495002 w 11218466"/>
                <a:gd name="connsiteY1-388" fmla="*/ 0 h 6412910"/>
                <a:gd name="connsiteX2-389" fmla="*/ 9589990 w 11218466"/>
                <a:gd name="connsiteY2-390" fmla="*/ 0 h 6412910"/>
                <a:gd name="connsiteX3-391" fmla="*/ 10626287 w 11218466"/>
                <a:gd name="connsiteY3-392" fmla="*/ 1036297 h 6412910"/>
                <a:gd name="connsiteX4-393" fmla="*/ 11218466 w 11218466"/>
                <a:gd name="connsiteY4-394" fmla="*/ 3190319 h 6412910"/>
                <a:gd name="connsiteX5-395" fmla="*/ 10885594 w 11218466"/>
                <a:gd name="connsiteY5-396" fmla="*/ 5031237 h 6412910"/>
                <a:gd name="connsiteX6-397" fmla="*/ 9180557 w 11218466"/>
                <a:gd name="connsiteY6-398" fmla="*/ 6067534 h 6412910"/>
                <a:gd name="connsiteX7-399" fmla="*/ 6632819 w 11218466"/>
                <a:gd name="connsiteY7-400" fmla="*/ 6411191 h 6412910"/>
                <a:gd name="connsiteX8-401" fmla="*/ 5104270 w 11218466"/>
                <a:gd name="connsiteY8-402" fmla="*/ 6083645 h 6412910"/>
                <a:gd name="connsiteX9-403" fmla="*/ 3616664 w 11218466"/>
                <a:gd name="connsiteY9-404" fmla="*/ 6151883 h 6412910"/>
                <a:gd name="connsiteX10-405" fmla="*/ 2477641 w 11218466"/>
                <a:gd name="connsiteY10-406" fmla="*/ 6231308 h 6412910"/>
                <a:gd name="connsiteX11-407" fmla="*/ 1269249 w 11218466"/>
                <a:gd name="connsiteY11-408" fmla="*/ 5701507 h 6412910"/>
                <a:gd name="connsiteX12-409" fmla="*/ 308580 w 11218466"/>
                <a:gd name="connsiteY12-410" fmla="*/ 5386079 h 6412910"/>
                <a:gd name="connsiteX13-411" fmla="*/ 68246 w 11218466"/>
                <a:gd name="connsiteY13-412" fmla="*/ 4336731 h 6412910"/>
                <a:gd name="connsiteX14-413" fmla="*/ 218372 w 11218466"/>
                <a:gd name="connsiteY14-414" fmla="*/ 2767239 h 6412910"/>
                <a:gd name="connsiteX15-415" fmla="*/ 13654 w 11218466"/>
                <a:gd name="connsiteY15-416" fmla="*/ 1934725 h 6412910"/>
                <a:gd name="connsiteX16" fmla="*/ 458705 w 11218466"/>
                <a:gd name="connsiteY16" fmla="*/ 1036297 h 6412910"/>
                <a:gd name="connsiteX0-417" fmla="*/ 458705 w 11218466"/>
                <a:gd name="connsiteY0-418" fmla="*/ 1036297 h 6412910"/>
                <a:gd name="connsiteX1-419" fmla="*/ 1495002 w 11218466"/>
                <a:gd name="connsiteY1-420" fmla="*/ 0 h 6412910"/>
                <a:gd name="connsiteX2-421" fmla="*/ 9589990 w 11218466"/>
                <a:gd name="connsiteY2-422" fmla="*/ 0 h 6412910"/>
                <a:gd name="connsiteX3-423" fmla="*/ 10626287 w 11218466"/>
                <a:gd name="connsiteY3-424" fmla="*/ 1036297 h 6412910"/>
                <a:gd name="connsiteX4-425" fmla="*/ 11218466 w 11218466"/>
                <a:gd name="connsiteY4-426" fmla="*/ 3190319 h 6412910"/>
                <a:gd name="connsiteX5-427" fmla="*/ 10612638 w 11218466"/>
                <a:gd name="connsiteY5-428" fmla="*/ 5331488 h 6412910"/>
                <a:gd name="connsiteX6-429" fmla="*/ 9180557 w 11218466"/>
                <a:gd name="connsiteY6-430" fmla="*/ 6067534 h 6412910"/>
                <a:gd name="connsiteX7-431" fmla="*/ 6632819 w 11218466"/>
                <a:gd name="connsiteY7-432" fmla="*/ 6411191 h 6412910"/>
                <a:gd name="connsiteX8-433" fmla="*/ 5104270 w 11218466"/>
                <a:gd name="connsiteY8-434" fmla="*/ 6083645 h 6412910"/>
                <a:gd name="connsiteX9-435" fmla="*/ 3616664 w 11218466"/>
                <a:gd name="connsiteY9-436" fmla="*/ 6151883 h 6412910"/>
                <a:gd name="connsiteX10-437" fmla="*/ 2477641 w 11218466"/>
                <a:gd name="connsiteY10-438" fmla="*/ 6231308 h 6412910"/>
                <a:gd name="connsiteX11-439" fmla="*/ 1269249 w 11218466"/>
                <a:gd name="connsiteY11-440" fmla="*/ 5701507 h 6412910"/>
                <a:gd name="connsiteX12-441" fmla="*/ 308580 w 11218466"/>
                <a:gd name="connsiteY12-442" fmla="*/ 5386079 h 6412910"/>
                <a:gd name="connsiteX13-443" fmla="*/ 68246 w 11218466"/>
                <a:gd name="connsiteY13-444" fmla="*/ 4336731 h 6412910"/>
                <a:gd name="connsiteX14-445" fmla="*/ 218372 w 11218466"/>
                <a:gd name="connsiteY14-446" fmla="*/ 2767239 h 6412910"/>
                <a:gd name="connsiteX15-447" fmla="*/ 13654 w 11218466"/>
                <a:gd name="connsiteY15-448" fmla="*/ 1934725 h 6412910"/>
                <a:gd name="connsiteX16-449" fmla="*/ 458705 w 11218466"/>
                <a:gd name="connsiteY16-450" fmla="*/ 1036297 h 6412910"/>
                <a:gd name="connsiteX0-451" fmla="*/ 458705 w 11218466"/>
                <a:gd name="connsiteY0-452" fmla="*/ 1036297 h 6412910"/>
                <a:gd name="connsiteX1-453" fmla="*/ 1495002 w 11218466"/>
                <a:gd name="connsiteY1-454" fmla="*/ 0 h 6412910"/>
                <a:gd name="connsiteX2-455" fmla="*/ 9589990 w 11218466"/>
                <a:gd name="connsiteY2-456" fmla="*/ 0 h 6412910"/>
                <a:gd name="connsiteX3-457" fmla="*/ 10803708 w 11218466"/>
                <a:gd name="connsiteY3-458" fmla="*/ 1036297 h 6412910"/>
                <a:gd name="connsiteX4-459" fmla="*/ 11218466 w 11218466"/>
                <a:gd name="connsiteY4-460" fmla="*/ 3190319 h 6412910"/>
                <a:gd name="connsiteX5-461" fmla="*/ 10612638 w 11218466"/>
                <a:gd name="connsiteY5-462" fmla="*/ 5331488 h 6412910"/>
                <a:gd name="connsiteX6-463" fmla="*/ 9180557 w 11218466"/>
                <a:gd name="connsiteY6-464" fmla="*/ 6067534 h 6412910"/>
                <a:gd name="connsiteX7-465" fmla="*/ 6632819 w 11218466"/>
                <a:gd name="connsiteY7-466" fmla="*/ 6411191 h 6412910"/>
                <a:gd name="connsiteX8-467" fmla="*/ 5104270 w 11218466"/>
                <a:gd name="connsiteY8-468" fmla="*/ 6083645 h 6412910"/>
                <a:gd name="connsiteX9-469" fmla="*/ 3616664 w 11218466"/>
                <a:gd name="connsiteY9-470" fmla="*/ 6151883 h 6412910"/>
                <a:gd name="connsiteX10-471" fmla="*/ 2477641 w 11218466"/>
                <a:gd name="connsiteY10-472" fmla="*/ 6231308 h 6412910"/>
                <a:gd name="connsiteX11-473" fmla="*/ 1269249 w 11218466"/>
                <a:gd name="connsiteY11-474" fmla="*/ 5701507 h 6412910"/>
                <a:gd name="connsiteX12-475" fmla="*/ 308580 w 11218466"/>
                <a:gd name="connsiteY12-476" fmla="*/ 5386079 h 6412910"/>
                <a:gd name="connsiteX13-477" fmla="*/ 68246 w 11218466"/>
                <a:gd name="connsiteY13-478" fmla="*/ 4336731 h 6412910"/>
                <a:gd name="connsiteX14-479" fmla="*/ 218372 w 11218466"/>
                <a:gd name="connsiteY14-480" fmla="*/ 2767239 h 6412910"/>
                <a:gd name="connsiteX15-481" fmla="*/ 13654 w 11218466"/>
                <a:gd name="connsiteY15-482" fmla="*/ 1934725 h 6412910"/>
                <a:gd name="connsiteX16-483" fmla="*/ 458705 w 11218466"/>
                <a:gd name="connsiteY16-484" fmla="*/ 1036297 h 6412910"/>
                <a:gd name="connsiteX0-485" fmla="*/ 458705 w 11218466"/>
                <a:gd name="connsiteY0-486" fmla="*/ 1036297 h 6412910"/>
                <a:gd name="connsiteX1-487" fmla="*/ 1495002 w 11218466"/>
                <a:gd name="connsiteY1-488" fmla="*/ 0 h 6412910"/>
                <a:gd name="connsiteX2-489" fmla="*/ 9589990 w 11218466"/>
                <a:gd name="connsiteY2-490" fmla="*/ 0 h 6412910"/>
                <a:gd name="connsiteX3-491" fmla="*/ 10803708 w 11218466"/>
                <a:gd name="connsiteY3-492" fmla="*/ 1036297 h 6412910"/>
                <a:gd name="connsiteX4-493" fmla="*/ 11218466 w 11218466"/>
                <a:gd name="connsiteY4-494" fmla="*/ 3190319 h 6412910"/>
                <a:gd name="connsiteX5-495" fmla="*/ 10612638 w 11218466"/>
                <a:gd name="connsiteY5-496" fmla="*/ 5331488 h 6412910"/>
                <a:gd name="connsiteX6-497" fmla="*/ 9180557 w 11218466"/>
                <a:gd name="connsiteY6-498" fmla="*/ 6067534 h 6412910"/>
                <a:gd name="connsiteX7-499" fmla="*/ 6632819 w 11218466"/>
                <a:gd name="connsiteY7-500" fmla="*/ 6411191 h 6412910"/>
                <a:gd name="connsiteX8-501" fmla="*/ 5104270 w 11218466"/>
                <a:gd name="connsiteY8-502" fmla="*/ 6083645 h 6412910"/>
                <a:gd name="connsiteX9-503" fmla="*/ 3616664 w 11218466"/>
                <a:gd name="connsiteY9-504" fmla="*/ 6151883 h 6412910"/>
                <a:gd name="connsiteX10-505" fmla="*/ 2477641 w 11218466"/>
                <a:gd name="connsiteY10-506" fmla="*/ 6231308 h 6412910"/>
                <a:gd name="connsiteX11-507" fmla="*/ 1269249 w 11218466"/>
                <a:gd name="connsiteY11-508" fmla="*/ 5701507 h 6412910"/>
                <a:gd name="connsiteX12-509" fmla="*/ 308580 w 11218466"/>
                <a:gd name="connsiteY12-510" fmla="*/ 5386079 h 6412910"/>
                <a:gd name="connsiteX13-511" fmla="*/ 68246 w 11218466"/>
                <a:gd name="connsiteY13-512" fmla="*/ 4336731 h 6412910"/>
                <a:gd name="connsiteX14-513" fmla="*/ 218372 w 11218466"/>
                <a:gd name="connsiteY14-514" fmla="*/ 2767239 h 6412910"/>
                <a:gd name="connsiteX15-515" fmla="*/ 13654 w 11218466"/>
                <a:gd name="connsiteY15-516" fmla="*/ 1934725 h 6412910"/>
                <a:gd name="connsiteX16-517" fmla="*/ 458705 w 11218466"/>
                <a:gd name="connsiteY16-518" fmla="*/ 1036297 h 6412910"/>
                <a:gd name="connsiteX0-519" fmla="*/ 458705 w 11218466"/>
                <a:gd name="connsiteY0-520" fmla="*/ 1036297 h 6412910"/>
                <a:gd name="connsiteX1-521" fmla="*/ 1495002 w 11218466"/>
                <a:gd name="connsiteY1-522" fmla="*/ 0 h 6412910"/>
                <a:gd name="connsiteX2-523" fmla="*/ 9103063 w 11218466"/>
                <a:gd name="connsiteY2-524" fmla="*/ 92277 h 6412910"/>
                <a:gd name="connsiteX3-525" fmla="*/ 9589990 w 11218466"/>
                <a:gd name="connsiteY3-526" fmla="*/ 0 h 6412910"/>
                <a:gd name="connsiteX4-527" fmla="*/ 10803708 w 11218466"/>
                <a:gd name="connsiteY4-528" fmla="*/ 1036297 h 6412910"/>
                <a:gd name="connsiteX5-529" fmla="*/ 11218466 w 11218466"/>
                <a:gd name="connsiteY5-530" fmla="*/ 3190319 h 6412910"/>
                <a:gd name="connsiteX6-531" fmla="*/ 10612638 w 11218466"/>
                <a:gd name="connsiteY6-532" fmla="*/ 5331488 h 6412910"/>
                <a:gd name="connsiteX7-533" fmla="*/ 9180557 w 11218466"/>
                <a:gd name="connsiteY7-534" fmla="*/ 6067534 h 6412910"/>
                <a:gd name="connsiteX8-535" fmla="*/ 6632819 w 11218466"/>
                <a:gd name="connsiteY8-536" fmla="*/ 6411191 h 6412910"/>
                <a:gd name="connsiteX9-537" fmla="*/ 5104270 w 11218466"/>
                <a:gd name="connsiteY9-538" fmla="*/ 6083645 h 6412910"/>
                <a:gd name="connsiteX10-539" fmla="*/ 3616664 w 11218466"/>
                <a:gd name="connsiteY10-540" fmla="*/ 6151883 h 6412910"/>
                <a:gd name="connsiteX11-541" fmla="*/ 2477641 w 11218466"/>
                <a:gd name="connsiteY11-542" fmla="*/ 6231308 h 6412910"/>
                <a:gd name="connsiteX12-543" fmla="*/ 1269249 w 11218466"/>
                <a:gd name="connsiteY12-544" fmla="*/ 5701507 h 6412910"/>
                <a:gd name="connsiteX13-545" fmla="*/ 308580 w 11218466"/>
                <a:gd name="connsiteY13-546" fmla="*/ 5386079 h 6412910"/>
                <a:gd name="connsiteX14-547" fmla="*/ 68246 w 11218466"/>
                <a:gd name="connsiteY14-548" fmla="*/ 4336731 h 6412910"/>
                <a:gd name="connsiteX15-549" fmla="*/ 218372 w 11218466"/>
                <a:gd name="connsiteY15-550" fmla="*/ 2767239 h 6412910"/>
                <a:gd name="connsiteX16-551" fmla="*/ 13654 w 11218466"/>
                <a:gd name="connsiteY16-552" fmla="*/ 1934725 h 6412910"/>
                <a:gd name="connsiteX17" fmla="*/ 458705 w 11218466"/>
                <a:gd name="connsiteY17" fmla="*/ 1036297 h 6412910"/>
                <a:gd name="connsiteX0-553" fmla="*/ 458705 w 11218466"/>
                <a:gd name="connsiteY0-554" fmla="*/ 1036297 h 6412910"/>
                <a:gd name="connsiteX1-555" fmla="*/ 1495002 w 11218466"/>
                <a:gd name="connsiteY1-556" fmla="*/ 0 h 6412910"/>
                <a:gd name="connsiteX2-557" fmla="*/ 8229606 w 11218466"/>
                <a:gd name="connsiteY2-558" fmla="*/ 51333 h 6412910"/>
                <a:gd name="connsiteX3-559" fmla="*/ 9589990 w 11218466"/>
                <a:gd name="connsiteY3-560" fmla="*/ 0 h 6412910"/>
                <a:gd name="connsiteX4-561" fmla="*/ 10803708 w 11218466"/>
                <a:gd name="connsiteY4-562" fmla="*/ 1036297 h 6412910"/>
                <a:gd name="connsiteX5-563" fmla="*/ 11218466 w 11218466"/>
                <a:gd name="connsiteY5-564" fmla="*/ 3190319 h 6412910"/>
                <a:gd name="connsiteX6-565" fmla="*/ 10612638 w 11218466"/>
                <a:gd name="connsiteY6-566" fmla="*/ 5331488 h 6412910"/>
                <a:gd name="connsiteX7-567" fmla="*/ 9180557 w 11218466"/>
                <a:gd name="connsiteY7-568" fmla="*/ 6067534 h 6412910"/>
                <a:gd name="connsiteX8-569" fmla="*/ 6632819 w 11218466"/>
                <a:gd name="connsiteY8-570" fmla="*/ 6411191 h 6412910"/>
                <a:gd name="connsiteX9-571" fmla="*/ 5104270 w 11218466"/>
                <a:gd name="connsiteY9-572" fmla="*/ 6083645 h 6412910"/>
                <a:gd name="connsiteX10-573" fmla="*/ 3616664 w 11218466"/>
                <a:gd name="connsiteY10-574" fmla="*/ 6151883 h 6412910"/>
                <a:gd name="connsiteX11-575" fmla="*/ 2477641 w 11218466"/>
                <a:gd name="connsiteY11-576" fmla="*/ 6231308 h 6412910"/>
                <a:gd name="connsiteX12-577" fmla="*/ 1269249 w 11218466"/>
                <a:gd name="connsiteY12-578" fmla="*/ 5701507 h 6412910"/>
                <a:gd name="connsiteX13-579" fmla="*/ 308580 w 11218466"/>
                <a:gd name="connsiteY13-580" fmla="*/ 5386079 h 6412910"/>
                <a:gd name="connsiteX14-581" fmla="*/ 68246 w 11218466"/>
                <a:gd name="connsiteY14-582" fmla="*/ 4336731 h 6412910"/>
                <a:gd name="connsiteX15-583" fmla="*/ 218372 w 11218466"/>
                <a:gd name="connsiteY15-584" fmla="*/ 2767239 h 6412910"/>
                <a:gd name="connsiteX16-585" fmla="*/ 13654 w 11218466"/>
                <a:gd name="connsiteY16-586" fmla="*/ 1934725 h 6412910"/>
                <a:gd name="connsiteX17-587" fmla="*/ 458705 w 11218466"/>
                <a:gd name="connsiteY17-588" fmla="*/ 1036297 h 6412910"/>
                <a:gd name="connsiteX0-589" fmla="*/ 458705 w 11218466"/>
                <a:gd name="connsiteY0-590" fmla="*/ 1244311 h 6620924"/>
                <a:gd name="connsiteX1-591" fmla="*/ 1495002 w 11218466"/>
                <a:gd name="connsiteY1-592" fmla="*/ 208014 h 6620924"/>
                <a:gd name="connsiteX2-593" fmla="*/ 4858609 w 11218466"/>
                <a:gd name="connsiteY2-594" fmla="*/ 41 h 6620924"/>
                <a:gd name="connsiteX3-595" fmla="*/ 8229606 w 11218466"/>
                <a:gd name="connsiteY3-596" fmla="*/ 259347 h 6620924"/>
                <a:gd name="connsiteX4-597" fmla="*/ 9589990 w 11218466"/>
                <a:gd name="connsiteY4-598" fmla="*/ 208014 h 6620924"/>
                <a:gd name="connsiteX5-599" fmla="*/ 10803708 w 11218466"/>
                <a:gd name="connsiteY5-600" fmla="*/ 1244311 h 6620924"/>
                <a:gd name="connsiteX6-601" fmla="*/ 11218466 w 11218466"/>
                <a:gd name="connsiteY6-602" fmla="*/ 3398333 h 6620924"/>
                <a:gd name="connsiteX7-603" fmla="*/ 10612638 w 11218466"/>
                <a:gd name="connsiteY7-604" fmla="*/ 5539502 h 6620924"/>
                <a:gd name="connsiteX8-605" fmla="*/ 9180557 w 11218466"/>
                <a:gd name="connsiteY8-606" fmla="*/ 6275548 h 6620924"/>
                <a:gd name="connsiteX9-607" fmla="*/ 6632819 w 11218466"/>
                <a:gd name="connsiteY9-608" fmla="*/ 6619205 h 6620924"/>
                <a:gd name="connsiteX10-609" fmla="*/ 5104270 w 11218466"/>
                <a:gd name="connsiteY10-610" fmla="*/ 6291659 h 6620924"/>
                <a:gd name="connsiteX11-611" fmla="*/ 3616664 w 11218466"/>
                <a:gd name="connsiteY11-612" fmla="*/ 6359897 h 6620924"/>
                <a:gd name="connsiteX12-613" fmla="*/ 2477641 w 11218466"/>
                <a:gd name="connsiteY12-614" fmla="*/ 6439322 h 6620924"/>
                <a:gd name="connsiteX13-615" fmla="*/ 1269249 w 11218466"/>
                <a:gd name="connsiteY13-616" fmla="*/ 5909521 h 6620924"/>
                <a:gd name="connsiteX14-617" fmla="*/ 308580 w 11218466"/>
                <a:gd name="connsiteY14-618" fmla="*/ 5594093 h 6620924"/>
                <a:gd name="connsiteX15-619" fmla="*/ 68246 w 11218466"/>
                <a:gd name="connsiteY15-620" fmla="*/ 4544745 h 6620924"/>
                <a:gd name="connsiteX16-621" fmla="*/ 218372 w 11218466"/>
                <a:gd name="connsiteY16-622" fmla="*/ 2975253 h 6620924"/>
                <a:gd name="connsiteX17-623" fmla="*/ 13654 w 11218466"/>
                <a:gd name="connsiteY17-624" fmla="*/ 2142739 h 6620924"/>
                <a:gd name="connsiteX18" fmla="*/ 458705 w 11218466"/>
                <a:gd name="connsiteY18" fmla="*/ 1244311 h 6620924"/>
                <a:gd name="connsiteX0-625" fmla="*/ 458705 w 11218466"/>
                <a:gd name="connsiteY0-626" fmla="*/ 1244311 h 6620924"/>
                <a:gd name="connsiteX1-627" fmla="*/ 1495002 w 11218466"/>
                <a:gd name="connsiteY1-628" fmla="*/ 208014 h 6620924"/>
                <a:gd name="connsiteX2-629" fmla="*/ 4858609 w 11218466"/>
                <a:gd name="connsiteY2-630" fmla="*/ 41 h 6620924"/>
                <a:gd name="connsiteX3-631" fmla="*/ 8229606 w 11218466"/>
                <a:gd name="connsiteY3-632" fmla="*/ 259347 h 6620924"/>
                <a:gd name="connsiteX4-633" fmla="*/ 9822002 w 11218466"/>
                <a:gd name="connsiteY4-634" fmla="*/ 208014 h 6620924"/>
                <a:gd name="connsiteX5-635" fmla="*/ 10803708 w 11218466"/>
                <a:gd name="connsiteY5-636" fmla="*/ 1244311 h 6620924"/>
                <a:gd name="connsiteX6-637" fmla="*/ 11218466 w 11218466"/>
                <a:gd name="connsiteY6-638" fmla="*/ 3398333 h 6620924"/>
                <a:gd name="connsiteX7-639" fmla="*/ 10612638 w 11218466"/>
                <a:gd name="connsiteY7-640" fmla="*/ 5539502 h 6620924"/>
                <a:gd name="connsiteX8-641" fmla="*/ 9180557 w 11218466"/>
                <a:gd name="connsiteY8-642" fmla="*/ 6275548 h 6620924"/>
                <a:gd name="connsiteX9-643" fmla="*/ 6632819 w 11218466"/>
                <a:gd name="connsiteY9-644" fmla="*/ 6619205 h 6620924"/>
                <a:gd name="connsiteX10-645" fmla="*/ 5104270 w 11218466"/>
                <a:gd name="connsiteY10-646" fmla="*/ 6291659 h 6620924"/>
                <a:gd name="connsiteX11-647" fmla="*/ 3616664 w 11218466"/>
                <a:gd name="connsiteY11-648" fmla="*/ 6359897 h 6620924"/>
                <a:gd name="connsiteX12-649" fmla="*/ 2477641 w 11218466"/>
                <a:gd name="connsiteY12-650" fmla="*/ 6439322 h 6620924"/>
                <a:gd name="connsiteX13-651" fmla="*/ 1269249 w 11218466"/>
                <a:gd name="connsiteY13-652" fmla="*/ 5909521 h 6620924"/>
                <a:gd name="connsiteX14-653" fmla="*/ 308580 w 11218466"/>
                <a:gd name="connsiteY14-654" fmla="*/ 5594093 h 6620924"/>
                <a:gd name="connsiteX15-655" fmla="*/ 68246 w 11218466"/>
                <a:gd name="connsiteY15-656" fmla="*/ 4544745 h 6620924"/>
                <a:gd name="connsiteX16-657" fmla="*/ 218372 w 11218466"/>
                <a:gd name="connsiteY16-658" fmla="*/ 2975253 h 6620924"/>
                <a:gd name="connsiteX17-659" fmla="*/ 13654 w 11218466"/>
                <a:gd name="connsiteY17-660" fmla="*/ 2142739 h 6620924"/>
                <a:gd name="connsiteX18-661" fmla="*/ 458705 w 11218466"/>
                <a:gd name="connsiteY18-662" fmla="*/ 1244311 h 6620924"/>
                <a:gd name="connsiteX0-663" fmla="*/ 458705 w 11218466"/>
                <a:gd name="connsiteY0-664" fmla="*/ 1244311 h 6620924"/>
                <a:gd name="connsiteX1-665" fmla="*/ 1495002 w 11218466"/>
                <a:gd name="connsiteY1-666" fmla="*/ 208014 h 6620924"/>
                <a:gd name="connsiteX2-667" fmla="*/ 4858609 w 11218466"/>
                <a:gd name="connsiteY2-668" fmla="*/ 41 h 6620924"/>
                <a:gd name="connsiteX3-669" fmla="*/ 8229606 w 11218466"/>
                <a:gd name="connsiteY3-670" fmla="*/ 259347 h 6620924"/>
                <a:gd name="connsiteX4-671" fmla="*/ 9822002 w 11218466"/>
                <a:gd name="connsiteY4-672" fmla="*/ 208014 h 6620924"/>
                <a:gd name="connsiteX5-673" fmla="*/ 10803708 w 11218466"/>
                <a:gd name="connsiteY5-674" fmla="*/ 1244311 h 6620924"/>
                <a:gd name="connsiteX6-675" fmla="*/ 11218466 w 11218466"/>
                <a:gd name="connsiteY6-676" fmla="*/ 3398333 h 6620924"/>
                <a:gd name="connsiteX7-677" fmla="*/ 10612638 w 11218466"/>
                <a:gd name="connsiteY7-678" fmla="*/ 5539502 h 6620924"/>
                <a:gd name="connsiteX8-679" fmla="*/ 9180557 w 11218466"/>
                <a:gd name="connsiteY8-680" fmla="*/ 6275548 h 6620924"/>
                <a:gd name="connsiteX9-681" fmla="*/ 6632819 w 11218466"/>
                <a:gd name="connsiteY9-682" fmla="*/ 6619205 h 6620924"/>
                <a:gd name="connsiteX10-683" fmla="*/ 5104270 w 11218466"/>
                <a:gd name="connsiteY10-684" fmla="*/ 6291659 h 6620924"/>
                <a:gd name="connsiteX11-685" fmla="*/ 3616664 w 11218466"/>
                <a:gd name="connsiteY11-686" fmla="*/ 6359897 h 6620924"/>
                <a:gd name="connsiteX12-687" fmla="*/ 2477641 w 11218466"/>
                <a:gd name="connsiteY12-688" fmla="*/ 6439322 h 6620924"/>
                <a:gd name="connsiteX13-689" fmla="*/ 1269249 w 11218466"/>
                <a:gd name="connsiteY13-690" fmla="*/ 5909521 h 6620924"/>
                <a:gd name="connsiteX14-691" fmla="*/ 308580 w 11218466"/>
                <a:gd name="connsiteY14-692" fmla="*/ 5594093 h 6620924"/>
                <a:gd name="connsiteX15-693" fmla="*/ 68246 w 11218466"/>
                <a:gd name="connsiteY15-694" fmla="*/ 4544745 h 6620924"/>
                <a:gd name="connsiteX16-695" fmla="*/ 218372 w 11218466"/>
                <a:gd name="connsiteY16-696" fmla="*/ 2975253 h 6620924"/>
                <a:gd name="connsiteX17-697" fmla="*/ 13654 w 11218466"/>
                <a:gd name="connsiteY17-698" fmla="*/ 2142739 h 6620924"/>
                <a:gd name="connsiteX18-699" fmla="*/ 458705 w 11218466"/>
                <a:gd name="connsiteY18-700" fmla="*/ 1244311 h 6620924"/>
                <a:gd name="connsiteX0-701" fmla="*/ 458705 w 11222966"/>
                <a:gd name="connsiteY0-702" fmla="*/ 1244311 h 6620924"/>
                <a:gd name="connsiteX1-703" fmla="*/ 1495002 w 11222966"/>
                <a:gd name="connsiteY1-704" fmla="*/ 208014 h 6620924"/>
                <a:gd name="connsiteX2-705" fmla="*/ 4858609 w 11222966"/>
                <a:gd name="connsiteY2-706" fmla="*/ 41 h 6620924"/>
                <a:gd name="connsiteX3-707" fmla="*/ 8229606 w 11222966"/>
                <a:gd name="connsiteY3-708" fmla="*/ 259347 h 6620924"/>
                <a:gd name="connsiteX4-709" fmla="*/ 9822002 w 11222966"/>
                <a:gd name="connsiteY4-710" fmla="*/ 208014 h 6620924"/>
                <a:gd name="connsiteX5-711" fmla="*/ 10803708 w 11222966"/>
                <a:gd name="connsiteY5-712" fmla="*/ 1244311 h 6620924"/>
                <a:gd name="connsiteX6-713" fmla="*/ 10563374 w 11222966"/>
                <a:gd name="connsiteY6-714" fmla="*/ 2006262 h 6620924"/>
                <a:gd name="connsiteX7-715" fmla="*/ 11218466 w 11222966"/>
                <a:gd name="connsiteY7-716" fmla="*/ 3398333 h 6620924"/>
                <a:gd name="connsiteX8-717" fmla="*/ 10612638 w 11222966"/>
                <a:gd name="connsiteY8-718" fmla="*/ 5539502 h 6620924"/>
                <a:gd name="connsiteX9-719" fmla="*/ 9180557 w 11222966"/>
                <a:gd name="connsiteY9-720" fmla="*/ 6275548 h 6620924"/>
                <a:gd name="connsiteX10-721" fmla="*/ 6632819 w 11222966"/>
                <a:gd name="connsiteY10-722" fmla="*/ 6619205 h 6620924"/>
                <a:gd name="connsiteX11-723" fmla="*/ 5104270 w 11222966"/>
                <a:gd name="connsiteY11-724" fmla="*/ 6291659 h 6620924"/>
                <a:gd name="connsiteX12-725" fmla="*/ 3616664 w 11222966"/>
                <a:gd name="connsiteY12-726" fmla="*/ 6359897 h 6620924"/>
                <a:gd name="connsiteX13-727" fmla="*/ 2477641 w 11222966"/>
                <a:gd name="connsiteY13-728" fmla="*/ 6439322 h 6620924"/>
                <a:gd name="connsiteX14-729" fmla="*/ 1269249 w 11222966"/>
                <a:gd name="connsiteY14-730" fmla="*/ 5909521 h 6620924"/>
                <a:gd name="connsiteX15-731" fmla="*/ 308580 w 11222966"/>
                <a:gd name="connsiteY15-732" fmla="*/ 5594093 h 6620924"/>
                <a:gd name="connsiteX16-733" fmla="*/ 68246 w 11222966"/>
                <a:gd name="connsiteY16-734" fmla="*/ 4544745 h 6620924"/>
                <a:gd name="connsiteX17-735" fmla="*/ 218372 w 11222966"/>
                <a:gd name="connsiteY17-736" fmla="*/ 2975253 h 6620924"/>
                <a:gd name="connsiteX18-737" fmla="*/ 13654 w 11222966"/>
                <a:gd name="connsiteY18-738" fmla="*/ 2142739 h 6620924"/>
                <a:gd name="connsiteX19" fmla="*/ 458705 w 11222966"/>
                <a:gd name="connsiteY19" fmla="*/ 1244311 h 6620924"/>
                <a:gd name="connsiteX0-739" fmla="*/ 458705 w 11222966"/>
                <a:gd name="connsiteY0-740" fmla="*/ 1244311 h 6620924"/>
                <a:gd name="connsiteX1-741" fmla="*/ 1495002 w 11222966"/>
                <a:gd name="connsiteY1-742" fmla="*/ 208014 h 6620924"/>
                <a:gd name="connsiteX2-743" fmla="*/ 4858609 w 11222966"/>
                <a:gd name="connsiteY2-744" fmla="*/ 41 h 6620924"/>
                <a:gd name="connsiteX3-745" fmla="*/ 8229606 w 11222966"/>
                <a:gd name="connsiteY3-746" fmla="*/ 259347 h 6620924"/>
                <a:gd name="connsiteX4-747" fmla="*/ 9822002 w 11222966"/>
                <a:gd name="connsiteY4-748" fmla="*/ 208014 h 6620924"/>
                <a:gd name="connsiteX5-749" fmla="*/ 10803708 w 11222966"/>
                <a:gd name="connsiteY5-750" fmla="*/ 998651 h 6620924"/>
                <a:gd name="connsiteX6-751" fmla="*/ 10563374 w 11222966"/>
                <a:gd name="connsiteY6-752" fmla="*/ 2006262 h 6620924"/>
                <a:gd name="connsiteX7-753" fmla="*/ 11218466 w 11222966"/>
                <a:gd name="connsiteY7-754" fmla="*/ 3398333 h 6620924"/>
                <a:gd name="connsiteX8-755" fmla="*/ 10612638 w 11222966"/>
                <a:gd name="connsiteY8-756" fmla="*/ 5539502 h 6620924"/>
                <a:gd name="connsiteX9-757" fmla="*/ 9180557 w 11222966"/>
                <a:gd name="connsiteY9-758" fmla="*/ 6275548 h 6620924"/>
                <a:gd name="connsiteX10-759" fmla="*/ 6632819 w 11222966"/>
                <a:gd name="connsiteY10-760" fmla="*/ 6619205 h 6620924"/>
                <a:gd name="connsiteX11-761" fmla="*/ 5104270 w 11222966"/>
                <a:gd name="connsiteY11-762" fmla="*/ 6291659 h 6620924"/>
                <a:gd name="connsiteX12-763" fmla="*/ 3616664 w 11222966"/>
                <a:gd name="connsiteY12-764" fmla="*/ 6359897 h 6620924"/>
                <a:gd name="connsiteX13-765" fmla="*/ 2477641 w 11222966"/>
                <a:gd name="connsiteY13-766" fmla="*/ 6439322 h 6620924"/>
                <a:gd name="connsiteX14-767" fmla="*/ 1269249 w 11222966"/>
                <a:gd name="connsiteY14-768" fmla="*/ 5909521 h 6620924"/>
                <a:gd name="connsiteX15-769" fmla="*/ 308580 w 11222966"/>
                <a:gd name="connsiteY15-770" fmla="*/ 5594093 h 6620924"/>
                <a:gd name="connsiteX16-771" fmla="*/ 68246 w 11222966"/>
                <a:gd name="connsiteY16-772" fmla="*/ 4544745 h 6620924"/>
                <a:gd name="connsiteX17-773" fmla="*/ 218372 w 11222966"/>
                <a:gd name="connsiteY17-774" fmla="*/ 2975253 h 6620924"/>
                <a:gd name="connsiteX18-775" fmla="*/ 13654 w 11222966"/>
                <a:gd name="connsiteY18-776" fmla="*/ 2142739 h 6620924"/>
                <a:gd name="connsiteX19-777" fmla="*/ 458705 w 11222966"/>
                <a:gd name="connsiteY19-778" fmla="*/ 1244311 h 6620924"/>
                <a:gd name="connsiteX0-779" fmla="*/ 458705 w 11218466"/>
                <a:gd name="connsiteY0-780" fmla="*/ 1244311 h 6620924"/>
                <a:gd name="connsiteX1-781" fmla="*/ 1495002 w 11218466"/>
                <a:gd name="connsiteY1-782" fmla="*/ 208014 h 6620924"/>
                <a:gd name="connsiteX2-783" fmla="*/ 4858609 w 11218466"/>
                <a:gd name="connsiteY2-784" fmla="*/ 41 h 6620924"/>
                <a:gd name="connsiteX3-785" fmla="*/ 8229606 w 11218466"/>
                <a:gd name="connsiteY3-786" fmla="*/ 259347 h 6620924"/>
                <a:gd name="connsiteX4-787" fmla="*/ 9822002 w 11218466"/>
                <a:gd name="connsiteY4-788" fmla="*/ 208014 h 6620924"/>
                <a:gd name="connsiteX5-789" fmla="*/ 10803708 w 11218466"/>
                <a:gd name="connsiteY5-790" fmla="*/ 998651 h 6620924"/>
                <a:gd name="connsiteX6-791" fmla="*/ 10563374 w 11218466"/>
                <a:gd name="connsiteY6-792" fmla="*/ 2006262 h 6620924"/>
                <a:gd name="connsiteX7-793" fmla="*/ 11218466 w 11218466"/>
                <a:gd name="connsiteY7-794" fmla="*/ 3398333 h 6620924"/>
                <a:gd name="connsiteX8-795" fmla="*/ 10781738 w 11218466"/>
                <a:gd name="connsiteY8-796" fmla="*/ 4449211 h 6620924"/>
                <a:gd name="connsiteX9-797" fmla="*/ 10612638 w 11218466"/>
                <a:gd name="connsiteY9-798" fmla="*/ 5539502 h 6620924"/>
                <a:gd name="connsiteX10-799" fmla="*/ 9180557 w 11218466"/>
                <a:gd name="connsiteY10-800" fmla="*/ 6275548 h 6620924"/>
                <a:gd name="connsiteX11-801" fmla="*/ 6632819 w 11218466"/>
                <a:gd name="connsiteY11-802" fmla="*/ 6619205 h 6620924"/>
                <a:gd name="connsiteX12-803" fmla="*/ 5104270 w 11218466"/>
                <a:gd name="connsiteY12-804" fmla="*/ 6291659 h 6620924"/>
                <a:gd name="connsiteX13-805" fmla="*/ 3616664 w 11218466"/>
                <a:gd name="connsiteY13-806" fmla="*/ 6359897 h 6620924"/>
                <a:gd name="connsiteX14-807" fmla="*/ 2477641 w 11218466"/>
                <a:gd name="connsiteY14-808" fmla="*/ 6439322 h 6620924"/>
                <a:gd name="connsiteX15-809" fmla="*/ 1269249 w 11218466"/>
                <a:gd name="connsiteY15-810" fmla="*/ 5909521 h 6620924"/>
                <a:gd name="connsiteX16-811" fmla="*/ 308580 w 11218466"/>
                <a:gd name="connsiteY16-812" fmla="*/ 5594093 h 6620924"/>
                <a:gd name="connsiteX17-813" fmla="*/ 68246 w 11218466"/>
                <a:gd name="connsiteY17-814" fmla="*/ 4544745 h 6620924"/>
                <a:gd name="connsiteX18-815" fmla="*/ 218372 w 11218466"/>
                <a:gd name="connsiteY18-816" fmla="*/ 2975253 h 6620924"/>
                <a:gd name="connsiteX19-817" fmla="*/ 13654 w 11218466"/>
                <a:gd name="connsiteY19-818" fmla="*/ 2142739 h 6620924"/>
                <a:gd name="connsiteX20" fmla="*/ 458705 w 11218466"/>
                <a:gd name="connsiteY20" fmla="*/ 1244311 h 6620924"/>
                <a:gd name="connsiteX0-819" fmla="*/ 458705 w 11218466"/>
                <a:gd name="connsiteY0-820" fmla="*/ 1244311 h 6620924"/>
                <a:gd name="connsiteX1-821" fmla="*/ 1495002 w 11218466"/>
                <a:gd name="connsiteY1-822" fmla="*/ 208014 h 6620924"/>
                <a:gd name="connsiteX2-823" fmla="*/ 4858609 w 11218466"/>
                <a:gd name="connsiteY2-824" fmla="*/ 41 h 6620924"/>
                <a:gd name="connsiteX3-825" fmla="*/ 8229606 w 11218466"/>
                <a:gd name="connsiteY3-826" fmla="*/ 259347 h 6620924"/>
                <a:gd name="connsiteX4-827" fmla="*/ 9822002 w 11218466"/>
                <a:gd name="connsiteY4-828" fmla="*/ 208014 h 6620924"/>
                <a:gd name="connsiteX5-829" fmla="*/ 10803708 w 11218466"/>
                <a:gd name="connsiteY5-830" fmla="*/ 998651 h 6620924"/>
                <a:gd name="connsiteX6-831" fmla="*/ 10563374 w 11218466"/>
                <a:gd name="connsiteY6-832" fmla="*/ 2006262 h 6620924"/>
                <a:gd name="connsiteX7-833" fmla="*/ 11218466 w 11218466"/>
                <a:gd name="connsiteY7-834" fmla="*/ 3398333 h 6620924"/>
                <a:gd name="connsiteX8-835" fmla="*/ 10781738 w 11218466"/>
                <a:gd name="connsiteY8-836" fmla="*/ 4449211 h 6620924"/>
                <a:gd name="connsiteX9-837" fmla="*/ 10612638 w 11218466"/>
                <a:gd name="connsiteY9-838" fmla="*/ 5839753 h 6620924"/>
                <a:gd name="connsiteX10-839" fmla="*/ 9180557 w 11218466"/>
                <a:gd name="connsiteY10-840" fmla="*/ 6275548 h 6620924"/>
                <a:gd name="connsiteX11-841" fmla="*/ 6632819 w 11218466"/>
                <a:gd name="connsiteY11-842" fmla="*/ 6619205 h 6620924"/>
                <a:gd name="connsiteX12-843" fmla="*/ 5104270 w 11218466"/>
                <a:gd name="connsiteY12-844" fmla="*/ 6291659 h 6620924"/>
                <a:gd name="connsiteX13-845" fmla="*/ 3616664 w 11218466"/>
                <a:gd name="connsiteY13-846" fmla="*/ 6359897 h 6620924"/>
                <a:gd name="connsiteX14-847" fmla="*/ 2477641 w 11218466"/>
                <a:gd name="connsiteY14-848" fmla="*/ 6439322 h 6620924"/>
                <a:gd name="connsiteX15-849" fmla="*/ 1269249 w 11218466"/>
                <a:gd name="connsiteY15-850" fmla="*/ 5909521 h 6620924"/>
                <a:gd name="connsiteX16-851" fmla="*/ 308580 w 11218466"/>
                <a:gd name="connsiteY16-852" fmla="*/ 5594093 h 6620924"/>
                <a:gd name="connsiteX17-853" fmla="*/ 68246 w 11218466"/>
                <a:gd name="connsiteY17-854" fmla="*/ 4544745 h 6620924"/>
                <a:gd name="connsiteX18-855" fmla="*/ 218372 w 11218466"/>
                <a:gd name="connsiteY18-856" fmla="*/ 2975253 h 6620924"/>
                <a:gd name="connsiteX19-857" fmla="*/ 13654 w 11218466"/>
                <a:gd name="connsiteY19-858" fmla="*/ 2142739 h 6620924"/>
                <a:gd name="connsiteX20-859" fmla="*/ 458705 w 11218466"/>
                <a:gd name="connsiteY20-860" fmla="*/ 1244311 h 6620924"/>
                <a:gd name="connsiteX0-861" fmla="*/ 458705 w 11218466"/>
                <a:gd name="connsiteY0-862" fmla="*/ 1244311 h 6620924"/>
                <a:gd name="connsiteX1-863" fmla="*/ 1495002 w 11218466"/>
                <a:gd name="connsiteY1-864" fmla="*/ 208014 h 6620924"/>
                <a:gd name="connsiteX2-865" fmla="*/ 4858609 w 11218466"/>
                <a:gd name="connsiteY2-866" fmla="*/ 41 h 6620924"/>
                <a:gd name="connsiteX3-867" fmla="*/ 8229606 w 11218466"/>
                <a:gd name="connsiteY3-868" fmla="*/ 259347 h 6620924"/>
                <a:gd name="connsiteX4-869" fmla="*/ 9822002 w 11218466"/>
                <a:gd name="connsiteY4-870" fmla="*/ 208014 h 6620924"/>
                <a:gd name="connsiteX5-871" fmla="*/ 10803708 w 11218466"/>
                <a:gd name="connsiteY5-872" fmla="*/ 998651 h 6620924"/>
                <a:gd name="connsiteX6-873" fmla="*/ 10563374 w 11218466"/>
                <a:gd name="connsiteY6-874" fmla="*/ 2006262 h 6620924"/>
                <a:gd name="connsiteX7-875" fmla="*/ 11218466 w 11218466"/>
                <a:gd name="connsiteY7-876" fmla="*/ 3398333 h 6620924"/>
                <a:gd name="connsiteX8-877" fmla="*/ 10781738 w 11218466"/>
                <a:gd name="connsiteY8-878" fmla="*/ 4449211 h 6620924"/>
                <a:gd name="connsiteX9-879" fmla="*/ 10612638 w 11218466"/>
                <a:gd name="connsiteY9-880" fmla="*/ 5839753 h 6620924"/>
                <a:gd name="connsiteX10-881" fmla="*/ 9180557 w 11218466"/>
                <a:gd name="connsiteY10-882" fmla="*/ 6275548 h 6620924"/>
                <a:gd name="connsiteX11-883" fmla="*/ 6632819 w 11218466"/>
                <a:gd name="connsiteY11-884" fmla="*/ 6619205 h 6620924"/>
                <a:gd name="connsiteX12-885" fmla="*/ 5104270 w 11218466"/>
                <a:gd name="connsiteY12-886" fmla="*/ 6291659 h 6620924"/>
                <a:gd name="connsiteX13-887" fmla="*/ 3616664 w 11218466"/>
                <a:gd name="connsiteY13-888" fmla="*/ 6359897 h 6620924"/>
                <a:gd name="connsiteX14-889" fmla="*/ 2477641 w 11218466"/>
                <a:gd name="connsiteY14-890" fmla="*/ 6439322 h 6620924"/>
                <a:gd name="connsiteX15-891" fmla="*/ 1269249 w 11218466"/>
                <a:gd name="connsiteY15-892" fmla="*/ 5909521 h 6620924"/>
                <a:gd name="connsiteX16-893" fmla="*/ 308580 w 11218466"/>
                <a:gd name="connsiteY16-894" fmla="*/ 5594093 h 6620924"/>
                <a:gd name="connsiteX17-895" fmla="*/ 68246 w 11218466"/>
                <a:gd name="connsiteY17-896" fmla="*/ 4544745 h 6620924"/>
                <a:gd name="connsiteX18-897" fmla="*/ 218372 w 11218466"/>
                <a:gd name="connsiteY18-898" fmla="*/ 2975253 h 6620924"/>
                <a:gd name="connsiteX19-899" fmla="*/ 13654 w 11218466"/>
                <a:gd name="connsiteY19-900" fmla="*/ 2142739 h 6620924"/>
                <a:gd name="connsiteX20-901" fmla="*/ 458705 w 11218466"/>
                <a:gd name="connsiteY20-902" fmla="*/ 1244311 h 6620924"/>
                <a:gd name="connsiteX0-903" fmla="*/ 458705 w 11204818"/>
                <a:gd name="connsiteY0-904" fmla="*/ 1244311 h 6620924"/>
                <a:gd name="connsiteX1-905" fmla="*/ 1495002 w 11204818"/>
                <a:gd name="connsiteY1-906" fmla="*/ 208014 h 6620924"/>
                <a:gd name="connsiteX2-907" fmla="*/ 4858609 w 11204818"/>
                <a:gd name="connsiteY2-908" fmla="*/ 41 h 6620924"/>
                <a:gd name="connsiteX3-909" fmla="*/ 8229606 w 11204818"/>
                <a:gd name="connsiteY3-910" fmla="*/ 259347 h 6620924"/>
                <a:gd name="connsiteX4-911" fmla="*/ 9822002 w 11204818"/>
                <a:gd name="connsiteY4-912" fmla="*/ 208014 h 6620924"/>
                <a:gd name="connsiteX5-913" fmla="*/ 10803708 w 11204818"/>
                <a:gd name="connsiteY5-914" fmla="*/ 998651 h 6620924"/>
                <a:gd name="connsiteX6-915" fmla="*/ 10563374 w 11204818"/>
                <a:gd name="connsiteY6-916" fmla="*/ 2006262 h 6620924"/>
                <a:gd name="connsiteX7-917" fmla="*/ 11204818 w 11204818"/>
                <a:gd name="connsiteY7-918" fmla="*/ 3289151 h 6620924"/>
                <a:gd name="connsiteX8-919" fmla="*/ 10781738 w 11204818"/>
                <a:gd name="connsiteY8-920" fmla="*/ 4449211 h 6620924"/>
                <a:gd name="connsiteX9-921" fmla="*/ 10612638 w 11204818"/>
                <a:gd name="connsiteY9-922" fmla="*/ 5839753 h 6620924"/>
                <a:gd name="connsiteX10-923" fmla="*/ 9180557 w 11204818"/>
                <a:gd name="connsiteY10-924" fmla="*/ 6275548 h 6620924"/>
                <a:gd name="connsiteX11-925" fmla="*/ 6632819 w 11204818"/>
                <a:gd name="connsiteY11-926" fmla="*/ 6619205 h 6620924"/>
                <a:gd name="connsiteX12-927" fmla="*/ 5104270 w 11204818"/>
                <a:gd name="connsiteY12-928" fmla="*/ 6291659 h 6620924"/>
                <a:gd name="connsiteX13-929" fmla="*/ 3616664 w 11204818"/>
                <a:gd name="connsiteY13-930" fmla="*/ 6359897 h 6620924"/>
                <a:gd name="connsiteX14-931" fmla="*/ 2477641 w 11204818"/>
                <a:gd name="connsiteY14-932" fmla="*/ 6439322 h 6620924"/>
                <a:gd name="connsiteX15-933" fmla="*/ 1269249 w 11204818"/>
                <a:gd name="connsiteY15-934" fmla="*/ 5909521 h 6620924"/>
                <a:gd name="connsiteX16-935" fmla="*/ 308580 w 11204818"/>
                <a:gd name="connsiteY16-936" fmla="*/ 5594093 h 6620924"/>
                <a:gd name="connsiteX17-937" fmla="*/ 68246 w 11204818"/>
                <a:gd name="connsiteY17-938" fmla="*/ 4544745 h 6620924"/>
                <a:gd name="connsiteX18-939" fmla="*/ 218372 w 11204818"/>
                <a:gd name="connsiteY18-940" fmla="*/ 2975253 h 6620924"/>
                <a:gd name="connsiteX19-941" fmla="*/ 13654 w 11204818"/>
                <a:gd name="connsiteY19-942" fmla="*/ 2142739 h 6620924"/>
                <a:gd name="connsiteX20-943" fmla="*/ 458705 w 11204818"/>
                <a:gd name="connsiteY20-944" fmla="*/ 1244311 h 6620924"/>
                <a:gd name="connsiteX0-945" fmla="*/ 458705 w 11204818"/>
                <a:gd name="connsiteY0-946" fmla="*/ 1244311 h 6620924"/>
                <a:gd name="connsiteX1-947" fmla="*/ 1495002 w 11204818"/>
                <a:gd name="connsiteY1-948" fmla="*/ 208014 h 6620924"/>
                <a:gd name="connsiteX2-949" fmla="*/ 4858609 w 11204818"/>
                <a:gd name="connsiteY2-950" fmla="*/ 41 h 6620924"/>
                <a:gd name="connsiteX3-951" fmla="*/ 8229606 w 11204818"/>
                <a:gd name="connsiteY3-952" fmla="*/ 259347 h 6620924"/>
                <a:gd name="connsiteX4-953" fmla="*/ 9822002 w 11204818"/>
                <a:gd name="connsiteY4-954" fmla="*/ 208014 h 6620924"/>
                <a:gd name="connsiteX5-955" fmla="*/ 10803708 w 11204818"/>
                <a:gd name="connsiteY5-956" fmla="*/ 998651 h 6620924"/>
                <a:gd name="connsiteX6-957" fmla="*/ 10563374 w 11204818"/>
                <a:gd name="connsiteY6-958" fmla="*/ 2006262 h 6620924"/>
                <a:gd name="connsiteX7-959" fmla="*/ 11204818 w 11204818"/>
                <a:gd name="connsiteY7-960" fmla="*/ 3289151 h 6620924"/>
                <a:gd name="connsiteX8-961" fmla="*/ 10877272 w 11204818"/>
                <a:gd name="connsiteY8-962" fmla="*/ 4640280 h 6620924"/>
                <a:gd name="connsiteX9-963" fmla="*/ 10612638 w 11204818"/>
                <a:gd name="connsiteY9-964" fmla="*/ 5839753 h 6620924"/>
                <a:gd name="connsiteX10-965" fmla="*/ 9180557 w 11204818"/>
                <a:gd name="connsiteY10-966" fmla="*/ 6275548 h 6620924"/>
                <a:gd name="connsiteX11-967" fmla="*/ 6632819 w 11204818"/>
                <a:gd name="connsiteY11-968" fmla="*/ 6619205 h 6620924"/>
                <a:gd name="connsiteX12-969" fmla="*/ 5104270 w 11204818"/>
                <a:gd name="connsiteY12-970" fmla="*/ 6291659 h 6620924"/>
                <a:gd name="connsiteX13-971" fmla="*/ 3616664 w 11204818"/>
                <a:gd name="connsiteY13-972" fmla="*/ 6359897 h 6620924"/>
                <a:gd name="connsiteX14-973" fmla="*/ 2477641 w 11204818"/>
                <a:gd name="connsiteY14-974" fmla="*/ 6439322 h 6620924"/>
                <a:gd name="connsiteX15-975" fmla="*/ 1269249 w 11204818"/>
                <a:gd name="connsiteY15-976" fmla="*/ 5909521 h 6620924"/>
                <a:gd name="connsiteX16-977" fmla="*/ 308580 w 11204818"/>
                <a:gd name="connsiteY16-978" fmla="*/ 5594093 h 6620924"/>
                <a:gd name="connsiteX17-979" fmla="*/ 68246 w 11204818"/>
                <a:gd name="connsiteY17-980" fmla="*/ 4544745 h 6620924"/>
                <a:gd name="connsiteX18-981" fmla="*/ 218372 w 11204818"/>
                <a:gd name="connsiteY18-982" fmla="*/ 2975253 h 6620924"/>
                <a:gd name="connsiteX19-983" fmla="*/ 13654 w 11204818"/>
                <a:gd name="connsiteY19-984" fmla="*/ 2142739 h 6620924"/>
                <a:gd name="connsiteX20-985" fmla="*/ 458705 w 11204818"/>
                <a:gd name="connsiteY20-986" fmla="*/ 1244311 h 6620924"/>
                <a:gd name="connsiteX0-987" fmla="*/ 458705 w 11204818"/>
                <a:gd name="connsiteY0-988" fmla="*/ 1244311 h 6621605"/>
                <a:gd name="connsiteX1-989" fmla="*/ 1495002 w 11204818"/>
                <a:gd name="connsiteY1-990" fmla="*/ 208014 h 6621605"/>
                <a:gd name="connsiteX2-991" fmla="*/ 4858609 w 11204818"/>
                <a:gd name="connsiteY2-992" fmla="*/ 41 h 6621605"/>
                <a:gd name="connsiteX3-993" fmla="*/ 8229606 w 11204818"/>
                <a:gd name="connsiteY3-994" fmla="*/ 259347 h 6621605"/>
                <a:gd name="connsiteX4-995" fmla="*/ 9822002 w 11204818"/>
                <a:gd name="connsiteY4-996" fmla="*/ 208014 h 6621605"/>
                <a:gd name="connsiteX5-997" fmla="*/ 10803708 w 11204818"/>
                <a:gd name="connsiteY5-998" fmla="*/ 998651 h 6621605"/>
                <a:gd name="connsiteX6-999" fmla="*/ 10563374 w 11204818"/>
                <a:gd name="connsiteY6-1000" fmla="*/ 2006262 h 6621605"/>
                <a:gd name="connsiteX7-1001" fmla="*/ 11204818 w 11204818"/>
                <a:gd name="connsiteY7-1002" fmla="*/ 3289151 h 6621605"/>
                <a:gd name="connsiteX8-1003" fmla="*/ 10877272 w 11204818"/>
                <a:gd name="connsiteY8-1004" fmla="*/ 4640280 h 6621605"/>
                <a:gd name="connsiteX9-1005" fmla="*/ 10612638 w 11204818"/>
                <a:gd name="connsiteY9-1006" fmla="*/ 5839753 h 6621605"/>
                <a:gd name="connsiteX10-1007" fmla="*/ 9180557 w 11204818"/>
                <a:gd name="connsiteY10-1008" fmla="*/ 6275548 h 6621605"/>
                <a:gd name="connsiteX11-1009" fmla="*/ 7983947 w 11204818"/>
                <a:gd name="connsiteY11-1010" fmla="*/ 6209772 h 6621605"/>
                <a:gd name="connsiteX12-1011" fmla="*/ 6632819 w 11204818"/>
                <a:gd name="connsiteY12-1012" fmla="*/ 6619205 h 6621605"/>
                <a:gd name="connsiteX13-1013" fmla="*/ 5104270 w 11204818"/>
                <a:gd name="connsiteY13-1014" fmla="*/ 6291659 h 6621605"/>
                <a:gd name="connsiteX14-1015" fmla="*/ 3616664 w 11204818"/>
                <a:gd name="connsiteY14-1016" fmla="*/ 6359897 h 6621605"/>
                <a:gd name="connsiteX15-1017" fmla="*/ 2477641 w 11204818"/>
                <a:gd name="connsiteY15-1018" fmla="*/ 6439322 h 6621605"/>
                <a:gd name="connsiteX16-1019" fmla="*/ 1269249 w 11204818"/>
                <a:gd name="connsiteY16-1020" fmla="*/ 5909521 h 6621605"/>
                <a:gd name="connsiteX17-1021" fmla="*/ 308580 w 11204818"/>
                <a:gd name="connsiteY17-1022" fmla="*/ 5594093 h 6621605"/>
                <a:gd name="connsiteX18-1023" fmla="*/ 68246 w 11204818"/>
                <a:gd name="connsiteY18-1024" fmla="*/ 4544745 h 6621605"/>
                <a:gd name="connsiteX19-1025" fmla="*/ 218372 w 11204818"/>
                <a:gd name="connsiteY19-1026" fmla="*/ 2975253 h 6621605"/>
                <a:gd name="connsiteX20-1027" fmla="*/ 13654 w 11204818"/>
                <a:gd name="connsiteY20-1028" fmla="*/ 2142739 h 6621605"/>
                <a:gd name="connsiteX21" fmla="*/ 458705 w 11204818"/>
                <a:gd name="connsiteY21" fmla="*/ 1244311 h 6621605"/>
                <a:gd name="connsiteX0-1029" fmla="*/ 458705 w 11204818"/>
                <a:gd name="connsiteY0-1030" fmla="*/ 1244311 h 6621605"/>
                <a:gd name="connsiteX1-1031" fmla="*/ 1495002 w 11204818"/>
                <a:gd name="connsiteY1-1032" fmla="*/ 208014 h 6621605"/>
                <a:gd name="connsiteX2-1033" fmla="*/ 4858609 w 11204818"/>
                <a:gd name="connsiteY2-1034" fmla="*/ 41 h 6621605"/>
                <a:gd name="connsiteX3-1035" fmla="*/ 8229606 w 11204818"/>
                <a:gd name="connsiteY3-1036" fmla="*/ 259347 h 6621605"/>
                <a:gd name="connsiteX4-1037" fmla="*/ 9822002 w 11204818"/>
                <a:gd name="connsiteY4-1038" fmla="*/ 208014 h 6621605"/>
                <a:gd name="connsiteX5-1039" fmla="*/ 10803708 w 11204818"/>
                <a:gd name="connsiteY5-1040" fmla="*/ 998651 h 6621605"/>
                <a:gd name="connsiteX6-1041" fmla="*/ 10563374 w 11204818"/>
                <a:gd name="connsiteY6-1042" fmla="*/ 2006262 h 6621605"/>
                <a:gd name="connsiteX7-1043" fmla="*/ 11204818 w 11204818"/>
                <a:gd name="connsiteY7-1044" fmla="*/ 3289151 h 6621605"/>
                <a:gd name="connsiteX8-1045" fmla="*/ 10877272 w 11204818"/>
                <a:gd name="connsiteY8-1046" fmla="*/ 4640280 h 6621605"/>
                <a:gd name="connsiteX9-1047" fmla="*/ 10612638 w 11204818"/>
                <a:gd name="connsiteY9-1048" fmla="*/ 5839753 h 6621605"/>
                <a:gd name="connsiteX10-1049" fmla="*/ 9344331 w 11204818"/>
                <a:gd name="connsiteY10-1050" fmla="*/ 6330139 h 6621605"/>
                <a:gd name="connsiteX11-1051" fmla="*/ 7983947 w 11204818"/>
                <a:gd name="connsiteY11-1052" fmla="*/ 6209772 h 6621605"/>
                <a:gd name="connsiteX12-1053" fmla="*/ 6632819 w 11204818"/>
                <a:gd name="connsiteY12-1054" fmla="*/ 6619205 h 6621605"/>
                <a:gd name="connsiteX13-1055" fmla="*/ 5104270 w 11204818"/>
                <a:gd name="connsiteY13-1056" fmla="*/ 6291659 h 6621605"/>
                <a:gd name="connsiteX14-1057" fmla="*/ 3616664 w 11204818"/>
                <a:gd name="connsiteY14-1058" fmla="*/ 6359897 h 6621605"/>
                <a:gd name="connsiteX15-1059" fmla="*/ 2477641 w 11204818"/>
                <a:gd name="connsiteY15-1060" fmla="*/ 6439322 h 6621605"/>
                <a:gd name="connsiteX16-1061" fmla="*/ 1269249 w 11204818"/>
                <a:gd name="connsiteY16-1062" fmla="*/ 5909521 h 6621605"/>
                <a:gd name="connsiteX17-1063" fmla="*/ 308580 w 11204818"/>
                <a:gd name="connsiteY17-1064" fmla="*/ 5594093 h 6621605"/>
                <a:gd name="connsiteX18-1065" fmla="*/ 68246 w 11204818"/>
                <a:gd name="connsiteY18-1066" fmla="*/ 4544745 h 6621605"/>
                <a:gd name="connsiteX19-1067" fmla="*/ 218372 w 11204818"/>
                <a:gd name="connsiteY19-1068" fmla="*/ 2975253 h 6621605"/>
                <a:gd name="connsiteX20-1069" fmla="*/ 13654 w 11204818"/>
                <a:gd name="connsiteY20-1070" fmla="*/ 2142739 h 6621605"/>
                <a:gd name="connsiteX21-1071" fmla="*/ 458705 w 11204818"/>
                <a:gd name="connsiteY21-1072" fmla="*/ 1244311 h 6621605"/>
                <a:gd name="connsiteX0-1073" fmla="*/ 458705 w 11204818"/>
                <a:gd name="connsiteY0-1074" fmla="*/ 1244311 h 6621605"/>
                <a:gd name="connsiteX1-1075" fmla="*/ 1495002 w 11204818"/>
                <a:gd name="connsiteY1-1076" fmla="*/ 208014 h 6621605"/>
                <a:gd name="connsiteX2-1077" fmla="*/ 4858609 w 11204818"/>
                <a:gd name="connsiteY2-1078" fmla="*/ 41 h 6621605"/>
                <a:gd name="connsiteX3-1079" fmla="*/ 8229606 w 11204818"/>
                <a:gd name="connsiteY3-1080" fmla="*/ 259347 h 6621605"/>
                <a:gd name="connsiteX4-1081" fmla="*/ 9822002 w 11204818"/>
                <a:gd name="connsiteY4-1082" fmla="*/ 208014 h 6621605"/>
                <a:gd name="connsiteX5-1083" fmla="*/ 10803708 w 11204818"/>
                <a:gd name="connsiteY5-1084" fmla="*/ 998651 h 6621605"/>
                <a:gd name="connsiteX6-1085" fmla="*/ 10563374 w 11204818"/>
                <a:gd name="connsiteY6-1086" fmla="*/ 2006262 h 6621605"/>
                <a:gd name="connsiteX7-1087" fmla="*/ 11204818 w 11204818"/>
                <a:gd name="connsiteY7-1088" fmla="*/ 3289151 h 6621605"/>
                <a:gd name="connsiteX8-1089" fmla="*/ 10877272 w 11204818"/>
                <a:gd name="connsiteY8-1090" fmla="*/ 4640280 h 6621605"/>
                <a:gd name="connsiteX9-1091" fmla="*/ 10735468 w 11204818"/>
                <a:gd name="connsiteY9-1092" fmla="*/ 5703276 h 6621605"/>
                <a:gd name="connsiteX10-1093" fmla="*/ 9344331 w 11204818"/>
                <a:gd name="connsiteY10-1094" fmla="*/ 6330139 h 6621605"/>
                <a:gd name="connsiteX11-1095" fmla="*/ 7983947 w 11204818"/>
                <a:gd name="connsiteY11-1096" fmla="*/ 6209772 h 6621605"/>
                <a:gd name="connsiteX12-1097" fmla="*/ 6632819 w 11204818"/>
                <a:gd name="connsiteY12-1098" fmla="*/ 6619205 h 6621605"/>
                <a:gd name="connsiteX13-1099" fmla="*/ 5104270 w 11204818"/>
                <a:gd name="connsiteY13-1100" fmla="*/ 6291659 h 6621605"/>
                <a:gd name="connsiteX14-1101" fmla="*/ 3616664 w 11204818"/>
                <a:gd name="connsiteY14-1102" fmla="*/ 6359897 h 6621605"/>
                <a:gd name="connsiteX15-1103" fmla="*/ 2477641 w 11204818"/>
                <a:gd name="connsiteY15-1104" fmla="*/ 6439322 h 6621605"/>
                <a:gd name="connsiteX16-1105" fmla="*/ 1269249 w 11204818"/>
                <a:gd name="connsiteY16-1106" fmla="*/ 5909521 h 6621605"/>
                <a:gd name="connsiteX17-1107" fmla="*/ 308580 w 11204818"/>
                <a:gd name="connsiteY17-1108" fmla="*/ 5594093 h 6621605"/>
                <a:gd name="connsiteX18-1109" fmla="*/ 68246 w 11204818"/>
                <a:gd name="connsiteY18-1110" fmla="*/ 4544745 h 6621605"/>
                <a:gd name="connsiteX19-1111" fmla="*/ 218372 w 11204818"/>
                <a:gd name="connsiteY19-1112" fmla="*/ 2975253 h 6621605"/>
                <a:gd name="connsiteX20-1113" fmla="*/ 13654 w 11204818"/>
                <a:gd name="connsiteY20-1114" fmla="*/ 2142739 h 6621605"/>
                <a:gd name="connsiteX21-1115" fmla="*/ 458705 w 11204818"/>
                <a:gd name="connsiteY21-1116" fmla="*/ 1244311 h 6621605"/>
                <a:gd name="connsiteX0-1117" fmla="*/ 458705 w 11204818"/>
                <a:gd name="connsiteY0-1118" fmla="*/ 1244311 h 6621605"/>
                <a:gd name="connsiteX1-1119" fmla="*/ 1495002 w 11204818"/>
                <a:gd name="connsiteY1-1120" fmla="*/ 208014 h 6621605"/>
                <a:gd name="connsiteX2-1121" fmla="*/ 4858609 w 11204818"/>
                <a:gd name="connsiteY2-1122" fmla="*/ 41 h 6621605"/>
                <a:gd name="connsiteX3-1123" fmla="*/ 8229606 w 11204818"/>
                <a:gd name="connsiteY3-1124" fmla="*/ 259347 h 6621605"/>
                <a:gd name="connsiteX4-1125" fmla="*/ 9822002 w 11204818"/>
                <a:gd name="connsiteY4-1126" fmla="*/ 208014 h 6621605"/>
                <a:gd name="connsiteX5-1127" fmla="*/ 10803708 w 11204818"/>
                <a:gd name="connsiteY5-1128" fmla="*/ 998651 h 6621605"/>
                <a:gd name="connsiteX6-1129" fmla="*/ 10563374 w 11204818"/>
                <a:gd name="connsiteY6-1130" fmla="*/ 2006262 h 6621605"/>
                <a:gd name="connsiteX7-1131" fmla="*/ 11204818 w 11204818"/>
                <a:gd name="connsiteY7-1132" fmla="*/ 3289151 h 6621605"/>
                <a:gd name="connsiteX8-1133" fmla="*/ 10877272 w 11204818"/>
                <a:gd name="connsiteY8-1134" fmla="*/ 4640280 h 6621605"/>
                <a:gd name="connsiteX9-1135" fmla="*/ 10735468 w 11204818"/>
                <a:gd name="connsiteY9-1136" fmla="*/ 5703276 h 6621605"/>
                <a:gd name="connsiteX10-1137" fmla="*/ 9990168 w 11204818"/>
                <a:gd name="connsiteY10-1138" fmla="*/ 5936817 h 6621605"/>
                <a:gd name="connsiteX11-1139" fmla="*/ 9344331 w 11204818"/>
                <a:gd name="connsiteY11-1140" fmla="*/ 6330139 h 6621605"/>
                <a:gd name="connsiteX12-1141" fmla="*/ 7983947 w 11204818"/>
                <a:gd name="connsiteY12-1142" fmla="*/ 6209772 h 6621605"/>
                <a:gd name="connsiteX13-1143" fmla="*/ 6632819 w 11204818"/>
                <a:gd name="connsiteY13-1144" fmla="*/ 6619205 h 6621605"/>
                <a:gd name="connsiteX14-1145" fmla="*/ 5104270 w 11204818"/>
                <a:gd name="connsiteY14-1146" fmla="*/ 6291659 h 6621605"/>
                <a:gd name="connsiteX15-1147" fmla="*/ 3616664 w 11204818"/>
                <a:gd name="connsiteY15-1148" fmla="*/ 6359897 h 6621605"/>
                <a:gd name="connsiteX16-1149" fmla="*/ 2477641 w 11204818"/>
                <a:gd name="connsiteY16-1150" fmla="*/ 6439322 h 6621605"/>
                <a:gd name="connsiteX17-1151" fmla="*/ 1269249 w 11204818"/>
                <a:gd name="connsiteY17-1152" fmla="*/ 5909521 h 6621605"/>
                <a:gd name="connsiteX18-1153" fmla="*/ 308580 w 11204818"/>
                <a:gd name="connsiteY18-1154" fmla="*/ 5594093 h 6621605"/>
                <a:gd name="connsiteX19-1155" fmla="*/ 68246 w 11204818"/>
                <a:gd name="connsiteY19-1156" fmla="*/ 4544745 h 6621605"/>
                <a:gd name="connsiteX20-1157" fmla="*/ 218372 w 11204818"/>
                <a:gd name="connsiteY20-1158" fmla="*/ 2975253 h 6621605"/>
                <a:gd name="connsiteX21-1159" fmla="*/ 13654 w 11204818"/>
                <a:gd name="connsiteY21-1160" fmla="*/ 2142739 h 6621605"/>
                <a:gd name="connsiteX22" fmla="*/ 458705 w 11204818"/>
                <a:gd name="connsiteY22" fmla="*/ 1244311 h 6621605"/>
                <a:gd name="connsiteX0-1161" fmla="*/ 458705 w 11204818"/>
                <a:gd name="connsiteY0-1162" fmla="*/ 1244311 h 6621605"/>
                <a:gd name="connsiteX1-1163" fmla="*/ 1495002 w 11204818"/>
                <a:gd name="connsiteY1-1164" fmla="*/ 208014 h 6621605"/>
                <a:gd name="connsiteX2-1165" fmla="*/ 4858609 w 11204818"/>
                <a:gd name="connsiteY2-1166" fmla="*/ 41 h 6621605"/>
                <a:gd name="connsiteX3-1167" fmla="*/ 8229606 w 11204818"/>
                <a:gd name="connsiteY3-1168" fmla="*/ 259347 h 6621605"/>
                <a:gd name="connsiteX4-1169" fmla="*/ 9822002 w 11204818"/>
                <a:gd name="connsiteY4-1170" fmla="*/ 208014 h 6621605"/>
                <a:gd name="connsiteX5-1171" fmla="*/ 10803708 w 11204818"/>
                <a:gd name="connsiteY5-1172" fmla="*/ 998651 h 6621605"/>
                <a:gd name="connsiteX6-1173" fmla="*/ 10563374 w 11204818"/>
                <a:gd name="connsiteY6-1174" fmla="*/ 2006262 h 6621605"/>
                <a:gd name="connsiteX7-1175" fmla="*/ 11204818 w 11204818"/>
                <a:gd name="connsiteY7-1176" fmla="*/ 3289151 h 6621605"/>
                <a:gd name="connsiteX8-1177" fmla="*/ 10877272 w 11204818"/>
                <a:gd name="connsiteY8-1178" fmla="*/ 4640280 h 6621605"/>
                <a:gd name="connsiteX9-1179" fmla="*/ 10735468 w 11204818"/>
                <a:gd name="connsiteY9-1180" fmla="*/ 5703276 h 6621605"/>
                <a:gd name="connsiteX10-1181" fmla="*/ 9990168 w 11204818"/>
                <a:gd name="connsiteY10-1182" fmla="*/ 5936817 h 6621605"/>
                <a:gd name="connsiteX11-1183" fmla="*/ 9344331 w 11204818"/>
                <a:gd name="connsiteY11-1184" fmla="*/ 6330139 h 6621605"/>
                <a:gd name="connsiteX12-1185" fmla="*/ 7983947 w 11204818"/>
                <a:gd name="connsiteY12-1186" fmla="*/ 6209772 h 6621605"/>
                <a:gd name="connsiteX13-1187" fmla="*/ 6632819 w 11204818"/>
                <a:gd name="connsiteY13-1188" fmla="*/ 6619205 h 6621605"/>
                <a:gd name="connsiteX14-1189" fmla="*/ 5104270 w 11204818"/>
                <a:gd name="connsiteY14-1190" fmla="*/ 6291659 h 6621605"/>
                <a:gd name="connsiteX15-1191" fmla="*/ 3616664 w 11204818"/>
                <a:gd name="connsiteY15-1192" fmla="*/ 6359897 h 6621605"/>
                <a:gd name="connsiteX16-1193" fmla="*/ 2477641 w 11204818"/>
                <a:gd name="connsiteY16-1194" fmla="*/ 6439322 h 6621605"/>
                <a:gd name="connsiteX17-1195" fmla="*/ 1269249 w 11204818"/>
                <a:gd name="connsiteY17-1196" fmla="*/ 5909521 h 6621605"/>
                <a:gd name="connsiteX18-1197" fmla="*/ 308580 w 11204818"/>
                <a:gd name="connsiteY18-1198" fmla="*/ 5594093 h 6621605"/>
                <a:gd name="connsiteX19-1199" fmla="*/ 68246 w 11204818"/>
                <a:gd name="connsiteY19-1200" fmla="*/ 4544745 h 6621605"/>
                <a:gd name="connsiteX20-1201" fmla="*/ 218372 w 11204818"/>
                <a:gd name="connsiteY20-1202" fmla="*/ 2975253 h 6621605"/>
                <a:gd name="connsiteX21-1203" fmla="*/ 13654 w 11204818"/>
                <a:gd name="connsiteY21-1204" fmla="*/ 2142739 h 6621605"/>
                <a:gd name="connsiteX22-1205" fmla="*/ 458705 w 11204818"/>
                <a:gd name="connsiteY22-1206" fmla="*/ 1244311 h 6621605"/>
                <a:gd name="connsiteX0-1207" fmla="*/ 458705 w 11204818"/>
                <a:gd name="connsiteY0-1208" fmla="*/ 1244311 h 6621605"/>
                <a:gd name="connsiteX1-1209" fmla="*/ 1495002 w 11204818"/>
                <a:gd name="connsiteY1-1210" fmla="*/ 208014 h 6621605"/>
                <a:gd name="connsiteX2-1211" fmla="*/ 4858609 w 11204818"/>
                <a:gd name="connsiteY2-1212" fmla="*/ 41 h 6621605"/>
                <a:gd name="connsiteX3-1213" fmla="*/ 8229606 w 11204818"/>
                <a:gd name="connsiteY3-1214" fmla="*/ 259347 h 6621605"/>
                <a:gd name="connsiteX4-1215" fmla="*/ 9822002 w 11204818"/>
                <a:gd name="connsiteY4-1216" fmla="*/ 208014 h 6621605"/>
                <a:gd name="connsiteX5-1217" fmla="*/ 10803708 w 11204818"/>
                <a:gd name="connsiteY5-1218" fmla="*/ 998651 h 6621605"/>
                <a:gd name="connsiteX6-1219" fmla="*/ 10563374 w 11204818"/>
                <a:gd name="connsiteY6-1220" fmla="*/ 2006262 h 6621605"/>
                <a:gd name="connsiteX7-1221" fmla="*/ 11204818 w 11204818"/>
                <a:gd name="connsiteY7-1222" fmla="*/ 3289151 h 6621605"/>
                <a:gd name="connsiteX8-1223" fmla="*/ 10754442 w 11204818"/>
                <a:gd name="connsiteY8-1224" fmla="*/ 5008769 h 6621605"/>
                <a:gd name="connsiteX9-1225" fmla="*/ 10735468 w 11204818"/>
                <a:gd name="connsiteY9-1226" fmla="*/ 5703276 h 6621605"/>
                <a:gd name="connsiteX10-1227" fmla="*/ 9990168 w 11204818"/>
                <a:gd name="connsiteY10-1228" fmla="*/ 5936817 h 6621605"/>
                <a:gd name="connsiteX11-1229" fmla="*/ 9344331 w 11204818"/>
                <a:gd name="connsiteY11-1230" fmla="*/ 6330139 h 6621605"/>
                <a:gd name="connsiteX12-1231" fmla="*/ 7983947 w 11204818"/>
                <a:gd name="connsiteY12-1232" fmla="*/ 6209772 h 6621605"/>
                <a:gd name="connsiteX13-1233" fmla="*/ 6632819 w 11204818"/>
                <a:gd name="connsiteY13-1234" fmla="*/ 6619205 h 6621605"/>
                <a:gd name="connsiteX14-1235" fmla="*/ 5104270 w 11204818"/>
                <a:gd name="connsiteY14-1236" fmla="*/ 6291659 h 6621605"/>
                <a:gd name="connsiteX15-1237" fmla="*/ 3616664 w 11204818"/>
                <a:gd name="connsiteY15-1238" fmla="*/ 6359897 h 6621605"/>
                <a:gd name="connsiteX16-1239" fmla="*/ 2477641 w 11204818"/>
                <a:gd name="connsiteY16-1240" fmla="*/ 6439322 h 6621605"/>
                <a:gd name="connsiteX17-1241" fmla="*/ 1269249 w 11204818"/>
                <a:gd name="connsiteY17-1242" fmla="*/ 5909521 h 6621605"/>
                <a:gd name="connsiteX18-1243" fmla="*/ 308580 w 11204818"/>
                <a:gd name="connsiteY18-1244" fmla="*/ 5594093 h 6621605"/>
                <a:gd name="connsiteX19-1245" fmla="*/ 68246 w 11204818"/>
                <a:gd name="connsiteY19-1246" fmla="*/ 4544745 h 6621605"/>
                <a:gd name="connsiteX20-1247" fmla="*/ 218372 w 11204818"/>
                <a:gd name="connsiteY20-1248" fmla="*/ 2975253 h 6621605"/>
                <a:gd name="connsiteX21-1249" fmla="*/ 13654 w 11204818"/>
                <a:gd name="connsiteY21-1250" fmla="*/ 2142739 h 6621605"/>
                <a:gd name="connsiteX22-1251" fmla="*/ 458705 w 11204818"/>
                <a:gd name="connsiteY22-1252" fmla="*/ 1244311 h 6621605"/>
                <a:gd name="connsiteX0-1253" fmla="*/ 458705 w 11204818"/>
                <a:gd name="connsiteY0-1254" fmla="*/ 1244311 h 6621605"/>
                <a:gd name="connsiteX1-1255" fmla="*/ 1495002 w 11204818"/>
                <a:gd name="connsiteY1-1256" fmla="*/ 208014 h 6621605"/>
                <a:gd name="connsiteX2-1257" fmla="*/ 4858609 w 11204818"/>
                <a:gd name="connsiteY2-1258" fmla="*/ 41 h 6621605"/>
                <a:gd name="connsiteX3-1259" fmla="*/ 8229606 w 11204818"/>
                <a:gd name="connsiteY3-1260" fmla="*/ 259347 h 6621605"/>
                <a:gd name="connsiteX4-1261" fmla="*/ 9822002 w 11204818"/>
                <a:gd name="connsiteY4-1262" fmla="*/ 208014 h 6621605"/>
                <a:gd name="connsiteX5-1263" fmla="*/ 10803708 w 11204818"/>
                <a:gd name="connsiteY5-1264" fmla="*/ 998651 h 6621605"/>
                <a:gd name="connsiteX6-1265" fmla="*/ 10563374 w 11204818"/>
                <a:gd name="connsiteY6-1266" fmla="*/ 2006262 h 6621605"/>
                <a:gd name="connsiteX7-1267" fmla="*/ 11204818 w 11204818"/>
                <a:gd name="connsiteY7-1268" fmla="*/ 3289151 h 6621605"/>
                <a:gd name="connsiteX8-1269" fmla="*/ 10754442 w 11204818"/>
                <a:gd name="connsiteY8-1270" fmla="*/ 5008769 h 6621605"/>
                <a:gd name="connsiteX9-1271" fmla="*/ 10585343 w 11204818"/>
                <a:gd name="connsiteY9-1272" fmla="*/ 5812458 h 6621605"/>
                <a:gd name="connsiteX10-1273" fmla="*/ 9990168 w 11204818"/>
                <a:gd name="connsiteY10-1274" fmla="*/ 5936817 h 6621605"/>
                <a:gd name="connsiteX11-1275" fmla="*/ 9344331 w 11204818"/>
                <a:gd name="connsiteY11-1276" fmla="*/ 6330139 h 6621605"/>
                <a:gd name="connsiteX12-1277" fmla="*/ 7983947 w 11204818"/>
                <a:gd name="connsiteY12-1278" fmla="*/ 6209772 h 6621605"/>
                <a:gd name="connsiteX13-1279" fmla="*/ 6632819 w 11204818"/>
                <a:gd name="connsiteY13-1280" fmla="*/ 6619205 h 6621605"/>
                <a:gd name="connsiteX14-1281" fmla="*/ 5104270 w 11204818"/>
                <a:gd name="connsiteY14-1282" fmla="*/ 6291659 h 6621605"/>
                <a:gd name="connsiteX15-1283" fmla="*/ 3616664 w 11204818"/>
                <a:gd name="connsiteY15-1284" fmla="*/ 6359897 h 6621605"/>
                <a:gd name="connsiteX16-1285" fmla="*/ 2477641 w 11204818"/>
                <a:gd name="connsiteY16-1286" fmla="*/ 6439322 h 6621605"/>
                <a:gd name="connsiteX17-1287" fmla="*/ 1269249 w 11204818"/>
                <a:gd name="connsiteY17-1288" fmla="*/ 5909521 h 6621605"/>
                <a:gd name="connsiteX18-1289" fmla="*/ 308580 w 11204818"/>
                <a:gd name="connsiteY18-1290" fmla="*/ 5594093 h 6621605"/>
                <a:gd name="connsiteX19-1291" fmla="*/ 68246 w 11204818"/>
                <a:gd name="connsiteY19-1292" fmla="*/ 4544745 h 6621605"/>
                <a:gd name="connsiteX20-1293" fmla="*/ 218372 w 11204818"/>
                <a:gd name="connsiteY20-1294" fmla="*/ 2975253 h 6621605"/>
                <a:gd name="connsiteX21-1295" fmla="*/ 13654 w 11204818"/>
                <a:gd name="connsiteY21-1296" fmla="*/ 2142739 h 6621605"/>
                <a:gd name="connsiteX22-1297" fmla="*/ 458705 w 11204818"/>
                <a:gd name="connsiteY22-1298" fmla="*/ 1244311 h 6621605"/>
                <a:gd name="connsiteX0-1299" fmla="*/ 458705 w 11068340"/>
                <a:gd name="connsiteY0-1300" fmla="*/ 1244311 h 6621605"/>
                <a:gd name="connsiteX1-1301" fmla="*/ 1495002 w 11068340"/>
                <a:gd name="connsiteY1-1302" fmla="*/ 208014 h 6621605"/>
                <a:gd name="connsiteX2-1303" fmla="*/ 4858609 w 11068340"/>
                <a:gd name="connsiteY2-1304" fmla="*/ 41 h 6621605"/>
                <a:gd name="connsiteX3-1305" fmla="*/ 8229606 w 11068340"/>
                <a:gd name="connsiteY3-1306" fmla="*/ 259347 h 6621605"/>
                <a:gd name="connsiteX4-1307" fmla="*/ 9822002 w 11068340"/>
                <a:gd name="connsiteY4-1308" fmla="*/ 208014 h 6621605"/>
                <a:gd name="connsiteX5-1309" fmla="*/ 10803708 w 11068340"/>
                <a:gd name="connsiteY5-1310" fmla="*/ 998651 h 6621605"/>
                <a:gd name="connsiteX6-1311" fmla="*/ 10563374 w 11068340"/>
                <a:gd name="connsiteY6-1312" fmla="*/ 2006262 h 6621605"/>
                <a:gd name="connsiteX7-1313" fmla="*/ 11068340 w 11068340"/>
                <a:gd name="connsiteY7-1314" fmla="*/ 4053425 h 6621605"/>
                <a:gd name="connsiteX8-1315" fmla="*/ 10754442 w 11068340"/>
                <a:gd name="connsiteY8-1316" fmla="*/ 5008769 h 6621605"/>
                <a:gd name="connsiteX9-1317" fmla="*/ 10585343 w 11068340"/>
                <a:gd name="connsiteY9-1318" fmla="*/ 5812458 h 6621605"/>
                <a:gd name="connsiteX10-1319" fmla="*/ 9990168 w 11068340"/>
                <a:gd name="connsiteY10-1320" fmla="*/ 5936817 h 6621605"/>
                <a:gd name="connsiteX11-1321" fmla="*/ 9344331 w 11068340"/>
                <a:gd name="connsiteY11-1322" fmla="*/ 6330139 h 6621605"/>
                <a:gd name="connsiteX12-1323" fmla="*/ 7983947 w 11068340"/>
                <a:gd name="connsiteY12-1324" fmla="*/ 6209772 h 6621605"/>
                <a:gd name="connsiteX13-1325" fmla="*/ 6632819 w 11068340"/>
                <a:gd name="connsiteY13-1326" fmla="*/ 6619205 h 6621605"/>
                <a:gd name="connsiteX14-1327" fmla="*/ 5104270 w 11068340"/>
                <a:gd name="connsiteY14-1328" fmla="*/ 6291659 h 6621605"/>
                <a:gd name="connsiteX15-1329" fmla="*/ 3616664 w 11068340"/>
                <a:gd name="connsiteY15-1330" fmla="*/ 6359897 h 6621605"/>
                <a:gd name="connsiteX16-1331" fmla="*/ 2477641 w 11068340"/>
                <a:gd name="connsiteY16-1332" fmla="*/ 6439322 h 6621605"/>
                <a:gd name="connsiteX17-1333" fmla="*/ 1269249 w 11068340"/>
                <a:gd name="connsiteY17-1334" fmla="*/ 5909521 h 6621605"/>
                <a:gd name="connsiteX18-1335" fmla="*/ 308580 w 11068340"/>
                <a:gd name="connsiteY18-1336" fmla="*/ 5594093 h 6621605"/>
                <a:gd name="connsiteX19-1337" fmla="*/ 68246 w 11068340"/>
                <a:gd name="connsiteY19-1338" fmla="*/ 4544745 h 6621605"/>
                <a:gd name="connsiteX20-1339" fmla="*/ 218372 w 11068340"/>
                <a:gd name="connsiteY20-1340" fmla="*/ 2975253 h 6621605"/>
                <a:gd name="connsiteX21-1341" fmla="*/ 13654 w 11068340"/>
                <a:gd name="connsiteY21-1342" fmla="*/ 2142739 h 6621605"/>
                <a:gd name="connsiteX22-1343" fmla="*/ 458705 w 11068340"/>
                <a:gd name="connsiteY22-1344" fmla="*/ 1244311 h 6621605"/>
                <a:gd name="connsiteX0-1345" fmla="*/ 458705 w 11073580"/>
                <a:gd name="connsiteY0-1346" fmla="*/ 1244311 h 6621605"/>
                <a:gd name="connsiteX1-1347" fmla="*/ 1495002 w 11073580"/>
                <a:gd name="connsiteY1-1348" fmla="*/ 208014 h 6621605"/>
                <a:gd name="connsiteX2-1349" fmla="*/ 4858609 w 11073580"/>
                <a:gd name="connsiteY2-1350" fmla="*/ 41 h 6621605"/>
                <a:gd name="connsiteX3-1351" fmla="*/ 8229606 w 11073580"/>
                <a:gd name="connsiteY3-1352" fmla="*/ 259347 h 6621605"/>
                <a:gd name="connsiteX4-1353" fmla="*/ 9822002 w 11073580"/>
                <a:gd name="connsiteY4-1354" fmla="*/ 208014 h 6621605"/>
                <a:gd name="connsiteX5-1355" fmla="*/ 10803708 w 11073580"/>
                <a:gd name="connsiteY5-1356" fmla="*/ 998651 h 6621605"/>
                <a:gd name="connsiteX6-1357" fmla="*/ 10563374 w 11073580"/>
                <a:gd name="connsiteY6-1358" fmla="*/ 2006262 h 6621605"/>
                <a:gd name="connsiteX7-1359" fmla="*/ 11068340 w 11073580"/>
                <a:gd name="connsiteY7-1360" fmla="*/ 4053425 h 6621605"/>
                <a:gd name="connsiteX8-1361" fmla="*/ 10754442 w 11073580"/>
                <a:gd name="connsiteY8-1362" fmla="*/ 5008769 h 6621605"/>
                <a:gd name="connsiteX9-1363" fmla="*/ 10585343 w 11073580"/>
                <a:gd name="connsiteY9-1364" fmla="*/ 5812458 h 6621605"/>
                <a:gd name="connsiteX10-1365" fmla="*/ 9990168 w 11073580"/>
                <a:gd name="connsiteY10-1366" fmla="*/ 5936817 h 6621605"/>
                <a:gd name="connsiteX11-1367" fmla="*/ 9344331 w 11073580"/>
                <a:gd name="connsiteY11-1368" fmla="*/ 6330139 h 6621605"/>
                <a:gd name="connsiteX12-1369" fmla="*/ 7983947 w 11073580"/>
                <a:gd name="connsiteY12-1370" fmla="*/ 6209772 h 6621605"/>
                <a:gd name="connsiteX13-1371" fmla="*/ 6632819 w 11073580"/>
                <a:gd name="connsiteY13-1372" fmla="*/ 6619205 h 6621605"/>
                <a:gd name="connsiteX14-1373" fmla="*/ 5104270 w 11073580"/>
                <a:gd name="connsiteY14-1374" fmla="*/ 6291659 h 6621605"/>
                <a:gd name="connsiteX15-1375" fmla="*/ 3616664 w 11073580"/>
                <a:gd name="connsiteY15-1376" fmla="*/ 6359897 h 6621605"/>
                <a:gd name="connsiteX16-1377" fmla="*/ 2477641 w 11073580"/>
                <a:gd name="connsiteY16-1378" fmla="*/ 6439322 h 6621605"/>
                <a:gd name="connsiteX17-1379" fmla="*/ 1269249 w 11073580"/>
                <a:gd name="connsiteY17-1380" fmla="*/ 5909521 h 6621605"/>
                <a:gd name="connsiteX18-1381" fmla="*/ 308580 w 11073580"/>
                <a:gd name="connsiteY18-1382" fmla="*/ 5594093 h 6621605"/>
                <a:gd name="connsiteX19-1383" fmla="*/ 68246 w 11073580"/>
                <a:gd name="connsiteY19-1384" fmla="*/ 4544745 h 6621605"/>
                <a:gd name="connsiteX20-1385" fmla="*/ 218372 w 11073580"/>
                <a:gd name="connsiteY20-1386" fmla="*/ 2975253 h 6621605"/>
                <a:gd name="connsiteX21-1387" fmla="*/ 13654 w 11073580"/>
                <a:gd name="connsiteY21-1388" fmla="*/ 2142739 h 6621605"/>
                <a:gd name="connsiteX22-1389" fmla="*/ 458705 w 11073580"/>
                <a:gd name="connsiteY22-1390" fmla="*/ 1244311 h 6621605"/>
                <a:gd name="connsiteX0-1391" fmla="*/ 458705 w 11069162"/>
                <a:gd name="connsiteY0-1392" fmla="*/ 1244311 h 6621605"/>
                <a:gd name="connsiteX1-1393" fmla="*/ 1495002 w 11069162"/>
                <a:gd name="connsiteY1-1394" fmla="*/ 208014 h 6621605"/>
                <a:gd name="connsiteX2-1395" fmla="*/ 4858609 w 11069162"/>
                <a:gd name="connsiteY2-1396" fmla="*/ 41 h 6621605"/>
                <a:gd name="connsiteX3-1397" fmla="*/ 8229606 w 11069162"/>
                <a:gd name="connsiteY3-1398" fmla="*/ 259347 h 6621605"/>
                <a:gd name="connsiteX4-1399" fmla="*/ 9822002 w 11069162"/>
                <a:gd name="connsiteY4-1400" fmla="*/ 208014 h 6621605"/>
                <a:gd name="connsiteX5-1401" fmla="*/ 10803708 w 11069162"/>
                <a:gd name="connsiteY5-1402" fmla="*/ 998651 h 6621605"/>
                <a:gd name="connsiteX6-1403" fmla="*/ 10563374 w 11069162"/>
                <a:gd name="connsiteY6-1404" fmla="*/ 2006262 h 6621605"/>
                <a:gd name="connsiteX7-1405" fmla="*/ 10652630 w 11069162"/>
                <a:gd name="connsiteY7-1406" fmla="*/ 3080011 h 6621605"/>
                <a:gd name="connsiteX8-1407" fmla="*/ 11068340 w 11069162"/>
                <a:gd name="connsiteY8-1408" fmla="*/ 4053425 h 6621605"/>
                <a:gd name="connsiteX9-1409" fmla="*/ 10754442 w 11069162"/>
                <a:gd name="connsiteY9-1410" fmla="*/ 5008769 h 6621605"/>
                <a:gd name="connsiteX10-1411" fmla="*/ 10585343 w 11069162"/>
                <a:gd name="connsiteY10-1412" fmla="*/ 5812458 h 6621605"/>
                <a:gd name="connsiteX11-1413" fmla="*/ 9990168 w 11069162"/>
                <a:gd name="connsiteY11-1414" fmla="*/ 5936817 h 6621605"/>
                <a:gd name="connsiteX12-1415" fmla="*/ 9344331 w 11069162"/>
                <a:gd name="connsiteY12-1416" fmla="*/ 6330139 h 6621605"/>
                <a:gd name="connsiteX13-1417" fmla="*/ 7983947 w 11069162"/>
                <a:gd name="connsiteY13-1418" fmla="*/ 6209772 h 6621605"/>
                <a:gd name="connsiteX14-1419" fmla="*/ 6632819 w 11069162"/>
                <a:gd name="connsiteY14-1420" fmla="*/ 6619205 h 6621605"/>
                <a:gd name="connsiteX15-1421" fmla="*/ 5104270 w 11069162"/>
                <a:gd name="connsiteY15-1422" fmla="*/ 6291659 h 6621605"/>
                <a:gd name="connsiteX16-1423" fmla="*/ 3616664 w 11069162"/>
                <a:gd name="connsiteY16-1424" fmla="*/ 6359897 h 6621605"/>
                <a:gd name="connsiteX17-1425" fmla="*/ 2477641 w 11069162"/>
                <a:gd name="connsiteY17-1426" fmla="*/ 6439322 h 6621605"/>
                <a:gd name="connsiteX18-1427" fmla="*/ 1269249 w 11069162"/>
                <a:gd name="connsiteY18-1428" fmla="*/ 5909521 h 6621605"/>
                <a:gd name="connsiteX19-1429" fmla="*/ 308580 w 11069162"/>
                <a:gd name="connsiteY19-1430" fmla="*/ 5594093 h 6621605"/>
                <a:gd name="connsiteX20-1431" fmla="*/ 68246 w 11069162"/>
                <a:gd name="connsiteY20-1432" fmla="*/ 4544745 h 6621605"/>
                <a:gd name="connsiteX21-1433" fmla="*/ 218372 w 11069162"/>
                <a:gd name="connsiteY21-1434" fmla="*/ 2975253 h 6621605"/>
                <a:gd name="connsiteX22-1435" fmla="*/ 13654 w 11069162"/>
                <a:gd name="connsiteY22-1436" fmla="*/ 2142739 h 6621605"/>
                <a:gd name="connsiteX23" fmla="*/ 458705 w 11069162"/>
                <a:gd name="connsiteY23" fmla="*/ 1244311 h 6621605"/>
                <a:gd name="connsiteX0-1437" fmla="*/ 458705 w 11150284"/>
                <a:gd name="connsiteY0-1438" fmla="*/ 1244311 h 6621605"/>
                <a:gd name="connsiteX1-1439" fmla="*/ 1495002 w 11150284"/>
                <a:gd name="connsiteY1-1440" fmla="*/ 208014 h 6621605"/>
                <a:gd name="connsiteX2-1441" fmla="*/ 4858609 w 11150284"/>
                <a:gd name="connsiteY2-1442" fmla="*/ 41 h 6621605"/>
                <a:gd name="connsiteX3-1443" fmla="*/ 8229606 w 11150284"/>
                <a:gd name="connsiteY3-1444" fmla="*/ 259347 h 6621605"/>
                <a:gd name="connsiteX4-1445" fmla="*/ 9822002 w 11150284"/>
                <a:gd name="connsiteY4-1446" fmla="*/ 208014 h 6621605"/>
                <a:gd name="connsiteX5-1447" fmla="*/ 10803708 w 11150284"/>
                <a:gd name="connsiteY5-1448" fmla="*/ 998651 h 6621605"/>
                <a:gd name="connsiteX6-1449" fmla="*/ 11150228 w 11150284"/>
                <a:gd name="connsiteY6-1450" fmla="*/ 1965319 h 6621605"/>
                <a:gd name="connsiteX7-1451" fmla="*/ 10652630 w 11150284"/>
                <a:gd name="connsiteY7-1452" fmla="*/ 3080011 h 6621605"/>
                <a:gd name="connsiteX8-1453" fmla="*/ 11068340 w 11150284"/>
                <a:gd name="connsiteY8-1454" fmla="*/ 4053425 h 6621605"/>
                <a:gd name="connsiteX9-1455" fmla="*/ 10754442 w 11150284"/>
                <a:gd name="connsiteY9-1456" fmla="*/ 5008769 h 6621605"/>
                <a:gd name="connsiteX10-1457" fmla="*/ 10585343 w 11150284"/>
                <a:gd name="connsiteY10-1458" fmla="*/ 5812458 h 6621605"/>
                <a:gd name="connsiteX11-1459" fmla="*/ 9990168 w 11150284"/>
                <a:gd name="connsiteY11-1460" fmla="*/ 5936817 h 6621605"/>
                <a:gd name="connsiteX12-1461" fmla="*/ 9344331 w 11150284"/>
                <a:gd name="connsiteY12-1462" fmla="*/ 6330139 h 6621605"/>
                <a:gd name="connsiteX13-1463" fmla="*/ 7983947 w 11150284"/>
                <a:gd name="connsiteY13-1464" fmla="*/ 6209772 h 6621605"/>
                <a:gd name="connsiteX14-1465" fmla="*/ 6632819 w 11150284"/>
                <a:gd name="connsiteY14-1466" fmla="*/ 6619205 h 6621605"/>
                <a:gd name="connsiteX15-1467" fmla="*/ 5104270 w 11150284"/>
                <a:gd name="connsiteY15-1468" fmla="*/ 6291659 h 6621605"/>
                <a:gd name="connsiteX16-1469" fmla="*/ 3616664 w 11150284"/>
                <a:gd name="connsiteY16-1470" fmla="*/ 6359897 h 6621605"/>
                <a:gd name="connsiteX17-1471" fmla="*/ 2477641 w 11150284"/>
                <a:gd name="connsiteY17-1472" fmla="*/ 6439322 h 6621605"/>
                <a:gd name="connsiteX18-1473" fmla="*/ 1269249 w 11150284"/>
                <a:gd name="connsiteY18-1474" fmla="*/ 5909521 h 6621605"/>
                <a:gd name="connsiteX19-1475" fmla="*/ 308580 w 11150284"/>
                <a:gd name="connsiteY19-1476" fmla="*/ 5594093 h 6621605"/>
                <a:gd name="connsiteX20-1477" fmla="*/ 68246 w 11150284"/>
                <a:gd name="connsiteY20-1478" fmla="*/ 4544745 h 6621605"/>
                <a:gd name="connsiteX21-1479" fmla="*/ 218372 w 11150284"/>
                <a:gd name="connsiteY21-1480" fmla="*/ 2975253 h 6621605"/>
                <a:gd name="connsiteX22-1481" fmla="*/ 13654 w 11150284"/>
                <a:gd name="connsiteY22-1482" fmla="*/ 2142739 h 6621605"/>
                <a:gd name="connsiteX23-1483" fmla="*/ 458705 w 11150284"/>
                <a:gd name="connsiteY23-1484" fmla="*/ 1244311 h 6621605"/>
                <a:gd name="connsiteX0-1485" fmla="*/ 458705 w 11150284"/>
                <a:gd name="connsiteY0-1486" fmla="*/ 1244311 h 6621605"/>
                <a:gd name="connsiteX1-1487" fmla="*/ 1495002 w 11150284"/>
                <a:gd name="connsiteY1-1488" fmla="*/ 208014 h 6621605"/>
                <a:gd name="connsiteX2-1489" fmla="*/ 4858609 w 11150284"/>
                <a:gd name="connsiteY2-1490" fmla="*/ 41 h 6621605"/>
                <a:gd name="connsiteX3-1491" fmla="*/ 8229606 w 11150284"/>
                <a:gd name="connsiteY3-1492" fmla="*/ 259347 h 6621605"/>
                <a:gd name="connsiteX4-1493" fmla="*/ 9822002 w 11150284"/>
                <a:gd name="connsiteY4-1494" fmla="*/ 208014 h 6621605"/>
                <a:gd name="connsiteX5-1495" fmla="*/ 10517105 w 11150284"/>
                <a:gd name="connsiteY5-1496" fmla="*/ 1230662 h 6621605"/>
                <a:gd name="connsiteX6-1497" fmla="*/ 11150228 w 11150284"/>
                <a:gd name="connsiteY6-1498" fmla="*/ 1965319 h 6621605"/>
                <a:gd name="connsiteX7-1499" fmla="*/ 10652630 w 11150284"/>
                <a:gd name="connsiteY7-1500" fmla="*/ 3080011 h 6621605"/>
                <a:gd name="connsiteX8-1501" fmla="*/ 11068340 w 11150284"/>
                <a:gd name="connsiteY8-1502" fmla="*/ 4053425 h 6621605"/>
                <a:gd name="connsiteX9-1503" fmla="*/ 10754442 w 11150284"/>
                <a:gd name="connsiteY9-1504" fmla="*/ 5008769 h 6621605"/>
                <a:gd name="connsiteX10-1505" fmla="*/ 10585343 w 11150284"/>
                <a:gd name="connsiteY10-1506" fmla="*/ 5812458 h 6621605"/>
                <a:gd name="connsiteX11-1507" fmla="*/ 9990168 w 11150284"/>
                <a:gd name="connsiteY11-1508" fmla="*/ 5936817 h 6621605"/>
                <a:gd name="connsiteX12-1509" fmla="*/ 9344331 w 11150284"/>
                <a:gd name="connsiteY12-1510" fmla="*/ 6330139 h 6621605"/>
                <a:gd name="connsiteX13-1511" fmla="*/ 7983947 w 11150284"/>
                <a:gd name="connsiteY13-1512" fmla="*/ 6209772 h 6621605"/>
                <a:gd name="connsiteX14-1513" fmla="*/ 6632819 w 11150284"/>
                <a:gd name="connsiteY14-1514" fmla="*/ 6619205 h 6621605"/>
                <a:gd name="connsiteX15-1515" fmla="*/ 5104270 w 11150284"/>
                <a:gd name="connsiteY15-1516" fmla="*/ 6291659 h 6621605"/>
                <a:gd name="connsiteX16-1517" fmla="*/ 3616664 w 11150284"/>
                <a:gd name="connsiteY16-1518" fmla="*/ 6359897 h 6621605"/>
                <a:gd name="connsiteX17-1519" fmla="*/ 2477641 w 11150284"/>
                <a:gd name="connsiteY17-1520" fmla="*/ 6439322 h 6621605"/>
                <a:gd name="connsiteX18-1521" fmla="*/ 1269249 w 11150284"/>
                <a:gd name="connsiteY18-1522" fmla="*/ 5909521 h 6621605"/>
                <a:gd name="connsiteX19-1523" fmla="*/ 308580 w 11150284"/>
                <a:gd name="connsiteY19-1524" fmla="*/ 5594093 h 6621605"/>
                <a:gd name="connsiteX20-1525" fmla="*/ 68246 w 11150284"/>
                <a:gd name="connsiteY20-1526" fmla="*/ 4544745 h 6621605"/>
                <a:gd name="connsiteX21-1527" fmla="*/ 218372 w 11150284"/>
                <a:gd name="connsiteY21-1528" fmla="*/ 2975253 h 6621605"/>
                <a:gd name="connsiteX22-1529" fmla="*/ 13654 w 11150284"/>
                <a:gd name="connsiteY22-1530" fmla="*/ 2142739 h 6621605"/>
                <a:gd name="connsiteX23-1531" fmla="*/ 458705 w 11150284"/>
                <a:gd name="connsiteY23-1532" fmla="*/ 1244311 h 6621605"/>
                <a:gd name="connsiteX0-1533" fmla="*/ 458705 w 11150284"/>
                <a:gd name="connsiteY0-1534" fmla="*/ 1415976 h 6793270"/>
                <a:gd name="connsiteX1-1535" fmla="*/ 1495002 w 11150284"/>
                <a:gd name="connsiteY1-1536" fmla="*/ 379679 h 6793270"/>
                <a:gd name="connsiteX2-1537" fmla="*/ 4858609 w 11150284"/>
                <a:gd name="connsiteY2-1538" fmla="*/ 171706 h 6793270"/>
                <a:gd name="connsiteX3-1539" fmla="*/ 6940439 w 11150284"/>
                <a:gd name="connsiteY3-1540" fmla="*/ 3509 h 6793270"/>
                <a:gd name="connsiteX4-1541" fmla="*/ 8229606 w 11150284"/>
                <a:gd name="connsiteY4-1542" fmla="*/ 431012 h 6793270"/>
                <a:gd name="connsiteX5-1543" fmla="*/ 9822002 w 11150284"/>
                <a:gd name="connsiteY5-1544" fmla="*/ 379679 h 6793270"/>
                <a:gd name="connsiteX6-1545" fmla="*/ 10517105 w 11150284"/>
                <a:gd name="connsiteY6-1546" fmla="*/ 1402327 h 6793270"/>
                <a:gd name="connsiteX7-1547" fmla="*/ 11150228 w 11150284"/>
                <a:gd name="connsiteY7-1548" fmla="*/ 2136984 h 6793270"/>
                <a:gd name="connsiteX8-1549" fmla="*/ 10652630 w 11150284"/>
                <a:gd name="connsiteY8-1550" fmla="*/ 3251676 h 6793270"/>
                <a:gd name="connsiteX9-1551" fmla="*/ 11068340 w 11150284"/>
                <a:gd name="connsiteY9-1552" fmla="*/ 4225090 h 6793270"/>
                <a:gd name="connsiteX10-1553" fmla="*/ 10754442 w 11150284"/>
                <a:gd name="connsiteY10-1554" fmla="*/ 5180434 h 6793270"/>
                <a:gd name="connsiteX11-1555" fmla="*/ 10585343 w 11150284"/>
                <a:gd name="connsiteY11-1556" fmla="*/ 5984123 h 6793270"/>
                <a:gd name="connsiteX12-1557" fmla="*/ 9990168 w 11150284"/>
                <a:gd name="connsiteY12-1558" fmla="*/ 6108482 h 6793270"/>
                <a:gd name="connsiteX13-1559" fmla="*/ 9344331 w 11150284"/>
                <a:gd name="connsiteY13-1560" fmla="*/ 6501804 h 6793270"/>
                <a:gd name="connsiteX14-1561" fmla="*/ 7983947 w 11150284"/>
                <a:gd name="connsiteY14-1562" fmla="*/ 6381437 h 6793270"/>
                <a:gd name="connsiteX15-1563" fmla="*/ 6632819 w 11150284"/>
                <a:gd name="connsiteY15-1564" fmla="*/ 6790870 h 6793270"/>
                <a:gd name="connsiteX16-1565" fmla="*/ 5104270 w 11150284"/>
                <a:gd name="connsiteY16-1566" fmla="*/ 6463324 h 6793270"/>
                <a:gd name="connsiteX17-1567" fmla="*/ 3616664 w 11150284"/>
                <a:gd name="connsiteY17-1568" fmla="*/ 6531562 h 6793270"/>
                <a:gd name="connsiteX18-1569" fmla="*/ 2477641 w 11150284"/>
                <a:gd name="connsiteY18-1570" fmla="*/ 6610987 h 6793270"/>
                <a:gd name="connsiteX19-1571" fmla="*/ 1269249 w 11150284"/>
                <a:gd name="connsiteY19-1572" fmla="*/ 6081186 h 6793270"/>
                <a:gd name="connsiteX20-1573" fmla="*/ 308580 w 11150284"/>
                <a:gd name="connsiteY20-1574" fmla="*/ 5765758 h 6793270"/>
                <a:gd name="connsiteX21-1575" fmla="*/ 68246 w 11150284"/>
                <a:gd name="connsiteY21-1576" fmla="*/ 4716410 h 6793270"/>
                <a:gd name="connsiteX22-1577" fmla="*/ 218372 w 11150284"/>
                <a:gd name="connsiteY22-1578" fmla="*/ 3146918 h 6793270"/>
                <a:gd name="connsiteX23-1579" fmla="*/ 13654 w 11150284"/>
                <a:gd name="connsiteY23-1580" fmla="*/ 2314404 h 6793270"/>
                <a:gd name="connsiteX24" fmla="*/ 458705 w 11150284"/>
                <a:gd name="connsiteY24" fmla="*/ 1415976 h 6793270"/>
                <a:gd name="connsiteX0-1581" fmla="*/ 458705 w 11150284"/>
                <a:gd name="connsiteY0-1582" fmla="*/ 1414851 h 6792145"/>
                <a:gd name="connsiteX1-1583" fmla="*/ 1495002 w 11150284"/>
                <a:gd name="connsiteY1-1584" fmla="*/ 378554 h 6792145"/>
                <a:gd name="connsiteX2-1585" fmla="*/ 4844961 w 11150284"/>
                <a:gd name="connsiteY2-1586" fmla="*/ 293411 h 6792145"/>
                <a:gd name="connsiteX3-1587" fmla="*/ 6940439 w 11150284"/>
                <a:gd name="connsiteY3-1588" fmla="*/ 2384 h 6792145"/>
                <a:gd name="connsiteX4-1589" fmla="*/ 8229606 w 11150284"/>
                <a:gd name="connsiteY4-1590" fmla="*/ 429887 h 6792145"/>
                <a:gd name="connsiteX5-1591" fmla="*/ 9822002 w 11150284"/>
                <a:gd name="connsiteY5-1592" fmla="*/ 378554 h 6792145"/>
                <a:gd name="connsiteX6-1593" fmla="*/ 10517105 w 11150284"/>
                <a:gd name="connsiteY6-1594" fmla="*/ 1401202 h 6792145"/>
                <a:gd name="connsiteX7-1595" fmla="*/ 11150228 w 11150284"/>
                <a:gd name="connsiteY7-1596" fmla="*/ 2135859 h 6792145"/>
                <a:gd name="connsiteX8-1597" fmla="*/ 10652630 w 11150284"/>
                <a:gd name="connsiteY8-1598" fmla="*/ 3250551 h 6792145"/>
                <a:gd name="connsiteX9-1599" fmla="*/ 11068340 w 11150284"/>
                <a:gd name="connsiteY9-1600" fmla="*/ 4223965 h 6792145"/>
                <a:gd name="connsiteX10-1601" fmla="*/ 10754442 w 11150284"/>
                <a:gd name="connsiteY10-1602" fmla="*/ 5179309 h 6792145"/>
                <a:gd name="connsiteX11-1603" fmla="*/ 10585343 w 11150284"/>
                <a:gd name="connsiteY11-1604" fmla="*/ 5982998 h 6792145"/>
                <a:gd name="connsiteX12-1605" fmla="*/ 9990168 w 11150284"/>
                <a:gd name="connsiteY12-1606" fmla="*/ 6107357 h 6792145"/>
                <a:gd name="connsiteX13-1607" fmla="*/ 9344331 w 11150284"/>
                <a:gd name="connsiteY13-1608" fmla="*/ 6500679 h 6792145"/>
                <a:gd name="connsiteX14-1609" fmla="*/ 7983947 w 11150284"/>
                <a:gd name="connsiteY14-1610" fmla="*/ 6380312 h 6792145"/>
                <a:gd name="connsiteX15-1611" fmla="*/ 6632819 w 11150284"/>
                <a:gd name="connsiteY15-1612" fmla="*/ 6789745 h 6792145"/>
                <a:gd name="connsiteX16-1613" fmla="*/ 5104270 w 11150284"/>
                <a:gd name="connsiteY16-1614" fmla="*/ 6462199 h 6792145"/>
                <a:gd name="connsiteX17-1615" fmla="*/ 3616664 w 11150284"/>
                <a:gd name="connsiteY17-1616" fmla="*/ 6530437 h 6792145"/>
                <a:gd name="connsiteX18-1617" fmla="*/ 2477641 w 11150284"/>
                <a:gd name="connsiteY18-1618" fmla="*/ 6609862 h 6792145"/>
                <a:gd name="connsiteX19-1619" fmla="*/ 1269249 w 11150284"/>
                <a:gd name="connsiteY19-1620" fmla="*/ 6080061 h 6792145"/>
                <a:gd name="connsiteX20-1621" fmla="*/ 308580 w 11150284"/>
                <a:gd name="connsiteY20-1622" fmla="*/ 5764633 h 6792145"/>
                <a:gd name="connsiteX21-1623" fmla="*/ 68246 w 11150284"/>
                <a:gd name="connsiteY21-1624" fmla="*/ 4715285 h 6792145"/>
                <a:gd name="connsiteX22-1625" fmla="*/ 218372 w 11150284"/>
                <a:gd name="connsiteY22-1626" fmla="*/ 3145793 h 6792145"/>
                <a:gd name="connsiteX23-1627" fmla="*/ 13654 w 11150284"/>
                <a:gd name="connsiteY23-1628" fmla="*/ 2313279 h 6792145"/>
                <a:gd name="connsiteX24-1629" fmla="*/ 458705 w 11150284"/>
                <a:gd name="connsiteY24-1630" fmla="*/ 1414851 h 6792145"/>
                <a:gd name="connsiteX0-1631" fmla="*/ 458705 w 11150284"/>
                <a:gd name="connsiteY0-1632" fmla="*/ 1414851 h 6792145"/>
                <a:gd name="connsiteX1-1633" fmla="*/ 1495002 w 11150284"/>
                <a:gd name="connsiteY1-1634" fmla="*/ 378554 h 6792145"/>
                <a:gd name="connsiteX2-1635" fmla="*/ 2955293 w 11150284"/>
                <a:gd name="connsiteY2-1636" fmla="*/ 97918 h 6792145"/>
                <a:gd name="connsiteX3-1637" fmla="*/ 4844961 w 11150284"/>
                <a:gd name="connsiteY3-1638" fmla="*/ 293411 h 6792145"/>
                <a:gd name="connsiteX4-1639" fmla="*/ 6940439 w 11150284"/>
                <a:gd name="connsiteY4-1640" fmla="*/ 2384 h 6792145"/>
                <a:gd name="connsiteX5-1641" fmla="*/ 8229606 w 11150284"/>
                <a:gd name="connsiteY5-1642" fmla="*/ 429887 h 6792145"/>
                <a:gd name="connsiteX6-1643" fmla="*/ 9822002 w 11150284"/>
                <a:gd name="connsiteY6-1644" fmla="*/ 378554 h 6792145"/>
                <a:gd name="connsiteX7-1645" fmla="*/ 10517105 w 11150284"/>
                <a:gd name="connsiteY7-1646" fmla="*/ 1401202 h 6792145"/>
                <a:gd name="connsiteX8-1647" fmla="*/ 11150228 w 11150284"/>
                <a:gd name="connsiteY8-1648" fmla="*/ 2135859 h 6792145"/>
                <a:gd name="connsiteX9-1649" fmla="*/ 10652630 w 11150284"/>
                <a:gd name="connsiteY9-1650" fmla="*/ 3250551 h 6792145"/>
                <a:gd name="connsiteX10-1651" fmla="*/ 11068340 w 11150284"/>
                <a:gd name="connsiteY10-1652" fmla="*/ 4223965 h 6792145"/>
                <a:gd name="connsiteX11-1653" fmla="*/ 10754442 w 11150284"/>
                <a:gd name="connsiteY11-1654" fmla="*/ 5179309 h 6792145"/>
                <a:gd name="connsiteX12-1655" fmla="*/ 10585343 w 11150284"/>
                <a:gd name="connsiteY12-1656" fmla="*/ 5982998 h 6792145"/>
                <a:gd name="connsiteX13-1657" fmla="*/ 9990168 w 11150284"/>
                <a:gd name="connsiteY13-1658" fmla="*/ 6107357 h 6792145"/>
                <a:gd name="connsiteX14-1659" fmla="*/ 9344331 w 11150284"/>
                <a:gd name="connsiteY14-1660" fmla="*/ 6500679 h 6792145"/>
                <a:gd name="connsiteX15-1661" fmla="*/ 7983947 w 11150284"/>
                <a:gd name="connsiteY15-1662" fmla="*/ 6380312 h 6792145"/>
                <a:gd name="connsiteX16-1663" fmla="*/ 6632819 w 11150284"/>
                <a:gd name="connsiteY16-1664" fmla="*/ 6789745 h 6792145"/>
                <a:gd name="connsiteX17-1665" fmla="*/ 5104270 w 11150284"/>
                <a:gd name="connsiteY17-1666" fmla="*/ 6462199 h 6792145"/>
                <a:gd name="connsiteX18-1667" fmla="*/ 3616664 w 11150284"/>
                <a:gd name="connsiteY18-1668" fmla="*/ 6530437 h 6792145"/>
                <a:gd name="connsiteX19-1669" fmla="*/ 2477641 w 11150284"/>
                <a:gd name="connsiteY19-1670" fmla="*/ 6609862 h 6792145"/>
                <a:gd name="connsiteX20-1671" fmla="*/ 1269249 w 11150284"/>
                <a:gd name="connsiteY20-1672" fmla="*/ 6080061 h 6792145"/>
                <a:gd name="connsiteX21-1673" fmla="*/ 308580 w 11150284"/>
                <a:gd name="connsiteY21-1674" fmla="*/ 5764633 h 6792145"/>
                <a:gd name="connsiteX22-1675" fmla="*/ 68246 w 11150284"/>
                <a:gd name="connsiteY22-1676" fmla="*/ 4715285 h 6792145"/>
                <a:gd name="connsiteX23-1677" fmla="*/ 218372 w 11150284"/>
                <a:gd name="connsiteY23-1678" fmla="*/ 3145793 h 6792145"/>
                <a:gd name="connsiteX24-1679" fmla="*/ 13654 w 11150284"/>
                <a:gd name="connsiteY24-1680" fmla="*/ 2313279 h 6792145"/>
                <a:gd name="connsiteX25" fmla="*/ 458705 w 11150284"/>
                <a:gd name="connsiteY25" fmla="*/ 1414851 h 6792145"/>
                <a:gd name="connsiteX0-1681" fmla="*/ 185750 w 11150284"/>
                <a:gd name="connsiteY0-1682" fmla="*/ 1373908 h 6792145"/>
                <a:gd name="connsiteX1-1683" fmla="*/ 1495002 w 11150284"/>
                <a:gd name="connsiteY1-1684" fmla="*/ 378554 h 6792145"/>
                <a:gd name="connsiteX2-1685" fmla="*/ 2955293 w 11150284"/>
                <a:gd name="connsiteY2-1686" fmla="*/ 97918 h 6792145"/>
                <a:gd name="connsiteX3-1687" fmla="*/ 4844961 w 11150284"/>
                <a:gd name="connsiteY3-1688" fmla="*/ 293411 h 6792145"/>
                <a:gd name="connsiteX4-1689" fmla="*/ 6940439 w 11150284"/>
                <a:gd name="connsiteY4-1690" fmla="*/ 2384 h 6792145"/>
                <a:gd name="connsiteX5-1691" fmla="*/ 8229606 w 11150284"/>
                <a:gd name="connsiteY5-1692" fmla="*/ 429887 h 6792145"/>
                <a:gd name="connsiteX6-1693" fmla="*/ 9822002 w 11150284"/>
                <a:gd name="connsiteY6-1694" fmla="*/ 378554 h 6792145"/>
                <a:gd name="connsiteX7-1695" fmla="*/ 10517105 w 11150284"/>
                <a:gd name="connsiteY7-1696" fmla="*/ 1401202 h 6792145"/>
                <a:gd name="connsiteX8-1697" fmla="*/ 11150228 w 11150284"/>
                <a:gd name="connsiteY8-1698" fmla="*/ 2135859 h 6792145"/>
                <a:gd name="connsiteX9-1699" fmla="*/ 10652630 w 11150284"/>
                <a:gd name="connsiteY9-1700" fmla="*/ 3250551 h 6792145"/>
                <a:gd name="connsiteX10-1701" fmla="*/ 11068340 w 11150284"/>
                <a:gd name="connsiteY10-1702" fmla="*/ 4223965 h 6792145"/>
                <a:gd name="connsiteX11-1703" fmla="*/ 10754442 w 11150284"/>
                <a:gd name="connsiteY11-1704" fmla="*/ 5179309 h 6792145"/>
                <a:gd name="connsiteX12-1705" fmla="*/ 10585343 w 11150284"/>
                <a:gd name="connsiteY12-1706" fmla="*/ 5982998 h 6792145"/>
                <a:gd name="connsiteX13-1707" fmla="*/ 9990168 w 11150284"/>
                <a:gd name="connsiteY13-1708" fmla="*/ 6107357 h 6792145"/>
                <a:gd name="connsiteX14-1709" fmla="*/ 9344331 w 11150284"/>
                <a:gd name="connsiteY14-1710" fmla="*/ 6500679 h 6792145"/>
                <a:gd name="connsiteX15-1711" fmla="*/ 7983947 w 11150284"/>
                <a:gd name="connsiteY15-1712" fmla="*/ 6380312 h 6792145"/>
                <a:gd name="connsiteX16-1713" fmla="*/ 6632819 w 11150284"/>
                <a:gd name="connsiteY16-1714" fmla="*/ 6789745 h 6792145"/>
                <a:gd name="connsiteX17-1715" fmla="*/ 5104270 w 11150284"/>
                <a:gd name="connsiteY17-1716" fmla="*/ 6462199 h 6792145"/>
                <a:gd name="connsiteX18-1717" fmla="*/ 3616664 w 11150284"/>
                <a:gd name="connsiteY18-1718" fmla="*/ 6530437 h 6792145"/>
                <a:gd name="connsiteX19-1719" fmla="*/ 2477641 w 11150284"/>
                <a:gd name="connsiteY19-1720" fmla="*/ 6609862 h 6792145"/>
                <a:gd name="connsiteX20-1721" fmla="*/ 1269249 w 11150284"/>
                <a:gd name="connsiteY20-1722" fmla="*/ 6080061 h 6792145"/>
                <a:gd name="connsiteX21-1723" fmla="*/ 308580 w 11150284"/>
                <a:gd name="connsiteY21-1724" fmla="*/ 5764633 h 6792145"/>
                <a:gd name="connsiteX22-1725" fmla="*/ 68246 w 11150284"/>
                <a:gd name="connsiteY22-1726" fmla="*/ 4715285 h 6792145"/>
                <a:gd name="connsiteX23-1727" fmla="*/ 218372 w 11150284"/>
                <a:gd name="connsiteY23-1728" fmla="*/ 3145793 h 6792145"/>
                <a:gd name="connsiteX24-1729" fmla="*/ 13654 w 11150284"/>
                <a:gd name="connsiteY24-1730" fmla="*/ 2313279 h 6792145"/>
                <a:gd name="connsiteX25-1731" fmla="*/ 185750 w 11150284"/>
                <a:gd name="connsiteY25-1732" fmla="*/ 1373908 h 6792145"/>
                <a:gd name="connsiteX0-1733" fmla="*/ 492495 w 11457029"/>
                <a:gd name="connsiteY0-1734" fmla="*/ 1373908 h 6792145"/>
                <a:gd name="connsiteX1-1735" fmla="*/ 1801747 w 11457029"/>
                <a:gd name="connsiteY1-1736" fmla="*/ 378554 h 6792145"/>
                <a:gd name="connsiteX2-1737" fmla="*/ 3262038 w 11457029"/>
                <a:gd name="connsiteY2-1738" fmla="*/ 97918 h 6792145"/>
                <a:gd name="connsiteX3-1739" fmla="*/ 5151706 w 11457029"/>
                <a:gd name="connsiteY3-1740" fmla="*/ 293411 h 6792145"/>
                <a:gd name="connsiteX4-1741" fmla="*/ 7247184 w 11457029"/>
                <a:gd name="connsiteY4-1742" fmla="*/ 2384 h 6792145"/>
                <a:gd name="connsiteX5-1743" fmla="*/ 8536351 w 11457029"/>
                <a:gd name="connsiteY5-1744" fmla="*/ 429887 h 6792145"/>
                <a:gd name="connsiteX6-1745" fmla="*/ 10128747 w 11457029"/>
                <a:gd name="connsiteY6-1746" fmla="*/ 378554 h 6792145"/>
                <a:gd name="connsiteX7-1747" fmla="*/ 10823850 w 11457029"/>
                <a:gd name="connsiteY7-1748" fmla="*/ 1401202 h 6792145"/>
                <a:gd name="connsiteX8-1749" fmla="*/ 11456973 w 11457029"/>
                <a:gd name="connsiteY8-1750" fmla="*/ 2135859 h 6792145"/>
                <a:gd name="connsiteX9-1751" fmla="*/ 10959375 w 11457029"/>
                <a:gd name="connsiteY9-1752" fmla="*/ 3250551 h 6792145"/>
                <a:gd name="connsiteX10-1753" fmla="*/ 11375085 w 11457029"/>
                <a:gd name="connsiteY10-1754" fmla="*/ 4223965 h 6792145"/>
                <a:gd name="connsiteX11-1755" fmla="*/ 11061187 w 11457029"/>
                <a:gd name="connsiteY11-1756" fmla="*/ 5179309 h 6792145"/>
                <a:gd name="connsiteX12-1757" fmla="*/ 10892088 w 11457029"/>
                <a:gd name="connsiteY12-1758" fmla="*/ 5982998 h 6792145"/>
                <a:gd name="connsiteX13-1759" fmla="*/ 10296913 w 11457029"/>
                <a:gd name="connsiteY13-1760" fmla="*/ 6107357 h 6792145"/>
                <a:gd name="connsiteX14-1761" fmla="*/ 9651076 w 11457029"/>
                <a:gd name="connsiteY14-1762" fmla="*/ 6500679 h 6792145"/>
                <a:gd name="connsiteX15-1763" fmla="*/ 8290692 w 11457029"/>
                <a:gd name="connsiteY15-1764" fmla="*/ 6380312 h 6792145"/>
                <a:gd name="connsiteX16-1765" fmla="*/ 6939564 w 11457029"/>
                <a:gd name="connsiteY16-1766" fmla="*/ 6789745 h 6792145"/>
                <a:gd name="connsiteX17-1767" fmla="*/ 5411015 w 11457029"/>
                <a:gd name="connsiteY17-1768" fmla="*/ 6462199 h 6792145"/>
                <a:gd name="connsiteX18-1769" fmla="*/ 3923409 w 11457029"/>
                <a:gd name="connsiteY18-1770" fmla="*/ 6530437 h 6792145"/>
                <a:gd name="connsiteX19-1771" fmla="*/ 2784386 w 11457029"/>
                <a:gd name="connsiteY19-1772" fmla="*/ 6609862 h 6792145"/>
                <a:gd name="connsiteX20-1773" fmla="*/ 1575994 w 11457029"/>
                <a:gd name="connsiteY20-1774" fmla="*/ 6080061 h 6792145"/>
                <a:gd name="connsiteX21-1775" fmla="*/ 615325 w 11457029"/>
                <a:gd name="connsiteY21-1776" fmla="*/ 5764633 h 6792145"/>
                <a:gd name="connsiteX22-1777" fmla="*/ 374991 w 11457029"/>
                <a:gd name="connsiteY22-1778" fmla="*/ 4715285 h 6792145"/>
                <a:gd name="connsiteX23-1779" fmla="*/ 525117 w 11457029"/>
                <a:gd name="connsiteY23-1780" fmla="*/ 3145793 h 6792145"/>
                <a:gd name="connsiteX24-1781" fmla="*/ 6500 w 11457029"/>
                <a:gd name="connsiteY24-1782" fmla="*/ 2313279 h 6792145"/>
                <a:gd name="connsiteX25-1783" fmla="*/ 492495 w 11457029"/>
                <a:gd name="connsiteY25-1784" fmla="*/ 1373908 h 6792145"/>
                <a:gd name="connsiteX0-1785" fmla="*/ 492495 w 11457029"/>
                <a:gd name="connsiteY0-1786" fmla="*/ 1373908 h 6792145"/>
                <a:gd name="connsiteX1-1787" fmla="*/ 1801747 w 11457029"/>
                <a:gd name="connsiteY1-1788" fmla="*/ 378554 h 6792145"/>
                <a:gd name="connsiteX2-1789" fmla="*/ 3262038 w 11457029"/>
                <a:gd name="connsiteY2-1790" fmla="*/ 97918 h 6792145"/>
                <a:gd name="connsiteX3-1791" fmla="*/ 5151706 w 11457029"/>
                <a:gd name="connsiteY3-1792" fmla="*/ 293411 h 6792145"/>
                <a:gd name="connsiteX4-1793" fmla="*/ 7247184 w 11457029"/>
                <a:gd name="connsiteY4-1794" fmla="*/ 2384 h 6792145"/>
                <a:gd name="connsiteX5-1795" fmla="*/ 8536351 w 11457029"/>
                <a:gd name="connsiteY5-1796" fmla="*/ 429887 h 6792145"/>
                <a:gd name="connsiteX6-1797" fmla="*/ 10128747 w 11457029"/>
                <a:gd name="connsiteY6-1798" fmla="*/ 378554 h 6792145"/>
                <a:gd name="connsiteX7-1799" fmla="*/ 10823850 w 11457029"/>
                <a:gd name="connsiteY7-1800" fmla="*/ 1401202 h 6792145"/>
                <a:gd name="connsiteX8-1801" fmla="*/ 11456973 w 11457029"/>
                <a:gd name="connsiteY8-1802" fmla="*/ 2135859 h 6792145"/>
                <a:gd name="connsiteX9-1803" fmla="*/ 10959375 w 11457029"/>
                <a:gd name="connsiteY9-1804" fmla="*/ 3250551 h 6792145"/>
                <a:gd name="connsiteX10-1805" fmla="*/ 11375085 w 11457029"/>
                <a:gd name="connsiteY10-1806" fmla="*/ 4223965 h 6792145"/>
                <a:gd name="connsiteX11-1807" fmla="*/ 11061187 w 11457029"/>
                <a:gd name="connsiteY11-1808" fmla="*/ 5179309 h 6792145"/>
                <a:gd name="connsiteX12-1809" fmla="*/ 10892088 w 11457029"/>
                <a:gd name="connsiteY12-1810" fmla="*/ 5982998 h 6792145"/>
                <a:gd name="connsiteX13-1811" fmla="*/ 10296913 w 11457029"/>
                <a:gd name="connsiteY13-1812" fmla="*/ 6107357 h 6792145"/>
                <a:gd name="connsiteX14-1813" fmla="*/ 9651076 w 11457029"/>
                <a:gd name="connsiteY14-1814" fmla="*/ 6500679 h 6792145"/>
                <a:gd name="connsiteX15-1815" fmla="*/ 8290692 w 11457029"/>
                <a:gd name="connsiteY15-1816" fmla="*/ 6380312 h 6792145"/>
                <a:gd name="connsiteX16-1817" fmla="*/ 6939564 w 11457029"/>
                <a:gd name="connsiteY16-1818" fmla="*/ 6789745 h 6792145"/>
                <a:gd name="connsiteX17-1819" fmla="*/ 5411015 w 11457029"/>
                <a:gd name="connsiteY17-1820" fmla="*/ 6462199 h 6792145"/>
                <a:gd name="connsiteX18-1821" fmla="*/ 3923409 w 11457029"/>
                <a:gd name="connsiteY18-1822" fmla="*/ 6530437 h 6792145"/>
                <a:gd name="connsiteX19-1823" fmla="*/ 2784386 w 11457029"/>
                <a:gd name="connsiteY19-1824" fmla="*/ 6609862 h 6792145"/>
                <a:gd name="connsiteX20-1825" fmla="*/ 1575994 w 11457029"/>
                <a:gd name="connsiteY20-1826" fmla="*/ 6080061 h 6792145"/>
                <a:gd name="connsiteX21-1827" fmla="*/ 615325 w 11457029"/>
                <a:gd name="connsiteY21-1828" fmla="*/ 5764633 h 6792145"/>
                <a:gd name="connsiteX22-1829" fmla="*/ 374991 w 11457029"/>
                <a:gd name="connsiteY22-1830" fmla="*/ 4715285 h 6792145"/>
                <a:gd name="connsiteX23-1831" fmla="*/ 525117 w 11457029"/>
                <a:gd name="connsiteY23-1832" fmla="*/ 3405101 h 6792145"/>
                <a:gd name="connsiteX24-1833" fmla="*/ 6500 w 11457029"/>
                <a:gd name="connsiteY24-1834" fmla="*/ 2313279 h 6792145"/>
                <a:gd name="connsiteX25-1835" fmla="*/ 492495 w 11457029"/>
                <a:gd name="connsiteY25-1836" fmla="*/ 1373908 h 6792145"/>
                <a:gd name="connsiteX0-1837" fmla="*/ 492495 w 11457029"/>
                <a:gd name="connsiteY0-1838" fmla="*/ 1373908 h 6792145"/>
                <a:gd name="connsiteX1-1839" fmla="*/ 1801747 w 11457029"/>
                <a:gd name="connsiteY1-1840" fmla="*/ 378554 h 6792145"/>
                <a:gd name="connsiteX2-1841" fmla="*/ 3262038 w 11457029"/>
                <a:gd name="connsiteY2-1842" fmla="*/ 97918 h 6792145"/>
                <a:gd name="connsiteX3-1843" fmla="*/ 5151706 w 11457029"/>
                <a:gd name="connsiteY3-1844" fmla="*/ 293411 h 6792145"/>
                <a:gd name="connsiteX4-1845" fmla="*/ 7247184 w 11457029"/>
                <a:gd name="connsiteY4-1846" fmla="*/ 2384 h 6792145"/>
                <a:gd name="connsiteX5-1847" fmla="*/ 8536351 w 11457029"/>
                <a:gd name="connsiteY5-1848" fmla="*/ 429887 h 6792145"/>
                <a:gd name="connsiteX6-1849" fmla="*/ 10128747 w 11457029"/>
                <a:gd name="connsiteY6-1850" fmla="*/ 378554 h 6792145"/>
                <a:gd name="connsiteX7-1851" fmla="*/ 10823850 w 11457029"/>
                <a:gd name="connsiteY7-1852" fmla="*/ 1401202 h 6792145"/>
                <a:gd name="connsiteX8-1853" fmla="*/ 11456973 w 11457029"/>
                <a:gd name="connsiteY8-1854" fmla="*/ 2135859 h 6792145"/>
                <a:gd name="connsiteX9-1855" fmla="*/ 10959375 w 11457029"/>
                <a:gd name="connsiteY9-1856" fmla="*/ 3250551 h 6792145"/>
                <a:gd name="connsiteX10-1857" fmla="*/ 11375085 w 11457029"/>
                <a:gd name="connsiteY10-1858" fmla="*/ 4223965 h 6792145"/>
                <a:gd name="connsiteX11-1859" fmla="*/ 11061187 w 11457029"/>
                <a:gd name="connsiteY11-1860" fmla="*/ 5179309 h 6792145"/>
                <a:gd name="connsiteX12-1861" fmla="*/ 10892088 w 11457029"/>
                <a:gd name="connsiteY12-1862" fmla="*/ 5982998 h 6792145"/>
                <a:gd name="connsiteX13-1863" fmla="*/ 10296913 w 11457029"/>
                <a:gd name="connsiteY13-1864" fmla="*/ 6107357 h 6792145"/>
                <a:gd name="connsiteX14-1865" fmla="*/ 9651076 w 11457029"/>
                <a:gd name="connsiteY14-1866" fmla="*/ 6500679 h 6792145"/>
                <a:gd name="connsiteX15-1867" fmla="*/ 8290692 w 11457029"/>
                <a:gd name="connsiteY15-1868" fmla="*/ 6380312 h 6792145"/>
                <a:gd name="connsiteX16-1869" fmla="*/ 6939564 w 11457029"/>
                <a:gd name="connsiteY16-1870" fmla="*/ 6789745 h 6792145"/>
                <a:gd name="connsiteX17-1871" fmla="*/ 5411015 w 11457029"/>
                <a:gd name="connsiteY17-1872" fmla="*/ 6462199 h 6792145"/>
                <a:gd name="connsiteX18-1873" fmla="*/ 3923409 w 11457029"/>
                <a:gd name="connsiteY18-1874" fmla="*/ 6530437 h 6792145"/>
                <a:gd name="connsiteX19-1875" fmla="*/ 2784386 w 11457029"/>
                <a:gd name="connsiteY19-1876" fmla="*/ 6609862 h 6792145"/>
                <a:gd name="connsiteX20-1877" fmla="*/ 1575994 w 11457029"/>
                <a:gd name="connsiteY20-1878" fmla="*/ 6080061 h 6792145"/>
                <a:gd name="connsiteX21-1879" fmla="*/ 615325 w 11457029"/>
                <a:gd name="connsiteY21-1880" fmla="*/ 5764633 h 6792145"/>
                <a:gd name="connsiteX22-1881" fmla="*/ 142980 w 11457029"/>
                <a:gd name="connsiteY22-1882" fmla="*/ 4715285 h 6792145"/>
                <a:gd name="connsiteX23-1883" fmla="*/ 525117 w 11457029"/>
                <a:gd name="connsiteY23-1884" fmla="*/ 3405101 h 6792145"/>
                <a:gd name="connsiteX24-1885" fmla="*/ 6500 w 11457029"/>
                <a:gd name="connsiteY24-1886" fmla="*/ 2313279 h 6792145"/>
                <a:gd name="connsiteX25-1887" fmla="*/ 492495 w 11457029"/>
                <a:gd name="connsiteY25-1888" fmla="*/ 1373908 h 6792145"/>
                <a:gd name="connsiteX0-1889" fmla="*/ 497880 w 11462414"/>
                <a:gd name="connsiteY0-1890" fmla="*/ 1373908 h 6792145"/>
                <a:gd name="connsiteX1-1891" fmla="*/ 1807132 w 11462414"/>
                <a:gd name="connsiteY1-1892" fmla="*/ 378554 h 6792145"/>
                <a:gd name="connsiteX2-1893" fmla="*/ 3267423 w 11462414"/>
                <a:gd name="connsiteY2-1894" fmla="*/ 97918 h 6792145"/>
                <a:gd name="connsiteX3-1895" fmla="*/ 5157091 w 11462414"/>
                <a:gd name="connsiteY3-1896" fmla="*/ 293411 h 6792145"/>
                <a:gd name="connsiteX4-1897" fmla="*/ 7252569 w 11462414"/>
                <a:gd name="connsiteY4-1898" fmla="*/ 2384 h 6792145"/>
                <a:gd name="connsiteX5-1899" fmla="*/ 8541736 w 11462414"/>
                <a:gd name="connsiteY5-1900" fmla="*/ 429887 h 6792145"/>
                <a:gd name="connsiteX6-1901" fmla="*/ 10134132 w 11462414"/>
                <a:gd name="connsiteY6-1902" fmla="*/ 378554 h 6792145"/>
                <a:gd name="connsiteX7-1903" fmla="*/ 10829235 w 11462414"/>
                <a:gd name="connsiteY7-1904" fmla="*/ 1401202 h 6792145"/>
                <a:gd name="connsiteX8-1905" fmla="*/ 11462358 w 11462414"/>
                <a:gd name="connsiteY8-1906" fmla="*/ 2135859 h 6792145"/>
                <a:gd name="connsiteX9-1907" fmla="*/ 10964760 w 11462414"/>
                <a:gd name="connsiteY9-1908" fmla="*/ 3250551 h 6792145"/>
                <a:gd name="connsiteX10-1909" fmla="*/ 11380470 w 11462414"/>
                <a:gd name="connsiteY10-1910" fmla="*/ 4223965 h 6792145"/>
                <a:gd name="connsiteX11-1911" fmla="*/ 11066572 w 11462414"/>
                <a:gd name="connsiteY11-1912" fmla="*/ 5179309 h 6792145"/>
                <a:gd name="connsiteX12-1913" fmla="*/ 10897473 w 11462414"/>
                <a:gd name="connsiteY12-1914" fmla="*/ 5982998 h 6792145"/>
                <a:gd name="connsiteX13-1915" fmla="*/ 10302298 w 11462414"/>
                <a:gd name="connsiteY13-1916" fmla="*/ 6107357 h 6792145"/>
                <a:gd name="connsiteX14-1917" fmla="*/ 9656461 w 11462414"/>
                <a:gd name="connsiteY14-1918" fmla="*/ 6500679 h 6792145"/>
                <a:gd name="connsiteX15-1919" fmla="*/ 8296077 w 11462414"/>
                <a:gd name="connsiteY15-1920" fmla="*/ 6380312 h 6792145"/>
                <a:gd name="connsiteX16-1921" fmla="*/ 6944949 w 11462414"/>
                <a:gd name="connsiteY16-1922" fmla="*/ 6789745 h 6792145"/>
                <a:gd name="connsiteX17-1923" fmla="*/ 5416400 w 11462414"/>
                <a:gd name="connsiteY17-1924" fmla="*/ 6462199 h 6792145"/>
                <a:gd name="connsiteX18-1925" fmla="*/ 3928794 w 11462414"/>
                <a:gd name="connsiteY18-1926" fmla="*/ 6530437 h 6792145"/>
                <a:gd name="connsiteX19-1927" fmla="*/ 2789771 w 11462414"/>
                <a:gd name="connsiteY19-1928" fmla="*/ 6609862 h 6792145"/>
                <a:gd name="connsiteX20-1929" fmla="*/ 1581379 w 11462414"/>
                <a:gd name="connsiteY20-1930" fmla="*/ 6080061 h 6792145"/>
                <a:gd name="connsiteX21-1931" fmla="*/ 620710 w 11462414"/>
                <a:gd name="connsiteY21-1932" fmla="*/ 5764633 h 6792145"/>
                <a:gd name="connsiteX22-1933" fmla="*/ 148365 w 11462414"/>
                <a:gd name="connsiteY22-1934" fmla="*/ 4715285 h 6792145"/>
                <a:gd name="connsiteX23-1935" fmla="*/ 259232 w 11462414"/>
                <a:gd name="connsiteY23-1936" fmla="*/ 3522263 h 6792145"/>
                <a:gd name="connsiteX24-1937" fmla="*/ 11885 w 11462414"/>
                <a:gd name="connsiteY24-1938" fmla="*/ 2313279 h 6792145"/>
                <a:gd name="connsiteX25-1939" fmla="*/ 497880 w 11462414"/>
                <a:gd name="connsiteY25-1940" fmla="*/ 1373908 h 6792145"/>
                <a:gd name="connsiteX0-1941" fmla="*/ 497880 w 11462484"/>
                <a:gd name="connsiteY0-1942" fmla="*/ 1373908 h 6792145"/>
                <a:gd name="connsiteX1-1943" fmla="*/ 1807132 w 11462484"/>
                <a:gd name="connsiteY1-1944" fmla="*/ 378554 h 6792145"/>
                <a:gd name="connsiteX2-1945" fmla="*/ 3267423 w 11462484"/>
                <a:gd name="connsiteY2-1946" fmla="*/ 97918 h 6792145"/>
                <a:gd name="connsiteX3-1947" fmla="*/ 5157091 w 11462484"/>
                <a:gd name="connsiteY3-1948" fmla="*/ 293411 h 6792145"/>
                <a:gd name="connsiteX4-1949" fmla="*/ 7252569 w 11462484"/>
                <a:gd name="connsiteY4-1950" fmla="*/ 2384 h 6792145"/>
                <a:gd name="connsiteX5-1951" fmla="*/ 8541736 w 11462484"/>
                <a:gd name="connsiteY5-1952" fmla="*/ 429887 h 6792145"/>
                <a:gd name="connsiteX6-1953" fmla="*/ 10134132 w 11462484"/>
                <a:gd name="connsiteY6-1954" fmla="*/ 378554 h 6792145"/>
                <a:gd name="connsiteX7-1955" fmla="*/ 10829235 w 11462484"/>
                <a:gd name="connsiteY7-1956" fmla="*/ 1401202 h 6792145"/>
                <a:gd name="connsiteX8-1957" fmla="*/ 11462358 w 11462484"/>
                <a:gd name="connsiteY8-1958" fmla="*/ 2135859 h 6792145"/>
                <a:gd name="connsiteX9-1959" fmla="*/ 11293138 w 11462484"/>
                <a:gd name="connsiteY9-1960" fmla="*/ 3294488 h 6792145"/>
                <a:gd name="connsiteX10-1961" fmla="*/ 11380470 w 11462484"/>
                <a:gd name="connsiteY10-1962" fmla="*/ 4223965 h 6792145"/>
                <a:gd name="connsiteX11-1963" fmla="*/ 11066572 w 11462484"/>
                <a:gd name="connsiteY11-1964" fmla="*/ 5179309 h 6792145"/>
                <a:gd name="connsiteX12-1965" fmla="*/ 10897473 w 11462484"/>
                <a:gd name="connsiteY12-1966" fmla="*/ 5982998 h 6792145"/>
                <a:gd name="connsiteX13-1967" fmla="*/ 10302298 w 11462484"/>
                <a:gd name="connsiteY13-1968" fmla="*/ 6107357 h 6792145"/>
                <a:gd name="connsiteX14-1969" fmla="*/ 9656461 w 11462484"/>
                <a:gd name="connsiteY14-1970" fmla="*/ 6500679 h 6792145"/>
                <a:gd name="connsiteX15-1971" fmla="*/ 8296077 w 11462484"/>
                <a:gd name="connsiteY15-1972" fmla="*/ 6380312 h 6792145"/>
                <a:gd name="connsiteX16-1973" fmla="*/ 6944949 w 11462484"/>
                <a:gd name="connsiteY16-1974" fmla="*/ 6789745 h 6792145"/>
                <a:gd name="connsiteX17-1975" fmla="*/ 5416400 w 11462484"/>
                <a:gd name="connsiteY17-1976" fmla="*/ 6462199 h 6792145"/>
                <a:gd name="connsiteX18-1977" fmla="*/ 3928794 w 11462484"/>
                <a:gd name="connsiteY18-1978" fmla="*/ 6530437 h 6792145"/>
                <a:gd name="connsiteX19-1979" fmla="*/ 2789771 w 11462484"/>
                <a:gd name="connsiteY19-1980" fmla="*/ 6609862 h 6792145"/>
                <a:gd name="connsiteX20-1981" fmla="*/ 1581379 w 11462484"/>
                <a:gd name="connsiteY20-1982" fmla="*/ 6080061 h 6792145"/>
                <a:gd name="connsiteX21-1983" fmla="*/ 620710 w 11462484"/>
                <a:gd name="connsiteY21-1984" fmla="*/ 5764633 h 6792145"/>
                <a:gd name="connsiteX22-1985" fmla="*/ 148365 w 11462484"/>
                <a:gd name="connsiteY22-1986" fmla="*/ 4715285 h 6792145"/>
                <a:gd name="connsiteX23-1987" fmla="*/ 259232 w 11462484"/>
                <a:gd name="connsiteY23-1988" fmla="*/ 3522263 h 6792145"/>
                <a:gd name="connsiteX24-1989" fmla="*/ 11885 w 11462484"/>
                <a:gd name="connsiteY24-1990" fmla="*/ 2313279 h 6792145"/>
                <a:gd name="connsiteX25-1991" fmla="*/ 497880 w 11462484"/>
                <a:gd name="connsiteY25-1992" fmla="*/ 1373908 h 6792145"/>
                <a:gd name="connsiteX0-1993" fmla="*/ 497880 w 11462484"/>
                <a:gd name="connsiteY0-1994" fmla="*/ 1373908 h 6792145"/>
                <a:gd name="connsiteX1-1995" fmla="*/ 1807132 w 11462484"/>
                <a:gd name="connsiteY1-1996" fmla="*/ 378554 h 6792145"/>
                <a:gd name="connsiteX2-1997" fmla="*/ 3267423 w 11462484"/>
                <a:gd name="connsiteY2-1998" fmla="*/ 97918 h 6792145"/>
                <a:gd name="connsiteX3-1999" fmla="*/ 5157091 w 11462484"/>
                <a:gd name="connsiteY3-2000" fmla="*/ 293411 h 6792145"/>
                <a:gd name="connsiteX4-2001" fmla="*/ 7252569 w 11462484"/>
                <a:gd name="connsiteY4-2002" fmla="*/ 2384 h 6792145"/>
                <a:gd name="connsiteX5-2003" fmla="*/ 8541736 w 11462484"/>
                <a:gd name="connsiteY5-2004" fmla="*/ 429887 h 6792145"/>
                <a:gd name="connsiteX6-2005" fmla="*/ 10134132 w 11462484"/>
                <a:gd name="connsiteY6-2006" fmla="*/ 378554 h 6792145"/>
                <a:gd name="connsiteX7-2007" fmla="*/ 10957731 w 11462484"/>
                <a:gd name="connsiteY7-2008" fmla="*/ 1240104 h 6792145"/>
                <a:gd name="connsiteX8-2009" fmla="*/ 11462358 w 11462484"/>
                <a:gd name="connsiteY8-2010" fmla="*/ 2135859 h 6792145"/>
                <a:gd name="connsiteX9-2011" fmla="*/ 11293138 w 11462484"/>
                <a:gd name="connsiteY9-2012" fmla="*/ 3294488 h 6792145"/>
                <a:gd name="connsiteX10-2013" fmla="*/ 11380470 w 11462484"/>
                <a:gd name="connsiteY10-2014" fmla="*/ 4223965 h 6792145"/>
                <a:gd name="connsiteX11-2015" fmla="*/ 11066572 w 11462484"/>
                <a:gd name="connsiteY11-2016" fmla="*/ 5179309 h 6792145"/>
                <a:gd name="connsiteX12-2017" fmla="*/ 10897473 w 11462484"/>
                <a:gd name="connsiteY12-2018" fmla="*/ 5982998 h 6792145"/>
                <a:gd name="connsiteX13-2019" fmla="*/ 10302298 w 11462484"/>
                <a:gd name="connsiteY13-2020" fmla="*/ 6107357 h 6792145"/>
                <a:gd name="connsiteX14-2021" fmla="*/ 9656461 w 11462484"/>
                <a:gd name="connsiteY14-2022" fmla="*/ 6500679 h 6792145"/>
                <a:gd name="connsiteX15-2023" fmla="*/ 8296077 w 11462484"/>
                <a:gd name="connsiteY15-2024" fmla="*/ 6380312 h 6792145"/>
                <a:gd name="connsiteX16-2025" fmla="*/ 6944949 w 11462484"/>
                <a:gd name="connsiteY16-2026" fmla="*/ 6789745 h 6792145"/>
                <a:gd name="connsiteX17-2027" fmla="*/ 5416400 w 11462484"/>
                <a:gd name="connsiteY17-2028" fmla="*/ 6462199 h 6792145"/>
                <a:gd name="connsiteX18-2029" fmla="*/ 3928794 w 11462484"/>
                <a:gd name="connsiteY18-2030" fmla="*/ 6530437 h 6792145"/>
                <a:gd name="connsiteX19-2031" fmla="*/ 2789771 w 11462484"/>
                <a:gd name="connsiteY19-2032" fmla="*/ 6609862 h 6792145"/>
                <a:gd name="connsiteX20-2033" fmla="*/ 1581379 w 11462484"/>
                <a:gd name="connsiteY20-2034" fmla="*/ 6080061 h 6792145"/>
                <a:gd name="connsiteX21-2035" fmla="*/ 620710 w 11462484"/>
                <a:gd name="connsiteY21-2036" fmla="*/ 5764633 h 6792145"/>
                <a:gd name="connsiteX22-2037" fmla="*/ 148365 w 11462484"/>
                <a:gd name="connsiteY22-2038" fmla="*/ 4715285 h 6792145"/>
                <a:gd name="connsiteX23-2039" fmla="*/ 259232 w 11462484"/>
                <a:gd name="connsiteY23-2040" fmla="*/ 3522263 h 6792145"/>
                <a:gd name="connsiteX24-2041" fmla="*/ 11885 w 11462484"/>
                <a:gd name="connsiteY24-2042" fmla="*/ 2313279 h 6792145"/>
                <a:gd name="connsiteX25-2043" fmla="*/ 497880 w 11462484"/>
                <a:gd name="connsiteY25-2044" fmla="*/ 1373908 h 67921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03" y="connsiteY11-104"/>
                </a:cxn>
                <a:cxn ang="0">
                  <a:pos x="connsiteX12-177" y="connsiteY12-178"/>
                </a:cxn>
                <a:cxn ang="0">
                  <a:pos x="connsiteX13-205" y="connsiteY13-206"/>
                </a:cxn>
                <a:cxn ang="0">
                  <a:pos x="connsiteX14-319" y="connsiteY14-320"/>
                </a:cxn>
                <a:cxn ang="0">
                  <a:pos x="connsiteX15-351" y="connsiteY15-352"/>
                </a:cxn>
                <a:cxn ang="0">
                  <a:pos x="connsiteX16-449" y="connsiteY16-450"/>
                </a:cxn>
                <a:cxn ang="0">
                  <a:pos x="connsiteX17-587" y="connsiteY17-588"/>
                </a:cxn>
                <a:cxn ang="0">
                  <a:pos x="connsiteX18-661" y="connsiteY18-662"/>
                </a:cxn>
                <a:cxn ang="0">
                  <a:pos x="connsiteX19-777" y="connsiteY19-778"/>
                </a:cxn>
                <a:cxn ang="0">
                  <a:pos x="connsiteX20-859" y="connsiteY20-860"/>
                </a:cxn>
                <a:cxn ang="0">
                  <a:pos x="connsiteX21-1071" y="connsiteY21-1072"/>
                </a:cxn>
                <a:cxn ang="0">
                  <a:pos x="connsiteX22-1205" y="connsiteY22-1206"/>
                </a:cxn>
                <a:cxn ang="0">
                  <a:pos x="connsiteX23-1483" y="connsiteY23-1484"/>
                </a:cxn>
                <a:cxn ang="0">
                  <a:pos x="connsiteX24-1629" y="connsiteY24-1630"/>
                </a:cxn>
                <a:cxn ang="0">
                  <a:pos x="connsiteX25-1731" y="connsiteY25-1732"/>
                </a:cxn>
              </a:cxnLst>
              <a:rect l="l" t="t" r="r" b="b"/>
              <a:pathLst>
                <a:path w="11462484" h="6792145">
                  <a:moveTo>
                    <a:pt x="497880" y="1373908"/>
                  </a:moveTo>
                  <a:cubicBezTo>
                    <a:pt x="497880" y="801577"/>
                    <a:pt x="1234801" y="378554"/>
                    <a:pt x="1807132" y="378554"/>
                  </a:cubicBezTo>
                  <a:cubicBezTo>
                    <a:pt x="2216406" y="197734"/>
                    <a:pt x="2709097" y="112108"/>
                    <a:pt x="3267423" y="97918"/>
                  </a:cubicBezTo>
                  <a:cubicBezTo>
                    <a:pt x="3825749" y="83728"/>
                    <a:pt x="4486076" y="348002"/>
                    <a:pt x="5157091" y="293411"/>
                  </a:cubicBezTo>
                  <a:cubicBezTo>
                    <a:pt x="5864682" y="328330"/>
                    <a:pt x="6544978" y="-32535"/>
                    <a:pt x="7252569" y="2384"/>
                  </a:cubicBezTo>
                  <a:lnTo>
                    <a:pt x="8541736" y="429887"/>
                  </a:lnTo>
                  <a:cubicBezTo>
                    <a:pt x="9072535" y="412776"/>
                    <a:pt x="9731466" y="243518"/>
                    <a:pt x="10134132" y="378554"/>
                  </a:cubicBezTo>
                  <a:cubicBezTo>
                    <a:pt x="10536798" y="513590"/>
                    <a:pt x="10736360" y="947220"/>
                    <a:pt x="10957731" y="1240104"/>
                  </a:cubicBezTo>
                  <a:cubicBezTo>
                    <a:pt x="11179102" y="1532988"/>
                    <a:pt x="11455693" y="1839008"/>
                    <a:pt x="11462358" y="2135859"/>
                  </a:cubicBezTo>
                  <a:cubicBezTo>
                    <a:pt x="11469023" y="2432710"/>
                    <a:pt x="11208977" y="2953294"/>
                    <a:pt x="11293138" y="3294488"/>
                  </a:cubicBezTo>
                  <a:cubicBezTo>
                    <a:pt x="11377299" y="3635682"/>
                    <a:pt x="11418231" y="3909828"/>
                    <a:pt x="11380470" y="4223965"/>
                  </a:cubicBezTo>
                  <a:cubicBezTo>
                    <a:pt x="11342709" y="4538102"/>
                    <a:pt x="11147071" y="4886137"/>
                    <a:pt x="11066572" y="5179309"/>
                  </a:cubicBezTo>
                  <a:cubicBezTo>
                    <a:pt x="10986073" y="5472481"/>
                    <a:pt x="11024852" y="5828323"/>
                    <a:pt x="10897473" y="5982998"/>
                  </a:cubicBezTo>
                  <a:cubicBezTo>
                    <a:pt x="10770094" y="6137673"/>
                    <a:pt x="10534154" y="6002880"/>
                    <a:pt x="10302298" y="6107357"/>
                  </a:cubicBezTo>
                  <a:cubicBezTo>
                    <a:pt x="10070442" y="6211834"/>
                    <a:pt x="10002204" y="6482482"/>
                    <a:pt x="9656461" y="6500679"/>
                  </a:cubicBezTo>
                  <a:cubicBezTo>
                    <a:pt x="9310718" y="6518876"/>
                    <a:pt x="8720700" y="6323036"/>
                    <a:pt x="8296077" y="6380312"/>
                  </a:cubicBezTo>
                  <a:cubicBezTo>
                    <a:pt x="7871454" y="6437588"/>
                    <a:pt x="7427170" y="6826139"/>
                    <a:pt x="6944949" y="6789745"/>
                  </a:cubicBezTo>
                  <a:cubicBezTo>
                    <a:pt x="6462728" y="6753351"/>
                    <a:pt x="5980507" y="6466748"/>
                    <a:pt x="5416400" y="6462199"/>
                  </a:cubicBezTo>
                  <a:lnTo>
                    <a:pt x="3928794" y="6530437"/>
                  </a:lnTo>
                  <a:lnTo>
                    <a:pt x="2789771" y="6609862"/>
                  </a:lnTo>
                  <a:cubicBezTo>
                    <a:pt x="1416629" y="6601174"/>
                    <a:pt x="1779116" y="6218658"/>
                    <a:pt x="1581379" y="6080061"/>
                  </a:cubicBezTo>
                  <a:cubicBezTo>
                    <a:pt x="1383642" y="5941464"/>
                    <a:pt x="859546" y="5992096"/>
                    <a:pt x="620710" y="5764633"/>
                  </a:cubicBezTo>
                  <a:cubicBezTo>
                    <a:pt x="381874" y="5537170"/>
                    <a:pt x="188420" y="5117639"/>
                    <a:pt x="148365" y="4715285"/>
                  </a:cubicBezTo>
                  <a:cubicBezTo>
                    <a:pt x="108310" y="4312931"/>
                    <a:pt x="302450" y="3913499"/>
                    <a:pt x="259232" y="3522263"/>
                  </a:cubicBezTo>
                  <a:cubicBezTo>
                    <a:pt x="216014" y="3131027"/>
                    <a:pt x="-60015" y="2594945"/>
                    <a:pt x="11885" y="2313279"/>
                  </a:cubicBezTo>
                  <a:cubicBezTo>
                    <a:pt x="14659" y="2013803"/>
                    <a:pt x="495106" y="1673384"/>
                    <a:pt x="497880" y="1373908"/>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图片 9"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6177" r="53646"/>
            <a:stretch>
              <a:fillRect/>
            </a:stretch>
          </p:blipFill>
          <p:spPr>
            <a:xfrm>
              <a:off x="6396728" y="-33086"/>
              <a:ext cx="5784543" cy="6085290"/>
            </a:xfrm>
            <a:prstGeom prst="rect">
              <a:avLst/>
            </a:prstGeom>
          </p:spPr>
        </p:pic>
        <p:pic>
          <p:nvPicPr>
            <p:cNvPr id="11" name="图片 10"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5693" r="52377" b="52299"/>
            <a:stretch>
              <a:fillRect/>
            </a:stretch>
          </p:blipFill>
          <p:spPr>
            <a:xfrm flipH="1" flipV="1">
              <a:off x="-14118" y="4534289"/>
              <a:ext cx="5942894" cy="2323711"/>
            </a:xfrm>
            <a:prstGeom prst="rect">
              <a:avLst/>
            </a:prstGeom>
          </p:spPr>
        </p:pic>
        <p:pic>
          <p:nvPicPr>
            <p:cNvPr id="12" name="图片 11"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1884" t="46316" r="13738" b="-1"/>
            <a:stretch>
              <a:fillRect/>
            </a:stretch>
          </p:blipFill>
          <p:spPr>
            <a:xfrm>
              <a:off x="0" y="-33086"/>
              <a:ext cx="4290107" cy="3897357"/>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5324" t="5503" r="13738" b="77756"/>
            <a:stretch>
              <a:fillRect/>
            </a:stretch>
          </p:blipFill>
          <p:spPr>
            <a:xfrm flipH="1">
              <a:off x="8331200" y="5642679"/>
              <a:ext cx="3860799" cy="121532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descr="图片包含 空地, 街道, 覆盖, 侧面&#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5" name="图片 14" descr="图片包含 空地, 街道, 覆盖, 侧面&#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grpSp>
        <p:nvGrpSpPr>
          <p:cNvPr id="8" name="组合 7"/>
          <p:cNvGrpSpPr/>
          <p:nvPr userDrawn="1"/>
        </p:nvGrpSpPr>
        <p:grpSpPr>
          <a:xfrm>
            <a:off x="-14118" y="-33086"/>
            <a:ext cx="12206117" cy="6891086"/>
            <a:chOff x="-14118" y="-33086"/>
            <a:chExt cx="12206117" cy="6891086"/>
          </a:xfrm>
        </p:grpSpPr>
        <p:sp>
          <p:nvSpPr>
            <p:cNvPr id="9" name="矩形: 圆角 7"/>
            <p:cNvSpPr/>
            <p:nvPr/>
          </p:nvSpPr>
          <p:spPr>
            <a:xfrm>
              <a:off x="765398" y="343099"/>
              <a:ext cx="10957053" cy="6329546"/>
            </a:xfrm>
            <a:custGeom>
              <a:avLst/>
              <a:gdLst>
                <a:gd name="connsiteX0" fmla="*/ 0 w 10167582"/>
                <a:gd name="connsiteY0" fmla="*/ 1036297 h 6217660"/>
                <a:gd name="connsiteX1" fmla="*/ 1036297 w 10167582"/>
                <a:gd name="connsiteY1" fmla="*/ 0 h 6217660"/>
                <a:gd name="connsiteX2" fmla="*/ 9131285 w 10167582"/>
                <a:gd name="connsiteY2" fmla="*/ 0 h 6217660"/>
                <a:gd name="connsiteX3" fmla="*/ 10167582 w 10167582"/>
                <a:gd name="connsiteY3" fmla="*/ 1036297 h 6217660"/>
                <a:gd name="connsiteX4" fmla="*/ 10167582 w 10167582"/>
                <a:gd name="connsiteY4" fmla="*/ 5181363 h 6217660"/>
                <a:gd name="connsiteX5" fmla="*/ 9131285 w 10167582"/>
                <a:gd name="connsiteY5" fmla="*/ 6217660 h 6217660"/>
                <a:gd name="connsiteX6" fmla="*/ 1036297 w 10167582"/>
                <a:gd name="connsiteY6" fmla="*/ 6217660 h 6217660"/>
                <a:gd name="connsiteX7" fmla="*/ 0 w 10167582"/>
                <a:gd name="connsiteY7" fmla="*/ 5181363 h 6217660"/>
                <a:gd name="connsiteX8" fmla="*/ 0 w 10167582"/>
                <a:gd name="connsiteY8" fmla="*/ 1036297 h 6217660"/>
                <a:gd name="connsiteX0-1" fmla="*/ 445051 w 10612633"/>
                <a:gd name="connsiteY0-2" fmla="*/ 1036297 h 6217660"/>
                <a:gd name="connsiteX1-3" fmla="*/ 1481348 w 10612633"/>
                <a:gd name="connsiteY1-4" fmla="*/ 0 h 6217660"/>
                <a:gd name="connsiteX2-5" fmla="*/ 9576336 w 10612633"/>
                <a:gd name="connsiteY2-6" fmla="*/ 0 h 6217660"/>
                <a:gd name="connsiteX3-7" fmla="*/ 10612633 w 10612633"/>
                <a:gd name="connsiteY3-8" fmla="*/ 1036297 h 6217660"/>
                <a:gd name="connsiteX4-9" fmla="*/ 10612633 w 10612633"/>
                <a:gd name="connsiteY4-10" fmla="*/ 5181363 h 6217660"/>
                <a:gd name="connsiteX5-11" fmla="*/ 9576336 w 10612633"/>
                <a:gd name="connsiteY5-12" fmla="*/ 6217660 h 6217660"/>
                <a:gd name="connsiteX6-13" fmla="*/ 1481348 w 10612633"/>
                <a:gd name="connsiteY6-14" fmla="*/ 6217660 h 6217660"/>
                <a:gd name="connsiteX7-15" fmla="*/ 445051 w 10612633"/>
                <a:gd name="connsiteY7-16" fmla="*/ 5181363 h 6217660"/>
                <a:gd name="connsiteX8-17" fmla="*/ 0 w 10612633"/>
                <a:gd name="connsiteY8-18" fmla="*/ 1934725 h 6217660"/>
                <a:gd name="connsiteX9" fmla="*/ 445051 w 10612633"/>
                <a:gd name="connsiteY9" fmla="*/ 1036297 h 6217660"/>
                <a:gd name="connsiteX0-19" fmla="*/ 445051 w 10612633"/>
                <a:gd name="connsiteY0-20" fmla="*/ 1036297 h 6217660"/>
                <a:gd name="connsiteX1-21" fmla="*/ 1481348 w 10612633"/>
                <a:gd name="connsiteY1-22" fmla="*/ 0 h 6217660"/>
                <a:gd name="connsiteX2-23" fmla="*/ 9576336 w 10612633"/>
                <a:gd name="connsiteY2-24" fmla="*/ 0 h 6217660"/>
                <a:gd name="connsiteX3-25" fmla="*/ 10612633 w 10612633"/>
                <a:gd name="connsiteY3-26" fmla="*/ 1036297 h 6217660"/>
                <a:gd name="connsiteX4-27" fmla="*/ 10612633 w 10612633"/>
                <a:gd name="connsiteY4-28" fmla="*/ 5181363 h 6217660"/>
                <a:gd name="connsiteX5-29" fmla="*/ 9576336 w 10612633"/>
                <a:gd name="connsiteY5-30" fmla="*/ 6217660 h 6217660"/>
                <a:gd name="connsiteX6-31" fmla="*/ 1481348 w 10612633"/>
                <a:gd name="connsiteY6-32" fmla="*/ 6217660 h 6217660"/>
                <a:gd name="connsiteX7-33" fmla="*/ 445051 w 10612633"/>
                <a:gd name="connsiteY7-34" fmla="*/ 5181363 h 6217660"/>
                <a:gd name="connsiteX8-35" fmla="*/ 0 w 10612633"/>
                <a:gd name="connsiteY8-36" fmla="*/ 1934725 h 6217660"/>
                <a:gd name="connsiteX9-37" fmla="*/ 445051 w 10612633"/>
                <a:gd name="connsiteY9-38" fmla="*/ 1036297 h 6217660"/>
                <a:gd name="connsiteX0-39" fmla="*/ 460252 w 10627834"/>
                <a:gd name="connsiteY0-40" fmla="*/ 1036297 h 6217660"/>
                <a:gd name="connsiteX1-41" fmla="*/ 1496549 w 10627834"/>
                <a:gd name="connsiteY1-42" fmla="*/ 0 h 6217660"/>
                <a:gd name="connsiteX2-43" fmla="*/ 9591537 w 10627834"/>
                <a:gd name="connsiteY2-44" fmla="*/ 0 h 6217660"/>
                <a:gd name="connsiteX3-45" fmla="*/ 10627834 w 10627834"/>
                <a:gd name="connsiteY3-46" fmla="*/ 1036297 h 6217660"/>
                <a:gd name="connsiteX4-47" fmla="*/ 10627834 w 10627834"/>
                <a:gd name="connsiteY4-48" fmla="*/ 5181363 h 6217660"/>
                <a:gd name="connsiteX5-49" fmla="*/ 9591537 w 10627834"/>
                <a:gd name="connsiteY5-50" fmla="*/ 6217660 h 6217660"/>
                <a:gd name="connsiteX6-51" fmla="*/ 1496549 w 10627834"/>
                <a:gd name="connsiteY6-52" fmla="*/ 6217660 h 6217660"/>
                <a:gd name="connsiteX7-53" fmla="*/ 460252 w 10627834"/>
                <a:gd name="connsiteY7-54" fmla="*/ 5181363 h 6217660"/>
                <a:gd name="connsiteX8-55" fmla="*/ 219919 w 10627834"/>
                <a:gd name="connsiteY8-56" fmla="*/ 2767239 h 6217660"/>
                <a:gd name="connsiteX9-57" fmla="*/ 15201 w 10627834"/>
                <a:gd name="connsiteY9-58" fmla="*/ 1934725 h 6217660"/>
                <a:gd name="connsiteX10" fmla="*/ 460252 w 10627834"/>
                <a:gd name="connsiteY10" fmla="*/ 1036297 h 6217660"/>
                <a:gd name="connsiteX0-59" fmla="*/ 458705 w 10626287"/>
                <a:gd name="connsiteY0-60" fmla="*/ 1036297 h 6217660"/>
                <a:gd name="connsiteX1-61" fmla="*/ 1495002 w 10626287"/>
                <a:gd name="connsiteY1-62" fmla="*/ 0 h 6217660"/>
                <a:gd name="connsiteX2-63" fmla="*/ 9589990 w 10626287"/>
                <a:gd name="connsiteY2-64" fmla="*/ 0 h 6217660"/>
                <a:gd name="connsiteX3-65" fmla="*/ 10626287 w 10626287"/>
                <a:gd name="connsiteY3-66" fmla="*/ 1036297 h 6217660"/>
                <a:gd name="connsiteX4-67" fmla="*/ 10626287 w 10626287"/>
                <a:gd name="connsiteY4-68" fmla="*/ 5181363 h 6217660"/>
                <a:gd name="connsiteX5-69" fmla="*/ 9589990 w 10626287"/>
                <a:gd name="connsiteY5-70" fmla="*/ 6217660 h 6217660"/>
                <a:gd name="connsiteX6-71" fmla="*/ 1495002 w 10626287"/>
                <a:gd name="connsiteY6-72" fmla="*/ 6217660 h 6217660"/>
                <a:gd name="connsiteX7-73" fmla="*/ 458705 w 10626287"/>
                <a:gd name="connsiteY7-74" fmla="*/ 5181363 h 6217660"/>
                <a:gd name="connsiteX8-75" fmla="*/ 68246 w 10626287"/>
                <a:gd name="connsiteY8-76" fmla="*/ 4336731 h 6217660"/>
                <a:gd name="connsiteX9-77" fmla="*/ 218372 w 10626287"/>
                <a:gd name="connsiteY9-78" fmla="*/ 2767239 h 6217660"/>
                <a:gd name="connsiteX10-79" fmla="*/ 13654 w 10626287"/>
                <a:gd name="connsiteY10-80" fmla="*/ 1934725 h 6217660"/>
                <a:gd name="connsiteX11" fmla="*/ 458705 w 10626287"/>
                <a:gd name="connsiteY11" fmla="*/ 1036297 h 6217660"/>
                <a:gd name="connsiteX0-81" fmla="*/ 458705 w 10626287"/>
                <a:gd name="connsiteY0-82" fmla="*/ 1036297 h 6217660"/>
                <a:gd name="connsiteX1-83" fmla="*/ 1495002 w 10626287"/>
                <a:gd name="connsiteY1-84" fmla="*/ 0 h 6217660"/>
                <a:gd name="connsiteX2-85" fmla="*/ 9589990 w 10626287"/>
                <a:gd name="connsiteY2-86" fmla="*/ 0 h 6217660"/>
                <a:gd name="connsiteX3-87" fmla="*/ 10626287 w 10626287"/>
                <a:gd name="connsiteY3-88" fmla="*/ 1036297 h 6217660"/>
                <a:gd name="connsiteX4-89" fmla="*/ 10626287 w 10626287"/>
                <a:gd name="connsiteY4-90" fmla="*/ 5181363 h 6217660"/>
                <a:gd name="connsiteX5-91" fmla="*/ 9589990 w 10626287"/>
                <a:gd name="connsiteY5-92" fmla="*/ 6217660 h 6217660"/>
                <a:gd name="connsiteX6-93" fmla="*/ 1495002 w 10626287"/>
                <a:gd name="connsiteY6-94" fmla="*/ 6217660 h 6217660"/>
                <a:gd name="connsiteX7-95" fmla="*/ 308580 w 10626287"/>
                <a:gd name="connsiteY7-96" fmla="*/ 5386079 h 6217660"/>
                <a:gd name="connsiteX8-97" fmla="*/ 68246 w 10626287"/>
                <a:gd name="connsiteY8-98" fmla="*/ 4336731 h 6217660"/>
                <a:gd name="connsiteX9-99" fmla="*/ 218372 w 10626287"/>
                <a:gd name="connsiteY9-100" fmla="*/ 2767239 h 6217660"/>
                <a:gd name="connsiteX10-101" fmla="*/ 13654 w 10626287"/>
                <a:gd name="connsiteY10-102" fmla="*/ 1934725 h 6217660"/>
                <a:gd name="connsiteX11-103" fmla="*/ 458705 w 10626287"/>
                <a:gd name="connsiteY11-104" fmla="*/ 1036297 h 6217660"/>
                <a:gd name="connsiteX0-105" fmla="*/ 458705 w 10626287"/>
                <a:gd name="connsiteY0-106" fmla="*/ 1036297 h 6217660"/>
                <a:gd name="connsiteX1-107" fmla="*/ 1495002 w 10626287"/>
                <a:gd name="connsiteY1-108" fmla="*/ 0 h 6217660"/>
                <a:gd name="connsiteX2-109" fmla="*/ 9589990 w 10626287"/>
                <a:gd name="connsiteY2-110" fmla="*/ 0 h 6217660"/>
                <a:gd name="connsiteX3-111" fmla="*/ 10626287 w 10626287"/>
                <a:gd name="connsiteY3-112" fmla="*/ 1036297 h 6217660"/>
                <a:gd name="connsiteX4-113" fmla="*/ 10626287 w 10626287"/>
                <a:gd name="connsiteY4-114" fmla="*/ 5181363 h 6217660"/>
                <a:gd name="connsiteX5-115" fmla="*/ 9589990 w 10626287"/>
                <a:gd name="connsiteY5-116" fmla="*/ 6217660 h 6217660"/>
                <a:gd name="connsiteX6-117" fmla="*/ 1495002 w 10626287"/>
                <a:gd name="connsiteY6-118" fmla="*/ 6217660 h 6217660"/>
                <a:gd name="connsiteX7-119" fmla="*/ 308580 w 10626287"/>
                <a:gd name="connsiteY7-120" fmla="*/ 5386079 h 6217660"/>
                <a:gd name="connsiteX8-121" fmla="*/ 68246 w 10626287"/>
                <a:gd name="connsiteY8-122" fmla="*/ 4336731 h 6217660"/>
                <a:gd name="connsiteX9-123" fmla="*/ 218372 w 10626287"/>
                <a:gd name="connsiteY9-124" fmla="*/ 2767239 h 6217660"/>
                <a:gd name="connsiteX10-125" fmla="*/ 13654 w 10626287"/>
                <a:gd name="connsiteY10-126" fmla="*/ 1934725 h 6217660"/>
                <a:gd name="connsiteX11-127" fmla="*/ 458705 w 10626287"/>
                <a:gd name="connsiteY11-128" fmla="*/ 1036297 h 6217660"/>
                <a:gd name="connsiteX0-129" fmla="*/ 458705 w 10626287"/>
                <a:gd name="connsiteY0-130" fmla="*/ 1036297 h 6217660"/>
                <a:gd name="connsiteX1-131" fmla="*/ 1495002 w 10626287"/>
                <a:gd name="connsiteY1-132" fmla="*/ 0 h 6217660"/>
                <a:gd name="connsiteX2-133" fmla="*/ 9589990 w 10626287"/>
                <a:gd name="connsiteY2-134" fmla="*/ 0 h 6217660"/>
                <a:gd name="connsiteX3-135" fmla="*/ 10626287 w 10626287"/>
                <a:gd name="connsiteY3-136" fmla="*/ 1036297 h 6217660"/>
                <a:gd name="connsiteX4-137" fmla="*/ 10626287 w 10626287"/>
                <a:gd name="connsiteY4-138" fmla="*/ 5181363 h 6217660"/>
                <a:gd name="connsiteX5-139" fmla="*/ 9589990 w 10626287"/>
                <a:gd name="connsiteY5-140" fmla="*/ 6217660 h 6217660"/>
                <a:gd name="connsiteX6-141" fmla="*/ 1495002 w 10626287"/>
                <a:gd name="connsiteY6-142" fmla="*/ 6217660 h 6217660"/>
                <a:gd name="connsiteX7-143" fmla="*/ 1473966 w 10626287"/>
                <a:gd name="connsiteY7-144" fmla="*/ 5878928 h 6217660"/>
                <a:gd name="connsiteX8-145" fmla="*/ 308580 w 10626287"/>
                <a:gd name="connsiteY8-146" fmla="*/ 5386079 h 6217660"/>
                <a:gd name="connsiteX9-147" fmla="*/ 68246 w 10626287"/>
                <a:gd name="connsiteY9-148" fmla="*/ 4336731 h 6217660"/>
                <a:gd name="connsiteX10-149" fmla="*/ 218372 w 10626287"/>
                <a:gd name="connsiteY10-150" fmla="*/ 2767239 h 6217660"/>
                <a:gd name="connsiteX11-151" fmla="*/ 13654 w 10626287"/>
                <a:gd name="connsiteY11-152" fmla="*/ 1934725 h 6217660"/>
                <a:gd name="connsiteX12" fmla="*/ 458705 w 10626287"/>
                <a:gd name="connsiteY12" fmla="*/ 1036297 h 6217660"/>
                <a:gd name="connsiteX0-153" fmla="*/ 458705 w 10626287"/>
                <a:gd name="connsiteY0-154" fmla="*/ 1036297 h 6217660"/>
                <a:gd name="connsiteX1-155" fmla="*/ 1495002 w 10626287"/>
                <a:gd name="connsiteY1-156" fmla="*/ 0 h 6217660"/>
                <a:gd name="connsiteX2-157" fmla="*/ 9589990 w 10626287"/>
                <a:gd name="connsiteY2-158" fmla="*/ 0 h 6217660"/>
                <a:gd name="connsiteX3-159" fmla="*/ 10626287 w 10626287"/>
                <a:gd name="connsiteY3-160" fmla="*/ 1036297 h 6217660"/>
                <a:gd name="connsiteX4-161" fmla="*/ 10626287 w 10626287"/>
                <a:gd name="connsiteY4-162" fmla="*/ 5181363 h 6217660"/>
                <a:gd name="connsiteX5-163" fmla="*/ 9589990 w 10626287"/>
                <a:gd name="connsiteY5-164" fmla="*/ 6217660 h 6217660"/>
                <a:gd name="connsiteX6-165" fmla="*/ 3616664 w 10626287"/>
                <a:gd name="connsiteY6-166" fmla="*/ 6151883 h 6217660"/>
                <a:gd name="connsiteX7-167" fmla="*/ 1495002 w 10626287"/>
                <a:gd name="connsiteY7-168" fmla="*/ 6217660 h 6217660"/>
                <a:gd name="connsiteX8-169" fmla="*/ 1473966 w 10626287"/>
                <a:gd name="connsiteY8-170" fmla="*/ 5878928 h 6217660"/>
                <a:gd name="connsiteX9-171" fmla="*/ 308580 w 10626287"/>
                <a:gd name="connsiteY9-172" fmla="*/ 5386079 h 6217660"/>
                <a:gd name="connsiteX10-173" fmla="*/ 68246 w 10626287"/>
                <a:gd name="connsiteY10-174" fmla="*/ 4336731 h 6217660"/>
                <a:gd name="connsiteX11-175" fmla="*/ 218372 w 10626287"/>
                <a:gd name="connsiteY11-176" fmla="*/ 2767239 h 6217660"/>
                <a:gd name="connsiteX12-177" fmla="*/ 13654 w 10626287"/>
                <a:gd name="connsiteY12-178" fmla="*/ 1934725 h 6217660"/>
                <a:gd name="connsiteX13" fmla="*/ 458705 w 10626287"/>
                <a:gd name="connsiteY13" fmla="*/ 1036297 h 6217660"/>
                <a:gd name="connsiteX0-179" fmla="*/ 458705 w 10626287"/>
                <a:gd name="connsiteY0-180" fmla="*/ 1036297 h 6217660"/>
                <a:gd name="connsiteX1-181" fmla="*/ 1495002 w 10626287"/>
                <a:gd name="connsiteY1-182" fmla="*/ 0 h 6217660"/>
                <a:gd name="connsiteX2-183" fmla="*/ 9589990 w 10626287"/>
                <a:gd name="connsiteY2-184" fmla="*/ 0 h 6217660"/>
                <a:gd name="connsiteX3-185" fmla="*/ 10626287 w 10626287"/>
                <a:gd name="connsiteY3-186" fmla="*/ 1036297 h 6217660"/>
                <a:gd name="connsiteX4-187" fmla="*/ 10626287 w 10626287"/>
                <a:gd name="connsiteY4-188" fmla="*/ 5181363 h 6217660"/>
                <a:gd name="connsiteX5-189" fmla="*/ 9589990 w 10626287"/>
                <a:gd name="connsiteY5-190" fmla="*/ 6217660 h 6217660"/>
                <a:gd name="connsiteX6-191" fmla="*/ 3616664 w 10626287"/>
                <a:gd name="connsiteY6-192" fmla="*/ 6151883 h 6217660"/>
                <a:gd name="connsiteX7-193" fmla="*/ 2504936 w 10626287"/>
                <a:gd name="connsiteY7-194" fmla="*/ 5958352 h 6217660"/>
                <a:gd name="connsiteX8-195" fmla="*/ 1473966 w 10626287"/>
                <a:gd name="connsiteY8-196" fmla="*/ 5878928 h 6217660"/>
                <a:gd name="connsiteX9-197" fmla="*/ 308580 w 10626287"/>
                <a:gd name="connsiteY9-198" fmla="*/ 5386079 h 6217660"/>
                <a:gd name="connsiteX10-199" fmla="*/ 68246 w 10626287"/>
                <a:gd name="connsiteY10-200" fmla="*/ 4336731 h 6217660"/>
                <a:gd name="connsiteX11-201" fmla="*/ 218372 w 10626287"/>
                <a:gd name="connsiteY11-202" fmla="*/ 2767239 h 6217660"/>
                <a:gd name="connsiteX12-203" fmla="*/ 13654 w 10626287"/>
                <a:gd name="connsiteY12-204" fmla="*/ 1934725 h 6217660"/>
                <a:gd name="connsiteX13-205" fmla="*/ 458705 w 10626287"/>
                <a:gd name="connsiteY13-206" fmla="*/ 1036297 h 6217660"/>
                <a:gd name="connsiteX0-207" fmla="*/ 458705 w 10626287"/>
                <a:gd name="connsiteY0-208" fmla="*/ 1036297 h 6217660"/>
                <a:gd name="connsiteX1-209" fmla="*/ 1495002 w 10626287"/>
                <a:gd name="connsiteY1-210" fmla="*/ 0 h 6217660"/>
                <a:gd name="connsiteX2-211" fmla="*/ 9589990 w 10626287"/>
                <a:gd name="connsiteY2-212" fmla="*/ 0 h 6217660"/>
                <a:gd name="connsiteX3-213" fmla="*/ 10626287 w 10626287"/>
                <a:gd name="connsiteY3-214" fmla="*/ 1036297 h 6217660"/>
                <a:gd name="connsiteX4-215" fmla="*/ 10626287 w 10626287"/>
                <a:gd name="connsiteY4-216" fmla="*/ 5181363 h 6217660"/>
                <a:gd name="connsiteX5-217" fmla="*/ 9589990 w 10626287"/>
                <a:gd name="connsiteY5-218" fmla="*/ 6217660 h 6217660"/>
                <a:gd name="connsiteX6-219" fmla="*/ 3616664 w 10626287"/>
                <a:gd name="connsiteY6-220" fmla="*/ 6151883 h 6217660"/>
                <a:gd name="connsiteX7-221" fmla="*/ 2504936 w 10626287"/>
                <a:gd name="connsiteY7-222" fmla="*/ 5958352 h 6217660"/>
                <a:gd name="connsiteX8-223" fmla="*/ 1269249 w 10626287"/>
                <a:gd name="connsiteY8-224" fmla="*/ 5701507 h 6217660"/>
                <a:gd name="connsiteX9-225" fmla="*/ 308580 w 10626287"/>
                <a:gd name="connsiteY9-226" fmla="*/ 5386079 h 6217660"/>
                <a:gd name="connsiteX10-227" fmla="*/ 68246 w 10626287"/>
                <a:gd name="connsiteY10-228" fmla="*/ 4336731 h 6217660"/>
                <a:gd name="connsiteX11-229" fmla="*/ 218372 w 10626287"/>
                <a:gd name="connsiteY11-230" fmla="*/ 2767239 h 6217660"/>
                <a:gd name="connsiteX12-231" fmla="*/ 13654 w 10626287"/>
                <a:gd name="connsiteY12-232" fmla="*/ 1934725 h 6217660"/>
                <a:gd name="connsiteX13-233" fmla="*/ 458705 w 10626287"/>
                <a:gd name="connsiteY13-234" fmla="*/ 1036297 h 6217660"/>
                <a:gd name="connsiteX0-235" fmla="*/ 458705 w 10626287"/>
                <a:gd name="connsiteY0-236" fmla="*/ 1036297 h 6231308"/>
                <a:gd name="connsiteX1-237" fmla="*/ 1495002 w 10626287"/>
                <a:gd name="connsiteY1-238" fmla="*/ 0 h 6231308"/>
                <a:gd name="connsiteX2-239" fmla="*/ 9589990 w 10626287"/>
                <a:gd name="connsiteY2-240" fmla="*/ 0 h 6231308"/>
                <a:gd name="connsiteX3-241" fmla="*/ 10626287 w 10626287"/>
                <a:gd name="connsiteY3-242" fmla="*/ 1036297 h 6231308"/>
                <a:gd name="connsiteX4-243" fmla="*/ 10626287 w 10626287"/>
                <a:gd name="connsiteY4-244" fmla="*/ 5181363 h 6231308"/>
                <a:gd name="connsiteX5-245" fmla="*/ 9589990 w 10626287"/>
                <a:gd name="connsiteY5-246" fmla="*/ 6217660 h 6231308"/>
                <a:gd name="connsiteX6-247" fmla="*/ 3616664 w 10626287"/>
                <a:gd name="connsiteY6-248" fmla="*/ 6151883 h 6231308"/>
                <a:gd name="connsiteX7-249" fmla="*/ 2477641 w 10626287"/>
                <a:gd name="connsiteY7-250" fmla="*/ 6231308 h 6231308"/>
                <a:gd name="connsiteX8-251" fmla="*/ 1269249 w 10626287"/>
                <a:gd name="connsiteY8-252" fmla="*/ 5701507 h 6231308"/>
                <a:gd name="connsiteX9-253" fmla="*/ 308580 w 10626287"/>
                <a:gd name="connsiteY9-254" fmla="*/ 5386079 h 6231308"/>
                <a:gd name="connsiteX10-255" fmla="*/ 68246 w 10626287"/>
                <a:gd name="connsiteY10-256" fmla="*/ 4336731 h 6231308"/>
                <a:gd name="connsiteX11-257" fmla="*/ 218372 w 10626287"/>
                <a:gd name="connsiteY11-258" fmla="*/ 2767239 h 6231308"/>
                <a:gd name="connsiteX12-259" fmla="*/ 13654 w 10626287"/>
                <a:gd name="connsiteY12-260" fmla="*/ 1934725 h 6231308"/>
                <a:gd name="connsiteX13-261" fmla="*/ 458705 w 10626287"/>
                <a:gd name="connsiteY13-262" fmla="*/ 1036297 h 6231308"/>
                <a:gd name="connsiteX0-263" fmla="*/ 458705 w 10626287"/>
                <a:gd name="connsiteY0-264" fmla="*/ 1036297 h 6231308"/>
                <a:gd name="connsiteX1-265" fmla="*/ 1495002 w 10626287"/>
                <a:gd name="connsiteY1-266" fmla="*/ 0 h 6231308"/>
                <a:gd name="connsiteX2-267" fmla="*/ 9589990 w 10626287"/>
                <a:gd name="connsiteY2-268" fmla="*/ 0 h 6231308"/>
                <a:gd name="connsiteX3-269" fmla="*/ 10626287 w 10626287"/>
                <a:gd name="connsiteY3-270" fmla="*/ 1036297 h 6231308"/>
                <a:gd name="connsiteX4-271" fmla="*/ 10626287 w 10626287"/>
                <a:gd name="connsiteY4-272" fmla="*/ 5181363 h 6231308"/>
                <a:gd name="connsiteX5-273" fmla="*/ 9589990 w 10626287"/>
                <a:gd name="connsiteY5-274" fmla="*/ 6217660 h 6231308"/>
                <a:gd name="connsiteX6-275" fmla="*/ 5104270 w 10626287"/>
                <a:gd name="connsiteY6-276" fmla="*/ 6083645 h 6231308"/>
                <a:gd name="connsiteX7-277" fmla="*/ 3616664 w 10626287"/>
                <a:gd name="connsiteY7-278" fmla="*/ 6151883 h 6231308"/>
                <a:gd name="connsiteX8-279" fmla="*/ 2477641 w 10626287"/>
                <a:gd name="connsiteY8-280" fmla="*/ 6231308 h 6231308"/>
                <a:gd name="connsiteX9-281" fmla="*/ 1269249 w 10626287"/>
                <a:gd name="connsiteY9-282" fmla="*/ 5701507 h 6231308"/>
                <a:gd name="connsiteX10-283" fmla="*/ 308580 w 10626287"/>
                <a:gd name="connsiteY10-284" fmla="*/ 5386079 h 6231308"/>
                <a:gd name="connsiteX11-285" fmla="*/ 68246 w 10626287"/>
                <a:gd name="connsiteY11-286" fmla="*/ 4336731 h 6231308"/>
                <a:gd name="connsiteX12-287" fmla="*/ 218372 w 10626287"/>
                <a:gd name="connsiteY12-288" fmla="*/ 2767239 h 6231308"/>
                <a:gd name="connsiteX13-289" fmla="*/ 13654 w 10626287"/>
                <a:gd name="connsiteY13-290" fmla="*/ 1934725 h 6231308"/>
                <a:gd name="connsiteX14" fmla="*/ 458705 w 10626287"/>
                <a:gd name="connsiteY14" fmla="*/ 1036297 h 6231308"/>
                <a:gd name="connsiteX0-291" fmla="*/ 458705 w 10626287"/>
                <a:gd name="connsiteY0-292" fmla="*/ 1036297 h 6416238"/>
                <a:gd name="connsiteX1-293" fmla="*/ 1495002 w 10626287"/>
                <a:gd name="connsiteY1-294" fmla="*/ 0 h 6416238"/>
                <a:gd name="connsiteX2-295" fmla="*/ 9589990 w 10626287"/>
                <a:gd name="connsiteY2-296" fmla="*/ 0 h 6416238"/>
                <a:gd name="connsiteX3-297" fmla="*/ 10626287 w 10626287"/>
                <a:gd name="connsiteY3-298" fmla="*/ 1036297 h 6416238"/>
                <a:gd name="connsiteX4-299" fmla="*/ 10626287 w 10626287"/>
                <a:gd name="connsiteY4-300" fmla="*/ 5181363 h 6416238"/>
                <a:gd name="connsiteX5-301" fmla="*/ 9589990 w 10626287"/>
                <a:gd name="connsiteY5-302" fmla="*/ 6217660 h 6416238"/>
                <a:gd name="connsiteX6-303" fmla="*/ 6632819 w 10626287"/>
                <a:gd name="connsiteY6-304" fmla="*/ 6411191 h 6416238"/>
                <a:gd name="connsiteX7-305" fmla="*/ 5104270 w 10626287"/>
                <a:gd name="connsiteY7-306" fmla="*/ 6083645 h 6416238"/>
                <a:gd name="connsiteX8-307" fmla="*/ 3616664 w 10626287"/>
                <a:gd name="connsiteY8-308" fmla="*/ 6151883 h 6416238"/>
                <a:gd name="connsiteX9-309" fmla="*/ 2477641 w 10626287"/>
                <a:gd name="connsiteY9-310" fmla="*/ 6231308 h 6416238"/>
                <a:gd name="connsiteX10-311" fmla="*/ 1269249 w 10626287"/>
                <a:gd name="connsiteY10-312" fmla="*/ 5701507 h 6416238"/>
                <a:gd name="connsiteX11-313" fmla="*/ 308580 w 10626287"/>
                <a:gd name="connsiteY11-314" fmla="*/ 5386079 h 6416238"/>
                <a:gd name="connsiteX12-315" fmla="*/ 68246 w 10626287"/>
                <a:gd name="connsiteY12-316" fmla="*/ 4336731 h 6416238"/>
                <a:gd name="connsiteX13-317" fmla="*/ 218372 w 10626287"/>
                <a:gd name="connsiteY13-318" fmla="*/ 2767239 h 6416238"/>
                <a:gd name="connsiteX14-319" fmla="*/ 13654 w 10626287"/>
                <a:gd name="connsiteY14-320" fmla="*/ 1934725 h 6416238"/>
                <a:gd name="connsiteX15" fmla="*/ 458705 w 10626287"/>
                <a:gd name="connsiteY15" fmla="*/ 1036297 h 6416238"/>
                <a:gd name="connsiteX0-321" fmla="*/ 458705 w 10626287"/>
                <a:gd name="connsiteY0-322" fmla="*/ 1036297 h 6412910"/>
                <a:gd name="connsiteX1-323" fmla="*/ 1495002 w 10626287"/>
                <a:gd name="connsiteY1-324" fmla="*/ 0 h 6412910"/>
                <a:gd name="connsiteX2-325" fmla="*/ 9589990 w 10626287"/>
                <a:gd name="connsiteY2-326" fmla="*/ 0 h 6412910"/>
                <a:gd name="connsiteX3-327" fmla="*/ 10626287 w 10626287"/>
                <a:gd name="connsiteY3-328" fmla="*/ 1036297 h 6412910"/>
                <a:gd name="connsiteX4-329" fmla="*/ 10626287 w 10626287"/>
                <a:gd name="connsiteY4-330" fmla="*/ 5181363 h 6412910"/>
                <a:gd name="connsiteX5-331" fmla="*/ 9180557 w 10626287"/>
                <a:gd name="connsiteY5-332" fmla="*/ 6067534 h 6412910"/>
                <a:gd name="connsiteX6-333" fmla="*/ 6632819 w 10626287"/>
                <a:gd name="connsiteY6-334" fmla="*/ 6411191 h 6412910"/>
                <a:gd name="connsiteX7-335" fmla="*/ 5104270 w 10626287"/>
                <a:gd name="connsiteY7-336" fmla="*/ 6083645 h 6412910"/>
                <a:gd name="connsiteX8-337" fmla="*/ 3616664 w 10626287"/>
                <a:gd name="connsiteY8-338" fmla="*/ 6151883 h 6412910"/>
                <a:gd name="connsiteX9-339" fmla="*/ 2477641 w 10626287"/>
                <a:gd name="connsiteY9-340" fmla="*/ 6231308 h 6412910"/>
                <a:gd name="connsiteX10-341" fmla="*/ 1269249 w 10626287"/>
                <a:gd name="connsiteY10-342" fmla="*/ 5701507 h 6412910"/>
                <a:gd name="connsiteX11-343" fmla="*/ 308580 w 10626287"/>
                <a:gd name="connsiteY11-344" fmla="*/ 5386079 h 6412910"/>
                <a:gd name="connsiteX12-345" fmla="*/ 68246 w 10626287"/>
                <a:gd name="connsiteY12-346" fmla="*/ 4336731 h 6412910"/>
                <a:gd name="connsiteX13-347" fmla="*/ 218372 w 10626287"/>
                <a:gd name="connsiteY13-348" fmla="*/ 2767239 h 6412910"/>
                <a:gd name="connsiteX14-349" fmla="*/ 13654 w 10626287"/>
                <a:gd name="connsiteY14-350" fmla="*/ 1934725 h 6412910"/>
                <a:gd name="connsiteX15-351" fmla="*/ 458705 w 10626287"/>
                <a:gd name="connsiteY15-352" fmla="*/ 1036297 h 6412910"/>
                <a:gd name="connsiteX0-353" fmla="*/ 458705 w 10885594"/>
                <a:gd name="connsiteY0-354" fmla="*/ 1036297 h 6412910"/>
                <a:gd name="connsiteX1-355" fmla="*/ 1495002 w 10885594"/>
                <a:gd name="connsiteY1-356" fmla="*/ 0 h 6412910"/>
                <a:gd name="connsiteX2-357" fmla="*/ 9589990 w 10885594"/>
                <a:gd name="connsiteY2-358" fmla="*/ 0 h 6412910"/>
                <a:gd name="connsiteX3-359" fmla="*/ 10626287 w 10885594"/>
                <a:gd name="connsiteY3-360" fmla="*/ 1036297 h 6412910"/>
                <a:gd name="connsiteX4-361" fmla="*/ 10885594 w 10885594"/>
                <a:gd name="connsiteY4-362" fmla="*/ 5031237 h 6412910"/>
                <a:gd name="connsiteX5-363" fmla="*/ 9180557 w 10885594"/>
                <a:gd name="connsiteY5-364" fmla="*/ 6067534 h 6412910"/>
                <a:gd name="connsiteX6-365" fmla="*/ 6632819 w 10885594"/>
                <a:gd name="connsiteY6-366" fmla="*/ 6411191 h 6412910"/>
                <a:gd name="connsiteX7-367" fmla="*/ 5104270 w 10885594"/>
                <a:gd name="connsiteY7-368" fmla="*/ 6083645 h 6412910"/>
                <a:gd name="connsiteX8-369" fmla="*/ 3616664 w 10885594"/>
                <a:gd name="connsiteY8-370" fmla="*/ 6151883 h 6412910"/>
                <a:gd name="connsiteX9-371" fmla="*/ 2477641 w 10885594"/>
                <a:gd name="connsiteY9-372" fmla="*/ 6231308 h 6412910"/>
                <a:gd name="connsiteX10-373" fmla="*/ 1269249 w 10885594"/>
                <a:gd name="connsiteY10-374" fmla="*/ 5701507 h 6412910"/>
                <a:gd name="connsiteX11-375" fmla="*/ 308580 w 10885594"/>
                <a:gd name="connsiteY11-376" fmla="*/ 5386079 h 6412910"/>
                <a:gd name="connsiteX12-377" fmla="*/ 68246 w 10885594"/>
                <a:gd name="connsiteY12-378" fmla="*/ 4336731 h 6412910"/>
                <a:gd name="connsiteX13-379" fmla="*/ 218372 w 10885594"/>
                <a:gd name="connsiteY13-380" fmla="*/ 2767239 h 6412910"/>
                <a:gd name="connsiteX14-381" fmla="*/ 13654 w 10885594"/>
                <a:gd name="connsiteY14-382" fmla="*/ 1934725 h 6412910"/>
                <a:gd name="connsiteX15-383" fmla="*/ 458705 w 10885594"/>
                <a:gd name="connsiteY15-384" fmla="*/ 1036297 h 6412910"/>
                <a:gd name="connsiteX0-385" fmla="*/ 458705 w 11218466"/>
                <a:gd name="connsiteY0-386" fmla="*/ 1036297 h 6412910"/>
                <a:gd name="connsiteX1-387" fmla="*/ 1495002 w 11218466"/>
                <a:gd name="connsiteY1-388" fmla="*/ 0 h 6412910"/>
                <a:gd name="connsiteX2-389" fmla="*/ 9589990 w 11218466"/>
                <a:gd name="connsiteY2-390" fmla="*/ 0 h 6412910"/>
                <a:gd name="connsiteX3-391" fmla="*/ 10626287 w 11218466"/>
                <a:gd name="connsiteY3-392" fmla="*/ 1036297 h 6412910"/>
                <a:gd name="connsiteX4-393" fmla="*/ 11218466 w 11218466"/>
                <a:gd name="connsiteY4-394" fmla="*/ 3190319 h 6412910"/>
                <a:gd name="connsiteX5-395" fmla="*/ 10885594 w 11218466"/>
                <a:gd name="connsiteY5-396" fmla="*/ 5031237 h 6412910"/>
                <a:gd name="connsiteX6-397" fmla="*/ 9180557 w 11218466"/>
                <a:gd name="connsiteY6-398" fmla="*/ 6067534 h 6412910"/>
                <a:gd name="connsiteX7-399" fmla="*/ 6632819 w 11218466"/>
                <a:gd name="connsiteY7-400" fmla="*/ 6411191 h 6412910"/>
                <a:gd name="connsiteX8-401" fmla="*/ 5104270 w 11218466"/>
                <a:gd name="connsiteY8-402" fmla="*/ 6083645 h 6412910"/>
                <a:gd name="connsiteX9-403" fmla="*/ 3616664 w 11218466"/>
                <a:gd name="connsiteY9-404" fmla="*/ 6151883 h 6412910"/>
                <a:gd name="connsiteX10-405" fmla="*/ 2477641 w 11218466"/>
                <a:gd name="connsiteY10-406" fmla="*/ 6231308 h 6412910"/>
                <a:gd name="connsiteX11-407" fmla="*/ 1269249 w 11218466"/>
                <a:gd name="connsiteY11-408" fmla="*/ 5701507 h 6412910"/>
                <a:gd name="connsiteX12-409" fmla="*/ 308580 w 11218466"/>
                <a:gd name="connsiteY12-410" fmla="*/ 5386079 h 6412910"/>
                <a:gd name="connsiteX13-411" fmla="*/ 68246 w 11218466"/>
                <a:gd name="connsiteY13-412" fmla="*/ 4336731 h 6412910"/>
                <a:gd name="connsiteX14-413" fmla="*/ 218372 w 11218466"/>
                <a:gd name="connsiteY14-414" fmla="*/ 2767239 h 6412910"/>
                <a:gd name="connsiteX15-415" fmla="*/ 13654 w 11218466"/>
                <a:gd name="connsiteY15-416" fmla="*/ 1934725 h 6412910"/>
                <a:gd name="connsiteX16" fmla="*/ 458705 w 11218466"/>
                <a:gd name="connsiteY16" fmla="*/ 1036297 h 6412910"/>
                <a:gd name="connsiteX0-417" fmla="*/ 458705 w 11218466"/>
                <a:gd name="connsiteY0-418" fmla="*/ 1036297 h 6412910"/>
                <a:gd name="connsiteX1-419" fmla="*/ 1495002 w 11218466"/>
                <a:gd name="connsiteY1-420" fmla="*/ 0 h 6412910"/>
                <a:gd name="connsiteX2-421" fmla="*/ 9589990 w 11218466"/>
                <a:gd name="connsiteY2-422" fmla="*/ 0 h 6412910"/>
                <a:gd name="connsiteX3-423" fmla="*/ 10626287 w 11218466"/>
                <a:gd name="connsiteY3-424" fmla="*/ 1036297 h 6412910"/>
                <a:gd name="connsiteX4-425" fmla="*/ 11218466 w 11218466"/>
                <a:gd name="connsiteY4-426" fmla="*/ 3190319 h 6412910"/>
                <a:gd name="connsiteX5-427" fmla="*/ 10612638 w 11218466"/>
                <a:gd name="connsiteY5-428" fmla="*/ 5331488 h 6412910"/>
                <a:gd name="connsiteX6-429" fmla="*/ 9180557 w 11218466"/>
                <a:gd name="connsiteY6-430" fmla="*/ 6067534 h 6412910"/>
                <a:gd name="connsiteX7-431" fmla="*/ 6632819 w 11218466"/>
                <a:gd name="connsiteY7-432" fmla="*/ 6411191 h 6412910"/>
                <a:gd name="connsiteX8-433" fmla="*/ 5104270 w 11218466"/>
                <a:gd name="connsiteY8-434" fmla="*/ 6083645 h 6412910"/>
                <a:gd name="connsiteX9-435" fmla="*/ 3616664 w 11218466"/>
                <a:gd name="connsiteY9-436" fmla="*/ 6151883 h 6412910"/>
                <a:gd name="connsiteX10-437" fmla="*/ 2477641 w 11218466"/>
                <a:gd name="connsiteY10-438" fmla="*/ 6231308 h 6412910"/>
                <a:gd name="connsiteX11-439" fmla="*/ 1269249 w 11218466"/>
                <a:gd name="connsiteY11-440" fmla="*/ 5701507 h 6412910"/>
                <a:gd name="connsiteX12-441" fmla="*/ 308580 w 11218466"/>
                <a:gd name="connsiteY12-442" fmla="*/ 5386079 h 6412910"/>
                <a:gd name="connsiteX13-443" fmla="*/ 68246 w 11218466"/>
                <a:gd name="connsiteY13-444" fmla="*/ 4336731 h 6412910"/>
                <a:gd name="connsiteX14-445" fmla="*/ 218372 w 11218466"/>
                <a:gd name="connsiteY14-446" fmla="*/ 2767239 h 6412910"/>
                <a:gd name="connsiteX15-447" fmla="*/ 13654 w 11218466"/>
                <a:gd name="connsiteY15-448" fmla="*/ 1934725 h 6412910"/>
                <a:gd name="connsiteX16-449" fmla="*/ 458705 w 11218466"/>
                <a:gd name="connsiteY16-450" fmla="*/ 1036297 h 6412910"/>
                <a:gd name="connsiteX0-451" fmla="*/ 458705 w 11218466"/>
                <a:gd name="connsiteY0-452" fmla="*/ 1036297 h 6412910"/>
                <a:gd name="connsiteX1-453" fmla="*/ 1495002 w 11218466"/>
                <a:gd name="connsiteY1-454" fmla="*/ 0 h 6412910"/>
                <a:gd name="connsiteX2-455" fmla="*/ 9589990 w 11218466"/>
                <a:gd name="connsiteY2-456" fmla="*/ 0 h 6412910"/>
                <a:gd name="connsiteX3-457" fmla="*/ 10803708 w 11218466"/>
                <a:gd name="connsiteY3-458" fmla="*/ 1036297 h 6412910"/>
                <a:gd name="connsiteX4-459" fmla="*/ 11218466 w 11218466"/>
                <a:gd name="connsiteY4-460" fmla="*/ 3190319 h 6412910"/>
                <a:gd name="connsiteX5-461" fmla="*/ 10612638 w 11218466"/>
                <a:gd name="connsiteY5-462" fmla="*/ 5331488 h 6412910"/>
                <a:gd name="connsiteX6-463" fmla="*/ 9180557 w 11218466"/>
                <a:gd name="connsiteY6-464" fmla="*/ 6067534 h 6412910"/>
                <a:gd name="connsiteX7-465" fmla="*/ 6632819 w 11218466"/>
                <a:gd name="connsiteY7-466" fmla="*/ 6411191 h 6412910"/>
                <a:gd name="connsiteX8-467" fmla="*/ 5104270 w 11218466"/>
                <a:gd name="connsiteY8-468" fmla="*/ 6083645 h 6412910"/>
                <a:gd name="connsiteX9-469" fmla="*/ 3616664 w 11218466"/>
                <a:gd name="connsiteY9-470" fmla="*/ 6151883 h 6412910"/>
                <a:gd name="connsiteX10-471" fmla="*/ 2477641 w 11218466"/>
                <a:gd name="connsiteY10-472" fmla="*/ 6231308 h 6412910"/>
                <a:gd name="connsiteX11-473" fmla="*/ 1269249 w 11218466"/>
                <a:gd name="connsiteY11-474" fmla="*/ 5701507 h 6412910"/>
                <a:gd name="connsiteX12-475" fmla="*/ 308580 w 11218466"/>
                <a:gd name="connsiteY12-476" fmla="*/ 5386079 h 6412910"/>
                <a:gd name="connsiteX13-477" fmla="*/ 68246 w 11218466"/>
                <a:gd name="connsiteY13-478" fmla="*/ 4336731 h 6412910"/>
                <a:gd name="connsiteX14-479" fmla="*/ 218372 w 11218466"/>
                <a:gd name="connsiteY14-480" fmla="*/ 2767239 h 6412910"/>
                <a:gd name="connsiteX15-481" fmla="*/ 13654 w 11218466"/>
                <a:gd name="connsiteY15-482" fmla="*/ 1934725 h 6412910"/>
                <a:gd name="connsiteX16-483" fmla="*/ 458705 w 11218466"/>
                <a:gd name="connsiteY16-484" fmla="*/ 1036297 h 6412910"/>
                <a:gd name="connsiteX0-485" fmla="*/ 458705 w 11218466"/>
                <a:gd name="connsiteY0-486" fmla="*/ 1036297 h 6412910"/>
                <a:gd name="connsiteX1-487" fmla="*/ 1495002 w 11218466"/>
                <a:gd name="connsiteY1-488" fmla="*/ 0 h 6412910"/>
                <a:gd name="connsiteX2-489" fmla="*/ 9589990 w 11218466"/>
                <a:gd name="connsiteY2-490" fmla="*/ 0 h 6412910"/>
                <a:gd name="connsiteX3-491" fmla="*/ 10803708 w 11218466"/>
                <a:gd name="connsiteY3-492" fmla="*/ 1036297 h 6412910"/>
                <a:gd name="connsiteX4-493" fmla="*/ 11218466 w 11218466"/>
                <a:gd name="connsiteY4-494" fmla="*/ 3190319 h 6412910"/>
                <a:gd name="connsiteX5-495" fmla="*/ 10612638 w 11218466"/>
                <a:gd name="connsiteY5-496" fmla="*/ 5331488 h 6412910"/>
                <a:gd name="connsiteX6-497" fmla="*/ 9180557 w 11218466"/>
                <a:gd name="connsiteY6-498" fmla="*/ 6067534 h 6412910"/>
                <a:gd name="connsiteX7-499" fmla="*/ 6632819 w 11218466"/>
                <a:gd name="connsiteY7-500" fmla="*/ 6411191 h 6412910"/>
                <a:gd name="connsiteX8-501" fmla="*/ 5104270 w 11218466"/>
                <a:gd name="connsiteY8-502" fmla="*/ 6083645 h 6412910"/>
                <a:gd name="connsiteX9-503" fmla="*/ 3616664 w 11218466"/>
                <a:gd name="connsiteY9-504" fmla="*/ 6151883 h 6412910"/>
                <a:gd name="connsiteX10-505" fmla="*/ 2477641 w 11218466"/>
                <a:gd name="connsiteY10-506" fmla="*/ 6231308 h 6412910"/>
                <a:gd name="connsiteX11-507" fmla="*/ 1269249 w 11218466"/>
                <a:gd name="connsiteY11-508" fmla="*/ 5701507 h 6412910"/>
                <a:gd name="connsiteX12-509" fmla="*/ 308580 w 11218466"/>
                <a:gd name="connsiteY12-510" fmla="*/ 5386079 h 6412910"/>
                <a:gd name="connsiteX13-511" fmla="*/ 68246 w 11218466"/>
                <a:gd name="connsiteY13-512" fmla="*/ 4336731 h 6412910"/>
                <a:gd name="connsiteX14-513" fmla="*/ 218372 w 11218466"/>
                <a:gd name="connsiteY14-514" fmla="*/ 2767239 h 6412910"/>
                <a:gd name="connsiteX15-515" fmla="*/ 13654 w 11218466"/>
                <a:gd name="connsiteY15-516" fmla="*/ 1934725 h 6412910"/>
                <a:gd name="connsiteX16-517" fmla="*/ 458705 w 11218466"/>
                <a:gd name="connsiteY16-518" fmla="*/ 1036297 h 6412910"/>
                <a:gd name="connsiteX0-519" fmla="*/ 458705 w 11218466"/>
                <a:gd name="connsiteY0-520" fmla="*/ 1036297 h 6412910"/>
                <a:gd name="connsiteX1-521" fmla="*/ 1495002 w 11218466"/>
                <a:gd name="connsiteY1-522" fmla="*/ 0 h 6412910"/>
                <a:gd name="connsiteX2-523" fmla="*/ 9103063 w 11218466"/>
                <a:gd name="connsiteY2-524" fmla="*/ 92277 h 6412910"/>
                <a:gd name="connsiteX3-525" fmla="*/ 9589990 w 11218466"/>
                <a:gd name="connsiteY3-526" fmla="*/ 0 h 6412910"/>
                <a:gd name="connsiteX4-527" fmla="*/ 10803708 w 11218466"/>
                <a:gd name="connsiteY4-528" fmla="*/ 1036297 h 6412910"/>
                <a:gd name="connsiteX5-529" fmla="*/ 11218466 w 11218466"/>
                <a:gd name="connsiteY5-530" fmla="*/ 3190319 h 6412910"/>
                <a:gd name="connsiteX6-531" fmla="*/ 10612638 w 11218466"/>
                <a:gd name="connsiteY6-532" fmla="*/ 5331488 h 6412910"/>
                <a:gd name="connsiteX7-533" fmla="*/ 9180557 w 11218466"/>
                <a:gd name="connsiteY7-534" fmla="*/ 6067534 h 6412910"/>
                <a:gd name="connsiteX8-535" fmla="*/ 6632819 w 11218466"/>
                <a:gd name="connsiteY8-536" fmla="*/ 6411191 h 6412910"/>
                <a:gd name="connsiteX9-537" fmla="*/ 5104270 w 11218466"/>
                <a:gd name="connsiteY9-538" fmla="*/ 6083645 h 6412910"/>
                <a:gd name="connsiteX10-539" fmla="*/ 3616664 w 11218466"/>
                <a:gd name="connsiteY10-540" fmla="*/ 6151883 h 6412910"/>
                <a:gd name="connsiteX11-541" fmla="*/ 2477641 w 11218466"/>
                <a:gd name="connsiteY11-542" fmla="*/ 6231308 h 6412910"/>
                <a:gd name="connsiteX12-543" fmla="*/ 1269249 w 11218466"/>
                <a:gd name="connsiteY12-544" fmla="*/ 5701507 h 6412910"/>
                <a:gd name="connsiteX13-545" fmla="*/ 308580 w 11218466"/>
                <a:gd name="connsiteY13-546" fmla="*/ 5386079 h 6412910"/>
                <a:gd name="connsiteX14-547" fmla="*/ 68246 w 11218466"/>
                <a:gd name="connsiteY14-548" fmla="*/ 4336731 h 6412910"/>
                <a:gd name="connsiteX15-549" fmla="*/ 218372 w 11218466"/>
                <a:gd name="connsiteY15-550" fmla="*/ 2767239 h 6412910"/>
                <a:gd name="connsiteX16-551" fmla="*/ 13654 w 11218466"/>
                <a:gd name="connsiteY16-552" fmla="*/ 1934725 h 6412910"/>
                <a:gd name="connsiteX17" fmla="*/ 458705 w 11218466"/>
                <a:gd name="connsiteY17" fmla="*/ 1036297 h 6412910"/>
                <a:gd name="connsiteX0-553" fmla="*/ 458705 w 11218466"/>
                <a:gd name="connsiteY0-554" fmla="*/ 1036297 h 6412910"/>
                <a:gd name="connsiteX1-555" fmla="*/ 1495002 w 11218466"/>
                <a:gd name="connsiteY1-556" fmla="*/ 0 h 6412910"/>
                <a:gd name="connsiteX2-557" fmla="*/ 8229606 w 11218466"/>
                <a:gd name="connsiteY2-558" fmla="*/ 51333 h 6412910"/>
                <a:gd name="connsiteX3-559" fmla="*/ 9589990 w 11218466"/>
                <a:gd name="connsiteY3-560" fmla="*/ 0 h 6412910"/>
                <a:gd name="connsiteX4-561" fmla="*/ 10803708 w 11218466"/>
                <a:gd name="connsiteY4-562" fmla="*/ 1036297 h 6412910"/>
                <a:gd name="connsiteX5-563" fmla="*/ 11218466 w 11218466"/>
                <a:gd name="connsiteY5-564" fmla="*/ 3190319 h 6412910"/>
                <a:gd name="connsiteX6-565" fmla="*/ 10612638 w 11218466"/>
                <a:gd name="connsiteY6-566" fmla="*/ 5331488 h 6412910"/>
                <a:gd name="connsiteX7-567" fmla="*/ 9180557 w 11218466"/>
                <a:gd name="connsiteY7-568" fmla="*/ 6067534 h 6412910"/>
                <a:gd name="connsiteX8-569" fmla="*/ 6632819 w 11218466"/>
                <a:gd name="connsiteY8-570" fmla="*/ 6411191 h 6412910"/>
                <a:gd name="connsiteX9-571" fmla="*/ 5104270 w 11218466"/>
                <a:gd name="connsiteY9-572" fmla="*/ 6083645 h 6412910"/>
                <a:gd name="connsiteX10-573" fmla="*/ 3616664 w 11218466"/>
                <a:gd name="connsiteY10-574" fmla="*/ 6151883 h 6412910"/>
                <a:gd name="connsiteX11-575" fmla="*/ 2477641 w 11218466"/>
                <a:gd name="connsiteY11-576" fmla="*/ 6231308 h 6412910"/>
                <a:gd name="connsiteX12-577" fmla="*/ 1269249 w 11218466"/>
                <a:gd name="connsiteY12-578" fmla="*/ 5701507 h 6412910"/>
                <a:gd name="connsiteX13-579" fmla="*/ 308580 w 11218466"/>
                <a:gd name="connsiteY13-580" fmla="*/ 5386079 h 6412910"/>
                <a:gd name="connsiteX14-581" fmla="*/ 68246 w 11218466"/>
                <a:gd name="connsiteY14-582" fmla="*/ 4336731 h 6412910"/>
                <a:gd name="connsiteX15-583" fmla="*/ 218372 w 11218466"/>
                <a:gd name="connsiteY15-584" fmla="*/ 2767239 h 6412910"/>
                <a:gd name="connsiteX16-585" fmla="*/ 13654 w 11218466"/>
                <a:gd name="connsiteY16-586" fmla="*/ 1934725 h 6412910"/>
                <a:gd name="connsiteX17-587" fmla="*/ 458705 w 11218466"/>
                <a:gd name="connsiteY17-588" fmla="*/ 1036297 h 6412910"/>
                <a:gd name="connsiteX0-589" fmla="*/ 458705 w 11218466"/>
                <a:gd name="connsiteY0-590" fmla="*/ 1244311 h 6620924"/>
                <a:gd name="connsiteX1-591" fmla="*/ 1495002 w 11218466"/>
                <a:gd name="connsiteY1-592" fmla="*/ 208014 h 6620924"/>
                <a:gd name="connsiteX2-593" fmla="*/ 4858609 w 11218466"/>
                <a:gd name="connsiteY2-594" fmla="*/ 41 h 6620924"/>
                <a:gd name="connsiteX3-595" fmla="*/ 8229606 w 11218466"/>
                <a:gd name="connsiteY3-596" fmla="*/ 259347 h 6620924"/>
                <a:gd name="connsiteX4-597" fmla="*/ 9589990 w 11218466"/>
                <a:gd name="connsiteY4-598" fmla="*/ 208014 h 6620924"/>
                <a:gd name="connsiteX5-599" fmla="*/ 10803708 w 11218466"/>
                <a:gd name="connsiteY5-600" fmla="*/ 1244311 h 6620924"/>
                <a:gd name="connsiteX6-601" fmla="*/ 11218466 w 11218466"/>
                <a:gd name="connsiteY6-602" fmla="*/ 3398333 h 6620924"/>
                <a:gd name="connsiteX7-603" fmla="*/ 10612638 w 11218466"/>
                <a:gd name="connsiteY7-604" fmla="*/ 5539502 h 6620924"/>
                <a:gd name="connsiteX8-605" fmla="*/ 9180557 w 11218466"/>
                <a:gd name="connsiteY8-606" fmla="*/ 6275548 h 6620924"/>
                <a:gd name="connsiteX9-607" fmla="*/ 6632819 w 11218466"/>
                <a:gd name="connsiteY9-608" fmla="*/ 6619205 h 6620924"/>
                <a:gd name="connsiteX10-609" fmla="*/ 5104270 w 11218466"/>
                <a:gd name="connsiteY10-610" fmla="*/ 6291659 h 6620924"/>
                <a:gd name="connsiteX11-611" fmla="*/ 3616664 w 11218466"/>
                <a:gd name="connsiteY11-612" fmla="*/ 6359897 h 6620924"/>
                <a:gd name="connsiteX12-613" fmla="*/ 2477641 w 11218466"/>
                <a:gd name="connsiteY12-614" fmla="*/ 6439322 h 6620924"/>
                <a:gd name="connsiteX13-615" fmla="*/ 1269249 w 11218466"/>
                <a:gd name="connsiteY13-616" fmla="*/ 5909521 h 6620924"/>
                <a:gd name="connsiteX14-617" fmla="*/ 308580 w 11218466"/>
                <a:gd name="connsiteY14-618" fmla="*/ 5594093 h 6620924"/>
                <a:gd name="connsiteX15-619" fmla="*/ 68246 w 11218466"/>
                <a:gd name="connsiteY15-620" fmla="*/ 4544745 h 6620924"/>
                <a:gd name="connsiteX16-621" fmla="*/ 218372 w 11218466"/>
                <a:gd name="connsiteY16-622" fmla="*/ 2975253 h 6620924"/>
                <a:gd name="connsiteX17-623" fmla="*/ 13654 w 11218466"/>
                <a:gd name="connsiteY17-624" fmla="*/ 2142739 h 6620924"/>
                <a:gd name="connsiteX18" fmla="*/ 458705 w 11218466"/>
                <a:gd name="connsiteY18" fmla="*/ 1244311 h 6620924"/>
                <a:gd name="connsiteX0-625" fmla="*/ 458705 w 11218466"/>
                <a:gd name="connsiteY0-626" fmla="*/ 1244311 h 6620924"/>
                <a:gd name="connsiteX1-627" fmla="*/ 1495002 w 11218466"/>
                <a:gd name="connsiteY1-628" fmla="*/ 208014 h 6620924"/>
                <a:gd name="connsiteX2-629" fmla="*/ 4858609 w 11218466"/>
                <a:gd name="connsiteY2-630" fmla="*/ 41 h 6620924"/>
                <a:gd name="connsiteX3-631" fmla="*/ 8229606 w 11218466"/>
                <a:gd name="connsiteY3-632" fmla="*/ 259347 h 6620924"/>
                <a:gd name="connsiteX4-633" fmla="*/ 9822002 w 11218466"/>
                <a:gd name="connsiteY4-634" fmla="*/ 208014 h 6620924"/>
                <a:gd name="connsiteX5-635" fmla="*/ 10803708 w 11218466"/>
                <a:gd name="connsiteY5-636" fmla="*/ 1244311 h 6620924"/>
                <a:gd name="connsiteX6-637" fmla="*/ 11218466 w 11218466"/>
                <a:gd name="connsiteY6-638" fmla="*/ 3398333 h 6620924"/>
                <a:gd name="connsiteX7-639" fmla="*/ 10612638 w 11218466"/>
                <a:gd name="connsiteY7-640" fmla="*/ 5539502 h 6620924"/>
                <a:gd name="connsiteX8-641" fmla="*/ 9180557 w 11218466"/>
                <a:gd name="connsiteY8-642" fmla="*/ 6275548 h 6620924"/>
                <a:gd name="connsiteX9-643" fmla="*/ 6632819 w 11218466"/>
                <a:gd name="connsiteY9-644" fmla="*/ 6619205 h 6620924"/>
                <a:gd name="connsiteX10-645" fmla="*/ 5104270 w 11218466"/>
                <a:gd name="connsiteY10-646" fmla="*/ 6291659 h 6620924"/>
                <a:gd name="connsiteX11-647" fmla="*/ 3616664 w 11218466"/>
                <a:gd name="connsiteY11-648" fmla="*/ 6359897 h 6620924"/>
                <a:gd name="connsiteX12-649" fmla="*/ 2477641 w 11218466"/>
                <a:gd name="connsiteY12-650" fmla="*/ 6439322 h 6620924"/>
                <a:gd name="connsiteX13-651" fmla="*/ 1269249 w 11218466"/>
                <a:gd name="connsiteY13-652" fmla="*/ 5909521 h 6620924"/>
                <a:gd name="connsiteX14-653" fmla="*/ 308580 w 11218466"/>
                <a:gd name="connsiteY14-654" fmla="*/ 5594093 h 6620924"/>
                <a:gd name="connsiteX15-655" fmla="*/ 68246 w 11218466"/>
                <a:gd name="connsiteY15-656" fmla="*/ 4544745 h 6620924"/>
                <a:gd name="connsiteX16-657" fmla="*/ 218372 w 11218466"/>
                <a:gd name="connsiteY16-658" fmla="*/ 2975253 h 6620924"/>
                <a:gd name="connsiteX17-659" fmla="*/ 13654 w 11218466"/>
                <a:gd name="connsiteY17-660" fmla="*/ 2142739 h 6620924"/>
                <a:gd name="connsiteX18-661" fmla="*/ 458705 w 11218466"/>
                <a:gd name="connsiteY18-662" fmla="*/ 1244311 h 6620924"/>
                <a:gd name="connsiteX0-663" fmla="*/ 458705 w 11218466"/>
                <a:gd name="connsiteY0-664" fmla="*/ 1244311 h 6620924"/>
                <a:gd name="connsiteX1-665" fmla="*/ 1495002 w 11218466"/>
                <a:gd name="connsiteY1-666" fmla="*/ 208014 h 6620924"/>
                <a:gd name="connsiteX2-667" fmla="*/ 4858609 w 11218466"/>
                <a:gd name="connsiteY2-668" fmla="*/ 41 h 6620924"/>
                <a:gd name="connsiteX3-669" fmla="*/ 8229606 w 11218466"/>
                <a:gd name="connsiteY3-670" fmla="*/ 259347 h 6620924"/>
                <a:gd name="connsiteX4-671" fmla="*/ 9822002 w 11218466"/>
                <a:gd name="connsiteY4-672" fmla="*/ 208014 h 6620924"/>
                <a:gd name="connsiteX5-673" fmla="*/ 10803708 w 11218466"/>
                <a:gd name="connsiteY5-674" fmla="*/ 1244311 h 6620924"/>
                <a:gd name="connsiteX6-675" fmla="*/ 11218466 w 11218466"/>
                <a:gd name="connsiteY6-676" fmla="*/ 3398333 h 6620924"/>
                <a:gd name="connsiteX7-677" fmla="*/ 10612638 w 11218466"/>
                <a:gd name="connsiteY7-678" fmla="*/ 5539502 h 6620924"/>
                <a:gd name="connsiteX8-679" fmla="*/ 9180557 w 11218466"/>
                <a:gd name="connsiteY8-680" fmla="*/ 6275548 h 6620924"/>
                <a:gd name="connsiteX9-681" fmla="*/ 6632819 w 11218466"/>
                <a:gd name="connsiteY9-682" fmla="*/ 6619205 h 6620924"/>
                <a:gd name="connsiteX10-683" fmla="*/ 5104270 w 11218466"/>
                <a:gd name="connsiteY10-684" fmla="*/ 6291659 h 6620924"/>
                <a:gd name="connsiteX11-685" fmla="*/ 3616664 w 11218466"/>
                <a:gd name="connsiteY11-686" fmla="*/ 6359897 h 6620924"/>
                <a:gd name="connsiteX12-687" fmla="*/ 2477641 w 11218466"/>
                <a:gd name="connsiteY12-688" fmla="*/ 6439322 h 6620924"/>
                <a:gd name="connsiteX13-689" fmla="*/ 1269249 w 11218466"/>
                <a:gd name="connsiteY13-690" fmla="*/ 5909521 h 6620924"/>
                <a:gd name="connsiteX14-691" fmla="*/ 308580 w 11218466"/>
                <a:gd name="connsiteY14-692" fmla="*/ 5594093 h 6620924"/>
                <a:gd name="connsiteX15-693" fmla="*/ 68246 w 11218466"/>
                <a:gd name="connsiteY15-694" fmla="*/ 4544745 h 6620924"/>
                <a:gd name="connsiteX16-695" fmla="*/ 218372 w 11218466"/>
                <a:gd name="connsiteY16-696" fmla="*/ 2975253 h 6620924"/>
                <a:gd name="connsiteX17-697" fmla="*/ 13654 w 11218466"/>
                <a:gd name="connsiteY17-698" fmla="*/ 2142739 h 6620924"/>
                <a:gd name="connsiteX18-699" fmla="*/ 458705 w 11218466"/>
                <a:gd name="connsiteY18-700" fmla="*/ 1244311 h 6620924"/>
                <a:gd name="connsiteX0-701" fmla="*/ 458705 w 11222966"/>
                <a:gd name="connsiteY0-702" fmla="*/ 1244311 h 6620924"/>
                <a:gd name="connsiteX1-703" fmla="*/ 1495002 w 11222966"/>
                <a:gd name="connsiteY1-704" fmla="*/ 208014 h 6620924"/>
                <a:gd name="connsiteX2-705" fmla="*/ 4858609 w 11222966"/>
                <a:gd name="connsiteY2-706" fmla="*/ 41 h 6620924"/>
                <a:gd name="connsiteX3-707" fmla="*/ 8229606 w 11222966"/>
                <a:gd name="connsiteY3-708" fmla="*/ 259347 h 6620924"/>
                <a:gd name="connsiteX4-709" fmla="*/ 9822002 w 11222966"/>
                <a:gd name="connsiteY4-710" fmla="*/ 208014 h 6620924"/>
                <a:gd name="connsiteX5-711" fmla="*/ 10803708 w 11222966"/>
                <a:gd name="connsiteY5-712" fmla="*/ 1244311 h 6620924"/>
                <a:gd name="connsiteX6-713" fmla="*/ 10563374 w 11222966"/>
                <a:gd name="connsiteY6-714" fmla="*/ 2006262 h 6620924"/>
                <a:gd name="connsiteX7-715" fmla="*/ 11218466 w 11222966"/>
                <a:gd name="connsiteY7-716" fmla="*/ 3398333 h 6620924"/>
                <a:gd name="connsiteX8-717" fmla="*/ 10612638 w 11222966"/>
                <a:gd name="connsiteY8-718" fmla="*/ 5539502 h 6620924"/>
                <a:gd name="connsiteX9-719" fmla="*/ 9180557 w 11222966"/>
                <a:gd name="connsiteY9-720" fmla="*/ 6275548 h 6620924"/>
                <a:gd name="connsiteX10-721" fmla="*/ 6632819 w 11222966"/>
                <a:gd name="connsiteY10-722" fmla="*/ 6619205 h 6620924"/>
                <a:gd name="connsiteX11-723" fmla="*/ 5104270 w 11222966"/>
                <a:gd name="connsiteY11-724" fmla="*/ 6291659 h 6620924"/>
                <a:gd name="connsiteX12-725" fmla="*/ 3616664 w 11222966"/>
                <a:gd name="connsiteY12-726" fmla="*/ 6359897 h 6620924"/>
                <a:gd name="connsiteX13-727" fmla="*/ 2477641 w 11222966"/>
                <a:gd name="connsiteY13-728" fmla="*/ 6439322 h 6620924"/>
                <a:gd name="connsiteX14-729" fmla="*/ 1269249 w 11222966"/>
                <a:gd name="connsiteY14-730" fmla="*/ 5909521 h 6620924"/>
                <a:gd name="connsiteX15-731" fmla="*/ 308580 w 11222966"/>
                <a:gd name="connsiteY15-732" fmla="*/ 5594093 h 6620924"/>
                <a:gd name="connsiteX16-733" fmla="*/ 68246 w 11222966"/>
                <a:gd name="connsiteY16-734" fmla="*/ 4544745 h 6620924"/>
                <a:gd name="connsiteX17-735" fmla="*/ 218372 w 11222966"/>
                <a:gd name="connsiteY17-736" fmla="*/ 2975253 h 6620924"/>
                <a:gd name="connsiteX18-737" fmla="*/ 13654 w 11222966"/>
                <a:gd name="connsiteY18-738" fmla="*/ 2142739 h 6620924"/>
                <a:gd name="connsiteX19" fmla="*/ 458705 w 11222966"/>
                <a:gd name="connsiteY19" fmla="*/ 1244311 h 6620924"/>
                <a:gd name="connsiteX0-739" fmla="*/ 458705 w 11222966"/>
                <a:gd name="connsiteY0-740" fmla="*/ 1244311 h 6620924"/>
                <a:gd name="connsiteX1-741" fmla="*/ 1495002 w 11222966"/>
                <a:gd name="connsiteY1-742" fmla="*/ 208014 h 6620924"/>
                <a:gd name="connsiteX2-743" fmla="*/ 4858609 w 11222966"/>
                <a:gd name="connsiteY2-744" fmla="*/ 41 h 6620924"/>
                <a:gd name="connsiteX3-745" fmla="*/ 8229606 w 11222966"/>
                <a:gd name="connsiteY3-746" fmla="*/ 259347 h 6620924"/>
                <a:gd name="connsiteX4-747" fmla="*/ 9822002 w 11222966"/>
                <a:gd name="connsiteY4-748" fmla="*/ 208014 h 6620924"/>
                <a:gd name="connsiteX5-749" fmla="*/ 10803708 w 11222966"/>
                <a:gd name="connsiteY5-750" fmla="*/ 998651 h 6620924"/>
                <a:gd name="connsiteX6-751" fmla="*/ 10563374 w 11222966"/>
                <a:gd name="connsiteY6-752" fmla="*/ 2006262 h 6620924"/>
                <a:gd name="connsiteX7-753" fmla="*/ 11218466 w 11222966"/>
                <a:gd name="connsiteY7-754" fmla="*/ 3398333 h 6620924"/>
                <a:gd name="connsiteX8-755" fmla="*/ 10612638 w 11222966"/>
                <a:gd name="connsiteY8-756" fmla="*/ 5539502 h 6620924"/>
                <a:gd name="connsiteX9-757" fmla="*/ 9180557 w 11222966"/>
                <a:gd name="connsiteY9-758" fmla="*/ 6275548 h 6620924"/>
                <a:gd name="connsiteX10-759" fmla="*/ 6632819 w 11222966"/>
                <a:gd name="connsiteY10-760" fmla="*/ 6619205 h 6620924"/>
                <a:gd name="connsiteX11-761" fmla="*/ 5104270 w 11222966"/>
                <a:gd name="connsiteY11-762" fmla="*/ 6291659 h 6620924"/>
                <a:gd name="connsiteX12-763" fmla="*/ 3616664 w 11222966"/>
                <a:gd name="connsiteY12-764" fmla="*/ 6359897 h 6620924"/>
                <a:gd name="connsiteX13-765" fmla="*/ 2477641 w 11222966"/>
                <a:gd name="connsiteY13-766" fmla="*/ 6439322 h 6620924"/>
                <a:gd name="connsiteX14-767" fmla="*/ 1269249 w 11222966"/>
                <a:gd name="connsiteY14-768" fmla="*/ 5909521 h 6620924"/>
                <a:gd name="connsiteX15-769" fmla="*/ 308580 w 11222966"/>
                <a:gd name="connsiteY15-770" fmla="*/ 5594093 h 6620924"/>
                <a:gd name="connsiteX16-771" fmla="*/ 68246 w 11222966"/>
                <a:gd name="connsiteY16-772" fmla="*/ 4544745 h 6620924"/>
                <a:gd name="connsiteX17-773" fmla="*/ 218372 w 11222966"/>
                <a:gd name="connsiteY17-774" fmla="*/ 2975253 h 6620924"/>
                <a:gd name="connsiteX18-775" fmla="*/ 13654 w 11222966"/>
                <a:gd name="connsiteY18-776" fmla="*/ 2142739 h 6620924"/>
                <a:gd name="connsiteX19-777" fmla="*/ 458705 w 11222966"/>
                <a:gd name="connsiteY19-778" fmla="*/ 1244311 h 6620924"/>
                <a:gd name="connsiteX0-779" fmla="*/ 458705 w 11218466"/>
                <a:gd name="connsiteY0-780" fmla="*/ 1244311 h 6620924"/>
                <a:gd name="connsiteX1-781" fmla="*/ 1495002 w 11218466"/>
                <a:gd name="connsiteY1-782" fmla="*/ 208014 h 6620924"/>
                <a:gd name="connsiteX2-783" fmla="*/ 4858609 w 11218466"/>
                <a:gd name="connsiteY2-784" fmla="*/ 41 h 6620924"/>
                <a:gd name="connsiteX3-785" fmla="*/ 8229606 w 11218466"/>
                <a:gd name="connsiteY3-786" fmla="*/ 259347 h 6620924"/>
                <a:gd name="connsiteX4-787" fmla="*/ 9822002 w 11218466"/>
                <a:gd name="connsiteY4-788" fmla="*/ 208014 h 6620924"/>
                <a:gd name="connsiteX5-789" fmla="*/ 10803708 w 11218466"/>
                <a:gd name="connsiteY5-790" fmla="*/ 998651 h 6620924"/>
                <a:gd name="connsiteX6-791" fmla="*/ 10563374 w 11218466"/>
                <a:gd name="connsiteY6-792" fmla="*/ 2006262 h 6620924"/>
                <a:gd name="connsiteX7-793" fmla="*/ 11218466 w 11218466"/>
                <a:gd name="connsiteY7-794" fmla="*/ 3398333 h 6620924"/>
                <a:gd name="connsiteX8-795" fmla="*/ 10781738 w 11218466"/>
                <a:gd name="connsiteY8-796" fmla="*/ 4449211 h 6620924"/>
                <a:gd name="connsiteX9-797" fmla="*/ 10612638 w 11218466"/>
                <a:gd name="connsiteY9-798" fmla="*/ 5539502 h 6620924"/>
                <a:gd name="connsiteX10-799" fmla="*/ 9180557 w 11218466"/>
                <a:gd name="connsiteY10-800" fmla="*/ 6275548 h 6620924"/>
                <a:gd name="connsiteX11-801" fmla="*/ 6632819 w 11218466"/>
                <a:gd name="connsiteY11-802" fmla="*/ 6619205 h 6620924"/>
                <a:gd name="connsiteX12-803" fmla="*/ 5104270 w 11218466"/>
                <a:gd name="connsiteY12-804" fmla="*/ 6291659 h 6620924"/>
                <a:gd name="connsiteX13-805" fmla="*/ 3616664 w 11218466"/>
                <a:gd name="connsiteY13-806" fmla="*/ 6359897 h 6620924"/>
                <a:gd name="connsiteX14-807" fmla="*/ 2477641 w 11218466"/>
                <a:gd name="connsiteY14-808" fmla="*/ 6439322 h 6620924"/>
                <a:gd name="connsiteX15-809" fmla="*/ 1269249 w 11218466"/>
                <a:gd name="connsiteY15-810" fmla="*/ 5909521 h 6620924"/>
                <a:gd name="connsiteX16-811" fmla="*/ 308580 w 11218466"/>
                <a:gd name="connsiteY16-812" fmla="*/ 5594093 h 6620924"/>
                <a:gd name="connsiteX17-813" fmla="*/ 68246 w 11218466"/>
                <a:gd name="connsiteY17-814" fmla="*/ 4544745 h 6620924"/>
                <a:gd name="connsiteX18-815" fmla="*/ 218372 w 11218466"/>
                <a:gd name="connsiteY18-816" fmla="*/ 2975253 h 6620924"/>
                <a:gd name="connsiteX19-817" fmla="*/ 13654 w 11218466"/>
                <a:gd name="connsiteY19-818" fmla="*/ 2142739 h 6620924"/>
                <a:gd name="connsiteX20" fmla="*/ 458705 w 11218466"/>
                <a:gd name="connsiteY20" fmla="*/ 1244311 h 6620924"/>
                <a:gd name="connsiteX0-819" fmla="*/ 458705 w 11218466"/>
                <a:gd name="connsiteY0-820" fmla="*/ 1244311 h 6620924"/>
                <a:gd name="connsiteX1-821" fmla="*/ 1495002 w 11218466"/>
                <a:gd name="connsiteY1-822" fmla="*/ 208014 h 6620924"/>
                <a:gd name="connsiteX2-823" fmla="*/ 4858609 w 11218466"/>
                <a:gd name="connsiteY2-824" fmla="*/ 41 h 6620924"/>
                <a:gd name="connsiteX3-825" fmla="*/ 8229606 w 11218466"/>
                <a:gd name="connsiteY3-826" fmla="*/ 259347 h 6620924"/>
                <a:gd name="connsiteX4-827" fmla="*/ 9822002 w 11218466"/>
                <a:gd name="connsiteY4-828" fmla="*/ 208014 h 6620924"/>
                <a:gd name="connsiteX5-829" fmla="*/ 10803708 w 11218466"/>
                <a:gd name="connsiteY5-830" fmla="*/ 998651 h 6620924"/>
                <a:gd name="connsiteX6-831" fmla="*/ 10563374 w 11218466"/>
                <a:gd name="connsiteY6-832" fmla="*/ 2006262 h 6620924"/>
                <a:gd name="connsiteX7-833" fmla="*/ 11218466 w 11218466"/>
                <a:gd name="connsiteY7-834" fmla="*/ 3398333 h 6620924"/>
                <a:gd name="connsiteX8-835" fmla="*/ 10781738 w 11218466"/>
                <a:gd name="connsiteY8-836" fmla="*/ 4449211 h 6620924"/>
                <a:gd name="connsiteX9-837" fmla="*/ 10612638 w 11218466"/>
                <a:gd name="connsiteY9-838" fmla="*/ 5839753 h 6620924"/>
                <a:gd name="connsiteX10-839" fmla="*/ 9180557 w 11218466"/>
                <a:gd name="connsiteY10-840" fmla="*/ 6275548 h 6620924"/>
                <a:gd name="connsiteX11-841" fmla="*/ 6632819 w 11218466"/>
                <a:gd name="connsiteY11-842" fmla="*/ 6619205 h 6620924"/>
                <a:gd name="connsiteX12-843" fmla="*/ 5104270 w 11218466"/>
                <a:gd name="connsiteY12-844" fmla="*/ 6291659 h 6620924"/>
                <a:gd name="connsiteX13-845" fmla="*/ 3616664 w 11218466"/>
                <a:gd name="connsiteY13-846" fmla="*/ 6359897 h 6620924"/>
                <a:gd name="connsiteX14-847" fmla="*/ 2477641 w 11218466"/>
                <a:gd name="connsiteY14-848" fmla="*/ 6439322 h 6620924"/>
                <a:gd name="connsiteX15-849" fmla="*/ 1269249 w 11218466"/>
                <a:gd name="connsiteY15-850" fmla="*/ 5909521 h 6620924"/>
                <a:gd name="connsiteX16-851" fmla="*/ 308580 w 11218466"/>
                <a:gd name="connsiteY16-852" fmla="*/ 5594093 h 6620924"/>
                <a:gd name="connsiteX17-853" fmla="*/ 68246 w 11218466"/>
                <a:gd name="connsiteY17-854" fmla="*/ 4544745 h 6620924"/>
                <a:gd name="connsiteX18-855" fmla="*/ 218372 w 11218466"/>
                <a:gd name="connsiteY18-856" fmla="*/ 2975253 h 6620924"/>
                <a:gd name="connsiteX19-857" fmla="*/ 13654 w 11218466"/>
                <a:gd name="connsiteY19-858" fmla="*/ 2142739 h 6620924"/>
                <a:gd name="connsiteX20-859" fmla="*/ 458705 w 11218466"/>
                <a:gd name="connsiteY20-860" fmla="*/ 1244311 h 6620924"/>
                <a:gd name="connsiteX0-861" fmla="*/ 458705 w 11218466"/>
                <a:gd name="connsiteY0-862" fmla="*/ 1244311 h 6620924"/>
                <a:gd name="connsiteX1-863" fmla="*/ 1495002 w 11218466"/>
                <a:gd name="connsiteY1-864" fmla="*/ 208014 h 6620924"/>
                <a:gd name="connsiteX2-865" fmla="*/ 4858609 w 11218466"/>
                <a:gd name="connsiteY2-866" fmla="*/ 41 h 6620924"/>
                <a:gd name="connsiteX3-867" fmla="*/ 8229606 w 11218466"/>
                <a:gd name="connsiteY3-868" fmla="*/ 259347 h 6620924"/>
                <a:gd name="connsiteX4-869" fmla="*/ 9822002 w 11218466"/>
                <a:gd name="connsiteY4-870" fmla="*/ 208014 h 6620924"/>
                <a:gd name="connsiteX5-871" fmla="*/ 10803708 w 11218466"/>
                <a:gd name="connsiteY5-872" fmla="*/ 998651 h 6620924"/>
                <a:gd name="connsiteX6-873" fmla="*/ 10563374 w 11218466"/>
                <a:gd name="connsiteY6-874" fmla="*/ 2006262 h 6620924"/>
                <a:gd name="connsiteX7-875" fmla="*/ 11218466 w 11218466"/>
                <a:gd name="connsiteY7-876" fmla="*/ 3398333 h 6620924"/>
                <a:gd name="connsiteX8-877" fmla="*/ 10781738 w 11218466"/>
                <a:gd name="connsiteY8-878" fmla="*/ 4449211 h 6620924"/>
                <a:gd name="connsiteX9-879" fmla="*/ 10612638 w 11218466"/>
                <a:gd name="connsiteY9-880" fmla="*/ 5839753 h 6620924"/>
                <a:gd name="connsiteX10-881" fmla="*/ 9180557 w 11218466"/>
                <a:gd name="connsiteY10-882" fmla="*/ 6275548 h 6620924"/>
                <a:gd name="connsiteX11-883" fmla="*/ 6632819 w 11218466"/>
                <a:gd name="connsiteY11-884" fmla="*/ 6619205 h 6620924"/>
                <a:gd name="connsiteX12-885" fmla="*/ 5104270 w 11218466"/>
                <a:gd name="connsiteY12-886" fmla="*/ 6291659 h 6620924"/>
                <a:gd name="connsiteX13-887" fmla="*/ 3616664 w 11218466"/>
                <a:gd name="connsiteY13-888" fmla="*/ 6359897 h 6620924"/>
                <a:gd name="connsiteX14-889" fmla="*/ 2477641 w 11218466"/>
                <a:gd name="connsiteY14-890" fmla="*/ 6439322 h 6620924"/>
                <a:gd name="connsiteX15-891" fmla="*/ 1269249 w 11218466"/>
                <a:gd name="connsiteY15-892" fmla="*/ 5909521 h 6620924"/>
                <a:gd name="connsiteX16-893" fmla="*/ 308580 w 11218466"/>
                <a:gd name="connsiteY16-894" fmla="*/ 5594093 h 6620924"/>
                <a:gd name="connsiteX17-895" fmla="*/ 68246 w 11218466"/>
                <a:gd name="connsiteY17-896" fmla="*/ 4544745 h 6620924"/>
                <a:gd name="connsiteX18-897" fmla="*/ 218372 w 11218466"/>
                <a:gd name="connsiteY18-898" fmla="*/ 2975253 h 6620924"/>
                <a:gd name="connsiteX19-899" fmla="*/ 13654 w 11218466"/>
                <a:gd name="connsiteY19-900" fmla="*/ 2142739 h 6620924"/>
                <a:gd name="connsiteX20-901" fmla="*/ 458705 w 11218466"/>
                <a:gd name="connsiteY20-902" fmla="*/ 1244311 h 6620924"/>
                <a:gd name="connsiteX0-903" fmla="*/ 458705 w 11204818"/>
                <a:gd name="connsiteY0-904" fmla="*/ 1244311 h 6620924"/>
                <a:gd name="connsiteX1-905" fmla="*/ 1495002 w 11204818"/>
                <a:gd name="connsiteY1-906" fmla="*/ 208014 h 6620924"/>
                <a:gd name="connsiteX2-907" fmla="*/ 4858609 w 11204818"/>
                <a:gd name="connsiteY2-908" fmla="*/ 41 h 6620924"/>
                <a:gd name="connsiteX3-909" fmla="*/ 8229606 w 11204818"/>
                <a:gd name="connsiteY3-910" fmla="*/ 259347 h 6620924"/>
                <a:gd name="connsiteX4-911" fmla="*/ 9822002 w 11204818"/>
                <a:gd name="connsiteY4-912" fmla="*/ 208014 h 6620924"/>
                <a:gd name="connsiteX5-913" fmla="*/ 10803708 w 11204818"/>
                <a:gd name="connsiteY5-914" fmla="*/ 998651 h 6620924"/>
                <a:gd name="connsiteX6-915" fmla="*/ 10563374 w 11204818"/>
                <a:gd name="connsiteY6-916" fmla="*/ 2006262 h 6620924"/>
                <a:gd name="connsiteX7-917" fmla="*/ 11204818 w 11204818"/>
                <a:gd name="connsiteY7-918" fmla="*/ 3289151 h 6620924"/>
                <a:gd name="connsiteX8-919" fmla="*/ 10781738 w 11204818"/>
                <a:gd name="connsiteY8-920" fmla="*/ 4449211 h 6620924"/>
                <a:gd name="connsiteX9-921" fmla="*/ 10612638 w 11204818"/>
                <a:gd name="connsiteY9-922" fmla="*/ 5839753 h 6620924"/>
                <a:gd name="connsiteX10-923" fmla="*/ 9180557 w 11204818"/>
                <a:gd name="connsiteY10-924" fmla="*/ 6275548 h 6620924"/>
                <a:gd name="connsiteX11-925" fmla="*/ 6632819 w 11204818"/>
                <a:gd name="connsiteY11-926" fmla="*/ 6619205 h 6620924"/>
                <a:gd name="connsiteX12-927" fmla="*/ 5104270 w 11204818"/>
                <a:gd name="connsiteY12-928" fmla="*/ 6291659 h 6620924"/>
                <a:gd name="connsiteX13-929" fmla="*/ 3616664 w 11204818"/>
                <a:gd name="connsiteY13-930" fmla="*/ 6359897 h 6620924"/>
                <a:gd name="connsiteX14-931" fmla="*/ 2477641 w 11204818"/>
                <a:gd name="connsiteY14-932" fmla="*/ 6439322 h 6620924"/>
                <a:gd name="connsiteX15-933" fmla="*/ 1269249 w 11204818"/>
                <a:gd name="connsiteY15-934" fmla="*/ 5909521 h 6620924"/>
                <a:gd name="connsiteX16-935" fmla="*/ 308580 w 11204818"/>
                <a:gd name="connsiteY16-936" fmla="*/ 5594093 h 6620924"/>
                <a:gd name="connsiteX17-937" fmla="*/ 68246 w 11204818"/>
                <a:gd name="connsiteY17-938" fmla="*/ 4544745 h 6620924"/>
                <a:gd name="connsiteX18-939" fmla="*/ 218372 w 11204818"/>
                <a:gd name="connsiteY18-940" fmla="*/ 2975253 h 6620924"/>
                <a:gd name="connsiteX19-941" fmla="*/ 13654 w 11204818"/>
                <a:gd name="connsiteY19-942" fmla="*/ 2142739 h 6620924"/>
                <a:gd name="connsiteX20-943" fmla="*/ 458705 w 11204818"/>
                <a:gd name="connsiteY20-944" fmla="*/ 1244311 h 6620924"/>
                <a:gd name="connsiteX0-945" fmla="*/ 458705 w 11204818"/>
                <a:gd name="connsiteY0-946" fmla="*/ 1244311 h 6620924"/>
                <a:gd name="connsiteX1-947" fmla="*/ 1495002 w 11204818"/>
                <a:gd name="connsiteY1-948" fmla="*/ 208014 h 6620924"/>
                <a:gd name="connsiteX2-949" fmla="*/ 4858609 w 11204818"/>
                <a:gd name="connsiteY2-950" fmla="*/ 41 h 6620924"/>
                <a:gd name="connsiteX3-951" fmla="*/ 8229606 w 11204818"/>
                <a:gd name="connsiteY3-952" fmla="*/ 259347 h 6620924"/>
                <a:gd name="connsiteX4-953" fmla="*/ 9822002 w 11204818"/>
                <a:gd name="connsiteY4-954" fmla="*/ 208014 h 6620924"/>
                <a:gd name="connsiteX5-955" fmla="*/ 10803708 w 11204818"/>
                <a:gd name="connsiteY5-956" fmla="*/ 998651 h 6620924"/>
                <a:gd name="connsiteX6-957" fmla="*/ 10563374 w 11204818"/>
                <a:gd name="connsiteY6-958" fmla="*/ 2006262 h 6620924"/>
                <a:gd name="connsiteX7-959" fmla="*/ 11204818 w 11204818"/>
                <a:gd name="connsiteY7-960" fmla="*/ 3289151 h 6620924"/>
                <a:gd name="connsiteX8-961" fmla="*/ 10877272 w 11204818"/>
                <a:gd name="connsiteY8-962" fmla="*/ 4640280 h 6620924"/>
                <a:gd name="connsiteX9-963" fmla="*/ 10612638 w 11204818"/>
                <a:gd name="connsiteY9-964" fmla="*/ 5839753 h 6620924"/>
                <a:gd name="connsiteX10-965" fmla="*/ 9180557 w 11204818"/>
                <a:gd name="connsiteY10-966" fmla="*/ 6275548 h 6620924"/>
                <a:gd name="connsiteX11-967" fmla="*/ 6632819 w 11204818"/>
                <a:gd name="connsiteY11-968" fmla="*/ 6619205 h 6620924"/>
                <a:gd name="connsiteX12-969" fmla="*/ 5104270 w 11204818"/>
                <a:gd name="connsiteY12-970" fmla="*/ 6291659 h 6620924"/>
                <a:gd name="connsiteX13-971" fmla="*/ 3616664 w 11204818"/>
                <a:gd name="connsiteY13-972" fmla="*/ 6359897 h 6620924"/>
                <a:gd name="connsiteX14-973" fmla="*/ 2477641 w 11204818"/>
                <a:gd name="connsiteY14-974" fmla="*/ 6439322 h 6620924"/>
                <a:gd name="connsiteX15-975" fmla="*/ 1269249 w 11204818"/>
                <a:gd name="connsiteY15-976" fmla="*/ 5909521 h 6620924"/>
                <a:gd name="connsiteX16-977" fmla="*/ 308580 w 11204818"/>
                <a:gd name="connsiteY16-978" fmla="*/ 5594093 h 6620924"/>
                <a:gd name="connsiteX17-979" fmla="*/ 68246 w 11204818"/>
                <a:gd name="connsiteY17-980" fmla="*/ 4544745 h 6620924"/>
                <a:gd name="connsiteX18-981" fmla="*/ 218372 w 11204818"/>
                <a:gd name="connsiteY18-982" fmla="*/ 2975253 h 6620924"/>
                <a:gd name="connsiteX19-983" fmla="*/ 13654 w 11204818"/>
                <a:gd name="connsiteY19-984" fmla="*/ 2142739 h 6620924"/>
                <a:gd name="connsiteX20-985" fmla="*/ 458705 w 11204818"/>
                <a:gd name="connsiteY20-986" fmla="*/ 1244311 h 6620924"/>
                <a:gd name="connsiteX0-987" fmla="*/ 458705 w 11204818"/>
                <a:gd name="connsiteY0-988" fmla="*/ 1244311 h 6621605"/>
                <a:gd name="connsiteX1-989" fmla="*/ 1495002 w 11204818"/>
                <a:gd name="connsiteY1-990" fmla="*/ 208014 h 6621605"/>
                <a:gd name="connsiteX2-991" fmla="*/ 4858609 w 11204818"/>
                <a:gd name="connsiteY2-992" fmla="*/ 41 h 6621605"/>
                <a:gd name="connsiteX3-993" fmla="*/ 8229606 w 11204818"/>
                <a:gd name="connsiteY3-994" fmla="*/ 259347 h 6621605"/>
                <a:gd name="connsiteX4-995" fmla="*/ 9822002 w 11204818"/>
                <a:gd name="connsiteY4-996" fmla="*/ 208014 h 6621605"/>
                <a:gd name="connsiteX5-997" fmla="*/ 10803708 w 11204818"/>
                <a:gd name="connsiteY5-998" fmla="*/ 998651 h 6621605"/>
                <a:gd name="connsiteX6-999" fmla="*/ 10563374 w 11204818"/>
                <a:gd name="connsiteY6-1000" fmla="*/ 2006262 h 6621605"/>
                <a:gd name="connsiteX7-1001" fmla="*/ 11204818 w 11204818"/>
                <a:gd name="connsiteY7-1002" fmla="*/ 3289151 h 6621605"/>
                <a:gd name="connsiteX8-1003" fmla="*/ 10877272 w 11204818"/>
                <a:gd name="connsiteY8-1004" fmla="*/ 4640280 h 6621605"/>
                <a:gd name="connsiteX9-1005" fmla="*/ 10612638 w 11204818"/>
                <a:gd name="connsiteY9-1006" fmla="*/ 5839753 h 6621605"/>
                <a:gd name="connsiteX10-1007" fmla="*/ 9180557 w 11204818"/>
                <a:gd name="connsiteY10-1008" fmla="*/ 6275548 h 6621605"/>
                <a:gd name="connsiteX11-1009" fmla="*/ 7983947 w 11204818"/>
                <a:gd name="connsiteY11-1010" fmla="*/ 6209772 h 6621605"/>
                <a:gd name="connsiteX12-1011" fmla="*/ 6632819 w 11204818"/>
                <a:gd name="connsiteY12-1012" fmla="*/ 6619205 h 6621605"/>
                <a:gd name="connsiteX13-1013" fmla="*/ 5104270 w 11204818"/>
                <a:gd name="connsiteY13-1014" fmla="*/ 6291659 h 6621605"/>
                <a:gd name="connsiteX14-1015" fmla="*/ 3616664 w 11204818"/>
                <a:gd name="connsiteY14-1016" fmla="*/ 6359897 h 6621605"/>
                <a:gd name="connsiteX15-1017" fmla="*/ 2477641 w 11204818"/>
                <a:gd name="connsiteY15-1018" fmla="*/ 6439322 h 6621605"/>
                <a:gd name="connsiteX16-1019" fmla="*/ 1269249 w 11204818"/>
                <a:gd name="connsiteY16-1020" fmla="*/ 5909521 h 6621605"/>
                <a:gd name="connsiteX17-1021" fmla="*/ 308580 w 11204818"/>
                <a:gd name="connsiteY17-1022" fmla="*/ 5594093 h 6621605"/>
                <a:gd name="connsiteX18-1023" fmla="*/ 68246 w 11204818"/>
                <a:gd name="connsiteY18-1024" fmla="*/ 4544745 h 6621605"/>
                <a:gd name="connsiteX19-1025" fmla="*/ 218372 w 11204818"/>
                <a:gd name="connsiteY19-1026" fmla="*/ 2975253 h 6621605"/>
                <a:gd name="connsiteX20-1027" fmla="*/ 13654 w 11204818"/>
                <a:gd name="connsiteY20-1028" fmla="*/ 2142739 h 6621605"/>
                <a:gd name="connsiteX21" fmla="*/ 458705 w 11204818"/>
                <a:gd name="connsiteY21" fmla="*/ 1244311 h 6621605"/>
                <a:gd name="connsiteX0-1029" fmla="*/ 458705 w 11204818"/>
                <a:gd name="connsiteY0-1030" fmla="*/ 1244311 h 6621605"/>
                <a:gd name="connsiteX1-1031" fmla="*/ 1495002 w 11204818"/>
                <a:gd name="connsiteY1-1032" fmla="*/ 208014 h 6621605"/>
                <a:gd name="connsiteX2-1033" fmla="*/ 4858609 w 11204818"/>
                <a:gd name="connsiteY2-1034" fmla="*/ 41 h 6621605"/>
                <a:gd name="connsiteX3-1035" fmla="*/ 8229606 w 11204818"/>
                <a:gd name="connsiteY3-1036" fmla="*/ 259347 h 6621605"/>
                <a:gd name="connsiteX4-1037" fmla="*/ 9822002 w 11204818"/>
                <a:gd name="connsiteY4-1038" fmla="*/ 208014 h 6621605"/>
                <a:gd name="connsiteX5-1039" fmla="*/ 10803708 w 11204818"/>
                <a:gd name="connsiteY5-1040" fmla="*/ 998651 h 6621605"/>
                <a:gd name="connsiteX6-1041" fmla="*/ 10563374 w 11204818"/>
                <a:gd name="connsiteY6-1042" fmla="*/ 2006262 h 6621605"/>
                <a:gd name="connsiteX7-1043" fmla="*/ 11204818 w 11204818"/>
                <a:gd name="connsiteY7-1044" fmla="*/ 3289151 h 6621605"/>
                <a:gd name="connsiteX8-1045" fmla="*/ 10877272 w 11204818"/>
                <a:gd name="connsiteY8-1046" fmla="*/ 4640280 h 6621605"/>
                <a:gd name="connsiteX9-1047" fmla="*/ 10612638 w 11204818"/>
                <a:gd name="connsiteY9-1048" fmla="*/ 5839753 h 6621605"/>
                <a:gd name="connsiteX10-1049" fmla="*/ 9344331 w 11204818"/>
                <a:gd name="connsiteY10-1050" fmla="*/ 6330139 h 6621605"/>
                <a:gd name="connsiteX11-1051" fmla="*/ 7983947 w 11204818"/>
                <a:gd name="connsiteY11-1052" fmla="*/ 6209772 h 6621605"/>
                <a:gd name="connsiteX12-1053" fmla="*/ 6632819 w 11204818"/>
                <a:gd name="connsiteY12-1054" fmla="*/ 6619205 h 6621605"/>
                <a:gd name="connsiteX13-1055" fmla="*/ 5104270 w 11204818"/>
                <a:gd name="connsiteY13-1056" fmla="*/ 6291659 h 6621605"/>
                <a:gd name="connsiteX14-1057" fmla="*/ 3616664 w 11204818"/>
                <a:gd name="connsiteY14-1058" fmla="*/ 6359897 h 6621605"/>
                <a:gd name="connsiteX15-1059" fmla="*/ 2477641 w 11204818"/>
                <a:gd name="connsiteY15-1060" fmla="*/ 6439322 h 6621605"/>
                <a:gd name="connsiteX16-1061" fmla="*/ 1269249 w 11204818"/>
                <a:gd name="connsiteY16-1062" fmla="*/ 5909521 h 6621605"/>
                <a:gd name="connsiteX17-1063" fmla="*/ 308580 w 11204818"/>
                <a:gd name="connsiteY17-1064" fmla="*/ 5594093 h 6621605"/>
                <a:gd name="connsiteX18-1065" fmla="*/ 68246 w 11204818"/>
                <a:gd name="connsiteY18-1066" fmla="*/ 4544745 h 6621605"/>
                <a:gd name="connsiteX19-1067" fmla="*/ 218372 w 11204818"/>
                <a:gd name="connsiteY19-1068" fmla="*/ 2975253 h 6621605"/>
                <a:gd name="connsiteX20-1069" fmla="*/ 13654 w 11204818"/>
                <a:gd name="connsiteY20-1070" fmla="*/ 2142739 h 6621605"/>
                <a:gd name="connsiteX21-1071" fmla="*/ 458705 w 11204818"/>
                <a:gd name="connsiteY21-1072" fmla="*/ 1244311 h 6621605"/>
                <a:gd name="connsiteX0-1073" fmla="*/ 458705 w 11204818"/>
                <a:gd name="connsiteY0-1074" fmla="*/ 1244311 h 6621605"/>
                <a:gd name="connsiteX1-1075" fmla="*/ 1495002 w 11204818"/>
                <a:gd name="connsiteY1-1076" fmla="*/ 208014 h 6621605"/>
                <a:gd name="connsiteX2-1077" fmla="*/ 4858609 w 11204818"/>
                <a:gd name="connsiteY2-1078" fmla="*/ 41 h 6621605"/>
                <a:gd name="connsiteX3-1079" fmla="*/ 8229606 w 11204818"/>
                <a:gd name="connsiteY3-1080" fmla="*/ 259347 h 6621605"/>
                <a:gd name="connsiteX4-1081" fmla="*/ 9822002 w 11204818"/>
                <a:gd name="connsiteY4-1082" fmla="*/ 208014 h 6621605"/>
                <a:gd name="connsiteX5-1083" fmla="*/ 10803708 w 11204818"/>
                <a:gd name="connsiteY5-1084" fmla="*/ 998651 h 6621605"/>
                <a:gd name="connsiteX6-1085" fmla="*/ 10563374 w 11204818"/>
                <a:gd name="connsiteY6-1086" fmla="*/ 2006262 h 6621605"/>
                <a:gd name="connsiteX7-1087" fmla="*/ 11204818 w 11204818"/>
                <a:gd name="connsiteY7-1088" fmla="*/ 3289151 h 6621605"/>
                <a:gd name="connsiteX8-1089" fmla="*/ 10877272 w 11204818"/>
                <a:gd name="connsiteY8-1090" fmla="*/ 4640280 h 6621605"/>
                <a:gd name="connsiteX9-1091" fmla="*/ 10735468 w 11204818"/>
                <a:gd name="connsiteY9-1092" fmla="*/ 5703276 h 6621605"/>
                <a:gd name="connsiteX10-1093" fmla="*/ 9344331 w 11204818"/>
                <a:gd name="connsiteY10-1094" fmla="*/ 6330139 h 6621605"/>
                <a:gd name="connsiteX11-1095" fmla="*/ 7983947 w 11204818"/>
                <a:gd name="connsiteY11-1096" fmla="*/ 6209772 h 6621605"/>
                <a:gd name="connsiteX12-1097" fmla="*/ 6632819 w 11204818"/>
                <a:gd name="connsiteY12-1098" fmla="*/ 6619205 h 6621605"/>
                <a:gd name="connsiteX13-1099" fmla="*/ 5104270 w 11204818"/>
                <a:gd name="connsiteY13-1100" fmla="*/ 6291659 h 6621605"/>
                <a:gd name="connsiteX14-1101" fmla="*/ 3616664 w 11204818"/>
                <a:gd name="connsiteY14-1102" fmla="*/ 6359897 h 6621605"/>
                <a:gd name="connsiteX15-1103" fmla="*/ 2477641 w 11204818"/>
                <a:gd name="connsiteY15-1104" fmla="*/ 6439322 h 6621605"/>
                <a:gd name="connsiteX16-1105" fmla="*/ 1269249 w 11204818"/>
                <a:gd name="connsiteY16-1106" fmla="*/ 5909521 h 6621605"/>
                <a:gd name="connsiteX17-1107" fmla="*/ 308580 w 11204818"/>
                <a:gd name="connsiteY17-1108" fmla="*/ 5594093 h 6621605"/>
                <a:gd name="connsiteX18-1109" fmla="*/ 68246 w 11204818"/>
                <a:gd name="connsiteY18-1110" fmla="*/ 4544745 h 6621605"/>
                <a:gd name="connsiteX19-1111" fmla="*/ 218372 w 11204818"/>
                <a:gd name="connsiteY19-1112" fmla="*/ 2975253 h 6621605"/>
                <a:gd name="connsiteX20-1113" fmla="*/ 13654 w 11204818"/>
                <a:gd name="connsiteY20-1114" fmla="*/ 2142739 h 6621605"/>
                <a:gd name="connsiteX21-1115" fmla="*/ 458705 w 11204818"/>
                <a:gd name="connsiteY21-1116" fmla="*/ 1244311 h 6621605"/>
                <a:gd name="connsiteX0-1117" fmla="*/ 458705 w 11204818"/>
                <a:gd name="connsiteY0-1118" fmla="*/ 1244311 h 6621605"/>
                <a:gd name="connsiteX1-1119" fmla="*/ 1495002 w 11204818"/>
                <a:gd name="connsiteY1-1120" fmla="*/ 208014 h 6621605"/>
                <a:gd name="connsiteX2-1121" fmla="*/ 4858609 w 11204818"/>
                <a:gd name="connsiteY2-1122" fmla="*/ 41 h 6621605"/>
                <a:gd name="connsiteX3-1123" fmla="*/ 8229606 w 11204818"/>
                <a:gd name="connsiteY3-1124" fmla="*/ 259347 h 6621605"/>
                <a:gd name="connsiteX4-1125" fmla="*/ 9822002 w 11204818"/>
                <a:gd name="connsiteY4-1126" fmla="*/ 208014 h 6621605"/>
                <a:gd name="connsiteX5-1127" fmla="*/ 10803708 w 11204818"/>
                <a:gd name="connsiteY5-1128" fmla="*/ 998651 h 6621605"/>
                <a:gd name="connsiteX6-1129" fmla="*/ 10563374 w 11204818"/>
                <a:gd name="connsiteY6-1130" fmla="*/ 2006262 h 6621605"/>
                <a:gd name="connsiteX7-1131" fmla="*/ 11204818 w 11204818"/>
                <a:gd name="connsiteY7-1132" fmla="*/ 3289151 h 6621605"/>
                <a:gd name="connsiteX8-1133" fmla="*/ 10877272 w 11204818"/>
                <a:gd name="connsiteY8-1134" fmla="*/ 4640280 h 6621605"/>
                <a:gd name="connsiteX9-1135" fmla="*/ 10735468 w 11204818"/>
                <a:gd name="connsiteY9-1136" fmla="*/ 5703276 h 6621605"/>
                <a:gd name="connsiteX10-1137" fmla="*/ 9990168 w 11204818"/>
                <a:gd name="connsiteY10-1138" fmla="*/ 5936817 h 6621605"/>
                <a:gd name="connsiteX11-1139" fmla="*/ 9344331 w 11204818"/>
                <a:gd name="connsiteY11-1140" fmla="*/ 6330139 h 6621605"/>
                <a:gd name="connsiteX12-1141" fmla="*/ 7983947 w 11204818"/>
                <a:gd name="connsiteY12-1142" fmla="*/ 6209772 h 6621605"/>
                <a:gd name="connsiteX13-1143" fmla="*/ 6632819 w 11204818"/>
                <a:gd name="connsiteY13-1144" fmla="*/ 6619205 h 6621605"/>
                <a:gd name="connsiteX14-1145" fmla="*/ 5104270 w 11204818"/>
                <a:gd name="connsiteY14-1146" fmla="*/ 6291659 h 6621605"/>
                <a:gd name="connsiteX15-1147" fmla="*/ 3616664 w 11204818"/>
                <a:gd name="connsiteY15-1148" fmla="*/ 6359897 h 6621605"/>
                <a:gd name="connsiteX16-1149" fmla="*/ 2477641 w 11204818"/>
                <a:gd name="connsiteY16-1150" fmla="*/ 6439322 h 6621605"/>
                <a:gd name="connsiteX17-1151" fmla="*/ 1269249 w 11204818"/>
                <a:gd name="connsiteY17-1152" fmla="*/ 5909521 h 6621605"/>
                <a:gd name="connsiteX18-1153" fmla="*/ 308580 w 11204818"/>
                <a:gd name="connsiteY18-1154" fmla="*/ 5594093 h 6621605"/>
                <a:gd name="connsiteX19-1155" fmla="*/ 68246 w 11204818"/>
                <a:gd name="connsiteY19-1156" fmla="*/ 4544745 h 6621605"/>
                <a:gd name="connsiteX20-1157" fmla="*/ 218372 w 11204818"/>
                <a:gd name="connsiteY20-1158" fmla="*/ 2975253 h 6621605"/>
                <a:gd name="connsiteX21-1159" fmla="*/ 13654 w 11204818"/>
                <a:gd name="connsiteY21-1160" fmla="*/ 2142739 h 6621605"/>
                <a:gd name="connsiteX22" fmla="*/ 458705 w 11204818"/>
                <a:gd name="connsiteY22" fmla="*/ 1244311 h 6621605"/>
                <a:gd name="connsiteX0-1161" fmla="*/ 458705 w 11204818"/>
                <a:gd name="connsiteY0-1162" fmla="*/ 1244311 h 6621605"/>
                <a:gd name="connsiteX1-1163" fmla="*/ 1495002 w 11204818"/>
                <a:gd name="connsiteY1-1164" fmla="*/ 208014 h 6621605"/>
                <a:gd name="connsiteX2-1165" fmla="*/ 4858609 w 11204818"/>
                <a:gd name="connsiteY2-1166" fmla="*/ 41 h 6621605"/>
                <a:gd name="connsiteX3-1167" fmla="*/ 8229606 w 11204818"/>
                <a:gd name="connsiteY3-1168" fmla="*/ 259347 h 6621605"/>
                <a:gd name="connsiteX4-1169" fmla="*/ 9822002 w 11204818"/>
                <a:gd name="connsiteY4-1170" fmla="*/ 208014 h 6621605"/>
                <a:gd name="connsiteX5-1171" fmla="*/ 10803708 w 11204818"/>
                <a:gd name="connsiteY5-1172" fmla="*/ 998651 h 6621605"/>
                <a:gd name="connsiteX6-1173" fmla="*/ 10563374 w 11204818"/>
                <a:gd name="connsiteY6-1174" fmla="*/ 2006262 h 6621605"/>
                <a:gd name="connsiteX7-1175" fmla="*/ 11204818 w 11204818"/>
                <a:gd name="connsiteY7-1176" fmla="*/ 3289151 h 6621605"/>
                <a:gd name="connsiteX8-1177" fmla="*/ 10877272 w 11204818"/>
                <a:gd name="connsiteY8-1178" fmla="*/ 4640280 h 6621605"/>
                <a:gd name="connsiteX9-1179" fmla="*/ 10735468 w 11204818"/>
                <a:gd name="connsiteY9-1180" fmla="*/ 5703276 h 6621605"/>
                <a:gd name="connsiteX10-1181" fmla="*/ 9990168 w 11204818"/>
                <a:gd name="connsiteY10-1182" fmla="*/ 5936817 h 6621605"/>
                <a:gd name="connsiteX11-1183" fmla="*/ 9344331 w 11204818"/>
                <a:gd name="connsiteY11-1184" fmla="*/ 6330139 h 6621605"/>
                <a:gd name="connsiteX12-1185" fmla="*/ 7983947 w 11204818"/>
                <a:gd name="connsiteY12-1186" fmla="*/ 6209772 h 6621605"/>
                <a:gd name="connsiteX13-1187" fmla="*/ 6632819 w 11204818"/>
                <a:gd name="connsiteY13-1188" fmla="*/ 6619205 h 6621605"/>
                <a:gd name="connsiteX14-1189" fmla="*/ 5104270 w 11204818"/>
                <a:gd name="connsiteY14-1190" fmla="*/ 6291659 h 6621605"/>
                <a:gd name="connsiteX15-1191" fmla="*/ 3616664 w 11204818"/>
                <a:gd name="connsiteY15-1192" fmla="*/ 6359897 h 6621605"/>
                <a:gd name="connsiteX16-1193" fmla="*/ 2477641 w 11204818"/>
                <a:gd name="connsiteY16-1194" fmla="*/ 6439322 h 6621605"/>
                <a:gd name="connsiteX17-1195" fmla="*/ 1269249 w 11204818"/>
                <a:gd name="connsiteY17-1196" fmla="*/ 5909521 h 6621605"/>
                <a:gd name="connsiteX18-1197" fmla="*/ 308580 w 11204818"/>
                <a:gd name="connsiteY18-1198" fmla="*/ 5594093 h 6621605"/>
                <a:gd name="connsiteX19-1199" fmla="*/ 68246 w 11204818"/>
                <a:gd name="connsiteY19-1200" fmla="*/ 4544745 h 6621605"/>
                <a:gd name="connsiteX20-1201" fmla="*/ 218372 w 11204818"/>
                <a:gd name="connsiteY20-1202" fmla="*/ 2975253 h 6621605"/>
                <a:gd name="connsiteX21-1203" fmla="*/ 13654 w 11204818"/>
                <a:gd name="connsiteY21-1204" fmla="*/ 2142739 h 6621605"/>
                <a:gd name="connsiteX22-1205" fmla="*/ 458705 w 11204818"/>
                <a:gd name="connsiteY22-1206" fmla="*/ 1244311 h 6621605"/>
                <a:gd name="connsiteX0-1207" fmla="*/ 458705 w 11204818"/>
                <a:gd name="connsiteY0-1208" fmla="*/ 1244311 h 6621605"/>
                <a:gd name="connsiteX1-1209" fmla="*/ 1495002 w 11204818"/>
                <a:gd name="connsiteY1-1210" fmla="*/ 208014 h 6621605"/>
                <a:gd name="connsiteX2-1211" fmla="*/ 4858609 w 11204818"/>
                <a:gd name="connsiteY2-1212" fmla="*/ 41 h 6621605"/>
                <a:gd name="connsiteX3-1213" fmla="*/ 8229606 w 11204818"/>
                <a:gd name="connsiteY3-1214" fmla="*/ 259347 h 6621605"/>
                <a:gd name="connsiteX4-1215" fmla="*/ 9822002 w 11204818"/>
                <a:gd name="connsiteY4-1216" fmla="*/ 208014 h 6621605"/>
                <a:gd name="connsiteX5-1217" fmla="*/ 10803708 w 11204818"/>
                <a:gd name="connsiteY5-1218" fmla="*/ 998651 h 6621605"/>
                <a:gd name="connsiteX6-1219" fmla="*/ 10563374 w 11204818"/>
                <a:gd name="connsiteY6-1220" fmla="*/ 2006262 h 6621605"/>
                <a:gd name="connsiteX7-1221" fmla="*/ 11204818 w 11204818"/>
                <a:gd name="connsiteY7-1222" fmla="*/ 3289151 h 6621605"/>
                <a:gd name="connsiteX8-1223" fmla="*/ 10754442 w 11204818"/>
                <a:gd name="connsiteY8-1224" fmla="*/ 5008769 h 6621605"/>
                <a:gd name="connsiteX9-1225" fmla="*/ 10735468 w 11204818"/>
                <a:gd name="connsiteY9-1226" fmla="*/ 5703276 h 6621605"/>
                <a:gd name="connsiteX10-1227" fmla="*/ 9990168 w 11204818"/>
                <a:gd name="connsiteY10-1228" fmla="*/ 5936817 h 6621605"/>
                <a:gd name="connsiteX11-1229" fmla="*/ 9344331 w 11204818"/>
                <a:gd name="connsiteY11-1230" fmla="*/ 6330139 h 6621605"/>
                <a:gd name="connsiteX12-1231" fmla="*/ 7983947 w 11204818"/>
                <a:gd name="connsiteY12-1232" fmla="*/ 6209772 h 6621605"/>
                <a:gd name="connsiteX13-1233" fmla="*/ 6632819 w 11204818"/>
                <a:gd name="connsiteY13-1234" fmla="*/ 6619205 h 6621605"/>
                <a:gd name="connsiteX14-1235" fmla="*/ 5104270 w 11204818"/>
                <a:gd name="connsiteY14-1236" fmla="*/ 6291659 h 6621605"/>
                <a:gd name="connsiteX15-1237" fmla="*/ 3616664 w 11204818"/>
                <a:gd name="connsiteY15-1238" fmla="*/ 6359897 h 6621605"/>
                <a:gd name="connsiteX16-1239" fmla="*/ 2477641 w 11204818"/>
                <a:gd name="connsiteY16-1240" fmla="*/ 6439322 h 6621605"/>
                <a:gd name="connsiteX17-1241" fmla="*/ 1269249 w 11204818"/>
                <a:gd name="connsiteY17-1242" fmla="*/ 5909521 h 6621605"/>
                <a:gd name="connsiteX18-1243" fmla="*/ 308580 w 11204818"/>
                <a:gd name="connsiteY18-1244" fmla="*/ 5594093 h 6621605"/>
                <a:gd name="connsiteX19-1245" fmla="*/ 68246 w 11204818"/>
                <a:gd name="connsiteY19-1246" fmla="*/ 4544745 h 6621605"/>
                <a:gd name="connsiteX20-1247" fmla="*/ 218372 w 11204818"/>
                <a:gd name="connsiteY20-1248" fmla="*/ 2975253 h 6621605"/>
                <a:gd name="connsiteX21-1249" fmla="*/ 13654 w 11204818"/>
                <a:gd name="connsiteY21-1250" fmla="*/ 2142739 h 6621605"/>
                <a:gd name="connsiteX22-1251" fmla="*/ 458705 w 11204818"/>
                <a:gd name="connsiteY22-1252" fmla="*/ 1244311 h 6621605"/>
                <a:gd name="connsiteX0-1253" fmla="*/ 458705 w 11204818"/>
                <a:gd name="connsiteY0-1254" fmla="*/ 1244311 h 6621605"/>
                <a:gd name="connsiteX1-1255" fmla="*/ 1495002 w 11204818"/>
                <a:gd name="connsiteY1-1256" fmla="*/ 208014 h 6621605"/>
                <a:gd name="connsiteX2-1257" fmla="*/ 4858609 w 11204818"/>
                <a:gd name="connsiteY2-1258" fmla="*/ 41 h 6621605"/>
                <a:gd name="connsiteX3-1259" fmla="*/ 8229606 w 11204818"/>
                <a:gd name="connsiteY3-1260" fmla="*/ 259347 h 6621605"/>
                <a:gd name="connsiteX4-1261" fmla="*/ 9822002 w 11204818"/>
                <a:gd name="connsiteY4-1262" fmla="*/ 208014 h 6621605"/>
                <a:gd name="connsiteX5-1263" fmla="*/ 10803708 w 11204818"/>
                <a:gd name="connsiteY5-1264" fmla="*/ 998651 h 6621605"/>
                <a:gd name="connsiteX6-1265" fmla="*/ 10563374 w 11204818"/>
                <a:gd name="connsiteY6-1266" fmla="*/ 2006262 h 6621605"/>
                <a:gd name="connsiteX7-1267" fmla="*/ 11204818 w 11204818"/>
                <a:gd name="connsiteY7-1268" fmla="*/ 3289151 h 6621605"/>
                <a:gd name="connsiteX8-1269" fmla="*/ 10754442 w 11204818"/>
                <a:gd name="connsiteY8-1270" fmla="*/ 5008769 h 6621605"/>
                <a:gd name="connsiteX9-1271" fmla="*/ 10585343 w 11204818"/>
                <a:gd name="connsiteY9-1272" fmla="*/ 5812458 h 6621605"/>
                <a:gd name="connsiteX10-1273" fmla="*/ 9990168 w 11204818"/>
                <a:gd name="connsiteY10-1274" fmla="*/ 5936817 h 6621605"/>
                <a:gd name="connsiteX11-1275" fmla="*/ 9344331 w 11204818"/>
                <a:gd name="connsiteY11-1276" fmla="*/ 6330139 h 6621605"/>
                <a:gd name="connsiteX12-1277" fmla="*/ 7983947 w 11204818"/>
                <a:gd name="connsiteY12-1278" fmla="*/ 6209772 h 6621605"/>
                <a:gd name="connsiteX13-1279" fmla="*/ 6632819 w 11204818"/>
                <a:gd name="connsiteY13-1280" fmla="*/ 6619205 h 6621605"/>
                <a:gd name="connsiteX14-1281" fmla="*/ 5104270 w 11204818"/>
                <a:gd name="connsiteY14-1282" fmla="*/ 6291659 h 6621605"/>
                <a:gd name="connsiteX15-1283" fmla="*/ 3616664 w 11204818"/>
                <a:gd name="connsiteY15-1284" fmla="*/ 6359897 h 6621605"/>
                <a:gd name="connsiteX16-1285" fmla="*/ 2477641 w 11204818"/>
                <a:gd name="connsiteY16-1286" fmla="*/ 6439322 h 6621605"/>
                <a:gd name="connsiteX17-1287" fmla="*/ 1269249 w 11204818"/>
                <a:gd name="connsiteY17-1288" fmla="*/ 5909521 h 6621605"/>
                <a:gd name="connsiteX18-1289" fmla="*/ 308580 w 11204818"/>
                <a:gd name="connsiteY18-1290" fmla="*/ 5594093 h 6621605"/>
                <a:gd name="connsiteX19-1291" fmla="*/ 68246 w 11204818"/>
                <a:gd name="connsiteY19-1292" fmla="*/ 4544745 h 6621605"/>
                <a:gd name="connsiteX20-1293" fmla="*/ 218372 w 11204818"/>
                <a:gd name="connsiteY20-1294" fmla="*/ 2975253 h 6621605"/>
                <a:gd name="connsiteX21-1295" fmla="*/ 13654 w 11204818"/>
                <a:gd name="connsiteY21-1296" fmla="*/ 2142739 h 6621605"/>
                <a:gd name="connsiteX22-1297" fmla="*/ 458705 w 11204818"/>
                <a:gd name="connsiteY22-1298" fmla="*/ 1244311 h 6621605"/>
                <a:gd name="connsiteX0-1299" fmla="*/ 458705 w 11068340"/>
                <a:gd name="connsiteY0-1300" fmla="*/ 1244311 h 6621605"/>
                <a:gd name="connsiteX1-1301" fmla="*/ 1495002 w 11068340"/>
                <a:gd name="connsiteY1-1302" fmla="*/ 208014 h 6621605"/>
                <a:gd name="connsiteX2-1303" fmla="*/ 4858609 w 11068340"/>
                <a:gd name="connsiteY2-1304" fmla="*/ 41 h 6621605"/>
                <a:gd name="connsiteX3-1305" fmla="*/ 8229606 w 11068340"/>
                <a:gd name="connsiteY3-1306" fmla="*/ 259347 h 6621605"/>
                <a:gd name="connsiteX4-1307" fmla="*/ 9822002 w 11068340"/>
                <a:gd name="connsiteY4-1308" fmla="*/ 208014 h 6621605"/>
                <a:gd name="connsiteX5-1309" fmla="*/ 10803708 w 11068340"/>
                <a:gd name="connsiteY5-1310" fmla="*/ 998651 h 6621605"/>
                <a:gd name="connsiteX6-1311" fmla="*/ 10563374 w 11068340"/>
                <a:gd name="connsiteY6-1312" fmla="*/ 2006262 h 6621605"/>
                <a:gd name="connsiteX7-1313" fmla="*/ 11068340 w 11068340"/>
                <a:gd name="connsiteY7-1314" fmla="*/ 4053425 h 6621605"/>
                <a:gd name="connsiteX8-1315" fmla="*/ 10754442 w 11068340"/>
                <a:gd name="connsiteY8-1316" fmla="*/ 5008769 h 6621605"/>
                <a:gd name="connsiteX9-1317" fmla="*/ 10585343 w 11068340"/>
                <a:gd name="connsiteY9-1318" fmla="*/ 5812458 h 6621605"/>
                <a:gd name="connsiteX10-1319" fmla="*/ 9990168 w 11068340"/>
                <a:gd name="connsiteY10-1320" fmla="*/ 5936817 h 6621605"/>
                <a:gd name="connsiteX11-1321" fmla="*/ 9344331 w 11068340"/>
                <a:gd name="connsiteY11-1322" fmla="*/ 6330139 h 6621605"/>
                <a:gd name="connsiteX12-1323" fmla="*/ 7983947 w 11068340"/>
                <a:gd name="connsiteY12-1324" fmla="*/ 6209772 h 6621605"/>
                <a:gd name="connsiteX13-1325" fmla="*/ 6632819 w 11068340"/>
                <a:gd name="connsiteY13-1326" fmla="*/ 6619205 h 6621605"/>
                <a:gd name="connsiteX14-1327" fmla="*/ 5104270 w 11068340"/>
                <a:gd name="connsiteY14-1328" fmla="*/ 6291659 h 6621605"/>
                <a:gd name="connsiteX15-1329" fmla="*/ 3616664 w 11068340"/>
                <a:gd name="connsiteY15-1330" fmla="*/ 6359897 h 6621605"/>
                <a:gd name="connsiteX16-1331" fmla="*/ 2477641 w 11068340"/>
                <a:gd name="connsiteY16-1332" fmla="*/ 6439322 h 6621605"/>
                <a:gd name="connsiteX17-1333" fmla="*/ 1269249 w 11068340"/>
                <a:gd name="connsiteY17-1334" fmla="*/ 5909521 h 6621605"/>
                <a:gd name="connsiteX18-1335" fmla="*/ 308580 w 11068340"/>
                <a:gd name="connsiteY18-1336" fmla="*/ 5594093 h 6621605"/>
                <a:gd name="connsiteX19-1337" fmla="*/ 68246 w 11068340"/>
                <a:gd name="connsiteY19-1338" fmla="*/ 4544745 h 6621605"/>
                <a:gd name="connsiteX20-1339" fmla="*/ 218372 w 11068340"/>
                <a:gd name="connsiteY20-1340" fmla="*/ 2975253 h 6621605"/>
                <a:gd name="connsiteX21-1341" fmla="*/ 13654 w 11068340"/>
                <a:gd name="connsiteY21-1342" fmla="*/ 2142739 h 6621605"/>
                <a:gd name="connsiteX22-1343" fmla="*/ 458705 w 11068340"/>
                <a:gd name="connsiteY22-1344" fmla="*/ 1244311 h 6621605"/>
                <a:gd name="connsiteX0-1345" fmla="*/ 458705 w 11073580"/>
                <a:gd name="connsiteY0-1346" fmla="*/ 1244311 h 6621605"/>
                <a:gd name="connsiteX1-1347" fmla="*/ 1495002 w 11073580"/>
                <a:gd name="connsiteY1-1348" fmla="*/ 208014 h 6621605"/>
                <a:gd name="connsiteX2-1349" fmla="*/ 4858609 w 11073580"/>
                <a:gd name="connsiteY2-1350" fmla="*/ 41 h 6621605"/>
                <a:gd name="connsiteX3-1351" fmla="*/ 8229606 w 11073580"/>
                <a:gd name="connsiteY3-1352" fmla="*/ 259347 h 6621605"/>
                <a:gd name="connsiteX4-1353" fmla="*/ 9822002 w 11073580"/>
                <a:gd name="connsiteY4-1354" fmla="*/ 208014 h 6621605"/>
                <a:gd name="connsiteX5-1355" fmla="*/ 10803708 w 11073580"/>
                <a:gd name="connsiteY5-1356" fmla="*/ 998651 h 6621605"/>
                <a:gd name="connsiteX6-1357" fmla="*/ 10563374 w 11073580"/>
                <a:gd name="connsiteY6-1358" fmla="*/ 2006262 h 6621605"/>
                <a:gd name="connsiteX7-1359" fmla="*/ 11068340 w 11073580"/>
                <a:gd name="connsiteY7-1360" fmla="*/ 4053425 h 6621605"/>
                <a:gd name="connsiteX8-1361" fmla="*/ 10754442 w 11073580"/>
                <a:gd name="connsiteY8-1362" fmla="*/ 5008769 h 6621605"/>
                <a:gd name="connsiteX9-1363" fmla="*/ 10585343 w 11073580"/>
                <a:gd name="connsiteY9-1364" fmla="*/ 5812458 h 6621605"/>
                <a:gd name="connsiteX10-1365" fmla="*/ 9990168 w 11073580"/>
                <a:gd name="connsiteY10-1366" fmla="*/ 5936817 h 6621605"/>
                <a:gd name="connsiteX11-1367" fmla="*/ 9344331 w 11073580"/>
                <a:gd name="connsiteY11-1368" fmla="*/ 6330139 h 6621605"/>
                <a:gd name="connsiteX12-1369" fmla="*/ 7983947 w 11073580"/>
                <a:gd name="connsiteY12-1370" fmla="*/ 6209772 h 6621605"/>
                <a:gd name="connsiteX13-1371" fmla="*/ 6632819 w 11073580"/>
                <a:gd name="connsiteY13-1372" fmla="*/ 6619205 h 6621605"/>
                <a:gd name="connsiteX14-1373" fmla="*/ 5104270 w 11073580"/>
                <a:gd name="connsiteY14-1374" fmla="*/ 6291659 h 6621605"/>
                <a:gd name="connsiteX15-1375" fmla="*/ 3616664 w 11073580"/>
                <a:gd name="connsiteY15-1376" fmla="*/ 6359897 h 6621605"/>
                <a:gd name="connsiteX16-1377" fmla="*/ 2477641 w 11073580"/>
                <a:gd name="connsiteY16-1378" fmla="*/ 6439322 h 6621605"/>
                <a:gd name="connsiteX17-1379" fmla="*/ 1269249 w 11073580"/>
                <a:gd name="connsiteY17-1380" fmla="*/ 5909521 h 6621605"/>
                <a:gd name="connsiteX18-1381" fmla="*/ 308580 w 11073580"/>
                <a:gd name="connsiteY18-1382" fmla="*/ 5594093 h 6621605"/>
                <a:gd name="connsiteX19-1383" fmla="*/ 68246 w 11073580"/>
                <a:gd name="connsiteY19-1384" fmla="*/ 4544745 h 6621605"/>
                <a:gd name="connsiteX20-1385" fmla="*/ 218372 w 11073580"/>
                <a:gd name="connsiteY20-1386" fmla="*/ 2975253 h 6621605"/>
                <a:gd name="connsiteX21-1387" fmla="*/ 13654 w 11073580"/>
                <a:gd name="connsiteY21-1388" fmla="*/ 2142739 h 6621605"/>
                <a:gd name="connsiteX22-1389" fmla="*/ 458705 w 11073580"/>
                <a:gd name="connsiteY22-1390" fmla="*/ 1244311 h 6621605"/>
                <a:gd name="connsiteX0-1391" fmla="*/ 458705 w 11069162"/>
                <a:gd name="connsiteY0-1392" fmla="*/ 1244311 h 6621605"/>
                <a:gd name="connsiteX1-1393" fmla="*/ 1495002 w 11069162"/>
                <a:gd name="connsiteY1-1394" fmla="*/ 208014 h 6621605"/>
                <a:gd name="connsiteX2-1395" fmla="*/ 4858609 w 11069162"/>
                <a:gd name="connsiteY2-1396" fmla="*/ 41 h 6621605"/>
                <a:gd name="connsiteX3-1397" fmla="*/ 8229606 w 11069162"/>
                <a:gd name="connsiteY3-1398" fmla="*/ 259347 h 6621605"/>
                <a:gd name="connsiteX4-1399" fmla="*/ 9822002 w 11069162"/>
                <a:gd name="connsiteY4-1400" fmla="*/ 208014 h 6621605"/>
                <a:gd name="connsiteX5-1401" fmla="*/ 10803708 w 11069162"/>
                <a:gd name="connsiteY5-1402" fmla="*/ 998651 h 6621605"/>
                <a:gd name="connsiteX6-1403" fmla="*/ 10563374 w 11069162"/>
                <a:gd name="connsiteY6-1404" fmla="*/ 2006262 h 6621605"/>
                <a:gd name="connsiteX7-1405" fmla="*/ 10652630 w 11069162"/>
                <a:gd name="connsiteY7-1406" fmla="*/ 3080011 h 6621605"/>
                <a:gd name="connsiteX8-1407" fmla="*/ 11068340 w 11069162"/>
                <a:gd name="connsiteY8-1408" fmla="*/ 4053425 h 6621605"/>
                <a:gd name="connsiteX9-1409" fmla="*/ 10754442 w 11069162"/>
                <a:gd name="connsiteY9-1410" fmla="*/ 5008769 h 6621605"/>
                <a:gd name="connsiteX10-1411" fmla="*/ 10585343 w 11069162"/>
                <a:gd name="connsiteY10-1412" fmla="*/ 5812458 h 6621605"/>
                <a:gd name="connsiteX11-1413" fmla="*/ 9990168 w 11069162"/>
                <a:gd name="connsiteY11-1414" fmla="*/ 5936817 h 6621605"/>
                <a:gd name="connsiteX12-1415" fmla="*/ 9344331 w 11069162"/>
                <a:gd name="connsiteY12-1416" fmla="*/ 6330139 h 6621605"/>
                <a:gd name="connsiteX13-1417" fmla="*/ 7983947 w 11069162"/>
                <a:gd name="connsiteY13-1418" fmla="*/ 6209772 h 6621605"/>
                <a:gd name="connsiteX14-1419" fmla="*/ 6632819 w 11069162"/>
                <a:gd name="connsiteY14-1420" fmla="*/ 6619205 h 6621605"/>
                <a:gd name="connsiteX15-1421" fmla="*/ 5104270 w 11069162"/>
                <a:gd name="connsiteY15-1422" fmla="*/ 6291659 h 6621605"/>
                <a:gd name="connsiteX16-1423" fmla="*/ 3616664 w 11069162"/>
                <a:gd name="connsiteY16-1424" fmla="*/ 6359897 h 6621605"/>
                <a:gd name="connsiteX17-1425" fmla="*/ 2477641 w 11069162"/>
                <a:gd name="connsiteY17-1426" fmla="*/ 6439322 h 6621605"/>
                <a:gd name="connsiteX18-1427" fmla="*/ 1269249 w 11069162"/>
                <a:gd name="connsiteY18-1428" fmla="*/ 5909521 h 6621605"/>
                <a:gd name="connsiteX19-1429" fmla="*/ 308580 w 11069162"/>
                <a:gd name="connsiteY19-1430" fmla="*/ 5594093 h 6621605"/>
                <a:gd name="connsiteX20-1431" fmla="*/ 68246 w 11069162"/>
                <a:gd name="connsiteY20-1432" fmla="*/ 4544745 h 6621605"/>
                <a:gd name="connsiteX21-1433" fmla="*/ 218372 w 11069162"/>
                <a:gd name="connsiteY21-1434" fmla="*/ 2975253 h 6621605"/>
                <a:gd name="connsiteX22-1435" fmla="*/ 13654 w 11069162"/>
                <a:gd name="connsiteY22-1436" fmla="*/ 2142739 h 6621605"/>
                <a:gd name="connsiteX23" fmla="*/ 458705 w 11069162"/>
                <a:gd name="connsiteY23" fmla="*/ 1244311 h 6621605"/>
                <a:gd name="connsiteX0-1437" fmla="*/ 458705 w 11150284"/>
                <a:gd name="connsiteY0-1438" fmla="*/ 1244311 h 6621605"/>
                <a:gd name="connsiteX1-1439" fmla="*/ 1495002 w 11150284"/>
                <a:gd name="connsiteY1-1440" fmla="*/ 208014 h 6621605"/>
                <a:gd name="connsiteX2-1441" fmla="*/ 4858609 w 11150284"/>
                <a:gd name="connsiteY2-1442" fmla="*/ 41 h 6621605"/>
                <a:gd name="connsiteX3-1443" fmla="*/ 8229606 w 11150284"/>
                <a:gd name="connsiteY3-1444" fmla="*/ 259347 h 6621605"/>
                <a:gd name="connsiteX4-1445" fmla="*/ 9822002 w 11150284"/>
                <a:gd name="connsiteY4-1446" fmla="*/ 208014 h 6621605"/>
                <a:gd name="connsiteX5-1447" fmla="*/ 10803708 w 11150284"/>
                <a:gd name="connsiteY5-1448" fmla="*/ 998651 h 6621605"/>
                <a:gd name="connsiteX6-1449" fmla="*/ 11150228 w 11150284"/>
                <a:gd name="connsiteY6-1450" fmla="*/ 1965319 h 6621605"/>
                <a:gd name="connsiteX7-1451" fmla="*/ 10652630 w 11150284"/>
                <a:gd name="connsiteY7-1452" fmla="*/ 3080011 h 6621605"/>
                <a:gd name="connsiteX8-1453" fmla="*/ 11068340 w 11150284"/>
                <a:gd name="connsiteY8-1454" fmla="*/ 4053425 h 6621605"/>
                <a:gd name="connsiteX9-1455" fmla="*/ 10754442 w 11150284"/>
                <a:gd name="connsiteY9-1456" fmla="*/ 5008769 h 6621605"/>
                <a:gd name="connsiteX10-1457" fmla="*/ 10585343 w 11150284"/>
                <a:gd name="connsiteY10-1458" fmla="*/ 5812458 h 6621605"/>
                <a:gd name="connsiteX11-1459" fmla="*/ 9990168 w 11150284"/>
                <a:gd name="connsiteY11-1460" fmla="*/ 5936817 h 6621605"/>
                <a:gd name="connsiteX12-1461" fmla="*/ 9344331 w 11150284"/>
                <a:gd name="connsiteY12-1462" fmla="*/ 6330139 h 6621605"/>
                <a:gd name="connsiteX13-1463" fmla="*/ 7983947 w 11150284"/>
                <a:gd name="connsiteY13-1464" fmla="*/ 6209772 h 6621605"/>
                <a:gd name="connsiteX14-1465" fmla="*/ 6632819 w 11150284"/>
                <a:gd name="connsiteY14-1466" fmla="*/ 6619205 h 6621605"/>
                <a:gd name="connsiteX15-1467" fmla="*/ 5104270 w 11150284"/>
                <a:gd name="connsiteY15-1468" fmla="*/ 6291659 h 6621605"/>
                <a:gd name="connsiteX16-1469" fmla="*/ 3616664 w 11150284"/>
                <a:gd name="connsiteY16-1470" fmla="*/ 6359897 h 6621605"/>
                <a:gd name="connsiteX17-1471" fmla="*/ 2477641 w 11150284"/>
                <a:gd name="connsiteY17-1472" fmla="*/ 6439322 h 6621605"/>
                <a:gd name="connsiteX18-1473" fmla="*/ 1269249 w 11150284"/>
                <a:gd name="connsiteY18-1474" fmla="*/ 5909521 h 6621605"/>
                <a:gd name="connsiteX19-1475" fmla="*/ 308580 w 11150284"/>
                <a:gd name="connsiteY19-1476" fmla="*/ 5594093 h 6621605"/>
                <a:gd name="connsiteX20-1477" fmla="*/ 68246 w 11150284"/>
                <a:gd name="connsiteY20-1478" fmla="*/ 4544745 h 6621605"/>
                <a:gd name="connsiteX21-1479" fmla="*/ 218372 w 11150284"/>
                <a:gd name="connsiteY21-1480" fmla="*/ 2975253 h 6621605"/>
                <a:gd name="connsiteX22-1481" fmla="*/ 13654 w 11150284"/>
                <a:gd name="connsiteY22-1482" fmla="*/ 2142739 h 6621605"/>
                <a:gd name="connsiteX23-1483" fmla="*/ 458705 w 11150284"/>
                <a:gd name="connsiteY23-1484" fmla="*/ 1244311 h 6621605"/>
                <a:gd name="connsiteX0-1485" fmla="*/ 458705 w 11150284"/>
                <a:gd name="connsiteY0-1486" fmla="*/ 1244311 h 6621605"/>
                <a:gd name="connsiteX1-1487" fmla="*/ 1495002 w 11150284"/>
                <a:gd name="connsiteY1-1488" fmla="*/ 208014 h 6621605"/>
                <a:gd name="connsiteX2-1489" fmla="*/ 4858609 w 11150284"/>
                <a:gd name="connsiteY2-1490" fmla="*/ 41 h 6621605"/>
                <a:gd name="connsiteX3-1491" fmla="*/ 8229606 w 11150284"/>
                <a:gd name="connsiteY3-1492" fmla="*/ 259347 h 6621605"/>
                <a:gd name="connsiteX4-1493" fmla="*/ 9822002 w 11150284"/>
                <a:gd name="connsiteY4-1494" fmla="*/ 208014 h 6621605"/>
                <a:gd name="connsiteX5-1495" fmla="*/ 10517105 w 11150284"/>
                <a:gd name="connsiteY5-1496" fmla="*/ 1230662 h 6621605"/>
                <a:gd name="connsiteX6-1497" fmla="*/ 11150228 w 11150284"/>
                <a:gd name="connsiteY6-1498" fmla="*/ 1965319 h 6621605"/>
                <a:gd name="connsiteX7-1499" fmla="*/ 10652630 w 11150284"/>
                <a:gd name="connsiteY7-1500" fmla="*/ 3080011 h 6621605"/>
                <a:gd name="connsiteX8-1501" fmla="*/ 11068340 w 11150284"/>
                <a:gd name="connsiteY8-1502" fmla="*/ 4053425 h 6621605"/>
                <a:gd name="connsiteX9-1503" fmla="*/ 10754442 w 11150284"/>
                <a:gd name="connsiteY9-1504" fmla="*/ 5008769 h 6621605"/>
                <a:gd name="connsiteX10-1505" fmla="*/ 10585343 w 11150284"/>
                <a:gd name="connsiteY10-1506" fmla="*/ 5812458 h 6621605"/>
                <a:gd name="connsiteX11-1507" fmla="*/ 9990168 w 11150284"/>
                <a:gd name="connsiteY11-1508" fmla="*/ 5936817 h 6621605"/>
                <a:gd name="connsiteX12-1509" fmla="*/ 9344331 w 11150284"/>
                <a:gd name="connsiteY12-1510" fmla="*/ 6330139 h 6621605"/>
                <a:gd name="connsiteX13-1511" fmla="*/ 7983947 w 11150284"/>
                <a:gd name="connsiteY13-1512" fmla="*/ 6209772 h 6621605"/>
                <a:gd name="connsiteX14-1513" fmla="*/ 6632819 w 11150284"/>
                <a:gd name="connsiteY14-1514" fmla="*/ 6619205 h 6621605"/>
                <a:gd name="connsiteX15-1515" fmla="*/ 5104270 w 11150284"/>
                <a:gd name="connsiteY15-1516" fmla="*/ 6291659 h 6621605"/>
                <a:gd name="connsiteX16-1517" fmla="*/ 3616664 w 11150284"/>
                <a:gd name="connsiteY16-1518" fmla="*/ 6359897 h 6621605"/>
                <a:gd name="connsiteX17-1519" fmla="*/ 2477641 w 11150284"/>
                <a:gd name="connsiteY17-1520" fmla="*/ 6439322 h 6621605"/>
                <a:gd name="connsiteX18-1521" fmla="*/ 1269249 w 11150284"/>
                <a:gd name="connsiteY18-1522" fmla="*/ 5909521 h 6621605"/>
                <a:gd name="connsiteX19-1523" fmla="*/ 308580 w 11150284"/>
                <a:gd name="connsiteY19-1524" fmla="*/ 5594093 h 6621605"/>
                <a:gd name="connsiteX20-1525" fmla="*/ 68246 w 11150284"/>
                <a:gd name="connsiteY20-1526" fmla="*/ 4544745 h 6621605"/>
                <a:gd name="connsiteX21-1527" fmla="*/ 218372 w 11150284"/>
                <a:gd name="connsiteY21-1528" fmla="*/ 2975253 h 6621605"/>
                <a:gd name="connsiteX22-1529" fmla="*/ 13654 w 11150284"/>
                <a:gd name="connsiteY22-1530" fmla="*/ 2142739 h 6621605"/>
                <a:gd name="connsiteX23-1531" fmla="*/ 458705 w 11150284"/>
                <a:gd name="connsiteY23-1532" fmla="*/ 1244311 h 6621605"/>
                <a:gd name="connsiteX0-1533" fmla="*/ 458705 w 11150284"/>
                <a:gd name="connsiteY0-1534" fmla="*/ 1415976 h 6793270"/>
                <a:gd name="connsiteX1-1535" fmla="*/ 1495002 w 11150284"/>
                <a:gd name="connsiteY1-1536" fmla="*/ 379679 h 6793270"/>
                <a:gd name="connsiteX2-1537" fmla="*/ 4858609 w 11150284"/>
                <a:gd name="connsiteY2-1538" fmla="*/ 171706 h 6793270"/>
                <a:gd name="connsiteX3-1539" fmla="*/ 6940439 w 11150284"/>
                <a:gd name="connsiteY3-1540" fmla="*/ 3509 h 6793270"/>
                <a:gd name="connsiteX4-1541" fmla="*/ 8229606 w 11150284"/>
                <a:gd name="connsiteY4-1542" fmla="*/ 431012 h 6793270"/>
                <a:gd name="connsiteX5-1543" fmla="*/ 9822002 w 11150284"/>
                <a:gd name="connsiteY5-1544" fmla="*/ 379679 h 6793270"/>
                <a:gd name="connsiteX6-1545" fmla="*/ 10517105 w 11150284"/>
                <a:gd name="connsiteY6-1546" fmla="*/ 1402327 h 6793270"/>
                <a:gd name="connsiteX7-1547" fmla="*/ 11150228 w 11150284"/>
                <a:gd name="connsiteY7-1548" fmla="*/ 2136984 h 6793270"/>
                <a:gd name="connsiteX8-1549" fmla="*/ 10652630 w 11150284"/>
                <a:gd name="connsiteY8-1550" fmla="*/ 3251676 h 6793270"/>
                <a:gd name="connsiteX9-1551" fmla="*/ 11068340 w 11150284"/>
                <a:gd name="connsiteY9-1552" fmla="*/ 4225090 h 6793270"/>
                <a:gd name="connsiteX10-1553" fmla="*/ 10754442 w 11150284"/>
                <a:gd name="connsiteY10-1554" fmla="*/ 5180434 h 6793270"/>
                <a:gd name="connsiteX11-1555" fmla="*/ 10585343 w 11150284"/>
                <a:gd name="connsiteY11-1556" fmla="*/ 5984123 h 6793270"/>
                <a:gd name="connsiteX12-1557" fmla="*/ 9990168 w 11150284"/>
                <a:gd name="connsiteY12-1558" fmla="*/ 6108482 h 6793270"/>
                <a:gd name="connsiteX13-1559" fmla="*/ 9344331 w 11150284"/>
                <a:gd name="connsiteY13-1560" fmla="*/ 6501804 h 6793270"/>
                <a:gd name="connsiteX14-1561" fmla="*/ 7983947 w 11150284"/>
                <a:gd name="connsiteY14-1562" fmla="*/ 6381437 h 6793270"/>
                <a:gd name="connsiteX15-1563" fmla="*/ 6632819 w 11150284"/>
                <a:gd name="connsiteY15-1564" fmla="*/ 6790870 h 6793270"/>
                <a:gd name="connsiteX16-1565" fmla="*/ 5104270 w 11150284"/>
                <a:gd name="connsiteY16-1566" fmla="*/ 6463324 h 6793270"/>
                <a:gd name="connsiteX17-1567" fmla="*/ 3616664 w 11150284"/>
                <a:gd name="connsiteY17-1568" fmla="*/ 6531562 h 6793270"/>
                <a:gd name="connsiteX18-1569" fmla="*/ 2477641 w 11150284"/>
                <a:gd name="connsiteY18-1570" fmla="*/ 6610987 h 6793270"/>
                <a:gd name="connsiteX19-1571" fmla="*/ 1269249 w 11150284"/>
                <a:gd name="connsiteY19-1572" fmla="*/ 6081186 h 6793270"/>
                <a:gd name="connsiteX20-1573" fmla="*/ 308580 w 11150284"/>
                <a:gd name="connsiteY20-1574" fmla="*/ 5765758 h 6793270"/>
                <a:gd name="connsiteX21-1575" fmla="*/ 68246 w 11150284"/>
                <a:gd name="connsiteY21-1576" fmla="*/ 4716410 h 6793270"/>
                <a:gd name="connsiteX22-1577" fmla="*/ 218372 w 11150284"/>
                <a:gd name="connsiteY22-1578" fmla="*/ 3146918 h 6793270"/>
                <a:gd name="connsiteX23-1579" fmla="*/ 13654 w 11150284"/>
                <a:gd name="connsiteY23-1580" fmla="*/ 2314404 h 6793270"/>
                <a:gd name="connsiteX24" fmla="*/ 458705 w 11150284"/>
                <a:gd name="connsiteY24" fmla="*/ 1415976 h 6793270"/>
                <a:gd name="connsiteX0-1581" fmla="*/ 458705 w 11150284"/>
                <a:gd name="connsiteY0-1582" fmla="*/ 1414851 h 6792145"/>
                <a:gd name="connsiteX1-1583" fmla="*/ 1495002 w 11150284"/>
                <a:gd name="connsiteY1-1584" fmla="*/ 378554 h 6792145"/>
                <a:gd name="connsiteX2-1585" fmla="*/ 4844961 w 11150284"/>
                <a:gd name="connsiteY2-1586" fmla="*/ 293411 h 6792145"/>
                <a:gd name="connsiteX3-1587" fmla="*/ 6940439 w 11150284"/>
                <a:gd name="connsiteY3-1588" fmla="*/ 2384 h 6792145"/>
                <a:gd name="connsiteX4-1589" fmla="*/ 8229606 w 11150284"/>
                <a:gd name="connsiteY4-1590" fmla="*/ 429887 h 6792145"/>
                <a:gd name="connsiteX5-1591" fmla="*/ 9822002 w 11150284"/>
                <a:gd name="connsiteY5-1592" fmla="*/ 378554 h 6792145"/>
                <a:gd name="connsiteX6-1593" fmla="*/ 10517105 w 11150284"/>
                <a:gd name="connsiteY6-1594" fmla="*/ 1401202 h 6792145"/>
                <a:gd name="connsiteX7-1595" fmla="*/ 11150228 w 11150284"/>
                <a:gd name="connsiteY7-1596" fmla="*/ 2135859 h 6792145"/>
                <a:gd name="connsiteX8-1597" fmla="*/ 10652630 w 11150284"/>
                <a:gd name="connsiteY8-1598" fmla="*/ 3250551 h 6792145"/>
                <a:gd name="connsiteX9-1599" fmla="*/ 11068340 w 11150284"/>
                <a:gd name="connsiteY9-1600" fmla="*/ 4223965 h 6792145"/>
                <a:gd name="connsiteX10-1601" fmla="*/ 10754442 w 11150284"/>
                <a:gd name="connsiteY10-1602" fmla="*/ 5179309 h 6792145"/>
                <a:gd name="connsiteX11-1603" fmla="*/ 10585343 w 11150284"/>
                <a:gd name="connsiteY11-1604" fmla="*/ 5982998 h 6792145"/>
                <a:gd name="connsiteX12-1605" fmla="*/ 9990168 w 11150284"/>
                <a:gd name="connsiteY12-1606" fmla="*/ 6107357 h 6792145"/>
                <a:gd name="connsiteX13-1607" fmla="*/ 9344331 w 11150284"/>
                <a:gd name="connsiteY13-1608" fmla="*/ 6500679 h 6792145"/>
                <a:gd name="connsiteX14-1609" fmla="*/ 7983947 w 11150284"/>
                <a:gd name="connsiteY14-1610" fmla="*/ 6380312 h 6792145"/>
                <a:gd name="connsiteX15-1611" fmla="*/ 6632819 w 11150284"/>
                <a:gd name="connsiteY15-1612" fmla="*/ 6789745 h 6792145"/>
                <a:gd name="connsiteX16-1613" fmla="*/ 5104270 w 11150284"/>
                <a:gd name="connsiteY16-1614" fmla="*/ 6462199 h 6792145"/>
                <a:gd name="connsiteX17-1615" fmla="*/ 3616664 w 11150284"/>
                <a:gd name="connsiteY17-1616" fmla="*/ 6530437 h 6792145"/>
                <a:gd name="connsiteX18-1617" fmla="*/ 2477641 w 11150284"/>
                <a:gd name="connsiteY18-1618" fmla="*/ 6609862 h 6792145"/>
                <a:gd name="connsiteX19-1619" fmla="*/ 1269249 w 11150284"/>
                <a:gd name="connsiteY19-1620" fmla="*/ 6080061 h 6792145"/>
                <a:gd name="connsiteX20-1621" fmla="*/ 308580 w 11150284"/>
                <a:gd name="connsiteY20-1622" fmla="*/ 5764633 h 6792145"/>
                <a:gd name="connsiteX21-1623" fmla="*/ 68246 w 11150284"/>
                <a:gd name="connsiteY21-1624" fmla="*/ 4715285 h 6792145"/>
                <a:gd name="connsiteX22-1625" fmla="*/ 218372 w 11150284"/>
                <a:gd name="connsiteY22-1626" fmla="*/ 3145793 h 6792145"/>
                <a:gd name="connsiteX23-1627" fmla="*/ 13654 w 11150284"/>
                <a:gd name="connsiteY23-1628" fmla="*/ 2313279 h 6792145"/>
                <a:gd name="connsiteX24-1629" fmla="*/ 458705 w 11150284"/>
                <a:gd name="connsiteY24-1630" fmla="*/ 1414851 h 6792145"/>
                <a:gd name="connsiteX0-1631" fmla="*/ 458705 w 11150284"/>
                <a:gd name="connsiteY0-1632" fmla="*/ 1414851 h 6792145"/>
                <a:gd name="connsiteX1-1633" fmla="*/ 1495002 w 11150284"/>
                <a:gd name="connsiteY1-1634" fmla="*/ 378554 h 6792145"/>
                <a:gd name="connsiteX2-1635" fmla="*/ 2955293 w 11150284"/>
                <a:gd name="connsiteY2-1636" fmla="*/ 97918 h 6792145"/>
                <a:gd name="connsiteX3-1637" fmla="*/ 4844961 w 11150284"/>
                <a:gd name="connsiteY3-1638" fmla="*/ 293411 h 6792145"/>
                <a:gd name="connsiteX4-1639" fmla="*/ 6940439 w 11150284"/>
                <a:gd name="connsiteY4-1640" fmla="*/ 2384 h 6792145"/>
                <a:gd name="connsiteX5-1641" fmla="*/ 8229606 w 11150284"/>
                <a:gd name="connsiteY5-1642" fmla="*/ 429887 h 6792145"/>
                <a:gd name="connsiteX6-1643" fmla="*/ 9822002 w 11150284"/>
                <a:gd name="connsiteY6-1644" fmla="*/ 378554 h 6792145"/>
                <a:gd name="connsiteX7-1645" fmla="*/ 10517105 w 11150284"/>
                <a:gd name="connsiteY7-1646" fmla="*/ 1401202 h 6792145"/>
                <a:gd name="connsiteX8-1647" fmla="*/ 11150228 w 11150284"/>
                <a:gd name="connsiteY8-1648" fmla="*/ 2135859 h 6792145"/>
                <a:gd name="connsiteX9-1649" fmla="*/ 10652630 w 11150284"/>
                <a:gd name="connsiteY9-1650" fmla="*/ 3250551 h 6792145"/>
                <a:gd name="connsiteX10-1651" fmla="*/ 11068340 w 11150284"/>
                <a:gd name="connsiteY10-1652" fmla="*/ 4223965 h 6792145"/>
                <a:gd name="connsiteX11-1653" fmla="*/ 10754442 w 11150284"/>
                <a:gd name="connsiteY11-1654" fmla="*/ 5179309 h 6792145"/>
                <a:gd name="connsiteX12-1655" fmla="*/ 10585343 w 11150284"/>
                <a:gd name="connsiteY12-1656" fmla="*/ 5982998 h 6792145"/>
                <a:gd name="connsiteX13-1657" fmla="*/ 9990168 w 11150284"/>
                <a:gd name="connsiteY13-1658" fmla="*/ 6107357 h 6792145"/>
                <a:gd name="connsiteX14-1659" fmla="*/ 9344331 w 11150284"/>
                <a:gd name="connsiteY14-1660" fmla="*/ 6500679 h 6792145"/>
                <a:gd name="connsiteX15-1661" fmla="*/ 7983947 w 11150284"/>
                <a:gd name="connsiteY15-1662" fmla="*/ 6380312 h 6792145"/>
                <a:gd name="connsiteX16-1663" fmla="*/ 6632819 w 11150284"/>
                <a:gd name="connsiteY16-1664" fmla="*/ 6789745 h 6792145"/>
                <a:gd name="connsiteX17-1665" fmla="*/ 5104270 w 11150284"/>
                <a:gd name="connsiteY17-1666" fmla="*/ 6462199 h 6792145"/>
                <a:gd name="connsiteX18-1667" fmla="*/ 3616664 w 11150284"/>
                <a:gd name="connsiteY18-1668" fmla="*/ 6530437 h 6792145"/>
                <a:gd name="connsiteX19-1669" fmla="*/ 2477641 w 11150284"/>
                <a:gd name="connsiteY19-1670" fmla="*/ 6609862 h 6792145"/>
                <a:gd name="connsiteX20-1671" fmla="*/ 1269249 w 11150284"/>
                <a:gd name="connsiteY20-1672" fmla="*/ 6080061 h 6792145"/>
                <a:gd name="connsiteX21-1673" fmla="*/ 308580 w 11150284"/>
                <a:gd name="connsiteY21-1674" fmla="*/ 5764633 h 6792145"/>
                <a:gd name="connsiteX22-1675" fmla="*/ 68246 w 11150284"/>
                <a:gd name="connsiteY22-1676" fmla="*/ 4715285 h 6792145"/>
                <a:gd name="connsiteX23-1677" fmla="*/ 218372 w 11150284"/>
                <a:gd name="connsiteY23-1678" fmla="*/ 3145793 h 6792145"/>
                <a:gd name="connsiteX24-1679" fmla="*/ 13654 w 11150284"/>
                <a:gd name="connsiteY24-1680" fmla="*/ 2313279 h 6792145"/>
                <a:gd name="connsiteX25" fmla="*/ 458705 w 11150284"/>
                <a:gd name="connsiteY25" fmla="*/ 1414851 h 6792145"/>
                <a:gd name="connsiteX0-1681" fmla="*/ 185750 w 11150284"/>
                <a:gd name="connsiteY0-1682" fmla="*/ 1373908 h 6792145"/>
                <a:gd name="connsiteX1-1683" fmla="*/ 1495002 w 11150284"/>
                <a:gd name="connsiteY1-1684" fmla="*/ 378554 h 6792145"/>
                <a:gd name="connsiteX2-1685" fmla="*/ 2955293 w 11150284"/>
                <a:gd name="connsiteY2-1686" fmla="*/ 97918 h 6792145"/>
                <a:gd name="connsiteX3-1687" fmla="*/ 4844961 w 11150284"/>
                <a:gd name="connsiteY3-1688" fmla="*/ 293411 h 6792145"/>
                <a:gd name="connsiteX4-1689" fmla="*/ 6940439 w 11150284"/>
                <a:gd name="connsiteY4-1690" fmla="*/ 2384 h 6792145"/>
                <a:gd name="connsiteX5-1691" fmla="*/ 8229606 w 11150284"/>
                <a:gd name="connsiteY5-1692" fmla="*/ 429887 h 6792145"/>
                <a:gd name="connsiteX6-1693" fmla="*/ 9822002 w 11150284"/>
                <a:gd name="connsiteY6-1694" fmla="*/ 378554 h 6792145"/>
                <a:gd name="connsiteX7-1695" fmla="*/ 10517105 w 11150284"/>
                <a:gd name="connsiteY7-1696" fmla="*/ 1401202 h 6792145"/>
                <a:gd name="connsiteX8-1697" fmla="*/ 11150228 w 11150284"/>
                <a:gd name="connsiteY8-1698" fmla="*/ 2135859 h 6792145"/>
                <a:gd name="connsiteX9-1699" fmla="*/ 10652630 w 11150284"/>
                <a:gd name="connsiteY9-1700" fmla="*/ 3250551 h 6792145"/>
                <a:gd name="connsiteX10-1701" fmla="*/ 11068340 w 11150284"/>
                <a:gd name="connsiteY10-1702" fmla="*/ 4223965 h 6792145"/>
                <a:gd name="connsiteX11-1703" fmla="*/ 10754442 w 11150284"/>
                <a:gd name="connsiteY11-1704" fmla="*/ 5179309 h 6792145"/>
                <a:gd name="connsiteX12-1705" fmla="*/ 10585343 w 11150284"/>
                <a:gd name="connsiteY12-1706" fmla="*/ 5982998 h 6792145"/>
                <a:gd name="connsiteX13-1707" fmla="*/ 9990168 w 11150284"/>
                <a:gd name="connsiteY13-1708" fmla="*/ 6107357 h 6792145"/>
                <a:gd name="connsiteX14-1709" fmla="*/ 9344331 w 11150284"/>
                <a:gd name="connsiteY14-1710" fmla="*/ 6500679 h 6792145"/>
                <a:gd name="connsiteX15-1711" fmla="*/ 7983947 w 11150284"/>
                <a:gd name="connsiteY15-1712" fmla="*/ 6380312 h 6792145"/>
                <a:gd name="connsiteX16-1713" fmla="*/ 6632819 w 11150284"/>
                <a:gd name="connsiteY16-1714" fmla="*/ 6789745 h 6792145"/>
                <a:gd name="connsiteX17-1715" fmla="*/ 5104270 w 11150284"/>
                <a:gd name="connsiteY17-1716" fmla="*/ 6462199 h 6792145"/>
                <a:gd name="connsiteX18-1717" fmla="*/ 3616664 w 11150284"/>
                <a:gd name="connsiteY18-1718" fmla="*/ 6530437 h 6792145"/>
                <a:gd name="connsiteX19-1719" fmla="*/ 2477641 w 11150284"/>
                <a:gd name="connsiteY19-1720" fmla="*/ 6609862 h 6792145"/>
                <a:gd name="connsiteX20-1721" fmla="*/ 1269249 w 11150284"/>
                <a:gd name="connsiteY20-1722" fmla="*/ 6080061 h 6792145"/>
                <a:gd name="connsiteX21-1723" fmla="*/ 308580 w 11150284"/>
                <a:gd name="connsiteY21-1724" fmla="*/ 5764633 h 6792145"/>
                <a:gd name="connsiteX22-1725" fmla="*/ 68246 w 11150284"/>
                <a:gd name="connsiteY22-1726" fmla="*/ 4715285 h 6792145"/>
                <a:gd name="connsiteX23-1727" fmla="*/ 218372 w 11150284"/>
                <a:gd name="connsiteY23-1728" fmla="*/ 3145793 h 6792145"/>
                <a:gd name="connsiteX24-1729" fmla="*/ 13654 w 11150284"/>
                <a:gd name="connsiteY24-1730" fmla="*/ 2313279 h 6792145"/>
                <a:gd name="connsiteX25-1731" fmla="*/ 185750 w 11150284"/>
                <a:gd name="connsiteY25-1732" fmla="*/ 1373908 h 6792145"/>
                <a:gd name="connsiteX0-1733" fmla="*/ 492495 w 11457029"/>
                <a:gd name="connsiteY0-1734" fmla="*/ 1373908 h 6792145"/>
                <a:gd name="connsiteX1-1735" fmla="*/ 1801747 w 11457029"/>
                <a:gd name="connsiteY1-1736" fmla="*/ 378554 h 6792145"/>
                <a:gd name="connsiteX2-1737" fmla="*/ 3262038 w 11457029"/>
                <a:gd name="connsiteY2-1738" fmla="*/ 97918 h 6792145"/>
                <a:gd name="connsiteX3-1739" fmla="*/ 5151706 w 11457029"/>
                <a:gd name="connsiteY3-1740" fmla="*/ 293411 h 6792145"/>
                <a:gd name="connsiteX4-1741" fmla="*/ 7247184 w 11457029"/>
                <a:gd name="connsiteY4-1742" fmla="*/ 2384 h 6792145"/>
                <a:gd name="connsiteX5-1743" fmla="*/ 8536351 w 11457029"/>
                <a:gd name="connsiteY5-1744" fmla="*/ 429887 h 6792145"/>
                <a:gd name="connsiteX6-1745" fmla="*/ 10128747 w 11457029"/>
                <a:gd name="connsiteY6-1746" fmla="*/ 378554 h 6792145"/>
                <a:gd name="connsiteX7-1747" fmla="*/ 10823850 w 11457029"/>
                <a:gd name="connsiteY7-1748" fmla="*/ 1401202 h 6792145"/>
                <a:gd name="connsiteX8-1749" fmla="*/ 11456973 w 11457029"/>
                <a:gd name="connsiteY8-1750" fmla="*/ 2135859 h 6792145"/>
                <a:gd name="connsiteX9-1751" fmla="*/ 10959375 w 11457029"/>
                <a:gd name="connsiteY9-1752" fmla="*/ 3250551 h 6792145"/>
                <a:gd name="connsiteX10-1753" fmla="*/ 11375085 w 11457029"/>
                <a:gd name="connsiteY10-1754" fmla="*/ 4223965 h 6792145"/>
                <a:gd name="connsiteX11-1755" fmla="*/ 11061187 w 11457029"/>
                <a:gd name="connsiteY11-1756" fmla="*/ 5179309 h 6792145"/>
                <a:gd name="connsiteX12-1757" fmla="*/ 10892088 w 11457029"/>
                <a:gd name="connsiteY12-1758" fmla="*/ 5982998 h 6792145"/>
                <a:gd name="connsiteX13-1759" fmla="*/ 10296913 w 11457029"/>
                <a:gd name="connsiteY13-1760" fmla="*/ 6107357 h 6792145"/>
                <a:gd name="connsiteX14-1761" fmla="*/ 9651076 w 11457029"/>
                <a:gd name="connsiteY14-1762" fmla="*/ 6500679 h 6792145"/>
                <a:gd name="connsiteX15-1763" fmla="*/ 8290692 w 11457029"/>
                <a:gd name="connsiteY15-1764" fmla="*/ 6380312 h 6792145"/>
                <a:gd name="connsiteX16-1765" fmla="*/ 6939564 w 11457029"/>
                <a:gd name="connsiteY16-1766" fmla="*/ 6789745 h 6792145"/>
                <a:gd name="connsiteX17-1767" fmla="*/ 5411015 w 11457029"/>
                <a:gd name="connsiteY17-1768" fmla="*/ 6462199 h 6792145"/>
                <a:gd name="connsiteX18-1769" fmla="*/ 3923409 w 11457029"/>
                <a:gd name="connsiteY18-1770" fmla="*/ 6530437 h 6792145"/>
                <a:gd name="connsiteX19-1771" fmla="*/ 2784386 w 11457029"/>
                <a:gd name="connsiteY19-1772" fmla="*/ 6609862 h 6792145"/>
                <a:gd name="connsiteX20-1773" fmla="*/ 1575994 w 11457029"/>
                <a:gd name="connsiteY20-1774" fmla="*/ 6080061 h 6792145"/>
                <a:gd name="connsiteX21-1775" fmla="*/ 615325 w 11457029"/>
                <a:gd name="connsiteY21-1776" fmla="*/ 5764633 h 6792145"/>
                <a:gd name="connsiteX22-1777" fmla="*/ 374991 w 11457029"/>
                <a:gd name="connsiteY22-1778" fmla="*/ 4715285 h 6792145"/>
                <a:gd name="connsiteX23-1779" fmla="*/ 525117 w 11457029"/>
                <a:gd name="connsiteY23-1780" fmla="*/ 3145793 h 6792145"/>
                <a:gd name="connsiteX24-1781" fmla="*/ 6500 w 11457029"/>
                <a:gd name="connsiteY24-1782" fmla="*/ 2313279 h 6792145"/>
                <a:gd name="connsiteX25-1783" fmla="*/ 492495 w 11457029"/>
                <a:gd name="connsiteY25-1784" fmla="*/ 1373908 h 6792145"/>
                <a:gd name="connsiteX0-1785" fmla="*/ 492495 w 11457029"/>
                <a:gd name="connsiteY0-1786" fmla="*/ 1373908 h 6792145"/>
                <a:gd name="connsiteX1-1787" fmla="*/ 1801747 w 11457029"/>
                <a:gd name="connsiteY1-1788" fmla="*/ 378554 h 6792145"/>
                <a:gd name="connsiteX2-1789" fmla="*/ 3262038 w 11457029"/>
                <a:gd name="connsiteY2-1790" fmla="*/ 97918 h 6792145"/>
                <a:gd name="connsiteX3-1791" fmla="*/ 5151706 w 11457029"/>
                <a:gd name="connsiteY3-1792" fmla="*/ 293411 h 6792145"/>
                <a:gd name="connsiteX4-1793" fmla="*/ 7247184 w 11457029"/>
                <a:gd name="connsiteY4-1794" fmla="*/ 2384 h 6792145"/>
                <a:gd name="connsiteX5-1795" fmla="*/ 8536351 w 11457029"/>
                <a:gd name="connsiteY5-1796" fmla="*/ 429887 h 6792145"/>
                <a:gd name="connsiteX6-1797" fmla="*/ 10128747 w 11457029"/>
                <a:gd name="connsiteY6-1798" fmla="*/ 378554 h 6792145"/>
                <a:gd name="connsiteX7-1799" fmla="*/ 10823850 w 11457029"/>
                <a:gd name="connsiteY7-1800" fmla="*/ 1401202 h 6792145"/>
                <a:gd name="connsiteX8-1801" fmla="*/ 11456973 w 11457029"/>
                <a:gd name="connsiteY8-1802" fmla="*/ 2135859 h 6792145"/>
                <a:gd name="connsiteX9-1803" fmla="*/ 10959375 w 11457029"/>
                <a:gd name="connsiteY9-1804" fmla="*/ 3250551 h 6792145"/>
                <a:gd name="connsiteX10-1805" fmla="*/ 11375085 w 11457029"/>
                <a:gd name="connsiteY10-1806" fmla="*/ 4223965 h 6792145"/>
                <a:gd name="connsiteX11-1807" fmla="*/ 11061187 w 11457029"/>
                <a:gd name="connsiteY11-1808" fmla="*/ 5179309 h 6792145"/>
                <a:gd name="connsiteX12-1809" fmla="*/ 10892088 w 11457029"/>
                <a:gd name="connsiteY12-1810" fmla="*/ 5982998 h 6792145"/>
                <a:gd name="connsiteX13-1811" fmla="*/ 10296913 w 11457029"/>
                <a:gd name="connsiteY13-1812" fmla="*/ 6107357 h 6792145"/>
                <a:gd name="connsiteX14-1813" fmla="*/ 9651076 w 11457029"/>
                <a:gd name="connsiteY14-1814" fmla="*/ 6500679 h 6792145"/>
                <a:gd name="connsiteX15-1815" fmla="*/ 8290692 w 11457029"/>
                <a:gd name="connsiteY15-1816" fmla="*/ 6380312 h 6792145"/>
                <a:gd name="connsiteX16-1817" fmla="*/ 6939564 w 11457029"/>
                <a:gd name="connsiteY16-1818" fmla="*/ 6789745 h 6792145"/>
                <a:gd name="connsiteX17-1819" fmla="*/ 5411015 w 11457029"/>
                <a:gd name="connsiteY17-1820" fmla="*/ 6462199 h 6792145"/>
                <a:gd name="connsiteX18-1821" fmla="*/ 3923409 w 11457029"/>
                <a:gd name="connsiteY18-1822" fmla="*/ 6530437 h 6792145"/>
                <a:gd name="connsiteX19-1823" fmla="*/ 2784386 w 11457029"/>
                <a:gd name="connsiteY19-1824" fmla="*/ 6609862 h 6792145"/>
                <a:gd name="connsiteX20-1825" fmla="*/ 1575994 w 11457029"/>
                <a:gd name="connsiteY20-1826" fmla="*/ 6080061 h 6792145"/>
                <a:gd name="connsiteX21-1827" fmla="*/ 615325 w 11457029"/>
                <a:gd name="connsiteY21-1828" fmla="*/ 5764633 h 6792145"/>
                <a:gd name="connsiteX22-1829" fmla="*/ 374991 w 11457029"/>
                <a:gd name="connsiteY22-1830" fmla="*/ 4715285 h 6792145"/>
                <a:gd name="connsiteX23-1831" fmla="*/ 525117 w 11457029"/>
                <a:gd name="connsiteY23-1832" fmla="*/ 3405101 h 6792145"/>
                <a:gd name="connsiteX24-1833" fmla="*/ 6500 w 11457029"/>
                <a:gd name="connsiteY24-1834" fmla="*/ 2313279 h 6792145"/>
                <a:gd name="connsiteX25-1835" fmla="*/ 492495 w 11457029"/>
                <a:gd name="connsiteY25-1836" fmla="*/ 1373908 h 6792145"/>
                <a:gd name="connsiteX0-1837" fmla="*/ 492495 w 11457029"/>
                <a:gd name="connsiteY0-1838" fmla="*/ 1373908 h 6792145"/>
                <a:gd name="connsiteX1-1839" fmla="*/ 1801747 w 11457029"/>
                <a:gd name="connsiteY1-1840" fmla="*/ 378554 h 6792145"/>
                <a:gd name="connsiteX2-1841" fmla="*/ 3262038 w 11457029"/>
                <a:gd name="connsiteY2-1842" fmla="*/ 97918 h 6792145"/>
                <a:gd name="connsiteX3-1843" fmla="*/ 5151706 w 11457029"/>
                <a:gd name="connsiteY3-1844" fmla="*/ 293411 h 6792145"/>
                <a:gd name="connsiteX4-1845" fmla="*/ 7247184 w 11457029"/>
                <a:gd name="connsiteY4-1846" fmla="*/ 2384 h 6792145"/>
                <a:gd name="connsiteX5-1847" fmla="*/ 8536351 w 11457029"/>
                <a:gd name="connsiteY5-1848" fmla="*/ 429887 h 6792145"/>
                <a:gd name="connsiteX6-1849" fmla="*/ 10128747 w 11457029"/>
                <a:gd name="connsiteY6-1850" fmla="*/ 378554 h 6792145"/>
                <a:gd name="connsiteX7-1851" fmla="*/ 10823850 w 11457029"/>
                <a:gd name="connsiteY7-1852" fmla="*/ 1401202 h 6792145"/>
                <a:gd name="connsiteX8-1853" fmla="*/ 11456973 w 11457029"/>
                <a:gd name="connsiteY8-1854" fmla="*/ 2135859 h 6792145"/>
                <a:gd name="connsiteX9-1855" fmla="*/ 10959375 w 11457029"/>
                <a:gd name="connsiteY9-1856" fmla="*/ 3250551 h 6792145"/>
                <a:gd name="connsiteX10-1857" fmla="*/ 11375085 w 11457029"/>
                <a:gd name="connsiteY10-1858" fmla="*/ 4223965 h 6792145"/>
                <a:gd name="connsiteX11-1859" fmla="*/ 11061187 w 11457029"/>
                <a:gd name="connsiteY11-1860" fmla="*/ 5179309 h 6792145"/>
                <a:gd name="connsiteX12-1861" fmla="*/ 10892088 w 11457029"/>
                <a:gd name="connsiteY12-1862" fmla="*/ 5982998 h 6792145"/>
                <a:gd name="connsiteX13-1863" fmla="*/ 10296913 w 11457029"/>
                <a:gd name="connsiteY13-1864" fmla="*/ 6107357 h 6792145"/>
                <a:gd name="connsiteX14-1865" fmla="*/ 9651076 w 11457029"/>
                <a:gd name="connsiteY14-1866" fmla="*/ 6500679 h 6792145"/>
                <a:gd name="connsiteX15-1867" fmla="*/ 8290692 w 11457029"/>
                <a:gd name="connsiteY15-1868" fmla="*/ 6380312 h 6792145"/>
                <a:gd name="connsiteX16-1869" fmla="*/ 6939564 w 11457029"/>
                <a:gd name="connsiteY16-1870" fmla="*/ 6789745 h 6792145"/>
                <a:gd name="connsiteX17-1871" fmla="*/ 5411015 w 11457029"/>
                <a:gd name="connsiteY17-1872" fmla="*/ 6462199 h 6792145"/>
                <a:gd name="connsiteX18-1873" fmla="*/ 3923409 w 11457029"/>
                <a:gd name="connsiteY18-1874" fmla="*/ 6530437 h 6792145"/>
                <a:gd name="connsiteX19-1875" fmla="*/ 2784386 w 11457029"/>
                <a:gd name="connsiteY19-1876" fmla="*/ 6609862 h 6792145"/>
                <a:gd name="connsiteX20-1877" fmla="*/ 1575994 w 11457029"/>
                <a:gd name="connsiteY20-1878" fmla="*/ 6080061 h 6792145"/>
                <a:gd name="connsiteX21-1879" fmla="*/ 615325 w 11457029"/>
                <a:gd name="connsiteY21-1880" fmla="*/ 5764633 h 6792145"/>
                <a:gd name="connsiteX22-1881" fmla="*/ 142980 w 11457029"/>
                <a:gd name="connsiteY22-1882" fmla="*/ 4715285 h 6792145"/>
                <a:gd name="connsiteX23-1883" fmla="*/ 525117 w 11457029"/>
                <a:gd name="connsiteY23-1884" fmla="*/ 3405101 h 6792145"/>
                <a:gd name="connsiteX24-1885" fmla="*/ 6500 w 11457029"/>
                <a:gd name="connsiteY24-1886" fmla="*/ 2313279 h 6792145"/>
                <a:gd name="connsiteX25-1887" fmla="*/ 492495 w 11457029"/>
                <a:gd name="connsiteY25-1888" fmla="*/ 1373908 h 6792145"/>
                <a:gd name="connsiteX0-1889" fmla="*/ 497880 w 11462414"/>
                <a:gd name="connsiteY0-1890" fmla="*/ 1373908 h 6792145"/>
                <a:gd name="connsiteX1-1891" fmla="*/ 1807132 w 11462414"/>
                <a:gd name="connsiteY1-1892" fmla="*/ 378554 h 6792145"/>
                <a:gd name="connsiteX2-1893" fmla="*/ 3267423 w 11462414"/>
                <a:gd name="connsiteY2-1894" fmla="*/ 97918 h 6792145"/>
                <a:gd name="connsiteX3-1895" fmla="*/ 5157091 w 11462414"/>
                <a:gd name="connsiteY3-1896" fmla="*/ 293411 h 6792145"/>
                <a:gd name="connsiteX4-1897" fmla="*/ 7252569 w 11462414"/>
                <a:gd name="connsiteY4-1898" fmla="*/ 2384 h 6792145"/>
                <a:gd name="connsiteX5-1899" fmla="*/ 8541736 w 11462414"/>
                <a:gd name="connsiteY5-1900" fmla="*/ 429887 h 6792145"/>
                <a:gd name="connsiteX6-1901" fmla="*/ 10134132 w 11462414"/>
                <a:gd name="connsiteY6-1902" fmla="*/ 378554 h 6792145"/>
                <a:gd name="connsiteX7-1903" fmla="*/ 10829235 w 11462414"/>
                <a:gd name="connsiteY7-1904" fmla="*/ 1401202 h 6792145"/>
                <a:gd name="connsiteX8-1905" fmla="*/ 11462358 w 11462414"/>
                <a:gd name="connsiteY8-1906" fmla="*/ 2135859 h 6792145"/>
                <a:gd name="connsiteX9-1907" fmla="*/ 10964760 w 11462414"/>
                <a:gd name="connsiteY9-1908" fmla="*/ 3250551 h 6792145"/>
                <a:gd name="connsiteX10-1909" fmla="*/ 11380470 w 11462414"/>
                <a:gd name="connsiteY10-1910" fmla="*/ 4223965 h 6792145"/>
                <a:gd name="connsiteX11-1911" fmla="*/ 11066572 w 11462414"/>
                <a:gd name="connsiteY11-1912" fmla="*/ 5179309 h 6792145"/>
                <a:gd name="connsiteX12-1913" fmla="*/ 10897473 w 11462414"/>
                <a:gd name="connsiteY12-1914" fmla="*/ 5982998 h 6792145"/>
                <a:gd name="connsiteX13-1915" fmla="*/ 10302298 w 11462414"/>
                <a:gd name="connsiteY13-1916" fmla="*/ 6107357 h 6792145"/>
                <a:gd name="connsiteX14-1917" fmla="*/ 9656461 w 11462414"/>
                <a:gd name="connsiteY14-1918" fmla="*/ 6500679 h 6792145"/>
                <a:gd name="connsiteX15-1919" fmla="*/ 8296077 w 11462414"/>
                <a:gd name="connsiteY15-1920" fmla="*/ 6380312 h 6792145"/>
                <a:gd name="connsiteX16-1921" fmla="*/ 6944949 w 11462414"/>
                <a:gd name="connsiteY16-1922" fmla="*/ 6789745 h 6792145"/>
                <a:gd name="connsiteX17-1923" fmla="*/ 5416400 w 11462414"/>
                <a:gd name="connsiteY17-1924" fmla="*/ 6462199 h 6792145"/>
                <a:gd name="connsiteX18-1925" fmla="*/ 3928794 w 11462414"/>
                <a:gd name="connsiteY18-1926" fmla="*/ 6530437 h 6792145"/>
                <a:gd name="connsiteX19-1927" fmla="*/ 2789771 w 11462414"/>
                <a:gd name="connsiteY19-1928" fmla="*/ 6609862 h 6792145"/>
                <a:gd name="connsiteX20-1929" fmla="*/ 1581379 w 11462414"/>
                <a:gd name="connsiteY20-1930" fmla="*/ 6080061 h 6792145"/>
                <a:gd name="connsiteX21-1931" fmla="*/ 620710 w 11462414"/>
                <a:gd name="connsiteY21-1932" fmla="*/ 5764633 h 6792145"/>
                <a:gd name="connsiteX22-1933" fmla="*/ 148365 w 11462414"/>
                <a:gd name="connsiteY22-1934" fmla="*/ 4715285 h 6792145"/>
                <a:gd name="connsiteX23-1935" fmla="*/ 259232 w 11462414"/>
                <a:gd name="connsiteY23-1936" fmla="*/ 3522263 h 6792145"/>
                <a:gd name="connsiteX24-1937" fmla="*/ 11885 w 11462414"/>
                <a:gd name="connsiteY24-1938" fmla="*/ 2313279 h 6792145"/>
                <a:gd name="connsiteX25-1939" fmla="*/ 497880 w 11462414"/>
                <a:gd name="connsiteY25-1940" fmla="*/ 1373908 h 6792145"/>
                <a:gd name="connsiteX0-1941" fmla="*/ 497880 w 11462484"/>
                <a:gd name="connsiteY0-1942" fmla="*/ 1373908 h 6792145"/>
                <a:gd name="connsiteX1-1943" fmla="*/ 1807132 w 11462484"/>
                <a:gd name="connsiteY1-1944" fmla="*/ 378554 h 6792145"/>
                <a:gd name="connsiteX2-1945" fmla="*/ 3267423 w 11462484"/>
                <a:gd name="connsiteY2-1946" fmla="*/ 97918 h 6792145"/>
                <a:gd name="connsiteX3-1947" fmla="*/ 5157091 w 11462484"/>
                <a:gd name="connsiteY3-1948" fmla="*/ 293411 h 6792145"/>
                <a:gd name="connsiteX4-1949" fmla="*/ 7252569 w 11462484"/>
                <a:gd name="connsiteY4-1950" fmla="*/ 2384 h 6792145"/>
                <a:gd name="connsiteX5-1951" fmla="*/ 8541736 w 11462484"/>
                <a:gd name="connsiteY5-1952" fmla="*/ 429887 h 6792145"/>
                <a:gd name="connsiteX6-1953" fmla="*/ 10134132 w 11462484"/>
                <a:gd name="connsiteY6-1954" fmla="*/ 378554 h 6792145"/>
                <a:gd name="connsiteX7-1955" fmla="*/ 10829235 w 11462484"/>
                <a:gd name="connsiteY7-1956" fmla="*/ 1401202 h 6792145"/>
                <a:gd name="connsiteX8-1957" fmla="*/ 11462358 w 11462484"/>
                <a:gd name="connsiteY8-1958" fmla="*/ 2135859 h 6792145"/>
                <a:gd name="connsiteX9-1959" fmla="*/ 11293138 w 11462484"/>
                <a:gd name="connsiteY9-1960" fmla="*/ 3294488 h 6792145"/>
                <a:gd name="connsiteX10-1961" fmla="*/ 11380470 w 11462484"/>
                <a:gd name="connsiteY10-1962" fmla="*/ 4223965 h 6792145"/>
                <a:gd name="connsiteX11-1963" fmla="*/ 11066572 w 11462484"/>
                <a:gd name="connsiteY11-1964" fmla="*/ 5179309 h 6792145"/>
                <a:gd name="connsiteX12-1965" fmla="*/ 10897473 w 11462484"/>
                <a:gd name="connsiteY12-1966" fmla="*/ 5982998 h 6792145"/>
                <a:gd name="connsiteX13-1967" fmla="*/ 10302298 w 11462484"/>
                <a:gd name="connsiteY13-1968" fmla="*/ 6107357 h 6792145"/>
                <a:gd name="connsiteX14-1969" fmla="*/ 9656461 w 11462484"/>
                <a:gd name="connsiteY14-1970" fmla="*/ 6500679 h 6792145"/>
                <a:gd name="connsiteX15-1971" fmla="*/ 8296077 w 11462484"/>
                <a:gd name="connsiteY15-1972" fmla="*/ 6380312 h 6792145"/>
                <a:gd name="connsiteX16-1973" fmla="*/ 6944949 w 11462484"/>
                <a:gd name="connsiteY16-1974" fmla="*/ 6789745 h 6792145"/>
                <a:gd name="connsiteX17-1975" fmla="*/ 5416400 w 11462484"/>
                <a:gd name="connsiteY17-1976" fmla="*/ 6462199 h 6792145"/>
                <a:gd name="connsiteX18-1977" fmla="*/ 3928794 w 11462484"/>
                <a:gd name="connsiteY18-1978" fmla="*/ 6530437 h 6792145"/>
                <a:gd name="connsiteX19-1979" fmla="*/ 2789771 w 11462484"/>
                <a:gd name="connsiteY19-1980" fmla="*/ 6609862 h 6792145"/>
                <a:gd name="connsiteX20-1981" fmla="*/ 1581379 w 11462484"/>
                <a:gd name="connsiteY20-1982" fmla="*/ 6080061 h 6792145"/>
                <a:gd name="connsiteX21-1983" fmla="*/ 620710 w 11462484"/>
                <a:gd name="connsiteY21-1984" fmla="*/ 5764633 h 6792145"/>
                <a:gd name="connsiteX22-1985" fmla="*/ 148365 w 11462484"/>
                <a:gd name="connsiteY22-1986" fmla="*/ 4715285 h 6792145"/>
                <a:gd name="connsiteX23-1987" fmla="*/ 259232 w 11462484"/>
                <a:gd name="connsiteY23-1988" fmla="*/ 3522263 h 6792145"/>
                <a:gd name="connsiteX24-1989" fmla="*/ 11885 w 11462484"/>
                <a:gd name="connsiteY24-1990" fmla="*/ 2313279 h 6792145"/>
                <a:gd name="connsiteX25-1991" fmla="*/ 497880 w 11462484"/>
                <a:gd name="connsiteY25-1992" fmla="*/ 1373908 h 6792145"/>
                <a:gd name="connsiteX0-1993" fmla="*/ 497880 w 11462484"/>
                <a:gd name="connsiteY0-1994" fmla="*/ 1373908 h 6792145"/>
                <a:gd name="connsiteX1-1995" fmla="*/ 1807132 w 11462484"/>
                <a:gd name="connsiteY1-1996" fmla="*/ 378554 h 6792145"/>
                <a:gd name="connsiteX2-1997" fmla="*/ 3267423 w 11462484"/>
                <a:gd name="connsiteY2-1998" fmla="*/ 97918 h 6792145"/>
                <a:gd name="connsiteX3-1999" fmla="*/ 5157091 w 11462484"/>
                <a:gd name="connsiteY3-2000" fmla="*/ 293411 h 6792145"/>
                <a:gd name="connsiteX4-2001" fmla="*/ 7252569 w 11462484"/>
                <a:gd name="connsiteY4-2002" fmla="*/ 2384 h 6792145"/>
                <a:gd name="connsiteX5-2003" fmla="*/ 8541736 w 11462484"/>
                <a:gd name="connsiteY5-2004" fmla="*/ 429887 h 6792145"/>
                <a:gd name="connsiteX6-2005" fmla="*/ 10134132 w 11462484"/>
                <a:gd name="connsiteY6-2006" fmla="*/ 378554 h 6792145"/>
                <a:gd name="connsiteX7-2007" fmla="*/ 10957731 w 11462484"/>
                <a:gd name="connsiteY7-2008" fmla="*/ 1240104 h 6792145"/>
                <a:gd name="connsiteX8-2009" fmla="*/ 11462358 w 11462484"/>
                <a:gd name="connsiteY8-2010" fmla="*/ 2135859 h 6792145"/>
                <a:gd name="connsiteX9-2011" fmla="*/ 11293138 w 11462484"/>
                <a:gd name="connsiteY9-2012" fmla="*/ 3294488 h 6792145"/>
                <a:gd name="connsiteX10-2013" fmla="*/ 11380470 w 11462484"/>
                <a:gd name="connsiteY10-2014" fmla="*/ 4223965 h 6792145"/>
                <a:gd name="connsiteX11-2015" fmla="*/ 11066572 w 11462484"/>
                <a:gd name="connsiteY11-2016" fmla="*/ 5179309 h 6792145"/>
                <a:gd name="connsiteX12-2017" fmla="*/ 10897473 w 11462484"/>
                <a:gd name="connsiteY12-2018" fmla="*/ 5982998 h 6792145"/>
                <a:gd name="connsiteX13-2019" fmla="*/ 10302298 w 11462484"/>
                <a:gd name="connsiteY13-2020" fmla="*/ 6107357 h 6792145"/>
                <a:gd name="connsiteX14-2021" fmla="*/ 9656461 w 11462484"/>
                <a:gd name="connsiteY14-2022" fmla="*/ 6500679 h 6792145"/>
                <a:gd name="connsiteX15-2023" fmla="*/ 8296077 w 11462484"/>
                <a:gd name="connsiteY15-2024" fmla="*/ 6380312 h 6792145"/>
                <a:gd name="connsiteX16-2025" fmla="*/ 6944949 w 11462484"/>
                <a:gd name="connsiteY16-2026" fmla="*/ 6789745 h 6792145"/>
                <a:gd name="connsiteX17-2027" fmla="*/ 5416400 w 11462484"/>
                <a:gd name="connsiteY17-2028" fmla="*/ 6462199 h 6792145"/>
                <a:gd name="connsiteX18-2029" fmla="*/ 3928794 w 11462484"/>
                <a:gd name="connsiteY18-2030" fmla="*/ 6530437 h 6792145"/>
                <a:gd name="connsiteX19-2031" fmla="*/ 2789771 w 11462484"/>
                <a:gd name="connsiteY19-2032" fmla="*/ 6609862 h 6792145"/>
                <a:gd name="connsiteX20-2033" fmla="*/ 1581379 w 11462484"/>
                <a:gd name="connsiteY20-2034" fmla="*/ 6080061 h 6792145"/>
                <a:gd name="connsiteX21-2035" fmla="*/ 620710 w 11462484"/>
                <a:gd name="connsiteY21-2036" fmla="*/ 5764633 h 6792145"/>
                <a:gd name="connsiteX22-2037" fmla="*/ 148365 w 11462484"/>
                <a:gd name="connsiteY22-2038" fmla="*/ 4715285 h 6792145"/>
                <a:gd name="connsiteX23-2039" fmla="*/ 259232 w 11462484"/>
                <a:gd name="connsiteY23-2040" fmla="*/ 3522263 h 6792145"/>
                <a:gd name="connsiteX24-2041" fmla="*/ 11885 w 11462484"/>
                <a:gd name="connsiteY24-2042" fmla="*/ 2313279 h 6792145"/>
                <a:gd name="connsiteX25-2043" fmla="*/ 497880 w 11462484"/>
                <a:gd name="connsiteY25-2044" fmla="*/ 1373908 h 67921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03" y="connsiteY11-104"/>
                </a:cxn>
                <a:cxn ang="0">
                  <a:pos x="connsiteX12-177" y="connsiteY12-178"/>
                </a:cxn>
                <a:cxn ang="0">
                  <a:pos x="connsiteX13-205" y="connsiteY13-206"/>
                </a:cxn>
                <a:cxn ang="0">
                  <a:pos x="connsiteX14-319" y="connsiteY14-320"/>
                </a:cxn>
                <a:cxn ang="0">
                  <a:pos x="connsiteX15-351" y="connsiteY15-352"/>
                </a:cxn>
                <a:cxn ang="0">
                  <a:pos x="connsiteX16-449" y="connsiteY16-450"/>
                </a:cxn>
                <a:cxn ang="0">
                  <a:pos x="connsiteX17-587" y="connsiteY17-588"/>
                </a:cxn>
                <a:cxn ang="0">
                  <a:pos x="connsiteX18-661" y="connsiteY18-662"/>
                </a:cxn>
                <a:cxn ang="0">
                  <a:pos x="connsiteX19-777" y="connsiteY19-778"/>
                </a:cxn>
                <a:cxn ang="0">
                  <a:pos x="connsiteX20-859" y="connsiteY20-860"/>
                </a:cxn>
                <a:cxn ang="0">
                  <a:pos x="connsiteX21-1071" y="connsiteY21-1072"/>
                </a:cxn>
                <a:cxn ang="0">
                  <a:pos x="connsiteX22-1205" y="connsiteY22-1206"/>
                </a:cxn>
                <a:cxn ang="0">
                  <a:pos x="connsiteX23-1483" y="connsiteY23-1484"/>
                </a:cxn>
                <a:cxn ang="0">
                  <a:pos x="connsiteX24-1629" y="connsiteY24-1630"/>
                </a:cxn>
                <a:cxn ang="0">
                  <a:pos x="connsiteX25-1731" y="connsiteY25-1732"/>
                </a:cxn>
              </a:cxnLst>
              <a:rect l="l" t="t" r="r" b="b"/>
              <a:pathLst>
                <a:path w="11462484" h="6792145">
                  <a:moveTo>
                    <a:pt x="497880" y="1373908"/>
                  </a:moveTo>
                  <a:cubicBezTo>
                    <a:pt x="497880" y="801577"/>
                    <a:pt x="1234801" y="378554"/>
                    <a:pt x="1807132" y="378554"/>
                  </a:cubicBezTo>
                  <a:cubicBezTo>
                    <a:pt x="2216406" y="197734"/>
                    <a:pt x="2709097" y="112108"/>
                    <a:pt x="3267423" y="97918"/>
                  </a:cubicBezTo>
                  <a:cubicBezTo>
                    <a:pt x="3825749" y="83728"/>
                    <a:pt x="4486076" y="348002"/>
                    <a:pt x="5157091" y="293411"/>
                  </a:cubicBezTo>
                  <a:cubicBezTo>
                    <a:pt x="5864682" y="328330"/>
                    <a:pt x="6544978" y="-32535"/>
                    <a:pt x="7252569" y="2384"/>
                  </a:cubicBezTo>
                  <a:lnTo>
                    <a:pt x="8541736" y="429887"/>
                  </a:lnTo>
                  <a:cubicBezTo>
                    <a:pt x="9072535" y="412776"/>
                    <a:pt x="9731466" y="243518"/>
                    <a:pt x="10134132" y="378554"/>
                  </a:cubicBezTo>
                  <a:cubicBezTo>
                    <a:pt x="10536798" y="513590"/>
                    <a:pt x="10736360" y="947220"/>
                    <a:pt x="10957731" y="1240104"/>
                  </a:cubicBezTo>
                  <a:cubicBezTo>
                    <a:pt x="11179102" y="1532988"/>
                    <a:pt x="11455693" y="1839008"/>
                    <a:pt x="11462358" y="2135859"/>
                  </a:cubicBezTo>
                  <a:cubicBezTo>
                    <a:pt x="11469023" y="2432710"/>
                    <a:pt x="11208977" y="2953294"/>
                    <a:pt x="11293138" y="3294488"/>
                  </a:cubicBezTo>
                  <a:cubicBezTo>
                    <a:pt x="11377299" y="3635682"/>
                    <a:pt x="11418231" y="3909828"/>
                    <a:pt x="11380470" y="4223965"/>
                  </a:cubicBezTo>
                  <a:cubicBezTo>
                    <a:pt x="11342709" y="4538102"/>
                    <a:pt x="11147071" y="4886137"/>
                    <a:pt x="11066572" y="5179309"/>
                  </a:cubicBezTo>
                  <a:cubicBezTo>
                    <a:pt x="10986073" y="5472481"/>
                    <a:pt x="11024852" y="5828323"/>
                    <a:pt x="10897473" y="5982998"/>
                  </a:cubicBezTo>
                  <a:cubicBezTo>
                    <a:pt x="10770094" y="6137673"/>
                    <a:pt x="10534154" y="6002880"/>
                    <a:pt x="10302298" y="6107357"/>
                  </a:cubicBezTo>
                  <a:cubicBezTo>
                    <a:pt x="10070442" y="6211834"/>
                    <a:pt x="10002204" y="6482482"/>
                    <a:pt x="9656461" y="6500679"/>
                  </a:cubicBezTo>
                  <a:cubicBezTo>
                    <a:pt x="9310718" y="6518876"/>
                    <a:pt x="8720700" y="6323036"/>
                    <a:pt x="8296077" y="6380312"/>
                  </a:cubicBezTo>
                  <a:cubicBezTo>
                    <a:pt x="7871454" y="6437588"/>
                    <a:pt x="7427170" y="6826139"/>
                    <a:pt x="6944949" y="6789745"/>
                  </a:cubicBezTo>
                  <a:cubicBezTo>
                    <a:pt x="6462728" y="6753351"/>
                    <a:pt x="5980507" y="6466748"/>
                    <a:pt x="5416400" y="6462199"/>
                  </a:cubicBezTo>
                  <a:lnTo>
                    <a:pt x="3928794" y="6530437"/>
                  </a:lnTo>
                  <a:lnTo>
                    <a:pt x="2789771" y="6609862"/>
                  </a:lnTo>
                  <a:cubicBezTo>
                    <a:pt x="1416629" y="6601174"/>
                    <a:pt x="1779116" y="6218658"/>
                    <a:pt x="1581379" y="6080061"/>
                  </a:cubicBezTo>
                  <a:cubicBezTo>
                    <a:pt x="1383642" y="5941464"/>
                    <a:pt x="859546" y="5992096"/>
                    <a:pt x="620710" y="5764633"/>
                  </a:cubicBezTo>
                  <a:cubicBezTo>
                    <a:pt x="381874" y="5537170"/>
                    <a:pt x="188420" y="5117639"/>
                    <a:pt x="148365" y="4715285"/>
                  </a:cubicBezTo>
                  <a:cubicBezTo>
                    <a:pt x="108310" y="4312931"/>
                    <a:pt x="302450" y="3913499"/>
                    <a:pt x="259232" y="3522263"/>
                  </a:cubicBezTo>
                  <a:cubicBezTo>
                    <a:pt x="216014" y="3131027"/>
                    <a:pt x="-60015" y="2594945"/>
                    <a:pt x="11885" y="2313279"/>
                  </a:cubicBezTo>
                  <a:cubicBezTo>
                    <a:pt x="14659" y="2013803"/>
                    <a:pt x="495106" y="1673384"/>
                    <a:pt x="497880" y="1373908"/>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图片 9"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6177" r="53646"/>
            <a:stretch>
              <a:fillRect/>
            </a:stretch>
          </p:blipFill>
          <p:spPr>
            <a:xfrm>
              <a:off x="6396728" y="-33086"/>
              <a:ext cx="5784543" cy="6085290"/>
            </a:xfrm>
            <a:prstGeom prst="rect">
              <a:avLst/>
            </a:prstGeom>
          </p:spPr>
        </p:pic>
        <p:pic>
          <p:nvPicPr>
            <p:cNvPr id="11" name="图片 10"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5693" r="52377" b="52299"/>
            <a:stretch>
              <a:fillRect/>
            </a:stretch>
          </p:blipFill>
          <p:spPr>
            <a:xfrm flipH="1" flipV="1">
              <a:off x="-14118" y="4534289"/>
              <a:ext cx="5942894" cy="2323711"/>
            </a:xfrm>
            <a:prstGeom prst="rect">
              <a:avLst/>
            </a:prstGeom>
          </p:spPr>
        </p:pic>
        <p:pic>
          <p:nvPicPr>
            <p:cNvPr id="12" name="图片 11"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1884" t="46316" r="13738" b="-1"/>
            <a:stretch>
              <a:fillRect/>
            </a:stretch>
          </p:blipFill>
          <p:spPr>
            <a:xfrm>
              <a:off x="0" y="-33086"/>
              <a:ext cx="4290107" cy="3897357"/>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5324" t="5503" r="13738" b="77756"/>
            <a:stretch>
              <a:fillRect/>
            </a:stretch>
          </p:blipFill>
          <p:spPr>
            <a:xfrm flipH="1">
              <a:off x="8331200" y="5642679"/>
              <a:ext cx="3860799" cy="121532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100000">
              <a:srgbClr val="7C5E29"/>
            </a:gs>
            <a:gs pos="0">
              <a:srgbClr val="CAAF4E"/>
            </a:gs>
          </a:gsLst>
          <a:lin ang="5400000" scaled="1"/>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100000">
              <a:srgbClr val="7C5E29"/>
            </a:gs>
            <a:gs pos="0">
              <a:srgbClr val="CAAF4E"/>
            </a:gs>
          </a:gsLst>
          <a:lin ang="5400000" scaled="1"/>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notesSlide" Target="../notesSlides/notesSlide1.xml"/><Relationship Id="rId11" Type="http://schemas.openxmlformats.org/officeDocument/2006/relationships/slideLayout" Target="../slideLayouts/slideLayout7.xml"/><Relationship Id="rId10" Type="http://schemas.openxmlformats.org/officeDocument/2006/relationships/themeOverride" Target="../theme/themeOverride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slide" Target="slide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slide" Target="slide6.xml"/></Relationships>
</file>

<file path=ppt/slides/_rels/slide1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slide" Target="slide14.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5" Type="http://schemas.openxmlformats.org/officeDocument/2006/relationships/notesSlide" Target="../notesSlides/notesSlide13.xml"/><Relationship Id="rId14" Type="http://schemas.openxmlformats.org/officeDocument/2006/relationships/slideLayout" Target="../slideLayouts/slideLayout8.xml"/><Relationship Id="rId13" Type="http://schemas.openxmlformats.org/officeDocument/2006/relationships/tags" Target="../tags/tag12.xml"/><Relationship Id="rId12" Type="http://schemas.openxmlformats.org/officeDocument/2006/relationships/slide" Target="slide16.xml"/><Relationship Id="rId11" Type="http://schemas.openxmlformats.org/officeDocument/2006/relationships/tags" Target="../tags/tag11.xml"/><Relationship Id="rId10" Type="http://schemas.openxmlformats.org/officeDocument/2006/relationships/slide" Target="slide15.xml"/><Relationship Id="rId1" Type="http://schemas.openxmlformats.org/officeDocument/2006/relationships/slide" Target="slide6.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4.xml"/><Relationship Id="rId3" Type="http://schemas.openxmlformats.org/officeDocument/2006/relationships/tags" Target="../tags/tag13.xml"/><Relationship Id="rId2" Type="http://schemas.openxmlformats.org/officeDocument/2006/relationships/slide" Target="slide13.xml"/><Relationship Id="rId1" Type="http://schemas.openxmlformats.org/officeDocument/2006/relationships/image" Target="../media/image16.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4.xml"/><Relationship Id="rId3" Type="http://schemas.openxmlformats.org/officeDocument/2006/relationships/tags" Target="../tags/tag14.xml"/><Relationship Id="rId2" Type="http://schemas.openxmlformats.org/officeDocument/2006/relationships/slide" Target="slide13.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4.xml"/><Relationship Id="rId3" Type="http://schemas.openxmlformats.org/officeDocument/2006/relationships/tags" Target="../tags/tag15.xml"/><Relationship Id="rId2" Type="http://schemas.openxmlformats.org/officeDocument/2006/relationships/slide" Target="slide13.xml"/><Relationship Id="rId1" Type="http://schemas.openxmlformats.org/officeDocument/2006/relationships/image" Target="../media/image16.jpeg"/></Relationships>
</file>

<file path=ppt/slides/_rels/slide17.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slide" Target="slide18.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5" Type="http://schemas.openxmlformats.org/officeDocument/2006/relationships/notesSlide" Target="../notesSlides/notesSlide17.xml"/><Relationship Id="rId14" Type="http://schemas.openxmlformats.org/officeDocument/2006/relationships/slideLayout" Target="../slideLayouts/slideLayout8.xml"/><Relationship Id="rId13" Type="http://schemas.openxmlformats.org/officeDocument/2006/relationships/tags" Target="../tags/tag24.xml"/><Relationship Id="rId12" Type="http://schemas.openxmlformats.org/officeDocument/2006/relationships/slide" Target="slide21.xml"/><Relationship Id="rId11" Type="http://schemas.openxmlformats.org/officeDocument/2006/relationships/tags" Target="../tags/tag23.xml"/><Relationship Id="rId10" Type="http://schemas.openxmlformats.org/officeDocument/2006/relationships/slide" Target="slide19.xml"/><Relationship Id="rId1" Type="http://schemas.openxmlformats.org/officeDocument/2006/relationships/slide" Target="slide6.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4.xml"/><Relationship Id="rId4" Type="http://schemas.openxmlformats.org/officeDocument/2006/relationships/tags" Target="../tags/tag25.xml"/><Relationship Id="rId3" Type="http://schemas.openxmlformats.org/officeDocument/2006/relationships/slide" Target="slide13.xml"/><Relationship Id="rId2" Type="http://schemas.openxmlformats.org/officeDocument/2006/relationships/slide" Target="slide17.xml"/><Relationship Id="rId1" Type="http://schemas.openxmlformats.org/officeDocument/2006/relationships/image" Target="../media/image16.jpe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4.xml"/><Relationship Id="rId4" Type="http://schemas.openxmlformats.org/officeDocument/2006/relationships/tags" Target="../tags/tag26.xml"/><Relationship Id="rId3" Type="http://schemas.openxmlformats.org/officeDocument/2006/relationships/slide" Target="slide20.xml"/><Relationship Id="rId2" Type="http://schemas.openxmlformats.org/officeDocument/2006/relationships/slide" Target="slide17.xml"/><Relationship Id="rId1" Type="http://schemas.openxmlformats.org/officeDocument/2006/relationships/image" Target="../media/image16.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8.xml"/><Relationship Id="rId2" Type="http://schemas.openxmlformats.org/officeDocument/2006/relationships/image" Target="../media/image11.png"/><Relationship Id="rId1" Type="http://schemas.openxmlformats.org/officeDocument/2006/relationships/slide" Target="slide4.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4.xml"/><Relationship Id="rId3" Type="http://schemas.openxmlformats.org/officeDocument/2006/relationships/tags" Target="../tags/tag27.xml"/><Relationship Id="rId2" Type="http://schemas.openxmlformats.org/officeDocument/2006/relationships/slide" Target="slide17.xml"/><Relationship Id="rId1" Type="http://schemas.openxmlformats.org/officeDocument/2006/relationships/image" Target="../media/image16.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4.xml"/><Relationship Id="rId3" Type="http://schemas.openxmlformats.org/officeDocument/2006/relationships/tags" Target="../tags/tag28.xml"/><Relationship Id="rId2" Type="http://schemas.openxmlformats.org/officeDocument/2006/relationships/slide" Target="slide13.xml"/><Relationship Id="rId1" Type="http://schemas.openxmlformats.org/officeDocument/2006/relationships/image" Target="../media/image16.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4.xml"/><Relationship Id="rId3" Type="http://schemas.openxmlformats.org/officeDocument/2006/relationships/tags" Target="../tags/tag29.xml"/><Relationship Id="rId2" Type="http://schemas.openxmlformats.org/officeDocument/2006/relationships/slide" Target="slide17.xml"/><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slide" Target="slide6.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8.xml"/><Relationship Id="rId2" Type="http://schemas.openxmlformats.org/officeDocument/2006/relationships/slide" Target="slide6.xml"/><Relationship Id="rId1" Type="http://schemas.openxmlformats.org/officeDocument/2006/relationships/tags" Target="../tags/tag30.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4.xml"/><Relationship Id="rId2" Type="http://schemas.openxmlformats.org/officeDocument/2006/relationships/tags" Target="../tags/tag31.xml"/><Relationship Id="rId1" Type="http://schemas.openxmlformats.org/officeDocument/2006/relationships/image" Target="../media/image16.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4.xml"/><Relationship Id="rId2" Type="http://schemas.openxmlformats.org/officeDocument/2006/relationships/tags" Target="../tags/tag32.xml"/><Relationship Id="rId1" Type="http://schemas.openxmlformats.org/officeDocument/2006/relationships/image" Target="../media/image16.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4.xml"/><Relationship Id="rId4" Type="http://schemas.openxmlformats.org/officeDocument/2006/relationships/tags" Target="../tags/tag33.xml"/><Relationship Id="rId3" Type="http://schemas.openxmlformats.org/officeDocument/2006/relationships/image" Target="../media/image17.png"/><Relationship Id="rId2" Type="http://schemas.openxmlformats.org/officeDocument/2006/relationships/slide" Target="slide24.xml"/><Relationship Id="rId1" Type="http://schemas.openxmlformats.org/officeDocument/2006/relationships/image" Target="../media/image16.jpe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3.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28.xml"/><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8.xml"/><Relationship Id="rId7" Type="http://schemas.openxmlformats.org/officeDocument/2006/relationships/tags" Target="../tags/tag34.xml"/><Relationship Id="rId6" Type="http://schemas.openxmlformats.org/officeDocument/2006/relationships/slide" Target="slide3.xml"/><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slide" Target="slide45.xml"/><Relationship Id="rId2" Type="http://schemas.openxmlformats.org/officeDocument/2006/relationships/slide" Target="slide40.xml"/><Relationship Id="rId1" Type="http://schemas.openxmlformats.org/officeDocument/2006/relationships/slide" Target="slide30.xml"/></Relationships>
</file>

<file path=ppt/slides/_rels/slide3.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image" Target="../media/image12.jpeg"/><Relationship Id="rId7" Type="http://schemas.openxmlformats.org/officeDocument/2006/relationships/slide" Target="slide50.xml"/><Relationship Id="rId6" Type="http://schemas.openxmlformats.org/officeDocument/2006/relationships/slide" Target="slide67.xml"/><Relationship Id="rId5" Type="http://schemas.openxmlformats.org/officeDocument/2006/relationships/slide" Target="slide63.xml"/><Relationship Id="rId4" Type="http://schemas.openxmlformats.org/officeDocument/2006/relationships/tags" Target="../tags/tag2.xml"/><Relationship Id="rId3" Type="http://schemas.openxmlformats.org/officeDocument/2006/relationships/slide" Target="slide28.xml"/><Relationship Id="rId2" Type="http://schemas.openxmlformats.org/officeDocument/2006/relationships/tags" Target="../tags/tag1.xml"/><Relationship Id="rId11" Type="http://schemas.openxmlformats.org/officeDocument/2006/relationships/notesSlide" Target="../notesSlides/notesSlide3.xml"/><Relationship Id="rId10" Type="http://schemas.openxmlformats.org/officeDocument/2006/relationships/slideLayout" Target="../slideLayouts/slideLayout7.xml"/><Relationship Id="rId1"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3.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4.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xml"/><Relationship Id="rId1" Type="http://schemas.openxmlformats.org/officeDocument/2006/relationships/slide" Target="slide29.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8.xml"/><Relationship Id="rId2" Type="http://schemas.openxmlformats.org/officeDocument/2006/relationships/image" Target="../media/image11.png"/><Relationship Id="rId1" Type="http://schemas.openxmlformats.org/officeDocument/2006/relationships/slide" Target="slide4.xml"/></Relationships>
</file>

<file path=ppt/slides/_rels/slide50.xml.rels><?xml version="1.0" encoding="UTF-8" standalone="yes"?>
<Relationships xmlns="http://schemas.openxmlformats.org/package/2006/relationships"><Relationship Id="rId9" Type="http://schemas.openxmlformats.org/officeDocument/2006/relationships/slide" Target="slide3.xml"/><Relationship Id="rId8" Type="http://schemas.openxmlformats.org/officeDocument/2006/relationships/image" Target="../media/image2.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notesSlide" Target="../notesSlides/notesSlide50.xml"/><Relationship Id="rId10" Type="http://schemas.openxmlformats.org/officeDocument/2006/relationships/slideLayout" Target="../slideLayouts/slideLayout7.xml"/><Relationship Id="rId1" Type="http://schemas.openxmlformats.org/officeDocument/2006/relationships/image" Target="../media/image18.jpeg"/></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51.xml"/><Relationship Id="rId6"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slide" Target="slide3.xml"/><Relationship Id="rId2" Type="http://schemas.openxmlformats.org/officeDocument/2006/relationships/slide" Target="slide58.xml"/><Relationship Id="rId1" Type="http://schemas.openxmlformats.org/officeDocument/2006/relationships/slide" Target="slide52.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image" Target="../media/image21.jpe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8.xml"/><Relationship Id="rId2" Type="http://schemas.openxmlformats.org/officeDocument/2006/relationships/image" Target="../media/image22.png"/><Relationship Id="rId1" Type="http://schemas.openxmlformats.org/officeDocument/2006/relationships/slide" Target="slide51.xml"/></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8.xml"/><Relationship Id="rId2" Type="http://schemas.openxmlformats.org/officeDocument/2006/relationships/image" Target="../media/image23.png"/><Relationship Id="rId1" Type="http://schemas.openxmlformats.org/officeDocument/2006/relationships/slide" Target="slide51.xml"/></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8.xml"/><Relationship Id="rId2" Type="http://schemas.openxmlformats.org/officeDocument/2006/relationships/slide" Target="slide51.xml"/><Relationship Id="rId1" Type="http://schemas.openxmlformats.org/officeDocument/2006/relationships/image" Target="../media/image21.jpeg"/></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56.xml"/><Relationship Id="rId4" Type="http://schemas.openxmlformats.org/officeDocument/2006/relationships/slideLayout" Target="../slideLayouts/slideLayout8.xml"/><Relationship Id="rId3" Type="http://schemas.openxmlformats.org/officeDocument/2006/relationships/slide" Target="slide57.xml"/><Relationship Id="rId2" Type="http://schemas.openxmlformats.org/officeDocument/2006/relationships/image" Target="../media/image23.png"/><Relationship Id="rId1" Type="http://schemas.openxmlformats.org/officeDocument/2006/relationships/slide" Target="slide51.xml"/></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8.xml"/><Relationship Id="rId2" Type="http://schemas.openxmlformats.org/officeDocument/2006/relationships/slide" Target="slide54.xml"/><Relationship Id="rId1" Type="http://schemas.openxmlformats.org/officeDocument/2006/relationships/image" Target="../media/image24.jpe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8.xml"/><Relationship Id="rId2" Type="http://schemas.openxmlformats.org/officeDocument/2006/relationships/image" Target="../media/image25.png"/><Relationship Id="rId1" Type="http://schemas.openxmlformats.org/officeDocument/2006/relationships/slide" Target="slide51.xml"/></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8.xml"/><Relationship Id="rId2" Type="http://schemas.openxmlformats.org/officeDocument/2006/relationships/image" Target="../media/image22.png"/><Relationship Id="rId1" Type="http://schemas.openxmlformats.org/officeDocument/2006/relationships/slide" Target="slide51.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tags" Target="../tags/tag3.xml"/><Relationship Id="rId7" Type="http://schemas.openxmlformats.org/officeDocument/2006/relationships/slide" Target="slide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slide" Target="slide12.xml"/><Relationship Id="rId3" Type="http://schemas.openxmlformats.org/officeDocument/2006/relationships/slide" Target="slide10.xml"/><Relationship Id="rId2" Type="http://schemas.openxmlformats.org/officeDocument/2006/relationships/slide" Target="slide8.xml"/><Relationship Id="rId10" Type="http://schemas.openxmlformats.org/officeDocument/2006/relationships/notesSlide" Target="../notesSlides/notesSlide6.xml"/><Relationship Id="rId1" Type="http://schemas.openxmlformats.org/officeDocument/2006/relationships/slide" Target="slide7.xml"/></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8.xml"/><Relationship Id="rId2" Type="http://schemas.openxmlformats.org/officeDocument/2006/relationships/image" Target="../media/image26.png"/><Relationship Id="rId1" Type="http://schemas.openxmlformats.org/officeDocument/2006/relationships/slide" Target="slide51.xml"/></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8.xml"/><Relationship Id="rId3" Type="http://schemas.openxmlformats.org/officeDocument/2006/relationships/slide" Target="slide1.xml"/><Relationship Id="rId2" Type="http://schemas.openxmlformats.org/officeDocument/2006/relationships/image" Target="../media/image21.jpeg"/><Relationship Id="rId1" Type="http://schemas.openxmlformats.org/officeDocument/2006/relationships/slide" Target="slide51.xml"/></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8.xml"/><Relationship Id="rId2" Type="http://schemas.openxmlformats.org/officeDocument/2006/relationships/slide" Target="slide61.xml"/><Relationship Id="rId1" Type="http://schemas.openxmlformats.org/officeDocument/2006/relationships/image" Target="../media/image24.jpeg"/></Relationships>
</file>

<file path=ppt/slides/_rels/slide63.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slide" Target="slide3.xml"/><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4.png"/><Relationship Id="rId12" Type="http://schemas.openxmlformats.org/officeDocument/2006/relationships/notesSlide" Target="../notesSlides/notesSlide63.xml"/><Relationship Id="rId11" Type="http://schemas.openxmlformats.org/officeDocument/2006/relationships/slideLayout" Target="../slideLayouts/slideLayout7.xml"/><Relationship Id="rId10" Type="http://schemas.openxmlformats.org/officeDocument/2006/relationships/image" Target="../media/image28.jpeg"/><Relationship Id="rId1" Type="http://schemas.openxmlformats.org/officeDocument/2006/relationships/image" Target="../media/image3.pn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64.xml"/><Relationship Id="rId4" Type="http://schemas.openxmlformats.org/officeDocument/2006/relationships/slideLayout" Target="../slideLayouts/slideLayout8.xml"/><Relationship Id="rId3" Type="http://schemas.openxmlformats.org/officeDocument/2006/relationships/image" Target="../media/image30.jpeg"/><Relationship Id="rId2" Type="http://schemas.openxmlformats.org/officeDocument/2006/relationships/slide" Target="slide3.xml"/><Relationship Id="rId1" Type="http://schemas.openxmlformats.org/officeDocument/2006/relationships/image" Target="../media/image29.pn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8.xml"/><Relationship Id="rId2" Type="http://schemas.openxmlformats.org/officeDocument/2006/relationships/image" Target="../media/image31.jpeg"/><Relationship Id="rId1" Type="http://schemas.openxmlformats.org/officeDocument/2006/relationships/slide" Target="slide3.xml"/></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8.xml"/><Relationship Id="rId2" Type="http://schemas.openxmlformats.org/officeDocument/2006/relationships/slide" Target="slide3.xml"/><Relationship Id="rId1" Type="http://schemas.openxmlformats.org/officeDocument/2006/relationships/image" Target="../media/image32.jpeg"/></Relationships>
</file>

<file path=ppt/slides/_rels/slide67.xml.rels><?xml version="1.0" encoding="UTF-8" standalone="yes"?>
<Relationships xmlns="http://schemas.openxmlformats.org/package/2006/relationships"><Relationship Id="rId9" Type="http://schemas.openxmlformats.org/officeDocument/2006/relationships/image" Target="../media/image34.jpeg"/><Relationship Id="rId8" Type="http://schemas.openxmlformats.org/officeDocument/2006/relationships/image" Target="../media/image33.jpeg"/><Relationship Id="rId7" Type="http://schemas.openxmlformats.org/officeDocument/2006/relationships/slide" Target="slide3.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4.png"/><Relationship Id="rId11" Type="http://schemas.openxmlformats.org/officeDocument/2006/relationships/notesSlide" Target="../notesSlides/notesSlide67.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8.xml"/><Relationship Id="rId2" Type="http://schemas.openxmlformats.org/officeDocument/2006/relationships/image" Target="../media/image35.png"/><Relationship Id="rId1"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0">
          <a:gsLst>
            <a:gs pos="100000">
              <a:srgbClr val="7C5E29"/>
            </a:gs>
            <a:gs pos="0">
              <a:srgbClr val="CAAF4E"/>
            </a:gs>
          </a:gsLst>
          <a:lin ang="5400000" scaled="1"/>
        </a:gradFill>
        <a:effectLst/>
      </p:bgPr>
    </p:bg>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55" y="2048748"/>
            <a:ext cx="6303677" cy="4475721"/>
          </a:xfrm>
          <a:prstGeom prst="rect">
            <a:avLst/>
          </a:prstGeom>
        </p:spPr>
      </p:pic>
      <p:pic>
        <p:nvPicPr>
          <p:cNvPr id="7" name="图片 6" descr="图片包含 游戏机, 乐高&#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4">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73257">
            <a:off x="6617960" y="5541728"/>
            <a:ext cx="869991" cy="240485"/>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pic>
        <p:nvPicPr>
          <p:cNvPr id="17" name="图片 16" descr="图片包含 游戏机&#10;&#10;描述已自动生成"/>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24" y="4298352"/>
            <a:ext cx="2318392" cy="2418159"/>
          </a:xfrm>
          <a:prstGeom prst="rect">
            <a:avLst/>
          </a:prstGeom>
        </p:spPr>
      </p:pic>
      <p:sp>
        <p:nvSpPr>
          <p:cNvPr id="40" name="文本框 39"/>
          <p:cNvSpPr txBox="1"/>
          <p:nvPr/>
        </p:nvSpPr>
        <p:spPr>
          <a:xfrm>
            <a:off x="8474710" y="4534535"/>
            <a:ext cx="3636010" cy="1322070"/>
          </a:xfrm>
          <a:prstGeom prst="rect">
            <a:avLst/>
          </a:prstGeom>
          <a:noFill/>
        </p:spPr>
        <p:txBody>
          <a:bodyPr wrap="square" rtlCol="0">
            <a:spAutoFit/>
          </a:bodyPr>
          <a:lstStyle/>
          <a:p>
            <a:r>
              <a:rPr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第</a:t>
            </a:r>
            <a:r>
              <a:rPr lang="zh-CN"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六</a:t>
            </a:r>
            <a:r>
              <a:rPr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章 创业者和创业团队</a:t>
            </a:r>
            <a:endParaRPr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64" name="图片 63"/>
          <p:cNvPicPr>
            <a:picLocks noChangeAspect="1"/>
          </p:cNvPicPr>
          <p:nvPr/>
        </p:nvPicPr>
        <p:blipFill>
          <a:blip r:embed="rId9">
            <a:biLevel thresh="50000"/>
          </a:blip>
          <a:stretch>
            <a:fillRect/>
          </a:stretch>
        </p:blipFill>
        <p:spPr>
          <a:xfrm>
            <a:off x="175260" y="2200910"/>
            <a:ext cx="6216015" cy="3303905"/>
          </a:xfrm>
          <a:prstGeom prst="rect">
            <a:avLst/>
          </a:prstGeom>
        </p:spPr>
      </p:pic>
      <p:sp>
        <p:nvSpPr>
          <p:cNvPr id="3" name="矩形 2"/>
          <p:cNvSpPr/>
          <p:nvPr/>
        </p:nvSpPr>
        <p:spPr>
          <a:xfrm rot="21300000">
            <a:off x="180340" y="2687320"/>
            <a:ext cx="6422390" cy="2122805"/>
          </a:xfrm>
          <a:prstGeom prst="rect">
            <a:avLst/>
          </a:prstGeom>
          <a:noFill/>
          <a:ln>
            <a:noFill/>
          </a:ln>
        </p:spPr>
        <p:txBody>
          <a:bodyPr wrap="square" rtlCol="0" anchor="t">
            <a:spAutoFit/>
          </a:bodyPr>
          <a:p>
            <a:pPr algn="ctr"/>
            <a:r>
              <a:rPr lang="zh-CN" altLang="en-US" sz="66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大学生双创教育的理论与实践</a:t>
            </a:r>
            <a:endParaRPr lang="zh-CN" altLang="en-US" sz="66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grpId="0" nodeType="clickEffect">
                                  <p:stCondLst>
                                    <p:cond delay="0"/>
                                  </p:stCondLst>
                                  <p:childTnLst>
                                    <p:animClr clrSpc="rgb" dir="cw">
                                      <p:cBhvr override="childStyle">
                                        <p:cTn id="11" dur="500" fill="hold"/>
                                        <p:tgtEl>
                                          <p:spTgt spid="3"/>
                                        </p:tgtEl>
                                        <p:attrNameLst>
                                          <p:attrName>style.color</p:attrName>
                                        </p:attrNameLst>
                                      </p:cBhvr>
                                      <p:to>
                                        <a:schemeClr val="accent2"/>
                                      </p:to>
                                    </p:animClr>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1" nodeType="clickEffect">
                                  <p:stCondLst>
                                    <p:cond delay="0"/>
                                  </p:stCondLst>
                                  <p:childTnLst>
                                    <p:animClr clrSpc="rgb" dir="cw">
                                      <p:cBhvr override="childStyle">
                                        <p:cTn id="15" dur="500" fill="hold"/>
                                        <p:tgtEl>
                                          <p:spTgt spid="3"/>
                                        </p:tgtEl>
                                        <p:attrNameLst>
                                          <p:attrName>style.color</p:attrName>
                                        </p:attrNameLst>
                                      </p:cBhvr>
                                      <p:to>
                                        <a:srgbClr val="c9db5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29920"/>
            <a:ext cx="5648616" cy="76176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三、创业者的类型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4399915"/>
          </a:xfrm>
          <a:prstGeom prst="rect">
            <a:avLst/>
          </a:prstGeom>
          <a:noFill/>
          <a:ln w="9525">
            <a:noFill/>
          </a:ln>
        </p:spPr>
        <p:txBody>
          <a:bodyPr wrap="square">
            <a:spAutoFit/>
          </a:bodyPr>
          <a:p>
            <a:pPr indent="266700"/>
            <a:r>
              <a:rPr sz="2000" b="0">
                <a:solidFill>
                  <a:srgbClr val="231F20"/>
                </a:solidFill>
                <a:latin typeface="Times New Roman" panose="02020603050405020304" pitchFamily="2" charset="0"/>
                <a:cs typeface="Times New Roman" panose="02020603050405020304" pitchFamily="2" charset="0"/>
              </a:rPr>
              <a:t>《科学学研究》杂志研究了国内上千例创业者案例，发现国内创业者基本可以分成下面四种类型。</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FF0000"/>
                </a:solidFill>
                <a:latin typeface="Times New Roman" panose="02020603050405020304" pitchFamily="2" charset="0"/>
                <a:cs typeface="Times New Roman" panose="02020603050405020304" pitchFamily="2" charset="0"/>
              </a:rPr>
              <a:t>第一种类型：生存型创业者。</a:t>
            </a:r>
            <a:r>
              <a:rPr sz="2000" b="0">
                <a:solidFill>
                  <a:srgbClr val="231F20"/>
                </a:solidFill>
                <a:latin typeface="Times New Roman" panose="02020603050405020304" pitchFamily="2" charset="0"/>
                <a:cs typeface="Times New Roman" panose="02020603050405020304" pitchFamily="2" charset="0"/>
              </a:rPr>
              <a:t>创业者大多为下岗工人、农民，以及刚刚毕业找不到工作的大学生，这是我国数量最大的一拨创业人群。有调查报告显示，这一类型的创业者，占我国创业者总数的 90%。其中许多人是被逼上梁山的，为了谋生混口饭吃而创业。其创业范围一般均局限于商业贸易，少量从事实业，也基本上是小打小闹的加工业。当然也有因为机遇成长为大、中型企业的，但数量极少。</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FF0000"/>
                </a:solidFill>
                <a:latin typeface="Times New Roman" panose="02020603050405020304" pitchFamily="2" charset="0"/>
                <a:cs typeface="Times New Roman" panose="02020603050405020304" pitchFamily="2" charset="0"/>
              </a:rPr>
              <a:t>第二种类型：变现型创业者。</a:t>
            </a:r>
            <a:r>
              <a:rPr sz="2000" b="0">
                <a:solidFill>
                  <a:srgbClr val="231F20"/>
                </a:solidFill>
                <a:latin typeface="Times New Roman" panose="02020603050405020304" pitchFamily="2" charset="0"/>
                <a:cs typeface="Times New Roman" panose="02020603050405020304" pitchFamily="2" charset="0"/>
              </a:rPr>
              <a:t>就是过去在行政、事业单位掌握一定权力，或者在国企、民营企业当经理人期间聚拢了大量资源的人，在机会适当的时候，将过去的权力和市场关系变现，将无形资源变现为有形的货币，开办企业获利。这部分人的事业也不大，因为他们靠的不是自己的硬功夫。</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FF0000"/>
                </a:solidFill>
                <a:latin typeface="Times New Roman" panose="02020603050405020304" pitchFamily="2" charset="0"/>
                <a:cs typeface="Times New Roman" panose="02020603050405020304" pitchFamily="2" charset="0"/>
              </a:rPr>
              <a:t>第三种类型：主动型创业者。</a:t>
            </a:r>
            <a:r>
              <a:rPr sz="2000" b="0">
                <a:solidFill>
                  <a:srgbClr val="231F20"/>
                </a:solidFill>
                <a:latin typeface="Times New Roman" panose="02020603050405020304" pitchFamily="2" charset="0"/>
                <a:cs typeface="Times New Roman" panose="02020603050405020304" pitchFamily="2" charset="0"/>
              </a:rPr>
              <a:t>他们又可以分为两种：一种是盲动型创业者；另一种是冷静型创业者。前一种创业者大多极为自信，做事冲动。这样的创业者很容易失败，但一旦成功，往往就是一番大事业。第二种是冷静型创业者，其特点是谋定而后动，不打无准备</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29920"/>
            <a:ext cx="5648616" cy="76176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三、创业者的类型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4399915"/>
          </a:xfrm>
          <a:prstGeom prst="rect">
            <a:avLst/>
          </a:prstGeom>
          <a:noFill/>
          <a:ln w="9525">
            <a:noFill/>
          </a:ln>
        </p:spPr>
        <p:txBody>
          <a:bodyPr wrap="square">
            <a:spAutoFit/>
          </a:bodyPr>
          <a:p>
            <a:pPr indent="17780"/>
            <a:r>
              <a:rPr sz="2000" b="0">
                <a:solidFill>
                  <a:srgbClr val="231F20"/>
                </a:solidFill>
                <a:latin typeface="Times New Roman" panose="02020603050405020304" pitchFamily="2" charset="0"/>
                <a:cs typeface="Times New Roman" panose="02020603050405020304" pitchFamily="2" charset="0"/>
              </a:rPr>
              <a:t>之仗，他们或是掌握资源， 或是拥有技术，一旦行动，成功概率通常很高。</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FF0000"/>
                </a:solidFill>
                <a:latin typeface="Times New Roman" panose="02020603050405020304" pitchFamily="2" charset="0"/>
                <a:cs typeface="Times New Roman" panose="02020603050405020304" pitchFamily="2" charset="0"/>
              </a:rPr>
              <a:t>第四种类型：赚钱型创业者。</a:t>
            </a:r>
            <a:r>
              <a:rPr sz="2000" b="0">
                <a:solidFill>
                  <a:srgbClr val="231F20"/>
                </a:solidFill>
                <a:latin typeface="Times New Roman" panose="02020603050405020304" pitchFamily="2" charset="0"/>
                <a:cs typeface="Times New Roman" panose="02020603050405020304" pitchFamily="2" charset="0"/>
              </a:rPr>
              <a:t>在调查中，还发现有一种奇怪类型的创业者。除了赚钱，他们没有什么明确的目标，就是喜欢创业，喜欢做老板的感觉。他们不计较自己能做什么、会做什么。可能今天在做着这样一件事，明天又在做着那样一件事，他们做的事情之间可以完全不相干。其中有一些人，他们甚至连对赚钱都没有明显的兴趣，也从来不考虑自己创业的成败得失。奇怪的是，这一类创业者中赚钱的并不少，创业失败的概率也并不比那些兢兢业业、勤勤恳恳的创业者高。而且， 这一类创业者大多过得很快乐。</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就目前的情况来看，国内的创业环境与国外一些发达国家创业者所处的环境有很大不同，创业者在价值取向上亦有很大区别。国外创业者一般为机会而创业，此类创业者一般要占创业者总数的80% 以上，而国内创业者目前主要为解决生存问题而创业，属于生存型创业者，生存型创业者一般要占国内创业者总数的 90%。因环境与目的的不同，创业者的素质亦迥然不同。生存型创业者创业起点低，项目利润薄，如果想要在创业大潮中“活下去”，必须做好企业的规划，具备管理团队的能力。没有人天生就是当老板的料，也没有人注定永远是一个打工者。只有努力、积极去打拼创业路，才会获得最终的成功。</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32905"/>
            <a:ext cx="5648616" cy="75579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四、创业素质与能力</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4399915"/>
          </a:xfrm>
          <a:prstGeom prst="rect">
            <a:avLst/>
          </a:prstGeom>
          <a:noFill/>
          <a:ln w="9525">
            <a:noFill/>
          </a:ln>
        </p:spPr>
        <p:txBody>
          <a:bodyPr wrap="square">
            <a:spAutoFit/>
          </a:bodyPr>
          <a:p>
            <a:pPr indent="266700"/>
            <a:r>
              <a:rPr sz="2000" b="0">
                <a:solidFill>
                  <a:srgbClr val="231F20"/>
                </a:solidFill>
                <a:latin typeface="Times New Roman" panose="02020603050405020304" pitchFamily="2" charset="0"/>
                <a:cs typeface="Times New Roman" panose="02020603050405020304" pitchFamily="2" charset="0"/>
              </a:rPr>
              <a:t>创业素质是每一个创业者都应具备的，是实施创业和决定创业成败的关键。一个成功的创业者， 应具备良好的创业素质。在竞争激烈的市场经济条件下，创业者在创业前一定要做到深入了解创业应具备的素质，注重创业素质的培养，才能为创业成功打下坚实的基础。</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（一）创业知识</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创业知识是开展各种创业活动的基础。一个人的知识储备越多，知识面越广、结构越合理，创造力也就越大。创业知识主要表现为专业知识、经营管理知识和综合性知识等。</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不论干哪一行，都要具备一定的专业知识。没有创业知识就难以把握商机，甚至开展不了业务。试想如果一个人不懂食品卫生知识，怎么能经营饭店；不懂商品成本、利润、批发、零售等基本知识，怎么能干好经营销售业务；不懂工商税务知识，怎么能办齐各种手续，合法经营、依法纳税。所以说，储备必要的创业知识，是成功创业的第一步。</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通常，一个创业者除了应掌握必要的专业知识外，还可以在创业实践活动中学到很多经营管理知识和综合性知识，经营管理知识包括企业开业知识、营销知识、掌握资金及财务知识、法律知识等，综合性知识包括货物知识、服务行业知识、劳动用工及社会保障知识、公共关系知识、演讲与口才知识等。</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22509" y="612898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33103"/>
            <a:ext cx="5648616" cy="755399"/>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四、创业素质与能力</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2" name="五边形 11"/>
          <p:cNvSpPr/>
          <p:nvPr>
            <p:custDataLst>
              <p:tags r:id="rId2"/>
            </p:custDataLst>
          </p:nvPr>
        </p:nvSpPr>
        <p:spPr>
          <a:xfrm>
            <a:off x="2807471" y="2354128"/>
            <a:ext cx="1168186" cy="584093"/>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bg1"/>
              </a:solidFill>
              <a:sym typeface="Arial" panose="020B0604020202020204" pitchFamily="34" charset="0"/>
            </a:endParaRPr>
          </a:p>
        </p:txBody>
      </p:sp>
      <p:sp>
        <p:nvSpPr>
          <p:cNvPr id="10" name="五边形 9"/>
          <p:cNvSpPr/>
          <p:nvPr>
            <p:custDataLst>
              <p:tags r:id="rId3"/>
            </p:custDataLst>
          </p:nvPr>
        </p:nvSpPr>
        <p:spPr>
          <a:xfrm>
            <a:off x="2686843" y="2354128"/>
            <a:ext cx="1168186" cy="584093"/>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sym typeface="Arial" panose="020B0604020202020204" pitchFamily="34" charset="0"/>
              </a:rPr>
              <a:t>01</a:t>
            </a:r>
            <a:endParaRPr lang="en-US" altLang="zh-CN" sz="2400" dirty="0">
              <a:solidFill>
                <a:schemeClr val="bg1"/>
              </a:solidFill>
              <a:sym typeface="Arial" panose="020B0604020202020204" pitchFamily="34" charset="0"/>
            </a:endParaRPr>
          </a:p>
        </p:txBody>
      </p:sp>
      <p:sp>
        <p:nvSpPr>
          <p:cNvPr id="13" name="五边形 12"/>
          <p:cNvSpPr/>
          <p:nvPr>
            <p:custDataLst>
              <p:tags r:id="rId4"/>
            </p:custDataLst>
          </p:nvPr>
        </p:nvSpPr>
        <p:spPr>
          <a:xfrm>
            <a:off x="2807471" y="3609082"/>
            <a:ext cx="1168186" cy="584093"/>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bg1"/>
              </a:solidFill>
              <a:sym typeface="Arial" panose="020B0604020202020204" pitchFamily="34" charset="0"/>
            </a:endParaRPr>
          </a:p>
        </p:txBody>
      </p:sp>
      <p:sp>
        <p:nvSpPr>
          <p:cNvPr id="14" name="五边形 13"/>
          <p:cNvSpPr/>
          <p:nvPr>
            <p:custDataLst>
              <p:tags r:id="rId5"/>
            </p:custDataLst>
          </p:nvPr>
        </p:nvSpPr>
        <p:spPr>
          <a:xfrm>
            <a:off x="2686843" y="3609082"/>
            <a:ext cx="1168186" cy="58409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sym typeface="Arial" panose="020B0604020202020204" pitchFamily="34" charset="0"/>
              </a:rPr>
              <a:t>02</a:t>
            </a:r>
            <a:endParaRPr lang="en-US" altLang="zh-CN" sz="2400" dirty="0">
              <a:solidFill>
                <a:schemeClr val="bg1"/>
              </a:solidFill>
              <a:sym typeface="Arial" panose="020B0604020202020204" pitchFamily="34" charset="0"/>
            </a:endParaRPr>
          </a:p>
        </p:txBody>
      </p:sp>
      <p:sp>
        <p:nvSpPr>
          <p:cNvPr id="16" name="文本框 15">
            <a:hlinkClick r:id="rId6" action="ppaction://hlinksldjump"/>
          </p:cNvPr>
          <p:cNvSpPr txBox="1"/>
          <p:nvPr>
            <p:custDataLst>
              <p:tags r:id="rId7"/>
            </p:custDataLst>
          </p:nvPr>
        </p:nvSpPr>
        <p:spPr>
          <a:xfrm>
            <a:off x="4093111" y="2199640"/>
            <a:ext cx="5238849" cy="894128"/>
          </a:xfrm>
          <a:prstGeom prst="rect">
            <a:avLst/>
          </a:prstGeom>
          <a:noFill/>
        </p:spPr>
        <p:txBody>
          <a:bodyPr wrap="square" lIns="0" tIns="0" rIns="0" bIns="0" rtlCol="0" anchor="ctr" anchorCtr="0">
            <a:normAutofit/>
          </a:bodyPr>
          <a:p>
            <a:pPr marL="0" lvl="0" indent="0" algn="l">
              <a:lnSpc>
                <a:spcPct val="130000"/>
              </a:lnSpc>
              <a:spcBef>
                <a:spcPts val="0"/>
              </a:spcBef>
              <a:spcAft>
                <a:spcPts val="0"/>
              </a:spcAft>
              <a:buSzPct val="100000"/>
              <a:buNone/>
            </a:pPr>
            <a:r>
              <a:rPr lang="en-US" sz="1700" spc="300">
                <a:solidFill>
                  <a:schemeClr val="accent2">
                    <a:lumMod val="75000"/>
                  </a:schemeClr>
                </a:solidFill>
                <a:latin typeface="微软雅黑" panose="020B0503020204020204" charset="-122"/>
                <a:ea typeface="微软雅黑" panose="020B0503020204020204" charset="-122"/>
              </a:rPr>
              <a:t>经营管理知识</a:t>
            </a:r>
            <a:endParaRPr lang="en-US" sz="1700" spc="300">
              <a:solidFill>
                <a:schemeClr val="accent2">
                  <a:lumMod val="75000"/>
                </a:schemeClr>
              </a:solidFill>
              <a:latin typeface="微软雅黑" panose="020B0503020204020204" charset="-122"/>
              <a:ea typeface="微软雅黑" panose="020B0503020204020204" charset="-122"/>
            </a:endParaRPr>
          </a:p>
        </p:txBody>
      </p:sp>
      <p:sp>
        <p:nvSpPr>
          <p:cNvPr id="17" name="五边形 16"/>
          <p:cNvSpPr/>
          <p:nvPr>
            <p:custDataLst>
              <p:tags r:id="rId8"/>
            </p:custDataLst>
          </p:nvPr>
        </p:nvSpPr>
        <p:spPr>
          <a:xfrm>
            <a:off x="2807471" y="4862978"/>
            <a:ext cx="1168186" cy="584093"/>
          </a:xfrm>
          <a:prstGeom prst="homePlat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bg1"/>
              </a:solidFill>
              <a:sym typeface="Arial" panose="020B0604020202020204" pitchFamily="34" charset="0"/>
            </a:endParaRPr>
          </a:p>
        </p:txBody>
      </p:sp>
      <p:sp>
        <p:nvSpPr>
          <p:cNvPr id="18" name="五边形 17"/>
          <p:cNvSpPr/>
          <p:nvPr>
            <p:custDataLst>
              <p:tags r:id="rId9"/>
            </p:custDataLst>
          </p:nvPr>
        </p:nvSpPr>
        <p:spPr>
          <a:xfrm>
            <a:off x="2686843" y="4862978"/>
            <a:ext cx="1168186" cy="584093"/>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sym typeface="Arial" panose="020B0604020202020204" pitchFamily="34" charset="0"/>
              </a:rPr>
              <a:t>03</a:t>
            </a:r>
            <a:endParaRPr lang="en-US" altLang="zh-CN" sz="2400" dirty="0">
              <a:solidFill>
                <a:schemeClr val="bg1"/>
              </a:solidFill>
              <a:sym typeface="Arial" panose="020B0604020202020204" pitchFamily="34" charset="0"/>
            </a:endParaRPr>
          </a:p>
        </p:txBody>
      </p:sp>
      <p:sp>
        <p:nvSpPr>
          <p:cNvPr id="19" name="文本框 18">
            <a:hlinkClick r:id="rId10" action="ppaction://hlinksldjump"/>
          </p:cNvPr>
          <p:cNvSpPr txBox="1"/>
          <p:nvPr>
            <p:custDataLst>
              <p:tags r:id="rId11"/>
            </p:custDataLst>
          </p:nvPr>
        </p:nvSpPr>
        <p:spPr>
          <a:xfrm>
            <a:off x="4093111" y="3453535"/>
            <a:ext cx="5238849" cy="894128"/>
          </a:xfrm>
          <a:prstGeom prst="rect">
            <a:avLst/>
          </a:prstGeom>
          <a:noFill/>
        </p:spPr>
        <p:txBody>
          <a:bodyPr wrap="square" lIns="0" tIns="0" rIns="0" bIns="0" rtlCol="0" anchor="ctr" anchorCtr="0">
            <a:normAutofit/>
          </a:bodyPr>
          <a:p>
            <a:pPr marL="0" lvl="0" indent="0" algn="l">
              <a:lnSpc>
                <a:spcPct val="130000"/>
              </a:lnSpc>
              <a:spcBef>
                <a:spcPts val="0"/>
              </a:spcBef>
              <a:spcAft>
                <a:spcPts val="0"/>
              </a:spcAft>
              <a:buSzPct val="100000"/>
              <a:buNone/>
            </a:pPr>
            <a:r>
              <a:rPr lang="en-US" sz="1700" spc="300">
                <a:solidFill>
                  <a:schemeClr val="accent3">
                    <a:lumMod val="75000"/>
                  </a:schemeClr>
                </a:solidFill>
                <a:latin typeface="微软雅黑" panose="020B0503020204020204" charset="-122"/>
                <a:ea typeface="微软雅黑" panose="020B0503020204020204" charset="-122"/>
              </a:rPr>
              <a:t>综合性知识</a:t>
            </a:r>
            <a:endParaRPr lang="en-US" sz="1700" spc="300">
              <a:solidFill>
                <a:schemeClr val="accent3">
                  <a:lumMod val="75000"/>
                </a:schemeClr>
              </a:solidFill>
              <a:latin typeface="微软雅黑" panose="020B0503020204020204" charset="-122"/>
              <a:ea typeface="微软雅黑" panose="020B0503020204020204" charset="-122"/>
            </a:endParaRPr>
          </a:p>
        </p:txBody>
      </p:sp>
      <p:sp>
        <p:nvSpPr>
          <p:cNvPr id="22" name="文本框 21">
            <a:hlinkClick r:id="rId12" action="ppaction://hlinksldjump"/>
          </p:cNvPr>
          <p:cNvSpPr txBox="1"/>
          <p:nvPr>
            <p:custDataLst>
              <p:tags r:id="rId13"/>
            </p:custDataLst>
          </p:nvPr>
        </p:nvSpPr>
        <p:spPr>
          <a:xfrm>
            <a:off x="4093111" y="4708489"/>
            <a:ext cx="5238849" cy="894128"/>
          </a:xfrm>
          <a:prstGeom prst="rect">
            <a:avLst/>
          </a:prstGeom>
          <a:noFill/>
        </p:spPr>
        <p:txBody>
          <a:bodyPr wrap="square" lIns="0" tIns="0" rIns="0" bIns="0" rtlCol="0" anchor="ctr" anchorCtr="0">
            <a:normAutofit/>
          </a:bodyPr>
          <a:p>
            <a:pPr marL="0" lvl="0" indent="0" algn="l">
              <a:lnSpc>
                <a:spcPct val="130000"/>
              </a:lnSpc>
              <a:spcBef>
                <a:spcPts val="0"/>
              </a:spcBef>
              <a:spcAft>
                <a:spcPts val="0"/>
              </a:spcAft>
              <a:buSzPct val="100000"/>
              <a:buNone/>
            </a:pPr>
            <a:r>
              <a:rPr lang="en-US" sz="1700" spc="300">
                <a:solidFill>
                  <a:schemeClr val="accent4">
                    <a:lumMod val="75000"/>
                  </a:schemeClr>
                </a:solidFill>
                <a:latin typeface="微软雅黑" panose="020B0503020204020204" charset="-122"/>
                <a:ea typeface="微软雅黑" panose="020B0503020204020204" charset="-122"/>
              </a:rPr>
              <a:t>大学生学习创业知识的途径</a:t>
            </a:r>
            <a:endParaRPr lang="en-US" sz="1700" spc="300">
              <a:solidFill>
                <a:schemeClr val="accent4">
                  <a:lumMod val="7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descr="72101490&amp;pky8472101490&amp;"/>
          <p:cNvPicPr>
            <a:picLocks noChangeAspect="1"/>
          </p:cNvPicPr>
          <p:nvPr/>
        </p:nvPicPr>
        <p:blipFill>
          <a:blip r:embed="rId1"/>
          <a:stretch>
            <a:fillRect/>
          </a:stretch>
        </p:blipFill>
        <p:spPr>
          <a:xfrm>
            <a:off x="-635" y="-635"/>
            <a:ext cx="12192635" cy="6858635"/>
          </a:xfrm>
          <a:prstGeom prst="rect">
            <a:avLst/>
          </a:prstGeom>
        </p:spPr>
      </p:pic>
      <p:sp>
        <p:nvSpPr>
          <p:cNvPr id="7" name="圆角矩形 6"/>
          <p:cNvSpPr/>
          <p:nvPr/>
        </p:nvSpPr>
        <p:spPr>
          <a:xfrm>
            <a:off x="1019175" y="1132205"/>
            <a:ext cx="9912350" cy="5370195"/>
          </a:xfrm>
          <a:prstGeom prst="roundRect">
            <a:avLst/>
          </a:prstGeom>
          <a:solidFill>
            <a:schemeClr val="accent4">
              <a:lumMod val="20000"/>
              <a:lumOff val="8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15366"/>
          <p:cNvSpPr>
            <a:spLocks noChangeArrowheads="1"/>
          </p:cNvSpPr>
          <p:nvPr/>
        </p:nvSpPr>
        <p:spPr bwMode="auto">
          <a:xfrm>
            <a:off x="3271692" y="326161"/>
            <a:ext cx="5648616" cy="806013"/>
          </a:xfrm>
          <a:prstGeom prst="roundRect">
            <a:avLst>
              <a:gd name="adj" fmla="val 50000"/>
            </a:avLst>
          </a:prstGeom>
          <a:solidFill>
            <a:srgbClr val="EECC03"/>
          </a:solidFill>
          <a:ln>
            <a:noFill/>
          </a:ln>
        </p:spPr>
        <p:txBody>
          <a:bodyPr wrap="square" anchor="ctr">
            <a:spAutoFit/>
          </a:bodyPr>
          <a:p>
            <a:pPr marL="0" lvl="0" indent="0" algn="ctr">
              <a:lnSpc>
                <a:spcPct val="130000"/>
              </a:lnSpc>
              <a:spcBef>
                <a:spcPts val="0"/>
              </a:spcBef>
              <a:spcAft>
                <a:spcPts val="0"/>
              </a:spcAft>
              <a:buSzPct val="100000"/>
              <a:buNone/>
            </a:pPr>
            <a:r>
              <a:rPr lang="en-US" altLang="zh-CN" sz="2400" b="1">
                <a:solidFill>
                  <a:schemeClr val="tx1"/>
                </a:solidFill>
                <a:effectLst>
                  <a:outerShdw blurRad="38100" dist="19050" dir="2700000" algn="tl" rotWithShape="0">
                    <a:schemeClr val="dk1">
                      <a:alpha val="40000"/>
                    </a:schemeClr>
                  </a:outerShdw>
                </a:effectLst>
                <a:latin typeface="Times New Roman" panose="02020603050405020304" pitchFamily="2" charset="0"/>
                <a:ea typeface="宋体" panose="02010600030101010101" pitchFamily="2" charset="-122"/>
                <a:sym typeface="+mn-ea"/>
              </a:rPr>
              <a:t>1</a:t>
            </a:r>
            <a:r>
              <a:rPr lang="zh-CN" sz="2400" b="1">
                <a:solidFill>
                  <a:schemeClr val="tx1"/>
                </a:solidFill>
                <a:effectLst>
                  <a:outerShdw blurRad="38100" dist="19050" dir="2700000" algn="tl" rotWithShape="0">
                    <a:schemeClr val="dk1">
                      <a:alpha val="40000"/>
                    </a:schemeClr>
                  </a:outerShdw>
                </a:effectLst>
                <a:latin typeface="Times New Roman" panose="02020603050405020304" pitchFamily="2" charset="0"/>
                <a:ea typeface="宋体" panose="02010600030101010101" pitchFamily="2" charset="-122"/>
                <a:sym typeface="+mn-ea"/>
              </a:rPr>
              <a:t>、</a:t>
            </a:r>
            <a:r>
              <a:rPr lang="en-US" sz="2400" spc="3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经营管理知识</a:t>
            </a:r>
            <a:endParaRPr lang="en-US" sz="2400" b="1" spc="3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100" name="文本框 99"/>
          <p:cNvSpPr txBox="1"/>
          <p:nvPr/>
        </p:nvSpPr>
        <p:spPr>
          <a:xfrm>
            <a:off x="1739900" y="1226820"/>
            <a:ext cx="8566785" cy="5015865"/>
          </a:xfrm>
          <a:prstGeom prst="rect">
            <a:avLst/>
          </a:prstGeom>
          <a:noFill/>
          <a:ln w="9525">
            <a:noFill/>
          </a:ln>
        </p:spPr>
        <p:txBody>
          <a:bodyPr wrap="square">
            <a:spAutoFit/>
          </a:bodyPr>
          <a:p>
            <a:pPr indent="273050"/>
            <a:r>
              <a:rPr lang="zh-CN" sz="2000" b="0">
                <a:solidFill>
                  <a:srgbClr val="FF0000"/>
                </a:solidFill>
                <a:ea typeface="宋体" panose="02010600030101010101" pitchFamily="2" charset="-122"/>
              </a:rPr>
              <a:t>（1）</a:t>
            </a:r>
            <a:r>
              <a:rPr lang="en-US" sz="2000" b="0">
                <a:solidFill>
                  <a:srgbClr val="FF0000"/>
                </a:solidFill>
                <a:latin typeface="宋体" panose="02010600030101010101" pitchFamily="2" charset="-122"/>
              </a:rPr>
              <a:t> </a:t>
            </a:r>
            <a:r>
              <a:rPr lang="zh-CN" sz="2000" b="0">
                <a:solidFill>
                  <a:srgbClr val="FF0000"/>
                </a:solidFill>
                <a:ea typeface="宋体" panose="02010600030101010101" pitchFamily="2" charset="-122"/>
              </a:rPr>
              <a:t>企业开业知识。</a:t>
            </a:r>
            <a:r>
              <a:rPr lang="zh-CN" sz="2000" b="0">
                <a:solidFill>
                  <a:srgbClr val="231F20"/>
                </a:solidFill>
                <a:ea typeface="宋体" panose="02010600030101010101" pitchFamily="2" charset="-122"/>
              </a:rPr>
              <a:t>其中包括有关私营及合伙企业、有限责任公司的法律法规、开业登记申请、验资规则、涉及前置审批的行业、办理税务登记、纳税申报的规定和程序、领购和使用发票的规则、银行开户的程序、结算规定、成为一般纳税人的条件、应缴纳的税费种类、缴纳税费的途径、获得税收减征免征待遇的途径、国家对偷漏税等违法行为的制裁措施、增值税率及计征方法，等等。</a:t>
            </a:r>
            <a:r>
              <a:rPr lang="zh-CN" sz="2000" b="0">
                <a:solidFill>
                  <a:srgbClr val="FF0000"/>
                </a:solidFill>
                <a:ea typeface="宋体" panose="02010600030101010101" pitchFamily="2" charset="-122"/>
              </a:rPr>
              <a:t>（2）</a:t>
            </a:r>
            <a:r>
              <a:rPr lang="en-US" sz="2000" b="0">
                <a:solidFill>
                  <a:srgbClr val="FF0000"/>
                </a:solidFill>
                <a:latin typeface="宋体" panose="02010600030101010101" pitchFamily="2" charset="-122"/>
              </a:rPr>
              <a:t> </a:t>
            </a:r>
            <a:r>
              <a:rPr lang="zh-CN" sz="2000" b="0">
                <a:solidFill>
                  <a:srgbClr val="FF0000"/>
                </a:solidFill>
                <a:ea typeface="宋体" panose="02010600030101010101" pitchFamily="2" charset="-122"/>
              </a:rPr>
              <a:t>营销知识。</a:t>
            </a:r>
            <a:r>
              <a:rPr lang="zh-CN" sz="2000" b="0">
                <a:solidFill>
                  <a:srgbClr val="231F20"/>
                </a:solidFill>
                <a:ea typeface="宋体" panose="02010600030101010101" pitchFamily="2" charset="-122"/>
              </a:rPr>
              <a:t>其中包括市场预测与市场调查知识消费心理、特点和特征知识、产品知识、定价知识和策略、销售渠道和销售方式知识、营销管理知识、互联网知识，等等。</a:t>
            </a:r>
            <a:r>
              <a:rPr lang="en-US" sz="2000" b="0">
                <a:solidFill>
                  <a:srgbClr val="231F20"/>
                </a:solidFill>
                <a:latin typeface="宋体" panose="02010600030101010101" pitchFamily="2" charset="-122"/>
              </a:rPr>
              <a:t> </a:t>
            </a:r>
            <a:r>
              <a:rPr lang="zh-CN" sz="2000" b="0">
                <a:solidFill>
                  <a:srgbClr val="231F20"/>
                </a:solidFill>
                <a:ea typeface="宋体" panose="02010600030101010101" pitchFamily="2" charset="-122"/>
              </a:rPr>
              <a:t></a:t>
            </a:r>
            <a:r>
              <a:rPr lang="zh-CN" sz="2000" b="0">
                <a:solidFill>
                  <a:srgbClr val="FF0000"/>
                </a:solidFill>
                <a:ea typeface="宋体" panose="02010600030101010101" pitchFamily="2" charset="-122"/>
              </a:rPr>
              <a:t>（3）</a:t>
            </a:r>
            <a:r>
              <a:rPr lang="en-US" sz="2000" b="0">
                <a:solidFill>
                  <a:srgbClr val="FF0000"/>
                </a:solidFill>
                <a:latin typeface="宋体" panose="02010600030101010101" pitchFamily="2" charset="-122"/>
              </a:rPr>
              <a:t> </a:t>
            </a:r>
            <a:r>
              <a:rPr lang="zh-CN" sz="2000" b="0">
                <a:solidFill>
                  <a:srgbClr val="FF0000"/>
                </a:solidFill>
                <a:ea typeface="宋体" panose="02010600030101010101" pitchFamily="2" charset="-122"/>
              </a:rPr>
              <a:t>掌握资金及财务知识。</a:t>
            </a:r>
            <a:r>
              <a:rPr lang="zh-CN" sz="2000" b="0">
                <a:solidFill>
                  <a:srgbClr val="231F20"/>
                </a:solidFill>
                <a:ea typeface="宋体" panose="02010600030101010101" pitchFamily="2" charset="-122"/>
              </a:rPr>
              <a:t>其中包括货币金融知识、信用及资金筹措知识、资金核算及记账知识、证券及信托及投资知识、财务会计基本知识、外汇知识，等等。</a:t>
            </a:r>
            <a:r>
              <a:rPr lang="zh-CN" sz="2000" b="0">
                <a:solidFill>
                  <a:srgbClr val="FF0000"/>
                </a:solidFill>
                <a:ea typeface="宋体" panose="02010600030101010101" pitchFamily="2" charset="-122"/>
              </a:rPr>
              <a:t>（4）</a:t>
            </a:r>
            <a:r>
              <a:rPr lang="en-US" sz="2000" b="0">
                <a:solidFill>
                  <a:srgbClr val="FF0000"/>
                </a:solidFill>
                <a:latin typeface="宋体" panose="02010600030101010101" pitchFamily="2" charset="-122"/>
              </a:rPr>
              <a:t> </a:t>
            </a:r>
            <a:r>
              <a:rPr lang="zh-CN" sz="2000" b="0">
                <a:solidFill>
                  <a:srgbClr val="FF0000"/>
                </a:solidFill>
                <a:ea typeface="宋体" panose="02010600030101010101" pitchFamily="2" charset="-122"/>
              </a:rPr>
              <a:t>法律知识。</a:t>
            </a:r>
            <a:r>
              <a:rPr lang="zh-CN" sz="2000" b="0">
                <a:solidFill>
                  <a:srgbClr val="231F20"/>
                </a:solidFill>
                <a:ea typeface="宋体" panose="02010600030101010101" pitchFamily="2" charset="-122"/>
              </a:rPr>
              <a:t>主要包括《中华人民共和国公司法》《中华人民共和国合同法》《中华人民共和国消费者权益保护法》《中华人民共和国反不正当竞争法》《中华人民共和国商品质量法》《中华人民共和国劳动法》《中华人民共和国知识产权保护法》《禁止传销条例》等常用法律知识。</a:t>
            </a:r>
            <a:endParaRPr lang="zh-CN" sz="2000" b="0">
              <a:solidFill>
                <a:srgbClr val="231F20"/>
              </a:solidFill>
              <a:ea typeface="宋体" panose="02010600030101010101" pitchFamily="2" charset="-122"/>
            </a:endParaRPr>
          </a:p>
        </p:txBody>
      </p:sp>
      <p:grpSp>
        <p:nvGrpSpPr>
          <p:cNvPr id="1065" name="圆角矩形 3">
            <a:hlinkClick r:id="" action="ppaction://noaction"/>
          </p:cNvPr>
          <p:cNvGrpSpPr/>
          <p:nvPr/>
        </p:nvGrpSpPr>
        <p:grpSpPr>
          <a:xfrm>
            <a:off x="11122509" y="612898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8"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descr="72101490&amp;pky8472101490&amp;"/>
          <p:cNvPicPr>
            <a:picLocks noChangeAspect="1"/>
          </p:cNvPicPr>
          <p:nvPr/>
        </p:nvPicPr>
        <p:blipFill>
          <a:blip r:embed="rId1"/>
          <a:stretch>
            <a:fillRect/>
          </a:stretch>
        </p:blipFill>
        <p:spPr>
          <a:xfrm>
            <a:off x="-635" y="-635"/>
            <a:ext cx="12192635" cy="6858635"/>
          </a:xfrm>
          <a:prstGeom prst="rect">
            <a:avLst/>
          </a:prstGeom>
        </p:spPr>
      </p:pic>
      <p:sp>
        <p:nvSpPr>
          <p:cNvPr id="7" name="圆角矩形 6"/>
          <p:cNvSpPr/>
          <p:nvPr/>
        </p:nvSpPr>
        <p:spPr>
          <a:xfrm>
            <a:off x="1019175" y="1132205"/>
            <a:ext cx="9912350" cy="5370195"/>
          </a:xfrm>
          <a:prstGeom prst="roundRect">
            <a:avLst/>
          </a:prstGeom>
          <a:solidFill>
            <a:schemeClr val="accent4">
              <a:lumMod val="20000"/>
              <a:lumOff val="8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15366"/>
          <p:cNvSpPr>
            <a:spLocks noChangeArrowheads="1"/>
          </p:cNvSpPr>
          <p:nvPr/>
        </p:nvSpPr>
        <p:spPr bwMode="auto">
          <a:xfrm>
            <a:off x="3271692" y="325512"/>
            <a:ext cx="5648616" cy="807311"/>
          </a:xfrm>
          <a:prstGeom prst="roundRect">
            <a:avLst>
              <a:gd name="adj" fmla="val 50000"/>
            </a:avLst>
          </a:prstGeom>
          <a:solidFill>
            <a:srgbClr val="EECC03"/>
          </a:solidFill>
          <a:ln>
            <a:noFill/>
          </a:ln>
        </p:spPr>
        <p:txBody>
          <a:bodyPr wrap="square" anchor="ctr">
            <a:spAutoFit/>
          </a:bodyPr>
          <a:p>
            <a:pPr marL="0" lvl="0" indent="0" algn="ctr">
              <a:lnSpc>
                <a:spcPct val="130000"/>
              </a:lnSpc>
              <a:spcBef>
                <a:spcPts val="0"/>
              </a:spcBef>
              <a:spcAft>
                <a:spcPts val="0"/>
              </a:spcAft>
              <a:buSzPct val="100000"/>
              <a:buNone/>
            </a:pPr>
            <a:r>
              <a:rPr lang="en-US" altLang="zh-CN" sz="2400" b="1">
                <a:solidFill>
                  <a:schemeClr val="tx1"/>
                </a:solidFill>
                <a:effectLst>
                  <a:outerShdw blurRad="38100" dist="19050" dir="2700000" algn="tl" rotWithShape="0">
                    <a:schemeClr val="dk1">
                      <a:alpha val="40000"/>
                    </a:schemeClr>
                  </a:outerShdw>
                </a:effectLst>
                <a:latin typeface="Times New Roman" panose="02020603050405020304" pitchFamily="2" charset="0"/>
                <a:ea typeface="宋体" panose="02010600030101010101" pitchFamily="2" charset="-122"/>
                <a:sym typeface="+mn-ea"/>
              </a:rPr>
              <a:t>2</a:t>
            </a:r>
            <a:r>
              <a:rPr lang="zh-CN" sz="2400" b="1">
                <a:solidFill>
                  <a:schemeClr val="tx1"/>
                </a:solidFill>
                <a:effectLst>
                  <a:outerShdw blurRad="38100" dist="19050" dir="2700000" algn="tl" rotWithShape="0">
                    <a:schemeClr val="dk1">
                      <a:alpha val="40000"/>
                    </a:schemeClr>
                  </a:outerShdw>
                </a:effectLst>
                <a:latin typeface="Times New Roman" panose="02020603050405020304" pitchFamily="2" charset="0"/>
                <a:ea typeface="宋体" panose="02010600030101010101" pitchFamily="2" charset="-122"/>
                <a:sym typeface="+mn-ea"/>
              </a:rPr>
              <a:t>、</a:t>
            </a:r>
            <a:r>
              <a:rPr lang="en-US" sz="2400" spc="3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综合性知识</a:t>
            </a:r>
            <a:endParaRPr lang="en-US" sz="2400" b="1" spc="3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100" name="文本框 99"/>
          <p:cNvSpPr txBox="1"/>
          <p:nvPr/>
        </p:nvSpPr>
        <p:spPr>
          <a:xfrm>
            <a:off x="1467485" y="1226820"/>
            <a:ext cx="8839200" cy="5323205"/>
          </a:xfrm>
          <a:prstGeom prst="rect">
            <a:avLst/>
          </a:prstGeom>
          <a:noFill/>
          <a:ln w="9525">
            <a:noFill/>
          </a:ln>
        </p:spPr>
        <p:txBody>
          <a:bodyPr wrap="square">
            <a:spAutoFit/>
          </a:bodyPr>
          <a:p>
            <a:pPr indent="273050"/>
            <a:r>
              <a:rPr sz="2000" b="0">
                <a:solidFill>
                  <a:srgbClr val="FF0000"/>
                </a:solidFill>
              </a:rPr>
              <a:t>（1）货物知识。</a:t>
            </a:r>
            <a:r>
              <a:rPr sz="2000" b="0">
                <a:solidFill>
                  <a:srgbClr val="231F20"/>
                </a:solidFill>
              </a:rPr>
              <a:t>其中包括批发、零售知识，货物种类、质量和有关计量的知识，货物运输知识，货物保管储存知识，等等。</a:t>
            </a:r>
            <a:endParaRPr sz="2000" b="0">
              <a:solidFill>
                <a:srgbClr val="231F20"/>
              </a:solidFill>
            </a:endParaRPr>
          </a:p>
          <a:p>
            <a:pPr indent="273050"/>
            <a:r>
              <a:rPr sz="2000" b="0">
                <a:solidFill>
                  <a:srgbClr val="FF0000"/>
                </a:solidFill>
              </a:rPr>
              <a:t>（2）服务行业知识。</a:t>
            </a:r>
            <a:r>
              <a:rPr sz="2000" b="0">
                <a:solidFill>
                  <a:srgbClr val="231F20"/>
                </a:solidFill>
              </a:rPr>
              <a:t>其中包括服务行业管理的法律法规，相关专业服务行业的行业规则、业务知识，等等。</a:t>
            </a:r>
            <a:endParaRPr sz="2000" b="0">
              <a:solidFill>
                <a:srgbClr val="231F20"/>
              </a:solidFill>
            </a:endParaRPr>
          </a:p>
          <a:p>
            <a:pPr indent="273050"/>
            <a:r>
              <a:rPr sz="2000" b="0">
                <a:solidFill>
                  <a:srgbClr val="FF0000"/>
                </a:solidFill>
              </a:rPr>
              <a:t>（3）劳动用工及社会保障知识。</a:t>
            </a:r>
            <a:r>
              <a:rPr sz="2000" b="0">
                <a:solidFill>
                  <a:srgbClr val="231F20"/>
                </a:solidFill>
              </a:rPr>
              <a:t>主要包括劳动合同制度中有关签订、终止、解除劳动合同的规定及工伤保险、住院医疗、养老补贴等国家强制性综合保险制度等的知识。</a:t>
            </a:r>
            <a:endParaRPr sz="2000" b="0">
              <a:solidFill>
                <a:srgbClr val="231F20"/>
              </a:solidFill>
            </a:endParaRPr>
          </a:p>
          <a:p>
            <a:pPr indent="273050"/>
            <a:r>
              <a:rPr sz="2000" b="0">
                <a:solidFill>
                  <a:srgbClr val="FF0000"/>
                </a:solidFill>
              </a:rPr>
              <a:t>（4）公共关系知识。</a:t>
            </a:r>
            <a:r>
              <a:rPr sz="2000" b="0">
                <a:solidFill>
                  <a:srgbClr val="231F20"/>
                </a:solidFill>
              </a:rPr>
              <a:t>主要包括日常公共关系知识，如热情服务、礼貌待客、员工的日常形象礼仪等；专业性公共关系知识，如广告策划、专题活动、危机事件的处理、新闻策划等。</a:t>
            </a:r>
            <a:endParaRPr sz="2000" b="0">
              <a:solidFill>
                <a:srgbClr val="231F20"/>
              </a:solidFill>
            </a:endParaRPr>
          </a:p>
          <a:p>
            <a:pPr indent="273050"/>
            <a:r>
              <a:rPr sz="2000" b="0">
                <a:solidFill>
                  <a:srgbClr val="FF0000"/>
                </a:solidFill>
              </a:rPr>
              <a:t>（5）演讲与口才知识。</a:t>
            </a:r>
            <a:r>
              <a:rPr sz="2000" b="0">
                <a:solidFill>
                  <a:srgbClr val="231F20"/>
                </a:solidFill>
              </a:rPr>
              <a:t>交流、沟通、谈判是创业者开展对外合作的基本功。好的口才可以让创业者的谈判更具优势。因此，演讲与口才知识是企业经营者必备的基本素质。</a:t>
            </a:r>
            <a:endParaRPr sz="2000" b="0">
              <a:solidFill>
                <a:srgbClr val="231F20"/>
              </a:solidFill>
            </a:endParaRPr>
          </a:p>
          <a:p>
            <a:pPr indent="273050"/>
            <a:r>
              <a:rPr sz="2000" b="0">
                <a:solidFill>
                  <a:srgbClr val="FF0000"/>
                </a:solidFill>
              </a:rPr>
              <a:t>（6）人文知识。</a:t>
            </a:r>
            <a:r>
              <a:rPr sz="2000" b="0">
                <a:solidFill>
                  <a:srgbClr val="231F20"/>
                </a:solidFill>
              </a:rPr>
              <a:t>创业者应有意识地学习文学、历史、哲学、艺术等人文科学课程，涉猎广泛、知识渊博有助于提高创业者的分析判断能力，进而帮助他们获得更多的商业机会。“行万里路，读万卷书”，优秀的创业者应有坚持不懈的精神，通过不断学习，提升自身的能力素质，加强自身的经营与管理能力。</a:t>
            </a:r>
            <a:endParaRPr sz="2000" b="0">
              <a:solidFill>
                <a:srgbClr val="231F20"/>
              </a:solidFill>
            </a:endParaRPr>
          </a:p>
        </p:txBody>
      </p:sp>
      <p:grpSp>
        <p:nvGrpSpPr>
          <p:cNvPr id="1065" name="圆角矩形 3">
            <a:hlinkClick r:id="" action="ppaction://noaction"/>
          </p:cNvPr>
          <p:cNvGrpSpPr/>
          <p:nvPr/>
        </p:nvGrpSpPr>
        <p:grpSpPr>
          <a:xfrm>
            <a:off x="11122509" y="612898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4"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descr="72101490&amp;pky8472101490&amp;"/>
          <p:cNvPicPr>
            <a:picLocks noChangeAspect="1"/>
          </p:cNvPicPr>
          <p:nvPr/>
        </p:nvPicPr>
        <p:blipFill>
          <a:blip r:embed="rId1"/>
          <a:stretch>
            <a:fillRect/>
          </a:stretch>
        </p:blipFill>
        <p:spPr>
          <a:xfrm>
            <a:off x="-635" y="-635"/>
            <a:ext cx="12192635" cy="6858635"/>
          </a:xfrm>
          <a:prstGeom prst="rect">
            <a:avLst/>
          </a:prstGeom>
        </p:spPr>
      </p:pic>
      <p:sp>
        <p:nvSpPr>
          <p:cNvPr id="7" name="圆角矩形 6"/>
          <p:cNvSpPr/>
          <p:nvPr/>
        </p:nvSpPr>
        <p:spPr>
          <a:xfrm>
            <a:off x="817245" y="1132205"/>
            <a:ext cx="10673715" cy="5370195"/>
          </a:xfrm>
          <a:prstGeom prst="roundRect">
            <a:avLst/>
          </a:prstGeom>
          <a:solidFill>
            <a:schemeClr val="accent4">
              <a:lumMod val="20000"/>
              <a:lumOff val="8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15366"/>
          <p:cNvSpPr>
            <a:spLocks noChangeArrowheads="1"/>
          </p:cNvSpPr>
          <p:nvPr/>
        </p:nvSpPr>
        <p:spPr bwMode="auto">
          <a:xfrm>
            <a:off x="3271692" y="255299"/>
            <a:ext cx="5648616" cy="947737"/>
          </a:xfrm>
          <a:prstGeom prst="roundRect">
            <a:avLst>
              <a:gd name="adj" fmla="val 50000"/>
            </a:avLst>
          </a:prstGeom>
          <a:solidFill>
            <a:srgbClr val="EECC03"/>
          </a:solidFill>
          <a:ln>
            <a:noFill/>
          </a:ln>
        </p:spPr>
        <p:txBody>
          <a:bodyPr wrap="square" anchor="ctr">
            <a:spAutoFit/>
          </a:bodyPr>
          <a:p>
            <a:pPr marL="0" lvl="0" indent="0" algn="ctr">
              <a:lnSpc>
                <a:spcPct val="130000"/>
              </a:lnSpc>
              <a:spcBef>
                <a:spcPts val="0"/>
              </a:spcBef>
              <a:spcAft>
                <a:spcPts val="0"/>
              </a:spcAft>
              <a:buSzPct val="100000"/>
              <a:buNone/>
            </a:pPr>
            <a:r>
              <a:rPr lang="en-US" sz="2400" spc="3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3.大学生学习创业知识的途径</a:t>
            </a:r>
            <a:endParaRPr lang="en-US" sz="2400" spc="3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100" name="文本框 99"/>
          <p:cNvSpPr txBox="1"/>
          <p:nvPr/>
        </p:nvSpPr>
        <p:spPr>
          <a:xfrm>
            <a:off x="960120" y="1202690"/>
            <a:ext cx="10429240" cy="5354320"/>
          </a:xfrm>
          <a:prstGeom prst="rect">
            <a:avLst/>
          </a:prstGeom>
          <a:noFill/>
          <a:ln w="9525">
            <a:noFill/>
          </a:ln>
        </p:spPr>
        <p:txBody>
          <a:bodyPr wrap="square">
            <a:spAutoFit/>
          </a:bodyPr>
          <a:p>
            <a:pPr indent="273050"/>
            <a:r>
              <a:rPr b="0">
                <a:solidFill>
                  <a:srgbClr val="231F20"/>
                </a:solidFill>
              </a:rPr>
              <a:t>（创业知识是形成创业能力、增强创业素质的基础，是大学生自主创业，实现人生价值的资本。大学生是在知识经济背景下以知识为基础进行创业，因此需要足够的知识储备和完善的知识结构作为支撑。当然，这并不是说创业者必须完全具备这些知识才能去创业，而是创业者本人要有不断完善知识结构和更新专业知识的意识。那么，新时代大学生创新创业有哪些途径呢？信息时代，大学生只要做个有心人，就能在平时的学习和创业实践中学到所需的创业知识。</a:t>
            </a:r>
            <a:endParaRPr b="0">
              <a:solidFill>
                <a:srgbClr val="231F20"/>
              </a:solidFill>
            </a:endParaRPr>
          </a:p>
          <a:p>
            <a:pPr indent="273050"/>
            <a:r>
              <a:rPr b="0">
                <a:solidFill>
                  <a:srgbClr val="FF0000"/>
                </a:solidFill>
              </a:rPr>
              <a:t>（1）参加创业指导课。</a:t>
            </a:r>
            <a:r>
              <a:rPr b="0">
                <a:solidFill>
                  <a:srgbClr val="231F20"/>
                </a:solidFill>
              </a:rPr>
              <a:t>如今，不少大学都开设了创业指导课，教授创业管理、创业心理等内容，帮助大学生打好创业知识基础。</a:t>
            </a:r>
            <a:endParaRPr b="0">
              <a:solidFill>
                <a:srgbClr val="231F20"/>
              </a:solidFill>
            </a:endParaRPr>
          </a:p>
          <a:p>
            <a:pPr indent="273050"/>
            <a:r>
              <a:rPr b="0">
                <a:solidFill>
                  <a:srgbClr val="FF0000"/>
                </a:solidFill>
              </a:rPr>
              <a:t>（2）阅读有关创业指导方面的书籍、杂志和网站。</a:t>
            </a:r>
            <a:r>
              <a:rPr b="0">
                <a:solidFill>
                  <a:srgbClr val="231F20"/>
                </a:solidFill>
              </a:rPr>
              <a:t>大学图书馆也提供创业指导方面的书籍， 大学生可通过阅读来增加自己对创业市场的认识。通过这种途径获得创业知识，无疑是最经济、最方便的。大学生可以挑选如《创业家》《第一财经》等知名杂志，也可以浏览“全国大学生创业服务网”等专业网站。此外，各地创业中心机构的网站通常也蕴藏着丰富的创业知识。通过这种途径获得的创业知识，往往针对性较强。</a:t>
            </a:r>
            <a:endParaRPr b="0">
              <a:solidFill>
                <a:srgbClr val="231F20"/>
              </a:solidFill>
            </a:endParaRPr>
          </a:p>
          <a:p>
            <a:pPr indent="273050"/>
            <a:r>
              <a:rPr b="0">
                <a:solidFill>
                  <a:srgbClr val="FF0000"/>
                </a:solidFill>
              </a:rPr>
              <a:t>（3）尝试与商界人士进行沟通。</a:t>
            </a:r>
            <a:r>
              <a:rPr b="0">
                <a:solidFill>
                  <a:srgbClr val="231F20"/>
                </a:solidFill>
              </a:rPr>
              <a:t>大学生可以找有创业经验的亲朋好友交流，在他们那里，你将得到最直接的创业技巧与经验，比看书得到的更多；也可以向一些专业机构咨询；甚至还可通过电子邮箱或电话联系自己仰慕的商界人士。</a:t>
            </a:r>
            <a:endParaRPr b="0">
              <a:solidFill>
                <a:srgbClr val="231F20"/>
              </a:solidFill>
            </a:endParaRPr>
          </a:p>
          <a:p>
            <a:pPr indent="273050"/>
            <a:r>
              <a:rPr b="0">
                <a:solidFill>
                  <a:srgbClr val="FF0000"/>
                </a:solidFill>
              </a:rPr>
              <a:t>（4）参加创业实践活动。</a:t>
            </a:r>
            <a:r>
              <a:rPr b="0">
                <a:solidFill>
                  <a:srgbClr val="231F20"/>
                </a:solidFill>
              </a:rPr>
              <a:t>参加创业实践活动，如大学生创业计划书大赛、大学生社团等，是大学生学习创业知识、积累创业经验的最好途径之一。此外，大学生还可以通过实习、兼职、市场调查等活动来接触社会、了解市场，磨炼自己的心志，提高自己的创业综合素质。通过这种途径获得的知识往往最实用、印象最深刻。</a:t>
            </a:r>
            <a:endParaRPr b="0">
              <a:solidFill>
                <a:srgbClr val="231F20"/>
              </a:solidFill>
            </a:endParaRPr>
          </a:p>
        </p:txBody>
      </p:sp>
      <p:grpSp>
        <p:nvGrpSpPr>
          <p:cNvPr id="1065" name="圆角矩形 3">
            <a:hlinkClick r:id="" action="ppaction://noaction"/>
          </p:cNvPr>
          <p:cNvGrpSpPr/>
          <p:nvPr/>
        </p:nvGrpSpPr>
        <p:grpSpPr>
          <a:xfrm>
            <a:off x="11122509" y="612898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4"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32905"/>
            <a:ext cx="5648616" cy="75579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四、创业素质与能力</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1014730"/>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rPr>
              <a:t>（二）创业能力</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创业能力是大学生创业的关键。作为一种创业的综合能力，大学生在创业前或者创业中，要不断培养和提高自我的能力。创业能力可以分为职业能力、经营管理能力和综合性能力。</a:t>
            </a:r>
            <a:endParaRPr sz="2000" b="0">
              <a:solidFill>
                <a:srgbClr val="231F20"/>
              </a:solidFill>
              <a:latin typeface="Times New Roman" panose="02020603050405020304" pitchFamily="2" charset="0"/>
              <a:cs typeface="Times New Roman" panose="02020603050405020304" pitchFamily="2" charset="0"/>
            </a:endParaRPr>
          </a:p>
        </p:txBody>
      </p:sp>
      <p:sp>
        <p:nvSpPr>
          <p:cNvPr id="12" name="五边形 11"/>
          <p:cNvSpPr/>
          <p:nvPr>
            <p:custDataLst>
              <p:tags r:id="rId2"/>
            </p:custDataLst>
          </p:nvPr>
        </p:nvSpPr>
        <p:spPr>
          <a:xfrm>
            <a:off x="3229305" y="2751220"/>
            <a:ext cx="1097800" cy="548900"/>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bg1"/>
              </a:solidFill>
              <a:sym typeface="Arial" panose="020B0604020202020204" pitchFamily="34" charset="0"/>
            </a:endParaRPr>
          </a:p>
        </p:txBody>
      </p:sp>
      <p:sp>
        <p:nvSpPr>
          <p:cNvPr id="10" name="五边形 9"/>
          <p:cNvSpPr/>
          <p:nvPr>
            <p:custDataLst>
              <p:tags r:id="rId3"/>
            </p:custDataLst>
          </p:nvPr>
        </p:nvSpPr>
        <p:spPr>
          <a:xfrm>
            <a:off x="3115945" y="2751220"/>
            <a:ext cx="1097800" cy="5489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sym typeface="Arial" panose="020B0604020202020204" pitchFamily="34" charset="0"/>
              </a:rPr>
              <a:t>01</a:t>
            </a:r>
            <a:endParaRPr lang="en-US" altLang="zh-CN" sz="2400" dirty="0">
              <a:solidFill>
                <a:schemeClr val="bg1"/>
              </a:solidFill>
              <a:sym typeface="Arial" panose="020B0604020202020204" pitchFamily="34" charset="0"/>
            </a:endParaRPr>
          </a:p>
        </p:txBody>
      </p:sp>
      <p:sp>
        <p:nvSpPr>
          <p:cNvPr id="13" name="五边形 12"/>
          <p:cNvSpPr/>
          <p:nvPr>
            <p:custDataLst>
              <p:tags r:id="rId4"/>
            </p:custDataLst>
          </p:nvPr>
        </p:nvSpPr>
        <p:spPr>
          <a:xfrm>
            <a:off x="3229305" y="3930560"/>
            <a:ext cx="1097800" cy="5489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bg1"/>
              </a:solidFill>
              <a:sym typeface="Arial" panose="020B0604020202020204" pitchFamily="34" charset="0"/>
            </a:endParaRPr>
          </a:p>
        </p:txBody>
      </p:sp>
      <p:sp>
        <p:nvSpPr>
          <p:cNvPr id="14" name="五边形 13"/>
          <p:cNvSpPr/>
          <p:nvPr>
            <p:custDataLst>
              <p:tags r:id="rId5"/>
            </p:custDataLst>
          </p:nvPr>
        </p:nvSpPr>
        <p:spPr>
          <a:xfrm>
            <a:off x="3115945" y="3930560"/>
            <a:ext cx="1097800" cy="5489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sym typeface="Arial" panose="020B0604020202020204" pitchFamily="34" charset="0"/>
              </a:rPr>
              <a:t>02</a:t>
            </a:r>
            <a:endParaRPr lang="en-US" altLang="zh-CN" sz="2400" dirty="0">
              <a:solidFill>
                <a:schemeClr val="bg1"/>
              </a:solidFill>
              <a:sym typeface="Arial" panose="020B0604020202020204" pitchFamily="34" charset="0"/>
            </a:endParaRPr>
          </a:p>
        </p:txBody>
      </p:sp>
      <p:sp>
        <p:nvSpPr>
          <p:cNvPr id="16" name="文本框 15">
            <a:hlinkClick r:id="rId6" action="ppaction://hlinksldjump"/>
          </p:cNvPr>
          <p:cNvSpPr txBox="1"/>
          <p:nvPr>
            <p:custDataLst>
              <p:tags r:id="rId7"/>
            </p:custDataLst>
          </p:nvPr>
        </p:nvSpPr>
        <p:spPr>
          <a:xfrm>
            <a:off x="4437482" y="2606040"/>
            <a:ext cx="4923197" cy="840255"/>
          </a:xfrm>
          <a:prstGeom prst="rect">
            <a:avLst/>
          </a:prstGeom>
          <a:noFill/>
        </p:spPr>
        <p:txBody>
          <a:bodyPr wrap="square" lIns="0" tIns="0" rIns="0" bIns="0" rtlCol="0" anchor="ctr" anchorCtr="0">
            <a:normAutofit/>
          </a:bodyPr>
          <a:p>
            <a:pPr marL="0" lvl="0" indent="0" algn="l">
              <a:lnSpc>
                <a:spcPct val="130000"/>
              </a:lnSpc>
              <a:spcBef>
                <a:spcPts val="0"/>
              </a:spcBef>
              <a:spcAft>
                <a:spcPts val="0"/>
              </a:spcAft>
              <a:buSzPct val="100000"/>
              <a:buNone/>
            </a:pPr>
            <a:r>
              <a:rPr lang="en-US" sz="1700" spc="300">
                <a:solidFill>
                  <a:schemeClr val="accent2">
                    <a:lumMod val="75000"/>
                  </a:schemeClr>
                </a:solidFill>
                <a:latin typeface="微软雅黑" panose="020B0503020204020204" charset="-122"/>
                <a:ea typeface="微软雅黑" panose="020B0503020204020204" charset="-122"/>
              </a:rPr>
              <a:t>职业能力</a:t>
            </a:r>
            <a:endParaRPr lang="en-US" sz="1700" spc="300">
              <a:solidFill>
                <a:schemeClr val="accent2">
                  <a:lumMod val="75000"/>
                </a:schemeClr>
              </a:solidFill>
              <a:latin typeface="微软雅黑" panose="020B0503020204020204" charset="-122"/>
              <a:ea typeface="微软雅黑" panose="020B0503020204020204" charset="-122"/>
            </a:endParaRPr>
          </a:p>
        </p:txBody>
      </p:sp>
      <p:sp>
        <p:nvSpPr>
          <p:cNvPr id="17" name="五边形 16"/>
          <p:cNvSpPr/>
          <p:nvPr>
            <p:custDataLst>
              <p:tags r:id="rId8"/>
            </p:custDataLst>
          </p:nvPr>
        </p:nvSpPr>
        <p:spPr>
          <a:xfrm>
            <a:off x="3229305" y="5108905"/>
            <a:ext cx="1097800" cy="548900"/>
          </a:xfrm>
          <a:prstGeom prst="homePlat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bg1"/>
              </a:solidFill>
              <a:sym typeface="Arial" panose="020B0604020202020204" pitchFamily="34" charset="0"/>
            </a:endParaRPr>
          </a:p>
        </p:txBody>
      </p:sp>
      <p:sp>
        <p:nvSpPr>
          <p:cNvPr id="18" name="五边形 17"/>
          <p:cNvSpPr/>
          <p:nvPr>
            <p:custDataLst>
              <p:tags r:id="rId9"/>
            </p:custDataLst>
          </p:nvPr>
        </p:nvSpPr>
        <p:spPr>
          <a:xfrm>
            <a:off x="3115945" y="5108905"/>
            <a:ext cx="1097800" cy="5489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solidFill>
                  <a:schemeClr val="bg1"/>
                </a:solidFill>
                <a:sym typeface="Arial" panose="020B0604020202020204" pitchFamily="34" charset="0"/>
              </a:rPr>
              <a:t>03</a:t>
            </a:r>
            <a:endParaRPr lang="en-US" altLang="zh-CN" sz="2400" dirty="0">
              <a:solidFill>
                <a:schemeClr val="bg1"/>
              </a:solidFill>
              <a:sym typeface="Arial" panose="020B0604020202020204" pitchFamily="34" charset="0"/>
            </a:endParaRPr>
          </a:p>
        </p:txBody>
      </p:sp>
      <p:sp>
        <p:nvSpPr>
          <p:cNvPr id="19" name="文本框 18">
            <a:hlinkClick r:id="rId10" action="ppaction://hlinksldjump"/>
          </p:cNvPr>
          <p:cNvSpPr txBox="1"/>
          <p:nvPr>
            <p:custDataLst>
              <p:tags r:id="rId11"/>
            </p:custDataLst>
          </p:nvPr>
        </p:nvSpPr>
        <p:spPr>
          <a:xfrm>
            <a:off x="4437482" y="3784385"/>
            <a:ext cx="4923197" cy="840255"/>
          </a:xfrm>
          <a:prstGeom prst="rect">
            <a:avLst/>
          </a:prstGeom>
          <a:noFill/>
        </p:spPr>
        <p:txBody>
          <a:bodyPr wrap="square" lIns="0" tIns="0" rIns="0" bIns="0" rtlCol="0" anchor="ctr" anchorCtr="0">
            <a:normAutofit/>
          </a:bodyPr>
          <a:p>
            <a:pPr marL="0" lvl="0" indent="0" algn="l">
              <a:lnSpc>
                <a:spcPct val="130000"/>
              </a:lnSpc>
              <a:spcBef>
                <a:spcPts val="0"/>
              </a:spcBef>
              <a:spcAft>
                <a:spcPts val="0"/>
              </a:spcAft>
              <a:buSzPct val="100000"/>
              <a:buNone/>
            </a:pPr>
            <a:r>
              <a:rPr lang="en-US" sz="1700" spc="300">
                <a:solidFill>
                  <a:schemeClr val="accent3">
                    <a:lumMod val="75000"/>
                  </a:schemeClr>
                </a:solidFill>
                <a:latin typeface="微软雅黑" panose="020B0503020204020204" charset="-122"/>
                <a:ea typeface="微软雅黑" panose="020B0503020204020204" charset="-122"/>
              </a:rPr>
              <a:t>经营管理能力</a:t>
            </a:r>
            <a:endParaRPr lang="en-US" sz="1700" spc="300">
              <a:solidFill>
                <a:schemeClr val="accent3">
                  <a:lumMod val="75000"/>
                </a:schemeClr>
              </a:solidFill>
              <a:latin typeface="微软雅黑" panose="020B0503020204020204" charset="-122"/>
              <a:ea typeface="微软雅黑" panose="020B0503020204020204" charset="-122"/>
            </a:endParaRPr>
          </a:p>
        </p:txBody>
      </p:sp>
      <p:sp>
        <p:nvSpPr>
          <p:cNvPr id="22" name="文本框 21">
            <a:hlinkClick r:id="rId12" action="ppaction://hlinksldjump"/>
          </p:cNvPr>
          <p:cNvSpPr txBox="1"/>
          <p:nvPr>
            <p:custDataLst>
              <p:tags r:id="rId13"/>
            </p:custDataLst>
          </p:nvPr>
        </p:nvSpPr>
        <p:spPr>
          <a:xfrm>
            <a:off x="4437482" y="4963725"/>
            <a:ext cx="4923197" cy="840255"/>
          </a:xfrm>
          <a:prstGeom prst="rect">
            <a:avLst/>
          </a:prstGeom>
          <a:noFill/>
        </p:spPr>
        <p:txBody>
          <a:bodyPr wrap="square" lIns="0" tIns="0" rIns="0" bIns="0" rtlCol="0" anchor="ctr" anchorCtr="0">
            <a:normAutofit/>
          </a:bodyPr>
          <a:p>
            <a:pPr marL="0" lvl="0" indent="0" algn="l">
              <a:lnSpc>
                <a:spcPct val="130000"/>
              </a:lnSpc>
              <a:spcBef>
                <a:spcPts val="0"/>
              </a:spcBef>
              <a:spcAft>
                <a:spcPts val="0"/>
              </a:spcAft>
              <a:buSzPct val="100000"/>
              <a:buNone/>
            </a:pPr>
            <a:r>
              <a:rPr lang="en-US" sz="1700" spc="300">
                <a:solidFill>
                  <a:schemeClr val="accent4">
                    <a:lumMod val="75000"/>
                  </a:schemeClr>
                </a:solidFill>
                <a:latin typeface="微软雅黑" panose="020B0503020204020204" charset="-122"/>
                <a:ea typeface="微软雅黑" panose="020B0503020204020204" charset="-122"/>
              </a:rPr>
              <a:t>综合性能力</a:t>
            </a:r>
            <a:endParaRPr lang="en-US" sz="1700" spc="300">
              <a:solidFill>
                <a:schemeClr val="accent4">
                  <a:lumMod val="7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descr="72101490&amp;pky8472101490&amp;"/>
          <p:cNvPicPr>
            <a:picLocks noChangeAspect="1"/>
          </p:cNvPicPr>
          <p:nvPr/>
        </p:nvPicPr>
        <p:blipFill>
          <a:blip r:embed="rId1"/>
          <a:stretch>
            <a:fillRect/>
          </a:stretch>
        </p:blipFill>
        <p:spPr>
          <a:xfrm>
            <a:off x="-635" y="-635"/>
            <a:ext cx="12192635" cy="6858635"/>
          </a:xfrm>
          <a:prstGeom prst="rect">
            <a:avLst/>
          </a:prstGeom>
        </p:spPr>
      </p:pic>
      <p:sp>
        <p:nvSpPr>
          <p:cNvPr id="7" name="圆角矩形 6"/>
          <p:cNvSpPr/>
          <p:nvPr/>
        </p:nvSpPr>
        <p:spPr>
          <a:xfrm>
            <a:off x="1019175" y="1132205"/>
            <a:ext cx="9912350" cy="5370195"/>
          </a:xfrm>
          <a:prstGeom prst="roundRect">
            <a:avLst/>
          </a:prstGeom>
          <a:solidFill>
            <a:schemeClr val="accent4">
              <a:lumMod val="20000"/>
              <a:lumOff val="8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15366"/>
          <p:cNvSpPr>
            <a:spLocks noChangeArrowheads="1"/>
          </p:cNvSpPr>
          <p:nvPr/>
        </p:nvSpPr>
        <p:spPr bwMode="auto">
          <a:xfrm>
            <a:off x="3271692" y="325564"/>
            <a:ext cx="5648616" cy="807207"/>
          </a:xfrm>
          <a:prstGeom prst="roundRect">
            <a:avLst>
              <a:gd name="adj" fmla="val 50000"/>
            </a:avLst>
          </a:prstGeom>
          <a:solidFill>
            <a:srgbClr val="EECC03"/>
          </a:solidFill>
          <a:ln>
            <a:noFill/>
          </a:ln>
        </p:spPr>
        <p:txBody>
          <a:bodyPr wrap="square" anchor="ctr">
            <a:spAutoFit/>
          </a:bodyPr>
          <a:p>
            <a:pPr marL="0" lvl="0" indent="0" algn="ctr">
              <a:lnSpc>
                <a:spcPct val="130000"/>
              </a:lnSpc>
              <a:spcBef>
                <a:spcPts val="0"/>
              </a:spcBef>
              <a:spcAft>
                <a:spcPts val="0"/>
              </a:spcAft>
              <a:buSzPct val="100000"/>
              <a:buNone/>
            </a:pPr>
            <a:r>
              <a:rPr sz="2400">
                <a:solidFill>
                  <a:schemeClr val="tx1"/>
                </a:solidFill>
                <a:effectLst>
                  <a:outerShdw blurRad="38100" dist="19050" dir="2700000" algn="tl" rotWithShape="0">
                    <a:schemeClr val="dk1">
                      <a:alpha val="40000"/>
                    </a:schemeClr>
                  </a:outerShdw>
                </a:effectLst>
                <a:sym typeface="+mn-ea"/>
              </a:rPr>
              <a:t>1.职业能力</a:t>
            </a:r>
            <a:endParaRPr sz="2400">
              <a:solidFill>
                <a:schemeClr val="tx1"/>
              </a:solidFill>
              <a:effectLst>
                <a:outerShdw blurRad="38100" dist="19050" dir="2700000" algn="tl" rotWithShape="0">
                  <a:schemeClr val="dk1">
                    <a:alpha val="40000"/>
                  </a:schemeClr>
                </a:outerShdw>
              </a:effectLst>
              <a:sym typeface="+mn-ea"/>
            </a:endParaRPr>
          </a:p>
        </p:txBody>
      </p:sp>
      <p:sp>
        <p:nvSpPr>
          <p:cNvPr id="100" name="文本框 99"/>
          <p:cNvSpPr txBox="1"/>
          <p:nvPr/>
        </p:nvSpPr>
        <p:spPr>
          <a:xfrm>
            <a:off x="1692275" y="1490980"/>
            <a:ext cx="8566785" cy="1630045"/>
          </a:xfrm>
          <a:prstGeom prst="rect">
            <a:avLst/>
          </a:prstGeom>
          <a:noFill/>
          <a:ln w="9525">
            <a:noFill/>
          </a:ln>
        </p:spPr>
        <p:txBody>
          <a:bodyPr wrap="square">
            <a:spAutoFit/>
          </a:bodyPr>
          <a:p>
            <a:pPr indent="273050"/>
            <a:r>
              <a:rPr sz="2000" b="0">
                <a:solidFill>
                  <a:srgbClr val="231F20"/>
                </a:solidFill>
              </a:rPr>
              <a:t>职业能力是指企业中与经营方向密切相关的主要岗位或岗位群所要求的能力。创业者在创办自己的第一个企业时，应该从自己熟悉的行业中选择项目。当然，创业者也可借助他人特别是雇员的知识技能来办好自己的企业，但在创办自己的第一个企业时，如果能从自己熟知的领域入手，就能避免许多“外行领导内行”的尴尬局面，大大提高创业的成功率。</a:t>
            </a:r>
            <a:endParaRPr sz="2000" b="0">
              <a:solidFill>
                <a:srgbClr val="231F20"/>
              </a:solidFill>
            </a:endParaRPr>
          </a:p>
        </p:txBody>
      </p:sp>
      <p:grpSp>
        <p:nvGrpSpPr>
          <p:cNvPr id="1065" name="圆角矩形 3">
            <a:hlinkClick r:id="" action="ppaction://noaction"/>
          </p:cNvPr>
          <p:cNvGrpSpPr/>
          <p:nvPr/>
        </p:nvGrpSpPr>
        <p:grpSpPr>
          <a:xfrm>
            <a:off x="11122509" y="6128983"/>
            <a:ext cx="941073" cy="565788"/>
            <a:chOff x="0" y="0"/>
            <a:chExt cx="941072" cy="565786"/>
          </a:xfrm>
        </p:grpSpPr>
        <p:sp>
          <p:nvSpPr>
            <p:cNvPr id="1063" name="圆角矩形">
              <a:hlinkClick r:id="rId2"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8" name="Back">
              <a:hlinkClick r:id="rId3"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descr="72101490&amp;pky8472101490&amp;"/>
          <p:cNvPicPr>
            <a:picLocks noChangeAspect="1"/>
          </p:cNvPicPr>
          <p:nvPr/>
        </p:nvPicPr>
        <p:blipFill>
          <a:blip r:embed="rId1"/>
          <a:stretch>
            <a:fillRect/>
          </a:stretch>
        </p:blipFill>
        <p:spPr>
          <a:xfrm>
            <a:off x="-635" y="-635"/>
            <a:ext cx="12192635" cy="6858635"/>
          </a:xfrm>
          <a:prstGeom prst="rect">
            <a:avLst/>
          </a:prstGeom>
        </p:spPr>
      </p:pic>
      <p:sp>
        <p:nvSpPr>
          <p:cNvPr id="7" name="圆角矩形 6"/>
          <p:cNvSpPr/>
          <p:nvPr/>
        </p:nvSpPr>
        <p:spPr>
          <a:xfrm>
            <a:off x="1019175" y="1132205"/>
            <a:ext cx="9912350" cy="5370195"/>
          </a:xfrm>
          <a:prstGeom prst="roundRect">
            <a:avLst/>
          </a:prstGeom>
          <a:solidFill>
            <a:schemeClr val="accent4">
              <a:lumMod val="20000"/>
              <a:lumOff val="8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15366"/>
          <p:cNvSpPr>
            <a:spLocks noChangeArrowheads="1"/>
          </p:cNvSpPr>
          <p:nvPr/>
        </p:nvSpPr>
        <p:spPr bwMode="auto">
          <a:xfrm>
            <a:off x="3271692" y="325512"/>
            <a:ext cx="5648616" cy="807311"/>
          </a:xfrm>
          <a:prstGeom prst="roundRect">
            <a:avLst>
              <a:gd name="adj" fmla="val 50000"/>
            </a:avLst>
          </a:prstGeom>
          <a:solidFill>
            <a:srgbClr val="EECC03"/>
          </a:solidFill>
          <a:ln>
            <a:noFill/>
          </a:ln>
        </p:spPr>
        <p:txBody>
          <a:bodyPr wrap="square" anchor="ctr">
            <a:spAutoFit/>
          </a:bodyPr>
          <a:p>
            <a:pPr marL="0" lvl="0" indent="0" algn="ctr">
              <a:lnSpc>
                <a:spcPct val="130000"/>
              </a:lnSpc>
              <a:spcBef>
                <a:spcPts val="0"/>
              </a:spcBef>
              <a:spcAft>
                <a:spcPts val="0"/>
              </a:spcAft>
              <a:buSzPct val="100000"/>
              <a:buNone/>
            </a:pPr>
            <a:r>
              <a:rPr sz="2400">
                <a:solidFill>
                  <a:schemeClr val="tx1"/>
                </a:solidFill>
                <a:effectLst>
                  <a:outerShdw blurRad="38100" dist="19050" dir="2700000" algn="tl" rotWithShape="0">
                    <a:schemeClr val="dk1">
                      <a:alpha val="40000"/>
                    </a:schemeClr>
                  </a:outerShdw>
                </a:effectLst>
                <a:sym typeface="+mn-ea"/>
              </a:rPr>
              <a:t>2.经营管理能力</a:t>
            </a:r>
            <a:endParaRPr sz="2400">
              <a:solidFill>
                <a:schemeClr val="tx1"/>
              </a:solidFill>
              <a:effectLst>
                <a:outerShdw blurRad="38100" dist="19050" dir="2700000" algn="tl" rotWithShape="0">
                  <a:schemeClr val="dk1">
                    <a:alpha val="40000"/>
                  </a:schemeClr>
                </a:outerShdw>
              </a:effectLst>
              <a:sym typeface="+mn-ea"/>
            </a:endParaRPr>
          </a:p>
        </p:txBody>
      </p:sp>
      <p:sp>
        <p:nvSpPr>
          <p:cNvPr id="100" name="文本框 99"/>
          <p:cNvSpPr txBox="1"/>
          <p:nvPr/>
        </p:nvSpPr>
        <p:spPr>
          <a:xfrm>
            <a:off x="1691640" y="1236980"/>
            <a:ext cx="8566785" cy="5323205"/>
          </a:xfrm>
          <a:prstGeom prst="rect">
            <a:avLst/>
          </a:prstGeom>
          <a:noFill/>
          <a:ln w="9525">
            <a:noFill/>
          </a:ln>
        </p:spPr>
        <p:txBody>
          <a:bodyPr wrap="square">
            <a:spAutoFit/>
          </a:bodyPr>
          <a:p>
            <a:pPr indent="273050"/>
            <a:r>
              <a:rPr sz="2000" b="0">
                <a:solidFill>
                  <a:srgbClr val="231F20"/>
                </a:solidFill>
              </a:rPr>
              <a:t>经营管理能力是创业的基础能力。创业者通过创业实践可提高以下经营管理能力。</a:t>
            </a:r>
            <a:endParaRPr sz="2000" b="0">
              <a:solidFill>
                <a:srgbClr val="231F20"/>
              </a:solidFill>
            </a:endParaRPr>
          </a:p>
          <a:p>
            <a:pPr indent="273050"/>
            <a:r>
              <a:rPr sz="2000" b="0">
                <a:solidFill>
                  <a:srgbClr val="FF0000"/>
                </a:solidFill>
              </a:rPr>
              <a:t>（1）信息搜集和处理能力。</a:t>
            </a:r>
            <a:r>
              <a:rPr sz="2000" b="0">
                <a:solidFill>
                  <a:srgbClr val="231F20"/>
                </a:solidFill>
              </a:rPr>
              <a:t>搜集信息、加工信息、运用信息的能力是创业者不可缺少的能力。创业者不但应具备从一般媒体中搜集信息的能力，随着科技的进步和网络技术的普及，还应该具备从网络中获取信息的能力。</a:t>
            </a:r>
            <a:endParaRPr sz="2000" b="0">
              <a:solidFill>
                <a:srgbClr val="231F20"/>
              </a:solidFill>
            </a:endParaRPr>
          </a:p>
          <a:p>
            <a:pPr indent="273050"/>
            <a:r>
              <a:rPr sz="2000" b="0">
                <a:solidFill>
                  <a:srgbClr val="FF0000"/>
                </a:solidFill>
              </a:rPr>
              <a:t>（2）把握机会的能力。</a:t>
            </a:r>
            <a:r>
              <a:rPr sz="2000" b="0">
                <a:solidFill>
                  <a:srgbClr val="231F20"/>
                </a:solidFill>
              </a:rPr>
              <a:t>发现机会、识别机会、把握机会、利用机会、创造机会，是成功创业者的主要特征。</a:t>
            </a:r>
            <a:endParaRPr sz="2000" b="0">
              <a:solidFill>
                <a:srgbClr val="231F20"/>
              </a:solidFill>
            </a:endParaRPr>
          </a:p>
          <a:p>
            <a:pPr indent="273050"/>
            <a:r>
              <a:rPr sz="2000" b="0">
                <a:solidFill>
                  <a:srgbClr val="FF0000"/>
                </a:solidFill>
              </a:rPr>
              <a:t>（3）判断决策能力。</a:t>
            </a:r>
            <a:r>
              <a:rPr sz="2000" b="0">
                <a:solidFill>
                  <a:srgbClr val="231F20"/>
                </a:solidFill>
              </a:rPr>
              <a:t>通过市场调查，进行消费需求分析、市场定位分析、自我实力分析、竞争对手分析等过程，再根据自己的财力、社交圈、业务范围，依据“最适合自己的市场机会是最好的市场机会”的原则，做出正确决策，实现自己的创业目标。</a:t>
            </a:r>
            <a:endParaRPr sz="2000" b="0">
              <a:solidFill>
                <a:srgbClr val="231F20"/>
              </a:solidFill>
            </a:endParaRPr>
          </a:p>
          <a:p>
            <a:pPr indent="273050"/>
            <a:r>
              <a:rPr sz="2000" b="0">
                <a:solidFill>
                  <a:srgbClr val="FF0000"/>
                </a:solidFill>
              </a:rPr>
              <a:t>（4）创新创造能力。</a:t>
            </a:r>
            <a:r>
              <a:rPr sz="2000" b="0">
                <a:solidFill>
                  <a:srgbClr val="231F20"/>
                </a:solidFill>
              </a:rPr>
              <a:t>从别人的企业中得到启发，通过联想、迁移和创造，使自己的企业在产品、服务、管理、营销手段等方面别具特色，与众不同，并通过这种特色使自己的企业在同业市场中占有理想的份额。</a:t>
            </a:r>
            <a:endParaRPr sz="2000" b="0">
              <a:solidFill>
                <a:srgbClr val="231F20"/>
              </a:solidFill>
            </a:endParaRPr>
          </a:p>
          <a:p>
            <a:pPr indent="273050"/>
            <a:r>
              <a:rPr sz="2000" b="0">
                <a:solidFill>
                  <a:srgbClr val="FF0000"/>
                </a:solidFill>
              </a:rPr>
              <a:t>（5）申办企业能力。</a:t>
            </a:r>
            <a:r>
              <a:rPr sz="2000" b="0">
                <a:solidFill>
                  <a:srgbClr val="231F20"/>
                </a:solidFill>
              </a:rPr>
              <a:t>创办一个企业，需要做好哪些物质准备，需要提供什么证明材料，到哪些部门办哪些手续，如何办理，等等，均为创业者应具备的能力。</a:t>
            </a:r>
            <a:endParaRPr sz="2000" b="0">
              <a:solidFill>
                <a:srgbClr val="231F20"/>
              </a:solidFill>
            </a:endParaRPr>
          </a:p>
        </p:txBody>
      </p:sp>
      <p:grpSp>
        <p:nvGrpSpPr>
          <p:cNvPr id="1065" name="圆角矩形 3">
            <a:hlinkClick r:id="" action="ppaction://noaction"/>
          </p:cNvPr>
          <p:cNvGrpSpPr/>
          <p:nvPr/>
        </p:nvGrpSpPr>
        <p:grpSpPr>
          <a:xfrm>
            <a:off x="11122509" y="6128983"/>
            <a:ext cx="941074" cy="565789"/>
            <a:chOff x="0" y="0"/>
            <a:chExt cx="941073" cy="565787"/>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8" name="Back">
              <a:hlinkClick r:id="rId2" action="ppaction://hlinksldjump"/>
            </p:cNvPr>
            <p:cNvSpPr txBox="1"/>
            <p:nvPr/>
          </p:nvSpPr>
          <p:spPr>
            <a:xfrm>
              <a:off x="73339" y="84137"/>
              <a:ext cx="794394" cy="39750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a:hlinkClick r:id="rId3" action="ppaction://hlinksldjump"/>
                </a:rPr>
                <a:t>next</a:t>
              </a:r>
              <a:endParaRPr lang="en-US"/>
            </a:p>
          </p:txBody>
        </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646643"/>
            <a:ext cx="5648616" cy="756869"/>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本章导语</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478280" y="1530350"/>
            <a:ext cx="9634220" cy="3046095"/>
          </a:xfrm>
          <a:prstGeom prst="rect">
            <a:avLst/>
          </a:prstGeom>
          <a:noFill/>
          <a:ln w="9525">
            <a:noFill/>
          </a:ln>
        </p:spPr>
        <p:txBody>
          <a:bodyPr wrap="square">
            <a:spAutoFit/>
          </a:bodyPr>
          <a:p>
            <a:pPr indent="266700"/>
            <a:r>
              <a:rPr sz="2400" b="0">
                <a:solidFill>
                  <a:srgbClr val="231F20"/>
                </a:solidFill>
                <a:latin typeface="Times New Roman" panose="02020603050405020304" pitchFamily="2" charset="0"/>
                <a:cs typeface="Times New Roman" panose="02020603050405020304" pitchFamily="2" charset="0"/>
              </a:rPr>
              <a:t>创业充满了艰辛和危险，面对高度变化的内外部环境，创业者承受的压力不言而喻。组建创业团队，是应对激烈市场竞争和内外危机的可行之径。创业团队，就是由具有互补知识与技能的创业者组成的团队，他们为了实现共同的创业目标，达成共同的理想而努力。众所周知，创业是必须承担一定的风险的，而共同创业则可以有效分散创业风险。团队成员之间的技能互补可以提高驾驭环境不确定性的能力；专业的创业团队具备一定的资源整合能力，能同时从多个融资渠道获取创业资金等资源，从而降低创业风险和提高创业成功率。</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2" name="图片 1" descr="89339501&amp;pky8889339501&amp;"/>
          <p:cNvPicPr>
            <a:picLocks noChangeAspect="1"/>
          </p:cNvPicPr>
          <p:nvPr/>
        </p:nvPicPr>
        <p:blipFill>
          <a:blip r:embed="rId2"/>
          <a:stretch>
            <a:fillRect/>
          </a:stretch>
        </p:blipFill>
        <p:spPr>
          <a:xfrm>
            <a:off x="1127125" y="4383405"/>
            <a:ext cx="10058400" cy="2301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descr="72101490&amp;pky8472101490&amp;"/>
          <p:cNvPicPr>
            <a:picLocks noChangeAspect="1"/>
          </p:cNvPicPr>
          <p:nvPr/>
        </p:nvPicPr>
        <p:blipFill>
          <a:blip r:embed="rId1"/>
          <a:stretch>
            <a:fillRect/>
          </a:stretch>
        </p:blipFill>
        <p:spPr>
          <a:xfrm>
            <a:off x="-635" y="-635"/>
            <a:ext cx="12192635" cy="6858635"/>
          </a:xfrm>
          <a:prstGeom prst="rect">
            <a:avLst/>
          </a:prstGeom>
        </p:spPr>
      </p:pic>
      <p:sp>
        <p:nvSpPr>
          <p:cNvPr id="7" name="圆角矩形 6"/>
          <p:cNvSpPr/>
          <p:nvPr/>
        </p:nvSpPr>
        <p:spPr>
          <a:xfrm>
            <a:off x="1019175" y="1132205"/>
            <a:ext cx="9912350" cy="5370195"/>
          </a:xfrm>
          <a:prstGeom prst="roundRect">
            <a:avLst/>
          </a:prstGeom>
          <a:solidFill>
            <a:schemeClr val="accent4">
              <a:lumMod val="20000"/>
              <a:lumOff val="8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15366"/>
          <p:cNvSpPr>
            <a:spLocks noChangeArrowheads="1"/>
          </p:cNvSpPr>
          <p:nvPr/>
        </p:nvSpPr>
        <p:spPr bwMode="auto">
          <a:xfrm>
            <a:off x="3271692" y="325512"/>
            <a:ext cx="5648616" cy="807311"/>
          </a:xfrm>
          <a:prstGeom prst="roundRect">
            <a:avLst>
              <a:gd name="adj" fmla="val 50000"/>
            </a:avLst>
          </a:prstGeom>
          <a:solidFill>
            <a:srgbClr val="EECC03"/>
          </a:solidFill>
          <a:ln>
            <a:noFill/>
          </a:ln>
        </p:spPr>
        <p:txBody>
          <a:bodyPr wrap="square" anchor="ctr">
            <a:spAutoFit/>
          </a:bodyPr>
          <a:p>
            <a:pPr marL="0" lvl="0" indent="0" algn="ctr">
              <a:lnSpc>
                <a:spcPct val="130000"/>
              </a:lnSpc>
              <a:spcBef>
                <a:spcPts val="0"/>
              </a:spcBef>
              <a:spcAft>
                <a:spcPts val="0"/>
              </a:spcAft>
              <a:buSzPct val="100000"/>
              <a:buNone/>
            </a:pPr>
            <a:r>
              <a:rPr sz="2400">
                <a:solidFill>
                  <a:schemeClr val="tx1"/>
                </a:solidFill>
                <a:effectLst>
                  <a:outerShdw blurRad="38100" dist="19050" dir="2700000" algn="tl" rotWithShape="0">
                    <a:schemeClr val="dk1">
                      <a:alpha val="40000"/>
                    </a:schemeClr>
                  </a:outerShdw>
                </a:effectLst>
                <a:sym typeface="+mn-ea"/>
              </a:rPr>
              <a:t>2.经营管理能力</a:t>
            </a:r>
            <a:endParaRPr sz="2400">
              <a:solidFill>
                <a:schemeClr val="tx1"/>
              </a:solidFill>
              <a:effectLst>
                <a:outerShdw blurRad="38100" dist="19050" dir="2700000" algn="tl" rotWithShape="0">
                  <a:schemeClr val="dk1">
                    <a:alpha val="40000"/>
                  </a:schemeClr>
                </a:outerShdw>
              </a:effectLst>
              <a:sym typeface="+mn-ea"/>
            </a:endParaRPr>
          </a:p>
        </p:txBody>
      </p:sp>
      <p:sp>
        <p:nvSpPr>
          <p:cNvPr id="100" name="文本框 99"/>
          <p:cNvSpPr txBox="1"/>
          <p:nvPr/>
        </p:nvSpPr>
        <p:spPr>
          <a:xfrm>
            <a:off x="1691640" y="1236980"/>
            <a:ext cx="8566785" cy="3784600"/>
          </a:xfrm>
          <a:prstGeom prst="rect">
            <a:avLst/>
          </a:prstGeom>
          <a:noFill/>
          <a:ln w="9525">
            <a:noFill/>
          </a:ln>
        </p:spPr>
        <p:txBody>
          <a:bodyPr wrap="square">
            <a:spAutoFit/>
          </a:bodyPr>
          <a:p>
            <a:pPr indent="273050"/>
            <a:r>
              <a:rPr sz="2000" b="0">
                <a:solidFill>
                  <a:srgbClr val="FF0000"/>
                </a:solidFill>
              </a:rPr>
              <a:t>（6）确定企业布局的能力。</a:t>
            </a:r>
            <a:r>
              <a:rPr sz="2000" b="0">
                <a:solidFill>
                  <a:srgbClr val="231F20"/>
                </a:solidFill>
              </a:rPr>
              <a:t>怎样选择企业的地理位置，怎样安排企业的内部布局，怎样考虑企业性质等，都是创业过程中不可回避的问题。</a:t>
            </a:r>
            <a:endParaRPr sz="2000" b="0">
              <a:solidFill>
                <a:srgbClr val="231F20"/>
              </a:solidFill>
            </a:endParaRPr>
          </a:p>
          <a:p>
            <a:pPr indent="273050"/>
            <a:r>
              <a:rPr sz="2000" b="0">
                <a:solidFill>
                  <a:srgbClr val="FF0000"/>
                </a:solidFill>
              </a:rPr>
              <a:t>（7）发现和使用人才的能力。</a:t>
            </a:r>
            <a:r>
              <a:rPr sz="2000" b="0">
                <a:solidFill>
                  <a:srgbClr val="231F20"/>
                </a:solidFill>
              </a:rPr>
              <a:t>成功的创业者要会用人，他不但能对雇员进行选择、使用和优化，而且能运用群体目标建立群体规范和价值观，形成群体的内聚力。</a:t>
            </a:r>
            <a:endParaRPr sz="2000" b="0">
              <a:solidFill>
                <a:srgbClr val="231F20"/>
              </a:solidFill>
            </a:endParaRPr>
          </a:p>
          <a:p>
            <a:pPr indent="273050"/>
            <a:r>
              <a:rPr sz="2000" b="0">
                <a:solidFill>
                  <a:srgbClr val="FF0000"/>
                </a:solidFill>
              </a:rPr>
              <a:t>（</a:t>
            </a:r>
            <a:r>
              <a:rPr sz="2000" b="0">
                <a:solidFill>
                  <a:srgbClr val="FF0000"/>
                </a:solidFill>
              </a:rPr>
              <a:t>8）创业融资和理财能力。</a:t>
            </a:r>
            <a:r>
              <a:rPr sz="2000" b="0">
                <a:solidFill>
                  <a:srgbClr val="231F20"/>
                </a:solidFill>
              </a:rPr>
              <a:t>这不仅包括创业实践中的资金筹措、分配、使用、流动、增值等环节，还包括采购能力、推销能力等。</a:t>
            </a:r>
            <a:endParaRPr sz="2000" b="0">
              <a:solidFill>
                <a:srgbClr val="231F20"/>
              </a:solidFill>
            </a:endParaRPr>
          </a:p>
          <a:p>
            <a:pPr indent="273050"/>
            <a:r>
              <a:rPr sz="2000" b="0">
                <a:solidFill>
                  <a:srgbClr val="231F20"/>
                </a:solidFill>
              </a:rPr>
              <a:t>指挥控制和协调能力。成功的创业者要对规划、决策、实施、管理、评估、反馈所组成的企业管理的全过程，具有控制和运筹能力。</a:t>
            </a:r>
            <a:endParaRPr sz="2000" b="0">
              <a:solidFill>
                <a:srgbClr val="231F20"/>
              </a:solidFill>
            </a:endParaRPr>
          </a:p>
          <a:p>
            <a:pPr indent="273050"/>
            <a:r>
              <a:rPr sz="2000" b="0">
                <a:solidFill>
                  <a:srgbClr val="FF0000"/>
                </a:solidFill>
              </a:rPr>
              <a:t>（10）商业策划能力。</a:t>
            </a:r>
            <a:r>
              <a:rPr sz="2000" b="0">
                <a:solidFill>
                  <a:srgbClr val="231F20"/>
                </a:solidFill>
              </a:rPr>
              <a:t>创业者通过策划完整的创业计划书，解释“是什么（What）”“为什么（Why)”和“怎么样（How）”，对管理企业、宣传企业、吸引投资都具有十分重要的作用。</a:t>
            </a:r>
            <a:endParaRPr sz="2000" b="0">
              <a:solidFill>
                <a:srgbClr val="231F20"/>
              </a:solidFill>
            </a:endParaRPr>
          </a:p>
        </p:txBody>
      </p:sp>
      <p:grpSp>
        <p:nvGrpSpPr>
          <p:cNvPr id="1065" name="圆角矩形 3">
            <a:hlinkClick r:id="" action="ppaction://noaction"/>
          </p:cNvPr>
          <p:cNvGrpSpPr/>
          <p:nvPr/>
        </p:nvGrpSpPr>
        <p:grpSpPr>
          <a:xfrm>
            <a:off x="11122509" y="612898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8"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descr="72101490&amp;pky8472101490&amp;"/>
          <p:cNvPicPr>
            <a:picLocks noChangeAspect="1"/>
          </p:cNvPicPr>
          <p:nvPr/>
        </p:nvPicPr>
        <p:blipFill>
          <a:blip r:embed="rId1"/>
          <a:stretch>
            <a:fillRect/>
          </a:stretch>
        </p:blipFill>
        <p:spPr>
          <a:xfrm>
            <a:off x="-635" y="-635"/>
            <a:ext cx="12192635" cy="6858635"/>
          </a:xfrm>
          <a:prstGeom prst="rect">
            <a:avLst/>
          </a:prstGeom>
        </p:spPr>
      </p:pic>
      <p:sp>
        <p:nvSpPr>
          <p:cNvPr id="7" name="圆角矩形 6"/>
          <p:cNvSpPr/>
          <p:nvPr/>
        </p:nvSpPr>
        <p:spPr>
          <a:xfrm>
            <a:off x="234950" y="1132205"/>
            <a:ext cx="11578590" cy="5370195"/>
          </a:xfrm>
          <a:prstGeom prst="roundRect">
            <a:avLst/>
          </a:prstGeom>
          <a:solidFill>
            <a:schemeClr val="accent4">
              <a:lumMod val="20000"/>
              <a:lumOff val="8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15366"/>
          <p:cNvSpPr>
            <a:spLocks noChangeArrowheads="1"/>
          </p:cNvSpPr>
          <p:nvPr/>
        </p:nvSpPr>
        <p:spPr bwMode="auto">
          <a:xfrm>
            <a:off x="3271692" y="325508"/>
            <a:ext cx="5648616" cy="807319"/>
          </a:xfrm>
          <a:prstGeom prst="roundRect">
            <a:avLst>
              <a:gd name="adj" fmla="val 50000"/>
            </a:avLst>
          </a:prstGeom>
          <a:solidFill>
            <a:srgbClr val="EECC03"/>
          </a:solidFill>
          <a:ln>
            <a:noFill/>
          </a:ln>
        </p:spPr>
        <p:txBody>
          <a:bodyPr wrap="square" anchor="ctr">
            <a:spAutoFit/>
          </a:bodyPr>
          <a:p>
            <a:pPr marL="0" lvl="0" indent="0" algn="ctr">
              <a:lnSpc>
                <a:spcPct val="130000"/>
              </a:lnSpc>
              <a:spcBef>
                <a:spcPts val="0"/>
              </a:spcBef>
              <a:spcAft>
                <a:spcPts val="0"/>
              </a:spcAft>
              <a:buSzPct val="100000"/>
              <a:buNone/>
            </a:pPr>
            <a:r>
              <a:rPr sz="2400">
                <a:solidFill>
                  <a:schemeClr val="tx1"/>
                </a:solidFill>
                <a:effectLst>
                  <a:outerShdw blurRad="38100" dist="19050" dir="2700000" algn="tl" rotWithShape="0">
                    <a:schemeClr val="dk1">
                      <a:alpha val="40000"/>
                    </a:schemeClr>
                  </a:outerShdw>
                </a:effectLst>
                <a:sym typeface="+mn-ea"/>
              </a:rPr>
              <a:t>3.综合性能力</a:t>
            </a:r>
            <a:endParaRPr sz="2400">
              <a:solidFill>
                <a:schemeClr val="tx1"/>
              </a:solidFill>
              <a:effectLst>
                <a:outerShdw blurRad="38100" dist="19050" dir="2700000" algn="tl" rotWithShape="0">
                  <a:schemeClr val="dk1">
                    <a:alpha val="40000"/>
                  </a:schemeClr>
                </a:outerShdw>
              </a:effectLst>
              <a:sym typeface="+mn-ea"/>
            </a:endParaRPr>
          </a:p>
        </p:txBody>
      </p:sp>
      <p:sp>
        <p:nvSpPr>
          <p:cNvPr id="100" name="文本框 99"/>
          <p:cNvSpPr txBox="1"/>
          <p:nvPr/>
        </p:nvSpPr>
        <p:spPr>
          <a:xfrm>
            <a:off x="696595" y="1236980"/>
            <a:ext cx="10752455" cy="5015865"/>
          </a:xfrm>
          <a:prstGeom prst="rect">
            <a:avLst/>
          </a:prstGeom>
          <a:noFill/>
          <a:ln w="9525">
            <a:noFill/>
          </a:ln>
        </p:spPr>
        <p:txBody>
          <a:bodyPr wrap="square">
            <a:spAutoFit/>
          </a:bodyPr>
          <a:p>
            <a:pPr indent="273050"/>
            <a:r>
              <a:rPr sz="2000" b="0">
                <a:solidFill>
                  <a:srgbClr val="231F20"/>
                </a:solidFill>
              </a:rPr>
              <a:t>综合性能力是指在创业过程中所需要的行为能力，是创业成功的保证，是创业的核心能力。创业者通过创业实践活动，可提高以下综合性能力。</a:t>
            </a:r>
            <a:endParaRPr sz="2000" b="0">
              <a:solidFill>
                <a:srgbClr val="231F20"/>
              </a:solidFill>
            </a:endParaRPr>
          </a:p>
          <a:p>
            <a:pPr indent="273050"/>
            <a:r>
              <a:rPr sz="2000" b="0">
                <a:solidFill>
                  <a:srgbClr val="FF0000"/>
                </a:solidFill>
              </a:rPr>
              <a:t>（1）交际沟通能力。</a:t>
            </a:r>
            <a:r>
              <a:rPr sz="2000" b="0">
                <a:solidFill>
                  <a:srgbClr val="231F20"/>
                </a:solidFill>
              </a:rPr>
              <a:t>创业者不但要与消费者、本企业的员工打交道，还要和供货商、金融和保险机构、本行业同仁打交道，更要和各种管理部门打交道，因此，创业实践活动能提高人际交往能力。</a:t>
            </a:r>
            <a:endParaRPr sz="2000" b="0">
              <a:solidFill>
                <a:srgbClr val="231F20"/>
              </a:solidFill>
            </a:endParaRPr>
          </a:p>
          <a:p>
            <a:pPr indent="273050"/>
            <a:r>
              <a:rPr sz="2000" b="0">
                <a:solidFill>
                  <a:srgbClr val="FF0000"/>
                </a:solidFill>
              </a:rPr>
              <a:t>（2）谈判能力。</a:t>
            </a:r>
            <a:r>
              <a:rPr sz="2000" b="0">
                <a:solidFill>
                  <a:srgbClr val="231F20"/>
                </a:solidFill>
              </a:rPr>
              <a:t>一个成功的企业，必然有很多商务谈判，谈判内容可能涉及供、产、销和售后服务等多种环节，创业者必须善于抓住谈判对手的心理和实质需求，运用“双赢原则”，即自己和对方都能在谈判中取胜的技巧，使自己的企业获利。</a:t>
            </a:r>
            <a:endParaRPr sz="2000" b="0">
              <a:solidFill>
                <a:srgbClr val="231F20"/>
              </a:solidFill>
            </a:endParaRPr>
          </a:p>
          <a:p>
            <a:pPr indent="273050"/>
            <a:r>
              <a:rPr sz="2000" b="0">
                <a:solidFill>
                  <a:srgbClr val="FF0000"/>
                </a:solidFill>
              </a:rPr>
              <a:t>（3）公关能力。</a:t>
            </a:r>
            <a:r>
              <a:rPr sz="2000" b="0">
                <a:solidFill>
                  <a:srgbClr val="231F20"/>
                </a:solidFill>
              </a:rPr>
              <a:t>在激烈的市场竞争中，在公众中树立良好的企业形象，是创业成功的主要条件。创业者应善于借助各种新闻媒体和各种渠道，宣传自己的企业，提高企业知名度。</a:t>
            </a:r>
            <a:endParaRPr sz="2000" b="0">
              <a:solidFill>
                <a:srgbClr val="231F20"/>
              </a:solidFill>
            </a:endParaRPr>
          </a:p>
          <a:p>
            <a:pPr indent="273050"/>
            <a:r>
              <a:rPr sz="2000" b="0">
                <a:solidFill>
                  <a:srgbClr val="FF0000"/>
                </a:solidFill>
              </a:rPr>
              <a:t>（4）合作能力。</a:t>
            </a:r>
            <a:r>
              <a:rPr sz="2000" b="0">
                <a:solidFill>
                  <a:srgbClr val="231F20"/>
                </a:solidFill>
              </a:rPr>
              <a:t>创业者不但要与自己的合作者、雇员合作，还要与各种和企业发展有关的机构合作，与同行的竞争者合作。创业者要善于站在对方的角度，理解对方，体谅对方，要善于与他人合作共事，和睦相处。</a:t>
            </a:r>
            <a:endParaRPr sz="2000" b="0">
              <a:solidFill>
                <a:srgbClr val="231F20"/>
              </a:solidFill>
            </a:endParaRPr>
          </a:p>
          <a:p>
            <a:pPr indent="273050"/>
            <a:r>
              <a:rPr sz="2000" b="0">
                <a:solidFill>
                  <a:srgbClr val="FF0000"/>
                </a:solidFill>
              </a:rPr>
              <a:t>（5）自我约束能力。</a:t>
            </a:r>
            <a:r>
              <a:rPr sz="2000" b="0">
                <a:solidFill>
                  <a:srgbClr val="231F20"/>
                </a:solidFill>
              </a:rPr>
              <a:t>创业者要善于根据本行业的行为规范，来判断、控制和评价自己和别人的行为；要善于根据自己的创业目标，约束和控制自己</a:t>
            </a:r>
            <a:r>
              <a:rPr sz="2000">
                <a:solidFill>
                  <a:srgbClr val="231F20"/>
                </a:solidFill>
                <a:sym typeface="+mn-ea"/>
              </a:rPr>
              <a:t>与目标相悖的行为和冲动。</a:t>
            </a:r>
            <a:endParaRPr sz="2000" b="0">
              <a:solidFill>
                <a:srgbClr val="231F20"/>
              </a:solidFill>
            </a:endParaRPr>
          </a:p>
          <a:p>
            <a:pPr indent="273050"/>
            <a:endParaRPr sz="2000" b="0">
              <a:solidFill>
                <a:srgbClr val="231F20"/>
              </a:solidFill>
            </a:endParaRPr>
          </a:p>
        </p:txBody>
      </p:sp>
      <p:grpSp>
        <p:nvGrpSpPr>
          <p:cNvPr id="4" name="圆角矩形 3">
            <a:hlinkClick r:id="" action="ppaction://noaction"/>
          </p:cNvPr>
          <p:cNvGrpSpPr/>
          <p:nvPr/>
        </p:nvGrpSpPr>
        <p:grpSpPr>
          <a:xfrm>
            <a:off x="11122509" y="6128983"/>
            <a:ext cx="941074" cy="565789"/>
            <a:chOff x="0" y="0"/>
            <a:chExt cx="941073" cy="565787"/>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6" name="Back">
              <a:hlinkClick r:id="rId2" action="ppaction://hlinksldjump"/>
            </p:cNvPr>
            <p:cNvSpPr txBox="1"/>
            <p:nvPr/>
          </p:nvSpPr>
          <p:spPr>
            <a:xfrm>
              <a:off x="73339" y="84137"/>
              <a:ext cx="794394" cy="39750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a:t>next</a:t>
              </a:r>
              <a:endParaRPr lang="en-US"/>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descr="72101490&amp;pky8472101490&amp;"/>
          <p:cNvPicPr>
            <a:picLocks noChangeAspect="1"/>
          </p:cNvPicPr>
          <p:nvPr/>
        </p:nvPicPr>
        <p:blipFill>
          <a:blip r:embed="rId1"/>
          <a:stretch>
            <a:fillRect/>
          </a:stretch>
        </p:blipFill>
        <p:spPr>
          <a:xfrm>
            <a:off x="-635" y="-635"/>
            <a:ext cx="12192635" cy="6858635"/>
          </a:xfrm>
          <a:prstGeom prst="rect">
            <a:avLst/>
          </a:prstGeom>
        </p:spPr>
      </p:pic>
      <p:sp>
        <p:nvSpPr>
          <p:cNvPr id="7" name="圆角矩形 6"/>
          <p:cNvSpPr/>
          <p:nvPr/>
        </p:nvSpPr>
        <p:spPr>
          <a:xfrm>
            <a:off x="1019175" y="1132205"/>
            <a:ext cx="9912350" cy="5370195"/>
          </a:xfrm>
          <a:prstGeom prst="roundRect">
            <a:avLst/>
          </a:prstGeom>
          <a:solidFill>
            <a:schemeClr val="accent4">
              <a:lumMod val="20000"/>
              <a:lumOff val="8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15366"/>
          <p:cNvSpPr>
            <a:spLocks noChangeArrowheads="1"/>
          </p:cNvSpPr>
          <p:nvPr/>
        </p:nvSpPr>
        <p:spPr bwMode="auto">
          <a:xfrm>
            <a:off x="3271692" y="325508"/>
            <a:ext cx="5648616" cy="807319"/>
          </a:xfrm>
          <a:prstGeom prst="roundRect">
            <a:avLst>
              <a:gd name="adj" fmla="val 50000"/>
            </a:avLst>
          </a:prstGeom>
          <a:solidFill>
            <a:srgbClr val="EECC03"/>
          </a:solidFill>
          <a:ln>
            <a:noFill/>
          </a:ln>
        </p:spPr>
        <p:txBody>
          <a:bodyPr wrap="square" anchor="ctr">
            <a:spAutoFit/>
          </a:bodyPr>
          <a:p>
            <a:pPr marL="0" lvl="0" indent="0" algn="ctr">
              <a:lnSpc>
                <a:spcPct val="130000"/>
              </a:lnSpc>
              <a:spcBef>
                <a:spcPts val="0"/>
              </a:spcBef>
              <a:spcAft>
                <a:spcPts val="0"/>
              </a:spcAft>
              <a:buSzPct val="100000"/>
              <a:buNone/>
            </a:pPr>
            <a:r>
              <a:rPr sz="2400">
                <a:solidFill>
                  <a:schemeClr val="tx1"/>
                </a:solidFill>
                <a:effectLst>
                  <a:outerShdw blurRad="38100" dist="19050" dir="2700000" algn="tl" rotWithShape="0">
                    <a:schemeClr val="dk1">
                      <a:alpha val="40000"/>
                    </a:schemeClr>
                  </a:outerShdw>
                </a:effectLst>
                <a:sym typeface="+mn-ea"/>
              </a:rPr>
              <a:t>3.综合性能力</a:t>
            </a:r>
            <a:endParaRPr sz="2400">
              <a:solidFill>
                <a:schemeClr val="tx1"/>
              </a:solidFill>
              <a:effectLst>
                <a:outerShdw blurRad="38100" dist="19050" dir="2700000" algn="tl" rotWithShape="0">
                  <a:schemeClr val="dk1">
                    <a:alpha val="40000"/>
                  </a:schemeClr>
                </a:outerShdw>
              </a:effectLst>
              <a:sym typeface="+mn-ea"/>
            </a:endParaRPr>
          </a:p>
        </p:txBody>
      </p:sp>
      <p:sp>
        <p:nvSpPr>
          <p:cNvPr id="100" name="文本框 99"/>
          <p:cNvSpPr txBox="1"/>
          <p:nvPr/>
        </p:nvSpPr>
        <p:spPr>
          <a:xfrm>
            <a:off x="1590040" y="1236980"/>
            <a:ext cx="8900795" cy="5015865"/>
          </a:xfrm>
          <a:prstGeom prst="rect">
            <a:avLst/>
          </a:prstGeom>
          <a:noFill/>
          <a:ln w="9525">
            <a:noFill/>
          </a:ln>
        </p:spPr>
        <p:txBody>
          <a:bodyPr wrap="square">
            <a:spAutoFit/>
          </a:bodyPr>
          <a:p>
            <a:pPr indent="273050"/>
            <a:r>
              <a:rPr sz="2000" b="0">
                <a:solidFill>
                  <a:srgbClr val="FF0000"/>
                </a:solidFill>
              </a:rPr>
              <a:t>（6）适应变化和承受挫折能力。</a:t>
            </a:r>
            <a:r>
              <a:rPr sz="2000" b="0">
                <a:solidFill>
                  <a:srgbClr val="231F20"/>
                </a:solidFill>
              </a:rPr>
              <a:t>一个企业要想在竞争激烈、变化多端的市场中立足并发展， 创业者就必须具有适应变化、利用变化、驾驭变化的能力；在经营过程中，有赔有赚、有成有败， 创业者必须具有承受失败和挫折的能力。具有能忍受局部、暂时的损失，而获取全局、长期收益的战略胸怀。如果大学生现在不具备这些能力也没关系，因为大多数创业能力可以通过后天培养而习得。创业者可以通过创业教育培养和提高创业素质和能力。</a:t>
            </a:r>
            <a:endParaRPr sz="2000" b="0">
              <a:solidFill>
                <a:srgbClr val="231F20"/>
              </a:solidFill>
            </a:endParaRPr>
          </a:p>
          <a:p>
            <a:pPr indent="273050"/>
            <a:r>
              <a:rPr sz="2000" b="0">
                <a:solidFill>
                  <a:srgbClr val="231F20"/>
                </a:solidFill>
              </a:rPr>
              <a:t>社会心理学家认为，下列人员不适合开展创业活动：① 缺少职业意识的人。仅满足于机械地完成自己分内的工作，缺少进取心、主动性；② 优越感过强的人。自恃才高，我行我素，难以与集体融合；③ 唯上是从，对上级只会说“是”的人；④ 偷懒的人；⑤ 只片面看问题和傲慢的人。只注意别人的缺点，看不到别人的优点；总喜欢贬低别人，抬高自己，人格方面存在很大的缺陷；</a:t>
            </a:r>
            <a:endParaRPr sz="2000" b="0">
              <a:solidFill>
                <a:srgbClr val="231F20"/>
              </a:solidFill>
            </a:endParaRPr>
          </a:p>
          <a:p>
            <a:pPr indent="273050"/>
            <a:r>
              <a:rPr sz="2000" b="0">
                <a:solidFill>
                  <a:srgbClr val="231F20"/>
                </a:solidFill>
              </a:rPr>
              <a:t>⑥ 僵化死板的人。做事缺少灵活性，做任何事情都死板教条，不肯灵活应对，习惯于将惯例当成金科玉律；⑦ 感情用事的人。以感情代替原则，想怎么干就怎么干，缺乏理性逻辑思维；⑧ “多嘴多舌”与“固执己见”的人；⑨ 胆小怕事、毫无主见的人；⑩ 患得患失却又容易自满自足的人。稍有收获，欣喜若狂，稍受挫折，一蹶不振，情绪起伏大。</a:t>
            </a:r>
            <a:endParaRPr sz="2000" b="0">
              <a:solidFill>
                <a:srgbClr val="231F20"/>
              </a:solidFill>
            </a:endParaRPr>
          </a:p>
        </p:txBody>
      </p:sp>
      <p:grpSp>
        <p:nvGrpSpPr>
          <p:cNvPr id="1065" name="圆角矩形 3">
            <a:hlinkClick r:id="" action="ppaction://noaction"/>
          </p:cNvPr>
          <p:cNvGrpSpPr/>
          <p:nvPr/>
        </p:nvGrpSpPr>
        <p:grpSpPr>
          <a:xfrm>
            <a:off x="11122509" y="612898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8"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32905"/>
            <a:ext cx="5648616" cy="75579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四、创业素质与能力</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4092575"/>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rPr>
              <a:t>（三）创业心理</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创业心理，是指创业者在创业实践过程中对自身的心理和行为起调节作用的个性心理特征。它包括创业动机、创业兴趣、创业情感、创业意志、创业人格，主要体现在人的能动性、独立性、敢为性、坚韧性、自控性、适应性、合作性、义务感、道德感等方面，是创业者心理因素的综合反映。创业者心理因素分为两大系统：一是认知心理机能系统，它反映智力水平的高低，又称为智力因素 （智商 IQ）；一是非认知心理机能系统，它表示认识、控制和调节自身情感的能力，又称为非智力因素（情商 EQ）。人类创新、创造、创业活动的实践与心理学的实验结果表明，智商是个体成功的基础，然而决定个体成功与否的关键则在情商，情商不是靠背书、考试能学到的，必须通过大量的实践活动才能获得。</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大学生在创业实践活动中要加强修炼以下</a:t>
            </a:r>
            <a:r>
              <a:rPr sz="2000" b="0">
                <a:solidFill>
                  <a:srgbClr val="FF0000"/>
                </a:solidFill>
                <a:latin typeface="Times New Roman" panose="02020603050405020304" pitchFamily="2" charset="0"/>
                <a:cs typeface="Times New Roman" panose="02020603050405020304" pitchFamily="2" charset="0"/>
              </a:rPr>
              <a:t>五个方面的心理素质</a:t>
            </a:r>
            <a:r>
              <a:rPr sz="2000" b="0">
                <a:solidFill>
                  <a:srgbClr val="231F20"/>
                </a:solidFill>
                <a:latin typeface="Times New Roman" panose="02020603050405020304" pitchFamily="2" charset="0"/>
                <a:cs typeface="Times New Roman" panose="02020603050405020304" pitchFamily="2" charset="0"/>
              </a:rPr>
              <a:t>：一是有乐观向上的创业心态、良好的行为方式、严谨务实的工作作风、诚实守信的行为准则；二是有顽强的意志、坚定的信念、浓厚的兴趣、持久的热情；三是有强烈的社会责任感，有敢为天下先的勇气，有勇于创新的精神； 四是有锲而不舍的毅力、百折不挠的斗志。面对挫折与失败，能泰然</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椭圆 6"/>
          <p:cNvSpPr/>
          <p:nvPr/>
        </p:nvSpPr>
        <p:spPr>
          <a:xfrm>
            <a:off x="3830955" y="4098925"/>
            <a:ext cx="3921125" cy="13716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15" name="表格 14"/>
          <p:cNvGraphicFramePr/>
          <p:nvPr>
            <p:custDataLst>
              <p:tags r:id="rId1"/>
            </p:custDataLst>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32905"/>
            <a:ext cx="5648616" cy="75579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四、创业素质与能力</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2245360"/>
          </a:xfrm>
          <a:prstGeom prst="rect">
            <a:avLst/>
          </a:prstGeom>
          <a:noFill/>
          <a:ln w="9525">
            <a:noFill/>
          </a:ln>
        </p:spPr>
        <p:txBody>
          <a:bodyPr wrap="square">
            <a:spAutoFit/>
          </a:bodyPr>
          <a:p>
            <a:pPr indent="9525"/>
            <a:r>
              <a:rPr sz="2000" b="0">
                <a:solidFill>
                  <a:srgbClr val="231F20"/>
                </a:solidFill>
                <a:latin typeface="Times New Roman" panose="02020603050405020304" pitchFamily="2" charset="0"/>
                <a:cs typeface="Times New Roman" panose="02020603050405020304" pitchFamily="2" charset="0"/>
              </a:rPr>
              <a:t>处之，镇定自若，在困难甚至危机面前临危不惧，善于控制自己的情绪；五是善于与他人合作共事，严于律己，有乐于奉献的情怀。</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（四）创业者的身体素质</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创业者良好的身体素质不仅是身体健康，还应该是精力旺盛、思维敏捷。现代企业的创业与经营是艰苦而复杂的，如果创业者的身体素质不好，必然力不从心、难以承受创业的重任。身体是创业的本钱，创业者要做到劳逸结合、有张有弛，给自己安排合理的锻炼和休息的时间，拥有一个好的身体素质 , 创业者才能更好地发挥自己的光和热。</a:t>
            </a:r>
            <a:endParaRPr sz="2000" b="0">
              <a:solidFill>
                <a:srgbClr val="231F20"/>
              </a:solidFill>
              <a:latin typeface="Times New Roman" panose="02020603050405020304" pitchFamily="2" charset="0"/>
              <a:cs typeface="Times New Roman" panose="02020603050405020304" pitchFamily="2" charset="0"/>
            </a:endParaRPr>
          </a:p>
        </p:txBody>
      </p:sp>
      <p:sp>
        <p:nvSpPr>
          <p:cNvPr id="6" name="矩形 5"/>
          <p:cNvSpPr/>
          <p:nvPr/>
        </p:nvSpPr>
        <p:spPr>
          <a:xfrm>
            <a:off x="4060825" y="4411980"/>
            <a:ext cx="3491865" cy="746125"/>
          </a:xfrm>
          <a:prstGeom prst="rect">
            <a:avLst/>
          </a:prstGeom>
          <a:noFill/>
          <a:ln>
            <a:noFill/>
          </a:ln>
        </p:spPr>
        <p:txBody>
          <a:bodyPr wrap="square" rtlCol="0" anchor="t">
            <a:prstTxWarp prst="textPlain">
              <a:avLst/>
            </a:prstTxWarp>
            <a:spAutoFit/>
          </a:bodyPr>
          <a:p>
            <a:pPr algn="ctr"/>
            <a:r>
              <a:rPr lang="zh-CN" altLang="en-US" sz="2000" b="1">
                <a:solidFill>
                  <a:srgbClr val="F94D4D"/>
                </a:solidFill>
                <a:effectLst>
                  <a:innerShdw dist="50800" dir="13500000">
                    <a:srgbClr val="DA0808">
                      <a:alpha val="64000"/>
                    </a:srgbClr>
                  </a:innerShdw>
                </a:effectLst>
                <a:latin typeface="汉仪喵小姐简" panose="02010509060101010101" charset="-122"/>
                <a:ea typeface="汉仪喵小姐简" panose="02010509060101010101" charset="-122"/>
              </a:rPr>
              <a:t>创业素质的自我评估测试题</a:t>
            </a:r>
            <a:endParaRPr lang="zh-CN" altLang="en-US" sz="2000" b="1">
              <a:solidFill>
                <a:srgbClr val="F94D4D"/>
              </a:solidFill>
              <a:effectLst>
                <a:innerShdw dist="50800" dir="13500000">
                  <a:srgbClr val="DA0808">
                    <a:alpha val="64000"/>
                  </a:srgbClr>
                </a:innerShdw>
              </a:effectLst>
              <a:latin typeface="汉仪喵小姐简" panose="02010509060101010101" charset="-122"/>
              <a:ea typeface="汉仪喵小姐简" panose="020105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descr="72101490&amp;pky8472101490&amp;"/>
          <p:cNvPicPr>
            <a:picLocks noChangeAspect="1"/>
          </p:cNvPicPr>
          <p:nvPr/>
        </p:nvPicPr>
        <p:blipFill>
          <a:blip r:embed="rId1"/>
          <a:stretch>
            <a:fillRect/>
          </a:stretch>
        </p:blipFill>
        <p:spPr>
          <a:xfrm>
            <a:off x="-635" y="-635"/>
            <a:ext cx="12192635" cy="6858635"/>
          </a:xfrm>
          <a:prstGeom prst="rect">
            <a:avLst/>
          </a:prstGeom>
        </p:spPr>
      </p:pic>
      <p:sp>
        <p:nvSpPr>
          <p:cNvPr id="7" name="圆角矩形 6"/>
          <p:cNvSpPr/>
          <p:nvPr/>
        </p:nvSpPr>
        <p:spPr>
          <a:xfrm>
            <a:off x="1019175" y="1132205"/>
            <a:ext cx="9912350" cy="5370195"/>
          </a:xfrm>
          <a:prstGeom prst="roundRect">
            <a:avLst/>
          </a:prstGeom>
          <a:solidFill>
            <a:schemeClr val="accent4">
              <a:lumMod val="20000"/>
              <a:lumOff val="8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15366"/>
          <p:cNvSpPr>
            <a:spLocks noChangeArrowheads="1"/>
          </p:cNvSpPr>
          <p:nvPr/>
        </p:nvSpPr>
        <p:spPr bwMode="auto">
          <a:xfrm>
            <a:off x="3271692" y="405954"/>
            <a:ext cx="5648616" cy="646427"/>
          </a:xfrm>
          <a:prstGeom prst="roundRect">
            <a:avLst>
              <a:gd name="adj" fmla="val 50000"/>
            </a:avLst>
          </a:prstGeom>
          <a:solidFill>
            <a:srgbClr val="EECC03"/>
          </a:solidFill>
          <a:ln>
            <a:noFill/>
          </a:ln>
        </p:spPr>
        <p:txBody>
          <a:bodyPr wrap="square" anchor="ctr">
            <a:spAutoFit/>
            <a:scene3d>
              <a:camera prst="orthographicFront"/>
              <a:lightRig rig="threePt" dir="t"/>
            </a:scene3d>
          </a:bodyPr>
          <a:p>
            <a:pPr algn="ctr"/>
            <a:r>
              <a:rPr lang="zh-CN" altLang="en-US" sz="2400" b="1">
                <a:solidFill>
                  <a:schemeClr val="tx1"/>
                </a:solidFill>
                <a:effectLst>
                  <a:outerShdw blurRad="38100" dist="19050" dir="2700000" algn="tl" rotWithShape="0">
                    <a:schemeClr val="dk1">
                      <a:alpha val="40000"/>
                    </a:schemeClr>
                  </a:outerShdw>
                </a:effectLst>
                <a:latin typeface="汉仪喵小姐简" panose="02010509060101010101" charset="-122"/>
                <a:ea typeface="汉仪喵小姐简" panose="02010509060101010101" charset="-122"/>
                <a:sym typeface="+mn-ea"/>
              </a:rPr>
              <a:t>创业素质的自我评估测试题</a:t>
            </a:r>
            <a:endParaRPr lang="zh-CN" altLang="en-US" sz="2400" b="1">
              <a:solidFill>
                <a:schemeClr val="tx1"/>
              </a:solidFill>
              <a:effectLst>
                <a:outerShdw blurRad="38100" dist="19050" dir="2700000" algn="tl" rotWithShape="0">
                  <a:schemeClr val="dk1">
                    <a:alpha val="40000"/>
                  </a:schemeClr>
                </a:outerShdw>
              </a:effectLst>
              <a:latin typeface="汉仪喵小姐简" panose="02010509060101010101" charset="-122"/>
              <a:ea typeface="汉仪喵小姐简" panose="02010509060101010101" charset="-122"/>
              <a:sym typeface="+mn-ea"/>
            </a:endParaRPr>
          </a:p>
        </p:txBody>
      </p:sp>
      <p:sp>
        <p:nvSpPr>
          <p:cNvPr id="100" name="文本框 99"/>
          <p:cNvSpPr txBox="1"/>
          <p:nvPr/>
        </p:nvSpPr>
        <p:spPr>
          <a:xfrm>
            <a:off x="1645285" y="1226820"/>
            <a:ext cx="8900795" cy="5323205"/>
          </a:xfrm>
          <a:prstGeom prst="rect">
            <a:avLst/>
          </a:prstGeom>
          <a:noFill/>
          <a:ln w="9525">
            <a:noFill/>
          </a:ln>
        </p:spPr>
        <p:txBody>
          <a:bodyPr wrap="square">
            <a:spAutoFit/>
          </a:bodyPr>
          <a:p>
            <a:pPr indent="273050"/>
            <a:r>
              <a:rPr sz="2000" b="0">
                <a:solidFill>
                  <a:srgbClr val="231F20"/>
                </a:solidFill>
              </a:rPr>
              <a:t>下面列出 10 个问题，用于创业者就自己的能力素质进行自我测评，请选择最符合你的情况的答案。计分方法：将你所选择的 A 选项的个数乘以 3，B 选项的个数乘以 2，C 选项的个数乘以 1。</a:t>
            </a:r>
            <a:endParaRPr sz="2000" b="0">
              <a:solidFill>
                <a:srgbClr val="231F20"/>
              </a:solidFill>
            </a:endParaRPr>
          </a:p>
          <a:p>
            <a:pPr indent="273050"/>
            <a:r>
              <a:rPr sz="2000" b="0">
                <a:solidFill>
                  <a:srgbClr val="231F20"/>
                </a:solidFill>
              </a:rPr>
              <a:t>将三项结果相加，最高分为 30 分。</a:t>
            </a:r>
            <a:endParaRPr sz="2000" b="0">
              <a:solidFill>
                <a:srgbClr val="231F20"/>
              </a:solidFill>
            </a:endParaRPr>
          </a:p>
          <a:p>
            <a:pPr indent="273050"/>
            <a:r>
              <a:rPr sz="2000" b="0">
                <a:solidFill>
                  <a:srgbClr val="FF0000"/>
                </a:solidFill>
              </a:rPr>
              <a:t>1. 你能独立开展一项工作吗？</a:t>
            </a:r>
            <a:endParaRPr sz="2000" b="0">
              <a:solidFill>
                <a:srgbClr val="FF0000"/>
              </a:solidFill>
            </a:endParaRPr>
          </a:p>
          <a:p>
            <a:pPr indent="273050"/>
            <a:r>
              <a:rPr sz="2000" b="0">
                <a:solidFill>
                  <a:srgbClr val="231F20"/>
                </a:solidFill>
              </a:rPr>
              <a:t>A. 我能在没有他人帮助的情况下开展新工作。</a:t>
            </a:r>
            <a:endParaRPr sz="2000" b="0">
              <a:solidFill>
                <a:srgbClr val="231F20"/>
              </a:solidFill>
            </a:endParaRPr>
          </a:p>
          <a:p>
            <a:pPr indent="273050"/>
            <a:r>
              <a:rPr sz="2000" b="0">
                <a:solidFill>
                  <a:srgbClr val="231F20"/>
                </a:solidFill>
              </a:rPr>
              <a:t>B. 一旦有人督促我，我就能开展新工作。</a:t>
            </a:r>
            <a:endParaRPr sz="2000" b="0">
              <a:solidFill>
                <a:srgbClr val="231F20"/>
              </a:solidFill>
            </a:endParaRPr>
          </a:p>
          <a:p>
            <a:pPr indent="273050"/>
            <a:r>
              <a:rPr sz="2000" b="0">
                <a:solidFill>
                  <a:srgbClr val="231F20"/>
                </a:solidFill>
              </a:rPr>
              <a:t>C. 我比较懒散，不到万不得已我不会开展新工作。</a:t>
            </a:r>
            <a:endParaRPr sz="2000" b="0">
              <a:solidFill>
                <a:srgbClr val="231F20"/>
              </a:solidFill>
            </a:endParaRPr>
          </a:p>
          <a:p>
            <a:pPr indent="273050"/>
            <a:r>
              <a:rPr sz="2000" b="0">
                <a:solidFill>
                  <a:srgbClr val="FF0000"/>
                </a:solidFill>
              </a:rPr>
              <a:t>2. 你如何与他人相处？</a:t>
            </a:r>
            <a:endParaRPr sz="2000" b="0">
              <a:solidFill>
                <a:srgbClr val="FF0000"/>
              </a:solidFill>
            </a:endParaRPr>
          </a:p>
          <a:p>
            <a:pPr indent="273050"/>
            <a:r>
              <a:rPr sz="2000" b="0">
                <a:solidFill>
                  <a:srgbClr val="231F20"/>
                </a:solidFill>
              </a:rPr>
              <a:t>A. 我与他人相处很难，更喜欢独处。</a:t>
            </a:r>
            <a:endParaRPr sz="2000" b="0">
              <a:solidFill>
                <a:srgbClr val="231F20"/>
              </a:solidFill>
            </a:endParaRPr>
          </a:p>
          <a:p>
            <a:pPr indent="273050"/>
            <a:r>
              <a:rPr sz="2000" b="0">
                <a:solidFill>
                  <a:srgbClr val="231F20"/>
                </a:solidFill>
              </a:rPr>
              <a:t>B. 我不需要别人。</a:t>
            </a:r>
            <a:endParaRPr sz="2000" b="0">
              <a:solidFill>
                <a:srgbClr val="231F20"/>
              </a:solidFill>
            </a:endParaRPr>
          </a:p>
          <a:p>
            <a:pPr indent="273050"/>
            <a:r>
              <a:rPr sz="2000" b="0">
                <a:solidFill>
                  <a:srgbClr val="231F20"/>
                </a:solidFill>
              </a:rPr>
              <a:t>C. 我经常会生别人的气。</a:t>
            </a:r>
            <a:endParaRPr sz="2000" b="0">
              <a:solidFill>
                <a:srgbClr val="231F20"/>
              </a:solidFill>
            </a:endParaRPr>
          </a:p>
          <a:p>
            <a:pPr indent="273050"/>
            <a:r>
              <a:rPr sz="2000" b="0">
                <a:solidFill>
                  <a:srgbClr val="FF0000"/>
                </a:solidFill>
              </a:rPr>
              <a:t>3. 你能领导他人吗？</a:t>
            </a:r>
            <a:endParaRPr sz="2000" b="0">
              <a:solidFill>
                <a:srgbClr val="FF0000"/>
              </a:solidFill>
            </a:endParaRPr>
          </a:p>
          <a:p>
            <a:pPr indent="273050"/>
            <a:r>
              <a:rPr sz="2000" b="0">
                <a:solidFill>
                  <a:srgbClr val="231F20"/>
                </a:solidFill>
              </a:rPr>
              <a:t>A. 我一旦开始从事某项工作，就总能让大多数人跟随我。</a:t>
            </a:r>
            <a:endParaRPr sz="2000" b="0">
              <a:solidFill>
                <a:srgbClr val="231F20"/>
              </a:solidFill>
            </a:endParaRPr>
          </a:p>
          <a:p>
            <a:pPr indent="273050"/>
            <a:r>
              <a:rPr sz="2000" b="0">
                <a:solidFill>
                  <a:srgbClr val="231F20"/>
                </a:solidFill>
              </a:rPr>
              <a:t>B. 如果有人告诉我应该做什么，我就能下命令。</a:t>
            </a:r>
            <a:endParaRPr sz="2000" b="0">
              <a:solidFill>
                <a:srgbClr val="231F20"/>
              </a:solidFill>
            </a:endParaRPr>
          </a:p>
          <a:p>
            <a:pPr indent="273050"/>
            <a:r>
              <a:rPr sz="2000" b="0">
                <a:solidFill>
                  <a:srgbClr val="231F20"/>
                </a:solidFill>
              </a:rPr>
              <a:t>C. 我会让别人去处理事情，必要的话我也会参与。</a:t>
            </a:r>
            <a:endParaRPr sz="2000" b="0">
              <a:solidFill>
                <a:srgbClr val="231F20"/>
              </a:solidFill>
            </a:endParaRPr>
          </a:p>
          <a:p>
            <a:pPr indent="273050"/>
            <a:endParaRPr lang="en-US" sz="2000" b="0">
              <a:solidFill>
                <a:srgbClr val="231F20"/>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descr="72101490&amp;pky8472101490&amp;"/>
          <p:cNvPicPr>
            <a:picLocks noChangeAspect="1"/>
          </p:cNvPicPr>
          <p:nvPr/>
        </p:nvPicPr>
        <p:blipFill>
          <a:blip r:embed="rId1"/>
          <a:stretch>
            <a:fillRect/>
          </a:stretch>
        </p:blipFill>
        <p:spPr>
          <a:xfrm>
            <a:off x="-635" y="-635"/>
            <a:ext cx="12192635" cy="6858635"/>
          </a:xfrm>
          <a:prstGeom prst="rect">
            <a:avLst/>
          </a:prstGeom>
        </p:spPr>
      </p:pic>
      <p:sp>
        <p:nvSpPr>
          <p:cNvPr id="7" name="圆角矩形 6"/>
          <p:cNvSpPr/>
          <p:nvPr/>
        </p:nvSpPr>
        <p:spPr>
          <a:xfrm>
            <a:off x="1019175" y="1132205"/>
            <a:ext cx="9912350" cy="5370195"/>
          </a:xfrm>
          <a:prstGeom prst="roundRect">
            <a:avLst/>
          </a:prstGeom>
          <a:solidFill>
            <a:schemeClr val="accent4">
              <a:lumMod val="20000"/>
              <a:lumOff val="8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15366"/>
          <p:cNvSpPr>
            <a:spLocks noChangeArrowheads="1"/>
          </p:cNvSpPr>
          <p:nvPr/>
        </p:nvSpPr>
        <p:spPr bwMode="auto">
          <a:xfrm>
            <a:off x="3271692" y="405954"/>
            <a:ext cx="5648616" cy="646427"/>
          </a:xfrm>
          <a:prstGeom prst="roundRect">
            <a:avLst>
              <a:gd name="adj" fmla="val 50000"/>
            </a:avLst>
          </a:prstGeom>
          <a:solidFill>
            <a:srgbClr val="EECC03"/>
          </a:solidFill>
          <a:ln>
            <a:noFill/>
          </a:ln>
        </p:spPr>
        <p:txBody>
          <a:bodyPr wrap="square" anchor="ctr">
            <a:spAutoFit/>
            <a:scene3d>
              <a:camera prst="orthographicFront"/>
              <a:lightRig rig="threePt" dir="t"/>
            </a:scene3d>
          </a:bodyPr>
          <a:p>
            <a:pPr algn="ctr"/>
            <a:r>
              <a:rPr lang="zh-CN" altLang="en-US" sz="2400" b="1">
                <a:solidFill>
                  <a:schemeClr val="tx1"/>
                </a:solidFill>
                <a:effectLst>
                  <a:outerShdw blurRad="38100" dist="19050" dir="2700000" algn="tl" rotWithShape="0">
                    <a:schemeClr val="dk1">
                      <a:alpha val="40000"/>
                    </a:schemeClr>
                  </a:outerShdw>
                </a:effectLst>
                <a:latin typeface="汉仪喵小姐简" panose="02010509060101010101" charset="-122"/>
                <a:ea typeface="汉仪喵小姐简" panose="02010509060101010101" charset="-122"/>
                <a:sym typeface="+mn-ea"/>
              </a:rPr>
              <a:t>创业素质的自我评估测试题</a:t>
            </a:r>
            <a:endParaRPr lang="zh-CN" altLang="en-US" sz="2400" b="1">
              <a:solidFill>
                <a:schemeClr val="tx1"/>
              </a:solidFill>
              <a:effectLst>
                <a:outerShdw blurRad="38100" dist="19050" dir="2700000" algn="tl" rotWithShape="0">
                  <a:schemeClr val="dk1">
                    <a:alpha val="40000"/>
                  </a:schemeClr>
                </a:outerShdw>
              </a:effectLst>
              <a:latin typeface="汉仪喵小姐简" panose="02010509060101010101" charset="-122"/>
              <a:ea typeface="汉仪喵小姐简" panose="02010509060101010101" charset="-122"/>
              <a:sym typeface="+mn-ea"/>
            </a:endParaRPr>
          </a:p>
        </p:txBody>
      </p:sp>
      <p:sp>
        <p:nvSpPr>
          <p:cNvPr id="100" name="文本框 99"/>
          <p:cNvSpPr txBox="1"/>
          <p:nvPr/>
        </p:nvSpPr>
        <p:spPr>
          <a:xfrm>
            <a:off x="1590040" y="1236980"/>
            <a:ext cx="8900795" cy="5323205"/>
          </a:xfrm>
          <a:prstGeom prst="rect">
            <a:avLst/>
          </a:prstGeom>
          <a:noFill/>
          <a:ln w="9525">
            <a:noFill/>
          </a:ln>
        </p:spPr>
        <p:txBody>
          <a:bodyPr wrap="square">
            <a:spAutoFit/>
          </a:bodyPr>
          <a:p>
            <a:pPr indent="273050"/>
            <a:r>
              <a:rPr sz="2000">
                <a:solidFill>
                  <a:srgbClr val="FF0000"/>
                </a:solidFill>
                <a:sym typeface="+mn-ea"/>
              </a:rPr>
              <a:t>4. 你能承担责任吗？</a:t>
            </a:r>
            <a:endParaRPr lang="en-US" sz="2000" b="0">
              <a:solidFill>
                <a:srgbClr val="FF0000"/>
              </a:solidFill>
            </a:endParaRPr>
          </a:p>
          <a:p>
            <a:pPr indent="273050"/>
            <a:r>
              <a:rPr sz="2000" b="0">
                <a:solidFill>
                  <a:srgbClr val="231F20"/>
                </a:solidFill>
              </a:rPr>
              <a:t>A. 我能承担责任，而且看事物很透彻。</a:t>
            </a:r>
            <a:endParaRPr sz="2000" b="0">
              <a:solidFill>
                <a:srgbClr val="231F20"/>
              </a:solidFill>
            </a:endParaRPr>
          </a:p>
          <a:p>
            <a:pPr indent="273050"/>
            <a:r>
              <a:rPr sz="2000" b="0">
                <a:solidFill>
                  <a:srgbClr val="231F20"/>
                </a:solidFill>
              </a:rPr>
              <a:t>B. 我更愿意让别人来承担责任，但必要时我也能负责。</a:t>
            </a:r>
            <a:endParaRPr sz="2000" b="0">
              <a:solidFill>
                <a:srgbClr val="231F20"/>
              </a:solidFill>
            </a:endParaRPr>
          </a:p>
          <a:p>
            <a:pPr indent="273050"/>
            <a:r>
              <a:rPr sz="2000" b="0">
                <a:solidFill>
                  <a:srgbClr val="231F20"/>
                </a:solidFill>
              </a:rPr>
              <a:t>C. 如果有人愿意承担责任，我会让他（或她）来负责。</a:t>
            </a:r>
            <a:endParaRPr sz="2000" b="0">
              <a:solidFill>
                <a:srgbClr val="231F20"/>
              </a:solidFill>
            </a:endParaRPr>
          </a:p>
          <a:p>
            <a:pPr indent="273050"/>
            <a:r>
              <a:rPr sz="2000" b="0">
                <a:solidFill>
                  <a:srgbClr val="FF0000"/>
                </a:solidFill>
              </a:rPr>
              <a:t>5. 你善于组织或安排工作吗？</a:t>
            </a:r>
            <a:endParaRPr sz="2000" b="0">
              <a:solidFill>
                <a:srgbClr val="FF0000"/>
              </a:solidFill>
            </a:endParaRPr>
          </a:p>
          <a:p>
            <a:pPr indent="273050"/>
            <a:r>
              <a:rPr sz="2000" b="0">
                <a:solidFill>
                  <a:srgbClr val="231F20"/>
                </a:solidFill>
              </a:rPr>
              <a:t>A. 我喜欢在开始工作前制订计划。</a:t>
            </a:r>
            <a:endParaRPr sz="2000" b="0">
              <a:solidFill>
                <a:srgbClr val="231F20"/>
              </a:solidFill>
            </a:endParaRPr>
          </a:p>
          <a:p>
            <a:pPr indent="273050"/>
            <a:r>
              <a:rPr sz="2000" b="0">
                <a:solidFill>
                  <a:srgbClr val="231F20"/>
                </a:solidFill>
              </a:rPr>
              <a:t>B. 如果事情不复杂，我就能做得很好，否则我就会放弃。</a:t>
            </a:r>
            <a:endParaRPr sz="2000" b="0">
              <a:solidFill>
                <a:srgbClr val="231F20"/>
              </a:solidFill>
            </a:endParaRPr>
          </a:p>
          <a:p>
            <a:pPr indent="273050"/>
            <a:r>
              <a:rPr sz="2000" b="0">
                <a:solidFill>
                  <a:srgbClr val="231F20"/>
                </a:solidFill>
              </a:rPr>
              <a:t>C. 我制订好的计划总会被其他事情打乱，所以我干脆随机应变。</a:t>
            </a:r>
            <a:endParaRPr sz="2000" b="0">
              <a:solidFill>
                <a:srgbClr val="231F20"/>
              </a:solidFill>
            </a:endParaRPr>
          </a:p>
          <a:p>
            <a:pPr indent="273050"/>
            <a:r>
              <a:rPr sz="2000" b="0">
                <a:solidFill>
                  <a:srgbClr val="FF0000"/>
                </a:solidFill>
              </a:rPr>
              <a:t>6. 你工作努力吗？</a:t>
            </a:r>
            <a:endParaRPr sz="2000" b="0">
              <a:solidFill>
                <a:srgbClr val="FF0000"/>
              </a:solidFill>
            </a:endParaRPr>
          </a:p>
          <a:p>
            <a:pPr indent="273050"/>
            <a:r>
              <a:rPr sz="2000" b="0">
                <a:solidFill>
                  <a:srgbClr val="231F20"/>
                </a:solidFill>
              </a:rPr>
              <a:t>A. 只要有必要，我就会加班。</a:t>
            </a:r>
            <a:endParaRPr sz="2000" b="0">
              <a:solidFill>
                <a:srgbClr val="231F20"/>
              </a:solidFill>
            </a:endParaRPr>
          </a:p>
          <a:p>
            <a:pPr indent="273050"/>
            <a:r>
              <a:rPr sz="2000" b="0">
                <a:solidFill>
                  <a:srgbClr val="231F20"/>
                </a:solidFill>
              </a:rPr>
              <a:t>B. 我只能间歇性努力工作，不能长时间保持努力状态。</a:t>
            </a:r>
            <a:endParaRPr sz="2000" b="0">
              <a:solidFill>
                <a:srgbClr val="231F20"/>
              </a:solidFill>
            </a:endParaRPr>
          </a:p>
          <a:p>
            <a:pPr indent="273050"/>
            <a:r>
              <a:rPr sz="2000" b="0">
                <a:solidFill>
                  <a:srgbClr val="231F20"/>
                </a:solidFill>
              </a:rPr>
              <a:t>C. 我不认为努力工作能解决一切问题。</a:t>
            </a:r>
            <a:endParaRPr sz="2000" b="0">
              <a:solidFill>
                <a:srgbClr val="231F20"/>
              </a:solidFill>
            </a:endParaRPr>
          </a:p>
          <a:p>
            <a:pPr indent="273050"/>
            <a:r>
              <a:rPr sz="2000" b="0">
                <a:solidFill>
                  <a:srgbClr val="FF0000"/>
                </a:solidFill>
              </a:rPr>
              <a:t>7. 你擅长做决策吗？</a:t>
            </a:r>
            <a:endParaRPr sz="2000" b="0">
              <a:solidFill>
                <a:srgbClr val="FF0000"/>
              </a:solidFill>
            </a:endParaRPr>
          </a:p>
          <a:p>
            <a:pPr indent="273050"/>
            <a:r>
              <a:rPr sz="2000" b="0">
                <a:solidFill>
                  <a:srgbClr val="231F20"/>
                </a:solidFill>
              </a:rPr>
              <a:t>A. 我能做决策，通常情况下，我的决策能带来好结果。</a:t>
            </a:r>
            <a:endParaRPr sz="2000" b="0">
              <a:solidFill>
                <a:srgbClr val="231F20"/>
              </a:solidFill>
            </a:endParaRPr>
          </a:p>
          <a:p>
            <a:pPr indent="273050"/>
            <a:r>
              <a:rPr sz="2000" b="0">
                <a:solidFill>
                  <a:srgbClr val="231F20"/>
                </a:solidFill>
              </a:rPr>
              <a:t>B. 如果时间充裕，我能做决策，但我讨厌仓促地做出决策。</a:t>
            </a:r>
            <a:endParaRPr sz="2000" b="0">
              <a:solidFill>
                <a:srgbClr val="231F20"/>
              </a:solidFill>
            </a:endParaRPr>
          </a:p>
          <a:p>
            <a:pPr indent="273050"/>
            <a:r>
              <a:rPr sz="2000" b="0">
                <a:solidFill>
                  <a:srgbClr val="231F20"/>
                </a:solidFill>
              </a:rPr>
              <a:t>C. 我不喜欢做决策。</a:t>
            </a:r>
            <a:endParaRPr sz="2000" b="0">
              <a:solidFill>
                <a:srgbClr val="231F20"/>
              </a:solidFill>
            </a:endParaRPr>
          </a:p>
          <a:p>
            <a:pPr indent="273050"/>
            <a:endParaRPr sz="2000" b="0">
              <a:solidFill>
                <a:srgbClr val="231F20"/>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descr="72101490&amp;pky8472101490&amp;"/>
          <p:cNvPicPr>
            <a:picLocks noChangeAspect="1"/>
          </p:cNvPicPr>
          <p:nvPr/>
        </p:nvPicPr>
        <p:blipFill>
          <a:blip r:embed="rId1"/>
          <a:stretch>
            <a:fillRect/>
          </a:stretch>
        </p:blipFill>
        <p:spPr>
          <a:xfrm>
            <a:off x="-635" y="-635"/>
            <a:ext cx="12192635" cy="6858635"/>
          </a:xfrm>
          <a:prstGeom prst="rect">
            <a:avLst/>
          </a:prstGeom>
        </p:spPr>
      </p:pic>
      <p:sp>
        <p:nvSpPr>
          <p:cNvPr id="7" name="圆角矩形 6"/>
          <p:cNvSpPr/>
          <p:nvPr/>
        </p:nvSpPr>
        <p:spPr>
          <a:xfrm>
            <a:off x="1019175" y="1052195"/>
            <a:ext cx="9912350" cy="5370195"/>
          </a:xfrm>
          <a:prstGeom prst="roundRect">
            <a:avLst/>
          </a:prstGeom>
          <a:solidFill>
            <a:schemeClr val="accent4">
              <a:lumMod val="20000"/>
              <a:lumOff val="8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15366"/>
          <p:cNvSpPr>
            <a:spLocks noChangeArrowheads="1"/>
          </p:cNvSpPr>
          <p:nvPr/>
        </p:nvSpPr>
        <p:spPr bwMode="auto">
          <a:xfrm>
            <a:off x="3271692" y="405954"/>
            <a:ext cx="5648616" cy="646427"/>
          </a:xfrm>
          <a:prstGeom prst="roundRect">
            <a:avLst>
              <a:gd name="adj" fmla="val 50000"/>
            </a:avLst>
          </a:prstGeom>
          <a:solidFill>
            <a:srgbClr val="EECC03"/>
          </a:solidFill>
          <a:ln>
            <a:noFill/>
          </a:ln>
        </p:spPr>
        <p:txBody>
          <a:bodyPr wrap="square" anchor="ctr">
            <a:spAutoFit/>
            <a:scene3d>
              <a:camera prst="orthographicFront"/>
              <a:lightRig rig="threePt" dir="t"/>
            </a:scene3d>
          </a:bodyPr>
          <a:p>
            <a:pPr algn="ctr"/>
            <a:r>
              <a:rPr lang="zh-CN" altLang="en-US" sz="2400" b="1">
                <a:solidFill>
                  <a:schemeClr val="tx1"/>
                </a:solidFill>
                <a:effectLst>
                  <a:outerShdw blurRad="38100" dist="19050" dir="2700000" algn="tl" rotWithShape="0">
                    <a:schemeClr val="dk1">
                      <a:alpha val="40000"/>
                    </a:schemeClr>
                  </a:outerShdw>
                </a:effectLst>
                <a:latin typeface="汉仪喵小姐简" panose="02010509060101010101" charset="-122"/>
                <a:ea typeface="汉仪喵小姐简" panose="02010509060101010101" charset="-122"/>
                <a:sym typeface="+mn-ea"/>
              </a:rPr>
              <a:t>创业素质的自我评估测试题</a:t>
            </a:r>
            <a:endParaRPr lang="zh-CN" altLang="en-US" sz="2400" b="1">
              <a:solidFill>
                <a:schemeClr val="tx1"/>
              </a:solidFill>
              <a:effectLst>
                <a:outerShdw blurRad="38100" dist="19050" dir="2700000" algn="tl" rotWithShape="0">
                  <a:schemeClr val="dk1">
                    <a:alpha val="40000"/>
                  </a:schemeClr>
                </a:outerShdw>
              </a:effectLst>
              <a:latin typeface="汉仪喵小姐简" panose="02010509060101010101" charset="-122"/>
              <a:ea typeface="汉仪喵小姐简" panose="02010509060101010101" charset="-122"/>
              <a:sym typeface="+mn-ea"/>
            </a:endParaRPr>
          </a:p>
        </p:txBody>
      </p:sp>
      <p:sp>
        <p:nvSpPr>
          <p:cNvPr id="100" name="文本框 99"/>
          <p:cNvSpPr txBox="1"/>
          <p:nvPr/>
        </p:nvSpPr>
        <p:spPr>
          <a:xfrm>
            <a:off x="1590040" y="1236980"/>
            <a:ext cx="8900795" cy="3784600"/>
          </a:xfrm>
          <a:prstGeom prst="rect">
            <a:avLst/>
          </a:prstGeom>
          <a:noFill/>
          <a:ln w="9525">
            <a:noFill/>
          </a:ln>
        </p:spPr>
        <p:txBody>
          <a:bodyPr wrap="square">
            <a:spAutoFit/>
          </a:bodyPr>
          <a:p>
            <a:pPr indent="273050"/>
            <a:r>
              <a:rPr sz="2000">
                <a:solidFill>
                  <a:srgbClr val="FF0000"/>
                </a:solidFill>
                <a:sym typeface="+mn-ea"/>
              </a:rPr>
              <a:t>8. 别人能相信你说的话吗？</a:t>
            </a:r>
            <a:endParaRPr sz="2000" b="0">
              <a:solidFill>
                <a:srgbClr val="FF0000"/>
              </a:solidFill>
            </a:endParaRPr>
          </a:p>
          <a:p>
            <a:pPr indent="273050"/>
            <a:r>
              <a:rPr sz="2000">
                <a:solidFill>
                  <a:srgbClr val="231F20"/>
                </a:solidFill>
                <a:sym typeface="+mn-ea"/>
              </a:rPr>
              <a:t>A. 能，我不说言不由衷的话。</a:t>
            </a:r>
            <a:endParaRPr sz="2000" b="0">
              <a:solidFill>
                <a:srgbClr val="231F20"/>
              </a:solidFill>
            </a:endParaRPr>
          </a:p>
          <a:p>
            <a:pPr indent="273050"/>
            <a:r>
              <a:rPr sz="2000" b="0">
                <a:solidFill>
                  <a:srgbClr val="231F20"/>
                </a:solidFill>
              </a:rPr>
              <a:t>B. 和别人沟通时，我尽量做到表里一致。</a:t>
            </a:r>
            <a:endParaRPr sz="2000" b="0">
              <a:solidFill>
                <a:srgbClr val="231F20"/>
              </a:solidFill>
            </a:endParaRPr>
          </a:p>
          <a:p>
            <a:pPr indent="273050"/>
            <a:r>
              <a:rPr sz="2000" b="0">
                <a:solidFill>
                  <a:srgbClr val="231F20"/>
                </a:solidFill>
              </a:rPr>
              <a:t>C. 这个问题不会困扰我，因为别人不知道我说话的真假。</a:t>
            </a:r>
            <a:endParaRPr sz="2000" b="0">
              <a:solidFill>
                <a:srgbClr val="231F20"/>
              </a:solidFill>
            </a:endParaRPr>
          </a:p>
          <a:p>
            <a:pPr indent="273050"/>
            <a:r>
              <a:rPr sz="2000" b="0">
                <a:solidFill>
                  <a:srgbClr val="FF0000"/>
                </a:solidFill>
              </a:rPr>
              <a:t>9. 你做事有毅力吗？</a:t>
            </a:r>
            <a:endParaRPr sz="2000" b="0">
              <a:solidFill>
                <a:srgbClr val="FF0000"/>
              </a:solidFill>
            </a:endParaRPr>
          </a:p>
          <a:p>
            <a:pPr indent="273050"/>
            <a:r>
              <a:rPr sz="2000" b="0">
                <a:solidFill>
                  <a:srgbClr val="231F20"/>
                </a:solidFill>
              </a:rPr>
              <a:t>A. 我一旦下定决心做某件事，没有什么能阻拦我。</a:t>
            </a:r>
            <a:endParaRPr sz="2000" b="0">
              <a:solidFill>
                <a:srgbClr val="231F20"/>
              </a:solidFill>
            </a:endParaRPr>
          </a:p>
          <a:p>
            <a:pPr indent="273050"/>
            <a:r>
              <a:rPr sz="2000" b="0">
                <a:solidFill>
                  <a:srgbClr val="231F20"/>
                </a:solidFill>
              </a:rPr>
              <a:t>B. 我做事能善始善终 , 有顽强的毅力。</a:t>
            </a:r>
            <a:endParaRPr sz="2000" b="0">
              <a:solidFill>
                <a:srgbClr val="231F20"/>
              </a:solidFill>
            </a:endParaRPr>
          </a:p>
          <a:p>
            <a:pPr indent="273050"/>
            <a:r>
              <a:rPr sz="2000" b="0">
                <a:solidFill>
                  <a:srgbClr val="231F20"/>
                </a:solidFill>
              </a:rPr>
              <a:t>C. 如果事情出了问题，我通常会放弃。</a:t>
            </a:r>
            <a:endParaRPr sz="2000" b="0">
              <a:solidFill>
                <a:srgbClr val="231F20"/>
              </a:solidFill>
            </a:endParaRPr>
          </a:p>
          <a:p>
            <a:pPr indent="273050"/>
            <a:r>
              <a:rPr sz="2000" b="0">
                <a:solidFill>
                  <a:srgbClr val="FF0000"/>
                </a:solidFill>
              </a:rPr>
              <a:t>10. 你的健康状况如何？</a:t>
            </a:r>
            <a:endParaRPr sz="2000" b="0">
              <a:solidFill>
                <a:srgbClr val="FF0000"/>
              </a:solidFill>
            </a:endParaRPr>
          </a:p>
          <a:p>
            <a:pPr indent="273050"/>
            <a:r>
              <a:rPr sz="2000" b="0">
                <a:solidFill>
                  <a:srgbClr val="231F20"/>
                </a:solidFill>
              </a:rPr>
              <a:t>A. 非常好。</a:t>
            </a:r>
            <a:endParaRPr sz="2000" b="0">
              <a:solidFill>
                <a:srgbClr val="231F20"/>
              </a:solidFill>
            </a:endParaRPr>
          </a:p>
          <a:p>
            <a:pPr indent="273050"/>
            <a:r>
              <a:rPr sz="2000" b="0">
                <a:solidFill>
                  <a:srgbClr val="231F20"/>
                </a:solidFill>
              </a:rPr>
              <a:t>B. 很好。</a:t>
            </a:r>
            <a:endParaRPr sz="2000" b="0">
              <a:solidFill>
                <a:srgbClr val="231F20"/>
              </a:solidFill>
            </a:endParaRPr>
          </a:p>
          <a:p>
            <a:pPr indent="273050"/>
            <a:r>
              <a:rPr sz="2000" b="0">
                <a:solidFill>
                  <a:srgbClr val="231F20"/>
                </a:solidFill>
              </a:rPr>
              <a:t>C. 不错，但没有以前好。</a:t>
            </a:r>
            <a:endParaRPr sz="2000" b="0">
              <a:solidFill>
                <a:srgbClr val="231F20"/>
              </a:solidFill>
            </a:endParaRPr>
          </a:p>
        </p:txBody>
      </p:sp>
      <p:grpSp>
        <p:nvGrpSpPr>
          <p:cNvPr id="1065" name="圆角矩形 3">
            <a:hlinkClick r:id="" action="ppaction://noaction"/>
          </p:cNvPr>
          <p:cNvGrpSpPr/>
          <p:nvPr/>
        </p:nvGrpSpPr>
        <p:grpSpPr>
          <a:xfrm>
            <a:off x="11136479" y="612898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8"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4" name="图片 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250315" y="4477385"/>
            <a:ext cx="9450705" cy="153987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293370" y="3579495"/>
            <a:ext cx="6735445" cy="1198880"/>
          </a:xfrm>
          <a:prstGeom prst="rect">
            <a:avLst/>
          </a:prstGeom>
          <a:ln>
            <a:noFill/>
          </a:ln>
        </p:spPr>
        <p:txBody>
          <a:bodyPr wrap="square">
            <a:spAutoFit/>
          </a:bodyPr>
          <a:lstStyle/>
          <a:p>
            <a:pPr algn="l" fontAlgn="base">
              <a:lnSpc>
                <a:spcPct val="120000"/>
              </a:lnSpc>
              <a:spcBef>
                <a:spcPts val="25"/>
              </a:spcBef>
            </a:pPr>
            <a:r>
              <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创业团队的要素</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895715" y="4629785"/>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02</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2"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3"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P spid="3" grpId="2"/>
      <p:bldP spid="3" grpId="3"/>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1" tooltip="" action="ppaction://hlinksldjump"/>
          </p:cNvPr>
          <p:cNvSpPr txBox="1"/>
          <p:nvPr/>
        </p:nvSpPr>
        <p:spPr>
          <a:xfrm>
            <a:off x="1481455" y="1231152"/>
            <a:ext cx="6217285" cy="942566"/>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ea typeface="宋体" panose="02010600030101010101" pitchFamily="2" charset="-122"/>
                <a:sym typeface="+mn-ea"/>
              </a:rPr>
              <a:t>一、</a:t>
            </a:r>
            <a:r>
              <a:rPr lang="zh-CN" altLang="en-US" sz="3600" dirty="0">
                <a:sym typeface="字魂131号-酷乐潮玩体" panose="00000500000000000000" pitchFamily="2" charset="-122"/>
              </a:rPr>
              <a:t>创业团队</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3" name="文本框 2">
            <a:hlinkClick r:id="rId2" tooltip="" action="ppaction://hlinksldjump"/>
          </p:cNvPr>
          <p:cNvSpPr txBox="1"/>
          <p:nvPr/>
        </p:nvSpPr>
        <p:spPr>
          <a:xfrm>
            <a:off x="5165090" y="2410215"/>
            <a:ext cx="6268085" cy="898380"/>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altLang="en-US" sz="3600" dirty="0">
                <a:sym typeface="字魂131号-酷乐潮玩体" panose="00000500000000000000" pitchFamily="2" charset="-122"/>
              </a:rPr>
              <a:t>二、成功创业团队的特征</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6" name="文本框 5">
            <a:hlinkClick r:id="rId3" tooltip="" action="ppaction://hlinksldjump"/>
          </p:cNvPr>
          <p:cNvSpPr txBox="1"/>
          <p:nvPr/>
        </p:nvSpPr>
        <p:spPr>
          <a:xfrm>
            <a:off x="1577975" y="3673509"/>
            <a:ext cx="621728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三、</a:t>
            </a:r>
            <a:r>
              <a:rPr lang="zh-CN" altLang="en-US" sz="3600" dirty="0">
                <a:sym typeface="字魂131号-酷乐潮玩体" panose="00000500000000000000" pitchFamily="2" charset="-122"/>
              </a:rPr>
              <a:t>同舟共济，成就梦想</a:t>
            </a:r>
            <a:endParaRPr lang="zh-CN" sz="3600">
              <a:solidFill>
                <a:srgbClr val="231F20"/>
              </a:solidFill>
              <a:latin typeface="Times New Roman" panose="02020603050405020304" pitchFamily="2" charset="0"/>
              <a:ea typeface="宋体" panose="02010600030101010101" pitchFamily="2" charset="-122"/>
              <a:sym typeface="+mn-ea"/>
            </a:endParaRPr>
          </a:p>
        </p:txBody>
      </p:sp>
      <p:pic>
        <p:nvPicPr>
          <p:cNvPr id="9" name="图片 8" descr="&amp;pky8748740725&amp;"/>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0" y="3001645"/>
            <a:ext cx="2037080" cy="3775710"/>
          </a:xfrm>
          <a:prstGeom prst="rect">
            <a:avLst/>
          </a:prstGeom>
        </p:spPr>
      </p:pic>
      <p:pic>
        <p:nvPicPr>
          <p:cNvPr id="14" name="图片 13" descr="&amp;pky8875315935&amp;"/>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8443595" y="245110"/>
            <a:ext cx="1823720" cy="1924685"/>
          </a:xfrm>
          <a:prstGeom prst="rect">
            <a:avLst/>
          </a:prstGeom>
        </p:spPr>
      </p:pic>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10" name="Back">
              <a:hlinkClick r:id="rId6"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17" name="表格 16"/>
          <p:cNvGraphicFramePr/>
          <p:nvPr>
            <p:custDataLst>
              <p:tags r:id="rId7"/>
            </p:custDataLst>
          </p:nvPr>
        </p:nvGraphicFramePr>
        <p:xfrm>
          <a:off x="5887720" y="2936875"/>
          <a:ext cx="208280" cy="731520"/>
        </p:xfrm>
        <a:graphic>
          <a:graphicData uri="http://schemas.openxmlformats.org/drawingml/2006/table">
            <a:tbl>
              <a:tblPr firstRow="1" bandRow="1">
                <a:tableStyleId>{5940675A-B579-460E-94D1-54222C63F5DA}</a:tableStyleId>
              </a:tblPr>
              <a:tblGrid>
                <a:gridCol w="20828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hlinkClick r:id="rId1" action="ppaction://hlinksldjump"/>
          </p:cNvPr>
          <p:cNvSpPr/>
          <p:nvPr>
            <p:custDataLst>
              <p:tags r:id="rId2"/>
            </p:custDataLst>
          </p:nvPr>
        </p:nvSpPr>
        <p:spPr>
          <a:xfrm>
            <a:off x="1692910" y="2436495"/>
            <a:ext cx="1009650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创业者的内涵与职能</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6" name="矩形 5">
            <a:hlinkClick r:id="rId3" action="ppaction://hlinksldjump"/>
          </p:cNvPr>
          <p:cNvSpPr/>
          <p:nvPr>
            <p:custDataLst>
              <p:tags r:id="rId4"/>
            </p:custDataLst>
          </p:nvPr>
        </p:nvSpPr>
        <p:spPr>
          <a:xfrm>
            <a:off x="1692910" y="3720465"/>
            <a:ext cx="1009650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创业团队的要素</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12" name="矩形 11"/>
          <p:cNvSpPr/>
          <p:nvPr/>
        </p:nvSpPr>
        <p:spPr>
          <a:xfrm>
            <a:off x="4001770" y="0"/>
            <a:ext cx="3144520" cy="1322070"/>
          </a:xfrm>
          <a:prstGeom prst="rect">
            <a:avLst/>
          </a:prstGeom>
          <a:noFill/>
          <a:ln>
            <a:noFill/>
          </a:ln>
        </p:spPr>
        <p:txBody>
          <a:bodyPr wrap="square" rtlCol="0" anchor="t">
            <a:spAutoFit/>
          </a:bodyPr>
          <a:p>
            <a:pPr algn="ctr"/>
            <a:r>
              <a:rPr lang="zh-CN" altLang="en-US" sz="8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目录</a:t>
            </a:r>
            <a:endParaRPr lang="zh-CN" altLang="en-US" sz="8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
        <p:nvSpPr>
          <p:cNvPr id="14" name="矩形 13"/>
          <p:cNvSpPr/>
          <p:nvPr/>
        </p:nvSpPr>
        <p:spPr>
          <a:xfrm>
            <a:off x="3366135" y="1090295"/>
            <a:ext cx="4761230" cy="706755"/>
          </a:xfrm>
          <a:prstGeom prst="rect">
            <a:avLst/>
          </a:prstGeom>
          <a:noFill/>
          <a:ln>
            <a:noFill/>
          </a:ln>
        </p:spPr>
        <p:txBody>
          <a:bodyPr wrap="square" rtlCol="0" anchor="t">
            <a:spAutoFit/>
          </a:bodyPr>
          <a:p>
            <a:pPr algn="ctr"/>
            <a:r>
              <a:rPr lang="en-US" altLang="zh-CN" sz="4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DIRECTORY</a:t>
            </a:r>
            <a:endParaRPr lang="en-US" altLang="zh-CN" sz="4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
        <p:nvSpPr>
          <p:cNvPr id="16" name="矩形 15"/>
          <p:cNvSpPr/>
          <p:nvPr/>
        </p:nvSpPr>
        <p:spPr>
          <a:xfrm>
            <a:off x="478155" y="2147570"/>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01</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17" name="矩形 16"/>
          <p:cNvSpPr/>
          <p:nvPr/>
        </p:nvSpPr>
        <p:spPr>
          <a:xfrm>
            <a:off x="478155" y="3282315"/>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02</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99" name="矩形 15366"/>
          <p:cNvSpPr>
            <a:spLocks noChangeArrowheads="1"/>
          </p:cNvSpPr>
          <p:nvPr/>
        </p:nvSpPr>
        <p:spPr bwMode="auto">
          <a:xfrm>
            <a:off x="3079115" y="546744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4" name="矩形 15366">
            <a:hlinkClick r:id="rId5" action="ppaction://hlinksldjump"/>
          </p:cNvPr>
          <p:cNvSpPr>
            <a:spLocks noChangeArrowheads="1"/>
          </p:cNvSpPr>
          <p:nvPr/>
        </p:nvSpPr>
        <p:spPr bwMode="auto">
          <a:xfrm>
            <a:off x="3079115" y="545855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5" name="矩形 15366">
            <a:hlinkClick r:id="rId6" action="ppaction://hlinksldjump"/>
          </p:cNvPr>
          <p:cNvSpPr>
            <a:spLocks noChangeArrowheads="1"/>
          </p:cNvSpPr>
          <p:nvPr/>
        </p:nvSpPr>
        <p:spPr bwMode="auto">
          <a:xfrm>
            <a:off x="6020435" y="5467209"/>
            <a:ext cx="2750820" cy="75529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主题讨论</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8" name="矩形 15366"/>
          <p:cNvSpPr>
            <a:spLocks noChangeArrowheads="1"/>
          </p:cNvSpPr>
          <p:nvPr/>
        </p:nvSpPr>
        <p:spPr bwMode="auto">
          <a:xfrm>
            <a:off x="0" y="550808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11" name="矩形 15366">
            <a:hlinkClick r:id="rId7" action="ppaction://hlinksldjump"/>
          </p:cNvPr>
          <p:cNvSpPr>
            <a:spLocks noChangeArrowheads="1"/>
          </p:cNvSpPr>
          <p:nvPr/>
        </p:nvSpPr>
        <p:spPr bwMode="auto">
          <a:xfrm>
            <a:off x="217805" y="5471654"/>
            <a:ext cx="2750820" cy="75529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案例分析</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pic>
        <p:nvPicPr>
          <p:cNvPr id="21" name="图片 20" descr="&amp;pky8033446415&amp;"/>
          <p:cNvPicPr>
            <a:picLocks noChangeAspect="1"/>
          </p:cNvPicPr>
          <p:nvPr/>
        </p:nvPicPr>
        <p:blipFill>
          <a:blip r:embed="rId8">
            <a:clrChange>
              <a:clrFrom>
                <a:srgbClr val="FFFFFF">
                  <a:alpha val="100000"/>
                </a:srgbClr>
              </a:clrFrom>
              <a:clrTo>
                <a:srgbClr val="FFFFFF">
                  <a:alpha val="100000"/>
                  <a:alpha val="0"/>
                </a:srgbClr>
              </a:clrTo>
            </a:clrChange>
          </a:blip>
          <a:srcRect l="74876" t="71134"/>
          <a:stretch>
            <a:fillRect/>
          </a:stretch>
        </p:blipFill>
        <p:spPr>
          <a:xfrm>
            <a:off x="10652760" y="-17145"/>
            <a:ext cx="1539240" cy="1768475"/>
          </a:xfrm>
          <a:prstGeom prst="rect">
            <a:avLst/>
          </a:prstGeom>
        </p:spPr>
      </p:pic>
      <p:pic>
        <p:nvPicPr>
          <p:cNvPr id="22" name="图片 21" descr="&amp;pky8243711033&amp;"/>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8127365" y="1751330"/>
            <a:ext cx="3564255" cy="43656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accel="50000" fill="hold" grpId="4" nodeType="clickEffect">
                                  <p:stCondLst>
                                    <p:cond delay="0"/>
                                  </p:stCondLst>
                                  <p:childTnLst>
                                    <p:animScale>
                                      <p:cBhvr>
                                        <p:cTn id="6" dur="187" fill="hold">
                                          <p:stCondLst>
                                            <p:cond delay="0"/>
                                          </p:stCondLst>
                                        </p:cTn>
                                        <p:tgtEl>
                                          <p:spTgt spid="3"/>
                                        </p:tgtEl>
                                      </p:cBhvr>
                                      <p:from x="100000" y="100000"/>
                                      <p:to x="140000" y="60000"/>
                                    </p:animScale>
                                    <p:animScale>
                                      <p:cBhvr>
                                        <p:cTn id="7" dur="62" fill="hold">
                                          <p:stCondLst>
                                            <p:cond delay="187"/>
                                          </p:stCondLst>
                                        </p:cTn>
                                        <p:tgtEl>
                                          <p:spTgt spid="3"/>
                                        </p:tgtEl>
                                      </p:cBhvr>
                                      <p:from x="140000" y="60000"/>
                                      <p:to x="80000" y="120000"/>
                                    </p:animScale>
                                    <p:animScale>
                                      <p:cBhvr>
                                        <p:cTn id="8" dur="187" fill="hold">
                                          <p:stCondLst>
                                            <p:cond delay="250"/>
                                          </p:stCondLst>
                                        </p:cTn>
                                        <p:tgtEl>
                                          <p:spTgt spid="3"/>
                                        </p:tgtEl>
                                      </p:cBhvr>
                                      <p:from x="80000" y="120000"/>
                                      <p:to x="120000" y="80000"/>
                                    </p:animScale>
                                    <p:animScale>
                                      <p:cBhvr>
                                        <p:cTn id="9" dur="187" fill="hold">
                                          <p:stCondLst>
                                            <p:cond delay="438"/>
                                          </p:stCondLst>
                                        </p:cTn>
                                        <p:tgtEl>
                                          <p:spTgt spid="3"/>
                                        </p:tgtEl>
                                      </p:cBhvr>
                                      <p:from x="120000" y="80000"/>
                                      <p:to x="90000" y="110000"/>
                                    </p:animScale>
                                    <p:animScale>
                                      <p:cBhvr>
                                        <p:cTn id="10" dur="187" fill="hold">
                                          <p:stCondLst>
                                            <p:cond delay="625"/>
                                          </p:stCondLst>
                                        </p:cTn>
                                        <p:tgtEl>
                                          <p:spTgt spid="3"/>
                                        </p:tgtEl>
                                      </p:cBhvr>
                                      <p:from x="90000" y="110000"/>
                                      <p:to x="105000" y="95000"/>
                                    </p:animScale>
                                    <p:animScale>
                                      <p:cBhvr>
                                        <p:cTn id="11" dur="187" fill="hold">
                                          <p:stCondLst>
                                            <p:cond delay="813"/>
                                          </p:stCondLst>
                                        </p:cTn>
                                        <p:tgtEl>
                                          <p:spTgt spid="3"/>
                                        </p:tgtEl>
                                      </p:cBhvr>
                                      <p:from x="105000" y="95000"/>
                                      <p:to x="100000" y="100000"/>
                                    </p:animScale>
                                  </p:childTnLst>
                                </p:cTn>
                              </p:par>
                            </p:childTnLst>
                          </p:cTn>
                        </p:par>
                      </p:childTnLst>
                    </p:cTn>
                  </p:par>
                  <p:par>
                    <p:cTn id="12" fill="hold">
                      <p:stCondLst>
                        <p:cond delay="indefinite"/>
                      </p:stCondLst>
                      <p:childTnLst>
                        <p:par>
                          <p:cTn id="13" fill="hold">
                            <p:stCondLst>
                              <p:cond delay="0"/>
                            </p:stCondLst>
                            <p:childTnLst>
                              <p:par>
                                <p:cTn id="14" presetID="0" presetClass="entr" presetSubtype="0" accel="50000" fill="hold" grpId="4" nodeType="clickEffect">
                                  <p:stCondLst>
                                    <p:cond delay="0"/>
                                  </p:stCondLst>
                                  <p:childTnLst>
                                    <p:animScale>
                                      <p:cBhvr>
                                        <p:cTn id="15" dur="187" fill="hold">
                                          <p:stCondLst>
                                            <p:cond delay="0"/>
                                          </p:stCondLst>
                                        </p:cTn>
                                        <p:tgtEl>
                                          <p:spTgt spid="6"/>
                                        </p:tgtEl>
                                      </p:cBhvr>
                                      <p:from x="100000" y="100000"/>
                                      <p:to x="140000" y="60000"/>
                                    </p:animScale>
                                    <p:animScale>
                                      <p:cBhvr>
                                        <p:cTn id="16" dur="62" fill="hold">
                                          <p:stCondLst>
                                            <p:cond delay="187"/>
                                          </p:stCondLst>
                                        </p:cTn>
                                        <p:tgtEl>
                                          <p:spTgt spid="6"/>
                                        </p:tgtEl>
                                      </p:cBhvr>
                                      <p:from x="140000" y="60000"/>
                                      <p:to x="80000" y="120000"/>
                                    </p:animScale>
                                    <p:animScale>
                                      <p:cBhvr>
                                        <p:cTn id="17" dur="187" fill="hold">
                                          <p:stCondLst>
                                            <p:cond delay="250"/>
                                          </p:stCondLst>
                                        </p:cTn>
                                        <p:tgtEl>
                                          <p:spTgt spid="6"/>
                                        </p:tgtEl>
                                      </p:cBhvr>
                                      <p:from x="80000" y="120000"/>
                                      <p:to x="120000" y="80000"/>
                                    </p:animScale>
                                    <p:animScale>
                                      <p:cBhvr>
                                        <p:cTn id="18" dur="187" fill="hold">
                                          <p:stCondLst>
                                            <p:cond delay="438"/>
                                          </p:stCondLst>
                                        </p:cTn>
                                        <p:tgtEl>
                                          <p:spTgt spid="6"/>
                                        </p:tgtEl>
                                      </p:cBhvr>
                                      <p:from x="120000" y="80000"/>
                                      <p:to x="90000" y="110000"/>
                                    </p:animScale>
                                    <p:animScale>
                                      <p:cBhvr>
                                        <p:cTn id="19" dur="187" fill="hold">
                                          <p:stCondLst>
                                            <p:cond delay="625"/>
                                          </p:stCondLst>
                                        </p:cTn>
                                        <p:tgtEl>
                                          <p:spTgt spid="6"/>
                                        </p:tgtEl>
                                      </p:cBhvr>
                                      <p:from x="90000" y="110000"/>
                                      <p:to x="105000" y="95000"/>
                                    </p:animScale>
                                    <p:animScale>
                                      <p:cBhvr>
                                        <p:cTn id="20" dur="187" fill="hold">
                                          <p:stCondLst>
                                            <p:cond delay="813"/>
                                          </p:stCondLst>
                                        </p:cTn>
                                        <p:tgtEl>
                                          <p:spTgt spid="6"/>
                                        </p:tgtEl>
                                      </p:cBhvr>
                                      <p:from x="105000" y="95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3" grpId="1" animBg="1"/>
      <p:bldP spid="6" grpId="1" animBg="1"/>
      <p:bldP spid="12" grpId="0"/>
      <p:bldP spid="14" grpId="0"/>
      <p:bldP spid="16" grpId="0"/>
      <p:bldP spid="17" grpId="0"/>
      <p:bldP spid="6" grpId="2" animBg="1"/>
      <p:bldP spid="3" grpId="2" animBg="1"/>
      <p:bldP spid="6" grpId="3" animBg="1"/>
      <p:bldP spid="3" grpId="3" animBg="1"/>
      <p:bldP spid="12" grpId="1"/>
      <p:bldP spid="14" grpId="1"/>
      <p:bldP spid="3" grpId="4" bldLvl="0" animBg="1"/>
      <p:bldP spid="6" grpId="4" bldLvl="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32999"/>
            <a:ext cx="5648616" cy="75687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一、创业团队</a:t>
            </a:r>
            <a:endParaRPr lang="zh-CN" altLang="en-US" sz="2400" b="1" dirty="0">
              <a:sym typeface="字魂131号-酷乐潮玩体" panose="00000500000000000000" pitchFamily="2" charset="-122"/>
            </a:endParaRPr>
          </a:p>
        </p:txBody>
      </p:sp>
      <p:sp>
        <p:nvSpPr>
          <p:cNvPr id="4" name="文本框 3"/>
          <p:cNvSpPr txBox="1"/>
          <p:nvPr/>
        </p:nvSpPr>
        <p:spPr>
          <a:xfrm>
            <a:off x="1136650" y="1497965"/>
            <a:ext cx="10320655" cy="4092575"/>
          </a:xfrm>
          <a:prstGeom prst="rect">
            <a:avLst/>
          </a:prstGeom>
          <a:noFill/>
          <a:ln w="9525">
            <a:noFill/>
          </a:ln>
        </p:spPr>
        <p:txBody>
          <a:bodyPr wrap="square">
            <a:spAutoFit/>
          </a:bodyPr>
          <a:p>
            <a:pPr indent="266700"/>
            <a:r>
              <a:rPr sz="2000" b="1">
                <a:solidFill>
                  <a:schemeClr val="tx1"/>
                </a:solidFill>
                <a:effectLst/>
                <a:latin typeface="Times New Roman" panose="02020603050405020304" pitchFamily="2" charset="0"/>
                <a:cs typeface="Times New Roman" panose="02020603050405020304" pitchFamily="2" charset="0"/>
              </a:rPr>
              <a:t>（一）创业团队的背景</a:t>
            </a:r>
            <a:endParaRPr sz="2000" b="1">
              <a:solidFill>
                <a:schemeClr val="tx1"/>
              </a:solidFill>
              <a:effectLst/>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创业者是创业活动的主体，是决定创业活动是否能够顺利进行下去的重要因素。根据创业者数量的不同，学界通常将创业活动分为个体创业和团队创业两种形式。随着社会经济的持续发展，市场化、全球化的不断推进，以及高科技创业的增加，对于创业者而言，靠自己单打独斗开创一番事业很难获得成功，因此成立自己的创业团队非常重要。</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近年来，大学扩招使得全国普通高校的毕业生数量呈递增趋势，与此同时，来自就业市场的竞争压力却未见减缓，社会就业岗位所需就业人数接近饱和，加之部分公司急于追逐利润不愿意给予大学生过多的时间累积经验，从而使得大学毕业生面临着“毕业即失业”的尴尬状况。为了改变这一现状，各高校与社会各界纷纷建立相关扶持制度，支持大学生自主创业。由于大学生实践经验较少，个人创业的难度过大，因此大学生多以便于取长补短的团队形式进行创业活动，并取得了较好的成绩。</a:t>
            </a:r>
            <a:endParaRPr sz="2000">
              <a:solidFill>
                <a:schemeClr val="tx1"/>
              </a:solidFill>
              <a:latin typeface="Times New Roman" panose="02020603050405020304" pitchFamily="2" charset="0"/>
              <a:cs typeface="Times New Roman" panose="02020603050405020304" pitchFamily="2" charset="0"/>
            </a:endParaRPr>
          </a:p>
          <a:p>
            <a:pPr indent="266700" algn="l">
              <a:buClrTx/>
              <a:buSzTx/>
              <a:buFontTx/>
            </a:pPr>
            <a:r>
              <a:rPr sz="2000" b="1">
                <a:effectLst/>
                <a:latin typeface="Times New Roman" panose="02020603050405020304" pitchFamily="2" charset="0"/>
                <a:cs typeface="Times New Roman" panose="02020603050405020304" pitchFamily="2" charset="0"/>
              </a:rPr>
              <a:t>（二）创业团队的概念及形成历史</a:t>
            </a:r>
            <a:endParaRPr sz="2000" b="1">
              <a:effectLst/>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团队的概念起源于 20 世纪 50 年代，是生产技术、社会心理不断发展的产物，并于 20 世</a:t>
            </a:r>
            <a:endParaRPr sz="200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tooltip=""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32999"/>
            <a:ext cx="5648616" cy="75687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一、创业团队</a:t>
            </a:r>
            <a:endParaRPr lang="zh-CN" altLang="en-US" sz="2400" b="1" dirty="0">
              <a:sym typeface="字魂131号-酷乐潮玩体" panose="00000500000000000000" pitchFamily="2" charset="-122"/>
            </a:endParaRPr>
          </a:p>
        </p:txBody>
      </p:sp>
      <p:sp>
        <p:nvSpPr>
          <p:cNvPr id="4" name="文本框 3"/>
          <p:cNvSpPr txBox="1"/>
          <p:nvPr/>
        </p:nvSpPr>
        <p:spPr>
          <a:xfrm>
            <a:off x="1200150" y="1497965"/>
            <a:ext cx="10257155" cy="4707890"/>
          </a:xfrm>
          <a:prstGeom prst="rect">
            <a:avLst/>
          </a:prstGeom>
          <a:noFill/>
          <a:ln w="9525">
            <a:noFill/>
          </a:ln>
        </p:spPr>
        <p:txBody>
          <a:bodyPr wrap="square">
            <a:spAutoFit/>
          </a:bodyPr>
          <a:p>
            <a:pPr indent="18415"/>
            <a:r>
              <a:rPr sz="2000">
                <a:solidFill>
                  <a:schemeClr val="tx1"/>
                </a:solidFill>
                <a:latin typeface="Times New Roman" panose="02020603050405020304" pitchFamily="2" charset="0"/>
                <a:cs typeface="Times New Roman" panose="02020603050405020304" pitchFamily="2" charset="0"/>
              </a:rPr>
              <a:t>纪 60年代末到 70 年代初开始被西方的大型跨国公司采用。</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在团队概念产生的半个世纪中，不同的学者对于其有着不同的定义。例如，乔恩·R. 卡曾巴赫Jon R. Katzenbach）曾在其《团队的陷阱》一书中从任务的角度给团队下了如下定义：团队就是由少数有互补技能，并愿意为了共同目的、业绩目标而相互承担责任的人们组成的群体。斯蒂芬·P. 罗宾斯（Stephen P. Robbins）在《企业行为学》一书中给团队下的定义是：团队是指一种为了实现某一目标而由相互协作的个体所组成的正式群体。还有学者认为，团队最显著的特征就是其成员都能把实现团队的目标放在首位，团队成员都拥有各自的专业技能，并且能够相互沟通、支持和合作。Katzenbach 认为，团队是才能互补，并根据共同的目标设定绩效标准以及依靠互相信任来完成口标的群体。</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创业团队的概念是基于团队的概念发展而来的。下面是多位学者从不同的角度对创业团队提出的自己的理解。</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卡姆（Kamm）、舒曼（Shuman）、西格（Seeger）和纽里克（Nurick）从所有权的角度指出： 创业团队是由两个或两个以上参与公司创立过程并投入同比例资金的个人所组成的团队。</a:t>
            </a:r>
            <a:endParaRPr sz="2000">
              <a:solidFill>
                <a:schemeClr val="tx1"/>
              </a:solidFill>
              <a:latin typeface="Times New Roman" panose="02020603050405020304" pitchFamily="2" charset="0"/>
              <a:cs typeface="Times New Roman" panose="02020603050405020304" pitchFamily="2" charset="0"/>
            </a:endParaRPr>
          </a:p>
          <a:p>
            <a:pPr indent="266700"/>
            <a:endParaRPr sz="2000">
              <a:solidFill>
                <a:schemeClr val="tx1"/>
              </a:solidFill>
              <a:latin typeface="Times New Roman" panose="02020603050405020304" pitchFamily="2" charset="0"/>
              <a:cs typeface="Times New Roman" panose="02020603050405020304" pitchFamily="2" charset="0"/>
            </a:endParaRPr>
          </a:p>
        </p:txBody>
      </p:sp>
      <p:grpSp>
        <p:nvGrpSpPr>
          <p:cNvPr id="6" name="圆角矩形 3">
            <a:hlinkClick r:id="" action="ppaction://noaction"/>
          </p:cNvPr>
          <p:cNvGrpSpPr/>
          <p:nvPr/>
        </p:nvGrpSpPr>
        <p:grpSpPr>
          <a:xfrm>
            <a:off x="11112349" y="6118823"/>
            <a:ext cx="941073" cy="565788"/>
            <a:chOff x="0" y="0"/>
            <a:chExt cx="941072" cy="565786"/>
          </a:xfrm>
        </p:grpSpPr>
        <p:sp>
          <p:nvSpPr>
            <p:cNvPr id="7"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8"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32999"/>
            <a:ext cx="5648616" cy="75687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一、创业团队</a:t>
            </a:r>
            <a:endParaRPr lang="zh-CN" altLang="en-US" sz="2400" b="1" dirty="0">
              <a:sym typeface="字魂131号-酷乐潮玩体" panose="00000500000000000000" pitchFamily="2" charset="-122"/>
            </a:endParaRPr>
          </a:p>
        </p:txBody>
      </p:sp>
      <p:sp>
        <p:nvSpPr>
          <p:cNvPr id="4" name="文本框 3"/>
          <p:cNvSpPr txBox="1"/>
          <p:nvPr/>
        </p:nvSpPr>
        <p:spPr>
          <a:xfrm>
            <a:off x="1136650" y="1497965"/>
            <a:ext cx="10320655" cy="4399915"/>
          </a:xfrm>
          <a:prstGeom prst="rect">
            <a:avLst/>
          </a:prstGeom>
          <a:noFill/>
          <a:ln w="9525">
            <a:noFill/>
          </a:ln>
        </p:spPr>
        <p:txBody>
          <a:bodyPr wrap="square">
            <a:spAutoFit/>
          </a:bodyPr>
          <a:p>
            <a:pPr indent="0"/>
            <a:r>
              <a:rPr lang="en-US" sz="2000">
                <a:solidFill>
                  <a:schemeClr val="tx1"/>
                </a:solidFill>
                <a:latin typeface="Times New Roman" panose="02020603050405020304" pitchFamily="2" charset="0"/>
                <a:cs typeface="Times New Roman" panose="02020603050405020304" pitchFamily="2" charset="0"/>
              </a:rPr>
              <a:t>     </a:t>
            </a:r>
            <a:r>
              <a:rPr sz="2000">
                <a:solidFill>
                  <a:schemeClr val="tx1"/>
                </a:solidFill>
                <a:latin typeface="Times New Roman" panose="02020603050405020304" pitchFamily="2" charset="0"/>
                <a:cs typeface="Times New Roman" panose="02020603050405020304" pitchFamily="2" charset="0"/>
              </a:rPr>
              <a:t>郭洮村从各国高科技创业团队的成员出资比例因个人经济条件差异而有所不同的现象着手，对创业团队的概念进行了解释，并首次提出了创业团队成员所持股权不等的观点。他认为，创业团队是指由两个或两个以上参与公司创立过程并投入资金的个人所组成的团队。</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从人员构成的角度，创业团队应该包括直接影响战略选择的人，换句话说，就是应该将董事会中占有一定股权的投资者包括在内。</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从参与时间的角度，盖伦·N. 钱德勒（Gaylen N. Chandler）和史蒂文·H. 汉克斯（Steven H. Hanks）提出，创业团队是指公司成立之初就对公司进行管理运作的人或在公司运营的最初两年加入公司的成员，其中不包括未持有公司股权的一般雇员。</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在整合了以上从不同角度给创业团队所下的定义的基础上，莱昂·施约德特（Leon Schjoedt） 和斯蒂芬·克劳斯（Stephan Kraus）根据团队理论给创业团队下了一个更加完善的定义。他们认为： 创业团队是由具有财务或其他利益关系的、对新创企业做出过承诺的，以及未来将从新创企业成功中获利的两个或两个以上的人所构成的。他们有着共同追求的企业目标，对团队和企业共同承担着责任，在创业早期（包括创办前的一段时期）被视为负有行政管理职责的企业高管。这个定义对创业团队的规模、职责、利益关系、合作方式、</a:t>
            </a:r>
            <a:endParaRPr sz="2000">
              <a:solidFill>
                <a:schemeClr val="tx1"/>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32999"/>
            <a:ext cx="5648616" cy="75687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一、创业团队</a:t>
            </a:r>
            <a:endParaRPr lang="zh-CN" altLang="en-US" sz="2400" b="1" dirty="0">
              <a:sym typeface="字魂131号-酷乐潮玩体" panose="00000500000000000000" pitchFamily="2" charset="-122"/>
            </a:endParaRPr>
          </a:p>
        </p:txBody>
      </p:sp>
      <p:sp>
        <p:nvSpPr>
          <p:cNvPr id="4" name="文本框 3"/>
          <p:cNvSpPr txBox="1"/>
          <p:nvPr/>
        </p:nvSpPr>
        <p:spPr>
          <a:xfrm>
            <a:off x="1136650" y="1497965"/>
            <a:ext cx="10320655" cy="4399915"/>
          </a:xfrm>
          <a:prstGeom prst="rect">
            <a:avLst/>
          </a:prstGeom>
          <a:noFill/>
          <a:ln w="9525">
            <a:noFill/>
          </a:ln>
        </p:spPr>
        <p:txBody>
          <a:bodyPr wrap="square">
            <a:spAutoFit/>
          </a:bodyPr>
          <a:p>
            <a:pPr indent="0"/>
            <a:r>
              <a:rPr sz="2000">
                <a:solidFill>
                  <a:schemeClr val="tx1"/>
                </a:solidFill>
                <a:latin typeface="Times New Roman" panose="02020603050405020304" pitchFamily="2" charset="0"/>
                <a:cs typeface="Times New Roman" panose="02020603050405020304" pitchFamily="2" charset="0"/>
              </a:rPr>
              <a:t>成立时间等方面做了相对完善具体的界定，比前人的成果更为先进。但是，这个定义仍然忽视了所有权与经营权的相关内容，并且该定义并不适用于相对成熟的企业，将创业团队的形成定位于创业早期的时间定义也过于局限。</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基于以上种种观点，创业团队可定义为在公司成立之前或成立初期形成的，由对公司进行管理、运营、决策工作的，并持有一定公司股份和可共享资源的，才能互补、目标一致的两个或两个以上个人所组成的群体。他们依据个人才能的不同，在群体中扮演不同的角色，对团队和企业负有不同的责任，共同获取效益，共同承担风险。</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大学生创业团队是指由志同道合并有着共同兴趣爱好的大学生，为了共同的创业目标而自发结合在一起的创业团队。大学生思维活跃，其思维模式尚未定型，他们更容易接受他人的观点，能迅速融入一个新团队中，也更容易开创和涉足创新产业。</a:t>
            </a:r>
            <a:endParaRPr sz="200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（三）创业团队的组成要素及类型</a:t>
            </a:r>
            <a:endParaRPr sz="2000" b="1">
              <a:solidFill>
                <a:schemeClr val="tx1"/>
              </a:solidFill>
              <a:latin typeface="Times New Roman" panose="02020603050405020304" pitchFamily="2" charset="0"/>
              <a:cs typeface="Times New Roman" panose="02020603050405020304" pitchFamily="2" charset="0"/>
            </a:endParaRPr>
          </a:p>
          <a:p>
            <a:pPr indent="266700"/>
            <a:r>
              <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rPr>
              <a:t>1.创业团队的组成要素</a:t>
            </a:r>
            <a:endPar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组建一个创业团队需要以下四个方面的要素：</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rgbClr val="FF0000"/>
                </a:solidFill>
                <a:latin typeface="Times New Roman" panose="02020603050405020304" pitchFamily="2" charset="0"/>
                <a:cs typeface="Times New Roman" panose="02020603050405020304" pitchFamily="2" charset="0"/>
              </a:rPr>
              <a:t>（1）团队成员。</a:t>
            </a:r>
            <a:r>
              <a:rPr sz="2000">
                <a:solidFill>
                  <a:schemeClr val="tx1"/>
                </a:solidFill>
                <a:latin typeface="Times New Roman" panose="02020603050405020304" pitchFamily="2" charset="0"/>
                <a:cs typeface="Times New Roman" panose="02020603050405020304" pitchFamily="2" charset="0"/>
              </a:rPr>
              <a:t>创业团队的组成人员是决定一个创业活动是否能够顺利开展的重要因素，</a:t>
            </a:r>
            <a:endParaRPr sz="2000">
              <a:solidFill>
                <a:schemeClr val="tx1"/>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32999"/>
            <a:ext cx="5648616" cy="75687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一、创业团队</a:t>
            </a:r>
            <a:endParaRPr lang="zh-CN" altLang="en-US" sz="2400" b="1" dirty="0">
              <a:sym typeface="字魂131号-酷乐潮玩体" panose="00000500000000000000" pitchFamily="2" charset="-122"/>
            </a:endParaRPr>
          </a:p>
        </p:txBody>
      </p:sp>
      <p:sp>
        <p:nvSpPr>
          <p:cNvPr id="4" name="文本框 3"/>
          <p:cNvSpPr txBox="1"/>
          <p:nvPr/>
        </p:nvSpPr>
        <p:spPr>
          <a:xfrm>
            <a:off x="1136650" y="1497965"/>
            <a:ext cx="10320655" cy="3784600"/>
          </a:xfrm>
          <a:prstGeom prst="rect">
            <a:avLst/>
          </a:prstGeom>
          <a:noFill/>
          <a:ln w="9525">
            <a:noFill/>
          </a:ln>
        </p:spPr>
        <p:txBody>
          <a:bodyPr wrap="square">
            <a:spAutoFit/>
          </a:bodyPr>
          <a:p>
            <a:pPr indent="0"/>
            <a:r>
              <a:rPr sz="2000">
                <a:solidFill>
                  <a:schemeClr val="tx1"/>
                </a:solidFill>
                <a:latin typeface="Times New Roman" panose="02020603050405020304" pitchFamily="2" charset="0"/>
                <a:cs typeface="Times New Roman" panose="02020603050405020304" pitchFamily="2" charset="0"/>
              </a:rPr>
              <a:t>是完成创业计划、实现创业目标的主体。一群具有较好思考能力、办事能力的创业成员，能够理智且顺利地制订创业计划、应对各种突发状况，最终决定创业活动的命运。</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rgbClr val="FF0000"/>
                </a:solidFill>
                <a:latin typeface="Times New Roman" panose="02020603050405020304" pitchFamily="2" charset="0"/>
                <a:cs typeface="Times New Roman" panose="02020603050405020304" pitchFamily="2" charset="0"/>
              </a:rPr>
              <a:t>（2）团队领导。</a:t>
            </a:r>
            <a:r>
              <a:rPr sz="2000">
                <a:solidFill>
                  <a:schemeClr val="tx1"/>
                </a:solidFill>
                <a:latin typeface="Times New Roman" panose="02020603050405020304" pitchFamily="2" charset="0"/>
                <a:cs typeface="Times New Roman" panose="02020603050405020304" pitchFamily="2" charset="0"/>
              </a:rPr>
              <a:t>创业团队的领导是一个团队的灵魂，是对一个团队进行妥善管理和运作的核心。称职的创业团队领导能够营造良好的团队氛围，塑造优秀的团队精神，引领同队有效进行创业活动。</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rgbClr val="FF0000"/>
                </a:solidFill>
                <a:latin typeface="Times New Roman" panose="02020603050405020304" pitchFamily="2" charset="0"/>
                <a:cs typeface="Times New Roman" panose="02020603050405020304" pitchFamily="2" charset="0"/>
              </a:rPr>
              <a:t>（3）创业目标。</a:t>
            </a:r>
            <a:r>
              <a:rPr sz="2000">
                <a:solidFill>
                  <a:schemeClr val="tx1"/>
                </a:solidFill>
                <a:latin typeface="Times New Roman" panose="02020603050405020304" pitchFamily="2" charset="0"/>
                <a:cs typeface="Times New Roman" panose="02020603050405020304" pitchFamily="2" charset="0"/>
              </a:rPr>
              <a:t>从本质上说，创业的根本目的在于获取利润、创造新价值。创业目标的树立， 可以为创业活动指明方向，避免创业活动因现实状况的改变而偏离，造成不必要的人力、物力浪费。</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rgbClr val="FF0000"/>
                </a:solidFill>
                <a:latin typeface="Times New Roman" panose="02020603050405020304" pitchFamily="2" charset="0"/>
                <a:cs typeface="Times New Roman" panose="02020603050405020304" pitchFamily="2" charset="0"/>
              </a:rPr>
              <a:t>（4）创业计划。</a:t>
            </a:r>
            <a:r>
              <a:rPr sz="2000">
                <a:solidFill>
                  <a:schemeClr val="tx1"/>
                </a:solidFill>
                <a:latin typeface="Times New Roman" panose="02020603050405020304" pitchFamily="2" charset="0"/>
                <a:cs typeface="Times New Roman" panose="02020603050405020304" pitchFamily="2" charset="0"/>
              </a:rPr>
              <a:t>创业计划书对于创业活动犹如学生的课表一般，可以指导创业团队成员在不同阶段的工作，使之有步骤地逐步推进，避免创业中的工作遗漏，防止创业活动进程迟缓，是有效实现创业目标的保障。但创业计划可随着实际情况的改变进行部分调整，最大化地保证创业活动的效率和效益。</a:t>
            </a:r>
            <a:endParaRPr sz="2000">
              <a:solidFill>
                <a:schemeClr val="tx1"/>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32999"/>
            <a:ext cx="5648616" cy="75687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一、创业团队</a:t>
            </a:r>
            <a:endParaRPr lang="zh-CN" altLang="en-US" sz="2400" b="1" dirty="0">
              <a:sym typeface="字魂131号-酷乐潮玩体" panose="00000500000000000000" pitchFamily="2" charset="-122"/>
            </a:endParaRPr>
          </a:p>
        </p:txBody>
      </p:sp>
      <p:sp>
        <p:nvSpPr>
          <p:cNvPr id="4" name="文本框 3"/>
          <p:cNvSpPr txBox="1"/>
          <p:nvPr/>
        </p:nvSpPr>
        <p:spPr>
          <a:xfrm>
            <a:off x="1136650" y="1497965"/>
            <a:ext cx="10320655" cy="4399915"/>
          </a:xfrm>
          <a:prstGeom prst="rect">
            <a:avLst/>
          </a:prstGeom>
          <a:noFill/>
          <a:ln w="9525">
            <a:noFill/>
          </a:ln>
        </p:spPr>
        <p:txBody>
          <a:bodyPr wrap="square">
            <a:spAutoFit/>
          </a:bodyPr>
          <a:p>
            <a:pPr indent="0"/>
            <a:r>
              <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rPr>
              <a:t>2.创业团队的类型</a:t>
            </a:r>
            <a:endPar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endParaRPr>
          </a:p>
          <a:p>
            <a:pPr indent="0"/>
            <a:r>
              <a:rPr sz="2000">
                <a:solidFill>
                  <a:srgbClr val="FF0000"/>
                </a:solidFill>
                <a:latin typeface="Times New Roman" panose="02020603050405020304" pitchFamily="2" charset="0"/>
                <a:cs typeface="Times New Roman" panose="02020603050405020304" pitchFamily="2" charset="0"/>
              </a:rPr>
              <a:t>（1）核心主导型和群体型创业团队。</a:t>
            </a:r>
            <a:r>
              <a:rPr sz="2000">
                <a:solidFill>
                  <a:schemeClr val="tx1"/>
                </a:solidFill>
                <a:latin typeface="Times New Roman" panose="02020603050405020304" pitchFamily="2" charset="0"/>
                <a:cs typeface="Times New Roman" panose="02020603050405020304" pitchFamily="2" charset="0"/>
              </a:rPr>
              <a:t>根据创业团队的形成方式不同，我们将创业团队划分为核心主导型创业团队和群体型创业团队两个类别。核心主导型创业团队是由单个人提出创业点子或发现创业商机后，以自身为核心组建的创业团队，通常这个人也成为创业团队的领导。群体型创业团队通常是由一群志同道合的伙伴组成的，在创业活动之前，团队成员全体或部分已有很好的交流， 在团队合作和团队精神方面，也有一定的培养基础。但从团队的长期稳定和人员搭配上来说，核心主导型创业团队要比群体型创业团队更具有优势。这主要是因为，核心主导型创业团队的核心成员在选择其他成员时，会从整体的创业目标及创业计划的角度考虑团队中成员的性格、能力、专业、思维方式等方面的搭配，使团队构成更加合理和多元化，更能满足创业活动的要求，以提升整个创业团队的质量。</a:t>
            </a:r>
            <a:endParaRPr sz="2000">
              <a:solidFill>
                <a:schemeClr val="tx1"/>
              </a:solidFill>
              <a:latin typeface="Times New Roman" panose="02020603050405020304" pitchFamily="2" charset="0"/>
              <a:cs typeface="Times New Roman" panose="02020603050405020304" pitchFamily="2" charset="0"/>
            </a:endParaRPr>
          </a:p>
          <a:p>
            <a:pPr indent="0"/>
            <a:r>
              <a:rPr sz="2000">
                <a:solidFill>
                  <a:srgbClr val="FF0000"/>
                </a:solidFill>
                <a:latin typeface="Times New Roman" panose="02020603050405020304" pitchFamily="2" charset="0"/>
                <a:cs typeface="Times New Roman" panose="02020603050405020304" pitchFamily="2" charset="0"/>
              </a:rPr>
              <a:t>（2）同质型和异质型创业团队。</a:t>
            </a:r>
            <a:r>
              <a:rPr sz="2000">
                <a:solidFill>
                  <a:schemeClr val="tx1"/>
                </a:solidFill>
                <a:latin typeface="Times New Roman" panose="02020603050405020304" pitchFamily="2" charset="0"/>
                <a:cs typeface="Times New Roman" panose="02020603050405020304" pitchFamily="2" charset="0"/>
              </a:rPr>
              <a:t>根据团队理论和资源基础理论，我们通常将创业团队划分为同质型创业团队和异质型创业团队。同质型创业团队是指由性格、才能相似的个人组成的创业活动群体。异质型创业团队则是指由性格、才能等因素各不相同和各有所长的个人所组成的进行创业活动的群体。按照现实研究情况显示，异质型创业团队比同质型创业团</a:t>
            </a:r>
            <a:endParaRPr sz="2000">
              <a:solidFill>
                <a:schemeClr val="tx1"/>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32999"/>
            <a:ext cx="5648616" cy="75687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一、创业团队</a:t>
            </a:r>
            <a:endParaRPr lang="zh-CN" altLang="en-US" sz="2400" b="1" dirty="0">
              <a:sym typeface="字魂131号-酷乐潮玩体" panose="00000500000000000000" pitchFamily="2" charset="-122"/>
            </a:endParaRPr>
          </a:p>
        </p:txBody>
      </p:sp>
      <p:sp>
        <p:nvSpPr>
          <p:cNvPr id="4" name="文本框 3"/>
          <p:cNvSpPr txBox="1"/>
          <p:nvPr/>
        </p:nvSpPr>
        <p:spPr>
          <a:xfrm>
            <a:off x="1172845" y="1489710"/>
            <a:ext cx="10320655" cy="4399915"/>
          </a:xfrm>
          <a:prstGeom prst="rect">
            <a:avLst/>
          </a:prstGeom>
          <a:noFill/>
          <a:ln w="9525">
            <a:noFill/>
          </a:ln>
        </p:spPr>
        <p:txBody>
          <a:bodyPr wrap="square">
            <a:spAutoFit/>
          </a:bodyPr>
          <a:p>
            <a:pPr indent="0"/>
            <a:r>
              <a:rPr sz="2000">
                <a:solidFill>
                  <a:schemeClr val="tx1"/>
                </a:solidFill>
                <a:latin typeface="Times New Roman" panose="02020603050405020304" pitchFamily="2" charset="0"/>
                <a:cs typeface="Times New Roman" panose="02020603050405020304" pitchFamily="2" charset="0"/>
              </a:rPr>
              <a:t>队更易于获得优秀的团队绩效， 而同质型创业团队在完成日常工作方面更加优秀。因此对于新创企业而言，同质型创业团队更有利于团队初期的快速发展。</a:t>
            </a:r>
            <a:endParaRPr sz="2000">
              <a:solidFill>
                <a:schemeClr val="tx1"/>
              </a:solidFill>
              <a:latin typeface="Times New Roman" panose="02020603050405020304" pitchFamily="2" charset="0"/>
              <a:cs typeface="Times New Roman" panose="02020603050405020304" pitchFamily="2" charset="0"/>
            </a:endParaRPr>
          </a:p>
          <a:p>
            <a:pPr indent="0"/>
            <a:r>
              <a:rPr sz="2000">
                <a:solidFill>
                  <a:srgbClr val="FF0000"/>
                </a:solidFill>
                <a:latin typeface="Times New Roman" panose="02020603050405020304" pitchFamily="2" charset="0"/>
                <a:cs typeface="Times New Roman" panose="02020603050405020304" pitchFamily="2" charset="0"/>
              </a:rPr>
              <a:t>（3）节约型、单成员、混合型和嵌套型创业团队。</a:t>
            </a:r>
            <a:r>
              <a:rPr sz="2000">
                <a:solidFill>
                  <a:schemeClr val="tx1"/>
                </a:solidFill>
                <a:latin typeface="Times New Roman" panose="02020603050405020304" pitchFamily="2" charset="0"/>
                <a:cs typeface="Times New Roman" panose="02020603050405020304" pitchFamily="2" charset="0"/>
              </a:rPr>
              <a:t>根据知识协调程度以及认知一致程度，有学者将创业团队划分为节约型、单成员、混合型和嵌套型创业团队四个类别。节约型创业团队是由一群信念相同、利益共享的成员为处理公司目前所面临的确定性很高的事件而组成的群体。单成员创业团队就是由创业者自身，即一个成员组成的团队，该成员在创业的不同时段在企业中扮演不同的角色，基于先前的知识积累和企业面临的现状做出不同的决策。混合型创业团队是由至少一个创业者和至少一个节约者组成的创业组织，由创业者发现商机提出创业构想，节约者在创业者的领导下进行生产管理。嵌套型创业团队中至少包括两名创业者，以其中一人为领头、另一人辅助的方式进行创业活动，领头创业者负责为团队制定总体的经营目标、理念与思路，协助创业者则要依据领头创业者制定的经营目标、理念和思路，运用自身的专业知识和技能进行实际的实施工作。其中， 作为团队核心的领头创业者不必具备与创业活动息息相关的专业技能和市场知识，但必须具备极佳的创业眼光和良好的创造才能，能够紧跟时代潮流，敏锐地发现商机。为了使团队成员能够充</a:t>
            </a:r>
            <a:endParaRPr sz="2000">
              <a:solidFill>
                <a:schemeClr val="tx1"/>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32999"/>
            <a:ext cx="5648616" cy="75687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一、创业团队</a:t>
            </a:r>
            <a:endParaRPr lang="zh-CN" altLang="en-US" sz="2400" b="1" dirty="0">
              <a:sym typeface="字魂131号-酷乐潮玩体" panose="00000500000000000000" pitchFamily="2" charset="-122"/>
            </a:endParaRPr>
          </a:p>
        </p:txBody>
      </p:sp>
      <p:sp>
        <p:nvSpPr>
          <p:cNvPr id="4" name="文本框 3"/>
          <p:cNvSpPr txBox="1"/>
          <p:nvPr/>
        </p:nvSpPr>
        <p:spPr>
          <a:xfrm>
            <a:off x="1235710" y="1497965"/>
            <a:ext cx="10221595" cy="4399915"/>
          </a:xfrm>
          <a:prstGeom prst="rect">
            <a:avLst/>
          </a:prstGeom>
          <a:noFill/>
          <a:ln w="9525">
            <a:noFill/>
          </a:ln>
        </p:spPr>
        <p:txBody>
          <a:bodyPr wrap="square">
            <a:spAutoFit/>
          </a:bodyPr>
          <a:p>
            <a:pPr indent="0"/>
            <a:r>
              <a:rPr sz="2000">
                <a:solidFill>
                  <a:schemeClr val="tx1"/>
                </a:solidFill>
                <a:latin typeface="Times New Roman" panose="02020603050405020304" pitchFamily="2" charset="0"/>
                <a:cs typeface="Times New Roman" panose="02020603050405020304" pitchFamily="2" charset="0"/>
              </a:rPr>
              <a:t>分理解并实施领头创业者制定的战略目标和规划，领头创业者必须充分发挥自己的领导才能，加强与团队成员之间的沟通交流，营造良好的团队氛围，培养塑造良好的团队精神，最大限度地保证沟通效率和效果。  </a:t>
            </a:r>
            <a:endParaRPr sz="2000">
              <a:solidFill>
                <a:schemeClr val="tx1"/>
              </a:solidFill>
              <a:latin typeface="Times New Roman" panose="02020603050405020304" pitchFamily="2" charset="0"/>
              <a:cs typeface="Times New Roman" panose="02020603050405020304" pitchFamily="2" charset="0"/>
            </a:endParaRPr>
          </a:p>
          <a:p>
            <a:pPr indent="0"/>
            <a:r>
              <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rPr>
              <a:t>3.团队创业的必要性</a:t>
            </a:r>
            <a:endPar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endParaRPr>
          </a:p>
          <a:p>
            <a:pPr indent="0"/>
            <a:r>
              <a:rPr sz="2000">
                <a:solidFill>
                  <a:schemeClr val="tx1"/>
                </a:solidFill>
                <a:latin typeface="Times New Roman" panose="02020603050405020304" pitchFamily="2" charset="0"/>
                <a:cs typeface="Times New Roman" panose="02020603050405020304" pitchFamily="2" charset="0"/>
              </a:rPr>
              <a:t>团队创业的必要性在于，团队创业对于公司创业绩效的积极影响。不论从数量、质量，还是从区位、产业，甚至是从创业者性别的角度而言，目前，团队创业的成功性都远高于个人创业，特别是对于新创企业而言，团队创业更是其成功存活且成长起来的必要条件。</a:t>
            </a:r>
            <a:endParaRPr sz="2000">
              <a:solidFill>
                <a:schemeClr val="tx1"/>
              </a:solidFill>
              <a:latin typeface="Times New Roman" panose="02020603050405020304" pitchFamily="2" charset="0"/>
              <a:cs typeface="Times New Roman" panose="02020603050405020304" pitchFamily="2" charset="0"/>
            </a:endParaRPr>
          </a:p>
          <a:p>
            <a:pPr indent="0"/>
            <a:r>
              <a:rPr sz="2000">
                <a:solidFill>
                  <a:srgbClr val="FF0000"/>
                </a:solidFill>
                <a:latin typeface="Times New Roman" panose="02020603050405020304" pitchFamily="2" charset="0"/>
                <a:cs typeface="Times New Roman" panose="02020603050405020304" pitchFamily="2" charset="0"/>
              </a:rPr>
              <a:t>（1）选择团队创业可以有效地应对创业的复杂因素。</a:t>
            </a:r>
            <a:r>
              <a:rPr sz="2000">
                <a:solidFill>
                  <a:schemeClr val="tx1"/>
                </a:solidFill>
                <a:latin typeface="Times New Roman" panose="02020603050405020304" pitchFamily="2" charset="0"/>
                <a:cs typeface="Times New Roman" panose="02020603050405020304" pitchFamily="2" charset="0"/>
              </a:rPr>
              <a:t>创业活动是一项集合了多个学科实践能力的活动，为了保证创业活动的有效进行，团队成员必须具备多样化的技能。创业团队成员的技能构成的差异性越大，所获取的信息来源越广，其制定的战略决策就越完善，改善创业绩效的成果就越明旺。如果团队成员能将信息和自身的思考进行有效的交流公布，就越容易得到更优的决策。</a:t>
            </a:r>
            <a:endParaRPr sz="2000">
              <a:solidFill>
                <a:schemeClr val="tx1"/>
              </a:solidFill>
              <a:latin typeface="Times New Roman" panose="02020603050405020304" pitchFamily="2" charset="0"/>
              <a:cs typeface="Times New Roman" panose="02020603050405020304" pitchFamily="2" charset="0"/>
            </a:endParaRPr>
          </a:p>
          <a:p>
            <a:pPr indent="0"/>
            <a:r>
              <a:rPr sz="2000">
                <a:solidFill>
                  <a:srgbClr val="FF0000"/>
                </a:solidFill>
                <a:latin typeface="Times New Roman" panose="02020603050405020304" pitchFamily="2" charset="0"/>
                <a:cs typeface="Times New Roman" panose="02020603050405020304" pitchFamily="2" charset="0"/>
              </a:rPr>
              <a:t>（2）选择团队创业可以有效地提高创业的创新水平。</a:t>
            </a:r>
            <a:r>
              <a:rPr sz="2000">
                <a:solidFill>
                  <a:schemeClr val="tx1"/>
                </a:solidFill>
                <a:latin typeface="Times New Roman" panose="02020603050405020304" pitchFamily="2" charset="0"/>
                <a:cs typeface="Times New Roman" panose="02020603050405020304" pitchFamily="2" charset="0"/>
              </a:rPr>
              <a:t>对于新创企业而言，其高层管理团队所能获取的信息越丰富，信息整合水平越高，其创新程度就会越显著。不论同质型创业团</a:t>
            </a:r>
            <a:endParaRPr sz="2000">
              <a:solidFill>
                <a:schemeClr val="tx1"/>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32999"/>
            <a:ext cx="5648616" cy="75687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一、创业团队</a:t>
            </a:r>
            <a:endParaRPr lang="zh-CN" altLang="en-US" sz="2400" b="1" dirty="0">
              <a:sym typeface="字魂131号-酷乐潮玩体" panose="00000500000000000000" pitchFamily="2" charset="-122"/>
            </a:endParaRPr>
          </a:p>
        </p:txBody>
      </p:sp>
      <p:sp>
        <p:nvSpPr>
          <p:cNvPr id="4" name="文本框 3"/>
          <p:cNvSpPr txBox="1"/>
          <p:nvPr/>
        </p:nvSpPr>
        <p:spPr>
          <a:xfrm>
            <a:off x="1217930" y="1497965"/>
            <a:ext cx="10239375" cy="4092575"/>
          </a:xfrm>
          <a:prstGeom prst="rect">
            <a:avLst/>
          </a:prstGeom>
          <a:noFill/>
          <a:ln w="9525">
            <a:noFill/>
          </a:ln>
        </p:spPr>
        <p:txBody>
          <a:bodyPr wrap="square">
            <a:spAutoFit/>
          </a:bodyPr>
          <a:p>
            <a:pPr indent="0"/>
            <a:r>
              <a:rPr sz="2000">
                <a:solidFill>
                  <a:schemeClr val="tx1"/>
                </a:solidFill>
                <a:latin typeface="Times New Roman" panose="02020603050405020304" pitchFamily="2" charset="0"/>
                <a:cs typeface="Times New Roman" panose="02020603050405020304" pitchFamily="2" charset="0"/>
              </a:rPr>
              <a:t>队，还是异质型创业团队，团队成员之间的互动交流对启发创意、促进创新都具有积极的作用。</a:t>
            </a:r>
            <a:endParaRPr sz="2000">
              <a:solidFill>
                <a:schemeClr val="tx1"/>
              </a:solidFill>
              <a:latin typeface="Times New Roman" panose="02020603050405020304" pitchFamily="2" charset="0"/>
              <a:cs typeface="Times New Roman" panose="02020603050405020304" pitchFamily="2" charset="0"/>
            </a:endParaRPr>
          </a:p>
          <a:p>
            <a:pPr indent="0"/>
            <a:r>
              <a:rPr sz="2000">
                <a:solidFill>
                  <a:srgbClr val="FF0000"/>
                </a:solidFill>
                <a:latin typeface="Times New Roman" panose="02020603050405020304" pitchFamily="2" charset="0"/>
                <a:cs typeface="Times New Roman" panose="02020603050405020304" pitchFamily="2" charset="0"/>
              </a:rPr>
              <a:t>（3）选择团队创业可以集思广益，提高企业决策的质量和解决问题的能力。</a:t>
            </a:r>
            <a:r>
              <a:rPr sz="2000">
                <a:solidFill>
                  <a:schemeClr val="tx1"/>
                </a:solidFill>
                <a:latin typeface="Times New Roman" panose="02020603050405020304" pitchFamily="2" charset="0"/>
                <a:cs typeface="Times New Roman" panose="02020603050405020304" pitchFamily="2" charset="0"/>
              </a:rPr>
              <a:t>团队成员的异质性使得团队能够从不同成员身上搜集到不同方面的信息和不同角度的意见建议。而将不同的意见、见解引入团队进行积极讨论，可以使企业在决策之前，对企业内外部环境中的自身优劣势、存在的机会、潜在的危险等有较为全面的考虑与分析，有利于高层管理者做出高质量的企业决策，更有效地解决问题。团队成员的差异性还会使团队成员之间有着不同的兴趣点和行为方式。例如，团队中的年轻成员，更希望通过工作证明自己的能力，也更容易被创新的理念与事物吸引；而资深员工更希望固守已有的流程与做法，最大限度地避免任何错误或损失。但是，团队中成员的差异，也会影响整个团队的目标、计划、实践等各个方面，从而影响到团队的整体发展和绩效。</a:t>
            </a:r>
            <a:endParaRPr sz="2000">
              <a:solidFill>
                <a:schemeClr val="tx1"/>
              </a:solidFill>
              <a:latin typeface="Times New Roman" panose="02020603050405020304" pitchFamily="2" charset="0"/>
              <a:cs typeface="Times New Roman" panose="02020603050405020304" pitchFamily="2" charset="0"/>
            </a:endParaRPr>
          </a:p>
          <a:p>
            <a:pPr indent="0"/>
            <a:r>
              <a:rPr sz="2000">
                <a:solidFill>
                  <a:srgbClr val="FF0000"/>
                </a:solidFill>
                <a:latin typeface="Times New Roman" panose="02020603050405020304" pitchFamily="2" charset="0"/>
                <a:cs typeface="Times New Roman" panose="02020603050405020304" pitchFamily="2" charset="0"/>
                <a:sym typeface="+mn-ea"/>
              </a:rPr>
              <a:t>（</a:t>
            </a:r>
            <a:r>
              <a:rPr lang="en-US" sz="2000">
                <a:solidFill>
                  <a:srgbClr val="FF0000"/>
                </a:solidFill>
                <a:latin typeface="Times New Roman" panose="02020603050405020304" pitchFamily="2" charset="0"/>
                <a:cs typeface="Times New Roman" panose="02020603050405020304" pitchFamily="2" charset="0"/>
                <a:sym typeface="+mn-ea"/>
              </a:rPr>
              <a:t>4</a:t>
            </a:r>
            <a:r>
              <a:rPr sz="2000">
                <a:solidFill>
                  <a:srgbClr val="FF0000"/>
                </a:solidFill>
                <a:latin typeface="Times New Roman" panose="02020603050405020304" pitchFamily="2" charset="0"/>
                <a:cs typeface="Times New Roman" panose="02020603050405020304" pitchFamily="2" charset="0"/>
                <a:sym typeface="+mn-ea"/>
              </a:rPr>
              <a:t>）</a:t>
            </a:r>
            <a:r>
              <a:rPr sz="2000">
                <a:solidFill>
                  <a:srgbClr val="FF0000"/>
                </a:solidFill>
                <a:latin typeface="Times New Roman" panose="02020603050405020304" pitchFamily="2" charset="0"/>
                <a:cs typeface="Times New Roman" panose="02020603050405020304" pitchFamily="2" charset="0"/>
              </a:rPr>
              <a:t>选择团队创业可以运用产生的团队冲突和群体压力，维持企业的长期发展。</a:t>
            </a:r>
            <a:r>
              <a:rPr sz="2000">
                <a:solidFill>
                  <a:schemeClr val="tx1"/>
                </a:solidFill>
                <a:latin typeface="Times New Roman" panose="02020603050405020304" pitchFamily="2" charset="0"/>
                <a:cs typeface="Times New Roman" panose="02020603050405020304" pitchFamily="2" charset="0"/>
              </a:rPr>
              <a:t>团队冲突和群体压力，是一个团队在创业过程中必然会经历的。团体冲突，一方面会对团队成员之</a:t>
            </a:r>
            <a:endParaRPr sz="2000">
              <a:solidFill>
                <a:schemeClr val="tx1"/>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3382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一、创业团队</a:t>
            </a:r>
            <a:endParaRPr lang="zh-CN" altLang="en-US" sz="2400" b="1" dirty="0">
              <a:sym typeface="字魂131号-酷乐潮玩体" panose="00000500000000000000" pitchFamily="2" charset="-122"/>
            </a:endParaRPr>
          </a:p>
        </p:txBody>
      </p:sp>
      <p:sp>
        <p:nvSpPr>
          <p:cNvPr id="4" name="文本框 3"/>
          <p:cNvSpPr txBox="1"/>
          <p:nvPr/>
        </p:nvSpPr>
        <p:spPr>
          <a:xfrm>
            <a:off x="1217930" y="1497965"/>
            <a:ext cx="10239375" cy="3169285"/>
          </a:xfrm>
          <a:prstGeom prst="rect">
            <a:avLst/>
          </a:prstGeom>
          <a:noFill/>
          <a:ln w="9525">
            <a:noFill/>
          </a:ln>
        </p:spPr>
        <p:txBody>
          <a:bodyPr wrap="square">
            <a:spAutoFit/>
          </a:bodyPr>
          <a:p>
            <a:pPr indent="0"/>
            <a:r>
              <a:rPr sz="2000">
                <a:latin typeface="Times New Roman" panose="02020603050405020304" pitchFamily="2" charset="0"/>
                <a:cs typeface="Times New Roman" panose="02020603050405020304" pitchFamily="2" charset="0"/>
                <a:sym typeface="+mn-ea"/>
              </a:rPr>
              <a:t>间的写作共事产生负面影响；另一方面，也会对团队的决策产生积极地作用。</a:t>
            </a:r>
            <a:r>
              <a:rPr sz="2000">
                <a:solidFill>
                  <a:srgbClr val="FF0000"/>
                </a:solidFill>
                <a:latin typeface="Times New Roman" panose="02020603050405020304" pitchFamily="2" charset="0"/>
                <a:cs typeface="Times New Roman" panose="02020603050405020304" pitchFamily="2" charset="0"/>
                <a:sym typeface="+mn-ea"/>
              </a:rPr>
              <a:t>团队冲突包括认</a:t>
            </a:r>
            <a:r>
              <a:rPr sz="2000">
                <a:solidFill>
                  <a:srgbClr val="FF0000"/>
                </a:solidFill>
                <a:latin typeface="Times New Roman" panose="02020603050405020304" pitchFamily="2" charset="0"/>
                <a:cs typeface="Times New Roman" panose="02020603050405020304" pitchFamily="2" charset="0"/>
              </a:rPr>
              <a:t>知冲突和情绪冲突两种</a:t>
            </a:r>
            <a:r>
              <a:rPr sz="2000">
                <a:solidFill>
                  <a:schemeClr val="tx1"/>
                </a:solidFill>
                <a:latin typeface="Times New Roman" panose="02020603050405020304" pitchFamily="2" charset="0"/>
                <a:cs typeface="Times New Roman" panose="02020603050405020304" pitchFamily="2" charset="0"/>
              </a:rPr>
              <a:t>，其中认知冲突可以暴露团队协作与决策中存在的不足，从而促进团队寻找更为实际的观念和更有效的方法。因此，团队冲突如果能够被很好地利用，就能够激发出团队成员的思维，提高创造性和决策的有效性，从而提高团队成员之间的感情。研究表明，创业团队活动能够产生改变团队成员行为的群体压力。团队成员面临团队内部竞争的压力，为了避免权利和职位的丢失，在团队矛盾冲突中通常会采取求同存异的心态处理问题，在不影响大局的情况下尽可能保持沉默，以保持团队成员对自己的印象。而这种保持，最终会促使团队成员的选择与思维趋于一致，使合作更为顺畅。但是，这种一致也会间接影响团队成员的创新思维，抵消异质型创业团队的优势。因此，团队领导应对此加以适当干预，使团队压力保持在正常范围内。</a:t>
            </a:r>
            <a:endParaRPr sz="2000">
              <a:solidFill>
                <a:schemeClr val="tx1"/>
              </a:solidFill>
              <a:latin typeface="Times New Roman" panose="02020603050405020304" pitchFamily="2" charset="0"/>
              <a:cs typeface="Times New Roman" panose="02020603050405020304" pitchFamily="2" charset="0"/>
            </a:endParaRPr>
          </a:p>
        </p:txBody>
      </p:sp>
      <p:grpSp>
        <p:nvGrpSpPr>
          <p:cNvPr id="2"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706755" y="3519170"/>
            <a:ext cx="4771390" cy="2306955"/>
          </a:xfrm>
          <a:prstGeom prst="rect">
            <a:avLst/>
          </a:prstGeom>
          <a:ln>
            <a:noFill/>
          </a:ln>
        </p:spPr>
        <p:txBody>
          <a:bodyPr wrap="square">
            <a:spAutoFit/>
          </a:bodyPr>
          <a:lstStyle/>
          <a:p>
            <a:pPr algn="l" fontAlgn="base">
              <a:lnSpc>
                <a:spcPct val="120000"/>
              </a:lnSpc>
              <a:spcBef>
                <a:spcPts val="25"/>
              </a:spcBef>
            </a:pPr>
            <a:r>
              <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创业者的内涵与职能</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909050" y="4483100"/>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01</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1692" y="742470"/>
            <a:ext cx="5648616" cy="75571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sym typeface="字魂131号-酷乐潮玩体" panose="00000500000000000000" pitchFamily="2" charset="-122"/>
              </a:rPr>
              <a:t>二、成功创业团队的特征</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6" name="文本框 5"/>
          <p:cNvSpPr txBox="1"/>
          <p:nvPr/>
        </p:nvSpPr>
        <p:spPr>
          <a:xfrm>
            <a:off x="1136650" y="1497965"/>
            <a:ext cx="10320655" cy="4399915"/>
          </a:xfrm>
          <a:prstGeom prst="rect">
            <a:avLst/>
          </a:prstGeom>
          <a:noFill/>
          <a:ln w="9525">
            <a:noFill/>
          </a:ln>
        </p:spPr>
        <p:txBody>
          <a:bodyPr wrap="square">
            <a:spAutoFit/>
          </a:bodyPr>
          <a:p>
            <a:pPr indent="312420"/>
            <a:r>
              <a:rPr sz="2000" b="0">
                <a:solidFill>
                  <a:srgbClr val="231F20"/>
                </a:solidFill>
                <a:latin typeface="Times New Roman" panose="02020603050405020304" pitchFamily="2" charset="0"/>
                <a:cs typeface="Times New Roman" panose="02020603050405020304" pitchFamily="2" charset="0"/>
              </a:rPr>
              <a:t>组建成功的创业团队是成功创业的第一步。因此，我们必须了解成功创业团队的共同特征，以便参考学习。</a:t>
            </a:r>
            <a:endParaRPr sz="2000" b="0">
              <a:solidFill>
                <a:srgbClr val="231F20"/>
              </a:solidFill>
              <a:latin typeface="Times New Roman" panose="02020603050405020304" pitchFamily="2" charset="0"/>
              <a:cs typeface="Times New Roman" panose="02020603050405020304" pitchFamily="2" charset="0"/>
            </a:endParaRPr>
          </a:p>
          <a:p>
            <a:pPr indent="312420"/>
            <a:r>
              <a:rPr sz="2000" b="1">
                <a:solidFill>
                  <a:schemeClr val="tx1"/>
                </a:solidFill>
                <a:latin typeface="Times New Roman" panose="02020603050405020304" pitchFamily="2" charset="0"/>
                <a:cs typeface="Times New Roman" panose="02020603050405020304" pitchFamily="2" charset="0"/>
              </a:rPr>
              <a:t>（一）具有清晰明确的目标</a:t>
            </a:r>
            <a:endParaRPr sz="2000" b="1">
              <a:solidFill>
                <a:schemeClr val="tx1"/>
              </a:solidFill>
              <a:latin typeface="Times New Roman" panose="02020603050405020304" pitchFamily="2" charset="0"/>
              <a:cs typeface="Times New Roman" panose="02020603050405020304" pitchFamily="2" charset="0"/>
            </a:endParaRPr>
          </a:p>
          <a:p>
            <a:pPr indent="312420"/>
            <a:r>
              <a:rPr sz="2000" b="0">
                <a:solidFill>
                  <a:srgbClr val="231F20"/>
                </a:solidFill>
                <a:latin typeface="Times New Roman" panose="02020603050405020304" pitchFamily="2" charset="0"/>
                <a:cs typeface="Times New Roman" panose="02020603050405020304" pitchFamily="2" charset="0"/>
              </a:rPr>
              <a:t>目标是一个团队组成的前提，也是一个团队得以持续发展的动力，它决定着企业的价值和理念。心理学家亚伯拉罕·马斯洛（Abraham Maslow）曾说过：“杰出的团队的显著特征是具有共同的愿景和目标。”这是因为进入团队的每一个成员的需要不同、目标不同、看待和处理问题的角度不同、对企业的期望也有所不同。要使得团队成员之间协作顺畅和谐，团队运行高效，就必须为公司树立一个正确且明确的共同目标来凝聚团队成员的力量，让团队成员清晰地了解“我们要完成什么”“我们要怎样完成”。目标是团队的灵魂，一旦确定下来是不容轻易改变的。因此，在设计团队目标和愿景时，我们应做到如下几点：</a:t>
            </a:r>
            <a:endParaRPr sz="2000" b="0">
              <a:solidFill>
                <a:srgbClr val="231F20"/>
              </a:solidFill>
              <a:latin typeface="Times New Roman" panose="02020603050405020304" pitchFamily="2" charset="0"/>
              <a:cs typeface="Times New Roman" panose="02020603050405020304" pitchFamily="2" charset="0"/>
            </a:endParaRPr>
          </a:p>
          <a:p>
            <a:pPr indent="312420"/>
            <a:r>
              <a:rPr sz="2000" b="0">
                <a:solidFill>
                  <a:srgbClr val="FF0000"/>
                </a:solidFill>
                <a:latin typeface="Times New Roman" panose="02020603050405020304" pitchFamily="2" charset="0"/>
                <a:cs typeface="Times New Roman" panose="02020603050405020304" pitchFamily="2" charset="0"/>
              </a:rPr>
              <a:t>第一，目标的明确性。</a:t>
            </a:r>
            <a:r>
              <a:rPr sz="2000" b="0">
                <a:solidFill>
                  <a:srgbClr val="231F20"/>
                </a:solidFill>
                <a:latin typeface="Times New Roman" panose="02020603050405020304" pitchFamily="2" charset="0"/>
                <a:cs typeface="Times New Roman" panose="02020603050405020304" pitchFamily="2" charset="0"/>
              </a:rPr>
              <a:t>这是指所确立的团队目标必须简明且具体，能让团队成员通过简单的解释甚至不需要解释就能很清晰地了解目标的内容和深层含义，并不产生理解上的歧义。</a:t>
            </a:r>
            <a:endParaRPr sz="2000" b="0">
              <a:solidFill>
                <a:srgbClr val="231F20"/>
              </a:solidFill>
              <a:latin typeface="Times New Roman" panose="02020603050405020304" pitchFamily="2" charset="0"/>
              <a:cs typeface="Times New Roman" panose="02020603050405020304" pitchFamily="2" charset="0"/>
            </a:endParaRPr>
          </a:p>
          <a:p>
            <a:pPr indent="312420"/>
            <a:r>
              <a:rPr sz="2000" b="0">
                <a:solidFill>
                  <a:srgbClr val="FF0000"/>
                </a:solidFill>
                <a:latin typeface="Times New Roman" panose="02020603050405020304" pitchFamily="2" charset="0"/>
                <a:cs typeface="Times New Roman" panose="02020603050405020304" pitchFamily="2" charset="0"/>
              </a:rPr>
              <a:t>第二，目标的可行性。</a:t>
            </a:r>
            <a:r>
              <a:rPr sz="2000" b="0">
                <a:solidFill>
                  <a:srgbClr val="231F20"/>
                </a:solidFill>
                <a:latin typeface="Times New Roman" panose="02020603050405020304" pitchFamily="2" charset="0"/>
                <a:cs typeface="Times New Roman" panose="02020603050405020304" pitchFamily="2" charset="0"/>
              </a:rPr>
              <a:t>目标的确定应该在综合了解且深入分析了团队的内部环境、外部</a:t>
            </a:r>
            <a:endParaRPr lang="zh-CN" sz="2000" b="0">
              <a:solidFill>
                <a:srgbClr val="231F20"/>
              </a:solidFill>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1692" y="710085"/>
            <a:ext cx="5648616" cy="75571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sym typeface="字魂131号-酷乐潮玩体" panose="00000500000000000000" pitchFamily="2" charset="-122"/>
              </a:rPr>
              <a:t>二、成功创业团队的特征</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6" name="文本框 5"/>
          <p:cNvSpPr txBox="1"/>
          <p:nvPr/>
        </p:nvSpPr>
        <p:spPr>
          <a:xfrm>
            <a:off x="1136650" y="1497965"/>
            <a:ext cx="10320655" cy="4399915"/>
          </a:xfrm>
          <a:prstGeom prst="rect">
            <a:avLst/>
          </a:prstGeom>
          <a:noFill/>
          <a:ln w="9525">
            <a:noFill/>
          </a:ln>
        </p:spPr>
        <p:txBody>
          <a:bodyPr wrap="square">
            <a:spAutoFit/>
          </a:bodyPr>
          <a:p>
            <a:pPr indent="312420"/>
            <a:r>
              <a:rPr sz="2000" b="0">
                <a:solidFill>
                  <a:srgbClr val="231F20"/>
                </a:solidFill>
                <a:latin typeface="Times New Roman" panose="02020603050405020304" pitchFamily="2" charset="0"/>
                <a:cs typeface="Times New Roman" panose="02020603050405020304" pitchFamily="2" charset="0"/>
              </a:rPr>
              <a:t>资源、市场占有与分配等现状后，在确保团队能实现的基础上进行确定。目标不可以定得太高，而令人望而却步；也不可以定得太低，而缺少实现动力。</a:t>
            </a:r>
            <a:endParaRPr sz="2000" b="0">
              <a:solidFill>
                <a:srgbClr val="231F20"/>
              </a:solidFill>
              <a:latin typeface="Times New Roman" panose="02020603050405020304" pitchFamily="2" charset="0"/>
              <a:cs typeface="Times New Roman" panose="02020603050405020304" pitchFamily="2" charset="0"/>
            </a:endParaRPr>
          </a:p>
          <a:p>
            <a:pPr indent="312420"/>
            <a:r>
              <a:rPr sz="2000" b="0">
                <a:solidFill>
                  <a:srgbClr val="FF0000"/>
                </a:solidFill>
                <a:latin typeface="Times New Roman" panose="02020603050405020304" pitchFamily="2" charset="0"/>
                <a:cs typeface="Times New Roman" panose="02020603050405020304" pitchFamily="2" charset="0"/>
              </a:rPr>
              <a:t>第三，目标的激励性。</a:t>
            </a:r>
            <a:r>
              <a:rPr sz="2000" b="0">
                <a:solidFill>
                  <a:srgbClr val="231F20"/>
                </a:solidFill>
                <a:latin typeface="Times New Roman" panose="02020603050405020304" pitchFamily="2" charset="0"/>
                <a:cs typeface="Times New Roman" panose="02020603050405020304" pitchFamily="2" charset="0"/>
              </a:rPr>
              <a:t>团队制定的目标必须对团队中的每个成员都有激励效果，最好与其自身的目标和愿景相关，使团队成员都相信团队的目标，并愿意尽最大努力去实现。</a:t>
            </a:r>
            <a:endParaRPr sz="2000" b="0">
              <a:solidFill>
                <a:srgbClr val="231F20"/>
              </a:solidFill>
              <a:latin typeface="Times New Roman" panose="02020603050405020304" pitchFamily="2" charset="0"/>
              <a:cs typeface="Times New Roman" panose="02020603050405020304" pitchFamily="2" charset="0"/>
            </a:endParaRPr>
          </a:p>
          <a:p>
            <a:pPr indent="312420"/>
            <a:r>
              <a:rPr sz="2000" b="0">
                <a:solidFill>
                  <a:srgbClr val="FF0000"/>
                </a:solidFill>
                <a:latin typeface="Times New Roman" panose="02020603050405020304" pitchFamily="2" charset="0"/>
                <a:cs typeface="Times New Roman" panose="02020603050405020304" pitchFamily="2" charset="0"/>
              </a:rPr>
              <a:t>第四，目标的共识性。</a:t>
            </a:r>
            <a:r>
              <a:rPr sz="2000" b="0">
                <a:solidFill>
                  <a:srgbClr val="231F20"/>
                </a:solidFill>
                <a:latin typeface="Times New Roman" panose="02020603050405020304" pitchFamily="2" charset="0"/>
                <a:cs typeface="Times New Roman" panose="02020603050405020304" pitchFamily="2" charset="0"/>
              </a:rPr>
              <a:t>这不仅仅是指体现出集体利益，符合团队内部成员的共同价值取向，获得团队成员对目标的支持，而且还必须符合社会规范，符合公共道德体系和价值体系．为社会大众所接受。</a:t>
            </a:r>
            <a:endParaRPr sz="2000" b="0">
              <a:solidFill>
                <a:srgbClr val="231F20"/>
              </a:solidFill>
              <a:latin typeface="Times New Roman" panose="02020603050405020304" pitchFamily="2" charset="0"/>
              <a:cs typeface="Times New Roman" panose="02020603050405020304" pitchFamily="2" charset="0"/>
            </a:endParaRPr>
          </a:p>
          <a:p>
            <a:pPr indent="312420"/>
            <a:r>
              <a:rPr sz="2000" b="0">
                <a:solidFill>
                  <a:srgbClr val="FF0000"/>
                </a:solidFill>
                <a:latin typeface="Times New Roman" panose="02020603050405020304" pitchFamily="2" charset="0"/>
                <a:cs typeface="Times New Roman" panose="02020603050405020304" pitchFamily="2" charset="0"/>
              </a:rPr>
              <a:t>第五，目标的长期稳定性和可发展性。</a:t>
            </a:r>
            <a:r>
              <a:rPr sz="2000" b="0">
                <a:solidFill>
                  <a:srgbClr val="231F20"/>
                </a:solidFill>
                <a:latin typeface="Times New Roman" panose="02020603050405020304" pitchFamily="2" charset="0"/>
                <a:cs typeface="Times New Roman" panose="02020603050405020304" pitchFamily="2" charset="0"/>
              </a:rPr>
              <a:t>由于目标一旦确立便不容轻易更改，因而在设置目标的时候，一定要用发展的眼光，客观审视所处的环境，做出五年至十年的企业发展规划与发展前景判断， 并在此基础上设置一个有预见性的目标。随着团队的变化，目标和愿景必须根据实际情况进行更新。因此，在设定目标的时候应当从深层次的内涵上进行挖掘，尽可能在不变动整体目标的前提下，发觉目标的各种扩充与联系，使其与时俱进，不断发展。 </a:t>
            </a:r>
            <a:endParaRPr sz="2000" b="0">
              <a:solidFill>
                <a:srgbClr val="231F20"/>
              </a:solidFill>
              <a:latin typeface="Times New Roman" panose="02020603050405020304" pitchFamily="2" charset="0"/>
              <a:cs typeface="Times New Roman" panose="02020603050405020304" pitchFamily="2" charset="0"/>
            </a:endParaRPr>
          </a:p>
          <a:p>
            <a:pPr indent="312420"/>
            <a:r>
              <a:rPr sz="2000" b="1">
                <a:solidFill>
                  <a:schemeClr val="tx1"/>
                </a:solidFill>
                <a:latin typeface="Times New Roman" panose="02020603050405020304" pitchFamily="2" charset="0"/>
                <a:cs typeface="Times New Roman" panose="02020603050405020304" pitchFamily="2" charset="0"/>
              </a:rPr>
              <a:t>（二）具有良好的团队氛围和凝聚力</a:t>
            </a:r>
            <a:endParaRPr lang="zh-CN" sz="2000" b="1">
              <a:solidFill>
                <a:schemeClr val="tx1"/>
              </a:solidFill>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1692" y="710085"/>
            <a:ext cx="5648616" cy="75571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sym typeface="字魂131号-酷乐潮玩体" panose="00000500000000000000" pitchFamily="2" charset="-122"/>
              </a:rPr>
              <a:t>二、成功创业团队的特征</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6" name="文本框 5"/>
          <p:cNvSpPr txBox="1"/>
          <p:nvPr/>
        </p:nvSpPr>
        <p:spPr>
          <a:xfrm>
            <a:off x="1136650" y="1497965"/>
            <a:ext cx="10320655" cy="4399915"/>
          </a:xfrm>
          <a:prstGeom prst="rect">
            <a:avLst/>
          </a:prstGeom>
          <a:noFill/>
          <a:ln w="9525">
            <a:noFill/>
          </a:ln>
        </p:spPr>
        <p:txBody>
          <a:bodyPr wrap="square">
            <a:spAutoFit/>
          </a:bodyPr>
          <a:p>
            <a:pPr indent="0"/>
            <a:r>
              <a:rPr sz="2000" b="0">
                <a:solidFill>
                  <a:srgbClr val="231F20"/>
                </a:solidFill>
                <a:latin typeface="Times New Roman" panose="02020603050405020304" pitchFamily="2" charset="0"/>
                <a:cs typeface="Times New Roman" panose="02020603050405020304" pitchFamily="2" charset="0"/>
              </a:rPr>
              <a:t>人作为感性动物，无时无刻不受到情感方面的影响。因此，良好的人际关系，对于团队的整体运作有着至关重要的作用。和谐的人际关系，可以使团队成员迅速熟悉，建立起心理信任感，使新建团队从动荡快速过渡到稳定。保持团队成员之间的亲密关系，有利于形成良好的凝聚力和团队精神。团队氛围和凝聚力越好，团队的整体效能就越大，就越容易实现团队的目标。</a:t>
            </a:r>
            <a:endParaRPr sz="2000" b="0">
              <a:solidFill>
                <a:srgbClr val="231F20"/>
              </a:solidFill>
              <a:latin typeface="Times New Roman" panose="02020603050405020304" pitchFamily="2" charset="0"/>
              <a:cs typeface="Times New Roman" panose="02020603050405020304" pitchFamily="2" charset="0"/>
            </a:endParaRPr>
          </a:p>
          <a:p>
            <a:pPr indent="312420"/>
            <a:r>
              <a:rPr sz="2000" b="0">
                <a:solidFill>
                  <a:srgbClr val="231F20"/>
                </a:solidFill>
                <a:latin typeface="Times New Roman" panose="02020603050405020304" pitchFamily="2" charset="0"/>
                <a:cs typeface="Times New Roman" panose="02020603050405020304" pitchFamily="2" charset="0"/>
              </a:rPr>
              <a:t>要使团队形成良好的氛围，需要团队成员的齐心协力，按时按量履行对团队的责任和义务。对于团队管理层而言，在政策实施时，要注意公平、公正，在进行管理活动时，应充分考虑到成员心、理，避免不必要的伤害，从而使团队成员对团队领导甚至整个企业产生信心。团队管理层在工作中对团队成员充分信任，对团队工作进行充分授权，并提供所需要的团队信息和团队支持。团队要自己建立良好的沟通模式，尊重他人，尊重他人成果，避免矛盾的产生，不回避问题与不同意见，基于共同利益考虑事情，坦诚相见。团队领导者也要时刻关注团队氛围的变化，了解团队成员对于团队的满意度，适时进行沟通调节。</a:t>
            </a:r>
            <a:endParaRPr sz="2000" b="0">
              <a:solidFill>
                <a:srgbClr val="231F20"/>
              </a:solidFill>
              <a:latin typeface="Times New Roman" panose="02020603050405020304" pitchFamily="2" charset="0"/>
              <a:cs typeface="Times New Roman" panose="02020603050405020304" pitchFamily="2" charset="0"/>
            </a:endParaRPr>
          </a:p>
          <a:p>
            <a:pPr indent="312420" algn="l">
              <a:buClrTx/>
              <a:buSzTx/>
              <a:buFontTx/>
            </a:pPr>
            <a:r>
              <a:rPr sz="2000" b="1">
                <a:latin typeface="Times New Roman" panose="02020603050405020304" pitchFamily="2" charset="0"/>
                <a:cs typeface="Times New Roman" panose="02020603050405020304" pitchFamily="2" charset="0"/>
              </a:rPr>
              <a:t>（三）具有完善合理的成员搭配体系和责任利润分配体系</a:t>
            </a:r>
            <a:endParaRPr sz="2000" b="1">
              <a:latin typeface="Times New Roman" panose="02020603050405020304" pitchFamily="2" charset="0"/>
              <a:cs typeface="Times New Roman" panose="02020603050405020304" pitchFamily="2" charset="0"/>
            </a:endParaRPr>
          </a:p>
          <a:p>
            <a:pPr indent="312420"/>
            <a:r>
              <a:rPr sz="2000" b="0">
                <a:solidFill>
                  <a:srgbClr val="231F20"/>
                </a:solidFill>
                <a:latin typeface="Times New Roman" panose="02020603050405020304" pitchFamily="2" charset="0"/>
                <a:cs typeface="Times New Roman" panose="02020603050405020304" pitchFamily="2" charset="0"/>
              </a:rPr>
              <a:t>创业是一项复杂的工作，需要多方面的人才进行配合才能进行。组建一个成功的创业团</a:t>
            </a:r>
            <a:endParaRPr sz="2000" b="0">
              <a:solidFill>
                <a:srgbClr val="231F20"/>
              </a:solidFill>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1692" y="710085"/>
            <a:ext cx="5648616" cy="75571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sym typeface="字魂131号-酷乐潮玩体" panose="00000500000000000000" pitchFamily="2" charset="-122"/>
              </a:rPr>
              <a:t>二、成功创业团队的特征</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6" name="文本框 5"/>
          <p:cNvSpPr txBox="1"/>
          <p:nvPr/>
        </p:nvSpPr>
        <p:spPr>
          <a:xfrm>
            <a:off x="1136650" y="1497965"/>
            <a:ext cx="10320655" cy="5015865"/>
          </a:xfrm>
          <a:prstGeom prst="rect">
            <a:avLst/>
          </a:prstGeom>
          <a:noFill/>
          <a:ln w="9525">
            <a:noFill/>
          </a:ln>
        </p:spPr>
        <p:txBody>
          <a:bodyPr wrap="square">
            <a:spAutoFit/>
          </a:bodyPr>
          <a:p>
            <a:pPr indent="18415"/>
            <a:r>
              <a:rPr sz="2000" b="0">
                <a:solidFill>
                  <a:srgbClr val="231F20"/>
                </a:solidFill>
                <a:latin typeface="Times New Roman" panose="02020603050405020304" pitchFamily="2" charset="0"/>
                <a:cs typeface="Times New Roman" panose="02020603050405020304" pitchFamily="2" charset="0"/>
              </a:rPr>
              <a:t>队，并不只能招募某一领域的单一人才，而是需要接纳各方面的人才进行优势互补，从而优化团队成员的分工合作，以便形成完美的能力搭配结构。</a:t>
            </a:r>
            <a:endParaRPr sz="2000" b="0">
              <a:solidFill>
                <a:srgbClr val="231F20"/>
              </a:solidFill>
              <a:latin typeface="Times New Roman" panose="02020603050405020304" pitchFamily="2" charset="0"/>
              <a:cs typeface="Times New Roman" panose="02020603050405020304" pitchFamily="2" charset="0"/>
            </a:endParaRPr>
          </a:p>
          <a:p>
            <a:pPr indent="312420"/>
            <a:r>
              <a:rPr sz="2000" b="0">
                <a:solidFill>
                  <a:srgbClr val="231F20"/>
                </a:solidFill>
                <a:latin typeface="Times New Roman" panose="02020603050405020304" pitchFamily="2" charset="0"/>
                <a:cs typeface="Times New Roman" panose="02020603050405020304" pitchFamily="2" charset="0"/>
              </a:rPr>
              <a:t>优秀创业团队的形成是一个过程。初期形成的团队会因为其成员理念不合、公司发展需要等因素，在公司的创立过程中不断地进行人员替换，不断寻找更合适的人才进入团队。团队的形成对团队的运作和创业成败有着巨大的影响，因此团队领导必须重视发展创业团队。据调查，创业成功的团队中，多以异质型创业团队为主，团队成员多呈现互补性的特征，也就是团队每个成员在思维方式、专业技能、团队角色等方面有各自的优势，但要避免优势之间的过多重合，将他们的优势进行整合， 尽力做到面面俱到。团队成员一般包括以下几类人：用以制定公司整体决策、未来发展规划的具有极高领导能力的团队领导者；用以进行产品研发的专业技术人员；用以进行对外扩展与贸易的销售市场人员；用以对团队进行专业化管理的财务、人力、行政人员。依据其才能，为其安排特定的职位，赋予相应的权力，并依据不同职位对于公司贡献的程度比例，按照合理、公平、公开的原则， 进行股权分配。</a:t>
            </a:r>
            <a:endParaRPr sz="2000" b="0">
              <a:solidFill>
                <a:srgbClr val="231F20"/>
              </a:solidFill>
              <a:latin typeface="Times New Roman" panose="02020603050405020304" pitchFamily="2" charset="0"/>
              <a:cs typeface="Times New Roman" panose="02020603050405020304" pitchFamily="2" charset="0"/>
            </a:endParaRPr>
          </a:p>
          <a:p>
            <a:pPr indent="312420" algn="l">
              <a:buClrTx/>
              <a:buSzTx/>
              <a:buFontTx/>
            </a:pPr>
            <a:r>
              <a:rPr sz="2000" b="1">
                <a:latin typeface="Times New Roman" panose="02020603050405020304" pitchFamily="2" charset="0"/>
                <a:cs typeface="Times New Roman" panose="02020603050405020304" pitchFamily="2" charset="0"/>
              </a:rPr>
              <a:t>（四）具有符合自身要求的管理制度、激励机制和培训体系</a:t>
            </a:r>
            <a:endParaRPr sz="2000" b="1">
              <a:latin typeface="Times New Roman" panose="02020603050405020304" pitchFamily="2" charset="0"/>
              <a:cs typeface="Times New Roman" panose="02020603050405020304" pitchFamily="2" charset="0"/>
            </a:endParaRPr>
          </a:p>
          <a:p>
            <a:pPr indent="312420"/>
            <a:r>
              <a:rPr sz="2000">
                <a:solidFill>
                  <a:srgbClr val="231F20"/>
                </a:solidFill>
                <a:latin typeface="Times New Roman" panose="02020603050405020304" pitchFamily="2" charset="0"/>
                <a:cs typeface="Times New Roman" panose="02020603050405020304" pitchFamily="2" charset="0"/>
                <a:sym typeface="+mn-ea"/>
              </a:rPr>
              <a:t>             建立健全的管理制度、激励机制和培训体系对于团队精神的形成以及团队</a:t>
            </a:r>
            <a:r>
              <a:rPr lang="zh-CN" sz="2000">
                <a:noFill/>
                <a:latin typeface="Times New Roman" panose="02020603050405020304" pitchFamily="2" charset="0"/>
                <a:cs typeface="Times New Roman" panose="02020603050405020304" pitchFamily="2" charset="0"/>
                <a:sym typeface="+mn-ea"/>
              </a:rPr>
              <a:t>锋范发 帆帆帆帆帆</a:t>
            </a:r>
            <a:r>
              <a:rPr sz="2000">
                <a:solidFill>
                  <a:srgbClr val="231F20"/>
                </a:solidFill>
                <a:latin typeface="Times New Roman" panose="02020603050405020304" pitchFamily="2" charset="0"/>
                <a:cs typeface="Times New Roman" panose="02020603050405020304" pitchFamily="2" charset="0"/>
                <a:sym typeface="+mn-ea"/>
              </a:rPr>
              <a:t>内部运行有着促进作用。一个成功的创业团队，</a:t>
            </a:r>
            <a:endParaRPr sz="2000" b="0">
              <a:solidFill>
                <a:srgbClr val="231F20"/>
              </a:solidFill>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1692" y="710085"/>
            <a:ext cx="5648616" cy="75571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sym typeface="字魂131号-酷乐潮玩体" panose="00000500000000000000" pitchFamily="2" charset="-122"/>
              </a:rPr>
              <a:t>二、成功创业团队的特征</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6" name="文本框 5"/>
          <p:cNvSpPr txBox="1"/>
          <p:nvPr/>
        </p:nvSpPr>
        <p:spPr>
          <a:xfrm>
            <a:off x="1136650" y="1497965"/>
            <a:ext cx="10320655" cy="4707890"/>
          </a:xfrm>
          <a:prstGeom prst="rect">
            <a:avLst/>
          </a:prstGeom>
          <a:noFill/>
          <a:ln w="9525">
            <a:noFill/>
          </a:ln>
        </p:spPr>
        <p:txBody>
          <a:bodyPr wrap="square">
            <a:spAutoFit/>
          </a:bodyPr>
          <a:p>
            <a:pPr indent="0"/>
            <a:r>
              <a:rPr sz="2000" b="0">
                <a:solidFill>
                  <a:srgbClr val="231F20"/>
                </a:solidFill>
                <a:latin typeface="Times New Roman" panose="02020603050405020304" pitchFamily="2" charset="0"/>
                <a:cs typeface="Times New Roman" panose="02020603050405020304" pitchFamily="2" charset="0"/>
              </a:rPr>
              <a:t>必须建立一套合理且实际的制度规范，并得到团队成员的认可和共同遵守。其中，管理制度主要包括团队纪律、上下级授权制度、工资奖金制度、考核升迁制度。在激励机制上， 要注意激励形式的多样性，将物质激励与精神激励结合起来，正向激励与负向激励结合起来，确保激励的有效性。为了不断提高团队的整体质量，在竞争环境中取胜，就要为整个团队创造学习的机会， 比对手更快地掌握技能。团队应积极营造培训氛围，使团队成员在培训中感受到乐趣和满足感。这里的培训不仅仅指所在领域专业技能上的培训，还包括员工的职业道德培养，以及团队精神的塑造。</a:t>
            </a:r>
            <a:endParaRPr sz="2000" b="0">
              <a:solidFill>
                <a:srgbClr val="231F20"/>
              </a:solidFill>
              <a:latin typeface="Times New Roman" panose="02020603050405020304" pitchFamily="2" charset="0"/>
              <a:cs typeface="Times New Roman" panose="02020603050405020304" pitchFamily="2" charset="0"/>
            </a:endParaRPr>
          </a:p>
          <a:p>
            <a:pPr indent="312420" algn="l">
              <a:buClrTx/>
              <a:buSzTx/>
              <a:buFontTx/>
            </a:pPr>
            <a:r>
              <a:rPr sz="2000" b="1">
                <a:latin typeface="Times New Roman" panose="02020603050405020304" pitchFamily="2" charset="0"/>
                <a:cs typeface="Times New Roman" panose="02020603050405020304" pitchFamily="2" charset="0"/>
              </a:rPr>
              <a:t>（五）团队领导具有优秀的团队领导力</a:t>
            </a:r>
            <a:endParaRPr sz="2000" b="1">
              <a:latin typeface="Times New Roman" panose="02020603050405020304" pitchFamily="2" charset="0"/>
              <a:cs typeface="Times New Roman" panose="02020603050405020304" pitchFamily="2" charset="0"/>
            </a:endParaRPr>
          </a:p>
          <a:p>
            <a:pPr indent="312420"/>
            <a:r>
              <a:rPr sz="2000" b="0">
                <a:solidFill>
                  <a:srgbClr val="231F20"/>
                </a:solidFill>
                <a:latin typeface="Times New Roman" panose="02020603050405020304" pitchFamily="2" charset="0"/>
                <a:cs typeface="Times New Roman" panose="02020603050405020304" pitchFamily="2" charset="0"/>
              </a:rPr>
              <a:t>团队领导是一个团队的核心，在一个团队中，他通常充当协调员的角色。团队领导的任务是为团队指明发展的方向，为团队工作提供指导意见与支持，但团队领导最重要的职责则是在精神方面， 他要学会怎样鼓舞团队成员，促进团队精神和团队氛围的建立，以带动整个团队的活力，促进团队的进步，取得更好的成绩。因此，作为团队的领导，要具备优秀的领导能力，要学会相关的管理知识，具备较好的情商与智商，能够妥善处理各种人际关系问题，学会管人、育人、用人；同时，还要不断提高自身修养，学会站在较高的视角</a:t>
            </a:r>
            <a:r>
              <a:rPr lang="zh-CN" sz="2000" b="0">
                <a:noFill/>
                <a:latin typeface="Times New Roman" panose="02020603050405020304" pitchFamily="2" charset="0"/>
                <a:cs typeface="Times New Roman" panose="02020603050405020304" pitchFamily="2" charset="0"/>
              </a:rPr>
              <a:t>帆帆帆帆发</a:t>
            </a:r>
            <a:r>
              <a:rPr sz="2000" b="0">
                <a:solidFill>
                  <a:srgbClr val="231F20"/>
                </a:solidFill>
                <a:latin typeface="Times New Roman" panose="02020603050405020304" pitchFamily="2" charset="0"/>
                <a:cs typeface="Times New Roman" panose="02020603050405020304" pitchFamily="2" charset="0"/>
              </a:rPr>
              <a:t>把握大局，具备发展的眼光，为团队寻求新的发展机遇。</a:t>
            </a:r>
            <a:endParaRPr lang="en-US" sz="2000" b="0">
              <a:solidFill>
                <a:srgbClr val="231F20"/>
              </a:solidFill>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71740"/>
            <a:ext cx="5648616" cy="75686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三、同舟共济，成就梦想</a:t>
            </a:r>
            <a:endParaRPr lang="zh-CN" altLang="en-US" sz="2400" b="1" dirty="0">
              <a:sym typeface="字魂131号-酷乐潮玩体" panose="00000500000000000000" pitchFamily="2" charset="-122"/>
            </a:endParaRPr>
          </a:p>
        </p:txBody>
      </p:sp>
      <p:sp>
        <p:nvSpPr>
          <p:cNvPr id="2" name="文本框 1"/>
          <p:cNvSpPr txBox="1"/>
          <p:nvPr/>
        </p:nvSpPr>
        <p:spPr>
          <a:xfrm>
            <a:off x="1427480" y="1537335"/>
            <a:ext cx="10069195" cy="4399915"/>
          </a:xfrm>
          <a:prstGeom prst="rect">
            <a:avLst/>
          </a:prstGeom>
          <a:noFill/>
        </p:spPr>
        <p:txBody>
          <a:bodyPr wrap="square" rtlCol="0" anchor="t">
            <a:spAutoFit/>
          </a:bodyPr>
          <a:p>
            <a:pPr indent="312420" algn="l">
              <a:buClrTx/>
              <a:buSzTx/>
              <a:buFontTx/>
            </a:pPr>
            <a:r>
              <a:rPr sz="2000" b="1">
                <a:latin typeface="Times New Roman" panose="02020603050405020304" pitchFamily="2" charset="0"/>
                <a:cs typeface="Times New Roman" panose="02020603050405020304" pitchFamily="2" charset="0"/>
                <a:sym typeface="+mn-ea"/>
              </a:rPr>
              <a:t>（一）创业团队的组建原则</a:t>
            </a:r>
            <a:endParaRPr sz="2000" b="1">
              <a:latin typeface="Times New Roman" panose="02020603050405020304" pitchFamily="2" charset="0"/>
              <a:cs typeface="Times New Roman" panose="02020603050405020304" pitchFamily="2" charset="0"/>
              <a:sym typeface="+mn-ea"/>
            </a:endParaRPr>
          </a:p>
          <a:p>
            <a:pPr indent="266700"/>
            <a:r>
              <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rPr>
              <a:t>1.团队目标合理的原则</a:t>
            </a:r>
            <a:endPar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团队成员应在创业之初对团队的目标进行深入且长期的商讨和修改，形成一个团队成员都能认同的最为完善的团队目标。这个目标一旦成立，被大家所接受便不容更改。团队目标应该符合团队和创业环境的实际情况，在考虑到团队可能遇到的风险与困难的前提下，制定出经团队成员共同努力就可能实现的目标。目标的合理与否，直接影响到一个团队日后工作方向是否正确，甚至对于创业活动的成败有着决定性的影响。</a:t>
            </a:r>
            <a:endParaRPr sz="2000">
              <a:latin typeface="Times New Roman" panose="02020603050405020304" pitchFamily="2" charset="0"/>
              <a:cs typeface="Times New Roman" panose="02020603050405020304" pitchFamily="2" charset="0"/>
              <a:sym typeface="+mn-ea"/>
            </a:endParaRPr>
          </a:p>
          <a:p>
            <a:pPr indent="266700"/>
            <a:r>
              <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rPr>
              <a:t>2.团队规模适中的原则</a:t>
            </a:r>
            <a:endPar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团队规模与工作效率呈现反比状态。团队规模过大，就会导致团队之间的有效交流过少，团队合作气氛和团队精神就难以塑造成型。团队缺乏凝聚力，团队成员之间缺乏相互依赖感，团队成员对团队缺乏忠诚度，都会在日后的创业活动中造成不必要的麻烦。据调查，一个高效的团队通常将团队成员控制在 7 人到 10 人之间，如果所需工作量过大，成员过多，也可采取将一个大型团队分解成几个小团队进行工作的形式，以实现团队的有效运转。</a:t>
            </a:r>
            <a:endParaRPr sz="2000">
              <a:latin typeface="Times New Roman" panose="02020603050405020304" pitchFamily="2" charset="0"/>
              <a:cs typeface="Times New Roman" panose="02020603050405020304" pitchFamily="2" charset="0"/>
              <a:sym typeface="+mn-ea"/>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71740"/>
            <a:ext cx="5648616" cy="75686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三、同舟共济，成就梦想</a:t>
            </a:r>
            <a:endParaRPr lang="zh-CN" altLang="en-US" sz="2400" b="1" dirty="0">
              <a:sym typeface="字魂131号-酷乐潮玩体" panose="00000500000000000000" pitchFamily="2" charset="-122"/>
            </a:endParaRPr>
          </a:p>
        </p:txBody>
      </p:sp>
      <p:sp>
        <p:nvSpPr>
          <p:cNvPr id="2" name="文本框 1"/>
          <p:cNvSpPr txBox="1"/>
          <p:nvPr/>
        </p:nvSpPr>
        <p:spPr>
          <a:xfrm>
            <a:off x="1427480" y="1537335"/>
            <a:ext cx="10069195" cy="4399915"/>
          </a:xfrm>
          <a:prstGeom prst="rect">
            <a:avLst/>
          </a:prstGeom>
          <a:noFill/>
        </p:spPr>
        <p:txBody>
          <a:bodyPr wrap="square" rtlCol="0" anchor="t">
            <a:spAutoFit/>
          </a:bodyPr>
          <a:p>
            <a:pPr indent="266700"/>
            <a:r>
              <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rPr>
              <a:t>3.团队成员互补的原则</a:t>
            </a:r>
            <a:endPar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对于新创企业而言，虽然同质型创业团队有利于其初期更快的发展，但一个团队想要长期有效的运行，必须寻求不同性格、专业的成员加入，为创业团队带来新的思想与理念。创业团队的组建应该是在不断发现自身不足的情况下，寻求新的人员加入而进行有效的弥补，使团队成员之间形成协同效应，使团队成员之间的合作成果大于每个成员能力之和。</a:t>
            </a:r>
            <a:endParaRPr sz="2000">
              <a:latin typeface="Times New Roman" panose="02020603050405020304" pitchFamily="2" charset="0"/>
              <a:cs typeface="Times New Roman" panose="02020603050405020304" pitchFamily="2" charset="0"/>
              <a:sym typeface="+mn-ea"/>
            </a:endParaRPr>
          </a:p>
          <a:p>
            <a:pPr indent="266700"/>
            <a:r>
              <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rPr>
              <a:t>4.团队体系成熟的原则</a:t>
            </a:r>
            <a:endPar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一个优质的团队必须形成一系列符合自身需要的规章制度，并形成完善的团队工作处理方式与处理流程，对团队成员进行合理的任务职责划分，并按其工作贡献的大小进行绩效考评和利润分享。简而言之，创业团队虽说仅仅是一个团队，但也要像一个企业一样形成完善且成熟的管理运行体系， 只有这样才能保证团队的持久以及创业活动的成功。</a:t>
            </a:r>
            <a:endParaRPr sz="2000">
              <a:latin typeface="Times New Roman" panose="02020603050405020304" pitchFamily="2" charset="0"/>
              <a:cs typeface="Times New Roman" panose="02020603050405020304" pitchFamily="2" charset="0"/>
              <a:sym typeface="+mn-ea"/>
            </a:endParaRPr>
          </a:p>
          <a:p>
            <a:pPr indent="312420" algn="l">
              <a:buClrTx/>
              <a:buSzTx/>
              <a:buFontTx/>
            </a:pPr>
            <a:r>
              <a:rPr sz="2000" b="1">
                <a:latin typeface="Times New Roman" panose="02020603050405020304" pitchFamily="2" charset="0"/>
                <a:cs typeface="Times New Roman" panose="02020603050405020304" pitchFamily="2" charset="0"/>
                <a:sym typeface="+mn-ea"/>
              </a:rPr>
              <a:t>（二）团队问题及其处理</a:t>
            </a:r>
            <a:endParaRPr sz="2000" b="1">
              <a:latin typeface="Times New Roman" panose="02020603050405020304" pitchFamily="2" charset="0"/>
              <a:cs typeface="Times New Roman" panose="02020603050405020304" pitchFamily="2" charset="0"/>
              <a:sym typeface="+mn-ea"/>
            </a:endParaRPr>
          </a:p>
          <a:p>
            <a:pPr indent="266700"/>
            <a:r>
              <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rPr>
              <a:t>1.团队常见的问题</a:t>
            </a:r>
            <a:endPar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随着创业活动的进行，团队不论应对外部竞争还是在内部沟通合作上都会不可避免地</a:t>
            </a:r>
            <a:endParaRPr sz="2000">
              <a:latin typeface="Times New Roman" panose="02020603050405020304" pitchFamily="2" charset="0"/>
              <a:cs typeface="Times New Roman" panose="02020603050405020304" pitchFamily="2" charset="0"/>
              <a:sym typeface="+mn-ea"/>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71740"/>
            <a:ext cx="5648616" cy="75686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三、同舟共济，成就梦想</a:t>
            </a:r>
            <a:endParaRPr lang="zh-CN" altLang="en-US" sz="2400" b="1" dirty="0">
              <a:sym typeface="字魂131号-酷乐潮玩体" panose="00000500000000000000" pitchFamily="2" charset="-122"/>
            </a:endParaRPr>
          </a:p>
        </p:txBody>
      </p:sp>
      <p:sp>
        <p:nvSpPr>
          <p:cNvPr id="2" name="文本框 1"/>
          <p:cNvSpPr txBox="1"/>
          <p:nvPr/>
        </p:nvSpPr>
        <p:spPr>
          <a:xfrm>
            <a:off x="1427480" y="1537335"/>
            <a:ext cx="10069195" cy="4399915"/>
          </a:xfrm>
          <a:prstGeom prst="rect">
            <a:avLst/>
          </a:prstGeom>
          <a:noFill/>
        </p:spPr>
        <p:txBody>
          <a:bodyPr wrap="square" rtlCol="0" anchor="t">
            <a:spAutoFit/>
          </a:bodyPr>
          <a:p>
            <a:pPr indent="0"/>
            <a:r>
              <a:rPr sz="2000">
                <a:latin typeface="Times New Roman" panose="02020603050405020304" pitchFamily="2" charset="0"/>
                <a:cs typeface="Times New Roman" panose="02020603050405020304" pitchFamily="2" charset="0"/>
                <a:sym typeface="+mn-ea"/>
              </a:rPr>
              <a:t>遇到一些问题。团队常见的问题包括：</a:t>
            </a:r>
            <a:endParaRPr sz="2000">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（1）团队成员的总体能力不能满足公司规模扩大的趋势；</a:t>
            </a:r>
            <a:endParaRPr sz="2000">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团队成员在长期合作过程中，发现彼此的思想、处事方式、发展理念等不同，甚至有极大的反差导致冲突的发生；</a:t>
            </a:r>
            <a:endParaRPr sz="2000">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（3）团队成员由于性格不合，导致团队难以形成和谐的创业气氛；</a:t>
            </a:r>
            <a:endParaRPr sz="2000">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（4）团队在成立初期设置的权力、利润分配方案未能在企业发展过程中进行不断的调整与改革，导致团队成员之间产生矛盾；</a:t>
            </a:r>
            <a:endParaRPr sz="2000">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（5）团队领导的领导力不足，不能为团队发展指明正确的方向，也没能在团队中建立起自己的威信；</a:t>
            </a:r>
            <a:endParaRPr sz="2000">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（6）团队成员对于创业活动认识不足，缺乏实践经验，甚至对其他人的创业经历了解甚少， 对于创业环境和创业领域的相关知识不了解，导致空想型创业；</a:t>
            </a:r>
            <a:endParaRPr sz="2000">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（7）团队内部长期难以形成优质的团队精神；</a:t>
            </a:r>
            <a:endParaRPr sz="2000">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（8）团队目标长期不明确，导致创业活动进展过缓。</a:t>
            </a:r>
            <a:endParaRPr sz="2000">
              <a:latin typeface="Times New Roman" panose="02020603050405020304" pitchFamily="2" charset="0"/>
              <a:cs typeface="Times New Roman" panose="02020603050405020304" pitchFamily="2" charset="0"/>
              <a:sym typeface="+mn-ea"/>
            </a:endParaRPr>
          </a:p>
          <a:p>
            <a:pPr indent="266700"/>
            <a:r>
              <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rPr>
              <a:t>2.团队问题的处理</a:t>
            </a:r>
            <a:endParaRPr lang="zh-CN"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71740"/>
            <a:ext cx="5648616" cy="75686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三、同舟共济，成就梦想</a:t>
            </a:r>
            <a:endParaRPr lang="zh-CN" altLang="en-US" sz="2400" b="1" dirty="0">
              <a:sym typeface="字魂131号-酷乐潮玩体" panose="00000500000000000000" pitchFamily="2" charset="-122"/>
            </a:endParaRPr>
          </a:p>
        </p:txBody>
      </p:sp>
      <p:sp>
        <p:nvSpPr>
          <p:cNvPr id="2" name="文本框 1"/>
          <p:cNvSpPr txBox="1"/>
          <p:nvPr/>
        </p:nvSpPr>
        <p:spPr>
          <a:xfrm>
            <a:off x="1427480" y="1537335"/>
            <a:ext cx="10069195" cy="4399915"/>
          </a:xfrm>
          <a:prstGeom prst="rect">
            <a:avLst/>
          </a:prstGeom>
          <a:noFill/>
        </p:spPr>
        <p:txBody>
          <a:bodyPr wrap="square" rtlCol="0" anchor="t">
            <a:spAutoFit/>
          </a:bodyPr>
          <a:p>
            <a:pPr indent="0"/>
            <a:r>
              <a:rPr sz="2000">
                <a:latin typeface="Times New Roman" panose="02020603050405020304" pitchFamily="2" charset="0"/>
                <a:cs typeface="Times New Roman" panose="02020603050405020304" pitchFamily="2" charset="0"/>
                <a:sym typeface="+mn-ea"/>
              </a:rPr>
              <a:t>面对团队的这些问题，我们应该抱有积极的态度进行处理，大体上应从两个方面入手：</a:t>
            </a:r>
            <a:endParaRPr sz="2000">
              <a:latin typeface="Times New Roman" panose="02020603050405020304" pitchFamily="2" charset="0"/>
              <a:cs typeface="Times New Roman" panose="02020603050405020304" pitchFamily="2" charset="0"/>
              <a:sym typeface="+mn-ea"/>
            </a:endParaRPr>
          </a:p>
          <a:p>
            <a:pPr indent="266700"/>
            <a:r>
              <a:rPr sz="2000">
                <a:solidFill>
                  <a:srgbClr val="FF0000"/>
                </a:solidFill>
                <a:latin typeface="Times New Roman" panose="02020603050405020304" pitchFamily="2" charset="0"/>
                <a:cs typeface="Times New Roman" panose="02020603050405020304" pitchFamily="2" charset="0"/>
                <a:sym typeface="+mn-ea"/>
              </a:rPr>
              <a:t>（1）积极培养团队精神。</a:t>
            </a:r>
            <a:r>
              <a:rPr sz="2000">
                <a:latin typeface="Times New Roman" panose="02020603050405020304" pitchFamily="2" charset="0"/>
                <a:cs typeface="Times New Roman" panose="02020603050405020304" pitchFamily="2" charset="0"/>
                <a:sym typeface="+mn-ea"/>
              </a:rPr>
              <a:t>在任何一个团队中，团队精神犹如一只隐形的手，将团队成员紧紧地汇集在一起；而缺乏了团队精神，团队成员便犹如一盘散沙，难以协调。因此，团队建成后，就应该积极地创造机会促进团队成员之间的沟通交流，增加接触机会，提升合作能力，在共事中进行团队精神的培养与塑造。在这个过程中，要重点培养两个方面的能力：</a:t>
            </a:r>
            <a:endParaRPr sz="2000">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第一，应注重培养团队成员与人沟通交流的能力。不论针对团队内部成员之间的合作，还是针对团队创业活动的外部业务拓展与交流，与人沟通交流能力的提升对于整个创业活动都有着积极的作用。我们可以重点培养团队成员的主动提问能力和倾听能力，使他们在表达自我想法和理解他人理念上都有所提高，同时这也是提高个人情商的重要环节。</a:t>
            </a:r>
            <a:endParaRPr sz="2000">
              <a:latin typeface="Times New Roman" panose="02020603050405020304" pitchFamily="2" charset="0"/>
              <a:cs typeface="Times New Roman" panose="02020603050405020304" pitchFamily="2" charset="0"/>
              <a:sym typeface="+mn-ea"/>
            </a:endParaRPr>
          </a:p>
          <a:p>
            <a:pPr indent="266700"/>
            <a:r>
              <a:rPr sz="2000">
                <a:latin typeface="Times New Roman" panose="02020603050405020304" pitchFamily="2" charset="0"/>
                <a:cs typeface="Times New Roman" panose="02020603050405020304" pitchFamily="2" charset="0"/>
                <a:sym typeface="+mn-ea"/>
              </a:rPr>
              <a:t>第二，应注重培养团队成员与人合作的能力。团队创业不是单打独斗的过程，我们需要他人的帮助，同时也需要为他人提供帮助，这就要求我们学会合作。我们应当积极影响团队成员，使他们对他人的特长与优势有清晰客观的认识，懂得欣赏他人，并且了解到自身价值，在团队中得到他人的认可，对于他人的困难乐于积极伸出援手，在团队中</a:t>
            </a:r>
            <a:endParaRPr sz="2000">
              <a:latin typeface="Times New Roman" panose="02020603050405020304" pitchFamily="2" charset="0"/>
              <a:cs typeface="Times New Roman" panose="02020603050405020304" pitchFamily="2" charset="0"/>
              <a:sym typeface="+mn-ea"/>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71740"/>
            <a:ext cx="5648616" cy="75686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三、同舟共济，成就梦想</a:t>
            </a:r>
            <a:endParaRPr lang="zh-CN" altLang="en-US" sz="2400" b="1" dirty="0">
              <a:sym typeface="字魂131号-酷乐潮玩体" panose="00000500000000000000" pitchFamily="2" charset="-122"/>
            </a:endParaRPr>
          </a:p>
        </p:txBody>
      </p:sp>
      <p:sp>
        <p:nvSpPr>
          <p:cNvPr id="2" name="文本框 1"/>
          <p:cNvSpPr txBox="1"/>
          <p:nvPr/>
        </p:nvSpPr>
        <p:spPr>
          <a:xfrm>
            <a:off x="1427480" y="1537335"/>
            <a:ext cx="10069195" cy="3784600"/>
          </a:xfrm>
          <a:prstGeom prst="rect">
            <a:avLst/>
          </a:prstGeom>
          <a:noFill/>
        </p:spPr>
        <p:txBody>
          <a:bodyPr wrap="square" rtlCol="0" anchor="t">
            <a:spAutoFit/>
          </a:bodyPr>
          <a:p>
            <a:pPr indent="0"/>
            <a:r>
              <a:rPr sz="2000">
                <a:latin typeface="Times New Roman" panose="02020603050405020304" pitchFamily="2" charset="0"/>
                <a:cs typeface="Times New Roman" panose="02020603050405020304" pitchFamily="2" charset="0"/>
                <a:sym typeface="+mn-ea"/>
              </a:rPr>
              <a:t>形成互帮互助的合作氛围。</a:t>
            </a:r>
            <a:endParaRPr sz="2000">
              <a:latin typeface="Times New Roman" panose="02020603050405020304" pitchFamily="2" charset="0"/>
              <a:cs typeface="Times New Roman" panose="02020603050405020304" pitchFamily="2" charset="0"/>
              <a:sym typeface="+mn-ea"/>
            </a:endParaRPr>
          </a:p>
          <a:p>
            <a:pPr indent="266700"/>
            <a:r>
              <a:rPr sz="2000">
                <a:solidFill>
                  <a:srgbClr val="FF0000"/>
                </a:solidFill>
                <a:latin typeface="Times New Roman" panose="02020603050405020304" pitchFamily="2" charset="0"/>
                <a:cs typeface="Times New Roman" panose="02020603050405020304" pitchFamily="2" charset="0"/>
                <a:sym typeface="+mn-ea"/>
              </a:rPr>
              <a:t>（2）形成并有效实施详尽的团队发展策略与规划。</a:t>
            </a:r>
            <a:r>
              <a:rPr sz="2000">
                <a:latin typeface="Times New Roman" panose="02020603050405020304" pitchFamily="2" charset="0"/>
                <a:cs typeface="Times New Roman" panose="02020603050405020304" pitchFamily="2" charset="0"/>
                <a:sym typeface="+mn-ea"/>
              </a:rPr>
              <a:t>在团队成立之初，一般都会对团队的目标、发展规划有所描述，但在日后的创业活动中对其进行不断完善的团队很少，对于完善的目标与发展策略能够一直贯彻坚持的团队则更少。因此，要想团队在发展中能够有效解决发生的问题，就应该使团队成员对团队目标形成清晰的认识，并形成系统且成熟的管理制度和奖惩制度，团队成员应对团队制度理解认可，并自愿服从制度。有效的激励与奖惩制度可以强化团队成员对于团队贡献的思想，使团队成员将团队工作视为自身价值的极高体现，乐于为团队服务；而且，对于团队中的不良作风与事件，奖惩制度可以使犯错的团队成员从物质上和精神上都产生清晰的认识，对他人也会产生防微杜渐的作用。对于团队制定的发展策略与规划，在视现实情况进行调整的基础上，应大力贯彻执行，并对其发展进度进行追踪，保持企业正常的发展速度，维持创业活动的有效性和获利性，将过程中产生的问题的影响范围降到最低。</a:t>
            </a:r>
            <a:endParaRPr sz="2000">
              <a:latin typeface="Times New Roman" panose="02020603050405020304" pitchFamily="2" charset="0"/>
              <a:cs typeface="Times New Roman" panose="02020603050405020304" pitchFamily="2" charset="0"/>
              <a:sym typeface="+mn-ea"/>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 name="文本框 99"/>
          <p:cNvSpPr txBox="1"/>
          <p:nvPr/>
        </p:nvSpPr>
        <p:spPr>
          <a:xfrm>
            <a:off x="1478280" y="1530350"/>
            <a:ext cx="9634220" cy="2306955"/>
          </a:xfrm>
          <a:prstGeom prst="rect">
            <a:avLst/>
          </a:prstGeom>
          <a:noFill/>
          <a:ln w="9525">
            <a:noFill/>
          </a:ln>
        </p:spPr>
        <p:txBody>
          <a:bodyPr wrap="square">
            <a:spAutoFit/>
          </a:bodyPr>
          <a:p>
            <a:pPr indent="266700"/>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优秀的创业者是站在悬崖边上的舞者，他们虽时刻面临着危机，但却能从容应对，拥有非凡的魄力和勇气；优秀的创业者是各个行业中的佼佼者，创业商场就是他们的战场。徐小平在《反败资本》一书的推荐序言中把创业失败者称为“阶段性不成功者”，然而创业之路布满荆棘，创业者们更像是一群探险者。</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2" name="图片 1" descr="89339501&amp;pky8889339501&amp;"/>
          <p:cNvPicPr>
            <a:picLocks noChangeAspect="1"/>
          </p:cNvPicPr>
          <p:nvPr/>
        </p:nvPicPr>
        <p:blipFill>
          <a:blip r:embed="rId2"/>
          <a:stretch>
            <a:fillRect/>
          </a:stretch>
        </p:blipFill>
        <p:spPr>
          <a:xfrm>
            <a:off x="1127125" y="4383405"/>
            <a:ext cx="10058400" cy="2301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6470418&amp;pky8336470418&amp;"/>
          <p:cNvPicPr>
            <a:picLocks noChangeAspect="1"/>
          </p:cNvPicPr>
          <p:nvPr/>
        </p:nvPicPr>
        <p:blipFill>
          <a:blip r:embed="rId1">
            <a:clrChange>
              <a:clrFrom>
                <a:srgbClr val="FFE9F6">
                  <a:alpha val="100000"/>
                </a:srgbClr>
              </a:clrFrom>
              <a:clrTo>
                <a:srgbClr val="FFE9F6">
                  <a:alpha val="100000"/>
                  <a:alpha val="0"/>
                </a:srgbClr>
              </a:clrTo>
            </a:clrChange>
          </a:blip>
          <a:stretch>
            <a:fillRect/>
          </a:stretch>
        </p:blipFill>
        <p:spPr>
          <a:xfrm>
            <a:off x="-1270" y="-57785"/>
            <a:ext cx="12193905" cy="6918325"/>
          </a:xfrm>
          <a:prstGeom prst="rect">
            <a:avLst/>
          </a:prstGeom>
        </p:spPr>
      </p:pic>
      <p:pic>
        <p:nvPicPr>
          <p:cNvPr id="35" name="图片 34"/>
          <p:cNvPicPr>
            <a:picLocks noChangeAspect="1"/>
          </p:cNvPicPr>
          <p:nvPr/>
        </p:nvPicPr>
        <p:blipFill rotWithShape="1">
          <a:blip r:embed="rId2"/>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898586">
            <a:off x="9869142" y="2725821"/>
            <a:ext cx="233412" cy="778040"/>
          </a:xfrm>
          <a:prstGeom prst="rect">
            <a:avLst/>
          </a:prstGeom>
        </p:spPr>
      </p:pic>
      <p:pic>
        <p:nvPicPr>
          <p:cNvPr id="17" name="图片 16" descr="图片包含 游戏机&#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7">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8">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5642559" y="4144499"/>
            <a:ext cx="6583680" cy="1861185"/>
          </a:xfrm>
          <a:prstGeom prst="rect">
            <a:avLst/>
          </a:prstGeom>
          <a:noFill/>
        </p:spPr>
        <p:txBody>
          <a:bodyPr wrap="none" rtlCol="0">
            <a:spAutoFit/>
            <a:scene3d>
              <a:camera prst="orthographicFront"/>
              <a:lightRig rig="threePt" dir="t"/>
            </a:scene3d>
          </a:bodyPr>
          <a:lstStyle/>
          <a:p>
            <a:pPr algn="l"/>
            <a:r>
              <a:rPr kumimoji="1" lang="zh-CN" altLang="en-US" sz="8800" dirty="0">
                <a:solidFill>
                  <a:srgbClr val="C00000"/>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 </a:t>
            </a:r>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案例分析</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9"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76425" y="1101442"/>
            <a:ext cx="362775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r>
              <a:rPr lang="zh-CN" altLang="en-US" sz="3600" dirty="0">
                <a:sym typeface="字魂131号-酷乐潮玩体" panose="00000500000000000000" pitchFamily="2" charset="-122"/>
              </a:rPr>
              <a:t>案例一</a:t>
            </a:r>
            <a:endParaRPr lang="zh-CN" altLang="en-US" sz="3600" dirty="0">
              <a:sym typeface="字魂131号-酷乐潮玩体" panose="00000500000000000000" pitchFamily="2" charset="-122"/>
            </a:endParaRPr>
          </a:p>
        </p:txBody>
      </p:sp>
      <p:sp>
        <p:nvSpPr>
          <p:cNvPr id="4" name="文本框 3">
            <a:hlinkClick r:id="rId1" action="ppaction://hlinksldjump"/>
          </p:cNvPr>
          <p:cNvSpPr txBox="1"/>
          <p:nvPr/>
        </p:nvSpPr>
        <p:spPr>
          <a:xfrm>
            <a:off x="1955166" y="2242820"/>
            <a:ext cx="7532370" cy="607695"/>
          </a:xfrm>
          <a:prstGeom prst="rect">
            <a:avLst/>
          </a:prstGeom>
          <a:noFill/>
        </p:spPr>
        <p:txBody>
          <a:bodyPr wrap="none" rtlCol="0" anchor="t">
            <a:spAutoFit/>
          </a:bodyPr>
          <a:p>
            <a:pPr algn="ctr">
              <a:lnSpc>
                <a:spcPct val="120000"/>
              </a:lnSpc>
              <a:spcBef>
                <a:spcPts val="25"/>
              </a:spcBef>
            </a:pPr>
            <a:r>
              <a:rPr sz="2800" b="1">
                <a:solidFill>
                  <a:srgbClr val="C00000"/>
                </a:solidFill>
                <a:latin typeface="Times New Roman" panose="02020603050405020304" pitchFamily="2" charset="0"/>
                <a:cs typeface="Times New Roman" panose="02020603050405020304" pitchFamily="2" charset="0"/>
                <a:sym typeface="+mn-ea"/>
              </a:rPr>
              <a:t>	陈康：坚强的意志支撑起的金融创业之星</a:t>
            </a:r>
            <a:endParaRPr sz="2800" b="1">
              <a:solidFill>
                <a:srgbClr val="C00000"/>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1811020" y="3227421"/>
            <a:ext cx="362775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r>
              <a:rPr lang="zh-CN" altLang="en-US" sz="3600" dirty="0">
                <a:sym typeface="字魂131号-酷乐潮玩体" panose="00000500000000000000" pitchFamily="2" charset="-122"/>
              </a:rPr>
              <a:t>案例二</a:t>
            </a:r>
            <a:endParaRPr lang="zh-CN" altLang="en-US" sz="3600" dirty="0">
              <a:sym typeface="字魂131号-酷乐潮玩体" panose="00000500000000000000" pitchFamily="2" charset="-122"/>
            </a:endParaRPr>
          </a:p>
        </p:txBody>
      </p:sp>
      <p:sp>
        <p:nvSpPr>
          <p:cNvPr id="5" name="文本框 4">
            <a:hlinkClick r:id="rId2" action="ppaction://hlinksldjump"/>
          </p:cNvPr>
          <p:cNvSpPr txBox="1"/>
          <p:nvPr/>
        </p:nvSpPr>
        <p:spPr>
          <a:xfrm>
            <a:off x="2854961" y="4413885"/>
            <a:ext cx="5115560" cy="607695"/>
          </a:xfrm>
          <a:prstGeom prst="rect">
            <a:avLst/>
          </a:prstGeom>
          <a:noFill/>
        </p:spPr>
        <p:txBody>
          <a:bodyPr wrap="none" rtlCol="0" anchor="t">
            <a:spAutoFit/>
          </a:bodyPr>
          <a:p>
            <a:pPr algn="ctr">
              <a:lnSpc>
                <a:spcPct val="120000"/>
              </a:lnSpc>
              <a:spcBef>
                <a:spcPts val="25"/>
              </a:spcBef>
            </a:pPr>
            <a:r>
              <a:rPr sz="2800" b="1">
                <a:solidFill>
                  <a:srgbClr val="C00000"/>
                </a:solidFill>
                <a:effectLst/>
                <a:latin typeface="Times New Roman" panose="02020603050405020304" pitchFamily="2" charset="0"/>
                <a:cs typeface="Times New Roman" panose="02020603050405020304" pitchFamily="2" charset="0"/>
                <a:sym typeface="+mn-ea"/>
              </a:rPr>
              <a:t>QQ 之父马化腾和他的创业团队</a:t>
            </a:r>
            <a:endParaRPr sz="2800" b="1">
              <a:solidFill>
                <a:srgbClr val="C00000"/>
              </a:solidFill>
              <a:effectLst/>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3"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7" name="图片 6" descr="89337442&amp;pky8089337442&amp;"/>
          <p:cNvPicPr>
            <a:picLocks noChangeAspect="1"/>
          </p:cNvPicPr>
          <p:nvPr/>
        </p:nvPicPr>
        <p:blipFill>
          <a:blip r:embed="rId4"/>
          <a:srcRect l="17625" t="11863" r="13896" b="18302"/>
          <a:stretch>
            <a:fillRect/>
          </a:stretch>
        </p:blipFill>
        <p:spPr>
          <a:xfrm>
            <a:off x="0" y="3640455"/>
            <a:ext cx="3079115" cy="3140075"/>
          </a:xfrm>
          <a:prstGeom prst="rect">
            <a:avLst/>
          </a:prstGeom>
        </p:spPr>
      </p:pic>
      <p:pic>
        <p:nvPicPr>
          <p:cNvPr id="8" name="图片 7" descr="89333529&amp;pky8289333529&amp;"/>
          <p:cNvPicPr>
            <a:picLocks noChangeAspect="1"/>
          </p:cNvPicPr>
          <p:nvPr/>
        </p:nvPicPr>
        <p:blipFill>
          <a:blip r:embed="rId5"/>
          <a:stretch>
            <a:fillRect/>
          </a:stretch>
        </p:blipFill>
        <p:spPr>
          <a:xfrm>
            <a:off x="8072120" y="3563620"/>
            <a:ext cx="3040380" cy="3294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 to="" calcmode="lin" valueType="num">
                                      <p:cBhvr>
                                        <p:cTn id="6" dur="500" fill="hold">
                                          <p:stCondLst>
                                            <p:cond delay="0"/>
                                          </p:stCondLst>
                                        </p:cTn>
                                        <p:tgtEl>
                                          <p:spTgt spid="4"/>
                                        </p:tgtEl>
                                        <p:attrNameLst>
                                          <p:attrName>ppt_h</p:attrName>
                                        </p:attrNameLst>
                                      </p:cBhvr>
                                      <p:tavLst>
                                        <p:tav tm="0">
                                          <p:val>
                                            <p:strVal val="ppt_h"/>
                                          </p:val>
                                        </p:tav>
                                        <p:tav tm="100000">
                                          <p:val>
                                            <p:strVal val="#ppt_h"/>
                                          </p:val>
                                        </p:tav>
                                      </p:tavLst>
                                    </p:anim>
                                    <p:anim to="" calcmode="lin" valueType="num">
                                      <p:cBhvr>
                                        <p:cTn id="7" dur="500" fill="hold">
                                          <p:stCondLst>
                                            <p:cond delay="0"/>
                                          </p:stCondLst>
                                        </p:cTn>
                                        <p:tgtEl>
                                          <p:spTgt spid="4"/>
                                        </p:tgtEl>
                                        <p:attrNameLst>
                                          <p:attrName>ppt_w</p:attrName>
                                        </p:attrNameLst>
                                      </p:cBhvr>
                                      <p:tavLst>
                                        <p:tav tm="0">
                                          <p:val>
                                            <p:strVal val="ppt_w"/>
                                          </p:val>
                                        </p:tav>
                                        <p:tav tm="100000">
                                          <p:val>
                                            <p:strVal val="#ppt_w"/>
                                          </p:val>
                                        </p:tav>
                                      </p:tavLst>
                                    </p:anim>
                                  </p:childTnLst>
                                </p:cTn>
                              </p:par>
                              <p:par>
                                <p:cTn id="8" presetID="6" presetClass="emph" presetSubtype="0" fill="hold" grpId="1" nodeType="withEffect">
                                  <p:stCondLst>
                                    <p:cond delay="0"/>
                                  </p:stCondLst>
                                  <p:childTnLst>
                                    <p:anim to="" calcmode="lin" valueType="num">
                                      <p:cBhvr>
                                        <p:cTn id="9" dur="500" fill="hold">
                                          <p:stCondLst>
                                            <p:cond delay="0"/>
                                          </p:stCondLst>
                                        </p:cTn>
                                        <p:tgtEl>
                                          <p:spTgt spid="5"/>
                                        </p:tgtEl>
                                        <p:attrNameLst>
                                          <p:attrName>ppt_h</p:attrName>
                                        </p:attrNameLst>
                                      </p:cBhvr>
                                      <p:tavLst>
                                        <p:tav tm="0">
                                          <p:val>
                                            <p:strVal val="ppt_h"/>
                                          </p:val>
                                        </p:tav>
                                        <p:tav tm="100000">
                                          <p:val>
                                            <p:strVal val="#ppt_h"/>
                                          </p:val>
                                        </p:tav>
                                      </p:tavLst>
                                    </p:anim>
                                    <p:anim to="" calcmode="lin" valueType="num">
                                      <p:cBhvr>
                                        <p:cTn id="10" dur="500" fill="hold">
                                          <p:stCondLst>
                                            <p:cond delay="0"/>
                                          </p:stCondLst>
                                        </p:cTn>
                                        <p:tgtEl>
                                          <p:spTgt spid="5"/>
                                        </p:tgtEl>
                                        <p:attrNameLst>
                                          <p:attrName>ppt_w</p:attrName>
                                        </p:attrNameLst>
                                      </p:cBhvr>
                                      <p:tavLst>
                                        <p:tav tm="0">
                                          <p:val>
                                            <p:strVal val="ppt_w"/>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6" presetClass="emph" presetSubtype="0" fill="hold" grpId="0" nodeType="clickEffect">
                                  <p:stCondLst>
                                    <p:cond delay="0"/>
                                  </p:stCondLst>
                                  <p:childTnLst>
                                    <p:anim to="" calcmode="lin" valueType="num">
                                      <p:cBhvr>
                                        <p:cTn id="15" dur="500" fill="hold">
                                          <p:stCondLst>
                                            <p:cond delay="0"/>
                                          </p:stCondLst>
                                        </p:cTn>
                                        <p:tgtEl>
                                          <p:spTgt spid="4"/>
                                        </p:tgtEl>
                                        <p:attrNameLst>
                                          <p:attrName>ppt_h</p:attrName>
                                        </p:attrNameLst>
                                      </p:cBhvr>
                                      <p:tavLst>
                                        <p:tav tm="0">
                                          <p:val>
                                            <p:strVal val="#ppt_h"/>
                                          </p:val>
                                        </p:tav>
                                        <p:tav tm="100000">
                                          <p:val>
                                            <p:strVal val="#ppt_h*1.5"/>
                                          </p:val>
                                        </p:tav>
                                      </p:tavLst>
                                    </p:anim>
                                    <p:anim to="" calcmode="lin" valueType="num">
                                      <p:cBhvr>
                                        <p:cTn id="16" dur="500" fill="hold">
                                          <p:stCondLst>
                                            <p:cond delay="0"/>
                                          </p:stCondLst>
                                        </p:cTn>
                                        <p:tgtEl>
                                          <p:spTgt spid="4"/>
                                        </p:tgtEl>
                                        <p:attrNameLst>
                                          <p:attrName>ppt_w</p:attrName>
                                        </p:attrNameLst>
                                      </p:cBhvr>
                                      <p:tavLst>
                                        <p:tav tm="0">
                                          <p:val>
                                            <p:strVal val="#ppt_w"/>
                                          </p:val>
                                        </p:tav>
                                        <p:tav tm="100000">
                                          <p:val>
                                            <p:strVal val="#ppt_w*1.5"/>
                                          </p:val>
                                        </p:tav>
                                      </p:tavLst>
                                    </p:anim>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6" presetClass="emph" presetSubtype="0" fill="hold" grpId="0" nodeType="withEffect">
                                  <p:stCondLst>
                                    <p:cond delay="0"/>
                                  </p:stCondLst>
                                  <p:childTnLst>
                                    <p:anim to="" calcmode="lin" valueType="num">
                                      <p:cBhvr>
                                        <p:cTn id="21" dur="500" fill="hold">
                                          <p:stCondLst>
                                            <p:cond delay="0"/>
                                          </p:stCondLst>
                                        </p:cTn>
                                        <p:tgtEl>
                                          <p:spTgt spid="5"/>
                                        </p:tgtEl>
                                        <p:attrNameLst>
                                          <p:attrName>ppt_h</p:attrName>
                                        </p:attrNameLst>
                                      </p:cBhvr>
                                      <p:tavLst>
                                        <p:tav tm="0">
                                          <p:val>
                                            <p:strVal val="#ppt_h"/>
                                          </p:val>
                                        </p:tav>
                                        <p:tav tm="100000">
                                          <p:val>
                                            <p:strVal val="#ppt_h*1.5"/>
                                          </p:val>
                                        </p:tav>
                                      </p:tavLst>
                                    </p:anim>
                                    <p:anim to="" calcmode="lin" valueType="num">
                                      <p:cBhvr>
                                        <p:cTn id="22" dur="500" fill="hold">
                                          <p:stCondLst>
                                            <p:cond delay="0"/>
                                          </p:stCondLst>
                                        </p:cTn>
                                        <p:tgtEl>
                                          <p:spTgt spid="5"/>
                                        </p:tgtEl>
                                        <p:attrNameLst>
                                          <p:attrName>ppt_w</p:attrName>
                                        </p:attrNameLst>
                                      </p:cBhvr>
                                      <p:tavLst>
                                        <p:tav tm="0">
                                          <p:val>
                                            <p:strVal val="#ppt_w"/>
                                          </p:val>
                                        </p:tav>
                                        <p:tav tm="100000">
                                          <p:val>
                                            <p:strVal val="#ppt_w*1.5"/>
                                          </p:val>
                                        </p:tav>
                                      </p:tavLst>
                                    </p:anim>
                                  </p:childTnLst>
                                </p:cTn>
                              </p:par>
                            </p:childTnLst>
                          </p:cTn>
                        </p:par>
                      </p:childTnLst>
                    </p:cTn>
                  </p:par>
                </p:childTnLst>
              </p:cTn>
              <p:nextCondLst>
                <p:cond evt="onClick" delay="0">
                  <p:tgtEl>
                    <p:spTgt spid="5"/>
                  </p:tgtEl>
                </p:cond>
              </p:nextCondLst>
            </p:seq>
          </p:childTnLst>
        </p:cTn>
      </p:par>
    </p:tnLst>
    <p:bldLst>
      <p:bldP spid="4" grpId="0"/>
      <p:bldP spid="4" grpId="1"/>
      <p:bldP spid="5" grpId="0"/>
      <p:bldP spid="5" grpId="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图片 17" descr="&amp;pky8037808897&amp;"/>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rot="720000">
            <a:off x="455930" y="2073275"/>
            <a:ext cx="2153285" cy="4611370"/>
          </a:xfrm>
          <a:prstGeom prst="rect">
            <a:avLst/>
          </a:prstGeom>
        </p:spPr>
      </p:pic>
      <p:sp>
        <p:nvSpPr>
          <p:cNvPr id="99" name="矩形 15366"/>
          <p:cNvSpPr>
            <a:spLocks noChangeArrowheads="1"/>
          </p:cNvSpPr>
          <p:nvPr/>
        </p:nvSpPr>
        <p:spPr bwMode="auto">
          <a:xfrm>
            <a:off x="2018665" y="692513"/>
            <a:ext cx="7692390" cy="885099"/>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lumMod val="95000"/>
                    <a:lumOff val="5000"/>
                  </a:schemeClr>
                </a:solidFill>
                <a:latin typeface="Times New Roman" panose="02020603050405020304" pitchFamily="2" charset="0"/>
                <a:cs typeface="Times New Roman" panose="02020603050405020304" pitchFamily="2" charset="0"/>
                <a:sym typeface="+mn-ea"/>
              </a:rPr>
              <a:t>陈康：坚强的意志支撑起的金融创业之星</a:t>
            </a:r>
            <a:endParaRPr sz="2400" b="1">
              <a:solidFill>
                <a:schemeClr val="tx1">
                  <a:lumMod val="95000"/>
                  <a:lumOff val="5000"/>
                </a:schemeClr>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131695" y="1544320"/>
            <a:ext cx="9272905" cy="4707890"/>
          </a:xfrm>
          <a:prstGeom prst="rect">
            <a:avLst/>
          </a:prstGeom>
          <a:noFill/>
          <a:ln w="9525">
            <a:noFill/>
          </a:ln>
        </p:spPr>
        <p:txBody>
          <a:bodyPr wrap="square">
            <a:spAutoFit/>
          </a:bodyPr>
          <a:p>
            <a:pPr indent="0"/>
            <a:r>
              <a:rPr lang="en-US" sz="2000">
                <a:latin typeface="Times New Roman" panose="02020603050405020304" pitchFamily="2" charset="0"/>
                <a:cs typeface="Times New Roman" panose="02020603050405020304" pitchFamily="2" charset="0"/>
              </a:rPr>
              <a:t>2</a:t>
            </a:r>
            <a:r>
              <a:rPr sz="2000">
                <a:latin typeface="Times New Roman" panose="02020603050405020304" pitchFamily="2" charset="0"/>
                <a:cs typeface="Times New Roman" panose="02020603050405020304" pitchFamily="2" charset="0"/>
              </a:rPr>
              <a:t>017 年 4 月 20 日，陈康创立的深圳市高搜易信息技术有限公司（以下简称“高搜易”）荣获融资中国 2016 年度互联网金融年度领军品牌前十。</a:t>
            </a:r>
            <a:endParaRPr sz="2000">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rPr>
              <a:t>被大家称为“陈十元”的陈康，于 2013 年创办了互联网线上理财平台高搜易。因为平台推出的信托宝业务的门槛仅为 10 元，陈康因此有了“陈十元”的别名。2016 年，互联网金融进入“资本寒冬”，e 租宝等风险事件接连爆发，网贷监管政策征求意见稿下发，多部门联合整顿，在 PP（网络贷款）行业遭遇前所未有的舆论危机和发展危机的情形下，高搜易 A 轮逆势融资 8000 万元。10 月，高搜易再次拿到战略投资一亿元，公司估值十亿元。</a:t>
            </a:r>
            <a:endParaRPr sz="2000">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rPr>
              <a:t>仅用三年半时间，高搜易拿了五轮风投，从一个 100 万元起步、在一间简陋居民房里开始的创业小公司，成长为深圳互联网金融行业的领头羊之一。</a:t>
            </a:r>
            <a:endParaRPr sz="2000">
              <a:latin typeface="Times New Roman" panose="02020603050405020304" pitchFamily="2" charset="0"/>
              <a:cs typeface="Times New Roman" panose="02020603050405020304" pitchFamily="2" charset="0"/>
            </a:endParaRPr>
          </a:p>
          <a:p>
            <a:pPr indent="0"/>
            <a:r>
              <a:rPr sz="2000">
                <a:ln w="22225">
                  <a:solidFill>
                    <a:schemeClr val="accent2"/>
                  </a:solidFill>
                  <a:prstDash val="solid"/>
                </a:ln>
                <a:solidFill>
                  <a:schemeClr val="accent2">
                    <a:lumMod val="40000"/>
                    <a:lumOff val="60000"/>
                  </a:schemeClr>
                </a:solidFill>
                <a:effectLst/>
                <a:latin typeface="Times New Roman" panose="02020603050405020304" pitchFamily="2" charset="0"/>
                <a:cs typeface="Times New Roman" panose="02020603050405020304" pitchFamily="2" charset="0"/>
              </a:rPr>
              <a:t>非常感谢“这场病”</a:t>
            </a:r>
            <a:endParaRPr sz="2000">
              <a:ln w="22225">
                <a:solidFill>
                  <a:schemeClr val="accent2"/>
                </a:solidFill>
                <a:prstDash val="solid"/>
              </a:ln>
              <a:solidFill>
                <a:schemeClr val="accent2">
                  <a:lumMod val="40000"/>
                  <a:lumOff val="60000"/>
                </a:schemeClr>
              </a:solidFill>
              <a:effectLst/>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rPr>
              <a:t>在中国人民大学商学院读书期间，陈康勤奋学习，憧憬着有一天能够成为社会精英、国之栋梁。大三那年，他突然感到浑身关节开始间歇性疼痛，被确诊为强直性脊柱炎（以下简称“强直”）， 医生给出的治疗方案是“终身服药”，即使如此也无法避免瘫痪的命运。</a:t>
            </a:r>
            <a:endParaRPr sz="2000">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22"/>
            <a:ext cx="7692390" cy="75528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lumMod val="95000"/>
                    <a:lumOff val="5000"/>
                  </a:schemeClr>
                </a:solidFill>
                <a:latin typeface="Times New Roman" panose="02020603050405020304" pitchFamily="2" charset="0"/>
                <a:cs typeface="Times New Roman" panose="02020603050405020304" pitchFamily="2" charset="0"/>
                <a:sym typeface="+mn-ea"/>
              </a:rPr>
              <a:t>陈康：坚强的意志支撑起的金融创业之星</a:t>
            </a:r>
            <a:endParaRPr sz="2400" b="1">
              <a:solidFill>
                <a:schemeClr val="tx1">
                  <a:lumMod val="95000"/>
                  <a:lumOff val="5000"/>
                </a:schemeClr>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131695" y="1544320"/>
            <a:ext cx="9272905" cy="5015865"/>
          </a:xfrm>
          <a:prstGeom prst="rect">
            <a:avLst/>
          </a:prstGeom>
          <a:noFill/>
          <a:ln w="9525">
            <a:noFill/>
          </a:ln>
        </p:spPr>
        <p:txBody>
          <a:bodyPr wrap="square">
            <a:spAutoFit/>
          </a:bodyPr>
          <a:p>
            <a:pPr indent="0"/>
            <a:r>
              <a:rPr sz="2000">
                <a:latin typeface="Times New Roman" panose="02020603050405020304" pitchFamily="2" charset="0"/>
                <a:cs typeface="Times New Roman" panose="02020603050405020304" pitchFamily="2" charset="0"/>
                <a:sym typeface="+mn-ea"/>
              </a:rPr>
              <a:t>陈康回忆，那时每天睁开眼睛的第一件事，就是感恩上天又多给了他一天时间，他从此变得更加拼命，在学业上孜孜以求，还积极参加社团活动。2007 年毕业时，他拿到了学院里面最好的两个offer，还通过了注册会计师考试，以优秀毕业生和优秀社会活动奖的“双优”成绩毕业， 最终选择去深圳发展。实习三个月后，陈康的病情急剧恶化，全身浮肿，各大关节的韧带都已钙化，每活动一下关节就如同针刺一般，连穿袜子都异常艰难，几乎丧失生活自理能力。实习结束前夕，负责考核的部分领导认为陈康的病情会影响工作和公司形象，建议不予转正，这种声音很快成为公司决策层的主流声音。陈康给公司人事处和董事长写了一份保证书，为不影响公司形象， 他愿意从事中后台部门工作，并且保证不因身体原因影响公司工作进度，同时承诺如不能胜任工作，公司可以立即辞退他。陈康的保证书引起了董事长的关注，愿意给他这个机会。</a:t>
            </a:r>
            <a:endParaRPr sz="2000">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sym typeface="+mn-ea"/>
              </a:rPr>
              <a:t>转为正式员工后，陈康在四年内没有因为身体原因请过一天假，连续三年获得“优秀员工” 荣誉称号，当年都提级加薪，并一度在公司 360 度评分中独占鳌头。不仅如此，他还带领团队优化了公司整条业务线的流程再造和系统化、自动化，人均效能提升了 20 多倍。</a:t>
            </a:r>
            <a:endParaRPr sz="2000">
              <a:latin typeface="Times New Roman" panose="02020603050405020304" pitchFamily="2" charset="0"/>
              <a:cs typeface="Times New Roman" panose="02020603050405020304" pitchFamily="2" charset="0"/>
            </a:endParaRPr>
          </a:p>
          <a:p>
            <a:pPr indent="0"/>
            <a:endParaRPr sz="2000">
              <a:latin typeface="Times New Roman" panose="02020603050405020304" pitchFamily="2" charset="0"/>
              <a:cs typeface="Times New Roman" panose="02020603050405020304" pitchFamily="2" charset="0"/>
            </a:endParaRPr>
          </a:p>
        </p:txBody>
      </p:sp>
      <p:pic>
        <p:nvPicPr>
          <p:cNvPr id="2" name="图片 1" descr="&amp;pky8089527865&amp;"/>
          <p:cNvPicPr>
            <a:picLocks noChangeAspect="1"/>
          </p:cNvPicPr>
          <p:nvPr/>
        </p:nvPicPr>
        <p:blipFill>
          <a:blip r:embed="rId2"/>
          <a:stretch>
            <a:fillRect/>
          </a:stretch>
        </p:blipFill>
        <p:spPr>
          <a:xfrm>
            <a:off x="76200" y="1544320"/>
            <a:ext cx="2145665" cy="5106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22"/>
            <a:ext cx="7692390" cy="75528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lumMod val="95000"/>
                    <a:lumOff val="5000"/>
                  </a:schemeClr>
                </a:solidFill>
                <a:latin typeface="Times New Roman" panose="02020603050405020304" pitchFamily="2" charset="0"/>
                <a:cs typeface="Times New Roman" panose="02020603050405020304" pitchFamily="2" charset="0"/>
                <a:sym typeface="+mn-ea"/>
              </a:rPr>
              <a:t>陈康：坚强的意志支撑起的金融创业之星</a:t>
            </a:r>
            <a:endParaRPr sz="2400" b="1">
              <a:solidFill>
                <a:schemeClr val="tx1">
                  <a:lumMod val="95000"/>
                  <a:lumOff val="5000"/>
                </a:schemeClr>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4" name="图片 3" descr="卡通人物&#10;&#10;描述已自动生成"/>
          <p:cNvPicPr>
            <a:picLocks noChangeAspect="1"/>
          </p:cNvPicPr>
          <p:nvPr/>
        </p:nvPicPr>
        <p:blipFill>
          <a:blip r:embed="rId2" cstate="print">
            <a:extLst>
              <a:ext uri="{28A0092B-C50C-407E-A947-70E740481C1C}">
                <a14:useLocalDpi xmlns:a14="http://schemas.microsoft.com/office/drawing/2010/main" val="0"/>
              </a:ext>
            </a:extLst>
          </a:blip>
          <a:srcRect l="16087"/>
          <a:stretch>
            <a:fillRect/>
          </a:stretch>
        </p:blipFill>
        <p:spPr>
          <a:xfrm>
            <a:off x="81280" y="2609215"/>
            <a:ext cx="2902585" cy="4075430"/>
          </a:xfrm>
          <a:prstGeom prst="rect">
            <a:avLst/>
          </a:prstGeom>
        </p:spPr>
      </p:pic>
      <p:sp>
        <p:nvSpPr>
          <p:cNvPr id="3" name="文本框 2"/>
          <p:cNvSpPr txBox="1"/>
          <p:nvPr/>
        </p:nvSpPr>
        <p:spPr>
          <a:xfrm>
            <a:off x="2131695" y="1544320"/>
            <a:ext cx="9272905" cy="4707890"/>
          </a:xfrm>
          <a:prstGeom prst="rect">
            <a:avLst/>
          </a:prstGeom>
          <a:noFill/>
          <a:ln w="9525">
            <a:noFill/>
          </a:ln>
        </p:spPr>
        <p:txBody>
          <a:bodyPr wrap="square">
            <a:spAutoFit/>
          </a:bodyPr>
          <a:p>
            <a:pPr indent="0"/>
            <a:r>
              <a:rPr sz="2000">
                <a:ln w="22225">
                  <a:solidFill>
                    <a:schemeClr val="accent2"/>
                  </a:solidFill>
                  <a:prstDash val="solid"/>
                </a:ln>
                <a:solidFill>
                  <a:schemeClr val="accent2">
                    <a:lumMod val="40000"/>
                    <a:lumOff val="60000"/>
                  </a:schemeClr>
                </a:solidFill>
                <a:effectLst/>
                <a:latin typeface="Times New Roman" panose="02020603050405020304" pitchFamily="2" charset="0"/>
                <a:cs typeface="Times New Roman" panose="02020603050405020304" pitchFamily="2" charset="0"/>
                <a:sym typeface="+mn-ea"/>
              </a:rPr>
              <a:t>放弃高薪，离职创业</a:t>
            </a:r>
            <a:endParaRPr sz="2000">
              <a:ln w="22225">
                <a:solidFill>
                  <a:schemeClr val="accent2"/>
                </a:solidFill>
                <a:prstDash val="solid"/>
              </a:ln>
              <a:solidFill>
                <a:schemeClr val="accent2">
                  <a:lumMod val="40000"/>
                  <a:lumOff val="60000"/>
                </a:schemeClr>
              </a:solidFill>
              <a:effectLst/>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sym typeface="+mn-ea"/>
              </a:rPr>
              <a:t>2011 年，陈康正值人生中的最好时光：在对抗病魔的同时，工作正值上升期，与领导同事相处融洽，在行业也有一些人脉积累。但按部就班的生活方式让他非常恐慌，陈康抑制不住内心的焦虑，决定放弃年薪数十万元的安逸生活，寻找新的挑战。</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经过与深圳几家民营资产管理公司深度接触后，陈康选择了一家已进入上市流程的金融控股集团，担任产品开发部总监一职，从中后台跨到了前台部门。为公司研发金融产品，对接各种合作机构，亲自攻坚销售渠道，在交通极度拥堵的北京，陈康马不停蹄，一天拜访八家机构，其所在的产品团队一度成为公司销售冠军。</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rPr>
              <a:t>一年之后，公司业务逐渐走上正轨，陈康因在业务理念上与老板有冲突，再次离职，加盟了一家基金公司，担任投行部总经理一职，一年下来斩获颇多。之后，陈康离职创业，与朋友合伙开了一家私募基金公司，初次创业没有成功，在经济上还有损失，但也让他吸取了一些教训。</a:t>
            </a:r>
            <a:endParaRPr sz="2000">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rPr>
              <a:t>2013 年 9 月，陈康遇到了做信息产业的高中同学高啸和如今的合伙人林政、韦添誉，初创的团队就这么形成了。陈康说，当时他们还没有互联网金融的概念，只</a:t>
            </a:r>
            <a:endParaRPr sz="2000">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图片 17" descr="&amp;pky8037808897&amp;"/>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rot="720000">
            <a:off x="455930" y="2073275"/>
            <a:ext cx="2153285" cy="4611370"/>
          </a:xfrm>
          <a:prstGeom prst="rect">
            <a:avLst/>
          </a:prstGeom>
        </p:spPr>
      </p:pic>
      <p:sp>
        <p:nvSpPr>
          <p:cNvPr id="99" name="矩形 15366"/>
          <p:cNvSpPr>
            <a:spLocks noChangeArrowheads="1"/>
          </p:cNvSpPr>
          <p:nvPr/>
        </p:nvSpPr>
        <p:spPr bwMode="auto">
          <a:xfrm>
            <a:off x="2018665" y="692513"/>
            <a:ext cx="7692390" cy="885099"/>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lumMod val="95000"/>
                    <a:lumOff val="5000"/>
                  </a:schemeClr>
                </a:solidFill>
                <a:latin typeface="Times New Roman" panose="02020603050405020304" pitchFamily="2" charset="0"/>
                <a:cs typeface="Times New Roman" panose="02020603050405020304" pitchFamily="2" charset="0"/>
                <a:sym typeface="+mn-ea"/>
              </a:rPr>
              <a:t>陈康：坚强的意志支撑起的金融创业之星</a:t>
            </a:r>
            <a:endParaRPr sz="2400" b="1">
              <a:solidFill>
                <a:schemeClr val="tx1">
                  <a:lumMod val="95000"/>
                  <a:lumOff val="5000"/>
                </a:schemeClr>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131695" y="1544320"/>
            <a:ext cx="9272905" cy="4399915"/>
          </a:xfrm>
          <a:prstGeom prst="rect">
            <a:avLst/>
          </a:prstGeom>
          <a:noFill/>
          <a:ln w="9525">
            <a:noFill/>
          </a:ln>
        </p:spPr>
        <p:txBody>
          <a:bodyPr wrap="square">
            <a:spAutoFit/>
          </a:bodyPr>
          <a:p>
            <a:pPr indent="0"/>
            <a:r>
              <a:rPr sz="2000">
                <a:latin typeface="Times New Roman" panose="02020603050405020304" pitchFamily="2" charset="0"/>
                <a:cs typeface="Times New Roman" panose="02020603050405020304" pitchFamily="2" charset="0"/>
                <a:sym typeface="+mn-ea"/>
              </a:rPr>
              <a:t>是在传统金融无法突围的情势下，想借助互联网做点事，等到进入行业中才发现互联网金融已经如火如荼。</a:t>
            </a:r>
            <a:endParaRPr sz="2000">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sym typeface="+mn-ea"/>
              </a:rPr>
              <a:t>陈康为此仿佛打开了新世界的大门，与团队成员把 P2P、众筹、第三方支付、虚拟货币等模式杂糅，形成自己的模式，最后他们决定做互联网线上理财平台。他们确定先构建一个金融产品的垂直搜索平台，站在投资者的角度，打造一个投资者喜欢、行业从业者乐于参与的平台，然后逐步完成行业规则，重塑行业生态，最终实现构建完善的财富管理行业生态圈的梦想。2013 年11 月，在互联网“金融元年”的尾巴，一个新的创业公司——深圳市高搜易信息技术有限公司诞生了。在短短一个月内，经过三次面谈后，一家机构投资者抛出了橄榄枝，高搜易以近乎奇迹般的速度获得了 3000 万元人民币天使轮融资。</a:t>
            </a:r>
            <a:endParaRPr sz="2000">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sym typeface="+mn-ea"/>
              </a:rPr>
              <a:t>2014 年年底，高搜易推出普惠金融产品信托宝，成功将信托理财互联网化，实现 10 元也能享受信托的高收益与高安全性，并以 8%~12% 的稳健收益受到热捧，在行业中引起了很高的关注。信托宝推出的第二天中午，在百度的收录就超过了 140 万条，这一项创新产品也获得了政府的大力支持，并迅速获得 10 多万注册用户。</a:t>
            </a:r>
            <a:endParaRPr sz="2000">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22"/>
            <a:ext cx="7692390" cy="755281"/>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lumMod val="95000"/>
                    <a:lumOff val="5000"/>
                  </a:schemeClr>
                </a:solidFill>
                <a:latin typeface="Times New Roman" panose="02020603050405020304" pitchFamily="2" charset="0"/>
                <a:cs typeface="Times New Roman" panose="02020603050405020304" pitchFamily="2" charset="0"/>
                <a:sym typeface="+mn-ea"/>
              </a:rPr>
              <a:t>陈康：坚强的意志支撑起的金融创业之星</a:t>
            </a:r>
            <a:endParaRPr sz="2400" b="1">
              <a:solidFill>
                <a:schemeClr val="tx1">
                  <a:lumMod val="95000"/>
                  <a:lumOff val="5000"/>
                </a:schemeClr>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4" name="图片 3" descr="卡通人物&#10;&#10;描述已自动生成"/>
          <p:cNvPicPr>
            <a:picLocks noChangeAspect="1"/>
          </p:cNvPicPr>
          <p:nvPr/>
        </p:nvPicPr>
        <p:blipFill>
          <a:blip r:embed="rId2" cstate="print">
            <a:extLst>
              <a:ext uri="{28A0092B-C50C-407E-A947-70E740481C1C}">
                <a14:useLocalDpi xmlns:a14="http://schemas.microsoft.com/office/drawing/2010/main" val="0"/>
              </a:ext>
            </a:extLst>
          </a:blip>
          <a:srcRect l="16087"/>
          <a:stretch>
            <a:fillRect/>
          </a:stretch>
        </p:blipFill>
        <p:spPr>
          <a:xfrm>
            <a:off x="81280" y="2609215"/>
            <a:ext cx="2902585" cy="4075430"/>
          </a:xfrm>
          <a:prstGeom prst="rect">
            <a:avLst/>
          </a:prstGeom>
        </p:spPr>
      </p:pic>
      <p:sp>
        <p:nvSpPr>
          <p:cNvPr id="3" name="文本框 2"/>
          <p:cNvSpPr txBox="1"/>
          <p:nvPr/>
        </p:nvSpPr>
        <p:spPr>
          <a:xfrm>
            <a:off x="2131695" y="1544320"/>
            <a:ext cx="9272905" cy="4399915"/>
          </a:xfrm>
          <a:prstGeom prst="rect">
            <a:avLst/>
          </a:prstGeom>
          <a:noFill/>
          <a:ln w="9525">
            <a:noFill/>
          </a:ln>
        </p:spPr>
        <p:txBody>
          <a:bodyPr wrap="square">
            <a:spAutoFit/>
          </a:bodyPr>
          <a:p>
            <a:pPr indent="0"/>
            <a:r>
              <a:rPr sz="2000">
                <a:latin typeface="Times New Roman" panose="02020603050405020304" pitchFamily="2" charset="0"/>
                <a:cs typeface="Times New Roman" panose="02020603050405020304" pitchFamily="2" charset="0"/>
                <a:sym typeface="+mn-ea"/>
              </a:rPr>
              <a:t>2015 年 6 月，高搜易商业模式获肯定，成</a:t>
            </a:r>
            <a:r>
              <a:rPr sz="2000">
                <a:latin typeface="Times New Roman" panose="02020603050405020304" pitchFamily="2" charset="0"/>
                <a:cs typeface="Times New Roman" panose="02020603050405020304" pitchFamily="2" charset="0"/>
                <a:sym typeface="+mn-ea"/>
              </a:rPr>
              <a:t>为入选深圳市发改委战略性新兴产业发展专项资金扶持计划的唯一一家互联网金融企业。2016 年 3 月，高搜易成功实现人民币 8000 万元 A 轮融资，纯草根创业的高搜易成功蜕变，成为行业内罕见的有两家国资背景机构投资的民营金融机构。</a:t>
            </a:r>
            <a:endParaRPr sz="2000">
              <a:latin typeface="Times New Roman" panose="02020603050405020304" pitchFamily="2" charset="0"/>
              <a:cs typeface="Times New Roman" panose="02020603050405020304" pitchFamily="2" charset="0"/>
            </a:endParaRPr>
          </a:p>
          <a:p>
            <a:pPr indent="0"/>
            <a:r>
              <a:rPr sz="2000">
                <a:ln w="22225">
                  <a:solidFill>
                    <a:schemeClr val="accent2"/>
                  </a:solidFill>
                  <a:prstDash val="solid"/>
                </a:ln>
                <a:solidFill>
                  <a:schemeClr val="accent2">
                    <a:lumMod val="40000"/>
                    <a:lumOff val="60000"/>
                  </a:schemeClr>
                </a:solidFill>
                <a:effectLst/>
                <a:latin typeface="Times New Roman" panose="02020603050405020304" pitchFamily="2" charset="0"/>
                <a:cs typeface="Times New Roman" panose="02020603050405020304" pitchFamily="2" charset="0"/>
                <a:sym typeface="+mn-ea"/>
              </a:rPr>
              <a:t>为“强直”患者建起首个公益基金</a:t>
            </a:r>
            <a:endParaRPr sz="2000">
              <a:ln w="22225">
                <a:solidFill>
                  <a:schemeClr val="accent2"/>
                </a:solidFill>
                <a:prstDash val="solid"/>
              </a:ln>
              <a:solidFill>
                <a:schemeClr val="accent2">
                  <a:lumMod val="40000"/>
                  <a:lumOff val="60000"/>
                </a:schemeClr>
              </a:solidFill>
              <a:effectLst/>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sym typeface="+mn-ea"/>
              </a:rPr>
              <a:t>“强直”被医学界称为“不死的癌症”，目前中国有超过 1000 万名患者，且主要集中在15~35 岁之间的男性。当前，医学界对于“强直”尚未找到具体的致病原因及有效的治疗方法。一直以来，“强直”群体并未受到社会太多的关注，该疾病也未被列入重大疾病范围。</a:t>
            </a:r>
            <a:endParaRPr sz="2000">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sym typeface="+mn-ea"/>
              </a:rPr>
              <a:t>2015 年 10 月，陈康发起国内首个专注于援助强直性脊柱炎患者群体的公益基金——易康公益专项基金。自易康公益专项基金成立以来，通过各种渠道，向各类机构及社会群体召集志愿者， 基金规模已超过 100 万元人民币，在医疗救助、经济帮助、精神鼓励等方面开展综合类服务，向多名“强直”患者伸出援助之手，成效显著。</a:t>
            </a:r>
            <a:endParaRPr sz="2000">
              <a:latin typeface="Times New Roman" panose="02020603050405020304" pitchFamily="2" charset="0"/>
              <a:cs typeface="Times New Roman" panose="02020603050405020304" pitchFamily="2" charset="0"/>
            </a:endParaRPr>
          </a:p>
        </p:txBody>
      </p:sp>
      <p:sp>
        <p:nvSpPr>
          <p:cNvPr id="10" name="流程图: 过程 9">
            <a:hlinkClick r:id="rId3" action="ppaction://hlinksldjump"/>
          </p:cNvPr>
          <p:cNvSpPr/>
          <p:nvPr/>
        </p:nvSpPr>
        <p:spPr>
          <a:xfrm>
            <a:off x="8808085" y="5732780"/>
            <a:ext cx="1686560" cy="386080"/>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solidFill>
                  <a:srgbClr val="C00000"/>
                </a:solidFill>
              </a:rPr>
              <a:t>案例点评</a:t>
            </a:r>
            <a:endParaRPr lang="zh-CN" altLang="en-US">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descr="&amp;pky8126441301&amp;"/>
          <p:cNvPicPr>
            <a:picLocks noChangeAspect="1"/>
          </p:cNvPicPr>
          <p:nvPr/>
        </p:nvPicPr>
        <p:blipFill>
          <a:blip r:embed="rId1">
            <a:clrChange>
              <a:clrFrom>
                <a:srgbClr val="CEE3F4">
                  <a:alpha val="100000"/>
                </a:srgbClr>
              </a:clrFrom>
              <a:clrTo>
                <a:srgbClr val="CEE3F4">
                  <a:alpha val="100000"/>
                  <a:alpha val="0"/>
                </a:srgbClr>
              </a:clrTo>
            </a:clrChange>
          </a:blip>
          <a:stretch>
            <a:fillRect/>
          </a:stretch>
        </p:blipFill>
        <p:spPr>
          <a:xfrm>
            <a:off x="0" y="0"/>
            <a:ext cx="12192000" cy="6812915"/>
          </a:xfrm>
          <a:prstGeom prst="rect">
            <a:avLst/>
          </a:prstGeom>
        </p:spPr>
      </p:pic>
      <p:sp>
        <p:nvSpPr>
          <p:cNvPr id="2" name="圆角矩形 1"/>
          <p:cNvSpPr/>
          <p:nvPr/>
        </p:nvSpPr>
        <p:spPr>
          <a:xfrm>
            <a:off x="1487170" y="551815"/>
            <a:ext cx="9417050" cy="5831840"/>
          </a:xfrm>
          <a:prstGeom prst="roundRect">
            <a:avLst/>
          </a:prstGeom>
          <a:solidFill>
            <a:schemeClr val="accent1">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1668780" y="560070"/>
            <a:ext cx="9272905" cy="5384800"/>
          </a:xfrm>
          <a:prstGeom prst="rect">
            <a:avLst/>
          </a:prstGeom>
          <a:noFill/>
          <a:ln w="9525">
            <a:noFill/>
          </a:ln>
        </p:spPr>
        <p:txBody>
          <a:bodyPr wrap="square">
            <a:spAutoFit/>
          </a:bodyPr>
          <a:p>
            <a:pPr indent="0" algn="ctr"/>
            <a:r>
              <a:rPr sz="24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rPr>
              <a:t>良好的身体素质是创业的重要资本</a:t>
            </a:r>
            <a:endParaRPr sz="24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endParaRPr>
          </a:p>
          <a:p>
            <a:pPr indent="0"/>
            <a:r>
              <a:rPr sz="20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rPr>
              <a:t>创业，是一项充满压力和挑战性的工作。在当前众多的创业教育的理论和实践中多会提到创业的素质与能力，但是创业者的身体素质是常被忽略的。对于创业者来说，创业过程中繁重的工作、强大的压力都会给创业者的身心造成很大的影响。近年来，创业者的健康问题频频见诸报端。2016 年 6 月 24 日，前阿里巴巴集团数据技术及产品部 DT 总监欧吉良猝死；同年 6 月 29 日，天涯社区副主编金波突然晕倒猝死于地铁站，年仅 34 岁；三个月后，年仅 44 岁的“春雨医生”CEO（首席执行官）张锐心梗去世。创业者的身体健康状况让我们不得不重视与思考在创业过程中健康与成功之间的关系。</a:t>
            </a:r>
            <a:endParaRPr sz="20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endParaRPr>
          </a:p>
          <a:p>
            <a:pPr indent="0"/>
            <a:r>
              <a:rPr sz="20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rPr>
              <a:t>身体条件从来都不是创业的障碍。尽管我们说，良好的身体素质是创业的重要资本，但是身体条件从来都不是创业者创业的障碍，相反我们可以看到很多克服了身体障碍或者困难的创业者， 取得优异的成绩。案例中的陈康，在饱受病痛折磨的时候并没有自怨自艾，反而克服了疾病，勇敢地走上创业之路。在他创业成功之后，还积极建立公益基金，回馈社会。</a:t>
            </a:r>
            <a:endParaRPr sz="20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endParaRPr>
          </a:p>
          <a:p>
            <a:pPr indent="0"/>
            <a:r>
              <a:rPr sz="20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rPr>
              <a:t>身心平衡是创业过程中需要关注的问题。创业过程中的压力是巨大的，而创业者，尤其是创业团队的领导者每天都面临非常巨大的心理压力。如何保持良好的心态也是关系到创业发展的重要问题。</a:t>
            </a:r>
            <a:endParaRPr sz="20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QQ 之父马化腾和他的创业团队</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4" name="图片 13" descr="&amp;pky8789337449&amp;"/>
          <p:cNvPicPr>
            <a:picLocks noChangeAspect="1"/>
          </p:cNvPicPr>
          <p:nvPr/>
        </p:nvPicPr>
        <p:blipFill>
          <a:blip r:embed="rId2"/>
          <a:stretch>
            <a:fillRect/>
          </a:stretch>
        </p:blipFill>
        <p:spPr>
          <a:xfrm>
            <a:off x="-226060" y="757555"/>
            <a:ext cx="2930525" cy="6100445"/>
          </a:xfrm>
          <a:prstGeom prst="rect">
            <a:avLst/>
          </a:prstGeom>
        </p:spPr>
      </p:pic>
      <p:sp>
        <p:nvSpPr>
          <p:cNvPr id="2" name="文本框 1"/>
          <p:cNvSpPr txBox="1"/>
          <p:nvPr/>
        </p:nvSpPr>
        <p:spPr>
          <a:xfrm>
            <a:off x="2247900" y="1544320"/>
            <a:ext cx="9257665" cy="4092575"/>
          </a:xfrm>
          <a:prstGeom prst="rect">
            <a:avLst/>
          </a:prstGeom>
          <a:noFill/>
          <a:ln w="9525">
            <a:noFill/>
          </a:ln>
        </p:spPr>
        <p:txBody>
          <a:bodyPr wrap="square">
            <a:spAutoFit/>
          </a:bodyPr>
          <a:p>
            <a:pPr indent="0"/>
            <a:r>
              <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rPr>
              <a:t>（一）马化腾的创业背景</a:t>
            </a:r>
            <a:endPar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马化腾于 1971 年 10 月出生在广东潮阳，1984 年随父母从海南迁至深圳，1989~1993 年，就读于深圳大学计算机专业，大学毕业后，进入润迅通信发展有限公司，从专注于寻呼软件开发的软件工程师一直做到开发部主管。</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1998 年，马化腾创办腾讯计算机系统有限公司，2009 年，当选中国经济十年商业领袖，2010 年，在福布斯富豪排行榜排名第 249 位，大陆富豪第六位，2010 年 5 月 14 日，在“2010 新财富 500富人榜”，以 3342 亿元资产排名第五位。</a:t>
            </a:r>
            <a:endParaRPr sz="2000">
              <a:latin typeface="Times New Roman" panose="02020603050405020304" pitchFamily="2" charset="0"/>
              <a:cs typeface="Times New Roman" panose="02020603050405020304" pitchFamily="2" charset="0"/>
              <a:sym typeface="+mn-ea"/>
            </a:endParaRPr>
          </a:p>
          <a:p>
            <a:pPr indent="0"/>
            <a:r>
              <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rPr>
              <a:t>（二）马化腾创业团队的构建</a:t>
            </a:r>
            <a:endPar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马化腾当年相邀四位伙伴共同创业，由马化腾出主要的启动资金。有人想加钱、占更大的股份， 马化腾说不行，“根据我对你能力的判断，你不适合拿更多的股份”。因为未来的潜力要和应有的股份匹配，不匹配就要出问题。什么问题？拿大股的不干事，干事的股份又少，矛盾就会发生。</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投资理财讲师张雪奎对此很赞成。中国有句老话：生意好做伙计难搁。团队的利</a:t>
            </a:r>
            <a:endParaRPr sz="2000">
              <a:latin typeface="Times New Roman" panose="02020603050405020304" pitchFamily="2" charset="0"/>
              <a:cs typeface="Times New Roman" panose="02020603050405020304" pitchFamily="2"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QQ 之父马化腾和他的创业团队</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文本框 1"/>
          <p:cNvSpPr txBox="1"/>
          <p:nvPr/>
        </p:nvSpPr>
        <p:spPr>
          <a:xfrm>
            <a:off x="2247900" y="1544320"/>
            <a:ext cx="9257665" cy="4707890"/>
          </a:xfrm>
          <a:prstGeom prst="rect">
            <a:avLst/>
          </a:prstGeom>
          <a:noFill/>
          <a:ln w="9525">
            <a:noFill/>
          </a:ln>
        </p:spPr>
        <p:txBody>
          <a:bodyPr wrap="square">
            <a:spAutoFit/>
          </a:bodyPr>
          <a:p>
            <a:pPr indent="0"/>
            <a:r>
              <a:rPr sz="2000">
                <a:latin typeface="Times New Roman" panose="02020603050405020304" pitchFamily="2" charset="0"/>
                <a:cs typeface="Times New Roman" panose="02020603050405020304" pitchFamily="2" charset="0"/>
                <a:sym typeface="+mn-ea"/>
              </a:rPr>
              <a:t>益问题、权利问题考虑在先就是打好地基。不过，虽然主要资金由马化腾出，他却自愿把所占的股份降到一半以下，只持有 47.5% 的股份。“要他们的总和比我多一点点，不要形成一种垄断、独裁的局面”。而同时，他自己又一定要出主要的资金，占大股。“如果马化腾和李彦宏没有一个主心骨，股份大家平分，到时候肯定出问题，同样完蛋”。</a:t>
            </a:r>
            <a:endParaRPr sz="2000">
              <a:latin typeface="Times New Roman" panose="02020603050405020304" pitchFamily="2" charset="0"/>
              <a:cs typeface="Times New Roman" panose="02020603050405020304" pitchFamily="2" charset="0"/>
              <a:sym typeface="+mn-ea"/>
            </a:endParaRPr>
          </a:p>
          <a:p>
            <a:pPr indent="0"/>
            <a:r>
              <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rPr>
              <a:t>（三）马化腾创立腾讯</a:t>
            </a:r>
            <a:endParaRPr sz="2000">
              <a:solidFill>
                <a:schemeClr val="accent1"/>
              </a:solidFill>
              <a:effectLst>
                <a:outerShdw blurRad="38100" dist="25400" dir="5400000" algn="ctr" rotWithShape="0">
                  <a:srgbClr val="6E747A">
                    <a:alpha val="43000"/>
                  </a:srgbClr>
                </a:outerShdw>
              </a:effectLst>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马化腾有个朋友跟另外两个人合伙开了家公司。不过三个人都很强势，经常意见不合，下面的员工不知道该听谁的，最后收场很难看。为避免彼此争夺权力，马化腾在当年创立腾讯之初就和四个伙伴约定清楚：各展所长、各管一摊。因为都是多年同学，彼此特长都知根知底。彼此定位不同，就能从不同的角度来判断，确保认识全面。而且，没有人能够独断，保证了讨论的空间。如此设计，使创始团队能在维持张力的同时保持和谐。最后马化腾有一大股，该做决定的时候能一锤定音。这就是马化腾，创业初期就预估到今后可能遇到的问题，同时提前准备好应对的办法。</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张雪奎认为马化腾深深领悟了“不谋万世者，不足谋一时；不谋全局者，不足谋一</a:t>
            </a:r>
            <a:endParaRPr sz="2000">
              <a:latin typeface="Times New Roman" panose="02020603050405020304" pitchFamily="2" charset="0"/>
              <a:cs typeface="Times New Roman" panose="02020603050405020304" pitchFamily="2" charset="0"/>
              <a:sym typeface="+mn-ea"/>
            </a:endParaRPr>
          </a:p>
        </p:txBody>
      </p:sp>
      <p:pic>
        <p:nvPicPr>
          <p:cNvPr id="3" name="图片 2" descr="&amp;pky8089527865&amp;"/>
          <p:cNvPicPr>
            <a:picLocks noChangeAspect="1"/>
          </p:cNvPicPr>
          <p:nvPr/>
        </p:nvPicPr>
        <p:blipFill>
          <a:blip r:embed="rId2"/>
          <a:stretch>
            <a:fillRect/>
          </a:stretch>
        </p:blipFill>
        <p:spPr>
          <a:xfrm>
            <a:off x="76200" y="1544320"/>
            <a:ext cx="2287270" cy="5106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1" action="ppaction://hlinksldjump"/>
          </p:cNvPr>
          <p:cNvSpPr txBox="1"/>
          <p:nvPr/>
        </p:nvSpPr>
        <p:spPr>
          <a:xfrm>
            <a:off x="1481455" y="1212374"/>
            <a:ext cx="6217285" cy="980121"/>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ea typeface="宋体" panose="02010600030101010101" pitchFamily="2" charset="-122"/>
                <a:sym typeface="+mn-ea"/>
              </a:rPr>
              <a:t>一、什么是创业者</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3" name="文本框 2">
            <a:hlinkClick r:id="rId2" action="ppaction://hlinksldjump"/>
          </p:cNvPr>
          <p:cNvSpPr txBox="1"/>
          <p:nvPr/>
        </p:nvSpPr>
        <p:spPr>
          <a:xfrm>
            <a:off x="5165090" y="2388269"/>
            <a:ext cx="626808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二、创业者的职能</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6" name="文本框 5">
            <a:hlinkClick r:id="rId3" action="ppaction://hlinksldjump"/>
          </p:cNvPr>
          <p:cNvSpPr txBox="1"/>
          <p:nvPr/>
        </p:nvSpPr>
        <p:spPr>
          <a:xfrm>
            <a:off x="1577975" y="3673509"/>
            <a:ext cx="621728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三、创业者的类型</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8" name="文本框 7">
            <a:hlinkClick r:id="rId4" action="ppaction://hlinksldjump"/>
          </p:cNvPr>
          <p:cNvSpPr txBox="1"/>
          <p:nvPr/>
        </p:nvSpPr>
        <p:spPr>
          <a:xfrm>
            <a:off x="3493135" y="4918672"/>
            <a:ext cx="8051800" cy="107386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四、创业素质与能力</a:t>
            </a:r>
            <a:endParaRPr lang="zh-CN" sz="3600">
              <a:solidFill>
                <a:srgbClr val="231F20"/>
              </a:solidFill>
              <a:latin typeface="Times New Roman" panose="02020603050405020304" pitchFamily="2" charset="0"/>
              <a:ea typeface="宋体" panose="02010600030101010101" pitchFamily="2" charset="-122"/>
              <a:sym typeface="+mn-ea"/>
            </a:endParaRPr>
          </a:p>
        </p:txBody>
      </p:sp>
      <p:pic>
        <p:nvPicPr>
          <p:cNvPr id="9" name="图片 8" descr="&amp;pky8748740725&amp;"/>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0" y="3001645"/>
            <a:ext cx="2037080" cy="3775710"/>
          </a:xfrm>
          <a:prstGeom prst="rect">
            <a:avLst/>
          </a:prstGeom>
        </p:spPr>
      </p:pic>
      <p:pic>
        <p:nvPicPr>
          <p:cNvPr id="14" name="图片 13" descr="&amp;pky8875315935&amp;"/>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443595" y="245110"/>
            <a:ext cx="1823720" cy="1924685"/>
          </a:xfrm>
          <a:prstGeom prst="rect">
            <a:avLst/>
          </a:prstGeom>
        </p:spPr>
      </p:pic>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10" name="Back">
              <a:hlinkClick r:id="rId7"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graphicFrame>
        <p:nvGraphicFramePr>
          <p:cNvPr id="17" name="表格 16"/>
          <p:cNvGraphicFramePr/>
          <p:nvPr>
            <p:custDataLst>
              <p:tags r:id="rId8"/>
            </p:custDataLst>
          </p:nvPr>
        </p:nvGraphicFramePr>
        <p:xfrm>
          <a:off x="5887720" y="2936875"/>
          <a:ext cx="208280" cy="731520"/>
        </p:xfrm>
        <a:graphic>
          <a:graphicData uri="http://schemas.openxmlformats.org/drawingml/2006/table">
            <a:tbl>
              <a:tblPr firstRow="1" bandRow="1">
                <a:tableStyleId>{5940675A-B579-460E-94D1-54222C63F5DA}</a:tableStyleId>
              </a:tblPr>
              <a:tblGrid>
                <a:gridCol w="20828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QQ 之父马化腾和他的创业团队</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文本框 1"/>
          <p:cNvSpPr txBox="1"/>
          <p:nvPr/>
        </p:nvSpPr>
        <p:spPr>
          <a:xfrm>
            <a:off x="2247900" y="1544320"/>
            <a:ext cx="9257665" cy="4399915"/>
          </a:xfrm>
          <a:prstGeom prst="rect">
            <a:avLst/>
          </a:prstGeom>
          <a:noFill/>
          <a:ln w="9525">
            <a:noFill/>
          </a:ln>
        </p:spPr>
        <p:txBody>
          <a:bodyPr wrap="square">
            <a:spAutoFit/>
          </a:bodyPr>
          <a:p>
            <a:pPr indent="0"/>
            <a:r>
              <a:rPr sz="2000">
                <a:latin typeface="Times New Roman" panose="02020603050405020304" pitchFamily="2" charset="0"/>
                <a:cs typeface="Times New Roman" panose="02020603050405020304" pitchFamily="2" charset="0"/>
                <a:sym typeface="+mn-ea"/>
              </a:rPr>
              <a:t>域”的精髓。2006 年 2 月，有麦肯锡和高盛背景的空降兵刘炽平从马化腾手中接过总裁的位置。</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“总裁就是作为 CEO 的继承人，我们是这样培养的。”34 岁的马化腾说出这句话的时候， 不仅表明已开始为自己培养接班人，也意味着，当年与马化腾携手创业的四个伙伴将听这位外来空降兵的号令。刘炽平因协助腾讯上市与马化腾相熟，对腾讯的情况“十分了解”。2005 年初， 他先是做了腾讯的首席战略投资官，一年考察之后才被任命为总裁。</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对比一些大公司常常空降陌生大总裁，这显然更具稳定性。同样是任命总裁，陈天桥就是一声令下，唐骏一步到位，之前两个人只有数面之交。在中国互联网里，常常拿陈天桥来反衬马化腾。一个“疾如风，侵略如火”；一个“徐如林，不动如山”。</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2005 年，腾讯还基本是几个创始人各管一块，但其业务已经变得多样化也更加专业化。马化腾对他的伙伴们讲，一定要培养自己的接班人。“我们的责任是更多地支持接班人去做，更多地在跨部门之间协调，而更多的决策和具体的事情都是交</a:t>
            </a:r>
            <a:endParaRPr sz="2000">
              <a:latin typeface="Times New Roman" panose="02020603050405020304" pitchFamily="2" charset="0"/>
              <a:cs typeface="Times New Roman" panose="02020603050405020304" pitchFamily="2" charset="0"/>
              <a:sym typeface="+mn-ea"/>
            </a:endParaRPr>
          </a:p>
        </p:txBody>
      </p:sp>
      <p:pic>
        <p:nvPicPr>
          <p:cNvPr id="7" name="图片 6" descr="&amp;pky8089527441&amp;"/>
          <p:cNvPicPr>
            <a:picLocks noChangeAspect="1"/>
          </p:cNvPicPr>
          <p:nvPr/>
        </p:nvPicPr>
        <p:blipFill>
          <a:blip r:embed="rId2"/>
          <a:srcRect l="15256" t="23671"/>
          <a:stretch>
            <a:fillRect/>
          </a:stretch>
        </p:blipFill>
        <p:spPr>
          <a:xfrm>
            <a:off x="0" y="1223010"/>
            <a:ext cx="2694940" cy="5365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latin typeface="Times New Roman" panose="02020603050405020304" pitchFamily="2" charset="0"/>
                <a:cs typeface="Times New Roman" panose="02020603050405020304" pitchFamily="2" charset="0"/>
                <a:sym typeface="+mn-ea"/>
              </a:rPr>
              <a:t>QQ 之父马化腾和他的创业团队</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文本框 1"/>
          <p:cNvSpPr txBox="1"/>
          <p:nvPr/>
        </p:nvSpPr>
        <p:spPr>
          <a:xfrm>
            <a:off x="2186940" y="1512570"/>
            <a:ext cx="9257665" cy="4399915"/>
          </a:xfrm>
          <a:prstGeom prst="rect">
            <a:avLst/>
          </a:prstGeom>
          <a:noFill/>
          <a:ln w="9525">
            <a:noFill/>
          </a:ln>
        </p:spPr>
        <p:txBody>
          <a:bodyPr wrap="square">
            <a:spAutoFit/>
          </a:bodyPr>
          <a:p>
            <a:pPr indent="0"/>
            <a:r>
              <a:rPr sz="2000">
                <a:latin typeface="Times New Roman" panose="02020603050405020304" pitchFamily="2" charset="0"/>
                <a:cs typeface="Times New Roman" panose="02020603050405020304" pitchFamily="2" charset="0"/>
                <a:sym typeface="+mn-ea"/>
              </a:rPr>
              <a:t>给他们去做”。现在，公司有两个CTO：一个是创始人张志东，另一个是从微软空降的熊明华。九人的核心高管团队里有四人为外部空降。“没办法，”马化腾说。“因为有些专业知识，无论怎么补课，就是到不了那个级别。指望通过你的提高去迎合公司发展的风险太大，所以一定要请人来替换你的功能。”如 CFO 曾振国、行政总裁网大为等。</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要搞资本运作、要跟国际大公司合作就是要靠空降兵们积累了很多年的专业知识能力。张雪奎认为，这充分显示了马化腾的胸怀和智慧。现在，市场和销售交给刘炽平，各条具体业务线交给各高层，马化腾跟踪和掌握前沿的信息。每天晚上马化腾都泡在网上、各大门户的科技频道， 看看国内的 IT 社区，国外的有意思的产品，要下载下来用一下；新出来的网络游戏，也要玩一玩。</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身为腾讯的“首席体验官”，马化腾要求每个“产品经理要把自己当一个挑剔的用户”。一个新产品出来，先以一个普通网民的身份去感受，哪里不方便，哪个按键用起来别扭，哪里颜色刺眼，要对很多细节提出建议。用户界面和人机交互的设计，也是他兴趣所在。（资料来源 http://www.51qcy.cn/chuangyegushi/778661.shtml）</a:t>
            </a:r>
            <a:endParaRPr sz="2000">
              <a:latin typeface="Times New Roman" panose="02020603050405020304" pitchFamily="2" charset="0"/>
              <a:cs typeface="Times New Roman" panose="02020603050405020304" pitchFamily="2" charset="0"/>
              <a:sym typeface="+mn-ea"/>
            </a:endParaRPr>
          </a:p>
        </p:txBody>
      </p:sp>
      <p:pic>
        <p:nvPicPr>
          <p:cNvPr id="18" name="图片 17" descr="&amp;pky8037808897&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rot="720000">
            <a:off x="455930" y="2073275"/>
            <a:ext cx="2153285" cy="4611370"/>
          </a:xfrm>
          <a:prstGeom prst="rect">
            <a:avLst/>
          </a:prstGeom>
        </p:spPr>
      </p:pic>
      <p:sp>
        <p:nvSpPr>
          <p:cNvPr id="4" name="流程图: 过程 3">
            <a:hlinkClick r:id="rId3" action="ppaction://hlinksldjump"/>
          </p:cNvPr>
          <p:cNvSpPr/>
          <p:nvPr/>
        </p:nvSpPr>
        <p:spPr>
          <a:xfrm>
            <a:off x="8208645" y="5912485"/>
            <a:ext cx="1686560" cy="386080"/>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solidFill>
                  <a:srgbClr val="C00000"/>
                </a:solidFill>
              </a:rPr>
              <a:t>案例点评</a:t>
            </a:r>
            <a:endParaRPr lang="zh-CN" altLang="en-US">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图片 19" descr="&amp;pky8126441301&amp;"/>
          <p:cNvPicPr>
            <a:picLocks noChangeAspect="1"/>
          </p:cNvPicPr>
          <p:nvPr/>
        </p:nvPicPr>
        <p:blipFill>
          <a:blip r:embed="rId1">
            <a:clrChange>
              <a:clrFrom>
                <a:srgbClr val="CEE3F4">
                  <a:alpha val="100000"/>
                </a:srgbClr>
              </a:clrFrom>
              <a:clrTo>
                <a:srgbClr val="CEE3F4">
                  <a:alpha val="100000"/>
                  <a:alpha val="0"/>
                </a:srgbClr>
              </a:clrTo>
            </a:clrChange>
          </a:blip>
          <a:stretch>
            <a:fillRect/>
          </a:stretch>
        </p:blipFill>
        <p:spPr>
          <a:xfrm>
            <a:off x="0" y="0"/>
            <a:ext cx="12192000" cy="6812915"/>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圆角矩形 1"/>
          <p:cNvSpPr/>
          <p:nvPr/>
        </p:nvSpPr>
        <p:spPr>
          <a:xfrm>
            <a:off x="1487170" y="855980"/>
            <a:ext cx="9417050" cy="4217670"/>
          </a:xfrm>
          <a:prstGeom prst="roundRect">
            <a:avLst/>
          </a:prstGeom>
          <a:solidFill>
            <a:schemeClr val="accent1">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631315" y="996950"/>
            <a:ext cx="9272905" cy="3784600"/>
          </a:xfrm>
          <a:prstGeom prst="rect">
            <a:avLst/>
          </a:prstGeom>
          <a:noFill/>
          <a:ln w="9525">
            <a:noFill/>
          </a:ln>
        </p:spPr>
        <p:txBody>
          <a:bodyPr wrap="square">
            <a:spAutoFit/>
          </a:bodyPr>
          <a:p>
            <a:pPr indent="0" algn="ctr"/>
            <a:r>
              <a:rPr sz="24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rPr>
              <a:t>创业团队对于创业成功具有重要的意义，但并非所有的团队都能获得成功。团队的管理也非常重要。由于创业团队本身的动态性特征，团队管理就是贯穿于创业团队的整个生命周期的工作。创业团队管理的重点是在维持团队稳定的前提下发挥团队多样性优势。团队管理是一门艺术，要针对具体的情况来灵活进行，但是也有一些普遍性的原则可以利用。第一，选择。创建团队的第一步就是选择团队成员；第二，沟通。沟通是团队管理重要的一环，也是避免决策失误的手段； 第三，个人发展。给个人提供广阔的发展空间，才能使员工产生高的绩效；第四，激励。有效的激励不仅仅是物质激励，还包括精神激励，可以通过岗位设置、授权、薪酬机制等来实现。</a:t>
            </a:r>
            <a:endParaRPr sz="24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98586">
            <a:off x="9869142" y="2725821"/>
            <a:ext cx="233412" cy="778040"/>
          </a:xfrm>
          <a:prstGeom prst="rect">
            <a:avLst/>
          </a:prstGeom>
        </p:spPr>
      </p:pic>
      <p:pic>
        <p:nvPicPr>
          <p:cNvPr id="17" name="图片 16" descr="图片包含 游戏机&#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6">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7">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6010224" y="4109574"/>
            <a:ext cx="6024880" cy="1861185"/>
          </a:xfrm>
          <a:prstGeom prst="rect">
            <a:avLst/>
          </a:prstGeom>
          <a:noFill/>
        </p:spPr>
        <p:txBody>
          <a:bodyPr wrap="none" rtlCol="0">
            <a:spAutoFit/>
            <a:scene3d>
              <a:camera prst="orthographicFront"/>
              <a:lightRig rig="threePt" dir="t"/>
            </a:scene3d>
          </a:bodyPr>
          <a:lstStyle/>
          <a:p>
            <a:pPr algn="l"/>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单元自测</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2"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4" name="图片 33" descr="&amp;pky8837382807&amp;"/>
          <p:cNvPicPr>
            <a:picLocks noChangeAspect="1"/>
          </p:cNvPicPr>
          <p:nvPr/>
        </p:nvPicPr>
        <p:blipFill>
          <a:blip r:embed="rId9">
            <a:clrChange>
              <a:clrFrom>
                <a:srgbClr val="FFFFFF">
                  <a:alpha val="100000"/>
                </a:srgbClr>
              </a:clrFrom>
              <a:clrTo>
                <a:srgbClr val="FFFFFF">
                  <a:alpha val="100000"/>
                  <a:alpha val="0"/>
                </a:srgbClr>
              </a:clrTo>
            </a:clrChange>
          </a:blip>
          <a:srcRect l="6325" t="21483" b="14993"/>
          <a:stretch>
            <a:fillRect/>
          </a:stretch>
        </p:blipFill>
        <p:spPr>
          <a:xfrm>
            <a:off x="0" y="2446655"/>
            <a:ext cx="4578985" cy="4389120"/>
          </a:xfrm>
          <a:prstGeom prst="rect">
            <a:avLst/>
          </a:prstGeom>
        </p:spPr>
      </p:pic>
      <p:pic>
        <p:nvPicPr>
          <p:cNvPr id="19" name="图片 18" descr="&amp;pky8434395839&amp;"/>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rot="780000">
            <a:off x="8622030" y="1367790"/>
            <a:ext cx="2411095" cy="981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02535" y="2922905"/>
            <a:ext cx="8609330" cy="829945"/>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创业能力包括哪几个方面的能力？</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pic>
        <p:nvPicPr>
          <p:cNvPr id="5" name="图片 4" descr="图片包含 室内, 桌子, 花, 粉色&#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853815"/>
            <a:ext cx="3004185" cy="3004185"/>
          </a:xfrm>
          <a:prstGeom prst="rect">
            <a:avLst/>
          </a:prstGeom>
        </p:spPr>
      </p:pic>
      <p:sp>
        <p:nvSpPr>
          <p:cNvPr id="3" name="矩形 2"/>
          <p:cNvSpPr/>
          <p:nvPr/>
        </p:nvSpPr>
        <p:spPr>
          <a:xfrm>
            <a:off x="1344930" y="2343785"/>
            <a:ext cx="150431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1</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6" name="图片 5" descr="&amp;pky8124003084&amp;"/>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777730" y="2922905"/>
            <a:ext cx="1882775" cy="38525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2"/>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3"/>
                                        </p:tgtEl>
                                      </p:cBhvr>
                                      <p:by x="150000" y="150000"/>
                                      <p:from x="100000" y="100000"/>
                                      <p:to x="150000" y="150000"/>
                                    </p:animScale>
                                  </p:childTnLst>
                                </p:cTn>
                              </p:par>
                              <p:par>
                                <p:cTn id="11" presetID="6" presetClass="emph" presetSubtype="0" fill="hold" grpId="1" nodeType="withEffect">
                                  <p:stCondLst>
                                    <p:cond delay="0"/>
                                  </p:stCondLst>
                                  <p:childTnLst>
                                    <p:animScale>
                                      <p:cBhvr>
                                        <p:cTn id="12" dur="500" fill="hold"/>
                                        <p:tgtEl>
                                          <p:spTgt spid="2"/>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Scale>
                                      <p:cBhvr>
                                        <p:cTn id="16"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P spid="3"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62625" y="2765425"/>
            <a:ext cx="5763260" cy="829945"/>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创业者类型的划分标准是什么？</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sp>
        <p:nvSpPr>
          <p:cNvPr id="3" name="矩形 2"/>
          <p:cNvSpPr/>
          <p:nvPr/>
        </p:nvSpPr>
        <p:spPr>
          <a:xfrm>
            <a:off x="4605020" y="2186305"/>
            <a:ext cx="126174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2</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amp;pky8352119212&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063625" y="2392680"/>
            <a:ext cx="3739515" cy="3822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2"/>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3"/>
                                        </p:tgtEl>
                                      </p:cBhvr>
                                      <p:by x="150000" y="150000"/>
                                      <p:from x="100000" y="100000"/>
                                      <p:to x="150000" y="150000"/>
                                    </p:animScale>
                                  </p:childTnLst>
                                </p:cTn>
                              </p:par>
                              <p:par>
                                <p:cTn id="11" presetID="6" presetClass="emph" presetSubtype="0" fill="hold" grpId="1" nodeType="withEffect">
                                  <p:stCondLst>
                                    <p:cond delay="0"/>
                                  </p:stCondLst>
                                  <p:childTnLst>
                                    <p:animScale>
                                      <p:cBhvr>
                                        <p:cTn id="12" dur="500" fill="hold"/>
                                        <p:tgtEl>
                                          <p:spTgt spid="2"/>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Scale>
                                      <p:cBhvr>
                                        <p:cTn id="16"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P spid="3"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62625" y="2765425"/>
            <a:ext cx="5763260" cy="829945"/>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团队问题的处理方式是什么？</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sp>
        <p:nvSpPr>
          <p:cNvPr id="3" name="矩形 2"/>
          <p:cNvSpPr/>
          <p:nvPr/>
        </p:nvSpPr>
        <p:spPr>
          <a:xfrm>
            <a:off x="4605020" y="2186305"/>
            <a:ext cx="126174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3</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pic>
        <p:nvPicPr>
          <p:cNvPr id="18" name="图片 17" descr="&amp;pky8422787206&amp;"/>
          <p:cNvPicPr>
            <a:picLocks noChangeAspect="1"/>
          </p:cNvPicPr>
          <p:nvPr/>
        </p:nvPicPr>
        <p:blipFill>
          <a:blip r:embed="rId1">
            <a:clrChange>
              <a:clrFrom>
                <a:srgbClr val="FFFFFF">
                  <a:alpha val="100000"/>
                </a:srgbClr>
              </a:clrFrom>
              <a:clrTo>
                <a:srgbClr val="FFFFFF">
                  <a:alpha val="100000"/>
                  <a:alpha val="0"/>
                </a:srgbClr>
              </a:clrTo>
            </a:clrChange>
          </a:blip>
          <a:srcRect t="19174" b="12787"/>
          <a:stretch>
            <a:fillRect/>
          </a:stretch>
        </p:blipFill>
        <p:spPr>
          <a:xfrm>
            <a:off x="814070" y="1090295"/>
            <a:ext cx="5330190" cy="5125085"/>
          </a:xfrm>
          <a:prstGeom prst="rect">
            <a:avLst/>
          </a:prstGeom>
        </p:spPr>
      </p:pic>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2"/>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3"/>
                                        </p:tgtEl>
                                      </p:cBhvr>
                                      <p:by x="150000" y="150000"/>
                                      <p:from x="100000" y="100000"/>
                                      <p:to x="150000" y="150000"/>
                                    </p:animScale>
                                  </p:childTnLst>
                                </p:cTn>
                              </p:par>
                              <p:par>
                                <p:cTn id="11" presetID="6" presetClass="emph" presetSubtype="0" fill="hold" grpId="1" nodeType="withEffect">
                                  <p:stCondLst>
                                    <p:cond delay="0"/>
                                  </p:stCondLst>
                                  <p:childTnLst>
                                    <p:animScale>
                                      <p:cBhvr>
                                        <p:cTn id="12" dur="500" fill="hold"/>
                                        <p:tgtEl>
                                          <p:spTgt spid="2"/>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Scale>
                                      <p:cBhvr>
                                        <p:cTn id="16"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P spid="3"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17" name="图片 16" descr="图片包含 游戏机&#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5">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6">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6010224" y="4109574"/>
            <a:ext cx="6024880" cy="1861185"/>
          </a:xfrm>
          <a:prstGeom prst="rect">
            <a:avLst/>
          </a:prstGeom>
          <a:noFill/>
        </p:spPr>
        <p:txBody>
          <a:bodyPr wrap="none" rtlCol="0">
            <a:spAutoFit/>
            <a:scene3d>
              <a:camera prst="orthographicFront"/>
              <a:lightRig rig="threePt" dir="t"/>
            </a:scene3d>
          </a:bodyPr>
          <a:lstStyle/>
          <a:p>
            <a:pPr algn="l"/>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主题讨论</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7"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4" name="图片 13" descr="&amp;pky8534240363&amp;"/>
          <p:cNvPicPr>
            <a:picLocks noChangeAspect="1"/>
          </p:cNvPicPr>
          <p:nvPr/>
        </p:nvPicPr>
        <p:blipFill>
          <a:blip r:embed="rId8">
            <a:clrChange>
              <a:clrFrom>
                <a:srgbClr val="FFFFFF">
                  <a:alpha val="100000"/>
                </a:srgbClr>
              </a:clrFrom>
              <a:clrTo>
                <a:srgbClr val="FFFFFF">
                  <a:alpha val="100000"/>
                  <a:alpha val="0"/>
                </a:srgbClr>
              </a:clrTo>
            </a:clrChange>
          </a:blip>
          <a:srcRect l="6473" b="4772"/>
          <a:stretch>
            <a:fillRect/>
          </a:stretch>
        </p:blipFill>
        <p:spPr>
          <a:xfrm>
            <a:off x="0" y="3035300"/>
            <a:ext cx="5064760" cy="3649345"/>
          </a:xfrm>
          <a:prstGeom prst="rect">
            <a:avLst/>
          </a:prstGeom>
        </p:spPr>
      </p:pic>
      <p:pic>
        <p:nvPicPr>
          <p:cNvPr id="2" name="图片 1" descr="&amp;pky8131867349&amp;"/>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8625840" y="1194435"/>
            <a:ext cx="1929130" cy="2117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66290" y="2178050"/>
            <a:ext cx="8418830" cy="829945"/>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团队创业过程中应该注意处理哪些关系？</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 name="图片 2" descr="89328872&amp;pky8789328872&amp;"/>
          <p:cNvPicPr>
            <a:picLocks noChangeAspect="1"/>
          </p:cNvPicPr>
          <p:nvPr/>
        </p:nvPicPr>
        <p:blipFill>
          <a:blip r:embed="rId2"/>
          <a:stretch>
            <a:fillRect/>
          </a:stretch>
        </p:blipFill>
        <p:spPr>
          <a:xfrm>
            <a:off x="5745480" y="2310130"/>
            <a:ext cx="4902200" cy="50850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646643"/>
            <a:ext cx="5648616" cy="756869"/>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一、什么是创业者</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1178560" y="1403350"/>
            <a:ext cx="10280650" cy="4523105"/>
          </a:xfrm>
          <a:prstGeom prst="rect">
            <a:avLst/>
          </a:prstGeom>
          <a:noFill/>
          <a:ln w="9525">
            <a:noFill/>
          </a:ln>
        </p:spPr>
        <p:txBody>
          <a:bodyPr wrap="square">
            <a:spAutoFit/>
          </a:bodyPr>
          <a:p>
            <a:pPr indent="266700"/>
            <a:r>
              <a:rPr sz="2400" b="0">
                <a:solidFill>
                  <a:srgbClr val="231F20"/>
                </a:solidFill>
                <a:latin typeface="Times New Roman" panose="02020603050405020304" pitchFamily="2" charset="0"/>
                <a:cs typeface="Times New Roman" panose="02020603050405020304" pitchFamily="2" charset="0"/>
              </a:rPr>
              <a:t>创业是一种劳动方式，而创业者（Entrepreneurship）是“一种主导劳动方式的领导人”，他们具有使命、荣誉、责任能力，是一种具有思考、推理、判断能力的人，能够使人追随并在追随的过程中获得利益。</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国内学者王树生认为，创业者就是自主创业的人，在追求个人财富和自我实现的同时，能创造社会财富和吸纳劳动力，切实为国家经济发展做出贡献，推动社会前进。</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我国精细管理工程创始人刘先明认为，创业者能发现某种信息、资源、机会或掌握某种技术，并能利用或借用相应的平台或载体，将其发现的信息、资源、机会或掌握的技术，以一定的方式转化，创造出更多的财富、价值。</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创业者是生产者和消费者的统一体，同时也承担着管理者和劳动者的复合角色，是市场活动中创造和传承创新文化的重要载体，应博得社会的承认与尊重。</a:t>
            </a:r>
            <a:endParaRPr sz="2400" b="0">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32370"/>
            <a:ext cx="5648616" cy="75686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二、创业者的职能</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4399915"/>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sym typeface="+mn-ea"/>
              </a:rPr>
              <a:t>（</a:t>
            </a:r>
            <a:r>
              <a:rPr lang="zh-CN" sz="2000" b="1">
                <a:solidFill>
                  <a:srgbClr val="231F20"/>
                </a:solidFill>
                <a:latin typeface="Times New Roman" panose="02020603050405020304" pitchFamily="2" charset="0"/>
                <a:cs typeface="Times New Roman" panose="02020603050405020304" pitchFamily="2" charset="0"/>
                <a:sym typeface="+mn-ea"/>
              </a:rPr>
              <a:t>一</a:t>
            </a:r>
            <a:r>
              <a:rPr sz="2000" b="1">
                <a:solidFill>
                  <a:srgbClr val="231F20"/>
                </a:solidFill>
                <a:latin typeface="Times New Roman" panose="02020603050405020304" pitchFamily="2" charset="0"/>
                <a:cs typeface="Times New Roman" panose="02020603050405020304" pitchFamily="2" charset="0"/>
                <a:sym typeface="+mn-ea"/>
              </a:rPr>
              <a:t>）探索与发现</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进取性和冒险性是所有创业者具有的共同特征，探索新事物、发现新机会是创业者的基本职能。连续不断的探索和尝试是创业者保持领先一步的秘诀。</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（二）创新与创造</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创业者的好奇心和进取精神不仅仅停留在探索与发现的阶段，当创业商机降临时，创业者会毫不迟疑地抓住机遇并将其转化为创业机会。创业者往往不满足于现状，他们不拘泥于当前资源条件的限制，不断给自己创造机会、开发机会，将潜在的机会转变为有价值的产品或服务。</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（三）实践与管理</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创业者是忠实的实践者，他们相信任何理想都必须通过实际努力才能实现，他们认为，理想不付诸实践就会沦为空想或幻想。因此，创业者都是实践家或践行者。创业者通过领导、管理企业或者亲自参与企业的运营来实现自己的想法，达成自己的目标。</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（四）改进与提高</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创业艰难，守业更难，每一个成功的创业者都明白这个道理。只顾创业、不顾守业的创</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32370"/>
            <a:ext cx="5648616" cy="75686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二、创业者的职能</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1938020"/>
          </a:xfrm>
          <a:prstGeom prst="rect">
            <a:avLst/>
          </a:prstGeom>
          <a:noFill/>
          <a:ln w="9525">
            <a:noFill/>
          </a:ln>
        </p:spPr>
        <p:txBody>
          <a:bodyPr wrap="square">
            <a:spAutoFit/>
          </a:bodyPr>
          <a:p>
            <a:pPr indent="0"/>
            <a:r>
              <a:rPr sz="2000" b="0">
                <a:solidFill>
                  <a:srgbClr val="231F20"/>
                </a:solidFill>
                <a:latin typeface="Times New Roman" panose="02020603050405020304" pitchFamily="2" charset="0"/>
                <a:cs typeface="Times New Roman" panose="02020603050405020304" pitchFamily="2" charset="0"/>
              </a:rPr>
              <a:t>的前期、中期和后期都会不断完善与健全企业的规章制度，从而提高企业的核心竞争力。</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（五）发展与进步</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在市场经济条件下，企业之间的竞争是非常激烈的，任何一个满足于现在的成绩的创业者都可能面临失败。一个成功的创业者需要具备三个因素：眼光、胸怀和实力。创业者应该在创业过程中积累经验，不断成长，以发展的眼光、发展的思路、发展的办法解决问题，这样，员工才能和睦共处，企业才能取得进步。</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ags/tag1.xml><?xml version="1.0" encoding="utf-8"?>
<p:tagLst xmlns:p="http://schemas.openxmlformats.org/presentationml/2006/main">
  <p:tag name="MH" val="20151210203829"/>
  <p:tag name="MH_LIBRARY" val="GRAPHIC"/>
  <p:tag name="MH_ORDER" val="Rectangle 22"/>
</p:tagLst>
</file>

<file path=ppt/tags/tag10.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3_2"/>
  <p:tag name="KSO_WM_UNIT_ID" val="diagram20210779_4*m_h_i*1_3_2"/>
  <p:tag name="KSO_WM_UNIT_LAYERLEVEL" val="1_1_1"/>
  <p:tag name="KSO_WM_DIAGRAM_GROUP_CODE" val="m1-1"/>
  <p:tag name="KSO_WM_UNIT_HIGHLIGHT" val="0"/>
  <p:tag name="KSO_WM_UNIT_COMPATIBLE" val="0"/>
  <p:tag name="KSO_WM_UNIT_DIAGRAM_ISNUMVISUAL" val="0"/>
  <p:tag name="KSO_WM_UNIT_DIAGRAM_ISREFERUNIT" val="0"/>
  <p:tag name="KSO_WM_UNIT_USESOURCEFORMAT_APPLY"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Lst>
</file>

<file path=ppt/tags/tag11.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f"/>
  <p:tag name="KSO_WM_UNIT_INDEX" val="1_3_1"/>
  <p:tag name="KSO_WM_UNIT_ID" val="diagram20210779_4*m_h_f*1_3_1"/>
  <p:tag name="KSO_WM_UNIT_LAYERLEVEL" val="1_1_1"/>
  <p:tag name="KSO_WM_UNIT_VALUE" val="32"/>
  <p:tag name="KSO_WM_UNIT_HIGHLIGHT" val="0"/>
  <p:tag name="KSO_WM_UNIT_COMPATIBLE" val="0"/>
  <p:tag name="KSO_WM_UNIT_PRESET_TEXT_INDEX" val="4"/>
  <p:tag name="KSO_WM_UNIT_PRESET_TEXT_LEN" val="12"/>
  <p:tag name="KSO_WM_DIAGRAM_GROUP_CODE" val="m1-1"/>
  <p:tag name="KSO_WM_UNIT_SUBTYPE" val="a"/>
  <p:tag name="KSO_WM_UNIT_NOCLEAR" val="0"/>
  <p:tag name="KSO_WM_UNIT_DIAGRAM_ISNUMVISUAL" val="0"/>
  <p:tag name="KSO_WM_UNIT_DIAGRAM_ISREFERUNIT" val="0"/>
  <p:tag name="KSO_WM_UNIT_USESOURCEFORMAT_APPLY" val="1"/>
  <p:tag name="KSO_WM_UNIT_TEXT_FILL_FORE_SCHEMECOLOR_INDEX_BRIGHTNESS" val="-0.25"/>
  <p:tag name="KSO_WM_UNIT_TEXT_FILL_FORE_SCHEMECOLOR_INDEX" val="7"/>
  <p:tag name="KSO_WM_UNIT_TEXT_FILL_TYPE" val="1"/>
</p:tagLst>
</file>

<file path=ppt/tags/tag12.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f"/>
  <p:tag name="KSO_WM_UNIT_INDEX" val="1_4_1"/>
  <p:tag name="KSO_WM_UNIT_ID" val="diagram20210779_4*m_h_f*1_4_1"/>
  <p:tag name="KSO_WM_UNIT_LAYERLEVEL" val="1_1_1"/>
  <p:tag name="KSO_WM_UNIT_VALUE" val="32"/>
  <p:tag name="KSO_WM_UNIT_HIGHLIGHT" val="0"/>
  <p:tag name="KSO_WM_UNIT_COMPATIBLE" val="0"/>
  <p:tag name="KSO_WM_UNIT_PRESET_TEXT_INDEX" val="4"/>
  <p:tag name="KSO_WM_UNIT_PRESET_TEXT_LEN" val="12"/>
  <p:tag name="KSO_WM_DIAGRAM_GROUP_CODE" val="m1-1"/>
  <p:tag name="KSO_WM_UNIT_SUBTYPE" val="a"/>
  <p:tag name="KSO_WM_UNIT_NOCLEAR" val="0"/>
  <p:tag name="KSO_WM_UNIT_DIAGRAM_ISNUMVISUAL" val="0"/>
  <p:tag name="KSO_WM_UNIT_DIAGRAM_ISREFERUNIT" val="0"/>
  <p:tag name="KSO_WM_UNIT_USESOURCEFORMAT_APPLY" val="1"/>
  <p:tag name="KSO_WM_UNIT_TEXT_FILL_FORE_SCHEMECOLOR_INDEX_BRIGHTNESS" val="-0.25"/>
  <p:tag name="KSO_WM_UNIT_TEXT_FILL_FORE_SCHEMECOLOR_INDEX" val="8"/>
  <p:tag name="KSO_WM_UNIT_TEXT_FILL_TYPE" val="1"/>
</p:tagLst>
</file>

<file path=ppt/tags/tag13.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9-28T20:05:11&quot;,&quot;maxSize&quot;:{&quot;size1&quot;:35.600000000000001},&quot;minSize&quot;:{&quot;size1&quot;:24.399999999999999},&quot;normalSize&quot;:{&quot;size1&quot;:31.199999999999999},&quot;subLayout&quot;:[{&quot;id&quot;:&quot;2020-09-28T20:05:11&quot;,&quot;margin&quot;:{&quot;bottom&quot;:0,&quot;left&quot;:2.5399999618530273,&quot;right&quot;:2.5399999618530273,&quot;top&quot;:3.3870000839233398},&quot;type&quot;:0},{&quot;direction&quot;:1,&quot;id&quot;:&quot;2020-09-28T20:05:11&quot;,&quot;maxSize&quot;:{&quot;size1&quot;:66.199606415106729},&quot;minSize&quot;:{&quot;size1&quot;:38.79960641510673},&quot;normalSize&quot;:{&quot;size1&quot;:52.499606415106733},&quot;subLayout&quot;:[{&quot;id&quot;:&quot;2020-09-28T20:05:11&quot;,&quot;margin&quot;:{&quot;bottom&quot;:2.5399999618530273,&quot;left&quot;:2.5399999618530273,&quot;right&quot;:1.6929999589920044,&quot;top&quot;:1.2699999809265137},&quot;type&quot;:0},{&quot;id&quot;:&quot;2020-09-28T20:05:1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type&quot;:&quot;0&quot;,&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119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11913"/>
  <p:tag name="KSO_WM_SLIDE_LAYOUT" val="a_d"/>
  <p:tag name="KSO_WM_SLIDE_LAYOUT_CNT" val="1_2"/>
  <p:tag name="KSO_WM_CHIP_XID" val="5eedabadaa51720c6c8f4f5d"/>
  <p:tag name="KSO_WM_CHIP_DECFILLPROP" val="[]"/>
  <p:tag name="KSO_WM_CHIP_GROUPID" val="5eedabadaa51720c6c8f4f5c"/>
  <p:tag name="KSO_WM_SLIDE_BK_DARK_LIGHT" val="2"/>
  <p:tag name="KSO_WM_SLIDE_BACKGROUND_TYPE" val="frame"/>
  <p:tag name="KSO_WM_SLIDE_SUPPORT_FEATURE_TYPE" val="0"/>
  <p:tag name="KSO_WM_TEMPLATE_ASSEMBLE_XID" val="5f71d1750ff15d9a40ef5674"/>
  <p:tag name="KSO_WM_TEMPLATE_ASSEMBLE_GROUPID" val="5f71d1750ff15d9a40ef5674"/>
</p:tagLst>
</file>

<file path=ppt/tags/tag14.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9-28T20:05:11&quot;,&quot;maxSize&quot;:{&quot;size1&quot;:35.600000000000001},&quot;minSize&quot;:{&quot;size1&quot;:24.399999999999999},&quot;normalSize&quot;:{&quot;size1&quot;:31.199999999999999},&quot;subLayout&quot;:[{&quot;id&quot;:&quot;2020-09-28T20:05:11&quot;,&quot;margin&quot;:{&quot;bottom&quot;:0,&quot;left&quot;:2.5399999618530273,&quot;right&quot;:2.5399999618530273,&quot;top&quot;:3.3870000839233398},&quot;type&quot;:0},{&quot;direction&quot;:1,&quot;id&quot;:&quot;2020-09-28T20:05:11&quot;,&quot;maxSize&quot;:{&quot;size1&quot;:66.199606415106729},&quot;minSize&quot;:{&quot;size1&quot;:38.79960641510673},&quot;normalSize&quot;:{&quot;size1&quot;:52.499606415106733},&quot;subLayout&quot;:[{&quot;id&quot;:&quot;2020-09-28T20:05:11&quot;,&quot;margin&quot;:{&quot;bottom&quot;:2.5399999618530273,&quot;left&quot;:2.5399999618530273,&quot;right&quot;:1.6929999589920044,&quot;top&quot;:1.2699999809265137},&quot;type&quot;:0},{&quot;id&quot;:&quot;2020-09-28T20:05:1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type&quot;:&quot;0&quot;,&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119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11913"/>
  <p:tag name="KSO_WM_SLIDE_LAYOUT" val="a_d"/>
  <p:tag name="KSO_WM_SLIDE_LAYOUT_CNT" val="1_2"/>
  <p:tag name="KSO_WM_CHIP_XID" val="5eedabadaa51720c6c8f4f5d"/>
  <p:tag name="KSO_WM_CHIP_DECFILLPROP" val="[]"/>
  <p:tag name="KSO_WM_CHIP_GROUPID" val="5eedabadaa51720c6c8f4f5c"/>
  <p:tag name="KSO_WM_SLIDE_BK_DARK_LIGHT" val="2"/>
  <p:tag name="KSO_WM_SLIDE_BACKGROUND_TYPE" val="frame"/>
  <p:tag name="KSO_WM_SLIDE_SUPPORT_FEATURE_TYPE" val="0"/>
  <p:tag name="KSO_WM_TEMPLATE_ASSEMBLE_XID" val="5f71d1750ff15d9a40ef5674"/>
  <p:tag name="KSO_WM_TEMPLATE_ASSEMBLE_GROUPID" val="5f71d1750ff15d9a40ef5674"/>
</p:tagLst>
</file>

<file path=ppt/tags/tag15.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9-28T20:05:11&quot;,&quot;maxSize&quot;:{&quot;size1&quot;:35.600000000000001},&quot;minSize&quot;:{&quot;size1&quot;:24.399999999999999},&quot;normalSize&quot;:{&quot;size1&quot;:31.199999999999999},&quot;subLayout&quot;:[{&quot;id&quot;:&quot;2020-09-28T20:05:11&quot;,&quot;margin&quot;:{&quot;bottom&quot;:0,&quot;left&quot;:2.5399999618530273,&quot;right&quot;:2.5399999618530273,&quot;top&quot;:3.3870000839233398},&quot;type&quot;:0},{&quot;direction&quot;:1,&quot;id&quot;:&quot;2020-09-28T20:05:11&quot;,&quot;maxSize&quot;:{&quot;size1&quot;:66.199606415106729},&quot;minSize&quot;:{&quot;size1&quot;:38.79960641510673},&quot;normalSize&quot;:{&quot;size1&quot;:52.499606415106733},&quot;subLayout&quot;:[{&quot;id&quot;:&quot;2020-09-28T20:05:11&quot;,&quot;margin&quot;:{&quot;bottom&quot;:2.5399999618530273,&quot;left&quot;:2.5399999618530273,&quot;right&quot;:1.6929999589920044,&quot;top&quot;:1.2699999809265137},&quot;type&quot;:0},{&quot;id&quot;:&quot;2020-09-28T20:05:1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type&quot;:&quot;0&quot;,&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119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11913"/>
  <p:tag name="KSO_WM_SLIDE_LAYOUT" val="a_d"/>
  <p:tag name="KSO_WM_SLIDE_LAYOUT_CNT" val="1_2"/>
  <p:tag name="KSO_WM_CHIP_XID" val="5eedabadaa51720c6c8f4f5d"/>
  <p:tag name="KSO_WM_CHIP_DECFILLPROP" val="[]"/>
  <p:tag name="KSO_WM_CHIP_GROUPID" val="5eedabadaa51720c6c8f4f5c"/>
  <p:tag name="KSO_WM_SLIDE_BK_DARK_LIGHT" val="2"/>
  <p:tag name="KSO_WM_SLIDE_BACKGROUND_TYPE" val="frame"/>
  <p:tag name="KSO_WM_SLIDE_SUPPORT_FEATURE_TYPE" val="0"/>
  <p:tag name="KSO_WM_TEMPLATE_ASSEMBLE_XID" val="5f71d1750ff15d9a40ef5674"/>
  <p:tag name="KSO_WM_TEMPLATE_ASSEMBLE_GROUPID" val="5f71d1750ff15d9a40ef5674"/>
</p:tagLst>
</file>

<file path=ppt/tags/tag16.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1_1"/>
  <p:tag name="KSO_WM_UNIT_ID" val="diagram20210779_4*m_h_i*1_1_1"/>
  <p:tag name="KSO_WM_UNIT_LAYERLEVEL" val="1_1_1"/>
  <p:tag name="KSO_WM_DIAGRAM_GROUP_CODE" val="m1-1"/>
  <p:tag name="KSO_WM_UNIT_HIGHLIGHT" val="0"/>
  <p:tag name="KSO_WM_UNIT_COMPATIBLE" val="0"/>
  <p:tag name="KSO_WM_UNIT_DIAGRAM_ISNUMVISUAL" val="0"/>
  <p:tag name="KSO_WM_UNIT_DIAGRAM_ISREFERUNIT" val="0"/>
  <p:tag name="KSO_WM_UNIT_USESOURCEFORMAT_APPLY" val="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7.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1_2"/>
  <p:tag name="KSO_WM_UNIT_ID" val="diagram20210779_4*m_h_i*1_1_2"/>
  <p:tag name="KSO_WM_UNIT_LAYERLEVEL" val="1_1_1"/>
  <p:tag name="KSO_WM_DIAGRAM_GROUP_CODE" val="m1-1"/>
  <p:tag name="KSO_WM_UNIT_HIGHLIGHT" val="0"/>
  <p:tag name="KSO_WM_UNIT_COMPATIBLE" val="0"/>
  <p:tag name="KSO_WM_UNIT_DIAGRAM_ISNUMVISUAL" val="0"/>
  <p:tag name="KSO_WM_UNIT_DIAGRAM_ISREFERUNIT" val="0"/>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8.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2_1"/>
  <p:tag name="KSO_WM_UNIT_ID" val="diagram20210779_4*m_h_i*1_2_1"/>
  <p:tag name="KSO_WM_UNIT_LAYERLEVEL" val="1_1_1"/>
  <p:tag name="KSO_WM_DIAGRAM_GROUP_CODE" val="m1-1"/>
  <p:tag name="KSO_WM_UNIT_HIGHLIGHT" val="0"/>
  <p:tag name="KSO_WM_UNIT_COMPATIBLE" val="0"/>
  <p:tag name="KSO_WM_UNIT_DIAGRAM_ISNUMVISUAL" val="0"/>
  <p:tag name="KSO_WM_UNIT_DIAGRAM_ISREFERUNIT" val="0"/>
  <p:tag name="KSO_WM_UNIT_USESOURCEFORMAT_APPLY" val="1"/>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14"/>
  <p:tag name="KSO_WM_UNIT_TEXT_FILL_TYPE" val="1"/>
</p:tagLst>
</file>

<file path=ppt/tags/tag19.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2_2"/>
  <p:tag name="KSO_WM_UNIT_ID" val="diagram20210779_4*m_h_i*1_2_2"/>
  <p:tag name="KSO_WM_UNIT_LAYERLEVEL" val="1_1_1"/>
  <p:tag name="KSO_WM_DIAGRAM_GROUP_CODE" val="m1-1"/>
  <p:tag name="KSO_WM_UNIT_HIGHLIGHT" val="0"/>
  <p:tag name="KSO_WM_UNIT_COMPATIBLE" val="0"/>
  <p:tag name="KSO_WM_UNIT_DIAGRAM_ISNUMVISUAL" val="0"/>
  <p:tag name="KSO_WM_UNIT_DIAGRAM_ISREFERUNIT" val="0"/>
  <p:tag name="KSO_WM_UNIT_USESOURCEFORMAT_APPLY" val="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Lst>
</file>

<file path=ppt/tags/tag2.xml><?xml version="1.0" encoding="utf-8"?>
<p:tagLst xmlns:p="http://schemas.openxmlformats.org/presentationml/2006/main">
  <p:tag name="MH" val="20151210203829"/>
  <p:tag name="MH_LIBRARY" val="GRAPHIC"/>
  <p:tag name="MH_ORDER" val="Rectangle 22"/>
</p:tagLst>
</file>

<file path=ppt/tags/tag20.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f"/>
  <p:tag name="KSO_WM_UNIT_INDEX" val="1_2_1"/>
  <p:tag name="KSO_WM_UNIT_ID" val="diagram20210779_4*m_h_f*1_2_1"/>
  <p:tag name="KSO_WM_UNIT_LAYERLEVEL" val="1_1_1"/>
  <p:tag name="KSO_WM_UNIT_VALUE" val="32"/>
  <p:tag name="KSO_WM_UNIT_HIGHLIGHT" val="0"/>
  <p:tag name="KSO_WM_UNIT_COMPATIBLE" val="0"/>
  <p:tag name="KSO_WM_UNIT_PRESET_TEXT_INDEX" val="4"/>
  <p:tag name="KSO_WM_UNIT_PRESET_TEXT_LEN" val="12"/>
  <p:tag name="KSO_WM_DIAGRAM_GROUP_CODE" val="m1-1"/>
  <p:tag name="KSO_WM_UNIT_SUBTYPE" val="a"/>
  <p:tag name="KSO_WM_UNIT_NOCLEAR" val="0"/>
  <p:tag name="KSO_WM_UNIT_DIAGRAM_ISNUMVISUAL" val="0"/>
  <p:tag name="KSO_WM_UNIT_DIAGRAM_ISREFERUNIT" val="0"/>
  <p:tag name="KSO_WM_UNIT_USESOURCEFORMAT_APPLY" val="1"/>
  <p:tag name="KSO_WM_UNIT_TEXT_FILL_FORE_SCHEMECOLOR_INDEX_BRIGHTNESS" val="-0.25"/>
  <p:tag name="KSO_WM_UNIT_TEXT_FILL_FORE_SCHEMECOLOR_INDEX" val="6"/>
  <p:tag name="KSO_WM_UNIT_TEXT_FILL_TYPE" val="1"/>
</p:tagLst>
</file>

<file path=ppt/tags/tag21.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3_1"/>
  <p:tag name="KSO_WM_UNIT_ID" val="diagram20210779_4*m_h_i*1_3_1"/>
  <p:tag name="KSO_WM_UNIT_LAYERLEVEL" val="1_1_1"/>
  <p:tag name="KSO_WM_DIAGRAM_GROUP_CODE" val="m1-1"/>
  <p:tag name="KSO_WM_UNIT_HIGHLIGHT" val="0"/>
  <p:tag name="KSO_WM_UNIT_COMPATIBLE" val="0"/>
  <p:tag name="KSO_WM_UNIT_DIAGRAM_ISNUMVISUAL" val="0"/>
  <p:tag name="KSO_WM_UNIT_DIAGRAM_ISREFERUNIT" val="0"/>
  <p:tag name="KSO_WM_UNIT_USESOURCEFORMAT_APPLY" val="1"/>
  <p:tag name="KSO_WM_UNIT_FILL_FORE_SCHEMECOLOR_INDEX_BRIGHTNESS" val="0.6"/>
  <p:tag name="KSO_WM_UNIT_FILL_FORE_SCHEMECOLOR_INDEX" val="7"/>
  <p:tag name="KSO_WM_UNIT_FILL_TYPE" val="1"/>
  <p:tag name="KSO_WM_UNIT_TEXT_FILL_FORE_SCHEMECOLOR_INDEX_BRIGHTNESS" val="0"/>
  <p:tag name="KSO_WM_UNIT_TEXT_FILL_FORE_SCHEMECOLOR_INDEX" val="14"/>
  <p:tag name="KSO_WM_UNIT_TEXT_FILL_TYPE" val="1"/>
</p:tagLst>
</file>

<file path=ppt/tags/tag22.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3_2"/>
  <p:tag name="KSO_WM_UNIT_ID" val="diagram20210779_4*m_h_i*1_3_2"/>
  <p:tag name="KSO_WM_UNIT_LAYERLEVEL" val="1_1_1"/>
  <p:tag name="KSO_WM_DIAGRAM_GROUP_CODE" val="m1-1"/>
  <p:tag name="KSO_WM_UNIT_HIGHLIGHT" val="0"/>
  <p:tag name="KSO_WM_UNIT_COMPATIBLE" val="0"/>
  <p:tag name="KSO_WM_UNIT_DIAGRAM_ISNUMVISUAL" val="0"/>
  <p:tag name="KSO_WM_UNIT_DIAGRAM_ISREFERUNIT" val="0"/>
  <p:tag name="KSO_WM_UNIT_USESOURCEFORMAT_APPLY"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Lst>
</file>

<file path=ppt/tags/tag23.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f"/>
  <p:tag name="KSO_WM_UNIT_INDEX" val="1_3_1"/>
  <p:tag name="KSO_WM_UNIT_ID" val="diagram20210779_4*m_h_f*1_3_1"/>
  <p:tag name="KSO_WM_UNIT_LAYERLEVEL" val="1_1_1"/>
  <p:tag name="KSO_WM_UNIT_VALUE" val="32"/>
  <p:tag name="KSO_WM_UNIT_HIGHLIGHT" val="0"/>
  <p:tag name="KSO_WM_UNIT_COMPATIBLE" val="0"/>
  <p:tag name="KSO_WM_UNIT_PRESET_TEXT_INDEX" val="4"/>
  <p:tag name="KSO_WM_UNIT_PRESET_TEXT_LEN" val="12"/>
  <p:tag name="KSO_WM_DIAGRAM_GROUP_CODE" val="m1-1"/>
  <p:tag name="KSO_WM_UNIT_SUBTYPE" val="a"/>
  <p:tag name="KSO_WM_UNIT_NOCLEAR" val="0"/>
  <p:tag name="KSO_WM_UNIT_DIAGRAM_ISNUMVISUAL" val="0"/>
  <p:tag name="KSO_WM_UNIT_DIAGRAM_ISREFERUNIT" val="0"/>
  <p:tag name="KSO_WM_UNIT_USESOURCEFORMAT_APPLY" val="1"/>
  <p:tag name="KSO_WM_UNIT_TEXT_FILL_FORE_SCHEMECOLOR_INDEX_BRIGHTNESS" val="-0.25"/>
  <p:tag name="KSO_WM_UNIT_TEXT_FILL_FORE_SCHEMECOLOR_INDEX" val="7"/>
  <p:tag name="KSO_WM_UNIT_TEXT_FILL_TYPE" val="1"/>
</p:tagLst>
</file>

<file path=ppt/tags/tag24.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f"/>
  <p:tag name="KSO_WM_UNIT_INDEX" val="1_4_1"/>
  <p:tag name="KSO_WM_UNIT_ID" val="diagram20210779_4*m_h_f*1_4_1"/>
  <p:tag name="KSO_WM_UNIT_LAYERLEVEL" val="1_1_1"/>
  <p:tag name="KSO_WM_UNIT_VALUE" val="32"/>
  <p:tag name="KSO_WM_UNIT_HIGHLIGHT" val="0"/>
  <p:tag name="KSO_WM_UNIT_COMPATIBLE" val="0"/>
  <p:tag name="KSO_WM_UNIT_PRESET_TEXT_INDEX" val="4"/>
  <p:tag name="KSO_WM_UNIT_PRESET_TEXT_LEN" val="12"/>
  <p:tag name="KSO_WM_DIAGRAM_GROUP_CODE" val="m1-1"/>
  <p:tag name="KSO_WM_UNIT_SUBTYPE" val="a"/>
  <p:tag name="KSO_WM_UNIT_NOCLEAR" val="0"/>
  <p:tag name="KSO_WM_UNIT_DIAGRAM_ISNUMVISUAL" val="0"/>
  <p:tag name="KSO_WM_UNIT_DIAGRAM_ISREFERUNIT" val="0"/>
  <p:tag name="KSO_WM_UNIT_USESOURCEFORMAT_APPLY" val="1"/>
  <p:tag name="KSO_WM_UNIT_TEXT_FILL_FORE_SCHEMECOLOR_INDEX_BRIGHTNESS" val="-0.25"/>
  <p:tag name="KSO_WM_UNIT_TEXT_FILL_FORE_SCHEMECOLOR_INDEX" val="8"/>
  <p:tag name="KSO_WM_UNIT_TEXT_FILL_TYPE" val="1"/>
</p:tagLst>
</file>

<file path=ppt/tags/tag25.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9-28T20:05:11&quot;,&quot;maxSize&quot;:{&quot;size1&quot;:35.600000000000001},&quot;minSize&quot;:{&quot;size1&quot;:24.399999999999999},&quot;normalSize&quot;:{&quot;size1&quot;:31.199999999999999},&quot;subLayout&quot;:[{&quot;id&quot;:&quot;2020-09-28T20:05:11&quot;,&quot;margin&quot;:{&quot;bottom&quot;:0,&quot;left&quot;:2.5399999618530273,&quot;right&quot;:2.5399999618530273,&quot;top&quot;:3.3870000839233398},&quot;type&quot;:0},{&quot;direction&quot;:1,&quot;id&quot;:&quot;2020-09-28T20:05:11&quot;,&quot;maxSize&quot;:{&quot;size1&quot;:66.199606415106729},&quot;minSize&quot;:{&quot;size1&quot;:38.79960641510673},&quot;normalSize&quot;:{&quot;size1&quot;:52.499606415106733},&quot;subLayout&quot;:[{&quot;id&quot;:&quot;2020-09-28T20:05:11&quot;,&quot;margin&quot;:{&quot;bottom&quot;:2.5399999618530273,&quot;left&quot;:2.5399999618530273,&quot;right&quot;:1.6929999589920044,&quot;top&quot;:1.2699999809265137},&quot;type&quot;:0},{&quot;id&quot;:&quot;2020-09-28T20:05:1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type&quot;:&quot;0&quot;,&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119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11913"/>
  <p:tag name="KSO_WM_SLIDE_LAYOUT" val="a_d"/>
  <p:tag name="KSO_WM_SLIDE_LAYOUT_CNT" val="1_2"/>
  <p:tag name="KSO_WM_CHIP_XID" val="5eedabadaa51720c6c8f4f5d"/>
  <p:tag name="KSO_WM_CHIP_DECFILLPROP" val="[]"/>
  <p:tag name="KSO_WM_CHIP_GROUPID" val="5eedabadaa51720c6c8f4f5c"/>
  <p:tag name="KSO_WM_SLIDE_BK_DARK_LIGHT" val="2"/>
  <p:tag name="KSO_WM_SLIDE_BACKGROUND_TYPE" val="frame"/>
  <p:tag name="KSO_WM_SLIDE_SUPPORT_FEATURE_TYPE" val="0"/>
  <p:tag name="KSO_WM_TEMPLATE_ASSEMBLE_XID" val="5f71d1750ff15d9a40ef5674"/>
  <p:tag name="KSO_WM_TEMPLATE_ASSEMBLE_GROUPID" val="5f71d1750ff15d9a40ef5674"/>
</p:tagLst>
</file>

<file path=ppt/tags/tag26.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9-28T20:05:11&quot;,&quot;maxSize&quot;:{&quot;size1&quot;:35.600000000000001},&quot;minSize&quot;:{&quot;size1&quot;:24.399999999999999},&quot;normalSize&quot;:{&quot;size1&quot;:31.199999999999999},&quot;subLayout&quot;:[{&quot;id&quot;:&quot;2020-09-28T20:05:11&quot;,&quot;margin&quot;:{&quot;bottom&quot;:0,&quot;left&quot;:2.5399999618530273,&quot;right&quot;:2.5399999618530273,&quot;top&quot;:3.3870000839233398},&quot;type&quot;:0},{&quot;direction&quot;:1,&quot;id&quot;:&quot;2020-09-28T20:05:11&quot;,&quot;maxSize&quot;:{&quot;size1&quot;:66.199606415106729},&quot;minSize&quot;:{&quot;size1&quot;:38.79960641510673},&quot;normalSize&quot;:{&quot;size1&quot;:52.499606415106733},&quot;subLayout&quot;:[{&quot;id&quot;:&quot;2020-09-28T20:05:11&quot;,&quot;margin&quot;:{&quot;bottom&quot;:2.5399999618530273,&quot;left&quot;:2.5399999618530273,&quot;right&quot;:1.6929999589920044,&quot;top&quot;:1.2699999809265137},&quot;type&quot;:0},{&quot;id&quot;:&quot;2020-09-28T20:05:1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type&quot;:&quot;0&quot;,&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119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11913"/>
  <p:tag name="KSO_WM_SLIDE_LAYOUT" val="a_d"/>
  <p:tag name="KSO_WM_SLIDE_LAYOUT_CNT" val="1_2"/>
  <p:tag name="KSO_WM_CHIP_XID" val="5eedabadaa51720c6c8f4f5d"/>
  <p:tag name="KSO_WM_CHIP_DECFILLPROP" val="[]"/>
  <p:tag name="KSO_WM_CHIP_GROUPID" val="5eedabadaa51720c6c8f4f5c"/>
  <p:tag name="KSO_WM_SLIDE_BK_DARK_LIGHT" val="2"/>
  <p:tag name="KSO_WM_SLIDE_BACKGROUND_TYPE" val="frame"/>
  <p:tag name="KSO_WM_SLIDE_SUPPORT_FEATURE_TYPE" val="0"/>
  <p:tag name="KSO_WM_TEMPLATE_ASSEMBLE_XID" val="5f71d1750ff15d9a40ef5674"/>
  <p:tag name="KSO_WM_TEMPLATE_ASSEMBLE_GROUPID" val="5f71d1750ff15d9a40ef5674"/>
</p:tagLst>
</file>

<file path=ppt/tags/tag27.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9-28T20:05:11&quot;,&quot;maxSize&quot;:{&quot;size1&quot;:35.600000000000001},&quot;minSize&quot;:{&quot;size1&quot;:24.399999999999999},&quot;normalSize&quot;:{&quot;size1&quot;:31.199999999999999},&quot;subLayout&quot;:[{&quot;id&quot;:&quot;2020-09-28T20:05:11&quot;,&quot;margin&quot;:{&quot;bottom&quot;:0,&quot;left&quot;:2.5399999618530273,&quot;right&quot;:2.5399999618530273,&quot;top&quot;:3.3870000839233398},&quot;type&quot;:0},{&quot;direction&quot;:1,&quot;id&quot;:&quot;2020-09-28T20:05:11&quot;,&quot;maxSize&quot;:{&quot;size1&quot;:66.199606415106729},&quot;minSize&quot;:{&quot;size1&quot;:38.79960641510673},&quot;normalSize&quot;:{&quot;size1&quot;:52.499606415106733},&quot;subLayout&quot;:[{&quot;id&quot;:&quot;2020-09-28T20:05:11&quot;,&quot;margin&quot;:{&quot;bottom&quot;:2.5399999618530273,&quot;left&quot;:2.5399999618530273,&quot;right&quot;:1.6929999589920044,&quot;top&quot;:1.2699999809265137},&quot;type&quot;:0},{&quot;id&quot;:&quot;2020-09-28T20:05:1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type&quot;:&quot;0&quot;,&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119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11913"/>
  <p:tag name="KSO_WM_SLIDE_LAYOUT" val="a_d"/>
  <p:tag name="KSO_WM_SLIDE_LAYOUT_CNT" val="1_2"/>
  <p:tag name="KSO_WM_CHIP_XID" val="5eedabadaa51720c6c8f4f5d"/>
  <p:tag name="KSO_WM_CHIP_DECFILLPROP" val="[]"/>
  <p:tag name="KSO_WM_CHIP_GROUPID" val="5eedabadaa51720c6c8f4f5c"/>
  <p:tag name="KSO_WM_SLIDE_BK_DARK_LIGHT" val="2"/>
  <p:tag name="KSO_WM_SLIDE_BACKGROUND_TYPE" val="frame"/>
  <p:tag name="KSO_WM_SLIDE_SUPPORT_FEATURE_TYPE" val="0"/>
  <p:tag name="KSO_WM_TEMPLATE_ASSEMBLE_XID" val="5f71d1750ff15d9a40ef5674"/>
  <p:tag name="KSO_WM_TEMPLATE_ASSEMBLE_GROUPID" val="5f71d1750ff15d9a40ef5674"/>
</p:tagLst>
</file>

<file path=ppt/tags/tag28.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9-28T20:05:11&quot;,&quot;maxSize&quot;:{&quot;size1&quot;:35.600000000000001},&quot;minSize&quot;:{&quot;size1&quot;:24.399999999999999},&quot;normalSize&quot;:{&quot;size1&quot;:31.199999999999999},&quot;subLayout&quot;:[{&quot;id&quot;:&quot;2020-09-28T20:05:11&quot;,&quot;margin&quot;:{&quot;bottom&quot;:0,&quot;left&quot;:2.5399999618530273,&quot;right&quot;:2.5399999618530273,&quot;top&quot;:3.3870000839233398},&quot;type&quot;:0},{&quot;direction&quot;:1,&quot;id&quot;:&quot;2020-09-28T20:05:11&quot;,&quot;maxSize&quot;:{&quot;size1&quot;:66.199606415106729},&quot;minSize&quot;:{&quot;size1&quot;:38.79960641510673},&quot;normalSize&quot;:{&quot;size1&quot;:52.499606415106733},&quot;subLayout&quot;:[{&quot;id&quot;:&quot;2020-09-28T20:05:11&quot;,&quot;margin&quot;:{&quot;bottom&quot;:2.5399999618530273,&quot;left&quot;:2.5399999618530273,&quot;right&quot;:1.6929999589920044,&quot;top&quot;:1.2699999809265137},&quot;type&quot;:0},{&quot;id&quot;:&quot;2020-09-28T20:05:1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type&quot;:&quot;0&quot;,&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119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11913"/>
  <p:tag name="KSO_WM_SLIDE_LAYOUT" val="a_d"/>
  <p:tag name="KSO_WM_SLIDE_LAYOUT_CNT" val="1_2"/>
  <p:tag name="KSO_WM_CHIP_XID" val="5eedabadaa51720c6c8f4f5d"/>
  <p:tag name="KSO_WM_CHIP_DECFILLPROP" val="[]"/>
  <p:tag name="KSO_WM_CHIP_GROUPID" val="5eedabadaa51720c6c8f4f5c"/>
  <p:tag name="KSO_WM_SLIDE_BK_DARK_LIGHT" val="2"/>
  <p:tag name="KSO_WM_SLIDE_BACKGROUND_TYPE" val="frame"/>
  <p:tag name="KSO_WM_SLIDE_SUPPORT_FEATURE_TYPE" val="0"/>
  <p:tag name="KSO_WM_TEMPLATE_ASSEMBLE_XID" val="5f71d1750ff15d9a40ef5674"/>
  <p:tag name="KSO_WM_TEMPLATE_ASSEMBLE_GROUPID" val="5f71d1750ff15d9a40ef5674"/>
</p:tagLst>
</file>

<file path=ppt/tags/tag29.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9-28T20:05:11&quot;,&quot;maxSize&quot;:{&quot;size1&quot;:35.600000000000001},&quot;minSize&quot;:{&quot;size1&quot;:24.399999999999999},&quot;normalSize&quot;:{&quot;size1&quot;:31.199999999999999},&quot;subLayout&quot;:[{&quot;id&quot;:&quot;2020-09-28T20:05:11&quot;,&quot;margin&quot;:{&quot;bottom&quot;:0,&quot;left&quot;:2.5399999618530273,&quot;right&quot;:2.5399999618530273,&quot;top&quot;:3.3870000839233398},&quot;type&quot;:0},{&quot;direction&quot;:1,&quot;id&quot;:&quot;2020-09-28T20:05:11&quot;,&quot;maxSize&quot;:{&quot;size1&quot;:66.199606415106729},&quot;minSize&quot;:{&quot;size1&quot;:38.79960641510673},&quot;normalSize&quot;:{&quot;size1&quot;:52.499606415106733},&quot;subLayout&quot;:[{&quot;id&quot;:&quot;2020-09-28T20:05:11&quot;,&quot;margin&quot;:{&quot;bottom&quot;:2.5399999618530273,&quot;left&quot;:2.5399999618530273,&quot;right&quot;:1.6929999589920044,&quot;top&quot;:1.2699999809265137},&quot;type&quot;:0},{&quot;id&quot;:&quot;2020-09-28T20:05:1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type&quot;:&quot;0&quot;,&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119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11913"/>
  <p:tag name="KSO_WM_SLIDE_LAYOUT" val="a_d"/>
  <p:tag name="KSO_WM_SLIDE_LAYOUT_CNT" val="1_2"/>
  <p:tag name="KSO_WM_CHIP_XID" val="5eedabadaa51720c6c8f4f5d"/>
  <p:tag name="KSO_WM_CHIP_DECFILLPROP" val="[]"/>
  <p:tag name="KSO_WM_CHIP_GROUPID" val="5eedabadaa51720c6c8f4f5c"/>
  <p:tag name="KSO_WM_SLIDE_BK_DARK_LIGHT" val="2"/>
  <p:tag name="KSO_WM_SLIDE_BACKGROUND_TYPE" val="frame"/>
  <p:tag name="KSO_WM_SLIDE_SUPPORT_FEATURE_TYPE" val="0"/>
  <p:tag name="KSO_WM_TEMPLATE_ASSEMBLE_XID" val="5f71d1750ff15d9a40ef5674"/>
  <p:tag name="KSO_WM_TEMPLATE_ASSEMBLE_GROUPID" val="5f71d1750ff15d9a40ef5674"/>
</p:tagLst>
</file>

<file path=ppt/tags/tag3.xml><?xml version="1.0" encoding="utf-8"?>
<p:tagLst xmlns:p="http://schemas.openxmlformats.org/presentationml/2006/main">
  <p:tag name="KSO_WM_UNIT_TABLE_BEAUTIFY" val="smartTable{ea8a7c69-cb7f-46d1-ab31-50417e2f179f}"/>
</p:tagLst>
</file>

<file path=ppt/tags/tag30.xml><?xml version="1.0" encoding="utf-8"?>
<p:tagLst xmlns:p="http://schemas.openxmlformats.org/presentationml/2006/main">
  <p:tag name="KSO_WM_UNIT_TABLE_BEAUTIFY" val="smartTable{693002ae-275c-48ee-9fc4-16f4ab1fc580}"/>
</p:tagLst>
</file>

<file path=ppt/tags/tag31.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9-28T20:05:11&quot;,&quot;maxSize&quot;:{&quot;size1&quot;:35.600000000000001},&quot;minSize&quot;:{&quot;size1&quot;:24.399999999999999},&quot;normalSize&quot;:{&quot;size1&quot;:31.199999999999999},&quot;subLayout&quot;:[{&quot;id&quot;:&quot;2020-09-28T20:05:11&quot;,&quot;margin&quot;:{&quot;bottom&quot;:0,&quot;left&quot;:2.5399999618530273,&quot;right&quot;:2.5399999618530273,&quot;top&quot;:3.3870000839233398},&quot;type&quot;:0},{&quot;direction&quot;:1,&quot;id&quot;:&quot;2020-09-28T20:05:11&quot;,&quot;maxSize&quot;:{&quot;size1&quot;:66.199606415106729},&quot;minSize&quot;:{&quot;size1&quot;:38.79960641510673},&quot;normalSize&quot;:{&quot;size1&quot;:52.499606415106733},&quot;subLayout&quot;:[{&quot;id&quot;:&quot;2020-09-28T20:05:11&quot;,&quot;margin&quot;:{&quot;bottom&quot;:2.5399999618530273,&quot;left&quot;:2.5399999618530273,&quot;right&quot;:1.6929999589920044,&quot;top&quot;:1.2699999809265137},&quot;type&quot;:0},{&quot;id&quot;:&quot;2020-09-28T20:05:1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type&quot;:&quot;0&quot;,&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119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11913"/>
  <p:tag name="KSO_WM_SLIDE_LAYOUT" val="a_d"/>
  <p:tag name="KSO_WM_SLIDE_LAYOUT_CNT" val="1_2"/>
  <p:tag name="KSO_WM_CHIP_XID" val="5eedabadaa51720c6c8f4f5d"/>
  <p:tag name="KSO_WM_CHIP_DECFILLPROP" val="[]"/>
  <p:tag name="KSO_WM_CHIP_GROUPID" val="5eedabadaa51720c6c8f4f5c"/>
  <p:tag name="KSO_WM_SLIDE_BK_DARK_LIGHT" val="2"/>
  <p:tag name="KSO_WM_SLIDE_BACKGROUND_TYPE" val="frame"/>
  <p:tag name="KSO_WM_SLIDE_SUPPORT_FEATURE_TYPE" val="0"/>
  <p:tag name="KSO_WM_TEMPLATE_ASSEMBLE_XID" val="5f71d1750ff15d9a40ef5674"/>
  <p:tag name="KSO_WM_TEMPLATE_ASSEMBLE_GROUPID" val="5f71d1750ff15d9a40ef5674"/>
</p:tagLst>
</file>

<file path=ppt/tags/tag32.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9-28T20:05:11&quot;,&quot;maxSize&quot;:{&quot;size1&quot;:35.600000000000001},&quot;minSize&quot;:{&quot;size1&quot;:24.399999999999999},&quot;normalSize&quot;:{&quot;size1&quot;:31.199999999999999},&quot;subLayout&quot;:[{&quot;id&quot;:&quot;2020-09-28T20:05:11&quot;,&quot;margin&quot;:{&quot;bottom&quot;:0,&quot;left&quot;:2.5399999618530273,&quot;right&quot;:2.5399999618530273,&quot;top&quot;:3.3870000839233398},&quot;type&quot;:0},{&quot;direction&quot;:1,&quot;id&quot;:&quot;2020-09-28T20:05:11&quot;,&quot;maxSize&quot;:{&quot;size1&quot;:66.199606415106729},&quot;minSize&quot;:{&quot;size1&quot;:38.79960641510673},&quot;normalSize&quot;:{&quot;size1&quot;:52.499606415106733},&quot;subLayout&quot;:[{&quot;id&quot;:&quot;2020-09-28T20:05:11&quot;,&quot;margin&quot;:{&quot;bottom&quot;:2.5399999618530273,&quot;left&quot;:2.5399999618530273,&quot;right&quot;:1.6929999589920044,&quot;top&quot;:1.2699999809265137},&quot;type&quot;:0},{&quot;id&quot;:&quot;2020-09-28T20:05:1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type&quot;:&quot;0&quot;,&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119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11913"/>
  <p:tag name="KSO_WM_SLIDE_LAYOUT" val="a_d"/>
  <p:tag name="KSO_WM_SLIDE_LAYOUT_CNT" val="1_2"/>
  <p:tag name="KSO_WM_CHIP_XID" val="5eedabadaa51720c6c8f4f5d"/>
  <p:tag name="KSO_WM_CHIP_DECFILLPROP" val="[]"/>
  <p:tag name="KSO_WM_CHIP_GROUPID" val="5eedabadaa51720c6c8f4f5c"/>
  <p:tag name="KSO_WM_SLIDE_BK_DARK_LIGHT" val="2"/>
  <p:tag name="KSO_WM_SLIDE_BACKGROUND_TYPE" val="frame"/>
  <p:tag name="KSO_WM_SLIDE_SUPPORT_FEATURE_TYPE" val="0"/>
  <p:tag name="KSO_WM_TEMPLATE_ASSEMBLE_XID" val="5f71d1750ff15d9a40ef5674"/>
  <p:tag name="KSO_WM_TEMPLATE_ASSEMBLE_GROUPID" val="5f71d1750ff15d9a40ef5674"/>
</p:tagLst>
</file>

<file path=ppt/tags/tag33.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0-09-28T20:05:11&quot;,&quot;maxSize&quot;:{&quot;size1&quot;:35.600000000000001},&quot;minSize&quot;:{&quot;size1&quot;:24.399999999999999},&quot;normalSize&quot;:{&quot;size1&quot;:31.199999999999999},&quot;subLayout&quot;:[{&quot;id&quot;:&quot;2020-09-28T20:05:11&quot;,&quot;margin&quot;:{&quot;bottom&quot;:0,&quot;left&quot;:2.5399999618530273,&quot;right&quot;:2.5399999618530273,&quot;top&quot;:3.3870000839233398},&quot;type&quot;:0},{&quot;direction&quot;:1,&quot;id&quot;:&quot;2020-09-28T20:05:11&quot;,&quot;maxSize&quot;:{&quot;size1&quot;:66.199606415106729},&quot;minSize&quot;:{&quot;size1&quot;:38.79960641510673},&quot;normalSize&quot;:{&quot;size1&quot;:52.499606415106733},&quot;subLayout&quot;:[{&quot;id&quot;:&quot;2020-09-28T20:05:11&quot;,&quot;margin&quot;:{&quot;bottom&quot;:2.5399999618530273,&quot;left&quot;:2.5399999618530273,&quot;right&quot;:1.6929999589920044,&quot;top&quot;:1.2699999809265137},&quot;type&quot;:0},{&quot;id&quot;:&quot;2020-09-28T20:05:11&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type&quot;:&quot;0&quot;,&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34b8e677ad5f40a1bec752419291d33f&quot;,&quot;fill_align&quot;:&quot;cm&quot;,&quot;text_align&quot;:&quot;cm&quot;,&quot;text_direction&quot;:&quot;horizontal&quot;,&quot;chip_types&quot;:[&quot;header&quot;]},{&quot;fill_id&quot;:&quot;189c3cc29f2b4f62ba52897c7838c1f3&quot;,&quot;fill_align&quot;:&quot;rm&quot;,&quot;text_align&quot;:&quot;lm&quot;,&quot;text_direction&quot;:&quot;horizontal&quot;,&quot;chip_types&quot;:[&quot;diagram&quot;,&quot;pictext&quot;,&quot;text&quot;,&quot;picture&quot;,&quot;chart&quot;,&quot;table&quot;],&quot;support_features&quot;:[&quot;collage&quot;]},{&quot;fill_id&quot;:&quot;c786cd06d8aa4ebb92c23857ebcb871c&quot;,&quot;fill_align&quot;:&quot;lm&quot;,&quot;text_align&quot;:&quot;lm&quot;,&quot;text_direction&quot;:&quot;horizontal&quot;,&quot;chip_types&quot;:[&quot;diagram&quot;,&quot;pictext&quot;,&quot;text&quot;,&quot;picture&quot;,&quot;chart&quot;,&quot;table&quot;],&quot;support_features&quot;:[&quot;collage&quot;]}]]"/>
  <p:tag name="KSO_WM_SLIDE_ID" val="diagram202119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11913"/>
  <p:tag name="KSO_WM_SLIDE_LAYOUT" val="a_d"/>
  <p:tag name="KSO_WM_SLIDE_LAYOUT_CNT" val="1_2"/>
  <p:tag name="KSO_WM_CHIP_XID" val="5eedabadaa51720c6c8f4f5d"/>
  <p:tag name="KSO_WM_CHIP_DECFILLPROP" val="[]"/>
  <p:tag name="KSO_WM_CHIP_GROUPID" val="5eedabadaa51720c6c8f4f5c"/>
  <p:tag name="KSO_WM_SLIDE_BK_DARK_LIGHT" val="2"/>
  <p:tag name="KSO_WM_SLIDE_BACKGROUND_TYPE" val="frame"/>
  <p:tag name="KSO_WM_SLIDE_SUPPORT_FEATURE_TYPE" val="0"/>
  <p:tag name="KSO_WM_TEMPLATE_ASSEMBLE_XID" val="5f71d1750ff15d9a40ef5674"/>
  <p:tag name="KSO_WM_TEMPLATE_ASSEMBLE_GROUPID" val="5f71d1750ff15d9a40ef5674"/>
</p:tagLst>
</file>

<file path=ppt/tags/tag34.xml><?xml version="1.0" encoding="utf-8"?>
<p:tagLst xmlns:p="http://schemas.openxmlformats.org/presentationml/2006/main">
  <p:tag name="KSO_WM_UNIT_TABLE_BEAUTIFY" val="smartTable{ea8a7c69-cb7f-46d1-ab31-50417e2f179f}"/>
</p:tagLst>
</file>

<file path=ppt/tags/tag4.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1_1"/>
  <p:tag name="KSO_WM_UNIT_ID" val="diagram20210779_4*m_h_i*1_1_1"/>
  <p:tag name="KSO_WM_UNIT_LAYERLEVEL" val="1_1_1"/>
  <p:tag name="KSO_WM_DIAGRAM_GROUP_CODE" val="m1-1"/>
  <p:tag name="KSO_WM_UNIT_HIGHLIGHT" val="0"/>
  <p:tag name="KSO_WM_UNIT_COMPATIBLE" val="0"/>
  <p:tag name="KSO_WM_UNIT_DIAGRAM_ISNUMVISUAL" val="0"/>
  <p:tag name="KSO_WM_UNIT_DIAGRAM_ISREFERUNIT" val="0"/>
  <p:tag name="KSO_WM_UNIT_USESOURCEFORMAT_APPLY" val="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5.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1_2"/>
  <p:tag name="KSO_WM_UNIT_ID" val="diagram20210779_4*m_h_i*1_1_2"/>
  <p:tag name="KSO_WM_UNIT_LAYERLEVEL" val="1_1_1"/>
  <p:tag name="KSO_WM_DIAGRAM_GROUP_CODE" val="m1-1"/>
  <p:tag name="KSO_WM_UNIT_HIGHLIGHT" val="0"/>
  <p:tag name="KSO_WM_UNIT_COMPATIBLE" val="0"/>
  <p:tag name="KSO_WM_UNIT_DIAGRAM_ISNUMVISUAL" val="0"/>
  <p:tag name="KSO_WM_UNIT_DIAGRAM_ISREFERUNIT" val="0"/>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6.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2_1"/>
  <p:tag name="KSO_WM_UNIT_ID" val="diagram20210779_4*m_h_i*1_2_1"/>
  <p:tag name="KSO_WM_UNIT_LAYERLEVEL" val="1_1_1"/>
  <p:tag name="KSO_WM_DIAGRAM_GROUP_CODE" val="m1-1"/>
  <p:tag name="KSO_WM_UNIT_HIGHLIGHT" val="0"/>
  <p:tag name="KSO_WM_UNIT_COMPATIBLE" val="0"/>
  <p:tag name="KSO_WM_UNIT_DIAGRAM_ISNUMVISUAL" val="0"/>
  <p:tag name="KSO_WM_UNIT_DIAGRAM_ISREFERUNIT" val="0"/>
  <p:tag name="KSO_WM_UNIT_USESOURCEFORMAT_APPLY" val="1"/>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14"/>
  <p:tag name="KSO_WM_UNIT_TEXT_FILL_TYPE" val="1"/>
</p:tagLst>
</file>

<file path=ppt/tags/tag7.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2_2"/>
  <p:tag name="KSO_WM_UNIT_ID" val="diagram20210779_4*m_h_i*1_2_2"/>
  <p:tag name="KSO_WM_UNIT_LAYERLEVEL" val="1_1_1"/>
  <p:tag name="KSO_WM_DIAGRAM_GROUP_CODE" val="m1-1"/>
  <p:tag name="KSO_WM_UNIT_HIGHLIGHT" val="0"/>
  <p:tag name="KSO_WM_UNIT_COMPATIBLE" val="0"/>
  <p:tag name="KSO_WM_UNIT_DIAGRAM_ISNUMVISUAL" val="0"/>
  <p:tag name="KSO_WM_UNIT_DIAGRAM_ISREFERUNIT" val="0"/>
  <p:tag name="KSO_WM_UNIT_USESOURCEFORMAT_APPLY" val="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Lst>
</file>

<file path=ppt/tags/tag8.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f"/>
  <p:tag name="KSO_WM_UNIT_INDEX" val="1_2_1"/>
  <p:tag name="KSO_WM_UNIT_ID" val="diagram20210779_4*m_h_f*1_2_1"/>
  <p:tag name="KSO_WM_UNIT_LAYERLEVEL" val="1_1_1"/>
  <p:tag name="KSO_WM_UNIT_VALUE" val="32"/>
  <p:tag name="KSO_WM_UNIT_HIGHLIGHT" val="0"/>
  <p:tag name="KSO_WM_UNIT_COMPATIBLE" val="0"/>
  <p:tag name="KSO_WM_UNIT_PRESET_TEXT_INDEX" val="4"/>
  <p:tag name="KSO_WM_UNIT_PRESET_TEXT_LEN" val="12"/>
  <p:tag name="KSO_WM_DIAGRAM_GROUP_CODE" val="m1-1"/>
  <p:tag name="KSO_WM_UNIT_SUBTYPE" val="a"/>
  <p:tag name="KSO_WM_UNIT_NOCLEAR" val="0"/>
  <p:tag name="KSO_WM_UNIT_DIAGRAM_ISNUMVISUAL" val="0"/>
  <p:tag name="KSO_WM_UNIT_DIAGRAM_ISREFERUNIT" val="0"/>
  <p:tag name="KSO_WM_UNIT_USESOURCEFORMAT_APPLY" val="1"/>
  <p:tag name="KSO_WM_UNIT_TEXT_FILL_FORE_SCHEMECOLOR_INDEX_BRIGHTNESS" val="-0.25"/>
  <p:tag name="KSO_WM_UNIT_TEXT_FILL_FORE_SCHEMECOLOR_INDEX" val="6"/>
  <p:tag name="KSO_WM_UNIT_TEXT_FILL_TYPE" val="1"/>
</p:tagLst>
</file>

<file path=ppt/tags/tag9.xml><?xml version="1.0" encoding="utf-8"?>
<p:tagLst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3_1"/>
  <p:tag name="KSO_WM_UNIT_ID" val="diagram20210779_4*m_h_i*1_3_1"/>
  <p:tag name="KSO_WM_UNIT_LAYERLEVEL" val="1_1_1"/>
  <p:tag name="KSO_WM_DIAGRAM_GROUP_CODE" val="m1-1"/>
  <p:tag name="KSO_WM_UNIT_HIGHLIGHT" val="0"/>
  <p:tag name="KSO_WM_UNIT_COMPATIBLE" val="0"/>
  <p:tag name="KSO_WM_UNIT_DIAGRAM_ISNUMVISUAL" val="0"/>
  <p:tag name="KSO_WM_UNIT_DIAGRAM_ISREFERUNIT" val="0"/>
  <p:tag name="KSO_WM_UNIT_USESOURCEFORMAT_APPLY" val="1"/>
  <p:tag name="KSO_WM_UNIT_FILL_FORE_SCHEMECOLOR_INDEX_BRIGHTNESS" val="0.6"/>
  <p:tag name="KSO_WM_UNIT_FILL_FORE_SCHEMECOLOR_INDEX" val="7"/>
  <p:tag name="KSO_WM_UNIT_FILL_TYPE" val="1"/>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23336</Words>
  <Application>WPS 演示</Application>
  <PresentationFormat>宽屏</PresentationFormat>
  <Paragraphs>637</Paragraphs>
  <Slides>68</Slides>
  <Notes>27</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68</vt:i4>
      </vt:variant>
    </vt:vector>
  </HeadingPairs>
  <TitlesOfParts>
    <vt:vector size="86" baseType="lpstr">
      <vt:lpstr>Arial</vt:lpstr>
      <vt:lpstr>宋体</vt:lpstr>
      <vt:lpstr>Wingdings</vt:lpstr>
      <vt:lpstr>字魂131号-酷乐潮玩体</vt:lpstr>
      <vt:lpstr>汉仪铸字卡酷体简</vt:lpstr>
      <vt:lpstr>Times New Roman</vt:lpstr>
      <vt:lpstr>Times New Roman</vt:lpstr>
      <vt:lpstr>汉仪雅酷黑 85W</vt:lpstr>
      <vt:lpstr>微软雅黑</vt:lpstr>
      <vt:lpstr>Arial Unicode MS</vt:lpstr>
      <vt:lpstr>Calibri</vt:lpstr>
      <vt:lpstr>游ゴシック</vt:lpstr>
      <vt:lpstr>朗太書体</vt:lpstr>
      <vt:lpstr>等线</vt:lpstr>
      <vt:lpstr>汉仪喵小姐简</vt:lpstr>
      <vt:lpstr>黑体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1233</dc:title>
  <dc:creator/>
  <cp:lastModifiedBy>李莉</cp:lastModifiedBy>
  <cp:revision>49</cp:revision>
  <dcterms:created xsi:type="dcterms:W3CDTF">2020-09-12T06:11:00Z</dcterms:created>
  <dcterms:modified xsi:type="dcterms:W3CDTF">2020-10-30T11:18:43Z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