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718" r:id="rId5"/>
    <p:sldId id="719" r:id="rId6"/>
    <p:sldId id="804" r:id="rId7"/>
    <p:sldId id="699" r:id="rId8"/>
    <p:sldId id="892" r:id="rId9"/>
    <p:sldId id="744" r:id="rId10"/>
    <p:sldId id="893" r:id="rId11"/>
    <p:sldId id="745" r:id="rId12"/>
    <p:sldId id="895" r:id="rId13"/>
    <p:sldId id="896" r:id="rId14"/>
    <p:sldId id="897" r:id="rId15"/>
    <p:sldId id="898" r:id="rId16"/>
    <p:sldId id="899" r:id="rId17"/>
    <p:sldId id="900" r:id="rId18"/>
    <p:sldId id="901" r:id="rId19"/>
    <p:sldId id="746" r:id="rId20"/>
    <p:sldId id="805" r:id="rId21"/>
    <p:sldId id="698" r:id="rId22"/>
    <p:sldId id="747" r:id="rId23"/>
    <p:sldId id="748" r:id="rId24"/>
    <p:sldId id="903" r:id="rId25"/>
    <p:sldId id="902" r:id="rId26"/>
    <p:sldId id="904" r:id="rId27"/>
    <p:sldId id="751" r:id="rId28"/>
    <p:sldId id="766" r:id="rId29"/>
    <p:sldId id="750" r:id="rId30"/>
    <p:sldId id="906" r:id="rId31"/>
    <p:sldId id="908" r:id="rId32"/>
    <p:sldId id="909" r:id="rId33"/>
    <p:sldId id="910" r:id="rId34"/>
    <p:sldId id="911" r:id="rId35"/>
    <p:sldId id="912" r:id="rId36"/>
    <p:sldId id="913" r:id="rId37"/>
    <p:sldId id="752" r:id="rId38"/>
    <p:sldId id="914" r:id="rId39"/>
    <p:sldId id="917" r:id="rId40"/>
    <p:sldId id="854" r:id="rId41"/>
    <p:sldId id="918" r:id="rId42"/>
    <p:sldId id="753" r:id="rId43"/>
    <p:sldId id="919" r:id="rId44"/>
    <p:sldId id="774" r:id="rId45"/>
    <p:sldId id="790" r:id="rId46"/>
    <p:sldId id="701" r:id="rId47"/>
    <p:sldId id="948" r:id="rId48"/>
    <p:sldId id="949" r:id="rId49"/>
    <p:sldId id="855" r:id="rId50"/>
    <p:sldId id="856" r:id="rId51"/>
    <p:sldId id="950" r:id="rId52"/>
    <p:sldId id="951" r:id="rId53"/>
    <p:sldId id="952" r:id="rId54"/>
    <p:sldId id="953" r:id="rId55"/>
    <p:sldId id="857" r:id="rId56"/>
    <p:sldId id="954" r:id="rId57"/>
    <p:sldId id="955" r:id="rId58"/>
    <p:sldId id="956" r:id="rId59"/>
    <p:sldId id="957" r:id="rId60"/>
    <p:sldId id="958" r:id="rId61"/>
    <p:sldId id="959" r:id="rId62"/>
    <p:sldId id="785" r:id="rId63"/>
    <p:sldId id="702" r:id="rId64"/>
    <p:sldId id="787" r:id="rId65"/>
    <p:sldId id="788" r:id="rId66"/>
    <p:sldId id="791" r:id="rId6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EECC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40" d="100"/>
          <a:sy n="40" d="100"/>
        </p:scale>
        <p:origin x="2098" y="1214"/>
      </p:cViewPr>
      <p:guideLst/>
    </p:cSldViewPr>
  </p:slideViewPr>
  <p:notesTextViewPr>
    <p:cViewPr>
      <p:scale>
        <a:sx n="1" d="1"/>
        <a:sy n="1" d="1"/>
      </p:scale>
      <p:origin x="0" y="0"/>
    </p:cViewPr>
  </p:notesTextViewPr>
  <p:sorterViewPr>
    <p:cViewPr>
      <p:scale>
        <a:sx n="69" d="100"/>
        <a:sy n="69" d="100"/>
      </p:scale>
      <p:origin x="0" y="-229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0" Type="http://schemas.openxmlformats.org/officeDocument/2006/relationships/tableStyles" Target="tableStyles.xml"/><Relationship Id="rId7" Type="http://schemas.openxmlformats.org/officeDocument/2006/relationships/slide" Target="slides/slide4.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370BF-58CE-420E-BF0B-5B55CCA23412}" type="datetimeFigureOut">
              <a:rPr kumimoji="1" lang="ja-JP" altLang="en-US" smtClean="0"/>
            </a:fld>
            <a:endParaRPr kumimoji="1" lang="ja-JP"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DB1563-6AC2-458E-85DA-D069A8CE43C9}"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descr="图片包含 空地, 街道, 覆盖, 侧面&#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5" name="图片 14" descr="图片包含 空地, 街道, 覆盖, 侧面&#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grpSp>
        <p:nvGrpSpPr>
          <p:cNvPr id="8" name="组合 7"/>
          <p:cNvGrpSpPr/>
          <p:nvPr userDrawn="1"/>
        </p:nvGrpSpPr>
        <p:grpSpPr>
          <a:xfrm>
            <a:off x="-14118" y="-33086"/>
            <a:ext cx="12206117" cy="6891086"/>
            <a:chOff x="-14118" y="-33086"/>
            <a:chExt cx="12206117" cy="6891086"/>
          </a:xfrm>
        </p:grpSpPr>
        <p:sp>
          <p:nvSpPr>
            <p:cNvPr id="9" name="矩形: 圆角 7"/>
            <p:cNvSpPr/>
            <p:nvPr/>
          </p:nvSpPr>
          <p:spPr>
            <a:xfrm>
              <a:off x="765398" y="343099"/>
              <a:ext cx="10957053" cy="6329546"/>
            </a:xfrm>
            <a:custGeom>
              <a:avLst/>
              <a:gdLst>
                <a:gd name="connsiteX0" fmla="*/ 0 w 10167582"/>
                <a:gd name="connsiteY0" fmla="*/ 1036297 h 6217660"/>
                <a:gd name="connsiteX1" fmla="*/ 1036297 w 10167582"/>
                <a:gd name="connsiteY1" fmla="*/ 0 h 6217660"/>
                <a:gd name="connsiteX2" fmla="*/ 9131285 w 10167582"/>
                <a:gd name="connsiteY2" fmla="*/ 0 h 6217660"/>
                <a:gd name="connsiteX3" fmla="*/ 10167582 w 10167582"/>
                <a:gd name="connsiteY3" fmla="*/ 1036297 h 6217660"/>
                <a:gd name="connsiteX4" fmla="*/ 10167582 w 10167582"/>
                <a:gd name="connsiteY4" fmla="*/ 5181363 h 6217660"/>
                <a:gd name="connsiteX5" fmla="*/ 9131285 w 10167582"/>
                <a:gd name="connsiteY5" fmla="*/ 6217660 h 6217660"/>
                <a:gd name="connsiteX6" fmla="*/ 1036297 w 10167582"/>
                <a:gd name="connsiteY6" fmla="*/ 6217660 h 6217660"/>
                <a:gd name="connsiteX7" fmla="*/ 0 w 10167582"/>
                <a:gd name="connsiteY7" fmla="*/ 5181363 h 6217660"/>
                <a:gd name="connsiteX8" fmla="*/ 0 w 10167582"/>
                <a:gd name="connsiteY8" fmla="*/ 1036297 h 6217660"/>
                <a:gd name="connsiteX0-1" fmla="*/ 445051 w 10612633"/>
                <a:gd name="connsiteY0-2" fmla="*/ 1036297 h 6217660"/>
                <a:gd name="connsiteX1-3" fmla="*/ 1481348 w 10612633"/>
                <a:gd name="connsiteY1-4" fmla="*/ 0 h 6217660"/>
                <a:gd name="connsiteX2-5" fmla="*/ 9576336 w 10612633"/>
                <a:gd name="connsiteY2-6" fmla="*/ 0 h 6217660"/>
                <a:gd name="connsiteX3-7" fmla="*/ 10612633 w 10612633"/>
                <a:gd name="connsiteY3-8" fmla="*/ 1036297 h 6217660"/>
                <a:gd name="connsiteX4-9" fmla="*/ 10612633 w 10612633"/>
                <a:gd name="connsiteY4-10" fmla="*/ 5181363 h 6217660"/>
                <a:gd name="connsiteX5-11" fmla="*/ 9576336 w 10612633"/>
                <a:gd name="connsiteY5-12" fmla="*/ 6217660 h 6217660"/>
                <a:gd name="connsiteX6-13" fmla="*/ 1481348 w 10612633"/>
                <a:gd name="connsiteY6-14" fmla="*/ 6217660 h 6217660"/>
                <a:gd name="connsiteX7-15" fmla="*/ 445051 w 10612633"/>
                <a:gd name="connsiteY7-16" fmla="*/ 5181363 h 6217660"/>
                <a:gd name="connsiteX8-17" fmla="*/ 0 w 10612633"/>
                <a:gd name="connsiteY8-18" fmla="*/ 1934725 h 6217660"/>
                <a:gd name="connsiteX9" fmla="*/ 445051 w 10612633"/>
                <a:gd name="connsiteY9" fmla="*/ 1036297 h 6217660"/>
                <a:gd name="connsiteX0-19" fmla="*/ 445051 w 10612633"/>
                <a:gd name="connsiteY0-20" fmla="*/ 1036297 h 6217660"/>
                <a:gd name="connsiteX1-21" fmla="*/ 1481348 w 10612633"/>
                <a:gd name="connsiteY1-22" fmla="*/ 0 h 6217660"/>
                <a:gd name="connsiteX2-23" fmla="*/ 9576336 w 10612633"/>
                <a:gd name="connsiteY2-24" fmla="*/ 0 h 6217660"/>
                <a:gd name="connsiteX3-25" fmla="*/ 10612633 w 10612633"/>
                <a:gd name="connsiteY3-26" fmla="*/ 1036297 h 6217660"/>
                <a:gd name="connsiteX4-27" fmla="*/ 10612633 w 10612633"/>
                <a:gd name="connsiteY4-28" fmla="*/ 5181363 h 6217660"/>
                <a:gd name="connsiteX5-29" fmla="*/ 9576336 w 10612633"/>
                <a:gd name="connsiteY5-30" fmla="*/ 6217660 h 6217660"/>
                <a:gd name="connsiteX6-31" fmla="*/ 1481348 w 10612633"/>
                <a:gd name="connsiteY6-32" fmla="*/ 6217660 h 6217660"/>
                <a:gd name="connsiteX7-33" fmla="*/ 445051 w 10612633"/>
                <a:gd name="connsiteY7-34" fmla="*/ 5181363 h 6217660"/>
                <a:gd name="connsiteX8-35" fmla="*/ 0 w 10612633"/>
                <a:gd name="connsiteY8-36" fmla="*/ 1934725 h 6217660"/>
                <a:gd name="connsiteX9-37" fmla="*/ 445051 w 10612633"/>
                <a:gd name="connsiteY9-38" fmla="*/ 1036297 h 6217660"/>
                <a:gd name="connsiteX0-39" fmla="*/ 460252 w 10627834"/>
                <a:gd name="connsiteY0-40" fmla="*/ 1036297 h 6217660"/>
                <a:gd name="connsiteX1-41" fmla="*/ 1496549 w 10627834"/>
                <a:gd name="connsiteY1-42" fmla="*/ 0 h 6217660"/>
                <a:gd name="connsiteX2-43" fmla="*/ 9591537 w 10627834"/>
                <a:gd name="connsiteY2-44" fmla="*/ 0 h 6217660"/>
                <a:gd name="connsiteX3-45" fmla="*/ 10627834 w 10627834"/>
                <a:gd name="connsiteY3-46" fmla="*/ 1036297 h 6217660"/>
                <a:gd name="connsiteX4-47" fmla="*/ 10627834 w 10627834"/>
                <a:gd name="connsiteY4-48" fmla="*/ 5181363 h 6217660"/>
                <a:gd name="connsiteX5-49" fmla="*/ 9591537 w 10627834"/>
                <a:gd name="connsiteY5-50" fmla="*/ 6217660 h 6217660"/>
                <a:gd name="connsiteX6-51" fmla="*/ 1496549 w 10627834"/>
                <a:gd name="connsiteY6-52" fmla="*/ 6217660 h 6217660"/>
                <a:gd name="connsiteX7-53" fmla="*/ 460252 w 10627834"/>
                <a:gd name="connsiteY7-54" fmla="*/ 5181363 h 6217660"/>
                <a:gd name="connsiteX8-55" fmla="*/ 219919 w 10627834"/>
                <a:gd name="connsiteY8-56" fmla="*/ 2767239 h 6217660"/>
                <a:gd name="connsiteX9-57" fmla="*/ 15201 w 10627834"/>
                <a:gd name="connsiteY9-58" fmla="*/ 1934725 h 6217660"/>
                <a:gd name="connsiteX10" fmla="*/ 460252 w 10627834"/>
                <a:gd name="connsiteY10" fmla="*/ 1036297 h 6217660"/>
                <a:gd name="connsiteX0-59" fmla="*/ 458705 w 10626287"/>
                <a:gd name="connsiteY0-60" fmla="*/ 1036297 h 6217660"/>
                <a:gd name="connsiteX1-61" fmla="*/ 1495002 w 10626287"/>
                <a:gd name="connsiteY1-62" fmla="*/ 0 h 6217660"/>
                <a:gd name="connsiteX2-63" fmla="*/ 9589990 w 10626287"/>
                <a:gd name="connsiteY2-64" fmla="*/ 0 h 6217660"/>
                <a:gd name="connsiteX3-65" fmla="*/ 10626287 w 10626287"/>
                <a:gd name="connsiteY3-66" fmla="*/ 1036297 h 6217660"/>
                <a:gd name="connsiteX4-67" fmla="*/ 10626287 w 10626287"/>
                <a:gd name="connsiteY4-68" fmla="*/ 5181363 h 6217660"/>
                <a:gd name="connsiteX5-69" fmla="*/ 9589990 w 10626287"/>
                <a:gd name="connsiteY5-70" fmla="*/ 6217660 h 6217660"/>
                <a:gd name="connsiteX6-71" fmla="*/ 1495002 w 10626287"/>
                <a:gd name="connsiteY6-72" fmla="*/ 6217660 h 6217660"/>
                <a:gd name="connsiteX7-73" fmla="*/ 458705 w 10626287"/>
                <a:gd name="connsiteY7-74" fmla="*/ 5181363 h 6217660"/>
                <a:gd name="connsiteX8-75" fmla="*/ 68246 w 10626287"/>
                <a:gd name="connsiteY8-76" fmla="*/ 4336731 h 6217660"/>
                <a:gd name="connsiteX9-77" fmla="*/ 218372 w 10626287"/>
                <a:gd name="connsiteY9-78" fmla="*/ 2767239 h 6217660"/>
                <a:gd name="connsiteX10-79" fmla="*/ 13654 w 10626287"/>
                <a:gd name="connsiteY10-80" fmla="*/ 1934725 h 6217660"/>
                <a:gd name="connsiteX11" fmla="*/ 458705 w 10626287"/>
                <a:gd name="connsiteY11" fmla="*/ 1036297 h 6217660"/>
                <a:gd name="connsiteX0-81" fmla="*/ 458705 w 10626287"/>
                <a:gd name="connsiteY0-82" fmla="*/ 1036297 h 6217660"/>
                <a:gd name="connsiteX1-83" fmla="*/ 1495002 w 10626287"/>
                <a:gd name="connsiteY1-84" fmla="*/ 0 h 6217660"/>
                <a:gd name="connsiteX2-85" fmla="*/ 9589990 w 10626287"/>
                <a:gd name="connsiteY2-86" fmla="*/ 0 h 6217660"/>
                <a:gd name="connsiteX3-87" fmla="*/ 10626287 w 10626287"/>
                <a:gd name="connsiteY3-88" fmla="*/ 1036297 h 6217660"/>
                <a:gd name="connsiteX4-89" fmla="*/ 10626287 w 10626287"/>
                <a:gd name="connsiteY4-90" fmla="*/ 5181363 h 6217660"/>
                <a:gd name="connsiteX5-91" fmla="*/ 9589990 w 10626287"/>
                <a:gd name="connsiteY5-92" fmla="*/ 6217660 h 6217660"/>
                <a:gd name="connsiteX6-93" fmla="*/ 1495002 w 10626287"/>
                <a:gd name="connsiteY6-94" fmla="*/ 6217660 h 6217660"/>
                <a:gd name="connsiteX7-95" fmla="*/ 308580 w 10626287"/>
                <a:gd name="connsiteY7-96" fmla="*/ 5386079 h 6217660"/>
                <a:gd name="connsiteX8-97" fmla="*/ 68246 w 10626287"/>
                <a:gd name="connsiteY8-98" fmla="*/ 4336731 h 6217660"/>
                <a:gd name="connsiteX9-99" fmla="*/ 218372 w 10626287"/>
                <a:gd name="connsiteY9-100" fmla="*/ 2767239 h 6217660"/>
                <a:gd name="connsiteX10-101" fmla="*/ 13654 w 10626287"/>
                <a:gd name="connsiteY10-102" fmla="*/ 1934725 h 6217660"/>
                <a:gd name="connsiteX11-103" fmla="*/ 458705 w 10626287"/>
                <a:gd name="connsiteY11-104" fmla="*/ 1036297 h 6217660"/>
                <a:gd name="connsiteX0-105" fmla="*/ 458705 w 10626287"/>
                <a:gd name="connsiteY0-106" fmla="*/ 1036297 h 6217660"/>
                <a:gd name="connsiteX1-107" fmla="*/ 1495002 w 10626287"/>
                <a:gd name="connsiteY1-108" fmla="*/ 0 h 6217660"/>
                <a:gd name="connsiteX2-109" fmla="*/ 9589990 w 10626287"/>
                <a:gd name="connsiteY2-110" fmla="*/ 0 h 6217660"/>
                <a:gd name="connsiteX3-111" fmla="*/ 10626287 w 10626287"/>
                <a:gd name="connsiteY3-112" fmla="*/ 1036297 h 6217660"/>
                <a:gd name="connsiteX4-113" fmla="*/ 10626287 w 10626287"/>
                <a:gd name="connsiteY4-114" fmla="*/ 5181363 h 6217660"/>
                <a:gd name="connsiteX5-115" fmla="*/ 9589990 w 10626287"/>
                <a:gd name="connsiteY5-116" fmla="*/ 6217660 h 6217660"/>
                <a:gd name="connsiteX6-117" fmla="*/ 1495002 w 10626287"/>
                <a:gd name="connsiteY6-118" fmla="*/ 6217660 h 6217660"/>
                <a:gd name="connsiteX7-119" fmla="*/ 308580 w 10626287"/>
                <a:gd name="connsiteY7-120" fmla="*/ 5386079 h 6217660"/>
                <a:gd name="connsiteX8-121" fmla="*/ 68246 w 10626287"/>
                <a:gd name="connsiteY8-122" fmla="*/ 4336731 h 6217660"/>
                <a:gd name="connsiteX9-123" fmla="*/ 218372 w 10626287"/>
                <a:gd name="connsiteY9-124" fmla="*/ 2767239 h 6217660"/>
                <a:gd name="connsiteX10-125" fmla="*/ 13654 w 10626287"/>
                <a:gd name="connsiteY10-126" fmla="*/ 1934725 h 6217660"/>
                <a:gd name="connsiteX11-127" fmla="*/ 458705 w 10626287"/>
                <a:gd name="connsiteY11-128" fmla="*/ 1036297 h 6217660"/>
                <a:gd name="connsiteX0-129" fmla="*/ 458705 w 10626287"/>
                <a:gd name="connsiteY0-130" fmla="*/ 1036297 h 6217660"/>
                <a:gd name="connsiteX1-131" fmla="*/ 1495002 w 10626287"/>
                <a:gd name="connsiteY1-132" fmla="*/ 0 h 6217660"/>
                <a:gd name="connsiteX2-133" fmla="*/ 9589990 w 10626287"/>
                <a:gd name="connsiteY2-134" fmla="*/ 0 h 6217660"/>
                <a:gd name="connsiteX3-135" fmla="*/ 10626287 w 10626287"/>
                <a:gd name="connsiteY3-136" fmla="*/ 1036297 h 6217660"/>
                <a:gd name="connsiteX4-137" fmla="*/ 10626287 w 10626287"/>
                <a:gd name="connsiteY4-138" fmla="*/ 5181363 h 6217660"/>
                <a:gd name="connsiteX5-139" fmla="*/ 9589990 w 10626287"/>
                <a:gd name="connsiteY5-140" fmla="*/ 6217660 h 6217660"/>
                <a:gd name="connsiteX6-141" fmla="*/ 1495002 w 10626287"/>
                <a:gd name="connsiteY6-142" fmla="*/ 6217660 h 6217660"/>
                <a:gd name="connsiteX7-143" fmla="*/ 1473966 w 10626287"/>
                <a:gd name="connsiteY7-144" fmla="*/ 5878928 h 6217660"/>
                <a:gd name="connsiteX8-145" fmla="*/ 308580 w 10626287"/>
                <a:gd name="connsiteY8-146" fmla="*/ 5386079 h 6217660"/>
                <a:gd name="connsiteX9-147" fmla="*/ 68246 w 10626287"/>
                <a:gd name="connsiteY9-148" fmla="*/ 4336731 h 6217660"/>
                <a:gd name="connsiteX10-149" fmla="*/ 218372 w 10626287"/>
                <a:gd name="connsiteY10-150" fmla="*/ 2767239 h 6217660"/>
                <a:gd name="connsiteX11-151" fmla="*/ 13654 w 10626287"/>
                <a:gd name="connsiteY11-152" fmla="*/ 1934725 h 6217660"/>
                <a:gd name="connsiteX12" fmla="*/ 458705 w 10626287"/>
                <a:gd name="connsiteY12" fmla="*/ 1036297 h 6217660"/>
                <a:gd name="connsiteX0-153" fmla="*/ 458705 w 10626287"/>
                <a:gd name="connsiteY0-154" fmla="*/ 1036297 h 6217660"/>
                <a:gd name="connsiteX1-155" fmla="*/ 1495002 w 10626287"/>
                <a:gd name="connsiteY1-156" fmla="*/ 0 h 6217660"/>
                <a:gd name="connsiteX2-157" fmla="*/ 9589990 w 10626287"/>
                <a:gd name="connsiteY2-158" fmla="*/ 0 h 6217660"/>
                <a:gd name="connsiteX3-159" fmla="*/ 10626287 w 10626287"/>
                <a:gd name="connsiteY3-160" fmla="*/ 1036297 h 6217660"/>
                <a:gd name="connsiteX4-161" fmla="*/ 10626287 w 10626287"/>
                <a:gd name="connsiteY4-162" fmla="*/ 5181363 h 6217660"/>
                <a:gd name="connsiteX5-163" fmla="*/ 9589990 w 10626287"/>
                <a:gd name="connsiteY5-164" fmla="*/ 6217660 h 6217660"/>
                <a:gd name="connsiteX6-165" fmla="*/ 3616664 w 10626287"/>
                <a:gd name="connsiteY6-166" fmla="*/ 6151883 h 6217660"/>
                <a:gd name="connsiteX7-167" fmla="*/ 1495002 w 10626287"/>
                <a:gd name="connsiteY7-168" fmla="*/ 6217660 h 6217660"/>
                <a:gd name="connsiteX8-169" fmla="*/ 1473966 w 10626287"/>
                <a:gd name="connsiteY8-170" fmla="*/ 5878928 h 6217660"/>
                <a:gd name="connsiteX9-171" fmla="*/ 308580 w 10626287"/>
                <a:gd name="connsiteY9-172" fmla="*/ 5386079 h 6217660"/>
                <a:gd name="connsiteX10-173" fmla="*/ 68246 w 10626287"/>
                <a:gd name="connsiteY10-174" fmla="*/ 4336731 h 6217660"/>
                <a:gd name="connsiteX11-175" fmla="*/ 218372 w 10626287"/>
                <a:gd name="connsiteY11-176" fmla="*/ 2767239 h 6217660"/>
                <a:gd name="connsiteX12-177" fmla="*/ 13654 w 10626287"/>
                <a:gd name="connsiteY12-178" fmla="*/ 1934725 h 6217660"/>
                <a:gd name="connsiteX13" fmla="*/ 458705 w 10626287"/>
                <a:gd name="connsiteY13" fmla="*/ 1036297 h 6217660"/>
                <a:gd name="connsiteX0-179" fmla="*/ 458705 w 10626287"/>
                <a:gd name="connsiteY0-180" fmla="*/ 1036297 h 6217660"/>
                <a:gd name="connsiteX1-181" fmla="*/ 1495002 w 10626287"/>
                <a:gd name="connsiteY1-182" fmla="*/ 0 h 6217660"/>
                <a:gd name="connsiteX2-183" fmla="*/ 9589990 w 10626287"/>
                <a:gd name="connsiteY2-184" fmla="*/ 0 h 6217660"/>
                <a:gd name="connsiteX3-185" fmla="*/ 10626287 w 10626287"/>
                <a:gd name="connsiteY3-186" fmla="*/ 1036297 h 6217660"/>
                <a:gd name="connsiteX4-187" fmla="*/ 10626287 w 10626287"/>
                <a:gd name="connsiteY4-188" fmla="*/ 5181363 h 6217660"/>
                <a:gd name="connsiteX5-189" fmla="*/ 9589990 w 10626287"/>
                <a:gd name="connsiteY5-190" fmla="*/ 6217660 h 6217660"/>
                <a:gd name="connsiteX6-191" fmla="*/ 3616664 w 10626287"/>
                <a:gd name="connsiteY6-192" fmla="*/ 6151883 h 6217660"/>
                <a:gd name="connsiteX7-193" fmla="*/ 2504936 w 10626287"/>
                <a:gd name="connsiteY7-194" fmla="*/ 5958352 h 6217660"/>
                <a:gd name="connsiteX8-195" fmla="*/ 1473966 w 10626287"/>
                <a:gd name="connsiteY8-196" fmla="*/ 5878928 h 6217660"/>
                <a:gd name="connsiteX9-197" fmla="*/ 308580 w 10626287"/>
                <a:gd name="connsiteY9-198" fmla="*/ 5386079 h 6217660"/>
                <a:gd name="connsiteX10-199" fmla="*/ 68246 w 10626287"/>
                <a:gd name="connsiteY10-200" fmla="*/ 4336731 h 6217660"/>
                <a:gd name="connsiteX11-201" fmla="*/ 218372 w 10626287"/>
                <a:gd name="connsiteY11-202" fmla="*/ 2767239 h 6217660"/>
                <a:gd name="connsiteX12-203" fmla="*/ 13654 w 10626287"/>
                <a:gd name="connsiteY12-204" fmla="*/ 1934725 h 6217660"/>
                <a:gd name="connsiteX13-205" fmla="*/ 458705 w 10626287"/>
                <a:gd name="connsiteY13-206" fmla="*/ 1036297 h 6217660"/>
                <a:gd name="connsiteX0-207" fmla="*/ 458705 w 10626287"/>
                <a:gd name="connsiteY0-208" fmla="*/ 1036297 h 6217660"/>
                <a:gd name="connsiteX1-209" fmla="*/ 1495002 w 10626287"/>
                <a:gd name="connsiteY1-210" fmla="*/ 0 h 6217660"/>
                <a:gd name="connsiteX2-211" fmla="*/ 9589990 w 10626287"/>
                <a:gd name="connsiteY2-212" fmla="*/ 0 h 6217660"/>
                <a:gd name="connsiteX3-213" fmla="*/ 10626287 w 10626287"/>
                <a:gd name="connsiteY3-214" fmla="*/ 1036297 h 6217660"/>
                <a:gd name="connsiteX4-215" fmla="*/ 10626287 w 10626287"/>
                <a:gd name="connsiteY4-216" fmla="*/ 5181363 h 6217660"/>
                <a:gd name="connsiteX5-217" fmla="*/ 9589990 w 10626287"/>
                <a:gd name="connsiteY5-218" fmla="*/ 6217660 h 6217660"/>
                <a:gd name="connsiteX6-219" fmla="*/ 3616664 w 10626287"/>
                <a:gd name="connsiteY6-220" fmla="*/ 6151883 h 6217660"/>
                <a:gd name="connsiteX7-221" fmla="*/ 2504936 w 10626287"/>
                <a:gd name="connsiteY7-222" fmla="*/ 5958352 h 6217660"/>
                <a:gd name="connsiteX8-223" fmla="*/ 1269249 w 10626287"/>
                <a:gd name="connsiteY8-224" fmla="*/ 5701507 h 6217660"/>
                <a:gd name="connsiteX9-225" fmla="*/ 308580 w 10626287"/>
                <a:gd name="connsiteY9-226" fmla="*/ 5386079 h 6217660"/>
                <a:gd name="connsiteX10-227" fmla="*/ 68246 w 10626287"/>
                <a:gd name="connsiteY10-228" fmla="*/ 4336731 h 6217660"/>
                <a:gd name="connsiteX11-229" fmla="*/ 218372 w 10626287"/>
                <a:gd name="connsiteY11-230" fmla="*/ 2767239 h 6217660"/>
                <a:gd name="connsiteX12-231" fmla="*/ 13654 w 10626287"/>
                <a:gd name="connsiteY12-232" fmla="*/ 1934725 h 6217660"/>
                <a:gd name="connsiteX13-233" fmla="*/ 458705 w 10626287"/>
                <a:gd name="connsiteY13-234" fmla="*/ 1036297 h 6217660"/>
                <a:gd name="connsiteX0-235" fmla="*/ 458705 w 10626287"/>
                <a:gd name="connsiteY0-236" fmla="*/ 1036297 h 6231308"/>
                <a:gd name="connsiteX1-237" fmla="*/ 1495002 w 10626287"/>
                <a:gd name="connsiteY1-238" fmla="*/ 0 h 6231308"/>
                <a:gd name="connsiteX2-239" fmla="*/ 9589990 w 10626287"/>
                <a:gd name="connsiteY2-240" fmla="*/ 0 h 6231308"/>
                <a:gd name="connsiteX3-241" fmla="*/ 10626287 w 10626287"/>
                <a:gd name="connsiteY3-242" fmla="*/ 1036297 h 6231308"/>
                <a:gd name="connsiteX4-243" fmla="*/ 10626287 w 10626287"/>
                <a:gd name="connsiteY4-244" fmla="*/ 5181363 h 6231308"/>
                <a:gd name="connsiteX5-245" fmla="*/ 9589990 w 10626287"/>
                <a:gd name="connsiteY5-246" fmla="*/ 6217660 h 6231308"/>
                <a:gd name="connsiteX6-247" fmla="*/ 3616664 w 10626287"/>
                <a:gd name="connsiteY6-248" fmla="*/ 6151883 h 6231308"/>
                <a:gd name="connsiteX7-249" fmla="*/ 2477641 w 10626287"/>
                <a:gd name="connsiteY7-250" fmla="*/ 6231308 h 6231308"/>
                <a:gd name="connsiteX8-251" fmla="*/ 1269249 w 10626287"/>
                <a:gd name="connsiteY8-252" fmla="*/ 5701507 h 6231308"/>
                <a:gd name="connsiteX9-253" fmla="*/ 308580 w 10626287"/>
                <a:gd name="connsiteY9-254" fmla="*/ 5386079 h 6231308"/>
                <a:gd name="connsiteX10-255" fmla="*/ 68246 w 10626287"/>
                <a:gd name="connsiteY10-256" fmla="*/ 4336731 h 6231308"/>
                <a:gd name="connsiteX11-257" fmla="*/ 218372 w 10626287"/>
                <a:gd name="connsiteY11-258" fmla="*/ 2767239 h 6231308"/>
                <a:gd name="connsiteX12-259" fmla="*/ 13654 w 10626287"/>
                <a:gd name="connsiteY12-260" fmla="*/ 1934725 h 6231308"/>
                <a:gd name="connsiteX13-261" fmla="*/ 458705 w 10626287"/>
                <a:gd name="connsiteY13-262" fmla="*/ 1036297 h 6231308"/>
                <a:gd name="connsiteX0-263" fmla="*/ 458705 w 10626287"/>
                <a:gd name="connsiteY0-264" fmla="*/ 1036297 h 6231308"/>
                <a:gd name="connsiteX1-265" fmla="*/ 1495002 w 10626287"/>
                <a:gd name="connsiteY1-266" fmla="*/ 0 h 6231308"/>
                <a:gd name="connsiteX2-267" fmla="*/ 9589990 w 10626287"/>
                <a:gd name="connsiteY2-268" fmla="*/ 0 h 6231308"/>
                <a:gd name="connsiteX3-269" fmla="*/ 10626287 w 10626287"/>
                <a:gd name="connsiteY3-270" fmla="*/ 1036297 h 6231308"/>
                <a:gd name="connsiteX4-271" fmla="*/ 10626287 w 10626287"/>
                <a:gd name="connsiteY4-272" fmla="*/ 5181363 h 6231308"/>
                <a:gd name="connsiteX5-273" fmla="*/ 9589990 w 10626287"/>
                <a:gd name="connsiteY5-274" fmla="*/ 6217660 h 6231308"/>
                <a:gd name="connsiteX6-275" fmla="*/ 5104270 w 10626287"/>
                <a:gd name="connsiteY6-276" fmla="*/ 6083645 h 6231308"/>
                <a:gd name="connsiteX7-277" fmla="*/ 3616664 w 10626287"/>
                <a:gd name="connsiteY7-278" fmla="*/ 6151883 h 6231308"/>
                <a:gd name="connsiteX8-279" fmla="*/ 2477641 w 10626287"/>
                <a:gd name="connsiteY8-280" fmla="*/ 6231308 h 6231308"/>
                <a:gd name="connsiteX9-281" fmla="*/ 1269249 w 10626287"/>
                <a:gd name="connsiteY9-282" fmla="*/ 5701507 h 6231308"/>
                <a:gd name="connsiteX10-283" fmla="*/ 308580 w 10626287"/>
                <a:gd name="connsiteY10-284" fmla="*/ 5386079 h 6231308"/>
                <a:gd name="connsiteX11-285" fmla="*/ 68246 w 10626287"/>
                <a:gd name="connsiteY11-286" fmla="*/ 4336731 h 6231308"/>
                <a:gd name="connsiteX12-287" fmla="*/ 218372 w 10626287"/>
                <a:gd name="connsiteY12-288" fmla="*/ 2767239 h 6231308"/>
                <a:gd name="connsiteX13-289" fmla="*/ 13654 w 10626287"/>
                <a:gd name="connsiteY13-290" fmla="*/ 1934725 h 6231308"/>
                <a:gd name="connsiteX14" fmla="*/ 458705 w 10626287"/>
                <a:gd name="connsiteY14" fmla="*/ 1036297 h 6231308"/>
                <a:gd name="connsiteX0-291" fmla="*/ 458705 w 10626287"/>
                <a:gd name="connsiteY0-292" fmla="*/ 1036297 h 6416238"/>
                <a:gd name="connsiteX1-293" fmla="*/ 1495002 w 10626287"/>
                <a:gd name="connsiteY1-294" fmla="*/ 0 h 6416238"/>
                <a:gd name="connsiteX2-295" fmla="*/ 9589990 w 10626287"/>
                <a:gd name="connsiteY2-296" fmla="*/ 0 h 6416238"/>
                <a:gd name="connsiteX3-297" fmla="*/ 10626287 w 10626287"/>
                <a:gd name="connsiteY3-298" fmla="*/ 1036297 h 6416238"/>
                <a:gd name="connsiteX4-299" fmla="*/ 10626287 w 10626287"/>
                <a:gd name="connsiteY4-300" fmla="*/ 5181363 h 6416238"/>
                <a:gd name="connsiteX5-301" fmla="*/ 9589990 w 10626287"/>
                <a:gd name="connsiteY5-302" fmla="*/ 6217660 h 6416238"/>
                <a:gd name="connsiteX6-303" fmla="*/ 6632819 w 10626287"/>
                <a:gd name="connsiteY6-304" fmla="*/ 6411191 h 6416238"/>
                <a:gd name="connsiteX7-305" fmla="*/ 5104270 w 10626287"/>
                <a:gd name="connsiteY7-306" fmla="*/ 6083645 h 6416238"/>
                <a:gd name="connsiteX8-307" fmla="*/ 3616664 w 10626287"/>
                <a:gd name="connsiteY8-308" fmla="*/ 6151883 h 6416238"/>
                <a:gd name="connsiteX9-309" fmla="*/ 2477641 w 10626287"/>
                <a:gd name="connsiteY9-310" fmla="*/ 6231308 h 6416238"/>
                <a:gd name="connsiteX10-311" fmla="*/ 1269249 w 10626287"/>
                <a:gd name="connsiteY10-312" fmla="*/ 5701507 h 6416238"/>
                <a:gd name="connsiteX11-313" fmla="*/ 308580 w 10626287"/>
                <a:gd name="connsiteY11-314" fmla="*/ 5386079 h 6416238"/>
                <a:gd name="connsiteX12-315" fmla="*/ 68246 w 10626287"/>
                <a:gd name="connsiteY12-316" fmla="*/ 4336731 h 6416238"/>
                <a:gd name="connsiteX13-317" fmla="*/ 218372 w 10626287"/>
                <a:gd name="connsiteY13-318" fmla="*/ 2767239 h 6416238"/>
                <a:gd name="connsiteX14-319" fmla="*/ 13654 w 10626287"/>
                <a:gd name="connsiteY14-320" fmla="*/ 1934725 h 6416238"/>
                <a:gd name="connsiteX15" fmla="*/ 458705 w 10626287"/>
                <a:gd name="connsiteY15" fmla="*/ 1036297 h 6416238"/>
                <a:gd name="connsiteX0-321" fmla="*/ 458705 w 10626287"/>
                <a:gd name="connsiteY0-322" fmla="*/ 1036297 h 6412910"/>
                <a:gd name="connsiteX1-323" fmla="*/ 1495002 w 10626287"/>
                <a:gd name="connsiteY1-324" fmla="*/ 0 h 6412910"/>
                <a:gd name="connsiteX2-325" fmla="*/ 9589990 w 10626287"/>
                <a:gd name="connsiteY2-326" fmla="*/ 0 h 6412910"/>
                <a:gd name="connsiteX3-327" fmla="*/ 10626287 w 10626287"/>
                <a:gd name="connsiteY3-328" fmla="*/ 1036297 h 6412910"/>
                <a:gd name="connsiteX4-329" fmla="*/ 10626287 w 10626287"/>
                <a:gd name="connsiteY4-330" fmla="*/ 5181363 h 6412910"/>
                <a:gd name="connsiteX5-331" fmla="*/ 9180557 w 10626287"/>
                <a:gd name="connsiteY5-332" fmla="*/ 6067534 h 6412910"/>
                <a:gd name="connsiteX6-333" fmla="*/ 6632819 w 10626287"/>
                <a:gd name="connsiteY6-334" fmla="*/ 6411191 h 6412910"/>
                <a:gd name="connsiteX7-335" fmla="*/ 5104270 w 10626287"/>
                <a:gd name="connsiteY7-336" fmla="*/ 6083645 h 6412910"/>
                <a:gd name="connsiteX8-337" fmla="*/ 3616664 w 10626287"/>
                <a:gd name="connsiteY8-338" fmla="*/ 6151883 h 6412910"/>
                <a:gd name="connsiteX9-339" fmla="*/ 2477641 w 10626287"/>
                <a:gd name="connsiteY9-340" fmla="*/ 6231308 h 6412910"/>
                <a:gd name="connsiteX10-341" fmla="*/ 1269249 w 10626287"/>
                <a:gd name="connsiteY10-342" fmla="*/ 5701507 h 6412910"/>
                <a:gd name="connsiteX11-343" fmla="*/ 308580 w 10626287"/>
                <a:gd name="connsiteY11-344" fmla="*/ 5386079 h 6412910"/>
                <a:gd name="connsiteX12-345" fmla="*/ 68246 w 10626287"/>
                <a:gd name="connsiteY12-346" fmla="*/ 4336731 h 6412910"/>
                <a:gd name="connsiteX13-347" fmla="*/ 218372 w 10626287"/>
                <a:gd name="connsiteY13-348" fmla="*/ 2767239 h 6412910"/>
                <a:gd name="connsiteX14-349" fmla="*/ 13654 w 10626287"/>
                <a:gd name="connsiteY14-350" fmla="*/ 1934725 h 6412910"/>
                <a:gd name="connsiteX15-351" fmla="*/ 458705 w 10626287"/>
                <a:gd name="connsiteY15-352" fmla="*/ 1036297 h 6412910"/>
                <a:gd name="connsiteX0-353" fmla="*/ 458705 w 10885594"/>
                <a:gd name="connsiteY0-354" fmla="*/ 1036297 h 6412910"/>
                <a:gd name="connsiteX1-355" fmla="*/ 1495002 w 10885594"/>
                <a:gd name="connsiteY1-356" fmla="*/ 0 h 6412910"/>
                <a:gd name="connsiteX2-357" fmla="*/ 9589990 w 10885594"/>
                <a:gd name="connsiteY2-358" fmla="*/ 0 h 6412910"/>
                <a:gd name="connsiteX3-359" fmla="*/ 10626287 w 10885594"/>
                <a:gd name="connsiteY3-360" fmla="*/ 1036297 h 6412910"/>
                <a:gd name="connsiteX4-361" fmla="*/ 10885594 w 10885594"/>
                <a:gd name="connsiteY4-362" fmla="*/ 5031237 h 6412910"/>
                <a:gd name="connsiteX5-363" fmla="*/ 9180557 w 10885594"/>
                <a:gd name="connsiteY5-364" fmla="*/ 6067534 h 6412910"/>
                <a:gd name="connsiteX6-365" fmla="*/ 6632819 w 10885594"/>
                <a:gd name="connsiteY6-366" fmla="*/ 6411191 h 6412910"/>
                <a:gd name="connsiteX7-367" fmla="*/ 5104270 w 10885594"/>
                <a:gd name="connsiteY7-368" fmla="*/ 6083645 h 6412910"/>
                <a:gd name="connsiteX8-369" fmla="*/ 3616664 w 10885594"/>
                <a:gd name="connsiteY8-370" fmla="*/ 6151883 h 6412910"/>
                <a:gd name="connsiteX9-371" fmla="*/ 2477641 w 10885594"/>
                <a:gd name="connsiteY9-372" fmla="*/ 6231308 h 6412910"/>
                <a:gd name="connsiteX10-373" fmla="*/ 1269249 w 10885594"/>
                <a:gd name="connsiteY10-374" fmla="*/ 5701507 h 6412910"/>
                <a:gd name="connsiteX11-375" fmla="*/ 308580 w 10885594"/>
                <a:gd name="connsiteY11-376" fmla="*/ 5386079 h 6412910"/>
                <a:gd name="connsiteX12-377" fmla="*/ 68246 w 10885594"/>
                <a:gd name="connsiteY12-378" fmla="*/ 4336731 h 6412910"/>
                <a:gd name="connsiteX13-379" fmla="*/ 218372 w 10885594"/>
                <a:gd name="connsiteY13-380" fmla="*/ 2767239 h 6412910"/>
                <a:gd name="connsiteX14-381" fmla="*/ 13654 w 10885594"/>
                <a:gd name="connsiteY14-382" fmla="*/ 1934725 h 6412910"/>
                <a:gd name="connsiteX15-383" fmla="*/ 458705 w 10885594"/>
                <a:gd name="connsiteY15-384" fmla="*/ 1036297 h 6412910"/>
                <a:gd name="connsiteX0-385" fmla="*/ 458705 w 11218466"/>
                <a:gd name="connsiteY0-386" fmla="*/ 1036297 h 6412910"/>
                <a:gd name="connsiteX1-387" fmla="*/ 1495002 w 11218466"/>
                <a:gd name="connsiteY1-388" fmla="*/ 0 h 6412910"/>
                <a:gd name="connsiteX2-389" fmla="*/ 9589990 w 11218466"/>
                <a:gd name="connsiteY2-390" fmla="*/ 0 h 6412910"/>
                <a:gd name="connsiteX3-391" fmla="*/ 10626287 w 11218466"/>
                <a:gd name="connsiteY3-392" fmla="*/ 1036297 h 6412910"/>
                <a:gd name="connsiteX4-393" fmla="*/ 11218466 w 11218466"/>
                <a:gd name="connsiteY4-394" fmla="*/ 3190319 h 6412910"/>
                <a:gd name="connsiteX5-395" fmla="*/ 10885594 w 11218466"/>
                <a:gd name="connsiteY5-396" fmla="*/ 5031237 h 6412910"/>
                <a:gd name="connsiteX6-397" fmla="*/ 9180557 w 11218466"/>
                <a:gd name="connsiteY6-398" fmla="*/ 6067534 h 6412910"/>
                <a:gd name="connsiteX7-399" fmla="*/ 6632819 w 11218466"/>
                <a:gd name="connsiteY7-400" fmla="*/ 6411191 h 6412910"/>
                <a:gd name="connsiteX8-401" fmla="*/ 5104270 w 11218466"/>
                <a:gd name="connsiteY8-402" fmla="*/ 6083645 h 6412910"/>
                <a:gd name="connsiteX9-403" fmla="*/ 3616664 w 11218466"/>
                <a:gd name="connsiteY9-404" fmla="*/ 6151883 h 6412910"/>
                <a:gd name="connsiteX10-405" fmla="*/ 2477641 w 11218466"/>
                <a:gd name="connsiteY10-406" fmla="*/ 6231308 h 6412910"/>
                <a:gd name="connsiteX11-407" fmla="*/ 1269249 w 11218466"/>
                <a:gd name="connsiteY11-408" fmla="*/ 5701507 h 6412910"/>
                <a:gd name="connsiteX12-409" fmla="*/ 308580 w 11218466"/>
                <a:gd name="connsiteY12-410" fmla="*/ 5386079 h 6412910"/>
                <a:gd name="connsiteX13-411" fmla="*/ 68246 w 11218466"/>
                <a:gd name="connsiteY13-412" fmla="*/ 4336731 h 6412910"/>
                <a:gd name="connsiteX14-413" fmla="*/ 218372 w 11218466"/>
                <a:gd name="connsiteY14-414" fmla="*/ 2767239 h 6412910"/>
                <a:gd name="connsiteX15-415" fmla="*/ 13654 w 11218466"/>
                <a:gd name="connsiteY15-416" fmla="*/ 1934725 h 6412910"/>
                <a:gd name="connsiteX16" fmla="*/ 458705 w 11218466"/>
                <a:gd name="connsiteY16" fmla="*/ 1036297 h 6412910"/>
                <a:gd name="connsiteX0-417" fmla="*/ 458705 w 11218466"/>
                <a:gd name="connsiteY0-418" fmla="*/ 1036297 h 6412910"/>
                <a:gd name="connsiteX1-419" fmla="*/ 1495002 w 11218466"/>
                <a:gd name="connsiteY1-420" fmla="*/ 0 h 6412910"/>
                <a:gd name="connsiteX2-421" fmla="*/ 9589990 w 11218466"/>
                <a:gd name="connsiteY2-422" fmla="*/ 0 h 6412910"/>
                <a:gd name="connsiteX3-423" fmla="*/ 10626287 w 11218466"/>
                <a:gd name="connsiteY3-424" fmla="*/ 1036297 h 6412910"/>
                <a:gd name="connsiteX4-425" fmla="*/ 11218466 w 11218466"/>
                <a:gd name="connsiteY4-426" fmla="*/ 3190319 h 6412910"/>
                <a:gd name="connsiteX5-427" fmla="*/ 10612638 w 11218466"/>
                <a:gd name="connsiteY5-428" fmla="*/ 5331488 h 6412910"/>
                <a:gd name="connsiteX6-429" fmla="*/ 9180557 w 11218466"/>
                <a:gd name="connsiteY6-430" fmla="*/ 6067534 h 6412910"/>
                <a:gd name="connsiteX7-431" fmla="*/ 6632819 w 11218466"/>
                <a:gd name="connsiteY7-432" fmla="*/ 6411191 h 6412910"/>
                <a:gd name="connsiteX8-433" fmla="*/ 5104270 w 11218466"/>
                <a:gd name="connsiteY8-434" fmla="*/ 6083645 h 6412910"/>
                <a:gd name="connsiteX9-435" fmla="*/ 3616664 w 11218466"/>
                <a:gd name="connsiteY9-436" fmla="*/ 6151883 h 6412910"/>
                <a:gd name="connsiteX10-437" fmla="*/ 2477641 w 11218466"/>
                <a:gd name="connsiteY10-438" fmla="*/ 6231308 h 6412910"/>
                <a:gd name="connsiteX11-439" fmla="*/ 1269249 w 11218466"/>
                <a:gd name="connsiteY11-440" fmla="*/ 5701507 h 6412910"/>
                <a:gd name="connsiteX12-441" fmla="*/ 308580 w 11218466"/>
                <a:gd name="connsiteY12-442" fmla="*/ 5386079 h 6412910"/>
                <a:gd name="connsiteX13-443" fmla="*/ 68246 w 11218466"/>
                <a:gd name="connsiteY13-444" fmla="*/ 4336731 h 6412910"/>
                <a:gd name="connsiteX14-445" fmla="*/ 218372 w 11218466"/>
                <a:gd name="connsiteY14-446" fmla="*/ 2767239 h 6412910"/>
                <a:gd name="connsiteX15-447" fmla="*/ 13654 w 11218466"/>
                <a:gd name="connsiteY15-448" fmla="*/ 1934725 h 6412910"/>
                <a:gd name="connsiteX16-449" fmla="*/ 458705 w 11218466"/>
                <a:gd name="connsiteY16-450" fmla="*/ 1036297 h 6412910"/>
                <a:gd name="connsiteX0-451" fmla="*/ 458705 w 11218466"/>
                <a:gd name="connsiteY0-452" fmla="*/ 1036297 h 6412910"/>
                <a:gd name="connsiteX1-453" fmla="*/ 1495002 w 11218466"/>
                <a:gd name="connsiteY1-454" fmla="*/ 0 h 6412910"/>
                <a:gd name="connsiteX2-455" fmla="*/ 9589990 w 11218466"/>
                <a:gd name="connsiteY2-456" fmla="*/ 0 h 6412910"/>
                <a:gd name="connsiteX3-457" fmla="*/ 10803708 w 11218466"/>
                <a:gd name="connsiteY3-458" fmla="*/ 1036297 h 6412910"/>
                <a:gd name="connsiteX4-459" fmla="*/ 11218466 w 11218466"/>
                <a:gd name="connsiteY4-460" fmla="*/ 3190319 h 6412910"/>
                <a:gd name="connsiteX5-461" fmla="*/ 10612638 w 11218466"/>
                <a:gd name="connsiteY5-462" fmla="*/ 5331488 h 6412910"/>
                <a:gd name="connsiteX6-463" fmla="*/ 9180557 w 11218466"/>
                <a:gd name="connsiteY6-464" fmla="*/ 6067534 h 6412910"/>
                <a:gd name="connsiteX7-465" fmla="*/ 6632819 w 11218466"/>
                <a:gd name="connsiteY7-466" fmla="*/ 6411191 h 6412910"/>
                <a:gd name="connsiteX8-467" fmla="*/ 5104270 w 11218466"/>
                <a:gd name="connsiteY8-468" fmla="*/ 6083645 h 6412910"/>
                <a:gd name="connsiteX9-469" fmla="*/ 3616664 w 11218466"/>
                <a:gd name="connsiteY9-470" fmla="*/ 6151883 h 6412910"/>
                <a:gd name="connsiteX10-471" fmla="*/ 2477641 w 11218466"/>
                <a:gd name="connsiteY10-472" fmla="*/ 6231308 h 6412910"/>
                <a:gd name="connsiteX11-473" fmla="*/ 1269249 w 11218466"/>
                <a:gd name="connsiteY11-474" fmla="*/ 5701507 h 6412910"/>
                <a:gd name="connsiteX12-475" fmla="*/ 308580 w 11218466"/>
                <a:gd name="connsiteY12-476" fmla="*/ 5386079 h 6412910"/>
                <a:gd name="connsiteX13-477" fmla="*/ 68246 w 11218466"/>
                <a:gd name="connsiteY13-478" fmla="*/ 4336731 h 6412910"/>
                <a:gd name="connsiteX14-479" fmla="*/ 218372 w 11218466"/>
                <a:gd name="connsiteY14-480" fmla="*/ 2767239 h 6412910"/>
                <a:gd name="connsiteX15-481" fmla="*/ 13654 w 11218466"/>
                <a:gd name="connsiteY15-482" fmla="*/ 1934725 h 6412910"/>
                <a:gd name="connsiteX16-483" fmla="*/ 458705 w 11218466"/>
                <a:gd name="connsiteY16-484" fmla="*/ 1036297 h 6412910"/>
                <a:gd name="connsiteX0-485" fmla="*/ 458705 w 11218466"/>
                <a:gd name="connsiteY0-486" fmla="*/ 1036297 h 6412910"/>
                <a:gd name="connsiteX1-487" fmla="*/ 1495002 w 11218466"/>
                <a:gd name="connsiteY1-488" fmla="*/ 0 h 6412910"/>
                <a:gd name="connsiteX2-489" fmla="*/ 9589990 w 11218466"/>
                <a:gd name="connsiteY2-490" fmla="*/ 0 h 6412910"/>
                <a:gd name="connsiteX3-491" fmla="*/ 10803708 w 11218466"/>
                <a:gd name="connsiteY3-492" fmla="*/ 1036297 h 6412910"/>
                <a:gd name="connsiteX4-493" fmla="*/ 11218466 w 11218466"/>
                <a:gd name="connsiteY4-494" fmla="*/ 3190319 h 6412910"/>
                <a:gd name="connsiteX5-495" fmla="*/ 10612638 w 11218466"/>
                <a:gd name="connsiteY5-496" fmla="*/ 5331488 h 6412910"/>
                <a:gd name="connsiteX6-497" fmla="*/ 9180557 w 11218466"/>
                <a:gd name="connsiteY6-498" fmla="*/ 6067534 h 6412910"/>
                <a:gd name="connsiteX7-499" fmla="*/ 6632819 w 11218466"/>
                <a:gd name="connsiteY7-500" fmla="*/ 6411191 h 6412910"/>
                <a:gd name="connsiteX8-501" fmla="*/ 5104270 w 11218466"/>
                <a:gd name="connsiteY8-502" fmla="*/ 6083645 h 6412910"/>
                <a:gd name="connsiteX9-503" fmla="*/ 3616664 w 11218466"/>
                <a:gd name="connsiteY9-504" fmla="*/ 6151883 h 6412910"/>
                <a:gd name="connsiteX10-505" fmla="*/ 2477641 w 11218466"/>
                <a:gd name="connsiteY10-506" fmla="*/ 6231308 h 6412910"/>
                <a:gd name="connsiteX11-507" fmla="*/ 1269249 w 11218466"/>
                <a:gd name="connsiteY11-508" fmla="*/ 5701507 h 6412910"/>
                <a:gd name="connsiteX12-509" fmla="*/ 308580 w 11218466"/>
                <a:gd name="connsiteY12-510" fmla="*/ 5386079 h 6412910"/>
                <a:gd name="connsiteX13-511" fmla="*/ 68246 w 11218466"/>
                <a:gd name="connsiteY13-512" fmla="*/ 4336731 h 6412910"/>
                <a:gd name="connsiteX14-513" fmla="*/ 218372 w 11218466"/>
                <a:gd name="connsiteY14-514" fmla="*/ 2767239 h 6412910"/>
                <a:gd name="connsiteX15-515" fmla="*/ 13654 w 11218466"/>
                <a:gd name="connsiteY15-516" fmla="*/ 1934725 h 6412910"/>
                <a:gd name="connsiteX16-517" fmla="*/ 458705 w 11218466"/>
                <a:gd name="connsiteY16-518" fmla="*/ 1036297 h 6412910"/>
                <a:gd name="connsiteX0-519" fmla="*/ 458705 w 11218466"/>
                <a:gd name="connsiteY0-520" fmla="*/ 1036297 h 6412910"/>
                <a:gd name="connsiteX1-521" fmla="*/ 1495002 w 11218466"/>
                <a:gd name="connsiteY1-522" fmla="*/ 0 h 6412910"/>
                <a:gd name="connsiteX2-523" fmla="*/ 9103063 w 11218466"/>
                <a:gd name="connsiteY2-524" fmla="*/ 92277 h 6412910"/>
                <a:gd name="connsiteX3-525" fmla="*/ 9589990 w 11218466"/>
                <a:gd name="connsiteY3-526" fmla="*/ 0 h 6412910"/>
                <a:gd name="connsiteX4-527" fmla="*/ 10803708 w 11218466"/>
                <a:gd name="connsiteY4-528" fmla="*/ 1036297 h 6412910"/>
                <a:gd name="connsiteX5-529" fmla="*/ 11218466 w 11218466"/>
                <a:gd name="connsiteY5-530" fmla="*/ 3190319 h 6412910"/>
                <a:gd name="connsiteX6-531" fmla="*/ 10612638 w 11218466"/>
                <a:gd name="connsiteY6-532" fmla="*/ 5331488 h 6412910"/>
                <a:gd name="connsiteX7-533" fmla="*/ 9180557 w 11218466"/>
                <a:gd name="connsiteY7-534" fmla="*/ 6067534 h 6412910"/>
                <a:gd name="connsiteX8-535" fmla="*/ 6632819 w 11218466"/>
                <a:gd name="connsiteY8-536" fmla="*/ 6411191 h 6412910"/>
                <a:gd name="connsiteX9-537" fmla="*/ 5104270 w 11218466"/>
                <a:gd name="connsiteY9-538" fmla="*/ 6083645 h 6412910"/>
                <a:gd name="connsiteX10-539" fmla="*/ 3616664 w 11218466"/>
                <a:gd name="connsiteY10-540" fmla="*/ 6151883 h 6412910"/>
                <a:gd name="connsiteX11-541" fmla="*/ 2477641 w 11218466"/>
                <a:gd name="connsiteY11-542" fmla="*/ 6231308 h 6412910"/>
                <a:gd name="connsiteX12-543" fmla="*/ 1269249 w 11218466"/>
                <a:gd name="connsiteY12-544" fmla="*/ 5701507 h 6412910"/>
                <a:gd name="connsiteX13-545" fmla="*/ 308580 w 11218466"/>
                <a:gd name="connsiteY13-546" fmla="*/ 5386079 h 6412910"/>
                <a:gd name="connsiteX14-547" fmla="*/ 68246 w 11218466"/>
                <a:gd name="connsiteY14-548" fmla="*/ 4336731 h 6412910"/>
                <a:gd name="connsiteX15-549" fmla="*/ 218372 w 11218466"/>
                <a:gd name="connsiteY15-550" fmla="*/ 2767239 h 6412910"/>
                <a:gd name="connsiteX16-551" fmla="*/ 13654 w 11218466"/>
                <a:gd name="connsiteY16-552" fmla="*/ 1934725 h 6412910"/>
                <a:gd name="connsiteX17" fmla="*/ 458705 w 11218466"/>
                <a:gd name="connsiteY17" fmla="*/ 1036297 h 6412910"/>
                <a:gd name="connsiteX0-553" fmla="*/ 458705 w 11218466"/>
                <a:gd name="connsiteY0-554" fmla="*/ 1036297 h 6412910"/>
                <a:gd name="connsiteX1-555" fmla="*/ 1495002 w 11218466"/>
                <a:gd name="connsiteY1-556" fmla="*/ 0 h 6412910"/>
                <a:gd name="connsiteX2-557" fmla="*/ 8229606 w 11218466"/>
                <a:gd name="connsiteY2-558" fmla="*/ 51333 h 6412910"/>
                <a:gd name="connsiteX3-559" fmla="*/ 9589990 w 11218466"/>
                <a:gd name="connsiteY3-560" fmla="*/ 0 h 6412910"/>
                <a:gd name="connsiteX4-561" fmla="*/ 10803708 w 11218466"/>
                <a:gd name="connsiteY4-562" fmla="*/ 1036297 h 6412910"/>
                <a:gd name="connsiteX5-563" fmla="*/ 11218466 w 11218466"/>
                <a:gd name="connsiteY5-564" fmla="*/ 3190319 h 6412910"/>
                <a:gd name="connsiteX6-565" fmla="*/ 10612638 w 11218466"/>
                <a:gd name="connsiteY6-566" fmla="*/ 5331488 h 6412910"/>
                <a:gd name="connsiteX7-567" fmla="*/ 9180557 w 11218466"/>
                <a:gd name="connsiteY7-568" fmla="*/ 6067534 h 6412910"/>
                <a:gd name="connsiteX8-569" fmla="*/ 6632819 w 11218466"/>
                <a:gd name="connsiteY8-570" fmla="*/ 6411191 h 6412910"/>
                <a:gd name="connsiteX9-571" fmla="*/ 5104270 w 11218466"/>
                <a:gd name="connsiteY9-572" fmla="*/ 6083645 h 6412910"/>
                <a:gd name="connsiteX10-573" fmla="*/ 3616664 w 11218466"/>
                <a:gd name="connsiteY10-574" fmla="*/ 6151883 h 6412910"/>
                <a:gd name="connsiteX11-575" fmla="*/ 2477641 w 11218466"/>
                <a:gd name="connsiteY11-576" fmla="*/ 6231308 h 6412910"/>
                <a:gd name="connsiteX12-577" fmla="*/ 1269249 w 11218466"/>
                <a:gd name="connsiteY12-578" fmla="*/ 5701507 h 6412910"/>
                <a:gd name="connsiteX13-579" fmla="*/ 308580 w 11218466"/>
                <a:gd name="connsiteY13-580" fmla="*/ 5386079 h 6412910"/>
                <a:gd name="connsiteX14-581" fmla="*/ 68246 w 11218466"/>
                <a:gd name="connsiteY14-582" fmla="*/ 4336731 h 6412910"/>
                <a:gd name="connsiteX15-583" fmla="*/ 218372 w 11218466"/>
                <a:gd name="connsiteY15-584" fmla="*/ 2767239 h 6412910"/>
                <a:gd name="connsiteX16-585" fmla="*/ 13654 w 11218466"/>
                <a:gd name="connsiteY16-586" fmla="*/ 1934725 h 6412910"/>
                <a:gd name="connsiteX17-587" fmla="*/ 458705 w 11218466"/>
                <a:gd name="connsiteY17-588" fmla="*/ 1036297 h 6412910"/>
                <a:gd name="connsiteX0-589" fmla="*/ 458705 w 11218466"/>
                <a:gd name="connsiteY0-590" fmla="*/ 1244311 h 6620924"/>
                <a:gd name="connsiteX1-591" fmla="*/ 1495002 w 11218466"/>
                <a:gd name="connsiteY1-592" fmla="*/ 208014 h 6620924"/>
                <a:gd name="connsiteX2-593" fmla="*/ 4858609 w 11218466"/>
                <a:gd name="connsiteY2-594" fmla="*/ 41 h 6620924"/>
                <a:gd name="connsiteX3-595" fmla="*/ 8229606 w 11218466"/>
                <a:gd name="connsiteY3-596" fmla="*/ 259347 h 6620924"/>
                <a:gd name="connsiteX4-597" fmla="*/ 9589990 w 11218466"/>
                <a:gd name="connsiteY4-598" fmla="*/ 208014 h 6620924"/>
                <a:gd name="connsiteX5-599" fmla="*/ 10803708 w 11218466"/>
                <a:gd name="connsiteY5-600" fmla="*/ 1244311 h 6620924"/>
                <a:gd name="connsiteX6-601" fmla="*/ 11218466 w 11218466"/>
                <a:gd name="connsiteY6-602" fmla="*/ 3398333 h 6620924"/>
                <a:gd name="connsiteX7-603" fmla="*/ 10612638 w 11218466"/>
                <a:gd name="connsiteY7-604" fmla="*/ 5539502 h 6620924"/>
                <a:gd name="connsiteX8-605" fmla="*/ 9180557 w 11218466"/>
                <a:gd name="connsiteY8-606" fmla="*/ 6275548 h 6620924"/>
                <a:gd name="connsiteX9-607" fmla="*/ 6632819 w 11218466"/>
                <a:gd name="connsiteY9-608" fmla="*/ 6619205 h 6620924"/>
                <a:gd name="connsiteX10-609" fmla="*/ 5104270 w 11218466"/>
                <a:gd name="connsiteY10-610" fmla="*/ 6291659 h 6620924"/>
                <a:gd name="connsiteX11-611" fmla="*/ 3616664 w 11218466"/>
                <a:gd name="connsiteY11-612" fmla="*/ 6359897 h 6620924"/>
                <a:gd name="connsiteX12-613" fmla="*/ 2477641 w 11218466"/>
                <a:gd name="connsiteY12-614" fmla="*/ 6439322 h 6620924"/>
                <a:gd name="connsiteX13-615" fmla="*/ 1269249 w 11218466"/>
                <a:gd name="connsiteY13-616" fmla="*/ 5909521 h 6620924"/>
                <a:gd name="connsiteX14-617" fmla="*/ 308580 w 11218466"/>
                <a:gd name="connsiteY14-618" fmla="*/ 5594093 h 6620924"/>
                <a:gd name="connsiteX15-619" fmla="*/ 68246 w 11218466"/>
                <a:gd name="connsiteY15-620" fmla="*/ 4544745 h 6620924"/>
                <a:gd name="connsiteX16-621" fmla="*/ 218372 w 11218466"/>
                <a:gd name="connsiteY16-622" fmla="*/ 2975253 h 6620924"/>
                <a:gd name="connsiteX17-623" fmla="*/ 13654 w 11218466"/>
                <a:gd name="connsiteY17-624" fmla="*/ 2142739 h 6620924"/>
                <a:gd name="connsiteX18" fmla="*/ 458705 w 11218466"/>
                <a:gd name="connsiteY18" fmla="*/ 1244311 h 6620924"/>
                <a:gd name="connsiteX0-625" fmla="*/ 458705 w 11218466"/>
                <a:gd name="connsiteY0-626" fmla="*/ 1244311 h 6620924"/>
                <a:gd name="connsiteX1-627" fmla="*/ 1495002 w 11218466"/>
                <a:gd name="connsiteY1-628" fmla="*/ 208014 h 6620924"/>
                <a:gd name="connsiteX2-629" fmla="*/ 4858609 w 11218466"/>
                <a:gd name="connsiteY2-630" fmla="*/ 41 h 6620924"/>
                <a:gd name="connsiteX3-631" fmla="*/ 8229606 w 11218466"/>
                <a:gd name="connsiteY3-632" fmla="*/ 259347 h 6620924"/>
                <a:gd name="connsiteX4-633" fmla="*/ 9822002 w 11218466"/>
                <a:gd name="connsiteY4-634" fmla="*/ 208014 h 6620924"/>
                <a:gd name="connsiteX5-635" fmla="*/ 10803708 w 11218466"/>
                <a:gd name="connsiteY5-636" fmla="*/ 1244311 h 6620924"/>
                <a:gd name="connsiteX6-637" fmla="*/ 11218466 w 11218466"/>
                <a:gd name="connsiteY6-638" fmla="*/ 3398333 h 6620924"/>
                <a:gd name="connsiteX7-639" fmla="*/ 10612638 w 11218466"/>
                <a:gd name="connsiteY7-640" fmla="*/ 5539502 h 6620924"/>
                <a:gd name="connsiteX8-641" fmla="*/ 9180557 w 11218466"/>
                <a:gd name="connsiteY8-642" fmla="*/ 6275548 h 6620924"/>
                <a:gd name="connsiteX9-643" fmla="*/ 6632819 w 11218466"/>
                <a:gd name="connsiteY9-644" fmla="*/ 6619205 h 6620924"/>
                <a:gd name="connsiteX10-645" fmla="*/ 5104270 w 11218466"/>
                <a:gd name="connsiteY10-646" fmla="*/ 6291659 h 6620924"/>
                <a:gd name="connsiteX11-647" fmla="*/ 3616664 w 11218466"/>
                <a:gd name="connsiteY11-648" fmla="*/ 6359897 h 6620924"/>
                <a:gd name="connsiteX12-649" fmla="*/ 2477641 w 11218466"/>
                <a:gd name="connsiteY12-650" fmla="*/ 6439322 h 6620924"/>
                <a:gd name="connsiteX13-651" fmla="*/ 1269249 w 11218466"/>
                <a:gd name="connsiteY13-652" fmla="*/ 5909521 h 6620924"/>
                <a:gd name="connsiteX14-653" fmla="*/ 308580 w 11218466"/>
                <a:gd name="connsiteY14-654" fmla="*/ 5594093 h 6620924"/>
                <a:gd name="connsiteX15-655" fmla="*/ 68246 w 11218466"/>
                <a:gd name="connsiteY15-656" fmla="*/ 4544745 h 6620924"/>
                <a:gd name="connsiteX16-657" fmla="*/ 218372 w 11218466"/>
                <a:gd name="connsiteY16-658" fmla="*/ 2975253 h 6620924"/>
                <a:gd name="connsiteX17-659" fmla="*/ 13654 w 11218466"/>
                <a:gd name="connsiteY17-660" fmla="*/ 2142739 h 6620924"/>
                <a:gd name="connsiteX18-661" fmla="*/ 458705 w 11218466"/>
                <a:gd name="connsiteY18-662" fmla="*/ 1244311 h 6620924"/>
                <a:gd name="connsiteX0-663" fmla="*/ 458705 w 11218466"/>
                <a:gd name="connsiteY0-664" fmla="*/ 1244311 h 6620924"/>
                <a:gd name="connsiteX1-665" fmla="*/ 1495002 w 11218466"/>
                <a:gd name="connsiteY1-666" fmla="*/ 208014 h 6620924"/>
                <a:gd name="connsiteX2-667" fmla="*/ 4858609 w 11218466"/>
                <a:gd name="connsiteY2-668" fmla="*/ 41 h 6620924"/>
                <a:gd name="connsiteX3-669" fmla="*/ 8229606 w 11218466"/>
                <a:gd name="connsiteY3-670" fmla="*/ 259347 h 6620924"/>
                <a:gd name="connsiteX4-671" fmla="*/ 9822002 w 11218466"/>
                <a:gd name="connsiteY4-672" fmla="*/ 208014 h 6620924"/>
                <a:gd name="connsiteX5-673" fmla="*/ 10803708 w 11218466"/>
                <a:gd name="connsiteY5-674" fmla="*/ 1244311 h 6620924"/>
                <a:gd name="connsiteX6-675" fmla="*/ 11218466 w 11218466"/>
                <a:gd name="connsiteY6-676" fmla="*/ 3398333 h 6620924"/>
                <a:gd name="connsiteX7-677" fmla="*/ 10612638 w 11218466"/>
                <a:gd name="connsiteY7-678" fmla="*/ 5539502 h 6620924"/>
                <a:gd name="connsiteX8-679" fmla="*/ 9180557 w 11218466"/>
                <a:gd name="connsiteY8-680" fmla="*/ 6275548 h 6620924"/>
                <a:gd name="connsiteX9-681" fmla="*/ 6632819 w 11218466"/>
                <a:gd name="connsiteY9-682" fmla="*/ 6619205 h 6620924"/>
                <a:gd name="connsiteX10-683" fmla="*/ 5104270 w 11218466"/>
                <a:gd name="connsiteY10-684" fmla="*/ 6291659 h 6620924"/>
                <a:gd name="connsiteX11-685" fmla="*/ 3616664 w 11218466"/>
                <a:gd name="connsiteY11-686" fmla="*/ 6359897 h 6620924"/>
                <a:gd name="connsiteX12-687" fmla="*/ 2477641 w 11218466"/>
                <a:gd name="connsiteY12-688" fmla="*/ 6439322 h 6620924"/>
                <a:gd name="connsiteX13-689" fmla="*/ 1269249 w 11218466"/>
                <a:gd name="connsiteY13-690" fmla="*/ 5909521 h 6620924"/>
                <a:gd name="connsiteX14-691" fmla="*/ 308580 w 11218466"/>
                <a:gd name="connsiteY14-692" fmla="*/ 5594093 h 6620924"/>
                <a:gd name="connsiteX15-693" fmla="*/ 68246 w 11218466"/>
                <a:gd name="connsiteY15-694" fmla="*/ 4544745 h 6620924"/>
                <a:gd name="connsiteX16-695" fmla="*/ 218372 w 11218466"/>
                <a:gd name="connsiteY16-696" fmla="*/ 2975253 h 6620924"/>
                <a:gd name="connsiteX17-697" fmla="*/ 13654 w 11218466"/>
                <a:gd name="connsiteY17-698" fmla="*/ 2142739 h 6620924"/>
                <a:gd name="connsiteX18-699" fmla="*/ 458705 w 11218466"/>
                <a:gd name="connsiteY18-700" fmla="*/ 1244311 h 6620924"/>
                <a:gd name="connsiteX0-701" fmla="*/ 458705 w 11222966"/>
                <a:gd name="connsiteY0-702" fmla="*/ 1244311 h 6620924"/>
                <a:gd name="connsiteX1-703" fmla="*/ 1495002 w 11222966"/>
                <a:gd name="connsiteY1-704" fmla="*/ 208014 h 6620924"/>
                <a:gd name="connsiteX2-705" fmla="*/ 4858609 w 11222966"/>
                <a:gd name="connsiteY2-706" fmla="*/ 41 h 6620924"/>
                <a:gd name="connsiteX3-707" fmla="*/ 8229606 w 11222966"/>
                <a:gd name="connsiteY3-708" fmla="*/ 259347 h 6620924"/>
                <a:gd name="connsiteX4-709" fmla="*/ 9822002 w 11222966"/>
                <a:gd name="connsiteY4-710" fmla="*/ 208014 h 6620924"/>
                <a:gd name="connsiteX5-711" fmla="*/ 10803708 w 11222966"/>
                <a:gd name="connsiteY5-712" fmla="*/ 1244311 h 6620924"/>
                <a:gd name="connsiteX6-713" fmla="*/ 10563374 w 11222966"/>
                <a:gd name="connsiteY6-714" fmla="*/ 2006262 h 6620924"/>
                <a:gd name="connsiteX7-715" fmla="*/ 11218466 w 11222966"/>
                <a:gd name="connsiteY7-716" fmla="*/ 3398333 h 6620924"/>
                <a:gd name="connsiteX8-717" fmla="*/ 10612638 w 11222966"/>
                <a:gd name="connsiteY8-718" fmla="*/ 5539502 h 6620924"/>
                <a:gd name="connsiteX9-719" fmla="*/ 9180557 w 11222966"/>
                <a:gd name="connsiteY9-720" fmla="*/ 6275548 h 6620924"/>
                <a:gd name="connsiteX10-721" fmla="*/ 6632819 w 11222966"/>
                <a:gd name="connsiteY10-722" fmla="*/ 6619205 h 6620924"/>
                <a:gd name="connsiteX11-723" fmla="*/ 5104270 w 11222966"/>
                <a:gd name="connsiteY11-724" fmla="*/ 6291659 h 6620924"/>
                <a:gd name="connsiteX12-725" fmla="*/ 3616664 w 11222966"/>
                <a:gd name="connsiteY12-726" fmla="*/ 6359897 h 6620924"/>
                <a:gd name="connsiteX13-727" fmla="*/ 2477641 w 11222966"/>
                <a:gd name="connsiteY13-728" fmla="*/ 6439322 h 6620924"/>
                <a:gd name="connsiteX14-729" fmla="*/ 1269249 w 11222966"/>
                <a:gd name="connsiteY14-730" fmla="*/ 5909521 h 6620924"/>
                <a:gd name="connsiteX15-731" fmla="*/ 308580 w 11222966"/>
                <a:gd name="connsiteY15-732" fmla="*/ 5594093 h 6620924"/>
                <a:gd name="connsiteX16-733" fmla="*/ 68246 w 11222966"/>
                <a:gd name="connsiteY16-734" fmla="*/ 4544745 h 6620924"/>
                <a:gd name="connsiteX17-735" fmla="*/ 218372 w 11222966"/>
                <a:gd name="connsiteY17-736" fmla="*/ 2975253 h 6620924"/>
                <a:gd name="connsiteX18-737" fmla="*/ 13654 w 11222966"/>
                <a:gd name="connsiteY18-738" fmla="*/ 2142739 h 6620924"/>
                <a:gd name="connsiteX19" fmla="*/ 458705 w 11222966"/>
                <a:gd name="connsiteY19" fmla="*/ 1244311 h 6620924"/>
                <a:gd name="connsiteX0-739" fmla="*/ 458705 w 11222966"/>
                <a:gd name="connsiteY0-740" fmla="*/ 1244311 h 6620924"/>
                <a:gd name="connsiteX1-741" fmla="*/ 1495002 w 11222966"/>
                <a:gd name="connsiteY1-742" fmla="*/ 208014 h 6620924"/>
                <a:gd name="connsiteX2-743" fmla="*/ 4858609 w 11222966"/>
                <a:gd name="connsiteY2-744" fmla="*/ 41 h 6620924"/>
                <a:gd name="connsiteX3-745" fmla="*/ 8229606 w 11222966"/>
                <a:gd name="connsiteY3-746" fmla="*/ 259347 h 6620924"/>
                <a:gd name="connsiteX4-747" fmla="*/ 9822002 w 11222966"/>
                <a:gd name="connsiteY4-748" fmla="*/ 208014 h 6620924"/>
                <a:gd name="connsiteX5-749" fmla="*/ 10803708 w 11222966"/>
                <a:gd name="connsiteY5-750" fmla="*/ 998651 h 6620924"/>
                <a:gd name="connsiteX6-751" fmla="*/ 10563374 w 11222966"/>
                <a:gd name="connsiteY6-752" fmla="*/ 2006262 h 6620924"/>
                <a:gd name="connsiteX7-753" fmla="*/ 11218466 w 11222966"/>
                <a:gd name="connsiteY7-754" fmla="*/ 3398333 h 6620924"/>
                <a:gd name="connsiteX8-755" fmla="*/ 10612638 w 11222966"/>
                <a:gd name="connsiteY8-756" fmla="*/ 5539502 h 6620924"/>
                <a:gd name="connsiteX9-757" fmla="*/ 9180557 w 11222966"/>
                <a:gd name="connsiteY9-758" fmla="*/ 6275548 h 6620924"/>
                <a:gd name="connsiteX10-759" fmla="*/ 6632819 w 11222966"/>
                <a:gd name="connsiteY10-760" fmla="*/ 6619205 h 6620924"/>
                <a:gd name="connsiteX11-761" fmla="*/ 5104270 w 11222966"/>
                <a:gd name="connsiteY11-762" fmla="*/ 6291659 h 6620924"/>
                <a:gd name="connsiteX12-763" fmla="*/ 3616664 w 11222966"/>
                <a:gd name="connsiteY12-764" fmla="*/ 6359897 h 6620924"/>
                <a:gd name="connsiteX13-765" fmla="*/ 2477641 w 11222966"/>
                <a:gd name="connsiteY13-766" fmla="*/ 6439322 h 6620924"/>
                <a:gd name="connsiteX14-767" fmla="*/ 1269249 w 11222966"/>
                <a:gd name="connsiteY14-768" fmla="*/ 5909521 h 6620924"/>
                <a:gd name="connsiteX15-769" fmla="*/ 308580 w 11222966"/>
                <a:gd name="connsiteY15-770" fmla="*/ 5594093 h 6620924"/>
                <a:gd name="connsiteX16-771" fmla="*/ 68246 w 11222966"/>
                <a:gd name="connsiteY16-772" fmla="*/ 4544745 h 6620924"/>
                <a:gd name="connsiteX17-773" fmla="*/ 218372 w 11222966"/>
                <a:gd name="connsiteY17-774" fmla="*/ 2975253 h 6620924"/>
                <a:gd name="connsiteX18-775" fmla="*/ 13654 w 11222966"/>
                <a:gd name="connsiteY18-776" fmla="*/ 2142739 h 6620924"/>
                <a:gd name="connsiteX19-777" fmla="*/ 458705 w 11222966"/>
                <a:gd name="connsiteY19-778" fmla="*/ 1244311 h 6620924"/>
                <a:gd name="connsiteX0-779" fmla="*/ 458705 w 11218466"/>
                <a:gd name="connsiteY0-780" fmla="*/ 1244311 h 6620924"/>
                <a:gd name="connsiteX1-781" fmla="*/ 1495002 w 11218466"/>
                <a:gd name="connsiteY1-782" fmla="*/ 208014 h 6620924"/>
                <a:gd name="connsiteX2-783" fmla="*/ 4858609 w 11218466"/>
                <a:gd name="connsiteY2-784" fmla="*/ 41 h 6620924"/>
                <a:gd name="connsiteX3-785" fmla="*/ 8229606 w 11218466"/>
                <a:gd name="connsiteY3-786" fmla="*/ 259347 h 6620924"/>
                <a:gd name="connsiteX4-787" fmla="*/ 9822002 w 11218466"/>
                <a:gd name="connsiteY4-788" fmla="*/ 208014 h 6620924"/>
                <a:gd name="connsiteX5-789" fmla="*/ 10803708 w 11218466"/>
                <a:gd name="connsiteY5-790" fmla="*/ 998651 h 6620924"/>
                <a:gd name="connsiteX6-791" fmla="*/ 10563374 w 11218466"/>
                <a:gd name="connsiteY6-792" fmla="*/ 2006262 h 6620924"/>
                <a:gd name="connsiteX7-793" fmla="*/ 11218466 w 11218466"/>
                <a:gd name="connsiteY7-794" fmla="*/ 3398333 h 6620924"/>
                <a:gd name="connsiteX8-795" fmla="*/ 10781738 w 11218466"/>
                <a:gd name="connsiteY8-796" fmla="*/ 4449211 h 6620924"/>
                <a:gd name="connsiteX9-797" fmla="*/ 10612638 w 11218466"/>
                <a:gd name="connsiteY9-798" fmla="*/ 5539502 h 6620924"/>
                <a:gd name="connsiteX10-799" fmla="*/ 9180557 w 11218466"/>
                <a:gd name="connsiteY10-800" fmla="*/ 6275548 h 6620924"/>
                <a:gd name="connsiteX11-801" fmla="*/ 6632819 w 11218466"/>
                <a:gd name="connsiteY11-802" fmla="*/ 6619205 h 6620924"/>
                <a:gd name="connsiteX12-803" fmla="*/ 5104270 w 11218466"/>
                <a:gd name="connsiteY12-804" fmla="*/ 6291659 h 6620924"/>
                <a:gd name="connsiteX13-805" fmla="*/ 3616664 w 11218466"/>
                <a:gd name="connsiteY13-806" fmla="*/ 6359897 h 6620924"/>
                <a:gd name="connsiteX14-807" fmla="*/ 2477641 w 11218466"/>
                <a:gd name="connsiteY14-808" fmla="*/ 6439322 h 6620924"/>
                <a:gd name="connsiteX15-809" fmla="*/ 1269249 w 11218466"/>
                <a:gd name="connsiteY15-810" fmla="*/ 5909521 h 6620924"/>
                <a:gd name="connsiteX16-811" fmla="*/ 308580 w 11218466"/>
                <a:gd name="connsiteY16-812" fmla="*/ 5594093 h 6620924"/>
                <a:gd name="connsiteX17-813" fmla="*/ 68246 w 11218466"/>
                <a:gd name="connsiteY17-814" fmla="*/ 4544745 h 6620924"/>
                <a:gd name="connsiteX18-815" fmla="*/ 218372 w 11218466"/>
                <a:gd name="connsiteY18-816" fmla="*/ 2975253 h 6620924"/>
                <a:gd name="connsiteX19-817" fmla="*/ 13654 w 11218466"/>
                <a:gd name="connsiteY19-818" fmla="*/ 2142739 h 6620924"/>
                <a:gd name="connsiteX20" fmla="*/ 458705 w 11218466"/>
                <a:gd name="connsiteY20" fmla="*/ 1244311 h 6620924"/>
                <a:gd name="connsiteX0-819" fmla="*/ 458705 w 11218466"/>
                <a:gd name="connsiteY0-820" fmla="*/ 1244311 h 6620924"/>
                <a:gd name="connsiteX1-821" fmla="*/ 1495002 w 11218466"/>
                <a:gd name="connsiteY1-822" fmla="*/ 208014 h 6620924"/>
                <a:gd name="connsiteX2-823" fmla="*/ 4858609 w 11218466"/>
                <a:gd name="connsiteY2-824" fmla="*/ 41 h 6620924"/>
                <a:gd name="connsiteX3-825" fmla="*/ 8229606 w 11218466"/>
                <a:gd name="connsiteY3-826" fmla="*/ 259347 h 6620924"/>
                <a:gd name="connsiteX4-827" fmla="*/ 9822002 w 11218466"/>
                <a:gd name="connsiteY4-828" fmla="*/ 208014 h 6620924"/>
                <a:gd name="connsiteX5-829" fmla="*/ 10803708 w 11218466"/>
                <a:gd name="connsiteY5-830" fmla="*/ 998651 h 6620924"/>
                <a:gd name="connsiteX6-831" fmla="*/ 10563374 w 11218466"/>
                <a:gd name="connsiteY6-832" fmla="*/ 2006262 h 6620924"/>
                <a:gd name="connsiteX7-833" fmla="*/ 11218466 w 11218466"/>
                <a:gd name="connsiteY7-834" fmla="*/ 3398333 h 6620924"/>
                <a:gd name="connsiteX8-835" fmla="*/ 10781738 w 11218466"/>
                <a:gd name="connsiteY8-836" fmla="*/ 4449211 h 6620924"/>
                <a:gd name="connsiteX9-837" fmla="*/ 10612638 w 11218466"/>
                <a:gd name="connsiteY9-838" fmla="*/ 5839753 h 6620924"/>
                <a:gd name="connsiteX10-839" fmla="*/ 9180557 w 11218466"/>
                <a:gd name="connsiteY10-840" fmla="*/ 6275548 h 6620924"/>
                <a:gd name="connsiteX11-841" fmla="*/ 6632819 w 11218466"/>
                <a:gd name="connsiteY11-842" fmla="*/ 6619205 h 6620924"/>
                <a:gd name="connsiteX12-843" fmla="*/ 5104270 w 11218466"/>
                <a:gd name="connsiteY12-844" fmla="*/ 6291659 h 6620924"/>
                <a:gd name="connsiteX13-845" fmla="*/ 3616664 w 11218466"/>
                <a:gd name="connsiteY13-846" fmla="*/ 6359897 h 6620924"/>
                <a:gd name="connsiteX14-847" fmla="*/ 2477641 w 11218466"/>
                <a:gd name="connsiteY14-848" fmla="*/ 6439322 h 6620924"/>
                <a:gd name="connsiteX15-849" fmla="*/ 1269249 w 11218466"/>
                <a:gd name="connsiteY15-850" fmla="*/ 5909521 h 6620924"/>
                <a:gd name="connsiteX16-851" fmla="*/ 308580 w 11218466"/>
                <a:gd name="connsiteY16-852" fmla="*/ 5594093 h 6620924"/>
                <a:gd name="connsiteX17-853" fmla="*/ 68246 w 11218466"/>
                <a:gd name="connsiteY17-854" fmla="*/ 4544745 h 6620924"/>
                <a:gd name="connsiteX18-855" fmla="*/ 218372 w 11218466"/>
                <a:gd name="connsiteY18-856" fmla="*/ 2975253 h 6620924"/>
                <a:gd name="connsiteX19-857" fmla="*/ 13654 w 11218466"/>
                <a:gd name="connsiteY19-858" fmla="*/ 2142739 h 6620924"/>
                <a:gd name="connsiteX20-859" fmla="*/ 458705 w 11218466"/>
                <a:gd name="connsiteY20-860" fmla="*/ 1244311 h 6620924"/>
                <a:gd name="connsiteX0-861" fmla="*/ 458705 w 11218466"/>
                <a:gd name="connsiteY0-862" fmla="*/ 1244311 h 6620924"/>
                <a:gd name="connsiteX1-863" fmla="*/ 1495002 w 11218466"/>
                <a:gd name="connsiteY1-864" fmla="*/ 208014 h 6620924"/>
                <a:gd name="connsiteX2-865" fmla="*/ 4858609 w 11218466"/>
                <a:gd name="connsiteY2-866" fmla="*/ 41 h 6620924"/>
                <a:gd name="connsiteX3-867" fmla="*/ 8229606 w 11218466"/>
                <a:gd name="connsiteY3-868" fmla="*/ 259347 h 6620924"/>
                <a:gd name="connsiteX4-869" fmla="*/ 9822002 w 11218466"/>
                <a:gd name="connsiteY4-870" fmla="*/ 208014 h 6620924"/>
                <a:gd name="connsiteX5-871" fmla="*/ 10803708 w 11218466"/>
                <a:gd name="connsiteY5-872" fmla="*/ 998651 h 6620924"/>
                <a:gd name="connsiteX6-873" fmla="*/ 10563374 w 11218466"/>
                <a:gd name="connsiteY6-874" fmla="*/ 2006262 h 6620924"/>
                <a:gd name="connsiteX7-875" fmla="*/ 11218466 w 11218466"/>
                <a:gd name="connsiteY7-876" fmla="*/ 3398333 h 6620924"/>
                <a:gd name="connsiteX8-877" fmla="*/ 10781738 w 11218466"/>
                <a:gd name="connsiteY8-878" fmla="*/ 4449211 h 6620924"/>
                <a:gd name="connsiteX9-879" fmla="*/ 10612638 w 11218466"/>
                <a:gd name="connsiteY9-880" fmla="*/ 5839753 h 6620924"/>
                <a:gd name="connsiteX10-881" fmla="*/ 9180557 w 11218466"/>
                <a:gd name="connsiteY10-882" fmla="*/ 6275548 h 6620924"/>
                <a:gd name="connsiteX11-883" fmla="*/ 6632819 w 11218466"/>
                <a:gd name="connsiteY11-884" fmla="*/ 6619205 h 6620924"/>
                <a:gd name="connsiteX12-885" fmla="*/ 5104270 w 11218466"/>
                <a:gd name="connsiteY12-886" fmla="*/ 6291659 h 6620924"/>
                <a:gd name="connsiteX13-887" fmla="*/ 3616664 w 11218466"/>
                <a:gd name="connsiteY13-888" fmla="*/ 6359897 h 6620924"/>
                <a:gd name="connsiteX14-889" fmla="*/ 2477641 w 11218466"/>
                <a:gd name="connsiteY14-890" fmla="*/ 6439322 h 6620924"/>
                <a:gd name="connsiteX15-891" fmla="*/ 1269249 w 11218466"/>
                <a:gd name="connsiteY15-892" fmla="*/ 5909521 h 6620924"/>
                <a:gd name="connsiteX16-893" fmla="*/ 308580 w 11218466"/>
                <a:gd name="connsiteY16-894" fmla="*/ 5594093 h 6620924"/>
                <a:gd name="connsiteX17-895" fmla="*/ 68246 w 11218466"/>
                <a:gd name="connsiteY17-896" fmla="*/ 4544745 h 6620924"/>
                <a:gd name="connsiteX18-897" fmla="*/ 218372 w 11218466"/>
                <a:gd name="connsiteY18-898" fmla="*/ 2975253 h 6620924"/>
                <a:gd name="connsiteX19-899" fmla="*/ 13654 w 11218466"/>
                <a:gd name="connsiteY19-900" fmla="*/ 2142739 h 6620924"/>
                <a:gd name="connsiteX20-901" fmla="*/ 458705 w 11218466"/>
                <a:gd name="connsiteY20-902" fmla="*/ 1244311 h 6620924"/>
                <a:gd name="connsiteX0-903" fmla="*/ 458705 w 11204818"/>
                <a:gd name="connsiteY0-904" fmla="*/ 1244311 h 6620924"/>
                <a:gd name="connsiteX1-905" fmla="*/ 1495002 w 11204818"/>
                <a:gd name="connsiteY1-906" fmla="*/ 208014 h 6620924"/>
                <a:gd name="connsiteX2-907" fmla="*/ 4858609 w 11204818"/>
                <a:gd name="connsiteY2-908" fmla="*/ 41 h 6620924"/>
                <a:gd name="connsiteX3-909" fmla="*/ 8229606 w 11204818"/>
                <a:gd name="connsiteY3-910" fmla="*/ 259347 h 6620924"/>
                <a:gd name="connsiteX4-911" fmla="*/ 9822002 w 11204818"/>
                <a:gd name="connsiteY4-912" fmla="*/ 208014 h 6620924"/>
                <a:gd name="connsiteX5-913" fmla="*/ 10803708 w 11204818"/>
                <a:gd name="connsiteY5-914" fmla="*/ 998651 h 6620924"/>
                <a:gd name="connsiteX6-915" fmla="*/ 10563374 w 11204818"/>
                <a:gd name="connsiteY6-916" fmla="*/ 2006262 h 6620924"/>
                <a:gd name="connsiteX7-917" fmla="*/ 11204818 w 11204818"/>
                <a:gd name="connsiteY7-918" fmla="*/ 3289151 h 6620924"/>
                <a:gd name="connsiteX8-919" fmla="*/ 10781738 w 11204818"/>
                <a:gd name="connsiteY8-920" fmla="*/ 4449211 h 6620924"/>
                <a:gd name="connsiteX9-921" fmla="*/ 10612638 w 11204818"/>
                <a:gd name="connsiteY9-922" fmla="*/ 5839753 h 6620924"/>
                <a:gd name="connsiteX10-923" fmla="*/ 9180557 w 11204818"/>
                <a:gd name="connsiteY10-924" fmla="*/ 6275548 h 6620924"/>
                <a:gd name="connsiteX11-925" fmla="*/ 6632819 w 11204818"/>
                <a:gd name="connsiteY11-926" fmla="*/ 6619205 h 6620924"/>
                <a:gd name="connsiteX12-927" fmla="*/ 5104270 w 11204818"/>
                <a:gd name="connsiteY12-928" fmla="*/ 6291659 h 6620924"/>
                <a:gd name="connsiteX13-929" fmla="*/ 3616664 w 11204818"/>
                <a:gd name="connsiteY13-930" fmla="*/ 6359897 h 6620924"/>
                <a:gd name="connsiteX14-931" fmla="*/ 2477641 w 11204818"/>
                <a:gd name="connsiteY14-932" fmla="*/ 6439322 h 6620924"/>
                <a:gd name="connsiteX15-933" fmla="*/ 1269249 w 11204818"/>
                <a:gd name="connsiteY15-934" fmla="*/ 5909521 h 6620924"/>
                <a:gd name="connsiteX16-935" fmla="*/ 308580 w 11204818"/>
                <a:gd name="connsiteY16-936" fmla="*/ 5594093 h 6620924"/>
                <a:gd name="connsiteX17-937" fmla="*/ 68246 w 11204818"/>
                <a:gd name="connsiteY17-938" fmla="*/ 4544745 h 6620924"/>
                <a:gd name="connsiteX18-939" fmla="*/ 218372 w 11204818"/>
                <a:gd name="connsiteY18-940" fmla="*/ 2975253 h 6620924"/>
                <a:gd name="connsiteX19-941" fmla="*/ 13654 w 11204818"/>
                <a:gd name="connsiteY19-942" fmla="*/ 2142739 h 6620924"/>
                <a:gd name="connsiteX20-943" fmla="*/ 458705 w 11204818"/>
                <a:gd name="connsiteY20-944" fmla="*/ 1244311 h 6620924"/>
                <a:gd name="connsiteX0-945" fmla="*/ 458705 w 11204818"/>
                <a:gd name="connsiteY0-946" fmla="*/ 1244311 h 6620924"/>
                <a:gd name="connsiteX1-947" fmla="*/ 1495002 w 11204818"/>
                <a:gd name="connsiteY1-948" fmla="*/ 208014 h 6620924"/>
                <a:gd name="connsiteX2-949" fmla="*/ 4858609 w 11204818"/>
                <a:gd name="connsiteY2-950" fmla="*/ 41 h 6620924"/>
                <a:gd name="connsiteX3-951" fmla="*/ 8229606 w 11204818"/>
                <a:gd name="connsiteY3-952" fmla="*/ 259347 h 6620924"/>
                <a:gd name="connsiteX4-953" fmla="*/ 9822002 w 11204818"/>
                <a:gd name="connsiteY4-954" fmla="*/ 208014 h 6620924"/>
                <a:gd name="connsiteX5-955" fmla="*/ 10803708 w 11204818"/>
                <a:gd name="connsiteY5-956" fmla="*/ 998651 h 6620924"/>
                <a:gd name="connsiteX6-957" fmla="*/ 10563374 w 11204818"/>
                <a:gd name="connsiteY6-958" fmla="*/ 2006262 h 6620924"/>
                <a:gd name="connsiteX7-959" fmla="*/ 11204818 w 11204818"/>
                <a:gd name="connsiteY7-960" fmla="*/ 3289151 h 6620924"/>
                <a:gd name="connsiteX8-961" fmla="*/ 10877272 w 11204818"/>
                <a:gd name="connsiteY8-962" fmla="*/ 4640280 h 6620924"/>
                <a:gd name="connsiteX9-963" fmla="*/ 10612638 w 11204818"/>
                <a:gd name="connsiteY9-964" fmla="*/ 5839753 h 6620924"/>
                <a:gd name="connsiteX10-965" fmla="*/ 9180557 w 11204818"/>
                <a:gd name="connsiteY10-966" fmla="*/ 6275548 h 6620924"/>
                <a:gd name="connsiteX11-967" fmla="*/ 6632819 w 11204818"/>
                <a:gd name="connsiteY11-968" fmla="*/ 6619205 h 6620924"/>
                <a:gd name="connsiteX12-969" fmla="*/ 5104270 w 11204818"/>
                <a:gd name="connsiteY12-970" fmla="*/ 6291659 h 6620924"/>
                <a:gd name="connsiteX13-971" fmla="*/ 3616664 w 11204818"/>
                <a:gd name="connsiteY13-972" fmla="*/ 6359897 h 6620924"/>
                <a:gd name="connsiteX14-973" fmla="*/ 2477641 w 11204818"/>
                <a:gd name="connsiteY14-974" fmla="*/ 6439322 h 6620924"/>
                <a:gd name="connsiteX15-975" fmla="*/ 1269249 w 11204818"/>
                <a:gd name="connsiteY15-976" fmla="*/ 5909521 h 6620924"/>
                <a:gd name="connsiteX16-977" fmla="*/ 308580 w 11204818"/>
                <a:gd name="connsiteY16-978" fmla="*/ 5594093 h 6620924"/>
                <a:gd name="connsiteX17-979" fmla="*/ 68246 w 11204818"/>
                <a:gd name="connsiteY17-980" fmla="*/ 4544745 h 6620924"/>
                <a:gd name="connsiteX18-981" fmla="*/ 218372 w 11204818"/>
                <a:gd name="connsiteY18-982" fmla="*/ 2975253 h 6620924"/>
                <a:gd name="connsiteX19-983" fmla="*/ 13654 w 11204818"/>
                <a:gd name="connsiteY19-984" fmla="*/ 2142739 h 6620924"/>
                <a:gd name="connsiteX20-985" fmla="*/ 458705 w 11204818"/>
                <a:gd name="connsiteY20-986" fmla="*/ 1244311 h 6620924"/>
                <a:gd name="connsiteX0-987" fmla="*/ 458705 w 11204818"/>
                <a:gd name="connsiteY0-988" fmla="*/ 1244311 h 6621605"/>
                <a:gd name="connsiteX1-989" fmla="*/ 1495002 w 11204818"/>
                <a:gd name="connsiteY1-990" fmla="*/ 208014 h 6621605"/>
                <a:gd name="connsiteX2-991" fmla="*/ 4858609 w 11204818"/>
                <a:gd name="connsiteY2-992" fmla="*/ 41 h 6621605"/>
                <a:gd name="connsiteX3-993" fmla="*/ 8229606 w 11204818"/>
                <a:gd name="connsiteY3-994" fmla="*/ 259347 h 6621605"/>
                <a:gd name="connsiteX4-995" fmla="*/ 9822002 w 11204818"/>
                <a:gd name="connsiteY4-996" fmla="*/ 208014 h 6621605"/>
                <a:gd name="connsiteX5-997" fmla="*/ 10803708 w 11204818"/>
                <a:gd name="connsiteY5-998" fmla="*/ 998651 h 6621605"/>
                <a:gd name="connsiteX6-999" fmla="*/ 10563374 w 11204818"/>
                <a:gd name="connsiteY6-1000" fmla="*/ 2006262 h 6621605"/>
                <a:gd name="connsiteX7-1001" fmla="*/ 11204818 w 11204818"/>
                <a:gd name="connsiteY7-1002" fmla="*/ 3289151 h 6621605"/>
                <a:gd name="connsiteX8-1003" fmla="*/ 10877272 w 11204818"/>
                <a:gd name="connsiteY8-1004" fmla="*/ 4640280 h 6621605"/>
                <a:gd name="connsiteX9-1005" fmla="*/ 10612638 w 11204818"/>
                <a:gd name="connsiteY9-1006" fmla="*/ 5839753 h 6621605"/>
                <a:gd name="connsiteX10-1007" fmla="*/ 9180557 w 11204818"/>
                <a:gd name="connsiteY10-1008" fmla="*/ 6275548 h 6621605"/>
                <a:gd name="connsiteX11-1009" fmla="*/ 7983947 w 11204818"/>
                <a:gd name="connsiteY11-1010" fmla="*/ 6209772 h 6621605"/>
                <a:gd name="connsiteX12-1011" fmla="*/ 6632819 w 11204818"/>
                <a:gd name="connsiteY12-1012" fmla="*/ 6619205 h 6621605"/>
                <a:gd name="connsiteX13-1013" fmla="*/ 5104270 w 11204818"/>
                <a:gd name="connsiteY13-1014" fmla="*/ 6291659 h 6621605"/>
                <a:gd name="connsiteX14-1015" fmla="*/ 3616664 w 11204818"/>
                <a:gd name="connsiteY14-1016" fmla="*/ 6359897 h 6621605"/>
                <a:gd name="connsiteX15-1017" fmla="*/ 2477641 w 11204818"/>
                <a:gd name="connsiteY15-1018" fmla="*/ 6439322 h 6621605"/>
                <a:gd name="connsiteX16-1019" fmla="*/ 1269249 w 11204818"/>
                <a:gd name="connsiteY16-1020" fmla="*/ 5909521 h 6621605"/>
                <a:gd name="connsiteX17-1021" fmla="*/ 308580 w 11204818"/>
                <a:gd name="connsiteY17-1022" fmla="*/ 5594093 h 6621605"/>
                <a:gd name="connsiteX18-1023" fmla="*/ 68246 w 11204818"/>
                <a:gd name="connsiteY18-1024" fmla="*/ 4544745 h 6621605"/>
                <a:gd name="connsiteX19-1025" fmla="*/ 218372 w 11204818"/>
                <a:gd name="connsiteY19-1026" fmla="*/ 2975253 h 6621605"/>
                <a:gd name="connsiteX20-1027" fmla="*/ 13654 w 11204818"/>
                <a:gd name="connsiteY20-1028" fmla="*/ 2142739 h 6621605"/>
                <a:gd name="connsiteX21" fmla="*/ 458705 w 11204818"/>
                <a:gd name="connsiteY21" fmla="*/ 1244311 h 6621605"/>
                <a:gd name="connsiteX0-1029" fmla="*/ 458705 w 11204818"/>
                <a:gd name="connsiteY0-1030" fmla="*/ 1244311 h 6621605"/>
                <a:gd name="connsiteX1-1031" fmla="*/ 1495002 w 11204818"/>
                <a:gd name="connsiteY1-1032" fmla="*/ 208014 h 6621605"/>
                <a:gd name="connsiteX2-1033" fmla="*/ 4858609 w 11204818"/>
                <a:gd name="connsiteY2-1034" fmla="*/ 41 h 6621605"/>
                <a:gd name="connsiteX3-1035" fmla="*/ 8229606 w 11204818"/>
                <a:gd name="connsiteY3-1036" fmla="*/ 259347 h 6621605"/>
                <a:gd name="connsiteX4-1037" fmla="*/ 9822002 w 11204818"/>
                <a:gd name="connsiteY4-1038" fmla="*/ 208014 h 6621605"/>
                <a:gd name="connsiteX5-1039" fmla="*/ 10803708 w 11204818"/>
                <a:gd name="connsiteY5-1040" fmla="*/ 998651 h 6621605"/>
                <a:gd name="connsiteX6-1041" fmla="*/ 10563374 w 11204818"/>
                <a:gd name="connsiteY6-1042" fmla="*/ 2006262 h 6621605"/>
                <a:gd name="connsiteX7-1043" fmla="*/ 11204818 w 11204818"/>
                <a:gd name="connsiteY7-1044" fmla="*/ 3289151 h 6621605"/>
                <a:gd name="connsiteX8-1045" fmla="*/ 10877272 w 11204818"/>
                <a:gd name="connsiteY8-1046" fmla="*/ 4640280 h 6621605"/>
                <a:gd name="connsiteX9-1047" fmla="*/ 10612638 w 11204818"/>
                <a:gd name="connsiteY9-1048" fmla="*/ 5839753 h 6621605"/>
                <a:gd name="connsiteX10-1049" fmla="*/ 9344331 w 11204818"/>
                <a:gd name="connsiteY10-1050" fmla="*/ 6330139 h 6621605"/>
                <a:gd name="connsiteX11-1051" fmla="*/ 7983947 w 11204818"/>
                <a:gd name="connsiteY11-1052" fmla="*/ 6209772 h 6621605"/>
                <a:gd name="connsiteX12-1053" fmla="*/ 6632819 w 11204818"/>
                <a:gd name="connsiteY12-1054" fmla="*/ 6619205 h 6621605"/>
                <a:gd name="connsiteX13-1055" fmla="*/ 5104270 w 11204818"/>
                <a:gd name="connsiteY13-1056" fmla="*/ 6291659 h 6621605"/>
                <a:gd name="connsiteX14-1057" fmla="*/ 3616664 w 11204818"/>
                <a:gd name="connsiteY14-1058" fmla="*/ 6359897 h 6621605"/>
                <a:gd name="connsiteX15-1059" fmla="*/ 2477641 w 11204818"/>
                <a:gd name="connsiteY15-1060" fmla="*/ 6439322 h 6621605"/>
                <a:gd name="connsiteX16-1061" fmla="*/ 1269249 w 11204818"/>
                <a:gd name="connsiteY16-1062" fmla="*/ 5909521 h 6621605"/>
                <a:gd name="connsiteX17-1063" fmla="*/ 308580 w 11204818"/>
                <a:gd name="connsiteY17-1064" fmla="*/ 5594093 h 6621605"/>
                <a:gd name="connsiteX18-1065" fmla="*/ 68246 w 11204818"/>
                <a:gd name="connsiteY18-1066" fmla="*/ 4544745 h 6621605"/>
                <a:gd name="connsiteX19-1067" fmla="*/ 218372 w 11204818"/>
                <a:gd name="connsiteY19-1068" fmla="*/ 2975253 h 6621605"/>
                <a:gd name="connsiteX20-1069" fmla="*/ 13654 w 11204818"/>
                <a:gd name="connsiteY20-1070" fmla="*/ 2142739 h 6621605"/>
                <a:gd name="connsiteX21-1071" fmla="*/ 458705 w 11204818"/>
                <a:gd name="connsiteY21-1072" fmla="*/ 1244311 h 6621605"/>
                <a:gd name="connsiteX0-1073" fmla="*/ 458705 w 11204818"/>
                <a:gd name="connsiteY0-1074" fmla="*/ 1244311 h 6621605"/>
                <a:gd name="connsiteX1-1075" fmla="*/ 1495002 w 11204818"/>
                <a:gd name="connsiteY1-1076" fmla="*/ 208014 h 6621605"/>
                <a:gd name="connsiteX2-1077" fmla="*/ 4858609 w 11204818"/>
                <a:gd name="connsiteY2-1078" fmla="*/ 41 h 6621605"/>
                <a:gd name="connsiteX3-1079" fmla="*/ 8229606 w 11204818"/>
                <a:gd name="connsiteY3-1080" fmla="*/ 259347 h 6621605"/>
                <a:gd name="connsiteX4-1081" fmla="*/ 9822002 w 11204818"/>
                <a:gd name="connsiteY4-1082" fmla="*/ 208014 h 6621605"/>
                <a:gd name="connsiteX5-1083" fmla="*/ 10803708 w 11204818"/>
                <a:gd name="connsiteY5-1084" fmla="*/ 998651 h 6621605"/>
                <a:gd name="connsiteX6-1085" fmla="*/ 10563374 w 11204818"/>
                <a:gd name="connsiteY6-1086" fmla="*/ 2006262 h 6621605"/>
                <a:gd name="connsiteX7-1087" fmla="*/ 11204818 w 11204818"/>
                <a:gd name="connsiteY7-1088" fmla="*/ 3289151 h 6621605"/>
                <a:gd name="connsiteX8-1089" fmla="*/ 10877272 w 11204818"/>
                <a:gd name="connsiteY8-1090" fmla="*/ 4640280 h 6621605"/>
                <a:gd name="connsiteX9-1091" fmla="*/ 10735468 w 11204818"/>
                <a:gd name="connsiteY9-1092" fmla="*/ 5703276 h 6621605"/>
                <a:gd name="connsiteX10-1093" fmla="*/ 9344331 w 11204818"/>
                <a:gd name="connsiteY10-1094" fmla="*/ 6330139 h 6621605"/>
                <a:gd name="connsiteX11-1095" fmla="*/ 7983947 w 11204818"/>
                <a:gd name="connsiteY11-1096" fmla="*/ 6209772 h 6621605"/>
                <a:gd name="connsiteX12-1097" fmla="*/ 6632819 w 11204818"/>
                <a:gd name="connsiteY12-1098" fmla="*/ 6619205 h 6621605"/>
                <a:gd name="connsiteX13-1099" fmla="*/ 5104270 w 11204818"/>
                <a:gd name="connsiteY13-1100" fmla="*/ 6291659 h 6621605"/>
                <a:gd name="connsiteX14-1101" fmla="*/ 3616664 w 11204818"/>
                <a:gd name="connsiteY14-1102" fmla="*/ 6359897 h 6621605"/>
                <a:gd name="connsiteX15-1103" fmla="*/ 2477641 w 11204818"/>
                <a:gd name="connsiteY15-1104" fmla="*/ 6439322 h 6621605"/>
                <a:gd name="connsiteX16-1105" fmla="*/ 1269249 w 11204818"/>
                <a:gd name="connsiteY16-1106" fmla="*/ 5909521 h 6621605"/>
                <a:gd name="connsiteX17-1107" fmla="*/ 308580 w 11204818"/>
                <a:gd name="connsiteY17-1108" fmla="*/ 5594093 h 6621605"/>
                <a:gd name="connsiteX18-1109" fmla="*/ 68246 w 11204818"/>
                <a:gd name="connsiteY18-1110" fmla="*/ 4544745 h 6621605"/>
                <a:gd name="connsiteX19-1111" fmla="*/ 218372 w 11204818"/>
                <a:gd name="connsiteY19-1112" fmla="*/ 2975253 h 6621605"/>
                <a:gd name="connsiteX20-1113" fmla="*/ 13654 w 11204818"/>
                <a:gd name="connsiteY20-1114" fmla="*/ 2142739 h 6621605"/>
                <a:gd name="connsiteX21-1115" fmla="*/ 458705 w 11204818"/>
                <a:gd name="connsiteY21-1116" fmla="*/ 1244311 h 6621605"/>
                <a:gd name="connsiteX0-1117" fmla="*/ 458705 w 11204818"/>
                <a:gd name="connsiteY0-1118" fmla="*/ 1244311 h 6621605"/>
                <a:gd name="connsiteX1-1119" fmla="*/ 1495002 w 11204818"/>
                <a:gd name="connsiteY1-1120" fmla="*/ 208014 h 6621605"/>
                <a:gd name="connsiteX2-1121" fmla="*/ 4858609 w 11204818"/>
                <a:gd name="connsiteY2-1122" fmla="*/ 41 h 6621605"/>
                <a:gd name="connsiteX3-1123" fmla="*/ 8229606 w 11204818"/>
                <a:gd name="connsiteY3-1124" fmla="*/ 259347 h 6621605"/>
                <a:gd name="connsiteX4-1125" fmla="*/ 9822002 w 11204818"/>
                <a:gd name="connsiteY4-1126" fmla="*/ 208014 h 6621605"/>
                <a:gd name="connsiteX5-1127" fmla="*/ 10803708 w 11204818"/>
                <a:gd name="connsiteY5-1128" fmla="*/ 998651 h 6621605"/>
                <a:gd name="connsiteX6-1129" fmla="*/ 10563374 w 11204818"/>
                <a:gd name="connsiteY6-1130" fmla="*/ 2006262 h 6621605"/>
                <a:gd name="connsiteX7-1131" fmla="*/ 11204818 w 11204818"/>
                <a:gd name="connsiteY7-1132" fmla="*/ 3289151 h 6621605"/>
                <a:gd name="connsiteX8-1133" fmla="*/ 10877272 w 11204818"/>
                <a:gd name="connsiteY8-1134" fmla="*/ 4640280 h 6621605"/>
                <a:gd name="connsiteX9-1135" fmla="*/ 10735468 w 11204818"/>
                <a:gd name="connsiteY9-1136" fmla="*/ 5703276 h 6621605"/>
                <a:gd name="connsiteX10-1137" fmla="*/ 9990168 w 11204818"/>
                <a:gd name="connsiteY10-1138" fmla="*/ 5936817 h 6621605"/>
                <a:gd name="connsiteX11-1139" fmla="*/ 9344331 w 11204818"/>
                <a:gd name="connsiteY11-1140" fmla="*/ 6330139 h 6621605"/>
                <a:gd name="connsiteX12-1141" fmla="*/ 7983947 w 11204818"/>
                <a:gd name="connsiteY12-1142" fmla="*/ 6209772 h 6621605"/>
                <a:gd name="connsiteX13-1143" fmla="*/ 6632819 w 11204818"/>
                <a:gd name="connsiteY13-1144" fmla="*/ 6619205 h 6621605"/>
                <a:gd name="connsiteX14-1145" fmla="*/ 5104270 w 11204818"/>
                <a:gd name="connsiteY14-1146" fmla="*/ 6291659 h 6621605"/>
                <a:gd name="connsiteX15-1147" fmla="*/ 3616664 w 11204818"/>
                <a:gd name="connsiteY15-1148" fmla="*/ 6359897 h 6621605"/>
                <a:gd name="connsiteX16-1149" fmla="*/ 2477641 w 11204818"/>
                <a:gd name="connsiteY16-1150" fmla="*/ 6439322 h 6621605"/>
                <a:gd name="connsiteX17-1151" fmla="*/ 1269249 w 11204818"/>
                <a:gd name="connsiteY17-1152" fmla="*/ 5909521 h 6621605"/>
                <a:gd name="connsiteX18-1153" fmla="*/ 308580 w 11204818"/>
                <a:gd name="connsiteY18-1154" fmla="*/ 5594093 h 6621605"/>
                <a:gd name="connsiteX19-1155" fmla="*/ 68246 w 11204818"/>
                <a:gd name="connsiteY19-1156" fmla="*/ 4544745 h 6621605"/>
                <a:gd name="connsiteX20-1157" fmla="*/ 218372 w 11204818"/>
                <a:gd name="connsiteY20-1158" fmla="*/ 2975253 h 6621605"/>
                <a:gd name="connsiteX21-1159" fmla="*/ 13654 w 11204818"/>
                <a:gd name="connsiteY21-1160" fmla="*/ 2142739 h 6621605"/>
                <a:gd name="connsiteX22" fmla="*/ 458705 w 11204818"/>
                <a:gd name="connsiteY22" fmla="*/ 1244311 h 6621605"/>
                <a:gd name="connsiteX0-1161" fmla="*/ 458705 w 11204818"/>
                <a:gd name="connsiteY0-1162" fmla="*/ 1244311 h 6621605"/>
                <a:gd name="connsiteX1-1163" fmla="*/ 1495002 w 11204818"/>
                <a:gd name="connsiteY1-1164" fmla="*/ 208014 h 6621605"/>
                <a:gd name="connsiteX2-1165" fmla="*/ 4858609 w 11204818"/>
                <a:gd name="connsiteY2-1166" fmla="*/ 41 h 6621605"/>
                <a:gd name="connsiteX3-1167" fmla="*/ 8229606 w 11204818"/>
                <a:gd name="connsiteY3-1168" fmla="*/ 259347 h 6621605"/>
                <a:gd name="connsiteX4-1169" fmla="*/ 9822002 w 11204818"/>
                <a:gd name="connsiteY4-1170" fmla="*/ 208014 h 6621605"/>
                <a:gd name="connsiteX5-1171" fmla="*/ 10803708 w 11204818"/>
                <a:gd name="connsiteY5-1172" fmla="*/ 998651 h 6621605"/>
                <a:gd name="connsiteX6-1173" fmla="*/ 10563374 w 11204818"/>
                <a:gd name="connsiteY6-1174" fmla="*/ 2006262 h 6621605"/>
                <a:gd name="connsiteX7-1175" fmla="*/ 11204818 w 11204818"/>
                <a:gd name="connsiteY7-1176" fmla="*/ 3289151 h 6621605"/>
                <a:gd name="connsiteX8-1177" fmla="*/ 10877272 w 11204818"/>
                <a:gd name="connsiteY8-1178" fmla="*/ 4640280 h 6621605"/>
                <a:gd name="connsiteX9-1179" fmla="*/ 10735468 w 11204818"/>
                <a:gd name="connsiteY9-1180" fmla="*/ 5703276 h 6621605"/>
                <a:gd name="connsiteX10-1181" fmla="*/ 9990168 w 11204818"/>
                <a:gd name="connsiteY10-1182" fmla="*/ 5936817 h 6621605"/>
                <a:gd name="connsiteX11-1183" fmla="*/ 9344331 w 11204818"/>
                <a:gd name="connsiteY11-1184" fmla="*/ 6330139 h 6621605"/>
                <a:gd name="connsiteX12-1185" fmla="*/ 7983947 w 11204818"/>
                <a:gd name="connsiteY12-1186" fmla="*/ 6209772 h 6621605"/>
                <a:gd name="connsiteX13-1187" fmla="*/ 6632819 w 11204818"/>
                <a:gd name="connsiteY13-1188" fmla="*/ 6619205 h 6621605"/>
                <a:gd name="connsiteX14-1189" fmla="*/ 5104270 w 11204818"/>
                <a:gd name="connsiteY14-1190" fmla="*/ 6291659 h 6621605"/>
                <a:gd name="connsiteX15-1191" fmla="*/ 3616664 w 11204818"/>
                <a:gd name="connsiteY15-1192" fmla="*/ 6359897 h 6621605"/>
                <a:gd name="connsiteX16-1193" fmla="*/ 2477641 w 11204818"/>
                <a:gd name="connsiteY16-1194" fmla="*/ 6439322 h 6621605"/>
                <a:gd name="connsiteX17-1195" fmla="*/ 1269249 w 11204818"/>
                <a:gd name="connsiteY17-1196" fmla="*/ 5909521 h 6621605"/>
                <a:gd name="connsiteX18-1197" fmla="*/ 308580 w 11204818"/>
                <a:gd name="connsiteY18-1198" fmla="*/ 5594093 h 6621605"/>
                <a:gd name="connsiteX19-1199" fmla="*/ 68246 w 11204818"/>
                <a:gd name="connsiteY19-1200" fmla="*/ 4544745 h 6621605"/>
                <a:gd name="connsiteX20-1201" fmla="*/ 218372 w 11204818"/>
                <a:gd name="connsiteY20-1202" fmla="*/ 2975253 h 6621605"/>
                <a:gd name="connsiteX21-1203" fmla="*/ 13654 w 11204818"/>
                <a:gd name="connsiteY21-1204" fmla="*/ 2142739 h 6621605"/>
                <a:gd name="connsiteX22-1205" fmla="*/ 458705 w 11204818"/>
                <a:gd name="connsiteY22-1206" fmla="*/ 1244311 h 6621605"/>
                <a:gd name="connsiteX0-1207" fmla="*/ 458705 w 11204818"/>
                <a:gd name="connsiteY0-1208" fmla="*/ 1244311 h 6621605"/>
                <a:gd name="connsiteX1-1209" fmla="*/ 1495002 w 11204818"/>
                <a:gd name="connsiteY1-1210" fmla="*/ 208014 h 6621605"/>
                <a:gd name="connsiteX2-1211" fmla="*/ 4858609 w 11204818"/>
                <a:gd name="connsiteY2-1212" fmla="*/ 41 h 6621605"/>
                <a:gd name="connsiteX3-1213" fmla="*/ 8229606 w 11204818"/>
                <a:gd name="connsiteY3-1214" fmla="*/ 259347 h 6621605"/>
                <a:gd name="connsiteX4-1215" fmla="*/ 9822002 w 11204818"/>
                <a:gd name="connsiteY4-1216" fmla="*/ 208014 h 6621605"/>
                <a:gd name="connsiteX5-1217" fmla="*/ 10803708 w 11204818"/>
                <a:gd name="connsiteY5-1218" fmla="*/ 998651 h 6621605"/>
                <a:gd name="connsiteX6-1219" fmla="*/ 10563374 w 11204818"/>
                <a:gd name="connsiteY6-1220" fmla="*/ 2006262 h 6621605"/>
                <a:gd name="connsiteX7-1221" fmla="*/ 11204818 w 11204818"/>
                <a:gd name="connsiteY7-1222" fmla="*/ 3289151 h 6621605"/>
                <a:gd name="connsiteX8-1223" fmla="*/ 10754442 w 11204818"/>
                <a:gd name="connsiteY8-1224" fmla="*/ 5008769 h 6621605"/>
                <a:gd name="connsiteX9-1225" fmla="*/ 10735468 w 11204818"/>
                <a:gd name="connsiteY9-1226" fmla="*/ 5703276 h 6621605"/>
                <a:gd name="connsiteX10-1227" fmla="*/ 9990168 w 11204818"/>
                <a:gd name="connsiteY10-1228" fmla="*/ 5936817 h 6621605"/>
                <a:gd name="connsiteX11-1229" fmla="*/ 9344331 w 11204818"/>
                <a:gd name="connsiteY11-1230" fmla="*/ 6330139 h 6621605"/>
                <a:gd name="connsiteX12-1231" fmla="*/ 7983947 w 11204818"/>
                <a:gd name="connsiteY12-1232" fmla="*/ 6209772 h 6621605"/>
                <a:gd name="connsiteX13-1233" fmla="*/ 6632819 w 11204818"/>
                <a:gd name="connsiteY13-1234" fmla="*/ 6619205 h 6621605"/>
                <a:gd name="connsiteX14-1235" fmla="*/ 5104270 w 11204818"/>
                <a:gd name="connsiteY14-1236" fmla="*/ 6291659 h 6621605"/>
                <a:gd name="connsiteX15-1237" fmla="*/ 3616664 w 11204818"/>
                <a:gd name="connsiteY15-1238" fmla="*/ 6359897 h 6621605"/>
                <a:gd name="connsiteX16-1239" fmla="*/ 2477641 w 11204818"/>
                <a:gd name="connsiteY16-1240" fmla="*/ 6439322 h 6621605"/>
                <a:gd name="connsiteX17-1241" fmla="*/ 1269249 w 11204818"/>
                <a:gd name="connsiteY17-1242" fmla="*/ 5909521 h 6621605"/>
                <a:gd name="connsiteX18-1243" fmla="*/ 308580 w 11204818"/>
                <a:gd name="connsiteY18-1244" fmla="*/ 5594093 h 6621605"/>
                <a:gd name="connsiteX19-1245" fmla="*/ 68246 w 11204818"/>
                <a:gd name="connsiteY19-1246" fmla="*/ 4544745 h 6621605"/>
                <a:gd name="connsiteX20-1247" fmla="*/ 218372 w 11204818"/>
                <a:gd name="connsiteY20-1248" fmla="*/ 2975253 h 6621605"/>
                <a:gd name="connsiteX21-1249" fmla="*/ 13654 w 11204818"/>
                <a:gd name="connsiteY21-1250" fmla="*/ 2142739 h 6621605"/>
                <a:gd name="connsiteX22-1251" fmla="*/ 458705 w 11204818"/>
                <a:gd name="connsiteY22-1252" fmla="*/ 1244311 h 6621605"/>
                <a:gd name="connsiteX0-1253" fmla="*/ 458705 w 11204818"/>
                <a:gd name="connsiteY0-1254" fmla="*/ 1244311 h 6621605"/>
                <a:gd name="connsiteX1-1255" fmla="*/ 1495002 w 11204818"/>
                <a:gd name="connsiteY1-1256" fmla="*/ 208014 h 6621605"/>
                <a:gd name="connsiteX2-1257" fmla="*/ 4858609 w 11204818"/>
                <a:gd name="connsiteY2-1258" fmla="*/ 41 h 6621605"/>
                <a:gd name="connsiteX3-1259" fmla="*/ 8229606 w 11204818"/>
                <a:gd name="connsiteY3-1260" fmla="*/ 259347 h 6621605"/>
                <a:gd name="connsiteX4-1261" fmla="*/ 9822002 w 11204818"/>
                <a:gd name="connsiteY4-1262" fmla="*/ 208014 h 6621605"/>
                <a:gd name="connsiteX5-1263" fmla="*/ 10803708 w 11204818"/>
                <a:gd name="connsiteY5-1264" fmla="*/ 998651 h 6621605"/>
                <a:gd name="connsiteX6-1265" fmla="*/ 10563374 w 11204818"/>
                <a:gd name="connsiteY6-1266" fmla="*/ 2006262 h 6621605"/>
                <a:gd name="connsiteX7-1267" fmla="*/ 11204818 w 11204818"/>
                <a:gd name="connsiteY7-1268" fmla="*/ 3289151 h 6621605"/>
                <a:gd name="connsiteX8-1269" fmla="*/ 10754442 w 11204818"/>
                <a:gd name="connsiteY8-1270" fmla="*/ 5008769 h 6621605"/>
                <a:gd name="connsiteX9-1271" fmla="*/ 10585343 w 11204818"/>
                <a:gd name="connsiteY9-1272" fmla="*/ 5812458 h 6621605"/>
                <a:gd name="connsiteX10-1273" fmla="*/ 9990168 w 11204818"/>
                <a:gd name="connsiteY10-1274" fmla="*/ 5936817 h 6621605"/>
                <a:gd name="connsiteX11-1275" fmla="*/ 9344331 w 11204818"/>
                <a:gd name="connsiteY11-1276" fmla="*/ 6330139 h 6621605"/>
                <a:gd name="connsiteX12-1277" fmla="*/ 7983947 w 11204818"/>
                <a:gd name="connsiteY12-1278" fmla="*/ 6209772 h 6621605"/>
                <a:gd name="connsiteX13-1279" fmla="*/ 6632819 w 11204818"/>
                <a:gd name="connsiteY13-1280" fmla="*/ 6619205 h 6621605"/>
                <a:gd name="connsiteX14-1281" fmla="*/ 5104270 w 11204818"/>
                <a:gd name="connsiteY14-1282" fmla="*/ 6291659 h 6621605"/>
                <a:gd name="connsiteX15-1283" fmla="*/ 3616664 w 11204818"/>
                <a:gd name="connsiteY15-1284" fmla="*/ 6359897 h 6621605"/>
                <a:gd name="connsiteX16-1285" fmla="*/ 2477641 w 11204818"/>
                <a:gd name="connsiteY16-1286" fmla="*/ 6439322 h 6621605"/>
                <a:gd name="connsiteX17-1287" fmla="*/ 1269249 w 11204818"/>
                <a:gd name="connsiteY17-1288" fmla="*/ 5909521 h 6621605"/>
                <a:gd name="connsiteX18-1289" fmla="*/ 308580 w 11204818"/>
                <a:gd name="connsiteY18-1290" fmla="*/ 5594093 h 6621605"/>
                <a:gd name="connsiteX19-1291" fmla="*/ 68246 w 11204818"/>
                <a:gd name="connsiteY19-1292" fmla="*/ 4544745 h 6621605"/>
                <a:gd name="connsiteX20-1293" fmla="*/ 218372 w 11204818"/>
                <a:gd name="connsiteY20-1294" fmla="*/ 2975253 h 6621605"/>
                <a:gd name="connsiteX21-1295" fmla="*/ 13654 w 11204818"/>
                <a:gd name="connsiteY21-1296" fmla="*/ 2142739 h 6621605"/>
                <a:gd name="connsiteX22-1297" fmla="*/ 458705 w 11204818"/>
                <a:gd name="connsiteY22-1298" fmla="*/ 1244311 h 6621605"/>
                <a:gd name="connsiteX0-1299" fmla="*/ 458705 w 11068340"/>
                <a:gd name="connsiteY0-1300" fmla="*/ 1244311 h 6621605"/>
                <a:gd name="connsiteX1-1301" fmla="*/ 1495002 w 11068340"/>
                <a:gd name="connsiteY1-1302" fmla="*/ 208014 h 6621605"/>
                <a:gd name="connsiteX2-1303" fmla="*/ 4858609 w 11068340"/>
                <a:gd name="connsiteY2-1304" fmla="*/ 41 h 6621605"/>
                <a:gd name="connsiteX3-1305" fmla="*/ 8229606 w 11068340"/>
                <a:gd name="connsiteY3-1306" fmla="*/ 259347 h 6621605"/>
                <a:gd name="connsiteX4-1307" fmla="*/ 9822002 w 11068340"/>
                <a:gd name="connsiteY4-1308" fmla="*/ 208014 h 6621605"/>
                <a:gd name="connsiteX5-1309" fmla="*/ 10803708 w 11068340"/>
                <a:gd name="connsiteY5-1310" fmla="*/ 998651 h 6621605"/>
                <a:gd name="connsiteX6-1311" fmla="*/ 10563374 w 11068340"/>
                <a:gd name="connsiteY6-1312" fmla="*/ 2006262 h 6621605"/>
                <a:gd name="connsiteX7-1313" fmla="*/ 11068340 w 11068340"/>
                <a:gd name="connsiteY7-1314" fmla="*/ 4053425 h 6621605"/>
                <a:gd name="connsiteX8-1315" fmla="*/ 10754442 w 11068340"/>
                <a:gd name="connsiteY8-1316" fmla="*/ 5008769 h 6621605"/>
                <a:gd name="connsiteX9-1317" fmla="*/ 10585343 w 11068340"/>
                <a:gd name="connsiteY9-1318" fmla="*/ 5812458 h 6621605"/>
                <a:gd name="connsiteX10-1319" fmla="*/ 9990168 w 11068340"/>
                <a:gd name="connsiteY10-1320" fmla="*/ 5936817 h 6621605"/>
                <a:gd name="connsiteX11-1321" fmla="*/ 9344331 w 11068340"/>
                <a:gd name="connsiteY11-1322" fmla="*/ 6330139 h 6621605"/>
                <a:gd name="connsiteX12-1323" fmla="*/ 7983947 w 11068340"/>
                <a:gd name="connsiteY12-1324" fmla="*/ 6209772 h 6621605"/>
                <a:gd name="connsiteX13-1325" fmla="*/ 6632819 w 11068340"/>
                <a:gd name="connsiteY13-1326" fmla="*/ 6619205 h 6621605"/>
                <a:gd name="connsiteX14-1327" fmla="*/ 5104270 w 11068340"/>
                <a:gd name="connsiteY14-1328" fmla="*/ 6291659 h 6621605"/>
                <a:gd name="connsiteX15-1329" fmla="*/ 3616664 w 11068340"/>
                <a:gd name="connsiteY15-1330" fmla="*/ 6359897 h 6621605"/>
                <a:gd name="connsiteX16-1331" fmla="*/ 2477641 w 11068340"/>
                <a:gd name="connsiteY16-1332" fmla="*/ 6439322 h 6621605"/>
                <a:gd name="connsiteX17-1333" fmla="*/ 1269249 w 11068340"/>
                <a:gd name="connsiteY17-1334" fmla="*/ 5909521 h 6621605"/>
                <a:gd name="connsiteX18-1335" fmla="*/ 308580 w 11068340"/>
                <a:gd name="connsiteY18-1336" fmla="*/ 5594093 h 6621605"/>
                <a:gd name="connsiteX19-1337" fmla="*/ 68246 w 11068340"/>
                <a:gd name="connsiteY19-1338" fmla="*/ 4544745 h 6621605"/>
                <a:gd name="connsiteX20-1339" fmla="*/ 218372 w 11068340"/>
                <a:gd name="connsiteY20-1340" fmla="*/ 2975253 h 6621605"/>
                <a:gd name="connsiteX21-1341" fmla="*/ 13654 w 11068340"/>
                <a:gd name="connsiteY21-1342" fmla="*/ 2142739 h 6621605"/>
                <a:gd name="connsiteX22-1343" fmla="*/ 458705 w 11068340"/>
                <a:gd name="connsiteY22-1344" fmla="*/ 1244311 h 6621605"/>
                <a:gd name="connsiteX0-1345" fmla="*/ 458705 w 11073580"/>
                <a:gd name="connsiteY0-1346" fmla="*/ 1244311 h 6621605"/>
                <a:gd name="connsiteX1-1347" fmla="*/ 1495002 w 11073580"/>
                <a:gd name="connsiteY1-1348" fmla="*/ 208014 h 6621605"/>
                <a:gd name="connsiteX2-1349" fmla="*/ 4858609 w 11073580"/>
                <a:gd name="connsiteY2-1350" fmla="*/ 41 h 6621605"/>
                <a:gd name="connsiteX3-1351" fmla="*/ 8229606 w 11073580"/>
                <a:gd name="connsiteY3-1352" fmla="*/ 259347 h 6621605"/>
                <a:gd name="connsiteX4-1353" fmla="*/ 9822002 w 11073580"/>
                <a:gd name="connsiteY4-1354" fmla="*/ 208014 h 6621605"/>
                <a:gd name="connsiteX5-1355" fmla="*/ 10803708 w 11073580"/>
                <a:gd name="connsiteY5-1356" fmla="*/ 998651 h 6621605"/>
                <a:gd name="connsiteX6-1357" fmla="*/ 10563374 w 11073580"/>
                <a:gd name="connsiteY6-1358" fmla="*/ 2006262 h 6621605"/>
                <a:gd name="connsiteX7-1359" fmla="*/ 11068340 w 11073580"/>
                <a:gd name="connsiteY7-1360" fmla="*/ 4053425 h 6621605"/>
                <a:gd name="connsiteX8-1361" fmla="*/ 10754442 w 11073580"/>
                <a:gd name="connsiteY8-1362" fmla="*/ 5008769 h 6621605"/>
                <a:gd name="connsiteX9-1363" fmla="*/ 10585343 w 11073580"/>
                <a:gd name="connsiteY9-1364" fmla="*/ 5812458 h 6621605"/>
                <a:gd name="connsiteX10-1365" fmla="*/ 9990168 w 11073580"/>
                <a:gd name="connsiteY10-1366" fmla="*/ 5936817 h 6621605"/>
                <a:gd name="connsiteX11-1367" fmla="*/ 9344331 w 11073580"/>
                <a:gd name="connsiteY11-1368" fmla="*/ 6330139 h 6621605"/>
                <a:gd name="connsiteX12-1369" fmla="*/ 7983947 w 11073580"/>
                <a:gd name="connsiteY12-1370" fmla="*/ 6209772 h 6621605"/>
                <a:gd name="connsiteX13-1371" fmla="*/ 6632819 w 11073580"/>
                <a:gd name="connsiteY13-1372" fmla="*/ 6619205 h 6621605"/>
                <a:gd name="connsiteX14-1373" fmla="*/ 5104270 w 11073580"/>
                <a:gd name="connsiteY14-1374" fmla="*/ 6291659 h 6621605"/>
                <a:gd name="connsiteX15-1375" fmla="*/ 3616664 w 11073580"/>
                <a:gd name="connsiteY15-1376" fmla="*/ 6359897 h 6621605"/>
                <a:gd name="connsiteX16-1377" fmla="*/ 2477641 w 11073580"/>
                <a:gd name="connsiteY16-1378" fmla="*/ 6439322 h 6621605"/>
                <a:gd name="connsiteX17-1379" fmla="*/ 1269249 w 11073580"/>
                <a:gd name="connsiteY17-1380" fmla="*/ 5909521 h 6621605"/>
                <a:gd name="connsiteX18-1381" fmla="*/ 308580 w 11073580"/>
                <a:gd name="connsiteY18-1382" fmla="*/ 5594093 h 6621605"/>
                <a:gd name="connsiteX19-1383" fmla="*/ 68246 w 11073580"/>
                <a:gd name="connsiteY19-1384" fmla="*/ 4544745 h 6621605"/>
                <a:gd name="connsiteX20-1385" fmla="*/ 218372 w 11073580"/>
                <a:gd name="connsiteY20-1386" fmla="*/ 2975253 h 6621605"/>
                <a:gd name="connsiteX21-1387" fmla="*/ 13654 w 11073580"/>
                <a:gd name="connsiteY21-1388" fmla="*/ 2142739 h 6621605"/>
                <a:gd name="connsiteX22-1389" fmla="*/ 458705 w 11073580"/>
                <a:gd name="connsiteY22-1390" fmla="*/ 1244311 h 6621605"/>
                <a:gd name="connsiteX0-1391" fmla="*/ 458705 w 11069162"/>
                <a:gd name="connsiteY0-1392" fmla="*/ 1244311 h 6621605"/>
                <a:gd name="connsiteX1-1393" fmla="*/ 1495002 w 11069162"/>
                <a:gd name="connsiteY1-1394" fmla="*/ 208014 h 6621605"/>
                <a:gd name="connsiteX2-1395" fmla="*/ 4858609 w 11069162"/>
                <a:gd name="connsiteY2-1396" fmla="*/ 41 h 6621605"/>
                <a:gd name="connsiteX3-1397" fmla="*/ 8229606 w 11069162"/>
                <a:gd name="connsiteY3-1398" fmla="*/ 259347 h 6621605"/>
                <a:gd name="connsiteX4-1399" fmla="*/ 9822002 w 11069162"/>
                <a:gd name="connsiteY4-1400" fmla="*/ 208014 h 6621605"/>
                <a:gd name="connsiteX5-1401" fmla="*/ 10803708 w 11069162"/>
                <a:gd name="connsiteY5-1402" fmla="*/ 998651 h 6621605"/>
                <a:gd name="connsiteX6-1403" fmla="*/ 10563374 w 11069162"/>
                <a:gd name="connsiteY6-1404" fmla="*/ 2006262 h 6621605"/>
                <a:gd name="connsiteX7-1405" fmla="*/ 10652630 w 11069162"/>
                <a:gd name="connsiteY7-1406" fmla="*/ 3080011 h 6621605"/>
                <a:gd name="connsiteX8-1407" fmla="*/ 11068340 w 11069162"/>
                <a:gd name="connsiteY8-1408" fmla="*/ 4053425 h 6621605"/>
                <a:gd name="connsiteX9-1409" fmla="*/ 10754442 w 11069162"/>
                <a:gd name="connsiteY9-1410" fmla="*/ 5008769 h 6621605"/>
                <a:gd name="connsiteX10-1411" fmla="*/ 10585343 w 11069162"/>
                <a:gd name="connsiteY10-1412" fmla="*/ 5812458 h 6621605"/>
                <a:gd name="connsiteX11-1413" fmla="*/ 9990168 w 11069162"/>
                <a:gd name="connsiteY11-1414" fmla="*/ 5936817 h 6621605"/>
                <a:gd name="connsiteX12-1415" fmla="*/ 9344331 w 11069162"/>
                <a:gd name="connsiteY12-1416" fmla="*/ 6330139 h 6621605"/>
                <a:gd name="connsiteX13-1417" fmla="*/ 7983947 w 11069162"/>
                <a:gd name="connsiteY13-1418" fmla="*/ 6209772 h 6621605"/>
                <a:gd name="connsiteX14-1419" fmla="*/ 6632819 w 11069162"/>
                <a:gd name="connsiteY14-1420" fmla="*/ 6619205 h 6621605"/>
                <a:gd name="connsiteX15-1421" fmla="*/ 5104270 w 11069162"/>
                <a:gd name="connsiteY15-1422" fmla="*/ 6291659 h 6621605"/>
                <a:gd name="connsiteX16-1423" fmla="*/ 3616664 w 11069162"/>
                <a:gd name="connsiteY16-1424" fmla="*/ 6359897 h 6621605"/>
                <a:gd name="connsiteX17-1425" fmla="*/ 2477641 w 11069162"/>
                <a:gd name="connsiteY17-1426" fmla="*/ 6439322 h 6621605"/>
                <a:gd name="connsiteX18-1427" fmla="*/ 1269249 w 11069162"/>
                <a:gd name="connsiteY18-1428" fmla="*/ 5909521 h 6621605"/>
                <a:gd name="connsiteX19-1429" fmla="*/ 308580 w 11069162"/>
                <a:gd name="connsiteY19-1430" fmla="*/ 5594093 h 6621605"/>
                <a:gd name="connsiteX20-1431" fmla="*/ 68246 w 11069162"/>
                <a:gd name="connsiteY20-1432" fmla="*/ 4544745 h 6621605"/>
                <a:gd name="connsiteX21-1433" fmla="*/ 218372 w 11069162"/>
                <a:gd name="connsiteY21-1434" fmla="*/ 2975253 h 6621605"/>
                <a:gd name="connsiteX22-1435" fmla="*/ 13654 w 11069162"/>
                <a:gd name="connsiteY22-1436" fmla="*/ 2142739 h 6621605"/>
                <a:gd name="connsiteX23" fmla="*/ 458705 w 11069162"/>
                <a:gd name="connsiteY23" fmla="*/ 1244311 h 6621605"/>
                <a:gd name="connsiteX0-1437" fmla="*/ 458705 w 11150284"/>
                <a:gd name="connsiteY0-1438" fmla="*/ 1244311 h 6621605"/>
                <a:gd name="connsiteX1-1439" fmla="*/ 1495002 w 11150284"/>
                <a:gd name="connsiteY1-1440" fmla="*/ 208014 h 6621605"/>
                <a:gd name="connsiteX2-1441" fmla="*/ 4858609 w 11150284"/>
                <a:gd name="connsiteY2-1442" fmla="*/ 41 h 6621605"/>
                <a:gd name="connsiteX3-1443" fmla="*/ 8229606 w 11150284"/>
                <a:gd name="connsiteY3-1444" fmla="*/ 259347 h 6621605"/>
                <a:gd name="connsiteX4-1445" fmla="*/ 9822002 w 11150284"/>
                <a:gd name="connsiteY4-1446" fmla="*/ 208014 h 6621605"/>
                <a:gd name="connsiteX5-1447" fmla="*/ 10803708 w 11150284"/>
                <a:gd name="connsiteY5-1448" fmla="*/ 998651 h 6621605"/>
                <a:gd name="connsiteX6-1449" fmla="*/ 11150228 w 11150284"/>
                <a:gd name="connsiteY6-1450" fmla="*/ 1965319 h 6621605"/>
                <a:gd name="connsiteX7-1451" fmla="*/ 10652630 w 11150284"/>
                <a:gd name="connsiteY7-1452" fmla="*/ 3080011 h 6621605"/>
                <a:gd name="connsiteX8-1453" fmla="*/ 11068340 w 11150284"/>
                <a:gd name="connsiteY8-1454" fmla="*/ 4053425 h 6621605"/>
                <a:gd name="connsiteX9-1455" fmla="*/ 10754442 w 11150284"/>
                <a:gd name="connsiteY9-1456" fmla="*/ 5008769 h 6621605"/>
                <a:gd name="connsiteX10-1457" fmla="*/ 10585343 w 11150284"/>
                <a:gd name="connsiteY10-1458" fmla="*/ 5812458 h 6621605"/>
                <a:gd name="connsiteX11-1459" fmla="*/ 9990168 w 11150284"/>
                <a:gd name="connsiteY11-1460" fmla="*/ 5936817 h 6621605"/>
                <a:gd name="connsiteX12-1461" fmla="*/ 9344331 w 11150284"/>
                <a:gd name="connsiteY12-1462" fmla="*/ 6330139 h 6621605"/>
                <a:gd name="connsiteX13-1463" fmla="*/ 7983947 w 11150284"/>
                <a:gd name="connsiteY13-1464" fmla="*/ 6209772 h 6621605"/>
                <a:gd name="connsiteX14-1465" fmla="*/ 6632819 w 11150284"/>
                <a:gd name="connsiteY14-1466" fmla="*/ 6619205 h 6621605"/>
                <a:gd name="connsiteX15-1467" fmla="*/ 5104270 w 11150284"/>
                <a:gd name="connsiteY15-1468" fmla="*/ 6291659 h 6621605"/>
                <a:gd name="connsiteX16-1469" fmla="*/ 3616664 w 11150284"/>
                <a:gd name="connsiteY16-1470" fmla="*/ 6359897 h 6621605"/>
                <a:gd name="connsiteX17-1471" fmla="*/ 2477641 w 11150284"/>
                <a:gd name="connsiteY17-1472" fmla="*/ 6439322 h 6621605"/>
                <a:gd name="connsiteX18-1473" fmla="*/ 1269249 w 11150284"/>
                <a:gd name="connsiteY18-1474" fmla="*/ 5909521 h 6621605"/>
                <a:gd name="connsiteX19-1475" fmla="*/ 308580 w 11150284"/>
                <a:gd name="connsiteY19-1476" fmla="*/ 5594093 h 6621605"/>
                <a:gd name="connsiteX20-1477" fmla="*/ 68246 w 11150284"/>
                <a:gd name="connsiteY20-1478" fmla="*/ 4544745 h 6621605"/>
                <a:gd name="connsiteX21-1479" fmla="*/ 218372 w 11150284"/>
                <a:gd name="connsiteY21-1480" fmla="*/ 2975253 h 6621605"/>
                <a:gd name="connsiteX22-1481" fmla="*/ 13654 w 11150284"/>
                <a:gd name="connsiteY22-1482" fmla="*/ 2142739 h 6621605"/>
                <a:gd name="connsiteX23-1483" fmla="*/ 458705 w 11150284"/>
                <a:gd name="connsiteY23-1484" fmla="*/ 1244311 h 6621605"/>
                <a:gd name="connsiteX0-1485" fmla="*/ 458705 w 11150284"/>
                <a:gd name="connsiteY0-1486" fmla="*/ 1244311 h 6621605"/>
                <a:gd name="connsiteX1-1487" fmla="*/ 1495002 w 11150284"/>
                <a:gd name="connsiteY1-1488" fmla="*/ 208014 h 6621605"/>
                <a:gd name="connsiteX2-1489" fmla="*/ 4858609 w 11150284"/>
                <a:gd name="connsiteY2-1490" fmla="*/ 41 h 6621605"/>
                <a:gd name="connsiteX3-1491" fmla="*/ 8229606 w 11150284"/>
                <a:gd name="connsiteY3-1492" fmla="*/ 259347 h 6621605"/>
                <a:gd name="connsiteX4-1493" fmla="*/ 9822002 w 11150284"/>
                <a:gd name="connsiteY4-1494" fmla="*/ 208014 h 6621605"/>
                <a:gd name="connsiteX5-1495" fmla="*/ 10517105 w 11150284"/>
                <a:gd name="connsiteY5-1496" fmla="*/ 1230662 h 6621605"/>
                <a:gd name="connsiteX6-1497" fmla="*/ 11150228 w 11150284"/>
                <a:gd name="connsiteY6-1498" fmla="*/ 1965319 h 6621605"/>
                <a:gd name="connsiteX7-1499" fmla="*/ 10652630 w 11150284"/>
                <a:gd name="connsiteY7-1500" fmla="*/ 3080011 h 6621605"/>
                <a:gd name="connsiteX8-1501" fmla="*/ 11068340 w 11150284"/>
                <a:gd name="connsiteY8-1502" fmla="*/ 4053425 h 6621605"/>
                <a:gd name="connsiteX9-1503" fmla="*/ 10754442 w 11150284"/>
                <a:gd name="connsiteY9-1504" fmla="*/ 5008769 h 6621605"/>
                <a:gd name="connsiteX10-1505" fmla="*/ 10585343 w 11150284"/>
                <a:gd name="connsiteY10-1506" fmla="*/ 5812458 h 6621605"/>
                <a:gd name="connsiteX11-1507" fmla="*/ 9990168 w 11150284"/>
                <a:gd name="connsiteY11-1508" fmla="*/ 5936817 h 6621605"/>
                <a:gd name="connsiteX12-1509" fmla="*/ 9344331 w 11150284"/>
                <a:gd name="connsiteY12-1510" fmla="*/ 6330139 h 6621605"/>
                <a:gd name="connsiteX13-1511" fmla="*/ 7983947 w 11150284"/>
                <a:gd name="connsiteY13-1512" fmla="*/ 6209772 h 6621605"/>
                <a:gd name="connsiteX14-1513" fmla="*/ 6632819 w 11150284"/>
                <a:gd name="connsiteY14-1514" fmla="*/ 6619205 h 6621605"/>
                <a:gd name="connsiteX15-1515" fmla="*/ 5104270 w 11150284"/>
                <a:gd name="connsiteY15-1516" fmla="*/ 6291659 h 6621605"/>
                <a:gd name="connsiteX16-1517" fmla="*/ 3616664 w 11150284"/>
                <a:gd name="connsiteY16-1518" fmla="*/ 6359897 h 6621605"/>
                <a:gd name="connsiteX17-1519" fmla="*/ 2477641 w 11150284"/>
                <a:gd name="connsiteY17-1520" fmla="*/ 6439322 h 6621605"/>
                <a:gd name="connsiteX18-1521" fmla="*/ 1269249 w 11150284"/>
                <a:gd name="connsiteY18-1522" fmla="*/ 5909521 h 6621605"/>
                <a:gd name="connsiteX19-1523" fmla="*/ 308580 w 11150284"/>
                <a:gd name="connsiteY19-1524" fmla="*/ 5594093 h 6621605"/>
                <a:gd name="connsiteX20-1525" fmla="*/ 68246 w 11150284"/>
                <a:gd name="connsiteY20-1526" fmla="*/ 4544745 h 6621605"/>
                <a:gd name="connsiteX21-1527" fmla="*/ 218372 w 11150284"/>
                <a:gd name="connsiteY21-1528" fmla="*/ 2975253 h 6621605"/>
                <a:gd name="connsiteX22-1529" fmla="*/ 13654 w 11150284"/>
                <a:gd name="connsiteY22-1530" fmla="*/ 2142739 h 6621605"/>
                <a:gd name="connsiteX23-1531" fmla="*/ 458705 w 11150284"/>
                <a:gd name="connsiteY23-1532" fmla="*/ 1244311 h 6621605"/>
                <a:gd name="connsiteX0-1533" fmla="*/ 458705 w 11150284"/>
                <a:gd name="connsiteY0-1534" fmla="*/ 1415976 h 6793270"/>
                <a:gd name="connsiteX1-1535" fmla="*/ 1495002 w 11150284"/>
                <a:gd name="connsiteY1-1536" fmla="*/ 379679 h 6793270"/>
                <a:gd name="connsiteX2-1537" fmla="*/ 4858609 w 11150284"/>
                <a:gd name="connsiteY2-1538" fmla="*/ 171706 h 6793270"/>
                <a:gd name="connsiteX3-1539" fmla="*/ 6940439 w 11150284"/>
                <a:gd name="connsiteY3-1540" fmla="*/ 3509 h 6793270"/>
                <a:gd name="connsiteX4-1541" fmla="*/ 8229606 w 11150284"/>
                <a:gd name="connsiteY4-1542" fmla="*/ 431012 h 6793270"/>
                <a:gd name="connsiteX5-1543" fmla="*/ 9822002 w 11150284"/>
                <a:gd name="connsiteY5-1544" fmla="*/ 379679 h 6793270"/>
                <a:gd name="connsiteX6-1545" fmla="*/ 10517105 w 11150284"/>
                <a:gd name="connsiteY6-1546" fmla="*/ 1402327 h 6793270"/>
                <a:gd name="connsiteX7-1547" fmla="*/ 11150228 w 11150284"/>
                <a:gd name="connsiteY7-1548" fmla="*/ 2136984 h 6793270"/>
                <a:gd name="connsiteX8-1549" fmla="*/ 10652630 w 11150284"/>
                <a:gd name="connsiteY8-1550" fmla="*/ 3251676 h 6793270"/>
                <a:gd name="connsiteX9-1551" fmla="*/ 11068340 w 11150284"/>
                <a:gd name="connsiteY9-1552" fmla="*/ 4225090 h 6793270"/>
                <a:gd name="connsiteX10-1553" fmla="*/ 10754442 w 11150284"/>
                <a:gd name="connsiteY10-1554" fmla="*/ 5180434 h 6793270"/>
                <a:gd name="connsiteX11-1555" fmla="*/ 10585343 w 11150284"/>
                <a:gd name="connsiteY11-1556" fmla="*/ 5984123 h 6793270"/>
                <a:gd name="connsiteX12-1557" fmla="*/ 9990168 w 11150284"/>
                <a:gd name="connsiteY12-1558" fmla="*/ 6108482 h 6793270"/>
                <a:gd name="connsiteX13-1559" fmla="*/ 9344331 w 11150284"/>
                <a:gd name="connsiteY13-1560" fmla="*/ 6501804 h 6793270"/>
                <a:gd name="connsiteX14-1561" fmla="*/ 7983947 w 11150284"/>
                <a:gd name="connsiteY14-1562" fmla="*/ 6381437 h 6793270"/>
                <a:gd name="connsiteX15-1563" fmla="*/ 6632819 w 11150284"/>
                <a:gd name="connsiteY15-1564" fmla="*/ 6790870 h 6793270"/>
                <a:gd name="connsiteX16-1565" fmla="*/ 5104270 w 11150284"/>
                <a:gd name="connsiteY16-1566" fmla="*/ 6463324 h 6793270"/>
                <a:gd name="connsiteX17-1567" fmla="*/ 3616664 w 11150284"/>
                <a:gd name="connsiteY17-1568" fmla="*/ 6531562 h 6793270"/>
                <a:gd name="connsiteX18-1569" fmla="*/ 2477641 w 11150284"/>
                <a:gd name="connsiteY18-1570" fmla="*/ 6610987 h 6793270"/>
                <a:gd name="connsiteX19-1571" fmla="*/ 1269249 w 11150284"/>
                <a:gd name="connsiteY19-1572" fmla="*/ 6081186 h 6793270"/>
                <a:gd name="connsiteX20-1573" fmla="*/ 308580 w 11150284"/>
                <a:gd name="connsiteY20-1574" fmla="*/ 5765758 h 6793270"/>
                <a:gd name="connsiteX21-1575" fmla="*/ 68246 w 11150284"/>
                <a:gd name="connsiteY21-1576" fmla="*/ 4716410 h 6793270"/>
                <a:gd name="connsiteX22-1577" fmla="*/ 218372 w 11150284"/>
                <a:gd name="connsiteY22-1578" fmla="*/ 3146918 h 6793270"/>
                <a:gd name="connsiteX23-1579" fmla="*/ 13654 w 11150284"/>
                <a:gd name="connsiteY23-1580" fmla="*/ 2314404 h 6793270"/>
                <a:gd name="connsiteX24" fmla="*/ 458705 w 11150284"/>
                <a:gd name="connsiteY24" fmla="*/ 1415976 h 6793270"/>
                <a:gd name="connsiteX0-1581" fmla="*/ 458705 w 11150284"/>
                <a:gd name="connsiteY0-1582" fmla="*/ 1414851 h 6792145"/>
                <a:gd name="connsiteX1-1583" fmla="*/ 1495002 w 11150284"/>
                <a:gd name="connsiteY1-1584" fmla="*/ 378554 h 6792145"/>
                <a:gd name="connsiteX2-1585" fmla="*/ 4844961 w 11150284"/>
                <a:gd name="connsiteY2-1586" fmla="*/ 293411 h 6792145"/>
                <a:gd name="connsiteX3-1587" fmla="*/ 6940439 w 11150284"/>
                <a:gd name="connsiteY3-1588" fmla="*/ 2384 h 6792145"/>
                <a:gd name="connsiteX4-1589" fmla="*/ 8229606 w 11150284"/>
                <a:gd name="connsiteY4-1590" fmla="*/ 429887 h 6792145"/>
                <a:gd name="connsiteX5-1591" fmla="*/ 9822002 w 11150284"/>
                <a:gd name="connsiteY5-1592" fmla="*/ 378554 h 6792145"/>
                <a:gd name="connsiteX6-1593" fmla="*/ 10517105 w 11150284"/>
                <a:gd name="connsiteY6-1594" fmla="*/ 1401202 h 6792145"/>
                <a:gd name="connsiteX7-1595" fmla="*/ 11150228 w 11150284"/>
                <a:gd name="connsiteY7-1596" fmla="*/ 2135859 h 6792145"/>
                <a:gd name="connsiteX8-1597" fmla="*/ 10652630 w 11150284"/>
                <a:gd name="connsiteY8-1598" fmla="*/ 3250551 h 6792145"/>
                <a:gd name="connsiteX9-1599" fmla="*/ 11068340 w 11150284"/>
                <a:gd name="connsiteY9-1600" fmla="*/ 4223965 h 6792145"/>
                <a:gd name="connsiteX10-1601" fmla="*/ 10754442 w 11150284"/>
                <a:gd name="connsiteY10-1602" fmla="*/ 5179309 h 6792145"/>
                <a:gd name="connsiteX11-1603" fmla="*/ 10585343 w 11150284"/>
                <a:gd name="connsiteY11-1604" fmla="*/ 5982998 h 6792145"/>
                <a:gd name="connsiteX12-1605" fmla="*/ 9990168 w 11150284"/>
                <a:gd name="connsiteY12-1606" fmla="*/ 6107357 h 6792145"/>
                <a:gd name="connsiteX13-1607" fmla="*/ 9344331 w 11150284"/>
                <a:gd name="connsiteY13-1608" fmla="*/ 6500679 h 6792145"/>
                <a:gd name="connsiteX14-1609" fmla="*/ 7983947 w 11150284"/>
                <a:gd name="connsiteY14-1610" fmla="*/ 6380312 h 6792145"/>
                <a:gd name="connsiteX15-1611" fmla="*/ 6632819 w 11150284"/>
                <a:gd name="connsiteY15-1612" fmla="*/ 6789745 h 6792145"/>
                <a:gd name="connsiteX16-1613" fmla="*/ 5104270 w 11150284"/>
                <a:gd name="connsiteY16-1614" fmla="*/ 6462199 h 6792145"/>
                <a:gd name="connsiteX17-1615" fmla="*/ 3616664 w 11150284"/>
                <a:gd name="connsiteY17-1616" fmla="*/ 6530437 h 6792145"/>
                <a:gd name="connsiteX18-1617" fmla="*/ 2477641 w 11150284"/>
                <a:gd name="connsiteY18-1618" fmla="*/ 6609862 h 6792145"/>
                <a:gd name="connsiteX19-1619" fmla="*/ 1269249 w 11150284"/>
                <a:gd name="connsiteY19-1620" fmla="*/ 6080061 h 6792145"/>
                <a:gd name="connsiteX20-1621" fmla="*/ 308580 w 11150284"/>
                <a:gd name="connsiteY20-1622" fmla="*/ 5764633 h 6792145"/>
                <a:gd name="connsiteX21-1623" fmla="*/ 68246 w 11150284"/>
                <a:gd name="connsiteY21-1624" fmla="*/ 4715285 h 6792145"/>
                <a:gd name="connsiteX22-1625" fmla="*/ 218372 w 11150284"/>
                <a:gd name="connsiteY22-1626" fmla="*/ 3145793 h 6792145"/>
                <a:gd name="connsiteX23-1627" fmla="*/ 13654 w 11150284"/>
                <a:gd name="connsiteY23-1628" fmla="*/ 2313279 h 6792145"/>
                <a:gd name="connsiteX24-1629" fmla="*/ 458705 w 11150284"/>
                <a:gd name="connsiteY24-1630" fmla="*/ 1414851 h 6792145"/>
                <a:gd name="connsiteX0-1631" fmla="*/ 458705 w 11150284"/>
                <a:gd name="connsiteY0-1632" fmla="*/ 1414851 h 6792145"/>
                <a:gd name="connsiteX1-1633" fmla="*/ 1495002 w 11150284"/>
                <a:gd name="connsiteY1-1634" fmla="*/ 378554 h 6792145"/>
                <a:gd name="connsiteX2-1635" fmla="*/ 2955293 w 11150284"/>
                <a:gd name="connsiteY2-1636" fmla="*/ 97918 h 6792145"/>
                <a:gd name="connsiteX3-1637" fmla="*/ 4844961 w 11150284"/>
                <a:gd name="connsiteY3-1638" fmla="*/ 293411 h 6792145"/>
                <a:gd name="connsiteX4-1639" fmla="*/ 6940439 w 11150284"/>
                <a:gd name="connsiteY4-1640" fmla="*/ 2384 h 6792145"/>
                <a:gd name="connsiteX5-1641" fmla="*/ 8229606 w 11150284"/>
                <a:gd name="connsiteY5-1642" fmla="*/ 429887 h 6792145"/>
                <a:gd name="connsiteX6-1643" fmla="*/ 9822002 w 11150284"/>
                <a:gd name="connsiteY6-1644" fmla="*/ 378554 h 6792145"/>
                <a:gd name="connsiteX7-1645" fmla="*/ 10517105 w 11150284"/>
                <a:gd name="connsiteY7-1646" fmla="*/ 1401202 h 6792145"/>
                <a:gd name="connsiteX8-1647" fmla="*/ 11150228 w 11150284"/>
                <a:gd name="connsiteY8-1648" fmla="*/ 2135859 h 6792145"/>
                <a:gd name="connsiteX9-1649" fmla="*/ 10652630 w 11150284"/>
                <a:gd name="connsiteY9-1650" fmla="*/ 3250551 h 6792145"/>
                <a:gd name="connsiteX10-1651" fmla="*/ 11068340 w 11150284"/>
                <a:gd name="connsiteY10-1652" fmla="*/ 4223965 h 6792145"/>
                <a:gd name="connsiteX11-1653" fmla="*/ 10754442 w 11150284"/>
                <a:gd name="connsiteY11-1654" fmla="*/ 5179309 h 6792145"/>
                <a:gd name="connsiteX12-1655" fmla="*/ 10585343 w 11150284"/>
                <a:gd name="connsiteY12-1656" fmla="*/ 5982998 h 6792145"/>
                <a:gd name="connsiteX13-1657" fmla="*/ 9990168 w 11150284"/>
                <a:gd name="connsiteY13-1658" fmla="*/ 6107357 h 6792145"/>
                <a:gd name="connsiteX14-1659" fmla="*/ 9344331 w 11150284"/>
                <a:gd name="connsiteY14-1660" fmla="*/ 6500679 h 6792145"/>
                <a:gd name="connsiteX15-1661" fmla="*/ 7983947 w 11150284"/>
                <a:gd name="connsiteY15-1662" fmla="*/ 6380312 h 6792145"/>
                <a:gd name="connsiteX16-1663" fmla="*/ 6632819 w 11150284"/>
                <a:gd name="connsiteY16-1664" fmla="*/ 6789745 h 6792145"/>
                <a:gd name="connsiteX17-1665" fmla="*/ 5104270 w 11150284"/>
                <a:gd name="connsiteY17-1666" fmla="*/ 6462199 h 6792145"/>
                <a:gd name="connsiteX18-1667" fmla="*/ 3616664 w 11150284"/>
                <a:gd name="connsiteY18-1668" fmla="*/ 6530437 h 6792145"/>
                <a:gd name="connsiteX19-1669" fmla="*/ 2477641 w 11150284"/>
                <a:gd name="connsiteY19-1670" fmla="*/ 6609862 h 6792145"/>
                <a:gd name="connsiteX20-1671" fmla="*/ 1269249 w 11150284"/>
                <a:gd name="connsiteY20-1672" fmla="*/ 6080061 h 6792145"/>
                <a:gd name="connsiteX21-1673" fmla="*/ 308580 w 11150284"/>
                <a:gd name="connsiteY21-1674" fmla="*/ 5764633 h 6792145"/>
                <a:gd name="connsiteX22-1675" fmla="*/ 68246 w 11150284"/>
                <a:gd name="connsiteY22-1676" fmla="*/ 4715285 h 6792145"/>
                <a:gd name="connsiteX23-1677" fmla="*/ 218372 w 11150284"/>
                <a:gd name="connsiteY23-1678" fmla="*/ 3145793 h 6792145"/>
                <a:gd name="connsiteX24-1679" fmla="*/ 13654 w 11150284"/>
                <a:gd name="connsiteY24-1680" fmla="*/ 2313279 h 6792145"/>
                <a:gd name="connsiteX25" fmla="*/ 458705 w 11150284"/>
                <a:gd name="connsiteY25" fmla="*/ 1414851 h 6792145"/>
                <a:gd name="connsiteX0-1681" fmla="*/ 185750 w 11150284"/>
                <a:gd name="connsiteY0-1682" fmla="*/ 1373908 h 6792145"/>
                <a:gd name="connsiteX1-1683" fmla="*/ 1495002 w 11150284"/>
                <a:gd name="connsiteY1-1684" fmla="*/ 378554 h 6792145"/>
                <a:gd name="connsiteX2-1685" fmla="*/ 2955293 w 11150284"/>
                <a:gd name="connsiteY2-1686" fmla="*/ 97918 h 6792145"/>
                <a:gd name="connsiteX3-1687" fmla="*/ 4844961 w 11150284"/>
                <a:gd name="connsiteY3-1688" fmla="*/ 293411 h 6792145"/>
                <a:gd name="connsiteX4-1689" fmla="*/ 6940439 w 11150284"/>
                <a:gd name="connsiteY4-1690" fmla="*/ 2384 h 6792145"/>
                <a:gd name="connsiteX5-1691" fmla="*/ 8229606 w 11150284"/>
                <a:gd name="connsiteY5-1692" fmla="*/ 429887 h 6792145"/>
                <a:gd name="connsiteX6-1693" fmla="*/ 9822002 w 11150284"/>
                <a:gd name="connsiteY6-1694" fmla="*/ 378554 h 6792145"/>
                <a:gd name="connsiteX7-1695" fmla="*/ 10517105 w 11150284"/>
                <a:gd name="connsiteY7-1696" fmla="*/ 1401202 h 6792145"/>
                <a:gd name="connsiteX8-1697" fmla="*/ 11150228 w 11150284"/>
                <a:gd name="connsiteY8-1698" fmla="*/ 2135859 h 6792145"/>
                <a:gd name="connsiteX9-1699" fmla="*/ 10652630 w 11150284"/>
                <a:gd name="connsiteY9-1700" fmla="*/ 3250551 h 6792145"/>
                <a:gd name="connsiteX10-1701" fmla="*/ 11068340 w 11150284"/>
                <a:gd name="connsiteY10-1702" fmla="*/ 4223965 h 6792145"/>
                <a:gd name="connsiteX11-1703" fmla="*/ 10754442 w 11150284"/>
                <a:gd name="connsiteY11-1704" fmla="*/ 5179309 h 6792145"/>
                <a:gd name="connsiteX12-1705" fmla="*/ 10585343 w 11150284"/>
                <a:gd name="connsiteY12-1706" fmla="*/ 5982998 h 6792145"/>
                <a:gd name="connsiteX13-1707" fmla="*/ 9990168 w 11150284"/>
                <a:gd name="connsiteY13-1708" fmla="*/ 6107357 h 6792145"/>
                <a:gd name="connsiteX14-1709" fmla="*/ 9344331 w 11150284"/>
                <a:gd name="connsiteY14-1710" fmla="*/ 6500679 h 6792145"/>
                <a:gd name="connsiteX15-1711" fmla="*/ 7983947 w 11150284"/>
                <a:gd name="connsiteY15-1712" fmla="*/ 6380312 h 6792145"/>
                <a:gd name="connsiteX16-1713" fmla="*/ 6632819 w 11150284"/>
                <a:gd name="connsiteY16-1714" fmla="*/ 6789745 h 6792145"/>
                <a:gd name="connsiteX17-1715" fmla="*/ 5104270 w 11150284"/>
                <a:gd name="connsiteY17-1716" fmla="*/ 6462199 h 6792145"/>
                <a:gd name="connsiteX18-1717" fmla="*/ 3616664 w 11150284"/>
                <a:gd name="connsiteY18-1718" fmla="*/ 6530437 h 6792145"/>
                <a:gd name="connsiteX19-1719" fmla="*/ 2477641 w 11150284"/>
                <a:gd name="connsiteY19-1720" fmla="*/ 6609862 h 6792145"/>
                <a:gd name="connsiteX20-1721" fmla="*/ 1269249 w 11150284"/>
                <a:gd name="connsiteY20-1722" fmla="*/ 6080061 h 6792145"/>
                <a:gd name="connsiteX21-1723" fmla="*/ 308580 w 11150284"/>
                <a:gd name="connsiteY21-1724" fmla="*/ 5764633 h 6792145"/>
                <a:gd name="connsiteX22-1725" fmla="*/ 68246 w 11150284"/>
                <a:gd name="connsiteY22-1726" fmla="*/ 4715285 h 6792145"/>
                <a:gd name="connsiteX23-1727" fmla="*/ 218372 w 11150284"/>
                <a:gd name="connsiteY23-1728" fmla="*/ 3145793 h 6792145"/>
                <a:gd name="connsiteX24-1729" fmla="*/ 13654 w 11150284"/>
                <a:gd name="connsiteY24-1730" fmla="*/ 2313279 h 6792145"/>
                <a:gd name="connsiteX25-1731" fmla="*/ 185750 w 11150284"/>
                <a:gd name="connsiteY25-1732" fmla="*/ 1373908 h 6792145"/>
                <a:gd name="connsiteX0-1733" fmla="*/ 492495 w 11457029"/>
                <a:gd name="connsiteY0-1734" fmla="*/ 1373908 h 6792145"/>
                <a:gd name="connsiteX1-1735" fmla="*/ 1801747 w 11457029"/>
                <a:gd name="connsiteY1-1736" fmla="*/ 378554 h 6792145"/>
                <a:gd name="connsiteX2-1737" fmla="*/ 3262038 w 11457029"/>
                <a:gd name="connsiteY2-1738" fmla="*/ 97918 h 6792145"/>
                <a:gd name="connsiteX3-1739" fmla="*/ 5151706 w 11457029"/>
                <a:gd name="connsiteY3-1740" fmla="*/ 293411 h 6792145"/>
                <a:gd name="connsiteX4-1741" fmla="*/ 7247184 w 11457029"/>
                <a:gd name="connsiteY4-1742" fmla="*/ 2384 h 6792145"/>
                <a:gd name="connsiteX5-1743" fmla="*/ 8536351 w 11457029"/>
                <a:gd name="connsiteY5-1744" fmla="*/ 429887 h 6792145"/>
                <a:gd name="connsiteX6-1745" fmla="*/ 10128747 w 11457029"/>
                <a:gd name="connsiteY6-1746" fmla="*/ 378554 h 6792145"/>
                <a:gd name="connsiteX7-1747" fmla="*/ 10823850 w 11457029"/>
                <a:gd name="connsiteY7-1748" fmla="*/ 1401202 h 6792145"/>
                <a:gd name="connsiteX8-1749" fmla="*/ 11456973 w 11457029"/>
                <a:gd name="connsiteY8-1750" fmla="*/ 2135859 h 6792145"/>
                <a:gd name="connsiteX9-1751" fmla="*/ 10959375 w 11457029"/>
                <a:gd name="connsiteY9-1752" fmla="*/ 3250551 h 6792145"/>
                <a:gd name="connsiteX10-1753" fmla="*/ 11375085 w 11457029"/>
                <a:gd name="connsiteY10-1754" fmla="*/ 4223965 h 6792145"/>
                <a:gd name="connsiteX11-1755" fmla="*/ 11061187 w 11457029"/>
                <a:gd name="connsiteY11-1756" fmla="*/ 5179309 h 6792145"/>
                <a:gd name="connsiteX12-1757" fmla="*/ 10892088 w 11457029"/>
                <a:gd name="connsiteY12-1758" fmla="*/ 5982998 h 6792145"/>
                <a:gd name="connsiteX13-1759" fmla="*/ 10296913 w 11457029"/>
                <a:gd name="connsiteY13-1760" fmla="*/ 6107357 h 6792145"/>
                <a:gd name="connsiteX14-1761" fmla="*/ 9651076 w 11457029"/>
                <a:gd name="connsiteY14-1762" fmla="*/ 6500679 h 6792145"/>
                <a:gd name="connsiteX15-1763" fmla="*/ 8290692 w 11457029"/>
                <a:gd name="connsiteY15-1764" fmla="*/ 6380312 h 6792145"/>
                <a:gd name="connsiteX16-1765" fmla="*/ 6939564 w 11457029"/>
                <a:gd name="connsiteY16-1766" fmla="*/ 6789745 h 6792145"/>
                <a:gd name="connsiteX17-1767" fmla="*/ 5411015 w 11457029"/>
                <a:gd name="connsiteY17-1768" fmla="*/ 6462199 h 6792145"/>
                <a:gd name="connsiteX18-1769" fmla="*/ 3923409 w 11457029"/>
                <a:gd name="connsiteY18-1770" fmla="*/ 6530437 h 6792145"/>
                <a:gd name="connsiteX19-1771" fmla="*/ 2784386 w 11457029"/>
                <a:gd name="connsiteY19-1772" fmla="*/ 6609862 h 6792145"/>
                <a:gd name="connsiteX20-1773" fmla="*/ 1575994 w 11457029"/>
                <a:gd name="connsiteY20-1774" fmla="*/ 6080061 h 6792145"/>
                <a:gd name="connsiteX21-1775" fmla="*/ 615325 w 11457029"/>
                <a:gd name="connsiteY21-1776" fmla="*/ 5764633 h 6792145"/>
                <a:gd name="connsiteX22-1777" fmla="*/ 374991 w 11457029"/>
                <a:gd name="connsiteY22-1778" fmla="*/ 4715285 h 6792145"/>
                <a:gd name="connsiteX23-1779" fmla="*/ 525117 w 11457029"/>
                <a:gd name="connsiteY23-1780" fmla="*/ 3145793 h 6792145"/>
                <a:gd name="connsiteX24-1781" fmla="*/ 6500 w 11457029"/>
                <a:gd name="connsiteY24-1782" fmla="*/ 2313279 h 6792145"/>
                <a:gd name="connsiteX25-1783" fmla="*/ 492495 w 11457029"/>
                <a:gd name="connsiteY25-1784" fmla="*/ 1373908 h 6792145"/>
                <a:gd name="connsiteX0-1785" fmla="*/ 492495 w 11457029"/>
                <a:gd name="connsiteY0-1786" fmla="*/ 1373908 h 6792145"/>
                <a:gd name="connsiteX1-1787" fmla="*/ 1801747 w 11457029"/>
                <a:gd name="connsiteY1-1788" fmla="*/ 378554 h 6792145"/>
                <a:gd name="connsiteX2-1789" fmla="*/ 3262038 w 11457029"/>
                <a:gd name="connsiteY2-1790" fmla="*/ 97918 h 6792145"/>
                <a:gd name="connsiteX3-1791" fmla="*/ 5151706 w 11457029"/>
                <a:gd name="connsiteY3-1792" fmla="*/ 293411 h 6792145"/>
                <a:gd name="connsiteX4-1793" fmla="*/ 7247184 w 11457029"/>
                <a:gd name="connsiteY4-1794" fmla="*/ 2384 h 6792145"/>
                <a:gd name="connsiteX5-1795" fmla="*/ 8536351 w 11457029"/>
                <a:gd name="connsiteY5-1796" fmla="*/ 429887 h 6792145"/>
                <a:gd name="connsiteX6-1797" fmla="*/ 10128747 w 11457029"/>
                <a:gd name="connsiteY6-1798" fmla="*/ 378554 h 6792145"/>
                <a:gd name="connsiteX7-1799" fmla="*/ 10823850 w 11457029"/>
                <a:gd name="connsiteY7-1800" fmla="*/ 1401202 h 6792145"/>
                <a:gd name="connsiteX8-1801" fmla="*/ 11456973 w 11457029"/>
                <a:gd name="connsiteY8-1802" fmla="*/ 2135859 h 6792145"/>
                <a:gd name="connsiteX9-1803" fmla="*/ 10959375 w 11457029"/>
                <a:gd name="connsiteY9-1804" fmla="*/ 3250551 h 6792145"/>
                <a:gd name="connsiteX10-1805" fmla="*/ 11375085 w 11457029"/>
                <a:gd name="connsiteY10-1806" fmla="*/ 4223965 h 6792145"/>
                <a:gd name="connsiteX11-1807" fmla="*/ 11061187 w 11457029"/>
                <a:gd name="connsiteY11-1808" fmla="*/ 5179309 h 6792145"/>
                <a:gd name="connsiteX12-1809" fmla="*/ 10892088 w 11457029"/>
                <a:gd name="connsiteY12-1810" fmla="*/ 5982998 h 6792145"/>
                <a:gd name="connsiteX13-1811" fmla="*/ 10296913 w 11457029"/>
                <a:gd name="connsiteY13-1812" fmla="*/ 6107357 h 6792145"/>
                <a:gd name="connsiteX14-1813" fmla="*/ 9651076 w 11457029"/>
                <a:gd name="connsiteY14-1814" fmla="*/ 6500679 h 6792145"/>
                <a:gd name="connsiteX15-1815" fmla="*/ 8290692 w 11457029"/>
                <a:gd name="connsiteY15-1816" fmla="*/ 6380312 h 6792145"/>
                <a:gd name="connsiteX16-1817" fmla="*/ 6939564 w 11457029"/>
                <a:gd name="connsiteY16-1818" fmla="*/ 6789745 h 6792145"/>
                <a:gd name="connsiteX17-1819" fmla="*/ 5411015 w 11457029"/>
                <a:gd name="connsiteY17-1820" fmla="*/ 6462199 h 6792145"/>
                <a:gd name="connsiteX18-1821" fmla="*/ 3923409 w 11457029"/>
                <a:gd name="connsiteY18-1822" fmla="*/ 6530437 h 6792145"/>
                <a:gd name="connsiteX19-1823" fmla="*/ 2784386 w 11457029"/>
                <a:gd name="connsiteY19-1824" fmla="*/ 6609862 h 6792145"/>
                <a:gd name="connsiteX20-1825" fmla="*/ 1575994 w 11457029"/>
                <a:gd name="connsiteY20-1826" fmla="*/ 6080061 h 6792145"/>
                <a:gd name="connsiteX21-1827" fmla="*/ 615325 w 11457029"/>
                <a:gd name="connsiteY21-1828" fmla="*/ 5764633 h 6792145"/>
                <a:gd name="connsiteX22-1829" fmla="*/ 374991 w 11457029"/>
                <a:gd name="connsiteY22-1830" fmla="*/ 4715285 h 6792145"/>
                <a:gd name="connsiteX23-1831" fmla="*/ 525117 w 11457029"/>
                <a:gd name="connsiteY23-1832" fmla="*/ 3405101 h 6792145"/>
                <a:gd name="connsiteX24-1833" fmla="*/ 6500 w 11457029"/>
                <a:gd name="connsiteY24-1834" fmla="*/ 2313279 h 6792145"/>
                <a:gd name="connsiteX25-1835" fmla="*/ 492495 w 11457029"/>
                <a:gd name="connsiteY25-1836" fmla="*/ 1373908 h 6792145"/>
                <a:gd name="connsiteX0-1837" fmla="*/ 492495 w 11457029"/>
                <a:gd name="connsiteY0-1838" fmla="*/ 1373908 h 6792145"/>
                <a:gd name="connsiteX1-1839" fmla="*/ 1801747 w 11457029"/>
                <a:gd name="connsiteY1-1840" fmla="*/ 378554 h 6792145"/>
                <a:gd name="connsiteX2-1841" fmla="*/ 3262038 w 11457029"/>
                <a:gd name="connsiteY2-1842" fmla="*/ 97918 h 6792145"/>
                <a:gd name="connsiteX3-1843" fmla="*/ 5151706 w 11457029"/>
                <a:gd name="connsiteY3-1844" fmla="*/ 293411 h 6792145"/>
                <a:gd name="connsiteX4-1845" fmla="*/ 7247184 w 11457029"/>
                <a:gd name="connsiteY4-1846" fmla="*/ 2384 h 6792145"/>
                <a:gd name="connsiteX5-1847" fmla="*/ 8536351 w 11457029"/>
                <a:gd name="connsiteY5-1848" fmla="*/ 429887 h 6792145"/>
                <a:gd name="connsiteX6-1849" fmla="*/ 10128747 w 11457029"/>
                <a:gd name="connsiteY6-1850" fmla="*/ 378554 h 6792145"/>
                <a:gd name="connsiteX7-1851" fmla="*/ 10823850 w 11457029"/>
                <a:gd name="connsiteY7-1852" fmla="*/ 1401202 h 6792145"/>
                <a:gd name="connsiteX8-1853" fmla="*/ 11456973 w 11457029"/>
                <a:gd name="connsiteY8-1854" fmla="*/ 2135859 h 6792145"/>
                <a:gd name="connsiteX9-1855" fmla="*/ 10959375 w 11457029"/>
                <a:gd name="connsiteY9-1856" fmla="*/ 3250551 h 6792145"/>
                <a:gd name="connsiteX10-1857" fmla="*/ 11375085 w 11457029"/>
                <a:gd name="connsiteY10-1858" fmla="*/ 4223965 h 6792145"/>
                <a:gd name="connsiteX11-1859" fmla="*/ 11061187 w 11457029"/>
                <a:gd name="connsiteY11-1860" fmla="*/ 5179309 h 6792145"/>
                <a:gd name="connsiteX12-1861" fmla="*/ 10892088 w 11457029"/>
                <a:gd name="connsiteY12-1862" fmla="*/ 5982998 h 6792145"/>
                <a:gd name="connsiteX13-1863" fmla="*/ 10296913 w 11457029"/>
                <a:gd name="connsiteY13-1864" fmla="*/ 6107357 h 6792145"/>
                <a:gd name="connsiteX14-1865" fmla="*/ 9651076 w 11457029"/>
                <a:gd name="connsiteY14-1866" fmla="*/ 6500679 h 6792145"/>
                <a:gd name="connsiteX15-1867" fmla="*/ 8290692 w 11457029"/>
                <a:gd name="connsiteY15-1868" fmla="*/ 6380312 h 6792145"/>
                <a:gd name="connsiteX16-1869" fmla="*/ 6939564 w 11457029"/>
                <a:gd name="connsiteY16-1870" fmla="*/ 6789745 h 6792145"/>
                <a:gd name="connsiteX17-1871" fmla="*/ 5411015 w 11457029"/>
                <a:gd name="connsiteY17-1872" fmla="*/ 6462199 h 6792145"/>
                <a:gd name="connsiteX18-1873" fmla="*/ 3923409 w 11457029"/>
                <a:gd name="connsiteY18-1874" fmla="*/ 6530437 h 6792145"/>
                <a:gd name="connsiteX19-1875" fmla="*/ 2784386 w 11457029"/>
                <a:gd name="connsiteY19-1876" fmla="*/ 6609862 h 6792145"/>
                <a:gd name="connsiteX20-1877" fmla="*/ 1575994 w 11457029"/>
                <a:gd name="connsiteY20-1878" fmla="*/ 6080061 h 6792145"/>
                <a:gd name="connsiteX21-1879" fmla="*/ 615325 w 11457029"/>
                <a:gd name="connsiteY21-1880" fmla="*/ 5764633 h 6792145"/>
                <a:gd name="connsiteX22-1881" fmla="*/ 142980 w 11457029"/>
                <a:gd name="connsiteY22-1882" fmla="*/ 4715285 h 6792145"/>
                <a:gd name="connsiteX23-1883" fmla="*/ 525117 w 11457029"/>
                <a:gd name="connsiteY23-1884" fmla="*/ 3405101 h 6792145"/>
                <a:gd name="connsiteX24-1885" fmla="*/ 6500 w 11457029"/>
                <a:gd name="connsiteY24-1886" fmla="*/ 2313279 h 6792145"/>
                <a:gd name="connsiteX25-1887" fmla="*/ 492495 w 11457029"/>
                <a:gd name="connsiteY25-1888" fmla="*/ 1373908 h 6792145"/>
                <a:gd name="connsiteX0-1889" fmla="*/ 497880 w 11462414"/>
                <a:gd name="connsiteY0-1890" fmla="*/ 1373908 h 6792145"/>
                <a:gd name="connsiteX1-1891" fmla="*/ 1807132 w 11462414"/>
                <a:gd name="connsiteY1-1892" fmla="*/ 378554 h 6792145"/>
                <a:gd name="connsiteX2-1893" fmla="*/ 3267423 w 11462414"/>
                <a:gd name="connsiteY2-1894" fmla="*/ 97918 h 6792145"/>
                <a:gd name="connsiteX3-1895" fmla="*/ 5157091 w 11462414"/>
                <a:gd name="connsiteY3-1896" fmla="*/ 293411 h 6792145"/>
                <a:gd name="connsiteX4-1897" fmla="*/ 7252569 w 11462414"/>
                <a:gd name="connsiteY4-1898" fmla="*/ 2384 h 6792145"/>
                <a:gd name="connsiteX5-1899" fmla="*/ 8541736 w 11462414"/>
                <a:gd name="connsiteY5-1900" fmla="*/ 429887 h 6792145"/>
                <a:gd name="connsiteX6-1901" fmla="*/ 10134132 w 11462414"/>
                <a:gd name="connsiteY6-1902" fmla="*/ 378554 h 6792145"/>
                <a:gd name="connsiteX7-1903" fmla="*/ 10829235 w 11462414"/>
                <a:gd name="connsiteY7-1904" fmla="*/ 1401202 h 6792145"/>
                <a:gd name="connsiteX8-1905" fmla="*/ 11462358 w 11462414"/>
                <a:gd name="connsiteY8-1906" fmla="*/ 2135859 h 6792145"/>
                <a:gd name="connsiteX9-1907" fmla="*/ 10964760 w 11462414"/>
                <a:gd name="connsiteY9-1908" fmla="*/ 3250551 h 6792145"/>
                <a:gd name="connsiteX10-1909" fmla="*/ 11380470 w 11462414"/>
                <a:gd name="connsiteY10-1910" fmla="*/ 4223965 h 6792145"/>
                <a:gd name="connsiteX11-1911" fmla="*/ 11066572 w 11462414"/>
                <a:gd name="connsiteY11-1912" fmla="*/ 5179309 h 6792145"/>
                <a:gd name="connsiteX12-1913" fmla="*/ 10897473 w 11462414"/>
                <a:gd name="connsiteY12-1914" fmla="*/ 5982998 h 6792145"/>
                <a:gd name="connsiteX13-1915" fmla="*/ 10302298 w 11462414"/>
                <a:gd name="connsiteY13-1916" fmla="*/ 6107357 h 6792145"/>
                <a:gd name="connsiteX14-1917" fmla="*/ 9656461 w 11462414"/>
                <a:gd name="connsiteY14-1918" fmla="*/ 6500679 h 6792145"/>
                <a:gd name="connsiteX15-1919" fmla="*/ 8296077 w 11462414"/>
                <a:gd name="connsiteY15-1920" fmla="*/ 6380312 h 6792145"/>
                <a:gd name="connsiteX16-1921" fmla="*/ 6944949 w 11462414"/>
                <a:gd name="connsiteY16-1922" fmla="*/ 6789745 h 6792145"/>
                <a:gd name="connsiteX17-1923" fmla="*/ 5416400 w 11462414"/>
                <a:gd name="connsiteY17-1924" fmla="*/ 6462199 h 6792145"/>
                <a:gd name="connsiteX18-1925" fmla="*/ 3928794 w 11462414"/>
                <a:gd name="connsiteY18-1926" fmla="*/ 6530437 h 6792145"/>
                <a:gd name="connsiteX19-1927" fmla="*/ 2789771 w 11462414"/>
                <a:gd name="connsiteY19-1928" fmla="*/ 6609862 h 6792145"/>
                <a:gd name="connsiteX20-1929" fmla="*/ 1581379 w 11462414"/>
                <a:gd name="connsiteY20-1930" fmla="*/ 6080061 h 6792145"/>
                <a:gd name="connsiteX21-1931" fmla="*/ 620710 w 11462414"/>
                <a:gd name="connsiteY21-1932" fmla="*/ 5764633 h 6792145"/>
                <a:gd name="connsiteX22-1933" fmla="*/ 148365 w 11462414"/>
                <a:gd name="connsiteY22-1934" fmla="*/ 4715285 h 6792145"/>
                <a:gd name="connsiteX23-1935" fmla="*/ 259232 w 11462414"/>
                <a:gd name="connsiteY23-1936" fmla="*/ 3522263 h 6792145"/>
                <a:gd name="connsiteX24-1937" fmla="*/ 11885 w 11462414"/>
                <a:gd name="connsiteY24-1938" fmla="*/ 2313279 h 6792145"/>
                <a:gd name="connsiteX25-1939" fmla="*/ 497880 w 11462414"/>
                <a:gd name="connsiteY25-1940" fmla="*/ 1373908 h 6792145"/>
                <a:gd name="connsiteX0-1941" fmla="*/ 497880 w 11462484"/>
                <a:gd name="connsiteY0-1942" fmla="*/ 1373908 h 6792145"/>
                <a:gd name="connsiteX1-1943" fmla="*/ 1807132 w 11462484"/>
                <a:gd name="connsiteY1-1944" fmla="*/ 378554 h 6792145"/>
                <a:gd name="connsiteX2-1945" fmla="*/ 3267423 w 11462484"/>
                <a:gd name="connsiteY2-1946" fmla="*/ 97918 h 6792145"/>
                <a:gd name="connsiteX3-1947" fmla="*/ 5157091 w 11462484"/>
                <a:gd name="connsiteY3-1948" fmla="*/ 293411 h 6792145"/>
                <a:gd name="connsiteX4-1949" fmla="*/ 7252569 w 11462484"/>
                <a:gd name="connsiteY4-1950" fmla="*/ 2384 h 6792145"/>
                <a:gd name="connsiteX5-1951" fmla="*/ 8541736 w 11462484"/>
                <a:gd name="connsiteY5-1952" fmla="*/ 429887 h 6792145"/>
                <a:gd name="connsiteX6-1953" fmla="*/ 10134132 w 11462484"/>
                <a:gd name="connsiteY6-1954" fmla="*/ 378554 h 6792145"/>
                <a:gd name="connsiteX7-1955" fmla="*/ 10829235 w 11462484"/>
                <a:gd name="connsiteY7-1956" fmla="*/ 1401202 h 6792145"/>
                <a:gd name="connsiteX8-1957" fmla="*/ 11462358 w 11462484"/>
                <a:gd name="connsiteY8-1958" fmla="*/ 2135859 h 6792145"/>
                <a:gd name="connsiteX9-1959" fmla="*/ 11293138 w 11462484"/>
                <a:gd name="connsiteY9-1960" fmla="*/ 3294488 h 6792145"/>
                <a:gd name="connsiteX10-1961" fmla="*/ 11380470 w 11462484"/>
                <a:gd name="connsiteY10-1962" fmla="*/ 4223965 h 6792145"/>
                <a:gd name="connsiteX11-1963" fmla="*/ 11066572 w 11462484"/>
                <a:gd name="connsiteY11-1964" fmla="*/ 5179309 h 6792145"/>
                <a:gd name="connsiteX12-1965" fmla="*/ 10897473 w 11462484"/>
                <a:gd name="connsiteY12-1966" fmla="*/ 5982998 h 6792145"/>
                <a:gd name="connsiteX13-1967" fmla="*/ 10302298 w 11462484"/>
                <a:gd name="connsiteY13-1968" fmla="*/ 6107357 h 6792145"/>
                <a:gd name="connsiteX14-1969" fmla="*/ 9656461 w 11462484"/>
                <a:gd name="connsiteY14-1970" fmla="*/ 6500679 h 6792145"/>
                <a:gd name="connsiteX15-1971" fmla="*/ 8296077 w 11462484"/>
                <a:gd name="connsiteY15-1972" fmla="*/ 6380312 h 6792145"/>
                <a:gd name="connsiteX16-1973" fmla="*/ 6944949 w 11462484"/>
                <a:gd name="connsiteY16-1974" fmla="*/ 6789745 h 6792145"/>
                <a:gd name="connsiteX17-1975" fmla="*/ 5416400 w 11462484"/>
                <a:gd name="connsiteY17-1976" fmla="*/ 6462199 h 6792145"/>
                <a:gd name="connsiteX18-1977" fmla="*/ 3928794 w 11462484"/>
                <a:gd name="connsiteY18-1978" fmla="*/ 6530437 h 6792145"/>
                <a:gd name="connsiteX19-1979" fmla="*/ 2789771 w 11462484"/>
                <a:gd name="connsiteY19-1980" fmla="*/ 6609862 h 6792145"/>
                <a:gd name="connsiteX20-1981" fmla="*/ 1581379 w 11462484"/>
                <a:gd name="connsiteY20-1982" fmla="*/ 6080061 h 6792145"/>
                <a:gd name="connsiteX21-1983" fmla="*/ 620710 w 11462484"/>
                <a:gd name="connsiteY21-1984" fmla="*/ 5764633 h 6792145"/>
                <a:gd name="connsiteX22-1985" fmla="*/ 148365 w 11462484"/>
                <a:gd name="connsiteY22-1986" fmla="*/ 4715285 h 6792145"/>
                <a:gd name="connsiteX23-1987" fmla="*/ 259232 w 11462484"/>
                <a:gd name="connsiteY23-1988" fmla="*/ 3522263 h 6792145"/>
                <a:gd name="connsiteX24-1989" fmla="*/ 11885 w 11462484"/>
                <a:gd name="connsiteY24-1990" fmla="*/ 2313279 h 6792145"/>
                <a:gd name="connsiteX25-1991" fmla="*/ 497880 w 11462484"/>
                <a:gd name="connsiteY25-1992" fmla="*/ 1373908 h 6792145"/>
                <a:gd name="connsiteX0-1993" fmla="*/ 497880 w 11462484"/>
                <a:gd name="connsiteY0-1994" fmla="*/ 1373908 h 6792145"/>
                <a:gd name="connsiteX1-1995" fmla="*/ 1807132 w 11462484"/>
                <a:gd name="connsiteY1-1996" fmla="*/ 378554 h 6792145"/>
                <a:gd name="connsiteX2-1997" fmla="*/ 3267423 w 11462484"/>
                <a:gd name="connsiteY2-1998" fmla="*/ 97918 h 6792145"/>
                <a:gd name="connsiteX3-1999" fmla="*/ 5157091 w 11462484"/>
                <a:gd name="connsiteY3-2000" fmla="*/ 293411 h 6792145"/>
                <a:gd name="connsiteX4-2001" fmla="*/ 7252569 w 11462484"/>
                <a:gd name="connsiteY4-2002" fmla="*/ 2384 h 6792145"/>
                <a:gd name="connsiteX5-2003" fmla="*/ 8541736 w 11462484"/>
                <a:gd name="connsiteY5-2004" fmla="*/ 429887 h 6792145"/>
                <a:gd name="connsiteX6-2005" fmla="*/ 10134132 w 11462484"/>
                <a:gd name="connsiteY6-2006" fmla="*/ 378554 h 6792145"/>
                <a:gd name="connsiteX7-2007" fmla="*/ 10957731 w 11462484"/>
                <a:gd name="connsiteY7-2008" fmla="*/ 1240104 h 6792145"/>
                <a:gd name="connsiteX8-2009" fmla="*/ 11462358 w 11462484"/>
                <a:gd name="connsiteY8-2010" fmla="*/ 2135859 h 6792145"/>
                <a:gd name="connsiteX9-2011" fmla="*/ 11293138 w 11462484"/>
                <a:gd name="connsiteY9-2012" fmla="*/ 3294488 h 6792145"/>
                <a:gd name="connsiteX10-2013" fmla="*/ 11380470 w 11462484"/>
                <a:gd name="connsiteY10-2014" fmla="*/ 4223965 h 6792145"/>
                <a:gd name="connsiteX11-2015" fmla="*/ 11066572 w 11462484"/>
                <a:gd name="connsiteY11-2016" fmla="*/ 5179309 h 6792145"/>
                <a:gd name="connsiteX12-2017" fmla="*/ 10897473 w 11462484"/>
                <a:gd name="connsiteY12-2018" fmla="*/ 5982998 h 6792145"/>
                <a:gd name="connsiteX13-2019" fmla="*/ 10302298 w 11462484"/>
                <a:gd name="connsiteY13-2020" fmla="*/ 6107357 h 6792145"/>
                <a:gd name="connsiteX14-2021" fmla="*/ 9656461 w 11462484"/>
                <a:gd name="connsiteY14-2022" fmla="*/ 6500679 h 6792145"/>
                <a:gd name="connsiteX15-2023" fmla="*/ 8296077 w 11462484"/>
                <a:gd name="connsiteY15-2024" fmla="*/ 6380312 h 6792145"/>
                <a:gd name="connsiteX16-2025" fmla="*/ 6944949 w 11462484"/>
                <a:gd name="connsiteY16-2026" fmla="*/ 6789745 h 6792145"/>
                <a:gd name="connsiteX17-2027" fmla="*/ 5416400 w 11462484"/>
                <a:gd name="connsiteY17-2028" fmla="*/ 6462199 h 6792145"/>
                <a:gd name="connsiteX18-2029" fmla="*/ 3928794 w 11462484"/>
                <a:gd name="connsiteY18-2030" fmla="*/ 6530437 h 6792145"/>
                <a:gd name="connsiteX19-2031" fmla="*/ 2789771 w 11462484"/>
                <a:gd name="connsiteY19-2032" fmla="*/ 6609862 h 6792145"/>
                <a:gd name="connsiteX20-2033" fmla="*/ 1581379 w 11462484"/>
                <a:gd name="connsiteY20-2034" fmla="*/ 6080061 h 6792145"/>
                <a:gd name="connsiteX21-2035" fmla="*/ 620710 w 11462484"/>
                <a:gd name="connsiteY21-2036" fmla="*/ 5764633 h 6792145"/>
                <a:gd name="connsiteX22-2037" fmla="*/ 148365 w 11462484"/>
                <a:gd name="connsiteY22-2038" fmla="*/ 4715285 h 6792145"/>
                <a:gd name="connsiteX23-2039" fmla="*/ 259232 w 11462484"/>
                <a:gd name="connsiteY23-2040" fmla="*/ 3522263 h 6792145"/>
                <a:gd name="connsiteX24-2041" fmla="*/ 11885 w 11462484"/>
                <a:gd name="connsiteY24-2042" fmla="*/ 2313279 h 6792145"/>
                <a:gd name="connsiteX25-2043" fmla="*/ 497880 w 11462484"/>
                <a:gd name="connsiteY25-2044" fmla="*/ 1373908 h 67921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03" y="connsiteY11-104"/>
                </a:cxn>
                <a:cxn ang="0">
                  <a:pos x="connsiteX12-177" y="connsiteY12-178"/>
                </a:cxn>
                <a:cxn ang="0">
                  <a:pos x="connsiteX13-205" y="connsiteY13-206"/>
                </a:cxn>
                <a:cxn ang="0">
                  <a:pos x="connsiteX14-319" y="connsiteY14-320"/>
                </a:cxn>
                <a:cxn ang="0">
                  <a:pos x="connsiteX15-351" y="connsiteY15-352"/>
                </a:cxn>
                <a:cxn ang="0">
                  <a:pos x="connsiteX16-449" y="connsiteY16-450"/>
                </a:cxn>
                <a:cxn ang="0">
                  <a:pos x="connsiteX17-587" y="connsiteY17-588"/>
                </a:cxn>
                <a:cxn ang="0">
                  <a:pos x="connsiteX18-661" y="connsiteY18-662"/>
                </a:cxn>
                <a:cxn ang="0">
                  <a:pos x="connsiteX19-777" y="connsiteY19-778"/>
                </a:cxn>
                <a:cxn ang="0">
                  <a:pos x="connsiteX20-859" y="connsiteY20-860"/>
                </a:cxn>
                <a:cxn ang="0">
                  <a:pos x="connsiteX21-1071" y="connsiteY21-1072"/>
                </a:cxn>
                <a:cxn ang="0">
                  <a:pos x="connsiteX22-1205" y="connsiteY22-1206"/>
                </a:cxn>
                <a:cxn ang="0">
                  <a:pos x="connsiteX23-1483" y="connsiteY23-1484"/>
                </a:cxn>
                <a:cxn ang="0">
                  <a:pos x="connsiteX24-1629" y="connsiteY24-1630"/>
                </a:cxn>
                <a:cxn ang="0">
                  <a:pos x="connsiteX25-1731" y="connsiteY25-1732"/>
                </a:cxn>
              </a:cxnLst>
              <a:rect l="l" t="t" r="r" b="b"/>
              <a:pathLst>
                <a:path w="11462484" h="6792145">
                  <a:moveTo>
                    <a:pt x="497880" y="1373908"/>
                  </a:moveTo>
                  <a:cubicBezTo>
                    <a:pt x="497880" y="801577"/>
                    <a:pt x="1234801" y="378554"/>
                    <a:pt x="1807132" y="378554"/>
                  </a:cubicBezTo>
                  <a:cubicBezTo>
                    <a:pt x="2216406" y="197734"/>
                    <a:pt x="2709097" y="112108"/>
                    <a:pt x="3267423" y="97918"/>
                  </a:cubicBezTo>
                  <a:cubicBezTo>
                    <a:pt x="3825749" y="83728"/>
                    <a:pt x="4486076" y="348002"/>
                    <a:pt x="5157091" y="293411"/>
                  </a:cubicBezTo>
                  <a:cubicBezTo>
                    <a:pt x="5864682" y="328330"/>
                    <a:pt x="6544978" y="-32535"/>
                    <a:pt x="7252569" y="2384"/>
                  </a:cubicBezTo>
                  <a:lnTo>
                    <a:pt x="8541736" y="429887"/>
                  </a:lnTo>
                  <a:cubicBezTo>
                    <a:pt x="9072535" y="412776"/>
                    <a:pt x="9731466" y="243518"/>
                    <a:pt x="10134132" y="378554"/>
                  </a:cubicBezTo>
                  <a:cubicBezTo>
                    <a:pt x="10536798" y="513590"/>
                    <a:pt x="10736360" y="947220"/>
                    <a:pt x="10957731" y="1240104"/>
                  </a:cubicBezTo>
                  <a:cubicBezTo>
                    <a:pt x="11179102" y="1532988"/>
                    <a:pt x="11455693" y="1839008"/>
                    <a:pt x="11462358" y="2135859"/>
                  </a:cubicBezTo>
                  <a:cubicBezTo>
                    <a:pt x="11469023" y="2432710"/>
                    <a:pt x="11208977" y="2953294"/>
                    <a:pt x="11293138" y="3294488"/>
                  </a:cubicBezTo>
                  <a:cubicBezTo>
                    <a:pt x="11377299" y="3635682"/>
                    <a:pt x="11418231" y="3909828"/>
                    <a:pt x="11380470" y="4223965"/>
                  </a:cubicBezTo>
                  <a:cubicBezTo>
                    <a:pt x="11342709" y="4538102"/>
                    <a:pt x="11147071" y="4886137"/>
                    <a:pt x="11066572" y="5179309"/>
                  </a:cubicBezTo>
                  <a:cubicBezTo>
                    <a:pt x="10986073" y="5472481"/>
                    <a:pt x="11024852" y="5828323"/>
                    <a:pt x="10897473" y="5982998"/>
                  </a:cubicBezTo>
                  <a:cubicBezTo>
                    <a:pt x="10770094" y="6137673"/>
                    <a:pt x="10534154" y="6002880"/>
                    <a:pt x="10302298" y="6107357"/>
                  </a:cubicBezTo>
                  <a:cubicBezTo>
                    <a:pt x="10070442" y="6211834"/>
                    <a:pt x="10002204" y="6482482"/>
                    <a:pt x="9656461" y="6500679"/>
                  </a:cubicBezTo>
                  <a:cubicBezTo>
                    <a:pt x="9310718" y="6518876"/>
                    <a:pt x="8720700" y="6323036"/>
                    <a:pt x="8296077" y="6380312"/>
                  </a:cubicBezTo>
                  <a:cubicBezTo>
                    <a:pt x="7871454" y="6437588"/>
                    <a:pt x="7427170" y="6826139"/>
                    <a:pt x="6944949" y="6789745"/>
                  </a:cubicBezTo>
                  <a:cubicBezTo>
                    <a:pt x="6462728" y="6753351"/>
                    <a:pt x="5980507" y="6466748"/>
                    <a:pt x="5416400" y="6462199"/>
                  </a:cubicBezTo>
                  <a:lnTo>
                    <a:pt x="3928794" y="6530437"/>
                  </a:lnTo>
                  <a:lnTo>
                    <a:pt x="2789771" y="6609862"/>
                  </a:lnTo>
                  <a:cubicBezTo>
                    <a:pt x="1416629" y="6601174"/>
                    <a:pt x="1779116" y="6218658"/>
                    <a:pt x="1581379" y="6080061"/>
                  </a:cubicBezTo>
                  <a:cubicBezTo>
                    <a:pt x="1383642" y="5941464"/>
                    <a:pt x="859546" y="5992096"/>
                    <a:pt x="620710" y="5764633"/>
                  </a:cubicBezTo>
                  <a:cubicBezTo>
                    <a:pt x="381874" y="5537170"/>
                    <a:pt x="188420" y="5117639"/>
                    <a:pt x="148365" y="4715285"/>
                  </a:cubicBezTo>
                  <a:cubicBezTo>
                    <a:pt x="108310" y="4312931"/>
                    <a:pt x="302450" y="3913499"/>
                    <a:pt x="259232" y="3522263"/>
                  </a:cubicBezTo>
                  <a:cubicBezTo>
                    <a:pt x="216014" y="3131027"/>
                    <a:pt x="-60015" y="2594945"/>
                    <a:pt x="11885" y="2313279"/>
                  </a:cubicBezTo>
                  <a:cubicBezTo>
                    <a:pt x="14659" y="2013803"/>
                    <a:pt x="495106" y="1673384"/>
                    <a:pt x="497880" y="1373908"/>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图片 9"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6177" r="53646"/>
            <a:stretch>
              <a:fillRect/>
            </a:stretch>
          </p:blipFill>
          <p:spPr>
            <a:xfrm>
              <a:off x="6396728" y="-33086"/>
              <a:ext cx="5784543" cy="6085290"/>
            </a:xfrm>
            <a:prstGeom prst="rect">
              <a:avLst/>
            </a:prstGeom>
          </p:spPr>
        </p:pic>
        <p:pic>
          <p:nvPicPr>
            <p:cNvPr id="11" name="图片 10"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5693" r="52377" b="52299"/>
            <a:stretch>
              <a:fillRect/>
            </a:stretch>
          </p:blipFill>
          <p:spPr>
            <a:xfrm flipH="1" flipV="1">
              <a:off x="-14118" y="4534289"/>
              <a:ext cx="5942894" cy="2323711"/>
            </a:xfrm>
            <a:prstGeom prst="rect">
              <a:avLst/>
            </a:prstGeom>
          </p:spPr>
        </p:pic>
        <p:pic>
          <p:nvPicPr>
            <p:cNvPr id="12" name="图片 11"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1884" t="46316" r="13738" b="-1"/>
            <a:stretch>
              <a:fillRect/>
            </a:stretch>
          </p:blipFill>
          <p:spPr>
            <a:xfrm>
              <a:off x="0" y="-33086"/>
              <a:ext cx="4290107" cy="3897357"/>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5324" t="5503" r="13738" b="77756"/>
            <a:stretch>
              <a:fillRect/>
            </a:stretch>
          </p:blipFill>
          <p:spPr>
            <a:xfrm flipH="1">
              <a:off x="8331200" y="5642679"/>
              <a:ext cx="3860799" cy="121532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100000">
              <a:srgbClr val="7C5E29"/>
            </a:gs>
            <a:gs pos="0">
              <a:srgbClr val="CAAF4E"/>
            </a:gs>
          </a:gsLst>
          <a:lin ang="5400000" scaled="1"/>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notesSlide" Target="../notesSlides/notesSlide1.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17.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8.xml"/><Relationship Id="rId5" Type="http://schemas.openxmlformats.org/officeDocument/2006/relationships/slide" Target="slide2.xml"/><Relationship Id="rId4" Type="http://schemas.openxmlformats.org/officeDocument/2006/relationships/image" Target="../media/image13.png"/><Relationship Id="rId3" Type="http://schemas.openxmlformats.org/officeDocument/2006/relationships/image" Target="../media/image5.png"/><Relationship Id="rId2" Type="http://schemas.openxmlformats.org/officeDocument/2006/relationships/slide" Target="slide20.xml"/><Relationship Id="rId1"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slide" Target="slide18.xml"/></Relationships>
</file>

<file path=ppt/slides/_rels/slide2.xml.rels><?xml version="1.0" encoding="UTF-8" standalone="yes"?>
<Relationships xmlns="http://schemas.openxmlformats.org/package/2006/relationships"><Relationship Id="rId9" Type="http://schemas.openxmlformats.org/officeDocument/2006/relationships/slide" Target="slide60.xml"/><Relationship Id="rId8" Type="http://schemas.openxmlformats.org/officeDocument/2006/relationships/image" Target="../media/image11.png"/><Relationship Id="rId7" Type="http://schemas.openxmlformats.org/officeDocument/2006/relationships/tags" Target="../tags/tag3.xml"/><Relationship Id="rId6" Type="http://schemas.openxmlformats.org/officeDocument/2006/relationships/slide" Target="slide25.xml"/><Relationship Id="rId5" Type="http://schemas.openxmlformats.org/officeDocument/2006/relationships/tags" Target="../tags/tag2.xml"/><Relationship Id="rId4" Type="http://schemas.openxmlformats.org/officeDocument/2006/relationships/slide" Target="slide17.xml"/><Relationship Id="rId3" Type="http://schemas.openxmlformats.org/officeDocument/2006/relationships/tags" Target="../tags/tag1.xml"/><Relationship Id="rId2" Type="http://schemas.openxmlformats.org/officeDocument/2006/relationships/slide" Target="slide3.xml"/><Relationship Id="rId13" Type="http://schemas.openxmlformats.org/officeDocument/2006/relationships/notesSlide" Target="../notesSlides/notesSlide2.xml"/><Relationship Id="rId12" Type="http://schemas.openxmlformats.org/officeDocument/2006/relationships/slideLayout" Target="../slideLayouts/slideLayout7.xml"/><Relationship Id="rId11" Type="http://schemas.openxmlformats.org/officeDocument/2006/relationships/slide" Target="slide42.xml"/><Relationship Id="rId10" Type="http://schemas.openxmlformats.org/officeDocument/2006/relationships/slide" Target="slide63.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8.xml"/><Relationship Id="rId2" Type="http://schemas.openxmlformats.org/officeDocument/2006/relationships/image" Target="../media/image14.png"/><Relationship Id="rId1" Type="http://schemas.openxmlformats.org/officeDocument/2006/relationships/slide" Target="slide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slide" Target="slide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slide" Target="slide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slide" Target="slide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slide" Target="slide18.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25.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8.xml"/><Relationship Id="rId3" Type="http://schemas.openxmlformats.org/officeDocument/2006/relationships/image" Target="../media/image15.png"/><Relationship Id="rId2" Type="http://schemas.openxmlformats.org/officeDocument/2006/relationships/slide" Target="slide35.xml"/><Relationship Id="rId1"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slide" Target="slide26.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3.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slide" Target="slide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slide" Target="slide2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slide" Target="slide2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slide" Target="slide2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slide" Target="slide26.xm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8.xml"/><Relationship Id="rId3" Type="http://schemas.openxmlformats.org/officeDocument/2006/relationships/image" Target="../media/image16.png"/><Relationship Id="rId2" Type="http://schemas.openxmlformats.org/officeDocument/2006/relationships/slide" Target="slide37.xml"/><Relationship Id="rId1" Type="http://schemas.openxmlformats.org/officeDocument/2006/relationships/slide" Target="slide26.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8.xml"/><Relationship Id="rId2" Type="http://schemas.openxmlformats.org/officeDocument/2006/relationships/tags" Target="../tags/tag4.xml"/><Relationship Id="rId1" Type="http://schemas.openxmlformats.org/officeDocument/2006/relationships/slide" Target="slide26.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8.xml"/><Relationship Id="rId2" Type="http://schemas.openxmlformats.org/officeDocument/2006/relationships/slide" Target="slide39.xml"/><Relationship Id="rId1" Type="http://schemas.openxmlformats.org/officeDocument/2006/relationships/slide" Target="slide26.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8.xml"/><Relationship Id="rId2" Type="http://schemas.openxmlformats.org/officeDocument/2006/relationships/tags" Target="../tags/tag5.xml"/><Relationship Id="rId1" Type="http://schemas.openxmlformats.org/officeDocument/2006/relationships/slide" Target="slide26.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8.xml"/><Relationship Id="rId5" Type="http://schemas.openxmlformats.org/officeDocument/2006/relationships/slide" Target="slide2.xml"/><Relationship Id="rId4" Type="http://schemas.openxmlformats.org/officeDocument/2006/relationships/image" Target="../media/image12.png"/><Relationship Id="rId3" Type="http://schemas.openxmlformats.org/officeDocument/2006/relationships/slide" Target="slide9.xml"/><Relationship Id="rId2" Type="http://schemas.openxmlformats.org/officeDocument/2006/relationships/slide" Target="slide7.xml"/><Relationship Id="rId1" Type="http://schemas.openxmlformats.org/officeDocument/2006/relationships/slide" Target="slide5.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8.xml"/><Relationship Id="rId3" Type="http://schemas.openxmlformats.org/officeDocument/2006/relationships/image" Target="../media/image17.png"/><Relationship Id="rId2" Type="http://schemas.openxmlformats.org/officeDocument/2006/relationships/slide" Target="slide41.xml"/><Relationship Id="rId1" Type="http://schemas.openxmlformats.org/officeDocument/2006/relationships/slide" Target="slide2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slide" Target="slide26.xml"/></Relationships>
</file>

<file path=ppt/slides/_rels/slide42.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4.png"/><Relationship Id="rId12" Type="http://schemas.openxmlformats.org/officeDocument/2006/relationships/notesSlide" Target="../notesSlides/notesSlide42.xml"/><Relationship Id="rId11" Type="http://schemas.openxmlformats.org/officeDocument/2006/relationships/slideLayout" Target="../slideLayouts/slideLayout7.xml"/><Relationship Id="rId10" Type="http://schemas.openxmlformats.org/officeDocument/2006/relationships/slide" Target="slide2.xml"/><Relationship Id="rId1" Type="http://schemas.openxmlformats.org/officeDocument/2006/relationships/image" Target="../media/image3.png"/></Relationships>
</file>

<file path=ppt/slides/_rels/slide43.xml.rels><?xml version="1.0" encoding="UTF-8" standalone="yes"?>
<Relationships xmlns="http://schemas.openxmlformats.org/package/2006/relationships"><Relationship Id="rId9" Type="http://schemas.openxmlformats.org/officeDocument/2006/relationships/image" Target="../media/image3.svg"/><Relationship Id="rId8" Type="http://schemas.openxmlformats.org/officeDocument/2006/relationships/image" Target="../media/image22.png"/><Relationship Id="rId7" Type="http://schemas.openxmlformats.org/officeDocument/2006/relationships/image" Target="../media/image2.svg"/><Relationship Id="rId6" Type="http://schemas.openxmlformats.org/officeDocument/2006/relationships/image" Target="../media/image21.png"/><Relationship Id="rId5" Type="http://schemas.openxmlformats.org/officeDocument/2006/relationships/image" Target="../media/image1.svg"/><Relationship Id="rId4" Type="http://schemas.openxmlformats.org/officeDocument/2006/relationships/image" Target="../media/image20.png"/><Relationship Id="rId3" Type="http://schemas.openxmlformats.org/officeDocument/2006/relationships/slide" Target="slide53.xml"/><Relationship Id="rId2" Type="http://schemas.openxmlformats.org/officeDocument/2006/relationships/slide" Target="slide48.xml"/><Relationship Id="rId12" Type="http://schemas.openxmlformats.org/officeDocument/2006/relationships/notesSlide" Target="../notesSlides/notesSlide43.xml"/><Relationship Id="rId11" Type="http://schemas.openxmlformats.org/officeDocument/2006/relationships/slideLayout" Target="../slideLayouts/slideLayout8.xml"/><Relationship Id="rId10" Type="http://schemas.openxmlformats.org/officeDocument/2006/relationships/image" Target="../media/image23.png"/><Relationship Id="rId1"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slide" Target="slide4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slide" Target="slide4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xml"/><Relationship Id="rId1" Type="http://schemas.openxmlformats.org/officeDocument/2006/relationships/slide" Target="slide43.xml"/></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8.xml"/><Relationship Id="rId2" Type="http://schemas.openxmlformats.org/officeDocument/2006/relationships/image" Target="../media/image24.png"/><Relationship Id="rId1" Type="http://schemas.openxmlformats.org/officeDocument/2006/relationships/slide" Target="slide43.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8.xml"/><Relationship Id="rId2" Type="http://schemas.openxmlformats.org/officeDocument/2006/relationships/image" Target="../media/image25.png"/><Relationship Id="rId1" Type="http://schemas.openxmlformats.org/officeDocument/2006/relationships/slide" Target="slide43.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8.xml"/><Relationship Id="rId2" Type="http://schemas.openxmlformats.org/officeDocument/2006/relationships/image" Target="../media/image26.png"/><Relationship Id="rId1" Type="http://schemas.openxmlformats.org/officeDocument/2006/relationships/slide" Target="slide4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8.xml"/><Relationship Id="rId2" Type="http://schemas.openxmlformats.org/officeDocument/2006/relationships/image" Target="../media/image27.png"/><Relationship Id="rId1" Type="http://schemas.openxmlformats.org/officeDocument/2006/relationships/slide" Target="slide43.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8.xml"/><Relationship Id="rId2" Type="http://schemas.openxmlformats.org/officeDocument/2006/relationships/image" Target="../media/image28.png"/><Relationship Id="rId1" Type="http://schemas.openxmlformats.org/officeDocument/2006/relationships/slide" Target="slide43.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8.xml"/><Relationship Id="rId2" Type="http://schemas.openxmlformats.org/officeDocument/2006/relationships/image" Target="../media/image29.png"/><Relationship Id="rId1" Type="http://schemas.openxmlformats.org/officeDocument/2006/relationships/slide" Target="slide4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8.xml"/><Relationship Id="rId1" Type="http://schemas.openxmlformats.org/officeDocument/2006/relationships/slide" Target="slide43.xml"/></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8.xml"/><Relationship Id="rId2" Type="http://schemas.openxmlformats.org/officeDocument/2006/relationships/image" Target="../media/image26.png"/><Relationship Id="rId1" Type="http://schemas.openxmlformats.org/officeDocument/2006/relationships/slide" Target="slide4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xml"/><Relationship Id="rId1" Type="http://schemas.openxmlformats.org/officeDocument/2006/relationships/slide" Target="slide4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8.xml"/><Relationship Id="rId1" Type="http://schemas.openxmlformats.org/officeDocument/2006/relationships/slide" Target="slide4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8.xml"/><Relationship Id="rId1" Type="http://schemas.openxmlformats.org/officeDocument/2006/relationships/slide" Target="slide43.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8.xml"/><Relationship Id="rId2" Type="http://schemas.openxmlformats.org/officeDocument/2006/relationships/image" Target="../media/image30.png"/><Relationship Id="rId1" Type="http://schemas.openxmlformats.org/officeDocument/2006/relationships/slide" Target="slide4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8.xml"/><Relationship Id="rId1" Type="http://schemas.openxmlformats.org/officeDocument/2006/relationships/slide" Target="slide4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60.xml.rels><?xml version="1.0" encoding="UTF-8" standalone="yes"?>
<Relationships xmlns="http://schemas.openxmlformats.org/package/2006/relationships"><Relationship Id="rId9" Type="http://schemas.openxmlformats.org/officeDocument/2006/relationships/slide" Target="slide2.xml"/><Relationship Id="rId8" Type="http://schemas.openxmlformats.org/officeDocument/2006/relationships/image" Target="../media/image31.png"/><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4.png"/><Relationship Id="rId13" Type="http://schemas.openxmlformats.org/officeDocument/2006/relationships/notesSlide" Target="../notesSlides/notesSlide60.xml"/><Relationship Id="rId12"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32.png"/><Relationship Id="rId1" Type="http://schemas.openxmlformats.org/officeDocument/2006/relationships/image" Target="../media/image3.png"/></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8.xml"/><Relationship Id="rId3" Type="http://schemas.openxmlformats.org/officeDocument/2006/relationships/slide" Target="slide60.xml"/><Relationship Id="rId2" Type="http://schemas.openxmlformats.org/officeDocument/2006/relationships/image" Target="../media/image32.png"/><Relationship Id="rId1" Type="http://schemas.openxmlformats.org/officeDocument/2006/relationships/image" Target="../media/image34.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8.xml"/><Relationship Id="rId3" Type="http://schemas.openxmlformats.org/officeDocument/2006/relationships/slide" Target="slide60.xml"/><Relationship Id="rId2" Type="http://schemas.openxmlformats.org/officeDocument/2006/relationships/image" Target="../media/image36.png"/><Relationship Id="rId1" Type="http://schemas.openxmlformats.org/officeDocument/2006/relationships/image" Target="../media/image35.png"/></Relationships>
</file>

<file path=ppt/slides/_rels/slide63.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slide" Target="slide2.xml"/><Relationship Id="rId7" Type="http://schemas.openxmlformats.org/officeDocument/2006/relationships/image" Target="../media/image12.png"/><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4.png"/><Relationship Id="rId11" Type="http://schemas.openxmlformats.org/officeDocument/2006/relationships/notesSlide" Target="../notesSlides/notesSlide63.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64.xml"/><Relationship Id="rId4" Type="http://schemas.openxmlformats.org/officeDocument/2006/relationships/slideLayout" Target="../slideLayouts/slideLayout8.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 Target="slide6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55" y="2048748"/>
            <a:ext cx="6303677" cy="4475721"/>
          </a:xfrm>
          <a:prstGeom prst="rect">
            <a:avLst/>
          </a:prstGeom>
        </p:spPr>
      </p:pic>
      <p:pic>
        <p:nvPicPr>
          <p:cNvPr id="7" name="图片 6" descr="图片包含 游戏机, 乐高&#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4">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73257">
            <a:off x="6617960" y="5541728"/>
            <a:ext cx="869991" cy="240485"/>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pic>
        <p:nvPicPr>
          <p:cNvPr id="17" name="图片 16" descr="图片包含 游戏机&#10;&#10;描述已自动生成"/>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24" y="4298352"/>
            <a:ext cx="2318392" cy="2418159"/>
          </a:xfrm>
          <a:prstGeom prst="rect">
            <a:avLst/>
          </a:prstGeom>
        </p:spPr>
      </p:pic>
      <p:sp>
        <p:nvSpPr>
          <p:cNvPr id="40" name="文本框 39"/>
          <p:cNvSpPr txBox="1"/>
          <p:nvPr/>
        </p:nvSpPr>
        <p:spPr>
          <a:xfrm>
            <a:off x="7574915" y="4543425"/>
            <a:ext cx="4449445" cy="706755"/>
          </a:xfrm>
          <a:prstGeom prst="rect">
            <a:avLst/>
          </a:prstGeom>
          <a:noFill/>
        </p:spPr>
        <p:txBody>
          <a:bodyPr wrap="square" rtlCol="0">
            <a:spAutoFit/>
          </a:bodyPr>
          <a:lstStyle/>
          <a:p>
            <a:r>
              <a:rPr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第五章	创业机会</a:t>
            </a:r>
            <a:endParaRPr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64" name="图片 63"/>
          <p:cNvPicPr>
            <a:picLocks noChangeAspect="1"/>
          </p:cNvPicPr>
          <p:nvPr/>
        </p:nvPicPr>
        <p:blipFill>
          <a:blip r:embed="rId9">
            <a:biLevel thresh="50000"/>
          </a:blip>
          <a:stretch>
            <a:fillRect/>
          </a:stretch>
        </p:blipFill>
        <p:spPr>
          <a:xfrm>
            <a:off x="175260" y="2200910"/>
            <a:ext cx="6216015" cy="3303905"/>
          </a:xfrm>
          <a:prstGeom prst="rect">
            <a:avLst/>
          </a:prstGeom>
        </p:spPr>
      </p:pic>
      <p:sp>
        <p:nvSpPr>
          <p:cNvPr id="3" name="矩形 2"/>
          <p:cNvSpPr/>
          <p:nvPr/>
        </p:nvSpPr>
        <p:spPr>
          <a:xfrm rot="21300000">
            <a:off x="180340" y="2687320"/>
            <a:ext cx="6422390" cy="2122805"/>
          </a:xfrm>
          <a:prstGeom prst="rect">
            <a:avLst/>
          </a:prstGeom>
          <a:noFill/>
          <a:ln>
            <a:noFill/>
          </a:ln>
        </p:spPr>
        <p:txBody>
          <a:bodyPr wrap="square" rtlCol="0" anchor="t">
            <a:spAutoFit/>
          </a:bodyPr>
          <a:p>
            <a:pPr algn="ctr"/>
            <a:r>
              <a:rPr lang="zh-CN" altLang="en-US" sz="66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大学生双创教育的理论与实践</a:t>
            </a:r>
            <a:endParaRPr lang="zh-CN" altLang="en-US" sz="66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grpId="0" nodeType="clickEffect">
                                  <p:stCondLst>
                                    <p:cond delay="0"/>
                                  </p:stCondLst>
                                  <p:childTnLst>
                                    <p:animClr clrSpc="rgb" dir="cw">
                                      <p:cBhvr override="childStyle">
                                        <p:cTn id="11" dur="500" fill="hold"/>
                                        <p:tgtEl>
                                          <p:spTgt spid="3"/>
                                        </p:tgtEl>
                                        <p:attrNameLst>
                                          <p:attrName>style.color</p:attrName>
                                        </p:attrNameLst>
                                      </p:cBhvr>
                                      <p:to>
                                        <a:schemeClr val="accent2"/>
                                      </p:to>
                                    </p:animClr>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1" nodeType="clickEffect">
                                  <p:stCondLst>
                                    <p:cond delay="0"/>
                                  </p:stCondLst>
                                  <p:childTnLst>
                                    <p:animClr clrSpc="rgb" dir="cw">
                                      <p:cBhvr override="childStyle">
                                        <p:cTn id="15" dur="500" fill="hold"/>
                                        <p:tgtEl>
                                          <p:spTgt spid="3"/>
                                        </p:tgtEl>
                                        <p:attrNameLst>
                                          <p:attrName>style.color</p:attrName>
                                        </p:attrNameLst>
                                      </p:cBhvr>
                                      <p:to>
                                        <a:srgbClr val="c9db5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456477" y="655022"/>
            <a:ext cx="5648616" cy="755351"/>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三、创业机会的来源</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4892675"/>
          </a:xfrm>
          <a:prstGeom prst="rect">
            <a:avLst/>
          </a:prstGeom>
          <a:noFill/>
          <a:ln w="9525">
            <a:noFill/>
          </a:ln>
        </p:spPr>
        <p:txBody>
          <a:bodyPr wrap="square">
            <a:spAutoFit/>
          </a:bodyPr>
          <a:p>
            <a:pPr indent="266700"/>
            <a:r>
              <a:rPr lang="en-US" sz="2400" b="0">
                <a:solidFill>
                  <a:srgbClr val="FF0000"/>
                </a:solidFill>
                <a:latin typeface="Times New Roman" panose="02020603050405020304" pitchFamily="2" charset="0"/>
                <a:cs typeface="Times New Roman" panose="02020603050405020304" pitchFamily="2" charset="0"/>
              </a:rPr>
              <a:t>  </a:t>
            </a:r>
            <a:r>
              <a:rPr sz="2400" b="0">
                <a:solidFill>
                  <a:srgbClr val="FF0000"/>
                </a:solidFill>
                <a:latin typeface="Times New Roman" panose="02020603050405020304" pitchFamily="2" charset="0"/>
                <a:cs typeface="Times New Roman" panose="02020603050405020304" pitchFamily="2" charset="0"/>
              </a:rPr>
              <a:t>第一，发现并利用信息。</a:t>
            </a:r>
            <a:r>
              <a:rPr sz="2400" b="0">
                <a:solidFill>
                  <a:srgbClr val="231F20"/>
                </a:solidFill>
                <a:latin typeface="Times New Roman" panose="02020603050405020304" pitchFamily="2" charset="0"/>
                <a:cs typeface="Times New Roman" panose="02020603050405020304" pitchFamily="2" charset="0"/>
              </a:rPr>
              <a:t>在完全竞争模型中，信息是完全的，创业者可以准确预测未来，如果他们可以适时调整计划，经济就不会发生失衡，市场在任何时候都能保持均衡状态，因此就不存在创业机会。然而，在现实世界中信息是不完全的，尤其是知识。不同的人对创业机会有着不同的敏锐度，拥有不同的知识、空间，导致他们发现和利用机会的能力也不同。具备新信息、新知识的人往往可以成功地发现和利用机会。</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   </a:t>
            </a:r>
            <a:r>
              <a:rPr sz="2400" b="0">
                <a:solidFill>
                  <a:srgbClr val="FF0000"/>
                </a:solidFill>
                <a:latin typeface="Times New Roman" panose="02020603050405020304" pitchFamily="2" charset="0"/>
                <a:cs typeface="Times New Roman" panose="02020603050405020304" pitchFamily="2" charset="0"/>
              </a:rPr>
              <a:t>第二，打破垄断。</a:t>
            </a:r>
            <a:r>
              <a:rPr sz="2400" b="0">
                <a:solidFill>
                  <a:srgbClr val="231F20"/>
                </a:solidFill>
                <a:latin typeface="Times New Roman" panose="02020603050405020304" pitchFamily="2" charset="0"/>
                <a:cs typeface="Times New Roman" panose="02020603050405020304" pitchFamily="2" charset="0"/>
              </a:rPr>
              <a:t>垄断者通过减少供应、提高价格等方式谋求利润最大化，必然会造成供给不足，市场上就必然会存在尚未被满足的需求。因此，由垄断导致的帕累托无效率就包含了大量的创业机会。在自然垄断的情况下，现有的生产技术不足以保证小企业的生存，要发掘创业机会就必须使用提高小企业生产效率的新技术。在政府垄断的情况下，当政策发生重大变革时，很多创业机会将由此产生。</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           </a:t>
            </a:r>
            <a:r>
              <a:rPr sz="2400" b="0">
                <a:solidFill>
                  <a:srgbClr val="FF0000"/>
                </a:solidFill>
                <a:latin typeface="Times New Roman" panose="02020603050405020304" pitchFamily="2" charset="0"/>
                <a:cs typeface="Times New Roman" panose="02020603050405020304" pitchFamily="2" charset="0"/>
              </a:rPr>
              <a:t>第三，提高公共产品的私有化程度。</a:t>
            </a:r>
            <a:r>
              <a:rPr sz="2400" b="0">
                <a:solidFill>
                  <a:srgbClr val="231F20"/>
                </a:solidFill>
                <a:latin typeface="Times New Roman" panose="02020603050405020304" pitchFamily="2" charset="0"/>
                <a:cs typeface="Times New Roman" panose="02020603050405020304" pitchFamily="2" charset="0"/>
              </a:rPr>
              <a:t>公共产品的消费者不具</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456477" y="655022"/>
            <a:ext cx="5648616" cy="755351"/>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三、创业机会的来源</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4892675"/>
          </a:xfrm>
          <a:prstGeom prst="rect">
            <a:avLst/>
          </a:prstGeom>
          <a:noFill/>
          <a:ln w="9525">
            <a:noFill/>
          </a:ln>
        </p:spPr>
        <p:txBody>
          <a:bodyPr wrap="square">
            <a:spAutoFit/>
          </a:bodyPr>
          <a:p>
            <a:pPr indent="266700"/>
            <a:r>
              <a:rPr sz="2400" b="0">
                <a:solidFill>
                  <a:srgbClr val="231F20"/>
                </a:solidFill>
                <a:latin typeface="Times New Roman" panose="02020603050405020304" pitchFamily="2" charset="0"/>
                <a:cs typeface="Times New Roman" panose="02020603050405020304" pitchFamily="2" charset="0"/>
              </a:rPr>
              <a:t>有排他性，因此会造成过度使用和对公共产品提供者激励不足等问题。为提升经济运行的效率，政府可以适当提高公共产品的私有化程度。这种变革必然会带来新的创业机会。</a:t>
            </a:r>
            <a:endParaRPr sz="2400" b="0">
              <a:solidFill>
                <a:srgbClr val="231F20"/>
              </a:solidFill>
              <a:latin typeface="Times New Roman" panose="02020603050405020304" pitchFamily="2" charset="0"/>
              <a:cs typeface="Times New Roman" panose="02020603050405020304" pitchFamily="2" charset="0"/>
            </a:endParaRPr>
          </a:p>
          <a:p>
            <a:pPr indent="266700"/>
            <a:r>
              <a:rPr sz="2400" b="1">
                <a:solidFill>
                  <a:srgbClr val="231F20"/>
                </a:solidFill>
                <a:latin typeface="Times New Roman" panose="02020603050405020304" pitchFamily="2" charset="0"/>
                <a:cs typeface="Times New Roman" panose="02020603050405020304" pitchFamily="2" charset="0"/>
              </a:rPr>
              <a:t>（二）基于非均衡理论的解释</a:t>
            </a:r>
            <a:endParaRPr sz="2400" b="1">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福利经济学在均衡条件下解释创业机会的来源问题，指出创业机会只有在经济不均衡时才出现。但现实情况是，经济不均衡是常态，市场上也总有创业机会。那么，用市场失灵来解释创业机会的存在问题就会有缺陷，应该采用非均衡理论解释。</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非均衡理论的内涵在于，由于价格体系不能完全反映机会的存在状况，不同的人对资源的价值判断可能会有差异，可能会背离资源的潜在价值，这种价格和价值的背离就是有利可图的机会，有先见之明的创业者就能捕捉到这种机会。换句话说，非均衡理论说明了创业机会存在的可能 —— 当人们对</a:t>
            </a:r>
            <a:r>
              <a:rPr lang="en-US" sz="2400" b="0">
                <a:noFill/>
                <a:latin typeface="Times New Roman" panose="02020603050405020304" pitchFamily="2" charset="0"/>
                <a:cs typeface="Times New Roman" panose="02020603050405020304" pitchFamily="2" charset="0"/>
              </a:rPr>
              <a:t>vvvvvvvv</a:t>
            </a:r>
            <a:r>
              <a:rPr sz="2400" b="0">
                <a:solidFill>
                  <a:srgbClr val="231F20"/>
                </a:solidFill>
                <a:latin typeface="Times New Roman" panose="02020603050405020304" pitchFamily="2" charset="0"/>
                <a:cs typeface="Times New Roman" panose="02020603050405020304" pitchFamily="2" charset="0"/>
              </a:rPr>
              <a:t>资源的价值判断不同时，创业机会就可能存在了。正如柯兹</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456477" y="655022"/>
            <a:ext cx="5648616" cy="755351"/>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三、创业机会的来源</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4892675"/>
          </a:xfrm>
          <a:prstGeom prst="rect">
            <a:avLst/>
          </a:prstGeom>
          <a:noFill/>
          <a:ln w="9525">
            <a:noFill/>
          </a:ln>
        </p:spPr>
        <p:txBody>
          <a:bodyPr wrap="square">
            <a:spAutoFit/>
          </a:bodyPr>
          <a:p>
            <a:pPr indent="266700"/>
            <a:r>
              <a:rPr sz="2400" b="0">
                <a:solidFill>
                  <a:srgbClr val="231F20"/>
                </a:solidFill>
                <a:latin typeface="Times New Roman" panose="02020603050405020304" pitchFamily="2" charset="0"/>
                <a:cs typeface="Times New Roman" panose="02020603050405020304" pitchFamily="2" charset="0"/>
              </a:rPr>
              <a:t>纳指出的，人们的价值判断的差异是创业机会存在的必要条件。</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     由于运气、判断和接收到的信息不同，人们对未来创造新市场的可能性的推测也不同。这种差异会造成买卖双方对资源的现有和未来价值产生不同的判断，因而能够以高出或低于生产边际成本的价格进行产品和服务的交易。当有人推测一组资源没有达到最佳使用状态时，创业活动就会发生。</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     此外，彼得·德鲁克（Peter Drucker）认为，机会源自七个方面：意料之外的事件（意外的成功、失败、外部变动）；不一致的状况（实际状况与预期状况不一致）；基于程序需要的创新；产业或市场结构上的突然变动；人口的变动；认知、情绪及意义上的改变；新知识的产生（包括科学与非科学的）。</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     还有学者认为，创业者的创意与机会来自以下几个方面：一是先前的工作经验，即之前积累的市场知识、供货商与客户；二是从有创意的人那里得到灵感；三是获取某一权利、授权、特许权， 或购得一项未完</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456477" y="655022"/>
            <a:ext cx="5648616" cy="755351"/>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三、创业机会的来源</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4892675"/>
          </a:xfrm>
          <a:prstGeom prst="rect">
            <a:avLst/>
          </a:prstGeom>
          <a:noFill/>
          <a:ln w="9525">
            <a:noFill/>
          </a:ln>
        </p:spPr>
        <p:txBody>
          <a:bodyPr wrap="square">
            <a:spAutoFit/>
          </a:bodyPr>
          <a:p>
            <a:pPr indent="266700"/>
            <a:r>
              <a:rPr sz="2400" b="0">
                <a:solidFill>
                  <a:srgbClr val="231F20"/>
                </a:solidFill>
                <a:latin typeface="Times New Roman" panose="02020603050405020304" pitchFamily="2" charset="0"/>
                <a:cs typeface="Times New Roman" panose="02020603050405020304" pitchFamily="2" charset="0"/>
              </a:rPr>
              <a:t>整发展的产品；四是与熟知某一专业领域的专家交流；五是参加展览会、研讨会、座谈会等活动；六是研究资料，例如最新的研究报告、专利公告等；七是研究失败案例；八是参考他人在别的市场上的成功经验，应用于自己的行业；九是把嗜好、兴趣转化成事业上的机会。</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蒂蒙斯认为创业机会来自现有状况的变动，主要体现在六个方面：一是法律法规的改变；二是技术的革新；三是价值链或销售渠道的重组；四是现有管理或投资的衰退；五是管理者的创新精神； 六是市场领军者受制于现有的客户需求，忽视了未来的客户。</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综上所述，创业机会的常见来源主要包括消费者、现有企业、分销商、政府机构和研发工作。</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FF0000"/>
                </a:solidFill>
                <a:latin typeface="Times New Roman" panose="02020603050405020304" pitchFamily="2" charset="0"/>
                <a:cs typeface="Times New Roman" panose="02020603050405020304" pitchFamily="2" charset="0"/>
              </a:rPr>
              <a:t>1.消费者</a:t>
            </a:r>
            <a:endParaRPr sz="2400" b="0">
              <a:solidFill>
                <a:srgbClr val="FF000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企业生产的产品需要面临一道道的检验，而消费者的检验正是最后一关。</a:t>
            </a:r>
            <a:r>
              <a:rPr lang="en-US" sz="2400" b="0">
                <a:noFill/>
                <a:latin typeface="Times New Roman" panose="02020603050405020304" pitchFamily="2" charset="0"/>
                <a:cs typeface="Times New Roman" panose="02020603050405020304" pitchFamily="2" charset="0"/>
              </a:rPr>
              <a:t>vvvvvvv</a:t>
            </a:r>
            <a:r>
              <a:rPr sz="2400" b="0">
                <a:solidFill>
                  <a:srgbClr val="231F20"/>
                </a:solidFill>
                <a:latin typeface="Times New Roman" panose="02020603050405020304" pitchFamily="2" charset="0"/>
                <a:cs typeface="Times New Roman" panose="02020603050405020304" pitchFamily="2" charset="0"/>
              </a:rPr>
              <a:t>要直接到消费者中间去，倾听消费者表述自己的观点，了解</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456477" y="655022"/>
            <a:ext cx="5648616" cy="755351"/>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三、创业机会的来源</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4892675"/>
          </a:xfrm>
          <a:prstGeom prst="rect">
            <a:avLst/>
          </a:prstGeom>
          <a:noFill/>
          <a:ln w="9525">
            <a:noFill/>
          </a:ln>
        </p:spPr>
        <p:txBody>
          <a:bodyPr wrap="square">
            <a:spAutoFit/>
          </a:bodyPr>
          <a:p>
            <a:pPr indent="266700"/>
            <a:r>
              <a:rPr sz="2400" b="0">
                <a:solidFill>
                  <a:srgbClr val="231F20"/>
                </a:solidFill>
                <a:latin typeface="Times New Roman" panose="02020603050405020304" pitchFamily="2" charset="0"/>
                <a:cs typeface="Times New Roman" panose="02020603050405020304" pitchFamily="2" charset="0"/>
              </a:rPr>
              <a:t>和分析消费者的需求，这是创业过程中的重要一步， 也是创业机会的重要来源。很多创业者自以为很了解他们的客户，实际上他们是以自己的感受代替了消费者的感受，或者以点代面，无法全面、客观地分析消费者的需求，导致自己的产品没有针对性。其实，多和消费者交流会让你获得一些意料之外的商机。</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产品有没有市场，消费者最有发言权。消费者的需求会随着时间的推移而变化，创业者对此要保持足够的敏感度，并能够快速识别不断涌现的新消费者的新需求。消费者对产品的任何评价都可能成为创业者获得创业思路的源泉，很多创业机会正是源自对消费者切身感受的分析评估。</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FF0000"/>
                </a:solidFill>
                <a:latin typeface="Times New Roman" panose="02020603050405020304" pitchFamily="2" charset="0"/>
                <a:cs typeface="Times New Roman" panose="02020603050405020304" pitchFamily="2" charset="0"/>
              </a:rPr>
              <a:t>2.现有企业</a:t>
            </a:r>
            <a:endParaRPr sz="2400" b="0">
              <a:solidFill>
                <a:srgbClr val="FF000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如果创业者大致明确了自己的创业方向，那么行业内的现有企业就是创业机会的另一个来源。创业者对行业内的现有企业的产品和服务进行跟踪、分</a:t>
            </a:r>
            <a:r>
              <a:rPr lang="en-US" sz="2400" b="0">
                <a:noFill/>
                <a:latin typeface="Times New Roman" panose="02020603050405020304" pitchFamily="2" charset="0"/>
                <a:cs typeface="Times New Roman" panose="02020603050405020304" pitchFamily="2" charset="0"/>
              </a:rPr>
              <a:t>vvvvvvv</a:t>
            </a:r>
            <a:r>
              <a:rPr sz="2400" b="0">
                <a:solidFill>
                  <a:srgbClr val="231F20"/>
                </a:solidFill>
                <a:latin typeface="Times New Roman" panose="02020603050405020304" pitchFamily="2" charset="0"/>
                <a:cs typeface="Times New Roman" panose="02020603050405020304" pitchFamily="2" charset="0"/>
              </a:rPr>
              <a:t>析和评价，发现产品和服务的不足，从而有针对性地找到更</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456477" y="655022"/>
            <a:ext cx="5648616" cy="755351"/>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三、创业机会的来源</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4892675"/>
          </a:xfrm>
          <a:prstGeom prst="rect">
            <a:avLst/>
          </a:prstGeom>
          <a:noFill/>
          <a:ln w="9525">
            <a:noFill/>
          </a:ln>
        </p:spPr>
        <p:txBody>
          <a:bodyPr wrap="square">
            <a:spAutoFit/>
          </a:bodyPr>
          <a:p>
            <a:pPr indent="31750"/>
            <a:r>
              <a:rPr sz="2400" b="0">
                <a:solidFill>
                  <a:srgbClr val="231F20"/>
                </a:solidFill>
                <a:latin typeface="Times New Roman" panose="02020603050405020304" pitchFamily="2" charset="0"/>
                <a:cs typeface="Times New Roman" panose="02020603050405020304" pitchFamily="2" charset="0"/>
              </a:rPr>
              <a:t>加高效的方法，也可以寻找行业内的现有企业尚未涉足的领域，深入挖掘创业机会。</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FF0000"/>
                </a:solidFill>
                <a:latin typeface="Times New Roman" panose="02020603050405020304" pitchFamily="2" charset="0"/>
                <a:cs typeface="Times New Roman" panose="02020603050405020304" pitchFamily="2" charset="0"/>
              </a:rPr>
              <a:t>3.分销商</a:t>
            </a:r>
            <a:endParaRPr sz="2400" b="0">
              <a:solidFill>
                <a:srgbClr val="FF000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很多企业受限于条件，并不能切实地了解消费者的需求，而分销商直接和消费者接触，对于消费者和市场的了解往往优于企业。分销商是企业和消费者之间的桥梁，也是企业将产品推向市场的直接通道，创业者不仅能通过分销商获取消费者的信息，还能依靠他们推广自己的产品，很多新产品的推广工作就是由分销商承担的。保持与分销商的紧密联系，有利于创业者获取前沿的市场信息， 提高开拓市场的效率。当创业者在行业内没有太多经验的时候，分销商的作用就尤为重要。</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FF0000"/>
                </a:solidFill>
                <a:latin typeface="Times New Roman" panose="02020603050405020304" pitchFamily="2" charset="0"/>
                <a:cs typeface="Times New Roman" panose="02020603050405020304" pitchFamily="2" charset="0"/>
              </a:rPr>
              <a:t>4.政府机构</a:t>
            </a:r>
            <a:endParaRPr sz="2400" b="0">
              <a:solidFill>
                <a:srgbClr val="FF000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企业的经营是处于政府的种种法规管制之中的，市场也会受到政府的影响。</a:t>
            </a:r>
            <a:r>
              <a:rPr lang="en-US" sz="2400" b="0">
                <a:noFill/>
                <a:effectLst/>
                <a:latin typeface="Times New Roman" panose="02020603050405020304" pitchFamily="2" charset="0"/>
                <a:cs typeface="Times New Roman" panose="02020603050405020304" pitchFamily="2" charset="0"/>
              </a:rPr>
              <a:t>vvvvvvv</a:t>
            </a:r>
            <a:r>
              <a:rPr sz="2400" b="0">
                <a:solidFill>
                  <a:srgbClr val="231F20"/>
                </a:solidFill>
                <a:latin typeface="Times New Roman" panose="02020603050405020304" pitchFamily="2" charset="0"/>
                <a:cs typeface="Times New Roman" panose="02020603050405020304" pitchFamily="2" charset="0"/>
              </a:rPr>
              <a:t>创业者一方面可以通过查询在政府部门注册的专利发现具有</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456477" y="655022"/>
            <a:ext cx="5648616" cy="755351"/>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三、创业机会的来源</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116185" cy="4523105"/>
          </a:xfrm>
          <a:prstGeom prst="rect">
            <a:avLst/>
          </a:prstGeom>
          <a:noFill/>
          <a:ln w="9525">
            <a:noFill/>
          </a:ln>
        </p:spPr>
        <p:txBody>
          <a:bodyPr wrap="square">
            <a:spAutoFit/>
          </a:bodyPr>
          <a:p>
            <a:pPr indent="31750"/>
            <a:r>
              <a:rPr sz="2400" b="0">
                <a:solidFill>
                  <a:srgbClr val="231F20"/>
                </a:solidFill>
                <a:latin typeface="Times New Roman" panose="02020603050405020304" pitchFamily="2" charset="0"/>
                <a:cs typeface="Times New Roman" panose="02020603050405020304" pitchFamily="2" charset="0"/>
              </a:rPr>
              <a:t>潜在价值的创业机会，另一方面也可以通过研究相关行业的政策法规及其变化发现商机。在我国，由于缺乏中介机构，专利管理部门拥有大量的专利技术的信息，创业者只有通过政府来才能获取这类信息。政府部门很多时候起到企业家和研发者之间的桥梁作用，定期举办项目推介会，或提供平台让创业者查询技术专利。随着我国专利部门的服务意识不断加强，关于信息的服务也会不断完善。而在美国，专利部门每周发布专利目录，创业者可以通过专利目录及时了解最新的技术成果，寻找合适的创业机会。</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FF0000"/>
                </a:solidFill>
                <a:latin typeface="Times New Roman" panose="02020603050405020304" pitchFamily="2" charset="0"/>
                <a:cs typeface="Times New Roman" panose="02020603050405020304" pitchFamily="2" charset="0"/>
              </a:rPr>
              <a:t>5.研发工作</a:t>
            </a:r>
            <a:endParaRPr sz="2400" b="0">
              <a:solidFill>
                <a:srgbClr val="FF000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研发工作会在高校、企业中进行。很多高校都拥有较强的研发能力，但由于种种原因，研发成果没能实现商业化，或者没能获得最大的效用。独具慧眼的创业者将其重新整合，运用到实际生产中，往往能取得出人意料的效果。</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293370" y="3169920"/>
            <a:ext cx="6735445" cy="1198880"/>
          </a:xfrm>
          <a:prstGeom prst="rect">
            <a:avLst/>
          </a:prstGeom>
          <a:ln>
            <a:noFill/>
          </a:ln>
        </p:spPr>
        <p:txBody>
          <a:bodyPr wrap="square">
            <a:spAutoFit/>
          </a:bodyPr>
          <a:lstStyle/>
          <a:p>
            <a:pPr algn="l" fontAlgn="base">
              <a:lnSpc>
                <a:spcPct val="120000"/>
              </a:lnSpc>
              <a:spcBef>
                <a:spcPts val="25"/>
              </a:spcBef>
            </a:pPr>
            <a:r>
              <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创业机会的类型</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895715" y="4629785"/>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02</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2"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3"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P spid="3" grpId="2"/>
      <p:bldP spid="3" grpId="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1" action="ppaction://hlinksldjump"/>
          </p:cNvPr>
          <p:cNvSpPr txBox="1"/>
          <p:nvPr/>
        </p:nvSpPr>
        <p:spPr>
          <a:xfrm>
            <a:off x="562610" y="1703085"/>
            <a:ext cx="7410450" cy="942311"/>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altLang="en-US" sz="3600" dirty="0">
                <a:sym typeface="字魂131号-酷乐潮玩体" panose="00000500000000000000" pitchFamily="2" charset="-122"/>
              </a:rPr>
              <a:t>一、根据创业机会来源进行分类</a:t>
            </a:r>
            <a:endParaRPr lang="zh-CN" altLang="en-US" sz="3600" dirty="0">
              <a:sym typeface="字魂131号-酷乐潮玩体" panose="00000500000000000000" pitchFamily="2" charset="-122"/>
            </a:endParaRPr>
          </a:p>
        </p:txBody>
      </p:sp>
      <p:sp>
        <p:nvSpPr>
          <p:cNvPr id="3" name="文本框 2">
            <a:hlinkClick r:id="rId2" tooltip="" action="ppaction://hlinksldjump"/>
          </p:cNvPr>
          <p:cNvSpPr txBox="1"/>
          <p:nvPr/>
        </p:nvSpPr>
        <p:spPr>
          <a:xfrm>
            <a:off x="1494155" y="3732198"/>
            <a:ext cx="8320405" cy="974755"/>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altLang="en-US" sz="3600" dirty="0">
                <a:sym typeface="字魂131号-酷乐潮玩体" panose="00000500000000000000" pitchFamily="2" charset="-122"/>
              </a:rPr>
              <a:t>二、根据创业机会的发展情况进行分类</a:t>
            </a:r>
            <a:endParaRPr lang="zh-CN" altLang="en-US" sz="3600" dirty="0">
              <a:sym typeface="字魂131号-酷乐潮玩体" panose="00000500000000000000" pitchFamily="2" charset="-122"/>
            </a:endParaRPr>
          </a:p>
        </p:txBody>
      </p:sp>
      <p:pic>
        <p:nvPicPr>
          <p:cNvPr id="7" name="图片 6" descr="图片包含 游戏机, 乐高&#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 y="5003337"/>
            <a:ext cx="2601837" cy="1747901"/>
          </a:xfrm>
          <a:prstGeom prst="rect">
            <a:avLst/>
          </a:prstGeom>
        </p:spPr>
      </p:pic>
      <p:pic>
        <p:nvPicPr>
          <p:cNvPr id="12" name="图片 11" descr="&amp;pky8589337537&amp;"/>
          <p:cNvPicPr>
            <a:picLocks noChangeAspect="1"/>
          </p:cNvPicPr>
          <p:nvPr/>
        </p:nvPicPr>
        <p:blipFill>
          <a:blip r:embed="rId4"/>
          <a:stretch>
            <a:fillRect/>
          </a:stretch>
        </p:blipFill>
        <p:spPr>
          <a:xfrm>
            <a:off x="7870825" y="746125"/>
            <a:ext cx="4414520" cy="6249035"/>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5"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428210"/>
            <a:ext cx="5648616" cy="75685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一、根据创业机会来源进行分类</a:t>
            </a:r>
            <a:endParaRPr lang="zh-CN" altLang="en-US" sz="2400" b="1" dirty="0">
              <a:sym typeface="字魂131号-酷乐潮玩体" panose="00000500000000000000" pitchFamily="2" charset="-122"/>
            </a:endParaRPr>
          </a:p>
        </p:txBody>
      </p:sp>
      <p:sp>
        <p:nvSpPr>
          <p:cNvPr id="4" name="文本框 3"/>
          <p:cNvSpPr txBox="1"/>
          <p:nvPr/>
        </p:nvSpPr>
        <p:spPr>
          <a:xfrm>
            <a:off x="1298575" y="1184910"/>
            <a:ext cx="10032365" cy="5015865"/>
          </a:xfrm>
          <a:prstGeom prst="rect">
            <a:avLst/>
          </a:prstGeom>
          <a:noFill/>
          <a:ln w="9525">
            <a:noFill/>
          </a:ln>
        </p:spPr>
        <p:txBody>
          <a:bodyPr wrap="square">
            <a:spAutoFit/>
          </a:bodyPr>
          <a:p>
            <a:pPr indent="266700"/>
            <a:r>
              <a:rPr sz="2000" b="0">
                <a:solidFill>
                  <a:schemeClr val="tx1"/>
                </a:solidFill>
                <a:latin typeface="Times New Roman" panose="02020603050405020304" pitchFamily="2" charset="0"/>
                <a:cs typeface="Times New Roman" panose="02020603050405020304" pitchFamily="2" charset="0"/>
              </a:rPr>
              <a:t>创业机会根据来源可以分为问题型机会、趋势型机会和组合型机会。</a:t>
            </a:r>
            <a:endParaRPr sz="2000" b="0">
              <a:solidFill>
                <a:schemeClr val="tx1"/>
              </a:solidFill>
              <a:latin typeface="Times New Roman" panose="02020603050405020304" pitchFamily="2" charset="0"/>
              <a:cs typeface="Times New Roman" panose="02020603050405020304" pitchFamily="2" charset="0"/>
            </a:endParaRPr>
          </a:p>
          <a:p>
            <a:pPr indent="266700"/>
            <a:r>
              <a:rPr sz="2000" b="0">
                <a:solidFill>
                  <a:srgbClr val="C00000"/>
                </a:solidFill>
                <a:latin typeface="Times New Roman" panose="02020603050405020304" pitchFamily="2" charset="0"/>
                <a:cs typeface="Times New Roman" panose="02020603050405020304" pitchFamily="2" charset="0"/>
              </a:rPr>
              <a:t>（一）问题型机会</a:t>
            </a:r>
            <a:endParaRPr sz="2000" b="0">
              <a:solidFill>
                <a:srgbClr val="C00000"/>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问题型机会是指由现实中存在的未被解决的问题所产生的一种机会。人们的日常生活和企业的实际运营中存在着大量的问题型机会。例如，顾客的投诉和抱怨、退货、较差的服务等，在解决这些问题的过程中，会浮现出价值不等的创业机会，需要用心把握。</a:t>
            </a:r>
            <a:endParaRPr sz="2000" b="0">
              <a:solidFill>
                <a:schemeClr val="tx1"/>
              </a:solidFill>
              <a:latin typeface="Times New Roman" panose="02020603050405020304" pitchFamily="2" charset="0"/>
              <a:cs typeface="Times New Roman" panose="02020603050405020304" pitchFamily="2" charset="0"/>
            </a:endParaRPr>
          </a:p>
          <a:p>
            <a:pPr indent="266700"/>
            <a:r>
              <a:rPr sz="2000" b="0">
                <a:solidFill>
                  <a:srgbClr val="C00000"/>
                </a:solidFill>
                <a:latin typeface="Times New Roman" panose="02020603050405020304" pitchFamily="2" charset="0"/>
                <a:cs typeface="Times New Roman" panose="02020603050405020304" pitchFamily="2" charset="0"/>
              </a:rPr>
              <a:t>（二）趋势型机会</a:t>
            </a:r>
            <a:endParaRPr sz="2000" b="0">
              <a:solidFill>
                <a:srgbClr val="C00000"/>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趋势型机会是指凭借在变化中预测到未来的发展方向而产生的一种机会。这种机会通常在时代变迁、环境动荡时产生。在这种情况下，各个方面的革新层出不穷，但都处于萌芽阶段，往往不被大多数人认可和接受。创业者一旦能够及时发现并把握这类机会，就会成为未来趋势的先行者和领导者。趋势型机会一般出现在经济、政治、人口、文化产生变动之时，一旦被合理利用，它将产生持久的影响力，带来巨大的利益。</a:t>
            </a:r>
            <a:endParaRPr sz="2000" b="0">
              <a:solidFill>
                <a:srgbClr val="C00000"/>
              </a:solidFill>
              <a:latin typeface="Times New Roman" panose="02020603050405020304" pitchFamily="2" charset="0"/>
              <a:cs typeface="Times New Roman" panose="02020603050405020304" pitchFamily="2" charset="0"/>
            </a:endParaRPr>
          </a:p>
          <a:p>
            <a:pPr indent="266700"/>
            <a:r>
              <a:rPr sz="2000" b="0">
                <a:solidFill>
                  <a:srgbClr val="C00000"/>
                </a:solidFill>
                <a:latin typeface="Times New Roman" panose="02020603050405020304" pitchFamily="2" charset="0"/>
                <a:cs typeface="Times New Roman" panose="02020603050405020304" pitchFamily="2" charset="0"/>
              </a:rPr>
              <a:t>（三）组合型机会</a:t>
            </a:r>
            <a:endParaRPr sz="2000" b="0">
              <a:solidFill>
                <a:srgbClr val="C00000"/>
              </a:solidFill>
              <a:latin typeface="Times New Roman" panose="02020603050405020304" pitchFamily="2" charset="0"/>
              <a:cs typeface="Times New Roman" panose="02020603050405020304" pitchFamily="2" charset="0"/>
            </a:endParaRPr>
          </a:p>
          <a:p>
            <a:pPr indent="266700"/>
            <a:r>
              <a:rPr sz="2000" b="0">
                <a:solidFill>
                  <a:schemeClr val="tx1"/>
                </a:solidFill>
                <a:latin typeface="Times New Roman" panose="02020603050405020304" pitchFamily="2" charset="0"/>
                <a:cs typeface="Times New Roman" panose="02020603050405020304" pitchFamily="2" charset="0"/>
              </a:rPr>
              <a:t>组合型机会是将现有的多种技术、产品、服务组合起来，实现新的用途和价值所产生的创业机会。这类机会好比“嫁接”，将现有的多种要素重新组合，获得加倍的效果。例如，芭比娃娃就是将幼儿喜欢的娃娃与少男少女的形象结合起来，形成的一个组合，它满足了处于幼儿期和成年期中间的人群的需求，最终获得了巨大的成功。</a:t>
            </a:r>
            <a:endParaRPr sz="2000" b="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游戏机, 乐高&#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490191" y="172892"/>
            <a:ext cx="2601837" cy="1747901"/>
          </a:xfrm>
          <a:prstGeom prst="rect">
            <a:avLst/>
          </a:prstGeom>
        </p:spPr>
      </p:pic>
      <p:sp>
        <p:nvSpPr>
          <p:cNvPr id="3" name="矩形 2">
            <a:hlinkClick r:id="rId2" action="ppaction://hlinksldjump"/>
          </p:cNvPr>
          <p:cNvSpPr/>
          <p:nvPr>
            <p:custDataLst>
              <p:tags r:id="rId3"/>
            </p:custDataLst>
          </p:nvPr>
        </p:nvSpPr>
        <p:spPr>
          <a:xfrm>
            <a:off x="1692910" y="2040255"/>
            <a:ext cx="1009650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创业机会的含义、特征及来源</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6" name="矩形 5">
            <a:hlinkClick r:id="rId4" action="ppaction://hlinksldjump"/>
          </p:cNvPr>
          <p:cNvSpPr/>
          <p:nvPr>
            <p:custDataLst>
              <p:tags r:id="rId5"/>
            </p:custDataLst>
          </p:nvPr>
        </p:nvSpPr>
        <p:spPr>
          <a:xfrm>
            <a:off x="1692910" y="3324225"/>
            <a:ext cx="1082294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创业机会的类型</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9" name="矩形 8">
            <a:hlinkClick r:id="rId6" action="ppaction://hlinksldjump"/>
          </p:cNvPr>
          <p:cNvSpPr/>
          <p:nvPr>
            <p:custDataLst>
              <p:tags r:id="rId7"/>
            </p:custDataLst>
          </p:nvPr>
        </p:nvSpPr>
        <p:spPr>
          <a:xfrm>
            <a:off x="1692910" y="4552315"/>
            <a:ext cx="1049909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创业机会的评价</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12" name="矩形 11"/>
          <p:cNvSpPr/>
          <p:nvPr/>
        </p:nvSpPr>
        <p:spPr>
          <a:xfrm>
            <a:off x="4001770" y="0"/>
            <a:ext cx="3144520" cy="1322070"/>
          </a:xfrm>
          <a:prstGeom prst="rect">
            <a:avLst/>
          </a:prstGeom>
          <a:noFill/>
          <a:ln>
            <a:noFill/>
          </a:ln>
        </p:spPr>
        <p:txBody>
          <a:bodyPr wrap="square" rtlCol="0" anchor="t">
            <a:spAutoFit/>
          </a:bodyPr>
          <a:p>
            <a:pPr algn="ctr"/>
            <a:r>
              <a:rPr lang="zh-CN" altLang="en-US" sz="8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目录</a:t>
            </a:r>
            <a:endParaRPr lang="zh-CN" altLang="en-US" sz="8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
        <p:nvSpPr>
          <p:cNvPr id="14" name="矩形 13"/>
          <p:cNvSpPr/>
          <p:nvPr/>
        </p:nvSpPr>
        <p:spPr>
          <a:xfrm>
            <a:off x="3366135" y="1090295"/>
            <a:ext cx="4761230" cy="706755"/>
          </a:xfrm>
          <a:prstGeom prst="rect">
            <a:avLst/>
          </a:prstGeom>
          <a:noFill/>
          <a:ln>
            <a:noFill/>
          </a:ln>
        </p:spPr>
        <p:txBody>
          <a:bodyPr wrap="square" rtlCol="0" anchor="t">
            <a:spAutoFit/>
          </a:bodyPr>
          <a:p>
            <a:pPr algn="ctr"/>
            <a:r>
              <a:rPr lang="en-US" altLang="zh-CN" sz="4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DIRECTORY</a:t>
            </a:r>
            <a:endParaRPr lang="en-US" altLang="zh-CN" sz="4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
        <p:nvSpPr>
          <p:cNvPr id="16" name="矩形 15"/>
          <p:cNvSpPr/>
          <p:nvPr/>
        </p:nvSpPr>
        <p:spPr>
          <a:xfrm>
            <a:off x="478155" y="1751330"/>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01</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17" name="矩形 16"/>
          <p:cNvSpPr/>
          <p:nvPr/>
        </p:nvSpPr>
        <p:spPr>
          <a:xfrm>
            <a:off x="478155" y="2886075"/>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02</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18" name="矩形 17"/>
          <p:cNvSpPr/>
          <p:nvPr/>
        </p:nvSpPr>
        <p:spPr>
          <a:xfrm>
            <a:off x="478155" y="4090670"/>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03</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pic>
        <p:nvPicPr>
          <p:cNvPr id="2" name="图片 1" descr="&amp;pky8389529811&amp;"/>
          <p:cNvPicPr>
            <a:picLocks noChangeAspect="1"/>
          </p:cNvPicPr>
          <p:nvPr/>
        </p:nvPicPr>
        <p:blipFill>
          <a:blip r:embed="rId8"/>
          <a:stretch>
            <a:fillRect/>
          </a:stretch>
        </p:blipFill>
        <p:spPr>
          <a:xfrm>
            <a:off x="8250555" y="2259965"/>
            <a:ext cx="3288030" cy="4345940"/>
          </a:xfrm>
          <a:prstGeom prst="rect">
            <a:avLst/>
          </a:prstGeom>
        </p:spPr>
      </p:pic>
      <p:sp>
        <p:nvSpPr>
          <p:cNvPr id="99" name="矩形 15366"/>
          <p:cNvSpPr>
            <a:spLocks noChangeArrowheads="1"/>
          </p:cNvSpPr>
          <p:nvPr/>
        </p:nvSpPr>
        <p:spPr bwMode="auto">
          <a:xfrm>
            <a:off x="3079115" y="546744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4" name="矩形 15366">
            <a:hlinkClick r:id="rId9" action="ppaction://hlinksldjump"/>
          </p:cNvPr>
          <p:cNvSpPr>
            <a:spLocks noChangeArrowheads="1"/>
          </p:cNvSpPr>
          <p:nvPr/>
        </p:nvSpPr>
        <p:spPr bwMode="auto">
          <a:xfrm>
            <a:off x="3079115" y="545855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5" name="矩形 15366">
            <a:hlinkClick r:id="rId10" action="ppaction://hlinksldjump"/>
          </p:cNvPr>
          <p:cNvSpPr>
            <a:spLocks noChangeArrowheads="1"/>
          </p:cNvSpPr>
          <p:nvPr/>
        </p:nvSpPr>
        <p:spPr bwMode="auto">
          <a:xfrm>
            <a:off x="6020435" y="5467209"/>
            <a:ext cx="2750820" cy="75529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主题讨论</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8" name="矩形 15366"/>
          <p:cNvSpPr>
            <a:spLocks noChangeArrowheads="1"/>
          </p:cNvSpPr>
          <p:nvPr/>
        </p:nvSpPr>
        <p:spPr bwMode="auto">
          <a:xfrm>
            <a:off x="0" y="550808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11" name="矩形 15366">
            <a:hlinkClick r:id="rId11" action="ppaction://hlinksldjump"/>
          </p:cNvPr>
          <p:cNvSpPr>
            <a:spLocks noChangeArrowheads="1"/>
          </p:cNvSpPr>
          <p:nvPr/>
        </p:nvSpPr>
        <p:spPr bwMode="auto">
          <a:xfrm>
            <a:off x="217805" y="5471654"/>
            <a:ext cx="2750820" cy="75529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案例分析</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accel="50000" fill="hold" grpId="4" nodeType="clickEffect">
                                  <p:stCondLst>
                                    <p:cond delay="0"/>
                                  </p:stCondLst>
                                  <p:childTnLst>
                                    <p:animScale>
                                      <p:cBhvr>
                                        <p:cTn id="6" dur="187" fill="hold">
                                          <p:stCondLst>
                                            <p:cond delay="0"/>
                                          </p:stCondLst>
                                        </p:cTn>
                                        <p:tgtEl>
                                          <p:spTgt spid="3"/>
                                        </p:tgtEl>
                                      </p:cBhvr>
                                      <p:from x="100000" y="100000"/>
                                      <p:to x="140000" y="60000"/>
                                    </p:animScale>
                                    <p:animScale>
                                      <p:cBhvr>
                                        <p:cTn id="7" dur="62" fill="hold">
                                          <p:stCondLst>
                                            <p:cond delay="187"/>
                                          </p:stCondLst>
                                        </p:cTn>
                                        <p:tgtEl>
                                          <p:spTgt spid="3"/>
                                        </p:tgtEl>
                                      </p:cBhvr>
                                      <p:from x="140000" y="60000"/>
                                      <p:to x="80000" y="120000"/>
                                    </p:animScale>
                                    <p:animScale>
                                      <p:cBhvr>
                                        <p:cTn id="8" dur="187" fill="hold">
                                          <p:stCondLst>
                                            <p:cond delay="250"/>
                                          </p:stCondLst>
                                        </p:cTn>
                                        <p:tgtEl>
                                          <p:spTgt spid="3"/>
                                        </p:tgtEl>
                                      </p:cBhvr>
                                      <p:from x="80000" y="120000"/>
                                      <p:to x="120000" y="80000"/>
                                    </p:animScale>
                                    <p:animScale>
                                      <p:cBhvr>
                                        <p:cTn id="9" dur="187" fill="hold">
                                          <p:stCondLst>
                                            <p:cond delay="438"/>
                                          </p:stCondLst>
                                        </p:cTn>
                                        <p:tgtEl>
                                          <p:spTgt spid="3"/>
                                        </p:tgtEl>
                                      </p:cBhvr>
                                      <p:from x="120000" y="80000"/>
                                      <p:to x="90000" y="110000"/>
                                    </p:animScale>
                                    <p:animScale>
                                      <p:cBhvr>
                                        <p:cTn id="10" dur="187" fill="hold">
                                          <p:stCondLst>
                                            <p:cond delay="625"/>
                                          </p:stCondLst>
                                        </p:cTn>
                                        <p:tgtEl>
                                          <p:spTgt spid="3"/>
                                        </p:tgtEl>
                                      </p:cBhvr>
                                      <p:from x="90000" y="110000"/>
                                      <p:to x="105000" y="95000"/>
                                    </p:animScale>
                                    <p:animScale>
                                      <p:cBhvr>
                                        <p:cTn id="11" dur="187" fill="hold">
                                          <p:stCondLst>
                                            <p:cond delay="813"/>
                                          </p:stCondLst>
                                        </p:cTn>
                                        <p:tgtEl>
                                          <p:spTgt spid="3"/>
                                        </p:tgtEl>
                                      </p:cBhvr>
                                      <p:from x="105000" y="95000"/>
                                      <p:to x="100000" y="100000"/>
                                    </p:animScale>
                                  </p:childTnLst>
                                </p:cTn>
                              </p:par>
                            </p:childTnLst>
                          </p:cTn>
                        </p:par>
                      </p:childTnLst>
                    </p:cTn>
                  </p:par>
                  <p:par>
                    <p:cTn id="12" fill="hold">
                      <p:stCondLst>
                        <p:cond delay="indefinite"/>
                      </p:stCondLst>
                      <p:childTnLst>
                        <p:par>
                          <p:cTn id="13" fill="hold">
                            <p:stCondLst>
                              <p:cond delay="0"/>
                            </p:stCondLst>
                            <p:childTnLst>
                              <p:par>
                                <p:cTn id="14" presetID="0" presetClass="entr" presetSubtype="0" accel="50000" fill="hold" grpId="4" nodeType="clickEffect">
                                  <p:stCondLst>
                                    <p:cond delay="0"/>
                                  </p:stCondLst>
                                  <p:childTnLst>
                                    <p:animScale>
                                      <p:cBhvr>
                                        <p:cTn id="15" dur="187" fill="hold">
                                          <p:stCondLst>
                                            <p:cond delay="0"/>
                                          </p:stCondLst>
                                        </p:cTn>
                                        <p:tgtEl>
                                          <p:spTgt spid="6"/>
                                        </p:tgtEl>
                                      </p:cBhvr>
                                      <p:from x="100000" y="100000"/>
                                      <p:to x="140000" y="60000"/>
                                    </p:animScale>
                                    <p:animScale>
                                      <p:cBhvr>
                                        <p:cTn id="16" dur="62" fill="hold">
                                          <p:stCondLst>
                                            <p:cond delay="187"/>
                                          </p:stCondLst>
                                        </p:cTn>
                                        <p:tgtEl>
                                          <p:spTgt spid="6"/>
                                        </p:tgtEl>
                                      </p:cBhvr>
                                      <p:from x="140000" y="60000"/>
                                      <p:to x="80000" y="120000"/>
                                    </p:animScale>
                                    <p:animScale>
                                      <p:cBhvr>
                                        <p:cTn id="17" dur="187" fill="hold">
                                          <p:stCondLst>
                                            <p:cond delay="250"/>
                                          </p:stCondLst>
                                        </p:cTn>
                                        <p:tgtEl>
                                          <p:spTgt spid="6"/>
                                        </p:tgtEl>
                                      </p:cBhvr>
                                      <p:from x="80000" y="120000"/>
                                      <p:to x="120000" y="80000"/>
                                    </p:animScale>
                                    <p:animScale>
                                      <p:cBhvr>
                                        <p:cTn id="18" dur="187" fill="hold">
                                          <p:stCondLst>
                                            <p:cond delay="438"/>
                                          </p:stCondLst>
                                        </p:cTn>
                                        <p:tgtEl>
                                          <p:spTgt spid="6"/>
                                        </p:tgtEl>
                                      </p:cBhvr>
                                      <p:from x="120000" y="80000"/>
                                      <p:to x="90000" y="110000"/>
                                    </p:animScale>
                                    <p:animScale>
                                      <p:cBhvr>
                                        <p:cTn id="19" dur="187" fill="hold">
                                          <p:stCondLst>
                                            <p:cond delay="625"/>
                                          </p:stCondLst>
                                        </p:cTn>
                                        <p:tgtEl>
                                          <p:spTgt spid="6"/>
                                        </p:tgtEl>
                                      </p:cBhvr>
                                      <p:from x="90000" y="110000"/>
                                      <p:to x="105000" y="95000"/>
                                    </p:animScale>
                                    <p:animScale>
                                      <p:cBhvr>
                                        <p:cTn id="20" dur="187" fill="hold">
                                          <p:stCondLst>
                                            <p:cond delay="813"/>
                                          </p:stCondLst>
                                        </p:cTn>
                                        <p:tgtEl>
                                          <p:spTgt spid="6"/>
                                        </p:tgtEl>
                                      </p:cBhvr>
                                      <p:from x="105000" y="95000"/>
                                      <p:to x="100000" y="100000"/>
                                    </p:animScale>
                                  </p:childTnLst>
                                </p:cTn>
                              </p:par>
                            </p:childTnLst>
                          </p:cTn>
                        </p:par>
                      </p:childTnLst>
                    </p:cTn>
                  </p:par>
                  <p:par>
                    <p:cTn id="21" fill="hold">
                      <p:stCondLst>
                        <p:cond delay="indefinite"/>
                      </p:stCondLst>
                      <p:childTnLst>
                        <p:par>
                          <p:cTn id="22" fill="hold">
                            <p:stCondLst>
                              <p:cond delay="0"/>
                            </p:stCondLst>
                            <p:childTnLst>
                              <p:par>
                                <p:cTn id="23" presetID="0" presetClass="entr" presetSubtype="0" accel="50000" fill="hold" grpId="4" nodeType="clickEffect">
                                  <p:stCondLst>
                                    <p:cond delay="0"/>
                                  </p:stCondLst>
                                  <p:childTnLst>
                                    <p:animScale>
                                      <p:cBhvr>
                                        <p:cTn id="24" dur="187" fill="hold">
                                          <p:stCondLst>
                                            <p:cond delay="0"/>
                                          </p:stCondLst>
                                        </p:cTn>
                                        <p:tgtEl>
                                          <p:spTgt spid="9"/>
                                        </p:tgtEl>
                                      </p:cBhvr>
                                      <p:from x="100000" y="100000"/>
                                      <p:to x="140000" y="60000"/>
                                    </p:animScale>
                                    <p:animScale>
                                      <p:cBhvr>
                                        <p:cTn id="25" dur="62" fill="hold">
                                          <p:stCondLst>
                                            <p:cond delay="187"/>
                                          </p:stCondLst>
                                        </p:cTn>
                                        <p:tgtEl>
                                          <p:spTgt spid="9"/>
                                        </p:tgtEl>
                                      </p:cBhvr>
                                      <p:from x="140000" y="60000"/>
                                      <p:to x="80000" y="120000"/>
                                    </p:animScale>
                                    <p:animScale>
                                      <p:cBhvr>
                                        <p:cTn id="26" dur="187" fill="hold">
                                          <p:stCondLst>
                                            <p:cond delay="250"/>
                                          </p:stCondLst>
                                        </p:cTn>
                                        <p:tgtEl>
                                          <p:spTgt spid="9"/>
                                        </p:tgtEl>
                                      </p:cBhvr>
                                      <p:from x="80000" y="120000"/>
                                      <p:to x="120000" y="80000"/>
                                    </p:animScale>
                                    <p:animScale>
                                      <p:cBhvr>
                                        <p:cTn id="27" dur="187" fill="hold">
                                          <p:stCondLst>
                                            <p:cond delay="438"/>
                                          </p:stCondLst>
                                        </p:cTn>
                                        <p:tgtEl>
                                          <p:spTgt spid="9"/>
                                        </p:tgtEl>
                                      </p:cBhvr>
                                      <p:from x="120000" y="80000"/>
                                      <p:to x="90000" y="110000"/>
                                    </p:animScale>
                                    <p:animScale>
                                      <p:cBhvr>
                                        <p:cTn id="28" dur="187" fill="hold">
                                          <p:stCondLst>
                                            <p:cond delay="625"/>
                                          </p:stCondLst>
                                        </p:cTn>
                                        <p:tgtEl>
                                          <p:spTgt spid="9"/>
                                        </p:tgtEl>
                                      </p:cBhvr>
                                      <p:from x="90000" y="110000"/>
                                      <p:to x="105000" y="95000"/>
                                    </p:animScale>
                                    <p:animScale>
                                      <p:cBhvr>
                                        <p:cTn id="29" dur="187" fill="hold">
                                          <p:stCondLst>
                                            <p:cond delay="813"/>
                                          </p:stCondLst>
                                        </p:cTn>
                                        <p:tgtEl>
                                          <p:spTgt spid="9"/>
                                        </p:tgtEl>
                                      </p:cBhvr>
                                      <p:from x="105000" y="95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9" grpId="0" bldLvl="0" animBg="1"/>
      <p:bldP spid="3" grpId="1" animBg="1"/>
      <p:bldP spid="6" grpId="1" animBg="1"/>
      <p:bldP spid="9" grpId="1" animBg="1"/>
      <p:bldP spid="12" grpId="0"/>
      <p:bldP spid="14" grpId="0"/>
      <p:bldP spid="16" grpId="0"/>
      <p:bldP spid="17" grpId="0"/>
      <p:bldP spid="18" grpId="0"/>
      <p:bldP spid="9" grpId="2" animBg="1"/>
      <p:bldP spid="6" grpId="2" animBg="1"/>
      <p:bldP spid="3" grpId="2" animBg="1"/>
      <p:bldP spid="9" grpId="3" animBg="1"/>
      <p:bldP spid="6" grpId="3" animBg="1"/>
      <p:bldP spid="3" grpId="3" animBg="1"/>
      <p:bldP spid="12" grpId="1"/>
      <p:bldP spid="14" grpId="1"/>
      <p:bldP spid="3" grpId="4" bldLvl="0" animBg="1"/>
      <p:bldP spid="6" grpId="4" bldLvl="0" animBg="1"/>
      <p:bldP spid="9" grpId="4"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77954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二、根据创业机会的发展情况进行分类</a:t>
            </a:r>
            <a:endParaRPr lang="zh-CN" altLang="en-US" sz="2400" b="1" dirty="0">
              <a:sym typeface="字魂131号-酷乐潮玩体" panose="00000500000000000000" pitchFamily="2" charset="-122"/>
            </a:endParaRPr>
          </a:p>
        </p:txBody>
      </p:sp>
      <p:sp>
        <p:nvSpPr>
          <p:cNvPr id="4" name="文本框 3"/>
          <p:cNvSpPr txBox="1"/>
          <p:nvPr/>
        </p:nvSpPr>
        <p:spPr>
          <a:xfrm>
            <a:off x="1174115" y="1534795"/>
            <a:ext cx="10306685" cy="1322070"/>
          </a:xfrm>
          <a:prstGeom prst="rect">
            <a:avLst/>
          </a:prstGeom>
          <a:noFill/>
          <a:ln w="9525">
            <a:noFill/>
          </a:ln>
        </p:spPr>
        <p:txBody>
          <a:bodyPr wrap="square">
            <a:spAutoFit/>
          </a:bodyPr>
          <a:p>
            <a:pPr indent="274955"/>
            <a:r>
              <a:rPr sz="2000">
                <a:solidFill>
                  <a:srgbClr val="231F20"/>
                </a:solidFill>
                <a:latin typeface="Times New Roman" panose="02020603050405020304" pitchFamily="2" charset="0"/>
                <a:cs typeface="Times New Roman" panose="02020603050405020304" pitchFamily="2" charset="0"/>
              </a:rPr>
              <a:t>根据创业机会的来源和发展情况对创业机会进行分类。市场需求可能是识别的（已知）或未被识别的（未知的）；资源和能力可能是确定的或未确定的。确定的资源和能力包括一般的知识、人力资源、金融资源的情况了解或对自然资源（如产品 / 服务的技术条件）的情况了解。在图 5-1 的阵中，市场需求表示存在的问题，资源和能力表示解决问题的方法。</a:t>
            </a:r>
            <a:endParaRPr sz="2000">
              <a:solidFill>
                <a:srgbClr val="231F20"/>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2" name="图片 1"/>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2695575" y="2863850"/>
            <a:ext cx="7446645" cy="3351530"/>
          </a:xfrm>
          <a:prstGeom prst="rect">
            <a:avLst/>
          </a:prstGeom>
        </p:spPr>
      </p:pic>
      <p:sp>
        <p:nvSpPr>
          <p:cNvPr id="100" name="文本框 99"/>
          <p:cNvSpPr txBox="1"/>
          <p:nvPr/>
        </p:nvSpPr>
        <p:spPr>
          <a:xfrm>
            <a:off x="1174115" y="2856865"/>
            <a:ext cx="5080000" cy="398780"/>
          </a:xfrm>
          <a:prstGeom prst="rect">
            <a:avLst/>
          </a:prstGeom>
          <a:noFill/>
          <a:ln w="9525">
            <a:noFill/>
          </a:ln>
        </p:spPr>
        <p:txBody>
          <a:bodyPr>
            <a:spAutoFit/>
          </a:bodyPr>
          <a:p>
            <a:pPr indent="0"/>
            <a:r>
              <a:rPr lang="zh-CN" sz="2000" b="0">
                <a:solidFill>
                  <a:srgbClr val="C00000"/>
                </a:solidFill>
                <a:effectLst>
                  <a:outerShdw blurRad="38100" dist="38100" dir="2700000" algn="tl">
                    <a:srgbClr val="000000">
                      <a:alpha val="43137"/>
                    </a:srgbClr>
                  </a:outerShdw>
                </a:effectLst>
                <a:latin typeface="Times New Roman" panose="02020603050405020304" pitchFamily="2" charset="0"/>
                <a:ea typeface="宋体" panose="02010600030101010101" pitchFamily="2" charset="-122"/>
                <a:cs typeface="Times New Roman" panose="02020603050405020304" pitchFamily="2" charset="0"/>
              </a:rPr>
              <a:t>图</a:t>
            </a:r>
            <a:r>
              <a:rPr lang="en-US" sz="2000" b="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rPr>
              <a:t> </a:t>
            </a:r>
            <a:r>
              <a:rPr lang="zh-CN" altLang="en-US" sz="2000" b="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rPr>
              <a:t>：</a:t>
            </a:r>
            <a:r>
              <a:rPr lang="en-US" sz="2000" b="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rPr>
              <a:t> </a:t>
            </a:r>
            <a:r>
              <a:rPr lang="zh-CN" sz="2000" b="0">
                <a:solidFill>
                  <a:srgbClr val="C00000"/>
                </a:solidFill>
                <a:effectLst>
                  <a:outerShdw blurRad="38100" dist="38100" dir="2700000" algn="tl">
                    <a:srgbClr val="000000">
                      <a:alpha val="43137"/>
                    </a:srgbClr>
                  </a:outerShdw>
                </a:effectLst>
                <a:latin typeface="Times New Roman" panose="02020603050405020304" pitchFamily="2" charset="0"/>
                <a:ea typeface="宋体" panose="02010600030101010101" pitchFamily="2" charset="-122"/>
                <a:cs typeface="Times New Roman" panose="02020603050405020304" pitchFamily="2" charset="0"/>
              </a:rPr>
              <a:t>创业机会的分类</a:t>
            </a:r>
            <a:endParaRPr lang="zh-CN" altLang="en-US" sz="2000" b="0">
              <a:solidFill>
                <a:srgbClr val="C00000"/>
              </a:solidFill>
              <a:effectLst>
                <a:outerShdw blurRad="38100" dist="38100" dir="2700000" algn="tl">
                  <a:srgbClr val="000000">
                    <a:alpha val="43137"/>
                  </a:srgbClr>
                </a:outerShdw>
              </a:effectLst>
              <a:latin typeface="Times New Roman" panose="02020603050405020304" pitchFamily="2" charset="0"/>
              <a:ea typeface="宋体" panose="02010600030101010101" pitchFamily="2" charset="-122"/>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272327" y="77954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sym typeface="字魂131号-酷乐潮玩体" panose="00000500000000000000" pitchFamily="2" charset="-122"/>
              </a:rPr>
              <a:t>二、根据创业机会的发展情况进行分类</a:t>
            </a:r>
            <a:endParaRPr lang="zh-CN" altLang="en-US" sz="2400" b="1" dirty="0">
              <a:sym typeface="字魂131号-酷乐潮玩体" panose="00000500000000000000" pitchFamily="2" charset="-122"/>
            </a:endParaRPr>
          </a:p>
        </p:txBody>
      </p:sp>
      <p:sp>
        <p:nvSpPr>
          <p:cNvPr id="4" name="文本框 3"/>
          <p:cNvSpPr txBox="1"/>
          <p:nvPr/>
        </p:nvSpPr>
        <p:spPr>
          <a:xfrm>
            <a:off x="1174115" y="1534795"/>
            <a:ext cx="10306685" cy="4399915"/>
          </a:xfrm>
          <a:prstGeom prst="rect">
            <a:avLst/>
          </a:prstGeom>
          <a:noFill/>
          <a:ln w="9525">
            <a:noFill/>
          </a:ln>
        </p:spPr>
        <p:txBody>
          <a:bodyPr wrap="square">
            <a:spAutoFit/>
          </a:bodyPr>
          <a:p>
            <a:pPr indent="274955"/>
            <a:r>
              <a:rPr sz="2000">
                <a:solidFill>
                  <a:srgbClr val="231F20"/>
                </a:solidFill>
                <a:latin typeface="Times New Roman" panose="02020603050405020304" pitchFamily="2" charset="0"/>
                <a:cs typeface="Times New Roman" panose="02020603050405020304" pitchFamily="2" charset="0"/>
              </a:rPr>
              <a:t>类型 I，“梦想（dreams）”—— 市场需求未得到识别且资源和能力不确定（问题及其解决方法都未知）—— 表现的是艺术家、梦想家、一些设计师和发明家的创造性。他们感兴趣的是将知识的发展推向一个新方向和使技术突破现有限制。</a:t>
            </a:r>
            <a:endParaRPr sz="2000">
              <a:solidFill>
                <a:srgbClr val="231F20"/>
              </a:solidFill>
              <a:latin typeface="Times New Roman" panose="02020603050405020304" pitchFamily="2" charset="0"/>
              <a:cs typeface="Times New Roman" panose="02020603050405020304" pitchFamily="2" charset="0"/>
            </a:endParaRPr>
          </a:p>
          <a:p>
            <a:pPr indent="274955"/>
            <a:r>
              <a:rPr sz="2000">
                <a:solidFill>
                  <a:srgbClr val="231F20"/>
                </a:solidFill>
                <a:latin typeface="Times New Roman" panose="02020603050405020304" pitchFamily="2" charset="0"/>
                <a:cs typeface="Times New Roman" panose="02020603050405020304" pitchFamily="2" charset="0"/>
              </a:rPr>
              <a:t>矩阵的右上方部分 [ 机会类型 II，“问题解决（problem solving）”]—— 市场需求已经识别但资源和能力不确定（问题已知但其解决方法仍未知）—— 描述了有条理地收集信息并解决问题的情况。在这种情况下，机会开发的目标往往是设计上一个具体的产品 / 服务以适应市场需求。</a:t>
            </a:r>
            <a:endParaRPr sz="2000">
              <a:solidFill>
                <a:srgbClr val="231F20"/>
              </a:solidFill>
              <a:latin typeface="Times New Roman" panose="02020603050405020304" pitchFamily="2" charset="0"/>
              <a:cs typeface="Times New Roman" panose="02020603050405020304" pitchFamily="2" charset="0"/>
            </a:endParaRPr>
          </a:p>
          <a:p>
            <a:pPr indent="274955"/>
            <a:r>
              <a:rPr sz="2000">
                <a:solidFill>
                  <a:srgbClr val="231F20"/>
                </a:solidFill>
                <a:latin typeface="Times New Roman" panose="02020603050405020304" pitchFamily="2" charset="0"/>
                <a:cs typeface="Times New Roman" panose="02020603050405020304" pitchFamily="2" charset="0"/>
              </a:rPr>
              <a:t>矩阵左下方部分 [ 机会类型 III，“技术转移（technology transfer）”]—— 市场需求未得到识别但资源和能力确定（问题未知但可获得解决方法）—— 包括我们所说的“技术转移”的挑战， 如寻找应用领域和闲置的生产能力。这里的机会开发更多强调的是寻找应用领域而不是产品 / 服务的开发。</a:t>
            </a:r>
            <a:endParaRPr sz="2000">
              <a:solidFill>
                <a:srgbClr val="231F20"/>
              </a:solidFill>
              <a:latin typeface="Times New Roman" panose="02020603050405020304" pitchFamily="2" charset="0"/>
              <a:cs typeface="Times New Roman" panose="02020603050405020304" pitchFamily="2" charset="0"/>
            </a:endParaRPr>
          </a:p>
          <a:p>
            <a:pPr indent="274955"/>
            <a:r>
              <a:rPr sz="2000">
                <a:solidFill>
                  <a:srgbClr val="231F20"/>
                </a:solidFill>
                <a:latin typeface="Times New Roman" panose="02020603050405020304" pitchFamily="2" charset="0"/>
                <a:cs typeface="Times New Roman" panose="02020603050405020304" pitchFamily="2" charset="0"/>
              </a:rPr>
              <a:t>矩阵右下方部分 [ 机会类型 IV，“业务形成（business formation）”—— 市场需求已识别且资源和能力已确定（问题及其解决方法都已知）—— 这里机会的开发就是将市场需求与现有的资源匹配起来，形成可以创造并传递价值的新企业。</a:t>
            </a:r>
            <a:endParaRPr sz="200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272327" y="77954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sym typeface="字魂131号-酷乐潮玩体" panose="00000500000000000000" pitchFamily="2" charset="-122"/>
              </a:rPr>
              <a:t>二、根据创业机会的发展情况进行分类</a:t>
            </a:r>
            <a:endParaRPr lang="zh-CN" altLang="en-US" sz="2400" b="1" dirty="0">
              <a:sym typeface="字魂131号-酷乐潮玩体" panose="00000500000000000000" pitchFamily="2" charset="-122"/>
            </a:endParaRPr>
          </a:p>
        </p:txBody>
      </p:sp>
      <p:sp>
        <p:nvSpPr>
          <p:cNvPr id="4" name="文本框 3"/>
          <p:cNvSpPr txBox="1"/>
          <p:nvPr/>
        </p:nvSpPr>
        <p:spPr>
          <a:xfrm>
            <a:off x="1174115" y="1534795"/>
            <a:ext cx="10306685" cy="4707890"/>
          </a:xfrm>
          <a:prstGeom prst="rect">
            <a:avLst/>
          </a:prstGeom>
          <a:noFill/>
          <a:ln w="9525">
            <a:noFill/>
          </a:ln>
        </p:spPr>
        <p:txBody>
          <a:bodyPr wrap="square">
            <a:spAutoFit/>
          </a:bodyPr>
          <a:p>
            <a:pPr indent="274955"/>
            <a:r>
              <a:rPr sz="2000">
                <a:solidFill>
                  <a:srgbClr val="231F20"/>
                </a:solidFill>
                <a:latin typeface="Times New Roman" panose="02020603050405020304" pitchFamily="2" charset="0"/>
                <a:cs typeface="Times New Roman" panose="02020603050405020304" pitchFamily="2" charset="0"/>
              </a:rPr>
              <a:t>从理论上来说，这个矩阵描述了一个发展的过程：从问题和解决方法都未知（左上方部分）到已知问题或解决方法其中之一（右上方和左下方部分），再到两者都已知（右下方部分）。在问题及其解决方法有一个未知或是两个都未知的情况下形成的企业，其成功的概率比两者都已知的情况下形成的企业成功的概率要小。</a:t>
            </a:r>
            <a:endParaRPr sz="2000">
              <a:solidFill>
                <a:srgbClr val="231F20"/>
              </a:solidFill>
              <a:latin typeface="Times New Roman" panose="02020603050405020304" pitchFamily="2" charset="0"/>
              <a:cs typeface="Times New Roman" panose="02020603050405020304" pitchFamily="2" charset="0"/>
            </a:endParaRPr>
          </a:p>
          <a:p>
            <a:pPr indent="274955"/>
            <a:r>
              <a:rPr sz="2000">
                <a:solidFill>
                  <a:srgbClr val="231F20"/>
                </a:solidFill>
                <a:latin typeface="Times New Roman" panose="02020603050405020304" pitchFamily="2" charset="0"/>
                <a:cs typeface="Times New Roman" panose="02020603050405020304" pitchFamily="2" charset="0"/>
              </a:rPr>
              <a:t>总的来说，创业机会可归纳为技术机会、市场机会、政策机会与社会和人口机会四种类型。 </a:t>
            </a:r>
            <a:endParaRPr sz="2000">
              <a:solidFill>
                <a:srgbClr val="231F20"/>
              </a:solidFill>
              <a:latin typeface="Times New Roman" panose="02020603050405020304" pitchFamily="2" charset="0"/>
              <a:cs typeface="Times New Roman" panose="02020603050405020304" pitchFamily="2" charset="0"/>
            </a:endParaRPr>
          </a:p>
          <a:p>
            <a:pPr indent="274955"/>
            <a:r>
              <a:rPr sz="2000">
                <a:solidFill>
                  <a:srgbClr val="FF0000"/>
                </a:solidFill>
                <a:latin typeface="Times New Roman" panose="02020603050405020304" pitchFamily="2" charset="0"/>
                <a:cs typeface="Times New Roman" panose="02020603050405020304" pitchFamily="2" charset="0"/>
              </a:rPr>
              <a:t>第一，技术机会</a:t>
            </a:r>
            <a:r>
              <a:rPr sz="2000">
                <a:solidFill>
                  <a:srgbClr val="231F20"/>
                </a:solidFill>
                <a:latin typeface="Times New Roman" panose="02020603050405020304" pitchFamily="2" charset="0"/>
                <a:cs typeface="Times New Roman" panose="02020603050405020304" pitchFamily="2" charset="0"/>
              </a:rPr>
              <a:t>，即技术变革带来的创业机会。主要源自新的科技突破和社会的科技进步。通常，技术上的任何变化，或多种技术的组合，都可能给创业者带来某种商业机会，具体表现在三方面：①新技术替代旧技术。当在某一领域出现了新的科技突破和技术，并且它们足以替代某些旧技术时，通常随着旧技术的淘汰和新技术的未完全占领市场而暂时出现一点市场空白。②实现新功能。创造新产品的新技术的出现无疑会给创业者带来新的商机，如互联网的发明伴随着一系列与网络相关的创业机会的出现。③新技术带来的新问题。多数技术的出现对人类都有其既有利又有弊的两面性，即在给人类带来新的利益的同时，也会给人类带来某些新的问题，这就会迫使人们为了消除新技术的某些弊端，再去开发新的技术并使其商业化，如汽车的消声器和楼房的避雷针，这就会带来新的创业机会。</a:t>
            </a:r>
            <a:endParaRPr sz="200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272327" y="77954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sym typeface="字魂131号-酷乐潮玩体" panose="00000500000000000000" pitchFamily="2" charset="-122"/>
              </a:rPr>
              <a:t>二、根据创业机会的发展情况进行分类</a:t>
            </a:r>
            <a:endParaRPr lang="zh-CN" altLang="en-US" sz="2400" b="1" dirty="0">
              <a:sym typeface="字魂131号-酷乐潮玩体" panose="00000500000000000000" pitchFamily="2" charset="-122"/>
            </a:endParaRPr>
          </a:p>
        </p:txBody>
      </p:sp>
      <p:sp>
        <p:nvSpPr>
          <p:cNvPr id="4" name="文本框 3"/>
          <p:cNvSpPr txBox="1"/>
          <p:nvPr/>
        </p:nvSpPr>
        <p:spPr>
          <a:xfrm>
            <a:off x="1174115" y="1534795"/>
            <a:ext cx="10306685" cy="4399915"/>
          </a:xfrm>
          <a:prstGeom prst="rect">
            <a:avLst/>
          </a:prstGeom>
          <a:noFill/>
          <a:ln w="9525">
            <a:noFill/>
          </a:ln>
        </p:spPr>
        <p:txBody>
          <a:bodyPr wrap="square">
            <a:spAutoFit/>
          </a:bodyPr>
          <a:p>
            <a:pPr indent="274955"/>
            <a:r>
              <a:rPr lang="en-US" sz="2000">
                <a:solidFill>
                  <a:srgbClr val="231F20"/>
                </a:solidFill>
                <a:latin typeface="Times New Roman" panose="02020603050405020304" pitchFamily="2" charset="0"/>
                <a:cs typeface="Times New Roman" panose="02020603050405020304" pitchFamily="2" charset="0"/>
              </a:rPr>
              <a:t>     </a:t>
            </a:r>
            <a:r>
              <a:rPr sz="2000">
                <a:solidFill>
                  <a:srgbClr val="FF0000"/>
                </a:solidFill>
                <a:latin typeface="Times New Roman" panose="02020603050405020304" pitchFamily="2" charset="0"/>
                <a:cs typeface="Times New Roman" panose="02020603050405020304" pitchFamily="2" charset="0"/>
              </a:rPr>
              <a:t>第二，市场机会</a:t>
            </a:r>
            <a:r>
              <a:rPr sz="2000">
                <a:solidFill>
                  <a:srgbClr val="231F20"/>
                </a:solidFill>
                <a:latin typeface="Times New Roman" panose="02020603050405020304" pitchFamily="2" charset="0"/>
                <a:cs typeface="Times New Roman" panose="02020603050405020304" pitchFamily="2" charset="0"/>
              </a:rPr>
              <a:t>，即市场变化产生的创业机会。一般来看，主要有以下四类：①市场上出现了与经济发展阶段有关的新需求，相应地，就需要有企业去满足这些新的需求。②当期市场供给缺陷产生的新的商业机会，非均衡经济学认为，市场是不可能真正完全供求平衡的，总有一些供给不能实现其价值，因此，创业者如果能发现这些供给结构性缺陷，同样可以找到可资利用并创业的商业机会。③先进国家或地区产业转移带来的市场机会。从历史上看，世界各国的发展进程是有快有慢的，即便在同一国家，不同区域的发展进程也不尽相同。因此，在先进国家或地区与落后国家或地区之间，就有一个发展的级差，当这个级差大到一定程度时，由于国家或地区之间存在成本差异， 再加上经济发展到一定程度，如环保问题往往会被先进国家或地区率先提上议事日程，先进国家或地区就会将某些产业向外转移，这就可能为落后国家或地区的创业者提供创业的商业机会。④从中外比较中寻找差距，差距中往往隐含着某种商机，通过与先进国家或地区比较，看看别人已有的哪些东西我们还没有，借鉴西方国家成熟企业的发展经验，也可能发现某种商业机会。</a:t>
            </a:r>
            <a:endParaRPr sz="2000">
              <a:solidFill>
                <a:srgbClr val="231F20"/>
              </a:solidFill>
              <a:latin typeface="Times New Roman" panose="02020603050405020304" pitchFamily="2" charset="0"/>
              <a:cs typeface="Times New Roman" panose="02020603050405020304" pitchFamily="2" charset="0"/>
            </a:endParaRPr>
          </a:p>
          <a:p>
            <a:pPr indent="274955"/>
            <a:r>
              <a:rPr sz="2000">
                <a:solidFill>
                  <a:srgbClr val="231F20"/>
                </a:solidFill>
                <a:latin typeface="Times New Roman" panose="02020603050405020304" pitchFamily="2" charset="0"/>
                <a:cs typeface="Times New Roman" panose="02020603050405020304" pitchFamily="2" charset="0"/>
              </a:rPr>
              <a:t>   </a:t>
            </a:r>
            <a:r>
              <a:rPr sz="2000">
                <a:solidFill>
                  <a:srgbClr val="FF0000"/>
                </a:solidFill>
                <a:latin typeface="Times New Roman" panose="02020603050405020304" pitchFamily="2" charset="0"/>
                <a:cs typeface="Times New Roman" panose="02020603050405020304" pitchFamily="2" charset="0"/>
              </a:rPr>
              <a:t>第三，政策机会</a:t>
            </a:r>
            <a:r>
              <a:rPr sz="2000">
                <a:solidFill>
                  <a:srgbClr val="231F20"/>
                </a:solidFill>
                <a:latin typeface="Times New Roman" panose="02020603050405020304" pitchFamily="2" charset="0"/>
                <a:cs typeface="Times New Roman" panose="02020603050405020304" pitchFamily="2" charset="0"/>
              </a:rPr>
              <a:t>，即政府政策变化所赐予创业者的商业机会。随着经济发展、科技变革等，政府必然也要不断调整自己的政策，而政府政策的某些变化，就可能给创业者带来新</a:t>
            </a:r>
            <a:endParaRPr sz="200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272327" y="77954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sym typeface="字魂131号-酷乐潮玩体" panose="00000500000000000000" pitchFamily="2" charset="-122"/>
              </a:rPr>
              <a:t>二、根据创业机会的发展情况进行分类</a:t>
            </a:r>
            <a:endParaRPr lang="zh-CN" altLang="en-US" sz="2400" b="1" dirty="0">
              <a:sym typeface="字魂131号-酷乐潮玩体" panose="00000500000000000000" pitchFamily="2" charset="-122"/>
            </a:endParaRPr>
          </a:p>
        </p:txBody>
      </p:sp>
      <p:sp>
        <p:nvSpPr>
          <p:cNvPr id="4" name="文本框 3"/>
          <p:cNvSpPr txBox="1"/>
          <p:nvPr/>
        </p:nvSpPr>
        <p:spPr>
          <a:xfrm>
            <a:off x="1174115" y="1534795"/>
            <a:ext cx="10306685" cy="4092575"/>
          </a:xfrm>
          <a:prstGeom prst="rect">
            <a:avLst/>
          </a:prstGeom>
          <a:noFill/>
          <a:ln w="9525">
            <a:noFill/>
          </a:ln>
        </p:spPr>
        <p:txBody>
          <a:bodyPr wrap="square">
            <a:spAutoFit/>
          </a:bodyPr>
          <a:p>
            <a:pPr indent="0"/>
            <a:r>
              <a:rPr sz="2000">
                <a:solidFill>
                  <a:srgbClr val="231F20"/>
                </a:solidFill>
                <a:latin typeface="Times New Roman" panose="02020603050405020304" pitchFamily="2" charset="0"/>
                <a:cs typeface="Times New Roman" panose="02020603050405020304" pitchFamily="2" charset="0"/>
              </a:rPr>
              <a:t>的商业机会。政策的变化能够产生创业机会，是因为它使创业者能够提出更多不同的想法，而这些创业者可能在一个常规体制下面是被禁止进入的。政策的变革也清除了很多不利于生成新企业的官僚政治障碍，这些障碍的清除，使得创业者的创业成本大大降低，原来无利可图的创业项目变得有利可图。政策的变化也可能通过强制增加需求的方式创造出新的商机，如汽车安全带。</a:t>
            </a:r>
            <a:endParaRPr sz="2000">
              <a:solidFill>
                <a:srgbClr val="231F20"/>
              </a:solidFill>
              <a:latin typeface="Times New Roman" panose="02020603050405020304" pitchFamily="2" charset="0"/>
              <a:cs typeface="Times New Roman" panose="02020603050405020304" pitchFamily="2" charset="0"/>
            </a:endParaRPr>
          </a:p>
          <a:p>
            <a:pPr indent="274955"/>
            <a:r>
              <a:rPr sz="2000">
                <a:solidFill>
                  <a:srgbClr val="FF0000"/>
                </a:solidFill>
                <a:latin typeface="Times New Roman" panose="02020603050405020304" pitchFamily="2" charset="0"/>
                <a:cs typeface="Times New Roman" panose="02020603050405020304" pitchFamily="2" charset="0"/>
              </a:rPr>
              <a:t>第四，社会和人口机会</a:t>
            </a:r>
            <a:r>
              <a:rPr sz="2000">
                <a:solidFill>
                  <a:srgbClr val="231F20"/>
                </a:solidFill>
                <a:latin typeface="Times New Roman" panose="02020603050405020304" pitchFamily="2" charset="0"/>
                <a:cs typeface="Times New Roman" panose="02020603050405020304" pitchFamily="2" charset="0"/>
              </a:rPr>
              <a:t>，即随着社会和人口的变革所新产生出的创业机会。人的需求是变化着的，不同时期的社会和人口的变革会产生不同的需求，随着现代社会发展的加快，这种变化中的需求更加明显。大量女性人口加入就业，创造了家政服务业和快餐食品的市场机会；人口寿命延长导致的老龄化问题，创造了老龄用品市场；计划生育政策使得教育市场高速发展；“单身贵族”的产生，促进了小户型商品房的热销。社会和人口是紧密联系在一起的，有时候社会文化的变革也是创业机会产生的引擎，如随着中国国家实力的增强，中国文化产业的相关市场也得到了蓬勃发展，越来越多外国人学习中国的中医、太极拳等中国传统文化。</a:t>
            </a:r>
            <a:endParaRPr sz="200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326390" y="3803015"/>
            <a:ext cx="6217920" cy="1198880"/>
          </a:xfrm>
          <a:prstGeom prst="rect">
            <a:avLst/>
          </a:prstGeom>
          <a:ln>
            <a:noFill/>
          </a:ln>
        </p:spPr>
        <p:txBody>
          <a:bodyPr wrap="square">
            <a:spAutoFit/>
          </a:bodyPr>
          <a:lstStyle/>
          <a:p>
            <a:pPr algn="l" fontAlgn="base">
              <a:lnSpc>
                <a:spcPct val="120000"/>
              </a:lnSpc>
              <a:spcBef>
                <a:spcPts val="25"/>
              </a:spcBef>
            </a:pPr>
            <a:r>
              <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创业机会的评价</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884285" y="4617720"/>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03</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矩形 15366">
            <a:hlinkClick r:id="rId1" action="ppaction://hlinksldjump"/>
          </p:cNvPr>
          <p:cNvSpPr>
            <a:spLocks noChangeArrowheads="1"/>
          </p:cNvSpPr>
          <p:nvPr/>
        </p:nvSpPr>
        <p:spPr bwMode="auto">
          <a:xfrm>
            <a:off x="1568622" y="200763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一、创业机会的识别</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2" name="矩形 15366">
            <a:hlinkClick r:id="rId2" tooltip="" action="ppaction://hlinksldjump"/>
          </p:cNvPr>
          <p:cNvSpPr>
            <a:spLocks noChangeArrowheads="1"/>
          </p:cNvSpPr>
          <p:nvPr/>
        </p:nvSpPr>
        <p:spPr bwMode="auto">
          <a:xfrm>
            <a:off x="3151677" y="3066775"/>
            <a:ext cx="5648616" cy="72482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二、创业机会的评价标准</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4" name="图片 3" descr="89333041&amp;pky8189333041&amp;"/>
          <p:cNvPicPr>
            <a:picLocks noChangeAspect="1"/>
          </p:cNvPicPr>
          <p:nvPr/>
        </p:nvPicPr>
        <p:blipFill>
          <a:blip r:embed="rId3"/>
          <a:stretch>
            <a:fillRect/>
          </a:stretch>
        </p:blipFill>
        <p:spPr>
          <a:xfrm>
            <a:off x="7491095" y="1644015"/>
            <a:ext cx="4381500" cy="4985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Scale>
                                      <p:cBhvr>
                                        <p:cTn id="6" dur="500" fill="hold"/>
                                        <p:tgtEl>
                                          <p:spTgt spid="99"/>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1" nodeType="clickEffect">
                                  <p:stCondLst>
                                    <p:cond delay="0"/>
                                  </p:stCondLst>
                                  <p:childTnLst>
                                    <p:animScale>
                                      <p:cBhvr>
                                        <p:cTn id="10" dur="500" fill="hold"/>
                                        <p:tgtEl>
                                          <p:spTgt spid="2"/>
                                        </p:tgtEl>
                                      </p:cBhvr>
                                      <p:by x="150000" y="150000"/>
                                      <p:from x="100000" y="100000"/>
                                      <p:to x="150000" y="150000"/>
                                    </p:animScale>
                                  </p:childTnLst>
                                </p:cTn>
                              </p:par>
                              <p:par>
                                <p:cTn id="11" presetID="6" presetClass="emph" presetSubtype="0" fill="hold" grpId="2" nodeType="withEffect">
                                  <p:stCondLst>
                                    <p:cond delay="0"/>
                                  </p:stCondLst>
                                  <p:childTnLst>
                                    <p:animScale>
                                      <p:cBhvr>
                                        <p:cTn id="12" dur="500" fill="hold"/>
                                        <p:tgtEl>
                                          <p:spTgt spid="99"/>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2" nodeType="clickEffect">
                                  <p:stCondLst>
                                    <p:cond delay="0"/>
                                  </p:stCondLst>
                                  <p:childTnLst>
                                    <p:animScale>
                                      <p:cBhvr>
                                        <p:cTn id="16" dur="500" fill="hold"/>
                                        <p:tgtEl>
                                          <p:spTgt spid="2"/>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bldLvl="0" animBg="1"/>
      <p:bldP spid="2" grpId="0" bldLvl="0" animBg="1"/>
      <p:bldP spid="99" grpId="1" bldLvl="0" animBg="1"/>
      <p:bldP spid="2" grpId="1" bldLvl="0" animBg="1"/>
      <p:bldP spid="99" grpId="2" bldLvl="0" animBg="1"/>
      <p:bldP spid="2" grpId="2" bldLvl="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44295" y="1494155"/>
            <a:ext cx="10072370" cy="4707890"/>
          </a:xfrm>
          <a:prstGeom prst="rect">
            <a:avLst/>
          </a:prstGeom>
          <a:noFill/>
          <a:ln w="9525">
            <a:noFill/>
          </a:ln>
        </p:spPr>
        <p:txBody>
          <a:bodyPr wrap="square">
            <a:spAutoFit/>
          </a:bodyPr>
          <a:p>
            <a:pPr indent="266700"/>
            <a:r>
              <a:rPr sz="2000">
                <a:solidFill>
                  <a:schemeClr val="tx1"/>
                </a:solidFill>
                <a:latin typeface="Times New Roman" panose="02020603050405020304" pitchFamily="2" charset="0"/>
                <a:cs typeface="Times New Roman" panose="02020603050405020304" pitchFamily="2" charset="0"/>
              </a:rPr>
              <a:t>从本质上看，成功的创业者就是能够识别创业机会，并借此创立企业的人。创业者是特立独行的， 他们能够作出与众不同的决策。只有能够敏锐地识别和捕捉创业机会的创业者才能挖到第一桶金，正是这种识别能力使创业成功者脱颖而出，如果不具备这种能力，就算创业机会摆在他面前他也会视而不见。研究表明，认知能力的差异源于存储和使用信息的心智结构不同：有些人能更好地获取关键信息，这有助于识别机会或产生创意；有些人能更好地利用信息，找到被别人忽视的机会。</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创业者在识别创业机会的过程中，必须舍弃很多看似不错的机会，把握住真正的良机。蒂蒙斯给出了几项识别真正的创业良机的标准。创业机会能让企业为顾客创造或增加价值；解决一项重大问题，或满足一项重大需求；有需求旺盛的市场；有配合默契的创始人和管理团队；适应市场中的各种突发状况。</a:t>
            </a:r>
            <a:endParaRPr sz="200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（一）创业机会识别的过程</a:t>
            </a:r>
            <a:endParaRPr sz="2000" b="1">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创业机会识别的过程，与产品研究和开发的过程很相似。不过，产品研究和开发的最终结果是产出新产品，而机会识别的目的是创立新企业。机会识别的过程包括识别、评价和开发，而评价是贯穿始终的重要步骤。</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  “评价”这一步骤通常与判断联系在一起，判断的结果决定了创业机会是否能够得到物</a:t>
            </a:r>
            <a:endParaRPr sz="20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9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一、创业机会的识别</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44295" y="1494155"/>
            <a:ext cx="10072370" cy="4399915"/>
          </a:xfrm>
          <a:prstGeom prst="rect">
            <a:avLst/>
          </a:prstGeom>
          <a:noFill/>
          <a:ln w="9525">
            <a:noFill/>
          </a:ln>
        </p:spPr>
        <p:txBody>
          <a:bodyPr wrap="square">
            <a:spAutoFit/>
          </a:bodyPr>
          <a:p>
            <a:pPr indent="266700"/>
            <a:r>
              <a:rPr sz="2000">
                <a:solidFill>
                  <a:schemeClr val="tx1"/>
                </a:solidFill>
                <a:latin typeface="Times New Roman" panose="02020603050405020304" pitchFamily="2" charset="0"/>
                <a:cs typeface="Times New Roman" panose="02020603050405020304" pitchFamily="2" charset="0"/>
              </a:rPr>
              <a:t>力、财力的投入，是否有进入下一阶段发展的必要。在整个过程中，对创业机会进行评价的人主要有创业者（创业团队）和投资人（天使投资人、风险投资家和股东）。在机会识别的不同阶段，创业者很可能会对其作出多次评价，这些评价会使创业者识别出其他的新机会或调整整体认识。创业者可以对预测的市场需求和资源掌握情况进行非正式的研究，判断是否要对某一创业机会继续关注、深入了解。但如果深入研究需要耗费大量的资源，机会评价工作就会变得正式起来。一般来说，那些决定资源分配的人会对创业企业的商业计划进行全面的评价和调查。</a:t>
            </a:r>
            <a:endParaRPr sz="200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（二）影响创业机会识别的因素</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创业机会的识别过程是一个不断调整、反复权衡的过程，不同的创业者有着不同的关注点。同一个创业机会往往会受到不同的评价。</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因此，影响机会识别的因素也成为了研究的重点。哪些因素使人更善于识别出有价值的创业机会？主要集中在以下四个方面。</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rgbClr val="FF0000"/>
                </a:solidFill>
                <a:latin typeface="Times New Roman" panose="02020603050405020304" pitchFamily="2" charset="0"/>
                <a:cs typeface="Times New Roman" panose="02020603050405020304" pitchFamily="2" charset="0"/>
              </a:rPr>
              <a:t>第一，先前经验。</a:t>
            </a:r>
            <a:r>
              <a:rPr sz="2000">
                <a:solidFill>
                  <a:schemeClr val="tx1"/>
                </a:solidFill>
                <a:latin typeface="Times New Roman" panose="02020603050405020304" pitchFamily="2" charset="0"/>
                <a:cs typeface="Times New Roman" panose="02020603050405020304" pitchFamily="2" charset="0"/>
              </a:rPr>
              <a:t>拥有特定行业中的先前经验有助于创业者识别机会。例如，1989 年，一项对美国《Inc.》杂志“五百强”榜单中企业创建者的调查报告显示，43% 的受访者是在</a:t>
            </a:r>
            <a:endParaRPr sz="20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9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一、创业机会的识别</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44295" y="1494155"/>
            <a:ext cx="10072370" cy="4707890"/>
          </a:xfrm>
          <a:prstGeom prst="rect">
            <a:avLst/>
          </a:prstGeom>
          <a:noFill/>
          <a:ln w="9525">
            <a:noFill/>
          </a:ln>
        </p:spPr>
        <p:txBody>
          <a:bodyPr wrap="square">
            <a:spAutoFit/>
          </a:bodyPr>
          <a:p>
            <a:pPr indent="28575"/>
            <a:r>
              <a:rPr sz="2000">
                <a:solidFill>
                  <a:schemeClr val="tx1"/>
                </a:solidFill>
                <a:latin typeface="Times New Roman" panose="02020603050405020304" pitchFamily="2" charset="0"/>
                <a:cs typeface="Times New Roman" panose="02020603050405020304" pitchFamily="2" charset="0"/>
              </a:rPr>
              <a:t>为同一行业内的企业工作时，获得创业思路的。这一结果与美国独立企业联合会（National Federation of Independent Business）的研究基本一致。另外，创业经验也非常重要。拥有创业经验的创业者更容易发现新的创业机会，这一现象被称为“走廊原理”，是指创业者一旦创建企业，就开始了一段旅程，在这段旅程中，通向创业机会的“走廊”会变得越来越清晰。这一原理提供的见解是，一旦进入某个行业，创业者将比行业外的人更容易看到创业机会。</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rgbClr val="FF0000"/>
                </a:solidFill>
                <a:latin typeface="Times New Roman" panose="02020603050405020304" pitchFamily="2" charset="0"/>
                <a:cs typeface="Times New Roman" panose="02020603050405020304" pitchFamily="2" charset="0"/>
              </a:rPr>
              <a:t>第二，认知因素。</a:t>
            </a:r>
            <a:r>
              <a:rPr sz="2000">
                <a:solidFill>
                  <a:schemeClr val="tx1"/>
                </a:solidFill>
                <a:latin typeface="Times New Roman" panose="02020603050405020304" pitchFamily="2" charset="0"/>
                <a:cs typeface="Times New Roman" panose="02020603050405020304" pitchFamily="2" charset="0"/>
              </a:rPr>
              <a:t>机会识别可能是一项先天技能或是一种认知过程。有些人认为，创业者有“第六感”，使他们能看到别人错过的机会。谢恩和维卡塔拉曼总结并提出在创业机会识别中个人差异包括以下特征：警觉性、个人特征、认知学习能力、创业动机、资源禀赋等。警觉性很大程度上是一种习得性的技能，拥有某个领域更多知识的人，往往比其他人对该领域内的机会更警觉。有些研究人员认定，警觉不仅是敏锐地观察周边事物，还包括个体头脑中的意识行为。个人特征是指包含创业者的背景（如性别、年龄、受教育程度、民族、家庭成长环境等）及潜质方面的特征（如创造性、风险感知能力等）。机会认知是机会识别的首个步骤，机会认知就是感知和认知到机会。机会的认知学习能力对机会的识别具有重要作用，创业者可以从创业模范中学习相关创业行为。大多数的、</a:t>
            </a:r>
            <a:endParaRPr sz="20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9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一、创业机会的识别</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274955" y="3803015"/>
            <a:ext cx="7504430" cy="1941195"/>
          </a:xfrm>
          <a:prstGeom prst="rect">
            <a:avLst/>
          </a:prstGeom>
          <a:ln>
            <a:noFill/>
          </a:ln>
        </p:spPr>
        <p:txBody>
          <a:bodyPr wrap="square">
            <a:spAutoFit/>
          </a:bodyPr>
          <a:lstStyle/>
          <a:p>
            <a:pPr>
              <a:spcBef>
                <a:spcPts val="25"/>
              </a:spcBef>
              <a:defRPr/>
            </a:pPr>
            <a:r>
              <a:rPr lang="zh-CN" altLang="en-US" sz="6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创业机会的含义、</a:t>
            </a:r>
            <a:endParaRPr lang="zh-CN" altLang="en-US" sz="6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a:p>
            <a:pPr>
              <a:spcBef>
                <a:spcPts val="25"/>
              </a:spcBef>
              <a:defRPr/>
            </a:pPr>
            <a:r>
              <a:rPr lang="zh-CN" altLang="en-US" sz="6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特征及来源</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909050" y="4483100"/>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01</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6">
                                            <p:txEl>
                                              <p:pRg st="1" end="1"/>
                                            </p:txEl>
                                          </p:spTgt>
                                        </p:tgtEl>
                                        <p:attrNameLst>
                                          <p:attrName>style.visibility</p:attrName>
                                        </p:attrNameLst>
                                      </p:cBhvr>
                                      <p:to>
                                        <p:strVal val="visible"/>
                                      </p:to>
                                    </p:set>
                                    <p:anim calcmode="lin" valueType="num">
                                      <p:cBhvr>
                                        <p:cTn id="14" dur="1000" fill="hold"/>
                                        <p:tgtEl>
                                          <p:spTgt spid="16">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1000" fill="hold"/>
                                        <p:tgtEl>
                                          <p:spTgt spid="16">
                                            <p:txEl>
                                              <p:pRg st="1" end="1"/>
                                            </p:txEl>
                                          </p:spTgt>
                                        </p:tgtEl>
                                        <p:attrNameLst>
                                          <p:attrName>ppt_y</p:attrName>
                                        </p:attrNameLst>
                                      </p:cBhvr>
                                      <p:tavLst>
                                        <p:tav tm="0">
                                          <p:val>
                                            <p:strVal val="#ppt_y"/>
                                          </p:val>
                                        </p:tav>
                                        <p:tav tm="100000">
                                          <p:val>
                                            <p:strVal val="#ppt_y"/>
                                          </p:val>
                                        </p:tav>
                                      </p:tavLst>
                                    </p:anim>
                                    <p:anim calcmode="lin" valueType="num">
                                      <p:cBhvr>
                                        <p:cTn id="16" dur="1000" fill="hold"/>
                                        <p:tgtEl>
                                          <p:spTgt spid="16">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1000" fill="hold"/>
                                        <p:tgtEl>
                                          <p:spTgt spid="16">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1000" tmFilter="0,0; .5, 1; 1, 1"/>
                                        <p:tgtEl>
                                          <p:spTgt spid="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500" fill="hold"/>
                                        <p:tgtEl>
                                          <p:spTgt spid="3"/>
                                        </p:tgtEl>
                                      </p:cBhvr>
                                      <p:by x="150000" y="150000"/>
                                      <p:from x="100000" y="100000"/>
                                      <p:to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1" nodeType="clickEffect">
                                  <p:stCondLst>
                                    <p:cond delay="0"/>
                                  </p:stCondLst>
                                  <p:childTnLst>
                                    <p:animScale>
                                      <p:cBhvr>
                                        <p:cTn id="26"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44295" y="1494155"/>
            <a:ext cx="10072370" cy="4707890"/>
          </a:xfrm>
          <a:prstGeom prst="rect">
            <a:avLst/>
          </a:prstGeom>
          <a:noFill/>
          <a:ln w="9525">
            <a:noFill/>
          </a:ln>
        </p:spPr>
        <p:txBody>
          <a:bodyPr wrap="square">
            <a:spAutoFit/>
          </a:bodyPr>
          <a:p>
            <a:pPr indent="28575"/>
            <a:r>
              <a:rPr sz="2000">
                <a:solidFill>
                  <a:schemeClr val="tx1"/>
                </a:solidFill>
                <a:latin typeface="Times New Roman" panose="02020603050405020304" pitchFamily="2" charset="0"/>
                <a:cs typeface="Times New Roman" panose="02020603050405020304" pitchFamily="2" charset="0"/>
              </a:rPr>
              <a:t>创业者还属于初次创业，因此如何间接地学习创业能力，尤其是机会识别能力，显得尤为重要。创业动机类型分为机会型创业和生存型创业，在不同的创业动机下，机会识别的方式可能有所不同，如拉动式还是推动式。资源禀赋是指创业者在创业初期所拥有的资源，一般分为人力资本、物质资本、技术资本、金融资本、社会资本等。由于人类认知的局限性，以及资源和能力的相对匮乏，创业者必须要借助其现有稳定社会关系网路中的企业家资本，对创业机会仔细考虑，然后融入创业活动， 开展新企业或新事业。企业家资源禀赋越丰富，就越容易感知到创业机会，也更有能力抓住机会应对不确定性并获得高收益。</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rgbClr val="FF0000"/>
                </a:solidFill>
                <a:latin typeface="Times New Roman" panose="02020603050405020304" pitchFamily="2" charset="0"/>
                <a:cs typeface="Times New Roman" panose="02020603050405020304" pitchFamily="2" charset="0"/>
              </a:rPr>
              <a:t>第三，社会关系网络。</a:t>
            </a:r>
            <a:r>
              <a:rPr sz="2000">
                <a:solidFill>
                  <a:schemeClr val="tx1"/>
                </a:solidFill>
                <a:latin typeface="Times New Roman" panose="02020603050405020304" pitchFamily="2" charset="0"/>
                <a:cs typeface="Times New Roman" panose="02020603050405020304" pitchFamily="2" charset="0"/>
              </a:rPr>
              <a:t>个人社会关系网络的深度和广度影响着机会识别。建立了大量社会与专家联系网络的人，比那些拥有少量网络的人容易得到更多的机会和创意。在一项对 65 家初创企业的调查中发现，半数创建者报告说，他们通过社会联系得到了商业创意。一项类似的研究，考察了独立创业者（独自识别出商业创意的创业者）与网络型创业者（通过社会联系识别创意的创业者） 之间的差别，研究人员发现，网络型创业者能比单独创业者识别出更多的机会。</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在社会关系网络中，按照关系的亲疏远近，我们可以大致将各种关系划分为强关系与</a:t>
            </a:r>
            <a:endParaRPr sz="20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9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一、创业机会的识别</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44295" y="1494155"/>
            <a:ext cx="10072370" cy="4707890"/>
          </a:xfrm>
          <a:prstGeom prst="rect">
            <a:avLst/>
          </a:prstGeom>
          <a:noFill/>
          <a:ln w="9525">
            <a:noFill/>
          </a:ln>
        </p:spPr>
        <p:txBody>
          <a:bodyPr wrap="square">
            <a:spAutoFit/>
          </a:bodyPr>
          <a:p>
            <a:pPr indent="28575"/>
            <a:r>
              <a:rPr sz="2000">
                <a:solidFill>
                  <a:schemeClr val="tx1"/>
                </a:solidFill>
                <a:latin typeface="Times New Roman" panose="02020603050405020304" pitchFamily="2" charset="0"/>
                <a:cs typeface="Times New Roman" panose="02020603050405020304" pitchFamily="2" charset="0"/>
              </a:rPr>
              <a:t>弱关系。强关系以频繁相互作用为特色，形成于亲戚、密友和配偶之间；弱关系以不频繁相互作用为特色， 形成于同事、同学和一般朋友之间。研究显示，创业者通过弱关系比通过强关系更可能获得新的商业创意，因为强关系主要形成于具有相似意识的个人之间，从而倾向于强化个人已有的见识与观念。而在弱关系中，个人之间的意识往往存在着较大差异，因此某个人可能会对其他人说一些能激发其全新创意的事情。</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rgbClr val="FF0000"/>
                </a:solidFill>
                <a:latin typeface="Times New Roman" panose="02020603050405020304" pitchFamily="2" charset="0"/>
                <a:cs typeface="Times New Roman" panose="02020603050405020304" pitchFamily="2" charset="0"/>
              </a:rPr>
              <a:t>第四，创造性。</a:t>
            </a:r>
            <a:r>
              <a:rPr sz="2000">
                <a:solidFill>
                  <a:schemeClr val="tx1"/>
                </a:solidFill>
                <a:latin typeface="Times New Roman" panose="02020603050405020304" pitchFamily="2" charset="0"/>
                <a:cs typeface="Times New Roman" panose="02020603050405020304" pitchFamily="2" charset="0"/>
              </a:rPr>
              <a:t>创造性是产生新奇或有用创意的过程。从某种程度上讲，机会识别是一个创造过程，是不断反复的创造性思维过程。对个人来说，创造过程持续发展经过了五个阶段：准备、孵化、洞察（灵感、设想的商业创意、问题解决）、评价、阐述。准备是指创业者带入机会识别过程中的背景、经验和知识。研究表明，50%–90% 的初创业企业创意，来自个人的先前工作经验。孵化是个人仔细考虑创意或思考问题的阶段，也是对事物进行深思熟虑的时期。洞察，它被称为“灵感体验”，在商务环境中，这是创业者识别出机会的时刻。有时候，这种经验推动过程向前发展； 有时候，它促使个人返回到准备阶段。评价是创造过程中仔细审查创意并分析其可能性的阶段，也是特别具有挑战性的阶段，因为它要求创业者对创意的可行性采取一种公正的看法。阐述是创造性创意变为最终形式的过程，详细情节已构思出来，并且创意变成有价值的东西，诸如新产品、</a:t>
            </a:r>
            <a:endParaRPr sz="20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9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一、创业机会的识别</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44295" y="1494155"/>
            <a:ext cx="10072370" cy="4707890"/>
          </a:xfrm>
          <a:prstGeom prst="rect">
            <a:avLst/>
          </a:prstGeom>
          <a:noFill/>
          <a:ln w="9525">
            <a:noFill/>
          </a:ln>
        </p:spPr>
        <p:txBody>
          <a:bodyPr wrap="square">
            <a:spAutoFit/>
          </a:bodyPr>
          <a:p>
            <a:pPr indent="28575"/>
            <a:r>
              <a:rPr sz="2000">
                <a:solidFill>
                  <a:schemeClr val="tx1"/>
                </a:solidFill>
                <a:latin typeface="Times New Roman" panose="02020603050405020304" pitchFamily="2" charset="0"/>
                <a:cs typeface="Times New Roman" panose="02020603050405020304" pitchFamily="2" charset="0"/>
              </a:rPr>
              <a:t>新服务或新的商业概念。在创业活动中，这正是撰写商业计划书的时候。</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总之，结合前面对于机会来源的讨论，我们可以大致勾勒出创业机会识别过程的轮廓，即创业机会识别是创业者与外部环境（机会来源）互动的过程，在这个过程中，创业者充分利用各种渠道和各种方式掌握并获取有关环境变化的信息，从而发现在现实世界中产品、服务、原材料和组织方式等方面存在的差距或缺陷，找出改进或创造目的—手段关系的可能性，最终识别出可能带来新产品、新服务和新组织方式等的创业机会。</a:t>
            </a:r>
            <a:endParaRPr sz="200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（三）创业机会分析的基本类型和模式</a:t>
            </a:r>
            <a:endParaRPr sz="2000" b="1">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从本质上讲，创业机会的分析和一般企业管理的战略分析并没有本质上的不同，不同之处仅仅在于前者是在企业尚未开始运营时发生。创业机会的分析也可以借鉴战略管理中的 SWOT 分析法， 对创业项目所面临的机会、威胁以及创业者自身的优势和劣势进行分析。创业机会分析和一般管理分析的最大不同之处在于创业机会分析必须有一定的预见性，因为创业项目启动到企业经营进入正轨有一个过程，相对一般企业的决策执行时间来说这个时间比较长，于是创业者在分析创业机会的时候必须更加谨慎，留有一定的余地。往往很多创业者发现一个好的创业机会，但等项目启动的时候别的更有实力的企业却已经抢先占领了市场，创业者投入的前期资本成了沉没成本，因此，创业者在分析</a:t>
            </a:r>
            <a:endParaRPr sz="20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9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一、创业机会的识别</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44295" y="1494155"/>
            <a:ext cx="10072370" cy="4399915"/>
          </a:xfrm>
          <a:prstGeom prst="rect">
            <a:avLst/>
          </a:prstGeom>
          <a:noFill/>
          <a:ln w="9525">
            <a:noFill/>
          </a:ln>
        </p:spPr>
        <p:txBody>
          <a:bodyPr wrap="square">
            <a:spAutoFit/>
          </a:bodyPr>
          <a:p>
            <a:pPr indent="28575"/>
            <a:r>
              <a:rPr sz="2000">
                <a:solidFill>
                  <a:schemeClr val="tx1"/>
                </a:solidFill>
                <a:latin typeface="Times New Roman" panose="02020603050405020304" pitchFamily="2" charset="0"/>
                <a:cs typeface="Times New Roman" panose="02020603050405020304" pitchFamily="2" charset="0"/>
              </a:rPr>
              <a:t>创业机会的时候必须考虑得更加周详才能避免出现这种情况。</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  创业机会的分析一般分为</a:t>
            </a:r>
            <a:r>
              <a:rPr sz="2000">
                <a:solidFill>
                  <a:srgbClr val="FF0000"/>
                </a:solidFill>
                <a:latin typeface="Times New Roman" panose="02020603050405020304" pitchFamily="2" charset="0"/>
                <a:cs typeface="Times New Roman" panose="02020603050405020304" pitchFamily="2" charset="0"/>
              </a:rPr>
              <a:t>创业环境分析、财务分析和人力资源分析</a:t>
            </a:r>
            <a:r>
              <a:rPr sz="2000">
                <a:solidFill>
                  <a:schemeClr val="tx1"/>
                </a:solidFill>
                <a:latin typeface="Times New Roman" panose="02020603050405020304" pitchFamily="2" charset="0"/>
                <a:cs typeface="Times New Roman" panose="02020603050405020304" pitchFamily="2" charset="0"/>
              </a:rPr>
              <a:t>。</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rgbClr val="FF0000"/>
                </a:solidFill>
                <a:latin typeface="Times New Roman" panose="02020603050405020304" pitchFamily="2" charset="0"/>
                <a:cs typeface="Times New Roman" panose="02020603050405020304" pitchFamily="2" charset="0"/>
              </a:rPr>
              <a:t>（1）</a:t>
            </a:r>
            <a:r>
              <a:rPr sz="2000">
                <a:solidFill>
                  <a:srgbClr val="FF0000"/>
                </a:solidFill>
                <a:latin typeface="Times New Roman" panose="02020603050405020304" pitchFamily="2" charset="0"/>
                <a:cs typeface="Times New Roman" panose="02020603050405020304" pitchFamily="2" charset="0"/>
              </a:rPr>
              <a:t>创业环境分析分为市场环境分析、技术环境分析和政策环境分析</a:t>
            </a:r>
            <a:r>
              <a:rPr sz="2000">
                <a:solidFill>
                  <a:schemeClr val="tx1"/>
                </a:solidFill>
                <a:latin typeface="Times New Roman" panose="02020603050405020304" pitchFamily="2" charset="0"/>
                <a:cs typeface="Times New Roman" panose="02020603050405020304" pitchFamily="2" charset="0"/>
              </a:rPr>
              <a:t>。市场环境分析是指分析创业机会所在市场布局、发展趋势和竞争态势；技术环境分析是指对创业机会所涉及的相关技术的发展状况和掌握程度的分析；政策环境分析是对涉及创业项目的相关法规政策的分析。三者都属于对创业的外部环境的分析，都必须从宏观和微观两个角度考虑，宏观上国民经济的变化、产业结构的调整、进出口政策的变化以及人均收入的变化都会影响到创业机会，微观上竞争者的变化相关产业政策变化以及上下游讨价还价能力的变化也会使创业机会价值产生变化，创业者既要考虑市场中竞争对手、消费者、管理部门、供应商等和创业直接相关的因素，也要分析外围产业、地区经济、技术发展、社会文化等间接影响创业的因素。环境分析需要对整个创业环境的发展趋势作一个比较准确的预判，这个预判需要考虑更大范围、更长时间的环境变化，如创业者要投入房地产行业，不仅要考虑构成竞争的附近楼盘、消费者的消费能力和消费习惯，还要考虑整个地区甚至全国的宏观经济和相关政策因素对于房地产产业的影响。</a:t>
            </a:r>
            <a:endParaRPr sz="20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9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一、创业机会的识别</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44295" y="1494155"/>
            <a:ext cx="10072370" cy="5015865"/>
          </a:xfrm>
          <a:prstGeom prst="rect">
            <a:avLst/>
          </a:prstGeom>
          <a:noFill/>
          <a:ln w="9525">
            <a:noFill/>
          </a:ln>
        </p:spPr>
        <p:txBody>
          <a:bodyPr wrap="square">
            <a:spAutoFit/>
          </a:bodyPr>
          <a:p>
            <a:pPr indent="266700"/>
            <a:r>
              <a:rPr sz="2000">
                <a:solidFill>
                  <a:srgbClr val="FF0000"/>
                </a:solidFill>
                <a:latin typeface="Times New Roman" panose="02020603050405020304" pitchFamily="2" charset="0"/>
                <a:cs typeface="Times New Roman" panose="02020603050405020304" pitchFamily="2" charset="0"/>
              </a:rPr>
              <a:t>（2）财务分析是对创业者筹集和使用资金的规划。</a:t>
            </a:r>
            <a:r>
              <a:rPr sz="2000">
                <a:solidFill>
                  <a:schemeClr val="tx1"/>
                </a:solidFill>
                <a:latin typeface="Times New Roman" panose="02020603050405020304" pitchFamily="2" charset="0"/>
                <a:cs typeface="Times New Roman" panose="02020603050405020304" pitchFamily="2" charset="0"/>
              </a:rPr>
              <a:t>资金是创业最重要的资源之一，由于创业型的企业没有足够的信用，筹资问题在创业初期是困扰创业者的难题。创业者面对一个创业机会， 对于创业机会进行财务分析，有利于制定出未来筹资的规划，使创业者能有条不紊地完成创业的每个步骤，避免由于缺少资金影响创业初期的发展。创业者在选择创业机会时如果没有进行财务分析， 往往很容易低估创业对于资金的需求和融资的难度，创业过程中不断出现的新情况，使得粗略规划的资金需求大大增加，而不同阶段的融资行为的不当，可能增加融资成本。就创业机会本身来说， 低估一个创业机会所需的资金，可能使得创业者投入一些超过自身融资能力的项目，造成不必要的时间和资源的浪费。</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rgbClr val="FF0000"/>
                </a:solidFill>
                <a:latin typeface="Times New Roman" panose="02020603050405020304" pitchFamily="2" charset="0"/>
                <a:cs typeface="Times New Roman" panose="02020603050405020304" pitchFamily="2" charset="0"/>
              </a:rPr>
              <a:t>（3）人力资源分析是创业者对于创业机会所需具有相关能力的人才的分析，也就是从创业者和创业团队的角度分析创业机会价值。</a:t>
            </a:r>
            <a:r>
              <a:rPr sz="2000">
                <a:solidFill>
                  <a:schemeClr val="tx1"/>
                </a:solidFill>
                <a:latin typeface="Times New Roman" panose="02020603050405020304" pitchFamily="2" charset="0"/>
                <a:cs typeface="Times New Roman" panose="02020603050405020304" pitchFamily="2" charset="0"/>
              </a:rPr>
              <a:t>一个创业机会，其对于创业者的价值不仅仅决定其客观的创业环境，创业者及其团队是否具有所需的能力并发挥相关能力是决定创业机会选择的主观因素。创业者在评估创业机会的时候，必须把所需人才的使用成本计算在内，企业外雇人员需要考虑付给的相关薪酬等，创业者自身也要考虑劳动力的付出程度和创业行为的机会成本。好的创业机会，能够充分发挥每个创业团队成员的竞争优势，包括创业者的从业经验、相关技能、性格特点等。</a:t>
            </a:r>
            <a:endParaRPr sz="20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9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一、创业机会的识别</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377585"/>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二、</a:t>
            </a: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创业机会的评价标准</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450340" y="1132840"/>
            <a:ext cx="9841865" cy="5015865"/>
          </a:xfrm>
          <a:prstGeom prst="rect">
            <a:avLst/>
          </a:prstGeom>
          <a:noFill/>
          <a:ln w="9525">
            <a:noFill/>
          </a:ln>
        </p:spPr>
        <p:txBody>
          <a:bodyPr wrap="square">
            <a:spAutoFit/>
          </a:bodyPr>
          <a:p>
            <a:pPr indent="266700"/>
            <a:r>
              <a:rPr lang="en-US" sz="2000">
                <a:solidFill>
                  <a:schemeClr val="tx1"/>
                </a:solidFill>
                <a:latin typeface="Times New Roman" panose="02020603050405020304" pitchFamily="2" charset="0"/>
                <a:cs typeface="Times New Roman" panose="02020603050405020304" pitchFamily="2" charset="0"/>
              </a:rPr>
              <a:t>  </a:t>
            </a:r>
            <a:r>
              <a:rPr sz="2000">
                <a:solidFill>
                  <a:schemeClr val="tx1"/>
                </a:solidFill>
                <a:latin typeface="Times New Roman" panose="02020603050405020304" pitchFamily="2" charset="0"/>
                <a:cs typeface="Times New Roman" panose="02020603050405020304" pitchFamily="2" charset="0"/>
              </a:rPr>
              <a:t>创业机会的评价标准可以简单地分为定性分析和定量分析。定性分析和定量分析角度不同，前者主要分析的是难以用数字衡量或者没有绝对的衡量标准的因素，后者则是分析比较客观、容易量化的因素。</a:t>
            </a:r>
            <a:endParaRPr sz="200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（一）定性分析</a:t>
            </a:r>
            <a:endParaRPr sz="2000" b="1">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   托马斯·齐默勒（Thomas W. Zimmerer）、诺曼（Norman）、斯卡伯勒（M. Scarborough）把创业机会的识别分为五大步骤：第一步，判断新产品或服务将怎样为购买者创造价值，判断新产品或服务应用的潜在障碍，根据对产品或服务使用的潜在障碍以及市场认可度的分析，得出新产品的潜在需求、早期使用者的行为特征以及产品实现创造收益的预期时间。第二步，分析产品在目标市场投放的技术风险、财务风险并进行机会窗分析。第三步，在产品的制造过程中是否能保证足够的生产批量和可以接受的产品质量。第四步，估算新产品项目的初始投资额，决定使用何种融资渠道。第五步，在更大范围内考虑风险程度以及如何控制和管理那些风险因素。</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  霍尔德·H. 史蒂文森（Howard H. Stevenson）、迈克尔·J. 罗伯特（Michael J. Roberts）指出， 为了充分评价创业机会，需要考虑以下几个重要问题：①回答机会的大小，存在的时间跨度和随时间成长的速度等问题；②潜在的利润是否足够弥补资本、时间和机会成本的投资，而带来令人满意的收益；③机会是否开辟了额外扩张、多样化或综</a:t>
            </a:r>
            <a:endParaRPr sz="2000">
              <a:solidFill>
                <a:schemeClr val="tx1"/>
              </a:solidFill>
              <a:latin typeface="Times New Roman" panose="02020603050405020304" pitchFamily="2" charset="0"/>
              <a:cs typeface="Times New Roman" panose="02020603050405020304" pitchFamily="2" charset="0"/>
            </a:endParaRPr>
          </a:p>
        </p:txBody>
      </p:sp>
      <p:grpSp>
        <p:nvGrpSpPr>
          <p:cNvPr id="6" name="圆角矩形 3">
            <a:hlinkClick r:id="" action="ppaction://noaction"/>
          </p:cNvPr>
          <p:cNvGrpSpPr/>
          <p:nvPr/>
        </p:nvGrpSpPr>
        <p:grpSpPr>
          <a:xfrm>
            <a:off x="11112349" y="6118823"/>
            <a:ext cx="941073" cy="565788"/>
            <a:chOff x="0" y="0"/>
            <a:chExt cx="941072" cy="565786"/>
          </a:xfrm>
        </p:grpSpPr>
        <p:sp>
          <p:nvSpPr>
            <p:cNvPr id="7"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8"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377585"/>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二、</a:t>
            </a: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创业机会的评价标准</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450340" y="1132840"/>
            <a:ext cx="9841865" cy="2553335"/>
          </a:xfrm>
          <a:prstGeom prst="rect">
            <a:avLst/>
          </a:prstGeom>
          <a:noFill/>
          <a:ln w="9525">
            <a:noFill/>
          </a:ln>
        </p:spPr>
        <p:txBody>
          <a:bodyPr wrap="square">
            <a:spAutoFit/>
          </a:bodyPr>
          <a:p>
            <a:pPr indent="13970"/>
            <a:r>
              <a:rPr sz="2000">
                <a:latin typeface="Times New Roman" panose="02020603050405020304" pitchFamily="2" charset="0"/>
                <a:cs typeface="Times New Roman" panose="02020603050405020304" pitchFamily="2" charset="0"/>
              </a:rPr>
              <a:t>合的商业机会选择；④在可能的障碍面前，收益是否会持久；⑤产品或服务是否真正满足了真实的需求。</a:t>
            </a:r>
            <a:endParaRPr sz="2000">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贾斯廷·G. 朗格内克（Justin G. Longenecker）指出了评价创业机会的五项基本标准：①对产品有明确界定的市场需求，推出的时机也是恰当的；②项目必须能够维持持久的竞争优势；③投资必须具有一定的高回报；④创业者必须适合创业机会；⑤创业机会中无致命缺陷。</a:t>
            </a:r>
            <a:endParaRPr sz="2000">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rPr>
              <a:t>蒂蒙斯提出了包括八大类 15 项指标的评价框架，是现在应用得最广泛，也是公认比较容易应用的框架。</a:t>
            </a:r>
            <a:endParaRPr sz="2000">
              <a:latin typeface="Times New Roman" panose="02020603050405020304" pitchFamily="2" charset="0"/>
              <a:cs typeface="Times New Roman" panose="02020603050405020304" pitchFamily="2" charset="0"/>
            </a:endParaRPr>
          </a:p>
        </p:txBody>
      </p:sp>
      <p:grpSp>
        <p:nvGrpSpPr>
          <p:cNvPr id="6" name="圆角矩形 3">
            <a:hlinkClick r:id="" action="ppaction://noaction"/>
          </p:cNvPr>
          <p:cNvGrpSpPr/>
          <p:nvPr/>
        </p:nvGrpSpPr>
        <p:grpSpPr>
          <a:xfrm>
            <a:off x="11112349" y="6118823"/>
            <a:ext cx="941073" cy="565788"/>
            <a:chOff x="0" y="0"/>
            <a:chExt cx="941072" cy="565786"/>
          </a:xfrm>
        </p:grpSpPr>
        <p:sp>
          <p:nvSpPr>
            <p:cNvPr id="7"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8"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10" name="流程图: 过程 9">
            <a:hlinkClick r:id="rId2" action="ppaction://hlinksldjump"/>
          </p:cNvPr>
          <p:cNvSpPr/>
          <p:nvPr/>
        </p:nvSpPr>
        <p:spPr>
          <a:xfrm>
            <a:off x="8313420" y="3686175"/>
            <a:ext cx="2799080" cy="386080"/>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indent="13970" algn="ctr"/>
            <a:r>
              <a:rPr sz="20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sym typeface="+mn-ea"/>
              </a:rPr>
              <a:t>蒂蒙斯机会评价框架</a:t>
            </a:r>
            <a:endParaRPr lang="zh-CN" altLang="en-US" sz="20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sym typeface="+mn-ea"/>
            </a:endParaRPr>
          </a:p>
        </p:txBody>
      </p:sp>
      <p:pic>
        <p:nvPicPr>
          <p:cNvPr id="3" name="图片 2" descr="89330472&amp;pky8689330472&amp;"/>
          <p:cNvPicPr>
            <a:picLocks noChangeAspect="1"/>
          </p:cNvPicPr>
          <p:nvPr/>
        </p:nvPicPr>
        <p:blipFill>
          <a:blip r:embed="rId3"/>
          <a:stretch>
            <a:fillRect/>
          </a:stretch>
        </p:blipFill>
        <p:spPr>
          <a:xfrm>
            <a:off x="1965325" y="3742690"/>
            <a:ext cx="2941955" cy="2941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圆角矩形 3">
            <a:hlinkClick r:id="" action="ppaction://noaction"/>
          </p:cNvPr>
          <p:cNvGrpSpPr/>
          <p:nvPr/>
        </p:nvGrpSpPr>
        <p:grpSpPr>
          <a:xfrm>
            <a:off x="11112349" y="6118823"/>
            <a:ext cx="941073" cy="565788"/>
            <a:chOff x="0" y="0"/>
            <a:chExt cx="941072" cy="565786"/>
          </a:xfrm>
        </p:grpSpPr>
        <p:sp>
          <p:nvSpPr>
            <p:cNvPr id="7"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8"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3" name="表格 2"/>
          <p:cNvGraphicFramePr/>
          <p:nvPr>
            <p:custDataLst>
              <p:tags r:id="rId2"/>
            </p:custDataLst>
          </p:nvPr>
        </p:nvGraphicFramePr>
        <p:xfrm>
          <a:off x="1255395" y="433705"/>
          <a:ext cx="9947910" cy="6285230"/>
        </p:xfrm>
        <a:graphic>
          <a:graphicData uri="http://schemas.openxmlformats.org/drawingml/2006/table">
            <a:tbl>
              <a:tblPr firstRow="1" bandRow="1">
                <a:tableStyleId>{5940675A-B579-460E-94D1-54222C63F5DA}</a:tableStyleId>
              </a:tblPr>
              <a:tblGrid>
                <a:gridCol w="2555875"/>
                <a:gridCol w="7392035"/>
              </a:tblGrid>
              <a:tr h="563880">
                <a:tc>
                  <a:txBody>
                    <a:bodyPr/>
                    <a:p>
                      <a:pPr indent="0" algn="ctr">
                        <a:lnSpc>
                          <a:spcPct val="120000"/>
                        </a:lnSpc>
                        <a:spcBef>
                          <a:spcPts val="0"/>
                        </a:spcBef>
                        <a:spcAft>
                          <a:spcPts val="0"/>
                        </a:spcAft>
                        <a:buNone/>
                      </a:pPr>
                      <a:r>
                        <a:rPr lang="en-US" sz="1800" b="1" spc="130">
                          <a:solidFill>
                            <a:schemeClr val="tx1"/>
                          </a:solidFill>
                          <a:latin typeface="微软雅黑" panose="020B0503020204020204" charset="-122"/>
                          <a:ea typeface="微软雅黑" panose="020B0503020204020204" charset="-122"/>
                        </a:rPr>
                        <a:t>经济因素</a:t>
                      </a:r>
                      <a:endParaRPr lang="en-US" sz="1800" b="1" spc="13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c>
                  <a:txBody>
                    <a:bodyPr/>
                    <a:p>
                      <a:pPr marL="342900" indent="-342900" algn="l">
                        <a:lnSpc>
                          <a:spcPct val="120000"/>
                        </a:lnSpc>
                        <a:spcBef>
                          <a:spcPts val="0"/>
                        </a:spcBef>
                        <a:spcAft>
                          <a:spcPts val="0"/>
                        </a:spcAft>
                        <a:buFont typeface="+mj-lt"/>
                        <a:buAutoNum type="arabicPeriod"/>
                      </a:pPr>
                      <a:r>
                        <a:rPr lang="en-US" sz="1800" b="1" spc="130">
                          <a:solidFill>
                            <a:schemeClr val="tx1"/>
                          </a:solidFill>
                          <a:latin typeface="微软雅黑" panose="020B0503020204020204" charset="-122"/>
                          <a:ea typeface="微软雅黑" panose="020B0503020204020204" charset="-122"/>
                          <a:cs typeface="微软雅黑" panose="020B0503020204020204" charset="-122"/>
                        </a:rPr>
                        <a:t>投资回报率在 25% 以上</a:t>
                      </a:r>
                      <a:endParaRPr lang="en-US" sz="1800" b="1" spc="13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l">
                        <a:lnSpc>
                          <a:spcPct val="120000"/>
                        </a:lnSpc>
                        <a:spcBef>
                          <a:spcPts val="0"/>
                        </a:spcBef>
                        <a:spcAft>
                          <a:spcPts val="0"/>
                        </a:spcAft>
                        <a:buFont typeface="+mj-lt"/>
                        <a:buAutoNum type="arabicPeriod"/>
                      </a:pPr>
                      <a:r>
                        <a:rPr lang="en-US" sz="1800" b="1" spc="130">
                          <a:solidFill>
                            <a:schemeClr val="tx1"/>
                          </a:solidFill>
                          <a:latin typeface="微软雅黑" panose="020B0503020204020204" charset="-122"/>
                          <a:ea typeface="微软雅黑" panose="020B0503020204020204" charset="-122"/>
                          <a:cs typeface="微软雅黑" panose="020B0503020204020204" charset="-122"/>
                        </a:rPr>
                        <a:t>销售额年均增长率高于 15%</a:t>
                      </a:r>
                      <a:endParaRPr lang="en-US" sz="1800" b="1" spc="13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r>
              <a:tr h="526415">
                <a:tc>
                  <a:txBody>
                    <a:bodyPr/>
                    <a:p>
                      <a:pPr indent="0" algn="ctr">
                        <a:lnSpc>
                          <a:spcPct val="120000"/>
                        </a:lnSpc>
                        <a:spcBef>
                          <a:spcPts val="0"/>
                        </a:spcBef>
                        <a:spcAft>
                          <a:spcPts val="0"/>
                        </a:spcAft>
                        <a:buNone/>
                      </a:pPr>
                      <a:r>
                        <a:rPr lang="en-US" sz="1600" b="1" spc="120">
                          <a:solidFill>
                            <a:schemeClr val="tx1"/>
                          </a:solidFill>
                          <a:latin typeface="微软雅黑" panose="020B0503020204020204" charset="-122"/>
                          <a:ea typeface="微软雅黑" panose="020B0503020204020204" charset="-122"/>
                        </a:rPr>
                        <a:t>行业和市场</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c>
                  <a:txBody>
                    <a:bodyPr/>
                    <a:p>
                      <a:pPr marL="342900" indent="-342900" algn="l">
                        <a:lnSpc>
                          <a:spcPct val="120000"/>
                        </a:lnSpc>
                        <a:spcBef>
                          <a:spcPts val="0"/>
                        </a:spcBef>
                        <a:spcAft>
                          <a:spcPts val="0"/>
                        </a:spcAft>
                        <a:buFont typeface="+mj-lt"/>
                        <a:buAutoNum type="arabicPeriod"/>
                      </a:pPr>
                      <a:r>
                        <a:rPr lang="en-US" sz="1600" b="1" spc="120">
                          <a:solidFill>
                            <a:schemeClr val="tx1"/>
                          </a:solidFill>
                          <a:latin typeface="微软雅黑" panose="020B0503020204020204" charset="-122"/>
                          <a:ea typeface="微软雅黑" panose="020B0503020204020204" charset="-122"/>
                        </a:rPr>
                        <a:t>市场日益识别，可以带来持续收入</a:t>
                      </a:r>
                      <a:endParaRPr lang="en-US" sz="1600" b="1" spc="120">
                        <a:solidFill>
                          <a:schemeClr val="tx1"/>
                        </a:solidFill>
                        <a:latin typeface="微软雅黑" panose="020B0503020204020204" charset="-122"/>
                        <a:ea typeface="微软雅黑" panose="020B0503020204020204" charset="-122"/>
                      </a:endParaRPr>
                    </a:p>
                    <a:p>
                      <a:pPr marL="342900" indent="-342900" algn="l">
                        <a:lnSpc>
                          <a:spcPct val="120000"/>
                        </a:lnSpc>
                        <a:spcBef>
                          <a:spcPts val="0"/>
                        </a:spcBef>
                        <a:spcAft>
                          <a:spcPts val="0"/>
                        </a:spcAft>
                        <a:buFont typeface="+mj-lt"/>
                        <a:buAutoNum type="arabicPeriod"/>
                      </a:pPr>
                      <a:r>
                        <a:rPr lang="en-US" sz="1600" b="1" spc="120">
                          <a:solidFill>
                            <a:schemeClr val="tx1"/>
                          </a:solidFill>
                          <a:latin typeface="微软雅黑" panose="020B0503020204020204" charset="-122"/>
                          <a:ea typeface="微软雅黑" panose="020B0503020204020204" charset="-122"/>
                        </a:rPr>
                        <a:t>将要开发的产品生命持久</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r>
              <a:tr h="828040">
                <a:tc>
                  <a:txBody>
                    <a:bodyPr/>
                    <a:p>
                      <a:pPr indent="0" algn="ctr">
                        <a:lnSpc>
                          <a:spcPct val="120000"/>
                        </a:lnSpc>
                        <a:spcBef>
                          <a:spcPts val="0"/>
                        </a:spcBef>
                        <a:spcAft>
                          <a:spcPts val="0"/>
                        </a:spcAft>
                        <a:buNone/>
                      </a:pPr>
                      <a:r>
                        <a:rPr lang="en-US" sz="1600" b="1" spc="120">
                          <a:solidFill>
                            <a:schemeClr val="tx1"/>
                          </a:solidFill>
                          <a:latin typeface="微软雅黑" panose="020B0503020204020204" charset="-122"/>
                          <a:ea typeface="微软雅黑" panose="020B0503020204020204" charset="-122"/>
                        </a:rPr>
                        <a:t>收获条件</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c>
                  <a:txBody>
                    <a:bodyPr/>
                    <a:p>
                      <a:pPr marL="342900" indent="-342900" algn="l">
                        <a:lnSpc>
                          <a:spcPct val="120000"/>
                        </a:lnSpc>
                        <a:spcBef>
                          <a:spcPts val="0"/>
                        </a:spcBef>
                        <a:spcAft>
                          <a:spcPts val="0"/>
                        </a:spcAft>
                        <a:buFont typeface="+mj-lt"/>
                        <a:buAutoNum type="arabicPeriod"/>
                      </a:pPr>
                      <a:r>
                        <a:rPr lang="en-US" sz="1600" b="1" spc="120">
                          <a:solidFill>
                            <a:schemeClr val="tx1"/>
                          </a:solidFill>
                          <a:latin typeface="微软雅黑" panose="020B0503020204020204" charset="-122"/>
                          <a:ea typeface="微软雅黑" panose="020B0503020204020204" charset="-122"/>
                        </a:rPr>
                        <a:t>项目带来的附加价值有较高的战略意义</a:t>
                      </a:r>
                      <a:endParaRPr lang="en-US" sz="1600" b="1" spc="120">
                        <a:solidFill>
                          <a:schemeClr val="tx1"/>
                        </a:solidFill>
                        <a:latin typeface="微软雅黑" panose="020B0503020204020204" charset="-122"/>
                        <a:ea typeface="微软雅黑" panose="020B0503020204020204" charset="-122"/>
                      </a:endParaRPr>
                    </a:p>
                    <a:p>
                      <a:pPr marL="342900" indent="-342900" algn="l">
                        <a:lnSpc>
                          <a:spcPct val="120000"/>
                        </a:lnSpc>
                        <a:spcBef>
                          <a:spcPts val="0"/>
                        </a:spcBef>
                        <a:spcAft>
                          <a:spcPts val="0"/>
                        </a:spcAft>
                        <a:buFont typeface="+mj-lt"/>
                        <a:buAutoNum type="arabicPeriod"/>
                      </a:pPr>
                      <a:r>
                        <a:rPr lang="en-US" sz="1600" b="1" spc="120">
                          <a:solidFill>
                            <a:schemeClr val="tx1"/>
                          </a:solidFill>
                          <a:latin typeface="微软雅黑" panose="020B0503020204020204" charset="-122"/>
                          <a:ea typeface="微软雅黑" panose="020B0503020204020204" charset="-122"/>
                        </a:rPr>
                        <a:t>存在现有的或可预料的退出方式</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r>
              <a:tr h="526415">
                <a:tc>
                  <a:txBody>
                    <a:bodyPr/>
                    <a:p>
                      <a:pPr indent="0" algn="ctr">
                        <a:lnSpc>
                          <a:spcPct val="120000"/>
                        </a:lnSpc>
                        <a:spcBef>
                          <a:spcPts val="0"/>
                        </a:spcBef>
                        <a:spcAft>
                          <a:spcPts val="0"/>
                        </a:spcAft>
                        <a:buNone/>
                      </a:pPr>
                      <a:r>
                        <a:rPr lang="en-US" sz="1600" b="1" spc="120">
                          <a:solidFill>
                            <a:schemeClr val="tx1"/>
                          </a:solidFill>
                          <a:latin typeface="微软雅黑" panose="020B0503020204020204" charset="-122"/>
                          <a:ea typeface="微软雅黑" panose="020B0503020204020204" charset="-122"/>
                        </a:rPr>
                        <a:t>竞争优势</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c>
                  <a:txBody>
                    <a:bodyPr/>
                    <a:p>
                      <a:pPr marL="342900" indent="-342900" algn="l">
                        <a:lnSpc>
                          <a:spcPct val="120000"/>
                        </a:lnSpc>
                        <a:spcBef>
                          <a:spcPts val="0"/>
                        </a:spcBef>
                        <a:spcAft>
                          <a:spcPts val="0"/>
                        </a:spcAft>
                        <a:buFont typeface="+mj-lt"/>
                        <a:buAutoNum type="arabicPeriod"/>
                      </a:pPr>
                      <a:r>
                        <a:rPr lang="en-US" sz="1600" b="1" spc="120">
                          <a:solidFill>
                            <a:schemeClr val="tx1"/>
                          </a:solidFill>
                          <a:latin typeface="微软雅黑" panose="020B0503020204020204" charset="-122"/>
                          <a:ea typeface="微软雅黑" panose="020B0503020204020204" charset="-122"/>
                        </a:rPr>
                        <a:t>固定成本和可变成本低</a:t>
                      </a:r>
                      <a:endParaRPr lang="en-US" sz="1600" b="1" spc="120">
                        <a:solidFill>
                          <a:schemeClr val="tx1"/>
                        </a:solidFill>
                        <a:latin typeface="微软雅黑" panose="020B0503020204020204" charset="-122"/>
                        <a:ea typeface="微软雅黑" panose="020B0503020204020204" charset="-122"/>
                      </a:endParaRPr>
                    </a:p>
                    <a:p>
                      <a:pPr marL="342900" indent="-342900" algn="l">
                        <a:lnSpc>
                          <a:spcPct val="120000"/>
                        </a:lnSpc>
                        <a:spcBef>
                          <a:spcPts val="0"/>
                        </a:spcBef>
                        <a:spcAft>
                          <a:spcPts val="0"/>
                        </a:spcAft>
                        <a:buFont typeface="+mj-lt"/>
                        <a:buAutoNum type="arabicPeriod"/>
                      </a:pPr>
                      <a:r>
                        <a:rPr lang="en-US" sz="1600" b="1" spc="120">
                          <a:solidFill>
                            <a:schemeClr val="tx1"/>
                          </a:solidFill>
                          <a:latin typeface="微软雅黑" panose="020B0503020204020204" charset="-122"/>
                          <a:ea typeface="微软雅黑" panose="020B0503020204020204" charset="-122"/>
                        </a:rPr>
                        <a:t>拥有专利或者某种独占性</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r>
              <a:tr h="828675">
                <a:tc>
                  <a:txBody>
                    <a:bodyPr/>
                    <a:p>
                      <a:pPr indent="0" algn="ctr">
                        <a:lnSpc>
                          <a:spcPct val="120000"/>
                        </a:lnSpc>
                        <a:spcBef>
                          <a:spcPts val="0"/>
                        </a:spcBef>
                        <a:spcAft>
                          <a:spcPts val="0"/>
                        </a:spcAft>
                        <a:buNone/>
                      </a:pPr>
                      <a:r>
                        <a:rPr lang="en-US" sz="1600" b="1" spc="120">
                          <a:solidFill>
                            <a:schemeClr val="tx1"/>
                          </a:solidFill>
                          <a:latin typeface="微软雅黑" panose="020B0503020204020204" charset="-122"/>
                          <a:ea typeface="微软雅黑" panose="020B0503020204020204" charset="-122"/>
                        </a:rPr>
                        <a:t>管理团队</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c>
                  <a:txBody>
                    <a:bodyPr/>
                    <a:p>
                      <a:pPr marL="342900" indent="-342900" algn="l">
                        <a:lnSpc>
                          <a:spcPct val="120000"/>
                        </a:lnSpc>
                        <a:spcBef>
                          <a:spcPts val="0"/>
                        </a:spcBef>
                        <a:spcAft>
                          <a:spcPts val="0"/>
                        </a:spcAft>
                        <a:buFont typeface="+mj-lt"/>
                        <a:buAutoNum type="arabicPeriod"/>
                      </a:pPr>
                      <a:r>
                        <a:rPr lang="en-US" sz="1600" b="1" spc="120">
                          <a:solidFill>
                            <a:schemeClr val="tx1"/>
                          </a:solidFill>
                          <a:latin typeface="微软雅黑" panose="020B0503020204020204" charset="-122"/>
                          <a:ea typeface="微软雅黑" panose="020B0503020204020204" charset="-122"/>
                        </a:rPr>
                        <a:t>创业者团队是一个优秀管理者的组合</a:t>
                      </a:r>
                      <a:endParaRPr lang="en-US" sz="1600" b="1" spc="120">
                        <a:solidFill>
                          <a:schemeClr val="tx1"/>
                        </a:solidFill>
                        <a:latin typeface="微软雅黑" panose="020B0503020204020204" charset="-122"/>
                        <a:ea typeface="微软雅黑" panose="020B0503020204020204" charset="-122"/>
                      </a:endParaRPr>
                    </a:p>
                    <a:p>
                      <a:pPr marL="342900" indent="-342900" algn="l">
                        <a:lnSpc>
                          <a:spcPct val="120000"/>
                        </a:lnSpc>
                        <a:spcBef>
                          <a:spcPts val="0"/>
                        </a:spcBef>
                        <a:spcAft>
                          <a:spcPts val="0"/>
                        </a:spcAft>
                        <a:buFont typeface="+mj-lt"/>
                        <a:buAutoNum type="arabicPeriod"/>
                      </a:pPr>
                      <a:r>
                        <a:rPr lang="en-US" sz="1600" b="1" spc="120">
                          <a:solidFill>
                            <a:schemeClr val="tx1"/>
                          </a:solidFill>
                          <a:latin typeface="微软雅黑" panose="020B0503020204020204" charset="-122"/>
                          <a:ea typeface="微软雅黑" panose="020B0503020204020204" charset="-122"/>
                        </a:rPr>
                        <a:t>管理团队知道自己缺少哪方面的知识</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r>
              <a:tr h="525780">
                <a:tc>
                  <a:txBody>
                    <a:bodyPr/>
                    <a:p>
                      <a:pPr indent="0" algn="ctr">
                        <a:lnSpc>
                          <a:spcPct val="120000"/>
                        </a:lnSpc>
                        <a:spcBef>
                          <a:spcPts val="0"/>
                        </a:spcBef>
                        <a:spcAft>
                          <a:spcPts val="0"/>
                        </a:spcAft>
                        <a:buNone/>
                      </a:pPr>
                      <a:r>
                        <a:rPr lang="en-US" sz="1600" b="1" spc="120">
                          <a:solidFill>
                            <a:schemeClr val="tx1"/>
                          </a:solidFill>
                          <a:latin typeface="微软雅黑" panose="020B0503020204020204" charset="-122"/>
                          <a:ea typeface="微软雅黑" panose="020B0503020204020204" charset="-122"/>
                        </a:rPr>
                        <a:t>致命缺陷</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Font typeface="+mj-lt"/>
                        <a:buNone/>
                      </a:pPr>
                      <a:r>
                        <a:rPr lang="en-US" sz="1600" b="1" spc="120">
                          <a:solidFill>
                            <a:schemeClr val="tx1"/>
                          </a:solidFill>
                          <a:latin typeface="微软雅黑" panose="020B0503020204020204" charset="-122"/>
                          <a:ea typeface="微软雅黑" panose="020B0503020204020204" charset="-122"/>
                        </a:rPr>
                        <a:t>不存在任何的致命缺陷</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r>
              <a:tr h="525780">
                <a:tc>
                  <a:txBody>
                    <a:bodyPr/>
                    <a:p>
                      <a:pPr indent="0" algn="ctr">
                        <a:lnSpc>
                          <a:spcPct val="120000"/>
                        </a:lnSpc>
                        <a:spcBef>
                          <a:spcPts val="0"/>
                        </a:spcBef>
                        <a:spcAft>
                          <a:spcPts val="0"/>
                        </a:spcAft>
                        <a:buNone/>
                      </a:pPr>
                      <a:r>
                        <a:rPr lang="en-US" sz="1600" b="1" spc="120">
                          <a:solidFill>
                            <a:schemeClr val="tx1"/>
                          </a:solidFill>
                          <a:latin typeface="微软雅黑" panose="020B0503020204020204" charset="-122"/>
                          <a:ea typeface="微软雅黑" panose="020B0503020204020204" charset="-122"/>
                        </a:rPr>
                        <a:t>创业家的个人标准</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c>
                  <a:txBody>
                    <a:bodyPr/>
                    <a:p>
                      <a:pPr marL="342900" indent="-342900" algn="l">
                        <a:lnSpc>
                          <a:spcPct val="120000"/>
                        </a:lnSpc>
                        <a:spcBef>
                          <a:spcPts val="0"/>
                        </a:spcBef>
                        <a:spcAft>
                          <a:spcPts val="0"/>
                        </a:spcAft>
                        <a:buFont typeface="+mj-lt"/>
                        <a:buAutoNum type="arabicPeriod"/>
                      </a:pPr>
                      <a:r>
                        <a:rPr lang="en-US" sz="1600" b="1" spc="120">
                          <a:solidFill>
                            <a:schemeClr val="tx1"/>
                          </a:solidFill>
                          <a:latin typeface="微软雅黑" panose="020B0503020204020204" charset="-122"/>
                          <a:ea typeface="微软雅黑" panose="020B0503020204020204" charset="-122"/>
                        </a:rPr>
                        <a:t>个人目标和创业活动相符合</a:t>
                      </a:r>
                      <a:endParaRPr lang="en-US" sz="1600" b="1" spc="120">
                        <a:solidFill>
                          <a:schemeClr val="tx1"/>
                        </a:solidFill>
                        <a:latin typeface="微软雅黑" panose="020B0503020204020204" charset="-122"/>
                        <a:ea typeface="微软雅黑" panose="020B0503020204020204" charset="-122"/>
                      </a:endParaRPr>
                    </a:p>
                    <a:p>
                      <a:pPr marL="342900" indent="-342900" algn="l">
                        <a:lnSpc>
                          <a:spcPct val="120000"/>
                        </a:lnSpc>
                        <a:spcBef>
                          <a:spcPts val="0"/>
                        </a:spcBef>
                        <a:spcAft>
                          <a:spcPts val="0"/>
                        </a:spcAft>
                        <a:buFont typeface="+mj-lt"/>
                        <a:buAutoNum type="arabicPeriod"/>
                      </a:pPr>
                      <a:r>
                        <a:rPr lang="en-US" sz="1600" b="1" spc="120">
                          <a:solidFill>
                            <a:schemeClr val="tx1"/>
                          </a:solidFill>
                          <a:latin typeface="微软雅黑" panose="020B0503020204020204" charset="-122"/>
                          <a:ea typeface="微软雅黑" panose="020B0503020204020204" charset="-122"/>
                        </a:rPr>
                        <a:t>所创办的事业顺应时代潮流</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r>
              <a:tr h="828675">
                <a:tc>
                  <a:txBody>
                    <a:bodyPr/>
                    <a:p>
                      <a:pPr indent="0" algn="ctr">
                        <a:lnSpc>
                          <a:spcPct val="120000"/>
                        </a:lnSpc>
                        <a:spcBef>
                          <a:spcPts val="0"/>
                        </a:spcBef>
                        <a:spcAft>
                          <a:spcPts val="0"/>
                        </a:spcAft>
                        <a:buNone/>
                      </a:pPr>
                      <a:r>
                        <a:rPr lang="en-US" sz="1600" b="1" spc="120">
                          <a:solidFill>
                            <a:schemeClr val="tx1"/>
                          </a:solidFill>
                          <a:latin typeface="微软雅黑" panose="020B0503020204020204" charset="-122"/>
                          <a:ea typeface="微软雅黑" panose="020B0503020204020204" charset="-122"/>
                        </a:rPr>
                        <a:t>理想与现实战略性差异</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c>
                  <a:txBody>
                    <a:bodyPr/>
                    <a:p>
                      <a:pPr marL="342900" indent="-342900" algn="l">
                        <a:lnSpc>
                          <a:spcPct val="120000"/>
                        </a:lnSpc>
                        <a:spcBef>
                          <a:spcPts val="0"/>
                        </a:spcBef>
                        <a:spcAft>
                          <a:spcPts val="0"/>
                        </a:spcAft>
                        <a:buFont typeface="+mj-lt"/>
                        <a:buAutoNum type="arabicPeriod"/>
                      </a:pPr>
                      <a:r>
                        <a:rPr lang="en-US" sz="1600" b="1" spc="120">
                          <a:solidFill>
                            <a:schemeClr val="tx1"/>
                          </a:solidFill>
                          <a:latin typeface="微软雅黑" panose="020B0503020204020204" charset="-122"/>
                          <a:ea typeface="微软雅黑" panose="020B0503020204020204" charset="-122"/>
                        </a:rPr>
                        <a:t>理想和现实情况相吻合</a:t>
                      </a:r>
                      <a:endParaRPr lang="en-US" sz="1600" b="1" spc="120">
                        <a:solidFill>
                          <a:schemeClr val="tx1"/>
                        </a:solidFill>
                        <a:latin typeface="微软雅黑" panose="020B0503020204020204" charset="-122"/>
                        <a:ea typeface="微软雅黑" panose="020B0503020204020204" charset="-122"/>
                      </a:endParaRPr>
                    </a:p>
                    <a:p>
                      <a:pPr marL="342900" indent="-342900" algn="l">
                        <a:lnSpc>
                          <a:spcPct val="120000"/>
                        </a:lnSpc>
                        <a:spcBef>
                          <a:spcPts val="0"/>
                        </a:spcBef>
                        <a:spcAft>
                          <a:spcPts val="0"/>
                        </a:spcAft>
                        <a:buFont typeface="+mj-lt"/>
                        <a:buAutoNum type="arabicPeriod"/>
                      </a:pPr>
                      <a:r>
                        <a:rPr lang="en-US" sz="1600" b="1" spc="120">
                          <a:solidFill>
                            <a:schemeClr val="tx1"/>
                          </a:solidFill>
                          <a:latin typeface="微软雅黑" panose="020B0503020204020204" charset="-122"/>
                          <a:ea typeface="微软雅黑" panose="020B0503020204020204" charset="-122"/>
                        </a:rPr>
                        <a:t>始终在寻找新的机会</a:t>
                      </a:r>
                      <a:endParaRPr lang="en-US" sz="1600" b="1" spc="120">
                        <a:solidFill>
                          <a:schemeClr val="tx1"/>
                        </a:solidFill>
                        <a:latin typeface="微软雅黑" panose="020B0503020204020204" charset="-122"/>
                        <a:ea typeface="微软雅黑" panose="020B0503020204020204" charset="-122"/>
                      </a:endParaRPr>
                    </a:p>
                  </a:txBody>
                  <a:tcPr marL="177800" marR="177800" marT="107950" marB="107950" vert="horz" anchor="ctr" anchorCtr="0">
                    <a:lnL w="9525">
                      <a:solidFill>
                        <a:srgbClr val="7D5CB8"/>
                      </a:solidFill>
                      <a:prstDash val="sysDash"/>
                    </a:lnL>
                    <a:lnR w="9525">
                      <a:solidFill>
                        <a:srgbClr val="7D5CB8"/>
                      </a:solidFill>
                      <a:prstDash val="sysDash"/>
                    </a:lnR>
                    <a:lnT w="9525">
                      <a:solidFill>
                        <a:srgbClr val="7D5CB8"/>
                      </a:solidFill>
                      <a:prstDash val="sysDash"/>
                    </a:lnT>
                    <a:lnB w="9525">
                      <a:solidFill>
                        <a:srgbClr val="7D5CB8"/>
                      </a:solidFill>
                      <a:prstDash val="sysDash"/>
                    </a:lnB>
                    <a:lnTlToBr>
                      <a:noFill/>
                    </a:lnTlToBr>
                    <a:lnBlToTr>
                      <a:noFill/>
                    </a:lnBlToTr>
                    <a:solidFill>
                      <a:srgbClr val="FFFFFF"/>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2327" y="662705"/>
            <a:ext cx="5648616" cy="75522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一、熊彼特创新理论</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5" name="文本框 4"/>
          <p:cNvSpPr txBox="1"/>
          <p:nvPr/>
        </p:nvSpPr>
        <p:spPr>
          <a:xfrm>
            <a:off x="1344295" y="1417955"/>
            <a:ext cx="10072370" cy="3415030"/>
          </a:xfrm>
          <a:prstGeom prst="rect">
            <a:avLst/>
          </a:prstGeom>
          <a:noFill/>
          <a:ln w="9525">
            <a:noFill/>
          </a:ln>
        </p:spPr>
        <p:txBody>
          <a:bodyPr wrap="square">
            <a:spAutoFit/>
          </a:bodyPr>
          <a:p>
            <a:pPr indent="43815"/>
            <a:r>
              <a:rPr sz="2400" b="1">
                <a:latin typeface="Times New Roman" panose="02020603050405020304" pitchFamily="2" charset="0"/>
                <a:cs typeface="Times New Roman" panose="02020603050405020304" pitchFamily="2" charset="0"/>
              </a:rPr>
              <a:t>（二）定量分析</a:t>
            </a:r>
            <a:endParaRPr sz="2400" b="1">
              <a:latin typeface="Times New Roman" panose="02020603050405020304" pitchFamily="2" charset="0"/>
              <a:cs typeface="Times New Roman" panose="02020603050405020304" pitchFamily="2" charset="0"/>
            </a:endParaRPr>
          </a:p>
          <a:p>
            <a:pPr indent="43815"/>
            <a:r>
              <a:rPr sz="2400">
                <a:solidFill>
                  <a:srgbClr val="FF0000"/>
                </a:solidFill>
                <a:latin typeface="Times New Roman" panose="02020603050405020304" pitchFamily="2" charset="0"/>
                <a:cs typeface="Times New Roman" panose="02020603050405020304" pitchFamily="2" charset="0"/>
              </a:rPr>
              <a:t>1.标准打分矩阵</a:t>
            </a:r>
            <a:endParaRPr sz="2400">
              <a:solidFill>
                <a:srgbClr val="FF0000"/>
              </a:solidFill>
              <a:latin typeface="Times New Roman" panose="02020603050405020304" pitchFamily="2" charset="0"/>
              <a:cs typeface="Times New Roman" panose="02020603050405020304" pitchFamily="2" charset="0"/>
            </a:endParaRPr>
          </a:p>
          <a:p>
            <a:pPr indent="43815"/>
            <a:r>
              <a:rPr sz="2400">
                <a:latin typeface="Times New Roman" panose="02020603050405020304" pitchFamily="2" charset="0"/>
                <a:cs typeface="Times New Roman" panose="02020603050405020304" pitchFamily="2" charset="0"/>
              </a:rPr>
              <a:t>标准打分矩阵通过选择对创业机会成功有重要影响的因素，并由专家小组对每一个因素进行最好（3 分）、好（2 分）、一般（1 分）三个等级打分，最后求出对于每个因素在各个创业机会下的加权平均分，从而可以对不同的创业机会进行比较。表 5-3 是一个标准打分矩阵的示例，其中， 列出了一项技术型机会的十项主要的评价因素，在实际应用时，可以在参照上述机会评价基本框架的前提下，根据具体情况，选择其中的全部或者部分因素进行评估。</a:t>
            </a:r>
            <a:endParaRPr sz="2400">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10" name="流程图: 过程 9">
            <a:hlinkClick r:id="rId2" action="ppaction://hlinksldjump"/>
          </p:cNvPr>
          <p:cNvSpPr/>
          <p:nvPr/>
        </p:nvSpPr>
        <p:spPr>
          <a:xfrm>
            <a:off x="8386445" y="4832985"/>
            <a:ext cx="2799080" cy="386080"/>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indent="13970" algn="ctr"/>
            <a:r>
              <a:rPr sz="20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sym typeface="+mn-ea"/>
              </a:rPr>
              <a:t>标准打分矩阵</a:t>
            </a:r>
            <a:endParaRPr sz="20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3" name="表格 2"/>
          <p:cNvGraphicFramePr/>
          <p:nvPr>
            <p:custDataLst>
              <p:tags r:id="rId2"/>
            </p:custDataLst>
          </p:nvPr>
        </p:nvGraphicFramePr>
        <p:xfrm>
          <a:off x="1388110" y="784860"/>
          <a:ext cx="10050780" cy="4965065"/>
        </p:xfrm>
        <a:graphic>
          <a:graphicData uri="http://schemas.openxmlformats.org/drawingml/2006/table">
            <a:tbl>
              <a:tblPr firstRow="1" bandRow="1">
                <a:tableStyleId>{5940675A-B579-460E-94D1-54222C63F5DA}</a:tableStyleId>
              </a:tblPr>
              <a:tblGrid>
                <a:gridCol w="3120390"/>
                <a:gridCol w="1762760"/>
                <a:gridCol w="1788160"/>
                <a:gridCol w="1764030"/>
                <a:gridCol w="1615440"/>
              </a:tblGrid>
              <a:tr h="394335">
                <a:tc rowSpan="2">
                  <a:txBody>
                    <a:bodyPr/>
                    <a:p>
                      <a:pPr indent="0" algn="ctr">
                        <a:lnSpc>
                          <a:spcPct val="120000"/>
                        </a:lnSpc>
                        <a:spcBef>
                          <a:spcPts val="0"/>
                        </a:spcBef>
                        <a:spcAft>
                          <a:spcPts val="0"/>
                        </a:spcAft>
                        <a:buNone/>
                      </a:pPr>
                      <a:r>
                        <a:rPr lang="en-US" sz="2000" b="1" spc="120">
                          <a:solidFill>
                            <a:srgbClr val="FFFFFF"/>
                          </a:solidFill>
                          <a:latin typeface="微软雅黑" panose="020B0503020204020204" charset="-122"/>
                          <a:ea typeface="微软雅黑" panose="020B0503020204020204" charset="-122"/>
                        </a:rPr>
                        <a:t>标准</a:t>
                      </a:r>
                      <a:endParaRPr lang="en-US" sz="2000" b="1" spc="120">
                        <a:solidFill>
                          <a:srgbClr val="FFFFFF"/>
                        </a:solidFill>
                        <a:latin typeface="微软雅黑" panose="020B0503020204020204" charset="-122"/>
                        <a:ea typeface="微软雅黑" panose="020B0503020204020204" charset="-122"/>
                      </a:endParaRPr>
                    </a:p>
                  </a:txBody>
                  <a:tcPr marL="177800" marR="177800" marT="6350" marB="6350" vert="horz" anchor="ctr">
                    <a:lnL>
                      <a:noFill/>
                    </a:lnL>
                    <a:lnR w="19050">
                      <a:solidFill>
                        <a:srgbClr val="FFFFFF"/>
                      </a:solidFill>
                      <a:prstDash val="solid"/>
                    </a:lnR>
                    <a:lnT>
                      <a:noFill/>
                    </a:lnT>
                    <a:lnB>
                      <a:noFill/>
                    </a:lnB>
                    <a:lnTlToBr>
                      <a:noFill/>
                    </a:lnTlToBr>
                    <a:lnBlToTr>
                      <a:noFill/>
                    </a:lnBlToTr>
                    <a:solidFill>
                      <a:srgbClr val="404040"/>
                    </a:solidFill>
                  </a:tcPr>
                </a:tc>
                <a:tc gridSpan="4">
                  <a:txBody>
                    <a:bodyPr/>
                    <a:p>
                      <a:pPr indent="0" algn="ctr">
                        <a:lnSpc>
                          <a:spcPct val="120000"/>
                        </a:lnSpc>
                        <a:spcBef>
                          <a:spcPts val="0"/>
                        </a:spcBef>
                        <a:spcAft>
                          <a:spcPts val="0"/>
                        </a:spcAft>
                        <a:buNone/>
                      </a:pPr>
                      <a:r>
                        <a:rPr lang="en-US" sz="2000" b="1" spc="120">
                          <a:solidFill>
                            <a:srgbClr val="FFFFFF"/>
                          </a:solidFill>
                          <a:latin typeface="微软雅黑" panose="020B0503020204020204" charset="-122"/>
                          <a:ea typeface="微软雅黑" panose="020B0503020204020204" charset="-122"/>
                        </a:rPr>
                        <a:t>专家评分</a:t>
                      </a:r>
                      <a:endParaRPr lang="en-US" sz="2000" b="1" spc="120">
                        <a:solidFill>
                          <a:srgbClr val="FFFFFF"/>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a:noFill/>
                    </a:lnR>
                    <a:lnT>
                      <a:noFill/>
                    </a:lnT>
                    <a:lnB w="19050">
                      <a:solidFill>
                        <a:srgbClr val="FFFFFF"/>
                      </a:solidFill>
                      <a:prstDash val="solid"/>
                    </a:lnB>
                    <a:lnTlToBr>
                      <a:noFill/>
                    </a:lnTlToBr>
                    <a:lnBlToTr>
                      <a:noFill/>
                    </a:lnBlToTr>
                    <a:solidFill>
                      <a:srgbClr val="7D5CB8"/>
                    </a:solidFill>
                  </a:tcPr>
                </a:tc>
                <a:tc hMerge="1">
                  <a:tcPr>
                    <a:lnT>
                      <a:noFill/>
                    </a:lnT>
                    <a:lnB w="19050">
                      <a:solidFill>
                        <a:srgbClr val="FFFFFF"/>
                      </a:solidFill>
                      <a:prstDash val="solid"/>
                    </a:lnB>
                  </a:tcPr>
                </a:tc>
                <a:tc hMerge="1">
                  <a:tcPr>
                    <a:lnT>
                      <a:noFill/>
                    </a:lnT>
                    <a:lnB w="19050">
                      <a:solidFill>
                        <a:srgbClr val="FFFFFF"/>
                      </a:solidFill>
                      <a:prstDash val="solid"/>
                    </a:lnB>
                  </a:tcPr>
                </a:tc>
                <a:tc hMerge="1">
                  <a:tcPr>
                    <a:lnR>
                      <a:noFill/>
                    </a:lnR>
                    <a:lnT>
                      <a:noFill/>
                    </a:lnT>
                    <a:lnB w="19050">
                      <a:solidFill>
                        <a:srgbClr val="FFFFFF"/>
                      </a:solidFill>
                      <a:prstDash val="solid"/>
                    </a:lnB>
                  </a:tcPr>
                </a:tc>
              </a:tr>
              <a:tr h="830580">
                <a:tc vMerge="1">
                  <a:tcPr>
                    <a:lnL>
                      <a:noFill/>
                    </a:lnL>
                    <a:lnR w="19050">
                      <a:solidFill>
                        <a:srgbClr val="FFFFFF"/>
                      </a:solidFill>
                      <a:prstDash val="solid"/>
                    </a:lnR>
                    <a:lnB>
                      <a:noFill/>
                    </a:lnB>
                  </a:tcPr>
                </a:tc>
                <a:tc>
                  <a:txBody>
                    <a:bodyPr/>
                    <a:p>
                      <a:pPr indent="0" algn="ctr">
                        <a:lnSpc>
                          <a:spcPct val="120000"/>
                        </a:lnSpc>
                        <a:spcBef>
                          <a:spcPts val="0"/>
                        </a:spcBef>
                        <a:spcAft>
                          <a:spcPts val="0"/>
                        </a:spcAft>
                        <a:buNone/>
                      </a:pPr>
                      <a:r>
                        <a:rPr lang="en-US" sz="2000" b="1" spc="120">
                          <a:solidFill>
                            <a:srgbClr val="FFFFFF"/>
                          </a:solidFill>
                          <a:latin typeface="微软雅黑" panose="020B0503020204020204" charset="-122"/>
                          <a:ea typeface="微软雅黑" panose="020B0503020204020204" charset="-122"/>
                          <a:cs typeface="微软雅黑" panose="020B0503020204020204" charset="-122"/>
                        </a:rPr>
                        <a:t>极好（3 分）</a:t>
                      </a:r>
                      <a:endParaRPr lang="en-US" sz="2000" b="1" spc="120">
                        <a:solidFill>
                          <a:srgbClr val="FFFFFF"/>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7D5CB8"/>
                    </a:solidFill>
                  </a:tcPr>
                </a:tc>
                <a:tc>
                  <a:txBody>
                    <a:bodyPr/>
                    <a:p>
                      <a:pPr indent="0" algn="ctr">
                        <a:lnSpc>
                          <a:spcPct val="120000"/>
                        </a:lnSpc>
                        <a:spcBef>
                          <a:spcPts val="0"/>
                        </a:spcBef>
                        <a:spcAft>
                          <a:spcPts val="0"/>
                        </a:spcAft>
                        <a:buNone/>
                      </a:pPr>
                      <a:r>
                        <a:rPr lang="en-US" sz="2000" b="1" spc="120">
                          <a:solidFill>
                            <a:srgbClr val="FFFFFF"/>
                          </a:solidFill>
                          <a:latin typeface="微软雅黑" panose="020B0503020204020204" charset="-122"/>
                          <a:ea typeface="微软雅黑" panose="020B0503020204020204" charset="-122"/>
                          <a:cs typeface="微软雅黑" panose="020B0503020204020204" charset="-122"/>
                        </a:rPr>
                        <a:t>好（2 分）</a:t>
                      </a:r>
                      <a:endParaRPr lang="en-US" sz="2000" b="1" spc="120">
                        <a:solidFill>
                          <a:srgbClr val="FFFFFF"/>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7D5CB8"/>
                    </a:solidFill>
                  </a:tcPr>
                </a:tc>
                <a:tc>
                  <a:txBody>
                    <a:bodyPr/>
                    <a:p>
                      <a:pPr indent="0" algn="ctr">
                        <a:lnSpc>
                          <a:spcPct val="120000"/>
                        </a:lnSpc>
                        <a:spcBef>
                          <a:spcPts val="0"/>
                        </a:spcBef>
                        <a:spcAft>
                          <a:spcPts val="0"/>
                        </a:spcAft>
                        <a:buNone/>
                      </a:pPr>
                      <a:r>
                        <a:rPr lang="en-US" sz="2000" b="1" spc="120">
                          <a:solidFill>
                            <a:srgbClr val="FFFFFF"/>
                          </a:solidFill>
                          <a:latin typeface="微软雅黑" panose="020B0503020204020204" charset="-122"/>
                          <a:ea typeface="微软雅黑" panose="020B0503020204020204" charset="-122"/>
                          <a:cs typeface="微软雅黑" panose="020B0503020204020204" charset="-122"/>
                        </a:rPr>
                        <a:t>一般（1 分）</a:t>
                      </a:r>
                      <a:endParaRPr lang="en-US" sz="2000" b="1" spc="120">
                        <a:solidFill>
                          <a:srgbClr val="FFFFFF"/>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7D5CB8"/>
                    </a:solidFill>
                  </a:tcPr>
                </a:tc>
                <a:tc>
                  <a:txBody>
                    <a:bodyPr/>
                    <a:p>
                      <a:pPr indent="0" algn="ctr">
                        <a:lnSpc>
                          <a:spcPct val="120000"/>
                        </a:lnSpc>
                        <a:spcBef>
                          <a:spcPts val="0"/>
                        </a:spcBef>
                        <a:spcAft>
                          <a:spcPts val="0"/>
                        </a:spcAft>
                        <a:buNone/>
                      </a:pPr>
                      <a:r>
                        <a:rPr lang="en-US" sz="2000" b="1" spc="120">
                          <a:solidFill>
                            <a:srgbClr val="FFFFFF"/>
                          </a:solidFill>
                          <a:latin typeface="微软雅黑" panose="020B0503020204020204" charset="-122"/>
                          <a:ea typeface="微软雅黑" panose="020B0503020204020204" charset="-122"/>
                        </a:rPr>
                        <a:t>加权平均分</a:t>
                      </a:r>
                      <a:endParaRPr lang="en-US" sz="2000" b="1" spc="120">
                        <a:solidFill>
                          <a:srgbClr val="FFFFFF"/>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a:noFill/>
                    </a:lnR>
                    <a:lnT w="19050">
                      <a:solidFill>
                        <a:srgbClr val="FFFFFF"/>
                      </a:solidFill>
                      <a:prstDash val="solid"/>
                    </a:lnT>
                    <a:lnB>
                      <a:noFill/>
                    </a:lnB>
                    <a:lnTlToBr>
                      <a:noFill/>
                    </a:lnTlToBr>
                    <a:lnBlToTr>
                      <a:noFill/>
                    </a:lnBlToTr>
                    <a:solidFill>
                      <a:srgbClr val="7D5CB8"/>
                    </a:solidFill>
                  </a:tcPr>
                </a:tc>
              </a:tr>
              <a:tr h="374650">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cs typeface="微软雅黑" panose="020B0503020204020204" charset="-122"/>
                        </a:rPr>
                        <a:t>1. 易操作性</a:t>
                      </a:r>
                      <a:endParaRPr lang="en-US" sz="18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a:noFill/>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a:noFill/>
                    </a:lnR>
                    <a:lnT>
                      <a:noFill/>
                    </a:lnT>
                    <a:lnB>
                      <a:noFill/>
                    </a:lnB>
                    <a:lnTlToBr>
                      <a:noFill/>
                    </a:lnTlToBr>
                    <a:lnBlToTr>
                      <a:noFill/>
                    </a:lnBlToTr>
                    <a:solidFill>
                      <a:srgbClr val="FFFFFF"/>
                    </a:solidFill>
                  </a:tcPr>
                </a:tc>
              </a:tr>
              <a:tr h="373380">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cs typeface="微软雅黑" panose="020B0503020204020204" charset="-122"/>
                        </a:rPr>
                        <a:t>2. 质量和易维护性</a:t>
                      </a:r>
                      <a:endParaRPr lang="en-US" sz="18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a:noFill/>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a:noFill/>
                    </a:lnR>
                    <a:lnT>
                      <a:noFill/>
                    </a:lnT>
                    <a:lnB>
                      <a:noFill/>
                    </a:lnB>
                    <a:lnTlToBr>
                      <a:noFill/>
                    </a:lnTlToBr>
                    <a:lnBlToTr>
                      <a:noFill/>
                    </a:lnBlToTr>
                    <a:solidFill>
                      <a:srgbClr val="F2F2F2"/>
                    </a:solidFill>
                  </a:tcPr>
                </a:tc>
              </a:tr>
              <a:tr h="374015">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cs typeface="微软雅黑" panose="020B0503020204020204" charset="-122"/>
                        </a:rPr>
                        <a:t>3. 市场接受度</a:t>
                      </a:r>
                      <a:endParaRPr lang="en-US" sz="18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a:noFill/>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a:noFill/>
                    </a:lnR>
                    <a:lnT>
                      <a:noFill/>
                    </a:lnT>
                    <a:lnB>
                      <a:noFill/>
                    </a:lnB>
                    <a:lnTlToBr>
                      <a:noFill/>
                    </a:lnTlToBr>
                    <a:lnBlToTr>
                      <a:noFill/>
                    </a:lnBlToTr>
                    <a:solidFill>
                      <a:srgbClr val="FFFFFF"/>
                    </a:solidFill>
                  </a:tcPr>
                </a:tc>
              </a:tr>
              <a:tr h="374015">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cs typeface="微软雅黑" panose="020B0503020204020204" charset="-122"/>
                        </a:rPr>
                        <a:t>4. 增加资本的能力</a:t>
                      </a:r>
                      <a:endParaRPr lang="en-US" sz="18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a:noFill/>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a:noFill/>
                    </a:lnR>
                    <a:lnT>
                      <a:noFill/>
                    </a:lnT>
                    <a:lnB>
                      <a:noFill/>
                    </a:lnB>
                    <a:lnTlToBr>
                      <a:noFill/>
                    </a:lnTlToBr>
                    <a:lnBlToTr>
                      <a:noFill/>
                    </a:lnBlToTr>
                    <a:solidFill>
                      <a:srgbClr val="F2F2F2"/>
                    </a:solidFill>
                  </a:tcPr>
                </a:tc>
              </a:tr>
              <a:tr h="374015">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cs typeface="微软雅黑" panose="020B0503020204020204" charset="-122"/>
                        </a:rPr>
                        <a:t>5. 投资回报</a:t>
                      </a:r>
                      <a:endParaRPr lang="en-US" sz="18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a:noFill/>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a:noFill/>
                    </a:lnR>
                    <a:lnT>
                      <a:noFill/>
                    </a:lnT>
                    <a:lnB>
                      <a:noFill/>
                    </a:lnB>
                    <a:lnTlToBr>
                      <a:noFill/>
                    </a:lnTlToBr>
                    <a:lnBlToTr>
                      <a:noFill/>
                    </a:lnBlToTr>
                    <a:solidFill>
                      <a:srgbClr val="FFFFFF"/>
                    </a:solidFill>
                  </a:tcPr>
                </a:tc>
              </a:tr>
              <a:tr h="374015">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cs typeface="微软雅黑" panose="020B0503020204020204" charset="-122"/>
                        </a:rPr>
                        <a:t>6. 专利权状况</a:t>
                      </a:r>
                      <a:endParaRPr lang="en-US" sz="18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a:noFill/>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a:noFill/>
                    </a:lnR>
                    <a:lnT>
                      <a:noFill/>
                    </a:lnT>
                    <a:lnB>
                      <a:noFill/>
                    </a:lnB>
                    <a:lnTlToBr>
                      <a:noFill/>
                    </a:lnTlToBr>
                    <a:lnBlToTr>
                      <a:noFill/>
                    </a:lnBlToTr>
                    <a:solidFill>
                      <a:srgbClr val="F2F2F2"/>
                    </a:solidFill>
                  </a:tcPr>
                </a:tc>
              </a:tr>
              <a:tr h="374650">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cs typeface="微软雅黑" panose="020B0503020204020204" charset="-122"/>
                        </a:rPr>
                        <a:t>7. 市场的大小</a:t>
                      </a:r>
                      <a:endParaRPr lang="en-US" sz="18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a:noFill/>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a:noFill/>
                    </a:lnR>
                    <a:lnT>
                      <a:noFill/>
                    </a:lnT>
                    <a:lnB>
                      <a:noFill/>
                    </a:lnB>
                    <a:lnTlToBr>
                      <a:noFill/>
                    </a:lnTlToBr>
                    <a:lnBlToTr>
                      <a:noFill/>
                    </a:lnBlToTr>
                    <a:solidFill>
                      <a:srgbClr val="FFFFFF"/>
                    </a:solidFill>
                  </a:tcPr>
                </a:tc>
              </a:tr>
              <a:tr h="374015">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cs typeface="微软雅黑" panose="020B0503020204020204" charset="-122"/>
                        </a:rPr>
                        <a:t>8. 制造的简单性</a:t>
                      </a:r>
                      <a:endParaRPr lang="en-US" sz="18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a:noFill/>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a:noFill/>
                    </a:lnR>
                    <a:lnT>
                      <a:noFill/>
                    </a:lnT>
                    <a:lnB>
                      <a:noFill/>
                    </a:lnB>
                    <a:lnTlToBr>
                      <a:noFill/>
                    </a:lnTlToBr>
                    <a:lnBlToTr>
                      <a:noFill/>
                    </a:lnBlToTr>
                    <a:solidFill>
                      <a:srgbClr val="F2F2F2"/>
                    </a:solidFill>
                  </a:tcPr>
                </a:tc>
              </a:tr>
              <a:tr h="373380">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cs typeface="微软雅黑" panose="020B0503020204020204" charset="-122"/>
                        </a:rPr>
                        <a:t>9. 广告潜力</a:t>
                      </a:r>
                      <a:endParaRPr lang="en-US" sz="18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a:noFill/>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a:noFill/>
                    </a:lnR>
                    <a:lnT>
                      <a:noFill/>
                    </a:lnT>
                    <a:lnB>
                      <a:noFill/>
                    </a:lnB>
                    <a:lnTlToBr>
                      <a:noFill/>
                    </a:lnTlToBr>
                    <a:lnBlToTr>
                      <a:noFill/>
                    </a:lnBlToTr>
                    <a:solidFill>
                      <a:srgbClr val="FFFFFF"/>
                    </a:solidFill>
                  </a:tcPr>
                </a:tc>
              </a:tr>
              <a:tr h="374015">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cs typeface="微软雅黑" panose="020B0503020204020204" charset="-122"/>
                        </a:rPr>
                        <a:t>10. 成长的潜力</a:t>
                      </a:r>
                      <a:endParaRPr lang="en-US" sz="18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a:noFill/>
                    </a:lnL>
                    <a:lnR w="19050">
                      <a:solidFill>
                        <a:srgbClr val="FFFFFF"/>
                      </a:solidFill>
                      <a:prstDash val="solid"/>
                    </a:lnR>
                    <a:lnT>
                      <a:noFill/>
                    </a:lnT>
                    <a:lnB w="19050">
                      <a:solidFill>
                        <a:srgbClr val="7D5CB8"/>
                      </a:solidFill>
                      <a:prstDash val="solid"/>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w="19050">
                      <a:solidFill>
                        <a:srgbClr val="7D5CB8"/>
                      </a:solidFill>
                      <a:prstDash val="solid"/>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w="19050">
                      <a:solidFill>
                        <a:srgbClr val="7D5CB8"/>
                      </a:solidFill>
                      <a:prstDash val="solid"/>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800" b="0" spc="120">
                          <a:solidFill>
                            <a:srgbClr val="404040"/>
                          </a:solidFill>
                          <a:latin typeface="微软雅黑" panose="020B0503020204020204" charset="-122"/>
                          <a:ea typeface="微软雅黑" panose="020B0503020204020204" charset="-122"/>
                        </a:rPr>
                        <a:t> </a:t>
                      </a:r>
                      <a:endParaRPr 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w="19050">
                      <a:solidFill>
                        <a:srgbClr val="FFFFFF"/>
                      </a:solidFill>
                      <a:prstDash val="solid"/>
                    </a:lnR>
                    <a:lnT>
                      <a:noFill/>
                    </a:lnT>
                    <a:lnB w="19050">
                      <a:solidFill>
                        <a:srgbClr val="7D5CB8"/>
                      </a:solidFill>
                      <a:prstDash val="solid"/>
                    </a:lnB>
                    <a:lnTlToBr>
                      <a:noFill/>
                    </a:lnTlToBr>
                    <a:lnBlToTr>
                      <a:noFill/>
                    </a:lnBlToTr>
                    <a:solidFill>
                      <a:srgbClr val="F2F2F2"/>
                    </a:solidFill>
                  </a:tcPr>
                </a:tc>
                <a:tc>
                  <a:txBody>
                    <a:bodyPr/>
                    <a:p>
                      <a:pPr indent="0" algn="ctr">
                        <a:lnSpc>
                          <a:spcPct val="120000"/>
                        </a:lnSpc>
                        <a:spcBef>
                          <a:spcPts val="0"/>
                        </a:spcBef>
                        <a:spcAft>
                          <a:spcPts val="0"/>
                        </a:spcAft>
                        <a:buNone/>
                      </a:pPr>
                      <a:endParaRPr lang="en-US" altLang="en-US" sz="1800" b="0" spc="120">
                        <a:solidFill>
                          <a:srgbClr val="404040"/>
                        </a:solidFill>
                        <a:latin typeface="微软雅黑" panose="020B0503020204020204" charset="-122"/>
                        <a:ea typeface="微软雅黑" panose="020B0503020204020204" charset="-122"/>
                      </a:endParaRPr>
                    </a:p>
                  </a:txBody>
                  <a:tcPr marL="177800" marR="177800" marT="6350" marB="6350" vert="horz" anchor="ctr">
                    <a:lnL w="19050">
                      <a:solidFill>
                        <a:srgbClr val="FFFFFF"/>
                      </a:solidFill>
                      <a:prstDash val="solid"/>
                    </a:lnL>
                    <a:lnR>
                      <a:noFill/>
                    </a:lnR>
                    <a:lnT>
                      <a:noFill/>
                    </a:lnT>
                    <a:lnB w="19050">
                      <a:solidFill>
                        <a:srgbClr val="7D5CB8"/>
                      </a:solidFill>
                      <a:prstDash val="solid"/>
                    </a:lnB>
                    <a:lnTlToBr>
                      <a:noFill/>
                    </a:lnTlToBr>
                    <a:lnBlToTr>
                      <a:noFill/>
                    </a:lnBlToTr>
                    <a:solidFill>
                      <a:srgbClr val="F2F2F2"/>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1" action="ppaction://hlinksldjump"/>
          </p:cNvPr>
          <p:cNvSpPr txBox="1"/>
          <p:nvPr/>
        </p:nvSpPr>
        <p:spPr>
          <a:xfrm>
            <a:off x="1536700" y="1075727"/>
            <a:ext cx="8079105" cy="943536"/>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一、创业机会的含义</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3" name="文本框 2">
            <a:hlinkClick r:id="rId2" tooltip="" action="ppaction://hlinksldjump"/>
          </p:cNvPr>
          <p:cNvSpPr txBox="1"/>
          <p:nvPr/>
        </p:nvSpPr>
        <p:spPr>
          <a:xfrm>
            <a:off x="2620645" y="2404485"/>
            <a:ext cx="8510905" cy="943496"/>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二、创业机会的特征</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6" name="文本框 5">
            <a:hlinkClick r:id="rId3" action="ppaction://hlinksldjump"/>
          </p:cNvPr>
          <p:cNvSpPr txBox="1"/>
          <p:nvPr/>
        </p:nvSpPr>
        <p:spPr>
          <a:xfrm>
            <a:off x="1536700" y="3743994"/>
            <a:ext cx="608647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三、创业机会的来源</a:t>
            </a:r>
            <a:endParaRPr lang="zh-CN" sz="3600">
              <a:solidFill>
                <a:srgbClr val="231F20"/>
              </a:solidFill>
              <a:latin typeface="Times New Roman" panose="02020603050405020304" pitchFamily="2" charset="0"/>
              <a:ea typeface="宋体" panose="02010600030101010101" pitchFamily="2" charset="-122"/>
              <a:sym typeface="+mn-ea"/>
            </a:endParaRPr>
          </a:p>
        </p:txBody>
      </p:sp>
      <p:pic>
        <p:nvPicPr>
          <p:cNvPr id="10" name="图片 9" descr="&amp;pky8189337687&amp;"/>
          <p:cNvPicPr>
            <a:picLocks noChangeAspect="1"/>
          </p:cNvPicPr>
          <p:nvPr/>
        </p:nvPicPr>
        <p:blipFill>
          <a:blip r:embed="rId4"/>
          <a:stretch>
            <a:fillRect/>
          </a:stretch>
        </p:blipFill>
        <p:spPr>
          <a:xfrm flipH="1">
            <a:off x="5295900" y="1910080"/>
            <a:ext cx="5835650" cy="4947920"/>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5"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315720" y="1568450"/>
            <a:ext cx="9992360" cy="1630045"/>
          </a:xfrm>
          <a:prstGeom prst="rect">
            <a:avLst/>
          </a:prstGeom>
          <a:noFill/>
          <a:ln w="9525">
            <a:noFill/>
          </a:ln>
        </p:spPr>
        <p:txBody>
          <a:bodyPr wrap="square">
            <a:spAutoFit/>
          </a:bodyPr>
          <a:p>
            <a:pPr indent="266700"/>
            <a:r>
              <a:rPr sz="2000">
                <a:solidFill>
                  <a:srgbClr val="FF0000"/>
                </a:solidFill>
                <a:latin typeface="Times New Roman" panose="02020603050405020304" pitchFamily="2" charset="0"/>
                <a:cs typeface="Times New Roman" panose="02020603050405020304" pitchFamily="2" charset="0"/>
              </a:rPr>
              <a:t>2.Baty 的选择因素法</a:t>
            </a:r>
            <a:endParaRPr sz="2000">
              <a:solidFill>
                <a:srgbClr val="FF0000"/>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在这种方法中，通过 11 个选择因素的设定来对创业机会进行判断。如果某个创业机会只符合其中的 6 个或者更少的因素，这个创业机会就很可能不可取；相反，如果某个创业机会符合其中的7 个或者 7 个以上的因素，那么这个创业机会将大有希望。</a:t>
            </a:r>
            <a:endParaRPr sz="2000">
              <a:solidFill>
                <a:schemeClr val="tx1"/>
              </a:solidFill>
              <a:latin typeface="Times New Roman" panose="02020603050405020304" pitchFamily="2" charset="0"/>
              <a:cs typeface="Times New Roman" panose="02020603050405020304" pitchFamily="2" charset="0"/>
            </a:endParaRPr>
          </a:p>
          <a:p>
            <a:pPr indent="266700"/>
            <a:endParaRPr sz="2000">
              <a:solidFill>
                <a:schemeClr val="tx1"/>
              </a:solidFill>
              <a:latin typeface="Times New Roman" panose="02020603050405020304" pitchFamily="2" charset="0"/>
              <a:cs typeface="Times New Roman" panose="02020603050405020304" pitchFamily="2" charset="0"/>
            </a:endParaRPr>
          </a:p>
        </p:txBody>
      </p:sp>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矩形 15366"/>
          <p:cNvSpPr>
            <a:spLocks noChangeArrowheads="1"/>
          </p:cNvSpPr>
          <p:nvPr/>
        </p:nvSpPr>
        <p:spPr bwMode="auto">
          <a:xfrm>
            <a:off x="3272327" y="662705"/>
            <a:ext cx="5648616" cy="75522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一、熊彼特创新理论</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10" name="流程图: 过程 9">
            <a:hlinkClick r:id="rId2" action="ppaction://hlinksldjump"/>
          </p:cNvPr>
          <p:cNvSpPr/>
          <p:nvPr/>
        </p:nvSpPr>
        <p:spPr>
          <a:xfrm>
            <a:off x="8509000" y="3427730"/>
            <a:ext cx="2799080" cy="386080"/>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indent="13970" algn="ctr"/>
            <a:r>
              <a:rPr sz="20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sym typeface="+mn-ea"/>
              </a:rPr>
              <a:t>Baty 的选择因素法</a:t>
            </a:r>
            <a:endParaRPr sz="20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sym typeface="+mn-ea"/>
            </a:endParaRPr>
          </a:p>
        </p:txBody>
      </p:sp>
      <p:pic>
        <p:nvPicPr>
          <p:cNvPr id="9" name="图片 8" descr="89337436&amp;pky8389337436&amp;"/>
          <p:cNvPicPr>
            <a:picLocks noChangeAspect="1"/>
          </p:cNvPicPr>
          <p:nvPr/>
        </p:nvPicPr>
        <p:blipFill>
          <a:blip r:embed="rId3"/>
          <a:srcRect t="33636" b="14394"/>
          <a:stretch>
            <a:fillRect/>
          </a:stretch>
        </p:blipFill>
        <p:spPr>
          <a:xfrm>
            <a:off x="2235200" y="3803650"/>
            <a:ext cx="4154805" cy="3054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9" name="表格 8"/>
          <p:cNvGraphicFramePr/>
          <p:nvPr/>
        </p:nvGraphicFramePr>
        <p:xfrm>
          <a:off x="2192655" y="563880"/>
          <a:ext cx="8533765" cy="3962400"/>
        </p:xfrm>
        <a:graphic>
          <a:graphicData uri="http://schemas.openxmlformats.org/drawingml/2006/table">
            <a:tbl>
              <a:tblPr firstRow="1" bandRow="1">
                <a:tableStyleId>{5C22544A-7EE6-4342-B048-85BDC9FD1C3A}</a:tableStyleId>
              </a:tblPr>
              <a:tblGrid>
                <a:gridCol w="8533765"/>
              </a:tblGrid>
              <a:tr h="518160">
                <a:tc>
                  <a:txBody>
                    <a:bodyPr/>
                    <a:p>
                      <a:pPr algn="ctr">
                        <a:buNone/>
                      </a:pPr>
                      <a:r>
                        <a:rPr sz="2800" b="0">
                          <a:solidFill>
                            <a:schemeClr val="tx1"/>
                          </a:solidFill>
                          <a:latin typeface="Times New Roman" panose="02020603050405020304" pitchFamily="2" charset="0"/>
                          <a:cs typeface="Times New Roman" panose="02020603050405020304" pitchFamily="2" charset="0"/>
                        </a:rPr>
                        <a:t>因素</a:t>
                      </a:r>
                      <a:endParaRPr sz="2800" b="0">
                        <a:solidFill>
                          <a:schemeClr val="tx1"/>
                        </a:solidFill>
                        <a:latin typeface="Times New Roman" panose="02020603050405020304" pitchFamily="2" charset="0"/>
                        <a:cs typeface="Times New Roman" panose="02020603050405020304" pitchFamily="2" charset="0"/>
                      </a:endParaRPr>
                    </a:p>
                  </a:txBody>
                  <a:tcPr/>
                </a:tc>
              </a:tr>
              <a:tr h="3444240">
                <a:tc>
                  <a:txBody>
                    <a:bodyPr/>
                    <a:p>
                      <a:pPr>
                        <a:buNone/>
                      </a:pPr>
                      <a:r>
                        <a:rPr sz="2800">
                          <a:solidFill>
                            <a:schemeClr val="tx1"/>
                          </a:solidFill>
                          <a:latin typeface="Times New Roman" panose="02020603050405020304" pitchFamily="2" charset="0"/>
                          <a:cs typeface="Times New Roman" panose="02020603050405020304" pitchFamily="2" charset="0"/>
                        </a:rPr>
                        <a:t>这个创业机会现阶段是否只有你一个人发现了？</a:t>
                      </a:r>
                      <a:endParaRPr sz="2800">
                        <a:solidFill>
                          <a:schemeClr val="tx1"/>
                        </a:solidFill>
                        <a:latin typeface="Times New Roman" panose="02020603050405020304" pitchFamily="2" charset="0"/>
                        <a:cs typeface="Times New Roman" panose="02020603050405020304" pitchFamily="2" charset="0"/>
                      </a:endParaRPr>
                    </a:p>
                    <a:p>
                      <a:pPr>
                        <a:buNone/>
                      </a:pPr>
                      <a:r>
                        <a:rPr sz="2800">
                          <a:solidFill>
                            <a:schemeClr val="tx1"/>
                          </a:solidFill>
                          <a:latin typeface="Times New Roman" panose="02020603050405020304" pitchFamily="2" charset="0"/>
                          <a:cs typeface="Times New Roman" panose="02020603050405020304" pitchFamily="2" charset="0"/>
                        </a:rPr>
                        <a:t>初始产品生产成本是否可以承受？</a:t>
                      </a:r>
                      <a:endParaRPr sz="2800">
                        <a:solidFill>
                          <a:schemeClr val="tx1"/>
                        </a:solidFill>
                        <a:latin typeface="Times New Roman" panose="02020603050405020304" pitchFamily="2" charset="0"/>
                        <a:cs typeface="Times New Roman" panose="02020603050405020304" pitchFamily="2" charset="0"/>
                      </a:endParaRPr>
                    </a:p>
                    <a:p>
                      <a:pPr>
                        <a:buNone/>
                      </a:pPr>
                      <a:r>
                        <a:rPr sz="2800">
                          <a:solidFill>
                            <a:schemeClr val="tx1"/>
                          </a:solidFill>
                          <a:latin typeface="Times New Roman" panose="02020603050405020304" pitchFamily="2" charset="0"/>
                          <a:cs typeface="Times New Roman" panose="02020603050405020304" pitchFamily="2" charset="0"/>
                        </a:rPr>
                        <a:t>初始的市场开发成本是否可以承受？</a:t>
                      </a:r>
                      <a:endParaRPr sz="2800">
                        <a:solidFill>
                          <a:schemeClr val="tx1"/>
                        </a:solidFill>
                        <a:latin typeface="Times New Roman" panose="02020603050405020304" pitchFamily="2" charset="0"/>
                        <a:cs typeface="Times New Roman" panose="02020603050405020304" pitchFamily="2" charset="0"/>
                      </a:endParaRPr>
                    </a:p>
                    <a:p>
                      <a:pPr>
                        <a:buNone/>
                      </a:pPr>
                      <a:r>
                        <a:rPr sz="2800">
                          <a:solidFill>
                            <a:schemeClr val="tx1"/>
                          </a:solidFill>
                          <a:latin typeface="Times New Roman" panose="02020603050405020304" pitchFamily="2" charset="0"/>
                          <a:cs typeface="Times New Roman" panose="02020603050405020304" pitchFamily="2" charset="0"/>
                        </a:rPr>
                        <a:t>产品是否具有高利润回报潜力？</a:t>
                      </a:r>
                      <a:endParaRPr sz="2800">
                        <a:solidFill>
                          <a:schemeClr val="tx1"/>
                        </a:solidFill>
                        <a:latin typeface="Times New Roman" panose="02020603050405020304" pitchFamily="2" charset="0"/>
                        <a:cs typeface="Times New Roman" panose="02020603050405020304" pitchFamily="2" charset="0"/>
                      </a:endParaRPr>
                    </a:p>
                    <a:p>
                      <a:pPr>
                        <a:buNone/>
                      </a:pPr>
                      <a:r>
                        <a:rPr sz="2800">
                          <a:solidFill>
                            <a:schemeClr val="tx1"/>
                          </a:solidFill>
                          <a:latin typeface="Times New Roman" panose="02020603050405020304" pitchFamily="2" charset="0"/>
                          <a:cs typeface="Times New Roman" panose="02020603050405020304" pitchFamily="2" charset="0"/>
                        </a:rPr>
                        <a:t>是否可以预期产品投放市场和达到盈亏平衡点的时间？</a:t>
                      </a:r>
                      <a:endParaRPr sz="2800">
                        <a:solidFill>
                          <a:schemeClr val="tx1"/>
                        </a:solidFill>
                        <a:latin typeface="Times New Roman" panose="02020603050405020304" pitchFamily="2" charset="0"/>
                        <a:cs typeface="Times New Roman" panose="02020603050405020304" pitchFamily="2" charset="0"/>
                      </a:endParaRPr>
                    </a:p>
                    <a:p>
                      <a:pPr>
                        <a:buNone/>
                      </a:pPr>
                      <a:r>
                        <a:rPr sz="2800">
                          <a:solidFill>
                            <a:schemeClr val="tx1"/>
                          </a:solidFill>
                          <a:latin typeface="Times New Roman" panose="02020603050405020304" pitchFamily="2" charset="0"/>
                          <a:cs typeface="Times New Roman" panose="02020603050405020304" pitchFamily="2" charset="0"/>
                        </a:rPr>
                        <a:t>潜在的市场是否巨大？</a:t>
                      </a:r>
                      <a:endParaRPr sz="2800">
                        <a:solidFill>
                          <a:schemeClr val="tx1"/>
                        </a:solidFill>
                        <a:latin typeface="Times New Roman" panose="02020603050405020304" pitchFamily="2" charset="0"/>
                        <a:cs typeface="Times New Roman" panose="02020603050405020304" pitchFamily="2" charset="0"/>
                      </a:endParaRPr>
                    </a:p>
                    <a:p>
                      <a:pPr>
                        <a:buNone/>
                      </a:pPr>
                      <a:r>
                        <a:rPr sz="2800">
                          <a:solidFill>
                            <a:schemeClr val="tx1"/>
                          </a:solidFill>
                          <a:latin typeface="Times New Roman" panose="02020603050405020304" pitchFamily="2" charset="0"/>
                          <a:cs typeface="Times New Roman" panose="02020603050405020304" pitchFamily="2" charset="0"/>
                        </a:rPr>
                        <a:t>你的产品是否是一个高速成长的产品家族中的第一个产品</a:t>
                      </a:r>
                      <a:endParaRPr sz="2800">
                        <a:solidFill>
                          <a:schemeClr val="tx1"/>
                        </a:solidFill>
                        <a:latin typeface="Times New Roman" panose="02020603050405020304" pitchFamily="2" charset="0"/>
                        <a:cs typeface="Times New Roman" panose="02020603050405020304" pitchFamily="2" charset="0"/>
                      </a:endParaRPr>
                    </a:p>
                    <a:p>
                      <a:pPr>
                        <a:buNone/>
                      </a:pPr>
                      <a:r>
                        <a:rPr sz="2800">
                          <a:solidFill>
                            <a:schemeClr val="tx1"/>
                          </a:solidFill>
                          <a:latin typeface="Times New Roman" panose="02020603050405020304" pitchFamily="2" charset="0"/>
                          <a:cs typeface="Times New Roman" panose="02020603050405020304" pitchFamily="2" charset="0"/>
                        </a:rPr>
                        <a:t>你是否拥有一些现成的初始客户？</a:t>
                      </a:r>
                      <a:endParaRPr sz="2800">
                        <a:solidFill>
                          <a:schemeClr val="tx1"/>
                        </a:solidFill>
                        <a:latin typeface="Times New Roman" panose="02020603050405020304" pitchFamily="2" charset="0"/>
                        <a:cs typeface="Times New Roman" panose="02020603050405020304" pitchFamily="2" charset="0"/>
                      </a:endParaRPr>
                    </a:p>
                    <a:p>
                      <a:pPr>
                        <a:buNone/>
                      </a:pPr>
                      <a:r>
                        <a:rPr sz="2800">
                          <a:solidFill>
                            <a:schemeClr val="tx1"/>
                          </a:solidFill>
                          <a:latin typeface="Times New Roman" panose="02020603050405020304" pitchFamily="2" charset="0"/>
                          <a:cs typeface="Times New Roman" panose="02020603050405020304" pitchFamily="2" charset="0"/>
                        </a:rPr>
                        <a:t>你是否可预期产品的开发成本和开发周期？</a:t>
                      </a:r>
                      <a:endParaRPr sz="2800">
                        <a:solidFill>
                          <a:schemeClr val="tx1"/>
                        </a:solidFill>
                        <a:latin typeface="Times New Roman" panose="02020603050405020304" pitchFamily="2" charset="0"/>
                        <a:cs typeface="Times New Roman" panose="02020603050405020304" pitchFamily="2" charset="0"/>
                      </a:endParaRPr>
                    </a:p>
                    <a:p>
                      <a:pPr>
                        <a:buNone/>
                      </a:pPr>
                      <a:r>
                        <a:rPr sz="2800">
                          <a:solidFill>
                            <a:schemeClr val="tx1"/>
                          </a:solidFill>
                          <a:latin typeface="Times New Roman" panose="02020603050405020304" pitchFamily="2" charset="0"/>
                          <a:cs typeface="Times New Roman" panose="02020603050405020304" pitchFamily="2" charset="0"/>
                        </a:rPr>
                        <a:t>是否属于一个成长中的行业？</a:t>
                      </a:r>
                      <a:endParaRPr sz="2800">
                        <a:solidFill>
                          <a:schemeClr val="tx1"/>
                        </a:solidFill>
                        <a:latin typeface="Times New Roman" panose="02020603050405020304" pitchFamily="2" charset="0"/>
                        <a:cs typeface="Times New Roman" panose="02020603050405020304" pitchFamily="2" charset="0"/>
                      </a:endParaRPr>
                    </a:p>
                    <a:p>
                      <a:pPr>
                        <a:buNone/>
                      </a:pPr>
                      <a:r>
                        <a:rPr sz="2800">
                          <a:solidFill>
                            <a:schemeClr val="tx1"/>
                          </a:solidFill>
                          <a:latin typeface="Times New Roman" panose="02020603050405020304" pitchFamily="2" charset="0"/>
                          <a:cs typeface="Times New Roman" panose="02020603050405020304" pitchFamily="2" charset="0"/>
                        </a:rPr>
                        <a:t>金融界是否能理解你的产品和顾客对它的需求？</a:t>
                      </a:r>
                      <a:endParaRPr sz="2800">
                        <a:solidFill>
                          <a:schemeClr val="tx1"/>
                        </a:solidFill>
                        <a:latin typeface="Times New Roman" panose="02020603050405020304" pitchFamily="2" charset="0"/>
                        <a:cs typeface="Times New Roman" panose="02020603050405020304" pitchFamily="2" charset="0"/>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98586">
            <a:off x="9869142" y="2725821"/>
            <a:ext cx="233412" cy="778040"/>
          </a:xfrm>
          <a:prstGeom prst="rect">
            <a:avLst/>
          </a:prstGeom>
        </p:spPr>
      </p:pic>
      <p:pic>
        <p:nvPicPr>
          <p:cNvPr id="17" name="图片 16" descr="图片包含 游戏机&#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6">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7">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5642559" y="4144499"/>
            <a:ext cx="6583680" cy="1861185"/>
          </a:xfrm>
          <a:prstGeom prst="rect">
            <a:avLst/>
          </a:prstGeom>
          <a:noFill/>
        </p:spPr>
        <p:txBody>
          <a:bodyPr wrap="none" rtlCol="0">
            <a:spAutoFit/>
            <a:scene3d>
              <a:camera prst="orthographicFront"/>
              <a:lightRig rig="threePt" dir="t"/>
            </a:scene3d>
          </a:bodyPr>
          <a:lstStyle/>
          <a:p>
            <a:pPr algn="l"/>
            <a:r>
              <a:rPr kumimoji="1" lang="zh-CN" altLang="en-US" sz="8800" dirty="0">
                <a:solidFill>
                  <a:srgbClr val="C00000"/>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 </a:t>
            </a:r>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案例分析</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3" name="图片 2" descr="图片包含 游戏机, 房间, 钟表&#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590" y="2392045"/>
            <a:ext cx="4465955" cy="4465955"/>
          </a:xfrm>
          <a:prstGeom prst="rect">
            <a:avLst/>
          </a:prstGeom>
        </p:spPr>
      </p:pic>
      <p:pic>
        <p:nvPicPr>
          <p:cNvPr id="2" name="图片 1" descr="图片包含 游戏机&#10;&#10;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54160" y="116205"/>
            <a:ext cx="2826385" cy="2826385"/>
          </a:xfrm>
          <a:prstGeom prst="rect">
            <a:avLst/>
          </a:prstGeom>
        </p:spPr>
      </p:pic>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10"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11020" y="1548482"/>
            <a:ext cx="362775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r>
              <a:rPr lang="zh-CN" altLang="en-US" sz="3600" dirty="0">
                <a:sym typeface="字魂131号-酷乐潮玩体" panose="00000500000000000000" pitchFamily="2" charset="-122"/>
              </a:rPr>
              <a:t>案例</a:t>
            </a:r>
            <a:endParaRPr lang="zh-CN" altLang="en-US" sz="3600" dirty="0">
              <a:sym typeface="字魂131号-酷乐潮玩体" panose="00000500000000000000" pitchFamily="2" charset="-122"/>
            </a:endParaRPr>
          </a:p>
        </p:txBody>
      </p:sp>
      <p:sp>
        <p:nvSpPr>
          <p:cNvPr id="4" name="文本框 3">
            <a:hlinkClick r:id="rId1" action="ppaction://hlinksldjump"/>
          </p:cNvPr>
          <p:cNvSpPr txBox="1"/>
          <p:nvPr/>
        </p:nvSpPr>
        <p:spPr>
          <a:xfrm>
            <a:off x="2678430" y="2838450"/>
            <a:ext cx="5899150" cy="607695"/>
          </a:xfrm>
          <a:prstGeom prst="rect">
            <a:avLst/>
          </a:prstGeom>
          <a:noFill/>
        </p:spPr>
        <p:txBody>
          <a:bodyPr wrap="none" rtlCol="0" anchor="t">
            <a:spAutoFit/>
          </a:bodyPr>
          <a:p>
            <a:pPr algn="ctr">
              <a:lnSpc>
                <a:spcPct val="120000"/>
              </a:lnSpc>
              <a:spcBef>
                <a:spcPts val="25"/>
              </a:spcBef>
            </a:pPr>
            <a:r>
              <a:rPr sz="2800" b="1">
                <a:solidFill>
                  <a:srgbClr val="C00000"/>
                </a:solidFill>
                <a:latin typeface="Times New Roman" panose="02020603050405020304" pitchFamily="2" charset="0"/>
                <a:cs typeface="Times New Roman" panose="02020603050405020304" pitchFamily="2" charset="0"/>
                <a:sym typeface="+mn-ea"/>
              </a:rPr>
              <a:t>王建军：从创业“小白”到行业“大牛”</a:t>
            </a:r>
            <a:endParaRPr sz="2800" b="1">
              <a:solidFill>
                <a:srgbClr val="C00000"/>
              </a:solidFill>
              <a:latin typeface="Times New Roman" panose="02020603050405020304" pitchFamily="2" charset="0"/>
              <a:cs typeface="Times New Roman" panose="02020603050405020304" pitchFamily="2" charset="0"/>
              <a:sym typeface="+mn-ea"/>
            </a:endParaRPr>
          </a:p>
        </p:txBody>
      </p:sp>
      <p:sp>
        <p:nvSpPr>
          <p:cNvPr id="3" name="文本框 2">
            <a:hlinkClick r:id="rId2" action="ppaction://hlinksldjump"/>
          </p:cNvPr>
          <p:cNvSpPr txBox="1"/>
          <p:nvPr/>
        </p:nvSpPr>
        <p:spPr>
          <a:xfrm>
            <a:off x="2678113" y="3836670"/>
            <a:ext cx="2685415" cy="607695"/>
          </a:xfrm>
          <a:prstGeom prst="rect">
            <a:avLst/>
          </a:prstGeom>
          <a:noFill/>
        </p:spPr>
        <p:txBody>
          <a:bodyPr wrap="none" rtlCol="0" anchor="t">
            <a:spAutoFit/>
          </a:bodyPr>
          <a:p>
            <a:pPr algn="ctr">
              <a:lnSpc>
                <a:spcPct val="120000"/>
              </a:lnSpc>
              <a:spcBef>
                <a:spcPts val="25"/>
              </a:spcBef>
            </a:pPr>
            <a:r>
              <a:rPr sz="2800" b="1">
                <a:solidFill>
                  <a:srgbClr val="C00000"/>
                </a:solidFill>
                <a:latin typeface="Times New Roman" panose="02020603050405020304" pitchFamily="2" charset="0"/>
                <a:cs typeface="Times New Roman" panose="02020603050405020304" pitchFamily="2" charset="0"/>
                <a:sym typeface="+mn-ea"/>
              </a:rPr>
              <a:t>共享单车兴衰史</a:t>
            </a:r>
            <a:endParaRPr sz="2800" b="1">
              <a:solidFill>
                <a:srgbClr val="C00000"/>
              </a:solidFill>
              <a:latin typeface="Times New Roman" panose="02020603050405020304" pitchFamily="2" charset="0"/>
              <a:cs typeface="Times New Roman" panose="02020603050405020304" pitchFamily="2" charset="0"/>
              <a:sym typeface="+mn-ea"/>
            </a:endParaRPr>
          </a:p>
        </p:txBody>
      </p:sp>
      <p:sp>
        <p:nvSpPr>
          <p:cNvPr id="5" name="文本框 4">
            <a:hlinkClick r:id="rId3" action="ppaction://hlinksldjump"/>
          </p:cNvPr>
          <p:cNvSpPr txBox="1"/>
          <p:nvPr/>
        </p:nvSpPr>
        <p:spPr>
          <a:xfrm>
            <a:off x="2678431" y="4822190"/>
            <a:ext cx="6617970" cy="607695"/>
          </a:xfrm>
          <a:prstGeom prst="rect">
            <a:avLst/>
          </a:prstGeom>
          <a:noFill/>
        </p:spPr>
        <p:txBody>
          <a:bodyPr wrap="none" rtlCol="0" anchor="t">
            <a:spAutoFit/>
          </a:bodyPr>
          <a:p>
            <a:pPr algn="ctr">
              <a:lnSpc>
                <a:spcPct val="120000"/>
              </a:lnSpc>
              <a:spcBef>
                <a:spcPts val="25"/>
              </a:spcBef>
            </a:pPr>
            <a:r>
              <a:rPr sz="2800" b="1">
                <a:solidFill>
                  <a:srgbClr val="C00000"/>
                </a:solidFill>
                <a:latin typeface="Times New Roman" panose="02020603050405020304" pitchFamily="2" charset="0"/>
                <a:cs typeface="Times New Roman" panose="02020603050405020304" pitchFamily="2" charset="0"/>
                <a:sym typeface="+mn-ea"/>
              </a:rPr>
              <a:t>如何战胜创业中的不可能：杨鹏和手游网</a:t>
            </a:r>
            <a:endParaRPr sz="2800" b="1">
              <a:solidFill>
                <a:srgbClr val="C00000"/>
              </a:solidFill>
              <a:latin typeface="Times New Roman" panose="02020603050405020304" pitchFamily="2" charset="0"/>
              <a:cs typeface="Times New Roman" panose="02020603050405020304" pitchFamily="2" charset="0"/>
              <a:sym typeface="+mn-ea"/>
            </a:endParaRPr>
          </a:p>
        </p:txBody>
      </p:sp>
      <p:pic>
        <p:nvPicPr>
          <p:cNvPr id="6" name="图片 5"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3260" y="2684780"/>
            <a:ext cx="914400" cy="914400"/>
          </a:xfrm>
          <a:prstGeom prst="rect">
            <a:avLst/>
          </a:prstGeom>
        </p:spPr>
      </p:pic>
      <p:pic>
        <p:nvPicPr>
          <p:cNvPr id="7" name="图片 6" descr="resource"/>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53260" y="3683000"/>
            <a:ext cx="914400" cy="914400"/>
          </a:xfrm>
          <a:prstGeom prst="rect">
            <a:avLst/>
          </a:prstGeom>
        </p:spPr>
      </p:pic>
      <p:pic>
        <p:nvPicPr>
          <p:cNvPr id="9" name="图片 8" descr="resource"/>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53260" y="4669155"/>
            <a:ext cx="914400" cy="914400"/>
          </a:xfrm>
          <a:prstGeom prst="rect">
            <a:avLst/>
          </a:prstGeom>
        </p:spPr>
      </p:pic>
      <p:pic>
        <p:nvPicPr>
          <p:cNvPr id="10" name="图片 9" descr="89335188&amp;pky8589335188&amp;"/>
          <p:cNvPicPr>
            <a:picLocks noChangeAspect="1"/>
          </p:cNvPicPr>
          <p:nvPr/>
        </p:nvPicPr>
        <p:blipFill>
          <a:blip r:embed="rId10"/>
          <a:stretch>
            <a:fillRect/>
          </a:stretch>
        </p:blipFill>
        <p:spPr>
          <a:xfrm>
            <a:off x="7691120" y="240030"/>
            <a:ext cx="4015740" cy="5803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 to="" calcmode="lin" valueType="num">
                                      <p:cBhvr>
                                        <p:cTn id="6" dur="500" fill="hold">
                                          <p:stCondLst>
                                            <p:cond delay="0"/>
                                          </p:stCondLst>
                                        </p:cTn>
                                        <p:tgtEl>
                                          <p:spTgt spid="4"/>
                                        </p:tgtEl>
                                        <p:attrNameLst>
                                          <p:attrName>ppt_h</p:attrName>
                                        </p:attrNameLst>
                                      </p:cBhvr>
                                      <p:tavLst>
                                        <p:tav tm="0">
                                          <p:val>
                                            <p:strVal val="ppt_h"/>
                                          </p:val>
                                        </p:tav>
                                        <p:tav tm="100000">
                                          <p:val>
                                            <p:strVal val="#ppt_h"/>
                                          </p:val>
                                        </p:tav>
                                      </p:tavLst>
                                    </p:anim>
                                    <p:anim to="" calcmode="lin" valueType="num">
                                      <p:cBhvr>
                                        <p:cTn id="7" dur="500" fill="hold">
                                          <p:stCondLst>
                                            <p:cond delay="0"/>
                                          </p:stCondLst>
                                        </p:cTn>
                                        <p:tgtEl>
                                          <p:spTgt spid="4"/>
                                        </p:tgtEl>
                                        <p:attrNameLst>
                                          <p:attrName>ppt_w</p:attrName>
                                        </p:attrNameLst>
                                      </p:cBhvr>
                                      <p:tavLst>
                                        <p:tav tm="0">
                                          <p:val>
                                            <p:strVal val="ppt_w"/>
                                          </p:val>
                                        </p:tav>
                                        <p:tav tm="100000">
                                          <p:val>
                                            <p:strVal val="#ppt_w"/>
                                          </p:val>
                                        </p:tav>
                                      </p:tavLst>
                                    </p:anim>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 to="" calcmode="lin" valueType="num">
                                      <p:cBhvr>
                                        <p:cTn id="11" dur="500" fill="hold">
                                          <p:stCondLst>
                                            <p:cond delay="0"/>
                                          </p:stCondLst>
                                        </p:cTn>
                                        <p:tgtEl>
                                          <p:spTgt spid="3"/>
                                        </p:tgtEl>
                                        <p:attrNameLst>
                                          <p:attrName>ppt_h</p:attrName>
                                        </p:attrNameLst>
                                      </p:cBhvr>
                                      <p:tavLst>
                                        <p:tav tm="0">
                                          <p:val>
                                            <p:strVal val="ppt_h"/>
                                          </p:val>
                                        </p:tav>
                                        <p:tav tm="100000">
                                          <p:val>
                                            <p:strVal val="#ppt_h"/>
                                          </p:val>
                                        </p:tav>
                                      </p:tavLst>
                                    </p:anim>
                                    <p:anim to="" calcmode="lin" valueType="num">
                                      <p:cBhvr>
                                        <p:cTn id="12" dur="500" fill="hold">
                                          <p:stCondLst>
                                            <p:cond delay="0"/>
                                          </p:stCondLst>
                                        </p:cTn>
                                        <p:tgtEl>
                                          <p:spTgt spid="3"/>
                                        </p:tgtEl>
                                        <p:attrNameLst>
                                          <p:attrName>ppt_w</p:attrName>
                                        </p:attrNameLst>
                                      </p:cBhvr>
                                      <p:tavLst>
                                        <p:tav tm="0">
                                          <p:val>
                                            <p:strVal val="ppt_w"/>
                                          </p:val>
                                        </p:tav>
                                        <p:tav tm="100000">
                                          <p:val>
                                            <p:strVal val="#ppt_w"/>
                                          </p:val>
                                        </p:tav>
                                      </p:tavLst>
                                    </p:anim>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 to="" calcmode="lin" valueType="num">
                                      <p:cBhvr>
                                        <p:cTn id="16" dur="500" fill="hold">
                                          <p:stCondLst>
                                            <p:cond delay="0"/>
                                          </p:stCondLst>
                                        </p:cTn>
                                        <p:tgtEl>
                                          <p:spTgt spid="5"/>
                                        </p:tgtEl>
                                        <p:attrNameLst>
                                          <p:attrName>ppt_h</p:attrName>
                                        </p:attrNameLst>
                                      </p:cBhvr>
                                      <p:tavLst>
                                        <p:tav tm="0">
                                          <p:val>
                                            <p:strVal val="ppt_h"/>
                                          </p:val>
                                        </p:tav>
                                        <p:tav tm="100000">
                                          <p:val>
                                            <p:strVal val="#ppt_h"/>
                                          </p:val>
                                        </p:tav>
                                      </p:tavLst>
                                    </p:anim>
                                    <p:anim to="" calcmode="lin" valueType="num">
                                      <p:cBhvr>
                                        <p:cTn id="17" dur="500" fill="hold">
                                          <p:stCondLst>
                                            <p:cond delay="0"/>
                                          </p:stCondLst>
                                        </p:cTn>
                                        <p:tgtEl>
                                          <p:spTgt spid="5"/>
                                        </p:tgtEl>
                                        <p:attrNameLst>
                                          <p:attrName>ppt_w</p:attrName>
                                        </p:attrNameLst>
                                      </p:cBhvr>
                                      <p:tavLst>
                                        <p:tav tm="0">
                                          <p:val>
                                            <p:strVal val="ppt_w"/>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6" presetClass="emph" presetSubtype="0" fill="hold" grpId="0" nodeType="clickEffect">
                                  <p:stCondLst>
                                    <p:cond delay="0"/>
                                  </p:stCondLst>
                                  <p:childTnLst>
                                    <p:anim to="" calcmode="lin" valueType="num">
                                      <p:cBhvr>
                                        <p:cTn id="22" dur="500" fill="hold">
                                          <p:stCondLst>
                                            <p:cond delay="0"/>
                                          </p:stCondLst>
                                        </p:cTn>
                                        <p:tgtEl>
                                          <p:spTgt spid="4"/>
                                        </p:tgtEl>
                                        <p:attrNameLst>
                                          <p:attrName>ppt_h</p:attrName>
                                        </p:attrNameLst>
                                      </p:cBhvr>
                                      <p:tavLst>
                                        <p:tav tm="0">
                                          <p:val>
                                            <p:strVal val="#ppt_h"/>
                                          </p:val>
                                        </p:tav>
                                        <p:tav tm="100000">
                                          <p:val>
                                            <p:strVal val="#ppt_h*1.5"/>
                                          </p:val>
                                        </p:tav>
                                      </p:tavLst>
                                    </p:anim>
                                    <p:anim to="" calcmode="lin" valueType="num">
                                      <p:cBhvr>
                                        <p:cTn id="23" dur="500" fill="hold">
                                          <p:stCondLst>
                                            <p:cond delay="0"/>
                                          </p:stCondLst>
                                        </p:cTn>
                                        <p:tgtEl>
                                          <p:spTgt spid="4"/>
                                        </p:tgtEl>
                                        <p:attrNameLst>
                                          <p:attrName>ppt_w</p:attrName>
                                        </p:attrNameLst>
                                      </p:cBhvr>
                                      <p:tavLst>
                                        <p:tav tm="0">
                                          <p:val>
                                            <p:strVal val="#ppt_w"/>
                                          </p:val>
                                        </p:tav>
                                        <p:tav tm="100000">
                                          <p:val>
                                            <p:strVal val="#ppt_w*1.5"/>
                                          </p:val>
                                        </p:tav>
                                      </p:tavLst>
                                    </p:anim>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6" presetClass="emph" presetSubtype="0" fill="hold" grpId="0" nodeType="clickEffect">
                                  <p:stCondLst>
                                    <p:cond delay="0"/>
                                  </p:stCondLst>
                                  <p:childTnLst>
                                    <p:anim to="" calcmode="lin" valueType="num">
                                      <p:cBhvr>
                                        <p:cTn id="28" dur="500" fill="hold">
                                          <p:stCondLst>
                                            <p:cond delay="0"/>
                                          </p:stCondLst>
                                        </p:cTn>
                                        <p:tgtEl>
                                          <p:spTgt spid="3"/>
                                        </p:tgtEl>
                                        <p:attrNameLst>
                                          <p:attrName>ppt_h</p:attrName>
                                        </p:attrNameLst>
                                      </p:cBhvr>
                                      <p:tavLst>
                                        <p:tav tm="0">
                                          <p:val>
                                            <p:strVal val="#ppt_h"/>
                                          </p:val>
                                        </p:tav>
                                        <p:tav tm="100000">
                                          <p:val>
                                            <p:strVal val="#ppt_h*1.5"/>
                                          </p:val>
                                        </p:tav>
                                      </p:tavLst>
                                    </p:anim>
                                    <p:anim to="" calcmode="lin" valueType="num">
                                      <p:cBhvr>
                                        <p:cTn id="29" dur="500" fill="hold">
                                          <p:stCondLst>
                                            <p:cond delay="0"/>
                                          </p:stCondLst>
                                        </p:cTn>
                                        <p:tgtEl>
                                          <p:spTgt spid="3"/>
                                        </p:tgtEl>
                                        <p:attrNameLst>
                                          <p:attrName>ppt_w</p:attrName>
                                        </p:attrNameLst>
                                      </p:cBhvr>
                                      <p:tavLst>
                                        <p:tav tm="0">
                                          <p:val>
                                            <p:strVal val="#ppt_w"/>
                                          </p:val>
                                        </p:tav>
                                        <p:tav tm="100000">
                                          <p:val>
                                            <p:strVal val="#ppt_w*1.5"/>
                                          </p:val>
                                        </p:tav>
                                      </p:tavLst>
                                    </p:anim>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6" presetClass="emph" presetSubtype="0" fill="hold" grpId="0" nodeType="clickEffect">
                                  <p:stCondLst>
                                    <p:cond delay="0"/>
                                  </p:stCondLst>
                                  <p:childTnLst>
                                    <p:anim to="" calcmode="lin" valueType="num">
                                      <p:cBhvr>
                                        <p:cTn id="34" dur="500" fill="hold">
                                          <p:stCondLst>
                                            <p:cond delay="0"/>
                                          </p:stCondLst>
                                        </p:cTn>
                                        <p:tgtEl>
                                          <p:spTgt spid="5"/>
                                        </p:tgtEl>
                                        <p:attrNameLst>
                                          <p:attrName>ppt_h</p:attrName>
                                        </p:attrNameLst>
                                      </p:cBhvr>
                                      <p:tavLst>
                                        <p:tav tm="0">
                                          <p:val>
                                            <p:strVal val="#ppt_h"/>
                                          </p:val>
                                        </p:tav>
                                        <p:tav tm="100000">
                                          <p:val>
                                            <p:strVal val="#ppt_h*1.5"/>
                                          </p:val>
                                        </p:tav>
                                      </p:tavLst>
                                    </p:anim>
                                    <p:anim to="" calcmode="lin" valueType="num">
                                      <p:cBhvr>
                                        <p:cTn id="35" dur="500" fill="hold">
                                          <p:stCondLst>
                                            <p:cond delay="0"/>
                                          </p:stCondLst>
                                        </p:cTn>
                                        <p:tgtEl>
                                          <p:spTgt spid="5"/>
                                        </p:tgtEl>
                                        <p:attrNameLst>
                                          <p:attrName>ppt_w</p:attrName>
                                        </p:attrNameLst>
                                      </p:cBhvr>
                                      <p:tavLst>
                                        <p:tav tm="0">
                                          <p:val>
                                            <p:strVal val="#ppt_w"/>
                                          </p:val>
                                        </p:tav>
                                        <p:tav tm="100000">
                                          <p:val>
                                            <p:strVal val="#ppt_w*1.5"/>
                                          </p:val>
                                        </p:tav>
                                      </p:tavLst>
                                    </p:anim>
                                  </p:childTnLst>
                                </p:cTn>
                              </p:par>
                            </p:childTnLst>
                          </p:cTn>
                        </p:par>
                      </p:childTnLst>
                    </p:cTn>
                  </p:par>
                </p:childTnLst>
              </p:cTn>
              <p:nextCondLst>
                <p:cond evt="onClick" delay="0">
                  <p:tgtEl>
                    <p:spTgt spid="5"/>
                  </p:tgtEl>
                </p:cond>
              </p:nextCondLst>
            </p:seq>
          </p:childTnLst>
        </p:cTn>
      </p:par>
    </p:tnLst>
    <p:bldLst>
      <p:bldP spid="4" grpId="0"/>
      <p:bldP spid="4" grpId="1"/>
      <p:bldP spid="3" grpId="0"/>
      <p:bldP spid="3" grpId="1"/>
      <p:bldP spid="5" grpId="0"/>
      <p:bldP spid="5" grpId="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王建军：从创业“小白”到行业“大牛”</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1257300" y="1544320"/>
            <a:ext cx="10248265" cy="4523105"/>
          </a:xfrm>
          <a:prstGeom prst="rect">
            <a:avLst/>
          </a:prstGeom>
          <a:noFill/>
          <a:ln w="9525">
            <a:noFill/>
          </a:ln>
        </p:spPr>
        <p:txBody>
          <a:bodyPr wrap="square">
            <a:spAutoFit/>
          </a:bodyPr>
          <a:p>
            <a:pPr indent="0"/>
            <a:r>
              <a:rPr lang="en-US" sz="2400">
                <a:latin typeface="Times New Roman" panose="02020603050405020304" pitchFamily="2" charset="0"/>
                <a:cs typeface="Times New Roman" panose="02020603050405020304" pitchFamily="2" charset="0"/>
              </a:rPr>
              <a:t>         </a:t>
            </a:r>
            <a:r>
              <a:rPr sz="2400">
                <a:latin typeface="Times New Roman" panose="02020603050405020304" pitchFamily="2" charset="0"/>
                <a:cs typeface="Times New Roman" panose="02020603050405020304" pitchFamily="2" charset="0"/>
              </a:rPr>
              <a:t>2017 年 3 月，对于西北工业大学（以下简称“西北工大”）毕业生王建军来说是他事业发展的一个重要“拐点”。这位看起来还有些稚嫩的“大男孩儿”，已经是家高科技公司的创始人兼首席执行官。他领导的 Makeblock 公司（深圳市创客工场科技有限公司）获得 B 轮融资超过两亿元人民币，成为该轮最大融资企业。而这家成立仅 5 年的公司市场总估值已达两亿美元。</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研究生毕业后，学习飞行器设计专业的王建军没有选择进入研究所工作，而是决定自己创业， 并把创业方向锁定在机器人领域。经过 5 年多的努力，他创立的 Makeblock 公司深受机器人教育领域认可，其产品远销海外 140 多个国家，且拥有 1600 个渠道合作伙伴，进入全球超过两万所学校。</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在西北工大研究生创新实验中心，王建军发挥自己动手能力强，善于钻研探索的特长，与同学一起申请了许多项目，并在课余完成了机械结构难度较高的“垂直攀爬机器人”“飞行汽车”“水陆两栖汽车”等研究。</a:t>
            </a:r>
            <a:endParaRPr sz="2400">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王建军：从创业“小白”到行业“大牛”</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1257300" y="1544320"/>
            <a:ext cx="10248265" cy="4154170"/>
          </a:xfrm>
          <a:prstGeom prst="rect">
            <a:avLst/>
          </a:prstGeom>
          <a:noFill/>
          <a:ln w="9525">
            <a:noFill/>
          </a:ln>
        </p:spPr>
        <p:txBody>
          <a:bodyPr wrap="square">
            <a:spAutoFit/>
          </a:bodyPr>
          <a:p>
            <a:pPr indent="0"/>
            <a:r>
              <a:rPr lang="en-US" sz="2400">
                <a:latin typeface="Times New Roman" panose="02020603050405020304" pitchFamily="2" charset="0"/>
                <a:cs typeface="Times New Roman" panose="02020603050405020304" pitchFamily="2" charset="0"/>
              </a:rPr>
              <a:t>        </a:t>
            </a:r>
            <a:r>
              <a:rPr sz="2400">
                <a:latin typeface="Times New Roman" panose="02020603050405020304" pitchFamily="2" charset="0"/>
                <a:cs typeface="Times New Roman" panose="02020603050405020304" pitchFamily="2" charset="0"/>
              </a:rPr>
              <a:t>“在创新中心打磨了几年思维和意志，这对我后来的创业产生了非常大的影响。”王建军回忆说，最后，他决定进入机器人行业开始创业。</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工作一年后，王建军便开启了自己的创业之路。创业的灵感正是来自他在西北工大学习期间设计制作机器人的经历——“当年我代表学校跑了很多地方，并发现了这个行业的‘痛点’。我想帮助创客、教育者和未来的工程师们，实现创意，这就是Makeblock 创客工场最初创意的来源。” 王建军坦言。</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创业初期最难的事情是面对孤独。王建军说，那段时间，没有人跟他一起讨论，也没人看他的设计结果。回忆起创业开始的那段时间，王建军感慨不已。另一个困难是缺少经费。与单纯的软件创业项目不同，硬件创业既需要独自坐在电脑前写代码、做设计，还需要打样、做原型等实际生产方面的工作。买原材料、找代工厂、加工小样……各种开销很快就耗尽了王建军原本就不</a:t>
            </a:r>
            <a:endParaRPr sz="2400">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王建军：从创业“小白”到行业“大牛”</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1257300" y="1544320"/>
            <a:ext cx="10248265" cy="3784600"/>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rPr>
              <a:t>多的资金。他不得不把生活水平压到最低，“一顿饭就吃两块饼干，或者煮点白面条配一个鸡蛋”。</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当然，创业还要面对自身能力的挑战。王建军说，自己是比较宅的理工男，平时话不多。但在做这个项目的过程中，他需要与各个供应商打交道，找生产合作伙伴。幸运的是，研发过程中每一次微小的进展，都会给他动力和信心。最后，历时一年多，他理想中的机器人设计模型终于瓜熟蒂落。</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2017 年，是王建军事业的里程碑。在完成新一轮融资之后，他更加信心满满。他的Makeblock 将加速在全球分销渠道的布局。未来，Makeblock 将在日本、荷兰及北美地区成立办公室，拓展全球市场，并将联合微软、英特尔等合作伙伴，带动中国相关教育产业发展。（资料来源：光明日报）</a:t>
            </a:r>
            <a:endParaRPr sz="2400">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4" name="文本框 3"/>
          <p:cNvSpPr txBox="1"/>
          <p:nvPr/>
        </p:nvSpPr>
        <p:spPr>
          <a:xfrm>
            <a:off x="2014855" y="972185"/>
            <a:ext cx="3702050" cy="1198880"/>
          </a:xfrm>
          <a:prstGeom prst="rect">
            <a:avLst/>
          </a:prstGeom>
          <a:noFill/>
        </p:spPr>
        <p:txBody>
          <a:bodyPr wrap="square" rtlCol="0" anchor="t">
            <a:spAutoFit/>
            <a:scene3d>
              <a:camera prst="orthographicFront"/>
              <a:lightRig rig="threePt" dir="t"/>
            </a:scene3d>
          </a:bodyPr>
          <a:p>
            <a:pPr algn="just">
              <a:lnSpc>
                <a:spcPct val="150000"/>
              </a:lnSpc>
              <a:spcBef>
                <a:spcPts val="25"/>
              </a:spcBef>
            </a:pPr>
            <a:r>
              <a:rPr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2" charset="0"/>
                <a:cs typeface="Times New Roman" panose="02020603050405020304" pitchFamily="2" charset="0"/>
                <a:sym typeface="字魂131号-酷乐潮玩体" panose="00000500000000000000" pitchFamily="2" charset="-122"/>
              </a:rPr>
              <a:t>案例点评</a:t>
            </a:r>
            <a:endParaRPr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2" charset="0"/>
              <a:cs typeface="Times New Roman" panose="02020603050405020304" pitchFamily="2" charset="0"/>
              <a:sym typeface="字魂131号-酷乐潮玩体" panose="00000500000000000000" pitchFamily="2" charset="-122"/>
            </a:endParaRPr>
          </a:p>
        </p:txBody>
      </p:sp>
      <p:sp>
        <p:nvSpPr>
          <p:cNvPr id="6" name="文本框 5"/>
          <p:cNvSpPr txBox="1"/>
          <p:nvPr/>
        </p:nvSpPr>
        <p:spPr>
          <a:xfrm>
            <a:off x="5101590" y="1226185"/>
            <a:ext cx="6010910" cy="4892675"/>
          </a:xfrm>
          <a:prstGeom prst="rect">
            <a:avLst/>
          </a:prstGeom>
          <a:noFill/>
          <a:ln w="9525">
            <a:noFill/>
          </a:ln>
        </p:spPr>
        <p:txBody>
          <a:bodyPr wrap="square">
            <a:spAutoFit/>
          </a:bodyPr>
          <a:p>
            <a:pPr indent="266700"/>
            <a:r>
              <a:rPr lang="zh-CN" sz="2400">
                <a:solidFill>
                  <a:srgbClr val="231F20"/>
                </a:solidFill>
                <a:ea typeface="宋体" panose="02010600030101010101" pitchFamily="2" charset="-122"/>
                <a:sym typeface="+mn-ea"/>
              </a:rPr>
              <a:t>每一个成功的创业者背后都有其励志故事和各种因素的存在，我们很难从中归纳出一个普遍性的创业成功规律，不过我们可以归纳出他们存在的一些主要特征：执着、更新质量、注重效率、预测风险、有说服力、发现机会、有信心等。当然，最重要的是有较好的决策判断能力。师范要开办企业，能否准确判断商业机会，商业机会能否转化为商业计划……创业的每一个环节对于创业者来说都是一个不断判断、不断决策的过程。因此，较强的判断力是一个创业者一项非常重要的素质。案例中王建军显然在决策判断方面，更胜一筹。</a:t>
            </a:r>
            <a:endParaRPr sz="2400">
              <a:latin typeface="Times New Roman" panose="02020603050405020304" pitchFamily="2" charset="0"/>
              <a:cs typeface="Times New Roman" panose="02020603050405020304" pitchFamily="2" charset="0"/>
            </a:endParaRPr>
          </a:p>
        </p:txBody>
      </p:sp>
      <p:pic>
        <p:nvPicPr>
          <p:cNvPr id="7" name="图片 6" descr="89328872&amp;pky8789328872&amp;"/>
          <p:cNvPicPr>
            <a:picLocks noChangeAspect="1"/>
          </p:cNvPicPr>
          <p:nvPr/>
        </p:nvPicPr>
        <p:blipFill>
          <a:blip r:embed="rId2"/>
          <a:srcRect l="8958" t="11212" r="1886" b="15000"/>
          <a:stretch>
            <a:fillRect/>
          </a:stretch>
        </p:blipFill>
        <p:spPr>
          <a:xfrm>
            <a:off x="302260" y="2374900"/>
            <a:ext cx="4907280" cy="4213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4"/>
                                        </p:tgtEl>
                                      </p:cBhvr>
                                      <p:by x="150000" y="150000"/>
                                      <p:from x="100000" y="100000"/>
                                      <p:to x="150000" y="150000"/>
                                    </p:animScale>
                                  </p:childTnLst>
                                </p:cTn>
                              </p:par>
                              <p:par>
                                <p:cTn id="7" presetID="6" presetClass="emph" presetSubtype="0" fill="hold" grpId="1" nodeType="withEffect">
                                  <p:stCondLst>
                                    <p:cond delay="0"/>
                                  </p:stCondLst>
                                  <p:childTnLst>
                                    <p:animScale>
                                      <p:cBhvr>
                                        <p:cTn id="8" dur="500" fill="hold"/>
                                        <p:tgtEl>
                                          <p:spTgt spid="4"/>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共享单车兴衰史</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47900" y="1544320"/>
            <a:ext cx="9257665" cy="4892675"/>
          </a:xfrm>
          <a:prstGeom prst="rect">
            <a:avLst/>
          </a:prstGeom>
          <a:noFill/>
          <a:ln w="9525">
            <a:noFill/>
          </a:ln>
        </p:spPr>
        <p:txBody>
          <a:bodyPr wrap="square">
            <a:spAutoFit/>
          </a:bodyPr>
          <a:p>
            <a:pPr indent="0"/>
            <a:r>
              <a:rPr lang="en-US" sz="2400">
                <a:latin typeface="Times New Roman" panose="02020603050405020304" pitchFamily="2" charset="0"/>
                <a:cs typeface="Times New Roman" panose="02020603050405020304" pitchFamily="2" charset="0"/>
              </a:rPr>
              <a:t>         </a:t>
            </a:r>
            <a:r>
              <a:rPr sz="2400">
                <a:latin typeface="Times New Roman" panose="02020603050405020304" pitchFamily="2" charset="0"/>
                <a:cs typeface="Times New Roman" panose="02020603050405020304" pitchFamily="2" charset="0"/>
              </a:rPr>
              <a:t>2018 年 12 月摩拜创始人胡玮炜辞去了公司 CEO 一职，由公司总裁刘禹接任，在经历被收购、调整组织架构后，摩拜的前途再次陷入未可知的状态。而共享单车的另一巨头 ofo，也面临着焦头烂额的退押金事件和资金链危机。两大巨头的经营变化和危机为共享单车业写下了华丽而短暂的注脚：2014 年互联网共享单车兴起，2016 年共享单车迎来 20 余家混战的黄金时代，2017 年后半年开始行业开始清场，剩下的巨头们如今也纷纷走向了资金紧张的结局。</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四年间，共享单车经历了怎样的辉煌和落寞？作为共享经济的宠儿，共享单车为什么没能守住红海？</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随着私家车数量的急剧增加，城市交通的压力与日俱增。因此经济实惠、便捷环保的交通工具就成了很多上班族的刚需以及填充“最后一公里”的工具。共享单车的出现，改变了从前定点骑车，人工办卡的缺点；在手机系统和App 功能日臻完善的时代，找车、</a:t>
            </a:r>
            <a:endParaRPr sz="2400">
              <a:latin typeface="Times New Roman" panose="02020603050405020304" pitchFamily="2" charset="0"/>
              <a:cs typeface="Times New Roman" panose="02020603050405020304" pitchFamily="2" charset="0"/>
            </a:endParaRPr>
          </a:p>
        </p:txBody>
      </p:sp>
      <p:pic>
        <p:nvPicPr>
          <p:cNvPr id="4" name="图片 3" descr="89338454&amp;pky8489338454&amp;"/>
          <p:cNvPicPr>
            <a:picLocks noChangeAspect="1"/>
          </p:cNvPicPr>
          <p:nvPr/>
        </p:nvPicPr>
        <p:blipFill>
          <a:blip r:embed="rId2"/>
          <a:srcRect l="23980" r="20313"/>
          <a:stretch>
            <a:fillRect/>
          </a:stretch>
        </p:blipFill>
        <p:spPr>
          <a:xfrm>
            <a:off x="0" y="689610"/>
            <a:ext cx="3009265" cy="5898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共享单车兴衰史</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47900" y="1544320"/>
            <a:ext cx="9257665" cy="489267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rPr>
              <a:t>骑车、付款更是方便。因此，直击城市生活痛点的共享单车悄无声息地火了。</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2014 年，ofo 成立，初期仅在北大校园内供学生使用，而后迅速蹿红，扫码、无桩、电子锁等设计引爆媒体社交平台，共享单车在街头巷尾被热议。第一个吃螃蟹的人也牢牢占据着日后的行业榜单：据统计，截至 2015 年 10 月底，ofo 单车投放数量仅两万辆，2017 这一数字达到了2300 万。</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目睹了 ofo、摩拜等企业成功的初试水，2016 年开始，诸多共享单车企业纷纷入场。据不完全统计，2016 年有超过 20 多家共享单车企业共存。同时，各公司纷纷融资，一年间，共享单车行业融资额超过了 30 亿元，除了 ofo、摩拜以外，小鸣单车、小蓝单车等中小规模企业迅速崛起。伴随着一轮轮的融资，共享单车行业看起来似乎充满了前景与活力。与此同时，共享单车用户规模持续增长，</a:t>
            </a:r>
            <a:endParaRPr sz="2400">
              <a:latin typeface="Times New Roman" panose="02020603050405020304" pitchFamily="2" charset="0"/>
              <a:cs typeface="Times New Roman" panose="02020603050405020304" pitchFamily="2" charset="0"/>
            </a:endParaRPr>
          </a:p>
        </p:txBody>
      </p:sp>
      <p:pic>
        <p:nvPicPr>
          <p:cNvPr id="2" name="图片 1" descr="89323485&amp;pky8289323485&amp;"/>
          <p:cNvPicPr>
            <a:picLocks noChangeAspect="1"/>
          </p:cNvPicPr>
          <p:nvPr/>
        </p:nvPicPr>
        <p:blipFill>
          <a:blip r:embed="rId2"/>
          <a:srcRect l="29505" t="3485" r="38434" b="10152"/>
          <a:stretch>
            <a:fillRect/>
          </a:stretch>
        </p:blipFill>
        <p:spPr>
          <a:xfrm>
            <a:off x="258445" y="517525"/>
            <a:ext cx="1989455" cy="6340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48996"/>
            <a:ext cx="5648616" cy="76176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一、创业机会的含义</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78585" y="1837690"/>
            <a:ext cx="9890125" cy="3784600"/>
          </a:xfrm>
          <a:prstGeom prst="rect">
            <a:avLst/>
          </a:prstGeom>
          <a:noFill/>
          <a:ln w="9525">
            <a:noFill/>
          </a:ln>
        </p:spPr>
        <p:txBody>
          <a:bodyPr wrap="square">
            <a:spAutoFit/>
          </a:bodyPr>
          <a:p>
            <a:pPr indent="266700"/>
            <a:r>
              <a:rPr lang="en-US" sz="2000" b="0">
                <a:solidFill>
                  <a:srgbClr val="231F20"/>
                </a:solidFill>
                <a:latin typeface="Times New Roman" panose="02020603050405020304" pitchFamily="2" charset="0"/>
                <a:cs typeface="Times New Roman" panose="02020603050405020304" pitchFamily="2" charset="0"/>
              </a:rPr>
              <a:t>    </a:t>
            </a:r>
            <a:r>
              <a:rPr sz="2000" b="0">
                <a:solidFill>
                  <a:srgbClr val="231F20"/>
                </a:solidFill>
                <a:latin typeface="Times New Roman" panose="02020603050405020304" pitchFamily="2" charset="0"/>
                <a:cs typeface="Times New Roman" panose="02020603050405020304" pitchFamily="2" charset="0"/>
              </a:rPr>
              <a:t>真正的创业机会源于对创业机会的发掘。如何从复杂多变的市场环境中找到有潜在价值的创业机会，对其进行开发利用，将其转化为创业的基础，这是创业研究的重要内容。因此，对创业机会的含义要有清醒的认识。</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   目前，对创业机会的界定主要集中在两个方面：从机会产出的角度出发下定义；从机会来源的角度出发下定义。从机会产出的角度来看，马克·卡森（Mark Casson）认为，创业机会是指在新的生产方式、新的产出或这两者形成关系的过程中，引进新的产品、服务、原材料和组织方式，获得比创业成本价值更高的收益的状态。伊斯雷尔·柯兹纳（Israel Kirzner）认为，创业机会的最初状态是“未精确定义的市场需求或未被充分利用的资源和能力”，即创业机会是由一系列的市场不确定性产生的。从机会来源的角度看，有的学者把创业机会定义为一种情境，在这个情境中技术、经济、政治、社会和人口发生了变化，使全新的产品、服务、原材料和组织方式能够以创新的方式重新整合。</a:t>
            </a:r>
            <a:endParaRPr sz="2000" b="0">
              <a:solidFill>
                <a:srgbClr val="231F20"/>
              </a:solidFill>
              <a:latin typeface="Times New Roman" panose="02020603050405020304" pitchFamily="2" charset="0"/>
              <a:cs typeface="Times New Roman" panose="02020603050405020304" pitchFamily="2" charset="0"/>
            </a:endParaRPr>
          </a:p>
          <a:p>
            <a:pPr indent="266700"/>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共享单车兴衰史</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47900" y="1544320"/>
            <a:ext cx="9257665" cy="452310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rPr>
              <a:t>2016 年共享单车的用户规模达到了 1886 万人，同比增长达到惊人的 700%。</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硬件成本烧钱、运营成本过高、价格战下微薄的收入等原因渐渐让单车企业捉襟见肘；对于“互联网单车企业”、“共享经济“等概念过了新鲜劲的用户也渐渐失去了骑行的动力；执着于造车占领市场、忽视打造硬件的企业没能给用户提供更舒适的乘车体验……在这种恶性循环下， 共享单车逐渐成为了用户和投资方眼中的 “鸡肋”。</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2016 年融资额排名第三的小鸣单车，在 2018 年 3 月宣告破产，成为了首个破产的共享单车品牌。继小鸣单车之后，酷奇单车、悟空单车等企业也因类似的原因相继停运、倒闭。2018 年 2月时，交通运输部副部长刘小明透露，全国 77 家共享单车企业中有 20 余家倒闭或者停止运营。</a:t>
            </a:r>
            <a:endParaRPr sz="2400">
              <a:latin typeface="Times New Roman" panose="02020603050405020304" pitchFamily="2" charset="0"/>
              <a:cs typeface="Times New Roman" panose="02020603050405020304" pitchFamily="2" charset="0"/>
            </a:endParaRPr>
          </a:p>
        </p:txBody>
      </p:sp>
      <p:pic>
        <p:nvPicPr>
          <p:cNvPr id="11" name="图片 10" descr="89329654&amp;pky8689329654&amp;"/>
          <p:cNvPicPr>
            <a:picLocks noChangeAspect="1"/>
          </p:cNvPicPr>
          <p:nvPr/>
        </p:nvPicPr>
        <p:blipFill>
          <a:blip r:embed="rId2"/>
          <a:stretch>
            <a:fillRect/>
          </a:stretch>
        </p:blipFill>
        <p:spPr>
          <a:xfrm>
            <a:off x="55245" y="2262505"/>
            <a:ext cx="2192655" cy="3063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共享单车兴衰史</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47900" y="1544320"/>
            <a:ext cx="9257665" cy="3415030"/>
          </a:xfrm>
          <a:prstGeom prst="rect">
            <a:avLst/>
          </a:prstGeom>
          <a:noFill/>
          <a:ln w="9525">
            <a:noFill/>
          </a:ln>
        </p:spPr>
        <p:txBody>
          <a:bodyPr wrap="square">
            <a:spAutoFit/>
          </a:bodyPr>
          <a:p>
            <a:pPr indent="0"/>
            <a:r>
              <a:rPr lang="en-US" sz="2400">
                <a:latin typeface="Times New Roman" panose="02020603050405020304" pitchFamily="2" charset="0"/>
                <a:cs typeface="Times New Roman" panose="02020603050405020304" pitchFamily="2" charset="0"/>
              </a:rPr>
              <a:t>        </a:t>
            </a:r>
            <a:r>
              <a:rPr sz="2400">
                <a:latin typeface="Times New Roman" panose="02020603050405020304" pitchFamily="2" charset="0"/>
                <a:cs typeface="Times New Roman" panose="02020603050405020304" pitchFamily="2" charset="0"/>
                <a:sym typeface="+mn-ea"/>
              </a:rPr>
              <a:t>如今，连头部市场的 ofo 也不能</a:t>
            </a:r>
            <a:r>
              <a:rPr sz="2400">
                <a:latin typeface="Times New Roman" panose="02020603050405020304" pitchFamily="2" charset="0"/>
                <a:cs typeface="Times New Roman" panose="02020603050405020304" pitchFamily="2" charset="0"/>
              </a:rPr>
              <a:t>幸免。12 月下旬开始，ofo 深陷退押金大潮，戴威更是发布了致 ofo 的全员信，表示将对欠用户的“每一分钱负责”。</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回顾共享单车的兴衰，犹如过山车一般：从资本的青睐、企业疯狂扩张，到押金难退、员工离职，再到创始人逐渐失去对企业的控制权，共享单车行业上升得过瘾，也俯冲得迅猛。共享单车的争夺已渐落帷幕，“共享经济”的下半场，谁会是下一个屹立在风口的商业产品呢？</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（资料来源：https://www.sohu.com/a/284118223_100117963）</a:t>
            </a:r>
            <a:endParaRPr sz="2400">
              <a:latin typeface="Times New Roman" panose="02020603050405020304" pitchFamily="2" charset="0"/>
              <a:cs typeface="Times New Roman" panose="02020603050405020304" pitchFamily="2" charset="0"/>
            </a:endParaRPr>
          </a:p>
        </p:txBody>
      </p:sp>
      <p:pic>
        <p:nvPicPr>
          <p:cNvPr id="6" name="图片 5" descr="89337567&amp;pky8889337567&amp;"/>
          <p:cNvPicPr>
            <a:picLocks noChangeAspect="1"/>
          </p:cNvPicPr>
          <p:nvPr/>
        </p:nvPicPr>
        <p:blipFill>
          <a:blip r:embed="rId2"/>
          <a:srcRect l="21212" t="8333" r="12576" b="3939"/>
          <a:stretch>
            <a:fillRect/>
          </a:stretch>
        </p:blipFill>
        <p:spPr>
          <a:xfrm>
            <a:off x="100330" y="3192780"/>
            <a:ext cx="2392680" cy="3170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4" name="文本框 3"/>
          <p:cNvSpPr txBox="1"/>
          <p:nvPr/>
        </p:nvSpPr>
        <p:spPr>
          <a:xfrm>
            <a:off x="2014855" y="972185"/>
            <a:ext cx="3702050" cy="1198880"/>
          </a:xfrm>
          <a:prstGeom prst="rect">
            <a:avLst/>
          </a:prstGeom>
          <a:noFill/>
        </p:spPr>
        <p:txBody>
          <a:bodyPr wrap="square" rtlCol="0" anchor="t">
            <a:spAutoFit/>
            <a:scene3d>
              <a:camera prst="orthographicFront"/>
              <a:lightRig rig="threePt" dir="t"/>
            </a:scene3d>
          </a:bodyPr>
          <a:p>
            <a:pPr algn="just">
              <a:lnSpc>
                <a:spcPct val="150000"/>
              </a:lnSpc>
              <a:spcBef>
                <a:spcPts val="25"/>
              </a:spcBef>
            </a:pPr>
            <a:r>
              <a:rPr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2" charset="0"/>
                <a:cs typeface="Times New Roman" panose="02020603050405020304" pitchFamily="2" charset="0"/>
                <a:sym typeface="字魂131号-酷乐潮玩体" panose="00000500000000000000" pitchFamily="2" charset="-122"/>
              </a:rPr>
              <a:t>案例点评</a:t>
            </a:r>
            <a:endParaRPr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2" charset="0"/>
              <a:cs typeface="Times New Roman" panose="02020603050405020304" pitchFamily="2" charset="0"/>
              <a:sym typeface="字魂131号-酷乐潮玩体" panose="00000500000000000000" pitchFamily="2" charset="-122"/>
            </a:endParaRPr>
          </a:p>
        </p:txBody>
      </p:sp>
      <p:sp>
        <p:nvSpPr>
          <p:cNvPr id="6" name="文本框 5"/>
          <p:cNvSpPr txBox="1"/>
          <p:nvPr/>
        </p:nvSpPr>
        <p:spPr>
          <a:xfrm>
            <a:off x="5101590" y="1226185"/>
            <a:ext cx="6010910" cy="2676525"/>
          </a:xfrm>
          <a:prstGeom prst="rect">
            <a:avLst/>
          </a:prstGeom>
          <a:noFill/>
          <a:ln w="9525">
            <a:noFill/>
          </a:ln>
        </p:spPr>
        <p:txBody>
          <a:bodyPr wrap="square">
            <a:spAutoFit/>
          </a:bodyPr>
          <a:p>
            <a:pPr indent="266700"/>
            <a:r>
              <a:rPr lang="en-US" altLang="zh-CN" sz="2400">
                <a:solidFill>
                  <a:srgbClr val="231F20"/>
                </a:solidFill>
                <a:ea typeface="宋体" panose="02010600030101010101" pitchFamily="2" charset="-122"/>
                <a:sym typeface="+mn-ea"/>
              </a:rPr>
              <a:t>   </a:t>
            </a:r>
            <a:r>
              <a:rPr lang="zh-CN" sz="2400">
                <a:solidFill>
                  <a:srgbClr val="231F20"/>
                </a:solidFill>
                <a:ea typeface="宋体" panose="02010600030101010101" pitchFamily="2" charset="-122"/>
                <a:sym typeface="+mn-ea"/>
              </a:rPr>
              <a:t>共享单车创业的失败主要原因在于，第一，创始人大多数都属于业外人士，第二，盲目跟风创业，第三，公司都挂在借共享单车项目融资之嫌。创业者需要放弃简单的模仿跟风，只有这样， 创业者才会真正把精力放在创业项目的创新之中，中国的创投圈才会更好，中国的经济也才能更好地发展。</a:t>
            </a:r>
            <a:endParaRPr lang="zh-CN" sz="2400">
              <a:solidFill>
                <a:srgbClr val="231F20"/>
              </a:solidFill>
              <a:ea typeface="宋体" panose="02010600030101010101" pitchFamily="2" charset="-122"/>
              <a:sym typeface="+mn-ea"/>
            </a:endParaRPr>
          </a:p>
        </p:txBody>
      </p:sp>
      <p:pic>
        <p:nvPicPr>
          <p:cNvPr id="2" name="图片 1" descr="89335502&amp;pky8589335502&amp;"/>
          <p:cNvPicPr>
            <a:picLocks noChangeAspect="1"/>
          </p:cNvPicPr>
          <p:nvPr/>
        </p:nvPicPr>
        <p:blipFill>
          <a:blip r:embed="rId2"/>
          <a:stretch>
            <a:fillRect/>
          </a:stretch>
        </p:blipFill>
        <p:spPr>
          <a:xfrm flipH="1">
            <a:off x="1501775" y="2073910"/>
            <a:ext cx="3564890" cy="45142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4"/>
                                        </p:tgtEl>
                                      </p:cBhvr>
                                      <p:by x="150000" y="150000"/>
                                      <p:from x="100000" y="100000"/>
                                      <p:to x="150000" y="150000"/>
                                    </p:animScale>
                                  </p:childTnLst>
                                </p:cTn>
                              </p:par>
                              <p:par>
                                <p:cTn id="7" presetID="6" presetClass="emph" presetSubtype="0" fill="hold" grpId="1" nodeType="withEffect">
                                  <p:stCondLst>
                                    <p:cond delay="0"/>
                                  </p:stCondLst>
                                  <p:childTnLst>
                                    <p:animScale>
                                      <p:cBhvr>
                                        <p:cTn id="8" dur="500" fill="hold"/>
                                        <p:tgtEl>
                                          <p:spTgt spid="4"/>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如何战胜创业中的不可能：杨鹏和手游网</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47900" y="1544320"/>
            <a:ext cx="9257665" cy="5262245"/>
          </a:xfrm>
          <a:prstGeom prst="rect">
            <a:avLst/>
          </a:prstGeom>
          <a:noFill/>
          <a:ln w="9525">
            <a:noFill/>
          </a:ln>
        </p:spPr>
        <p:txBody>
          <a:bodyPr wrap="square">
            <a:spAutoFit/>
          </a:bodyPr>
          <a:p>
            <a:pPr indent="0"/>
            <a:r>
              <a:rPr lang="en-US" sz="2400">
                <a:latin typeface="Times New Roman" panose="02020603050405020304" pitchFamily="2" charset="0"/>
                <a:cs typeface="Times New Roman" panose="02020603050405020304" pitchFamily="2" charset="0"/>
              </a:rPr>
              <a:t>        </a:t>
            </a:r>
            <a:r>
              <a:rPr sz="2400">
                <a:latin typeface="Times New Roman" panose="02020603050405020304" pitchFamily="2" charset="0"/>
                <a:cs typeface="Times New Roman" panose="02020603050405020304" pitchFamily="2" charset="0"/>
              </a:rPr>
              <a:t>杨鹏，一个土生土长的兴义人，2002 年从贵州大学电子计算机系毕业后就和所有人一样选择去了北上广一线城市打拼。在朋友的推荐下，他开始接触网游行业；直至 2005 年，杨鹏和几个网游行业的朋友在浙江宁波创办了宁波趣游网络科技公司，主要做网游代理联运等业务；2010 年，他创办的“趣游网络”旗下代理网游达十一款，月流水额突破七百万元，慢慢成为业内小有名气的“老兵”。</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杨鹏在一次行业交流中萌生了返乡创业的想法。杨鹏认为从中国的经济格局来看，中国的IT 行业基本都分部在东南沿海一带和些一线城市里，而像贵州这样的西部城市却很少有这样的企业。</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为此，他想改变别人对贵州的看法，他想让别人知道贵州也能做，杨鹏骨子里的倔劲和年轻人那种说干就干的冲劲使他在这件事以后不到一个月的时间里就把自己手创办的公司转让给其他股东，义无反顾地踏上了回乡的归途。</a:t>
            </a:r>
            <a:endParaRPr sz="2400">
              <a:latin typeface="Times New Roman" panose="02020603050405020304" pitchFamily="2" charset="0"/>
              <a:cs typeface="Times New Roman" panose="02020603050405020304" pitchFamily="2" charset="0"/>
            </a:endParaRPr>
          </a:p>
          <a:p>
            <a:pPr indent="0"/>
            <a:endParaRPr sz="2400">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如何战胜创业中的不可能：杨鹏和手游网</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47900" y="1544320"/>
            <a:ext cx="9257665" cy="452310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rPr>
              <a:t>回到兴义后的杨鹏便开始迷茫了，在互联网行业这样的大环境下，要想创业谈何容易，他甚至开始认为自己当初的选择是不是有点冲动和不理智。</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在网游行业里摸爬滚打多年的他对机遇有着一种敏锐的直觉，他知道，在强大的竞争环境下，要想创业成功就必须找到一条前人未走过的路，可是，这样的机遇又能在哪里找到呢？直到2012 年 9 月，杨鹏受中国“电子竞技协会”邀请出国考察，在考察的过程中，杨鹏发现，随着智能手机的普及和应用，国外的手游行业开始初露锋芒。出于多年对 IT 行业的敏睿直觉，他清醒地意识到，未来几年手游行业的发展必将会在中国出现爆发式的增长，大有超越传统 PC 端游戏和网页游戏的趋势，杨鹏决定抓住这次机遇从这个新兴的移动互联网领域开始创业。</a:t>
            </a:r>
            <a:endParaRPr lang="en-US" sz="2400">
              <a:latin typeface="Times New Roman" panose="02020603050405020304" pitchFamily="2" charset="0"/>
              <a:cs typeface="Times New Roman" panose="02020603050405020304" pitchFamily="2" charset="0"/>
            </a:endParaRPr>
          </a:p>
        </p:txBody>
      </p:sp>
      <p:pic>
        <p:nvPicPr>
          <p:cNvPr id="2" name="图片 1" descr="89323485&amp;pky8289323485&amp;"/>
          <p:cNvPicPr>
            <a:picLocks noChangeAspect="1"/>
          </p:cNvPicPr>
          <p:nvPr/>
        </p:nvPicPr>
        <p:blipFill>
          <a:blip r:embed="rId2"/>
          <a:srcRect l="29505" t="3485" r="38434" b="10152"/>
          <a:stretch>
            <a:fillRect/>
          </a:stretch>
        </p:blipFill>
        <p:spPr>
          <a:xfrm>
            <a:off x="0" y="517525"/>
            <a:ext cx="1897380" cy="6340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如何战胜创业中的不可能：杨鹏和手游网</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47900" y="1544320"/>
            <a:ext cx="9257665" cy="4892675"/>
          </a:xfrm>
          <a:prstGeom prst="rect">
            <a:avLst/>
          </a:prstGeom>
          <a:noFill/>
          <a:ln w="9525">
            <a:noFill/>
          </a:ln>
        </p:spPr>
        <p:txBody>
          <a:bodyPr wrap="square">
            <a:spAutoFit/>
          </a:bodyPr>
          <a:p>
            <a:pPr indent="0"/>
            <a:r>
              <a:rPr lang="en-US" sz="2400">
                <a:latin typeface="Times New Roman" panose="02020603050405020304" pitchFamily="2" charset="0"/>
                <a:cs typeface="Times New Roman" panose="02020603050405020304" pitchFamily="2" charset="0"/>
              </a:rPr>
              <a:t>        </a:t>
            </a:r>
            <a:r>
              <a:rPr sz="2400">
                <a:latin typeface="Times New Roman" panose="02020603050405020304" pitchFamily="2" charset="0"/>
                <a:cs typeface="Times New Roman" panose="02020603050405020304" pitchFamily="2" charset="0"/>
              </a:rPr>
              <a:t>决定开始创业之初，杨鹏又遇到了困难，他说，要在兴义这样的地方做 IT 谈何容易，首先是技术型人才的缺失，现在好一点的程序员或刚从学校毕业的大学生都奔向北上广等一线城市去寻求发展机会，得不到技术的支持其他一切都无从下手，无奈之下的杨鹏开始利用自己这几年在游戏行业的关系寻找相关人才，在不惜花重金从外地聘请来的专业程序架构师后，他颇为感慨地说道：“总算是迈出这最艰难的第一步了。”</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经过半年多的闭门造车，连续 101 天的疯狂加班，终于攻克了一个又一个的技术难关。在2013 年 10 月，以“指趣”命名的“贵州指趣网络科技有限公司”挂牌成立，而旗下的项目“淘手游” 手机游戏交易平台也正式上线了。</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截至 2016 年 4 月底，在半年多的时间里，淘手游已完成了两万多笔交易，交易金额达 800余万元。从淘手游交易平台正式上线</a:t>
            </a:r>
            <a:endParaRPr sz="2400">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如何战胜创业中的不可能：杨鹏和手游网</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47900" y="1544320"/>
            <a:ext cx="9257665" cy="489267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rPr>
              <a:t>以来，每个月的交易额都在以 50% 的速度增长，2016 年 4月份的交易额相比上个月更是翻了一番。</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杨鹏用了仅半年的时间，就把公司旗下的淘手游交易平台打造成国内手游账号交易第一平台，而其独创的“视频看号”“账号产权证”等功能也相继被腾讯、新浪、网易等多家媒体报道。 </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杨鹏说，在中国做手游交易平台的我们不是第一个，也绝不会是最后一个，早在 2010 年中国就有人开始研发手游交易平台了，而且很多都是国内比较大型的 IT 企业，但我们绝对是中国最专业、最权威的一家，因为公司从成立之初就一直站在消费者的角度去思考问题，了解消费者的需求，然后从细节着手去为消费者服务，所以我们才能在这么短的时间里做出这样的成绩。</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在谈到公司未来的发展时，杨鹏显得有些兴奋，他说：“其实这样的产业在贵州做也有其优势，因为电子商务需要大量的交易客</a:t>
            </a:r>
            <a:endParaRPr sz="2400">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如何战胜创业中的不可能：杨鹏和手游网</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47900" y="1544320"/>
            <a:ext cx="9257665" cy="5262245"/>
          </a:xfrm>
          <a:prstGeom prst="rect">
            <a:avLst/>
          </a:prstGeom>
          <a:noFill/>
          <a:ln w="9525">
            <a:noFill/>
          </a:ln>
        </p:spPr>
        <p:txBody>
          <a:bodyPr wrap="square">
            <a:spAutoFit/>
          </a:bodyPr>
          <a:p>
            <a:pPr indent="0"/>
            <a:r>
              <a:rPr sz="2400">
                <a:latin typeface="Times New Roman" panose="02020603050405020304" pitchFamily="2" charset="0"/>
                <a:cs typeface="Times New Roman" panose="02020603050405020304" pitchFamily="2" charset="0"/>
              </a:rPr>
              <a:t>服，以国内最大的网游交易平台 5173 为例，员工总数达到</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3000 多人，其中客服就有 2200 人，而这些交易客服只需掌握定的专业技术知识，就可直接上岗， 这样的人力资源在贵州是非常巨大的，随着公司不断地发展壮大，我们将不断地通过相关政府部门对黔西南地区的业青年进行组织与培训，培训结束后可直接与公司签订用工合同，既解决了公司人力资源的问题，也能减轻黔西南地区一定的就业压力。”</a:t>
            </a:r>
            <a:endParaRPr sz="2400">
              <a:latin typeface="Times New Roman" panose="02020603050405020304" pitchFamily="2" charset="0"/>
              <a:cs typeface="Times New Roman" panose="02020603050405020304" pitchFamily="2" charset="0"/>
            </a:endParaRPr>
          </a:p>
          <a:p>
            <a:pPr indent="0"/>
            <a:r>
              <a:rPr sz="2400">
                <a:latin typeface="Times New Roman" panose="02020603050405020304" pitchFamily="2" charset="0"/>
                <a:cs typeface="Times New Roman" panose="02020603050405020304" pitchFamily="2" charset="0"/>
              </a:rPr>
              <a:t>       据杨鹏透露，他们的项目已受到国内外的一些大型投资公司和 T 巨头们的青睐，目前正在洽谈中，下一步我们将会引进这些投资，用这些投资去完善手游交易平台所存在的问题和门槛，然后准备在北京设立分公司，主要负责公司的技术难关和推广工作，但总部依旧设立在兴义。公司的目标是打造国内手机数字产品第一品牌，对未来，他们有足够的信心。</a:t>
            </a:r>
            <a:endParaRPr sz="2400">
              <a:latin typeface="Times New Roman" panose="02020603050405020304" pitchFamily="2" charset="0"/>
              <a:cs typeface="Times New Roman" panose="02020603050405020304" pitchFamily="2" charset="0"/>
            </a:endParaRPr>
          </a:p>
          <a:p>
            <a:pPr indent="0"/>
            <a:endParaRPr sz="2400">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2"/>
            <a:ext cx="7692390" cy="75524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如何战胜创业中的不可能：杨鹏和手游网</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247900" y="1544320"/>
            <a:ext cx="9257665" cy="2306955"/>
          </a:xfrm>
          <a:prstGeom prst="rect">
            <a:avLst/>
          </a:prstGeom>
          <a:noFill/>
          <a:ln w="9525">
            <a:noFill/>
          </a:ln>
        </p:spPr>
        <p:txBody>
          <a:bodyPr wrap="square">
            <a:spAutoFit/>
          </a:bodyPr>
          <a:p>
            <a:pPr indent="0"/>
            <a:r>
              <a:rPr lang="en-US" sz="2400">
                <a:latin typeface="Times New Roman" panose="02020603050405020304" pitchFamily="2" charset="0"/>
                <a:cs typeface="Times New Roman" panose="02020603050405020304" pitchFamily="2" charset="0"/>
              </a:rPr>
              <a:t>         </a:t>
            </a:r>
            <a:r>
              <a:rPr sz="2400">
                <a:latin typeface="Times New Roman" panose="02020603050405020304" pitchFamily="2" charset="0"/>
                <a:cs typeface="Times New Roman" panose="02020603050405020304" pitchFamily="2" charset="0"/>
              </a:rPr>
              <a:t>采访结束后，杨鹏说：“之所以在兴义做 IT 不单单的是因为同行那一句略带讽刺的话，更重要的是，未来不管自己和自己的事业能走多远，兴义永远是他的根，在外漂泊多年以后，对这种感觉尤为强烈。如今的贵州正发生着翻天覆地的变化，希望还在外面打拼的人们能回到贵州来， 抓住这样的机遇，为家乡的未来添砖加瓦。”（资料来源：http://www.cnssxq.com/article-2606-1. html）</a:t>
            </a:r>
            <a:endParaRPr sz="2400">
              <a:latin typeface="Times New Roman" panose="02020603050405020304" pitchFamily="2" charset="0"/>
              <a:cs typeface="Times New Roman" panose="02020603050405020304" pitchFamily="2" charset="0"/>
            </a:endParaRPr>
          </a:p>
        </p:txBody>
      </p:sp>
      <p:pic>
        <p:nvPicPr>
          <p:cNvPr id="4" name="图片 3" descr="&amp;pky8089527865&amp;"/>
          <p:cNvPicPr>
            <a:picLocks noChangeAspect="1"/>
          </p:cNvPicPr>
          <p:nvPr/>
        </p:nvPicPr>
        <p:blipFill>
          <a:blip r:embed="rId2"/>
          <a:stretch>
            <a:fillRect/>
          </a:stretch>
        </p:blipFill>
        <p:spPr>
          <a:xfrm>
            <a:off x="76200" y="1544320"/>
            <a:ext cx="2287270" cy="5106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4" name="文本框 3"/>
          <p:cNvSpPr txBox="1"/>
          <p:nvPr/>
        </p:nvSpPr>
        <p:spPr>
          <a:xfrm>
            <a:off x="4530090" y="245745"/>
            <a:ext cx="3702050" cy="1198880"/>
          </a:xfrm>
          <a:prstGeom prst="rect">
            <a:avLst/>
          </a:prstGeom>
          <a:noFill/>
        </p:spPr>
        <p:txBody>
          <a:bodyPr wrap="square" rtlCol="0" anchor="t">
            <a:spAutoFit/>
            <a:scene3d>
              <a:camera prst="orthographicFront"/>
              <a:lightRig rig="threePt" dir="t"/>
            </a:scene3d>
          </a:bodyPr>
          <a:p>
            <a:pPr algn="just">
              <a:lnSpc>
                <a:spcPct val="150000"/>
              </a:lnSpc>
              <a:spcBef>
                <a:spcPts val="25"/>
              </a:spcBef>
            </a:pPr>
            <a:r>
              <a:rPr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2" charset="0"/>
                <a:cs typeface="Times New Roman" panose="02020603050405020304" pitchFamily="2" charset="0"/>
                <a:sym typeface="字魂131号-酷乐潮玩体" panose="00000500000000000000" pitchFamily="2" charset="-122"/>
              </a:rPr>
              <a:t>案例点评</a:t>
            </a:r>
            <a:endParaRPr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2" charset="0"/>
              <a:cs typeface="Times New Roman" panose="02020603050405020304" pitchFamily="2" charset="0"/>
              <a:sym typeface="字魂131号-酷乐潮玩体" panose="00000500000000000000" pitchFamily="2" charset="-122"/>
            </a:endParaRPr>
          </a:p>
        </p:txBody>
      </p:sp>
      <p:sp>
        <p:nvSpPr>
          <p:cNvPr id="6" name="文本框 5"/>
          <p:cNvSpPr txBox="1"/>
          <p:nvPr/>
        </p:nvSpPr>
        <p:spPr>
          <a:xfrm>
            <a:off x="1332865" y="1322705"/>
            <a:ext cx="9852660" cy="4892675"/>
          </a:xfrm>
          <a:prstGeom prst="rect">
            <a:avLst/>
          </a:prstGeom>
          <a:noFill/>
          <a:ln w="9525">
            <a:noFill/>
          </a:ln>
        </p:spPr>
        <p:txBody>
          <a:bodyPr wrap="square">
            <a:spAutoFit/>
          </a:bodyPr>
          <a:p>
            <a:pPr indent="266700"/>
            <a:r>
              <a:rPr lang="en-US" altLang="zh-CN" sz="2400">
                <a:solidFill>
                  <a:srgbClr val="231F20"/>
                </a:solidFill>
                <a:ea typeface="宋体" panose="02010600030101010101" pitchFamily="2" charset="-122"/>
                <a:sym typeface="+mn-ea"/>
              </a:rPr>
              <a:t>     </a:t>
            </a:r>
            <a:r>
              <a:rPr lang="zh-CN" sz="2400">
                <a:solidFill>
                  <a:srgbClr val="231F20"/>
                </a:solidFill>
                <a:ea typeface="宋体" panose="02010600030101010101" pitchFamily="2" charset="-122"/>
                <a:sym typeface="+mn-ea"/>
              </a:rPr>
              <a:t>也许你没有专长与技术，可是你有着细致入微的、敏锐的观察力和判断力，让你可以发现市场中独属于你的商业机会；也许你没有启动资金，但是放眼市场，企业对贤才的迫切需求，国家对企业的大力支持，给创业者大胆实践自己想法的保障；也许刚入行的创业者们没有资源，但是现在的孵化平台可以让创业者尽情发挥之所以选择杨鹏的案例，是因为他的创业故事打破了我们以往的思维定式。</a:t>
            </a:r>
            <a:endParaRPr lang="zh-CN" sz="2400">
              <a:solidFill>
                <a:srgbClr val="231F20"/>
              </a:solidFill>
              <a:ea typeface="宋体" panose="02010600030101010101" pitchFamily="2" charset="-122"/>
              <a:sym typeface="+mn-ea"/>
            </a:endParaRPr>
          </a:p>
          <a:p>
            <a:pPr indent="266700"/>
            <a:r>
              <a:rPr lang="zh-CN" sz="2400">
                <a:solidFill>
                  <a:srgbClr val="231F20"/>
                </a:solidFill>
                <a:ea typeface="宋体" panose="02010600030101010101" pitchFamily="2" charset="-122"/>
                <a:sym typeface="+mn-ea"/>
              </a:rPr>
              <a:t>     手游交易平台，没有诞生在中关村的创业咖啡馆里，没有创立在上海的创业孵化园里，而是在贵州这个地处西南的边陲城市崛起。信息时代，打破了地理对于信息传递的阻碍，而二、三线城市低廉的成本，本土化的人才也逐渐成为创业的优势所以，站在创业的三岔路口，我们之所以选择围观，而不愿意去尝试，很大程度上是因为我们并没有真正勇敢地去面对那些所谓让我们“害怕”的困难。克服这种想象出来的恐惧，青年创业者必将迎来一片晴空。</a:t>
            </a:r>
            <a:endParaRPr lang="zh-CN" sz="2400">
              <a:solidFill>
                <a:srgbClr val="231F20"/>
              </a:solidFill>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4"/>
                                        </p:tgtEl>
                                      </p:cBhvr>
                                      <p:by x="150000" y="150000"/>
                                      <p:from x="100000" y="100000"/>
                                      <p:to x="150000" y="150000"/>
                                    </p:animScale>
                                  </p:childTnLst>
                                </p:cTn>
                              </p:par>
                              <p:par>
                                <p:cTn id="7" presetID="6" presetClass="emph" presetSubtype="0" fill="hold" grpId="1" nodeType="withEffect">
                                  <p:stCondLst>
                                    <p:cond delay="0"/>
                                  </p:stCondLst>
                                  <p:childTnLst>
                                    <p:animScale>
                                      <p:cBhvr>
                                        <p:cTn id="8" dur="500" fill="hold"/>
                                        <p:tgtEl>
                                          <p:spTgt spid="4"/>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48996"/>
            <a:ext cx="5648616" cy="76176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一、创业机会的含义</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369060" y="1837690"/>
            <a:ext cx="9816465" cy="2553335"/>
          </a:xfrm>
          <a:prstGeom prst="rect">
            <a:avLst/>
          </a:prstGeom>
          <a:noFill/>
          <a:ln w="9525">
            <a:noFill/>
          </a:ln>
        </p:spPr>
        <p:txBody>
          <a:bodyPr wrap="square">
            <a:spAutoFit/>
          </a:bodyPr>
          <a:p>
            <a:pPr indent="266700"/>
            <a:r>
              <a:rPr lang="en-US" sz="2000" b="0">
                <a:solidFill>
                  <a:srgbClr val="231F20"/>
                </a:solidFill>
                <a:latin typeface="Times New Roman" panose="02020603050405020304" pitchFamily="2" charset="0"/>
                <a:cs typeface="Times New Roman" panose="02020603050405020304" pitchFamily="2" charset="0"/>
              </a:rPr>
              <a:t>   </a:t>
            </a:r>
            <a:r>
              <a:rPr sz="2000" b="0">
                <a:solidFill>
                  <a:srgbClr val="231F20"/>
                </a:solidFill>
                <a:latin typeface="Times New Roman" panose="02020603050405020304" pitchFamily="2" charset="0"/>
                <a:cs typeface="Times New Roman" panose="02020603050405020304" pitchFamily="2" charset="0"/>
              </a:rPr>
              <a:t>结合近年来创业领域的研究成果以及对创业实践的观察，我们认为创业机会实际上是一种满足未被满足的有效需求的可能性。这种有效需求可能只有部分获得了满足，也可能有待激发和重组。也就是说，创业机会必须能在市场上经得起考验，有持续的利益潜能、价值脉络和商业前景。</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   需要指出的是，创业机会属于广义的商业机会范畴，但并不等同于商业机会，二者的根本区别在于创造利润或价值的潜力不同。创业机会具有创造超额经济利润的潜力，而商业机会只可能改善现有的利润水平，因为前者需要技术或组织结构的创新，后者只是在现有的组织框架中进行调整。</a:t>
            </a:r>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98586">
            <a:off x="9869142" y="2725821"/>
            <a:ext cx="233412" cy="778040"/>
          </a:xfrm>
          <a:prstGeom prst="rect">
            <a:avLst/>
          </a:prstGeom>
        </p:spPr>
      </p:pic>
      <p:pic>
        <p:nvPicPr>
          <p:cNvPr id="17" name="图片 16" descr="图片包含 游戏机&#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6">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7">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6010224" y="4109574"/>
            <a:ext cx="6024880" cy="1861185"/>
          </a:xfrm>
          <a:prstGeom prst="rect">
            <a:avLst/>
          </a:prstGeom>
          <a:noFill/>
        </p:spPr>
        <p:txBody>
          <a:bodyPr wrap="none" rtlCol="0">
            <a:spAutoFit/>
            <a:scene3d>
              <a:camera prst="orthographicFront"/>
              <a:lightRig rig="threePt" dir="t"/>
            </a:scene3d>
          </a:bodyPr>
          <a:lstStyle/>
          <a:p>
            <a:pPr algn="l"/>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单元自测</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4" name="图片 3" descr="卡通人物&#10;&#10;描述已自动生成"/>
          <p:cNvPicPr>
            <a:picLocks noChangeAspect="1"/>
          </p:cNvPicPr>
          <p:nvPr/>
        </p:nvPicPr>
        <p:blipFill>
          <a:blip r:embed="rId8" cstate="print">
            <a:extLst>
              <a:ext uri="{28A0092B-C50C-407E-A947-70E740481C1C}">
                <a14:useLocalDpi xmlns:a14="http://schemas.microsoft.com/office/drawing/2010/main" val="0"/>
              </a:ext>
            </a:extLst>
          </a:blip>
          <a:srcRect l="5250" b="7000"/>
          <a:stretch>
            <a:fillRect/>
          </a:stretch>
        </p:blipFill>
        <p:spPr>
          <a:xfrm>
            <a:off x="0" y="2500630"/>
            <a:ext cx="4417060" cy="4335780"/>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2" name="Back">
              <a:hlinkClick r:id="rId9"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6" name="图片 5" descr="89333529&amp;pky8289333529&amp;"/>
          <p:cNvPicPr>
            <a:picLocks noChangeAspect="1"/>
          </p:cNvPicPr>
          <p:nvPr/>
        </p:nvPicPr>
        <p:blipFill>
          <a:blip r:embed="rId10"/>
          <a:stretch>
            <a:fillRect/>
          </a:stretch>
        </p:blipFill>
        <p:spPr>
          <a:xfrm>
            <a:off x="3395345" y="4939030"/>
            <a:ext cx="5399405" cy="5849620"/>
          </a:xfrm>
          <a:prstGeom prst="rect">
            <a:avLst/>
          </a:prstGeom>
        </p:spPr>
      </p:pic>
      <p:pic>
        <p:nvPicPr>
          <p:cNvPr id="7" name="图片 6" descr="89334481&amp;pky8089334481&amp;"/>
          <p:cNvPicPr>
            <a:picLocks noChangeAspect="1"/>
          </p:cNvPicPr>
          <p:nvPr/>
        </p:nvPicPr>
        <p:blipFill>
          <a:blip r:embed="rId11"/>
          <a:stretch>
            <a:fillRect/>
          </a:stretch>
        </p:blipFill>
        <p:spPr>
          <a:xfrm>
            <a:off x="7406640" y="0"/>
            <a:ext cx="3916045" cy="4251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60015" y="2256155"/>
            <a:ext cx="6871970" cy="829945"/>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创业机会的来源有哪些？</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pic>
        <p:nvPicPr>
          <p:cNvPr id="5" name="图片 4" descr="图片包含 室内, 桌子, 花, 粉色&#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853815"/>
            <a:ext cx="3004185" cy="3004185"/>
          </a:xfrm>
          <a:prstGeom prst="rect">
            <a:avLst/>
          </a:prstGeom>
        </p:spPr>
      </p:pic>
      <p:sp>
        <p:nvSpPr>
          <p:cNvPr id="3" name="矩形 2"/>
          <p:cNvSpPr/>
          <p:nvPr/>
        </p:nvSpPr>
        <p:spPr>
          <a:xfrm>
            <a:off x="1101090" y="1856105"/>
            <a:ext cx="150431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1</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pic>
        <p:nvPicPr>
          <p:cNvPr id="6" name="图片 5" descr="89333529&amp;pky8289333529&amp;"/>
          <p:cNvPicPr>
            <a:picLocks noChangeAspect="1"/>
          </p:cNvPicPr>
          <p:nvPr/>
        </p:nvPicPr>
        <p:blipFill>
          <a:blip r:embed="rId2"/>
          <a:srcRect b="25532"/>
          <a:stretch>
            <a:fillRect/>
          </a:stretch>
        </p:blipFill>
        <p:spPr>
          <a:xfrm>
            <a:off x="6580505" y="2161540"/>
            <a:ext cx="5399405" cy="4356100"/>
          </a:xfrm>
          <a:prstGeom prst="rect">
            <a:avLst/>
          </a:prstGeom>
        </p:spPr>
      </p:pic>
      <p:grpSp>
        <p:nvGrpSpPr>
          <p:cNvPr id="1065" name="圆角矩形 3">
            <a:hlinkClick r:id="" action="ppaction://noaction"/>
          </p:cNvPr>
          <p:cNvGrpSpPr/>
          <p:nvPr/>
        </p:nvGrpSpPr>
        <p:grpSpPr>
          <a:xfrm>
            <a:off x="11112349" y="6118823"/>
            <a:ext cx="941074" cy="565789"/>
            <a:chOff x="0" y="0"/>
            <a:chExt cx="941073" cy="565787"/>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3" tooltip=""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2"/>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3"/>
                                        </p:tgtEl>
                                      </p:cBhvr>
                                      <p:by x="150000" y="150000"/>
                                      <p:from x="100000" y="100000"/>
                                      <p:to x="150000" y="150000"/>
                                    </p:animScale>
                                  </p:childTnLst>
                                </p:cTn>
                              </p:par>
                              <p:par>
                                <p:cTn id="11" presetID="6" presetClass="emph" presetSubtype="0" fill="hold" grpId="1" nodeType="withEffect">
                                  <p:stCondLst>
                                    <p:cond delay="0"/>
                                  </p:stCondLst>
                                  <p:childTnLst>
                                    <p:animScale>
                                      <p:cBhvr>
                                        <p:cTn id="12" dur="500" fill="hold"/>
                                        <p:tgtEl>
                                          <p:spTgt spid="2"/>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Scale>
                                      <p:cBhvr>
                                        <p:cTn id="16"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P spid="3"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62625" y="2765425"/>
            <a:ext cx="5763260" cy="829945"/>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如何识别创业机会？</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sp>
        <p:nvSpPr>
          <p:cNvPr id="3" name="矩形 2"/>
          <p:cNvSpPr/>
          <p:nvPr/>
        </p:nvSpPr>
        <p:spPr>
          <a:xfrm>
            <a:off x="4605020" y="2186305"/>
            <a:ext cx="126174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2</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pic>
        <p:nvPicPr>
          <p:cNvPr id="4" name="图片 3" descr="图片包含 游戏机, 食物&#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51010" y="4055110"/>
            <a:ext cx="2600325" cy="2600325"/>
          </a:xfrm>
          <a:prstGeom prst="rect">
            <a:avLst/>
          </a:prstGeom>
        </p:spPr>
      </p:pic>
      <p:pic>
        <p:nvPicPr>
          <p:cNvPr id="7" name="图片 6" descr="89330532&amp;pky8389330532&amp;"/>
          <p:cNvPicPr>
            <a:picLocks noChangeAspect="1"/>
          </p:cNvPicPr>
          <p:nvPr/>
        </p:nvPicPr>
        <p:blipFill>
          <a:blip r:embed="rId2"/>
          <a:stretch>
            <a:fillRect/>
          </a:stretch>
        </p:blipFill>
        <p:spPr>
          <a:xfrm>
            <a:off x="162560" y="956945"/>
            <a:ext cx="4610100" cy="6520815"/>
          </a:xfrm>
          <a:prstGeom prst="rect">
            <a:avLst/>
          </a:prstGeom>
        </p:spPr>
      </p:pic>
      <p:grpSp>
        <p:nvGrpSpPr>
          <p:cNvPr id="5" name="圆角矩形 3">
            <a:hlinkClick r:id="" action="ppaction://noaction"/>
          </p:cNvPr>
          <p:cNvGrpSpPr/>
          <p:nvPr/>
        </p:nvGrpSpPr>
        <p:grpSpPr>
          <a:xfrm>
            <a:off x="11112349" y="6118823"/>
            <a:ext cx="941074" cy="565789"/>
            <a:chOff x="0" y="0"/>
            <a:chExt cx="941073" cy="565787"/>
          </a:xfrm>
        </p:grpSpPr>
        <p:sp>
          <p:nvSpPr>
            <p:cNvPr id="8"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9" name="Back">
              <a:hlinkClick r:id="rId3"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2"/>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3"/>
                                        </p:tgtEl>
                                      </p:cBhvr>
                                      <p:by x="150000" y="150000"/>
                                      <p:from x="100000" y="100000"/>
                                      <p:to x="150000" y="150000"/>
                                    </p:animScale>
                                  </p:childTnLst>
                                </p:cTn>
                              </p:par>
                              <p:par>
                                <p:cTn id="11" presetID="6" presetClass="emph" presetSubtype="0" fill="hold" grpId="1" nodeType="withEffect">
                                  <p:stCondLst>
                                    <p:cond delay="0"/>
                                  </p:stCondLst>
                                  <p:childTnLst>
                                    <p:animScale>
                                      <p:cBhvr>
                                        <p:cTn id="12" dur="500" fill="hold"/>
                                        <p:tgtEl>
                                          <p:spTgt spid="2"/>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Scale>
                                      <p:cBhvr>
                                        <p:cTn id="16"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P spid="3"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17" name="图片 16" descr="图片包含 游戏机&#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5">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6">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6010224" y="4109574"/>
            <a:ext cx="6024880" cy="1861185"/>
          </a:xfrm>
          <a:prstGeom prst="rect">
            <a:avLst/>
          </a:prstGeom>
          <a:noFill/>
        </p:spPr>
        <p:txBody>
          <a:bodyPr wrap="none" rtlCol="0">
            <a:spAutoFit/>
            <a:scene3d>
              <a:camera prst="orthographicFront"/>
              <a:lightRig rig="threePt" dir="t"/>
            </a:scene3d>
          </a:bodyPr>
          <a:lstStyle/>
          <a:p>
            <a:pPr algn="l"/>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主题讨论</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10" name="图片 9" descr="&amp;pky8189337687&amp;"/>
          <p:cNvPicPr>
            <a:picLocks noChangeAspect="1"/>
          </p:cNvPicPr>
          <p:nvPr/>
        </p:nvPicPr>
        <p:blipFill>
          <a:blip r:embed="rId7"/>
          <a:srcRect t="18502" r="34665"/>
          <a:stretch>
            <a:fillRect/>
          </a:stretch>
        </p:blipFill>
        <p:spPr>
          <a:xfrm>
            <a:off x="-91440" y="2954020"/>
            <a:ext cx="4425315" cy="3903980"/>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8" name="图片 7" descr="89332982&amp;pky8489332982&amp;"/>
          <p:cNvPicPr>
            <a:picLocks noChangeAspect="1"/>
          </p:cNvPicPr>
          <p:nvPr/>
        </p:nvPicPr>
        <p:blipFill>
          <a:blip r:embed="rId9"/>
          <a:stretch>
            <a:fillRect/>
          </a:stretch>
        </p:blipFill>
        <p:spPr>
          <a:xfrm>
            <a:off x="7209790" y="533400"/>
            <a:ext cx="4271645" cy="2877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86585" y="4022090"/>
            <a:ext cx="8418830" cy="829945"/>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如何从日常生活中找到创业机会？请举例说明</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1" tooltip=""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31792&amp;pky8289331792&amp;"/>
          <p:cNvPicPr>
            <a:picLocks noChangeAspect="1"/>
          </p:cNvPicPr>
          <p:nvPr/>
        </p:nvPicPr>
        <p:blipFill>
          <a:blip r:embed="rId2"/>
          <a:stretch>
            <a:fillRect/>
          </a:stretch>
        </p:blipFill>
        <p:spPr>
          <a:xfrm rot="1020000">
            <a:off x="8002905" y="-45085"/>
            <a:ext cx="4037965" cy="4037965"/>
          </a:xfrm>
          <a:prstGeom prst="rect">
            <a:avLst/>
          </a:prstGeom>
        </p:spPr>
      </p:pic>
      <p:pic>
        <p:nvPicPr>
          <p:cNvPr id="4" name="图片 3" descr="89328963&amp;pky8889328963&amp;"/>
          <p:cNvPicPr>
            <a:picLocks noChangeAspect="1"/>
          </p:cNvPicPr>
          <p:nvPr/>
        </p:nvPicPr>
        <p:blipFill>
          <a:blip r:embed="rId3"/>
          <a:stretch>
            <a:fillRect/>
          </a:stretch>
        </p:blipFill>
        <p:spPr>
          <a:xfrm>
            <a:off x="151765" y="-177800"/>
            <a:ext cx="4485005" cy="3703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55"/>
            <a:ext cx="5648616" cy="75524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二、创业机会的特征</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4707890"/>
          </a:xfrm>
          <a:prstGeom prst="rect">
            <a:avLst/>
          </a:prstGeom>
          <a:noFill/>
          <a:ln w="9525">
            <a:noFill/>
          </a:ln>
        </p:spPr>
        <p:txBody>
          <a:bodyPr wrap="square">
            <a:spAutoFit/>
          </a:bodyPr>
          <a:p>
            <a:pPr indent="266700"/>
            <a:r>
              <a:rPr lang="en-US" sz="2000" b="0">
                <a:solidFill>
                  <a:srgbClr val="231F20"/>
                </a:solidFill>
                <a:latin typeface="Times New Roman" panose="02020603050405020304" pitchFamily="2" charset="0"/>
                <a:cs typeface="Times New Roman" panose="02020603050405020304" pitchFamily="2" charset="0"/>
              </a:rPr>
              <a:t>    </a:t>
            </a:r>
            <a:r>
              <a:rPr sz="2000" b="0">
                <a:solidFill>
                  <a:srgbClr val="231F20"/>
                </a:solidFill>
                <a:latin typeface="Times New Roman" panose="02020603050405020304" pitchFamily="2" charset="0"/>
                <a:cs typeface="Times New Roman" panose="02020603050405020304" pitchFamily="2" charset="0"/>
              </a:rPr>
              <a:t>哈佛大学教授杰弗里·蒂蒙斯（Jeffry Timmons）认为，创业机会的特征是具有吸引力、持久性和适应性，并且伴随着可以为购买者或使用者创造或增加使用价值的产品或服务。</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（一）创业机会具有潜在的盈利性</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这一特征有两层含义。第一，盈利性是创业机会存在的基础。我们讨论的机会是隶属于商业领域的创业机会，创业者追逐创业机会的根本目的是借此创立企业，获得利润。如果创业机会不具备潜在的盈利性，那么它对创业者就没有价值，也就没有存在的意义了。第二，创业机会的盈利性是潜在的，并不能让人直接看到。要想理解这种潜在的盈利性，创业者更应具备一定的知识和技能，还要有相关领域的实践经验。因此，创业机会的识别和评估是有一定难度的，需要创业者投入更多的精力。</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（二）创业机会要依托企业或具体的商业行为实现</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如果没有实实在在的商业行为，即使有再大的潜在价值，创业机会也难以实现。事实上，很多富有价值的创业机会往往转瞬即逝，具有很强的时效性。当然，能否真正采取行动，将创业机会商业化，不仅取决于创业者个人的决心和意志，还受许多客观因素的影响，尤其是创业者面临的创业环境和掌控的社会资源。如果客观条件不允许，即便创业者本人的</a:t>
            </a:r>
            <a:r>
              <a:rPr lang="en-US" sz="2000" b="0">
                <a:noFill/>
                <a:latin typeface="Times New Roman" panose="02020603050405020304" pitchFamily="2" charset="0"/>
                <a:cs typeface="Times New Roman" panose="02020603050405020304" pitchFamily="2" charset="0"/>
              </a:rPr>
              <a:t>fffffffffff</a:t>
            </a:r>
            <a:r>
              <a:rPr lang="zh-CN" altLang="en-US" sz="2000" b="0">
                <a:noFill/>
                <a:latin typeface="Times New Roman" panose="02020603050405020304" pitchFamily="2" charset="0"/>
                <a:cs typeface="Times New Roman" panose="02020603050405020304" pitchFamily="2" charset="0"/>
              </a:rPr>
              <a:t>烦烦</a:t>
            </a:r>
            <a:r>
              <a:rPr sz="2000" b="0">
                <a:solidFill>
                  <a:srgbClr val="231F20"/>
                </a:solidFill>
                <a:latin typeface="Times New Roman" panose="02020603050405020304" pitchFamily="2" charset="0"/>
                <a:cs typeface="Times New Roman" panose="02020603050405020304" pitchFamily="2" charset="0"/>
              </a:rPr>
              <a:t>创业意向再强烈，创业行动也无法顺利实施。因此，创业者应当做好</a:t>
            </a:r>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952255"/>
            <a:ext cx="5648616" cy="75524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二、创业机会的特征</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94435" y="1708150"/>
            <a:ext cx="10145395" cy="3784600"/>
          </a:xfrm>
          <a:prstGeom prst="rect">
            <a:avLst/>
          </a:prstGeom>
          <a:noFill/>
          <a:ln w="9525">
            <a:noFill/>
          </a:ln>
        </p:spPr>
        <p:txBody>
          <a:bodyPr wrap="square">
            <a:spAutoFit/>
          </a:bodyPr>
          <a:p>
            <a:pPr indent="10795"/>
            <a:r>
              <a:rPr sz="2000" b="0">
                <a:solidFill>
                  <a:srgbClr val="231F20"/>
                </a:solidFill>
                <a:latin typeface="Times New Roman" panose="02020603050405020304" pitchFamily="2" charset="0"/>
                <a:cs typeface="Times New Roman" panose="02020603050405020304" pitchFamily="2" charset="0"/>
              </a:rPr>
              <a:t>充分的准备，发现有价值的创业机会后要果断采取行动。</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（三）创业机会能够被不断开发，提升潜在价值</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以往的大量研究把创业机会视为一个客观存在的事物，独立于创业者的主观意识之外，创业者的任务是尽可能发现这一客观事物。与此不同，在最近几年的研究中，部分学者指出创业机会并非一成不变，其潜在价值的发掘更要依赖创业者的开发活动，也就是说，创业机会不是被发现的，而是被“创造”出来的。创业机会的最初形态可能仅仅是一些散乱的信息组合，只有创业者以及创业过程中的各个利益相关者积极参与机会识别，不断沟通各自的想法，创业机会的基本盈利模式才能逐步成形。因此，创业机会的潜在价值具有很大的不确定性，而且并非即刻就能实现。在实际情况中，创业机会的价值大小会随着创业者的具体经营措施和战略规划而发生变动。</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如果创业者的战略方案与创业机会的特征相匹配，创业机会的价值就能得到极大的提升，创业活动也能获得更好的效果。</a:t>
            </a:r>
            <a:endParaRPr sz="20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456477" y="655022"/>
            <a:ext cx="5648616" cy="755351"/>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三、创业机会的来源</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219200" y="1410970"/>
            <a:ext cx="10252710" cy="4892675"/>
          </a:xfrm>
          <a:prstGeom prst="rect">
            <a:avLst/>
          </a:prstGeom>
          <a:noFill/>
          <a:ln w="9525">
            <a:noFill/>
          </a:ln>
        </p:spPr>
        <p:txBody>
          <a:bodyPr wrap="square">
            <a:spAutoFit/>
          </a:bodyPr>
          <a:p>
            <a:pPr indent="266700"/>
            <a:r>
              <a:rPr sz="2400" b="0">
                <a:solidFill>
                  <a:srgbClr val="231F20"/>
                </a:solidFill>
                <a:latin typeface="Times New Roman" panose="02020603050405020304" pitchFamily="2" charset="0"/>
                <a:cs typeface="Times New Roman" panose="02020603050405020304" pitchFamily="2" charset="0"/>
              </a:rPr>
              <a:t>创业机会的出现，往往源自环境变化、市场混乱、信息不对称等。创业机会并非简单地暴露在外， 大部分的创业机会需要创业者去挖掘。要识别有价值的创业机会，首先要追溯创业机会产生的根源。对创业机会的来源，不同的学者有着不同的观点。</a:t>
            </a:r>
            <a:endParaRPr sz="2400" b="0">
              <a:solidFill>
                <a:srgbClr val="231F20"/>
              </a:solidFill>
              <a:latin typeface="Times New Roman" panose="02020603050405020304" pitchFamily="2" charset="0"/>
              <a:cs typeface="Times New Roman" panose="02020603050405020304" pitchFamily="2" charset="0"/>
            </a:endParaRPr>
          </a:p>
          <a:p>
            <a:pPr indent="266700"/>
            <a:r>
              <a:rPr sz="2400" b="1">
                <a:solidFill>
                  <a:srgbClr val="231F20"/>
                </a:solidFill>
                <a:latin typeface="Times New Roman" panose="02020603050405020304" pitchFamily="2" charset="0"/>
                <a:cs typeface="Times New Roman" panose="02020603050405020304" pitchFamily="2" charset="0"/>
              </a:rPr>
              <a:t>（一）基于福利经济学的解释</a:t>
            </a:r>
            <a:endParaRPr sz="2400" b="1">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有学者指出，福利经济学市场失灵理论可以较好地解释创业机会产生的原因。他们认为，在有创业精神的企业家看来，市场失灵即阻止市场快速实现均衡的预测模式，其中就蕴含着创业机会。根据均衡理论，完善的市场可以达到帕累托最优。不能实现帕累托最优就是市场失灵和失败，那么就存在创业机会以实现潜在的帕累托改进。导致市场失灵的主要原因有信息不完全、市场垄断和政府的不恰当干预，它们引起了交易障碍，是推动市场向帕累托最优状态发展的激励因素，创业机会也由此产生。根据均衡理论，创业机会</a:t>
            </a:r>
            <a:r>
              <a:rPr lang="en-US" sz="2400" b="0">
                <a:noFill/>
                <a:latin typeface="Times New Roman" panose="02020603050405020304" pitchFamily="2" charset="0"/>
                <a:cs typeface="Times New Roman" panose="02020603050405020304" pitchFamily="2" charset="0"/>
              </a:rPr>
              <a:t>vvvvvvvvv</a:t>
            </a:r>
            <a:r>
              <a:rPr sz="2400" b="0">
                <a:solidFill>
                  <a:srgbClr val="231F20"/>
                </a:solidFill>
                <a:latin typeface="Times New Roman" panose="02020603050405020304" pitchFamily="2" charset="0"/>
                <a:cs typeface="Times New Roman" panose="02020603050405020304" pitchFamily="2" charset="0"/>
              </a:rPr>
              <a:t>主要源自以下三个方面：</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tags/tag1.xml><?xml version="1.0" encoding="utf-8"?>
<p:tagLst xmlns:p="http://schemas.openxmlformats.org/presentationml/2006/main">
  <p:tag name="MH" val="20151210203829"/>
  <p:tag name="MH_LIBRARY" val="GRAPHIC"/>
  <p:tag name="MH_ORDER" val="Rectangle 22"/>
</p:tagLst>
</file>

<file path=ppt/tags/tag2.xml><?xml version="1.0" encoding="utf-8"?>
<p:tagLst xmlns:p="http://schemas.openxmlformats.org/presentationml/2006/main">
  <p:tag name="MH" val="20151210203829"/>
  <p:tag name="MH_LIBRARY" val="GRAPHIC"/>
  <p:tag name="MH_ORDER" val="Rectangle 22"/>
</p:tagLst>
</file>

<file path=ppt/tags/tag3.xml><?xml version="1.0" encoding="utf-8"?>
<p:tagLst xmlns:p="http://schemas.openxmlformats.org/presentationml/2006/main">
  <p:tag name="MH" val="20151210203829"/>
  <p:tag name="MH_LIBRARY" val="GRAPHIC"/>
  <p:tag name="MH_ORDER" val="Rectangle 22"/>
</p:tagLst>
</file>

<file path=ppt/tags/tag4.xml><?xml version="1.0" encoding="utf-8"?>
<p:tagLst xmlns:p="http://schemas.openxmlformats.org/presentationml/2006/main">
  <p:tag name="KSO_WM_UNIT_TABLE_BEAUTIFY" val="smartTable{a085c813-00f3-472b-8772-5266fe11bf4e}"/>
  <p:tag name="TABLE_RECT" val="50.4517*135.017*807.25*353.6"/>
  <p:tag name="TABLE_EMPHASIZE_COLOR" val="8215736"/>
  <p:tag name="TABLE_ONEKEY_SKIN_IDX" val="1"/>
  <p:tag name="TABLE_SKINIDX" val="2"/>
  <p:tag name="TABLE_COLORIDX" val="f"/>
  <p:tag name="TABLE_COLOR_RGB" val="0x000000*0xFFFFFF*0x212121*0xFFFFFF*0x7D5CB8*0x9751B3*0xB84C94*0xD35579*0xF06A6A*0xF38C4D"/>
</p:tagLst>
</file>

<file path=ppt/tags/tag5.xml><?xml version="1.0" encoding="utf-8"?>
<p:tagLst xmlns:p="http://schemas.openxmlformats.org/presentationml/2006/main">
  <p:tag name="KSO_WM_UNIT_TABLE_BEAUTIFY" val="smartTable{ad9b0d43-b09b-479b-8f2c-4a33301fba03}"/>
  <p:tag name="TABLE_RECT" val="121.277*141.241*665.6*336"/>
  <p:tag name="TABLE_EMPHASIZE_COLOR" val="8215736"/>
  <p:tag name="TABLE_ONEKEY_SKIN_IDX" val="0"/>
  <p:tag name="TABLE_SKINIDX" val="1"/>
  <p:tag name="TABLE_COLORIDX" val="f"/>
  <p:tag name="TABLE_COLOR_RGB" val="0x000000*0xFFFFFF*0x212121*0xFFFFFF*0x7D5CB8*0x9751B3*0xB84C94*0xD35579*0xF06A6A*0xF38C4D"/>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19655</Words>
  <Application>WPS 演示</Application>
  <PresentationFormat>宽屏</PresentationFormat>
  <Paragraphs>664</Paragraphs>
  <Slides>64</Slides>
  <Notes>27</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64</vt:i4>
      </vt:variant>
    </vt:vector>
  </HeadingPairs>
  <TitlesOfParts>
    <vt:vector size="81" baseType="lpstr">
      <vt:lpstr>Arial</vt:lpstr>
      <vt:lpstr>宋体</vt:lpstr>
      <vt:lpstr>Wingdings</vt:lpstr>
      <vt:lpstr>字魂131号-酷乐潮玩体</vt:lpstr>
      <vt:lpstr>汉仪铸字卡酷体简</vt:lpstr>
      <vt:lpstr>汉仪雅酷黑 85W</vt:lpstr>
      <vt:lpstr>Times New Roman</vt:lpstr>
      <vt:lpstr>Times New Roman</vt:lpstr>
      <vt:lpstr>微软雅黑</vt:lpstr>
      <vt:lpstr>Arial Unicode MS</vt:lpstr>
      <vt:lpstr>Calibri</vt:lpstr>
      <vt:lpstr>MS PGothic</vt:lpstr>
      <vt:lpstr>游ゴシック</vt:lpstr>
      <vt:lpstr>朗太書体</vt:lpstr>
      <vt:lpstr>等线</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1233</dc:title>
  <dc:creator/>
  <cp:lastModifiedBy>李莉</cp:lastModifiedBy>
  <cp:revision>44</cp:revision>
  <dcterms:created xsi:type="dcterms:W3CDTF">2020-09-12T06:11:00Z</dcterms:created>
  <dcterms:modified xsi:type="dcterms:W3CDTF">2020-10-28T06:00:08Z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