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718" r:id="rId5"/>
    <p:sldId id="719" r:id="rId6"/>
    <p:sldId id="849" r:id="rId7"/>
    <p:sldId id="804" r:id="rId8"/>
    <p:sldId id="699" r:id="rId9"/>
    <p:sldId id="744" r:id="rId10"/>
    <p:sldId id="745" r:id="rId11"/>
    <p:sldId id="746" r:id="rId12"/>
    <p:sldId id="805" r:id="rId13"/>
    <p:sldId id="698" r:id="rId14"/>
    <p:sldId id="747" r:id="rId15"/>
    <p:sldId id="748" r:id="rId16"/>
    <p:sldId id="749" r:id="rId17"/>
    <p:sldId id="850" r:id="rId18"/>
    <p:sldId id="852" r:id="rId19"/>
    <p:sldId id="853" r:id="rId20"/>
    <p:sldId id="751" r:id="rId21"/>
    <p:sldId id="766" r:id="rId22"/>
    <p:sldId id="750" r:id="rId23"/>
    <p:sldId id="752" r:id="rId24"/>
    <p:sldId id="854" r:id="rId25"/>
    <p:sldId id="753" r:id="rId26"/>
    <p:sldId id="754" r:id="rId27"/>
    <p:sldId id="755" r:id="rId28"/>
    <p:sldId id="756" r:id="rId29"/>
    <p:sldId id="774" r:id="rId30"/>
    <p:sldId id="790" r:id="rId31"/>
    <p:sldId id="701" r:id="rId32"/>
    <p:sldId id="855" r:id="rId33"/>
    <p:sldId id="856" r:id="rId34"/>
    <p:sldId id="857" r:id="rId35"/>
    <p:sldId id="858" r:id="rId36"/>
    <p:sldId id="859" r:id="rId37"/>
    <p:sldId id="860" r:id="rId38"/>
    <p:sldId id="861" r:id="rId39"/>
    <p:sldId id="862" r:id="rId40"/>
    <p:sldId id="863" r:id="rId41"/>
    <p:sldId id="864" r:id="rId42"/>
    <p:sldId id="865" r:id="rId43"/>
    <p:sldId id="866" r:id="rId44"/>
    <p:sldId id="785" r:id="rId45"/>
    <p:sldId id="702" r:id="rId46"/>
    <p:sldId id="787" r:id="rId47"/>
    <p:sldId id="788" r:id="rId48"/>
    <p:sldId id="791"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EEC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40" d="100"/>
          <a:sy n="40" d="100"/>
        </p:scale>
        <p:origin x="2098" y="1214"/>
      </p:cViewPr>
      <p:guideLst/>
    </p:cSldViewPr>
  </p:slideViewPr>
  <p:notesTextViewPr>
    <p:cViewPr>
      <p:scale>
        <a:sx n="1" d="1"/>
        <a:sy n="1" d="1"/>
      </p:scale>
      <p:origin x="0" y="0"/>
    </p:cViewPr>
  </p:notesTextViewPr>
  <p:sorterViewPr>
    <p:cViewPr>
      <p:scale>
        <a:sx n="69" d="100"/>
        <a:sy n="69" d="100"/>
      </p:scale>
      <p:origin x="0" y="-229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370BF-58CE-420E-BF0B-5B55CCA23412}" type="datetimeFigureOut">
              <a:rPr kumimoji="1" lang="ja-JP" altLang="en-US" smtClean="0"/>
            </a:fld>
            <a:endParaRPr kumimoji="1" lang="ja-JP"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ja-JP"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B1563-6AC2-458E-85DA-D069A8CE43C9}"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a:p>
        </p:txBody>
      </p:sp>
      <p:sp>
        <p:nvSpPr>
          <p:cNvPr id="4" name="灯片编号占位符 3"/>
          <p:cNvSpPr>
            <a:spLocks noGrp="1"/>
          </p:cNvSpPr>
          <p:nvPr>
            <p:ph type="sldNum" sz="quarter" idx="5"/>
          </p:nvPr>
        </p:nvSpPr>
        <p:spPr/>
        <p:txBody>
          <a:bodyPr/>
          <a:lstStyle/>
          <a:p>
            <a:fld id="{34DB1563-6AC2-458E-85DA-D069A8CE43C9}" type="slidenum">
              <a:rPr kumimoji="1" lang="ja-JP" altLang="en-US" smtClean="0"/>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descr="图片包含 空地, 街道, 覆盖, 侧面&#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5" name="图片 14" descr="图片包含 空地, 街道, 覆盖, 侧面&#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grpSp>
        <p:nvGrpSpPr>
          <p:cNvPr id="8" name="组合 7"/>
          <p:cNvGrpSpPr/>
          <p:nvPr userDrawn="1"/>
        </p:nvGrpSpPr>
        <p:grpSpPr>
          <a:xfrm>
            <a:off x="-14118" y="-33086"/>
            <a:ext cx="12206117" cy="6891086"/>
            <a:chOff x="-14118" y="-33086"/>
            <a:chExt cx="12206117" cy="6891086"/>
          </a:xfrm>
        </p:grpSpPr>
        <p:sp>
          <p:nvSpPr>
            <p:cNvPr id="9" name="矩形: 圆角 7"/>
            <p:cNvSpPr/>
            <p:nvPr/>
          </p:nvSpPr>
          <p:spPr>
            <a:xfrm>
              <a:off x="765398" y="343099"/>
              <a:ext cx="10957053" cy="6329546"/>
            </a:xfrm>
            <a:custGeom>
              <a:avLst/>
              <a:gdLst>
                <a:gd name="connsiteX0" fmla="*/ 0 w 10167582"/>
                <a:gd name="connsiteY0" fmla="*/ 1036297 h 6217660"/>
                <a:gd name="connsiteX1" fmla="*/ 1036297 w 10167582"/>
                <a:gd name="connsiteY1" fmla="*/ 0 h 6217660"/>
                <a:gd name="connsiteX2" fmla="*/ 9131285 w 10167582"/>
                <a:gd name="connsiteY2" fmla="*/ 0 h 6217660"/>
                <a:gd name="connsiteX3" fmla="*/ 10167582 w 10167582"/>
                <a:gd name="connsiteY3" fmla="*/ 1036297 h 6217660"/>
                <a:gd name="connsiteX4" fmla="*/ 10167582 w 10167582"/>
                <a:gd name="connsiteY4" fmla="*/ 5181363 h 6217660"/>
                <a:gd name="connsiteX5" fmla="*/ 9131285 w 10167582"/>
                <a:gd name="connsiteY5" fmla="*/ 6217660 h 6217660"/>
                <a:gd name="connsiteX6" fmla="*/ 1036297 w 10167582"/>
                <a:gd name="connsiteY6" fmla="*/ 6217660 h 6217660"/>
                <a:gd name="connsiteX7" fmla="*/ 0 w 10167582"/>
                <a:gd name="connsiteY7" fmla="*/ 5181363 h 6217660"/>
                <a:gd name="connsiteX8" fmla="*/ 0 w 10167582"/>
                <a:gd name="connsiteY8" fmla="*/ 1036297 h 6217660"/>
                <a:gd name="connsiteX0-1" fmla="*/ 445051 w 10612633"/>
                <a:gd name="connsiteY0-2" fmla="*/ 1036297 h 6217660"/>
                <a:gd name="connsiteX1-3" fmla="*/ 1481348 w 10612633"/>
                <a:gd name="connsiteY1-4" fmla="*/ 0 h 6217660"/>
                <a:gd name="connsiteX2-5" fmla="*/ 9576336 w 10612633"/>
                <a:gd name="connsiteY2-6" fmla="*/ 0 h 6217660"/>
                <a:gd name="connsiteX3-7" fmla="*/ 10612633 w 10612633"/>
                <a:gd name="connsiteY3-8" fmla="*/ 1036297 h 6217660"/>
                <a:gd name="connsiteX4-9" fmla="*/ 10612633 w 10612633"/>
                <a:gd name="connsiteY4-10" fmla="*/ 5181363 h 6217660"/>
                <a:gd name="connsiteX5-11" fmla="*/ 9576336 w 10612633"/>
                <a:gd name="connsiteY5-12" fmla="*/ 6217660 h 6217660"/>
                <a:gd name="connsiteX6-13" fmla="*/ 1481348 w 10612633"/>
                <a:gd name="connsiteY6-14" fmla="*/ 6217660 h 6217660"/>
                <a:gd name="connsiteX7-15" fmla="*/ 445051 w 10612633"/>
                <a:gd name="connsiteY7-16" fmla="*/ 5181363 h 6217660"/>
                <a:gd name="connsiteX8-17" fmla="*/ 0 w 10612633"/>
                <a:gd name="connsiteY8-18" fmla="*/ 1934725 h 6217660"/>
                <a:gd name="connsiteX9" fmla="*/ 445051 w 10612633"/>
                <a:gd name="connsiteY9" fmla="*/ 1036297 h 6217660"/>
                <a:gd name="connsiteX0-19" fmla="*/ 445051 w 10612633"/>
                <a:gd name="connsiteY0-20" fmla="*/ 1036297 h 6217660"/>
                <a:gd name="connsiteX1-21" fmla="*/ 1481348 w 10612633"/>
                <a:gd name="connsiteY1-22" fmla="*/ 0 h 6217660"/>
                <a:gd name="connsiteX2-23" fmla="*/ 9576336 w 10612633"/>
                <a:gd name="connsiteY2-24" fmla="*/ 0 h 6217660"/>
                <a:gd name="connsiteX3-25" fmla="*/ 10612633 w 10612633"/>
                <a:gd name="connsiteY3-26" fmla="*/ 1036297 h 6217660"/>
                <a:gd name="connsiteX4-27" fmla="*/ 10612633 w 10612633"/>
                <a:gd name="connsiteY4-28" fmla="*/ 5181363 h 6217660"/>
                <a:gd name="connsiteX5-29" fmla="*/ 9576336 w 10612633"/>
                <a:gd name="connsiteY5-30" fmla="*/ 6217660 h 6217660"/>
                <a:gd name="connsiteX6-31" fmla="*/ 1481348 w 10612633"/>
                <a:gd name="connsiteY6-32" fmla="*/ 6217660 h 6217660"/>
                <a:gd name="connsiteX7-33" fmla="*/ 445051 w 10612633"/>
                <a:gd name="connsiteY7-34" fmla="*/ 5181363 h 6217660"/>
                <a:gd name="connsiteX8-35" fmla="*/ 0 w 10612633"/>
                <a:gd name="connsiteY8-36" fmla="*/ 1934725 h 6217660"/>
                <a:gd name="connsiteX9-37" fmla="*/ 445051 w 10612633"/>
                <a:gd name="connsiteY9-38" fmla="*/ 1036297 h 6217660"/>
                <a:gd name="connsiteX0-39" fmla="*/ 460252 w 10627834"/>
                <a:gd name="connsiteY0-40" fmla="*/ 1036297 h 6217660"/>
                <a:gd name="connsiteX1-41" fmla="*/ 1496549 w 10627834"/>
                <a:gd name="connsiteY1-42" fmla="*/ 0 h 6217660"/>
                <a:gd name="connsiteX2-43" fmla="*/ 9591537 w 10627834"/>
                <a:gd name="connsiteY2-44" fmla="*/ 0 h 6217660"/>
                <a:gd name="connsiteX3-45" fmla="*/ 10627834 w 10627834"/>
                <a:gd name="connsiteY3-46" fmla="*/ 1036297 h 6217660"/>
                <a:gd name="connsiteX4-47" fmla="*/ 10627834 w 10627834"/>
                <a:gd name="connsiteY4-48" fmla="*/ 5181363 h 6217660"/>
                <a:gd name="connsiteX5-49" fmla="*/ 9591537 w 10627834"/>
                <a:gd name="connsiteY5-50" fmla="*/ 6217660 h 6217660"/>
                <a:gd name="connsiteX6-51" fmla="*/ 1496549 w 10627834"/>
                <a:gd name="connsiteY6-52" fmla="*/ 6217660 h 6217660"/>
                <a:gd name="connsiteX7-53" fmla="*/ 460252 w 10627834"/>
                <a:gd name="connsiteY7-54" fmla="*/ 5181363 h 6217660"/>
                <a:gd name="connsiteX8-55" fmla="*/ 219919 w 10627834"/>
                <a:gd name="connsiteY8-56" fmla="*/ 2767239 h 6217660"/>
                <a:gd name="connsiteX9-57" fmla="*/ 15201 w 10627834"/>
                <a:gd name="connsiteY9-58" fmla="*/ 1934725 h 6217660"/>
                <a:gd name="connsiteX10" fmla="*/ 460252 w 10627834"/>
                <a:gd name="connsiteY10" fmla="*/ 1036297 h 6217660"/>
                <a:gd name="connsiteX0-59" fmla="*/ 458705 w 10626287"/>
                <a:gd name="connsiteY0-60" fmla="*/ 1036297 h 6217660"/>
                <a:gd name="connsiteX1-61" fmla="*/ 1495002 w 10626287"/>
                <a:gd name="connsiteY1-62" fmla="*/ 0 h 6217660"/>
                <a:gd name="connsiteX2-63" fmla="*/ 9589990 w 10626287"/>
                <a:gd name="connsiteY2-64" fmla="*/ 0 h 6217660"/>
                <a:gd name="connsiteX3-65" fmla="*/ 10626287 w 10626287"/>
                <a:gd name="connsiteY3-66" fmla="*/ 1036297 h 6217660"/>
                <a:gd name="connsiteX4-67" fmla="*/ 10626287 w 10626287"/>
                <a:gd name="connsiteY4-68" fmla="*/ 5181363 h 6217660"/>
                <a:gd name="connsiteX5-69" fmla="*/ 9589990 w 10626287"/>
                <a:gd name="connsiteY5-70" fmla="*/ 6217660 h 6217660"/>
                <a:gd name="connsiteX6-71" fmla="*/ 1495002 w 10626287"/>
                <a:gd name="connsiteY6-72" fmla="*/ 6217660 h 6217660"/>
                <a:gd name="connsiteX7-73" fmla="*/ 458705 w 10626287"/>
                <a:gd name="connsiteY7-74" fmla="*/ 5181363 h 6217660"/>
                <a:gd name="connsiteX8-75" fmla="*/ 68246 w 10626287"/>
                <a:gd name="connsiteY8-76" fmla="*/ 4336731 h 6217660"/>
                <a:gd name="connsiteX9-77" fmla="*/ 218372 w 10626287"/>
                <a:gd name="connsiteY9-78" fmla="*/ 2767239 h 6217660"/>
                <a:gd name="connsiteX10-79" fmla="*/ 13654 w 10626287"/>
                <a:gd name="connsiteY10-80" fmla="*/ 1934725 h 6217660"/>
                <a:gd name="connsiteX11" fmla="*/ 458705 w 10626287"/>
                <a:gd name="connsiteY11" fmla="*/ 1036297 h 6217660"/>
                <a:gd name="connsiteX0-81" fmla="*/ 458705 w 10626287"/>
                <a:gd name="connsiteY0-82" fmla="*/ 1036297 h 6217660"/>
                <a:gd name="connsiteX1-83" fmla="*/ 1495002 w 10626287"/>
                <a:gd name="connsiteY1-84" fmla="*/ 0 h 6217660"/>
                <a:gd name="connsiteX2-85" fmla="*/ 9589990 w 10626287"/>
                <a:gd name="connsiteY2-86" fmla="*/ 0 h 6217660"/>
                <a:gd name="connsiteX3-87" fmla="*/ 10626287 w 10626287"/>
                <a:gd name="connsiteY3-88" fmla="*/ 1036297 h 6217660"/>
                <a:gd name="connsiteX4-89" fmla="*/ 10626287 w 10626287"/>
                <a:gd name="connsiteY4-90" fmla="*/ 5181363 h 6217660"/>
                <a:gd name="connsiteX5-91" fmla="*/ 9589990 w 10626287"/>
                <a:gd name="connsiteY5-92" fmla="*/ 6217660 h 6217660"/>
                <a:gd name="connsiteX6-93" fmla="*/ 1495002 w 10626287"/>
                <a:gd name="connsiteY6-94" fmla="*/ 6217660 h 6217660"/>
                <a:gd name="connsiteX7-95" fmla="*/ 308580 w 10626287"/>
                <a:gd name="connsiteY7-96" fmla="*/ 5386079 h 6217660"/>
                <a:gd name="connsiteX8-97" fmla="*/ 68246 w 10626287"/>
                <a:gd name="connsiteY8-98" fmla="*/ 4336731 h 6217660"/>
                <a:gd name="connsiteX9-99" fmla="*/ 218372 w 10626287"/>
                <a:gd name="connsiteY9-100" fmla="*/ 2767239 h 6217660"/>
                <a:gd name="connsiteX10-101" fmla="*/ 13654 w 10626287"/>
                <a:gd name="connsiteY10-102" fmla="*/ 1934725 h 6217660"/>
                <a:gd name="connsiteX11-103" fmla="*/ 458705 w 10626287"/>
                <a:gd name="connsiteY11-104" fmla="*/ 1036297 h 6217660"/>
                <a:gd name="connsiteX0-105" fmla="*/ 458705 w 10626287"/>
                <a:gd name="connsiteY0-106" fmla="*/ 1036297 h 6217660"/>
                <a:gd name="connsiteX1-107" fmla="*/ 1495002 w 10626287"/>
                <a:gd name="connsiteY1-108" fmla="*/ 0 h 6217660"/>
                <a:gd name="connsiteX2-109" fmla="*/ 9589990 w 10626287"/>
                <a:gd name="connsiteY2-110" fmla="*/ 0 h 6217660"/>
                <a:gd name="connsiteX3-111" fmla="*/ 10626287 w 10626287"/>
                <a:gd name="connsiteY3-112" fmla="*/ 1036297 h 6217660"/>
                <a:gd name="connsiteX4-113" fmla="*/ 10626287 w 10626287"/>
                <a:gd name="connsiteY4-114" fmla="*/ 5181363 h 6217660"/>
                <a:gd name="connsiteX5-115" fmla="*/ 9589990 w 10626287"/>
                <a:gd name="connsiteY5-116" fmla="*/ 6217660 h 6217660"/>
                <a:gd name="connsiteX6-117" fmla="*/ 1495002 w 10626287"/>
                <a:gd name="connsiteY6-118" fmla="*/ 6217660 h 6217660"/>
                <a:gd name="connsiteX7-119" fmla="*/ 308580 w 10626287"/>
                <a:gd name="connsiteY7-120" fmla="*/ 5386079 h 6217660"/>
                <a:gd name="connsiteX8-121" fmla="*/ 68246 w 10626287"/>
                <a:gd name="connsiteY8-122" fmla="*/ 4336731 h 6217660"/>
                <a:gd name="connsiteX9-123" fmla="*/ 218372 w 10626287"/>
                <a:gd name="connsiteY9-124" fmla="*/ 2767239 h 6217660"/>
                <a:gd name="connsiteX10-125" fmla="*/ 13654 w 10626287"/>
                <a:gd name="connsiteY10-126" fmla="*/ 1934725 h 6217660"/>
                <a:gd name="connsiteX11-127" fmla="*/ 458705 w 10626287"/>
                <a:gd name="connsiteY11-128" fmla="*/ 1036297 h 6217660"/>
                <a:gd name="connsiteX0-129" fmla="*/ 458705 w 10626287"/>
                <a:gd name="connsiteY0-130" fmla="*/ 1036297 h 6217660"/>
                <a:gd name="connsiteX1-131" fmla="*/ 1495002 w 10626287"/>
                <a:gd name="connsiteY1-132" fmla="*/ 0 h 6217660"/>
                <a:gd name="connsiteX2-133" fmla="*/ 9589990 w 10626287"/>
                <a:gd name="connsiteY2-134" fmla="*/ 0 h 6217660"/>
                <a:gd name="connsiteX3-135" fmla="*/ 10626287 w 10626287"/>
                <a:gd name="connsiteY3-136" fmla="*/ 1036297 h 6217660"/>
                <a:gd name="connsiteX4-137" fmla="*/ 10626287 w 10626287"/>
                <a:gd name="connsiteY4-138" fmla="*/ 5181363 h 6217660"/>
                <a:gd name="connsiteX5-139" fmla="*/ 9589990 w 10626287"/>
                <a:gd name="connsiteY5-140" fmla="*/ 6217660 h 6217660"/>
                <a:gd name="connsiteX6-141" fmla="*/ 1495002 w 10626287"/>
                <a:gd name="connsiteY6-142" fmla="*/ 6217660 h 6217660"/>
                <a:gd name="connsiteX7-143" fmla="*/ 1473966 w 10626287"/>
                <a:gd name="connsiteY7-144" fmla="*/ 5878928 h 6217660"/>
                <a:gd name="connsiteX8-145" fmla="*/ 308580 w 10626287"/>
                <a:gd name="connsiteY8-146" fmla="*/ 5386079 h 6217660"/>
                <a:gd name="connsiteX9-147" fmla="*/ 68246 w 10626287"/>
                <a:gd name="connsiteY9-148" fmla="*/ 4336731 h 6217660"/>
                <a:gd name="connsiteX10-149" fmla="*/ 218372 w 10626287"/>
                <a:gd name="connsiteY10-150" fmla="*/ 2767239 h 6217660"/>
                <a:gd name="connsiteX11-151" fmla="*/ 13654 w 10626287"/>
                <a:gd name="connsiteY11-152" fmla="*/ 1934725 h 6217660"/>
                <a:gd name="connsiteX12" fmla="*/ 458705 w 10626287"/>
                <a:gd name="connsiteY12" fmla="*/ 1036297 h 6217660"/>
                <a:gd name="connsiteX0-153" fmla="*/ 458705 w 10626287"/>
                <a:gd name="connsiteY0-154" fmla="*/ 1036297 h 6217660"/>
                <a:gd name="connsiteX1-155" fmla="*/ 1495002 w 10626287"/>
                <a:gd name="connsiteY1-156" fmla="*/ 0 h 6217660"/>
                <a:gd name="connsiteX2-157" fmla="*/ 9589990 w 10626287"/>
                <a:gd name="connsiteY2-158" fmla="*/ 0 h 6217660"/>
                <a:gd name="connsiteX3-159" fmla="*/ 10626287 w 10626287"/>
                <a:gd name="connsiteY3-160" fmla="*/ 1036297 h 6217660"/>
                <a:gd name="connsiteX4-161" fmla="*/ 10626287 w 10626287"/>
                <a:gd name="connsiteY4-162" fmla="*/ 5181363 h 6217660"/>
                <a:gd name="connsiteX5-163" fmla="*/ 9589990 w 10626287"/>
                <a:gd name="connsiteY5-164" fmla="*/ 6217660 h 6217660"/>
                <a:gd name="connsiteX6-165" fmla="*/ 3616664 w 10626287"/>
                <a:gd name="connsiteY6-166" fmla="*/ 6151883 h 6217660"/>
                <a:gd name="connsiteX7-167" fmla="*/ 1495002 w 10626287"/>
                <a:gd name="connsiteY7-168" fmla="*/ 6217660 h 6217660"/>
                <a:gd name="connsiteX8-169" fmla="*/ 1473966 w 10626287"/>
                <a:gd name="connsiteY8-170" fmla="*/ 5878928 h 6217660"/>
                <a:gd name="connsiteX9-171" fmla="*/ 308580 w 10626287"/>
                <a:gd name="connsiteY9-172" fmla="*/ 5386079 h 6217660"/>
                <a:gd name="connsiteX10-173" fmla="*/ 68246 w 10626287"/>
                <a:gd name="connsiteY10-174" fmla="*/ 4336731 h 6217660"/>
                <a:gd name="connsiteX11-175" fmla="*/ 218372 w 10626287"/>
                <a:gd name="connsiteY11-176" fmla="*/ 2767239 h 6217660"/>
                <a:gd name="connsiteX12-177" fmla="*/ 13654 w 10626287"/>
                <a:gd name="connsiteY12-178" fmla="*/ 1934725 h 6217660"/>
                <a:gd name="connsiteX13" fmla="*/ 458705 w 10626287"/>
                <a:gd name="connsiteY13" fmla="*/ 1036297 h 6217660"/>
                <a:gd name="connsiteX0-179" fmla="*/ 458705 w 10626287"/>
                <a:gd name="connsiteY0-180" fmla="*/ 1036297 h 6217660"/>
                <a:gd name="connsiteX1-181" fmla="*/ 1495002 w 10626287"/>
                <a:gd name="connsiteY1-182" fmla="*/ 0 h 6217660"/>
                <a:gd name="connsiteX2-183" fmla="*/ 9589990 w 10626287"/>
                <a:gd name="connsiteY2-184" fmla="*/ 0 h 6217660"/>
                <a:gd name="connsiteX3-185" fmla="*/ 10626287 w 10626287"/>
                <a:gd name="connsiteY3-186" fmla="*/ 1036297 h 6217660"/>
                <a:gd name="connsiteX4-187" fmla="*/ 10626287 w 10626287"/>
                <a:gd name="connsiteY4-188" fmla="*/ 5181363 h 6217660"/>
                <a:gd name="connsiteX5-189" fmla="*/ 9589990 w 10626287"/>
                <a:gd name="connsiteY5-190" fmla="*/ 6217660 h 6217660"/>
                <a:gd name="connsiteX6-191" fmla="*/ 3616664 w 10626287"/>
                <a:gd name="connsiteY6-192" fmla="*/ 6151883 h 6217660"/>
                <a:gd name="connsiteX7-193" fmla="*/ 2504936 w 10626287"/>
                <a:gd name="connsiteY7-194" fmla="*/ 5958352 h 6217660"/>
                <a:gd name="connsiteX8-195" fmla="*/ 1473966 w 10626287"/>
                <a:gd name="connsiteY8-196" fmla="*/ 5878928 h 6217660"/>
                <a:gd name="connsiteX9-197" fmla="*/ 308580 w 10626287"/>
                <a:gd name="connsiteY9-198" fmla="*/ 5386079 h 6217660"/>
                <a:gd name="connsiteX10-199" fmla="*/ 68246 w 10626287"/>
                <a:gd name="connsiteY10-200" fmla="*/ 4336731 h 6217660"/>
                <a:gd name="connsiteX11-201" fmla="*/ 218372 w 10626287"/>
                <a:gd name="connsiteY11-202" fmla="*/ 2767239 h 6217660"/>
                <a:gd name="connsiteX12-203" fmla="*/ 13654 w 10626287"/>
                <a:gd name="connsiteY12-204" fmla="*/ 1934725 h 6217660"/>
                <a:gd name="connsiteX13-205" fmla="*/ 458705 w 10626287"/>
                <a:gd name="connsiteY13-206" fmla="*/ 1036297 h 6217660"/>
                <a:gd name="connsiteX0-207" fmla="*/ 458705 w 10626287"/>
                <a:gd name="connsiteY0-208" fmla="*/ 1036297 h 6217660"/>
                <a:gd name="connsiteX1-209" fmla="*/ 1495002 w 10626287"/>
                <a:gd name="connsiteY1-210" fmla="*/ 0 h 6217660"/>
                <a:gd name="connsiteX2-211" fmla="*/ 9589990 w 10626287"/>
                <a:gd name="connsiteY2-212" fmla="*/ 0 h 6217660"/>
                <a:gd name="connsiteX3-213" fmla="*/ 10626287 w 10626287"/>
                <a:gd name="connsiteY3-214" fmla="*/ 1036297 h 6217660"/>
                <a:gd name="connsiteX4-215" fmla="*/ 10626287 w 10626287"/>
                <a:gd name="connsiteY4-216" fmla="*/ 5181363 h 6217660"/>
                <a:gd name="connsiteX5-217" fmla="*/ 9589990 w 10626287"/>
                <a:gd name="connsiteY5-218" fmla="*/ 6217660 h 6217660"/>
                <a:gd name="connsiteX6-219" fmla="*/ 3616664 w 10626287"/>
                <a:gd name="connsiteY6-220" fmla="*/ 6151883 h 6217660"/>
                <a:gd name="connsiteX7-221" fmla="*/ 2504936 w 10626287"/>
                <a:gd name="connsiteY7-222" fmla="*/ 5958352 h 6217660"/>
                <a:gd name="connsiteX8-223" fmla="*/ 1269249 w 10626287"/>
                <a:gd name="connsiteY8-224" fmla="*/ 5701507 h 6217660"/>
                <a:gd name="connsiteX9-225" fmla="*/ 308580 w 10626287"/>
                <a:gd name="connsiteY9-226" fmla="*/ 5386079 h 6217660"/>
                <a:gd name="connsiteX10-227" fmla="*/ 68246 w 10626287"/>
                <a:gd name="connsiteY10-228" fmla="*/ 4336731 h 6217660"/>
                <a:gd name="connsiteX11-229" fmla="*/ 218372 w 10626287"/>
                <a:gd name="connsiteY11-230" fmla="*/ 2767239 h 6217660"/>
                <a:gd name="connsiteX12-231" fmla="*/ 13654 w 10626287"/>
                <a:gd name="connsiteY12-232" fmla="*/ 1934725 h 6217660"/>
                <a:gd name="connsiteX13-233" fmla="*/ 458705 w 10626287"/>
                <a:gd name="connsiteY13-234" fmla="*/ 1036297 h 6217660"/>
                <a:gd name="connsiteX0-235" fmla="*/ 458705 w 10626287"/>
                <a:gd name="connsiteY0-236" fmla="*/ 1036297 h 6231308"/>
                <a:gd name="connsiteX1-237" fmla="*/ 1495002 w 10626287"/>
                <a:gd name="connsiteY1-238" fmla="*/ 0 h 6231308"/>
                <a:gd name="connsiteX2-239" fmla="*/ 9589990 w 10626287"/>
                <a:gd name="connsiteY2-240" fmla="*/ 0 h 6231308"/>
                <a:gd name="connsiteX3-241" fmla="*/ 10626287 w 10626287"/>
                <a:gd name="connsiteY3-242" fmla="*/ 1036297 h 6231308"/>
                <a:gd name="connsiteX4-243" fmla="*/ 10626287 w 10626287"/>
                <a:gd name="connsiteY4-244" fmla="*/ 5181363 h 6231308"/>
                <a:gd name="connsiteX5-245" fmla="*/ 9589990 w 10626287"/>
                <a:gd name="connsiteY5-246" fmla="*/ 6217660 h 6231308"/>
                <a:gd name="connsiteX6-247" fmla="*/ 3616664 w 10626287"/>
                <a:gd name="connsiteY6-248" fmla="*/ 6151883 h 6231308"/>
                <a:gd name="connsiteX7-249" fmla="*/ 2477641 w 10626287"/>
                <a:gd name="connsiteY7-250" fmla="*/ 6231308 h 6231308"/>
                <a:gd name="connsiteX8-251" fmla="*/ 1269249 w 10626287"/>
                <a:gd name="connsiteY8-252" fmla="*/ 5701507 h 6231308"/>
                <a:gd name="connsiteX9-253" fmla="*/ 308580 w 10626287"/>
                <a:gd name="connsiteY9-254" fmla="*/ 5386079 h 6231308"/>
                <a:gd name="connsiteX10-255" fmla="*/ 68246 w 10626287"/>
                <a:gd name="connsiteY10-256" fmla="*/ 4336731 h 6231308"/>
                <a:gd name="connsiteX11-257" fmla="*/ 218372 w 10626287"/>
                <a:gd name="connsiteY11-258" fmla="*/ 2767239 h 6231308"/>
                <a:gd name="connsiteX12-259" fmla="*/ 13654 w 10626287"/>
                <a:gd name="connsiteY12-260" fmla="*/ 1934725 h 6231308"/>
                <a:gd name="connsiteX13-261" fmla="*/ 458705 w 10626287"/>
                <a:gd name="connsiteY13-262" fmla="*/ 1036297 h 6231308"/>
                <a:gd name="connsiteX0-263" fmla="*/ 458705 w 10626287"/>
                <a:gd name="connsiteY0-264" fmla="*/ 1036297 h 6231308"/>
                <a:gd name="connsiteX1-265" fmla="*/ 1495002 w 10626287"/>
                <a:gd name="connsiteY1-266" fmla="*/ 0 h 6231308"/>
                <a:gd name="connsiteX2-267" fmla="*/ 9589990 w 10626287"/>
                <a:gd name="connsiteY2-268" fmla="*/ 0 h 6231308"/>
                <a:gd name="connsiteX3-269" fmla="*/ 10626287 w 10626287"/>
                <a:gd name="connsiteY3-270" fmla="*/ 1036297 h 6231308"/>
                <a:gd name="connsiteX4-271" fmla="*/ 10626287 w 10626287"/>
                <a:gd name="connsiteY4-272" fmla="*/ 5181363 h 6231308"/>
                <a:gd name="connsiteX5-273" fmla="*/ 9589990 w 10626287"/>
                <a:gd name="connsiteY5-274" fmla="*/ 6217660 h 6231308"/>
                <a:gd name="connsiteX6-275" fmla="*/ 5104270 w 10626287"/>
                <a:gd name="connsiteY6-276" fmla="*/ 6083645 h 6231308"/>
                <a:gd name="connsiteX7-277" fmla="*/ 3616664 w 10626287"/>
                <a:gd name="connsiteY7-278" fmla="*/ 6151883 h 6231308"/>
                <a:gd name="connsiteX8-279" fmla="*/ 2477641 w 10626287"/>
                <a:gd name="connsiteY8-280" fmla="*/ 6231308 h 6231308"/>
                <a:gd name="connsiteX9-281" fmla="*/ 1269249 w 10626287"/>
                <a:gd name="connsiteY9-282" fmla="*/ 5701507 h 6231308"/>
                <a:gd name="connsiteX10-283" fmla="*/ 308580 w 10626287"/>
                <a:gd name="connsiteY10-284" fmla="*/ 5386079 h 6231308"/>
                <a:gd name="connsiteX11-285" fmla="*/ 68246 w 10626287"/>
                <a:gd name="connsiteY11-286" fmla="*/ 4336731 h 6231308"/>
                <a:gd name="connsiteX12-287" fmla="*/ 218372 w 10626287"/>
                <a:gd name="connsiteY12-288" fmla="*/ 2767239 h 6231308"/>
                <a:gd name="connsiteX13-289" fmla="*/ 13654 w 10626287"/>
                <a:gd name="connsiteY13-290" fmla="*/ 1934725 h 6231308"/>
                <a:gd name="connsiteX14" fmla="*/ 458705 w 10626287"/>
                <a:gd name="connsiteY14" fmla="*/ 1036297 h 6231308"/>
                <a:gd name="connsiteX0-291" fmla="*/ 458705 w 10626287"/>
                <a:gd name="connsiteY0-292" fmla="*/ 1036297 h 6416238"/>
                <a:gd name="connsiteX1-293" fmla="*/ 1495002 w 10626287"/>
                <a:gd name="connsiteY1-294" fmla="*/ 0 h 6416238"/>
                <a:gd name="connsiteX2-295" fmla="*/ 9589990 w 10626287"/>
                <a:gd name="connsiteY2-296" fmla="*/ 0 h 6416238"/>
                <a:gd name="connsiteX3-297" fmla="*/ 10626287 w 10626287"/>
                <a:gd name="connsiteY3-298" fmla="*/ 1036297 h 6416238"/>
                <a:gd name="connsiteX4-299" fmla="*/ 10626287 w 10626287"/>
                <a:gd name="connsiteY4-300" fmla="*/ 5181363 h 6416238"/>
                <a:gd name="connsiteX5-301" fmla="*/ 9589990 w 10626287"/>
                <a:gd name="connsiteY5-302" fmla="*/ 6217660 h 6416238"/>
                <a:gd name="connsiteX6-303" fmla="*/ 6632819 w 10626287"/>
                <a:gd name="connsiteY6-304" fmla="*/ 6411191 h 6416238"/>
                <a:gd name="connsiteX7-305" fmla="*/ 5104270 w 10626287"/>
                <a:gd name="connsiteY7-306" fmla="*/ 6083645 h 6416238"/>
                <a:gd name="connsiteX8-307" fmla="*/ 3616664 w 10626287"/>
                <a:gd name="connsiteY8-308" fmla="*/ 6151883 h 6416238"/>
                <a:gd name="connsiteX9-309" fmla="*/ 2477641 w 10626287"/>
                <a:gd name="connsiteY9-310" fmla="*/ 6231308 h 6416238"/>
                <a:gd name="connsiteX10-311" fmla="*/ 1269249 w 10626287"/>
                <a:gd name="connsiteY10-312" fmla="*/ 5701507 h 6416238"/>
                <a:gd name="connsiteX11-313" fmla="*/ 308580 w 10626287"/>
                <a:gd name="connsiteY11-314" fmla="*/ 5386079 h 6416238"/>
                <a:gd name="connsiteX12-315" fmla="*/ 68246 w 10626287"/>
                <a:gd name="connsiteY12-316" fmla="*/ 4336731 h 6416238"/>
                <a:gd name="connsiteX13-317" fmla="*/ 218372 w 10626287"/>
                <a:gd name="connsiteY13-318" fmla="*/ 2767239 h 6416238"/>
                <a:gd name="connsiteX14-319" fmla="*/ 13654 w 10626287"/>
                <a:gd name="connsiteY14-320" fmla="*/ 1934725 h 6416238"/>
                <a:gd name="connsiteX15" fmla="*/ 458705 w 10626287"/>
                <a:gd name="connsiteY15" fmla="*/ 1036297 h 6416238"/>
                <a:gd name="connsiteX0-321" fmla="*/ 458705 w 10626287"/>
                <a:gd name="connsiteY0-322" fmla="*/ 1036297 h 6412910"/>
                <a:gd name="connsiteX1-323" fmla="*/ 1495002 w 10626287"/>
                <a:gd name="connsiteY1-324" fmla="*/ 0 h 6412910"/>
                <a:gd name="connsiteX2-325" fmla="*/ 9589990 w 10626287"/>
                <a:gd name="connsiteY2-326" fmla="*/ 0 h 6412910"/>
                <a:gd name="connsiteX3-327" fmla="*/ 10626287 w 10626287"/>
                <a:gd name="connsiteY3-328" fmla="*/ 1036297 h 6412910"/>
                <a:gd name="connsiteX4-329" fmla="*/ 10626287 w 10626287"/>
                <a:gd name="connsiteY4-330" fmla="*/ 5181363 h 6412910"/>
                <a:gd name="connsiteX5-331" fmla="*/ 9180557 w 10626287"/>
                <a:gd name="connsiteY5-332" fmla="*/ 6067534 h 6412910"/>
                <a:gd name="connsiteX6-333" fmla="*/ 6632819 w 10626287"/>
                <a:gd name="connsiteY6-334" fmla="*/ 6411191 h 6412910"/>
                <a:gd name="connsiteX7-335" fmla="*/ 5104270 w 10626287"/>
                <a:gd name="connsiteY7-336" fmla="*/ 6083645 h 6412910"/>
                <a:gd name="connsiteX8-337" fmla="*/ 3616664 w 10626287"/>
                <a:gd name="connsiteY8-338" fmla="*/ 6151883 h 6412910"/>
                <a:gd name="connsiteX9-339" fmla="*/ 2477641 w 10626287"/>
                <a:gd name="connsiteY9-340" fmla="*/ 6231308 h 6412910"/>
                <a:gd name="connsiteX10-341" fmla="*/ 1269249 w 10626287"/>
                <a:gd name="connsiteY10-342" fmla="*/ 5701507 h 6412910"/>
                <a:gd name="connsiteX11-343" fmla="*/ 308580 w 10626287"/>
                <a:gd name="connsiteY11-344" fmla="*/ 5386079 h 6412910"/>
                <a:gd name="connsiteX12-345" fmla="*/ 68246 w 10626287"/>
                <a:gd name="connsiteY12-346" fmla="*/ 4336731 h 6412910"/>
                <a:gd name="connsiteX13-347" fmla="*/ 218372 w 10626287"/>
                <a:gd name="connsiteY13-348" fmla="*/ 2767239 h 6412910"/>
                <a:gd name="connsiteX14-349" fmla="*/ 13654 w 10626287"/>
                <a:gd name="connsiteY14-350" fmla="*/ 1934725 h 6412910"/>
                <a:gd name="connsiteX15-351" fmla="*/ 458705 w 10626287"/>
                <a:gd name="connsiteY15-352" fmla="*/ 1036297 h 6412910"/>
                <a:gd name="connsiteX0-353" fmla="*/ 458705 w 10885594"/>
                <a:gd name="connsiteY0-354" fmla="*/ 1036297 h 6412910"/>
                <a:gd name="connsiteX1-355" fmla="*/ 1495002 w 10885594"/>
                <a:gd name="connsiteY1-356" fmla="*/ 0 h 6412910"/>
                <a:gd name="connsiteX2-357" fmla="*/ 9589990 w 10885594"/>
                <a:gd name="connsiteY2-358" fmla="*/ 0 h 6412910"/>
                <a:gd name="connsiteX3-359" fmla="*/ 10626287 w 10885594"/>
                <a:gd name="connsiteY3-360" fmla="*/ 1036297 h 6412910"/>
                <a:gd name="connsiteX4-361" fmla="*/ 10885594 w 10885594"/>
                <a:gd name="connsiteY4-362" fmla="*/ 5031237 h 6412910"/>
                <a:gd name="connsiteX5-363" fmla="*/ 9180557 w 10885594"/>
                <a:gd name="connsiteY5-364" fmla="*/ 6067534 h 6412910"/>
                <a:gd name="connsiteX6-365" fmla="*/ 6632819 w 10885594"/>
                <a:gd name="connsiteY6-366" fmla="*/ 6411191 h 6412910"/>
                <a:gd name="connsiteX7-367" fmla="*/ 5104270 w 10885594"/>
                <a:gd name="connsiteY7-368" fmla="*/ 6083645 h 6412910"/>
                <a:gd name="connsiteX8-369" fmla="*/ 3616664 w 10885594"/>
                <a:gd name="connsiteY8-370" fmla="*/ 6151883 h 6412910"/>
                <a:gd name="connsiteX9-371" fmla="*/ 2477641 w 10885594"/>
                <a:gd name="connsiteY9-372" fmla="*/ 6231308 h 6412910"/>
                <a:gd name="connsiteX10-373" fmla="*/ 1269249 w 10885594"/>
                <a:gd name="connsiteY10-374" fmla="*/ 5701507 h 6412910"/>
                <a:gd name="connsiteX11-375" fmla="*/ 308580 w 10885594"/>
                <a:gd name="connsiteY11-376" fmla="*/ 5386079 h 6412910"/>
                <a:gd name="connsiteX12-377" fmla="*/ 68246 w 10885594"/>
                <a:gd name="connsiteY12-378" fmla="*/ 4336731 h 6412910"/>
                <a:gd name="connsiteX13-379" fmla="*/ 218372 w 10885594"/>
                <a:gd name="connsiteY13-380" fmla="*/ 2767239 h 6412910"/>
                <a:gd name="connsiteX14-381" fmla="*/ 13654 w 10885594"/>
                <a:gd name="connsiteY14-382" fmla="*/ 1934725 h 6412910"/>
                <a:gd name="connsiteX15-383" fmla="*/ 458705 w 10885594"/>
                <a:gd name="connsiteY15-384" fmla="*/ 1036297 h 6412910"/>
                <a:gd name="connsiteX0-385" fmla="*/ 458705 w 11218466"/>
                <a:gd name="connsiteY0-386" fmla="*/ 1036297 h 6412910"/>
                <a:gd name="connsiteX1-387" fmla="*/ 1495002 w 11218466"/>
                <a:gd name="connsiteY1-388" fmla="*/ 0 h 6412910"/>
                <a:gd name="connsiteX2-389" fmla="*/ 9589990 w 11218466"/>
                <a:gd name="connsiteY2-390" fmla="*/ 0 h 6412910"/>
                <a:gd name="connsiteX3-391" fmla="*/ 10626287 w 11218466"/>
                <a:gd name="connsiteY3-392" fmla="*/ 1036297 h 6412910"/>
                <a:gd name="connsiteX4-393" fmla="*/ 11218466 w 11218466"/>
                <a:gd name="connsiteY4-394" fmla="*/ 3190319 h 6412910"/>
                <a:gd name="connsiteX5-395" fmla="*/ 10885594 w 11218466"/>
                <a:gd name="connsiteY5-396" fmla="*/ 5031237 h 6412910"/>
                <a:gd name="connsiteX6-397" fmla="*/ 9180557 w 11218466"/>
                <a:gd name="connsiteY6-398" fmla="*/ 6067534 h 6412910"/>
                <a:gd name="connsiteX7-399" fmla="*/ 6632819 w 11218466"/>
                <a:gd name="connsiteY7-400" fmla="*/ 6411191 h 6412910"/>
                <a:gd name="connsiteX8-401" fmla="*/ 5104270 w 11218466"/>
                <a:gd name="connsiteY8-402" fmla="*/ 6083645 h 6412910"/>
                <a:gd name="connsiteX9-403" fmla="*/ 3616664 w 11218466"/>
                <a:gd name="connsiteY9-404" fmla="*/ 6151883 h 6412910"/>
                <a:gd name="connsiteX10-405" fmla="*/ 2477641 w 11218466"/>
                <a:gd name="connsiteY10-406" fmla="*/ 6231308 h 6412910"/>
                <a:gd name="connsiteX11-407" fmla="*/ 1269249 w 11218466"/>
                <a:gd name="connsiteY11-408" fmla="*/ 5701507 h 6412910"/>
                <a:gd name="connsiteX12-409" fmla="*/ 308580 w 11218466"/>
                <a:gd name="connsiteY12-410" fmla="*/ 5386079 h 6412910"/>
                <a:gd name="connsiteX13-411" fmla="*/ 68246 w 11218466"/>
                <a:gd name="connsiteY13-412" fmla="*/ 4336731 h 6412910"/>
                <a:gd name="connsiteX14-413" fmla="*/ 218372 w 11218466"/>
                <a:gd name="connsiteY14-414" fmla="*/ 2767239 h 6412910"/>
                <a:gd name="connsiteX15-415" fmla="*/ 13654 w 11218466"/>
                <a:gd name="connsiteY15-416" fmla="*/ 1934725 h 6412910"/>
                <a:gd name="connsiteX16" fmla="*/ 458705 w 11218466"/>
                <a:gd name="connsiteY16" fmla="*/ 1036297 h 6412910"/>
                <a:gd name="connsiteX0-417" fmla="*/ 458705 w 11218466"/>
                <a:gd name="connsiteY0-418" fmla="*/ 1036297 h 6412910"/>
                <a:gd name="connsiteX1-419" fmla="*/ 1495002 w 11218466"/>
                <a:gd name="connsiteY1-420" fmla="*/ 0 h 6412910"/>
                <a:gd name="connsiteX2-421" fmla="*/ 9589990 w 11218466"/>
                <a:gd name="connsiteY2-422" fmla="*/ 0 h 6412910"/>
                <a:gd name="connsiteX3-423" fmla="*/ 10626287 w 11218466"/>
                <a:gd name="connsiteY3-424" fmla="*/ 1036297 h 6412910"/>
                <a:gd name="connsiteX4-425" fmla="*/ 11218466 w 11218466"/>
                <a:gd name="connsiteY4-426" fmla="*/ 3190319 h 6412910"/>
                <a:gd name="connsiteX5-427" fmla="*/ 10612638 w 11218466"/>
                <a:gd name="connsiteY5-428" fmla="*/ 5331488 h 6412910"/>
                <a:gd name="connsiteX6-429" fmla="*/ 9180557 w 11218466"/>
                <a:gd name="connsiteY6-430" fmla="*/ 6067534 h 6412910"/>
                <a:gd name="connsiteX7-431" fmla="*/ 6632819 w 11218466"/>
                <a:gd name="connsiteY7-432" fmla="*/ 6411191 h 6412910"/>
                <a:gd name="connsiteX8-433" fmla="*/ 5104270 w 11218466"/>
                <a:gd name="connsiteY8-434" fmla="*/ 6083645 h 6412910"/>
                <a:gd name="connsiteX9-435" fmla="*/ 3616664 w 11218466"/>
                <a:gd name="connsiteY9-436" fmla="*/ 6151883 h 6412910"/>
                <a:gd name="connsiteX10-437" fmla="*/ 2477641 w 11218466"/>
                <a:gd name="connsiteY10-438" fmla="*/ 6231308 h 6412910"/>
                <a:gd name="connsiteX11-439" fmla="*/ 1269249 w 11218466"/>
                <a:gd name="connsiteY11-440" fmla="*/ 5701507 h 6412910"/>
                <a:gd name="connsiteX12-441" fmla="*/ 308580 w 11218466"/>
                <a:gd name="connsiteY12-442" fmla="*/ 5386079 h 6412910"/>
                <a:gd name="connsiteX13-443" fmla="*/ 68246 w 11218466"/>
                <a:gd name="connsiteY13-444" fmla="*/ 4336731 h 6412910"/>
                <a:gd name="connsiteX14-445" fmla="*/ 218372 w 11218466"/>
                <a:gd name="connsiteY14-446" fmla="*/ 2767239 h 6412910"/>
                <a:gd name="connsiteX15-447" fmla="*/ 13654 w 11218466"/>
                <a:gd name="connsiteY15-448" fmla="*/ 1934725 h 6412910"/>
                <a:gd name="connsiteX16-449" fmla="*/ 458705 w 11218466"/>
                <a:gd name="connsiteY16-450" fmla="*/ 1036297 h 6412910"/>
                <a:gd name="connsiteX0-451" fmla="*/ 458705 w 11218466"/>
                <a:gd name="connsiteY0-452" fmla="*/ 1036297 h 6412910"/>
                <a:gd name="connsiteX1-453" fmla="*/ 1495002 w 11218466"/>
                <a:gd name="connsiteY1-454" fmla="*/ 0 h 6412910"/>
                <a:gd name="connsiteX2-455" fmla="*/ 9589990 w 11218466"/>
                <a:gd name="connsiteY2-456" fmla="*/ 0 h 6412910"/>
                <a:gd name="connsiteX3-457" fmla="*/ 10803708 w 11218466"/>
                <a:gd name="connsiteY3-458" fmla="*/ 1036297 h 6412910"/>
                <a:gd name="connsiteX4-459" fmla="*/ 11218466 w 11218466"/>
                <a:gd name="connsiteY4-460" fmla="*/ 3190319 h 6412910"/>
                <a:gd name="connsiteX5-461" fmla="*/ 10612638 w 11218466"/>
                <a:gd name="connsiteY5-462" fmla="*/ 5331488 h 6412910"/>
                <a:gd name="connsiteX6-463" fmla="*/ 9180557 w 11218466"/>
                <a:gd name="connsiteY6-464" fmla="*/ 6067534 h 6412910"/>
                <a:gd name="connsiteX7-465" fmla="*/ 6632819 w 11218466"/>
                <a:gd name="connsiteY7-466" fmla="*/ 6411191 h 6412910"/>
                <a:gd name="connsiteX8-467" fmla="*/ 5104270 w 11218466"/>
                <a:gd name="connsiteY8-468" fmla="*/ 6083645 h 6412910"/>
                <a:gd name="connsiteX9-469" fmla="*/ 3616664 w 11218466"/>
                <a:gd name="connsiteY9-470" fmla="*/ 6151883 h 6412910"/>
                <a:gd name="connsiteX10-471" fmla="*/ 2477641 w 11218466"/>
                <a:gd name="connsiteY10-472" fmla="*/ 6231308 h 6412910"/>
                <a:gd name="connsiteX11-473" fmla="*/ 1269249 w 11218466"/>
                <a:gd name="connsiteY11-474" fmla="*/ 5701507 h 6412910"/>
                <a:gd name="connsiteX12-475" fmla="*/ 308580 w 11218466"/>
                <a:gd name="connsiteY12-476" fmla="*/ 5386079 h 6412910"/>
                <a:gd name="connsiteX13-477" fmla="*/ 68246 w 11218466"/>
                <a:gd name="connsiteY13-478" fmla="*/ 4336731 h 6412910"/>
                <a:gd name="connsiteX14-479" fmla="*/ 218372 w 11218466"/>
                <a:gd name="connsiteY14-480" fmla="*/ 2767239 h 6412910"/>
                <a:gd name="connsiteX15-481" fmla="*/ 13654 w 11218466"/>
                <a:gd name="connsiteY15-482" fmla="*/ 1934725 h 6412910"/>
                <a:gd name="connsiteX16-483" fmla="*/ 458705 w 11218466"/>
                <a:gd name="connsiteY16-484" fmla="*/ 1036297 h 6412910"/>
                <a:gd name="connsiteX0-485" fmla="*/ 458705 w 11218466"/>
                <a:gd name="connsiteY0-486" fmla="*/ 1036297 h 6412910"/>
                <a:gd name="connsiteX1-487" fmla="*/ 1495002 w 11218466"/>
                <a:gd name="connsiteY1-488" fmla="*/ 0 h 6412910"/>
                <a:gd name="connsiteX2-489" fmla="*/ 9589990 w 11218466"/>
                <a:gd name="connsiteY2-490" fmla="*/ 0 h 6412910"/>
                <a:gd name="connsiteX3-491" fmla="*/ 10803708 w 11218466"/>
                <a:gd name="connsiteY3-492" fmla="*/ 1036297 h 6412910"/>
                <a:gd name="connsiteX4-493" fmla="*/ 11218466 w 11218466"/>
                <a:gd name="connsiteY4-494" fmla="*/ 3190319 h 6412910"/>
                <a:gd name="connsiteX5-495" fmla="*/ 10612638 w 11218466"/>
                <a:gd name="connsiteY5-496" fmla="*/ 5331488 h 6412910"/>
                <a:gd name="connsiteX6-497" fmla="*/ 9180557 w 11218466"/>
                <a:gd name="connsiteY6-498" fmla="*/ 6067534 h 6412910"/>
                <a:gd name="connsiteX7-499" fmla="*/ 6632819 w 11218466"/>
                <a:gd name="connsiteY7-500" fmla="*/ 6411191 h 6412910"/>
                <a:gd name="connsiteX8-501" fmla="*/ 5104270 w 11218466"/>
                <a:gd name="connsiteY8-502" fmla="*/ 6083645 h 6412910"/>
                <a:gd name="connsiteX9-503" fmla="*/ 3616664 w 11218466"/>
                <a:gd name="connsiteY9-504" fmla="*/ 6151883 h 6412910"/>
                <a:gd name="connsiteX10-505" fmla="*/ 2477641 w 11218466"/>
                <a:gd name="connsiteY10-506" fmla="*/ 6231308 h 6412910"/>
                <a:gd name="connsiteX11-507" fmla="*/ 1269249 w 11218466"/>
                <a:gd name="connsiteY11-508" fmla="*/ 5701507 h 6412910"/>
                <a:gd name="connsiteX12-509" fmla="*/ 308580 w 11218466"/>
                <a:gd name="connsiteY12-510" fmla="*/ 5386079 h 6412910"/>
                <a:gd name="connsiteX13-511" fmla="*/ 68246 w 11218466"/>
                <a:gd name="connsiteY13-512" fmla="*/ 4336731 h 6412910"/>
                <a:gd name="connsiteX14-513" fmla="*/ 218372 w 11218466"/>
                <a:gd name="connsiteY14-514" fmla="*/ 2767239 h 6412910"/>
                <a:gd name="connsiteX15-515" fmla="*/ 13654 w 11218466"/>
                <a:gd name="connsiteY15-516" fmla="*/ 1934725 h 6412910"/>
                <a:gd name="connsiteX16-517" fmla="*/ 458705 w 11218466"/>
                <a:gd name="connsiteY16-518" fmla="*/ 1036297 h 6412910"/>
                <a:gd name="connsiteX0-519" fmla="*/ 458705 w 11218466"/>
                <a:gd name="connsiteY0-520" fmla="*/ 1036297 h 6412910"/>
                <a:gd name="connsiteX1-521" fmla="*/ 1495002 w 11218466"/>
                <a:gd name="connsiteY1-522" fmla="*/ 0 h 6412910"/>
                <a:gd name="connsiteX2-523" fmla="*/ 9103063 w 11218466"/>
                <a:gd name="connsiteY2-524" fmla="*/ 92277 h 6412910"/>
                <a:gd name="connsiteX3-525" fmla="*/ 9589990 w 11218466"/>
                <a:gd name="connsiteY3-526" fmla="*/ 0 h 6412910"/>
                <a:gd name="connsiteX4-527" fmla="*/ 10803708 w 11218466"/>
                <a:gd name="connsiteY4-528" fmla="*/ 1036297 h 6412910"/>
                <a:gd name="connsiteX5-529" fmla="*/ 11218466 w 11218466"/>
                <a:gd name="connsiteY5-530" fmla="*/ 3190319 h 6412910"/>
                <a:gd name="connsiteX6-531" fmla="*/ 10612638 w 11218466"/>
                <a:gd name="connsiteY6-532" fmla="*/ 5331488 h 6412910"/>
                <a:gd name="connsiteX7-533" fmla="*/ 9180557 w 11218466"/>
                <a:gd name="connsiteY7-534" fmla="*/ 6067534 h 6412910"/>
                <a:gd name="connsiteX8-535" fmla="*/ 6632819 w 11218466"/>
                <a:gd name="connsiteY8-536" fmla="*/ 6411191 h 6412910"/>
                <a:gd name="connsiteX9-537" fmla="*/ 5104270 w 11218466"/>
                <a:gd name="connsiteY9-538" fmla="*/ 6083645 h 6412910"/>
                <a:gd name="connsiteX10-539" fmla="*/ 3616664 w 11218466"/>
                <a:gd name="connsiteY10-540" fmla="*/ 6151883 h 6412910"/>
                <a:gd name="connsiteX11-541" fmla="*/ 2477641 w 11218466"/>
                <a:gd name="connsiteY11-542" fmla="*/ 6231308 h 6412910"/>
                <a:gd name="connsiteX12-543" fmla="*/ 1269249 w 11218466"/>
                <a:gd name="connsiteY12-544" fmla="*/ 5701507 h 6412910"/>
                <a:gd name="connsiteX13-545" fmla="*/ 308580 w 11218466"/>
                <a:gd name="connsiteY13-546" fmla="*/ 5386079 h 6412910"/>
                <a:gd name="connsiteX14-547" fmla="*/ 68246 w 11218466"/>
                <a:gd name="connsiteY14-548" fmla="*/ 4336731 h 6412910"/>
                <a:gd name="connsiteX15-549" fmla="*/ 218372 w 11218466"/>
                <a:gd name="connsiteY15-550" fmla="*/ 2767239 h 6412910"/>
                <a:gd name="connsiteX16-551" fmla="*/ 13654 w 11218466"/>
                <a:gd name="connsiteY16-552" fmla="*/ 1934725 h 6412910"/>
                <a:gd name="connsiteX17" fmla="*/ 458705 w 11218466"/>
                <a:gd name="connsiteY17" fmla="*/ 1036297 h 6412910"/>
                <a:gd name="connsiteX0-553" fmla="*/ 458705 w 11218466"/>
                <a:gd name="connsiteY0-554" fmla="*/ 1036297 h 6412910"/>
                <a:gd name="connsiteX1-555" fmla="*/ 1495002 w 11218466"/>
                <a:gd name="connsiteY1-556" fmla="*/ 0 h 6412910"/>
                <a:gd name="connsiteX2-557" fmla="*/ 8229606 w 11218466"/>
                <a:gd name="connsiteY2-558" fmla="*/ 51333 h 6412910"/>
                <a:gd name="connsiteX3-559" fmla="*/ 9589990 w 11218466"/>
                <a:gd name="connsiteY3-560" fmla="*/ 0 h 6412910"/>
                <a:gd name="connsiteX4-561" fmla="*/ 10803708 w 11218466"/>
                <a:gd name="connsiteY4-562" fmla="*/ 1036297 h 6412910"/>
                <a:gd name="connsiteX5-563" fmla="*/ 11218466 w 11218466"/>
                <a:gd name="connsiteY5-564" fmla="*/ 3190319 h 6412910"/>
                <a:gd name="connsiteX6-565" fmla="*/ 10612638 w 11218466"/>
                <a:gd name="connsiteY6-566" fmla="*/ 5331488 h 6412910"/>
                <a:gd name="connsiteX7-567" fmla="*/ 9180557 w 11218466"/>
                <a:gd name="connsiteY7-568" fmla="*/ 6067534 h 6412910"/>
                <a:gd name="connsiteX8-569" fmla="*/ 6632819 w 11218466"/>
                <a:gd name="connsiteY8-570" fmla="*/ 6411191 h 6412910"/>
                <a:gd name="connsiteX9-571" fmla="*/ 5104270 w 11218466"/>
                <a:gd name="connsiteY9-572" fmla="*/ 6083645 h 6412910"/>
                <a:gd name="connsiteX10-573" fmla="*/ 3616664 w 11218466"/>
                <a:gd name="connsiteY10-574" fmla="*/ 6151883 h 6412910"/>
                <a:gd name="connsiteX11-575" fmla="*/ 2477641 w 11218466"/>
                <a:gd name="connsiteY11-576" fmla="*/ 6231308 h 6412910"/>
                <a:gd name="connsiteX12-577" fmla="*/ 1269249 w 11218466"/>
                <a:gd name="connsiteY12-578" fmla="*/ 5701507 h 6412910"/>
                <a:gd name="connsiteX13-579" fmla="*/ 308580 w 11218466"/>
                <a:gd name="connsiteY13-580" fmla="*/ 5386079 h 6412910"/>
                <a:gd name="connsiteX14-581" fmla="*/ 68246 w 11218466"/>
                <a:gd name="connsiteY14-582" fmla="*/ 4336731 h 6412910"/>
                <a:gd name="connsiteX15-583" fmla="*/ 218372 w 11218466"/>
                <a:gd name="connsiteY15-584" fmla="*/ 2767239 h 6412910"/>
                <a:gd name="connsiteX16-585" fmla="*/ 13654 w 11218466"/>
                <a:gd name="connsiteY16-586" fmla="*/ 1934725 h 6412910"/>
                <a:gd name="connsiteX17-587" fmla="*/ 458705 w 11218466"/>
                <a:gd name="connsiteY17-588" fmla="*/ 1036297 h 6412910"/>
                <a:gd name="connsiteX0-589" fmla="*/ 458705 w 11218466"/>
                <a:gd name="connsiteY0-590" fmla="*/ 1244311 h 6620924"/>
                <a:gd name="connsiteX1-591" fmla="*/ 1495002 w 11218466"/>
                <a:gd name="connsiteY1-592" fmla="*/ 208014 h 6620924"/>
                <a:gd name="connsiteX2-593" fmla="*/ 4858609 w 11218466"/>
                <a:gd name="connsiteY2-594" fmla="*/ 41 h 6620924"/>
                <a:gd name="connsiteX3-595" fmla="*/ 8229606 w 11218466"/>
                <a:gd name="connsiteY3-596" fmla="*/ 259347 h 6620924"/>
                <a:gd name="connsiteX4-597" fmla="*/ 9589990 w 11218466"/>
                <a:gd name="connsiteY4-598" fmla="*/ 208014 h 6620924"/>
                <a:gd name="connsiteX5-599" fmla="*/ 10803708 w 11218466"/>
                <a:gd name="connsiteY5-600" fmla="*/ 1244311 h 6620924"/>
                <a:gd name="connsiteX6-601" fmla="*/ 11218466 w 11218466"/>
                <a:gd name="connsiteY6-602" fmla="*/ 3398333 h 6620924"/>
                <a:gd name="connsiteX7-603" fmla="*/ 10612638 w 11218466"/>
                <a:gd name="connsiteY7-604" fmla="*/ 5539502 h 6620924"/>
                <a:gd name="connsiteX8-605" fmla="*/ 9180557 w 11218466"/>
                <a:gd name="connsiteY8-606" fmla="*/ 6275548 h 6620924"/>
                <a:gd name="connsiteX9-607" fmla="*/ 6632819 w 11218466"/>
                <a:gd name="connsiteY9-608" fmla="*/ 6619205 h 6620924"/>
                <a:gd name="connsiteX10-609" fmla="*/ 5104270 w 11218466"/>
                <a:gd name="connsiteY10-610" fmla="*/ 6291659 h 6620924"/>
                <a:gd name="connsiteX11-611" fmla="*/ 3616664 w 11218466"/>
                <a:gd name="connsiteY11-612" fmla="*/ 6359897 h 6620924"/>
                <a:gd name="connsiteX12-613" fmla="*/ 2477641 w 11218466"/>
                <a:gd name="connsiteY12-614" fmla="*/ 6439322 h 6620924"/>
                <a:gd name="connsiteX13-615" fmla="*/ 1269249 w 11218466"/>
                <a:gd name="connsiteY13-616" fmla="*/ 5909521 h 6620924"/>
                <a:gd name="connsiteX14-617" fmla="*/ 308580 w 11218466"/>
                <a:gd name="connsiteY14-618" fmla="*/ 5594093 h 6620924"/>
                <a:gd name="connsiteX15-619" fmla="*/ 68246 w 11218466"/>
                <a:gd name="connsiteY15-620" fmla="*/ 4544745 h 6620924"/>
                <a:gd name="connsiteX16-621" fmla="*/ 218372 w 11218466"/>
                <a:gd name="connsiteY16-622" fmla="*/ 2975253 h 6620924"/>
                <a:gd name="connsiteX17-623" fmla="*/ 13654 w 11218466"/>
                <a:gd name="connsiteY17-624" fmla="*/ 2142739 h 6620924"/>
                <a:gd name="connsiteX18" fmla="*/ 458705 w 11218466"/>
                <a:gd name="connsiteY18" fmla="*/ 1244311 h 6620924"/>
                <a:gd name="connsiteX0-625" fmla="*/ 458705 w 11218466"/>
                <a:gd name="connsiteY0-626" fmla="*/ 1244311 h 6620924"/>
                <a:gd name="connsiteX1-627" fmla="*/ 1495002 w 11218466"/>
                <a:gd name="connsiteY1-628" fmla="*/ 208014 h 6620924"/>
                <a:gd name="connsiteX2-629" fmla="*/ 4858609 w 11218466"/>
                <a:gd name="connsiteY2-630" fmla="*/ 41 h 6620924"/>
                <a:gd name="connsiteX3-631" fmla="*/ 8229606 w 11218466"/>
                <a:gd name="connsiteY3-632" fmla="*/ 259347 h 6620924"/>
                <a:gd name="connsiteX4-633" fmla="*/ 9822002 w 11218466"/>
                <a:gd name="connsiteY4-634" fmla="*/ 208014 h 6620924"/>
                <a:gd name="connsiteX5-635" fmla="*/ 10803708 w 11218466"/>
                <a:gd name="connsiteY5-636" fmla="*/ 1244311 h 6620924"/>
                <a:gd name="connsiteX6-637" fmla="*/ 11218466 w 11218466"/>
                <a:gd name="connsiteY6-638" fmla="*/ 3398333 h 6620924"/>
                <a:gd name="connsiteX7-639" fmla="*/ 10612638 w 11218466"/>
                <a:gd name="connsiteY7-640" fmla="*/ 5539502 h 6620924"/>
                <a:gd name="connsiteX8-641" fmla="*/ 9180557 w 11218466"/>
                <a:gd name="connsiteY8-642" fmla="*/ 6275548 h 6620924"/>
                <a:gd name="connsiteX9-643" fmla="*/ 6632819 w 11218466"/>
                <a:gd name="connsiteY9-644" fmla="*/ 6619205 h 6620924"/>
                <a:gd name="connsiteX10-645" fmla="*/ 5104270 w 11218466"/>
                <a:gd name="connsiteY10-646" fmla="*/ 6291659 h 6620924"/>
                <a:gd name="connsiteX11-647" fmla="*/ 3616664 w 11218466"/>
                <a:gd name="connsiteY11-648" fmla="*/ 6359897 h 6620924"/>
                <a:gd name="connsiteX12-649" fmla="*/ 2477641 w 11218466"/>
                <a:gd name="connsiteY12-650" fmla="*/ 6439322 h 6620924"/>
                <a:gd name="connsiteX13-651" fmla="*/ 1269249 w 11218466"/>
                <a:gd name="connsiteY13-652" fmla="*/ 5909521 h 6620924"/>
                <a:gd name="connsiteX14-653" fmla="*/ 308580 w 11218466"/>
                <a:gd name="connsiteY14-654" fmla="*/ 5594093 h 6620924"/>
                <a:gd name="connsiteX15-655" fmla="*/ 68246 w 11218466"/>
                <a:gd name="connsiteY15-656" fmla="*/ 4544745 h 6620924"/>
                <a:gd name="connsiteX16-657" fmla="*/ 218372 w 11218466"/>
                <a:gd name="connsiteY16-658" fmla="*/ 2975253 h 6620924"/>
                <a:gd name="connsiteX17-659" fmla="*/ 13654 w 11218466"/>
                <a:gd name="connsiteY17-660" fmla="*/ 2142739 h 6620924"/>
                <a:gd name="connsiteX18-661" fmla="*/ 458705 w 11218466"/>
                <a:gd name="connsiteY18-662" fmla="*/ 1244311 h 6620924"/>
                <a:gd name="connsiteX0-663" fmla="*/ 458705 w 11218466"/>
                <a:gd name="connsiteY0-664" fmla="*/ 1244311 h 6620924"/>
                <a:gd name="connsiteX1-665" fmla="*/ 1495002 w 11218466"/>
                <a:gd name="connsiteY1-666" fmla="*/ 208014 h 6620924"/>
                <a:gd name="connsiteX2-667" fmla="*/ 4858609 w 11218466"/>
                <a:gd name="connsiteY2-668" fmla="*/ 41 h 6620924"/>
                <a:gd name="connsiteX3-669" fmla="*/ 8229606 w 11218466"/>
                <a:gd name="connsiteY3-670" fmla="*/ 259347 h 6620924"/>
                <a:gd name="connsiteX4-671" fmla="*/ 9822002 w 11218466"/>
                <a:gd name="connsiteY4-672" fmla="*/ 208014 h 6620924"/>
                <a:gd name="connsiteX5-673" fmla="*/ 10803708 w 11218466"/>
                <a:gd name="connsiteY5-674" fmla="*/ 1244311 h 6620924"/>
                <a:gd name="connsiteX6-675" fmla="*/ 11218466 w 11218466"/>
                <a:gd name="connsiteY6-676" fmla="*/ 3398333 h 6620924"/>
                <a:gd name="connsiteX7-677" fmla="*/ 10612638 w 11218466"/>
                <a:gd name="connsiteY7-678" fmla="*/ 5539502 h 6620924"/>
                <a:gd name="connsiteX8-679" fmla="*/ 9180557 w 11218466"/>
                <a:gd name="connsiteY8-680" fmla="*/ 6275548 h 6620924"/>
                <a:gd name="connsiteX9-681" fmla="*/ 6632819 w 11218466"/>
                <a:gd name="connsiteY9-682" fmla="*/ 6619205 h 6620924"/>
                <a:gd name="connsiteX10-683" fmla="*/ 5104270 w 11218466"/>
                <a:gd name="connsiteY10-684" fmla="*/ 6291659 h 6620924"/>
                <a:gd name="connsiteX11-685" fmla="*/ 3616664 w 11218466"/>
                <a:gd name="connsiteY11-686" fmla="*/ 6359897 h 6620924"/>
                <a:gd name="connsiteX12-687" fmla="*/ 2477641 w 11218466"/>
                <a:gd name="connsiteY12-688" fmla="*/ 6439322 h 6620924"/>
                <a:gd name="connsiteX13-689" fmla="*/ 1269249 w 11218466"/>
                <a:gd name="connsiteY13-690" fmla="*/ 5909521 h 6620924"/>
                <a:gd name="connsiteX14-691" fmla="*/ 308580 w 11218466"/>
                <a:gd name="connsiteY14-692" fmla="*/ 5594093 h 6620924"/>
                <a:gd name="connsiteX15-693" fmla="*/ 68246 w 11218466"/>
                <a:gd name="connsiteY15-694" fmla="*/ 4544745 h 6620924"/>
                <a:gd name="connsiteX16-695" fmla="*/ 218372 w 11218466"/>
                <a:gd name="connsiteY16-696" fmla="*/ 2975253 h 6620924"/>
                <a:gd name="connsiteX17-697" fmla="*/ 13654 w 11218466"/>
                <a:gd name="connsiteY17-698" fmla="*/ 2142739 h 6620924"/>
                <a:gd name="connsiteX18-699" fmla="*/ 458705 w 11218466"/>
                <a:gd name="connsiteY18-700" fmla="*/ 1244311 h 6620924"/>
                <a:gd name="connsiteX0-701" fmla="*/ 458705 w 11222966"/>
                <a:gd name="connsiteY0-702" fmla="*/ 1244311 h 6620924"/>
                <a:gd name="connsiteX1-703" fmla="*/ 1495002 w 11222966"/>
                <a:gd name="connsiteY1-704" fmla="*/ 208014 h 6620924"/>
                <a:gd name="connsiteX2-705" fmla="*/ 4858609 w 11222966"/>
                <a:gd name="connsiteY2-706" fmla="*/ 41 h 6620924"/>
                <a:gd name="connsiteX3-707" fmla="*/ 8229606 w 11222966"/>
                <a:gd name="connsiteY3-708" fmla="*/ 259347 h 6620924"/>
                <a:gd name="connsiteX4-709" fmla="*/ 9822002 w 11222966"/>
                <a:gd name="connsiteY4-710" fmla="*/ 208014 h 6620924"/>
                <a:gd name="connsiteX5-711" fmla="*/ 10803708 w 11222966"/>
                <a:gd name="connsiteY5-712" fmla="*/ 1244311 h 6620924"/>
                <a:gd name="connsiteX6-713" fmla="*/ 10563374 w 11222966"/>
                <a:gd name="connsiteY6-714" fmla="*/ 2006262 h 6620924"/>
                <a:gd name="connsiteX7-715" fmla="*/ 11218466 w 11222966"/>
                <a:gd name="connsiteY7-716" fmla="*/ 3398333 h 6620924"/>
                <a:gd name="connsiteX8-717" fmla="*/ 10612638 w 11222966"/>
                <a:gd name="connsiteY8-718" fmla="*/ 5539502 h 6620924"/>
                <a:gd name="connsiteX9-719" fmla="*/ 9180557 w 11222966"/>
                <a:gd name="connsiteY9-720" fmla="*/ 6275548 h 6620924"/>
                <a:gd name="connsiteX10-721" fmla="*/ 6632819 w 11222966"/>
                <a:gd name="connsiteY10-722" fmla="*/ 6619205 h 6620924"/>
                <a:gd name="connsiteX11-723" fmla="*/ 5104270 w 11222966"/>
                <a:gd name="connsiteY11-724" fmla="*/ 6291659 h 6620924"/>
                <a:gd name="connsiteX12-725" fmla="*/ 3616664 w 11222966"/>
                <a:gd name="connsiteY12-726" fmla="*/ 6359897 h 6620924"/>
                <a:gd name="connsiteX13-727" fmla="*/ 2477641 w 11222966"/>
                <a:gd name="connsiteY13-728" fmla="*/ 6439322 h 6620924"/>
                <a:gd name="connsiteX14-729" fmla="*/ 1269249 w 11222966"/>
                <a:gd name="connsiteY14-730" fmla="*/ 5909521 h 6620924"/>
                <a:gd name="connsiteX15-731" fmla="*/ 308580 w 11222966"/>
                <a:gd name="connsiteY15-732" fmla="*/ 5594093 h 6620924"/>
                <a:gd name="connsiteX16-733" fmla="*/ 68246 w 11222966"/>
                <a:gd name="connsiteY16-734" fmla="*/ 4544745 h 6620924"/>
                <a:gd name="connsiteX17-735" fmla="*/ 218372 w 11222966"/>
                <a:gd name="connsiteY17-736" fmla="*/ 2975253 h 6620924"/>
                <a:gd name="connsiteX18-737" fmla="*/ 13654 w 11222966"/>
                <a:gd name="connsiteY18-738" fmla="*/ 2142739 h 6620924"/>
                <a:gd name="connsiteX19" fmla="*/ 458705 w 11222966"/>
                <a:gd name="connsiteY19" fmla="*/ 1244311 h 6620924"/>
                <a:gd name="connsiteX0-739" fmla="*/ 458705 w 11222966"/>
                <a:gd name="connsiteY0-740" fmla="*/ 1244311 h 6620924"/>
                <a:gd name="connsiteX1-741" fmla="*/ 1495002 w 11222966"/>
                <a:gd name="connsiteY1-742" fmla="*/ 208014 h 6620924"/>
                <a:gd name="connsiteX2-743" fmla="*/ 4858609 w 11222966"/>
                <a:gd name="connsiteY2-744" fmla="*/ 41 h 6620924"/>
                <a:gd name="connsiteX3-745" fmla="*/ 8229606 w 11222966"/>
                <a:gd name="connsiteY3-746" fmla="*/ 259347 h 6620924"/>
                <a:gd name="connsiteX4-747" fmla="*/ 9822002 w 11222966"/>
                <a:gd name="connsiteY4-748" fmla="*/ 208014 h 6620924"/>
                <a:gd name="connsiteX5-749" fmla="*/ 10803708 w 11222966"/>
                <a:gd name="connsiteY5-750" fmla="*/ 998651 h 6620924"/>
                <a:gd name="connsiteX6-751" fmla="*/ 10563374 w 11222966"/>
                <a:gd name="connsiteY6-752" fmla="*/ 2006262 h 6620924"/>
                <a:gd name="connsiteX7-753" fmla="*/ 11218466 w 11222966"/>
                <a:gd name="connsiteY7-754" fmla="*/ 3398333 h 6620924"/>
                <a:gd name="connsiteX8-755" fmla="*/ 10612638 w 11222966"/>
                <a:gd name="connsiteY8-756" fmla="*/ 5539502 h 6620924"/>
                <a:gd name="connsiteX9-757" fmla="*/ 9180557 w 11222966"/>
                <a:gd name="connsiteY9-758" fmla="*/ 6275548 h 6620924"/>
                <a:gd name="connsiteX10-759" fmla="*/ 6632819 w 11222966"/>
                <a:gd name="connsiteY10-760" fmla="*/ 6619205 h 6620924"/>
                <a:gd name="connsiteX11-761" fmla="*/ 5104270 w 11222966"/>
                <a:gd name="connsiteY11-762" fmla="*/ 6291659 h 6620924"/>
                <a:gd name="connsiteX12-763" fmla="*/ 3616664 w 11222966"/>
                <a:gd name="connsiteY12-764" fmla="*/ 6359897 h 6620924"/>
                <a:gd name="connsiteX13-765" fmla="*/ 2477641 w 11222966"/>
                <a:gd name="connsiteY13-766" fmla="*/ 6439322 h 6620924"/>
                <a:gd name="connsiteX14-767" fmla="*/ 1269249 w 11222966"/>
                <a:gd name="connsiteY14-768" fmla="*/ 5909521 h 6620924"/>
                <a:gd name="connsiteX15-769" fmla="*/ 308580 w 11222966"/>
                <a:gd name="connsiteY15-770" fmla="*/ 5594093 h 6620924"/>
                <a:gd name="connsiteX16-771" fmla="*/ 68246 w 11222966"/>
                <a:gd name="connsiteY16-772" fmla="*/ 4544745 h 6620924"/>
                <a:gd name="connsiteX17-773" fmla="*/ 218372 w 11222966"/>
                <a:gd name="connsiteY17-774" fmla="*/ 2975253 h 6620924"/>
                <a:gd name="connsiteX18-775" fmla="*/ 13654 w 11222966"/>
                <a:gd name="connsiteY18-776" fmla="*/ 2142739 h 6620924"/>
                <a:gd name="connsiteX19-777" fmla="*/ 458705 w 11222966"/>
                <a:gd name="connsiteY19-778" fmla="*/ 1244311 h 6620924"/>
                <a:gd name="connsiteX0-779" fmla="*/ 458705 w 11218466"/>
                <a:gd name="connsiteY0-780" fmla="*/ 1244311 h 6620924"/>
                <a:gd name="connsiteX1-781" fmla="*/ 1495002 w 11218466"/>
                <a:gd name="connsiteY1-782" fmla="*/ 208014 h 6620924"/>
                <a:gd name="connsiteX2-783" fmla="*/ 4858609 w 11218466"/>
                <a:gd name="connsiteY2-784" fmla="*/ 41 h 6620924"/>
                <a:gd name="connsiteX3-785" fmla="*/ 8229606 w 11218466"/>
                <a:gd name="connsiteY3-786" fmla="*/ 259347 h 6620924"/>
                <a:gd name="connsiteX4-787" fmla="*/ 9822002 w 11218466"/>
                <a:gd name="connsiteY4-788" fmla="*/ 208014 h 6620924"/>
                <a:gd name="connsiteX5-789" fmla="*/ 10803708 w 11218466"/>
                <a:gd name="connsiteY5-790" fmla="*/ 998651 h 6620924"/>
                <a:gd name="connsiteX6-791" fmla="*/ 10563374 w 11218466"/>
                <a:gd name="connsiteY6-792" fmla="*/ 2006262 h 6620924"/>
                <a:gd name="connsiteX7-793" fmla="*/ 11218466 w 11218466"/>
                <a:gd name="connsiteY7-794" fmla="*/ 3398333 h 6620924"/>
                <a:gd name="connsiteX8-795" fmla="*/ 10781738 w 11218466"/>
                <a:gd name="connsiteY8-796" fmla="*/ 4449211 h 6620924"/>
                <a:gd name="connsiteX9-797" fmla="*/ 10612638 w 11218466"/>
                <a:gd name="connsiteY9-798" fmla="*/ 5539502 h 6620924"/>
                <a:gd name="connsiteX10-799" fmla="*/ 9180557 w 11218466"/>
                <a:gd name="connsiteY10-800" fmla="*/ 6275548 h 6620924"/>
                <a:gd name="connsiteX11-801" fmla="*/ 6632819 w 11218466"/>
                <a:gd name="connsiteY11-802" fmla="*/ 6619205 h 6620924"/>
                <a:gd name="connsiteX12-803" fmla="*/ 5104270 w 11218466"/>
                <a:gd name="connsiteY12-804" fmla="*/ 6291659 h 6620924"/>
                <a:gd name="connsiteX13-805" fmla="*/ 3616664 w 11218466"/>
                <a:gd name="connsiteY13-806" fmla="*/ 6359897 h 6620924"/>
                <a:gd name="connsiteX14-807" fmla="*/ 2477641 w 11218466"/>
                <a:gd name="connsiteY14-808" fmla="*/ 6439322 h 6620924"/>
                <a:gd name="connsiteX15-809" fmla="*/ 1269249 w 11218466"/>
                <a:gd name="connsiteY15-810" fmla="*/ 5909521 h 6620924"/>
                <a:gd name="connsiteX16-811" fmla="*/ 308580 w 11218466"/>
                <a:gd name="connsiteY16-812" fmla="*/ 5594093 h 6620924"/>
                <a:gd name="connsiteX17-813" fmla="*/ 68246 w 11218466"/>
                <a:gd name="connsiteY17-814" fmla="*/ 4544745 h 6620924"/>
                <a:gd name="connsiteX18-815" fmla="*/ 218372 w 11218466"/>
                <a:gd name="connsiteY18-816" fmla="*/ 2975253 h 6620924"/>
                <a:gd name="connsiteX19-817" fmla="*/ 13654 w 11218466"/>
                <a:gd name="connsiteY19-818" fmla="*/ 2142739 h 6620924"/>
                <a:gd name="connsiteX20" fmla="*/ 458705 w 11218466"/>
                <a:gd name="connsiteY20" fmla="*/ 1244311 h 6620924"/>
                <a:gd name="connsiteX0-819" fmla="*/ 458705 w 11218466"/>
                <a:gd name="connsiteY0-820" fmla="*/ 1244311 h 6620924"/>
                <a:gd name="connsiteX1-821" fmla="*/ 1495002 w 11218466"/>
                <a:gd name="connsiteY1-822" fmla="*/ 208014 h 6620924"/>
                <a:gd name="connsiteX2-823" fmla="*/ 4858609 w 11218466"/>
                <a:gd name="connsiteY2-824" fmla="*/ 41 h 6620924"/>
                <a:gd name="connsiteX3-825" fmla="*/ 8229606 w 11218466"/>
                <a:gd name="connsiteY3-826" fmla="*/ 259347 h 6620924"/>
                <a:gd name="connsiteX4-827" fmla="*/ 9822002 w 11218466"/>
                <a:gd name="connsiteY4-828" fmla="*/ 208014 h 6620924"/>
                <a:gd name="connsiteX5-829" fmla="*/ 10803708 w 11218466"/>
                <a:gd name="connsiteY5-830" fmla="*/ 998651 h 6620924"/>
                <a:gd name="connsiteX6-831" fmla="*/ 10563374 w 11218466"/>
                <a:gd name="connsiteY6-832" fmla="*/ 2006262 h 6620924"/>
                <a:gd name="connsiteX7-833" fmla="*/ 11218466 w 11218466"/>
                <a:gd name="connsiteY7-834" fmla="*/ 3398333 h 6620924"/>
                <a:gd name="connsiteX8-835" fmla="*/ 10781738 w 11218466"/>
                <a:gd name="connsiteY8-836" fmla="*/ 4449211 h 6620924"/>
                <a:gd name="connsiteX9-837" fmla="*/ 10612638 w 11218466"/>
                <a:gd name="connsiteY9-838" fmla="*/ 5839753 h 6620924"/>
                <a:gd name="connsiteX10-839" fmla="*/ 9180557 w 11218466"/>
                <a:gd name="connsiteY10-840" fmla="*/ 6275548 h 6620924"/>
                <a:gd name="connsiteX11-841" fmla="*/ 6632819 w 11218466"/>
                <a:gd name="connsiteY11-842" fmla="*/ 6619205 h 6620924"/>
                <a:gd name="connsiteX12-843" fmla="*/ 5104270 w 11218466"/>
                <a:gd name="connsiteY12-844" fmla="*/ 6291659 h 6620924"/>
                <a:gd name="connsiteX13-845" fmla="*/ 3616664 w 11218466"/>
                <a:gd name="connsiteY13-846" fmla="*/ 6359897 h 6620924"/>
                <a:gd name="connsiteX14-847" fmla="*/ 2477641 w 11218466"/>
                <a:gd name="connsiteY14-848" fmla="*/ 6439322 h 6620924"/>
                <a:gd name="connsiteX15-849" fmla="*/ 1269249 w 11218466"/>
                <a:gd name="connsiteY15-850" fmla="*/ 5909521 h 6620924"/>
                <a:gd name="connsiteX16-851" fmla="*/ 308580 w 11218466"/>
                <a:gd name="connsiteY16-852" fmla="*/ 5594093 h 6620924"/>
                <a:gd name="connsiteX17-853" fmla="*/ 68246 w 11218466"/>
                <a:gd name="connsiteY17-854" fmla="*/ 4544745 h 6620924"/>
                <a:gd name="connsiteX18-855" fmla="*/ 218372 w 11218466"/>
                <a:gd name="connsiteY18-856" fmla="*/ 2975253 h 6620924"/>
                <a:gd name="connsiteX19-857" fmla="*/ 13654 w 11218466"/>
                <a:gd name="connsiteY19-858" fmla="*/ 2142739 h 6620924"/>
                <a:gd name="connsiteX20-859" fmla="*/ 458705 w 11218466"/>
                <a:gd name="connsiteY20-860" fmla="*/ 1244311 h 6620924"/>
                <a:gd name="connsiteX0-861" fmla="*/ 458705 w 11218466"/>
                <a:gd name="connsiteY0-862" fmla="*/ 1244311 h 6620924"/>
                <a:gd name="connsiteX1-863" fmla="*/ 1495002 w 11218466"/>
                <a:gd name="connsiteY1-864" fmla="*/ 208014 h 6620924"/>
                <a:gd name="connsiteX2-865" fmla="*/ 4858609 w 11218466"/>
                <a:gd name="connsiteY2-866" fmla="*/ 41 h 6620924"/>
                <a:gd name="connsiteX3-867" fmla="*/ 8229606 w 11218466"/>
                <a:gd name="connsiteY3-868" fmla="*/ 259347 h 6620924"/>
                <a:gd name="connsiteX4-869" fmla="*/ 9822002 w 11218466"/>
                <a:gd name="connsiteY4-870" fmla="*/ 208014 h 6620924"/>
                <a:gd name="connsiteX5-871" fmla="*/ 10803708 w 11218466"/>
                <a:gd name="connsiteY5-872" fmla="*/ 998651 h 6620924"/>
                <a:gd name="connsiteX6-873" fmla="*/ 10563374 w 11218466"/>
                <a:gd name="connsiteY6-874" fmla="*/ 2006262 h 6620924"/>
                <a:gd name="connsiteX7-875" fmla="*/ 11218466 w 11218466"/>
                <a:gd name="connsiteY7-876" fmla="*/ 3398333 h 6620924"/>
                <a:gd name="connsiteX8-877" fmla="*/ 10781738 w 11218466"/>
                <a:gd name="connsiteY8-878" fmla="*/ 4449211 h 6620924"/>
                <a:gd name="connsiteX9-879" fmla="*/ 10612638 w 11218466"/>
                <a:gd name="connsiteY9-880" fmla="*/ 5839753 h 6620924"/>
                <a:gd name="connsiteX10-881" fmla="*/ 9180557 w 11218466"/>
                <a:gd name="connsiteY10-882" fmla="*/ 6275548 h 6620924"/>
                <a:gd name="connsiteX11-883" fmla="*/ 6632819 w 11218466"/>
                <a:gd name="connsiteY11-884" fmla="*/ 6619205 h 6620924"/>
                <a:gd name="connsiteX12-885" fmla="*/ 5104270 w 11218466"/>
                <a:gd name="connsiteY12-886" fmla="*/ 6291659 h 6620924"/>
                <a:gd name="connsiteX13-887" fmla="*/ 3616664 w 11218466"/>
                <a:gd name="connsiteY13-888" fmla="*/ 6359897 h 6620924"/>
                <a:gd name="connsiteX14-889" fmla="*/ 2477641 w 11218466"/>
                <a:gd name="connsiteY14-890" fmla="*/ 6439322 h 6620924"/>
                <a:gd name="connsiteX15-891" fmla="*/ 1269249 w 11218466"/>
                <a:gd name="connsiteY15-892" fmla="*/ 5909521 h 6620924"/>
                <a:gd name="connsiteX16-893" fmla="*/ 308580 w 11218466"/>
                <a:gd name="connsiteY16-894" fmla="*/ 5594093 h 6620924"/>
                <a:gd name="connsiteX17-895" fmla="*/ 68246 w 11218466"/>
                <a:gd name="connsiteY17-896" fmla="*/ 4544745 h 6620924"/>
                <a:gd name="connsiteX18-897" fmla="*/ 218372 w 11218466"/>
                <a:gd name="connsiteY18-898" fmla="*/ 2975253 h 6620924"/>
                <a:gd name="connsiteX19-899" fmla="*/ 13654 w 11218466"/>
                <a:gd name="connsiteY19-900" fmla="*/ 2142739 h 6620924"/>
                <a:gd name="connsiteX20-901" fmla="*/ 458705 w 11218466"/>
                <a:gd name="connsiteY20-902" fmla="*/ 1244311 h 6620924"/>
                <a:gd name="connsiteX0-903" fmla="*/ 458705 w 11204818"/>
                <a:gd name="connsiteY0-904" fmla="*/ 1244311 h 6620924"/>
                <a:gd name="connsiteX1-905" fmla="*/ 1495002 w 11204818"/>
                <a:gd name="connsiteY1-906" fmla="*/ 208014 h 6620924"/>
                <a:gd name="connsiteX2-907" fmla="*/ 4858609 w 11204818"/>
                <a:gd name="connsiteY2-908" fmla="*/ 41 h 6620924"/>
                <a:gd name="connsiteX3-909" fmla="*/ 8229606 w 11204818"/>
                <a:gd name="connsiteY3-910" fmla="*/ 259347 h 6620924"/>
                <a:gd name="connsiteX4-911" fmla="*/ 9822002 w 11204818"/>
                <a:gd name="connsiteY4-912" fmla="*/ 208014 h 6620924"/>
                <a:gd name="connsiteX5-913" fmla="*/ 10803708 w 11204818"/>
                <a:gd name="connsiteY5-914" fmla="*/ 998651 h 6620924"/>
                <a:gd name="connsiteX6-915" fmla="*/ 10563374 w 11204818"/>
                <a:gd name="connsiteY6-916" fmla="*/ 2006262 h 6620924"/>
                <a:gd name="connsiteX7-917" fmla="*/ 11204818 w 11204818"/>
                <a:gd name="connsiteY7-918" fmla="*/ 3289151 h 6620924"/>
                <a:gd name="connsiteX8-919" fmla="*/ 10781738 w 11204818"/>
                <a:gd name="connsiteY8-920" fmla="*/ 4449211 h 6620924"/>
                <a:gd name="connsiteX9-921" fmla="*/ 10612638 w 11204818"/>
                <a:gd name="connsiteY9-922" fmla="*/ 5839753 h 6620924"/>
                <a:gd name="connsiteX10-923" fmla="*/ 9180557 w 11204818"/>
                <a:gd name="connsiteY10-924" fmla="*/ 6275548 h 6620924"/>
                <a:gd name="connsiteX11-925" fmla="*/ 6632819 w 11204818"/>
                <a:gd name="connsiteY11-926" fmla="*/ 6619205 h 6620924"/>
                <a:gd name="connsiteX12-927" fmla="*/ 5104270 w 11204818"/>
                <a:gd name="connsiteY12-928" fmla="*/ 6291659 h 6620924"/>
                <a:gd name="connsiteX13-929" fmla="*/ 3616664 w 11204818"/>
                <a:gd name="connsiteY13-930" fmla="*/ 6359897 h 6620924"/>
                <a:gd name="connsiteX14-931" fmla="*/ 2477641 w 11204818"/>
                <a:gd name="connsiteY14-932" fmla="*/ 6439322 h 6620924"/>
                <a:gd name="connsiteX15-933" fmla="*/ 1269249 w 11204818"/>
                <a:gd name="connsiteY15-934" fmla="*/ 5909521 h 6620924"/>
                <a:gd name="connsiteX16-935" fmla="*/ 308580 w 11204818"/>
                <a:gd name="connsiteY16-936" fmla="*/ 5594093 h 6620924"/>
                <a:gd name="connsiteX17-937" fmla="*/ 68246 w 11204818"/>
                <a:gd name="connsiteY17-938" fmla="*/ 4544745 h 6620924"/>
                <a:gd name="connsiteX18-939" fmla="*/ 218372 w 11204818"/>
                <a:gd name="connsiteY18-940" fmla="*/ 2975253 h 6620924"/>
                <a:gd name="connsiteX19-941" fmla="*/ 13654 w 11204818"/>
                <a:gd name="connsiteY19-942" fmla="*/ 2142739 h 6620924"/>
                <a:gd name="connsiteX20-943" fmla="*/ 458705 w 11204818"/>
                <a:gd name="connsiteY20-944" fmla="*/ 1244311 h 6620924"/>
                <a:gd name="connsiteX0-945" fmla="*/ 458705 w 11204818"/>
                <a:gd name="connsiteY0-946" fmla="*/ 1244311 h 6620924"/>
                <a:gd name="connsiteX1-947" fmla="*/ 1495002 w 11204818"/>
                <a:gd name="connsiteY1-948" fmla="*/ 208014 h 6620924"/>
                <a:gd name="connsiteX2-949" fmla="*/ 4858609 w 11204818"/>
                <a:gd name="connsiteY2-950" fmla="*/ 41 h 6620924"/>
                <a:gd name="connsiteX3-951" fmla="*/ 8229606 w 11204818"/>
                <a:gd name="connsiteY3-952" fmla="*/ 259347 h 6620924"/>
                <a:gd name="connsiteX4-953" fmla="*/ 9822002 w 11204818"/>
                <a:gd name="connsiteY4-954" fmla="*/ 208014 h 6620924"/>
                <a:gd name="connsiteX5-955" fmla="*/ 10803708 w 11204818"/>
                <a:gd name="connsiteY5-956" fmla="*/ 998651 h 6620924"/>
                <a:gd name="connsiteX6-957" fmla="*/ 10563374 w 11204818"/>
                <a:gd name="connsiteY6-958" fmla="*/ 2006262 h 6620924"/>
                <a:gd name="connsiteX7-959" fmla="*/ 11204818 w 11204818"/>
                <a:gd name="connsiteY7-960" fmla="*/ 3289151 h 6620924"/>
                <a:gd name="connsiteX8-961" fmla="*/ 10877272 w 11204818"/>
                <a:gd name="connsiteY8-962" fmla="*/ 4640280 h 6620924"/>
                <a:gd name="connsiteX9-963" fmla="*/ 10612638 w 11204818"/>
                <a:gd name="connsiteY9-964" fmla="*/ 5839753 h 6620924"/>
                <a:gd name="connsiteX10-965" fmla="*/ 9180557 w 11204818"/>
                <a:gd name="connsiteY10-966" fmla="*/ 6275548 h 6620924"/>
                <a:gd name="connsiteX11-967" fmla="*/ 6632819 w 11204818"/>
                <a:gd name="connsiteY11-968" fmla="*/ 6619205 h 6620924"/>
                <a:gd name="connsiteX12-969" fmla="*/ 5104270 w 11204818"/>
                <a:gd name="connsiteY12-970" fmla="*/ 6291659 h 6620924"/>
                <a:gd name="connsiteX13-971" fmla="*/ 3616664 w 11204818"/>
                <a:gd name="connsiteY13-972" fmla="*/ 6359897 h 6620924"/>
                <a:gd name="connsiteX14-973" fmla="*/ 2477641 w 11204818"/>
                <a:gd name="connsiteY14-974" fmla="*/ 6439322 h 6620924"/>
                <a:gd name="connsiteX15-975" fmla="*/ 1269249 w 11204818"/>
                <a:gd name="connsiteY15-976" fmla="*/ 5909521 h 6620924"/>
                <a:gd name="connsiteX16-977" fmla="*/ 308580 w 11204818"/>
                <a:gd name="connsiteY16-978" fmla="*/ 5594093 h 6620924"/>
                <a:gd name="connsiteX17-979" fmla="*/ 68246 w 11204818"/>
                <a:gd name="connsiteY17-980" fmla="*/ 4544745 h 6620924"/>
                <a:gd name="connsiteX18-981" fmla="*/ 218372 w 11204818"/>
                <a:gd name="connsiteY18-982" fmla="*/ 2975253 h 6620924"/>
                <a:gd name="connsiteX19-983" fmla="*/ 13654 w 11204818"/>
                <a:gd name="connsiteY19-984" fmla="*/ 2142739 h 6620924"/>
                <a:gd name="connsiteX20-985" fmla="*/ 458705 w 11204818"/>
                <a:gd name="connsiteY20-986" fmla="*/ 1244311 h 6620924"/>
                <a:gd name="connsiteX0-987" fmla="*/ 458705 w 11204818"/>
                <a:gd name="connsiteY0-988" fmla="*/ 1244311 h 6621605"/>
                <a:gd name="connsiteX1-989" fmla="*/ 1495002 w 11204818"/>
                <a:gd name="connsiteY1-990" fmla="*/ 208014 h 6621605"/>
                <a:gd name="connsiteX2-991" fmla="*/ 4858609 w 11204818"/>
                <a:gd name="connsiteY2-992" fmla="*/ 41 h 6621605"/>
                <a:gd name="connsiteX3-993" fmla="*/ 8229606 w 11204818"/>
                <a:gd name="connsiteY3-994" fmla="*/ 259347 h 6621605"/>
                <a:gd name="connsiteX4-995" fmla="*/ 9822002 w 11204818"/>
                <a:gd name="connsiteY4-996" fmla="*/ 208014 h 6621605"/>
                <a:gd name="connsiteX5-997" fmla="*/ 10803708 w 11204818"/>
                <a:gd name="connsiteY5-998" fmla="*/ 998651 h 6621605"/>
                <a:gd name="connsiteX6-999" fmla="*/ 10563374 w 11204818"/>
                <a:gd name="connsiteY6-1000" fmla="*/ 2006262 h 6621605"/>
                <a:gd name="connsiteX7-1001" fmla="*/ 11204818 w 11204818"/>
                <a:gd name="connsiteY7-1002" fmla="*/ 3289151 h 6621605"/>
                <a:gd name="connsiteX8-1003" fmla="*/ 10877272 w 11204818"/>
                <a:gd name="connsiteY8-1004" fmla="*/ 4640280 h 6621605"/>
                <a:gd name="connsiteX9-1005" fmla="*/ 10612638 w 11204818"/>
                <a:gd name="connsiteY9-1006" fmla="*/ 5839753 h 6621605"/>
                <a:gd name="connsiteX10-1007" fmla="*/ 9180557 w 11204818"/>
                <a:gd name="connsiteY10-1008" fmla="*/ 6275548 h 6621605"/>
                <a:gd name="connsiteX11-1009" fmla="*/ 7983947 w 11204818"/>
                <a:gd name="connsiteY11-1010" fmla="*/ 6209772 h 6621605"/>
                <a:gd name="connsiteX12-1011" fmla="*/ 6632819 w 11204818"/>
                <a:gd name="connsiteY12-1012" fmla="*/ 6619205 h 6621605"/>
                <a:gd name="connsiteX13-1013" fmla="*/ 5104270 w 11204818"/>
                <a:gd name="connsiteY13-1014" fmla="*/ 6291659 h 6621605"/>
                <a:gd name="connsiteX14-1015" fmla="*/ 3616664 w 11204818"/>
                <a:gd name="connsiteY14-1016" fmla="*/ 6359897 h 6621605"/>
                <a:gd name="connsiteX15-1017" fmla="*/ 2477641 w 11204818"/>
                <a:gd name="connsiteY15-1018" fmla="*/ 6439322 h 6621605"/>
                <a:gd name="connsiteX16-1019" fmla="*/ 1269249 w 11204818"/>
                <a:gd name="connsiteY16-1020" fmla="*/ 5909521 h 6621605"/>
                <a:gd name="connsiteX17-1021" fmla="*/ 308580 w 11204818"/>
                <a:gd name="connsiteY17-1022" fmla="*/ 5594093 h 6621605"/>
                <a:gd name="connsiteX18-1023" fmla="*/ 68246 w 11204818"/>
                <a:gd name="connsiteY18-1024" fmla="*/ 4544745 h 6621605"/>
                <a:gd name="connsiteX19-1025" fmla="*/ 218372 w 11204818"/>
                <a:gd name="connsiteY19-1026" fmla="*/ 2975253 h 6621605"/>
                <a:gd name="connsiteX20-1027" fmla="*/ 13654 w 11204818"/>
                <a:gd name="connsiteY20-1028" fmla="*/ 2142739 h 6621605"/>
                <a:gd name="connsiteX21" fmla="*/ 458705 w 11204818"/>
                <a:gd name="connsiteY21" fmla="*/ 1244311 h 6621605"/>
                <a:gd name="connsiteX0-1029" fmla="*/ 458705 w 11204818"/>
                <a:gd name="connsiteY0-1030" fmla="*/ 1244311 h 6621605"/>
                <a:gd name="connsiteX1-1031" fmla="*/ 1495002 w 11204818"/>
                <a:gd name="connsiteY1-1032" fmla="*/ 208014 h 6621605"/>
                <a:gd name="connsiteX2-1033" fmla="*/ 4858609 w 11204818"/>
                <a:gd name="connsiteY2-1034" fmla="*/ 41 h 6621605"/>
                <a:gd name="connsiteX3-1035" fmla="*/ 8229606 w 11204818"/>
                <a:gd name="connsiteY3-1036" fmla="*/ 259347 h 6621605"/>
                <a:gd name="connsiteX4-1037" fmla="*/ 9822002 w 11204818"/>
                <a:gd name="connsiteY4-1038" fmla="*/ 208014 h 6621605"/>
                <a:gd name="connsiteX5-1039" fmla="*/ 10803708 w 11204818"/>
                <a:gd name="connsiteY5-1040" fmla="*/ 998651 h 6621605"/>
                <a:gd name="connsiteX6-1041" fmla="*/ 10563374 w 11204818"/>
                <a:gd name="connsiteY6-1042" fmla="*/ 2006262 h 6621605"/>
                <a:gd name="connsiteX7-1043" fmla="*/ 11204818 w 11204818"/>
                <a:gd name="connsiteY7-1044" fmla="*/ 3289151 h 6621605"/>
                <a:gd name="connsiteX8-1045" fmla="*/ 10877272 w 11204818"/>
                <a:gd name="connsiteY8-1046" fmla="*/ 4640280 h 6621605"/>
                <a:gd name="connsiteX9-1047" fmla="*/ 10612638 w 11204818"/>
                <a:gd name="connsiteY9-1048" fmla="*/ 5839753 h 6621605"/>
                <a:gd name="connsiteX10-1049" fmla="*/ 9344331 w 11204818"/>
                <a:gd name="connsiteY10-1050" fmla="*/ 6330139 h 6621605"/>
                <a:gd name="connsiteX11-1051" fmla="*/ 7983947 w 11204818"/>
                <a:gd name="connsiteY11-1052" fmla="*/ 6209772 h 6621605"/>
                <a:gd name="connsiteX12-1053" fmla="*/ 6632819 w 11204818"/>
                <a:gd name="connsiteY12-1054" fmla="*/ 6619205 h 6621605"/>
                <a:gd name="connsiteX13-1055" fmla="*/ 5104270 w 11204818"/>
                <a:gd name="connsiteY13-1056" fmla="*/ 6291659 h 6621605"/>
                <a:gd name="connsiteX14-1057" fmla="*/ 3616664 w 11204818"/>
                <a:gd name="connsiteY14-1058" fmla="*/ 6359897 h 6621605"/>
                <a:gd name="connsiteX15-1059" fmla="*/ 2477641 w 11204818"/>
                <a:gd name="connsiteY15-1060" fmla="*/ 6439322 h 6621605"/>
                <a:gd name="connsiteX16-1061" fmla="*/ 1269249 w 11204818"/>
                <a:gd name="connsiteY16-1062" fmla="*/ 5909521 h 6621605"/>
                <a:gd name="connsiteX17-1063" fmla="*/ 308580 w 11204818"/>
                <a:gd name="connsiteY17-1064" fmla="*/ 5594093 h 6621605"/>
                <a:gd name="connsiteX18-1065" fmla="*/ 68246 w 11204818"/>
                <a:gd name="connsiteY18-1066" fmla="*/ 4544745 h 6621605"/>
                <a:gd name="connsiteX19-1067" fmla="*/ 218372 w 11204818"/>
                <a:gd name="connsiteY19-1068" fmla="*/ 2975253 h 6621605"/>
                <a:gd name="connsiteX20-1069" fmla="*/ 13654 w 11204818"/>
                <a:gd name="connsiteY20-1070" fmla="*/ 2142739 h 6621605"/>
                <a:gd name="connsiteX21-1071" fmla="*/ 458705 w 11204818"/>
                <a:gd name="connsiteY21-1072" fmla="*/ 1244311 h 6621605"/>
                <a:gd name="connsiteX0-1073" fmla="*/ 458705 w 11204818"/>
                <a:gd name="connsiteY0-1074" fmla="*/ 1244311 h 6621605"/>
                <a:gd name="connsiteX1-1075" fmla="*/ 1495002 w 11204818"/>
                <a:gd name="connsiteY1-1076" fmla="*/ 208014 h 6621605"/>
                <a:gd name="connsiteX2-1077" fmla="*/ 4858609 w 11204818"/>
                <a:gd name="connsiteY2-1078" fmla="*/ 41 h 6621605"/>
                <a:gd name="connsiteX3-1079" fmla="*/ 8229606 w 11204818"/>
                <a:gd name="connsiteY3-1080" fmla="*/ 259347 h 6621605"/>
                <a:gd name="connsiteX4-1081" fmla="*/ 9822002 w 11204818"/>
                <a:gd name="connsiteY4-1082" fmla="*/ 208014 h 6621605"/>
                <a:gd name="connsiteX5-1083" fmla="*/ 10803708 w 11204818"/>
                <a:gd name="connsiteY5-1084" fmla="*/ 998651 h 6621605"/>
                <a:gd name="connsiteX6-1085" fmla="*/ 10563374 w 11204818"/>
                <a:gd name="connsiteY6-1086" fmla="*/ 2006262 h 6621605"/>
                <a:gd name="connsiteX7-1087" fmla="*/ 11204818 w 11204818"/>
                <a:gd name="connsiteY7-1088" fmla="*/ 3289151 h 6621605"/>
                <a:gd name="connsiteX8-1089" fmla="*/ 10877272 w 11204818"/>
                <a:gd name="connsiteY8-1090" fmla="*/ 4640280 h 6621605"/>
                <a:gd name="connsiteX9-1091" fmla="*/ 10735468 w 11204818"/>
                <a:gd name="connsiteY9-1092" fmla="*/ 5703276 h 6621605"/>
                <a:gd name="connsiteX10-1093" fmla="*/ 9344331 w 11204818"/>
                <a:gd name="connsiteY10-1094" fmla="*/ 6330139 h 6621605"/>
                <a:gd name="connsiteX11-1095" fmla="*/ 7983947 w 11204818"/>
                <a:gd name="connsiteY11-1096" fmla="*/ 6209772 h 6621605"/>
                <a:gd name="connsiteX12-1097" fmla="*/ 6632819 w 11204818"/>
                <a:gd name="connsiteY12-1098" fmla="*/ 6619205 h 6621605"/>
                <a:gd name="connsiteX13-1099" fmla="*/ 5104270 w 11204818"/>
                <a:gd name="connsiteY13-1100" fmla="*/ 6291659 h 6621605"/>
                <a:gd name="connsiteX14-1101" fmla="*/ 3616664 w 11204818"/>
                <a:gd name="connsiteY14-1102" fmla="*/ 6359897 h 6621605"/>
                <a:gd name="connsiteX15-1103" fmla="*/ 2477641 w 11204818"/>
                <a:gd name="connsiteY15-1104" fmla="*/ 6439322 h 6621605"/>
                <a:gd name="connsiteX16-1105" fmla="*/ 1269249 w 11204818"/>
                <a:gd name="connsiteY16-1106" fmla="*/ 5909521 h 6621605"/>
                <a:gd name="connsiteX17-1107" fmla="*/ 308580 w 11204818"/>
                <a:gd name="connsiteY17-1108" fmla="*/ 5594093 h 6621605"/>
                <a:gd name="connsiteX18-1109" fmla="*/ 68246 w 11204818"/>
                <a:gd name="connsiteY18-1110" fmla="*/ 4544745 h 6621605"/>
                <a:gd name="connsiteX19-1111" fmla="*/ 218372 w 11204818"/>
                <a:gd name="connsiteY19-1112" fmla="*/ 2975253 h 6621605"/>
                <a:gd name="connsiteX20-1113" fmla="*/ 13654 w 11204818"/>
                <a:gd name="connsiteY20-1114" fmla="*/ 2142739 h 6621605"/>
                <a:gd name="connsiteX21-1115" fmla="*/ 458705 w 11204818"/>
                <a:gd name="connsiteY21-1116" fmla="*/ 1244311 h 6621605"/>
                <a:gd name="connsiteX0-1117" fmla="*/ 458705 w 11204818"/>
                <a:gd name="connsiteY0-1118" fmla="*/ 1244311 h 6621605"/>
                <a:gd name="connsiteX1-1119" fmla="*/ 1495002 w 11204818"/>
                <a:gd name="connsiteY1-1120" fmla="*/ 208014 h 6621605"/>
                <a:gd name="connsiteX2-1121" fmla="*/ 4858609 w 11204818"/>
                <a:gd name="connsiteY2-1122" fmla="*/ 41 h 6621605"/>
                <a:gd name="connsiteX3-1123" fmla="*/ 8229606 w 11204818"/>
                <a:gd name="connsiteY3-1124" fmla="*/ 259347 h 6621605"/>
                <a:gd name="connsiteX4-1125" fmla="*/ 9822002 w 11204818"/>
                <a:gd name="connsiteY4-1126" fmla="*/ 208014 h 6621605"/>
                <a:gd name="connsiteX5-1127" fmla="*/ 10803708 w 11204818"/>
                <a:gd name="connsiteY5-1128" fmla="*/ 998651 h 6621605"/>
                <a:gd name="connsiteX6-1129" fmla="*/ 10563374 w 11204818"/>
                <a:gd name="connsiteY6-1130" fmla="*/ 2006262 h 6621605"/>
                <a:gd name="connsiteX7-1131" fmla="*/ 11204818 w 11204818"/>
                <a:gd name="connsiteY7-1132" fmla="*/ 3289151 h 6621605"/>
                <a:gd name="connsiteX8-1133" fmla="*/ 10877272 w 11204818"/>
                <a:gd name="connsiteY8-1134" fmla="*/ 4640280 h 6621605"/>
                <a:gd name="connsiteX9-1135" fmla="*/ 10735468 w 11204818"/>
                <a:gd name="connsiteY9-1136" fmla="*/ 5703276 h 6621605"/>
                <a:gd name="connsiteX10-1137" fmla="*/ 9990168 w 11204818"/>
                <a:gd name="connsiteY10-1138" fmla="*/ 5936817 h 6621605"/>
                <a:gd name="connsiteX11-1139" fmla="*/ 9344331 w 11204818"/>
                <a:gd name="connsiteY11-1140" fmla="*/ 6330139 h 6621605"/>
                <a:gd name="connsiteX12-1141" fmla="*/ 7983947 w 11204818"/>
                <a:gd name="connsiteY12-1142" fmla="*/ 6209772 h 6621605"/>
                <a:gd name="connsiteX13-1143" fmla="*/ 6632819 w 11204818"/>
                <a:gd name="connsiteY13-1144" fmla="*/ 6619205 h 6621605"/>
                <a:gd name="connsiteX14-1145" fmla="*/ 5104270 w 11204818"/>
                <a:gd name="connsiteY14-1146" fmla="*/ 6291659 h 6621605"/>
                <a:gd name="connsiteX15-1147" fmla="*/ 3616664 w 11204818"/>
                <a:gd name="connsiteY15-1148" fmla="*/ 6359897 h 6621605"/>
                <a:gd name="connsiteX16-1149" fmla="*/ 2477641 w 11204818"/>
                <a:gd name="connsiteY16-1150" fmla="*/ 6439322 h 6621605"/>
                <a:gd name="connsiteX17-1151" fmla="*/ 1269249 w 11204818"/>
                <a:gd name="connsiteY17-1152" fmla="*/ 5909521 h 6621605"/>
                <a:gd name="connsiteX18-1153" fmla="*/ 308580 w 11204818"/>
                <a:gd name="connsiteY18-1154" fmla="*/ 5594093 h 6621605"/>
                <a:gd name="connsiteX19-1155" fmla="*/ 68246 w 11204818"/>
                <a:gd name="connsiteY19-1156" fmla="*/ 4544745 h 6621605"/>
                <a:gd name="connsiteX20-1157" fmla="*/ 218372 w 11204818"/>
                <a:gd name="connsiteY20-1158" fmla="*/ 2975253 h 6621605"/>
                <a:gd name="connsiteX21-1159" fmla="*/ 13654 w 11204818"/>
                <a:gd name="connsiteY21-1160" fmla="*/ 2142739 h 6621605"/>
                <a:gd name="connsiteX22" fmla="*/ 458705 w 11204818"/>
                <a:gd name="connsiteY22" fmla="*/ 1244311 h 6621605"/>
                <a:gd name="connsiteX0-1161" fmla="*/ 458705 w 11204818"/>
                <a:gd name="connsiteY0-1162" fmla="*/ 1244311 h 6621605"/>
                <a:gd name="connsiteX1-1163" fmla="*/ 1495002 w 11204818"/>
                <a:gd name="connsiteY1-1164" fmla="*/ 208014 h 6621605"/>
                <a:gd name="connsiteX2-1165" fmla="*/ 4858609 w 11204818"/>
                <a:gd name="connsiteY2-1166" fmla="*/ 41 h 6621605"/>
                <a:gd name="connsiteX3-1167" fmla="*/ 8229606 w 11204818"/>
                <a:gd name="connsiteY3-1168" fmla="*/ 259347 h 6621605"/>
                <a:gd name="connsiteX4-1169" fmla="*/ 9822002 w 11204818"/>
                <a:gd name="connsiteY4-1170" fmla="*/ 208014 h 6621605"/>
                <a:gd name="connsiteX5-1171" fmla="*/ 10803708 w 11204818"/>
                <a:gd name="connsiteY5-1172" fmla="*/ 998651 h 6621605"/>
                <a:gd name="connsiteX6-1173" fmla="*/ 10563374 w 11204818"/>
                <a:gd name="connsiteY6-1174" fmla="*/ 2006262 h 6621605"/>
                <a:gd name="connsiteX7-1175" fmla="*/ 11204818 w 11204818"/>
                <a:gd name="connsiteY7-1176" fmla="*/ 3289151 h 6621605"/>
                <a:gd name="connsiteX8-1177" fmla="*/ 10877272 w 11204818"/>
                <a:gd name="connsiteY8-1178" fmla="*/ 4640280 h 6621605"/>
                <a:gd name="connsiteX9-1179" fmla="*/ 10735468 w 11204818"/>
                <a:gd name="connsiteY9-1180" fmla="*/ 5703276 h 6621605"/>
                <a:gd name="connsiteX10-1181" fmla="*/ 9990168 w 11204818"/>
                <a:gd name="connsiteY10-1182" fmla="*/ 5936817 h 6621605"/>
                <a:gd name="connsiteX11-1183" fmla="*/ 9344331 w 11204818"/>
                <a:gd name="connsiteY11-1184" fmla="*/ 6330139 h 6621605"/>
                <a:gd name="connsiteX12-1185" fmla="*/ 7983947 w 11204818"/>
                <a:gd name="connsiteY12-1186" fmla="*/ 6209772 h 6621605"/>
                <a:gd name="connsiteX13-1187" fmla="*/ 6632819 w 11204818"/>
                <a:gd name="connsiteY13-1188" fmla="*/ 6619205 h 6621605"/>
                <a:gd name="connsiteX14-1189" fmla="*/ 5104270 w 11204818"/>
                <a:gd name="connsiteY14-1190" fmla="*/ 6291659 h 6621605"/>
                <a:gd name="connsiteX15-1191" fmla="*/ 3616664 w 11204818"/>
                <a:gd name="connsiteY15-1192" fmla="*/ 6359897 h 6621605"/>
                <a:gd name="connsiteX16-1193" fmla="*/ 2477641 w 11204818"/>
                <a:gd name="connsiteY16-1194" fmla="*/ 6439322 h 6621605"/>
                <a:gd name="connsiteX17-1195" fmla="*/ 1269249 w 11204818"/>
                <a:gd name="connsiteY17-1196" fmla="*/ 5909521 h 6621605"/>
                <a:gd name="connsiteX18-1197" fmla="*/ 308580 w 11204818"/>
                <a:gd name="connsiteY18-1198" fmla="*/ 5594093 h 6621605"/>
                <a:gd name="connsiteX19-1199" fmla="*/ 68246 w 11204818"/>
                <a:gd name="connsiteY19-1200" fmla="*/ 4544745 h 6621605"/>
                <a:gd name="connsiteX20-1201" fmla="*/ 218372 w 11204818"/>
                <a:gd name="connsiteY20-1202" fmla="*/ 2975253 h 6621605"/>
                <a:gd name="connsiteX21-1203" fmla="*/ 13654 w 11204818"/>
                <a:gd name="connsiteY21-1204" fmla="*/ 2142739 h 6621605"/>
                <a:gd name="connsiteX22-1205" fmla="*/ 458705 w 11204818"/>
                <a:gd name="connsiteY22-1206" fmla="*/ 1244311 h 6621605"/>
                <a:gd name="connsiteX0-1207" fmla="*/ 458705 w 11204818"/>
                <a:gd name="connsiteY0-1208" fmla="*/ 1244311 h 6621605"/>
                <a:gd name="connsiteX1-1209" fmla="*/ 1495002 w 11204818"/>
                <a:gd name="connsiteY1-1210" fmla="*/ 208014 h 6621605"/>
                <a:gd name="connsiteX2-1211" fmla="*/ 4858609 w 11204818"/>
                <a:gd name="connsiteY2-1212" fmla="*/ 41 h 6621605"/>
                <a:gd name="connsiteX3-1213" fmla="*/ 8229606 w 11204818"/>
                <a:gd name="connsiteY3-1214" fmla="*/ 259347 h 6621605"/>
                <a:gd name="connsiteX4-1215" fmla="*/ 9822002 w 11204818"/>
                <a:gd name="connsiteY4-1216" fmla="*/ 208014 h 6621605"/>
                <a:gd name="connsiteX5-1217" fmla="*/ 10803708 w 11204818"/>
                <a:gd name="connsiteY5-1218" fmla="*/ 998651 h 6621605"/>
                <a:gd name="connsiteX6-1219" fmla="*/ 10563374 w 11204818"/>
                <a:gd name="connsiteY6-1220" fmla="*/ 2006262 h 6621605"/>
                <a:gd name="connsiteX7-1221" fmla="*/ 11204818 w 11204818"/>
                <a:gd name="connsiteY7-1222" fmla="*/ 3289151 h 6621605"/>
                <a:gd name="connsiteX8-1223" fmla="*/ 10754442 w 11204818"/>
                <a:gd name="connsiteY8-1224" fmla="*/ 5008769 h 6621605"/>
                <a:gd name="connsiteX9-1225" fmla="*/ 10735468 w 11204818"/>
                <a:gd name="connsiteY9-1226" fmla="*/ 5703276 h 6621605"/>
                <a:gd name="connsiteX10-1227" fmla="*/ 9990168 w 11204818"/>
                <a:gd name="connsiteY10-1228" fmla="*/ 5936817 h 6621605"/>
                <a:gd name="connsiteX11-1229" fmla="*/ 9344331 w 11204818"/>
                <a:gd name="connsiteY11-1230" fmla="*/ 6330139 h 6621605"/>
                <a:gd name="connsiteX12-1231" fmla="*/ 7983947 w 11204818"/>
                <a:gd name="connsiteY12-1232" fmla="*/ 6209772 h 6621605"/>
                <a:gd name="connsiteX13-1233" fmla="*/ 6632819 w 11204818"/>
                <a:gd name="connsiteY13-1234" fmla="*/ 6619205 h 6621605"/>
                <a:gd name="connsiteX14-1235" fmla="*/ 5104270 w 11204818"/>
                <a:gd name="connsiteY14-1236" fmla="*/ 6291659 h 6621605"/>
                <a:gd name="connsiteX15-1237" fmla="*/ 3616664 w 11204818"/>
                <a:gd name="connsiteY15-1238" fmla="*/ 6359897 h 6621605"/>
                <a:gd name="connsiteX16-1239" fmla="*/ 2477641 w 11204818"/>
                <a:gd name="connsiteY16-1240" fmla="*/ 6439322 h 6621605"/>
                <a:gd name="connsiteX17-1241" fmla="*/ 1269249 w 11204818"/>
                <a:gd name="connsiteY17-1242" fmla="*/ 5909521 h 6621605"/>
                <a:gd name="connsiteX18-1243" fmla="*/ 308580 w 11204818"/>
                <a:gd name="connsiteY18-1244" fmla="*/ 5594093 h 6621605"/>
                <a:gd name="connsiteX19-1245" fmla="*/ 68246 w 11204818"/>
                <a:gd name="connsiteY19-1246" fmla="*/ 4544745 h 6621605"/>
                <a:gd name="connsiteX20-1247" fmla="*/ 218372 w 11204818"/>
                <a:gd name="connsiteY20-1248" fmla="*/ 2975253 h 6621605"/>
                <a:gd name="connsiteX21-1249" fmla="*/ 13654 w 11204818"/>
                <a:gd name="connsiteY21-1250" fmla="*/ 2142739 h 6621605"/>
                <a:gd name="connsiteX22-1251" fmla="*/ 458705 w 11204818"/>
                <a:gd name="connsiteY22-1252" fmla="*/ 1244311 h 6621605"/>
                <a:gd name="connsiteX0-1253" fmla="*/ 458705 w 11204818"/>
                <a:gd name="connsiteY0-1254" fmla="*/ 1244311 h 6621605"/>
                <a:gd name="connsiteX1-1255" fmla="*/ 1495002 w 11204818"/>
                <a:gd name="connsiteY1-1256" fmla="*/ 208014 h 6621605"/>
                <a:gd name="connsiteX2-1257" fmla="*/ 4858609 w 11204818"/>
                <a:gd name="connsiteY2-1258" fmla="*/ 41 h 6621605"/>
                <a:gd name="connsiteX3-1259" fmla="*/ 8229606 w 11204818"/>
                <a:gd name="connsiteY3-1260" fmla="*/ 259347 h 6621605"/>
                <a:gd name="connsiteX4-1261" fmla="*/ 9822002 w 11204818"/>
                <a:gd name="connsiteY4-1262" fmla="*/ 208014 h 6621605"/>
                <a:gd name="connsiteX5-1263" fmla="*/ 10803708 w 11204818"/>
                <a:gd name="connsiteY5-1264" fmla="*/ 998651 h 6621605"/>
                <a:gd name="connsiteX6-1265" fmla="*/ 10563374 w 11204818"/>
                <a:gd name="connsiteY6-1266" fmla="*/ 2006262 h 6621605"/>
                <a:gd name="connsiteX7-1267" fmla="*/ 11204818 w 11204818"/>
                <a:gd name="connsiteY7-1268" fmla="*/ 3289151 h 6621605"/>
                <a:gd name="connsiteX8-1269" fmla="*/ 10754442 w 11204818"/>
                <a:gd name="connsiteY8-1270" fmla="*/ 5008769 h 6621605"/>
                <a:gd name="connsiteX9-1271" fmla="*/ 10585343 w 11204818"/>
                <a:gd name="connsiteY9-1272" fmla="*/ 5812458 h 6621605"/>
                <a:gd name="connsiteX10-1273" fmla="*/ 9990168 w 11204818"/>
                <a:gd name="connsiteY10-1274" fmla="*/ 5936817 h 6621605"/>
                <a:gd name="connsiteX11-1275" fmla="*/ 9344331 w 11204818"/>
                <a:gd name="connsiteY11-1276" fmla="*/ 6330139 h 6621605"/>
                <a:gd name="connsiteX12-1277" fmla="*/ 7983947 w 11204818"/>
                <a:gd name="connsiteY12-1278" fmla="*/ 6209772 h 6621605"/>
                <a:gd name="connsiteX13-1279" fmla="*/ 6632819 w 11204818"/>
                <a:gd name="connsiteY13-1280" fmla="*/ 6619205 h 6621605"/>
                <a:gd name="connsiteX14-1281" fmla="*/ 5104270 w 11204818"/>
                <a:gd name="connsiteY14-1282" fmla="*/ 6291659 h 6621605"/>
                <a:gd name="connsiteX15-1283" fmla="*/ 3616664 w 11204818"/>
                <a:gd name="connsiteY15-1284" fmla="*/ 6359897 h 6621605"/>
                <a:gd name="connsiteX16-1285" fmla="*/ 2477641 w 11204818"/>
                <a:gd name="connsiteY16-1286" fmla="*/ 6439322 h 6621605"/>
                <a:gd name="connsiteX17-1287" fmla="*/ 1269249 w 11204818"/>
                <a:gd name="connsiteY17-1288" fmla="*/ 5909521 h 6621605"/>
                <a:gd name="connsiteX18-1289" fmla="*/ 308580 w 11204818"/>
                <a:gd name="connsiteY18-1290" fmla="*/ 5594093 h 6621605"/>
                <a:gd name="connsiteX19-1291" fmla="*/ 68246 w 11204818"/>
                <a:gd name="connsiteY19-1292" fmla="*/ 4544745 h 6621605"/>
                <a:gd name="connsiteX20-1293" fmla="*/ 218372 w 11204818"/>
                <a:gd name="connsiteY20-1294" fmla="*/ 2975253 h 6621605"/>
                <a:gd name="connsiteX21-1295" fmla="*/ 13654 w 11204818"/>
                <a:gd name="connsiteY21-1296" fmla="*/ 2142739 h 6621605"/>
                <a:gd name="connsiteX22-1297" fmla="*/ 458705 w 11204818"/>
                <a:gd name="connsiteY22-1298" fmla="*/ 1244311 h 6621605"/>
                <a:gd name="connsiteX0-1299" fmla="*/ 458705 w 11068340"/>
                <a:gd name="connsiteY0-1300" fmla="*/ 1244311 h 6621605"/>
                <a:gd name="connsiteX1-1301" fmla="*/ 1495002 w 11068340"/>
                <a:gd name="connsiteY1-1302" fmla="*/ 208014 h 6621605"/>
                <a:gd name="connsiteX2-1303" fmla="*/ 4858609 w 11068340"/>
                <a:gd name="connsiteY2-1304" fmla="*/ 41 h 6621605"/>
                <a:gd name="connsiteX3-1305" fmla="*/ 8229606 w 11068340"/>
                <a:gd name="connsiteY3-1306" fmla="*/ 259347 h 6621605"/>
                <a:gd name="connsiteX4-1307" fmla="*/ 9822002 w 11068340"/>
                <a:gd name="connsiteY4-1308" fmla="*/ 208014 h 6621605"/>
                <a:gd name="connsiteX5-1309" fmla="*/ 10803708 w 11068340"/>
                <a:gd name="connsiteY5-1310" fmla="*/ 998651 h 6621605"/>
                <a:gd name="connsiteX6-1311" fmla="*/ 10563374 w 11068340"/>
                <a:gd name="connsiteY6-1312" fmla="*/ 2006262 h 6621605"/>
                <a:gd name="connsiteX7-1313" fmla="*/ 11068340 w 11068340"/>
                <a:gd name="connsiteY7-1314" fmla="*/ 4053425 h 6621605"/>
                <a:gd name="connsiteX8-1315" fmla="*/ 10754442 w 11068340"/>
                <a:gd name="connsiteY8-1316" fmla="*/ 5008769 h 6621605"/>
                <a:gd name="connsiteX9-1317" fmla="*/ 10585343 w 11068340"/>
                <a:gd name="connsiteY9-1318" fmla="*/ 5812458 h 6621605"/>
                <a:gd name="connsiteX10-1319" fmla="*/ 9990168 w 11068340"/>
                <a:gd name="connsiteY10-1320" fmla="*/ 5936817 h 6621605"/>
                <a:gd name="connsiteX11-1321" fmla="*/ 9344331 w 11068340"/>
                <a:gd name="connsiteY11-1322" fmla="*/ 6330139 h 6621605"/>
                <a:gd name="connsiteX12-1323" fmla="*/ 7983947 w 11068340"/>
                <a:gd name="connsiteY12-1324" fmla="*/ 6209772 h 6621605"/>
                <a:gd name="connsiteX13-1325" fmla="*/ 6632819 w 11068340"/>
                <a:gd name="connsiteY13-1326" fmla="*/ 6619205 h 6621605"/>
                <a:gd name="connsiteX14-1327" fmla="*/ 5104270 w 11068340"/>
                <a:gd name="connsiteY14-1328" fmla="*/ 6291659 h 6621605"/>
                <a:gd name="connsiteX15-1329" fmla="*/ 3616664 w 11068340"/>
                <a:gd name="connsiteY15-1330" fmla="*/ 6359897 h 6621605"/>
                <a:gd name="connsiteX16-1331" fmla="*/ 2477641 w 11068340"/>
                <a:gd name="connsiteY16-1332" fmla="*/ 6439322 h 6621605"/>
                <a:gd name="connsiteX17-1333" fmla="*/ 1269249 w 11068340"/>
                <a:gd name="connsiteY17-1334" fmla="*/ 5909521 h 6621605"/>
                <a:gd name="connsiteX18-1335" fmla="*/ 308580 w 11068340"/>
                <a:gd name="connsiteY18-1336" fmla="*/ 5594093 h 6621605"/>
                <a:gd name="connsiteX19-1337" fmla="*/ 68246 w 11068340"/>
                <a:gd name="connsiteY19-1338" fmla="*/ 4544745 h 6621605"/>
                <a:gd name="connsiteX20-1339" fmla="*/ 218372 w 11068340"/>
                <a:gd name="connsiteY20-1340" fmla="*/ 2975253 h 6621605"/>
                <a:gd name="connsiteX21-1341" fmla="*/ 13654 w 11068340"/>
                <a:gd name="connsiteY21-1342" fmla="*/ 2142739 h 6621605"/>
                <a:gd name="connsiteX22-1343" fmla="*/ 458705 w 11068340"/>
                <a:gd name="connsiteY22-1344" fmla="*/ 1244311 h 6621605"/>
                <a:gd name="connsiteX0-1345" fmla="*/ 458705 w 11073580"/>
                <a:gd name="connsiteY0-1346" fmla="*/ 1244311 h 6621605"/>
                <a:gd name="connsiteX1-1347" fmla="*/ 1495002 w 11073580"/>
                <a:gd name="connsiteY1-1348" fmla="*/ 208014 h 6621605"/>
                <a:gd name="connsiteX2-1349" fmla="*/ 4858609 w 11073580"/>
                <a:gd name="connsiteY2-1350" fmla="*/ 41 h 6621605"/>
                <a:gd name="connsiteX3-1351" fmla="*/ 8229606 w 11073580"/>
                <a:gd name="connsiteY3-1352" fmla="*/ 259347 h 6621605"/>
                <a:gd name="connsiteX4-1353" fmla="*/ 9822002 w 11073580"/>
                <a:gd name="connsiteY4-1354" fmla="*/ 208014 h 6621605"/>
                <a:gd name="connsiteX5-1355" fmla="*/ 10803708 w 11073580"/>
                <a:gd name="connsiteY5-1356" fmla="*/ 998651 h 6621605"/>
                <a:gd name="connsiteX6-1357" fmla="*/ 10563374 w 11073580"/>
                <a:gd name="connsiteY6-1358" fmla="*/ 2006262 h 6621605"/>
                <a:gd name="connsiteX7-1359" fmla="*/ 11068340 w 11073580"/>
                <a:gd name="connsiteY7-1360" fmla="*/ 4053425 h 6621605"/>
                <a:gd name="connsiteX8-1361" fmla="*/ 10754442 w 11073580"/>
                <a:gd name="connsiteY8-1362" fmla="*/ 5008769 h 6621605"/>
                <a:gd name="connsiteX9-1363" fmla="*/ 10585343 w 11073580"/>
                <a:gd name="connsiteY9-1364" fmla="*/ 5812458 h 6621605"/>
                <a:gd name="connsiteX10-1365" fmla="*/ 9990168 w 11073580"/>
                <a:gd name="connsiteY10-1366" fmla="*/ 5936817 h 6621605"/>
                <a:gd name="connsiteX11-1367" fmla="*/ 9344331 w 11073580"/>
                <a:gd name="connsiteY11-1368" fmla="*/ 6330139 h 6621605"/>
                <a:gd name="connsiteX12-1369" fmla="*/ 7983947 w 11073580"/>
                <a:gd name="connsiteY12-1370" fmla="*/ 6209772 h 6621605"/>
                <a:gd name="connsiteX13-1371" fmla="*/ 6632819 w 11073580"/>
                <a:gd name="connsiteY13-1372" fmla="*/ 6619205 h 6621605"/>
                <a:gd name="connsiteX14-1373" fmla="*/ 5104270 w 11073580"/>
                <a:gd name="connsiteY14-1374" fmla="*/ 6291659 h 6621605"/>
                <a:gd name="connsiteX15-1375" fmla="*/ 3616664 w 11073580"/>
                <a:gd name="connsiteY15-1376" fmla="*/ 6359897 h 6621605"/>
                <a:gd name="connsiteX16-1377" fmla="*/ 2477641 w 11073580"/>
                <a:gd name="connsiteY16-1378" fmla="*/ 6439322 h 6621605"/>
                <a:gd name="connsiteX17-1379" fmla="*/ 1269249 w 11073580"/>
                <a:gd name="connsiteY17-1380" fmla="*/ 5909521 h 6621605"/>
                <a:gd name="connsiteX18-1381" fmla="*/ 308580 w 11073580"/>
                <a:gd name="connsiteY18-1382" fmla="*/ 5594093 h 6621605"/>
                <a:gd name="connsiteX19-1383" fmla="*/ 68246 w 11073580"/>
                <a:gd name="connsiteY19-1384" fmla="*/ 4544745 h 6621605"/>
                <a:gd name="connsiteX20-1385" fmla="*/ 218372 w 11073580"/>
                <a:gd name="connsiteY20-1386" fmla="*/ 2975253 h 6621605"/>
                <a:gd name="connsiteX21-1387" fmla="*/ 13654 w 11073580"/>
                <a:gd name="connsiteY21-1388" fmla="*/ 2142739 h 6621605"/>
                <a:gd name="connsiteX22-1389" fmla="*/ 458705 w 11073580"/>
                <a:gd name="connsiteY22-1390" fmla="*/ 1244311 h 6621605"/>
                <a:gd name="connsiteX0-1391" fmla="*/ 458705 w 11069162"/>
                <a:gd name="connsiteY0-1392" fmla="*/ 1244311 h 6621605"/>
                <a:gd name="connsiteX1-1393" fmla="*/ 1495002 w 11069162"/>
                <a:gd name="connsiteY1-1394" fmla="*/ 208014 h 6621605"/>
                <a:gd name="connsiteX2-1395" fmla="*/ 4858609 w 11069162"/>
                <a:gd name="connsiteY2-1396" fmla="*/ 41 h 6621605"/>
                <a:gd name="connsiteX3-1397" fmla="*/ 8229606 w 11069162"/>
                <a:gd name="connsiteY3-1398" fmla="*/ 259347 h 6621605"/>
                <a:gd name="connsiteX4-1399" fmla="*/ 9822002 w 11069162"/>
                <a:gd name="connsiteY4-1400" fmla="*/ 208014 h 6621605"/>
                <a:gd name="connsiteX5-1401" fmla="*/ 10803708 w 11069162"/>
                <a:gd name="connsiteY5-1402" fmla="*/ 998651 h 6621605"/>
                <a:gd name="connsiteX6-1403" fmla="*/ 10563374 w 11069162"/>
                <a:gd name="connsiteY6-1404" fmla="*/ 2006262 h 6621605"/>
                <a:gd name="connsiteX7-1405" fmla="*/ 10652630 w 11069162"/>
                <a:gd name="connsiteY7-1406" fmla="*/ 3080011 h 6621605"/>
                <a:gd name="connsiteX8-1407" fmla="*/ 11068340 w 11069162"/>
                <a:gd name="connsiteY8-1408" fmla="*/ 4053425 h 6621605"/>
                <a:gd name="connsiteX9-1409" fmla="*/ 10754442 w 11069162"/>
                <a:gd name="connsiteY9-1410" fmla="*/ 5008769 h 6621605"/>
                <a:gd name="connsiteX10-1411" fmla="*/ 10585343 w 11069162"/>
                <a:gd name="connsiteY10-1412" fmla="*/ 5812458 h 6621605"/>
                <a:gd name="connsiteX11-1413" fmla="*/ 9990168 w 11069162"/>
                <a:gd name="connsiteY11-1414" fmla="*/ 5936817 h 6621605"/>
                <a:gd name="connsiteX12-1415" fmla="*/ 9344331 w 11069162"/>
                <a:gd name="connsiteY12-1416" fmla="*/ 6330139 h 6621605"/>
                <a:gd name="connsiteX13-1417" fmla="*/ 7983947 w 11069162"/>
                <a:gd name="connsiteY13-1418" fmla="*/ 6209772 h 6621605"/>
                <a:gd name="connsiteX14-1419" fmla="*/ 6632819 w 11069162"/>
                <a:gd name="connsiteY14-1420" fmla="*/ 6619205 h 6621605"/>
                <a:gd name="connsiteX15-1421" fmla="*/ 5104270 w 11069162"/>
                <a:gd name="connsiteY15-1422" fmla="*/ 6291659 h 6621605"/>
                <a:gd name="connsiteX16-1423" fmla="*/ 3616664 w 11069162"/>
                <a:gd name="connsiteY16-1424" fmla="*/ 6359897 h 6621605"/>
                <a:gd name="connsiteX17-1425" fmla="*/ 2477641 w 11069162"/>
                <a:gd name="connsiteY17-1426" fmla="*/ 6439322 h 6621605"/>
                <a:gd name="connsiteX18-1427" fmla="*/ 1269249 w 11069162"/>
                <a:gd name="connsiteY18-1428" fmla="*/ 5909521 h 6621605"/>
                <a:gd name="connsiteX19-1429" fmla="*/ 308580 w 11069162"/>
                <a:gd name="connsiteY19-1430" fmla="*/ 5594093 h 6621605"/>
                <a:gd name="connsiteX20-1431" fmla="*/ 68246 w 11069162"/>
                <a:gd name="connsiteY20-1432" fmla="*/ 4544745 h 6621605"/>
                <a:gd name="connsiteX21-1433" fmla="*/ 218372 w 11069162"/>
                <a:gd name="connsiteY21-1434" fmla="*/ 2975253 h 6621605"/>
                <a:gd name="connsiteX22-1435" fmla="*/ 13654 w 11069162"/>
                <a:gd name="connsiteY22-1436" fmla="*/ 2142739 h 6621605"/>
                <a:gd name="connsiteX23" fmla="*/ 458705 w 11069162"/>
                <a:gd name="connsiteY23" fmla="*/ 1244311 h 6621605"/>
                <a:gd name="connsiteX0-1437" fmla="*/ 458705 w 11150284"/>
                <a:gd name="connsiteY0-1438" fmla="*/ 1244311 h 6621605"/>
                <a:gd name="connsiteX1-1439" fmla="*/ 1495002 w 11150284"/>
                <a:gd name="connsiteY1-1440" fmla="*/ 208014 h 6621605"/>
                <a:gd name="connsiteX2-1441" fmla="*/ 4858609 w 11150284"/>
                <a:gd name="connsiteY2-1442" fmla="*/ 41 h 6621605"/>
                <a:gd name="connsiteX3-1443" fmla="*/ 8229606 w 11150284"/>
                <a:gd name="connsiteY3-1444" fmla="*/ 259347 h 6621605"/>
                <a:gd name="connsiteX4-1445" fmla="*/ 9822002 w 11150284"/>
                <a:gd name="connsiteY4-1446" fmla="*/ 208014 h 6621605"/>
                <a:gd name="connsiteX5-1447" fmla="*/ 10803708 w 11150284"/>
                <a:gd name="connsiteY5-1448" fmla="*/ 998651 h 6621605"/>
                <a:gd name="connsiteX6-1449" fmla="*/ 11150228 w 11150284"/>
                <a:gd name="connsiteY6-1450" fmla="*/ 1965319 h 6621605"/>
                <a:gd name="connsiteX7-1451" fmla="*/ 10652630 w 11150284"/>
                <a:gd name="connsiteY7-1452" fmla="*/ 3080011 h 6621605"/>
                <a:gd name="connsiteX8-1453" fmla="*/ 11068340 w 11150284"/>
                <a:gd name="connsiteY8-1454" fmla="*/ 4053425 h 6621605"/>
                <a:gd name="connsiteX9-1455" fmla="*/ 10754442 w 11150284"/>
                <a:gd name="connsiteY9-1456" fmla="*/ 5008769 h 6621605"/>
                <a:gd name="connsiteX10-1457" fmla="*/ 10585343 w 11150284"/>
                <a:gd name="connsiteY10-1458" fmla="*/ 5812458 h 6621605"/>
                <a:gd name="connsiteX11-1459" fmla="*/ 9990168 w 11150284"/>
                <a:gd name="connsiteY11-1460" fmla="*/ 5936817 h 6621605"/>
                <a:gd name="connsiteX12-1461" fmla="*/ 9344331 w 11150284"/>
                <a:gd name="connsiteY12-1462" fmla="*/ 6330139 h 6621605"/>
                <a:gd name="connsiteX13-1463" fmla="*/ 7983947 w 11150284"/>
                <a:gd name="connsiteY13-1464" fmla="*/ 6209772 h 6621605"/>
                <a:gd name="connsiteX14-1465" fmla="*/ 6632819 w 11150284"/>
                <a:gd name="connsiteY14-1466" fmla="*/ 6619205 h 6621605"/>
                <a:gd name="connsiteX15-1467" fmla="*/ 5104270 w 11150284"/>
                <a:gd name="connsiteY15-1468" fmla="*/ 6291659 h 6621605"/>
                <a:gd name="connsiteX16-1469" fmla="*/ 3616664 w 11150284"/>
                <a:gd name="connsiteY16-1470" fmla="*/ 6359897 h 6621605"/>
                <a:gd name="connsiteX17-1471" fmla="*/ 2477641 w 11150284"/>
                <a:gd name="connsiteY17-1472" fmla="*/ 6439322 h 6621605"/>
                <a:gd name="connsiteX18-1473" fmla="*/ 1269249 w 11150284"/>
                <a:gd name="connsiteY18-1474" fmla="*/ 5909521 h 6621605"/>
                <a:gd name="connsiteX19-1475" fmla="*/ 308580 w 11150284"/>
                <a:gd name="connsiteY19-1476" fmla="*/ 5594093 h 6621605"/>
                <a:gd name="connsiteX20-1477" fmla="*/ 68246 w 11150284"/>
                <a:gd name="connsiteY20-1478" fmla="*/ 4544745 h 6621605"/>
                <a:gd name="connsiteX21-1479" fmla="*/ 218372 w 11150284"/>
                <a:gd name="connsiteY21-1480" fmla="*/ 2975253 h 6621605"/>
                <a:gd name="connsiteX22-1481" fmla="*/ 13654 w 11150284"/>
                <a:gd name="connsiteY22-1482" fmla="*/ 2142739 h 6621605"/>
                <a:gd name="connsiteX23-1483" fmla="*/ 458705 w 11150284"/>
                <a:gd name="connsiteY23-1484" fmla="*/ 1244311 h 6621605"/>
                <a:gd name="connsiteX0-1485" fmla="*/ 458705 w 11150284"/>
                <a:gd name="connsiteY0-1486" fmla="*/ 1244311 h 6621605"/>
                <a:gd name="connsiteX1-1487" fmla="*/ 1495002 w 11150284"/>
                <a:gd name="connsiteY1-1488" fmla="*/ 208014 h 6621605"/>
                <a:gd name="connsiteX2-1489" fmla="*/ 4858609 w 11150284"/>
                <a:gd name="connsiteY2-1490" fmla="*/ 41 h 6621605"/>
                <a:gd name="connsiteX3-1491" fmla="*/ 8229606 w 11150284"/>
                <a:gd name="connsiteY3-1492" fmla="*/ 259347 h 6621605"/>
                <a:gd name="connsiteX4-1493" fmla="*/ 9822002 w 11150284"/>
                <a:gd name="connsiteY4-1494" fmla="*/ 208014 h 6621605"/>
                <a:gd name="connsiteX5-1495" fmla="*/ 10517105 w 11150284"/>
                <a:gd name="connsiteY5-1496" fmla="*/ 1230662 h 6621605"/>
                <a:gd name="connsiteX6-1497" fmla="*/ 11150228 w 11150284"/>
                <a:gd name="connsiteY6-1498" fmla="*/ 1965319 h 6621605"/>
                <a:gd name="connsiteX7-1499" fmla="*/ 10652630 w 11150284"/>
                <a:gd name="connsiteY7-1500" fmla="*/ 3080011 h 6621605"/>
                <a:gd name="connsiteX8-1501" fmla="*/ 11068340 w 11150284"/>
                <a:gd name="connsiteY8-1502" fmla="*/ 4053425 h 6621605"/>
                <a:gd name="connsiteX9-1503" fmla="*/ 10754442 w 11150284"/>
                <a:gd name="connsiteY9-1504" fmla="*/ 5008769 h 6621605"/>
                <a:gd name="connsiteX10-1505" fmla="*/ 10585343 w 11150284"/>
                <a:gd name="connsiteY10-1506" fmla="*/ 5812458 h 6621605"/>
                <a:gd name="connsiteX11-1507" fmla="*/ 9990168 w 11150284"/>
                <a:gd name="connsiteY11-1508" fmla="*/ 5936817 h 6621605"/>
                <a:gd name="connsiteX12-1509" fmla="*/ 9344331 w 11150284"/>
                <a:gd name="connsiteY12-1510" fmla="*/ 6330139 h 6621605"/>
                <a:gd name="connsiteX13-1511" fmla="*/ 7983947 w 11150284"/>
                <a:gd name="connsiteY13-1512" fmla="*/ 6209772 h 6621605"/>
                <a:gd name="connsiteX14-1513" fmla="*/ 6632819 w 11150284"/>
                <a:gd name="connsiteY14-1514" fmla="*/ 6619205 h 6621605"/>
                <a:gd name="connsiteX15-1515" fmla="*/ 5104270 w 11150284"/>
                <a:gd name="connsiteY15-1516" fmla="*/ 6291659 h 6621605"/>
                <a:gd name="connsiteX16-1517" fmla="*/ 3616664 w 11150284"/>
                <a:gd name="connsiteY16-1518" fmla="*/ 6359897 h 6621605"/>
                <a:gd name="connsiteX17-1519" fmla="*/ 2477641 w 11150284"/>
                <a:gd name="connsiteY17-1520" fmla="*/ 6439322 h 6621605"/>
                <a:gd name="connsiteX18-1521" fmla="*/ 1269249 w 11150284"/>
                <a:gd name="connsiteY18-1522" fmla="*/ 5909521 h 6621605"/>
                <a:gd name="connsiteX19-1523" fmla="*/ 308580 w 11150284"/>
                <a:gd name="connsiteY19-1524" fmla="*/ 5594093 h 6621605"/>
                <a:gd name="connsiteX20-1525" fmla="*/ 68246 w 11150284"/>
                <a:gd name="connsiteY20-1526" fmla="*/ 4544745 h 6621605"/>
                <a:gd name="connsiteX21-1527" fmla="*/ 218372 w 11150284"/>
                <a:gd name="connsiteY21-1528" fmla="*/ 2975253 h 6621605"/>
                <a:gd name="connsiteX22-1529" fmla="*/ 13654 w 11150284"/>
                <a:gd name="connsiteY22-1530" fmla="*/ 2142739 h 6621605"/>
                <a:gd name="connsiteX23-1531" fmla="*/ 458705 w 11150284"/>
                <a:gd name="connsiteY23-1532" fmla="*/ 1244311 h 6621605"/>
                <a:gd name="connsiteX0-1533" fmla="*/ 458705 w 11150284"/>
                <a:gd name="connsiteY0-1534" fmla="*/ 1415976 h 6793270"/>
                <a:gd name="connsiteX1-1535" fmla="*/ 1495002 w 11150284"/>
                <a:gd name="connsiteY1-1536" fmla="*/ 379679 h 6793270"/>
                <a:gd name="connsiteX2-1537" fmla="*/ 4858609 w 11150284"/>
                <a:gd name="connsiteY2-1538" fmla="*/ 171706 h 6793270"/>
                <a:gd name="connsiteX3-1539" fmla="*/ 6940439 w 11150284"/>
                <a:gd name="connsiteY3-1540" fmla="*/ 3509 h 6793270"/>
                <a:gd name="connsiteX4-1541" fmla="*/ 8229606 w 11150284"/>
                <a:gd name="connsiteY4-1542" fmla="*/ 431012 h 6793270"/>
                <a:gd name="connsiteX5-1543" fmla="*/ 9822002 w 11150284"/>
                <a:gd name="connsiteY5-1544" fmla="*/ 379679 h 6793270"/>
                <a:gd name="connsiteX6-1545" fmla="*/ 10517105 w 11150284"/>
                <a:gd name="connsiteY6-1546" fmla="*/ 1402327 h 6793270"/>
                <a:gd name="connsiteX7-1547" fmla="*/ 11150228 w 11150284"/>
                <a:gd name="connsiteY7-1548" fmla="*/ 2136984 h 6793270"/>
                <a:gd name="connsiteX8-1549" fmla="*/ 10652630 w 11150284"/>
                <a:gd name="connsiteY8-1550" fmla="*/ 3251676 h 6793270"/>
                <a:gd name="connsiteX9-1551" fmla="*/ 11068340 w 11150284"/>
                <a:gd name="connsiteY9-1552" fmla="*/ 4225090 h 6793270"/>
                <a:gd name="connsiteX10-1553" fmla="*/ 10754442 w 11150284"/>
                <a:gd name="connsiteY10-1554" fmla="*/ 5180434 h 6793270"/>
                <a:gd name="connsiteX11-1555" fmla="*/ 10585343 w 11150284"/>
                <a:gd name="connsiteY11-1556" fmla="*/ 5984123 h 6793270"/>
                <a:gd name="connsiteX12-1557" fmla="*/ 9990168 w 11150284"/>
                <a:gd name="connsiteY12-1558" fmla="*/ 6108482 h 6793270"/>
                <a:gd name="connsiteX13-1559" fmla="*/ 9344331 w 11150284"/>
                <a:gd name="connsiteY13-1560" fmla="*/ 6501804 h 6793270"/>
                <a:gd name="connsiteX14-1561" fmla="*/ 7983947 w 11150284"/>
                <a:gd name="connsiteY14-1562" fmla="*/ 6381437 h 6793270"/>
                <a:gd name="connsiteX15-1563" fmla="*/ 6632819 w 11150284"/>
                <a:gd name="connsiteY15-1564" fmla="*/ 6790870 h 6793270"/>
                <a:gd name="connsiteX16-1565" fmla="*/ 5104270 w 11150284"/>
                <a:gd name="connsiteY16-1566" fmla="*/ 6463324 h 6793270"/>
                <a:gd name="connsiteX17-1567" fmla="*/ 3616664 w 11150284"/>
                <a:gd name="connsiteY17-1568" fmla="*/ 6531562 h 6793270"/>
                <a:gd name="connsiteX18-1569" fmla="*/ 2477641 w 11150284"/>
                <a:gd name="connsiteY18-1570" fmla="*/ 6610987 h 6793270"/>
                <a:gd name="connsiteX19-1571" fmla="*/ 1269249 w 11150284"/>
                <a:gd name="connsiteY19-1572" fmla="*/ 6081186 h 6793270"/>
                <a:gd name="connsiteX20-1573" fmla="*/ 308580 w 11150284"/>
                <a:gd name="connsiteY20-1574" fmla="*/ 5765758 h 6793270"/>
                <a:gd name="connsiteX21-1575" fmla="*/ 68246 w 11150284"/>
                <a:gd name="connsiteY21-1576" fmla="*/ 4716410 h 6793270"/>
                <a:gd name="connsiteX22-1577" fmla="*/ 218372 w 11150284"/>
                <a:gd name="connsiteY22-1578" fmla="*/ 3146918 h 6793270"/>
                <a:gd name="connsiteX23-1579" fmla="*/ 13654 w 11150284"/>
                <a:gd name="connsiteY23-1580" fmla="*/ 2314404 h 6793270"/>
                <a:gd name="connsiteX24" fmla="*/ 458705 w 11150284"/>
                <a:gd name="connsiteY24" fmla="*/ 1415976 h 6793270"/>
                <a:gd name="connsiteX0-1581" fmla="*/ 458705 w 11150284"/>
                <a:gd name="connsiteY0-1582" fmla="*/ 1414851 h 6792145"/>
                <a:gd name="connsiteX1-1583" fmla="*/ 1495002 w 11150284"/>
                <a:gd name="connsiteY1-1584" fmla="*/ 378554 h 6792145"/>
                <a:gd name="connsiteX2-1585" fmla="*/ 4844961 w 11150284"/>
                <a:gd name="connsiteY2-1586" fmla="*/ 293411 h 6792145"/>
                <a:gd name="connsiteX3-1587" fmla="*/ 6940439 w 11150284"/>
                <a:gd name="connsiteY3-1588" fmla="*/ 2384 h 6792145"/>
                <a:gd name="connsiteX4-1589" fmla="*/ 8229606 w 11150284"/>
                <a:gd name="connsiteY4-1590" fmla="*/ 429887 h 6792145"/>
                <a:gd name="connsiteX5-1591" fmla="*/ 9822002 w 11150284"/>
                <a:gd name="connsiteY5-1592" fmla="*/ 378554 h 6792145"/>
                <a:gd name="connsiteX6-1593" fmla="*/ 10517105 w 11150284"/>
                <a:gd name="connsiteY6-1594" fmla="*/ 1401202 h 6792145"/>
                <a:gd name="connsiteX7-1595" fmla="*/ 11150228 w 11150284"/>
                <a:gd name="connsiteY7-1596" fmla="*/ 2135859 h 6792145"/>
                <a:gd name="connsiteX8-1597" fmla="*/ 10652630 w 11150284"/>
                <a:gd name="connsiteY8-1598" fmla="*/ 3250551 h 6792145"/>
                <a:gd name="connsiteX9-1599" fmla="*/ 11068340 w 11150284"/>
                <a:gd name="connsiteY9-1600" fmla="*/ 4223965 h 6792145"/>
                <a:gd name="connsiteX10-1601" fmla="*/ 10754442 w 11150284"/>
                <a:gd name="connsiteY10-1602" fmla="*/ 5179309 h 6792145"/>
                <a:gd name="connsiteX11-1603" fmla="*/ 10585343 w 11150284"/>
                <a:gd name="connsiteY11-1604" fmla="*/ 5982998 h 6792145"/>
                <a:gd name="connsiteX12-1605" fmla="*/ 9990168 w 11150284"/>
                <a:gd name="connsiteY12-1606" fmla="*/ 6107357 h 6792145"/>
                <a:gd name="connsiteX13-1607" fmla="*/ 9344331 w 11150284"/>
                <a:gd name="connsiteY13-1608" fmla="*/ 6500679 h 6792145"/>
                <a:gd name="connsiteX14-1609" fmla="*/ 7983947 w 11150284"/>
                <a:gd name="connsiteY14-1610" fmla="*/ 6380312 h 6792145"/>
                <a:gd name="connsiteX15-1611" fmla="*/ 6632819 w 11150284"/>
                <a:gd name="connsiteY15-1612" fmla="*/ 6789745 h 6792145"/>
                <a:gd name="connsiteX16-1613" fmla="*/ 5104270 w 11150284"/>
                <a:gd name="connsiteY16-1614" fmla="*/ 6462199 h 6792145"/>
                <a:gd name="connsiteX17-1615" fmla="*/ 3616664 w 11150284"/>
                <a:gd name="connsiteY17-1616" fmla="*/ 6530437 h 6792145"/>
                <a:gd name="connsiteX18-1617" fmla="*/ 2477641 w 11150284"/>
                <a:gd name="connsiteY18-1618" fmla="*/ 6609862 h 6792145"/>
                <a:gd name="connsiteX19-1619" fmla="*/ 1269249 w 11150284"/>
                <a:gd name="connsiteY19-1620" fmla="*/ 6080061 h 6792145"/>
                <a:gd name="connsiteX20-1621" fmla="*/ 308580 w 11150284"/>
                <a:gd name="connsiteY20-1622" fmla="*/ 5764633 h 6792145"/>
                <a:gd name="connsiteX21-1623" fmla="*/ 68246 w 11150284"/>
                <a:gd name="connsiteY21-1624" fmla="*/ 4715285 h 6792145"/>
                <a:gd name="connsiteX22-1625" fmla="*/ 218372 w 11150284"/>
                <a:gd name="connsiteY22-1626" fmla="*/ 3145793 h 6792145"/>
                <a:gd name="connsiteX23-1627" fmla="*/ 13654 w 11150284"/>
                <a:gd name="connsiteY23-1628" fmla="*/ 2313279 h 6792145"/>
                <a:gd name="connsiteX24-1629" fmla="*/ 458705 w 11150284"/>
                <a:gd name="connsiteY24-1630" fmla="*/ 1414851 h 6792145"/>
                <a:gd name="connsiteX0-1631" fmla="*/ 458705 w 11150284"/>
                <a:gd name="connsiteY0-1632" fmla="*/ 1414851 h 6792145"/>
                <a:gd name="connsiteX1-1633" fmla="*/ 1495002 w 11150284"/>
                <a:gd name="connsiteY1-1634" fmla="*/ 378554 h 6792145"/>
                <a:gd name="connsiteX2-1635" fmla="*/ 2955293 w 11150284"/>
                <a:gd name="connsiteY2-1636" fmla="*/ 97918 h 6792145"/>
                <a:gd name="connsiteX3-1637" fmla="*/ 4844961 w 11150284"/>
                <a:gd name="connsiteY3-1638" fmla="*/ 293411 h 6792145"/>
                <a:gd name="connsiteX4-1639" fmla="*/ 6940439 w 11150284"/>
                <a:gd name="connsiteY4-1640" fmla="*/ 2384 h 6792145"/>
                <a:gd name="connsiteX5-1641" fmla="*/ 8229606 w 11150284"/>
                <a:gd name="connsiteY5-1642" fmla="*/ 429887 h 6792145"/>
                <a:gd name="connsiteX6-1643" fmla="*/ 9822002 w 11150284"/>
                <a:gd name="connsiteY6-1644" fmla="*/ 378554 h 6792145"/>
                <a:gd name="connsiteX7-1645" fmla="*/ 10517105 w 11150284"/>
                <a:gd name="connsiteY7-1646" fmla="*/ 1401202 h 6792145"/>
                <a:gd name="connsiteX8-1647" fmla="*/ 11150228 w 11150284"/>
                <a:gd name="connsiteY8-1648" fmla="*/ 2135859 h 6792145"/>
                <a:gd name="connsiteX9-1649" fmla="*/ 10652630 w 11150284"/>
                <a:gd name="connsiteY9-1650" fmla="*/ 3250551 h 6792145"/>
                <a:gd name="connsiteX10-1651" fmla="*/ 11068340 w 11150284"/>
                <a:gd name="connsiteY10-1652" fmla="*/ 4223965 h 6792145"/>
                <a:gd name="connsiteX11-1653" fmla="*/ 10754442 w 11150284"/>
                <a:gd name="connsiteY11-1654" fmla="*/ 5179309 h 6792145"/>
                <a:gd name="connsiteX12-1655" fmla="*/ 10585343 w 11150284"/>
                <a:gd name="connsiteY12-1656" fmla="*/ 5982998 h 6792145"/>
                <a:gd name="connsiteX13-1657" fmla="*/ 9990168 w 11150284"/>
                <a:gd name="connsiteY13-1658" fmla="*/ 6107357 h 6792145"/>
                <a:gd name="connsiteX14-1659" fmla="*/ 9344331 w 11150284"/>
                <a:gd name="connsiteY14-1660" fmla="*/ 6500679 h 6792145"/>
                <a:gd name="connsiteX15-1661" fmla="*/ 7983947 w 11150284"/>
                <a:gd name="connsiteY15-1662" fmla="*/ 6380312 h 6792145"/>
                <a:gd name="connsiteX16-1663" fmla="*/ 6632819 w 11150284"/>
                <a:gd name="connsiteY16-1664" fmla="*/ 6789745 h 6792145"/>
                <a:gd name="connsiteX17-1665" fmla="*/ 5104270 w 11150284"/>
                <a:gd name="connsiteY17-1666" fmla="*/ 6462199 h 6792145"/>
                <a:gd name="connsiteX18-1667" fmla="*/ 3616664 w 11150284"/>
                <a:gd name="connsiteY18-1668" fmla="*/ 6530437 h 6792145"/>
                <a:gd name="connsiteX19-1669" fmla="*/ 2477641 w 11150284"/>
                <a:gd name="connsiteY19-1670" fmla="*/ 6609862 h 6792145"/>
                <a:gd name="connsiteX20-1671" fmla="*/ 1269249 w 11150284"/>
                <a:gd name="connsiteY20-1672" fmla="*/ 6080061 h 6792145"/>
                <a:gd name="connsiteX21-1673" fmla="*/ 308580 w 11150284"/>
                <a:gd name="connsiteY21-1674" fmla="*/ 5764633 h 6792145"/>
                <a:gd name="connsiteX22-1675" fmla="*/ 68246 w 11150284"/>
                <a:gd name="connsiteY22-1676" fmla="*/ 4715285 h 6792145"/>
                <a:gd name="connsiteX23-1677" fmla="*/ 218372 w 11150284"/>
                <a:gd name="connsiteY23-1678" fmla="*/ 3145793 h 6792145"/>
                <a:gd name="connsiteX24-1679" fmla="*/ 13654 w 11150284"/>
                <a:gd name="connsiteY24-1680" fmla="*/ 2313279 h 6792145"/>
                <a:gd name="connsiteX25" fmla="*/ 458705 w 11150284"/>
                <a:gd name="connsiteY25" fmla="*/ 1414851 h 6792145"/>
                <a:gd name="connsiteX0-1681" fmla="*/ 185750 w 11150284"/>
                <a:gd name="connsiteY0-1682" fmla="*/ 1373908 h 6792145"/>
                <a:gd name="connsiteX1-1683" fmla="*/ 1495002 w 11150284"/>
                <a:gd name="connsiteY1-1684" fmla="*/ 378554 h 6792145"/>
                <a:gd name="connsiteX2-1685" fmla="*/ 2955293 w 11150284"/>
                <a:gd name="connsiteY2-1686" fmla="*/ 97918 h 6792145"/>
                <a:gd name="connsiteX3-1687" fmla="*/ 4844961 w 11150284"/>
                <a:gd name="connsiteY3-1688" fmla="*/ 293411 h 6792145"/>
                <a:gd name="connsiteX4-1689" fmla="*/ 6940439 w 11150284"/>
                <a:gd name="connsiteY4-1690" fmla="*/ 2384 h 6792145"/>
                <a:gd name="connsiteX5-1691" fmla="*/ 8229606 w 11150284"/>
                <a:gd name="connsiteY5-1692" fmla="*/ 429887 h 6792145"/>
                <a:gd name="connsiteX6-1693" fmla="*/ 9822002 w 11150284"/>
                <a:gd name="connsiteY6-1694" fmla="*/ 378554 h 6792145"/>
                <a:gd name="connsiteX7-1695" fmla="*/ 10517105 w 11150284"/>
                <a:gd name="connsiteY7-1696" fmla="*/ 1401202 h 6792145"/>
                <a:gd name="connsiteX8-1697" fmla="*/ 11150228 w 11150284"/>
                <a:gd name="connsiteY8-1698" fmla="*/ 2135859 h 6792145"/>
                <a:gd name="connsiteX9-1699" fmla="*/ 10652630 w 11150284"/>
                <a:gd name="connsiteY9-1700" fmla="*/ 3250551 h 6792145"/>
                <a:gd name="connsiteX10-1701" fmla="*/ 11068340 w 11150284"/>
                <a:gd name="connsiteY10-1702" fmla="*/ 4223965 h 6792145"/>
                <a:gd name="connsiteX11-1703" fmla="*/ 10754442 w 11150284"/>
                <a:gd name="connsiteY11-1704" fmla="*/ 5179309 h 6792145"/>
                <a:gd name="connsiteX12-1705" fmla="*/ 10585343 w 11150284"/>
                <a:gd name="connsiteY12-1706" fmla="*/ 5982998 h 6792145"/>
                <a:gd name="connsiteX13-1707" fmla="*/ 9990168 w 11150284"/>
                <a:gd name="connsiteY13-1708" fmla="*/ 6107357 h 6792145"/>
                <a:gd name="connsiteX14-1709" fmla="*/ 9344331 w 11150284"/>
                <a:gd name="connsiteY14-1710" fmla="*/ 6500679 h 6792145"/>
                <a:gd name="connsiteX15-1711" fmla="*/ 7983947 w 11150284"/>
                <a:gd name="connsiteY15-1712" fmla="*/ 6380312 h 6792145"/>
                <a:gd name="connsiteX16-1713" fmla="*/ 6632819 w 11150284"/>
                <a:gd name="connsiteY16-1714" fmla="*/ 6789745 h 6792145"/>
                <a:gd name="connsiteX17-1715" fmla="*/ 5104270 w 11150284"/>
                <a:gd name="connsiteY17-1716" fmla="*/ 6462199 h 6792145"/>
                <a:gd name="connsiteX18-1717" fmla="*/ 3616664 w 11150284"/>
                <a:gd name="connsiteY18-1718" fmla="*/ 6530437 h 6792145"/>
                <a:gd name="connsiteX19-1719" fmla="*/ 2477641 w 11150284"/>
                <a:gd name="connsiteY19-1720" fmla="*/ 6609862 h 6792145"/>
                <a:gd name="connsiteX20-1721" fmla="*/ 1269249 w 11150284"/>
                <a:gd name="connsiteY20-1722" fmla="*/ 6080061 h 6792145"/>
                <a:gd name="connsiteX21-1723" fmla="*/ 308580 w 11150284"/>
                <a:gd name="connsiteY21-1724" fmla="*/ 5764633 h 6792145"/>
                <a:gd name="connsiteX22-1725" fmla="*/ 68246 w 11150284"/>
                <a:gd name="connsiteY22-1726" fmla="*/ 4715285 h 6792145"/>
                <a:gd name="connsiteX23-1727" fmla="*/ 218372 w 11150284"/>
                <a:gd name="connsiteY23-1728" fmla="*/ 3145793 h 6792145"/>
                <a:gd name="connsiteX24-1729" fmla="*/ 13654 w 11150284"/>
                <a:gd name="connsiteY24-1730" fmla="*/ 2313279 h 6792145"/>
                <a:gd name="connsiteX25-1731" fmla="*/ 185750 w 11150284"/>
                <a:gd name="connsiteY25-1732" fmla="*/ 1373908 h 6792145"/>
                <a:gd name="connsiteX0-1733" fmla="*/ 492495 w 11457029"/>
                <a:gd name="connsiteY0-1734" fmla="*/ 1373908 h 6792145"/>
                <a:gd name="connsiteX1-1735" fmla="*/ 1801747 w 11457029"/>
                <a:gd name="connsiteY1-1736" fmla="*/ 378554 h 6792145"/>
                <a:gd name="connsiteX2-1737" fmla="*/ 3262038 w 11457029"/>
                <a:gd name="connsiteY2-1738" fmla="*/ 97918 h 6792145"/>
                <a:gd name="connsiteX3-1739" fmla="*/ 5151706 w 11457029"/>
                <a:gd name="connsiteY3-1740" fmla="*/ 293411 h 6792145"/>
                <a:gd name="connsiteX4-1741" fmla="*/ 7247184 w 11457029"/>
                <a:gd name="connsiteY4-1742" fmla="*/ 2384 h 6792145"/>
                <a:gd name="connsiteX5-1743" fmla="*/ 8536351 w 11457029"/>
                <a:gd name="connsiteY5-1744" fmla="*/ 429887 h 6792145"/>
                <a:gd name="connsiteX6-1745" fmla="*/ 10128747 w 11457029"/>
                <a:gd name="connsiteY6-1746" fmla="*/ 378554 h 6792145"/>
                <a:gd name="connsiteX7-1747" fmla="*/ 10823850 w 11457029"/>
                <a:gd name="connsiteY7-1748" fmla="*/ 1401202 h 6792145"/>
                <a:gd name="connsiteX8-1749" fmla="*/ 11456973 w 11457029"/>
                <a:gd name="connsiteY8-1750" fmla="*/ 2135859 h 6792145"/>
                <a:gd name="connsiteX9-1751" fmla="*/ 10959375 w 11457029"/>
                <a:gd name="connsiteY9-1752" fmla="*/ 3250551 h 6792145"/>
                <a:gd name="connsiteX10-1753" fmla="*/ 11375085 w 11457029"/>
                <a:gd name="connsiteY10-1754" fmla="*/ 4223965 h 6792145"/>
                <a:gd name="connsiteX11-1755" fmla="*/ 11061187 w 11457029"/>
                <a:gd name="connsiteY11-1756" fmla="*/ 5179309 h 6792145"/>
                <a:gd name="connsiteX12-1757" fmla="*/ 10892088 w 11457029"/>
                <a:gd name="connsiteY12-1758" fmla="*/ 5982998 h 6792145"/>
                <a:gd name="connsiteX13-1759" fmla="*/ 10296913 w 11457029"/>
                <a:gd name="connsiteY13-1760" fmla="*/ 6107357 h 6792145"/>
                <a:gd name="connsiteX14-1761" fmla="*/ 9651076 w 11457029"/>
                <a:gd name="connsiteY14-1762" fmla="*/ 6500679 h 6792145"/>
                <a:gd name="connsiteX15-1763" fmla="*/ 8290692 w 11457029"/>
                <a:gd name="connsiteY15-1764" fmla="*/ 6380312 h 6792145"/>
                <a:gd name="connsiteX16-1765" fmla="*/ 6939564 w 11457029"/>
                <a:gd name="connsiteY16-1766" fmla="*/ 6789745 h 6792145"/>
                <a:gd name="connsiteX17-1767" fmla="*/ 5411015 w 11457029"/>
                <a:gd name="connsiteY17-1768" fmla="*/ 6462199 h 6792145"/>
                <a:gd name="connsiteX18-1769" fmla="*/ 3923409 w 11457029"/>
                <a:gd name="connsiteY18-1770" fmla="*/ 6530437 h 6792145"/>
                <a:gd name="connsiteX19-1771" fmla="*/ 2784386 w 11457029"/>
                <a:gd name="connsiteY19-1772" fmla="*/ 6609862 h 6792145"/>
                <a:gd name="connsiteX20-1773" fmla="*/ 1575994 w 11457029"/>
                <a:gd name="connsiteY20-1774" fmla="*/ 6080061 h 6792145"/>
                <a:gd name="connsiteX21-1775" fmla="*/ 615325 w 11457029"/>
                <a:gd name="connsiteY21-1776" fmla="*/ 5764633 h 6792145"/>
                <a:gd name="connsiteX22-1777" fmla="*/ 374991 w 11457029"/>
                <a:gd name="connsiteY22-1778" fmla="*/ 4715285 h 6792145"/>
                <a:gd name="connsiteX23-1779" fmla="*/ 525117 w 11457029"/>
                <a:gd name="connsiteY23-1780" fmla="*/ 3145793 h 6792145"/>
                <a:gd name="connsiteX24-1781" fmla="*/ 6500 w 11457029"/>
                <a:gd name="connsiteY24-1782" fmla="*/ 2313279 h 6792145"/>
                <a:gd name="connsiteX25-1783" fmla="*/ 492495 w 11457029"/>
                <a:gd name="connsiteY25-1784" fmla="*/ 1373908 h 6792145"/>
                <a:gd name="connsiteX0-1785" fmla="*/ 492495 w 11457029"/>
                <a:gd name="connsiteY0-1786" fmla="*/ 1373908 h 6792145"/>
                <a:gd name="connsiteX1-1787" fmla="*/ 1801747 w 11457029"/>
                <a:gd name="connsiteY1-1788" fmla="*/ 378554 h 6792145"/>
                <a:gd name="connsiteX2-1789" fmla="*/ 3262038 w 11457029"/>
                <a:gd name="connsiteY2-1790" fmla="*/ 97918 h 6792145"/>
                <a:gd name="connsiteX3-1791" fmla="*/ 5151706 w 11457029"/>
                <a:gd name="connsiteY3-1792" fmla="*/ 293411 h 6792145"/>
                <a:gd name="connsiteX4-1793" fmla="*/ 7247184 w 11457029"/>
                <a:gd name="connsiteY4-1794" fmla="*/ 2384 h 6792145"/>
                <a:gd name="connsiteX5-1795" fmla="*/ 8536351 w 11457029"/>
                <a:gd name="connsiteY5-1796" fmla="*/ 429887 h 6792145"/>
                <a:gd name="connsiteX6-1797" fmla="*/ 10128747 w 11457029"/>
                <a:gd name="connsiteY6-1798" fmla="*/ 378554 h 6792145"/>
                <a:gd name="connsiteX7-1799" fmla="*/ 10823850 w 11457029"/>
                <a:gd name="connsiteY7-1800" fmla="*/ 1401202 h 6792145"/>
                <a:gd name="connsiteX8-1801" fmla="*/ 11456973 w 11457029"/>
                <a:gd name="connsiteY8-1802" fmla="*/ 2135859 h 6792145"/>
                <a:gd name="connsiteX9-1803" fmla="*/ 10959375 w 11457029"/>
                <a:gd name="connsiteY9-1804" fmla="*/ 3250551 h 6792145"/>
                <a:gd name="connsiteX10-1805" fmla="*/ 11375085 w 11457029"/>
                <a:gd name="connsiteY10-1806" fmla="*/ 4223965 h 6792145"/>
                <a:gd name="connsiteX11-1807" fmla="*/ 11061187 w 11457029"/>
                <a:gd name="connsiteY11-1808" fmla="*/ 5179309 h 6792145"/>
                <a:gd name="connsiteX12-1809" fmla="*/ 10892088 w 11457029"/>
                <a:gd name="connsiteY12-1810" fmla="*/ 5982998 h 6792145"/>
                <a:gd name="connsiteX13-1811" fmla="*/ 10296913 w 11457029"/>
                <a:gd name="connsiteY13-1812" fmla="*/ 6107357 h 6792145"/>
                <a:gd name="connsiteX14-1813" fmla="*/ 9651076 w 11457029"/>
                <a:gd name="connsiteY14-1814" fmla="*/ 6500679 h 6792145"/>
                <a:gd name="connsiteX15-1815" fmla="*/ 8290692 w 11457029"/>
                <a:gd name="connsiteY15-1816" fmla="*/ 6380312 h 6792145"/>
                <a:gd name="connsiteX16-1817" fmla="*/ 6939564 w 11457029"/>
                <a:gd name="connsiteY16-1818" fmla="*/ 6789745 h 6792145"/>
                <a:gd name="connsiteX17-1819" fmla="*/ 5411015 w 11457029"/>
                <a:gd name="connsiteY17-1820" fmla="*/ 6462199 h 6792145"/>
                <a:gd name="connsiteX18-1821" fmla="*/ 3923409 w 11457029"/>
                <a:gd name="connsiteY18-1822" fmla="*/ 6530437 h 6792145"/>
                <a:gd name="connsiteX19-1823" fmla="*/ 2784386 w 11457029"/>
                <a:gd name="connsiteY19-1824" fmla="*/ 6609862 h 6792145"/>
                <a:gd name="connsiteX20-1825" fmla="*/ 1575994 w 11457029"/>
                <a:gd name="connsiteY20-1826" fmla="*/ 6080061 h 6792145"/>
                <a:gd name="connsiteX21-1827" fmla="*/ 615325 w 11457029"/>
                <a:gd name="connsiteY21-1828" fmla="*/ 5764633 h 6792145"/>
                <a:gd name="connsiteX22-1829" fmla="*/ 374991 w 11457029"/>
                <a:gd name="connsiteY22-1830" fmla="*/ 4715285 h 6792145"/>
                <a:gd name="connsiteX23-1831" fmla="*/ 525117 w 11457029"/>
                <a:gd name="connsiteY23-1832" fmla="*/ 3405101 h 6792145"/>
                <a:gd name="connsiteX24-1833" fmla="*/ 6500 w 11457029"/>
                <a:gd name="connsiteY24-1834" fmla="*/ 2313279 h 6792145"/>
                <a:gd name="connsiteX25-1835" fmla="*/ 492495 w 11457029"/>
                <a:gd name="connsiteY25-1836" fmla="*/ 1373908 h 6792145"/>
                <a:gd name="connsiteX0-1837" fmla="*/ 492495 w 11457029"/>
                <a:gd name="connsiteY0-1838" fmla="*/ 1373908 h 6792145"/>
                <a:gd name="connsiteX1-1839" fmla="*/ 1801747 w 11457029"/>
                <a:gd name="connsiteY1-1840" fmla="*/ 378554 h 6792145"/>
                <a:gd name="connsiteX2-1841" fmla="*/ 3262038 w 11457029"/>
                <a:gd name="connsiteY2-1842" fmla="*/ 97918 h 6792145"/>
                <a:gd name="connsiteX3-1843" fmla="*/ 5151706 w 11457029"/>
                <a:gd name="connsiteY3-1844" fmla="*/ 293411 h 6792145"/>
                <a:gd name="connsiteX4-1845" fmla="*/ 7247184 w 11457029"/>
                <a:gd name="connsiteY4-1846" fmla="*/ 2384 h 6792145"/>
                <a:gd name="connsiteX5-1847" fmla="*/ 8536351 w 11457029"/>
                <a:gd name="connsiteY5-1848" fmla="*/ 429887 h 6792145"/>
                <a:gd name="connsiteX6-1849" fmla="*/ 10128747 w 11457029"/>
                <a:gd name="connsiteY6-1850" fmla="*/ 378554 h 6792145"/>
                <a:gd name="connsiteX7-1851" fmla="*/ 10823850 w 11457029"/>
                <a:gd name="connsiteY7-1852" fmla="*/ 1401202 h 6792145"/>
                <a:gd name="connsiteX8-1853" fmla="*/ 11456973 w 11457029"/>
                <a:gd name="connsiteY8-1854" fmla="*/ 2135859 h 6792145"/>
                <a:gd name="connsiteX9-1855" fmla="*/ 10959375 w 11457029"/>
                <a:gd name="connsiteY9-1856" fmla="*/ 3250551 h 6792145"/>
                <a:gd name="connsiteX10-1857" fmla="*/ 11375085 w 11457029"/>
                <a:gd name="connsiteY10-1858" fmla="*/ 4223965 h 6792145"/>
                <a:gd name="connsiteX11-1859" fmla="*/ 11061187 w 11457029"/>
                <a:gd name="connsiteY11-1860" fmla="*/ 5179309 h 6792145"/>
                <a:gd name="connsiteX12-1861" fmla="*/ 10892088 w 11457029"/>
                <a:gd name="connsiteY12-1862" fmla="*/ 5982998 h 6792145"/>
                <a:gd name="connsiteX13-1863" fmla="*/ 10296913 w 11457029"/>
                <a:gd name="connsiteY13-1864" fmla="*/ 6107357 h 6792145"/>
                <a:gd name="connsiteX14-1865" fmla="*/ 9651076 w 11457029"/>
                <a:gd name="connsiteY14-1866" fmla="*/ 6500679 h 6792145"/>
                <a:gd name="connsiteX15-1867" fmla="*/ 8290692 w 11457029"/>
                <a:gd name="connsiteY15-1868" fmla="*/ 6380312 h 6792145"/>
                <a:gd name="connsiteX16-1869" fmla="*/ 6939564 w 11457029"/>
                <a:gd name="connsiteY16-1870" fmla="*/ 6789745 h 6792145"/>
                <a:gd name="connsiteX17-1871" fmla="*/ 5411015 w 11457029"/>
                <a:gd name="connsiteY17-1872" fmla="*/ 6462199 h 6792145"/>
                <a:gd name="connsiteX18-1873" fmla="*/ 3923409 w 11457029"/>
                <a:gd name="connsiteY18-1874" fmla="*/ 6530437 h 6792145"/>
                <a:gd name="connsiteX19-1875" fmla="*/ 2784386 w 11457029"/>
                <a:gd name="connsiteY19-1876" fmla="*/ 6609862 h 6792145"/>
                <a:gd name="connsiteX20-1877" fmla="*/ 1575994 w 11457029"/>
                <a:gd name="connsiteY20-1878" fmla="*/ 6080061 h 6792145"/>
                <a:gd name="connsiteX21-1879" fmla="*/ 615325 w 11457029"/>
                <a:gd name="connsiteY21-1880" fmla="*/ 5764633 h 6792145"/>
                <a:gd name="connsiteX22-1881" fmla="*/ 142980 w 11457029"/>
                <a:gd name="connsiteY22-1882" fmla="*/ 4715285 h 6792145"/>
                <a:gd name="connsiteX23-1883" fmla="*/ 525117 w 11457029"/>
                <a:gd name="connsiteY23-1884" fmla="*/ 3405101 h 6792145"/>
                <a:gd name="connsiteX24-1885" fmla="*/ 6500 w 11457029"/>
                <a:gd name="connsiteY24-1886" fmla="*/ 2313279 h 6792145"/>
                <a:gd name="connsiteX25-1887" fmla="*/ 492495 w 11457029"/>
                <a:gd name="connsiteY25-1888" fmla="*/ 1373908 h 6792145"/>
                <a:gd name="connsiteX0-1889" fmla="*/ 497880 w 11462414"/>
                <a:gd name="connsiteY0-1890" fmla="*/ 1373908 h 6792145"/>
                <a:gd name="connsiteX1-1891" fmla="*/ 1807132 w 11462414"/>
                <a:gd name="connsiteY1-1892" fmla="*/ 378554 h 6792145"/>
                <a:gd name="connsiteX2-1893" fmla="*/ 3267423 w 11462414"/>
                <a:gd name="connsiteY2-1894" fmla="*/ 97918 h 6792145"/>
                <a:gd name="connsiteX3-1895" fmla="*/ 5157091 w 11462414"/>
                <a:gd name="connsiteY3-1896" fmla="*/ 293411 h 6792145"/>
                <a:gd name="connsiteX4-1897" fmla="*/ 7252569 w 11462414"/>
                <a:gd name="connsiteY4-1898" fmla="*/ 2384 h 6792145"/>
                <a:gd name="connsiteX5-1899" fmla="*/ 8541736 w 11462414"/>
                <a:gd name="connsiteY5-1900" fmla="*/ 429887 h 6792145"/>
                <a:gd name="connsiteX6-1901" fmla="*/ 10134132 w 11462414"/>
                <a:gd name="connsiteY6-1902" fmla="*/ 378554 h 6792145"/>
                <a:gd name="connsiteX7-1903" fmla="*/ 10829235 w 11462414"/>
                <a:gd name="connsiteY7-1904" fmla="*/ 1401202 h 6792145"/>
                <a:gd name="connsiteX8-1905" fmla="*/ 11462358 w 11462414"/>
                <a:gd name="connsiteY8-1906" fmla="*/ 2135859 h 6792145"/>
                <a:gd name="connsiteX9-1907" fmla="*/ 10964760 w 11462414"/>
                <a:gd name="connsiteY9-1908" fmla="*/ 3250551 h 6792145"/>
                <a:gd name="connsiteX10-1909" fmla="*/ 11380470 w 11462414"/>
                <a:gd name="connsiteY10-1910" fmla="*/ 4223965 h 6792145"/>
                <a:gd name="connsiteX11-1911" fmla="*/ 11066572 w 11462414"/>
                <a:gd name="connsiteY11-1912" fmla="*/ 5179309 h 6792145"/>
                <a:gd name="connsiteX12-1913" fmla="*/ 10897473 w 11462414"/>
                <a:gd name="connsiteY12-1914" fmla="*/ 5982998 h 6792145"/>
                <a:gd name="connsiteX13-1915" fmla="*/ 10302298 w 11462414"/>
                <a:gd name="connsiteY13-1916" fmla="*/ 6107357 h 6792145"/>
                <a:gd name="connsiteX14-1917" fmla="*/ 9656461 w 11462414"/>
                <a:gd name="connsiteY14-1918" fmla="*/ 6500679 h 6792145"/>
                <a:gd name="connsiteX15-1919" fmla="*/ 8296077 w 11462414"/>
                <a:gd name="connsiteY15-1920" fmla="*/ 6380312 h 6792145"/>
                <a:gd name="connsiteX16-1921" fmla="*/ 6944949 w 11462414"/>
                <a:gd name="connsiteY16-1922" fmla="*/ 6789745 h 6792145"/>
                <a:gd name="connsiteX17-1923" fmla="*/ 5416400 w 11462414"/>
                <a:gd name="connsiteY17-1924" fmla="*/ 6462199 h 6792145"/>
                <a:gd name="connsiteX18-1925" fmla="*/ 3928794 w 11462414"/>
                <a:gd name="connsiteY18-1926" fmla="*/ 6530437 h 6792145"/>
                <a:gd name="connsiteX19-1927" fmla="*/ 2789771 w 11462414"/>
                <a:gd name="connsiteY19-1928" fmla="*/ 6609862 h 6792145"/>
                <a:gd name="connsiteX20-1929" fmla="*/ 1581379 w 11462414"/>
                <a:gd name="connsiteY20-1930" fmla="*/ 6080061 h 6792145"/>
                <a:gd name="connsiteX21-1931" fmla="*/ 620710 w 11462414"/>
                <a:gd name="connsiteY21-1932" fmla="*/ 5764633 h 6792145"/>
                <a:gd name="connsiteX22-1933" fmla="*/ 148365 w 11462414"/>
                <a:gd name="connsiteY22-1934" fmla="*/ 4715285 h 6792145"/>
                <a:gd name="connsiteX23-1935" fmla="*/ 259232 w 11462414"/>
                <a:gd name="connsiteY23-1936" fmla="*/ 3522263 h 6792145"/>
                <a:gd name="connsiteX24-1937" fmla="*/ 11885 w 11462414"/>
                <a:gd name="connsiteY24-1938" fmla="*/ 2313279 h 6792145"/>
                <a:gd name="connsiteX25-1939" fmla="*/ 497880 w 11462414"/>
                <a:gd name="connsiteY25-1940" fmla="*/ 1373908 h 6792145"/>
                <a:gd name="connsiteX0-1941" fmla="*/ 497880 w 11462484"/>
                <a:gd name="connsiteY0-1942" fmla="*/ 1373908 h 6792145"/>
                <a:gd name="connsiteX1-1943" fmla="*/ 1807132 w 11462484"/>
                <a:gd name="connsiteY1-1944" fmla="*/ 378554 h 6792145"/>
                <a:gd name="connsiteX2-1945" fmla="*/ 3267423 w 11462484"/>
                <a:gd name="connsiteY2-1946" fmla="*/ 97918 h 6792145"/>
                <a:gd name="connsiteX3-1947" fmla="*/ 5157091 w 11462484"/>
                <a:gd name="connsiteY3-1948" fmla="*/ 293411 h 6792145"/>
                <a:gd name="connsiteX4-1949" fmla="*/ 7252569 w 11462484"/>
                <a:gd name="connsiteY4-1950" fmla="*/ 2384 h 6792145"/>
                <a:gd name="connsiteX5-1951" fmla="*/ 8541736 w 11462484"/>
                <a:gd name="connsiteY5-1952" fmla="*/ 429887 h 6792145"/>
                <a:gd name="connsiteX6-1953" fmla="*/ 10134132 w 11462484"/>
                <a:gd name="connsiteY6-1954" fmla="*/ 378554 h 6792145"/>
                <a:gd name="connsiteX7-1955" fmla="*/ 10829235 w 11462484"/>
                <a:gd name="connsiteY7-1956" fmla="*/ 1401202 h 6792145"/>
                <a:gd name="connsiteX8-1957" fmla="*/ 11462358 w 11462484"/>
                <a:gd name="connsiteY8-1958" fmla="*/ 2135859 h 6792145"/>
                <a:gd name="connsiteX9-1959" fmla="*/ 11293138 w 11462484"/>
                <a:gd name="connsiteY9-1960" fmla="*/ 3294488 h 6792145"/>
                <a:gd name="connsiteX10-1961" fmla="*/ 11380470 w 11462484"/>
                <a:gd name="connsiteY10-1962" fmla="*/ 4223965 h 6792145"/>
                <a:gd name="connsiteX11-1963" fmla="*/ 11066572 w 11462484"/>
                <a:gd name="connsiteY11-1964" fmla="*/ 5179309 h 6792145"/>
                <a:gd name="connsiteX12-1965" fmla="*/ 10897473 w 11462484"/>
                <a:gd name="connsiteY12-1966" fmla="*/ 5982998 h 6792145"/>
                <a:gd name="connsiteX13-1967" fmla="*/ 10302298 w 11462484"/>
                <a:gd name="connsiteY13-1968" fmla="*/ 6107357 h 6792145"/>
                <a:gd name="connsiteX14-1969" fmla="*/ 9656461 w 11462484"/>
                <a:gd name="connsiteY14-1970" fmla="*/ 6500679 h 6792145"/>
                <a:gd name="connsiteX15-1971" fmla="*/ 8296077 w 11462484"/>
                <a:gd name="connsiteY15-1972" fmla="*/ 6380312 h 6792145"/>
                <a:gd name="connsiteX16-1973" fmla="*/ 6944949 w 11462484"/>
                <a:gd name="connsiteY16-1974" fmla="*/ 6789745 h 6792145"/>
                <a:gd name="connsiteX17-1975" fmla="*/ 5416400 w 11462484"/>
                <a:gd name="connsiteY17-1976" fmla="*/ 6462199 h 6792145"/>
                <a:gd name="connsiteX18-1977" fmla="*/ 3928794 w 11462484"/>
                <a:gd name="connsiteY18-1978" fmla="*/ 6530437 h 6792145"/>
                <a:gd name="connsiteX19-1979" fmla="*/ 2789771 w 11462484"/>
                <a:gd name="connsiteY19-1980" fmla="*/ 6609862 h 6792145"/>
                <a:gd name="connsiteX20-1981" fmla="*/ 1581379 w 11462484"/>
                <a:gd name="connsiteY20-1982" fmla="*/ 6080061 h 6792145"/>
                <a:gd name="connsiteX21-1983" fmla="*/ 620710 w 11462484"/>
                <a:gd name="connsiteY21-1984" fmla="*/ 5764633 h 6792145"/>
                <a:gd name="connsiteX22-1985" fmla="*/ 148365 w 11462484"/>
                <a:gd name="connsiteY22-1986" fmla="*/ 4715285 h 6792145"/>
                <a:gd name="connsiteX23-1987" fmla="*/ 259232 w 11462484"/>
                <a:gd name="connsiteY23-1988" fmla="*/ 3522263 h 6792145"/>
                <a:gd name="connsiteX24-1989" fmla="*/ 11885 w 11462484"/>
                <a:gd name="connsiteY24-1990" fmla="*/ 2313279 h 6792145"/>
                <a:gd name="connsiteX25-1991" fmla="*/ 497880 w 11462484"/>
                <a:gd name="connsiteY25-1992" fmla="*/ 1373908 h 6792145"/>
                <a:gd name="connsiteX0-1993" fmla="*/ 497880 w 11462484"/>
                <a:gd name="connsiteY0-1994" fmla="*/ 1373908 h 6792145"/>
                <a:gd name="connsiteX1-1995" fmla="*/ 1807132 w 11462484"/>
                <a:gd name="connsiteY1-1996" fmla="*/ 378554 h 6792145"/>
                <a:gd name="connsiteX2-1997" fmla="*/ 3267423 w 11462484"/>
                <a:gd name="connsiteY2-1998" fmla="*/ 97918 h 6792145"/>
                <a:gd name="connsiteX3-1999" fmla="*/ 5157091 w 11462484"/>
                <a:gd name="connsiteY3-2000" fmla="*/ 293411 h 6792145"/>
                <a:gd name="connsiteX4-2001" fmla="*/ 7252569 w 11462484"/>
                <a:gd name="connsiteY4-2002" fmla="*/ 2384 h 6792145"/>
                <a:gd name="connsiteX5-2003" fmla="*/ 8541736 w 11462484"/>
                <a:gd name="connsiteY5-2004" fmla="*/ 429887 h 6792145"/>
                <a:gd name="connsiteX6-2005" fmla="*/ 10134132 w 11462484"/>
                <a:gd name="connsiteY6-2006" fmla="*/ 378554 h 6792145"/>
                <a:gd name="connsiteX7-2007" fmla="*/ 10957731 w 11462484"/>
                <a:gd name="connsiteY7-2008" fmla="*/ 1240104 h 6792145"/>
                <a:gd name="connsiteX8-2009" fmla="*/ 11462358 w 11462484"/>
                <a:gd name="connsiteY8-2010" fmla="*/ 2135859 h 6792145"/>
                <a:gd name="connsiteX9-2011" fmla="*/ 11293138 w 11462484"/>
                <a:gd name="connsiteY9-2012" fmla="*/ 3294488 h 6792145"/>
                <a:gd name="connsiteX10-2013" fmla="*/ 11380470 w 11462484"/>
                <a:gd name="connsiteY10-2014" fmla="*/ 4223965 h 6792145"/>
                <a:gd name="connsiteX11-2015" fmla="*/ 11066572 w 11462484"/>
                <a:gd name="connsiteY11-2016" fmla="*/ 5179309 h 6792145"/>
                <a:gd name="connsiteX12-2017" fmla="*/ 10897473 w 11462484"/>
                <a:gd name="connsiteY12-2018" fmla="*/ 5982998 h 6792145"/>
                <a:gd name="connsiteX13-2019" fmla="*/ 10302298 w 11462484"/>
                <a:gd name="connsiteY13-2020" fmla="*/ 6107357 h 6792145"/>
                <a:gd name="connsiteX14-2021" fmla="*/ 9656461 w 11462484"/>
                <a:gd name="connsiteY14-2022" fmla="*/ 6500679 h 6792145"/>
                <a:gd name="connsiteX15-2023" fmla="*/ 8296077 w 11462484"/>
                <a:gd name="connsiteY15-2024" fmla="*/ 6380312 h 6792145"/>
                <a:gd name="connsiteX16-2025" fmla="*/ 6944949 w 11462484"/>
                <a:gd name="connsiteY16-2026" fmla="*/ 6789745 h 6792145"/>
                <a:gd name="connsiteX17-2027" fmla="*/ 5416400 w 11462484"/>
                <a:gd name="connsiteY17-2028" fmla="*/ 6462199 h 6792145"/>
                <a:gd name="connsiteX18-2029" fmla="*/ 3928794 w 11462484"/>
                <a:gd name="connsiteY18-2030" fmla="*/ 6530437 h 6792145"/>
                <a:gd name="connsiteX19-2031" fmla="*/ 2789771 w 11462484"/>
                <a:gd name="connsiteY19-2032" fmla="*/ 6609862 h 6792145"/>
                <a:gd name="connsiteX20-2033" fmla="*/ 1581379 w 11462484"/>
                <a:gd name="connsiteY20-2034" fmla="*/ 6080061 h 6792145"/>
                <a:gd name="connsiteX21-2035" fmla="*/ 620710 w 11462484"/>
                <a:gd name="connsiteY21-2036" fmla="*/ 5764633 h 6792145"/>
                <a:gd name="connsiteX22-2037" fmla="*/ 148365 w 11462484"/>
                <a:gd name="connsiteY22-2038" fmla="*/ 4715285 h 6792145"/>
                <a:gd name="connsiteX23-2039" fmla="*/ 259232 w 11462484"/>
                <a:gd name="connsiteY23-2040" fmla="*/ 3522263 h 6792145"/>
                <a:gd name="connsiteX24-2041" fmla="*/ 11885 w 11462484"/>
                <a:gd name="connsiteY24-2042" fmla="*/ 2313279 h 6792145"/>
                <a:gd name="connsiteX25-2043" fmla="*/ 497880 w 11462484"/>
                <a:gd name="connsiteY25-2044" fmla="*/ 1373908 h 67921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03" y="connsiteY11-104"/>
                </a:cxn>
                <a:cxn ang="0">
                  <a:pos x="connsiteX12-177" y="connsiteY12-178"/>
                </a:cxn>
                <a:cxn ang="0">
                  <a:pos x="connsiteX13-205" y="connsiteY13-206"/>
                </a:cxn>
                <a:cxn ang="0">
                  <a:pos x="connsiteX14-319" y="connsiteY14-320"/>
                </a:cxn>
                <a:cxn ang="0">
                  <a:pos x="connsiteX15-351" y="connsiteY15-352"/>
                </a:cxn>
                <a:cxn ang="0">
                  <a:pos x="connsiteX16-449" y="connsiteY16-450"/>
                </a:cxn>
                <a:cxn ang="0">
                  <a:pos x="connsiteX17-587" y="connsiteY17-588"/>
                </a:cxn>
                <a:cxn ang="0">
                  <a:pos x="connsiteX18-661" y="connsiteY18-662"/>
                </a:cxn>
                <a:cxn ang="0">
                  <a:pos x="connsiteX19-777" y="connsiteY19-778"/>
                </a:cxn>
                <a:cxn ang="0">
                  <a:pos x="connsiteX20-859" y="connsiteY20-860"/>
                </a:cxn>
                <a:cxn ang="0">
                  <a:pos x="connsiteX21-1071" y="connsiteY21-1072"/>
                </a:cxn>
                <a:cxn ang="0">
                  <a:pos x="connsiteX22-1205" y="connsiteY22-1206"/>
                </a:cxn>
                <a:cxn ang="0">
                  <a:pos x="connsiteX23-1483" y="connsiteY23-1484"/>
                </a:cxn>
                <a:cxn ang="0">
                  <a:pos x="connsiteX24-1629" y="connsiteY24-1630"/>
                </a:cxn>
                <a:cxn ang="0">
                  <a:pos x="connsiteX25-1731" y="connsiteY25-1732"/>
                </a:cxn>
              </a:cxnLst>
              <a:rect l="l" t="t" r="r" b="b"/>
              <a:pathLst>
                <a:path w="11462484" h="6792145">
                  <a:moveTo>
                    <a:pt x="497880" y="1373908"/>
                  </a:moveTo>
                  <a:cubicBezTo>
                    <a:pt x="497880" y="801577"/>
                    <a:pt x="1234801" y="378554"/>
                    <a:pt x="1807132" y="378554"/>
                  </a:cubicBezTo>
                  <a:cubicBezTo>
                    <a:pt x="2216406" y="197734"/>
                    <a:pt x="2709097" y="112108"/>
                    <a:pt x="3267423" y="97918"/>
                  </a:cubicBezTo>
                  <a:cubicBezTo>
                    <a:pt x="3825749" y="83728"/>
                    <a:pt x="4486076" y="348002"/>
                    <a:pt x="5157091" y="293411"/>
                  </a:cubicBezTo>
                  <a:cubicBezTo>
                    <a:pt x="5864682" y="328330"/>
                    <a:pt x="6544978" y="-32535"/>
                    <a:pt x="7252569" y="2384"/>
                  </a:cubicBezTo>
                  <a:lnTo>
                    <a:pt x="8541736" y="429887"/>
                  </a:lnTo>
                  <a:cubicBezTo>
                    <a:pt x="9072535" y="412776"/>
                    <a:pt x="9731466" y="243518"/>
                    <a:pt x="10134132" y="378554"/>
                  </a:cubicBezTo>
                  <a:cubicBezTo>
                    <a:pt x="10536798" y="513590"/>
                    <a:pt x="10736360" y="947220"/>
                    <a:pt x="10957731" y="1240104"/>
                  </a:cubicBezTo>
                  <a:cubicBezTo>
                    <a:pt x="11179102" y="1532988"/>
                    <a:pt x="11455693" y="1839008"/>
                    <a:pt x="11462358" y="2135859"/>
                  </a:cubicBezTo>
                  <a:cubicBezTo>
                    <a:pt x="11469023" y="2432710"/>
                    <a:pt x="11208977" y="2953294"/>
                    <a:pt x="11293138" y="3294488"/>
                  </a:cubicBezTo>
                  <a:cubicBezTo>
                    <a:pt x="11377299" y="3635682"/>
                    <a:pt x="11418231" y="3909828"/>
                    <a:pt x="11380470" y="4223965"/>
                  </a:cubicBezTo>
                  <a:cubicBezTo>
                    <a:pt x="11342709" y="4538102"/>
                    <a:pt x="11147071" y="4886137"/>
                    <a:pt x="11066572" y="5179309"/>
                  </a:cubicBezTo>
                  <a:cubicBezTo>
                    <a:pt x="10986073" y="5472481"/>
                    <a:pt x="11024852" y="5828323"/>
                    <a:pt x="10897473" y="5982998"/>
                  </a:cubicBezTo>
                  <a:cubicBezTo>
                    <a:pt x="10770094" y="6137673"/>
                    <a:pt x="10534154" y="6002880"/>
                    <a:pt x="10302298" y="6107357"/>
                  </a:cubicBezTo>
                  <a:cubicBezTo>
                    <a:pt x="10070442" y="6211834"/>
                    <a:pt x="10002204" y="6482482"/>
                    <a:pt x="9656461" y="6500679"/>
                  </a:cubicBezTo>
                  <a:cubicBezTo>
                    <a:pt x="9310718" y="6518876"/>
                    <a:pt x="8720700" y="6323036"/>
                    <a:pt x="8296077" y="6380312"/>
                  </a:cubicBezTo>
                  <a:cubicBezTo>
                    <a:pt x="7871454" y="6437588"/>
                    <a:pt x="7427170" y="6826139"/>
                    <a:pt x="6944949" y="6789745"/>
                  </a:cubicBezTo>
                  <a:cubicBezTo>
                    <a:pt x="6462728" y="6753351"/>
                    <a:pt x="5980507" y="6466748"/>
                    <a:pt x="5416400" y="6462199"/>
                  </a:cubicBezTo>
                  <a:lnTo>
                    <a:pt x="3928794" y="6530437"/>
                  </a:lnTo>
                  <a:lnTo>
                    <a:pt x="2789771" y="6609862"/>
                  </a:lnTo>
                  <a:cubicBezTo>
                    <a:pt x="1416629" y="6601174"/>
                    <a:pt x="1779116" y="6218658"/>
                    <a:pt x="1581379" y="6080061"/>
                  </a:cubicBezTo>
                  <a:cubicBezTo>
                    <a:pt x="1383642" y="5941464"/>
                    <a:pt x="859546" y="5992096"/>
                    <a:pt x="620710" y="5764633"/>
                  </a:cubicBezTo>
                  <a:cubicBezTo>
                    <a:pt x="381874" y="5537170"/>
                    <a:pt x="188420" y="5117639"/>
                    <a:pt x="148365" y="4715285"/>
                  </a:cubicBezTo>
                  <a:cubicBezTo>
                    <a:pt x="108310" y="4312931"/>
                    <a:pt x="302450" y="3913499"/>
                    <a:pt x="259232" y="3522263"/>
                  </a:cubicBezTo>
                  <a:cubicBezTo>
                    <a:pt x="216014" y="3131027"/>
                    <a:pt x="-60015" y="2594945"/>
                    <a:pt x="11885" y="2313279"/>
                  </a:cubicBezTo>
                  <a:cubicBezTo>
                    <a:pt x="14659" y="2013803"/>
                    <a:pt x="495106" y="1673384"/>
                    <a:pt x="497880" y="137390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图片 9"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6177" r="53646"/>
            <a:stretch>
              <a:fillRect/>
            </a:stretch>
          </p:blipFill>
          <p:spPr>
            <a:xfrm>
              <a:off x="6396728" y="-33086"/>
              <a:ext cx="5784543" cy="6085290"/>
            </a:xfrm>
            <a:prstGeom prst="rect">
              <a:avLst/>
            </a:prstGeom>
          </p:spPr>
        </p:pic>
        <p:pic>
          <p:nvPicPr>
            <p:cNvPr id="11" name="图片 10"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5693" r="52377" b="52299"/>
            <a:stretch>
              <a:fillRect/>
            </a:stretch>
          </p:blipFill>
          <p:spPr>
            <a:xfrm flipH="1" flipV="1">
              <a:off x="-14118" y="4534289"/>
              <a:ext cx="5942894" cy="2323711"/>
            </a:xfrm>
            <a:prstGeom prst="rect">
              <a:avLst/>
            </a:prstGeom>
          </p:spPr>
        </p:pic>
        <p:pic>
          <p:nvPicPr>
            <p:cNvPr id="12" name="图片 11"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1884" t="46316" r="13738" b="-1"/>
            <a:stretch>
              <a:fillRect/>
            </a:stretch>
          </p:blipFill>
          <p:spPr>
            <a:xfrm>
              <a:off x="0" y="-33086"/>
              <a:ext cx="4290107" cy="3897357"/>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5324" t="5503" r="13738" b="77756"/>
            <a:stretch>
              <a:fillRect/>
            </a:stretch>
          </p:blipFill>
          <p:spPr>
            <a:xfrm flipH="1">
              <a:off x="8331200" y="5642679"/>
              <a:ext cx="3860799" cy="121532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100000">
              <a:srgbClr val="7C5E29"/>
            </a:gs>
            <a:gs pos="0">
              <a:srgbClr val="CAAF4E"/>
            </a:gs>
          </a:gsLst>
          <a:lin ang="5400000"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000" advClick="0" advTm="1000">
        <p:random/>
      </p:transition>
    </mc:Choice>
    <mc:Fallback>
      <p:transition spd="slow" advClick="0" advTm="1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image" Target="../media/image13.png"/><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slide" Target="slide10.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0" Type="http://schemas.openxmlformats.org/officeDocument/2006/relationships/notesSlide" Target="../notesSlides/notesSlide18.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8.xml"/><Relationship Id="rId5" Type="http://schemas.openxmlformats.org/officeDocument/2006/relationships/slide" Target="slide26.xml"/><Relationship Id="rId4" Type="http://schemas.openxmlformats.org/officeDocument/2006/relationships/slide" Target="slide24.xml"/><Relationship Id="rId3" Type="http://schemas.openxmlformats.org/officeDocument/2006/relationships/slide" Target="slide23.xml"/><Relationship Id="rId2" Type="http://schemas.openxmlformats.org/officeDocument/2006/relationships/slide" Target="slide20.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9" Type="http://schemas.openxmlformats.org/officeDocument/2006/relationships/slide" Target="slide42.xml"/><Relationship Id="rId8" Type="http://schemas.openxmlformats.org/officeDocument/2006/relationships/image" Target="../media/image11.png"/><Relationship Id="rId7" Type="http://schemas.openxmlformats.org/officeDocument/2006/relationships/tags" Target="../tags/tag3.xml"/><Relationship Id="rId6" Type="http://schemas.openxmlformats.org/officeDocument/2006/relationships/slide" Target="slide18.xml"/><Relationship Id="rId5" Type="http://schemas.openxmlformats.org/officeDocument/2006/relationships/tags" Target="../tags/tag2.xml"/><Relationship Id="rId4" Type="http://schemas.openxmlformats.org/officeDocument/2006/relationships/slide" Target="slide9.xml"/><Relationship Id="rId3" Type="http://schemas.openxmlformats.org/officeDocument/2006/relationships/tags" Target="../tags/tag1.xml"/><Relationship Id="rId2" Type="http://schemas.openxmlformats.org/officeDocument/2006/relationships/slide" Target="slide3.xml"/><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slide" Target="slide27.xml"/><Relationship Id="rId10" Type="http://schemas.openxmlformats.org/officeDocument/2006/relationships/slide" Target="slide45.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slide" Target="slide19.xml"/></Relationships>
</file>

<file path=ppt/slides/_rels/slide27.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2.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3.png"/><Relationship Id="rId13" Type="http://schemas.openxmlformats.org/officeDocument/2006/relationships/notesSlide" Target="../notesSlides/notesSlide27.xml"/><Relationship Id="rId12" Type="http://schemas.openxmlformats.org/officeDocument/2006/relationships/slideLayout" Target="../slideLayouts/slideLayout7.xml"/><Relationship Id="rId11" Type="http://schemas.openxmlformats.org/officeDocument/2006/relationships/slide" Target="slide2.xml"/><Relationship Id="rId10" Type="http://schemas.openxmlformats.org/officeDocument/2006/relationships/image" Target="../media/image17.png"/><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8.xml"/><Relationship Id="rId2" Type="http://schemas.openxmlformats.org/officeDocument/2006/relationships/image" Target="../media/image18.png"/><Relationship Id="rId1" Type="http://schemas.openxmlformats.org/officeDocument/2006/relationships/slide" Target="slide29.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slide" Target="slide28.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0" Type="http://schemas.openxmlformats.org/officeDocument/2006/relationships/notesSlide" Target="../notesSlides/notesSlide3.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8.xml"/><Relationship Id="rId2" Type="http://schemas.openxmlformats.org/officeDocument/2006/relationships/image" Target="../media/image20.png"/><Relationship Id="rId1" Type="http://schemas.openxmlformats.org/officeDocument/2006/relationships/slide" Target="slide28.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slide" Target="slide28.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slide" Target="slide28.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8.xml"/><Relationship Id="rId2" Type="http://schemas.openxmlformats.org/officeDocument/2006/relationships/image" Target="../media/image20.png"/><Relationship Id="rId1" Type="http://schemas.openxmlformats.org/officeDocument/2006/relationships/slide" Target="slide28.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slide" Target="slide28.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slide" Target="slide28.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8.xml"/><Relationship Id="rId2" Type="http://schemas.openxmlformats.org/officeDocument/2006/relationships/image" Target="../media/image20.png"/><Relationship Id="rId1" Type="http://schemas.openxmlformats.org/officeDocument/2006/relationships/slide" Target="slide28.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slide" Target="slide28.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slide" Target="slide28.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8.xml"/><Relationship Id="rId2" Type="http://schemas.openxmlformats.org/officeDocument/2006/relationships/image" Target="../media/image20.png"/><Relationship Id="rId1" Type="http://schemas.openxmlformats.org/officeDocument/2006/relationships/slide" Target="slide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slide" Target="slide28.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slide" Target="slide28.xml"/></Relationships>
</file>

<file path=ppt/slides/_rels/slide42.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4.png"/><Relationship Id="rId12" Type="http://schemas.openxmlformats.org/officeDocument/2006/relationships/notesSlide" Target="../notesSlides/notesSlide42.xml"/><Relationship Id="rId11" Type="http://schemas.openxmlformats.org/officeDocument/2006/relationships/slideLayout" Target="../slideLayouts/slideLayout7.xml"/><Relationship Id="rId10" Type="http://schemas.openxmlformats.org/officeDocument/2006/relationships/slide" Target="slide2.xml"/><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8.xml"/><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image" Target="../media/image24.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8.xml"/><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image" Target="../media/image26.png"/></Relationships>
</file>

<file path=ppt/slides/_rels/slide45.xml.rels><?xml version="1.0" encoding="UTF-8" standalone="yes"?>
<Relationships xmlns="http://schemas.openxmlformats.org/package/2006/relationships"><Relationship Id="rId9" Type="http://schemas.openxmlformats.org/officeDocument/2006/relationships/slide" Target="slide2.xml"/><Relationship Id="rId8" Type="http://schemas.openxmlformats.org/officeDocument/2006/relationships/image" Target="../media/image12.png"/><Relationship Id="rId7" Type="http://schemas.openxmlformats.org/officeDocument/2006/relationships/image" Target="../media/image28.png"/><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7.png"/><Relationship Id="rId2" Type="http://schemas.openxmlformats.org/officeDocument/2006/relationships/image" Target="../media/image4.png"/><Relationship Id="rId11" Type="http://schemas.openxmlformats.org/officeDocument/2006/relationships/notesSlide" Target="../notesSlides/notesSlide45.x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8.xml"/><Relationship Id="rId2" Type="http://schemas.openxmlformats.org/officeDocument/2006/relationships/slide" Target="slide2.xml"/><Relationship Id="rId1" Type="http://schemas.openxmlformats.org/officeDocument/2006/relationships/image" Target="../media/image29.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image" Target="../media/image12.png"/><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slide" Target="slide5.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0" Type="http://schemas.openxmlformats.org/officeDocument/2006/relationships/notesSlide" Target="../notesSlides/notesSlide9.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55" y="2048748"/>
            <a:ext cx="6303677" cy="4475721"/>
          </a:xfrm>
          <a:prstGeom prst="rect">
            <a:avLst/>
          </a:prstGeom>
        </p:spPr>
      </p:pic>
      <p:pic>
        <p:nvPicPr>
          <p:cNvPr id="7" name="图片 6" descr="图片包含 游戏机, 乐高&#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4">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73257">
            <a:off x="6617960" y="5541728"/>
            <a:ext cx="869991" cy="240485"/>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pic>
        <p:nvPicPr>
          <p:cNvPr id="17" name="图片 16" descr="图片包含 游戏机&#10;&#10;描述已自动生成"/>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24" y="4298352"/>
            <a:ext cx="2318392" cy="2418159"/>
          </a:xfrm>
          <a:prstGeom prst="rect">
            <a:avLst/>
          </a:prstGeom>
        </p:spPr>
      </p:pic>
      <p:sp>
        <p:nvSpPr>
          <p:cNvPr id="40" name="文本框 39"/>
          <p:cNvSpPr txBox="1"/>
          <p:nvPr/>
        </p:nvSpPr>
        <p:spPr>
          <a:xfrm>
            <a:off x="8608060" y="4543425"/>
            <a:ext cx="3584575" cy="1938020"/>
          </a:xfrm>
          <a:prstGeom prst="rect">
            <a:avLst/>
          </a:prstGeom>
          <a:noFill/>
        </p:spPr>
        <p:txBody>
          <a:bodyPr wrap="square" rtlCol="0">
            <a:spAutoFit/>
          </a:bodyPr>
          <a:lstStyle/>
          <a:p>
            <a:r>
              <a:rPr sz="4000" dirty="0">
                <a:solidFill>
                  <a:schemeClr val="tx1"/>
                </a:solidFill>
                <a:effectLst>
                  <a:outerShdw blurRad="38100" dist="38100" dir="2700000" algn="tl">
                    <a:srgbClr val="000000">
                      <a:alpha val="43137"/>
                    </a:srgb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第</a:t>
            </a:r>
            <a:r>
              <a:rPr lang="zh-CN" sz="4000" dirty="0">
                <a:solidFill>
                  <a:schemeClr val="tx1"/>
                </a:solidFill>
                <a:effectLst>
                  <a:outerShdw blurRad="38100" dist="38100" dir="2700000" algn="tl">
                    <a:srgbClr val="000000">
                      <a:alpha val="43137"/>
                    </a:srgb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二</a:t>
            </a:r>
            <a:r>
              <a:rPr sz="4000" dirty="0">
                <a:solidFill>
                  <a:schemeClr val="tx1"/>
                </a:solidFill>
                <a:effectLst>
                  <a:outerShdw blurRad="38100" dist="38100" dir="2700000" algn="tl">
                    <a:srgbClr val="000000">
                      <a:alpha val="43137"/>
                    </a:srgb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章 创新的基本要素与基本理论</a:t>
            </a:r>
            <a:endParaRPr sz="4000" dirty="0">
              <a:solidFill>
                <a:schemeClr val="tx1"/>
              </a:solidFill>
              <a:effectLst>
                <a:outerShdw blurRad="38100" dist="38100" dir="2700000" algn="tl">
                  <a:srgbClr val="000000">
                    <a:alpha val="43137"/>
                  </a:srgb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pic>
        <p:nvPicPr>
          <p:cNvPr id="64" name="图片 63"/>
          <p:cNvPicPr>
            <a:picLocks noChangeAspect="1"/>
          </p:cNvPicPr>
          <p:nvPr/>
        </p:nvPicPr>
        <p:blipFill>
          <a:blip r:embed="rId9">
            <a:biLevel thresh="50000"/>
          </a:blip>
          <a:stretch>
            <a:fillRect/>
          </a:stretch>
        </p:blipFill>
        <p:spPr>
          <a:xfrm>
            <a:off x="175260" y="2200910"/>
            <a:ext cx="6216015" cy="3303905"/>
          </a:xfrm>
          <a:prstGeom prst="rect">
            <a:avLst/>
          </a:prstGeom>
        </p:spPr>
      </p:pic>
      <p:sp>
        <p:nvSpPr>
          <p:cNvPr id="3" name="矩形 2"/>
          <p:cNvSpPr/>
          <p:nvPr/>
        </p:nvSpPr>
        <p:spPr>
          <a:xfrm rot="21300000">
            <a:off x="180340" y="2687320"/>
            <a:ext cx="6422390" cy="2122805"/>
          </a:xfrm>
          <a:prstGeom prst="rect">
            <a:avLst/>
          </a:prstGeom>
          <a:noFill/>
          <a:ln>
            <a:noFill/>
          </a:ln>
        </p:spPr>
        <p:txBody>
          <a:bodyPr wrap="square" rtlCol="0" anchor="t">
            <a:spAutoFit/>
          </a:bodyPr>
          <a:p>
            <a:pPr algn="ctr"/>
            <a:r>
              <a:rPr lang="zh-CN" altLang="en-US" sz="66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大学生双创教育的理论与实践</a:t>
            </a:r>
            <a:endParaRPr lang="zh-CN" altLang="en-US" sz="66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500" fill="hold"/>
                                        <p:tgtEl>
                                          <p:spTgt spid="3"/>
                                        </p:tgtEl>
                                        <p:attrNameLst>
                                          <p:attrName>style.color</p:attrName>
                                        </p:attrNameLst>
                                      </p:cBhvr>
                                      <p:to>
                                        <a:schemeClr val="accent2"/>
                                      </p:to>
                                    </p:animClr>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1" nodeType="clickEffect">
                                  <p:stCondLst>
                                    <p:cond delay="0"/>
                                  </p:stCondLst>
                                  <p:childTnLst>
                                    <p:animClr clrSpc="rgb" dir="cw">
                                      <p:cBhvr override="childStyle">
                                        <p:cTn id="15" dur="500" fill="hold"/>
                                        <p:tgtEl>
                                          <p:spTgt spid="3"/>
                                        </p:tgtEl>
                                        <p:attrNameLst>
                                          <p:attrName>style.color</p:attrName>
                                        </p:attrNameLst>
                                      </p:cBhvr>
                                      <p:to>
                                        <a:srgbClr val="c9db5e"/>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action="ppaction://hlinksldjump"/>
          </p:cNvPr>
          <p:cNvSpPr txBox="1"/>
          <p:nvPr/>
        </p:nvSpPr>
        <p:spPr>
          <a:xfrm>
            <a:off x="562610" y="1702606"/>
            <a:ext cx="7410450" cy="943268"/>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altLang="en-US" sz="3600" dirty="0">
                <a:sym typeface="字魂131号-酷乐潮玩体" panose="00000500000000000000" pitchFamily="2" charset="-122"/>
              </a:rPr>
              <a:t>一、创新的定义与内涵</a:t>
            </a:r>
            <a:endParaRPr lang="zh-CN" altLang="en-US" sz="3600" dirty="0">
              <a:sym typeface="字魂131号-酷乐潮玩体" panose="00000500000000000000" pitchFamily="2" charset="-122"/>
            </a:endParaRPr>
          </a:p>
        </p:txBody>
      </p:sp>
      <p:sp>
        <p:nvSpPr>
          <p:cNvPr id="3" name="文本框 2">
            <a:hlinkClick r:id="rId2" action="ppaction://hlinksldjump"/>
          </p:cNvPr>
          <p:cNvSpPr txBox="1"/>
          <p:nvPr/>
        </p:nvSpPr>
        <p:spPr>
          <a:xfrm>
            <a:off x="2345690" y="3749306"/>
            <a:ext cx="7194550" cy="940537"/>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altLang="en-US" sz="3600" dirty="0">
                <a:sym typeface="字魂131号-酷乐潮玩体" panose="00000500000000000000" pitchFamily="2" charset="-122"/>
              </a:rPr>
              <a:t>二、创新的类型</a:t>
            </a:r>
            <a:endParaRPr lang="zh-CN" altLang="en-US" sz="3600" dirty="0">
              <a:sym typeface="字魂131号-酷乐潮玩体" panose="00000500000000000000" pitchFamily="2" charset="-122"/>
            </a:endParaRPr>
          </a:p>
        </p:txBody>
      </p:sp>
      <p:pic>
        <p:nvPicPr>
          <p:cNvPr id="7" name="图片 6" descr="图片包含 游戏机, 乐高&#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 y="5003337"/>
            <a:ext cx="2601837" cy="1747901"/>
          </a:xfrm>
          <a:prstGeom prst="rect">
            <a:avLst/>
          </a:prstGeom>
        </p:spPr>
      </p:pic>
      <p:pic>
        <p:nvPicPr>
          <p:cNvPr id="12" name="图片 11" descr="&amp;pky8589337537&amp;"/>
          <p:cNvPicPr>
            <a:picLocks noChangeAspect="1"/>
          </p:cNvPicPr>
          <p:nvPr/>
        </p:nvPicPr>
        <p:blipFill>
          <a:blip r:embed="rId4"/>
          <a:stretch>
            <a:fillRect/>
          </a:stretch>
        </p:blipFill>
        <p:spPr>
          <a:xfrm>
            <a:off x="7870825" y="746125"/>
            <a:ext cx="4414520" cy="6249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724372"/>
            <a:ext cx="5648616" cy="774131"/>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sym typeface="字魂131号-酷乐潮玩体" panose="00000500000000000000" pitchFamily="2" charset="-122"/>
              </a:rPr>
              <a:t>一、创新的定义与内涵</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文本框 3">
            <a:hlinkClick r:id="" tooltip="" action="ppaction://hlinkshowjump?jump=nextslide"/>
          </p:cNvPr>
          <p:cNvSpPr txBox="1"/>
          <p:nvPr/>
        </p:nvSpPr>
        <p:spPr>
          <a:xfrm>
            <a:off x="1297940" y="1481455"/>
            <a:ext cx="10032365" cy="3784600"/>
          </a:xfrm>
          <a:prstGeom prst="rect">
            <a:avLst/>
          </a:prstGeom>
          <a:noFill/>
          <a:ln w="9525">
            <a:noFill/>
          </a:ln>
        </p:spPr>
        <p:txBody>
          <a:bodyPr wrap="square">
            <a:spAutoFit/>
          </a:bodyPr>
          <a:p>
            <a:pPr indent="266700"/>
            <a:r>
              <a:rPr sz="2400" b="0">
                <a:solidFill>
                  <a:srgbClr val="C00000"/>
                </a:solidFill>
                <a:latin typeface="Times New Roman" panose="02020603050405020304" pitchFamily="2" charset="0"/>
                <a:cs typeface="Times New Roman" panose="02020603050405020304" pitchFamily="2" charset="0"/>
              </a:rPr>
              <a:t>（一）创新的定义</a:t>
            </a:r>
            <a:endParaRPr sz="2400" b="0">
              <a:solidFill>
                <a:srgbClr val="C00000"/>
              </a:solidFill>
              <a:latin typeface="Times New Roman" panose="02020603050405020304" pitchFamily="2" charset="0"/>
              <a:cs typeface="Times New Roman" panose="02020603050405020304" pitchFamily="2" charset="0"/>
            </a:endParaRPr>
          </a:p>
          <a:p>
            <a:pPr indent="266700"/>
            <a:r>
              <a:rPr sz="2400" b="0">
                <a:solidFill>
                  <a:srgbClr val="231F20"/>
                </a:solidFill>
                <a:latin typeface="Times New Roman" panose="02020603050405020304" pitchFamily="2" charset="0"/>
                <a:cs typeface="Times New Roman" panose="02020603050405020304" pitchFamily="2" charset="0"/>
              </a:rPr>
              <a:t>     创新是指以现有的思维模式提出有别于常规或常人思路的见解，利用现有的知识和物质，在特定的环境中，本着理想化需要或为满足社会需求，创造新的事物、方法、元素、路径、环境，并能获得一定有益效果的行为。</a:t>
            </a:r>
            <a:endParaRPr sz="2400" b="0">
              <a:solidFill>
                <a:srgbClr val="231F20"/>
              </a:solidFill>
              <a:latin typeface="Times New Roman" panose="02020603050405020304" pitchFamily="2" charset="0"/>
              <a:cs typeface="Times New Roman" panose="02020603050405020304" pitchFamily="2" charset="0"/>
            </a:endParaRPr>
          </a:p>
          <a:p>
            <a:pPr indent="266700"/>
            <a:r>
              <a:rPr sz="2400" b="0">
                <a:solidFill>
                  <a:srgbClr val="231F20"/>
                </a:solidFill>
                <a:latin typeface="Times New Roman" panose="02020603050405020304" pitchFamily="2" charset="0"/>
                <a:cs typeface="Times New Roman" panose="02020603050405020304" pitchFamily="2" charset="0"/>
              </a:rPr>
              <a:t>    在经济和社会领域中，创新是指生产、同化或开发一种增值新产品；更新产品、服务，扩大市场；发展新的生产方法；建立新的管理制度。它既是一个过程，也是一个结果。</a:t>
            </a:r>
            <a:endParaRPr sz="2400" b="0">
              <a:solidFill>
                <a:srgbClr val="231F20"/>
              </a:solidFill>
              <a:latin typeface="Times New Roman" panose="02020603050405020304" pitchFamily="2" charset="0"/>
              <a:cs typeface="Times New Roman" panose="02020603050405020304" pitchFamily="2" charset="0"/>
            </a:endParaRPr>
          </a:p>
          <a:p>
            <a:pPr indent="266700"/>
            <a:r>
              <a:rPr sz="2400" b="0">
                <a:solidFill>
                  <a:srgbClr val="231F20"/>
                </a:solidFill>
                <a:latin typeface="Times New Roman" panose="02020603050405020304" pitchFamily="2" charset="0"/>
                <a:cs typeface="Times New Roman" panose="02020603050405020304" pitchFamily="2" charset="0"/>
              </a:rPr>
              <a:t>     创新是人类特有的认识能力和实践能力，是人类主观能动性的高级表现，是推动民族进步和社会发展的不竭动力。一个民族要想走在时代前列，就不能没有创新思维，不能停止各种创新活动。</a:t>
            </a:r>
            <a:endParaRPr sz="2400" b="0">
              <a:solidFill>
                <a:srgbClr val="231F20"/>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2327" y="779540"/>
            <a:ext cx="5648616" cy="75523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sym typeface="字魂131号-酷乐潮玩体" panose="00000500000000000000" pitchFamily="2" charset="-122"/>
              </a:rPr>
              <a:t>一、创新的定义与内涵</a:t>
            </a:r>
            <a:endParaRPr lang="zh-CN" altLang="en-US" sz="2400" b="1" dirty="0">
              <a:sym typeface="字魂131号-酷乐潮玩体" panose="00000500000000000000" pitchFamily="2" charset="-122"/>
            </a:endParaRPr>
          </a:p>
        </p:txBody>
      </p:sp>
      <p:sp>
        <p:nvSpPr>
          <p:cNvPr id="4" name="文本框 3"/>
          <p:cNvSpPr txBox="1"/>
          <p:nvPr/>
        </p:nvSpPr>
        <p:spPr>
          <a:xfrm>
            <a:off x="1354455" y="1422400"/>
            <a:ext cx="10124440" cy="5262245"/>
          </a:xfrm>
          <a:prstGeom prst="rect">
            <a:avLst/>
          </a:prstGeom>
          <a:noFill/>
          <a:ln w="9525">
            <a:noFill/>
          </a:ln>
        </p:spPr>
        <p:txBody>
          <a:bodyPr wrap="square">
            <a:spAutoFit/>
          </a:bodyPr>
          <a:p>
            <a:pPr indent="12700"/>
            <a:r>
              <a:rPr sz="2400">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rPr>
              <a:t>（二）创新的内涵</a:t>
            </a:r>
            <a:endParaRPr sz="2400">
              <a:solidFill>
                <a:srgbClr val="C00000"/>
              </a:solidFill>
              <a:latin typeface="Times New Roman" panose="02020603050405020304" pitchFamily="2" charset="0"/>
              <a:cs typeface="Times New Roman" panose="02020603050405020304" pitchFamily="2" charset="0"/>
            </a:endParaRPr>
          </a:p>
          <a:p>
            <a:pPr indent="12700"/>
            <a:r>
              <a:rPr sz="2400" b="1">
                <a:solidFill>
                  <a:schemeClr val="tx1"/>
                </a:solidFill>
                <a:latin typeface="Times New Roman" panose="02020603050405020304" pitchFamily="2" charset="0"/>
                <a:cs typeface="Times New Roman" panose="02020603050405020304" pitchFamily="2" charset="0"/>
              </a:rPr>
              <a:t>理解创新的内涵可以从不同的视角出发</a:t>
            </a:r>
            <a:r>
              <a:rPr sz="2400">
                <a:solidFill>
                  <a:srgbClr val="C00000"/>
                </a:solidFill>
                <a:latin typeface="Times New Roman" panose="02020603050405020304" pitchFamily="2" charset="0"/>
                <a:cs typeface="Times New Roman" panose="02020603050405020304" pitchFamily="2" charset="0"/>
              </a:rPr>
              <a:t>。</a:t>
            </a:r>
            <a:endParaRPr sz="2400">
              <a:solidFill>
                <a:srgbClr val="C00000"/>
              </a:solidFill>
              <a:latin typeface="Times New Roman" panose="02020603050405020304" pitchFamily="2" charset="0"/>
              <a:cs typeface="Times New Roman" panose="02020603050405020304" pitchFamily="2" charset="0"/>
            </a:endParaRPr>
          </a:p>
          <a:p>
            <a:pPr indent="266700"/>
            <a:r>
              <a:rPr sz="2400" b="1">
                <a:solidFill>
                  <a:schemeClr val="tx1"/>
                </a:solidFill>
                <a:latin typeface="Times New Roman" panose="02020603050405020304" pitchFamily="2" charset="0"/>
                <a:cs typeface="Times New Roman" panose="02020603050405020304" pitchFamily="2" charset="0"/>
              </a:rPr>
              <a:t>1.社会学视角</a:t>
            </a:r>
            <a:endParaRPr sz="2400" b="1">
              <a:solidFill>
                <a:schemeClr val="tx1"/>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    创新是指人们出于发展的需要，运用已知的信息和条件，突破常规，发现或产生某种新颖、独特、有价值的新事物、新思想的活动。</a:t>
            </a:r>
            <a:endParaRPr sz="2400">
              <a:solidFill>
                <a:srgbClr val="231F20"/>
              </a:solidFill>
              <a:latin typeface="Times New Roman" panose="02020603050405020304" pitchFamily="2" charset="0"/>
              <a:cs typeface="Times New Roman" panose="02020603050405020304" pitchFamily="2" charset="0"/>
            </a:endParaRPr>
          </a:p>
          <a:p>
            <a:pPr indent="266700"/>
            <a:r>
              <a:rPr sz="2400" b="1">
                <a:solidFill>
                  <a:schemeClr val="tx1"/>
                </a:solidFill>
                <a:latin typeface="Times New Roman" panose="02020603050405020304" pitchFamily="2" charset="0"/>
                <a:cs typeface="Times New Roman" panose="02020603050405020304" pitchFamily="2" charset="0"/>
                <a:sym typeface="+mn-ea"/>
              </a:rPr>
              <a:t>2.经济学视角</a:t>
            </a:r>
            <a:endParaRPr sz="2400" b="1">
              <a:solidFill>
                <a:schemeClr val="tx1"/>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   经</a:t>
            </a:r>
            <a:r>
              <a:rPr sz="2400">
                <a:solidFill>
                  <a:srgbClr val="231F20"/>
                </a:solidFill>
                <a:latin typeface="Times New Roman" panose="02020603050405020304" pitchFamily="2" charset="0"/>
                <a:cs typeface="Times New Roman" panose="02020603050405020304" pitchFamily="2" charset="0"/>
              </a:rPr>
              <a:t>济学上，创新的概念源自经济学家熊彼特的著作 ——《经济发展理论》。熊彼特在书中提出， 创新是指把一种新的生产要素和生产条件的“结合”引入生产体系，它包括五种情况：引入一种新产品，引入一种新的生产方法，开辟一个新的市场，获得原材料的新供应来源，建立新的组织形式。</a:t>
            </a:r>
            <a:endParaRPr sz="2400">
              <a:solidFill>
                <a:srgbClr val="231F2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  到了 20 世纪 60 年代，科学技术迅猛发展。美国经济学家华尔特·罗斯托（Walt Rostow）提出了“起飞”六阶段理论，认为“技术创新”在“创新”中占据主导地位。</a:t>
            </a:r>
            <a:endParaRPr sz="2400">
              <a:solidFill>
                <a:srgbClr val="231F20"/>
              </a:solidFill>
              <a:latin typeface="Times New Roman" panose="02020603050405020304" pitchFamily="2" charset="0"/>
              <a:cs typeface="Times New Roman" panose="02020603050405020304" pitchFamily="2" charset="0"/>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2327" y="772557"/>
            <a:ext cx="5648616" cy="755231"/>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sym typeface="字魂131号-酷乐潮玩体" panose="00000500000000000000" pitchFamily="2" charset="-122"/>
              </a:rPr>
              <a:t>一、创新的定义与内涵</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5" name="文本框 4"/>
          <p:cNvSpPr txBox="1"/>
          <p:nvPr/>
        </p:nvSpPr>
        <p:spPr>
          <a:xfrm>
            <a:off x="1326515" y="1527810"/>
            <a:ext cx="10124440" cy="4523105"/>
          </a:xfrm>
          <a:prstGeom prst="rect">
            <a:avLst/>
          </a:prstGeom>
          <a:noFill/>
          <a:ln w="9525">
            <a:noFill/>
          </a:ln>
        </p:spPr>
        <p:txBody>
          <a:bodyPr wrap="square">
            <a:spAutoFit/>
          </a:bodyPr>
          <a:p>
            <a:pPr indent="266700" algn="just"/>
            <a:r>
              <a:rPr lang="en-US" sz="2400">
                <a:solidFill>
                  <a:srgbClr val="231F20"/>
                </a:solidFill>
                <a:latin typeface="Times New Roman" panose="02020603050405020304" pitchFamily="2" charset="0"/>
                <a:cs typeface="Times New Roman" panose="02020603050405020304" pitchFamily="2" charset="0"/>
              </a:rPr>
              <a:t>    </a:t>
            </a:r>
            <a:r>
              <a:rPr sz="2400">
                <a:solidFill>
                  <a:srgbClr val="231F20"/>
                </a:solidFill>
                <a:latin typeface="Times New Roman" panose="02020603050405020304" pitchFamily="2" charset="0"/>
                <a:cs typeface="Times New Roman" panose="02020603050405020304" pitchFamily="2" charset="0"/>
              </a:rPr>
              <a:t>1962 年，伊诺思（Enos）在其《石油加工业中的发明与创新》一文中首次直接明确地对技术创新下定义：技术创新是综合几种行为的结果，这些行为包括选择发明、投入资本、建立组织、制定计划、聘用工人和开辟市场等。伊诺思是从行为集合的角度出发下定义的。而林恩（G. Lynn） 则首次从创新时序的角度出发定义技术创新，他认为技术创新是始于对技术的商业潜力的认识而终于将其完全转化为商业化产品的整个行为过程。</a:t>
            </a:r>
            <a:endParaRPr sz="2400">
              <a:solidFill>
                <a:srgbClr val="231F20"/>
              </a:solidFill>
              <a:latin typeface="Times New Roman" panose="02020603050405020304" pitchFamily="2" charset="0"/>
              <a:cs typeface="Times New Roman" panose="02020603050405020304" pitchFamily="2" charset="0"/>
            </a:endParaRPr>
          </a:p>
          <a:p>
            <a:pPr indent="266700" algn="just"/>
            <a:r>
              <a:rPr sz="2400">
                <a:solidFill>
                  <a:srgbClr val="231F20"/>
                </a:solidFill>
                <a:latin typeface="Times New Roman" panose="02020603050405020304" pitchFamily="2" charset="0"/>
                <a:cs typeface="Times New Roman" panose="02020603050405020304" pitchFamily="2" charset="0"/>
              </a:rPr>
              <a:t>  美国国家科学基金会（National Science Foundation）从 20 世纪 60 年代开始组织对技术变革和技术创新的研究。迈尔斯（Myers）和马奎斯（Marquis）作为主要的倡议者和参与者在 1969 年的研究报告《成功的工业创新》中将技术创新定义为技术变革的集合，认为技术创新是一个复杂的过程，从新思想、新概念开始，通过不断地解决各种问题，最终使一个有经济价值和社会价值的新项目获得实际的应用。</a:t>
            </a:r>
            <a:endParaRPr sz="2400">
              <a:solidFill>
                <a:srgbClr val="231F2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772555"/>
            <a:ext cx="5648616" cy="75523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sym typeface="字魂131号-酷乐潮玩体" panose="00000500000000000000" pitchFamily="2" charset="-122"/>
              </a:rPr>
              <a:t>一、创新的定义与内涵</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5" name="文本框 4"/>
          <p:cNvSpPr txBox="1"/>
          <p:nvPr/>
        </p:nvSpPr>
        <p:spPr>
          <a:xfrm>
            <a:off x="1326515" y="1527810"/>
            <a:ext cx="10124440" cy="4154170"/>
          </a:xfrm>
          <a:prstGeom prst="rect">
            <a:avLst/>
          </a:prstGeom>
          <a:noFill/>
          <a:ln w="9525">
            <a:noFill/>
          </a:ln>
        </p:spPr>
        <p:txBody>
          <a:bodyPr wrap="square">
            <a:spAutoFit/>
          </a:bodyPr>
          <a:p>
            <a:pPr indent="266700"/>
            <a:r>
              <a:rPr lang="en-US" sz="2400">
                <a:solidFill>
                  <a:srgbClr val="231F20"/>
                </a:solidFill>
                <a:latin typeface="Times New Roman" panose="02020603050405020304" pitchFamily="2" charset="0"/>
                <a:cs typeface="Times New Roman" panose="02020603050405020304" pitchFamily="2" charset="0"/>
              </a:rPr>
              <a:t>    </a:t>
            </a:r>
            <a:r>
              <a:rPr sz="2400">
                <a:solidFill>
                  <a:srgbClr val="231F20"/>
                </a:solidFill>
                <a:latin typeface="Times New Roman" panose="02020603050405020304" pitchFamily="2" charset="0"/>
                <a:cs typeface="Times New Roman" panose="02020603050405020304" pitchFamily="2" charset="0"/>
              </a:rPr>
              <a:t>我国从 20 世纪 80 年代开始开展技术创新方面的研究，学者傅家骥对技术创新的定义如下：企业家抓住市场的潜在盈利机会，以获取商业利益为目标，重新组织生产条件和要素，建立起效率更高、费用更低的生产经营方法，从而推出新的产品、开辟新的市场、建立新的组织，它是包含科技、组织、商业和金融等一系列活动的综合过程。彭玉冰、白国红也从企业的角度为技术创新下了定义： 企业技术创新是企业家对生产要素、生产条件、生产组织进行重新组合，以建立效能更好、效率更高的新生产体系，获得更大利润的过程。</a:t>
            </a:r>
            <a:endParaRPr sz="2400">
              <a:solidFill>
                <a:srgbClr val="231F20"/>
              </a:solidFill>
              <a:latin typeface="Times New Roman" panose="02020603050405020304" pitchFamily="2" charset="0"/>
              <a:cs typeface="Times New Roman" panose="02020603050405020304" pitchFamily="2" charset="0"/>
            </a:endParaRPr>
          </a:p>
          <a:p>
            <a:pPr indent="266700"/>
            <a:r>
              <a:rPr sz="2400">
                <a:solidFill>
                  <a:srgbClr val="231F20"/>
                </a:solidFill>
                <a:latin typeface="Times New Roman" panose="02020603050405020304" pitchFamily="2" charset="0"/>
                <a:cs typeface="Times New Roman" panose="02020603050405020304" pitchFamily="2" charset="0"/>
              </a:rPr>
              <a:t>    进入 21 世纪，人们认识到了信息技术推动下知识社会的形成及其对技术创新的影响，学界进一步反思对技术创新的认识后得出了结论：技术创新是一个科技、经济一体化的过程，是技术进步与应用创新的“双螺旋结构”</a:t>
            </a:r>
            <a:endParaRPr sz="2400">
              <a:solidFill>
                <a:srgbClr val="231F2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772555"/>
            <a:ext cx="5648616" cy="75523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sym typeface="字魂131号-酷乐潮玩体" panose="00000500000000000000" pitchFamily="2" charset="-122"/>
              </a:rPr>
              <a:t>一、创新的定义与内涵</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5" name="文本框 4"/>
          <p:cNvSpPr txBox="1"/>
          <p:nvPr/>
        </p:nvSpPr>
        <p:spPr>
          <a:xfrm>
            <a:off x="1326515" y="1527810"/>
            <a:ext cx="10124440" cy="3046095"/>
          </a:xfrm>
          <a:prstGeom prst="rect">
            <a:avLst/>
          </a:prstGeom>
          <a:noFill/>
          <a:ln w="9525">
            <a:noFill/>
          </a:ln>
        </p:spPr>
        <p:txBody>
          <a:bodyPr wrap="square">
            <a:spAutoFit/>
          </a:bodyPr>
          <a:p>
            <a:pPr indent="31115"/>
            <a:r>
              <a:rPr sz="2400">
                <a:solidFill>
                  <a:srgbClr val="231F20"/>
                </a:solidFill>
                <a:latin typeface="Times New Roman" panose="02020603050405020304" pitchFamily="2" charset="0"/>
                <a:cs typeface="Times New Roman" panose="02020603050405020304" pitchFamily="2" charset="0"/>
              </a:rPr>
              <a:t>（创新双螺旋）催生的产物，而知识社会环境下以需求为导向、以人为本的“创新 2.0”模式进一步得到关注。技术创新是各创新主体、创新要素交互作用下的一种复杂现象， 是技术进步与应用创新共同演进的产物。信息通信技术的发展推动了社会形态的变革，产生了知识社会，使得传统的实验室边界逐步模糊，进一步推动了科技创新模式的嬗变。要想完善科技创新体系， 就要构建以用户为中心、以需求为驱动、以社会实践为舞台的共同创新、开放创新的应用创新平台， 通过创新双螺旋的呼应与互动形成良好的创新生态，打造以人为本的“创新 2.0”模式。</a:t>
            </a:r>
            <a:endParaRPr sz="2400">
              <a:solidFill>
                <a:srgbClr val="231F2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2327" y="635395"/>
            <a:ext cx="5648616" cy="75523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sym typeface="字魂131号-酷乐潮玩体" panose="00000500000000000000" pitchFamily="2" charset="-122"/>
              </a:rPr>
              <a:t>二、创新的类型</a:t>
            </a:r>
            <a:endParaRPr lang="zh-CN" altLang="en-US" sz="2400" b="1" dirty="0">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5" name="文本框 4"/>
          <p:cNvSpPr txBox="1"/>
          <p:nvPr/>
        </p:nvSpPr>
        <p:spPr>
          <a:xfrm>
            <a:off x="1259840" y="1390650"/>
            <a:ext cx="10344785" cy="4892675"/>
          </a:xfrm>
          <a:prstGeom prst="rect">
            <a:avLst/>
          </a:prstGeom>
          <a:noFill/>
          <a:ln w="9525">
            <a:noFill/>
          </a:ln>
        </p:spPr>
        <p:txBody>
          <a:bodyPr wrap="square">
            <a:spAutoFit/>
          </a:bodyPr>
          <a:p>
            <a:pPr indent="31115"/>
            <a:r>
              <a:rPr sz="2400">
                <a:solidFill>
                  <a:srgbClr val="C00000"/>
                </a:solidFill>
                <a:latin typeface="Times New Roman" panose="02020603050405020304" pitchFamily="2" charset="0"/>
                <a:cs typeface="Times New Roman" panose="02020603050405020304" pitchFamily="2" charset="0"/>
              </a:rPr>
              <a:t>（一）创新的主要类型</a:t>
            </a:r>
            <a:endParaRPr sz="2400">
              <a:solidFill>
                <a:srgbClr val="C00000"/>
              </a:solidFill>
              <a:latin typeface="Times New Roman" panose="02020603050405020304" pitchFamily="2" charset="0"/>
              <a:cs typeface="Times New Roman" panose="02020603050405020304" pitchFamily="2" charset="0"/>
            </a:endParaRPr>
          </a:p>
          <a:p>
            <a:pPr indent="31115"/>
            <a:r>
              <a:rPr sz="2400" b="1">
                <a:solidFill>
                  <a:srgbClr val="231F20"/>
                </a:solidFill>
                <a:latin typeface="Times New Roman" panose="02020603050405020304" pitchFamily="2" charset="0"/>
                <a:cs typeface="Times New Roman" panose="02020603050405020304" pitchFamily="2" charset="0"/>
              </a:rPr>
              <a:t>1.产品创新</a:t>
            </a:r>
            <a:endParaRPr sz="2400" b="1">
              <a:solidFill>
                <a:srgbClr val="231F20"/>
              </a:solidFill>
              <a:latin typeface="Times New Roman" panose="02020603050405020304" pitchFamily="2" charset="0"/>
              <a:cs typeface="Times New Roman" panose="02020603050405020304" pitchFamily="2" charset="0"/>
            </a:endParaRPr>
          </a:p>
          <a:p>
            <a:pPr indent="31115"/>
            <a:r>
              <a:rPr sz="2400">
                <a:solidFill>
                  <a:srgbClr val="231F20"/>
                </a:solidFill>
                <a:latin typeface="Times New Roman" panose="02020603050405020304" pitchFamily="2" charset="0"/>
                <a:cs typeface="Times New Roman" panose="02020603050405020304" pitchFamily="2" charset="0"/>
              </a:rPr>
              <a:t>产品创新是指从技术角度创造某种新产品或革新现有产品的功能。产品创新主要体现在两个方面：重大产品创新和渐进产品创新。重大产品创新是指显著改变产品的用途及技术原理。渐进产品创新是指不对产品的技术原理做过大的改动，根据市场需求对现有产品的功能和技术做扩充和改进。 </a:t>
            </a:r>
            <a:endParaRPr sz="2400">
              <a:solidFill>
                <a:srgbClr val="231F20"/>
              </a:solidFill>
              <a:latin typeface="Times New Roman" panose="02020603050405020304" pitchFamily="2" charset="0"/>
              <a:cs typeface="Times New Roman" panose="02020603050405020304" pitchFamily="2" charset="0"/>
            </a:endParaRPr>
          </a:p>
          <a:p>
            <a:pPr indent="31115"/>
            <a:r>
              <a:rPr sz="2400" b="1">
                <a:solidFill>
                  <a:srgbClr val="231F20"/>
                </a:solidFill>
                <a:latin typeface="Times New Roman" panose="02020603050405020304" pitchFamily="2" charset="0"/>
                <a:cs typeface="Times New Roman" panose="02020603050405020304" pitchFamily="2" charset="0"/>
              </a:rPr>
              <a:t>2.过程创新</a:t>
            </a:r>
            <a:endParaRPr sz="2400" b="1">
              <a:solidFill>
                <a:srgbClr val="231F20"/>
              </a:solidFill>
              <a:latin typeface="Times New Roman" panose="02020603050405020304" pitchFamily="2" charset="0"/>
              <a:cs typeface="Times New Roman" panose="02020603050405020304" pitchFamily="2" charset="0"/>
            </a:endParaRPr>
          </a:p>
          <a:p>
            <a:pPr indent="31115"/>
            <a:r>
              <a:rPr sz="2400">
                <a:solidFill>
                  <a:srgbClr val="231F20"/>
                </a:solidFill>
                <a:latin typeface="Times New Roman" panose="02020603050405020304" pitchFamily="2" charset="0"/>
                <a:cs typeface="Times New Roman" panose="02020603050405020304" pitchFamily="2" charset="0"/>
              </a:rPr>
              <a:t>过程创新是指把一种新的生产方式或流程引入生产体系，主要表现在新工艺、新设备和新的生产管理方式的应用。</a:t>
            </a:r>
            <a:endParaRPr sz="2400">
              <a:solidFill>
                <a:srgbClr val="231F20"/>
              </a:solidFill>
              <a:latin typeface="Times New Roman" panose="02020603050405020304" pitchFamily="2" charset="0"/>
              <a:cs typeface="Times New Roman" panose="02020603050405020304" pitchFamily="2" charset="0"/>
            </a:endParaRPr>
          </a:p>
          <a:p>
            <a:pPr indent="31115"/>
            <a:r>
              <a:rPr sz="2400" b="1">
                <a:solidFill>
                  <a:srgbClr val="231F20"/>
                </a:solidFill>
                <a:latin typeface="Times New Roman" panose="02020603050405020304" pitchFamily="2" charset="0"/>
                <a:cs typeface="Times New Roman" panose="02020603050405020304" pitchFamily="2" charset="0"/>
              </a:rPr>
              <a:t>3.商业模式创新</a:t>
            </a:r>
            <a:endParaRPr sz="2400" b="1">
              <a:solidFill>
                <a:srgbClr val="231F20"/>
              </a:solidFill>
              <a:latin typeface="Times New Roman" panose="02020603050405020304" pitchFamily="2" charset="0"/>
              <a:cs typeface="Times New Roman" panose="02020603050405020304" pitchFamily="2" charset="0"/>
            </a:endParaRPr>
          </a:p>
          <a:p>
            <a:pPr indent="31115"/>
            <a:r>
              <a:rPr sz="2400">
                <a:solidFill>
                  <a:srgbClr val="231F20"/>
                </a:solidFill>
                <a:latin typeface="Times New Roman" panose="02020603050405020304" pitchFamily="2" charset="0"/>
                <a:cs typeface="Times New Roman" panose="02020603050405020304" pitchFamily="2" charset="0"/>
              </a:rPr>
              <a:t>商业模式创新是指为了更好地满足不断变化的市场需求，对常规的、为顾客创造价值的方式进行革新，力求创造更多的价值，借此开拓新市场、吸引新客户。</a:t>
            </a:r>
            <a:r>
              <a:rPr sz="2000">
                <a:solidFill>
                  <a:srgbClr val="231F20"/>
                </a:solidFill>
                <a:latin typeface="Times New Roman" panose="02020603050405020304" pitchFamily="2" charset="0"/>
                <a:cs typeface="Times New Roman" panose="02020603050405020304" pitchFamily="2" charset="0"/>
              </a:rPr>
              <a:t> </a:t>
            </a:r>
            <a:endParaRPr sz="2000">
              <a:solidFill>
                <a:srgbClr val="231F2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2327" y="635395"/>
            <a:ext cx="5648616" cy="75523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sym typeface="字魂131号-酷乐潮玩体" panose="00000500000000000000" pitchFamily="2" charset="-122"/>
              </a:rPr>
              <a:t>二、创新的类型</a:t>
            </a:r>
            <a:endParaRPr lang="zh-CN" altLang="en-US" sz="2400" b="1" dirty="0">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5" name="文本框 4"/>
          <p:cNvSpPr txBox="1"/>
          <p:nvPr/>
        </p:nvSpPr>
        <p:spPr>
          <a:xfrm>
            <a:off x="1260475" y="1390650"/>
            <a:ext cx="9925050" cy="4399915"/>
          </a:xfrm>
          <a:prstGeom prst="rect">
            <a:avLst/>
          </a:prstGeom>
          <a:noFill/>
          <a:ln w="9525">
            <a:noFill/>
          </a:ln>
        </p:spPr>
        <p:txBody>
          <a:bodyPr wrap="square">
            <a:spAutoFit/>
          </a:bodyPr>
          <a:p>
            <a:pPr indent="31115"/>
            <a:r>
              <a:rPr sz="2000">
                <a:solidFill>
                  <a:srgbClr val="C00000"/>
                </a:solidFill>
                <a:latin typeface="Times New Roman" panose="02020603050405020304" pitchFamily="2" charset="0"/>
                <a:cs typeface="Times New Roman" panose="02020603050405020304" pitchFamily="2" charset="0"/>
              </a:rPr>
              <a:t>（二）创新的层次类型</a:t>
            </a:r>
            <a:endParaRPr sz="2000">
              <a:solidFill>
                <a:srgbClr val="C00000"/>
              </a:solidFill>
              <a:latin typeface="Times New Roman" panose="02020603050405020304" pitchFamily="2" charset="0"/>
              <a:cs typeface="Times New Roman" panose="02020603050405020304" pitchFamily="2" charset="0"/>
            </a:endParaRPr>
          </a:p>
          <a:p>
            <a:pPr indent="31115"/>
            <a:r>
              <a:rPr sz="2000" b="1">
                <a:solidFill>
                  <a:srgbClr val="231F20"/>
                </a:solidFill>
                <a:latin typeface="Times New Roman" panose="02020603050405020304" pitchFamily="2" charset="0"/>
                <a:cs typeface="Times New Roman" panose="02020603050405020304" pitchFamily="2" charset="0"/>
              </a:rPr>
              <a:t>1.按照创新的影响程度划分</a:t>
            </a:r>
            <a:endParaRPr sz="2000" b="1">
              <a:solidFill>
                <a:srgbClr val="231F20"/>
              </a:solidFill>
              <a:latin typeface="Times New Roman" panose="02020603050405020304" pitchFamily="2" charset="0"/>
              <a:cs typeface="Times New Roman" panose="02020603050405020304" pitchFamily="2" charset="0"/>
            </a:endParaRPr>
          </a:p>
          <a:p>
            <a:pPr indent="31115"/>
            <a:r>
              <a:rPr sz="2000">
                <a:solidFill>
                  <a:srgbClr val="231F20"/>
                </a:solidFill>
                <a:latin typeface="Times New Roman" panose="02020603050405020304" pitchFamily="2" charset="0"/>
                <a:cs typeface="Times New Roman" panose="02020603050405020304" pitchFamily="2" charset="0"/>
              </a:rPr>
              <a:t>（1）渐进性创新：凭借不断的、渐进的、连续的小创新实现管理创新。</a:t>
            </a:r>
            <a:endParaRPr sz="2000">
              <a:solidFill>
                <a:srgbClr val="231F20"/>
              </a:solidFill>
              <a:latin typeface="Times New Roman" panose="02020603050405020304" pitchFamily="2" charset="0"/>
              <a:cs typeface="Times New Roman" panose="02020603050405020304" pitchFamily="2" charset="0"/>
            </a:endParaRPr>
          </a:p>
          <a:p>
            <a:pPr indent="31115"/>
            <a:r>
              <a:rPr sz="2000">
                <a:solidFill>
                  <a:srgbClr val="231F20"/>
                </a:solidFill>
                <a:latin typeface="Times New Roman" panose="02020603050405020304" pitchFamily="2" charset="0"/>
                <a:cs typeface="Times New Roman" panose="02020603050405020304" pitchFamily="2" charset="0"/>
              </a:rPr>
              <a:t>（2）根本性创新：在技术上或理念上有重大突破的创新。</a:t>
            </a:r>
            <a:endParaRPr sz="2000">
              <a:solidFill>
                <a:srgbClr val="231F20"/>
              </a:solidFill>
              <a:latin typeface="Times New Roman" panose="02020603050405020304" pitchFamily="2" charset="0"/>
              <a:cs typeface="Times New Roman" panose="02020603050405020304" pitchFamily="2" charset="0"/>
            </a:endParaRPr>
          </a:p>
          <a:p>
            <a:pPr indent="31115"/>
            <a:r>
              <a:rPr sz="2000">
                <a:solidFill>
                  <a:srgbClr val="231F20"/>
                </a:solidFill>
                <a:latin typeface="Times New Roman" panose="02020603050405020304" pitchFamily="2" charset="0"/>
                <a:cs typeface="Times New Roman" panose="02020603050405020304" pitchFamily="2" charset="0"/>
              </a:rPr>
              <a:t>（3）技术系统的变革：伴随着新兴产业对若干经济领域的影响，由几个相关联的技术创新所组成的创新群。</a:t>
            </a:r>
            <a:endParaRPr sz="2000">
              <a:solidFill>
                <a:srgbClr val="231F20"/>
              </a:solidFill>
              <a:latin typeface="Times New Roman" panose="02020603050405020304" pitchFamily="2" charset="0"/>
              <a:cs typeface="Times New Roman" panose="02020603050405020304" pitchFamily="2" charset="0"/>
            </a:endParaRPr>
          </a:p>
          <a:p>
            <a:pPr indent="31115"/>
            <a:r>
              <a:rPr sz="2000" b="1">
                <a:solidFill>
                  <a:srgbClr val="231F20"/>
                </a:solidFill>
                <a:latin typeface="Times New Roman" panose="02020603050405020304" pitchFamily="2" charset="0"/>
                <a:cs typeface="Times New Roman" panose="02020603050405020304" pitchFamily="2" charset="0"/>
              </a:rPr>
              <a:t>2.按照创新过程的开放程度划分</a:t>
            </a:r>
            <a:endParaRPr sz="2000" b="1">
              <a:solidFill>
                <a:srgbClr val="231F20"/>
              </a:solidFill>
              <a:latin typeface="Times New Roman" panose="02020603050405020304" pitchFamily="2" charset="0"/>
              <a:cs typeface="Times New Roman" panose="02020603050405020304" pitchFamily="2" charset="0"/>
            </a:endParaRPr>
          </a:p>
          <a:p>
            <a:pPr indent="31115"/>
            <a:r>
              <a:rPr sz="2000">
                <a:solidFill>
                  <a:srgbClr val="231F20"/>
                </a:solidFill>
                <a:latin typeface="Times New Roman" panose="02020603050405020304" pitchFamily="2" charset="0"/>
                <a:cs typeface="Times New Roman" panose="02020603050405020304" pitchFamily="2" charset="0"/>
              </a:rPr>
              <a:t>（1）开放式创新：开放传统企业的封闭式创新模式，引入外部的创新力量。</a:t>
            </a:r>
            <a:endParaRPr sz="2000">
              <a:solidFill>
                <a:srgbClr val="231F20"/>
              </a:solidFill>
              <a:latin typeface="Times New Roman" panose="02020603050405020304" pitchFamily="2" charset="0"/>
              <a:cs typeface="Times New Roman" panose="02020603050405020304" pitchFamily="2" charset="0"/>
            </a:endParaRPr>
          </a:p>
          <a:p>
            <a:pPr indent="31115"/>
            <a:r>
              <a:rPr sz="2000">
                <a:solidFill>
                  <a:srgbClr val="231F20"/>
                </a:solidFill>
                <a:latin typeface="Times New Roman" panose="02020603050405020304" pitchFamily="2" charset="0"/>
                <a:cs typeface="Times New Roman" panose="02020603050405020304" pitchFamily="2" charset="0"/>
              </a:rPr>
              <a:t>（2）封闭式创新：企业自己掌控从创意到新品上市的全过程的一体化创新。</a:t>
            </a:r>
            <a:endParaRPr sz="2000">
              <a:solidFill>
                <a:srgbClr val="231F20"/>
              </a:solidFill>
              <a:latin typeface="Times New Roman" panose="02020603050405020304" pitchFamily="2" charset="0"/>
              <a:cs typeface="Times New Roman" panose="02020603050405020304" pitchFamily="2" charset="0"/>
            </a:endParaRPr>
          </a:p>
          <a:p>
            <a:pPr indent="31115"/>
            <a:r>
              <a:rPr sz="2000" b="1">
                <a:solidFill>
                  <a:srgbClr val="231F20"/>
                </a:solidFill>
                <a:latin typeface="Times New Roman" panose="02020603050405020304" pitchFamily="2" charset="0"/>
                <a:cs typeface="Times New Roman" panose="02020603050405020304" pitchFamily="2" charset="0"/>
              </a:rPr>
              <a:t>3.按照创新的来源划分</a:t>
            </a:r>
            <a:endParaRPr sz="2000" b="1">
              <a:solidFill>
                <a:srgbClr val="231F20"/>
              </a:solidFill>
              <a:latin typeface="Times New Roman" panose="02020603050405020304" pitchFamily="2" charset="0"/>
              <a:cs typeface="Times New Roman" panose="02020603050405020304" pitchFamily="2" charset="0"/>
            </a:endParaRPr>
          </a:p>
          <a:p>
            <a:pPr indent="31115"/>
            <a:r>
              <a:rPr sz="2000">
                <a:solidFill>
                  <a:srgbClr val="231F20"/>
                </a:solidFill>
                <a:latin typeface="Times New Roman" panose="02020603050405020304" pitchFamily="2" charset="0"/>
                <a:cs typeface="Times New Roman" panose="02020603050405020304" pitchFamily="2" charset="0"/>
              </a:rPr>
              <a:t>（1）自主型技术创新：企业在生产经营活动中，开发新工艺，运用新的生产方式以及与之相适应的运营模式，获得超额利润的过程。</a:t>
            </a:r>
            <a:endParaRPr sz="2000">
              <a:solidFill>
                <a:srgbClr val="231F20"/>
              </a:solidFill>
              <a:latin typeface="Times New Roman" panose="02020603050405020304" pitchFamily="2" charset="0"/>
              <a:cs typeface="Times New Roman" panose="02020603050405020304" pitchFamily="2" charset="0"/>
            </a:endParaRPr>
          </a:p>
          <a:p>
            <a:pPr indent="31115"/>
            <a:r>
              <a:rPr sz="2000">
                <a:solidFill>
                  <a:srgbClr val="231F20"/>
                </a:solidFill>
                <a:latin typeface="Times New Roman" panose="02020603050405020304" pitchFamily="2" charset="0"/>
                <a:cs typeface="Times New Roman" panose="02020603050405020304" pitchFamily="2" charset="0"/>
                <a:sym typeface="+mn-ea"/>
              </a:rPr>
              <a:t>（2）</a:t>
            </a:r>
            <a:r>
              <a:rPr sz="2000">
                <a:solidFill>
                  <a:srgbClr val="231F20"/>
                </a:solidFill>
                <a:latin typeface="Times New Roman" panose="02020603050405020304" pitchFamily="2" charset="0"/>
                <a:cs typeface="Times New Roman" panose="02020603050405020304" pitchFamily="2" charset="0"/>
              </a:rPr>
              <a:t>引进型技术创新：企业通过多种手段，对引进的技术和产品进行消化、吸收、再创新的过程</a:t>
            </a:r>
            <a:r>
              <a:rPr lang="zh-CN" sz="2000">
                <a:solidFill>
                  <a:srgbClr val="231F20"/>
                </a:solidFill>
                <a:latin typeface="Times New Roman" panose="02020603050405020304" pitchFamily="2" charset="0"/>
                <a:cs typeface="Times New Roman" panose="02020603050405020304" pitchFamily="2" charset="0"/>
              </a:rPr>
              <a:t>。</a:t>
            </a:r>
            <a:endParaRPr lang="zh-CN" sz="2000">
              <a:solidFill>
                <a:srgbClr val="231F2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7" name="图片 6" descr="图片包含 游戏机, 乐高&#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73257">
            <a:off x="6269013" y="5293430"/>
            <a:ext cx="869991" cy="24048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sp>
        <p:nvSpPr>
          <p:cNvPr id="16" name="矩形 15"/>
          <p:cNvSpPr/>
          <p:nvPr/>
        </p:nvSpPr>
        <p:spPr>
          <a:xfrm flipH="1">
            <a:off x="326390" y="3803015"/>
            <a:ext cx="6217920" cy="1198880"/>
          </a:xfrm>
          <a:prstGeom prst="rect">
            <a:avLst/>
          </a:prstGeom>
          <a:ln>
            <a:noFill/>
          </a:ln>
        </p:spPr>
        <p:txBody>
          <a:bodyPr wrap="square">
            <a:spAutoFit/>
          </a:bodyPr>
          <a:lstStyle/>
          <a:p>
            <a:pPr algn="l" fontAlgn="base">
              <a:lnSpc>
                <a:spcPct val="120000"/>
              </a:lnSpc>
              <a:spcBef>
                <a:spcPts val="25"/>
              </a:spcBef>
            </a:pPr>
            <a:r>
              <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创新的理论发展</a:t>
            </a:r>
            <a:endPar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pic>
        <p:nvPicPr>
          <p:cNvPr id="2" name="图片 1" descr="图片包含 游戏机&#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64" y="751877"/>
            <a:ext cx="2318392" cy="2418159"/>
          </a:xfrm>
          <a:prstGeom prst="rect">
            <a:avLst/>
          </a:prstGeom>
        </p:spPr>
      </p:pic>
      <p:sp>
        <p:nvSpPr>
          <p:cNvPr id="3" name="矩形 2"/>
          <p:cNvSpPr/>
          <p:nvPr/>
        </p:nvSpPr>
        <p:spPr>
          <a:xfrm>
            <a:off x="8884285" y="4617720"/>
            <a:ext cx="3144520" cy="1861185"/>
          </a:xfrm>
          <a:prstGeom prst="rect">
            <a:avLst/>
          </a:prstGeom>
          <a:noFill/>
          <a:ln>
            <a:noFill/>
          </a:ln>
        </p:spPr>
        <p:txBody>
          <a:bodyPr wrap="square" rtlCol="0" anchor="t">
            <a:spAutoFit/>
          </a:bodyPr>
          <a:p>
            <a:pPr algn="ctr"/>
            <a:r>
              <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03</a:t>
            </a:r>
            <a:endPar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grpSp>
        <p:nvGrpSpPr>
          <p:cNvPr id="1065" name="圆角矩形 3">
            <a:hlinkClick r:id="" action="ppaction://noaction"/>
          </p:cNvPr>
          <p:cNvGrpSpPr/>
          <p:nvPr/>
        </p:nvGrpSpPr>
        <p:grpSpPr>
          <a:xfrm>
            <a:off x="11112349" y="617597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8"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500" fill="hold"/>
                                        <p:tgtEl>
                                          <p:spTgt spid="3"/>
                                        </p:tgtEl>
                                      </p:cBhvr>
                                      <p:by x="150000" y="150000"/>
                                      <p:from x="100000" y="100000"/>
                                      <p:to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childTnLst>
                                    <p:animScale>
                                      <p:cBhvr>
                                        <p:cTn id="19"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56564" y="1271262"/>
            <a:ext cx="3799949" cy="5066216"/>
          </a:xfrm>
          <a:prstGeom prst="rect">
            <a:avLst/>
          </a:prstGeom>
        </p:spPr>
      </p:pic>
      <p:sp>
        <p:nvSpPr>
          <p:cNvPr id="99" name="矩形 15366">
            <a:hlinkClick r:id="rId2" action="ppaction://hlinksldjump"/>
          </p:cNvPr>
          <p:cNvSpPr>
            <a:spLocks noChangeArrowheads="1"/>
          </p:cNvSpPr>
          <p:nvPr/>
        </p:nvSpPr>
        <p:spPr bwMode="auto">
          <a:xfrm>
            <a:off x="1812462" y="1108471"/>
            <a:ext cx="5648616" cy="755233"/>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一、熊彼特创新理论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2" name="矩形 15366">
            <a:hlinkClick r:id="rId3" action="ppaction://hlinksldjump"/>
          </p:cNvPr>
          <p:cNvSpPr>
            <a:spLocks noChangeArrowheads="1"/>
          </p:cNvSpPr>
          <p:nvPr/>
        </p:nvSpPr>
        <p:spPr bwMode="auto">
          <a:xfrm>
            <a:off x="3365037" y="2125864"/>
            <a:ext cx="5648616" cy="66481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0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二、技术创新理论</a:t>
            </a:r>
            <a:endParaRPr lang="zh-CN" altLang="en-US" sz="20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4" name="矩形 15366">
            <a:hlinkClick r:id="rId4" action="ppaction://hlinksldjump"/>
          </p:cNvPr>
          <p:cNvSpPr>
            <a:spLocks noChangeArrowheads="1"/>
          </p:cNvSpPr>
          <p:nvPr/>
        </p:nvSpPr>
        <p:spPr bwMode="auto">
          <a:xfrm>
            <a:off x="1812462" y="3051575"/>
            <a:ext cx="5648616" cy="755225"/>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三、制度创新理论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5" name="矩形 15366">
            <a:hlinkClick r:id="rId5" action="ppaction://hlinksldjump"/>
          </p:cNvPr>
          <p:cNvSpPr>
            <a:spLocks noChangeArrowheads="1"/>
          </p:cNvSpPr>
          <p:nvPr/>
        </p:nvSpPr>
        <p:spPr bwMode="auto">
          <a:xfrm>
            <a:off x="3365037" y="4103889"/>
            <a:ext cx="5648616" cy="66481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0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四、创新理论评述</a:t>
            </a:r>
            <a:endParaRPr lang="zh-CN" altLang="en-US" sz="20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500" fill="hold"/>
                                        <p:tgtEl>
                                          <p:spTgt spid="99"/>
                                        </p:tgtEl>
                                      </p:cBhvr>
                                      <p:by x="150000" y="150000"/>
                                      <p:from x="100000" y="100000"/>
                                      <p:to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500" fill="hold"/>
                                        <p:tgtEl>
                                          <p:spTgt spid="2"/>
                                        </p:tgtEl>
                                      </p:cBhvr>
                                      <p:by x="150000" y="150000"/>
                                      <p:from x="100000" y="100000"/>
                                      <p:to x="150000" y="150000"/>
                                    </p:animScale>
                                  </p:childTnLst>
                                </p:cTn>
                              </p:par>
                              <p:par>
                                <p:cTn id="11" presetID="6" presetClass="emph" presetSubtype="0" fill="hold" grpId="2" nodeType="withEffect">
                                  <p:stCondLst>
                                    <p:cond delay="0"/>
                                  </p:stCondLst>
                                  <p:childTnLst>
                                    <p:animScale>
                                      <p:cBhvr>
                                        <p:cTn id="12" dur="500" fill="hold"/>
                                        <p:tgtEl>
                                          <p:spTgt spid="99"/>
                                        </p:tgtEl>
                                      </p:cBhvr>
                                      <p:by x="150000" y="150000"/>
                                      <p:from x="150000" y="150000"/>
                                      <p:to x="100000" y="10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500" fill="hold"/>
                                        <p:tgtEl>
                                          <p:spTgt spid="2"/>
                                        </p:tgtEl>
                                      </p:cBhvr>
                                      <p:by x="150000" y="150000"/>
                                      <p:from x="150000" y="150000"/>
                                      <p:to x="100000" y="10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500" fill="hold"/>
                                        <p:tgtEl>
                                          <p:spTgt spid="4"/>
                                        </p:tgtEl>
                                      </p:cBhvr>
                                      <p:by x="150000" y="150000"/>
                                      <p:from x="100000" y="100000"/>
                                      <p:to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1" nodeType="clickEffect">
                                  <p:stCondLst>
                                    <p:cond delay="0"/>
                                  </p:stCondLst>
                                  <p:childTnLst>
                                    <p:animScale>
                                      <p:cBhvr>
                                        <p:cTn id="24" dur="500" fill="hold"/>
                                        <p:tgtEl>
                                          <p:spTgt spid="5"/>
                                        </p:tgtEl>
                                      </p:cBhvr>
                                      <p:by x="150000" y="150000"/>
                                      <p:from x="100000" y="100000"/>
                                      <p:to x="150000" y="150000"/>
                                    </p:animScale>
                                  </p:childTnLst>
                                </p:cTn>
                              </p:par>
                              <p:par>
                                <p:cTn id="25" presetID="6" presetClass="emph" presetSubtype="0" fill="hold" grpId="2" nodeType="withEffect">
                                  <p:stCondLst>
                                    <p:cond delay="0"/>
                                  </p:stCondLst>
                                  <p:childTnLst>
                                    <p:animScale>
                                      <p:cBhvr>
                                        <p:cTn id="26" dur="500" fill="hold"/>
                                        <p:tgtEl>
                                          <p:spTgt spid="4"/>
                                        </p:tgtEl>
                                      </p:cBhvr>
                                      <p:by x="150000" y="150000"/>
                                      <p:from x="150000" y="150000"/>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2" nodeType="clickEffect">
                                  <p:stCondLst>
                                    <p:cond delay="0"/>
                                  </p:stCondLst>
                                  <p:childTnLst>
                                    <p:animScale>
                                      <p:cBhvr>
                                        <p:cTn id="30" dur="500" fill="hold"/>
                                        <p:tgtEl>
                                          <p:spTgt spid="5"/>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ldLvl="0" animBg="1"/>
      <p:bldP spid="2" grpId="0" bldLvl="0" animBg="1"/>
      <p:bldP spid="99" grpId="1" bldLvl="0" animBg="1"/>
      <p:bldP spid="2" grpId="1" bldLvl="0" animBg="1"/>
      <p:bldP spid="99" grpId="2" bldLvl="0" animBg="1"/>
      <p:bldP spid="2" grpId="2" bldLvl="0" animBg="1"/>
      <p:bldP spid="4" grpId="0" bldLvl="0" animBg="1"/>
      <p:bldP spid="5" grpId="0" bldLvl="0" animBg="1"/>
      <p:bldP spid="4" grpId="1" bldLvl="0" animBg="1"/>
      <p:bldP spid="5" grpId="1" bldLvl="0" animBg="1"/>
      <p:bldP spid="4" grpId="2" bldLvl="0" animBg="1"/>
      <p:bldP spid="5" grpId="2"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乐高&#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90191" y="172892"/>
            <a:ext cx="2601837" cy="1747901"/>
          </a:xfrm>
          <a:prstGeom prst="rect">
            <a:avLst/>
          </a:prstGeom>
        </p:spPr>
      </p:pic>
      <p:sp>
        <p:nvSpPr>
          <p:cNvPr id="3" name="矩形 2">
            <a:hlinkClick r:id="rId2" action="ppaction://hlinksldjump"/>
          </p:cNvPr>
          <p:cNvSpPr/>
          <p:nvPr>
            <p:custDataLst>
              <p:tags r:id="rId3"/>
            </p:custDataLst>
          </p:nvPr>
        </p:nvSpPr>
        <p:spPr>
          <a:xfrm>
            <a:off x="1692910" y="2040255"/>
            <a:ext cx="10096500" cy="344170"/>
          </a:xfrm>
          <a:prstGeom prst="rect">
            <a:avLst/>
          </a:prstGeom>
          <a:noFill/>
          <a:ln w="6350" cap="flat" cmpd="sng" algn="ctr">
            <a:noFill/>
            <a:prstDash val="solid"/>
          </a:ln>
          <a:effectLst/>
        </p:spPr>
        <p:txBody>
          <a:bodyPr lIns="120000" tIns="62400" rIns="120000" bIns="62400" anchor="ctr">
            <a:noAutofit/>
          </a:bodyPr>
          <a:lstStyle/>
          <a:p>
            <a:pPr>
              <a:spcBef>
                <a:spcPts val="25"/>
              </a:spcBef>
              <a:defRPr/>
            </a:pPr>
            <a:r>
              <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创新的意义</a:t>
            </a:r>
            <a:endPar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6" name="矩形 5">
            <a:hlinkClick r:id="rId4" action="ppaction://hlinksldjump"/>
          </p:cNvPr>
          <p:cNvSpPr/>
          <p:nvPr>
            <p:custDataLst>
              <p:tags r:id="rId5"/>
            </p:custDataLst>
          </p:nvPr>
        </p:nvSpPr>
        <p:spPr>
          <a:xfrm>
            <a:off x="1692910" y="3324225"/>
            <a:ext cx="10822940" cy="344170"/>
          </a:xfrm>
          <a:prstGeom prst="rect">
            <a:avLst/>
          </a:prstGeom>
          <a:noFill/>
          <a:ln w="6350" cap="flat" cmpd="sng" algn="ctr">
            <a:noFill/>
            <a:prstDash val="solid"/>
          </a:ln>
          <a:effectLst/>
        </p:spPr>
        <p:txBody>
          <a:bodyPr lIns="120000" tIns="62400" rIns="120000" bIns="62400" anchor="ctr">
            <a:noAutofit/>
          </a:bodyPr>
          <a:lstStyle/>
          <a:p>
            <a:pPr>
              <a:spcBef>
                <a:spcPts val="25"/>
              </a:spcBef>
              <a:defRPr/>
            </a:pPr>
            <a:r>
              <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创新的定义、内涵与类型</a:t>
            </a:r>
            <a:endPar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9" name="矩形 8">
            <a:hlinkClick r:id="rId6" action="ppaction://hlinksldjump"/>
          </p:cNvPr>
          <p:cNvSpPr/>
          <p:nvPr>
            <p:custDataLst>
              <p:tags r:id="rId7"/>
            </p:custDataLst>
          </p:nvPr>
        </p:nvSpPr>
        <p:spPr>
          <a:xfrm>
            <a:off x="1692910" y="4552315"/>
            <a:ext cx="10499090" cy="344170"/>
          </a:xfrm>
          <a:prstGeom prst="rect">
            <a:avLst/>
          </a:prstGeom>
          <a:noFill/>
          <a:ln w="6350" cap="flat" cmpd="sng" algn="ctr">
            <a:noFill/>
            <a:prstDash val="solid"/>
          </a:ln>
          <a:effectLst/>
        </p:spPr>
        <p:txBody>
          <a:bodyPr lIns="120000" tIns="62400" rIns="120000" bIns="62400" anchor="ctr">
            <a:noAutofit/>
          </a:bodyPr>
          <a:lstStyle/>
          <a:p>
            <a:pPr>
              <a:spcBef>
                <a:spcPts val="25"/>
              </a:spcBef>
              <a:defRPr/>
            </a:pPr>
            <a:r>
              <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创新的理论发展</a:t>
            </a:r>
            <a:endParaRPr lang="zh-CN" altLang="en-US" sz="4000" kern="0"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12" name="矩形 11"/>
          <p:cNvSpPr/>
          <p:nvPr/>
        </p:nvSpPr>
        <p:spPr>
          <a:xfrm>
            <a:off x="4001770" y="0"/>
            <a:ext cx="3144520" cy="1322070"/>
          </a:xfrm>
          <a:prstGeom prst="rect">
            <a:avLst/>
          </a:prstGeom>
          <a:noFill/>
          <a:ln>
            <a:noFill/>
          </a:ln>
        </p:spPr>
        <p:txBody>
          <a:bodyPr wrap="square" rtlCol="0" anchor="t">
            <a:spAutoFit/>
          </a:bodyPr>
          <a:p>
            <a:pPr algn="ctr"/>
            <a:r>
              <a:rPr lang="zh-CN" altLang="en-US" sz="80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目录</a:t>
            </a:r>
            <a:endParaRPr lang="zh-CN" altLang="en-US" sz="80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sp>
        <p:nvSpPr>
          <p:cNvPr id="14" name="矩形 13"/>
          <p:cNvSpPr/>
          <p:nvPr/>
        </p:nvSpPr>
        <p:spPr>
          <a:xfrm>
            <a:off x="3366135" y="1090295"/>
            <a:ext cx="4761230" cy="706755"/>
          </a:xfrm>
          <a:prstGeom prst="rect">
            <a:avLst/>
          </a:prstGeom>
          <a:noFill/>
          <a:ln>
            <a:noFill/>
          </a:ln>
        </p:spPr>
        <p:txBody>
          <a:bodyPr wrap="square" rtlCol="0" anchor="t">
            <a:spAutoFit/>
          </a:bodyPr>
          <a:p>
            <a:pPr algn="ctr"/>
            <a:r>
              <a:rPr lang="en-US" altLang="zh-CN" sz="40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DIRECTORY</a:t>
            </a:r>
            <a:endParaRPr lang="en-US" altLang="zh-CN" sz="40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sp>
        <p:nvSpPr>
          <p:cNvPr id="16" name="矩形 15"/>
          <p:cNvSpPr/>
          <p:nvPr/>
        </p:nvSpPr>
        <p:spPr>
          <a:xfrm>
            <a:off x="478155" y="1751330"/>
            <a:ext cx="1504315" cy="922020"/>
          </a:xfrm>
          <a:prstGeom prst="rect">
            <a:avLst/>
          </a:prstGeom>
          <a:noFill/>
          <a:ln>
            <a:noFill/>
          </a:ln>
        </p:spPr>
        <p:txBody>
          <a:bodyPr wrap="square" rtlCol="0" anchor="t">
            <a:spAutoFit/>
          </a:bodyPr>
          <a:p>
            <a:pPr algn="ctr"/>
            <a:r>
              <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01</a:t>
            </a:r>
            <a:endPar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sp>
        <p:nvSpPr>
          <p:cNvPr id="17" name="矩形 16"/>
          <p:cNvSpPr/>
          <p:nvPr/>
        </p:nvSpPr>
        <p:spPr>
          <a:xfrm>
            <a:off x="478155" y="2886075"/>
            <a:ext cx="1504315" cy="922020"/>
          </a:xfrm>
          <a:prstGeom prst="rect">
            <a:avLst/>
          </a:prstGeom>
          <a:noFill/>
          <a:ln>
            <a:noFill/>
          </a:ln>
        </p:spPr>
        <p:txBody>
          <a:bodyPr wrap="square" rtlCol="0" anchor="t">
            <a:spAutoFit/>
          </a:bodyPr>
          <a:p>
            <a:pPr algn="ctr"/>
            <a:r>
              <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02</a:t>
            </a:r>
            <a:endPar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sp>
        <p:nvSpPr>
          <p:cNvPr id="18" name="矩形 17"/>
          <p:cNvSpPr/>
          <p:nvPr/>
        </p:nvSpPr>
        <p:spPr>
          <a:xfrm>
            <a:off x="478155" y="4090670"/>
            <a:ext cx="1504315" cy="922020"/>
          </a:xfrm>
          <a:prstGeom prst="rect">
            <a:avLst/>
          </a:prstGeom>
          <a:noFill/>
          <a:ln>
            <a:noFill/>
          </a:ln>
        </p:spPr>
        <p:txBody>
          <a:bodyPr wrap="square" rtlCol="0" anchor="t">
            <a:spAutoFit/>
          </a:bodyPr>
          <a:p>
            <a:pPr algn="ctr"/>
            <a:r>
              <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03</a:t>
            </a:r>
            <a:endParaRPr lang="en-US" altLang="zh-CN" sz="54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pic>
        <p:nvPicPr>
          <p:cNvPr id="2" name="图片 1" descr="&amp;pky8389529811&amp;"/>
          <p:cNvPicPr>
            <a:picLocks noChangeAspect="1"/>
          </p:cNvPicPr>
          <p:nvPr/>
        </p:nvPicPr>
        <p:blipFill>
          <a:blip r:embed="rId8"/>
          <a:stretch>
            <a:fillRect/>
          </a:stretch>
        </p:blipFill>
        <p:spPr>
          <a:xfrm>
            <a:off x="7995920" y="2259965"/>
            <a:ext cx="3288030" cy="4345940"/>
          </a:xfrm>
          <a:prstGeom prst="rect">
            <a:avLst/>
          </a:prstGeom>
        </p:spPr>
      </p:pic>
      <p:sp>
        <p:nvSpPr>
          <p:cNvPr id="99" name="矩形 15366"/>
          <p:cNvSpPr>
            <a:spLocks noChangeArrowheads="1"/>
          </p:cNvSpPr>
          <p:nvPr/>
        </p:nvSpPr>
        <p:spPr bwMode="auto">
          <a:xfrm>
            <a:off x="3079115" y="5467444"/>
            <a:ext cx="2750820" cy="76371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单元自测</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
        <p:nvSpPr>
          <p:cNvPr id="4" name="矩形 15366">
            <a:hlinkClick r:id="rId9" action="ppaction://hlinksldjump"/>
          </p:cNvPr>
          <p:cNvSpPr>
            <a:spLocks noChangeArrowheads="1"/>
          </p:cNvSpPr>
          <p:nvPr/>
        </p:nvSpPr>
        <p:spPr bwMode="auto">
          <a:xfrm>
            <a:off x="3079115" y="5458554"/>
            <a:ext cx="2750820" cy="76371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单元自测</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
        <p:nvSpPr>
          <p:cNvPr id="5" name="矩形 15366">
            <a:hlinkClick r:id="rId10" action="ppaction://hlinksldjump"/>
          </p:cNvPr>
          <p:cNvSpPr>
            <a:spLocks noChangeArrowheads="1"/>
          </p:cNvSpPr>
          <p:nvPr/>
        </p:nvSpPr>
        <p:spPr bwMode="auto">
          <a:xfrm>
            <a:off x="6020435" y="5467209"/>
            <a:ext cx="2750820" cy="75529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主题讨论</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
        <p:nvSpPr>
          <p:cNvPr id="8" name="矩形 15366"/>
          <p:cNvSpPr>
            <a:spLocks noChangeArrowheads="1"/>
          </p:cNvSpPr>
          <p:nvPr/>
        </p:nvSpPr>
        <p:spPr bwMode="auto">
          <a:xfrm>
            <a:off x="0" y="5508084"/>
            <a:ext cx="2750820" cy="76371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单元自测</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
        <p:nvSpPr>
          <p:cNvPr id="11" name="矩形 15366">
            <a:hlinkClick r:id="rId11" action="ppaction://hlinksldjump"/>
          </p:cNvPr>
          <p:cNvSpPr>
            <a:spLocks noChangeArrowheads="1"/>
          </p:cNvSpPr>
          <p:nvPr/>
        </p:nvSpPr>
        <p:spPr bwMode="auto">
          <a:xfrm>
            <a:off x="217805" y="5471654"/>
            <a:ext cx="2750820" cy="755297"/>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案例分析</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accel="50000" fill="hold" grpId="4" nodeType="clickEffect">
                                  <p:stCondLst>
                                    <p:cond delay="0"/>
                                  </p:stCondLst>
                                  <p:childTnLst>
                                    <p:animScale>
                                      <p:cBhvr>
                                        <p:cTn id="6" dur="187" fill="hold">
                                          <p:stCondLst>
                                            <p:cond delay="0"/>
                                          </p:stCondLst>
                                        </p:cTn>
                                        <p:tgtEl>
                                          <p:spTgt spid="3"/>
                                        </p:tgtEl>
                                      </p:cBhvr>
                                      <p:from x="100000" y="100000"/>
                                      <p:to x="140000" y="60000"/>
                                    </p:animScale>
                                    <p:animScale>
                                      <p:cBhvr>
                                        <p:cTn id="7" dur="62" fill="hold">
                                          <p:stCondLst>
                                            <p:cond delay="187"/>
                                          </p:stCondLst>
                                        </p:cTn>
                                        <p:tgtEl>
                                          <p:spTgt spid="3"/>
                                        </p:tgtEl>
                                      </p:cBhvr>
                                      <p:from x="140000" y="60000"/>
                                      <p:to x="80000" y="120000"/>
                                    </p:animScale>
                                    <p:animScale>
                                      <p:cBhvr>
                                        <p:cTn id="8" dur="187" fill="hold">
                                          <p:stCondLst>
                                            <p:cond delay="250"/>
                                          </p:stCondLst>
                                        </p:cTn>
                                        <p:tgtEl>
                                          <p:spTgt spid="3"/>
                                        </p:tgtEl>
                                      </p:cBhvr>
                                      <p:from x="80000" y="120000"/>
                                      <p:to x="120000" y="80000"/>
                                    </p:animScale>
                                    <p:animScale>
                                      <p:cBhvr>
                                        <p:cTn id="9" dur="187" fill="hold">
                                          <p:stCondLst>
                                            <p:cond delay="438"/>
                                          </p:stCondLst>
                                        </p:cTn>
                                        <p:tgtEl>
                                          <p:spTgt spid="3"/>
                                        </p:tgtEl>
                                      </p:cBhvr>
                                      <p:from x="120000" y="80000"/>
                                      <p:to x="90000" y="110000"/>
                                    </p:animScale>
                                    <p:animScale>
                                      <p:cBhvr>
                                        <p:cTn id="10" dur="187" fill="hold">
                                          <p:stCondLst>
                                            <p:cond delay="625"/>
                                          </p:stCondLst>
                                        </p:cTn>
                                        <p:tgtEl>
                                          <p:spTgt spid="3"/>
                                        </p:tgtEl>
                                      </p:cBhvr>
                                      <p:from x="90000" y="110000"/>
                                      <p:to x="105000" y="95000"/>
                                    </p:animScale>
                                    <p:animScale>
                                      <p:cBhvr>
                                        <p:cTn id="11" dur="187" fill="hold">
                                          <p:stCondLst>
                                            <p:cond delay="813"/>
                                          </p:stCondLst>
                                        </p:cTn>
                                        <p:tgtEl>
                                          <p:spTgt spid="3"/>
                                        </p:tgtEl>
                                      </p:cBhvr>
                                      <p:from x="105000" y="95000"/>
                                      <p:to x="100000" y="100000"/>
                                    </p:animScale>
                                  </p:childTnLst>
                                </p:cTn>
                              </p:par>
                            </p:childTnLst>
                          </p:cTn>
                        </p:par>
                      </p:childTnLst>
                    </p:cTn>
                  </p:par>
                  <p:par>
                    <p:cTn id="12" fill="hold">
                      <p:stCondLst>
                        <p:cond delay="indefinite"/>
                      </p:stCondLst>
                      <p:childTnLst>
                        <p:par>
                          <p:cTn id="13" fill="hold">
                            <p:stCondLst>
                              <p:cond delay="0"/>
                            </p:stCondLst>
                            <p:childTnLst>
                              <p:par>
                                <p:cTn id="14" presetID="0" presetClass="entr" presetSubtype="0" accel="50000" fill="hold" grpId="4" nodeType="clickEffect">
                                  <p:stCondLst>
                                    <p:cond delay="0"/>
                                  </p:stCondLst>
                                  <p:childTnLst>
                                    <p:animScale>
                                      <p:cBhvr>
                                        <p:cTn id="15" dur="187" fill="hold">
                                          <p:stCondLst>
                                            <p:cond delay="0"/>
                                          </p:stCondLst>
                                        </p:cTn>
                                        <p:tgtEl>
                                          <p:spTgt spid="6"/>
                                        </p:tgtEl>
                                      </p:cBhvr>
                                      <p:from x="100000" y="100000"/>
                                      <p:to x="140000" y="60000"/>
                                    </p:animScale>
                                    <p:animScale>
                                      <p:cBhvr>
                                        <p:cTn id="16" dur="62" fill="hold">
                                          <p:stCondLst>
                                            <p:cond delay="187"/>
                                          </p:stCondLst>
                                        </p:cTn>
                                        <p:tgtEl>
                                          <p:spTgt spid="6"/>
                                        </p:tgtEl>
                                      </p:cBhvr>
                                      <p:from x="140000" y="60000"/>
                                      <p:to x="80000" y="120000"/>
                                    </p:animScale>
                                    <p:animScale>
                                      <p:cBhvr>
                                        <p:cTn id="17" dur="187" fill="hold">
                                          <p:stCondLst>
                                            <p:cond delay="250"/>
                                          </p:stCondLst>
                                        </p:cTn>
                                        <p:tgtEl>
                                          <p:spTgt spid="6"/>
                                        </p:tgtEl>
                                      </p:cBhvr>
                                      <p:from x="80000" y="120000"/>
                                      <p:to x="120000" y="80000"/>
                                    </p:animScale>
                                    <p:animScale>
                                      <p:cBhvr>
                                        <p:cTn id="18" dur="187" fill="hold">
                                          <p:stCondLst>
                                            <p:cond delay="438"/>
                                          </p:stCondLst>
                                        </p:cTn>
                                        <p:tgtEl>
                                          <p:spTgt spid="6"/>
                                        </p:tgtEl>
                                      </p:cBhvr>
                                      <p:from x="120000" y="80000"/>
                                      <p:to x="90000" y="110000"/>
                                    </p:animScale>
                                    <p:animScale>
                                      <p:cBhvr>
                                        <p:cTn id="19" dur="187" fill="hold">
                                          <p:stCondLst>
                                            <p:cond delay="625"/>
                                          </p:stCondLst>
                                        </p:cTn>
                                        <p:tgtEl>
                                          <p:spTgt spid="6"/>
                                        </p:tgtEl>
                                      </p:cBhvr>
                                      <p:from x="90000" y="110000"/>
                                      <p:to x="105000" y="95000"/>
                                    </p:animScale>
                                    <p:animScale>
                                      <p:cBhvr>
                                        <p:cTn id="20" dur="187" fill="hold">
                                          <p:stCondLst>
                                            <p:cond delay="813"/>
                                          </p:stCondLst>
                                        </p:cTn>
                                        <p:tgtEl>
                                          <p:spTgt spid="6"/>
                                        </p:tgtEl>
                                      </p:cBhvr>
                                      <p:from x="105000" y="95000"/>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entr" presetSubtype="0" accel="50000" fill="hold" grpId="4" nodeType="clickEffect">
                                  <p:stCondLst>
                                    <p:cond delay="0"/>
                                  </p:stCondLst>
                                  <p:childTnLst>
                                    <p:animScale>
                                      <p:cBhvr>
                                        <p:cTn id="24" dur="187" fill="hold">
                                          <p:stCondLst>
                                            <p:cond delay="0"/>
                                          </p:stCondLst>
                                        </p:cTn>
                                        <p:tgtEl>
                                          <p:spTgt spid="9"/>
                                        </p:tgtEl>
                                      </p:cBhvr>
                                      <p:from x="100000" y="100000"/>
                                      <p:to x="140000" y="60000"/>
                                    </p:animScale>
                                    <p:animScale>
                                      <p:cBhvr>
                                        <p:cTn id="25" dur="62" fill="hold">
                                          <p:stCondLst>
                                            <p:cond delay="187"/>
                                          </p:stCondLst>
                                        </p:cTn>
                                        <p:tgtEl>
                                          <p:spTgt spid="9"/>
                                        </p:tgtEl>
                                      </p:cBhvr>
                                      <p:from x="140000" y="60000"/>
                                      <p:to x="80000" y="120000"/>
                                    </p:animScale>
                                    <p:animScale>
                                      <p:cBhvr>
                                        <p:cTn id="26" dur="187" fill="hold">
                                          <p:stCondLst>
                                            <p:cond delay="250"/>
                                          </p:stCondLst>
                                        </p:cTn>
                                        <p:tgtEl>
                                          <p:spTgt spid="9"/>
                                        </p:tgtEl>
                                      </p:cBhvr>
                                      <p:from x="80000" y="120000"/>
                                      <p:to x="120000" y="80000"/>
                                    </p:animScale>
                                    <p:animScale>
                                      <p:cBhvr>
                                        <p:cTn id="27" dur="187" fill="hold">
                                          <p:stCondLst>
                                            <p:cond delay="438"/>
                                          </p:stCondLst>
                                        </p:cTn>
                                        <p:tgtEl>
                                          <p:spTgt spid="9"/>
                                        </p:tgtEl>
                                      </p:cBhvr>
                                      <p:from x="120000" y="80000"/>
                                      <p:to x="90000" y="110000"/>
                                    </p:animScale>
                                    <p:animScale>
                                      <p:cBhvr>
                                        <p:cTn id="28" dur="187" fill="hold">
                                          <p:stCondLst>
                                            <p:cond delay="625"/>
                                          </p:stCondLst>
                                        </p:cTn>
                                        <p:tgtEl>
                                          <p:spTgt spid="9"/>
                                        </p:tgtEl>
                                      </p:cBhvr>
                                      <p:from x="90000" y="110000"/>
                                      <p:to x="105000" y="95000"/>
                                    </p:animScale>
                                    <p:animScale>
                                      <p:cBhvr>
                                        <p:cTn id="29" dur="187" fill="hold">
                                          <p:stCondLst>
                                            <p:cond delay="813"/>
                                          </p:stCondLst>
                                        </p:cTn>
                                        <p:tgtEl>
                                          <p:spTgt spid="9"/>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9" grpId="0" bldLvl="0" animBg="1"/>
      <p:bldP spid="3" grpId="1" animBg="1"/>
      <p:bldP spid="6" grpId="1" animBg="1"/>
      <p:bldP spid="9" grpId="1" animBg="1"/>
      <p:bldP spid="12" grpId="0"/>
      <p:bldP spid="14" grpId="0"/>
      <p:bldP spid="16" grpId="0"/>
      <p:bldP spid="17" grpId="0"/>
      <p:bldP spid="18" grpId="0"/>
      <p:bldP spid="9" grpId="2" animBg="1"/>
      <p:bldP spid="6" grpId="2" animBg="1"/>
      <p:bldP spid="3" grpId="2" animBg="1"/>
      <p:bldP spid="9" grpId="3" animBg="1"/>
      <p:bldP spid="6" grpId="3" animBg="1"/>
      <p:bldP spid="3" grpId="3" animBg="1"/>
      <p:bldP spid="12" grpId="1"/>
      <p:bldP spid="14" grpId="1"/>
      <p:bldP spid="3" grpId="4" bldLvl="0" animBg="1"/>
      <p:bldP spid="6" grpId="4" bldLvl="0" animBg="1"/>
      <p:bldP spid="9" grpId="4"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344295" y="1494155"/>
            <a:ext cx="10072370" cy="4892675"/>
          </a:xfrm>
          <a:prstGeom prst="rect">
            <a:avLst/>
          </a:prstGeom>
          <a:noFill/>
          <a:ln w="9525">
            <a:noFill/>
          </a:ln>
        </p:spPr>
        <p:txBody>
          <a:bodyPr wrap="square">
            <a:spAutoFit/>
          </a:bodyPr>
          <a:p>
            <a:pPr indent="266700"/>
            <a:r>
              <a:rPr lang="en-US" sz="2400">
                <a:solidFill>
                  <a:schemeClr val="tx1"/>
                </a:solidFill>
                <a:latin typeface="Times New Roman" panose="02020603050405020304" pitchFamily="2" charset="0"/>
                <a:cs typeface="Times New Roman" panose="02020603050405020304" pitchFamily="2" charset="0"/>
              </a:rPr>
              <a:t>     </a:t>
            </a:r>
            <a:r>
              <a:rPr sz="2400">
                <a:solidFill>
                  <a:schemeClr val="tx1"/>
                </a:solidFill>
                <a:latin typeface="Times New Roman" panose="02020603050405020304" pitchFamily="2" charset="0"/>
                <a:cs typeface="Times New Roman" panose="02020603050405020304" pitchFamily="2" charset="0"/>
              </a:rPr>
              <a:t>经济学家熊彼特在 1912 年发表的《经济发展理论》一书中，首次反映了其经济增长非均衡变化的思想。这本书在 1934 年翻译成英文时，使用了“创新”（innovation）一词。随后，他在文章中首次提出创新是一个过程，并在 1939 年出版的《商业周期》（Business Cycles）一书中全面地阐述了创新理论。熊彼特的创新理论影响深远。</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rgbClr val="C00000"/>
                </a:solidFill>
                <a:latin typeface="Times New Roman" panose="02020603050405020304" pitchFamily="2" charset="0"/>
                <a:cs typeface="Times New Roman" panose="02020603050405020304" pitchFamily="2" charset="0"/>
              </a:rPr>
              <a:t>（一）创新的界定</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     熊彼特认为，创新就是建立一种新的生产函数，也就是说，把前所未有的生产要素和生产条件的新组合引入生产体系，形成新的生产能力，最终获得利润。熊彼特进一步将创新划分为五种情况：</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①引入新产品或一种产品的新特性；②采用新技术，即新的生产方法；③开辟新市场；④获得原材料或半成品的新的供给来源；⑤重新组织产业结构。显然，熊彼特的“创新”是一个既包括新产品、新工艺的开发，又包括把这些开发成果转化为生产力的完整过程。</a:t>
            </a:r>
            <a:endParaRPr sz="24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3272327" y="738905"/>
            <a:ext cx="5648616" cy="75522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一、熊彼特创新理论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a:hlinkClick r:id="rId1" action="ppaction://hlinksldjump"/>
            </p:cNvPr>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5366"/>
          <p:cNvSpPr>
            <a:spLocks noChangeArrowheads="1"/>
          </p:cNvSpPr>
          <p:nvPr/>
        </p:nvSpPr>
        <p:spPr bwMode="auto">
          <a:xfrm>
            <a:off x="3272327" y="377590"/>
            <a:ext cx="5648616" cy="75522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一、熊彼特创新理论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5" name="文本框 4"/>
          <p:cNvSpPr txBox="1"/>
          <p:nvPr/>
        </p:nvSpPr>
        <p:spPr>
          <a:xfrm>
            <a:off x="1450340" y="1132840"/>
            <a:ext cx="10261600" cy="5262245"/>
          </a:xfrm>
          <a:prstGeom prst="rect">
            <a:avLst/>
          </a:prstGeom>
          <a:noFill/>
          <a:ln w="9525">
            <a:noFill/>
          </a:ln>
        </p:spPr>
        <p:txBody>
          <a:bodyPr wrap="square">
            <a:spAutoFit/>
          </a:bodyPr>
          <a:p>
            <a:pPr indent="266700"/>
            <a:r>
              <a:rPr sz="2400">
                <a:solidFill>
                  <a:srgbClr val="C00000"/>
                </a:solidFill>
                <a:latin typeface="Times New Roman" panose="02020603050405020304" pitchFamily="2" charset="0"/>
                <a:cs typeface="Times New Roman" panose="02020603050405020304" pitchFamily="2" charset="0"/>
              </a:rPr>
              <a:t>（二）创新与发明</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     熊彼特强调创新和发明在本质上是不同的，因此从理论上将发明与创新区分开。他认为发明是新工具或新方法的发现，而创新是新工具或新方法的应用，因而先有发明，后有创新。发明是指首次提出一种新产品或新工艺的想法，属于科技行为；创新则是首次尝试将这个想法付诸实施，属于经济行为。发明和创新有时是紧密联系的，但在多数情况下二者之间有着明显的时间差。导致二者之间存在时间差的一个重要原因是发明不具备商业化的全部或部分条件。许多发明需要在创新的帮助下才能在商业化阶段取得成功。从发明到创新往往是一个漫长而曲折的过程。</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rgbClr val="C00000"/>
                </a:solidFill>
                <a:latin typeface="Times New Roman" panose="02020603050405020304" pitchFamily="2" charset="0"/>
                <a:cs typeface="Times New Roman" panose="02020603050405020304" pitchFamily="2" charset="0"/>
              </a:rPr>
              <a:t>（三）企业家的职能与资源配置</a:t>
            </a:r>
            <a:endParaRPr sz="2400">
              <a:solidFill>
                <a:srgbClr val="C00000"/>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    创新是企业家对生产要素的重新组合，即对现有资源的整合，这种活动被称为“企业家的职能”。熊彼特认为，经济发展是一个在创新推动下的质变过程。他通过分析创新过程说明了资本主义经济繁荣、衰退、</a:t>
            </a:r>
            <a:r>
              <a:rPr sz="2400">
                <a:latin typeface="Times New Roman" panose="02020603050405020304" pitchFamily="2" charset="0"/>
                <a:cs typeface="Times New Roman" panose="02020603050405020304" pitchFamily="2" charset="0"/>
                <a:sym typeface="+mn-ea"/>
              </a:rPr>
              <a:t>萧 条和复</a:t>
            </a:r>
            <a:r>
              <a:rPr sz="2400">
                <a:latin typeface="Times New Roman" panose="02020603050405020304" pitchFamily="2" charset="0"/>
                <a:cs typeface="Times New Roman" panose="02020603050405020304" pitchFamily="2" charset="0"/>
                <a:sym typeface="+mn-ea"/>
              </a:rPr>
              <a:t>苏的周期性过程，并认为这个过程的决定性因素是创新</a:t>
            </a:r>
            <a:r>
              <a:rPr sz="2400">
                <a:latin typeface="Times New Roman" panose="02020603050405020304" pitchFamily="2" charset="0"/>
                <a:cs typeface="Times New Roman" panose="02020603050405020304" pitchFamily="2" charset="0"/>
                <a:sym typeface="+mn-ea"/>
              </a:rPr>
              <a:t>。</a:t>
            </a:r>
            <a:endParaRPr sz="2400">
              <a:solidFill>
                <a:schemeClr val="tx1"/>
              </a:solidFill>
              <a:latin typeface="Times New Roman" panose="02020603050405020304" pitchFamily="2" charset="0"/>
              <a:cs typeface="Times New Roman" panose="02020603050405020304" pitchFamily="2" charset="0"/>
            </a:endParaRPr>
          </a:p>
        </p:txBody>
      </p:sp>
      <p:grpSp>
        <p:nvGrpSpPr>
          <p:cNvPr id="6" name="圆角矩形 3">
            <a:hlinkClick r:id="" action="ppaction://noaction"/>
          </p:cNvPr>
          <p:cNvGrpSpPr/>
          <p:nvPr/>
        </p:nvGrpSpPr>
        <p:grpSpPr>
          <a:xfrm>
            <a:off x="11112349" y="6118823"/>
            <a:ext cx="941073" cy="565788"/>
            <a:chOff x="0" y="0"/>
            <a:chExt cx="941072" cy="565786"/>
          </a:xfrm>
        </p:grpSpPr>
        <p:sp>
          <p:nvSpPr>
            <p:cNvPr id="7" name="圆角矩形">
              <a:hlinkClick r:id="rId1" action="ppaction://hlinksldjump"/>
            </p:cNvPr>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8"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5366"/>
          <p:cNvSpPr>
            <a:spLocks noChangeArrowheads="1"/>
          </p:cNvSpPr>
          <p:nvPr/>
        </p:nvSpPr>
        <p:spPr bwMode="auto">
          <a:xfrm>
            <a:off x="3272327" y="662705"/>
            <a:ext cx="5648616" cy="75522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一、熊彼特创新理论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5" name="文本框 4"/>
          <p:cNvSpPr txBox="1"/>
          <p:nvPr/>
        </p:nvSpPr>
        <p:spPr>
          <a:xfrm>
            <a:off x="1344295" y="1417955"/>
            <a:ext cx="10072370" cy="4523105"/>
          </a:xfrm>
          <a:prstGeom prst="rect">
            <a:avLst/>
          </a:prstGeom>
          <a:noFill/>
          <a:ln w="9525">
            <a:noFill/>
          </a:ln>
        </p:spPr>
        <p:txBody>
          <a:bodyPr wrap="square">
            <a:spAutoFit/>
          </a:bodyPr>
          <a:p>
            <a:pPr indent="43815"/>
            <a:r>
              <a:rPr lang="en-US" sz="2400">
                <a:solidFill>
                  <a:schemeClr val="tx1"/>
                </a:solidFill>
                <a:latin typeface="Times New Roman" panose="02020603050405020304" pitchFamily="2" charset="0"/>
                <a:cs typeface="Times New Roman" panose="02020603050405020304" pitchFamily="2" charset="0"/>
              </a:rPr>
              <a:t>        </a:t>
            </a:r>
            <a:r>
              <a:rPr sz="2400">
                <a:solidFill>
                  <a:schemeClr val="tx1"/>
                </a:solidFill>
                <a:latin typeface="Times New Roman" panose="02020603050405020304" pitchFamily="2" charset="0"/>
                <a:cs typeface="Times New Roman" panose="02020603050405020304" pitchFamily="2" charset="0"/>
              </a:rPr>
              <a:t>熊彼特的创新理论可以概括为</a:t>
            </a:r>
            <a:r>
              <a:rPr sz="2400" b="1">
                <a:solidFill>
                  <a:schemeClr val="tx1"/>
                </a:solidFill>
                <a:latin typeface="Times New Roman" panose="02020603050405020304" pitchFamily="2" charset="0"/>
                <a:cs typeface="Times New Roman" panose="02020603050405020304" pitchFamily="2" charset="0"/>
              </a:rPr>
              <a:t>“发明— 创新 — 扩散</a:t>
            </a:r>
            <a:r>
              <a:rPr sz="2400">
                <a:solidFill>
                  <a:schemeClr val="tx1"/>
                </a:solidFill>
                <a:latin typeface="Times New Roman" panose="02020603050405020304" pitchFamily="2" charset="0"/>
                <a:cs typeface="Times New Roman" panose="02020603050405020304" pitchFamily="2" charset="0"/>
              </a:rPr>
              <a:t>”模型。他强调了创新对资源配置有重要意义的</a:t>
            </a:r>
            <a:r>
              <a:rPr sz="2400" b="1">
                <a:solidFill>
                  <a:schemeClr val="tx1"/>
                </a:solidFill>
                <a:latin typeface="Times New Roman" panose="02020603050405020304" pitchFamily="2" charset="0"/>
                <a:cs typeface="Times New Roman" panose="02020603050405020304" pitchFamily="2" charset="0"/>
              </a:rPr>
              <a:t>三个特征</a:t>
            </a:r>
            <a:r>
              <a:rPr sz="2400">
                <a:solidFill>
                  <a:schemeClr val="tx1"/>
                </a:solidFill>
                <a:latin typeface="Times New Roman" panose="02020603050405020304" pitchFamily="2" charset="0"/>
                <a:cs typeface="Times New Roman" panose="02020603050405020304" pitchFamily="2" charset="0"/>
              </a:rPr>
              <a:t>：①创新依赖资源的投入；②创新内嵌于那些实施新组合的新企业中；③创新通常是由被称为“新人”的企业家驱动的，他们往往不是在现有商业圈中占主导地位的人。熊彼特的早期研究认为，创新就是对特定问题持新思路的个体企业家和社会惯性思维之间持续斗争的结果。这在一定程度上可以解释大量的创新涌现在 19 世纪末的欧洲。但是在 20 世纪最初的几十年中，创新越来越多地发生在团队和大型组织中。熊彼特在后来的研究中强调了系统研究大公司的“合作型”企业家精神的必要性。</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     虽然熊彼特首次提出了创新理论，也列举了创新的一些具体形式，但他并没有直接界定狭义的技术创新。他的创新概念涵盖的范围很广，既涉及技术创新、产品创新，又包括组织创新、市场创新。</a:t>
            </a:r>
            <a:endParaRPr sz="2400">
              <a:solidFill>
                <a:schemeClr val="tx1"/>
              </a:solidFill>
              <a:latin typeface="Times New Roman" panose="02020603050405020304" pitchFamily="2" charset="0"/>
              <a:cs typeface="Times New Roman" panose="02020603050405020304" pitchFamily="2" charset="0"/>
            </a:endParaRPr>
          </a:p>
        </p:txBody>
      </p:sp>
      <p:grpSp>
        <p:nvGrpSpPr>
          <p:cNvPr id="4" name="圆角矩形 3">
            <a:hlinkClick r:id="" action="ppaction://noaction"/>
          </p:cNvPr>
          <p:cNvGrpSpPr/>
          <p:nvPr/>
        </p:nvGrpSpPr>
        <p:grpSpPr>
          <a:xfrm>
            <a:off x="11112349" y="6118823"/>
            <a:ext cx="941073" cy="565788"/>
            <a:chOff x="0" y="0"/>
            <a:chExt cx="941072" cy="565786"/>
          </a:xfrm>
        </p:grpSpPr>
        <p:sp>
          <p:nvSpPr>
            <p:cNvPr id="6" name="圆角矩形">
              <a:hlinkClick r:id="rId1" action="ppaction://hlinksldjump"/>
            </p:cNvPr>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7"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802765" y="1250315"/>
            <a:ext cx="9523730" cy="5262245"/>
          </a:xfrm>
          <a:prstGeom prst="rect">
            <a:avLst/>
          </a:prstGeom>
          <a:noFill/>
          <a:ln w="9525">
            <a:noFill/>
          </a:ln>
        </p:spPr>
        <p:txBody>
          <a:bodyPr wrap="square">
            <a:spAutoFit/>
          </a:bodyPr>
          <a:p>
            <a:pPr indent="266700"/>
            <a:r>
              <a:rPr lang="en-US" sz="2400">
                <a:solidFill>
                  <a:schemeClr val="tx1"/>
                </a:solidFill>
                <a:latin typeface="Times New Roman" panose="02020603050405020304" pitchFamily="2" charset="0"/>
                <a:cs typeface="Times New Roman" panose="02020603050405020304" pitchFamily="2" charset="0"/>
              </a:rPr>
              <a:t>     </a:t>
            </a:r>
            <a:r>
              <a:rPr sz="2400">
                <a:solidFill>
                  <a:schemeClr val="tx1"/>
                </a:solidFill>
                <a:latin typeface="Times New Roman" panose="02020603050405020304" pitchFamily="2" charset="0"/>
                <a:cs typeface="Times New Roman" panose="02020603050405020304" pitchFamily="2" charset="0"/>
              </a:rPr>
              <a:t>关于技术创新的定义有很多，学者们从产品生产、销售和获益等方面把技术创新定义为创造价值的全过程。罗伯特·索洛（Robert Solow）较为全面地对技术创新理论进行了研究，他在《在资本化过程中的创新：对熊彼特理论的评论》一文中首次提出了技术创新成立的两个条件：产生新想法和实现想法的后续发展。伊诺思也曾经在《石油加工业中的发明与创新》一文中首次直接明确地对技术创新做出界定，认为技术创新是集中行为综合的结果，这些行为包括选择发明、投入资本、建立组织、制定计划、聘用工人和开辟市场等。</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     在我国，以傅家骥为代表的技术创新专家认为，技术创新是企业家抓住市场的潜在盈利机会， 以获取商业利益为目标，重新组织生产条件和要素，建立起效率更高、成本更低的生产经营系统， 从而推出新的产品和生产方法，开辟新的市场，获得新的原材料或半成品供给来源，建立企业的新组织。它是包括科技、组织、商业和金融等一系列活动的综合过程。</a:t>
            </a:r>
            <a:endParaRPr sz="24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3272327" y="495065"/>
            <a:ext cx="5648616" cy="75522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二、技术创新理论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5" name="圆角矩形 3">
            <a:hlinkClick r:id="" action="ppaction://noaction"/>
          </p:cNvPr>
          <p:cNvGrpSpPr/>
          <p:nvPr/>
        </p:nvGrpSpPr>
        <p:grpSpPr>
          <a:xfrm>
            <a:off x="11112349" y="6118823"/>
            <a:ext cx="941073" cy="565788"/>
            <a:chOff x="0" y="0"/>
            <a:chExt cx="941072" cy="565786"/>
          </a:xfrm>
        </p:grpSpPr>
        <p:sp>
          <p:nvSpPr>
            <p:cNvPr id="6" name="圆角矩形">
              <a:hlinkClick r:id="rId1" action="ppaction://hlinksldjump"/>
            </p:cNvPr>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7"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1345565" y="1478915"/>
            <a:ext cx="10224135" cy="4523105"/>
          </a:xfrm>
          <a:prstGeom prst="rect">
            <a:avLst/>
          </a:prstGeom>
          <a:noFill/>
          <a:ln w="9525">
            <a:noFill/>
          </a:ln>
        </p:spPr>
        <p:txBody>
          <a:bodyPr wrap="square">
            <a:spAutoFit/>
          </a:bodyPr>
          <a:p>
            <a:pPr indent="266700"/>
            <a:r>
              <a:rPr lang="en-US" sz="2400">
                <a:solidFill>
                  <a:schemeClr val="tx1"/>
                </a:solidFill>
                <a:latin typeface="Times New Roman" panose="02020603050405020304" pitchFamily="2" charset="0"/>
                <a:cs typeface="Times New Roman" panose="02020603050405020304" pitchFamily="2" charset="0"/>
              </a:rPr>
              <a:t>   </a:t>
            </a:r>
            <a:r>
              <a:rPr sz="2400">
                <a:solidFill>
                  <a:schemeClr val="tx1"/>
                </a:solidFill>
                <a:latin typeface="Times New Roman" panose="02020603050405020304" pitchFamily="2" charset="0"/>
                <a:cs typeface="Times New Roman" panose="02020603050405020304" pitchFamily="2" charset="0"/>
              </a:rPr>
              <a:t>1970 年，兰斯·戴维斯（Lance Davis）和道格拉斯·诺思（Douglass North）在《制度变革与美国经济增长》（Institutional Change and American Economic Growth: A First Step Towards a Theory of Institutional Innovation）一文中提出了制度创新理论。他们认为，制度创新是指经济组织形式或经营管理方式的革新。</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   诺思认为，历史上的经济增长并不是由技术进步决定的，技术进步只是伴随着经济增长的一个现象或结果，而制度变革决定性地影响了技术创新。制度创新是经济持续增长和社会进步的原因。他设计出了一个关于制度创新的经济模式，从产权制度、法律制度以及其他经济结构的变革与创新等角度出发，对制度创新进行了深入研究。诺思认为，在找到提高新技术和新工艺的创造者的个人收益的手段之前，产生新技术和新工艺的进展一直很缓慢，直到近代产权制度的出现改变了这一现象。1624 年，《垄断法》</a:t>
            </a:r>
            <a:endParaRPr sz="2400">
              <a:solidFill>
                <a:schemeClr val="tx1"/>
              </a:solidFill>
              <a:latin typeface="Times New Roman" panose="02020603050405020304" pitchFamily="2" charset="0"/>
              <a:cs typeface="Times New Roman" panose="02020603050405020304" pitchFamily="2" charset="0"/>
            </a:endParaRPr>
          </a:p>
        </p:txBody>
      </p:sp>
      <p:sp>
        <p:nvSpPr>
          <p:cNvPr id="2" name="矩形 15366"/>
          <p:cNvSpPr>
            <a:spLocks noChangeArrowheads="1"/>
          </p:cNvSpPr>
          <p:nvPr/>
        </p:nvSpPr>
        <p:spPr bwMode="auto">
          <a:xfrm>
            <a:off x="3271692" y="723665"/>
            <a:ext cx="5648616" cy="755225"/>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三、制度创新理论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grpSp>
        <p:nvGrpSpPr>
          <p:cNvPr id="5" name="圆角矩形 3">
            <a:hlinkClick r:id="" action="ppaction://noaction"/>
          </p:cNvPr>
          <p:cNvGrpSpPr/>
          <p:nvPr/>
        </p:nvGrpSpPr>
        <p:grpSpPr>
          <a:xfrm>
            <a:off x="11112349" y="6118823"/>
            <a:ext cx="941073" cy="565788"/>
            <a:chOff x="0" y="0"/>
            <a:chExt cx="941072" cy="565786"/>
          </a:xfrm>
        </p:grpSpPr>
        <p:sp>
          <p:nvSpPr>
            <p:cNvPr id="6" name="圆角矩形">
              <a:hlinkClick r:id="rId1" action="ppaction://hlinksldjump"/>
            </p:cNvPr>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7"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15366"/>
          <p:cNvSpPr>
            <a:spLocks noChangeArrowheads="1"/>
          </p:cNvSpPr>
          <p:nvPr/>
        </p:nvSpPr>
        <p:spPr bwMode="auto">
          <a:xfrm>
            <a:off x="3272327" y="723662"/>
            <a:ext cx="5648616" cy="755231"/>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三、制度创新理论</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2" name="文本框 1"/>
          <p:cNvSpPr txBox="1"/>
          <p:nvPr/>
        </p:nvSpPr>
        <p:spPr>
          <a:xfrm>
            <a:off x="1345565" y="1478915"/>
            <a:ext cx="10224135" cy="4523105"/>
          </a:xfrm>
          <a:prstGeom prst="rect">
            <a:avLst/>
          </a:prstGeom>
          <a:noFill/>
          <a:ln w="9525">
            <a:noFill/>
          </a:ln>
        </p:spPr>
        <p:txBody>
          <a:bodyPr wrap="square">
            <a:spAutoFit/>
          </a:bodyPr>
          <a:p>
            <a:pPr marL="42545" indent="-29845"/>
            <a:r>
              <a:rPr sz="2400">
                <a:solidFill>
                  <a:schemeClr val="tx1"/>
                </a:solidFill>
                <a:latin typeface="Times New Roman" panose="02020603050405020304" pitchFamily="2" charset="0"/>
                <a:cs typeface="Times New Roman" panose="02020603050405020304" pitchFamily="2" charset="0"/>
              </a:rPr>
              <a:t>的问世标志着英国专利制度的最终形成。无限的好奇心和求知欲固然能带来我们在整个人类历史进程中看到的技术变革，但只有提高个人收益才能激励人们坚持不懈地为改进技术而努力。在诺思看来，制度创新决定技术进步。虽然技术创新对制度创新有重要的影响， 例如技术创新可以降低某些制度调整的操作成本，增加制度创新的潜在利润，但制度创新对技术创新起到决定性的作用。</a:t>
            </a:r>
            <a:endParaRPr sz="2400">
              <a:solidFill>
                <a:schemeClr val="tx1"/>
              </a:solidFill>
              <a:latin typeface="Times New Roman" panose="02020603050405020304" pitchFamily="2" charset="0"/>
              <a:cs typeface="Times New Roman" panose="02020603050405020304" pitchFamily="2" charset="0"/>
            </a:endParaRPr>
          </a:p>
          <a:p>
            <a:pPr indent="266700"/>
            <a:r>
              <a:rPr sz="2400">
                <a:solidFill>
                  <a:schemeClr val="tx1"/>
                </a:solidFill>
                <a:latin typeface="Times New Roman" panose="02020603050405020304" pitchFamily="2" charset="0"/>
                <a:cs typeface="Times New Roman" panose="02020603050405020304" pitchFamily="2" charset="0"/>
              </a:rPr>
              <a:t>     20 世纪 80 年代末至 90 年代初，对国家创新体系的研究开始兴起，共同特征是将创新视为一个复杂的系统，强调从社会经济的宏观角度来解释各国技术创新成果的差异，强调从更为广阔的社会文化背景来研究不同企业技术创新行为的差异。1987 年，英国经济学家克里斯托夫·弗里（Christopher Freeman）对日本进行了考察和分析，发现日本在技术落后的情况下，以技术创新为主导，辅以组织创新和制度创新，只用了几十年</a:t>
            </a:r>
            <a:endParaRPr sz="2400">
              <a:solidFill>
                <a:schemeClr val="tx1"/>
              </a:solidFill>
              <a:latin typeface="Times New Roman" panose="02020603050405020304" pitchFamily="2" charset="0"/>
              <a:cs typeface="Times New Roman" panose="02020603050405020304" pitchFamily="2" charset="0"/>
            </a:endParaRPr>
          </a:p>
        </p:txBody>
      </p:sp>
      <p:grpSp>
        <p:nvGrpSpPr>
          <p:cNvPr id="6" name="圆角矩形 3">
            <a:hlinkClick r:id="" action="ppaction://noaction"/>
          </p:cNvPr>
          <p:cNvGrpSpPr/>
          <p:nvPr/>
        </p:nvGrpSpPr>
        <p:grpSpPr>
          <a:xfrm>
            <a:off x="11112349" y="6118823"/>
            <a:ext cx="941073" cy="565788"/>
            <a:chOff x="0" y="0"/>
            <a:chExt cx="941072" cy="565786"/>
          </a:xfrm>
        </p:grpSpPr>
        <p:sp>
          <p:nvSpPr>
            <p:cNvPr id="7" name="圆角矩形">
              <a:hlinkClick r:id="rId1" action="ppaction://hlinksldjump"/>
            </p:cNvPr>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8"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5366"/>
          <p:cNvSpPr>
            <a:spLocks noChangeArrowheads="1"/>
          </p:cNvSpPr>
          <p:nvPr/>
        </p:nvSpPr>
        <p:spPr bwMode="auto">
          <a:xfrm>
            <a:off x="3272327" y="723660"/>
            <a:ext cx="5648616" cy="755235"/>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四、创新理论评述</a:t>
            </a:r>
            <a:endParaRPr lang="zh-CN" altLang="en-US" sz="2400" b="1" dirty="0">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sp>
        <p:nvSpPr>
          <p:cNvPr id="6" name="文本框 5"/>
          <p:cNvSpPr txBox="1"/>
          <p:nvPr/>
        </p:nvSpPr>
        <p:spPr>
          <a:xfrm>
            <a:off x="1345565" y="1478915"/>
            <a:ext cx="10224135" cy="4154170"/>
          </a:xfrm>
          <a:prstGeom prst="rect">
            <a:avLst/>
          </a:prstGeom>
          <a:noFill/>
          <a:ln w="9525">
            <a:noFill/>
          </a:ln>
        </p:spPr>
        <p:txBody>
          <a:bodyPr wrap="square">
            <a:spAutoFit/>
          </a:bodyPr>
          <a:p>
            <a:pPr indent="12065"/>
            <a:r>
              <a:rPr lang="en-US" sz="2400">
                <a:solidFill>
                  <a:schemeClr val="tx1"/>
                </a:solidFill>
                <a:latin typeface="Times New Roman" panose="02020603050405020304" pitchFamily="2" charset="0"/>
                <a:cs typeface="Times New Roman" panose="02020603050405020304" pitchFamily="2" charset="0"/>
              </a:rPr>
              <a:t>        </a:t>
            </a:r>
            <a:r>
              <a:rPr sz="2400">
                <a:solidFill>
                  <a:schemeClr val="tx1"/>
                </a:solidFill>
                <a:latin typeface="Times New Roman" panose="02020603050405020304" pitchFamily="2" charset="0"/>
                <a:cs typeface="Times New Roman" panose="02020603050405020304" pitchFamily="2" charset="0"/>
              </a:rPr>
              <a:t>创新活动的本质是市场和技术的有效结合，但在创新过程中存在市场失灵等许多不确定因素， 需要资本、技术、市场、制度与环境的协调与互动。从熊彼特提出创新理论到技术创新、制度创新和国家创新体系等理论的发展，这些理论对社会创新活动的各个环节、各要个素的认识和强调是不同的。熊彼特提出了创新理论，但并没有界定技术创新、制度创新、金融创新等狭义创新的内容， 而之后的学者则从社会创新过程中的单一要素出发进行研究，忽视了各种因素、环节之间的相互作用和影响。国家创新体系理论强调了社会创新过程中各个主体、环节、要素之间的相互作用及影响， 可以说是对前人的创新理论的总结和深化。因此，我们要系统地看待社会创新过程中各个要素、环节、主体的相互作用和影响，这样才能使社会创新的成效、作用更加显著</a:t>
            </a:r>
            <a:r>
              <a:rPr lang="zh-CN" sz="2400">
                <a:solidFill>
                  <a:schemeClr val="tx1"/>
                </a:solidFill>
                <a:latin typeface="Times New Roman" panose="02020603050405020304" pitchFamily="2" charset="0"/>
                <a:cs typeface="Times New Roman" panose="02020603050405020304" pitchFamily="2" charset="0"/>
              </a:rPr>
              <a:t>。</a:t>
            </a:r>
            <a:endParaRPr lang="zh-CN" sz="2400">
              <a:solidFill>
                <a:schemeClr val="tx1"/>
              </a:solidFill>
              <a:latin typeface="Times New Roman" panose="02020603050405020304" pitchFamily="2" charset="0"/>
              <a:cs typeface="Times New Roman" panose="02020603050405020304" pitchFamily="2" charset="0"/>
            </a:endParaRPr>
          </a:p>
        </p:txBody>
      </p:sp>
      <p:grpSp>
        <p:nvGrpSpPr>
          <p:cNvPr id="7" name="圆角矩形 3">
            <a:hlinkClick r:id="" action="ppaction://noaction"/>
          </p:cNvPr>
          <p:cNvGrpSpPr/>
          <p:nvPr/>
        </p:nvGrpSpPr>
        <p:grpSpPr>
          <a:xfrm>
            <a:off x="11112349" y="6118823"/>
            <a:ext cx="941073" cy="565788"/>
            <a:chOff x="0" y="0"/>
            <a:chExt cx="941072" cy="565786"/>
          </a:xfrm>
        </p:grpSpPr>
        <p:sp>
          <p:nvSpPr>
            <p:cNvPr id="8" name="圆角矩形">
              <a:hlinkClick r:id="rId1" action="ppaction://hlinksldjump"/>
            </p:cNvPr>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9"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tile tx="0" ty="0" sx="100000" sy="100000" flip="none" algn="tl"/>
        </a:blip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2"/>
          <a:srcRect l="35967" b="42170"/>
          <a:stretch>
            <a:fillRect/>
          </a:stretch>
        </p:blipFill>
        <p:spPr>
          <a:xfrm flipH="1">
            <a:off x="3955415" y="2446020"/>
            <a:ext cx="8236585" cy="441198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 y="162560"/>
            <a:ext cx="10600055" cy="6673850"/>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706" y="2368140"/>
            <a:ext cx="862918" cy="240485"/>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98586">
            <a:off x="9869142" y="2725821"/>
            <a:ext cx="233412" cy="778040"/>
          </a:xfrm>
          <a:prstGeom prst="rect">
            <a:avLst/>
          </a:prstGeom>
        </p:spPr>
      </p:pic>
      <p:pic>
        <p:nvPicPr>
          <p:cNvPr id="17" name="图片 16" descr="图片包含 游戏机&#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7394" y="3980852"/>
            <a:ext cx="2318392" cy="2418159"/>
          </a:xfrm>
          <a:prstGeom prst="rect">
            <a:avLst/>
          </a:prstGeom>
        </p:spPr>
      </p:pic>
      <p:pic>
        <p:nvPicPr>
          <p:cNvPr id="64" name="图片 63"/>
          <p:cNvPicPr>
            <a:picLocks noChangeAspect="1"/>
          </p:cNvPicPr>
          <p:nvPr/>
        </p:nvPicPr>
        <p:blipFill>
          <a:blip r:embed="rId7">
            <a:biLevel thresh="50000"/>
          </a:blip>
          <a:stretch>
            <a:fillRect/>
          </a:stretch>
        </p:blipFill>
        <p:spPr>
          <a:xfrm>
            <a:off x="6103129" y="3647436"/>
            <a:ext cx="5998984" cy="3188484"/>
          </a:xfrm>
          <a:prstGeom prst="rect">
            <a:avLst/>
          </a:prstGeom>
        </p:spPr>
      </p:pic>
      <p:pic>
        <p:nvPicPr>
          <p:cNvPr id="13" name="图片 12" descr="图片包含 游戏机&#10;&#10;描述已自动生成"/>
          <p:cNvPicPr>
            <a:picLocks noChangeAspect="1"/>
          </p:cNvPicPr>
          <p:nvPr/>
        </p:nvPicPr>
        <p:blipFill rotWithShape="1">
          <a:blip r:embed="rId8">
            <a:extLst>
              <a:ext uri="{28A0092B-C50C-407E-A947-70E740481C1C}">
                <a14:useLocalDpi xmlns:a14="http://schemas.microsoft.com/office/drawing/2010/main" val="0"/>
              </a:ext>
            </a:extLst>
          </a:blip>
          <a:srcRect t="5503" r="13738"/>
          <a:stretch>
            <a:fillRect/>
          </a:stretch>
        </p:blipFill>
        <p:spPr>
          <a:xfrm flipH="1">
            <a:off x="-1270" y="0"/>
            <a:ext cx="12193270" cy="6859905"/>
          </a:xfrm>
          <a:prstGeom prst="rect">
            <a:avLst/>
          </a:prstGeom>
        </p:spPr>
      </p:pic>
      <p:sp>
        <p:nvSpPr>
          <p:cNvPr id="37" name="文本框 36"/>
          <p:cNvSpPr txBox="1"/>
          <p:nvPr/>
        </p:nvSpPr>
        <p:spPr>
          <a:xfrm rot="21315678">
            <a:off x="5642559" y="4144499"/>
            <a:ext cx="6583680" cy="1861185"/>
          </a:xfrm>
          <a:prstGeom prst="rect">
            <a:avLst/>
          </a:prstGeom>
          <a:noFill/>
        </p:spPr>
        <p:txBody>
          <a:bodyPr wrap="none" rtlCol="0">
            <a:spAutoFit/>
            <a:scene3d>
              <a:camera prst="orthographicFront"/>
              <a:lightRig rig="threePt" dir="t"/>
            </a:scene3d>
          </a:bodyPr>
          <a:lstStyle/>
          <a:p>
            <a:pPr algn="l"/>
            <a:r>
              <a:rPr kumimoji="1" lang="zh-CN" altLang="en-US" sz="8800" dirty="0">
                <a:solidFill>
                  <a:srgbClr val="C00000"/>
                </a:solidFill>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 </a:t>
            </a:r>
            <a:r>
              <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案例分析</a:t>
            </a:r>
            <a:endPar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pic>
        <p:nvPicPr>
          <p:cNvPr id="3" name="图片 2" descr="图片包含 游戏机, 房间, 钟表&#10;&#10;描述已自动生成"/>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590" y="2392045"/>
            <a:ext cx="4465955" cy="4465955"/>
          </a:xfrm>
          <a:prstGeom prst="rect">
            <a:avLst/>
          </a:prstGeom>
        </p:spPr>
      </p:pic>
      <p:pic>
        <p:nvPicPr>
          <p:cNvPr id="2" name="图片 1" descr="图片包含 游戏机&#10;&#10;描述已自动生成"/>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54160" y="116205"/>
            <a:ext cx="2826385" cy="2826385"/>
          </a:xfrm>
          <a:prstGeom prst="rect">
            <a:avLst/>
          </a:prstGeom>
        </p:spPr>
      </p:pic>
      <p:grpSp>
        <p:nvGrpSpPr>
          <p:cNvPr id="1065" name="圆角矩形 3">
            <a:hlinkClick r:id="" action="ppaction://noaction"/>
          </p:cNvPr>
          <p:cNvGrpSpPr/>
          <p:nvPr/>
        </p:nvGrpSpPr>
        <p:grpSpPr>
          <a:xfrm>
            <a:off x="11112349" y="617597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4" name="Back">
              <a:hlinkClick r:id="rId1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1020" y="1548482"/>
            <a:ext cx="3627755" cy="942272"/>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r>
              <a:rPr lang="zh-CN" altLang="en-US" sz="3600" dirty="0">
                <a:sym typeface="字魂131号-酷乐潮玩体" panose="00000500000000000000" pitchFamily="2" charset="-122"/>
              </a:rPr>
              <a:t>案例</a:t>
            </a:r>
            <a:endParaRPr lang="zh-CN" altLang="en-US" sz="3600" dirty="0">
              <a:sym typeface="字魂131号-酷乐潮玩体" panose="00000500000000000000" pitchFamily="2" charset="-122"/>
            </a:endParaRPr>
          </a:p>
        </p:txBody>
      </p:sp>
      <p:sp>
        <p:nvSpPr>
          <p:cNvPr id="4" name="文本框 3">
            <a:hlinkClick r:id="rId1" action="ppaction://hlinksldjump"/>
          </p:cNvPr>
          <p:cNvSpPr txBox="1"/>
          <p:nvPr/>
        </p:nvSpPr>
        <p:spPr>
          <a:xfrm>
            <a:off x="3921125" y="3319780"/>
            <a:ext cx="3376930" cy="607695"/>
          </a:xfrm>
          <a:prstGeom prst="rect">
            <a:avLst/>
          </a:prstGeom>
          <a:noFill/>
        </p:spPr>
        <p:txBody>
          <a:bodyPr wrap="none" rtlCol="0" anchor="t">
            <a:spAutoFit/>
          </a:bodyPr>
          <a:p>
            <a:pPr algn="ctr">
              <a:lnSpc>
                <a:spcPct val="120000"/>
              </a:lnSpc>
              <a:spcBef>
                <a:spcPts val="25"/>
              </a:spcBef>
            </a:pPr>
            <a:r>
              <a:rPr sz="2800" b="1">
                <a:solidFill>
                  <a:srgbClr val="C00000"/>
                </a:solidFill>
                <a:latin typeface="Times New Roman" panose="02020603050405020304" pitchFamily="2" charset="0"/>
                <a:cs typeface="Times New Roman" panose="02020603050405020304" pitchFamily="2" charset="0"/>
                <a:sym typeface="+mn-ea"/>
              </a:rPr>
              <a:t>美国 3M 公司的创新</a:t>
            </a:r>
            <a:endParaRPr sz="2800" b="1">
              <a:solidFill>
                <a:srgbClr val="C00000"/>
              </a:solidFill>
              <a:latin typeface="Times New Roman" panose="02020603050405020304" pitchFamily="2" charset="0"/>
              <a:cs typeface="Times New Roman" panose="02020603050405020304" pitchFamily="2" charset="0"/>
              <a:sym typeface="+mn-ea"/>
            </a:endParaRPr>
          </a:p>
        </p:txBody>
      </p:sp>
      <p:pic>
        <p:nvPicPr>
          <p:cNvPr id="8" name="图片 7" descr="&amp;pky8189337515&amp;"/>
          <p:cNvPicPr>
            <a:picLocks noChangeAspect="1"/>
          </p:cNvPicPr>
          <p:nvPr/>
        </p:nvPicPr>
        <p:blipFill>
          <a:blip r:embed="rId2"/>
          <a:srcRect l="25279" r="32070" b="12074"/>
          <a:stretch>
            <a:fillRect/>
          </a:stretch>
        </p:blipFill>
        <p:spPr>
          <a:xfrm>
            <a:off x="8046085" y="215900"/>
            <a:ext cx="3117215" cy="6426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 to="" calcmode="lin" valueType="num">
                                      <p:cBhvr>
                                        <p:cTn id="6" dur="500" fill="hold">
                                          <p:stCondLst>
                                            <p:cond delay="0"/>
                                          </p:stCondLst>
                                        </p:cTn>
                                        <p:tgtEl>
                                          <p:spTgt spid="4"/>
                                        </p:tgtEl>
                                        <p:attrNameLst>
                                          <p:attrName>ppt_h</p:attrName>
                                        </p:attrNameLst>
                                      </p:cBhvr>
                                      <p:tavLst>
                                        <p:tav tm="0">
                                          <p:val>
                                            <p:strVal val="ppt_h"/>
                                          </p:val>
                                        </p:tav>
                                        <p:tav tm="100000">
                                          <p:val>
                                            <p:strVal val="#ppt_h"/>
                                          </p:val>
                                        </p:tav>
                                      </p:tavLst>
                                    </p:anim>
                                    <p:anim to="" calcmode="lin" valueType="num">
                                      <p:cBhvr>
                                        <p:cTn id="7" dur="500" fill="hold">
                                          <p:stCondLst>
                                            <p:cond delay="0"/>
                                          </p:stCondLst>
                                        </p:cTn>
                                        <p:tgtEl>
                                          <p:spTgt spid="4"/>
                                        </p:tgtEl>
                                        <p:attrNameLst>
                                          <p:attrName>ppt_w</p:attrName>
                                        </p:attrNameLst>
                                      </p:cBhvr>
                                      <p:tavLst>
                                        <p:tav tm="0">
                                          <p:val>
                                            <p:strVal val="ppt_w"/>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6" presetClass="emph" presetSubtype="0" fill="hold" grpId="0" nodeType="clickEffect">
                                  <p:stCondLst>
                                    <p:cond delay="0"/>
                                  </p:stCondLst>
                                  <p:childTnLst>
                                    <p:anim to="" calcmode="lin" valueType="num">
                                      <p:cBhvr>
                                        <p:cTn id="12" dur="500" fill="hold">
                                          <p:stCondLst>
                                            <p:cond delay="0"/>
                                          </p:stCondLst>
                                        </p:cTn>
                                        <p:tgtEl>
                                          <p:spTgt spid="4"/>
                                        </p:tgtEl>
                                        <p:attrNameLst>
                                          <p:attrName>ppt_h</p:attrName>
                                        </p:attrNameLst>
                                      </p:cBhvr>
                                      <p:tavLst>
                                        <p:tav tm="0">
                                          <p:val>
                                            <p:strVal val="#ppt_h"/>
                                          </p:val>
                                        </p:tav>
                                        <p:tav tm="100000">
                                          <p:val>
                                            <p:strVal val="#ppt_h*1.5"/>
                                          </p:val>
                                        </p:tav>
                                      </p:tavLst>
                                    </p:anim>
                                    <p:anim to="" calcmode="lin" valueType="num">
                                      <p:cBhvr>
                                        <p:cTn id="13" dur="500" fill="hold">
                                          <p:stCondLst>
                                            <p:cond delay="0"/>
                                          </p:stCondLst>
                                        </p:cTn>
                                        <p:tgtEl>
                                          <p:spTgt spid="4"/>
                                        </p:tgtEl>
                                        <p:attrNameLst>
                                          <p:attrName>ppt_w</p:attrName>
                                        </p:attrNameLst>
                                      </p:cBhvr>
                                      <p:tavLst>
                                        <p:tav tm="0">
                                          <p:val>
                                            <p:strVal val="#ppt_w"/>
                                          </p:val>
                                        </p:tav>
                                        <p:tav tm="100000">
                                          <p:val>
                                            <p:strVal val="#ppt_w*1.5"/>
                                          </p:val>
                                        </p:tav>
                                      </p:tavLst>
                                    </p:anim>
                                  </p:childTnLst>
                                </p:cTn>
                              </p:par>
                            </p:childTnLst>
                          </p:cTn>
                        </p:par>
                      </p:childTnLst>
                    </p:cTn>
                  </p:par>
                </p:childTnLst>
              </p:cTn>
              <p:nextCondLst>
                <p:cond evt="onClick" delay="0">
                  <p:tgtEl>
                    <p:spTgt spid="4"/>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14" name="图片 13" descr="&amp;pky8789337449&amp;"/>
          <p:cNvPicPr>
            <a:picLocks noChangeAspect="1"/>
          </p:cNvPicPr>
          <p:nvPr/>
        </p:nvPicPr>
        <p:blipFill>
          <a:blip r:embed="rId2"/>
          <a:stretch>
            <a:fillRect/>
          </a:stretch>
        </p:blipFill>
        <p:spPr>
          <a:xfrm>
            <a:off x="-226060" y="757555"/>
            <a:ext cx="2930525" cy="6100445"/>
          </a:xfrm>
          <a:prstGeom prst="rect">
            <a:avLst/>
          </a:prstGeom>
        </p:spPr>
      </p:pic>
      <p:sp>
        <p:nvSpPr>
          <p:cNvPr id="3" name="文本框 2"/>
          <p:cNvSpPr txBox="1"/>
          <p:nvPr/>
        </p:nvSpPr>
        <p:spPr>
          <a:xfrm>
            <a:off x="2247900" y="1544320"/>
            <a:ext cx="9257665" cy="5262245"/>
          </a:xfrm>
          <a:prstGeom prst="rect">
            <a:avLst/>
          </a:prstGeom>
          <a:noFill/>
          <a:ln w="9525">
            <a:noFill/>
          </a:ln>
        </p:spPr>
        <p:txBody>
          <a:bodyPr wrap="square">
            <a:spAutoFit/>
          </a:bodyPr>
          <a:p>
            <a:pPr indent="0"/>
            <a:r>
              <a:rPr sz="2400" b="1">
                <a:latin typeface="Times New Roman" panose="02020603050405020304" pitchFamily="2" charset="0"/>
                <a:cs typeface="Times New Roman" panose="02020603050405020304" pitchFamily="2" charset="0"/>
              </a:rPr>
              <a:t>一、3M 公司的基本情况</a:t>
            </a:r>
            <a:r>
              <a:rPr sz="2400">
                <a:latin typeface="Times New Roman" panose="02020603050405020304" pitchFamily="2" charset="0"/>
                <a:cs typeface="Times New Roman" panose="02020603050405020304" pitchFamily="2" charset="0"/>
              </a:rPr>
              <a:t>          美国 3M 公司创建于 1902 年，全称是“Minnesota Mining and Manufacturing Company”（明尼苏达矿务及制造业公司），总部设在美国明尼苏达州的圣保罗市，是世界著名的产品多元化跨国企业。3M 公司以勇于创新、产品繁多闻名于世，在其百多年的历史中开发了六万多种高品质产品。一百多年来，3M 的产品已深入人们的生活，从家庭用品到医疗用品，从运输、建筑到商业、教育、电子、通信等各个领域，极大地改变了人们的生活和工作方式。今天，世界上有 50% 的人每天直接或间接地接触到 3M 公司的产品。        “Practical and ingenious solutions that help customers succeed.”是 3M 公司的企业使命。1902 年至今，这一目标始终如一。3M 公司听取客户的意见，了解客户的需求，提供解决方案，并向顾客承诺售出的每件产品皆具有质量、服务和价值的保障。</a:t>
            </a:r>
            <a:endParaRPr sz="2400">
              <a:latin typeface="Times New Roman" panose="02020603050405020304" pitchFamily="2" charset="0"/>
              <a:cs typeface="Times New Roman" panose="02020603050405020304" pitchFamily="2" charset="0"/>
            </a:endParaRPr>
          </a:p>
          <a:p>
            <a:endParaRPr sz="2400">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7" name="图片 6" descr="图片包含 游戏机, 乐高&#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73257">
            <a:off x="6269013" y="5293430"/>
            <a:ext cx="869991" cy="24048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sp>
        <p:nvSpPr>
          <p:cNvPr id="16" name="矩形 15"/>
          <p:cNvSpPr/>
          <p:nvPr/>
        </p:nvSpPr>
        <p:spPr>
          <a:xfrm flipH="1">
            <a:off x="1156335" y="3803015"/>
            <a:ext cx="6623050" cy="1198880"/>
          </a:xfrm>
          <a:prstGeom prst="rect">
            <a:avLst/>
          </a:prstGeom>
          <a:ln>
            <a:noFill/>
          </a:ln>
        </p:spPr>
        <p:txBody>
          <a:bodyPr wrap="square">
            <a:spAutoFit/>
          </a:bodyPr>
          <a:lstStyle/>
          <a:p>
            <a:pPr algn="l" fontAlgn="base">
              <a:lnSpc>
                <a:spcPct val="120000"/>
              </a:lnSpc>
              <a:spcBef>
                <a:spcPts val="25"/>
              </a:spcBef>
            </a:pPr>
            <a:r>
              <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创新的意义</a:t>
            </a:r>
            <a:endPar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pic>
        <p:nvPicPr>
          <p:cNvPr id="2" name="图片 1" descr="图片包含 游戏机&#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64" y="751877"/>
            <a:ext cx="2318392" cy="2418159"/>
          </a:xfrm>
          <a:prstGeom prst="rect">
            <a:avLst/>
          </a:prstGeom>
        </p:spPr>
      </p:pic>
      <p:sp>
        <p:nvSpPr>
          <p:cNvPr id="3" name="矩形 2"/>
          <p:cNvSpPr/>
          <p:nvPr/>
        </p:nvSpPr>
        <p:spPr>
          <a:xfrm>
            <a:off x="8909050" y="4483100"/>
            <a:ext cx="3144520" cy="1861185"/>
          </a:xfrm>
          <a:prstGeom prst="rect">
            <a:avLst/>
          </a:prstGeom>
          <a:noFill/>
          <a:ln>
            <a:noFill/>
          </a:ln>
        </p:spPr>
        <p:txBody>
          <a:bodyPr wrap="square" rtlCol="0" anchor="t">
            <a:spAutoFit/>
          </a:bodyPr>
          <a:p>
            <a:pPr algn="ctr"/>
            <a:r>
              <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01</a:t>
            </a:r>
            <a:endPar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8"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500" fill="hold"/>
                                        <p:tgtEl>
                                          <p:spTgt spid="3"/>
                                        </p:tgtEl>
                                      </p:cBhvr>
                                      <p:by x="150000" y="150000"/>
                                      <p:from x="100000" y="100000"/>
                                      <p:to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childTnLst>
                                    <p:animScale>
                                      <p:cBhvr>
                                        <p:cTn id="19"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3" name="文本框 2"/>
          <p:cNvSpPr txBox="1"/>
          <p:nvPr/>
        </p:nvSpPr>
        <p:spPr>
          <a:xfrm>
            <a:off x="2233930" y="1422400"/>
            <a:ext cx="9411335" cy="5262245"/>
          </a:xfrm>
          <a:prstGeom prst="rect">
            <a:avLst/>
          </a:prstGeom>
          <a:noFill/>
          <a:ln w="9525">
            <a:noFill/>
          </a:ln>
        </p:spPr>
        <p:txBody>
          <a:bodyPr wrap="square">
            <a:spAutoFit/>
          </a:bodyPr>
          <a:p>
            <a:pPr indent="0"/>
            <a:r>
              <a:rPr sz="2400" b="1">
                <a:latin typeface="Times New Roman" panose="02020603050405020304" pitchFamily="2" charset="0"/>
                <a:cs typeface="Times New Roman" panose="02020603050405020304" pitchFamily="2" charset="0"/>
              </a:rPr>
              <a:t>二、3M 公司创新的背景及原因</a:t>
            </a:r>
            <a:r>
              <a:rPr sz="2400">
                <a:latin typeface="Times New Roman" panose="02020603050405020304" pitchFamily="2" charset="0"/>
                <a:cs typeface="Times New Roman" panose="02020603050405020304" pitchFamily="2" charset="0"/>
              </a:rPr>
              <a:t>         随着国际竞争日趋加剧，企业的技术创新能力已成为企业竞争力的核心，成为国家竞争力的重要体现。面对新的发展机遇，大力提高企业的自主创新能力是调整产业结构、转变经济增长方式、实现全面建设小康社会奋斗目标的必然选择，也是贯彻落实中长期科技发展规划、提升国家自主创新能力的迫切要求。        当代社会，企业要生存，就要有大量的消费群，而帮助企业获得消费群的就是产品。产品本身需要更新、换代、升级，以此满足人们的需求，技术落后意味着企业没有饭吃，只能在市场竞争中挨打。常规的推广营</a:t>
            </a:r>
            <a:r>
              <a:rPr sz="2400" b="0">
                <a:latin typeface="Times New Roman" panose="02020603050405020304" pitchFamily="2" charset="0"/>
                <a:cs typeface="Times New Roman" panose="02020603050405020304" pitchFamily="2" charset="0"/>
              </a:rPr>
              <a:t>销、品牌构建只能发掘产品的现有优势，而技术创新才是企业经营的根本策略。</a:t>
            </a:r>
            <a:endParaRPr sz="2400" b="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吉姆·柯林斯（Jim Collins）和杰瑞·波拉斯（Jerry Porras）在他们的畅销书《基业常青》中把 3M 公司视为一个“创新机器”，极度推崇</a:t>
            </a:r>
            <a:endParaRPr sz="2400">
              <a:latin typeface="Times New Roman" panose="02020603050405020304" pitchFamily="2" charset="0"/>
              <a:cs typeface="Times New Roman" panose="02020603050405020304" pitchFamily="2" charset="0"/>
            </a:endParaRPr>
          </a:p>
        </p:txBody>
      </p:sp>
      <p:pic>
        <p:nvPicPr>
          <p:cNvPr id="2" name="图片 1" descr="&amp;pky8089527865&amp;"/>
          <p:cNvPicPr>
            <a:picLocks noChangeAspect="1"/>
          </p:cNvPicPr>
          <p:nvPr/>
        </p:nvPicPr>
        <p:blipFill>
          <a:blip r:embed="rId2"/>
          <a:stretch>
            <a:fillRect/>
          </a:stretch>
        </p:blipFill>
        <p:spPr>
          <a:xfrm>
            <a:off x="76200" y="1544320"/>
            <a:ext cx="2287270" cy="5106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3" name="文本框 2"/>
          <p:cNvSpPr txBox="1"/>
          <p:nvPr/>
        </p:nvSpPr>
        <p:spPr>
          <a:xfrm>
            <a:off x="2247900" y="1544320"/>
            <a:ext cx="9257665" cy="489267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它的创新方法。但这些辉煌都发生在过去。以前， 3M 公司至少三分之一的收入来自过去五年推出的产品，这也一直是公司的骄傲，而如今，这个比重已经滑落至四分之一。公司用六西格玛（Six Sigma）这样的效率项目找出运作过程中存在的问题，然后用严格的衡量标准来减少偏差和消除缺陷。当这种方式植根于公司文化后，创新就很容易受到压制。毕竟突破性的创新意味着对现有程序和规范的挑战。随着美国制造企业进入顺利发展的阶段并成为全球竞争的一分子，面对今天这个推崇创意和设计的经济环境，企业的重点开始转向创新。</a:t>
            </a:r>
            <a:endParaRPr sz="2400">
              <a:latin typeface="Times New Roman" panose="02020603050405020304" pitchFamily="2" charset="0"/>
              <a:cs typeface="Times New Roman" panose="02020603050405020304" pitchFamily="2" charset="0"/>
            </a:endParaRPr>
          </a:p>
          <a:p>
            <a:pPr indent="0"/>
            <a:r>
              <a:rPr sz="2400" b="1">
                <a:latin typeface="Times New Roman" panose="02020603050405020304" pitchFamily="2" charset="0"/>
                <a:cs typeface="Times New Roman" panose="02020603050405020304" pitchFamily="2" charset="0"/>
              </a:rPr>
              <a:t>三、3M 公司创新的过程</a:t>
            </a:r>
            <a:endParaRPr sz="2400" b="1">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在知识经济时代，企业仅仅依靠内部的资源进行高成本的创新活动，已经难以适应快速发展的市场需求以及日益激烈的竞争环境。在这种背景下，3M 公司提出的“开放式创新”正在逐渐成为企业</a:t>
            </a:r>
            <a:endParaRPr sz="2400">
              <a:latin typeface="Times New Roman" panose="02020603050405020304" pitchFamily="2" charset="0"/>
              <a:cs typeface="Times New Roman" panose="02020603050405020304" pitchFamily="2" charset="0"/>
            </a:endParaRPr>
          </a:p>
        </p:txBody>
      </p:sp>
      <p:pic>
        <p:nvPicPr>
          <p:cNvPr id="7" name="图片 6" descr="&amp;pky8089527441&amp;"/>
          <p:cNvPicPr>
            <a:picLocks noChangeAspect="1"/>
          </p:cNvPicPr>
          <p:nvPr/>
        </p:nvPicPr>
        <p:blipFill>
          <a:blip r:embed="rId2"/>
          <a:srcRect l="15256" t="23671"/>
          <a:stretch>
            <a:fillRect/>
          </a:stretch>
        </p:blipFill>
        <p:spPr>
          <a:xfrm>
            <a:off x="0" y="1223010"/>
            <a:ext cx="2694940" cy="5061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14" name="图片 13" descr="&amp;pky8789337449&amp;"/>
          <p:cNvPicPr>
            <a:picLocks noChangeAspect="1"/>
          </p:cNvPicPr>
          <p:nvPr/>
        </p:nvPicPr>
        <p:blipFill>
          <a:blip r:embed="rId2"/>
          <a:stretch>
            <a:fillRect/>
          </a:stretch>
        </p:blipFill>
        <p:spPr>
          <a:xfrm>
            <a:off x="-226060" y="757555"/>
            <a:ext cx="2930525" cy="6100445"/>
          </a:xfrm>
          <a:prstGeom prst="rect">
            <a:avLst/>
          </a:prstGeom>
        </p:spPr>
      </p:pic>
      <p:sp>
        <p:nvSpPr>
          <p:cNvPr id="3" name="文本框 2"/>
          <p:cNvSpPr txBox="1"/>
          <p:nvPr/>
        </p:nvSpPr>
        <p:spPr>
          <a:xfrm>
            <a:off x="2247900" y="1544320"/>
            <a:ext cx="9257665" cy="489267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创新的主导模式。该模式指出，企业应把外部创意和外部市场化渠道的作用上升到和封闭式创新模式下的内部创意以及内部市场化渠道同样重要的地位，协调内部和外部的资源进行创新，不仅要把创新的目标寄托在传统的产品经营上，还要积极寻找外部的合资、技术特许、委外研究、技术合伙、战略联盟以及风险投资等商业模式，尽快把创新思想变为现实产品与利润。</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“3M 公司：创新源自企业文化而非制度保障。”是3M 公司的创新理念。在公司的创新过程中， 有如下几个亮点：</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（一）15% 的业余时间</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3M 公司有一个著名的“15% 规则”，就是说团队当中的任何人都可以用 15% 的工作时间去做与工作内容无关的事情来激发创意，包括读书、上网、钓鱼、登山等。</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给予员工额外的业余时间还体现了领导对下属的充分信任，</a:t>
            </a:r>
            <a:endParaRPr sz="2400">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3" name="文本框 2"/>
          <p:cNvSpPr txBox="1"/>
          <p:nvPr/>
        </p:nvSpPr>
        <p:spPr>
          <a:xfrm>
            <a:off x="2247900" y="1544320"/>
            <a:ext cx="9257665" cy="489267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提供员工所需要的资源，不过多干预他们的创意行为，并能容忍他们的失败。</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（二）允许失败</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在 3M 公司曾经有人想发明一种用于交通标志牌的防尘涂料，但这种涂料一下雨就被冲掉了。通常情况下，这个发明就算是失败了，但 3M 公司其他项目的同事却鼓励发明者，让他不要放弃这个项目，继续研究。结果这种涂料被应用在了医疗手术的眼镜上，每次手术前往眼镜上喷一些这种涂料，眼镜就不会沾上水汽，为医生提供了便利。</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为了让好点子流动起来，公司在对各种创意发明进行评估后举办内部交流会。会议室的墙上张贴着各种发明创新，创意人会向同事陈述他的想法，大家一边交流一边帮助他完善创意。</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另外，3M 公司也不会因为暂时没有市场而放弃一项发明，</a:t>
            </a:r>
            <a:endParaRPr sz="2400">
              <a:latin typeface="Times New Roman" panose="02020603050405020304" pitchFamily="2" charset="0"/>
              <a:cs typeface="Times New Roman" panose="02020603050405020304" pitchFamily="2" charset="0"/>
            </a:endParaRPr>
          </a:p>
        </p:txBody>
      </p:sp>
      <p:pic>
        <p:nvPicPr>
          <p:cNvPr id="2" name="图片 1" descr="&amp;pky8089527865&amp;"/>
          <p:cNvPicPr>
            <a:picLocks noChangeAspect="1"/>
          </p:cNvPicPr>
          <p:nvPr/>
        </p:nvPicPr>
        <p:blipFill>
          <a:blip r:embed="rId2"/>
          <a:stretch>
            <a:fillRect/>
          </a:stretch>
        </p:blipFill>
        <p:spPr>
          <a:xfrm>
            <a:off x="76200" y="1544320"/>
            <a:ext cx="2287270" cy="5106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3" name="文本框 2"/>
          <p:cNvSpPr txBox="1"/>
          <p:nvPr/>
        </p:nvSpPr>
        <p:spPr>
          <a:xfrm>
            <a:off x="2247900" y="1544320"/>
            <a:ext cx="9257665" cy="526224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公司可以为此等待市场时机的到来。公司内部曾有人发明了一种太阳能电池板上的覆膜，能解决下雨天光电转换效率下降的问题，但当时太阳能电池板还没被广泛应用。3M 公司看好这一产品的前景，一直耐心地等到太阳能电池板普及的那一天，以稳健和前瞻性赢得了市场，这也给了创新者更多的胆气去探索前沿领域。</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（三）直接联系人事部门</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3M 公司从上到下都推崇创新，工厂工人在生产一线的创新表现丝毫不逊于研发人员。它在工厂推行一个名为“Kaizen”的改善计划，鼓励生产一线的员工对安全、质量和工艺流程等提出改进建议。公司根据建议的有效性给予一定的奖励。在贡献建议的员工中，公司会评选出月度之星、季度之星和年度之星，他们除了获得相应的奖金外，还要在全体工人和领导参加的交流会上阐发自己的想法，既能启发其他工人，也能获得荣誉感。</a:t>
            </a:r>
            <a:endParaRPr sz="2400">
              <a:latin typeface="Times New Roman" panose="02020603050405020304" pitchFamily="2" charset="0"/>
              <a:cs typeface="Times New Roman" panose="02020603050405020304" pitchFamily="2" charset="0"/>
            </a:endParaRPr>
          </a:p>
          <a:p>
            <a:pPr indent="0"/>
            <a:endParaRPr sz="2400">
              <a:latin typeface="Times New Roman" panose="02020603050405020304" pitchFamily="2" charset="0"/>
              <a:cs typeface="Times New Roman" panose="02020603050405020304" pitchFamily="2" charset="0"/>
            </a:endParaRPr>
          </a:p>
        </p:txBody>
      </p:sp>
      <p:pic>
        <p:nvPicPr>
          <p:cNvPr id="7" name="图片 6" descr="&amp;pky8089527441&amp;"/>
          <p:cNvPicPr>
            <a:picLocks noChangeAspect="1"/>
          </p:cNvPicPr>
          <p:nvPr/>
        </p:nvPicPr>
        <p:blipFill>
          <a:blip r:embed="rId2"/>
          <a:srcRect l="15256" t="23671"/>
          <a:stretch>
            <a:fillRect/>
          </a:stretch>
        </p:blipFill>
        <p:spPr>
          <a:xfrm>
            <a:off x="0" y="1223010"/>
            <a:ext cx="2694940" cy="5061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14" name="图片 13" descr="&amp;pky8789337449&amp;"/>
          <p:cNvPicPr>
            <a:picLocks noChangeAspect="1"/>
          </p:cNvPicPr>
          <p:nvPr/>
        </p:nvPicPr>
        <p:blipFill>
          <a:blip r:embed="rId2"/>
          <a:stretch>
            <a:fillRect/>
          </a:stretch>
        </p:blipFill>
        <p:spPr>
          <a:xfrm>
            <a:off x="-226060" y="757555"/>
            <a:ext cx="2930525" cy="6100445"/>
          </a:xfrm>
          <a:prstGeom prst="rect">
            <a:avLst/>
          </a:prstGeom>
        </p:spPr>
      </p:pic>
      <p:sp>
        <p:nvSpPr>
          <p:cNvPr id="3" name="文本框 2"/>
          <p:cNvSpPr txBox="1"/>
          <p:nvPr/>
        </p:nvSpPr>
        <p:spPr>
          <a:xfrm>
            <a:off x="2247900" y="1544320"/>
            <a:ext cx="9257665" cy="489267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在 3M 公司，领导不会过多干预员工执行任务的方式，他们更多地扮演倾听者的角色，为沟通扫清障碍，给员工更大的发展空间。</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在具体实施中，3M 公司一年要组织三次领导力论坛，让领导团队回答员工的开放式问题， 员工可以匿名或直接提问。如果领导当场无法回答，要在研究后给出答复。</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为了把沟通常态化，HR 会充分利用公司网站来发布各种制度。公司网站上有个功能叫“Ask HR”，员工可以匿名或署名提出各种问题，公司要在一定时间内给员工答复。如果这些问题不是关于人事方面的，HR 会联系相关部门，把解答发布在网站上，保证沟通渠道的开放、透明。</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在沟通的形式上，3M 公司鼓励员工多和主管当面沟通，也可以利用公司邮件、部门会议、全体员工交流会、部门聚餐以及全球性的员工满意度调查等方式进行交流，这些都为员工表达个人见解、</a:t>
            </a:r>
            <a:endParaRPr sz="2400">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3" name="文本框 2"/>
          <p:cNvSpPr txBox="1"/>
          <p:nvPr/>
        </p:nvSpPr>
        <p:spPr>
          <a:xfrm>
            <a:off x="2018665" y="1512570"/>
            <a:ext cx="9257665" cy="489267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获取他人支持提供了良好的平台。</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员工反映的问题石沉大海会严重打击他们的积极性，领导层愿意拿出多少时间面对和处理员工的“上访”，很考验公司的管理诚意。</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（四）内部选拔和转岗，员工也能成为专家</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3M 公司很少有“高管空降兵”，而是坚持内部选拔，给予员工充足的职业发展空间。目前在公司担任重要岗位的领导者都是从普通员工提拔上来的，这种方式让员工看在眼里，感到自己可以跟这个公司一起发展。</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3M 公司在做年度绩效考核时，不仅要了解员工过去一年的工作情况，还要了解员工的工作兴趣以及未来想在哪个职位上发展。如果公司内部有员工希望转岗，主管也会帮助员工去争取。</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在 3M 公司，优秀员工有机会进入“APEC 中心”，以专家或顾问的身份参与亚太地区</a:t>
            </a:r>
            <a:r>
              <a:rPr lang="en-US" sz="2400">
                <a:latin typeface="Times New Roman" panose="02020603050405020304" pitchFamily="2" charset="0"/>
                <a:cs typeface="Times New Roman" panose="02020603050405020304" pitchFamily="2" charset="0"/>
              </a:rPr>
              <a:t>16</a:t>
            </a:r>
            <a:r>
              <a:rPr sz="2400">
                <a:latin typeface="Times New Roman" panose="02020603050405020304" pitchFamily="2" charset="0"/>
                <a:cs typeface="Times New Roman" panose="02020603050405020304" pitchFamily="2" charset="0"/>
              </a:rPr>
              <a:t>个国家相关领域的研究和工作，这既是员工</a:t>
            </a:r>
            <a:endParaRPr sz="2400">
              <a:latin typeface="Times New Roman" panose="02020603050405020304" pitchFamily="2" charset="0"/>
              <a:cs typeface="Times New Roman" panose="02020603050405020304" pitchFamily="2" charset="0"/>
            </a:endParaRPr>
          </a:p>
        </p:txBody>
      </p:sp>
      <p:pic>
        <p:nvPicPr>
          <p:cNvPr id="2" name="图片 1" descr="&amp;pky8089527865&amp;"/>
          <p:cNvPicPr>
            <a:picLocks noChangeAspect="1"/>
          </p:cNvPicPr>
          <p:nvPr/>
        </p:nvPicPr>
        <p:blipFill>
          <a:blip r:embed="rId2"/>
          <a:stretch>
            <a:fillRect/>
          </a:stretch>
        </p:blipFill>
        <p:spPr>
          <a:xfrm>
            <a:off x="76200" y="1544320"/>
            <a:ext cx="2023110" cy="5106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3" name="文本框 2"/>
          <p:cNvSpPr txBox="1"/>
          <p:nvPr/>
        </p:nvSpPr>
        <p:spPr>
          <a:xfrm>
            <a:off x="2018665" y="1595755"/>
            <a:ext cx="9257665" cy="489267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sym typeface="+mn-ea"/>
              </a:rPr>
              <a:t>开阔视野的机会，</a:t>
            </a:r>
            <a:r>
              <a:rPr sz="2400">
                <a:latin typeface="Times New Roman" panose="02020603050405020304" pitchFamily="2" charset="0"/>
                <a:cs typeface="Times New Roman" panose="02020603050405020304" pitchFamily="2" charset="0"/>
              </a:rPr>
              <a:t>也是员工获得提升前的锻炼。</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此外，研发中心的科研人员会被送到美国和日本培训，与当地的科研人员交流学习，接触新的科技领域，了解各国的研发经验。这种培训、发展、学习的成果是，研发人员专利申请数提高， 仅 2009 年就获得一百多项专利，获得各种奖项的研发人员更是多达几百名。</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3M 公司每年都会通过外部机构来做员工满意度的调研。2010 年的调研结果是，对员工满意度影响最大的是职业发展，其次是薪酬福利，再次是员工主管对他们的教导和帮助。</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（五）家庭福利、持股计划、补充养老保险计划</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3M 公司除了提供在市场上比较有竞争力的基本工资外，在设计薪资福利制度时也更注重长效性和人性化。总体上，3M 公司的薪酬福利制度有以下几个特点：</a:t>
            </a:r>
            <a:endParaRPr sz="2400">
              <a:latin typeface="Times New Roman" panose="02020603050405020304" pitchFamily="2" charset="0"/>
              <a:cs typeface="Times New Roman" panose="02020603050405020304" pitchFamily="2" charset="0"/>
            </a:endParaRPr>
          </a:p>
        </p:txBody>
      </p:sp>
      <p:pic>
        <p:nvPicPr>
          <p:cNvPr id="7" name="图片 6" descr="&amp;pky8089527441&amp;"/>
          <p:cNvPicPr>
            <a:picLocks noChangeAspect="1"/>
          </p:cNvPicPr>
          <p:nvPr/>
        </p:nvPicPr>
        <p:blipFill>
          <a:blip r:embed="rId2"/>
          <a:srcRect l="15256" t="23671"/>
          <a:stretch>
            <a:fillRect/>
          </a:stretch>
        </p:blipFill>
        <p:spPr>
          <a:xfrm>
            <a:off x="0" y="1223010"/>
            <a:ext cx="2486660" cy="5061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14" name="图片 13" descr="&amp;pky8789337449&amp;"/>
          <p:cNvPicPr>
            <a:picLocks noChangeAspect="1"/>
          </p:cNvPicPr>
          <p:nvPr/>
        </p:nvPicPr>
        <p:blipFill>
          <a:blip r:embed="rId2"/>
          <a:stretch>
            <a:fillRect/>
          </a:stretch>
        </p:blipFill>
        <p:spPr>
          <a:xfrm>
            <a:off x="-226060" y="757555"/>
            <a:ext cx="2930525" cy="6100445"/>
          </a:xfrm>
          <a:prstGeom prst="rect">
            <a:avLst/>
          </a:prstGeom>
        </p:spPr>
      </p:pic>
      <p:sp>
        <p:nvSpPr>
          <p:cNvPr id="3" name="文本框 2"/>
          <p:cNvSpPr txBox="1"/>
          <p:nvPr/>
        </p:nvSpPr>
        <p:spPr>
          <a:xfrm>
            <a:off x="2018665" y="1512570"/>
            <a:ext cx="9257665" cy="4892675"/>
          </a:xfrm>
          <a:prstGeom prst="rect">
            <a:avLst/>
          </a:prstGeom>
          <a:noFill/>
          <a:ln w="9525">
            <a:noFill/>
          </a:ln>
        </p:spPr>
        <p:txBody>
          <a:bodyPr wrap="square">
            <a:spAutoFit/>
          </a:bodyPr>
          <a:p>
            <a:pPr indent="0"/>
            <a:r>
              <a:rPr sz="2400">
                <a:solidFill>
                  <a:srgbClr val="C00000"/>
                </a:solidFill>
                <a:latin typeface="Times New Roman" panose="02020603050405020304" pitchFamily="2" charset="0"/>
                <a:cs typeface="Times New Roman" panose="02020603050405020304" pitchFamily="2" charset="0"/>
              </a:rPr>
              <a:t>1.全面完善</a:t>
            </a:r>
            <a:endParaRPr sz="2400">
              <a:solidFill>
                <a:srgbClr val="C00000"/>
              </a:solidFill>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例如，公司的健康计划不仅为员工本人提供医疗保险，如果配偶企业的医疗保障覆盖不够， 员工可以选择增加配偶的医疗保险，员工还可为子女选择人寿医疗保险。</a:t>
            </a:r>
            <a:endParaRPr sz="2400">
              <a:latin typeface="Times New Roman" panose="02020603050405020304" pitchFamily="2" charset="0"/>
              <a:cs typeface="Times New Roman" panose="02020603050405020304" pitchFamily="2" charset="0"/>
            </a:endParaRPr>
          </a:p>
          <a:p>
            <a:pPr indent="0"/>
            <a:r>
              <a:rPr sz="2400">
                <a:solidFill>
                  <a:srgbClr val="C00000"/>
                </a:solidFill>
                <a:latin typeface="Times New Roman" panose="02020603050405020304" pitchFamily="2" charset="0"/>
                <a:cs typeface="Times New Roman" panose="02020603050405020304" pitchFamily="2" charset="0"/>
              </a:rPr>
              <a:t>2.全员覆盖</a:t>
            </a:r>
            <a:endParaRPr sz="2400">
              <a:solidFill>
                <a:srgbClr val="C00000"/>
              </a:solidFill>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2010 年，3M 公司推出员工持股计划。为了实施这个计划，公司向有关部门申请了三年。申请通过后，3M 中国公司的员工可以获得与国外员工同等的待遇。连同工厂工人在内的所有员工可以按其收入比例，每月购买一次公司股票，一年后可以通过相关机构卖出。</a:t>
            </a:r>
            <a:endParaRPr sz="2400">
              <a:latin typeface="Times New Roman" panose="02020603050405020304" pitchFamily="2" charset="0"/>
              <a:cs typeface="Times New Roman" panose="02020603050405020304" pitchFamily="2" charset="0"/>
            </a:endParaRPr>
          </a:p>
          <a:p>
            <a:pPr indent="0"/>
            <a:r>
              <a:rPr sz="2400">
                <a:solidFill>
                  <a:srgbClr val="C00000"/>
                </a:solidFill>
                <a:latin typeface="Times New Roman" panose="02020603050405020304" pitchFamily="2" charset="0"/>
                <a:cs typeface="Times New Roman" panose="02020603050405020304" pitchFamily="2" charset="0"/>
              </a:rPr>
              <a:t>3.长效性和前瞻性</a:t>
            </a:r>
            <a:endParaRPr sz="2400">
              <a:solidFill>
                <a:srgbClr val="C00000"/>
              </a:solidFill>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3M 公司早在 2000 年就为员工提供了商业保险模式的补充养老保险计划，是外资企业中第一批提供补充养老保险的企业。例如，员工在养老金缴存上自付两个百分点，公司会相应支付五至六个百</a:t>
            </a:r>
            <a:endParaRPr sz="2400">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3" name="文本框 2"/>
          <p:cNvSpPr txBox="1"/>
          <p:nvPr/>
        </p:nvSpPr>
        <p:spPr>
          <a:xfrm>
            <a:off x="2018665" y="1512570"/>
            <a:ext cx="9257665" cy="489267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分点，到退休时，员工将会有高达百万的退休金。当年推出这一计划时，平均年龄只有二十多岁的员工觉得这是天方夜谭，可在这项制度运行了九年后，大家都对它充满信心。如今， 公司又将该计划与政府推崇的企业年金模式结合起来。</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在留住人才的薪酬策略中，现金只是一部分，设计更先进的福利制度会让员工体会到公司把员工当成受尊重的独立个体来看待。只要解决了员工的后顾之忧，他们自然会想方设法干出一番与众不同的事业。</a:t>
            </a:r>
            <a:endParaRPr sz="2400">
              <a:latin typeface="Times New Roman" panose="02020603050405020304" pitchFamily="2" charset="0"/>
              <a:cs typeface="Times New Roman" panose="02020603050405020304" pitchFamily="2" charset="0"/>
            </a:endParaRPr>
          </a:p>
          <a:p>
            <a:pPr indent="0"/>
            <a:r>
              <a:rPr sz="2400" b="1">
                <a:latin typeface="Times New Roman" panose="02020603050405020304" pitchFamily="2" charset="0"/>
                <a:cs typeface="Times New Roman" panose="02020603050405020304" pitchFamily="2" charset="0"/>
              </a:rPr>
              <a:t>四、3M 公司创新的启示</a:t>
            </a:r>
            <a:endParaRPr sz="2400" b="1">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3M 公司的创新案例为我们带来了重要的启示。提升企业自主创新能力，需要做好以下三个方面的工作。</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a:t>
            </a:r>
            <a:r>
              <a:rPr sz="2400" b="1">
                <a:solidFill>
                  <a:schemeClr val="accent2"/>
                </a:solidFill>
                <a:latin typeface="Times New Roman" panose="02020603050405020304" pitchFamily="2" charset="0"/>
                <a:cs typeface="Times New Roman" panose="02020603050405020304" pitchFamily="2" charset="0"/>
              </a:rPr>
              <a:t>第一，企业是自主创新的主体。</a:t>
            </a:r>
            <a:r>
              <a:rPr sz="2400">
                <a:latin typeface="Times New Roman" panose="02020603050405020304" pitchFamily="2" charset="0"/>
                <a:cs typeface="Times New Roman" panose="02020603050405020304" pitchFamily="2" charset="0"/>
              </a:rPr>
              <a:t>企业的自主创新，是企业为适应生</a:t>
            </a:r>
            <a:endParaRPr sz="2400">
              <a:latin typeface="Times New Roman" panose="02020603050405020304" pitchFamily="2" charset="0"/>
              <a:cs typeface="Times New Roman" panose="02020603050405020304" pitchFamily="2" charset="0"/>
            </a:endParaRPr>
          </a:p>
        </p:txBody>
      </p:sp>
      <p:pic>
        <p:nvPicPr>
          <p:cNvPr id="2" name="图片 1" descr="&amp;pky8089527865&amp;"/>
          <p:cNvPicPr>
            <a:picLocks noChangeAspect="1"/>
          </p:cNvPicPr>
          <p:nvPr/>
        </p:nvPicPr>
        <p:blipFill>
          <a:blip r:embed="rId2"/>
          <a:stretch>
            <a:fillRect/>
          </a:stretch>
        </p:blipFill>
        <p:spPr>
          <a:xfrm>
            <a:off x="76200" y="758190"/>
            <a:ext cx="2045335" cy="5892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92225" y="735330"/>
            <a:ext cx="9963785" cy="5631180"/>
          </a:xfrm>
          <a:prstGeom prst="rect">
            <a:avLst/>
          </a:prstGeom>
          <a:noFill/>
          <a:ln w="9525">
            <a:noFill/>
          </a:ln>
        </p:spPr>
        <p:txBody>
          <a:bodyPr wrap="square">
            <a:spAutoFit/>
          </a:bodyPr>
          <a:p>
            <a:pPr indent="0" algn="just"/>
            <a:r>
              <a:rPr sz="2400" b="0">
                <a:solidFill>
                  <a:srgbClr val="C00000"/>
                </a:solidFill>
                <a:latin typeface="Times New Roman" panose="02020603050405020304" pitchFamily="2" charset="0"/>
                <a:cs typeface="Times New Roman" panose="02020603050405020304" pitchFamily="2" charset="0"/>
              </a:rPr>
              <a:t>当前，我国经济增长已经进入从高速到中高速的“换挡期”，步入更多依靠科技创新支撑引领经济发展和社会进步的新阶段。同时，新一轮科技革命和产业变革正在孕育兴起，全球科技创新呈现出新的发展态势和特征。传统意义上的基础研究、应用研究、技术开发之间的边界日趋模糊，科技创新链条更加灵巧，技术更新和成果转化更加快捷，产业更新换代不断加快。科技创新活动不断突破地域、组织、技术的界限，演化为创新体系的竞争，创新战略竞争在综合国力竞争中的地位越发重要。因此，我们有必要对创新理论进行更为深入的研究。创新理论最早由经济学家约瑟夫·熊彼特（Joseph Schumpeter）提出，他关于经济增长非均衡变化的思想最早出现在《经济发展理论》一书中。1950 年，熊彼特去世后，其追随者沿着他开创的道路进一步探索，形成了两条相对独立的研究路线：一是以技术变革和技术推广为研究对象的技术创新论；二是以制度变革和制度推进为研究对象的制度创新论。冷战结束后，国家竞争力成为新一轮竞争的焦点。各国的科学技术政策从关注基础研究向注重技术创新转移，传统的研究开发系统为创新体系让位。</a:t>
            </a:r>
            <a:endParaRPr sz="2400" b="0">
              <a:solidFill>
                <a:srgbClr val="C0000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018665" y="75740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
        <p:nvSpPr>
          <p:cNvPr id="3" name="文本框 2"/>
          <p:cNvSpPr txBox="1"/>
          <p:nvPr/>
        </p:nvSpPr>
        <p:spPr>
          <a:xfrm>
            <a:off x="2018665" y="1512570"/>
            <a:ext cx="9257665" cy="4892675"/>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产发展和满足市场需求， 以提高经济效益为目的的科技创新活动。这一活动既是对新技术、新产品的开发，又是对新市场的开拓，因此既有技术创新能否成功的风险，又有能否经得起市场考验的风险，存在着很多不确定和不可控的因素。企业自主创新面临着激烈的竞争，需要投入高、抢时间、赶速度，在技术领域领先竞争对手，以确保获得技术创新带来的超额利润。所以，企业的自主创新只有做到引领技术和市场的潮流，才能实现可持续发展。</a:t>
            </a:r>
            <a:endParaRPr sz="2400">
              <a:latin typeface="Times New Roman" panose="02020603050405020304" pitchFamily="2" charset="0"/>
              <a:cs typeface="Times New Roman" panose="02020603050405020304" pitchFamily="2" charset="0"/>
            </a:endParaRPr>
          </a:p>
          <a:p>
            <a:pPr indent="0"/>
            <a:r>
              <a:rPr sz="2400" b="1">
                <a:solidFill>
                  <a:schemeClr val="accent2"/>
                </a:solidFill>
                <a:latin typeface="Times New Roman" panose="02020603050405020304" pitchFamily="2" charset="0"/>
                <a:cs typeface="Times New Roman" panose="02020603050405020304" pitchFamily="2" charset="0"/>
              </a:rPr>
              <a:t>        第二，企业自主创新必须着眼于产业化。</a:t>
            </a:r>
            <a:r>
              <a:rPr sz="2400">
                <a:latin typeface="Times New Roman" panose="02020603050405020304" pitchFamily="2" charset="0"/>
                <a:cs typeface="Times New Roman" panose="02020603050405020304" pitchFamily="2" charset="0"/>
              </a:rPr>
              <a:t>伴随着经济全球化，企业自主创新的战略越来越集中在自主知识产权的价值和核心竞争力的强弱上。很多跨国公司要么分拆自己的子行业，要么加大力度推动产业整合，要么扩展自己的核心产业，要么与其他巨头建立战略联盟，谋求的正是产业发展不同阶段的主导地位。企业如果没有自主创新的能力并将其产业化，必将受制于人，甚至在产业发展格</a:t>
            </a:r>
            <a:endParaRPr sz="2400">
              <a:latin typeface="Times New Roman" panose="02020603050405020304" pitchFamily="2" charset="0"/>
              <a:cs typeface="Times New Roman" panose="02020603050405020304" pitchFamily="2" charset="0"/>
            </a:endParaRPr>
          </a:p>
        </p:txBody>
      </p:sp>
      <p:pic>
        <p:nvPicPr>
          <p:cNvPr id="7" name="图片 6" descr="&amp;pky8089527441&amp;"/>
          <p:cNvPicPr>
            <a:picLocks noChangeAspect="1"/>
          </p:cNvPicPr>
          <p:nvPr/>
        </p:nvPicPr>
        <p:blipFill>
          <a:blip r:embed="rId2"/>
          <a:srcRect l="15256" t="23671"/>
          <a:stretch>
            <a:fillRect/>
          </a:stretch>
        </p:blipFill>
        <p:spPr>
          <a:xfrm>
            <a:off x="0" y="1223010"/>
            <a:ext cx="2486660" cy="5061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2249805" y="364976"/>
            <a:ext cx="7692390" cy="755313"/>
          </a:xfrm>
          <a:prstGeom prst="roundRect">
            <a:avLst>
              <a:gd name="adj" fmla="val 50000"/>
            </a:avLst>
          </a:prstGeom>
          <a:solidFill>
            <a:srgbClr val="EECC03"/>
          </a:solidFill>
          <a:ln>
            <a:noFill/>
          </a:ln>
        </p:spPr>
        <p:txBody>
          <a:bodyPr wrap="square" anchor="ctr">
            <a:spAutoFit/>
          </a:bodyPr>
          <a:lstStyle/>
          <a:p>
            <a:pPr algn="ctr">
              <a:lnSpc>
                <a:spcPct val="120000"/>
              </a:lnSpc>
              <a:spcBef>
                <a:spcPts val="25"/>
              </a:spcBef>
            </a:pPr>
            <a:r>
              <a:rPr sz="2400" b="1">
                <a:solidFill>
                  <a:schemeClr val="tx1"/>
                </a:solidFill>
                <a:latin typeface="Times New Roman" panose="02020603050405020304" pitchFamily="2" charset="0"/>
                <a:cs typeface="Times New Roman" panose="02020603050405020304" pitchFamily="2" charset="0"/>
                <a:sym typeface="+mn-ea"/>
              </a:rPr>
              <a:t>美国 3M 公司的创新</a:t>
            </a:r>
            <a:endParaRPr sz="2400" b="1">
              <a:solidFill>
                <a:schemeClr val="tx1"/>
              </a:solidFill>
              <a:latin typeface="Times New Roman" panose="02020603050405020304" pitchFamily="2" charset="0"/>
              <a:cs typeface="Times New Roman" panose="02020603050405020304" pitchFamily="2" charset="0"/>
              <a:sym typeface="+mn-ea"/>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endParaRPr sz="1800"/>
            </a:p>
          </p:txBody>
        </p:sp>
        <p:sp>
          <p:nvSpPr>
            <p:cNvPr id="5"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pic>
        <p:nvPicPr>
          <p:cNvPr id="14" name="图片 13" descr="&amp;pky8789337449&amp;"/>
          <p:cNvPicPr>
            <a:picLocks noChangeAspect="1"/>
          </p:cNvPicPr>
          <p:nvPr/>
        </p:nvPicPr>
        <p:blipFill>
          <a:blip r:embed="rId2"/>
          <a:stretch>
            <a:fillRect/>
          </a:stretch>
        </p:blipFill>
        <p:spPr>
          <a:xfrm>
            <a:off x="-226060" y="757555"/>
            <a:ext cx="2930525" cy="6100445"/>
          </a:xfrm>
          <a:prstGeom prst="rect">
            <a:avLst/>
          </a:prstGeom>
        </p:spPr>
      </p:pic>
      <p:sp>
        <p:nvSpPr>
          <p:cNvPr id="3" name="文本框 2"/>
          <p:cNvSpPr txBox="1"/>
          <p:nvPr/>
        </p:nvSpPr>
        <p:spPr>
          <a:xfrm>
            <a:off x="1927860" y="1053465"/>
            <a:ext cx="9257665" cy="5631180"/>
          </a:xfrm>
          <a:prstGeom prst="rect">
            <a:avLst/>
          </a:prstGeom>
          <a:noFill/>
          <a:ln w="9525">
            <a:noFill/>
          </a:ln>
        </p:spPr>
        <p:txBody>
          <a:bodyPr wrap="square">
            <a:spAutoFit/>
          </a:bodyPr>
          <a:p>
            <a:pPr indent="0"/>
            <a:r>
              <a:rPr sz="2400">
                <a:latin typeface="Times New Roman" panose="02020603050405020304" pitchFamily="2" charset="0"/>
                <a:cs typeface="Times New Roman" panose="02020603050405020304" pitchFamily="2" charset="0"/>
              </a:rPr>
              <a:t>局中被逐步淘汰出局。</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          </a:t>
            </a:r>
            <a:r>
              <a:rPr sz="2400" b="1">
                <a:solidFill>
                  <a:schemeClr val="accent2"/>
                </a:solidFill>
                <a:latin typeface="Times New Roman" panose="02020603050405020304" pitchFamily="2" charset="0"/>
                <a:cs typeface="Times New Roman" panose="02020603050405020304" pitchFamily="2" charset="0"/>
              </a:rPr>
              <a:t>第三，企业自主创新是技术与管理、经营和组织的良性互动与有机整合。</a:t>
            </a:r>
            <a:r>
              <a:rPr sz="2400">
                <a:latin typeface="Times New Roman" panose="02020603050405020304" pitchFamily="2" charset="0"/>
                <a:cs typeface="Times New Roman" panose="02020603050405020304" pitchFamily="2" charset="0"/>
              </a:rPr>
              <a:t>企业自主创新是相对独立的一系列活动的动态综合过程，不仅需要组织好人、财、物、信息、技术等资源，还要确保管理更有效率，使推出的新产品、新工艺更好地实现商业化和产业化，推动整个产业的发展。若没有各个环节、职能之间的良性互动，企业就很难实现自主创新。企业自主创新的模式有很多， 但无一不要求将技术过程、管理过程、经营过程、组织过程有机地加以整合，实现自主创新能力的最大化。这就要求企业必须调动员工，特别是科研人员的积极性，激发员工的创造力，自觉、主动地开展创新活动。</a:t>
            </a:r>
            <a:endParaRPr sz="2400">
              <a:latin typeface="Times New Roman" panose="02020603050405020304" pitchFamily="2" charset="0"/>
              <a:cs typeface="Times New Roman" panose="02020603050405020304" pitchFamily="2" charset="0"/>
            </a:endParaRPr>
          </a:p>
          <a:p>
            <a:pPr indent="0"/>
            <a:r>
              <a:rPr sz="2400">
                <a:latin typeface="Times New Roman" panose="02020603050405020304" pitchFamily="2" charset="0"/>
                <a:cs typeface="Times New Roman" panose="02020603050405020304" pitchFamily="2" charset="0"/>
              </a:rPr>
              <a:t>只有不断创新才能不断进步。改革开放初期，我们想用市场换技术，但没有取得理想的结果。如果没有创新和自主知识产权，我们就会永远受制于人，永远处于落后的地位。政府提出建设创新型国家是非常英明的决定，也为国内经济下一阶段的发展指明了方向。         </a:t>
            </a:r>
            <a:r>
              <a:rPr lang="zh-CN" sz="2400">
                <a:noFill/>
                <a:latin typeface="Times New Roman" panose="02020603050405020304" pitchFamily="2" charset="0"/>
                <a:cs typeface="Times New Roman" panose="02020603050405020304" pitchFamily="2" charset="0"/>
              </a:rPr>
              <a:t>嘻嘻嘻嘻嘻嘻</a:t>
            </a:r>
            <a:r>
              <a:rPr sz="2400">
                <a:latin typeface="Times New Roman" panose="02020603050405020304" pitchFamily="2" charset="0"/>
                <a:cs typeface="Times New Roman" panose="02020603050405020304" pitchFamily="2" charset="0"/>
              </a:rPr>
              <a:t>（资料来源：海融心胜资料库）</a:t>
            </a:r>
            <a:endParaRPr sz="2400">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flipH="1">
            <a:off x="3955415" y="2446020"/>
            <a:ext cx="8236585" cy="441198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 y="162560"/>
            <a:ext cx="10600055" cy="6673850"/>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706" y="2368140"/>
            <a:ext cx="862918" cy="240485"/>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98586">
            <a:off x="9869142" y="2725821"/>
            <a:ext cx="233412" cy="778040"/>
          </a:xfrm>
          <a:prstGeom prst="rect">
            <a:avLst/>
          </a:prstGeom>
        </p:spPr>
      </p:pic>
      <p:pic>
        <p:nvPicPr>
          <p:cNvPr id="17" name="图片 16" descr="图片包含 游戏机&#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394" y="3980852"/>
            <a:ext cx="2318392" cy="2418159"/>
          </a:xfrm>
          <a:prstGeom prst="rect">
            <a:avLst/>
          </a:prstGeom>
        </p:spPr>
      </p:pic>
      <p:pic>
        <p:nvPicPr>
          <p:cNvPr id="64" name="图片 63"/>
          <p:cNvPicPr>
            <a:picLocks noChangeAspect="1"/>
          </p:cNvPicPr>
          <p:nvPr/>
        </p:nvPicPr>
        <p:blipFill>
          <a:blip r:embed="rId6">
            <a:biLevel thresh="50000"/>
          </a:blip>
          <a:stretch>
            <a:fillRect/>
          </a:stretch>
        </p:blipFill>
        <p:spPr>
          <a:xfrm>
            <a:off x="6103129" y="3647436"/>
            <a:ext cx="5998984" cy="3188484"/>
          </a:xfrm>
          <a:prstGeom prst="rect">
            <a:avLst/>
          </a:prstGeom>
        </p:spPr>
      </p:pic>
      <p:pic>
        <p:nvPicPr>
          <p:cNvPr id="13" name="图片 12" descr="图片包含 游戏机&#10;&#10;描述已自动生成"/>
          <p:cNvPicPr>
            <a:picLocks noChangeAspect="1"/>
          </p:cNvPicPr>
          <p:nvPr/>
        </p:nvPicPr>
        <p:blipFill rotWithShape="1">
          <a:blip r:embed="rId7">
            <a:extLst>
              <a:ext uri="{28A0092B-C50C-407E-A947-70E740481C1C}">
                <a14:useLocalDpi xmlns:a14="http://schemas.microsoft.com/office/drawing/2010/main" val="0"/>
              </a:ext>
            </a:extLst>
          </a:blip>
          <a:srcRect t="5503" r="13738"/>
          <a:stretch>
            <a:fillRect/>
          </a:stretch>
        </p:blipFill>
        <p:spPr>
          <a:xfrm flipH="1">
            <a:off x="-1270" y="0"/>
            <a:ext cx="12193270" cy="6859905"/>
          </a:xfrm>
          <a:prstGeom prst="rect">
            <a:avLst/>
          </a:prstGeom>
        </p:spPr>
      </p:pic>
      <p:sp>
        <p:nvSpPr>
          <p:cNvPr id="37" name="文本框 36"/>
          <p:cNvSpPr txBox="1"/>
          <p:nvPr/>
        </p:nvSpPr>
        <p:spPr>
          <a:xfrm rot="21315678">
            <a:off x="6010224" y="4109574"/>
            <a:ext cx="6024880" cy="1861185"/>
          </a:xfrm>
          <a:prstGeom prst="rect">
            <a:avLst/>
          </a:prstGeom>
          <a:noFill/>
        </p:spPr>
        <p:txBody>
          <a:bodyPr wrap="none" rtlCol="0">
            <a:spAutoFit/>
            <a:scene3d>
              <a:camera prst="orthographicFront"/>
              <a:lightRig rig="threePt" dir="t"/>
            </a:scene3d>
          </a:bodyPr>
          <a:lstStyle/>
          <a:p>
            <a:pPr algn="l"/>
            <a:r>
              <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单元自测</a:t>
            </a:r>
            <a:endPar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pic>
        <p:nvPicPr>
          <p:cNvPr id="3" name="图片 2" descr="屏幕上写着字&#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2132" y="423000"/>
            <a:ext cx="4129980" cy="4129980"/>
          </a:xfrm>
          <a:prstGeom prst="rect">
            <a:avLst/>
          </a:prstGeom>
        </p:spPr>
      </p:pic>
      <p:pic>
        <p:nvPicPr>
          <p:cNvPr id="4" name="图片 3" descr="卡通人物&#10;&#10;描述已自动生成"/>
          <p:cNvPicPr>
            <a:picLocks noChangeAspect="1"/>
          </p:cNvPicPr>
          <p:nvPr/>
        </p:nvPicPr>
        <p:blipFill>
          <a:blip r:embed="rId9" cstate="print">
            <a:extLst>
              <a:ext uri="{28A0092B-C50C-407E-A947-70E740481C1C}">
                <a14:useLocalDpi xmlns:a14="http://schemas.microsoft.com/office/drawing/2010/main" val="0"/>
              </a:ext>
            </a:extLst>
          </a:blip>
          <a:srcRect l="5250" b="7000"/>
          <a:stretch>
            <a:fillRect/>
          </a:stretch>
        </p:blipFill>
        <p:spPr>
          <a:xfrm>
            <a:off x="0" y="2500630"/>
            <a:ext cx="4417060" cy="4335780"/>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2" name="Back">
              <a:hlinkClick r:id="rId10"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66615" y="3273425"/>
            <a:ext cx="6871970" cy="829945"/>
          </a:xfrm>
          <a:prstGeom prst="rect">
            <a:avLst/>
          </a:prstGeom>
          <a:noFill/>
        </p:spPr>
        <p:txBody>
          <a:bodyPr wrap="square" rtlCol="0" anchor="t">
            <a:spAutoFit/>
          </a:bodyPr>
          <a:lstStyle/>
          <a:p>
            <a:pPr algn="just">
              <a:lnSpc>
                <a:spcPct val="150000"/>
              </a:lnSpc>
              <a:spcBef>
                <a:spcPts val="25"/>
              </a:spcBef>
            </a:pPr>
            <a:r>
              <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rPr>
              <a:t>什么是创新？</a:t>
            </a:r>
            <a:endPar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endParaRPr>
          </a:p>
        </p:txBody>
      </p:sp>
      <p:pic>
        <p:nvPicPr>
          <p:cNvPr id="5" name="图片 4" descr="图片包含 室内, 桌子, 花, 粉色&#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853815"/>
            <a:ext cx="3004185" cy="3004185"/>
          </a:xfrm>
          <a:prstGeom prst="rect">
            <a:avLst/>
          </a:prstGeom>
        </p:spPr>
      </p:pic>
      <p:sp>
        <p:nvSpPr>
          <p:cNvPr id="3" name="矩形 2"/>
          <p:cNvSpPr/>
          <p:nvPr/>
        </p:nvSpPr>
        <p:spPr>
          <a:xfrm>
            <a:off x="3509010" y="2694305"/>
            <a:ext cx="1504315" cy="1630045"/>
          </a:xfrm>
          <a:prstGeom prst="rect">
            <a:avLst/>
          </a:prstGeom>
          <a:noFill/>
          <a:ln>
            <a:noFill/>
          </a:ln>
        </p:spPr>
        <p:txBody>
          <a:bodyPr wrap="square" rtlCol="0" anchor="t">
            <a:spAutoFit/>
          </a:bodyPr>
          <a:p>
            <a:pPr algn="ctr"/>
            <a:r>
              <a:rPr lang="en-US" altLang="zh-CN" sz="100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1</a:t>
            </a:r>
            <a:endParaRPr lang="en-US" altLang="zh-CN" sz="100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pic>
        <p:nvPicPr>
          <p:cNvPr id="11" name="图片 10" descr="&amp;pky8189337551&amp;"/>
          <p:cNvPicPr>
            <a:picLocks noChangeAspect="1"/>
          </p:cNvPicPr>
          <p:nvPr/>
        </p:nvPicPr>
        <p:blipFill>
          <a:blip r:embed="rId2"/>
          <a:srcRect r="24370" b="8536"/>
          <a:stretch>
            <a:fillRect/>
          </a:stretch>
        </p:blipFill>
        <p:spPr>
          <a:xfrm>
            <a:off x="6132830" y="-182245"/>
            <a:ext cx="5715000" cy="6911340"/>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4" name="Back">
              <a:hlinkClick r:id="rId3"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2"/>
                                        </p:tgtEl>
                                      </p:cBhvr>
                                      <p:by x="150000" y="150000"/>
                                      <p:from x="100000" y="100000"/>
                                      <p:to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3"/>
                                        </p:tgtEl>
                                      </p:cBhvr>
                                      <p:by x="150000" y="150000"/>
                                      <p:from x="100000" y="100000"/>
                                      <p:to x="150000" y="150000"/>
                                    </p:animScale>
                                  </p:childTnLst>
                                </p:cTn>
                              </p:par>
                              <p:par>
                                <p:cTn id="11" presetID="6" presetClass="emph" presetSubtype="0" fill="hold" grpId="1" nodeType="withEffect">
                                  <p:stCondLst>
                                    <p:cond delay="0"/>
                                  </p:stCondLst>
                                  <p:childTnLst>
                                    <p:animScale>
                                      <p:cBhvr>
                                        <p:cTn id="12" dur="500" fill="hold"/>
                                        <p:tgtEl>
                                          <p:spTgt spid="2"/>
                                        </p:tgtEl>
                                      </p:cBhvr>
                                      <p:by x="150000" y="150000"/>
                                      <p:from x="150000" y="150000"/>
                                      <p:to x="100000" y="10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 grpId="1"/>
      <p:bldP spid="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62625" y="2765425"/>
            <a:ext cx="5763260" cy="829945"/>
          </a:xfrm>
          <a:prstGeom prst="rect">
            <a:avLst/>
          </a:prstGeom>
          <a:noFill/>
        </p:spPr>
        <p:txBody>
          <a:bodyPr wrap="square" rtlCol="0" anchor="t">
            <a:spAutoFit/>
          </a:bodyPr>
          <a:lstStyle/>
          <a:p>
            <a:pPr algn="just">
              <a:lnSpc>
                <a:spcPct val="150000"/>
              </a:lnSpc>
              <a:spcBef>
                <a:spcPts val="25"/>
              </a:spcBef>
            </a:pPr>
            <a:r>
              <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rPr>
              <a:t>创新的类型有哪些？</a:t>
            </a:r>
            <a:endPar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endParaRPr>
          </a:p>
        </p:txBody>
      </p:sp>
      <p:sp>
        <p:nvSpPr>
          <p:cNvPr id="3" name="矩形 2"/>
          <p:cNvSpPr/>
          <p:nvPr/>
        </p:nvSpPr>
        <p:spPr>
          <a:xfrm>
            <a:off x="4605020" y="2186305"/>
            <a:ext cx="1261745" cy="1630045"/>
          </a:xfrm>
          <a:prstGeom prst="rect">
            <a:avLst/>
          </a:prstGeom>
          <a:noFill/>
          <a:ln>
            <a:noFill/>
          </a:ln>
        </p:spPr>
        <p:txBody>
          <a:bodyPr wrap="square" rtlCol="0" anchor="t">
            <a:spAutoFit/>
          </a:bodyPr>
          <a:p>
            <a:pPr algn="ctr"/>
            <a:r>
              <a:rPr lang="en-US" altLang="zh-CN" sz="100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rPr>
              <a:t>2</a:t>
            </a:r>
            <a:endParaRPr lang="en-US" altLang="zh-CN" sz="10000" b="1">
              <a:ln w="38100">
                <a:solidFill>
                  <a:schemeClr val="tx1"/>
                </a:solidFill>
              </a:ln>
              <a:solidFill>
                <a:schemeClr val="bg1"/>
              </a:solidFill>
              <a:effectLst>
                <a:outerShdw dist="76200" dir="2520000" sx="102000" sy="102000" algn="ctr" rotWithShape="0">
                  <a:srgbClr val="FFCE23">
                    <a:alpha val="64000"/>
                  </a:srgbClr>
                </a:outerShdw>
              </a:effectLst>
              <a:latin typeface="汉仪雅酷黑 85W" charset="0"/>
              <a:ea typeface="汉仪雅酷黑 85W" charset="0"/>
            </a:endParaRPr>
          </a:p>
        </p:txBody>
      </p:sp>
      <p:pic>
        <p:nvPicPr>
          <p:cNvPr id="4" name="图片 3" descr="图片包含 游戏机, 食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51010" y="4055110"/>
            <a:ext cx="2600325" cy="2600325"/>
          </a:xfrm>
          <a:prstGeom prst="rect">
            <a:avLst/>
          </a:prstGeom>
        </p:spPr>
      </p:pic>
      <p:pic>
        <p:nvPicPr>
          <p:cNvPr id="5" name="图片 4" descr="&amp;pky8889528790&amp;"/>
          <p:cNvPicPr>
            <a:picLocks noChangeAspect="1"/>
          </p:cNvPicPr>
          <p:nvPr/>
        </p:nvPicPr>
        <p:blipFill>
          <a:blip r:embed="rId2"/>
          <a:srcRect l="11666"/>
          <a:stretch>
            <a:fillRect/>
          </a:stretch>
        </p:blipFill>
        <p:spPr>
          <a:xfrm>
            <a:off x="903605" y="1294765"/>
            <a:ext cx="3874135" cy="5360670"/>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6" name="Back">
              <a:hlinkClick r:id="rId3"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2"/>
                                        </p:tgtEl>
                                      </p:cBhvr>
                                      <p:by x="150000" y="150000"/>
                                      <p:from x="100000" y="100000"/>
                                      <p:to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3"/>
                                        </p:tgtEl>
                                      </p:cBhvr>
                                      <p:by x="150000" y="150000"/>
                                      <p:from x="100000" y="100000"/>
                                      <p:to x="150000" y="150000"/>
                                    </p:animScale>
                                  </p:childTnLst>
                                </p:cTn>
                              </p:par>
                              <p:par>
                                <p:cTn id="11" presetID="6" presetClass="emph" presetSubtype="0" fill="hold" grpId="1" nodeType="withEffect">
                                  <p:stCondLst>
                                    <p:cond delay="0"/>
                                  </p:stCondLst>
                                  <p:childTnLst>
                                    <p:animScale>
                                      <p:cBhvr>
                                        <p:cTn id="12" dur="500" fill="hold"/>
                                        <p:tgtEl>
                                          <p:spTgt spid="2"/>
                                        </p:tgtEl>
                                      </p:cBhvr>
                                      <p:by x="150000" y="150000"/>
                                      <p:from x="150000" y="150000"/>
                                      <p:to x="100000" y="10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 grpId="1"/>
      <p:bldP spid="3"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flipH="1">
            <a:off x="3955415" y="2446020"/>
            <a:ext cx="8236585" cy="441198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 y="162560"/>
            <a:ext cx="10600055" cy="6673850"/>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706" y="2368140"/>
            <a:ext cx="862918" cy="240485"/>
          </a:xfrm>
          <a:prstGeom prst="rect">
            <a:avLst/>
          </a:prstGeom>
        </p:spPr>
      </p:pic>
      <p:pic>
        <p:nvPicPr>
          <p:cNvPr id="17" name="图片 16" descr="图片包含 游戏机&#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394" y="3980852"/>
            <a:ext cx="2318392" cy="2418159"/>
          </a:xfrm>
          <a:prstGeom prst="rect">
            <a:avLst/>
          </a:prstGeom>
        </p:spPr>
      </p:pic>
      <p:pic>
        <p:nvPicPr>
          <p:cNvPr id="64" name="图片 63"/>
          <p:cNvPicPr>
            <a:picLocks noChangeAspect="1"/>
          </p:cNvPicPr>
          <p:nvPr/>
        </p:nvPicPr>
        <p:blipFill>
          <a:blip r:embed="rId5">
            <a:biLevel thresh="50000"/>
          </a:blip>
          <a:stretch>
            <a:fillRect/>
          </a:stretch>
        </p:blipFill>
        <p:spPr>
          <a:xfrm>
            <a:off x="6103129" y="3647436"/>
            <a:ext cx="5998984" cy="3188484"/>
          </a:xfrm>
          <a:prstGeom prst="rect">
            <a:avLst/>
          </a:prstGeom>
        </p:spPr>
      </p:pic>
      <p:pic>
        <p:nvPicPr>
          <p:cNvPr id="13" name="图片 12" descr="图片包含 游戏机&#10;&#10;描述已自动生成"/>
          <p:cNvPicPr>
            <a:picLocks noChangeAspect="1"/>
          </p:cNvPicPr>
          <p:nvPr/>
        </p:nvPicPr>
        <p:blipFill rotWithShape="1">
          <a:blip r:embed="rId6">
            <a:extLst>
              <a:ext uri="{28A0092B-C50C-407E-A947-70E740481C1C}">
                <a14:useLocalDpi xmlns:a14="http://schemas.microsoft.com/office/drawing/2010/main" val="0"/>
              </a:ext>
            </a:extLst>
          </a:blip>
          <a:srcRect t="5503" r="13738"/>
          <a:stretch>
            <a:fillRect/>
          </a:stretch>
        </p:blipFill>
        <p:spPr>
          <a:xfrm flipH="1">
            <a:off x="-1270" y="0"/>
            <a:ext cx="12193270" cy="6859905"/>
          </a:xfrm>
          <a:prstGeom prst="rect">
            <a:avLst/>
          </a:prstGeom>
        </p:spPr>
      </p:pic>
      <p:sp>
        <p:nvSpPr>
          <p:cNvPr id="37" name="文本框 36"/>
          <p:cNvSpPr txBox="1"/>
          <p:nvPr/>
        </p:nvSpPr>
        <p:spPr>
          <a:xfrm rot="21315678">
            <a:off x="6010224" y="4109574"/>
            <a:ext cx="6024880" cy="1861185"/>
          </a:xfrm>
          <a:prstGeom prst="rect">
            <a:avLst/>
          </a:prstGeom>
          <a:noFill/>
        </p:spPr>
        <p:txBody>
          <a:bodyPr wrap="none" rtlCol="0">
            <a:spAutoFit/>
            <a:scene3d>
              <a:camera prst="orthographicFront"/>
              <a:lightRig rig="threePt" dir="t"/>
            </a:scene3d>
          </a:bodyPr>
          <a:lstStyle/>
          <a:p>
            <a:pPr algn="l"/>
            <a:r>
              <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rPr>
              <a:t>主题讨论</a:t>
            </a:r>
            <a:endParaRPr kumimoji="1" lang="zh-CN" altLang="en-US" sz="11500" dirty="0">
              <a:solidFill>
                <a:srgbClr val="C00000"/>
              </a:solidFill>
              <a:effectLst>
                <a:outerShdw blurRad="38100" dist="19050" dir="2700000" algn="tl" rotWithShape="0">
                  <a:schemeClr val="dk1">
                    <a:alpha val="40000"/>
                  </a:schemeClr>
                </a:outerShdw>
              </a:effectLst>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pic>
        <p:nvPicPr>
          <p:cNvPr id="6" name="图片 5" descr="钟表的特写&#10;&#10;描述已自动生成"/>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08962" y="1325096"/>
            <a:ext cx="2423899" cy="2326943"/>
          </a:xfrm>
          <a:prstGeom prst="rect">
            <a:avLst/>
          </a:prstGeom>
        </p:spPr>
      </p:pic>
      <p:pic>
        <p:nvPicPr>
          <p:cNvPr id="10" name="图片 9" descr="&amp;pky8189337687&amp;"/>
          <p:cNvPicPr>
            <a:picLocks noChangeAspect="1"/>
          </p:cNvPicPr>
          <p:nvPr/>
        </p:nvPicPr>
        <p:blipFill>
          <a:blip r:embed="rId8"/>
          <a:srcRect t="18502" r="34665"/>
          <a:stretch>
            <a:fillRect/>
          </a:stretch>
        </p:blipFill>
        <p:spPr>
          <a:xfrm>
            <a:off x="-91440" y="2954020"/>
            <a:ext cx="4425315" cy="3903980"/>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4" name="Back">
              <a:hlinkClick r:id="rId9"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2970" y="2696210"/>
            <a:ext cx="8418830" cy="829945"/>
          </a:xfrm>
          <a:prstGeom prst="rect">
            <a:avLst/>
          </a:prstGeom>
          <a:noFill/>
        </p:spPr>
        <p:txBody>
          <a:bodyPr wrap="square" rtlCol="0" anchor="t">
            <a:spAutoFit/>
          </a:bodyPr>
          <a:lstStyle/>
          <a:p>
            <a:pPr algn="just">
              <a:lnSpc>
                <a:spcPct val="150000"/>
              </a:lnSpc>
              <a:spcBef>
                <a:spcPts val="25"/>
              </a:spcBef>
            </a:pPr>
            <a:r>
              <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rPr>
              <a:t>美国 3M 公司的成功案例给你带来了什么启示？</a:t>
            </a:r>
            <a:endParaRPr sz="3200" b="1">
              <a:solidFill>
                <a:srgbClr val="C00000"/>
              </a:solidFill>
              <a:latin typeface="Times New Roman" panose="02020603050405020304" pitchFamily="2" charset="0"/>
              <a:cs typeface="Times New Roman" panose="02020603050405020304" pitchFamily="2" charset="0"/>
              <a:sym typeface="字魂131号-酷乐潮玩体" panose="00000500000000000000" pitchFamily="2" charset="-122"/>
            </a:endParaRPr>
          </a:p>
        </p:txBody>
      </p:sp>
      <p:pic>
        <p:nvPicPr>
          <p:cNvPr id="9" name="图片 8" descr="&amp;pky8289337697&amp;"/>
          <p:cNvPicPr>
            <a:picLocks noChangeAspect="1"/>
          </p:cNvPicPr>
          <p:nvPr/>
        </p:nvPicPr>
        <p:blipFill>
          <a:blip r:embed="rId1"/>
          <a:stretch>
            <a:fillRect/>
          </a:stretch>
        </p:blipFill>
        <p:spPr>
          <a:xfrm>
            <a:off x="8355330" y="3392170"/>
            <a:ext cx="3465830" cy="3465830"/>
          </a:xfrm>
          <a:prstGeom prst="rect">
            <a:avLst/>
          </a:prstGeom>
        </p:spPr>
      </p:pic>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2"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action="ppaction://hlinksldjump"/>
          </p:cNvPr>
          <p:cNvSpPr txBox="1"/>
          <p:nvPr/>
        </p:nvSpPr>
        <p:spPr>
          <a:xfrm>
            <a:off x="1536700" y="1060242"/>
            <a:ext cx="8079105" cy="974506"/>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sz="3600">
                <a:solidFill>
                  <a:srgbClr val="231F20"/>
                </a:solidFill>
                <a:latin typeface="Times New Roman" panose="02020603050405020304" pitchFamily="2" charset="0"/>
                <a:ea typeface="宋体" panose="02010600030101010101" pitchFamily="2" charset="-122"/>
                <a:sym typeface="+mn-ea"/>
              </a:rPr>
              <a:t>一、创新是经济社会发展的根本动力</a:t>
            </a:r>
            <a:endParaRPr lang="zh-CN" sz="3600">
              <a:solidFill>
                <a:srgbClr val="231F20"/>
              </a:solidFill>
              <a:latin typeface="Times New Roman" panose="02020603050405020304" pitchFamily="2" charset="0"/>
              <a:ea typeface="宋体" panose="02010600030101010101" pitchFamily="2" charset="-122"/>
              <a:sym typeface="+mn-ea"/>
            </a:endParaRPr>
          </a:p>
        </p:txBody>
      </p:sp>
      <p:sp>
        <p:nvSpPr>
          <p:cNvPr id="3" name="文本框 2">
            <a:hlinkClick r:id="rId2" action="ppaction://hlinksldjump"/>
          </p:cNvPr>
          <p:cNvSpPr txBox="1"/>
          <p:nvPr/>
        </p:nvSpPr>
        <p:spPr>
          <a:xfrm>
            <a:off x="2620645" y="2389490"/>
            <a:ext cx="8510905" cy="973485"/>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sz="3600">
                <a:solidFill>
                  <a:srgbClr val="231F20"/>
                </a:solidFill>
                <a:latin typeface="Times New Roman" panose="02020603050405020304" pitchFamily="2" charset="0"/>
                <a:ea typeface="宋体" panose="02010600030101010101" pitchFamily="2" charset="-122"/>
                <a:sym typeface="+mn-ea"/>
              </a:rPr>
              <a:t>二、科技创新决定着经济发展的长期趋势</a:t>
            </a:r>
            <a:endParaRPr lang="zh-CN" sz="3600">
              <a:solidFill>
                <a:srgbClr val="231F20"/>
              </a:solidFill>
              <a:latin typeface="Times New Roman" panose="02020603050405020304" pitchFamily="2" charset="0"/>
              <a:ea typeface="宋体" panose="02010600030101010101" pitchFamily="2" charset="-122"/>
              <a:sym typeface="+mn-ea"/>
            </a:endParaRPr>
          </a:p>
        </p:txBody>
      </p:sp>
      <p:sp>
        <p:nvSpPr>
          <p:cNvPr id="6" name="文本框 5">
            <a:hlinkClick r:id="rId3" action="ppaction://hlinksldjump"/>
          </p:cNvPr>
          <p:cNvSpPr txBox="1"/>
          <p:nvPr/>
        </p:nvSpPr>
        <p:spPr>
          <a:xfrm>
            <a:off x="1536700" y="3743993"/>
            <a:ext cx="6086475" cy="942274"/>
          </a:xfrm>
          <a:prstGeom prst="flowChartDocument">
            <a:avLst/>
          </a:prstGeom>
          <a:solidFill>
            <a:srgbClr val="EECC03"/>
          </a:solidFill>
          <a:ln>
            <a:noFill/>
          </a:ln>
        </p:spPr>
        <p:txBody>
          <a:bodyPr wrap="square" anchor="ctr">
            <a:spAutoFit/>
          </a:bodyPr>
          <a:lstStyle>
            <a:defPPr>
              <a:defRPr lang="zh-CN"/>
            </a:defPPr>
            <a:lvl1pPr algn="ctr">
              <a:lnSpc>
                <a:spcPct val="120000"/>
              </a:lnSpc>
              <a:spcBef>
                <a:spcPts val="25"/>
              </a:spcBef>
              <a:defRPr sz="2400" b="1">
                <a:latin typeface="字魂131号-酷乐潮玩体" panose="00000500000000000000" pitchFamily="2" charset="-122"/>
                <a:ea typeface="字魂131号-酷乐潮玩体" panose="00000500000000000000" pitchFamily="2" charset="-122"/>
                <a:cs typeface="+mn-ea"/>
              </a:defRPr>
            </a:lvl1pPr>
          </a:lstStyle>
          <a:p>
            <a:pPr algn="ctr">
              <a:lnSpc>
                <a:spcPct val="120000"/>
              </a:lnSpc>
              <a:spcBef>
                <a:spcPts val="25"/>
              </a:spcBef>
            </a:pPr>
            <a:r>
              <a:rPr lang="zh-CN" sz="3600">
                <a:solidFill>
                  <a:srgbClr val="231F20"/>
                </a:solidFill>
                <a:latin typeface="Times New Roman" panose="02020603050405020304" pitchFamily="2" charset="0"/>
                <a:ea typeface="宋体" panose="02010600030101010101" pitchFamily="2" charset="-122"/>
                <a:sym typeface="+mn-ea"/>
              </a:rPr>
              <a:t>三、经济周期是创新的结果</a:t>
            </a:r>
            <a:endParaRPr lang="zh-CN" sz="3600">
              <a:solidFill>
                <a:srgbClr val="231F20"/>
              </a:solidFill>
              <a:latin typeface="Times New Roman" panose="02020603050405020304" pitchFamily="2" charset="0"/>
              <a:ea typeface="宋体" panose="02010600030101010101" pitchFamily="2" charset="-122"/>
              <a:sym typeface="+mn-ea"/>
            </a:endParaRPr>
          </a:p>
        </p:txBody>
      </p:sp>
      <p:pic>
        <p:nvPicPr>
          <p:cNvPr id="10" name="图片 9" descr="&amp;pky8189337687&amp;"/>
          <p:cNvPicPr>
            <a:picLocks noChangeAspect="1"/>
          </p:cNvPicPr>
          <p:nvPr/>
        </p:nvPicPr>
        <p:blipFill>
          <a:blip r:embed="rId4"/>
          <a:stretch>
            <a:fillRect/>
          </a:stretch>
        </p:blipFill>
        <p:spPr>
          <a:xfrm flipH="1">
            <a:off x="5295900" y="1910080"/>
            <a:ext cx="5835650" cy="4947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1692" y="914207"/>
            <a:ext cx="5648616" cy="831341"/>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一、创新是经济社会发展的根本动力</a:t>
            </a:r>
            <a:endParaRPr lang="zh-CN" altLang="en-US" sz="2400" b="1" dirty="0">
              <a:solidFill>
                <a:srgbClr val="231F20"/>
              </a:solidFill>
              <a:latin typeface="Times New Roman" panose="02020603050405020304" pitchFamily="2" charset="0"/>
              <a:ea typeface="宋体" panose="02010600030101010101" pitchFamily="2" charset="-122"/>
              <a:cs typeface="+mn-ea"/>
              <a:sym typeface="+mn-ea"/>
            </a:endParaRPr>
          </a:p>
        </p:txBody>
      </p:sp>
      <p:sp>
        <p:nvSpPr>
          <p:cNvPr id="100" name="文本框 99"/>
          <p:cNvSpPr txBox="1"/>
          <p:nvPr/>
        </p:nvSpPr>
        <p:spPr>
          <a:xfrm>
            <a:off x="1178560" y="1837690"/>
            <a:ext cx="10389870" cy="4154170"/>
          </a:xfrm>
          <a:prstGeom prst="rect">
            <a:avLst/>
          </a:prstGeom>
          <a:noFill/>
          <a:ln w="9525">
            <a:noFill/>
          </a:ln>
        </p:spPr>
        <p:txBody>
          <a:bodyPr wrap="square">
            <a:spAutoFit/>
          </a:bodyPr>
          <a:p>
            <a:pPr indent="266700"/>
            <a:r>
              <a:rPr lang="en-US" sz="2400" b="0">
                <a:solidFill>
                  <a:srgbClr val="231F20"/>
                </a:solidFill>
                <a:latin typeface="Times New Roman" panose="02020603050405020304" pitchFamily="2" charset="0"/>
                <a:cs typeface="Times New Roman" panose="02020603050405020304" pitchFamily="2" charset="0"/>
              </a:rPr>
              <a:t>      </a:t>
            </a:r>
            <a:r>
              <a:rPr sz="2400" b="0">
                <a:solidFill>
                  <a:srgbClr val="231F20"/>
                </a:solidFill>
                <a:latin typeface="Times New Roman" panose="02020603050405020304" pitchFamily="2" charset="0"/>
                <a:cs typeface="Times New Roman" panose="02020603050405020304" pitchFamily="2" charset="0"/>
              </a:rPr>
              <a:t>党的十八大提出实施创新驱动发展战略，这是经过对我国所处历史发展阶段、国内外形势、未来发展空间等一系列重大问题进行深入研究后做出的重大决策，也是对十七大以来提高自主创新能力，建设创新型国家战略目标的进一步阐释。十八届三中全会通过的《中共中央关于全面深化改革若干重大问题的决定》中，以处理好政府与市场的关系为核心问题，对深化科技体制改革做出了全面部署。十八届五中全会提出“创新、协调、绿色、开放、共享”五大发展理念，其中，创新是引领发展的第一动力，必须把创新摆在国家发展全局的核心位置。为此，必须着力增强创新驱动发展新动力，加快转变经济发展方式，依靠科技的力量，从过去以低成本和资源消耗为主的发展模式转变为靠技术进步、劳动者素质提高支撑的发展模式。不断提升发展质量和效益，推动经济社会科学发展，才能赢得发展先机和主动权。</a:t>
            </a:r>
            <a:endParaRPr sz="2400" b="0">
              <a:solidFill>
                <a:srgbClr val="231F20"/>
              </a:solidFill>
              <a:latin typeface="Times New Roman" panose="02020603050405020304" pitchFamily="2" charset="0"/>
              <a:cs typeface="Times New Roman" panose="02020603050405020304" pitchFamily="2" charset="0"/>
            </a:endParaRPr>
          </a:p>
        </p:txBody>
      </p:sp>
      <p:graphicFrame>
        <p:nvGraphicFramePr>
          <p:cNvPr id="15" name="表格 14"/>
          <p:cNvGraphicFramePr/>
          <p:nvPr/>
        </p:nvGraphicFramePr>
        <p:xfrm>
          <a:off x="5807075" y="49923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272155" y="705509"/>
            <a:ext cx="6459855" cy="807673"/>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二、科技创新决定着经济发展的长期趋势</a:t>
            </a:r>
            <a:endParaRPr lang="en-US" altLang="zh-CN" sz="2400" b="1">
              <a:solidFill>
                <a:srgbClr val="231F20"/>
              </a:solidFill>
              <a:latin typeface="Times New Roman" panose="02020603050405020304" pitchFamily="2" charset="0"/>
              <a:ea typeface="宋体" panose="02010600030101010101" pitchFamily="2" charset="-122"/>
              <a:sym typeface="+mn-ea"/>
            </a:endParaRPr>
          </a:p>
        </p:txBody>
      </p:sp>
      <p:sp>
        <p:nvSpPr>
          <p:cNvPr id="100" name="文本框 99"/>
          <p:cNvSpPr txBox="1"/>
          <p:nvPr/>
        </p:nvSpPr>
        <p:spPr>
          <a:xfrm>
            <a:off x="2123440" y="1708150"/>
            <a:ext cx="8394065" cy="4707890"/>
          </a:xfrm>
          <a:prstGeom prst="rect">
            <a:avLst/>
          </a:prstGeom>
          <a:noFill/>
          <a:ln w="9525">
            <a:noFill/>
          </a:ln>
        </p:spPr>
        <p:txBody>
          <a:bodyPr wrap="square">
            <a:spAutoFit/>
          </a:bodyPr>
          <a:p>
            <a:pPr indent="266700"/>
            <a:r>
              <a:rPr lang="en-US" sz="2000" b="0">
                <a:solidFill>
                  <a:srgbClr val="231F20"/>
                </a:solidFill>
                <a:latin typeface="Times New Roman" panose="02020603050405020304" pitchFamily="2" charset="0"/>
                <a:cs typeface="Times New Roman" panose="02020603050405020304" pitchFamily="2" charset="0"/>
              </a:rPr>
              <a:t>    </a:t>
            </a:r>
            <a:r>
              <a:rPr sz="2000" b="0">
                <a:solidFill>
                  <a:srgbClr val="231F20"/>
                </a:solidFill>
                <a:latin typeface="Times New Roman" panose="02020603050405020304" pitchFamily="2" charset="0"/>
                <a:cs typeface="Times New Roman" panose="02020603050405020304" pitchFamily="2" charset="0"/>
              </a:rPr>
              <a:t>全球进入工业经济时代以来，世界经济经历了与技术革命相伴的五个长波。</a:t>
            </a:r>
            <a:endParaRPr sz="2000" b="0">
              <a:solidFill>
                <a:srgbClr val="231F20"/>
              </a:solidFill>
              <a:latin typeface="Times New Roman" panose="02020603050405020304" pitchFamily="2" charset="0"/>
              <a:cs typeface="Times New Roman" panose="02020603050405020304" pitchFamily="2" charset="0"/>
            </a:endParaRPr>
          </a:p>
          <a:p>
            <a:pPr indent="266700"/>
            <a:r>
              <a:rPr sz="2000" b="1">
                <a:solidFill>
                  <a:srgbClr val="231F20"/>
                </a:solidFill>
                <a:latin typeface="Times New Roman" panose="02020603050405020304" pitchFamily="2" charset="0"/>
                <a:cs typeface="Times New Roman" panose="02020603050405020304" pitchFamily="2" charset="0"/>
              </a:rPr>
              <a:t>   第一个长波</a:t>
            </a:r>
            <a:r>
              <a:rPr sz="2000" b="0">
                <a:solidFill>
                  <a:srgbClr val="231F20"/>
                </a:solidFill>
                <a:latin typeface="Times New Roman" panose="02020603050405020304" pitchFamily="2" charset="0"/>
                <a:cs typeface="Times New Roman" panose="02020603050405020304" pitchFamily="2" charset="0"/>
              </a:rPr>
              <a:t>从 18世纪70 年代到1842 年，是纺织产业革命时期。</a:t>
            </a:r>
            <a:endParaRPr sz="2000" b="0">
              <a:solidFill>
                <a:srgbClr val="231F20"/>
              </a:solidFill>
              <a:latin typeface="Times New Roman" panose="02020603050405020304" pitchFamily="2" charset="0"/>
              <a:cs typeface="Times New Roman" panose="02020603050405020304" pitchFamily="2" charset="0"/>
            </a:endParaRPr>
          </a:p>
          <a:p>
            <a:pPr indent="266700"/>
            <a:r>
              <a:rPr sz="2000" b="1">
                <a:solidFill>
                  <a:srgbClr val="231F20"/>
                </a:solidFill>
                <a:latin typeface="Times New Roman" panose="02020603050405020304" pitchFamily="2" charset="0"/>
                <a:cs typeface="Times New Roman" panose="02020603050405020304" pitchFamily="2" charset="0"/>
              </a:rPr>
              <a:t>  第二个长波</a:t>
            </a:r>
            <a:r>
              <a:rPr sz="2000" b="0">
                <a:solidFill>
                  <a:srgbClr val="231F20"/>
                </a:solidFill>
                <a:latin typeface="Times New Roman" panose="02020603050405020304" pitchFamily="2" charset="0"/>
                <a:cs typeface="Times New Roman" panose="02020603050405020304" pitchFamily="2" charset="0"/>
              </a:rPr>
              <a:t>是从1829 年到1897 年的蒸汽和钢铁时代。</a:t>
            </a:r>
            <a:endParaRPr sz="2000" b="0">
              <a:solidFill>
                <a:srgbClr val="231F20"/>
              </a:solidFill>
              <a:latin typeface="Times New Roman" panose="02020603050405020304" pitchFamily="2" charset="0"/>
              <a:cs typeface="Times New Roman" panose="02020603050405020304" pitchFamily="2" charset="0"/>
            </a:endParaRPr>
          </a:p>
          <a:p>
            <a:pPr indent="266700"/>
            <a:r>
              <a:rPr sz="2000" b="1">
                <a:solidFill>
                  <a:srgbClr val="231F20"/>
                </a:solidFill>
                <a:latin typeface="Times New Roman" panose="02020603050405020304" pitchFamily="2" charset="0"/>
                <a:cs typeface="Times New Roman" panose="02020603050405020304" pitchFamily="2" charset="0"/>
              </a:rPr>
              <a:t>  第三个长波</a:t>
            </a:r>
            <a:r>
              <a:rPr sz="2000" b="0">
                <a:solidFill>
                  <a:srgbClr val="231F20"/>
                </a:solidFill>
                <a:latin typeface="Times New Roman" panose="02020603050405020304" pitchFamily="2" charset="0"/>
                <a:cs typeface="Times New Roman" panose="02020603050405020304" pitchFamily="2" charset="0"/>
              </a:rPr>
              <a:t>是 1875 年至 20 世纪最初十年的石油重化工业时代。</a:t>
            </a:r>
            <a:endParaRPr sz="2000" b="0">
              <a:solidFill>
                <a:srgbClr val="231F20"/>
              </a:solidFill>
              <a:latin typeface="Times New Roman" panose="02020603050405020304" pitchFamily="2" charset="0"/>
              <a:cs typeface="Times New Roman" panose="02020603050405020304" pitchFamily="2" charset="0"/>
            </a:endParaRPr>
          </a:p>
          <a:p>
            <a:pPr indent="266700"/>
            <a:r>
              <a:rPr sz="2000" b="0">
                <a:solidFill>
                  <a:srgbClr val="231F20"/>
                </a:solidFill>
                <a:latin typeface="Times New Roman" panose="02020603050405020304" pitchFamily="2" charset="0"/>
                <a:cs typeface="Times New Roman" panose="02020603050405020304" pitchFamily="2" charset="0"/>
              </a:rPr>
              <a:t>  20 世纪 20 年代至 20 世纪 70 年代是汽车工业时代，世界经济经历了</a:t>
            </a:r>
            <a:r>
              <a:rPr sz="2000" b="1">
                <a:solidFill>
                  <a:srgbClr val="231F20"/>
                </a:solidFill>
                <a:latin typeface="Times New Roman" panose="02020603050405020304" pitchFamily="2" charset="0"/>
                <a:cs typeface="Times New Roman" panose="02020603050405020304" pitchFamily="2" charset="0"/>
              </a:rPr>
              <a:t>第四个长波</a:t>
            </a:r>
            <a:r>
              <a:rPr sz="2000" b="0">
                <a:solidFill>
                  <a:srgbClr val="231F20"/>
                </a:solidFill>
                <a:latin typeface="Times New Roman" panose="02020603050405020304" pitchFamily="2" charset="0"/>
                <a:cs typeface="Times New Roman" panose="02020603050405020304" pitchFamily="2" charset="0"/>
              </a:rPr>
              <a:t>。</a:t>
            </a:r>
            <a:endParaRPr sz="2000" b="0">
              <a:solidFill>
                <a:srgbClr val="231F20"/>
              </a:solidFill>
              <a:latin typeface="Times New Roman" panose="02020603050405020304" pitchFamily="2" charset="0"/>
              <a:cs typeface="Times New Roman" panose="02020603050405020304" pitchFamily="2" charset="0"/>
            </a:endParaRPr>
          </a:p>
          <a:p>
            <a:pPr indent="266700"/>
            <a:r>
              <a:rPr sz="2000" b="0">
                <a:solidFill>
                  <a:srgbClr val="231F20"/>
                </a:solidFill>
                <a:latin typeface="Times New Roman" panose="02020603050405020304" pitchFamily="2" charset="0"/>
                <a:cs typeface="Times New Roman" panose="02020603050405020304" pitchFamily="2" charset="0"/>
              </a:rPr>
              <a:t>  20 世纪 80 年代至今是信息产业时代，世界经济步入了</a:t>
            </a:r>
            <a:r>
              <a:rPr sz="2000" b="1">
                <a:solidFill>
                  <a:srgbClr val="231F20"/>
                </a:solidFill>
                <a:latin typeface="Times New Roman" panose="02020603050405020304" pitchFamily="2" charset="0"/>
                <a:cs typeface="Times New Roman" panose="02020603050405020304" pitchFamily="2" charset="0"/>
              </a:rPr>
              <a:t>第五个长波</a:t>
            </a:r>
            <a:r>
              <a:rPr sz="2000" b="0">
                <a:solidFill>
                  <a:srgbClr val="231F20"/>
                </a:solidFill>
                <a:latin typeface="Times New Roman" panose="02020603050405020304" pitchFamily="2" charset="0"/>
                <a:cs typeface="Times New Roman" panose="02020603050405020304" pitchFamily="2" charset="0"/>
              </a:rPr>
              <a:t>。</a:t>
            </a:r>
            <a:endParaRPr sz="2000" b="0">
              <a:solidFill>
                <a:srgbClr val="231F20"/>
              </a:solidFill>
              <a:latin typeface="Times New Roman" panose="02020603050405020304" pitchFamily="2" charset="0"/>
              <a:cs typeface="Times New Roman" panose="02020603050405020304" pitchFamily="2" charset="0"/>
            </a:endParaRPr>
          </a:p>
          <a:p>
            <a:pPr indent="266700"/>
            <a:r>
              <a:rPr sz="2000" b="0">
                <a:solidFill>
                  <a:srgbClr val="231F20"/>
                </a:solidFill>
                <a:latin typeface="Times New Roman" panose="02020603050405020304" pitchFamily="2" charset="0"/>
                <a:cs typeface="Times New Roman" panose="02020603050405020304" pitchFamily="2" charset="0"/>
              </a:rPr>
              <a:t>  俄罗斯经济学家尼古拉·康德拉季耶夫（Nikolai Kondratiev）通过研究最早发现了这一世界经济周期波动现象，他观察到</a:t>
            </a:r>
            <a:r>
              <a:rPr sz="2000" b="1">
                <a:solidFill>
                  <a:srgbClr val="231F20"/>
                </a:solidFill>
                <a:latin typeface="Times New Roman" panose="02020603050405020304" pitchFamily="2" charset="0"/>
                <a:cs typeface="Times New Roman" panose="02020603050405020304" pitchFamily="2" charset="0"/>
              </a:rPr>
              <a:t>世界经济每隔五六十年就会产生一次周期性的波动现象</a:t>
            </a:r>
            <a:r>
              <a:rPr sz="2000" b="0">
                <a:solidFill>
                  <a:srgbClr val="231F20"/>
                </a:solidFill>
                <a:latin typeface="Times New Roman" panose="02020603050405020304" pitchFamily="2" charset="0"/>
                <a:cs typeface="Times New Roman" panose="02020603050405020304" pitchFamily="2" charset="0"/>
              </a:rPr>
              <a:t>。尽管康德拉季耶夫发现了这一现象，但他没有指出这种世界经济周期性变化的原因。而熊彼特认为世界经济周期波动的原因在于</a:t>
            </a:r>
            <a:r>
              <a:rPr sz="2000" b="1">
                <a:solidFill>
                  <a:srgbClr val="231F20"/>
                </a:solidFill>
                <a:latin typeface="Times New Roman" panose="02020603050405020304" pitchFamily="2" charset="0"/>
                <a:cs typeface="Times New Roman" panose="02020603050405020304" pitchFamily="2" charset="0"/>
              </a:rPr>
              <a:t>企业家的创新</a:t>
            </a:r>
            <a:r>
              <a:rPr sz="2000" b="0">
                <a:solidFill>
                  <a:srgbClr val="231F20"/>
                </a:solidFill>
                <a:latin typeface="Times New Roman" panose="02020603050405020304" pitchFamily="2" charset="0"/>
                <a:cs typeface="Times New Roman" panose="02020603050405020304" pitchFamily="2" charset="0"/>
              </a:rPr>
              <a:t>。最初发生于个别企业的技术革新发展演变为社会的技术革命，进而引发整个产业的革命，世界经济的新周期就此开始。</a:t>
            </a:r>
            <a:endParaRPr sz="2000" b="0">
              <a:solidFill>
                <a:srgbClr val="231F20"/>
              </a:solidFill>
              <a:latin typeface="Times New Roman" panose="02020603050405020304" pitchFamily="2" charset="0"/>
              <a:cs typeface="Times New Roman" panose="02020603050405020304" pitchFamily="2" charset="0"/>
            </a:endParaRPr>
          </a:p>
        </p:txBody>
      </p:sp>
      <p:graphicFrame>
        <p:nvGraphicFramePr>
          <p:cNvPr id="15" name="表格 14"/>
          <p:cNvGraphicFramePr/>
          <p:nvPr/>
        </p:nvGraphicFramePr>
        <p:xfrm>
          <a:off x="5807075" y="49923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矩形 15366"/>
          <p:cNvSpPr>
            <a:spLocks noChangeArrowheads="1"/>
          </p:cNvSpPr>
          <p:nvPr/>
        </p:nvSpPr>
        <p:spPr bwMode="auto">
          <a:xfrm>
            <a:off x="3456477" y="929400"/>
            <a:ext cx="5648616" cy="755235"/>
          </a:xfrm>
          <a:prstGeom prst="roundRect">
            <a:avLst>
              <a:gd name="adj" fmla="val 50000"/>
            </a:avLst>
          </a:prstGeom>
          <a:solidFill>
            <a:srgbClr val="EECC03"/>
          </a:solidFill>
          <a:ln>
            <a:noFill/>
          </a:ln>
        </p:spPr>
        <p:txBody>
          <a:bodyPr wrap="square" anchor="ctr">
            <a:spAutoFit/>
          </a:bodyPr>
          <a:p>
            <a:pPr algn="ctr">
              <a:lnSpc>
                <a:spcPct val="120000"/>
              </a:lnSpc>
              <a:spcBef>
                <a:spcPts val="25"/>
              </a:spcBef>
            </a:pPr>
            <a:r>
              <a:rPr lang="zh-CN" sz="2400" b="1">
                <a:solidFill>
                  <a:srgbClr val="231F20"/>
                </a:solidFill>
                <a:latin typeface="Times New Roman" panose="02020603050405020304" pitchFamily="2" charset="0"/>
                <a:ea typeface="宋体" panose="02010600030101010101" pitchFamily="2" charset="-122"/>
                <a:sym typeface="+mn-ea"/>
              </a:rPr>
              <a:t>三、经济周期是创新的结果</a:t>
            </a:r>
            <a:endParaRPr lang="zh-CN" sz="2400" b="1">
              <a:solidFill>
                <a:srgbClr val="231F20"/>
              </a:solidFill>
              <a:latin typeface="Times New Roman" panose="02020603050405020304" pitchFamily="2" charset="0"/>
              <a:ea typeface="宋体" panose="02010600030101010101" pitchFamily="2" charset="-122"/>
              <a:sym typeface="+mn-ea"/>
            </a:endParaRPr>
          </a:p>
        </p:txBody>
      </p:sp>
      <p:sp>
        <p:nvSpPr>
          <p:cNvPr id="100" name="文本框 99"/>
          <p:cNvSpPr txBox="1"/>
          <p:nvPr/>
        </p:nvSpPr>
        <p:spPr>
          <a:xfrm>
            <a:off x="2331720" y="1895475"/>
            <a:ext cx="8394065" cy="4892675"/>
          </a:xfrm>
          <a:prstGeom prst="rect">
            <a:avLst/>
          </a:prstGeom>
          <a:noFill/>
          <a:ln w="9525">
            <a:noFill/>
          </a:ln>
        </p:spPr>
        <p:txBody>
          <a:bodyPr wrap="square">
            <a:spAutoFit/>
          </a:bodyPr>
          <a:p>
            <a:pPr indent="266700"/>
            <a:r>
              <a:rPr lang="en-US" sz="2400" b="0">
                <a:solidFill>
                  <a:srgbClr val="231F20"/>
                </a:solidFill>
                <a:latin typeface="Times New Roman" panose="02020603050405020304" pitchFamily="2" charset="0"/>
                <a:cs typeface="Times New Roman" panose="02020603050405020304" pitchFamily="2" charset="0"/>
              </a:rPr>
              <a:t>     </a:t>
            </a:r>
            <a:r>
              <a:rPr sz="2400" b="0">
                <a:solidFill>
                  <a:srgbClr val="231F20"/>
                </a:solidFill>
                <a:latin typeface="Times New Roman" panose="02020603050405020304" pitchFamily="2" charset="0"/>
                <a:cs typeface="Times New Roman" panose="02020603050405020304" pitchFamily="2" charset="0"/>
              </a:rPr>
              <a:t>约瑟夫·熊彼特被认为是创新理论的提出者。他指出，经济周期是企业创新的结果。创新就是打破旧的均衡并向新的均衡过渡的过程。企业家成群地出现是引发经济繁荣的唯一原因。创新不是孤立事件，在时间上也不是均匀分布的。相反，它们趋于成群地出现，这是因为一个企业成功后， 会有更多的企业效仿。此外，创新不是随机地均匀分布于整个经济系统的，而是集中于某些领域。</a:t>
            </a:r>
            <a:br>
              <a:rPr sz="2400" b="0">
                <a:solidFill>
                  <a:srgbClr val="231F20"/>
                </a:solidFill>
                <a:latin typeface="Times New Roman" panose="02020603050405020304" pitchFamily="2" charset="0"/>
                <a:cs typeface="Times New Roman" panose="02020603050405020304" pitchFamily="2" charset="0"/>
              </a:rPr>
            </a:br>
            <a:r>
              <a:rPr sz="2400" b="0">
                <a:solidFill>
                  <a:srgbClr val="231F20"/>
                </a:solidFill>
                <a:latin typeface="Times New Roman" panose="02020603050405020304" pitchFamily="2" charset="0"/>
                <a:cs typeface="Times New Roman" panose="02020603050405020304" pitchFamily="2" charset="0"/>
              </a:rPr>
              <a:t>        一旦创新成群地出现，就会涌现出大量的企业家需求，投资高潮也随之而来，较多的资本被投放到新企业中，影响范围不断扩大，使整个经济体系繁荣起来。但当发展成为常规活动时，出现企业家的势头就减弱了，周期性运动变得平缓。而另外几个要素，如竞争加剧、成本提高等，则使经济由繁荣走向萧条。</a:t>
            </a:r>
            <a:endParaRPr sz="2400" b="0">
              <a:solidFill>
                <a:srgbClr val="231F20"/>
              </a:solidFill>
              <a:latin typeface="Times New Roman" panose="02020603050405020304" pitchFamily="2" charset="0"/>
              <a:cs typeface="Times New Roman" panose="02020603050405020304" pitchFamily="2" charset="0"/>
            </a:endParaRPr>
          </a:p>
        </p:txBody>
      </p:sp>
      <p:graphicFrame>
        <p:nvGraphicFramePr>
          <p:cNvPr id="15" name="表格 14"/>
          <p:cNvGraphicFramePr/>
          <p:nvPr/>
        </p:nvGraphicFramePr>
        <p:xfrm>
          <a:off x="5807075" y="499237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3" name="Back">
              <a:hlinkClick r:id="rId1"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bldLst>
      <p:bldP spid="9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srcRect l="35967" b="42170"/>
          <a:stretch>
            <a:fillRect/>
          </a:stretch>
        </p:blipFill>
        <p:spPr>
          <a:xfrm>
            <a:off x="0" y="640340"/>
            <a:ext cx="7986613" cy="6217660"/>
          </a:xfrm>
          <a:prstGeom prst="rect">
            <a:avLst/>
          </a:prstGeom>
        </p:spPr>
      </p:pic>
      <p:pic>
        <p:nvPicPr>
          <p:cNvPr id="7" name="图片 6" descr="图片包含 游戏机, 乐高&#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931" y="1607992"/>
            <a:ext cx="2601837" cy="1747901"/>
          </a:xfrm>
          <a:prstGeom prst="rect">
            <a:avLst/>
          </a:prstGeom>
        </p:spPr>
      </p:pic>
      <p:pic>
        <p:nvPicPr>
          <p:cNvPr id="13" name="图片 12" descr="图片包含 游戏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503" r="13738"/>
          <a:stretch>
            <a:fillRect/>
          </a:stretch>
        </p:blipFill>
        <p:spPr>
          <a:xfrm>
            <a:off x="1427275" y="0"/>
            <a:ext cx="10764725" cy="6860208"/>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73257">
            <a:off x="6269013" y="5293430"/>
            <a:ext cx="869991" cy="24048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56" y="752065"/>
            <a:ext cx="862918" cy="240485"/>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98586">
            <a:off x="4350992" y="1109746"/>
            <a:ext cx="233412" cy="778040"/>
          </a:xfrm>
          <a:prstGeom prst="rect">
            <a:avLst/>
          </a:prstGeom>
        </p:spPr>
      </p:pic>
      <p:sp>
        <p:nvSpPr>
          <p:cNvPr id="16" name="矩形 15"/>
          <p:cNvSpPr/>
          <p:nvPr/>
        </p:nvSpPr>
        <p:spPr>
          <a:xfrm flipH="1">
            <a:off x="293370" y="3169920"/>
            <a:ext cx="6735445" cy="2306955"/>
          </a:xfrm>
          <a:prstGeom prst="rect">
            <a:avLst/>
          </a:prstGeom>
          <a:ln>
            <a:noFill/>
          </a:ln>
        </p:spPr>
        <p:txBody>
          <a:bodyPr wrap="square">
            <a:spAutoFit/>
          </a:bodyPr>
          <a:lstStyle/>
          <a:p>
            <a:pPr algn="l" fontAlgn="base">
              <a:lnSpc>
                <a:spcPct val="120000"/>
              </a:lnSpc>
              <a:spcBef>
                <a:spcPts val="25"/>
              </a:spcBef>
            </a:pPr>
            <a:r>
              <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rPr>
              <a:t>创新的定义、内涵与类型</a:t>
            </a:r>
            <a:endParaRPr lang="zh-CN" altLang="en-US" sz="6000" b="1" dirty="0">
              <a:solidFill>
                <a:schemeClr val="dk1">
                  <a:lumMod val="100000"/>
                </a:schemeClr>
              </a:solidFill>
              <a:latin typeface="字魂131号-酷乐潮玩体" panose="00000500000000000000" pitchFamily="2" charset="-122"/>
              <a:ea typeface="字魂131号-酷乐潮玩体" panose="00000500000000000000" pitchFamily="2" charset="-122"/>
              <a:cs typeface="+mn-ea"/>
              <a:sym typeface="字魂131号-酷乐潮玩体" panose="00000500000000000000" pitchFamily="2" charset="-122"/>
            </a:endParaRPr>
          </a:p>
        </p:txBody>
      </p:sp>
      <p:pic>
        <p:nvPicPr>
          <p:cNvPr id="2" name="图片 1" descr="图片包含 游戏机&#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64" y="751877"/>
            <a:ext cx="2318392" cy="2418159"/>
          </a:xfrm>
          <a:prstGeom prst="rect">
            <a:avLst/>
          </a:prstGeom>
        </p:spPr>
      </p:pic>
      <p:sp>
        <p:nvSpPr>
          <p:cNvPr id="3" name="矩形 2"/>
          <p:cNvSpPr/>
          <p:nvPr/>
        </p:nvSpPr>
        <p:spPr>
          <a:xfrm>
            <a:off x="8895715" y="4629785"/>
            <a:ext cx="3144520" cy="1861185"/>
          </a:xfrm>
          <a:prstGeom prst="rect">
            <a:avLst/>
          </a:prstGeom>
          <a:noFill/>
          <a:ln>
            <a:noFill/>
          </a:ln>
        </p:spPr>
        <p:txBody>
          <a:bodyPr wrap="square" rtlCol="0" anchor="t">
            <a:spAutoFit/>
          </a:bodyPr>
          <a:p>
            <a:pPr algn="ctr"/>
            <a:r>
              <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rPr>
              <a:t>02</a:t>
            </a:r>
            <a:endParaRPr lang="en-US" altLang="zh-CN" sz="11500" b="1">
              <a:ln w="57150">
                <a:solidFill>
                  <a:schemeClr val="tx1"/>
                </a:solidFill>
              </a:ln>
              <a:gradFill>
                <a:gsLst>
                  <a:gs pos="52000">
                    <a:srgbClr val="C9DB5E"/>
                  </a:gs>
                  <a:gs pos="55000">
                    <a:srgbClr val="F7E28B"/>
                  </a:gs>
                </a:gsLst>
                <a:lin ang="10800000" scaled="0"/>
              </a:gradFill>
              <a:effectLst/>
              <a:latin typeface="汉仪铸字卡酷体简" panose="00020600040101010101" charset="-122"/>
              <a:ea typeface="汉仪铸字卡酷体简" panose="00020600040101010101" charset="-122"/>
            </a:endParaRPr>
          </a:p>
        </p:txBody>
      </p:sp>
      <p:grpSp>
        <p:nvGrpSpPr>
          <p:cNvPr id="1065" name="圆角矩形 3">
            <a:hlinkClick r:id="" action="ppaction://noaction"/>
          </p:cNvPr>
          <p:cNvGrpSpPr/>
          <p:nvPr/>
        </p:nvGrpSpPr>
        <p:grpSpPr>
          <a:xfrm>
            <a:off x="11112349" y="6118823"/>
            <a:ext cx="941073" cy="565788"/>
            <a:chOff x="0" y="0"/>
            <a:chExt cx="941072" cy="565786"/>
          </a:xfrm>
        </p:grpSpPr>
        <p:sp>
          <p:nvSpPr>
            <p:cNvPr id="1063" name="圆角矩形"/>
            <p:cNvSpPr/>
            <p:nvPr/>
          </p:nvSpPr>
          <p:spPr>
            <a:xfrm>
              <a:off x="0" y="0"/>
              <a:ext cx="941073" cy="565787"/>
            </a:xfrm>
            <a:prstGeom prst="roundRect">
              <a:avLst>
                <a:gd name="adj" fmla="val 16667"/>
              </a:avLst>
            </a:prstGeom>
            <a:solidFill>
              <a:srgbClr val="2F5597"/>
            </a:solidFill>
            <a:ln w="12700" cap="flat">
              <a:noFill/>
              <a:miter lim="400000"/>
            </a:ln>
            <a:effectLst>
              <a:outerShdw blurRad="76200" dir="18900000" rotWithShape="0">
                <a:srgbClr val="000000">
                  <a:alpha val="20000"/>
                </a:srgbClr>
              </a:outerShdw>
            </a:effectLst>
          </p:spPr>
          <p:txBody>
            <a:bodyPr wrap="square" lIns="45718" tIns="45718" rIns="45718" bIns="45718" numCol="1" anchor="ctr">
              <a:noAutofit/>
            </a:bodyPr>
            <a:lstStyle/>
            <a:p>
              <a: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pPr>
            </a:p>
          </p:txBody>
        </p:sp>
        <p:sp>
          <p:nvSpPr>
            <p:cNvPr id="5" name="Back">
              <a:hlinkClick r:id="rId8" action="ppaction://hlinksldjump"/>
            </p:cNvPr>
            <p:cNvSpPr txBox="1"/>
            <p:nvPr/>
          </p:nvSpPr>
          <p:spPr>
            <a:xfrm>
              <a:off x="73339" y="96517"/>
              <a:ext cx="794394" cy="372749"/>
            </a:xfrm>
            <a:prstGeom prst="rect">
              <a:avLst/>
            </a:prstGeom>
            <a:noFill/>
            <a:ln w="12700" cap="flat">
              <a:noFill/>
              <a:miter lim="400000"/>
            </a:ln>
            <a:effectLst/>
          </p:spPr>
          <p:txBody>
            <a:bodyPr wrap="square" lIns="45718" tIns="45718" rIns="45718" bIns="45718" numCol="1" anchor="ctr">
              <a:spAutoFit/>
            </a:bodyPr>
            <a:lstStyle>
              <a:lvl1pPr algn="ctr">
                <a:defRPr sz="2000" b="1">
                  <a:solidFill>
                    <a:srgbClr val="FFFFFF"/>
                  </a:solidFill>
                  <a:latin typeface="Times New Roman" panose="02020603050405020304"/>
                  <a:ea typeface="Times New Roman" panose="02020603050405020304"/>
                  <a:cs typeface="Times New Roman" panose="02020603050405020304"/>
                  <a:sym typeface="Times New Roman" panose="02020603050405020304"/>
                </a:defRPr>
              </a:lvl1pPr>
            </a:lstStyle>
            <a:p>
              <a:r>
                <a:t>Back</a:t>
              </a:r>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2" nodeType="clickEffect">
                                  <p:stCondLst>
                                    <p:cond delay="0"/>
                                  </p:stCondLst>
                                  <p:childTnLst>
                                    <p:animScale>
                                      <p:cBhvr>
                                        <p:cTn id="15" dur="500" fill="hold"/>
                                        <p:tgtEl>
                                          <p:spTgt spid="3"/>
                                        </p:tgtEl>
                                      </p:cBhvr>
                                      <p:by x="150000" y="150000"/>
                                      <p:from x="100000" y="100000"/>
                                      <p:to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3" nodeType="clickEffect">
                                  <p:stCondLst>
                                    <p:cond delay="0"/>
                                  </p:stCondLst>
                                  <p:childTnLst>
                                    <p:animScale>
                                      <p:cBhvr>
                                        <p:cTn id="19" dur="500" fill="hold"/>
                                        <p:tgtEl>
                                          <p:spTgt spid="3"/>
                                        </p:tgtEl>
                                      </p:cBhvr>
                                      <p:by x="150000" y="150000"/>
                                      <p:from x="150000" y="15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3" grpId="0"/>
      <p:bldP spid="3" grpId="1"/>
      <p:bldP spid="3" grpId="2"/>
      <p:bldP spid="3" grpId="3"/>
    </p:bldLst>
  </p:timing>
</p:sld>
</file>

<file path=ppt/tags/tag1.xml><?xml version="1.0" encoding="utf-8"?>
<p:tagLst xmlns:p="http://schemas.openxmlformats.org/presentationml/2006/main">
  <p:tag name="MH" val="20151210203829"/>
  <p:tag name="MH_LIBRARY" val="GRAPHIC"/>
  <p:tag name="MH_ORDER" val="Rectangle 22"/>
</p:tagLst>
</file>

<file path=ppt/tags/tag2.xml><?xml version="1.0" encoding="utf-8"?>
<p:tagLst xmlns:p="http://schemas.openxmlformats.org/presentationml/2006/main">
  <p:tag name="MH" val="20151210203829"/>
  <p:tag name="MH_LIBRARY" val="GRAPHIC"/>
  <p:tag name="MH_ORDER" val="Rectangle 22"/>
</p:tagLst>
</file>

<file path=ppt/tags/tag3.xml><?xml version="1.0" encoding="utf-8"?>
<p:tagLst xmlns:p="http://schemas.openxmlformats.org/presentationml/2006/main">
  <p:tag name="MH" val="20151210203829"/>
  <p:tag name="MH_LIBRARY" val="GRAPHIC"/>
  <p:tag name="MH_ORDER" val="Rectangle 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11981</Words>
  <Application>WPS 演示</Application>
  <PresentationFormat>宽屏</PresentationFormat>
  <Paragraphs>366</Paragraphs>
  <Slides>46</Slides>
  <Notes>27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46</vt:i4>
      </vt:variant>
    </vt:vector>
  </HeadingPairs>
  <TitlesOfParts>
    <vt:vector size="62" baseType="lpstr">
      <vt:lpstr>Arial</vt:lpstr>
      <vt:lpstr>宋体</vt:lpstr>
      <vt:lpstr>Wingdings</vt:lpstr>
      <vt:lpstr>字魂131号-酷乐潮玩体</vt:lpstr>
      <vt:lpstr>汉仪铸字卡酷体简</vt:lpstr>
      <vt:lpstr>汉仪雅酷黑 85W</vt:lpstr>
      <vt:lpstr>Times New Roman</vt:lpstr>
      <vt:lpstr>Times New Roman</vt:lpstr>
      <vt:lpstr>微软雅黑</vt:lpstr>
      <vt:lpstr>Arial Unicode MS</vt:lpstr>
      <vt:lpstr>Calibri</vt:lpstr>
      <vt:lpstr>游ゴシック</vt:lpstr>
      <vt:lpstr>朗太書体</vt:lpstr>
      <vt:lpstr>等线</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1233</dc:title>
  <dc:creator/>
  <cp:lastModifiedBy>Administrator</cp:lastModifiedBy>
  <cp:revision>42</cp:revision>
  <dcterms:created xsi:type="dcterms:W3CDTF">2020-09-12T06:11:00Z</dcterms:created>
  <dcterms:modified xsi:type="dcterms:W3CDTF">2020-09-18T09:18:51Z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