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718" r:id="rId5"/>
    <p:sldId id="719" r:id="rId6"/>
    <p:sldId id="804" r:id="rId7"/>
    <p:sldId id="699" r:id="rId8"/>
    <p:sldId id="744" r:id="rId9"/>
    <p:sldId id="745" r:id="rId10"/>
    <p:sldId id="746" r:id="rId11"/>
    <p:sldId id="805" r:id="rId12"/>
    <p:sldId id="698" r:id="rId13"/>
    <p:sldId id="747" r:id="rId14"/>
    <p:sldId id="748" r:id="rId15"/>
    <p:sldId id="749" r:id="rId16"/>
    <p:sldId id="751" r:id="rId17"/>
    <p:sldId id="766" r:id="rId18"/>
    <p:sldId id="750" r:id="rId19"/>
    <p:sldId id="752" r:id="rId20"/>
    <p:sldId id="753" r:id="rId21"/>
    <p:sldId id="754" r:id="rId22"/>
    <p:sldId id="755" r:id="rId23"/>
    <p:sldId id="756" r:id="rId24"/>
    <p:sldId id="758" r:id="rId25"/>
    <p:sldId id="759" r:id="rId26"/>
    <p:sldId id="760" r:id="rId27"/>
    <p:sldId id="761" r:id="rId28"/>
    <p:sldId id="762" r:id="rId29"/>
    <p:sldId id="763" r:id="rId30"/>
    <p:sldId id="764" r:id="rId31"/>
    <p:sldId id="765" r:id="rId32"/>
    <p:sldId id="700" r:id="rId33"/>
    <p:sldId id="767" r:id="rId34"/>
    <p:sldId id="768" r:id="rId35"/>
    <p:sldId id="769" r:id="rId36"/>
    <p:sldId id="770" r:id="rId37"/>
    <p:sldId id="774" r:id="rId38"/>
    <p:sldId id="790" r:id="rId39"/>
    <p:sldId id="701" r:id="rId40"/>
    <p:sldId id="776" r:id="rId41"/>
    <p:sldId id="780" r:id="rId42"/>
    <p:sldId id="781" r:id="rId43"/>
    <p:sldId id="782" r:id="rId44"/>
    <p:sldId id="783" r:id="rId45"/>
    <p:sldId id="784" r:id="rId46"/>
    <p:sldId id="785" r:id="rId47"/>
    <p:sldId id="702" r:id="rId48"/>
    <p:sldId id="787" r:id="rId49"/>
    <p:sldId id="788" r:id="rId50"/>
    <p:sldId id="791"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EEC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40" d="100"/>
          <a:sy n="40" d="100"/>
        </p:scale>
        <p:origin x="2098" y="1214"/>
      </p:cViewPr>
      <p:guideLst/>
    </p:cSldViewPr>
  </p:slideViewPr>
  <p:notesTextViewPr>
    <p:cViewPr>
      <p:scale>
        <a:sx n="1" d="1"/>
        <a:sy n="1" d="1"/>
      </p:scale>
      <p:origin x="0" y="0"/>
    </p:cViewPr>
  </p:notesTextViewPr>
  <p:sorterViewPr>
    <p:cViewPr>
      <p:scale>
        <a:sx n="69" d="100"/>
        <a:sy n="69" d="100"/>
      </p:scale>
      <p:origin x="0" y="-229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370BF-58CE-420E-BF0B-5B55CCA23412}" type="datetimeFigureOut">
              <a:rPr kumimoji="1" lang="ja-JP" altLang="en-US" smtClean="0"/>
            </a:fld>
            <a:endParaRPr kumimoji="1" lang="ja-JP"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ja-JP"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B1563-6AC2-458E-85DA-D069A8CE43C9}"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descr="图片包含 空地, 街道, 覆盖, 侧面&#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5" name="图片 14" descr="图片包含 空地, 街道, 覆盖, 侧面&#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8" name="组合 7"/>
          <p:cNvGrpSpPr/>
          <p:nvPr userDrawn="1"/>
        </p:nvGrpSpPr>
        <p:grpSpPr>
          <a:xfrm>
            <a:off x="-14118" y="-33086"/>
            <a:ext cx="12206117" cy="6891086"/>
            <a:chOff x="-14118" y="-33086"/>
            <a:chExt cx="12206117" cy="6891086"/>
          </a:xfrm>
        </p:grpSpPr>
        <p:sp>
          <p:nvSpPr>
            <p:cNvPr id="9" name="矩形: 圆角 7"/>
            <p:cNvSpPr/>
            <p:nvPr/>
          </p:nvSpPr>
          <p:spPr>
            <a:xfrm>
              <a:off x="765398" y="343099"/>
              <a:ext cx="10957053" cy="6329546"/>
            </a:xfrm>
            <a:custGeom>
              <a:avLst/>
              <a:gdLst>
                <a:gd name="connsiteX0" fmla="*/ 0 w 10167582"/>
                <a:gd name="connsiteY0" fmla="*/ 1036297 h 6217660"/>
                <a:gd name="connsiteX1" fmla="*/ 1036297 w 10167582"/>
                <a:gd name="connsiteY1" fmla="*/ 0 h 6217660"/>
                <a:gd name="connsiteX2" fmla="*/ 9131285 w 10167582"/>
                <a:gd name="connsiteY2" fmla="*/ 0 h 6217660"/>
                <a:gd name="connsiteX3" fmla="*/ 10167582 w 10167582"/>
                <a:gd name="connsiteY3" fmla="*/ 1036297 h 6217660"/>
                <a:gd name="connsiteX4" fmla="*/ 10167582 w 10167582"/>
                <a:gd name="connsiteY4" fmla="*/ 5181363 h 6217660"/>
                <a:gd name="connsiteX5" fmla="*/ 9131285 w 10167582"/>
                <a:gd name="connsiteY5" fmla="*/ 6217660 h 6217660"/>
                <a:gd name="connsiteX6" fmla="*/ 1036297 w 10167582"/>
                <a:gd name="connsiteY6" fmla="*/ 6217660 h 6217660"/>
                <a:gd name="connsiteX7" fmla="*/ 0 w 10167582"/>
                <a:gd name="connsiteY7" fmla="*/ 5181363 h 6217660"/>
                <a:gd name="connsiteX8" fmla="*/ 0 w 10167582"/>
                <a:gd name="connsiteY8" fmla="*/ 1036297 h 6217660"/>
                <a:gd name="connsiteX0-1" fmla="*/ 445051 w 10612633"/>
                <a:gd name="connsiteY0-2" fmla="*/ 1036297 h 6217660"/>
                <a:gd name="connsiteX1-3" fmla="*/ 1481348 w 10612633"/>
                <a:gd name="connsiteY1-4" fmla="*/ 0 h 6217660"/>
                <a:gd name="connsiteX2-5" fmla="*/ 9576336 w 10612633"/>
                <a:gd name="connsiteY2-6" fmla="*/ 0 h 6217660"/>
                <a:gd name="connsiteX3-7" fmla="*/ 10612633 w 10612633"/>
                <a:gd name="connsiteY3-8" fmla="*/ 1036297 h 6217660"/>
                <a:gd name="connsiteX4-9" fmla="*/ 10612633 w 10612633"/>
                <a:gd name="connsiteY4-10" fmla="*/ 5181363 h 6217660"/>
                <a:gd name="connsiteX5-11" fmla="*/ 9576336 w 10612633"/>
                <a:gd name="connsiteY5-12" fmla="*/ 6217660 h 6217660"/>
                <a:gd name="connsiteX6-13" fmla="*/ 1481348 w 10612633"/>
                <a:gd name="connsiteY6-14" fmla="*/ 6217660 h 6217660"/>
                <a:gd name="connsiteX7-15" fmla="*/ 445051 w 10612633"/>
                <a:gd name="connsiteY7-16" fmla="*/ 5181363 h 6217660"/>
                <a:gd name="connsiteX8-17" fmla="*/ 0 w 10612633"/>
                <a:gd name="connsiteY8-18" fmla="*/ 1934725 h 6217660"/>
                <a:gd name="connsiteX9" fmla="*/ 445051 w 10612633"/>
                <a:gd name="connsiteY9" fmla="*/ 1036297 h 6217660"/>
                <a:gd name="connsiteX0-19" fmla="*/ 445051 w 10612633"/>
                <a:gd name="connsiteY0-20" fmla="*/ 1036297 h 6217660"/>
                <a:gd name="connsiteX1-21" fmla="*/ 1481348 w 10612633"/>
                <a:gd name="connsiteY1-22" fmla="*/ 0 h 6217660"/>
                <a:gd name="connsiteX2-23" fmla="*/ 9576336 w 10612633"/>
                <a:gd name="connsiteY2-24" fmla="*/ 0 h 6217660"/>
                <a:gd name="connsiteX3-25" fmla="*/ 10612633 w 10612633"/>
                <a:gd name="connsiteY3-26" fmla="*/ 1036297 h 6217660"/>
                <a:gd name="connsiteX4-27" fmla="*/ 10612633 w 10612633"/>
                <a:gd name="connsiteY4-28" fmla="*/ 5181363 h 6217660"/>
                <a:gd name="connsiteX5-29" fmla="*/ 9576336 w 10612633"/>
                <a:gd name="connsiteY5-30" fmla="*/ 6217660 h 6217660"/>
                <a:gd name="connsiteX6-31" fmla="*/ 1481348 w 10612633"/>
                <a:gd name="connsiteY6-32" fmla="*/ 6217660 h 6217660"/>
                <a:gd name="connsiteX7-33" fmla="*/ 445051 w 10612633"/>
                <a:gd name="connsiteY7-34" fmla="*/ 5181363 h 6217660"/>
                <a:gd name="connsiteX8-35" fmla="*/ 0 w 10612633"/>
                <a:gd name="connsiteY8-36" fmla="*/ 1934725 h 6217660"/>
                <a:gd name="connsiteX9-37" fmla="*/ 445051 w 10612633"/>
                <a:gd name="connsiteY9-38" fmla="*/ 1036297 h 6217660"/>
                <a:gd name="connsiteX0-39" fmla="*/ 460252 w 10627834"/>
                <a:gd name="connsiteY0-40" fmla="*/ 1036297 h 6217660"/>
                <a:gd name="connsiteX1-41" fmla="*/ 1496549 w 10627834"/>
                <a:gd name="connsiteY1-42" fmla="*/ 0 h 6217660"/>
                <a:gd name="connsiteX2-43" fmla="*/ 9591537 w 10627834"/>
                <a:gd name="connsiteY2-44" fmla="*/ 0 h 6217660"/>
                <a:gd name="connsiteX3-45" fmla="*/ 10627834 w 10627834"/>
                <a:gd name="connsiteY3-46" fmla="*/ 1036297 h 6217660"/>
                <a:gd name="connsiteX4-47" fmla="*/ 10627834 w 10627834"/>
                <a:gd name="connsiteY4-48" fmla="*/ 5181363 h 6217660"/>
                <a:gd name="connsiteX5-49" fmla="*/ 9591537 w 10627834"/>
                <a:gd name="connsiteY5-50" fmla="*/ 6217660 h 6217660"/>
                <a:gd name="connsiteX6-51" fmla="*/ 1496549 w 10627834"/>
                <a:gd name="connsiteY6-52" fmla="*/ 6217660 h 6217660"/>
                <a:gd name="connsiteX7-53" fmla="*/ 460252 w 10627834"/>
                <a:gd name="connsiteY7-54" fmla="*/ 5181363 h 6217660"/>
                <a:gd name="connsiteX8-55" fmla="*/ 219919 w 10627834"/>
                <a:gd name="connsiteY8-56" fmla="*/ 2767239 h 6217660"/>
                <a:gd name="connsiteX9-57" fmla="*/ 15201 w 10627834"/>
                <a:gd name="connsiteY9-58" fmla="*/ 1934725 h 6217660"/>
                <a:gd name="connsiteX10" fmla="*/ 460252 w 10627834"/>
                <a:gd name="connsiteY10" fmla="*/ 1036297 h 6217660"/>
                <a:gd name="connsiteX0-59" fmla="*/ 458705 w 10626287"/>
                <a:gd name="connsiteY0-60" fmla="*/ 1036297 h 6217660"/>
                <a:gd name="connsiteX1-61" fmla="*/ 1495002 w 10626287"/>
                <a:gd name="connsiteY1-62" fmla="*/ 0 h 6217660"/>
                <a:gd name="connsiteX2-63" fmla="*/ 9589990 w 10626287"/>
                <a:gd name="connsiteY2-64" fmla="*/ 0 h 6217660"/>
                <a:gd name="connsiteX3-65" fmla="*/ 10626287 w 10626287"/>
                <a:gd name="connsiteY3-66" fmla="*/ 1036297 h 6217660"/>
                <a:gd name="connsiteX4-67" fmla="*/ 10626287 w 10626287"/>
                <a:gd name="connsiteY4-68" fmla="*/ 5181363 h 6217660"/>
                <a:gd name="connsiteX5-69" fmla="*/ 9589990 w 10626287"/>
                <a:gd name="connsiteY5-70" fmla="*/ 6217660 h 6217660"/>
                <a:gd name="connsiteX6-71" fmla="*/ 1495002 w 10626287"/>
                <a:gd name="connsiteY6-72" fmla="*/ 6217660 h 6217660"/>
                <a:gd name="connsiteX7-73" fmla="*/ 458705 w 10626287"/>
                <a:gd name="connsiteY7-74" fmla="*/ 5181363 h 6217660"/>
                <a:gd name="connsiteX8-75" fmla="*/ 68246 w 10626287"/>
                <a:gd name="connsiteY8-76" fmla="*/ 4336731 h 6217660"/>
                <a:gd name="connsiteX9-77" fmla="*/ 218372 w 10626287"/>
                <a:gd name="connsiteY9-78" fmla="*/ 2767239 h 6217660"/>
                <a:gd name="connsiteX10-79" fmla="*/ 13654 w 10626287"/>
                <a:gd name="connsiteY10-80" fmla="*/ 1934725 h 6217660"/>
                <a:gd name="connsiteX11" fmla="*/ 458705 w 10626287"/>
                <a:gd name="connsiteY11" fmla="*/ 1036297 h 6217660"/>
                <a:gd name="connsiteX0-81" fmla="*/ 458705 w 10626287"/>
                <a:gd name="connsiteY0-82" fmla="*/ 1036297 h 6217660"/>
                <a:gd name="connsiteX1-83" fmla="*/ 1495002 w 10626287"/>
                <a:gd name="connsiteY1-84" fmla="*/ 0 h 6217660"/>
                <a:gd name="connsiteX2-85" fmla="*/ 9589990 w 10626287"/>
                <a:gd name="connsiteY2-86" fmla="*/ 0 h 6217660"/>
                <a:gd name="connsiteX3-87" fmla="*/ 10626287 w 10626287"/>
                <a:gd name="connsiteY3-88" fmla="*/ 1036297 h 6217660"/>
                <a:gd name="connsiteX4-89" fmla="*/ 10626287 w 10626287"/>
                <a:gd name="connsiteY4-90" fmla="*/ 5181363 h 6217660"/>
                <a:gd name="connsiteX5-91" fmla="*/ 9589990 w 10626287"/>
                <a:gd name="connsiteY5-92" fmla="*/ 6217660 h 6217660"/>
                <a:gd name="connsiteX6-93" fmla="*/ 1495002 w 10626287"/>
                <a:gd name="connsiteY6-94" fmla="*/ 6217660 h 6217660"/>
                <a:gd name="connsiteX7-95" fmla="*/ 308580 w 10626287"/>
                <a:gd name="connsiteY7-96" fmla="*/ 5386079 h 6217660"/>
                <a:gd name="connsiteX8-97" fmla="*/ 68246 w 10626287"/>
                <a:gd name="connsiteY8-98" fmla="*/ 4336731 h 6217660"/>
                <a:gd name="connsiteX9-99" fmla="*/ 218372 w 10626287"/>
                <a:gd name="connsiteY9-100" fmla="*/ 2767239 h 6217660"/>
                <a:gd name="connsiteX10-101" fmla="*/ 13654 w 10626287"/>
                <a:gd name="connsiteY10-102" fmla="*/ 1934725 h 6217660"/>
                <a:gd name="connsiteX11-103" fmla="*/ 458705 w 10626287"/>
                <a:gd name="connsiteY11-104" fmla="*/ 1036297 h 6217660"/>
                <a:gd name="connsiteX0-105" fmla="*/ 458705 w 10626287"/>
                <a:gd name="connsiteY0-106" fmla="*/ 1036297 h 6217660"/>
                <a:gd name="connsiteX1-107" fmla="*/ 1495002 w 10626287"/>
                <a:gd name="connsiteY1-108" fmla="*/ 0 h 6217660"/>
                <a:gd name="connsiteX2-109" fmla="*/ 9589990 w 10626287"/>
                <a:gd name="connsiteY2-110" fmla="*/ 0 h 6217660"/>
                <a:gd name="connsiteX3-111" fmla="*/ 10626287 w 10626287"/>
                <a:gd name="connsiteY3-112" fmla="*/ 1036297 h 6217660"/>
                <a:gd name="connsiteX4-113" fmla="*/ 10626287 w 10626287"/>
                <a:gd name="connsiteY4-114" fmla="*/ 5181363 h 6217660"/>
                <a:gd name="connsiteX5-115" fmla="*/ 9589990 w 10626287"/>
                <a:gd name="connsiteY5-116" fmla="*/ 6217660 h 6217660"/>
                <a:gd name="connsiteX6-117" fmla="*/ 1495002 w 10626287"/>
                <a:gd name="connsiteY6-118" fmla="*/ 6217660 h 6217660"/>
                <a:gd name="connsiteX7-119" fmla="*/ 308580 w 10626287"/>
                <a:gd name="connsiteY7-120" fmla="*/ 5386079 h 6217660"/>
                <a:gd name="connsiteX8-121" fmla="*/ 68246 w 10626287"/>
                <a:gd name="connsiteY8-122" fmla="*/ 4336731 h 6217660"/>
                <a:gd name="connsiteX9-123" fmla="*/ 218372 w 10626287"/>
                <a:gd name="connsiteY9-124" fmla="*/ 2767239 h 6217660"/>
                <a:gd name="connsiteX10-125" fmla="*/ 13654 w 10626287"/>
                <a:gd name="connsiteY10-126" fmla="*/ 1934725 h 6217660"/>
                <a:gd name="connsiteX11-127" fmla="*/ 458705 w 10626287"/>
                <a:gd name="connsiteY11-128" fmla="*/ 1036297 h 6217660"/>
                <a:gd name="connsiteX0-129" fmla="*/ 458705 w 10626287"/>
                <a:gd name="connsiteY0-130" fmla="*/ 1036297 h 6217660"/>
                <a:gd name="connsiteX1-131" fmla="*/ 1495002 w 10626287"/>
                <a:gd name="connsiteY1-132" fmla="*/ 0 h 6217660"/>
                <a:gd name="connsiteX2-133" fmla="*/ 9589990 w 10626287"/>
                <a:gd name="connsiteY2-134" fmla="*/ 0 h 6217660"/>
                <a:gd name="connsiteX3-135" fmla="*/ 10626287 w 10626287"/>
                <a:gd name="connsiteY3-136" fmla="*/ 1036297 h 6217660"/>
                <a:gd name="connsiteX4-137" fmla="*/ 10626287 w 10626287"/>
                <a:gd name="connsiteY4-138" fmla="*/ 5181363 h 6217660"/>
                <a:gd name="connsiteX5-139" fmla="*/ 9589990 w 10626287"/>
                <a:gd name="connsiteY5-140" fmla="*/ 6217660 h 6217660"/>
                <a:gd name="connsiteX6-141" fmla="*/ 1495002 w 10626287"/>
                <a:gd name="connsiteY6-142" fmla="*/ 6217660 h 6217660"/>
                <a:gd name="connsiteX7-143" fmla="*/ 1473966 w 10626287"/>
                <a:gd name="connsiteY7-144" fmla="*/ 5878928 h 6217660"/>
                <a:gd name="connsiteX8-145" fmla="*/ 308580 w 10626287"/>
                <a:gd name="connsiteY8-146" fmla="*/ 5386079 h 6217660"/>
                <a:gd name="connsiteX9-147" fmla="*/ 68246 w 10626287"/>
                <a:gd name="connsiteY9-148" fmla="*/ 4336731 h 6217660"/>
                <a:gd name="connsiteX10-149" fmla="*/ 218372 w 10626287"/>
                <a:gd name="connsiteY10-150" fmla="*/ 2767239 h 6217660"/>
                <a:gd name="connsiteX11-151" fmla="*/ 13654 w 10626287"/>
                <a:gd name="connsiteY11-152" fmla="*/ 1934725 h 6217660"/>
                <a:gd name="connsiteX12" fmla="*/ 458705 w 10626287"/>
                <a:gd name="connsiteY12" fmla="*/ 1036297 h 6217660"/>
                <a:gd name="connsiteX0-153" fmla="*/ 458705 w 10626287"/>
                <a:gd name="connsiteY0-154" fmla="*/ 1036297 h 6217660"/>
                <a:gd name="connsiteX1-155" fmla="*/ 1495002 w 10626287"/>
                <a:gd name="connsiteY1-156" fmla="*/ 0 h 6217660"/>
                <a:gd name="connsiteX2-157" fmla="*/ 9589990 w 10626287"/>
                <a:gd name="connsiteY2-158" fmla="*/ 0 h 6217660"/>
                <a:gd name="connsiteX3-159" fmla="*/ 10626287 w 10626287"/>
                <a:gd name="connsiteY3-160" fmla="*/ 1036297 h 6217660"/>
                <a:gd name="connsiteX4-161" fmla="*/ 10626287 w 10626287"/>
                <a:gd name="connsiteY4-162" fmla="*/ 5181363 h 6217660"/>
                <a:gd name="connsiteX5-163" fmla="*/ 9589990 w 10626287"/>
                <a:gd name="connsiteY5-164" fmla="*/ 6217660 h 6217660"/>
                <a:gd name="connsiteX6-165" fmla="*/ 3616664 w 10626287"/>
                <a:gd name="connsiteY6-166" fmla="*/ 6151883 h 6217660"/>
                <a:gd name="connsiteX7-167" fmla="*/ 1495002 w 10626287"/>
                <a:gd name="connsiteY7-168" fmla="*/ 6217660 h 6217660"/>
                <a:gd name="connsiteX8-169" fmla="*/ 1473966 w 10626287"/>
                <a:gd name="connsiteY8-170" fmla="*/ 5878928 h 6217660"/>
                <a:gd name="connsiteX9-171" fmla="*/ 308580 w 10626287"/>
                <a:gd name="connsiteY9-172" fmla="*/ 5386079 h 6217660"/>
                <a:gd name="connsiteX10-173" fmla="*/ 68246 w 10626287"/>
                <a:gd name="connsiteY10-174" fmla="*/ 4336731 h 6217660"/>
                <a:gd name="connsiteX11-175" fmla="*/ 218372 w 10626287"/>
                <a:gd name="connsiteY11-176" fmla="*/ 2767239 h 6217660"/>
                <a:gd name="connsiteX12-177" fmla="*/ 13654 w 10626287"/>
                <a:gd name="connsiteY12-178" fmla="*/ 1934725 h 6217660"/>
                <a:gd name="connsiteX13" fmla="*/ 458705 w 10626287"/>
                <a:gd name="connsiteY13" fmla="*/ 1036297 h 6217660"/>
                <a:gd name="connsiteX0-179" fmla="*/ 458705 w 10626287"/>
                <a:gd name="connsiteY0-180" fmla="*/ 1036297 h 6217660"/>
                <a:gd name="connsiteX1-181" fmla="*/ 1495002 w 10626287"/>
                <a:gd name="connsiteY1-182" fmla="*/ 0 h 6217660"/>
                <a:gd name="connsiteX2-183" fmla="*/ 9589990 w 10626287"/>
                <a:gd name="connsiteY2-184" fmla="*/ 0 h 6217660"/>
                <a:gd name="connsiteX3-185" fmla="*/ 10626287 w 10626287"/>
                <a:gd name="connsiteY3-186" fmla="*/ 1036297 h 6217660"/>
                <a:gd name="connsiteX4-187" fmla="*/ 10626287 w 10626287"/>
                <a:gd name="connsiteY4-188" fmla="*/ 5181363 h 6217660"/>
                <a:gd name="connsiteX5-189" fmla="*/ 9589990 w 10626287"/>
                <a:gd name="connsiteY5-190" fmla="*/ 6217660 h 6217660"/>
                <a:gd name="connsiteX6-191" fmla="*/ 3616664 w 10626287"/>
                <a:gd name="connsiteY6-192" fmla="*/ 6151883 h 6217660"/>
                <a:gd name="connsiteX7-193" fmla="*/ 2504936 w 10626287"/>
                <a:gd name="connsiteY7-194" fmla="*/ 5958352 h 6217660"/>
                <a:gd name="connsiteX8-195" fmla="*/ 1473966 w 10626287"/>
                <a:gd name="connsiteY8-196" fmla="*/ 5878928 h 6217660"/>
                <a:gd name="connsiteX9-197" fmla="*/ 308580 w 10626287"/>
                <a:gd name="connsiteY9-198" fmla="*/ 5386079 h 6217660"/>
                <a:gd name="connsiteX10-199" fmla="*/ 68246 w 10626287"/>
                <a:gd name="connsiteY10-200" fmla="*/ 4336731 h 6217660"/>
                <a:gd name="connsiteX11-201" fmla="*/ 218372 w 10626287"/>
                <a:gd name="connsiteY11-202" fmla="*/ 2767239 h 6217660"/>
                <a:gd name="connsiteX12-203" fmla="*/ 13654 w 10626287"/>
                <a:gd name="connsiteY12-204" fmla="*/ 1934725 h 6217660"/>
                <a:gd name="connsiteX13-205" fmla="*/ 458705 w 10626287"/>
                <a:gd name="connsiteY13-206" fmla="*/ 1036297 h 6217660"/>
                <a:gd name="connsiteX0-207" fmla="*/ 458705 w 10626287"/>
                <a:gd name="connsiteY0-208" fmla="*/ 1036297 h 6217660"/>
                <a:gd name="connsiteX1-209" fmla="*/ 1495002 w 10626287"/>
                <a:gd name="connsiteY1-210" fmla="*/ 0 h 6217660"/>
                <a:gd name="connsiteX2-211" fmla="*/ 9589990 w 10626287"/>
                <a:gd name="connsiteY2-212" fmla="*/ 0 h 6217660"/>
                <a:gd name="connsiteX3-213" fmla="*/ 10626287 w 10626287"/>
                <a:gd name="connsiteY3-214" fmla="*/ 1036297 h 6217660"/>
                <a:gd name="connsiteX4-215" fmla="*/ 10626287 w 10626287"/>
                <a:gd name="connsiteY4-216" fmla="*/ 5181363 h 6217660"/>
                <a:gd name="connsiteX5-217" fmla="*/ 9589990 w 10626287"/>
                <a:gd name="connsiteY5-218" fmla="*/ 6217660 h 6217660"/>
                <a:gd name="connsiteX6-219" fmla="*/ 3616664 w 10626287"/>
                <a:gd name="connsiteY6-220" fmla="*/ 6151883 h 6217660"/>
                <a:gd name="connsiteX7-221" fmla="*/ 2504936 w 10626287"/>
                <a:gd name="connsiteY7-222" fmla="*/ 5958352 h 6217660"/>
                <a:gd name="connsiteX8-223" fmla="*/ 1269249 w 10626287"/>
                <a:gd name="connsiteY8-224" fmla="*/ 5701507 h 6217660"/>
                <a:gd name="connsiteX9-225" fmla="*/ 308580 w 10626287"/>
                <a:gd name="connsiteY9-226" fmla="*/ 5386079 h 6217660"/>
                <a:gd name="connsiteX10-227" fmla="*/ 68246 w 10626287"/>
                <a:gd name="connsiteY10-228" fmla="*/ 4336731 h 6217660"/>
                <a:gd name="connsiteX11-229" fmla="*/ 218372 w 10626287"/>
                <a:gd name="connsiteY11-230" fmla="*/ 2767239 h 6217660"/>
                <a:gd name="connsiteX12-231" fmla="*/ 13654 w 10626287"/>
                <a:gd name="connsiteY12-232" fmla="*/ 1934725 h 6217660"/>
                <a:gd name="connsiteX13-233" fmla="*/ 458705 w 10626287"/>
                <a:gd name="connsiteY13-234" fmla="*/ 1036297 h 6217660"/>
                <a:gd name="connsiteX0-235" fmla="*/ 458705 w 10626287"/>
                <a:gd name="connsiteY0-236" fmla="*/ 1036297 h 6231308"/>
                <a:gd name="connsiteX1-237" fmla="*/ 1495002 w 10626287"/>
                <a:gd name="connsiteY1-238" fmla="*/ 0 h 6231308"/>
                <a:gd name="connsiteX2-239" fmla="*/ 9589990 w 10626287"/>
                <a:gd name="connsiteY2-240" fmla="*/ 0 h 6231308"/>
                <a:gd name="connsiteX3-241" fmla="*/ 10626287 w 10626287"/>
                <a:gd name="connsiteY3-242" fmla="*/ 1036297 h 6231308"/>
                <a:gd name="connsiteX4-243" fmla="*/ 10626287 w 10626287"/>
                <a:gd name="connsiteY4-244" fmla="*/ 5181363 h 6231308"/>
                <a:gd name="connsiteX5-245" fmla="*/ 9589990 w 10626287"/>
                <a:gd name="connsiteY5-246" fmla="*/ 6217660 h 6231308"/>
                <a:gd name="connsiteX6-247" fmla="*/ 3616664 w 10626287"/>
                <a:gd name="connsiteY6-248" fmla="*/ 6151883 h 6231308"/>
                <a:gd name="connsiteX7-249" fmla="*/ 2477641 w 10626287"/>
                <a:gd name="connsiteY7-250" fmla="*/ 6231308 h 6231308"/>
                <a:gd name="connsiteX8-251" fmla="*/ 1269249 w 10626287"/>
                <a:gd name="connsiteY8-252" fmla="*/ 5701507 h 6231308"/>
                <a:gd name="connsiteX9-253" fmla="*/ 308580 w 10626287"/>
                <a:gd name="connsiteY9-254" fmla="*/ 5386079 h 6231308"/>
                <a:gd name="connsiteX10-255" fmla="*/ 68246 w 10626287"/>
                <a:gd name="connsiteY10-256" fmla="*/ 4336731 h 6231308"/>
                <a:gd name="connsiteX11-257" fmla="*/ 218372 w 10626287"/>
                <a:gd name="connsiteY11-258" fmla="*/ 2767239 h 6231308"/>
                <a:gd name="connsiteX12-259" fmla="*/ 13654 w 10626287"/>
                <a:gd name="connsiteY12-260" fmla="*/ 1934725 h 6231308"/>
                <a:gd name="connsiteX13-261" fmla="*/ 458705 w 10626287"/>
                <a:gd name="connsiteY13-262" fmla="*/ 1036297 h 6231308"/>
                <a:gd name="connsiteX0-263" fmla="*/ 458705 w 10626287"/>
                <a:gd name="connsiteY0-264" fmla="*/ 1036297 h 6231308"/>
                <a:gd name="connsiteX1-265" fmla="*/ 1495002 w 10626287"/>
                <a:gd name="connsiteY1-266" fmla="*/ 0 h 6231308"/>
                <a:gd name="connsiteX2-267" fmla="*/ 9589990 w 10626287"/>
                <a:gd name="connsiteY2-268" fmla="*/ 0 h 6231308"/>
                <a:gd name="connsiteX3-269" fmla="*/ 10626287 w 10626287"/>
                <a:gd name="connsiteY3-270" fmla="*/ 1036297 h 6231308"/>
                <a:gd name="connsiteX4-271" fmla="*/ 10626287 w 10626287"/>
                <a:gd name="connsiteY4-272" fmla="*/ 5181363 h 6231308"/>
                <a:gd name="connsiteX5-273" fmla="*/ 9589990 w 10626287"/>
                <a:gd name="connsiteY5-274" fmla="*/ 6217660 h 6231308"/>
                <a:gd name="connsiteX6-275" fmla="*/ 5104270 w 10626287"/>
                <a:gd name="connsiteY6-276" fmla="*/ 6083645 h 6231308"/>
                <a:gd name="connsiteX7-277" fmla="*/ 3616664 w 10626287"/>
                <a:gd name="connsiteY7-278" fmla="*/ 6151883 h 6231308"/>
                <a:gd name="connsiteX8-279" fmla="*/ 2477641 w 10626287"/>
                <a:gd name="connsiteY8-280" fmla="*/ 6231308 h 6231308"/>
                <a:gd name="connsiteX9-281" fmla="*/ 1269249 w 10626287"/>
                <a:gd name="connsiteY9-282" fmla="*/ 5701507 h 6231308"/>
                <a:gd name="connsiteX10-283" fmla="*/ 308580 w 10626287"/>
                <a:gd name="connsiteY10-284" fmla="*/ 5386079 h 6231308"/>
                <a:gd name="connsiteX11-285" fmla="*/ 68246 w 10626287"/>
                <a:gd name="connsiteY11-286" fmla="*/ 4336731 h 6231308"/>
                <a:gd name="connsiteX12-287" fmla="*/ 218372 w 10626287"/>
                <a:gd name="connsiteY12-288" fmla="*/ 2767239 h 6231308"/>
                <a:gd name="connsiteX13-289" fmla="*/ 13654 w 10626287"/>
                <a:gd name="connsiteY13-290" fmla="*/ 1934725 h 6231308"/>
                <a:gd name="connsiteX14" fmla="*/ 458705 w 10626287"/>
                <a:gd name="connsiteY14" fmla="*/ 1036297 h 6231308"/>
                <a:gd name="connsiteX0-291" fmla="*/ 458705 w 10626287"/>
                <a:gd name="connsiteY0-292" fmla="*/ 1036297 h 6416238"/>
                <a:gd name="connsiteX1-293" fmla="*/ 1495002 w 10626287"/>
                <a:gd name="connsiteY1-294" fmla="*/ 0 h 6416238"/>
                <a:gd name="connsiteX2-295" fmla="*/ 9589990 w 10626287"/>
                <a:gd name="connsiteY2-296" fmla="*/ 0 h 6416238"/>
                <a:gd name="connsiteX3-297" fmla="*/ 10626287 w 10626287"/>
                <a:gd name="connsiteY3-298" fmla="*/ 1036297 h 6416238"/>
                <a:gd name="connsiteX4-299" fmla="*/ 10626287 w 10626287"/>
                <a:gd name="connsiteY4-300" fmla="*/ 5181363 h 6416238"/>
                <a:gd name="connsiteX5-301" fmla="*/ 9589990 w 10626287"/>
                <a:gd name="connsiteY5-302" fmla="*/ 6217660 h 6416238"/>
                <a:gd name="connsiteX6-303" fmla="*/ 6632819 w 10626287"/>
                <a:gd name="connsiteY6-304" fmla="*/ 6411191 h 6416238"/>
                <a:gd name="connsiteX7-305" fmla="*/ 5104270 w 10626287"/>
                <a:gd name="connsiteY7-306" fmla="*/ 6083645 h 6416238"/>
                <a:gd name="connsiteX8-307" fmla="*/ 3616664 w 10626287"/>
                <a:gd name="connsiteY8-308" fmla="*/ 6151883 h 6416238"/>
                <a:gd name="connsiteX9-309" fmla="*/ 2477641 w 10626287"/>
                <a:gd name="connsiteY9-310" fmla="*/ 6231308 h 6416238"/>
                <a:gd name="connsiteX10-311" fmla="*/ 1269249 w 10626287"/>
                <a:gd name="connsiteY10-312" fmla="*/ 5701507 h 6416238"/>
                <a:gd name="connsiteX11-313" fmla="*/ 308580 w 10626287"/>
                <a:gd name="connsiteY11-314" fmla="*/ 5386079 h 6416238"/>
                <a:gd name="connsiteX12-315" fmla="*/ 68246 w 10626287"/>
                <a:gd name="connsiteY12-316" fmla="*/ 4336731 h 6416238"/>
                <a:gd name="connsiteX13-317" fmla="*/ 218372 w 10626287"/>
                <a:gd name="connsiteY13-318" fmla="*/ 2767239 h 6416238"/>
                <a:gd name="connsiteX14-319" fmla="*/ 13654 w 10626287"/>
                <a:gd name="connsiteY14-320" fmla="*/ 1934725 h 6416238"/>
                <a:gd name="connsiteX15" fmla="*/ 458705 w 10626287"/>
                <a:gd name="connsiteY15" fmla="*/ 1036297 h 6416238"/>
                <a:gd name="connsiteX0-321" fmla="*/ 458705 w 10626287"/>
                <a:gd name="connsiteY0-322" fmla="*/ 1036297 h 6412910"/>
                <a:gd name="connsiteX1-323" fmla="*/ 1495002 w 10626287"/>
                <a:gd name="connsiteY1-324" fmla="*/ 0 h 6412910"/>
                <a:gd name="connsiteX2-325" fmla="*/ 9589990 w 10626287"/>
                <a:gd name="connsiteY2-326" fmla="*/ 0 h 6412910"/>
                <a:gd name="connsiteX3-327" fmla="*/ 10626287 w 10626287"/>
                <a:gd name="connsiteY3-328" fmla="*/ 1036297 h 6412910"/>
                <a:gd name="connsiteX4-329" fmla="*/ 10626287 w 10626287"/>
                <a:gd name="connsiteY4-330" fmla="*/ 5181363 h 6412910"/>
                <a:gd name="connsiteX5-331" fmla="*/ 9180557 w 10626287"/>
                <a:gd name="connsiteY5-332" fmla="*/ 6067534 h 6412910"/>
                <a:gd name="connsiteX6-333" fmla="*/ 6632819 w 10626287"/>
                <a:gd name="connsiteY6-334" fmla="*/ 6411191 h 6412910"/>
                <a:gd name="connsiteX7-335" fmla="*/ 5104270 w 10626287"/>
                <a:gd name="connsiteY7-336" fmla="*/ 6083645 h 6412910"/>
                <a:gd name="connsiteX8-337" fmla="*/ 3616664 w 10626287"/>
                <a:gd name="connsiteY8-338" fmla="*/ 6151883 h 6412910"/>
                <a:gd name="connsiteX9-339" fmla="*/ 2477641 w 10626287"/>
                <a:gd name="connsiteY9-340" fmla="*/ 6231308 h 6412910"/>
                <a:gd name="connsiteX10-341" fmla="*/ 1269249 w 10626287"/>
                <a:gd name="connsiteY10-342" fmla="*/ 5701507 h 6412910"/>
                <a:gd name="connsiteX11-343" fmla="*/ 308580 w 10626287"/>
                <a:gd name="connsiteY11-344" fmla="*/ 5386079 h 6412910"/>
                <a:gd name="connsiteX12-345" fmla="*/ 68246 w 10626287"/>
                <a:gd name="connsiteY12-346" fmla="*/ 4336731 h 6412910"/>
                <a:gd name="connsiteX13-347" fmla="*/ 218372 w 10626287"/>
                <a:gd name="connsiteY13-348" fmla="*/ 2767239 h 6412910"/>
                <a:gd name="connsiteX14-349" fmla="*/ 13654 w 10626287"/>
                <a:gd name="connsiteY14-350" fmla="*/ 1934725 h 6412910"/>
                <a:gd name="connsiteX15-351" fmla="*/ 458705 w 10626287"/>
                <a:gd name="connsiteY15-352" fmla="*/ 1036297 h 6412910"/>
                <a:gd name="connsiteX0-353" fmla="*/ 458705 w 10885594"/>
                <a:gd name="connsiteY0-354" fmla="*/ 1036297 h 6412910"/>
                <a:gd name="connsiteX1-355" fmla="*/ 1495002 w 10885594"/>
                <a:gd name="connsiteY1-356" fmla="*/ 0 h 6412910"/>
                <a:gd name="connsiteX2-357" fmla="*/ 9589990 w 10885594"/>
                <a:gd name="connsiteY2-358" fmla="*/ 0 h 6412910"/>
                <a:gd name="connsiteX3-359" fmla="*/ 10626287 w 10885594"/>
                <a:gd name="connsiteY3-360" fmla="*/ 1036297 h 6412910"/>
                <a:gd name="connsiteX4-361" fmla="*/ 10885594 w 10885594"/>
                <a:gd name="connsiteY4-362" fmla="*/ 5031237 h 6412910"/>
                <a:gd name="connsiteX5-363" fmla="*/ 9180557 w 10885594"/>
                <a:gd name="connsiteY5-364" fmla="*/ 6067534 h 6412910"/>
                <a:gd name="connsiteX6-365" fmla="*/ 6632819 w 10885594"/>
                <a:gd name="connsiteY6-366" fmla="*/ 6411191 h 6412910"/>
                <a:gd name="connsiteX7-367" fmla="*/ 5104270 w 10885594"/>
                <a:gd name="connsiteY7-368" fmla="*/ 6083645 h 6412910"/>
                <a:gd name="connsiteX8-369" fmla="*/ 3616664 w 10885594"/>
                <a:gd name="connsiteY8-370" fmla="*/ 6151883 h 6412910"/>
                <a:gd name="connsiteX9-371" fmla="*/ 2477641 w 10885594"/>
                <a:gd name="connsiteY9-372" fmla="*/ 6231308 h 6412910"/>
                <a:gd name="connsiteX10-373" fmla="*/ 1269249 w 10885594"/>
                <a:gd name="connsiteY10-374" fmla="*/ 5701507 h 6412910"/>
                <a:gd name="connsiteX11-375" fmla="*/ 308580 w 10885594"/>
                <a:gd name="connsiteY11-376" fmla="*/ 5386079 h 6412910"/>
                <a:gd name="connsiteX12-377" fmla="*/ 68246 w 10885594"/>
                <a:gd name="connsiteY12-378" fmla="*/ 4336731 h 6412910"/>
                <a:gd name="connsiteX13-379" fmla="*/ 218372 w 10885594"/>
                <a:gd name="connsiteY13-380" fmla="*/ 2767239 h 6412910"/>
                <a:gd name="connsiteX14-381" fmla="*/ 13654 w 10885594"/>
                <a:gd name="connsiteY14-382" fmla="*/ 1934725 h 6412910"/>
                <a:gd name="connsiteX15-383" fmla="*/ 458705 w 10885594"/>
                <a:gd name="connsiteY15-384" fmla="*/ 1036297 h 6412910"/>
                <a:gd name="connsiteX0-385" fmla="*/ 458705 w 11218466"/>
                <a:gd name="connsiteY0-386" fmla="*/ 1036297 h 6412910"/>
                <a:gd name="connsiteX1-387" fmla="*/ 1495002 w 11218466"/>
                <a:gd name="connsiteY1-388" fmla="*/ 0 h 6412910"/>
                <a:gd name="connsiteX2-389" fmla="*/ 9589990 w 11218466"/>
                <a:gd name="connsiteY2-390" fmla="*/ 0 h 6412910"/>
                <a:gd name="connsiteX3-391" fmla="*/ 10626287 w 11218466"/>
                <a:gd name="connsiteY3-392" fmla="*/ 1036297 h 6412910"/>
                <a:gd name="connsiteX4-393" fmla="*/ 11218466 w 11218466"/>
                <a:gd name="connsiteY4-394" fmla="*/ 3190319 h 6412910"/>
                <a:gd name="connsiteX5-395" fmla="*/ 10885594 w 11218466"/>
                <a:gd name="connsiteY5-396" fmla="*/ 5031237 h 6412910"/>
                <a:gd name="connsiteX6-397" fmla="*/ 9180557 w 11218466"/>
                <a:gd name="connsiteY6-398" fmla="*/ 6067534 h 6412910"/>
                <a:gd name="connsiteX7-399" fmla="*/ 6632819 w 11218466"/>
                <a:gd name="connsiteY7-400" fmla="*/ 6411191 h 6412910"/>
                <a:gd name="connsiteX8-401" fmla="*/ 5104270 w 11218466"/>
                <a:gd name="connsiteY8-402" fmla="*/ 6083645 h 6412910"/>
                <a:gd name="connsiteX9-403" fmla="*/ 3616664 w 11218466"/>
                <a:gd name="connsiteY9-404" fmla="*/ 6151883 h 6412910"/>
                <a:gd name="connsiteX10-405" fmla="*/ 2477641 w 11218466"/>
                <a:gd name="connsiteY10-406" fmla="*/ 6231308 h 6412910"/>
                <a:gd name="connsiteX11-407" fmla="*/ 1269249 w 11218466"/>
                <a:gd name="connsiteY11-408" fmla="*/ 5701507 h 6412910"/>
                <a:gd name="connsiteX12-409" fmla="*/ 308580 w 11218466"/>
                <a:gd name="connsiteY12-410" fmla="*/ 5386079 h 6412910"/>
                <a:gd name="connsiteX13-411" fmla="*/ 68246 w 11218466"/>
                <a:gd name="connsiteY13-412" fmla="*/ 4336731 h 6412910"/>
                <a:gd name="connsiteX14-413" fmla="*/ 218372 w 11218466"/>
                <a:gd name="connsiteY14-414" fmla="*/ 2767239 h 6412910"/>
                <a:gd name="connsiteX15-415" fmla="*/ 13654 w 11218466"/>
                <a:gd name="connsiteY15-416" fmla="*/ 1934725 h 6412910"/>
                <a:gd name="connsiteX16" fmla="*/ 458705 w 11218466"/>
                <a:gd name="connsiteY16" fmla="*/ 1036297 h 6412910"/>
                <a:gd name="connsiteX0-417" fmla="*/ 458705 w 11218466"/>
                <a:gd name="connsiteY0-418" fmla="*/ 1036297 h 6412910"/>
                <a:gd name="connsiteX1-419" fmla="*/ 1495002 w 11218466"/>
                <a:gd name="connsiteY1-420" fmla="*/ 0 h 6412910"/>
                <a:gd name="connsiteX2-421" fmla="*/ 9589990 w 11218466"/>
                <a:gd name="connsiteY2-422" fmla="*/ 0 h 6412910"/>
                <a:gd name="connsiteX3-423" fmla="*/ 10626287 w 11218466"/>
                <a:gd name="connsiteY3-424" fmla="*/ 1036297 h 6412910"/>
                <a:gd name="connsiteX4-425" fmla="*/ 11218466 w 11218466"/>
                <a:gd name="connsiteY4-426" fmla="*/ 3190319 h 6412910"/>
                <a:gd name="connsiteX5-427" fmla="*/ 10612638 w 11218466"/>
                <a:gd name="connsiteY5-428" fmla="*/ 5331488 h 6412910"/>
                <a:gd name="connsiteX6-429" fmla="*/ 9180557 w 11218466"/>
                <a:gd name="connsiteY6-430" fmla="*/ 6067534 h 6412910"/>
                <a:gd name="connsiteX7-431" fmla="*/ 6632819 w 11218466"/>
                <a:gd name="connsiteY7-432" fmla="*/ 6411191 h 6412910"/>
                <a:gd name="connsiteX8-433" fmla="*/ 5104270 w 11218466"/>
                <a:gd name="connsiteY8-434" fmla="*/ 6083645 h 6412910"/>
                <a:gd name="connsiteX9-435" fmla="*/ 3616664 w 11218466"/>
                <a:gd name="connsiteY9-436" fmla="*/ 6151883 h 6412910"/>
                <a:gd name="connsiteX10-437" fmla="*/ 2477641 w 11218466"/>
                <a:gd name="connsiteY10-438" fmla="*/ 6231308 h 6412910"/>
                <a:gd name="connsiteX11-439" fmla="*/ 1269249 w 11218466"/>
                <a:gd name="connsiteY11-440" fmla="*/ 5701507 h 6412910"/>
                <a:gd name="connsiteX12-441" fmla="*/ 308580 w 11218466"/>
                <a:gd name="connsiteY12-442" fmla="*/ 5386079 h 6412910"/>
                <a:gd name="connsiteX13-443" fmla="*/ 68246 w 11218466"/>
                <a:gd name="connsiteY13-444" fmla="*/ 4336731 h 6412910"/>
                <a:gd name="connsiteX14-445" fmla="*/ 218372 w 11218466"/>
                <a:gd name="connsiteY14-446" fmla="*/ 2767239 h 6412910"/>
                <a:gd name="connsiteX15-447" fmla="*/ 13654 w 11218466"/>
                <a:gd name="connsiteY15-448" fmla="*/ 1934725 h 6412910"/>
                <a:gd name="connsiteX16-449" fmla="*/ 458705 w 11218466"/>
                <a:gd name="connsiteY16-450" fmla="*/ 1036297 h 6412910"/>
                <a:gd name="connsiteX0-451" fmla="*/ 458705 w 11218466"/>
                <a:gd name="connsiteY0-452" fmla="*/ 1036297 h 6412910"/>
                <a:gd name="connsiteX1-453" fmla="*/ 1495002 w 11218466"/>
                <a:gd name="connsiteY1-454" fmla="*/ 0 h 6412910"/>
                <a:gd name="connsiteX2-455" fmla="*/ 9589990 w 11218466"/>
                <a:gd name="connsiteY2-456" fmla="*/ 0 h 6412910"/>
                <a:gd name="connsiteX3-457" fmla="*/ 10803708 w 11218466"/>
                <a:gd name="connsiteY3-458" fmla="*/ 1036297 h 6412910"/>
                <a:gd name="connsiteX4-459" fmla="*/ 11218466 w 11218466"/>
                <a:gd name="connsiteY4-460" fmla="*/ 3190319 h 6412910"/>
                <a:gd name="connsiteX5-461" fmla="*/ 10612638 w 11218466"/>
                <a:gd name="connsiteY5-462" fmla="*/ 5331488 h 6412910"/>
                <a:gd name="connsiteX6-463" fmla="*/ 9180557 w 11218466"/>
                <a:gd name="connsiteY6-464" fmla="*/ 6067534 h 6412910"/>
                <a:gd name="connsiteX7-465" fmla="*/ 6632819 w 11218466"/>
                <a:gd name="connsiteY7-466" fmla="*/ 6411191 h 6412910"/>
                <a:gd name="connsiteX8-467" fmla="*/ 5104270 w 11218466"/>
                <a:gd name="connsiteY8-468" fmla="*/ 6083645 h 6412910"/>
                <a:gd name="connsiteX9-469" fmla="*/ 3616664 w 11218466"/>
                <a:gd name="connsiteY9-470" fmla="*/ 6151883 h 6412910"/>
                <a:gd name="connsiteX10-471" fmla="*/ 2477641 w 11218466"/>
                <a:gd name="connsiteY10-472" fmla="*/ 6231308 h 6412910"/>
                <a:gd name="connsiteX11-473" fmla="*/ 1269249 w 11218466"/>
                <a:gd name="connsiteY11-474" fmla="*/ 5701507 h 6412910"/>
                <a:gd name="connsiteX12-475" fmla="*/ 308580 w 11218466"/>
                <a:gd name="connsiteY12-476" fmla="*/ 5386079 h 6412910"/>
                <a:gd name="connsiteX13-477" fmla="*/ 68246 w 11218466"/>
                <a:gd name="connsiteY13-478" fmla="*/ 4336731 h 6412910"/>
                <a:gd name="connsiteX14-479" fmla="*/ 218372 w 11218466"/>
                <a:gd name="connsiteY14-480" fmla="*/ 2767239 h 6412910"/>
                <a:gd name="connsiteX15-481" fmla="*/ 13654 w 11218466"/>
                <a:gd name="connsiteY15-482" fmla="*/ 1934725 h 6412910"/>
                <a:gd name="connsiteX16-483" fmla="*/ 458705 w 11218466"/>
                <a:gd name="connsiteY16-484" fmla="*/ 1036297 h 6412910"/>
                <a:gd name="connsiteX0-485" fmla="*/ 458705 w 11218466"/>
                <a:gd name="connsiteY0-486" fmla="*/ 1036297 h 6412910"/>
                <a:gd name="connsiteX1-487" fmla="*/ 1495002 w 11218466"/>
                <a:gd name="connsiteY1-488" fmla="*/ 0 h 6412910"/>
                <a:gd name="connsiteX2-489" fmla="*/ 9589990 w 11218466"/>
                <a:gd name="connsiteY2-490" fmla="*/ 0 h 6412910"/>
                <a:gd name="connsiteX3-491" fmla="*/ 10803708 w 11218466"/>
                <a:gd name="connsiteY3-492" fmla="*/ 1036297 h 6412910"/>
                <a:gd name="connsiteX4-493" fmla="*/ 11218466 w 11218466"/>
                <a:gd name="connsiteY4-494" fmla="*/ 3190319 h 6412910"/>
                <a:gd name="connsiteX5-495" fmla="*/ 10612638 w 11218466"/>
                <a:gd name="connsiteY5-496" fmla="*/ 5331488 h 6412910"/>
                <a:gd name="connsiteX6-497" fmla="*/ 9180557 w 11218466"/>
                <a:gd name="connsiteY6-498" fmla="*/ 6067534 h 6412910"/>
                <a:gd name="connsiteX7-499" fmla="*/ 6632819 w 11218466"/>
                <a:gd name="connsiteY7-500" fmla="*/ 6411191 h 6412910"/>
                <a:gd name="connsiteX8-501" fmla="*/ 5104270 w 11218466"/>
                <a:gd name="connsiteY8-502" fmla="*/ 6083645 h 6412910"/>
                <a:gd name="connsiteX9-503" fmla="*/ 3616664 w 11218466"/>
                <a:gd name="connsiteY9-504" fmla="*/ 6151883 h 6412910"/>
                <a:gd name="connsiteX10-505" fmla="*/ 2477641 w 11218466"/>
                <a:gd name="connsiteY10-506" fmla="*/ 6231308 h 6412910"/>
                <a:gd name="connsiteX11-507" fmla="*/ 1269249 w 11218466"/>
                <a:gd name="connsiteY11-508" fmla="*/ 5701507 h 6412910"/>
                <a:gd name="connsiteX12-509" fmla="*/ 308580 w 11218466"/>
                <a:gd name="connsiteY12-510" fmla="*/ 5386079 h 6412910"/>
                <a:gd name="connsiteX13-511" fmla="*/ 68246 w 11218466"/>
                <a:gd name="connsiteY13-512" fmla="*/ 4336731 h 6412910"/>
                <a:gd name="connsiteX14-513" fmla="*/ 218372 w 11218466"/>
                <a:gd name="connsiteY14-514" fmla="*/ 2767239 h 6412910"/>
                <a:gd name="connsiteX15-515" fmla="*/ 13654 w 11218466"/>
                <a:gd name="connsiteY15-516" fmla="*/ 1934725 h 6412910"/>
                <a:gd name="connsiteX16-517" fmla="*/ 458705 w 11218466"/>
                <a:gd name="connsiteY16-518" fmla="*/ 1036297 h 6412910"/>
                <a:gd name="connsiteX0-519" fmla="*/ 458705 w 11218466"/>
                <a:gd name="connsiteY0-520" fmla="*/ 1036297 h 6412910"/>
                <a:gd name="connsiteX1-521" fmla="*/ 1495002 w 11218466"/>
                <a:gd name="connsiteY1-522" fmla="*/ 0 h 6412910"/>
                <a:gd name="connsiteX2-523" fmla="*/ 9103063 w 11218466"/>
                <a:gd name="connsiteY2-524" fmla="*/ 92277 h 6412910"/>
                <a:gd name="connsiteX3-525" fmla="*/ 9589990 w 11218466"/>
                <a:gd name="connsiteY3-526" fmla="*/ 0 h 6412910"/>
                <a:gd name="connsiteX4-527" fmla="*/ 10803708 w 11218466"/>
                <a:gd name="connsiteY4-528" fmla="*/ 1036297 h 6412910"/>
                <a:gd name="connsiteX5-529" fmla="*/ 11218466 w 11218466"/>
                <a:gd name="connsiteY5-530" fmla="*/ 3190319 h 6412910"/>
                <a:gd name="connsiteX6-531" fmla="*/ 10612638 w 11218466"/>
                <a:gd name="connsiteY6-532" fmla="*/ 5331488 h 6412910"/>
                <a:gd name="connsiteX7-533" fmla="*/ 9180557 w 11218466"/>
                <a:gd name="connsiteY7-534" fmla="*/ 6067534 h 6412910"/>
                <a:gd name="connsiteX8-535" fmla="*/ 6632819 w 11218466"/>
                <a:gd name="connsiteY8-536" fmla="*/ 6411191 h 6412910"/>
                <a:gd name="connsiteX9-537" fmla="*/ 5104270 w 11218466"/>
                <a:gd name="connsiteY9-538" fmla="*/ 6083645 h 6412910"/>
                <a:gd name="connsiteX10-539" fmla="*/ 3616664 w 11218466"/>
                <a:gd name="connsiteY10-540" fmla="*/ 6151883 h 6412910"/>
                <a:gd name="connsiteX11-541" fmla="*/ 2477641 w 11218466"/>
                <a:gd name="connsiteY11-542" fmla="*/ 6231308 h 6412910"/>
                <a:gd name="connsiteX12-543" fmla="*/ 1269249 w 11218466"/>
                <a:gd name="connsiteY12-544" fmla="*/ 5701507 h 6412910"/>
                <a:gd name="connsiteX13-545" fmla="*/ 308580 w 11218466"/>
                <a:gd name="connsiteY13-546" fmla="*/ 5386079 h 6412910"/>
                <a:gd name="connsiteX14-547" fmla="*/ 68246 w 11218466"/>
                <a:gd name="connsiteY14-548" fmla="*/ 4336731 h 6412910"/>
                <a:gd name="connsiteX15-549" fmla="*/ 218372 w 11218466"/>
                <a:gd name="connsiteY15-550" fmla="*/ 2767239 h 6412910"/>
                <a:gd name="connsiteX16-551" fmla="*/ 13654 w 11218466"/>
                <a:gd name="connsiteY16-552" fmla="*/ 1934725 h 6412910"/>
                <a:gd name="connsiteX17" fmla="*/ 458705 w 11218466"/>
                <a:gd name="connsiteY17" fmla="*/ 1036297 h 6412910"/>
                <a:gd name="connsiteX0-553" fmla="*/ 458705 w 11218466"/>
                <a:gd name="connsiteY0-554" fmla="*/ 1036297 h 6412910"/>
                <a:gd name="connsiteX1-555" fmla="*/ 1495002 w 11218466"/>
                <a:gd name="connsiteY1-556" fmla="*/ 0 h 6412910"/>
                <a:gd name="connsiteX2-557" fmla="*/ 8229606 w 11218466"/>
                <a:gd name="connsiteY2-558" fmla="*/ 51333 h 6412910"/>
                <a:gd name="connsiteX3-559" fmla="*/ 9589990 w 11218466"/>
                <a:gd name="connsiteY3-560" fmla="*/ 0 h 6412910"/>
                <a:gd name="connsiteX4-561" fmla="*/ 10803708 w 11218466"/>
                <a:gd name="connsiteY4-562" fmla="*/ 1036297 h 6412910"/>
                <a:gd name="connsiteX5-563" fmla="*/ 11218466 w 11218466"/>
                <a:gd name="connsiteY5-564" fmla="*/ 3190319 h 6412910"/>
                <a:gd name="connsiteX6-565" fmla="*/ 10612638 w 11218466"/>
                <a:gd name="connsiteY6-566" fmla="*/ 5331488 h 6412910"/>
                <a:gd name="connsiteX7-567" fmla="*/ 9180557 w 11218466"/>
                <a:gd name="connsiteY7-568" fmla="*/ 6067534 h 6412910"/>
                <a:gd name="connsiteX8-569" fmla="*/ 6632819 w 11218466"/>
                <a:gd name="connsiteY8-570" fmla="*/ 6411191 h 6412910"/>
                <a:gd name="connsiteX9-571" fmla="*/ 5104270 w 11218466"/>
                <a:gd name="connsiteY9-572" fmla="*/ 6083645 h 6412910"/>
                <a:gd name="connsiteX10-573" fmla="*/ 3616664 w 11218466"/>
                <a:gd name="connsiteY10-574" fmla="*/ 6151883 h 6412910"/>
                <a:gd name="connsiteX11-575" fmla="*/ 2477641 w 11218466"/>
                <a:gd name="connsiteY11-576" fmla="*/ 6231308 h 6412910"/>
                <a:gd name="connsiteX12-577" fmla="*/ 1269249 w 11218466"/>
                <a:gd name="connsiteY12-578" fmla="*/ 5701507 h 6412910"/>
                <a:gd name="connsiteX13-579" fmla="*/ 308580 w 11218466"/>
                <a:gd name="connsiteY13-580" fmla="*/ 5386079 h 6412910"/>
                <a:gd name="connsiteX14-581" fmla="*/ 68246 w 11218466"/>
                <a:gd name="connsiteY14-582" fmla="*/ 4336731 h 6412910"/>
                <a:gd name="connsiteX15-583" fmla="*/ 218372 w 11218466"/>
                <a:gd name="connsiteY15-584" fmla="*/ 2767239 h 6412910"/>
                <a:gd name="connsiteX16-585" fmla="*/ 13654 w 11218466"/>
                <a:gd name="connsiteY16-586" fmla="*/ 1934725 h 6412910"/>
                <a:gd name="connsiteX17-587" fmla="*/ 458705 w 11218466"/>
                <a:gd name="connsiteY17-588" fmla="*/ 1036297 h 6412910"/>
                <a:gd name="connsiteX0-589" fmla="*/ 458705 w 11218466"/>
                <a:gd name="connsiteY0-590" fmla="*/ 1244311 h 6620924"/>
                <a:gd name="connsiteX1-591" fmla="*/ 1495002 w 11218466"/>
                <a:gd name="connsiteY1-592" fmla="*/ 208014 h 6620924"/>
                <a:gd name="connsiteX2-593" fmla="*/ 4858609 w 11218466"/>
                <a:gd name="connsiteY2-594" fmla="*/ 41 h 6620924"/>
                <a:gd name="connsiteX3-595" fmla="*/ 8229606 w 11218466"/>
                <a:gd name="connsiteY3-596" fmla="*/ 259347 h 6620924"/>
                <a:gd name="connsiteX4-597" fmla="*/ 9589990 w 11218466"/>
                <a:gd name="connsiteY4-598" fmla="*/ 208014 h 6620924"/>
                <a:gd name="connsiteX5-599" fmla="*/ 10803708 w 11218466"/>
                <a:gd name="connsiteY5-600" fmla="*/ 1244311 h 6620924"/>
                <a:gd name="connsiteX6-601" fmla="*/ 11218466 w 11218466"/>
                <a:gd name="connsiteY6-602" fmla="*/ 3398333 h 6620924"/>
                <a:gd name="connsiteX7-603" fmla="*/ 10612638 w 11218466"/>
                <a:gd name="connsiteY7-604" fmla="*/ 5539502 h 6620924"/>
                <a:gd name="connsiteX8-605" fmla="*/ 9180557 w 11218466"/>
                <a:gd name="connsiteY8-606" fmla="*/ 6275548 h 6620924"/>
                <a:gd name="connsiteX9-607" fmla="*/ 6632819 w 11218466"/>
                <a:gd name="connsiteY9-608" fmla="*/ 6619205 h 6620924"/>
                <a:gd name="connsiteX10-609" fmla="*/ 5104270 w 11218466"/>
                <a:gd name="connsiteY10-610" fmla="*/ 6291659 h 6620924"/>
                <a:gd name="connsiteX11-611" fmla="*/ 3616664 w 11218466"/>
                <a:gd name="connsiteY11-612" fmla="*/ 6359897 h 6620924"/>
                <a:gd name="connsiteX12-613" fmla="*/ 2477641 w 11218466"/>
                <a:gd name="connsiteY12-614" fmla="*/ 6439322 h 6620924"/>
                <a:gd name="connsiteX13-615" fmla="*/ 1269249 w 11218466"/>
                <a:gd name="connsiteY13-616" fmla="*/ 5909521 h 6620924"/>
                <a:gd name="connsiteX14-617" fmla="*/ 308580 w 11218466"/>
                <a:gd name="connsiteY14-618" fmla="*/ 5594093 h 6620924"/>
                <a:gd name="connsiteX15-619" fmla="*/ 68246 w 11218466"/>
                <a:gd name="connsiteY15-620" fmla="*/ 4544745 h 6620924"/>
                <a:gd name="connsiteX16-621" fmla="*/ 218372 w 11218466"/>
                <a:gd name="connsiteY16-622" fmla="*/ 2975253 h 6620924"/>
                <a:gd name="connsiteX17-623" fmla="*/ 13654 w 11218466"/>
                <a:gd name="connsiteY17-624" fmla="*/ 2142739 h 6620924"/>
                <a:gd name="connsiteX18" fmla="*/ 458705 w 11218466"/>
                <a:gd name="connsiteY18" fmla="*/ 1244311 h 6620924"/>
                <a:gd name="connsiteX0-625" fmla="*/ 458705 w 11218466"/>
                <a:gd name="connsiteY0-626" fmla="*/ 1244311 h 6620924"/>
                <a:gd name="connsiteX1-627" fmla="*/ 1495002 w 11218466"/>
                <a:gd name="connsiteY1-628" fmla="*/ 208014 h 6620924"/>
                <a:gd name="connsiteX2-629" fmla="*/ 4858609 w 11218466"/>
                <a:gd name="connsiteY2-630" fmla="*/ 41 h 6620924"/>
                <a:gd name="connsiteX3-631" fmla="*/ 8229606 w 11218466"/>
                <a:gd name="connsiteY3-632" fmla="*/ 259347 h 6620924"/>
                <a:gd name="connsiteX4-633" fmla="*/ 9822002 w 11218466"/>
                <a:gd name="connsiteY4-634" fmla="*/ 208014 h 6620924"/>
                <a:gd name="connsiteX5-635" fmla="*/ 10803708 w 11218466"/>
                <a:gd name="connsiteY5-636" fmla="*/ 1244311 h 6620924"/>
                <a:gd name="connsiteX6-637" fmla="*/ 11218466 w 11218466"/>
                <a:gd name="connsiteY6-638" fmla="*/ 3398333 h 6620924"/>
                <a:gd name="connsiteX7-639" fmla="*/ 10612638 w 11218466"/>
                <a:gd name="connsiteY7-640" fmla="*/ 5539502 h 6620924"/>
                <a:gd name="connsiteX8-641" fmla="*/ 9180557 w 11218466"/>
                <a:gd name="connsiteY8-642" fmla="*/ 6275548 h 6620924"/>
                <a:gd name="connsiteX9-643" fmla="*/ 6632819 w 11218466"/>
                <a:gd name="connsiteY9-644" fmla="*/ 6619205 h 6620924"/>
                <a:gd name="connsiteX10-645" fmla="*/ 5104270 w 11218466"/>
                <a:gd name="connsiteY10-646" fmla="*/ 6291659 h 6620924"/>
                <a:gd name="connsiteX11-647" fmla="*/ 3616664 w 11218466"/>
                <a:gd name="connsiteY11-648" fmla="*/ 6359897 h 6620924"/>
                <a:gd name="connsiteX12-649" fmla="*/ 2477641 w 11218466"/>
                <a:gd name="connsiteY12-650" fmla="*/ 6439322 h 6620924"/>
                <a:gd name="connsiteX13-651" fmla="*/ 1269249 w 11218466"/>
                <a:gd name="connsiteY13-652" fmla="*/ 5909521 h 6620924"/>
                <a:gd name="connsiteX14-653" fmla="*/ 308580 w 11218466"/>
                <a:gd name="connsiteY14-654" fmla="*/ 5594093 h 6620924"/>
                <a:gd name="connsiteX15-655" fmla="*/ 68246 w 11218466"/>
                <a:gd name="connsiteY15-656" fmla="*/ 4544745 h 6620924"/>
                <a:gd name="connsiteX16-657" fmla="*/ 218372 w 11218466"/>
                <a:gd name="connsiteY16-658" fmla="*/ 2975253 h 6620924"/>
                <a:gd name="connsiteX17-659" fmla="*/ 13654 w 11218466"/>
                <a:gd name="connsiteY17-660" fmla="*/ 2142739 h 6620924"/>
                <a:gd name="connsiteX18-661" fmla="*/ 458705 w 11218466"/>
                <a:gd name="connsiteY18-662" fmla="*/ 1244311 h 6620924"/>
                <a:gd name="connsiteX0-663" fmla="*/ 458705 w 11218466"/>
                <a:gd name="connsiteY0-664" fmla="*/ 1244311 h 6620924"/>
                <a:gd name="connsiteX1-665" fmla="*/ 1495002 w 11218466"/>
                <a:gd name="connsiteY1-666" fmla="*/ 208014 h 6620924"/>
                <a:gd name="connsiteX2-667" fmla="*/ 4858609 w 11218466"/>
                <a:gd name="connsiteY2-668" fmla="*/ 41 h 6620924"/>
                <a:gd name="connsiteX3-669" fmla="*/ 8229606 w 11218466"/>
                <a:gd name="connsiteY3-670" fmla="*/ 259347 h 6620924"/>
                <a:gd name="connsiteX4-671" fmla="*/ 9822002 w 11218466"/>
                <a:gd name="connsiteY4-672" fmla="*/ 208014 h 6620924"/>
                <a:gd name="connsiteX5-673" fmla="*/ 10803708 w 11218466"/>
                <a:gd name="connsiteY5-674" fmla="*/ 1244311 h 6620924"/>
                <a:gd name="connsiteX6-675" fmla="*/ 11218466 w 11218466"/>
                <a:gd name="connsiteY6-676" fmla="*/ 3398333 h 6620924"/>
                <a:gd name="connsiteX7-677" fmla="*/ 10612638 w 11218466"/>
                <a:gd name="connsiteY7-678" fmla="*/ 5539502 h 6620924"/>
                <a:gd name="connsiteX8-679" fmla="*/ 9180557 w 11218466"/>
                <a:gd name="connsiteY8-680" fmla="*/ 6275548 h 6620924"/>
                <a:gd name="connsiteX9-681" fmla="*/ 6632819 w 11218466"/>
                <a:gd name="connsiteY9-682" fmla="*/ 6619205 h 6620924"/>
                <a:gd name="connsiteX10-683" fmla="*/ 5104270 w 11218466"/>
                <a:gd name="connsiteY10-684" fmla="*/ 6291659 h 6620924"/>
                <a:gd name="connsiteX11-685" fmla="*/ 3616664 w 11218466"/>
                <a:gd name="connsiteY11-686" fmla="*/ 6359897 h 6620924"/>
                <a:gd name="connsiteX12-687" fmla="*/ 2477641 w 11218466"/>
                <a:gd name="connsiteY12-688" fmla="*/ 6439322 h 6620924"/>
                <a:gd name="connsiteX13-689" fmla="*/ 1269249 w 11218466"/>
                <a:gd name="connsiteY13-690" fmla="*/ 5909521 h 6620924"/>
                <a:gd name="connsiteX14-691" fmla="*/ 308580 w 11218466"/>
                <a:gd name="connsiteY14-692" fmla="*/ 5594093 h 6620924"/>
                <a:gd name="connsiteX15-693" fmla="*/ 68246 w 11218466"/>
                <a:gd name="connsiteY15-694" fmla="*/ 4544745 h 6620924"/>
                <a:gd name="connsiteX16-695" fmla="*/ 218372 w 11218466"/>
                <a:gd name="connsiteY16-696" fmla="*/ 2975253 h 6620924"/>
                <a:gd name="connsiteX17-697" fmla="*/ 13654 w 11218466"/>
                <a:gd name="connsiteY17-698" fmla="*/ 2142739 h 6620924"/>
                <a:gd name="connsiteX18-699" fmla="*/ 458705 w 11218466"/>
                <a:gd name="connsiteY18-700" fmla="*/ 1244311 h 6620924"/>
                <a:gd name="connsiteX0-701" fmla="*/ 458705 w 11222966"/>
                <a:gd name="connsiteY0-702" fmla="*/ 1244311 h 6620924"/>
                <a:gd name="connsiteX1-703" fmla="*/ 1495002 w 11222966"/>
                <a:gd name="connsiteY1-704" fmla="*/ 208014 h 6620924"/>
                <a:gd name="connsiteX2-705" fmla="*/ 4858609 w 11222966"/>
                <a:gd name="connsiteY2-706" fmla="*/ 41 h 6620924"/>
                <a:gd name="connsiteX3-707" fmla="*/ 8229606 w 11222966"/>
                <a:gd name="connsiteY3-708" fmla="*/ 259347 h 6620924"/>
                <a:gd name="connsiteX4-709" fmla="*/ 9822002 w 11222966"/>
                <a:gd name="connsiteY4-710" fmla="*/ 208014 h 6620924"/>
                <a:gd name="connsiteX5-711" fmla="*/ 10803708 w 11222966"/>
                <a:gd name="connsiteY5-712" fmla="*/ 1244311 h 6620924"/>
                <a:gd name="connsiteX6-713" fmla="*/ 10563374 w 11222966"/>
                <a:gd name="connsiteY6-714" fmla="*/ 2006262 h 6620924"/>
                <a:gd name="connsiteX7-715" fmla="*/ 11218466 w 11222966"/>
                <a:gd name="connsiteY7-716" fmla="*/ 3398333 h 6620924"/>
                <a:gd name="connsiteX8-717" fmla="*/ 10612638 w 11222966"/>
                <a:gd name="connsiteY8-718" fmla="*/ 5539502 h 6620924"/>
                <a:gd name="connsiteX9-719" fmla="*/ 9180557 w 11222966"/>
                <a:gd name="connsiteY9-720" fmla="*/ 6275548 h 6620924"/>
                <a:gd name="connsiteX10-721" fmla="*/ 6632819 w 11222966"/>
                <a:gd name="connsiteY10-722" fmla="*/ 6619205 h 6620924"/>
                <a:gd name="connsiteX11-723" fmla="*/ 5104270 w 11222966"/>
                <a:gd name="connsiteY11-724" fmla="*/ 6291659 h 6620924"/>
                <a:gd name="connsiteX12-725" fmla="*/ 3616664 w 11222966"/>
                <a:gd name="connsiteY12-726" fmla="*/ 6359897 h 6620924"/>
                <a:gd name="connsiteX13-727" fmla="*/ 2477641 w 11222966"/>
                <a:gd name="connsiteY13-728" fmla="*/ 6439322 h 6620924"/>
                <a:gd name="connsiteX14-729" fmla="*/ 1269249 w 11222966"/>
                <a:gd name="connsiteY14-730" fmla="*/ 5909521 h 6620924"/>
                <a:gd name="connsiteX15-731" fmla="*/ 308580 w 11222966"/>
                <a:gd name="connsiteY15-732" fmla="*/ 5594093 h 6620924"/>
                <a:gd name="connsiteX16-733" fmla="*/ 68246 w 11222966"/>
                <a:gd name="connsiteY16-734" fmla="*/ 4544745 h 6620924"/>
                <a:gd name="connsiteX17-735" fmla="*/ 218372 w 11222966"/>
                <a:gd name="connsiteY17-736" fmla="*/ 2975253 h 6620924"/>
                <a:gd name="connsiteX18-737" fmla="*/ 13654 w 11222966"/>
                <a:gd name="connsiteY18-738" fmla="*/ 2142739 h 6620924"/>
                <a:gd name="connsiteX19" fmla="*/ 458705 w 11222966"/>
                <a:gd name="connsiteY19" fmla="*/ 1244311 h 6620924"/>
                <a:gd name="connsiteX0-739" fmla="*/ 458705 w 11222966"/>
                <a:gd name="connsiteY0-740" fmla="*/ 1244311 h 6620924"/>
                <a:gd name="connsiteX1-741" fmla="*/ 1495002 w 11222966"/>
                <a:gd name="connsiteY1-742" fmla="*/ 208014 h 6620924"/>
                <a:gd name="connsiteX2-743" fmla="*/ 4858609 w 11222966"/>
                <a:gd name="connsiteY2-744" fmla="*/ 41 h 6620924"/>
                <a:gd name="connsiteX3-745" fmla="*/ 8229606 w 11222966"/>
                <a:gd name="connsiteY3-746" fmla="*/ 259347 h 6620924"/>
                <a:gd name="connsiteX4-747" fmla="*/ 9822002 w 11222966"/>
                <a:gd name="connsiteY4-748" fmla="*/ 208014 h 6620924"/>
                <a:gd name="connsiteX5-749" fmla="*/ 10803708 w 11222966"/>
                <a:gd name="connsiteY5-750" fmla="*/ 998651 h 6620924"/>
                <a:gd name="connsiteX6-751" fmla="*/ 10563374 w 11222966"/>
                <a:gd name="connsiteY6-752" fmla="*/ 2006262 h 6620924"/>
                <a:gd name="connsiteX7-753" fmla="*/ 11218466 w 11222966"/>
                <a:gd name="connsiteY7-754" fmla="*/ 3398333 h 6620924"/>
                <a:gd name="connsiteX8-755" fmla="*/ 10612638 w 11222966"/>
                <a:gd name="connsiteY8-756" fmla="*/ 5539502 h 6620924"/>
                <a:gd name="connsiteX9-757" fmla="*/ 9180557 w 11222966"/>
                <a:gd name="connsiteY9-758" fmla="*/ 6275548 h 6620924"/>
                <a:gd name="connsiteX10-759" fmla="*/ 6632819 w 11222966"/>
                <a:gd name="connsiteY10-760" fmla="*/ 6619205 h 6620924"/>
                <a:gd name="connsiteX11-761" fmla="*/ 5104270 w 11222966"/>
                <a:gd name="connsiteY11-762" fmla="*/ 6291659 h 6620924"/>
                <a:gd name="connsiteX12-763" fmla="*/ 3616664 w 11222966"/>
                <a:gd name="connsiteY12-764" fmla="*/ 6359897 h 6620924"/>
                <a:gd name="connsiteX13-765" fmla="*/ 2477641 w 11222966"/>
                <a:gd name="connsiteY13-766" fmla="*/ 6439322 h 6620924"/>
                <a:gd name="connsiteX14-767" fmla="*/ 1269249 w 11222966"/>
                <a:gd name="connsiteY14-768" fmla="*/ 5909521 h 6620924"/>
                <a:gd name="connsiteX15-769" fmla="*/ 308580 w 11222966"/>
                <a:gd name="connsiteY15-770" fmla="*/ 5594093 h 6620924"/>
                <a:gd name="connsiteX16-771" fmla="*/ 68246 w 11222966"/>
                <a:gd name="connsiteY16-772" fmla="*/ 4544745 h 6620924"/>
                <a:gd name="connsiteX17-773" fmla="*/ 218372 w 11222966"/>
                <a:gd name="connsiteY17-774" fmla="*/ 2975253 h 6620924"/>
                <a:gd name="connsiteX18-775" fmla="*/ 13654 w 11222966"/>
                <a:gd name="connsiteY18-776" fmla="*/ 2142739 h 6620924"/>
                <a:gd name="connsiteX19-777" fmla="*/ 458705 w 11222966"/>
                <a:gd name="connsiteY19-778" fmla="*/ 1244311 h 6620924"/>
                <a:gd name="connsiteX0-779" fmla="*/ 458705 w 11218466"/>
                <a:gd name="connsiteY0-780" fmla="*/ 1244311 h 6620924"/>
                <a:gd name="connsiteX1-781" fmla="*/ 1495002 w 11218466"/>
                <a:gd name="connsiteY1-782" fmla="*/ 208014 h 6620924"/>
                <a:gd name="connsiteX2-783" fmla="*/ 4858609 w 11218466"/>
                <a:gd name="connsiteY2-784" fmla="*/ 41 h 6620924"/>
                <a:gd name="connsiteX3-785" fmla="*/ 8229606 w 11218466"/>
                <a:gd name="connsiteY3-786" fmla="*/ 259347 h 6620924"/>
                <a:gd name="connsiteX4-787" fmla="*/ 9822002 w 11218466"/>
                <a:gd name="connsiteY4-788" fmla="*/ 208014 h 6620924"/>
                <a:gd name="connsiteX5-789" fmla="*/ 10803708 w 11218466"/>
                <a:gd name="connsiteY5-790" fmla="*/ 998651 h 6620924"/>
                <a:gd name="connsiteX6-791" fmla="*/ 10563374 w 11218466"/>
                <a:gd name="connsiteY6-792" fmla="*/ 2006262 h 6620924"/>
                <a:gd name="connsiteX7-793" fmla="*/ 11218466 w 11218466"/>
                <a:gd name="connsiteY7-794" fmla="*/ 3398333 h 6620924"/>
                <a:gd name="connsiteX8-795" fmla="*/ 10781738 w 11218466"/>
                <a:gd name="connsiteY8-796" fmla="*/ 4449211 h 6620924"/>
                <a:gd name="connsiteX9-797" fmla="*/ 10612638 w 11218466"/>
                <a:gd name="connsiteY9-798" fmla="*/ 5539502 h 6620924"/>
                <a:gd name="connsiteX10-799" fmla="*/ 9180557 w 11218466"/>
                <a:gd name="connsiteY10-800" fmla="*/ 6275548 h 6620924"/>
                <a:gd name="connsiteX11-801" fmla="*/ 6632819 w 11218466"/>
                <a:gd name="connsiteY11-802" fmla="*/ 6619205 h 6620924"/>
                <a:gd name="connsiteX12-803" fmla="*/ 5104270 w 11218466"/>
                <a:gd name="connsiteY12-804" fmla="*/ 6291659 h 6620924"/>
                <a:gd name="connsiteX13-805" fmla="*/ 3616664 w 11218466"/>
                <a:gd name="connsiteY13-806" fmla="*/ 6359897 h 6620924"/>
                <a:gd name="connsiteX14-807" fmla="*/ 2477641 w 11218466"/>
                <a:gd name="connsiteY14-808" fmla="*/ 6439322 h 6620924"/>
                <a:gd name="connsiteX15-809" fmla="*/ 1269249 w 11218466"/>
                <a:gd name="connsiteY15-810" fmla="*/ 5909521 h 6620924"/>
                <a:gd name="connsiteX16-811" fmla="*/ 308580 w 11218466"/>
                <a:gd name="connsiteY16-812" fmla="*/ 5594093 h 6620924"/>
                <a:gd name="connsiteX17-813" fmla="*/ 68246 w 11218466"/>
                <a:gd name="connsiteY17-814" fmla="*/ 4544745 h 6620924"/>
                <a:gd name="connsiteX18-815" fmla="*/ 218372 w 11218466"/>
                <a:gd name="connsiteY18-816" fmla="*/ 2975253 h 6620924"/>
                <a:gd name="connsiteX19-817" fmla="*/ 13654 w 11218466"/>
                <a:gd name="connsiteY19-818" fmla="*/ 2142739 h 6620924"/>
                <a:gd name="connsiteX20" fmla="*/ 458705 w 11218466"/>
                <a:gd name="connsiteY20" fmla="*/ 1244311 h 6620924"/>
                <a:gd name="connsiteX0-819" fmla="*/ 458705 w 11218466"/>
                <a:gd name="connsiteY0-820" fmla="*/ 1244311 h 6620924"/>
                <a:gd name="connsiteX1-821" fmla="*/ 1495002 w 11218466"/>
                <a:gd name="connsiteY1-822" fmla="*/ 208014 h 6620924"/>
                <a:gd name="connsiteX2-823" fmla="*/ 4858609 w 11218466"/>
                <a:gd name="connsiteY2-824" fmla="*/ 41 h 6620924"/>
                <a:gd name="connsiteX3-825" fmla="*/ 8229606 w 11218466"/>
                <a:gd name="connsiteY3-826" fmla="*/ 259347 h 6620924"/>
                <a:gd name="connsiteX4-827" fmla="*/ 9822002 w 11218466"/>
                <a:gd name="connsiteY4-828" fmla="*/ 208014 h 6620924"/>
                <a:gd name="connsiteX5-829" fmla="*/ 10803708 w 11218466"/>
                <a:gd name="connsiteY5-830" fmla="*/ 998651 h 6620924"/>
                <a:gd name="connsiteX6-831" fmla="*/ 10563374 w 11218466"/>
                <a:gd name="connsiteY6-832" fmla="*/ 2006262 h 6620924"/>
                <a:gd name="connsiteX7-833" fmla="*/ 11218466 w 11218466"/>
                <a:gd name="connsiteY7-834" fmla="*/ 3398333 h 6620924"/>
                <a:gd name="connsiteX8-835" fmla="*/ 10781738 w 11218466"/>
                <a:gd name="connsiteY8-836" fmla="*/ 4449211 h 6620924"/>
                <a:gd name="connsiteX9-837" fmla="*/ 10612638 w 11218466"/>
                <a:gd name="connsiteY9-838" fmla="*/ 5839753 h 6620924"/>
                <a:gd name="connsiteX10-839" fmla="*/ 9180557 w 11218466"/>
                <a:gd name="connsiteY10-840" fmla="*/ 6275548 h 6620924"/>
                <a:gd name="connsiteX11-841" fmla="*/ 6632819 w 11218466"/>
                <a:gd name="connsiteY11-842" fmla="*/ 6619205 h 6620924"/>
                <a:gd name="connsiteX12-843" fmla="*/ 5104270 w 11218466"/>
                <a:gd name="connsiteY12-844" fmla="*/ 6291659 h 6620924"/>
                <a:gd name="connsiteX13-845" fmla="*/ 3616664 w 11218466"/>
                <a:gd name="connsiteY13-846" fmla="*/ 6359897 h 6620924"/>
                <a:gd name="connsiteX14-847" fmla="*/ 2477641 w 11218466"/>
                <a:gd name="connsiteY14-848" fmla="*/ 6439322 h 6620924"/>
                <a:gd name="connsiteX15-849" fmla="*/ 1269249 w 11218466"/>
                <a:gd name="connsiteY15-850" fmla="*/ 5909521 h 6620924"/>
                <a:gd name="connsiteX16-851" fmla="*/ 308580 w 11218466"/>
                <a:gd name="connsiteY16-852" fmla="*/ 5594093 h 6620924"/>
                <a:gd name="connsiteX17-853" fmla="*/ 68246 w 11218466"/>
                <a:gd name="connsiteY17-854" fmla="*/ 4544745 h 6620924"/>
                <a:gd name="connsiteX18-855" fmla="*/ 218372 w 11218466"/>
                <a:gd name="connsiteY18-856" fmla="*/ 2975253 h 6620924"/>
                <a:gd name="connsiteX19-857" fmla="*/ 13654 w 11218466"/>
                <a:gd name="connsiteY19-858" fmla="*/ 2142739 h 6620924"/>
                <a:gd name="connsiteX20-859" fmla="*/ 458705 w 11218466"/>
                <a:gd name="connsiteY20-860" fmla="*/ 1244311 h 6620924"/>
                <a:gd name="connsiteX0-861" fmla="*/ 458705 w 11218466"/>
                <a:gd name="connsiteY0-862" fmla="*/ 1244311 h 6620924"/>
                <a:gd name="connsiteX1-863" fmla="*/ 1495002 w 11218466"/>
                <a:gd name="connsiteY1-864" fmla="*/ 208014 h 6620924"/>
                <a:gd name="connsiteX2-865" fmla="*/ 4858609 w 11218466"/>
                <a:gd name="connsiteY2-866" fmla="*/ 41 h 6620924"/>
                <a:gd name="connsiteX3-867" fmla="*/ 8229606 w 11218466"/>
                <a:gd name="connsiteY3-868" fmla="*/ 259347 h 6620924"/>
                <a:gd name="connsiteX4-869" fmla="*/ 9822002 w 11218466"/>
                <a:gd name="connsiteY4-870" fmla="*/ 208014 h 6620924"/>
                <a:gd name="connsiteX5-871" fmla="*/ 10803708 w 11218466"/>
                <a:gd name="connsiteY5-872" fmla="*/ 998651 h 6620924"/>
                <a:gd name="connsiteX6-873" fmla="*/ 10563374 w 11218466"/>
                <a:gd name="connsiteY6-874" fmla="*/ 2006262 h 6620924"/>
                <a:gd name="connsiteX7-875" fmla="*/ 11218466 w 11218466"/>
                <a:gd name="connsiteY7-876" fmla="*/ 3398333 h 6620924"/>
                <a:gd name="connsiteX8-877" fmla="*/ 10781738 w 11218466"/>
                <a:gd name="connsiteY8-878" fmla="*/ 4449211 h 6620924"/>
                <a:gd name="connsiteX9-879" fmla="*/ 10612638 w 11218466"/>
                <a:gd name="connsiteY9-880" fmla="*/ 5839753 h 6620924"/>
                <a:gd name="connsiteX10-881" fmla="*/ 9180557 w 11218466"/>
                <a:gd name="connsiteY10-882" fmla="*/ 6275548 h 6620924"/>
                <a:gd name="connsiteX11-883" fmla="*/ 6632819 w 11218466"/>
                <a:gd name="connsiteY11-884" fmla="*/ 6619205 h 6620924"/>
                <a:gd name="connsiteX12-885" fmla="*/ 5104270 w 11218466"/>
                <a:gd name="connsiteY12-886" fmla="*/ 6291659 h 6620924"/>
                <a:gd name="connsiteX13-887" fmla="*/ 3616664 w 11218466"/>
                <a:gd name="connsiteY13-888" fmla="*/ 6359897 h 6620924"/>
                <a:gd name="connsiteX14-889" fmla="*/ 2477641 w 11218466"/>
                <a:gd name="connsiteY14-890" fmla="*/ 6439322 h 6620924"/>
                <a:gd name="connsiteX15-891" fmla="*/ 1269249 w 11218466"/>
                <a:gd name="connsiteY15-892" fmla="*/ 5909521 h 6620924"/>
                <a:gd name="connsiteX16-893" fmla="*/ 308580 w 11218466"/>
                <a:gd name="connsiteY16-894" fmla="*/ 5594093 h 6620924"/>
                <a:gd name="connsiteX17-895" fmla="*/ 68246 w 11218466"/>
                <a:gd name="connsiteY17-896" fmla="*/ 4544745 h 6620924"/>
                <a:gd name="connsiteX18-897" fmla="*/ 218372 w 11218466"/>
                <a:gd name="connsiteY18-898" fmla="*/ 2975253 h 6620924"/>
                <a:gd name="connsiteX19-899" fmla="*/ 13654 w 11218466"/>
                <a:gd name="connsiteY19-900" fmla="*/ 2142739 h 6620924"/>
                <a:gd name="connsiteX20-901" fmla="*/ 458705 w 11218466"/>
                <a:gd name="connsiteY20-902" fmla="*/ 1244311 h 6620924"/>
                <a:gd name="connsiteX0-903" fmla="*/ 458705 w 11204818"/>
                <a:gd name="connsiteY0-904" fmla="*/ 1244311 h 6620924"/>
                <a:gd name="connsiteX1-905" fmla="*/ 1495002 w 11204818"/>
                <a:gd name="connsiteY1-906" fmla="*/ 208014 h 6620924"/>
                <a:gd name="connsiteX2-907" fmla="*/ 4858609 w 11204818"/>
                <a:gd name="connsiteY2-908" fmla="*/ 41 h 6620924"/>
                <a:gd name="connsiteX3-909" fmla="*/ 8229606 w 11204818"/>
                <a:gd name="connsiteY3-910" fmla="*/ 259347 h 6620924"/>
                <a:gd name="connsiteX4-911" fmla="*/ 9822002 w 11204818"/>
                <a:gd name="connsiteY4-912" fmla="*/ 208014 h 6620924"/>
                <a:gd name="connsiteX5-913" fmla="*/ 10803708 w 11204818"/>
                <a:gd name="connsiteY5-914" fmla="*/ 998651 h 6620924"/>
                <a:gd name="connsiteX6-915" fmla="*/ 10563374 w 11204818"/>
                <a:gd name="connsiteY6-916" fmla="*/ 2006262 h 6620924"/>
                <a:gd name="connsiteX7-917" fmla="*/ 11204818 w 11204818"/>
                <a:gd name="connsiteY7-918" fmla="*/ 3289151 h 6620924"/>
                <a:gd name="connsiteX8-919" fmla="*/ 10781738 w 11204818"/>
                <a:gd name="connsiteY8-920" fmla="*/ 4449211 h 6620924"/>
                <a:gd name="connsiteX9-921" fmla="*/ 10612638 w 11204818"/>
                <a:gd name="connsiteY9-922" fmla="*/ 5839753 h 6620924"/>
                <a:gd name="connsiteX10-923" fmla="*/ 9180557 w 11204818"/>
                <a:gd name="connsiteY10-924" fmla="*/ 6275548 h 6620924"/>
                <a:gd name="connsiteX11-925" fmla="*/ 6632819 w 11204818"/>
                <a:gd name="connsiteY11-926" fmla="*/ 6619205 h 6620924"/>
                <a:gd name="connsiteX12-927" fmla="*/ 5104270 w 11204818"/>
                <a:gd name="connsiteY12-928" fmla="*/ 6291659 h 6620924"/>
                <a:gd name="connsiteX13-929" fmla="*/ 3616664 w 11204818"/>
                <a:gd name="connsiteY13-930" fmla="*/ 6359897 h 6620924"/>
                <a:gd name="connsiteX14-931" fmla="*/ 2477641 w 11204818"/>
                <a:gd name="connsiteY14-932" fmla="*/ 6439322 h 6620924"/>
                <a:gd name="connsiteX15-933" fmla="*/ 1269249 w 11204818"/>
                <a:gd name="connsiteY15-934" fmla="*/ 5909521 h 6620924"/>
                <a:gd name="connsiteX16-935" fmla="*/ 308580 w 11204818"/>
                <a:gd name="connsiteY16-936" fmla="*/ 5594093 h 6620924"/>
                <a:gd name="connsiteX17-937" fmla="*/ 68246 w 11204818"/>
                <a:gd name="connsiteY17-938" fmla="*/ 4544745 h 6620924"/>
                <a:gd name="connsiteX18-939" fmla="*/ 218372 w 11204818"/>
                <a:gd name="connsiteY18-940" fmla="*/ 2975253 h 6620924"/>
                <a:gd name="connsiteX19-941" fmla="*/ 13654 w 11204818"/>
                <a:gd name="connsiteY19-942" fmla="*/ 2142739 h 6620924"/>
                <a:gd name="connsiteX20-943" fmla="*/ 458705 w 11204818"/>
                <a:gd name="connsiteY20-944" fmla="*/ 1244311 h 6620924"/>
                <a:gd name="connsiteX0-945" fmla="*/ 458705 w 11204818"/>
                <a:gd name="connsiteY0-946" fmla="*/ 1244311 h 6620924"/>
                <a:gd name="connsiteX1-947" fmla="*/ 1495002 w 11204818"/>
                <a:gd name="connsiteY1-948" fmla="*/ 208014 h 6620924"/>
                <a:gd name="connsiteX2-949" fmla="*/ 4858609 w 11204818"/>
                <a:gd name="connsiteY2-950" fmla="*/ 41 h 6620924"/>
                <a:gd name="connsiteX3-951" fmla="*/ 8229606 w 11204818"/>
                <a:gd name="connsiteY3-952" fmla="*/ 259347 h 6620924"/>
                <a:gd name="connsiteX4-953" fmla="*/ 9822002 w 11204818"/>
                <a:gd name="connsiteY4-954" fmla="*/ 208014 h 6620924"/>
                <a:gd name="connsiteX5-955" fmla="*/ 10803708 w 11204818"/>
                <a:gd name="connsiteY5-956" fmla="*/ 998651 h 6620924"/>
                <a:gd name="connsiteX6-957" fmla="*/ 10563374 w 11204818"/>
                <a:gd name="connsiteY6-958" fmla="*/ 2006262 h 6620924"/>
                <a:gd name="connsiteX7-959" fmla="*/ 11204818 w 11204818"/>
                <a:gd name="connsiteY7-960" fmla="*/ 3289151 h 6620924"/>
                <a:gd name="connsiteX8-961" fmla="*/ 10877272 w 11204818"/>
                <a:gd name="connsiteY8-962" fmla="*/ 4640280 h 6620924"/>
                <a:gd name="connsiteX9-963" fmla="*/ 10612638 w 11204818"/>
                <a:gd name="connsiteY9-964" fmla="*/ 5839753 h 6620924"/>
                <a:gd name="connsiteX10-965" fmla="*/ 9180557 w 11204818"/>
                <a:gd name="connsiteY10-966" fmla="*/ 6275548 h 6620924"/>
                <a:gd name="connsiteX11-967" fmla="*/ 6632819 w 11204818"/>
                <a:gd name="connsiteY11-968" fmla="*/ 6619205 h 6620924"/>
                <a:gd name="connsiteX12-969" fmla="*/ 5104270 w 11204818"/>
                <a:gd name="connsiteY12-970" fmla="*/ 6291659 h 6620924"/>
                <a:gd name="connsiteX13-971" fmla="*/ 3616664 w 11204818"/>
                <a:gd name="connsiteY13-972" fmla="*/ 6359897 h 6620924"/>
                <a:gd name="connsiteX14-973" fmla="*/ 2477641 w 11204818"/>
                <a:gd name="connsiteY14-974" fmla="*/ 6439322 h 6620924"/>
                <a:gd name="connsiteX15-975" fmla="*/ 1269249 w 11204818"/>
                <a:gd name="connsiteY15-976" fmla="*/ 5909521 h 6620924"/>
                <a:gd name="connsiteX16-977" fmla="*/ 308580 w 11204818"/>
                <a:gd name="connsiteY16-978" fmla="*/ 5594093 h 6620924"/>
                <a:gd name="connsiteX17-979" fmla="*/ 68246 w 11204818"/>
                <a:gd name="connsiteY17-980" fmla="*/ 4544745 h 6620924"/>
                <a:gd name="connsiteX18-981" fmla="*/ 218372 w 11204818"/>
                <a:gd name="connsiteY18-982" fmla="*/ 2975253 h 6620924"/>
                <a:gd name="connsiteX19-983" fmla="*/ 13654 w 11204818"/>
                <a:gd name="connsiteY19-984" fmla="*/ 2142739 h 6620924"/>
                <a:gd name="connsiteX20-985" fmla="*/ 458705 w 11204818"/>
                <a:gd name="connsiteY20-986" fmla="*/ 1244311 h 6620924"/>
                <a:gd name="connsiteX0-987" fmla="*/ 458705 w 11204818"/>
                <a:gd name="connsiteY0-988" fmla="*/ 1244311 h 6621605"/>
                <a:gd name="connsiteX1-989" fmla="*/ 1495002 w 11204818"/>
                <a:gd name="connsiteY1-990" fmla="*/ 208014 h 6621605"/>
                <a:gd name="connsiteX2-991" fmla="*/ 4858609 w 11204818"/>
                <a:gd name="connsiteY2-992" fmla="*/ 41 h 6621605"/>
                <a:gd name="connsiteX3-993" fmla="*/ 8229606 w 11204818"/>
                <a:gd name="connsiteY3-994" fmla="*/ 259347 h 6621605"/>
                <a:gd name="connsiteX4-995" fmla="*/ 9822002 w 11204818"/>
                <a:gd name="connsiteY4-996" fmla="*/ 208014 h 6621605"/>
                <a:gd name="connsiteX5-997" fmla="*/ 10803708 w 11204818"/>
                <a:gd name="connsiteY5-998" fmla="*/ 998651 h 6621605"/>
                <a:gd name="connsiteX6-999" fmla="*/ 10563374 w 11204818"/>
                <a:gd name="connsiteY6-1000" fmla="*/ 2006262 h 6621605"/>
                <a:gd name="connsiteX7-1001" fmla="*/ 11204818 w 11204818"/>
                <a:gd name="connsiteY7-1002" fmla="*/ 3289151 h 6621605"/>
                <a:gd name="connsiteX8-1003" fmla="*/ 10877272 w 11204818"/>
                <a:gd name="connsiteY8-1004" fmla="*/ 4640280 h 6621605"/>
                <a:gd name="connsiteX9-1005" fmla="*/ 10612638 w 11204818"/>
                <a:gd name="connsiteY9-1006" fmla="*/ 5839753 h 6621605"/>
                <a:gd name="connsiteX10-1007" fmla="*/ 9180557 w 11204818"/>
                <a:gd name="connsiteY10-1008" fmla="*/ 6275548 h 6621605"/>
                <a:gd name="connsiteX11-1009" fmla="*/ 7983947 w 11204818"/>
                <a:gd name="connsiteY11-1010" fmla="*/ 6209772 h 6621605"/>
                <a:gd name="connsiteX12-1011" fmla="*/ 6632819 w 11204818"/>
                <a:gd name="connsiteY12-1012" fmla="*/ 6619205 h 6621605"/>
                <a:gd name="connsiteX13-1013" fmla="*/ 5104270 w 11204818"/>
                <a:gd name="connsiteY13-1014" fmla="*/ 6291659 h 6621605"/>
                <a:gd name="connsiteX14-1015" fmla="*/ 3616664 w 11204818"/>
                <a:gd name="connsiteY14-1016" fmla="*/ 6359897 h 6621605"/>
                <a:gd name="connsiteX15-1017" fmla="*/ 2477641 w 11204818"/>
                <a:gd name="connsiteY15-1018" fmla="*/ 6439322 h 6621605"/>
                <a:gd name="connsiteX16-1019" fmla="*/ 1269249 w 11204818"/>
                <a:gd name="connsiteY16-1020" fmla="*/ 5909521 h 6621605"/>
                <a:gd name="connsiteX17-1021" fmla="*/ 308580 w 11204818"/>
                <a:gd name="connsiteY17-1022" fmla="*/ 5594093 h 6621605"/>
                <a:gd name="connsiteX18-1023" fmla="*/ 68246 w 11204818"/>
                <a:gd name="connsiteY18-1024" fmla="*/ 4544745 h 6621605"/>
                <a:gd name="connsiteX19-1025" fmla="*/ 218372 w 11204818"/>
                <a:gd name="connsiteY19-1026" fmla="*/ 2975253 h 6621605"/>
                <a:gd name="connsiteX20-1027" fmla="*/ 13654 w 11204818"/>
                <a:gd name="connsiteY20-1028" fmla="*/ 2142739 h 6621605"/>
                <a:gd name="connsiteX21" fmla="*/ 458705 w 11204818"/>
                <a:gd name="connsiteY21" fmla="*/ 1244311 h 6621605"/>
                <a:gd name="connsiteX0-1029" fmla="*/ 458705 w 11204818"/>
                <a:gd name="connsiteY0-1030" fmla="*/ 1244311 h 6621605"/>
                <a:gd name="connsiteX1-1031" fmla="*/ 1495002 w 11204818"/>
                <a:gd name="connsiteY1-1032" fmla="*/ 208014 h 6621605"/>
                <a:gd name="connsiteX2-1033" fmla="*/ 4858609 w 11204818"/>
                <a:gd name="connsiteY2-1034" fmla="*/ 41 h 6621605"/>
                <a:gd name="connsiteX3-1035" fmla="*/ 8229606 w 11204818"/>
                <a:gd name="connsiteY3-1036" fmla="*/ 259347 h 6621605"/>
                <a:gd name="connsiteX4-1037" fmla="*/ 9822002 w 11204818"/>
                <a:gd name="connsiteY4-1038" fmla="*/ 208014 h 6621605"/>
                <a:gd name="connsiteX5-1039" fmla="*/ 10803708 w 11204818"/>
                <a:gd name="connsiteY5-1040" fmla="*/ 998651 h 6621605"/>
                <a:gd name="connsiteX6-1041" fmla="*/ 10563374 w 11204818"/>
                <a:gd name="connsiteY6-1042" fmla="*/ 2006262 h 6621605"/>
                <a:gd name="connsiteX7-1043" fmla="*/ 11204818 w 11204818"/>
                <a:gd name="connsiteY7-1044" fmla="*/ 3289151 h 6621605"/>
                <a:gd name="connsiteX8-1045" fmla="*/ 10877272 w 11204818"/>
                <a:gd name="connsiteY8-1046" fmla="*/ 4640280 h 6621605"/>
                <a:gd name="connsiteX9-1047" fmla="*/ 10612638 w 11204818"/>
                <a:gd name="connsiteY9-1048" fmla="*/ 5839753 h 6621605"/>
                <a:gd name="connsiteX10-1049" fmla="*/ 9344331 w 11204818"/>
                <a:gd name="connsiteY10-1050" fmla="*/ 6330139 h 6621605"/>
                <a:gd name="connsiteX11-1051" fmla="*/ 7983947 w 11204818"/>
                <a:gd name="connsiteY11-1052" fmla="*/ 6209772 h 6621605"/>
                <a:gd name="connsiteX12-1053" fmla="*/ 6632819 w 11204818"/>
                <a:gd name="connsiteY12-1054" fmla="*/ 6619205 h 6621605"/>
                <a:gd name="connsiteX13-1055" fmla="*/ 5104270 w 11204818"/>
                <a:gd name="connsiteY13-1056" fmla="*/ 6291659 h 6621605"/>
                <a:gd name="connsiteX14-1057" fmla="*/ 3616664 w 11204818"/>
                <a:gd name="connsiteY14-1058" fmla="*/ 6359897 h 6621605"/>
                <a:gd name="connsiteX15-1059" fmla="*/ 2477641 w 11204818"/>
                <a:gd name="connsiteY15-1060" fmla="*/ 6439322 h 6621605"/>
                <a:gd name="connsiteX16-1061" fmla="*/ 1269249 w 11204818"/>
                <a:gd name="connsiteY16-1062" fmla="*/ 5909521 h 6621605"/>
                <a:gd name="connsiteX17-1063" fmla="*/ 308580 w 11204818"/>
                <a:gd name="connsiteY17-1064" fmla="*/ 5594093 h 6621605"/>
                <a:gd name="connsiteX18-1065" fmla="*/ 68246 w 11204818"/>
                <a:gd name="connsiteY18-1066" fmla="*/ 4544745 h 6621605"/>
                <a:gd name="connsiteX19-1067" fmla="*/ 218372 w 11204818"/>
                <a:gd name="connsiteY19-1068" fmla="*/ 2975253 h 6621605"/>
                <a:gd name="connsiteX20-1069" fmla="*/ 13654 w 11204818"/>
                <a:gd name="connsiteY20-1070" fmla="*/ 2142739 h 6621605"/>
                <a:gd name="connsiteX21-1071" fmla="*/ 458705 w 11204818"/>
                <a:gd name="connsiteY21-1072" fmla="*/ 1244311 h 6621605"/>
                <a:gd name="connsiteX0-1073" fmla="*/ 458705 w 11204818"/>
                <a:gd name="connsiteY0-1074" fmla="*/ 1244311 h 6621605"/>
                <a:gd name="connsiteX1-1075" fmla="*/ 1495002 w 11204818"/>
                <a:gd name="connsiteY1-1076" fmla="*/ 208014 h 6621605"/>
                <a:gd name="connsiteX2-1077" fmla="*/ 4858609 w 11204818"/>
                <a:gd name="connsiteY2-1078" fmla="*/ 41 h 6621605"/>
                <a:gd name="connsiteX3-1079" fmla="*/ 8229606 w 11204818"/>
                <a:gd name="connsiteY3-1080" fmla="*/ 259347 h 6621605"/>
                <a:gd name="connsiteX4-1081" fmla="*/ 9822002 w 11204818"/>
                <a:gd name="connsiteY4-1082" fmla="*/ 208014 h 6621605"/>
                <a:gd name="connsiteX5-1083" fmla="*/ 10803708 w 11204818"/>
                <a:gd name="connsiteY5-1084" fmla="*/ 998651 h 6621605"/>
                <a:gd name="connsiteX6-1085" fmla="*/ 10563374 w 11204818"/>
                <a:gd name="connsiteY6-1086" fmla="*/ 2006262 h 6621605"/>
                <a:gd name="connsiteX7-1087" fmla="*/ 11204818 w 11204818"/>
                <a:gd name="connsiteY7-1088" fmla="*/ 3289151 h 6621605"/>
                <a:gd name="connsiteX8-1089" fmla="*/ 10877272 w 11204818"/>
                <a:gd name="connsiteY8-1090" fmla="*/ 4640280 h 6621605"/>
                <a:gd name="connsiteX9-1091" fmla="*/ 10735468 w 11204818"/>
                <a:gd name="connsiteY9-1092" fmla="*/ 5703276 h 6621605"/>
                <a:gd name="connsiteX10-1093" fmla="*/ 9344331 w 11204818"/>
                <a:gd name="connsiteY10-1094" fmla="*/ 6330139 h 6621605"/>
                <a:gd name="connsiteX11-1095" fmla="*/ 7983947 w 11204818"/>
                <a:gd name="connsiteY11-1096" fmla="*/ 6209772 h 6621605"/>
                <a:gd name="connsiteX12-1097" fmla="*/ 6632819 w 11204818"/>
                <a:gd name="connsiteY12-1098" fmla="*/ 6619205 h 6621605"/>
                <a:gd name="connsiteX13-1099" fmla="*/ 5104270 w 11204818"/>
                <a:gd name="connsiteY13-1100" fmla="*/ 6291659 h 6621605"/>
                <a:gd name="connsiteX14-1101" fmla="*/ 3616664 w 11204818"/>
                <a:gd name="connsiteY14-1102" fmla="*/ 6359897 h 6621605"/>
                <a:gd name="connsiteX15-1103" fmla="*/ 2477641 w 11204818"/>
                <a:gd name="connsiteY15-1104" fmla="*/ 6439322 h 6621605"/>
                <a:gd name="connsiteX16-1105" fmla="*/ 1269249 w 11204818"/>
                <a:gd name="connsiteY16-1106" fmla="*/ 5909521 h 6621605"/>
                <a:gd name="connsiteX17-1107" fmla="*/ 308580 w 11204818"/>
                <a:gd name="connsiteY17-1108" fmla="*/ 5594093 h 6621605"/>
                <a:gd name="connsiteX18-1109" fmla="*/ 68246 w 11204818"/>
                <a:gd name="connsiteY18-1110" fmla="*/ 4544745 h 6621605"/>
                <a:gd name="connsiteX19-1111" fmla="*/ 218372 w 11204818"/>
                <a:gd name="connsiteY19-1112" fmla="*/ 2975253 h 6621605"/>
                <a:gd name="connsiteX20-1113" fmla="*/ 13654 w 11204818"/>
                <a:gd name="connsiteY20-1114" fmla="*/ 2142739 h 6621605"/>
                <a:gd name="connsiteX21-1115" fmla="*/ 458705 w 11204818"/>
                <a:gd name="connsiteY21-1116" fmla="*/ 1244311 h 6621605"/>
                <a:gd name="connsiteX0-1117" fmla="*/ 458705 w 11204818"/>
                <a:gd name="connsiteY0-1118" fmla="*/ 1244311 h 6621605"/>
                <a:gd name="connsiteX1-1119" fmla="*/ 1495002 w 11204818"/>
                <a:gd name="connsiteY1-1120" fmla="*/ 208014 h 6621605"/>
                <a:gd name="connsiteX2-1121" fmla="*/ 4858609 w 11204818"/>
                <a:gd name="connsiteY2-1122" fmla="*/ 41 h 6621605"/>
                <a:gd name="connsiteX3-1123" fmla="*/ 8229606 w 11204818"/>
                <a:gd name="connsiteY3-1124" fmla="*/ 259347 h 6621605"/>
                <a:gd name="connsiteX4-1125" fmla="*/ 9822002 w 11204818"/>
                <a:gd name="connsiteY4-1126" fmla="*/ 208014 h 6621605"/>
                <a:gd name="connsiteX5-1127" fmla="*/ 10803708 w 11204818"/>
                <a:gd name="connsiteY5-1128" fmla="*/ 998651 h 6621605"/>
                <a:gd name="connsiteX6-1129" fmla="*/ 10563374 w 11204818"/>
                <a:gd name="connsiteY6-1130" fmla="*/ 2006262 h 6621605"/>
                <a:gd name="connsiteX7-1131" fmla="*/ 11204818 w 11204818"/>
                <a:gd name="connsiteY7-1132" fmla="*/ 3289151 h 6621605"/>
                <a:gd name="connsiteX8-1133" fmla="*/ 10877272 w 11204818"/>
                <a:gd name="connsiteY8-1134" fmla="*/ 4640280 h 6621605"/>
                <a:gd name="connsiteX9-1135" fmla="*/ 10735468 w 11204818"/>
                <a:gd name="connsiteY9-1136" fmla="*/ 5703276 h 6621605"/>
                <a:gd name="connsiteX10-1137" fmla="*/ 9990168 w 11204818"/>
                <a:gd name="connsiteY10-1138" fmla="*/ 5936817 h 6621605"/>
                <a:gd name="connsiteX11-1139" fmla="*/ 9344331 w 11204818"/>
                <a:gd name="connsiteY11-1140" fmla="*/ 6330139 h 6621605"/>
                <a:gd name="connsiteX12-1141" fmla="*/ 7983947 w 11204818"/>
                <a:gd name="connsiteY12-1142" fmla="*/ 6209772 h 6621605"/>
                <a:gd name="connsiteX13-1143" fmla="*/ 6632819 w 11204818"/>
                <a:gd name="connsiteY13-1144" fmla="*/ 6619205 h 6621605"/>
                <a:gd name="connsiteX14-1145" fmla="*/ 5104270 w 11204818"/>
                <a:gd name="connsiteY14-1146" fmla="*/ 6291659 h 6621605"/>
                <a:gd name="connsiteX15-1147" fmla="*/ 3616664 w 11204818"/>
                <a:gd name="connsiteY15-1148" fmla="*/ 6359897 h 6621605"/>
                <a:gd name="connsiteX16-1149" fmla="*/ 2477641 w 11204818"/>
                <a:gd name="connsiteY16-1150" fmla="*/ 6439322 h 6621605"/>
                <a:gd name="connsiteX17-1151" fmla="*/ 1269249 w 11204818"/>
                <a:gd name="connsiteY17-1152" fmla="*/ 5909521 h 6621605"/>
                <a:gd name="connsiteX18-1153" fmla="*/ 308580 w 11204818"/>
                <a:gd name="connsiteY18-1154" fmla="*/ 5594093 h 6621605"/>
                <a:gd name="connsiteX19-1155" fmla="*/ 68246 w 11204818"/>
                <a:gd name="connsiteY19-1156" fmla="*/ 4544745 h 6621605"/>
                <a:gd name="connsiteX20-1157" fmla="*/ 218372 w 11204818"/>
                <a:gd name="connsiteY20-1158" fmla="*/ 2975253 h 6621605"/>
                <a:gd name="connsiteX21-1159" fmla="*/ 13654 w 11204818"/>
                <a:gd name="connsiteY21-1160" fmla="*/ 2142739 h 6621605"/>
                <a:gd name="connsiteX22" fmla="*/ 458705 w 11204818"/>
                <a:gd name="connsiteY22" fmla="*/ 1244311 h 6621605"/>
                <a:gd name="connsiteX0-1161" fmla="*/ 458705 w 11204818"/>
                <a:gd name="connsiteY0-1162" fmla="*/ 1244311 h 6621605"/>
                <a:gd name="connsiteX1-1163" fmla="*/ 1495002 w 11204818"/>
                <a:gd name="connsiteY1-1164" fmla="*/ 208014 h 6621605"/>
                <a:gd name="connsiteX2-1165" fmla="*/ 4858609 w 11204818"/>
                <a:gd name="connsiteY2-1166" fmla="*/ 41 h 6621605"/>
                <a:gd name="connsiteX3-1167" fmla="*/ 8229606 w 11204818"/>
                <a:gd name="connsiteY3-1168" fmla="*/ 259347 h 6621605"/>
                <a:gd name="connsiteX4-1169" fmla="*/ 9822002 w 11204818"/>
                <a:gd name="connsiteY4-1170" fmla="*/ 208014 h 6621605"/>
                <a:gd name="connsiteX5-1171" fmla="*/ 10803708 w 11204818"/>
                <a:gd name="connsiteY5-1172" fmla="*/ 998651 h 6621605"/>
                <a:gd name="connsiteX6-1173" fmla="*/ 10563374 w 11204818"/>
                <a:gd name="connsiteY6-1174" fmla="*/ 2006262 h 6621605"/>
                <a:gd name="connsiteX7-1175" fmla="*/ 11204818 w 11204818"/>
                <a:gd name="connsiteY7-1176" fmla="*/ 3289151 h 6621605"/>
                <a:gd name="connsiteX8-1177" fmla="*/ 10877272 w 11204818"/>
                <a:gd name="connsiteY8-1178" fmla="*/ 4640280 h 6621605"/>
                <a:gd name="connsiteX9-1179" fmla="*/ 10735468 w 11204818"/>
                <a:gd name="connsiteY9-1180" fmla="*/ 5703276 h 6621605"/>
                <a:gd name="connsiteX10-1181" fmla="*/ 9990168 w 11204818"/>
                <a:gd name="connsiteY10-1182" fmla="*/ 5936817 h 6621605"/>
                <a:gd name="connsiteX11-1183" fmla="*/ 9344331 w 11204818"/>
                <a:gd name="connsiteY11-1184" fmla="*/ 6330139 h 6621605"/>
                <a:gd name="connsiteX12-1185" fmla="*/ 7983947 w 11204818"/>
                <a:gd name="connsiteY12-1186" fmla="*/ 6209772 h 6621605"/>
                <a:gd name="connsiteX13-1187" fmla="*/ 6632819 w 11204818"/>
                <a:gd name="connsiteY13-1188" fmla="*/ 6619205 h 6621605"/>
                <a:gd name="connsiteX14-1189" fmla="*/ 5104270 w 11204818"/>
                <a:gd name="connsiteY14-1190" fmla="*/ 6291659 h 6621605"/>
                <a:gd name="connsiteX15-1191" fmla="*/ 3616664 w 11204818"/>
                <a:gd name="connsiteY15-1192" fmla="*/ 6359897 h 6621605"/>
                <a:gd name="connsiteX16-1193" fmla="*/ 2477641 w 11204818"/>
                <a:gd name="connsiteY16-1194" fmla="*/ 6439322 h 6621605"/>
                <a:gd name="connsiteX17-1195" fmla="*/ 1269249 w 11204818"/>
                <a:gd name="connsiteY17-1196" fmla="*/ 5909521 h 6621605"/>
                <a:gd name="connsiteX18-1197" fmla="*/ 308580 w 11204818"/>
                <a:gd name="connsiteY18-1198" fmla="*/ 5594093 h 6621605"/>
                <a:gd name="connsiteX19-1199" fmla="*/ 68246 w 11204818"/>
                <a:gd name="connsiteY19-1200" fmla="*/ 4544745 h 6621605"/>
                <a:gd name="connsiteX20-1201" fmla="*/ 218372 w 11204818"/>
                <a:gd name="connsiteY20-1202" fmla="*/ 2975253 h 6621605"/>
                <a:gd name="connsiteX21-1203" fmla="*/ 13654 w 11204818"/>
                <a:gd name="connsiteY21-1204" fmla="*/ 2142739 h 6621605"/>
                <a:gd name="connsiteX22-1205" fmla="*/ 458705 w 11204818"/>
                <a:gd name="connsiteY22-1206" fmla="*/ 1244311 h 6621605"/>
                <a:gd name="connsiteX0-1207" fmla="*/ 458705 w 11204818"/>
                <a:gd name="connsiteY0-1208" fmla="*/ 1244311 h 6621605"/>
                <a:gd name="connsiteX1-1209" fmla="*/ 1495002 w 11204818"/>
                <a:gd name="connsiteY1-1210" fmla="*/ 208014 h 6621605"/>
                <a:gd name="connsiteX2-1211" fmla="*/ 4858609 w 11204818"/>
                <a:gd name="connsiteY2-1212" fmla="*/ 41 h 6621605"/>
                <a:gd name="connsiteX3-1213" fmla="*/ 8229606 w 11204818"/>
                <a:gd name="connsiteY3-1214" fmla="*/ 259347 h 6621605"/>
                <a:gd name="connsiteX4-1215" fmla="*/ 9822002 w 11204818"/>
                <a:gd name="connsiteY4-1216" fmla="*/ 208014 h 6621605"/>
                <a:gd name="connsiteX5-1217" fmla="*/ 10803708 w 11204818"/>
                <a:gd name="connsiteY5-1218" fmla="*/ 998651 h 6621605"/>
                <a:gd name="connsiteX6-1219" fmla="*/ 10563374 w 11204818"/>
                <a:gd name="connsiteY6-1220" fmla="*/ 2006262 h 6621605"/>
                <a:gd name="connsiteX7-1221" fmla="*/ 11204818 w 11204818"/>
                <a:gd name="connsiteY7-1222" fmla="*/ 3289151 h 6621605"/>
                <a:gd name="connsiteX8-1223" fmla="*/ 10754442 w 11204818"/>
                <a:gd name="connsiteY8-1224" fmla="*/ 5008769 h 6621605"/>
                <a:gd name="connsiteX9-1225" fmla="*/ 10735468 w 11204818"/>
                <a:gd name="connsiteY9-1226" fmla="*/ 5703276 h 6621605"/>
                <a:gd name="connsiteX10-1227" fmla="*/ 9990168 w 11204818"/>
                <a:gd name="connsiteY10-1228" fmla="*/ 5936817 h 6621605"/>
                <a:gd name="connsiteX11-1229" fmla="*/ 9344331 w 11204818"/>
                <a:gd name="connsiteY11-1230" fmla="*/ 6330139 h 6621605"/>
                <a:gd name="connsiteX12-1231" fmla="*/ 7983947 w 11204818"/>
                <a:gd name="connsiteY12-1232" fmla="*/ 6209772 h 6621605"/>
                <a:gd name="connsiteX13-1233" fmla="*/ 6632819 w 11204818"/>
                <a:gd name="connsiteY13-1234" fmla="*/ 6619205 h 6621605"/>
                <a:gd name="connsiteX14-1235" fmla="*/ 5104270 w 11204818"/>
                <a:gd name="connsiteY14-1236" fmla="*/ 6291659 h 6621605"/>
                <a:gd name="connsiteX15-1237" fmla="*/ 3616664 w 11204818"/>
                <a:gd name="connsiteY15-1238" fmla="*/ 6359897 h 6621605"/>
                <a:gd name="connsiteX16-1239" fmla="*/ 2477641 w 11204818"/>
                <a:gd name="connsiteY16-1240" fmla="*/ 6439322 h 6621605"/>
                <a:gd name="connsiteX17-1241" fmla="*/ 1269249 w 11204818"/>
                <a:gd name="connsiteY17-1242" fmla="*/ 5909521 h 6621605"/>
                <a:gd name="connsiteX18-1243" fmla="*/ 308580 w 11204818"/>
                <a:gd name="connsiteY18-1244" fmla="*/ 5594093 h 6621605"/>
                <a:gd name="connsiteX19-1245" fmla="*/ 68246 w 11204818"/>
                <a:gd name="connsiteY19-1246" fmla="*/ 4544745 h 6621605"/>
                <a:gd name="connsiteX20-1247" fmla="*/ 218372 w 11204818"/>
                <a:gd name="connsiteY20-1248" fmla="*/ 2975253 h 6621605"/>
                <a:gd name="connsiteX21-1249" fmla="*/ 13654 w 11204818"/>
                <a:gd name="connsiteY21-1250" fmla="*/ 2142739 h 6621605"/>
                <a:gd name="connsiteX22-1251" fmla="*/ 458705 w 11204818"/>
                <a:gd name="connsiteY22-1252" fmla="*/ 1244311 h 6621605"/>
                <a:gd name="connsiteX0-1253" fmla="*/ 458705 w 11204818"/>
                <a:gd name="connsiteY0-1254" fmla="*/ 1244311 h 6621605"/>
                <a:gd name="connsiteX1-1255" fmla="*/ 1495002 w 11204818"/>
                <a:gd name="connsiteY1-1256" fmla="*/ 208014 h 6621605"/>
                <a:gd name="connsiteX2-1257" fmla="*/ 4858609 w 11204818"/>
                <a:gd name="connsiteY2-1258" fmla="*/ 41 h 6621605"/>
                <a:gd name="connsiteX3-1259" fmla="*/ 8229606 w 11204818"/>
                <a:gd name="connsiteY3-1260" fmla="*/ 259347 h 6621605"/>
                <a:gd name="connsiteX4-1261" fmla="*/ 9822002 w 11204818"/>
                <a:gd name="connsiteY4-1262" fmla="*/ 208014 h 6621605"/>
                <a:gd name="connsiteX5-1263" fmla="*/ 10803708 w 11204818"/>
                <a:gd name="connsiteY5-1264" fmla="*/ 998651 h 6621605"/>
                <a:gd name="connsiteX6-1265" fmla="*/ 10563374 w 11204818"/>
                <a:gd name="connsiteY6-1266" fmla="*/ 2006262 h 6621605"/>
                <a:gd name="connsiteX7-1267" fmla="*/ 11204818 w 11204818"/>
                <a:gd name="connsiteY7-1268" fmla="*/ 3289151 h 6621605"/>
                <a:gd name="connsiteX8-1269" fmla="*/ 10754442 w 11204818"/>
                <a:gd name="connsiteY8-1270" fmla="*/ 5008769 h 6621605"/>
                <a:gd name="connsiteX9-1271" fmla="*/ 10585343 w 11204818"/>
                <a:gd name="connsiteY9-1272" fmla="*/ 5812458 h 6621605"/>
                <a:gd name="connsiteX10-1273" fmla="*/ 9990168 w 11204818"/>
                <a:gd name="connsiteY10-1274" fmla="*/ 5936817 h 6621605"/>
                <a:gd name="connsiteX11-1275" fmla="*/ 9344331 w 11204818"/>
                <a:gd name="connsiteY11-1276" fmla="*/ 6330139 h 6621605"/>
                <a:gd name="connsiteX12-1277" fmla="*/ 7983947 w 11204818"/>
                <a:gd name="connsiteY12-1278" fmla="*/ 6209772 h 6621605"/>
                <a:gd name="connsiteX13-1279" fmla="*/ 6632819 w 11204818"/>
                <a:gd name="connsiteY13-1280" fmla="*/ 6619205 h 6621605"/>
                <a:gd name="connsiteX14-1281" fmla="*/ 5104270 w 11204818"/>
                <a:gd name="connsiteY14-1282" fmla="*/ 6291659 h 6621605"/>
                <a:gd name="connsiteX15-1283" fmla="*/ 3616664 w 11204818"/>
                <a:gd name="connsiteY15-1284" fmla="*/ 6359897 h 6621605"/>
                <a:gd name="connsiteX16-1285" fmla="*/ 2477641 w 11204818"/>
                <a:gd name="connsiteY16-1286" fmla="*/ 6439322 h 6621605"/>
                <a:gd name="connsiteX17-1287" fmla="*/ 1269249 w 11204818"/>
                <a:gd name="connsiteY17-1288" fmla="*/ 5909521 h 6621605"/>
                <a:gd name="connsiteX18-1289" fmla="*/ 308580 w 11204818"/>
                <a:gd name="connsiteY18-1290" fmla="*/ 5594093 h 6621605"/>
                <a:gd name="connsiteX19-1291" fmla="*/ 68246 w 11204818"/>
                <a:gd name="connsiteY19-1292" fmla="*/ 4544745 h 6621605"/>
                <a:gd name="connsiteX20-1293" fmla="*/ 218372 w 11204818"/>
                <a:gd name="connsiteY20-1294" fmla="*/ 2975253 h 6621605"/>
                <a:gd name="connsiteX21-1295" fmla="*/ 13654 w 11204818"/>
                <a:gd name="connsiteY21-1296" fmla="*/ 2142739 h 6621605"/>
                <a:gd name="connsiteX22-1297" fmla="*/ 458705 w 11204818"/>
                <a:gd name="connsiteY22-1298" fmla="*/ 1244311 h 6621605"/>
                <a:gd name="connsiteX0-1299" fmla="*/ 458705 w 11068340"/>
                <a:gd name="connsiteY0-1300" fmla="*/ 1244311 h 6621605"/>
                <a:gd name="connsiteX1-1301" fmla="*/ 1495002 w 11068340"/>
                <a:gd name="connsiteY1-1302" fmla="*/ 208014 h 6621605"/>
                <a:gd name="connsiteX2-1303" fmla="*/ 4858609 w 11068340"/>
                <a:gd name="connsiteY2-1304" fmla="*/ 41 h 6621605"/>
                <a:gd name="connsiteX3-1305" fmla="*/ 8229606 w 11068340"/>
                <a:gd name="connsiteY3-1306" fmla="*/ 259347 h 6621605"/>
                <a:gd name="connsiteX4-1307" fmla="*/ 9822002 w 11068340"/>
                <a:gd name="connsiteY4-1308" fmla="*/ 208014 h 6621605"/>
                <a:gd name="connsiteX5-1309" fmla="*/ 10803708 w 11068340"/>
                <a:gd name="connsiteY5-1310" fmla="*/ 998651 h 6621605"/>
                <a:gd name="connsiteX6-1311" fmla="*/ 10563374 w 11068340"/>
                <a:gd name="connsiteY6-1312" fmla="*/ 2006262 h 6621605"/>
                <a:gd name="connsiteX7-1313" fmla="*/ 11068340 w 11068340"/>
                <a:gd name="connsiteY7-1314" fmla="*/ 4053425 h 6621605"/>
                <a:gd name="connsiteX8-1315" fmla="*/ 10754442 w 11068340"/>
                <a:gd name="connsiteY8-1316" fmla="*/ 5008769 h 6621605"/>
                <a:gd name="connsiteX9-1317" fmla="*/ 10585343 w 11068340"/>
                <a:gd name="connsiteY9-1318" fmla="*/ 5812458 h 6621605"/>
                <a:gd name="connsiteX10-1319" fmla="*/ 9990168 w 11068340"/>
                <a:gd name="connsiteY10-1320" fmla="*/ 5936817 h 6621605"/>
                <a:gd name="connsiteX11-1321" fmla="*/ 9344331 w 11068340"/>
                <a:gd name="connsiteY11-1322" fmla="*/ 6330139 h 6621605"/>
                <a:gd name="connsiteX12-1323" fmla="*/ 7983947 w 11068340"/>
                <a:gd name="connsiteY12-1324" fmla="*/ 6209772 h 6621605"/>
                <a:gd name="connsiteX13-1325" fmla="*/ 6632819 w 11068340"/>
                <a:gd name="connsiteY13-1326" fmla="*/ 6619205 h 6621605"/>
                <a:gd name="connsiteX14-1327" fmla="*/ 5104270 w 11068340"/>
                <a:gd name="connsiteY14-1328" fmla="*/ 6291659 h 6621605"/>
                <a:gd name="connsiteX15-1329" fmla="*/ 3616664 w 11068340"/>
                <a:gd name="connsiteY15-1330" fmla="*/ 6359897 h 6621605"/>
                <a:gd name="connsiteX16-1331" fmla="*/ 2477641 w 11068340"/>
                <a:gd name="connsiteY16-1332" fmla="*/ 6439322 h 6621605"/>
                <a:gd name="connsiteX17-1333" fmla="*/ 1269249 w 11068340"/>
                <a:gd name="connsiteY17-1334" fmla="*/ 5909521 h 6621605"/>
                <a:gd name="connsiteX18-1335" fmla="*/ 308580 w 11068340"/>
                <a:gd name="connsiteY18-1336" fmla="*/ 5594093 h 6621605"/>
                <a:gd name="connsiteX19-1337" fmla="*/ 68246 w 11068340"/>
                <a:gd name="connsiteY19-1338" fmla="*/ 4544745 h 6621605"/>
                <a:gd name="connsiteX20-1339" fmla="*/ 218372 w 11068340"/>
                <a:gd name="connsiteY20-1340" fmla="*/ 2975253 h 6621605"/>
                <a:gd name="connsiteX21-1341" fmla="*/ 13654 w 11068340"/>
                <a:gd name="connsiteY21-1342" fmla="*/ 2142739 h 6621605"/>
                <a:gd name="connsiteX22-1343" fmla="*/ 458705 w 11068340"/>
                <a:gd name="connsiteY22-1344" fmla="*/ 1244311 h 6621605"/>
                <a:gd name="connsiteX0-1345" fmla="*/ 458705 w 11073580"/>
                <a:gd name="connsiteY0-1346" fmla="*/ 1244311 h 6621605"/>
                <a:gd name="connsiteX1-1347" fmla="*/ 1495002 w 11073580"/>
                <a:gd name="connsiteY1-1348" fmla="*/ 208014 h 6621605"/>
                <a:gd name="connsiteX2-1349" fmla="*/ 4858609 w 11073580"/>
                <a:gd name="connsiteY2-1350" fmla="*/ 41 h 6621605"/>
                <a:gd name="connsiteX3-1351" fmla="*/ 8229606 w 11073580"/>
                <a:gd name="connsiteY3-1352" fmla="*/ 259347 h 6621605"/>
                <a:gd name="connsiteX4-1353" fmla="*/ 9822002 w 11073580"/>
                <a:gd name="connsiteY4-1354" fmla="*/ 208014 h 6621605"/>
                <a:gd name="connsiteX5-1355" fmla="*/ 10803708 w 11073580"/>
                <a:gd name="connsiteY5-1356" fmla="*/ 998651 h 6621605"/>
                <a:gd name="connsiteX6-1357" fmla="*/ 10563374 w 11073580"/>
                <a:gd name="connsiteY6-1358" fmla="*/ 2006262 h 6621605"/>
                <a:gd name="connsiteX7-1359" fmla="*/ 11068340 w 11073580"/>
                <a:gd name="connsiteY7-1360" fmla="*/ 4053425 h 6621605"/>
                <a:gd name="connsiteX8-1361" fmla="*/ 10754442 w 11073580"/>
                <a:gd name="connsiteY8-1362" fmla="*/ 5008769 h 6621605"/>
                <a:gd name="connsiteX9-1363" fmla="*/ 10585343 w 11073580"/>
                <a:gd name="connsiteY9-1364" fmla="*/ 5812458 h 6621605"/>
                <a:gd name="connsiteX10-1365" fmla="*/ 9990168 w 11073580"/>
                <a:gd name="connsiteY10-1366" fmla="*/ 5936817 h 6621605"/>
                <a:gd name="connsiteX11-1367" fmla="*/ 9344331 w 11073580"/>
                <a:gd name="connsiteY11-1368" fmla="*/ 6330139 h 6621605"/>
                <a:gd name="connsiteX12-1369" fmla="*/ 7983947 w 11073580"/>
                <a:gd name="connsiteY12-1370" fmla="*/ 6209772 h 6621605"/>
                <a:gd name="connsiteX13-1371" fmla="*/ 6632819 w 11073580"/>
                <a:gd name="connsiteY13-1372" fmla="*/ 6619205 h 6621605"/>
                <a:gd name="connsiteX14-1373" fmla="*/ 5104270 w 11073580"/>
                <a:gd name="connsiteY14-1374" fmla="*/ 6291659 h 6621605"/>
                <a:gd name="connsiteX15-1375" fmla="*/ 3616664 w 11073580"/>
                <a:gd name="connsiteY15-1376" fmla="*/ 6359897 h 6621605"/>
                <a:gd name="connsiteX16-1377" fmla="*/ 2477641 w 11073580"/>
                <a:gd name="connsiteY16-1378" fmla="*/ 6439322 h 6621605"/>
                <a:gd name="connsiteX17-1379" fmla="*/ 1269249 w 11073580"/>
                <a:gd name="connsiteY17-1380" fmla="*/ 5909521 h 6621605"/>
                <a:gd name="connsiteX18-1381" fmla="*/ 308580 w 11073580"/>
                <a:gd name="connsiteY18-1382" fmla="*/ 5594093 h 6621605"/>
                <a:gd name="connsiteX19-1383" fmla="*/ 68246 w 11073580"/>
                <a:gd name="connsiteY19-1384" fmla="*/ 4544745 h 6621605"/>
                <a:gd name="connsiteX20-1385" fmla="*/ 218372 w 11073580"/>
                <a:gd name="connsiteY20-1386" fmla="*/ 2975253 h 6621605"/>
                <a:gd name="connsiteX21-1387" fmla="*/ 13654 w 11073580"/>
                <a:gd name="connsiteY21-1388" fmla="*/ 2142739 h 6621605"/>
                <a:gd name="connsiteX22-1389" fmla="*/ 458705 w 11073580"/>
                <a:gd name="connsiteY22-1390" fmla="*/ 1244311 h 6621605"/>
                <a:gd name="connsiteX0-1391" fmla="*/ 458705 w 11069162"/>
                <a:gd name="connsiteY0-1392" fmla="*/ 1244311 h 6621605"/>
                <a:gd name="connsiteX1-1393" fmla="*/ 1495002 w 11069162"/>
                <a:gd name="connsiteY1-1394" fmla="*/ 208014 h 6621605"/>
                <a:gd name="connsiteX2-1395" fmla="*/ 4858609 w 11069162"/>
                <a:gd name="connsiteY2-1396" fmla="*/ 41 h 6621605"/>
                <a:gd name="connsiteX3-1397" fmla="*/ 8229606 w 11069162"/>
                <a:gd name="connsiteY3-1398" fmla="*/ 259347 h 6621605"/>
                <a:gd name="connsiteX4-1399" fmla="*/ 9822002 w 11069162"/>
                <a:gd name="connsiteY4-1400" fmla="*/ 208014 h 6621605"/>
                <a:gd name="connsiteX5-1401" fmla="*/ 10803708 w 11069162"/>
                <a:gd name="connsiteY5-1402" fmla="*/ 998651 h 6621605"/>
                <a:gd name="connsiteX6-1403" fmla="*/ 10563374 w 11069162"/>
                <a:gd name="connsiteY6-1404" fmla="*/ 2006262 h 6621605"/>
                <a:gd name="connsiteX7-1405" fmla="*/ 10652630 w 11069162"/>
                <a:gd name="connsiteY7-1406" fmla="*/ 3080011 h 6621605"/>
                <a:gd name="connsiteX8-1407" fmla="*/ 11068340 w 11069162"/>
                <a:gd name="connsiteY8-1408" fmla="*/ 4053425 h 6621605"/>
                <a:gd name="connsiteX9-1409" fmla="*/ 10754442 w 11069162"/>
                <a:gd name="connsiteY9-1410" fmla="*/ 5008769 h 6621605"/>
                <a:gd name="connsiteX10-1411" fmla="*/ 10585343 w 11069162"/>
                <a:gd name="connsiteY10-1412" fmla="*/ 5812458 h 6621605"/>
                <a:gd name="connsiteX11-1413" fmla="*/ 9990168 w 11069162"/>
                <a:gd name="connsiteY11-1414" fmla="*/ 5936817 h 6621605"/>
                <a:gd name="connsiteX12-1415" fmla="*/ 9344331 w 11069162"/>
                <a:gd name="connsiteY12-1416" fmla="*/ 6330139 h 6621605"/>
                <a:gd name="connsiteX13-1417" fmla="*/ 7983947 w 11069162"/>
                <a:gd name="connsiteY13-1418" fmla="*/ 6209772 h 6621605"/>
                <a:gd name="connsiteX14-1419" fmla="*/ 6632819 w 11069162"/>
                <a:gd name="connsiteY14-1420" fmla="*/ 6619205 h 6621605"/>
                <a:gd name="connsiteX15-1421" fmla="*/ 5104270 w 11069162"/>
                <a:gd name="connsiteY15-1422" fmla="*/ 6291659 h 6621605"/>
                <a:gd name="connsiteX16-1423" fmla="*/ 3616664 w 11069162"/>
                <a:gd name="connsiteY16-1424" fmla="*/ 6359897 h 6621605"/>
                <a:gd name="connsiteX17-1425" fmla="*/ 2477641 w 11069162"/>
                <a:gd name="connsiteY17-1426" fmla="*/ 6439322 h 6621605"/>
                <a:gd name="connsiteX18-1427" fmla="*/ 1269249 w 11069162"/>
                <a:gd name="connsiteY18-1428" fmla="*/ 5909521 h 6621605"/>
                <a:gd name="connsiteX19-1429" fmla="*/ 308580 w 11069162"/>
                <a:gd name="connsiteY19-1430" fmla="*/ 5594093 h 6621605"/>
                <a:gd name="connsiteX20-1431" fmla="*/ 68246 w 11069162"/>
                <a:gd name="connsiteY20-1432" fmla="*/ 4544745 h 6621605"/>
                <a:gd name="connsiteX21-1433" fmla="*/ 218372 w 11069162"/>
                <a:gd name="connsiteY21-1434" fmla="*/ 2975253 h 6621605"/>
                <a:gd name="connsiteX22-1435" fmla="*/ 13654 w 11069162"/>
                <a:gd name="connsiteY22-1436" fmla="*/ 2142739 h 6621605"/>
                <a:gd name="connsiteX23" fmla="*/ 458705 w 11069162"/>
                <a:gd name="connsiteY23" fmla="*/ 1244311 h 6621605"/>
                <a:gd name="connsiteX0-1437" fmla="*/ 458705 w 11150284"/>
                <a:gd name="connsiteY0-1438" fmla="*/ 1244311 h 6621605"/>
                <a:gd name="connsiteX1-1439" fmla="*/ 1495002 w 11150284"/>
                <a:gd name="connsiteY1-1440" fmla="*/ 208014 h 6621605"/>
                <a:gd name="connsiteX2-1441" fmla="*/ 4858609 w 11150284"/>
                <a:gd name="connsiteY2-1442" fmla="*/ 41 h 6621605"/>
                <a:gd name="connsiteX3-1443" fmla="*/ 8229606 w 11150284"/>
                <a:gd name="connsiteY3-1444" fmla="*/ 259347 h 6621605"/>
                <a:gd name="connsiteX4-1445" fmla="*/ 9822002 w 11150284"/>
                <a:gd name="connsiteY4-1446" fmla="*/ 208014 h 6621605"/>
                <a:gd name="connsiteX5-1447" fmla="*/ 10803708 w 11150284"/>
                <a:gd name="connsiteY5-1448" fmla="*/ 998651 h 6621605"/>
                <a:gd name="connsiteX6-1449" fmla="*/ 11150228 w 11150284"/>
                <a:gd name="connsiteY6-1450" fmla="*/ 1965319 h 6621605"/>
                <a:gd name="connsiteX7-1451" fmla="*/ 10652630 w 11150284"/>
                <a:gd name="connsiteY7-1452" fmla="*/ 3080011 h 6621605"/>
                <a:gd name="connsiteX8-1453" fmla="*/ 11068340 w 11150284"/>
                <a:gd name="connsiteY8-1454" fmla="*/ 4053425 h 6621605"/>
                <a:gd name="connsiteX9-1455" fmla="*/ 10754442 w 11150284"/>
                <a:gd name="connsiteY9-1456" fmla="*/ 5008769 h 6621605"/>
                <a:gd name="connsiteX10-1457" fmla="*/ 10585343 w 11150284"/>
                <a:gd name="connsiteY10-1458" fmla="*/ 5812458 h 6621605"/>
                <a:gd name="connsiteX11-1459" fmla="*/ 9990168 w 11150284"/>
                <a:gd name="connsiteY11-1460" fmla="*/ 5936817 h 6621605"/>
                <a:gd name="connsiteX12-1461" fmla="*/ 9344331 w 11150284"/>
                <a:gd name="connsiteY12-1462" fmla="*/ 6330139 h 6621605"/>
                <a:gd name="connsiteX13-1463" fmla="*/ 7983947 w 11150284"/>
                <a:gd name="connsiteY13-1464" fmla="*/ 6209772 h 6621605"/>
                <a:gd name="connsiteX14-1465" fmla="*/ 6632819 w 11150284"/>
                <a:gd name="connsiteY14-1466" fmla="*/ 6619205 h 6621605"/>
                <a:gd name="connsiteX15-1467" fmla="*/ 5104270 w 11150284"/>
                <a:gd name="connsiteY15-1468" fmla="*/ 6291659 h 6621605"/>
                <a:gd name="connsiteX16-1469" fmla="*/ 3616664 w 11150284"/>
                <a:gd name="connsiteY16-1470" fmla="*/ 6359897 h 6621605"/>
                <a:gd name="connsiteX17-1471" fmla="*/ 2477641 w 11150284"/>
                <a:gd name="connsiteY17-1472" fmla="*/ 6439322 h 6621605"/>
                <a:gd name="connsiteX18-1473" fmla="*/ 1269249 w 11150284"/>
                <a:gd name="connsiteY18-1474" fmla="*/ 5909521 h 6621605"/>
                <a:gd name="connsiteX19-1475" fmla="*/ 308580 w 11150284"/>
                <a:gd name="connsiteY19-1476" fmla="*/ 5594093 h 6621605"/>
                <a:gd name="connsiteX20-1477" fmla="*/ 68246 w 11150284"/>
                <a:gd name="connsiteY20-1478" fmla="*/ 4544745 h 6621605"/>
                <a:gd name="connsiteX21-1479" fmla="*/ 218372 w 11150284"/>
                <a:gd name="connsiteY21-1480" fmla="*/ 2975253 h 6621605"/>
                <a:gd name="connsiteX22-1481" fmla="*/ 13654 w 11150284"/>
                <a:gd name="connsiteY22-1482" fmla="*/ 2142739 h 6621605"/>
                <a:gd name="connsiteX23-1483" fmla="*/ 458705 w 11150284"/>
                <a:gd name="connsiteY23-1484" fmla="*/ 1244311 h 6621605"/>
                <a:gd name="connsiteX0-1485" fmla="*/ 458705 w 11150284"/>
                <a:gd name="connsiteY0-1486" fmla="*/ 1244311 h 6621605"/>
                <a:gd name="connsiteX1-1487" fmla="*/ 1495002 w 11150284"/>
                <a:gd name="connsiteY1-1488" fmla="*/ 208014 h 6621605"/>
                <a:gd name="connsiteX2-1489" fmla="*/ 4858609 w 11150284"/>
                <a:gd name="connsiteY2-1490" fmla="*/ 41 h 6621605"/>
                <a:gd name="connsiteX3-1491" fmla="*/ 8229606 w 11150284"/>
                <a:gd name="connsiteY3-1492" fmla="*/ 259347 h 6621605"/>
                <a:gd name="connsiteX4-1493" fmla="*/ 9822002 w 11150284"/>
                <a:gd name="connsiteY4-1494" fmla="*/ 208014 h 6621605"/>
                <a:gd name="connsiteX5-1495" fmla="*/ 10517105 w 11150284"/>
                <a:gd name="connsiteY5-1496" fmla="*/ 1230662 h 6621605"/>
                <a:gd name="connsiteX6-1497" fmla="*/ 11150228 w 11150284"/>
                <a:gd name="connsiteY6-1498" fmla="*/ 1965319 h 6621605"/>
                <a:gd name="connsiteX7-1499" fmla="*/ 10652630 w 11150284"/>
                <a:gd name="connsiteY7-1500" fmla="*/ 3080011 h 6621605"/>
                <a:gd name="connsiteX8-1501" fmla="*/ 11068340 w 11150284"/>
                <a:gd name="connsiteY8-1502" fmla="*/ 4053425 h 6621605"/>
                <a:gd name="connsiteX9-1503" fmla="*/ 10754442 w 11150284"/>
                <a:gd name="connsiteY9-1504" fmla="*/ 5008769 h 6621605"/>
                <a:gd name="connsiteX10-1505" fmla="*/ 10585343 w 11150284"/>
                <a:gd name="connsiteY10-1506" fmla="*/ 5812458 h 6621605"/>
                <a:gd name="connsiteX11-1507" fmla="*/ 9990168 w 11150284"/>
                <a:gd name="connsiteY11-1508" fmla="*/ 5936817 h 6621605"/>
                <a:gd name="connsiteX12-1509" fmla="*/ 9344331 w 11150284"/>
                <a:gd name="connsiteY12-1510" fmla="*/ 6330139 h 6621605"/>
                <a:gd name="connsiteX13-1511" fmla="*/ 7983947 w 11150284"/>
                <a:gd name="connsiteY13-1512" fmla="*/ 6209772 h 6621605"/>
                <a:gd name="connsiteX14-1513" fmla="*/ 6632819 w 11150284"/>
                <a:gd name="connsiteY14-1514" fmla="*/ 6619205 h 6621605"/>
                <a:gd name="connsiteX15-1515" fmla="*/ 5104270 w 11150284"/>
                <a:gd name="connsiteY15-1516" fmla="*/ 6291659 h 6621605"/>
                <a:gd name="connsiteX16-1517" fmla="*/ 3616664 w 11150284"/>
                <a:gd name="connsiteY16-1518" fmla="*/ 6359897 h 6621605"/>
                <a:gd name="connsiteX17-1519" fmla="*/ 2477641 w 11150284"/>
                <a:gd name="connsiteY17-1520" fmla="*/ 6439322 h 6621605"/>
                <a:gd name="connsiteX18-1521" fmla="*/ 1269249 w 11150284"/>
                <a:gd name="connsiteY18-1522" fmla="*/ 5909521 h 6621605"/>
                <a:gd name="connsiteX19-1523" fmla="*/ 308580 w 11150284"/>
                <a:gd name="connsiteY19-1524" fmla="*/ 5594093 h 6621605"/>
                <a:gd name="connsiteX20-1525" fmla="*/ 68246 w 11150284"/>
                <a:gd name="connsiteY20-1526" fmla="*/ 4544745 h 6621605"/>
                <a:gd name="connsiteX21-1527" fmla="*/ 218372 w 11150284"/>
                <a:gd name="connsiteY21-1528" fmla="*/ 2975253 h 6621605"/>
                <a:gd name="connsiteX22-1529" fmla="*/ 13654 w 11150284"/>
                <a:gd name="connsiteY22-1530" fmla="*/ 2142739 h 6621605"/>
                <a:gd name="connsiteX23-1531" fmla="*/ 458705 w 11150284"/>
                <a:gd name="connsiteY23-1532" fmla="*/ 1244311 h 6621605"/>
                <a:gd name="connsiteX0-1533" fmla="*/ 458705 w 11150284"/>
                <a:gd name="connsiteY0-1534" fmla="*/ 1415976 h 6793270"/>
                <a:gd name="connsiteX1-1535" fmla="*/ 1495002 w 11150284"/>
                <a:gd name="connsiteY1-1536" fmla="*/ 379679 h 6793270"/>
                <a:gd name="connsiteX2-1537" fmla="*/ 4858609 w 11150284"/>
                <a:gd name="connsiteY2-1538" fmla="*/ 171706 h 6793270"/>
                <a:gd name="connsiteX3-1539" fmla="*/ 6940439 w 11150284"/>
                <a:gd name="connsiteY3-1540" fmla="*/ 3509 h 6793270"/>
                <a:gd name="connsiteX4-1541" fmla="*/ 8229606 w 11150284"/>
                <a:gd name="connsiteY4-1542" fmla="*/ 431012 h 6793270"/>
                <a:gd name="connsiteX5-1543" fmla="*/ 9822002 w 11150284"/>
                <a:gd name="connsiteY5-1544" fmla="*/ 379679 h 6793270"/>
                <a:gd name="connsiteX6-1545" fmla="*/ 10517105 w 11150284"/>
                <a:gd name="connsiteY6-1546" fmla="*/ 1402327 h 6793270"/>
                <a:gd name="connsiteX7-1547" fmla="*/ 11150228 w 11150284"/>
                <a:gd name="connsiteY7-1548" fmla="*/ 2136984 h 6793270"/>
                <a:gd name="connsiteX8-1549" fmla="*/ 10652630 w 11150284"/>
                <a:gd name="connsiteY8-1550" fmla="*/ 3251676 h 6793270"/>
                <a:gd name="connsiteX9-1551" fmla="*/ 11068340 w 11150284"/>
                <a:gd name="connsiteY9-1552" fmla="*/ 4225090 h 6793270"/>
                <a:gd name="connsiteX10-1553" fmla="*/ 10754442 w 11150284"/>
                <a:gd name="connsiteY10-1554" fmla="*/ 5180434 h 6793270"/>
                <a:gd name="connsiteX11-1555" fmla="*/ 10585343 w 11150284"/>
                <a:gd name="connsiteY11-1556" fmla="*/ 5984123 h 6793270"/>
                <a:gd name="connsiteX12-1557" fmla="*/ 9990168 w 11150284"/>
                <a:gd name="connsiteY12-1558" fmla="*/ 6108482 h 6793270"/>
                <a:gd name="connsiteX13-1559" fmla="*/ 9344331 w 11150284"/>
                <a:gd name="connsiteY13-1560" fmla="*/ 6501804 h 6793270"/>
                <a:gd name="connsiteX14-1561" fmla="*/ 7983947 w 11150284"/>
                <a:gd name="connsiteY14-1562" fmla="*/ 6381437 h 6793270"/>
                <a:gd name="connsiteX15-1563" fmla="*/ 6632819 w 11150284"/>
                <a:gd name="connsiteY15-1564" fmla="*/ 6790870 h 6793270"/>
                <a:gd name="connsiteX16-1565" fmla="*/ 5104270 w 11150284"/>
                <a:gd name="connsiteY16-1566" fmla="*/ 6463324 h 6793270"/>
                <a:gd name="connsiteX17-1567" fmla="*/ 3616664 w 11150284"/>
                <a:gd name="connsiteY17-1568" fmla="*/ 6531562 h 6793270"/>
                <a:gd name="connsiteX18-1569" fmla="*/ 2477641 w 11150284"/>
                <a:gd name="connsiteY18-1570" fmla="*/ 6610987 h 6793270"/>
                <a:gd name="connsiteX19-1571" fmla="*/ 1269249 w 11150284"/>
                <a:gd name="connsiteY19-1572" fmla="*/ 6081186 h 6793270"/>
                <a:gd name="connsiteX20-1573" fmla="*/ 308580 w 11150284"/>
                <a:gd name="connsiteY20-1574" fmla="*/ 5765758 h 6793270"/>
                <a:gd name="connsiteX21-1575" fmla="*/ 68246 w 11150284"/>
                <a:gd name="connsiteY21-1576" fmla="*/ 4716410 h 6793270"/>
                <a:gd name="connsiteX22-1577" fmla="*/ 218372 w 11150284"/>
                <a:gd name="connsiteY22-1578" fmla="*/ 3146918 h 6793270"/>
                <a:gd name="connsiteX23-1579" fmla="*/ 13654 w 11150284"/>
                <a:gd name="connsiteY23-1580" fmla="*/ 2314404 h 6793270"/>
                <a:gd name="connsiteX24" fmla="*/ 458705 w 11150284"/>
                <a:gd name="connsiteY24" fmla="*/ 1415976 h 6793270"/>
                <a:gd name="connsiteX0-1581" fmla="*/ 458705 w 11150284"/>
                <a:gd name="connsiteY0-1582" fmla="*/ 1414851 h 6792145"/>
                <a:gd name="connsiteX1-1583" fmla="*/ 1495002 w 11150284"/>
                <a:gd name="connsiteY1-1584" fmla="*/ 378554 h 6792145"/>
                <a:gd name="connsiteX2-1585" fmla="*/ 4844961 w 11150284"/>
                <a:gd name="connsiteY2-1586" fmla="*/ 293411 h 6792145"/>
                <a:gd name="connsiteX3-1587" fmla="*/ 6940439 w 11150284"/>
                <a:gd name="connsiteY3-1588" fmla="*/ 2384 h 6792145"/>
                <a:gd name="connsiteX4-1589" fmla="*/ 8229606 w 11150284"/>
                <a:gd name="connsiteY4-1590" fmla="*/ 429887 h 6792145"/>
                <a:gd name="connsiteX5-1591" fmla="*/ 9822002 w 11150284"/>
                <a:gd name="connsiteY5-1592" fmla="*/ 378554 h 6792145"/>
                <a:gd name="connsiteX6-1593" fmla="*/ 10517105 w 11150284"/>
                <a:gd name="connsiteY6-1594" fmla="*/ 1401202 h 6792145"/>
                <a:gd name="connsiteX7-1595" fmla="*/ 11150228 w 11150284"/>
                <a:gd name="connsiteY7-1596" fmla="*/ 2135859 h 6792145"/>
                <a:gd name="connsiteX8-1597" fmla="*/ 10652630 w 11150284"/>
                <a:gd name="connsiteY8-1598" fmla="*/ 3250551 h 6792145"/>
                <a:gd name="connsiteX9-1599" fmla="*/ 11068340 w 11150284"/>
                <a:gd name="connsiteY9-1600" fmla="*/ 4223965 h 6792145"/>
                <a:gd name="connsiteX10-1601" fmla="*/ 10754442 w 11150284"/>
                <a:gd name="connsiteY10-1602" fmla="*/ 5179309 h 6792145"/>
                <a:gd name="connsiteX11-1603" fmla="*/ 10585343 w 11150284"/>
                <a:gd name="connsiteY11-1604" fmla="*/ 5982998 h 6792145"/>
                <a:gd name="connsiteX12-1605" fmla="*/ 9990168 w 11150284"/>
                <a:gd name="connsiteY12-1606" fmla="*/ 6107357 h 6792145"/>
                <a:gd name="connsiteX13-1607" fmla="*/ 9344331 w 11150284"/>
                <a:gd name="connsiteY13-1608" fmla="*/ 6500679 h 6792145"/>
                <a:gd name="connsiteX14-1609" fmla="*/ 7983947 w 11150284"/>
                <a:gd name="connsiteY14-1610" fmla="*/ 6380312 h 6792145"/>
                <a:gd name="connsiteX15-1611" fmla="*/ 6632819 w 11150284"/>
                <a:gd name="connsiteY15-1612" fmla="*/ 6789745 h 6792145"/>
                <a:gd name="connsiteX16-1613" fmla="*/ 5104270 w 11150284"/>
                <a:gd name="connsiteY16-1614" fmla="*/ 6462199 h 6792145"/>
                <a:gd name="connsiteX17-1615" fmla="*/ 3616664 w 11150284"/>
                <a:gd name="connsiteY17-1616" fmla="*/ 6530437 h 6792145"/>
                <a:gd name="connsiteX18-1617" fmla="*/ 2477641 w 11150284"/>
                <a:gd name="connsiteY18-1618" fmla="*/ 6609862 h 6792145"/>
                <a:gd name="connsiteX19-1619" fmla="*/ 1269249 w 11150284"/>
                <a:gd name="connsiteY19-1620" fmla="*/ 6080061 h 6792145"/>
                <a:gd name="connsiteX20-1621" fmla="*/ 308580 w 11150284"/>
                <a:gd name="connsiteY20-1622" fmla="*/ 5764633 h 6792145"/>
                <a:gd name="connsiteX21-1623" fmla="*/ 68246 w 11150284"/>
                <a:gd name="connsiteY21-1624" fmla="*/ 4715285 h 6792145"/>
                <a:gd name="connsiteX22-1625" fmla="*/ 218372 w 11150284"/>
                <a:gd name="connsiteY22-1626" fmla="*/ 3145793 h 6792145"/>
                <a:gd name="connsiteX23-1627" fmla="*/ 13654 w 11150284"/>
                <a:gd name="connsiteY23-1628" fmla="*/ 2313279 h 6792145"/>
                <a:gd name="connsiteX24-1629" fmla="*/ 458705 w 11150284"/>
                <a:gd name="connsiteY24-1630" fmla="*/ 1414851 h 6792145"/>
                <a:gd name="connsiteX0-1631" fmla="*/ 458705 w 11150284"/>
                <a:gd name="connsiteY0-1632" fmla="*/ 1414851 h 6792145"/>
                <a:gd name="connsiteX1-1633" fmla="*/ 1495002 w 11150284"/>
                <a:gd name="connsiteY1-1634" fmla="*/ 378554 h 6792145"/>
                <a:gd name="connsiteX2-1635" fmla="*/ 2955293 w 11150284"/>
                <a:gd name="connsiteY2-1636" fmla="*/ 97918 h 6792145"/>
                <a:gd name="connsiteX3-1637" fmla="*/ 4844961 w 11150284"/>
                <a:gd name="connsiteY3-1638" fmla="*/ 293411 h 6792145"/>
                <a:gd name="connsiteX4-1639" fmla="*/ 6940439 w 11150284"/>
                <a:gd name="connsiteY4-1640" fmla="*/ 2384 h 6792145"/>
                <a:gd name="connsiteX5-1641" fmla="*/ 8229606 w 11150284"/>
                <a:gd name="connsiteY5-1642" fmla="*/ 429887 h 6792145"/>
                <a:gd name="connsiteX6-1643" fmla="*/ 9822002 w 11150284"/>
                <a:gd name="connsiteY6-1644" fmla="*/ 378554 h 6792145"/>
                <a:gd name="connsiteX7-1645" fmla="*/ 10517105 w 11150284"/>
                <a:gd name="connsiteY7-1646" fmla="*/ 1401202 h 6792145"/>
                <a:gd name="connsiteX8-1647" fmla="*/ 11150228 w 11150284"/>
                <a:gd name="connsiteY8-1648" fmla="*/ 2135859 h 6792145"/>
                <a:gd name="connsiteX9-1649" fmla="*/ 10652630 w 11150284"/>
                <a:gd name="connsiteY9-1650" fmla="*/ 3250551 h 6792145"/>
                <a:gd name="connsiteX10-1651" fmla="*/ 11068340 w 11150284"/>
                <a:gd name="connsiteY10-1652" fmla="*/ 4223965 h 6792145"/>
                <a:gd name="connsiteX11-1653" fmla="*/ 10754442 w 11150284"/>
                <a:gd name="connsiteY11-1654" fmla="*/ 5179309 h 6792145"/>
                <a:gd name="connsiteX12-1655" fmla="*/ 10585343 w 11150284"/>
                <a:gd name="connsiteY12-1656" fmla="*/ 5982998 h 6792145"/>
                <a:gd name="connsiteX13-1657" fmla="*/ 9990168 w 11150284"/>
                <a:gd name="connsiteY13-1658" fmla="*/ 6107357 h 6792145"/>
                <a:gd name="connsiteX14-1659" fmla="*/ 9344331 w 11150284"/>
                <a:gd name="connsiteY14-1660" fmla="*/ 6500679 h 6792145"/>
                <a:gd name="connsiteX15-1661" fmla="*/ 7983947 w 11150284"/>
                <a:gd name="connsiteY15-1662" fmla="*/ 6380312 h 6792145"/>
                <a:gd name="connsiteX16-1663" fmla="*/ 6632819 w 11150284"/>
                <a:gd name="connsiteY16-1664" fmla="*/ 6789745 h 6792145"/>
                <a:gd name="connsiteX17-1665" fmla="*/ 5104270 w 11150284"/>
                <a:gd name="connsiteY17-1666" fmla="*/ 6462199 h 6792145"/>
                <a:gd name="connsiteX18-1667" fmla="*/ 3616664 w 11150284"/>
                <a:gd name="connsiteY18-1668" fmla="*/ 6530437 h 6792145"/>
                <a:gd name="connsiteX19-1669" fmla="*/ 2477641 w 11150284"/>
                <a:gd name="connsiteY19-1670" fmla="*/ 6609862 h 6792145"/>
                <a:gd name="connsiteX20-1671" fmla="*/ 1269249 w 11150284"/>
                <a:gd name="connsiteY20-1672" fmla="*/ 6080061 h 6792145"/>
                <a:gd name="connsiteX21-1673" fmla="*/ 308580 w 11150284"/>
                <a:gd name="connsiteY21-1674" fmla="*/ 5764633 h 6792145"/>
                <a:gd name="connsiteX22-1675" fmla="*/ 68246 w 11150284"/>
                <a:gd name="connsiteY22-1676" fmla="*/ 4715285 h 6792145"/>
                <a:gd name="connsiteX23-1677" fmla="*/ 218372 w 11150284"/>
                <a:gd name="connsiteY23-1678" fmla="*/ 3145793 h 6792145"/>
                <a:gd name="connsiteX24-1679" fmla="*/ 13654 w 11150284"/>
                <a:gd name="connsiteY24-1680" fmla="*/ 2313279 h 6792145"/>
                <a:gd name="connsiteX25" fmla="*/ 458705 w 11150284"/>
                <a:gd name="connsiteY25" fmla="*/ 1414851 h 6792145"/>
                <a:gd name="connsiteX0-1681" fmla="*/ 185750 w 11150284"/>
                <a:gd name="connsiteY0-1682" fmla="*/ 1373908 h 6792145"/>
                <a:gd name="connsiteX1-1683" fmla="*/ 1495002 w 11150284"/>
                <a:gd name="connsiteY1-1684" fmla="*/ 378554 h 6792145"/>
                <a:gd name="connsiteX2-1685" fmla="*/ 2955293 w 11150284"/>
                <a:gd name="connsiteY2-1686" fmla="*/ 97918 h 6792145"/>
                <a:gd name="connsiteX3-1687" fmla="*/ 4844961 w 11150284"/>
                <a:gd name="connsiteY3-1688" fmla="*/ 293411 h 6792145"/>
                <a:gd name="connsiteX4-1689" fmla="*/ 6940439 w 11150284"/>
                <a:gd name="connsiteY4-1690" fmla="*/ 2384 h 6792145"/>
                <a:gd name="connsiteX5-1691" fmla="*/ 8229606 w 11150284"/>
                <a:gd name="connsiteY5-1692" fmla="*/ 429887 h 6792145"/>
                <a:gd name="connsiteX6-1693" fmla="*/ 9822002 w 11150284"/>
                <a:gd name="connsiteY6-1694" fmla="*/ 378554 h 6792145"/>
                <a:gd name="connsiteX7-1695" fmla="*/ 10517105 w 11150284"/>
                <a:gd name="connsiteY7-1696" fmla="*/ 1401202 h 6792145"/>
                <a:gd name="connsiteX8-1697" fmla="*/ 11150228 w 11150284"/>
                <a:gd name="connsiteY8-1698" fmla="*/ 2135859 h 6792145"/>
                <a:gd name="connsiteX9-1699" fmla="*/ 10652630 w 11150284"/>
                <a:gd name="connsiteY9-1700" fmla="*/ 3250551 h 6792145"/>
                <a:gd name="connsiteX10-1701" fmla="*/ 11068340 w 11150284"/>
                <a:gd name="connsiteY10-1702" fmla="*/ 4223965 h 6792145"/>
                <a:gd name="connsiteX11-1703" fmla="*/ 10754442 w 11150284"/>
                <a:gd name="connsiteY11-1704" fmla="*/ 5179309 h 6792145"/>
                <a:gd name="connsiteX12-1705" fmla="*/ 10585343 w 11150284"/>
                <a:gd name="connsiteY12-1706" fmla="*/ 5982998 h 6792145"/>
                <a:gd name="connsiteX13-1707" fmla="*/ 9990168 w 11150284"/>
                <a:gd name="connsiteY13-1708" fmla="*/ 6107357 h 6792145"/>
                <a:gd name="connsiteX14-1709" fmla="*/ 9344331 w 11150284"/>
                <a:gd name="connsiteY14-1710" fmla="*/ 6500679 h 6792145"/>
                <a:gd name="connsiteX15-1711" fmla="*/ 7983947 w 11150284"/>
                <a:gd name="connsiteY15-1712" fmla="*/ 6380312 h 6792145"/>
                <a:gd name="connsiteX16-1713" fmla="*/ 6632819 w 11150284"/>
                <a:gd name="connsiteY16-1714" fmla="*/ 6789745 h 6792145"/>
                <a:gd name="connsiteX17-1715" fmla="*/ 5104270 w 11150284"/>
                <a:gd name="connsiteY17-1716" fmla="*/ 6462199 h 6792145"/>
                <a:gd name="connsiteX18-1717" fmla="*/ 3616664 w 11150284"/>
                <a:gd name="connsiteY18-1718" fmla="*/ 6530437 h 6792145"/>
                <a:gd name="connsiteX19-1719" fmla="*/ 2477641 w 11150284"/>
                <a:gd name="connsiteY19-1720" fmla="*/ 6609862 h 6792145"/>
                <a:gd name="connsiteX20-1721" fmla="*/ 1269249 w 11150284"/>
                <a:gd name="connsiteY20-1722" fmla="*/ 6080061 h 6792145"/>
                <a:gd name="connsiteX21-1723" fmla="*/ 308580 w 11150284"/>
                <a:gd name="connsiteY21-1724" fmla="*/ 5764633 h 6792145"/>
                <a:gd name="connsiteX22-1725" fmla="*/ 68246 w 11150284"/>
                <a:gd name="connsiteY22-1726" fmla="*/ 4715285 h 6792145"/>
                <a:gd name="connsiteX23-1727" fmla="*/ 218372 w 11150284"/>
                <a:gd name="connsiteY23-1728" fmla="*/ 3145793 h 6792145"/>
                <a:gd name="connsiteX24-1729" fmla="*/ 13654 w 11150284"/>
                <a:gd name="connsiteY24-1730" fmla="*/ 2313279 h 6792145"/>
                <a:gd name="connsiteX25-1731" fmla="*/ 185750 w 11150284"/>
                <a:gd name="connsiteY25-1732" fmla="*/ 1373908 h 6792145"/>
                <a:gd name="connsiteX0-1733" fmla="*/ 492495 w 11457029"/>
                <a:gd name="connsiteY0-1734" fmla="*/ 1373908 h 6792145"/>
                <a:gd name="connsiteX1-1735" fmla="*/ 1801747 w 11457029"/>
                <a:gd name="connsiteY1-1736" fmla="*/ 378554 h 6792145"/>
                <a:gd name="connsiteX2-1737" fmla="*/ 3262038 w 11457029"/>
                <a:gd name="connsiteY2-1738" fmla="*/ 97918 h 6792145"/>
                <a:gd name="connsiteX3-1739" fmla="*/ 5151706 w 11457029"/>
                <a:gd name="connsiteY3-1740" fmla="*/ 293411 h 6792145"/>
                <a:gd name="connsiteX4-1741" fmla="*/ 7247184 w 11457029"/>
                <a:gd name="connsiteY4-1742" fmla="*/ 2384 h 6792145"/>
                <a:gd name="connsiteX5-1743" fmla="*/ 8536351 w 11457029"/>
                <a:gd name="connsiteY5-1744" fmla="*/ 429887 h 6792145"/>
                <a:gd name="connsiteX6-1745" fmla="*/ 10128747 w 11457029"/>
                <a:gd name="connsiteY6-1746" fmla="*/ 378554 h 6792145"/>
                <a:gd name="connsiteX7-1747" fmla="*/ 10823850 w 11457029"/>
                <a:gd name="connsiteY7-1748" fmla="*/ 1401202 h 6792145"/>
                <a:gd name="connsiteX8-1749" fmla="*/ 11456973 w 11457029"/>
                <a:gd name="connsiteY8-1750" fmla="*/ 2135859 h 6792145"/>
                <a:gd name="connsiteX9-1751" fmla="*/ 10959375 w 11457029"/>
                <a:gd name="connsiteY9-1752" fmla="*/ 3250551 h 6792145"/>
                <a:gd name="connsiteX10-1753" fmla="*/ 11375085 w 11457029"/>
                <a:gd name="connsiteY10-1754" fmla="*/ 4223965 h 6792145"/>
                <a:gd name="connsiteX11-1755" fmla="*/ 11061187 w 11457029"/>
                <a:gd name="connsiteY11-1756" fmla="*/ 5179309 h 6792145"/>
                <a:gd name="connsiteX12-1757" fmla="*/ 10892088 w 11457029"/>
                <a:gd name="connsiteY12-1758" fmla="*/ 5982998 h 6792145"/>
                <a:gd name="connsiteX13-1759" fmla="*/ 10296913 w 11457029"/>
                <a:gd name="connsiteY13-1760" fmla="*/ 6107357 h 6792145"/>
                <a:gd name="connsiteX14-1761" fmla="*/ 9651076 w 11457029"/>
                <a:gd name="connsiteY14-1762" fmla="*/ 6500679 h 6792145"/>
                <a:gd name="connsiteX15-1763" fmla="*/ 8290692 w 11457029"/>
                <a:gd name="connsiteY15-1764" fmla="*/ 6380312 h 6792145"/>
                <a:gd name="connsiteX16-1765" fmla="*/ 6939564 w 11457029"/>
                <a:gd name="connsiteY16-1766" fmla="*/ 6789745 h 6792145"/>
                <a:gd name="connsiteX17-1767" fmla="*/ 5411015 w 11457029"/>
                <a:gd name="connsiteY17-1768" fmla="*/ 6462199 h 6792145"/>
                <a:gd name="connsiteX18-1769" fmla="*/ 3923409 w 11457029"/>
                <a:gd name="connsiteY18-1770" fmla="*/ 6530437 h 6792145"/>
                <a:gd name="connsiteX19-1771" fmla="*/ 2784386 w 11457029"/>
                <a:gd name="connsiteY19-1772" fmla="*/ 6609862 h 6792145"/>
                <a:gd name="connsiteX20-1773" fmla="*/ 1575994 w 11457029"/>
                <a:gd name="connsiteY20-1774" fmla="*/ 6080061 h 6792145"/>
                <a:gd name="connsiteX21-1775" fmla="*/ 615325 w 11457029"/>
                <a:gd name="connsiteY21-1776" fmla="*/ 5764633 h 6792145"/>
                <a:gd name="connsiteX22-1777" fmla="*/ 374991 w 11457029"/>
                <a:gd name="connsiteY22-1778" fmla="*/ 4715285 h 6792145"/>
                <a:gd name="connsiteX23-1779" fmla="*/ 525117 w 11457029"/>
                <a:gd name="connsiteY23-1780" fmla="*/ 3145793 h 6792145"/>
                <a:gd name="connsiteX24-1781" fmla="*/ 6500 w 11457029"/>
                <a:gd name="connsiteY24-1782" fmla="*/ 2313279 h 6792145"/>
                <a:gd name="connsiteX25-1783" fmla="*/ 492495 w 11457029"/>
                <a:gd name="connsiteY25-1784" fmla="*/ 1373908 h 6792145"/>
                <a:gd name="connsiteX0-1785" fmla="*/ 492495 w 11457029"/>
                <a:gd name="connsiteY0-1786" fmla="*/ 1373908 h 6792145"/>
                <a:gd name="connsiteX1-1787" fmla="*/ 1801747 w 11457029"/>
                <a:gd name="connsiteY1-1788" fmla="*/ 378554 h 6792145"/>
                <a:gd name="connsiteX2-1789" fmla="*/ 3262038 w 11457029"/>
                <a:gd name="connsiteY2-1790" fmla="*/ 97918 h 6792145"/>
                <a:gd name="connsiteX3-1791" fmla="*/ 5151706 w 11457029"/>
                <a:gd name="connsiteY3-1792" fmla="*/ 293411 h 6792145"/>
                <a:gd name="connsiteX4-1793" fmla="*/ 7247184 w 11457029"/>
                <a:gd name="connsiteY4-1794" fmla="*/ 2384 h 6792145"/>
                <a:gd name="connsiteX5-1795" fmla="*/ 8536351 w 11457029"/>
                <a:gd name="connsiteY5-1796" fmla="*/ 429887 h 6792145"/>
                <a:gd name="connsiteX6-1797" fmla="*/ 10128747 w 11457029"/>
                <a:gd name="connsiteY6-1798" fmla="*/ 378554 h 6792145"/>
                <a:gd name="connsiteX7-1799" fmla="*/ 10823850 w 11457029"/>
                <a:gd name="connsiteY7-1800" fmla="*/ 1401202 h 6792145"/>
                <a:gd name="connsiteX8-1801" fmla="*/ 11456973 w 11457029"/>
                <a:gd name="connsiteY8-1802" fmla="*/ 2135859 h 6792145"/>
                <a:gd name="connsiteX9-1803" fmla="*/ 10959375 w 11457029"/>
                <a:gd name="connsiteY9-1804" fmla="*/ 3250551 h 6792145"/>
                <a:gd name="connsiteX10-1805" fmla="*/ 11375085 w 11457029"/>
                <a:gd name="connsiteY10-1806" fmla="*/ 4223965 h 6792145"/>
                <a:gd name="connsiteX11-1807" fmla="*/ 11061187 w 11457029"/>
                <a:gd name="connsiteY11-1808" fmla="*/ 5179309 h 6792145"/>
                <a:gd name="connsiteX12-1809" fmla="*/ 10892088 w 11457029"/>
                <a:gd name="connsiteY12-1810" fmla="*/ 5982998 h 6792145"/>
                <a:gd name="connsiteX13-1811" fmla="*/ 10296913 w 11457029"/>
                <a:gd name="connsiteY13-1812" fmla="*/ 6107357 h 6792145"/>
                <a:gd name="connsiteX14-1813" fmla="*/ 9651076 w 11457029"/>
                <a:gd name="connsiteY14-1814" fmla="*/ 6500679 h 6792145"/>
                <a:gd name="connsiteX15-1815" fmla="*/ 8290692 w 11457029"/>
                <a:gd name="connsiteY15-1816" fmla="*/ 6380312 h 6792145"/>
                <a:gd name="connsiteX16-1817" fmla="*/ 6939564 w 11457029"/>
                <a:gd name="connsiteY16-1818" fmla="*/ 6789745 h 6792145"/>
                <a:gd name="connsiteX17-1819" fmla="*/ 5411015 w 11457029"/>
                <a:gd name="connsiteY17-1820" fmla="*/ 6462199 h 6792145"/>
                <a:gd name="connsiteX18-1821" fmla="*/ 3923409 w 11457029"/>
                <a:gd name="connsiteY18-1822" fmla="*/ 6530437 h 6792145"/>
                <a:gd name="connsiteX19-1823" fmla="*/ 2784386 w 11457029"/>
                <a:gd name="connsiteY19-1824" fmla="*/ 6609862 h 6792145"/>
                <a:gd name="connsiteX20-1825" fmla="*/ 1575994 w 11457029"/>
                <a:gd name="connsiteY20-1826" fmla="*/ 6080061 h 6792145"/>
                <a:gd name="connsiteX21-1827" fmla="*/ 615325 w 11457029"/>
                <a:gd name="connsiteY21-1828" fmla="*/ 5764633 h 6792145"/>
                <a:gd name="connsiteX22-1829" fmla="*/ 374991 w 11457029"/>
                <a:gd name="connsiteY22-1830" fmla="*/ 4715285 h 6792145"/>
                <a:gd name="connsiteX23-1831" fmla="*/ 525117 w 11457029"/>
                <a:gd name="connsiteY23-1832" fmla="*/ 3405101 h 6792145"/>
                <a:gd name="connsiteX24-1833" fmla="*/ 6500 w 11457029"/>
                <a:gd name="connsiteY24-1834" fmla="*/ 2313279 h 6792145"/>
                <a:gd name="connsiteX25-1835" fmla="*/ 492495 w 11457029"/>
                <a:gd name="connsiteY25-1836" fmla="*/ 1373908 h 6792145"/>
                <a:gd name="connsiteX0-1837" fmla="*/ 492495 w 11457029"/>
                <a:gd name="connsiteY0-1838" fmla="*/ 1373908 h 6792145"/>
                <a:gd name="connsiteX1-1839" fmla="*/ 1801747 w 11457029"/>
                <a:gd name="connsiteY1-1840" fmla="*/ 378554 h 6792145"/>
                <a:gd name="connsiteX2-1841" fmla="*/ 3262038 w 11457029"/>
                <a:gd name="connsiteY2-1842" fmla="*/ 97918 h 6792145"/>
                <a:gd name="connsiteX3-1843" fmla="*/ 5151706 w 11457029"/>
                <a:gd name="connsiteY3-1844" fmla="*/ 293411 h 6792145"/>
                <a:gd name="connsiteX4-1845" fmla="*/ 7247184 w 11457029"/>
                <a:gd name="connsiteY4-1846" fmla="*/ 2384 h 6792145"/>
                <a:gd name="connsiteX5-1847" fmla="*/ 8536351 w 11457029"/>
                <a:gd name="connsiteY5-1848" fmla="*/ 429887 h 6792145"/>
                <a:gd name="connsiteX6-1849" fmla="*/ 10128747 w 11457029"/>
                <a:gd name="connsiteY6-1850" fmla="*/ 378554 h 6792145"/>
                <a:gd name="connsiteX7-1851" fmla="*/ 10823850 w 11457029"/>
                <a:gd name="connsiteY7-1852" fmla="*/ 1401202 h 6792145"/>
                <a:gd name="connsiteX8-1853" fmla="*/ 11456973 w 11457029"/>
                <a:gd name="connsiteY8-1854" fmla="*/ 2135859 h 6792145"/>
                <a:gd name="connsiteX9-1855" fmla="*/ 10959375 w 11457029"/>
                <a:gd name="connsiteY9-1856" fmla="*/ 3250551 h 6792145"/>
                <a:gd name="connsiteX10-1857" fmla="*/ 11375085 w 11457029"/>
                <a:gd name="connsiteY10-1858" fmla="*/ 4223965 h 6792145"/>
                <a:gd name="connsiteX11-1859" fmla="*/ 11061187 w 11457029"/>
                <a:gd name="connsiteY11-1860" fmla="*/ 5179309 h 6792145"/>
                <a:gd name="connsiteX12-1861" fmla="*/ 10892088 w 11457029"/>
                <a:gd name="connsiteY12-1862" fmla="*/ 5982998 h 6792145"/>
                <a:gd name="connsiteX13-1863" fmla="*/ 10296913 w 11457029"/>
                <a:gd name="connsiteY13-1864" fmla="*/ 6107357 h 6792145"/>
                <a:gd name="connsiteX14-1865" fmla="*/ 9651076 w 11457029"/>
                <a:gd name="connsiteY14-1866" fmla="*/ 6500679 h 6792145"/>
                <a:gd name="connsiteX15-1867" fmla="*/ 8290692 w 11457029"/>
                <a:gd name="connsiteY15-1868" fmla="*/ 6380312 h 6792145"/>
                <a:gd name="connsiteX16-1869" fmla="*/ 6939564 w 11457029"/>
                <a:gd name="connsiteY16-1870" fmla="*/ 6789745 h 6792145"/>
                <a:gd name="connsiteX17-1871" fmla="*/ 5411015 w 11457029"/>
                <a:gd name="connsiteY17-1872" fmla="*/ 6462199 h 6792145"/>
                <a:gd name="connsiteX18-1873" fmla="*/ 3923409 w 11457029"/>
                <a:gd name="connsiteY18-1874" fmla="*/ 6530437 h 6792145"/>
                <a:gd name="connsiteX19-1875" fmla="*/ 2784386 w 11457029"/>
                <a:gd name="connsiteY19-1876" fmla="*/ 6609862 h 6792145"/>
                <a:gd name="connsiteX20-1877" fmla="*/ 1575994 w 11457029"/>
                <a:gd name="connsiteY20-1878" fmla="*/ 6080061 h 6792145"/>
                <a:gd name="connsiteX21-1879" fmla="*/ 615325 w 11457029"/>
                <a:gd name="connsiteY21-1880" fmla="*/ 5764633 h 6792145"/>
                <a:gd name="connsiteX22-1881" fmla="*/ 142980 w 11457029"/>
                <a:gd name="connsiteY22-1882" fmla="*/ 4715285 h 6792145"/>
                <a:gd name="connsiteX23-1883" fmla="*/ 525117 w 11457029"/>
                <a:gd name="connsiteY23-1884" fmla="*/ 3405101 h 6792145"/>
                <a:gd name="connsiteX24-1885" fmla="*/ 6500 w 11457029"/>
                <a:gd name="connsiteY24-1886" fmla="*/ 2313279 h 6792145"/>
                <a:gd name="connsiteX25-1887" fmla="*/ 492495 w 11457029"/>
                <a:gd name="connsiteY25-1888" fmla="*/ 1373908 h 6792145"/>
                <a:gd name="connsiteX0-1889" fmla="*/ 497880 w 11462414"/>
                <a:gd name="connsiteY0-1890" fmla="*/ 1373908 h 6792145"/>
                <a:gd name="connsiteX1-1891" fmla="*/ 1807132 w 11462414"/>
                <a:gd name="connsiteY1-1892" fmla="*/ 378554 h 6792145"/>
                <a:gd name="connsiteX2-1893" fmla="*/ 3267423 w 11462414"/>
                <a:gd name="connsiteY2-1894" fmla="*/ 97918 h 6792145"/>
                <a:gd name="connsiteX3-1895" fmla="*/ 5157091 w 11462414"/>
                <a:gd name="connsiteY3-1896" fmla="*/ 293411 h 6792145"/>
                <a:gd name="connsiteX4-1897" fmla="*/ 7252569 w 11462414"/>
                <a:gd name="connsiteY4-1898" fmla="*/ 2384 h 6792145"/>
                <a:gd name="connsiteX5-1899" fmla="*/ 8541736 w 11462414"/>
                <a:gd name="connsiteY5-1900" fmla="*/ 429887 h 6792145"/>
                <a:gd name="connsiteX6-1901" fmla="*/ 10134132 w 11462414"/>
                <a:gd name="connsiteY6-1902" fmla="*/ 378554 h 6792145"/>
                <a:gd name="connsiteX7-1903" fmla="*/ 10829235 w 11462414"/>
                <a:gd name="connsiteY7-1904" fmla="*/ 1401202 h 6792145"/>
                <a:gd name="connsiteX8-1905" fmla="*/ 11462358 w 11462414"/>
                <a:gd name="connsiteY8-1906" fmla="*/ 2135859 h 6792145"/>
                <a:gd name="connsiteX9-1907" fmla="*/ 10964760 w 11462414"/>
                <a:gd name="connsiteY9-1908" fmla="*/ 3250551 h 6792145"/>
                <a:gd name="connsiteX10-1909" fmla="*/ 11380470 w 11462414"/>
                <a:gd name="connsiteY10-1910" fmla="*/ 4223965 h 6792145"/>
                <a:gd name="connsiteX11-1911" fmla="*/ 11066572 w 11462414"/>
                <a:gd name="connsiteY11-1912" fmla="*/ 5179309 h 6792145"/>
                <a:gd name="connsiteX12-1913" fmla="*/ 10897473 w 11462414"/>
                <a:gd name="connsiteY12-1914" fmla="*/ 5982998 h 6792145"/>
                <a:gd name="connsiteX13-1915" fmla="*/ 10302298 w 11462414"/>
                <a:gd name="connsiteY13-1916" fmla="*/ 6107357 h 6792145"/>
                <a:gd name="connsiteX14-1917" fmla="*/ 9656461 w 11462414"/>
                <a:gd name="connsiteY14-1918" fmla="*/ 6500679 h 6792145"/>
                <a:gd name="connsiteX15-1919" fmla="*/ 8296077 w 11462414"/>
                <a:gd name="connsiteY15-1920" fmla="*/ 6380312 h 6792145"/>
                <a:gd name="connsiteX16-1921" fmla="*/ 6944949 w 11462414"/>
                <a:gd name="connsiteY16-1922" fmla="*/ 6789745 h 6792145"/>
                <a:gd name="connsiteX17-1923" fmla="*/ 5416400 w 11462414"/>
                <a:gd name="connsiteY17-1924" fmla="*/ 6462199 h 6792145"/>
                <a:gd name="connsiteX18-1925" fmla="*/ 3928794 w 11462414"/>
                <a:gd name="connsiteY18-1926" fmla="*/ 6530437 h 6792145"/>
                <a:gd name="connsiteX19-1927" fmla="*/ 2789771 w 11462414"/>
                <a:gd name="connsiteY19-1928" fmla="*/ 6609862 h 6792145"/>
                <a:gd name="connsiteX20-1929" fmla="*/ 1581379 w 11462414"/>
                <a:gd name="connsiteY20-1930" fmla="*/ 6080061 h 6792145"/>
                <a:gd name="connsiteX21-1931" fmla="*/ 620710 w 11462414"/>
                <a:gd name="connsiteY21-1932" fmla="*/ 5764633 h 6792145"/>
                <a:gd name="connsiteX22-1933" fmla="*/ 148365 w 11462414"/>
                <a:gd name="connsiteY22-1934" fmla="*/ 4715285 h 6792145"/>
                <a:gd name="connsiteX23-1935" fmla="*/ 259232 w 11462414"/>
                <a:gd name="connsiteY23-1936" fmla="*/ 3522263 h 6792145"/>
                <a:gd name="connsiteX24-1937" fmla="*/ 11885 w 11462414"/>
                <a:gd name="connsiteY24-1938" fmla="*/ 2313279 h 6792145"/>
                <a:gd name="connsiteX25-1939" fmla="*/ 497880 w 11462414"/>
                <a:gd name="connsiteY25-1940" fmla="*/ 1373908 h 6792145"/>
                <a:gd name="connsiteX0-1941" fmla="*/ 497880 w 11462484"/>
                <a:gd name="connsiteY0-1942" fmla="*/ 1373908 h 6792145"/>
                <a:gd name="connsiteX1-1943" fmla="*/ 1807132 w 11462484"/>
                <a:gd name="connsiteY1-1944" fmla="*/ 378554 h 6792145"/>
                <a:gd name="connsiteX2-1945" fmla="*/ 3267423 w 11462484"/>
                <a:gd name="connsiteY2-1946" fmla="*/ 97918 h 6792145"/>
                <a:gd name="connsiteX3-1947" fmla="*/ 5157091 w 11462484"/>
                <a:gd name="connsiteY3-1948" fmla="*/ 293411 h 6792145"/>
                <a:gd name="connsiteX4-1949" fmla="*/ 7252569 w 11462484"/>
                <a:gd name="connsiteY4-1950" fmla="*/ 2384 h 6792145"/>
                <a:gd name="connsiteX5-1951" fmla="*/ 8541736 w 11462484"/>
                <a:gd name="connsiteY5-1952" fmla="*/ 429887 h 6792145"/>
                <a:gd name="connsiteX6-1953" fmla="*/ 10134132 w 11462484"/>
                <a:gd name="connsiteY6-1954" fmla="*/ 378554 h 6792145"/>
                <a:gd name="connsiteX7-1955" fmla="*/ 10829235 w 11462484"/>
                <a:gd name="connsiteY7-1956" fmla="*/ 1401202 h 6792145"/>
                <a:gd name="connsiteX8-1957" fmla="*/ 11462358 w 11462484"/>
                <a:gd name="connsiteY8-1958" fmla="*/ 2135859 h 6792145"/>
                <a:gd name="connsiteX9-1959" fmla="*/ 11293138 w 11462484"/>
                <a:gd name="connsiteY9-1960" fmla="*/ 3294488 h 6792145"/>
                <a:gd name="connsiteX10-1961" fmla="*/ 11380470 w 11462484"/>
                <a:gd name="connsiteY10-1962" fmla="*/ 4223965 h 6792145"/>
                <a:gd name="connsiteX11-1963" fmla="*/ 11066572 w 11462484"/>
                <a:gd name="connsiteY11-1964" fmla="*/ 5179309 h 6792145"/>
                <a:gd name="connsiteX12-1965" fmla="*/ 10897473 w 11462484"/>
                <a:gd name="connsiteY12-1966" fmla="*/ 5982998 h 6792145"/>
                <a:gd name="connsiteX13-1967" fmla="*/ 10302298 w 11462484"/>
                <a:gd name="connsiteY13-1968" fmla="*/ 6107357 h 6792145"/>
                <a:gd name="connsiteX14-1969" fmla="*/ 9656461 w 11462484"/>
                <a:gd name="connsiteY14-1970" fmla="*/ 6500679 h 6792145"/>
                <a:gd name="connsiteX15-1971" fmla="*/ 8296077 w 11462484"/>
                <a:gd name="connsiteY15-1972" fmla="*/ 6380312 h 6792145"/>
                <a:gd name="connsiteX16-1973" fmla="*/ 6944949 w 11462484"/>
                <a:gd name="connsiteY16-1974" fmla="*/ 6789745 h 6792145"/>
                <a:gd name="connsiteX17-1975" fmla="*/ 5416400 w 11462484"/>
                <a:gd name="connsiteY17-1976" fmla="*/ 6462199 h 6792145"/>
                <a:gd name="connsiteX18-1977" fmla="*/ 3928794 w 11462484"/>
                <a:gd name="connsiteY18-1978" fmla="*/ 6530437 h 6792145"/>
                <a:gd name="connsiteX19-1979" fmla="*/ 2789771 w 11462484"/>
                <a:gd name="connsiteY19-1980" fmla="*/ 6609862 h 6792145"/>
                <a:gd name="connsiteX20-1981" fmla="*/ 1581379 w 11462484"/>
                <a:gd name="connsiteY20-1982" fmla="*/ 6080061 h 6792145"/>
                <a:gd name="connsiteX21-1983" fmla="*/ 620710 w 11462484"/>
                <a:gd name="connsiteY21-1984" fmla="*/ 5764633 h 6792145"/>
                <a:gd name="connsiteX22-1985" fmla="*/ 148365 w 11462484"/>
                <a:gd name="connsiteY22-1986" fmla="*/ 4715285 h 6792145"/>
                <a:gd name="connsiteX23-1987" fmla="*/ 259232 w 11462484"/>
                <a:gd name="connsiteY23-1988" fmla="*/ 3522263 h 6792145"/>
                <a:gd name="connsiteX24-1989" fmla="*/ 11885 w 11462484"/>
                <a:gd name="connsiteY24-1990" fmla="*/ 2313279 h 6792145"/>
                <a:gd name="connsiteX25-1991" fmla="*/ 497880 w 11462484"/>
                <a:gd name="connsiteY25-1992" fmla="*/ 1373908 h 6792145"/>
                <a:gd name="connsiteX0-1993" fmla="*/ 497880 w 11462484"/>
                <a:gd name="connsiteY0-1994" fmla="*/ 1373908 h 6792145"/>
                <a:gd name="connsiteX1-1995" fmla="*/ 1807132 w 11462484"/>
                <a:gd name="connsiteY1-1996" fmla="*/ 378554 h 6792145"/>
                <a:gd name="connsiteX2-1997" fmla="*/ 3267423 w 11462484"/>
                <a:gd name="connsiteY2-1998" fmla="*/ 97918 h 6792145"/>
                <a:gd name="connsiteX3-1999" fmla="*/ 5157091 w 11462484"/>
                <a:gd name="connsiteY3-2000" fmla="*/ 293411 h 6792145"/>
                <a:gd name="connsiteX4-2001" fmla="*/ 7252569 w 11462484"/>
                <a:gd name="connsiteY4-2002" fmla="*/ 2384 h 6792145"/>
                <a:gd name="connsiteX5-2003" fmla="*/ 8541736 w 11462484"/>
                <a:gd name="connsiteY5-2004" fmla="*/ 429887 h 6792145"/>
                <a:gd name="connsiteX6-2005" fmla="*/ 10134132 w 11462484"/>
                <a:gd name="connsiteY6-2006" fmla="*/ 378554 h 6792145"/>
                <a:gd name="connsiteX7-2007" fmla="*/ 10957731 w 11462484"/>
                <a:gd name="connsiteY7-2008" fmla="*/ 1240104 h 6792145"/>
                <a:gd name="connsiteX8-2009" fmla="*/ 11462358 w 11462484"/>
                <a:gd name="connsiteY8-2010" fmla="*/ 2135859 h 6792145"/>
                <a:gd name="connsiteX9-2011" fmla="*/ 11293138 w 11462484"/>
                <a:gd name="connsiteY9-2012" fmla="*/ 3294488 h 6792145"/>
                <a:gd name="connsiteX10-2013" fmla="*/ 11380470 w 11462484"/>
                <a:gd name="connsiteY10-2014" fmla="*/ 4223965 h 6792145"/>
                <a:gd name="connsiteX11-2015" fmla="*/ 11066572 w 11462484"/>
                <a:gd name="connsiteY11-2016" fmla="*/ 5179309 h 6792145"/>
                <a:gd name="connsiteX12-2017" fmla="*/ 10897473 w 11462484"/>
                <a:gd name="connsiteY12-2018" fmla="*/ 5982998 h 6792145"/>
                <a:gd name="connsiteX13-2019" fmla="*/ 10302298 w 11462484"/>
                <a:gd name="connsiteY13-2020" fmla="*/ 6107357 h 6792145"/>
                <a:gd name="connsiteX14-2021" fmla="*/ 9656461 w 11462484"/>
                <a:gd name="connsiteY14-2022" fmla="*/ 6500679 h 6792145"/>
                <a:gd name="connsiteX15-2023" fmla="*/ 8296077 w 11462484"/>
                <a:gd name="connsiteY15-2024" fmla="*/ 6380312 h 6792145"/>
                <a:gd name="connsiteX16-2025" fmla="*/ 6944949 w 11462484"/>
                <a:gd name="connsiteY16-2026" fmla="*/ 6789745 h 6792145"/>
                <a:gd name="connsiteX17-2027" fmla="*/ 5416400 w 11462484"/>
                <a:gd name="connsiteY17-2028" fmla="*/ 6462199 h 6792145"/>
                <a:gd name="connsiteX18-2029" fmla="*/ 3928794 w 11462484"/>
                <a:gd name="connsiteY18-2030" fmla="*/ 6530437 h 6792145"/>
                <a:gd name="connsiteX19-2031" fmla="*/ 2789771 w 11462484"/>
                <a:gd name="connsiteY19-2032" fmla="*/ 6609862 h 6792145"/>
                <a:gd name="connsiteX20-2033" fmla="*/ 1581379 w 11462484"/>
                <a:gd name="connsiteY20-2034" fmla="*/ 6080061 h 6792145"/>
                <a:gd name="connsiteX21-2035" fmla="*/ 620710 w 11462484"/>
                <a:gd name="connsiteY21-2036" fmla="*/ 5764633 h 6792145"/>
                <a:gd name="connsiteX22-2037" fmla="*/ 148365 w 11462484"/>
                <a:gd name="connsiteY22-2038" fmla="*/ 4715285 h 6792145"/>
                <a:gd name="connsiteX23-2039" fmla="*/ 259232 w 11462484"/>
                <a:gd name="connsiteY23-2040" fmla="*/ 3522263 h 6792145"/>
                <a:gd name="connsiteX24-2041" fmla="*/ 11885 w 11462484"/>
                <a:gd name="connsiteY24-2042" fmla="*/ 2313279 h 6792145"/>
                <a:gd name="connsiteX25-2043" fmla="*/ 497880 w 11462484"/>
                <a:gd name="connsiteY25-2044" fmla="*/ 1373908 h 67921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03" y="connsiteY11-104"/>
                </a:cxn>
                <a:cxn ang="0">
                  <a:pos x="connsiteX12-177" y="connsiteY12-178"/>
                </a:cxn>
                <a:cxn ang="0">
                  <a:pos x="connsiteX13-205" y="connsiteY13-206"/>
                </a:cxn>
                <a:cxn ang="0">
                  <a:pos x="connsiteX14-319" y="connsiteY14-320"/>
                </a:cxn>
                <a:cxn ang="0">
                  <a:pos x="connsiteX15-351" y="connsiteY15-352"/>
                </a:cxn>
                <a:cxn ang="0">
                  <a:pos x="connsiteX16-449" y="connsiteY16-450"/>
                </a:cxn>
                <a:cxn ang="0">
                  <a:pos x="connsiteX17-587" y="connsiteY17-588"/>
                </a:cxn>
                <a:cxn ang="0">
                  <a:pos x="connsiteX18-661" y="connsiteY18-662"/>
                </a:cxn>
                <a:cxn ang="0">
                  <a:pos x="connsiteX19-777" y="connsiteY19-778"/>
                </a:cxn>
                <a:cxn ang="0">
                  <a:pos x="connsiteX20-859" y="connsiteY20-860"/>
                </a:cxn>
                <a:cxn ang="0">
                  <a:pos x="connsiteX21-1071" y="connsiteY21-1072"/>
                </a:cxn>
                <a:cxn ang="0">
                  <a:pos x="connsiteX22-1205" y="connsiteY22-1206"/>
                </a:cxn>
                <a:cxn ang="0">
                  <a:pos x="connsiteX23-1483" y="connsiteY23-1484"/>
                </a:cxn>
                <a:cxn ang="0">
                  <a:pos x="connsiteX24-1629" y="connsiteY24-1630"/>
                </a:cxn>
                <a:cxn ang="0">
                  <a:pos x="connsiteX25-1731" y="connsiteY25-1732"/>
                </a:cxn>
              </a:cxnLst>
              <a:rect l="l" t="t" r="r" b="b"/>
              <a:pathLst>
                <a:path w="11462484" h="6792145">
                  <a:moveTo>
                    <a:pt x="497880" y="1373908"/>
                  </a:moveTo>
                  <a:cubicBezTo>
                    <a:pt x="497880" y="801577"/>
                    <a:pt x="1234801" y="378554"/>
                    <a:pt x="1807132" y="378554"/>
                  </a:cubicBezTo>
                  <a:cubicBezTo>
                    <a:pt x="2216406" y="197734"/>
                    <a:pt x="2709097" y="112108"/>
                    <a:pt x="3267423" y="97918"/>
                  </a:cubicBezTo>
                  <a:cubicBezTo>
                    <a:pt x="3825749" y="83728"/>
                    <a:pt x="4486076" y="348002"/>
                    <a:pt x="5157091" y="293411"/>
                  </a:cubicBezTo>
                  <a:cubicBezTo>
                    <a:pt x="5864682" y="328330"/>
                    <a:pt x="6544978" y="-32535"/>
                    <a:pt x="7252569" y="2384"/>
                  </a:cubicBezTo>
                  <a:lnTo>
                    <a:pt x="8541736" y="429887"/>
                  </a:lnTo>
                  <a:cubicBezTo>
                    <a:pt x="9072535" y="412776"/>
                    <a:pt x="9731466" y="243518"/>
                    <a:pt x="10134132" y="378554"/>
                  </a:cubicBezTo>
                  <a:cubicBezTo>
                    <a:pt x="10536798" y="513590"/>
                    <a:pt x="10736360" y="947220"/>
                    <a:pt x="10957731" y="1240104"/>
                  </a:cubicBezTo>
                  <a:cubicBezTo>
                    <a:pt x="11179102" y="1532988"/>
                    <a:pt x="11455693" y="1839008"/>
                    <a:pt x="11462358" y="2135859"/>
                  </a:cubicBezTo>
                  <a:cubicBezTo>
                    <a:pt x="11469023" y="2432710"/>
                    <a:pt x="11208977" y="2953294"/>
                    <a:pt x="11293138" y="3294488"/>
                  </a:cubicBezTo>
                  <a:cubicBezTo>
                    <a:pt x="11377299" y="3635682"/>
                    <a:pt x="11418231" y="3909828"/>
                    <a:pt x="11380470" y="4223965"/>
                  </a:cubicBezTo>
                  <a:cubicBezTo>
                    <a:pt x="11342709" y="4538102"/>
                    <a:pt x="11147071" y="4886137"/>
                    <a:pt x="11066572" y="5179309"/>
                  </a:cubicBezTo>
                  <a:cubicBezTo>
                    <a:pt x="10986073" y="5472481"/>
                    <a:pt x="11024852" y="5828323"/>
                    <a:pt x="10897473" y="5982998"/>
                  </a:cubicBezTo>
                  <a:cubicBezTo>
                    <a:pt x="10770094" y="6137673"/>
                    <a:pt x="10534154" y="6002880"/>
                    <a:pt x="10302298" y="6107357"/>
                  </a:cubicBezTo>
                  <a:cubicBezTo>
                    <a:pt x="10070442" y="6211834"/>
                    <a:pt x="10002204" y="6482482"/>
                    <a:pt x="9656461" y="6500679"/>
                  </a:cubicBezTo>
                  <a:cubicBezTo>
                    <a:pt x="9310718" y="6518876"/>
                    <a:pt x="8720700" y="6323036"/>
                    <a:pt x="8296077" y="6380312"/>
                  </a:cubicBezTo>
                  <a:cubicBezTo>
                    <a:pt x="7871454" y="6437588"/>
                    <a:pt x="7427170" y="6826139"/>
                    <a:pt x="6944949" y="6789745"/>
                  </a:cubicBezTo>
                  <a:cubicBezTo>
                    <a:pt x="6462728" y="6753351"/>
                    <a:pt x="5980507" y="6466748"/>
                    <a:pt x="5416400" y="6462199"/>
                  </a:cubicBezTo>
                  <a:lnTo>
                    <a:pt x="3928794" y="6530437"/>
                  </a:lnTo>
                  <a:lnTo>
                    <a:pt x="2789771" y="6609862"/>
                  </a:lnTo>
                  <a:cubicBezTo>
                    <a:pt x="1416629" y="6601174"/>
                    <a:pt x="1779116" y="6218658"/>
                    <a:pt x="1581379" y="6080061"/>
                  </a:cubicBezTo>
                  <a:cubicBezTo>
                    <a:pt x="1383642" y="5941464"/>
                    <a:pt x="859546" y="5992096"/>
                    <a:pt x="620710" y="5764633"/>
                  </a:cubicBezTo>
                  <a:cubicBezTo>
                    <a:pt x="381874" y="5537170"/>
                    <a:pt x="188420" y="5117639"/>
                    <a:pt x="148365" y="4715285"/>
                  </a:cubicBezTo>
                  <a:cubicBezTo>
                    <a:pt x="108310" y="4312931"/>
                    <a:pt x="302450" y="3913499"/>
                    <a:pt x="259232" y="3522263"/>
                  </a:cubicBezTo>
                  <a:cubicBezTo>
                    <a:pt x="216014" y="3131027"/>
                    <a:pt x="-60015" y="2594945"/>
                    <a:pt x="11885" y="2313279"/>
                  </a:cubicBezTo>
                  <a:cubicBezTo>
                    <a:pt x="14659" y="2013803"/>
                    <a:pt x="495106" y="1673384"/>
                    <a:pt x="497880" y="1373908"/>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图片 9"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16177" r="53646"/>
            <a:stretch>
              <a:fillRect/>
            </a:stretch>
          </p:blipFill>
          <p:spPr>
            <a:xfrm>
              <a:off x="6396728" y="-33086"/>
              <a:ext cx="5784543" cy="6085290"/>
            </a:xfrm>
            <a:prstGeom prst="rect">
              <a:avLst/>
            </a:prstGeom>
          </p:spPr>
        </p:pic>
        <p:pic>
          <p:nvPicPr>
            <p:cNvPr id="11" name="图片 10"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15693" r="52377" b="52299"/>
            <a:stretch>
              <a:fillRect/>
            </a:stretch>
          </p:blipFill>
          <p:spPr>
            <a:xfrm flipH="1" flipV="1">
              <a:off x="-14118" y="4534289"/>
              <a:ext cx="5942894" cy="2323711"/>
            </a:xfrm>
            <a:prstGeom prst="rect">
              <a:avLst/>
            </a:prstGeom>
          </p:spPr>
        </p:pic>
        <p:pic>
          <p:nvPicPr>
            <p:cNvPr id="12" name="图片 11"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1884" t="46316" r="13738" b="-1"/>
            <a:stretch>
              <a:fillRect/>
            </a:stretch>
          </p:blipFill>
          <p:spPr>
            <a:xfrm>
              <a:off x="0" y="-33086"/>
              <a:ext cx="4290107" cy="3897357"/>
            </a:xfrm>
            <a:prstGeom prst="rect">
              <a:avLst/>
            </a:prstGeom>
          </p:spPr>
        </p:pic>
        <p:pic>
          <p:nvPicPr>
            <p:cNvPr id="13" name="图片 12"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5324" t="5503" r="13738" b="77756"/>
            <a:stretch>
              <a:fillRect/>
            </a:stretch>
          </p:blipFill>
          <p:spPr>
            <a:xfrm flipH="1">
              <a:off x="8331200" y="5642679"/>
              <a:ext cx="3860799" cy="121532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100000">
              <a:srgbClr val="7C5E29"/>
            </a:gs>
            <a:gs pos="0">
              <a:srgbClr val="CAAF4E"/>
            </a:gs>
          </a:gsLst>
          <a:lin ang="5400000"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slide" Target="slide9.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0" Type="http://schemas.openxmlformats.org/officeDocument/2006/relationships/notesSlide" Target="../notesSlides/notesSlide14.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8.xml"/><Relationship Id="rId3" Type="http://schemas.openxmlformats.org/officeDocument/2006/relationships/slide" Target="slide23.xml"/><Relationship Id="rId2" Type="http://schemas.openxmlformats.org/officeDocument/2006/relationships/slide" Target="slide16.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slide" Target="slide35.xml"/><Relationship Id="rId7" Type="http://schemas.openxmlformats.org/officeDocument/2006/relationships/slide" Target="slide47.xml"/><Relationship Id="rId6" Type="http://schemas.openxmlformats.org/officeDocument/2006/relationships/slide" Target="slide44.xml"/><Relationship Id="rId5" Type="http://schemas.openxmlformats.org/officeDocument/2006/relationships/image" Target="../media/image11.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slide" Target="slide15.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0" Type="http://schemas.openxmlformats.org/officeDocument/2006/relationships/notesSlide" Target="../notesSlides/notesSlide29.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0" Type="http://schemas.openxmlformats.org/officeDocument/2006/relationships/notesSlide" Target="../notesSlides/notesSlide3.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slide" Target="slide34.xml"/><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slide" Target="slide30.xml"/></Relationships>
</file>

<file path=ppt/slides/_rels/slide35.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2.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4.png"/><Relationship Id="rId12" Type="http://schemas.openxmlformats.org/officeDocument/2006/relationships/notesSlide" Target="../notesSlides/notesSlide35.xml"/><Relationship Id="rId11" Type="http://schemas.openxmlformats.org/officeDocument/2006/relationships/slideLayout" Target="../slideLayouts/slideLayout7.xml"/><Relationship Id="rId10" Type="http://schemas.openxmlformats.org/officeDocument/2006/relationships/slide" Target="slide2.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8.xml"/><Relationship Id="rId3" Type="http://schemas.openxmlformats.org/officeDocument/2006/relationships/slide" Target="slide41.xml"/><Relationship Id="rId2" Type="http://schemas.openxmlformats.org/officeDocument/2006/relationships/slide" Target="slide37.xml"/><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8.xml"/><Relationship Id="rId2" Type="http://schemas.openxmlformats.org/officeDocument/2006/relationships/image" Target="../media/image20.png"/><Relationship Id="rId1" Type="http://schemas.openxmlformats.org/officeDocument/2006/relationships/slide" Target="slide36.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8.xml"/><Relationship Id="rId2" Type="http://schemas.openxmlformats.org/officeDocument/2006/relationships/slide" Target="slide36.xml"/><Relationship Id="rId1" Type="http://schemas.openxmlformats.org/officeDocument/2006/relationships/image" Target="../media/image21.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8.xml"/><Relationship Id="rId2" Type="http://schemas.openxmlformats.org/officeDocument/2006/relationships/image" Target="../media/image22.png"/><Relationship Id="rId1" Type="http://schemas.openxmlformats.org/officeDocument/2006/relationships/slide" Target="slide36.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image" Target="../media/image13.jpeg"/><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 Target="slide5.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8.xml"/><Relationship Id="rId2" Type="http://schemas.openxmlformats.org/officeDocument/2006/relationships/image" Target="../media/image23.png"/><Relationship Id="rId1" Type="http://schemas.openxmlformats.org/officeDocument/2006/relationships/slide" Target="slide36.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8.xml"/><Relationship Id="rId2" Type="http://schemas.openxmlformats.org/officeDocument/2006/relationships/slide" Target="slide36.xml"/><Relationship Id="rId1" Type="http://schemas.openxmlformats.org/officeDocument/2006/relationships/image" Target="../media/image24.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8.xml"/><Relationship Id="rId2" Type="http://schemas.openxmlformats.org/officeDocument/2006/relationships/image" Target="../media/image25.jpeg"/><Relationship Id="rId1" Type="http://schemas.openxmlformats.org/officeDocument/2006/relationships/slide" Target="slide36.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8.xml"/><Relationship Id="rId2" Type="http://schemas.openxmlformats.org/officeDocument/2006/relationships/slide" Target="slide36.xml"/><Relationship Id="rId1" Type="http://schemas.openxmlformats.org/officeDocument/2006/relationships/image" Target="../media/image24.png"/></Relationships>
</file>

<file path=ppt/slides/_rels/slide44.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4.png"/><Relationship Id="rId12" Type="http://schemas.openxmlformats.org/officeDocument/2006/relationships/notesSlide" Target="../notesSlides/notesSlide44.xml"/><Relationship Id="rId11" Type="http://schemas.openxmlformats.org/officeDocument/2006/relationships/slideLayout" Target="../slideLayouts/slideLayout7.xml"/><Relationship Id="rId10" Type="http://schemas.openxmlformats.org/officeDocument/2006/relationships/slide" Target="slide2.xml"/><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8.xml"/><Relationship Id="rId2" Type="http://schemas.openxmlformats.org/officeDocument/2006/relationships/slide" Target="slide2.xml"/><Relationship Id="rId1" Type="http://schemas.openxmlformats.org/officeDocument/2006/relationships/image" Target="../media/image28.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8.xml"/><Relationship Id="rId2" Type="http://schemas.openxmlformats.org/officeDocument/2006/relationships/slide" Target="slide2.xml"/><Relationship Id="rId1" Type="http://schemas.openxmlformats.org/officeDocument/2006/relationships/image" Target="../media/image29.png"/></Relationships>
</file>

<file path=ppt/slides/_rels/slide47.xml.rels><?xml version="1.0" encoding="UTF-8" standalone="yes"?>
<Relationships xmlns="http://schemas.openxmlformats.org/package/2006/relationships"><Relationship Id="rId9" Type="http://schemas.openxmlformats.org/officeDocument/2006/relationships/slide" Target="slide2.xml"/><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7.png"/><Relationship Id="rId2" Type="http://schemas.openxmlformats.org/officeDocument/2006/relationships/image" Target="../media/image4.png"/><Relationship Id="rId11" Type="http://schemas.openxmlformats.org/officeDocument/2006/relationships/notesSlide" Target="../notesSlides/notesSlide47.x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8.xml"/><Relationship Id="rId2" Type="http://schemas.openxmlformats.org/officeDocument/2006/relationships/slide" Target="slide2.xml"/><Relationship Id="rId1"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slide" Target="slide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0" Type="http://schemas.openxmlformats.org/officeDocument/2006/relationships/notesSlide" Target="../notesSlides/notesSlide8.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image" Target="../media/image14.jpeg"/><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a:off x="0" y="640340"/>
            <a:ext cx="7986613" cy="621766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55" y="2048748"/>
            <a:ext cx="6303677" cy="4475721"/>
          </a:xfrm>
          <a:prstGeom prst="rect">
            <a:avLst/>
          </a:prstGeom>
        </p:spPr>
      </p:pic>
      <p:pic>
        <p:nvPicPr>
          <p:cNvPr id="7" name="图片 6" descr="图片包含 游戏机, 乐高&#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931" y="1607992"/>
            <a:ext cx="2601837" cy="1747901"/>
          </a:xfrm>
          <a:prstGeom prst="rect">
            <a:avLst/>
          </a:prstGeom>
        </p:spPr>
      </p:pic>
      <p:pic>
        <p:nvPicPr>
          <p:cNvPr id="13" name="图片 12" descr="图片包含 游戏机&#10;&#10;描述已自动生成"/>
          <p:cNvPicPr>
            <a:picLocks noChangeAspect="1"/>
          </p:cNvPicPr>
          <p:nvPr/>
        </p:nvPicPr>
        <p:blipFill rotWithShape="1">
          <a:blip r:embed="rId4">
            <a:extLst>
              <a:ext uri="{28A0092B-C50C-407E-A947-70E740481C1C}">
                <a14:useLocalDpi xmlns:a14="http://schemas.microsoft.com/office/drawing/2010/main" val="0"/>
              </a:ext>
            </a:extLst>
          </a:blip>
          <a:srcRect t="5503" r="13738"/>
          <a:stretch>
            <a:fillRect/>
          </a:stretch>
        </p:blipFill>
        <p:spPr>
          <a:xfrm>
            <a:off x="1427275" y="0"/>
            <a:ext cx="10764725" cy="6860208"/>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73257">
            <a:off x="6617960" y="5541728"/>
            <a:ext cx="869991" cy="240485"/>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56" y="752065"/>
            <a:ext cx="862918" cy="24048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898586">
            <a:off x="4350992" y="1109746"/>
            <a:ext cx="233412" cy="778040"/>
          </a:xfrm>
          <a:prstGeom prst="rect">
            <a:avLst/>
          </a:prstGeom>
        </p:spPr>
      </p:pic>
      <p:pic>
        <p:nvPicPr>
          <p:cNvPr id="17" name="图片 16" descr="图片包含 游戏机&#10;&#10;描述已自动生成"/>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24" y="4298352"/>
            <a:ext cx="2318392" cy="2418159"/>
          </a:xfrm>
          <a:prstGeom prst="rect">
            <a:avLst/>
          </a:prstGeom>
        </p:spPr>
      </p:pic>
      <p:sp>
        <p:nvSpPr>
          <p:cNvPr id="40" name="文本框 39"/>
          <p:cNvSpPr txBox="1"/>
          <p:nvPr/>
        </p:nvSpPr>
        <p:spPr>
          <a:xfrm>
            <a:off x="8608060" y="4543425"/>
            <a:ext cx="3583940" cy="706755"/>
          </a:xfrm>
          <a:prstGeom prst="rect">
            <a:avLst/>
          </a:prstGeom>
          <a:noFill/>
        </p:spPr>
        <p:txBody>
          <a:bodyPr wrap="square" rtlCol="0">
            <a:spAutoFit/>
          </a:bodyPr>
          <a:lstStyle/>
          <a:p>
            <a:r>
              <a:rPr sz="4000" dirty="0">
                <a:solidFill>
                  <a:schemeClr val="tx1"/>
                </a:solidFill>
                <a:effectLst>
                  <a:outerShdw blurRad="38100" dist="38100" dir="2700000" algn="tl">
                    <a:srgbClr val="000000">
                      <a:alpha val="43137"/>
                    </a:srgb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第一章 绪	论</a:t>
            </a:r>
            <a:endParaRPr sz="4000" dirty="0">
              <a:solidFill>
                <a:schemeClr val="tx1"/>
              </a:solidFill>
              <a:effectLst>
                <a:outerShdw blurRad="38100" dist="38100" dir="2700000" algn="tl">
                  <a:srgbClr val="000000">
                    <a:alpha val="43137"/>
                  </a:srgb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pic>
        <p:nvPicPr>
          <p:cNvPr id="64" name="图片 63"/>
          <p:cNvPicPr>
            <a:picLocks noChangeAspect="1"/>
          </p:cNvPicPr>
          <p:nvPr/>
        </p:nvPicPr>
        <p:blipFill>
          <a:blip r:embed="rId9">
            <a:biLevel thresh="50000"/>
          </a:blip>
          <a:stretch>
            <a:fillRect/>
          </a:stretch>
        </p:blipFill>
        <p:spPr>
          <a:xfrm>
            <a:off x="175260" y="2200910"/>
            <a:ext cx="6216015" cy="3303905"/>
          </a:xfrm>
          <a:prstGeom prst="rect">
            <a:avLst/>
          </a:prstGeom>
        </p:spPr>
      </p:pic>
      <p:sp>
        <p:nvSpPr>
          <p:cNvPr id="3" name="矩形 2"/>
          <p:cNvSpPr/>
          <p:nvPr/>
        </p:nvSpPr>
        <p:spPr>
          <a:xfrm rot="21300000">
            <a:off x="180340" y="2687320"/>
            <a:ext cx="6422390" cy="2122805"/>
          </a:xfrm>
          <a:prstGeom prst="rect">
            <a:avLst/>
          </a:prstGeom>
          <a:noFill/>
          <a:ln>
            <a:noFill/>
          </a:ln>
        </p:spPr>
        <p:txBody>
          <a:bodyPr wrap="square" rtlCol="0" anchor="t">
            <a:spAutoFit/>
          </a:bodyPr>
          <a:p>
            <a:pPr algn="ctr"/>
            <a:r>
              <a:rPr lang="zh-CN" altLang="en-US" sz="66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大学生双创教育的理论与实践</a:t>
            </a:r>
            <a:endParaRPr lang="zh-CN" altLang="en-US" sz="66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500" fill="hold"/>
                                        <p:tgtEl>
                                          <p:spTgt spid="3"/>
                                        </p:tgtEl>
                                        <p:attrNameLst>
                                          <p:attrName>style.color</p:attrName>
                                        </p:attrNameLst>
                                      </p:cBhvr>
                                      <p:to>
                                        <a:schemeClr val="accent2"/>
                                      </p:to>
                                    </p:animClr>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1" nodeType="clickEffect">
                                  <p:stCondLst>
                                    <p:cond delay="0"/>
                                  </p:stCondLst>
                                  <p:childTnLst>
                                    <p:animClr clrSpc="rgb" dir="cw">
                                      <p:cBhvr override="childStyle">
                                        <p:cTn id="15" dur="500" fill="hold"/>
                                        <p:tgtEl>
                                          <p:spTgt spid="3"/>
                                        </p:tgtEl>
                                        <p:attrNameLst>
                                          <p:attrName>style.color</p:attrName>
                                        </p:attrNameLst>
                                      </p:cBhvr>
                                      <p:to>
                                        <a:srgbClr val="c9db5e"/>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741676"/>
            <a:ext cx="5648616" cy="73952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一、高校“双创”教育的现实需求</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2333625" y="1481455"/>
            <a:ext cx="8311515" cy="5262245"/>
          </a:xfrm>
          <a:prstGeom prst="rect">
            <a:avLst/>
          </a:prstGeom>
          <a:noFill/>
          <a:ln w="9525">
            <a:noFill/>
          </a:ln>
        </p:spPr>
        <p:txBody>
          <a:bodyPr wrap="square">
            <a:spAutoFit/>
          </a:bodyPr>
          <a:p>
            <a:pPr indent="266700"/>
            <a:r>
              <a:rPr sz="2400" b="0">
                <a:solidFill>
                  <a:srgbClr val="C00000"/>
                </a:solidFill>
                <a:latin typeface="Times New Roman" panose="02020603050405020304" pitchFamily="2" charset="0"/>
                <a:cs typeface="Times New Roman" panose="02020603050405020304" pitchFamily="2" charset="0"/>
              </a:rPr>
              <a:t>（一）缓解高校毕业生就业压力的需要</a:t>
            </a:r>
            <a:endParaRPr sz="2400" b="0">
              <a:solidFill>
                <a:srgbClr val="C00000"/>
              </a:solidFill>
              <a:latin typeface="Times New Roman" panose="02020603050405020304" pitchFamily="2" charset="0"/>
              <a:cs typeface="Times New Roman" panose="02020603050405020304" pitchFamily="2" charset="0"/>
            </a:endParaRPr>
          </a:p>
          <a:p>
            <a:pPr indent="266700"/>
            <a:r>
              <a:rPr sz="2400" b="0">
                <a:solidFill>
                  <a:srgbClr val="231F20"/>
                </a:solidFill>
                <a:latin typeface="Times New Roman" panose="02020603050405020304" pitchFamily="2" charset="0"/>
                <a:cs typeface="Times New Roman" panose="02020603050405020304" pitchFamily="2" charset="0"/>
              </a:rPr>
              <a:t>近年来，我国经济迅速发展，政治、文化、社会等各方面的发展成果越来越多，高等教育也逐渐向着大众化、平民化的方向发展，大学毕业生人数逐年递增。2017 年，国内高校毕业生人数达</a:t>
            </a:r>
            <a:r>
              <a:rPr sz="2400">
                <a:solidFill>
                  <a:srgbClr val="231F20"/>
                </a:solidFill>
                <a:latin typeface="Times New Roman" panose="02020603050405020304" pitchFamily="2" charset="0"/>
                <a:cs typeface="Times New Roman" panose="02020603050405020304" pitchFamily="2" charset="0"/>
              </a:rPr>
              <a:t>到 795 万，相比去年同期增加了 30 万。此外，我国 2019 年高校毕业生人数达到 834 万，相比去年同期增加了 34 万。</a:t>
            </a:r>
            <a:endParaRPr sz="2400">
              <a:solidFill>
                <a:srgbClr val="231F20"/>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贯彻和落实创新创业教育工作，将其运用到高校教育和管理中，可以使高校学生获得更多的实践能力和综合能力，使其更加符合企业对人才的需求，从而真正发挥高校推动地方经济发展的作用。从产业发展的角度来看，创新创业教育能够使产业结构不断优化，促进新行业、新岗位的形成，以创业带动就业，为毕业生提供更多的就业机会。</a:t>
            </a:r>
            <a:endParaRPr sz="2400">
              <a:solidFill>
                <a:srgbClr val="231F20"/>
              </a:solidFill>
              <a:latin typeface="Times New Roman" panose="02020603050405020304" pitchFamily="2" charset="0"/>
              <a:cs typeface="Times New Roman" panose="02020603050405020304" pitchFamily="2" charset="0"/>
            </a:endParaRPr>
          </a:p>
          <a:p>
            <a:pPr indent="266700"/>
            <a:endParaRPr sz="2400">
              <a:solidFill>
                <a:srgbClr val="231F20"/>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2327" y="779598"/>
            <a:ext cx="5648616" cy="7551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一、高校“双创”教育</a:t>
            </a: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现</a:t>
            </a: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的实需求</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2148840" y="1527810"/>
            <a:ext cx="8311515" cy="4523105"/>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（二）提高学生综合素质的需要</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与传统教育不同，创新创业教育在教学过程中更注重培养学生的创新思维、创业精神、实践能力和综合能力。</a:t>
            </a:r>
            <a:endParaRPr sz="2400">
              <a:solidFill>
                <a:srgbClr val="231F20"/>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第一，学生可以通过创新创业教育获得更多与理论知识不同的实践教育，加深对理论知识的认知和理解，提高对专业学习的积极性和对未来职业的认同感。同时，创新创业教育是多学科、跨专业的教育模式，能够提升学生的综合能力，为学生未来的学习和发展奠定坚实的基础。</a:t>
            </a:r>
            <a:endParaRPr sz="2400">
              <a:solidFill>
                <a:srgbClr val="231F20"/>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第二，创新创业教育可以不断提升学生的创新精神和职业素养，对学生专业知识的提升、专业技能的掌握也有促进作用。在 21 世纪，人才成为了最主要的生产力。而创新精神是人才必不可少的素质，对个人发展与社会发展有重要意义。</a:t>
            </a:r>
            <a:endParaRPr sz="2400">
              <a:solidFill>
                <a:srgbClr val="231F20"/>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960116"/>
            <a:ext cx="5648616" cy="73952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一、高校“双创”教育的现实需求</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1779270" y="1699895"/>
            <a:ext cx="9765030" cy="4523105"/>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（三）促进高校教学改革的需要</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国内各大高校根据 2010 年《教育部关于大力推进高等学校创新创业教育和大学生自主创业工作的意见》和 2015 年《国务院关于大力推进大众创业万众创新若干政策措施的意见》等文件，将创新创业教育作为教育改革工作的重点。</a:t>
            </a:r>
            <a:endParaRPr sz="2400">
              <a:solidFill>
                <a:srgbClr val="231F20"/>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为推动创新创业教育改革，各高校不断完善创新创业教育体系，在进行人才培养的过程中，高校不仅要重视对学生专业知识和专业技能的培养，还应引导学生树立正确的人生观、价值观，提升整体素养，而这也是“双创”教育的核心。</a:t>
            </a:r>
            <a:endParaRPr sz="2400">
              <a:solidFill>
                <a:srgbClr val="231F20"/>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创新创业教育不是一门独立的学科，它需要与专业课程教学有机融合才能使学生在学习专业知识的同时，培养创新创业意识。因此，高校实施科学合理的教学改革更显得尤为重要。</a:t>
            </a:r>
            <a:endParaRPr sz="2400">
              <a:solidFill>
                <a:srgbClr val="231F20"/>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952934"/>
            <a:ext cx="5648616" cy="753887"/>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二、高校“双创”教育的实践基础</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1779270" y="1699895"/>
            <a:ext cx="9765030" cy="3046095"/>
          </a:xfrm>
          <a:prstGeom prst="rect">
            <a:avLst/>
          </a:prstGeom>
          <a:noFill/>
          <a:ln w="9525">
            <a:noFill/>
          </a:ln>
        </p:spPr>
        <p:txBody>
          <a:bodyPr wrap="square">
            <a:spAutoFit/>
          </a:bodyPr>
          <a:p>
            <a:pPr indent="266700"/>
            <a:r>
              <a:rPr sz="2400">
                <a:solidFill>
                  <a:schemeClr val="tx1"/>
                </a:solidFill>
                <a:latin typeface="Times New Roman" panose="02020603050405020304" pitchFamily="2" charset="0"/>
                <a:cs typeface="Times New Roman" panose="02020603050405020304" pitchFamily="2" charset="0"/>
              </a:rPr>
              <a:t>为了更好地贯彻落实《国务院关于大力推进大众创业万众创新若干政策措施的意见》《国家中长期教育改革和发展规划纲要（2010–2020 年）》等文件的要求，各高校在未来开展教学工作时要将创新创业教育纳入重点工作中，真正利用创新创业教育提升高校毕业生创新意识和创业能力，帮助他们适应未来社会角色的转变。除此之外，各高校还可以将创新创业教育课程纳入核心课程体系， 并逐步将其提升为必修课程。对于比较基础的创新创业教育课程采取线上自主学习和线下辅助学习相结合的方式，这样不仅能节约教学资源，还能锻炼学生自主学习的能力。</a:t>
            </a:r>
            <a:endParaRPr sz="2400">
              <a:solidFill>
                <a:schemeClr val="tx1"/>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a:off x="0" y="640340"/>
            <a:ext cx="7986613" cy="6217660"/>
          </a:xfrm>
          <a:prstGeom prst="rect">
            <a:avLst/>
          </a:prstGeom>
        </p:spPr>
      </p:pic>
      <p:pic>
        <p:nvPicPr>
          <p:cNvPr id="7" name="图片 6" descr="图片包含 游戏机, 乐高&#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931" y="1607992"/>
            <a:ext cx="2601837" cy="1747901"/>
          </a:xfrm>
          <a:prstGeom prst="rect">
            <a:avLst/>
          </a:prstGeom>
        </p:spPr>
      </p:pic>
      <p:pic>
        <p:nvPicPr>
          <p:cNvPr id="13" name="图片 12"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503" r="13738"/>
          <a:stretch>
            <a:fillRect/>
          </a:stretch>
        </p:blipFill>
        <p:spPr>
          <a:xfrm>
            <a:off x="1427275" y="0"/>
            <a:ext cx="10764725" cy="6860208"/>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73257">
            <a:off x="6269013" y="5293430"/>
            <a:ext cx="869991" cy="240485"/>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56" y="752065"/>
            <a:ext cx="862918" cy="240485"/>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98586">
            <a:off x="4350992" y="1109746"/>
            <a:ext cx="233412" cy="778040"/>
          </a:xfrm>
          <a:prstGeom prst="rect">
            <a:avLst/>
          </a:prstGeom>
        </p:spPr>
      </p:pic>
      <p:sp>
        <p:nvSpPr>
          <p:cNvPr id="16" name="矩形 15"/>
          <p:cNvSpPr/>
          <p:nvPr/>
        </p:nvSpPr>
        <p:spPr>
          <a:xfrm flipH="1">
            <a:off x="326390" y="3519170"/>
            <a:ext cx="6217920" cy="2306955"/>
          </a:xfrm>
          <a:prstGeom prst="rect">
            <a:avLst/>
          </a:prstGeom>
          <a:ln>
            <a:noFill/>
          </a:ln>
        </p:spPr>
        <p:txBody>
          <a:bodyPr wrap="square">
            <a:spAutoFit/>
          </a:bodyPr>
          <a:lstStyle/>
          <a:p>
            <a:pPr algn="l" fontAlgn="base">
              <a:lnSpc>
                <a:spcPct val="120000"/>
              </a:lnSpc>
              <a:spcBef>
                <a:spcPts val="25"/>
              </a:spcBef>
            </a:pPr>
            <a:r>
              <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国外“双创”教育的特点与启示</a:t>
            </a:r>
            <a:endPar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pic>
        <p:nvPicPr>
          <p:cNvPr id="2" name="图片 1" descr="图片包含 游戏机&#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64" y="751877"/>
            <a:ext cx="2318392" cy="2418159"/>
          </a:xfrm>
          <a:prstGeom prst="rect">
            <a:avLst/>
          </a:prstGeom>
        </p:spPr>
      </p:pic>
      <p:sp>
        <p:nvSpPr>
          <p:cNvPr id="3" name="矩形 2"/>
          <p:cNvSpPr/>
          <p:nvPr/>
        </p:nvSpPr>
        <p:spPr>
          <a:xfrm>
            <a:off x="8884285" y="4617720"/>
            <a:ext cx="3144520" cy="1861185"/>
          </a:xfrm>
          <a:prstGeom prst="rect">
            <a:avLst/>
          </a:prstGeom>
          <a:noFill/>
          <a:ln>
            <a:noFill/>
          </a:ln>
        </p:spPr>
        <p:txBody>
          <a:bodyPr wrap="square" rtlCol="0" anchor="t">
            <a:spAutoFit/>
          </a:bodyPr>
          <a:p>
            <a:pPr algn="ctr"/>
            <a:r>
              <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03</a:t>
            </a:r>
            <a:endPar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8"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500" fill="hold"/>
                                        <p:tgtEl>
                                          <p:spTgt spid="3"/>
                                        </p:tgtEl>
                                      </p:cBhvr>
                                      <p:by x="150000" y="150000"/>
                                      <p:from x="100000" y="100000"/>
                                      <p:to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1" nodeType="clickEffect">
                                  <p:stCondLst>
                                    <p:cond delay="0"/>
                                  </p:stCondLst>
                                  <p:childTnLst>
                                    <p:animScale>
                                      <p:cBhvr>
                                        <p:cTn id="19"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56564" y="1271262"/>
            <a:ext cx="3799949" cy="5066216"/>
          </a:xfrm>
          <a:prstGeom prst="rect">
            <a:avLst/>
          </a:prstGeom>
        </p:spPr>
      </p:pic>
      <p:sp>
        <p:nvSpPr>
          <p:cNvPr id="100" name="文本框 99"/>
          <p:cNvSpPr txBox="1"/>
          <p:nvPr/>
        </p:nvSpPr>
        <p:spPr>
          <a:xfrm>
            <a:off x="1812290" y="744855"/>
            <a:ext cx="6985000" cy="3046095"/>
          </a:xfrm>
          <a:prstGeom prst="rect">
            <a:avLst/>
          </a:prstGeom>
          <a:noFill/>
          <a:ln w="9525">
            <a:noFill/>
          </a:ln>
        </p:spPr>
        <p:txBody>
          <a:bodyPr wrap="square">
            <a:spAutoFit/>
          </a:bodyPr>
          <a:p>
            <a:pPr indent="0" algn="just"/>
            <a:r>
              <a:rPr sz="2400" b="0">
                <a:solidFill>
                  <a:srgbClr val="C00000"/>
                </a:solidFill>
                <a:latin typeface="Times New Roman" panose="02020603050405020304" pitchFamily="2" charset="0"/>
                <a:cs typeface="Times New Roman" panose="02020603050405020304" pitchFamily="2" charset="0"/>
              </a:rPr>
              <a:t>2015 年 5 月，国务院办公厅印发《关于深化高等学校创新创业教育改革的实施意见》（以下简称《意见》），明确了到 2020 年建立健全高校创新创业教育体系的总体目标。美国、英国、日本等发达国家的创新创业教育起步较早、各具特色。研究发达国家高校创新创业教育模式与路径， 总结其先进经验，对我国全面深化高校创新创业教育改革，具有借鉴意义和参考价值。</a:t>
            </a:r>
            <a:endParaRPr sz="2400" b="0">
              <a:solidFill>
                <a:srgbClr val="C00000"/>
              </a:solidFill>
              <a:latin typeface="Times New Roman" panose="02020603050405020304" pitchFamily="2" charset="0"/>
              <a:cs typeface="Times New Roman" panose="02020603050405020304" pitchFamily="2" charset="0"/>
            </a:endParaRPr>
          </a:p>
        </p:txBody>
      </p:sp>
      <p:sp>
        <p:nvSpPr>
          <p:cNvPr id="99" name="矩形 15366">
            <a:hlinkClick r:id="rId2" action="ppaction://hlinksldjump"/>
          </p:cNvPr>
          <p:cNvSpPr>
            <a:spLocks noChangeArrowheads="1"/>
          </p:cNvSpPr>
          <p:nvPr/>
        </p:nvSpPr>
        <p:spPr bwMode="auto">
          <a:xfrm>
            <a:off x="1812462" y="3790768"/>
            <a:ext cx="5648616" cy="755119"/>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一、国外“双创”教育的特点</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2" name="矩形 15366">
            <a:hlinkClick r:id="rId3" action="ppaction://hlinksldjump"/>
          </p:cNvPr>
          <p:cNvSpPr>
            <a:spLocks noChangeArrowheads="1"/>
          </p:cNvSpPr>
          <p:nvPr/>
        </p:nvSpPr>
        <p:spPr bwMode="auto">
          <a:xfrm>
            <a:off x="3365037" y="4769743"/>
            <a:ext cx="5648616" cy="811389"/>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0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二、国外高校创新创业教育探索对我国的启示</a:t>
            </a:r>
            <a:endParaRPr lang="zh-CN" altLang="en-US" sz="20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500" fill="hold"/>
                                        <p:tgtEl>
                                          <p:spTgt spid="99"/>
                                        </p:tgtEl>
                                      </p:cBhvr>
                                      <p:by x="150000" y="150000"/>
                                      <p:from x="100000" y="100000"/>
                                      <p:to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500" fill="hold"/>
                                        <p:tgtEl>
                                          <p:spTgt spid="2"/>
                                        </p:tgtEl>
                                      </p:cBhvr>
                                      <p:by x="150000" y="150000"/>
                                      <p:from x="100000" y="100000"/>
                                      <p:to x="150000" y="150000"/>
                                    </p:animScale>
                                  </p:childTnLst>
                                </p:cTn>
                              </p:par>
                              <p:par>
                                <p:cTn id="11" presetID="6" presetClass="emph" presetSubtype="0" fill="hold" grpId="2" nodeType="withEffect">
                                  <p:stCondLst>
                                    <p:cond delay="0"/>
                                  </p:stCondLst>
                                  <p:childTnLst>
                                    <p:animScale>
                                      <p:cBhvr>
                                        <p:cTn id="12" dur="500" fill="hold"/>
                                        <p:tgtEl>
                                          <p:spTgt spid="99"/>
                                        </p:tgtEl>
                                      </p:cBhvr>
                                      <p:by x="150000" y="150000"/>
                                      <p:from x="150000" y="150000"/>
                                      <p:to x="100000" y="10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500" fill="hold"/>
                                        <p:tgtEl>
                                          <p:spTgt spid="2"/>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2" grpId="0" bldLvl="0" animBg="1"/>
      <p:bldP spid="99" grpId="1" bldLvl="0" animBg="1"/>
      <p:bldP spid="2" grpId="1" bldLvl="0" animBg="1"/>
      <p:bldP spid="99" grpId="2" bldLvl="0" animBg="1"/>
      <p:bldP spid="2" grpId="2"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1998345" y="1707515"/>
            <a:ext cx="9523730" cy="4461510"/>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（一）具有战略性与前瞻性的教育理念</a:t>
            </a:r>
            <a:endParaRPr sz="2400">
              <a:solidFill>
                <a:srgbClr val="C00000"/>
              </a:solidFill>
              <a:latin typeface="Times New Roman" panose="02020603050405020304" pitchFamily="2" charset="0"/>
              <a:cs typeface="Times New Roman" panose="02020603050405020304" pitchFamily="2" charset="0"/>
            </a:endParaRPr>
          </a:p>
          <a:p>
            <a:pPr indent="266700"/>
            <a:r>
              <a:rPr sz="2000">
                <a:solidFill>
                  <a:schemeClr val="tx1"/>
                </a:solidFill>
                <a:latin typeface="Times New Roman" panose="02020603050405020304" pitchFamily="2" charset="0"/>
                <a:cs typeface="Times New Roman" panose="02020603050405020304" pitchFamily="2" charset="0"/>
              </a:rPr>
              <a:t>发达国家开展创新创业教育时间较早，其教育理念具有战略性和前瞻性。</a:t>
            </a:r>
            <a:endParaRPr sz="2000">
              <a:solidFill>
                <a:schemeClr val="tx1"/>
              </a:solidFill>
              <a:latin typeface="Times New Roman" panose="02020603050405020304" pitchFamily="2" charset="0"/>
              <a:cs typeface="Times New Roman" panose="02020603050405020304" pitchFamily="2" charset="0"/>
            </a:endParaRPr>
          </a:p>
          <a:p>
            <a:pPr indent="266700"/>
            <a:r>
              <a:rPr sz="2000">
                <a:solidFill>
                  <a:schemeClr val="tx1"/>
                </a:solidFill>
                <a:latin typeface="Times New Roman" panose="02020603050405020304" pitchFamily="2" charset="0"/>
                <a:cs typeface="Times New Roman" panose="02020603050405020304" pitchFamily="2" charset="0"/>
              </a:rPr>
              <a:t>美国是世界上最早在高校中实施创新创业教育的国家，其创新创业教育在初始阶段带有功利主义色彩，以“企业家速成”为教育理念，目标是培养合格的创业者，使其能够自食其力，最大限度地为美国社会创造财富。后来，随着创业教育理论和实践的不断发展，这种理念逐渐转变为以培养创业精神和创业素质为核心的“素质理念”。美国考夫曼创业基金会在研究中指出，创业教育向个体教授理念和技能，使其能识别被他人忽视的机会、勇于做他人不敢做的事。创新创业教育不仅是要教会学生“如何创办企业”，更重要的是通过教授核心知识，培养学生辨别机遇、寻找机遇、管理团队和善于思辨的能力。美国高校创新创业教育将创新意识和创业品质传递给大学生，培养了具有开创性的创业一代，这体现了美国高校创新创业教育理念的前瞻性。由此可见，高校创新创业教育的任务是揭示创业的一般规律，传授创业的基本原理和方法，培养学生的企业家素养，使学生具备创业意识、创业能力和创业心理素质，以适应不断变化的社会。</a:t>
            </a:r>
            <a:endParaRPr sz="20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3271692" y="952318"/>
            <a:ext cx="5648616" cy="7551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一、国外“双创”教育的特点</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1998345" y="1707515"/>
            <a:ext cx="9523730" cy="4461510"/>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（一）具有战略性与前瞻性的教育理念</a:t>
            </a:r>
            <a:endParaRPr sz="2400">
              <a:solidFill>
                <a:srgbClr val="C00000"/>
              </a:solidFill>
              <a:latin typeface="Times New Roman" panose="02020603050405020304" pitchFamily="2" charset="0"/>
              <a:cs typeface="Times New Roman" panose="02020603050405020304" pitchFamily="2" charset="0"/>
            </a:endParaRPr>
          </a:p>
          <a:p>
            <a:pPr indent="266700"/>
            <a:r>
              <a:rPr sz="2000">
                <a:solidFill>
                  <a:schemeClr val="tx1"/>
                </a:solidFill>
                <a:latin typeface="Times New Roman" panose="02020603050405020304" pitchFamily="2" charset="0"/>
                <a:cs typeface="Times New Roman" panose="02020603050405020304" pitchFamily="2" charset="0"/>
              </a:rPr>
              <a:t>发达国家开展创新创业教育时间较早，其教育理念具有战略性和前瞻性。</a:t>
            </a:r>
            <a:endParaRPr sz="2000">
              <a:solidFill>
                <a:schemeClr val="tx1"/>
              </a:solidFill>
              <a:latin typeface="Times New Roman" panose="02020603050405020304" pitchFamily="2" charset="0"/>
              <a:cs typeface="Times New Roman" panose="02020603050405020304" pitchFamily="2" charset="0"/>
            </a:endParaRPr>
          </a:p>
          <a:p>
            <a:pPr indent="266700"/>
            <a:r>
              <a:rPr sz="2000">
                <a:solidFill>
                  <a:schemeClr val="tx1"/>
                </a:solidFill>
                <a:latin typeface="Times New Roman" panose="02020603050405020304" pitchFamily="2" charset="0"/>
                <a:cs typeface="Times New Roman" panose="02020603050405020304" pitchFamily="2" charset="0"/>
              </a:rPr>
              <a:t>美国是世界上最早在高校中实施创新创业教育的国家，其创新创业教育在初始阶段带有功利主义色彩，以“企业家速成”为教育理念，目标是培养合格的创业者，使其能够自食其力，最大限度地为美国社会创造财富。后来，随着创业教育理论和实践的不断发展，这种理念逐渐转变为以培养创业精神和创业素质为核心的“素质理念”。美国考夫曼创业基金会在研究中指出，创业教育向个体教授理念和技能，使其能识别被他人忽视的机会、勇于做他人不敢做的事。创新创业教育不仅是要教会学生“如何创办企业”，更重要的是通过教授核心知识，培养学生辨别机遇、寻找机遇、管理团队和善于思辨的能力。美国高校创新创业教育将创新意识和创业品质传递给大学生，培养了具有开创性的创业一代，这体现了美国高校创新创业教育理念的前瞻性。由此可见，高校创新创业教育的任务是揭示创业的一般规律，传授创业的基本原理和方法，培养学生的企业家素养，使学生具备创业意识、创业能力和创业心理素质，以适应不断变化的社会。</a:t>
            </a:r>
            <a:endParaRPr sz="20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3271692" y="952318"/>
            <a:ext cx="5648616" cy="7551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一、国外“双创”教育的特点</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1802130" y="1707515"/>
            <a:ext cx="9523730" cy="3846195"/>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（二）具有针对性与多样性的教育模式</a:t>
            </a:r>
            <a:endParaRPr sz="2400">
              <a:solidFill>
                <a:srgbClr val="C00000"/>
              </a:solidFill>
              <a:latin typeface="Times New Roman" panose="02020603050405020304" pitchFamily="2" charset="0"/>
              <a:cs typeface="Times New Roman" panose="02020603050405020304" pitchFamily="2" charset="0"/>
            </a:endParaRPr>
          </a:p>
          <a:p>
            <a:pPr indent="266700"/>
            <a:r>
              <a:rPr sz="2000">
                <a:solidFill>
                  <a:schemeClr val="tx1"/>
                </a:solidFill>
                <a:latin typeface="Times New Roman" panose="02020603050405020304" pitchFamily="2" charset="0"/>
                <a:cs typeface="Times New Roman" panose="02020603050405020304" pitchFamily="2" charset="0"/>
              </a:rPr>
              <a:t>国外高校创新创业教育模式依据不同的目标设立，具有针对性与多样性。</a:t>
            </a:r>
            <a:endParaRPr sz="2000">
              <a:solidFill>
                <a:schemeClr val="tx1"/>
              </a:solidFill>
              <a:latin typeface="Times New Roman" panose="02020603050405020304" pitchFamily="2" charset="0"/>
              <a:cs typeface="Times New Roman" panose="02020603050405020304" pitchFamily="2" charset="0"/>
            </a:endParaRPr>
          </a:p>
          <a:p>
            <a:pPr indent="266700"/>
            <a:r>
              <a:rPr sz="2000">
                <a:solidFill>
                  <a:schemeClr val="tx1"/>
                </a:solidFill>
                <a:latin typeface="Times New Roman" panose="02020603050405020304" pitchFamily="2" charset="0"/>
                <a:cs typeface="Times New Roman" panose="02020603050405020304" pitchFamily="2" charset="0"/>
              </a:rPr>
              <a:t>全校性模式在英国的创新创业教育中占主导地位。学校开设面向全体学生的创新创业课程，学生通过选修通识课、获取资格证书、辅修学位和经受培训等形式接受创新创业教育。而日本高校则采用四种创新创业教育模式：一是企业家涵养模式，针对全体在校学生开设创新创业教育通识课程， 培养学生的创新能力、营销策划能力和商务应用能力；二是创业专业教育模式，针对有创业意愿的学生开设以经济学、财务金融和高新技术为核心的创业教育课程，着力培养学生的专业素养和解决实际问题的能力；三是经营技能实践模式，针对商务专业的学生开设创新创业教育课程，课程设置注重实用性，培养学生的商务策划能力和企业经营技能；四是创业技能辅修模式，针对工科、医科背景的学生开设，将创新创业教育作为辅助课程，培养学生的前沿意识和决策能力。</a:t>
            </a:r>
            <a:endParaRPr sz="20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3271692" y="952318"/>
            <a:ext cx="5648616" cy="7551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一、国外“双创”教育的特点</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1802130" y="1707515"/>
            <a:ext cx="9523730" cy="3415030"/>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（三）具有系统性与开放性的教育内容</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日本高校把创新创业教育的相关内容纳入本科和研究生的选修课程或必修课程，创新创业教育课程主要有三大类：一是创业知识类课程，主要涉及企业经营管理、市场运作和金融财务等方面的知识；二是创业实践类课程，有的高校在本科教育和研究生教育中开设让学生亲身参与的互动实践型课程，还有一些高校开设有助于开展商务活动、进行商务沟通和拓展商务渠道的课程；三是创业实务讲座，高校定期举办实务讲座，聘请有创业经历、实务经验的人士为学生传授创业经验和技巧。</a:t>
            </a:r>
            <a:endParaRPr sz="24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3271692" y="952318"/>
            <a:ext cx="5648616" cy="7551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一、国外“双创”教育的特点</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692910" y="2040255"/>
            <a:ext cx="10096500" cy="344170"/>
          </a:xfrm>
          <a:prstGeom prst="rect">
            <a:avLst/>
          </a:prstGeom>
          <a:noFill/>
          <a:ln w="6350" cap="flat" cmpd="sng" algn="ctr">
            <a:noFill/>
            <a:prstDash val="solid"/>
          </a:ln>
          <a:effectLst/>
        </p:spPr>
        <p:txBody>
          <a:bodyPr lIns="120000" tIns="62400" rIns="120000" bIns="62400" anchor="ctr">
            <a:noAutofit/>
          </a:bodyPr>
          <a:lstStyle/>
          <a:p>
            <a:pPr>
              <a:spcBef>
                <a:spcPts val="25"/>
              </a:spcBef>
              <a:defRPr/>
            </a:pPr>
            <a:r>
              <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我国高校“双创”教育的发展脉络</a:t>
            </a:r>
            <a:endPar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6" name="矩形 5"/>
          <p:cNvSpPr/>
          <p:nvPr>
            <p:custDataLst>
              <p:tags r:id="rId2"/>
            </p:custDataLst>
          </p:nvPr>
        </p:nvSpPr>
        <p:spPr>
          <a:xfrm>
            <a:off x="1699260" y="2808605"/>
            <a:ext cx="10822940" cy="344170"/>
          </a:xfrm>
          <a:prstGeom prst="rect">
            <a:avLst/>
          </a:prstGeom>
          <a:noFill/>
          <a:ln w="6350" cap="flat" cmpd="sng" algn="ctr">
            <a:noFill/>
            <a:prstDash val="solid"/>
          </a:ln>
          <a:effectLst/>
        </p:spPr>
        <p:txBody>
          <a:bodyPr lIns="120000" tIns="62400" rIns="120000" bIns="62400" anchor="ctr">
            <a:noAutofit/>
          </a:bodyPr>
          <a:lstStyle/>
          <a:p>
            <a:pPr>
              <a:spcBef>
                <a:spcPts val="25"/>
              </a:spcBef>
              <a:defRPr/>
            </a:pPr>
            <a:r>
              <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我国高校“双创”教育的现实需求与实践基础</a:t>
            </a:r>
            <a:endPar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9" name="矩形 8"/>
          <p:cNvSpPr/>
          <p:nvPr>
            <p:custDataLst>
              <p:tags r:id="rId3"/>
            </p:custDataLst>
          </p:nvPr>
        </p:nvSpPr>
        <p:spPr>
          <a:xfrm>
            <a:off x="1699260" y="3514090"/>
            <a:ext cx="10499090" cy="344170"/>
          </a:xfrm>
          <a:prstGeom prst="rect">
            <a:avLst/>
          </a:prstGeom>
          <a:noFill/>
          <a:ln w="6350" cap="flat" cmpd="sng" algn="ctr">
            <a:noFill/>
            <a:prstDash val="solid"/>
          </a:ln>
          <a:effectLst/>
        </p:spPr>
        <p:txBody>
          <a:bodyPr lIns="120000" tIns="62400" rIns="120000" bIns="62400" anchor="ctr">
            <a:noAutofit/>
          </a:bodyPr>
          <a:lstStyle/>
          <a:p>
            <a:pPr>
              <a:spcBef>
                <a:spcPts val="25"/>
              </a:spcBef>
              <a:defRPr/>
            </a:pPr>
            <a:r>
              <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国外“双创”教育的特点与启示</a:t>
            </a:r>
            <a:endPar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10" name="矩形 9"/>
          <p:cNvSpPr/>
          <p:nvPr>
            <p:custDataLst>
              <p:tags r:id="rId4"/>
            </p:custDataLst>
          </p:nvPr>
        </p:nvSpPr>
        <p:spPr>
          <a:xfrm>
            <a:off x="1762760" y="4184015"/>
            <a:ext cx="9447530" cy="344170"/>
          </a:xfrm>
          <a:prstGeom prst="rect">
            <a:avLst/>
          </a:prstGeom>
          <a:noFill/>
          <a:ln w="6350" cap="flat" cmpd="sng" algn="ctr">
            <a:noFill/>
            <a:prstDash val="solid"/>
          </a:ln>
          <a:effectLst/>
        </p:spPr>
        <p:txBody>
          <a:bodyPr lIns="120000" tIns="62400" rIns="120000" bIns="62400" anchor="ctr">
            <a:noAutofit/>
            <a:scene3d>
              <a:camera prst="orthographicFront"/>
              <a:lightRig rig="threePt" dir="t"/>
            </a:scene3d>
          </a:bodyPr>
          <a:p>
            <a:pPr>
              <a:spcBef>
                <a:spcPts val="25"/>
              </a:spcBef>
              <a:defRPr/>
            </a:pPr>
            <a:r>
              <a:rPr lang="zh-CN" altLang="en-US" sz="3600" kern="0" dirty="0">
                <a:solidFill>
                  <a:schemeClr val="tx1"/>
                </a:solidFill>
                <a:effectLst/>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我国高校“双创”教育的核心内容</a:t>
            </a:r>
            <a:endParaRPr lang="zh-CN" altLang="en-US" sz="3600" kern="0" dirty="0">
              <a:solidFill>
                <a:schemeClr val="tx1"/>
              </a:solidFill>
              <a:effectLst/>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12" name="矩形 11"/>
          <p:cNvSpPr/>
          <p:nvPr/>
        </p:nvSpPr>
        <p:spPr>
          <a:xfrm>
            <a:off x="4001770" y="0"/>
            <a:ext cx="3144520" cy="1322070"/>
          </a:xfrm>
          <a:prstGeom prst="rect">
            <a:avLst/>
          </a:prstGeom>
          <a:noFill/>
          <a:ln>
            <a:noFill/>
          </a:ln>
        </p:spPr>
        <p:txBody>
          <a:bodyPr wrap="square" rtlCol="0" anchor="t">
            <a:spAutoFit/>
          </a:bodyPr>
          <a:p>
            <a:pPr algn="ctr"/>
            <a:r>
              <a:rPr lang="zh-CN" altLang="en-US" sz="80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目录</a:t>
            </a:r>
            <a:endParaRPr lang="zh-CN" altLang="en-US" sz="80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sp>
        <p:nvSpPr>
          <p:cNvPr id="14" name="矩形 13"/>
          <p:cNvSpPr/>
          <p:nvPr/>
        </p:nvSpPr>
        <p:spPr>
          <a:xfrm>
            <a:off x="3366135" y="1090295"/>
            <a:ext cx="4761230" cy="706755"/>
          </a:xfrm>
          <a:prstGeom prst="rect">
            <a:avLst/>
          </a:prstGeom>
          <a:noFill/>
          <a:ln>
            <a:noFill/>
          </a:ln>
        </p:spPr>
        <p:txBody>
          <a:bodyPr wrap="square" rtlCol="0" anchor="t">
            <a:spAutoFit/>
          </a:bodyPr>
          <a:p>
            <a:pPr algn="ctr"/>
            <a:r>
              <a:rPr lang="en-US" altLang="zh-CN" sz="40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DIRECTORY</a:t>
            </a:r>
            <a:endParaRPr lang="en-US" altLang="zh-CN" sz="40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pic>
        <p:nvPicPr>
          <p:cNvPr id="15" name="图片 14" descr="图片包含 游戏机&#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2230" y="3668395"/>
            <a:ext cx="3139440" cy="3139440"/>
          </a:xfrm>
          <a:prstGeom prst="rect">
            <a:avLst/>
          </a:prstGeom>
        </p:spPr>
      </p:pic>
      <p:sp>
        <p:nvSpPr>
          <p:cNvPr id="16" name="矩形 15"/>
          <p:cNvSpPr/>
          <p:nvPr/>
        </p:nvSpPr>
        <p:spPr>
          <a:xfrm>
            <a:off x="377825" y="1751330"/>
            <a:ext cx="1504315" cy="922020"/>
          </a:xfrm>
          <a:prstGeom prst="rect">
            <a:avLst/>
          </a:prstGeom>
          <a:noFill/>
          <a:ln>
            <a:noFill/>
          </a:ln>
        </p:spPr>
        <p:txBody>
          <a:bodyPr wrap="square" rtlCol="0" anchor="t">
            <a:spAutoFit/>
          </a:bodyPr>
          <a:p>
            <a:pPr algn="ctr"/>
            <a:r>
              <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01</a:t>
            </a:r>
            <a:endPar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sp>
        <p:nvSpPr>
          <p:cNvPr id="17" name="矩形 16"/>
          <p:cNvSpPr/>
          <p:nvPr/>
        </p:nvSpPr>
        <p:spPr>
          <a:xfrm>
            <a:off x="377825" y="2384425"/>
            <a:ext cx="1504315" cy="922020"/>
          </a:xfrm>
          <a:prstGeom prst="rect">
            <a:avLst/>
          </a:prstGeom>
          <a:noFill/>
          <a:ln>
            <a:noFill/>
          </a:ln>
        </p:spPr>
        <p:txBody>
          <a:bodyPr wrap="square" rtlCol="0" anchor="t">
            <a:spAutoFit/>
          </a:bodyPr>
          <a:p>
            <a:pPr algn="ctr"/>
            <a:r>
              <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02</a:t>
            </a:r>
            <a:endPar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sp>
        <p:nvSpPr>
          <p:cNvPr id="18" name="矩形 17"/>
          <p:cNvSpPr/>
          <p:nvPr/>
        </p:nvSpPr>
        <p:spPr>
          <a:xfrm>
            <a:off x="377825" y="3152775"/>
            <a:ext cx="1504315" cy="922020"/>
          </a:xfrm>
          <a:prstGeom prst="rect">
            <a:avLst/>
          </a:prstGeom>
          <a:noFill/>
          <a:ln>
            <a:noFill/>
          </a:ln>
        </p:spPr>
        <p:txBody>
          <a:bodyPr wrap="square" rtlCol="0" anchor="t">
            <a:spAutoFit/>
          </a:bodyPr>
          <a:p>
            <a:pPr algn="ctr"/>
            <a:r>
              <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03</a:t>
            </a:r>
            <a:endPar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sp>
        <p:nvSpPr>
          <p:cNvPr id="19" name="矩形 18"/>
          <p:cNvSpPr/>
          <p:nvPr/>
        </p:nvSpPr>
        <p:spPr>
          <a:xfrm>
            <a:off x="377825" y="3858260"/>
            <a:ext cx="1504315" cy="922020"/>
          </a:xfrm>
          <a:prstGeom prst="rect">
            <a:avLst/>
          </a:prstGeom>
          <a:noFill/>
          <a:ln>
            <a:noFill/>
          </a:ln>
        </p:spPr>
        <p:txBody>
          <a:bodyPr wrap="square" rtlCol="0" anchor="t">
            <a:spAutoFit/>
          </a:bodyPr>
          <a:p>
            <a:pPr algn="ctr"/>
            <a:r>
              <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04</a:t>
            </a:r>
            <a:endPar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sp>
        <p:nvSpPr>
          <p:cNvPr id="99" name="矩形 15366"/>
          <p:cNvSpPr>
            <a:spLocks noChangeArrowheads="1"/>
          </p:cNvSpPr>
          <p:nvPr/>
        </p:nvSpPr>
        <p:spPr bwMode="auto">
          <a:xfrm>
            <a:off x="3265805" y="5462999"/>
            <a:ext cx="2750820" cy="76371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单元自测</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sp>
        <p:nvSpPr>
          <p:cNvPr id="4" name="矩形 15366">
            <a:hlinkClick r:id="rId6" action="ppaction://hlinksldjump"/>
          </p:cNvPr>
          <p:cNvSpPr>
            <a:spLocks noChangeArrowheads="1"/>
          </p:cNvSpPr>
          <p:nvPr/>
        </p:nvSpPr>
        <p:spPr bwMode="auto">
          <a:xfrm>
            <a:off x="3402965" y="5417914"/>
            <a:ext cx="2750820" cy="76371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单元自测</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sp>
        <p:nvSpPr>
          <p:cNvPr id="5" name="矩形 15366">
            <a:hlinkClick r:id="rId7" action="ppaction://hlinksldjump"/>
          </p:cNvPr>
          <p:cNvSpPr>
            <a:spLocks noChangeArrowheads="1"/>
          </p:cNvSpPr>
          <p:nvPr/>
        </p:nvSpPr>
        <p:spPr bwMode="auto">
          <a:xfrm>
            <a:off x="6487795" y="5422124"/>
            <a:ext cx="2750820" cy="75529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主题讨论</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sp>
        <p:nvSpPr>
          <p:cNvPr id="11" name="矩形 15366">
            <a:hlinkClick r:id="rId8" action="ppaction://hlinksldjump"/>
          </p:cNvPr>
          <p:cNvSpPr>
            <a:spLocks noChangeArrowheads="1"/>
          </p:cNvSpPr>
          <p:nvPr/>
        </p:nvSpPr>
        <p:spPr bwMode="auto">
          <a:xfrm>
            <a:off x="217805" y="5471654"/>
            <a:ext cx="2750820" cy="75529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案例分析</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pic>
        <p:nvPicPr>
          <p:cNvPr id="8" name="图片 7" descr="&amp;pky8338973931&amp;"/>
          <p:cNvPicPr>
            <a:picLocks noChangeAspect="1"/>
          </p:cNvPicPr>
          <p:nvPr/>
        </p:nvPicPr>
        <p:blipFill>
          <a:blip r:embed="rId9">
            <a:clrChange>
              <a:clrFrom>
                <a:srgbClr val="FFFFFF">
                  <a:alpha val="100000"/>
                </a:srgbClr>
              </a:clrFrom>
              <a:clrTo>
                <a:srgbClr val="FFFFFF">
                  <a:alpha val="100000"/>
                  <a:alpha val="0"/>
                </a:srgbClr>
              </a:clrTo>
            </a:clrChange>
          </a:blip>
          <a:stretch>
            <a:fillRect/>
          </a:stretch>
        </p:blipFill>
        <p:spPr>
          <a:xfrm>
            <a:off x="713105" y="56515"/>
            <a:ext cx="2748280" cy="18154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accel="50000" fill="hold" grpId="1" nodeType="clickEffect">
                                  <p:stCondLst>
                                    <p:cond delay="0"/>
                                  </p:stCondLst>
                                  <p:childTnLst>
                                    <p:animScale>
                                      <p:cBhvr>
                                        <p:cTn id="6" dur="187" fill="hold">
                                          <p:stCondLst>
                                            <p:cond delay="0"/>
                                          </p:stCondLst>
                                        </p:cTn>
                                        <p:tgtEl>
                                          <p:spTgt spid="12"/>
                                        </p:tgtEl>
                                      </p:cBhvr>
                                      <p:from x="100000" y="100000"/>
                                      <p:to x="140000" y="60000"/>
                                    </p:animScale>
                                    <p:animScale>
                                      <p:cBhvr>
                                        <p:cTn id="7" dur="62" fill="hold">
                                          <p:stCondLst>
                                            <p:cond delay="187"/>
                                          </p:stCondLst>
                                        </p:cTn>
                                        <p:tgtEl>
                                          <p:spTgt spid="12"/>
                                        </p:tgtEl>
                                      </p:cBhvr>
                                      <p:from x="140000" y="60000"/>
                                      <p:to x="80000" y="120000"/>
                                    </p:animScale>
                                    <p:animScale>
                                      <p:cBhvr>
                                        <p:cTn id="8" dur="187" fill="hold">
                                          <p:stCondLst>
                                            <p:cond delay="250"/>
                                          </p:stCondLst>
                                        </p:cTn>
                                        <p:tgtEl>
                                          <p:spTgt spid="12"/>
                                        </p:tgtEl>
                                      </p:cBhvr>
                                      <p:from x="80000" y="120000"/>
                                      <p:to x="120000" y="80000"/>
                                    </p:animScale>
                                    <p:animScale>
                                      <p:cBhvr>
                                        <p:cTn id="9" dur="187" fill="hold">
                                          <p:stCondLst>
                                            <p:cond delay="438"/>
                                          </p:stCondLst>
                                        </p:cTn>
                                        <p:tgtEl>
                                          <p:spTgt spid="12"/>
                                        </p:tgtEl>
                                      </p:cBhvr>
                                      <p:from x="120000" y="80000"/>
                                      <p:to x="90000" y="110000"/>
                                    </p:animScale>
                                    <p:animScale>
                                      <p:cBhvr>
                                        <p:cTn id="10" dur="187" fill="hold">
                                          <p:stCondLst>
                                            <p:cond delay="625"/>
                                          </p:stCondLst>
                                        </p:cTn>
                                        <p:tgtEl>
                                          <p:spTgt spid="12"/>
                                        </p:tgtEl>
                                      </p:cBhvr>
                                      <p:from x="90000" y="110000"/>
                                      <p:to x="105000" y="95000"/>
                                    </p:animScale>
                                    <p:animScale>
                                      <p:cBhvr>
                                        <p:cTn id="11" dur="187" fill="hold">
                                          <p:stCondLst>
                                            <p:cond delay="813"/>
                                          </p:stCondLst>
                                        </p:cTn>
                                        <p:tgtEl>
                                          <p:spTgt spid="12"/>
                                        </p:tgtEl>
                                      </p:cBhvr>
                                      <p:from x="105000" y="95000"/>
                                      <p:to x="100000" y="100000"/>
                                    </p:animScale>
                                  </p:childTnLst>
                                </p:cTn>
                              </p:par>
                            </p:childTnLst>
                          </p:cTn>
                        </p:par>
                      </p:childTnLst>
                    </p:cTn>
                  </p:par>
                  <p:par>
                    <p:cTn id="12" fill="hold">
                      <p:stCondLst>
                        <p:cond delay="indefinite"/>
                      </p:stCondLst>
                      <p:childTnLst>
                        <p:par>
                          <p:cTn id="13" fill="hold">
                            <p:stCondLst>
                              <p:cond delay="0"/>
                            </p:stCondLst>
                            <p:childTnLst>
                              <p:par>
                                <p:cTn id="14" presetID="0" presetClass="entr" presetSubtype="0" accel="50000" fill="hold" grpId="4" nodeType="clickEffect">
                                  <p:stCondLst>
                                    <p:cond delay="0"/>
                                  </p:stCondLst>
                                  <p:childTnLst>
                                    <p:animScale>
                                      <p:cBhvr>
                                        <p:cTn id="15" dur="187" fill="hold">
                                          <p:stCondLst>
                                            <p:cond delay="0"/>
                                          </p:stCondLst>
                                        </p:cTn>
                                        <p:tgtEl>
                                          <p:spTgt spid="3"/>
                                        </p:tgtEl>
                                      </p:cBhvr>
                                      <p:from x="100000" y="100000"/>
                                      <p:to x="140000" y="60000"/>
                                    </p:animScale>
                                    <p:animScale>
                                      <p:cBhvr>
                                        <p:cTn id="16" dur="62" fill="hold">
                                          <p:stCondLst>
                                            <p:cond delay="187"/>
                                          </p:stCondLst>
                                        </p:cTn>
                                        <p:tgtEl>
                                          <p:spTgt spid="3"/>
                                        </p:tgtEl>
                                      </p:cBhvr>
                                      <p:from x="140000" y="60000"/>
                                      <p:to x="80000" y="120000"/>
                                    </p:animScale>
                                    <p:animScale>
                                      <p:cBhvr>
                                        <p:cTn id="17" dur="187" fill="hold">
                                          <p:stCondLst>
                                            <p:cond delay="250"/>
                                          </p:stCondLst>
                                        </p:cTn>
                                        <p:tgtEl>
                                          <p:spTgt spid="3"/>
                                        </p:tgtEl>
                                      </p:cBhvr>
                                      <p:from x="80000" y="120000"/>
                                      <p:to x="120000" y="80000"/>
                                    </p:animScale>
                                    <p:animScale>
                                      <p:cBhvr>
                                        <p:cTn id="18" dur="187" fill="hold">
                                          <p:stCondLst>
                                            <p:cond delay="438"/>
                                          </p:stCondLst>
                                        </p:cTn>
                                        <p:tgtEl>
                                          <p:spTgt spid="3"/>
                                        </p:tgtEl>
                                      </p:cBhvr>
                                      <p:from x="120000" y="80000"/>
                                      <p:to x="90000" y="110000"/>
                                    </p:animScale>
                                    <p:animScale>
                                      <p:cBhvr>
                                        <p:cTn id="19" dur="187" fill="hold">
                                          <p:stCondLst>
                                            <p:cond delay="625"/>
                                          </p:stCondLst>
                                        </p:cTn>
                                        <p:tgtEl>
                                          <p:spTgt spid="3"/>
                                        </p:tgtEl>
                                      </p:cBhvr>
                                      <p:from x="90000" y="110000"/>
                                      <p:to x="105000" y="95000"/>
                                    </p:animScale>
                                    <p:animScale>
                                      <p:cBhvr>
                                        <p:cTn id="20" dur="187" fill="hold">
                                          <p:stCondLst>
                                            <p:cond delay="813"/>
                                          </p:stCondLst>
                                        </p:cTn>
                                        <p:tgtEl>
                                          <p:spTgt spid="3"/>
                                        </p:tgtEl>
                                      </p:cBhvr>
                                      <p:from x="105000" y="95000"/>
                                      <p:to x="100000" y="100000"/>
                                    </p:animScale>
                                  </p:childTnLst>
                                </p:cTn>
                              </p:par>
                            </p:childTnLst>
                          </p:cTn>
                        </p:par>
                      </p:childTnLst>
                    </p:cTn>
                  </p:par>
                  <p:par>
                    <p:cTn id="21" fill="hold">
                      <p:stCondLst>
                        <p:cond delay="indefinite"/>
                      </p:stCondLst>
                      <p:childTnLst>
                        <p:par>
                          <p:cTn id="22" fill="hold">
                            <p:stCondLst>
                              <p:cond delay="0"/>
                            </p:stCondLst>
                            <p:childTnLst>
                              <p:par>
                                <p:cTn id="23" presetID="0" presetClass="entr" presetSubtype="0" accel="50000" fill="hold" grpId="4" nodeType="clickEffect">
                                  <p:stCondLst>
                                    <p:cond delay="0"/>
                                  </p:stCondLst>
                                  <p:childTnLst>
                                    <p:animScale>
                                      <p:cBhvr>
                                        <p:cTn id="24" dur="187" fill="hold">
                                          <p:stCondLst>
                                            <p:cond delay="0"/>
                                          </p:stCondLst>
                                        </p:cTn>
                                        <p:tgtEl>
                                          <p:spTgt spid="6"/>
                                        </p:tgtEl>
                                      </p:cBhvr>
                                      <p:from x="100000" y="100000"/>
                                      <p:to x="140000" y="60000"/>
                                    </p:animScale>
                                    <p:animScale>
                                      <p:cBhvr>
                                        <p:cTn id="25" dur="62" fill="hold">
                                          <p:stCondLst>
                                            <p:cond delay="187"/>
                                          </p:stCondLst>
                                        </p:cTn>
                                        <p:tgtEl>
                                          <p:spTgt spid="6"/>
                                        </p:tgtEl>
                                      </p:cBhvr>
                                      <p:from x="140000" y="60000"/>
                                      <p:to x="80000" y="120000"/>
                                    </p:animScale>
                                    <p:animScale>
                                      <p:cBhvr>
                                        <p:cTn id="26" dur="187" fill="hold">
                                          <p:stCondLst>
                                            <p:cond delay="250"/>
                                          </p:stCondLst>
                                        </p:cTn>
                                        <p:tgtEl>
                                          <p:spTgt spid="6"/>
                                        </p:tgtEl>
                                      </p:cBhvr>
                                      <p:from x="80000" y="120000"/>
                                      <p:to x="120000" y="80000"/>
                                    </p:animScale>
                                    <p:animScale>
                                      <p:cBhvr>
                                        <p:cTn id="27" dur="187" fill="hold">
                                          <p:stCondLst>
                                            <p:cond delay="438"/>
                                          </p:stCondLst>
                                        </p:cTn>
                                        <p:tgtEl>
                                          <p:spTgt spid="6"/>
                                        </p:tgtEl>
                                      </p:cBhvr>
                                      <p:from x="120000" y="80000"/>
                                      <p:to x="90000" y="110000"/>
                                    </p:animScale>
                                    <p:animScale>
                                      <p:cBhvr>
                                        <p:cTn id="28" dur="187" fill="hold">
                                          <p:stCondLst>
                                            <p:cond delay="625"/>
                                          </p:stCondLst>
                                        </p:cTn>
                                        <p:tgtEl>
                                          <p:spTgt spid="6"/>
                                        </p:tgtEl>
                                      </p:cBhvr>
                                      <p:from x="90000" y="110000"/>
                                      <p:to x="105000" y="95000"/>
                                    </p:animScale>
                                    <p:animScale>
                                      <p:cBhvr>
                                        <p:cTn id="29" dur="187" fill="hold">
                                          <p:stCondLst>
                                            <p:cond delay="813"/>
                                          </p:stCondLst>
                                        </p:cTn>
                                        <p:tgtEl>
                                          <p:spTgt spid="6"/>
                                        </p:tgtEl>
                                      </p:cBhvr>
                                      <p:from x="105000" y="95000"/>
                                      <p:to x="100000" y="100000"/>
                                    </p:animScale>
                                  </p:childTnLst>
                                </p:cTn>
                              </p:par>
                            </p:childTnLst>
                          </p:cTn>
                        </p:par>
                      </p:childTnLst>
                    </p:cTn>
                  </p:par>
                  <p:par>
                    <p:cTn id="30" fill="hold">
                      <p:stCondLst>
                        <p:cond delay="indefinite"/>
                      </p:stCondLst>
                      <p:childTnLst>
                        <p:par>
                          <p:cTn id="31" fill="hold">
                            <p:stCondLst>
                              <p:cond delay="0"/>
                            </p:stCondLst>
                            <p:childTnLst>
                              <p:par>
                                <p:cTn id="32" presetID="0" presetClass="entr" presetSubtype="0" accel="50000" fill="hold" grpId="4" nodeType="clickEffect">
                                  <p:stCondLst>
                                    <p:cond delay="0"/>
                                  </p:stCondLst>
                                  <p:childTnLst>
                                    <p:animScale>
                                      <p:cBhvr>
                                        <p:cTn id="33" dur="187" fill="hold">
                                          <p:stCondLst>
                                            <p:cond delay="0"/>
                                          </p:stCondLst>
                                        </p:cTn>
                                        <p:tgtEl>
                                          <p:spTgt spid="9"/>
                                        </p:tgtEl>
                                      </p:cBhvr>
                                      <p:from x="100000" y="100000"/>
                                      <p:to x="140000" y="60000"/>
                                    </p:animScale>
                                    <p:animScale>
                                      <p:cBhvr>
                                        <p:cTn id="34" dur="62" fill="hold">
                                          <p:stCondLst>
                                            <p:cond delay="187"/>
                                          </p:stCondLst>
                                        </p:cTn>
                                        <p:tgtEl>
                                          <p:spTgt spid="9"/>
                                        </p:tgtEl>
                                      </p:cBhvr>
                                      <p:from x="140000" y="60000"/>
                                      <p:to x="80000" y="120000"/>
                                    </p:animScale>
                                    <p:animScale>
                                      <p:cBhvr>
                                        <p:cTn id="35" dur="187" fill="hold">
                                          <p:stCondLst>
                                            <p:cond delay="250"/>
                                          </p:stCondLst>
                                        </p:cTn>
                                        <p:tgtEl>
                                          <p:spTgt spid="9"/>
                                        </p:tgtEl>
                                      </p:cBhvr>
                                      <p:from x="80000" y="120000"/>
                                      <p:to x="120000" y="80000"/>
                                    </p:animScale>
                                    <p:animScale>
                                      <p:cBhvr>
                                        <p:cTn id="36" dur="187" fill="hold">
                                          <p:stCondLst>
                                            <p:cond delay="438"/>
                                          </p:stCondLst>
                                        </p:cTn>
                                        <p:tgtEl>
                                          <p:spTgt spid="9"/>
                                        </p:tgtEl>
                                      </p:cBhvr>
                                      <p:from x="120000" y="80000"/>
                                      <p:to x="90000" y="110000"/>
                                    </p:animScale>
                                    <p:animScale>
                                      <p:cBhvr>
                                        <p:cTn id="37" dur="187" fill="hold">
                                          <p:stCondLst>
                                            <p:cond delay="625"/>
                                          </p:stCondLst>
                                        </p:cTn>
                                        <p:tgtEl>
                                          <p:spTgt spid="9"/>
                                        </p:tgtEl>
                                      </p:cBhvr>
                                      <p:from x="90000" y="110000"/>
                                      <p:to x="105000" y="95000"/>
                                    </p:animScale>
                                    <p:animScale>
                                      <p:cBhvr>
                                        <p:cTn id="38" dur="187" fill="hold">
                                          <p:stCondLst>
                                            <p:cond delay="813"/>
                                          </p:stCondLst>
                                        </p:cTn>
                                        <p:tgtEl>
                                          <p:spTgt spid="9"/>
                                        </p:tgtEl>
                                      </p:cBhvr>
                                      <p:from x="105000" y="95000"/>
                                      <p:to x="100000" y="100000"/>
                                    </p:animScale>
                                  </p:childTnLst>
                                </p:cTn>
                              </p:par>
                            </p:childTnLst>
                          </p:cTn>
                        </p:par>
                      </p:childTnLst>
                    </p:cTn>
                  </p:par>
                  <p:par>
                    <p:cTn id="39" fill="hold">
                      <p:stCondLst>
                        <p:cond delay="indefinite"/>
                      </p:stCondLst>
                      <p:childTnLst>
                        <p:par>
                          <p:cTn id="40" fill="hold">
                            <p:stCondLst>
                              <p:cond delay="0"/>
                            </p:stCondLst>
                            <p:childTnLst>
                              <p:par>
                                <p:cTn id="41" presetID="0" presetClass="entr" presetSubtype="0" accel="50000" fill="hold" grpId="4" nodeType="clickEffect">
                                  <p:stCondLst>
                                    <p:cond delay="0"/>
                                  </p:stCondLst>
                                  <p:childTnLst>
                                    <p:animScale>
                                      <p:cBhvr>
                                        <p:cTn id="42" dur="187" fill="hold">
                                          <p:stCondLst>
                                            <p:cond delay="0"/>
                                          </p:stCondLst>
                                        </p:cTn>
                                        <p:tgtEl>
                                          <p:spTgt spid="10"/>
                                        </p:tgtEl>
                                      </p:cBhvr>
                                      <p:from x="100000" y="100000"/>
                                      <p:to x="140000" y="60000"/>
                                    </p:animScale>
                                    <p:animScale>
                                      <p:cBhvr>
                                        <p:cTn id="43" dur="62" fill="hold">
                                          <p:stCondLst>
                                            <p:cond delay="187"/>
                                          </p:stCondLst>
                                        </p:cTn>
                                        <p:tgtEl>
                                          <p:spTgt spid="10"/>
                                        </p:tgtEl>
                                      </p:cBhvr>
                                      <p:from x="140000" y="60000"/>
                                      <p:to x="80000" y="120000"/>
                                    </p:animScale>
                                    <p:animScale>
                                      <p:cBhvr>
                                        <p:cTn id="44" dur="187" fill="hold">
                                          <p:stCondLst>
                                            <p:cond delay="250"/>
                                          </p:stCondLst>
                                        </p:cTn>
                                        <p:tgtEl>
                                          <p:spTgt spid="10"/>
                                        </p:tgtEl>
                                      </p:cBhvr>
                                      <p:from x="80000" y="120000"/>
                                      <p:to x="120000" y="80000"/>
                                    </p:animScale>
                                    <p:animScale>
                                      <p:cBhvr>
                                        <p:cTn id="45" dur="187" fill="hold">
                                          <p:stCondLst>
                                            <p:cond delay="438"/>
                                          </p:stCondLst>
                                        </p:cTn>
                                        <p:tgtEl>
                                          <p:spTgt spid="10"/>
                                        </p:tgtEl>
                                      </p:cBhvr>
                                      <p:from x="120000" y="80000"/>
                                      <p:to x="90000" y="110000"/>
                                    </p:animScale>
                                    <p:animScale>
                                      <p:cBhvr>
                                        <p:cTn id="46" dur="187" fill="hold">
                                          <p:stCondLst>
                                            <p:cond delay="625"/>
                                          </p:stCondLst>
                                        </p:cTn>
                                        <p:tgtEl>
                                          <p:spTgt spid="10"/>
                                        </p:tgtEl>
                                      </p:cBhvr>
                                      <p:from x="90000" y="110000"/>
                                      <p:to x="105000" y="95000"/>
                                    </p:animScale>
                                    <p:animScale>
                                      <p:cBhvr>
                                        <p:cTn id="47" dur="187" fill="hold">
                                          <p:stCondLst>
                                            <p:cond delay="813"/>
                                          </p:stCondLst>
                                        </p:cTn>
                                        <p:tgtEl>
                                          <p:spTgt spid="10"/>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9" grpId="0" bldLvl="0" animBg="1"/>
      <p:bldP spid="10" grpId="0" bldLvl="0" animBg="1"/>
      <p:bldP spid="3" grpId="1" animBg="1"/>
      <p:bldP spid="6" grpId="1" animBg="1"/>
      <p:bldP spid="9" grpId="1" animBg="1"/>
      <p:bldP spid="10" grpId="1" animBg="1"/>
      <p:bldP spid="12" grpId="0"/>
      <p:bldP spid="14" grpId="0"/>
      <p:bldP spid="16" grpId="0"/>
      <p:bldP spid="17" grpId="0"/>
      <p:bldP spid="18" grpId="0"/>
      <p:bldP spid="19" grpId="0"/>
      <p:bldP spid="10" grpId="2" animBg="1"/>
      <p:bldP spid="9" grpId="2" animBg="1"/>
      <p:bldP spid="6" grpId="2" animBg="1"/>
      <p:bldP spid="3" grpId="2" animBg="1"/>
      <p:bldP spid="10" grpId="3" animBg="1"/>
      <p:bldP spid="9" grpId="3" animBg="1"/>
      <p:bldP spid="6" grpId="3" animBg="1"/>
      <p:bldP spid="3" grpId="3" animBg="1"/>
      <p:bldP spid="12" grpId="1"/>
      <p:bldP spid="14" grpId="1"/>
      <p:bldP spid="3" grpId="4" animBg="1"/>
      <p:bldP spid="6" grpId="4" bldLvl="0" animBg="1"/>
      <p:bldP spid="9" grpId="4" bldLvl="0" animBg="1"/>
      <p:bldP spid="10" grpId="4"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1802130" y="1707515"/>
            <a:ext cx="9523730" cy="3046095"/>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（四）具有灵活性与体验性的教育方法</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美国高校在开展创新创业教育的过程中逐渐形成了一套教学方法体系，如基于实践的教学方法、基于问题的教学方法和基于体验的教学方法。哈佛商学院、麻省理工学院和斯坦福大学等知名高校将理论教学与实践教学相结合，实现“产学研”一体化的教学模式，充分利用案例分析、项目教学和科研训练等形式开展创新创业教育。此外，它们还开展形式多样、内容丰富的创新创业竞赛活动， 鼓励学生积极参与，使其获得创新创业体验。</a:t>
            </a:r>
            <a:endParaRPr sz="2400">
              <a:solidFill>
                <a:schemeClr val="tx1"/>
              </a:solidFill>
              <a:latin typeface="Times New Roman" panose="02020603050405020304" pitchFamily="2" charset="0"/>
              <a:cs typeface="Times New Roman" panose="02020603050405020304" pitchFamily="2" charset="0"/>
            </a:endParaRPr>
          </a:p>
        </p:txBody>
      </p:sp>
      <p:sp>
        <p:nvSpPr>
          <p:cNvPr id="3" name="矩形 15366"/>
          <p:cNvSpPr>
            <a:spLocks noChangeArrowheads="1"/>
          </p:cNvSpPr>
          <p:nvPr/>
        </p:nvSpPr>
        <p:spPr bwMode="auto">
          <a:xfrm>
            <a:off x="3271692" y="952318"/>
            <a:ext cx="5648616" cy="7551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一、国外“双创”教育的特点</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1802130" y="1707515"/>
            <a:ext cx="9523730" cy="3415030"/>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（五）具有专业性与实践性相统一的教育师资</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为了提高创新创业教育的质量，培养优秀的创业人才，国外高校高度重视师资队伍建设。</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美国高校创新创业教育的师资队伍主要分成两部分：一是专职教师，高校鼓励教师与企业进行科研合作，在企业担任职务，接受专业培训；二是兼职教师，高校聘请具有丰富的实践经验的企业界人士担任教师。例如，英国高校教授创新创业课程的教师中，专职教师占 93%，其中有商业管理经验的占 61%，有创业经历的占 30%；兼职教师占 21%，其中 98% 的教师具有实业管理经验， 70% 的教师创立过自己的企业。</a:t>
            </a:r>
            <a:endParaRPr sz="2400">
              <a:solidFill>
                <a:schemeClr val="tx1"/>
              </a:solidFill>
              <a:latin typeface="Times New Roman" panose="02020603050405020304" pitchFamily="2" charset="0"/>
              <a:cs typeface="Times New Roman" panose="02020603050405020304" pitchFamily="2" charset="0"/>
            </a:endParaRPr>
          </a:p>
        </p:txBody>
      </p:sp>
      <p:sp>
        <p:nvSpPr>
          <p:cNvPr id="3" name="矩形 15366"/>
          <p:cNvSpPr>
            <a:spLocks noChangeArrowheads="1"/>
          </p:cNvSpPr>
          <p:nvPr/>
        </p:nvSpPr>
        <p:spPr bwMode="auto">
          <a:xfrm>
            <a:off x="3271692" y="952318"/>
            <a:ext cx="5648616" cy="7551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一、国外“双创”教育的特点</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952318"/>
            <a:ext cx="5648616" cy="7551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一、国外“双创”教育的特点</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1548130" y="1707515"/>
            <a:ext cx="9777730" cy="4154170"/>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（六）具有协同性与扶植性的教育生态</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国外高校注重整合与利用政府、社会资源，使其协同配合、共同支持创新创业教育，构建宽松、良好的创新创业教育生态系统。以日本高校为例，它们将创新创业教育与扶植创业相结合，具体有以下两种方式。</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第一，设立专门的指导机构和创业基金。高校设立扶植学生创业的专门指导机构 —— 创业援助部门，同时还设立资助学生开展创业活动、创办风险投资企业的“创业后援基金”，以解决学生创业之初缺少启动资金的问题。</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第二，有效利用校友资源。高校充分利用知名校友的宝贵资源，通过校友会以及有影响力的知名校友创立的基金会，将创新创业教育与扶植创业结合起来。。</a:t>
            </a:r>
            <a:endParaRPr sz="2400">
              <a:solidFill>
                <a:schemeClr val="tx1"/>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99" name="矩形 15366"/>
          <p:cNvSpPr>
            <a:spLocks noChangeArrowheads="1"/>
          </p:cNvSpPr>
          <p:nvPr/>
        </p:nvSpPr>
        <p:spPr bwMode="auto">
          <a:xfrm>
            <a:off x="2286000" y="794752"/>
            <a:ext cx="7364730" cy="725071"/>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二、国外高校创新创业教育探索对我国的启示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1570990" y="1562735"/>
            <a:ext cx="9777730" cy="4707890"/>
          </a:xfrm>
          <a:prstGeom prst="rect">
            <a:avLst/>
          </a:prstGeom>
          <a:noFill/>
          <a:ln w="9525">
            <a:noFill/>
          </a:ln>
        </p:spPr>
        <p:txBody>
          <a:bodyPr wrap="square">
            <a:spAutoFit/>
          </a:bodyPr>
          <a:p>
            <a:pPr indent="266700"/>
            <a:r>
              <a:rPr sz="2000">
                <a:solidFill>
                  <a:srgbClr val="C00000"/>
                </a:solidFill>
                <a:latin typeface="Times New Roman" panose="02020603050405020304" pitchFamily="2" charset="0"/>
                <a:cs typeface="Times New Roman" panose="02020603050405020304" pitchFamily="2" charset="0"/>
              </a:rPr>
              <a:t>（一）树立科学化的创新创业教育理念</a:t>
            </a:r>
            <a:endParaRPr sz="2000">
              <a:solidFill>
                <a:srgbClr val="C00000"/>
              </a:solidFill>
              <a:latin typeface="Times New Roman" panose="02020603050405020304" pitchFamily="2" charset="0"/>
              <a:cs typeface="Times New Roman" panose="02020603050405020304" pitchFamily="2" charset="0"/>
            </a:endParaRPr>
          </a:p>
          <a:p>
            <a:pPr indent="266700"/>
            <a:r>
              <a:rPr sz="2000">
                <a:solidFill>
                  <a:schemeClr val="tx1"/>
                </a:solidFill>
                <a:latin typeface="Times New Roman" panose="02020603050405020304" pitchFamily="2" charset="0"/>
                <a:cs typeface="Times New Roman" panose="02020603050405020304" pitchFamily="2" charset="0"/>
              </a:rPr>
              <a:t>创新创业教育理念是对“创新创业教育是什么”的价值判断和基本看法，它对创新创业教育的实践具有规范和指导的作用。正确的创新创业教育理念是创新创业教育科学发展的基本前提和保证。</a:t>
            </a:r>
            <a:endParaRPr sz="2000">
              <a:solidFill>
                <a:schemeClr val="tx1"/>
              </a:solidFill>
              <a:latin typeface="Times New Roman" panose="02020603050405020304" pitchFamily="2" charset="0"/>
              <a:cs typeface="Times New Roman" panose="02020603050405020304" pitchFamily="2" charset="0"/>
            </a:endParaRPr>
          </a:p>
          <a:p>
            <a:pPr indent="266700"/>
            <a:r>
              <a:rPr sz="2000">
                <a:solidFill>
                  <a:schemeClr val="tx1"/>
                </a:solidFill>
                <a:latin typeface="Times New Roman" panose="02020603050405020304" pitchFamily="2" charset="0"/>
                <a:cs typeface="Times New Roman" panose="02020603050405020304" pitchFamily="2" charset="0"/>
              </a:rPr>
              <a:t>《意见》明确指出，树立科学的创新创业教育理念，就是要让创新创业教育去功利化，其最终目的是培养学生的创新精神、创业意识，提高学生的创业能力。当前，我国不少高校教育工作者还在一定程度上持有这样一种观点：创业，首先要与解决就业问题相联系。其他国家在某个时期也出现过类似的观点。英国在 1982 年开始实施“大学生创业（Graduate Enterprise）”项目，目的是应对高校毕业生就业问题，鼓励大学生在当地创业，为社会创造更多的工作岗位。这一项目的实施也被视为英国创新创业教育的开端。让创新创业教育贴近人才培养的本质、为提高人才质量作贡献，就是要将创新创业教育与专业教育相融合，指导教师先进的创新创业教育的教学方法，使其更好地将创新思维培育、创业能力培养融入专业课程教学与实践中。教师要结合“以人为本”的教育理念，坚持以素质为基础，将创新创业教育渗透教学全程，才能提高学生的创新素质和创业能力。</a:t>
            </a:r>
            <a:endParaRPr sz="2000">
              <a:solidFill>
                <a:schemeClr val="tx1"/>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4" name="文本框 3"/>
          <p:cNvSpPr txBox="1"/>
          <p:nvPr/>
        </p:nvSpPr>
        <p:spPr>
          <a:xfrm>
            <a:off x="1570990" y="1562735"/>
            <a:ext cx="9777730" cy="4154170"/>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（二）确立战略化的创新创业教育目标</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在科学的创新创业教育理念的指导下，应把开展创新创业教育上升到构建创新创业教育体系以及人才培养机制的高度去认识。我国高校创新创业教育应当确立宏观、长远、相对稳定的战略目标， 为国家创新驱动战略提供人力资源保障。这主要体现在两个方面：一是着力培养创新创业引领型人才。国外的创业型大学绝不满足于培养适用型人才，他们坚持以学术创业为己任，着力培养引领型创业人才。我国高校应当主动对接国家战略发展需求，积极参与地方经济社会建设，将创新创业作为推动国家、地方经济发展的关键因素，以培养创新创业领军型人才为己任，培养和塑造学生的创造性思维，推动每一个勇于尝试的年轻人成为创新创业道路上的开拓者。二是推动创新创业教育融入终身教育体系。随着</a:t>
            </a:r>
            <a:endParaRPr sz="24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2286000" y="794752"/>
            <a:ext cx="7364730" cy="725071"/>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二、国外高校创新创业教育探索对我国的启示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4" name="文本框 3"/>
          <p:cNvSpPr txBox="1"/>
          <p:nvPr/>
        </p:nvSpPr>
        <p:spPr>
          <a:xfrm>
            <a:off x="1570990" y="1562735"/>
            <a:ext cx="9777730" cy="3784600"/>
          </a:xfrm>
          <a:prstGeom prst="rect">
            <a:avLst/>
          </a:prstGeom>
          <a:noFill/>
          <a:ln w="9525">
            <a:noFill/>
          </a:ln>
        </p:spPr>
        <p:txBody>
          <a:bodyPr wrap="square">
            <a:spAutoFit/>
          </a:bodyPr>
          <a:p>
            <a:pPr indent="0"/>
            <a:r>
              <a:rPr lang="en-US" sz="2400">
                <a:solidFill>
                  <a:schemeClr val="tx1"/>
                </a:solidFill>
                <a:latin typeface="Times New Roman" panose="02020603050405020304" pitchFamily="2" charset="0"/>
                <a:cs typeface="Times New Roman" panose="02020603050405020304" pitchFamily="2" charset="0"/>
              </a:rPr>
              <a:t>        </a:t>
            </a:r>
            <a:r>
              <a:rPr sz="2400">
                <a:solidFill>
                  <a:schemeClr val="tx1"/>
                </a:solidFill>
                <a:latin typeface="Times New Roman" panose="02020603050405020304" pitchFamily="2" charset="0"/>
                <a:cs typeface="Times New Roman" panose="02020603050405020304" pitchFamily="2" charset="0"/>
              </a:rPr>
              <a:t>创新创业教育内涵的不断丰富，创新创业教育的受众范围也不断被扩展，逐渐突破学校教育的范畴。在国外，创新创业教育已实现从幼儿园到大学，不同阶段培养目标明确的课程体系。美国圣地亚哥州立大学也建立了完整的数据库，以信息化技术手段对学生创业进行终身智力支持。这种富有前瞻性的终身教育体系，能更好地使创新创业精神成为国家所推崇的价值理念， 为社会培养数量庞大的创新创业后备人才。高校应当发挥自身优势和特长，主动开发针对不同年龄层次对象的教育课程，设计以儿童和青少年为参与对象，有助于激发创造力的活动，举办面向高中生的创新创业大赛，开办社会创新创业培训项目，为建设社会所需的创新创业教育体系作贡献。</a:t>
            </a:r>
            <a:endParaRPr sz="24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2286000" y="794752"/>
            <a:ext cx="7364730" cy="725071"/>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二、国外高校创新创业教育探索对我国的启示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4" name="文本框 3"/>
          <p:cNvSpPr txBox="1"/>
          <p:nvPr/>
        </p:nvSpPr>
        <p:spPr>
          <a:xfrm>
            <a:off x="1570990" y="1562735"/>
            <a:ext cx="9777730" cy="4154170"/>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（三）建立协同化的创新创业教育实施体系</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国外高校尤其是研究型大学，依托促进产业集群、建立机构间合作、传承创新创业文化、提供充足而持续的资金支持等路径来鼓励创新创业活动。这些多元化路径的背后，贯穿着协同联动，实现资源整合的理念，即高校对外应聚合社会、企业的资源，打造课内外结合的创新创业平台，对内应形成合力，探索部门间的协同机制，方可取得创新创业教育的最佳效果。从国内高校目前的实践情况来看，高校普遍认识到了协同开展创新创业教育的重要性，并在制度制订、师资培训、平台开发、课程建设、体制机制建立等方面做了一系列探索。然而，要想推动创新创业教育改革深入发展， 高校还需要进一步优化与外部环境的协同，既要正确解读国家的相关政策，最大限度地利用国家关于创新创业教育的政策， </a:t>
            </a:r>
            <a:endParaRPr sz="24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2286000" y="794752"/>
            <a:ext cx="7364730" cy="725071"/>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二、国外高校创新创业教育探索对我国的启示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4" name="文本框 3"/>
          <p:cNvSpPr txBox="1"/>
          <p:nvPr/>
        </p:nvSpPr>
        <p:spPr>
          <a:xfrm>
            <a:off x="1570990" y="1562735"/>
            <a:ext cx="9777730" cy="2676525"/>
          </a:xfrm>
          <a:prstGeom prst="rect">
            <a:avLst/>
          </a:prstGeom>
          <a:noFill/>
          <a:ln w="9525">
            <a:noFill/>
          </a:ln>
        </p:spPr>
        <p:txBody>
          <a:bodyPr wrap="square">
            <a:spAutoFit/>
          </a:bodyPr>
          <a:p>
            <a:pPr indent="266700"/>
            <a:r>
              <a:rPr sz="2400">
                <a:solidFill>
                  <a:schemeClr val="tx1"/>
                </a:solidFill>
                <a:latin typeface="Times New Roman" panose="02020603050405020304" pitchFamily="2" charset="0"/>
                <a:cs typeface="Times New Roman" panose="02020603050405020304" pitchFamily="2" charset="0"/>
              </a:rPr>
              <a:t>又要积极疏通校企合作渠道，发挥校企合作在创新创业教育中的作用。此外，高校还应理顺内部关系，在推动相关部门对创新创业教育达成共识的前提下，制订好创新创业教育总体规划，做好顶层设计，明确实施路径，避免“九龙治水”的情况，建立起由教务处牵头， 创新创业教育学院、就业指导中心、团委、学生处等部门齐抓共管的创新创业人才培养机制，营造促进学生全面发展的良好育人环境，切实提升学生的创新精神、创业意识和创新创业能力。 </a:t>
            </a:r>
            <a:endParaRPr sz="24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2286000" y="794752"/>
            <a:ext cx="7364730" cy="725071"/>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二、国外高校创新创业教育探索对我国的启示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4" name="文本框 3"/>
          <p:cNvSpPr txBox="1"/>
          <p:nvPr/>
        </p:nvSpPr>
        <p:spPr>
          <a:xfrm>
            <a:off x="1570990" y="1562735"/>
            <a:ext cx="9777730" cy="4154170"/>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（四）创立多样化的创新创业教育模式</a:t>
            </a:r>
            <a:endParaRPr sz="2400">
              <a:solidFill>
                <a:srgbClr val="C00000"/>
              </a:solidFill>
              <a:latin typeface="Times New Roman" panose="02020603050405020304" pitchFamily="2" charset="0"/>
              <a:cs typeface="Times New Roman" panose="02020603050405020304" pitchFamily="2" charset="0"/>
            </a:endParaRPr>
          </a:p>
          <a:p>
            <a:pPr indent="266700"/>
            <a:r>
              <a:rPr sz="2000">
                <a:solidFill>
                  <a:schemeClr val="tx1"/>
                </a:solidFill>
                <a:latin typeface="Times New Roman" panose="02020603050405020304" pitchFamily="2" charset="0"/>
                <a:cs typeface="Times New Roman" panose="02020603050405020304" pitchFamily="2" charset="0"/>
              </a:rPr>
              <a:t>创新创业教育模式的多样化探索主要依托两点：一是创新创业教育模式与高校定位的高度融合。创新创业教育的目的是培养学生的创新精神和创业意识，提高学生的创业能力，要想实现这一目标并没有所谓的标准做法。各高校应当根据自身的人才培养目标、办学理念，来确定自身创新创业教育的定位，采取适合学生个性发展、展现学校办学特色的创新创业教育实施路径和方法，并逐步形成行之有效的教育模式。二是追求自身的发展特色。与高校定位相融合的创新创业教育，一定不是简单复制其他高校的模式，而是结合自身实际，与时俱进、实事求是地不断探索、创新与实践， 进而形成自身独有的特色与品牌的过程。除了人才培养目标、办学理念不同外，各高校在创新创业教育要素、创新创业活跃度、优势学科专业、产业基础、人才背景等方面都存在差异，因此在实施创新创业教育时，各高校要结合实际情况，瞄准困难和挑战，突出优势和专长，做出不同的规划，采取多种措施，最终形成独具特色、富有生命力和影响力的创新创业教育模式。 </a:t>
            </a:r>
            <a:endParaRPr sz="20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2286000" y="794752"/>
            <a:ext cx="7364730" cy="725071"/>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二、国外高校创新创业教育探索对我国的启示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a:off x="0" y="640340"/>
            <a:ext cx="7986613" cy="6217660"/>
          </a:xfrm>
          <a:prstGeom prst="rect">
            <a:avLst/>
          </a:prstGeom>
        </p:spPr>
      </p:pic>
      <p:pic>
        <p:nvPicPr>
          <p:cNvPr id="7" name="图片 6" descr="图片包含 游戏机, 乐高&#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931" y="1607992"/>
            <a:ext cx="2601837" cy="1747901"/>
          </a:xfrm>
          <a:prstGeom prst="rect">
            <a:avLst/>
          </a:prstGeom>
        </p:spPr>
      </p:pic>
      <p:pic>
        <p:nvPicPr>
          <p:cNvPr id="13" name="图片 12"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503" r="13738"/>
          <a:stretch>
            <a:fillRect/>
          </a:stretch>
        </p:blipFill>
        <p:spPr>
          <a:xfrm>
            <a:off x="1427275" y="0"/>
            <a:ext cx="10764725" cy="6860208"/>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73257">
            <a:off x="6269013" y="5293430"/>
            <a:ext cx="869991" cy="240485"/>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56" y="752065"/>
            <a:ext cx="862918" cy="240485"/>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98586">
            <a:off x="4350992" y="1109746"/>
            <a:ext cx="233412" cy="778040"/>
          </a:xfrm>
          <a:prstGeom prst="rect">
            <a:avLst/>
          </a:prstGeom>
        </p:spPr>
      </p:pic>
      <p:sp>
        <p:nvSpPr>
          <p:cNvPr id="16" name="矩形 15"/>
          <p:cNvSpPr/>
          <p:nvPr/>
        </p:nvSpPr>
        <p:spPr>
          <a:xfrm flipH="1">
            <a:off x="340360" y="3437890"/>
            <a:ext cx="6517640" cy="2306955"/>
          </a:xfrm>
          <a:prstGeom prst="rect">
            <a:avLst/>
          </a:prstGeom>
          <a:ln>
            <a:noFill/>
          </a:ln>
        </p:spPr>
        <p:txBody>
          <a:bodyPr wrap="square">
            <a:spAutoFit/>
          </a:bodyPr>
          <a:lstStyle/>
          <a:p>
            <a:pPr algn="l" fontAlgn="base">
              <a:lnSpc>
                <a:spcPct val="120000"/>
              </a:lnSpc>
              <a:spcBef>
                <a:spcPts val="25"/>
              </a:spcBef>
            </a:pPr>
            <a:r>
              <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我国高校“双创”教育的核心内容</a:t>
            </a:r>
            <a:endPar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pic>
        <p:nvPicPr>
          <p:cNvPr id="2" name="图片 1" descr="图片包含 游戏机&#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64" y="751877"/>
            <a:ext cx="2318392" cy="2418159"/>
          </a:xfrm>
          <a:prstGeom prst="rect">
            <a:avLst/>
          </a:prstGeom>
        </p:spPr>
      </p:pic>
      <p:sp>
        <p:nvSpPr>
          <p:cNvPr id="3" name="矩形 2"/>
          <p:cNvSpPr/>
          <p:nvPr/>
        </p:nvSpPr>
        <p:spPr>
          <a:xfrm>
            <a:off x="8909050" y="4483100"/>
            <a:ext cx="3144520" cy="1861185"/>
          </a:xfrm>
          <a:prstGeom prst="rect">
            <a:avLst/>
          </a:prstGeom>
          <a:noFill/>
          <a:ln>
            <a:noFill/>
          </a:ln>
        </p:spPr>
        <p:txBody>
          <a:bodyPr wrap="square" rtlCol="0" anchor="t">
            <a:spAutoFit/>
          </a:bodyPr>
          <a:p>
            <a:pPr algn="ctr"/>
            <a:r>
              <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04</a:t>
            </a:r>
            <a:endPar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8"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500" fill="hold"/>
                                        <p:tgtEl>
                                          <p:spTgt spid="3"/>
                                        </p:tgtEl>
                                      </p:cBhvr>
                                      <p:by x="150000" y="150000"/>
                                      <p:from x="100000" y="100000"/>
                                      <p:to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1" nodeType="clickEffect">
                                  <p:stCondLst>
                                    <p:cond delay="0"/>
                                  </p:stCondLst>
                                  <p:childTnLst>
                                    <p:animScale>
                                      <p:cBhvr>
                                        <p:cTn id="19"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a:off x="0" y="640340"/>
            <a:ext cx="7986613" cy="6217660"/>
          </a:xfrm>
          <a:prstGeom prst="rect">
            <a:avLst/>
          </a:prstGeom>
        </p:spPr>
      </p:pic>
      <p:pic>
        <p:nvPicPr>
          <p:cNvPr id="7" name="图片 6" descr="图片包含 游戏机, 乐高&#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931" y="1607992"/>
            <a:ext cx="2601837" cy="1747901"/>
          </a:xfrm>
          <a:prstGeom prst="rect">
            <a:avLst/>
          </a:prstGeom>
        </p:spPr>
      </p:pic>
      <p:pic>
        <p:nvPicPr>
          <p:cNvPr id="13" name="图片 12"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503" r="13738"/>
          <a:stretch>
            <a:fillRect/>
          </a:stretch>
        </p:blipFill>
        <p:spPr>
          <a:xfrm>
            <a:off x="1427275" y="0"/>
            <a:ext cx="10764725" cy="6860208"/>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73257">
            <a:off x="6269013" y="5293430"/>
            <a:ext cx="869991" cy="240485"/>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56" y="752065"/>
            <a:ext cx="862918" cy="240485"/>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98586">
            <a:off x="4350992" y="1109746"/>
            <a:ext cx="233412" cy="778040"/>
          </a:xfrm>
          <a:prstGeom prst="rect">
            <a:avLst/>
          </a:prstGeom>
        </p:spPr>
      </p:pic>
      <p:sp>
        <p:nvSpPr>
          <p:cNvPr id="16" name="矩形 15"/>
          <p:cNvSpPr/>
          <p:nvPr/>
        </p:nvSpPr>
        <p:spPr>
          <a:xfrm flipH="1">
            <a:off x="247650" y="3610610"/>
            <a:ext cx="6623050" cy="2306955"/>
          </a:xfrm>
          <a:prstGeom prst="rect">
            <a:avLst/>
          </a:prstGeom>
          <a:ln>
            <a:noFill/>
          </a:ln>
        </p:spPr>
        <p:txBody>
          <a:bodyPr wrap="square">
            <a:spAutoFit/>
          </a:bodyPr>
          <a:lstStyle/>
          <a:p>
            <a:pPr algn="l" fontAlgn="base">
              <a:lnSpc>
                <a:spcPct val="120000"/>
              </a:lnSpc>
              <a:spcBef>
                <a:spcPts val="25"/>
              </a:spcBef>
            </a:pPr>
            <a:r>
              <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我国高校“双创”教育的发展脉络</a:t>
            </a:r>
            <a:endPar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pic>
        <p:nvPicPr>
          <p:cNvPr id="2" name="图片 1" descr="图片包含 游戏机&#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64" y="751877"/>
            <a:ext cx="2318392" cy="2418159"/>
          </a:xfrm>
          <a:prstGeom prst="rect">
            <a:avLst/>
          </a:prstGeom>
        </p:spPr>
      </p:pic>
      <p:sp>
        <p:nvSpPr>
          <p:cNvPr id="3" name="矩形 2"/>
          <p:cNvSpPr/>
          <p:nvPr/>
        </p:nvSpPr>
        <p:spPr>
          <a:xfrm>
            <a:off x="8895715" y="4629785"/>
            <a:ext cx="3144520" cy="1861185"/>
          </a:xfrm>
          <a:prstGeom prst="rect">
            <a:avLst/>
          </a:prstGeom>
          <a:noFill/>
          <a:ln>
            <a:noFill/>
          </a:ln>
        </p:spPr>
        <p:txBody>
          <a:bodyPr wrap="square" rtlCol="0" anchor="t">
            <a:spAutoFit/>
          </a:bodyPr>
          <a:p>
            <a:pPr algn="ctr"/>
            <a:r>
              <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01</a:t>
            </a:r>
            <a:endPar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8"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500" fill="hold"/>
                                        <p:tgtEl>
                                          <p:spTgt spid="3"/>
                                        </p:tgtEl>
                                      </p:cBhvr>
                                      <p:by x="150000" y="150000"/>
                                      <p:from x="100000" y="100000"/>
                                      <p:to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1" nodeType="clickEffect">
                                  <p:stCondLst>
                                    <p:cond delay="0"/>
                                  </p:stCondLst>
                                  <p:childTnLst>
                                    <p:animScale>
                                      <p:cBhvr>
                                        <p:cTn id="19"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824355" y="883285"/>
            <a:ext cx="7527290" cy="1938020"/>
          </a:xfrm>
          <a:prstGeom prst="rect">
            <a:avLst/>
          </a:prstGeom>
          <a:noFill/>
          <a:ln w="9525">
            <a:noFill/>
          </a:ln>
        </p:spPr>
        <p:txBody>
          <a:bodyPr wrap="square">
            <a:spAutoFit/>
          </a:bodyPr>
          <a:p>
            <a:pPr indent="0"/>
            <a:r>
              <a:rPr sz="2400" b="0">
                <a:solidFill>
                  <a:srgbClr val="C00000"/>
                </a:solidFill>
                <a:latin typeface="Times New Roman" panose="02020603050405020304" pitchFamily="2" charset="0"/>
                <a:cs typeface="Times New Roman" panose="02020603050405020304" pitchFamily="2" charset="0"/>
              </a:rPr>
              <a:t>创新创业教育从表面意义上看是指创新教育和创业教育，从本质上讲它还应该包含素质教育和职业教育等多种教育理念。创新创业教育也可以被看作是以创新精神为导向的、结合社会生产实践的终身教育。高校创新创业教育的内容主要包括以下四点：</a:t>
            </a:r>
            <a:endParaRPr sz="2400" b="0">
              <a:solidFill>
                <a:srgbClr val="C00000"/>
              </a:solidFill>
              <a:latin typeface="Times New Roman" panose="02020603050405020304" pitchFamily="2" charset="0"/>
              <a:cs typeface="Times New Roman" panose="02020603050405020304" pitchFamily="2" charset="0"/>
            </a:endParaRPr>
          </a:p>
        </p:txBody>
      </p:sp>
      <p:sp>
        <p:nvSpPr>
          <p:cNvPr id="99" name="矩形 15366">
            <a:hlinkClick r:id="rId1" action="ppaction://hlinksldjump"/>
          </p:cNvPr>
          <p:cNvSpPr>
            <a:spLocks noChangeArrowheads="1"/>
          </p:cNvSpPr>
          <p:nvPr/>
        </p:nvSpPr>
        <p:spPr bwMode="auto">
          <a:xfrm>
            <a:off x="1824527" y="2813505"/>
            <a:ext cx="5648616" cy="725905"/>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一、培养创新创业意识</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8" name="矩形 15366">
            <a:hlinkClick r:id="rId2" action="ppaction://hlinksldjump"/>
          </p:cNvPr>
          <p:cNvSpPr>
            <a:spLocks noChangeArrowheads="1"/>
          </p:cNvSpPr>
          <p:nvPr/>
        </p:nvSpPr>
        <p:spPr bwMode="auto">
          <a:xfrm>
            <a:off x="2956097" y="3667508"/>
            <a:ext cx="5648616" cy="752719"/>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二、培养创新创业精神</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9" name="矩形 15366">
            <a:hlinkClick r:id="rId3" action="ppaction://hlinksldjump"/>
          </p:cNvPr>
          <p:cNvSpPr>
            <a:spLocks noChangeArrowheads="1"/>
          </p:cNvSpPr>
          <p:nvPr/>
        </p:nvSpPr>
        <p:spPr bwMode="auto">
          <a:xfrm>
            <a:off x="1824527" y="4579368"/>
            <a:ext cx="5648616" cy="752719"/>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三、锻炼创新创业能力</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10" name="矩形 15366">
            <a:hlinkClick r:id="rId4" action="ppaction://hlinksldjump"/>
          </p:cNvPr>
          <p:cNvSpPr>
            <a:spLocks noChangeArrowheads="1"/>
          </p:cNvSpPr>
          <p:nvPr/>
        </p:nvSpPr>
        <p:spPr bwMode="auto">
          <a:xfrm>
            <a:off x="3045632" y="5491863"/>
            <a:ext cx="5648616" cy="752719"/>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四、形成创新创业思维</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pic>
        <p:nvPicPr>
          <p:cNvPr id="2" name="图片 1" descr="卡通人物&#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4250" y="2392045"/>
            <a:ext cx="3474085" cy="4142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5" nodeType="clickEffect">
                                  <p:stCondLst>
                                    <p:cond delay="0"/>
                                  </p:stCondLst>
                                  <p:childTnLst>
                                    <p:anim to="" calcmode="lin" valueType="num">
                                      <p:cBhvr>
                                        <p:cTn id="6" dur="500" fill="hold">
                                          <p:stCondLst>
                                            <p:cond delay="0"/>
                                          </p:stCondLst>
                                        </p:cTn>
                                        <p:tgtEl>
                                          <p:spTgt spid="99"/>
                                        </p:tgtEl>
                                        <p:attrNameLst>
                                          <p:attrName>ppt_h</p:attrName>
                                        </p:attrNameLst>
                                      </p:cBhvr>
                                      <p:tavLst>
                                        <p:tav tm="0">
                                          <p:val>
                                            <p:strVal val="#ppt_h"/>
                                          </p:val>
                                        </p:tav>
                                        <p:tav tm="100000">
                                          <p:val>
                                            <p:strVal val="#ppt_h*1.5"/>
                                          </p:val>
                                        </p:tav>
                                      </p:tavLst>
                                    </p:anim>
                                    <p:anim to="" calcmode="lin" valueType="num">
                                      <p:cBhvr>
                                        <p:cTn id="7" dur="500" fill="hold">
                                          <p:stCondLst>
                                            <p:cond delay="0"/>
                                          </p:stCondLst>
                                        </p:cTn>
                                        <p:tgtEl>
                                          <p:spTgt spid="99"/>
                                        </p:tgtEl>
                                        <p:attrNameLst>
                                          <p:attrName>ppt_w</p:attrName>
                                        </p:attrNameLst>
                                      </p:cBhvr>
                                      <p:tavLst>
                                        <p:tav tm="0">
                                          <p:val>
                                            <p:strVal val="#ppt_w"/>
                                          </p:val>
                                        </p:tav>
                                        <p:tav tm="100000">
                                          <p:val>
                                            <p:strVal val="#ppt_w*1.5"/>
                                          </p:val>
                                        </p:tav>
                                      </p:tavLst>
                                    </p:anim>
                                  </p:childTnLst>
                                </p:cTn>
                              </p:par>
                              <p:par>
                                <p:cTn id="8" presetID="6" presetClass="emph" presetSubtype="0" fill="hold" grpId="6" nodeType="withEffect">
                                  <p:stCondLst>
                                    <p:cond delay="0"/>
                                  </p:stCondLst>
                                  <p:childTnLst>
                                    <p:anim to="" calcmode="lin" valueType="num">
                                      <p:cBhvr>
                                        <p:cTn id="9" dur="500" fill="hold">
                                          <p:stCondLst>
                                            <p:cond delay="0"/>
                                          </p:stCondLst>
                                        </p:cTn>
                                        <p:tgtEl>
                                          <p:spTgt spid="8"/>
                                        </p:tgtEl>
                                        <p:attrNameLst>
                                          <p:attrName>ppt_h</p:attrName>
                                        </p:attrNameLst>
                                      </p:cBhvr>
                                      <p:tavLst>
                                        <p:tav tm="0">
                                          <p:val>
                                            <p:strVal val="ppt_h"/>
                                          </p:val>
                                        </p:tav>
                                        <p:tav tm="100000">
                                          <p:val>
                                            <p:strVal val="#ppt_h"/>
                                          </p:val>
                                        </p:tav>
                                      </p:tavLst>
                                    </p:anim>
                                    <p:anim to="" calcmode="lin" valueType="num">
                                      <p:cBhvr>
                                        <p:cTn id="10" dur="500" fill="hold">
                                          <p:stCondLst>
                                            <p:cond delay="0"/>
                                          </p:stCondLst>
                                        </p:cTn>
                                        <p:tgtEl>
                                          <p:spTgt spid="8"/>
                                        </p:tgtEl>
                                        <p:attrNameLst>
                                          <p:attrName>ppt_w</p:attrName>
                                        </p:attrNameLst>
                                      </p:cBhvr>
                                      <p:tavLst>
                                        <p:tav tm="0">
                                          <p:val>
                                            <p:strVal val="ppt_w"/>
                                          </p:val>
                                        </p:tav>
                                        <p:tav tm="100000">
                                          <p:val>
                                            <p:strVal val="#ppt_w"/>
                                          </p:val>
                                        </p:tav>
                                      </p:tavLst>
                                    </p:anim>
                                  </p:childTnLst>
                                </p:cTn>
                              </p:par>
                              <p:par>
                                <p:cTn id="11" presetID="6" presetClass="emph" presetSubtype="0" fill="hold" grpId="6" nodeType="withEffect">
                                  <p:stCondLst>
                                    <p:cond delay="0"/>
                                  </p:stCondLst>
                                  <p:childTnLst>
                                    <p:anim to="" calcmode="lin" valueType="num">
                                      <p:cBhvr>
                                        <p:cTn id="12" dur="500" fill="hold">
                                          <p:stCondLst>
                                            <p:cond delay="0"/>
                                          </p:stCondLst>
                                        </p:cTn>
                                        <p:tgtEl>
                                          <p:spTgt spid="9"/>
                                        </p:tgtEl>
                                        <p:attrNameLst>
                                          <p:attrName>ppt_h</p:attrName>
                                        </p:attrNameLst>
                                      </p:cBhvr>
                                      <p:tavLst>
                                        <p:tav tm="0">
                                          <p:val>
                                            <p:strVal val="ppt_h"/>
                                          </p:val>
                                        </p:tav>
                                        <p:tav tm="100000">
                                          <p:val>
                                            <p:strVal val="#ppt_h"/>
                                          </p:val>
                                        </p:tav>
                                      </p:tavLst>
                                    </p:anim>
                                    <p:anim to="" calcmode="lin" valueType="num">
                                      <p:cBhvr>
                                        <p:cTn id="13" dur="500" fill="hold">
                                          <p:stCondLst>
                                            <p:cond delay="0"/>
                                          </p:stCondLst>
                                        </p:cTn>
                                        <p:tgtEl>
                                          <p:spTgt spid="9"/>
                                        </p:tgtEl>
                                        <p:attrNameLst>
                                          <p:attrName>ppt_w</p:attrName>
                                        </p:attrNameLst>
                                      </p:cBhvr>
                                      <p:tavLst>
                                        <p:tav tm="0">
                                          <p:val>
                                            <p:strVal val="ppt_w"/>
                                          </p:val>
                                        </p:tav>
                                        <p:tav tm="100000">
                                          <p:val>
                                            <p:strVal val="#ppt_w"/>
                                          </p:val>
                                        </p:tav>
                                      </p:tavLst>
                                    </p:anim>
                                  </p:childTnLst>
                                </p:cTn>
                              </p:par>
                              <p:par>
                                <p:cTn id="14" presetID="6" presetClass="emph" presetSubtype="0" fill="hold" grpId="6" nodeType="withEffect">
                                  <p:stCondLst>
                                    <p:cond delay="0"/>
                                  </p:stCondLst>
                                  <p:childTnLst>
                                    <p:anim to="" calcmode="lin" valueType="num">
                                      <p:cBhvr>
                                        <p:cTn id="15" dur="500" fill="hold">
                                          <p:stCondLst>
                                            <p:cond delay="0"/>
                                          </p:stCondLst>
                                        </p:cTn>
                                        <p:tgtEl>
                                          <p:spTgt spid="10"/>
                                        </p:tgtEl>
                                        <p:attrNameLst>
                                          <p:attrName>ppt_h</p:attrName>
                                        </p:attrNameLst>
                                      </p:cBhvr>
                                      <p:tavLst>
                                        <p:tav tm="0">
                                          <p:val>
                                            <p:strVal val="ppt_h"/>
                                          </p:val>
                                        </p:tav>
                                        <p:tav tm="100000">
                                          <p:val>
                                            <p:strVal val="#ppt_h"/>
                                          </p:val>
                                        </p:tav>
                                      </p:tavLst>
                                    </p:anim>
                                    <p:anim to="" calcmode="lin" valueType="num">
                                      <p:cBhvr>
                                        <p:cTn id="16" dur="500" fill="hold">
                                          <p:stCondLst>
                                            <p:cond delay="0"/>
                                          </p:stCondLst>
                                        </p:cTn>
                                        <p:tgtEl>
                                          <p:spTgt spid="10"/>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99"/>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grpId="6" nodeType="clickEffect">
                                  <p:stCondLst>
                                    <p:cond delay="0"/>
                                  </p:stCondLst>
                                  <p:childTnLst>
                                    <p:anim to="" calcmode="lin" valueType="num">
                                      <p:cBhvr>
                                        <p:cTn id="21" dur="500" fill="hold">
                                          <p:stCondLst>
                                            <p:cond delay="0"/>
                                          </p:stCondLst>
                                        </p:cTn>
                                        <p:tgtEl>
                                          <p:spTgt spid="99"/>
                                        </p:tgtEl>
                                        <p:attrNameLst>
                                          <p:attrName>ppt_h</p:attrName>
                                        </p:attrNameLst>
                                      </p:cBhvr>
                                      <p:tavLst>
                                        <p:tav tm="0">
                                          <p:val>
                                            <p:strVal val="ppt_h"/>
                                          </p:val>
                                        </p:tav>
                                        <p:tav tm="100000">
                                          <p:val>
                                            <p:strVal val="#ppt_h"/>
                                          </p:val>
                                        </p:tav>
                                      </p:tavLst>
                                    </p:anim>
                                    <p:anim to="" calcmode="lin" valueType="num">
                                      <p:cBhvr>
                                        <p:cTn id="22" dur="500" fill="hold">
                                          <p:stCondLst>
                                            <p:cond delay="0"/>
                                          </p:stCondLst>
                                        </p:cTn>
                                        <p:tgtEl>
                                          <p:spTgt spid="99"/>
                                        </p:tgtEl>
                                        <p:attrNameLst>
                                          <p:attrName>ppt_w</p:attrName>
                                        </p:attrNameLst>
                                      </p:cBhvr>
                                      <p:tavLst>
                                        <p:tav tm="0">
                                          <p:val>
                                            <p:strVal val="ppt_w"/>
                                          </p:val>
                                        </p:tav>
                                        <p:tav tm="100000">
                                          <p:val>
                                            <p:strVal val="#ppt_w"/>
                                          </p:val>
                                        </p:tav>
                                      </p:tavLst>
                                    </p:anim>
                                  </p:childTnLst>
                                </p:cTn>
                              </p:par>
                              <p:par>
                                <p:cTn id="23" presetID="6" presetClass="emph" presetSubtype="0" fill="hold" grpId="5" nodeType="withEffect">
                                  <p:stCondLst>
                                    <p:cond delay="0"/>
                                  </p:stCondLst>
                                  <p:childTnLst>
                                    <p:anim to="" calcmode="lin" valueType="num">
                                      <p:cBhvr>
                                        <p:cTn id="24" dur="500" fill="hold">
                                          <p:stCondLst>
                                            <p:cond delay="0"/>
                                          </p:stCondLst>
                                        </p:cTn>
                                        <p:tgtEl>
                                          <p:spTgt spid="8"/>
                                        </p:tgtEl>
                                        <p:attrNameLst>
                                          <p:attrName>ppt_h</p:attrName>
                                        </p:attrNameLst>
                                      </p:cBhvr>
                                      <p:tavLst>
                                        <p:tav tm="0">
                                          <p:val>
                                            <p:strVal val="#ppt_h"/>
                                          </p:val>
                                        </p:tav>
                                        <p:tav tm="100000">
                                          <p:val>
                                            <p:strVal val="#ppt_h*1.5"/>
                                          </p:val>
                                        </p:tav>
                                      </p:tavLst>
                                    </p:anim>
                                    <p:anim to="" calcmode="lin" valueType="num">
                                      <p:cBhvr>
                                        <p:cTn id="25" dur="500" fill="hold">
                                          <p:stCondLst>
                                            <p:cond delay="0"/>
                                          </p:stCondLst>
                                        </p:cTn>
                                        <p:tgtEl>
                                          <p:spTgt spid="8"/>
                                        </p:tgtEl>
                                        <p:attrNameLst>
                                          <p:attrName>ppt_w</p:attrName>
                                        </p:attrNameLst>
                                      </p:cBhvr>
                                      <p:tavLst>
                                        <p:tav tm="0">
                                          <p:val>
                                            <p:strVal val="#ppt_w"/>
                                          </p:val>
                                        </p:tav>
                                        <p:tav tm="100000">
                                          <p:val>
                                            <p:strVal val="#ppt_w*1.5"/>
                                          </p:val>
                                        </p:tav>
                                      </p:tavLst>
                                    </p:anim>
                                  </p:childTnLst>
                                </p:cTn>
                              </p:par>
                              <p:par>
                                <p:cTn id="26" presetID="6" presetClass="emph" presetSubtype="0" fill="hold" grpId="7" nodeType="withEffect">
                                  <p:stCondLst>
                                    <p:cond delay="0"/>
                                  </p:stCondLst>
                                  <p:childTnLst>
                                    <p:anim to="" calcmode="lin" valueType="num">
                                      <p:cBhvr>
                                        <p:cTn id="27" dur="500" fill="hold">
                                          <p:stCondLst>
                                            <p:cond delay="0"/>
                                          </p:stCondLst>
                                        </p:cTn>
                                        <p:tgtEl>
                                          <p:spTgt spid="9"/>
                                        </p:tgtEl>
                                        <p:attrNameLst>
                                          <p:attrName>ppt_h</p:attrName>
                                        </p:attrNameLst>
                                      </p:cBhvr>
                                      <p:tavLst>
                                        <p:tav tm="0">
                                          <p:val>
                                            <p:strVal val="ppt_h"/>
                                          </p:val>
                                        </p:tav>
                                        <p:tav tm="100000">
                                          <p:val>
                                            <p:strVal val="#ppt_h"/>
                                          </p:val>
                                        </p:tav>
                                      </p:tavLst>
                                    </p:anim>
                                    <p:anim to="" calcmode="lin" valueType="num">
                                      <p:cBhvr>
                                        <p:cTn id="28" dur="500" fill="hold">
                                          <p:stCondLst>
                                            <p:cond delay="0"/>
                                          </p:stCondLst>
                                        </p:cTn>
                                        <p:tgtEl>
                                          <p:spTgt spid="9"/>
                                        </p:tgtEl>
                                        <p:attrNameLst>
                                          <p:attrName>ppt_w</p:attrName>
                                        </p:attrNameLst>
                                      </p:cBhvr>
                                      <p:tavLst>
                                        <p:tav tm="0">
                                          <p:val>
                                            <p:strVal val="ppt_w"/>
                                          </p:val>
                                        </p:tav>
                                        <p:tav tm="100000">
                                          <p:val>
                                            <p:strVal val="#ppt_w"/>
                                          </p:val>
                                        </p:tav>
                                      </p:tavLst>
                                    </p:anim>
                                  </p:childTnLst>
                                </p:cTn>
                              </p:par>
                              <p:par>
                                <p:cTn id="29" presetID="6" presetClass="emph" presetSubtype="0" fill="hold" grpId="7" nodeType="withEffect">
                                  <p:stCondLst>
                                    <p:cond delay="0"/>
                                  </p:stCondLst>
                                  <p:childTnLst>
                                    <p:anim to="" calcmode="lin" valueType="num">
                                      <p:cBhvr>
                                        <p:cTn id="30" dur="500" fill="hold">
                                          <p:stCondLst>
                                            <p:cond delay="0"/>
                                          </p:stCondLst>
                                        </p:cTn>
                                        <p:tgtEl>
                                          <p:spTgt spid="10"/>
                                        </p:tgtEl>
                                        <p:attrNameLst>
                                          <p:attrName>ppt_h</p:attrName>
                                        </p:attrNameLst>
                                      </p:cBhvr>
                                      <p:tavLst>
                                        <p:tav tm="0">
                                          <p:val>
                                            <p:strVal val="ppt_h"/>
                                          </p:val>
                                        </p:tav>
                                        <p:tav tm="100000">
                                          <p:val>
                                            <p:strVal val="#ppt_h"/>
                                          </p:val>
                                        </p:tav>
                                      </p:tavLst>
                                    </p:anim>
                                    <p:anim to="" calcmode="lin" valueType="num">
                                      <p:cBhvr>
                                        <p:cTn id="31" dur="500" fill="hold">
                                          <p:stCondLst>
                                            <p:cond delay="0"/>
                                          </p:stCondLst>
                                        </p:cTn>
                                        <p:tgtEl>
                                          <p:spTgt spid="10"/>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 presetClass="emph" presetSubtype="0" fill="hold" grpId="7" nodeType="clickEffect">
                                  <p:stCondLst>
                                    <p:cond delay="0"/>
                                  </p:stCondLst>
                                  <p:childTnLst>
                                    <p:anim to="" calcmode="lin" valueType="num">
                                      <p:cBhvr>
                                        <p:cTn id="36" dur="500" fill="hold">
                                          <p:stCondLst>
                                            <p:cond delay="0"/>
                                          </p:stCondLst>
                                        </p:cTn>
                                        <p:tgtEl>
                                          <p:spTgt spid="99"/>
                                        </p:tgtEl>
                                        <p:attrNameLst>
                                          <p:attrName>ppt_h</p:attrName>
                                        </p:attrNameLst>
                                      </p:cBhvr>
                                      <p:tavLst>
                                        <p:tav tm="0">
                                          <p:val>
                                            <p:strVal val="ppt_h"/>
                                          </p:val>
                                        </p:tav>
                                        <p:tav tm="100000">
                                          <p:val>
                                            <p:strVal val="#ppt_h"/>
                                          </p:val>
                                        </p:tav>
                                      </p:tavLst>
                                    </p:anim>
                                    <p:anim to="" calcmode="lin" valueType="num">
                                      <p:cBhvr>
                                        <p:cTn id="37" dur="500" fill="hold">
                                          <p:stCondLst>
                                            <p:cond delay="0"/>
                                          </p:stCondLst>
                                        </p:cTn>
                                        <p:tgtEl>
                                          <p:spTgt spid="99"/>
                                        </p:tgtEl>
                                        <p:attrNameLst>
                                          <p:attrName>ppt_w</p:attrName>
                                        </p:attrNameLst>
                                      </p:cBhvr>
                                      <p:tavLst>
                                        <p:tav tm="0">
                                          <p:val>
                                            <p:strVal val="ppt_w"/>
                                          </p:val>
                                        </p:tav>
                                        <p:tav tm="100000">
                                          <p:val>
                                            <p:strVal val="#ppt_w"/>
                                          </p:val>
                                        </p:tav>
                                      </p:tavLst>
                                    </p:anim>
                                  </p:childTnLst>
                                </p:cTn>
                              </p:par>
                              <p:par>
                                <p:cTn id="38" presetID="6" presetClass="emph" presetSubtype="0" fill="hold" grpId="7" nodeType="withEffect">
                                  <p:stCondLst>
                                    <p:cond delay="0"/>
                                  </p:stCondLst>
                                  <p:childTnLst>
                                    <p:anim to="" calcmode="lin" valueType="num">
                                      <p:cBhvr>
                                        <p:cTn id="39" dur="500" fill="hold">
                                          <p:stCondLst>
                                            <p:cond delay="0"/>
                                          </p:stCondLst>
                                        </p:cTn>
                                        <p:tgtEl>
                                          <p:spTgt spid="8"/>
                                        </p:tgtEl>
                                        <p:attrNameLst>
                                          <p:attrName>ppt_h</p:attrName>
                                        </p:attrNameLst>
                                      </p:cBhvr>
                                      <p:tavLst>
                                        <p:tav tm="0">
                                          <p:val>
                                            <p:strVal val="ppt_h"/>
                                          </p:val>
                                        </p:tav>
                                        <p:tav tm="100000">
                                          <p:val>
                                            <p:strVal val="#ppt_h"/>
                                          </p:val>
                                        </p:tav>
                                      </p:tavLst>
                                    </p:anim>
                                    <p:anim to="" calcmode="lin" valueType="num">
                                      <p:cBhvr>
                                        <p:cTn id="40" dur="500" fill="hold">
                                          <p:stCondLst>
                                            <p:cond delay="0"/>
                                          </p:stCondLst>
                                        </p:cTn>
                                        <p:tgtEl>
                                          <p:spTgt spid="8"/>
                                        </p:tgtEl>
                                        <p:attrNameLst>
                                          <p:attrName>ppt_w</p:attrName>
                                        </p:attrNameLst>
                                      </p:cBhvr>
                                      <p:tavLst>
                                        <p:tav tm="0">
                                          <p:val>
                                            <p:strVal val="ppt_w"/>
                                          </p:val>
                                        </p:tav>
                                        <p:tav tm="100000">
                                          <p:val>
                                            <p:strVal val="#ppt_w"/>
                                          </p:val>
                                        </p:tav>
                                      </p:tavLst>
                                    </p:anim>
                                  </p:childTnLst>
                                </p:cTn>
                              </p:par>
                              <p:par>
                                <p:cTn id="41" presetID="6" presetClass="emph" presetSubtype="0" fill="hold" grpId="5" nodeType="withEffect">
                                  <p:stCondLst>
                                    <p:cond delay="0"/>
                                  </p:stCondLst>
                                  <p:childTnLst>
                                    <p:anim to="" calcmode="lin" valueType="num">
                                      <p:cBhvr>
                                        <p:cTn id="42" dur="500" fill="hold">
                                          <p:stCondLst>
                                            <p:cond delay="0"/>
                                          </p:stCondLst>
                                        </p:cTn>
                                        <p:tgtEl>
                                          <p:spTgt spid="9"/>
                                        </p:tgtEl>
                                        <p:attrNameLst>
                                          <p:attrName>ppt_h</p:attrName>
                                        </p:attrNameLst>
                                      </p:cBhvr>
                                      <p:tavLst>
                                        <p:tav tm="0">
                                          <p:val>
                                            <p:strVal val="#ppt_h"/>
                                          </p:val>
                                        </p:tav>
                                        <p:tav tm="100000">
                                          <p:val>
                                            <p:strVal val="#ppt_h*1.5"/>
                                          </p:val>
                                        </p:tav>
                                      </p:tavLst>
                                    </p:anim>
                                    <p:anim to="" calcmode="lin" valueType="num">
                                      <p:cBhvr>
                                        <p:cTn id="43" dur="500" fill="hold">
                                          <p:stCondLst>
                                            <p:cond delay="0"/>
                                          </p:stCondLst>
                                        </p:cTn>
                                        <p:tgtEl>
                                          <p:spTgt spid="9"/>
                                        </p:tgtEl>
                                        <p:attrNameLst>
                                          <p:attrName>ppt_w</p:attrName>
                                        </p:attrNameLst>
                                      </p:cBhvr>
                                      <p:tavLst>
                                        <p:tav tm="0">
                                          <p:val>
                                            <p:strVal val="#ppt_w"/>
                                          </p:val>
                                        </p:tav>
                                        <p:tav tm="100000">
                                          <p:val>
                                            <p:strVal val="#ppt_w*1.5"/>
                                          </p:val>
                                        </p:tav>
                                      </p:tavLst>
                                    </p:anim>
                                  </p:childTnLst>
                                </p:cTn>
                              </p:par>
                              <p:par>
                                <p:cTn id="44" presetID="6" presetClass="emph" presetSubtype="0" fill="hold" grpId="8" nodeType="withEffect">
                                  <p:stCondLst>
                                    <p:cond delay="0"/>
                                  </p:stCondLst>
                                  <p:childTnLst>
                                    <p:anim to="" calcmode="lin" valueType="num">
                                      <p:cBhvr>
                                        <p:cTn id="45" dur="500" fill="hold">
                                          <p:stCondLst>
                                            <p:cond delay="0"/>
                                          </p:stCondLst>
                                        </p:cTn>
                                        <p:tgtEl>
                                          <p:spTgt spid="10"/>
                                        </p:tgtEl>
                                        <p:attrNameLst>
                                          <p:attrName>ppt_h</p:attrName>
                                        </p:attrNameLst>
                                      </p:cBhvr>
                                      <p:tavLst>
                                        <p:tav tm="0">
                                          <p:val>
                                            <p:strVal val="ppt_h"/>
                                          </p:val>
                                        </p:tav>
                                        <p:tav tm="100000">
                                          <p:val>
                                            <p:strVal val="#ppt_h"/>
                                          </p:val>
                                        </p:tav>
                                      </p:tavLst>
                                    </p:anim>
                                    <p:anim to="" calcmode="lin" valueType="num">
                                      <p:cBhvr>
                                        <p:cTn id="46" dur="500" fill="hold">
                                          <p:stCondLst>
                                            <p:cond delay="0"/>
                                          </p:stCondLst>
                                        </p:cTn>
                                        <p:tgtEl>
                                          <p:spTgt spid="10"/>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0"/>
                    </p:tgtEl>
                  </p:cond>
                </p:stCondLst>
                <p:endSync evt="end" delay="0">
                  <p:rtn val="all"/>
                </p:endSync>
                <p:childTnLst>
                  <p:par>
                    <p:cTn id="48" fill="hold">
                      <p:stCondLst>
                        <p:cond delay="0"/>
                      </p:stCondLst>
                      <p:childTnLst>
                        <p:par>
                          <p:cTn id="49" fill="hold">
                            <p:stCondLst>
                              <p:cond delay="0"/>
                            </p:stCondLst>
                            <p:childTnLst>
                              <p:par>
                                <p:cTn id="50" presetID="6" presetClass="emph" presetSubtype="0" fill="hold" grpId="8" nodeType="clickEffect">
                                  <p:stCondLst>
                                    <p:cond delay="0"/>
                                  </p:stCondLst>
                                  <p:childTnLst>
                                    <p:anim to="" calcmode="lin" valueType="num">
                                      <p:cBhvr>
                                        <p:cTn id="51" dur="500" fill="hold">
                                          <p:stCondLst>
                                            <p:cond delay="0"/>
                                          </p:stCondLst>
                                        </p:cTn>
                                        <p:tgtEl>
                                          <p:spTgt spid="99"/>
                                        </p:tgtEl>
                                        <p:attrNameLst>
                                          <p:attrName>ppt_h</p:attrName>
                                        </p:attrNameLst>
                                      </p:cBhvr>
                                      <p:tavLst>
                                        <p:tav tm="0">
                                          <p:val>
                                            <p:strVal val="ppt_h"/>
                                          </p:val>
                                        </p:tav>
                                        <p:tav tm="100000">
                                          <p:val>
                                            <p:strVal val="#ppt_h"/>
                                          </p:val>
                                        </p:tav>
                                      </p:tavLst>
                                    </p:anim>
                                    <p:anim to="" calcmode="lin" valueType="num">
                                      <p:cBhvr>
                                        <p:cTn id="52" dur="500" fill="hold">
                                          <p:stCondLst>
                                            <p:cond delay="0"/>
                                          </p:stCondLst>
                                        </p:cTn>
                                        <p:tgtEl>
                                          <p:spTgt spid="99"/>
                                        </p:tgtEl>
                                        <p:attrNameLst>
                                          <p:attrName>ppt_w</p:attrName>
                                        </p:attrNameLst>
                                      </p:cBhvr>
                                      <p:tavLst>
                                        <p:tav tm="0">
                                          <p:val>
                                            <p:strVal val="ppt_w"/>
                                          </p:val>
                                        </p:tav>
                                        <p:tav tm="100000">
                                          <p:val>
                                            <p:strVal val="#ppt_w"/>
                                          </p:val>
                                        </p:tav>
                                      </p:tavLst>
                                    </p:anim>
                                  </p:childTnLst>
                                </p:cTn>
                              </p:par>
                              <p:par>
                                <p:cTn id="53" presetID="6" presetClass="emph" presetSubtype="0" fill="hold" grpId="8" nodeType="withEffect">
                                  <p:stCondLst>
                                    <p:cond delay="0"/>
                                  </p:stCondLst>
                                  <p:childTnLst>
                                    <p:anim to="" calcmode="lin" valueType="num">
                                      <p:cBhvr>
                                        <p:cTn id="54" dur="500" fill="hold">
                                          <p:stCondLst>
                                            <p:cond delay="0"/>
                                          </p:stCondLst>
                                        </p:cTn>
                                        <p:tgtEl>
                                          <p:spTgt spid="8"/>
                                        </p:tgtEl>
                                        <p:attrNameLst>
                                          <p:attrName>ppt_h</p:attrName>
                                        </p:attrNameLst>
                                      </p:cBhvr>
                                      <p:tavLst>
                                        <p:tav tm="0">
                                          <p:val>
                                            <p:strVal val="ppt_h"/>
                                          </p:val>
                                        </p:tav>
                                        <p:tav tm="100000">
                                          <p:val>
                                            <p:strVal val="#ppt_h"/>
                                          </p:val>
                                        </p:tav>
                                      </p:tavLst>
                                    </p:anim>
                                    <p:anim to="" calcmode="lin" valueType="num">
                                      <p:cBhvr>
                                        <p:cTn id="55" dur="500" fill="hold">
                                          <p:stCondLst>
                                            <p:cond delay="0"/>
                                          </p:stCondLst>
                                        </p:cTn>
                                        <p:tgtEl>
                                          <p:spTgt spid="8"/>
                                        </p:tgtEl>
                                        <p:attrNameLst>
                                          <p:attrName>ppt_w</p:attrName>
                                        </p:attrNameLst>
                                      </p:cBhvr>
                                      <p:tavLst>
                                        <p:tav tm="0">
                                          <p:val>
                                            <p:strVal val="ppt_w"/>
                                          </p:val>
                                        </p:tav>
                                        <p:tav tm="100000">
                                          <p:val>
                                            <p:strVal val="#ppt_w"/>
                                          </p:val>
                                        </p:tav>
                                      </p:tavLst>
                                    </p:anim>
                                  </p:childTnLst>
                                </p:cTn>
                              </p:par>
                              <p:par>
                                <p:cTn id="56" presetID="6" presetClass="emph" presetSubtype="0" fill="hold" grpId="8" nodeType="withEffect">
                                  <p:stCondLst>
                                    <p:cond delay="0"/>
                                  </p:stCondLst>
                                  <p:childTnLst>
                                    <p:anim to="" calcmode="lin" valueType="num">
                                      <p:cBhvr>
                                        <p:cTn id="57" dur="500" fill="hold">
                                          <p:stCondLst>
                                            <p:cond delay="0"/>
                                          </p:stCondLst>
                                        </p:cTn>
                                        <p:tgtEl>
                                          <p:spTgt spid="9"/>
                                        </p:tgtEl>
                                        <p:attrNameLst>
                                          <p:attrName>ppt_h</p:attrName>
                                        </p:attrNameLst>
                                      </p:cBhvr>
                                      <p:tavLst>
                                        <p:tav tm="0">
                                          <p:val>
                                            <p:strVal val="ppt_h"/>
                                          </p:val>
                                        </p:tav>
                                        <p:tav tm="100000">
                                          <p:val>
                                            <p:strVal val="#ppt_h"/>
                                          </p:val>
                                        </p:tav>
                                      </p:tavLst>
                                    </p:anim>
                                    <p:anim to="" calcmode="lin" valueType="num">
                                      <p:cBhvr>
                                        <p:cTn id="58" dur="500" fill="hold">
                                          <p:stCondLst>
                                            <p:cond delay="0"/>
                                          </p:stCondLst>
                                        </p:cTn>
                                        <p:tgtEl>
                                          <p:spTgt spid="9"/>
                                        </p:tgtEl>
                                        <p:attrNameLst>
                                          <p:attrName>ppt_w</p:attrName>
                                        </p:attrNameLst>
                                      </p:cBhvr>
                                      <p:tavLst>
                                        <p:tav tm="0">
                                          <p:val>
                                            <p:strVal val="ppt_w"/>
                                          </p:val>
                                        </p:tav>
                                        <p:tav tm="100000">
                                          <p:val>
                                            <p:strVal val="#ppt_w"/>
                                          </p:val>
                                        </p:tav>
                                      </p:tavLst>
                                    </p:anim>
                                  </p:childTnLst>
                                </p:cTn>
                              </p:par>
                              <p:par>
                                <p:cTn id="59" presetID="6" presetClass="emph" presetSubtype="0" fill="hold" grpId="5" nodeType="withEffect">
                                  <p:stCondLst>
                                    <p:cond delay="0"/>
                                  </p:stCondLst>
                                  <p:childTnLst>
                                    <p:anim to="" calcmode="lin" valueType="num">
                                      <p:cBhvr>
                                        <p:cTn id="60" dur="500" fill="hold">
                                          <p:stCondLst>
                                            <p:cond delay="0"/>
                                          </p:stCondLst>
                                        </p:cTn>
                                        <p:tgtEl>
                                          <p:spTgt spid="10"/>
                                        </p:tgtEl>
                                        <p:attrNameLst>
                                          <p:attrName>ppt_h</p:attrName>
                                        </p:attrNameLst>
                                      </p:cBhvr>
                                      <p:tavLst>
                                        <p:tav tm="0">
                                          <p:val>
                                            <p:strVal val="#ppt_h"/>
                                          </p:val>
                                        </p:tav>
                                        <p:tav tm="100000">
                                          <p:val>
                                            <p:strVal val="#ppt_h*1.5"/>
                                          </p:val>
                                        </p:tav>
                                      </p:tavLst>
                                    </p:anim>
                                    <p:anim to="" calcmode="lin" valueType="num">
                                      <p:cBhvr>
                                        <p:cTn id="61" dur="500" fill="hold">
                                          <p:stCondLst>
                                            <p:cond delay="0"/>
                                          </p:stCondLst>
                                        </p:cTn>
                                        <p:tgtEl>
                                          <p:spTgt spid="10"/>
                                        </p:tgtEl>
                                        <p:attrNameLst>
                                          <p:attrName>ppt_w</p:attrName>
                                        </p:attrNameLst>
                                      </p:cBhvr>
                                      <p:tavLst>
                                        <p:tav tm="0">
                                          <p:val>
                                            <p:strVal val="#ppt_w"/>
                                          </p:val>
                                        </p:tav>
                                        <p:tav tm="100000">
                                          <p:val>
                                            <p:strVal val="#ppt_w*1.5"/>
                                          </p:val>
                                        </p:tav>
                                      </p:tavLst>
                                    </p:anim>
                                  </p:childTnLst>
                                </p:cTn>
                              </p:par>
                            </p:childTnLst>
                          </p:cTn>
                        </p:par>
                      </p:childTnLst>
                    </p:cTn>
                  </p:par>
                </p:childTnLst>
              </p:cTn>
              <p:nextCondLst>
                <p:cond evt="onClick" delay="0">
                  <p:tgtEl>
                    <p:spTgt spid="10"/>
                  </p:tgtEl>
                </p:cond>
              </p:nextCondLst>
            </p:seq>
          </p:childTnLst>
        </p:cTn>
      </p:par>
    </p:tnLst>
    <p:bldLst>
      <p:bldP spid="99" grpId="0" bldLvl="0" animBg="1"/>
      <p:bldP spid="8" grpId="0" bldLvl="0" animBg="1"/>
      <p:bldP spid="9" grpId="0" bldLvl="0" animBg="1"/>
      <p:bldP spid="10" grpId="0" bldLvl="0" animBg="1"/>
      <p:bldP spid="99" grpId="1" animBg="1"/>
      <p:bldP spid="99" grpId="2" animBg="1"/>
      <p:bldP spid="99" grpId="3" animBg="1"/>
      <p:bldP spid="99" grpId="4" animBg="1"/>
      <p:bldP spid="8" grpId="1" animBg="1"/>
      <p:bldP spid="8" grpId="2" animBg="1"/>
      <p:bldP spid="8" grpId="3" animBg="1"/>
      <p:bldP spid="8" grpId="4" animBg="1"/>
      <p:bldP spid="9" grpId="1" animBg="1"/>
      <p:bldP spid="9" grpId="2" animBg="1"/>
      <p:bldP spid="9" grpId="3" animBg="1"/>
      <p:bldP spid="9" grpId="4" animBg="1"/>
      <p:bldP spid="10" grpId="1" animBg="1"/>
      <p:bldP spid="10" grpId="2" animBg="1"/>
      <p:bldP spid="10" grpId="3" animBg="1"/>
      <p:bldP spid="10" grpId="4" animBg="1"/>
      <p:bldP spid="99" grpId="5" bldLvl="0" animBg="1"/>
      <p:bldP spid="99" grpId="6" bldLvl="0" animBg="1"/>
      <p:bldP spid="99" grpId="7" bldLvl="0" animBg="1"/>
      <p:bldP spid="99" grpId="8" bldLvl="0" animBg="1"/>
      <p:bldP spid="8" grpId="5" bldLvl="0" animBg="1"/>
      <p:bldP spid="8" grpId="6" bldLvl="0" animBg="1"/>
      <p:bldP spid="8" grpId="7" bldLvl="0" animBg="1"/>
      <p:bldP spid="8" grpId="8" bldLvl="0" animBg="1"/>
      <p:bldP spid="9" grpId="5" bldLvl="0" animBg="1"/>
      <p:bldP spid="9" grpId="6" bldLvl="0" animBg="1"/>
      <p:bldP spid="9" grpId="7" bldLvl="0" animBg="1"/>
      <p:bldP spid="9" grpId="8" bldLvl="0" animBg="1"/>
      <p:bldP spid="10" grpId="5" bldLvl="0" animBg="1"/>
      <p:bldP spid="10" grpId="6" bldLvl="0" animBg="1"/>
      <p:bldP spid="10" grpId="7" bldLvl="0" animBg="1"/>
      <p:bldP spid="10" grpId="8"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794205"/>
            <a:ext cx="5648616" cy="72590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一、培养创新创业意识</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1570990" y="1562735"/>
            <a:ext cx="9777730" cy="2306955"/>
          </a:xfrm>
          <a:prstGeom prst="rect">
            <a:avLst/>
          </a:prstGeom>
          <a:noFill/>
          <a:ln w="9525">
            <a:noFill/>
          </a:ln>
        </p:spPr>
        <p:txBody>
          <a:bodyPr wrap="square">
            <a:spAutoFit/>
          </a:bodyPr>
          <a:p>
            <a:pPr indent="266700"/>
            <a:r>
              <a:rPr sz="2400">
                <a:solidFill>
                  <a:schemeClr val="tx1"/>
                </a:solidFill>
                <a:latin typeface="Times New Roman" panose="02020603050405020304" pitchFamily="2" charset="0"/>
                <a:cs typeface="Times New Roman" panose="02020603050405020304" pitchFamily="2" charset="0"/>
              </a:rPr>
              <a:t>在创新意识的带动下，新的创业形式或创业方法才会产生。按照思维方式的不同，创新创业意识可分为兴趣、动机、意志力和情感。兴趣是创新创业活动的源泉，动机是创新创业活动的动力， 意志力是实施创新创业活动的保障，而情感则是开展创新创业活动过程中的精神依托。创新创业活动需要以良好的创新创业意识为基础。换言之，如果没有创新创业意识，就无法进行创新创业活动。</a:t>
            </a:r>
            <a:endParaRPr sz="2400">
              <a:solidFill>
                <a:schemeClr val="tx1"/>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780798"/>
            <a:ext cx="5648616" cy="7527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二、培养创新创业精神</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1570990" y="1562735"/>
            <a:ext cx="9777730" cy="2306955"/>
          </a:xfrm>
          <a:prstGeom prst="rect">
            <a:avLst/>
          </a:prstGeom>
          <a:noFill/>
          <a:ln w="9525">
            <a:noFill/>
          </a:ln>
        </p:spPr>
        <p:txBody>
          <a:bodyPr wrap="square">
            <a:spAutoFit/>
          </a:bodyPr>
          <a:p>
            <a:pPr indent="266700"/>
            <a:r>
              <a:rPr sz="2400">
                <a:solidFill>
                  <a:schemeClr val="tx1"/>
                </a:solidFill>
                <a:latin typeface="Times New Roman" panose="02020603050405020304" pitchFamily="2" charset="0"/>
                <a:cs typeface="Times New Roman" panose="02020603050405020304" pitchFamily="2" charset="0"/>
              </a:rPr>
              <a:t>创新创业精神是整个创新创业教育的核心。它不仅包含创业者在创业过程中应具备的品质，如坚定、隐忍、执着、勇敢等，也包含产品创新、管理创新、市场需求创新、服务创新等多种创新理念。创业精神是创业得以成功的重要保障，也是诸多创业成功者的精神支撑和原动力。可以说，不具备创业精神的创业者很难完成创业工作，极有可能出现半途而废的情况。</a:t>
            </a:r>
            <a:endParaRPr sz="2400">
              <a:solidFill>
                <a:schemeClr val="tx1"/>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780798"/>
            <a:ext cx="5648616" cy="7527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三、锻炼创新创业能力</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1570990" y="1562735"/>
            <a:ext cx="9777730" cy="2676525"/>
          </a:xfrm>
          <a:prstGeom prst="rect">
            <a:avLst/>
          </a:prstGeom>
          <a:noFill/>
          <a:ln w="9525">
            <a:noFill/>
          </a:ln>
        </p:spPr>
        <p:txBody>
          <a:bodyPr wrap="square">
            <a:spAutoFit/>
          </a:bodyPr>
          <a:p>
            <a:pPr indent="266700"/>
            <a:r>
              <a:rPr sz="2400">
                <a:solidFill>
                  <a:schemeClr val="tx1"/>
                </a:solidFill>
                <a:latin typeface="Times New Roman" panose="02020603050405020304" pitchFamily="2" charset="0"/>
                <a:cs typeface="Times New Roman" panose="02020603050405020304" pitchFamily="2" charset="0"/>
              </a:rPr>
              <a:t>创新可以是完成从无到有的创造性工作，也可以是在现有的产品或方法上进行开拓和革新。创业者的创业道路不会是一帆风顺的，期间会遇到很多不可控因素。例如，创业初期使用的生产技术、运营方式和管理办法可能会随着企业的发展或时代的变化变得不再适用。因此，创业者需要不断反思，不断改进，不断创新，这样才能有效解决问题，使企业得到长远发展。因此，锻炼创新创业能力在创新创业教育中占有重要的地位。</a:t>
            </a:r>
            <a:endParaRPr sz="2400">
              <a:solidFill>
                <a:schemeClr val="tx1"/>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780798"/>
            <a:ext cx="5648616" cy="752719"/>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四、形成创新创业思维</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p:cNvSpPr txBox="1"/>
          <p:nvPr/>
        </p:nvSpPr>
        <p:spPr>
          <a:xfrm>
            <a:off x="1570990" y="1562735"/>
            <a:ext cx="9777730" cy="2306955"/>
          </a:xfrm>
          <a:prstGeom prst="rect">
            <a:avLst/>
          </a:prstGeom>
          <a:noFill/>
          <a:ln w="9525">
            <a:noFill/>
          </a:ln>
        </p:spPr>
        <p:txBody>
          <a:bodyPr wrap="square">
            <a:spAutoFit/>
          </a:bodyPr>
          <a:p>
            <a:pPr indent="266700"/>
            <a:r>
              <a:rPr sz="2400">
                <a:solidFill>
                  <a:schemeClr val="tx1"/>
                </a:solidFill>
                <a:latin typeface="Times New Roman" panose="02020603050405020304" pitchFamily="2" charset="0"/>
                <a:cs typeface="Times New Roman" panose="02020603050405020304" pitchFamily="2" charset="0"/>
              </a:rPr>
              <a:t>思维是人类针对某个现象或某种活动，依靠神经系统进行认知、分析和判断。创新思维则是一种打破常规，以另辟蹊径的方式去认识问题、解决问题的思维过程。根据不同的思维形式，创新创业思维可以分为换位思维、逆向思维和发散思维，而发散思维往往是创新创业活动取得成功的关键。拥有良好的创新创业思维可以帮助创业者增强市场敏感度，把握商机，保持创业的热情。</a:t>
            </a:r>
            <a:endParaRPr sz="2400">
              <a:solidFill>
                <a:schemeClr val="tx1"/>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flipH="1">
            <a:off x="3955415" y="2446020"/>
            <a:ext cx="8236585" cy="441198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 y="162560"/>
            <a:ext cx="10600055" cy="6673850"/>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706" y="2368140"/>
            <a:ext cx="862918" cy="240485"/>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98586">
            <a:off x="9869142" y="2725821"/>
            <a:ext cx="233412" cy="778040"/>
          </a:xfrm>
          <a:prstGeom prst="rect">
            <a:avLst/>
          </a:prstGeom>
        </p:spPr>
      </p:pic>
      <p:pic>
        <p:nvPicPr>
          <p:cNvPr id="17" name="图片 16" descr="图片包含 游戏机&#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394" y="3980852"/>
            <a:ext cx="2318392" cy="2418159"/>
          </a:xfrm>
          <a:prstGeom prst="rect">
            <a:avLst/>
          </a:prstGeom>
        </p:spPr>
      </p:pic>
      <p:pic>
        <p:nvPicPr>
          <p:cNvPr id="64" name="图片 63"/>
          <p:cNvPicPr>
            <a:picLocks noChangeAspect="1"/>
          </p:cNvPicPr>
          <p:nvPr/>
        </p:nvPicPr>
        <p:blipFill>
          <a:blip r:embed="rId6">
            <a:biLevel thresh="50000"/>
          </a:blip>
          <a:stretch>
            <a:fillRect/>
          </a:stretch>
        </p:blipFill>
        <p:spPr>
          <a:xfrm>
            <a:off x="6103129" y="3647436"/>
            <a:ext cx="5998984" cy="3188484"/>
          </a:xfrm>
          <a:prstGeom prst="rect">
            <a:avLst/>
          </a:prstGeom>
        </p:spPr>
      </p:pic>
      <p:pic>
        <p:nvPicPr>
          <p:cNvPr id="13" name="图片 12" descr="图片包含 游戏机&#10;&#10;描述已自动生成"/>
          <p:cNvPicPr>
            <a:picLocks noChangeAspect="1"/>
          </p:cNvPicPr>
          <p:nvPr/>
        </p:nvPicPr>
        <p:blipFill rotWithShape="1">
          <a:blip r:embed="rId7">
            <a:extLst>
              <a:ext uri="{28A0092B-C50C-407E-A947-70E740481C1C}">
                <a14:useLocalDpi xmlns:a14="http://schemas.microsoft.com/office/drawing/2010/main" val="0"/>
              </a:ext>
            </a:extLst>
          </a:blip>
          <a:srcRect t="5503" r="13738"/>
          <a:stretch>
            <a:fillRect/>
          </a:stretch>
        </p:blipFill>
        <p:spPr>
          <a:xfrm flipH="1">
            <a:off x="-1270" y="0"/>
            <a:ext cx="12193270" cy="6859905"/>
          </a:xfrm>
          <a:prstGeom prst="rect">
            <a:avLst/>
          </a:prstGeom>
        </p:spPr>
      </p:pic>
      <p:sp>
        <p:nvSpPr>
          <p:cNvPr id="37" name="文本框 36"/>
          <p:cNvSpPr txBox="1"/>
          <p:nvPr/>
        </p:nvSpPr>
        <p:spPr>
          <a:xfrm rot="21315678">
            <a:off x="5642559" y="4144499"/>
            <a:ext cx="6583680" cy="1861185"/>
          </a:xfrm>
          <a:prstGeom prst="rect">
            <a:avLst/>
          </a:prstGeom>
          <a:noFill/>
        </p:spPr>
        <p:txBody>
          <a:bodyPr wrap="none" rtlCol="0">
            <a:spAutoFit/>
            <a:scene3d>
              <a:camera prst="orthographicFront"/>
              <a:lightRig rig="threePt" dir="t"/>
            </a:scene3d>
          </a:bodyPr>
          <a:lstStyle/>
          <a:p>
            <a:pPr algn="l"/>
            <a:r>
              <a:rPr kumimoji="1" lang="zh-CN" altLang="en-US" sz="8800" dirty="0">
                <a:solidFill>
                  <a:srgbClr val="C00000"/>
                </a:solidFill>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 </a:t>
            </a:r>
            <a:r>
              <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案例分析</a:t>
            </a:r>
            <a:endPar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pic>
        <p:nvPicPr>
          <p:cNvPr id="3" name="图片 2" descr="图片包含 游戏机, 房间, 钟表&#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590" y="2392045"/>
            <a:ext cx="4465955" cy="4465955"/>
          </a:xfrm>
          <a:prstGeom prst="rect">
            <a:avLst/>
          </a:prstGeom>
        </p:spPr>
      </p:pic>
      <p:pic>
        <p:nvPicPr>
          <p:cNvPr id="2" name="图片 1" descr="图片包含 游戏机&#10;&#10;描述已自动生成"/>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4160" y="116205"/>
            <a:ext cx="2826385" cy="2826385"/>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4" name="Back">
              <a:hlinkClick r:id="rId10"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1020" y="1548482"/>
            <a:ext cx="3627755" cy="942272"/>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r>
              <a:rPr lang="zh-CN" altLang="en-US" sz="3600" dirty="0">
                <a:sym typeface="字魂131号-酷乐潮玩体" panose="00000500000000000000" pitchFamily="2" charset="-122"/>
              </a:rPr>
              <a:t>案例一</a:t>
            </a:r>
            <a:endParaRPr lang="zh-CN" altLang="en-US" sz="3600" dirty="0">
              <a:sym typeface="字魂131号-酷乐潮玩体" panose="00000500000000000000" pitchFamily="2" charset="-122"/>
            </a:endParaRPr>
          </a:p>
        </p:txBody>
      </p:sp>
      <p:pic>
        <p:nvPicPr>
          <p:cNvPr id="7" name="图片 6"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05165" y="3081655"/>
            <a:ext cx="3510280" cy="3510280"/>
          </a:xfrm>
          <a:prstGeom prst="rect">
            <a:avLst/>
          </a:prstGeom>
        </p:spPr>
      </p:pic>
      <p:sp>
        <p:nvSpPr>
          <p:cNvPr id="3" name="文本框 2"/>
          <p:cNvSpPr txBox="1"/>
          <p:nvPr/>
        </p:nvSpPr>
        <p:spPr>
          <a:xfrm>
            <a:off x="1811020" y="3938621"/>
            <a:ext cx="3627755" cy="942272"/>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r>
              <a:rPr lang="zh-CN" altLang="en-US" sz="3600" dirty="0">
                <a:sym typeface="字魂131号-酷乐潮玩体" panose="00000500000000000000" pitchFamily="2" charset="-122"/>
              </a:rPr>
              <a:t>案例二</a:t>
            </a:r>
            <a:endParaRPr lang="zh-CN" altLang="en-US" sz="3600" dirty="0">
              <a:sym typeface="字魂131号-酷乐潮玩体" panose="00000500000000000000" pitchFamily="2" charset="-122"/>
            </a:endParaRPr>
          </a:p>
        </p:txBody>
      </p:sp>
      <p:sp>
        <p:nvSpPr>
          <p:cNvPr id="4" name="文本框 3">
            <a:hlinkClick r:id="rId2" action="ppaction://hlinksldjump"/>
          </p:cNvPr>
          <p:cNvSpPr txBox="1"/>
          <p:nvPr/>
        </p:nvSpPr>
        <p:spPr>
          <a:xfrm>
            <a:off x="1811020" y="2801620"/>
            <a:ext cx="7688580" cy="607695"/>
          </a:xfrm>
          <a:prstGeom prst="rect">
            <a:avLst/>
          </a:prstGeom>
          <a:noFill/>
        </p:spPr>
        <p:txBody>
          <a:bodyPr wrap="none" rtlCol="0" anchor="t">
            <a:spAutoFit/>
          </a:bodyPr>
          <a:p>
            <a:pPr algn="ctr">
              <a:lnSpc>
                <a:spcPct val="120000"/>
              </a:lnSpc>
              <a:spcBef>
                <a:spcPts val="25"/>
              </a:spcBef>
            </a:pPr>
            <a:r>
              <a:rPr sz="2800" b="1">
                <a:solidFill>
                  <a:srgbClr val="C00000"/>
                </a:solidFill>
                <a:latin typeface="Times New Roman" panose="02020603050405020304" pitchFamily="2" charset="0"/>
                <a:cs typeface="Times New Roman" panose="02020603050405020304" pitchFamily="2" charset="0"/>
                <a:sym typeface="+mn-ea"/>
              </a:rPr>
              <a:t>上海“双创圈”邀请大学生与创业者一起乘风破浪</a:t>
            </a:r>
            <a:endParaRPr lang="zh-CN" altLang="en-US" sz="2800" b="1">
              <a:solidFill>
                <a:srgbClr val="C00000"/>
              </a:solidFill>
              <a:latin typeface="Times New Roman" panose="02020603050405020304" pitchFamily="2" charset="0"/>
              <a:cs typeface="Times New Roman" panose="02020603050405020304" pitchFamily="2" charset="0"/>
              <a:sym typeface="+mn-ea"/>
            </a:endParaRPr>
          </a:p>
        </p:txBody>
      </p:sp>
      <p:sp>
        <p:nvSpPr>
          <p:cNvPr id="5" name="文本框 4">
            <a:hlinkClick r:id="rId3" action="ppaction://hlinksldjump"/>
          </p:cNvPr>
          <p:cNvSpPr txBox="1"/>
          <p:nvPr/>
        </p:nvSpPr>
        <p:spPr>
          <a:xfrm>
            <a:off x="1810703" y="5236845"/>
            <a:ext cx="4471035" cy="607695"/>
          </a:xfrm>
          <a:prstGeom prst="rect">
            <a:avLst/>
          </a:prstGeom>
          <a:noFill/>
        </p:spPr>
        <p:txBody>
          <a:bodyPr wrap="none" rtlCol="0" anchor="t">
            <a:spAutoFit/>
          </a:bodyPr>
          <a:p>
            <a:pPr algn="ctr">
              <a:lnSpc>
                <a:spcPct val="120000"/>
              </a:lnSpc>
              <a:spcBef>
                <a:spcPts val="25"/>
              </a:spcBef>
            </a:pPr>
            <a:r>
              <a:rPr sz="2800" b="1">
                <a:solidFill>
                  <a:srgbClr val="C00000"/>
                </a:solidFill>
                <a:latin typeface="Times New Roman" panose="02020603050405020304" pitchFamily="2" charset="0"/>
                <a:cs typeface="Times New Roman" panose="02020603050405020304" pitchFamily="2" charset="0"/>
                <a:sym typeface="+mn-ea"/>
              </a:rPr>
              <a:t>停课不停创，“双创”进行时</a:t>
            </a:r>
            <a:endParaRPr lang="zh-CN" altLang="en-US" sz="2800" b="1">
              <a:solidFill>
                <a:srgbClr val="C00000"/>
              </a:solidFill>
              <a:latin typeface="Times New Roman" panose="02020603050405020304" pitchFamily="2" charset="0"/>
              <a:cs typeface="Times New Roman" panose="02020603050405020304" pitchFamily="2"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 to="" calcmode="lin" valueType="num">
                                      <p:cBhvr>
                                        <p:cTn id="6" dur="500" fill="hold">
                                          <p:stCondLst>
                                            <p:cond delay="0"/>
                                          </p:stCondLst>
                                        </p:cTn>
                                        <p:tgtEl>
                                          <p:spTgt spid="4"/>
                                        </p:tgtEl>
                                        <p:attrNameLst>
                                          <p:attrName>ppt_h</p:attrName>
                                        </p:attrNameLst>
                                      </p:cBhvr>
                                      <p:tavLst>
                                        <p:tav tm="0">
                                          <p:val>
                                            <p:strVal val="#ppt_h"/>
                                          </p:val>
                                        </p:tav>
                                        <p:tav tm="100000">
                                          <p:val>
                                            <p:strVal val="#ppt_h*1.5"/>
                                          </p:val>
                                        </p:tav>
                                      </p:tavLst>
                                    </p:anim>
                                    <p:anim to="" calcmode="lin" valueType="num">
                                      <p:cBhvr>
                                        <p:cTn id="7" dur="500" fill="hold">
                                          <p:stCondLst>
                                            <p:cond delay="0"/>
                                          </p:stCondLst>
                                        </p:cTn>
                                        <p:tgtEl>
                                          <p:spTgt spid="4"/>
                                        </p:tgtEl>
                                        <p:attrNameLst>
                                          <p:attrName>ppt_w</p:attrName>
                                        </p:attrNameLst>
                                      </p:cBhvr>
                                      <p:tavLst>
                                        <p:tav tm="0">
                                          <p:val>
                                            <p:strVal val="#ppt_w"/>
                                          </p:val>
                                        </p:tav>
                                        <p:tav tm="100000">
                                          <p:val>
                                            <p:strVal val="#ppt_w*1.5"/>
                                          </p:val>
                                        </p:tav>
                                      </p:tavLst>
                                    </p:anim>
                                  </p:childTnLst>
                                </p:cTn>
                              </p:par>
                              <p:par>
                                <p:cTn id="8" presetID="6" presetClass="emph" presetSubtype="0" fill="hold" grpId="1" nodeType="withEffect">
                                  <p:stCondLst>
                                    <p:cond delay="0"/>
                                  </p:stCondLst>
                                  <p:childTnLst>
                                    <p:anim to="" calcmode="lin" valueType="num">
                                      <p:cBhvr>
                                        <p:cTn id="9" dur="500" fill="hold">
                                          <p:stCondLst>
                                            <p:cond delay="0"/>
                                          </p:stCondLst>
                                        </p:cTn>
                                        <p:tgtEl>
                                          <p:spTgt spid="5"/>
                                        </p:tgtEl>
                                        <p:attrNameLst>
                                          <p:attrName>ppt_h</p:attrName>
                                        </p:attrNameLst>
                                      </p:cBhvr>
                                      <p:tavLst>
                                        <p:tav tm="0">
                                          <p:val>
                                            <p:strVal val="ppt_h"/>
                                          </p:val>
                                        </p:tav>
                                        <p:tav tm="100000">
                                          <p:val>
                                            <p:strVal val="#ppt_h"/>
                                          </p:val>
                                        </p:tav>
                                      </p:tavLst>
                                    </p:anim>
                                    <p:anim to="" calcmode="lin" valueType="num">
                                      <p:cBhvr>
                                        <p:cTn id="10" dur="500" fill="hold">
                                          <p:stCondLst>
                                            <p:cond delay="0"/>
                                          </p:stCondLst>
                                        </p:cTn>
                                        <p:tgtEl>
                                          <p:spTgt spid="5"/>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6" presetClass="emph" presetSubtype="0" fill="hold" grpId="1" nodeType="clickEffect">
                                  <p:stCondLst>
                                    <p:cond delay="0"/>
                                  </p:stCondLst>
                                  <p:childTnLst>
                                    <p:anim to="" calcmode="lin" valueType="num">
                                      <p:cBhvr>
                                        <p:cTn id="15" dur="500" fill="hold">
                                          <p:stCondLst>
                                            <p:cond delay="0"/>
                                          </p:stCondLst>
                                        </p:cTn>
                                        <p:tgtEl>
                                          <p:spTgt spid="4"/>
                                        </p:tgtEl>
                                        <p:attrNameLst>
                                          <p:attrName>ppt_h</p:attrName>
                                        </p:attrNameLst>
                                      </p:cBhvr>
                                      <p:tavLst>
                                        <p:tav tm="0">
                                          <p:val>
                                            <p:strVal val="ppt_h"/>
                                          </p:val>
                                        </p:tav>
                                        <p:tav tm="100000">
                                          <p:val>
                                            <p:strVal val="#ppt_h"/>
                                          </p:val>
                                        </p:tav>
                                      </p:tavLst>
                                    </p:anim>
                                    <p:anim to="" calcmode="lin" valueType="num">
                                      <p:cBhvr>
                                        <p:cTn id="16" dur="500" fill="hold">
                                          <p:stCondLst>
                                            <p:cond delay="0"/>
                                          </p:stCondLst>
                                        </p:cTn>
                                        <p:tgtEl>
                                          <p:spTgt spid="4"/>
                                        </p:tgtEl>
                                        <p:attrNameLst>
                                          <p:attrName>ppt_w</p:attrName>
                                        </p:attrNameLst>
                                      </p:cBhvr>
                                      <p:tavLst>
                                        <p:tav tm="0">
                                          <p:val>
                                            <p:strVal val="ppt_w"/>
                                          </p:val>
                                        </p:tav>
                                        <p:tav tm="100000">
                                          <p:val>
                                            <p:strVal val="#ppt_w"/>
                                          </p:val>
                                        </p:tav>
                                      </p:tavLst>
                                    </p:anim>
                                  </p:childTnLst>
                                </p:cTn>
                              </p:par>
                              <p:par>
                                <p:cTn id="17" presetID="6" presetClass="emph" presetSubtype="0" fill="hold" grpId="0" nodeType="withEffect">
                                  <p:stCondLst>
                                    <p:cond delay="0"/>
                                  </p:stCondLst>
                                  <p:childTnLst>
                                    <p:anim to="" calcmode="lin" valueType="num">
                                      <p:cBhvr>
                                        <p:cTn id="18" dur="500" fill="hold">
                                          <p:stCondLst>
                                            <p:cond delay="0"/>
                                          </p:stCondLst>
                                        </p:cTn>
                                        <p:tgtEl>
                                          <p:spTgt spid="5"/>
                                        </p:tgtEl>
                                        <p:attrNameLst>
                                          <p:attrName>ppt_h</p:attrName>
                                        </p:attrNameLst>
                                      </p:cBhvr>
                                      <p:tavLst>
                                        <p:tav tm="0">
                                          <p:val>
                                            <p:strVal val="#ppt_h"/>
                                          </p:val>
                                        </p:tav>
                                        <p:tav tm="100000">
                                          <p:val>
                                            <p:strVal val="#ppt_h*1.5"/>
                                          </p:val>
                                        </p:tav>
                                      </p:tavLst>
                                    </p:anim>
                                    <p:anim to="" calcmode="lin" valueType="num">
                                      <p:cBhvr>
                                        <p:cTn id="19" dur="500" fill="hold">
                                          <p:stCondLst>
                                            <p:cond delay="0"/>
                                          </p:stCondLst>
                                        </p:cTn>
                                        <p:tgtEl>
                                          <p:spTgt spid="5"/>
                                        </p:tgtEl>
                                        <p:attrNameLst>
                                          <p:attrName>ppt_w</p:attrName>
                                        </p:attrNameLst>
                                      </p:cBhvr>
                                      <p:tavLst>
                                        <p:tav tm="0">
                                          <p:val>
                                            <p:strVal val="#ppt_w"/>
                                          </p:val>
                                        </p:tav>
                                        <p:tav tm="100000">
                                          <p:val>
                                            <p:strVal val="#ppt_w*1.5"/>
                                          </p:val>
                                        </p:tav>
                                      </p:tavLst>
                                    </p:anim>
                                  </p:childTnLst>
                                </p:cTn>
                              </p:par>
                            </p:childTnLst>
                          </p:cTn>
                        </p:par>
                      </p:childTnLst>
                    </p:cTn>
                  </p:par>
                </p:childTnLst>
              </p:cTn>
              <p:nextCondLst>
                <p:cond evt="onClick" delay="0">
                  <p:tgtEl>
                    <p:spTgt spid="5"/>
                  </p:tgtEl>
                </p:cond>
              </p:nextCondLst>
            </p:seq>
          </p:childTnLst>
        </p:cTn>
      </p:par>
    </p:tnLst>
    <p:bldLst>
      <p:bldP spid="4" grpId="0"/>
      <p:bldP spid="4" grpId="1"/>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5875"/>
            <a:ext cx="7692390" cy="75837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a:solidFill>
                  <a:schemeClr val="tx1"/>
                </a:solidFill>
                <a:latin typeface="Times New Roman" panose="02020603050405020304" pitchFamily="2" charset="0"/>
                <a:cs typeface="Times New Roman" panose="02020603050405020304" pitchFamily="2" charset="0"/>
                <a:sym typeface="+mn-ea"/>
              </a:rPr>
              <a:t>上海“双创圈”邀请大学生与创业者一起乘风破浪</a:t>
            </a:r>
            <a:endParaRPr lang="zh-CN" altLang="en-US" sz="2400" b="1" dirty="0">
              <a:solidFill>
                <a:schemeClr val="tx1"/>
              </a:solidFill>
              <a:latin typeface="Times New Roman" panose="02020603050405020304" pitchFamily="2" charset="0"/>
              <a:ea typeface="字魂131号-酷乐潮玩体" panose="00000500000000000000" pitchFamily="2" charset="-122"/>
              <a:cs typeface="Times New Roman" panose="02020603050405020304" pitchFamily="2" charset="0"/>
              <a:sym typeface="+mn-ea"/>
            </a:endParaRPr>
          </a:p>
        </p:txBody>
      </p:sp>
      <p:sp>
        <p:nvSpPr>
          <p:cNvPr id="100" name="文本框 99"/>
          <p:cNvSpPr txBox="1"/>
          <p:nvPr/>
        </p:nvSpPr>
        <p:spPr>
          <a:xfrm>
            <a:off x="3980815" y="1621790"/>
            <a:ext cx="7527290" cy="4092575"/>
          </a:xfrm>
          <a:prstGeom prst="rect">
            <a:avLst/>
          </a:prstGeom>
          <a:noFill/>
          <a:ln w="9525">
            <a:noFill/>
          </a:ln>
        </p:spPr>
        <p:txBody>
          <a:bodyPr wrap="square">
            <a:spAutoFit/>
          </a:bodyPr>
          <a:p>
            <a:pPr indent="0" algn="just"/>
            <a:r>
              <a:rPr sz="2000">
                <a:latin typeface="Times New Roman" panose="02020603050405020304" pitchFamily="2" charset="0"/>
                <a:cs typeface="Times New Roman" panose="02020603050405020304" pitchFamily="2" charset="0"/>
              </a:rPr>
              <a:t>2020 年 7 月 2 日，以“孵化未来 职等你来”为主题的科技创业带动高质量就业行动（大学生招聘上海专场）暨 2020 上海市科技创新创业孵化载体高校毕业生招聘会在线上举行。在上海市科技创业中心打造的招聘平台上，由众创空间、科技企业孵化器、大学科技园组成的上海“双创圈”发布了首批 1000 余个岗位。科技部火炬中心发布了《关于开展“科技创业带动高质量就业行动”的通知》，鼓励各创新创业载体结合自身发展和人才需求状况，加大招聘力度，沪上大学科技园、孵化器、众创空间等纷纷响应。</a:t>
            </a:r>
            <a:endParaRPr sz="2000">
              <a:latin typeface="Times New Roman" panose="02020603050405020304" pitchFamily="2" charset="0"/>
              <a:cs typeface="Times New Roman" panose="02020603050405020304" pitchFamily="2" charset="0"/>
            </a:endParaRPr>
          </a:p>
          <a:p>
            <a:pPr indent="0" algn="just"/>
            <a:r>
              <a:rPr sz="2000" b="1">
                <a:latin typeface="Times New Roman" panose="02020603050405020304" pitchFamily="2" charset="0"/>
                <a:cs typeface="Times New Roman" panose="02020603050405020304" pitchFamily="2" charset="0"/>
              </a:rPr>
              <a:t>另类动漫公司一口气拿出两三百个岗位</a:t>
            </a:r>
            <a:endParaRPr sz="2000">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rPr>
              <a:t>在招聘会的“云推介”活动中，深耕动漫文化多年的科技型企业上海米哈游网络科技公司一下拿出了两三百个岗位，覆盖了 60 至 80 个门类。在公司的未来规划中，企业员工与销售规模都将翻番，这意味着未来还将有上千个岗位空缺。</a:t>
            </a:r>
            <a:endParaRPr sz="2000">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pic>
        <p:nvPicPr>
          <p:cNvPr id="3" name="图片 2" descr="&amp;pky8089527865&amp;"/>
          <p:cNvPicPr>
            <a:picLocks noChangeAspect="1"/>
          </p:cNvPicPr>
          <p:nvPr/>
        </p:nvPicPr>
        <p:blipFill>
          <a:blip r:embed="rId2"/>
          <a:stretch>
            <a:fillRect/>
          </a:stretch>
        </p:blipFill>
        <p:spPr>
          <a:xfrm>
            <a:off x="1402080" y="1621790"/>
            <a:ext cx="2287270" cy="5106035"/>
          </a:xfrm>
          <a:prstGeom prst="rect">
            <a:avLst/>
          </a:prstGeom>
        </p:spPr>
      </p:pic>
      <p:sp>
        <p:nvSpPr>
          <p:cNvPr id="2" name="矩形 1"/>
          <p:cNvSpPr/>
          <p:nvPr/>
        </p:nvSpPr>
        <p:spPr>
          <a:xfrm rot="20580000">
            <a:off x="379095" y="1645285"/>
            <a:ext cx="2670175" cy="1014730"/>
          </a:xfrm>
          <a:prstGeom prst="rect">
            <a:avLst/>
          </a:prstGeom>
          <a:noFill/>
          <a:ln>
            <a:noFill/>
          </a:ln>
        </p:spPr>
        <p:txBody>
          <a:bodyPr wrap="square" rtlCol="0" anchor="t">
            <a:spAutoFit/>
            <a:scene3d>
              <a:camera prst="orthographicFront"/>
              <a:lightRig rig="flat" dir="t">
                <a:rot lat="0" lon="0" rev="0"/>
              </a:lightRig>
            </a:scene3d>
            <a:sp3d prstMaterial="matte">
              <a:extrusionClr>
                <a:srgbClr val="FB0F52"/>
              </a:extrusionClr>
              <a:contourClr>
                <a:srgbClr val="ED1E79"/>
              </a:contourClr>
            </a:sp3d>
          </a:bodyPr>
          <a:p>
            <a:pPr algn="ctr"/>
            <a:r>
              <a:rPr lang="zh-CN" altLang="en-US" sz="6000" b="1">
                <a:ln w="25400"/>
                <a:solidFill>
                  <a:srgbClr val="C00000"/>
                </a:solidFill>
                <a:effectLst>
                  <a:glow rad="127000">
                    <a:srgbClr val="FFFB28"/>
                  </a:glow>
                  <a:outerShdw blurRad="381000" dist="63500" sx="108000" sy="108000" algn="ctr" rotWithShape="0">
                    <a:srgbClr val="C00000">
                      <a:alpha val="100000"/>
                    </a:srgbClr>
                  </a:outerShdw>
                </a:effectLst>
                <a:latin typeface="+mj-ea"/>
                <a:ea typeface="+mj-ea"/>
              </a:rPr>
              <a:t>案例一</a:t>
            </a:r>
            <a:endParaRPr lang="zh-CN" altLang="en-US" sz="6000" b="1">
              <a:ln w="25400"/>
              <a:solidFill>
                <a:srgbClr val="C00000"/>
              </a:solidFill>
              <a:effectLst>
                <a:glow rad="127000">
                  <a:srgbClr val="FFFB28"/>
                </a:glow>
                <a:outerShdw blurRad="381000" dist="63500" sx="108000" sy="108000" algn="ctr" rotWithShape="0">
                  <a:srgbClr val="C00000">
                    <a:alpha val="100000"/>
                  </a:srgbClr>
                </a:outerShdw>
              </a:effectLst>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文本框 99"/>
          <p:cNvSpPr txBox="1"/>
          <p:nvPr/>
        </p:nvSpPr>
        <p:spPr>
          <a:xfrm>
            <a:off x="3599815" y="894715"/>
            <a:ext cx="7435215" cy="5323205"/>
          </a:xfrm>
          <a:prstGeom prst="rect">
            <a:avLst/>
          </a:prstGeom>
          <a:noFill/>
          <a:ln w="9525">
            <a:noFill/>
          </a:ln>
        </p:spPr>
        <p:txBody>
          <a:bodyPr wrap="square">
            <a:spAutoFit/>
          </a:bodyPr>
          <a:p>
            <a:pPr indent="0" algn="just"/>
            <a:r>
              <a:rPr sz="2000">
                <a:latin typeface="Times New Roman" panose="02020603050405020304" pitchFamily="2" charset="0"/>
                <a:cs typeface="Times New Roman" panose="02020603050405020304" pitchFamily="2" charset="0"/>
              </a:rPr>
              <a:t>细数这些岗位需求，大多与科技相关，这是“米哈游”自创业起一直坚守的东西。同样是做手游，一些公司几个月就能上一个项目，但“米哈游”的《原神》研发了三年，投资超过五亿元。公司的旗舰产品《崩坏 3》之所以能覆盖全球 200 多个国家，也与其中蕴含的硬核创新有关。通过自主研发的渲染技术，这款手游画质已接近主机水平，而采用分布式云计算既加强了玩家之间的互动， 又实现了游戏的低延迟、高响应和高稳定性。</a:t>
            </a:r>
            <a:endParaRPr sz="2000">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rPr>
              <a:t>2012 年，三名上海交通大学学生走进上海市科技创业中心孵化器，创立了“米哈游”，从此这家“死磕”技术的“另类”动漫文化公司在上海这片创新创业热土上茁壮成长。而今，公司规模已超1800 人，其中 60% 是研发人员。“未来，公司营收有望实现翻番，我们对人才的需求相当迫切。”“米哈游” 相关负责人表示。</a:t>
            </a:r>
            <a:endParaRPr sz="2000">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sym typeface="+mn-ea"/>
              </a:rPr>
              <a:t>作为同样从上海市科技创业中心孵化器中走出来的企业，“泰坦科技”正在紧密筹划赴科创板上市工作，这次公司向大学生提供几十个岗位，包括有机合成研究员、分析检测实验员、产品专员、销售工程师等。公司最看重求职者的专业素养，同时希望他们具备创新精神，以应对企业未来的发展需求。“作为从孵化器中成长起</a:t>
            </a:r>
            <a:endParaRPr lang="zh-CN" sz="2000">
              <a:latin typeface="Times New Roman" panose="02020603050405020304" pitchFamily="2" charset="0"/>
              <a:cs typeface="Times New Roman" panose="02020603050405020304" pitchFamily="2" charset="0"/>
              <a:sym typeface="+mn-ea"/>
            </a:endParaRPr>
          </a:p>
        </p:txBody>
      </p:sp>
      <p:pic>
        <p:nvPicPr>
          <p:cNvPr id="4" name="图片 3"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rcRect l="16087"/>
          <a:stretch>
            <a:fillRect/>
          </a:stretch>
        </p:blipFill>
        <p:spPr>
          <a:xfrm>
            <a:off x="353060" y="1703705"/>
            <a:ext cx="3785870" cy="4511675"/>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2"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文本框 99"/>
          <p:cNvSpPr txBox="1"/>
          <p:nvPr/>
        </p:nvSpPr>
        <p:spPr>
          <a:xfrm>
            <a:off x="3634740" y="1064895"/>
            <a:ext cx="7435215" cy="5323205"/>
          </a:xfrm>
          <a:prstGeom prst="rect">
            <a:avLst/>
          </a:prstGeom>
          <a:noFill/>
          <a:ln w="9525">
            <a:noFill/>
          </a:ln>
        </p:spPr>
        <p:txBody>
          <a:bodyPr wrap="square">
            <a:spAutoFit/>
          </a:bodyPr>
          <a:p>
            <a:pPr indent="0" algn="just"/>
            <a:r>
              <a:rPr sz="2000">
                <a:latin typeface="Times New Roman" panose="02020603050405020304" pitchFamily="2" charset="0"/>
                <a:cs typeface="Times New Roman" panose="02020603050405020304" pitchFamily="2" charset="0"/>
                <a:sym typeface="+mn-ea"/>
              </a:rPr>
              <a:t>来的企业，揽才不仅是自身发展的需要，也是回报这片创业热土的应有态度。” “泰坦科技”相关负责人表示。</a:t>
            </a:r>
            <a:endParaRPr sz="2000">
              <a:latin typeface="Times New Roman" panose="02020603050405020304" pitchFamily="2" charset="0"/>
              <a:cs typeface="Times New Roman" panose="02020603050405020304" pitchFamily="2" charset="0"/>
              <a:sym typeface="+mn-ea"/>
            </a:endParaRPr>
          </a:p>
          <a:p>
            <a:pPr indent="0" algn="just"/>
            <a:r>
              <a:rPr sz="2000" b="1">
                <a:latin typeface="Times New Roman" panose="02020603050405020304" pitchFamily="2" charset="0"/>
                <a:cs typeface="Times New Roman" panose="02020603050405020304" pitchFamily="2" charset="0"/>
                <a:sym typeface="+mn-ea"/>
              </a:rPr>
              <a:t>来自“蚂蚁雄兵”的岗位需求，打通创业与就业“双循环”</a:t>
            </a:r>
            <a:endParaRPr sz="2000" b="1">
              <a:latin typeface="Times New Roman" panose="02020603050405020304" pitchFamily="2" charset="0"/>
              <a:cs typeface="Times New Roman" panose="02020603050405020304" pitchFamily="2" charset="0"/>
              <a:sym typeface="+mn-ea"/>
            </a:endParaRPr>
          </a:p>
          <a:p>
            <a:pPr indent="0" algn="just"/>
            <a:r>
              <a:rPr sz="2000">
                <a:latin typeface="Times New Roman" panose="02020603050405020304" pitchFamily="2" charset="0"/>
                <a:cs typeface="Times New Roman" panose="02020603050405020304" pitchFamily="2" charset="0"/>
                <a:sym typeface="+mn-ea"/>
              </a:rPr>
              <a:t>不久前，同济大学国家大学科技园做了一次抽样调查：约三分之一的企业已经或正在启动校园招聘，吸纳大学生就业。而在 2020 上半年，上海交通大学国家大学科技园“零号湾”中的一幢楼里，注册了 21 家师生共同创业的公司。上海市科创中心主任朱正红表示，上海有 13 家大学科技园、100 多家孵化器和数百家众创空间，虽然入驻这些创新创业载体的大多是中小微企业，单个公司提供的岗位可能有限，但把这些来自“蚂蚁雄兵”的岗位需求汇总起来，数量也相当可观</a:t>
            </a:r>
            <a:r>
              <a:rPr lang="zh-CN" sz="2000">
                <a:latin typeface="Times New Roman" panose="02020603050405020304" pitchFamily="2" charset="0"/>
                <a:cs typeface="Times New Roman" panose="02020603050405020304" pitchFamily="2" charset="0"/>
                <a:sym typeface="+mn-ea"/>
              </a:rPr>
              <a:t>。</a:t>
            </a:r>
            <a:endParaRPr lang="zh-CN" sz="2000">
              <a:latin typeface="Times New Roman" panose="02020603050405020304" pitchFamily="2" charset="0"/>
              <a:cs typeface="Times New Roman" panose="02020603050405020304" pitchFamily="2" charset="0"/>
              <a:sym typeface="+mn-ea"/>
            </a:endParaRPr>
          </a:p>
          <a:p>
            <a:pPr indent="0" algn="just"/>
            <a:r>
              <a:rPr sz="2000">
                <a:latin typeface="Times New Roman" panose="02020603050405020304" pitchFamily="2" charset="0"/>
                <a:cs typeface="Times New Roman" panose="02020603050405020304" pitchFamily="2" charset="0"/>
                <a:sym typeface="+mn-ea"/>
              </a:rPr>
              <a:t>孵化出“东方财富网”“饿了么”“柏楚电子”的上海交通大学国家大学科技园，这次对外发布了六个服务类岗位，涉及企业服务主管、市场运营主管、投资主管等。园区相关负责人说，大学科技园一头连着高校，一头连着产业，在促进大学科技成果转化中扮演着重要角色，服务的能级和要求也越来越高，引才质量关系着企业孵化的成功率。</a:t>
            </a:r>
            <a:endParaRPr lang="zh-CN" sz="2000">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pic>
        <p:nvPicPr>
          <p:cNvPr id="14" name="图片 13" descr="&amp;pky8789337449&amp;"/>
          <p:cNvPicPr>
            <a:picLocks noChangeAspect="1"/>
          </p:cNvPicPr>
          <p:nvPr/>
        </p:nvPicPr>
        <p:blipFill>
          <a:blip r:embed="rId2"/>
          <a:stretch>
            <a:fillRect/>
          </a:stretch>
        </p:blipFill>
        <p:spPr>
          <a:xfrm>
            <a:off x="337185" y="757555"/>
            <a:ext cx="4029710" cy="6100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action="ppaction://hlinksldjump"/>
          </p:cNvPr>
          <p:cNvSpPr txBox="1"/>
          <p:nvPr/>
        </p:nvSpPr>
        <p:spPr>
          <a:xfrm>
            <a:off x="1811020" y="1570745"/>
            <a:ext cx="6775450" cy="898380"/>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sz="3600">
                <a:solidFill>
                  <a:srgbClr val="231F20"/>
                </a:solidFill>
                <a:latin typeface="Times New Roman" panose="02020603050405020304" pitchFamily="2" charset="0"/>
                <a:ea typeface="宋体" panose="02010600030101010101" pitchFamily="2" charset="-122"/>
                <a:sym typeface="+mn-ea"/>
              </a:rPr>
              <a:t>一、初步发展阶段</a:t>
            </a:r>
            <a:endParaRPr lang="zh-CN" altLang="en-US" sz="3600" dirty="0">
              <a:sym typeface="字魂131号-酷乐潮玩体" panose="00000500000000000000" pitchFamily="2" charset="-122"/>
            </a:endParaRPr>
          </a:p>
        </p:txBody>
      </p:sp>
      <p:sp>
        <p:nvSpPr>
          <p:cNvPr id="3" name="文本框 2">
            <a:hlinkClick r:id="rId2" action="ppaction://hlinksldjump"/>
          </p:cNvPr>
          <p:cNvSpPr txBox="1"/>
          <p:nvPr/>
        </p:nvSpPr>
        <p:spPr>
          <a:xfrm>
            <a:off x="3380740" y="2899165"/>
            <a:ext cx="7194550" cy="898380"/>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sz="3600">
                <a:solidFill>
                  <a:srgbClr val="231F20"/>
                </a:solidFill>
                <a:latin typeface="Times New Roman" panose="02020603050405020304" pitchFamily="2" charset="0"/>
                <a:ea typeface="宋体" panose="02010600030101010101" pitchFamily="2" charset="-122"/>
                <a:sym typeface="+mn-ea"/>
              </a:rPr>
              <a:t>二、快速发展阶段</a:t>
            </a:r>
            <a:endParaRPr lang="zh-CN" altLang="en-US" sz="3600" dirty="0">
              <a:sym typeface="字魂131号-酷乐潮玩体" panose="00000500000000000000" pitchFamily="2" charset="-122"/>
            </a:endParaRPr>
          </a:p>
        </p:txBody>
      </p:sp>
      <p:sp>
        <p:nvSpPr>
          <p:cNvPr id="6" name="文本框 5">
            <a:hlinkClick r:id="rId3" action="ppaction://hlinksldjump"/>
          </p:cNvPr>
          <p:cNvSpPr txBox="1"/>
          <p:nvPr/>
        </p:nvSpPr>
        <p:spPr>
          <a:xfrm>
            <a:off x="1811020" y="4238380"/>
            <a:ext cx="7194550" cy="898380"/>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sz="3600">
                <a:solidFill>
                  <a:srgbClr val="231F20"/>
                </a:solidFill>
                <a:latin typeface="Times New Roman" panose="02020603050405020304" pitchFamily="2" charset="0"/>
                <a:ea typeface="宋体" panose="02010600030101010101" pitchFamily="2" charset="-122"/>
                <a:sym typeface="+mn-ea"/>
              </a:rPr>
              <a:t>三、稳定发展阶段</a:t>
            </a:r>
            <a:endParaRPr lang="zh-CN" altLang="en-US" sz="3600" dirty="0">
              <a:sym typeface="字魂131号-酷乐潮玩体" panose="00000500000000000000" pitchFamily="2" charset="-122"/>
            </a:endParaRPr>
          </a:p>
        </p:txBody>
      </p:sp>
      <p:pic>
        <p:nvPicPr>
          <p:cNvPr id="7" name="图片 6" descr="&amp;pky8122318357&amp;"/>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rot="20340000">
            <a:off x="9371965" y="4143375"/>
            <a:ext cx="2574290" cy="2456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文本框 99"/>
          <p:cNvSpPr txBox="1"/>
          <p:nvPr/>
        </p:nvSpPr>
        <p:spPr>
          <a:xfrm>
            <a:off x="3599815" y="984250"/>
            <a:ext cx="7435215" cy="3784600"/>
          </a:xfrm>
          <a:prstGeom prst="rect">
            <a:avLst/>
          </a:prstGeom>
          <a:noFill/>
          <a:ln w="9525">
            <a:noFill/>
          </a:ln>
        </p:spPr>
        <p:txBody>
          <a:bodyPr wrap="square">
            <a:spAutoFit/>
          </a:bodyPr>
          <a:p>
            <a:pPr indent="0" algn="just"/>
            <a:r>
              <a:rPr sz="2000">
                <a:latin typeface="Times New Roman" panose="02020603050405020304" pitchFamily="2" charset="0"/>
                <a:cs typeface="Times New Roman" panose="02020603050405020304" pitchFamily="2" charset="0"/>
                <a:sym typeface="+mn-ea"/>
              </a:rPr>
              <a:t>作为国内第一家在新三板挂牌的孵化器，莘泽孵化器此次也对外招聘若干岗位。这家企业的岗位数量并不精确，因为他们更看重应聘者的学习能力。莘泽孵化器自成立以来，就在业界探索出了一系列创新做法，包括“持股孵化”“鸡尾酒式科技金融”“大院大所成果转化”等模式，他们希望应聘者在帮助企业成长的同时实现自身的成长。</a:t>
            </a:r>
            <a:endParaRPr sz="2000">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sym typeface="+mn-ea"/>
              </a:rPr>
              <a:t>“以创业带动高质量就业，再通过引才促进创新创业。”在朱正红看来，创业与就业之间本身就是一个良性互动的“双循环”。据悉，市科委将进一步依托科技创新创业孵化载体，深度挖掘在孵企业、创业企业的招聘需求，开发就业岗位，同时采取减免房租、创业资助、带薪实习等方式， 吸引高校毕业生进入孵化载体见习创业或实习，以创业带动就业。（资料来源：文汇报）</a:t>
            </a:r>
            <a:endParaRPr lang="zh-CN" sz="2000">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pic>
        <p:nvPicPr>
          <p:cNvPr id="7" name="图片 6" descr="&amp;pky8089527441&amp;"/>
          <p:cNvPicPr>
            <a:picLocks noChangeAspect="1"/>
          </p:cNvPicPr>
          <p:nvPr/>
        </p:nvPicPr>
        <p:blipFill>
          <a:blip r:embed="rId2"/>
          <a:srcRect l="15256" t="23671"/>
          <a:stretch>
            <a:fillRect/>
          </a:stretch>
        </p:blipFill>
        <p:spPr>
          <a:xfrm>
            <a:off x="790575" y="1057275"/>
            <a:ext cx="2809240" cy="5061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4142740" y="866674"/>
            <a:ext cx="5095240" cy="755217"/>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a:solidFill>
                  <a:schemeClr val="tx1"/>
                </a:solidFill>
                <a:latin typeface="Times New Roman" panose="02020603050405020304" pitchFamily="2" charset="0"/>
                <a:cs typeface="Times New Roman" panose="02020603050405020304" pitchFamily="2" charset="0"/>
                <a:sym typeface="+mn-ea"/>
              </a:rPr>
              <a:t>停课不停创，“双创”进行时</a:t>
            </a:r>
            <a:endParaRPr sz="2400">
              <a:solidFill>
                <a:schemeClr val="tx1"/>
              </a:solidFill>
              <a:latin typeface="Times New Roman" panose="02020603050405020304" pitchFamily="2" charset="0"/>
              <a:cs typeface="Times New Roman" panose="02020603050405020304" pitchFamily="2" charset="0"/>
              <a:sym typeface="+mn-ea"/>
            </a:endParaRPr>
          </a:p>
        </p:txBody>
      </p:sp>
      <p:pic>
        <p:nvPicPr>
          <p:cNvPr id="5" name="图片 4" descr="图片包含 游戏机, 房间, 桌子&#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5270" y="1962150"/>
            <a:ext cx="4077970" cy="4077970"/>
          </a:xfrm>
          <a:prstGeom prst="rect">
            <a:avLst/>
          </a:prstGeom>
        </p:spPr>
      </p:pic>
      <p:sp>
        <p:nvSpPr>
          <p:cNvPr id="100" name="文本框 99"/>
          <p:cNvSpPr txBox="1"/>
          <p:nvPr/>
        </p:nvSpPr>
        <p:spPr>
          <a:xfrm>
            <a:off x="3980815" y="1621790"/>
            <a:ext cx="7527290" cy="4092575"/>
          </a:xfrm>
          <a:prstGeom prst="rect">
            <a:avLst/>
          </a:prstGeom>
          <a:noFill/>
          <a:ln w="9525">
            <a:noFill/>
          </a:ln>
        </p:spPr>
        <p:txBody>
          <a:bodyPr wrap="square">
            <a:spAutoFit/>
          </a:bodyPr>
          <a:p>
            <a:pPr indent="0" algn="just"/>
            <a:r>
              <a:rPr sz="2000">
                <a:latin typeface="Times New Roman" panose="02020603050405020304" pitchFamily="2" charset="0"/>
                <a:cs typeface="Times New Roman" panose="02020603050405020304" pitchFamily="2" charset="0"/>
              </a:rPr>
              <a:t>新冠肺炎疫情发生以来，北京林业大学从学校实际出发，及时调整创新创业教育工作模式， 组织开展大学生创新创业项目申报工作，投身中国国际“互联网+”大学生创新创业大赛，保障“双创”工作顺利进行。</a:t>
            </a:r>
            <a:endParaRPr sz="2000">
              <a:latin typeface="Times New Roman" panose="02020603050405020304" pitchFamily="2" charset="0"/>
              <a:cs typeface="Times New Roman" panose="02020603050405020304" pitchFamily="2" charset="0"/>
            </a:endParaRPr>
          </a:p>
          <a:p>
            <a:pPr indent="0" algn="just"/>
            <a:r>
              <a:rPr sz="2000" b="1">
                <a:latin typeface="Times New Roman" panose="02020603050405020304" pitchFamily="2" charset="0"/>
                <a:cs typeface="Times New Roman" panose="02020603050405020304" pitchFamily="2" charset="0"/>
              </a:rPr>
              <a:t>搭建在线“双创”教育平台 实现数字化升级</a:t>
            </a:r>
            <a:endParaRPr sz="2000" b="1">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rPr>
              <a:t>学校全面落实北京市教委部署，有效挖掘校外优质资源，搭建学校在线“双创”教育平台； 利用中国众创空间联盟线上“双创”服务平台，组建学校“双创”圈，实现创新创业工作数字化升级和优质教育资源共享。</a:t>
            </a:r>
            <a:endParaRPr sz="2000">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rPr>
              <a:t>同时，学校充分发挥自身全国大学生创新创业实践联盟成员的优势，组织师生参与在线“双创”培训直播活动，为师生参与“互联网+”创新创业大赛提供专业指导，深入了解高校“双创” 教育整体架构、大赛相关要求、高质量商业计划书的撰写培训等。</a:t>
            </a:r>
            <a:endParaRPr sz="2000">
              <a:latin typeface="Times New Roman" panose="02020603050405020304" pitchFamily="2" charset="0"/>
              <a:cs typeface="Times New Roman" panose="02020603050405020304" pitchFamily="2" charset="0"/>
            </a:endParaRPr>
          </a:p>
        </p:txBody>
      </p:sp>
      <p:sp>
        <p:nvSpPr>
          <p:cNvPr id="2" name="矩形 1"/>
          <p:cNvSpPr/>
          <p:nvPr/>
        </p:nvSpPr>
        <p:spPr>
          <a:xfrm rot="20580000">
            <a:off x="379095" y="1645285"/>
            <a:ext cx="2670175" cy="1014730"/>
          </a:xfrm>
          <a:prstGeom prst="rect">
            <a:avLst/>
          </a:prstGeom>
          <a:noFill/>
          <a:ln>
            <a:noFill/>
          </a:ln>
        </p:spPr>
        <p:txBody>
          <a:bodyPr wrap="square" rtlCol="0" anchor="t">
            <a:spAutoFit/>
            <a:scene3d>
              <a:camera prst="orthographicFront"/>
              <a:lightRig rig="flat" dir="t">
                <a:rot lat="0" lon="0" rev="0"/>
              </a:lightRig>
            </a:scene3d>
            <a:sp3d prstMaterial="matte">
              <a:extrusionClr>
                <a:srgbClr val="FB0F52"/>
              </a:extrusionClr>
              <a:contourClr>
                <a:srgbClr val="ED1E79"/>
              </a:contourClr>
            </a:sp3d>
          </a:bodyPr>
          <a:p>
            <a:pPr algn="ctr"/>
            <a:r>
              <a:rPr lang="zh-CN" altLang="en-US" sz="6000" b="1">
                <a:ln w="25400"/>
                <a:solidFill>
                  <a:srgbClr val="C00000"/>
                </a:solidFill>
                <a:effectLst>
                  <a:glow rad="127000">
                    <a:srgbClr val="FFFB28"/>
                  </a:glow>
                  <a:outerShdw blurRad="381000" dist="63500" sx="108000" sy="108000" algn="ctr" rotWithShape="0">
                    <a:srgbClr val="C00000">
                      <a:alpha val="100000"/>
                    </a:srgbClr>
                  </a:outerShdw>
                </a:effectLst>
                <a:latin typeface="+mj-ea"/>
                <a:ea typeface="+mj-ea"/>
              </a:rPr>
              <a:t>案例二</a:t>
            </a:r>
            <a:endParaRPr lang="zh-CN" altLang="en-US" sz="6000" b="1">
              <a:ln w="25400"/>
              <a:solidFill>
                <a:srgbClr val="C00000"/>
              </a:solidFill>
              <a:effectLst>
                <a:glow rad="127000">
                  <a:srgbClr val="FFFB28"/>
                </a:glow>
                <a:outerShdw blurRad="381000" dist="63500" sx="108000" sy="108000" algn="ctr" rotWithShape="0">
                  <a:srgbClr val="C00000">
                    <a:alpha val="100000"/>
                  </a:srgbClr>
                </a:outerShdw>
              </a:effectLst>
              <a:latin typeface="+mj-ea"/>
              <a:ea typeface="+mj-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4" name="Back">
              <a:hlinkClick r:id="rId2"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文本框 99"/>
          <p:cNvSpPr txBox="1"/>
          <p:nvPr/>
        </p:nvSpPr>
        <p:spPr>
          <a:xfrm>
            <a:off x="4126230" y="1413510"/>
            <a:ext cx="7296150" cy="4092575"/>
          </a:xfrm>
          <a:prstGeom prst="rect">
            <a:avLst/>
          </a:prstGeom>
          <a:noFill/>
          <a:ln w="9525">
            <a:noFill/>
          </a:ln>
        </p:spPr>
        <p:txBody>
          <a:bodyPr wrap="square">
            <a:spAutoFit/>
          </a:bodyPr>
          <a:p>
            <a:pPr indent="0" algn="just"/>
            <a:r>
              <a:rPr sz="2000" b="1">
                <a:latin typeface="Times New Roman" panose="02020603050405020304" pitchFamily="2" charset="0"/>
                <a:cs typeface="Times New Roman" panose="02020603050405020304" pitchFamily="2" charset="0"/>
              </a:rPr>
              <a:t>优化组织管理 开展跨校合作 提升学生竞争力</a:t>
            </a:r>
            <a:endParaRPr sz="2000" b="1">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rPr>
              <a:t>北京林业大学以提高大学生创新创业训练项目实施质量为出发点，综合考虑项目研究意义及实施进展，从校级项目中选拔国家级、北京市级项目。鼓励学院支持更多有潜力的大学生创新创业项目开展研究，营造良好的创新创业氛围。</a:t>
            </a:r>
            <a:endParaRPr sz="2000">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rPr>
              <a:t>学校依托北京地区高校特色的创新创业教育资源，与北京邮电大学开展合作，实行“双导师制”，指导学生跨校组队开展大学生创新创业训练和实践，共同推进在京高校创新创业优质资源交流合作和工作水平的提升。</a:t>
            </a:r>
            <a:endParaRPr sz="2000">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rPr>
              <a:t>为了更好地培育大赛重点项目团队，提升参赛质量及成效，学校启动了大赛重点项目遴选工作，后续还将召开线上项目培育工作推进会、项目组线上研讨会，邀请校外专家对重点项目进行指导、跟进，努力提升创新创业项目质量和参赛竞争力。</a:t>
            </a:r>
            <a:endParaRPr sz="2000">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2"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pic>
        <p:nvPicPr>
          <p:cNvPr id="30" name="图片 29" descr="&amp;pky8679837093&amp;"/>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050925" y="671195"/>
            <a:ext cx="2420620" cy="5514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文本框 99"/>
          <p:cNvSpPr txBox="1"/>
          <p:nvPr/>
        </p:nvSpPr>
        <p:spPr>
          <a:xfrm>
            <a:off x="4126230" y="1413510"/>
            <a:ext cx="7296150" cy="2245360"/>
          </a:xfrm>
          <a:prstGeom prst="rect">
            <a:avLst/>
          </a:prstGeom>
          <a:noFill/>
          <a:ln w="9525">
            <a:noFill/>
          </a:ln>
        </p:spPr>
        <p:txBody>
          <a:bodyPr wrap="square">
            <a:spAutoFit/>
          </a:bodyPr>
          <a:p>
            <a:pPr indent="0" algn="just"/>
            <a:r>
              <a:rPr sz="2000" b="1">
                <a:latin typeface="Times New Roman" panose="02020603050405020304" pitchFamily="2" charset="0"/>
                <a:cs typeface="Times New Roman" panose="02020603050405020304" pitchFamily="2" charset="0"/>
              </a:rPr>
              <a:t>召开“双创”工作线上宣讲 帮助学生“吃透”政策</a:t>
            </a:r>
            <a:endParaRPr sz="2000" b="1">
              <a:latin typeface="Times New Roman" panose="02020603050405020304" pitchFamily="2" charset="0"/>
              <a:cs typeface="Times New Roman" panose="02020603050405020304" pitchFamily="2" charset="0"/>
            </a:endParaRPr>
          </a:p>
          <a:p>
            <a:pPr indent="0" algn="just"/>
            <a:r>
              <a:rPr sz="2000">
                <a:latin typeface="Times New Roman" panose="02020603050405020304" pitchFamily="2" charset="0"/>
                <a:cs typeface="Times New Roman" panose="02020603050405020304" pitchFamily="2" charset="0"/>
              </a:rPr>
              <a:t>为进一步提高大学生创新创业训练项目实施质量及项目管理水平，鼓励师生积极参加中国“互联网 +”大学生创新创业大赛，学校教务处组织召开了宣讲会，通过在线直播的形式为学生讲解创新创业工作安排及政策解读，与学生进行线上互动并答疑，帮助学生准确理解“双创”相关内容，及时掌握相关信息，积极参与创新创业的各个环节。（资料来源：中国青年网）</a:t>
            </a:r>
            <a:endParaRPr sz="2000">
              <a:latin typeface="Times New Roman" panose="02020603050405020304" pitchFamily="2" charset="0"/>
              <a:cs typeface="Times New Roman" panose="02020603050405020304" pitchFamily="2" charset="0"/>
            </a:endParaRPr>
          </a:p>
        </p:txBody>
      </p:sp>
      <p:pic>
        <p:nvPicPr>
          <p:cNvPr id="5" name="图片 4" descr="图片包含 游戏机, 房间, 桌子&#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3700" y="1927860"/>
            <a:ext cx="4077970" cy="4077970"/>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2" name="Back">
              <a:hlinkClick r:id="rId2"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flipH="1">
            <a:off x="3955415" y="2446020"/>
            <a:ext cx="8236585" cy="441198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 y="162560"/>
            <a:ext cx="10600055" cy="6673850"/>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706" y="2368140"/>
            <a:ext cx="862918" cy="240485"/>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98586">
            <a:off x="9869142" y="2725821"/>
            <a:ext cx="233412" cy="778040"/>
          </a:xfrm>
          <a:prstGeom prst="rect">
            <a:avLst/>
          </a:prstGeom>
        </p:spPr>
      </p:pic>
      <p:pic>
        <p:nvPicPr>
          <p:cNvPr id="17" name="图片 16" descr="图片包含 游戏机&#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394" y="3980852"/>
            <a:ext cx="2318392" cy="2418159"/>
          </a:xfrm>
          <a:prstGeom prst="rect">
            <a:avLst/>
          </a:prstGeom>
        </p:spPr>
      </p:pic>
      <p:pic>
        <p:nvPicPr>
          <p:cNvPr id="64" name="图片 63"/>
          <p:cNvPicPr>
            <a:picLocks noChangeAspect="1"/>
          </p:cNvPicPr>
          <p:nvPr/>
        </p:nvPicPr>
        <p:blipFill>
          <a:blip r:embed="rId6">
            <a:biLevel thresh="50000"/>
          </a:blip>
          <a:stretch>
            <a:fillRect/>
          </a:stretch>
        </p:blipFill>
        <p:spPr>
          <a:xfrm>
            <a:off x="6103129" y="3647436"/>
            <a:ext cx="5998984" cy="3188484"/>
          </a:xfrm>
          <a:prstGeom prst="rect">
            <a:avLst/>
          </a:prstGeom>
        </p:spPr>
      </p:pic>
      <p:pic>
        <p:nvPicPr>
          <p:cNvPr id="13" name="图片 12" descr="图片包含 游戏机&#10;&#10;描述已自动生成"/>
          <p:cNvPicPr>
            <a:picLocks noChangeAspect="1"/>
          </p:cNvPicPr>
          <p:nvPr/>
        </p:nvPicPr>
        <p:blipFill rotWithShape="1">
          <a:blip r:embed="rId7">
            <a:extLst>
              <a:ext uri="{28A0092B-C50C-407E-A947-70E740481C1C}">
                <a14:useLocalDpi xmlns:a14="http://schemas.microsoft.com/office/drawing/2010/main" val="0"/>
              </a:ext>
            </a:extLst>
          </a:blip>
          <a:srcRect t="5503" r="13738"/>
          <a:stretch>
            <a:fillRect/>
          </a:stretch>
        </p:blipFill>
        <p:spPr>
          <a:xfrm flipH="1">
            <a:off x="-1270" y="0"/>
            <a:ext cx="12193270" cy="6859905"/>
          </a:xfrm>
          <a:prstGeom prst="rect">
            <a:avLst/>
          </a:prstGeom>
        </p:spPr>
      </p:pic>
      <p:sp>
        <p:nvSpPr>
          <p:cNvPr id="37" name="文本框 36"/>
          <p:cNvSpPr txBox="1"/>
          <p:nvPr/>
        </p:nvSpPr>
        <p:spPr>
          <a:xfrm rot="21315678">
            <a:off x="6010224" y="4109574"/>
            <a:ext cx="6024880" cy="1861185"/>
          </a:xfrm>
          <a:prstGeom prst="rect">
            <a:avLst/>
          </a:prstGeom>
          <a:noFill/>
        </p:spPr>
        <p:txBody>
          <a:bodyPr wrap="none" rtlCol="0">
            <a:spAutoFit/>
            <a:scene3d>
              <a:camera prst="orthographicFront"/>
              <a:lightRig rig="threePt" dir="t"/>
            </a:scene3d>
          </a:bodyPr>
          <a:lstStyle/>
          <a:p>
            <a:pPr algn="l"/>
            <a:r>
              <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单元自测</a:t>
            </a:r>
            <a:endPar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pic>
        <p:nvPicPr>
          <p:cNvPr id="3" name="图片 2" descr="屏幕上写着字&#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2132" y="423000"/>
            <a:ext cx="4129980" cy="4129980"/>
          </a:xfrm>
          <a:prstGeom prst="rect">
            <a:avLst/>
          </a:prstGeom>
        </p:spPr>
      </p:pic>
      <p:pic>
        <p:nvPicPr>
          <p:cNvPr id="4" name="图片 3" descr="卡通人物&#10;&#10;描述已自动生成"/>
          <p:cNvPicPr>
            <a:picLocks noChangeAspect="1"/>
          </p:cNvPicPr>
          <p:nvPr/>
        </p:nvPicPr>
        <p:blipFill>
          <a:blip r:embed="rId9" cstate="print">
            <a:extLst>
              <a:ext uri="{28A0092B-C50C-407E-A947-70E740481C1C}">
                <a14:useLocalDpi xmlns:a14="http://schemas.microsoft.com/office/drawing/2010/main" val="0"/>
              </a:ext>
            </a:extLst>
          </a:blip>
          <a:srcRect l="5250" b="7000"/>
          <a:stretch>
            <a:fillRect/>
          </a:stretch>
        </p:blipFill>
        <p:spPr>
          <a:xfrm>
            <a:off x="0" y="2500630"/>
            <a:ext cx="4417060" cy="4335780"/>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2" name="Back">
              <a:hlinkClick r:id="rId10"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66615" y="3273425"/>
            <a:ext cx="6871970" cy="829945"/>
          </a:xfrm>
          <a:prstGeom prst="rect">
            <a:avLst/>
          </a:prstGeom>
          <a:noFill/>
        </p:spPr>
        <p:txBody>
          <a:bodyPr wrap="square" rtlCol="0" anchor="t">
            <a:spAutoFit/>
          </a:bodyPr>
          <a:lstStyle/>
          <a:p>
            <a:pPr algn="just">
              <a:lnSpc>
                <a:spcPct val="150000"/>
              </a:lnSpc>
              <a:spcBef>
                <a:spcPts val="25"/>
              </a:spcBef>
            </a:pPr>
            <a:r>
              <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rPr>
              <a:t>请简述我国“双创”教育的发展脉络</a:t>
            </a:r>
            <a:endPar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endParaRPr>
          </a:p>
        </p:txBody>
      </p:sp>
      <p:pic>
        <p:nvPicPr>
          <p:cNvPr id="5" name="图片 4" descr="图片包含 室内, 桌子, 花, 粉色&#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7131" y="2103756"/>
            <a:ext cx="4019265" cy="4019265"/>
          </a:xfrm>
          <a:prstGeom prst="rect">
            <a:avLst/>
          </a:prstGeom>
        </p:spPr>
      </p:pic>
      <p:sp>
        <p:nvSpPr>
          <p:cNvPr id="3" name="矩形 2"/>
          <p:cNvSpPr/>
          <p:nvPr/>
        </p:nvSpPr>
        <p:spPr>
          <a:xfrm>
            <a:off x="3509010" y="2694305"/>
            <a:ext cx="1504315" cy="1630045"/>
          </a:xfrm>
          <a:prstGeom prst="rect">
            <a:avLst/>
          </a:prstGeom>
          <a:noFill/>
          <a:ln>
            <a:noFill/>
          </a:ln>
        </p:spPr>
        <p:txBody>
          <a:bodyPr wrap="square" rtlCol="0" anchor="t">
            <a:spAutoFit/>
          </a:bodyPr>
          <a:p>
            <a:pPr algn="ctr"/>
            <a:r>
              <a:rPr lang="en-US" altLang="zh-CN" sz="100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1</a:t>
            </a:r>
            <a:endParaRPr lang="en-US" altLang="zh-CN" sz="100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4" name="Back">
              <a:hlinkClick r:id="rId2"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2"/>
                                        </p:tgtEl>
                                      </p:cBhvr>
                                      <p:by x="150000" y="150000"/>
                                      <p:from x="100000" y="100000"/>
                                      <p:to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3"/>
                                        </p:tgtEl>
                                      </p:cBhvr>
                                      <p:by x="150000" y="150000"/>
                                      <p:from x="100000" y="100000"/>
                                      <p:to x="150000" y="150000"/>
                                    </p:animScale>
                                  </p:childTnLst>
                                </p:cTn>
                              </p:par>
                              <p:par>
                                <p:cTn id="11" presetID="6" presetClass="emph" presetSubtype="0" fill="hold" grpId="1" nodeType="withEffect">
                                  <p:stCondLst>
                                    <p:cond delay="0"/>
                                  </p:stCondLst>
                                  <p:childTnLst>
                                    <p:animScale>
                                      <p:cBhvr>
                                        <p:cTn id="12" dur="500" fill="hold"/>
                                        <p:tgtEl>
                                          <p:spTgt spid="2"/>
                                        </p:tgtEl>
                                      </p:cBhvr>
                                      <p:by x="150000" y="150000"/>
                                      <p:from x="150000" y="150000"/>
                                      <p:to x="100000" y="10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 grpId="1"/>
      <p:bldP spid="3"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87905" y="2996565"/>
            <a:ext cx="6871970" cy="829945"/>
          </a:xfrm>
          <a:prstGeom prst="rect">
            <a:avLst/>
          </a:prstGeom>
          <a:noFill/>
        </p:spPr>
        <p:txBody>
          <a:bodyPr wrap="square" rtlCol="0" anchor="t">
            <a:spAutoFit/>
          </a:bodyPr>
          <a:lstStyle/>
          <a:p>
            <a:pPr algn="just">
              <a:lnSpc>
                <a:spcPct val="150000"/>
              </a:lnSpc>
              <a:spcBef>
                <a:spcPts val="25"/>
              </a:spcBef>
            </a:pPr>
            <a:r>
              <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rPr>
              <a:t>我国“双创”教育的现实要求有哪些？</a:t>
            </a:r>
            <a:endPar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endParaRPr>
          </a:p>
        </p:txBody>
      </p:sp>
      <p:sp>
        <p:nvSpPr>
          <p:cNvPr id="3" name="矩形 2"/>
          <p:cNvSpPr/>
          <p:nvPr/>
        </p:nvSpPr>
        <p:spPr>
          <a:xfrm>
            <a:off x="1130300" y="2417445"/>
            <a:ext cx="1504315" cy="1630045"/>
          </a:xfrm>
          <a:prstGeom prst="rect">
            <a:avLst/>
          </a:prstGeom>
          <a:noFill/>
          <a:ln>
            <a:noFill/>
          </a:ln>
        </p:spPr>
        <p:txBody>
          <a:bodyPr wrap="square" rtlCol="0" anchor="t">
            <a:spAutoFit/>
          </a:bodyPr>
          <a:p>
            <a:pPr algn="ctr"/>
            <a:r>
              <a:rPr lang="en-US" altLang="zh-CN" sz="100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2</a:t>
            </a:r>
            <a:endParaRPr lang="en-US" altLang="zh-CN" sz="100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pic>
        <p:nvPicPr>
          <p:cNvPr id="4" name="图片 3" descr="图片包含 游戏机, 食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34193" y="1816812"/>
            <a:ext cx="4528539" cy="4528539"/>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2"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2"/>
                                        </p:tgtEl>
                                      </p:cBhvr>
                                      <p:by x="150000" y="150000"/>
                                      <p:from x="100000" y="100000"/>
                                      <p:to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3"/>
                                        </p:tgtEl>
                                      </p:cBhvr>
                                      <p:by x="150000" y="150000"/>
                                      <p:from x="100000" y="100000"/>
                                      <p:to x="150000" y="150000"/>
                                    </p:animScale>
                                  </p:childTnLst>
                                </p:cTn>
                              </p:par>
                              <p:par>
                                <p:cTn id="11" presetID="6" presetClass="emph" presetSubtype="0" fill="hold" grpId="1" nodeType="withEffect">
                                  <p:stCondLst>
                                    <p:cond delay="0"/>
                                  </p:stCondLst>
                                  <p:childTnLst>
                                    <p:animScale>
                                      <p:cBhvr>
                                        <p:cTn id="12" dur="500" fill="hold"/>
                                        <p:tgtEl>
                                          <p:spTgt spid="2"/>
                                        </p:tgtEl>
                                      </p:cBhvr>
                                      <p:by x="150000" y="150000"/>
                                      <p:from x="150000" y="150000"/>
                                      <p:to x="100000" y="10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 grpId="1"/>
      <p:bldP spid="3"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flipH="1">
            <a:off x="3955415" y="2446020"/>
            <a:ext cx="8236585" cy="441198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 y="162560"/>
            <a:ext cx="10600055" cy="6673850"/>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706" y="2368140"/>
            <a:ext cx="862918" cy="240485"/>
          </a:xfrm>
          <a:prstGeom prst="rect">
            <a:avLst/>
          </a:prstGeom>
        </p:spPr>
      </p:pic>
      <p:pic>
        <p:nvPicPr>
          <p:cNvPr id="17" name="图片 16" descr="图片包含 游戏机&#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394" y="3980852"/>
            <a:ext cx="2318392" cy="2418159"/>
          </a:xfrm>
          <a:prstGeom prst="rect">
            <a:avLst/>
          </a:prstGeom>
        </p:spPr>
      </p:pic>
      <p:pic>
        <p:nvPicPr>
          <p:cNvPr id="64" name="图片 63"/>
          <p:cNvPicPr>
            <a:picLocks noChangeAspect="1"/>
          </p:cNvPicPr>
          <p:nvPr/>
        </p:nvPicPr>
        <p:blipFill>
          <a:blip r:embed="rId5">
            <a:biLevel thresh="50000"/>
          </a:blip>
          <a:stretch>
            <a:fillRect/>
          </a:stretch>
        </p:blipFill>
        <p:spPr>
          <a:xfrm>
            <a:off x="6103129" y="3647436"/>
            <a:ext cx="5998984" cy="3188484"/>
          </a:xfrm>
          <a:prstGeom prst="rect">
            <a:avLst/>
          </a:prstGeom>
        </p:spPr>
      </p:pic>
      <p:pic>
        <p:nvPicPr>
          <p:cNvPr id="13" name="图片 12" descr="图片包含 游戏机&#10;&#10;描述已自动生成"/>
          <p:cNvPicPr>
            <a:picLocks noChangeAspect="1"/>
          </p:cNvPicPr>
          <p:nvPr/>
        </p:nvPicPr>
        <p:blipFill rotWithShape="1">
          <a:blip r:embed="rId6">
            <a:extLst>
              <a:ext uri="{28A0092B-C50C-407E-A947-70E740481C1C}">
                <a14:useLocalDpi xmlns:a14="http://schemas.microsoft.com/office/drawing/2010/main" val="0"/>
              </a:ext>
            </a:extLst>
          </a:blip>
          <a:srcRect t="5503" r="13738"/>
          <a:stretch>
            <a:fillRect/>
          </a:stretch>
        </p:blipFill>
        <p:spPr>
          <a:xfrm flipH="1">
            <a:off x="-1270" y="0"/>
            <a:ext cx="12193270" cy="6859905"/>
          </a:xfrm>
          <a:prstGeom prst="rect">
            <a:avLst/>
          </a:prstGeom>
        </p:spPr>
      </p:pic>
      <p:sp>
        <p:nvSpPr>
          <p:cNvPr id="37" name="文本框 36"/>
          <p:cNvSpPr txBox="1"/>
          <p:nvPr/>
        </p:nvSpPr>
        <p:spPr>
          <a:xfrm rot="21315678">
            <a:off x="6010224" y="4109574"/>
            <a:ext cx="6024880" cy="1861185"/>
          </a:xfrm>
          <a:prstGeom prst="rect">
            <a:avLst/>
          </a:prstGeom>
          <a:noFill/>
        </p:spPr>
        <p:txBody>
          <a:bodyPr wrap="none" rtlCol="0">
            <a:spAutoFit/>
            <a:scene3d>
              <a:camera prst="orthographicFront"/>
              <a:lightRig rig="threePt" dir="t"/>
            </a:scene3d>
          </a:bodyPr>
          <a:lstStyle/>
          <a:p>
            <a:pPr algn="l"/>
            <a:r>
              <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主题讨论</a:t>
            </a:r>
            <a:endPar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700000">
            <a:off x="149860" y="3093720"/>
            <a:ext cx="3629660" cy="3629660"/>
          </a:xfrm>
          <a:prstGeom prst="rect">
            <a:avLst/>
          </a:prstGeom>
        </p:spPr>
      </p:pic>
      <p:pic>
        <p:nvPicPr>
          <p:cNvPr id="6" name="图片 5" descr="钟表的特写&#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8177" y="1220956"/>
            <a:ext cx="2423899" cy="2326943"/>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2" name="Back">
              <a:hlinkClick r:id="rId9"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66615" y="3273425"/>
            <a:ext cx="6871970" cy="829945"/>
          </a:xfrm>
          <a:prstGeom prst="rect">
            <a:avLst/>
          </a:prstGeom>
          <a:noFill/>
        </p:spPr>
        <p:txBody>
          <a:bodyPr wrap="square" rtlCol="0" anchor="t">
            <a:spAutoFit/>
          </a:bodyPr>
          <a:lstStyle/>
          <a:p>
            <a:pPr algn="just">
              <a:lnSpc>
                <a:spcPct val="150000"/>
              </a:lnSpc>
              <a:spcBef>
                <a:spcPts val="25"/>
              </a:spcBef>
            </a:pPr>
            <a:r>
              <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rPr>
              <a:t>请谈谈大学生“双创”教育的必要性。</a:t>
            </a:r>
            <a:endPar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endParaRPr>
          </a:p>
        </p:txBody>
      </p:sp>
      <p:pic>
        <p:nvPicPr>
          <p:cNvPr id="4" name="图片 3" descr="图片包含 游戏机, 桌子&#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94906" y="2002705"/>
            <a:ext cx="3450615" cy="3723214"/>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2"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944405"/>
            <a:ext cx="5648616" cy="770945"/>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一、初步发展阶段</a:t>
            </a:r>
            <a:endParaRPr lang="zh-CN" altLang="en-US" sz="2400" b="1" dirty="0">
              <a:latin typeface="Times New Roman" panose="02020603050405020304" pitchFamily="2" charset="0"/>
              <a:ea typeface="字魂131号-酷乐潮玩体" panose="00000500000000000000" pitchFamily="2" charset="-122"/>
              <a:cs typeface="+mn-ea"/>
              <a:sym typeface="字魂131号-酷乐潮玩体" panose="00000500000000000000" pitchFamily="2" charset="-122"/>
            </a:endParaRPr>
          </a:p>
        </p:txBody>
      </p:sp>
      <p:sp>
        <p:nvSpPr>
          <p:cNvPr id="100" name="文本框 99"/>
          <p:cNvSpPr txBox="1"/>
          <p:nvPr/>
        </p:nvSpPr>
        <p:spPr>
          <a:xfrm>
            <a:off x="2065655" y="1998980"/>
            <a:ext cx="8394065" cy="3415030"/>
          </a:xfrm>
          <a:prstGeom prst="rect">
            <a:avLst/>
          </a:prstGeom>
          <a:noFill/>
          <a:ln w="9525">
            <a:noFill/>
          </a:ln>
        </p:spPr>
        <p:txBody>
          <a:bodyPr wrap="square">
            <a:spAutoFit/>
          </a:bodyPr>
          <a:p>
            <a:pPr indent="266700"/>
            <a:r>
              <a:rPr lang="zh-CN" sz="2400" b="0">
                <a:solidFill>
                  <a:srgbClr val="231F20"/>
                </a:solidFill>
                <a:latin typeface="Times New Roman" panose="02020603050405020304" pitchFamily="2" charset="0"/>
                <a:ea typeface="宋体" panose="02010600030101010101" pitchFamily="2" charset="-122"/>
                <a:cs typeface="Times New Roman" panose="02020603050405020304" pitchFamily="2" charset="0"/>
              </a:rPr>
              <a:t>为了更好地将高等教育工作和社会发展、经济发展相结合，</a:t>
            </a:r>
            <a:r>
              <a:rPr lang="en-US" sz="2400" b="0">
                <a:solidFill>
                  <a:srgbClr val="231F20"/>
                </a:solidFill>
                <a:latin typeface="Times New Roman" panose="02020603050405020304" pitchFamily="2" charset="0"/>
                <a:cs typeface="Times New Roman" panose="02020603050405020304" pitchFamily="2" charset="0"/>
              </a:rPr>
              <a:t>2002 </a:t>
            </a:r>
            <a:r>
              <a:rPr lang="zh-CN" sz="2400" b="0">
                <a:solidFill>
                  <a:srgbClr val="231F20"/>
                </a:solidFill>
                <a:latin typeface="Times New Roman" panose="02020603050405020304" pitchFamily="2" charset="0"/>
                <a:ea typeface="宋体" panose="02010600030101010101" pitchFamily="2" charset="-122"/>
                <a:cs typeface="Times New Roman" panose="02020603050405020304" pitchFamily="2" charset="0"/>
              </a:rPr>
              <a:t>年，教育部首次批准九所大学开设创业教育课程，由此展开了国内高校创业教育的新篇章。在试点工作中，不同类型的高校采取了不同的形式开展创业教育，形成了以培养学生创业意识、提高创业技能为主导的创业教育模式。试点工作的顺利开展，为国内其他高校进行创业教育提供了理论基础和实践经验。此后，教育部又陆续批准了创新教育实验区建设项目。经过不断摸索，实验区的创业教育得到了广泛认可，为国内各类高校开展创新创业教育提供了保障。</a:t>
            </a:r>
            <a:endParaRPr lang="zh-CN" altLang="en-US" sz="2400" b="0">
              <a:solidFill>
                <a:srgbClr val="231F20"/>
              </a:solidFill>
              <a:latin typeface="Times New Roman" panose="02020603050405020304" pitchFamily="2" charset="0"/>
              <a:ea typeface="宋体" panose="02010600030101010101" pitchFamily="2" charset="-122"/>
              <a:cs typeface="Times New Roman" panose="02020603050405020304" pitchFamily="2" charset="0"/>
            </a:endParaRPr>
          </a:p>
        </p:txBody>
      </p:sp>
      <p:graphicFrame>
        <p:nvGraphicFramePr>
          <p:cNvPr id="15" name="表格 14"/>
          <p:cNvGraphicFramePr/>
          <p:nvPr/>
        </p:nvGraphicFramePr>
        <p:xfrm>
          <a:off x="5807075" y="49923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951586"/>
            <a:ext cx="5648616" cy="756583"/>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二、快速发展阶段</a:t>
            </a:r>
            <a:endParaRPr lang="zh-CN" sz="2400" b="1">
              <a:solidFill>
                <a:srgbClr val="231F20"/>
              </a:solidFill>
              <a:latin typeface="Times New Roman" panose="02020603050405020304" pitchFamily="2" charset="0"/>
              <a:ea typeface="宋体" panose="02010600030101010101" pitchFamily="2" charset="-122"/>
              <a:sym typeface="+mn-ea"/>
            </a:endParaRPr>
          </a:p>
        </p:txBody>
      </p:sp>
      <p:sp>
        <p:nvSpPr>
          <p:cNvPr id="100" name="文本框 99"/>
          <p:cNvSpPr txBox="1"/>
          <p:nvPr/>
        </p:nvSpPr>
        <p:spPr>
          <a:xfrm>
            <a:off x="2065655" y="1998980"/>
            <a:ext cx="8394065" cy="2306955"/>
          </a:xfrm>
          <a:prstGeom prst="rect">
            <a:avLst/>
          </a:prstGeom>
          <a:noFill/>
          <a:ln w="9525">
            <a:noFill/>
          </a:ln>
        </p:spPr>
        <p:txBody>
          <a:bodyPr wrap="square">
            <a:spAutoFit/>
          </a:bodyPr>
          <a:p>
            <a:pPr indent="266700"/>
            <a:r>
              <a:rPr sz="2400" b="0">
                <a:solidFill>
                  <a:srgbClr val="231F20"/>
                </a:solidFill>
                <a:latin typeface="Times New Roman" panose="02020603050405020304" pitchFamily="2" charset="0"/>
                <a:cs typeface="Times New Roman" panose="02020603050405020304" pitchFamily="2" charset="0"/>
              </a:rPr>
              <a:t>2010 年，我国正式将创业教育模式转变为创新创业教育模式。《教育部关于大力推进高等学校创新创业教育和大学生自主创业工作的意见》的推出使国内创新创业教育工作更具有方向性，同时对创新创业教育的理念、价值、定位进行了统一部署和规划。创新创业教育模式获得了社会各界和政府的认可，也成为了我国未来教育行业的发展战略</a:t>
            </a:r>
            <a:r>
              <a:rPr lang="zh-CN" sz="2400" b="0">
                <a:solidFill>
                  <a:srgbClr val="231F20"/>
                </a:solidFill>
                <a:latin typeface="Times New Roman" panose="02020603050405020304" pitchFamily="2" charset="0"/>
                <a:ea typeface="宋体" panose="02010600030101010101" pitchFamily="2" charset="-122"/>
                <a:cs typeface="Times New Roman" panose="02020603050405020304" pitchFamily="2" charset="0"/>
              </a:rPr>
              <a:t>。</a:t>
            </a:r>
            <a:endParaRPr lang="zh-CN" altLang="en-US" sz="2400" b="0">
              <a:solidFill>
                <a:srgbClr val="231F20"/>
              </a:solidFill>
              <a:latin typeface="Times New Roman" panose="02020603050405020304" pitchFamily="2" charset="0"/>
              <a:ea typeface="宋体" panose="02010600030101010101" pitchFamily="2" charset="-122"/>
              <a:cs typeface="Times New Roman" panose="02020603050405020304" pitchFamily="2" charset="0"/>
            </a:endParaRPr>
          </a:p>
        </p:txBody>
      </p:sp>
      <p:graphicFrame>
        <p:nvGraphicFramePr>
          <p:cNvPr id="15" name="表格 14"/>
          <p:cNvGraphicFramePr/>
          <p:nvPr/>
        </p:nvGraphicFramePr>
        <p:xfrm>
          <a:off x="5807075" y="49923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951586"/>
            <a:ext cx="5648616" cy="756583"/>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三、稳定发展阶段</a:t>
            </a:r>
            <a:endParaRPr lang="zh-CN" sz="2400" b="1">
              <a:solidFill>
                <a:srgbClr val="231F20"/>
              </a:solidFill>
              <a:latin typeface="Times New Roman" panose="02020603050405020304" pitchFamily="2" charset="0"/>
              <a:ea typeface="宋体" panose="02010600030101010101" pitchFamily="2" charset="-122"/>
              <a:sym typeface="+mn-ea"/>
            </a:endParaRPr>
          </a:p>
        </p:txBody>
      </p:sp>
      <p:sp>
        <p:nvSpPr>
          <p:cNvPr id="100" name="文本框 99"/>
          <p:cNvSpPr txBox="1"/>
          <p:nvPr/>
        </p:nvSpPr>
        <p:spPr>
          <a:xfrm>
            <a:off x="2065655" y="1998980"/>
            <a:ext cx="8394065" cy="1938020"/>
          </a:xfrm>
          <a:prstGeom prst="rect">
            <a:avLst/>
          </a:prstGeom>
          <a:noFill/>
          <a:ln w="9525">
            <a:noFill/>
          </a:ln>
        </p:spPr>
        <p:txBody>
          <a:bodyPr wrap="square">
            <a:spAutoFit/>
          </a:bodyPr>
          <a:p>
            <a:pPr indent="266700"/>
            <a:r>
              <a:rPr sz="2400" b="0">
                <a:solidFill>
                  <a:srgbClr val="231F20"/>
                </a:solidFill>
                <a:latin typeface="Times New Roman" panose="02020603050405020304" pitchFamily="2" charset="0"/>
                <a:cs typeface="Times New Roman" panose="02020603050405020304" pitchFamily="2" charset="0"/>
              </a:rPr>
              <a:t>2015 年，《国务院关于大力推进大众创业万众创新若干政策措施的意见》对创新创业教育有了更为深入的分析和界定，明确了今后高等院校在开展创新创业教育中所需的指导思想、基本原则和总体目标。通过多项改革任务和多项举措，大力推进创新创业教育工作，把握创新创业教育发展方向。</a:t>
            </a:r>
            <a:endParaRPr sz="2400" b="0">
              <a:solidFill>
                <a:srgbClr val="231F20"/>
              </a:solidFill>
              <a:latin typeface="Times New Roman" panose="02020603050405020304" pitchFamily="2" charset="0"/>
              <a:cs typeface="Times New Roman" panose="02020603050405020304" pitchFamily="2" charset="0"/>
            </a:endParaRPr>
          </a:p>
        </p:txBody>
      </p:sp>
      <p:graphicFrame>
        <p:nvGraphicFramePr>
          <p:cNvPr id="15" name="表格 14"/>
          <p:cNvGraphicFramePr/>
          <p:nvPr/>
        </p:nvGraphicFramePr>
        <p:xfrm>
          <a:off x="5807075" y="49923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a:off x="0" y="640340"/>
            <a:ext cx="7986613" cy="6217660"/>
          </a:xfrm>
          <a:prstGeom prst="rect">
            <a:avLst/>
          </a:prstGeom>
        </p:spPr>
      </p:pic>
      <p:pic>
        <p:nvPicPr>
          <p:cNvPr id="7" name="图片 6" descr="图片包含 游戏机, 乐高&#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931" y="1607992"/>
            <a:ext cx="2601837" cy="1747901"/>
          </a:xfrm>
          <a:prstGeom prst="rect">
            <a:avLst/>
          </a:prstGeom>
        </p:spPr>
      </p:pic>
      <p:pic>
        <p:nvPicPr>
          <p:cNvPr id="13" name="图片 12"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503" r="13738"/>
          <a:stretch>
            <a:fillRect/>
          </a:stretch>
        </p:blipFill>
        <p:spPr>
          <a:xfrm>
            <a:off x="1427275" y="0"/>
            <a:ext cx="10764725" cy="6860208"/>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73257">
            <a:off x="6269013" y="5293430"/>
            <a:ext cx="869991" cy="240485"/>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56" y="752065"/>
            <a:ext cx="862918" cy="240485"/>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98586">
            <a:off x="4350992" y="1109746"/>
            <a:ext cx="233412" cy="778040"/>
          </a:xfrm>
          <a:prstGeom prst="rect">
            <a:avLst/>
          </a:prstGeom>
        </p:spPr>
      </p:pic>
      <p:sp>
        <p:nvSpPr>
          <p:cNvPr id="16" name="矩形 15"/>
          <p:cNvSpPr/>
          <p:nvPr/>
        </p:nvSpPr>
        <p:spPr>
          <a:xfrm flipH="1">
            <a:off x="293370" y="3169920"/>
            <a:ext cx="6735445" cy="3415030"/>
          </a:xfrm>
          <a:prstGeom prst="rect">
            <a:avLst/>
          </a:prstGeom>
          <a:ln>
            <a:noFill/>
          </a:ln>
        </p:spPr>
        <p:txBody>
          <a:bodyPr wrap="square">
            <a:spAutoFit/>
          </a:bodyPr>
          <a:lstStyle/>
          <a:p>
            <a:pPr algn="l" fontAlgn="base">
              <a:lnSpc>
                <a:spcPct val="120000"/>
              </a:lnSpc>
              <a:spcBef>
                <a:spcPts val="25"/>
              </a:spcBef>
            </a:pPr>
            <a:r>
              <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我国高校“双创”教育的现实需求与实践基础</a:t>
            </a:r>
            <a:endPar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pic>
        <p:nvPicPr>
          <p:cNvPr id="2" name="图片 1" descr="图片包含 游戏机&#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64" y="751877"/>
            <a:ext cx="2318392" cy="2418159"/>
          </a:xfrm>
          <a:prstGeom prst="rect">
            <a:avLst/>
          </a:prstGeom>
        </p:spPr>
      </p:pic>
      <p:sp>
        <p:nvSpPr>
          <p:cNvPr id="3" name="矩形 2"/>
          <p:cNvSpPr/>
          <p:nvPr/>
        </p:nvSpPr>
        <p:spPr>
          <a:xfrm>
            <a:off x="8895715" y="4629785"/>
            <a:ext cx="3144520" cy="1861185"/>
          </a:xfrm>
          <a:prstGeom prst="rect">
            <a:avLst/>
          </a:prstGeom>
          <a:noFill/>
          <a:ln>
            <a:noFill/>
          </a:ln>
        </p:spPr>
        <p:txBody>
          <a:bodyPr wrap="square" rtlCol="0" anchor="t">
            <a:spAutoFit/>
          </a:bodyPr>
          <a:p>
            <a:pPr algn="ctr"/>
            <a:r>
              <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02</a:t>
            </a:r>
            <a:endPar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8"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2" nodeType="clickEffect">
                                  <p:stCondLst>
                                    <p:cond delay="0"/>
                                  </p:stCondLst>
                                  <p:childTnLst>
                                    <p:animScale>
                                      <p:cBhvr>
                                        <p:cTn id="15" dur="500" fill="hold"/>
                                        <p:tgtEl>
                                          <p:spTgt spid="3"/>
                                        </p:tgtEl>
                                      </p:cBhvr>
                                      <p:by x="150000" y="150000"/>
                                      <p:from x="100000" y="100000"/>
                                      <p:to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3" nodeType="clickEffect">
                                  <p:stCondLst>
                                    <p:cond delay="0"/>
                                  </p:stCondLst>
                                  <p:childTnLst>
                                    <p:animScale>
                                      <p:cBhvr>
                                        <p:cTn id="19"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3" grpId="0"/>
      <p:bldP spid="3" grpId="1"/>
      <p:bldP spid="3" grpId="2"/>
      <p:bldP spid="3"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action="ppaction://hlinksldjump"/>
          </p:cNvPr>
          <p:cNvSpPr txBox="1"/>
          <p:nvPr/>
        </p:nvSpPr>
        <p:spPr>
          <a:xfrm>
            <a:off x="1833880" y="2010440"/>
            <a:ext cx="7410450" cy="967681"/>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altLang="en-US" sz="3600" dirty="0">
                <a:sym typeface="字魂131号-酷乐潮玩体" panose="00000500000000000000" pitchFamily="2" charset="-122"/>
              </a:rPr>
              <a:t>一、高校“双创”教育的现实需求</a:t>
            </a:r>
            <a:endParaRPr lang="zh-CN" altLang="en-US" sz="3600" dirty="0">
              <a:sym typeface="字魂131号-酷乐潮玩体" panose="00000500000000000000" pitchFamily="2" charset="-122"/>
            </a:endParaRPr>
          </a:p>
        </p:txBody>
      </p:sp>
      <p:sp>
        <p:nvSpPr>
          <p:cNvPr id="3" name="文本框 2">
            <a:hlinkClick r:id="rId2" action="ppaction://hlinksldjump"/>
          </p:cNvPr>
          <p:cNvSpPr txBox="1"/>
          <p:nvPr/>
        </p:nvSpPr>
        <p:spPr>
          <a:xfrm>
            <a:off x="3669030" y="3511475"/>
            <a:ext cx="7194550" cy="898039"/>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altLang="en-US" sz="3600" dirty="0">
                <a:sym typeface="字魂131号-酷乐潮玩体" panose="00000500000000000000" pitchFamily="2" charset="-122"/>
              </a:rPr>
              <a:t>二、高校“双创”教育的实践基础</a:t>
            </a:r>
            <a:endParaRPr lang="zh-CN" altLang="en-US" sz="3600" dirty="0">
              <a:sym typeface="字魂131号-酷乐潮玩体" panose="00000500000000000000" pitchFamily="2" charset="-122"/>
            </a:endParaRPr>
          </a:p>
        </p:txBody>
      </p:sp>
      <p:pic>
        <p:nvPicPr>
          <p:cNvPr id="7" name="图片 6" descr="图片包含 游戏机, 乐高&#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4446" y="262427"/>
            <a:ext cx="2601837" cy="1747901"/>
          </a:xfrm>
          <a:prstGeom prst="rect">
            <a:avLst/>
          </a:prstGeom>
        </p:spPr>
      </p:pic>
      <p:pic>
        <p:nvPicPr>
          <p:cNvPr id="5" name="图片 4" descr="&amp;pky8923446127&amp;"/>
          <p:cNvPicPr>
            <a:picLocks noChangeAspect="1"/>
          </p:cNvPicPr>
          <p:nvPr/>
        </p:nvPicPr>
        <p:blipFill>
          <a:blip r:embed="rId4">
            <a:clrChange>
              <a:clrFrom>
                <a:srgbClr val="FFFEFC">
                  <a:alpha val="100000"/>
                </a:srgbClr>
              </a:clrFrom>
              <a:clrTo>
                <a:srgbClr val="FFFEFC">
                  <a:alpha val="100000"/>
                  <a:alpha val="0"/>
                </a:srgbClr>
              </a:clrTo>
            </a:clrChange>
          </a:blip>
          <a:stretch>
            <a:fillRect/>
          </a:stretch>
        </p:blipFill>
        <p:spPr>
          <a:xfrm rot="19680000">
            <a:off x="604520" y="2940685"/>
            <a:ext cx="2945765" cy="3126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MH" val="20151210203829"/>
  <p:tag name="MH_LIBRARY" val="GRAPHIC"/>
  <p:tag name="MH_ORDER" val="Rectangle 22"/>
</p:tagLst>
</file>

<file path=ppt/tags/tag2.xml><?xml version="1.0" encoding="utf-8"?>
<p:tagLst xmlns:p="http://schemas.openxmlformats.org/presentationml/2006/main">
  <p:tag name="MH" val="20151210203829"/>
  <p:tag name="MH_LIBRARY" val="GRAPHIC"/>
  <p:tag name="MH_ORDER" val="Rectangle 22"/>
</p:tagLst>
</file>

<file path=ppt/tags/tag3.xml><?xml version="1.0" encoding="utf-8"?>
<p:tagLst xmlns:p="http://schemas.openxmlformats.org/presentationml/2006/main">
  <p:tag name="MH" val="20151210203829"/>
  <p:tag name="MH_LIBRARY" val="GRAPHIC"/>
  <p:tag name="MH_ORDER" val="Rectangle 22"/>
</p:tagLst>
</file>

<file path=ppt/tags/tag4.xml><?xml version="1.0" encoding="utf-8"?>
<p:tagLst xmlns:p="http://schemas.openxmlformats.org/presentationml/2006/main">
  <p:tag name="MH" val="20151210203829"/>
  <p:tag name="MH_LIBRARY" val="GRAPHIC"/>
  <p:tag name="MH_ORDER" val="Rectangle 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10457</Words>
  <Application>WPS 演示</Application>
  <PresentationFormat>宽屏</PresentationFormat>
  <Paragraphs>341</Paragraphs>
  <Slides>48</Slides>
  <Notes>27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48</vt:i4>
      </vt:variant>
    </vt:vector>
  </HeadingPairs>
  <TitlesOfParts>
    <vt:vector size="64" baseType="lpstr">
      <vt:lpstr>Arial</vt:lpstr>
      <vt:lpstr>宋体</vt:lpstr>
      <vt:lpstr>Wingdings</vt:lpstr>
      <vt:lpstr>字魂131号-酷乐潮玩体</vt:lpstr>
      <vt:lpstr>汉仪铸字卡酷体简</vt:lpstr>
      <vt:lpstr>汉仪雅酷黑 85W</vt:lpstr>
      <vt:lpstr>Times New Roman</vt:lpstr>
      <vt:lpstr>Times New Roman</vt:lpstr>
      <vt:lpstr>微软雅黑</vt:lpstr>
      <vt:lpstr>Arial Unicode MS</vt:lpstr>
      <vt:lpstr>Calibri</vt:lpstr>
      <vt:lpstr>游ゴシック</vt:lpstr>
      <vt:lpstr>朗太書体</vt:lpstr>
      <vt:lpstr>等线</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1233</dc:title>
  <dc:creator/>
  <cp:lastModifiedBy>Administrator</cp:lastModifiedBy>
  <cp:revision>41</cp:revision>
  <dcterms:created xsi:type="dcterms:W3CDTF">2020-09-12T06:11:00Z</dcterms:created>
  <dcterms:modified xsi:type="dcterms:W3CDTF">2020-09-18T08:29:30Z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