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127.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1"/>
  </p:handoutMasterIdLst>
  <p:sldIdLst>
    <p:sldId id="1245" r:id="rId3"/>
    <p:sldId id="1189" r:id="rId4"/>
    <p:sldId id="527" r:id="rId6"/>
    <p:sldId id="529" r:id="rId7"/>
    <p:sldId id="1190" r:id="rId8"/>
    <p:sldId id="1620" r:id="rId9"/>
    <p:sldId id="1621" r:id="rId10"/>
    <p:sldId id="1119" r:id="rId11"/>
    <p:sldId id="1120" r:id="rId12"/>
    <p:sldId id="1372" r:id="rId13"/>
    <p:sldId id="1305" r:id="rId14"/>
    <p:sldId id="1310" r:id="rId15"/>
    <p:sldId id="1622" r:id="rId16"/>
    <p:sldId id="1623" r:id="rId17"/>
    <p:sldId id="1624" r:id="rId18"/>
    <p:sldId id="1625" r:id="rId19"/>
    <p:sldId id="1311" r:id="rId20"/>
    <p:sldId id="1626" r:id="rId21"/>
    <p:sldId id="1627" r:id="rId22"/>
    <p:sldId id="1628" r:id="rId23"/>
    <p:sldId id="1629" r:id="rId24"/>
    <p:sldId id="1630" r:id="rId25"/>
    <p:sldId id="1601" r:id="rId26"/>
    <p:sldId id="1631" r:id="rId27"/>
    <p:sldId id="1632" r:id="rId28"/>
    <p:sldId id="1212" r:id="rId29"/>
    <p:sldId id="1526" r:id="rId30"/>
    <p:sldId id="1213" r:id="rId31"/>
    <p:sldId id="1469" r:id="rId32"/>
    <p:sldId id="1633" r:id="rId33"/>
    <p:sldId id="1217" r:id="rId34"/>
    <p:sldId id="1218" r:id="rId35"/>
    <p:sldId id="1606" r:id="rId36"/>
    <p:sldId id="1607" r:id="rId37"/>
    <p:sldId id="1608" r:id="rId38"/>
    <p:sldId id="1609" r:id="rId39"/>
    <p:sldId id="1246" r:id="rId40"/>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2EEB82B-6CAD-41D7-9F06-8B876DFEE5D7}">
          <p14:sldIdLst>
            <p14:sldId id="1245"/>
            <p14:sldId id="1189"/>
            <p14:sldId id="527"/>
            <p14:sldId id="529"/>
            <p14:sldId id="1190"/>
            <p14:sldId id="1620"/>
            <p14:sldId id="1621"/>
            <p14:sldId id="1119"/>
            <p14:sldId id="1120"/>
            <p14:sldId id="1372"/>
            <p14:sldId id="1305"/>
            <p14:sldId id="1310"/>
            <p14:sldId id="1622"/>
            <p14:sldId id="1623"/>
            <p14:sldId id="1624"/>
            <p14:sldId id="1625"/>
            <p14:sldId id="1311"/>
            <p14:sldId id="1626"/>
            <p14:sldId id="1627"/>
            <p14:sldId id="1628"/>
            <p14:sldId id="1629"/>
            <p14:sldId id="1630"/>
            <p14:sldId id="1601"/>
            <p14:sldId id="1631"/>
            <p14:sldId id="1632"/>
            <p14:sldId id="1212"/>
            <p14:sldId id="1526"/>
            <p14:sldId id="1213"/>
            <p14:sldId id="1469"/>
            <p14:sldId id="1633"/>
            <p14:sldId id="1217"/>
            <p14:sldId id="1218"/>
            <p14:sldId id="1606"/>
            <p14:sldId id="1607"/>
            <p14:sldId id="1608"/>
            <p14:sldId id="1609"/>
            <p14:sldId id="1246"/>
          </p14:sldIdLst>
        </p14:section>
        <p14:section name="无标题节" id="{6F2707CE-41FB-4C7B-A59C-55E7F3EFDDE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9921" initials="1" lastIdx="2" clrIdx="0"/>
  <p:cmAuthor id="2" name="12897" initials="1"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A900"/>
    <a:srgbClr val="EAEFF7"/>
    <a:srgbClr val="D2DEEF"/>
    <a:srgbClr val="E7F1D6"/>
    <a:srgbClr val="C8CCD3"/>
    <a:srgbClr val="FB3223"/>
    <a:srgbClr val="FFC411"/>
    <a:srgbClr val="1F90D0"/>
    <a:srgbClr val="4CBB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113" d="100"/>
          <a:sy n="113" d="100"/>
        </p:scale>
        <p:origin x="-450" y="-108"/>
      </p:cViewPr>
      <p:guideLst>
        <p:guide orient="horz" pos="2471"/>
        <p:guide pos="37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8" Type="http://schemas.openxmlformats.org/officeDocument/2006/relationships/tags" Target="tags/tag128.xml"/><Relationship Id="rId47" Type="http://schemas.openxmlformats.org/officeDocument/2006/relationships/customXml" Target="../customXml/item1.xml"/><Relationship Id="rId46" Type="http://schemas.openxmlformats.org/officeDocument/2006/relationships/customXmlProps" Target="../customXml/itemProps127.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4BDFB-B569-4DDD-98CA-86E2FA3C8FD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B8187-19C6-4A0A-A8A9-574C9E79D8F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EB951D9-4B84-474A-BA7D-B301C89932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744E72-3E19-4C50-A330-03BEB3C89F4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951D9-4B84-474A-BA7D-B301C89932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744E72-3E19-4C50-A330-03BEB3C89F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6" Type="http://schemas.openxmlformats.org/officeDocument/2006/relationships/slideLayout" Target="../slideLayouts/slideLayout4.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image" Target="../media/image2.png"/><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2" Type="http://schemas.openxmlformats.org/officeDocument/2006/relationships/slideLayout" Target="../slideLayouts/slideLayout4.xml"/><Relationship Id="rId31" Type="http://schemas.openxmlformats.org/officeDocument/2006/relationships/tags" Target="../tags/tag44.xml"/><Relationship Id="rId30" Type="http://schemas.openxmlformats.org/officeDocument/2006/relationships/tags" Target="../tags/tag43.xml"/><Relationship Id="rId3" Type="http://schemas.openxmlformats.org/officeDocument/2006/relationships/tags" Target="../tags/tag16.xml"/><Relationship Id="rId29" Type="http://schemas.openxmlformats.org/officeDocument/2006/relationships/tags" Target="../tags/tag42.xml"/><Relationship Id="rId28" Type="http://schemas.openxmlformats.org/officeDocument/2006/relationships/tags" Target="../tags/tag41.xml"/><Relationship Id="rId27" Type="http://schemas.openxmlformats.org/officeDocument/2006/relationships/tags" Target="../tags/tag40.xml"/><Relationship Id="rId26" Type="http://schemas.openxmlformats.org/officeDocument/2006/relationships/tags" Target="../tags/tag39.xml"/><Relationship Id="rId25" Type="http://schemas.openxmlformats.org/officeDocument/2006/relationships/tags" Target="../tags/tag38.xml"/><Relationship Id="rId24" Type="http://schemas.openxmlformats.org/officeDocument/2006/relationships/tags" Target="../tags/tag37.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image" Target="../media/image4.png"/><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5.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xml"/><Relationship Id="rId3" Type="http://schemas.openxmlformats.org/officeDocument/2006/relationships/tags" Target="../tags/tag46.xml"/><Relationship Id="rId2" Type="http://schemas.openxmlformats.org/officeDocument/2006/relationships/image" Target="../media/image4.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47.xml"/><Relationship Id="rId2" Type="http://schemas.openxmlformats.org/officeDocument/2006/relationships/image" Target="../media/image4.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tags" Target="../tags/tag48.xml"/><Relationship Id="rId2" Type="http://schemas.openxmlformats.org/officeDocument/2006/relationships/image" Target="../media/image4.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xml"/><Relationship Id="rId3" Type="http://schemas.openxmlformats.org/officeDocument/2006/relationships/tags" Target="../tags/tag49.xml"/><Relationship Id="rId2" Type="http://schemas.openxmlformats.org/officeDocument/2006/relationships/image" Target="../media/image4.pn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50.xml"/><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3" Type="http://schemas.openxmlformats.org/officeDocument/2006/relationships/slideLayout" Target="../slideLayouts/slideLayout4.xml"/><Relationship Id="rId22" Type="http://schemas.openxmlformats.org/officeDocument/2006/relationships/tags" Target="../tags/tag70.xml"/><Relationship Id="rId21" Type="http://schemas.openxmlformats.org/officeDocument/2006/relationships/tags" Target="../tags/tag69.xml"/><Relationship Id="rId20" Type="http://schemas.openxmlformats.org/officeDocument/2006/relationships/tags" Target="../tags/tag68.xml"/><Relationship Id="rId2" Type="http://schemas.openxmlformats.org/officeDocument/2006/relationships/image" Target="../media/image4.png"/><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3" Type="http://schemas.openxmlformats.org/officeDocument/2006/relationships/slideLayout" Target="../slideLayouts/slideLayout4.xml"/><Relationship Id="rId22" Type="http://schemas.openxmlformats.org/officeDocument/2006/relationships/tags" Target="../tags/tag90.xml"/><Relationship Id="rId21" Type="http://schemas.openxmlformats.org/officeDocument/2006/relationships/tags" Target="../tags/tag89.xml"/><Relationship Id="rId20" Type="http://schemas.openxmlformats.org/officeDocument/2006/relationships/tags" Target="../tags/tag88.xml"/><Relationship Id="rId2" Type="http://schemas.openxmlformats.org/officeDocument/2006/relationships/image" Target="../media/image4.png"/><Relationship Id="rId19" Type="http://schemas.openxmlformats.org/officeDocument/2006/relationships/tags" Target="../tags/tag87.xml"/><Relationship Id="rId18" Type="http://schemas.openxmlformats.org/officeDocument/2006/relationships/tags" Target="../tags/tag86.xml"/><Relationship Id="rId17" Type="http://schemas.openxmlformats.org/officeDocument/2006/relationships/tags" Target="../tags/tag85.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91.xml"/><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92.xml"/><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image" Target="../media/image2.png"/><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3" Type="http://schemas.openxmlformats.org/officeDocument/2006/relationships/slideLayout" Target="../slideLayouts/slideLayout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tags" Target="../tags/tag9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7" Type="http://schemas.openxmlformats.org/officeDocument/2006/relationships/slideLayout" Target="../slideLayouts/slideLayout4.xml"/><Relationship Id="rId16" Type="http://schemas.openxmlformats.org/officeDocument/2006/relationships/tags" Target="../tags/tag118.xml"/><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slide" Target="slide26.xml"/><Relationship Id="rId2" Type="http://schemas.openxmlformats.org/officeDocument/2006/relationships/slide" Target="slide9.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21.xml"/><Relationship Id="rId4" Type="http://schemas.openxmlformats.org/officeDocument/2006/relationships/image" Target="../media/image10.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xml"/><Relationship Id="rId3" Type="http://schemas.openxmlformats.org/officeDocument/2006/relationships/tags" Target="../tags/tag122.xml"/><Relationship Id="rId2" Type="http://schemas.openxmlformats.org/officeDocument/2006/relationships/image" Target="../media/image4.png"/><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4.xml"/><Relationship Id="rId3" Type="http://schemas.openxmlformats.org/officeDocument/2006/relationships/tags" Target="../tags/tag123.xml"/><Relationship Id="rId2" Type="http://schemas.openxmlformats.org/officeDocument/2006/relationships/image" Target="../media/image4.png"/><Relationship Id="rId1" Type="http://schemas.openxmlformats.org/officeDocument/2006/relationships/image" Target="../media/image2.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tags" Target="../tags/tag124.xml"/><Relationship Id="rId2" Type="http://schemas.openxmlformats.org/officeDocument/2006/relationships/image" Target="../media/image4.png"/><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xml"/><Relationship Id="rId3" Type="http://schemas.openxmlformats.org/officeDocument/2006/relationships/tags" Target="../tags/tag125.xml"/><Relationship Id="rId2" Type="http://schemas.openxmlformats.org/officeDocument/2006/relationships/image" Target="../media/image4.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jpeg"/><Relationship Id="rId1" Type="http://schemas.openxmlformats.org/officeDocument/2006/relationships/tags" Target="../tags/tag126.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71105" y="822960"/>
            <a:ext cx="4611370" cy="5656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1105" y="3604260"/>
            <a:ext cx="4611370" cy="287528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bject 3"/>
          <p:cNvSpPr txBox="1"/>
          <p:nvPr/>
        </p:nvSpPr>
        <p:spPr>
          <a:xfrm>
            <a:off x="827405" y="1686560"/>
            <a:ext cx="5817235" cy="939165"/>
          </a:xfrm>
          <a:prstGeom prst="rect">
            <a:avLst/>
          </a:prstGeom>
          <a:noFill/>
          <a:ln w="25400">
            <a:noFill/>
          </a:ln>
        </p:spPr>
        <p:txBody>
          <a:bodyPr vert="horz" wrap="square" lIns="0" tIns="0" rIns="0" bIns="0" rtlCol="0">
            <a:spAutoFit/>
          </a:bodyPr>
          <a:lstStyle/>
          <a:p>
            <a:pPr marL="0" marR="0" algn="ctr">
              <a:lnSpc>
                <a:spcPts val="7325"/>
              </a:lnSpc>
              <a:spcBef>
                <a:spcPct val="0"/>
              </a:spcBef>
              <a:spcAft>
                <a:spcPct val="0"/>
              </a:spcAft>
            </a:pPr>
            <a:r>
              <a:rPr lang="zh-CN" sz="6000" b="1" spc="-12" dirty="0">
                <a:ln w="6600">
                  <a:solidFill>
                    <a:schemeClr val="accent2"/>
                  </a:solidFill>
                  <a:prstDash val="solid"/>
                </a:ln>
                <a:solidFill>
                  <a:schemeClr val="accent5"/>
                </a:solidFill>
                <a:effectLst>
                  <a:outerShdw dist="38100" dir="2700000" algn="tl" rotWithShape="0">
                    <a:schemeClr val="accent2"/>
                  </a:outerShdw>
                </a:effectLst>
                <a:latin typeface="Arial Black" panose="020B0A04020102020204" pitchFamily="34" charset="0"/>
                <a:ea typeface="字魂70号-灵悦黑体" panose="00000500000000000000" pitchFamily="2" charset="-122"/>
                <a:cs typeface="Times New Roman" panose="02020603050405020304" pitchFamily="18" charset="0"/>
              </a:rPr>
              <a:t>大学生创业实践</a:t>
            </a:r>
            <a:endParaRPr lang="zh-CN" sz="6000" b="1" spc="-12" dirty="0">
              <a:ln w="6600">
                <a:solidFill>
                  <a:schemeClr val="accent2"/>
                </a:solidFill>
                <a:prstDash val="solid"/>
              </a:ln>
              <a:solidFill>
                <a:schemeClr val="accent5"/>
              </a:solidFill>
              <a:effectLst>
                <a:outerShdw dist="38100" dir="2700000" algn="tl" rotWithShape="0">
                  <a:schemeClr val="accent2"/>
                </a:outerShdw>
              </a:effectLst>
              <a:latin typeface="Arial Black" panose="020B0A04020102020204" pitchFamily="34" charset="0"/>
              <a:ea typeface="字魂70号-灵悦黑体" panose="00000500000000000000" pitchFamily="2" charset="-122"/>
              <a:cs typeface="Times New Roman" panose="02020603050405020304" pitchFamily="18" charset="0"/>
            </a:endParaRPr>
          </a:p>
        </p:txBody>
      </p:sp>
      <p:sp>
        <p:nvSpPr>
          <p:cNvPr id="19" name="矩形 18"/>
          <p:cNvSpPr/>
          <p:nvPr/>
        </p:nvSpPr>
        <p:spPr>
          <a:xfrm>
            <a:off x="1599565" y="3877310"/>
            <a:ext cx="4019550" cy="433705"/>
          </a:xfrm>
          <a:prstGeom prst="rect">
            <a:avLst/>
          </a:prstGeom>
          <a:solidFill>
            <a:srgbClr val="1462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fontAlgn="auto">
              <a:spcBef>
                <a:spcPts val="600"/>
              </a:spcBef>
            </a:pPr>
            <a:r>
              <a:rPr lang="en-US" altLang="zh-CN" sz="2400" b="1" dirty="0">
                <a:latin typeface="微软雅黑" panose="020B0503020204020204" charset="-122"/>
                <a:ea typeface="微软雅黑" panose="020B0503020204020204" charset="-122"/>
              </a:rPr>
              <a:t>   </a:t>
            </a:r>
            <a:r>
              <a:rPr lang="zh-CN" sz="2400" b="1" dirty="0">
                <a:latin typeface="微软雅黑" panose="020B0503020204020204" charset="-122"/>
                <a:ea typeface="微软雅黑" panose="020B0503020204020204" charset="-122"/>
              </a:rPr>
              <a:t>主　编</a:t>
            </a:r>
            <a:r>
              <a:rPr lang="zh-CN" sz="2400" dirty="0">
                <a:latin typeface="微软雅黑" panose="020B0503020204020204" charset="-122"/>
                <a:ea typeface="微软雅黑" panose="020B0503020204020204" charset="-122"/>
              </a:rPr>
              <a:t>　郭广勇　王　飞</a:t>
            </a:r>
            <a:endParaRPr lang="zh-CN" sz="2400" dirty="0">
              <a:latin typeface="微软雅黑" panose="020B0503020204020204" charset="-122"/>
              <a:ea typeface="微软雅黑" panose="020B0503020204020204" charset="-122"/>
            </a:endParaRPr>
          </a:p>
        </p:txBody>
      </p:sp>
      <p:pic>
        <p:nvPicPr>
          <p:cNvPr id="3" name="图片 2" descr="www.izhufu"/>
          <p:cNvPicPr>
            <a:picLocks noChangeAspect="1"/>
          </p:cNvPicPr>
          <p:nvPr>
            <p:custDataLst>
              <p:tags r:id="rId1"/>
            </p:custDataLst>
          </p:nvPr>
        </p:nvPicPr>
        <p:blipFill>
          <a:blip r:embed="rId2"/>
          <a:srcRect l="-11334" t="5679" r="10084" b="-2215"/>
          <a:stretch>
            <a:fillRect/>
          </a:stretch>
        </p:blipFill>
        <p:spPr>
          <a:xfrm>
            <a:off x="6993890" y="1209675"/>
            <a:ext cx="5188585" cy="5082540"/>
          </a:xfrm>
          <a:prstGeom prst="flowChartDelay">
            <a:avLst/>
          </a:prstGeom>
        </p:spPr>
      </p:pic>
      <p:sp>
        <p:nvSpPr>
          <p:cNvPr id="7" name="直角三角形 6"/>
          <p:cNvSpPr/>
          <p:nvPr/>
        </p:nvSpPr>
        <p:spPr>
          <a:xfrm>
            <a:off x="-36830" y="635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0800000">
            <a:off x="-55245" y="12065"/>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5" y="6479540"/>
            <a:ext cx="12192635" cy="4292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减号 15"/>
          <p:cNvSpPr/>
          <p:nvPr/>
        </p:nvSpPr>
        <p:spPr>
          <a:xfrm>
            <a:off x="390525" y="2707005"/>
            <a:ext cx="6654165" cy="76835"/>
          </a:xfrm>
          <a:prstGeom prst="mathMinus">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10" grpId="0" bldLvl="0" animBg="1"/>
      <p:bldP spid="10" grpId="1" animBg="1"/>
      <p:bldP spid="14" grpId="0"/>
      <p:bldP spid="14" grpId="1"/>
      <p:bldP spid="19" grpId="0" bldLvl="0" animBg="1"/>
      <p:bldP spid="19" grpId="1" animBg="1"/>
      <p:bldP spid="7" grpId="0" bldLvl="0" animBg="1"/>
      <p:bldP spid="7" grpId="1" animBg="1"/>
      <p:bldP spid="9" grpId="0" bldLvl="0" animBg="1"/>
      <p:bldP spid="9" grpId="1" animBg="1"/>
      <p:bldP spid="13" grpId="0" bldLvl="0" animBg="1"/>
      <p:bldP spid="13" grpId="1" animBg="1"/>
      <p:bldP spid="16" grpId="0" bldLvl="0" animBg="1"/>
      <p:bldP spid="1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408556" y="1457220"/>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创业团队的定义</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5" name="组合 54"/>
          <p:cNvGrpSpPr/>
          <p:nvPr>
            <p:custDataLst>
              <p:tags r:id="rId4"/>
            </p:custDataLst>
          </p:nvPr>
        </p:nvGrpSpPr>
        <p:grpSpPr>
          <a:xfrm>
            <a:off x="2921881" y="2553874"/>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创业团队的组成要素</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grpSp>
        <p:nvGrpSpPr>
          <p:cNvPr id="58" name="组合 57"/>
          <p:cNvGrpSpPr/>
          <p:nvPr>
            <p:custDataLst>
              <p:tags r:id="rId7"/>
            </p:custDataLst>
          </p:nvPr>
        </p:nvGrpSpPr>
        <p:grpSpPr>
          <a:xfrm>
            <a:off x="3414252" y="3649524"/>
            <a:ext cx="6390986" cy="791031"/>
            <a:chOff x="1507068" y="2308034"/>
            <a:chExt cx="4588932" cy="567985"/>
          </a:xfrm>
          <a:solidFill>
            <a:schemeClr val="accent1">
              <a:lumMod val="50000"/>
            </a:schemeClr>
          </a:solidFill>
        </p:grpSpPr>
        <p:sp>
          <p:nvSpPr>
            <p:cNvPr id="59" name="任意多边形 58"/>
            <p:cNvSpPr/>
            <p:nvPr>
              <p:custDataLst>
                <p:tags r:id="rId8"/>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03</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60" name="任意多边形 59"/>
            <p:cNvSpPr/>
            <p:nvPr>
              <p:custDataLst>
                <p:tags r:id="rId9"/>
              </p:custDataLst>
            </p:nvPr>
          </p:nvSpPr>
          <p:spPr>
            <a:xfrm>
              <a:off x="1862667" y="2308034"/>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创业团队组建</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pic>
        <p:nvPicPr>
          <p:cNvPr id="64" name="图片 63"/>
          <p:cNvPicPr>
            <a:picLocks noChangeAspect="1"/>
          </p:cNvPicPr>
          <p:nvPr/>
        </p:nvPicPr>
        <p:blipFill>
          <a:blip r:embed="rId10"/>
          <a:srcRect l="42719"/>
          <a:stretch>
            <a:fillRect/>
          </a:stretch>
        </p:blipFill>
        <p:spPr>
          <a:xfrm rot="16200000">
            <a:off x="5960745" y="-5959475"/>
            <a:ext cx="271780" cy="12191365"/>
          </a:xfrm>
          <a:prstGeom prst="rect">
            <a:avLst/>
          </a:prstGeom>
        </p:spPr>
      </p:pic>
      <p:sp>
        <p:nvSpPr>
          <p:cNvPr id="65" name="TextBox 5"/>
          <p:cNvSpPr txBox="1"/>
          <p:nvPr>
            <p:custDataLst>
              <p:tags r:id="rId11"/>
            </p:custDataLst>
          </p:nvPr>
        </p:nvSpPr>
        <p:spPr>
          <a:xfrm>
            <a:off x="391160" y="6335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创业团队</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grpSp>
        <p:nvGrpSpPr>
          <p:cNvPr id="2" name="组合 1"/>
          <p:cNvGrpSpPr/>
          <p:nvPr>
            <p:custDataLst>
              <p:tags r:id="rId12"/>
            </p:custDataLst>
          </p:nvPr>
        </p:nvGrpSpPr>
        <p:grpSpPr>
          <a:xfrm>
            <a:off x="3973052" y="4740822"/>
            <a:ext cx="6382096" cy="790028"/>
            <a:chOff x="1507068" y="2308754"/>
            <a:chExt cx="4582549" cy="567265"/>
          </a:xfrm>
          <a:solidFill>
            <a:schemeClr val="accent1">
              <a:lumMod val="75000"/>
            </a:schemeClr>
          </a:solidFill>
        </p:grpSpPr>
        <p:sp>
          <p:nvSpPr>
            <p:cNvPr id="3" name="任意多边形 2"/>
            <p:cNvSpPr/>
            <p:nvPr>
              <p:custDataLst>
                <p:tags r:id="rId13"/>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04</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任意多边形 3"/>
            <p:cNvSpPr/>
            <p:nvPr>
              <p:custDataLst>
                <p:tags r:id="rId14"/>
              </p:custDataLst>
            </p:nvPr>
          </p:nvSpPr>
          <p:spPr>
            <a:xfrm>
              <a:off x="1856284"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rPr>
                <a:t>创业机会的类型</a:t>
              </a:r>
              <a:endParaRPr lang="en-US" altLang="zh-CN" sz="2000" b="1" dirty="0">
                <a:solidFill>
                  <a:srgbClr val="FFFFFF"/>
                </a:solidFill>
                <a:latin typeface="Times New Roman" panose="02020603050405020304" pitchFamily="18" charset="0"/>
                <a:ea typeface="宋体" panose="02010600030101010101" pitchFamily="2" charset="-122"/>
                <a:cs typeface="宋体" panose="02010600030101010101" pitchFamily="2" charset="-122"/>
                <a:sym typeface="Arial" panose="020B0604020202020204" pitchFamily="34" charset="0"/>
              </a:endParaRPr>
            </a:p>
          </p:txBody>
        </p:sp>
      </p:grpSp>
    </p:spTree>
    <p:custDataLst>
      <p:tags r:id="rId1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rcRect l="42719"/>
          <a:stretch>
            <a:fillRect/>
          </a:stretch>
        </p:blipFill>
        <p:spPr>
          <a:xfrm rot="16200000">
            <a:off x="5959475" y="-595312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5" name="文本框 4"/>
          <p:cNvSpPr txBox="1"/>
          <p:nvPr/>
        </p:nvSpPr>
        <p:spPr>
          <a:xfrm>
            <a:off x="288290" y="278765"/>
            <a:ext cx="11614150" cy="1322070"/>
          </a:xfrm>
          <a:prstGeom prst="rect">
            <a:avLst/>
          </a:prstGeom>
          <a:noFill/>
        </p:spPr>
        <p:txBody>
          <a:bodyPr wrap="square" rtlCol="0">
            <a:spAutoFit/>
          </a:bodyPr>
          <a:p>
            <a:r>
              <a:rPr lang="zh-CN" altLang="en-US" sz="2800" b="1">
                <a:solidFill>
                  <a:srgbClr val="00B0F0"/>
                </a:solidFill>
                <a:latin typeface="Times New Roman" panose="02020603050405020304" pitchFamily="18" charset="0"/>
                <a:cs typeface="Times New Roman" panose="02020603050405020304" pitchFamily="18" charset="0"/>
              </a:rPr>
              <a:t>一、创业团队的定义</a:t>
            </a:r>
            <a:endParaRPr lang="zh-CN" altLang="en-US" sz="2800" b="1">
              <a:solidFill>
                <a:srgbClr val="00B0F0"/>
              </a:solidFill>
              <a:latin typeface="Times New Roman" panose="02020603050405020304" pitchFamily="18" charset="0"/>
              <a:cs typeface="Times New Roman" panose="02020603050405020304" pitchFamily="18" charset="0"/>
            </a:endParaRPr>
          </a:p>
          <a:p>
            <a:endParaRPr lang="zh-CN" altLang="en-US" sz="2800" b="1">
              <a:solidFill>
                <a:srgbClr val="00B0F0"/>
              </a:solidFill>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      </a:t>
            </a:r>
            <a:r>
              <a:rPr lang="zh-CN" altLang="en-US" sz="2400">
                <a:latin typeface="Times New Roman" panose="02020603050405020304" pitchFamily="18" charset="0"/>
                <a:cs typeface="Times New Roman" panose="02020603050405020304" pitchFamily="18" charset="0"/>
              </a:rPr>
              <a:t>创业团队是一种特殊的团队，可以从不同角度对它进行界定。</a:t>
            </a:r>
            <a:endParaRPr lang="zh-CN" altLang="en-US" sz="2400">
              <a:latin typeface="Times New Roman" panose="02020603050405020304" pitchFamily="18" charset="0"/>
              <a:cs typeface="Times New Roman" panose="02020603050405020304" pitchFamily="18" charset="0"/>
            </a:endParaRPr>
          </a:p>
        </p:txBody>
      </p:sp>
      <p:sp>
        <p:nvSpPr>
          <p:cNvPr id="122" name="空心弧 121"/>
          <p:cNvSpPr/>
          <p:nvPr>
            <p:custDataLst>
              <p:tags r:id="rId3"/>
            </p:custDataLst>
          </p:nvPr>
        </p:nvSpPr>
        <p:spPr>
          <a:xfrm rot="9000000">
            <a:off x="707330" y="2351214"/>
            <a:ext cx="3751962" cy="3751962"/>
          </a:xfrm>
          <a:prstGeom prst="blockArc">
            <a:avLst>
              <a:gd name="adj1" fmla="val 18226258"/>
              <a:gd name="adj2" fmla="val 21461861"/>
              <a:gd name="adj3" fmla="val 20592"/>
            </a:avLst>
          </a:prstGeom>
          <a:solidFill>
            <a:srgbClr val="FFFFFF">
              <a:lumMod val="8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3" name="空心弧 122"/>
          <p:cNvSpPr/>
          <p:nvPr>
            <p:custDataLst>
              <p:tags r:id="rId4"/>
            </p:custDataLst>
          </p:nvPr>
        </p:nvSpPr>
        <p:spPr>
          <a:xfrm rot="12600000">
            <a:off x="707330" y="2351214"/>
            <a:ext cx="3751962" cy="3751962"/>
          </a:xfrm>
          <a:prstGeom prst="blockArc">
            <a:avLst>
              <a:gd name="adj1" fmla="val 18226258"/>
              <a:gd name="adj2" fmla="val 21461861"/>
              <a:gd name="adj3" fmla="val 20592"/>
            </a:avLst>
          </a:prstGeom>
          <a:solidFill>
            <a:srgbClr val="FFFFFF">
              <a:lumMod val="85000"/>
            </a:srgbClr>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5" name="空心弧 124"/>
          <p:cNvSpPr/>
          <p:nvPr>
            <p:custDataLst>
              <p:tags r:id="rId5"/>
            </p:custDataLst>
          </p:nvPr>
        </p:nvSpPr>
        <p:spPr>
          <a:xfrm rot="1800000">
            <a:off x="707330" y="2351214"/>
            <a:ext cx="3751962" cy="3751962"/>
          </a:xfrm>
          <a:prstGeom prst="blockArc">
            <a:avLst>
              <a:gd name="adj1" fmla="val 18226258"/>
              <a:gd name="adj2" fmla="val 21461861"/>
              <a:gd name="adj3" fmla="val 20592"/>
            </a:avLst>
          </a:prstGeom>
          <a:solidFill>
            <a:srgbClr val="009ECA"/>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6" name="空心弧 125"/>
          <p:cNvSpPr/>
          <p:nvPr>
            <p:custDataLst>
              <p:tags r:id="rId6"/>
            </p:custDataLst>
          </p:nvPr>
        </p:nvSpPr>
        <p:spPr>
          <a:xfrm rot="19800000">
            <a:off x="707330" y="2351214"/>
            <a:ext cx="3751962" cy="3751962"/>
          </a:xfrm>
          <a:prstGeom prst="blockArc">
            <a:avLst>
              <a:gd name="adj1" fmla="val 18226258"/>
              <a:gd name="adj2" fmla="val 21461861"/>
              <a:gd name="adj3" fmla="val 20592"/>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33" name="矩形: 圆角 132"/>
          <p:cNvSpPr/>
          <p:nvPr>
            <p:custDataLst>
              <p:tags r:id="rId7"/>
            </p:custDataLst>
          </p:nvPr>
        </p:nvSpPr>
        <p:spPr>
          <a:xfrm>
            <a:off x="4915157" y="3038335"/>
            <a:ext cx="3241100" cy="1224333"/>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34" name="矩形: 圆角 133"/>
          <p:cNvSpPr/>
          <p:nvPr>
            <p:custDataLst>
              <p:tags r:id="rId8"/>
            </p:custDataLst>
          </p:nvPr>
        </p:nvSpPr>
        <p:spPr>
          <a:xfrm>
            <a:off x="5087907" y="2793512"/>
            <a:ext cx="2895600" cy="477496"/>
          </a:xfrm>
          <a:prstGeom prst="roundRect">
            <a:avLst>
              <a:gd name="adj" fmla="val 50000"/>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39" name="文本框 138"/>
          <p:cNvSpPr txBox="1"/>
          <p:nvPr>
            <p:custDataLst>
              <p:tags r:id="rId9"/>
            </p:custDataLst>
          </p:nvPr>
        </p:nvSpPr>
        <p:spPr>
          <a:xfrm>
            <a:off x="5613053" y="2795806"/>
            <a:ext cx="1845308" cy="472909"/>
          </a:xfrm>
          <a:prstGeom prst="rect">
            <a:avLst/>
          </a:prstGeom>
          <a:noFill/>
        </p:spPr>
        <p:txBody>
          <a:bodyPr wrap="square" lIns="91440" tIns="45720" rIns="91440" bIns="45720" rtlCol="0" anchor="ctr">
            <a:normAutofit/>
          </a:bodyPr>
          <a:p>
            <a:pPr algn="ctr">
              <a:lnSpc>
                <a:spcPct val="120000"/>
              </a:lnSpc>
            </a:pPr>
            <a:r>
              <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rPr>
              <a:t>什么时候</a:t>
            </a:r>
            <a:endPar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40" name="文本框 139"/>
          <p:cNvSpPr txBox="1"/>
          <p:nvPr>
            <p:custDataLst>
              <p:tags r:id="rId10"/>
            </p:custDataLst>
          </p:nvPr>
        </p:nvSpPr>
        <p:spPr>
          <a:xfrm>
            <a:off x="5087907" y="3354075"/>
            <a:ext cx="2895600" cy="725472"/>
          </a:xfrm>
          <a:prstGeom prst="rect">
            <a:avLst/>
          </a:prstGeom>
          <a:noFill/>
        </p:spPr>
        <p:txBody>
          <a:bodyPr wrap="square" lIns="91440" tIns="45720" rIns="91440" bIns="45720" rtlCol="0">
            <a:normAutofit/>
          </a:bodyPr>
          <a:p>
            <a:pPr>
              <a:lnSpc>
                <a:spcPct val="120000"/>
              </a:lnSpc>
            </a:pPr>
            <a:r>
              <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创业初期</a:t>
            </a:r>
            <a:endPar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p:txBody>
      </p:sp>
      <p:sp>
        <p:nvSpPr>
          <p:cNvPr id="141" name="矩形: 圆角 140"/>
          <p:cNvSpPr/>
          <p:nvPr>
            <p:custDataLst>
              <p:tags r:id="rId11"/>
            </p:custDataLst>
          </p:nvPr>
        </p:nvSpPr>
        <p:spPr>
          <a:xfrm>
            <a:off x="8418830" y="3038335"/>
            <a:ext cx="3241100" cy="1224333"/>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2" name="矩形: 圆角 141"/>
          <p:cNvSpPr/>
          <p:nvPr>
            <p:custDataLst>
              <p:tags r:id="rId12"/>
            </p:custDataLst>
          </p:nvPr>
        </p:nvSpPr>
        <p:spPr>
          <a:xfrm>
            <a:off x="8591580" y="2793512"/>
            <a:ext cx="2895600" cy="477496"/>
          </a:xfrm>
          <a:prstGeom prst="roundRect">
            <a:avLst>
              <a:gd name="adj" fmla="val 50000"/>
            </a:avLst>
          </a:prstGeom>
          <a:solidFill>
            <a:srgbClr val="0088D5"/>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43" name="文本框 142"/>
          <p:cNvSpPr txBox="1"/>
          <p:nvPr>
            <p:custDataLst>
              <p:tags r:id="rId13"/>
            </p:custDataLst>
          </p:nvPr>
        </p:nvSpPr>
        <p:spPr>
          <a:xfrm>
            <a:off x="9116726" y="2795806"/>
            <a:ext cx="1845308" cy="472909"/>
          </a:xfrm>
          <a:prstGeom prst="rect">
            <a:avLst/>
          </a:prstGeom>
          <a:noFill/>
        </p:spPr>
        <p:txBody>
          <a:bodyPr wrap="square" lIns="91440" tIns="45720" rIns="91440" bIns="45720" rtlCol="0" anchor="ctr">
            <a:normAutofit/>
          </a:bodyPr>
          <a:p>
            <a:pPr algn="ctr">
              <a:lnSpc>
                <a:spcPct val="120000"/>
              </a:lnSpc>
            </a:pPr>
            <a:r>
              <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rPr>
              <a:t>什么人</a:t>
            </a:r>
            <a:endPar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59" name="文本框 158"/>
          <p:cNvSpPr txBox="1"/>
          <p:nvPr>
            <p:custDataLst>
              <p:tags r:id="rId14"/>
            </p:custDataLst>
          </p:nvPr>
        </p:nvSpPr>
        <p:spPr>
          <a:xfrm>
            <a:off x="8591580" y="3354075"/>
            <a:ext cx="2895600" cy="725472"/>
          </a:xfrm>
          <a:prstGeom prst="rect">
            <a:avLst/>
          </a:prstGeom>
          <a:noFill/>
        </p:spPr>
        <p:txBody>
          <a:bodyPr wrap="square" lIns="91440" tIns="45720" rIns="91440" bIns="45720" rtlCol="0">
            <a:normAutofit/>
          </a:bodyPr>
          <a:p>
            <a:pPr>
              <a:lnSpc>
                <a:spcPct val="120000"/>
              </a:lnSpc>
            </a:pPr>
            <a:r>
              <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两个或两个以上技能互补、贡献互补的创业者</a:t>
            </a:r>
            <a:endPar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p:txBody>
      </p:sp>
      <p:sp>
        <p:nvSpPr>
          <p:cNvPr id="160" name="矩形: 圆角 159"/>
          <p:cNvSpPr/>
          <p:nvPr>
            <p:custDataLst>
              <p:tags r:id="rId15"/>
            </p:custDataLst>
          </p:nvPr>
        </p:nvSpPr>
        <p:spPr>
          <a:xfrm>
            <a:off x="4915157" y="4665145"/>
            <a:ext cx="3241100" cy="1224333"/>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1" name="矩形: 圆角 160"/>
          <p:cNvSpPr/>
          <p:nvPr>
            <p:custDataLst>
              <p:tags r:id="rId16"/>
            </p:custDataLst>
          </p:nvPr>
        </p:nvSpPr>
        <p:spPr>
          <a:xfrm>
            <a:off x="5087907" y="4420322"/>
            <a:ext cx="2895600" cy="477496"/>
          </a:xfrm>
          <a:prstGeom prst="roundRect">
            <a:avLst>
              <a:gd name="adj" fmla="val 50000"/>
            </a:avLst>
          </a:prstGeom>
          <a:solidFill>
            <a:srgbClr val="009ECA"/>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2" name="文本框 161"/>
          <p:cNvSpPr txBox="1"/>
          <p:nvPr>
            <p:custDataLst>
              <p:tags r:id="rId17"/>
            </p:custDataLst>
          </p:nvPr>
        </p:nvSpPr>
        <p:spPr>
          <a:xfrm>
            <a:off x="5613053" y="4422616"/>
            <a:ext cx="1845308" cy="472909"/>
          </a:xfrm>
          <a:prstGeom prst="rect">
            <a:avLst/>
          </a:prstGeom>
          <a:noFill/>
        </p:spPr>
        <p:txBody>
          <a:bodyPr wrap="square" lIns="91440" tIns="45720" rIns="91440" bIns="45720" rtlCol="0" anchor="ctr">
            <a:normAutofit/>
          </a:bodyPr>
          <a:p>
            <a:pPr algn="ctr">
              <a:lnSpc>
                <a:spcPct val="120000"/>
              </a:lnSpc>
            </a:pPr>
            <a:r>
              <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rPr>
              <a:t>做什么</a:t>
            </a:r>
            <a:endPar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63" name="文本框 162"/>
          <p:cNvSpPr txBox="1"/>
          <p:nvPr>
            <p:custDataLst>
              <p:tags r:id="rId18"/>
            </p:custDataLst>
          </p:nvPr>
        </p:nvSpPr>
        <p:spPr>
          <a:xfrm>
            <a:off x="5087907" y="4980885"/>
            <a:ext cx="2895600" cy="725472"/>
          </a:xfrm>
          <a:prstGeom prst="rect">
            <a:avLst/>
          </a:prstGeom>
          <a:noFill/>
        </p:spPr>
        <p:txBody>
          <a:bodyPr wrap="square" lIns="91440" tIns="45720" rIns="91440" bIns="45720" rtlCol="0">
            <a:normAutofit fontScale="90000" lnSpcReduction="20000"/>
          </a:bodyPr>
          <a:p>
            <a:pPr>
              <a:lnSpc>
                <a:spcPct val="120000"/>
              </a:lnSpc>
            </a:pPr>
            <a:r>
              <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相互协作</a:t>
            </a:r>
            <a:endPar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共享收益</a:t>
            </a:r>
            <a:endPar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a:p>
            <a:pPr>
              <a:lnSpc>
                <a:spcPct val="120000"/>
              </a:lnSpc>
            </a:pPr>
            <a:r>
              <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共担风险</a:t>
            </a:r>
            <a:endPar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p:txBody>
      </p:sp>
      <p:sp>
        <p:nvSpPr>
          <p:cNvPr id="164" name="矩形: 圆角 163"/>
          <p:cNvSpPr/>
          <p:nvPr>
            <p:custDataLst>
              <p:tags r:id="rId19"/>
            </p:custDataLst>
          </p:nvPr>
        </p:nvSpPr>
        <p:spPr>
          <a:xfrm>
            <a:off x="8418830" y="4665145"/>
            <a:ext cx="3241100" cy="1224333"/>
          </a:xfrm>
          <a:prstGeom prst="roundRect">
            <a:avLst>
              <a:gd name="adj" fmla="val 3638"/>
            </a:avLst>
          </a:prstGeom>
          <a:noFill/>
          <a:ln>
            <a:solidFill>
              <a:srgbClr val="1D6DC2"/>
            </a:solid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5" name="矩形: 圆角 164"/>
          <p:cNvSpPr/>
          <p:nvPr>
            <p:custDataLst>
              <p:tags r:id="rId20"/>
            </p:custDataLst>
          </p:nvPr>
        </p:nvSpPr>
        <p:spPr>
          <a:xfrm>
            <a:off x="8591580" y="4420322"/>
            <a:ext cx="2895600" cy="477496"/>
          </a:xfrm>
          <a:prstGeom prst="roundRect">
            <a:avLst>
              <a:gd name="adj" fmla="val 50000"/>
            </a:avLst>
          </a:prstGeom>
          <a:solidFill>
            <a:srgbClr val="00AFA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66" name="文本框 165"/>
          <p:cNvSpPr txBox="1"/>
          <p:nvPr>
            <p:custDataLst>
              <p:tags r:id="rId21"/>
            </p:custDataLst>
          </p:nvPr>
        </p:nvSpPr>
        <p:spPr>
          <a:xfrm>
            <a:off x="9116726" y="4422616"/>
            <a:ext cx="1845308" cy="472909"/>
          </a:xfrm>
          <a:prstGeom prst="rect">
            <a:avLst/>
          </a:prstGeom>
          <a:noFill/>
        </p:spPr>
        <p:txBody>
          <a:bodyPr wrap="square" lIns="91440" tIns="45720" rIns="91440" bIns="45720" rtlCol="0" anchor="ctr">
            <a:normAutofit/>
          </a:bodyPr>
          <a:p>
            <a:pPr algn="ctr">
              <a:lnSpc>
                <a:spcPct val="120000"/>
              </a:lnSpc>
            </a:pPr>
            <a:r>
              <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rPr>
              <a:t>为了什么</a:t>
            </a:r>
            <a:endParaRPr lang="zh-CN" altLang="en-US" b="1" spc="3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67" name="文本框 166"/>
          <p:cNvSpPr txBox="1"/>
          <p:nvPr>
            <p:custDataLst>
              <p:tags r:id="rId22"/>
            </p:custDataLst>
          </p:nvPr>
        </p:nvSpPr>
        <p:spPr>
          <a:xfrm>
            <a:off x="8591580" y="4980885"/>
            <a:ext cx="2895600" cy="725472"/>
          </a:xfrm>
          <a:prstGeom prst="rect">
            <a:avLst/>
          </a:prstGeom>
          <a:noFill/>
        </p:spPr>
        <p:txBody>
          <a:bodyPr wrap="square" lIns="91440" tIns="45720" rIns="91440" bIns="45720" rtlCol="0">
            <a:normAutofit/>
          </a:bodyPr>
          <a:p>
            <a:pPr>
              <a:lnSpc>
                <a:spcPct val="120000"/>
              </a:lnSpc>
            </a:pPr>
            <a:r>
              <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rPr>
              <a:t>高品质的创业结果</a:t>
            </a:r>
            <a:endParaRPr lang="zh-CN" altLang="en-US" sz="1400" spc="150">
              <a:solidFill>
                <a:srgbClr val="000000">
                  <a:lumMod val="65000"/>
                  <a:lumOff val="35000"/>
                </a:srgbClr>
              </a:solidFill>
              <a:latin typeface="Arial" panose="020B0604020202020204" pitchFamily="34" charset="0"/>
              <a:ea typeface="微软雅黑" panose="020B0503020204020204" charset="-122"/>
              <a:sym typeface="Arial" panose="020B0604020202020204" pitchFamily="34" charset="0"/>
            </a:endParaRPr>
          </a:p>
        </p:txBody>
      </p:sp>
      <p:sp>
        <p:nvSpPr>
          <p:cNvPr id="99" name="空心弧 98"/>
          <p:cNvSpPr/>
          <p:nvPr>
            <p:custDataLst>
              <p:tags r:id="rId23"/>
            </p:custDataLst>
          </p:nvPr>
        </p:nvSpPr>
        <p:spPr>
          <a:xfrm rot="5400000">
            <a:off x="707330" y="2351215"/>
            <a:ext cx="3751962" cy="3751962"/>
          </a:xfrm>
          <a:prstGeom prst="blockArc">
            <a:avLst>
              <a:gd name="adj1" fmla="val 18226258"/>
              <a:gd name="adj2" fmla="val 21461861"/>
              <a:gd name="adj3" fmla="val 20592"/>
            </a:avLst>
          </a:prstGeom>
          <a:solidFill>
            <a:srgbClr val="00AFA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4" name="空心弧 123"/>
          <p:cNvSpPr/>
          <p:nvPr>
            <p:custDataLst>
              <p:tags r:id="rId24"/>
            </p:custDataLst>
          </p:nvPr>
        </p:nvSpPr>
        <p:spPr>
          <a:xfrm rot="16200000">
            <a:off x="707330" y="2351214"/>
            <a:ext cx="3751962" cy="3751962"/>
          </a:xfrm>
          <a:prstGeom prst="blockArc">
            <a:avLst>
              <a:gd name="adj1" fmla="val 18226258"/>
              <a:gd name="adj2" fmla="val 21461861"/>
              <a:gd name="adj3" fmla="val 20592"/>
            </a:avLst>
          </a:prstGeom>
          <a:solidFill>
            <a:srgbClr val="1D6DC2"/>
          </a:solidFill>
          <a:ln>
            <a:noFill/>
          </a:ln>
        </p:spPr>
        <p:style>
          <a:lnRef idx="2">
            <a:srgbClr val="1D6DC2">
              <a:shade val="50000"/>
            </a:srgbClr>
          </a:lnRef>
          <a:fillRef idx="1">
            <a:srgbClr val="1D6DC2"/>
          </a:fillRef>
          <a:effectRef idx="0">
            <a:srgbClr val="1D6DC2"/>
          </a:effectRef>
          <a:fontRef idx="minor">
            <a:srgbClr val="FFFFFF"/>
          </a:fontRef>
        </p:style>
        <p:txBody>
          <a:bodyPr rtlCol="0" anchor="ctr"/>
          <a:p>
            <a:pPr algn="ctr">
              <a:lnSpc>
                <a:spcPct val="120000"/>
              </a:lnSpc>
            </a:pPr>
            <a:endParaRPr lang="zh-CN" altLang="en-US">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127" name="Freeform 148"/>
          <p:cNvSpPr>
            <a:spLocks noEditPoints="1"/>
          </p:cNvSpPr>
          <p:nvPr>
            <p:custDataLst>
              <p:tags r:id="rId25"/>
            </p:custDataLst>
          </p:nvPr>
        </p:nvSpPr>
        <p:spPr bwMode="auto">
          <a:xfrm>
            <a:off x="3142166" y="5305711"/>
            <a:ext cx="301625" cy="385762"/>
          </a:xfrm>
          <a:custGeom>
            <a:avLst/>
            <a:gdLst>
              <a:gd name="T0" fmla="*/ 83 w 97"/>
              <a:gd name="T1" fmla="*/ 44 h 123"/>
              <a:gd name="T2" fmla="*/ 83 w 97"/>
              <a:gd name="T3" fmla="*/ 35 h 123"/>
              <a:gd name="T4" fmla="*/ 48 w 97"/>
              <a:gd name="T5" fmla="*/ 0 h 123"/>
              <a:gd name="T6" fmla="*/ 14 w 97"/>
              <a:gd name="T7" fmla="*/ 35 h 123"/>
              <a:gd name="T8" fmla="*/ 14 w 97"/>
              <a:gd name="T9" fmla="*/ 44 h 123"/>
              <a:gd name="T10" fmla="*/ 0 w 97"/>
              <a:gd name="T11" fmla="*/ 64 h 123"/>
              <a:gd name="T12" fmla="*/ 0 w 97"/>
              <a:gd name="T13" fmla="*/ 103 h 123"/>
              <a:gd name="T14" fmla="*/ 21 w 97"/>
              <a:gd name="T15" fmla="*/ 123 h 123"/>
              <a:gd name="T16" fmla="*/ 76 w 97"/>
              <a:gd name="T17" fmla="*/ 123 h 123"/>
              <a:gd name="T18" fmla="*/ 97 w 97"/>
              <a:gd name="T19" fmla="*/ 103 h 123"/>
              <a:gd name="T20" fmla="*/ 97 w 97"/>
              <a:gd name="T21" fmla="*/ 64 h 123"/>
              <a:gd name="T22" fmla="*/ 83 w 97"/>
              <a:gd name="T23" fmla="*/ 44 h 123"/>
              <a:gd name="T24" fmla="*/ 48 w 97"/>
              <a:gd name="T25" fmla="*/ 14 h 123"/>
              <a:gd name="T26" fmla="*/ 69 w 97"/>
              <a:gd name="T27" fmla="*/ 35 h 123"/>
              <a:gd name="T28" fmla="*/ 69 w 97"/>
              <a:gd name="T29" fmla="*/ 43 h 123"/>
              <a:gd name="T30" fmla="*/ 28 w 97"/>
              <a:gd name="T31" fmla="*/ 43 h 123"/>
              <a:gd name="T32" fmla="*/ 28 w 97"/>
              <a:gd name="T33" fmla="*/ 35 h 123"/>
              <a:gd name="T34" fmla="*/ 48 w 97"/>
              <a:gd name="T35" fmla="*/ 14 h 123"/>
              <a:gd name="T36" fmla="*/ 55 w 97"/>
              <a:gd name="T37" fmla="*/ 87 h 123"/>
              <a:gd name="T38" fmla="*/ 55 w 97"/>
              <a:gd name="T39" fmla="*/ 95 h 123"/>
              <a:gd name="T40" fmla="*/ 48 w 97"/>
              <a:gd name="T41" fmla="*/ 102 h 123"/>
              <a:gd name="T42" fmla="*/ 42 w 97"/>
              <a:gd name="T43" fmla="*/ 95 h 123"/>
              <a:gd name="T44" fmla="*/ 42 w 97"/>
              <a:gd name="T45" fmla="*/ 87 h 123"/>
              <a:gd name="T46" fmla="*/ 36 w 97"/>
              <a:gd name="T47" fmla="*/ 77 h 123"/>
              <a:gd name="T48" fmla="*/ 48 w 97"/>
              <a:gd name="T49" fmla="*/ 65 h 123"/>
              <a:gd name="T50" fmla="*/ 61 w 97"/>
              <a:gd name="T51" fmla="*/ 77 h 123"/>
              <a:gd name="T52" fmla="*/ 55 w 97"/>
              <a:gd name="T53" fmla="*/ 8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7" h="123">
                <a:moveTo>
                  <a:pt x="83" y="44"/>
                </a:moveTo>
                <a:cubicBezTo>
                  <a:pt x="83" y="35"/>
                  <a:pt x="83" y="35"/>
                  <a:pt x="83" y="35"/>
                </a:cubicBezTo>
                <a:cubicBezTo>
                  <a:pt x="83" y="16"/>
                  <a:pt x="67" y="0"/>
                  <a:pt x="48" y="0"/>
                </a:cubicBezTo>
                <a:cubicBezTo>
                  <a:pt x="29" y="0"/>
                  <a:pt x="14" y="16"/>
                  <a:pt x="14" y="35"/>
                </a:cubicBezTo>
                <a:cubicBezTo>
                  <a:pt x="14" y="44"/>
                  <a:pt x="14" y="44"/>
                  <a:pt x="14" y="44"/>
                </a:cubicBezTo>
                <a:cubicBezTo>
                  <a:pt x="6" y="47"/>
                  <a:pt x="0" y="55"/>
                  <a:pt x="0" y="64"/>
                </a:cubicBezTo>
                <a:cubicBezTo>
                  <a:pt x="0" y="103"/>
                  <a:pt x="0" y="103"/>
                  <a:pt x="0" y="103"/>
                </a:cubicBezTo>
                <a:cubicBezTo>
                  <a:pt x="0" y="114"/>
                  <a:pt x="9" y="123"/>
                  <a:pt x="21" y="123"/>
                </a:cubicBezTo>
                <a:cubicBezTo>
                  <a:pt x="76" y="123"/>
                  <a:pt x="76" y="123"/>
                  <a:pt x="76" y="123"/>
                </a:cubicBezTo>
                <a:cubicBezTo>
                  <a:pt x="88" y="123"/>
                  <a:pt x="97" y="114"/>
                  <a:pt x="97" y="103"/>
                </a:cubicBezTo>
                <a:cubicBezTo>
                  <a:pt x="97" y="64"/>
                  <a:pt x="97" y="64"/>
                  <a:pt x="97" y="64"/>
                </a:cubicBezTo>
                <a:cubicBezTo>
                  <a:pt x="97" y="55"/>
                  <a:pt x="91" y="47"/>
                  <a:pt x="83" y="44"/>
                </a:cubicBezTo>
                <a:close/>
                <a:moveTo>
                  <a:pt x="48" y="14"/>
                </a:moveTo>
                <a:cubicBezTo>
                  <a:pt x="60" y="14"/>
                  <a:pt x="69" y="23"/>
                  <a:pt x="69" y="35"/>
                </a:cubicBezTo>
                <a:cubicBezTo>
                  <a:pt x="69" y="43"/>
                  <a:pt x="69" y="43"/>
                  <a:pt x="69" y="43"/>
                </a:cubicBezTo>
                <a:cubicBezTo>
                  <a:pt x="28" y="43"/>
                  <a:pt x="28" y="43"/>
                  <a:pt x="28" y="43"/>
                </a:cubicBezTo>
                <a:cubicBezTo>
                  <a:pt x="28" y="35"/>
                  <a:pt x="28" y="35"/>
                  <a:pt x="28" y="35"/>
                </a:cubicBezTo>
                <a:cubicBezTo>
                  <a:pt x="28" y="23"/>
                  <a:pt x="37" y="14"/>
                  <a:pt x="48" y="14"/>
                </a:cubicBezTo>
                <a:close/>
                <a:moveTo>
                  <a:pt x="55" y="87"/>
                </a:moveTo>
                <a:cubicBezTo>
                  <a:pt x="55" y="95"/>
                  <a:pt x="55" y="95"/>
                  <a:pt x="55" y="95"/>
                </a:cubicBezTo>
                <a:cubicBezTo>
                  <a:pt x="55" y="99"/>
                  <a:pt x="52" y="102"/>
                  <a:pt x="48" y="102"/>
                </a:cubicBezTo>
                <a:cubicBezTo>
                  <a:pt x="45" y="102"/>
                  <a:pt x="42" y="99"/>
                  <a:pt x="42" y="95"/>
                </a:cubicBezTo>
                <a:cubicBezTo>
                  <a:pt x="42" y="87"/>
                  <a:pt x="42" y="87"/>
                  <a:pt x="42" y="87"/>
                </a:cubicBezTo>
                <a:cubicBezTo>
                  <a:pt x="38" y="85"/>
                  <a:pt x="36" y="81"/>
                  <a:pt x="36" y="77"/>
                </a:cubicBezTo>
                <a:cubicBezTo>
                  <a:pt x="36" y="70"/>
                  <a:pt x="42" y="65"/>
                  <a:pt x="48" y="65"/>
                </a:cubicBezTo>
                <a:cubicBezTo>
                  <a:pt x="55" y="65"/>
                  <a:pt x="61" y="70"/>
                  <a:pt x="61" y="77"/>
                </a:cubicBezTo>
                <a:cubicBezTo>
                  <a:pt x="61" y="81"/>
                  <a:pt x="58" y="85"/>
                  <a:pt x="55" y="87"/>
                </a:cubicBezTo>
                <a:close/>
              </a:path>
            </a:pathLst>
          </a:custGeom>
          <a:solidFill>
            <a:srgbClr val="FFFFFF"/>
          </a:solidFill>
          <a:ln>
            <a:noFill/>
          </a:ln>
        </p:spPr>
        <p:txBody>
          <a:bodyPr/>
          <a:p>
            <a:pPr eaLnBrk="1" hangingPunct="1">
              <a:lnSpc>
                <a:spcPct val="120000"/>
              </a:lnSpc>
            </a:pPr>
            <a:endParaRPr lang="id-ID" sz="1800" kern="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72" name="settings_320253"/>
          <p:cNvSpPr>
            <a:spLocks noChangeAspect="1"/>
          </p:cNvSpPr>
          <p:nvPr>
            <p:custDataLst>
              <p:tags r:id="rId26"/>
            </p:custDataLst>
          </p:nvPr>
        </p:nvSpPr>
        <p:spPr bwMode="auto">
          <a:xfrm>
            <a:off x="3099805" y="2801245"/>
            <a:ext cx="386346" cy="385762"/>
          </a:xfrm>
          <a:custGeom>
            <a:avLst/>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rgbClr val="FFFFFF"/>
          </a:solidFill>
          <a:ln>
            <a:noFill/>
          </a:ln>
        </p:spPr>
        <p:txBody>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3" name="placeholder_286118"/>
          <p:cNvSpPr>
            <a:spLocks noChangeAspect="1"/>
          </p:cNvSpPr>
          <p:nvPr>
            <p:custDataLst>
              <p:tags r:id="rId27"/>
            </p:custDataLst>
          </p:nvPr>
        </p:nvSpPr>
        <p:spPr bwMode="auto">
          <a:xfrm>
            <a:off x="3899941" y="4008913"/>
            <a:ext cx="328826" cy="385762"/>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rgbClr val="FFFFFF"/>
          </a:solidFill>
          <a:ln>
            <a:noFill/>
          </a:ln>
        </p:spPr>
        <p:txBody>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4" name="statistical-chart_64023"/>
          <p:cNvSpPr>
            <a:spLocks noChangeAspect="1"/>
          </p:cNvSpPr>
          <p:nvPr>
            <p:custDataLst>
              <p:tags r:id="rId28"/>
            </p:custDataLst>
          </p:nvPr>
        </p:nvSpPr>
        <p:spPr bwMode="auto">
          <a:xfrm>
            <a:off x="1580876" y="5207120"/>
            <a:ext cx="343872" cy="385762"/>
          </a:xfrm>
          <a:custGeom>
            <a:avLst/>
            <a:gdLst>
              <a:gd name="connsiteX0" fmla="*/ 16193 w 538132"/>
              <a:gd name="connsiteY0" fmla="*/ 302232 h 603687"/>
              <a:gd name="connsiteX1" fmla="*/ 132346 w 538132"/>
              <a:gd name="connsiteY1" fmla="*/ 302232 h 603687"/>
              <a:gd name="connsiteX2" fmla="*/ 148540 w 538132"/>
              <a:gd name="connsiteY2" fmla="*/ 318399 h 603687"/>
              <a:gd name="connsiteX3" fmla="*/ 148540 w 538132"/>
              <a:gd name="connsiteY3" fmla="*/ 587520 h 603687"/>
              <a:gd name="connsiteX4" fmla="*/ 132346 w 538132"/>
              <a:gd name="connsiteY4" fmla="*/ 603687 h 603687"/>
              <a:gd name="connsiteX5" fmla="*/ 16193 w 538132"/>
              <a:gd name="connsiteY5" fmla="*/ 603687 h 603687"/>
              <a:gd name="connsiteX6" fmla="*/ 0 w 538132"/>
              <a:gd name="connsiteY6" fmla="*/ 587520 h 603687"/>
              <a:gd name="connsiteX7" fmla="*/ 0 w 538132"/>
              <a:gd name="connsiteY7" fmla="*/ 318399 h 603687"/>
              <a:gd name="connsiteX8" fmla="*/ 16193 w 538132"/>
              <a:gd name="connsiteY8" fmla="*/ 302232 h 603687"/>
              <a:gd name="connsiteX9" fmla="*/ 405786 w 538132"/>
              <a:gd name="connsiteY9" fmla="*/ 186857 h 603687"/>
              <a:gd name="connsiteX10" fmla="*/ 521939 w 538132"/>
              <a:gd name="connsiteY10" fmla="*/ 186857 h 603687"/>
              <a:gd name="connsiteX11" fmla="*/ 538132 w 538132"/>
              <a:gd name="connsiteY11" fmla="*/ 203025 h 603687"/>
              <a:gd name="connsiteX12" fmla="*/ 538132 w 538132"/>
              <a:gd name="connsiteY12" fmla="*/ 587520 h 603687"/>
              <a:gd name="connsiteX13" fmla="*/ 521939 w 538132"/>
              <a:gd name="connsiteY13" fmla="*/ 603687 h 603687"/>
              <a:gd name="connsiteX14" fmla="*/ 405786 w 538132"/>
              <a:gd name="connsiteY14" fmla="*/ 603687 h 603687"/>
              <a:gd name="connsiteX15" fmla="*/ 389592 w 538132"/>
              <a:gd name="connsiteY15" fmla="*/ 587520 h 603687"/>
              <a:gd name="connsiteX16" fmla="*/ 389592 w 538132"/>
              <a:gd name="connsiteY16" fmla="*/ 203025 h 603687"/>
              <a:gd name="connsiteX17" fmla="*/ 405786 w 538132"/>
              <a:gd name="connsiteY17" fmla="*/ 186857 h 603687"/>
              <a:gd name="connsiteX18" fmla="*/ 211024 w 538132"/>
              <a:gd name="connsiteY18" fmla="*/ 0 h 603687"/>
              <a:gd name="connsiteX19" fmla="*/ 327177 w 538132"/>
              <a:gd name="connsiteY19" fmla="*/ 0 h 603687"/>
              <a:gd name="connsiteX20" fmla="*/ 343371 w 538132"/>
              <a:gd name="connsiteY20" fmla="*/ 16168 h 603687"/>
              <a:gd name="connsiteX21" fmla="*/ 343371 w 538132"/>
              <a:gd name="connsiteY21" fmla="*/ 587519 h 603687"/>
              <a:gd name="connsiteX22" fmla="*/ 327177 w 538132"/>
              <a:gd name="connsiteY22" fmla="*/ 603687 h 603687"/>
              <a:gd name="connsiteX23" fmla="*/ 211024 w 538132"/>
              <a:gd name="connsiteY23" fmla="*/ 603687 h 603687"/>
              <a:gd name="connsiteX24" fmla="*/ 194831 w 538132"/>
              <a:gd name="connsiteY24" fmla="*/ 587519 h 603687"/>
              <a:gd name="connsiteX25" fmla="*/ 194831 w 538132"/>
              <a:gd name="connsiteY25" fmla="*/ 16168 h 603687"/>
              <a:gd name="connsiteX26" fmla="*/ 211024 w 538132"/>
              <a:gd name="connsiteY26" fmla="*/ 0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8132" h="603687">
                <a:moveTo>
                  <a:pt x="16193" y="302232"/>
                </a:moveTo>
                <a:lnTo>
                  <a:pt x="132346" y="302232"/>
                </a:lnTo>
                <a:cubicBezTo>
                  <a:pt x="141235" y="302232"/>
                  <a:pt x="148540" y="309525"/>
                  <a:pt x="148540" y="318399"/>
                </a:cubicBezTo>
                <a:lnTo>
                  <a:pt x="148540" y="587520"/>
                </a:lnTo>
                <a:cubicBezTo>
                  <a:pt x="148540" y="596394"/>
                  <a:pt x="141235" y="603687"/>
                  <a:pt x="132346" y="603687"/>
                </a:cubicBezTo>
                <a:lnTo>
                  <a:pt x="16193" y="603687"/>
                </a:lnTo>
                <a:cubicBezTo>
                  <a:pt x="7305" y="603687"/>
                  <a:pt x="0" y="596394"/>
                  <a:pt x="0" y="587520"/>
                </a:cubicBezTo>
                <a:lnTo>
                  <a:pt x="0" y="318399"/>
                </a:lnTo>
                <a:cubicBezTo>
                  <a:pt x="0" y="309525"/>
                  <a:pt x="7305" y="302232"/>
                  <a:pt x="16193" y="302232"/>
                </a:cubicBezTo>
                <a:close/>
                <a:moveTo>
                  <a:pt x="405786" y="186857"/>
                </a:moveTo>
                <a:lnTo>
                  <a:pt x="521939" y="186857"/>
                </a:lnTo>
                <a:cubicBezTo>
                  <a:pt x="530827" y="186857"/>
                  <a:pt x="538132" y="194029"/>
                  <a:pt x="538132" y="203025"/>
                </a:cubicBezTo>
                <a:lnTo>
                  <a:pt x="538132" y="587520"/>
                </a:lnTo>
                <a:cubicBezTo>
                  <a:pt x="538132" y="596393"/>
                  <a:pt x="530827" y="603687"/>
                  <a:pt x="521939" y="603687"/>
                </a:cubicBezTo>
                <a:lnTo>
                  <a:pt x="405786" y="603687"/>
                </a:lnTo>
                <a:cubicBezTo>
                  <a:pt x="396897" y="603687"/>
                  <a:pt x="389592" y="596393"/>
                  <a:pt x="389592" y="587520"/>
                </a:cubicBezTo>
                <a:lnTo>
                  <a:pt x="389592" y="203025"/>
                </a:lnTo>
                <a:cubicBezTo>
                  <a:pt x="389592" y="194029"/>
                  <a:pt x="396897" y="186857"/>
                  <a:pt x="405786" y="186857"/>
                </a:cubicBezTo>
                <a:close/>
                <a:moveTo>
                  <a:pt x="211024" y="0"/>
                </a:moveTo>
                <a:lnTo>
                  <a:pt x="327177" y="0"/>
                </a:lnTo>
                <a:cubicBezTo>
                  <a:pt x="336066" y="0"/>
                  <a:pt x="343371" y="7294"/>
                  <a:pt x="343371" y="16168"/>
                </a:cubicBezTo>
                <a:lnTo>
                  <a:pt x="343371" y="587519"/>
                </a:lnTo>
                <a:cubicBezTo>
                  <a:pt x="343371" y="596393"/>
                  <a:pt x="336066" y="603687"/>
                  <a:pt x="327177" y="603687"/>
                </a:cubicBezTo>
                <a:lnTo>
                  <a:pt x="211024" y="603687"/>
                </a:lnTo>
                <a:cubicBezTo>
                  <a:pt x="202136" y="603687"/>
                  <a:pt x="194831" y="596393"/>
                  <a:pt x="194831" y="587519"/>
                </a:cubicBezTo>
                <a:lnTo>
                  <a:pt x="194831" y="16168"/>
                </a:lnTo>
                <a:cubicBezTo>
                  <a:pt x="194831" y="7294"/>
                  <a:pt x="202136" y="0"/>
                  <a:pt x="211024" y="0"/>
                </a:cubicBezTo>
                <a:close/>
              </a:path>
            </a:pathLst>
          </a:custGeom>
          <a:solidFill>
            <a:srgbClr val="FFFFFF"/>
          </a:solidFill>
          <a:ln>
            <a:noFill/>
          </a:ln>
        </p:spPr>
        <p:txBody>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5" name="wifi-cloud_72981"/>
          <p:cNvSpPr>
            <a:spLocks noChangeAspect="1"/>
          </p:cNvSpPr>
          <p:nvPr>
            <p:custDataLst>
              <p:tags r:id="rId29"/>
            </p:custDataLst>
          </p:nvPr>
        </p:nvSpPr>
        <p:spPr bwMode="auto">
          <a:xfrm>
            <a:off x="873563" y="4008913"/>
            <a:ext cx="384777" cy="385762"/>
          </a:xfrm>
          <a:custGeom>
            <a:avLst/>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rgbClr val="FFFFFF"/>
          </a:solidFill>
          <a:ln>
            <a:noFill/>
          </a:ln>
        </p:spPr>
        <p:txBody>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76" name="two-coin-stacks_72132"/>
          <p:cNvSpPr>
            <a:spLocks noChangeAspect="1"/>
          </p:cNvSpPr>
          <p:nvPr>
            <p:custDataLst>
              <p:tags r:id="rId30"/>
            </p:custDataLst>
          </p:nvPr>
        </p:nvSpPr>
        <p:spPr bwMode="auto">
          <a:xfrm>
            <a:off x="1619378" y="2801245"/>
            <a:ext cx="391296" cy="385762"/>
          </a:xfrm>
          <a:custGeom>
            <a:avLst/>
            <a:gdLst>
              <a:gd name="connsiteX0" fmla="*/ 261001 w 608698"/>
              <a:gd name="connsiteY0" fmla="*/ 479068 h 600088"/>
              <a:gd name="connsiteX1" fmla="*/ 432425 w 608698"/>
              <a:gd name="connsiteY1" fmla="*/ 554184 h 600088"/>
              <a:gd name="connsiteX2" fmla="*/ 603774 w 608698"/>
              <a:gd name="connsiteY2" fmla="*/ 479068 h 600088"/>
              <a:gd name="connsiteX3" fmla="*/ 608697 w 608698"/>
              <a:gd name="connsiteY3" fmla="*/ 502020 h 600088"/>
              <a:gd name="connsiteX4" fmla="*/ 432425 w 608698"/>
              <a:gd name="connsiteY4" fmla="*/ 600088 h 600088"/>
              <a:gd name="connsiteX5" fmla="*/ 256152 w 608698"/>
              <a:gd name="connsiteY5" fmla="*/ 502020 h 600088"/>
              <a:gd name="connsiteX6" fmla="*/ 261001 w 608698"/>
              <a:gd name="connsiteY6" fmla="*/ 479068 h 600088"/>
              <a:gd name="connsiteX7" fmla="*/ 4924 w 608698"/>
              <a:gd name="connsiteY7" fmla="*/ 382605 h 600088"/>
              <a:gd name="connsiteX8" fmla="*/ 176285 w 608698"/>
              <a:gd name="connsiteY8" fmla="*/ 457793 h 600088"/>
              <a:gd name="connsiteX9" fmla="*/ 236041 w 608698"/>
              <a:gd name="connsiteY9" fmla="*/ 451980 h 600088"/>
              <a:gd name="connsiteX10" fmla="*/ 231640 w 608698"/>
              <a:gd name="connsiteY10" fmla="*/ 462264 h 600088"/>
              <a:gd name="connsiteX11" fmla="*/ 225000 w 608698"/>
              <a:gd name="connsiteY11" fmla="*/ 493412 h 600088"/>
              <a:gd name="connsiteX12" fmla="*/ 225298 w 608698"/>
              <a:gd name="connsiteY12" fmla="*/ 499820 h 600088"/>
              <a:gd name="connsiteX13" fmla="*/ 176285 w 608698"/>
              <a:gd name="connsiteY13" fmla="*/ 503695 h 600088"/>
              <a:gd name="connsiteX14" fmla="*/ 0 w 608698"/>
              <a:gd name="connsiteY14" fmla="*/ 405556 h 600088"/>
              <a:gd name="connsiteX15" fmla="*/ 4924 w 608698"/>
              <a:gd name="connsiteY15" fmla="*/ 382605 h 600088"/>
              <a:gd name="connsiteX16" fmla="*/ 261001 w 608698"/>
              <a:gd name="connsiteY16" fmla="*/ 375478 h 600088"/>
              <a:gd name="connsiteX17" fmla="*/ 432425 w 608698"/>
              <a:gd name="connsiteY17" fmla="*/ 450622 h 600088"/>
              <a:gd name="connsiteX18" fmla="*/ 603774 w 608698"/>
              <a:gd name="connsiteY18" fmla="*/ 375478 h 600088"/>
              <a:gd name="connsiteX19" fmla="*/ 608697 w 608698"/>
              <a:gd name="connsiteY19" fmla="*/ 398416 h 600088"/>
              <a:gd name="connsiteX20" fmla="*/ 432425 w 608698"/>
              <a:gd name="connsiteY20" fmla="*/ 496498 h 600088"/>
              <a:gd name="connsiteX21" fmla="*/ 256152 w 608698"/>
              <a:gd name="connsiteY21" fmla="*/ 398416 h 600088"/>
              <a:gd name="connsiteX22" fmla="*/ 261001 w 608698"/>
              <a:gd name="connsiteY22" fmla="*/ 375478 h 600088"/>
              <a:gd name="connsiteX23" fmla="*/ 4924 w 608698"/>
              <a:gd name="connsiteY23" fmla="*/ 279086 h 600088"/>
              <a:gd name="connsiteX24" fmla="*/ 176285 w 608698"/>
              <a:gd name="connsiteY24" fmla="*/ 354274 h 600088"/>
              <a:gd name="connsiteX25" fmla="*/ 236041 w 608698"/>
              <a:gd name="connsiteY25" fmla="*/ 348461 h 600088"/>
              <a:gd name="connsiteX26" fmla="*/ 231640 w 608698"/>
              <a:gd name="connsiteY26" fmla="*/ 358745 h 600088"/>
              <a:gd name="connsiteX27" fmla="*/ 225000 w 608698"/>
              <a:gd name="connsiteY27" fmla="*/ 389818 h 600088"/>
              <a:gd name="connsiteX28" fmla="*/ 225298 w 608698"/>
              <a:gd name="connsiteY28" fmla="*/ 396301 h 600088"/>
              <a:gd name="connsiteX29" fmla="*/ 176285 w 608698"/>
              <a:gd name="connsiteY29" fmla="*/ 400176 h 600088"/>
              <a:gd name="connsiteX30" fmla="*/ 0 w 608698"/>
              <a:gd name="connsiteY30" fmla="*/ 302037 h 600088"/>
              <a:gd name="connsiteX31" fmla="*/ 4924 w 608698"/>
              <a:gd name="connsiteY31" fmla="*/ 279086 h 600088"/>
              <a:gd name="connsiteX32" fmla="*/ 261001 w 608698"/>
              <a:gd name="connsiteY32" fmla="*/ 271959 h 600088"/>
              <a:gd name="connsiteX33" fmla="*/ 432425 w 608698"/>
              <a:gd name="connsiteY33" fmla="*/ 347103 h 600088"/>
              <a:gd name="connsiteX34" fmla="*/ 603774 w 608698"/>
              <a:gd name="connsiteY34" fmla="*/ 271959 h 600088"/>
              <a:gd name="connsiteX35" fmla="*/ 608697 w 608698"/>
              <a:gd name="connsiteY35" fmla="*/ 294897 h 600088"/>
              <a:gd name="connsiteX36" fmla="*/ 432425 w 608698"/>
              <a:gd name="connsiteY36" fmla="*/ 392979 h 600088"/>
              <a:gd name="connsiteX37" fmla="*/ 256152 w 608698"/>
              <a:gd name="connsiteY37" fmla="*/ 294897 h 600088"/>
              <a:gd name="connsiteX38" fmla="*/ 261001 w 608698"/>
              <a:gd name="connsiteY38" fmla="*/ 271959 h 600088"/>
              <a:gd name="connsiteX39" fmla="*/ 4924 w 608698"/>
              <a:gd name="connsiteY39" fmla="*/ 175567 h 600088"/>
              <a:gd name="connsiteX40" fmla="*/ 176285 w 608698"/>
              <a:gd name="connsiteY40" fmla="*/ 250713 h 600088"/>
              <a:gd name="connsiteX41" fmla="*/ 236041 w 608698"/>
              <a:gd name="connsiteY41" fmla="*/ 244904 h 600088"/>
              <a:gd name="connsiteX42" fmla="*/ 231640 w 608698"/>
              <a:gd name="connsiteY42" fmla="*/ 255182 h 600088"/>
              <a:gd name="connsiteX43" fmla="*/ 225000 w 608698"/>
              <a:gd name="connsiteY43" fmla="*/ 286238 h 600088"/>
              <a:gd name="connsiteX44" fmla="*/ 225298 w 608698"/>
              <a:gd name="connsiteY44" fmla="*/ 292718 h 600088"/>
              <a:gd name="connsiteX45" fmla="*/ 176285 w 608698"/>
              <a:gd name="connsiteY45" fmla="*/ 296516 h 600088"/>
              <a:gd name="connsiteX46" fmla="*/ 0 w 608698"/>
              <a:gd name="connsiteY46" fmla="*/ 198506 h 600088"/>
              <a:gd name="connsiteX47" fmla="*/ 4924 w 608698"/>
              <a:gd name="connsiteY47" fmla="*/ 175567 h 600088"/>
              <a:gd name="connsiteX48" fmla="*/ 432425 w 608698"/>
              <a:gd name="connsiteY48" fmla="*/ 96392 h 600088"/>
              <a:gd name="connsiteX49" fmla="*/ 608698 w 608698"/>
              <a:gd name="connsiteY49" fmla="*/ 194443 h 600088"/>
              <a:gd name="connsiteX50" fmla="*/ 432425 w 608698"/>
              <a:gd name="connsiteY50" fmla="*/ 292494 h 600088"/>
              <a:gd name="connsiteX51" fmla="*/ 256152 w 608698"/>
              <a:gd name="connsiteY51" fmla="*/ 194443 h 600088"/>
              <a:gd name="connsiteX52" fmla="*/ 432425 w 608698"/>
              <a:gd name="connsiteY52" fmla="*/ 96392 h 600088"/>
              <a:gd name="connsiteX53" fmla="*/ 176258 w 608698"/>
              <a:gd name="connsiteY53" fmla="*/ 0 h 600088"/>
              <a:gd name="connsiteX54" fmla="*/ 347817 w 608698"/>
              <a:gd name="connsiteY54" fmla="*/ 75446 h 600088"/>
              <a:gd name="connsiteX55" fmla="*/ 224966 w 608698"/>
              <a:gd name="connsiteY55" fmla="*/ 185823 h 600088"/>
              <a:gd name="connsiteX56" fmla="*/ 225264 w 608698"/>
              <a:gd name="connsiteY56" fmla="*/ 192228 h 600088"/>
              <a:gd name="connsiteX57" fmla="*/ 176258 w 608698"/>
              <a:gd name="connsiteY57" fmla="*/ 196101 h 600088"/>
              <a:gd name="connsiteX58" fmla="*/ 0 w 608698"/>
              <a:gd name="connsiteY58" fmla="*/ 98013 h 600088"/>
              <a:gd name="connsiteX59" fmla="*/ 176258 w 608698"/>
              <a:gd name="connsiteY59" fmla="*/ 0 h 60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8698" h="600088">
                <a:moveTo>
                  <a:pt x="261001" y="479068"/>
                </a:moveTo>
                <a:cubicBezTo>
                  <a:pt x="279575" y="522140"/>
                  <a:pt x="349249" y="554184"/>
                  <a:pt x="432425" y="554184"/>
                </a:cubicBezTo>
                <a:cubicBezTo>
                  <a:pt x="515600" y="554184"/>
                  <a:pt x="585199" y="522140"/>
                  <a:pt x="603774" y="479068"/>
                </a:cubicBezTo>
                <a:cubicBezTo>
                  <a:pt x="606981" y="486371"/>
                  <a:pt x="608697" y="494046"/>
                  <a:pt x="608697" y="502020"/>
                </a:cubicBezTo>
                <a:cubicBezTo>
                  <a:pt x="608697" y="556196"/>
                  <a:pt x="529774" y="600088"/>
                  <a:pt x="432425" y="600088"/>
                </a:cubicBezTo>
                <a:cubicBezTo>
                  <a:pt x="335076" y="600088"/>
                  <a:pt x="256152" y="556196"/>
                  <a:pt x="256152" y="502020"/>
                </a:cubicBezTo>
                <a:cubicBezTo>
                  <a:pt x="256152" y="494046"/>
                  <a:pt x="257868" y="486371"/>
                  <a:pt x="261001" y="479068"/>
                </a:cubicBezTo>
                <a:close/>
                <a:moveTo>
                  <a:pt x="4924" y="382605"/>
                </a:moveTo>
                <a:cubicBezTo>
                  <a:pt x="23425" y="425750"/>
                  <a:pt x="93103" y="457793"/>
                  <a:pt x="176285" y="457793"/>
                </a:cubicBezTo>
                <a:cubicBezTo>
                  <a:pt x="197248" y="457793"/>
                  <a:pt x="217391" y="455781"/>
                  <a:pt x="236041" y="451980"/>
                </a:cubicBezTo>
                <a:lnTo>
                  <a:pt x="231640" y="462264"/>
                </a:lnTo>
                <a:cubicBezTo>
                  <a:pt x="227238" y="472398"/>
                  <a:pt x="225000" y="482905"/>
                  <a:pt x="225000" y="493412"/>
                </a:cubicBezTo>
                <a:cubicBezTo>
                  <a:pt x="225000" y="495573"/>
                  <a:pt x="225149" y="497734"/>
                  <a:pt x="225298" y="499820"/>
                </a:cubicBezTo>
                <a:cubicBezTo>
                  <a:pt x="209781" y="502354"/>
                  <a:pt x="193294" y="503695"/>
                  <a:pt x="176285" y="503695"/>
                </a:cubicBezTo>
                <a:cubicBezTo>
                  <a:pt x="78929" y="503695"/>
                  <a:pt x="0" y="459730"/>
                  <a:pt x="0" y="405556"/>
                </a:cubicBezTo>
                <a:cubicBezTo>
                  <a:pt x="0" y="397657"/>
                  <a:pt x="1716" y="389982"/>
                  <a:pt x="4924" y="382605"/>
                </a:cubicBezTo>
                <a:close/>
                <a:moveTo>
                  <a:pt x="261001" y="375478"/>
                </a:moveTo>
                <a:cubicBezTo>
                  <a:pt x="279575" y="418598"/>
                  <a:pt x="349249" y="450622"/>
                  <a:pt x="432425" y="450622"/>
                </a:cubicBezTo>
                <a:cubicBezTo>
                  <a:pt x="515600" y="450622"/>
                  <a:pt x="585199" y="418598"/>
                  <a:pt x="603774" y="375478"/>
                </a:cubicBezTo>
                <a:cubicBezTo>
                  <a:pt x="606981" y="382851"/>
                  <a:pt x="608697" y="390522"/>
                  <a:pt x="608697" y="398416"/>
                </a:cubicBezTo>
                <a:cubicBezTo>
                  <a:pt x="608697" y="452558"/>
                  <a:pt x="529774" y="496498"/>
                  <a:pt x="432425" y="496498"/>
                </a:cubicBezTo>
                <a:cubicBezTo>
                  <a:pt x="335076" y="496498"/>
                  <a:pt x="256152" y="452558"/>
                  <a:pt x="256152" y="398416"/>
                </a:cubicBezTo>
                <a:cubicBezTo>
                  <a:pt x="256152" y="390522"/>
                  <a:pt x="257868" y="382851"/>
                  <a:pt x="261001" y="375478"/>
                </a:cubicBezTo>
                <a:close/>
                <a:moveTo>
                  <a:pt x="4924" y="279086"/>
                </a:moveTo>
                <a:cubicBezTo>
                  <a:pt x="23425" y="322231"/>
                  <a:pt x="93103" y="354274"/>
                  <a:pt x="176285" y="354274"/>
                </a:cubicBezTo>
                <a:cubicBezTo>
                  <a:pt x="197248" y="354274"/>
                  <a:pt x="217391" y="352187"/>
                  <a:pt x="236041" y="348461"/>
                </a:cubicBezTo>
                <a:lnTo>
                  <a:pt x="231640" y="358745"/>
                </a:lnTo>
                <a:cubicBezTo>
                  <a:pt x="227238" y="368879"/>
                  <a:pt x="225000" y="379311"/>
                  <a:pt x="225000" y="389818"/>
                </a:cubicBezTo>
                <a:cubicBezTo>
                  <a:pt x="225000" y="392054"/>
                  <a:pt x="225149" y="394140"/>
                  <a:pt x="225298" y="396301"/>
                </a:cubicBezTo>
                <a:cubicBezTo>
                  <a:pt x="209781" y="398835"/>
                  <a:pt x="193294" y="400176"/>
                  <a:pt x="176285" y="400176"/>
                </a:cubicBezTo>
                <a:cubicBezTo>
                  <a:pt x="78929" y="400176"/>
                  <a:pt x="0" y="356211"/>
                  <a:pt x="0" y="302037"/>
                </a:cubicBezTo>
                <a:cubicBezTo>
                  <a:pt x="0" y="294138"/>
                  <a:pt x="1716" y="286463"/>
                  <a:pt x="4924" y="279086"/>
                </a:cubicBezTo>
                <a:close/>
                <a:moveTo>
                  <a:pt x="261001" y="271959"/>
                </a:moveTo>
                <a:cubicBezTo>
                  <a:pt x="279575" y="315079"/>
                  <a:pt x="349249" y="347103"/>
                  <a:pt x="432425" y="347103"/>
                </a:cubicBezTo>
                <a:cubicBezTo>
                  <a:pt x="515600" y="347103"/>
                  <a:pt x="585199" y="315079"/>
                  <a:pt x="603774" y="271959"/>
                </a:cubicBezTo>
                <a:cubicBezTo>
                  <a:pt x="606981" y="279332"/>
                  <a:pt x="608697" y="287003"/>
                  <a:pt x="608697" y="294897"/>
                </a:cubicBezTo>
                <a:cubicBezTo>
                  <a:pt x="608697" y="349039"/>
                  <a:pt x="529774" y="392979"/>
                  <a:pt x="432425" y="392979"/>
                </a:cubicBezTo>
                <a:cubicBezTo>
                  <a:pt x="335076" y="392979"/>
                  <a:pt x="256152" y="349039"/>
                  <a:pt x="256152" y="294897"/>
                </a:cubicBezTo>
                <a:cubicBezTo>
                  <a:pt x="256152" y="287003"/>
                  <a:pt x="257868" y="279332"/>
                  <a:pt x="261001" y="271959"/>
                </a:cubicBezTo>
                <a:close/>
                <a:moveTo>
                  <a:pt x="4924" y="175567"/>
                </a:moveTo>
                <a:cubicBezTo>
                  <a:pt x="23425" y="218689"/>
                  <a:pt x="93103" y="250713"/>
                  <a:pt x="176285" y="250713"/>
                </a:cubicBezTo>
                <a:cubicBezTo>
                  <a:pt x="197248" y="250713"/>
                  <a:pt x="217391" y="248628"/>
                  <a:pt x="236041" y="244904"/>
                </a:cubicBezTo>
                <a:lnTo>
                  <a:pt x="231640" y="255182"/>
                </a:lnTo>
                <a:cubicBezTo>
                  <a:pt x="227238" y="265311"/>
                  <a:pt x="225000" y="275737"/>
                  <a:pt x="225000" y="286238"/>
                </a:cubicBezTo>
                <a:cubicBezTo>
                  <a:pt x="225000" y="288398"/>
                  <a:pt x="225149" y="290558"/>
                  <a:pt x="225298" y="292718"/>
                </a:cubicBezTo>
                <a:cubicBezTo>
                  <a:pt x="209781" y="295175"/>
                  <a:pt x="193294" y="296516"/>
                  <a:pt x="176285" y="296516"/>
                </a:cubicBezTo>
                <a:cubicBezTo>
                  <a:pt x="78929" y="296516"/>
                  <a:pt x="0" y="252650"/>
                  <a:pt x="0" y="198506"/>
                </a:cubicBezTo>
                <a:cubicBezTo>
                  <a:pt x="0" y="190611"/>
                  <a:pt x="1716" y="182940"/>
                  <a:pt x="4924" y="175567"/>
                </a:cubicBezTo>
                <a:close/>
                <a:moveTo>
                  <a:pt x="432425" y="96392"/>
                </a:moveTo>
                <a:cubicBezTo>
                  <a:pt x="529778" y="96392"/>
                  <a:pt x="608698" y="140291"/>
                  <a:pt x="608698" y="194443"/>
                </a:cubicBezTo>
                <a:cubicBezTo>
                  <a:pt x="608698" y="248595"/>
                  <a:pt x="529778" y="292494"/>
                  <a:pt x="432425" y="292494"/>
                </a:cubicBezTo>
                <a:cubicBezTo>
                  <a:pt x="335072" y="292494"/>
                  <a:pt x="256152" y="248595"/>
                  <a:pt x="256152" y="194443"/>
                </a:cubicBezTo>
                <a:cubicBezTo>
                  <a:pt x="256152" y="140291"/>
                  <a:pt x="335072" y="96392"/>
                  <a:pt x="432425" y="96392"/>
                </a:cubicBezTo>
                <a:close/>
                <a:moveTo>
                  <a:pt x="176258" y="0"/>
                </a:moveTo>
                <a:cubicBezTo>
                  <a:pt x="259651" y="0"/>
                  <a:pt x="329542" y="32175"/>
                  <a:pt x="347817" y="75446"/>
                </a:cubicBezTo>
                <a:cubicBezTo>
                  <a:pt x="275166" y="92800"/>
                  <a:pt x="224966" y="135103"/>
                  <a:pt x="224966" y="185823"/>
                </a:cubicBezTo>
                <a:cubicBezTo>
                  <a:pt x="224966" y="187983"/>
                  <a:pt x="225115" y="190143"/>
                  <a:pt x="225264" y="192228"/>
                </a:cubicBezTo>
                <a:cubicBezTo>
                  <a:pt x="209749" y="194760"/>
                  <a:pt x="193265" y="196101"/>
                  <a:pt x="176258" y="196101"/>
                </a:cubicBezTo>
                <a:cubicBezTo>
                  <a:pt x="78917" y="196101"/>
                  <a:pt x="0" y="152159"/>
                  <a:pt x="0" y="98013"/>
                </a:cubicBezTo>
                <a:cubicBezTo>
                  <a:pt x="0" y="43868"/>
                  <a:pt x="78917" y="0"/>
                  <a:pt x="176258" y="0"/>
                </a:cubicBezTo>
                <a:close/>
              </a:path>
            </a:pathLst>
          </a:custGeom>
          <a:solidFill>
            <a:srgbClr val="FFFFFF"/>
          </a:solidFill>
          <a:ln>
            <a:noFill/>
          </a:ln>
        </p:spPr>
        <p:txBody>
          <a:bodyPr/>
          <a:p>
            <a:pP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1924685" y="3811905"/>
            <a:ext cx="1431925" cy="829945"/>
          </a:xfrm>
          <a:prstGeom prst="rect">
            <a:avLst/>
          </a:prstGeom>
          <a:noFill/>
        </p:spPr>
        <p:txBody>
          <a:bodyPr wrap="square" rtlCol="0">
            <a:spAutoFit/>
          </a:bodyPr>
          <a:p>
            <a:r>
              <a:rPr lang="zh-CN" altLang="en-US"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创 业</a:t>
            </a:r>
            <a:endParaRPr lang="zh-CN" altLang="en-US"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a:p>
            <a:r>
              <a:rPr lang="zh-CN" altLang="en-US"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团 队</a:t>
            </a:r>
            <a:endParaRPr lang="zh-CN" altLang="en-US"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Tree>
    <p:custDataLst>
      <p:tags r:id="rId31"/>
    </p:custDataLst>
  </p:cSld>
  <p:clrMapOvr>
    <a:masterClrMapping/>
  </p:clrMapOvr>
  <p:transition/>
  <p:timing>
    <p:tnLst>
      <p:par>
        <p:cTn id="1" dur="indefinite" restart="never" nodeType="tmRoot"/>
      </p:par>
    </p:tnLst>
    <p:bldLst>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2" name="文本框 1"/>
          <p:cNvSpPr txBox="1"/>
          <p:nvPr/>
        </p:nvSpPr>
        <p:spPr>
          <a:xfrm>
            <a:off x="688975" y="620395"/>
            <a:ext cx="4590415" cy="521970"/>
          </a:xfrm>
          <a:prstGeom prst="rect">
            <a:avLst/>
          </a:prstGeom>
          <a:noFill/>
        </p:spPr>
        <p:txBody>
          <a:bodyPr wrap="square" rtlCol="0">
            <a:spAutoFit/>
          </a:bodyPr>
          <a:p>
            <a:pPr algn="l">
              <a:buClrTx/>
              <a:buSzTx/>
              <a:buFontTx/>
            </a:pPr>
            <a:r>
              <a:rPr lang="zh-CN" altLang="en-US" sz="2800" b="1">
                <a:solidFill>
                  <a:srgbClr val="00B0F0"/>
                </a:solidFill>
                <a:latin typeface="Times New Roman" panose="02020603050405020304" pitchFamily="18" charset="0"/>
                <a:cs typeface="Times New Roman" panose="02020603050405020304" pitchFamily="18" charset="0"/>
                <a:sym typeface="+mn-ea"/>
              </a:rPr>
              <a:t>二、创业团队的组成要素</a:t>
            </a:r>
            <a:endParaRPr lang="zh-CN" altLang="en-US" sz="2800" b="1">
              <a:solidFill>
                <a:srgbClr val="00B0F0"/>
              </a:solidFill>
              <a:latin typeface="Times New Roman" panose="02020603050405020304" pitchFamily="18" charset="0"/>
              <a:cs typeface="Times New Roman" panose="02020603050405020304" pitchFamily="18" charset="0"/>
              <a:sym typeface="+mn-ea"/>
            </a:endParaRPr>
          </a:p>
        </p:txBody>
      </p:sp>
      <p:pic>
        <p:nvPicPr>
          <p:cNvPr id="3" name="图片 2"/>
          <p:cNvPicPr>
            <a:picLocks noChangeAspect="1"/>
          </p:cNvPicPr>
          <p:nvPr/>
        </p:nvPicPr>
        <p:blipFill>
          <a:blip r:embed="rId3"/>
          <a:stretch>
            <a:fillRect/>
          </a:stretch>
        </p:blipFill>
        <p:spPr>
          <a:xfrm>
            <a:off x="1774825" y="1825625"/>
            <a:ext cx="7724775" cy="4063365"/>
          </a:xfrm>
          <a:prstGeom prst="rect">
            <a:avLst/>
          </a:prstGeom>
        </p:spPr>
      </p:pic>
      <p:sp>
        <p:nvSpPr>
          <p:cNvPr id="4" name="文本框 3"/>
          <p:cNvSpPr txBox="1"/>
          <p:nvPr/>
        </p:nvSpPr>
        <p:spPr>
          <a:xfrm>
            <a:off x="4587875" y="1284605"/>
            <a:ext cx="3146425" cy="398780"/>
          </a:xfrm>
          <a:prstGeom prst="rect">
            <a:avLst/>
          </a:prstGeom>
          <a:noFill/>
        </p:spPr>
        <p:txBody>
          <a:bodyPr wrap="square" rtlCol="0">
            <a:spAutoFit/>
          </a:bodyPr>
          <a:p>
            <a:r>
              <a:rPr lang="zh-CN" altLang="en-US" sz="2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 创业团队的5</a:t>
            </a:r>
            <a:r>
              <a:rPr lang="zh-CN" altLang="en-US" sz="200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黑体" panose="02010609060101010101" charset="-122"/>
                <a:cs typeface="Times New Roman" panose="02020603050405020304" pitchFamily="18" charset="0"/>
              </a:rPr>
              <a:t>P</a:t>
            </a:r>
            <a:r>
              <a:rPr lang="zh-CN" altLang="en-US" sz="2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模型</a:t>
            </a:r>
            <a:endParaRPr lang="zh-CN" altLang="en-US" sz="2000">
              <a:solidFill>
                <a:schemeClr val="accent1"/>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endParaRPr>
          </a:p>
        </p:txBody>
      </p:sp>
    </p:spTree>
    <p:custDataLst>
      <p:tags r:id="rId4"/>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521335"/>
            <a:ext cx="11355070" cy="5446395"/>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pPr algn="ctr"/>
            <a:r>
              <a:rPr lang="en-US" altLang="zh-CN" sz="2800" b="1">
                <a:latin typeface="宋体" panose="02010600030101010101" pitchFamily="2" charset="-122"/>
                <a:ea typeface="宋体" panose="02010600030101010101" pitchFamily="2" charset="-122"/>
              </a:rPr>
              <a:t>万通六君子</a:t>
            </a:r>
            <a:r>
              <a:rPr lang="en-US" altLang="zh-CN" sz="2800">
                <a:latin typeface="宋体" panose="02010600030101010101" pitchFamily="2" charset="-122"/>
                <a:ea typeface="宋体" panose="02010600030101010101" pitchFamily="2" charset="-122"/>
              </a:rPr>
              <a:t> </a:t>
            </a:r>
            <a:endParaRPr lang="en-US" altLang="zh-CN" sz="2800"/>
          </a:p>
          <a:p>
            <a:endParaRPr lang="en-US" altLang="zh-CN" sz="2800"/>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1991</a:t>
            </a:r>
            <a:r>
              <a:rPr lang="en-US" altLang="zh-CN" sz="2400">
                <a:latin typeface="宋体" panose="02010600030101010101" pitchFamily="2" charset="-122"/>
                <a:ea typeface="宋体" panose="02010600030101010101" pitchFamily="2" charset="-122"/>
                <a:cs typeface="宋体" panose="02010600030101010101" pitchFamily="2" charset="-122"/>
              </a:rPr>
              <a:t>年下半年，海南的经济正遭受第一次低潮。由于砖厂停产，潘石屹不得不重回海口。漂泊的岁月中，他结识了漂泊的冯仑、王功权、刘军、王启富、易小迪等几个意气相投的朋友，他们共同创立了海南万通，后来人们把他们称为“万通六君子”。</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在第一次界定合伙人利益关系时，冯仑等人采用的是水泊梁山的模式</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宋体" panose="02010600030101010101" pitchFamily="2" charset="-122"/>
                <a:ea typeface="宋体" panose="02010600030101010101" pitchFamily="2" charset="-122"/>
                <a:cs typeface="宋体" panose="02010600030101010101" pitchFamily="2" charset="-122"/>
              </a:rPr>
              <a:t>“座有序，利无别”。虽然大家的职务有差别，但利益是平均分配的。当时，董事长的位置并不重要，大家关注的焦点是法人代表和总经理。大家一致认为，王功权当法人代表和总经理比较合适，于是，法人代表和总经理就由王功权担任。冯仑则担任副董事长（当时董事长职务必须由投资主管单位的人担任），王启富、易小迪和刘军担任副总。</a:t>
            </a:r>
            <a:r>
              <a:rPr lang="en-US" altLang="zh-CN" sz="2400">
                <a:latin typeface="Times New Roman" panose="02020603050405020304" pitchFamily="18" charset="0"/>
                <a:ea typeface="宋体" panose="02010600030101010101" pitchFamily="2" charset="-122"/>
                <a:cs typeface="Times New Roman" panose="02020603050405020304" pitchFamily="18" charset="0"/>
              </a:rPr>
              <a:t>1992</a:t>
            </a:r>
            <a:r>
              <a:rPr lang="en-US" altLang="zh-CN" sz="2400">
                <a:latin typeface="宋体" panose="02010600030101010101" pitchFamily="2" charset="-122"/>
                <a:ea typeface="宋体" panose="02010600030101010101" pitchFamily="2" charset="-122"/>
                <a:cs typeface="宋体" panose="02010600030101010101" pitchFamily="2" charset="-122"/>
              </a:rPr>
              <a:t>年初，潘石屹加入了公司，最初担任总经理助理兼财务部经理，后来也变成副总。</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521335"/>
            <a:ext cx="11355070" cy="5692775"/>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虽然都是副总，但权力并没有办法详细规定，所有的事情都要六个人在场讨论。冯仑曾回忆：“这时情况变得比较微妙，最后谁说了算呢？名片、职务不同，但心理是平等的。后来功权说他是法人代表，要承担责任，得他定，但如果大家不开心，以后可能就没责任负了，所以多数时候他会妥协。”</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1992</a:t>
            </a:r>
            <a:r>
              <a:rPr lang="en-US" altLang="zh-CN" sz="2400">
                <a:latin typeface="宋体" panose="02010600030101010101" pitchFamily="2" charset="-122"/>
                <a:ea typeface="宋体" panose="02010600030101010101" pitchFamily="2" charset="-122"/>
                <a:cs typeface="宋体" panose="02010600030101010101" pitchFamily="2" charset="-122"/>
              </a:rPr>
              <a:t>年，通过运作海口“九都别墅”项目，“农高投”赚得了“第一桶金”。此后，“农高投”用这笔钱去操作“莲怡庐”等项目，不断在海口、三亚炒房炒地。公司经济条件宽裕后，很多老员工都拥有了“四个一”，即一套房子、一万块钱存款、一部电话和一部摩托车。</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在“农高投”成立之初，人员并不多，除去王功权、冯仑等六个“高层”，只有两个员工，一个是王功权的老婆，一个是王启富的哥哥，大家一起干活、一起吃饭，谁也没把自己当“干部”。完成原始积累后，公司开始招聘新人，这才有了真正意义上的上下级关系。由于王功权、冯仑等人的座次排得很模糊，导致六人权力均等，因而产生了一个问题：下面的员工或自觉、或不自觉地会“站队”，形成各式各样的派系，导致组织运行效率低下。</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521335"/>
            <a:ext cx="11355070" cy="4584700"/>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1993</a:t>
            </a:r>
            <a:r>
              <a:rPr lang="en-US" altLang="zh-CN" sz="2400">
                <a:latin typeface="宋体" panose="02010600030101010101" pitchFamily="2" charset="-122"/>
                <a:ea typeface="宋体" panose="02010600030101010101" pitchFamily="2" charset="-122"/>
                <a:cs typeface="宋体" panose="02010600030101010101" pitchFamily="2" charset="-122"/>
              </a:rPr>
              <a:t>年</a:t>
            </a:r>
            <a:r>
              <a:rPr lang="en-US" altLang="zh-CN" sz="2400">
                <a:latin typeface="Times New Roman" panose="02020603050405020304" pitchFamily="18" charset="0"/>
                <a:ea typeface="宋体" panose="02010600030101010101" pitchFamily="2" charset="-122"/>
                <a:cs typeface="Times New Roman" panose="02020603050405020304" pitchFamily="18" charset="0"/>
              </a:rPr>
              <a:t>1</a:t>
            </a:r>
            <a:r>
              <a:rPr lang="en-US" altLang="zh-CN" sz="2400">
                <a:latin typeface="宋体" panose="02010600030101010101" pitchFamily="2" charset="-122"/>
                <a:ea typeface="宋体" panose="02010600030101010101" pitchFamily="2" charset="-122"/>
                <a:cs typeface="宋体" panose="02010600030101010101" pitchFamily="2" charset="-122"/>
              </a:rPr>
              <a:t>月</a:t>
            </a:r>
            <a:r>
              <a:rPr lang="en-US" altLang="zh-CN" sz="2400">
                <a:latin typeface="Times New Roman" panose="02020603050405020304" pitchFamily="18" charset="0"/>
                <a:ea typeface="宋体" panose="02010600030101010101" pitchFamily="2" charset="-122"/>
                <a:cs typeface="Times New Roman" panose="02020603050405020304" pitchFamily="18" charset="0"/>
              </a:rPr>
              <a:t>18</a:t>
            </a:r>
            <a:r>
              <a:rPr lang="en-US" altLang="zh-CN" sz="2400">
                <a:latin typeface="宋体" panose="02010600030101010101" pitchFamily="2" charset="-122"/>
                <a:ea typeface="宋体" panose="02010600030101010101" pitchFamily="2" charset="-122"/>
                <a:cs typeface="宋体" panose="02010600030101010101" pitchFamily="2" charset="-122"/>
              </a:rPr>
              <a:t>日，“农高投”增资扩股，改制为有限责任公司形式的企业集团，即万通集团，主要股东除冯仑、王功权、刘军、王启富、易小迪，还有后来加入的潘石屹以及中国华诚财务公司、海南省证券公司等法人股东，由冯仑担任董事长和法人代表。</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之前，冯仑等人的合伙人关系是虚拟的，没有股权基础。通过这次改制，冯仑等人开始建立了财产基础上的合伙人关系。冯仑提出一个观点：按照历史的进程来看，缺了谁都不行，每个人的作用都是百分之百</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宋体" panose="02010600030101010101" pitchFamily="2" charset="-122"/>
                <a:ea typeface="宋体" panose="02010600030101010101" pitchFamily="2" charset="-122"/>
                <a:cs typeface="宋体" panose="02010600030101010101" pitchFamily="2" charset="-122"/>
              </a:rPr>
              <a:t>他在，就是百分之百；不在，就是零。</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从这个角度出发，万通六君子在确定股权时采取了平均分配的办法。由于是平均分配，大家说话的权利是一样的，万通成立了一个常务董事会，重大的决策都由六个人来定</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357505" y="521335"/>
            <a:ext cx="11355070" cy="3107690"/>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Times New Roman" panose="02020603050405020304" pitchFamily="18" charset="0"/>
                <a:ea typeface="宋体" panose="02010600030101010101" pitchFamily="2" charset="-122"/>
                <a:cs typeface="Times New Roman" panose="02020603050405020304" pitchFamily="18" charset="0"/>
              </a:rPr>
              <a:t>1993年6</a:t>
            </a:r>
            <a:r>
              <a:rPr lang="en-US" altLang="zh-CN" sz="2400">
                <a:latin typeface="宋体" panose="02010600030101010101" pitchFamily="2" charset="-122"/>
                <a:ea typeface="宋体" panose="02010600030101010101" pitchFamily="2" charset="-122"/>
                <a:cs typeface="宋体" panose="02010600030101010101" pitchFamily="2" charset="-122"/>
              </a:rPr>
              <a:t>月，由万通集团投资并以定向募集方式发起组建了北京万通实业股份有限公司，公司实收资本金8亿元人民币，成为北京最早成立的以民营资本为主体的大型股份制企业。同年，万通在北京开发了“新世界广场”项目。通过和香港利达行主席邓智仁的合作，万通新世界广场大获成功，卖到了当时市价的三倍。万通新世界广场的成功，让大众和业界开始关注万通，同时，也奠定了两个地产大佬冯仑和潘石屹的“江湖地位”。</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r"/>
            <a:r>
              <a:rPr lang="en-US" altLang="zh-CN" sz="2400">
                <a:latin typeface="宋体" panose="02010600030101010101" pitchFamily="2" charset="-122"/>
                <a:ea typeface="宋体" panose="02010600030101010101" pitchFamily="2" charset="-122"/>
                <a:cs typeface="宋体" panose="02010600030101010101" pitchFamily="2" charset="-122"/>
              </a:rPr>
              <a:t>（资料来源：豆丁网）</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1"/>
          <a:srcRect l="42719"/>
          <a:stretch>
            <a:fillRect/>
          </a:stretch>
        </p:blipFill>
        <p:spPr>
          <a:xfrm rot="16200000">
            <a:off x="5979160" y="-5960110"/>
            <a:ext cx="271780" cy="12191365"/>
          </a:xfrm>
          <a:prstGeom prst="rect">
            <a:avLst/>
          </a:prstGeom>
        </p:spPr>
      </p:pic>
      <p:pic>
        <p:nvPicPr>
          <p:cNvPr id="42" name="图片 41" descr="千库网1">
            <a:hlinkClick r:id=""/>
          </p:cNvPr>
          <p:cNvPicPr>
            <a:picLocks noChangeAspect="1"/>
          </p:cNvPicPr>
          <p:nvPr/>
        </p:nvPicPr>
        <p:blipFill>
          <a:blip r:embed="rId2"/>
          <a:stretch>
            <a:fillRect/>
          </a:stretch>
        </p:blipFill>
        <p:spPr>
          <a:xfrm>
            <a:off x="11620500" y="6280785"/>
            <a:ext cx="551815" cy="551815"/>
          </a:xfrm>
          <a:prstGeom prst="rect">
            <a:avLst/>
          </a:prstGeom>
        </p:spPr>
      </p:pic>
      <p:sp>
        <p:nvSpPr>
          <p:cNvPr id="2" name="文本框 1"/>
          <p:cNvSpPr txBox="1"/>
          <p:nvPr/>
        </p:nvSpPr>
        <p:spPr>
          <a:xfrm>
            <a:off x="535940" y="598170"/>
            <a:ext cx="5064125" cy="521970"/>
          </a:xfrm>
          <a:prstGeom prst="rect">
            <a:avLst/>
          </a:prstGeom>
          <a:noFill/>
        </p:spPr>
        <p:txBody>
          <a:bodyPr wrap="square" rtlCol="0">
            <a:spAutoFit/>
          </a:bodyPr>
          <a:p>
            <a:r>
              <a:rPr lang="zh-CN" altLang="en-US" sz="2800" b="1">
                <a:solidFill>
                  <a:srgbClr val="00B0F0"/>
                </a:solidFill>
                <a:sym typeface="+mn-ea"/>
              </a:rPr>
              <a:t>三、创业团队组建</a:t>
            </a:r>
            <a:endParaRPr lang="zh-CN" altLang="en-US" sz="2800" b="1">
              <a:solidFill>
                <a:srgbClr val="00B0F0"/>
              </a:solidFill>
              <a:sym typeface="+mn-ea"/>
            </a:endParaRPr>
          </a:p>
        </p:txBody>
      </p:sp>
      <p:pic>
        <p:nvPicPr>
          <p:cNvPr id="79" name="C9F754DE-2CAD-44b6-B708-469DEB6407EB-1" descr="C:/Users/12897/AppData/Local/Temp/wpp.CdumSXwpp"/>
          <p:cNvPicPr>
            <a:picLocks noChangeAspect="1"/>
          </p:cNvPicPr>
          <p:nvPr/>
        </p:nvPicPr>
        <p:blipFill>
          <a:blip r:embed="rId3"/>
          <a:stretch>
            <a:fillRect/>
          </a:stretch>
        </p:blipFill>
        <p:spPr>
          <a:xfrm>
            <a:off x="4180205" y="1725930"/>
            <a:ext cx="6117590" cy="3805555"/>
          </a:xfrm>
          <a:prstGeom prst="rect">
            <a:avLst/>
          </a:prstGeom>
        </p:spPr>
      </p:pic>
    </p:spTree>
    <p:custDataLst>
      <p:tags r:id="rId4"/>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7" name="文本框 6"/>
          <p:cNvSpPr txBox="1"/>
          <p:nvPr/>
        </p:nvSpPr>
        <p:spPr>
          <a:xfrm>
            <a:off x="439420" y="892810"/>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1. 创业团队的组建原则</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11" name="直接连接符 10"/>
          <p:cNvCxnSpPr/>
          <p:nvPr>
            <p:custDataLst>
              <p:tags r:id="rId3"/>
            </p:custDataLst>
          </p:nvPr>
        </p:nvCxnSpPr>
        <p:spPr>
          <a:xfrm flipV="1">
            <a:off x="2138680" y="3479800"/>
            <a:ext cx="6947535" cy="7620"/>
          </a:xfrm>
          <a:prstGeom prst="line">
            <a:avLst/>
          </a:prstGeom>
          <a:ln w="25400" cap="rnd">
            <a:solidFill>
              <a:srgbClr val="8EAADC"/>
            </a:solidFill>
          </a:ln>
        </p:spPr>
        <p:style>
          <a:lnRef idx="1">
            <a:srgbClr val="8590CA"/>
          </a:lnRef>
          <a:fillRef idx="0">
            <a:srgbClr val="8590CA"/>
          </a:fillRef>
          <a:effectRef idx="0">
            <a:srgbClr val="8590CA"/>
          </a:effectRef>
          <a:fontRef idx="minor">
            <a:sysClr val="windowText" lastClr="000000"/>
          </a:fontRef>
        </p:style>
      </p:cxnSp>
      <p:sp>
        <p:nvSpPr>
          <p:cNvPr id="43" name="矩形 42"/>
          <p:cNvSpPr/>
          <p:nvPr>
            <p:custDataLst>
              <p:tags r:id="rId4"/>
            </p:custDataLst>
          </p:nvPr>
        </p:nvSpPr>
        <p:spPr>
          <a:xfrm>
            <a:off x="2138479" y="1594773"/>
            <a:ext cx="3270289" cy="1251350"/>
          </a:xfrm>
          <a:prstGeom prst="rect">
            <a:avLst/>
          </a:prstGeom>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44" name="等腰三角形 43"/>
          <p:cNvSpPr/>
          <p:nvPr>
            <p:custDataLst>
              <p:tags r:id="rId5"/>
            </p:custDataLst>
          </p:nvPr>
        </p:nvSpPr>
        <p:spPr>
          <a:xfrm rot="10800000">
            <a:off x="2135032" y="2846123"/>
            <a:ext cx="707066" cy="241126"/>
          </a:xfrm>
          <a:prstGeom prst="triangle">
            <a:avLst>
              <a:gd name="adj" fmla="val 0"/>
            </a:avLst>
          </a:prstGeom>
          <a:solidFill>
            <a:srgbClr val="8590CA">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2" name="矩形 41"/>
          <p:cNvSpPr/>
          <p:nvPr>
            <p:custDataLst>
              <p:tags r:id="rId6"/>
            </p:custDataLst>
          </p:nvPr>
        </p:nvSpPr>
        <p:spPr>
          <a:xfrm>
            <a:off x="2194747" y="1856182"/>
            <a:ext cx="3157753" cy="728533"/>
          </a:xfrm>
          <a:prstGeom prst="rect">
            <a:avLst/>
          </a:prstGeom>
        </p:spPr>
        <p:txBody>
          <a:bodyPr wrap="square" anchor="ctr">
            <a:normAutofit/>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拥有共同的价值观与目标</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46" name="椭圆 45"/>
          <p:cNvSpPr/>
          <p:nvPr>
            <p:custDataLst>
              <p:tags r:id="rId7"/>
            </p:custDataLst>
          </p:nvPr>
        </p:nvSpPr>
        <p:spPr>
          <a:xfrm>
            <a:off x="2658741" y="3313047"/>
            <a:ext cx="366713" cy="366713"/>
          </a:xfrm>
          <a:prstGeom prst="ellipse">
            <a:avLst/>
          </a:prstGeom>
          <a:solidFill>
            <a:srgbClr val="8590CA"/>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chorCtr="0">
            <a:normAutofit fontScale="50000" lnSpcReduction="20000"/>
          </a:bodyPr>
          <a:p>
            <a:pPr algn="ctr" fontAlgn="auto"/>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A</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85" name="矩形 84"/>
          <p:cNvSpPr/>
          <p:nvPr>
            <p:custDataLst>
              <p:tags r:id="rId8"/>
            </p:custDataLst>
          </p:nvPr>
        </p:nvSpPr>
        <p:spPr>
          <a:xfrm>
            <a:off x="5717699" y="1594773"/>
            <a:ext cx="3270289" cy="1251350"/>
          </a:xfrm>
          <a:prstGeom prst="rect">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86" name="等腰三角形 85"/>
          <p:cNvSpPr/>
          <p:nvPr>
            <p:custDataLst>
              <p:tags r:id="rId9"/>
            </p:custDataLst>
          </p:nvPr>
        </p:nvSpPr>
        <p:spPr>
          <a:xfrm rot="10800000">
            <a:off x="5714252" y="2846123"/>
            <a:ext cx="707066" cy="241126"/>
          </a:xfrm>
          <a:prstGeom prst="triangle">
            <a:avLst>
              <a:gd name="adj" fmla="val 0"/>
            </a:avLst>
          </a:prstGeom>
          <a:solidFill>
            <a:srgbClr val="8EAADC">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4" name="矩形 83"/>
          <p:cNvSpPr/>
          <p:nvPr>
            <p:custDataLst>
              <p:tags r:id="rId10"/>
            </p:custDataLst>
          </p:nvPr>
        </p:nvSpPr>
        <p:spPr>
          <a:xfrm>
            <a:off x="5773967" y="1856182"/>
            <a:ext cx="3157753"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精简高效原则</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81" name="椭圆 80"/>
          <p:cNvSpPr/>
          <p:nvPr>
            <p:custDataLst>
              <p:tags r:id="rId11"/>
            </p:custDataLst>
          </p:nvPr>
        </p:nvSpPr>
        <p:spPr>
          <a:xfrm>
            <a:off x="6237961" y="3313047"/>
            <a:ext cx="366713" cy="366713"/>
          </a:xfrm>
          <a:prstGeom prst="ellipse">
            <a:avLst/>
          </a:prstGeom>
          <a:solidFill>
            <a:srgbClr val="8EAADC"/>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C</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93" name="矩形 92"/>
          <p:cNvSpPr/>
          <p:nvPr>
            <p:custDataLst>
              <p:tags r:id="rId12"/>
            </p:custDataLst>
          </p:nvPr>
        </p:nvSpPr>
        <p:spPr>
          <a:xfrm>
            <a:off x="9349763" y="1856182"/>
            <a:ext cx="3157753" cy="728533"/>
          </a:xfrm>
          <a:prstGeom prst="rect">
            <a:avLst/>
          </a:prstGeom>
        </p:spPr>
        <p:txBody>
          <a:bodyPr wrap="square" anchor="ctr">
            <a:normAutofit/>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对手是怎样分销产品和服务的？</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3" name="矩形 102"/>
          <p:cNvSpPr/>
          <p:nvPr>
            <p:custDataLst>
              <p:tags r:id="rId13"/>
            </p:custDataLst>
          </p:nvPr>
        </p:nvSpPr>
        <p:spPr>
          <a:xfrm flipV="1">
            <a:off x="2138479" y="4128717"/>
            <a:ext cx="3270289" cy="1251350"/>
          </a:xfrm>
          <a:prstGeom prst="rect">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104" name="等腰三角形 103"/>
          <p:cNvSpPr/>
          <p:nvPr>
            <p:custDataLst>
              <p:tags r:id="rId14"/>
            </p:custDataLst>
          </p:nvPr>
        </p:nvSpPr>
        <p:spPr>
          <a:xfrm rot="10800000" flipH="1" flipV="1">
            <a:off x="4701702" y="3887591"/>
            <a:ext cx="707066" cy="241126"/>
          </a:xfrm>
          <a:prstGeom prst="triangle">
            <a:avLst>
              <a:gd name="adj" fmla="val 0"/>
            </a:avLst>
          </a:prstGeom>
          <a:solidFill>
            <a:srgbClr val="7AC2C7">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2" name="矩形 101"/>
          <p:cNvSpPr/>
          <p:nvPr>
            <p:custDataLst>
              <p:tags r:id="rId15"/>
            </p:custDataLst>
          </p:nvPr>
        </p:nvSpPr>
        <p:spPr>
          <a:xfrm>
            <a:off x="2257864" y="4390126"/>
            <a:ext cx="3031518"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优势互补原则</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99" name="椭圆 98"/>
          <p:cNvSpPr/>
          <p:nvPr>
            <p:custDataLst>
              <p:tags r:id="rId16"/>
            </p:custDataLst>
          </p:nvPr>
        </p:nvSpPr>
        <p:spPr>
          <a:xfrm rot="10800000" flipV="1">
            <a:off x="4448351" y="3313047"/>
            <a:ext cx="366713" cy="366713"/>
          </a:xfrm>
          <a:prstGeom prst="ellipse">
            <a:avLst/>
          </a:prstGeom>
          <a:solidFill>
            <a:srgbClr val="7AC2C7"/>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B</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8" name="椭圆 107"/>
          <p:cNvSpPr/>
          <p:nvPr>
            <p:custDataLst>
              <p:tags r:id="rId17"/>
            </p:custDataLst>
          </p:nvPr>
        </p:nvSpPr>
        <p:spPr>
          <a:xfrm rot="10800000" flipV="1">
            <a:off x="8027571" y="3313047"/>
            <a:ext cx="366713" cy="366713"/>
          </a:xfrm>
          <a:prstGeom prst="ellipse">
            <a:avLst/>
          </a:prstGeom>
          <a:solidFill>
            <a:srgbClr val="6BC0A7"/>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D</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4" name="矩形 13"/>
          <p:cNvSpPr/>
          <p:nvPr>
            <p:custDataLst>
              <p:tags r:id="rId18"/>
            </p:custDataLst>
          </p:nvPr>
        </p:nvSpPr>
        <p:spPr>
          <a:xfrm flipV="1">
            <a:off x="5717699" y="4128717"/>
            <a:ext cx="3270289" cy="1251350"/>
          </a:xfrm>
          <a:prstGeom prst="rect">
            <a:avLst/>
          </a:prstGeom>
          <a:solidFill>
            <a:srgbClr val="6BC0A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15" name="等腰三角形 14"/>
          <p:cNvSpPr/>
          <p:nvPr>
            <p:custDataLst>
              <p:tags r:id="rId19"/>
            </p:custDataLst>
          </p:nvPr>
        </p:nvSpPr>
        <p:spPr>
          <a:xfrm rot="10800000" flipH="1" flipV="1">
            <a:off x="8280922" y="3887591"/>
            <a:ext cx="707066" cy="241126"/>
          </a:xfrm>
          <a:prstGeom prst="triangle">
            <a:avLst>
              <a:gd name="adj" fmla="val 0"/>
            </a:avLst>
          </a:prstGeom>
          <a:solidFill>
            <a:srgbClr val="6BC0A7">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0" name="矩形 49"/>
          <p:cNvSpPr/>
          <p:nvPr>
            <p:custDataLst>
              <p:tags r:id="rId20"/>
            </p:custDataLst>
          </p:nvPr>
        </p:nvSpPr>
        <p:spPr>
          <a:xfrm>
            <a:off x="5837084" y="4390126"/>
            <a:ext cx="3031518"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权益合理分配原则</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36" name="矩形 35"/>
          <p:cNvSpPr/>
          <p:nvPr>
            <p:custDataLst>
              <p:tags r:id="rId21"/>
            </p:custDataLst>
          </p:nvPr>
        </p:nvSpPr>
        <p:spPr>
          <a:xfrm>
            <a:off x="9416033" y="4383141"/>
            <a:ext cx="3031518"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竞争对手的实体地址在哪里？其优势和不足有哪些？</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Tree>
    <p:custDataLst>
      <p:tags r:id="rId2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7" name="文本框 6"/>
          <p:cNvSpPr txBox="1"/>
          <p:nvPr/>
        </p:nvSpPr>
        <p:spPr>
          <a:xfrm>
            <a:off x="439420" y="892810"/>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2. 团队成员的选择</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11" name="直接连接符 10"/>
          <p:cNvCxnSpPr/>
          <p:nvPr>
            <p:custDataLst>
              <p:tags r:id="rId3"/>
            </p:custDataLst>
          </p:nvPr>
        </p:nvCxnSpPr>
        <p:spPr>
          <a:xfrm flipV="1">
            <a:off x="2138680" y="3479800"/>
            <a:ext cx="6947535" cy="7620"/>
          </a:xfrm>
          <a:prstGeom prst="line">
            <a:avLst/>
          </a:prstGeom>
          <a:ln w="25400" cap="rnd">
            <a:solidFill>
              <a:srgbClr val="8EAADC"/>
            </a:solidFill>
          </a:ln>
        </p:spPr>
        <p:style>
          <a:lnRef idx="1">
            <a:srgbClr val="8590CA"/>
          </a:lnRef>
          <a:fillRef idx="0">
            <a:srgbClr val="8590CA"/>
          </a:fillRef>
          <a:effectRef idx="0">
            <a:srgbClr val="8590CA"/>
          </a:effectRef>
          <a:fontRef idx="minor">
            <a:sysClr val="windowText" lastClr="000000"/>
          </a:fontRef>
        </p:style>
      </p:cxnSp>
      <p:sp>
        <p:nvSpPr>
          <p:cNvPr id="43" name="矩形 42"/>
          <p:cNvSpPr/>
          <p:nvPr>
            <p:custDataLst>
              <p:tags r:id="rId4"/>
            </p:custDataLst>
          </p:nvPr>
        </p:nvSpPr>
        <p:spPr>
          <a:xfrm>
            <a:off x="2138479" y="1594773"/>
            <a:ext cx="3270289" cy="1251350"/>
          </a:xfrm>
          <a:prstGeom prst="rect">
            <a:avLst/>
          </a:prstGeom>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44" name="等腰三角形 43"/>
          <p:cNvSpPr/>
          <p:nvPr>
            <p:custDataLst>
              <p:tags r:id="rId5"/>
            </p:custDataLst>
          </p:nvPr>
        </p:nvSpPr>
        <p:spPr>
          <a:xfrm rot="10800000">
            <a:off x="2135032" y="2846123"/>
            <a:ext cx="707066" cy="241126"/>
          </a:xfrm>
          <a:prstGeom prst="triangle">
            <a:avLst>
              <a:gd name="adj" fmla="val 0"/>
            </a:avLst>
          </a:prstGeom>
          <a:solidFill>
            <a:srgbClr val="8590CA">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42" name="矩形 41"/>
          <p:cNvSpPr/>
          <p:nvPr>
            <p:custDataLst>
              <p:tags r:id="rId6"/>
            </p:custDataLst>
          </p:nvPr>
        </p:nvSpPr>
        <p:spPr>
          <a:xfrm>
            <a:off x="2194747" y="1856182"/>
            <a:ext cx="3157753" cy="728533"/>
          </a:xfrm>
          <a:prstGeom prst="rect">
            <a:avLst/>
          </a:prstGeom>
        </p:spPr>
        <p:txBody>
          <a:bodyPr wrap="square" anchor="ctr">
            <a:normAutofit/>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团队成员加入的目的</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46" name="椭圆 45"/>
          <p:cNvSpPr/>
          <p:nvPr>
            <p:custDataLst>
              <p:tags r:id="rId7"/>
            </p:custDataLst>
          </p:nvPr>
        </p:nvSpPr>
        <p:spPr>
          <a:xfrm>
            <a:off x="2658741" y="3313047"/>
            <a:ext cx="366713" cy="366713"/>
          </a:xfrm>
          <a:prstGeom prst="ellipse">
            <a:avLst/>
          </a:prstGeom>
          <a:solidFill>
            <a:srgbClr val="8590CA"/>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chorCtr="0">
            <a:normAutofit fontScale="50000" lnSpcReduction="20000"/>
          </a:bodyPr>
          <a:p>
            <a:pPr algn="ctr" fontAlgn="auto"/>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A</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85" name="矩形 84"/>
          <p:cNvSpPr/>
          <p:nvPr>
            <p:custDataLst>
              <p:tags r:id="rId8"/>
            </p:custDataLst>
          </p:nvPr>
        </p:nvSpPr>
        <p:spPr>
          <a:xfrm>
            <a:off x="5717699" y="1594773"/>
            <a:ext cx="3270289" cy="1251350"/>
          </a:xfrm>
          <a:prstGeom prst="rect">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86" name="等腰三角形 85"/>
          <p:cNvSpPr/>
          <p:nvPr>
            <p:custDataLst>
              <p:tags r:id="rId9"/>
            </p:custDataLst>
          </p:nvPr>
        </p:nvSpPr>
        <p:spPr>
          <a:xfrm rot="10800000">
            <a:off x="5714252" y="2846123"/>
            <a:ext cx="707066" cy="241126"/>
          </a:xfrm>
          <a:prstGeom prst="triangle">
            <a:avLst>
              <a:gd name="adj" fmla="val 0"/>
            </a:avLst>
          </a:prstGeom>
          <a:solidFill>
            <a:srgbClr val="8EAADC">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4" name="矩形 83"/>
          <p:cNvSpPr/>
          <p:nvPr>
            <p:custDataLst>
              <p:tags r:id="rId10"/>
            </p:custDataLst>
          </p:nvPr>
        </p:nvSpPr>
        <p:spPr>
          <a:xfrm>
            <a:off x="5773967" y="1856182"/>
            <a:ext cx="3157753"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团队成员的性格、个性、兴趣</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81" name="椭圆 80"/>
          <p:cNvSpPr/>
          <p:nvPr>
            <p:custDataLst>
              <p:tags r:id="rId11"/>
            </p:custDataLst>
          </p:nvPr>
        </p:nvSpPr>
        <p:spPr>
          <a:xfrm>
            <a:off x="6237961" y="3313047"/>
            <a:ext cx="366713" cy="366713"/>
          </a:xfrm>
          <a:prstGeom prst="ellipse">
            <a:avLst/>
          </a:prstGeom>
          <a:solidFill>
            <a:srgbClr val="8EAADC"/>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C</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93" name="矩形 92"/>
          <p:cNvSpPr/>
          <p:nvPr>
            <p:custDataLst>
              <p:tags r:id="rId12"/>
            </p:custDataLst>
          </p:nvPr>
        </p:nvSpPr>
        <p:spPr>
          <a:xfrm>
            <a:off x="9349763" y="1856182"/>
            <a:ext cx="3157753" cy="728533"/>
          </a:xfrm>
          <a:prstGeom prst="rect">
            <a:avLst/>
          </a:prstGeom>
        </p:spPr>
        <p:txBody>
          <a:bodyPr wrap="square" anchor="ctr">
            <a:normAutofit/>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对手是怎样分销产品和服务的？</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3" name="矩形 102"/>
          <p:cNvSpPr/>
          <p:nvPr>
            <p:custDataLst>
              <p:tags r:id="rId13"/>
            </p:custDataLst>
          </p:nvPr>
        </p:nvSpPr>
        <p:spPr>
          <a:xfrm flipV="1">
            <a:off x="2138479" y="4121097"/>
            <a:ext cx="3270289" cy="1251350"/>
          </a:xfrm>
          <a:prstGeom prst="rect">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104" name="等腰三角形 103"/>
          <p:cNvSpPr/>
          <p:nvPr>
            <p:custDataLst>
              <p:tags r:id="rId14"/>
            </p:custDataLst>
          </p:nvPr>
        </p:nvSpPr>
        <p:spPr>
          <a:xfrm rot="10800000" flipH="1" flipV="1">
            <a:off x="4701702" y="3887591"/>
            <a:ext cx="707066" cy="241126"/>
          </a:xfrm>
          <a:prstGeom prst="triangle">
            <a:avLst>
              <a:gd name="adj" fmla="val 0"/>
            </a:avLst>
          </a:prstGeom>
          <a:solidFill>
            <a:srgbClr val="7AC2C7">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2" name="矩形 101"/>
          <p:cNvSpPr/>
          <p:nvPr>
            <p:custDataLst>
              <p:tags r:id="rId15"/>
            </p:custDataLst>
          </p:nvPr>
        </p:nvSpPr>
        <p:spPr>
          <a:xfrm>
            <a:off x="2257864" y="4390126"/>
            <a:ext cx="3031518"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团队成员的知识结构</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99" name="椭圆 98"/>
          <p:cNvSpPr/>
          <p:nvPr>
            <p:custDataLst>
              <p:tags r:id="rId16"/>
            </p:custDataLst>
          </p:nvPr>
        </p:nvSpPr>
        <p:spPr>
          <a:xfrm rot="10800000" flipV="1">
            <a:off x="4448351" y="3313047"/>
            <a:ext cx="366713" cy="366713"/>
          </a:xfrm>
          <a:prstGeom prst="ellipse">
            <a:avLst/>
          </a:prstGeom>
          <a:solidFill>
            <a:srgbClr val="7AC2C7"/>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B</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08" name="椭圆 107"/>
          <p:cNvSpPr/>
          <p:nvPr>
            <p:custDataLst>
              <p:tags r:id="rId17"/>
            </p:custDataLst>
          </p:nvPr>
        </p:nvSpPr>
        <p:spPr>
          <a:xfrm rot="10800000" flipV="1">
            <a:off x="8027571" y="3313047"/>
            <a:ext cx="366713" cy="366713"/>
          </a:xfrm>
          <a:prstGeom prst="ellipse">
            <a:avLst/>
          </a:prstGeom>
          <a:solidFill>
            <a:srgbClr val="6BC0A7"/>
          </a:solidFill>
          <a:ln w="285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50000" lnSpcReduction="20000"/>
          </a:bodyPr>
          <a:p>
            <a:pPr algn="ctr"/>
            <a:r>
              <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rPr>
              <a:t>D</a:t>
            </a:r>
            <a:endParaRPr lang="en-US" altLang="zh-CN"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14" name="矩形 13"/>
          <p:cNvSpPr/>
          <p:nvPr>
            <p:custDataLst>
              <p:tags r:id="rId18"/>
            </p:custDataLst>
          </p:nvPr>
        </p:nvSpPr>
        <p:spPr>
          <a:xfrm flipV="1">
            <a:off x="5717699" y="4128717"/>
            <a:ext cx="3270289" cy="1251350"/>
          </a:xfrm>
          <a:prstGeom prst="rect">
            <a:avLst/>
          </a:prstGeom>
          <a:solidFill>
            <a:srgbClr val="6BC0A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p>
            <a:pPr>
              <a:lnSpc>
                <a:spcPct val="120000"/>
              </a:lnSpc>
            </a:pPr>
            <a:endParaRPr lang="zh-CN" altLang="en-US" sz="1400" spc="150" dirty="0">
              <a:latin typeface="Arial" panose="020B0604020202020204" pitchFamily="34" charset="0"/>
              <a:ea typeface="微软雅黑" panose="020B0503020204020204" charset="-122"/>
              <a:sym typeface="Arial" panose="020B0604020202020204" pitchFamily="34" charset="0"/>
            </a:endParaRPr>
          </a:p>
        </p:txBody>
      </p:sp>
      <p:sp>
        <p:nvSpPr>
          <p:cNvPr id="15" name="等腰三角形 14"/>
          <p:cNvSpPr/>
          <p:nvPr>
            <p:custDataLst>
              <p:tags r:id="rId19"/>
            </p:custDataLst>
          </p:nvPr>
        </p:nvSpPr>
        <p:spPr>
          <a:xfrm rot="10800000" flipH="1" flipV="1">
            <a:off x="8280922" y="3887591"/>
            <a:ext cx="707066" cy="241126"/>
          </a:xfrm>
          <a:prstGeom prst="triangle">
            <a:avLst>
              <a:gd name="adj" fmla="val 0"/>
            </a:avLst>
          </a:prstGeom>
          <a:solidFill>
            <a:srgbClr val="6BC0A7">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p>
            <a:pPr algn="ctr">
              <a:lnSpc>
                <a:spcPct val="120000"/>
              </a:lnSpc>
            </a:pP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50" name="矩形 49"/>
          <p:cNvSpPr/>
          <p:nvPr>
            <p:custDataLst>
              <p:tags r:id="rId20"/>
            </p:custDataLst>
          </p:nvPr>
        </p:nvSpPr>
        <p:spPr>
          <a:xfrm>
            <a:off x="5837084" y="4390126"/>
            <a:ext cx="3031518"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团队成员的价值观念</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
        <p:nvSpPr>
          <p:cNvPr id="36" name="矩形 35"/>
          <p:cNvSpPr/>
          <p:nvPr>
            <p:custDataLst>
              <p:tags r:id="rId21"/>
            </p:custDataLst>
          </p:nvPr>
        </p:nvSpPr>
        <p:spPr>
          <a:xfrm>
            <a:off x="9416033" y="4383141"/>
            <a:ext cx="3031518" cy="728533"/>
          </a:xfrm>
          <a:prstGeom prst="rect">
            <a:avLst/>
          </a:prstGeom>
        </p:spPr>
        <p:txBody>
          <a:bodyPr wrap="square" anchor="ctr">
            <a:normAutofit lnSpcReduction="10000"/>
          </a:bodyPr>
          <a:p>
            <a:pPr algn="ctr">
              <a:lnSpc>
                <a:spcPct val="120000"/>
              </a:lnSpc>
            </a:pPr>
            <a:r>
              <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rPr>
              <a:t>竞争对手的实体地址在哪里？其优势和不足有哪些？</a:t>
            </a:r>
            <a:endParaRPr lang="zh-CN" altLang="en-US" dirty="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spTree>
    <p:custDataLst>
      <p:tags r:id="rId2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13" name="图片 12"/>
          <p:cNvPicPr>
            <a:picLocks noChangeAspect="1"/>
          </p:cNvPicPr>
          <p:nvPr/>
        </p:nvPicPr>
        <p:blipFill>
          <a:blip r:embed="rId2"/>
          <a:stretch>
            <a:fillRect/>
          </a:stretch>
        </p:blipFill>
        <p:spPr>
          <a:xfrm>
            <a:off x="2540" y="2322830"/>
            <a:ext cx="12190095" cy="4535805"/>
          </a:xfrm>
          <a:prstGeom prst="rect">
            <a:avLst/>
          </a:prstGeom>
        </p:spPr>
      </p:pic>
      <p:sp>
        <p:nvSpPr>
          <p:cNvPr id="2" name="文本框 1"/>
          <p:cNvSpPr txBox="1"/>
          <p:nvPr/>
        </p:nvSpPr>
        <p:spPr>
          <a:xfrm>
            <a:off x="701040" y="200025"/>
            <a:ext cx="10956925" cy="3138170"/>
          </a:xfrm>
          <a:prstGeom prst="rect">
            <a:avLst/>
          </a:prstGeom>
          <a:noFill/>
        </p:spPr>
        <p:txBody>
          <a:bodyPr wrap="square" rtlCol="0">
            <a:spAutoFit/>
          </a:bodyPr>
          <a:lstStyle/>
          <a:p>
            <a:pPr algn="l">
              <a:lnSpc>
                <a:spcPct val="150000"/>
              </a:lnSpc>
            </a:pPr>
            <a:r>
              <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项目</a:t>
            </a:r>
            <a:r>
              <a:rPr lang="zh-CN"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四</a:t>
            </a:r>
            <a:r>
              <a:rPr lang="en-US"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			</a:t>
            </a:r>
            <a:r>
              <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一个好汉三个帮</a:t>
            </a:r>
            <a:endPar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endParaRPr>
          </a:p>
          <a:p>
            <a:pPr algn="r">
              <a:lnSpc>
                <a:spcPct val="150000"/>
              </a:lnSpc>
            </a:pPr>
            <a:r>
              <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rPr>
              <a:t> ——创业团队</a:t>
            </a:r>
            <a:endPar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endParaRPr>
          </a:p>
          <a:p>
            <a:pPr algn="l">
              <a:lnSpc>
                <a:spcPct val="150000"/>
              </a:lnSpc>
            </a:pPr>
            <a:endParaRPr sz="4400" b="1" spc="600" dirty="0">
              <a:solidFill>
                <a:schemeClr val="accent2"/>
              </a:solidFill>
              <a:effectLst>
                <a:outerShdw blurRad="38100" dist="19050" dir="2700000" algn="tl" rotWithShape="0">
                  <a:schemeClr val="dk1">
                    <a:alpha val="40000"/>
                  </a:schemeClr>
                </a:outerShdw>
              </a:effectLst>
              <a:latin typeface="+mn-ea"/>
              <a:cs typeface="+mn-ea"/>
              <a:sym typeface="Source Han Serif SC" panose="02020400000000000000" pitchFamily="18" charset="-122"/>
            </a:endParaRPr>
          </a:p>
        </p:txBody>
      </p:sp>
      <p:cxnSp>
        <p:nvCxnSpPr>
          <p:cNvPr id="6" name="直接连接符 5"/>
          <p:cNvCxnSpPr/>
          <p:nvPr/>
        </p:nvCxnSpPr>
        <p:spPr>
          <a:xfrm flipH="1">
            <a:off x="-3810" y="2306955"/>
            <a:ext cx="12187555" cy="8890"/>
          </a:xfrm>
          <a:prstGeom prst="line">
            <a:avLst/>
          </a:prstGeom>
          <a:ln w="41275">
            <a:solidFill>
              <a:srgbClr val="DE833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strips(down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课堂训练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270" y="1338580"/>
            <a:ext cx="11829415" cy="1568450"/>
          </a:xfrm>
          <a:prstGeom prst="rect">
            <a:avLst/>
          </a:prstGeom>
          <a:noFill/>
        </p:spPr>
        <p:txBody>
          <a:bodyPr wrap="square" rtlCol="0">
            <a:spAutoFit/>
          </a:bodyPr>
          <a:lstStyle/>
          <a:p>
            <a:pPr algn="just">
              <a:lnSpc>
                <a:spcPct val="100000"/>
              </a:lnSpc>
            </a:pPr>
            <a:endParaRPr lang="en-US" altLang="zh-CN" sz="2400" b="1">
              <a:solidFill>
                <a:srgbClr val="7030A0"/>
              </a:solidFill>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rPr>
              <a:t>活动名称：西天取经</a:t>
            </a:r>
            <a:endParaRPr lang="en-US" altLang="zh-CN" sz="2400">
              <a:latin typeface="宋体" panose="02010600030101010101" pitchFamily="2" charset="-122"/>
              <a:ea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rPr>
              <a:t>人员名单：武则天、李逵、爱迪生、林黛玉、瓦特、诸葛亮、李时珍、郑和</a:t>
            </a:r>
            <a:endParaRPr lang="en-US" altLang="zh-CN" sz="2400">
              <a:latin typeface="宋体" panose="02010600030101010101" pitchFamily="2" charset="-122"/>
              <a:ea typeface="宋体" panose="02010600030101010101" pitchFamily="2" charset="-122"/>
            </a:endParaRPr>
          </a:p>
          <a:p>
            <a:pPr algn="just">
              <a:lnSpc>
                <a:spcPct val="100000"/>
              </a:lnSpc>
            </a:pPr>
            <a:r>
              <a:rPr lang="en-US" altLang="zh-CN" sz="2400">
                <a:sym typeface="+mn-ea"/>
              </a:rPr>
              <a:t>      </a:t>
            </a:r>
            <a:r>
              <a:rPr lang="en-US" altLang="zh-CN" sz="2400">
                <a:latin typeface="宋体" panose="02010600030101010101" pitchFamily="2" charset="-122"/>
                <a:ea typeface="宋体" panose="02010600030101010101" pitchFamily="2" charset="-122"/>
              </a:rPr>
              <a:t>活动规则：请从以上人员中选出四人组成你的团队，并给出选择他们的理由。</a:t>
            </a:r>
            <a:endParaRPr lang="en-US" altLang="zh-CN" sz="240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7" name="文本框 6"/>
          <p:cNvSpPr txBox="1"/>
          <p:nvPr/>
        </p:nvSpPr>
        <p:spPr>
          <a:xfrm>
            <a:off x="439420" y="892810"/>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3. 创业团队的组建程序</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C9F754DE-2CAD-44b6-B708-469DEB6407EB-2" descr="C:/Users/12897/AppData/Local/Temp/wpp.POVpiXwpp"/>
          <p:cNvPicPr>
            <a:picLocks noChangeAspect="1"/>
          </p:cNvPicPr>
          <p:nvPr/>
        </p:nvPicPr>
        <p:blipFill>
          <a:blip r:embed="rId3"/>
          <a:stretch>
            <a:fillRect/>
          </a:stretch>
        </p:blipFill>
        <p:spPr>
          <a:xfrm>
            <a:off x="4143375" y="786130"/>
            <a:ext cx="4835525" cy="578739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rcRect l="42719"/>
          <a:stretch>
            <a:fillRect/>
          </a:stretch>
        </p:blipFill>
        <p:spPr>
          <a:xfrm rot="16200000">
            <a:off x="5960110" y="-5950585"/>
            <a:ext cx="271780" cy="12191365"/>
          </a:xfrm>
          <a:prstGeom prst="rect">
            <a:avLst/>
          </a:prstGeom>
        </p:spPr>
      </p:pic>
      <p:pic>
        <p:nvPicPr>
          <p:cNvPr id="39" name="图片 38" descr="千库网1">
            <a:hlinkClick r:id=""/>
          </p:cNvPr>
          <p:cNvPicPr>
            <a:picLocks noChangeAspect="1"/>
          </p:cNvPicPr>
          <p:nvPr/>
        </p:nvPicPr>
        <p:blipFill>
          <a:blip r:embed="rId2"/>
          <a:stretch>
            <a:fillRect/>
          </a:stretch>
        </p:blipFill>
        <p:spPr>
          <a:xfrm>
            <a:off x="11640185" y="6306185"/>
            <a:ext cx="551815" cy="551815"/>
          </a:xfrm>
          <a:prstGeom prst="rect">
            <a:avLst/>
          </a:prstGeom>
        </p:spPr>
      </p:pic>
      <p:sp>
        <p:nvSpPr>
          <p:cNvPr id="7" name="文本框 6"/>
          <p:cNvSpPr txBox="1"/>
          <p:nvPr/>
        </p:nvSpPr>
        <p:spPr>
          <a:xfrm>
            <a:off x="439420" y="892810"/>
            <a:ext cx="11753215" cy="460375"/>
          </a:xfrm>
          <a:prstGeom prst="rect">
            <a:avLst/>
          </a:prstGeom>
          <a:noFill/>
        </p:spPr>
        <p:txBody>
          <a:bodyPr wrap="square" rtlCol="0">
            <a:spAutoFit/>
          </a:bodyPr>
          <a:p>
            <a:r>
              <a:rPr lang="en-US" altLang="zh-CN" sz="2400">
                <a:solidFill>
                  <a:schemeClr val="accent1">
                    <a:lumMod val="75000"/>
                  </a:schemeClr>
                </a:solidFill>
                <a:latin typeface="Times New Roman" panose="02020603050405020304" pitchFamily="18" charset="0"/>
                <a:cs typeface="Times New Roman" panose="02020603050405020304" pitchFamily="18" charset="0"/>
              </a:rPr>
              <a:t>4. 成功创业团队的理念</a:t>
            </a:r>
            <a:endParaRPr lang="en-US" altLang="zh-CN" sz="240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8" name="C9F754DE-2CAD-44b6-B708-469DEB6407EB-3" descr="C:/Users/12897/AppData/Local/Temp/wpp.pwVzDrwpp"/>
          <p:cNvPicPr>
            <a:picLocks noChangeAspect="1"/>
          </p:cNvPicPr>
          <p:nvPr/>
        </p:nvPicPr>
        <p:blipFill>
          <a:blip r:embed="rId3"/>
          <a:stretch>
            <a:fillRect/>
          </a:stretch>
        </p:blipFill>
        <p:spPr>
          <a:xfrm>
            <a:off x="4365943" y="786130"/>
            <a:ext cx="4390390" cy="578739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13995" y="857250"/>
            <a:ext cx="11829415" cy="6000750"/>
          </a:xfrm>
          <a:prstGeom prst="rect">
            <a:avLst/>
          </a:prstGeom>
          <a:noFill/>
        </p:spPr>
        <p:txBody>
          <a:bodyPr wrap="square" rtlCol="0">
            <a:spAutoFit/>
          </a:bodyPr>
          <a:lstStyle/>
          <a:p>
            <a:pPr algn="ctr">
              <a:lnSpc>
                <a:spcPct val="100000"/>
              </a:lnSpc>
            </a:pPr>
            <a:r>
              <a:rPr lang="en-US" altLang="zh-CN" sz="2400" b="1">
                <a:solidFill>
                  <a:srgbClr val="7030A0"/>
                </a:solidFill>
              </a:rPr>
              <a:t>最聪明的人在一起，却搞砸了一支团队</a:t>
            </a:r>
            <a:endParaRPr lang="en-US" altLang="zh-CN" sz="2400" b="1">
              <a:solidFill>
                <a:srgbClr val="7030A0"/>
              </a:solidFill>
            </a:endParaRPr>
          </a:p>
          <a:p>
            <a:pPr algn="just">
              <a:lnSpc>
                <a:spcPct val="100000"/>
              </a:lnSpc>
            </a:pPr>
            <a:endParaRPr lang="en-US" altLang="zh-CN" sz="2400" b="1">
              <a:solidFill>
                <a:srgbClr val="7030A0"/>
              </a:solidFill>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先跟大家讲一个关于鸡的故事。在普渡大学，有一位名叫威廉·谬尔的生物进化学</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家研究了鸡下蛋的问题，我们都知道，要计算鸡的生蛋率很简单</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宋体" panose="02010600030101010101" pitchFamily="2" charset="-122"/>
                <a:ea typeface="宋体" panose="02010600030101010101" pitchFamily="2" charset="-122"/>
                <a:cs typeface="宋体" panose="02010600030101010101" pitchFamily="2" charset="-122"/>
              </a:rPr>
              <a:t>只需要数数鸡蛋就</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行了。但他想知道的是，如何提高鸡的生蛋率。于是，这位博士就设计了一个巧妙的实</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验，他先把鸡分成了两群：一群是生产力一般的鸡；另一群是生产力极强的鸡，我们</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姑且称之为“超级鸡”。在经过六代的生存繁衍后，他发现了什么呢？第一群“普通</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鸡”，表现得还算不错，它们个个都身体结实，羽翼丰满，并且鸡蛋产量急剧增加。那</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第二群“超级鸡”呢？只剩下三只，其余全死了。</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原来，那三只鸡把其他的鸡都啄死了。因为只有通过挤兑同伴，这些生产力极强</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的鸡才能获得成功。现在，我在世界各地讲这个故事，人们几乎立刻就看出了其中的</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含义，并跑来对我说：“我们的公司就是那个超级鸡群！”或者是，“这就是我的人</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生！”</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的确，我们从小就被灌输一种理念：想要获得成功，只有不断地竞争</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宋体" panose="02010600030101010101" pitchFamily="2" charset="-122"/>
                <a:ea typeface="宋体" panose="02010600030101010101" pitchFamily="2" charset="-122"/>
                <a:cs typeface="宋体" panose="02010600030101010101" pitchFamily="2" charset="-122"/>
              </a:rPr>
              <a:t>进好的学</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校，找好的工作，要做人上人</a:t>
            </a:r>
            <a:r>
              <a:rPr lang="en-US" altLang="zh-CN" sz="240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a:latin typeface="宋体" panose="02010600030101010101" pitchFamily="2" charset="-122"/>
                <a:ea typeface="宋体" panose="02010600030101010101" pitchFamily="2" charset="-122"/>
                <a:cs typeface="宋体" panose="02010600030101010101" pitchFamily="2" charset="-122"/>
              </a:rPr>
              <a:t>但我从来没有觉得这些话有多么激励人。这么多年</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来，我们一直在用“超级鸡”的模式来运转大多数组织和公司</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640185" y="6306185"/>
            <a:ext cx="551815" cy="551815"/>
          </a:xfrm>
          <a:prstGeom prst="rect">
            <a:avLst/>
          </a:prstGeom>
        </p:spPr>
      </p:pic>
      <p:sp>
        <p:nvSpPr>
          <p:cNvPr id="5" name="同侧圆角矩形 4"/>
          <p:cNvSpPr/>
          <p:nvPr/>
        </p:nvSpPr>
        <p:spPr>
          <a:xfrm>
            <a:off x="380365" y="272415"/>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0" y="974725"/>
            <a:ext cx="11829415" cy="6000750"/>
          </a:xfrm>
          <a:prstGeom prst="rect">
            <a:avLst/>
          </a:prstGeom>
          <a:noFill/>
        </p:spPr>
        <p:txBody>
          <a:bodyPr wrap="square" rtlCol="0">
            <a:spAutoFit/>
          </a:bodyPr>
          <a:lstStyle/>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许多人觉得，成功靠的是挑选顶尖人才，只需要把那些最聪明的人放在一起，然后给他们所有的资源和权力就够了。但是，这样做的结果会和养鸡实验如出一辙：人们都</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变得极富侵略性，组织的功能失调，并出现各种资源的浪费。因此，我们迫切地需要另</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外一条路——真正的团队。</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什么叫真正的团队？麻省理工大学有一个研究组曾邀请了几百名志愿者，并将他们</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分成了几组来解决难题。结果显示，那些表现优异的团队，并不是因为他们拥有一两个</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超高智商的成员，也不是因为他们成员的整体智商水平高。</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反之，获得成功的团队都有三个特点：第一，他们都有着较高的社交灵敏度和同理</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心；第二，成功的团队给了每个人同样的资源和机会，这样就没有任何人能成为主导</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者，也没有任何人有机会搭便车；第三，成功的团队里有更多的女性员工。</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这是不是说明女性更具有同理心？我们无从知晓，但重要的是，这个实验证实了我</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们的理论：那些团队表现优异的关键在于，成员与成员之间的关系。在现实生活中，这</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意味着人与人之间的互动非常重要。只有成员之间高度契合、反应灵敏，他们的创意才</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会持续涌动并不断壮大。他们不会被某个想法困住，也不会浪费精力去钻牛角尖。</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r">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（资料来源：吴满琳，刘秋昤，李琴.大学生创业基础：知行合一学创业[</a:t>
            </a:r>
            <a:r>
              <a:rPr lang="en-US" altLang="zh-CN" sz="2400">
                <a:latin typeface="Times New Roman" panose="02020603050405020304" pitchFamily="18" charset="0"/>
                <a:ea typeface="宋体" panose="02010600030101010101" pitchFamily="2" charset="-122"/>
                <a:cs typeface="Times New Roman" panose="02020603050405020304" pitchFamily="18" charset="0"/>
              </a:rPr>
              <a:t>M</a:t>
            </a:r>
            <a:r>
              <a:rPr lang="en-US" altLang="zh-CN" sz="2400">
                <a:latin typeface="宋体" panose="02010600030101010101" pitchFamily="2" charset="-122"/>
                <a:ea typeface="宋体" panose="02010600030101010101" pitchFamily="2" charset="-122"/>
                <a:cs typeface="宋体" panose="02010600030101010101" pitchFamily="2" charset="-122"/>
              </a:rPr>
              <a:t>].上</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r">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海：复旦大学出版社，</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2017</a:t>
            </a:r>
            <a:r>
              <a:rPr lang="en-US" altLang="zh-CN" sz="2400">
                <a:latin typeface="宋体" panose="02010600030101010101" pitchFamily="2" charset="-122"/>
                <a:ea typeface="宋体" panose="02010600030101010101" pitchFamily="2" charset="-122"/>
                <a:cs typeface="宋体" panose="02010600030101010101" pitchFamily="2" charset="-122"/>
              </a:rPr>
              <a:t>.）</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80365" y="3962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1034415" y="2031365"/>
            <a:ext cx="9272270" cy="1938020"/>
          </a:xfrm>
          <a:prstGeom prst="rect">
            <a:avLst/>
          </a:prstGeom>
          <a:noFill/>
        </p:spPr>
        <p:txBody>
          <a:bodyPr wrap="square" rtlCol="0">
            <a:spAutoFit/>
          </a:bodyPr>
          <a:lstStyle/>
          <a:p>
            <a:pPr algn="l">
              <a:lnSpc>
                <a:spcPct val="100000"/>
              </a:lnSpc>
            </a:pPr>
            <a:r>
              <a:rPr lang="en-US" altLang="zh-CN" sz="2400" b="1">
                <a:solidFill>
                  <a:srgbClr val="7030A0"/>
                </a:solidFill>
                <a:sym typeface="+mn-ea"/>
              </a:rPr>
              <a:t>思考与讨论</a:t>
            </a:r>
            <a:endParaRPr lang="en-US" altLang="zh-CN" sz="2400" b="1">
              <a:solidFill>
                <a:srgbClr val="7030A0"/>
              </a:solidFill>
              <a:sym typeface="+mn-ea"/>
            </a:endParaRPr>
          </a:p>
          <a:p>
            <a:pPr algn="l">
              <a:lnSpc>
                <a:spcPct val="100000"/>
              </a:lnSpc>
            </a:pPr>
            <a:endParaRPr lang="en-US" altLang="zh-CN" sz="2400" b="1">
              <a:solidFill>
                <a:srgbClr val="7030A0"/>
              </a:solidFill>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1. 该案例对你选择创业团队有何启发？</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2. 为什么创业团队成员之间要能互补？你怎么理</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解“团队协作，优势互补”</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这句话？</a:t>
            </a:r>
            <a:endPar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timing>
    <p:tnLst>
      <p:par>
        <p:cTn id="1" dur="indefinite" restart="never" nodeType="tmRoot"/>
      </p:par>
    </p:tnLst>
    <p:bldLst>
      <p:bldP spid="5" grpId="1" animBg="1"/>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可选过程 1"/>
          <p:cNvSpPr/>
          <p:nvPr/>
        </p:nvSpPr>
        <p:spPr>
          <a:xfrm>
            <a:off x="1094105" y="2372360"/>
            <a:ext cx="9759950" cy="3074670"/>
          </a:xfrm>
          <a:prstGeom prst="flowChartAlternateProcess">
            <a:avLst/>
          </a:prstGeom>
          <a:solidFill>
            <a:schemeClr val="accent1">
              <a:lumMod val="60000"/>
              <a:lumOff val="40000"/>
            </a:schemeClr>
          </a:solidFill>
          <a:ln>
            <a:solidFill>
              <a:schemeClr val="accent3">
                <a:lumMod val="60000"/>
                <a:lumOff val="4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1161415" y="610235"/>
            <a:ext cx="10506710" cy="922020"/>
          </a:xfrm>
          <a:prstGeom prst="rect">
            <a:avLst/>
          </a:prstGeom>
          <a:noFill/>
          <a:ln>
            <a:noFill/>
          </a:ln>
        </p:spPr>
        <p:txBody>
          <a:bodyPr wrap="square" rtlCol="0" anchor="t">
            <a:spAutoFit/>
          </a:bodyPr>
          <a:lstStyle/>
          <a:p>
            <a:pPr algn="ct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任务二</a:t>
            </a:r>
            <a:r>
              <a:rPr 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a:t>
            </a:r>
            <a:r>
              <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创业团队管理</a:t>
            </a:r>
            <a:endParaRPr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8" name="文本框 7"/>
          <p:cNvSpPr txBox="1"/>
          <p:nvPr/>
        </p:nvSpPr>
        <p:spPr>
          <a:xfrm>
            <a:off x="1496060" y="2479040"/>
            <a:ext cx="8956675" cy="2968625"/>
          </a:xfrm>
          <a:prstGeom prst="rect">
            <a:avLst/>
          </a:prstGeom>
          <a:no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将合适的人请上车，不合适的人请下车。</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——佚名</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endParaRPr lang="zh-CN" altLang="en-US" sz="2400">
              <a:latin typeface="楷体" panose="02010609060101010101" charset="-122"/>
              <a:ea typeface="楷体" panose="02010609060101010101" charset="-122"/>
              <a:cs typeface="楷体" panose="02010609060101010101" charset="-122"/>
            </a:endParaRPr>
          </a:p>
          <a:p>
            <a:pPr>
              <a:lnSpc>
                <a:spcPct val="13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rPr>
              <a:t>失败的团队没有成功者，成功的团队成就每一个人。凝聚团队，聚焦目标，为梦想创造无限可能。</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——佚名</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4"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2" name="组合 51"/>
          <p:cNvGrpSpPr/>
          <p:nvPr>
            <p:custDataLst>
              <p:tags r:id="rId1"/>
            </p:custDataLst>
          </p:nvPr>
        </p:nvGrpSpPr>
        <p:grpSpPr>
          <a:xfrm>
            <a:off x="2945131" y="1630575"/>
            <a:ext cx="6390986" cy="790028"/>
            <a:chOff x="1507068" y="2308754"/>
            <a:chExt cx="4588932" cy="567265"/>
          </a:xfrm>
        </p:grpSpPr>
        <p:sp>
          <p:nvSpPr>
            <p:cNvPr id="53" name="任意多边形 52"/>
            <p:cNvSpPr/>
            <p:nvPr>
              <p:custDataLst>
                <p:tags r:id="rId2"/>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solidFill>
              <a:schemeClr val="accent1">
                <a:lumMod val="60000"/>
                <a:lumOff val="40000"/>
              </a:schemeClr>
            </a:solid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01</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4" name="任意多边形 53"/>
            <p:cNvSpPr/>
            <p:nvPr>
              <p:custDataLst>
                <p:tags r:id="rId3"/>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60000"/>
                <a:lumOff val="40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sz="2000" b="1" dirty="0">
                  <a:solidFill>
                    <a:srgbClr val="FFFFFF"/>
                  </a:solidFill>
                  <a:latin typeface="Times New Roman" panose="02020603050405020304" pitchFamily="18" charset="0"/>
                </a:rPr>
                <a:t>团队管理中的常见的问题</a:t>
              </a:r>
              <a:endParaRPr sz="2000" b="1" dirty="0">
                <a:solidFill>
                  <a:srgbClr val="FFFFFF"/>
                </a:solidFill>
                <a:latin typeface="Times New Roman" panose="02020603050405020304" pitchFamily="18" charset="0"/>
              </a:endParaRPr>
            </a:p>
          </p:txBody>
        </p:sp>
      </p:grpSp>
      <p:grpSp>
        <p:nvGrpSpPr>
          <p:cNvPr id="55" name="组合 54"/>
          <p:cNvGrpSpPr/>
          <p:nvPr>
            <p:custDataLst>
              <p:tags r:id="rId4"/>
            </p:custDataLst>
          </p:nvPr>
        </p:nvGrpSpPr>
        <p:grpSpPr>
          <a:xfrm>
            <a:off x="3452106" y="2743104"/>
            <a:ext cx="6390986" cy="790028"/>
            <a:chOff x="1507068" y="2308754"/>
            <a:chExt cx="4588932" cy="567265"/>
          </a:xfrm>
          <a:solidFill>
            <a:srgbClr val="869ACD"/>
          </a:solidFill>
        </p:grpSpPr>
        <p:sp>
          <p:nvSpPr>
            <p:cNvPr id="56" name="任意多边形 55"/>
            <p:cNvSpPr/>
            <p:nvPr>
              <p:custDataLst>
                <p:tags r:id="rId5"/>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02</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57" name="任意多边形 56"/>
            <p:cNvSpPr/>
            <p:nvPr>
              <p:custDataLst>
                <p:tags r:id="rId6"/>
              </p:custDataLst>
            </p:nvPr>
          </p:nvSpPr>
          <p:spPr>
            <a:xfrm>
              <a:off x="1862667" y="2329920"/>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grp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团队管理问题的应对策略</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pic>
        <p:nvPicPr>
          <p:cNvPr id="64" name="图片 63"/>
          <p:cNvPicPr>
            <a:picLocks noChangeAspect="1"/>
          </p:cNvPicPr>
          <p:nvPr/>
        </p:nvPicPr>
        <p:blipFill>
          <a:blip r:embed="rId7"/>
          <a:srcRect l="42719"/>
          <a:stretch>
            <a:fillRect/>
          </a:stretch>
        </p:blipFill>
        <p:spPr>
          <a:xfrm rot="16200000">
            <a:off x="5960745" y="-5959475"/>
            <a:ext cx="271780" cy="12191365"/>
          </a:xfrm>
          <a:prstGeom prst="rect">
            <a:avLst/>
          </a:prstGeom>
        </p:spPr>
      </p:pic>
      <p:sp>
        <p:nvSpPr>
          <p:cNvPr id="65" name="TextBox 5"/>
          <p:cNvSpPr txBox="1"/>
          <p:nvPr>
            <p:custDataLst>
              <p:tags r:id="rId8"/>
            </p:custDataLst>
          </p:nvPr>
        </p:nvSpPr>
        <p:spPr>
          <a:xfrm>
            <a:off x="391160" y="608133"/>
            <a:ext cx="11290300" cy="565604"/>
          </a:xfrm>
          <a:prstGeom prst="rect">
            <a:avLst/>
          </a:prstGeom>
          <a:noFill/>
        </p:spPr>
        <p:txBody>
          <a:bodyPr wrap="square" rtlCol="0" anchor="ctr">
            <a:normAutofit fontScale="90000"/>
          </a:bodyPr>
          <a:p>
            <a:pPr algn="ctr">
              <a:lnSpc>
                <a:spcPct val="120000"/>
              </a:lnSpc>
            </a:pPr>
            <a:r>
              <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rPr>
              <a:t>创业团队管理</a:t>
            </a:r>
            <a:endParaRPr lang="zh-CN" altLang="en-US" sz="2800" b="1" spc="300" dirty="0">
              <a:solidFill>
                <a:srgbClr val="222222">
                  <a:lumMod val="90000"/>
                  <a:lumOff val="10000"/>
                </a:srgbClr>
              </a:solidFill>
              <a:latin typeface="微软雅黑" panose="020B0503020204020204" charset="-122"/>
              <a:ea typeface="微软雅黑" panose="020B0503020204020204" charset="-122"/>
              <a:sym typeface="+mn-ea"/>
            </a:endParaRPr>
          </a:p>
        </p:txBody>
      </p:sp>
      <p:grpSp>
        <p:nvGrpSpPr>
          <p:cNvPr id="2" name="组合 1"/>
          <p:cNvGrpSpPr/>
          <p:nvPr>
            <p:custDataLst>
              <p:tags r:id="rId9"/>
            </p:custDataLst>
          </p:nvPr>
        </p:nvGrpSpPr>
        <p:grpSpPr>
          <a:xfrm>
            <a:off x="3950581" y="3855624"/>
            <a:ext cx="6390986" cy="790028"/>
            <a:chOff x="1507068" y="2308754"/>
            <a:chExt cx="4588932" cy="567265"/>
          </a:xfrm>
          <a:solidFill>
            <a:srgbClr val="869ACD"/>
          </a:solidFill>
        </p:grpSpPr>
        <p:sp>
          <p:nvSpPr>
            <p:cNvPr id="3" name="任意多边形 2"/>
            <p:cNvSpPr/>
            <p:nvPr>
              <p:custDataLst>
                <p:tags r:id="rId10"/>
              </p:custDataLst>
            </p:nvPr>
          </p:nvSpPr>
          <p:spPr>
            <a:xfrm>
              <a:off x="1507068" y="2308754"/>
              <a:ext cx="567267" cy="567265"/>
            </a:xfrm>
            <a:custGeom>
              <a:avLst/>
              <a:gdLst>
                <a:gd name="connsiteX0" fmla="*/ 40745 w 567267"/>
                <a:gd name="connsiteY0" fmla="*/ 70642 h 567265"/>
                <a:gd name="connsiteX1" fmla="*/ 40745 w 567267"/>
                <a:gd name="connsiteY1" fmla="*/ 496622 h 567265"/>
                <a:gd name="connsiteX2" fmla="*/ 496624 w 567267"/>
                <a:gd name="connsiteY2" fmla="*/ 283633 h 567265"/>
                <a:gd name="connsiteX3" fmla="*/ 0 w 567267"/>
                <a:gd name="connsiteY3" fmla="*/ 0 h 567265"/>
                <a:gd name="connsiteX4" fmla="*/ 567267 w 567267"/>
                <a:gd name="connsiteY4" fmla="*/ 283633 h 567265"/>
                <a:gd name="connsiteX5" fmla="*/ 0 w 567267"/>
                <a:gd name="connsiteY5" fmla="*/ 567265 h 56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67" h="567265">
                  <a:moveTo>
                    <a:pt x="40745" y="70642"/>
                  </a:moveTo>
                  <a:lnTo>
                    <a:pt x="40745" y="496622"/>
                  </a:lnTo>
                  <a:lnTo>
                    <a:pt x="496624" y="283633"/>
                  </a:lnTo>
                  <a:close/>
                  <a:moveTo>
                    <a:pt x="0" y="0"/>
                  </a:moveTo>
                  <a:lnTo>
                    <a:pt x="567267" y="283633"/>
                  </a:lnTo>
                  <a:lnTo>
                    <a:pt x="0" y="567265"/>
                  </a:lnTo>
                  <a:close/>
                </a:path>
              </a:pathLst>
            </a:custGeom>
            <a:grpFill/>
          </p:spPr>
          <p:txBody>
            <a:bodyPr rot="0" spcFirstLastPara="0" vertOverflow="overflow" horzOverflow="overflow" vert="horz" wrap="square" lIns="54000" tIns="45720" rIns="91440" bIns="45720" numCol="1" spcCol="0" rtlCol="0" fromWordArt="0" anchor="ctr" anchorCtr="0" forceAA="0" compatLnSpc="1">
              <a:normAutofit/>
            </a:bodyPr>
            <a:p>
              <a:pPr algn="just"/>
              <a:r>
                <a:rPr lang="en-US" altLang="zh-CN" b="1" dirty="0">
                  <a:latin typeface="Times New Roman" panose="02020603050405020304" pitchFamily="18" charset="0"/>
                  <a:cs typeface="Times New Roman" panose="02020603050405020304" pitchFamily="18" charset="0"/>
                  <a:sym typeface="Arial" panose="020B0604020202020204" pitchFamily="34" charset="0"/>
                </a:rPr>
                <a:t>03</a:t>
              </a:r>
              <a:endParaRPr lang="en-US" altLang="zh-CN" b="1"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4" name="任意多边形 3"/>
            <p:cNvSpPr/>
            <p:nvPr>
              <p:custDataLst>
                <p:tags r:id="rId11"/>
              </p:custDataLst>
            </p:nvPr>
          </p:nvSpPr>
          <p:spPr>
            <a:xfrm>
              <a:off x="1862667" y="2348158"/>
              <a:ext cx="4233333" cy="524933"/>
            </a:xfrm>
            <a:custGeom>
              <a:avLst/>
              <a:gdLst>
                <a:gd name="connsiteX0" fmla="*/ 0 w 4233333"/>
                <a:gd name="connsiteY0" fmla="*/ 0 h 524933"/>
                <a:gd name="connsiteX1" fmla="*/ 1185333 w 4233333"/>
                <a:gd name="connsiteY1" fmla="*/ 0 h 524933"/>
                <a:gd name="connsiteX2" fmla="*/ 3048000 w 4233333"/>
                <a:gd name="connsiteY2" fmla="*/ 0 h 524933"/>
                <a:gd name="connsiteX3" fmla="*/ 4233333 w 4233333"/>
                <a:gd name="connsiteY3" fmla="*/ 0 h 524933"/>
                <a:gd name="connsiteX4" fmla="*/ 4233333 w 4233333"/>
                <a:gd name="connsiteY4" fmla="*/ 524933 h 524933"/>
                <a:gd name="connsiteX5" fmla="*/ 3048000 w 4233333"/>
                <a:gd name="connsiteY5" fmla="*/ 524933 h 524933"/>
                <a:gd name="connsiteX6" fmla="*/ 1185333 w 4233333"/>
                <a:gd name="connsiteY6" fmla="*/ 524933 h 524933"/>
                <a:gd name="connsiteX7" fmla="*/ 0 w 4233333"/>
                <a:gd name="connsiteY7" fmla="*/ 524933 h 524933"/>
                <a:gd name="connsiteX8" fmla="*/ 0 w 4233333"/>
                <a:gd name="connsiteY8" fmla="*/ 427348 h 524933"/>
                <a:gd name="connsiteX9" fmla="*/ 329765 w 4233333"/>
                <a:gd name="connsiteY9" fmla="*/ 262466 h 524933"/>
                <a:gd name="connsiteX10" fmla="*/ 0 w 4233333"/>
                <a:gd name="connsiteY10" fmla="*/ 97584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3333" h="524933">
                  <a:moveTo>
                    <a:pt x="0" y="0"/>
                  </a:moveTo>
                  <a:lnTo>
                    <a:pt x="1185333" y="0"/>
                  </a:lnTo>
                  <a:lnTo>
                    <a:pt x="3048000" y="0"/>
                  </a:lnTo>
                  <a:lnTo>
                    <a:pt x="4233333" y="0"/>
                  </a:lnTo>
                  <a:lnTo>
                    <a:pt x="4233333" y="524933"/>
                  </a:lnTo>
                  <a:lnTo>
                    <a:pt x="3048000" y="524933"/>
                  </a:lnTo>
                  <a:lnTo>
                    <a:pt x="1185333" y="524933"/>
                  </a:lnTo>
                  <a:lnTo>
                    <a:pt x="0" y="524933"/>
                  </a:lnTo>
                  <a:lnTo>
                    <a:pt x="0" y="427348"/>
                  </a:lnTo>
                  <a:lnTo>
                    <a:pt x="329765" y="262466"/>
                  </a:lnTo>
                  <a:lnTo>
                    <a:pt x="0" y="97584"/>
                  </a:lnTo>
                  <a:close/>
                </a:path>
              </a:pathLst>
            </a:custGeom>
            <a:solidFill>
              <a:schemeClr val="accent1">
                <a:lumMod val="75000"/>
              </a:schemeClr>
            </a:solidFill>
          </p:spPr>
          <p:txBody>
            <a:bodyPr rot="0" spcFirstLastPara="0" vertOverflow="overflow" horzOverflow="overflow" vert="horz" wrap="square" lIns="360000" tIns="45720" rIns="91440" bIns="45720" numCol="1" spcCol="0" rtlCol="0" fromWordArt="0" anchor="ctr" anchorCtr="0" forceAA="0" compatLnSpc="1">
              <a:normAutofit/>
            </a:bodyPr>
            <a:p>
              <a:pPr algn="just">
                <a:buClrTx/>
                <a:buSzTx/>
                <a:buFontTx/>
              </a:pPr>
              <a:r>
                <a:rPr lang="en-US" altLang="zh-CN"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    </a:t>
              </a:r>
              <a:r>
                <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rPr>
                <a:t>创业团队的管理</a:t>
              </a:r>
              <a:endParaRPr lang="en-US" altLang="zh-CN" sz="2000" b="1" dirty="0">
                <a:solidFill>
                  <a:srgbClr val="FFFFFF"/>
                </a:solidFill>
                <a:latin typeface="Times New Roman" panose="02020603050405020304" pitchFamily="18" charset="0"/>
                <a:ea typeface="宋体" panose="02010600030101010101" pitchFamily="2" charset="-122"/>
                <a:cs typeface="Times New Roman" panose="02020603050405020304" pitchFamily="18" charset="0"/>
                <a:sym typeface="Arial" panose="020B0604020202020204" pitchFamily="34" charset="0"/>
              </a:endParaRPr>
            </a:p>
          </p:txBody>
        </p:sp>
      </p:grpSp>
    </p:spTree>
    <p:custDataLst>
      <p:tags r:id="rId1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6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
        <p:nvSpPr>
          <p:cNvPr id="4" name="文本框 3"/>
          <p:cNvSpPr txBox="1"/>
          <p:nvPr/>
        </p:nvSpPr>
        <p:spPr>
          <a:xfrm>
            <a:off x="292735" y="485140"/>
            <a:ext cx="11720830" cy="5323205"/>
          </a:xfrm>
          <a:prstGeom prst="rect">
            <a:avLst/>
          </a:prstGeom>
          <a:noFill/>
        </p:spPr>
        <p:txBody>
          <a:bodyPr wrap="square" rtlCol="0">
            <a:spAutoFit/>
          </a:bodyPr>
          <a:lstStyle/>
          <a:p>
            <a:r>
              <a:rPr lang="zh-CN" altLang="en-US" sz="2800" b="1">
                <a:solidFill>
                  <a:srgbClr val="00B0F0"/>
                </a:solidFill>
              </a:rPr>
              <a:t>一、团队管理中的常见的问题</a:t>
            </a:r>
            <a:r>
              <a:rPr lang="en-US" altLang="zh-CN" sz="2400"/>
              <a:t>      </a:t>
            </a:r>
            <a:endParaRPr lang="en-US" altLang="zh-CN" sz="2400"/>
          </a:p>
          <a:p>
            <a:endParaRPr lang="en-US" altLang="zh-CN" sz="2400"/>
          </a:p>
          <a:p>
            <a:r>
              <a:rPr lang="zh-CN" altLang="en-US" sz="2400">
                <a:latin typeface="Times New Roman" panose="02020603050405020304" pitchFamily="18" charset="0"/>
                <a:ea typeface="宋体" panose="02010600030101010101" pitchFamily="2" charset="-122"/>
                <a:cs typeface="Times New Roman" panose="02020603050405020304" pitchFamily="18" charset="0"/>
              </a:rPr>
              <a:t>（1）团队成员的总体能力不能满足公司规模扩大的趋势；</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a:latin typeface="Times New Roman" panose="02020603050405020304" pitchFamily="18" charset="0"/>
                <a:ea typeface="宋体" panose="02010600030101010101" pitchFamily="2" charset="-122"/>
                <a:cs typeface="Times New Roman" panose="02020603050405020304" pitchFamily="18" charset="0"/>
              </a:rPr>
              <a:t>（2）团队成员在合作过程中发现彼此的思想、处事方式、发展理念不同，甚至有较大的反差，导致冲突的发生；</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a:latin typeface="Times New Roman" panose="02020603050405020304" pitchFamily="18" charset="0"/>
                <a:ea typeface="宋体" panose="02010600030101010101" pitchFamily="2" charset="-122"/>
                <a:cs typeface="Times New Roman" panose="02020603050405020304" pitchFamily="18" charset="0"/>
              </a:rPr>
              <a:t>（3）团队成员由于性格不合，导致团队难以形成和谐的创业氛围；</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a:latin typeface="Times New Roman" panose="02020603050405020304" pitchFamily="18" charset="0"/>
                <a:ea typeface="宋体" panose="02010600030101010101" pitchFamily="2" charset="-122"/>
                <a:cs typeface="Times New Roman" panose="02020603050405020304" pitchFamily="18" charset="0"/>
              </a:rPr>
              <a:t>（4）团队在成立初期设置的权力、利润分配方案未能在企业发展过程中进行不断的调整与改革，导致团队成员之间产生矛盾；</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a:latin typeface="Times New Roman" panose="02020603050405020304" pitchFamily="18" charset="0"/>
                <a:ea typeface="宋体" panose="02010600030101010101" pitchFamily="2" charset="-122"/>
                <a:cs typeface="Times New Roman" panose="02020603050405020304" pitchFamily="18" charset="0"/>
              </a:rPr>
              <a:t>（5）团队领导的领导力不足，不能为团队发展指明正确的方向，也不能在团队中建立起自己的威信；</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a:latin typeface="Times New Roman" panose="02020603050405020304" pitchFamily="18" charset="0"/>
                <a:ea typeface="宋体" panose="02010600030101010101" pitchFamily="2" charset="-122"/>
                <a:cs typeface="Times New Roman" panose="02020603050405020304" pitchFamily="18" charset="0"/>
              </a:rPr>
              <a:t>（6）团队成员对创业活动的认识不足，缺乏实践经验，甚至对其他人的创业经历了解甚少，对于创业环境和创业领域的相关知识不了解，导致空想型创业；</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a:latin typeface="Times New Roman" panose="02020603050405020304" pitchFamily="18" charset="0"/>
                <a:ea typeface="宋体" panose="02010600030101010101" pitchFamily="2" charset="-122"/>
                <a:cs typeface="Times New Roman" panose="02020603050405020304" pitchFamily="18" charset="0"/>
              </a:rPr>
              <a:t>（7）团队内部长期难以形成优质的团队精神；</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a:latin typeface="Times New Roman" panose="02020603050405020304" pitchFamily="18" charset="0"/>
                <a:ea typeface="宋体" panose="02010600030101010101" pitchFamily="2" charset="-122"/>
                <a:cs typeface="Times New Roman" panose="02020603050405020304" pitchFamily="18" charset="0"/>
              </a:rPr>
              <a:t>（8）团队目标长期不明确，导致创业活动进展过缓。</a:t>
            </a:r>
            <a:r>
              <a:rPr lang="en-US" altLang="zh-CN" sz="240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a:t>  </a:t>
            </a:r>
            <a:endParaRPr lang="en-US" altLang="zh-CN"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文本框 3"/>
          <p:cNvSpPr txBox="1"/>
          <p:nvPr/>
        </p:nvSpPr>
        <p:spPr>
          <a:xfrm>
            <a:off x="483235" y="721360"/>
            <a:ext cx="11530330" cy="521970"/>
          </a:xfrm>
          <a:prstGeom prst="rect">
            <a:avLst/>
          </a:prstGeom>
          <a:noFill/>
        </p:spPr>
        <p:txBody>
          <a:bodyPr wrap="square" rtlCol="0">
            <a:spAutoFit/>
          </a:bodyPr>
          <a:p>
            <a:r>
              <a:rPr lang="zh-CN" altLang="en-US" sz="2800" b="1">
                <a:solidFill>
                  <a:srgbClr val="00B0F0"/>
                </a:solidFill>
                <a:latin typeface="Times New Roman" panose="02020603050405020304" pitchFamily="18" charset="0"/>
                <a:cs typeface="Times New Roman" panose="02020603050405020304" pitchFamily="18" charset="0"/>
              </a:rPr>
              <a:t>二、团队管理问题的应对策略</a:t>
            </a:r>
            <a:r>
              <a:rPr lang="en-US" altLang="zh-CN" sz="2400">
                <a:latin typeface="Times New Roman" panose="02020603050405020304" pitchFamily="18" charset="0"/>
                <a:cs typeface="Times New Roman" panose="02020603050405020304" pitchFamily="18" charset="0"/>
              </a:rPr>
              <a:t>     </a:t>
            </a:r>
            <a:endParaRPr lang="en-US" altLang="zh-CN" sz="2400">
              <a:latin typeface="Times New Roman" panose="02020603050405020304" pitchFamily="18" charset="0"/>
              <a:cs typeface="Times New Roman" panose="02020603050405020304" pitchFamily="18" charset="0"/>
            </a:endParaRPr>
          </a:p>
        </p:txBody>
      </p:sp>
      <p:grpSp>
        <p:nvGrpSpPr>
          <p:cNvPr id="39" name="组合 38"/>
          <p:cNvGrpSpPr/>
          <p:nvPr>
            <p:custDataLst>
              <p:tags r:id="rId2"/>
            </p:custDataLst>
          </p:nvPr>
        </p:nvGrpSpPr>
        <p:grpSpPr>
          <a:xfrm>
            <a:off x="3109595" y="2117144"/>
            <a:ext cx="1962150" cy="2221428"/>
            <a:chOff x="800100" y="573459"/>
            <a:chExt cx="1962150" cy="2221428"/>
          </a:xfrm>
        </p:grpSpPr>
        <p:sp>
          <p:nvSpPr>
            <p:cNvPr id="35" name="矩形 34"/>
            <p:cNvSpPr/>
            <p:nvPr>
              <p:custDataLst>
                <p:tags r:id="rId3"/>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36" name="任意多边形 35"/>
            <p:cNvSpPr/>
            <p:nvPr>
              <p:custDataLst>
                <p:tags r:id="rId4"/>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A</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37" name="直接连接符 36"/>
            <p:cNvCxnSpPr/>
            <p:nvPr>
              <p:custDataLst>
                <p:tags r:id="rId5"/>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38" name="直接连接符 37"/>
            <p:cNvCxnSpPr/>
            <p:nvPr>
              <p:custDataLst>
                <p:tags r:id="rId6"/>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grpSp>
        <p:nvGrpSpPr>
          <p:cNvPr id="40" name="组合 39"/>
          <p:cNvGrpSpPr/>
          <p:nvPr>
            <p:custDataLst>
              <p:tags r:id="rId7"/>
            </p:custDataLst>
          </p:nvPr>
        </p:nvGrpSpPr>
        <p:grpSpPr>
          <a:xfrm>
            <a:off x="6544945" y="2117144"/>
            <a:ext cx="1962150" cy="2221428"/>
            <a:chOff x="800100" y="573459"/>
            <a:chExt cx="1962150" cy="2221428"/>
          </a:xfrm>
        </p:grpSpPr>
        <p:sp>
          <p:nvSpPr>
            <p:cNvPr id="41" name="矩形 40"/>
            <p:cNvSpPr/>
            <p:nvPr>
              <p:custDataLst>
                <p:tags r:id="rId8"/>
              </p:custDataLst>
            </p:nvPr>
          </p:nvSpPr>
          <p:spPr>
            <a:xfrm>
              <a:off x="800100" y="573459"/>
              <a:ext cx="1962150" cy="1958696"/>
            </a:xfrm>
            <a:prstGeom prst="rect">
              <a:avLst/>
            </a:prstGeom>
            <a:solidFill>
              <a:srgbClr val="2C89CE"/>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ot="0" spcFirstLastPara="0" vertOverflow="overflow" horzOverflow="overflow" vert="horz" wrap="square" lIns="91440" tIns="45720" rIns="91440" bIns="72000" numCol="1" spcCol="0" rtlCol="0" fromWordArt="0" anchor="ctr" anchorCtr="0" forceAA="0" compatLnSpc="1">
              <a:normAutofit/>
            </a:bodyPr>
            <a:lstStyle/>
            <a:p>
              <a:pPr algn="ctr">
                <a:lnSpc>
                  <a:spcPct val="150000"/>
                </a:lnSpc>
              </a:pPr>
              <a:endParaRPr lang="zh-CN" altLang="en-US" dirty="0">
                <a:solidFill>
                  <a:sysClr val="window" lastClr="FFFFFF"/>
                </a:solidFill>
                <a:latin typeface="Times New Roman" panose="02020603050405020304" pitchFamily="18" charset="0"/>
                <a:cs typeface="Times New Roman" panose="02020603050405020304" pitchFamily="18" charset="0"/>
              </a:endParaRPr>
            </a:p>
          </p:txBody>
        </p:sp>
        <p:sp>
          <p:nvSpPr>
            <p:cNvPr id="42" name="任意多边形 41"/>
            <p:cNvSpPr/>
            <p:nvPr>
              <p:custDataLst>
                <p:tags r:id="rId9"/>
              </p:custDataLst>
            </p:nvPr>
          </p:nvSpPr>
          <p:spPr>
            <a:xfrm>
              <a:off x="800100" y="2440493"/>
              <a:ext cx="1962150" cy="354394"/>
            </a:xfrm>
            <a:custGeom>
              <a:avLst/>
              <a:gdLst>
                <a:gd name="connsiteX0" fmla="*/ 98425 w 1803400"/>
                <a:gd name="connsiteY0" fmla="*/ 0 h 325721"/>
                <a:gd name="connsiteX1" fmla="*/ 148430 w 1803400"/>
                <a:gd name="connsiteY1" fmla="*/ 86217 h 325721"/>
                <a:gd name="connsiteX2" fmla="*/ 198437 w 1803400"/>
                <a:gd name="connsiteY2" fmla="*/ 0 h 325721"/>
                <a:gd name="connsiteX3" fmla="*/ 248442 w 1803400"/>
                <a:gd name="connsiteY3" fmla="*/ 86217 h 325721"/>
                <a:gd name="connsiteX4" fmla="*/ 298449 w 1803400"/>
                <a:gd name="connsiteY4" fmla="*/ 0 h 325721"/>
                <a:gd name="connsiteX5" fmla="*/ 348454 w 1803400"/>
                <a:gd name="connsiteY5" fmla="*/ 86217 h 325721"/>
                <a:gd name="connsiteX6" fmla="*/ 398461 w 1803400"/>
                <a:gd name="connsiteY6" fmla="*/ 0 h 325721"/>
                <a:gd name="connsiteX7" fmla="*/ 448466 w 1803400"/>
                <a:gd name="connsiteY7" fmla="*/ 86217 h 325721"/>
                <a:gd name="connsiteX8" fmla="*/ 498473 w 1803400"/>
                <a:gd name="connsiteY8" fmla="*/ 0 h 325721"/>
                <a:gd name="connsiteX9" fmla="*/ 548478 w 1803400"/>
                <a:gd name="connsiteY9" fmla="*/ 86217 h 325721"/>
                <a:gd name="connsiteX10" fmla="*/ 598485 w 1803400"/>
                <a:gd name="connsiteY10" fmla="*/ 0 h 325721"/>
                <a:gd name="connsiteX11" fmla="*/ 648490 w 1803400"/>
                <a:gd name="connsiteY11" fmla="*/ 86217 h 325721"/>
                <a:gd name="connsiteX12" fmla="*/ 698497 w 1803400"/>
                <a:gd name="connsiteY12" fmla="*/ 0 h 325721"/>
                <a:gd name="connsiteX13" fmla="*/ 748502 w 1803400"/>
                <a:gd name="connsiteY13" fmla="*/ 86217 h 325721"/>
                <a:gd name="connsiteX14" fmla="*/ 798509 w 1803400"/>
                <a:gd name="connsiteY14" fmla="*/ 0 h 325721"/>
                <a:gd name="connsiteX15" fmla="*/ 848514 w 1803400"/>
                <a:gd name="connsiteY15" fmla="*/ 86217 h 325721"/>
                <a:gd name="connsiteX16" fmla="*/ 898521 w 1803400"/>
                <a:gd name="connsiteY16" fmla="*/ 0 h 325721"/>
                <a:gd name="connsiteX17" fmla="*/ 948526 w 1803400"/>
                <a:gd name="connsiteY17" fmla="*/ 86217 h 325721"/>
                <a:gd name="connsiteX18" fmla="*/ 998533 w 1803400"/>
                <a:gd name="connsiteY18" fmla="*/ 0 h 325721"/>
                <a:gd name="connsiteX19" fmla="*/ 1048538 w 1803400"/>
                <a:gd name="connsiteY19" fmla="*/ 86217 h 325721"/>
                <a:gd name="connsiteX20" fmla="*/ 1098545 w 1803400"/>
                <a:gd name="connsiteY20" fmla="*/ 0 h 325721"/>
                <a:gd name="connsiteX21" fmla="*/ 1148550 w 1803400"/>
                <a:gd name="connsiteY21" fmla="*/ 86217 h 325721"/>
                <a:gd name="connsiteX22" fmla="*/ 1198557 w 1803400"/>
                <a:gd name="connsiteY22" fmla="*/ 0 h 325721"/>
                <a:gd name="connsiteX23" fmla="*/ 1248562 w 1803400"/>
                <a:gd name="connsiteY23" fmla="*/ 86217 h 325721"/>
                <a:gd name="connsiteX24" fmla="*/ 1298569 w 1803400"/>
                <a:gd name="connsiteY24" fmla="*/ 0 h 325721"/>
                <a:gd name="connsiteX25" fmla="*/ 1348574 w 1803400"/>
                <a:gd name="connsiteY25" fmla="*/ 86217 h 325721"/>
                <a:gd name="connsiteX26" fmla="*/ 1398581 w 1803400"/>
                <a:gd name="connsiteY26" fmla="*/ 0 h 325721"/>
                <a:gd name="connsiteX27" fmla="*/ 1448586 w 1803400"/>
                <a:gd name="connsiteY27" fmla="*/ 86217 h 325721"/>
                <a:gd name="connsiteX28" fmla="*/ 1498593 w 1803400"/>
                <a:gd name="connsiteY28" fmla="*/ 0 h 325721"/>
                <a:gd name="connsiteX29" fmla="*/ 1548598 w 1803400"/>
                <a:gd name="connsiteY29" fmla="*/ 86217 h 325721"/>
                <a:gd name="connsiteX30" fmla="*/ 1598605 w 1803400"/>
                <a:gd name="connsiteY30" fmla="*/ 0 h 325721"/>
                <a:gd name="connsiteX31" fmla="*/ 1648610 w 1803400"/>
                <a:gd name="connsiteY31" fmla="*/ 86217 h 325721"/>
                <a:gd name="connsiteX32" fmla="*/ 1698617 w 1803400"/>
                <a:gd name="connsiteY32" fmla="*/ 0 h 325721"/>
                <a:gd name="connsiteX33" fmla="*/ 1748622 w 1803400"/>
                <a:gd name="connsiteY33" fmla="*/ 86217 h 325721"/>
                <a:gd name="connsiteX34" fmla="*/ 1798629 w 1803400"/>
                <a:gd name="connsiteY34" fmla="*/ 0 h 325721"/>
                <a:gd name="connsiteX35" fmla="*/ 1803400 w 1803400"/>
                <a:gd name="connsiteY35" fmla="*/ 8226 h 325721"/>
                <a:gd name="connsiteX36" fmla="*/ 1803400 w 1803400"/>
                <a:gd name="connsiteY36" fmla="*/ 89994 h 325721"/>
                <a:gd name="connsiteX37" fmla="*/ 1803400 w 1803400"/>
                <a:gd name="connsiteY37" fmla="*/ 325721 h 325721"/>
                <a:gd name="connsiteX38" fmla="*/ 0 w 1803400"/>
                <a:gd name="connsiteY38" fmla="*/ 325721 h 325721"/>
                <a:gd name="connsiteX39" fmla="*/ 0 w 1803400"/>
                <a:gd name="connsiteY39" fmla="*/ 89994 h 325721"/>
                <a:gd name="connsiteX40" fmla="*/ 0 w 1803400"/>
                <a:gd name="connsiteY40" fmla="*/ 2736 h 325721"/>
                <a:gd name="connsiteX41" fmla="*/ 48418 w 1803400"/>
                <a:gd name="connsiteY41" fmla="*/ 86217 h 32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03400" h="325721">
                  <a:moveTo>
                    <a:pt x="98425" y="0"/>
                  </a:moveTo>
                  <a:lnTo>
                    <a:pt x="148430" y="86217"/>
                  </a:lnTo>
                  <a:lnTo>
                    <a:pt x="198437" y="0"/>
                  </a:lnTo>
                  <a:lnTo>
                    <a:pt x="248442" y="86217"/>
                  </a:lnTo>
                  <a:lnTo>
                    <a:pt x="298449" y="0"/>
                  </a:lnTo>
                  <a:lnTo>
                    <a:pt x="348454" y="86217"/>
                  </a:lnTo>
                  <a:lnTo>
                    <a:pt x="398461" y="0"/>
                  </a:lnTo>
                  <a:lnTo>
                    <a:pt x="448466" y="86217"/>
                  </a:lnTo>
                  <a:lnTo>
                    <a:pt x="498473" y="0"/>
                  </a:lnTo>
                  <a:lnTo>
                    <a:pt x="548478" y="86217"/>
                  </a:lnTo>
                  <a:lnTo>
                    <a:pt x="598485" y="0"/>
                  </a:lnTo>
                  <a:lnTo>
                    <a:pt x="648490" y="86217"/>
                  </a:lnTo>
                  <a:lnTo>
                    <a:pt x="698497" y="0"/>
                  </a:lnTo>
                  <a:lnTo>
                    <a:pt x="748502" y="86217"/>
                  </a:lnTo>
                  <a:lnTo>
                    <a:pt x="798509" y="0"/>
                  </a:lnTo>
                  <a:lnTo>
                    <a:pt x="848514" y="86217"/>
                  </a:lnTo>
                  <a:lnTo>
                    <a:pt x="898521" y="0"/>
                  </a:lnTo>
                  <a:lnTo>
                    <a:pt x="948526" y="86217"/>
                  </a:lnTo>
                  <a:lnTo>
                    <a:pt x="998533" y="0"/>
                  </a:lnTo>
                  <a:lnTo>
                    <a:pt x="1048538" y="86217"/>
                  </a:lnTo>
                  <a:lnTo>
                    <a:pt x="1098545" y="0"/>
                  </a:lnTo>
                  <a:lnTo>
                    <a:pt x="1148550" y="86217"/>
                  </a:lnTo>
                  <a:lnTo>
                    <a:pt x="1198557" y="0"/>
                  </a:lnTo>
                  <a:lnTo>
                    <a:pt x="1248562" y="86217"/>
                  </a:lnTo>
                  <a:lnTo>
                    <a:pt x="1298569" y="0"/>
                  </a:lnTo>
                  <a:lnTo>
                    <a:pt x="1348574" y="86217"/>
                  </a:lnTo>
                  <a:lnTo>
                    <a:pt x="1398581" y="0"/>
                  </a:lnTo>
                  <a:lnTo>
                    <a:pt x="1448586" y="86217"/>
                  </a:lnTo>
                  <a:lnTo>
                    <a:pt x="1498593" y="0"/>
                  </a:lnTo>
                  <a:lnTo>
                    <a:pt x="1548598" y="86217"/>
                  </a:lnTo>
                  <a:lnTo>
                    <a:pt x="1598605" y="0"/>
                  </a:lnTo>
                  <a:lnTo>
                    <a:pt x="1648610" y="86217"/>
                  </a:lnTo>
                  <a:lnTo>
                    <a:pt x="1698617" y="0"/>
                  </a:lnTo>
                  <a:lnTo>
                    <a:pt x="1748622" y="86217"/>
                  </a:lnTo>
                  <a:lnTo>
                    <a:pt x="1798629" y="0"/>
                  </a:lnTo>
                  <a:lnTo>
                    <a:pt x="1803400" y="8226"/>
                  </a:lnTo>
                  <a:lnTo>
                    <a:pt x="1803400" y="89994"/>
                  </a:lnTo>
                  <a:lnTo>
                    <a:pt x="1803400" y="325721"/>
                  </a:lnTo>
                  <a:lnTo>
                    <a:pt x="0" y="325721"/>
                  </a:lnTo>
                  <a:lnTo>
                    <a:pt x="0" y="89994"/>
                  </a:lnTo>
                  <a:lnTo>
                    <a:pt x="0" y="2736"/>
                  </a:lnTo>
                  <a:lnTo>
                    <a:pt x="48418" y="86217"/>
                  </a:lnTo>
                  <a:close/>
                </a:path>
              </a:pathLst>
            </a:custGeom>
            <a:solidFill>
              <a:srgbClr val="2C89CE">
                <a:lumMod val="20000"/>
                <a:lumOff val="80000"/>
              </a:srgbClr>
            </a:solidFill>
            <a:ln>
              <a:noFill/>
            </a:ln>
            <a:effectLst/>
          </p:spPr>
          <p:style>
            <a:lnRef idx="2">
              <a:srgbClr val="2C89CE">
                <a:shade val="50000"/>
              </a:srgbClr>
            </a:lnRef>
            <a:fillRef idx="1">
              <a:srgbClr val="2C89CE"/>
            </a:fillRef>
            <a:effectRef idx="0">
              <a:srgbClr val="2C89CE"/>
            </a:effectRef>
            <a:fontRef idx="minor">
              <a:sysClr val="window" lastClr="FFFFFF"/>
            </a:fontRef>
          </p:style>
          <p:txBody>
            <a:bodyPr rtlCol="0" anchor="ctr">
              <a:normAutofit fontScale="90000"/>
            </a:bodyPr>
            <a:lstStyle/>
            <a:p>
              <a:pPr algn="ctr"/>
              <a:r>
                <a:rPr lang="en-US" altLang="zh-CN" dirty="0">
                  <a:solidFill>
                    <a:srgbClr val="2C89CE"/>
                  </a:solidFill>
                  <a:latin typeface="Times New Roman" panose="02020603050405020304" pitchFamily="18" charset="0"/>
                  <a:cs typeface="Times New Roman" panose="02020603050405020304" pitchFamily="18" charset="0"/>
                </a:rPr>
                <a:t>B</a:t>
              </a:r>
              <a:endParaRPr lang="en-US" altLang="zh-CN" dirty="0">
                <a:solidFill>
                  <a:srgbClr val="2C89CE"/>
                </a:solidFill>
                <a:latin typeface="Times New Roman" panose="02020603050405020304" pitchFamily="18" charset="0"/>
                <a:cs typeface="Times New Roman" panose="02020603050405020304" pitchFamily="18" charset="0"/>
              </a:endParaRPr>
            </a:p>
          </p:txBody>
        </p:sp>
        <p:cxnSp>
          <p:nvCxnSpPr>
            <p:cNvPr id="43" name="直接连接符 42"/>
            <p:cNvCxnSpPr/>
            <p:nvPr>
              <p:custDataLst>
                <p:tags r:id="rId10"/>
              </p:custDataLst>
            </p:nvPr>
          </p:nvCxnSpPr>
          <p:spPr>
            <a:xfrm>
              <a:off x="1978870" y="2617690"/>
              <a:ext cx="783380" cy="0"/>
            </a:xfrm>
            <a:prstGeom prst="line">
              <a:avLst/>
            </a:prstGeom>
          </p:spPr>
          <p:style>
            <a:lnRef idx="1">
              <a:srgbClr val="2C89CE"/>
            </a:lnRef>
            <a:fillRef idx="0">
              <a:srgbClr val="2C89CE"/>
            </a:fillRef>
            <a:effectRef idx="0">
              <a:srgbClr val="2C89CE"/>
            </a:effectRef>
            <a:fontRef idx="minor">
              <a:srgbClr val="5F5F5F"/>
            </a:fontRef>
          </p:style>
        </p:cxnSp>
        <p:cxnSp>
          <p:nvCxnSpPr>
            <p:cNvPr id="44" name="直接连接符 43"/>
            <p:cNvCxnSpPr/>
            <p:nvPr>
              <p:custDataLst>
                <p:tags r:id="rId11"/>
              </p:custDataLst>
            </p:nvPr>
          </p:nvCxnSpPr>
          <p:spPr>
            <a:xfrm>
              <a:off x="800100" y="2617690"/>
              <a:ext cx="783380" cy="0"/>
            </a:xfrm>
            <a:prstGeom prst="line">
              <a:avLst/>
            </a:prstGeom>
          </p:spPr>
          <p:style>
            <a:lnRef idx="1">
              <a:srgbClr val="2C89CE"/>
            </a:lnRef>
            <a:fillRef idx="0">
              <a:srgbClr val="2C89CE"/>
            </a:fillRef>
            <a:effectRef idx="0">
              <a:srgbClr val="2C89CE"/>
            </a:effectRef>
            <a:fontRef idx="minor">
              <a:srgbClr val="5F5F5F"/>
            </a:fontRef>
          </p:style>
        </p:cxnSp>
      </p:grpSp>
      <p:sp>
        <p:nvSpPr>
          <p:cNvPr id="18" name="文本框 17"/>
          <p:cNvSpPr txBox="1"/>
          <p:nvPr>
            <p:custDataLst>
              <p:tags r:id="rId12"/>
            </p:custDataLst>
          </p:nvPr>
        </p:nvSpPr>
        <p:spPr>
          <a:xfrm>
            <a:off x="3103245" y="278511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积极培养团队精神</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9" name="文本框 18"/>
          <p:cNvSpPr txBox="1"/>
          <p:nvPr>
            <p:custDataLst>
              <p:tags r:id="rId13"/>
            </p:custDataLst>
          </p:nvPr>
        </p:nvSpPr>
        <p:spPr>
          <a:xfrm>
            <a:off x="6546215" y="2458085"/>
            <a:ext cx="1959610" cy="1045845"/>
          </a:xfrm>
          <a:prstGeom prst="rect">
            <a:avLst/>
          </a:prstGeom>
          <a:noFill/>
        </p:spPr>
        <p:txBody>
          <a:bodyPr wrap="square" rtlCol="0">
            <a:noAutofit/>
          </a:bodyPr>
          <a:lstStyle/>
          <a:p>
            <a:pPr algn="ctr">
              <a:lnSpc>
                <a:spcPct val="120000"/>
              </a:lnSpc>
              <a:buClrTx/>
              <a:buSzTx/>
              <a:buFontTx/>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形成并有效实施详细的团队发展策略与规划</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0" name="文本框 19"/>
          <p:cNvSpPr txBox="1"/>
          <p:nvPr>
            <p:custDataLst>
              <p:tags r:id="rId14"/>
            </p:custDataLst>
          </p:nvPr>
        </p:nvSpPr>
        <p:spPr>
          <a:xfrm>
            <a:off x="9973945" y="278511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问题导向发现机会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文本框 13"/>
          <p:cNvSpPr txBox="1"/>
          <p:nvPr>
            <p:custDataLst>
              <p:tags r:id="rId15"/>
            </p:custDataLst>
          </p:nvPr>
        </p:nvSpPr>
        <p:spPr>
          <a:xfrm>
            <a:off x="12875895" y="2785110"/>
            <a:ext cx="1959610" cy="1045845"/>
          </a:xfrm>
          <a:prstGeom prst="rect">
            <a:avLst/>
          </a:prstGeom>
          <a:noFill/>
        </p:spPr>
        <p:txBody>
          <a:bodyPr wrap="square" rtlCol="0">
            <a:noAutofit/>
          </a:bodyPr>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创新变革获得机会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Tree>
    <p:custDataLst>
      <p:tags r:id="rId1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10" name="五边形 9"/>
          <p:cNvSpPr/>
          <p:nvPr/>
        </p:nvSpPr>
        <p:spPr>
          <a:xfrm>
            <a:off x="0" y="330200"/>
            <a:ext cx="4283075" cy="875030"/>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a:t>目录</a:t>
            </a:r>
            <a:r>
              <a:rPr lang="en-US" altLang="zh-CN" sz="4000" b="1"/>
              <a:t>  </a:t>
            </a:r>
            <a:r>
              <a:rPr lang="en-US" altLang="zh-CN" sz="2800" b="1">
                <a:latin typeface="Times New Roman" panose="02020603050405020304" pitchFamily="18" charset="0"/>
                <a:cs typeface="Times New Roman" panose="02020603050405020304" pitchFamily="18" charset="0"/>
              </a:rPr>
              <a:t>CONTENTS</a:t>
            </a:r>
            <a:endParaRPr lang="en-US" altLang="zh-CN" sz="2800" b="1">
              <a:latin typeface="Times New Roman" panose="02020603050405020304" pitchFamily="18" charset="0"/>
              <a:cs typeface="Times New Roman" panose="02020603050405020304" pitchFamily="18" charset="0"/>
            </a:endParaRPr>
          </a:p>
        </p:txBody>
      </p:sp>
      <p:sp>
        <p:nvSpPr>
          <p:cNvPr id="3" name="直角三角形 2"/>
          <p:cNvSpPr/>
          <p:nvPr/>
        </p:nvSpPr>
        <p:spPr>
          <a:xfrm>
            <a:off x="-635" y="603631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rot="10800000">
            <a:off x="-55880" y="6036310"/>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平行四边形 1"/>
          <p:cNvSpPr/>
          <p:nvPr/>
        </p:nvSpPr>
        <p:spPr>
          <a:xfrm>
            <a:off x="2788285" y="2564765"/>
            <a:ext cx="7181215" cy="79248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平行四边形 5"/>
          <p:cNvSpPr/>
          <p:nvPr/>
        </p:nvSpPr>
        <p:spPr>
          <a:xfrm>
            <a:off x="2686685" y="4239260"/>
            <a:ext cx="7282815" cy="833120"/>
          </a:xfrm>
          <a:prstGeom prst="parallelogram">
            <a:avLst/>
          </a:prstGeom>
          <a:solidFill>
            <a:schemeClr val="accent1">
              <a:lumMod val="40000"/>
              <a:lumOff val="60000"/>
            </a:schemeClr>
          </a:solidFill>
          <a:ln>
            <a:solidFill>
              <a:schemeClr val="accent1">
                <a:lumMod val="40000"/>
                <a:lumOff val="60000"/>
              </a:schemeClr>
            </a:solidFill>
          </a:ln>
          <a:effectLst>
            <a:outerShdw blurRad="241300" dist="50800" dir="5400000" sx="105000" sy="105000" algn="ctr" rotWithShape="0">
              <a:schemeClr val="accent3">
                <a:lumMod val="50000"/>
                <a:alpha val="8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object 3"/>
          <p:cNvSpPr txBox="1"/>
          <p:nvPr/>
        </p:nvSpPr>
        <p:spPr>
          <a:xfrm>
            <a:off x="2982595" y="2545715"/>
            <a:ext cx="6228715" cy="830580"/>
          </a:xfrm>
          <a:prstGeom prst="rect">
            <a:avLst/>
          </a:prstGeom>
        </p:spPr>
        <p:txBody>
          <a:bodyPr vert="horz" wrap="square" lIns="0" tIns="0" rIns="0" bIns="0" rtlCol="0">
            <a:spAutoFit/>
          </a:bodyPr>
          <a:p>
            <a:pPr marL="0" marR="0" lvl="1">
              <a:lnSpc>
                <a:spcPct val="150000"/>
              </a:lnSpc>
              <a:spcBef>
                <a:spcPct val="0"/>
              </a:spcBef>
              <a:spcAft>
                <a:spcPct val="0"/>
              </a:spcAft>
            </a:pPr>
            <a:r>
              <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hlinkClick r:id="rId2" action="ppaction://hlinksldjump"/>
              </a:rPr>
              <a:t>任务一  创业团队组建</a:t>
            </a:r>
            <a:endParaRPr lang="en-US" sz="3600" b="1" dirty="0">
              <a:solidFill>
                <a:schemeClr val="tx1"/>
              </a:solidFill>
              <a:latin typeface="Cambria" panose="02040503050406030204" pitchFamily="18" charset="0"/>
              <a:ea typeface="Cambria" panose="02040503050406030204" pitchFamily="18" charset="0"/>
              <a:cs typeface="Open Sans Extrabold" panose="020B0906030804020204" pitchFamily="34" charset="0"/>
            </a:endParaRPr>
          </a:p>
        </p:txBody>
      </p:sp>
      <p:sp>
        <p:nvSpPr>
          <p:cNvPr id="14" name="流程图: 联系 13"/>
          <p:cNvSpPr/>
          <p:nvPr/>
        </p:nvSpPr>
        <p:spPr>
          <a:xfrm>
            <a:off x="1927225" y="4454525"/>
            <a:ext cx="409575" cy="403225"/>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5" name="流程图: 联系 14"/>
          <p:cNvSpPr/>
          <p:nvPr/>
        </p:nvSpPr>
        <p:spPr>
          <a:xfrm>
            <a:off x="1989455" y="2756535"/>
            <a:ext cx="409575" cy="408940"/>
          </a:xfrm>
          <a:prstGeom prst="flowChartConnector">
            <a:avLst/>
          </a:prstGeom>
          <a:solidFill>
            <a:schemeClr val="accent2"/>
          </a:solidFill>
          <a:ln>
            <a:noFill/>
          </a:ln>
          <a:effectLst>
            <a:outerShdw blurRad="76200" dir="13500000" sy="23000" kx="1200000" algn="br" rotWithShape="0">
              <a:prstClr val="black">
                <a:alpha val="20000"/>
              </a:prstClr>
            </a:outerShdw>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003">
            <a:schemeClr val="lt2"/>
          </a:fillRef>
          <a:effectRef idx="0">
            <a:schemeClr val="accent4"/>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6" name="object 3"/>
          <p:cNvSpPr txBox="1"/>
          <p:nvPr/>
        </p:nvSpPr>
        <p:spPr>
          <a:xfrm>
            <a:off x="2973070" y="4154170"/>
            <a:ext cx="7586980" cy="830580"/>
          </a:xfrm>
          <a:prstGeom prst="rect">
            <a:avLst/>
          </a:prstGeom>
        </p:spPr>
        <p:txBody>
          <a:bodyPr vert="horz" wrap="square" lIns="0" tIns="0" rIns="0" bIns="0" rtlCol="0">
            <a:spAutoFit/>
          </a:bodyPr>
          <a:p>
            <a:pPr marL="0" marR="0" lvl="1">
              <a:lnSpc>
                <a:spcPct val="150000"/>
              </a:lnSpc>
              <a:spcBef>
                <a:spcPct val="0"/>
              </a:spcBef>
              <a:spcAft>
                <a:spcPct val="0"/>
              </a:spcAft>
            </a:pPr>
            <a:r>
              <a:rPr lang="en-US" sz="3600" b="1" dirty="0">
                <a:latin typeface="Cambria" panose="02040503050406030204" pitchFamily="18" charset="0"/>
                <a:ea typeface="Cambria" panose="02040503050406030204" pitchFamily="18" charset="0"/>
                <a:cs typeface="Open Sans Extrabold" panose="020B0906030804020204" pitchFamily="34" charset="0"/>
                <a:sym typeface="+mn-ea"/>
                <a:hlinkClick r:id="rId3" action="ppaction://hlinksldjump"/>
              </a:rPr>
              <a:t>任务二  创业团队管理</a:t>
            </a:r>
            <a:endParaRPr lang="en-US" sz="3600" b="1" dirty="0">
              <a:latin typeface="Cambria" panose="02040503050406030204" pitchFamily="18" charset="0"/>
              <a:ea typeface="Cambria" panose="02040503050406030204" pitchFamily="18" charset="0"/>
              <a:cs typeface="Open Sans Extrabold" panose="020B0906030804020204" pitchFamily="34" charset="0"/>
              <a:sym typeface="+mn-ea"/>
            </a:endParaRPr>
          </a:p>
        </p:txBody>
      </p:sp>
    </p:spTree>
  </p:cSld>
  <p:clrMapOvr>
    <a:masterClrMapping/>
  </p:clrMapOvr>
  <p:timing>
    <p:tnLst>
      <p:par>
        <p:cTn id="1" dur="indefinite" restart="never" nodeType="tmRoot"/>
      </p:par>
    </p:tnLst>
    <p:bldLst>
      <p:bldP spid="10" grpId="1" animBg="1"/>
      <p:bldP spid="2" grpId="1" animBg="1"/>
      <p:bldP spid="6" grpId="1" animBg="1"/>
      <p:bldP spid="7" grpId="1"/>
      <p:bldP spid="14" grpId="1" animBg="1"/>
      <p:bldP spid="15" grpId="1" animBg="1"/>
      <p:bldP spid="1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文本框 3"/>
          <p:cNvSpPr txBox="1"/>
          <p:nvPr/>
        </p:nvSpPr>
        <p:spPr>
          <a:xfrm>
            <a:off x="483235" y="721360"/>
            <a:ext cx="11530330" cy="521970"/>
          </a:xfrm>
          <a:prstGeom prst="rect">
            <a:avLst/>
          </a:prstGeom>
          <a:noFill/>
        </p:spPr>
        <p:txBody>
          <a:bodyPr wrap="square" rtlCol="0">
            <a:spAutoFit/>
          </a:bodyPr>
          <a:p>
            <a:pPr algn="l">
              <a:buClrTx/>
              <a:buSzTx/>
              <a:buFontTx/>
            </a:pPr>
            <a:r>
              <a:rPr lang="zh-CN" altLang="en-US" sz="2800" b="1">
                <a:solidFill>
                  <a:srgbClr val="00B0F0"/>
                </a:solidFill>
                <a:latin typeface="Times New Roman" panose="02020603050405020304" pitchFamily="18" charset="0"/>
                <a:cs typeface="Times New Roman" panose="02020603050405020304" pitchFamily="18" charset="0"/>
              </a:rPr>
              <a:t>三、创业团队的管理</a:t>
            </a:r>
            <a:endParaRPr lang="zh-CN" altLang="en-US" sz="2800" b="1">
              <a:solidFill>
                <a:srgbClr val="00B0F0"/>
              </a:solidFill>
              <a:latin typeface="Times New Roman" panose="02020603050405020304" pitchFamily="18" charset="0"/>
              <a:cs typeface="Times New Roman" panose="02020603050405020304" pitchFamily="18" charset="0"/>
            </a:endParaRPr>
          </a:p>
        </p:txBody>
      </p:sp>
      <p:sp>
        <p:nvSpPr>
          <p:cNvPr id="20" name="文本框 19"/>
          <p:cNvSpPr txBox="1"/>
          <p:nvPr>
            <p:custDataLst>
              <p:tags r:id="rId2"/>
            </p:custDataLst>
          </p:nvPr>
        </p:nvSpPr>
        <p:spPr>
          <a:xfrm>
            <a:off x="9973945" y="2773680"/>
            <a:ext cx="1959610" cy="1045845"/>
          </a:xfrm>
          <a:prstGeom prst="rect">
            <a:avLst/>
          </a:prstGeom>
          <a:noFill/>
        </p:spPr>
        <p:txBody>
          <a:bodyPr wrap="square" rtlCol="0">
            <a:noAutofit/>
          </a:bodyPr>
          <a:lstStyle/>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问题导向发现机会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14" name="文本框 13"/>
          <p:cNvSpPr txBox="1"/>
          <p:nvPr>
            <p:custDataLst>
              <p:tags r:id="rId3"/>
            </p:custDataLst>
          </p:nvPr>
        </p:nvSpPr>
        <p:spPr>
          <a:xfrm>
            <a:off x="12875895" y="2773680"/>
            <a:ext cx="1959610" cy="1045845"/>
          </a:xfrm>
          <a:prstGeom prst="rect">
            <a:avLst/>
          </a:prstGeom>
          <a:noFill/>
        </p:spPr>
        <p:txBody>
          <a:bodyPr wrap="square" rtlCol="0">
            <a:noAutofit/>
          </a:bodyPr>
          <a:p>
            <a:pPr algn="ctr">
              <a:lnSpc>
                <a:spcPct val="120000"/>
              </a:lnSpc>
            </a:pPr>
            <a:r>
              <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创新变革获得机会</a:t>
            </a:r>
            <a:endParaRPr lang="en-US" altLang="zh-CN" sz="2000" b="1" dirty="0">
              <a:solidFill>
                <a:srgbClr val="FFFFFF"/>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pic>
        <p:nvPicPr>
          <p:cNvPr id="3" name="C9F754DE-2CAD-44b6-B708-469DEB6407EB-4" descr="C:/Users/12897/AppData/Local/Temp/wpp.JwOhwrwpp"/>
          <p:cNvPicPr>
            <a:picLocks noChangeAspect="1"/>
          </p:cNvPicPr>
          <p:nvPr/>
        </p:nvPicPr>
        <p:blipFill>
          <a:blip r:embed="rId4"/>
          <a:stretch>
            <a:fillRect/>
          </a:stretch>
        </p:blipFill>
        <p:spPr>
          <a:xfrm>
            <a:off x="2777173" y="173673"/>
            <a:ext cx="6637655" cy="651065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90195" y="766445"/>
            <a:ext cx="11355070" cy="5815965"/>
          </a:xfrm>
          <a:prstGeom prst="rect">
            <a:avLst/>
          </a:prstGeom>
          <a:solidFill>
            <a:schemeClr val="accent1">
              <a:lumMod val="20000"/>
              <a:lumOff val="80000"/>
            </a:schemeClr>
          </a:solidFill>
        </p:spPr>
        <p:txBody>
          <a:bodyPr wrap="square" rtlCol="0">
            <a:spAutoFit/>
          </a:bodyPr>
          <a:lstStyle/>
          <a:p>
            <a:r>
              <a:rPr lang="en-US" altLang="zh-CN" sz="2800" b="1"/>
              <a:t>【案例分享】</a:t>
            </a:r>
            <a:r>
              <a:rPr lang="en-US" altLang="zh-CN" sz="2800"/>
              <a:t>                                        </a:t>
            </a:r>
            <a:endParaRPr lang="en-US" altLang="zh-CN" sz="2800"/>
          </a:p>
          <a:p>
            <a:pPr algn="ctr"/>
            <a:r>
              <a:rPr lang="en-US" altLang="zh-CN" sz="2800" b="1"/>
              <a:t>青春合伙人</a:t>
            </a:r>
            <a:endParaRPr lang="en-US" altLang="zh-CN" sz="2800" b="1"/>
          </a:p>
          <a:p>
            <a:endParaRPr lang="en-US" altLang="zh-CN" sz="2800"/>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随着互联网的发展，电子商务在不断发展壮大，且前景非常广阔。其中，网购就是最突出的一个例子。</a:t>
            </a:r>
            <a:r>
              <a:rPr sz="2400">
                <a:latin typeface="Times New Roman" panose="02020603050405020304" pitchFamily="18" charset="0"/>
                <a:ea typeface="微软雅黑" panose="020B0503020204020204" charset="-122"/>
                <a:cs typeface="Times New Roman" panose="02020603050405020304" pitchFamily="18" charset="0"/>
              </a:rPr>
              <a:t>2009</a:t>
            </a:r>
            <a:r>
              <a:rPr sz="2400">
                <a:latin typeface="宋体" panose="02010600030101010101" pitchFamily="2" charset="-122"/>
                <a:ea typeface="宋体" panose="02010600030101010101" pitchFamily="2" charset="-122"/>
                <a:cs typeface="宋体" panose="02010600030101010101" pitchFamily="2" charset="-122"/>
              </a:rPr>
              <a:t>年之后，网上购物成为一种主流，网购平台不断入驻电子商务。大学时期的潘鸿鹰发现自己对这样的购物方式很感兴趣，于是他鼓起勇气，开了一家淘宝店。</a:t>
            </a:r>
            <a:endParaRPr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sz="2400">
                <a:latin typeface="宋体" panose="02010600030101010101" pitchFamily="2" charset="-122"/>
                <a:ea typeface="宋体" panose="02010600030101010101" pitchFamily="2" charset="-122"/>
                <a:cs typeface="宋体" panose="02010600030101010101" pitchFamily="2" charset="-122"/>
              </a:rPr>
              <a:t>前两个月，潘鸿鹰每天花很多心思在网店的运营上，但他的淘宝店没有什么起色，</a:t>
            </a:r>
            <a:endParaRPr sz="2400">
              <a:latin typeface="宋体" panose="02010600030101010101" pitchFamily="2" charset="-122"/>
              <a:ea typeface="宋体" panose="02010600030101010101" pitchFamily="2" charset="-122"/>
              <a:cs typeface="宋体" panose="02010600030101010101" pitchFamily="2" charset="-122"/>
            </a:endParaRPr>
          </a:p>
          <a:p>
            <a:pPr algn="just"/>
            <a:r>
              <a:rPr sz="2400">
                <a:latin typeface="宋体" panose="02010600030101010101" pitchFamily="2" charset="-122"/>
                <a:ea typeface="宋体" panose="02010600030101010101" pitchFamily="2" charset="-122"/>
                <a:cs typeface="宋体" panose="02010600030101010101" pitchFamily="2" charset="-122"/>
              </a:rPr>
              <a:t>两个月下来没有一笔订单，迫于无奈，他找了网上一家刷信誉的公司，但没有想到是一个骗局。一向自认为很谨慎的他，被骗了</a:t>
            </a:r>
            <a:r>
              <a:rPr sz="2400">
                <a:latin typeface="Times New Roman" panose="02020603050405020304" pitchFamily="18" charset="0"/>
                <a:ea typeface="微软雅黑" panose="020B0503020204020204" charset="-122"/>
                <a:cs typeface="Times New Roman" panose="02020603050405020304" pitchFamily="18" charset="0"/>
              </a:rPr>
              <a:t>800</a:t>
            </a:r>
            <a:r>
              <a:rPr sz="2400">
                <a:latin typeface="宋体" panose="02010600030101010101" pitchFamily="2" charset="-122"/>
                <a:ea typeface="宋体" panose="02010600030101010101" pitchFamily="2" charset="-122"/>
                <a:cs typeface="宋体" panose="02010600030101010101" pitchFamily="2" charset="-122"/>
              </a:rPr>
              <a:t>元，最后得到了一个深刻的教训：做网店，重要的是商品的质量和好的工作团队</a:t>
            </a:r>
            <a:r>
              <a:rPr lang="zh-CN" sz="2400">
                <a:latin typeface="宋体" panose="02010600030101010101" pitchFamily="2" charset="-122"/>
                <a:ea typeface="宋体" panose="02010600030101010101" pitchFamily="2" charset="-122"/>
                <a:cs typeface="宋体" panose="02010600030101010101" pitchFamily="2" charset="-122"/>
              </a:rPr>
              <a:t>。</a:t>
            </a:r>
            <a:endParaRPr lang="zh-CN" sz="2400">
              <a:latin typeface="宋体" panose="02010600030101010101" pitchFamily="2" charset="-122"/>
              <a:ea typeface="宋体" panose="02010600030101010101" pitchFamily="2" charset="-122"/>
              <a:cs typeface="宋体" panose="02010600030101010101" pitchFamily="2" charset="-122"/>
            </a:endParaRPr>
          </a:p>
          <a:p>
            <a:pPr algn="just"/>
            <a:r>
              <a:rPr lang="zh-CN" sz="2400">
                <a:latin typeface="宋体" panose="02010600030101010101" pitchFamily="2" charset="-122"/>
                <a:ea typeface="宋体" panose="02010600030101010101" pitchFamily="2" charset="-122"/>
                <a:cs typeface="宋体" panose="02010600030101010101" pitchFamily="2" charset="-122"/>
              </a:rPr>
              <a:t>经过深思熟虑，他确定了网店的核心团队成员以及技术要求：第一是店长。店长是</a:t>
            </a:r>
            <a:endParaRPr lang="zh-CN" sz="2400">
              <a:latin typeface="宋体" panose="02010600030101010101" pitchFamily="2" charset="-122"/>
              <a:ea typeface="宋体" panose="02010600030101010101" pitchFamily="2" charset="-122"/>
              <a:cs typeface="宋体" panose="02010600030101010101" pitchFamily="2" charset="-122"/>
            </a:endParaRPr>
          </a:p>
          <a:p>
            <a:pPr algn="just"/>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sz="2400">
                <a:latin typeface="宋体" panose="02010600030101010101" pitchFamily="2" charset="-122"/>
                <a:ea typeface="宋体" panose="02010600030101010101" pitchFamily="2" charset="-122"/>
                <a:cs typeface="宋体" panose="02010600030101010101" pitchFamily="2" charset="-122"/>
              </a:rPr>
              <a:t>一个店铺的灵魂指挥人物，要做到统领大局，有一定的淘宝经验以及缜密的大局观；第二是设计师。店铺装修是网店经营不可缺少的一部分，要提升店铺销量，首先就要激发买家购买的欲望，这就需要设计师精心设计；第三是美工师。美工是配</a:t>
            </a:r>
            <a:endParaRPr 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43205" y="428625"/>
            <a:ext cx="11579225" cy="6000750"/>
          </a:xfrm>
          <a:prstGeom prst="rect">
            <a:avLst/>
          </a:prstGeom>
          <a:solidFill>
            <a:schemeClr val="accent1">
              <a:lumMod val="20000"/>
              <a:lumOff val="80000"/>
            </a:schemeClr>
          </a:solidFill>
        </p:spPr>
        <p:txBody>
          <a:bodyPr wrap="square" rtlCol="0">
            <a:spAutoFit/>
          </a:bodyPr>
          <a:lstStyle/>
          <a:p>
            <a:pPr algn="l"/>
            <a:r>
              <a:rPr lang="zh-CN" sz="2400">
                <a:latin typeface="宋体" panose="02010600030101010101" pitchFamily="2" charset="-122"/>
                <a:ea typeface="宋体" panose="02010600030101010101" pitchFamily="2" charset="-122"/>
                <a:cs typeface="宋体" panose="02010600030101010101" pitchFamily="2" charset="-122"/>
                <a:sym typeface="+mn-ea"/>
              </a:rPr>
              <a:t>合设计师工作的人员，美工要充分理解设计师的思想构架蓝图，并充分执行。针对买家的购买特性进行分析，构建一个有特色的装修店铺；第四是运营人员。运营人员要从阶段性的特性出发，针对店铺的实际情况，采取相应的措施以及必要的活动。作为店铺的核心，运营人员要充分了解每一个活动的含义、能带来的效果以及活动后的一系列操作方案；第五是客服，作为店铺里唯一能够跟买家进行沟通的人员，客服必须要有良好的心理素质，不能被感情所带动；第六是库管，库管人员必须严谨仔细，做好商品入库、验货、发货及相关库存管理等。</a:t>
            </a:r>
            <a:endParaRPr 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确定好团队构架后，潘鸿鹰开始逐一落实人选。他当仁不让地成为了店长，同时兼任设计师。然后，他选择了一个擅长摄影和PS的朋友，担任美工师，选择了一个鬼点子很多的朋友做运营工作，而客服由两个女生担任，因为她们平常做事耐心仔细，有较强的沟通和协调能力。最后是库管人员，他找到一个平常做事认真谨慎的同学担任仓库管理员。这样，一个核心团队就搭建起来了。</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团队建立起来后，他开始考虑如何管理这个团队。虽然团队的成员都是他的同学或朋友，但大家对网店的运营都不熟悉，彼此还比较陌生，所以配合也不够默契。于是，他想到要建立团队目标，让员工对他们的企业有共同愿景，他把自己对网店的构思、网店的经营规则都告知了团队成员，让所有成员知道，网店要往哪里走，要怎么</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43205" y="428625"/>
            <a:ext cx="11579225" cy="5631180"/>
          </a:xfrm>
          <a:prstGeom prst="rect">
            <a:avLst/>
          </a:prstGeom>
          <a:solidFill>
            <a:schemeClr val="accent1">
              <a:lumMod val="20000"/>
              <a:lumOff val="80000"/>
            </a:schemeClr>
          </a:solidFill>
        </p:spPr>
        <p:txBody>
          <a:bodyPr wrap="square" rtlCol="0">
            <a:spAutoFit/>
          </a:bodyPr>
          <a:lstStyle/>
          <a:p>
            <a:pPr algn="l"/>
            <a:r>
              <a:rPr lang="en-US" altLang="zh-CN" sz="2400">
                <a:latin typeface="宋体" panose="02010600030101010101" pitchFamily="2" charset="-122"/>
                <a:ea typeface="宋体" panose="02010600030101010101" pitchFamily="2" charset="-122"/>
                <a:cs typeface="宋体" panose="02010600030101010101" pitchFamily="2" charset="-122"/>
                <a:sym typeface="+mn-ea"/>
              </a:rPr>
              <a:t>走。为了促进团队协作，提高团队的整体执行力，他组织了一系列活动，召开了一系列会议，让团队成员从陌生到熟悉，团队关系开始逐渐稳固。最后，制定了团队规范，通过建立合理的规范，让团队成员都按照规范进行自我管理。</a:t>
            </a:r>
            <a:endParaRPr lang="en-US" altLang="zh-CN" sz="2400">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万事俱备，网店开始正式运营，店长兼设计师的潘鸿鹰以及他的运营师开始策划活动，美工师开始安排拍照、图片处理等工作，客服开始热情地向客人推荐商品，库管开始安排发货。</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终于，网店迎来了第一笔订单，第一个好评。整个团队都为之欢呼雀跃，因为大家知道第一笔订单是多么宝贵！第一个好评是多么不易！潘鸿鹰明白，这一切不是他一个人的功劳，而是整个团队的付出，是团队出色的配合才取得了网店的成功起步。一个好的团队需要的是什么？是团队成员之间的相互依赖、相互关心、共同协作，这需要大家的共同努力。一根筷子容易折断，但是十双筷子呢？所以团队建设是每个企业发展的重中之重。</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l"/>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第一笔订单成交之后，他更加坚定了自己的电子商务之路。团队建设，让网店的运营慢慢走上了正轨，同年8月中旬网店的销量突破了</a:t>
            </a:r>
            <a:r>
              <a:rPr lang="en-US" altLang="zh-CN" sz="2400">
                <a:latin typeface="Times New Roman" panose="02020603050405020304" pitchFamily="18" charset="0"/>
                <a:ea typeface="宋体" panose="02010600030101010101" pitchFamily="2" charset="-122"/>
                <a:cs typeface="Times New Roman" panose="02020603050405020304" pitchFamily="18" charset="0"/>
              </a:rPr>
              <a:t>250</a:t>
            </a:r>
            <a:r>
              <a:rPr lang="en-US" altLang="zh-CN" sz="2400">
                <a:latin typeface="宋体" panose="02010600030101010101" pitchFamily="2" charset="-122"/>
                <a:ea typeface="宋体" panose="02010600030101010101" pitchFamily="2" charset="-122"/>
                <a:cs typeface="宋体" panose="02010600030101010101" pitchFamily="2" charset="-122"/>
              </a:rPr>
              <a:t>件。</a:t>
            </a:r>
            <a:r>
              <a:rPr lang="en-US" altLang="zh-CN" sz="2400">
                <a:latin typeface="Times New Roman" panose="02020603050405020304" pitchFamily="18" charset="0"/>
                <a:ea typeface="宋体" panose="02010600030101010101" pitchFamily="2" charset="-122"/>
                <a:cs typeface="Times New Roman" panose="02020603050405020304" pitchFamily="18" charset="0"/>
              </a:rPr>
              <a:t>2012</a:t>
            </a:r>
            <a:r>
              <a:rPr lang="en-US" altLang="zh-CN" sz="2400">
                <a:latin typeface="宋体" panose="02010600030101010101" pitchFamily="2" charset="-122"/>
                <a:ea typeface="宋体" panose="02010600030101010101" pitchFamily="2" charset="-122"/>
                <a:cs typeface="宋体" panose="02010600030101010101" pitchFamily="2" charset="-122"/>
              </a:rPr>
              <a:t>年</a:t>
            </a:r>
            <a:r>
              <a:rPr lang="en-US" altLang="zh-CN" sz="2400">
                <a:latin typeface="Times New Roman" panose="02020603050405020304" pitchFamily="18" charset="0"/>
                <a:ea typeface="宋体" panose="02010600030101010101" pitchFamily="2" charset="-122"/>
                <a:cs typeface="Times New Roman" panose="02020603050405020304" pitchFamily="18" charset="0"/>
              </a:rPr>
              <a:t>9</a:t>
            </a:r>
            <a:r>
              <a:rPr lang="en-US" altLang="zh-CN" sz="2400">
                <a:latin typeface="宋体" panose="02010600030101010101" pitchFamily="2" charset="-122"/>
                <a:ea typeface="宋体" panose="02010600030101010101" pitchFamily="2" charset="-122"/>
                <a:cs typeface="宋体" panose="02010600030101010101" pitchFamily="2" charset="-122"/>
              </a:rPr>
              <a:t>月，他的团队设计了一款纯银戒指，交给浙江义乌某加工公司加工生产，随后一款具有象征意义的</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271780" y="930275"/>
            <a:ext cx="11355070" cy="5446395"/>
          </a:xfrm>
          <a:prstGeom prst="rect">
            <a:avLst/>
          </a:prstGeom>
          <a:solidFill>
            <a:schemeClr val="accent1">
              <a:lumMod val="20000"/>
              <a:lumOff val="80000"/>
            </a:schemeClr>
          </a:solidFill>
        </p:spPr>
        <p:txBody>
          <a:bodyPr wrap="square" rtlCol="0">
            <a:spAutoFit/>
          </a:bodyPr>
          <a:lstStyle/>
          <a:p>
            <a:pPr algn="l"/>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FOREVER LOVE</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”纯银戒指在店铺上架，首批</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500</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个戒指得到了大家的认可。</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9</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月底，他拿下了戒指的鉴定证书，网店的订单量不断增多，到了</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10</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月份，销售额突破了</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万元。潘鸿鹰这一步步走来，他的电商梦也慢慢展开，他知道，公司的成长离不开他的团队，他的这一群青春合伙人。</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r"/>
            <a:r>
              <a:rPr lang="en-US" altLang="zh-CN" sz="2400">
                <a:latin typeface="宋体" panose="02010600030101010101" pitchFamily="2" charset="-122"/>
                <a:ea typeface="宋体" panose="02010600030101010101" pitchFamily="2" charset="-122"/>
                <a:cs typeface="宋体" panose="02010600030101010101" pitchFamily="2" charset="-122"/>
                <a:sym typeface="+mn-ea"/>
              </a:rPr>
              <a:t>（资料来源：董刚，贾安东.创业进行时：重庆市大学生创业典型案例集[</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M</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].重庆</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r"/>
            <a:r>
              <a:rPr lang="en-US" altLang="zh-CN" sz="2400">
                <a:latin typeface="宋体" panose="02010600030101010101" pitchFamily="2" charset="-122"/>
                <a:ea typeface="宋体" panose="02010600030101010101" pitchFamily="2" charset="-122"/>
                <a:cs typeface="宋体" panose="02010600030101010101" pitchFamily="2" charset="-122"/>
                <a:sym typeface="+mn-ea"/>
              </a:rPr>
              <a:t>大学出版社，</a:t>
            </a: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ea"/>
              </a:rPr>
              <a:t>2015</a:t>
            </a:r>
            <a:r>
              <a:rPr lang="en-US" altLang="zh-CN" sz="240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800">
                <a:solidFill>
                  <a:srgbClr val="FF0000"/>
                </a:solidFill>
                <a:sym typeface="+mn-ea"/>
              </a:rPr>
              <a:t>     </a:t>
            </a:r>
            <a:endParaRPr lang="en-US" altLang="zh-CN" sz="2800">
              <a:solidFill>
                <a:srgbClr val="FF0000"/>
              </a:solidFill>
              <a:sym typeface="+mn-ea"/>
            </a:endParaRPr>
          </a:p>
          <a:p>
            <a:r>
              <a:rPr lang="en-US" altLang="zh-CN" sz="2800">
                <a:solidFill>
                  <a:srgbClr val="FF0000"/>
                </a:solidFill>
                <a:sym typeface="+mn-ea"/>
              </a:rPr>
              <a:t>     </a:t>
            </a:r>
            <a:r>
              <a:rPr lang="en-US" altLang="zh-CN" sz="2800" b="1">
                <a:solidFill>
                  <a:schemeClr val="accent1">
                    <a:lumMod val="75000"/>
                  </a:schemeClr>
                </a:solidFill>
                <a:sym typeface="+mn-ea"/>
              </a:rPr>
              <a:t>案例点评：</a:t>
            </a:r>
            <a:endParaRPr lang="en-US" altLang="zh-CN" sz="2800" b="1">
              <a:solidFill>
                <a:schemeClr val="accent1">
                  <a:lumMod val="75000"/>
                </a:schemeClr>
              </a:solidFill>
              <a:sym typeface="+mn-ea"/>
            </a:endParaRPr>
          </a:p>
          <a:p>
            <a:r>
              <a:rPr lang="en-US" altLang="zh-CN" sz="2800">
                <a:solidFill>
                  <a:srgbClr val="FF0000"/>
                </a:solidFill>
              </a:rPr>
              <a:t>                                    </a:t>
            </a:r>
            <a:endParaRPr lang="en-US" altLang="zh-CN" sz="2800">
              <a:solidFill>
                <a:srgbClr val="FF0000"/>
              </a:solidFill>
            </a:endParaRPr>
          </a:p>
          <a:p>
            <a:pPr algn="just">
              <a:buClrTx/>
              <a:buSzTx/>
              <a:buNone/>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创业者通过单打独斗的失败经历，方知团队合作的重要性。创业者要通过自己的实践学习，熟悉掌握行业知识，了解行业特点及赢利模式，学习借鉴成功的经验，精心挑选团队成员，用心打造合作团队，使团队成员之间形成优势互补，能力与职位匹配，既利于团队成员的分工合作，也利于团队执行力的增强和团队的发展，这才是创业成功的关键。</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rcRect l="42719"/>
          <a:stretch>
            <a:fillRect/>
          </a:stretch>
        </p:blipFill>
        <p:spPr>
          <a:xfrm rot="16200000">
            <a:off x="5949315" y="-5949315"/>
            <a:ext cx="292735" cy="12191365"/>
          </a:xfrm>
          <a:prstGeom prst="rect">
            <a:avLst/>
          </a:prstGeom>
        </p:spPr>
      </p:pic>
      <p:pic>
        <p:nvPicPr>
          <p:cNvPr id="3" name="图片 2"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4892675"/>
          </a:xfrm>
          <a:prstGeom prst="rect">
            <a:avLst/>
          </a:prstGeom>
          <a:noFill/>
        </p:spPr>
        <p:txBody>
          <a:bodyPr wrap="square" rtlCol="0">
            <a:spAutoFit/>
          </a:bodyPr>
          <a:lstStyle/>
          <a:p>
            <a:pPr algn="ctr">
              <a:lnSpc>
                <a:spcPct val="100000"/>
              </a:lnSpc>
            </a:pPr>
            <a:r>
              <a:rPr lang="en-US" altLang="zh-CN" sz="2400" b="1">
                <a:solidFill>
                  <a:srgbClr val="7030A0"/>
                </a:solidFill>
              </a:rPr>
              <a:t>分粥的最佳方法</a:t>
            </a:r>
            <a:endParaRPr lang="en-US" altLang="zh-CN" sz="2400" b="1">
              <a:solidFill>
                <a:srgbClr val="7030A0"/>
              </a:solidFill>
            </a:endParaRPr>
          </a:p>
          <a:p>
            <a:pPr algn="ctr">
              <a:lnSpc>
                <a:spcPct val="100000"/>
              </a:lnSpc>
            </a:pPr>
            <a:endParaRPr lang="en-US" altLang="zh-CN" sz="2400" b="1">
              <a:solidFill>
                <a:srgbClr val="7030A0"/>
              </a:solidFill>
            </a:endParaRPr>
          </a:p>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在一个由七个人组成的小团体中，每个人都是平等的，但不免自私自利。他们想通过制定规则来解决每天的吃饭问题——分食一锅粥，但没有称量用具。那么，要怎么分才最公平呢？</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方法一：指定一个人负责分粥事宜。很快大家就发现，这个人分给自己的粥最多。</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latin typeface="宋体" panose="02010600030101010101" pitchFamily="2" charset="-122"/>
                <a:ea typeface="宋体" panose="02010600030101010101" pitchFamily="2" charset="-122"/>
                <a:cs typeface="宋体" panose="02010600030101010101" pitchFamily="2" charset="-122"/>
              </a:rPr>
              <a:t>于是就换了一个人分粥，结果总是主持分粥的人碗里的粥又多又好。</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方法二：大家轮流分粥，每人主持一天。这样虽然看起来平等了，但是每个人在一周中只有一天吃得饱且有剩余，其余六天都饥饿难耐。大家都认为这个方法造成了资源浪费。</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en-US" altLang="zh-CN" sz="2400">
                <a:latin typeface="宋体" panose="02010600030101010101" pitchFamily="2" charset="-122"/>
                <a:ea typeface="宋体" panose="02010600030101010101" pitchFamily="2" charset="-122"/>
                <a:cs typeface="宋体" panose="02010600030101010101" pitchFamily="2" charset="-122"/>
              </a:rPr>
              <a:t>方法三：大家选举出一个信得过的人主持分粥。最开始，这个人还能公平地分粥，但不久后他就开始为自己和溜须拍马的人分得多</a:t>
            </a:r>
            <a:r>
              <a:rPr lang="zh-CN" altLang="en-US" sz="2400">
                <a:latin typeface="宋体" panose="02010600030101010101" pitchFamily="2" charset="-122"/>
                <a:ea typeface="宋体" panose="02010600030101010101" pitchFamily="2" charset="-122"/>
                <a:cs typeface="宋体" panose="02010600030101010101" pitchFamily="2" charset="-122"/>
              </a:rPr>
              <a:t>。</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bldLst>
      <p:bldP spid="5" grpId="1" animBg="1"/>
      <p:bldP spid="8"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7" name="图片 6"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5" name="同侧圆角矩形 4"/>
          <p:cNvSpPr/>
          <p:nvPr/>
        </p:nvSpPr>
        <p:spPr>
          <a:xfrm>
            <a:off x="363855" y="472440"/>
            <a:ext cx="1768475" cy="702310"/>
          </a:xfrm>
          <a:prstGeom prst="round2SameRect">
            <a:avLst/>
          </a:prstGeom>
          <a:solidFill>
            <a:schemeClr val="accent2"/>
          </a:solidFill>
          <a:ln>
            <a:solidFill>
              <a:schemeClr val="accent2"/>
            </a:solidFill>
          </a:ln>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实践训练</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8" name="文本框 7"/>
          <p:cNvSpPr txBox="1"/>
          <p:nvPr/>
        </p:nvSpPr>
        <p:spPr>
          <a:xfrm>
            <a:off x="222885" y="1226820"/>
            <a:ext cx="11829415" cy="3784600"/>
          </a:xfrm>
          <a:prstGeom prst="rect">
            <a:avLst/>
          </a:prstGeom>
          <a:noFill/>
        </p:spPr>
        <p:txBody>
          <a:bodyPr wrap="square" rtlCol="0">
            <a:spAutoFit/>
          </a:bodyPr>
          <a:lstStyle/>
          <a:p>
            <a:pPr algn="just">
              <a:lnSpc>
                <a:spcPct val="100000"/>
              </a:lnSpc>
            </a:pPr>
            <a:r>
              <a:rPr lang="en-US" altLang="zh-CN" sz="2400">
                <a:solidFill>
                  <a:srgbClr val="FF0000"/>
                </a:solidFill>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方法四：选举出一个分粥委员会和一个监督委员会，形成监督和制约的关系。这个方法基本上做到了公平，可是监督委员会常常会提出种种议案，而分粥委员会又会据理力争，等到分粥时，粥早就凉了。</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r>
              <a:rPr lang="en-US" altLang="zh-CN" sz="2400">
                <a:solidFill>
                  <a:srgbClr val="FF0000"/>
                </a:solidFill>
                <a:sym typeface="+mn-ea"/>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方法五：每个人轮流分粥，但是分粥的那个人要最后一个领粥。令人惊讶的是，在这个制度下，七只碗里的粥每次都是一样多。因为每个主持分粥的人都认识到，如果七只碗里粥的分量不同，他最后肯定享用那份最少的。</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gn="just">
              <a:lnSpc>
                <a:spcPct val="100000"/>
              </a:lnSpc>
            </a:pPr>
            <a:endParaRPr lang="en-US" altLang="zh-CN" sz="2400" b="1">
              <a:solidFill>
                <a:srgbClr val="7030A0"/>
              </a:solidFill>
            </a:endParaRPr>
          </a:p>
          <a:p>
            <a:pPr algn="just">
              <a:lnSpc>
                <a:spcPct val="100000"/>
              </a:lnSpc>
            </a:pPr>
            <a:r>
              <a:rPr lang="en-US" altLang="zh-CN" sz="2400" b="1">
                <a:solidFill>
                  <a:srgbClr val="7030A0"/>
                </a:solidFill>
                <a:sym typeface="+mn-ea"/>
              </a:rPr>
              <a:t>思考与讨论</a:t>
            </a:r>
            <a:endParaRPr lang="en-US" altLang="zh-CN" sz="2400" b="1">
              <a:solidFill>
                <a:srgbClr val="7030A0"/>
              </a:solidFill>
              <a:sym typeface="+mn-ea"/>
            </a:endParaRPr>
          </a:p>
          <a:p>
            <a:pPr algn="just">
              <a:lnSpc>
                <a:spcPct val="100000"/>
              </a:lnSpc>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00000"/>
              </a:lnSpc>
            </a:pPr>
            <a:r>
              <a:rPr lang="en-US" altLang="zh-CN" sz="2400">
                <a:latin typeface="Times New Roman" panose="02020603050405020304" pitchFamily="18" charset="0"/>
                <a:ea typeface="宋体" panose="02010600030101010101" pitchFamily="2" charset="-122"/>
                <a:cs typeface="Times New Roman" panose="02020603050405020304" pitchFamily="18" charset="0"/>
              </a:rPr>
              <a:t>想一想，你还有更好的办法分粥吗？</a:t>
            </a: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par>
    </p:tnLst>
    <p:bldLst>
      <p:bldP spid="5" grpId="1" animBg="1"/>
      <p:bldP spid="8"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71105" y="828040"/>
            <a:ext cx="4611370" cy="56565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1105" y="3604260"/>
            <a:ext cx="4611370" cy="287528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www.izhufu"/>
          <p:cNvPicPr>
            <a:picLocks noChangeAspect="1"/>
          </p:cNvPicPr>
          <p:nvPr>
            <p:custDataLst>
              <p:tags r:id="rId1"/>
            </p:custDataLst>
          </p:nvPr>
        </p:nvPicPr>
        <p:blipFill>
          <a:blip r:embed="rId2"/>
          <a:srcRect l="-11334" t="5679" r="10084" b="-2215"/>
          <a:stretch>
            <a:fillRect/>
          </a:stretch>
        </p:blipFill>
        <p:spPr>
          <a:xfrm>
            <a:off x="7004050" y="1209675"/>
            <a:ext cx="5188585" cy="5082540"/>
          </a:xfrm>
          <a:prstGeom prst="flowChartDelay">
            <a:avLst/>
          </a:prstGeom>
        </p:spPr>
      </p:pic>
      <p:sp>
        <p:nvSpPr>
          <p:cNvPr id="7" name="直角三角形 6"/>
          <p:cNvSpPr/>
          <p:nvPr/>
        </p:nvSpPr>
        <p:spPr>
          <a:xfrm>
            <a:off x="-27940" y="0"/>
            <a:ext cx="12192000" cy="82169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0800000">
            <a:off x="-55245" y="12065"/>
            <a:ext cx="12247245" cy="810895"/>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5" y="6479540"/>
            <a:ext cx="12192635" cy="4292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32410" y="1407795"/>
            <a:ext cx="1318260"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谢</a:t>
            </a:r>
            <a:endParaRPr lang="zh-CN" altLang="zh-CN" sz="8800" b="1" i="1">
              <a:solidFill>
                <a:srgbClr val="0070C0"/>
              </a:solidFill>
              <a:latin typeface="楷体" panose="02010609060101010101" charset="-122"/>
              <a:ea typeface="楷体" panose="02010609060101010101" charset="-122"/>
            </a:endParaRPr>
          </a:p>
        </p:txBody>
      </p:sp>
      <p:sp>
        <p:nvSpPr>
          <p:cNvPr id="8" name="文本框 7"/>
          <p:cNvSpPr txBox="1"/>
          <p:nvPr/>
        </p:nvSpPr>
        <p:spPr>
          <a:xfrm>
            <a:off x="1934845" y="1993900"/>
            <a:ext cx="1463040" cy="1445260"/>
          </a:xfrm>
          <a:prstGeom prst="rect">
            <a:avLst/>
          </a:prstGeom>
          <a:noFill/>
        </p:spPr>
        <p:txBody>
          <a:bodyPr wrap="square" rtlCol="0">
            <a:spAutoFit/>
          </a:bodyPr>
          <a:lstStyle/>
          <a:p>
            <a:r>
              <a:rPr lang="zh-CN" altLang="zh-CN" sz="8800" b="1" i="1">
                <a:solidFill>
                  <a:srgbClr val="00B0F0"/>
                </a:solidFill>
                <a:latin typeface="楷体" panose="02010609060101010101" charset="-122"/>
                <a:ea typeface="楷体" panose="02010609060101010101" charset="-122"/>
              </a:rPr>
              <a:t>谢</a:t>
            </a:r>
            <a:endParaRPr lang="zh-CN" altLang="zh-CN" sz="8800" b="1" i="1">
              <a:solidFill>
                <a:srgbClr val="00B0F0"/>
              </a:solidFill>
              <a:latin typeface="楷体" panose="02010609060101010101" charset="-122"/>
              <a:ea typeface="楷体" panose="02010609060101010101" charset="-122"/>
            </a:endParaRPr>
          </a:p>
        </p:txBody>
      </p:sp>
      <p:sp>
        <p:nvSpPr>
          <p:cNvPr id="2" name="文本框 1"/>
          <p:cNvSpPr txBox="1"/>
          <p:nvPr/>
        </p:nvSpPr>
        <p:spPr>
          <a:xfrm>
            <a:off x="3618230" y="2706370"/>
            <a:ext cx="1318895"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观</a:t>
            </a:r>
            <a:endParaRPr lang="zh-CN" altLang="zh-CN" sz="8800" b="1" i="1">
              <a:solidFill>
                <a:srgbClr val="0070C0"/>
              </a:solidFill>
              <a:latin typeface="楷体" panose="02010609060101010101" charset="-122"/>
              <a:ea typeface="楷体" panose="02010609060101010101" charset="-122"/>
            </a:endParaRPr>
          </a:p>
        </p:txBody>
      </p:sp>
      <p:sp>
        <p:nvSpPr>
          <p:cNvPr id="15" name="文本框 14"/>
          <p:cNvSpPr txBox="1"/>
          <p:nvPr/>
        </p:nvSpPr>
        <p:spPr>
          <a:xfrm>
            <a:off x="5365750" y="3675380"/>
            <a:ext cx="1209675" cy="1445260"/>
          </a:xfrm>
          <a:prstGeom prst="rect">
            <a:avLst/>
          </a:prstGeom>
          <a:noFill/>
        </p:spPr>
        <p:txBody>
          <a:bodyPr wrap="square" rtlCol="0">
            <a:spAutoFit/>
          </a:bodyPr>
          <a:lstStyle/>
          <a:p>
            <a:r>
              <a:rPr lang="zh-CN" altLang="zh-CN" sz="8800" b="1" i="1">
                <a:solidFill>
                  <a:srgbClr val="00B0F0"/>
                </a:solidFill>
                <a:latin typeface="楷体" panose="02010609060101010101" charset="-122"/>
                <a:ea typeface="楷体" panose="02010609060101010101" charset="-122"/>
              </a:rPr>
              <a:t>看</a:t>
            </a:r>
            <a:endParaRPr lang="zh-CN" altLang="zh-CN" sz="8800" b="1" i="1">
              <a:solidFill>
                <a:srgbClr val="00B0F0"/>
              </a:solidFill>
              <a:latin typeface="楷体" panose="02010609060101010101" charset="-122"/>
              <a:ea typeface="楷体" panose="02010609060101010101" charset="-122"/>
            </a:endParaRPr>
          </a:p>
        </p:txBody>
      </p:sp>
      <p:sp>
        <p:nvSpPr>
          <p:cNvPr id="4" name="文本框 3"/>
          <p:cNvSpPr txBox="1"/>
          <p:nvPr/>
        </p:nvSpPr>
        <p:spPr>
          <a:xfrm>
            <a:off x="6349365" y="4846955"/>
            <a:ext cx="977900" cy="1445260"/>
          </a:xfrm>
          <a:prstGeom prst="rect">
            <a:avLst/>
          </a:prstGeom>
          <a:noFill/>
        </p:spPr>
        <p:txBody>
          <a:bodyPr wrap="square" rtlCol="0">
            <a:spAutoFit/>
          </a:bodyPr>
          <a:lstStyle/>
          <a:p>
            <a:r>
              <a:rPr lang="zh-CN" altLang="zh-CN" sz="8800" b="1" i="1">
                <a:solidFill>
                  <a:srgbClr val="0070C0"/>
                </a:solidFill>
                <a:latin typeface="楷体" panose="02010609060101010101" charset="-122"/>
                <a:ea typeface="楷体" panose="02010609060101010101" charset="-122"/>
              </a:rPr>
              <a:t>！</a:t>
            </a:r>
            <a:endParaRPr lang="zh-CN" altLang="zh-CN" sz="8800" b="1" i="1">
              <a:solidFill>
                <a:srgbClr val="0070C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10" grpId="0" bldLvl="0" animBg="1"/>
      <p:bldP spid="10" grpId="1" animBg="1"/>
      <p:bldP spid="7" grpId="0" bldLvl="0" animBg="1"/>
      <p:bldP spid="7" grpId="1" animBg="1"/>
      <p:bldP spid="9" grpId="0" bldLvl="0" animBg="1"/>
      <p:bldP spid="9" grpId="1" animBg="1"/>
      <p:bldP spid="13" grpId="0" bldLvl="0" animBg="1"/>
      <p:bldP spid="13" grpId="1" animBg="1"/>
      <p:bldP spid="12" grpId="0"/>
      <p:bldP spid="8" grpId="0"/>
      <p:bldP spid="2" grpId="0"/>
      <p:bldP spid="1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0230" y="1200785"/>
            <a:ext cx="11235055" cy="5631180"/>
          </a:xfrm>
          <a:prstGeom prst="rect">
            <a:avLst/>
          </a:prstGeom>
          <a:solidFill>
            <a:schemeClr val="accent1">
              <a:lumMod val="20000"/>
              <a:lumOff val="80000"/>
            </a:schemeClr>
          </a:solidFill>
        </p:spPr>
        <p:txBody>
          <a:bodyPr wrap="square" rtlCol="0">
            <a:spAutoFit/>
          </a:bodyPr>
          <a:lstStyle/>
          <a:p>
            <a:pPr lvl="0" algn="just" fontAlgn="ctr"/>
            <a:r>
              <a:rPr lang="en-US" altLang="zh-CN" sz="2400"/>
              <a:t>      </a:t>
            </a:r>
            <a:endParaRPr lang="en-US" altLang="zh-CN" sz="2400"/>
          </a:p>
          <a:p>
            <a:pPr lvl="0" algn="just" fontAlgn="ctr"/>
            <a:endParaRPr lang="en-US" altLang="zh-CN" sz="2400"/>
          </a:p>
          <a:p>
            <a:pPr lvl="0" algn="just" fontAlgn="ctr"/>
            <a:endParaRPr lang="en-US" altLang="zh-CN" sz="2400"/>
          </a:p>
          <a:p>
            <a:pPr lvl="0" algn="just" fontAlgn="ctr"/>
            <a:r>
              <a:rPr lang="en-US" altLang="zh-CN" sz="2400"/>
              <a:t>      </a:t>
            </a:r>
            <a:endParaRPr lang="en-US" altLang="zh-CN" sz="2400"/>
          </a:p>
          <a:p>
            <a:pPr lvl="0" algn="just" fontAlgn="ctr"/>
            <a:r>
              <a:rPr lang="en-US" altLang="zh-CN" sz="2400">
                <a:sym typeface="+mn-ea"/>
              </a:rPr>
              <a:t>       </a:t>
            </a:r>
            <a:r>
              <a:rPr lang="zh-CN" altLang="en-US" sz="2400" b="1">
                <a:latin typeface="Times New Roman" panose="02020603050405020304" pitchFamily="18" charset="0"/>
                <a:cs typeface="Times New Roman" panose="02020603050405020304" pitchFamily="18" charset="0"/>
              </a:rPr>
              <a:t>马化腾的创业背景</a:t>
            </a:r>
            <a:endParaRPr lang="zh-CN" altLang="en-US" sz="2400">
              <a:latin typeface="Times New Roman" panose="02020603050405020304" pitchFamily="18" charset="0"/>
              <a:cs typeface="Times New Roman" panose="02020603050405020304" pitchFamily="18" charset="0"/>
            </a:endParaRPr>
          </a:p>
          <a:p>
            <a:pPr lvl="0" algn="just" fontAlgn="ctr"/>
            <a:r>
              <a:rPr lang="en-US" altLang="zh-CN" sz="2400">
                <a:sym typeface="+mn-ea"/>
              </a:rPr>
              <a:t>       </a:t>
            </a:r>
            <a:r>
              <a:rPr lang="zh-CN" altLang="en-US" sz="2400">
                <a:latin typeface="Times New Roman" panose="02020603050405020304" pitchFamily="18" charset="0"/>
                <a:cs typeface="Times New Roman" panose="02020603050405020304" pitchFamily="18" charset="0"/>
              </a:rPr>
              <a:t>马化腾于1971年10月出生于广东潮阳，1984年随父母从海南迁至深圳，1989—1993年，就读于深圳大学计算机专业，大学毕业后，进入润迅通信发展有限公司，从专注于寻呼软件开发的软件工程师一直做到开发部主管。1998年，马化腾创办腾讯计算机系统有限公司。2009年，当选中国经济十年商业领袖。2010年，在福布斯富豪排行榜排名第249位，大陆富豪第六位。2010年5月14日，在“2010新财富500富人榜”，以3 342亿元的资产排名第五位。</a:t>
            </a:r>
            <a:endParaRPr lang="zh-CN" altLang="en-US" sz="2400">
              <a:latin typeface="Times New Roman" panose="02020603050405020304" pitchFamily="18" charset="0"/>
              <a:cs typeface="Times New Roman" panose="02020603050405020304" pitchFamily="18" charset="0"/>
            </a:endParaRPr>
          </a:p>
          <a:p>
            <a:pPr lvl="0" algn="just" fontAlgn="ctr"/>
            <a:r>
              <a:rPr lang="en-US" altLang="zh-CN" sz="2400">
                <a:sym typeface="+mn-ea"/>
              </a:rPr>
              <a:t>       </a:t>
            </a:r>
            <a:r>
              <a:rPr lang="zh-CN" altLang="en-US" sz="2400" b="1">
                <a:latin typeface="Times New Roman" panose="02020603050405020304" pitchFamily="18" charset="0"/>
                <a:cs typeface="Times New Roman" panose="02020603050405020304" pitchFamily="18" charset="0"/>
              </a:rPr>
              <a:t>马化腾创业团队的构建</a:t>
            </a:r>
            <a:endParaRPr lang="zh-CN" altLang="en-US" sz="2400">
              <a:latin typeface="Times New Roman" panose="02020603050405020304" pitchFamily="18" charset="0"/>
              <a:cs typeface="Times New Roman" panose="02020603050405020304" pitchFamily="18" charset="0"/>
            </a:endParaRPr>
          </a:p>
          <a:p>
            <a:pPr lvl="0" algn="just" fontAlgn="ctr"/>
            <a:r>
              <a:rPr lang="en-US" altLang="zh-CN" sz="2400">
                <a:sym typeface="+mn-ea"/>
              </a:rPr>
              <a:t>       </a:t>
            </a:r>
            <a:r>
              <a:rPr lang="zh-CN" altLang="en-US" sz="2400">
                <a:latin typeface="Times New Roman" panose="02020603050405020304" pitchFamily="18" charset="0"/>
                <a:cs typeface="Times New Roman" panose="02020603050405020304" pitchFamily="18" charset="0"/>
              </a:rPr>
              <a:t>马化腾当年相邀四位伙伴共同创业，由马化腾出主要的启动资金。有人想加钱、占更大的股份，马化腾却说不行：“根据我对你能力的判断，你不适合拿更多的股份。”因为未来的潜力要和应有的股份匹配，不匹配就要出问题。什么问题？</a:t>
            </a:r>
            <a:endParaRPr lang="zh-CN" altLang="en-US" sz="2400">
              <a:latin typeface="Times New Roman" panose="02020603050405020304" pitchFamily="18" charset="0"/>
              <a:cs typeface="Times New Roman" panose="02020603050405020304" pitchFamily="18" charset="0"/>
            </a:endParaRPr>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3" name="同侧圆角矩形 2"/>
          <p:cNvSpPr/>
          <p:nvPr/>
        </p:nvSpPr>
        <p:spPr>
          <a:xfrm>
            <a:off x="163830" y="335915"/>
            <a:ext cx="2504440" cy="701675"/>
          </a:xfrm>
          <a:prstGeom prst="round2SameRect">
            <a:avLst/>
          </a:prstGeom>
          <a:solidFill>
            <a:srgbClr val="0070C0"/>
          </a:solidFill>
          <a:effectLst>
            <a:outerShdw blurRad="50800" dist="38100" dir="10800000" algn="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rPr>
              <a:t>【案例引入】</a:t>
            </a:r>
            <a:endParaRPr kumimoji="0" lang="en-US" altLang="zh-CN" sz="2400" b="1" i="0" u="none" strike="noStrike" kern="1200" cap="none" spc="0" normalizeH="0" baseline="0" noProof="0">
              <a:ln>
                <a:noFill/>
              </a:ln>
              <a:solidFill>
                <a:schemeClr val="bg1"/>
              </a:solidFill>
              <a:effectLst/>
              <a:uLnTx/>
              <a:uFillTx/>
              <a:latin typeface="Times New Roman" panose="02020603050405020304" pitchFamily="18" charset="0"/>
              <a:ea typeface="华文行楷" panose="02010800040101010101" pitchFamily="2" charset="-122"/>
              <a:cs typeface="Times New Roman" panose="02020603050405020304" pitchFamily="18" charset="0"/>
            </a:endParaRPr>
          </a:p>
        </p:txBody>
      </p:sp>
      <p:sp>
        <p:nvSpPr>
          <p:cNvPr id="5" name="文本框 4"/>
          <p:cNvSpPr txBox="1"/>
          <p:nvPr/>
        </p:nvSpPr>
        <p:spPr>
          <a:xfrm>
            <a:off x="2710815" y="1610995"/>
            <a:ext cx="6939915" cy="521970"/>
          </a:xfrm>
          <a:prstGeom prst="rect">
            <a:avLst/>
          </a:prstGeom>
          <a:noFill/>
        </p:spPr>
        <p:txBody>
          <a:bodyPr wrap="square" rtlCol="0">
            <a:spAutoFit/>
          </a:bodyPr>
          <a:p>
            <a:pPr algn="ctr"/>
            <a:r>
              <a:rPr lang="zh-CN" altLang="en-US" sz="2800">
                <a:latin typeface="Times New Roman" panose="02020603050405020304" pitchFamily="18" charset="0"/>
                <a:ea typeface="宋体" panose="02010600030101010101" pitchFamily="2" charset="-122"/>
                <a:cs typeface="Times New Roman" panose="02020603050405020304" pitchFamily="18" charset="0"/>
              </a:rPr>
              <a:t>QQ</a:t>
            </a:r>
            <a:r>
              <a:rPr lang="zh-CN" altLang="en-US" sz="2800" b="1">
                <a:latin typeface="宋体" panose="02010600030101010101" pitchFamily="2" charset="-122"/>
                <a:ea typeface="宋体" panose="02010600030101010101" pitchFamily="2" charset="-122"/>
              </a:rPr>
              <a:t>之父马化腾和他的创业团队</a:t>
            </a:r>
            <a:endParaRPr lang="zh-CN" altLang="en-US" sz="2800" b="1">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9095" y="500380"/>
            <a:ext cx="11489055" cy="5631180"/>
          </a:xfrm>
          <a:prstGeom prst="rect">
            <a:avLst/>
          </a:prstGeom>
          <a:solidFill>
            <a:schemeClr val="accent1">
              <a:lumMod val="20000"/>
              <a:lumOff val="80000"/>
            </a:schemeClr>
          </a:solidFill>
        </p:spPr>
        <p:txBody>
          <a:bodyPr wrap="square" rtlCol="0">
            <a:spAutoFit/>
          </a:bodyPr>
          <a:lstStyle/>
          <a:p>
            <a:pPr lvl="0" algn="just" fontAlgn="ctr"/>
            <a:r>
              <a:rPr lang="zh-CN" altLang="en-US" sz="2400"/>
              <a:t>拿大股的不做事，做事的股份又少，矛盾就会发生。投资理财讲师张雪奎对此很赞成。中国有句老话：生意好做，伙计难搁。团队的利益问题、权利问题考虑在先就打好了地基。不过，虽然主要资金由马化腾出，他却自愿把所占的股份降到一半以下，只持有</a:t>
            </a:r>
            <a:r>
              <a:rPr lang="zh-CN" altLang="en-US" sz="2400">
                <a:latin typeface="Times New Roman" panose="02020603050405020304" pitchFamily="18" charset="0"/>
                <a:cs typeface="Times New Roman" panose="02020603050405020304" pitchFamily="18" charset="0"/>
              </a:rPr>
              <a:t>47.5%</a:t>
            </a:r>
            <a:r>
              <a:rPr lang="zh-CN" altLang="en-US" sz="2400"/>
              <a:t>的股份。“要他们的总和比我多一点点，不要形成一种垄断、独裁的局面。”</a:t>
            </a:r>
            <a:endParaRPr lang="zh-CN" altLang="en-US" sz="2400"/>
          </a:p>
          <a:p>
            <a:pPr lvl="0" algn="just" fontAlgn="ctr"/>
            <a:r>
              <a:rPr lang="en-US" altLang="zh-CN" sz="2400">
                <a:sym typeface="+mn-ea"/>
              </a:rPr>
              <a:t>       </a:t>
            </a:r>
            <a:r>
              <a:rPr lang="zh-CN" altLang="en-US" sz="2400" b="1"/>
              <a:t>马化腾创立腾讯</a:t>
            </a:r>
            <a:endParaRPr lang="zh-CN" altLang="en-US" sz="2400"/>
          </a:p>
          <a:p>
            <a:pPr lvl="0" algn="just" fontAlgn="ctr"/>
            <a:r>
              <a:rPr lang="en-US" altLang="zh-CN" sz="2400">
                <a:sym typeface="+mn-ea"/>
              </a:rPr>
              <a:t>       </a:t>
            </a:r>
            <a:r>
              <a:rPr lang="zh-CN" altLang="en-US" sz="2400"/>
              <a:t>马化腾有个朋友跟另外两个人合伙开了家公司。不过三个人都很强势，经常意见不合，下面的员工不知道该听谁的，最后收场很难看。为了避免彼此争夺权力，马化腾在当年创立腾讯之初就和四个伙伴约定清楚：各展所长、各管一摊。因为都是多年同学，彼此特长都知根知底。彼此定位不同，就能从不同的角度来判断，确保认识全面。而且，没有人能够独断，保证了讨论的空间。如此设计能使创始团队在维持张力的同时保持和谐。最后马化腾持有大股，该做决定的时候能一锤定音。这就是马化腾，创业初期就预估到今后可能遇到的问题，同时提前准备好应对的办法。</a:t>
            </a:r>
            <a:endParaRPr lang="zh-CN" altLang="en-US" sz="2400"/>
          </a:p>
          <a:p>
            <a:pPr lvl="0" algn="just" fontAlgn="ctr"/>
            <a:r>
              <a:rPr lang="en-US" altLang="zh-CN" sz="2400">
                <a:sym typeface="+mn-ea"/>
              </a:rPr>
              <a:t>       </a:t>
            </a:r>
            <a:r>
              <a:rPr lang="zh-CN" altLang="en-US" sz="2400"/>
              <a:t>张雪奎认为马化腾深深领悟了“不谋万世者，不足谋一时；不谋全局者，不足谋一域”的精髓。</a:t>
            </a:r>
            <a:r>
              <a:rPr lang="zh-CN" altLang="en-US" sz="2400">
                <a:latin typeface="Times New Roman" panose="02020603050405020304" pitchFamily="18" charset="0"/>
                <a:cs typeface="Times New Roman" panose="02020603050405020304" pitchFamily="18" charset="0"/>
              </a:rPr>
              <a:t>2006</a:t>
            </a:r>
            <a:r>
              <a:rPr lang="zh-CN" altLang="en-US" sz="2400"/>
              <a:t>年</a:t>
            </a:r>
            <a:r>
              <a:rPr lang="zh-CN" altLang="en-US" sz="2400">
                <a:latin typeface="Times New Roman" panose="02020603050405020304" pitchFamily="18" charset="0"/>
                <a:cs typeface="Times New Roman" panose="02020603050405020304" pitchFamily="18" charset="0"/>
              </a:rPr>
              <a:t>2</a:t>
            </a:r>
            <a:r>
              <a:rPr lang="zh-CN" altLang="en-US" sz="2400"/>
              <a:t>月，有麦肯锡和高盛背景的空降兵刘炽平从马化腾手中接过总裁的位置。</a:t>
            </a:r>
            <a:endParaRPr lang="zh-CN" altLang="en-US" sz="2400"/>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3845" y="362585"/>
            <a:ext cx="11489055" cy="6369685"/>
          </a:xfrm>
          <a:prstGeom prst="rect">
            <a:avLst/>
          </a:prstGeom>
          <a:solidFill>
            <a:schemeClr val="accent1">
              <a:lumMod val="20000"/>
              <a:lumOff val="80000"/>
            </a:schemeClr>
          </a:solidFill>
        </p:spPr>
        <p:txBody>
          <a:bodyPr wrap="square" rtlCol="0">
            <a:spAutoFit/>
          </a:bodyPr>
          <a:lstStyle/>
          <a:p>
            <a:pPr lvl="0" algn="just" fontAlgn="ctr"/>
            <a:r>
              <a:rPr lang="en-US" altLang="zh-CN" sz="2400">
                <a:sym typeface="+mn-ea"/>
              </a:rPr>
              <a:t>       </a:t>
            </a:r>
            <a:r>
              <a:rPr lang="zh-CN" altLang="en-US" sz="2400"/>
              <a:t>“总裁就是作为</a:t>
            </a:r>
            <a:r>
              <a:rPr lang="zh-CN" altLang="en-US" sz="2400">
                <a:latin typeface="Times New Roman" panose="02020603050405020304" pitchFamily="18" charset="0"/>
                <a:cs typeface="Times New Roman" panose="02020603050405020304" pitchFamily="18" charset="0"/>
              </a:rPr>
              <a:t>CEO</a:t>
            </a:r>
            <a:r>
              <a:rPr lang="zh-CN" altLang="en-US" sz="2400"/>
              <a:t>的继承人，我们是这样培养的。”</a:t>
            </a:r>
            <a:r>
              <a:rPr lang="zh-CN" altLang="en-US" sz="2400">
                <a:latin typeface="Times New Roman" panose="02020603050405020304" pitchFamily="18" charset="0"/>
                <a:cs typeface="Times New Roman" panose="02020603050405020304" pitchFamily="18" charset="0"/>
              </a:rPr>
              <a:t>34</a:t>
            </a:r>
            <a:r>
              <a:rPr lang="zh-CN" altLang="en-US" sz="2400"/>
              <a:t>岁的马化腾说出这句话的时候，不仅表明已开始为自己培养接班人，也意味着，当年与马化腾携手创业的四个伙伴将听这位外来空降兵的号令。刘炽平因协助腾讯上市与马化腾相熟，对腾讯的情况“十分了解”。</a:t>
            </a:r>
            <a:r>
              <a:rPr lang="zh-CN" altLang="en-US" sz="2400">
                <a:latin typeface="Times New Roman" panose="02020603050405020304" pitchFamily="18" charset="0"/>
                <a:cs typeface="Times New Roman" panose="02020603050405020304" pitchFamily="18" charset="0"/>
              </a:rPr>
              <a:t>2005</a:t>
            </a:r>
            <a:r>
              <a:rPr lang="zh-CN" altLang="en-US" sz="2400"/>
              <a:t>年初，他先是做了腾讯的首席战略投资官，一年之后被任命为总裁。</a:t>
            </a:r>
            <a:endParaRPr lang="zh-CN" altLang="en-US" sz="2400"/>
          </a:p>
          <a:p>
            <a:pPr lvl="0" algn="just" fontAlgn="ctr"/>
            <a:r>
              <a:rPr lang="en-US" altLang="zh-CN" sz="2400">
                <a:sym typeface="+mn-ea"/>
              </a:rPr>
              <a:t>       </a:t>
            </a:r>
            <a:r>
              <a:rPr lang="zh-CN" altLang="en-US" sz="2400"/>
              <a:t>对比一些大公司常常空降陌生的大总裁，这样的做法显然更具稳定性。同样是任命总裁，陈天桥就是一声令下，唐骏一步到位，而之前两个人只有数面之交。中国互联网行业常常拿陈天桥来反衬马化腾。一个“疾如风，侵略如火”；一个“徐如林，不动如山”。</a:t>
            </a:r>
            <a:endParaRPr lang="zh-CN" altLang="en-US" sz="2400"/>
          </a:p>
          <a:p>
            <a:pPr lvl="0" algn="just" fontAlgn="ctr"/>
            <a:r>
              <a:rPr lang="en-US" altLang="zh-CN" sz="2400">
                <a:sym typeface="+mn-ea"/>
              </a:rPr>
              <a:t>       </a:t>
            </a:r>
            <a:r>
              <a:rPr lang="zh-CN" altLang="en-US" sz="2400">
                <a:latin typeface="Times New Roman" panose="02020603050405020304" pitchFamily="18" charset="0"/>
                <a:cs typeface="Times New Roman" panose="02020603050405020304" pitchFamily="18" charset="0"/>
              </a:rPr>
              <a:t>2005</a:t>
            </a:r>
            <a:r>
              <a:rPr lang="zh-CN" altLang="en-US" sz="2400"/>
              <a:t>年，腾讯基本上还是几个创始人各管一块，但其业务已经变得多样化，也更加专业化。马化腾对他的伙伴们讲，一定要培养自己的接班人。“我们的责任是更多地支持接班人去做，更多地在跨部门之间协调，而更多的决策和具体的事情都是交给他们去做”。现在，公司有两个</a:t>
            </a:r>
            <a:r>
              <a:rPr lang="zh-CN" altLang="en-US" sz="2400">
                <a:latin typeface="Times New Roman" panose="02020603050405020304" pitchFamily="18" charset="0"/>
                <a:cs typeface="Times New Roman" panose="02020603050405020304" pitchFamily="18" charset="0"/>
              </a:rPr>
              <a:t>CTO</a:t>
            </a:r>
            <a:r>
              <a:rPr lang="zh-CN" altLang="en-US" sz="2400"/>
              <a:t>：一个是创始人张志东，另一个是从微软空降的熊明华。九人的核心高管团队里有四人为外部空降。“没办法，”马化腾说，“因为有些专业知识，无论怎么补课，就是到不了那个级别。指望通过你的提高去迎合公司发展的风险太大，所以一定要请人来替换你的功能。”如</a:t>
            </a:r>
            <a:r>
              <a:rPr lang="zh-CN" altLang="en-US" sz="2400">
                <a:latin typeface="Times New Roman" panose="02020603050405020304" pitchFamily="18" charset="0"/>
                <a:cs typeface="Times New Roman" panose="02020603050405020304" pitchFamily="18" charset="0"/>
              </a:rPr>
              <a:t>CFO</a:t>
            </a:r>
            <a:r>
              <a:rPr lang="zh-CN" altLang="en-US" sz="2400"/>
              <a:t>曾振国、首席探索官网大为等。</a:t>
            </a:r>
            <a:endParaRPr lang="zh-CN" altLang="en-US" sz="2400"/>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3845" y="362585"/>
            <a:ext cx="11489055" cy="3415030"/>
          </a:xfrm>
          <a:prstGeom prst="rect">
            <a:avLst/>
          </a:prstGeom>
          <a:solidFill>
            <a:schemeClr val="accent1">
              <a:lumMod val="20000"/>
              <a:lumOff val="80000"/>
            </a:schemeClr>
          </a:solidFill>
        </p:spPr>
        <p:txBody>
          <a:bodyPr wrap="square" rtlCol="0">
            <a:spAutoFit/>
          </a:bodyPr>
          <a:lstStyle/>
          <a:p>
            <a:pPr lvl="0" algn="just" fontAlgn="ctr"/>
            <a:r>
              <a:rPr lang="en-US" altLang="zh-CN" sz="2400">
                <a:sym typeface="+mn-ea"/>
              </a:rPr>
              <a:t>       </a:t>
            </a:r>
            <a:r>
              <a:rPr sz="2400">
                <a:latin typeface="宋体" panose="02010600030101010101" pitchFamily="2" charset="-122"/>
                <a:ea typeface="宋体" panose="02010600030101010101" pitchFamily="2" charset="-122"/>
                <a:cs typeface="宋体" panose="02010600030101010101" pitchFamily="2" charset="-122"/>
              </a:rPr>
              <a:t>要搞资本运作、要跟国际大公司合作就是要靠空降兵们积累多年的专业知识。张雪奎认为，这充分显示了马化腾的胸怀和智慧。现在，市场和销售交给刘炽平，各条具体业务线交给各高层，马化腾跟踪和掌握前沿的信息。每天晚上马化腾都泡在网上、各大门户的科技频道，看看国内的</a:t>
            </a:r>
            <a:r>
              <a:rPr sz="2400">
                <a:latin typeface="Times New Roman" panose="02020603050405020304" pitchFamily="18" charset="0"/>
                <a:ea typeface="宋体" panose="02010600030101010101" pitchFamily="2" charset="-122"/>
                <a:cs typeface="Times New Roman" panose="02020603050405020304" pitchFamily="18" charset="0"/>
              </a:rPr>
              <a:t>IT</a:t>
            </a:r>
            <a:r>
              <a:rPr sz="2400">
                <a:latin typeface="宋体" panose="02010600030101010101" pitchFamily="2" charset="-122"/>
                <a:ea typeface="宋体" panose="02010600030101010101" pitchFamily="2" charset="-122"/>
                <a:cs typeface="宋体" panose="02010600030101010101" pitchFamily="2" charset="-122"/>
              </a:rPr>
              <a:t>社区。看到有意思的产品，下载下来用一下；新出来的网络游戏，也要玩一玩。身为腾讯的“首席体验官”，马化腾要求每个“产品经理要把自己当成一个挑剔的用户”。一个新产品出来，要先以一个普通网民的身份去感受，哪里不方便，哪个按键用起来别扭，哪里颜色刺眼，要对细节提出建设性建议。用户界面和人机交互的设计，也是他的兴趣所在。</a:t>
            </a:r>
            <a:endParaRPr sz="2400">
              <a:latin typeface="宋体" panose="02010600030101010101" pitchFamily="2" charset="-122"/>
              <a:ea typeface="宋体" panose="02010600030101010101" pitchFamily="2" charset="-122"/>
              <a:cs typeface="宋体" panose="02010600030101010101" pitchFamily="2" charset="-122"/>
            </a:endParaRPr>
          </a:p>
          <a:p>
            <a:pPr lvl="0" algn="r" fontAlgn="ctr"/>
            <a:r>
              <a:rPr sz="2400">
                <a:latin typeface="宋体" panose="02010600030101010101" pitchFamily="2" charset="-122"/>
                <a:ea typeface="宋体" panose="02010600030101010101" pitchFamily="2" charset="-122"/>
                <a:cs typeface="宋体" panose="02010600030101010101" pitchFamily="2" charset="-122"/>
              </a:rPr>
              <a:t>（资料来源：百度文库）</a:t>
            </a:r>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
          </p:cNvPr>
          <p:cNvPicPr>
            <a:picLocks noChangeAspect="1"/>
          </p:cNvPicPr>
          <p:nvPr/>
        </p:nvPicPr>
        <p:blipFill>
          <a:blip r:embed="rId2"/>
          <a:stretch>
            <a:fillRect/>
          </a:stretch>
        </p:blipFill>
        <p:spPr>
          <a:xfrm>
            <a:off x="11461750" y="6131560"/>
            <a:ext cx="551815" cy="551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流程图: 过程 6"/>
          <p:cNvSpPr/>
          <p:nvPr/>
        </p:nvSpPr>
        <p:spPr>
          <a:xfrm>
            <a:off x="690245" y="690880"/>
            <a:ext cx="10813415" cy="5988050"/>
          </a:xfrm>
          <a:prstGeom prst="flowChartProcess">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pic>
        <p:nvPicPr>
          <p:cNvPr id="2" name="图片 1" descr="千库网1">
            <a:hlinkClick r:id="rId2" action="ppaction://hlinksldjump"/>
          </p:cNvPr>
          <p:cNvPicPr>
            <a:picLocks noChangeAspect="1"/>
          </p:cNvPicPr>
          <p:nvPr/>
        </p:nvPicPr>
        <p:blipFill>
          <a:blip r:embed="rId3"/>
          <a:stretch>
            <a:fillRect/>
          </a:stretch>
        </p:blipFill>
        <p:spPr>
          <a:xfrm>
            <a:off x="11461750" y="6131560"/>
            <a:ext cx="551815" cy="551815"/>
          </a:xfrm>
          <a:prstGeom prst="rect">
            <a:avLst/>
          </a:prstGeom>
        </p:spPr>
      </p:pic>
      <p:sp>
        <p:nvSpPr>
          <p:cNvPr id="12" name="文本框 11"/>
          <p:cNvSpPr txBox="1"/>
          <p:nvPr/>
        </p:nvSpPr>
        <p:spPr>
          <a:xfrm>
            <a:off x="1069340" y="961390"/>
            <a:ext cx="1932305" cy="460375"/>
          </a:xfrm>
          <a:prstGeom prst="rect">
            <a:avLst/>
          </a:prstGeom>
          <a:noFill/>
        </p:spPr>
        <p:txBody>
          <a:bodyPr wrap="square" rtlCol="0" anchor="t">
            <a:spAutoFit/>
          </a:bodyPr>
          <a:lstStyle/>
          <a:p>
            <a:r>
              <a:rPr lang="en-US" altLang="zh-CN" sz="2400" b="1" dirty="0">
                <a:solidFill>
                  <a:srgbClr val="00B0F0"/>
                </a:solidFill>
                <a:latin typeface="宋体" panose="02010600030101010101" pitchFamily="2" charset="-122"/>
                <a:ea typeface="宋体" panose="02010600030101010101" pitchFamily="2" charset="-122"/>
                <a:sym typeface="+mn-ea"/>
              </a:rPr>
              <a:t>案例点评：</a:t>
            </a:r>
            <a:endParaRPr lang="en-US" altLang="zh-CN" sz="2400" b="1" dirty="0">
              <a:solidFill>
                <a:srgbClr val="00B0F0"/>
              </a:solidFill>
              <a:latin typeface="宋体" panose="02010600030101010101" pitchFamily="2" charset="-122"/>
              <a:ea typeface="宋体" panose="02010600030101010101" pitchFamily="2" charset="-122"/>
              <a:sym typeface="+mn-ea"/>
            </a:endParaRPr>
          </a:p>
        </p:txBody>
      </p:sp>
      <p:sp>
        <p:nvSpPr>
          <p:cNvPr id="3" name="文本框 2"/>
          <p:cNvSpPr txBox="1"/>
          <p:nvPr/>
        </p:nvSpPr>
        <p:spPr>
          <a:xfrm>
            <a:off x="1597660" y="5075555"/>
            <a:ext cx="1932305" cy="460375"/>
          </a:xfrm>
          <a:prstGeom prst="rect">
            <a:avLst/>
          </a:prstGeom>
          <a:noFill/>
        </p:spPr>
        <p:txBody>
          <a:bodyPr wrap="square" rtlCol="0" anchor="t">
            <a:spAutoFit/>
          </a:bodyPr>
          <a:lstStyle/>
          <a:p>
            <a:r>
              <a:rPr lang="en-US" altLang="zh-CN" sz="2400" b="1" dirty="0">
                <a:solidFill>
                  <a:srgbClr val="00B0F0"/>
                </a:solidFill>
                <a:latin typeface="宋体" panose="02010600030101010101" pitchFamily="2" charset="-122"/>
                <a:ea typeface="宋体" panose="02010600030101010101" pitchFamily="2" charset="-122"/>
                <a:sym typeface="+mn-ea"/>
              </a:rPr>
              <a:t>案例思考：</a:t>
            </a:r>
            <a:endParaRPr lang="en-US" altLang="zh-CN" sz="2400" b="1" dirty="0">
              <a:solidFill>
                <a:srgbClr val="00B0F0"/>
              </a:solidFill>
              <a:latin typeface="宋体" panose="02010600030101010101" pitchFamily="2" charset="-122"/>
              <a:ea typeface="宋体" panose="02010600030101010101" pitchFamily="2" charset="-122"/>
              <a:sym typeface="+mn-ea"/>
            </a:endParaRPr>
          </a:p>
        </p:txBody>
      </p:sp>
      <p:sp>
        <p:nvSpPr>
          <p:cNvPr id="4" name="文本框 3"/>
          <p:cNvSpPr txBox="1"/>
          <p:nvPr/>
        </p:nvSpPr>
        <p:spPr>
          <a:xfrm>
            <a:off x="1069340" y="1469390"/>
            <a:ext cx="10164445" cy="3415030"/>
          </a:xfrm>
          <a:prstGeom prst="rect">
            <a:avLst/>
          </a:prstGeom>
          <a:noFill/>
        </p:spPr>
        <p:txBody>
          <a:bodyPr wrap="square" rtlCol="0">
            <a:spAutoFit/>
          </a:bodyPr>
          <a:lstStyle/>
          <a:p>
            <a:r>
              <a:rPr lang="en-US" altLang="zh-CN" sz="2400"/>
              <a:t>      </a:t>
            </a:r>
            <a:r>
              <a:rPr lang="zh-CN" altLang="en-US" sz="2400"/>
              <a:t>创业团队对创业成功具有重要的意义，但并非所有的团队都能获得成功。对团队的管理也非常重要。由于创业团队本身具有动态性特征，团队管理是贯穿于创业团队整个生命周期的工作。创业团队管理的重点是在维持团队稳定的前提下，发挥团队的多样性优势。团队管理是一门艺术，要针对具体情况灵活进行，但也有一些普遍性的原则可以利用。第一，选择。创建团队的第一步就是选择团队成员；第二，沟通。沟通是团队管理重要的一环，也是避免决策失误的手段；第三，个人发展。只有给员工提供广阔的发展空间，才会有高产出；第四，激励。有效的激励不仅仅是指物质激励，还包括精神激励，可以通过岗位设置、授权、薪酬机制等来实现。</a:t>
            </a:r>
            <a:endParaRPr lang="zh-CN" altLang="en-US" sz="2400"/>
          </a:p>
        </p:txBody>
      </p:sp>
      <p:sp>
        <p:nvSpPr>
          <p:cNvPr id="5" name="文本框 4"/>
          <p:cNvSpPr txBox="1"/>
          <p:nvPr/>
        </p:nvSpPr>
        <p:spPr>
          <a:xfrm>
            <a:off x="1645920" y="5674995"/>
            <a:ext cx="9010650" cy="829945"/>
          </a:xfrm>
          <a:prstGeom prst="rect">
            <a:avLst/>
          </a:prstGeom>
          <a:noFill/>
        </p:spPr>
        <p:txBody>
          <a:bodyPr wrap="square" rtlCol="0">
            <a:spAutoFit/>
          </a:bodyPr>
          <a:lstStyle/>
          <a:p>
            <a:r>
              <a:rPr lang="zh-CN" altLang="en-US" sz="2400">
                <a:latin typeface="Times New Roman" panose="02020603050405020304" pitchFamily="18" charset="0"/>
                <a:cs typeface="Times New Roman" panose="02020603050405020304" pitchFamily="18" charset="0"/>
              </a:rPr>
              <a:t>1. 马化腾的团队给你带来什么启发？</a:t>
            </a:r>
            <a:endParaRPr lang="zh-CN" altLang="en-US" sz="2400">
              <a:latin typeface="Times New Roman" panose="02020603050405020304" pitchFamily="18" charset="0"/>
              <a:cs typeface="Times New Roman" panose="02020603050405020304" pitchFamily="18" charset="0"/>
            </a:endParaRPr>
          </a:p>
          <a:p>
            <a:r>
              <a:rPr lang="zh-CN" altLang="en-US" sz="2400">
                <a:latin typeface="Times New Roman" panose="02020603050405020304" pitchFamily="18" charset="0"/>
                <a:cs typeface="Times New Roman" panose="02020603050405020304" pitchFamily="18" charset="0"/>
              </a:rPr>
              <a:t>2. 如果你要创业，该如何选择自己的合作伙伴？</a:t>
            </a:r>
            <a:endParaRPr lang="zh-CN" alt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3" grpId="1"/>
      <p:bldP spid="4" grpId="0"/>
      <p:bldP spid="4"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srcRect l="42719"/>
          <a:stretch>
            <a:fillRect/>
          </a:stretch>
        </p:blipFill>
        <p:spPr>
          <a:xfrm rot="16200000">
            <a:off x="5960745" y="-5959475"/>
            <a:ext cx="271780" cy="12191365"/>
          </a:xfrm>
          <a:prstGeom prst="rect">
            <a:avLst/>
          </a:prstGeom>
        </p:spPr>
      </p:pic>
      <p:sp>
        <p:nvSpPr>
          <p:cNvPr id="4" name="矩形 3"/>
          <p:cNvSpPr/>
          <p:nvPr/>
        </p:nvSpPr>
        <p:spPr>
          <a:xfrm>
            <a:off x="590550" y="930910"/>
            <a:ext cx="10988040" cy="922020"/>
          </a:xfrm>
          <a:prstGeom prst="rect">
            <a:avLst/>
          </a:prstGeom>
          <a:noFill/>
          <a:ln>
            <a:noFill/>
          </a:ln>
        </p:spPr>
        <p:txBody>
          <a:bodyPr wrap="square" rtlCol="0" anchor="t">
            <a:spAutoFit/>
          </a:bodyPr>
          <a:lstStyle/>
          <a:p>
            <a:pPr algn="ctr"/>
            <a:r>
              <a:rPr lang="zh-CN" alt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任务一</a:t>
            </a:r>
            <a:r>
              <a:rPr lang="en-US" altLang="zh-CN"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  </a:t>
            </a:r>
            <a:r>
              <a:rPr lang="zh-CN" alt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rPr>
              <a:t>创业团队组建</a:t>
            </a:r>
            <a:endParaRPr lang="zh-CN" altLang="en-US" sz="5400" b="1">
              <a:ln w="9525">
                <a:solidFill>
                  <a:schemeClr val="bg1"/>
                </a:solidFill>
                <a:prstDash val="solid"/>
              </a:ln>
              <a:solidFill>
                <a:schemeClr val="accent6">
                  <a:lumMod val="50000"/>
                </a:schemeClr>
              </a:solidFill>
              <a:effectLst>
                <a:outerShdw blurRad="12700" dist="38100" dir="2700000" algn="tl" rotWithShape="0">
                  <a:schemeClr val="accent5">
                    <a:lumMod val="60000"/>
                    <a:lumOff val="40000"/>
                  </a:schemeClr>
                </a:outerShdw>
              </a:effectLst>
            </a:endParaRPr>
          </a:p>
        </p:txBody>
      </p:sp>
      <p:sp>
        <p:nvSpPr>
          <p:cNvPr id="7" name="流程图: 可选过程 6"/>
          <p:cNvSpPr/>
          <p:nvPr/>
        </p:nvSpPr>
        <p:spPr>
          <a:xfrm>
            <a:off x="1093470" y="2372360"/>
            <a:ext cx="9759950" cy="3636010"/>
          </a:xfrm>
          <a:prstGeom prst="flowChartAlternateProcess">
            <a:avLst/>
          </a:prstGeom>
          <a:solidFill>
            <a:schemeClr val="accent1">
              <a:lumMod val="60000"/>
              <a:lumOff val="40000"/>
            </a:schemeClr>
          </a:solidFill>
          <a:ln>
            <a:solidFill>
              <a:schemeClr val="accent1">
                <a:lumMod val="20000"/>
                <a:lumOff val="80000"/>
              </a:schemeClr>
            </a:solidFill>
          </a:ln>
          <a:effectLst>
            <a:outerShdw blurRad="368300" dist="114300" dir="13200000" sx="101000" sy="101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95425" y="2822575"/>
            <a:ext cx="8956675" cy="2968625"/>
          </a:xfrm>
          <a:prstGeom prst="rect">
            <a:avLst/>
          </a:prstGeom>
          <a:solidFill>
            <a:schemeClr val="accent1">
              <a:lumMod val="60000"/>
              <a:lumOff val="40000"/>
            </a:schemeClr>
          </a:solidFill>
        </p:spPr>
        <p:txBody>
          <a:bodyPr wrap="square" rtlCol="0">
            <a:spAutoFit/>
          </a:bodyPr>
          <a:lstStyle/>
          <a:p>
            <a:pPr>
              <a:lnSpc>
                <a:spcPct val="130000"/>
              </a:lnSpc>
            </a:pP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人是要有帮助的。荷花虽好，也要绿叶扶持。一个篱笆打三个桩，一个好汉要有三个帮。</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——毛泽东</a:t>
            </a:r>
            <a:endParaRPr lang="zh-CN" altLang="en-US" sz="2400">
              <a:latin typeface="楷体" panose="02010609060101010101" charset="-122"/>
              <a:ea typeface="楷体" panose="02010609060101010101" charset="-122"/>
              <a:cs typeface="楷体" panose="02010609060101010101" charset="-122"/>
            </a:endParaRPr>
          </a:p>
          <a:p>
            <a:pPr>
              <a:lnSpc>
                <a:spcPct val="130000"/>
              </a:lnSpc>
            </a:pPr>
            <a:r>
              <a:rPr lang="en-US" altLang="zh-CN"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rPr>
              <a:t>领军人物好比是阿拉伯数字中的</a:t>
            </a:r>
            <a:r>
              <a:rPr lang="zh-CN" altLang="en-US" sz="2400">
                <a:latin typeface="Times New Roman" panose="02020603050405020304" pitchFamily="18" charset="0"/>
                <a:ea typeface="楷体" panose="02010609060101010101" charset="-122"/>
                <a:cs typeface="Times New Roman" panose="02020603050405020304" pitchFamily="18" charset="0"/>
              </a:rPr>
              <a:t>1，有了这个1，带上一个0，它就是10，两个0就是100，三个0就是1 000</a:t>
            </a:r>
            <a:r>
              <a:rPr lang="zh-CN" altLang="en-US" sz="2400">
                <a:latin typeface="楷体" panose="02010609060101010101" charset="-122"/>
                <a:ea typeface="楷体" panose="02010609060101010101" charset="-122"/>
                <a:cs typeface="楷体" panose="02010609060101010101" charset="-122"/>
              </a:rPr>
              <a:t>。</a:t>
            </a:r>
            <a:endParaRPr lang="zh-CN" altLang="en-US" sz="2400">
              <a:latin typeface="楷体" panose="02010609060101010101" charset="-122"/>
              <a:ea typeface="楷体" panose="02010609060101010101" charset="-122"/>
              <a:cs typeface="楷体" panose="02010609060101010101" charset="-122"/>
            </a:endParaRPr>
          </a:p>
          <a:p>
            <a:pPr algn="r">
              <a:lnSpc>
                <a:spcPct val="130000"/>
              </a:lnSpc>
            </a:pPr>
            <a:r>
              <a:rPr lang="zh-CN" altLang="en-US" sz="2400">
                <a:latin typeface="楷体" panose="02010609060101010101" charset="-122"/>
                <a:ea typeface="楷体" panose="02010609060101010101" charset="-122"/>
                <a:cs typeface="楷体" panose="02010609060101010101" charset="-122"/>
              </a:rPr>
              <a:t>——联想创始人 柳传志</a:t>
            </a:r>
            <a:endParaRPr lang="zh-CN" altLang="en-US" sz="2400">
              <a:latin typeface="楷体" panose="02010609060101010101" charset="-122"/>
              <a:ea typeface="楷体" panose="02010609060101010101" charset="-122"/>
              <a:cs typeface="楷体" panose="02010609060101010101" charset="-122"/>
            </a:endParaRPr>
          </a:p>
        </p:txBody>
      </p:sp>
      <p:pic>
        <p:nvPicPr>
          <p:cNvPr id="27" name="图片 26" descr="返回.png">
            <a:hlinkClick r:id="rId2" action="ppaction://hlinksldjump"/>
          </p:cNvPr>
          <p:cNvPicPr>
            <a:picLocks noChangeAspect="1"/>
          </p:cNvPicPr>
          <p:nvPr/>
        </p:nvPicPr>
        <p:blipFill>
          <a:blip r:embed="rId3" cstate="print"/>
          <a:stretch>
            <a:fillRect/>
          </a:stretch>
        </p:blipFill>
        <p:spPr>
          <a:xfrm>
            <a:off x="11343005" y="6145530"/>
            <a:ext cx="543560" cy="543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bldLvl="0" animBg="1"/>
      <p:bldP spid="7" grpId="1" animBg="1"/>
      <p:bldP spid="8" grpId="0" bldLvl="0" animBg="1"/>
    </p:bldLst>
  </p:timing>
</p:sld>
</file>

<file path=ppt/tags/tag1.xml><?xml version="1.0" encoding="utf-8"?>
<p:tagLst xmlns:p="http://schemas.openxmlformats.org/presentationml/2006/main">
  <p:tag name="KSO_WM_UNIT_PLACING_PICTURE_USER_VIEWPORT" val="{&quot;height&quot;:10371,&quot;width&quot;:8239}"/>
</p:tagLst>
</file>

<file path=ppt/tags/tag10.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100.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101.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102.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103.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diagram735_3*i*1"/>
  <p:tag name="KSO_WM_TEMPLATE_CATEGORY" val="diagram"/>
  <p:tag name="KSO_WM_TEMPLATE_INDEX" val="735"/>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5_3*l_h_i*1_1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5_3*l_h_i*1_1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5_3*l_h_i*1_1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5_3*l_h_i*1_1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diagram735_3*i*2"/>
  <p:tag name="KSO_WM_TEMPLATE_CATEGORY" val="diagram"/>
  <p:tag name="KSO_WM_TEMPLATE_INDEX" val="735"/>
  <p:tag name="KSO_WM_UNIT_LAYERLEVEL" val="1"/>
  <p:tag name="KSO_WM_TAG_VERSION" val="1.0"/>
  <p:tag name="KSO_WM_BEAUTIFY_FLAG" val="#wm#"/>
</p:tagLst>
</file>

<file path=ppt/tags/tag11.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5_3*l_h_i*1_2_1"/>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5_3*l_h_i*1_2_2"/>
  <p:tag name="KSO_WM_TEMPLATE_CATEGORY" val="diagram"/>
  <p:tag name="KSO_WM_TEMPLATE_INDEX" val="735"/>
  <p:tag name="KSO_WM_UNIT_LAYERLEVEL" val="1_1_1"/>
  <p:tag name="KSO_WM_TAG_VERSION" val="1.0"/>
  <p:tag name="KSO_WM_BEAUTIFY_FLAG" val="#wm#"/>
  <p:tag name="KSO_WM_UNIT_FILL_FORE_SCHEMECOLOR_INDEX" val="5"/>
  <p:tag name="KSO_WM_UNIT_FILL_TYPE" val="1"/>
  <p:tag name="KSO_WM_UNIT_TEXT_FILL_FORE_SCHEMECOLOR_INDEX" val="5"/>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5_3*l_h_i*1_2_3"/>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5_3*l_h_i*1_2_4"/>
  <p:tag name="KSO_WM_TEMPLATE_CATEGORY" val="diagram"/>
  <p:tag name="KSO_WM_TEMPLATE_INDEX" val="735"/>
  <p:tag name="KSO_WM_UNIT_LAYERLEVEL" val="1_1_1"/>
  <p:tag name="KSO_WM_TAG_VERSION" val="1.0"/>
  <p:tag name="KSO_WM_BEAUTIFY_FLAG" val="#wm#"/>
  <p:tag name="KSO_WM_UNIT_LINE_FORE_SCHEMECOLOR_INDEX" val="5"/>
  <p:tag name="KSO_WM_UNIT_LINE_FILL_TYPE" val="2"/>
</p:tagLst>
</file>

<file path=ppt/tags/tag114.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5_3*l_h_f*1_1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5.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35_3*l_h_f*1_2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6.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7.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18.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19.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2.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120.xml><?xml version="1.0" encoding="utf-8"?>
<p:tagLst xmlns:p="http://schemas.openxmlformats.org/presentationml/2006/main">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5_3*l_h_f*1_3_1"/>
  <p:tag name="KSO_WM_TEMPLATE_CATEGORY" val="diagram"/>
  <p:tag name="KSO_WM_TEMPLATE_INDEX" val="735"/>
  <p:tag name="KSO_WM_UNIT_LAYERLEVEL" val="1_1_1"/>
  <p:tag name="KSO_WM_TAG_VERSION" val="1.0"/>
  <p:tag name="KSO_WM_BEAUTIFY_FLAG" val="#wm#"/>
  <p:tag name="KSO_WM_UNIT_PRESET_TEXT" val="单击此处添加&#13;文本具体内容"/>
  <p:tag name="KSO_WM_UNIT_TEXT_FILL_FORE_SCHEMECOLOR_INDEX" val="14"/>
  <p:tag name="KSO_WM_UNIT_TEXT_FILL_TYPE" val="1"/>
</p:tagLst>
</file>

<file path=ppt/tags/tag121.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22.xml><?xml version="1.0" encoding="utf-8"?>
<p:tagLst xmlns:p="http://schemas.openxmlformats.org/presentationml/2006/main">
  <p:tag name="KSO_WM_SLIDE_MODEL_TYPE" val="timeline"/>
</p:tagLst>
</file>

<file path=ppt/tags/tag123.xml><?xml version="1.0" encoding="utf-8"?>
<p:tagLst xmlns:p="http://schemas.openxmlformats.org/presentationml/2006/main">
  <p:tag name="KSO_WM_SLIDE_MODEL_TYPE" val="timeline"/>
</p:tagLst>
</file>

<file path=ppt/tags/tag124.xml><?xml version="1.0" encoding="utf-8"?>
<p:tagLst xmlns:p="http://schemas.openxmlformats.org/presentationml/2006/main">
  <p:tag name="KSO_WM_SLIDE_MODEL_TYPE" val="timeline"/>
</p:tagLst>
</file>

<file path=ppt/tags/tag125.xml><?xml version="1.0" encoding="utf-8"?>
<p:tagLst xmlns:p="http://schemas.openxmlformats.org/presentationml/2006/main">
  <p:tag name="KSO_WM_SLIDE_MODEL_TYPE" val="timeline"/>
</p:tagLst>
</file>

<file path=ppt/tags/tag126.xml><?xml version="1.0" encoding="utf-8"?>
<p:tagLst xmlns:p="http://schemas.openxmlformats.org/presentationml/2006/main">
  <p:tag name="KSO_WM_UNIT_PLACING_PICTURE_USER_VIEWPORT" val="{&quot;height&quot;:10371,&quot;width&quot;:8239}"/>
</p:tagLst>
</file>

<file path=ppt/tags/tag128.xml><?xml version="1.0" encoding="utf-8"?>
<p:tagLst xmlns:p="http://schemas.openxmlformats.org/presentationml/2006/main">
  <p:tag name="COMMONDATA" val="eyJoZGlkIjoiZGEzZTg1MWU2MGIyNjFjZjM1ODNlOTdmN2M4ZWRkZGIifQ=="/>
</p:tagLst>
</file>

<file path=ppt/tags/tag13.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3_1"/>
  <p:tag name="KSO_WM_UNIT_ID" val="259*m_h_f*1_3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7"/>
  <p:tag name="KSO_WM_UNIT_FILL_TYPE" val="1"/>
  <p:tag name="KSO_WM_UNIT_TEXT_FILL_FORE_SCHEMECOLOR_INDEX" val="14"/>
  <p:tag name="KSO_WM_UNIT_TEXT_FILL_TYPE" val="1"/>
</p:tagLst>
</file>

<file path=ppt/tags/tag15.xml><?xml version="1.0" encoding="utf-8"?>
<p:tagLst xmlns:p="http://schemas.openxmlformats.org/presentationml/2006/main">
  <p:tag name="KSO_WM_SLIDE_ID" val="diagram20201390_1"/>
  <p:tag name="KSO_WM_TEMPLATE_SUBCATEGORY" val="0"/>
  <p:tag name="KSO_WM_SLIDE_TYPE" val="text"/>
  <p:tag name="KSO_WM_SLIDE_SUBTYPE" val="diag"/>
  <p:tag name="KSO_WM_SLIDE_ITEM_CNT" val="4"/>
  <p:tag name="KSO_WM_SLIDE_INDEX" val="1"/>
  <p:tag name="KSO_WM_SLIDE_SIZE" val="879.626*386.852"/>
  <p:tag name="KSO_WM_SLIDE_POSITION" val="40.1868*160.273"/>
  <p:tag name="KSO_WM_DIAGRAM_GROUP_CODE" val="m1-1"/>
  <p:tag name="KSO_WM_SLIDE_DIAGTYPE" val="m"/>
  <p:tag name="KSO_WM_TAG_VERSION" val="1.0"/>
  <p:tag name="KSO_WM_BEAUTIFY_FLAG" val="#wm#"/>
  <p:tag name="KSO_WM_TEMPLATE_CATEGORY" val="diagram"/>
  <p:tag name="KSO_WM_TEMPLATE_INDEX" val="20201390"/>
  <p:tag name="KSO_WM_SLIDE_LAYOUT" val="a_b_m"/>
  <p:tag name="KSO_WM_SLIDE_LAYOUT_CNT" val="1_1_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68787_4*l_i*1_2"/>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68787_4*l_i*1_1"/>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8787_4*l_h_i*1_3_1"/>
  <p:tag name="KSO_WM_TEMPLATE_CATEGORY" val="diagram"/>
  <p:tag name="KSO_WM_TEMPLATE_INDEX" val="20168787"/>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787_4*l_h_i*1_2_1"/>
  <p:tag name="KSO_WM_TEMPLATE_CATEGORY" val="diagram"/>
  <p:tag name="KSO_WM_TEMPLATE_INDEX" val="20168787"/>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Lst>
</file>

<file path=ppt/tags/tag2.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68787_4*l_h_i*1_1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787_4*l_h_i*1_1_2"/>
  <p:tag name="KSO_WM_TEMPLATE_CATEGORY" val="diagram"/>
  <p:tag name="KSO_WM_TEMPLATE_INDEX" val="20168787"/>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2.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787_4*l_h_a*1_1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23.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787_4*l_h_f*1_1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68787_4*l_h_i*1_2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787_4*l_h_i*1_2_2"/>
  <p:tag name="KSO_WM_TEMPLATE_CATEGORY" val="diagram"/>
  <p:tag name="KSO_WM_TEMPLATE_INDEX" val="20168787"/>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6.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787_4*l_h_a*1_2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27.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787_4*l_h_f*1_2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68787_4*l_h_i*1_3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68787_4*l_h_i*1_3_2"/>
  <p:tag name="KSO_WM_TEMPLATE_CATEGORY" val="diagram"/>
  <p:tag name="KSO_WM_TEMPLATE_INDEX" val="20168787"/>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3.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30.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68787_4*l_h_a*1_3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31.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8787_4*l_h_f*1_3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68787_4*l_h_i*1_4_3"/>
  <p:tag name="KSO_WM_TEMPLATE_CATEGORY" val="diagram"/>
  <p:tag name="KSO_WM_TEMPLATE_INDEX" val="20168787"/>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68787_4*l_h_i*1_4_2"/>
  <p:tag name="KSO_WM_TEMPLATE_CATEGORY" val="diagram"/>
  <p:tag name="KSO_WM_TEMPLATE_INDEX" val="20168787"/>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34.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68787_4*l_h_a*1_4_1"/>
  <p:tag name="KSO_WM_TEMPLATE_CATEGORY" val="diagram"/>
  <p:tag name="KSO_WM_TEMPLATE_INDEX" val="20168787"/>
  <p:tag name="KSO_WM_UNIT_LAYERLEVEL" val="1_1_1"/>
  <p:tag name="KSO_WM_TAG_VERSION" val="1.0"/>
  <p:tag name="KSO_WM_BEAUTIFY_FLAG" val="#wm#"/>
  <p:tag name="KSO_WM_UNIT_PRESET_TEXT" val="添加标题"/>
  <p:tag name="KSO_WM_UNIT_TEXT_FILL_FORE_SCHEMECOLOR_INDEX" val="14"/>
  <p:tag name="KSO_WM_UNIT_TEXT_FILL_TYPE" val="1"/>
</p:tagLst>
</file>

<file path=ppt/tags/tag35.xml><?xml version="1.0" encoding="utf-8"?>
<p:tagLst xmlns:p="http://schemas.openxmlformats.org/presentationml/2006/main">
  <p:tag name="KSO_WM_UNIT_SUBTYPE" val="a"/>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68787_4*l_h_f*1_4_1"/>
  <p:tag name="KSO_WM_TEMPLATE_CATEGORY" val="diagram"/>
  <p:tag name="KSO_WM_TEMPLATE_INDEX" val="20168787"/>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8787_4*l_h_i*1_4_1"/>
  <p:tag name="KSO_WM_TEMPLATE_CATEGORY" val="diagram"/>
  <p:tag name="KSO_WM_TEMPLATE_INDEX" val="20168787"/>
  <p:tag name="KSO_WM_UNIT_LAYERLEVEL" val="1_1_1"/>
  <p:tag name="KSO_WM_TAG_VERSION" val="1.0"/>
  <p:tag name="KSO_WM_BEAUTIFY_FLAG" val="#wm#"/>
  <p:tag name="KSO_WM_UNIT_FILL_FORE_SCHEMECOLOR_INDEX" val="8"/>
  <p:tag name="KSO_WM_UNIT_FILL_TYPE" val="1"/>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787_4*l_h_i*1_1_1"/>
  <p:tag name="KSO_WM_TEMPLATE_CATEGORY" val="diagram"/>
  <p:tag name="KSO_WM_TEMPLATE_INDEX" val="20168787"/>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Lst>
</file>

<file path=ppt/tags/tag38.xml><?xml version="1.0" encoding="utf-8"?>
<p:tagLst xmlns:p="http://schemas.openxmlformats.org/presentationml/2006/main">
  <p:tag name="KSO_WM_UNIT_VALUE" val="107*84"/>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168787_4*l_h_x*1_4_1"/>
  <p:tag name="KSO_WM_TEMPLATE_CATEGORY" val="diagram"/>
  <p:tag name="KSO_WM_TEMPLATE_INDEX" val="20168787"/>
  <p:tag name="KSO_WM_UNIT_LAYERLEVEL" val="1_1_1"/>
  <p:tag name="KSO_WM_TAG_VERSION" val="1.0"/>
  <p:tag name="KSO_WM_BEAUTIFY_FLAG" val="#wm#"/>
  <p:tag name="KSO_WM_UNIT_FILL_FORE_SCHEMECOLOR_INDEX" val="14"/>
  <p:tag name="KSO_WM_UNIT_FILL_TYPE" val="1"/>
  <p:tag name="KSO_WM_UNIT_TEXT_FILL_FORE_SCHEMECOLOR_INDEX" val="14"/>
  <p:tag name="KSO_WM_UNIT_TEXT_FILL_TYPE" val="1"/>
</p:tagLst>
</file>

<file path=ppt/tags/tag39.xml><?xml version="1.0" encoding="utf-8"?>
<p:tagLst xmlns:p="http://schemas.openxmlformats.org/presentationml/2006/main">
  <p:tag name="KSO_WM_UNIT_VALUE" val="107*107"/>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68787_4*l_h_x*1_2_1"/>
  <p:tag name="KSO_WM_TEMPLATE_CATEGORY" val="diagram"/>
  <p:tag name="KSO_WM_TEMPLATE_INDEX" val="2016878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4.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40.xml><?xml version="1.0" encoding="utf-8"?>
<p:tagLst xmlns:p="http://schemas.openxmlformats.org/presentationml/2006/main">
  <p:tag name="KSO_WM_UNIT_VALUE" val="107*91"/>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168787_4*l_h_x*1_3_1"/>
  <p:tag name="KSO_WM_TEMPLATE_CATEGORY" val="diagram"/>
  <p:tag name="KSO_WM_TEMPLATE_INDEX" val="2016878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41.xml><?xml version="1.0" encoding="utf-8"?>
<p:tagLst xmlns:p="http://schemas.openxmlformats.org/presentationml/2006/main">
  <p:tag name="KSO_WM_UNIT_VALUE" val="107*95"/>
  <p:tag name="KSO_WM_UNIT_HIGHLIGHT" val="0"/>
  <p:tag name="KSO_WM_UNIT_COMPATIBLE" val="0"/>
  <p:tag name="KSO_WM_UNIT_DIAGRAM_ISNUMVISUAL" val="0"/>
  <p:tag name="KSO_WM_UNIT_DIAGRAM_ISREFERUNIT" val="0"/>
  <p:tag name="KSO_WM_DIAGRAM_GROUP_CODE" val="l1-1"/>
  <p:tag name="KSO_WM_UNIT_TYPE" val="l_x"/>
  <p:tag name="KSO_WM_UNIT_INDEX" val="1_3"/>
  <p:tag name="KSO_WM_UNIT_ID" val="diagram20168787_4*l_x*1_3"/>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42.xml><?xml version="1.0" encoding="utf-8"?>
<p:tagLst xmlns:p="http://schemas.openxmlformats.org/presentationml/2006/main">
  <p:tag name="KSO_WM_UNIT_VALUE" val="107*107"/>
  <p:tag name="KSO_WM_UNIT_HIGHLIGHT" val="0"/>
  <p:tag name="KSO_WM_UNIT_COMPATIBLE" val="0"/>
  <p:tag name="KSO_WM_UNIT_DIAGRAM_ISNUMVISUAL" val="0"/>
  <p:tag name="KSO_WM_UNIT_DIAGRAM_ISREFERUNIT" val="0"/>
  <p:tag name="KSO_WM_DIAGRAM_GROUP_CODE" val="l1-1"/>
  <p:tag name="KSO_WM_UNIT_TYPE" val="l_x"/>
  <p:tag name="KSO_WM_UNIT_INDEX" val="1_2"/>
  <p:tag name="KSO_WM_UNIT_ID" val="diagram20168787_4*l_x*1_2"/>
  <p:tag name="KSO_WM_TEMPLATE_CATEGORY" val="diagram"/>
  <p:tag name="KSO_WM_TEMPLATE_INDEX" val="20168787"/>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43.xml><?xml version="1.0" encoding="utf-8"?>
<p:tagLst xmlns:p="http://schemas.openxmlformats.org/presentationml/2006/main">
  <p:tag name="KSO_WM_UNIT_VALUE" val="107*109"/>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68787_4*l_h_x*1_1_1"/>
  <p:tag name="KSO_WM_TEMPLATE_CATEGORY" val="diagram"/>
  <p:tag name="KSO_WM_TEMPLATE_INDEX" val="20168787"/>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Lst>
</file>

<file path=ppt/tags/tag44.xml><?xml version="1.0" encoding="utf-8"?>
<p:tagLst xmlns:p="http://schemas.openxmlformats.org/presentationml/2006/main">
  <p:tag name="KSO_WM_SLIDE_ID" val="diagram20201379_1"/>
  <p:tag name="KSO_WM_TEMPLATE_SUBCATEGORY" val="0"/>
  <p:tag name="KSO_WM_SLIDE_TYPE" val="text"/>
  <p:tag name="KSO_WM_SLIDE_SUBTYPE" val="diag"/>
  <p:tag name="KSO_WM_SLIDE_ITEM_CNT" val="4"/>
  <p:tag name="KSO_WM_SLIDE_INDEX" val="1"/>
  <p:tag name="KSO_WM_SLIDE_SIZE" val="836.236*301.761"/>
  <p:tag name="KSO_WM_SLIDE_POSITION" val="62.4821*199.679"/>
  <p:tag name="KSO_WM_DIAGRAM_GROUP_CODE" val="m1-1"/>
  <p:tag name="KSO_WM_SLIDE_DIAGTYPE" val="m"/>
  <p:tag name="KSO_WM_TAG_VERSION" val="1.0"/>
  <p:tag name="KSO_WM_BEAUTIFY_FLAG" val="#wm#"/>
  <p:tag name="KSO_WM_TEMPLATE_CATEGORY" val="diagram"/>
  <p:tag name="KSO_WM_TEMPLATE_INDEX" val="20201379"/>
  <p:tag name="KSO_WM_SLIDE_LAYOUT" val="a_b_m"/>
  <p:tag name="KSO_WM_SLIDE_LAYOUT_CNT" val="1_1_1"/>
</p:tagLst>
</file>

<file path=ppt/tags/tag45.xml><?xml version="1.0" encoding="utf-8"?>
<p:tagLst xmlns:p="http://schemas.openxmlformats.org/presentationml/2006/main">
  <p:tag name="KSO_WM_SLIDE_ID" val="diagram20201393_1"/>
  <p:tag name="KSO_WM_TEMPLATE_SUBCATEGORY" val="0"/>
  <p:tag name="KSO_WM_TEMPLATE_MASTER_TYPE" val="0"/>
  <p:tag name="KSO_WM_TEMPLATE_COLOR_TYPE" val="1"/>
  <p:tag name="KSO_WM_SLIDE_TYPE" val="text"/>
  <p:tag name="KSO_WM_SLIDE_SUBTYPE" val="diag"/>
  <p:tag name="KSO_WM_SLIDE_ITEM_CNT" val="3"/>
  <p:tag name="KSO_WM_SLIDE_INDEX" val="1"/>
  <p:tag name="KSO_WM_SLIDE_SIZE" val="784.751*294.408"/>
  <p:tag name="KSO_WM_SLIDE_POSITION" val="97.7443*169.334"/>
  <p:tag name="KSO_WM_DIAGRAM_GROUP_CODE" val="l1-1"/>
  <p:tag name="KSO_WM_SLIDE_DIAGTYPE" val="l"/>
  <p:tag name="KSO_WM_TAG_VERSION" val="1.0"/>
  <p:tag name="KSO_WM_BEAUTIFY_FLAG" val="#wm#"/>
  <p:tag name="KSO_WM_TEMPLATE_CATEGORY" val="diagram"/>
  <p:tag name="KSO_WM_TEMPLATE_INDEX" val="20201393"/>
  <p:tag name="KSO_WM_SLIDE_LAYOUT" val="a_b_l"/>
  <p:tag name="KSO_WM_SLIDE_LAYOUT_CNT" val="1_1_1"/>
</p:tagLst>
</file>

<file path=ppt/tags/tag46.xml><?xml version="1.0" encoding="utf-8"?>
<p:tagLst xmlns:p="http://schemas.openxmlformats.org/presentationml/2006/main">
  <p:tag name="KSO_WM_SLIDE_MODEL_TYPE" val="timeline"/>
</p:tagLst>
</file>

<file path=ppt/tags/tag47.xml><?xml version="1.0" encoding="utf-8"?>
<p:tagLst xmlns:p="http://schemas.openxmlformats.org/presentationml/2006/main">
  <p:tag name="KSO_WM_SLIDE_MODEL_TYPE" val="timeline"/>
</p:tagLst>
</file>

<file path=ppt/tags/tag48.xml><?xml version="1.0" encoding="utf-8"?>
<p:tagLst xmlns:p="http://schemas.openxmlformats.org/presentationml/2006/main">
  <p:tag name="KSO_WM_SLIDE_MODEL_TYPE" val="timeline"/>
</p:tagLst>
</file>

<file path=ppt/tags/tag49.xml><?xml version="1.0" encoding="utf-8"?>
<p:tagLst xmlns:p="http://schemas.openxmlformats.org/presentationml/2006/main">
  <p:tag name="KSO_WM_SLIDE_MODEL_TYPE" val="timeline"/>
</p:tagLst>
</file>

<file path=ppt/tags/tag5.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50.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i"/>
  <p:tag name="KSO_WM_UNIT_INDEX" val="1_1"/>
  <p:tag name="KSO_WM_UNIT_ID" val="diagram726_6*m_i*1_1"/>
  <p:tag name="KSO_WM_TEMPLATE_CATEGORY" val="diagram"/>
  <p:tag name="KSO_WM_TEMPLATE_INDEX" val="726"/>
  <p:tag name="KSO_WM_UNIT_LAYERLEVEL" val="1_1"/>
  <p:tag name="KSO_WM_TAG_VERSION" val="1.0"/>
  <p:tag name="KSO_WM_BEAUTIFY_FLAG" val="#wm#"/>
  <p:tag name="KSO_WM_DIAGRAM_GROUP_CODE" val="m1-1"/>
  <p:tag name="KSO_WM_UNIT_LINE_FORE_SCHEMECOLOR_INDEX" val="6"/>
  <p:tag name="KSO_WM_UNIT_LINE_FILL_TYPE" val="2"/>
</p:tagLst>
</file>

<file path=ppt/tags/tag5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1_3"/>
  <p:tag name="KSO_WM_UNIT_ID" val="diagram726_6*m_h_i*1_1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1_2"/>
  <p:tag name="KSO_WM_UNIT_ID" val="diagram726_6*m_h_i*1_1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54.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1_1"/>
  <p:tag name="KSO_WM_UNIT_ID" val="diagram726_6*m_h_f*1_1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726_6*m_h_i*1_1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5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3_2"/>
  <p:tag name="KSO_WM_UNIT_ID" val="diagram726_6*m_h_i*1_3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2"/>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3_3"/>
  <p:tag name="KSO_WM_UNIT_ID" val="diagram726_6*m_h_i*1_3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2"/>
  <p:tag name="KSO_WM_UNIT_TEXT_FILL_TYPE" val="1"/>
</p:tagLst>
</file>

<file path=ppt/tags/tag58.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3_1"/>
  <p:tag name="KSO_WM_UNIT_ID" val="diagram726_6*m_h_f*1_3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726_6*m_h_i*1_3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60.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5_1"/>
  <p:tag name="KSO_WM_UNIT_ID" val="diagram726_6*m_h_f*1_5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6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2_2"/>
  <p:tag name="KSO_WM_UNIT_ID" val="diagram726_6*m_h_i*1_2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8"/>
  <p:tag name="KSO_WM_UNIT_FILL_TYPE" val="1"/>
  <p:tag name="KSO_WM_UNIT_TEXT_FILL_FORE_SCHEMECOLOR_INDEX" val="2"/>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2_3"/>
  <p:tag name="KSO_WM_UNIT_ID" val="diagram726_6*m_h_i*1_2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8"/>
  <p:tag name="KSO_WM_UNIT_FILL_TYPE" val="1"/>
  <p:tag name="KSO_WM_UNIT_TEXT_FILL_FORE_SCHEMECOLOR_INDEX" val="2"/>
  <p:tag name="KSO_WM_UNIT_TEXT_FILL_TYPE" val="1"/>
</p:tagLst>
</file>

<file path=ppt/tags/tag63.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2_1"/>
  <p:tag name="KSO_WM_UNIT_ID" val="diagram726_6*m_h_f*1_2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726_6*m_h_i*1_2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8"/>
  <p:tag name="KSO_WM_UNIT_FILL_TYPE" val="1"/>
  <p:tag name="KSO_WM_UNIT_TEXT_FILL_FORE_SCHEMECOLOR_INDEX" val="14"/>
  <p:tag name="KSO_WM_UNIT_TEXT_FILL_TYPE"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4_1"/>
  <p:tag name="KSO_WM_UNIT_ID" val="diagram726_6*m_h_i*1_4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9"/>
  <p:tag name="KSO_WM_UNIT_FILL_TYPE" val="1"/>
  <p:tag name="KSO_WM_UNIT_TEXT_FILL_FORE_SCHEMECOLOR_INDEX" val="14"/>
  <p:tag name="KSO_WM_UNIT_TEXT_FILL_TYPE" val="1"/>
</p:tagLst>
</file>

<file path=ppt/tags/tag6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4_2"/>
  <p:tag name="KSO_WM_UNIT_ID" val="diagram726_6*m_h_i*1_4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9"/>
  <p:tag name="KSO_WM_UNIT_FILL_TYPE" val="1"/>
  <p:tag name="KSO_WM_UNIT_TEXT_FILL_FORE_SCHEMECOLOR_INDEX" val="2"/>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4_3"/>
  <p:tag name="KSO_WM_UNIT_ID" val="diagram726_6*m_h_i*1_4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9"/>
  <p:tag name="KSO_WM_UNIT_FILL_TYPE" val="1"/>
  <p:tag name="KSO_WM_UNIT_TEXT_FILL_FORE_SCHEMECOLOR_INDEX" val="2"/>
  <p:tag name="KSO_WM_UNIT_TEXT_FILL_TYPE" val="1"/>
</p:tagLst>
</file>

<file path=ppt/tags/tag68.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4_1"/>
  <p:tag name="KSO_WM_UNIT_ID" val="diagram726_6*m_h_f*1_4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69.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6_1"/>
  <p:tag name="KSO_WM_UNIT_ID" val="diagram726_6*m_h_f*1_6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7.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70.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i"/>
  <p:tag name="KSO_WM_UNIT_INDEX" val="1_1"/>
  <p:tag name="KSO_WM_UNIT_ID" val="diagram726_6*m_i*1_1"/>
  <p:tag name="KSO_WM_TEMPLATE_CATEGORY" val="diagram"/>
  <p:tag name="KSO_WM_TEMPLATE_INDEX" val="726"/>
  <p:tag name="KSO_WM_UNIT_LAYERLEVEL" val="1_1"/>
  <p:tag name="KSO_WM_TAG_VERSION" val="1.0"/>
  <p:tag name="KSO_WM_BEAUTIFY_FLAG" val="#wm#"/>
  <p:tag name="KSO_WM_DIAGRAM_GROUP_CODE" val="m1-1"/>
  <p:tag name="KSO_WM_UNIT_LINE_FORE_SCHEMECOLOR_INDEX" val="6"/>
  <p:tag name="KSO_WM_UNIT_LINE_FILL_TYPE" val="2"/>
</p:tagLst>
</file>

<file path=ppt/tags/tag7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1_3"/>
  <p:tag name="KSO_WM_UNIT_ID" val="diagram726_6*m_h_i*1_1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1_2"/>
  <p:tag name="KSO_WM_UNIT_ID" val="diagram726_6*m_h_i*1_1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2"/>
  <p:tag name="KSO_WM_UNIT_TEXT_FILL_TYPE" val="1"/>
</p:tagLst>
</file>

<file path=ppt/tags/tag74.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1_1"/>
  <p:tag name="KSO_WM_UNIT_ID" val="diagram726_6*m_h_f*1_1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726_6*m_h_i*1_1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5"/>
  <p:tag name="KSO_WM_UNIT_FILL_TYPE" val="1"/>
  <p:tag name="KSO_WM_UNIT_TEXT_FILL_FORE_SCHEMECOLOR_INDEX" val="14"/>
  <p:tag name="KSO_WM_UNIT_TEXT_FILL_TYPE" val="1"/>
</p:tagLst>
</file>

<file path=ppt/tags/tag7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3_2"/>
  <p:tag name="KSO_WM_UNIT_ID" val="diagram726_6*m_h_i*1_3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2"/>
  <p:tag name="KSO_WM_UNIT_TEXT_FILL_TYPE"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3_3"/>
  <p:tag name="KSO_WM_UNIT_ID" val="diagram726_6*m_h_i*1_3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2"/>
  <p:tag name="KSO_WM_UNIT_TEXT_FILL_TYPE" val="1"/>
</p:tagLst>
</file>

<file path=ppt/tags/tag78.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3_1"/>
  <p:tag name="KSO_WM_UNIT_ID" val="diagram726_6*m_h_f*1_3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726_6*m_h_i*1_3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6"/>
  <p:tag name="KSO_WM_UNIT_FILL_TYPE" val="1"/>
  <p:tag name="KSO_WM_UNIT_TEXT_FILL_FORE_SCHEMECOLOR_INDEX" val="14"/>
  <p:tag name="KSO_WM_UNIT_TEXT_FILL_TYPE" val="1"/>
</p:tagLst>
</file>

<file path=ppt/tags/tag8.xml><?xml version="1.0" encoding="utf-8"?>
<p:tagLst xmlns:p="http://schemas.openxmlformats.org/presentationml/2006/main">
  <p:tag name="KSO_WM_TAG_VERSION" val="1.0"/>
  <p:tag name="KSO_WM_BEAUTIFY_FLAG" val="#wm#"/>
  <p:tag name="KSO_WM_UNIT_TYPE" val="i"/>
  <p:tag name="KSO_WM_UNIT_ID" val="diagram160537_4*i*11"/>
  <p:tag name="KSO_WM_TEMPLATE_CATEGORY" val="diagram"/>
  <p:tag name="KSO_WM_TEMPLATE_INDEX" val="160537"/>
  <p:tag name="KSO_WM_UNIT_INDEX" val="11"/>
</p:tagLst>
</file>

<file path=ppt/tags/tag80.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5_1"/>
  <p:tag name="KSO_WM_UNIT_ID" val="diagram726_6*m_h_f*1_5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81.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2_2"/>
  <p:tag name="KSO_WM_UNIT_ID" val="diagram726_6*m_h_i*1_2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8"/>
  <p:tag name="KSO_WM_UNIT_FILL_TYPE" val="1"/>
  <p:tag name="KSO_WM_UNIT_TEXT_FILL_FORE_SCHEMECOLOR_INDEX" val="2"/>
  <p:tag name="KSO_WM_UNIT_TEXT_FILL_TYPE"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2_3"/>
  <p:tag name="KSO_WM_UNIT_ID" val="diagram726_6*m_h_i*1_2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8"/>
  <p:tag name="KSO_WM_UNIT_FILL_TYPE" val="1"/>
  <p:tag name="KSO_WM_UNIT_TEXT_FILL_FORE_SCHEMECOLOR_INDEX" val="2"/>
  <p:tag name="KSO_WM_UNIT_TEXT_FILL_TYPE" val="1"/>
</p:tagLst>
</file>

<file path=ppt/tags/tag83.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2_1"/>
  <p:tag name="KSO_WM_UNIT_ID" val="diagram726_6*m_h_f*1_2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726_6*m_h_i*1_2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8"/>
  <p:tag name="KSO_WM_UNIT_FILL_TYPE" val="1"/>
  <p:tag name="KSO_WM_UNIT_TEXT_FILL_FORE_SCHEMECOLOR_INDEX" val="14"/>
  <p:tag name="KSO_WM_UNIT_TEXT_FILL_TYPE" val="1"/>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4_1"/>
  <p:tag name="KSO_WM_UNIT_ID" val="diagram726_6*m_h_i*1_4_1"/>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9"/>
  <p:tag name="KSO_WM_UNIT_FILL_TYPE" val="1"/>
  <p:tag name="KSO_WM_UNIT_TEXT_FILL_FORE_SCHEMECOLOR_INDEX" val="14"/>
  <p:tag name="KSO_WM_UNIT_TEXT_FILL_TYPE" val="1"/>
</p:tagLst>
</file>

<file path=ppt/tags/tag8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TYPE" val="m_h_i"/>
  <p:tag name="KSO_WM_UNIT_INDEX" val="1_4_2"/>
  <p:tag name="KSO_WM_UNIT_ID" val="diagram726_6*m_h_i*1_4_2"/>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9"/>
  <p:tag name="KSO_WM_UNIT_FILL_TYPE" val="1"/>
  <p:tag name="KSO_WM_UNIT_TEXT_FILL_FORE_SCHEMECOLOR_INDEX" val="2"/>
  <p:tag name="KSO_WM_UNIT_TEXT_FILL_TYPE" val="1"/>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m_h_i"/>
  <p:tag name="KSO_WM_UNIT_INDEX" val="1_4_3"/>
  <p:tag name="KSO_WM_UNIT_ID" val="diagram726_6*m_h_i*1_4_3"/>
  <p:tag name="KSO_WM_TEMPLATE_CATEGORY" val="diagram"/>
  <p:tag name="KSO_WM_TEMPLATE_INDEX" val="726"/>
  <p:tag name="KSO_WM_UNIT_LAYERLEVEL" val="1_1_1"/>
  <p:tag name="KSO_WM_TAG_VERSION" val="1.0"/>
  <p:tag name="KSO_WM_BEAUTIFY_FLAG" val="#wm#"/>
  <p:tag name="KSO_WM_DIAGRAM_GROUP_CODE" val="m1-1"/>
  <p:tag name="KSO_WM_UNIT_FILL_FORE_SCHEMECOLOR_INDEX" val="9"/>
  <p:tag name="KSO_WM_UNIT_FILL_TYPE" val="1"/>
  <p:tag name="KSO_WM_UNIT_TEXT_FILL_FORE_SCHEMECOLOR_INDEX" val="2"/>
  <p:tag name="KSO_WM_UNIT_TEXT_FILL_TYPE" val="1"/>
</p:tagLst>
</file>

<file path=ppt/tags/tag88.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4_1"/>
  <p:tag name="KSO_WM_UNIT_ID" val="diagram726_6*m_h_f*1_4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89.xml><?xml version="1.0" encoding="utf-8"?>
<p:tagLst xmlns:p="http://schemas.openxmlformats.org/presentationml/2006/main">
  <p:tag name="KSO_WM_UNIT_SUBTYPE" val="a"/>
  <p:tag name="KSO_WM_UNIT_PRESET_TEXT" val="单击此处添加文本具体内容"/>
  <p:tag name="KSO_WM_UNIT_NOCLEAR" val="0"/>
  <p:tag name="KSO_WM_UNIT_VALUE" val="22"/>
  <p:tag name="KSO_WM_UNIT_HIGHLIGHT" val="0"/>
  <p:tag name="KSO_WM_UNIT_COMPATIBLE" val="0"/>
  <p:tag name="KSO_WM_UNIT_DIAGRAM_ISNUMVISUAL" val="0"/>
  <p:tag name="KSO_WM_UNIT_DIAGRAM_ISREFERUNIT" val="0"/>
  <p:tag name="KSO_WM_UNIT_TYPE" val="m_h_f"/>
  <p:tag name="KSO_WM_UNIT_INDEX" val="1_6_1"/>
  <p:tag name="KSO_WM_UNIT_ID" val="diagram726_6*m_h_f*1_6_1"/>
  <p:tag name="KSO_WM_TEMPLATE_CATEGORY" val="diagram"/>
  <p:tag name="KSO_WM_TEMPLATE_INDEX" val="726"/>
  <p:tag name="KSO_WM_UNIT_LAYERLEVEL" val="1_1_1"/>
  <p:tag name="KSO_WM_TAG_VERSION" val="1.0"/>
  <p:tag name="KSO_WM_BEAUTIFY_FLAG" val="#wm#"/>
  <p:tag name="KSO_WM_DIAGRAM_GROUP_CODE" val="m1-1"/>
  <p:tag name="KSO_WM_UNIT_TEXT_FILL_FORE_SCHEMECOLOR_INDEX" val="14"/>
  <p:tag name="KSO_WM_UNIT_TEXT_FILL_TYPE" val="1"/>
</p:tagLst>
</file>

<file path=ppt/tags/tag9.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3"/>
  <p:tag name="KSO_WM_UNIT_ID" val="259*m_i*1_3"/>
  <p:tag name="KSO_WM_UNIT_CLEAR" val="1"/>
  <p:tag name="KSO_WM_UNIT_LAYERLEVEL" val="1_1"/>
  <p:tag name="KSO_WM_BEAUTIFY_FLAG" val="#wm#"/>
  <p:tag name="KSO_WM_UNIT_FILL_FORE_SCHEMECOLOR_INDEX" val="7"/>
  <p:tag name="KSO_WM_UNIT_FILL_TYPE" val="1"/>
  <p:tag name="KSO_WM_UNIT_TEXT_FILL_FORE_SCHEMECOLOR_INDEX" val="13"/>
  <p:tag name="KSO_WM_UNIT_TEXT_FILL_TYPE" val="1"/>
</p:tagLst>
</file>

<file path=ppt/tags/tag90.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91.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92.xml><?xml version="1.0" encoding="utf-8"?>
<p:tagLst xmlns:p="http://schemas.openxmlformats.org/presentationml/2006/main">
  <p:tag name="KSO_WM_CHIP_INFOS" val="{&quot;width&quot;:960.134,&quot;height&quot;:317.294,&quot;tags&quot;:{&quot;style&quot;:[&quot;商务&quot;,&quot;简约&quot;],&quot;coloring&quot;:[&quot;多彩色&quot;]},&quot;slide_type&quot;:[&quot;text&quot;],&quot;text&quot;:{&quot;align&quot;:[&quot;cm&quot;],&quot;direction&quot;:[&quot;horizontal&quot;]},&quot;type&quot;:&quot;diagram&quot;,&quot;match_code&quot;:&quot;l(h(f)h(f)h(f)h(f))&quot;,&quot;adjust_rule&quot;:{&quot;width_max&quot;:1152.16077,&quot;width_min&quot;:960.134,&quot;height_max&quot;:380.7528,&quot;height_min&quot;:317.294},&quot;zoom_adjust&quot;:20,&quot;fill_rule&quot;:{&quot;fill_mode&quot;:&quot;adaptive&quot;,&quot;fill_align&quot;:[&quot;cm&quot;]},&quot;adapt_layouttype&quot;:[&quot;topbottom&quot;,&quot;leftright&quot;,&quot;navigation&quot;,&quot;full&quot;]}"/>
  <p:tag name="KSO_WM_CHIP_XID" val="5ea8fa28b578bff8f7541afa"/>
  <p:tag name="KSO_WM_SLIDE_ID" val="diagram20201344_3"/>
  <p:tag name="KSO_WM_TEMPLATE_SUBCATEGORY" val="22"/>
  <p:tag name="KSO_WM_TEMPLATE_MASTER_TYPE" val="0"/>
  <p:tag name="KSO_WM_TEMPLATE_COLOR_TYPE" val="1"/>
  <p:tag name="KSO_WM_SLIDE_TYPE" val="text"/>
  <p:tag name="KSO_WM_SLIDE_SUBTYPE" val="diag"/>
  <p:tag name="KSO_WM_SLIDE_ITEM_CNT" val="4"/>
  <p:tag name="KSO_WM_SLIDE_INDEX" val="3"/>
  <p:tag name="KSO_WM_SLIDE_SIZE" val="960*307.4"/>
  <p:tag name="KSO_WM_SLIDE_POSITION" val="0*116.35"/>
  <p:tag name="KSO_WM_DIAGRAM_GROUP_CODE" val="l1-1"/>
  <p:tag name="KSO_WM_SLIDE_DIAGTYPE" val="l"/>
  <p:tag name="KSO_WM_TAG_VERSION" val="1.0"/>
  <p:tag name="KSO_WM_BEAUTIFY_FLAG" val="#wm#"/>
  <p:tag name="KSO_WM_TEMPLATE_CATEGORY" val="diagram"/>
  <p:tag name="KSO_WM_TEMPLATE_INDEX" val="20201344"/>
  <p:tag name="KSO_WM_SLIDE_LAYOUT" val="l"/>
  <p:tag name="KSO_WM_SLIDE_LAYOUT_CNT" val="1"/>
</p:tagLst>
</file>

<file path=ppt/tags/tag93.xml><?xml version="1.0" encoding="utf-8"?>
<p:tagLst xmlns:p="http://schemas.openxmlformats.org/presentationml/2006/main">
  <p:tag name="KSO_WM_TAG_VERSION" val="1.0"/>
  <p:tag name="KSO_WM_BEAUTIFY_FLAG" val="#wm#"/>
  <p:tag name="KSO_WM_UNIT_TYPE" val="i"/>
  <p:tag name="KSO_WM_UNIT_ID" val="diagram160537_4*i*1"/>
  <p:tag name="KSO_WM_TEMPLATE_CATEGORY" val="diagram"/>
  <p:tag name="KSO_WM_TEMPLATE_INDEX" val="160537"/>
  <p:tag name="KSO_WM_UNIT_INDEX" val="1"/>
</p:tagLst>
</file>

<file path=ppt/tags/tag94.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1"/>
  <p:tag name="KSO_WM_UNIT_ID" val="259*m_i*1_1"/>
  <p:tag name="KSO_WM_UNIT_CLEAR" val="1"/>
  <p:tag name="KSO_WM_UNIT_LAYERLEVEL" val="1_1"/>
  <p:tag name="KSO_WM_BEAUTIFY_FLAG" val="#wm#"/>
  <p:tag name="KSO_WM_UNIT_FILL_FORE_SCHEMECOLOR_INDEX" val="5"/>
  <p:tag name="KSO_WM_UNIT_FILL_TYPE" val="1"/>
  <p:tag name="KSO_WM_UNIT_TEXT_FILL_FORE_SCHEMECOLOR_INDEX" val="13"/>
  <p:tag name="KSO_WM_UNIT_TEXT_FILL_TYPE" val="1"/>
</p:tagLst>
</file>

<file path=ppt/tags/tag95.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1_1"/>
  <p:tag name="KSO_WM_UNIT_ID" val="259*m_h_f*1_1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5"/>
  <p:tag name="KSO_WM_UNIT_FILL_TYPE" val="1"/>
  <p:tag name="KSO_WM_UNIT_TEXT_FILL_FORE_SCHEMECOLOR_INDEX" val="14"/>
  <p:tag name="KSO_WM_UNIT_TEXT_FILL_TYPE" val="1"/>
</p:tagLst>
</file>

<file path=ppt/tags/tag96.xml><?xml version="1.0" encoding="utf-8"?>
<p:tagLst xmlns:p="http://schemas.openxmlformats.org/presentationml/2006/main">
  <p:tag name="KSO_WM_TAG_VERSION" val="1.0"/>
  <p:tag name="KSO_WM_BEAUTIFY_FLAG" val="#wm#"/>
  <p:tag name="KSO_WM_UNIT_TYPE" val="i"/>
  <p:tag name="KSO_WM_UNIT_ID" val="diagram160537_4*i*6"/>
  <p:tag name="KSO_WM_TEMPLATE_CATEGORY" val="diagram"/>
  <p:tag name="KSO_WM_TEMPLATE_INDEX" val="160537"/>
  <p:tag name="KSO_WM_UNIT_INDEX" val="6"/>
</p:tagLst>
</file>

<file path=ppt/tags/tag97.xml><?xml version="1.0" encoding="utf-8"?>
<p:tagLst xmlns:p="http://schemas.openxmlformats.org/presentationml/2006/main">
  <p:tag name="KSO_WM_DIAGRAM_GROUP_CODE" val="m1-1"/>
  <p:tag name="KSO_WM_TAG_VERSION" val="1.0"/>
  <p:tag name="KSO_WM_TEMPLATE_CATEGORY" val="diagram"/>
  <p:tag name="KSO_WM_TEMPLATE_INDEX" val="160537"/>
  <p:tag name="KSO_WM_UNIT_TYPE" val="m_i"/>
  <p:tag name="KSO_WM_UNIT_INDEX" val="1_2"/>
  <p:tag name="KSO_WM_UNIT_ID" val="259*m_i*1_2"/>
  <p:tag name="KSO_WM_UNIT_CLEAR" val="1"/>
  <p:tag name="KSO_WM_UNIT_LAYERLEVEL" val="1_1"/>
  <p:tag name="KSO_WM_BEAUTIFY_FLAG" val="#wm#"/>
  <p:tag name="KSO_WM_UNIT_FILL_FORE_SCHEMECOLOR_INDEX" val="6"/>
  <p:tag name="KSO_WM_UNIT_FILL_TYPE" val="1"/>
  <p:tag name="KSO_WM_UNIT_TEXT_FILL_FORE_SCHEMECOLOR_INDEX" val="13"/>
  <p:tag name="KSO_WM_UNIT_TEXT_FILL_TYPE" val="1"/>
</p:tagLst>
</file>

<file path=ppt/tags/tag98.xml><?xml version="1.0" encoding="utf-8"?>
<p:tagLst xmlns:p="http://schemas.openxmlformats.org/presentationml/2006/main">
  <p:tag name="KSO_WM_TAG_VERSION" val="1.0"/>
  <p:tag name="KSO_WM_TEMPLATE_CATEGORY" val="diagram"/>
  <p:tag name="KSO_WM_TEMPLATE_INDEX" val="160537"/>
  <p:tag name="KSO_WM_UNIT_TYPE" val="m_h_f"/>
  <p:tag name="KSO_WM_UNIT_INDEX" val="1_2_1"/>
  <p:tag name="KSO_WM_UNIT_ID" val="259*m_h_f*1_2_1"/>
  <p:tag name="KSO_WM_UNIT_CLEAR" val="1"/>
  <p:tag name="KSO_WM_UNIT_LAYERLEVEL" val="1_1_1"/>
  <p:tag name="KSO_WM_UNIT_VALUE" val="16"/>
  <p:tag name="KSO_WM_UNIT_HIGHLIGHT" val="0"/>
  <p:tag name="KSO_WM_UNIT_COMPATIBLE" val="0"/>
  <p:tag name="KSO_WM_BEAUTIFY_FLAG" val="#wm#"/>
  <p:tag name="KSO_WM_DIAGRAM_GROUP_CODE" val="m1-1"/>
  <p:tag name="KSO_WM_UNIT_PRESET_TEXT" val="CONSECTETUR ADIPISICING ELIT"/>
  <p:tag name="KSO_WM_UNIT_FILL_FORE_SCHEMECOLOR_INDEX" val="6"/>
  <p:tag name="KSO_WM_UNIT_FILL_TYPE" val="1"/>
  <p:tag name="KSO_WM_UNIT_TEXT_FILL_FORE_SCHEMECOLOR_INDEX" val="14"/>
  <p:tag name="KSO_WM_UNIT_TEXT_FILL_TYPE" val="1"/>
</p:tagLst>
</file>

<file path=ppt/tags/tag99.xml><?xml version="1.0" encoding="utf-8"?>
<p:tagLst xmlns:p="http://schemas.openxmlformats.org/presentationml/2006/main">
  <p:tag name="KSO_WM_UNIT_ISCONTENTSTITLE" val="0"/>
  <p:tag name="KSO_WM_UNIT_PRESET_TEXT" val="优化措施"/>
  <p:tag name="KSO_WM_UNIT_NOCLEAR" val="0"/>
  <p:tag name="KSO_WM_UNIT_VALUE" val="36"/>
  <p:tag name="KSO_WM_UNIT_HIGHLIGHT" val="0"/>
  <p:tag name="KSO_WM_UNIT_COMPATIBLE" val="0"/>
  <p:tag name="KSO_WM_UNIT_DIAGRAM_ISNUMVISUAL" val="0"/>
  <p:tag name="KSO_WM_UNIT_DIAGRAM_ISREFERUNIT" val="0"/>
  <p:tag name="KSO_WM_DIAGRAM_GROUP_CODE" val="m1-1"/>
  <p:tag name="KSO_WM_UNIT_ID" val="diagram20201390_1*a*1"/>
  <p:tag name="KSO_WM_TEMPLATE_CATEGORY" val="diagram"/>
  <p:tag name="KSO_WM_TEMPLATE_INDEX" val="20201390"/>
  <p:tag name="KSO_WM_UNIT_LAYERLEVEL" val="1"/>
  <p:tag name="KSO_WM_TAG_VERSION" val="1.0"/>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TY3Njg1MDMwNTMw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2">
      <extobjdata type="C9F754DE-2CAD-44b6-B708-469DEB6407EB" data="ewoJIkZpbGVJZCIgOiAiMTY3NjgwNDExNjgy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3">
      <extobjdata type="C9F754DE-2CAD-44b6-B708-469DEB6407EB" data="ewoJIkZpbGVJZCIgOiAiMTY3Njg1MDMwNTMwIiwKCSJHcm91cElkIiA6ICIxMjUzMzM2MTkiLAoJIkltYWdlIiA6ICJpVkJPUncwS0dnb0FBQUFOU1VoRVVnQUFCUWdBQUFUV0NBWUFBQUJwSTB1RkFBQUFDWEJJV1hNQUFBc1RBQUFMRXdFQW1wd1lBQUFnQUVsRVFWUjRuT3pkZDNSVTFkN0c4V2RtMGlzaFFnb2RJaVUwcVJGRkxvSWdJcUlvNkJXd1J5blhodlFiUlJFditsSUZBWkdpMkFzV3ZDQ2d5QVdESUYxYWtCaWFFQ0FGU2E4emszbi9pQmtTMDBPSmNiNmZ0VnhPenRubjdEM2pKR2FlN0wxL0Jwdk5aaE1BQUFBQUFBQ0F2eVdEd1dBbzY3enhhZzBFQUFBQUFBQUF3RjhQ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hSa0FJQUFBQUFBQUFPREFDUWdBQUFBQUFBTUNCRVJBQ0FBQUFBQUFBRG95QUVBQUFBQUFBQUhCZ0JJUUFBQUFBQUFDQUF5TWdCQUFBQUFBQUFCd1lBU0VBQUFBQUFBRGd3QWdJQVFBQUFBQUFBQWRHUUFnQUFBQUFBQUE0TUFKQ0FBQUFBQUFBd0lFUkVBSUFBQUFBQUFBT2pJQVFBQUFBQUFBQWNHQUVoQUFBQUFBQUFJQURJeUFFQUFBQUFBQUFIQmdCSVFBQUFBQUFBT0RB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QUFBQUFEZ3dBZ0lBUUFBQUFBQUFBZEdRQWdBQUFBQUFBQTRNQUpDQUFBQUFBQUF3SUVSRUFJQUFBQUFBQUFPaklBUUFBQUFBQUFBY0dBRWhBQUFBRUFObDVTVXBEbHo1dWpjdVhNVmFtODJtelYrL0hnZFBIaXdTdjBsSnlkcjJyUnBpb3FLcXRMMUZaR1RrNk1sUzVZb1BqNytpdlVCQUFEeUdXdzJtNjI2QndFQUFBQ2c2dExUMHpWbzBDQ1pUQ2FOR0RGQ2d3WU5LdmVhL3YzN3kydzJxMmZQbm9xSWlLaFVmems1T1JvMWFwUmlZMk4xenozMzZJa25ucERCWUtqcThFdVVsWldsZ1FNSHltQXdxRnUzYmhvMGFKQ3V1KzY2eTlvSEFBQ093bERPLzZpWlFRZ0FBQURVUVB2MjdkUHMyYk9WbUpnb056YzNTWkxWYWxXUEhqMHFkSDNCTlhmZmZYZWwrM1oxZGRXb1VhTmtzOW4wK2VlZjY3UFBQcXYwUFNyS1pyTnArL2J0aW8yTnZXSjlBQURnNkFnSUFRQUFnQnJvMUtsVFdyOSt2UjU1NUJHdFhidldmcnhXclZxU3BNek1UUHV4dkx3OGJkdTJUWVVYRHprNU9VbVNBZ0lDeXV4bjlPalIrdlRUVDRzZDc5S2xpNEtEZyszM0w4bktsU3YxMVZkZlZmQVpGWldibTJ0L0hCSVNvZ0VEQmxUcFBnQUFvSHhPMVQwQUFBQUFBSlYzNk5BaFNWSllXSmh1dSswMnZmSEdHL1p6VzdkdTFSdHZ2S0c1YytjcUtDaElCb05CTDc3NG9obzFhcVQ3N3J0UHZYcjFxbEFmRnk1YzBOR2pSNVdjbkt3ZmYveXgyUG16Wjg5S2tqWnQycVJ0MjdZVk9aZVhsNmRmZi8xVlRrNU9hdDY4dVZxM2JsMnA1NWVUazJOL1hORzlGUUVBUU5VUUVBSUFBQUExak1WaTBhNWR1eVJKTzNmdTFKQWhRK3puN3JubkhtVmxaU2t2TDArVEowL1d2SG56NU92cksyZG5aLzMyMjI4NmR1eVlldmZ1WGFGKzFxNWRLNXZOcHZUMGRGa3NsbUxuUFR3OFpEUWFsWnljWE94Y1JrYUdmYXpUcGszVG0yKytLVDgvdndvL3g5VFVWRW1TMFdoVVdscWFVbEpTNU92clcrSHJBUUJBeFJFUUFnQUFBRFhNbGkxYmxKNmVycnAxNnlvd01GQ1NkT0RBQVVsUzA2Wk5peFFNV2JseXBjTER3K1hzN0N5ejJheDc3NzFYUm1QNU93MGRPblJJSDMvOHNTUnAyTEJodXUrKyt5bzh2b3lNREQzODhNTXltODNxMWF1WGJybmxGams3TzFmbUtkcERSMmRuWitYbTV1cm8wYVBxMUtsVHBlNEJBQUFxaG9BUUFBQUFxR0ZXclZvbEx5OHZ6Wmt6eDc2SFlKOCtmU1JKTTJmT2xNbGtVbHBhbW1iUG5xMWJicmxGa2lvVUNoYTJiTmt5K3o2QWJkcTBxZlQ0a3BPVDlkeHp6K20yMjI2cjFMVUZFaE1USmVVWFV6R1pUUHJsbDE4SUNBRUF1RUlJQ0FFQUFJQWFaUGp3NFlxUGo1Y2tQZi84ODhYT2p4dzVVcEtVbEpTa2xKUVVIVDU4V0xObno1YkpaS3BVUDdmZmZydWlvcUprTUJncVhhWDR5SkVqa3FUMzMzOWZIVHAwc005eXJJeUNmUWQ5Zkh4a3RWcTFkKzllRFI4K3ZOTDNBUUFBNVNNZ0JBQUFBR3FRaVJNbmFzS0VDWEoyZGxaV1ZsYXg0SzlnMXArbnA2YzhQVDBsU1hQbnpyWHY2VmRSZmZyMDBkNjllL1g5OTk4WEswQlNVWW1KaVJvM2Jwem16cDJyT25YcVZPcmFVNmRPU1pMcTFLa2pnOEdnZmZ2MktUVTFWVDQrUGxVYUN3QUFLQjBCSVFBQUFGQ0R0RzNiVnJObXpkTEJnd2MxYU5BZ3VicTZTcnE0eFBqdHQ5K1d5V1RTMTE5L0xUYzNOOTE2NjYyU3BIdnZ2VmRKU1VtVjZtdk1tREVhTUdDQVBEdzg1T1hsVlNUa1MwbEowZURCZ3lWSjY5ZXZyL1FNeGZKRVIwZExraG8wYUNBWEZ4ZnQyYk5Ia1pHUkdqQmd3R1h0QndBQUVCQUNBQUFBTlk2Zm41K1dMMSt1VHovOXROaU11a2NmZlZTU0ZCOGZMNnZWcW4zNzltbml4SW15Mld5VjdzZkZ4VVd0VzdmV2xpMWJOSDM2ZFBYcDAwZi8vT2MvRlJ3Y2ZGbWVSMm5PbmoycjgrZlBTNUphdFdvbFQwOVByVnk1VXF0WHJ5WWdCQURnQ3FqY1RzVUFBQUFBcXAyTGk0dWsvR3JCTGk0dTlxOEx6cm00dU1ocXRVcVNmUVpoVlFMQ0Fpa3BLYkpZTEZxM2JwM216SmtqaThWU2F0dWNuQnk5OE1JTDJyTm5UNVg3MjdwMXF5VEpZRENvUTRjTzZ0U3BrN3k5dlhYOCtISHQzTG16eXZjRkFBQWxZd1loQUFBQVVNTTRPenRMa2p3OFBMUjA2VkpKRjVjWUwxNjhXQ2FUeWY1MTI3WnRKY2tlR0ZaRlFrS0NKTW5MeTB2VHAwK1hrMVBSanhGVHAwNlZ3V0NRbEY5YzVNU0pFOXEvZjc5bXpweXBGaTFhVktvdm04Mm1kZXZXU1pJNmRlcWsyclZyUzVMNjlldW5sU3RYYXVuU3BlcmN1WE9scXpJREFJRFM4WDlWQUFBQW9JYXB5bjUvZVhsNVJmNWRHYi85OXBza3FYMzc5a1ZtS3hiNDZhZWZ0RzNiTm0zYnRrMG5UcHlRSkdWbFpTa2lJa0tuVDUrdVZGL2J0bTJ6WHpOa3lCRDc4WHZ1dVVmT3pzNDZlZktrUHZyb28wby9Cd0FBVURwbUVBSUFBQUFPb0tDNmNWWldWcVd1czlsc2lvcUtraVNkUEhsU21abVo4dkR3S05MbWNoVXB5Y25KMGVMRml5VkpuVHQzVnNlT0hlM24vUDM5TldqUUlIMzIyV2Y2NElNUEZCb2FXdVE4QUFDb09tWVFBZ0FBQURWTVdjdUZZMkppRkJjWFovL2FZREFvTHk5UEJvTkI5OTkvdndJQ0FpclYxOTY5ZTVXU2tpS1R5YVQ0K0hpOS9QTEx5c25KcWZMWXk3Snc0VUxGeGNYSnk4dEx6ejc3YkxIenc0WU5VNTA2ZFdTMVd2WHl5eS9iZzBzQUFIQnBDQWdCQUFDQUdxYXNJaUZQUGZXVUhuamdBVW1TdTd1N2pFYWpiRGFibGk5ZnJrY2ZmYlRFSmNKbFdibHlwU1RwNXB0djFtT1BQYVk5ZS9ab3pKZ3hpbzJOcmZvVEtNRUhIM3lnZGV2V3lXZzBLaUlpb3NRZzA4UERRMlBIanBYQllGQkdSb1ltVHB5b3I3LysrcElLc0FBQUFBSkNBQUFBb01ZeG04MUZ2aTRja0QzMTFGUDJnaUZEaHc2VmxMOW5ZVkJRVUtYNzJiNTl1L2JzMlNNdkx5K0ZoNGRyOE9EQkdqeDRzR0ppWWpSbXpCaDd1NmlvS0NVa0pNaHNOdHZIWXJWYWxabVpxZlBueit2a3laTktTVWtwc1ErYnphWWxTNWJvM1hmZmxaT1RreVpObXFUT25UdVhPcVpPblRycDRZY2ZscFMvSkhuQmdnVUtEdy9YcWxXcktyM2ZJUUFBeU1jZWhBQUFBRUFOazVPVG81Q1FFRDMrK09PU2lzNG83TisvdjA2ZE9xVU9IVHJveGh0dnRCL2Z1SEdqVnE1Y0tROFBEOWxzTmlVbEpVbFNzWXJFQlJJVEV6VnIxaXdaalVaTm1qUkovdjcra3FRUkkwWW9NREJRUzVjdXRTODFIanQyYkpGckRRWkRzVmw5a3laTlV1L2V2WXNjUzAxTjFZd1pNN1JqeHc3NSsvc3JJaUxDWG5XNUxFT0hEbFZhV3BvKy8veHpTZEtwVTZlMGNPRkN1Ym01YWZYcTFlVmVEd0FBaWpMWW1JOFBBQUFBMUNnV2kwVW1rOGsrVXpBakkwTjMzWFdYSk9ucnI3OHVWa1JFa280ZlA2NVZxMWJwaHg5K1VHWm1waVNwZnYzNmV1ZWRkNHExVFVsSjBkaXhZeFVYRjZkSmt5YXBlL2Z1eGRwY3VIQkJhOWFzMGRhdFczWGl4SWxTbC9uV3FsVkx6ejMzbkxwMDZWSWtqTnkrZmJ0ZWYvMTFYYmh3UWYzNjlkTVRUendoTHkrdlNyME9uMzc2cVpZdlh5NmowYWpiYjc5ZFlXRmg2dHExYTZYdUFRQ0FJekFVL05KUTJua0NRZ0FBQUtCbVMwNU8xcEFoUTlTd1lVTXRXTEJBN3U3dXBiWk5Ta3JTdUhIamxKaVlxT25UcDZ0Tm16YkYybnorK2VmNjVwdHZGQkVSb1pDUWtITDd6ODdPMXRtelozWCsvSG1scEtRb1BUMWRPVGs1eXMzTlZZY09IVXFjRlRoNjlHZ0ZCUVZwK1BEaGF0S2tTZVdlY0NHN2QrK1cxV3BWV0ZoWWxlOEJBTURmSFFFaEFBQUE4RGVYbHBhbW5UdDNxbGV2WGlybjkzOUorWHNHK3ZuNUtUZzR1TVR6VnF0VkZvdEZycTZ1bDN1b0FBQ2dHaEFRQWdBQUFBQUFBQTZzdklDUUtzWUFBQUFBQUFDQUF5TWdCQUFBQUFBQUFCd1lBU0VBQUFBQUFBRGd3QWdJQVFBQUFBQUFBQWRHUUFnQUFBQUFBQUE0TUFKQ0FBQUFBQUFBd0lFUkVBSUFBQUFBQUFBT3pLbTZCd0FBQUFEOGxWMjRjRUVYTGx5UTJXeXU3cUhnS25GMmRsWklTRWgxRHdNQWdLdUdnQkFBQUFENEU2dlZxc2pJU0gzMzNYZUtqWTJ0N3VIZ0t2UHo4OVA4K2ZPcmV4Z0FBRncxQklRQUFBQkFJV2xwYVpvN2Q2NWlZbUtxZXlnQUFBQlhCUUVoQUFCL0l6YWJUVkZSVWRxeFk0ZWlvNk9WbEpTazdPenM2aDRXVUNJM056ZjUrZm1wUllzV0Nnc0xVK3ZXcldVd0dLcDFURmxaV1hyMTFWZDErdlJwK3pGbloyZlZxMWRQYm01dTFUZ3lYRTArUGo3VlBRUUFBSzRxZzgxbXMxWDNJQUFBd0tXTGk0dlRzbVhMRkIwZFhkMURBYXFrUllzV0NnOFBWMkJnWUxXTlllblNwWXFNakpRaytmcjZhdmp3NGVyYXRhdU1SbXI3QVFDQW1zdFF6bDloQ1FnQkFQZ2JpSTZPMXB3NWM1U1ptVm5kUXdFdWlZZUhoNTU3N2ptMWFOSGlxdmNkRnhlbkNSTW15R2F6eVdReWFkcTBhV3JRb01GVkh3Y0FBTURsVmw1QXlCSmpBQUJxdUxpNHVDTGhvTUZnVU0rZVBkV2pSdy9WcjErZlpaSDR5OHJPemxac2JLd2lJeU8xZWZObTJXdzJaV1ptYXM2Y09abzZkZXBWbjBuNDAwOC9xZUJ2NXoxNjlDQWNCQUFBRG9PQUVBQ0FHc3htczJuWnNtWDJjTkRQejA4alI0NVVhR2hvTlk4TUtKK2JtNXRDUWtJVUVoS2k2NisvWG9zWEwxWlNVcEl5TXpPMWJOa3lSVVJFWE5VOUNRdnZPOWlzV2JPcjFpOEFBRUIxWXpNVkFBQnFzS2lvS1B1ZWd3YURRYU5HalNJY1JJMFVHaHFxa1NOSDJnUEI2T2hvUlVWRlhkVXhwS1dsMlIvWHFWUG5xdllOQUFCUW5RZ0lBUUNvd1hiczJHRi8zTE5uVDdWcTFhb2FSd05jbXREUVVQWHMyZFArOWM2ZE82dHRMTlZkVFJrQUFPQnFJaUFFQUtBR0sxeXh1RWVQSHRVNEV1RHlLUHcrUG5Ma1NEV09CQUFBd0hFUUVBSUFVSU1sSlNYWkg5ZXZYNzhhUndKY0hvWGZ4NFhmM3dBQUFMaHlDQWdCQUtqQnNyT3o3WStwVm95L2c4THY0OEx2YndBQUFGdzVCSVFBQUFBQUFBQ0FBeU1nQkFBQUFBQUFBQndZQVNFQUFBQUFBQURnd0FnSUFRQUFBQUFBQUFkR1FBZ0FBQUFBQUFBNE1BSkNBQUFBQUFBQXdJRVJFQUlBQUFBQUFBQU9qSUFRQUFBQUFBQUFjR0FFaEFBQUFBQUFBSUFESXlBRUFBQUFBQUFBSEJnQklRQUFBQUFBQU9EQUNBZ0JBQUFBQUFBQUIwWkFDQUFBQUFBQUFEZ3dBa0lBQUFBQUFBREFnVGxWOXdBQUFFRE5ZckZZbEp5Y3JLU2tKS1drcEVpU2ZIMTk1ZWZucDFxMWFzbkppVjh2QUFBQWdKcUUzK0FCQUVDNXpwOC9yL1hyMSt2N0RkL3A1TW5mNUd3eXlXUXkycGNpNUVteVd2Tmt0bHJWdUhFajllbDdxL3IxNnlkL2YvL3FIRFlBQUFDQUNpQWdCQUFBcGJKYXJmcDg1VW90VzdaTWZ1NHU4bk4zVitkRzlXUW9wYjFOVWxwV2hyNys1RU90ZU9jZGhULyt1QVlQSGl5VHlYUlp4M1hvOEJFRkJ0VFZOZjYxUzIyelkvZGUxZmFycFd1Yk5iMnNmWmNtSXlOVForUGlMa3QvR3pkdlVkZE9IZVR0N1ZYczNKbXo1M1NOZjIyNXVycGVjaitsK2I4NUMxVEwxMGQzRHJoTmdRRjFybGcvQUFBQStHdGdEMElBQUZDcStmUG42Y04zMzFGb2dMOGErZFdTajV0cnFlR2dKQmtrK2JpNXFwRmZMWVVHK092REZXL3JqZm56THZ1NERodzZyT0dQL1V1ejVyMnAwN0ZuUzJ4ekpEcEdvNTZacUdjbnZLRElyZHVWbDVkMzJjZFJXRloydGtZL08wblRaODFUWEh4Q2xlOWpzOW0wYU9rS1BUemlhYTM5ZHFOc05wdjlYR1pXbHA0YUc2SEhSby9Sei9zUFhZNWh5MnExRmp0MjRyZFRXdm5WYWozNCtKT2E5Zm9pV1N4RjIxZ3Nsc3ZTTjY0TWk4V2l2WHYzVnFqdHRtM2I3RnNGbEdiUm9rVktURXlzOURqaTQrTzFiTm15SXUvaDhodzllbFJtczduU2ZWWFVrU05IZFA3OCtTdDJmd0FBYWlwbUVBSUFnQkp0M0xoUkc5YXRVOHNBZjVrTWxmK2Jvb3ZKcEpCci9QVHQyblZxMjY2OWV2ZnVmZG5HNXVIaElZdkZvdlViL3FlOSt3N296WGt6NU92alhhU051NXU3cFB6WmhzN09UdXAwWFRzWlRVWkYvM3BVMTdWclU2VitMUmFyckhsV3VicTRGRHZuWkRMSlpyUHBmNXQvVk9TUDJ6WHRoWW5xMHVtNlN2ZHhKRHBHS1NtcGtxUzVDOTZTeVdUU3JiZjBsQ1I1dUx0cjZIMTNhL0d5ZHpYaCtaZjErQ1BEZGUvZEE2djBYQXE4c1hpNTZ0YTVSb1B2dWtNdUxzNUtTVW5Wc2VNbkpVazMzWGk5SG50NG1KeWNMczRBemN6SzBqUGpuMWUvUHIxMHo1MjNYMUxmdURTWm1abHlkM2VYd1hBeHR2L2xsMSswY09GQ1JVZEhLenc4WEhmY2NZYzhQRHlLWEdlMVdyVnIxeTU5OGNVWDJyZHZueG8zYnF4WnMyYkoxOWUzeEg1KytPRUhyVjI3VmtGQlFaVWEzNFVMRjVTYW1pcXoyYXhSbzBaVjZKcVpNMmZLYkRacjBxUkphdDY4ZWJIenljbkpjbkp5a3BkWDhkbTFGYkZpeFFvZE9uUklRNFlNMGRDaFErWHM3RnloNjJ3Mlc1SFhHUUNBdnhzQ1FnQUFVSXpOWnRQaVJZdlUyTSszU3VGZ0FaUEJxQ2ExZmZYVzRqZlZxMWV2eS9ZQjI4MzFZa0QzbnhjbkZ3c0hKY25aK2VLdk9WTW1qWlhCYU5Da0YxNVJkTXd4L2VmRnllclVvVjJsK3JSYXJYcGx4bHhsWldWcDJndVRkQ0VwV1hXdXFXMWZQdTFVcUwvSEhocXFMcDJ1azlWcTFTY3JWMm5Rd1A3eThIQ3ZVRCtiZi96Si92ajVDYy9xSHpmZFVPVDhQWGZlcmkzYmRpanE4QkV0ZWZ0OTFhMXpqWG9XYXBPU21pYXoyVnptOHV2Q0xHYUwzbjd2WTMzMTM3V3E3ZWVuck93c2V4Z1NHM3RXazE1NHBVajcxTFEwSlo3L1hXOHVYYUhZMkxONmF0UmpNaHBabEZJZGpoMDdwamZmZkZPUFAvNjRZbU5qdFhIalJrVkZSZG5QTDF1MlRNdVhMMWRZV0ppR0RSdW1zMmZQYXRldVhkcXhZNGZTMHRMczdVNmVQS2x4NDhacDVzeVpxbFdyVnJGK0RBYURjbkp5bEpxYUtqYzN0d3FQTHpVMVArZzJtVXpLeTh1cjBQdms0WWNmMXBRcFV6Um16QmpObURGRHJWdTNMbkkrT1RsWjA2Wk4weXV2dkZJa3NIenp6VGZWcmwwNzNYampqV1hlZit6WXNRb1BEOWNISDN5Z0hUdDI2UC8rNy8vazdWMzg1MGRobVptWm1qaHhvaDU5OUZGMTZOQ2gzT2NBQUVCTlJFQUlBQUNLaVk2T1ZscEtpaG9IMTcza2UzbTZ1dWo0MlFSRlIwZXJaY3VXbGJyV1lyRm8wcFQvYU4rQjBwZlRQdjdrMkhMdk0raitSNHA4L2VKL1p1ai9wcjJnMXExYTJJOWxabVpwMHBSWGRDNHV2dVN4V0sxS1MwdTNYOStoWFZ0OXUzR1RuaHp4bURxMGIxTWsvR2p6eDMxTkpwTldmUGlwUGwrMVd2ZmNOVUNEN3VndlQwK1BFdTh2U1hsNWVkb1V1VldTMUtCK1BmWG8zcTFZRzRQQm9Mc0g5bGZVNFNPU3BCMjc5dG9Ed3N5c0xFMmU4b3F5YzNMMCtveHA4aWtuK0pCa24wR1ZsSnlpcE9TTFMwMXROcHVPblRoWjVyVk96azZFZzlYSXhjVkZNVEV4bWpCaGdpVEowOU5USFR0MlZFaElpQm8xYXFTQWdBRDk4TU1QV3IxNnRiWnYzeTVKY25OelU0TUdEZFN4WTBjRkJnYkszOTlmbnA2ZWNuSnkwdW5UcDBzTkNDVnAzTGh4NnRLbFM0WEgxNmRQSDBuU29FR0RLdncrNmRhdG13SURBeFVYRjZkVnExYXBkZXZXMnJkdm43WnUzYW9SSTBiSTFkVlZwMDZkMHFPUFBtcmZoOU5tc3lrek0xUGZmUE9OWnMyYVZlYlBtVHAxNm1qNDhPRmFzbVNKWW1KaXRHYk5HbGtzRm4zeHhSZWxYbU8xV3BXZG5hMUpreVpwNU1pUkdqUm9VSVZmQXdBQWFnb0NRZ0FBVU15K2Zmdms1WHJ4MTRRY2kwWHhxUm55ODNDVHQxdlp4VEhTc25PVWxKbXRBQjlQdVRybDM4UEx4VWtIRGh5b2RFRG81T1NrbHlMRzZabnh6eXNqSTFPK1BqNlNMczVpazZSR0Rldkx5VlQ4VjVxVTFGU2QvLzJDSktseG80WXkvU21nZVB1OWp4VXg0Vm5WOXNzUFJEdzgzRFgrMlgvcDZmRVJTa3RMbDV1YnE4eG1pNnhXcTR4R28zeDl2T1ZYSzM4SjV0RmpKN1Jyeno1SjB2aUlxZXAzeTgxNmFuUjRxYzhoTFQxREt6NzRWTEZuem1uaWMwK1dPcE55eCs2OXVuQWhTWkowT3ZhTWJyM3puK1crUnQ5dml0VEd6VnNrNVFjbEJmdTlUWjR5WGJOZWZWSHU1Y3o0S2p6emNkV25LK1RsNlZsbSsyVXJQdFFubjYrU0pEMDA3TjV5eDRjcnAvRHkyQVVMRnFoNTgrYkYzbHZ4OGZGYXZYcTEzTjNkdFhqeFlnVUZCVlY2Sm05Qis1ZGZmcmxLQllkeWMzTkxQRzZ4V0RSNThtVEZ4TVFVT1o2ZG5TMUppb3lNMUs1ZHU1U1ptWmtmV0I4N3BxZWZmbHBTZnBqZXJGa3pTVkpjWEp3eU16TmxOcHQxNU1pUkVuL083TnUzVHg0ZUhtcmV2TGtHRGh5b0R6NzRRSm1abWZMeDhkRnR0OTJtQXdjTzZQang0d29NREN3MlN6STVPVm1uVHAyU0pOV3JWNi9Teng4QWdKcUFnQkFBQUJTemJldFdlUlRNTE12TTByblVkTjNaNDNyOWIvZCtuVTVPbFkrYmk1d01Ccm4rMFNiSGJKYkZabE5xZHE2OFBkelYrL3FPK2pweXU0Sjh2T1RuNFM0UEYyZjl1R1dMN3IyMzhvR1NsNmVubGkyY1V5VFUrUGI3elpyNStrSkorY3VIL2YzOWlsMjNkdjFHTFhubmZVblM2ek5lTGpmNGtxUUc5WU8xNUkxWmNuVjFrYmVYbHdZUGUwd3BxV25xY2VQMWVuN2ltQ0p0MTMrL1NiTmVYeVJKdXUzVzNzVUN5QUl1THM0eW04M3FmK3N0ZXU2cEVXWDIvODM2N3lWSnZyNCttdjdTWkkyUGVGbTV1V2I1MS9Zck4rajdzNXljSEwzOTNzZjYxeE9QbE5uT1dPaDF6Y2pJTFBlK1Y3S0FCQ3FuY0ZqWHBFbVRFb08vZ2paR28xSEJ3Y0dYMUY5d2NIQ0Y5LzZMajQ5WFJrYUdwTkxmTTA1T1RobzNicHllZlBKSkpTY25xM0hqeHZMNTQ0OEFrblRpeEFtbHBhVXBJQ0JBQVFFQmtxVDMzbnRQa3VUdTdxN1pzMmRMa3NhUEg2K0VoQVFOR3paTWQ5MTFWNGw5blRoeFFvc1dMVkpZV0pnZWVPQUJkZS9lWFFjUEh0UXR0OXdpbzlHb1YxOTlWVTVPSlg4MDJyUnBrNlpQbnk1M2QzZDE3ZHExUXM4ZkFJQ2Fob0FRQUFBVUV4OFhKMCtUU2ZGcDZjcTBXTFZrOGpPcVY4ZGZUOXpWWDcrZU9xUGRSMkowT2o1Qlp4THpaL0ZkVzhkZkRRTHFxblBMYTlXOFlmNE1tLzQzZE5XemN4Y3IxMnFWczVOSjhmRWxMOTJ0aUxKbVBEMDJla3lwNTZxaXpqWCtrcVJmWTQ0cEpUVi9uN2FlUFlydmErWmNLRXhvMUxCK3FXTXNDT0FDNmx4VFpyK3haODVweDY3OHlyT0Q3cmhOTGE0TjBZcTM1c3ZIMjd0SWtaQ3lIRGgwV0UyYk5LcFFHRnFnOExpSFBUcTZ3dGVoK3BVV2FIMzMzWGM2ZCs2Y0hucm9vUXJOK0xOWUxLWGVxN0Fubm5oQ25UcDFzbitka1pHaEN4Y3U2TUtGQzBwTVROUzVjK2QwNnRRcFJVZEgyNy9mQnc0Y3FNYU5HNWQ2ejRDQUFIMzY2YWNhUDM2ODR1UGpGUkVSWVcrL1ljTUd6Wmd4UTBsSlNlclRwNCtHRGgycW5Kd2NiZG15eFg1OWNuS3lEaHc0SUhkMzl6S1gvaGJNdHR5eFk0Y2FOMjZzOFBCd1dTd1crekxsaWp4L0FBRCt6dmcvSVFBQUtDWXJLMU5PUmlrNUoxZXZqbjVFQjQ0ZTE3Yzc5aWlrWHJDdWE5NVVRL3YyTFBHNjFJeE1SZjU4U0VmUG5GV1F2NSttaEEvVDVFWHZ5TmZGUmRrMnl4VVphNnVXell1RWRRVisvLzJDenB5THEvSjlkLys4WDVMazdlV3BzTTdGQ3hQOE9YZ3BiWTgxd3g5Rlh2TCtXUHBibXBWZi9kZStQTmhxdGNwcXRjclQwMFBaT2RsU1R2bmpQWGI4cFA3OTBxdHEyVHhFL3pmdCtRb0hIb1hIM1RxMFpha3pJUXVjaTR1M0wrOUc5U3I4SGl3OE96Y3JLMHQ1ZVhsS1RrNVcyN1p0eTd6SHI3LytxbW5UcG1uS2xDbTY5dHByUzJ4VDhMNDBHQXg2L3ZubkZSMGRyZlQwZEZrczVYOVByMXUzVG5mZGRaY2FOR2hRYWh1ajBhaUhIbnBJWThlTzFaZ3hZelIvL253MWFOQkFQLy84c3lUSng4ZEhJU0VoY25aMlZrNU8wVytHTFZ1MktDOHZUd01HRENpejJFakJhK1hwNmFudzhKSzNBd0FBd0pFUkVBSUFnR0xNdVdhZHlzelVMVjJ1MDh2TFAxTFgwQllLdXFhMi9yZDN2K1o4OHBWR0RlcXZ2bUVkN2JQUGJEYWJ2dHV4VjR1KytrWWRtamRUczNwQk9uanNOeTFmL1oyNmhyYlE5N3YyeWN1ajlPSWNsMkxjMDZQS1hXSmNGWnNqdDBtU2J2NUhkems3Tyt2WThaTmF0K0YvK3RjVGo4aGdNRlI0SHplRE1iK2QxV290dGMzWmMvSDY5dnROOXE5WHJWbXY3dDNDWkRRYTlkeWtLVXBMejZqd3VQY2ZqTkxzK1lzMThia25LOVMrY0VBNDdZVUo4aXpudjlQYjczMnNUNy80dXNMandaVlQrTDlkd1g1OGtuVGd3QUZKK2FGWWVucCtZWjJNakl3U2w5OW1aMmZMYXJWcTh1VEpldjMxMTFXL2Z2MWliUXJldTBhalVhNnVya3BPVGxhclZxM2s3dTR1azhra3M5bXNmZnYyeWQzZFhiTm16WktYbDVjOFBEeTBkdTFhM1hYWFhmS293UGQrdTNidDFLeFpNeDA3ZGt5ZmZQS0p4b3dabyszYnQ4dGdNR2p5NU1scTE2NmRmVy9Dd243NDRRYzVPenRyOE9EQlpkNi9LbnNuQWdEZ1NBZ0lBUUM0aWl3V2k5TFMwcFNhbWxyc243UzBOR1ZsWmNsaXNjaHNOc3RzTnRzZmwzVHNTdTRGWjdGYVZiZVdyd3dHZzk1L2NaemNYUzhXSmptYitMc2kzbnBYQm9OQmZjTTZTcEkyN1B4Wm4zei9nOTRjOXk4RjEvRzN0ODNLeWRITUQ3OVFuVnErU2kvaHcvM2xjTG1YR0V2U3NSTW5kZnprYjVMeXF3U1BPRHhlNStMamxabVpwZXlzYkhXN3ZyTSsrT1J6ZS90bkowd3BNdlB1dFRrTDVQYkhhNWIrUjdoWDFteXJkOTcvV0JiTHhRQnh4R01QcWxuVHhwS2svN3owYi8zN3hlbnk4L09WajQ5UHVUUDhKQ2srSVZFN2R1MVZXSmVPNWJhMUZaclplUGY5ajViYi9tcGJzMmFOZnYvOTZzeFlQSExraVAxeGFtcnFWZW56VWhRT3FRdjI0NU11Vmc4ZU9uU29kdS9lTFNrLzNDc0lFZFBUMDNYOCtIRVpqVWExYWRQR2Z0M0hIMytzTVdQR0ZKdDltcGVYSnlrL1pKczhlYklpSXlOMTdOZ3hlekdQZ3ZQWjJkbWFQSG15cFB6M1ZWcGFtalp0MnFSNTgrWlZLQ1RzMnJXcmpoMDdwcUNnSU8zWXNVTnBhWlZHdUE4QUFDQUFTVVJCVkdrYU9IQ2cyclZycDQwYk4rck5OOSswMzErU2twS1NkT0RBQWQxKysrMnFYYnQybWZlbTJqWUFBR1VqSUFRQTRES3hXQ3hLU0VoUVhGeWM0dUxpbEpDUW9KU1VsQ0loWUdabStVVWdxbE5XVnBiZWVuT1JiTFk4bVp4TSt2ZUQ5eFhiL3k2NGpyLytNL0poalo2NVVOM2F0SlROSmkzNjhoc3RHdjh2QlY5VDlFTzZ1NnVyL3YzZ2ZScjYwZ3haclhsNmZjNXNqUno5cjJKVlFpOUZaWllZV3l3V3paNi9XTGYzdTBWdFFrdXZxUHpkOTV2dGorTVRFaFd2UlB2WGUvY2ZWTWNPN2V3VmtpWHA1RytuaWx4LzV1eTVZdmZNemlsNW5mQytBNGUwS1hKcmtXTk9oV1k3aGJac3JsV2ZyaWgxckFXc1ZxdmVXTHhjelpvMDFoMzkrNWJidm9CTkZ3UENaazBibHh0QW52LzlnaTRrSmVkZlcvYXE2Y3RpNWNxVjlnRHFhanB5NUlqQ3dzS3VlcitWVVJEdWxqVTdybUJKcnJlM3R6MUUzTHQzcnlaT25GaWswRWRaQ3Y0WTRlenNMQ2NuSnprN095czNOMWNoSVNFeUdBekt6YzFWVEV5TURBYURmU2x4Ym02dTB0TFNkTzdjT2JtN3U1ZDQzNmxUcDlxWEVVdXlGelg1K09PUDdjOXR3NFlOMnJoeG8vMWM0WUF3T2pwYU5wdE4xMXhUOXY2ZUVnRWhBQURsSVNBRUFLQVNMQmFMRWhNVEZSY1hwL2o0ZUhzWUdCOGZyOTkvLzczSWJLeWFhUGJNR1RKbHBNamQxVlg5cnU4b0p5ZVRQdC8wb3c0Y1BhRTlSMkxVcDJ0SGRXM1ZYRGUwQzlWMTF6YlJ3V01uWlpOTjF6VnZxdUJyYW12YmdjUGErY3V2MnJCenJ6cTF2RmJ0UXBwbzhNM2QxYmRyUjMzOTQzWmx4Wi9SN0prekZQSENsQXFOSnoyajVLVzFoZmNocThnUzQ0eU1URmt0VnIwMjV3M3Qyck5QVzMvYXFmK2I5cnhhdFd4ZTdMcTB0SFN0L1hianhkZmsxWmZVdm0xcjNUSmdpQ1RwMytPZlVadlFsbXJhcEpHZW4vcXFuaG9aYnArcFY5RG1qVm4vc2Q5N3lQQncxYThYck40OWJ5cldWMjZ1V2ZNV0xaTWs5ZTNkVTk5dDNGemsvQTlidHVtano3NHErY1g1azR6TURNWEZKOHBnTU1obXMybmc3YmRXNkRxcjlXTDROdnZWbDhvdGNMSnN4WWY2NVBOVmtsUXR3UjB1S25qOVM5dHYwbXExS2prNVA4eXR5QXkrMGhSOHZ4VUUrd1ZobTQrUGo0eEdvN0t5c2lUbHoyajA5ZldWSlBzeEp5ZW5VcGZqang4L1hwTW1UVkppWXFMTVpyUGF0V3RYckkzRll0R1pNMmZzNXdwbVAyWm5aK3Y2NjY5WDM3NTl0V0xGQ3RXcVZVdTMzMzU3bFo4akFBQ09qb0FRQUlCU1pHZG42K1RKa3pwKy9MaE9uRGloa3lkUEtqNCt2c2FIZ0tYSnpjM1Z0bTNiOU4vWFh0QnR1L2VyWVVCZFNaS0htNnUySGppc3JKeGM3VGx5VkRlMXoxK1MyS3grc0dKT244MS9YQzlJa3VUcTRxSTl2eHhWVWxxR3RoNDRyT3ZiNU0vU2F4UllSOWs1Wm8yLy8yNE5uRFJOWnJQWlhsVzBMUDk2ZGxLNWhVWXFzc1Q0ejlWNU03T3lOT25GLzJqR0t5K294YlVoUmM1OXRYcWRzc3BZRG0weUdwV1JrVDhUZE1WYjg4c3RCbkwzbmJlclhadFF0V3BSdkFERTIrOTlwTk94WjlTOVcxYzkrNjhuaWdXRS83anBCbTNic1ZzYk4yOHBkbTFwYkRhYjVyKzVURGFiVFhjTzZGZHUrOEloMzUrWFNwZms5NlFrKytPS0ZLbTRWRjVlWHZaOTlLNjB3cStGaTR2TFZlbnpVaFRzeVplVGsxUGkvb0o1ZVhuMmFzTEJ3Y0ZWNmlNakk4TytCNkducDZkc05wdHljM01sU2R1M2J5L1MxbXExYXR1MmJVV09sYlVWZ29lSGgrYlBuNi9ZMkZnOThzZ2pzbHF0OW9DeHdPblRwNVdlbnE1T25UcnAvdnZ2VjBaR2hnWU5HbVFQSzU5KyttbnQzNzlmQ3hZc1VOdTJiZFd3WWNNUys2cm9ucUVBQURncUFrSUFBSlQvSWZiVXFWUDJNUEQ0OGVNNmUvYnMzellNTEluWmJKYVRrNU5NSnFPY1RVWWxwK1hQM3V2ZnJZdHljczM2ZHZ0ZWpiejdObDEzYmY0K1p1ZVRVOVN5VVFQWlpOT3ZwODVJa2pxMUROSFlZWU8wK010MXV2WDZqdXJmcllza0tUazlReTRtbzB3bW81eWNuSlNibTF1aGdQQzFhYy9ycVhFUk1ocU5xdVB2TDFmWC9OREdtcGVucU1QNSs4VTVPVG5KYXJYYS8xczFhOXBZTHM3TytpVTZScExVdWxXTFVwZGdmdlRwVnhyM3pDaDVlM3ZsanpNNVJWOSsvVTI1NDByUHlGRDQ2T2ZVcVVNNzNUM3dkblh0M0tIVUFNTFR3MFBQakg5ZVhUcGRwNGVIMzFja2tQemh4NS9VcTJkM1RSeFRla0dSUng2NFg5ZDM3YVMyclZ1cGxxOXZzU1hmaFdWbVpzbGt5aThrVVZFVzg4V1E3ODlMcGN1VGs1TmJxZlpWc1hEaHdpdmVSNEVSSTBiWXR3SHc4eXMrSy9XdnB2QXN2WktLbE9UbTV1cjQ4ZU9TaWhZeHFZekV4UHpsOVFhRFFVbEpTVnF5WklsTUpwUHV2UE5PUGY3NDR6S1pURHA5K3JRZWZmUlJlWHA2YXRXcS9ObWxwMCtmMXB3NWMzVG8wQ0Z0MnJSSk45OThjNmw5RklTeFVWRlJwYmJadG0yYit2WHJWeXk0ZFhWMTFlREJnN1Z3NFVLOTk5NTdldjc1NTZ2MFBBRUFjSFFFaEFBQWg1U2NuS3lvcUNoRlIwZnIrUEhqaW8yTkxiUEtyQ1B3OVBSVWcvcjE5ZFVQMjFUYngxczdvcUkxdUgyb1pMWm9VSmNPR3ZTUEcreHRMUmFyZGg3K1ZYZjN2RkdTVFIrczN5U0wxU29uazBuWFhkdE1peWMrS1dWbVNYRUprck9UZGtaRnk4L0hXMTl1M3FxR0RScklzNXhsckFXQ0FnUDB5WXJGUldicDJXdzJ6VjJ3eEI0UVB2SG9BMnJYdXBWR1BqTkJrblR1WEx3bWozOWEvLzNtVyszYXMwK1NOT3J4aDNSdHM2Ymw5cmQweFFkS3o4alFIZjM3YXZYYTcwcHNZMVArVEVsSjJ2UHpBZTNkZDFCUGp3N1hIYmVWdk85ZlFUaTVhODgrL2Y1N2tsNmZNVTBlSHZsN3NzMTRaWXJxMXd1U3dXQW85ZjJYa0ppb0pXKy9yM0hQakpaZk85OVMyOWxzMHZSWjg1U1ptYVgvdkRSWjdoWGM1ekhYZkRIaysrYUxEK1RxNnFwcC96ZFhQMnpacHVDZ0FEM3h5QVBxZnNQRnZmaVdyZmhRMzN6N3ZXN3VjYU44ZmJ3cjFBZXVqSlNVRkVuU05kZGNVMlF2d2I1OSsrcjY2NitYSkIwOWVsU1MxS1ZMbHlyMVVYZ0dvb2VIaHpadjNpeVR5YVQxNjlkci9mcjFraTd1aFZoU3BXU0R3YURwMDZmcnpKa3pHajU4ZUlsOUZQeXhvSERBV0tDZzRNclVxVk5WdTNidEVtZVR0bTNiVmxKK2lGalIyY2tBQUtBb0FrSUFnRVBJenM1V2RIUzBEaDA2cEVPSERpazJOcmE2aC9TWDlNSkxVelhsK1FpbFpXWXBNK3VzZnRyeHM3bzFhU2laelpKSFBVbjVZY0NTcjllcC9iVk4xQ2d3ZnhseTIyYU50UFRyOVJvNXFQL0ZtWFMvWDVEU00vWFRpVk02Rm50T1ZwdE4zKzQvb21uL21WNnBNUlVPQi9QeTh2VDZ3aVgyUFFMdnVLMnY3aDdZdjBoUmtBZUdEbEczcnAzVkpyU1ZucDN3dktKK2lkYW9aeWFxZmR2VzZublREZXJTNlRvRi9yRjh1ckRNekN4dDNQeWpCdHpXUjRQdkdsQnFRSmlYbDFja2dIaDQrRDlMRFFjbHlWUm94dCtyTDBmWXcwRkphbEMvL0dXZkxpNHVTanovdXlhK01LM2N0Z1VtdmZDSzVydzJ0Y3ppRlpMMCs0VWtkYnF1dlliY1BWRGhvNS9UdjE5NlZmOGNmSmVlSGhXdVExRy82T3k1ZUwwMGZaWWVlMmlvN2g4eVNKSTA0TFkrZW1qWXZUcDErb3pTTXpMazZWbjF2ZTF3YVJJU0VpUkpnWUdCUlk2LysrNjdDZ29LMHJwMTYyU3oyVlM3ZHUwaTFZb3I0OWRmZjVVa3RXelowajR6MVdhekZabVJtSk9Ubytqb2FCbU4rYk5YTDF5NG9EWnQyc2hvTk5wbk13WUZCWlhhUjNuTDlLWGlTNFFMRjN3cW1FbHBOcHQxL3Z6NU12c0NBQUFsSXlBRUFQd3RXYTFXblRoeFFsRlJVVHAwNkpCaVltTCswak1FalVhamZIeDg1T0hoSVdkbjV5TFZRdi84NzhLUFY2OWVmVm5IRVJnWXFMZVdMdE9LZDk3UnFVTS9hODdXSGJvcE5WVzl1bDZuNE5RMEhZMDlxODgyYmxGT2JxNWVIZjJJL2JxbmhnelU1RVh2YVB5QzVicTM5MDBLcVIrc3MrWmMvVy8vSVcwNStJdmFOMittaG0wNzZPRkhIcW55WG1ESnlTbDZkZlo4N2ZrNVAzQzQ5NTZCZXZ6aC9CbEpKdFBGWDJtYU5Xa2tTYnB3SVVrWExpVFppM2JzUHhpbC9RZnpsekFHMUsyakJ2WHJxVkhEK2hvVi9wQWt5Y1BEWFMvK2U2ekNPbmZVMlhQeHBZNGpMeSt2U1BCMmpYL3RVdHRLUlNzU0Z5eVJyZ3kzUXRmVXJ4Y2tqMUlxd3VibW1uWHkxR2xKMHNEYmJ5MDNITFJZckhyaXliSHFGdFpGdlhwMmw1T1RrLzAxZW5Eb0VEMHorbkZOZVdXR0pPbmpsVi9aQTBKbloyZGxaR1JxMGRJVk9oSWRvd2VHRHRHOWR3K2tTbXcxK08yMzN5UkpyVnExS25LOElDQXIrUGx3MTExM1ZTaUVLOG5odzRjbFNSMDdkclMvcC81Yy9iaGdpYkc3dTdzbVRKaWdTWk1teVdBd2FNcVVLUm84ZUxBa3FVT0hEcVgyVVpXZkNUYWJUZmZjYzQvOC9mM3R5NkNkbkp4VXExYXRVdHNEQUlEU0VSQUNBUDQyMHRMU3RIdjNidTNmdjErLy9QSkxrUmttMWNGa01zbmYzMTgrUGo3eThmR1JyNjl2cVk4OVBUMnI5Q0g1Y2dlRVV2Nkg5VDU5KzJyc04ydTA0b1V4K3VqYkg3VDRxM1dLK3oxSnplb0Y2YWJyMnVpT0c3c1dDWVM4M04wMWI4eElyZDY2VTE5czJxcGpaODRwME45UDdVT2Fhc1VMWS9Ub3EyOG9mTnlrS2djQjY3NzduNWF0K0ZDcGFXbjI0M3YySHRDZXZmbkxpaTNXaS92b3ZiNXdpZHpkM0hVdVBsNlptVmx5Y25KUzkyNWR0ZjlnbEpLUzg1ZGt4aWNrS2o0aFVhZGp6OWdEUWtucTFyV3pwTEtyODFxdGVaVUt3d29IZFZYSktBcUhuMk9lSEtIMmJWdVgyTzUwN0JrOU12SlpTYkpYVlM3TGp6L3RVRXBxbW4xUFExZFhGMWtzRnYyamV6YzlPUFJlU1ZLckZ0ZnFsK2dZMWZhN0dMcU1qNWdxLzlwK2V1U0JmMnJNeENsYXR1SkRiZCs1UjFNanhzdlgxNmZ5VHhCVmR1alFJVWxTdDI3ZGlwM2J1bldyWW1KaVZLZE9uV0xMZmlzYWxtVmxaZW5BZ1FOeWRuWld0MjdkN0g5a3ljbkowV3V2dmFhMHREUmxaV1habHpwblpHUW9JaUpDa25UdzRFRk5uRGl4VXM4bk96dGJMNzc0WW9ublN2b0RUM0J3c0k0Y09XTC9lc0NBQVhJdkpVQ240allBQUdVaklBUUExR2dGb2VDT0hUdjB5eSsvWFBVUGdRYURRWFhxMUZGZ1lLQUNBd01WRUJCZ2YrenY3MS91TEs2L3F2cjE2OHZIdDVZT0h2dE5qOTlaZmlWY0tYOFc1SjAzWGE4N2I3cSt5UEh0VVVma1c2dTI2dFdyVitseC9HL3pqL3J3c3kvMDI2bFl1Ymc0Ni80aGc5UzM5ejgwN3Q5VGRlekV5Ukt2K2ZQc1A0dkZvbTA3ZHVuNUNXTjArc3haZmZIMU43cHdJVWwzRCt5dkVZODlXT0k5OG13WDMwY1RYNWdtZytGaUlHak5zOHBvckhqUVdmZzlVSlgzcDlGMCtXZm1XU3hXZmZEeDU1SmszNnV3SVBTc1ZldGlGZG5CZHczUWYyYk8wNmp3aCszSHpHYUxrcEpTMUNhMHBXN3IyMXRydi8xZWh3NGYwZFJYWjJ2T2ExTXYrMWhSc2pObnp1ajQ4ZU5xMHFSSnNSbUUyZG5aZXV1dHR5UkpUejc1WkxIUXJLSUI0YVpObTVTYm02cytmZnJJMjl2YkhnUzZ1cnJLeDhkSEd6Zm1ML1UzR0F4cTJMQ2hycjMyV2pWcTFFaG1zMW52di8rK3ZVQktlUXFxWVpkVUJibkFuNzkzUEQwOU5YZnVYRTJZTUVFeE1URzY1NTU3OU9DREpYOC9sM1I5V1hKeWNwU1FrQ0IvZjM5NWVIallxelpUQ1JrQThIZEdRQWdBcUhIUzB0SzBhOWN1N2R5NTg2cUZnaWFUU1EwYU5GQ1RKazBVRkJSa0R3SHIxS2xUNWFWN2YzV1BQZkdFbGk2WXJ5NnRtc3RVeGVXajFydzhMVjI5UVk4LytYU1ZybC93MXR2eTlQVFF3OFB2VTc4K3ZlekxlUmZNZVZWR28xSCt0Zk1yelNhZS8xMzNQenhTa2pUamxSZlU4YnAycGQ3em5qc0hhUHZPM2VyU3VVT3BBVzdoMlVwK3RXckp6YzFWcDJQUFNzcmY1MHlxZUZCUWVMWmhWZDZyVlgzdHk3Snd5ZHYyNWNoK2Z5ekpMR2xXNUQ5dXVrR2hyVnFvempYKzltTXBxYWt5R295eTJXeDY0UDdCK203alpsa3NGaDA0ZEZpNXVXYTV1RkFnNG1wWXMyYU5KT21CQng0b2RtN2h3b1U2ZCs2YzdyMzNYdDF3d3czRnpoY0VjZ1gvTG9uTlp0T1hYMzRwSnljbmUvQld1UDBERHp5Z1E0Y09xWC8vL3JycHBwdms2NXNmTE9mbTV1cTk5OTZUSk5XclY4KyszMnRaNFZyKzkxVFpSVW9LUXJyQ25KeWNGQkVSSVhkM2QzbDRsTDBYWnNIM1hrVzJtb2lOamRYSWtmay9UMXhkWGUzWC9GMS8xZ01BSUJFUUFnQnFpTlRVVk8zZXZWczdkKzdVNGNPSHIvaCtVc0hCd1dyU3BJbWFObTJxcGsyYnFsR2pSZzVYR1RNc0xFeXJ2cXF2dDlkczBPTURiNVVrSlNhbmFQVE1oV3BhTDBpMXZiM2s1KzBsU1VwS1M5ZUZ0SFNkUEJlbk44Yy9xZHAvVkxkZHZ2bzcxYWxYWDJGaFlhWDJVNVo1TTEreFYva3RySEJnVlZFNU9UbWFOZTlOUGY3SThDSlZlVXRpdFZ3TUVTYU5mVXJ0MjdiVzdYY1BVNitlM1JYU3RJbFdyVmxuUC8vK3g1L3A2MEpmUzlLTTF4ZkozUzIvb0VONlJvYjllRm1CVEtsaktSUm96SjcvcHR6ZFN0bUQ4SStRcFR6dnZQOXhrUUlzMTRia1YzZDIrZVA5blpoNHZzaVkzZDNkN0YvSHh5Y3FNek8vSU1UMG1mUDAzTk1qRmRhNW83WnUzNmttalJzU0RsNGxLU2twV3JObWpUcDE2cVNiYnJxcHlMbVZLMWRxL2ZyMTZ0Mjd0OExEdzB1OHZpQ1FLeWwwSzdCNTgyYjk5dHR2Q2c4UHR4ZEJLZnhlOVBiMjFxSkZpNHBkWjdQWnRHWExGa215aDRNZUhoN3k5aTY5NG5YQmVFcmFQOUJrTXFsdjM3N3k5eS81ZTc2MDQ2WDFrWk9USTV2TlZtWmcyYVJKRTgyZE8xZHIxcXl4ejVLVVZPV2ZZd0FBMUFRRWhBQ0F2eXlyMWFyOSsvZnJmLy83bnc0Y09IREZRc0hhdFd1cmFkT21hdGFzbVpvMmJhckdqUnVYT3h2RkVSZ01CajMvd2hROSt0QkRDdkwzMDRBYnU2cE9MVis5TmZFcEhZMDlxK1MwREYzNFkwL0F4a0VCcXVYdHFaRDZ3Zlp3Y00zV25mcCs3eUc5L2U2N1ZWNmFGeHdVb0l3SzdDVlpFRnBKVW5aMlRwR0FTOHFmUFRSOTVuenQzcnRQUjQrZjFPc3pwc25YcDR6QTRvOGd6ODNOVlY1ZW5wS2tUOTU5Uzk3ZVhzckt6dGJCUTcvWTI4YkZKeW91UHJISTlhZGp6NVI0MzdKQ3ZOSm1GMXF0RjQrWFZUeWxNRnRlNmQ4cmxrTGhaNTllLzFDSDl2blZiZXNGQnlueC9PL2F0bU8zN3JydjRYTDdpSXRQa0p1cnErN28zMGU3OXY2c1owWS9YcUd4NGRJdFg3NWNMaTR1R2p0MmJKSGphOWFzMFpJbFMzVGJiYmZwMldlZkxmWDdyaUFzYTkrK2ZhbGgyZkxseTlXMWExZmRlKys5OW1NRjFZTGJ0bTFiNnRoY1hWMzE3cnZ2S2pJeVVyTm16VkoyZHJaR2pScFY1dXc3WjJkbmpSa3pSbjM3RnE4R3ZuejU4bUxiRXhpTlJ2WHJWN0d0RHdxWXpXWVpEQVoxN3R4WlZxdTF6UEVZalVhMWFkTkdiZHEwVVZCUWtENzQ0QVBkZU9PTkdqMTZkS1g2QkFDZ0pqSFlLT2tGQVBpTE9YLyt2RFp2M3F6SXlFZ2xKU1ZkOXZ1N3U3c3JORFJVYmR1MlZaczJiVlMzYnQwYXU3ZFU0ZVdGNzcvLy9oWHBJeUVoUVdPZWVWcmRXMStyeHdiMGtZdFQyYlBFY2kxbUxWK3pRVDlHeFdqdXZQbXFXN2R1bGZzMm04MGE5KytwaXZvbHVzcjNLRW5MNWlHYU9mMUYrLzU3ZjNic3hFbnQyWHRBL2Z2MWxwZW5aNGx0UHZsOGxiWnQzNlhYWjB3cnMyakoxdTA3OWVJck0yVXdHTFI4MFZ3MWJGRHlYb3daR1ptNjg3NzhnaW1UeGo2bFcyN3VJVW42TmVhWVJvK1pKRW1hL2VwTEZTcFM4dDdTQlFvT0NpaDFUS2RPbjVISlpGUzk0Q0Q3c1YrUEh0ZXJzK1lwOXN5NU1zTjRUMDhQM1JEV1JhTWZmMWplZjh3Z3pjck9MdlcxcklxcjhiNHV5WWdSSSt6RmpZWU5HMWJwRU9wcTJiSmxpN3k5dlhYZGRkY1ZPUjRiRzZ1OWUvZHE0TUNCWlY1LytQQmhXYTNXTW9PK25UdDNxazJiTmtYK1dCSWZINi9UcDArcmMrZk9GUnBuWkdTazZ0YXRxNVl0VzFhb2ZVV1l6V2FkT25WS3pabzFxOVIxTVRFeDh2THlzbGQ0cnFpVWxCUWxKQ1RvMm11dnJkUjFBQUQ4MVJqSytjRERERUlBd0YrQzFXclZ6ei8vckUyYk51bmd3WU9YZGJhZzBXaFVTRWlJMnJScG83WnQyNnBKa3lZMXRuaElkYWhidDY0V0wxbXErYS9QMWJDcHN6Vzh6ejkwYzZmMjh2RXNPc3N5TlNOVG0vYnMxd2NiZnRCMUhUdHA4WktsWlM0cnJBaG5aMmU5L01KRVBmbmNaS1ducHlzZ29LNDhTcWxTV2xsZmZyMVd3KzY3dThSenpabzBWck1tamN1OC9wK0Q3OUtRUVhlVVc5SFl2M1p0UGZIb0E3cTV4NDFsTG8zT3pzbXhQeTc4KzF0bVZwWThQTnpWdDNkUE5XbmNzTXkrYXRmMjA3MTNEN1R2MVZpYWtrTEs1aUZOOWM3aWViSllyREpiU3A3cGFEUWE1ZXJpVXV6NDVRd0hVYjQvTHlzdVVMOStmZFd2WDcvYzYwTkRROHR0MDdWcjEyTEhBZ0lDRkJCUWV2RDhaejE2OUtodzI0cHlkbmF1ZERnb3Fjb0JuNit2cjMxL1JRQUEvczRJQ0FFQTFTb2hJY0UrVzdDZ1F1YmxFQkFRb0xadDI2cHQyN1pxMmJJbFM0WXZrYmUzdHlKZW1LTERody9yNnkrLzFOS3BzK1hyNWFtNnRmTS9PQ2RjU0ZGS2VvWnV2T0VHdlR6OXRXSlZWUytGcjQrM2xpMmNMUmNYbDcvY1RNK0tCTTB0bTRlb1pmT1FjdHVaelJiMTdubVRldlhzcnM0ZDJ0dVBOMjNTU0orK3Q2VGNFQzZnYmwxOXVIemhKZStWNmVSa2twTVRBVG9BQUlBaklTQUVBRngxTnB0Tmh3OGYxamZmZktPREJ3OWV0dnNHQmdZcUxDeE1ZV0ZocWwrLy9sOHVUUG83Q0EwTlZXaG9xS3hXcStMaTRwU1FrQ0FwZjVaaFlHRGdGWnVaNmVycWVrWHUrMWNTR0ZCSGs4Y1ZyL2JzVThGWm1CUUlBUUFBUUZVUkVBSUFycHE4dkR6dDNyMWJhOWFzMFlrVEp5N0xQUU1DQXV5aFlJTUdEUWdGcnhLVHlhUjY5ZW9WS3g0QUFBQUFvT1loSUFRQVhIRm1zMWxidG16UjJyVnJGUjlmc1Nxc1phbGJ0NjQ5Rkd6WXNDR2hJQUFBQUFCY0FnSkNBTUFWazVtWnFZMGJOK3JiYjcrOTVQMEZ2Ynk4MUwxN2Q5MTQ0NDFxMUtnUm9TQUFBQUFBWENZRWhBQ0F5eTRwS1VuZmZ2dXRObTdjcU96czdFdTZWL1BtemRXclZ5OTE3ZHIxa29zdkFBQUFBQUNLSXlBRUFGdzI2ZW5wK3U5Ly82c05HemJJWXJGVStUNGVIaDdxM3IyN2V2WHF4UjUzQUFBQUFIQ0ZFUkFDQUM1WmJtNnV2djMyVzYxZXZWcFpXVmxWdms5SVNJaDY5ZXFsc0xBd3ViaTRYTVlSQWdBQUFBQktRMEFJQUtneXE5V3F5TWhJZmZubGwwcE9UcTdTUFp5Y25IVFRUVGZwbGx0dVVjT0dEUy96Q0FHZ2FqNzg4RVB0MmJPbnVvZUJ2NkdJaUlqcUhnSUFBTVVRRUFJQUtzMW1zMm5QbmozNjdMUFBkTzdjdVNyZHc4M05UYjE3OTFhL2Z2MVVxMWF0eXp4Q0FMaDBSNDRjcWU0aEFBQUFYQlVFaEFDQVNqbHk1SWcrL2ZSVEhUMTZ0RXJYZTN0NzY5WmJiOVV0dDl3aVQwL1B5enc2QUFBQUFFQmxFUkFDQUNva0lTRkJIMzc0b2ZidTNWdWw2LzM5L2RXL2YzLzE3Tm1UL1FVQi9DWFZyVnRYSjArZWxDUU5HelpNalJvMXF0NEJBUUFBWENVRWhBQ0FNbGtzRm4zenpUZjYrdXV2WlRhYkszMTljSEN3Qmd3WW9HN2R1c25KaWYvdEFQanJjbk56c3o5dTFLaVJXclZxVlkyakFRQUF1SHI0cEFZQUtOV2hRNGYwN3J2dktpNHVydExYMXExYlYwT0dERkZZV0pnTUJzTVZHQjBBQUFBQTRISWdJQVFBRkpPVWxLU1BQdnBJMjdkdnIvUzEzdDdlR2pSb2tHNisrV1ptREFJQUFBQkFEY0FuTndDQW5kVnExWVlORy9URkYxOG9PenU3VXRlNnVMaW9mLy8rNnQrL3Y5emQzYS9RQ0FFQUFBQUFseHNCSVFCQWt2VHJyNzlxeFlvVk9uMzZkS1d1TXhxTjZ0bXpwd1lOR3FSYXRXcGRvZEVCQUFBQUFLNFVBa0lBY0hBNU9UbjY1Sk5QOVAzMzMxZjYyczZkTzJ2SWtDRUtEZzYrQWlNREFBQUFBRndOQklRQTRNQ09IajJxeFlzWEt6NCt2bExYTldyVVNBOCsrS0NhTjI5K2hVYUdpbkp6YzdNdkI4L096aTVTaFJXb2lRcHZiOEQ3R1FBQTRPb2dJQVFBQjJTeFdQVGxsMTlxelpvMXN0bHNGYjdPemMxTlE0WU1VZS9ldldVeW1hN2dDRkZSZm41K09uZnVuQ1FwTmpaV0lTRWgxVHdpNE5MRXhzYmFIL3Y1K1ZYalNBQUFBQndIQVNFQU9KalRwMDlyOGVMRk9uWHFWS1d1NjlxMXE0WVBIODRIOXIrWUZpMWEyQVBDeU1oSUFrTFVlSkdSa2ZiSExWdTJyTWFSQUFBQU9BNENRZ0J3RUhsNWVWcTdkcTArLy94eldhM1dDbDlYcDA0ZFBmVFFRMnJmdnYwVkhCMnFLaXdzVEpzM2I1WWtiZDY4V2RkZmY3MUNRME9yZDFCQUZSMCtmTmorZnBieS96QUJBQUNBSzQrQUVBQWNRSHg4dk41NjZ5M0Z4TVJVK0JxVHlhVGJiNzlkZDk1NXAxeGNYSzdnNkhBcFdyZHVyUll0V2lnNk9sbzJtMDJMRnkvV3lKRWpDUWxSNHh3K2ZGaUxGeSsyYjN2UXNtVkx0VzdkdXBwSEJRQUE0QmdJQ0FIZ2I4eG1zeWt5TWxMdnZmZWVjbk56SzN4ZGl4WXQ5TWdqajZoZXZYcFhjSFM0SEF3R2c4TER3L1hpaXk4cU16TlRTVWxKZXUyMTE5U3paMC8xNk5GRDlldlhwOUFEL3JLeXM3TVZHeHVyeU1oSWJkNjgyUjRPZW5wNjZySEhIcFBCWUtqbUVRSUFBRGdHQWtJQStKdkt5Y25SaWhVcjlPT1BQMWI0R2hjWEZ3MGJOa3czMzN3ekg4eHJrTURBUUQzMzNIT2FNMmVPTWpNelpiUFp0R25USm0zYXRLbTZod1pVbXFlbnA4YU1HYVBBd01EcUhnb0FBSURESUNBRWdMK2hjK2ZPYWQ2OGVUcHo1a3lGcndrSkNkR0lFU1A0VUY1RHRXalJRbE9uVHRXeVpjc1VIUjFkM2NNQnFxUkZpeFlLRHcvbjV4QUFBTUJWUmtBSUFIOHoyN2R2MS9MbHk1V2RuVjJoOWlhVFNZTUdEZEtBQVFOa01wbXU4T2h3SlFVR0Jpb2lJa0pSVVZIYXVYT25qaHc1b3FTa3BBcS9GNENyemMzTlRYNStmbXJac3FXNmR1MnExcTFiTTNzWkFBQ2dHaEFRQXNEZmhNVmkwVWNmZmFRTkd6WlUrSnA2OWVwcDVNaVJhdHk0OFpVYkdLNHFnOEdnTm0zYXFFMmJOdFU5RkFBQUFBQTFCQUVoQVB3Tm5EOS9YZ3NXTE5DeFk4Y3FmRTIvZnYwMFpNZ1FLaFFEQUFBQWdJTWpJQVNBR203Ly92MWF2SGl4MHRQVEs5VGUzOTlmVHp6eGhFSkRRNi93eUFBQUFBQUFOUUVCSVFEVVVEYWJUZi85NzMvMStlZWZWL2lhcmwyNzZySEhIcE9IaDhjVkhCa0FBQUFBb0NZaElBU0FHc2hzTm12WnNtWGF0bTFiaGRxYlRDYjk4NS8vMUsyMzNrb0JBQUFBQUFCQUVRU0VBRkREcEthbTZ2WFhYMWRNVEV5RjJ0ZXFWVXRQUGZXVW1qZHZmb1ZIQmdBQUFBQ29pUWdJQWFBR09YUG1qR2JObXFYejU4OVhxSDFvYUtoR2p4NHRYMS9mS3p3eUFBQUFBRUJOUlVBSUFEWEV3WU1IOWNZYmJ5Z3JLNnRDN2UrNDR3N2RjODg5TXBsTVYzaGtBQUFBQUlDYWpJQVFBR3FBNzcvL1h1Kzk5NTVzTmx1NWJUMDhQRFJpeEFoMTdQai83TjE1V0ZSbC93YncrOHdHRER1eVNTcUdxS0RpYnU0YmdrdWFXVzZaMnB1bVpxbHZhdTVhWnFYWm00cnBXMmFhNzYvVjNEV1h6SDNOclJRWFRFc1dSUkZGR1laOTF2UDdnMmFVWUdZQVlkanV6M1Z4T1p6bk9lZDhRUzZHdWVkWld0cWhNaUlpSWlJaUlxcnNHQkFTRVZWZ0JvTUIzMy8vUGZidjMxK2svblhxMU1GYmI3MEZYMS9mTXE2TWlJaW9mSWlpQ0pWS0JTOHZyL0l1aFlpSXFNcVFsSGNCUkVSVU9JMUdnNmlvcUNLSGc2MWJ0OGI4K2ZNWkRoSVJWVU1xbFFyTGxpM0QzYnQzaTlSZnA5TmgrdlRwdUh6NWNvbnVsNWFXaGc4KytBQXhNVEVsT3Y5SnZmTEtLMWl6WmczUzA5T0xmTTZXTFZ1d2FORWlaR1ptbG1GbFJFUkVsUk1EUWlLaUNpZ3pNeE9MRnkvR3hZc1hpOVMvWDc5KytQZS8vdzJGUWxIR2xSRVJVVVVrbDh2eDg4OC9ZOVNvVWRpMklQUnh3UUFBSUFCSlJFRlViVnVSK3NmRXhHRHExS2xZdUhCaHNlL241T1NFK1BoNFRKa3lCYXRYcnk3U0VoaWxSUkFFNlBWNmJOeTRFU05Iaml4eXlPbnE2b3JEaHc5ai9QanhTRWhJS05ZOWp4MDdoblBuenBXZ1dpSWlvc3FCVTR5SmlDb1lsVXFGLy96blA3aDkrN2JOdmxLcEZLKysraXE2ZGV0VzlvVVJFVkdGRWgwZGpZTUhEK0tWVjE2QnA2Y25nTHlsS2JwMDZWS2s4eDBkSGFIVDZmRGlpeThXKzk0T0RnNTQ0NDAzTUdmT0hHemV2QmtlSGg0WU9uUm9zYTZoMSt1eGMrZE85TzNiTjk4YlhNZVBINGVEZ3dPZWVlWVppK2NxRkFyazVPVGdwWmRlUWxoWW1NMzd5R1F5OU96WkUzdjM3c1hseTVjeGJkbzBEQjQ4R0ZldlhpMVNyZWZPbllOY0xrZFVWQlNDZ29LSzlnVVNFUkZWSWd3SWlZZ3FrSHYzN21IeDRzVjQ4T0NCemI1S3BSTC8vdmUvMGJoeFl6dFVSa1JFRmMydFc3ZXdkKzllSEQ1OEdPUEdqVE1mOS9Ed0FBQmtaMmREcVZRQ0FJeEdJMDZmUG8zMjdkdERFQVFBZ0V5VzkxTEF6OC9QNm4zZWZQTk5kTzNhdFVBQTJLWk5Hd1FFQkNBcEtRbEdvN0hRY3pkdDJnU1pUSVlYWG5paFFKdFVLc1hubjMrT0gzLzhFU0VoSWViajBkSFIwR3ExbURGakJycDM3MTdvZGFWU0tRRGc2YWVmdGxvN0FKdzVjd1pidG16QmtDRkRNR0xFQ015Y09STnF0Um8xYTliRS92MzdjZlBtVFp2WEFQS21aUjg2ZElnQklSRVJWVWtNQ0ltSUtvaGJ0MjdoUC8vNUQ5UnF0YzIrUGo0K21EWnRHZ0lDQXV4UUdSRVJWVVJYcmx3QkFMUnQyeFo5K3ZUQnlwVXJ6VzBuVDU3RXlwVXJFUlVWaFpvMWEwSVFCTXlmUHgrQmdZRVlPblFvd3NQRGkzU1AxTlJVM0xoeEEybHBhVGh4NGtTQjlxU2tKQURBNGNPSDhldXZ2K1pyTXhxTitQUFBQeUdUeWRDZ1FZTUNiMmdKZ2dCQkVKQ2FtbHJnWENBdjJMTVVFRW9rK1ZkS1NrbEpnWStQVDZGOTVYSTVMbCsrak11WEw2Tmh3NFpRS3BXUXkrVm8wNllOR2pWcWhNek1UUGo3KzhQUjBiSFE4eE1URXpGNjlHZzRPenRqekpneGhmWWhJaUtxN0JnUUVoRlZBTmV2WDhleVpjdVFuWjF0czI5d2NEQ21USmtDTnpjM08xUkdSRVFWa1Y2dk42K0pkL2JzV1F3ZVBOamNObkRnUU9UazVNQm9OR0wyN05uNDlOTlA0ZTd1RHJsY2pwczNieUkyTmhZOWV2UW8wbjMyN05rRFVSU1JtWmtKdlY1Zm9GMnBWRUlpa1NBdExhMUFXMVpXbHJuV0R6NzRBS3RXclRKUGhUYVJ5V1RRNlhUNCtPT1AwYkpsU3dCQVpHUWtBT1FiRmZsUHBsR1FBTEIrL1hwczNMZ1J5NWN2UjJCZ1lJRytwcEdTZ2lEZy9mZmZ4NlZMbDVDVmxZWGp4NDhqTWpJUzN0N2UrZnIvOGNjZnlNbkpNZGREUkVSVUhUQWdKQ0lxWjlIUjBWaXhZZ1YwT3AzTnZ1M2F0Y080Y2VNZ2w4dnRVQmtSRVZWVXg0OGZSMlptSm54OWZlSHY3dzhBdUhUcEVnQWdLQ2dvWDRDMmFkTW1qQmt6Qm5LNUhEcWREa09HRENrd0FxOHdWNjVjd2ZyMTZ3RUF3NGNQTDlZYWcxbFpXWGoxMVZlaDAra1FIaDZPaUlpSVFwKzdyTlV4ZE9oUU9EczdGOXBtZWtOdDRjS0Z5TTNOQlFETW5qMGJLMWV1UkkwYU5mTDFOVTFIRmdRQlhsNWU2TmF0bTNsVTRKWXRXOHpmUDVQZmYvOGRVcW1VNncwU0VWRzF3b0NRaUtnYy9mcnJyMWk5ZXJYRnRac2UxNmRQSHd3Yk5pemZpejRpSXFxZXRtL2ZEaGNYRnl4YnRzeThocUJwNU4wbm4zd0NxVlNLakl3TUxGMjZGQkVSRVFDc2gzR0ZXYnQyTGJSYUxRQ2dTWk1teGE0dkxTME5VNmRPUlo4K2ZTejJzL2FjNXVMaUFsZFhWM2g2ZXBwSEFacGN2WG9WZXIwZS92NysrVWJVYjlpd0FXKzg4VWErNnhiMmRadkN5cmk0T01URnhSVjYvNy8rK29zQklSRVJWUnNNQ0ltSXlzbXhZOGV3ZHUxYWlLSm9zKytnUVlQUXYzOS9ob05FUklRUkkwYmczcjE3QUlCNTgrWVZhQjgvZmp3QVFLVlNRYTFXNCtyVnExaTZkS2w1SkYxUjllM2JGekV4TVJBRUFSczNiaXpXdWRldVhRTUFmUHZ0dDJqUm9rV0JVWG9tMWtMTHI3NzZDbGxaV1hqcXFhY0s5QnN5WkFoVUtoVmVlKzAxdEd2WHptb3RoVDEzbXI0WHpzN08yTDU5dS9uNDQrc045dXJWeStwMWlZaUlxaElHaEVSRTVlRDQ4ZU5GRGdkSGpoeUpuajE3MnFFcUlpS3FER2JPbklrWk0yWkFMcGNqSnllblFQQm5HdlhuN094c25xSWJGUldGOVBUMFl0MG5NaklTNTgrZng0RURCd3JkUktRb1VsSlNNRzNhTkVSRlJWbmNSQVFBdnZubUcrellzU1Bmc2R6Y1hFeWFOQWxQUC8wMDVzNmRXMkN0d0tLeUZoQVNFUkZSSGdhRVJFUjJkdkxrU2F4WnM4Wm1PQ2dJQXNhTkc0ZE9uVHJacVRJaUlxb013c0xDc0dUSkVseStmQmt2dlBBQ0hCd2NBRHlhWXJ4dTNUcElwVkxzMkxFRGpvNk81cEZ3cGxGM3hURmx5aFQwNjljUFNxVVNMaTR1K1VJK3RWcU5RWU1HQVFEMjd0MWJvdERORk43RnhNUVVhSE4wZE1UdzRjUHg1WmRmNHMwMzM4U2lSWXNRSEJ4YzRuczh6alFpTVRjM0YvUG56emNmejhuSktmYjFpWWlJcWdJR2hFUkVkblRxMUNtc1hyM2Faamdvazhrd1ljSUV0RzdkMms2VkVSRlJaZUxwNlltdnZ2b0tHelpzS0xDci9lalJvd0VBOSs3ZGc4RmdRSFIwTkdiT25GbWtVZXYvcEZBbzBMaHhZeHcvZmh5TEZpMUNaR1FrWG5ycEpRUUVCSlRLMTJHcXFiQmRqQUhnaFJkZXdLNWR1NUNVbElSWnMyYmg2NisvdHJoeFNYR1lRa09Ed1ZEbzZNaVNmSytJaUlncXMrS3RWRXhFUkNWMjVzd1pyRnExeXVhTERnY0hCMHliTm8zaElCRVJXYVJRS0FEazdSYXNVQ2pNbjV2YUZBb0ZEQVlEQUpoSEVENUo2S1ZXcTZIWDYvSHp6ejlqMmJKbDBPdjFGdnRxTkJxODg4NDcrUDMzMzB0OFB4T1pUSVlYWG5qQlhFTkNRa0t4cjJGdC9WNW5aMmZzMzcvZi9MRnUzVG9BREFpSmlLajY0UWhDSWlJN09IZnVIRDcvL0hPYkx6aVVTaVdtVDU5ZW9pbFVSRVJVZlpoMjRWVXFsVml6WmcyQVJ5UHZ2dmppQzBpbFV2UG5ZV0ZoQUdBT0RFdmkvdjM3QVBKMkZsNjBhRkdCWFlVWExGaGdEdUx1M3IyTCtQaDRYTHg0RVo5ODhna2FObXhZNHZzQ1FKY3VYZkQ1NTUvRHk4c0xEUm8wS1BiNWhUMzMybm8rTmhxTnhiNFBFUkZSWmNhQWtJaW9qUDMrKysvNDdMUFBiTDdZY0hWMXhlelpzMUc3ZG0wN1ZVWkVSSlZWU2RiN016MFBsU1Q4dW5uekpnQ2dXYk5tK1VZcm1wdzZkYXJBc1p5Y0hNeWRPeGRSVVZFV245dUtVb3VYbHhlZWUrNDVkT2pRd1J5TVBpbGI5MzJTTUpXSWlLZ3lZa0JJUkZTR0xseTRnSlVyVjlwOG9lSGk0c0p3a0lpSXlwUnBkK1BpYnNRaGlxSjVFNUdFaEFSa1oyZERxVlRtNjFQU1RVcXNqZVI3dkczU3BFbkZ2cmExZTVpZWw3T3lzakJnd0lBQ2ZSa1FFaEZSZGNPQWtJaW9qRnk5ZWhVclZxeXcrU0pEcVZSaTFxeFpEQWVKaUtqSXJEMjMvUFhYWC9EdzhEQi9MZ2dDakVZakJFSEFzR0hENE9mblY2eDduVDkvSG1xMUdsS3BGUGZ1M2NQNzc3K1BCUXNXbExqMng1bEc4czJmUDc5QXdHaHRuY1BTdXE5RUlrRzlldlhNeHpVYURhNWZ2dzVSRktIWDZ3dE1wU1lpSXFxcStJeEhSRlFHRWhJU0VCVVZaZlBGamFPakkyYk1tSUhBd0VBN1ZVWkVSRldCdGVlWHgwZmJPVGs1UVNLUndHQXc0S3V2dmtMTm1qV0xmYTlObXpZQkFMcDM3NDU2OWVwaDllclZtREpsQ2laTW1GRDh3di9CRk5RRkJBVEF4Y1VGQUhEcDBpVUFwUmNRRmphQ1VLZlRBY2hibjNISmtpWG00NG1KaVJnelpnejY5ZXRYb2hHUlJFUkVsUlVEUWlLaVVuYi8vbjE4OHNrbnlNM050ZHJQd2NFQk0yYk15RGR5Z1lpSXFDaE1BWmZKUDZmai92ZS8vNFVvaW5qNTVaY0I1SzFaV0pKdzhQVHAwL2o5OTkvaDR1S0NNV1BHb0VhTkduajQ4Q0UyYjk2TUtWT21tUHZGeE1UQTM5OGZucDZla01sa0VBUUJCb01CR28wRzJkblp5TXpNaEtlbko5emQzZk5kM3pRUzh2WFhYMGZMbGkwQjVHMjI0dUxpVW1xajkwd2g1T1BmSTBkSFI3ejc3cnZvM0xsenZyN3U3dTVZdlhvMWxFb2xkRHBkdnZVV3JlMkdURVJFVk5reElDUWlLa1ZxdFJvZmYvd3gwdFBUcmZaVEtCU1lObTBhNnRldmI2ZktpSWlvS3RGb05BZ09Ec2JZc1dNQjVCOXQ5K3l6eitMV3JWdG8wYUlGT25ic2FENSs4T0JCYk5xMENVcWxFcUlvUXFWU0FZREZJQzRsSlFWTGxpeUJSQ0xCckZtelVLTkdEUUI1WVo2L3Z6L1dyRmtEalVZREFIajc3YmZ6blNzSVFvR1JlN05telVLUEhqM01uNXRxcmwyN052ejkvZlBWUDNyMDZIeGg0cnAxNjNENThtWFVyRmtUenM3T1NFdExBNUEzUmRnV1V3Z3BpaUpFVVlRZ0NQRDI5aTRRRGdLQW01c2IzTnpjOFBiYmIrUHk1Y3Z3OGZFeGoyeDBjSEN3ZVM4aUlxTEtpZ0VoRVZFcHljbkp3U2VmZklMNzkrOWI3U2VYeXpGMTZsU0VoSVRZcVRJaUlxcHFubnJxS1h6KytlZm1VVzJtRFVoTWp5ZE9uRmpnbktlZmZob05HalRBMGFOSGtaMmREUUNvVmFzVzNOemNDdlJWcTlXWVBYczJjbk56OGM0Nzc2QnQyN2I1MnA5Ly9ubDA3dHdadTNidHdzbVRKeEVmSDU4dkVIejhzWWVIQjZaT25ZbzJiZG9VdU0rVUtWUFF1M2Z2ZkVIZjR5TVRUUm8yYklnTEZ5NWcvLzc5NW1NU2lRUjE2OVl0MFBlZkhsK3ZNVGMzRjA1T1RqYlBtVFp0R3JadjM0NGRPM2FZbjllYk5HbGk4endpSXFMS2lnRWhFVkVwME92MVdMNThPVzdldkdtMW4wd213K1RKazlHNGNXTTdWVVpFUkZYUlAwZjltYVljMTZsVHgrSlUyS0NnSUV5ZE9oV2pSbzNDdEduVGtKS1NVbURrbjhuKy9mdGhNQml3ZlBseUJBY0hGOXJIeThzTHI3enlDbDU1NVJYazV1WWlLU2tKRHg0OGdGcXRSbVptSmpRYURiUmFMVnEwYUlHd3NMQkN2NFpubjMyMlNGOXZ4NDRkMGJGalI1dzVjd1lMRml5QVhxL0grUEhqNGV2cmEvTmNyVllMdVZ5Tzl1M2JGMm5FSVFEVXJGa1RiN3p4QmhvM2Jvd1BQdmdBclZ1M2ZxS2RsSW1JaUNvNlFTeHMxVjRpSWlveW85R0l6ejc3REdmUG5yWGFUeUtSNEsyMzNqS3ZzVVJFUkJYTHdvVUxjZTNhTlFEQW5EbHpFQm9hV3M0VkZWMUdSZ2JPbmoyTDhQRHdJcTJWRnhNVEEwOVBUd1FFQkJUYWJqQVlvTmZySytTMDJ0MjdkNk4rL2ZwbzBLQkJrZnFucHFaQ29WQ1lwd29YVjF4Y0hJS0Nna3AwTGhFUlVVVWgyUGdEZ1NNSWlZaWVnQ2lLK1BiYmIyMkdnd0F3WnN3WWhvTkVSRlFtWEYxZDg2M3ZaNHV0a2V4U3FiVEM3dUxidDIvZll2WDM4dko2b3ZzeEhDUWlvdXFnYUdQc2lZaW9VRHQzN3NTQkF3ZHM5aHM4ZUhDaGk2RVRFUkVSRVJFUmxUY0doRVJFSlhUMjdGbHMyclRKWnIrSWlBZzg5OXh6ZHFpSWlJaUlpSWlJcVBnWUVCSVJsVUI4ZkR4V3IxNXRzMStiTm0wd2N1VElJcTBIUlVSRUZRZVg2U1lpSXFMcWhBRWhFVkV4cVZRcUxGdTJERnF0MW1xL2tKQVF2UEhHRzBYZU1aR0lpTXFYcTZ1citYRktTa281VmtKRVJFUmtYM3pWU2tSVURCcU5Cc3VXTFVOYVdwclZmclZxMWNLVUtWTWdsOHZ0VkJrUkVUMnAyclZybXgvSHhzYVdZeVZFUkVSRTlzV0FrSWlvaUVSUnhCZGZmSUdFaEFTci9XclVxSUVaTTJaQXFWVGFwekFpSWlvVjdkdTNOeThKY2V6WU1TUW1KcFp6UlVSRVJFVDJ3WUNRaUtpSXRtelpndDkrKzgxcUgyZG5aOHlZTVFPZW5wNTJxb3FJaUVxTHY3Ky9lY2Q1ZzhHQXhZc1g0L1RwMHpBYWplVmNHUkVSRVZIWkVrU3V3RXhFWk5QSmt5Znh4UmRmV08wamxVb3hjK1pNaElhRzJxa3FJaUlxYlRrNU9mamdndy95alI2VXkrVUlDQWlBazVOVE9WWkdWY1hjdVhQTHV3UWlJcXFHQkJzN1p6SWdKQ0t5NGNhTkcxaTRjQ0gwZXIzVmZxTkhqMGIzN3QzdFZCVVJFWldWakl3TVJFVkY0YSsvL2lydlVxZ0srdmJiYjh1N0JDSWlxb1pzQllTY1lreEVaSVZLcFVKVVZKVE5jTEJuejU0TUI0bUlxZ2hYVjFmTW5Uc1hvMGVQenJkeENSRVJFVkZWeFJHRVJFUVc2UFY2TEZ5NEVEZHUzTERhcjBtVEpwZzJiUnFrVXFtZEtpTWlJbnRTcVZSNCtQQWhkRHBkZVpkQ1ZRQ1hJaUVpb3ZKZ2F3U2h6RjZGRUJGVk51dlhyN2NaRHZyNysyUGl4SWtNQjRtSXFqQlBUMDl1UGtWRVJFUlZHcWNZRXhFVjR0U3BVOWkzYjUvVlBrcWxFbSsvL1RhY25aM3RWQlVSRVJFUkVSRlI2V05BU0VUMEQzZnUzTUhhdFd1dDlwRklKSmcwYVJMOC9mM3RWQlVSRVJFUkVSRlIyV0JBU0VUMG1KeWNIQ3hmdmh4YXJkWnF2eEVqUnFCSmt5WjJxb3FJaUlpSWlJaW83REFnSkNMNm15aUtXTE5tRFpLVGs2MzI2OTY5T3lJaUl1eFVGUkVSRVJFUkVWSFpZa0JJUlBTM3ZYdjM0dHk1YzFiN1BQMzAweGc1Y2lSc2JBQkZSRVJFUkVSRVZHa3dJQ1FpQW5EdDJqWDgrT09QVnZzb2xVcE1talFKY3JuY1RsVVJFUkVSRVJFUmxUMEdoRVJVN2FXbnArTy8vLzB2akVhajFYN2p4NCtIajQrUG5hb2lJaUlpSWlJaXNnOEdoRVJVclltaWlDKy8vQkpxdGRwcXYrZWVldzR0V3JTd1UxVkVSRVJFUkVSRTlzT0FrSWlxdGYzNzkrUGl4WXRXKzRTRWhHRGd3SUYycW9pSWlJaUlpSWpJdmhnUUVsRzFsWmlZaVBYcjExdnQ0Kzd1am9rVEowSXFsZHFwS2lJaUlpSWlJaUw3WWtCSVJOV1NWcXZGWjU5OUJyMWViN0dQSUFpWU9IRWkzTjNkN1ZnWkVSRVJFUkVSa1gweElDU2lhdW1ISDM3QW5UdDNyUFlaTW1RSVFrSkM3RlFSRVJFUkVSRVJVZmxnUUVoRTFjNzU4K2R4OE9CQnEzMmFOV3VHdm4zNzJxa2lJaUlpSWlJaW92TERnSkNJcWhXVlNvVTFhOVpZN2VQdTdvNXg0OFpCRUFRN1ZVVkVSRVJFUkVSVWZoZ1FFbEcxSVlvaVZxOWVqY3pNVEt2OXhvMGJCemMzTnp0VlJVUkVSRVJFUkZTK0dCQVNVYld4Wjg4ZXhNVEVXTzNUcTFjdk5HM2ExRTRWRVJFUkVSRVJFWlUvQm9SRVZDMGtKaVppMDZaTlZ2dlVxbFVMUTRjT3RWTkZSRVJFUkVSRVJCVURBMElpcXZJTUJnTysvUEpMR0F3R2kzMWtNaGttVEpnQXVWeHV4OHFJaUlpSWlJaUl5aDhEUWlLcThuYnUzSW1FaEFTcmZZWU5HNFphdFdyWnB5QWlJaUlpSWlLaUNvUUJJUkZWYVRkdjNzVDI3ZHV0OW1uV3JCa2lJeVB0VkJFUkVSRVJFUkZSeGNLQWtJaXFMTDFlajlXclYxdWRXdXpxNm9xeFk4ZENFQVE3VmtaRVJFUkVSRVJVY1RBZ0pLSXFhOGVPSFVoTVRMVGFaOXk0Y1hCM2Q3ZFRSVVJFUkVSRVJFUVZEd05DSXFxUzR1UGo4ZE5QUDFudDA3VnJWelJ2M3R4T0ZSRVJFUkVSRVJGVlRBd0lpYWpLTVUwdE5ocU5GdnQ0ZW5yaTVaZGZ0bU5WUkVSRVJFUkVSQlVUQTBJaXFuSzJidDJLTzNmdVdPM3oybXV2UWFsVTJxa2lJaUlpSWlJaW9vcUxBU0VSVlNseGNYSFl0V3VYMVQ2ZE8zZEdzMmJON0ZRUkVSRVJFUkVSVWNYR2dKQ0lxZ3lEd1lCMTY5WkJGRVdMZlR3OFBEQjgrSEE3VmtWRVJFUkVSRVJVc1RFZ0pLSXFZOSsrZmJoNTg2YlZQcU5IajRhenM3T2RLaUlpSWlJaUlpS3ErQmdRRWxHVjhPREJBMnpldk5scW40NGRPNkpGaXhaMnFvaUlpSWlJaUlpb2NtQkFTRVNWbmlpSytPYWJiNkRWYWkzMmNYZDN4NGdSSSt4WUZSRVJFUkVSRVZIbHdJQ1FpQ3E5MzMvL0hSY3VYTERhWjlTb1VYQnhjYkZUUlVSRVJFUkVSRVNWQndOQ0lxclVjbkp5OE0wMzMxanQwN1p0VzdScTFjcE9GUkVSRVJFUkVSRlZMZ3dJaWFoUzI3eDVNMVFxbGNWMkp5Y25UaTBtSWlJaUlpSWlzb0lCSVJGVlduRnhjZGkvZjcvVlBrT0dESUdIaDRlZEtpSWlJaUlpSWlLcWZCZ1FFbEdsWkRBWXNHN2RPb2lpYUxIUDAwOC9qZkR3Y0R0V1JVUkVSRVJFUkZUNU1DQWtva3BwMzc1OXVIbnpwc1YyUVJBd2V2Um9TQ1Q4TlVkRVJFUkVSRVJrRFY4NUUxR2xvMWFyc1hYclZxdDlldmJzaWJwMTY5cW5JQ0lpSWlJaUlxSktURmJlQlJBUkZkZUdEUnVRbTV0cnNkM1QweE9EQmcyeVkwVkVSRVJFWlM4NVE4VFdLM3BvRFNLTUltQTBJdTlmRVZCclJLUms1aTI5VXRkVEFoOFhBVTV5UUNrWDRDUURYQjBFZEFtU2x2TlhRRVJFRlJVRFFpS3FWR0pqWTNIOCtIR3JmVWFPSEFsSFIwYzdWVVJFUkVSVU1pSUFvUmo5alNKdy9vN0JacjhFbFJFSnF2ekhQSndZRUJJUmtXVU1DSW1vMGhCRkVkOSsrNjNWUHMyYk4wZnIxcTN0VkJFUkVSRlIwV24wd0kySFJ2eHhQKzhESXZCT2hLTEk1N3Mvd2Z1ZlNubngrbXNOd081cmVnUjZDS2pqSVVFTlo2RllZU1lSRVZVdURBaUpxTkk0Y2VJRVltTmpMYllyRkFyODYxLy9naUR3ejFjaUlpSXFmd1lqRUs4eTRvOTdlWUZnYktvUkJ1T2pkb2tBNkkyQXJJZ3J3eXNWQXNZOEk0ZFNMa0FxeVR2LzhZKzBuTHlweHc0eUFkazZFVGs2bVA5MUtYb09DUUM0clRaaTl4OTY4K2Z1amdLYStFdlF4RStDUm40U09DdjQ5eFlSVVZYQ2dKQ0lLb1djbkJ4czJMREJhcC8rL2Z2RDI5dmJUaFVSRVJFUkZTUUNpSHRveEtsYkJweExOQ0pMSzFyc2F4U0IrNWtpQXR5S0ZyWUpBTnJWc2M4MDRWdHArZXRXNTRvNG1XREF5UVFEQkFGNDJsT0NKdjRTaFBsTEVPZ3BnWVI1SVJGUnBjYUFrSWdxaGUzYnQwT3RWbHRzOS9iMnhyUFBQbXZIaW9pSWlJZ2VTYzRRY2ZxV0FXZHVHWkNTWlRrVURIQVRFT29yUVlpdkJQVnJTT0RpVURHVHRUb2VBbm8xa09GVzJ0L1RvUjhqaWtCY3FoRnhxVWI4ZEJWd1VRaG81Q2N4anpCMGM2eVlYeE1SRVZuR2dKQ0lLcnlrcENUODhzc3ZWdnNNSHo0Y2Nua3hGOWNoSWlJaUtnWHJ6dW53NjgzQ053K1JTdkpHL1lYNlNoRHFLNEY3SlFuUGdyd2tDUExLbS90c0ZQTTJQcm1TblBjUm4yckU0eEZvcGxiRTJVUUR6aWJtZlE4R041V2hWd08rMUNRaXFrejRXNXVJS2pSUkZQSDk5OS9EWUxDOFkxOW9hQ2hhdFdwbHg2cUlpSWlJSG5uS1BYL29wNVFEcld0SjBiYU9GQTI4SmFqc3l5TkxoRWVCWWY5R2VZSGcxWHQvQjRiM2pFalB6VDlpc3JaSEVSZFZKQ0tpQ29NQklSRlZhTkhSMGJoMDZaTEZka0VRTUdMRUNHNU1Ra1JFUk9YbW1kcFM3SWpSSTh4ZmlyWjFKR2hhVTFya2pVY3FJeGVGZ0dkcVMvRk1iU2xFRVVoVVB4cGRtS2cyb242Tkt2ekZFeEZWVVlJb2lwWVh5Q0FpS2tjR2d3R3paOC9HM2J0M0xmWUpEdy9IcUZHajdGZ1ZFUkVSVVVGYUE2Q3d6LzRoRlpyT0FNajVmU0FpcW5BRUc2TnErTllPRVZWWVI0OGV0Um9PS3BWS0RCbzB5STRWRVJFUkVSV080V0NlNG9hRE9UcGc5elU5MG5JNGJvV0lxRHh4aWpFUlZVaTV1Ym5ZdW5XcjFUNHZ2dmdpWEYxZDdWUVJFUkVSRVpXMk03Y00ySFpGangweGVqU3RLVUdYcDJWbzRpK0JoS3ZIRUJIWkZRTkNJcXFROXV6WkE3VmFiYkU5SUNBQUVSRVJkcXlJaUlpSWlFcmJzZmk4amVpTUloQ2RaRVIwa2hhZVRnSTYxcFdpODlOUzFGQXlLU1Fpc2dkT01TYWlDaWN0TFExNzl1eXgybWY0OE9HUVNqbVhoNGlJaUtpeUVnSDBhU2hGcUcvK2w2V3FIQkc3L3RCajFoNE5WcHpVSWk3VldENEZFaEZWSXh4QlNFUVZ6clp0MjZEUmFDeTJOMjNhRkUyYk5yVmpSVVJFUkVSVTJnUUFiV3BMMGFhMkZDbVpJbzRuR0hBeXdRQjFidDU2aENLQVMzZU51SFJYaThaK0V2UnZKRU05N3BCTVJGUW11SXN4RVZVb1NVbEptRDE3Tm96R3d0OHBGZ1FCQ3hjdVJPM2F0ZTFjR1JFUkVSR1ZOWU1SdUpSc3dMRTRBeTRuRi94N3NKR3ZCTTgxa3FHK040TkNJcUxpc0xXTE1VY1FFbEdGc21IREJvdmhJQUIwNnRTSjRTQVJFUkZSRlNXVkFDMENwR2dSSUVWeVJ0NVU0ek9KQnBpR3RWeTliOFRWKzFwMENaTGlsWmJ5OGkyV2lLZ0s0ZHN1UkZSaFhMdDJEZWZQbjdmWUxwUEpNSERnUUR0V1JFUkVWTG5rNXVhV2R3bFc2WFE2cTI4RUVqM08zMVhBbUdmaytMQ25Bem9FU3ZINDJKY0dIRUZJUkZTcStGdVZpQ29FVVJUeDQ0OC9XdTNUczJkUDFLaFJ3MDRWRVJFUlZUNkxGaTNDNU1tVGtaQ1E4RVRYTVJxTldMZHVIYkt6c3kzMjJiRmpCeElURTR0MTNUTm56dUROTjkvRXRXdlhyUGJUNi9YWXNXTkhzYTc5ei9OLysrMDNpKzIzYjkrMnV0NHhWU3grcmdKR3Q1RmpZUzhIZEt3clJZQ2JnR2RxYzdNNklxTFN4RFVJaWFoQ09IZnVIRmFzV0dHeFhhbFVZdW5TcFhCeGNiRmpWVVJFUkpWTFhGd2NKazJhQkVFUU1HL2VQTFJyMTY1QW4renNiQ2lWU3B2WDZ0MjdONXlkbmVIdDdWMW9lM3g4UE56YzNMQjQ4V0lFQndjWHFiN0ZpeGZqNE1HRGNIQnd3RWNmZllRdFc3WVVHdFNscHFZaUxpNE9vMGVQeHJCaHc0cDBiUUJRcTlYWXQyOGZCZzRjaUY2OWVxRmJ0Mjd3OVBRczBPL2t5Wk9vVWFNR0ZpNWNDRmRYMXlKZm55b0d2UkdRY2FnTEVWR3hjQTFDSXFyd2pFWWp0bXpaWXJWUC8vNzlHUTRTRVJIWkVCUVVoQ0ZEaHVDNzc3N0RpaFVyQ2dTRVc3ZHV4Ylp0MjdCeTVVcDRlSGhZdlpaQ29VQkdSZ2JxMXExYm9FMnYxME1VUlJnTUJqZzRPQlNwdHN6TVRKdzRjUUtDSU9Damp6NUNXRmdZWW1Oajhmbm5uOFBiMnh1T2pvNEE4cVloSnljbkF3QU9IejZNL3YzN3c5blpPZCsxNHVMaUN2M2I0ZEtsUzBoT1RvWk9wNE1nQ0RoeTVJakZldExTMGhBVEUxTm9pRW9WRzhOQklxTFN4NENRaU1yZDZkT25jZWZPSFl2dFhsNWVpSXlNdEdORlJFUkVGVmRVVkpUVktibzVPVGtBZ0l5TURMeisrdXZtNDZJb0lqNCtIZ0R3N3J2dllzbVNKVkFvRkJhdkk1VktJWlBKc0hUcDBnSnRxYW1wR0RwMEtIeDlmWXU4ZWRqT25UdWgwV2pRcDA4ZmhJV0Y0ZUxGaStqUm93ZDY5ZW9GSnljbmM3OTE2OVpoL2ZyMWFONjhPVDcrK0dOSUpBWFRvS0NnSUtTbnArUDA2ZE53Y0hDQVJxT0JJQWhRS3BWd2RuYkdwazJiSUlvaWdvS0NzSHIxYWd3WU1BQitmbjVZdlhvMUFKZy9aemhZUFlnQXJBNmJJU0lpQm9SRVZMNE1CZ08yYmR0bXRjK2dRWU9zdm9BaElpS3FUb1lORzRhcFU2ZkMzZDNkSEt4ZHZud1pjcmtjb2FHaGNIRnhnWStQRDRDODZjUTNidHdBQUlTRWhLQnAwNmJtNit6WnN3Y0RCZ3l3ZUI4Yk01R0tKVDA5SFpzMmJZS1hseGZHalJzSG85R0laY3VXUWFmVFlmYnMyUWdMQ3dNQVJFZEhZOE9HRGFoUm93Ym16SmxUYURob01tZk9IT2gwT3JpNXVTRXlNaEtCZ1lGWXMyYU51YjEvLy82bFZqOVZibCtkMWNIYldjQ3pJVElvdUhRaEVWR2hHQkFTVWJrNmVmS2tlUnBSWVdyVnFvV09IVHZhc1NJaUlxS0t6ZC9mSHovODhFTytZNHNYTDhhUkkwY1FIaDZPdm4zN21vOXYzNzRkTjI3Y2dGd3VSM0J3TU1hUEgxL2tLY0ZGV2FxOHFEc1NyMXk1RWhrWkdYai8vZmZoNHVLQ3ZYdjNJaWtwQ2E2dXJqaDM3aHhDUTBOeCsvWnRMRml3QUVhakVTMWJ0clFhRGdLQWs1TlR2cEdIL3lTUlNIRDc5bTI4L3ZycnlNN09OajhHWUhYekZhcGFydDQzNHZRdEF3RGcxNXNHREcwbVE4dW5wQnhSU0VUMER3d0lpYWpjNlBWNm02TUhod3daWXZNRkFoRVJVWFdqMFdpUWtaRmgza0RrdGRkZXc1RWpSL0RwcDU4aU1EQVFUWm8wZ1VhandZWU5HK0RpNG9MRml4ZWpZY09HeU1yS3dxRkRoOUNuVHgrYjl6QWFqZERyOVpnOWUzYUJOcjFlbis5ZlN6SXpNN0ZxMVNvY09YSUV3Y0hCZVBqd0lUWnMySURObXpkREVBVE1uVHNYclZxMXdyVnIxekJ2M2p6azVPUWdJaUlDaHc4Znh0R2pSOUd6WjArOC9QTEw1aEdSdG9paWlEdDM3cUJXclZvUVJSRVNpUVF1TGk0UUJNSDhHQ2pkMFpGVXNmMmFZREEvVHMwV3NlcVVEcUcrQmd4ckxrZUFHMytPVGFYN0FBQWdBRWxFUVZRT2lJaE1HQkFTVWJrNWR1d1lIang0WUxHOVhyMTZhTjY4dVIwcklpSWlxaHd5TXpNeFlzUUlkT2pRd1J3U0dneDVRY2lISDM2SUxsMjY0UGJ0MjNqdzRBR2FOV3VHZ3djUDR1REJnemg3OWl6dTNMbUQ1T1JrakJvMXl1bzlkRG9kQU9EZXZYc0Yya3ozTXZXeHhHQXc0Tml4WXdDQUd6ZHVZTldxVmREcjlUQWFqUmcwYUJCYXRteUpuMzc2Q2F0WHI0YXpzek1XTDE2TTVzMmJZOGlRSWZqd3d3K3hhOWN1SERod0FIUG16RUg3OXUzTjEwMUpTY0htelp2empYSk1UVTNGNU1tVDhlZWZmMkxldkhrUVJSRUJBUUZZdW5TcGVjMUIwM3FLMXFaV1U5WHlXaHM1R3ZwSXNQV0tIaG1hdkorWFArNGI4ZDUrRFNMcXkvQmNxQXhPOG5JdWtvaW9BaERFb3N3ZElDSXFaVHFkRG0rLy9UWlVLcFhGUGpObXpEQ3ZTVVJFUkVTUHBLZW5ZK0RBZ1U5MGpWZGVlUVVqUjQ3TWR5d2hJY0c4YTNHZlBuM1FwRWtUVEpzMkRSNGVIbkJ3Y0VCYVdoclVhalhjM053d2UvWnNSRVpHWXVEQWdVaEtTb0tmbngrazBvSUx2SzFac3dheHNiRVlOR2dRY25KeThQNzc3Nk54NDhhWU1HRUNWcTFhaFN0WHJpQThQQnpqeDQvUHQ3TnlkblkyNXMrZmoram9hTlNwVXdkZmZmVlZ2dXV1WGJzV0d6WnNLUFJyazBna01CcU5jSGQzUjNoNE9IYnUzQWxuWjJlRWg0Y0R5TnN3SlNBZ29NQTFxZXJLMW9uWUVhUEg0VmdEakkrOUFuWjNGREFvVElaMmdaeDJURVJWbTJCaitEd0RRaUlxRjcvODhndSsrKzQ3aSswTkdqVEF2SG56T0FXSWlJaW9FRGs1T2VqZnZ6K2tVaW4yN3QxYmF0ZnQyYk1uT25YcUJHOXZiMlJsWmNIWjJSa25UcHlBajQ4UFB2amdBNmpWYW93ZE94YmR1bldEbTV1YitieERodzRoS0NnSTc3NzdybmthcjRuQllJQlVLc1hkdTNjeFljSUVPRG82WXNtU0pSZzNiaHc2ZE9pQWwxNTZDVUZCUVlYV3MzMzdkbXpac2dWQlFVRllzR0JCdmpaUkZKR2RuUTBuSnlmMDZ0VUxkZXZXemJkSlNhOWV2YXl1a2Vqdjc0OXZ2LzIySk44bXFzUnVxMFdzajliaGVrcituNDE2TlNRWTNrS0dPaDVjMm9hSXFpWmJBU0duR0JPUjNXbTFXdXpjdWROcW40RURCekljSkNJaXNrQ3IxUUlBWkxMUy9YTmVLcFhpK1BIakJZNm5wS1JnNTg2ZGlJaUlnTUZnd01HREJ3djB1WFRwRXE1Y3VZSjI3ZG9WdUtaS3BUSlArMTJ3WUFIUzA5TXhaTWdRWEw1OEdidDM3eTYwbG95TURCdytmQml0V3JYQ2pCa3pDclFMZ2dCblorZEN6elVhalJCRkVSRVJFWmc1YzZaNWl2SHExYXNCQUtOSGowYXZYcjFzZmorbzZxbmxMbUJhVndWK1N6Umc0eVU5VkRsNTQyVmlIeHJ4d1FFdHVnWkpNYUNKREM0Sy9oMUtSTlVMQTBJaXNydjkrL2REclZaYmJBOE5EVVdqUm8zc1dCRVJFVkhsa3B1YkN3QUZSdXM5S1lWQ0FVRVFzR2ZQSHZPeHlNaEllSGg0WVBqdzRYajQ4Q0VBSUNnb3lCeTJwYWFtWXVqUW9RZ01EQ3dRRGdMQThlUEhzV3JWS3FTa3BNRGQzUjJUSjArR1ZxdUZVcWxFMjdadDhjc3Z2MENqMFVBUUJQT2FncVlOeWlRU0NTNWN1SUNmZnZvSnc0WU5LL0xYb1ZLcHNHVEpFalJ0MnJUUTlyRmp4eUk0T0xqSTE2T3FSUURRcHJZVVRXdEtzZnVhSHZ2KzFFTnZCRVFBUitJTU9IZmJpRGZheXhIaXc5R0VSRlI5TUNBa0lydlNhRFFXUndxWXZQamlpM2FxaG9pSXFITEt5c29DQVBqNitwYnFkUzJOM2pjZE53VjN4WkdkblkyVWxCUUFlZE9OKy9UcGcwNmRPaUVzTE13ODlkalYxUlV1TGk2SWpJeUVwNmNuTm03Y1dPejc2SFE2SERwMENBY09ITUM1YytjZ0NJSjVNeEtOUm9PSER4L2k4ODgvaDFhcnhkNjllMUd2WGoxRVJVVkJvVkFVKzE1VU5UaklnQmVieU5DeHJoUS9SdXR3T1RsdjJyRlJGQkhneWhHRVJGUzlNQ0FrSXJzNmZQZ3dNakl5TExZM2J0d1lJU0VoZHF5SWlJaW84cmw3OXk0QUlEQXdzRlN2YXlzQUxFbEEyS3RYTDV3N2R3NE5HalRBODg4L0R3Y0hCM1BiM2J0MzRlZm5WNkxyQW5tN09aOC9meDRBY09mT0hYejg4Y2ZvMUtrVDVzMmJoMDgvL1JUYnRtMHo5MVdyMWZrKy8vUFBQL0hwcDU5aSt2VHBKYm8zVlIxK0xnTGU2cVRBcGJ0R3JMK29RL2NnS2R3Y0dSQVNVZlhDZ0pDSTdFYXYxK2Vic2xTWUo5MlJrWWlJcURxNGV2VXFBS0JaczJhbGVsMUwreGVhTnZ1d3RyK2h0Ylo1OCtiaHdZTUhpSTZPeGw5Ly9ZVS8vdmdEMTY5ZlIyWm1Kcjc0NGd2enpzbEZsWkNRZ0dYTGx1SDY5ZXN3R28xUUtCVG8zYnMzaGd3WkFqOC9Qd0JBL2ZyMTRlTGlBamMzdHdKckVCSVZwbWxOQ1VKOUhTQmhOa2hFMVJBRFFpS3ltMlBIamtHbFVsbHNiOXEwS2VyWHIyL0hpb2lJaUNvZlVSUng5T2hSZUhoNG9IUG56cVY2YmFQUkNMMWVqOWRmZnozZmNZUEJZRzRIZ051M2I1djdtSTRWdG1Pd1NxWENSeDk5aE5qWVdLU25wNXVQQndjSFkvanc0ZWpldlRzOFBEeXMxblQyN0ZuY3ZYc1h6ei8vdlBsWVlHQWdIQndjSUpGSU1IandZQXdjT0JDZW5wNzV6Z3NJQ0xCNjNXM2J0c0hYMXhjZE8zYTAybytxRjdtMHZDc2dJaW9mREFpSnlDNE1Cb1BObll1NTlpQVJFWkZ0aHc0ZHdyMTc5ekI5K3ZSODAzVkxneW5rKytmbUo2YUEwUFN2UkNJeDk5SHI5Zm5hSHVmcDZRbXRWb3YwOUhRNE9EaWdWNjllNk5ldkh3NGZQb3o5Ky9kai8vNzlCYzVKVDAvSG0yKythZjQ4UGo0ZVJxTVJ0V3ZYUnN1V0xRSGtyWWs0ZmZwMHhNWEZtVGRHdVhmdkhsYXNXRkZvVUptYm00dms1R1RNbmozYlhITjBkRFNjbkp5d2N1WEtVcCtxVFVSRVZOa3dJQ1FpdXpoMTZoUWVQSGhnc2IxcDA2YW9WNitlSFNzaUlpS3FmTkxUMC9IbGwxOGlQRHdjUFh2MkxQWHJhN1ZheUdReUxGMjYxSHdzTWpJUzd1N3U1bllnYjNTZXFZOXBGK1BDZ2prQWVPbWxsM0RpeEFtTUhUdldmQjEzZDNmczNic1h6czdPNW1OQTNsckUvOVN3WVVNQXdQYnQyeEVhR2dvbkp5Y0FlUnUwUEw1Smk1K2ZINW8wYVlMLy9lOS84UGIyaHFPam83bk5OSnJ3M3IxNzVtTzFhOWNHQUt4ZHV4Yno1OCtIVE1hWFJrUkVWSDN4V1pDSXlwelJhTVJQUC8xa3RjL2owNGFJaUlpb2NFbEpTUWdPRHNiYmI3OWRKdGYzOFBEQXM4OCttKy9ZOU9uVEVSNGVEaUJ2ZW5Oa1pDVDY5Kzl2Ym5kd2NNREVpUk1SRVJGUjZEWGJ0V3RuSHVWbjR1WGxWYUtkaW0wWk5td1lCZ3dZWUE0UmljcGFkSklSRFgwa2NKS1hkeVZFUkU5R0VLMnRKa3hFVkFyT25qMkxsU3RYV214djJMQWg1czJiWjhlS2lJaUlpSWllekUyVkVRc1BhZUhoSkdCVWF6bENmVXUyR3pjUmtUMElnbUIxQ3liK0JpT2lNaVdLSW5iczJHRzF6K09qRUlpSWlJaUlLanFERWZqcW5BNUdFVWpORnJIMG1CWS9ST3VnTGJnVUp4RlJwY0NBa0lqS1ZIUjBORzdkdW1XeFBUQXdFR0ZoWVhhc2lJaUlpSWpveVVnbHdJREdNcmc0UEJxUWMraUdBUXYyYXhDWFd2aDZuRVJFRlJrRFFpSXFNMFVkUFdoanBETVJFUkVSVVlYVDhpa3AzbzlVb0huQW81ZlY5ekpGZkhSWWkxMS82TUhGdklpb01tRkFTRVJsNXZyMTY0aU5qYlhZWHJObVRiUnUzZHFPRlJFUkVSRVJsUjQzUndFVE9pZ3d1bzNjdkZHSktBTGJZL1JZY1ZLTFRDMVRRaUtxSEJnUUVsR1oyYk5uajlYMjU1NTdEaElKZncwUkVSRVJVZVVsQU9nUUtNV0NTQWZVOVh6MHQrM2xaQ1BlUDZCRmdvcFRqb21vNHVNcmN5SXFFMGxKU2JodzRZTEY5aG8xYXFCRGh3NTJySWlJaUlpSXFPeDRLUVhNQ1ZlZ1Q0ak1mQ3cxVzhUaXcxb2NpVFdBWXdtSnFDSmpRRWhFWmVMbm4zKzIydDYzYjE5SXBWSTdWVU5FUkVSRVZQWWtBakN3aVF3VE95ak1VNDcxUnVDN0N6cDhkVllIamI1ODZ5TWlza1JtdXdzUlVmR28xV3FjT0hIQ1lydXJxeXU2ZHUxcXg0cUlpSWlLVDYvWDQ4S0ZDN2g0OFNKU1UxT2gwK25LdXlTcTRQcjI3WXZtelp1WGR4bFVBVFFQa09EZENBZXNPcVhEcmJTOEtjYW5ieG5nN3lxZ1h5aGZoaE5SeGNQZlRFUlU2dmJ2M3crOTN2TGJvejE3OW9SQ29iQmpSVVRWaHlpS2lJbUp3Wmt6WjNEOStuV29WQ3JrNXVhV2QxbEVoWEowZElTbnB5Y2FObXlJdG0zYm9uSGp4aFZtWi92bzZHaDgvZlhYZVBEZ1FYbVhRcFZJeDQ0ZHk3c0Vxa0I4bkFYTTZxN0ErbWdkanNjYlVOZFRndDROK1JLY2lDb20vbllpb2xLbDBXaHc0TUFCaSswS2hRSTlldlN3WTBWRTFVZHljakxXcmwyTDY5ZXZsM2NwUkVXU201dUx1M2Z2NHU3ZHV6aHk1QWdhTm15SU1XUEd3Ti9mdjF6ck9uandJTDcrK211SUlsY01JNklubzVBQy8yb2xSMzF2Q1JwNFN5RGpJbDlFVkVFeElDU2lVblgwNkZGa1pXVlpiTy9jdVROY1hWM3RXQkZSOVhEOStuVXNXN1lNMmRuWjVWMEtVWWxkdjM0ZDgrZlB4OVNwVTlHd1ljTnlxY0UwY3RBVUR0YXVYUnZ0MjdkSHJWcTE0T2pvV0M0MVVlVlJzMmJOOGk2QktxZ09nVng3bTRncU5nYUVSRlJxREFZRDl1N2RhN0ZkRUFUMDd0M2JqaFVSVlEvSnljbjV3a0ZCRU5DdFd6ZDA2ZEtGb1FaVmFMbTV1Ymg5K3phT0hUdUdJMGVPUUJSRlpHZG5ZOW15WlZpd1lJSGRSeExxOWZwODRXRFBuajN4OHNzdmMxTXRJaUlpcXZJWUVCSlJxZm45OTkrUmtwSmlzYjFGaXhibFBtMk1xS29SUlJGcjE2NDFoNE9lbnA0WVAzNDhHalZxVk02VkVkbm02T2lJNE9CZ0JBY0hvMTI3ZHZqaWl5K2dVcW1RbloyTnRXdlhZdTdjdVhaZGsvRENoUXZtTlFkcjE2N05jSkNJaUlpcURhNkFRRVNsUWhSRjdObXp4MnFmdm4zNzJxa2FvdW9qSmliR3ZPYWdJQWg0NDQwM0dBNVNwZFNvVVNPTUh6L2VIQWhldjM0ZE1URXhkcTNoNHNXTDVzZnQyN2RuT0VoRVJFVFZCZ05DSWlvVnNiR3hpSTJOdGRoZXIxNDkxSzlmMzQ0VkVWVVBaODZjTVQvdTFxMGJRa05EeTdFYW9pZlRxRkVqZE92V3pmejUyYk5uN1hyLzFOUlU4K05hdFdyWjlkNUVSSS9MMUhLVEpDS3lMd2FFUkZRcWZ2bmxGNnZ0ZmZyMHNlczBNYUxxNHZFZGk3dDA2VktPbFJDVmpzZC9qcTlkdTJiWGUrdDBPdk5qcnQxSlJPWGxXTHdCYy9kcThlY0RZM21YUWtUVkNBTkNJbnBpS3BVSzU4NmRzOWp1N2UyTjFxMWIyN0Vpb3VwRHBWS1pIM1BFRTFVRmovOGNQLzd6VFVSVUhWeTlaOFIzNTNYSTBvcFlla3lMWDI4YXlyc2tJcW9tR0JBUzBSTTdkT2dRREFiTGY3ejA3dDJiNnpnUmxaSGMzRnp6WTQ1NG9xcmc4Wi9qeDMrK2lZaXFBMGM1NEt6SW0zVmpNQUxyenVtd1BVWVBrVE9PaWFpTU1TQWtvaWVpMSt0eDZOQWhpKzFPVGs3bzJyV3JIU3NpSWlJaUlxcWNncndrbUJ1dVFJRGJvNlY1ZHYyaHg1ZG5kZEJ4TUNFUmxTRUdoRVQwUk02Y09ZUDA5SFNMN1YyN2R1V29KaUlpSWlLaUl2SjJGakM3dXdNYSt6MTZ1WDR1MFlBbHg3VEkwSEFvSVJHVkRRYUVSRlJpb2lqYTNKd2tJaUxDVHRVUUVSRVJFVlVOVG5MZ3JVNEtkS3YzYUptZTJJZEdMRHlrUlZJNlEwSWlLbjBNQ0ltb3hHSmpZeEVmSDIreHZWbXpadkR6ODdOalJVUkVSRVJFVllORUFJYTNrR05vTXhsTUU0NGZaSW40NkxBR1YrOXhoMk1pS2wwTUNJbW94UGJ2MzIrMVBUSXkwazZWRUJFUkVSRlZQUUtBeVBveVRPeW9nSU1zNzFpT0RsaCtRb3RqY1Z5VWtJaEtEd05DSWlxUnRMUTBuRGx6eG1LN3I2OHZtalp0YXNlS2lJaUlpSWlxcG1ZMUpaalpUUUVQcDd5eGhFWVIrT2E4RGhzdjZXSGtqR01pS2dVTUNJbW9SQTRkT2dTRHdmSzdscEdSa1JBRXdXSTdFUkVSRVJFVlhSMlB2QjJPNjNnOGVobS83MDg5RHNkeUpDRVJQVGtHaEVSVWJBYURBWWNQSDdiWXJsQW8wS1ZMRnp0V1JFUkVSRVJVOVhrNkNaalpUWUhtQVhrdjVldDdTOUExU0dyakxDSWkyMlRsWFFBUlZUNFhMbHhBV2xxYXhmWk9uVHBCcVZUYXNTSWlJaUlpb3VyQlFRYTgyVjZCbjYvcDBUVklDaG1IL1JCUktXQkFTRVRGZHVqUUlhdnRFUkVSZHFxRWlJaUlpS2o2a1FoQTMxQytuQ2VpMHNQM0dvaW9XTzdmdjQ4clY2NVliQThKQ1VIdDJyWHRXQkVSRVJFUkVSRVJQUWtHaEVSVUxFZU9ISUVvV3Q0cUxUSXkwbzdWRUJFUkVSRVJFZEdUWWtCSVJFV20xK3R4OU9oUmkrM3U3dTVvMWFxVkhTc2lJaUlpSWlJaW9pZkZnSkNJaXV6OCtmTklUMCszMk42bFN4ZElwZHhGallpSWlJaUlpS2d5NGFxbVJGUmt0alluNmRhdG0zMEtJYUp5WnpRYWtaYVdCcFZLQmFQUkNFOVBUM2g1ZVVFaTRYdVBSRVJFRmMzOVRCRytMa0o1bDBGRUZSZ0RRaUlxa252MzdpRW1Kc1ppZStQR2plSHI2MnZIaW9qSVhxNzk4UWZrY2psOC9meHc4c1FKL0hibU5GTHVKa0dYbXdPalRnZEJBS1FLQjBnZEhPSHQ1NDlSWThlaFZxMWE1VjAyRVJFUkFiaWNiTVIvZjlXaWI0Z016eldTZ1RFaEVSV0dBU0VSRmNuaHc0ZXR0bmZ2M3QxT2xSQ1J2U1VrSkdEOXVyVndWaW9oMVduZ0tKTkJBVUFCQUxLL2x4VXc2SUhzVEtqai9zTEN1Yk14K0YrdklqeThSNW5WdEh2dkFYVHYyaEZLSjZjeXUwZEZFNWR3RTluWk9XalNLTVI4VEsvWFF5Wjdzai9uVEJ0UENVTFJYakxxOVFaSXBaSWk5eWNpb3ZKelUyWEVxbE5hR0l6QVQxZjF5TktLZUttWkhQd1ZUa1QveEhsQVJHU1RYcS9Ic1dQSExMYTd1cnB5Y3hLaUtpeXlaMC80Qmp3Rko2TWVqamJDS0VFUTRDSWFzT21iYi9EdzRjTXlxZWQreWdNcy8reEx2UGJHRkZ5TythUFFQbnE5SG5lUzdqN3h2VkpUVlpnK2R3RU9IRDVtZFFkM2UwaEplWWpKTTk3QnFQR1RzWEhyVDdoMDVTcGVlblU4MW43OVBUUmFiWW12YXpBWU1YYkMyemg4N0NReXM3SnNmcXo5dis4d1plYTdTTHA3cnhTL09pSWlLZ3MxM1NSbzRQUG9aZi9CR3diODd6Y2RqT1g3bEVaRUZSQURRaUt5NmZ6NTg4akl5TERZM3JsejV5Y2V3VUpFRlpkVUtrVmd2V0FVNWJXRXFZK0RQaGRmZmJtNlRPcng5ZkhHb0FIOWtQTGdJYWJOV1lDakowNFYydStOeVROeDh2VFpBc2V6YzNMdzNxSWx1SE0zMmVhOUhKMGNrZkxnSVJZdlhZbkpNOTVCNHUya1l0V2FrNXNMalVaVHJITXM4ZlQwQUFBazNyNkROZi83RHJjUzc4REZXWWtmTjIzSHVJblQ4T2VOdUJKZFZ5YVQ0bmJTWFN6OHozSU1HUHFxelkvTjIzZmh5dFZyR0RmcGJmeDYrbHlwZkcxVWVuSnpjOHU3aEFwSG85RkErd1FoT2xGbHBwQUNFenNvMEtiV280MEVmNzFwd0twVE91Z001VmdZRVZVNERBaUp5S2JqeDQ5YmJlZjBZcUtxTCtWdUVxUlc1aU9Kb29oY0NKQTZPU0ZIcDROY0lrVktzdTBBcnFTR0RYa0JNcGtNQm9NQnkxWitBYTFXQndENDdjSkY3RDF3R0RLWkRCcU5GdTh0WElKeEU2Zmg5VW5UelIrangwL0dpVi9QWU9hODkvRXdWV1gxUGtvbko4eVpQaGtTaVFReGYxekhoS216OE9kZnNjak4xUlJwdE4yS3o5ZGl3dFE1eFE0V0MxUER5OVA4K0psV0xkQ3ZUeVRtVEhzTFVxa1VkNUx1WXNxTWR4QWJsMUNpYXpzNU9nQUEvUDE4MExSSkk2c2ZKbjE3UmFCTnErWlA5RFZSNlZ1MGFCRW1UNTZNaElTRUo3cU8wV2pFdW5YcmtKMmRiYkhQamgwN2tKaVlXS1RyNWVibTRwdENSaFpuWm1aaTkrN2QwT3YxK1k1djI3WU5kKzdjc1huZG5Kd2NUSmd3QVVlUEhyVTR5dmZCZ3djWU9YSWtObTNheEFDVnFpV1pCQmpiVm80dVR6OEtDUzhrR2ZEcFNTMXk5VlpPSktKcWhVTitpTWdxdFZxTlM1Y3VXV3dQQ1FtQnY3Ky9IU3NpSW5zVFJSRjNidDJFWE5URHpjVVZtVG5aTU9yMGtBQXdpb0JVSVlkdmpSb1lQN0F2ZkR6Y2NmajhSZXc2ZmdZM0UrS2YrTjU2dlFHNW1vSXY2Q1VTQ1JxRk5NQ2xLMWVSbFpXTlc0bTM0ZVhsaWVYL1hZM3M3RnkwYjlNS0RnNEtaR2ZuSUM3aFpxSFhUcjZYZ3AxNzl1SFZFVU90MXRBZ09BaDllMGRnNTU1OXlNN093UStidG1GQXY5Nlk5ZTdDQXFHR0pXOU9ub2w1TTZlZ2JadVdoYllYWlIxQUQzYzNDSUtRTHdScFVMOGVudTNWQXp2MzdJTkdxOFhKMDJlaE4ralJzSDV3a2VveWtjdmxBSUEra1Qwdy9LV0JWdnRHOUJzTUFPald1WVA1UEtvNFhuMzFWVXlhTkFrVEowN0V2SG56MEs1ZHV3Sjlzck96b1ZRcXJWNUhJcEZnNDhhTjJMMTdON3k5dlF2dEV4OGZEemMzTnl4ZXZCakJ3ZFovNW1ReUdZNGNPWUlkTzNiZ3ZmZmVRMWhZbVBrK3k1Y3Z4emZmZkFNUER3OXovNXMzYitMNzc3L0hva1dMMEtCQkE0dlhkWEp5UWtoSUNENzg4RU0wYWRJRTgrYk5RNDBhTmZMMVVTZ1VTRTFOeFpvMWErRGw1WVVlUGNwdWZWU2lpa29pQUNOYnlhRlVDTmg3UGUrNTY5cDlJNVllMDJKeUp6bWNGVnlVa0tpNlkwQklSRmFkT25VS1JxUFJZanRIRHhKVmZScU5CdWtaR1FodjNSempYK3lMWEswV01YRTNrYUpTdzlQTkZhR0J0ZUhtOGloc0NHL1ZIRjFiTkVXdnQrYkJZREJBS3BWYXVicDFXcDBXYjg5NkQ3SHhDVmI3alg5clJyN1BWNjM5R2pKcDNwODVvMGE4WkE2OVVsVnBHUHJLT0lpaWlJRUQrbGtOQjlkdjJvYm4rL1dHMHNrSlF3Y093SzZmOTBNVVJiaTV1cUo1MHlhWTlmWWtMUHJrVS9qNStzRFR3NzNRcFJZdVhia0tBUER5OUVDOW9Mb1c3MlV3R0RGaDZpeTg5c3JMZUtaMWkwTDdTS1ZTdUxxNElEMGpBeG1abWViakE1L3ZoNTE3OWtFdWwrUEN4U3Y0WWVOV0xKZzNBMjFiRng1R0ZvWWJqbFFkUVVGQkdESmtDTDc3N2p1c1dMR2lRRUM0ZGV0V2JOdTJEU3RYcnN3WHlCVkdvVkFnSXlNRGRldldMZENtMStzaGlpSU1CZ01jSEJ4czFpV1R5VEJpeEFoODlORkhlT2VkZC9ERER6OUFxVlRDMGRFUkFLQlNxY3k3bnhzTUJoZ01CaGlOUm5PN05STW1URUJzYkN5dVhMbUNaY3VXWWVIQ2hmbmFUYitEQWdNREdRNVN0U1lBR0JRbWc3TWMySElsTHlTTVR6WGlQMGUwbU5aVkFWY0hQaGNRVldjTUNJbklxaE1uVGxoc2MzWjJScHMyYmV4WURSR1ZoOHpNVE9pTUlzWU82QU1BY0ZRbzBDcWt2dFZ6cEJJSjZ0V3BCYlZhRFM4dnJ4TGZXK25raElYdnpjYWt0K2NnNVVIZTFNVEhwN21hbUlJNGZ6OWYrUHA0SStYQlE2UVhzbmJxaVYvUFFCUkZPRGc0WVBqUUY2M2VlOTAzNjdGeDYwOFkrSHhmdlBEY3MyalNLQVJYci8ySkYvdm5mUis2ZGU2QTltMWJ3MEdoc0hnTjAyaTdGczNENEYzRDh2ZEJKcE1pNFdZaTVyeTNDRThGMUlTamhjQWxPeWNIQUhBakxoNnZUNXFlcjAybjA1azNiWGwvMFZKOC9PRTcrWFk4dHNiMFJ0Q08zWHR4N09UcElwMmoxZW1LMUk5S1gxUlVGSzVkdTJheFBlZnZuNU9NakF5OC92cnI1dU9pS0NJK1BtOWs3N3Z2dm9zbFM1WkFZZVhuVnlxVlFpYVRZZW5TcFFYYVVsTlRNWFRvVVBqNitxSjI3ZHBGcXJ0TGx5NVl2bnc1Y25KeW9ORm9vRlFxWVREa0xZS21VQ2pNOTFHcjFSZzBhQkI4Zkh4UXAwNGRtOWVWU0NRWU8zWXNKaytlWEdqWS9TUnZVaEJWUlgxQ1pIQlNDUGp1Zk43djhUdnBJcFllMDJKYUZ3VmNHQklTVlZzTUNJbklvc1RFUk55OFdmalVQQUJvMzc0OXA1Y1JWUVBKeWNubzAra1pTQ1hGVzdxNFpjTjZTRXBLZXFLQUVBQzhhM2poMjdYL3hmKysvUkVidHV4QW81QUdlTzFmTCtjTEFoWXQrUlNIanB5QVdwMk9RUVA2NGZsK3ZUSHMxZkY0OERBMTM3Vk00ZGV6dlhyQXpkWFY2bjJsVWlreU1qTHhmOTl0UUc2dUJxTkd2Z1MxT2gxMUF4OEZGdGJDd2VKeVVDaVFuWk5UcE4yWHRWcWQxVkdWR3EwV2N4ZDhoR1VmTGJBNmN0RkVwOHNiU1pLcVNrT3FLcTFJOWQ1SnVvdG1ZWTJMMUpkSzE3Qmh3ekIxNmxTNHU3dkR5Y2tKQUhENThtWEk1WEtFaG9iQ3hjVUZQajQrQVBLbUU5KzRjUU5BM3JJZ1RaczJOVjluejU0OUdEQmdnTVg3bFBiSVVwbE1obTdkdWlFb0tBaWVubmxyYXFha3BBQkFnV25CeGRXNGNXTzg5ZFpiYU51MmJZRTJqcEFsS3FoYmtCUXlDZkQxN3pxSUluQmJMV0xwY1IybWRlRjBZNkxxaWdFaEVWbGtiZlFnQUhUcTFNbE9sUkJSZWZudDdCbGNPWDRBcmc0TzBPaTArTit1QTdoeE93a3ZkRzJQamszemgwTW5MOFZnMjlGVENLNFZnRkg5SXVEaTZJRGY5dTVBYm5ZV1dqOVQ4RVY3Y2Noa01ydzArQVg4dk84UWZ0eThIYXEwTkV5ZlBBRkFYbGgyOXR3RkFJQ1hseWRxMXZRck5CQlFwMmZnMHBXcmtFcWxHRFNnbjgxN1NxVlM2UFY2dEdnV2hqR3ZEbitpK290Q0tzMExZRU1iMXNmS3BZc0s3Yk5zNVdycytlVUFGQW81OW16OUlWL2JuYVM3ZUNxZ1pySHVtZkxnSVh5OGF5RDM3NTJXM3hqN0tnWSszOWZxT1JIOUJzUER3eDEzays4akt5c2J6czdXMTdLajB1ZnY3NDhmZnNqLy83OTQ4V0ljT1hJRTRlSGg2TnYzMGYvaDl1M2JjZVBHRGNqbGNnUUhCMlA4K1BGRm1oSU13T0ttSDQrenRneEpZUUlDQXVEdTdtNytQQ1ltQmdBUUdocHFQbVlhOFplWW1JakpreWNqSlNVRnVibTVpSXFLc2ppaVVLL1hvME9IRG9XK0lTR3g4T2JHL2Z2MzRlam9DRGMzdDJKOURVUlZSYWU2ZVNIaFYyZDFFQUVrcGhteDlGaGVTS2hrU0VoVTdUQWdKS0pDR1F3R25EeDUwbUs3djc4L2dvS0M3RmdSRVpXSEMyZlBZRmlYOXRoNzZqYzR5QlZRT2lodzZVWUNabzRjWEtCdmd6cTFjT2xHQXByV3F3c0h1UUlLbVJUUHQyK0w5V2ZPUEhGQUNBQ3VMczU0cm05UGZQL2pGdnh5NEFqNjlPeUJKbzFDY1B6WDA4ak15b0pTNllTUFAzZ0h2ajQxb1BrNzhIcmN5Vk5uWURRYTBhTmJaL2o1K3RpOG55bXdjM0t5dlFaYWFaRDhIWW9VdHBhaGlhOVAzaWdyclZhSGpNd3N1TG80bTl2bXZmOHhHb2Mwd0wvZkhBdUZvbWlqdTNmdTJZZm9TMWZnNk9DQXFkUGZRc3ZtWWNqTXlySjZ6dGhSSXhEU0lCanZmdmdmblAzdEFqNWFNQWRlaisyd1RQYWgwV2lRa1pGaDNrRGt0ZGRldzVFalIvRHBwNThpTURBUVRabzBnVWFqd1lZTkcrRGk0b0xGaXhlalljT0d5TXJLd3FGRGg5Q25UeCtiOXpBYWpkRHI5Wmc5ZTNhQk50TUdQYlkyNm9tSmljSE9uVHZObjU4K2ZScFpXVmxJU1VuQjRNR0Q4ZE5QUHdFQWV2ZnViZTdqN095TXRtM2I0cmZmZmtOTVRBd0VRWUNUa3hQT256OXZEZ2d2WDc2Y2IwZmkzYnQzSXlNakEwdVdMQ25TaUVHajBZakZpeGZEMTljWHMyYk5zdG1mcUtwcVYwY0tneEg0djkveVFzSWNuWWhjUGFBc3ZRSHlSRlJKTUNBa29rSmR1WElGYXJYYVludW5UcDA0WllmSUFvUEJnUFQwZEdSbVppSTdPeHU1dWJrRlBreHJjT1hrNU9RN3J0ZnJ6WXZ6Ni9WNkdJMUc4K2VQLzJ0NlhOYkNXcmJFbmpPbmthUFJBcG5aZUNXOEUwYjBEaTkwUkk2UGh6djJScjBQaVRhdmI3WkdpNS9QbkVkWXk0SzdxSlpVeDdadDhQMlBXd0FBbVpsNVFkYm1iYnNBQUcrT2ZSVit2dDVZK3VrcUdJeUdBdWNlTzVFM3ZYam9vT2VMZEMrSlVMd3AxVS9zNzlGYWhRV0V5ZmZ1dzkvUEY5N2VqNlpoM3IrZllnNEk0eEp1SXZIMkhTVGV2b08vNHVMeDNweHBxT252Wi9PV0NvVWNWNi85Q1FCNC82T0M2OHpaRWh1ZmdIOVBuNGN2Vnk2QlV1bFU3UE9MWXRldVhYajQ4R0daWFB1ZkhsL1hMejA5M1M3M0xLbk16RXlNR0RFQ0hUcDBNSWVFcHZYOFB2endRM1RwMGdXM2I5L0dnd2NQMEt4Wk14dzhlQkFIRHg3RTJiTm5jZWZPSFNRbkoyUFVxRkZXNzZIN2U1M0plL2Z1RldnejNVdG5ZeTNLME5CUXJGbXpCbGV2WG9XTHkvK3pkK2RoVVpiN0g4ZmZ6eXpzdTREZ0JyZ2dvcWk0aTd1NTV0RVdTeTF0c1RwYTJlbFlwaTNXYVM5YnRMTHkxM29xMDA1cGFmWU1qZ29BQUNBQVNVUkJWTHRiS21tYUcrSXVvcWdJb2dqSXZzMzYrNE1ZSFdFR01CeTI3K3U2dUdUbXZwL24rUTRnekh6bVhqd29MQ3hFVVJUYXRXdkhCeDk4UUVKQ0FpTkdqS0I3OSs2V1l4UkY0YVdYWHVMbm4zK21aOCtlQkFkWEhCbXIxV3A1L3Zubkt6eFgrZjc3NzNGemN5TTFOWlhjM0Z4eWNuTEl6czRHSUMwdHpiSW1vMDZuSXpVMUZZRGh3NGZUcDA4ZnU0OURpTVpzUUtnYWt4bldKaHA0YkxBVHZxN3lIRitJcGtnQ1FpRkVwYXFhWGp4Z3dBQUhWU0pFL1ZCU1VrSldWaFk1T1RuazUrZVRsNWRuK2JqeWRsRlJVVjJYVzJ2NnhRekV6ZFdOclQvOUFGbFpvTldpYWhGa3M3OUtwWUtMT2FEWFUxaWlKM3JFOVhTTnJ2NXV1bGQ2N0tubnljKy90R092OGJKUTlKUFBsL1BKRjE5eE92a01pcUt3K3NjMWZQUGRENlNrcGxVNGowNm5aOS9Cd3dRMUR5Q2tkYXRxWFZ0Uk9mWUZrdW12Z0ZCUkZLdFJmSnRpLytEVHBWL3g1aXZQMHVLeTBDL3QzSG5MK29LYllpLzl6czdMeStmazZlUnFCWVNYcnlQYk9UTENhcDNKOG8xZkt0c1VKaSsvZ05QSlp3QVlmLzJvYXhZT0FxeGN1ZEloWWZpVkVoSVNLbDNQcnI3UWFyVVlqVWEyYnQxYW9TMHJLNHZWcTFkYmJ1L2Z2NS85Ky9kYjlmbnFxNi9RYURUY2NjY2RWdmVmUG4zYXNtdXgyV3ltVzdkdVBQYllZL2o0K09EczdFeE9UZzY1dWJsNGVYbng1Sk5QTW5Ma1NLQXNmR3ZldkhtRkRVRlVLaFV2dmZRU2FyVWFWMWRYUm80Y2liZTNOM3YyN0dIVnFsVUFuRGh4d21vemxYS25UcDBpS0NpSXQ5OSt1OExVNFlpSUNENzg4RU5pWTJQSnk4dmpxNisrb25uejVyUnUzWnJBd0VEeTh2SUlEdy9ud29VTEhEdDJqSVNFQkJSRndjUER3M0tPOG5OdTJyU0ozcjE3eXh1Zm9ra2JGS2FtWHhzMVd0blRSNGdtU3dKQ0lVUUZSVVZGN05tengyWjdSRVNFWmJTQ0VJMkIyV3dtTHkrUHpNeE1zckt5clA0dC83eXdpbW1YalZuWDZCN0UvYmtkUTZzV2FLcXpHMmlMSUF4R0k2N0pGLzVXT0Fnd2RmTE5QUEdmbHkyamxTNTMra3lLNVhPejJXeDMwdzRuSnkyMzNQUVB2bDc1UFFzV3ZzdFRjLzlkWlJoZ2E5MnlhNlU4Qk51Nzd3QTNUcjY3UXZ2alQ3L0U4MDlmMnJrNE9TV1ZRWlE5OXQ4MmJ3SEt3c1hYWDNxRzFxMWFWdXVhbDRjNUx6LzdCQjd1bDZZc3Yvcm1ZamJHYnFXNHVJUXB0OXpBNElIOUxWK3pIYnZpZVBxRkJRRDBpdTVXbzhjcGFrZDV1S3RXcTFtN2RtMnRuWGZHakJrTUhEZ1FmMzkvaGc4ZmpydTdPNDg4OGdnQkFRRzgrT0tMbHAyUmh3NGRTdGV1WFVsUFQyZkpraVZzMnJTSnRtM2I4cC8vL01jcWhBTXEzTTdKeVdIcjFxMDgvZlRUZlBmZGQ2U2xwV0UwR3EyV0xzbk56Y1ZzTm5QKy9IbCsvZlZYcGsyYlZxSFdaczJhTVhIaVJLQXM4SFIxZGFWWHIxNEFWbXNWRmhRVXNIbnpab0tEZ3l2ZGtWa0lVVWJDUVNHYU5na0loUkFWN055NTArNmFRckk1aVdpSXpHWXorZm41cEtXbGNlN2NPYzZkTzBkYVdocnA2ZWxrWldWVk9VMnVxUnM4YWpUZi9MU0txU01IVjZ2LzE1dTJNWGo4elpiYlgzMzJCbUh0dTlKLzBPZ2FYVGU2V3hSdnZQd2YzRnhkS1Nnc3BIdlhMamI3bHBhV2tweHlsdkQyWlNIRGxMdG1XdTFpUEgzYUZIYkg3V1B6bG0yMGJ4Zkc1SW5WbTJyc0tPVS9nOTdlWGxhakhJOGtITU5nTU9MdDdZbVB0emZOQXdOSXY1REI4Uk9uQU5nVkYyOTVuRDI3ZDYxMk9BallEWHlMaTRzQk9KNTBrcTNiZHpKb1FMODZHV0hsNGVGQlFVRkIxUjFyd2VVakZaMXFjWWZxYTBHbjB3SDIxNnk4R21xMXV0SlJpUmtaR2Z6MDAwK01HREVDbzlISXhvMGJLL1E1Y09BQWh3NGRvbDgvKzhzSytQcjZzblRwVWxRcUZVT0dET0hiYjcvbHE2KytZc0dDQlpiZ2M4bVNKU1FuSnpOaHdvUkt3MEVoaEJCQzFDNEpDSVVRRmRpYlhxelZhdW5kdTdjRHF4R2lab3hHSStucDZWWWhZUG5uVFhrVTROL1ZybjBITnFpY1Njdklva1ZBTS80OGVKUmpaMUt0K25SczA0citVWjFJeThnaVQzR2lYZnNPQUh6OXhac29GMVp3R3FYR0FTR1VUWEUxbTgyTW1qQ1ppVGVNNDdaSk4xczJFTG5jNGlXZnNPL2dZVDVhL0FZK1B0NFYydFZxTmZmZmV4ZHo1ei9QMHVVckdEb294dTVtSlk0T3cvVDZzamRtK3ZmcHhXUC9mc0J5LzRSYjc4UmdLR2JLTFRmUnVsVUxJaVBDU2IrUXdhR2pDWmpOWm43NmRiMmw3NjAzVDZqWlJlMDh4cHpjc2pYNGZIeThlV3J1dngwK29yTGMrKysvNzdCcnpadzUwN0pFZ0s5di9kNTRwWHlEaml0SDUvMWRUazVPS0lyQ3I3Lythcmx2NU1pUitQajRNSFhxVk10NmtHM2J0dVhERHo4RTRPTEZpMHllUEptUWtKQXF3OEZ5NVQ5UEJRVUY5TzNibHc4Ly9KQ05HemN5WnN3WWlvdUwyYkJoQTRxaU1INzgrS3Q2SEFhRG9kYkRVeUdFRUtJeGs3K2FRZ2dyRnk1Y0lERXgwV1o3ejU0OWNYTnpjMkJGUXRpbTArbElTVW5oOU9uVEpDY25jL3IwYVZKU1VxcmNWVk5jbmZ0bVBjVGlOMTVqV01jUStrZDFvbjlVcHdwOTRoTlBzdkhvU1dZL1hyYnJhVnJhV1E3R3JhTlR0NGtNSFRuNXFxK3RLQXBhclladnYvK1piNy8vMlc3ZlZ4Y3U1clVYbjZtMExicGJGMW9HQjNIMjNIbCtXck9lKys2YWV0VTExYWFpb21MTWY2MUI2T1ZsSGZnVS94VUV1YnVYL2U3dDB5dWF6VnUya1p1Ynh5OXJmMlBuN3IwQWhIZG9SOC9vcmpXNzhGL1hyTXpaYytjQjZOQXVyTTdDUVdGYitSc2VnWUdCdFhwZVc4RjQrZjIxK2JQdzAwOC9zWFRwVXI3ODhrc2lJeU5adG13Wnc0WU5ZOFdLRlJRVUZCQVRFME5JU0VpTnp4c1hGOGZpeFl2NTVKTlByTmJaRkVJSUlZUnRFaEFLSWF6STVpU2l2aW9xS3JJRWdlVmhZRnBhbWlWVUVkZWVScVBoMy9PZVlNWHlMOW05WmpPRE8zY2dwSG5aQ0x6azlBeTJIRDZPUjJBd2p6enhsR1Z0dXhZdFdqSmp6c2VzLzJrWkt6NzRKemZlL1JadDIxY01GcXZEU2V1RVRxY25xSGtBZ1FIV0kvOUtTM1VjTzM0Q2dKaSs5a2M1ZDQ2TTRPeTU4Mno5WTRmZGdOQ1I0d2N2WnVkWVBnOXVmbWx6a2VLU0VzdlBlUG1PeFgxNlJxTldxekVhamJ5ejVHTkwrejEzM2xiajZ4b3FXZHNSNE9MRmJITC9Ha0hZb1YzYlN2dVVNNWtkdjRHSWdIUG56Z0ZjVllCbVQxVUJZRzBGaEY5KytTVkxseTdsOGNjZng4WEZoYWxUcHpKLy9ueWVmdnBwRGgwNmhGcXQ1dDU3NzYzeGVkZXVYY3ZiYjcvTmxDbFRKQndVUWdnaGFrQUNRaUdFaGRsc3Roc1Flbmw1RVJVVjVjQ0tSRk5sTnB0SlQwL24yTEZqSEQ5K25NVEVSTXVMNGNaQ285SGc0dUtDczdNekxpNHVsZzhuSnlmVWFqVXFsUXFOUm9OS3BiTGNWcXZWbG8veTJ6Lzg4SU5ENjFhcjFkeHkyMVRlZXVzdDNsejVLME03dHdjZzl2QUp3anQxWXZydDB5cnNZaG9TRXNvdFV4L2tpOFVIV0xQOFVmNXgxM3VFaExhcitiVTFaZWNkTy9JNnBrNlphTldXa25xVzZmZlBCdUM2WVlQc25zZmJ5eE9BYytrWE1CcU5GZW90NThqbytXSjJ0dVh6TnEwdnJTRllVSEJwV3J5M3Q1ZmwzMEV4ZlluZHV0MFNEdmJwRlcyMVdjaW0yRC80YzljZW5wanpMNXVQRDZoMDh4ZUFYWHYzV1Q3dkZ0WFpidTA2bmF6ZldSZU9IQ25iWmJwYnQ5cmRKTWJXbXk3bDZ6UGFlMU9tdW0vWVpHZG5zM1RwVWlaUG5zeUlFU01BNk5PbkQ3MTY5Ykpza2padDJqU3JqVWFxVTNOcWFpb0xGeTZrZS9mdTNIWFhYZFU2VmdoUmM1bUZabnhjRlRReXVGeUlSa1VDUWlHRVJXSmlJaGtaR1RiYlkySmk3TDdRRk9KcUdRd0dUcDgrVFdKaW9pVVV6TS9Qcit1eXFxUW9DaDRlSG5oNmV1TGw1WVdYbDFlRnp6MDhQS3dDd1BKQXNMYld4bkprUUppVGs4T1BQLzZJWHEvSHg4ZUg1MTU4a2YzcmZ3TGcyUmRlWU0yYU5Yenh4UmRvdFZwdXVPRUdmSHg4TUJnTUZCWVdvbEtwdWVudTExbng1U0thK1YvZGxNanEvdjY1TXFNNGVQZ29xV2ZQNGQvTUQ1UEp4Tjc5QndIUS9oWEEyajZQNHlMQzR5ZE9BbVdQc1dPSDlwYjdzeTVlQ2c2YlhiWW0zb2hoZzRuZHV0MXllOG90TjFxZGI4djJIY1R2UDFqbDE4elc1anpmLzdRR0FDOVBUNDRlUzhUVjFZV09IZHBWZXI2aW9tSzcxeEMxejJ3MjgvdnZ2K1BqNDhPZ1FmWUQ4Wm95bVV3WURBWm16cHhwZFg5NW1Gd2VGS2FtcGxyNmxOOTMrU1l2bFRsejVvemw4NmlvS082NTV4N0w3UzFidG5EdzRFSEw3ZDkrKzQyd3NEQUdEQmhRNWMveDZkT25nYksvSmQ3ZTNqejU1Sk5XVTZYTC95OVhWWjhRb21wcGVXYmUzS0tqUXpNVk0vcHFxV1JKWUNGRUF5VUJvUkRDUXFZWEMwY3hHQXdrSmlaeStQQmhqaDA3UmxKU1VyMWJOOURGeFlWbXpacFYrUER6ODhQYjI5c1MvaldWdGRtMmJkdEdZbUlpa3laTnd0M2RuUysvL0pKV3JWcXhPcXRzR3VxNDFxMXhkWFhsamp2dW9MQ3drQlVyVmhBZUhvNlRWbUhkMTNNSjlGRTRjYUVacjc5MzlZRm1kYWY4bXErWThyb25majkzejN5NFFyL09rUkgyTnlKeFlFQjRKS0ZzN2RmT25UcHk5OHlIQ2ZCdlJwdldMVWs3bHc2VXJUL282Vm0yTm1HcFRzY1h5MWRZSGYvT2tvOVorTXB6K1BoNFl6UWFpZDkva01BQS95cXZxOVBwY1haMlp0aWdHRnljblFINGM5Y2VUaVNWN1pEY0piSWpYeXhmd2VmTHZzSE56WlhvcmxIMDc5c1R0VnBOMzE0OStNZjFJK25WbzNaSHNJbXFiZHEwaWZUMGRPYk9uWXZ6WDkrMzJsSWVvbDI1K1VsNVFGaityMHFsc3ZRcC8vMXRhMFJxT2IxZWo3ZTNOeVVsSmN5ZE94ZVZTa1ZLU2dxZmZmWVpXN2R1eGQzZG5WbXpackZyMXk3KytPTVBYbnp4UmJ5OXZZbU9qcVo5Ky9aMDZ0U0pybDBycnJQcDV1YUduNThmRnk5ZVpQYnMyZmo1K1ZtMWw5ZFgzLzdPQ05IUTVKYVllZU4zSGZtbFp1TE9Hdm52SHJpdnQ5YmVmbGRDaUFaRUFrSWhCRkMyMmNQT25UdHR0cmRzMmJMVzF6a1NUWWZaYkNZMU5aVkRodzV4Nk5BaEVoSVMwT2wwZFZxVFJxT2hlZlBtQkFjSDA3eDVjL3o5L1duV3JKbmxYMWRYVjRmdllsdGZiZHk0RVlEcDA2ZGIzVzgwR3RtZGZCNnRWbXNWRExpN3V6TjkrblRXckZsRFdsb2FMVHZkZ3FJbzlBNzNKajQrSGw5ZlgwSkRRMnRjUjNsdzhjTXZhOW15YllkVm0rNnlrWEFtbzNWQU9HUlFEQjd1YnZ5NmJxTmxKSkdUazVaL1RyZS9RWW5KUVFHaHdXQmszOEhEQUF3YlBJRGtNeW44dlBZM2poNDdidWtUM3I1c0hVQ2RUcyt6TDc3TzhhU1RLSXBDODBCL3pxZG5rSHdtbFgvUGZacG41ejlHVVZFeGhZVkYrRWY0VlhxOXl3MGJQSURKRTIrd2JJQ1NrbnFXQlF2ZkJjRFAxNGNuNWp4TWRtNHVYNjljemZxTnY3TnR4eTYyN2RpRldxMm1WM1EzTkdxTi9EOXhzTHk4UEQ3NjZDT0dEeC9PcUZHamF2MzhPcDBPalViRHdvVUxMZmVOSERrU2IyOXZTenRBaXhZdExIM0tkekd1YW9SZXUzYnRlT3V0dDlpL2Z6K25UcDFpeVpJbDdOeTVFNDFHdzdoeDQ1ZzJiUnIrL3Y2TUdUT0d0V3ZYOHVtbm41S2JtMHRzYkN4YnRtemgxbHR2clRRZ2JONjhPUysrK0NLclZxMWk0TUNCRmRyTFI4cEtRQ2pFMytQbG90QzNqWXJmanBmOXpkOTV4b2lYczhLa2JocUhydHNyaExnMkpDQVVRZ0N3ZCs5ZWlvdHRUeE1iT0hDZ3ZBZ1VOWktUazhQaHc0YzVlUEFnaHc4ZkppY25wK3FEcmdGUFQwOWF0R2hCaXhZdENBb0tva1dMRmdRSEIrUHY3eTlUNXFzaEpTV0ZyS3dzSmsyYVpIVi9mbjQrZHo3NkpIRjl5MExET3g5NWdvR2RyRGV6Q0FzTDQreStYUnhKT1llZmx6c1JJZkQ1a25kcEVSekU0eSs4VXVOYXlzT0hpOWs1VnB0NlhFbC9SUWpRTnFRTlU2ZE1wSE9uanJ6KzF2dDBhTmVXaHgrOHIrck5OMm80SGZGOCtnV09KWjZnV1RNLy9IeDlLU2k4dEg2Z1l1ZWwwNDdkY2VUbTV1SGg3czUxd3diaDV1cksyRkhYOGNSL1hpSTdKeGVOUnNQdGt5YVNYMURJODYrOHliNERaUnM0UERIblgwUjM3Y0svNXozRDJiUnpuRDEzbmdkblAwNnJsbVZyR1ByOHRXYWhQV0dobDlaNDI3TjNIMis4dllUQ3dpSzBXaTNQUFBFb2JtNnV1TG01TXVmaEI3anQxcHY1K1BObGJOMjJBNlBSeU00OWU5bTVaeStEQnZUajJTZm4xT2hySmE1ZVdsb2E3ZHUzWjg2Y2EvTTE5L0h4NGZycnI3ZTZiKzdjdVF3ZlBod29lOE5uNU1pUlRKZ3d3ZEx1N096TVF3ODlaRmxQMEo2VEowL3l5U2Vmb05QcGlJeU01SUVISG1ESWtDRldvLzRVUldIczJMRU1HemFNTld2VzhPdXZ2L0xQZi82VFBuMzYyRHh2ZUhnNGp6LytlS1Z0S3BXS3UrNjZpL0hqeDFkWm54RENOZ1dZM0UxTGlSNytPRjBXRW00NGJzRExCY1oybEdoQmlJWk8vaGNMSVFEWXVuV3J6VFpGVVlpSmlYRmdOYUloTXB2Tm5ENTltcmk0T1BidTNVdEtTb3BEcjYvVmFtbmR1alVoSVNHRWhvYlN1blZyZ29PREsweVRFeld6YnQyNkNpTUhBU1pObWtUZzduM3NPVksycHRoTlkwY3p0SGQzcXo0bWs0bHU3Y000bjNtUmpxMWIwYXRqT3c2ZVNLWmw4NEFLNTZzT3ZiNHMrSnMrYllyZFRVcHNqVTRkZGQxUTJyY0xvMjFvOVVaRGw0OUVOQnJzVDVzc2wzamlKQysrOWxhbGJWNWV0bjhPZjE2ekFZREp0OXlBbTZzckFPM2FodkxRL2ZleS9PdnZtUDNRRE56ZDNIam8wU2M1bTNZT1B6OWZucDQzbTY1ZElnRjQ1L1VYZWU2Vk56bDBKQUdEd2NqcDVMTHZTVjUrUVpVMW04MW1kdXlPNDl2VlA3UC9yMUdNWHA2ZVBQUEVvMFIxdHQ1dHVrVndjNTU5Y2c0N2RzWHh4dHZ2azV0WHRrN28xbTA3U0R5ZVJIaUhtbTg4STJvdUlpS0NsMTkrK1pxZC81dHZ2cWx3MytVakZWdTFhc1c4ZWZPczJ0M2QzYm5oaGh1cWRmNm9xQ2dXTFZwRW16WnRxbHlMMWNYRmhadHV1b21iYnJxcFd1ZTI5VWFtdjc4LzA2Wk5xOVk1aEJEMktjQ2RQYlVVNnlIdWJObmZ4KzhPR3ZCeVZoZ1FLbSs4Q3RHUVNVQW9oQ0FuSjhkcVlmQXJSVVpHVmxqUFJ3Z29tMktha0pCQVhGd2NjWEZ4WEx4NDBTSFhkWGQzSnlRa3hQSVJHaHBLVUZDUWpBaXNaU2FUQ2ExV1crblgxZC9mbnhiTmZFQ1RCWmhwR2VDTHY3LzFtbmZKeWNrME01dDRldm9VeTMzL21UNkpkMWIrZEZYMWxKWUhmM1pHTTBlRXQ4ZkQzZDFtZTNYRFFRRERYOU9taTB0S3F0VS9wbTl2WG52eEdYNVp1NkhDRk9pK3ZYdFdla3o4L29QczJidVB0cUVoM0hyVEJLdTJ3UVA2TVhoQVAzNWV1NEVQUHY2Q1VwMk9vWU5pZUdqbVBmajRlRnY2K2ZoNHMvRFY1MWk1K2llKy9OKzNsSmFXQW5EdzBGR0tpb3B4YzNPdGNOM0VFeWVKM2JxTlRiRi9rSmxWOXY5V3E5VXlac1F3N3B3NkNkL0x6bitsZm4xNjh1RzdiL0w4SzI5YXBrR25uajBuQWFHb0ZqOC9QM2xPSVVRRHAxTGd2ajVhQ3Y0d2N5eWo3TTIwTCtMMGVEb3JkQTF1R21zekM5RVlTVUFvaEdENzl1MTJkK3VzYkQwZjBYU1ZscFp5NE1BQjR1TGlpSStQcDZpbzZKcGVUNjFXRXhZV1JuaDRPTzNidHljc0xJeG16WnJKbEhjSHVIanhJZ0VCdGtmNzdUbCttcUxJNjhGc1p2ZXhOZlR2VlhrSVZodE1KaE1oclZ0eDQvaXhYRGVzNHE2dHJxNnVQUFhZdnhrMlpJRFZ6NGFpS0RUenY3b3dvbnk5c3VwTTFRWFFhTlQwak81S3oraXVyUDd4Vjk3LzZETlVLaFV6NzdtRHlJandTby81NzlMLzRlWHB5WFB6NTZMUldBZXhpcUpRV0ZqRTRpV2ZFTkd4QS9mY2NSdlIzYnBVZWg2MVdzMlVXMjVrN0tqcitPblhkYXpkc0luejZSbXMyYkNKaVRlTXMrcjc0T3pIU2Z4cjEyUTNOMWRpK3ZhaWY5L2VEQnJRMTI2NGVqbi9abjY4K2NxenZQejYyMnpmdVFmL3Evd2FDeUdFYUppMGFuZ294b25YWTB0SnlUVmpNc01ITzNUTUdleEV1MllTRWdyUkVFbEFLSVJneDQ0ZE50dWNuSnpvMWF1WEE2c1I5WkZPcDJQdjNyMzgrZWVmSER4NDBMTGcrN1hnNmVsSmh3NGRDQThQcDBPSERvU0ZoYUhWYXEvWjlZUnRKU1VseE1mSFUzalpXbnFYMjdGck55MEN5OVl1M1pWeG1KVk8xbTgwSEQxNkZISXkyWC9pRklxaW9GV3IwUmtNSER0VDgrbm5LcFdLajk1NzAyYTdmek0vaGcrMWZqT2pkOC91M1BpUHNiUnJHMXJqNndHTXVtNElONHdiYzFVajQyNzR4eGd1WkdReWR0UjF0R25kMG1hL0NlUEcwTDV0S0MyQ20xZmE3dTd1eHVJM1g2WlR4dzdWdXE2M2x5ZlRwdHpDdENtM2NEYnRISzR1TGhYNmpCMTlIV05IWFVmSDhQYTBieHQ2MVR0eE96czc4L3pUODRqZmY3RENkR1FoaEJDTm42c1daZzl5NHRYTk9qSUx6ZWlNOE00MlBVOE1kYUtGbDd5UkswUkRvNWp0RFJzU1FqUjZHUmtaUFByb296YmJCd3dZd1AzMzMrL0Fpa1I5WVRRYU9YejRNTnUzYjJmUG5qMldhWXUxTFNBZ2dDNWR1bGdDd2NEQVFCa2RXQU4zM0hHSDVmTXZ2L3l5VnM5dE1wbnNmdDlMUzBzdG80OFZSY0haMmRtcVhhL1hVMUJRZ0U2bnc5WFZGYTFXaThGZ1FLUFJ5QlJEWWRlMS9MbTJaK2JNbVpaUjBWT25UbVhNbURFT3U3WVFRalJVNlFWbUZteldrVjlhOXB6QTExWGh5V0ZPK0xuSjh6a2g2aE9saWhkWk1vSlFpQ1p1MTY1ZGR0dGxlbkhUWWphYlNVcEtZdHUyYmV6Y3VaUDgvUHhhdjRhN3V6dWRPM2VtYytmT2RPblNoY0RBd0ZxL2hxZ2RLcFVLVjllSzY5ZVZzOWRXM3U3bFZiM3B1VUlJSVlSb21KcDdLUHg3b0pZM2Z0ZFJhb0RzWWpPTHR1cDRZcGdUSGs0U0VnclJVRWhBS0VRVHQzdjNicHR0dnI2K1JFWkdPckFhVVZmT256L1AxcTFiMmI1OU81bVptYlY2Ym8xR1EzaDRPRjI2ZEtGejU4NkVobDc5bEVZaGhCQkNDRkgvaFBxcW1OWGZpWGUyNlRDYTRIeSttUTkyNkprejJBbUpDSVZvR0NRZ0ZLSUp5OHpNSkNrcHlXWjczNzU5SmNocHhBd0dBN3QzN3lZMk5wWWpSNDdVNnJsOWZYMkpqbzZtUjQ4ZWRPclVDU2NucDFvOXZ4QkNDQ0dFcUY4aW02dTR0N2VXajNicWNYZFN1S216UnNKQklSb1FDUWlGYU1MMjdObGp0NzEzNzk0T3FrUTRVbHBhR3JHeHNXemR1cFdDZ29KYU8yK3JWcTNvMmJNblBYcjBJQ3dzVE5ZUkZFSTBhTXVYTHljdUxxNnV5eEFOekxoeDQramV2WHRkbHlGRW5lblRXazJwQWRvM1V4RXNHNVVJMGFCSVFDaEVFN1p6NTA2YmJUNCtQblRvVUwxZE0wWDlwOWZyMmIxN041czNieVloSWFGV3pxa29DaDA3ZHJTRWdyS1dvQkNpc2FtdDM1ZWk2Umd3WUVCZGx5QkVuUnNVcHE3ckVvUVFWMEVDUWlHYXFJc1hMM0xpeEFtYjdiMTY5WklSWUkxQVptWW1HelpzWU11V0xiVXlXbEJSRkRwMTZrUk1UQXc5ZS9iRXc4T2pGcW9VUWdnaGhCQkNDRkdYSkNBVW9vbXFhbnB4bno1OUhGU0p1QlpPbkRqQm1qVnIyTE5uRHlhVDZXK2ZMeXdzakppWUdQcjI3WXV2cjI4dFZDaUVFUFZQWUdBZ3AwK2ZCbURxMUttRWhJVFViVUdpd1FrT0RxN3JFb1FRUW9pcklnR2hFRTJVdmVuRm5wNmVkT3pZMFlIVmlOcGdOQnJaczJjUGE5ZXV0VHM2dExxQ2dvS0lpWW1oZi8vK0JBVUYxVUtGUWdoUnY3bTR1RmcrRHdrSm9WT25UblZZalJCQ0NDR0U0MGhBS0VRVGxKMmR6ZkhqeDIyMjkrclZTM1l2YmtDS2lvcUlqWTFsL2ZyMVpHVmwvYTF6dWJ1N00yREFBQVlPSEVob2FLaE1NeGRDQ0NHRUVFS0lKa0FDUWlHYW9MaTRPTXhtczgxMjJiMjRZY2pKeVdITm1qVnMzTGlSMHRMU3YzV3VUcDA2TVhUb1VIcjM3bzFXcTYybENvVVFRZ2doaEJCQ05BUVNFQXJSQk8zYXRjdG1tN3U3TzVHUmtRNnNSdFRVeFlzWCtmbm5uOW04ZVRNR2crR3F6K1BsNWNXZ1FZTVlPblNvVENFV1FnZ2hoQkFPcFRPQ1JnVXFtYkFpUkwwZ0FhRVFUVXh1Ymk0SkNRazIyM3YwNklGYXJYWmdSYUs2TWpJeStPbW5uOWl5WlF0R28vR3F6cUVvQ2xGUlVRd2JOb3pvNkdqNVhnc2hoQkJDQ0lmTExqYnozalk5NFFFcUpuZVRXRUtJK2tEK0p3clJ4TWowNG9ibi9QbnovUGpqajJ6YnR1MnFkeVIyY1hGaHlKQWhqQm8xaXNEQXdGcXVVQWdoaEJCQ2lPcTVXR1RtbGMwNmNvck5KT2VZQ1BaU0dCd21iMW9MVWRja0lCU2lpYkUzdmRqRnhZV29xQ2dIVmlQc3VYRGhBdDk5OXgxLy92bW4zVkRYbm9DQUFFYU5Hc1hnd1lOeGMzT3I1UXFGRUVJSUlZU29HVjlYaFRCZkZmSEZaVE5pbHUzVkUraWhFQkVnbXlRS1VaY2tJQlNpQ2NuUHorZklrU00yMjN2MDZJRkdJNzhXNmxwdWJpN2ZmLzg5bXpkdnZ1cXB4QkVSRVl3ZVBab2VQWHJJanRSQ0NDR0VFS0xlVUJTNHI0K1dCYkZtVW5KTW1NeXc1RTg5ODRjNzBkeERGaVFVb3E1SUVpQkVFN0pueng2WlhseVBGUmNYczJiTkduNzk5ZGVyMnBWWXBWTFJ2MzkveG93WlEyaG9hTzBYS0lRUVFnZ2hHcVZpUFJ6TE1KRlZaRVpudUxxWkt6WFZwYmxDUmdHVUdLQklaMmJCcGxLR3RWT2pWVGVOa05EZFNTSFlTNkZkTTVWczFDTHFCUWtJaFdoQ2R1L2ViYlBOeWNtSnJsMjdPckFhVWM1Z01MQng0MForK09FSDh2UHphM3k4UnFOaDhPREJqQjgvSG45Ly8ydFFvYWpQWEZ4Y0tDa3BBYUNrcEFRWEY1YzZya2lJdjZmODV4bVFuMmNoaExqR2pDWlljOHpBejBjTkdLNXVxZXRhazYrREg0OWUzZXlaaHN6WFZlR09IbHE2QnN1c0gxRzNKQ0FVb29rb0tDamc4T0hETnR1N2QrK09rNU9UQXlzU1pyT1o3ZHUzOCsyMzM1S1ptVm5qNDdWYUxjT0dEV1BjdUhINCtmbGRnd3BGUStEcjY4dTVjK2NBU0UxTnBYMzc5blZja1JCL1QycHFxdVZ6WDEvZk9xeEVDQ0VhdDl3U000dTM2VW5PcnVOa3NJbkxMamF6ZUp1T1FXRnE3dXloUlpIUmhLS09TRUFvUkJNUkZ4ZG5kd2RjbVY3c1dFbEpTU3hkdXBTVEowL1crRmhuWjJkR2pCakIyTEZqOGZiMnZnYlZpWWFrWThlT2xvQnd5NVl0RWhDS0JtL0xsaTJXenlNaUl1cXdFaUdFYUx6TXdPZDdKQnlzVDdhZU10TEtXOFYxN1dWSFoxRTNKQ0FVb29td043MVlvOUhRdlh0M0IxYlRkT1htNXJKaXhRcXJGOERWNWVMaXd1alJveGs5ZWpTZW5wN1hvRHJSRVBYdDI1ZlkyRmdBWW1OajZkZXZINUdSa1hWYmxCQlg2Y2lSSTVhZlo0QStmZnJVWFRGQ0NOR0liVDl0NU9CNUNRZnJtKzhPNnVrYXBDSkFObXNSZFVBQ1FpR2FnS0tpSWc0ZE9tU3p2V3ZYcnJMTzB6Vm1OQnJac0dFRHExYXRvcmk0dUViSGFqUWFSb3dZd1lRSkV5UVlGQlYwN3R5WmpoMDdjdXpZTWN4bU14OTg4QUgzMzMrL2hJU2l3VGx5NUFnZmZQQ0JaVE90aUlnSU9uZnVYTWRWQ1NGRTQvVGJpYWEzMWw5RG9EUEMxdE5HYnU0aVVZMXdQUG1wRTZJSjJMOS9QMGFqN1NjQk1yMzQyanAwNkJCZmZ2a2xhV2xwTlRwT1VSUUdEaHpJelRmZkxKdVBDSnNVUmVHKysrN2oyV2VmcGFpb2lPenNiQllzV01EUW9VTVpQSGd3clZxMWtqY0FSTDFWVWxKQ2Ftb3FXN1pzSVRZMjFoSU91cnU3YysrOTk2TElRa3hDQ0ZIclNnMlFraU9qQit1ckU1bnl2UkYxUXdKQ0lacUFmZnYyMld4VHE5VkVSMGM3c0pxbUl5c3JpMlhMbHJGbno1NGFIOXVqUnc5dXZmVldXclZxZFEwcUU0MU5VRkFRano3NktJc1dMYUtvcUFpejJjem16WnZadkhselhaY21SSTI1dTd2enlDT1BFQlFVVk5lbENDRkVvNVJmYXE3ckVvUWR1Zkw5RVhWRUFrSWhHam1UeWNTQkF3ZHN0bmZ1M0JsM2QzY0hWdFQ0bVV3bWZ2dnROMWF1WEVsSlNVbU5qZzBQRDJmeTVNbUVoNGRmbytwRVk5V3hZMGVlZi81NVB2bmtFNDRkTzFiWDVRaHhWVHAyN01oOTk5MG40YUFRUWx4REpzbWY2alg1L29pNklnR2hFSTNjaVJNbktDZ29zTmt1MDR0clYwcEtDcDkrZkpHYTFBQUFJQUJKUkVGVStpbEpTVWsxT2k0Z0lJRGJiNytkbmoxN3lwUTZjZFdDZ29LWVAzOCtodzhmWnRldVhTUWtKSkNkblYzam9Gb0lSM0Z4Y2NIWDE1ZUlpQWo2OU9sRDU4NmQ1WGVnRUVJSUlVUWRrSUJRaUViTzN2UmlRSFl2cmlWNnZaN3Z2LytlWDM3NXhlNTZqMWR5Y25KaXdvUUpYSC85OVdpMTJtdFlvV2dxRkVXaFM1Y3VkT25TcGE1TEVVSUlJWVFRUWpRUUVoQUswY2paQ3doRFEwUHg4ZkZ4WURXTjA1RWpSL2pzczg4NGYvNThqWTZMaVlsaDh1VEorUG41WGFQS2hCQkNDQ0dFRUVLSXFrbEFLRVFqbHBXVlJVcEtpczEyR1QzNDl4UVhGL1BWVjE4Ukd4dGJvK05DUTBPNTQ0NDdaSjFCSVlRUVFnalJvSG03S09TVzFQNmllYTVhbU5SVnk5cEVBK241OVc5UlBwVlM5bUV3Vlg1YmlJWklWZGNGQ0NHdW5mMzc5OXR0bDREdzZpVWtKUERVVTAvVktCeDBkM2Zubm52dTRmbm5uNWR3VUFnaGhCQkNOR2orN2dxdmpIR21jL1BhanhVTUpoZ1VwaWJ2aXZBeDBFT2hYYlBLcnhmZ1VYRU4yNGdBRlFyZ3BDNnJ0eklSQVpXZnowbU56Y2ZtcGxWNGVZd3pFWUVxeSszWHJuZW1hN0JFTEtMaGtoR0VRalJpOGZIeE50czhQVDBKQ3d0ellEV05nMTZ2NTl0dnYyWE5taldZemRWL043Ti8vLzVNbXpZTkx5K3ZhMWlkRUVJSUlZUVFqakV4U3NQaGRDT0gweThObTFPQW03dG8rUEdvQVgwMWx1VWVFS29tSmtSZDRmN3kvYW9laW5HeXVyK0ZsOExGSWpNdmJkUng1VFB4NTBZNGN5YkhaTFVMY0hpQWl1WHhlbmFsbUhoaGxET25MbG9QOFZNVUNQZFhzWFN2bmkwbnJRdldHU0hNVDhXQVVEWC8zYTIzR2gyb041bHA1cVpZenFjM21mRjJVVWk0SUVNSVJjTWxBYUVRalpST3ArUElrU00yMjd0MjdZcEtKZTl3MVVSeWNqSWZmUEFCcWFtcDFUN0czOStmdSsrK20yN2R1bDNEeW9RUVFnZ2hoSENjcUNBVnZWdXBPWkZsWXU2UVN5R2Vzd1pDZlZXVUdPR1hvNFlxejdNbjFjaXhEQk1YaTh4V3daNUtnWThtdXZERzd6cXIvZ3BVQ0FiTG1jend3UTY5MVpUbjkyOTBZZnZwc3VEUFNVMkY4NVZmWjA5SzVXbm0ra1FEYjR4elprUUhEV3VQWFhvODViV1dHcXh2NjZxL1Y2RVE5WTRFaEVJMFVrZVBIa1duMDlsc2wrbkYxV2MwR3ZubGwxOVl0V3BWdFhjb1ZoU0ZNV1BHTUhIaVJKeWRuYTl4aFVJSUlZUVFRamlHaDdQQ0hUMjBMTnVySi9heVVYY3FCZTd2cDJYYmFUMmJrNnIzbkxuVUFLV0c2czNLR1IydXdWa0RQeDZwUEhpc2JIYVB5VndXMm1tcUdCZFJwSy84ZnAwUllwT01uTDVpNUtIcGlrdGRmcnRMa0lxMmZpcWJkUXBSWDBsQUtFUWpaVzk2c2FJb1JFVkZPYkNhaGlzek01TWxTNVp3L1BqeGFoOFRFaExDdmZmZUsxTzRoUkJDQ0NGRW82SlNZSG92TGQ4ZE1yRHpqSFVJZUhNWERiK2Z2RFRsT01CZElhT3c2dkRQVlF0ekJqdGhNbU9abGx3K3hmankwWWxRMXU2cWhlSktBcjNLcmxSK25pc0R2WnBZZmJnczZHdnRvMkwyUUMzWnhXYkxTTUh5K3E2czEwelpkT2kwdlBxM3dZb1F0a2hBS0VRalpEYWIyYmR2bjgzMkRoMDY0Tzd1N3NDS0dxWTllL2J3OGNjZlUxUlVWSzMrYXJXYWlSTW5jdjMxMTZOV1YxeExSUWdoaEdnS01qSXl5TW5Kb1gzNzlpaEs1WnNDTkZSbnpwd2hNREFRRnhjWHEvdE5KaE1uVDU2a2ZmdjJkVlNaRU5lZW9zQnQzYlhFSmhtNHA3ZVd3V0dYbnU4NnFjdDJOQTd6VTNGOVJObDk3WnFwK09tSWdWOFM3SStrSzliRFN4c3JuL3A3NVpUZ2NxRytLazVubTY0NHB1THZHOVVWZDEwWk9KWWZZbS9xY3JtVUhCTnpmaTZ0dEw2cTZoV2lJWkNBVUloR0tEVTFsYXlzTEp2dE1yM1lQb1BCd1AvKzl6L1dyMTlmN1dOYXQyN04vZmZmVDVzMmJhNWhaVUlJSVlSdG16ZHZ4c3ZMaXg0OWVsUVp6SlgzN2RtejUxVmRxN0N3a0pVclY5SzdkMjhpSXlPdHJwZVRrOE9ERHo2SXI2OHZ2WHYzWnRDZ1FmVHIxdytBRXlkTzhPbW5uekpyMWl4YXRXcFZyV3VWbHBZU0h4OVA5KzdkS3dSempyWjI3VnArL1BGSGV2WHF4ZURCZ3hrNmRDZ3FsUXFWU3NXLy92VXZXclpzeVhYWFhjZjExMStQdDdkM25kWXFSRzNTcUdCY2hJWXRKdzJrNUpweFVpdDh1VmZIK1h6YnNkb250N2dRZDdieXFjWnVUZ296K21qUjJuaFAzZFlJUWlnTEk4UDhWQ3lMMXhONzJWUm10UW9lN0svRllJSU8vaXFPWjVyUVhqRzEyTllhaElvQ2xlMC9xRlhENUs1YWZqaGlJTDlVUmdPS3hrMENRaUVhSVh1akIwRUNRbnZTMDlONTc3MzNPSDM2ZExYNks0ckN1SEhqbURoeElocU4vRW9WUWdoUmQwNmNPTUdLRlNzSURBekV3OFBEYnQ5VHAwNEJNSDc4ZUdiTW1GSGo5WEx6OHZMWXVYTW55NWN2SnpnNG1CdHV1SUVKRXlhZzFXcng5UFFFSURzN0c1VktSWGg0T0ZBV0tyNzQ0b3VrcGFVeFk4WU1wazZkeXVUSms2djgrM25tekJsZWUrMDFUQ1lUNDhlUFo4cVVLVlUrdmlzbEpDVHczLy8rbDMvLys5KzBiTm15UnNkZXpzUER3eEpZamgwNzFtckROM2QzZDVLVGt6bDU4cVRWVEkzZmYvK2QxYXRYTTMvK2ZBSUNBcTc2MmtMVXBZaEFGV3NURFJVMjVTZzNLRXpONGZTeXpVWXVWOWxVWUlBaW5ablA5dWdwMUpreG1DREVSMFZ5VHRVN0FJZjdxMGpNckx6ZnlnTjZ0cDR5WWpEQnV6ZVVqZVpyNDFPOVRSblZLakQ5bFRXV1QzbUdzalVJdy8xVm5DOHc4ZHR4MllGRU5HN3lhbGFJUnNoZVFPam41MWZ0ZCt5Ym1wMDdkL0xKSjU5UVVsSlNyZjZCZ1lITW5EblQ4c0pIQ0NHRXFFdmxJVjllWGg1QlFVRTIrK2wwT3N0aS9zN096bGUxTEVad2NERHZ2UE1PYjd6eEJyR3hzWHp3d1FmRXhjWHh5aXV2V0kwbW5EUnBFbjUrZmhnTUJrczQ2T3JxeW9RSkV3Z05EYVdrcEtUS3NLOURodzY4OE1JTHpKczNqMisrK1laTm16YngzbnZ2NGVmbng3Smx5OWk2ZFd1VjlaNCtmUnFUeWNUczJiTjU3YlhYYU51MnJjMSs3N3p6RGdaRDVWTWlMMTY4Q0pSdFlMWnMyVEtXTFZ0bWFTc3NMQVRnMkxGalBQTElJd0RvOVhxU2twSUFMTmVXNTJHaUlUcDAzanFVdTNKRGtDRnQxZHdTcGVIcGRicHFqN1M3ZkxmaEo0YzdrWnh0d21BbkkxUXBaU01ERjJ6V2NTS3JZc2ZrYkhPRjQ4OWNFVHJPSGVLRW0vYlNwaVRsdjY0MHFrdnJIMTQrNWJsOGhHRk53a0dWQXFNN2F0aDZ5a2lCakRvVURZZ0VoRUkwTWdVRkJYWTMxT2pldlh1ald3L283OUxyOVN4YnRveE5telpWKzVqaHc0ZHoyMjIzMWZsVUp5R0VFS0pjZWREWG9rVUxGaTVjYUxOZmVubzYwNlpOQTJEczJMRlhQUUxleWNtSnA1NTZpcEtTRW5iczJJRk9WL25hVzJhem1RVUxGaEFYRjBldlhyMTQ5TkZIQ1FnSXdHdzJzM0xsU29LRGd4azBhSkRkYTBWRlJYSHJyYmZ5di8vOWo0eU1ERTZlUEltZm54OVRwa3poNk5Ham5EeDVrc0RBUUp1UHBVdVhMcGJQbHk1ZHl1elpzL0h4OGFuUUx6UTBsQnR2dkpFMzMzd1RQejgvM04zZC85YTZ3bHF0bG9pSUNNdnREei84a01jZWUweW1INHNHNzhwNHpsV2pjRHJiWENFY3JPN0xEcjBSbHZ5cHR3b050ZXBMb1IxY0N1c3FDd2VoTFB4N2M0dU9wTXZhKzdWUmN6elRSSFp4MlhuZitGM0hwSzRhVmg0MFlEYVhyVDBZSHFBaXpGZkZrUXYyUnpCTzc2V2xYVE9WNVRHYXNiMUpDWUM3RnI0OUtEc1ppNFpEQWtJaEdwa0RCdzVVZUVmdmN0MjZkWE5nTmZWZmRuWTI3N3p6anVYZC9hcDRlSGd3WThZTW9xT2pyM0ZsUWdnaFJNMWNQdDIxdWt5bXFxZjBBZno1NTU5czJMQ2gwcmJ5a2ZmWjJkbTg4TUlMbEphV1d0cmVmLzk5U2twS09IejRNSzZ1cnJpNnV2Si8vL2QvQUp3L2Y1N2p4NCtqVXFtWVBYczJZOGVPdFZ2RHpUZmZ6S3BWcStqVnF4YzlldlFBUUtQUjhQTExMMWZyTVZUWGtDRkRHREprQ01lT0hjUFQwNU1XTFZwWTJqNy8vSE9XTDE5T3k1WXRlZmZkZDYyT3UrMjIyOGpNek9UV1cyOWwvUGp4Vm0wblRwd2dORFJVbGlNUmpjYVZtMzk0T0VQU3hZcXZRYTdzWjB0bHIxK2VIZUhNa2o5MTFkNEoyR1NHVXhmTGZxYzVheTZGZFczOVZIeHo0TkpjNSt4aWFOK3NiSTFDTTlDcmxacitJV3FlV1ZkcUNSSXI4OW1lUytkbzVxYncrRkFueTVxR2FoVjhlTE5zVWlJYU52a0xKVVFqWTI5NnNVYWpvWFBuemc2c3BuNUxURXhrOGVMRjVPYm1WcXQvZUhnNHMyYk53cy9QN3hwWEpvUVFRamlHMFZpOWFYUDkrdlhqOTk5L1orUEdqYmk0dU9EbTVtWVZTUHI3KzVPVmxjV1pNMmVzam91TGk3TzBBeHc5ZXRTcXZmeitMNy84RW1kblo0WVBIMjZ6Qmg4Zkh6Nzc3TE8vdFk1ZlFrSUM3Ny8vUGpObXpDQXFLc3B1MytlZWV3NC9QeityNTA2clY2OEd3TVhGaFNWTGxsajF6OHpNeE5QVGs0U0VCRkpTVWl6MzUrZm5zM0hqUnJwMDZjS3p6ejRyb3dkRm82QndLZmx6YzFKd2QxSkl6YTBZcnFtckd4QmVjVnVsZ041b3JqUWNWQ2tWMTBBRTYvdEtEZFlia2x3ZVZCNDRiK1RHemhwT1pKbTR2YnNXZjNlRlZ6YlpEd2V2RkJXc1lsL2FwVGRZWkg2V2FBd2tJQlNpRVRFYWpSdzRjTUJtZTZkT25XcThDSGxqdFduVEpwWXVYVnJ0RjBiang0OW40c1NKZjJ1YWtSQkNDSEV0bGErYmQvNzhlWjU4OGttYi9TNGY0V2RycmIwcktZckN2SG56ZU9DQkJ5b051T0xpNG5qOTlkY3BMQ3lrZGV2V2xvRE0zZDJkd3NKQzlIbzluVHAxSWpJeWtxaW9LQ0lpSXFvY1RiZDY5V3JPblR0bnVhM1g2OW13WVFOUlVWRk1uRGlSMHRKU3pwMDdoMDZucS9aSFVsSVNKcE9KSjU1NGdxZWVlb29CQXdaVWV1MERCdzZRbVpsSlptWW1pWW1KRmRxUEhEbkNrU05IS3R5Zm41L1ArdlhyS3ozbndZTUhtVFZyRmkrODhJTE5OUkNGYUNndTMzMjRTL095Tnd1T3BGcy9yMDdPTmxGU3pSbTJxaXZtSWdkNUtxUVhWQjdZWGI2aHlPWE1GV0xHeXFYbm0vRndVcmlycDVhNFZDTUh6MWR2SkhVNVZ5ME1EbFB6emg4VmQyQ3h0UnV5RUEyQkJJUkNOQ0pKU1VtV0JiSXJJN3NYbDcwUVdycDBLWnMzYjY1V2YwOVBUeDU0NElFcVJ4a0lJWVFRZFUydjExditUVTlQdDludjhsRHc4ckN3S2lxVnFrSTRtSjZlenFlZmZzcm16WnRScTlYY2R0dHREQjgrbkgvKzg1OEFMRnEwaVB6OGZHSmpZOW04ZVRNN2R1d0F3TlhWbFQ1OStqQmx5aFRhdDI5ZjZmV2lvNlA1L1BQUEtTb3FzcnAvejU0OVJFWkdNbVRJRVBidTNjdjU4K2V0TmhnN2V2UW9iZHUyWmVUSWtSaU5Sa3BMU3lrcEthRzB0SlNPSFR0U1dscEthV2twNjlhdEl6ZzR1RUpZVjFKU3dxSkZpd0RvMDZjUEw3MzBFdVBIanljNk9wcmc0T0FxdjA2N2R1MUNyOWN6ZGVwVXRGb3RyNy8rT2o0K1B0eDQ0NDMwNzk5Zk5pa1JqY0l2Q1FheWlzeW9GQmdib2VGWWhvblVYRFA5UTlSa0ZKZzVsVzNpeFkzVm4yNnJ2bUtGaEc3QlpXc0hWc1pKcmFBM1ZwTEMyUWptL04yVkNyc3JyejVrNE02ZVdyN1piMk9iNWI5Y09VVmFvNExidTJ0WnR0ZGd0VjVpZVQrMUFnWUpDRVVESlFHaEVJMUlmSHk4M2ZhbXZ2NWdUazRPaXhjdnRydUp5K1U2ZGVyRUF3ODhnSyt2N3pXdVRBZ2hoS2k1dExRMHE0MDVTa3RMOGZiMlp0Q2dRZHg3NzcwWWpVWkxvR2MybXpsNjlDaVJrWkZjdUhDQjU1NTdqbTdkdWxrQ3I5emNYRlFxRlo2ZW50VzZkbEpTRXQ5Ly96Mi8vZlliQm9PQjNyMTdNMlBHREVKRFF6bDU4cVNsWDNGeE1kMjZkYU5idDI3Y2YvLzliTnEwaVcrKytZYXpaOC95KysrLzg4Y2ZmL0RXVzIvUnFWT25DdGNJRFEzbHRkZGV3MmcwRWhJU3dvNGRPM2p0dGRjSUN3dmpqanZ1QU9CZi8vcVgxVEc3ZHUxaS92ejVIRHQyaklpSUNCNTY2S0VhZjExWHIxN04yYk5uVWF2VkRCNDhHRVZSMEdnMGxuQ3p1ZzRlUEVoU1VoS2pSNC9td1FjZnhNM05yY2ExQ0ZGZi9YU2s3STJHcWRGYS9GemhneDFsUWR1dUZDTzlXcW1aR09WRVRvbVpuV2VNN0Q5bnFuSlVYV3F1aVpLL2tqVXZGNFVoYmRVc2lOVXhvb09hWWowa1hEQnhzZGpNc3IxNml2V1ZuK3p5ZTFVS2pPeWdRYXVHcEN5VFZVRG9yQ2tMSlBlbEdaazN4SW4zLzlTVFdWanhuUDd1Q21NNmFsaTBWY2VFU0EzeFo0MUVCS3I1N3BDQm5DdW1JNWNIbkJvVmRuZGlGcUkrazRCUWlFYkUzdnFEUVVGQk5HL2UzSUhWMUMvSnlja3NYTGlRN096c2F2V2ZNR0VDRXlkT3ZLb0YzNFVRUWdoSCtQNzc3OW0wYVJNeE1URzR1TGhRVWxKaVdjTnYxcXhaRkJZV01udjJiQVlPSElpaUtNeWVQWnNPSFRyUXVYTm51blRwZ3RGb1pNV0tGUUJzMzc2ZGtwSVNaczZjeWNpUkl5dTlYa1pHQmx1M2JtWERoZzJjT0hFQ056YzNoZzhmemcwMzNFQjRlRGdBQlFVRnpKdzVFNENZbUJpcmRYdWRuWjBaTzNZc28wZVBadFdxVlh6KytlZVVscFp5NnRTcFNnTkN3R29IWU9XdktZaUtqVzFSejU4L3oydXZ2UWJBOWRkZno2eFpzOURwZEp3NmRZcU9IVHRXKyt0NjIyMjNNVzdjT0RRYWpTWFVjM0p5b3JDd2tGZGVlWVhldlh2YlBEWWpJNFBiYjc4ZGdBY2ZmQkJYVjFmWm1FUTBTdjd1Q3JkMzErS3NnWmMzNmJqdzEzUmdvd2wybmpHeTY0eVJnV0ZxN3UzdFJIcUJpYmUyNmluVTJVNEpYOW1rczV6My9uNWF2ajFZRnNMOWR0eElaS0NLR1gyMXVHb1ZkcVVZY1ZKak5YVlpVYUNWdHdxMXF1eFlmM2VGRGNjTnhKMDFXb0pCelY5UDZVZDBVQlBxcTJKNXZKNFRtU1k4bmJXOE1NcVozNDRiK09PMDBmSTRlcmRTYzFNWERXLzhyaU83MkV4U2xvazdlbWpSR1NEVVYrR3NHdkpLek9pTVpWT0tqU1pZc0ZtSHpsaTJKcU9iRnJ5Y0ZTNFdteXVFaVVMVVYvTFhTb2hHSWljbmg5VFVWSnZ0VFhsNmNYeDhQTysvLzM2MXBsRTVPenR6Ly8zMzA2dFhMd2RVSm9RUVFsdzlGeGNYY25OeldiTm1qYzArYjcvOU5xMWF0U0kwTkJRbkp5Y1NFeE1yWFZPdjNIZmZmVWQwZExSbDg1Qnk2OWV2WitIQ2hZU0VoTkN0V3pmdXZ2dHVvcU9qY1hKeXN1cDM0Y0lGeStjN2R1eWdlL2Z1M0hUVFRWWjlWQ29WdDl4eUN6RXhNY3lkTzVlY25KeWFQT3hLNWVmbk0zLytmUEx5OHBnd1lRSVBQZlFRaXFLd2E5Y3VYbjc1WlRwMDZNRDA2ZE9Kam82dTF2bTh2THlzYnBlSGtyLzg4Z3U3ZCsrMmVkemxVNTMxZW4yMVIyUUswVkNFK2FrWUZLckdWUXZyanh0SXVGRDVjRGt6c1BXVWthUXNFdzhQY0tKZkd4VWJUOWhlKzl2WFZXRndtSm9XWGdxZjc5RmJiWGh5NUlLSm94ZDBER21yWmxJM0xSMzhWYnkxOWRMMDVVNkJLaDRkNU1TSkxCTTd6cGpZbDJhc3NJbUpsNHVDR1FqM1YvSFJUcjFsbE4rWGUvV2s1cHE0SVZLRHpnanJFZzNvamRBeFFNWFgrL1dXalV0S0RmREpMajNkVzZnWTBsWkR1MllLYnRxeTN3c21jOW1IV2lrTEt3R0s5ZkQ1SGoxbmNtUTRvV2c0SkNBVW9wRTRmUGl3M2ZhbUdoQ3VYNytlWmN1V1lhN0dhc0hObXpmbmtVY2VvV1hMbGc2b1RBZ2hoUGg3dEZvdEFHM2J0dVhERHorMGFpc2ZCVGgzN2x4Q1EwTXQvVXRMUzVrN2R5NmpSbzJ5OUMwdUxtYkNoQWtBUFBUUVF4WENRWUNkTzNmU3QyOWYzTnpjeU0vUFovUG16Wld1NTV1VmxXWDV2RTJiTmh3N2Rvd0ZDeFpVV245V1ZoWVhMbHpnczg4K1E2MVdNM255NUJvOCtrdlMwdEo0L3Zubk9YUG1ESk1uVCthKysrNnp0QTBjT0pEWFgzK2RaNTU1aG5uejVqRjQ4R0JtejU1ZDQrQ3VQUGpidG0xYnRZOHBMQ3kwR2tFcFJFUFdLVkJGYXg4VkY0dk1yRHlvcDlqKzBuMFdhWGxtbnQxUVd1a3V2NTJicS9CMFZ2QnlVVENhekd3L1l5VER4c1lrWmlEMnBKR1VYRE9UdWxySEdFZlNUVHovbTQ0VU8ySGN4U0l6LzkydFoxZUtFZU1WM1RZbkdkbDZ5bWcxTlhoWmZPVVBjRithaVgxcFplR2tteGJjblpTeUtjdUtnbHBWRmhBcVFMSGV6TmxLZG1BV29qNlRnRkNJUnNKZVFPamk0bEtqcVRXTmdjbGtZdm55NVRaM0VyeFN0MjdkZU9DQkIzQjNkNy9HbFFraGhCQzFvenJMWUZ6ZTUrOHNtOUcxYTFmZWUrODlGRVd4TzIyMmZFTVJqVVpEYW1vcXAwK2Z4dFBUMCthMDRQS1JlaXRYcnNUSnlhbkNhRU43MHRQVCtiLy8rei9McGlEdDJyWER4Y1dGLy83M3Y1U1dscUxUNlN6Lyt2ajRVRmhZeUpZdFcwaEpTV0hKa2lYVm12cTdidDA2UEQwOWFkbXlKU05Iam1UMDZORjIxeExNek16a2xWZGVZZENnUWJ6MTFsdE1uejVkTmpvVGpjTFJDeWFPMmhndFdKVlNHenNaSDA2ditmbVNza3k4dXJuaTVpZjJ3c0Z5ZnliYkhzRjROZXNHRnVtaHlMSWVvb1NCb3VHVGdGQ0lSc0JzTm5Qa3lCR2I3WkdSa1UxcS9adVNraEtXTEZsUzVhWXQ1Y2FQSDg4dHQ5d2k2dzBLSVlSb1VLcnpkK3Z5RWZRMTdYKzVHMjY0Z1g3OSt0R3NXVE9ienlueTh2SzQ2NjY3S0NnbzRONTc3NlZObXpZOC9mVFQ5T3JWaTBjZWVRUlhWOWNxcjI5UFlXR2gxZTNtelp0ak5wc3R1emNuSlNXUmxKUUVnS2VuSi83Ky92ajYrdUxqNDBQdjNyMEpEQXdrUGo2ZVU2ZE9jZTdjT1ZxM2JsM2xOYytjT2NPS0ZTc0lDZ3BpN2RxMXJGMjd0bHExZnZQTk4yUmxaVEZuemh4dXUrMDJwaytmWHNOSEs0UVFRamhXMDBrTWhHakUwdFBUcmFiMFhLbHo1ODRPcktadVpXZG5zM0RoUXBLVGs2dnM2K1RreE15Wk0rblRwNDhES2hOQ0NDRWN6MlM2TkN5bU9zdHRYTjcvU3ZZMk85UHBkTHo0NG9zVUZCVFFwazBieG84Zmo3T3pNM1BtekdIUm9rVWNQbnlZZSsrOWwySERodGtjVFdqcnZPdlhyMmZkdW5Va0pDUUFjUExrU1JZc1dNRDA2ZE41N0xISG1EVnJGbTNidHFWWHIxNTA2dFNKVnExYTRlenNYT0ZjR1JrWjNIMzMzWFR0MnJWYTRTQ1V6Y0tBc3JXZUF3TURxMTEzK1VoS0x5OHZ4bzRkVyszamhCQkNpTG9pQWFFUWpVQlY2dzgybFlDd2ZQZkN6TXpNS3Z0NmUzc3paODRjd3NMQ0hGQ1pFRUlJVWZ1TXhyTHBjcW1wcVphZGc2OWtNRnlhMjFjZS9uMysrZWQ4OTkxM2x2c3ZEdzR2NzE5ZEowK2U1STAzM3VERWlSUDQrZm54M0hQUFdRSzYwYU5INCt2cnk2dXZ2c3Fycjc3SzBxVkxHVHQyTEFNSERxeHl6ZDkxNjlieHhSZGZrSkdSQWNEWXNXT1pNbVVLbXpkdlp2bnk1Y1RHeGhJVEU4UGt5Wk5wMzc0OWdZR0JlSHA2Mmh6aDZPL3Z6L3Z2djQrYm14dW5UcDNpNHNXTGxKYVdFaE1UWTdPRzhuTzFhTkdDaFFzWFZ2dHI4dlhYWC9QcHA1L2k2K3RMVUZCUXRZOFRRZ2doNm9vRWhFSTBBdllDUW05dmIxcTBhT0hBYXVwR2NuSXlyNy8rT25sNWVWWDJiZG15Slk4OTlsaWxpN0FMSVlRUURVVjVRS2hTcWZEdzhLaTBqMDZucTlEZnhjWEZxdi9sb3diTHArdFd4V3cyYy9EZ1FYNzg4VWUyYk5tQzJXeW1lL2Z1ekowN3Q4Skl1ejU5K3ZEUlJ4L3h6anZ2c0hQblRqNzU1Qk0rK2VRVC9QMzlhZCsrUFczYXRDRWdJSUNlUFh0YWpld3JEeERWYWpXelo4OW16Smd4QUV5ZE9wWHJycnVPTDc3NGdpMWJ0ckIxNjFhcjY2bFVLalFhRFJxTkJrVlJNSmxNbUV3bWREcWRWUmlxS0FyOSt2V3pHeENXZjIzT256L1BrMDgrV2EydlRYbC91UFExRjZJK3FjRWdYbEVIWk5FalVWY2tJQlNpZ1RPWlRGV3VQMWlUcVR3TlVVSkNBb3NXTGFLNHVMakt2cDA3ZCtiaGh4KzJ1OEM0RUVJSTBSQ1VoMytWalc0Yk9YSWtHbzNHYXQyLzB0SlNBS1pNbVdKekYrUExBOFVyWGJ4NGtVT0hEaEVmSDgrZmYvNUpWbFlXV3EyV21KZ1l4bzBiUisvZXZXMGVHeEFRd0VzdnZVUjhmRHpMbHk5bi8vNzlaR1pta3BtWnlZNGRPMmpldkRuZTN0NVdBV0dYTGwzNDRJTVBPSG55Sk4yN2Q3YzZYMUJRRUk4Ly9qZ1BQZlFRMjdkdjUrREJneVFuSjVPUmtVRmVYaDQ2bmM3dVl3a0lDT0MxMTE2cmNxcHhlV0NxMSt0SlQwKzMyL2R5K2ZuNVFNVjFFNFdvRDd5Y0cvZHJnNGJPVTc0L29vNUlRQ2hFQTVlY25HejN5V2RqbjE0Y0h4L1B1KysrVzYwUkQwT0dER0g2OU9tbzFXb0hWQ2FFRUVKY1d3YURnYWlvS0VhT0hGbWg3ZEZISDJYUW9FR1drWUltazRtK2ZmdFdPbUpPbzlId3dBTVAwS2RQSDFxMWFsWHB0UjU1NUJFT0hUcUVuNThmWVdGaGpCbzFpaTVkdXRDdFc3ZEsxL3V6SlRvNm11am9hSktUazltd1lRTjc5KzVsMXF4Wk5wK3ZlSGw1VlFnSEwrZnU3czdJa1NNcmZBM01aak5HbzlIeVlUYWJNWmxNbU0xbXpHWXpXcTIyV204V0ZoVVY0ZXZyeTVneFk3am5ubnVxL1RpLytlWWJ0bS9mWHVuM1JvaTY1cXlCWUMrRmMzbXk4MjU5MUxhWmpDRVVkVU14VjJlMVlpRkV2ZlhMTDcvdzlkZGYyMnhmdEdnUkFRRUJEcXpJY2Y3NDR3OCsvdmhqdXd1cWw1czBhUkwvK01jL0d2MW9TaUdFRUZmdjVaZGZ0bXlFOGRSVFQ5R3BVNmM2cnFqK3lNek14TVBEdzdKcFIxTng4ZUpGZkgxOWEvejh3V2cweWh1U29sN2JlTUxJLy9aVmIwa0I0VGhxRlR3N3dwa1dYdkthUmRRK3BZby9aaktDVUlnRzd0Q2hRemJiQWdJQ0dtMDR1RzdkT3BZdFcxWmxQNVZLeFl3Wk14Z3dZSUFEcWhKQ0NDRWFwNmE2YnErZm45OVZIU2Zob0tqdmhyZFRFNWRxSkRHejZqZmFoZU5NaU5SSU9DanFqSXhkRmFJQk14Z01KQ1ltMm14dnJOT0xmL25sbDJxRmcxcXRsa2NlZVVUQ1FTR0VFRFVtazJ5RUVJMlpvc0E5dmJVMDk1QXdxcjdvMFZMTjJJNHloa3ZVSGZucEU2SUJPMzc4dU4wRnVDTWpJeDFZaldQODlOTlByRml4b3NwK2JtNXV6Smt6aC9Ed2NBZFVKWVFRb2pIdzlQUzBmSjZSa1ZHSGxRZ2h4TFhuNzY3dzdFaG5WaDNTODl0eDJYRzdycmhwNGJidVd2cUZxSkc0VnRRbENRaUZhTUFPSHo1c3Q3MnhCWVEvL1BBRDMzNzdiWlg5dkwyOW1UZHZIbTNhdEhGQVZVSUlJUnFMMXExYnMzdjNiZ0NTa3BJWU1tUklIVmNraEJEWGxwTWFwblRUTWpwY3c1RjBFMWxGWnZSTkpDdk1MREt6TytYU2crMGVyQ2JZZ2RONzNad2d5Rk1oTWxDTnN5UXpvaDZRSDBNaEdqQjdBV0hMbGkzeDl2WjJZRFhYMXVyVnExbTFhbFdWL1FJQ0FuamlpU2NJREF4MFFGVkNDQ0Vhay83OSs3TjY5V3JNWmpOYnRteGg1TWlSdEc3ZHVxN0xFa0tJYTg3WFZXRkFhTk5iTzlORkExdFBsWVdFSnk2YXVLdVhFNTdPTW81UE5FMnlCcUVRRFZSUlVSRW5UNTYwMmQ1WTFoODBtODE4OTkxMzFRb0hXN1pzeVRQUFBDUGhvQkJDaUtzU0ZCVEVvRUdEZ0xKZGFCY3NXTUNPSFRzd21XUVJmeUdFYUl3bWRkWGk2MW9XQ0JhVW12bHFuNkdPS3hLaTdzZ0lRaUVhcUlTRUJMc3ZXQnBMUUxocTFTcSsvLzc3S3Z1MWJ0MmFKNTk4MG1yOUtDR0VFS0ttcGsyYnhxbFRwMGhKU1NFdkw0LzMzMytmano3NmlCWXRXdURxNmxyWDVRbkIvUG56NjdvRUlSb05WeTNjMFVQTDRtMWw2N3J2VGpIU3U1V0tIaTJiM21oS0lTUWdGS0tCc2plOVdGRVVJaUlpSEZqTnRiRm16WnBxaFlNaElTRTgvdmpqRWc0S0lZVDQyMXhkWFhueXlTZDU2NjIzT0g3OE9BQjZ2WjdrNU9RNnJrd0lJY1MxMERWWVJmOFFOWDhtbDAwMVhoWnZvR09BQ25jbm1Xb3NtaGFaWWl4RUEyVXZJR3pidGkxdWJtNE9yS2IyL2ZISEgzejExVmRWOWdzSkNlR0pKNTZRY0ZBSUlVU3Q4ZlQwWlA3OCtkeHp6ejJ5QnFFUVFqUUJVN3BwOEhJcEN3VHpTc3g4czErbUdvdW1SMFlRQ3RFQTVlVGtjUGJzV1p2dERYMzM0dmo0ZUQ3KytPTXErNFdGaFRGdjNqdzhQRHdjVUpVUVFvaW1SSzFXTTJ6WU1JWU5HMFoyZGpaWldWbm85ZnE2TGtzSUljUTE0TzZrTUMxYXc1SS95MzdQYjA4MjByc1NYUlFEQUFBZ0FFbEVRVlMxbXFnZ0dWTWxtZzRKQ0lWb2dJNGNPV0szdlNHdlA1aVFrTUM3Nzc1YjVZTHdiZHUyWmQ2OGViaTd1enVvTWlHRUVFMlZyNjh2dnI2K2RWMkdFRUtJYTZoSFN6VzlXNW5ZblZvMjFYaHBuSjRYUmpuanFxM2p3b1J3RUluRGhXaUFEaDA2WkxOTm85SFFvVU1IQjFaVGU1S1RrMW0wYUZHVkl6VEN3c0o0L1BISEpSd1VRZ2doaEJCQzFKcmJvelY0L0xYMllIYXhtWlVIWk9TNGFEb2tJQlNpQWJJM2dyQkRodzQ0T1RrNXNKcmFrWjZlemh0dnZFRnhjYkhkZmtGQlFjeWRPN2ZCcjdFb2hCQkNDQ0dFcUY4OG5SVnVqNzQwMFRLbnhJelIvc1FtSVJvTm1XSXNSQU9UbFpWRlZsYVd6ZmFHT0wwNE96dWJCUXNXa0p1YmE3ZWZyNit2N0ZZc2hCQkNDQ0dFdUdaNnQxWnpPTjFFeDRDeTNZMWxMMlBSVkVoQUtFUURjK3pZTWJ2dERXMkRrc0xDUWw1Ly9YVXlNelB0OW5OM2QrZnh4eC9IMzkvZlFaVUpJWVFRUWdnaG1ob0ZtTjVMRmg0VVRZOU1NUmFpZ1VsTVRMVFo1dXpzVE51MmJSMVl6ZCtqMCtsWXVIQWhxYW1wZHZzNU9UbngyR09QMGJKbFN3ZFZKb1FRUWdnaGhCQkNOQjBTRUFyUndOZ2JRZGloUXdmVWFyVURxN2w2UnFPUnhZc1hjL3o0Y2J2OTFHbzFzMmZQcG4zNzlnNnFUQWdoaEJCQ0NDR0VhRm9rSUJTaUFTa3NMTFE3Mmk0OFBOeUIxVnc5czluTVJ4OTl4UDc5KyszMlV4U0YrKysvbjZpb0tBZFZKb1FRUWdnaGhCQkNORDBTRUFyUmdGUTEycTZoQklUTGx5OW4rL2J0VmZhNzg4NDc2ZGV2bndNcUVrSUlJWVFRUWdnaG1pNEpDSVZvUU95dFA2aFNxV2pYcnAwRHE3azZtelp0WXQyNmRWWDJ1K21tbXhneFlvUURLaEpDQ0NHRUVFSUlJWm8yQ1FpRmFFRHNyVDhZRWhLQ2k0dUxBNnVwdVlTRUJKWXVYVnBsdnhFalJuRFRUVGM1b0NJaGhCQkNDQ0dFRUVKSVFDaEVBNkhYNnpsNThxVE45dm8rdlRnek01UEZpeGRqTkJydDl1dlhyeDkzM25rbmlxSTRxREloaEJCQ0NDR0VFS0pwazRCUWlBYmkxS2xUR0F3R20rMzFPU0RVNlhTOC9mYmI1T2ZuMiswWEZSWEZ6Smt6SlJ3VVFnZ2hoQkJDMUZzR0U1elBOOWQxR1VMVUtrMWRGeUNFcUI1NzA0dWgvZ2FFWnJPWmp6LyttT1RrWkx2OVFrSkNlUGpoaDlGbzVOZVNFRUlJSVlRUW9uNDZuRzdpcTMxNmpDWjRZWlF6VHVxNnJraUkyaUVqQ0lWb0lPd0ZoSUdCZ2ZqNCtEaXdtdXI3K2VlZjJiRmpoOTArbnA2ZXpKNDl1OTZ2b1NpRUVFSUlJWVJvdWtvTThORk9QZW41WmpJTHphdzVabnVHbHhBTmpRU0VRalFBWnJPWjQ4ZVAyMnl2cjZNSDkrM2J4OHFWSyszMlVhdlZQUHp3dy9qNyt6dW9LaUdFRUVJSUlZU29PUmNOVE94eWFjYlRtZ1FER1FVeTFWZzBEaElRQ3RFQXBLYW1VbFJVWkxPOVBnYUVhV2xwTEZteUJMUFovaC9NYWRPbUVSRVI0YUNxaEJCQ0NDR0VFT0xxRFF4VEUrcGJGcVVZVFBDLy9mbzZya2lJMmlFQm9SQU5RR0ppb3QzMitoWVFGaFVWOGRaYmIxRmNYR3kzMzlDaFE3bnV1dXNjVkpVUVFnangvK3pkZDN4VFZmOEg4TTlOMG5TWFRscGFTbHZLWGlKTGtBMUNRVUJFUUJBUlpDaklVbEJRY1BDZ2o4aXdnS0tJTEdYSWtpa2crREJsQ3NxVVF0bWpnKzdka3JaSjd1K1AvbkpwYUhLN2tnNzR2Rjh2WDdRNTU1NTcwZ1pwUHpubmZJbUlpRXBISVFCRG02bGdLS3Q0NllFZWx4N295M1ZPUkpiQWdKQ29FcEFMQ0oyY25PRHI2MXVHczVHbjErdXhaTWtTeE1URXlQYXJWYXNXaGc4ZnpvckZSRVJFUkVSVXFRUzZLZEMrNXFQcUpCc3U1Q0pIVjQ0VElySUFCb1JFbFlCY2daTGF0V3RYcUpEdDExOS94Y1dMRjJYN3VMbTU0ZDEzMzJYRllpSWlJaUlpcXBSZWFhU0NvenJ2OTdENFRCRUhickJnQ1ZWdURBaUpLcmpFeEVRa0ppYWFiYTlJMjR0UG5UcUYzYnQzeS9aUnFWUjQ5OTEzSzJ6VlpTSWlJaUlpb3NJNHFRWDBxdmRvRmVIZWExcGs1TEJnQ1ZWZURBaUpLamk1MVlOQXhRa0lJeUlpc0h6NThrTDdqUnc1RXNIQndXVXdJeUlpSWlJaUl1dnBXa3VGcWs1NXF3Z2Y1Z0svaDNPZk1WVmVEQWlKS2ppNTh3ZFZLaFZxMXF4WmhyTXhMU2NuQjk5Ly96MXljK1VyZVBYbzBRUHQyN2N2bzFrUkVSRVJFUkZaajFJQjlHdjA2TmlrUXplMVNNcmlLa0txbkJnUUVsVndjaXNJYTlhc1dTSE84VnUvZmoyaW9xSmsrelJzMkJDREJ3OHVveGtSRVJFUkVSRlpYNHZxU2dTNjVVVXJXajJ3OHdyUElxVEtpUUVoVVFXV21abUp5TWhJcyswVllYdnh1WFBuY1BEZ1FkaytYbDVlbURCaEFwUktwV3cvSWlJaUlpS2l5a1FBTUtESm8wVWJKKy9wRUpYR1ZZUlUrVEFnSktyQWJ0KytMZHRlM2dGaGNuSnlvZWNPcXRWcVRKNDhHVTVPVG1VMEt5SWlJaUlpb3JKVHowdUJSajU1OFlvb0FnZFowWmdxb2ZMZm0waEVadDI2ZFV1MnZYYnQybVUwazRMMGVqMldMbDJLakl3TTJYNnZ2LzQ2L1AzOXkyaFdSRVJFUkVSRVphOS9ZeHZjVDhsQjczb3FkS2pKblZOVStUQWdKS3JBNUZZUSt2bjVsZXVxdkQxNzl1REtsU3V5ZlpvM2I0N09uVHVYMFl5SWlJaUlpSWpLaDM4VkFmTmV0SVdLK3pTcGt1SkxsNmlDRWtWUmRnVmhjSEJ3R2M3RzJLMWJ0N0IxNjFiWlBtNXViaGc5ZWpRRVFTaWpXUkVSRVJFUkVaVWZob05VbWZIbFMxUkJKU1ltSWkwdHpXeDd6Wm8xeTNBMmp6eDgrQkJMbGl5QlRxY3oyMGNRQkl3Wk00Ym5EaElSRVJFUkVSRlZBZ3dJaVNxb3dncVVsRmRBdUhyMWFzVEZ4Y24yNmRXckZ4bzJiRmhHTXlJaUlpSWlJaUtpMG1CQVNGUkJ5VzB2VnFsVTVWTDQ0K1RKa3poeDRvUnNuNkNnSVBUdjM3K01aa1JFUkVSRVJFUkVwY1dBa0tpQ2tsdEJHQkFRQUpXcWJHc014Y1hGNGFlZmZwTHRZMnRyaTNIanhwWDUzSWlJaUlpSWlJaW81QmdRRWxWQU9wMU9OaUFzNiszRk9wME9TNVlzZ1VhamtlMDNiTmd3K1BqNGxOR3NpSWlJaUlpSWlNZ1NHQkFTVlVEUjBkSEl5Y2t4MjE3V0FlRnZ2LzBtdStVWkFGcTFhb1gyN2R1WDBZeUlpSWlJaUlpSXlGSVlFQkpWUUJXcFFFbFVWQlIyN3R3cDI4ZkR3d01qUjQ2RUlBaGxOQ3NpSWlJaUlpSWlzaFFHaEVRVmtOeHFQVHM3TzFTclZxMU01aUdLSWxhdVhBbWRUbWUyanlBSWVPZWRkK0RvNkZnbWN5SWlJaUlpSXFwc290TkVYSW5WbC9jMGlNeGlKUUdpQ3Fpdzh3ZkxhcVhld1lNSGNlUEdEZGsrTDczMEV1cldyVnNtOHlFaUlpSWlJcXBNVWpVaTFwM1Q0bnkwRHU0T0FtYjNzSVdLUzdXb0F1TExrcWlDeWNuSlFVUkVoTm4yb0tDZ01wbEhZbUlpTm0zYUpOc25NREFRL2ZyMUs1UDVFQkVSRVJFUlZUYjJOZ0p1SmVXdEhFektFbkg2dnZuZFdVVGxpUUVoVVFWejkrNWQ2UFhtbDU0SEJ3ZGJmUTZpS0dMMTZ0V3lWWXNWQ2dWR2p4NE5wVkpwOWZrUUVSRVJFUkZWUm1vbDBLMzJvOStaOWw3VFFoVExjVUpFWmpBZ0pLcGdLa0tCa2pObnp1RDgrZk95ZlhyMjdJbUFnQUNyejRXSWlJaUlpS2d5NjFSVEJYdWJ2STlqMGtXY2orWXFRcXA0R0JBU1ZUQnlCVXBjWEZ6Zzd1NXUxZnRuWkdSZ3pabzFzbjJxVnEyS1YxNTV4YXJ6SUNJaUlpSWllaExZMndCZGdoK1ZnUGc5WEFjdUlxU0toZ0VoVVFVanQ0SXdPRGpZNmdWS05tellnTFMwTk5rK0kwZU9oRnF0dHVvOGlJaUlpSWlJbmhRdjFGYkM1djkzR3Q5TjF1TnFIQ3NhVThYQ2dKQ29Ba2xQVDBkY1hKelpkbXNYS0FrTEM4UFJvMGRsKzdSdjN4NE5HemEwNmp5SWlJaUlpSWllSk02MkF0b0hQVHFMOFBkd2JUbk9ocWdnQm9SRUZVaGg1dzlhczBCSlRrNE9WcTFhSmR2SHhjVUZRNFlNc2RvY2lJaUlpSWlJbmxRaGRWUlEvUCtHc1BBNFBlNGtjUlVoVlJ3TUNJa3FrTUlDUW11dUlOeTJiWnZzNmtVQWVPT05OK0RrNUdTMU9SQVJFUkVSRVQycFBCd0V0SzZSZnhVaGk1VlF4YUVxdkFzUmxSVzVBaVZlWGw1d2RuYTJ5bjN2M3IyTDMzLy9YYlpQMDZaTjhkeHp6MW5sL2tSRVJFUkU1alRiZEUvNitOeWdBRDVlaVI4L055aEErdk5wMWFPdUNpZnY1UVdENTZOMWlFNVR3ZGZGdXVmTUV4V0ZJSW9paStjUVZSQVRKMDVFU2txS3liYldyVnRqL1BqeEZyK25LSXFZT1hNbTd0eTVZN2FQblowZDVzeVpBdzhQRDR2Zm40aUlpSWhJenRNZUtEMXArUDBFdmorWmkvUFJlU0ZobXdBbFJyVzBLZWNaMGROQUtLVGlLYmNZRTFVUXFhbXBac05Cd0hyYmk0OGZQeTRiRGdMQXdJRURHUTRTRVJFUkVSRlp3SXYxSG0welBuMWZoNlFzcnR1aThzZUFrS2lDdUgvL3ZteTdOUUpDalVhRFRaczJ5ZllKRGc3R0N5KzhZUEY3RXhFUkVSRVZ4ZE8rMnV4SncrOG5FT1N1UUlCclhoeWpGNEZqZDNrV0laVS9Cb1JFRlVSaEFXRkFnT1gvSWQyOWV6ZFNVMVBOdGl1VlNvd2VQUm9LQmY5WFFVUkVSRVJFWkNraGRaVlFLNEYyZ1VvMDllWHZXMVQrV0tTRXFJSzRkKytlMlRaUFQwODRPRGhZOUg0SkNRbllzMmVQYkorUWtCQlVyMTdkb3ZjbElpSWlJaUo2MmpYelU2S3hqeEwyUEg2UUtnakcxRVFWaEZ4QVdLTkdEWXZmYitQR2pkQnF0V2JibloyZDBiZHZYNHZmbDRpSWlJaW9PUEpYeGFYS2o5L1BQQ29GR0E1U2hjS0FrS2dDeU03T3hvTUhEOHkyVzNwNzhmWHIxM0g2OUduWlBnTUhEclQ0cWtVaUlpSWlJaUlpcW5nWUVCSlZBSkdSa1JCRjg1V3JMTG1DVUJSRnJGdTNUcmFQdjc4L09uYnNhTEY3RWhFUkVSRVJFVkhGeFlDUXFBS1EyMTRNV0hZRjRmSGp4M0huemgzWlBrT0hEbVZoRWlJaUlySzYrUGg0WkdWbFdmVWVHUmtaaUk2T0xuSi92VjV2eGRsUVNiRHE3Wk9GMzAraWlva0pBRkVGSUJjUTJ0dmJ3OVBUMHlMMzBXZzAyTHg1czJ5ZlpzMmFvVUdEQmhhNUh4RVJFVlZ1MWc3dnJseTVndGRmZngxcjFxeEJSa2FHVmU2Um1wcUtOOTk4RTU5Kytpbk9uejl2MUtiWDZ6RnExQ2o4OXR0djBuTzlkKzhlSmsrZWpBc1hMbGhzRGpxZERyTm16Y0xWcTFjdE5pWVJFWkVsTVNBa3FnRHUzNzl2dHExR2pSb1FCTUVpOTltOWV6ZFNVbExNdGl1VlNyejIybXNXdVJjUkVSRlZmdnYyN1VOb2FHaVJnc0xjM0Z4TW1USUZwMDZkS3ZMNGFyVWFHUmtaV0x0MkxkNS8vMzA4ZlBpd1NOZmw1T1JnMXF4WnVISGpScEh1SVlvaS92cnJMNFNHaGlJaUlrSnFVeWdVaUk2T3h1TEZpekY0OEdEczJiTUhEZzRPdUh6NU1xWk9uVnJvc1N5aUtPS0xMNzdBRHovOGdNek1UTFA5bEVvbFRwNDhpVW1USm1IeTVNbll1M2N2c3JPemkvUmN5ZnB5Y25LTVh1TmFyYmJVNGJnb2lqaDY5Q2hTVTFOTFBFWnljakxDd3NMTXRxZW5wK1BZc1dOYzlVcEVGcUVxN3drUVBlMzBlcjFzUUdpcDdjVUpDUW40L2ZmZlpmdUVoSVRBeDhmSEl2Y2pJaUtpeWsrcFZHTGZ2bjA0ZGVvVVhGeGNaUHRxTkJyRXg4Zmo4dVhMR0Rac0dGNS8vZlZDMytTMHNja3I0YWxXcTdGdzRVTFkyOXNqUFQwZDMzNzdMWEp5Y3N4ZUZ4TVRnOXUzYnlNc0xBemZmdnV0N004dkt0V2pYM2xtejU0TmYzOS9vM2ExV2cydFZvc0pFeWFnVzdkdTBwdXB0cmEyR0Rod29PejhCVUdBbjU4Zk5tellnR1BIanVIenp6OUhyVnExVFBaVnE5WFFhRFR3OFBEQU45OThneVZMbHFCejU4NTQ0NDAzNE9YbEpYdWZwMTJ6VGZkS3ZTMVZxOVhpOU9uVGVQNzU1d3U4TGpNeU12RFdXMjloOE9EQjZOdTNMN0t5c2pCaXhBajA3ZHNYL2ZyMVE1VXFWVXAwdncwYk5tRGh3b1dZTUdFQ3VuYnRXdXd4SGo1OGlQZmVldzlObXpiRm0yKytpWVlOR3hhNHgrZWZmdzV2YjIvMDY5Y1BQWHYybEMweW1KT1RBN1ZhYmZTWUtJcTRlZk1tYXRldWJmYTYyTmhZMk5uWmxlanJZSW9sdnA5RVpIa01DSW5LV1d4c3JPd1B3SllxVUxKcDB5Yms1dWFhYlhkMmRrYmZ2bjB0Y2k4aUlpSjZNaWlWU2dCQVdscGFvUUZoU1ZZeEdjWlhLQlJTc09IczdJeVdMVnRpL3Z6NWhWNmZuSnlNNmRPblk5R2lSV2JEaS96bkt0dmEycHB0YjlHaUJRUkJrQUpGbFVxRm1KZ1lyRnExQ2pObXpEQjVMWkIzZHZPQkF3Y1FIeCtQanovK0dHdldyREhaMXpCdVNFZ0lYbmpoQmZ6blAvL0IzcjE3Y2ZYcVZTeGZ2cnpRNTBxbGs1eWNqTkRRVUt4ZnZ4NGZmZlNSVVZDc1ZxdVJscGFHNWN1WHc5N2VIcDA3ZDBaR1JnYldyMThQVDA5UDlPN2QyK3k0U1VsSk9IVG9FUHIxNnllOW5vRzg4SHZHakJsNCsrMjNNWGZ1WFBqNCtCZ0ZmT2ZQbjhmKy9mc3hkZXBVczBHNkljeTdkZXVXeWI5L2h0ZFpTa29LSEJ3Y3BQNzc5dTFEdTNidDRPVGtaTlQvdSsrK1EzSnlNaVpQbmd4M2QzY0FlU0gzeElrVDBiWnRXM2g0ZUppY3grblRwK0huNTRjdnYvelNZanViaUtqaVlVQklWTTRLSzFCaWlZRHc1czJiK091dnYyVDdEQmd3UVBZZFJ5SWlJbnI2R0FJUEJ3Y0hyRnExU3JidjRjT0hNWHYyYkRnNE9HRG8wS0ZGR3YveG9tZzZuUTVLcFJMZHUzZEhvMGFOVUsxYXRWSUhFby9mWTlteVpiaDM3NTRVMkdrMEdnREExMTkvRFJzYkcyaTFXdW54cVZPbklqazVHVjk5OVJWbXpweHBjaTVxdFJxOWV2WEN6ei8vaktTa0pFUkhSeU1vS0VoMkhxMWJ0OGFJRVNPd1lzVUs1T1RrSURZMkZ0N2UzcVY2bmlUUHk4c0w0OGFOdzl5NWN6RnAwaVFzVzdaTVdybHBXTWthRkJTRTNyMTdTMi9lR3o2WFkyZG5oeDkvL0JHN2QrOUc5ZXJWVGJablpHVGd1KysrTXdyZ0xseTRnT3pzYkhoNmVtTGt5SkVteHphOFJyMjh2SkNibTRzbFM1WVl0UnRDZWFWU2lUdDM3bURac21WSVMwdkR3WU1IY2VUSUVjeWVQZHZvZGRlalJ3KzgrKzY3ZU9lZGR6QjM3bHdFQmdZaUxTME5OalkyT0hyMHFPenpqSTJOeGIxNzl4QVlHQ2piajRncUx3YUVST1ZNYm51eFFxRXcrWU5HY1czWnNrVzIzZC9mSHgwN2RpejFmWWlJaU9qSjhuaTRaczN4TXpJeU1IMzZkUFRvMFFPOWV2V0NyNit2UmU2UlA5UzdkKzhlZHV6WVlYSlh4ZDkvLzIzMHVVNm5RM0p5TWdEZ3hJa1QrTzY3N3pCeDRrU1Q5MmpmdmoxKy92bG4xSzVkMjJ5QThuaTRPR0RBQVB6NTU1KzRmLzgreG8wYmg4V0xGMXZzT1Q5cExMVWR0V3ZYcmxpOWVqVmlZbUlRSGg0dUJZVDVWLzRCeHEvTHJLd3NoSWFHWXNLRUNYQnpjeXN3cHIyOVBRUkJRSFIwTkVSUkJKQzNxdEFRUFB2NitzTEZ4UVhwNmVtNGVmTW1BTURIeDBjS0MvLzg4MDg4Kyt5emVQYlpaNDNHMWVsMFVnQ1lrcEtDdExRMFhMMTZGZUhoNFFYbWtKV1ZoZTNidHhzOWR2YnNXZnp3d3c4WVAzNjg5RmlEQmczdy9QUFA0K1RKazFpNmRDbEdqUnFGYWRPbUFRRGMzTnhNRmpQVTZYVG8wYU1IQWdJQ0xCWU9jbnV4dkRTTmlCUDNkQWh3VmFDQk44dEdVTmxoUUVoVXp1N2V2V3UyclZxMWF0STdtaVVWSGg0dWU3Z3hBTHorK3VzRmZqQWlJaUlpc25SQWVQLytmVXlkT2xVcTBHRUlRRFFhRFFZUEhvenM3R3hjdTNZTkRnNE82Tnk1YzVIR3pNN09MckNsZCtqUW9WSlZaRU5vQXdBelo4NlVWZ2lPSGowYWd3WU53aXV2dklMMDlIUnMyclFKN3U3dXlNaklRTDkrL2VEZzRJQ2RPM2NXYVE0MWF0VEErKysvajl6Y1hBd1pNc1JrbjdTME5BREEzTGx6cFovdnRGb3Rzck96a1oyZGpZOC8vaGpmZnZzdG5KMmRpM1JQS2o1QkVOQzdkMi84OWRkZnVITGxTb0VpTkpHUmtSZ3pab3pSNTZOR2pVSkNRZ0tTazVNeGYvNzhBajh6QzRJQXBWSUpRUkN3ZXZWcUFIbUJYZCsrZmFGUUtEQnc0RUJwRldMdjNyMlJuWjJOcGsyYjR1V1hYNFpLcFRKNzN2ZzMzM3dqcldSTVNrckMxS2xUNGVucGljNmRPOFBaMlJsS3BSSjZ2UjQ3ZCs2RWc0TURRa0pDQU9TRjJUVnExTUNzV2JNS25EY0k1SzBpUEhueUpQejkvYkZyMXk0ODg4d3orUGZmZjB2NEZTVkxPeE9odzdMVGVXOWdOS21tUUFQdmd0OURJbXRoUUVoVXpxeFpvRVFVUld6ZHVsVzJUN05telFvY2VFeEVSRVFFUEZyMXB0Rm9NSDM2ZE5tK1NVbEpoWTVYbzBZTmpCdzVFci84OGd1OHZMeVFuSnlNaUlnSUNJS0F1blhyU3YzMjdkdUh1blhyeXE2b0UwVVIzMzc3TFc3ZnZvMjVjK2ZDenM1T2Fwc3laUXErL1BKTDZadzV3NXVsdFdyVmtrS1RxMWV2SWpzN1d3b01IeWQzUnJRcGJtNXVxRisvUG03ZXZJbkRody9EeTh0TENpNGZQSGdnQlpWT1RrNUd4N3JrTDFDeWZ2MTZvNENLTEcvUW9FRVlOR2dRMHRQVGNlTEVDYWhVS3VsOFA0VkNBU2NuSitsN3BWQW80T3ZySzcwT2p4NDlhaks0RmdUQmFBdXc0WHBuWjJmY3YzL2Y2SEZiVzF2WTJ0cGl5cFFwY0hCd3dLSkZpMHh1TDc5OCtiSlVmTWZiMnhzcEtTbElTRWpBblR0M0Npd3dlSHdGWVZ4Y0hHYk9uR2t5Skd6Um9nVmVlKzAxOU9uVEJ5TkdqTUMwYWRNWUVGWWcvbFVldlNsekpWWVBqUmF3WTJwRFpZUXZOYUp5bEpxYWl0VFVWTFB0cFQxLzhNcVZLeWEzSVJnSWdvQlhYMzIxVlBjZ0lpS2lKNWNoSU5UcGRMaDQ4YUpzMy93cjllU0VoSVJJcTUxKy9QRkhSRVJFd05iV0ZxR2hvZGk3ZHk5Ky9QRkhBTUM0Y2VNS3ZWOVdWaFlBNExQUFBzT1hYMzRwcmN4cjFxeVo5Q2FwWVVVZ0FIenl5U2Z3OXZaR1FrSUNZbU5qWVd0cmkrenNiR2tWV0g0T0RnNDRlL1lzQWdJQzRPbnBXZUQrYytmT2xlNHZpaUxPbkRrRE56YzNmUGpoaDNqdnZmZWtyNTFXcXpWYVZkaTBhVk9NSHorKzFMdEVuaWFXckhwNzVNZ1I2SFE2ZE8zYUZXdldyQUh3YUJ1dHI2OHZRa05EQzN4ZUdNTnIvL0Z0dnFtcHFRVWVBeUN0VE0zS3lzSzBhZE93Y09GQ3FXZ0lrUGN6ZkVSRWhMU2wyZEhSRVMxYnRvUktwY0tycjc0S2pVYURxbFdyUWhBRTlPclZDOTdlM2thcklRM2Jvak16TXdzRWhEWTJOaGc1Y2lTMmJOa0NwVktKMXExYjQ1dHZ2aW5LbDg1aVdNWFl2R291QXZ4ZEZZaEkwVU9yQi81OW9FTkxmKzcwb3JMQmdKQ29IQlZXb0tRMEt3aEZVU3owN01FMmJkckF6OCt2eFBjZ0lpS2lKNXNoNUhKMGRNU09IVHRrK3hxS2xCVEh1WFBuQUFDNXViazRmdnc0ZXZic2liQ3dNSVNIaHh0VkpUWnNQUWFBeG8wYkZ6alBUNmZUWWVmT25SZ3dZRUNoOTd4NTh5YSsrKzQ3aElXRm9WNjlldERyOWFoZHV6WVdMRmdBSUMvUWMzUjBSSU1HRGZERkYxOUFFQVNNR3pjTzNicDFNeHFuWGJ0Mm1EVnJsbEV3bXBDUWdOT25UNk5wMDZiU1kzdjM3a1Z5Y2pJQ0F3Tng5KzVkN05tekIxZXVYTUdNR1ROWThLRU1IRDE2RkwvODhvdjArZDI3ZDZGUUtPRGk0b0tXTFZ1V2VueFJGS1hYekk4Ly9vaXFWYXRDcDlPaFo4K2VxRm16cGhSNEEwRC8vdjJoVkNwTm52V1gzdzgvL0FBQXFGcTFLb0M4RmJ4UlVWRjQrUEFoUHYvODh3TDlFeE1UamM3SFRFNU9SbXhzTEJJVEUvSDExMTlMeFU3eXozblhybDFvMTY0ZDFHcTFGTFkvWGdUbDhXdW9iRFQzeXdzSUFlQmNsSjRCSVpVWkJvUkU1Y2lhRll6Ly9mZGY2U0JrVXdSQmtONU5KeUlpSWpLbHRCV0U1Y1RIeCtQT25Uc0E4Z0srV2JObW9VdVhMdmpnZ3c4S3JLNkxpSWlRS3IzT21UUEg1TmxxUmZIWlo1L2g5dTNiMHVlR25SWTNidHpBalJzM2pQcis5ZGRmMHNjSkNRa0Z4bXJidGkyKysrNDcrUGo0SURVMUZTTkhqb1NqbzZQUkZ1SE16RXlzV2JNRzN0N2VhTmFzR2U3ZXZZdE9uVHJoenovL3hJUUpFekJwMGlSMDc5NjlSTStGaXFaOSsvWTRlUEFnSWlJaTRPTGlBcjFlRHpzN082TnQzb1c1ZmZzMkhqeDRnTFp0Mnhab2UvandJWUM4WWlXR3JjSTZuUTVBM212Y0VEd2IrdWJmQ205TzI3WnQ0ZWZuaDhHREIrUEFnUU93czdORDI3WnRzV3JWS21SbFphRk9uVHJTK2FEMTZ0VXp1alk4UEJ5K3ZyNm9WNjhlZERvZDl1M2JWNkFTODZsVHB4QWRIWTFKa3lZQnlBdm9zN096VGE1Mk5EQ2NHMHJXMTh4UGlSMWhlVWNmWElyUklWZG5BeHRtaEZRR0dCQVNsU081OHdkZFhWMmw4MUNLcXlpckI5dTFheWVkYTBKRVJFUlUxZzRlUEFoUkZHRmpZd05CRU9EbzZJaERodzZoU3BVcUdEZHVISTRjT1lMTGx5OWorUERoUnRmdDNic1hkZXJVUWYzNjlXWEhUMDVPeHVuVHAvSG5uMzlLanlVbEplR2RkOTVCMjdadE1YVG9VS09Wa1lZUU12OWpobFdEaGkzUmo2dFRwdzRBbUQweVp1blNwVWhKU2NIMDZkTng2ZElsQUVEMzd0M1JwRWtUZlB2dHQ1Zy9mejd1M0xtRHQ5OSsyNnBoYkdWWG11Mm9naUJnMXF4WkFCNXRKVllvRkZpNmRHbUJjeVpORlNrWk0yWU1JaU1qb2RmcjhlV1hYNkpaczJaRzF4aXFGZWN2TG1NWU55TWpBNGNQSDVZZXo4M05SVzV1THJSYWJZRlZmZmtOSGp3WWdQSHJxbS9mdnVqYnR5KzZkKytPNU9Sa3M4VnNCRUdRemd4OVBEdzAyTFJwRTF4ZFhhWEt5ZG5aMmFoWHJ4NXUzNzRObFVxRm5UdDNTcXNkTjJ6WWdBRURCcUJUcDA1bTUxdGMzRjRzcjVxTEFHOW5BYkhwSXJLMXdKVTRQWjZweG1yR1pIME1DSW5LVVVSRWhObTIwbXd2dm5EaGd2U092Q2tLaFFJdnYveHlpY2NuSWlLaXA0dEdvOEhNbVRObCs1aGFaU2Zud0lFRDhQRHdnSU9EQStMajR4RVNFb0tOR3pjaUtpb0tBTEI3OTI1Y3ZIZ1JodzRkd2dzdnZDQmRkKzdjT2F4YXRRcno1czB6S215UzM4U0pFM0h0MnJVQzJ5SVhMVm9FUHo4LzJUT2dMZVhJa1NQWXQyOGZXclZxaFM1ZHV1RFVxVk5TVzU4K2ZYRDc5bTNzM3IwYlc3WnNnU2lLR0R0MnJOWG5SSG1xVnEyS3JsMjdZdDI2ZGFoV3JacDAvcVJLcFNwUXBNVEp5VWtLMnJadjM0NWF0V29adlltZm1KZ0lBUEQwOU1UMTY5ZHg0TUFCNmZWVnExWXROR3JVU09wcldLRzNZTUVDVEpzMnJVUnpWNnZWU0U1T1JyVnExUXEwYWJWYWlLSUlVUlFMSENOMCt2UnBuRGh4QW9JZzRNcVZLK2pUcHc4VUNnVkVVY1NjT1hQUW9FRUQ5T25UUnpyMzBFQ3BWR0xqeG8wRktvV1Q5UWpJVzBXNE56eHZGZUc1S0IwRFFpb1REQWlKeW9sV3EwVk1USXpaOXBKdUx5NUs1ZUlPSFRwSVo1b1FFUkVSRlVhbjArSGt5Wk1XRysvczJiTzRkKzhlWG52dE5menh4eDhBZ042OWUyUHIxcTBJQ1FsQlJFU0V0T0t1VHAwNmFOaXdvUlN1akJrekJtUEhqc1gwNmRPeFlNRUNrK2Y0ZGUzYUZlSGg0VkFxbFJnd1lBQTJiZG9FQU5LcUxVTWdsRC80Tkd3VkxVb1lXcGhidDI0aE5EUVUzdDdlVWhDVW1aa0o0TkZaYm1QSGpzVzVjK2NRSFIyTnJWdTNvbXZYcnFoZHUzYXA3a3RGOS9MTEwwdHZtTisrZlJ0anhveEJ5NVl0OGNrbm4wQ3IxYUpuejU1RktsSmlDQWo5L1B3UUhCeU14WXNYeTI1ZEI0RDkrL2VqZnYzNjZOT25UN0huclZRcW9kVnFwZGRyZm9hdHpXNXViZ1ZXR0ZhcFVnVTNidHlRamlCcTBhSUZnTHdWaDgyYU5aTjJOdVd2cW0zQWNMRHNOZmRUWU8vLzE1cThFSzJIVGc4b21SR1NsZkVsUmxST1ltTmpwWC9FVGFsZXZYcUp4djNubjM5a3p6WlVLcFhvMjdkdmljWW1JaUtpcDRzaHpISjBkTVQrL2Z0bC81c3hZMGFSeDkyOGVUUFVhalg2OWVzbkJXZUdTcXdkT25UQWhnMGJJSW9pdkx5ODhObG5uNkZtelpyU3RaNmVudWpmdnovUzA5TXhZOFlNSkNVbEZSai81WmRmUnV2V3JURjkrblJwdTZZcGh1RHo1TW1UT0gvK2ZJSEhTaUkyTmhhZmZQSUoxR28xL3Z2Zi8wckZWakl5TWdBOCtwcmEydHBpL1BqeDBuVnl1eitlZHMwMnlaL2JYVnFHTGVWZHVuUXA5clZ4Y1hFQWdPRGdZQ2lWU256MTFWZll0V3NYK3ZmdkR4OGZIMnpmdmgzNzkrL0hsaTFiNE9IaEFRQVlQWHAwZ1JUbUFib0FBQ0FBU1VSQlZITUJpMHFoVUVBUUJLalZhcFAvbVZPdlhqMHNYTGhRQ3NtRGdvS00yZzFCNXVPUDU3ZGx5eGFjT1hPbVJQUE96OXJmenlkQmdKc0Nidlo1eHc1azVvaTRucUF2NXhuUjA0QUJJVkU1a2R0ZURKUXNJQ3pLNnNGT25UckIwOU96MkdNVEVSRVJXY0tGQ3hkdzd0dzVEQnc0RU03T3pzak96cFpDTTNkM2QwUkhSK1BRb1VNQWdFbVRKcGtzSmpGdzRFQTRPam9pUGo0ZW4zLyt1Y2tLcTlPblQwZkhqaDFsNTVJLytGeTFhbFdCeHd5S1dzRTFNek1USDM3NElYUTZIZWJQbjIrMHV0R3c0a3V2Zi9TTGZxdFdyYVF0cU9iT2l5UHJPbno0TVBidDI0ZjI3ZHZqK2VlZkIvQm9KVjcrNzVVNWhtQzNjZVBHQUFBbkp5ZlkyZGxoMkxCaDBPbDArUFRUVDVHY25Jei8vT2MvU0V4TVJNK2VQVEZvMEtBU256a3BDQUtVU2lYcTFLbFQ0TC84UWJvcG1abVowR3J6dHEyNnU3c2J0Um0yd0Q5K3htSis2OWF0TTlvcVQ5YVR0ODM0VVZ4ek5zcjh3aElpUytFV1k2SnlZamhmeHhSQkVFeWVLMUtZMDZkUHk0NnJVcW53MGtzdkZYdGNJaUlpZWpvVk5SZ3J6bmhMbHk2RnI2OHZYbnZ0TlduMVlINUxsaXlCVHFkRG56NTkwTHAxYTVQak9EZzQ0TVVYWDhTdnYvNktzTEF3bkR4NXNrQ0ZXYmtxdGNWOVhuSkJrU2lLdUhqeG9sSGZ4WXNYU3hWdERRelA5ZkVkSkJNbVRNQ3hZOGRLZkx3TUZaMWhPM3RpWWlKdTNMaUJ5NWN2WStuU3BlalFvUU0rL1BCRHFaL2hleVMzMjhmZzBxVkw4UGYzTDNEbW40T0RBNlpQbjQ1cDA2Wmg2TkNoeU1uSlFmUG16YVhLd1NVbGltS2hGWWZOT1g3OE9JQzhIVVg1dHczZnZYc1hKMDZjZ0p1YkcxcTFhbVgyZW8xR1kzSnJNMWxITXo4bER0N01ldzJlajlMajlhWUFheG1STlRFZ0pDb25rWkdSWnR1OHZiMWhZMk5UclBIMGVuMmhQeWgwNmRLbHdMdUZSRVJFUk9ZVVpRVlZjWWlpQ0ZkWFY3ejMzbnV3dGJXVnRnY2I3blBpeEFtY1BuMGF0V3ZYTHJSb1IvZnUzZkhycjc4Q2VMVE5zNmlLKzd6TTliOTU4eWErK2VZYmhJZUh3OWJXRnRuWjJjakp5VUZzYkd5QmdEQXJLd3RBWGlYYi9JS0RneEVjSEZ5cytUeHRTbHYxTmlNakExOS8vVFZPbkRpQjExNTdEY25KeVJnM2Jod0FvRmV2WGhnM2JwelJ6OTZHNzFIK2dGQVVSYVNrcE1ESnlVbnFHeFVWaGZ2MzcyUDA2TkVtNzZ2UmFPRGk0aUs5enBzMGFRS05SZ01uSjZjU1B4ZTlYZzgzTnpkczNyeTVRRnRTVWhJR0RScGs5bHJEMlp2Mjl2YlNZNUdSa2RLNWkrUEhqNWUyS1F1Q2dOemNYSWlpS0ZWRzF1bDB1SHIxS3JLeXNtUUQrTUt3aW5IUjFQWlV3TmxXUUhxMmlGU05pTnRKZWdSN2NCTW9XUThEUXFKeUlyZlM3L0YzSUl2Q2NNaTFPVFkyTmlVNkNKbUlpSWllWG9aZ0xETXpVeXJvWUk1aDY2TGM2anlGUW9IWnMyZERvY2o3SlRmL3R0dWtwQ1FzWExnUVhsNWUrTzkvL3l0N25ob0FCQVlHSWpBd0VQZnUzVVB6NXMyTjJtN2Z2bzAvLy93VEFRRUIwcjFNUGEraUZpa3hGUkN1VzdjTzY5YXRnMDZuUTkyNmRmSEZGMS9nL1Buem1EOS9QdDUvLzMyMGFORUNiZHUyUmExYXRlRHQ3WTNNekV4NGVuckN4OGRIK2pwcE5CcGtaR1FnUFQwZHljbkpTRTVPUnJ0MjdXQm5aeWY3M0tubzB0UFQ4YzQ3N3lBMk5oWmR1M2JGeUpFakFlUWQ1N055NVVyczJiTUh2Ly8rTzl6ZDNhWHd6eERtNm5RNkRCOCtISm1abVVoUFQ0ZGVyOGV5WmN1a2MvcjI3dDBMSnljbm8vTUU5WG85enB3NWc2MWJ0K0xDaFF2U2F0Y2pSNDdncDU5K3d0cTFhMUczYmwwRUJ3ZkR4OGNIcnE2dWFONjh1Y2szOFUxdGRUYjFXang4K0RCU1VsS2t6MDI5NW9HOFFrQjZ2UjV4Y1hFUVJSSDc5Ky9IOTk5L0Q1MU9oeGt6WmhodHlYZDBkRVIwZERUR2poMExKeWNuNU9Ua0FBQ2lvNk94WXNXS1VxK0VwTUlwQktDcHJ3TEg3dVM5RHM1R01TQWs2MkpBU0ZRT3RGb3RZbU5qemJhWDVQekJQWHYyeUxhLzhNSUxjSFYxTGZhNFJFUkU5UFF5aEJFS2hhTFFWVzRwS1NtNGYvOStvZHN5ODRjWCtRUEN0V3ZYUXFWU1lkNjhlWEIzZDhmMjdkdHg3Tmd4QkFZR1NvVVZIamQ4K0hCRVJFUVUySjZibEpTRTlldlhGN2l2b2JLckljdzBWWjNaMUdPRy92bjUrZmxCRUFUNCtQaGd6cHc1Y0hKeVFwY3VYZURsNVlWNTgrYmhuMy8rd1QvLy9HTjBUVUpDQXQ1Ly8zMklvbWh5VERzN083UnMyWklCb1FVNU96dGoyTEJoK09XWFg0eENyVUdEQnFGMTY5Yll0bTBienAwN2g5allXS2tpc1VIK245ZDlmSHp3eFJkZlNPZEtabVptWXMrZVBSZzJiQmcwR2czT25qMkxjK2ZPNGNTSkUwaEpTWUdmbng5R2pCaUJQbjM2U0hOWXYzNDk5dS9majdDd01JU0ZoUUhJTzdQd3E2KytNaGtRR2w0ajJkblowbU81dWJsR0t3Q0J2RkQ3NTU5L2xvSk51VUlqTDczMEVpNWN1SUJKa3liaDJyVnJhTnUyTGNhTUdTTUYxd1pEaHc3RmtpVkxjUHYyYmVreE96czd0R25UQm0rOTlaYlo4Y215bXZrcHBZQXdKcDJGU3NpNkdCQVNsWU1IRHg3SWJtM3g5ZlV0MW5qWHIxL0h6WnMzemJhcjFXcjA2dFdyV0dNU0VSRVJHY0krZTN0N2hJYUd5dlk5ZlBnd1pzK2VMYTAwS2dxTlJnTWdielhkcUZHajhPcXJyMHJuTUFjSEIyUGZ2bjNZdFd1WDFOL056YzFvWldHN2R1MU1qdHVpUlFzc1g3NGN5NWN2bDZxdXZ2amlpOUsyU0VQdzR1enNqRzNidHBtZFg3ZHUzU0FJZ3NsVmtaMDdkNGFqb3lPVVNxWFJsdEhHalJ0ajFhcFZPSGp3SUE0ZE9vU3dzRENqcjhualc0d05talJwZ3M4KysweXFla3lQTk50MHIxVGJVcnQzNzQ2T0hUc2FuYnNIQUFFQkFaZzhlVEtBdk85TFNrb0tIajU4aU56Y1hHaTFXdWgwT29paUtHMk56LzhtL2ovLy9JT0FnQUQwN2RzWDQ4YU5RMXBhR29LQ2dqQmd3QUEwYTlZTXRXdlhOcnFYaDRjSEprNmNpTGZmZmh0bnpwekIyYk5uRVI4Zmp4a3pac0RSMGRIa3ZITnpjK0hnNElET25Uc0R5UHQ3b2xLcEVCSVNZdFN2WjgrZWFOMjZOY2FQSDQrZ29LQkN0K2Rmdm53WmpSczN4clJwMCtEdjcyK3lUN2R1M2RDdFd6ZlpjVXFxdE4vUHAwazlMd1ZHdGJSQmsyb0tPS3A1QUNGWkZ3TkNvbklnZC80Z1VQd1ZoSVd0SHV6Y3VUTi8yQ1FpSXFKaTAycTFFQVFCWGJ0MkxWSi9oVUtCcmwyN1FxL1htOTNtbUo4aE9CTUVBVFkyTmtaRjJwbzBhWUtsUzVkaTI3WnRXTHAwS1d4c2JQRHV1KzhXZWU2QmdZSDQ0b3N2TUdYS0ZMUm8wUUpEaGd3eHVtLzc5dTB4YXRRbzJURmVmZlZWOU9uVHA4RHFLZ056QlIxc2JHelFvMGNQOU9qUkExcXRGZzhlUEVCY1hKd1VRR2swR2ltRTB1djFFRVVSM2J0MzU4OXJWdlI0T1BnNEd4c2JlSGw1RlhtOGpoMDdvazJiTmxBb0ZQaisrKytsOC8yS01vLzI3ZHVqZmZ2MmhmYjE4UERBaGcwYmpNNzdXN05tamNuVmhtNXVibGkyYkZtUnpqY2NPblJva2VaSzVjOUdDYlFKS05wcmk2aTBCTkhTcGNtSXFGQmJ0bXpCenAwN1RiWUpnb0NWSzFjV3VVakpnd2NQOE9HSEg1bzk3MGVoVUNBME5CU2VucDRsbmk4UkVSRTluUzVjdUlBcVZhcklibGswaUlpSWdGS3BMTlpPaUFzWEx1RGl4WXNJQ1FreEc4SUJ3SVlORzlDeFk4ZGk3N0tnSndOWG5EMVorUDBrS2grQ0lGOEhteXNJaWNxQkpTc1k3OTI3Vi9ZdzhPZWVlNDdoSUJFUkVaVkkwNlpOaTl6WDNGYkZ3c1l2eWoxZWUrMjFZbzlOVHc2R1NVOFdmaitKS2lhV3dDRXFCNWFxWUp5YW1vcGp4NDdKOXVIWmcwUkVSRVJFUkVRa2h3RWhVUm5MeWNtUnJXQmNuSUR3d0lFREppdmdHVFJzMkJBQkFYeUhqb2lJaUlpSWlJak1ZMEJJVk1ZZVBIZ2d1eVc0cUFGaGRuWTJEaHc0SU51SHF3ZUppSWlJcUxKcnR1bGVlVStCTElqZlQ2S0tpUUVoVVJrcnJJSnhVUVBDbzBlUElpTWp3Mnk3djc4L0dqVnFWS3k1RVJFUkVSRVJFZEhUaHdFaFVSbVRPMzlRRUFSVXExYXQwREgwZWozMjd0MHIyNmRYcjE0b3BFZ1JFUkVSRVJFUkVSRURRcUt5SnJlQ3NHclZxbENyMVlXTzhjOC8veUErUHQ1c3U0ZUhCMXEzYmwyaStSRVJFUkVSVlNTc2V2dGs0ZmVUcUdKU2xmY0VpSjQycGExZ0xJb2lmdi85ZDlrK0lTRWhVQ3FWeFo0YkVSRVJFVlZlZS9ic3dZVUxGOHA3R2tSRjV1TGlnb2tUSjViM05JZ0lEQWlKeWxST1RvN3N5citpQklSMzd0ekJyVnUzekxZN09EaWdjK2ZPSlpvZkVSRVJsWjJjbkJ6RXhjVWhQVDI5dktkQ1Q0aXJWNjhpUER5OHZLZEJWR1J1Ym03bFBZVktKVlVqNGxhaUhnRFF6SThMUXNpeUdCQVNsYUhDS2hoWHIxNjkwREVPSGp3bzI5NmxTeGZZMmRrVmUyNUVSRVJVTm1KaVlyQmp4dzc4L2ZmZnlNbkpLZS9wRUJGUkpYQXVTb2NscDNJQkFJMTlGQXdJeWVJWUVCS1ZvUWNQSHNpMkY3YUNNRE16RTMvOTlaZlpkcVZTaWU3ZHU1ZG9ia1JFUkdSOVI0OGV4YXBWcTZEVDZjcDdLdlNFZS9IRkY5RzBhZFB5bm9aRnZIN0pRZnI0bHlaWmZMd1NQLzVMa3l6cFR3Q3dzYkVCRlkyWDA2TVNFa2xaNWhlZEVKV1VJTW90WnlJaWk5cXhZd2UyYnQxcXRuM2x5cFd5UlVyKytPTVByRnUzem14NzY5YXRNWDc4K0ZMTmtZaUlpS3pqNk5HaldMNTh1ZEZqSGg0ZThQVDBoQ0FJNVRRcmVsTDE2dFhyaVFrSWlRakl5Qkh4M20vWkFBQUhHK0RidnR3MVJzVWpGUExEQmxjUUVwV2htSmdZczIwZUhoNnk0YUFvaWpoMDZKRHMrRjI3ZGkzeDNJaUlpTWg2WW1KaXNHclZLdW56MXExYlk4aVFJVHgvaTRpSWlzUlJMY0JHQ2VUcWdLeGNJRnNMMkRMUklRdFNGTjZGaUN4RmJvdXhqNCtQN0xYaDRlR0lqbzQyMis3cjY0dTZkZXVXZUc1RVJFUmtQVHQyN0pDMkZSdFcvRE1jSkNLaW9oSUF1TmsvV2dDVy9KQ2JRY215R0JBU2xSRlJGR1ZYRUJZV0VCWmw5U0MzSnhFUkVWVThPVGs1K1B2dnY2WFBod3daVW82eklTS2l5aXAvUUpqRWdKQXNqQUVoVVJsSlQwOUhWbGFXMlhhNWdEQTFOZFhvRjR2SHFkVnF0RzNidGxUekl5SWlJdXVJaTR1VHFoVjdlSGh3NVNBUkVaV0kwUXBDRmlvaEMyTkFTRlJHNUZZUEFrQzFhdFhNdGgwOWVsUzIybUhyMXEzaDZPaFk0cmtSRVJHUjlhU25wMHNmZTNwNmx1Tk1pSWlvTW5OejRCWmpzaDRHaEVSbFJPNzhRY0Q4Q2tLOVhsL285dUl1WGJxVWVGNUVSRVJVZG5nY0NCRVJsWlE3dHhpVEZURWdKQ29qY2dHaFVxazB1NkxnMzMvL1JVSkNndGxyQXdNRFViTm16VkxQajRpSWlJaUlpQ291YmpFbWEySkFTRlJHNUxZWWUzbDVRYWxVbW13N2VQQ2c3TGhkdW5UaGFnUWlJaUlpSXFJbm5KdjlvNCtUR0JDU2hURWdKQ29qY2dHaHVmTUhFeE1UY2VIQ0JiUFgyZG5ab1UyYk5xV2VHeEVSRVJFUkVWVnNkamFQRm9ab3RPVTRFWG9pTVNBa0tnTjZ2UjZ4c2JGbTI4MmRQM2ppeEFtSW92bDNodHExYXdjN083dFN6NCtJaUlpSWlJZ3FObFcrQklmckI4blNHQkFTbFlIRXhFUm90ZWJmNGpFVkVJcWlpT1BIajh1T3krSWtSRVJFUkVSRVQ0ZjhCMHZKckNNaEtoRlZlVStBNkdsUWtnckdkKzdja2IydVZxMWE4UGYzTC9YY2lJaUlpSWlJcU9LelVRSk5xdVd0ODNKUzh4eDZzaXdHaEVSbFFPNzhRY0QwR1lTRnJSNXMzNzU5cWVaRVJFUkVSRVJFbFllenJZQkpiZFhsUFExNlFuR0xNVkVaa0ZzSnFGYXI0ZXJxYXZTWVZxdkZYMy85WmZZYWxVcUZWcTFhV1d4K1JFUkVSRVJFUlBUMFlrQklWQVlLcTJBc0NNYkx3eTlkdW9UMDlIU3oxeno3N0xOd2NuS3kyUHlJaUlpSWlJaUk2T25GZ0pDb0RNaXRJRFIxL3VDSkV5ZGt4MnZYcmwycDUwUkVSRVJFUkVSRUJEQWdKTEs2M054Y0pDVWxtVzEvUENETXpNekV1WFBuelBaM2NuSkNreVpOTERZL0lpSWlJaUlpSW5xNk1TQWtzcktFaEFTSU1qWG9IdzhJejV3NUE2MVdhN1ovbXpadG9GS3h2aEFSRVJFUkVSRVJXUVlEUWlJcmk0dUxrMjMzOXZZMityeXc2c1Z0MjdZdDlaeUlpSWlJaUlpSWlBd1lFQkpaV1h4OHZHeTdsNWVYOUhGY1hCeXVYNzl1dG0rMWF0VlFzMlpOaTgyTmlJaUlpSWlJaUlnQklaR1Z5YTBndExHeFFaVXFWYVRQaTFLYzVQR0t4MFJFUkVSRVJFUkVwY0dBa01qSzVGWVFlbmw1U1lHZktJbzRlZktrN0ZqUFAvKzhSZWRHUkVSRVJFUkVSTVNBa01qSzVGWVFWcTFhVmZvNE1qSVNNVEV4WnZ2V3IxOGZucDZlRnAwYkVSRVJFUkVSRVJFRFFpSXJFa1d4eUFIaDMzLy9MVHNXaTVNUUVSRVJFWlhlL2Z2M2taU1VaTFk5SlNVRmUvZnVoU2lLeFI3Nzd0MjdSZTZibnA2TzJOallZdCtqT09OcnRkb1NYWnVSa1lFSER4NFUrNXJDQ2pSU3lXMjhtSXZObDdTNEZxK0h2dmd2VGFKQ3FjcDdBa1JQc295TURHZzBHclB0K1F1VW5EbHp4bXcvcFZLSkZpMWFXSFJ1UlBSa0VrVVJZV0ZoT0gzNk5LNWR1NGJrNUdUWi93OFJQYW5zN096ZzV1YUd1blhyNHJubm5rUERoZzE1amk4UkFRQzJiOStPL2Z2M1krREFnUmc4ZURCc2JXMk4yaytjT0lGRml4WmgxNjVkR0Q5K1BCbzJiRmlrY2JWYUxTWk1tQUIvZjM4TUhEZ1FYYnAwa2UyZm5KeU0wYU5IbzBtVEpuanBwWmZRb1VPSElqK0hvMGVQSWlrcENUMTY5SUNkblozSlB0ZXZYMGRvYUNqNjkrK1BGMTk4RWZiMjlrVWVQeTB0RFNOR2pNRHp6ejl2OUR1TG5QUG56K1BodzRjSURRMkZ0N2Qza2U5RmhjdlJBVWR2NjVDakEvNTNIZml5aHkyOG5maHZHbGtXQTBJaUt5cXNnckZoQldGMGREU2lvcUxNOW12UW9BRWNIUjB0T2pjaWV2TEV4TVJneFlvVnVIYnRXbmxQaGFqY2FUUWFQSGp3QUE4ZVBNQ1JJMGRRdDI1ZGpCNDlHajQrUHVVOU5TSXFaK1BIajBkVVZCVFdyVnVIdzRjUFkrYk1tUWdLQ3BMYS8vampEd0JBYkd3c2podzVnc0RBd0NMOUxINzU4bVZrWjJjak1qTFNaR2dYRlJVRmIyOXZxRlI1djRZN09qcENGRVhjdjM4Zk5XdldSR0ppSW14dGJlSGs1RlRvdlhidDJvVUxGeTVnelpvMStPaWpqOUNxVmFzQ2ZSd2RIUkVmSDQrbFM1ZmkwcVZMK1BUVFQ2VjdGOGJHeGdaNnZSN0hqeDh2VXYvOEZpNWNpRGx6NWhUN09qSXZQRTZQSEYzZXg5VmNCSWFEWkJVTUNJbXNxTEFsOW9aMzR3cmJYbXpxSDN3aW92eXVYYnVHQlFzV0lDc3JxN3luUWxRaFhidDJEVE5uenNTVUtWTlF0MjdkOHA0T0VaVWpsVXFGR1RObVlOU29VWWlLaXNMY3VYT3hkT2xTQU1DTkd6ZHc5ZXBWMk5uWllkR2lSZkQzOXkveXVLZFBud1lBdlBMS0s2aGR1emJlZnZ0dE5HM2FGQUNnMSt2eHYvLzlEOTdlM2dnT0RvWlNxVVJPVGc0QUlEYzNGeHMyYk1ENTgrZmg2dXFLZWZQbXlZYUVjWEZ4dUhqeElnUkJ3UFRwMDlHeVpVdVQvZFJxTlFBZ0lDQUFzMmJOS3ZMekFQSUNRb045Ky9aQnFWUUN5QXROaHc0ZENnRFlzMmVQZEE4QTZOYXRHMVFxVmJIdlZSSUpDUWs0ZCs0Y3pwOC9qL1BuejJQanhvMVd2MmQ1T25EajBWYnhwcjdLY3B3SlBja1lFQkpaVVdFckNJc1NFQXFDZ09iTm0xdDBYa1QwWkltSmlURUtCd1ZCUUtkT25kQ2hRd2RVcjE3ZDdOWWpvaWVaUnFOQlpHUWtqaDQ5aWlOSGprQVVSV1JsWldIQmdnV1lOV3NXVnhJU1BlVmNYVjN4Mm11djRjY2ZmNFNEZzRQMCtMcDE2d0FBVTZaTWtjTEJyS3dzckZxMUNtKysrYWJaNEU0VVJSdzZkQWdBY09USUVlemF0UXZwNmVtNGMrZU9VYitVbEJTbzFXcnMzNzlmQ3VFeU16TngvUGh4WkdWbElTMHREUmN2WHBROWYzejM3dDBRUlJHOWUvYzJHdzRDa0VJOXc1K0dlZjc0NDQ5bzBhS0Y3QkZHK2E4cERrRVFDbXpadHBRVEowNUlvV0JFUklSVjdsRVJKV1dKQ0kvWFM1KzNyTTVTRW1RZERBaUpyRWh1QmFHenN6UHM3T3dRRnhlSGUvZnVtZTFYdjM1OU9EczdXMk42UlBRRUVFVVJLMWFza01KQk56YzNqQjA3RmcwYU5Dam5tUkdWTHpzN085U3FWUXUxYXRWQzY5YXRzWFRwVWlRbkp5TXJLd3NyVnF6QXh4OS96RE1KaVo0U1c3WnNNZmx6ZVc1dXJ2VHhraVZMb05Gb2NQTGtTWGg2ZXVMcTFhdTRldlVxQU9EY3VYTzRkKzhlcmw2OWlubno1cG5jYm56MjdGa2tKU1hCdzhNRG5wNmU4UFQwQkpBWG1BMGZQaHcvLy93ekxsMjZCQzh2TDlqWjJhRlBuejdJemMzRjd0Mjc0ZUxpZ3ZidDIyUDM3dDNRNi9WWXUzWXRhdFNvWVhMMVlsWldGbmJ0MmdVM056ZU1HalVLQUxCcDB5WmN2bnk1d0hNMFBML0l5RWlNR1RNR1FONmJKOUhSMGRpelp3L216NStQZXZYcW1meWE1Zi8vNDdoeDQ2U1A4eGM5bVRoeG9zbHJyV1hod29Xb1Zhc1dubi8rZVFRSEJ5TW1KZ2FyVnEwcTB6bVVod00zZFZKUmtycGVDdFJ3WlVCSTFzR0FrTWlLNUZZUUdzNGY1UFppSWlxTnNMQXc2Y3hCUVJEd3pqdnZvSDc5K3VVOEs2S0twVUdEQmhnN2Rpem16SmtEVVJSeDdkbzFoSVdGb1ZHalJ1VTlOU0lxQTg4ODh3d21UNTZNN094c2srMy8vdnN2L3YzM1grbnpoSVFFYk4rK3ZVQy82OWV2WThhTUdaZ3paMDZCZ2grLy92b3JWQ29WdnZ6eVN3UUhCK1BVcVZPb1ZxMGFBZ01EY2YvK2ZWeTZkQWtOR3paRWpSbzFDb3lkbXBxSzNidDNBOGdMOVc3ZHVvVjMzMzBYczJiTlF1UEdqWTM2YnR5NEVSa1pHZmowMDAvaDVPU0VxMWV2WXNXS0ZWSzd2NzgvWEZ4Y29GUXFwZWVyVUNpa2xZOU9UazVTZUxsNTgyWjg4TUVIUmlzb1RYRjBkSlFDUThPMjZNY2ZOeWhKNWVlaTJySmxpOUhuQnc4ZXROcTlLb3BVallpRE54K0ZzajNxTXNJaDYrR3JpOGlLNUZZUUZuVjdNYXNYRTVFY3czbEhBTkNwVXllR2cwUm1OR2pRQUowNmRjTGh3NGNCQUdmT25HRkFTUFNVcUYyN05uNzQ0UWZZMjl2RDFkVzFRS0dPRXlkTzRELy8rUTg4UER4S2RKYmQ5ZXZYY2U3Y09UZzRPQ0EwTkJTaUtPTFdyVnR3YzNQRG9rV0xwUEJ2OE9EQmFOYXNHZnIxNndkdmIyL2s1dVppd0lBQnFGbXpKdWJObTRjQkF3WWdLQ2dJeTVZdE0zbWZreWRQWXZQbXpkSXhJbHF0Rm9zV0xRSUFCQVlHNG8wMzNqQ3FoQndSRVlHUkkwZkMxOWNYb2FHaHhYcE9ldjJqTGEzejU4ODNlUWJobkRsekNweEJxTlBwaW5VZmtyZjdxaGE2Ly85VytMb0lhT1ROMVlOa1BRd0lpYXhFcDlNaE1USFJiTHVYbHhjU0V4Tng2OVl0czMzcTFLbURLbFdxV0dONlJQU0V5Rit4T1A4dkJVUlVVSWNPSGFTQU1Edzh2SnhuUTBSbFNhN1lpR0hiYkdFcjZjeFp1blFwWEYxZDRldnJpeXRYcmtDcFZFcEhmY3lmUHgvWHIxK0hTcVhDNmRPbjhlV1hYMEtqMGFCbXpacFNDQmNaR1lrUFB2Z0FnUEcyNS96V3JWdUgxYXRYQXdEdTNyMkxjZVBHSVRNekU5SFIwUWdPRHNiWFgzOWQ1T3JIN3U3dXNtY2NBakFLK3Q1Nzd6M3A0L3p6ZS8vOTl3dGNKNG9pUkZIa0VRNFdjQ05CajhPM0huMGYralpRZ1Y5V3NpWUdoRVJXa3BpWWFQVE8yK09xVnEzSzdjVkVWR3JKeWNuU3g5V3JWeS9IbVJCVmZQbi9qdVQvdTBORVR6ZkRWbHdYRnhlemZXN2N1SUZseTVaaHhvd1pjSE56a3g2UGlJaEFWbFlXdnZubUc3aTV1ZUdsbDE2Q282TWpGaTFhaE96c2JIejg4Y2ZTK0lhVmhFQmVnVEUvUHo4QWVWdUFEZWNhcHFlbm03eC81ODZkc1c3ZE91aDBPang4K0JBWkdSbElTRWhBY0hBdzVzMmJCNlZTaVk4Ly9oZ0pDUW5TTlkrZlFhalZhbkgvL24zWTJOamdpeSsra0MyRW1QK3N3ZUxLeWNtQldxMW1TRmdLdVRwZzlkbEhZZXd6MVJSb1ZwM1ZpOG02R0JBU1dVbFJLaGliT3Rza1AyNHZKcUxDYURRYTZXTldLeWFTbC8vdlNQNi9PMFQwNVByMjIyK1JrcElpMnljNk9scjY4L1BQUHpmWjUrKy8vNFpHbzhFSEgzeUFyNy8rV2dvSmRUb2RtalJwZ2gwN2RraXI3alFhRFQ3NzdETkVSVVdoWDc5K2NIWjJ4a2NmZllTMWE5ZGkwNlpOVUtsVUNBa0pRVzV1TG03Y3VBRmJXMXNFQndjak1qSVNTcVVTRVJFUkJWWTgrdm41WWNTSUVhaGR1emF5czdQeCtlZWZvMTY5ZXBnOWU3WlUwSERFaUJHWU5Xc1dYRnhjWUd0ckMwRVFqTUpNQU5MdXBHM2J0aUVvS0FqdTd1NG1uMjl1Ymk1OGZIelFzV05IakJvMVNncjc4bTh4RGcwTk5kcGlQR0xFQ1BUcTFRdWhvYUZRS0JTWU5tMGFGSXFDVzJJTlgyODV2cjYraGZaNVVva0FWdnlkaTVqMHZQTWM3VlRBMEdZMllOeEsxc2FBa01oS0Nnc0luWnljY1AzNmRiUHR0V3JWTXZzUE5oRVJFUkVSRmE1VHAwNllObTBhbEVvbG5KeWNUQVpXcWFtcEFJQzB0RFFjTzNZTUhoNGVCVmEvT1RrNXdjbkpDVmxaV1pnN2R5NW16cHdKZTN0N0JBUUVJQzR1RGlkT25KRDY1dVRrNE5TcFV3Q0FiNzc1QnM3T3pyQzF0WldDTVoxT1o3UlFJRFUxRmIvOTlwdjB1U0dFZkR3a0hEUm9FQTRmUG94NTgrWWhLQ2dJYjc3NUprNmVQSW1JaUFqY3YzOGYvdjcrU0U5UFIvMzY5ZUhxNm1yeTYzSDU4bVg0K3ZwaTZ0U3BzTFcxTldyNzg4OC9zWDc5ZWdCNVc0VWRIQnp3OTk5L0crMTZrcXRpckZhcnNXM2JOdW4zSUsxV2krblRwMHZuRnhvTUh6N2M1Tnp5Mjc5L2Y2RjlubFM3cm1oeE52TFIxdUwralczZ1pzOTRrS3lQQVNHUmxjaWRQeWdJQXFLaW9tU3JmSEgxSUJFUkVSRlI2VFJwMGdRYk4yNUVsU3BWVEc1NXpjckt3dXV2djQ3YzNGeU1HVE1HUzVZc3dWdHZ2WVd1WGJzV2FYeEJFUERoaHg4aU1qSVNIaDRlR0RSb0VGeGNYTEIxNjFZQXdQYnQyN0ZpeFFwa1pXWGh6cDA3QVBJcUhsZXBVZ1dwcWFsU2taSWZmL3dSUU40MjVFYU5HaFVJQjVPVGt6RnIxaXlFaFlVQnlOdnkvTkZISDhIVDB4UFBQdnNzMnJWcmh3WU5HbUR6NXMzU1dhdm0zTGh4QXg0ZUhuam5uWGVNSHUvUW9RT09IajJLeTVjdnc4dkxxMENBZVAzNmRXbjF0VXFsUWxSVUZPcldyV3ZVeDhuSkNkV3FWWlBtL050dnY2RmZ2MzVHZlQ3OTlGUDVMK3BUTERKVnhHOVhIb1d3YlFPVjZCVE1yY1ZVTmhnUUVsbUpYRURvN3U2T1M1Y3V5VjcvN0xQUFducEtSRVJFUkVSUEhYT3I2UUJnNWNxVnlNaklRSzFhdGZEeXl5L2oyTEZqV0xKa0NSbzBhQ0FGWFlXeHQ3ZEg3ZHExOGZEaHd3SnR6WnMzeDVJbFM3Qjc5MjVFUmtZQ0FENzU1Qk1BandxQlJFVkZZZUxFaWREcGRMaHg0d2FxVnEyS3hZc1hHKzBtY25Oemc3Ky9QOExDd3VEaDRZR2VQWHVpZmZ2MnFGbXpwdFRIc1BqQTA5TVRHelpzS0RBWFExWGpHalZxWU96WXNRWGFCVUV3Rzk3OTczLy9NL3I5NVpsbm5zR2RPM2ZRcWxVckRCbzBxTkN2VVg0c3FtWmU5U29DUnJhMHdjLy81S0orVlFXR2NXc3hsU0hXeUNheWt0SUVoRjVlWGtYK2dZU0lpSWlJaUlwdi8vNzkrTzIzMzJCalk0UDMzbnNQZ2lCZzFLaFJTRTlQeDBjZmZWVG9rVUdGeWNyS2dyMjlQV3JXckltZmZ2b0pRRjU0ZC92MmJXUm1aaGJZVGFSVUtsR3ZYajI0dTd0TFczM3ptekJoQWlaTW1JQzFhOWRpK1BEaFVqZ1lHUm1Kdlh2M1lzZU9IVVdhbDBxbEtsWUJrYjE3OXlJME5CUUFNSGp3WUFCNTI2Z25UWnFFRlN0VzRPdXZ2MzVxejNYVmFJSExNZVlMVTViRTh3RktUTzJveGp0dDFGQXlzYUV5eEJXRVJGWWlGeERhMnRxYXJWQUc1TDBqeDZwZlJFUkVSRVRXY2Z6NGNTeFlzQUFLaFFJZmZQQ0J0RlcyWWNPR0dEQmdBSDc5OVZlODk5NTcrUFRUVDFHdlhyMWlqYTNUNmJCKy9YcjgrdXV2Nk55NU0zcjE2b1hGaXhkRG9WQmc0Y0tGOFBiMmhpQUkwaGJqYXRXcVlmSGl4WVdPYTJ0cmkrZWZmeDduejUvSHJWdTNFQjRlanJDd01LU21wcUpLbFNybzA2ZVBNQ2xVYkFBQUlBQkpSRUZVUlgrSDBHcTFXTDU4T2JadDJ3YVZTb1gzMzM4ZmpSczN4c2FORzVHV2xvYTJiZHRpK1BEaFdMMTZOYzZkTzRkUm8wYWhjK2ZPSnM5NWZOS2tha1FjdktuRDRWdGFaR3VCT1QxdDRlNWd1YTk5YmM4bi8ydElGUThEUWlJckVFVlJOaURNeWNtUnZiNXAwNmFXbmhJUkVSRVIwVk5QcTlWaTdkcTEyTEJoQSt6czdEQjkrblMwYWRQR3FNOWJiNzJGK1BoNEhEbHlCSk1tVFVKSVNBZ0dEUnFFNnRXcnk0NmRsSlFFQU1qTXpNUlBQLzJFZnYzNjRaVlhYc0gwNmRNQkFIcTlIdDk4OHczZWVPTU5OR2pRUUxvdU96dTcwSGx2MnJRSjY5YXRNMXFwcDFRcThkeHp6eUVrSkFUUFBmY2NsRW9sMXExYmg4ek1UQ3hac3FUQUdCa1pHWVhleCtEMjdkdVlQMzgrYnQ2OGlSbzFhdURERHo5RW5UcDFFQlVWQlNDdm9Bc0FEQjA2RkRZMk5saTVjaVhtekptRG4zNzZDU0VoSVdqZnZqMENBd09MZkwraTJMaHhvOUhudDI3ZE10dG1XT2xvYWJIcEl2NjRvY1hKdXpwbzh5MGMzSDlEaDBIUE1GNmh5bzJ2WUNJclNFdExNNnJ3OVRpNThOREd4Z2IxNjllM3hyU0lpSWlJaUo1S29pamkrUEhqV0xseUphS2lvdENrU1JOTW1USUZmbjUrQmZvS2dvQVpNMmJBMjlzYm16ZHZ4cjU5Ky9ESEgzK2dVYU5HYU5ldUhWcTFhbVV5TERRVUlSRUVBV1BIamtXMWF0VXdZY0lFWkdabVl0eTRjYmg4K1RLT0hqMktmLzc1QjFXcVZFSFZxbFVCQU9ucDZmamhoeCtnMCttUW5aMk56TXhNUEh6NEVGOTk5WlUwZHBjdVhiQjY5V29BZ0llSEIvcjA2WU9lUFhzYW5WT28xK2NsVmc4ZlBqU3Frdnc0dzltSHBxU2xwV0h0MnJYWXRXc1g3T3pzTUdyVUtQVHYzeDgyTmpaRzF4b0NRaUN2dW5KUVVCQkNRME1SR3h1TE5XdldZTTJhTlhCM2Q4ZllzV1BSdVhObnMvY3JqcFVyVnhhNXpkSUI0ZTBrUGZaZDArRjhsQTZQbDVuMGRoTGc3OHJkWDFUNU1TQWtzZ0s1QUxDdzlnWU5Ha0N0Vmx0NlNrUkVSRVJFVDUySER4L2kwS0ZEMkw1OU8rN2R1NGY2OWV0ajdOaXhhTjI2dGV4MWdpQmc5T2pSZVBiWlo3Rnc0VUxFeHNiaTMzLy94ZVhMbDNIdDJqVnBWV0IrN2RxMVErL2V2UUVBRnk1Y3dBOC8vSUNtVFp0aS9QanhDQXdNUkw5Ky9YRG16Qm5zMnJVTEZ5NWN3STBiTndEa3JlemJ0bTJiTkU2VktsVXdaTWdRbzdHOXZMd3daTWdRdUxxNm9rZVBIbENwQ3Y0cWIxaGRXRmlSa3N6TVRKUFBlYytlUFZpMmJCbnM3T3d3Yk5ndzlPM2JGNDZPamtaOURJc2dkRG9kc3JLeTRPRGdBQUJvMWFvVlZxNWNpWjkrK2dsNzl1eUJpNHNMZXZUb2dZQ0FBTk5mNEJMWXYzKy94Y1lxQ2hIQXZ3LzAySGROaStzSkJjOFpESEpYb0dkZEpacjZLcUdReVFkMWVpQXNWbzhnZHdIT3Rnd1NxZUppUUVoa0JZVUZoSEs0dlppSWlJaUl5REptejU2TjI3ZHZvMTI3ZHZqb280OVFxMWF0WWwzZnZIbHpyRnExQ3R1M2I4ZGZmLzJGOTk5L1gzYXI4YVJKa3pCbXpCajQrdnBpd1lJRmFOeTRzVkY3cTFhdDBLcFZLNGlpaU5qWVdNVEh4eU1sSlFVWkdSblFhRFRJeWNsQmt5Wk5UTzRvR2pwMHFPeGNjM0p5MEtoUm93TGhvb0dkblIzZWVPTU5oSVNFbUd4M2RYWEYxS2xUMGJwMWE1TUJKQURrNXVZQ0FJS0NncVFWaXdaT1RrNllPSEVpK3ZmdkQ0VkNBUjhmSDluNVZsUmFQWEFtUW9jL3Jta1JsZmI0ZWtHZ3NZOENQZXFxVU1kTFliTENzQWdnT2szRTFWZzl3dU4xdUJxblI3WVdlS1dSQ2kvV1l3UkRGUmRmblVSV1VKcUE4SmxubnJIZ1RJaUlpSWlJbmw0ZmZ2Z2huSnljU2pXR1dxM0dvRUdETUdqUW9FTDdDb0tBNzcvL1h0cVNLOWZQeDhmSG9pR2FxNnNyRmk1Y2FMYmR5OHNMdzRZTk05dmV0bTNiUXUvaDd1Nk9SWXNXb1dIRGhtYjcrUHI2RmpwT1JYWHdwZzYvaDJ1UnFqRU9CaFVDOEZ3TkpiclZWc0ZKRGVUb2dNZ1VQZEt5OHdxV3hHZUtpTThRRVpjaDRuYVM2YXJHUisvbzBMT3VDcXhGU1JVVkEwSWlLeWhwUU9qcjZ3c3ZMeThMejRhSWlJaUk2T2xVMm5Dd0pBb0xCeXN6THkrdkovcjNsYk9ST3FOdzBGWUZkQWhTb1Z0dEpkd2RCQ1EvRkRGMVQrRkZaUjduYWkrZ21aOFNPYnE4TVlrcUlyNDBpYXlncEFFaHR4Y1RFUkVSRVJHVmo4ZlBHcHphVVkxQU40WDB1VnBadEhHYzFBTHFWbFdndnBjQzlhb3E0TzBzbU55T1RGU1JNQ0Frc29LU0JvVGNYa3hFUkVSRVJGVDJraDhXUEcvd3Z3ZHowTE9lQ3YwYjVVVW5hcVVBTjNzQk5zcThzTkJHS2NEZFhrQlZKd0ZlVG5sL1ZuWE02OE90eEZUWk1DQWtzb0tTQklScXRScDE2dFN4d215SWlJaUlpSWhJanB1OWdJVjliREY1bC9FVzRyM2hXdXdOMTJKeFh6dlkyd0R6ZTltVzB3eUpyRXRSZUJjaUtvN2MzRnlrcHFZVys3cTZkZXVhclJaR1JFUkVSRVJFMXVWc0syREZBRHQwQ0NxNGwzamlUZzNPUk9qS1lWWkVaWU1CSVpHRkpTVWxsZWc2dVVwZ1JFUkVSRVJFVkRhR05iZkJ6RzRGVndvdU81Mkw2WHV6b1MrNEc1bW8wbU5BU0dSaEpUMS9zRUdEQmhhZUNSRlIrZnQxNHpyOHRtT0wxY2JYNlV5L2t5K0sxdm5KL2J1bEsvSG44Vk5XR2JzODdOeTlEMzhjT0dMMjYwaEVSUFMwOHE4aVlIbC9PL2k2R0I4bUdKOHA0dTJ0R3R4TDFwdTVrcWh5WWtCSVpHSEp5Y25GdnNiQndRRUJBUUZXbUEwUmtYVm90ZHBDUTZVZFd6Y2gvc1pSM0w5N0MrbnA2VmFaeDAvck5tTFI5OHNRRjU4Z1BhYlg2ekh5bmNuWWYraFBpd1pmR1ptWjJMM3ZBTDZZc3dCVFBwcUptN2Z1V0d6cy9FNmUvcWZZMTl5N0gxbWlleVVrSm1IK291OHhZdXk3SlE0S016SXpTM1J2SWlLaWlrNFFnTSs3MitLZE5qWUYycjQ0bUlPVmYrZVd3NnlJck9PSk9QRHM0Y09IK1AzMzMzSDI3Rm5FeGNVaE96dTc4SXVJS3BDc3JDd01IejY4dktkQmxaU3RyUzJxVnEySzVzMmI0OFVYWDRTOXZYMTVUNG1lUUJFUkVkaXdlUmR1M28xSHRsWUZyWmgzTm8rTlFnZGJWUzRhMXEyT0lZTmVocWVucDNUTmhkTUg4T21iemRCajRpWjRlTmZBU3krOUJEczdPeWlWQmMvMUtTa2JsUXE3OSs3SHZ2MkgwYk43RjR4NFl6QmNuSjN4SUNZV2N4ZDhoOVcvYk1LZ0FTK2pkNDl1RUVwWlR2REVxYitoMVdvQkFCR1JVYmg4SlJ6Qk5RT054cjE3N3o3bUwvb0JuMzQwR1Q3ZVZVdDBuOCsrbUl2dVhUdGg5UEFoVU51cUMrMGZHZlVBa3ovOERKM2F0OEY3NDkrR3JXM1JEMDlYcS9QR2ozNFFpNTI3OTZKWjA4Ync4dlFvOHZVL0xQOFovNXkvaUlWelA0ZUxzM09ScnlPaUoxZE1UQXhPblRxRmlJZ0lxNzA1UkdRdEgzLzhzY25IbS9zcDhkM0xTa3pZb1RGNi9OUTlIUzVFNjdDNHIxMVpUSS9JcWlwOVFCZ1dGb2JseTVlWGVGc25FVkZsbDUyZGpZaUlDRVJFUk9EWXNXTjQ2NjIzZUtZbFdVeDZlanJtZkwwVTl4TFU4SzQ3QU43TlRZZGV0NUx1NGYvWXUrLzRtdTQvanVPdk81TGM3RDJJaENCaXhGYXJhSlNndGxMVS9LbFpzMnByMVdpTDJ0V2F0V21MVnFtOWlvYVlxWmxZSVVZU1JVaGszZVFtOStiKy9yaTlwN215QjZyOVBoK1BQT1RlOHozZmMrNTFrNXo3dnQvdjl6Tnk4Z3FxVjNCZzlNaUJtSnViWTI1dXdmYkRvVFNxVm9LbnQzNm5iYXRGTFBwMkpkV3JWeSsyODFPcERCZmtXcTJXOUhRdE50YldBSmlibWFIVmFrbEpTY1hSM3I3STRhQmVyK2VYblh1azJ4WVc1dXc3ZUlSOUI0K1l0SHNjRTBOaVVqSWp4a3htNXZUSitKWXJXK0JqS1JRS0R2NTJqSU8vSFN2UWZvZU9CQkYrK3k0enAwM0N6ZFVsN3gwQU03Ty9Md1ZuemZnVWV6dGJOR2xwZlBuVlFoNDlmcExMbnBDV25rNWtWRFFBazZmT1pPN01xVmlxeEJza1FmaXZTa2xKWWVQR2padzRjZUtGTGZNZ0NLK1NTZ21ydXFqNDlhcVdYVmUxMHYzOTM4ajd3enhCZUIyODFnRmhXRmdZczJmUGZ0V25JUWlDOEkveDlPbFRacytlemNTSkUwVklLQlRaL2NoSUpuNjJtQkkxUitIajQyNnlUWnVlZ2d3WkNqTkRJR1RuVkJxN2h1T0plbnlEL2g5T1lQRzh6N2grSzVKbmozWDBhVitISTM4OFlNclU2Y1VhRGdJbTFkK0hET2lEWEc1WVBjWE1UQWtwRU5Ea1RSbzFyRmZrNHdRRm4rWjJ4RjNwOXNOSE1VQk1qdTNqbnNXejdMdjF6UG5pTTVUS2dvMllWQ2prNkhRNjdHeHRLVlBhSzgvMmZ6NThSTXdUd3dlbHRXdFV4ZG5Kc1FESFVtVDYzdkRjV1ppYjgwSGZIb3dhOXluSnllcDg5WFA5NWkwKysvd3JaazZiakpsWjFtbFlnaUQ4dXlVbUpqSnIxaXdpSXlOZjlha0l3Z3ZYb2JLU2hxVVZUTnFud2N0QlRvMlNZdVUyNGQvaHRRMElVMUpTK082NzcxNzFhUWlDSVB3amZmZmRkOHlhTlV0TU54WUs3WDVrSk9NK1cwcTVocDhaUWtDOW5xaTd4N2ozK0RqSktqTzBWdGJJOUhxVXlZbllhR1NVODI2Tlc4bWFPTGo1b2JLZVNOZGVRMmplcENIVi9LdHdNeVdKUm0zYVVLdk9HOFYrbmpsTlZ6WUdoY1ZCcDlPeGJ0TVc2WFlGMzNJc21EVWRsY3AwS3U4M3kxZno2Kzc5QVBUdjI0UHVYVG9XYXVTaThkejlxMVJreHFmajgyeS9hdDMzYlA1NUJ3QzllN3hYb0NuYzh1Zk96empxcDR5M0Y2dVdMTURHeGxxTUNoUUVJVmM2blk2RkN4ZEs0YUJDb2FCSmt5YVVLMWNPVjFmWElvL2dGb1IvSWxkckdkOTFFWDhmaFgrWDF6WWczTHQzcjVoV0xBaUNrSU9uVDUreWQrOWVPbmZ1L0twUFJYZ05wYVNrTUhucVlpa2NURXVONSt3ZkMzbFE3MDNVM1djWVZ1ek9US2Zsd1lFdGxENTdtSnExUmhKMTh4ZzJKUU1JdjNlZmNlTmFGem1zMCt2MVJFVS93S3VVWjVINkFVTlJqdjJIanRDajY3djVQcS8xMzI4bE1pb2F1VnhPaldyK25MOTRtYzluTDJER2xQRlNHSGNsN0JvNzl4d0FvRkxGQ29VT0I2RjR3ODJDSEV1bjFmSEZuRVZZVzFreWV2amdBcTFGS0FqQ2YxZFFVQkRoNGVFQTJOdmJNMkhDQkx5ODhoNzlMQWl2T3hGOUMvODJyMjFBK01jZmY3enFVeEFFUWZoSE8zLyt2QWdJaFVLWnUzQUZydFdHR3NMQmxHY2NENWxONU1ESjRQQmNZS1RYRzhKQ2haTEUxajI1OXVkZFloWU9wclJIQVA1dkR1Qko1RmxXcmYyQlFmMTdGZWw4ZnRqeUMxdTM3MlRsTi9Od2QzTXRVbDluenAxbjNhWXRuQTI1d01ReEl5bFp3ajNYOXBkRHIvTGpUOXNCR05pdkYrMWJ0K0REanlad0p1UThYODVaeE9SeEgvSG53NGRNbXprUHZWNlB0YlVWazhlT0xOS0lHY1VMREFnL0dqK0YyTGc0NlhibUtjUURobjFNM0xONHdGRDhhTmlnZnZudVY2ZlRGV3Z4R1VFUVhoOEhEeDZVdnUvVnE1Y0lCd1ZCRUY1VHIrMWsrY2VQSDcvcVV4QUVRZmhIRTc4bmhjS0lpWW5oNXYxMGJCeEtnVjdQbVpENVJBNzY1Tzl3TU9aUHFtMllRZk1mWi9ETzVobTg5ZjAweXYzeUxhU2xvYjE2Z1VjVnE1SEVud0M0ZU5VbDZQUU4wdFBUaTNST1RSbzFRSzFPWWVhOHhXUmtaQlNwcnpQbkRCOHdYcjErazhFanhuTHMrTWtjMno1NUdzdXNlWXZSNi9WMGJQY083M1ZxaDRXRkJaOU5Hb08xdFJWQndhZjVkTVpzeG4weWcvajRCQlFLQlZNbWpLYUVSKzZoWTU3K0NoZDFXaDFKeWNsNWZoWGsrUjArK0FQaTR1SjVIUE9VMkxobkpLdi9EZ2hUVWxOUnFTeFFxU3pZZC9BM3Z0KzhMVjk5eHNiR01XTHNKL3l3OVplQ1BVNUJFRjU3c2JHeFJFVkZBWWFxNkhYcjFuM0ZaeVFJZ2lBVTFtczdnbENqMGJ6cVV4QUVRZmhIUzAxTmZkV244TkxvOVhyUzA5UC9xbVNibnVlWFZxc2xMUzFOK2w2bjAyWDV5c2pJUUt2VmtwR1JVZUR0bWUvTHlNaEFyOWRMYTdzWkF5N2p2OFp0K2ZuS3JuMXhXNzlwRzI2VnV3TncvODRob3B1MkFIc25BSnd2QmxIL3hqSGFqUnFNcFpXVnRNK2ZkKzZ3ZW1ZL2JsYW9EeDlNSUhMTkxNbzlDc1BadlFvMjNxM1pzKzh3SGR1L1UraHo4aXBWa3ZwdjFPYlUyUkEyLzd5REhsM2ZMVlEvYW5VS2YxeTREQmpXeU9yMWZoZnExcTZaYmR2NGhFVEdmenFEbUNkUDZkeXhMUjhPNkN0dEsrUHR4ZWRUSmpCaHloZUVuTDhJZ0ptWkdaK00vNGc2dFdvVTZ0d3lrLzAxYWVsTXlIazZkdnRma2Z2THJIdzVIemF0V1lxdGpUVnl1WnpKMDJaeU51UUNBSnZYcnlEay9DViszR29ZTVJrVWZKcWc0Tk41OWhuejVDa0ppWW5jREwrTlZxdWpUNC8zaXVWY2IwZmNaY3lrYVNRbEo5TXNvREdUeG80c2xuNEZRU2crc2JHeDB2Y2xTNVo4cVVza0NJSWdDTVhydFEwSUJVRVFoTmVEVnF0Rm85RmsrNVdXbGlaOW41cWFtbU03WTl1MHREUXBCTXdjOEdtMTJsZjlNUDgxYnQxOWpHdE5Ed0R1UFRsRDZ2dlREUnNTbmxIejhrRzZUcG9ndGRYcjljaGtNdTVkdjA2dEJuV3hqSHJFWlNDeCt3aHVmVGNmWi9jcXVIalc1UGlwaFVVS0NBRzZkR3JMcWJNaGJQamhKK3JYclUzWk1xVUwzTWV4NDhGbzB0SUFhTk9xT2QwNmQ4aXg3ZlNaODNqdzV5TkdmamlBOW0xYW1telQ2WFJjdkJ4bU1wcFJaV0hPczJmeGFMVmFrOHJLaFNHVEd3TEN3bFF4emc5N08xdkE4TE41T2ZTcWRQKzkrMUVFTkc3SXlkUG5PUEw3aVFLZXRjR0dIN2FpMDJucDEvdjlRdTJ2MSt1NUZ4bkY0YU5CL1BMckh0TFNpamI2VkJDRUZ5dnpDR2FWS0dna0NJTHdXaE1Cb1NBSWdwQXRyVmFMV3EwbUpTVkYramUzNzQyMzFXbzFxYW1wcEtTa29ORm8wT2wwci9xaENBV1FuQ3JIRlVqVEpKSHM1Q0JOZC9VN3VKNE9nd2NDY1AvcVZVSldmWWQ1aXBvL3pTMG9WYU1tclQvNEFJZWR1N2h5NHhKNnYrb2txZ3o3eWVRS0VwS0xQdEt4ZXRVcWVKWHlKRElxbXJrTGw3Sms0YXdDajFUWmYrZ29BRlpXbHZUdDBUWFh0dU5IRHljaElZRUt2dVZNN3I5Ni9TYmZMbC9OelZzUkFOU3M3ay9FM2Z2RXh5ZXdhTWxLTnZ5d2xjQzMzNkpSdzNwVXJGQytTR3NSRnFhS2NVR0VYcjFPYXVyZk16SkdUL2lNTHAzYU1tYmtFSHEvL3g2bFBFdVluUCtPM2Z2NWR2bHFBTll1WDFRc1JXT01idDZLWU1LVXowbEpTVUdyZlhtL013WVBIdnhTanFQT05KWDcwYU5ITCtXWWdpQUlnaUFJQlNFQ1FrRVFoSDh4dlY2UFdxMG1LU2xKK2twT1RqYTVuZm5MR1BBWjNxU0xVWG4vTmFtcHFlamxoaEVnNnZnL1NTNzU5eWc5NTdSRTdKd01VNDNQcjF2TFlnczlCMklUT0hRdkRzZG16UUdvVUtjMm52dk9FT1ZYblhRYlc3VHBLU2pOTE5IcWltY3FkTnQzQWxuMjNUckNiMGV3N2RjOXZOZXBYYjczdlhiOUpsZXYzd1NnUjlkM3NiZTN5N1c5aDdzckh1NS9GMFNKZnZBbmF6WnU1dmZuMWl6MHIxeVI0WVA3czJiRGp3U2ZQa3RzM0RPMmJQdVZMZHQreGRyYWlncmx5K0pidml6ZVhxV3dzN0hCMXRhR0twWDhjZzAzaXhJcUZzVFJvR0NUMjNLNW5LM2Jkdkxnd1VPbVRoNHJ0UWxvM0RETE9la3lNbmoyTEI0SEIvdGlPWmV5WmJ4WitjMDg2ZmI3L3h0U0xQM21KWE53OTdLSVpYSUVRUkFFUWZnbkVnR2hJQWpDdjFqZnZuMWZ5RHAxd3I5VFltSWljcVZoYmNFMFRSSWFGMXRwbTduczcrbTA5dm9NMGpJeWVKS2F4dFRLNVpuMTV3TUFyQjBkc1V4NEFvQldaWVZXbzBacFprbTZ0bmhlZzRGdk4ySGxtbzNvZERvMi92QVRMZDUrSzkvN2Z2OVhBUTF2TDArNmRHeWI3LzFDcjE1bng2NTlCQVdmSmlNakExdGJHenAzYU1POSsxRWNEUXBtNDQ4L2MrMTZPTE5tZk1LVnNHdHMrT0VuTGw0T0JRd1ZnaTljQ3VYQ3BWQ1RQbmRzV1llTnRYV094M3daOGFCV3F5WG94Q25zN1d6UjZuUWtKNnQ1czBGZGZqOStraE9uemhKeDl4N0p5V3ErbkxPSVgzN2R3NGdQQjVqc1AyZkJ0eVFrSnJMd3E4OXhkWEhPNFNqNXAxUXFpNlVmUVJBRVFSQUVvWEJFUUNnSWd2QXZKc0pCb1NBY0hSM1JwU2NDb0xKeXdESXhnclMvdHNWbktOQmpDSzgwM21YNEl6eU1qbDRsbUpXVVR2VldodlVGbzIvYzRFL3ZLZ0FvaytJeEwyRVlYV2FtTEo3SXk4N1dsbXIrbGJsdzZRcnFsQlIrMnJFTEYrZThRNlViNGJjNGMrNDhNcG1NMGNNSDU3bEc0S1BITVJ3TkN1YmdiOGU0SHhrTmdHZkpFclJwMVp5Mjd3UmlaV25KeENsZkFPRGdZTS8wS2VPUnlXUlU4Ni9NdkpsVE9SNThtdW16NWlPVHlVeCtCbjNMbGFWSDEwNVlaeXJ3a2gzakhoY3Zoeko0eExnOEg5L1R1TGc4Mnp6ditNa3pKQ1lsMC9hZFFQWWUrQTJBMWkyYThmdnhreWdVQ2x5Y25QaDE5MzRBcnQwSVo5am9pVlN1NUNmdDN5cndiUll2VzhYWVNkTlkrTlVNbkp3Y3N6MU92eUdqY2oyUHRjdS9MdkM1RjZlZVBYdStsT1BjdjMrZjQ4ZVBBK0RtNXZaU2ppa0lnaUFJZ2xBUUlpQVVCRUVRQkFFd2pPSlN5Z3dMemxzN2VHSjkvV2ZpLzlvV1dha0JGdzRkb2xaZ0lDMkhEK2ZVZ1FQc3VudVhhdSs4ZzN0cHcxVGtNd2NPa2RUK1l3QXNrOVhJNVliTERLVWlJOHV4Q3V2TkJuVzVjT2tLQUdmUFhhQjFxK2E1dHMvSXlHRHgwdFhvOVhyYXRHcE8xU3FWY20yLzdMdDFiUHQxVDViN1ZSWVcvSGIwT0w4ZE5ZUThVZEdHVVpNcEthbU1IUE9KU2RzbmYxWDF0TGUzbzIyclFBRENiMFh3NmNUUldCWmdFWCsxT29YYmQrN211MzFCYk5uMkt3RE5telpoOTc1REFQaFZLRWVEdW5YdzhpcUpVcW5rV0pCaE9yV050VFV6cDAvbTVxMEl3cTVlQnd4ckw3N1ZxQUcvbnpqRnhNKytaT0ZYTTdDMnpocDhSa1k5ZUNIblgxeGF0V3IxVW81ejdkbzFLU0FVaFJ3RVFSQUVRZmduRWdHaElBaUNJUHhGTHBjamw4dFJLcFhJNVhJVUNvWDBsZmwyZG0xeWFpK1h5NUhKWk5JYWJzYTE1NHovR3JmbDlaWGR2bks1bk8zYnR4ZnJjMkNqeWdDOUhvWENITHZrZEI2a3A0T1pHVTlxdmMzaE5WTXA1ZWVIbTdjM3RaNExWazd0MnNYRk1uWEF6Z0hpbm1DZllRTkFtaVlSRCtmY1I4d1ZST1dLRmFUdmpkVitjM1A4NUJtZVBZdkhxNVFuUXdmK0w4LzJIZHU5ZzE2dnAwRzlONmptWDRsOUI0K3dhTW5LSElNNmpVYVQ0N2FrcEdRY0hlenAwTFpnSVpSeDFHSEQrbSs4a0NJbElSY3VjZXYySGVxOVVTdkx0TjdQUHpOVXFkNnk3VmZVS1NrQWZORG5mU3BYckNBVlpqSDZvRzhQYVRyeXRKbHorZXJ6S1FVdUhDTUlnaUFJZ2lEOE00aUFVQkFFUWZoSE1UYzN4OExDUXZwU3FWVFM5K2JtNXBpWm1abDhLWlhLTExmTnpjMnozSjlUVytPL3hpRHZkVlBjQVdHRE55cHo4bTRvemlXclVxRk1KeDd0LzU2NGR2OERJS3puWkZiOTlBMjFuUzJvMUxBaFR1N3VSTis2UmNqaEkxd3NVNGZIamRvRDRMNTlKUlg5RFBzOGpqakdoNTN6djFaZ1hzcjVsRWFwVktMVmFubXpmdDA4Mno5N0ZvK0Z1VG1manY4SUN3dUxQTnVYOEhCbjZLQiswdTIyN3dUaTdlV0pxNHN6ems1T21KdWJjVFFvbUMvbkxBTGd1Mi9uNDFQRzI2U1B3U1BIY1R2aUxuWHIxQ3h3T1BpaTZmVjZWcTM3SG9WQ3dhQit2VW5PVktURE9CczZQVDJkN1R2M0FsREJ0eHp0V3JmSXRpL1BFaDYwYkI3QTNnTy9jZUZTS0dzM2JxWi8zeDRtYlE3di91bkZQQkJCRUFSQkVBU2hXSW1BVUJBRVFTZzBjM056TEMwdHNiS3l3dExTVXZveTNzNGM3dVhueTl6Yy9MVU02ZjVOdW5acHo3NWhNM0F1V1JVbnQwcVVPWCtFcFBBcnBQdFdCUXNMYm5RZnk0Mm9DRnpPWHNEdXlRbis5S3BJU3J2UllHOVlnODc2MUVISzZVdGhhZXVLUGtPSDd1bHAzbmlqVTdHZG4wS2hvRVkxZjU3R3h0S3RTd2YySFR5U2EzdVpUTWJrOGFNb1Y3Wk1vWTlaemIreXllMjlCdzREaG9Jbno0ZURBREV4VHdGd0syVFJEWDNHaTFzN2RQK2hvOXk2ZllldW5kdFQycnNVVjhLdVpUcXc0YmpiZnQzRGs2ZXhXSmliTTJuTWlGeC9KdC9yMUk1OUI0K2cxK3ZaK3N0TzJyZHBLWXFOQ0lJZ0NJSWd2SVpFUUNnSWd2QWZKWlBKc0xhMnh0cmFHaHNiRzJ4c2JMQzJ0allKKzNJSy9veGZDb1hpVlQ4TW9aaVptNXZUTXFBNndlSEhjU3ZUbUdvMWhwQzZheFlSTFZMUStQODFZcTlVV1o2VUtzdVQ1L2ExRGRwRitkRGJWS2cxRElEN2w3Y3dvRStIWWc5OVB4bi9FVXFsQWd0ejh6emJ0bWoyVnI1R0d1Ylh5ZFBucEtyRTNidDB6TEk5UGo2QmhFUkRvUmMzTjlkQ0hTTWpvL2pXYkh6ZTNYdjNLVmUyRFAxNmRRY002eHhLeDlYcmlZOVA0SWUvS2o1L09QQi9lSlh5ekxVL3IxS2VWSzFTaWN1aFY5SHBkRVRjdlNjQ1FrRVFCRUVRaE5lUUNBZ0ZRUkQreGQ1OTkxMHBBSHcrQ0xTMnRoYWo5WVJzOWU3UmhaQ3gwMGgrVmhackIwL3FOZmdFdTFQcnVYZjJOeDYyN0E2ZVBuODMxdXVSM1E3RFkvOW1mTzFyVVBhdmNERDJ3UVVxZUR5alNaTTNpLzM4Ykcyczg5MDJ1NElRVDJQaldQcmRPc2FNR0lLVmxXVysrN3A3N3o1ekZ5MEJvRW9sUHdMZnpqcDErbGJFWGVuNzBsNmw4dDEzWmhsNlEwQlltQ3JHZVJVdS82QnZEMkpqNHpBek13TWdKVFgxNzMwek12aDJ4UnJVNmhSYXQyeEcyM2NDODNXK1RadTh5ZVhRcThoa01ueEtaeDFSV1ZCYXJTN0xmV25wNlVYdVZ4QUVRUkFFUWNpWkNBZ0ZRUkQreFRwMUtyNnBuY0ovaDB3bTQ2c3ZKdkxocU0rZzRpQ3NuY3BRcWVyLzhFbDZ5cjE5ZTNtbStSNnRVb1lNVUtSbjRHenRpM2ZWTVpoYkdBcVR4RDI0Z0RKMkw1UG5mRmJrYzBsS1RzNTFlNW9tVGZvK09UblRlbnAvL1p1ZXJqWHBJeUVoaWNuVHZpUXEraytlUG8zbHE4OC96ZGZhaE9mK3VNak1lVitUbUpTTWg3c2JVeWVQUlNhVGNlVFlDY3FXTFUxcHIxTElaREpPbi90RDJxZXcwNXFOSXdnTFU4VTRRNWMxWE12TXd0eWNFaDd1MHUzTUl3aC9PM2FjWThkUFVyTzZQeU0vSEVEY3Mzak8vWEdCc21WSzQrWGxpVDZIa1kxTkdqVmd4Wm9OTkdwUUR6ZFhsd0tkYjJaYXJaYUhqMkxZZC9DM0xOdk9uanZQL3NOSHFWMmpHaTdPVHVMRERVRVFCRUVRaEdJbUFrSkJFQVJCRUxLd3RMVGt1eVV6R2YvSmJCNCtyWUZIK1phb2JKeng4KytkNHo0WkdWcWlybXlsbkVzc244NzVyRmdxMnZiNllGaWVJYUZSencrR1pybHY3NEhEMHBxQnp3dTllcDJwWDg3amk4OG1vRlJtZjBuMDdGazhxemY4d1A1RFI5SHI5ZFN1V1kzSjR6N0MzczZXNUdRMXMrWXZScS9YWTZsUzRlbFpnb2c3OXdEd0xGa0NGMmVuZkQ1S1V6cWRJWWdyVEJYamdvNjB5enlDTUYycnBXcVZTbncrWlNKS3BaTFkyRGptTERTTW1KVEpaQ2dVZi85L0drY2dBdGpiMmZMdC9KbVVLT0ZSb0dObmR2ZCtKQU9HZnB6amRrMWFHdk1XTFFXZ2RjdG1mRHhpU0tHUEpRaUNJQWlDSUdRbEFrSkJFQVJCRUxKbFptYkdncTgrNWVDaFk2ei9jVExtTG5WeEw5c1VjMHNIazNicWhNZkUzRGxNUnZ4bFJnenBUcjI2YnhUYk9VeWRQSlpKVTcvQTBjRUJGMmNuazJDcU9LU2xwYkY3M3lFNnRudkg1UDQvSHo1aXg2NTk3TjUvR0kxR1F5blBFZ3pxMTV1RzlmOStiTmJXVml5ZTl5VkxWNjdsMm8xd2J0MitJMjFyMzZabG9jOUpxOVVDRlBpeHltU3lBZ2VFYVdsL2o4QU1hTnlRYnAzL1hqT3lUR2t2UHBzMGhoKzIvc0t0MjNla3FiK2xQRXZnNGU1bTBrK1pJazR0THVQdEpTb2VDNElnQ0lJZ3ZFSWlJQlFFUVJBRUlVY3ltWXlXTFpyU0lqQ0F5MWV1c0dQWDl6eDlsa3lhRm1Ub1VjcWhoSnM5QXdjSDR1ZlhwOWluZnRhczdzK096ZXRScWZLZUJseGNEaHcreHJ5dmw2TFg2NmxZb1R5dFd6YW5aZk9BYkl2eVZQTHpaZEdjejVrNTkydCtQM0VLTXpNenVuWnV6N3Z0V3hmNitDb0xDN3AxNmNCN25kcmxxNzFNSnFQeG0vWHA4LzU3ZUJad0ZKL21yeW5hS3BVRk1wbk01UDlQb1ZEUTVNMzZOR3BRbDFuR3NDV2NBQUFnQUVsRVFWVHpGbk0wS0JodkwwK21UaHBib0dNSWdpQUlnaUFJLzN3aUlCUUVRUkFFSVU4eW1ZenExYXBSdlZxMWwzN3NseGtPQWpRTGFNeXorSGdhMXF1VFp4VmZNQVJwZ3o3b1RlMmExWG16L2h2WTI5c1Y2Zmk3ZnQ1WW9QYjkrL1lvOUxGS2VaWmc3S2dQZWF0eFF5eXpLZWdDSUpmTCthRFArOVI3b3hZQmpSdm1PQjFiRUFSQkVBUkJlSDJKS3p4QkVBUkJFSVJNbEVvRjNUcDNLTkErN202dXRHN1o3QVdkMFl2VHZHbVRmTFVyNGVGdVV0eEVFQVJCRUFSQitIY3ArdXJoZ2lBSWdpQUlnaUFJZ2lBSWdpQzh0a1JBS0FpQ0lBaUNJQWlDSUFpQ0lBai9ZU0lnRkFSQkVBUkJFQVJCRUFSQkVJVC9NQkVRQ29JZ0NJSWdDSUx3bjZmVDZWNzFLUWd2eWYzNzk0bU5qYzF4KzdObno5aTNieDk2dmI3QWZkKzllemZmYlJNVEUzbjA2RkdCajFHUS9yVmFiYUgyVFVwSzRzOC8veXp3UG84ZlB5N1U4UVJCZVBWRWtSSkJFQVJCRUFSQkVISjAvZnAxckt5czhQYjJ6blo3VEV3TU8zYnNvRy9mdnBpYm14ZW83Mm5UcHZIMjIyL1R1SEZqWkRKWnJtMGpJaUpZdDI0ZFhicDBvVm9CSzZyZnZuMGJjM056dkx5OGNtd1RFaExDM3IxNzZkZXZIMlhLbENsUS96RXhNVnk0Y0lIQXdNQThINGRSWkdRazkrL2Y1ODAzM3l6UXNZU2kyNzU5TzRjT0hlSzk5OTZqZS9mdVdGaFltR3dQRGc1bTBhSkY3TnExaTJIRGhsR2xTcFY4OWF2VmFoaytmRGhlWGw2ODk5NTd2UDMyMjdtMmo0dUxZOENBQVZTclZvMzI3ZHZUcEVuK0NrY0JCQVVGRVJzYlM2dFdyVkRsVUlYKzVzMmJ6Sjgvbjg2ZE85TzZkV3NzTFMzejNYOUNRZ0w5K3ZXalljT0d1THE2NW11ZkN4Y3VrSktTd3Z6NTgzRjNGNFd0Qk9GMUl3SkNRUkFFUVJBRVFSQnl0R2ZQSGlsTTZkdTNMMHFsNlZ1SWtKQVF0bTdkeXFsVHB4ZzdkaXlWSzFmT1Y3K3hzYkVFQndjVEhCeE16Wm8xbVQxN05uSjV6aE9jTEMwdE9YWHFGS2RPbmFKRml4YU1HemN1MzQvaDExOS81Y0NCQXdRR0J0S25UeC9jM055eXRMRzJ0dWJreVpPY09uV0t3TUJBaGcwYmhwV1ZWYjc2VDA5UForN2N1V3pldkRuWEVES3o2OWV2azVDUXdCZGZmRUh0MnJYei9WaUVvaHMyYkJqUjBkRnMyclNKbzBlUE1uWHFWSHg4ZktUdEJ3NGNBT0RSbzBjY08zYU1NbVhLWUcxdG5XZS9vYUdoYURRYW9xS2lzZzN0b3FPamNYZDNsMzZHcksydDBldjEzTDkvbjdKbHkvTDA2Vk1zTEN5d3NiSEo4MWk3ZHUzaTRzV0xiTml3Z1lrVEoxSzNidDBzYmF5dHJZbUppV0g1OHVWY3ZueVpLVk9tWlBuNXpZbVptUmtaR1JtY09IRWlYKzB6Vzdod0liTm56eTd3ZmdYeDdOa3pOQm9OZG5aMkJRbytCVUhJbVFnSUJVRVFCRUVRQkVISTBkQ2hRd2tMQzJQejVzMkVoSVF3WThZTWt4RkZ4NDhmQnd3ajRwWXRXOGEwYWROd2RuYk9zOThyVjY0QVlHVmx4WWdSSTdLRWd5ZE9uS0JzMmJLVUxGa1NRQnJscFZLcEdEbHlKTmV1WFVPcjFWSzFhdFZjajVPUmtjR3BVNmZJeU1qZzZ0V3JSRVJFWkJzUUd2dVh5K1hVclZzMzMrRWdHTUlVTUR3SGtaR1IrZDRQWU1tU0pheGN1VExmd1kxUWRFcWxrc21USjlPL2YzK2lvNlA1NnF1dldMNThPUURoNGVGY3UzWU5sVXJGb2tXTDhoMzRBcHc1Y3dhQWQ5OTlGMTlmWHdZTkdrU05HalVBdyt2dzRNR0R1THU3VTY1Y09SUUtCV2xwYVlBaFlQN3h4eCs1Y09FQ0RnNE96Smt6SjllUThQSGp4MXk2ZEFtWlRNYWtTWk40NDQwM3NtMW5ITkZidW5ScHBrK2ZudS9IQVgrL3BnSDI3OStQUXFFQURLRnByMTY5QU1PSEI1bEhEUWNHQnFKVUtndDhyUHdLQ1FsaCsvYnRoSWFHb2xhckFaREpaSlF2WDU3dTNic1hhQVNtSUFoWmliOUNnaUFJZ2lBSWdpRGt5TkxTa2drVEpqQml4QWh1M2JyRjFLbFRXYnAwS1dBWXhYUCsvSGtBQmd3WVFMZHUzZkxkNytuVHB3Rm8zcnc1Y3JtY3dNQkFhdFdxaFVxbElpTWpnN05uejVLUmtZR25weWNPRGc3U0dvRnBhV2xNbURDQk8zZnVJSmZMV2Jod1lhNVRnaTljdU1Delo4OHdOemRuOXV6WjJZYUQ4SGNnb2xLcGVPdXR0NlQ3TlJvTlptWm11WTV1ekJ6dXJWKy9YZ28xTTRjcGE5YXNNUW1iQWdNREFaZzFhNVlJQjE4QkJ3Y0gzbi8vZlZhc1dHRVNCbS9hdEFtQWp6LytXUHIvVXF2VnJGbXpodi85NzM4NUJuZDZ2WjRqUjQ0QWNPellNWGJ0MmtWaVlpSjM3dHd4YVdkOExSNDZkRWg2elNVbkozUGl4QW5VYWpVSkNRbGN1blFwMTZubnUzZnZScS9YMDdadDJ4ekRRVUFLOVl6L0dzOXp4WW9WMUtsVGh6cDE2dVM1YjBISlpMSXNVN2FMUzFCUUVMZHUzYUpaczJiNCt2cGlibTdPaFFzWE9IandJSjkvL2prREJ3NmthOWV1TCtUWWd2QmZJUDRTQ1lJZ0NJSWdDSUtRS3o4L1B4bzNia3hRVUpCSkVZYjkrL2VqMCttb1hMbXl5UnZ6Nk9ob1BEMDljK3hQcTlWS0FlSHg0OGM1ZlBnd2dCUTJHbGxaV2VIajQwTndjTEEwWmRNNEpWT3RWaU9YeTdseTVVcXVBZUcrZmZzQTZOU3BVNDdoSUpEdDJvRWFqWVpQUC8wVUh4OGZoZzRkbXVPK2hRMVR3SFNrbHZCaS9Qenp6OWtXejBoUFQ1ZStYN3AwS2FtcHFadzhlUklYRnhldVhidkd0V3ZYQU1Qcjh0NjllMXk3ZG8wNWMrWmtPOTM0anovK0lEWTJGbWRuWjF4Y1hIQnhjUUVNcjZ1K2ZmdXlidDA2TGwrK2pLdXJLeXFWaW5idDJwR2Vuczd1M2J1eHM3T2pjZVBHN042OW00eU1ERFp1M0lpM3QzZTJveGZWYWpXN2R1M0MwZEdSL3YzN0E3Qmx5eFpDUTBPelBFYmo0NHVLaW1MdzRNRUFwS2FtOHVEQkEvYnMyY1BjdVhPcFdMRml0czlaNXArSHpLLzl6RVZQUm93WWtlMitMOHA3NzczSHFGR2pUSDdlbWpWclJ1blNwVm01Y2lWcjE2NGxNREFRUjBmSGwzcGVndkJ2SVFKQ1FSQUVRUkFFUVJEeTFLVkxGNEtDZ21qUW9BRmdDTSsyYjkrT2xaVVZFeVpNa0FLRjA2ZFBNMzM2ZEFZUEhrekhqaDJ6N1Nza0pJU2twQ1FzTFMyeHQ3ZVg3cy9JeUtCTm16YWNPSEdDSzFldU1HREFBQ2xJVWF2VmRPblNCU3NySzlhdVhVdVhMbDJra1liTm16ZlBkaDJ5bUpnWVRwdzRnWU9EQXoxNjlBQU02Nk9kUG4wYWpVWmowdFpZc1RZNU9WazZiNjFXaTBhajRlTEZpM2g3ZTlPMmJkdHNIMC9tMFlVZmZ2aWg5Rnhrcm9JN2ZQandmQmN3RVlwWDllclZHVDE2ZEpiL2M2TXJWNjVJVTk0Qm5qeDV3dmJ0MjdPMHUzbnpKcE1uVDJiMjdObFpYbTgvL2ZRVFNxV1NMNy84a25MbHluSHExQ2xLbENoQm1USmx1SC8vUHBjdlg2WktsU3A0ZTN0bjZUcytQcDdkdTNjRGhsRHY5dTNiakJvMWl1blRwMmVaUXI5NTgyYVNrcEtZTW1VS05qWTJYTHQyalZXclZrbmJ2Ynk4c0xPelE2RlFTSTlYTHBkTEl4OXRiR3lrOEhMcjFxMk1IVHMyeituMDF0YlcwbXZYT0MzNitmdU5DbFA1T2I5eW11N2R1blZyVnE1Y2lWYXI1ZXJWcTZMd2p5QVVrZ2dJQlVFUUJFRVFCRUVBREcvdXYvenlTMEpDUW5Kc0V4UVVSTWVPSGNuSXlDQWxKUVdGUW1FeXdraXRWcVBYNjFtNmRDa09EZzRFQkFSazZXUFhybDBBakJvMWltYk5tcEdSa1FFWWdvd0hEeDZ3Yk5reUFKWXZYODdxMWF1bGN3TkRnTmVuVHgrcHI5T25UL1BWVjE4eGRlclVMR0hGRHovOGdFNm5ZOENBQVZoWldSRVdGc2Jldlh1bDdlN3U3amc1T1dGbVpvWkdvK0hHalJ2STVYTEtsU3VYNVp5UEh6L09HMis4a1dkMVZtOXZiMmxkdHJTME5LNWZ2dzRZd28zTVV5OHZYNzVzOHJpRUY4ZlgxNWRseTVaaGFXbUpnNE5EbGluZHdjSEIwdHFabXpkdkxuRC9OMi9lNVB6NTgxaFpXVEYvL256MGVqMjNiOS9HMGRHUlJZc1dTZUZmOSs3ZHFWV3JGcDA2ZGNMZDNaMzA5SFM2ZE9sQzJiSmxtVE5uRGwyNmRNSEh4NGVWSzFkbWU1eVRKMCt5ZGV0V0FnSUNhTktrQ1ZxdGxrV0xGZ0ZRcGt3WmV2ZnViYklPWDJSa0pCOTg4QUVsUzVaay92ejVCWHBNeHA5SmdMbHo1MmE3QnVIczJiT3pyRUZvWEFyZ1pjcjhjMStVMGJ5QzhGOG5Ba0pCRUFSQkVBUkJFQURERysyUFB2cUlZY09Hb2RQcGNIWjJ6aEttSkNRa1NOT01xMWF0bXV1b3VQMzc5MU81Y21XVHFiMFBIanpnM0xsektKVktnb0tDQ0FvSzR1Yk5tNVFxVllvcFU2YXdmLzkrQUZxMmJFbTlldlZZdDI0ZDF0Yld5T1Z5d3NMQ2tNdmwrUGo0U04vNysvdVRtSmpJbVRObnFGKy92blNjNDhlUHMyZlBIcXBVcVVLTEZpM0l5TWpnMjIrL0JReFRsL3YxNjBmNzl1MmwwWC9HTU1YUzByTEFZVXJta0cvU3BFblpya0U0WWNLRWJOY2d6QnpFQ0M5T2JzVkdqTk5tQzFLWUpyUGx5NWZqNE9CQXlaSWx1WHIxS2dxRlFxcm1QWGZ1WEc3ZXZJbFNxZVRNbVROOCtlV1hwS2FtVXJac1dlbi9QaW9xaXJGanh3S20wNTR6MjdScEUrdlhyd2ZnN3QyN0RCMDZsT1RrWkI0OGVFQzVjdVdZTjI5ZXZxc2ZPems1NVRuS0xuUFE5OUZISDBuZlp6Ni9NV1BHWk5sUHI5ZWoxK3RmNm1qWmMrZk9BWWFpTFBtdG9pNElRbFlpSUJRRVFSQUVRUkFFUVdKalk4TzZkZXR5ZklOLzRzUUpxVXJwL1BuekN4d0ViTml3QWIxZWoxYXI1ZVRKazlMOVQ1NDg0WU1QUGlBK1BoNkFwazJic21MRkNwS1RreWxWcXBRVTRzaGtNbWtOT0hOejgyekR2STBiTjdKeDQwYjBlajNKeWNtTUd6ZU94TVJFSWlJaUFFTlkxN0Jod3p6UE5UZzRtTlRVVkpvMWE1WnJ1NktFZkNJZ2ZQV01VM0h0N094eWJCTWVIczdLbFN1WlBIbXl5UnAza1pHUnFOVnF2djc2YXh3ZEhXbmZ2ajNXMXRZc1dyUUlqVWJESjU5OEl2VnZIRWtJOFBEaFEybWRUcmxjTHIybUV4TVRzejErMDZaTjJiUnBFenFkanBTVUZKS1Nrbmp5NUFubHlwVmp6cHc1S0JRS1B2bmtFNTQ4ZVNMdDgvd2FoRnF0bHZ2MzcyTm1ac2JubjM5TzdkcTFjM3k4bWRjYUxLaTB0RFRNemMxZlNraVlrcExDbWpWckFIai8vZmR6L1Q4VUJDRjNJaUFVQkVFUUJFRVFCTUZFYm0vc2phR0RTcVhLdFoxR284bFN6ZlRodzRjY09YS0V2bjM3MHJselo5cTNidy9BenAwN1VhbFVqQmd4UWdvSVo4eVlnVnF0QmpBSkVuVTZIV2ZQbnBXT2tkMW9wYnAxNjdKaHd3YkFNTnJLeXNwSzZxdExseTdVcUZHRFdiTm1rWnFhS3UyVGtwSUNHSW80VEowNkZhMVd5N2x6NTFBb0ZOamIyK2RhOFRYenFLcUNya0ZZbENCR3lOdml4WXQ1OXV4WnJtMGVQSGdnL1R0anhveHMyNXc3ZDQ3VTFGVEdqaDNMdkhuenBKQlFwOU5SclZvMWR1ellJWTI2UzAxTjViUFBQaU02T3BwT25UcGhhMnZMeElrVDJiaHhJMXUyYkVHcFZOS3laVXZTMDlNSkR3L0h3c0tDY3VYS0VSVVZoVUtoSURJeU1zdUlSMDlQVC9yMTY0ZXZyeThhallZWk0yWlFzV0pGWnM2Y2lhMnRMUUQ5K3ZWait2VHAyTm5aWVdGaGdVd215MUt3dzdqbTV5Ky8vSUtQanc5T1RrN1pQdDcwOUhROFBEeDQ2NjIzNk4rL3YvVGF6VHdxZHY3OCtTWlRqUHYxNjBlYk5tMllQMzgrY3JtYzhlUEhaMXY5Mi9oODU4WTRDamMzR28yR2FkT204ZURCQTVvMmJVclBuajN6M0VjUWhKeUpnRkFRQkVFUUJFRVFoSHd6Qm1tNWpkUUpDUWxoN3R5NVRKczJqVXFWS2tuM2UzaDRNSHo0Y05xMWEyY1N6Z0hjdW5XTG9VT0hNbWJNR0VxV0xJbEdvMEd0VmxPMWFsVWFOV3FFdjc4L3c0WU53OXJhbXZYcjE5TzFhMWU4dmIyekRRajkvUHg0ODgwM0tWR2lCTzNhdFdQeDRzWDg4Y2NmVksxYWxRRURCcUJRS0toVHB3NXo1c3pKY3U0Nm5jNGtrTlJxdGN5WU1ZTjU4K1pSb1VLRmJCOXY1dW1ZQlYyRFVLMVdrNXljbkcxbFhLSG9BZ0lDR0Q5K1BBcUZBaHNibTJ3REsyTW9uWkNRd1BIangzRjJkczd5bXJLeHNjSEd4Z2ExV2kydGVXbHBhVW5wMHFWNS9QZ3h3Y0hCVXR1MHREUk9uVG9Gd05kZmY0MnRyUzBXRmhaU01LYlQ2VXdLbGNUSHg3Tno1MDdwdGpHRWZENGs3TmF0RzBlUEhtWE9uRG40K1Bqd3YvLzlqNU1uVHhJWkdjbjkrL2Z4OHZJaU1UR1JTcFVxNGVEZ2tPM3pFUm9hU3NtU0pSazNibHlXQVAvMzMzL25oeDkrQUF6aHRwV1ZGZWZPblpPbThFTHVWWXpOemMzNTVaZGZpSW1Ka2RwT21qUXB5N3FBZmZ2MnpmYmNNanQwNkZDdTI5VnFOWjkrK2lsWHJseWhiZHUyakJneFFoUUJFb1FpRWdHaElBaUNJQWlDSUFnQVRKczJMYy9SVmsrZlBnVU1vVWJtdGNreXUzSGpCbHF0bHNtVEp6TnYzanlUb2gvR1VZT1o3ZHk1a3g5Ly9KR1ZLMWV5YU5FaUtsU293SW9WSzlpMmJSdFhybHpCMXRhV1AvNzRBekNNenBvN2R5NTJkbmJjdTNlUDQ4ZVA4OVpiYjJYcDAxaTBaTStlUGZ6eHh4KzR1cm95WmNvVUtheG8yclFwenM3T2VIbDU0ZVRrVktUaUJtbHBhYmk3dTlPNGNXUDY5T2tqVmJqTmJRM0NQbjM2RUJnWXlMSmx5MGhPVG1iT25Ea21GWjJGNGxHdFdqVTJiOTZNdmIxOXRnR1NXcTJtWjgrZXBLZW5NM2p3WUpZdVhjckFnUVB6bkZadUpKUEptREJoQWxGUlVUZzdPOU90V3pmczdPell0bTBiQU51M2IyZlZxbFdvMVdydTNMa0RHQ29lMjl2YkV4OGZMeFVwV2JGaUJXQ1lodXp2NzU4bEhJeUxpMlA2OU9tRWhZVUJoaW5QRXlkT3hNWEZoWm8xYTlLb1VTTXFWNjdNMXExYk9YcjBhSzduSEI0ZWpyT3pNeDkrK0tISi9VMmFOQ0VvS0lqUTBGQmNYVjJ6QklnM2I5NlVnbjJsVWtsMGREUitmbjRtYld4c2JDaFJvb1Iwemp0MzdxUlRwMDRtYmFaTW1aTDdrNXFINU9Sa0prNmN5UFhyMXhrNGNDQmR1M1l0VW4rQ0lCaUlnRkFRWG1NZUhoN0V4Y1ZKNjVxOExteHNiTEMzdHljNk9yclkrMjdSb2dYSGpoMGpMUzJ0MlBzMnNyUzBsRVpQQ01LcnBsS3BwSXYxMU5SVVZDclZLejRqUWZqbnlqeGlUZnlzWks5VHAwNU1tRENCakl3TXJLeXNzZzNOakZOMU5Sb05ZV0ZoMlk3S3lsenNZZWJNbWN5Y09STjNkM2RDUTBPWk9uVnFsa3FucTFldlJxL1gwN05uVDdwMDZZS2ZueDhQSHo2VXRqOC94ZmpNbVRQUzdkbXpaMk5qWTVObFBUV1pURVprWkNUTGx5L0h3c0tDNmRPbjQram95TE5uendnUEQrZlJvMGZzMnJXTHNXUEg0dXJxbXUzenNXWExGdExTMHVqZHUzZVdiWHYzN3BXcXpXWmtaQ0NYeTltM2J4Lzc5dTJUMnVRMnhWaXYxN05seXhicE9tN2N1SEhNblR0WGhJUXZRRTZqNmNEdzJrdEtTcUo4K2ZKMDdOaVI0OGVQczNUcFVpcFhyaXdGWFhteHRMVEUxOWMzMit2RDJyVnJzM1RwVW5idjNrMVVWQlFBbjM3NktmRDN5TlBvNkdoR2pCaUJUcWNqUER3Y056YzN2dm5tRzVQcHY0Nk9qbmg1ZVJFV0ZvYXpzelB2dlBNT2pSczNwbXpac2xJYjQrdk54Y1dGSDMvOE1jdTVHQXZ4ZUh0N00yVElrQ3piWlRKWmp1SGR3WU1IcFZHdkFOV3JWK2ZPblR2VXJWdVhidDI2NWZrY1paYTUwbkpCcGFXbE1XWEtGSzVmdjg2d1ljUG8yTEZqb2ZzU0JNR1VDQWdMSUVNUEtSb0ZtblFGZXBrWk9yM2hna2toMHlIVHAyTmhwc1BTUW9kY2pHd1dYcElhTldyUXZuMTc5dTNieDZGRGg3Sk0xZm1uTWpjM1o5YXNXUVFIQjdOdDJ6YVR4WlNMNnIzMzNxTjkrL2JzM3IyYjMzNzdMY2RLY0VVeGF0UW9idDI2eGM2ZE8xOW9FQ2tJK2VIbzZNaWZmLzRKR0JZaEwxKysvQ3MrSTBINDV6SytPUWV5ck1zbEdGU3ZYcDAxYTliZzR1SmlzcmFZa1ZhcnBYdjM3c1RIeHhNUUVNQ3hZOGVrYXNENTRlL3ZUNTgrZmRpMGFSTXVMaTdjdW5VTGdDcFZxaUNYeTdsOCtUSS8vL3d6L2Z2MzUvNzkrd0MwYWRNR0N3c0xtalZySmsweDNyRmpCMkJZeTh6YTJqcmJVQzA4UEp6UFAvK2MxTlJVS2xldXpNYU5Hd2tQRDVldU81bzBhVUpFUkFURGhnM0xzWHB0Y25JeU1wbU0wcVZMWndrMVdyZHV6Y1dMRnpsMzdoeWxTcFdTUmcwYVBUL2FTcVBSVUtWS2xWeWZudzBiTmpCczJMQnNwOEVLeGUvUW9VUHMzTGtUTXpNelB2cm9JMlF5R2YzNzkyZjA2TkZNbkRpUmVmUG01UmdlNTRkYXJjYlMwcEt5WmN1eWR1MWF3QkRlUlVSRTRPN3VubVdFbmtLaG9HTEZpZ0Q4OE1NUERCOCszR1Q3OE9IREtWKytQSzFidDhiTXpFeTZQeW9xaWl0WHJ1VDd2WUJTcVN6UWROeDkrL2F4YU5FaUFMcDM3ODdtelp0SlMwdGo1TWlSVEpzMmpjaklTSVlQSC81U1BuajUrdXV2cFduRklod1VoT0lsQXNKOFNORW9TRXl6SmtXZGdaV0RIYTRWeW1CcGE0dUZqV0V4V0UxU0lpbUppY1RjdThlVHgvRllXc214TVUvR3lrS1hSOC9DUDEyTEZpMDRkT2lReWFlL1JWR2hRZ1ZLbFNyRmtTTkhpcVcvdExRMGJHMXQ2ZHExSzYxYnQyYldyRm5TeGZRL21VYWpRU2FUMGFoUkk4NmRPMWVzQVdGcWFpb09EZzVVcTFhTjMzNzdyZGo2eld6Tm1qWE1taldMQmcwYXNHVEpFcWtpb2lDOENuNStmbEpBR0JRVUpBSkNRY2hGVUZDUTlMM3hUYmlRVlc3RkFmYnUzVXQ4ZkR4S3BaTEJnd2R6OCtaTk5tN2NTRUJBUUw2cmgzYm8wSUVPSFRxUWtwSWlCWXN6Wjg3RTB0S1NhOWV1TVhMa1NBNGVQRWhrWkNSZ21OSXNsOHRadjM0OThIY1JFYjFlei9uejUvSDA5SlNtSEJ2RnhjWHg4Y2NmUzRISjFhdFhzYkt5b2xhdFd0U3RXNWM2ZGVyZzZPaElVRkFRZXIyZXNtWExaZ2xNTkJvTk4yN2NBQXpySTJZMzZtbml4SW5aaG5sbno1NlZSb2tCK1ByNjh1REJBK3JVcWNQNzc3K2ZyK2RKZUxGT25EakJnZ1VMa012bGpCMDdWcG9xVzZWS0ZicDA2Y0pQUC8zRVJ4OTl4SlFwVXdyOCswS24wL0hERHovdzAwOC8wYlJwVTlxMGFjTTMzM3lEWEM1bjRjS0Z1THU3STVQSnBDbkdKVXFVNEp0dnZzbXpYd3NMQ3hvMmJNaUZDeGU0ZmZzMjE2OWZKeXdzalBqNGVPenQ3V25YcmwyeHJzT24xV3I1N3J2ditPV1hYMUFxbFl3Wk00YXFWYXV5ZWZObUVoSVNlUFBOTituYnR5L3IxNi9uL1BuejlPL2ZuNlpObTc2d2dQdklrU01jUEhnUU96czdCZzRjK0VLT0lRai9aU0lnekVWYXVwdzR0UlZwT2lXKzllcmhXYVV5Vm5sYytLamo0NG0rZW8zd00yZEkwdWh3c0V6RzNDempwWnl2UXFIQTM5K2ZXclZxNGVQamc2dXJLNWFXbHFTbnAwdUxIMGRIUjNQNzltMXUzTGdocllGUlVEVnIxbVRBZ0FIRXhzYXljT0ZDWW1OamkvbVJHUGo2K3RLMmJWc3NMQ3hJVEV3a0lTRkIramNtSm9ZN2QrNlFsSlQwUW81dDFLTkhEK3JVcWNQS2xTdUxIR0paVzFzemRPaFFuSjJkcVZLbENxdFhyNWFtNkJSVzV1azVxMWF0ZW1IaFlJOGVQWWlPanViMzMzOHYwSDR5bVN6YmNOVTRxaytyMVhMKy9QbGlPVWNqNDhMSm16WnRlaUdqQndFZVAzN00zcjE3NmRpeEkxT21UR0hSb2tWY3VuVHBoUnhMRVBKU3IxNDlqaDA3QnNDeFk4ZW9YNzgrbFN0WGZyVW5KUWovUUZldlhwVitWc0JRNVZZb21KaVlHTmFzV1FNWVJzKzV1TGpRcVZNbmxpeFp3dXpacy9uaWl5K0tIQXg0ZVhuaDRPQWdyY2NHY1ByMGFaTTJ6eGNSaVlpSWtLYm5Ha05DUjBkSCt2ZnZ6NUlsUzZoWXNTTHZ2ZmNlRFJvME1CbDFsZmthWmU3Y3VWbW1VeHVuWTFwWldmSEJCeDlrZTc3WlBkNklpQWkrL1BKTEtYaU1pSWdnTlRXVlhyMTZzV1RKRWdBUkVyNUNXcTJXalJzMzh1T1BQNkpTcVpnMGFSSU5HalF3YVROdzRFQmlZbUk0ZHV3WUkwZU9wR1hMbG5UcjFvMVNwVXJsMnJmeGZWRnljakpyMTY2bFU2ZE92UHZ1dTB5YU5Ba3dURVgvK3V1djZkMjd0OG5mNnZ3c0Y3Umx5eFkyYmRwa01rcFFvVkJRcjE0OVdyWnNTYjE2OVZBb0ZHemF0SW5rNUdTV0xsMmFwWStDdkhlS2lJaGc3dHk1M0xwMUMyOXZieVpNbUVDRkNoV2tKWUlTRWhJQTZOV3JGMlptWnF4ZXZaclpzMmV6ZHUxYVdyWnNTZVBHalNsVHBreStqNWNmeTVZdEF3eWpNRE1YZGNtc2Z2MzZ4WDVjUWZpdkVBRmhEcEpUelhpYXFNS25WaTE4RzlUSExKL0RwYTNzN2ZGdFVKOHlOV3NRZnVvMGQ4NmZ4OWsyRld2Vml3a3F3QkRDTkczYWxQYnQyK1BzN0p4bHUwS2hRS1ZTNGVUa2hKZVhGL1hyMXdmZzd0Mjc3TisvbjVNblR4Wm9oRnlmUG4yd3M3UER6czZPRGgwNlNNUGw4OFBLeW9xQkF3ZFNwVW9WenB3NXc1bzFhN0k5dHIyOVBlUEhqODl6bVBxalI0ODRjZUlFeDQ0ZHkzTkI3Y0xRNlhSVXFsU0pCUXNXRkhrVW9Vd21rejdScTF1M0x2YjI5dExGWTJGbHJpSm1YTGk3dVBYczJaTldyVnBKNTFtUWtQRDk5OTlIcVZTeWE5Y3U0dUxpcFB1ZlgzZW9PR1Zrdkp4QS9zQ0JBN1J1M1JwemMzTUdEUnJFc0dIRFhzcHhCZUY1VmFwVXdjL1BqeHMzYnFEWDYxbStmRGxEaGd3UklhRWdaSEwxNmxXV0wxOHUvUzJyV0xGaW5sTTlCVk5hclpZdnZ2aUM1T1JrUER3ODZOKy9QMkFJQ3JkdjM4NjVjK2RZdEdnUm8wZVBMdFFJcHZ2MzcwdlhoYzJiTitmbm4zOEdZTktrU2JpNnV1TGw1WVZlcjZkcjE2NVlXVm54NjYrLzV0bG5odzRkS0ZteXBFa1lIQnNieTZWTGw3aDgrVEtQSHovTzhjUE13Z29QRDJmU3BFbW8xV3JLbGkzTDJMRmpHVHAwS0FrSkNiUnYzNTZnb0NEV3JGbkRyVnUzR0RseXBGaHY4Q1hTNi9XY09IR0MxYXRYRXgwZFRiVnExZmo0NDQveDlQVE0wbFlta3pGNThtVGMzZDNadW5VcisvZnY1OENCQS9qNys5T29VU1BxMXEyYmJWaG9ISUFoazhrWU1tUUlKVXFVWVBqdzRTUW5Kek4wNkZCQ1EwTUpDZ29pSkNRRWUzdDczTnpjQUVoTVRHVFpzbVhvZERvMEdnM0p5Y21rcEtRd2E5WXNxZSszMzM1YkdrWHI3T3hNdTNidGVPZWRkMHpXS1RSZUI2ZWtwSmhVU1g1ZWJ0ZmlDUWtKYk55NGtWMjdkcUZTcWVqZnZ6K2RPM2VXd25YanZzYUFFQXpWbFgxOGZKZy9mejZQSGoxaXc0WU5iTml3QVNjbko0WU1HVUxUcGsxelBGNUJHTi92UlVSRTVEaUR4OVhWVlFTRWdsQklJaURNeHJOa0ZZa2FDOTU0dHdOdVBqNkY2c05NcGFKeTB3QmNTbnNUc25NbjZUb05EdGJGdno2Y2k0c0x3NFlOSzlTVXNqSmx5akJreUJBYU5tekk4dVhMU1V4TXpQY3hqZHpkM2ZOOVBJVkN3YWhSbzZRM3JRRUJBVnk3ZHMza0UyQ2poZzBiNW1zTkMzZDNkenAzN2t6SGpoM1p2MzgvTzNic0tOWjErSXgvWkUrY09DRXRRbDBVR3pkdUJBeHZWQll2WGx6a0M5TDhCbTJsUzVkbXdvUUoyTnJhRmlwQU0rN1RyMTgvZERvZEowNmN5UGR4SzFldVRFQkFBTXVXTGVQY3VYTW0vYjBJaFEwZlZTb1ZPcDB1MzZNT2s1S1N1SExsQ3JWcjEwYWhVQlQ3R3d4QnlDK1pUTWFBQVFPWU9uVXFhcldhdUxnNFpzK2VUVUJBQUUyYU5LRlVxVktpR0lQd241U2Fta3BVVkJSQlFVRWNPM1pNK2gxdGJXMU4vLzc5aTNVYTNyK2RWcXRsMXF4WlhMMTZGUnNiR3o3Ly9ITnB6VDV6YzNOR2p4N05oQWtUMkxkdkgwbEpTWHo4OGNmWTJOamsyVy9tNjRHUkkwZWlVcW40NG9zdk9IWHFsSFIvYW1vcVZhdFdCUXhWazRGOHIvOGJGeGVIdWJrNTI3ZHZKenc4bkxDd01CNDhlQUNBbTVzYkxWdTJsSzVOaWtOd2NEQmZmZlVWS1NrcFZLNWNtUmt6WnBDY25Bd1l3aFM1WE02VUtWTVlOV29VUVVGQlhMaHdnUjQ5ZXRDMmJWdnhlL29GU2tsSjRjaVJJMnpmdnAxNzkrNVJxVklsaGd3WklnMmF5SW54NzJ2Tm1qVlp1SEFoang0OTRzcVZLNFNHaG5ManhnMXBWR0JtalJvMW9tM2J0Z0JjdkhpUlpjdVdVYU5HRFlZTkcwYVpNbVhvMUtrVFo4K2VaZGV1WFZ5OGVKSHc4SERBY0YzNXl5Ky9TUDNZMjl2VG8wY1BrNzVkWFYzcDBhTUhEZzRPdEdyVkNxVXk2MXQ1NC91Z3ZJcVVHRitYejl1elp3OHJWNjVFcFZMUnAwOGZPbEdnN0hjQUFDQUFTVVJCVkhUb2dMVzF0VWtiNHdBRm5VNkhXcTJXZmhmVXJWdVgxYXRYczNidFd2YnMyWU9kblIydFdyV2lkT25TMlQvQmhYRG8wS0ZpNjBzUWhLeEVRUGljcEJSejFPbFd2Tlc3QjliWmpNWXpTbE9ua1ByWEVHMlZqUTNtVnBiWnRuTXJXNWEzZXZjbWFOUDNLT1U2YkN5TGJ5Umh1WExsK1BqamovTzkza3RPcWxXcnhyUnAwL2pzczg5eS9HTlJIUHIzNzU5bFJFdm1hUjZaWlRjU01qY0toWUkyYmRyUW9FRURsaTlmenJWcjF3cDlucG05cUpGdW9hR2h4ZkpjNXpkb3UzZnZIbE9tVEVHcFZQTG8wYU1pSHpjL0ZBcUZWRlh0d29VTGhJU0VTTnVLRXFSWldscGliMjl2VXRtd09IVG8wSUhRMEZEQ3dzTHl2YytsUzVlb1hiczJQLzMwVTRFZWswd21vMlBIamh3K2ZEamZ3YndnNU1iRHc0T1BQLzZZQlFzV29GYXIwZXYxSEQxNmxLTkhqNzdxVXhPRWZ4UnJhMnRHang2Tmg0ZkhxejZWMTBaTVRBeXpaczNpeXBVck9EazVNWFBtekN5amMyclVxTUh3NGNOWnZIZ3h4NDhmNThxVksvVHMyWk4zM25rblN4R0d6SzVjdVNKOXIxS3ArT3FycjdoNDhTSS8vZlFUbHBhV2FEUWFGaTVjeU1HREJ3a01ETVRiMnhzd1hHUG9kRG9VQ2dWYXJaYms1R1RpNCtNcFdiS2tGSnFzV3JXS0xWdTJtQnhQSnBOUnYzNTkyclZyeHh0dnZJRk1KcE0rdkowK2ZYcVcwRGk3aXJUWlNVOVBaODJhTld6YnRnMHdWSUllTkdnUVNxVlMranVmbnA1T2Ftb3FqbzZPekpzM2ovSGp4eE1kSGMyS0ZTdjQvdnZ2Q1FnSW9GR2pSdmo3KytmNm5Ba0ZOM1BtVENJaUltalVxQkVUSjA0czhNQ0syclZyczJiTkdyWnYzODdwMDZjWk0yWk1ybE9OUjQ0Y3llREJneWxac2lRTEZpeVFBbTZqdW5YclVyZHVYZlI2UFk4ZVBTSW1Kb1puejU2UmxKUkVhbW9xYVdscFZLdFdqVXFWS21YcHUxZXZYcm1lYTFwYUd2NysvbG5DUlNPVlNrWHYzcjFwMmJKbHR0c2RIQndZTjI0Yzlldlh6emFBaEwrWEN2THg4Y255WHNUR3hvWVJJMGJRdVhObjVISzUrRjByQ0s4WkVSQm1rcG9tSnpaSlJZTnVuYklOQjFPVGtvZzRGOExEOEJza3h5ZGhyakk4ZldtcFdxenRiZkR3OWFQc0czVlFQZmVKcWJXek0vWGVmWmRUVzM5Q0tkZWhzaWo2NktreVpjb3dmdno0YkN1dTNibHpoL1BuejNQdjNqMFNFeE5SS3BWWVdscmk0T0NBdDdjM2xTcFZ5aktVM3MzTmpXSERoakYzN3R3WE1ncXFRNGNPTkc3YzJPUytKMCtlbUh4Q25Obnpvd0J2M3J5SlhxL0gxdFlXQndlSEhDdk5PVGs1TVduU0pMWnQyNWF2cVNkNWVWblRWUXVySU9mMzlPblRGM2dtV1pVdlh4NlZTa1ZDUWtLT1U4bXowN1ZyVjZLaW9ySWRXUXFHYWVwejVzemh6Smt6N055NVUxckF2S2dxVktoQWFHaG9nZlk1ZnZ3NGp4NDk0dXJWcS9uZVJ5YVQwYmR2WDVvMWE0YS92eit6WnMweW1Tb3VDSVhsNStmSDlPblRXYlZxbGJTb3ZpQUlmL1B6ODJQQWdBSGlEV3MrWldSa3NIdjNidGF1WFV0U1VoSzFhOWRtM0xoeE9YNkkyNjVkTytSeU9kOTg4dzNQbmoxanlaSWxyRisvbm9DQUFONTY2eTFxMUtpUlpSOVBUMDhzTEN6UTYvVjg4c2tuL1BycnJ4dytmQmdYRnhlbVQ1OU9URXdNYytmT0pTd3N6T1FEUEkxR1E4ZU9IZEZxdFNaL1E3ZHMyU0pOdCt6VXFSTy8vUElMNmVucHFGUXFXcmR1VGFkT25Veisvek5mUitWMFRRcmsrbmM2TEN5TUJRc1djUC8rZlh4OGZCZ3hZb1JKSUpSNTM4VEVSRlFxRlc1dWJuenp6VGZNbkRtVGtKQVFrcEtTMkwxN043dDM3Nlp0MjdhTUdqVXF4K01KQlRkaHdvUjhqV2pOamJtNU9kMjZkYU5idDI1NXRwWEpaQ3hac2lUSGdSQ1oyM2w0ZUJUcjd5UUhCd2NXTGx5WTQzWlhWMWY2OU9tVDQvWTMzM3d6ejJNNE9UbXhhTkdpWEpkcHlLM1FrU0FJLzF3aUlKVElpRlhiVU9tdEpqaGw4NGxReEI5L2NPTjRFSjdsclduUTFnN1BzdTRvbElaRmlYWGFES0lqVWdnL2Y1T2pxeTdnMTdnSlpXdlhOdG5meWFzVWxkNXFRdmpKSUVwYUpBS0ZEK0VjSEJ3WU8zWnNscERzM3IxN2JOeTRNVjl2RE11VkswZmZ2bjN4eVRTRnVtclZxdFN2WHovWEM2VENhTkNnQVowN2R6YTVMeU1qZ3hVclZ1UTRSZVQ1OVFUMzdkdG5NZ0xOeWNrSlB6OC82dFdyUjgyYU5VMFdpSmJKWkhUcDBnVkhSMGZXclZ0WHBIUC9Od1dFTDF2MTZ0VUIyTGx6Wjc1SFM3WnQyNVoyN2RxaDErdFJLcFVtMVNhTjB0UFRwUkVBRGc0T3pKMDdOOTlUalhMaTZPaUlyNjh2RXlaTWVDblRoSTJ2MXdvVktqQmd3QUNXTDEvK3dvOHAvRGQ0ZUhqd3lTZWZFQllXeHRtelo3bCsvVHB4Y1hIRnV2U0NJTHd1VkNvVmpvNk9WS3hZa2JwMTYxS2xTaFV4clRnZk1qSXlPSGJzR0pzMmJTSXlNaElQRHc5R2poeVpyelhFMnJScGc2ZW5KN05telNJMk5sWUt2a0pEUS9udXUrK3l0UGZ5OG1MUW9FR2NQMytleFlzWDgvanhZd0lEQXhreVpBaDJkblpVcUZBQmYzOS85dXpaUTNCd01CRVJFVkxnbHZuM212RURZa2RIUitrK1oyZG5hYXBuejU0OXMxM3JML1Axdy83OSszTXNVcEtXbGlhTldNeHMwNlpOYk5pd2dSSWxTakIyN0ZnQ0F3T3pGQzNKZksyV2tKQ0FxNnNyQUxhMnRzeWNPWk1kTzNhd2R1MWFMQ3dzNk5PbkQ3V2ZldzhoRkYxUnc4SEN5Q3NjZkoyNXVycEtyMk5CRVA1ZFJFRDRsMFMxRW9XRkZXVnIxY3l5N2RLQmZUeTVlNHRXZlVyaTVwMTFLckZDS2NlN2dqWGVGYXg1ZkQrRjM3YWVKT25KWTZxMWZNZWtuVS9OR2tTRWhKQ1Vrb3FOWmVFQ0RabE14b2dSSTdKYzVCdzVjb1FOR3pia2UwcnM3ZHUzbVQ1OU9xTkdqYUptemI4ZmM1czJiWW8xSUt4UW9RS0RCZzNLY2tHK2JkczJybCsvbnVOK3oxY01mdjZQVUd4c0xLZE9uZUxVcVZPNHU3dlRwVXVYTE91SU5HdldqS1NrSkdtUjY4TDRKd2R3dVNsVnFoU3VycTVjdUhEaGxSeGZKcE5KMWVCNjlPaVI0elFIcFZJcExiWU1md2RueGpWZmxFb2xSNDRjTWRrbjh5ZnhzMmZQTHBacDRDMWF0RUFtazBucks3MUl0cmEyTEZpd1FGcnpVS1ZTNGVIaFVleFRwb1gvTHBsTWhyKy9QLzcrL3EvNlZBUkJlQTNObURHRDRPQmdxbFNwd3NTSkV3a0lDTWdTak9XbVJvMGFyRnExaXVYTGwvUDc3Nzh6YnR3NG1qUnBrbVA3OXUzYnMyZlBIc3FYTDgvVXFWUHg5ZlUxMlc1Y2k2MUhqeDVrWkdUdzVNa1RZbU5qU1V4TUpDVWxCWTFHZzVlWEZ4VXJWc3pTOTRjZmZwaHJLS3pSYUxDd3NLQmp4NDQ1VmwrdVdyV3FORjN5ZWFWS2xlTFRUeitsVWFOR09lNXZuSTdwNU9TRXVibTV5VGFaVEVhblRwMW8zTGd4Q1FrSjB0SXNnaUFJZ3ZBcWlJRHdML0dwVmxSL3B5azg5OGY5NXNsZ250NjdSZnRCbmxqWjV2MTB1WGxiMG1Hd0o3dSt1OFhOazhGVWFQajNNRzJaUWtIbGdLWmMyciszMEFGaHk1WXRxVkNoZ3NsOWUvZnV6WFlSMnJ6b2REcVdMVnZHdkhuenBIVU1TNWN1alkrUGoxU0JxeWc4UER3WVBYcDBsdlVyenA0OW0yTlplcU9ZbUJpVDI3bXRTZmpvMFNPV0xGbENjSEF3Z3djUE52bVVzRU9IRGx5N2RxMUE2OHBsOWs4UENMTWI3VmFwVWlVKyt1Z2pWQ29WYTlldTVkaXhZeS85dkh4OWZYRnhjV0hQbmoxczNydzUyelliTjI1RXE5WFNyMSsvQXZXZE9SQXNqbkN3ZE9uUzBqb3NMK1AvMjdnUStmWHIxMW0xYXRWTFd4TlNFQVJCRVBLamMrZk9EQnc0TU52S3J2bGxhMnZMdUhIakdEUm9VTDZxOUg3OTlkZjVLdElobDh0eGMzT1RLci9tSmE4Um84WnJwWnhHUTNsNWViRmd3WUljOXc4SUNNanpIS3lzckJnMWFoUXRXN2JNY1ZTWmk0dUxTUkZBUVJBRVFYZ1ZSRUFJYU5JVjZJRVM1Y3VaM0ovMDlDbmhwOC9TWVloWHZzSkJJeXRiSllFOVBkaTU0aXllZmhWTjFqTXM0VnVPaS90a2FOSVZXSmdWTE55d3Q3ZlBNbFgzM0xsemhRb0hqVkpTVWpoOCtERHZ2dnV1ZEorZm4xK1JBMEliR3h2R2pCbVRaVWovN2R1M1diRmlSWjc3eDhYRm1kek9QR1VrSnhjdlhtVDY5T21NR3pmTzVNS3hYNzkrakI4Ly9oOGY5dVhFV1AzWk9HVTNzOHdYdnNhUmVKay93ZTdmdnovMjl2YkZzaDVqUVRScDBvU25UNSt5WThlT1l1KzdPQXZIdUxtNU1YYnNXT21DL2ZtUnE4WE4zdDZlNXMyYmMvandZVFp1M1BqYXZpWUZRUkNFZjYvbkN5b1VSWDdDUWVDVlZmQzFzTEI0NFZNbHZieTg4UEx5ZXFISEVBUkJFSVRpSUFKQ0lDWE5EUGV5NVpBOU4zM2k1cWxnZkd2YTR1aG1ubVdmTzJGSi9IbkxzSzVhaWZMVytGUXhEY0tjM0Mzd3JXSEhqVlBCMUdyYlhycGZwbERnWHM2SDVLaXJCUTRJTzNYcVpISUJGUmNYbCsxNkxnVVZFaEppRWhENit2cXlmLy8rUXZkbmJtN09tREZqc2l5NCsvanhZeFlzV0pDdjllS2VyeHBuYVpsOWxlam5QWHo0a0xsejV6SjkrblJwalVaM2QzZHExYXBsc29aaGZyMk05ZWp5b3RQcCtQYmJiNmxjdVRMWHIxODNXWE9uUllzVzlPN2RHNEMrZmZ1K2xQT3BXYk5tcmxPWGJXMXRhZENnQVFzV0xIZ2g2NTRWWjBEWXExY3ZIQndjQUlpS2lucmhBV0g3OXUwNWNPQUFXN2R1ZmFISEVRUkJFQVJCRUFSQkVJU0N5SDZ4alArWTlBd0xYSDNLbU55bjErcDRkQ3NDdnpxbW4zenEwWFAweHdlRTdIaUkrNzBrM084bEViTGpJVWMzUDhqU3IxOGRPeDdlamtDdk5RMDBYSDE4U05mL243MDdENHV5M044QWZnOHp3TER2SUNpS2lxTGdraUpxS200dFdoMHJTM01wczlMSzNMSzBRb2xNVFkrN2xSMVR5enlKdVdDNWhGcW91UzhoaGhzSUlvaUNJTExJTnNBQU04enZEMzdNWVZpR21XR0c5ZjVjMTdtYWVkL25mWjd2akZMSDIyY3gxYXBHYTJ0ckRCczJUT1hhTDcvOFVpMUkwMFZLU2dxS2k0dVY3MTFkWFhYdXk4aklDRE5uem9TbnA2Zks5ZHpjWEt4ZXZScDVlWGthOVZOMXI1dUsvVnMwa1phV2huMzc5cWxjOC9QejAvajV5cHBDUUFpVWI2Sjk3ZHExYW9GYjkrN2RHN1FPZjM5L2ZQenh4M2pwcFpkcWJmUDAwMDhqTEN4TTUyWGRGWHg5ZlRGbnpweHF5M0gwK1dzU0VSR0JsSlFVM0xoeEF4czNidFJidjdXSmlvckMwYU5IRFQ0T0VSRVJFUkVSa1RZNGd4QkFxUnd3czdSU3VaYVQvZ2hHeGdJNHVxb0dlZkhYOC9FNHNSQ3pPd2doL3Y5NGRaQTlzT2x1SWU1Y3owT1gzdGJLdG81dXBoQUtqWkNUbmc0N3QvK0ZibWFXVnBDWGFaZk5EaDgrWEdVdnY1aVlHSVNIaDJ2VlIyM0t5c3FRbFpXbFBJNis2dW5JbXFvNFdLTHE2V3NGQlFWWXRXcVZWbnV0V1ZoWXFMelhOZ2c5ZS9Zc0preVlvSnh4V1RXdzFGUkZHRFZreUJBTUhqeTRqdFlOU3lBUTFMZ2h0NkY0ZW5yaW5YZmVBVkMrUDFGR1JnWXVYcnhZclYxQlFRR09IejllcjdINjl1MkxPWFBtUUNnVXdzYkdCdXZYcjBkaFlhSHl2a0toME10SmxPZk9uY081YytmcTNZOG1SQ0lSbm5ycUtZd2ZQeDRyVnF5QVJDSnBrSEdKaUlpSWlJaUk2c0tBRUlCTVZnWnhsYjN5aXZJbHNMU3V2clE0SlZhQ2ZsWlFob05BK2V0K1ZzQzlXSWxLUUFnQWxqYkdLTXJQaHgzK0Z4Q0tMUzFSV3FyZDNtTlZ3NmtqUjQ1bzlYeGRLZ2R3VmNNNVRVMmVQQm4rL3Y0cTE0cUxpN0YyN1Zva0p5ZHIxVmZGb1NrVnRGMzZXVkpTZ29jUEg2Smp4NDRBb0Z4R3FxMktnUEQ4K2ZQWXVuV3JUbjFVRmh3Y1hPOCtLclJ2Mzc3YUhvK1ZDWVZDZlBEQkJ4Z3dZQUFVQ2tXZE0rOHE5aTZzYTErOGl2dlRwazFEWm1ZbTR1TGlsUGZlZWVjZERCczJESysvL3JwR242SHFLY1pWYXdISzk4UU1DZ3JDNnRXcmxYdFRscFdWYVhXaVltTVRpVVNZTzNldWNoL0pnSUFBckZ5NWtpRWhFUkVSRVJFUk5Ra01DSnVCTm0zYUtHZjNBZVZoMlkwYk4vUTZSdVVsdkxXZHNLYk9hNis5aHRHalI2dGNrOGxrMkxCaEErTGo0N1h1citxaEpGVlBOYTZMa1pHUlNzZ29rOG0wcnFHcDgvYjJWbm52NE9DQXJLd3M1WHU1WEk1Tm16Ymh6ei8vUkhKeXNzb3k4cXJjM055d2F0VXFBTURDaFF1Um1scDl5YndtdG0vZmp0VFVWR1JsWmVIKy9mdVFTQ1FvS2lxcU1aelU5UlJqZmV2YXRTcysrZVFUbGYwOU5RbFVBYzFEMVFvVjdkemQzZkhKSjU5ZzFhcFZLak1qaVlpSWlKcVR5aXVFa3BLU3NIejU4a2FzaHFqK0FnTURHN3NFb2tiRGdCQ0FTR1FFcVVRQ0t5ZEg1VFV6SzB0SThxb2ZwdEcybXlXdUpCU2l2OTMvWmhGS3k0QXIrVUN2b2RWbmMwbHlTMkZtcGJwOFdTcVJ3TmhZOHlYR1ZZT2dpeGN2Nm4xdnZNcXpCclVOTEY1NzdUV01HVE5HNVpwY0xzZkdqUnQxM29mTzBkRlI1YjAyeTVNcmFuS29kSHEwdHM5WGFDcDdFTmFrNnFuR24zenlDUzVmdm96ZmYvOWRHWWlXbFpYcEZORHFTcUZRMU91QUcyM0cwWmU0dURpc1dMRUNUazVPU0VwS1FsNWVYcTJoWm1WV1ZsYll0R2tUQUdEMjdObkl6OC9YVzAxRVJFUkV1amg5K2pUdTM3L2ZZT05WWGtsU1dGaUkyTmpZQmh1YmlJajBpd0VoQUdNaFVDUlIvY085cmJNTDVESUZNaDhXcSt4RDZObmJDZzl1U2ZEZDNVTDB0U3JmQXkweVh3SEh6dWJWbGhkbnBoWkRMaStEcll1enl2VWlTVDZFUnBvdk1hNVlKbHZCRVAvaHJienZZRUZCZ2NiUGVYbDV3Y2ZIUitWYXhhbTdrWkdST3RkVE5TQjgrUENoUnM4WkdSbGgwcVJKMVdZelJrUkU2RnhMVTJSdGJWM3RnSkp2di8wV3k1WXR3OENCQS9IZGQ5OGhLU21wa2FwcmZoSVRFNUdZbU5qWVpSQVJFUkhWeTY1ZHUvUnlpQ0VSRWJVK0RBZ0JHQnNWSXlQeEh0cjM3S204SmhBSjBhWnpKOXkra2c3SE1mOEwrQVFRWU1Ra045eUx6a2RxZlBsTU96OVBjM2o0V0ZYcjkvYVZQTFRwM0FtQ0tudWxaU1Ftd2xoUSszTFBxdHEyYmF0OHJWQW85RDRqek5qWVdHV1BQbTMyUmF0OGNBcFFIZzcrNXovL3daVXJWK3BWVStXQXNLaW9DTG01dVdyYkN3UUMrUGo0WU1LRUNmRHc4RkM1bDV1Ymk3LysrcXRlOVRRMWZuNStLdnYwQVVCcWFpcjI3ZHVIMTE5L0hWOTg4UVhXcjErUFc3ZHVOVXA5WXJFWWxwYVdXdThkV1dIZ3dJRVFDb1c0Y09HQ25pc2pJaUpxWExHeHNWeUdTUWFqYmt1WmhyQm8wYUpHSForSWlIVEhnQkNBbVVrcEh0MU5nRUl1VnduenVqNDVHR2QrM2dIdkFiYXdjMVk5c01URHg2ckdVTERDNDBmRnVITXREOE9udnF4eVhTR1g0MUZDSXB5dE5kOFR6OTdlWHZrNkp5ZEg3MzhyMktGREI1VURIMUpTVW5UcXA2eXNESnMyYmRMTGJMM0t5NFBUMHRLVXIwVWlFVXhNVEdCdWJnNEhCd2U0dUxqQTA5TVRQWHIwZ0pPVFU3Vis1SEk1dG16WjB1TDJlUnN3WUFBQTRONjlleXFCNlBIanh6RnExQ2c0T2pwaTFxeFptRHQzTHVSeXVmSytuWjBkWEYxZE5Rb09yYTJ0a1plWHAxTjlwcWFtV0xseUpVSkNRbkQ4K0hHdGxnUmJXbHJpelRmZmhKV1ZGYnAwNllLZE8zZFcyME5TSHljWXF6TnMyREFrSlNWeFZpRVJFUmtFbDJGU1F4QUlCQWIvLzB5VjkyRTJOVFd0dHNLRmlJaWFEd2FFQUV5TjVSQUFlQmlmQURldnJzcnJsZzRPNkRLd1A0N3RqTVNZZDl2QzNFcXpyNnN3WDRianY2U2h5OEQrc0tnVWRBSEF3enNKRUFnVU1EV1cxL0owZFZhVjlqRFVadm12cGpwMzdxenlQaUVoUWFkK01qTXo5VFpqcmZLTXhvNGRPK3AwK205cGFTbSsvLzU3M0x4NVUrYzZtdUllaERZMk51aldyUnVLaTR0eDdOZ3h2UGZlZThwN2Nya2NmLzc1Sjk1NDR3MVlXMXZEenM1T1pSYWZ2NzgveG84Zmo4dVhMMlBYcmwwcWg1cFVOVzdjT01USHgrUHMyYk5hMTFoYVdncFRVMU5NbVRKRjdZbkdkWjFpM0tOSER6ZzRPT2k4aDZTdS9QejhNSDM2ZEZ5N2RnMzc5KzluVUVoRVJFVE56anZ2dklQaHc0Y2JkSXlZbUJpc1dMRUNRUFZ0a1lpSXFIbGhRUGovYk1TRnVIWDZGTnk2ZUFLVmxtNTJIVFFZUmZsNU9MUWxIays5NWd6bjltWnErMGxQS3NKZkllbHc3dWlKcm9NR3E5eFR5T1c0ZGZvVWJNMjBtd0ZZK1ZSaGJaYi9hcXAvLy80cTcrL2V2YXRUUDg3T3psaTBhQkgrL2U5LzEvdkFCa3ZMNmdlK2FDTTVPUmxidG15cDl5Yk5odjViVjEwTUh6NGNBb0VBcDArZnJ2SDN3OW16Wi9IeXl5K2pvS0NnV2dEbzcrOFBvUHpYdkh2Mzd2anFxNjlxUGJGNDM3NTlXTFZxRmVSeXVkWkxmVXRLL25mQXo5U3BVMnRzbys0VTQrM2J0ME1rRXVHTEw3Nm9jZmFub1g5ZEtrN0FmdUtKSitEbTVvWXZ2L3l5M3IrbmhVS2h5bXhPSWlKcVBUcDA2TUNsbDlUZ1hGMWRHN3NFSWlKcVJoZ1EvajhyY3hueWN3cHhOL0lxT3ZYelZiblhlOVJ6U1B6bkgveTU0eXphZWxxZ2ExOUx1SFV5aDFCVUhpVEtaV1ZJdlZ1STIvOFVJRFZCZ203K1E5SFIxN2ZhR0lsWHIwRmVVZ2hMMjFLdGFwUEw1Y3E5L3NSaXNZNmZzR1pPVGs3bzBxV0w4bjF1Ymk2U2s1TjE3cy9kM1IyZmYvNDVWcTVjaWV6c2JKMzcwZlZ6Wm1SazRQRGh3emh6NW94ZXc1Z2hRNFpnOE9EQmRUYzBNS0ZRaUtlZWVncFNxUlNob2FIbzFLbFR0VFpGUlVWWXUzWXRTa3BLVkdaQWR1M2FGVzNhdEFFQXhNZkhZOE9HRFdxWEVPZm41K1BYWDMvRmUrKzloNUtTRXEyV2p1dnJ1Njl0YVhqVi9SZjF6YzdPRGtCNTBMbGt5Wko2aDRNdUxpNVlzR0FCdG0vZjNtajdRaElSVWVNeE56Zm4wa3NpSWlKcTBoZ1FLaWxnYnk1QnpKbXpzSFZ4Z2IxN081VzdIWDE5NGVybGhic1JWM0R4U0J3S2NoN0NSRnorOVpWSVpiQ3d0VUliejY0WU1iMGZ4RFhNZm51Y2xJeVlNMmZoYkMwQm9OMnkxZno4ZkdWZ1VmRlBmWG42NmFkVlptTmR1SEJCWlMrUnVxU2xwY0hNekF3Mk5qYkthMjV1YnNxUU1DTWpRNmU2dEEyQVpESVp0bXpaZ3ZEd2NJTXNDejUvL2p5MmJ0MWE3MzUwV1NwZG1aK2ZIK3pzN1BEYmI3OGhOemRYNWRkT0lCQW9QM3ROeThRcmxwakk1WEw4OU5OUEd1MHZlT3JVS1R6OTlOT1lPWE1tMXE1ZGkram9hSTNxVkNnVVVDZ1VCcG5wWitqWmcyWm1ac29sN3RIUjBUcnZ3MWpCeGNVRml4WXRncjI5UGViUG40LzE2OWRyL0QwU0VSRVJFUkVSTlFRR2hKV0lUY3BnYjFtRWlBTUhNT1QxeWRYMkR4UmJXc0o3eEhCNGp4aU9rc0lpU1A5L2VhZlkwaEltNXJVdlBTN0l5a0w0Z1FPd3Q1UkNiS3A1K0ZiaDRjT0h5bURReHNZRzdkcTF3NE1IRDdUdXB5b0hCd2M4ODh3ekt0Zk9uVHVuVlI5WldWbllzV01IRmkxYXBCSVNPanM3NDRzdnZzRHExYXZyTlNNUkFQTHk4bEJjWEZ6aklTUVZSQ0lScGs2ZENyRllqRE5uempUSnZRUDFZZFNvVVhqOCtER09IajJxMVhNT0RnNFlOR2dRQUNBc0xFempYeE9GUW9HUWtCRE1uejhmOCtiTncxZGZmYVh4c3UyeXNqS1Z3Mi8wcFhKNFhEa1UxUmMzTnpmbDY2aW9LSTJlK2U2NzcrcHNVMVpXQnBGSWhIbno1bUhEaGcyY1NVaEVSRVJFUkVSTkJnUENLaXpOU2lFcks4Q1o0R0QwZStrbE9OZXkyYTZKdVpuYVVMQkMrdDI3dUhJb0ZOWm1VbGlhbGRUWnZpWnhjWEh3OXZaV3ZoOHlaQWoyN05talUxK1ZqUjgvWG1WL3c5dTNiK3NVUEthbXB1S3JyNzdDb2tXTFZHWTQydHJhSWpBd0VPdldyY09kTzNkMHJqTTVPUmtyVjY1RWh3NGRNSFRvVUF3ZVBCZ1dGaGJWMmxsYVdtTGF0R253OS9mSDVzMmJkWjY5V0ZsVDJvT3dXN2R1OFBUMHhQcjE2NVY3L0dsYTMvUFBQdytoVUlqSGp4L2p3SUVEV28xNzdkbzEzTDU5RzE1ZVhwZy9mejYrK09JTDVPVGsxUG1jb1VMYWl1WDJRUGxwZVZLcFZLLzl0MnYzdjluRHQyL2YxdWlaMmJObjEzc1pNaEVSRVJFUkVWRmpNZXhHWHMyVXJVVXg3TTBMRWJIL0FHNmRPbzFTSFFLSVVxa1UwU2RQSTJML1FkaGJTR0Jqcm51SWNlWEtGWlgzbzBhTmdvdUxpODc5QVlDdnIyKzFQZlhxRXpxbXBhVmgrZkxsZVB6NHNjcDFDd3NMQkFRRW9FK2ZQanIzWGVIKy9mc0lEZzdHbkRsejhQUFBQNnVjemx0WjE2NWRzWHo1Y2p6NTVKUDFIck1wQllRVEowN0VwVXVYY1BYcVZlVzFxa3VNYTJKbFpZWGh3NGREb1ZEZ2h4OSswQ2xRQ3cwTkJWQyt4SDNPbkRrYUxRRTMxSGRYZVZhaXZ2ZmtCS0N5SnljMzl5WWlJaUlpSXFMV2dBRmhMU3pFcFdoalc0Q0gwWkU0dm5rejRpK0ZvekEzdDg3bkNuTnpFWDhwSE1jM2IwYmFyVWkwc1MrQWhWaFdyMXJ1Mzcrdk1nTlBKQkxod3c4LzFQbWtYM2QzZDh5WU1VUGxXbmg0T09MajQrdFY1Nk5IajdCOCtmSnFKK2VhbUpoZzNyeDV5ajN3NnF1MHRCUW5UcHpBZ2dVTEVCd2NYT05Kdm1abVpwZzVjeWFtVEpuU3BFSStYZlh2M3gvMjl2YlY5akRVSkNCODhjVVhZV0ppZ21QSGptbThaTGFxNjlldkl5VWxCVUI1QUR0NjlPZzZuekhVUVNJbUppWUFnSmlZR0pYVGt2VkJJQkNnVjY5ZUFNcFBnNTR3WVFLY25aMzFPZ1lSRVJFUkVSRlJVOE9BVUEwVDR6STRXK2ZEd1VLQys1RVhjSExyanpqNTQ0KzRlZnc0N2x6Nkc4azNvNUI4TXdwM0x2Mk5tOGVQNCtTUFArTGsxaDl4UC9JQ0hDMGxjTGJPaDRsSSt6MEhheElTRXFLeVpOUGQzUjBCQVFGYWh4ZWRPM2ZHd29VTFZXWmVTYVZTdlN4WkJvRDA5SFI4OWRWWDFXYjNHUmtaWWRxMGFaZzBhWkxlQWp1NVhJNWp4NDVod1lJRnRlNmQrT3l6ejJMdTNMa3FTNm0xMFJUQ1JhRlFpRmRmZlJXYk5tMnF0b3kxcm9Dd2JkdTJlT2FaWi9EZ3dRUHMzYnUzWG5XY1BIbFMrWHIwNk5GMWZqZjErZTdVUFN1WHkvSHR0OTlpeFlvVnRaNXlyS3N1WGJyQXpzNE9aV1ZsMkw5L1B3NGNPSUM1YytmQzNOeGNyK01RRVJFUkVSRVJOU1VNQ0RWZ2JpcUhzMVUrM0owbE1DOUxRL2FkZjVCeTdRTGl6aDVIM05ualNMbDJBZGwzL29GNVdScmNuU1Z3dHNxSG1ZbGNyelhFeHNiaStQSGpLdGM2ZE9pQTVjdVg0NFVYWHFnendEQXhNY0hZc1dNUkZCUUVLeXNybFh2YnQyK3ZkYm11TGpJek0vSFZWMThoTFMydDJyM25uMzhlQ3hZczBPdHB6QVVGQmRpNmRTdldyRmxUNDRtei9mcjF3OXk1YzNVNk1NTlFzK0MwSVJRS2NmandZY1RHeGxhN1YxZEErTVliYjZDNHVCZ2JOMjVFYVdscHZlb0lEdzlYbm5CdFoyY0hhMnZyV3R0cUV3NWFXRmlvN0N2bzV1WUdvVkFJdWJ6bW42SDgvSHhFUkVSbzNMODJSb3dZQVFDNGRPa1Nzckt5Y1Bic1dUeDY5QWlMRmkycTluTkRSRVJFUkVSRTFGTHdrQkl0R0FrQUM3RWNGcEFES0c3dzhYZnQyZ1ZYVjFmMDdObFRlVTBzRm1QaXhJbDQrZVdYY2ZQbVRjVEd4aUlqSXdNRkJRVXdNaktDdmIwOXZMeTgwTDkvL3hxWEpCOCtmQmdYTDE3VWU2MVpXVmxZdW5RcDVzK2ZqODZkTzZ2YzY5V3JGMWF0V29VVEowN2dyNy8rcXJZa1dWYzNidHhBWUdBZ1pzMmFoVzdkdXFuY2UrS0pKekJ0MmpSczNicFZMMk0xcEpLU2tscG5TS29MQ1B2Mzd3OGZIeCtzVzdjT3FhbXA5YTRqTnpjWHNiR3g4UGIyaGx3dVIxRlJVYTF0S3dkK2RlblJvd2NtVEpnQXNWZ01pVVNpREkrenM3UHJYYk0yN08zdE1YRGdRTWpsY2h3OGVGQjVmZHUyYlZpOGVERSsvL3h6ZlBQTk4zcjVMb21JaUlpSWlJaWFrc2FmSGtVYWs4dmwyTEJoQXk1ZnZsenRubGdzaHArZkg2Wk1tWUtQUC80WVFVRkJDQXdNeEFjZmZJQ1JJMGZXR0E2R2hZWFZlOW1wT3ZuNStWaXhZZ1grL3Z2dmF2Zk16TXd3WnN3WXJGdTNEazg5OVpUZXhzekp5Y0hLbFN0eCt2VHBhdmY4L2YzUnUzZHZyZnByQ2pNSTFhbGNYK1dBME03T0RtKy8vVGIyN3QyTDY5ZXY2MjI4czJmUEFnQWlJaUxVN3Y5WDE1THV5cldHaDRkai92ejUrT1dYWDJCalk2TmMvbDdUcjZFaHhnemhNQUFBSUFCSlJFRlV2ZmppaXhDSlJQanp6ejlWWnI4V0ZoWml6Wm8xTURNenc3Smx5NVFuUWhNUkVSRVJFUkcxRkp4QjJNeVVscFppNDhhTmVQcnBwL0g2NjY5ck5WT3JjaCs3ZCsrdXRtVFpFRXBLU3ZDZi8vd0g4Zkh4bURoeFlyVjZoVUloeG84Zmo3Lysra3R2WThybGNtemJ0ZzJabVprWU4yNmN5ajFYVjFldEFyT0tBRzdJa0NIVlRuMnVEMzBGVERVRmhBS0JBTysvL3o1T25UcUZJMGVPNkdXY0NoY3ZYb1M5dmIweUtLeE5SVUJZMit6UXFzR3JRcUhBaFFzWFVGaFlpSTgrK2dpblRwMVNucHlzTFYzMlBuUjNkOGVJRVNPUWxwYUcvZnYzVjd1Zm1abUo1Y3VYSXlBZ0FKTW1UY0l6enp5REN4Y3U2RlFmRVJFUkVSRVJVVlBEZ0xDWk9uSGlCSzVkdTRaLy9ldGZHRHAwcUVhSGNDZ1VDa1JHUm1MdjNyMTQrUENoem1OTHBWS1ZRMDQwRVJZV2hxaW9LTHp6emp2bzJyV3J5cjJDZ29KcTdUTXpNK0hvNktoOHJZdERodzZocUtnSWI3enhCZ1FDQWFSU0tTSWpJN1hxb3lMSU8zLyt2RjZXSjFlY1FxeXZtWW1WZzhiS1lXWnljakpDUWtLcXRUYzJOb1pBSUtnMiswL1RFN0VWQ29WR3daMUNvY0NlUFhzUUZoWldaOTJWM2JwMUM0R0JnVWhPVHRhb25xckVZckZ5aWJKTXB0bnA0U0tSQ08rOTl4NUtTa3F3Y2VQR1dtZEdQbnIwQ0VGQlFYanZ2ZmZRcDA4ZnZQVFNTOHA3RXlaTXdNT0hENUdSa1lHTWpBeGtabVpDS3BWQ0pwT3BIQzRFbEFlWUlwRUlwcWFtc0xDd2dLV2xKU3dzTEhENzltMFVGemY4MWdWRVJFUkVSRVJFREFpYnNjek1UUHozdi8vRnI3LytpcDQ5ZThMSHh3Y2VIaDZ3dHJaV0JqNFNpUVFQSGp6QTdkdTNFUjRlWHVQQklkcUtpb3BDdjM3OUFFRHRQblJWcGFTa1lObXlaZWpkdXpkR2pod0pMeTh2eUdReS9QZS8vNjNXTmpnNEdOT25UMGR1Ymk1Ky8vMTNuV3M5ZHV3WUVoSVMwTFZyVjF5OWVoWHA2ZWxhUFcrb0pjWW1KaVo2NmFkeWZSV2gyNlZMbDJyZHM5RFoyUmtMRnk1RVlXRWhVbE5Ua1o2ZWp2ejhmUGo1K1NuYnFGczZyS204dkR5MXN4Y3JacEpXbmUxWFhGeXNVVGpvNXVhRzhlUEhReXFWb3FTa0JDVWxKUkFJQlBEMjlvYXBxU21BbW9Qbm1reWFOQW50MnJYRGhnMGJrSlNVcExhdFJDTEIrdlhyMGJ0M2I3enl5aXZvMUtrVEFHRFlzR0cxUGlPVHlaVGZxYkd4Y2JVd1B6TXpFeGN1WEVCY1hKeEc5UklSRVJFUkVSSHBHd1BDRmtBaWtlRFNwVXU0ZE9sU2c0eTNlL2R1dUxxNndzYkdCaWRQbnRUNitldlhyOWU1ekRjeU1oSXpaODdVdFVRVkNRa0pTRWhJME9sWlErMDFaNGlBc09LMXVwbHpLU2twK1BEREQ5R3ZYeitNR1RNR3ZyNitLdmZ6OHZMMGRtaU1PaFVobWE0QmJHcHFLbjc2NlNkMDY5WU4vZnIxdzdCaHcxUityVkpTVWpRS0NFZU9IQWwvZjMrc1hic1cwZEhSR285ZjhYdTRRNGNPR0RCZ2dES2NyK256aUVTaVdyY0N1SGp4SW43NDRRZU5aenNTRVJFUkVSRVJHUUlEUXRKYWVubzZBZ0lDR3J1TUJpRVVDcEdabVludzhIQzk5Wm1Ta3FMMVV1ZmFWQTdGTk4yUFVpNlhJenc4SEpjdlg4Wnp6ejJIaVJNbkttZnk3ZG16cDlxU1dFT29QSVBReU1nSVpXVmxXdmVSbjUrUGlJZ0lSRVJFNE1DQkEvand3dy9ScmwwN0FOQm9HZlRBZ1FNeGF0UW9MRm15QkNrcEtWcVBEd0QzNzkvSC9mdjNBWlNIdm0zYnRrV2JObTNnNk9nSU96czdXRnRidzhyS0NoWVdGaENMeFJDTHhUQXhNWUd4c1RFa0VnbCsvUEZIaG9ORVJFUkVSRVRVNkJnUUVxbngyMisvSVN3c0RLV2xwWHJwN3ovLytRL0N3OFAxRnNLSlJDS1VsWlVoS2lwSzYvM3JGQW9Gamg0OUNqczdPd3dZTUFDLy9QS0xYb05RZFl5TmpTR1ZTaEVXRnFhWDd5SXRMUTFyMTY3Rm1qVnJFQm9hV3VjQklvNk9qdWpWcXhjV0wxNE1xVlJhNy9HQjhxWFppWW1KU0V4TTFFdC9SRVJFUkVSRVJBMUZvR2lJNlVJR01HWEtsTVl1Z2FqUnRXM2JGb1dGaGNqT3p0YTVEMHRMU3hRVkZVRXVsK3V4TXZYTXpNd2dFb21RbjUrdjEzNmRuWjIxM21leXBhczRHSWVJaUloSTMySmlZckJpeFFvQVFMZHUzUkFZR05qSUZSRVJVVzBFVlE4QnFJSXpDSW1hTVYyWHhsWW1rVWowVUlsMnREbmNSaHNNQjRtSWlJaUlpSWkwWjVnaldvbUlpSWlJaUlpSWlLaFpZRUJJUkVSRVJFUkVSRVRVaWpFZ0pDSWlJaUlpSWlJaWFzVVlFQklSRVJFUkVWR3JrWlNVaE1lUEg5ZDZQeWNuQjMvODhRZDBPYy96M3IxN0dyZk56OC9IbzBlUHRCNURtLzVsTXBsT3owb2tFang4K0ZEclo3Z25PRkh6eFVOS2lJaUlpSWlJcU5VNGNPQUFqaDgvanZIangyUGl4SWt3TlRWVnVYL2h3Z1Y4L2ZYWENBME54YXhacytEajQ2TlJ2ektaRExObno0YTd1enZHangrUGtTTkhxbTJmbloyTjZkT25vMWV2WG5qeHhSY3hkT2hRalQvRDJiTm44Zmp4WTR3ZVBScGlzYmpHTm5GeGNWaTNiaDFlZmZWVlBQLzg4ekF6TTlPNC83eThQTHo5OXRzWU5HZ1FuSnljTkhybTZ0V3JLQ29xd3JwMTYrRGk0cUx4V0VUVU5EQWdKQ0lpSWlJaW9sWmoxcXhaU0VsSndjNmRPM0hxMUNrc1hyd1lIVHQyVk40UEN3c0RBRHg2OUFpblQ1K0doNGNITEN3czZ1dzNLaW9LeGNYRmVQRGdRWTJoWFVwS0NseGNYQ0FTbGY4eDNNTENBZ3FGQWtsSlNlalVxUk95c3JKZ2Ftb0tTMHZMT3NjS0RRM0Z0V3ZYc0dQSERnUUVCS0IvLy83VjJsaFlXQ0FqSXdPYk4yL0dqUnMzRUJRVXBCeTdMc2JHeGlncks4UDU4K2MxYWwvWmhnMGJzSExsU3EyZjA1UmNMa2RPVGc1a01obk16YzFoWldWbHNMR0lXaE1HaEVSRVJFUkVSTlJxaUVRaUxGcTBDTk9tVFVOS1NncFdyVnFGelpzM0F3RHUzTG1EbUpnWWlNVmlmUDMxMTNCM2Q5ZTQzL0R3Y0FEQUs2KzhnaTVkdXVDOTk5N0RFMDg4QVFBb0t5dkRzV1BINE9MaWdzNmRPME1vRktLa3BBUUFVRnBhaXQyN2QrUHExYXV3dGJYRjZ0V3IxWWFFNmVucHVINzlPZ1FDQVJZdVhBZy9QNzhhMjVtWW1BQUFPblRvZ0NWTGxtajhPWUR5Z0xEQ24zLytDYUZRQ0tBOE5IM2pqVGNBQUVlT0hGR09BUURQUFBNTVJDS1IxbU5wNnZ6NTg5aXhZd2VTa3BJZ2w4dVYxKzNzN0RCczJEQk1tVElGMXRiV0JobWJxRFZnUUVoRVJFUkVSRVN0aXEydExTWk5tb1F0VzdiQTNOeGNlWDNuenAwQWdJOC8vbGdaRGhZV0Z1S25uMzdDVzIrOVZXdHdwMUFvY1BMa1NRREE2ZE9uRVJvYWl2ejhmQ1FtSnFxMHk4bkpnWW1KQ1k0ZlA2NE00UW9LQ25EKy9Ia1VGaFlpTHk4UDE2OWZ4K0RCZzJ1dC9mRGh3MUFvRlBqWHYvNVZhemdJUUJucVZmeXpvczR0VzdhZ1g3OSs2TmV2WDUzUGFrc2dFRlJic3EwdlNVbEpzTGEyeHFSSmsrRHE2Z3BqWTJNa0ppWWlORFFVQnc4ZVJHUmtKTDcvL251VjBKS0lOTWVBa0lpSWlJaUlpRnFzWDMvOXRjYkRNMHBMUzVXdk4yM2FCS2xVaW9zWEw4TFIwUkV4TVRHSWlZa0JBRVJHUnVMKy9mdUlpWW5CNnRXcmExeHUvTTgvLytEeDQ4ZHdjSENBbzZNakhCMGRBWlFIWmxPblRzVi8vL3RmM0xoeEEwNU9UaENMeFJnelpneEtTMHR4K1BCaFdGdGJ3OS9mSDRjUEgwWlpXUm1DZzRQUnZuMzdHbWN2RmhZV0lqUTBGSFoyZHBnMmJSb0FZTy9ldllpS2lxcjJHU3MrMzRNSEQvRCsrKzhEQUtSU0tWSlRVM0hreUJHc1diTUczYnAxcS9FN0V3Z0V5dGN6Wjg1VXZxNTg2TW1jT1hOcWZOWlFKazJhaE1tVEo2dGNHekZpQkFZTUdJQjU4K1loS1NrSjE2NWRxM0c1TlJIVmpRRWhFUkVSRVJFUnRWaTllL2ZHUng5OWhPTGk0aHJ2Mzd4NUV6ZHYzbFMrejh6TXhJRURCNnExaTR1THc2SkZpN0J5NWNwcUIzN3MyN2NQSXBFSXk1Y3ZSK2ZPblhIcDBpVzR1cnJDdzhNRFNVbEp1SEhqQm54OGZOQytmZnRxZmVmbTV1THc0Y01BeWtPOWhJUUVmUGpoaDFpeVpBbDY5dXlwMG5iUG5qMlFTQ1FJQ2dxQ3BhVWxZbUppOE9PUFB5cnZ1N3U3dzlyYUdrS2hVUGw1all5TWxETWZMUzB0bGVGbFNFZ0lGaXhZb0RLRHNpWVdGaGJLd0xCaVdYVFY2eFYwT2ZsWlUxWEhxdENsU3hlRGpVblVtakFnSkNJaUlpSWlvaGFyUzVjdStQNzc3MkZtWmdaYlc5dHFCM1ZjdUhBQlgzNzVKUndjSExCbnp4NnQrNCtMaTBOa1pDVE16YzJ4YnQwNktCUUtKQ1Frd003T0RsOS8vYlV5L0pzNGNTTDY5dTJMc1dQSHdzWEZCYVdscFJnM2JodzZkZXFFMWF0WFk5eTRjZWpZc1NPMmJ0MWE0emdYTDE1RVNFZ0loZzhmanFGRGgwSW1rK0hycjc4R0FIaDRlR0RLbENrcUp5RW5KeWZqblhmZWdadWJHOWF0VzZmVlp5b3JLMU8rWHJObVRZMTdFSzVjdWJMYUhvU1Y5d1pzS0dmT25BRUF1TGk0b0hmdjNnMCtQbEZMd1lDUWlJaUlpSWlJV2pSMWg0MVVMSnV0YXlaZGJUWnYzZ3hiVzF1NHVibmgxcTFiRUFxRjhQYjJCbEFlcnNYRnhVRWtFaUU4UEJ6TGx5K0hWQ3BGcDA2ZGxDSGNnd2NQc0dEQkFnQ3F5NTRyMjdsekozNysrV2NBd0wxNzl6Qno1a3dVRkJRZ05UVVZuVHQzeHRxMWF6VSsvZGplM2w3dEhvY0FWSUsrZWZQbUtWOVhybS8rL1BuVm5sTW9GRkFvRkxYTzl0T0hodzhmUWlhVElUYzNGMy8vL1RkKysrMDNkT3JVQ1VGQlFRYmIvNUNvTldCQVNFUkVSRVJFUksxV3hWSmNkU2ZnM3JsekIxdTNic1dpUll0Z1oyZW52SjZjbkl6Q3drSjg4ODAzc0xPenc0c3Z2Z2dMQ3d0OC9mWFhLQzR1Um1CZ29MTC9pcG1FQUpDV2xvYTJiZHNDS0Y4Q1hMR3ZZWDUrZm8zamp4Z3hBanQzN29SY0xrZFJVUkVrRWdreU16UFJ1WE5uckY2OUdrS2hFSUdCZ2NqTXpGUStVM1VQUXBsTWhxU2tKQmdiRzJQWnNtWHc5Zld0OWZOVzNtdFFXeVVsSlRBeE1URllTUGplZSs5QktwVXEzL3Y0K0NBd01CQk9UazRHR1krb3RXQkFTRVJFUkVSRVJDM1N0OTkraTV5Y0hMVnRVbE5UbGY5Y3VuUnBqVzBpSWlJZ2xVcXhZTUVDckYyN1Zoa1N5dVZ5OU9yVkN3Y1BIbFRPdXBOS3BmamlpeStRa3BLQ3NXUEh3c3JLQ2dFQkFRZ09Ec2JldlhzaEVva3dhdFFvbEphVzRzNmRPekExTlVYbnpwM3g0TUVEQ0lWQ0pDY25WNXZ4MkxadFc3ejk5dHZvMHFVTGlvdUxzWFRwVW5UcjFnMHJWcXlBbFpVVkFPRHR0OS9Ha2lWTFlHMXREVk5UVXdnRUFwVXdFd0JzYkd3QUFQdjM3MGZIamgxaGIyOWY0K2N0TFMxRm16WnRNR3pZTUV5Yk5rMFo5bFZlWXJ4dTNUcVZKY1p2di8wMlhuamhCYXhidHc1R1JrYjQ5Tk5QWVdSa1ZPdjNyWTZibTF1dDl3SUNBbEJTVW9MczdHemN1SEVERnk5ZXhOU3BVekYxNmxSTW1EQ2h6cjZKcUdZQ2hTRjNFVFdnS1ZPbU5IWUpSRVJOWG5Cd2NHT1hRRVJFUkMxVVRFd01WcXhZQVFEbzFxMGJBZ01ERzdtaTZtN2N1SUZQUC8wVVFxRVFscGFXTlFaV3VibTVLQzB0aFZBb2hGd3VoNE9EZzlyWmJ4MDZkTURpeFl0aFptWUdoVUtCSlV1VzRNS0ZDN1cydDdLeXd2NzkrN0YwNlZLY08zY09Bb0ZBN1dFZTl2YjJXTHQyYlkzTG9rK2RPb1hWcTFlalk4ZU9tRFp0R2pJek01R2NuSXlrcENTNHU3dmp5SkVqNk4rL1AyeHRiV3ZzT3lvcUNtNXVidmprazArcUxjYzljK1lNZHUzYUJRQzFMaE91bUlVSUFKMDZkYXAyUHo4L0h4a1pHUUNBWWNPR1llSENoY3I5Q3lzODg4d3p0WDcyQ3NlUEg2K3pUWVdZbUJoOCt1bW5rRXFsbUR0M0xzYU1HYVB4czBTdGlhQ09hYjJjUVVoRVJFUkVSRVF0VXE5ZXZiQm56eDdZMk5qVUdIZ1ZGaGJpOWRkZlIybHBLZDUvLzMxczJyUUo3Nzc3THA1NjZpbU4raGNJQlBqc3M4L3c0TUVET0RnNFlNS0VDYkMydHNadnYvMEdBRGh3NEFCKy9QRkhGQllXSWpFeEVVRDVpY2MyTmpiSXpjMVZIbEt5WmNzV0FPWExrSHYwNkZFdEhNek96c2FTSlVzUUhSME5vSHpKYzBCQUFCd2RIZEduVHg4TUdUSUUzdDdlQ0FrSndhbFRwOVRXZk9mT0hUZzRPT0NERHo1UXVUNTA2RkNjUFhzV1VWRlJjSEp5cWhZZ3hzWEZLWmYyaWtRaXBLU2t3TXZMUzZXTnBhVWxYRjFkbFRYLy92dnZHRHQyckVxYm9LQWc5VitxbHJwMzc0NlhYbm9KZS9mdXhhKy8vc3FBa0VoSERBaUppSWlJaUlpb3hhcHROaDBBYk51MkRSS0pCSjZlbm5qNTVaZHg3dHc1Yk5xMENkN2Uzc3FncXk1bVptYm8wcVVMaW9xS3F0M3o5ZlhGcGsyYmNQandZVHg0OEFBQThQbm5ud1A0MzBFZ0tTa3BtRE5uRHVSeU9lN2N1UU5uWjJkczNMaFJaZm12blowZDNOM2RFUjBkRFFjSEJ6ejMzSFB3OS9kWG1jVlhNU3ZSMGRFUnUzZnZybFpMeGFuRzdkdTN4NHdaTTZyZEZ3Z0V0WVozeDQ0ZHc0MGJONVR2ZS9mdWpjVEVSUFR2MzEvclpiMlZUMXJXbDNidDJnRUEwdFBUOWQ0M1VXdFJmWDQxRVJFUkVSRVJVUXQzL1BoeC9QNzc3ekEyTnNhOGVmTWdFQWd3YmRvMDVPZm5JeUFnUUxsVVZsZUZoWVV3TXpORHAwNmRzSDM3ZGdEbDRkM2R1M2RSVUZCUWJabXhVQ2hFdDI3ZFlHOXZyMXpxVzluczJiTXhlL1pzQkFjSFkrclVxY3B3OE1HREIvampqejl3OE9CQmplb1NpVVJhSFNEeXh4OS9ZTjI2ZFFDQWlSTW5BaWcvaUdUdTNMbjQ4Y2Nmc1hidFdwVkRReHBEeGJKbloyZm5ScTJEcURuakRFSWlJaUlpSWlKcVZjNmZQNC8xNjlmRHlNZ0lDeFlzVUM2VjlmSHh3Ymh4NDdCdjN6N01temNQUVVGQjZOYXRtMVo5eStWeTdOcTFDL3YyN2NPSUVTUHd3Z3N2WU9QR2pUQXlNc0tHRFJ2ZzR1SUNnVUNnWEdMczZ1cUtqUnMzMXRtdnFha3BCZzBhaEt0WHJ5SWhJUUd4c2JHSWpvNUdibTR1Ykd4c01HYk1HTDJlSEN5VHlmREREejlnLy83OUVJbEVtRDkvUG5yMjdJazllL1lnTHk4UGd3Y1B4dFNwVS9Ienp6OGpNaklTMDZaTnc0Z1JJMnJjNTFFZkNnc0xZVzV1WHUxNmJHd3NRa05EQVFDalI0ODJ5TmhFclFFRFFpSWlJaUlpSW1vVlpESVpnb09Ec1h2M2JvakZZaXhjdUJCUFB2bWtTcHQzMzMwWEdSa1pPSDM2Tk9iT25ZdFJvMFpod29RSnltV3N0WG44K0RFQW9LQ2dBTnUzYjhmWXNXUHh5aXV2WU9IQ2hRQ0Fzckl5ZlBQTk41Z3laUXE4dmIyVnp4VVhGOWRaOTk2OWU3Rno1MDZWbVhwQ29SQURCZ3pBcUZHak1HREFBQWlGUXV6Y3VSTUZCUVhZdEdsVHRUNGtFa21kNDFTNGUvY3UxcXhaZy9qNGVMUnYzeDZmZmZZWnVuYnRpcFNVRkFCQVhsNGVBT0NOTjk2QXNiRXh0bTNiaHBVclYyTDc5dTBZTldvVS9QMzk0ZUhob2ZGNG12ajExMTl4OU9oUitQajRvRjI3ZGpBMk5rWkNRZ0l1WGJvRXVWeU9FU05HNExYWFh0UHJtRVN0Q1FOQ0lpSWlJaUlpYXRFVUNnWE9ueitQYmR1MklTVWxCYjE2OWNMSEgzK010bTNiVm1zckVBaXdhTkVpdUxpNElDUWtCSC8rK1NmQ3dzTFFvMGNQREJreUJQMzc5Njh4TEt3NGhFUWdFR0RHakJsd2RYWEY3Tm16VVZCUWdKa3paeUlxS2dwbno1N0ZsU3RYWUdOam8xd09tNStmaisrLy94NXl1UnpGeGNVb0tDaEFVVkVSL3YzdmZ5djdIamx5Skg3KytXY0FnSU9EQThhTUdZUG5ubnRPWlovQ3NySXlBRUJSVVJFT0hEaFE2M2RSc2ZkaFRmTHk4aEFjSEl6UTBGQ0l4V0pNbXpZTnI3NzZLb3lOalZXZXJRZ0lBV0RDaEFubzJMRWoxcTFiaDBlUEhtSEhqaDNZc1dNSDdPM3RNV1BHREl3WU1hTFc4YlRScFVzWHRHdlhEdEhSMGJoMDZSSVVDZ1hzN093d2FOQWdaVWhLUkxwalFFaEVSRVJFUkVRdFVsRlJFVTZlUElrREJ3N2cvdjM3Nk42OU8yYk1tSUdCQXdlcWZVNGdFR0Q2OU9ubzA2Y1BObXpZZ0VlUEh1SG16WnVJaW9yQzdkdTNsYk1DS3hzeVpBais5YTkvQVFDdVhidUc3Ny8vSGs4ODhRUm16Wm9GRHc4UGpCMDdGcGN2WDBab2FDaXVYYnVHTzNmdUFDaWYyYmQvLzM1bFB6WTJOcGc4ZWJKSzMwNU9UcGc4ZVRKc2JXMHhldlJvaUVUVi95aGZNYnV3cmtOS0Nnb0thdnpNUjQ0Y3dkYXRXeUVXaS9IbW0yL2lwWmRlZ29XRmhVb2JtVXdHb0R3b3JMemt0My8vL3RpMmJSdTJiOStPSTBlT3dOcmFHcU5IajBhSERoMXEvb0oxOE9TVFQxYWI3VWxFK3NPQWtJaUlpSWlJaUZxa0ZTdFc0TzdkdXhneVpBZ0NBZ0xnNmVtcDFmTyt2cjc0NmFlZmNPREFBZno5OTkrWVAzKysycVhHYytmT3hmdnZ2dzgzTnplc1g3OGVQWHYyVkxuZnYzOS85Ty9mSHdxRkFvOGVQVUpHUmdaeWNuSWdrVWdnbFVwUlVsS0NYcjE2b1h2Mzd0WDZmdU9OTjlUV1dsSlNnaDQ5ZWxRTEZ5dUl4V0pNbVRJRm8wYU5xdkcrcmEwdFB2bmtFd3djT0xER0FCSUFTa3RMQVFBZE8zWlV6bGlzWUdscGlUbHo1dURWVjErRmtaRVIyclJwbzdaZUltcGFCSXFxUnljMUUxT21UR25zRW9pSW1yemc0T0RHTG9HSWlJaGFxSmlZR0t4WXNRSUEwSzFiTndRR0JqWnlSZFZKSkJKWVdsbzI2SmlscGFYS0pia3RUVVpHQnRMVDArSGo0OVBZcFJDUmxnUjFuR0xFR1lSRVJFUkVSRVRVSWpWME9BaWd4WWFEUVBsU1p5Y25wOFl1ZzRnTXdERG5qeE1SRVJFUkVSRVJFVkd6d0lDUWlJaUlpSWlJaUlpb0ZXdTJBYUdwcVdsamwwQkUxS1NKeGVMR0xvR0lpSWhhaVdhNnRUMFJFZjIvWmhzUU9qczdOM1lKUkVSTkd2ODlTVVJFUklaa1pXV2xmSjJabWRtSWxSQVJVWDAxMjREUTE5ZTNzVXNnSW1yUyt2YnQyOWdsRUJFUlVRdm03T3dNRXhNVEFFQldWaGF5czdNYnVTSWlJdEpWc3cwSW4zLytlVGc0T0RSMkdVUkVUWktqb3lOZWVPR0Z4aTZEaUlpSVdqQVRFeFA0K2ZrcDMrL2F0YXNScXlFaW92cG90Z0dobVprWjNuMzMzY1l1ZzRpb1NabytmVHIzSUNRaUlpS0RlL25sbHlFVUNnRUFmLy85Tjc3Nzdqdk9KQ1FpYW9ZRWltYSttMngwZERSKytPRUhaR1ZsTlhZcFJFU056c0hCQWUrKyt5NThmSHdhdXhRaUlpSnFKYzZkTzRldFc3ZXFYTE8zdDRlVGt4TUVBa0VqVlVXa3ZjREF3TVl1Z2NoZ0JIWDhDN25aQjRRQVVGUlVoS05IanlJeU1oTHA2ZW1RU3FXTlhSSVJVWU1SaThWd2RuWkczNzU5OGZ6eno4UE16S3l4U3lJaUlxSlc1dHk1YzlpMmJSdmtjbmxqbDBLa3MrRGc0TVl1Z2NoZ1drVkFTTlJVeUdReXZQMzIyeHEzLy83NzcyRnBhYWxSMjB1WExtSFRwazFxMndpRlFpeFlzQUE5ZXZUUXVBWWlJaUlpSW4xNDlPZ1JEaHc0Z0lpSUNKU1VsRFIyT1VSYVkwQklMUmtEUXFJR05tUEdEQlFVRkdqVWR1SENoZkQyOXRhNDcrRGdZQnc3ZGt4dEc3RllqS0NnSUxSdjMxN2pmb21JaUlpSTlLV2twQVFaR1JuSXk4dHI3RktJdE5LOWUvZkdMb0hJWU9vS0NFVU5WUWhSYTJGalk2TnhRSGp2M2oydEFzSkpreVloTVRFUmQrN2NxYldOVkNyRjJyVnI4ZVdYWDhMZTNsN2p2b21JaUlpSTlNSEV4QVJ0MjdaRjI3WnRHN3NVSWlMU1VMTTl4WmlvcWJLMXRkVzRiVkpTa2xaOWkwUWl6Smt6QnpZMk5tcmJaV2RuWSszYXRTZ3NMTlNxZnlJaUlpSWlJaUpxZlJnUUV1bFpYZUZkWmZmdTNkTzZmenM3Tzh5ZE94Y2lrZm9Kd01uSnlmajIyMjhoazhtMEhvT0lpSWlJaUlpSVdnOEdoRVI2cGsxQStQRGhRNTAyY083YXRTdmVmLy85T3R0RlIwZGoyN1p0NEZhalJFUkVSRVJFUkZRYkJvUkVlcWJORXVPeXNqSWtKeWZyTk03QWdRTXhjZUxFT3R1ZFAzOGVlL2JzWVVoSVJFUkVSRVJFUkRWaVFFaWtaOXJNSUFSMFcyWmM0Zm5ubjhmVFR6OWRaN3VqUjQvaXQ5OSswM2tjSWlJaUlpSWlJbXE1R0JBUzZabTJBV0ZDUW9MT1l3a0VBcnp4eGh2bzA2ZFBuVzBQSFRxRWd3Y1A2andXRVJFUkVSRVJFYlZNREFpSjlNemUzbDZyOXZVSkNBRkFLQlJpMXF4WjZOaXhZNTF0Zi92dE40U0dodFpyUENJaUlpSWlJaUpxV1JnUUV1bVpuWjJkVnUxVFUxTlJXRmhZcnpGTlRVMHhmLzU4T0RvNjF0azJKQ1FFZi96eFI3M0dJeUlpSWlJaUlxS1dnd0Voa1o2Wm1abEJMQlpyOVV4aVltSzl4N1d4c2NHbm4zNnEwUkxuWGJ0MjRmang0L1VlazRpSWlJaUlpSWlhUHdhRVJIb21FQWkwbmtVWUh4K3ZsN0ZkWFYyeGNPRkNXRmxaMWRsMng0NGRPSG55cEY3R0pTSWlJaUlpSXFMbWl3RWhrUUUwOUQ2RWxiVnQyeFlMRnk2RXBhVmxuVzIzYjkrT0kwZU82RzFzSWlJaUlpSWlJbXArR0JBU0dZQzJNd2dURWhLZ1VDajBOcjY3dXpzKysrd3ptSnViMTlsMno1NDkyTDE3dDE3SEp5SWlJaUlpSXFMbWd3RWhrUUZvTzRNd0x5OFBXVmxaZXEzQnc4TURuMzMyR2N6TXpPcHNlL1RvVWZ6d3d3K1F5K1Y2cllHSWlJaUlpSWlJbWo0R2hFUUdvRzFBQ09oM21YR0ZUcDA2NGROUFA5WG8wSlJ6NTg3aG0yKytRVWxKaWQ3cklDSWlJaUlpSXFLbWl3RWhrUUZvdThRWU1FeEFDQUNlbnA1WXNHQUJURXhNNm14NzllcFZyRnExQ2dVRkJRYXBoWWlJaUlpSWlJaWFIZ2FFUkFiUVZHWVFWdkR5OHNLbm4zNnEwWjZFY1hGeFdMNThPYkt6c3cxV0R4RVJFUkVSRVJFMUhRd0lpUXhBbHhtRWlZbUpCdDBEME12TEM1OS8vamxzYkd6cWJKdWNuSXlsUzVjaU5UWFZZUFVRRVJFUkVSRVJVZFBBZ0pESUFLeXRyU0VVQ3JWNnByUzBGUGZ2M3pkUVJlWGMzZDJ4ZVBGaXVMaTQxTmsyTXpNVFgzNzVKYTVkdTJiUW1vaUlpSWlJaUlpb2NURWdKRElBZ1VDZzB5ekMyN2R2RzZBYVZVNU9UZ2dLQ2tLSERoM3FiRnRVVklUMTY5Y2pORFFVQ29YQzRMVVJFUkVSRVJFUlVjTmpRRWhrSUxyc1F4Z2JHMnVBU3FxenNiRkJZR0FndkwyOTYyeXJVQ2dRRWhLQzc3Ly9uaWNjRXhFUkVSRVJFYlZBREFpSkRFU1hnREF1THE3Qlp1cVptWmxod1lJRjhQUHowNmo5cFV1WHNHelpNbVJsWlJtNE1pSWlJaUlpSWlKcVNBd0lpUXhFbHlYR0VvbWtRUThHTVRZMnh1elpzekZ5NUVpTjJ0KzdkdzlmZlBFRjR1TGlERndaRVJFUkVSRVJFVFVVQm9SRUJxTExERUtnWWZZaHJNekl5QWh2dmZVV0prNmNDSUZBVUdmN3ZMdzhyRml4QXFkT25XcUE2b2lJaUlpSWlJakkwQmdRRWhsSWN3a0lnZkpEVlY1NDRRWE1uejhmWm1abWRiYVh5K1g0NmFlZnNHM2JOdTVMU0VSRVJFUkVSTlRNTVNBa01oQUhCd2Vkbm91TmpXMjBFNE43OSs2Tkw3LzhFbTNhdE5Hby9lblRweEVVRklTa3BDUURWMFpFUkVSRVJFUkVoc0tBa01oQUhCMGRkWHJ1OGVQSGpYb1FpSnViRzVZc1dZSmV2WHBwMUQ0MU5SV0xGeS9Hc1dQSEdpM1lKQ0lpSWlJaUlpTGRNU0FrTWhCcmEydUlSQ0tkbm8yTmpkVnpOZG94TnpmSC9Qbno4Y0lMTDJqVVhpYVRJVGc0R0JzMmJFQitmcjZCcXlNaUlpSWlJaUlpZldKQVNHUWdBb0ZBNTFtRWpiRVBZVlZHUmthWU9IRWlac3lZb1hIUWVmWHFWU3hhdEFpM2J0MHljSFZFUkVSRVJFUkVwQzhNQ0lrTVNOMCtoQ1ltSnJYZWErd1poSlVOSGp3WVFVRkJzTE96MDZoOVRrNE9WcTVjaVpDUUVNamxjZ05YUjBSRVJFUkVSRVQxeFlDUXlJRFV6U0FVQ0FTMTNrdExTME51YnE0aFN0SkpwMDZkc0h6NWNqenh4Qk1hdFZjb0ZBZ05EY1d5WmN1UW5wNXU0T3FJaUlpSWlJaUlxRDRZRUJJWmtMcUFzS1NrUk8yelRXR1pjV1ZXVmxiNCtPT1BNV1hLRkkyWEhDY2tKR0Rod29VNGV2UW9aeE1TRVJFUkVSRVJOVkVNQ0lrTVNGMUFXTmVKdjAxeEh6K0JRSUJubjMwV1M1WXNnWnVibTBiUGxKU1VZUGZ1M1ZpeVpBbVNrNU1OWENFUkVSRVJFUkVSYVlzQklaRUIxWFZJaWJwOS9hS2lvdlJkanQ2MGI5OGVTNWN1eFlnUkl6UitKakV4RVVGQlFkaTNieDlLUzBzTldCMFJFUkVSRVJFUmFZTUJJWkhMb3N1RkFBQWdBRWxFUVZRQnFUdWtCQUJjWEZ4cXZmZm8wU05rWm1icXV5UzlNVFUxeFR2dnZJTTVjK2JBM054Y28yZmtjamwrLy8xM0xGcTBxRWtkeEVKRVJFUkVSRVRVbWpFZ0pESWdlM3Q3dFllUldGdGJxMzMrNXMyYitpNUo3L3IzNzQ4VksxYWdhOWV1R2orVGxwYUc1Y3VYWS92MjdTZ3NMRFJnZFVSRVJFUkVSRVJVRndhRVJBWWtGQXJWTGlNV2lVUnFBOFNtdk15NE1nY0hCeXhhdEFpdnZQSUtoRUtoeHMrZFBIa1NBUUVCaUl5TU5HQjFSRVJFUkVSRVJLUU9BMElpQTFPM0QyRnViaTQ4UER4cXZYL3IxcTA2RHpOcEtvUkNJY2FPSFl1bFM1ZWlZOGVPR2orWG5aMk5EUnMyNE91dnY4YWpSNDhNV0NFUkVSRVJFUkVSMVlRQklaR0JxUXNJczdLeTBLTkhqMXJ2U3lRUzNMdDN6d0JWR1U3Nzl1M3g1WmRmWXZMa3lUQXhNZEg0dVgvKytRZWZmZllaZHUvZXpXWEhSRVJFUkVSRVJBMklBU0dSZ2FrN3FDUXpNeE0rUGo1cW4yOHV5NHdyTXpJeXduUFBQWWQvLy92ZmRYNit5dVJ5T1k0ZVBZb0ZDeGJneElrVGtNdmxCcXlTaUlpSWlJaUlpQUFHaEVRR3AyNEdvVXdtUTVzMmJkVE90R3VPQVdFRloyZG5mUGJaWjNqdnZmZGdZV0doOFhQNStmbjQrZWVmRVJnWTJDd09haUVpSWlJaUlpSnF6aGdRRWhtWXVvQVFBSEp5Y3VEbDVWWHIvYmk0T0pTVWxPaTdyQVlqRUFqZzcrK1BWYXRXWWVEQWdWbzltNUtTZ3RXclYyUHQyclZJVFUwMVVJVkVSRVJFUkVSRXJSc0RRaUlEcXlzZ3pNek1WTHNQb1V3bXcrM2J0L1ZkVm9PenNiSEJyRm16OE5GSEg2azkyYmttMTY5Zng4S0ZDN0ZqeHc1SUpCSURWVWhFUkVSRVJFVFVPakVnSkRJd2RYc1FBa0I2ZWpwNjl1eXB0azF6WG1aY1ZkKytmYkZxMVNvOC8venpFQXFGR2o5WFZsYUc0OGVQWS83OCtUaDgrRENrVXFrQnF5UWlJaUlpSWlKcVBSZ1FFaG1ZcWFrcHJLMnRhNzJmbnA2T2R1M2F3Y2JHcHRZMkxXMGZQak16TTB5YU5BbXJWcTJDcjYrdlZzOFdGaFppNzk2OStPaWpqeEFhR3NxZ2tJaUlpSWlJaUtpZUdCQVNOUUJuWitkYTc2V25wME1nRUtnOTdUYzVPUm01dWJtR0tLMVJ1Ymk0WU42OGVWaTRjQ0hhdDIrdjFiTVNpUVFoSVNINDZLT1A4UHZ2djZPb3FNaEFWUklSRVJFUkVSRzFiQXdJaVJxQWk0dExyZmNlUFhvRUFHcjNJUVJhMWpManFyeTl2YkZzMlRKTW56NWQ3VXpLbWtna0V1emJ0dzhmZmZRUkRoMDZoTUxDUWdOVlNVUkVSRVJFUk5ReWlScTdBS0xXUU4wTXdzZVBIME1tazlVWkVGNjllaFdEQncvV2QybE5ocEdSRVlZTkc0WUJBd2JnOTk5L3h4OS8vQUdaVEtieDh3VUZCZmoxMTE5eDlPaFJqQjQ5R3FOR2pZSzV1YmtCS3lacW1oUUtCYUtqb3hFZUhvN2J0MjhqT3p1YlMvR3AxUk9MeGJDenM0T1hseGNHREJnQUh4OGZDQVNDeGk2TGlJaUlxTWtRS0JRS1JXTVhRZFRTWGJod0FaczNiNjcxL3BvMWE5Q21UUnNFQkFRZ0pTV2x4alptWm1iWXRHa1RSS0xXa2V0blptWml6NTQ5Q0E4UDErbDVjM056Qm9YVTZxU2xwZUhISDM5c0VTZWZFeG1TbDVjWHBrK2Zqalp0MmpSMktVUkVSRVFOUWxESDM0NXlpVEZSQTFBM2d4RDQzekxqSjU1NG90WTJSVVZGcmVvUC9ZNk9qcGc5ZXphQ2dvTGc2ZW1wOWZPRmhZWFl2MzgvUHZyb0kremR1eGRaV1ZrR3FKS282Ymg5K3pZV0wxN2NxdjQ5UWFRci9yd1FFUkVScWVJTVFxSUdrSnViaTltelo5ZDYvODAzMzhRenp6eUR1TGc0TEZ1MnJOWjJ6ejc3TEtaTW1XS0lFcHUwaWlXVCsvZnZ4NTA3ZDNUcXc4aklDUDM2OWNPb1VhUFFwVXNYTGkyakZpVXRMUTJMRnk5VzdzRXBFQWd3ZlBod0RCMDZGTzNhdFlOWUxHN2tDb2thbDFRcXhZTUhEM0QyN0ZtY1BuMGFGZi8zMTl6Y0hFdVdMT0ZNUWlJaUltcng2cHBCeUlDUXFBRW9GQXE4Kys2N0tDNHVydkgrNk5HajhmcnJyNk9zckF5elpzMkNSQ0twc1oyVGt4UFdyVnZYYXNNdGhVS0JXN2R1WWYvKy9ZaUxpOU81SHc4UEQ0d2FOUW9EQnc1c05VdTJxZVZTS0JSWXZueTVjaWFVblowZFpzeVlBVzl2NzBhdWpLaHB1blhyRmpadjNvenM3R3dBNWN1TkF3TURXKzEvVzRtSWlLaDE0Qkpqb2laQUlCQ29YV2FjbnA0T29IeVdtN3BseGhrWkdVaE5UZFY3ZmMyRlFDQ0FqNDhQUHYvOGN3UUVCS0JyMTY0NjlYUHYzajFzMmJJRjgrYk53Lzc5KzVHYm02dm5Tb2thVG5SMHRESWNGQWdFK09DRER4Z09FcW5oN2UyTkdUTm1LQVBCMjdkdkl6bzZ1cEdySWlJaUltcGNEQWlKR29pTGkwdXQ5eXIySUFTQVBuMzZxTzBuTWpKU2J6VTFWNVdEd29VTEY4TEx5MHVuZm5KemMzSGd3QUY4K09HSDJMeDVNeElURS9WY0taSGhWVDdJWi9qdzRlamV2WHNqVmtQVVBIaDdlMlA0OE9ISzk1Y3ZYMjY4WW9pSWlJaWFBSzZ0STJvZzZtWVFabVJrUUtGUVFDQVFvRmV2WGhDSlJKREpaRFcydlhyMUtzYU1HV09vTXBzVmdVQUFiMjl2ZE8vZUhURXhNVGh3NEFCaVkyTzE3a2N1bCtQQ2hRdTRjT0VDUEQwOU1XclVLUGo1K1VFb0ZCcWdhaUw5cW56SXd0Q2hReHV4RXFMbVplalFvVGgxNmhRQTZQVGZEaUlpSXFLV2hBRWhVUU5STjRPd3BLUUV1Ym01c0xXMWhWZ3NSdmZ1M1hIejVzMGEyOGJIeHlNL1B4OVdWbGFHS3JYWnFRZ0t2YjI5RVJNVGc0TUhEK0xXclZzNjlSVWZINC80K0hoWVdWbGgwS0JCOFBmM1I0Y09IZlJjTVpIK1ZPeWpCZ0R0MnJWcnhFcUltcGZLUHkrVmY0NklpSWlJV2lNR2hFUU5STjBNUXFCOEgwSmJXMXNBUU4rK2ZXc05DQlVLQmE1ZHV3Wi9mMys5MTlnU2RPL2VIZDI3ZDBkeWNqTEN3c0p3NGNLRldtZGpxcE9mbjQrd3NEQ0VoWVhCM2QwZC92NytHRFJvRUd4c2JBeFFOWkh1cEZLcDhqVlBLeWJTWE9XZmw4by9SMFJFUkVTdEVmY2dKR29nZFFXRWxmY2hWSGRRQ1ZDK3pKalVjM2QzeC9UcDAvSHR0OTlpM0xoeHl2QlZGOG5KeWRpMWF4Zm16cDJMOWV2WDQvTGx5enFGamtSRVJFUkVSRVJORVdjUUVqVVFCd2NIR0JrWm9heXNyTWI3R1JrWnl0ZU9qbzVvMzc0OWtwS1NhbXg3OCtaTnlHUXlpRVQ4RWE2TGxaVVZYbnJwSmJ6d3dndTRmUGt5amgwN2hvU0VCSjM2S2lzcnc5V3JWM0gxNmxWWVdGamd5U2VmeEpBaFE5Q3BVeWZVY1dJOEVSRVJFUkVSVVpQRmRJR29nUWlGUWpnNk9pSTlQYjNHKzVWbkVBTGx5NHhyQ3dpbFVpbGlZbUxRczJkUHZkZlpVb2xFSWd3YU5BaURCZzFDZkh3OHdzTENFQkVSQWJsY3JsTi9CUVVGT0hIaUJFNmNPQUUzTnpjTUdUSUVRNFlNZ1oyZG5aNHJKeUlpSWlJaUlqSXNCb1JFRGNqWjJibldnTERxOVQ1OSt1RGd3WU8xOW5YMTZsVUdoRHJ5OVBTRXA2Y25IajkrakJNblR1RFVxVk9RU0NRNjk1ZWFtb3FRa0JEczI3Y1AzYnQzaDYrdkwzeDlmZUhnNEtESHFvbUlpSWlJaUlnTWd3RWhVUU5TdHc5aDFZQ3dZOGVPc0xXMVJVNU9UbzN0SXlNak1XWEtGQzV0clFkN2UzdTg5dHByZVBubGwzSHg0a1djT1hNRzhmSHhPdmVuVUNodzY5WXQzTHAxQzhIQndlalVxUlA2OWV1SGZ2MzZ3ZFhWVlkrVkV4RVJFUkVSRWVrUEEwS2lCdVRpNGxMcnZieThQRWlsVXVXcGlnS0JBSDM2OU1HcFU2ZHFiSitWbFlXRWhBUjRlbm9hcE5iV3hNVEVCTU9IRDhmdzRjUHg4T0ZEbkR0M0R1ZlBuMGQyZG5hOStyMTc5eTd1M3IyTGtKQVF1TG01d2MvUEQ3Nit2dkR3OEdDd1MwUkVSRVJFUkUwR0EwS2lCcVRKU2NZZE9uUlF2bGNYRUFKQWVIZzRBMEk5YzNWMXhXdXZ2WVp4NDhZaE9qb2FaOCtleFpVclYrcDlhbkZxYWlvT0hUcUVRNGNPd2NIQlFUbXpzR3ZYcmpBeTRvSHlSRVJFUkVSRTFIZ1lFQkkxSUhVekNBSGc0Y09IS2dHaGo0OFB4R0l4cEZKcGplM0R3OE14ZWZKa3prWXpBQ01qSS9UczJSTTllL1pFWVdFaC92NzdiNXc3ZDY1ZVM1QXJaR1ZsSVN3c0RHRmhZYkN5c2tMZnZuM1JyMTgvK1BqNHdOallXQS9WRXhFUkVSRVJFV21PQVNGUkEzSnhjWUZBSUlCQ29hangvc09IRDFYZW01aVlvRy9mdnJoNDhXS043Yk96czNIbnpoMTA3ZHBWNzdYUy81aWJtMlBreUpFWU9YS2tYcGNnQTBCK2ZqN09uRG1ETTJmT3dNVEVCRjVlWHZEeDhVR1BIajNRdm4xN2hyOUVSRVJFUkVSa2NBd0lpUnFRaVlrSkhCd2NrSm1aV2VQOXFnRWhBQXdZTUtEV2dCQW9uMFhJZ0xEaFZGMkNmTzdjT1Z5NWNnV2xwYVgxN3J1a3BBUTNiOTdFelpzM0FRQ1dscGJ3OXZaR2p4NDk0T1BqQXljbkp3YUdSRVJFUkVSRXBIY01DSWthbUt1cnExWUJZYTlldldCbVpvYWlvcUlhbjdsOCtUSmVmLzExN21QWHdDb3ZRUzR1THNhTkd6ZHc1Y29WWEwxNnRkWmZLMjFKSkJKY3Zud1pseTlmQmdBNE9qb3F3MEp2YjI5WVcxdnJaUndpSWlJaUlpSnEzUmdRRWpVd1YxZFg1UXl4cXRMUzBxQlFLRlJtaVlsRUl2ajYrdUw4K2ZNMVBwT1RrNE80dURoMDY5Yk5JUFZTM1V4TlRlSG41d2MvUHovSVpETGN1blVMVjY1Y3daVXJWNUNmbjYrM2NUSXpNM0g2OUdtY1BuMGFBT0R1N3E0TURMMjh2SlFuWUJNUkVSRVJFUkZwZ3dFaFVRTnpkWFd0OVo1VUtrVk9UZzdzN094VXJnOGNPTERXZ0JBb1gyYk1nTEJwRUlsRTZOV3JGM3IxNm9XMzNub0xkKzdjd1pVclZ4QVJFWUdzckN5OWpwV2NuSXprNUdUODhjY2ZFQXFGNk55NU03cDI3WXJPblR2RDA5TVR0cmEyZWgyUGlJaUlpSWlJV2lZR2hFUU56TTNOVGUzOWh3OGZWZ3NJZlh4OFlHRmhnWUtDZ2hxZmlZaUl3SlFwVTdqTXVJa3hNaktDbDVjWHZMeThNSG55Wk55L2YxOFpGcWFtcHVwMUxMbGNqcmk0T01URnhTbXZPVGc0S01QQ3pwMDd3OFBEQXlZbUpub2RsNGlJaUlpSWlKby9Cb1JFRFV6ZERFS2dmSm14dDdlM3lqV1JTSVIrL2ZyaHpKa3pOVDZUbTV1TDJOallhczlSMHlFUUNPRGg0UUVQRHcrTUd6Y09xYW1wK09lZmZ4QVJFWUhFeEVTRGpKbVZsWVdzckN6bEhvWkNvUkR0MjdkWENRMHJUdFltYWloU3FSUi9IRHFFa2M4K0M1c3FmeGxDUkVSRVJFU05nd0VoVVFPenRiV0ZXQ3lHVkNxdDhYNU5CNVVBNWFjWjF4WVFBdVhMakJrUU5oOXVibTV3YzNQRG1ERmprSitmaitqb2FFUkhSeU1xS3FyV1EyenFTeTZYSXpFeEVZbUppVGh4NGdTQThwT1NPM2Z1ckJJYW1wdWJHMlI4b3R6c2JIejVXUUJ5aXFRNGMrSXZyUGptNjNyL2ZwUEw1UkFLaGRXdVY5M1BWVisrMjd3TlBYdDRZOWlRSi9YZWQyTTRkUGhQaU1WaVBEM0N2OGJ2a1lpSWlJaGFCd2FFUkExTUlCREExZFcxMWxsanRRV0UzdDdlc0xTMGhFUWlxZkYrUkVRRTNuenpUZjRCcnhteXNyTEN3SUVETVhEZ1FDZ1VDcVNucHlNcUtncFJVVkc0ZGVzV0Nnc0xEVGEyUkNMQjlldlhjZjM2ZGVXMU5tM2FvRjI3ZG5CM2QwZmJ0bTNScmwwN3RHblRociszcUY0ZVBuaUFsWXNYSTE4T0dJbk5rRnRjak4zYnQyUGFyRm4xNm5mN3pqMlFTQW93K2JWWDRPemtDQUFvS3l2RHRKa2ZZL0pyWXpGeTJCQzkvZDZWRkJUZzhKOG5jUER3bnpqVXd4c3ozMzBMbnAwNzZxWHZ5aTZHWDhHZ0FmMjBldVorMGdOMGFOOU82N0V5c3g1ajk3NEQrR1h2cjNoOXdqaWRna0pKUVFFc0xTeTBIcHVJaUlpSW1nNEdoRVNOUUplQVVDZ1V3cy9QRDZkT25hcnhmbjUrUG1KalkrSGo0Nk8zT3FuaENRUUN1TGk0d01YRkJVODk5UlRLeXNxUW1KaUlxS2dvUkVkSEl5NHVEbks1M0tBMXBLV2xJUzB0RFZldVhGRmVFd3FGY0hOelE3dDI3VlQrNStUa3hDWEtyWUJDb1VCaVFnSWkvLzRiaWZIeDFlNmJpc1hvNWV1TFBuNStzS25oY0p6NDI3ZXhjZTFhU0NDQ3dGZ0FSYWtNLzhmZWZjYzNWZlYvQVAvY3pEWmRkRy9LTEdXSXlNTmVNbVFKQ0FvSXFEZ1FVUkVSVlBBSE1nUWVVR1FKb3VEaVVSUVJKeWdJZ3F3aVpTalRza3RwYVJtZDZVeVROTW45L1JGemFXMlQ3c25uL1hybFJYUFB5YjBuTkMzaGszUE9WeU1IaG93WVVlR3hLUlVLYk4rNUI3djI3TWZnQVgzeHpQaXhjSGR6dzYzYlNWaTZjaTIrMkxRRlkwYU53TkJCL1N2OFdqMTg1RStZVENZQVFFTGlEVVNmdjRpbVRSb1ZPbTljL0hVc2UyOGQ1djdmZEFUNCs1WHJPdk1XTGNXQWZyMHg4YW5Ib0ZLWHZHOW80bzFibVA3R1BQVHUyUlhUWHBvRXRWcGQ2bXZaOWlXOWVTc0oyN2J2UlB0Mjk4RFh4N3ZVajEvM3llZjQ2OVFackZxNkVPNXVicVYrSEJFUkVSSFZMZ3dJaVdxQW8zMElVMUpTWURLWm9GQVUvZkhzM0xtejNZQVFzQzR6WmtCWXY4aGtNbWtKOFBEaHcyRXdHSERwMGlWcGhtRkNRa0sxak1Oc05rdFZrd3RTcVZUU0xNT0NzdzQ5UFQwWkhOWVRGLzcrRzl1Kyt3NmhqUnJoUDEyNjRKSEhIb05GRkpDZFo0WlNJY0JGTFVkT1RqYk9uRGlCRFI5OEFCOC9QencwZXJRVUZQNTE1Q2krM1BBWkRISTFBQk5FVXo0YXFKV1k5ODR5TktpRVBRaWRuSndBQUNhVENmbjVKbWttbTBxcGhNbGtRbDZlSHA0ZUhoVitQWXFpaUI5LzNpSGRWNnRWMkxsN0gzYnUzbGVvWDNKS0NySnpjdkh5YTdPeFpNRnNORy9hcE16WGtzdmwyTDMzQUhidlBWQ214KzNaRjRrclYrT3c1SzFaMG16S2tpaVZkLzZ0ZVh2aEhIaTR1OEZnTkdMeDBsVklTbmE4M1lFeFB4OEppVGNBQUxQbkw4R3lKZlBoL00vM2c0aUlpSWpxRmdhRVJEWEFVU1ZqVVJTUmxKU0U0T0RnSW0wUkVSRndjM05EZG5aMnNZKzFMVE11TGx5aytrR3RWcU50MjdabzI3WXRBR3VCbXZQbnp5TW1KZ1pYcjE1RlhGeGNsYzh3TE1ob05FcjdHaGFrMFdnUUVoS0N3TUJBK1ByNnd0ZlhGMzUrZnZEMTlZVzd1enZEd3pvZ1B6OGZuNjliQjQyTEMxNmFNUU5hdlJxblluVDQrY2NVYUhQdXZNWmtBaERxbzBLcmhoMHc2ZlZlU0x4NkVSOHNYNDVCdzRZaEpTa1p2MjdmRG92R0RmazZIV0EwSU5ETEUzTVcveGZPbGJUWFpjSGZkeTlNZkZLcTVxNVVLb0E4b0hldjd1alJyWE9GcnhONStDaXV4c1pKOTI4bnBRQklzZHRmbTVHSmRaOThnWGYvT3c4S1JkbVc3TXJsTXBqTlpyaTd1YUZSV0dpSi9XL2RUa0pLYWhvQTREL3Q3b0czVittRDE0TExpZVZ5NjkrZFdxWENoS2Nld3lzejVpQTN0M1JiSEZ5OEhJTjVpNVppeVZ1em9WUXFTMzE5SWlJaUlxb2RtQ0lRMVlDU0tobmZ1bldyMklCUUxwZWpVNmRPMkx0M2I3R1B5OG5Kd2VuVHA5R2hROW4ycnFLNnk4UERBMTI3ZGtYWHJ0YUNDZm41K1lpUGowZE1USXgwUzB0THEvWng2WFE2WEw1OEdaY3ZYeTdTcGxLcHBOQ3d1QnVMcE5TOG5Kd2NySDMzWFF3YU5neWhFZTN4dzdGTVhFb3Mvb01KaXdqRXB4Z1JuMkxFL3JQWjZIVlBRN3c2Wnk0V3pweUJqSnhjS0QyOG9NL05BWXg2TkFzTHc4eDVjeUd2eEE4eDdPMlhad3NLSzRQWmJNYm5YMjJSN29jM2I0cVZieStBazFQaHBienZyLzhNMjdidkFnQTgrOVJqR0R0cVJMbkNjTnZZMjdTT3dNSTVNMHZzLytubm0vRE45MXNCQU9NZkcxMm1QUVJsL3hxZktJb0FnRVlOUS9IcEJ5dmg2dXJDV1lGRVJFUkVkd0VHaEVRMXdOL2ZINElnU1A4Uit6ZDcreEFDUUpjdVhld0doQUJ3Nk5BaEJvUjNNYVZTaVdiTm1xRlpzMmJTTWExV2k2dFhyMHF6REdOalkyRTBHbXRzakVhakVUZHUzTUNOR3plS2JYZHhjYkViSHZyNCtFaDdwbEhWTUp0TVdMOXlKVWFQSHcrTFMwT3MvU1VaZXVPZDMxVUNBS1ZLQVVFcEJ5d2lURWF6Tkd0Vm55L2l0eE5hYlAvaUM1aU1acWdhZUVPbnk0V1lwMFBuanYvQmN5Ky9YSzdBVEJSRkpONjRpZENRb2grY2xGVnFXanAyN2RtSHh4NTlwTlFoNGhlYnZrVkM0ZzNJWkRLMGE5c0dKMCtmeGFKM1ZtTGgzSmxTR1BmM3VRdjRlY2R2QUlDV0VlSGxEZ2VCeWcwM3kzSXRzOG1NLzc3N0hsdzB6cGcrNWZreTdVVklSRVJFUkhVYkEwS2lHcUJTcWVEdDdZM1UxT0wzZDNJVUVJYUhoNk5CZ3diSXlNZ290djMwNmRQSXpNeUVoNGRIcFl5VjZqNVBUMDkwNk5CQkNvN05aak1TRXhNTHpUSzhmZnQyRFkveWp0emNYT1RtNWlJdUxxN1lkaGNYRnpSbzBLRFltNmVucC9SMVdRbzEwQjNmYk55STduMzZRTmtnREIvdlRJWFpZajB1azh2Zzd1VUtqWnNHTWtYaEFNdW96MGRPZWc1eU1qS2dQYllPQ3BrT2FsZFg1T1htSWo5VGkvdnY3NFduWDNpaDNHUDZlc3VQK1Bhbm4vSHgrOHZoNytkYmthZUhZMytleE9kZmJjSHh2MDdoLzE2YmlxQkFmNGY5ejBhZngrYnZmZ0lBUFBmTUUzam93UUY0Y2RvYk9QYlhTU3grOXozTW5qRU50MjdmeGx0TGxrTVVSYmk0YURENzlha1ZXa1l2cjhLQWNOck11VWpYYXFYN0JaY1FUM3pwVldnek1nRll0ek40YWRJenBUNnYyV3htcFhNaUlpS2lPb3dCSVZFTkNRb0tLbGRBS0pQSjBMMTdkK3pZc2FQWWRvdkZncWlvS0F3ZVBMaFN4a24xajF3dVIxaFlHTUxDd3RDdlh6OEExaVdsc2JHeFVpR1N4TVJFM0xoeFE2cllXcHZZQWtSN014QnQxR28xM056Y2l0emMzZDNoNnVvS2QzZDN1TG01d2RYVkZXNXVibkIyZHI3cjkrKzhkZU1HMHBLVE1lTHhwL0hlVDhsU09LaDJWc0U3MEt0SU1BaFlaL2NwVlRLNE41QWo4YmYzb0ZSYW9ISjJnVUduZ3lFekMyUEdqY1dGdi8rdTBMaDY5ZWlLenpkdHdaTGxhN0RxblFVVm1tRjM3TThUQUlEekZ5L2orWmRmeDJ1dnZJamVQYnNWMnpjMUxSMXZMMThEVVJReFl0aGdqSDU0R0FCZzNxelg4TXFNT1lnOGZCUzZ2SGNRRjM4ZG1abFprTXZsbVB2R2RBUUdPQTRkUy9SUHVHZzJtWkdUbTF0aTkvejgvRktmZXNyekV6RDlqWG5JTjVtZ1VNZ0wvWXpuNmZYU3N1bWR1L2VpZ2JzN0hoODdzc1J6cHFkck1XZlJVdlRvMmdtUFBmcElxY2RDUkVSRVJMWEgzZjAvSWFJYUZCZ1lpTE5uenhiYmR1dldMWWlpYUhjR1NxOWV2ZXdHaEFBUUdSbUpRWU1Hc1JBRWxacXJxMnVoNGllQWRVWlFVbElTRWhNVGtaaVlLQVdIU1VsSmRwZkgxeVlHZ3dFR2c4RnVFRjhjbFVvRkZ4Y1hhRFFhT0RzN1MxL2JiaTR1TG5CMmRvWmFyUzd4VmhkblUyM2RzZ1dQamgrUGZhZXprYU8zcG9NcXRRSStJZDUyZjUra0hOc0NmZHAxYUcvRndjbEZDYmxLQTMxdUxuTFRNNkVMZUJvdWpUb2pNRDBkRjZLajBiSk5tM0tOS3pRa0NGMDYvZ2RIanYrRmI3N2ZXdTRRU3FmTHc0bFQxdCs3Y3JrY1Q0d2JoVTcvdWEvWXZwbFoyWmc1WnlGU1V0TXdjc1JRdkRqeEthbXRVY05RTEpyN0J0NlkrMS84ZGZJMEFPdnkvamRuVGtPSDl1M0tOYmFDQkZqL3JvLzlkUklqeGp4ZDRmTVYxS3hwWTN5MTRVTzR1YnBBSnBOaDlsdExjUHl2VXdDQWI3NzRDSCtkUElQTjMxcG5URVllUG9ySXcwZExQR2RLYWhxeXNyTngrY3BWbUV4bVBQblk2SEtQNythdEpQeTJkei8ranI2QXBPUVVHSTFHYUp5ZEVSRGdoOVl0VzZCUHJ4NElEYkZmNkl1SWlJaUl5b2NCSVZFTmNWU29KRGMzRnprNU9YQnpjeXUyUFNnb0NFMmJOc1hWcTFlTGJVOU1URVI4ZkR3YU5XcFVHVU9sdTVSY0xrZFFVQkNDZ29MUXFWTW42Ymh0RDBGYmFHZ0xEdTB0ZTY5TGpFWWpqRVlqdEFXV1lKYVhYQzZIV3EyR1NxV0NRcUdRYmtxbEVuSzV2Tmo3U3FVU01wa01NcGtNZ2lDVStHZGxmZ2hnME91Um01ME5kNTlBSE4zN3o1SnpBZkFLOENwMEhiUEpqQnh0TG95R2ZBaUNpTHo0VXhETWVYQnlWVUt1ZEVKZWJnNTAyaHprQkw0RWkxTWdOdTNPd0x5eEQyRDNMNytVT3lBRWdGRVBEOFdSNDM5aDQ5ZmZvVXVuLzZCSm83QXluK1BBb2NNdy9MUC81cEJCRDJETXlPRjIreTVZc2h3M2J5Vmg2b3NUOGRDUWdZWGF6R1l6VHA4OUI0dkZJaDF6VXF1UWtaRUprOGxVNFptb2dzejY5MTJlS3NhbDRlRnUvYmZGWkRMaGJQUjU2WGo4OVVUMDd0a05VVWYveEw2RGY1UngxRllidi80V1pyTUp6NHdmVjZiSGlhS0lEUnMzNDlzZmY0YlpiTVlicjc2TXRtMWE0dWF0Skd6WStEVk9uRHFMRTZmTzRzdk4zMlA0a0lGNDZma0ovQkNNaUlpSXFCSXhJQ1NxSWFXcFpHd3ZJQVNzc3dqdEJZU0F0VmdKQTBLcUNpcVZDbzBiTjBianhvMExIYy9KeVNrVUd0NitmUnRKU1VsSVQwK3ZvWkhXTExQWkRKMU9CNTFPVjNMbld1RHN5Wk5vMDY0ZExpVWFZTXU5bkYyZG9WRGZlYXRnMU9jajlVWWFMUCtzUFRZbW5VRzNuajNockpiaDExKzJ3YWczUVpkdGhMckRXOGhPa3dFaWtKeHFocXRuQ0JJVEVpQmFMQkRLdVR6NDNudGFJelFrR0FtSk43QnMxWWY0WU5YYlpWNXF2R3ZQZmdDQVJ1T01weDU3MUdIZm1kT25JQ3NyQytITm14WTZmdjdpWmF4ZC94a3V4OFFDQU82N3R3MWk0NnhMak4vNzRHTnMvUHBiOU85N1AzcDA2NHlJOEdZVkNySEtVOFc0TEtMUFg0UmViNUR1VDM5akhrWTlQQlN2VFgwQjQ4ZU5Sa2h3WUtIeGI5MitDMnZYZndZQStOLzY5eXFsYUl6TjU1dTJTSHM5QW9CZXI0ZS9ueS84L1h6eDlzSTM4ZGd6TDBLbnk0TW9pdGk2ZlJkOGZMd3hkdFNJU3JzK0VSRVIwZDJPQVNGUkRTbE5RQmdlSG02M3ZVdVhMdmpxcTYvczdqMFZGUldGY2VQRzNmVjdxbEgxY1hWMVJVUkVCQ0lpSWdvZE54cU5TRTVPUmxKU0VwS1NrcVRnMEJZZTFvWGx5bmVEeE92WDBiSnRXNXhMdWhNWWFWeWQ3blFRZ2ZSYldpa2NoR2lCY0RNU0VZOHZnS2ViRWdhamlIM2JmNEpUODBkaGxIbkF4YzJBbkN3akxDS3c3M1F1dkx5OGtKMmREZmNLRkZBYU9yZy8xbjN5T2E1Y2pjVVAyM1pJZXdLV3hvV0xsM0grNG1VQXdHT1BQZ0lQRDNlSC9RUDhmUkhnZjZjZ3lvMmJ0N0RoeTI5dzhGQlVvWDV0V2tWZ3l2UFBZc1BHelRoODlEalN0Um5ZOHNNMmJQbGhHMXhjTkFodjFnVE5telZCdzlBUXVMdTZ3czNORmExYnRuQVlibGJYekxqOWtZY0wzWmZKWlBqMmg1OXg4K1p0ekovOXV0U25kODl1UmNaa3RsaVFrWkdKQmcwcXB5Q1dyUUswVFV6c05lbHJWeGNYdEdrVklTMkZCb0NkdisxbFFFaEVSRVJVaVpnY0VOV1FCZzBhd01uSkNYcTl2dGoybXpkdk9ueThScU5CaHc0ZGNPVElrV0xiYzNKeWNPclVLWFRzMkxIQ1l5V3FDSlZLaFpDUUVJU0VoQlJweTgvUFIycHFxblJMUzBzcmRGK3IxUlpheGtsVkoxT3JoWmVYRjdKdW1LVmpTcFZTK2pyZllJSXAvMDVCaS94YngrSG1ya0hVcmg5eDgzbzhkTmxaVVB1M2hVSGhCcmxjZ01wTmdid2NJMlJ5NEdhcUVWNCtQc2pRYWlzVUVQYnYyd3NmYi9nU1pyTVpYMzc5SFFiMHZiL1VqOTMwN1k4QWdJYWh3UmcxWW1pcEh4ZDkvaUsyL3JJVGtZZVB3bUt4d00zTkZTT0hEMEg4OVVUc2p6eU1MemQvandzWHIrRHRoVy9pNzNNWHNQSHI3M0Q2YkRRQWE0WGdVMmVpY2VwTWRLRnpidDN5T1Z4ZFhPeGVzenJpUVpQSmhNZy9qc0REM1EwbXN4bTV1VHAwNzlvSkJ3OUY0WThqeHhFYkY0L2NYQjBXdi9zZWZ0eTJBeSsvT0xIUTQ5OWR1UlpaMmRsWXRYUVJmSDI4S3p5ZWYrL1pxVktwQ3QxM2RuWXVkRCs1REV1cWlZaUlpS2hrREFpSmFvZ2dDQWdNRE1TMWE5ZUtiVTlJU0NqeEhEMTc5clFiRUFMV1pjWU1DS2syVXlxVkNBd010RHVqMW13Mkl5TWpRd29QdFZvdE1qSXlwSnRXcTRWV3E0WHhuMzNscVB4ME9oMmNOUnBwano3Z3psNTRnUFY3VVpDb1MwTmFyanYrUHUwR3VBeUZ5azBCTno5L0tKVUNuT1VDWklLQUhEVWdrd0g1SmhGT3pzNFZYbTd0N3VhR3RtMWE0ZFNadjZITHk4TjNXMytCajNmSjRkU2xLekU0OXVkSkNJS0E2Vk9lTDNGbWRWSnlDdlpISHNidXZUQ1VKS2NBQUNBQVNVUkJWQWR3UGNGYUxUczRLQkJEQmoyQW9ZUDdRK1BzalArYisxOEFRSU1HSGxnd2R5WUVRVURiTnEyd2ZNbDhIRHA4RkF2ZVhnRkJFQXJOa0czZXRBa2VlL1JodUdnMERxOXZlOFRwczlGNC91VVpKVDYvdEhMc21Ya282aGl5YzNJeGRIQi8vUHJiWGdEQWd3UDY0ZUNoS01qbGN2aDRlV0hiOWwwQWdBdVhydUNsNmYrSFZpMWJTSThmMUw4djFxejdGSy9QZWd1cmxpNkVsNWRuc2RkNTVvVlhISTdqZit0WEF3QW1UM3dhSzk1ZkQ0UEJnS2FOR3hXWkhSb2ZYL2pmUkMvUEJtVjZ2a1JFUkVUa0dBTkNvaG9VRWhKaU55Qk1URXdzOGZHdFc3ZUdsNWVYM1QzZXpwdzVnOHpNVEhoVVlNWU9VVTJTeStYdzl2YUd0NE1RU0JSRjZQWDZJdUZoZG5ZMnNyT3prWldWaGF5c0xPbHJlN04yNzNZZW5wN0kxR3JoN3VJR3BGaVBXY3dXeUpYV21WMUtkZUczREtwbVE1Q1pwSWNpeHdpNVRJREdSUWxYTnprVUNnRUtwUUI5amhIcWZ3SkNmeThGTWk1cDRlbFpmSWhVRnQyN2RzS3BNMzhEQUk3L2VRb1BEbnJBWVgrTHhZSTFIMzRHVVJReFpOQUR1S2QxUzRmOTEzM3lPWDdZVnJSS3ZKTmFqYjM3RDJIdi9rTUFnTVFiMWxuZWVYbDZUSDN0elVKOVUvLzVuZXpoNFk2aGcvb0RBSzdFeEdMTy8wMkhzNU1UU2t1bnk4UFZhM0dsN2w4V1czN1lCZ0I0b0U4dmJOKzVCd0RRSXJ3cHVuYnFnTkRRSUNnVUNoeUl0QzZuZG5WeHdaSUZzM0U1SmhibnpsOEVZTjE3OGY0ZVhYSHdqeVA0djNtTHNXcnBRcmk0RkEwK0V4SWR6NGEzNmR1N0IzcDA2NHc4dlY0cW9tS3o3K0FmaUx0ZU9DQWNObmhBMlo0d0VSRVJFVG5FZ0pDb0JoVzM1TkpHcTlWQ3A5TkI0MkNtaVV3bVE4K2VQYkZ0MjdaaTJ5MFdDdzRmUG93SEgzeXd3bU1scXEwRVFZQ3pzek9jblowUkZCUlVZdi84L0h3cExMU0ZpTFppSWlYZDdPMzVXUjk0ZTNraE5Ua1pYbTVlQUt3aHFrRm5nTkxKdXN4WXJwRER4Y01GdVptNTBtTjgvTlFRWVlIWlpJRlhvQ2VjWGVTUUt3UW9GUUt5VXd4UXFRRzVER2paeUFtL0gwcEdnMG9JQ0Z0RjNObWJ0ZUFNUjNzT1JSMURSa1ltUWtPQ01mbTVwMHZzUDJMWVlJaWlpSzZkTzZKdG01Yll1WHNmM3Z2Z1k3dEJuY0Znc051V2s1TUx6d1llR0Q1MFVJblhMY2cyNjdCYmw0NVZVcVRrcjFObkVIUDFHanAzYkY5a2VmQ2llVzhBc0FhSXVydzhBTUNFSjhlaFZVUzRWSmpGWnNKVGowbkxrZDlhc2d4TEY4MHRjK0dZZ2xRcUpWUUZscldMb29pZmQveUdkWjkrTGgyVHkrVVlPMm80eG95eVg0R2FpSWlJaU1xT0FTRlJEWElVRUFMV1dZU09DcFVBUUk4ZVBld0doQUFRR1JtSndZTUhWOXVtOTBTMW5WS3BoSmVYRjd5OHZNcjhXSlBKQkwxZUQ3MWVENFBCSVAxcHV4VjNQRDgvSHlhVENTYVRDZm41K1RDYnpZV08yWTdidnJaWUxMQllMQkJGVWZxejROZkZIYXNNcmU2OUY1Ry8vNDd1dzlyaW9IV0NIbkt6ZEhEMWNwWDZOUEIxaHdBZzU1K1FVQkFFZUhzNVE2RnhocnVuQm5LbE5SeTBXRVJZekNZNHFRQzVRa0JFaUFJN1RTYW95ekI3enA2bWpjT2dVQ2hnTXBuUXZVdW5FdnRuWkdSQ3JWSmh6c3hwVUt2VkpmWVBEUERINUVuUFNQZUhEdTZQaHFIQjhQWHhocmVYRjFRcUpmWkhIc2JpZDk4REFIeXlkZ1VhTjJwWTZCelBUNTJCcTdGeDZOVGh2aktIZzFWTkZFVjgrdmtteU9WeVRIcG1QSElMTFB1MnZaVHk4L1B4MDgrL0FnRENtemZGc0FlTG42MFhIQmlBZ1EvMHhxKy83Y1dwTTlINDM1ZmY0Tm1uSGl2VTUvZnQzNVZybk5IbkwyTDlwMS9nNHVVWUFJQ2Zydzk2ZE8yRWg0WU1Ra2l3NHlKZlJFUkVSRlIyREFpSmFsQkpBZUdOR3pkS0RBZ0RBZ0lRSGg2T3k1Y3YyejFIWEZ3Y0dqZHVYTzV4RXBHVlFxR0FxNnNyWEYxZFMrNWNUY2FQSDE4cDV3bHQxQWp4Y1hGNHpFOEZMemNGMHJOTnlEZWFrSk9SQzljRzFvSWFna3hBQTM4UHVIbTVJdCtRRDVsY0JxV1QwaHBxbXU0VWswbEpUTCt6dk5oVGhRdW5UK09lZSsrdGxISEs1WEswYTlzR2FlbnBHRE5xT0hidTN1ZXd2eUFJbUQzekZUUnQwcWpjMTJ6YnBsV2grNy8rOWpzQWE4R1RmNGVEQUpDU1lpMmc0VmZPNGgyaXBlb3FlKy9hc3g4eFY2L2gwWkVQSWF4aENQNCtkNkhBaGEzWC9XSGJEcVNtcFVPdFVtSFdheTg3L0lCcDlNUERzSFAzUG9paWlHOS8vQmtQRFJsWW9hSWxhZWxhZlBqSjU0ajg0d2phdElyQWl4T2ZRcWNPOXlFMEpMamM1eVFpSWlLaWtwVi9IUWdSVlppbnA2ZkRKY1NsMlljUUFIcjE2dVd3UFRJeXNrempJcUs3anlBSWFOK3hJNklPSHNEQS85elpBeTR6SlFzR25hRlFYN2xTRGlkWEo2aWNWUkFFQVhLNVhGcnVtNjNOaHNsb2dHMmw2VlA5dmZIYjl1M28wYmR2cFkzMXpablRzR2I1WXFqL1ZlbTJPQVA2M1YrcW1ZYWxGWFgwVDZrcThkaFJJNHEwWjJabUlTczdHd0RnNStkYnJtdFVaZVh1dVBqcmFOcWtFWjU1WWl3QTZ6NkgwblZGRVptWldmajZuNHJQTHo3M2RJbkJYR2hJc0xTdm85bHNSbXhjZkxuSGR2am9jVHo3NG5UbzgvVFlzRzRWVmkxZGlKRWpoakljSkNJaUlxb0duRUZJVklNRVFVQklTSWpkMlgrbERRZzdkKzZNalJzMzJxM2tldmp3WVl3Wk13Wk9sYkM4ajRqcXIvNURoK0tkdVhQeDJ2eXV1S2VSRS82TzAwTVVSYVRlU0llSGp4dGNHN2dDZGlhVENZSUFiWW9XdVpsM2xxeDJpbkRIMWJOSDBhSlZLM2hVd3Y2RE5tNnVMcVh1Vzl6dlBkc3N0ZGRlZmdFYWpYT3B6eFVYZngzTDN2c0FBTkM2WlF2MDczdC9rVDR4c1hIUzEyR2hqbWVKMjJNUnJRRmhlYW9ZbDdUaWZNSlRqeUU5WFF1bDByclhYMTZCb2oyaXhZSzFIMjJBVHBlSEJ3ZjJ3OURCL1VzMTNqNjl1dU5zOUhrSWdvREdZVVZuVkpiR2R6LzlnbzgzZkFsUkZISHNyNU00OXRmSlVqMnV2RXVZaVlpSWlLZ3dCb1JFTmF3eUFrSW5KeWQwNnRRSmYvenhSN0h0ZVhsNWlJcUtRdDlLbk1GRFJQV1BRcUhBdzJQSDR0UFZxekZwMnV2SXlERWpJVFVmb2lnaUl5VUxPUms2YU55ZG9kYW9JWmZMSUZvQVU3NEorbHc5ZE5sNU1Kdk4wcm1DZmRUbzNpZ0huMy8wRzE2Zk83ZmNZOHJKelhYWWJqVGMrV0FrTjdmQWZuci8vSm1mYnlwMGpxeXNITXgrYXpFU2I5eENXbG82bGk2YVU2cTlDZjg4Y1JwTGxxOUdkazR1QXZ6OU1ILzI2eEFFQWZzTy9JRW1UY0lRRmhvQ1FSQnc5TThUMG1QS3U2elpOb093UEZXTUxRVytCOFZScTFRSURQQ1g3aGVjUWJqM3dDRWNPQlNGKys1dGc2a3ZUb1EySXhOL25qaUZKbzNDRUJvYUROSE96TVplUGJyaW93MGIwYU5yWi9qNStwUnB2RFlmZmJheFhJOGpJaUlpb3NyQmdKQ29oam5haDlCV1pkWE56YzF1SDV0ZXZYclpEUWdCWU0rZVBlalRwdytMbFJDUlE2M3Z2UmUzYjk3RWxpOCt3NFNubjhYV0kxazRjODBhSXBueVRjaEt5d2JTc290OXJFd21neUNLaUFoMXhvTnRUZmg0OVlkNDZmWFhvU3BGQUdmUEV4TmVLakVrdEhsOHd1UWl4Mzc5N1hkcHo4Qi9pejUvRWZNWEw4ZC81NzBCaGFMNHQwUVpHWm40Yk9QWDJMVm5QMFJSeEgvdWE0dlpNNmJCdzkwTnViazZ2TDFpRFVSUmhMT1RFNEtEQXhGN3pickVOamdvRUQ3ZVpTK0VBd0Jtc3pXSUswOFZZMk1aSzIwWG5FR1liekxobnRZdHNXanUvMEdoVUNBOVhZdDNWMWxuVEZxWGt0L1ptY1kyQXhFQVBOemRzSGJGRWdRR0JwVHAya1JFUkVSVWV6QWdKS3BocGFsazNMSmx5eExQRXhFUkFUOC9QeVFuSjlzOXo2VkxseEFSRVZHdWNSTFIzYVBmNE1FNHNIczNQbHJ4TGlaT25ZcjdtanBqOTZsczNFeXpIejdKQktCanVBdjYzdXVHNjVmUDRwUDN2OE9rVjE2QnAzZjVDMVlBd1B6WnIyUFcvUC9DczBFRCtIaDdGUXFtS29QUmFNVDJuWHN3WXRqZ1FzZHYzVTdDMWw5Mll2dXUzMkV3R0JBU0hJaEp6NHhIdHk0ZHBUNHVMaHFzV2I0WUgzNzhQMXk0ZEFVeFY2OUpiUThOR1ZqdU1abE1KZ0FvODNNVkJLSE1BV0hCclNsNjkreUdNU09IU3g4a05Rb0x4YnhacitIcmIzOUV6TlZyTUptc3N4TkRnZ01SNE85WDZEeU55cm0wMklaTGhZbUlpSWhxRmdOQ29ocFdXUUdoSUFqbzE2OGZObS9lYkxmUG5qMTdHQkFTVWFuMEhqQUF3UTBiWXZYYmI2Tjl4NDU0L3NFSGthRURMaVlZa0pabFFtYXVCV3FsQURlTkhLRytTclFJY1VKRzhrMTgrY0hIY05abzhOcWNPWEJ5THYzK2Z2YmNkMjhiYlAzbUN6ZzVsWDhXWWxuOTl2c0JMRi85SVVSUlJFUjRNenc0OEFFTWZLQTM1SEo1a2I0dFd6VEhlKzh1d3BKbHEzSHdqeU5RS3BWNGRPUkRlT1NoQjh0OWZTZTFHbU5HRGNmb2g0ZVZxcjhnQ09qWnZRdWVIRGNhd1dXY3hXZjRaNG0yazVNYWdpQVVtbVV1bDh2UnEzc1g5T2phQ1c4dlg0UDlrWWZSTURRWTgyZTlYcVpyRUJFUkVWSHRKNGhpU2R0WkUxRlZtekpsQ2pJek00dHQ2OXUzTDU1NTVwbFNuU2MzTnhkVHAwNjFXNnhFSnBQaHZmZmVnMmNsRmdzZ29wbzFmdng0NmVzdnYveXkwczl2c1ZnUWRmQWdvZzRjZ0xPTEMrNXAxdzdldnI3dzlQS0N3V0JBUm5vNkVxNWZ4NlZ6NStEUm9BRWVHalVLUWFHaGxUNk82bVF5bWZIRHR1M28xcmxEcVN2b0ppV240TVNwcytqZXBTTThQTnlyZUlTVjUvZjlrVENaVExpL1p6YzRPeWhrZGV0MkVzNWR1SVRlUGJ2WlhZNWRGMVgxenc4UkVSRlJiU0dVc045WS9YbUhSMVNIaFlTRTJBMElTMXVvQkFCY1hGelF2WHQzN04rL3Y5aDJpOFdDZmZ2MlllVElrZVVhSnhIZGZXUXlHWHIwNllNZWZmb2dJejBkRjg2ZFEySjhQUDQrZFFvcXRScGUzdDVvM3FJRmhqM3lDT1QxSkRoU0tPUVlNM0o0bVI3ajcrZUxCd2YycTZJUlZaMEgrdlFxVmIvQUFQOUN4VTJJaUlpSXFINnBIKy9raWVxNGtKQVFuRHQzcnRpMnhNUkVpS0pZNnVJaUR6endnTjJBRUFEMjc5K1A0Y09IMTZzWklFUlVQUnA0ZWFGcno1NDFQUXdpSWlJaUlxcGtzcEs3RUZGVmM3UVBvVTZuUTBaR1JxblAxYkJoUTdSbzBjSnVlMlptSnY3ODg4OHlqWStJaUlpSWlJaUk2aThHaEVTMVFHa0tsWlJGLy83OUhiYnYyYk9uVE9jaklpSWlJaUlpb3ZxTEFTRlJMUkFjN0hnVC9MSUdoQjA2ZEhCWWlPVEtsU3VJajQ4djB6bUppSWlJaUlpSXFINWlRRWhVQ3pnN084UEh4OGR1KzQwYk44cDBQcmxjanI1OSt6cnN3MW1FUkVSRVJFUkVSQVF3SUNTcU5Sd3RNeTdyREVJQTZOT25EK1J5dWQzMnFLZ281T1RrbFBtOFJFUkVSRVJFUkZTL01DQWtxaVZDUTBQdHR0MjRjUU9pS0picGZCNGVIdWpjdWJQZDl2ejhmRVJHUnBicG5FUkVSRVJFUkVSVS96QWdKS29sSE0wZzFPdjFTRXRMSy9NNVN5cFdzbmZ2WGxnc2xqS2ZsNGlJaUlpSWlJanFEd2FFUkxWRVNaV01FeElTeW56T3BrMmJvbkhqeG5iYms1T1RjZWJNbVRLZmw0aUlpSWlJaUlqcUR3YUVSTFZFWUdBZ1pETDdQNUxscVRvc0NFS0pzd2kzYjk5ZTV2TVNFUkVSRVJFUlVmM0JnSkNvbGxBcWxRZ0lDTERiWHA2QUVBQTZkKzRNVjFkWHUrMlhMMS9HNWN1WHkzVnVJaUlpSWlJaUlxcjdHQkFTMVNLT0NwV1VOeUJVcVZUbzNidTN3ejYvL1BKTHVjNU5SRVJFUkVSRVJIVWZBMEtpV2lRc0xNeHVXMHBLQ25RNlhibk8yNjlmUDRmTGwwK2ZQbDJ1UFE2SmlJaUlpSWlJcU81alFFaFVpelJxMU1oaGUzbG5FZnI0K0tCcjE2NE8rM0F2UWlJaUlpSWlJcUs3RXdOQ29scWtxZ0pDQUJnMmJKakQ5aU5IamlBNU9ibmM1eWNpSWlJaUlpS2l1b2tCSVZFdDR1Ym1CazlQVDd2dEZRa0lnNE9EMGI1OWU3dnRvaWppMTE5L0xmZjVpWWlJaUlpSWlLaHVZa0JJVk1zNG1rVllrWUFRQUI1NjZDR0g3UWNQSGtSbVptYUZya0ZFUkVSRVJFUkVkUXNEUXFKYXhsRkFlT1BHRGVUbjU1ZjczRTJiTmtXclZxM3N0cHRNSnZ6MjIyL2xQajhSVlQ4bkp5ZnBhNzFlWDRNaklhcGJDdjY4RlB3NUlpSWlJcm9iTVNBa3FtVWNWVEsyV0N4SVRFeXMwUGxMMm92dzk5OS9MM2UxWkNLcWZnVzNKYWpvN3dlaXUwbkJueGRIMjNzUUVSRVIzUTBZRUJMVk1vNENRZ0NJaTR1cjBQbGJ0MjZOeG8wYjIyM1B5OHZEM3IxN0szUU5JcW8rTFZxMGtMNk9qSXlzd1pFUTFTMEZmMTRpSWlKcWNDUkVSRVJFTlk4QklWRXQ0KzN0RFZkWFY3dnQxNjlmcjlENUJVRW9jUmJocmwyN1lEUWFLM1FkSXFvZW5UdDNscjQrY09BQXpwOC9YNE9qSWFvYnpwOC9qd01IRGtqM08zWHFWSE9ESVNJaUlxb0ZHQkFTMVRLQ0lEaWNSVmpSR1lRQTBLRkRCd1FHQnRwdHo4cks0a3drb2pxaWRldlcwaXhDVVJTeGZ2MTZob1JFRHB3L2Z4N3IxNitIS0lvQXJMTUhXN2R1WGNPaklpSWlJcXBaREFpSmFpRkhBZUgxNjlkaHNWZ3FkSDVCRURCMDZGQ0hmWGJzMkFHejJWeWg2eEJSMVJNRUFSTW5Ub1JHb3dFQWFMVmF2UFBPTzlpd1lRTmlZbUpZdUlRSTFvSWtNVEV4MkxCaEE5NTU1eDFvdFZvQWdJdUxDNTU5OWxrSWdsRERJeVFpSWlLcVdZcWFIZ0FSRmVVb0lEUWFqYmg5K3phQ2dvSXFkSTF1M2JyaGh4OStRSHA2ZXJIdHFhbXBPSGJzR0xwMTYxYWg2eEJSMVFzSUNNQ3JyNzZLbFN0WFFxZlRRUlJGN04rL0gvdjM3Ni9wb1JIVldpNHVMcGcrZlRvQ0FnSnFlaWhFUkVSRU5ZNHpDSWxxb1VhTkdqbHNyK2craEFDZ1VDanc0SU1QT3V5emJkdTJDczlXSktMcTBhSkZDeXhZc0tCUTBSSWlLbDZMRmkzdzFsdHY4ZWVGaUlpSTZCK0NhTnVBaFlocURZdkZndWVlZTg1dW9aQWhRNFpnN05peEZiNk93V0RBdEduVGtKT1RZN2ZQcEVtVDBMTm56d3BmaTRpcWh5aUtPSGZ1SEk0ZlA0NkxGeTlDcTlWeW1USGQ5Wnljbk9EcDZZbUlpQWgwNnRRSnJWdTM1ckppSWlJaXVxc0lKYno1NFJKam9scElKcE9oWWNPR2lJbUpLYlk5UGo2K1VxNmpWcXN4WU1BQS9QampqM2I3L1BqamoramF0U3NVQ3Y2NklLb0xCRUZBbXpadDBLWk5tNW9lQ2hFUkVSRVIxUkZjWWt4VVN6bGFaaHdmSDQvS212emJ2MzkvT0RrNTJXMVBUVTNGdm4zN0t1VmFSRVJFUkVSRVJGVDdNQ0FrcXFVY0JZVFoyZGxTQmNhS2NuVjFSYjkrL1J6MjJiWnRHd3dHUTZWY2o0aUlpSWlJaUlocUZ3YUVSTFdVbzByR1FPVXRNd2FBb1VPSFFxUFIyRzNQeXNyQ2I3LzlWbW5YSXlJaUlpSWlJcUxhZ3dFaFVTMFZFaElDdVZ4dXQ3MHlBMEpYVjFjTUdUTEVZWjhkTzNZNExHWkNSRVJFUkVSRVJIVVRBMEtpV2txaFVDQWtKTVJ1ZTJVR2hBQXdjT0JBZUhoNDJHM1g2WFRZc1dOSHBWNlRpSWlJaUlpSWlHb2VBMEtpV3N6Uk11TnIxNjVWNnJYVWFqVkdqQmpoc00vdTNidVJrWkZScWRjbElpSWlJaUlpb3ByRmdKQ29Gbk1VRUthbHBTRXpNN05TcjllN2QyLzQrdnJhYlRjYWpkaTZkV3VsWHBPSWlJaUlpSWlJYWhZRFFxSmF6RkVsWXdDNGV2VnFwVjVQb1ZCZzFLaFJEdnNjT0hBQXljbkpsWHBkSWlJaUlpSWlJcW81REFpSmFyR3dzRERJWlBaL1RDczdJQVNBcmwyN0lqUTAxRzY3Mld6R2p6LytXT25YSlNJaUlpSWlJcUthd1lDUXFCWlRxOVVPdzdxcUNBZ0ZRY0Nqano3cXNFOVVWQlFTRWhJcS9kcEVSRVJFUkVSRVZQMFlFQkxWY2syYk5yWGJGaHNiQzFFVUsvMmE5OTU3TDhMRHcrMjJpNktJNzcvL3Z0S3ZTMFJFUkVSRVJFVFZqd0VoVVMzWHJGa3p1MjE1ZVhtNGRldFdwVjlURUFTTUdUUEdZWitUSjA4aUppYW0wcTlOUkVSRVJFUkVSTldMQVNGUkxlZG9CaUZRTmN1TUFTQThQQnp0MnJWejJHZkxsaTFWTW9PUmlJaUlpSWlJaUtvUEEwS2lXaTR3TUJBYWpjWnVlMVVGaEFEdzZLT1BRaEFFdSswWEwxN0VYMy85VldYWEp5SWlJaUlpSXFLcXg0Q1FxSllUQkFGTm1qU3gyMTZWQVdGb2FDaTZkdTNxc00rbVRadGdOQnFyYkF4RVJFUkVSRVJFVkxVWUVCTFZBWTZXR1Nja0pGUnBRRGR5NUVqSTVYSzc3V2xwYWZqNTU1K3I3UHBFUkVSRVJFUkVWTFVZRUJMVkFZNENRclBaalBqNCtDcTd0cCtmSC9yMDZlT3d6NDRkTzVDVWxGUmxZeUFpSWlJaUlpS2lxc09Ba0tnT2NGVEpHS2phWmNZQU1HTEVDRGc1T2RsdE41bE0yTFJwVTVXT2dZaUlpSWlJaUlpcUJnTkNvanJBemMwTmZuNStkdHVyT2lEMDhQREF5SkVqSGZZNWRlb1VUcDA2VmFYaklDSWlJaUlpSXFMS3g0Q1FxSTV3dE15NHFnTkNBT2pmdnorQ2c0TWQ5dm5xcTYrUW41OWY1V01oSWlJaUlpSWlvc3JEZ0pDb2puQzB6RGdsSlFYWjJkbFZlbjI1WEk2bm5ucktZWi9rNUdUOCt1dXZWVG9PSWlJaUlpSWlJcXBjREFpSjZnaEhNd2lCNnBsRjJMSmxTM1RwMHNWaG41OS8vaGxwYVdsVlBoWWlJaUlpSWlJaXFod01DSW5xaUxDd01DZ1VDcnZ0c2JHeDFUS09jZVBHUWExVzIyMDNHbzM0K3V1dnEyVXNSRVJFUkVSRVJGUnhEQWlKNmdpRlFvR3dzREM3N1RFeE1kVXlEaTh2TDR3WU1jSmhuK1BIaitQY3VYUFZNaDRpSWlJaUlpSWlxaGdHaEVSMWlLTmx4ckd4c1JCRnNWckdNV2pRSUFRRUJEanNzM0hqUnBoTXBtb1pEeEVSRVJFUkVSR1ZId05Db2pyRVVVQ1ltNXVMcEtTa2FobUhRcUhBazA4KzZiRFB6WnMzc1h2Mzdtb1pEeEVSRVJFUkVSR1ZId05Db2pyRVVTVmpvSG9LbGRqY2M4ODk2TkNoZzhNK1AvMzBFekl5TXFwcFJFUkVSRVJFUkVSVUhnd0lpZW9RWDE5ZnVMbTUyVzJ2cmtJbE5vOC8vamlVU3FYZGRyMWVqODJiTjFmamlJaUlpSWlJaUlpb3JCZ1FFdFVoZ2lBNFhHWmNuVE1JQWNESHh3Y1BQZlNRd3o1UlVWSDQrKysvcTJsRVJFUkVSRVJFUkZSV0RBaUo2aGhIeTR6ajR1SmdOQnFyY1RUQWtDRkQ0T2ZuNTdEUHA1OStDcDFPVjAwaklpSWlJaUlpSXFLeVlFQklWTWM0bWtGb05wdXJmWm14VXFuRUUwODg0YkJQZW5vNnZ2NzY2Mm9hRVJFUkVSRVJFUkdWQlFOQ29qcW1TWk1tRHRzdlhicFVUU081NDc3NzdrTzdkdTBjOWpsNDhDRE9uajFiVFNNaUlpSWlJaUlpb3RKaVFFaFV4MmcwR2dRSEI5dHRyNG1BRUFER2p4OFBoVUxoc005bm4zM0dwY1pFUkVSRVJFUkV0UXdEUXFJNnFFV0xGbmJicmx5NUFyUFpYSTJqc2ZMejg4T29VYU1jOXVGU1l5SWlJaUlpSXFMYWh3RWhVUjNrS0NEVTYvVzRmdjE2Tlk3bWpzR0RCenNzb2dKWWx4cWZPWE9tbWtaRVJFUkVSRVJFUkNWaFFFaFVCemtLQ0lHYVcyWXNrOGt3YWRJa0tKVktoLzI0MUppSWlJaUlpSWlvOW1CQVNGUUhlWHQ3dzlmWDEyNTdUUVdFQUJBWUdJalJvMGM3N0tQVmFyRnAwNlpxR2hFUkVSRVJFUkVST2NLQWtLaU9jalNMOE5LbFN4QkZzUnBIVTlqQWdRTVJIaDd1c0U5a1pDUk9uejVkVFNNaUlpSWlJaUlpSW5zWUVCTFZVUkVSRVhiYnNyT3pjZnYyN1dvY1RXRXltUXpQUGZjY1ZDcVZ3MzRiTm14QWJtNXVOWTJLaUlpSWlJaUlpSXJEZ0pDb2ppcHBIOEtMRnk5VzAwaUtGeEFRZ0RGanhqanN3NlhHUkVSRVJFUkVSRFdQQVNGUkhlWHY3dzhQRHcrNzdUVzVENkZOLy83OUhjNTBCSUJEaHc1eHFURVJFUkVSRVJGUkRXSkFTRlJIQ1lKUTRqNkVOVTBRQkR6MzNITlFxOVVPKzMzMjJXZGNha3hFUkVSRVJFUlVReGdRRXRWaGptYm5wYWFtSWowOXZScEhVencvUHorTUd6Zk9ZWitNakF4OCtlV1gxVFFpSWlJaUlpSWlJaXFJQVNGUkhWYlNQb1MxWVJZaEFQVHQyeGV0VzdkMjJPZnc0Y000ZXZSb05ZMklpSWlJaUlpSWlHd1lFQkxWWVNFaElkQm9OSGJiYTB0QUtBZ0NKazZjQ0Njbko0ZjlQdnZzTXlRbkoxZlRxSWlJaUlpSWlJZ0lBQlExUFFBaUtqK1pUSVlXTFZyZzFLbFR4YmJYbG9BUUFIeDhmUEQ0NDQvanM4OCtzOXRIcjlmamd3OCt3Tnk1YzZGUThOY1RFUkVSRVFIdHQ4UkxYNThjRThiamRmajR5VEZoMHA5RVZMc0lvaWlLTlQwSUlpcS9IVHQyNEp0dnZySGJ2bTdkT3JpNnVsYmppT3dUUlJITGxpM0QzMy8vN2JEZmtDRkRNSGJzMkdvYUZSRVJFUkhWWmd5VTZoZCtQNGxxaGlBSWdxTjJMakVtcXVOSzJvZnd5cFVyMVRTU2t0bVdHanRhRmcxWVE4K3paODlXMDZpSWlJaUlpSWlJN200TUNJbnF1RWFOR2tHbFV0bHRyMDNMakFIQXk4c0xUei85ZEluOTFxOWZqNHlNaktvZkVCRVJFUkhWYXB4dFZyL3crMGxVT3pFZ0pLcmpGQW9GbWpWclpyZTl0Z1dFQU5DMWExZmNmLy85RHZ0a1oyZGozYnAxc0ZnczFUUXFJaUlpSWlJaW9yc1RBMEtpZWlBaUlzSnUyN1ZyMTJBMEdxdHhOS1V6ZnZ4NEJBVUZPZXh6L3Z4NWJOMjZ0WnBHUkVSRVJFUkVSSFIzWWtCSVZBODQyb2ZRYkRZakppYW1Ha2RUT21xMUdpKy8vREtVU3FYRGZsdTNic1daTTJlcWFWUkVSRVJFVk5zVXJJcExkUisvbjBTMUV3TkNvbnFnV2JObWtNdmxkdHRyNHpKakFBZ0pDY0g0OGVNZDloRkZFUjkrK0NHU2s1T3JhVlJFUkVSRVJFUkVkeGNHaEVUMWdFcWxRdVBHamUyMjE5YUFFQUI2OSs2TnpwMDdPK3lqMCttd2V2WHFXcmxVbW9pSWlNb3ZKU1VGT3AydVNxK1JrNU9EbXpkdmxyby85ejhtSXFLN0VRTkNvbnJDMFQ2RWx5OWZSbjUrZmpXT3B2UUVRY0NFQ1JQZzYrdnJzTi8xNjlmeHYvLzlENklvVnRQSWlJaUlxS3JEdS9QbnorUHh4eC9IeG8wYmtaT1RVeVhYeU16TXhOTlBQNDI1YytmaTFLbFRoZG9zRmd1ZWZmWlovUHp6ejlKempZK1B4L1RwMDNINjlPbEtHNFBaYk1hQ0JRdHc0Y0tGU2p2bjNZUlZiK3NYZmorSmFpY0doRVQxaEtOOUNQUHo4M0hseXBWcUhFM1phRFFhVEpreUJRcUZ3bUcvUC83NEEvdjI3YXVtVVJFUkVkR3VYYnV3WXNXS1VnV0YrZm41ZVBYVlYzSGt5SkZTbjErbFVpRW5Kd2RmZnZrbFhudnROZVRsNVpYcWNVYWpFUXNXTENqVit4dVZTZ1ZSRkhIMDZGR3NXTEVDQ1FrSlVwdE1Kc1BObXpmeC92dnZZK3pZc2RpeFl3YzBHZzJpbzZNeFk4WU1mUFhWVnc3UExZb2lGaTFhaEhYcjFpRTNOOWR1UDdsY2pxaW9LRXlkT2hYVHAwL0h6cDA3WVRBWVN2VmNxZW9aamNaQ3IzR1R5VlRoY0Z3VVJVUkdSaUl6TTdQYzU5QnF0VGgzN3B6ZDl1enNiQnc2ZElpelhvbW9VamorM3pnUjFSbmg0ZUVRQk1IdURMdm82R2kwYXRXcW1rZFZlazJhTk1INDhlUHh2Ly85ejJHL0w3LzhFbUZoWVdqV3JGazFqWXlJaU9qdUpaZkxzV3ZYTGh3NWNnVHU3dTRPKytyMWVxU2twQ0E2T2hwUFB2a2tIbi84Y1FpQzRQQXh0bUpsS3BVS3ExYXRnck96TTdLenM3Rm16UnFIVzR2Y3ZuMGJzYkd4T0hmdUhOYXNXWU9BZ0FDN2ZRdCtBTGxreVJLRWhvWVdhbGVwVkRDWlRKZ3laUXI2OSsrUGpJd01BTmFDYXFOSGozWTRma0VRRUJ3Y2pNMmJOK1BRb1VOWXVIQ2gzZmNvS3BVS2VyMGUzdDdlV0wxNk5UNzg4RVAwNmRNSDQ4ZVBMM0VsQlZXY3lXVENzV1BIMEsxYnR5S3Z5NXljSER6MzNITVlPM1lzaGc4ZkRwMU9oMmVlZVFiRGh3L0h3dzgvREE4UGozSmRiL1BtelZpMWFoV21USm1DZnYzNmxma2NlWGw1bURadEd0cTFhNGVubjM0YXJWdTNMbktOaFFzWHd0L2ZIdzgvL0RBR0R4NE1qVVpqOTN4R294RXFsYXJRTVZFVUVSTVRnK2JObTl0OVhGSlNFcHljbk1yMTkwQkVkUWRuRUJMVkV4cU5CbUZoOXFmck8vcjBzYmJvMDZjUGV2WHE1YkNQMld6R21qVnJvTlZxcTJsVVJFUkVkeTliRWJTc3JLd1MrNVpuRnBQdC9ES1pUQW8yM056YzBMRmpSMFJGUmRtOXhjYkdBckRPc0pvMWE1YkRXVm95MlozLzhxalZhcnZ0QitKT3VRQUFJQUJKUkVGVUhUcDBnQ0FJVXFDb1VDaHcrL1p0eko4LzMrRnN2eWVlZUFLK3ZyNUlTVW5CbTIrK2FiZXY3YndEQnc3RVcyKzloZno4Zk96Y3VST3paOCsyZTI2eXFveXF0MXF0Rml0V3JNQ1VLVk1LelNJRnJPRnRWbFlXUHZua0UremV2UnRLcFJJNU9UbjQrdXV2Y2VqUUlZZm5UVTlQeC9mZmZ3K3oyVnpvdUZLcHhPelpzNkhYNjdGMDZkSWk3OFZQblRxRmQ5OTkxK0gyT2JZdzcrclZxOFVHOUxiWGMwWkdCalFhamRSLzE2NWR4UzdaWDd0MkxlYk9uWXYwOUhUcG1DQUllUG5sbDdGbzBTSjgrT0dIeGQ1bXpweUpwVXVYVnRwV1A2eGlURlE3Y1FZaFVUM1NwazBieE1YRkZkdDI3ZG8xNU9ibXdzWEZwWG9IVlFhQ0lPQ3BwNTdDOWV2WDdUNFB3UG9HYjlXcVZaZ3paMDZSVDBHSmlJaW84dGdDUEkxR2d3MGJOampzdTMvL2ZpeFpzZ1FhalFaUFBQRkVxYzVmTUx3RHJCOEV5dVZ5REJnd0FHM2F0RUZnWUdDSnN4RExlbzJQUC80WThmSHhVbUNuMStzQkFNdVhMNGRTcVlUSlpKS096NWd4QTFxdEZtKy8vVGJtejU5ZjdGaFVLaFdHREJtQ3p6Ly9IT25wNmJoNTgyYXh4ZU1LanFOTGx5NTQ1cGxuOE9tbm44Sm9OQ0lwS1FuKy92NFZlcDdrbUsrdkx5WlBub3lsUzVkaTZ0U3ArUGpqajZXWm03YVpySTBiTjhiUW9VT2wyYXUyKzQ0NE9UbmhvNDgrd3ZidDJ4RVNFbEpzZTA1T0R0YXVYUXR2YjIvcCtPblRwMkV3R09EajQ0TUpFeVlVZTI3YmE5VFgxeGY1K2ZuNDhNTVBDN1hiUW5tNVhJNXIxNjdoNDQ4L1JsWldGdmJ1M1lzREJ3NWd5WklsaFY1M2d3WU53aXV2dklJWFgzd1JTNWN1UmFOR2paQ1ZsUVdsVW9uSXlFaUh6ek1wS1FueDhmRm8xS2lSdzM1RVZIZHhCaUZSUGRLbVRSdTdiYUlvMW9tTnNWVXFGVjU1NVJXNHVybzY3R2Q3RThTaUpVUkVSRlhuMytGYVZaNC9KeWNIMDZaTnc0NGRPd0FBUVVGQkZRNEhBUlE2UjN4OFBMWnUzWXJqeDQ5THN4RnRnZUNmZi82SnFLZ29IRDkrSElBMXJMU3RXRGg4K0REV3JsMXI5eG85ZS9ZRUFEUnYzdHh1Z1BMdjV6SnExQ2cwYjk0Y2FXbHBtRHg1Y3BrcUxWUDU5T3ZYRHdFQkFjakp5Y0hGaXhlbDQ3WWczS2JnNjFLbjAySFJva1YyVjY4NE96dERFQVRjdkhrVENRa0pTRWhJd0prelozRHMyREVjTzNZTTd1N3VDQW9LUW5aMnRuUXNQajRlM3Q3ZUNBb0t3c0dEQjRzVXp3R3NyejliQUppUmtZR3NyQ3hjdUhBQlAvMzBrM1RidG0yYk5FYmJzYjE3OXdJQVRwdzRnWFhyMWhVNlo2dFdyZEN0V3pla3A2ZGovZnIxdUhMbENwNTY2aWtBZ0tlbkovYnMyVlBrdG12WExnQkFXRmdZdzBHaWVvNHpDSW5xa2ZEd2NDaVZTcnNWaTZPam85R2hRNGRxSGxYWitmajRZUExreVZpMmJKbkRBUERZc1dNSUNnckNJNDg4VW8yakl5SWl1bnRVZGtCNC9mcDF6Smd4UTFxR2F3dEE5SG85eG80ZEM0UEJnRXVYTGtHajBhQlBuejZsT3FmQllDaXlkUGlKSjU2UWxsZ1dmQzh4Zi81OEtSQ2NPSEVpeG93WmcwY2VlUVRaMmRuWXNtVUx2THk4a0pPVGc0Y2ZmaGdhalVZS1lFclNzR0ZEdlBiYWE4alB6OGRqanoxV2JCL2JNdTJsUzVkS005Wk1KaE1NQmdNTUJnUGVmUE5OckZtekJtNXVicVc2NXQya3NxcmVDb0tBb1VPSDR1alJvemgvL255UklqU0ppWWw0L3ZubkM5MS85dGxua1pxYUNxMVdpMlhMbGhVSkV3VkJnRnd1aHlBSStPS0xMd0JZQTd2aHc0ZERKcE5oOU9qUjBpekVvVU9Id21Bd29GMjdkaGd4WWdRVUNvWGRMWUpXcjE0dHpXUk1UMC9IakJrejRPUGpnejU5K3NETnpRMXl1UndXaXdYYnRtMkRScVBCd0lFREFWakQ3SVlORzJMQmdnWEZyclFaTkdnUW9xS2lFQm9haWw5KytRWDMzbnN2L3Y3NzczTCtqWllQcXhnVDFVNE1DSW5xRWFWU2lZaUlDTHYveU5lRmZRaHQ3cm5uSG93YU5RcmZmZmVkdzM0Ly9mUVRnb0tDMEtWTGwyb2FHUkVSMGQzRE51dE5yOWRqMXF4WkR2c1czTmZNbm9ZTkcyTENoQW5ZdEdrVGZIMTlvZFZxa1pDUUFFRVEwS0pGQzZuZnJsMjcwS0pGQ3dRRkJkazlseWlLV0xObURXSmpZN0YwNlZJNE9UbEpiYSsrK2lvV0wxNHNGU1N4dlFkcTFxeVpGSnBjdUhBQkJvTkJDZ3ovelZHUmxPSjRlbnFpWmN1V2lJbUp3Zjc5KytIcjZ5c0ZsN2R1M1pLQ1NsZFgxMEtGSkFvV0tQbjY2NjhMQlZSVStjYU1HWU14WThZZ096c2JodzhmaGtLaGtQYjNrOGxrY0hWMWxiNVhNcGtNUVVGQjB1c3dNakt5Mk9CYUVJUkNTNEJ0ajNkemM4UDE2OWNMSFZlcjFWQ3IxWGoxMVZlaDBXanczbnZ2RmJ1OFBEbzZXaXErNCsvdmo0eU1ES1NtcHVMYXRXdEZ0dUt4elNDMFNVNU94dno1ODRzTkNUdDA2SUJ4NDhaaDJMQmhlT2FaWnpCejVzeHFEd2lKcUhaaVFFaFV6N1JwMDhidVAvSzNiOTlHYW1vcWZIeDhxbmxVNVROczJEREV4c2JpeElrVER2dlo5cEJwMnJScE5ZMk1pSWpvN21BTENNMW1NODZjT2VPd2IybTMvUmc0Y0tBMDIrbWpqejVDUWtJQzFHbzFWcXhZZ1owN2QrS2pqejRDQUV5ZVBMbkU2K2wwT2dEQXZIbnpzSGp4WW1sbVh2djI3ZkhERHo4QWdEUWpFQURtekprRGYzOS9wS2FtSWlrcENXcTFHZ2FEUVpvRlZwQkdvOEdKRXljUUZoWlc3SHVucFV1WFN0Y1hSUkhIangrSHA2Y24zbmpqRFV5Yk5rMzZ1ek9aVElWbUZiWnIxdzR2dmZTU05GYXFYZ2NPSElEWmJFYS9mdjJ3Y2VOR0FOYlg5NkJCZ3hBVUZJUVZLMVlVdVY4UzIydS9ZRWdIQUptWm1VV09BU2kwTkhqbXpKbFl0V29Wdkx5OHBQYno1ODhqSVNFQm5wNmVBQUFYRnhkMDdOZ1JDb1VDano3NktQUjZQZno4L0NBSUFvWU1HUUovZi85Q3N5RjFPaDFXckZpQjNOemNJZ0doVXFuRWhBa1Q4UDMzMzBNdWw2TkxseTVZdlhwMWFmN3FpS2llWTBCSVZNODQyb2NRc0g2Q2Z2Lzk5MWZUYUNwR0VBUzg4TUlMV0xod1laRnFjd1hsNStkajFhcFZXTGh3WWFFM1YwUkVSRlF4dHBETHhjVUZXN2R1ZGRqWFZxU2tMRTZlUEFuQSttLzVIMy84Z2NHREIrUGN1WE80ZVBFaVBEdzhwSDYycGNlQWRaWEJ2L2Z6TTV2TjJMWnRHMGFOR2xYaU5XTmlZckIyN1ZxY08zY09FUkVSc0Znc2FONjhPVmF1WEFuQUd1aTV1TGlnVmF0V1dMUm9FUVJCd09USms5Ry9mLzlDNStuUm93Y1dMRmhRS0JoTlRVM0ZzV1BIMEs1ZE8rbll6cDA3b2RWcTBhaFJJOFRGeFdISGpoMDRmLzQ4WnMrZXpUM2RTcW45bHZoeUwwdU5qSXpFcGsyYnBQdHhjWEdReVdSd2QzZEh4NDRkS3p3MlVSU2wxOHhISDMwRVB6OC9tTTFtREI0OEdFMmFOSkVDYndBWU9YSWs1SEk1dnYzMlc0Zm50TzBkNk9mbkI4QTZnL2ZHalJ2SXk4dkR3b1VMaS9SUFMwdkR5eSsvTE4zWGFyVklTa3BDV2xvYWxpOWZMaFU3S1RqbVgzNzVCVDE2OUlCS3BaTEM5bjhYUWZuM1l5cExSYjZmUkZSMUdCQVMxVE9ob2FGd2QzZVg5cm41dCtqbzZEb1RFQUxXeW0rdnZ2b3E1cytmYi9jNUFkWlBhRmVzV0lFNWMrYkEyZG01R2tkSVJFUlVmMVZHa1JCN1VsSlNjTzNhTlFEV2dHL0JnZ1hvMjdjdlhuLzk5U0t6NnhJU0VxUktyKys4ODA2eGU2dVZ4cng1OHhBYkd5dmR0eFdxdUhMbENxNWN1VktvNzlHalI2V3ZVMU5UaTV5cmUvZnVXTHQyTFFJQ0FwQ1ptWWtKRXliQXhjV2wwQkxoM054Y2JOeTRFZjcrL21qZnZqM2k0dUxRdTNkdkhEeDRFRk9tVE1IVXFWTXhZTUNBY2owWEtwMmVQWHRpNzk2OVNFaElnTHU3T3l3V0M1eWNuQW90OHk1SmJHd3NidDI2aGU3ZHV4ZHB5OHZMQTJBdFZtSmJLbXcybXdGWVgrTzI0Tm5XdCtCU2VIdTZkKytPNE9CZ2pCMDdGci8vL2p1Y25KelF2WHQzYk5pd0FUcWREdUhoNGRMK29CRVJFWVVlZS9IaVJRUUZCU0VpSWdKbXN4bTdkdTBxVW9uNXlKRWp1SG56SnFaT25RckFHdEFiRElaaVp6dmEyUFlOSmFMNml3RWhVVDBqQ0FMYXRHbURxS2lvWXR2UG5Uc0hVUlNyOUExL1pmUHg4Y0gwNmRPeGVQRml1L3NFQWRhTnoxZXZYbzNYWDMrOXlDZWxSRVJFVkx2czNic1hvaWhDcVZSQ0VBUzR1TGhnMzc1OThQRHd3T1RKazNIZ3dBRkVSMGRMVlZadGR1N2NpZkR3Y0xSczJkTGgrYlZhTFk0ZE80YURCdzlLeDlMVDAvSGlpeStpZS9mdWVPS0pKd3JOakxTRmtBV1AyV1lOMnBaRS8xdDRlRGdBNndlVnhWbS9majB5TWpJd2E5WXNuRDE3RmdBd1lNQUF0RzNiRm12V3JNR3laY3R3N2RvMVRKbzBxVTY5TjZ0TEJFSEFnZ1VMQU54WlNpeVR5YkIrL2ZvaSswd1dWNlRrK2VlZlIySmlJaXdXQ3hZdlhvejI3ZHNYZW94ZXJ3ZUFRc1ZsYk9mTnljbkIvdjM3cGVQNStmbkl6OCtIeVdSeStGNTE3Tml4QUFxL3JvWVBINDdodzRkandJQUIwR3ExZG92WkNJSWc3Um42Ny9EUVpzdVdMV2pRb0FIdXUrOCtBTmJ3THlJaUFyR3hzVkFvRk5pMmJaczAyM0h6NXMwWU5Xb1VldmZ1YlhlOFJGUS84SC9RUlBXUW80QXdPenNiQ1FrSmFOaXdZVFdQcW1LYU5XdUdTWk1tT1Z6NkFGZ0QwRTgrK1FRdnZQQUMzMmdURVJGVkVyMWVqL256NXp2c1U5d3NPMGQrLy8xM2VIdDdRNlBSSUNVbEJRTUhEc1EzMzN5REd6ZHVBQUMyYjkrT00yZk9ZTisrZlhqZ2dRZWt4NTA4ZVJJYk5tekF1KysrVzZpd1NVRXZ2L3d5TGwyNlZHUlo1SHZ2dllmZzRHQzdnVjVsT25EZ0FIYnQyb1ZPblRxaGI5KytPSExraU5SbTIyZDUrL2J0K1A3Nzd5R0tJbDU0NFlVcUgxTmRWZG5MVWYzOC9OQ3ZYejk4OWRWWENBd01sUGFmVkNnVVJZcVV1THE2U2tIYlR6LzloR2JObWtsRlRRRHI4bDdBK29IMjVjdVg4ZnZ2djB1dnIyYk5taFhhL3NjMlEyL2x5cFdZT1hObXVjYXVVcW1nMVdvUkdCaFlwTTFrTWtFVVJZaWlpT0RnNEVKdHg0NGR3K0hEaHlFSUFzNmZQNDlodzRaQkpwTkJGRVc4ODg0N2FOV3FGWVlOR3lidGUyZ2psOHZ4elRmZkZLa1VYaEZjWGt4VU96RWdKS3FIU3RxSE1EbzZ1czRGaEFEUXRXdFgzTHAxeStIeUJ3Q0lpb3FDcDZlbjlPa3JFUkVSVll6WmJMYjc0V041bkRoeEF2SHg4UmczYmh4KysrMDNBTURRb1VQeHd3OC9ZT0RBZ1VoSVNKQm0zSVdIaDZOMTY5YlN2Ly9QUC84OFhuamhCY3lhTlFzclY2NHNkaCsvZnYzNjRlTEZpNURMNVJnMWFoUzJiTmtDQU5Lc0xWc2dWREQ0dEMwVkxVMFlXcEtyVjY5aXhZb1Y4UGYzbDRLZzNOeGNBSGYyY252aGhSZHc4dVJKM0x4NUV6Lzg4QVA2OWV1SDVzMmJWK2k2VkhvalJvekFpQkVqQUZpWEVELy8vUFBvMkxFajVzeVpBNVBKaE1HREI1ZXFTSWt0SUF3T0RrYlRwazN4L3Z2dk8xeTZEZ0I3OXV4Qnk1WXRNV3pZc0RLUFd5Nlh3MlF5U2EvWGdteExtejA5UFl2TU1QVHc4TUNWSzFjUUV4TUR3RnJOR0xET09HemZ2ajJ1WDc4T29IQlZiWnZLREFlSnFQYVMxZlFBaUtqeWVYcDZGdm5Vc0tCejU4NVY0MmdxMThNUFA0ek9uVHVYMkcvSGpoM1NmemlJaUlpb2ZHeGhsb3VMQy9iczJlUHdObnYyN0ZLZjk5dHZ2NFZLcGNMRER6OHNCV2UyU3F5OWV2WEM1czJiSVlvaWZIMTlNVy9lUERScDBrUjZySStQRDBhT0hJbnM3R3pNbmowYjZlbnBSYzQvWXNRSWRPblNCYk5telhMNGdhRXQrSXlLaXNLcFU2ZUtIQ3VQcEtRa3pKa3pCeXFWQ3YvOTczK2xZaXM1T1RrQTd2eWRxdFZxdlBUU1M5TGpiUHN4VXZXekxTbnYyN2R2bVIrYm5Kd01BR2phdENua2NqbmVmdnR0L1BMTEx4ZzVjaVFDQWdMdzAwOC9ZYytlUGZqKysrL2g3ZTBOQUpnNGNXS1JmUUZMU3lhVFFSQUVxRlNxWW0vMlJFUkVZTldxVlZKSTNyaHg0MEx0dGlEejM4Y0wrdjc3NzNIOCtQRnlqWnVJYWo4R2hFVDFsS05aaEJjdlhuUzRsMTl0SmdnQ0prMmFWT2cvQ3ZaczJyU0piMktJaUlocW1kT25UK1BreVpNWVBYbzAzTnpjWURBWXBORE15OHNMTjIvZXhMNTkrd0FBVTZkT0xiYVl4T2pSbytIaTRvS1VsQlFzWExpdzJBcXJzMmJOS3JFd1c4SGdjOE9HRFVXTzJaUzJnbXR1Ymk3ZWVPTU5tTTFtTEZ1MnJORHNSdHVNTDR2RkloM3IxS21UOUo3TjNuNXhaSzE2VzFYMjc5K1BYYnQyb1dmUG51aldyUnVBT3pQeENuNnY3TEVGdS9mY2N3OEF3TlhWRlU1T1Ruanl5U2RoTnBzeGQrNWNhTFZhdlBYV1cwaExTOFBnd1lNeFpzeVljbStGSXdnQzVISTV3c1BEaTl4S2VuK2NtNXNyL1IvQXk4dXJVSnR0Q2Z5LzkxZ3M2S3V2dmlxMFZMNjhxdkw3U1VUbHh5WEdSUFZVbXpadDdNNmdNeHFOaUltSnFiTnZSRlVxRlY1OTlWVXNYTGhRK3RTMk9LSW9ZdDI2ZFhCM2Q2K3p6NVdJaUtnbWxUWVlLOHY1MXE5Zmo2Q2dJSXdiTjA2YVBWalFoeDkrQ0xQWmpHSERocUZMbHk3Rm5rZWowZURCQngvRWQ5OTloM1BuemlFcUtxcEloVmxIVldyTCtyd2NCVVdpS09MTW1UT0YrcjcvL3Z0U1JWc2IyM08xaFU4MlU2Wk13YUZEaCtyazlpOTFqZTI5Y1ZwYUdxNWN1WUxvNkdpc1g3OGV2WHIxd2h0dnZDSDFzMzJQL3YyOUtzN1pzMmNSR2hwYVpQV09ScVBCckZtek1IUG1URHp4eEJNd0dvMzR6My8rSTFVT0xpOVJGRXVzT0d6UEgzLzhBY0M2VExuZ3N1RzR1RGdjUG53WW5wNmU2TlNwazkzSDYvWDZZcGMyRTFIOXdJQ1FxSjZLaUlpQVhDNjMrOFltT2pxNlRvZG1IaDRlbURsekpoWXNXSURzN0d5Ny9Vd21FMWF1WElsWnMyWTVYREpCUkVSRVJaVm1CbFZaaUtLSUJnMGFZTnEwYVZDcjFkTHlZTnQxRGg4K2pHUEhqcUY1OCtZbEZ1MFlNR0FBdnZ2dU93QncrSUZoY2NyNnZPejFqNG1Kd2VyVnEzSHg0a1dvMVdvWURBWVlqVVlrSlNVVkNRaDFPaDBBYXlYYmdwbzJiWXFtVFp1V2FUeFVOams1T1ZpK2ZEa09IejZNY2VQR1FhdlZZdkxreVFDQUlVT0dZUExreVZBcWxWSi8yL2VvNFB0b1VSU1JrWkVCVjFkWHFlK05HemR3L2ZwMVRKdzRzZGpyNnZWNnVMdTdTNi96dG0zYlFxL1h3OVhWdGR6UHhXS3h3TlBURTk5KysyMlJ0dlQwZEl3Wk04YnVZMjE3YnpvN08wdkhFaE1UcFgwWFgzcnBKV21ac2lBSXlNL1BoeWlLVW1Wa3M5bU1DeGN1UUtmVE9RemdpYWh1WWtCSVZFODVPVG1oZWZQbTBpYkovM2J1M0RtTUdqV3Fta2RWdWZ6OS9URmp4Z3dzWHJ3WUJvUEJicis4dkR5OCsrNjdlUFBOTnhFU0VsS05JeVFpSXFyYmJNRllibTZ1Vk5EaC85bTc3N2lxeS82UDQ2OXpEcHZERWdSRkVYRGhBTGRJYmpPem9aVzNsbWFPekVyTHJFekxsVGFjYWFiVi9UTXJSNldwV1dtbHBPYnR3ajBTQlJRRk40aUF5QkE0SE9DTTN4L0VFV0lkbEtIeWVUNGVQRHpuWE5mMysvMGNFRDNuZmE1Umt2eXBpNldOemxNcWxjeWRPeGVsTW0rbG80TFRicE9UazFtOGVERzFhOWRtOXV6WnBhNm5CdURqNDRPUGp3OVhybHloZmZ2Mmhkb3VYcnpJM3IxNzhmYjJObDJydU9kbDdpWWx4UVdFYTlhc1ljMmFOZWoxZXZ6OC9KZzFheGFob2FFc1hMaVFpUk1uMHFGREI3cDA2VUxqeG8zeDhQQWdNek1UTnpjMzZ0U3BZL28rYWJWYU1qSXlTRTlQSnlVbGhaU1VGTHAyN1lxTmpVMnB6NzJtdVp0ZGI5UFQwM250dGRkSVNFaWdkKy9ldlBUU1N3RFVyMStmRlN0V0VCd2N6SjkvL2ttdFdyVk00VjkrbUt2WDZ4azVjaVNabVpta3A2ZGpNQmo0NXB0dlRCODZiOTI2RmJWYVhXZzlRWVBCd05HalIvbjExMTg1ZWZLa2FiVHJuajE3V0xWcUZhdFhyOGJQejQ5R2pScFJwMDRkbkoyZGFkKytmWkVwdi9uWHp6OW53ZlAvMis3ZHUwbE5UVFhkTCs3dlBPUnRCR1F3R0VoTVRNUm9OTEpqeHc3KzcvLytENzFlejdScDB3cE55YmUzdHljdUxvNnhZOGVpVnF2Snlja0JJQzR1anVYTGw5L1ZTRWpaeFZpSWU1TUVoRUk4d1B6OS9Vc01DQzljdVBCQWZQcm42K3ZMVzIrOXhhSkZpMHFkQnBLUmtjSDgrZk41Ly8zM1RTL01oUkJDQ0ZHNi9EQkNxVlNXT2NvdE5UV1ZxMWV2bGprdHMyQjRVVEFnWEwxNk5SWVdGaXhZc0lCYXRXcXhhZE1tOXUzYmg0K1BqMmxqaFg4Yk9YSWtNVEV4UmFibkppY25zM2J0MmlMWHpkL1pOVC9NTEc1MzV1SWVLMjd0NW5yMTZxRlFLS2hUcHc3ejU4OUhyVmJ6OE1NUFU3dDJiUllzV01EeDQ4YzVmdng0b1dPU2twS1lPSEVpUnFPeDJIUGEyTmpRc1dOSENRZ3JrSU9EQXlOR2pPREhIMzhzRkdvTkhqeVlvS0FnTm03Y3lJa1RKMGhJU0REdFNKd3ZJU0hCZEx0T25Uck1talhMdEs1a1ptWW13Y0hCakJneEFxMVd5OTkvLzgySkV5YzRjT0FBcWFtcDFLdFhqMUdqUnRHL2YzOVREV3ZYcm1YSGpoMmNQbjNhdEdtZ1dxMW0zcng1eFFhRStYOUhDbjRRbnB1YlcyZ0VJT1NGMnQ5OTk1MHAyQ3h0MXN4VFR6M0Z5Wk1uZWZQTk56bDM3aHhkdW5SaHpKZ3hSVjRmRHhzMmpLVkxsM0x4NGtYVFl6WTJOanowMEVPODhzb3JKWjVmQ0hIL2tvQlFpQWVZdjc4L3YvenlTN0Z0UnFPUnMyZlBscm9ROGYwaUlDQ0FWMTU1aFdYTGxwWGFMeTB0alhuejVqRmp4Z3pjM055cXFEb2hoQkRpL3BVZjl0bmEyckpvMGFKUysrN2V2WnU1YytlYVJocVpRNnZWQW5tdlMwYVBIczF6enoxSDNicDFnYnlwdDl1MmJXUHo1czJtL2k0dUxvVkdGbmJ0MnJYWTgzYm8wSUZ2di8yV2I3LzkxclJoMlJOUFBHSDZZRFEvZUhGd2NHRGp4bzBsMXRlblR4OFVDa1d4b3lKNzllcUZ2YjA5S3BXcTBKVFJnSUFBVnE1Y3ljNmRPOW0xYXhlblQ1OHU5RDM1OXhUamZLMWF0V0xtekptbVhZOUZ4WG4wMFVmcDBhTkhvWFgzQUx5OXZaa3dZUUtROTNOSlRVMGxLeXVMM054Y2REb2RlcjBlbzlGb21ocGZjQ2JLOGVQSDhmYjI1dW1ubitiMTExL24xcTFiK1ByNk1talFJTnExYTBlVEprMEtYY3ZWMVpYeDQ4Zno2cXV2Y3ZUb1VmNysrMjl1M0xqQnRHblRzTGUzTDdidTNOeGM3T3pzNk5XckY1RDNlMkpoWVVIZnZuMEw5WHY4OGNjSkNncGkzTGh4K1ByNmxqazlQeUlpZ29DQUFONTc3ejI4dkx5SzdkT25UeC82OU9sVDZubUVFQThXaGJHaVZ4NFdRdHd6REFZRHI3MzJtdW5UeEgvcjA2Y1BJMGFNcU9LcUtrOXdjRERyMTY4dnMxL3QycldaTVdNR0xpNHVWVkNWRUVJSWNmLzY3YmZmV0xwMEtmMzc5MmY4K1BHbDl0MjllemZ6NTgrbmQrL2VUSm8wcWNScGpnVWRPblNJbVRObm9sQW8yTHg1YzVFQXgyZzBzbkhqUnBZdFc0YWxwU1hUcDA4dnNobEphUXdHQSsrODh3NGRPblJnNk5DaHBwcXVYTG5DOTk5L3oralJvNHRzTGxIUXQ5OStTLy8rL2U5cTlvRk9wK1A2OWVza0ppYWFBaWl0Vm1zS29Rd0dBMGFqa1VjZmZSUlBUODg3dnM2RHJOMVBWKzdKYWFrNU9UbFlXVm1oMSt0TjYvdFZKSzFXaThGZ01BWGJScU9SbEpTVVlrY2JRdDZNbWJ0WjM3Q3EzS3MvVHlFZWRJb3l0aytYZ0ZDSUI5em5uMzllWkhwTFBrOVBUejc1NUpNcXJxanlHSTFHMXE1ZHk3WnQyOHJzNitucHlmVHAwM0YwZEt5Q3lvUVFRb2o3MDhtVEozRnljakpybzYrWW1CaFVLbFc1UXE2VEowOXk2dFFwK3ZidFcyb0l0MjdkT25yMDZDRUJXZzBsZ2RLRFJYNmVRbFNQc2dMQ3NqL1dFMExjMXdJQ0FrcHNpNHVMTSsycTlpQlFLQlFNSFRxVTd0MjdsOWszTGk2TytmUG5rNUdSVVFXVkNTR0VFUGVuTm0zYW1CVU9Bbmg1ZVpVN3dHdlRwZzBqUjQ0c2M0VGU4ODgvTCtHZ0VFSUlVWWtrSUJUaUFlZnY3MTlxZTNoNGVCVlZValVVQ2dXalI0OG1LQ2lvekw0eE1USE1uVHVYOVBUMEtxaE1DQ0dFRUVMY0NSbHQ5bUNSbjZjUTl5WUpDSVY0d0xtN3UxTzdkdTBTMjArZVBGbUYxVlFOcFZMSjJMRmphZCsrZlpsOVkySmltRE5uRG1scGFWVlFtUkJDQ0NHRUVFSUljZStSZ0ZDSUdxQzBhY1lSRVJHbW5md2VKQ3FWaWpmZWVJTldyVnFWMmZmYXRXdk1uajJibEpTVUtxaE1DQ0dFRUVJSUlZUzR0MGhBS0VRTlVObzBZNjFXUzJSa1pCVldVM1VzTEN4NDY2MjNhTkdpUlpsOTQrUGptVDE3TmpkdjNxeUN5b1FRUWdnaGhMbmEvWFNsdWtzUUZVaCtua0xjbXlRZ0ZLSUdhTm15SlVwbHliL3VEK0kwNDN4V1ZsWk1tRENCeG8wYmw5azNNVEdSMmJObms1aVlXQVdWQ1NHRUVFSUlJWVFROXdZSkNJV29BZXpzN0dqV3JGbUo3YUdob1JpTnhpcXNxR3JaMk5qdzdydnZtclVMWTFKU0VuUG16Q0UrUHI0S0toTkNDQ0dFRUVJSUlhcWZCSVJDMUJCdDI3WXRzZTNHalJ2RXhjVlZZVFZWejg3T2ppbFRwcGcxa2pBNU9ablpzMmR6NVlwTWZ4QkNDQ0dFcUc2eTYrMkRSWDZlUXR5YkZNWUhlZGlRRU1Ja0lTR0JTWk1tbGRnK2VQQmcrdlhyVjRVVlZRK3RWc3VpUllzNGUvWnNtWDF0Ykd5WU1HR0NXV3NZQ2lHRUVFSlV0K0RnNEFkNjZSang0SEYwZEdUOCtQSFZYWVlRTllKQ29WQ1UxbTVSVllVSUlhcVhoNGNIbnA2ZUpZNFVEQTBOclJFQllmNTA0eVZMbGhBZUhsNXFYNjFXeThLRkMzbnR0ZGNJREF5c29ncUZFRUxVRkRrNU9TUW1KcEtlbmw3ZHBZZ0hSR1JrcEZrZmdncHhyM0J4Y2FudUVvUVEvNUNBVUlnYXBHM2J0aVVHaE5IUjBXUmtaS0JXcTZ1NHFxcVh2M0hKbDE5K1NXaG9hS2w5ZFRvZC8vM3ZmeGsrZkRoOSt2U3BvZ3FGRUVJOHlPTGo0L250dDk4NGR1d1lPVGs1MVYyT0VFSUlJWVJNTVJhaUpvbUtpbUxXckZrbHRvOGRPNVl1WGJwVVlVWFZTNmZUc1hUcFVvNGRPMlpXLzZlZWVvcEJnd1pSeHNoc0lZUVFva1FoSVNHc1hMa1N2VjVmM2FXSUI5d1RUenhCbXpadHFydU1DdkZDbUozcDlvK3ROUEw0ZmZ6NGo2MDBwajhCTEMwdHpWb2pYQWh4OThxYVlpd0JvUkExaU1GZ1lOeTRjV1JrWkJUYkhoUVV4TGh4NDZxNHF1cWwxK3Y1NXB0dk9IandvRm45ZS9Ub3dhaFJvMUNwVkpWY21SQkNpQWROU0VnSTMzNzdiYUhIWEYxZGNYTnprdytmUklWNzhza25INWlBVUFnaHhOMlROUWlGRUNaS3BaTFdyVnR6NE1DQll0dkR3c0xRNi9VMUt2eFNxVlNNR1RNR0d4c2JkdTNhVldiL3ZYdjNrcHFheXJoeDQ3QzF0YTJDQ29VUVFqd0k0dVBqV2JseXBlbCtVRkFRUTRjT2xmVzNoQkJDQ0hGUFVGWjNBVUtJcXRXdVhic1MyelFhRGVmT25hdkNhdTROU3FXU0YxOThrWUVEQjVyVi85U3BVM3o4OGNja0pTVlZjbVZDQ0NFZUZMLzk5cHRwV25IK2lIMEpCNFVRUWdoeHI1Q0FVSWdhSmlBZ29OUVJnaWRQbnF6Q2F1NGRDb1dDWjU1NWh0R2pSNXMxelNzMk5wYVpNMmNTRlJWVkJkVUpJWVM0bitYazVCUmE3M2JvMEtIVldJMFFRZ2doUkZFU0VBcFJ3OWphMnRLc1diTVMyOHZhMWZkQjE3Tm5UOTUrKzIwc0xTM0w3SnVlbnM2OGVmUFl0MjlmRlZRbWhCRGlmcFdZbUdqYXJkalYxVlZHRGdvaGhCRGluaU1Cb1JBMVVHblRqT1BqNDRtUGo2L0NhdTQ5N2RxMVk4cVVLZGpiMjVmWlY2ZlQ4YzAzMzdCKy9Yb01Ca01WVkNlRUVPSitrNTZlYnJydDV1WldqWlVJSVlRUVFoUlBBa0loYXFEU0FrS1FVWVFBVFpzMlpjYU1HYmk2dXByVlB6ZzRtQ1ZMbHFEVmFpdTVNaUdFRVBjejJhMVlDQ0dFRVBjaUNRaUZxSUhjM055b1g3OStpZTAxZFIzQ2Y2dFhyeDR6Wjg3RXk4dkxyUDZob2FGODlORkhOWDRFcGhCQ0NDR0VFRUtJKzRzRWhFTFVVRzNidGkyeDdkeTVjMmcwbWlxczV0NVZxMVl0WnM2Y1dlYW95M3o1bTVmOC9mZmZsVnlaRUVJSUlZUVFRZ2hSTVNRZ0ZLS0dLaTN3MHV2MWhJV0ZWV0UxOXpZYkd4dmVmdnR0K3ZmdmIxYi9yS3dzbGl4Wnd2cjE2OUhyOVpWY25SQkNDQ0dFRUVJSWNYY2tJQlNpaG1yWXNDRkgyb0hLQUFBZ0FFbEVRVlNPam80bHRzczA0OElVQ2dYUFBmY2NZOGVPeGNMQ3dxeGpnb09EK2VTVFQwaExTNnZrNm9RUVFnZ2hoQkJDaURzbkFhRVFOWlJTcWFSTm16WWx0cDg2ZFVwR3Z4V2pTNWN1VEo4K0hTY25KN1A2UjBaRzh2Nzc3eE1WRlZYSmxRa2hoQkJDQ0NHRUVIZEdBa0loYXJEUzFpSE15TWpnd29VTFZWak4vYU54NDhaODlORkhlSHQ3bTlVL05UV1ZPWFBtc0czYk5veEdZeVZYSjRRUVFnZ2hoQkJDbEk4RWhFTFVZUDcrL3FWT2x3ME5EYTNDYXU0dnJxNnV6Smd4ZzQ0ZE81clYzMkF3OE9PUFA3Smt5UkxTMDlNcnVUb2hoQkJDQ0NHRUVNSjhFaEFLVVlQWjJOalFva1dMRXR1UEh6OHVJOTVLWVcxdHpmang0M24rK2VkUktzMzc1L1RFaVJOTW5UcVY4UER3U3E1T0NDR0VFRUlJSVlRd2p3U0VRdFJ3cFUwempvK1BKeVltcGdxcnVmOG9GQXFlZU9JSnBrMmJock96czFuSHBLV2xzV0RCQXRhc1dVTnVibTRsVnlpRUVFSUlJWVFRUXBST0FrSWhhcmpTQWtLQW8wZVBWbEVsOXpjL1B6OW16NTVOOCtiTnpUNW0rL2J0ekp3NVUwSllJWVFRUWdnaGhCRFZTZ0pDSVdvNFYxZlhVamZiT0hMa2lFd3pOcE9Ua3hPVEowK21mLy8rWmg4VEd4dkx6Smt6MmI1OXUzeWZoUkJDQ0NHRUVFSlVDd2tJaFJDMGI5Kyt4TGI0K0hpdVhyMWFoZFhjMzFRcUZjODk5eHp2dlBNT2RuWjJaaDJqMCtsWXMyWU5DeGN1NU9iTm01VmNvUkJDQ0NHRUVFSUlVWmdFaEVJSU9uWHFWR3E3VERNdXY3WnQyekpyMWl4OGZYM05QaVk4UEp3cFU2YXdhOWN1R1Uwb2hCQkNDQ0dFRUtMS1NFQW9oTURUMHhNdkw2OFMyMldhOFoxeGQzZm5ndzgrNE9tbm4wYWhVSmgxakZhclpkV3FWY3lkTzVmNCtQaEtybEFJSVlRUVFnZ2hoSkNBVUFqeGo5SkdFU1lrSk1nMDR6dWtVcWtZTkdnUTc3Ly9QclZyMXpiN3VMTm56ekp0MmpTQ2c0UFI2L1dWV0tFUVFnZ2hoQkJDaUpwT0FrSWhCRkQyTk9NalI0NVVVU1VQcHFaTm16Sm56aHk2ZGV0bTlqRzV1Ym1zWDcrZUR6LzhrQ3RYcmxSaWRVSUlJWVFRUWdnaGFqSUpDSVVRQU5TcFUwZDJNNjVrdHJhMnZQcnFxNHdmUHg1N2UzdXpqN3Q4K1RJelo4N2s1NTkvSmljbnB4SXJGRUlJSVlSNDhGMjllcFhrNU9RUzIxTlRVOW02ZGVzZHZmYTlmUG15MlgzVDA5TkpTRWdvOXpYS2MzNmRUbmRIeDJaa1pIRDkrdlZ5SDVPWW1IaEgxeE5DVkQrTDZpNUFDSEh2Nk5TcFU0a2oxUklURTdsNjlXcXBJYUl3VDJCZ0lFMmFOT0hycjcvbTlPblRaaDFqTUJqNDQ0OC9PSGp3SU1PR0RhTmR1M1ptcjJzb2hCQkNDQ0Z1MjdScEV6dDI3T0RaWjU5bHlKQWhXRnRiRjJvL2NPQUFTNVlzWWZQbXpZd2JONDZXTFZ1YWRWNmRUc2NiYjd5Qmw1Y1h6ejc3TEE4Ly9IQ3AvVk5TVW5qNTVaZHAxYW9WVHozMUZOMjdkemY3T1lTRWhKQ2NuTXhqanoyR2pZMU5zWDJpb3FKWXRHZ1JBd2NPNUlrbm5zRFcxdGJzODkrNmRZdFJvMGJSdVhObnM1ZkpDUTBOSlNzcmkwV0xGdUhoNFdIMnRZUVE5d1lKQ0lVUUpwMDZkV0xEaGcwbHRoODVja1FDd2dyaTR1TEM1TW1UMmJsekp6Lzk5Qk5hcmRhczQ1S1NrbGl5WkFrQkFRRU1IejZjdW5YclZuS2w0bjVqTkJvNWZmbzBSNDRjNGR5NWM2U2twSmo5OTB1SUI0bU5qUTB1TGk3NCtmblJxVk1uV3Jac0tSK3NDQ0VBR0RkdUhOZXVYV1BObWpYczNyMmJEejc0QUY5ZlgxUDc5dTNiZ2J4MXVQZnMyWU9QajQ5WnN6OGlJaUxJenM0bU5qYTIyTkR1MnJWcmVIaDRZR0dSOXpiYzN0NGVvOUhJMWF0WGFkaXdJVGR2M3NUYTJocTFXbDNtdFRadjNzekpreWY1NFljZm1ESmxDb0dCZ1VYNjJOdmJjK1BHRFpZdFcwWllXQmd6WnN3d1hic3NscGFXR0F3Rzl1L2ZiMWIvZ2hZdlhzejgrZlBMZlp3UW9ucEpRQ2lFTUhGM2Q4ZlgxNWRMbHk0VjIzN2t5QkdlZmZaWmVZTlZRUlFLQlk4ODhnaHQyN1psMWFwVm5EcDF5dXhqdzhQRG1UcDFLbzg5OWhqUFBQTk1pWjhjaTVvbFBqNmU1Y3VYYys3Y3Vlb3VSWWhxcDlWcXVYNzlPdGV2WDJmUG5qMzQrZm54OHNzdlU2ZE9uZW91VFFoUnpTd3NMSmcyYlJxalI0L20yclZyZlBMSkp5eGJ0Z3lBNk9ob0lpTWpzYkd4WWNtU0pYaDVlWmw5M3Z3MXUvL3puLy9RcEVrVFhuMzFWZHEwYVFQa3pRYjU2NisvOFBEd29GR2pScWhVS3RQU01ibTV1YXhidDQ3UTBGQ2NuWjFac0dCQnFTRmhZbUlpcDA2ZFFxRlFNSFhxVkRwMjdGaHNQeXNyS3dDOHZiMzU2S09Qekg0ZWtCY1E1dHUyYlJzcWxRcklDMDJIRFJzR1FIQndzT2thQUgzNjlNSEN3cUxjMTdvVFNVbEpuRGh4Z3REUVVFSkRRMW0vZm4ybFgxT0lCNTBFaEVLSVFqcDE2bFJpUUppWW1NaVZLMWZ3OGZHcDJxSWVjSzZ1cmt5Y09KRkRodzZ4ZXZWcU1qSXl6RHBPcjljVEhCek1nUU1IR0RKa0NKMDdkNWJ3dGdZN2QrNGNuMzMyR1JxTnBycExFZUtlZE83Y09UNzQ0QVBlZWVjZC9QejhxcnNjSVVRMWMzWjI1dm5ubitmcnI3L0d6czdPOVBpYU5Xc0FlT2VkZDB6aG9FYWpZZVhLbGJ6NDRvc2xCbmRHbzVGZHUzWUJzR2ZQSGpadjNreDZlbnFSMTlXcHFhbFlXVm14WThjT1V3aVhtWm5KL3YzNzBXZzAzTHAxaTFPblR0R2xTNWNTYTkreVpRdEdvNUYrL2ZxVkdBNENwbEF2LzgvOE9yLysrbXM2ZE9oQWh3NGR5ankydkJRS1JaRXAyeFhsd0lFRHBsQXdKaWFtVXE0aFJFMG1BYUVRb3BCT25UcVYrZ25ja1NOSEpDQ3NCQXFGZ3M2ZE8rUHY3OC9xMWFzNWZQaXcyY2VtcHFheWJOa3lkdTNheGZEaHcrWG5Vd1BGeDhjWENnY1ZDZ1U5ZS9ha2UvZnUxSzlmWDBhWWlocEpxOVVTR3h0TFNFZ0llL2Jzd1dnMG90Rm8rT3l6ei9qb280OWtKS0VRTmNndnYveFM3T1ladWJtNXB0dExseTVGcTlWeThPQkIzTnpjaUl5TUpESXlFb0FUSjA1dzVjb1ZJaU1qV2JCZ1FiSFRqZi8rKzIrU2s1TnhkWFhGemMwTk56YzNJTy8vNUpFalIvTGRkOThSRmhaRzdkcTFzYkd4b1gvLy91VG01ckpseXhZY0hSM3AxcTBiVzdac3dXQXdzSHIxYWhvMGFGRHM2RVdOUnNQbXpadHhjWEZoOU9qUkFQejAwMDlFUkVRVWVZNzV6eTgyTnBZeFk4WUFlZjgyeHNYRkVSd2N6TUtGQzJuV3JGbXgzN09DSHpxLy92cnJwdHNGTnowWlAzNThzY2RXbHNXTEY5TzRjV002ZCs1TW8wYU5pSStQWitYS2xWVmFneEFQTWdrSWhSQ0Z1TG01MGFoUkl5NWN1RkJzKzlHalIzbnV1ZWRrcEZvbGNYUjBaTnk0Y1hUdTNKbFZxMWFSa3BKaTlyRlJVVkhNbURHRG9LQWdCZzBhSkl0RDF4QkdvNUhseTVlYndrRVhGeGZHamgxTGl4WXRxcmt5SWFxWGpZME5qUnMzcG5IanhnUUZCYkZzMlRKU1VsTFFhRFFzWDc2YzZkT255LzlsUXRRUXJWdTNac0tFQ1dSblp4ZmJIaDRlVG5oNHVPbCtVbElTbXpadEt0SXZLaXFLYWRPbU1YLysvQ0liZnZ6ODg4OVlXRmd3Wjg0Y0dqVnF4S0ZEaDZoYnR5NCtQajVjdlhxVnNMQXdXclpzU1lNR0RZcWNPeTB0alMxYnRnQjVvZDZGQ3hkNDY2MjMrT2lqandnSUNDalVkLzM2OVdSa1pEQmp4Z3pVYWpXUmtaRXNYNzdjMU83bDVZV2pveU1xbGNyMGZKVktwV25rbzFxdE5vV1hHelpzWU5La1NZVkdVQmJIM3Q3ZTlPOWwvclRvZnorZTcwNTJmamJYTDcvOFV1ait6cDA3SysxYVF0UkVFaEFLSVlybzFLbFRpUUZoWW1JaWx5OWZMclNRczZoNGJkdTJ4Yy9QajU5Ly9wbWRPM2VXNjhYVzRjT0hPWGJzR0QxNjlHREFnQUU0T3p0WFlxV2l1cDArZmRxMDVxQkNvZUMxMTE2amVmUG0xVnlWRVBlV0ZpMWFNSGJzV09iUG40L1JhT1RjdVhPY1BuMGFmMy8vNmk1TkNGRUZtalJwd2xkZmZZV3RyUzNPenM1Rk51bzRjT0FBSDM3NElhNnVybmUwbGwxVVZCUW5UcHpBenM2T1JZc1dZVFFhdVhEaEFpNHVMaXhac3NRVS9nMFpNb1IyN2RveFlNQUFQRHc4eU0zTlpkQ2dRVFJzMkpBRkN4WXdhTkFnZkgxOStlYWJiNHE5enNHREI5bXdZWU5wbG9CT3AyUEpraVVBK1BqNE1IejQ4RUk3SWNmRXhQRFNTeS9oNmVuSm9rV0x5dldjREFhRDZmYkNoUXVMWFlOdy92ejVSZFlnMU92MTVicU9FT0xlSVFHaEVLS0l3TUJBMXE1ZFcyTDcwYU5ISlNDc0FuWjJkb3djT1pKZXZYcXhldlZxenA0OWEvYXhlcjJlWGJ0MnNYLy9mdnIyN1V1L2Z2M0svSFJZM0oveUYwUUg2Tm16cDRTRFFwU2dSWXNXOU96Wms5Mjdkd041LzVkSlFDaEV6VkhhWmlQNTAyYnY5TFhTc21YTGNIWjJ4dFBUa3pObnpxQlNxVXdqK1JjdVhFaFVWQlFXRmhZY09YS0VPWFBtb05WcWFkaXdvU21FaTQyTlpkS2tTVURoYWM4RnJWbXpodSsvL3g2QXk1Y3Y4L3JycjVPWm1VbGNYQnlOR2pYaTAwOC9OWHYzNDFxMWFwVzZ4aUZRS09oNysrMjNUYmNMMWpkeDRzUWl4eG1OUm94R280elFGdUkrSkFHaEVLSUlWMWRYbWpScFFuUjBkTEh0UjQ0Y2tXbkdWYWhCZ3daTW16YU5JMGVPc0hidDJuSk5PODdKeVdIejVzM3MycldMcDU1NmlrY2VlYVRRSjczaS9sZHd4K0tDb3dhRUVFVjE3OTdkRkJDVzUwTVhJY1NETFg4cXJxT2pZNGw5b3FPaitlYWJiNWcyYlJvdUxpNm14Mk5pWXRCb05IeisrZWU0dUxqdzFGTlBZVzl2ejVJbFM4ak96bWI2OU9tbTgrZVBKSVM4OVlQcjFhc0g1RTBCemwvWE1EMDl2ZGpyOStyVml6VnIxcURYNjhuS3lpSWpJNE9rcENRYU5XckVnZ1VMVUtsVVRKOCtuYVNrSk5NeC8xNkRVS2ZUY2ZYcVZTd3RMWmsxYXhidDI3Y3Y4ZmtXWEd1d3ZISnljckN5c3BMM0NrTGNaeVFnRkVJVUt5Z29xTVNBOE1hTkd6TE51SW9wRkFxQ2dvSm8yN1l0bXpkdkpqZzR1Rnd2M0RJek0xbTNiaDNidG0yamYvLys5T2pSUTRMQ0IwVEJ3TGgrL2ZyVldJa1E5NzZDdnlQbCtiQkZDSEgvK3VLTEwwaE5UUzIxVDF4Y25PblBqei8rdU5nK3g0NGRRNnZWTW1uU0pENzk5Rk5UU0tqWDYyblZxaFcvL2ZhYmFkU2RWcXRsNXN5WlhMdDJqUUVEQnVEZzRNQ1VLVk5ZdlhvMVAvMzBFeFlXRnZUdDI1ZmMzRnlpbzZPeHRyYW1VYU5HeE1iR29sS3BpSW1KS1RMaXNWNjllb3dhTllvbVRacVFuWjNOeHg5L1RMTm16Wmc3ZHk0T0RnNEFqQm8xaW84KytnaEhSMGVzcmExUktCU0Z3a3dBSnljbkFEWnUzSWl2cnkrMWF0VXE5dm5tNXVaU3AwNGRldlRvd2VqUm8wMWhYOEVweG9zV0xTcjBlbkxVcUZFOCtlU1RMRnEwQ0tWU3lYdnZ2WWRTcVN6eCsxMGFUMC9QTXZzSUlTcVdCSVJDaUdKMTdOaVJOV3ZXbExqMjNaRWpSeVFnckFiVzF0WU1HalNJN3QyNzgrT1BQM0xpeElseUhaK1Nrc0lQUC96QTc3Ly96dU9QUDA3djNyMWxoOXY3bkZhck5kMlduNlVRcFN2NE8xTHdkMGNJOGVEcTJiTW43NzMzSGlxVkNyVmFYV3hnbFphV0JzQ3RXN2ZZdDI4ZnJxNnVSVWEvcWRWcTFHbzFHbzJHVHo3NWhBOCsrQUJiVzF1OHZiMUpURXprd0lFRHByNDVPVGtjT25RSWdNOC8veHdIQndlc3JhMU53WmhlcnkrMFVVbGFXaHAvL1BHSDZYNStDUG52a0hEdzRNSHMzcjJiQlFzVzRPdnJ5NHN2dnNqQmd3ZUppWW5oNnRXcmVIbDVrWjZlVHZQbXpVdGNnem9pSWdKUFQwL2VmZmRkcksydEM3WHQzYnZYdE15UTBXakV6czZPWThlT2NlellNVk9mMG5ZeHRyS3lZdVBHamR5NGNjUFVkK3JVcWFiMUMvT05IRG15Mk5vSzJyRmpSNWw5aEJBVlN3SkNJVVN4WEZ4YzhQUHpLM0VLMXBFalJ4ZzhlTEJNSGFnbTd1N3VUSmd3Z2ZEd2NOYXVYVXRzYkd5NWprOUxTMlA5K3ZWczNyeVp2bjM3MHFkUEg3UFdyUkZDQ0NHRXVKKzBhdFdLOWV2WDQrVGtWT3pyVm8xR3d3c3Z2RUJ1Ymk1anhveGg2ZEtsdlBMS0svVHUzZHVzOHlzVUNpWlBua3hzYkN5dXJxNE1IandZUjBkSGZ2MzFWd0EyYmRyRTh1WEwwV2cwWExwMENjamI4ZGpKeVltMHREVFRKaVZmZi8wMWtEY04yZC9mdjBnNG1KS1N3a2NmZmNUcDA2ZUJ2Q25QVTZaTXdjM05qYlp0MjlLMWExZGF0R2pCaGcwYlRFc3BsQ1E2T2hwWFYxZGVlKzIxUW85Mzc5NmRrSkFRSWlJaXFGMjdkcEVBTVNvcXl2VGhpb1dGQmRldVhjUFB6NjlRSDdWYVRkMjZkVTAxLy9ISEh3d1lNS0JRbnhrelpwVCtUUlZDVkFzSkNJVVFKZXJVcVZPSkFXRlNVcEpNTTc0SEJBUUVNR2ZPSEE0ZE9zUXZ2L3hTYU4wWmMyUm1ackp4NDBiKy9QTlBldmZ1emVPUFAyNmFlaUtFRUVJSThTQW9hVFFkd0lvVks4akl5S0J4NDhZODg4d3o3TnUzajZWTGw5S2lSUXRUMEZVV1cxdGJtalJwUWxaV1ZwRzI5dTNiczNUcFVyWnMyV0w2UVBmOTk5OEhibThFY3UzYU5jYVBINDllcnljNk9ocDNkM2UrL1BMTFF0Ti9YVnhjOFBMeTR2VHAwN2k2dXZMNDQ0L1RyVnMzR2pac2FPcVRQL1BIemMyTmRldldGYWtsZjFmakJnMGFNSGJzMkNMdENvV2l4UER1cjcvK0lpd3N6SFMvZGV2V1hMcDBpY0RBUUFZUEhsem05NmdnV1ROWmlIdFQwZkhWUWdqeGo0NGRPNVk2UXJEZzdxbWkraWlWU3JwMDZjTENoUXNaUG55NGFSMmE4dEJxdFFRSEJ6Tmh3Z1IrK09FSEVoTVRLNkZTSVlRUVFvaDd4NDRkTy9qamp6K3d0TFRrN2JmZlJxRlFNSHIwYU5MVDA1a3laWXBwcXV5ZDBtZzAyTnJhMHJCaFExYXRXZ1hraFhjWEwxNGtNek96eUZJK0twV0taczJhVWF0V0xkTlUzNExlZU9NTjNuampEVmF2WHMzSWtTTk40V0JzYkN4YnQyN2x0OTkrTTZzdUN3dUxjczBDMnJwMUs0c1dMUUpneUpBaFFONDA2amZmZkpQbHk1Zno2YWVmeXJJTlFqd0FaQVNoRUtKRVRrNU9ORy9lbkRObnpoVGJMdE9NN3kwV0ZoWTgrdWlqZE8vZW5XM2J0aEVjSEZ6dUYydTV1Ym5zMkxHRC8vM3ZmN1JwMDRZK2Zmcmc3Kzh2UDJNaGhCQkNQRkQyNzkvUFo1OTlobEtwWk5La1NhYXBzaTFidG1UUW9FSDgvUFBQdlAzMjI4eVlNWU5telpxVjY5eDZ2WjYxYTlmeTg4OC8wNnRYTDU1ODhrbSsvUEpMbEVvbGl4Y3Z4c1BEQTRWQ1lacGlYTGR1WGI3ODhzc3l6MnR0YlUzbnpwMEpEUTNsd29VTG5EMTdsdE9uVDVPV2xvYVRreFA5Ky9ldjBOZHNPcDJPYjcvOWxvMGJOMkpoWWNIRWlSTUpDQWhnL2ZyMTNMcDFpeTVkdWpCeTVFaSsvLzU3VHB3NHdlalJvK25WcTFleDZ6d0tJZTU5RWhBS0lVclZxVk9uRWdQQ3BLUWtvcUtpaXF3OUlxcVhqWTBOenp6ekRMMTc5MmJ6NXMzczJMR2pYRHNlUTk0VWxkRFFVRUpEUTZsYnR5NlBQdm9vWGJ0MmxVMHdoQkJDQ0hGZjArbDByRjY5bW5YcjFtRmpZOFBVcVZONTZLR0hDdlY1NVpWWHVISGpCbnYyN09ITk45K2tiOSsrREI0OHVOQk82TVZKVGs0RzhwWndXYlZxRlFNR0RPQS8vL2tQVTZkT0JjQmdNUEQ1NTU4emZQaHdXclJvWVRvdU96dTd6THAvK3VrbjFxeFpVK2pEWDVWS1JhZE9uZWpidHkrZE9uVkNwVkt4WnMwYU1qTXpXYnAwYVpGelpHUmtsSG1kZkJjdlhtVGh3b1djUDMrZUJnMGFNSG55WkpvMmJjcTFhOWVBdkExZEFJWU5HNGFscFNVclZxeGcvdno1ckZxMWlyNTkrOUt0V3pkOGZIek12cDQ1MXE5ZlgraitoUXNYU216TEgra29oRENmQklSQ2lGSjE3TmlSNzcvL0hvUEJVR3o3L3YzN0pTQzhSems0T0RCMDZGRDY5dTNMbGkxYjJMTm5UN21EUW9EcjE2L3ovZmZmczJIREJycDM3ODRqanp4Q25UcDFLcUZpSVlRUVFvaktZVFFhMmI5L1B5dFdyT0RhdFd1MGF0V0tkOTU1aDNyMTZoWHBxMUFvbURadEdoNGVIbXpZc0lGdDI3YXhmZnQyL1AzOTZkcTFLNEdCZ2NXR2hmbWJrQ2dVQ3NhT0hVdmR1blY1NDQwM3lNek01UFhYWHljaUlvS1FrQkNPSHorT2s1TVQ3dTd1QUtTbnAvUFZWMStoMSt2SnpzNG1Nek9Uckt3czVzMmJaenIzd3c4L3pQZmZmdytBcTZzci9mdjM1L0hISHkrMFRtSCs2L1dzckt4Q3V5VC9XLzdhaDhXNWRlc1dxMWV2WnZQbXpkalkyREI2OUdnR0RoeUlwYVZsb1dQekEwTEkyMTNaMTllWFJZc1drWkNRd0E4Ly9NQVBQL3hBclZxMUdEdDJMTDE2OVNyeGV1V3hZc1VLczlza0lCU2kvQ1FnRkVLVXlzSEJnUll0V2hBUkVWRnMrOUdqUnhreFlvVHBSWU80OTdpNnVqSnk1RWllZWVZWnRtN2R5czZkTys5b25aaXNyQ3kyYjkvTzl1M2JhZDI2TlE4Ly9EQ3RXN2RHcFZKVlF0VkNDQ0dFRUhjdkt5dUxYYnQyc1duVEpxNWN1VUx6NXMwWk8zWXNRVUZCcFI2blVDaDQrZVdYYWR1MkxZc1hMeVloSVlIdzhIQWlJaUk0ZCs2Y2FWUmdRVjI3ZHFWZnYzNEFuRHg1a3ErKytvbzJiZG93YnR3NGZIeDhHREJnQUVlUEhtWHo1czJjUEhtUzZPaG9JRzlrMzhhTkcwM25jWEp5WXVqUW9ZWE9YYnQyYllZT0hZcXpzek9QUGZZWUZoWkYzOHJudjc0cmE1T1N6TXpNWXA5emNIQXczM3p6RFRZMk5vd1lNWUtubjM0YWUzdjdRbjN5UDJ6VzYvVm9OQnJzN093QUNBd01aTVdLRmF4YXRZcmc0R0FjSFIxNTdMSEg4UGIyTHY0YmZBZDI3TmhSWWVjU1FoUWxBYUVRb2t5ZE9uVXFNU0RVYURTRWhvWVNHQmhZeFZXSjhuSnljbUxJa0NIMDY5ZVBIVHQyOE5kZmY1VnJxa2xCcDA2ZDR0U3BVemc1T2RHbFN4ZTZkZXRXNXJRYklZUVFRb2lxTm5mdVhDNWV2RWpYcmwyWk1tVUtqUnMzTHRmeDdkdTNaK1hLbFd6YXRJbkRodzh6Y2VMRVVsL3p2UG5tbTR3Wk13WlBUMDgrKyt3ekFnSUNDclVIQmdZU0dCaUkwV2drSVNHQkd6ZHVrSnFhU2taR0JscXRscHljSEZxMWFrWHo1czJMbkh2WXNHR2wxcHFUazRPL3YzK1JjREdmalkwTnc0Y1BwMi9mdnNXMk96czc4KzY3N3hJVUZGUnNBQWw1NjFVRCtQcjZGcGxocEZhckdUOStQQU1IRGtTcFZNcU1FeUh1TXdyanY3ZE9Fa0tJZjhuTXpPU05OOTRvY1hwcTI3WnRlZWVkZDZxNEtuRzN0Rm90dTNidDRzOC8veVF0TGUydXorZnI2MHYzN3QwSkNncENyVlpYUUlYQ0hNT0hEemZkWHIxNmRUVldJc1Q5b1RwK1p5SWpJNWs3ZHk0QXpabzFZL3IwNlZWeVhTRkUzdWk4cW41ZGtwdWIrOERPcnJseDR3YUppWW0wYk5teXVrc1JRcFNUb294ZGpHUUVvUkNpVFBiMjlyUnIxNDZqUjQ4VzJ4NFdGa1o2ZWpvT0RnNVZYSm00R3pZMk5qenh4QlAwNmRPSGtKQVF0bTNiUm54OC9CMmY3OUtsUzF5NmRJa2ZmL3lSZHUzYTBiMTdkL3o5L1dVS3NoQkNDQ0dxVFhWOGFQbWdob09RTjlXNWR1M2ExVjJHRUtJU1NFQW9oREJMMTY1ZFN3d0k5WG85aHc0ZDR0RkhINjNpcWtSRnNMUzBwSGZ2M2p6ODhNT0VoNGV6WThjT1RwMDZ4WjBPTU5mcGRCdzllcFNqUjQvaTVPUkVZR0FnSFR0MnhNL1BENlZTV2NIVkN5R0VFRUlJSVlTNFd4SVFDaUhNMHFwVkt4d2NIRWhQVHkrMmZmLysvUklRM3VjVUNnV3RXcldpVmF0V0pDUWtzSFBuVHZidTNZdEdvN25qYzZhbHBiRmp4dzUyN05pQm82TWo3ZHUzSnpBd2tPYk5tOHZJUWlHRUVFSUlJWVM0UjBoQUtJUXdpMHFsb25QbnptemZ2cjNZOWt1WExoRVhGNGVucDJjVlZ5WXFnNGVIQjBPSERtWGd3SUVjUEhpUXYvNzZpOWpZMkxzNjU2MWJ0OWk5ZXplN2QrOUdyVmJUcmwwN0FnTURhZG15WllrTFlRc2hoQkJDQ0NHRXFIenlqa3dJWWJhdVhidVdHQkFDSERod2dHZWZmYllLS3hLVnpkcmFtbDY5ZXRHelowL09uVHZIamgwN09ISGlSSWtiMXBnckl5T0RrSkFRUWtKQ3NMVzFwVzNidHJSdTNacUFnQUJaeS9JZVpqUkNURndhNGVlVFNVak9RcE90dzBxbHBIWXRXNXA1dStEWHlBVmw2V3NmQ3lHRUVFSUlJZTVCRWhBS0ljem03ZTFOL2ZyMVN4eEpkdURBQVFZTkdrUVpteU9KKzVCQ29hQlpzMlkwYTlhTWpJd01EaDgrVEVoSUNKY3VYYnJyYzJkbFpYSHc0RUVPSGp5SVFxSEF4OGVIVnExYUVSQVFRT1BHaldVcThqMGdPUzJMOVZ1anVaeVV4UTJka2l3ckt4UldWaWdVVm1BRVk1SUdWWGdxN3NyejFIT3laRkNmaG5oN09sVjMyVUlJSVlRUVFnZ3pTVUFvaERDYlFxR2dhOWV1ckYrL3Z0ajJtemR2RWhrWlNZc1dMYXE0TWxHVjFHbzFqenp5Q0k4ODhnaXhzYkhzMjdlUEF3Y09rSmFXZHRmbk5ocU5wdDJRZi8vOWQyeHRiV25ac3FVcE1IUnpjNnVBWnlETXBkTVpXUFZiSktFeDZhU3FIY0UyTC9RcnROV01BaFJXbGhpc0xJa0g0blBoN0lZby9KeFZ2RExRSHljSHF3cXZhKysrZzNUdDNLblU4RGduSjVmb0N4ZHAyZHl2d3EvL0lQbDl5elpzYkd4NHBGYzNDZU9GRUVJSUlXb3cyVTVTQ0ZFdW5UdDNMbldFWUVoSVNCVldJNnBiL2ZyMWVmNzU1L244ODgrWk9IRWlnWUdCRmJxZVlGWldGc2VQSDJmbHlwVk1tRENCeVpNbnMyclZLZzRjT01DTkd6ZnVlS2RsVWJhYktWbk1XSHFFWFRjTXBEbzZRLzRPMU5rNU9HVGN3aU16alFZNTZkVFZwT0dVa1FiYWJEQUNDc2gwY09EdlhCcysvUFp2b2k0blYyaGRONUp1TW52QkVzWlBtczdWbUdzbDlqdCs0aVFUSnMva3V6VS9vZGZySzdRR2dKVFVORzRtcDVqVk56czd1MXpuUG5qa2VMbnJ1WEwxenRZSVRicVp6TUlsLzhlb3NXK3gvWDk3N3VoN2xaR1plVWZYRmtJSUlZUVE5dzRaUVNpRUtCY1hGeGY4L2YwSkR3OHZ0djNZc1dPTUdERUNPenU3S3E1TVZDZVZTa1diTm0xbzA2WU5HUmtaSERseWhHUEhqaEVaR1luQllLaXc2OFRGeFJFWEY4ZXVYYnNBY0haMnBtblRwcWF2QmcwYXlDaW9DaENmbE1IYzc4TkljblJHb1ZTQ0VhdzBHbnhzREhSczRVcjM5czF3S0RBeU1EdGJ4NUZUOFJ5TVNPRENMVDJaYWtjVVNpVUpqaTU4dHZFY3IvUnRTUHVXSGhWUzI3WWR1ekVhalVSRlgrRDFDWlA1Zk9Gc0d2bjZZRFFhU1VsSnBWWXRGd0QrdHpzRWc4SEFtdlcvRUJaeGhnV3paNWpDNjVqWWE5U3Y1M2xIeXlGb3NyS3d0cklpTFMyTmQ2ZC96TFIzMzZKSjQ0WWw5amNhNFlQWkMvRDFhY0M0VjBlaFZKYjkyZXpNV1ovd2FPK2V2RHh5S0ZiV1pZL0FqTDEyblFtVFo5S3oyME84UGU1VnJLMnR6WDQrVmxaNTU0Kzduc0R2VzdiU3JrMEF0ZDFjelQ3K3EyKy80M2pvS1JaLzhqR09zbjZvRUVJSUljUjlTd0pDSVVTNWRldldyY1NBTUNjbmg4T0hEL1B3d3c5WGNWWGlYcUZXcStuZHV6ZTllL2NtUFQyZEV5ZE9jT3pZTVNJaUlpcDhKRmRxYWlwSGp4N2w2TkdqUU42bUtvMGFOYUpwMDZZMGFkSUViMjl2bkp4a0xienkwR2JyV1BSak9FbE9McUJRWURRWXFKdVp4dEJIZk9uZ1g2ZllZNnl0TGVnZVdKL3VnZlc1SEpQR041dk9jTmxhRFJhVzNISnlZZFgyQzlUelVGUEh6ZjZ1YXROa1piSHBqejhCY0hGMll1YlVpWGk0MXlZak01TVYzNjNseEtsdy92dlpQRFFhRFFjT0h3T2dlYk9takJzekNtMTJObVJuYy9IU0ZkNy9lRDU5SCtuRnVGZEhsZXY2U1RlVG1mYkJYQnA0MWVQRllVTklTYzBMQ2MwUkZuR0doTVFiZkRCMUlwYVdscVgyVmFsVS9MVnpEMy90M0ZPdStuYnNDaUg2d21YbWZqZ1Y5OXJtVGNlM3RMejlVbkRleCsvajVPaEFkazRPY3o1WlRFSmlVcW5INXVUbUVoT2JONHB6MmdkeldUajNBMnh0Yk1wVnN4RGl3Uk1mSDgraFE0ZUlpWWtoUFQyOXVzc1JvbHltVDU5ZTNTVUlVVzBrSUJSQ2xGdjc5dTJ4c2JGQnE5VVcyNzVueng0SkNBVUFEZzRPOU9qUmd4NDllcURSYUFnTkRlWG8wYU9FaFlYZDlVN0l4Y25PenViTW1UT2NPWFBHOUppVGt4UGUzdDU0ZTN2VG9FRUR2TDI5OGZEd01Hc2tWMDMwMy9WaHhObzY1STJ1TXhob3FFMWp5dWoyaFVZTTZ2Vkdyc2Fsa1pTaXhjblJDbTlQUnlhN1Q3d0FBQ0FBU1VSQlZLeXQ4bDVTK0hnNThmSHJnU3hlZlpKVFdpTUdLeXVTSFd1eFpHMFljOGNIM2RVdXg3OXMyc0t0Zjk1c3BxU21NV0h5ekNKOVBwcjdLV3A3TzFNWUhYazJpakhqM3kzU2I5TWZmMUxIdzUyQlR6OVo2UEZmZjl2QytsOStLL2I2V1ZvdFdtMDJGeTlmSWUzVzdUZTlMVnMwUTZWVWtwMmR3N25vOHlVKzlsQmdoekxEUVFDVlNvbGVyOGZSd1FFZmI2OHkrMStQVCtCRzBrMEEycmNKd1BXZlVaVG1LRGppVnFYSys1Mnd0ckxpcFpGRGVldmQ5OG5NMUpoMW5yTlI1NWs1NnhQbWZqak5yT2NvaEhqd1pHVmxzWHIxYXZidjN5OUxnQWdoeEgxSUFrSWhSTGxaV1ZrUkZCVEVuajE3aW0yL2RPa1NNVEV4ZUhtVi9jWlcxQngyZG5aMDZkS0ZMbDI2b05WcU9YbnlKTWVQSHljaUlvTE1TbHpETEMwdGpiQ3dNTUxDd2t5UFdWbFowYUJCQTFOZzZPWGxSWjA2ZFZDcjFUVjZGKzdveXlsRXB1aFFPTmhoeEVpOXpEU212ZG9CZTd1OHdDYzlQWWNmTnA4aE9pbWJtMFlWdVFvVkZrWTl6a1k5WG80V0RPL1hGRTkzQnl3c1ZFd2MyWTVaM3h6am5GNEZLaFZYbFRiOHVmY1MvWHFXUEIyM05KZXZ4ckIydzBZQWZCcDRrWk9iUTl6MUJDd3NMR2pSckNtWkdnMzJkbmFjRElzQXdNcktrbVpObXhDZmtFamlqYnlSY0MyYU5TMjBSdWJobzhmcDJLNE5EYnpxbVI0YitFdy9yc1RFOHVmMm5WaFlXR0JqYlcxYVk4L1oyY2swUWk3L09nQnpQcGlDMnQ2ZW1OaHJqQnI3ZG9tUDllajJrRm5QTlQrODltL1pqSS9mZjYvTS9zdS8rOUVVYWc0ZitteTVwdG4vTzdETmYxUHYwOENMNWYvM0dXcTF2WXdLRkVLVUtUMDluWG56NWhFVEUxUGRwUWdoaExoREVoQUtJZTVJejU0OVN3d0lBZmJ1M2N1d1ljT3FyaUJ4WDdHeHNTRW9LSWlnb0NBTUJnTVhMMTRrUER5Y3NMQXdMbHk0VU9rakQzSnljamgvL2p6bno1OHY5TGlkblIwZUhoN1VxVk9IT25YcW1HNTdlSGlnVnFzcnRhWjd3ZHJ0NTlFNE9LQUExQmtadkQ2Z3VTa2NqTHFjd2xlL25DYmUzZ21GL2UzZGpBMUFNcENzTnhEelF4alA5dkNtUjhmNktKVUtKbzFveTdSdi91YUdnelBZMnJMN1pDSlA5UEF0OXlqQzdPeHM1bjM2QlRxZGpxREE5bnc0N1YzT1JrWHo5bnN6ME9sMHZQemlDL3k4YVRPUlo2TUFjSy90eG9mVEp0RzBTU1BpRXhKNWNjeGI2SFE2L0ZzMjQ5VlJ3OHU4M29RM3hqRDB1WUY0dUxzUmV5M09GUEI5OS9YbnFPM3pwa21ucDJjdzRQbnlUVkUyVjFXT2JpMTRMYjFPeit3RlM3QzNzMlhDRzJQS3RSYWhFS0xtMHV2MUxGNjgyQlFPcWxRcXVuZnZUcU5HamFoZHUzYU4vdUJOQ0NIdUp4SVFDaUh1U01PR0RhbGZ2ejZ4c2NYdm5Ibmd3QUdHREJsU29UdmFpZ2VUVXFta2NlUEdORzdjbUFFREJwQ1ptY25wMDZlSmlJZ2dMQ3lNbXpkdlZsa3RHbzJHUzVjdWNlblNwU0p0YXJVYUR3OFBQRHc4cUZXckZzN096cmk0dUJUNjgzNmVXcW5SNUhKZG8wZmhxQUNqa2NZT1NocDZPd09Ra3FibC8zNDV3dzFuTjBwOG42ZFVrdXppeXJwOU1YaTQyTktzc1N2MmRwWjBhdUxNbHFzNVlHVkZvc0tTeUFzM2Fkbll2UFh4SUc5RTI3eFB2K0RDeGN2MDZQb1FVeWFPeDhKQ2hWK1RSbGhhV3BLYm0wdm9xUWdlNjlPTGZRY09BL0JJcis0MGJkSUlnRG9lN25RSjZzamUvWWZZdVhzZnI0NGFUbXBxR2ptNXVTV3UwNmRRS0tqalVidlV1Z3FPMG52N3ZabW9sRXB5Y25OTGZjeGNxa29NQ045K2J3YkpLYmQzWHk0NGhmamxjZStRa3BvRzVLM25XWjQxR3ZWNnZXd1FKRVFORlJJU1FuUjBOSkMzck1ma3laTmxGb2tRUXR5SDVKMjdFT0tPS0JRS2V2WHF4ZXJWcTR0dHo4akk0TysvLzZaVHAwNVZYSm00MzluYjJ4TVlHRWhnWUNCR281SHIxNjhUSGg1T1pHUWtVVkZSMWJiZ2VVWkdCaGtaR1Z5NGNLSEVQdmIyOXFiQU1EODBkSFIweE03T3JzaVhyYTB0ZG5aMjkweW9zdWZZTmRLc2JGRUFGaG9OVC9SdFlHcGIvdXZwdkZHQS80U0RWbG90UGxZNlhOV1dwR3YxWEVvM2ttbG5Ed3E0NWVqQ3FpMW5tZmRtWjVSS0JmMTdObVRmdHlkSXM3SkNaMi9IenFQWHloVVFabVJrRWhGNWpoN2RPck4zMzBFNkIzV2tVOGQyQVBoNmUzSGxhaXdkMjdYRzA3TU9BUzJiRTM0NmtxMS83ZVNGSVFQSi9TZWM2OWkrRFh2M0g2Sm50ODZrcEtZeC9hTjVhTFZhUGw4d0d3ZUhPeHNacWxEZVRrb3ZYN2xhcEwyNHg4dy9lZDY1OVRxOWFYcHphWExMRVVLK01lWWxKa3llU2E1T2g0V0ZxdEJhb0ZsYUxUWTJlVHNnYi8xcko4Nk9qcnd3WkdDWjUweE9UdUg5V1ovUTlhRkFoajczSDdOckVVSThHUDc2NnkvVDdXSERoa2s0S0lRUTl5a0pDSVVRZDZ4ejU4NnNXN2V1eE0wbTl1N2RLd0dodUNzS2hRSlBUMDg4UFQzcDI3Y3ZScU9SaElRRW9xS2lURi9YcjErdjdqSk5Nak16eWN6TTVOcTFhMllmWTJWbFZTZzR0TGEyeHNMQ0FxVlNpVXFsd3NMQ0FwVktWZUpYUlltT1RVUHhUempraW82V1RmSkN2UFNNSEM3ZXlnV0h2S20xMWhvTkExbzY4OVREdDljU1BIVTJrYSsyWCthVzJoRVVFS2UwSVR6cUJxMmJ1ZU5nYjRXSHZTVnA1UDA4a3pQS3R6bU5nNE9hVmNzKzU0L2c3ZXpkZDVCNW4zNVJwTS9yRTZZVXVwK1Nta2EvZ2NPS1RGWC85ZmRnZnYwOTJIVC8vWS9uczJET1RLeXRyREJYV01RWmFydTU0dVRvYUhyc3Q1KytLN0xlWUhHUG1VdnhUeEo3NVBnSm5objhZcm1PTFV2alJyNnNXYmtVQjdVOVNxV1NhUi9PNWVqeFVBRFdmLzgxeDArY1l0MkdUUUNFSERoTXlEK2pNa3R6SStrbXQ5TFRpWXErZ0U2blo4VFFaeXVrMWdzWEx6Tng2b2RrWkdiU3UyYzNwazU2czBMT0s0U29PTW5KeWFiWkpGWldWZ1FHQmxaelJVSUlJZTZVQklSQ2lEdW1WcXZwMkxFamh3NGRLclk5SWlLQ3BLUWszTnpNSHkwa1JHa1VDb1ZwZmNEdTNic0RlUXVqUjBkSG13TERTNWN1VmNvT3laVWxKeWVIbkp3Y1VsTlRxN1dPckJ5OTZiYmFXb1h5bnhGeW9XY1NTVlhhNUE4ZXhOZkdVQ2djQkdqZHpKMkEwT3ZzenpTaVVDalEyOWx6NkZRQ3JadTVBK0JnbzRLY3ZMN1pPa081YXpNYURmeStaU3NBalh4OXVIRHBNZ0N0L0Z1VWVXeEthaW94c1hHbVhZWFBSVjhnT3pzYmdLanpGL2x0ODFZR0QzemExRityelVhbnYvMzNSNU9WWmJwOUt2dzA4ejc5QWpmWFdzejljUG9kUEEveit1V1BUcnlUWFl6TjRlVG9BSUJPcHlNczR2YU8zMWV1eHRLelcyY09IajdHcnIzN3pUNWZRVCtzM1lCZXIyUFU4T2Z2NkhpajBjaVZtRmordHp1RWpiOEhrNU5UL2luYVFvaXFrNXljYkxydDZlbFpwV3VvQ2lHRXFGZ1NFQW9oN2tyUG5qMUxEQWlOUmlQNzl1MWp3SUFCVlZ5VnFFa2NIQnhvMTY0ZDdkcmxUVHZOemMwbE5qYVdLMWV1Y1BYcVZkT2ZXcTIybWl1OXQybDF4cnhkUndCcnk5dHY4T0p2YXNBNjcrV0NFU1B1anJkSDIzMitkQlAxM0sxbzA2NGpBWTFjMlhja0NZV2REU2dnSy9kMjRHaHRvVFFGaEZubERBaDFPajB6WmkwZ09TVXZRSjMrM3R1RW5ncm55MlVydUI2ZmdLT0RRNm5INXgvbjVLRG1QMDgveWJ2VFA4WkJiYytZbDBmU3ExdG5ySzJ0Qy9XUE9uK0JhUi9PUmF2TkxuS3VEMll2QkNEMjJuV21makNuWE04RHdLRFhsOTJwZ0R2WnhiZzhJczZjTGZROEoweWV5YUFCL1pqNDVsaUdQLzhzOWV2VkxiUzV3RzlidHZIZlpTc0FXTFZzQ1Y3MTZ4VTU1NTJLT24rUnlUTm1rWldWaFU1WHZ1K1RFS0w2RkZ6aXdFWjJQQmRDaVB1YUJJUkNpTHZTdkhsejNOM2RTVXhNTExZOUpDU0VwNTkrV2o1UkZsWEcwdElTWDE5ZmZIMTlUWThaalVadTNMaGhDZ3p6UThPcTNBRGxYbWRsUWQ2V3hJQk9mM3VvbTR1VE5laXl3TUlDQlFwdWFXK0hONTd1bGp4V2V3S25UN1RrZEZ3SFBEVGUzRFEyeFdEcmlLWHFkckNVcTc4ZENscXB5cmViNWJubzg1dytjeFlBdnlhTmFlQlZqelBuOG5ZcnZwRjAwK3lSY3plU2tzbkp5U1dvWTN2R3Z6YTZ4QTFLV3ZtM1lPNkgwNWozNlJjNHFOV29WQ3FpTDF3RU1JMUNoTHlSaWZuTTNhUWsxOHlSclZXMTQrZnVrQU9GN2l1VlNqYjgrZ2R4Y2ZGOE1HMlNxVS9QYnAyTDFLUTNHRWhOVGNQWjJhbENhbW5vMDRCdnZ2elVkUC81RjhkV3lIbkxNbWJNbUNxNWprWnplek9ZaElTRUtybW1FRUlJSVVSNVNFQW9oTGdyQ29XQ25qMTdzbUhEaG1MYms1S1NDQThQcDNYcjFsVmNtUkMzS1JRSzNOM2RjWGQzcDBPSERxYkhNekl5dUhidEdna0pDY1RIeDVPUWtHQzZuVDhOdGFhd3RiZzlEVGhEcThOb3pOc3JvM1ZUTit5T0pwTDF6L3FFRjFKemlicWNRbE1mRndKYWQrUnNXSE4yWGU1RldyWTlSZ3NsOXJldWNrdGJqNERXdDZmR1ptb05wZzFPYkN6TDkyRkJ5K1orelA5NE90Y1RFdW5WdlFzQVZnVjJpODVmNjY4a2ovVExXdy92emRkRzA3eFpVd0k3dEMzem1xMzhXN0R1dTJVQWhkWVFuUFBCRk5PMUVoSnY4TUpMcndQbWIxS1NuWk5UNXJYQjlLMnFWRHFkanBEOWgzQnlkRUNuMTVPWnFhSExRNEhzM1hlUS9ZZU9jdkh5RlRJek5jeFpzSVNOdndjei9yV1hDeDIvNExQL2NpczluY1dmektLMm0rdGQxMk5oWVZFaDV5bXZnc0ZkVmFscC83WUlJWVFRNHY0Z0FhRVE0cTUxNjlhTlgzNzVCWU9oK0ttRE8zZnVsSUJRM0pQVWFqVitmbjc0K2ZrVmV0eG9OSExyMWkzaTQrTUxCWWNKQ1Fra0p5ZFgyMDdLbGNtamxnM0dHQjBLU3d0dTZwWEVYTDlGQTA5SDNOM3NxV2VwNS93L2lXRzZ2U09MZjQraVpXMGIvTHlkaVk3dFJHcTJQVTRQWGVGNnpEUGs2dXp3U0VzaHFFMGRBSEoxZWhJemNzREJEb3pnYUYzK2pWVTZ0R3RUNkg3QnpWbHljM1hWc2s1ZGJtN2VhRUJMUzB0K1hic0NPMXZiVWpjcENlelFGZ2QxeVVGbVFmbmpOMCtHUlRCbS9MdGw5citaa2xMdSt2Y2RQRUo2UmliOUh1L0RuOXQzQXZERW83M1p1KzhnS3BVS3QxcTErSDNMTmdBaXowVXpic0lVV2pTLy9YdnlXSitIK2VLcjVVeWEraUdMUC9tWVdyVmNpcjNPcUxGdmxWckhxbVdmbDd0MklZUVFRZ2hSOFNRZ0ZFTGNOV2RuWjlxMGFjT0pFeWVLYlQ5NThxUnNWaUx1S3dxRkFpY25KNXljbklxRWg1QTMraW90TFkzVTFGUlNVbEpJVFUwMWZlWGZUMGxKdWErQ3hENFBOV0JYVkRnYVN5ZTA5bmI4dWU4eVl3ZTNBbUJrUHo4Vy9YcVdWQ2NYVUVDYTJvbURHdGgvTWhVUGpUY0dwWkxyVi85RE01OU5YSTE4bUg2ZGZMQzJ5bnVKRVhJc2xtU0x2SFdwakJvdEQzVnh2K3RhVlFXV0xIaDIyTXVsOUx4TlY4NzEvOHBpWWFGaTFMQWg5SHU4RDNhMnRpWDJjM1oyNXZPRnMyblJyR201cHc1ck5GbW1EVmtxMmsrLy9nN0FJNzI2czJYckRnRDhtamJpb2NBT2VIbDVZbUZod1o2UWd3Q283ZTJaKzlFMG9zNWZORTMzYnR2YW54NWRIMkx2L2tOTW1UbUh4Wjk4akwyOVhaSHJ4TVRHVlVyOUZlV0ZGMTZva3V0Y3ZYcVZmZnYyQWVEdWZ2ZS9BMElJSVlRUUZVMENRaUZFaGVqVnExZUpBYUhSYUdUMzd0MDgrK3l6VlZ5VkVKWER3c0lDVjFkWFhGMUxueEtwMSt2SnlzcENvOUdRbFpWRlptWm1pZmZ6djNKemM5SHI5ZWoxZW5RNm5lbDJjZmZ6dnlwQzdWcDJ1RnZCWlVDaFZCRitQWVBVVzFxY0hXMW81TzNDTTBHZWJEeDhuVnVPVG5semp4V2d0TEVtU2Q4VSs3U3I2SFEyWEE3dlE0OE9mOUU5Y0NJQU9yMkI3Y2V1WTdCM0JzQlZuMFZnNnpwM1gyeUJvSzFwazBhRkFzTi9pendYRFVCNmVzYmRYNWU4Zjg4aXpweGx6NzZEK0xkb2hwT1RZeG45RGZ6ZjF5dHAxNllWTDc5b1hoaGwvR2U3NDg1QkhTdGxrNUxqb2FjNGYrRVNuVHEyS3pLdGQ5Yk15VUJlZ0ppL2cvTkxJNTZuUmJPbVJKMi9XS2p2U3lPSG1xWWpmemgzSVovTW1uSGZyVGY3MkdPUFZjbDFJaU1qVFFHaGJPUWdoQkJDaUh1UkJJUkNpQW9SRUJCQXJWcTFTRTVPTHJaOXo1NDlEQmd3QUFzTCtXZEgxQndxbFFxMVdvMWFyYTYwYXd3ZlByekN6dlZvUjA5V0hycUJUbTFIaXIwRFg2d0w0LzFYT3FKVUtuaTBzemZlSG1xK0N6NUhuTjZTSERzN0ZDb1ZCaHQ3TkZsMThVeFA0ZWt1UGp6VVlScW5rNyttbWNzSWZ0Z1lTNXhsM3FneVkwNHU3Ynlkc0xRby94VGpmeXM0RUcvQjdCbWxya0g0K29RcDJOclljUGpZQ1RvSGRieXI2Njc0YmkySGpoNG42V2JldjNPL2I5bkcrcDl2QjNQRmJWS1NrcHBLY2tvcVVlY3ZVc2ZEblg2UDk3bXJHdTZXMFdoaytYYy9vbEtwZUhYVWNESUxyTUgzVHk1SmJtNHVtLzc0RThnTFlQcy84V2l4NTZwWHR3NTlIK25Kbjl0M0Vub3FnbFdyMXpONjVOQkNmZjYzNWVmS2VTSkNDQ0dFRUtKQ3lUdDFJVVNGVUtsVTlPclZpMTkvL2JYWTlsdTNibkg4K0hHQ2dvS3F1REloaExsNmRQUmk1L0U0TGhnQnBaSW9uUTFmL0hpS04xOW9qVktwd0srUkszUEhkK1pLYkNvSFQ4V1RscG1MblkwRjdYbzBwbVdUMmlpVmVjbWR2K3RZTnYwOWo3OVRIOFpnbFRlZDBrT2J5UXY5T3BSeWRmTVpDdXlLbkIvRWxlYk0yU2hPaFo5R3I5Znh6dml4aGRZd0xNM2xxekg4YjNlSTZmN21yWDloYldYRk0vMGZKNkJGTXo1Wi9OOFNwd0FYdDBuSkYxOHRwN2FiSzUwNnRpdjF1a2FEc2RUMnU3RnR4MjdPWDdqRWN3T2Z3cnRCZmNKUFJ4YTRjTjUxZi8wOW1LU2J5VmhiV1RGMTR2aFNwMFkvTzZBL1cvL2FoZEZvWk1QR1AzanF5YjdWc3RtSUVFSUlJWVM0T3hJUUNpRXFUTStlUGZudHQ5OUtuUEs0YytkT0NRaUZ1SWNwRlBENnMvN01XUjFHc3BNTEJpc3JqbWZrTU91Ylk3dzF0QlhPampZb0ZPRGo1WXlQbDNPeDU4ak8xdkhOTDVHRTNucUN4czMrSlBwU1g1UXBDcDdwV2c4cnk0cDUyV0V3M2c3UWlndmlTaEliRjQ4bVMxdnFaaUdSNTZJSjN2WS8vZzQ5eFkya202Ykg3ZXhzZWFiZjR3eDgra25UdE9JNmRkeXhzclNpVGgxM2JHMXNpdDJrNUU2VXRPRlRSYmg4NVNxTkd2b3dhdGdRSUcrZFE5TjFqVWJTMG02eGRzTkdBRjU3NVVXODZ0Y3I5WHhlOWVzUjBMSTVZUkZuME92MVhMeDhSUUpDSVlRUVFvajdrQVNFUW9nSzQrenNUTWVPSFRsOCtIQ3g3V2ZQbnVYYXRXdlVxMWY2RzA0aFJQV3BXOXVlbHg1cnhMSnRsOGx3Y3NSZ1pjVTVnd1h2cnp4RnEzcjI5Ty9oUTEzM29sT21VMjlwMmJiL0NrZk9wNUJnYlE5V2pweTVQQkQvV292SnRIYmtmMUgybkxuVW5iR0RIMFZaenMwNi9zMVlJQ0EwSjRoN3BGL2UrcWRqWHhwZTVrN0NUbzZPN0E0NVFIWjJOcEMzUWNkL25uNkMveno5WkpIcitEVnBYSzZhWTY5ZHg2dStaNWw5RGNhOGdQQk9kakUybGpINDhLV1JRMGxPVHNIUzBoS0FMSzMyOXJFR0EvLzllaVVhVFJaUDlPMXQ5blRvWHQyN0VCWnhCb1ZDZ2E5M0E3T09LWTFPVi9SRHBvTFR0NFVRUWdnaFJNV1RnRkFJVWFGNjkrNWRZa0FJZWFNSVI0d1lVWVVWQ1NIS3ExMExkOFlDSzdlZEo5blJCWlJLa2gyYzJKMmk1L0RhczlTMk51QmdaWUdWcFlKY0hXaHk5TnpJTnBCaGJRdi9iRWlDRWV4U3MwalNOc0x2b2Eya1pGaVJtQkxOVit2aHRTRjNGeEpXNWdnN3o3b2VqQm8raEdYTHYrZVovby96MHZEbnNiTXJlWmRpY3hpTlJoWjlzWXlEaDQveDVhSTUxUE9zVzJyLy9PZDNKN3NZRzhyWXRNYmF5b3E2ZFR4TTl3dU9JTnk1Wng5NzloMmtiV3QvM256dFpWSlMwemoyZHlnTmZieng4cXFIc1lUdmUvZXVEL0gxeWgvbytsQW4zR3ZmK1c3MU9wMk8rSVFiYlAxclo1RzJvOGRPc08xL3UybmZwaFZ1cnJYS3ZTTzBFRUlJSVlRb25RU0VRb2dLNWVmblI3MTY5YmgyN1ZxeDdmdjI3ZU81NTU2VFhSeUZ1TWUxYStHT1oyMTcvbTlEQkpkMUZ1alY5aWhVS3JRT2FtTHlPK1VQNnJMODUrc2ZTbTAybnZvc1J2UnJ3cnBkaDdoNXl4cFh4MndVaWlSdUtsZXdkSjJCMTRjOFpscXpzTHgwT3AzcDlwdVRwcU5VbUxkenJxR3M0WFgvR1BqMGsxaFpXdkxVazMxTmoxMlBUMkQySjB0TUl3dUxrMXRDWFRtNU9jUmRUd0JnNmdkeitQTFR1YVh1ZnF6L1o0M0ZPOW5GdUx3ajdRcU9JTXpWNlFobzJaeFpNNlpnWVdGQmNuSUtDeGIvSHdBS2hRS1Y2dmIzT1g4RUlvQ1Rvd1AvWFRTWHVuWHZmSWZxeTFkai9wKzkrd3lJNmxxL0JyNm0wSkdPQ0FvS2FpellFaFVyQ2hxak1hSmlpUzFxREJxTllFblUyTUpWVEN4UmllM0dkdTN3VjdHaEF0YmNhRURFWGtFVUZCT0tSakRTQndZRzV2M0F5N2tnTXhTVlFYVDl2Z2h6OXB6enpEam9zR2J2L1dEaTFPL1VIcGZuNVdIMTJvMEFnUDU5ZStPN2FWTmUrVnBFUkVSRVZCWURRaUo2bzBRaUVUNysrR1BzM3IxYjVmSGMzRnhFUkVUQTFkVlZ3NVVSVVZYVnN6VEFrcW1kY09uMlU0UmNURUN5SE1qVTFZTklXNnZzNElJQzZHYkxVRmRiaWE0dExEREFwUTNFWWhGNi9kTUxvWEdKK0tmK0RaZ1p5NkZVUHNjLzJJNWY5eXZoT2ZMVFZ3b0pTd2FFaVVsUEszMi84c0s5a2tRaVVhbHdFQUNzNjFsaDNKamhXUFRUU21FSnJGaEZjNVRpMjE2dXEvajJ2NStsNEY5TFYySGxUOTdRMGRaV2VmM2l4MWN5aEt0czNWVU5DUFB5OG9TdlhaeTdZc1RRUWNMc3ZFWU5iZkd2K2JPdzk4QVJQSHowV0hqY0RlcGJvNTVWM1ZMbmFmU2FTNHNiMmRteTR6RVJFUkZSRFdKQVNFUnZYTGR1M1JBUUVJRGNFak5UU3ZydHQ5L2c0dUxDSldKRXRZQklCSFJwWjQwdTdheVJtcDZEYzFlU2tKZ2lneXl2QURsNUNtaHJTYUFuRmFPdWlTNTZkV29KbTdxbDkrbnIzYmsxUktJdjhjY2pFVjdnT3ZLejZrTDVkeGNrWkNWZzErRkwrR3A0bHlyWGxKZi92NER3eUw0ZGxkcURzRTRkUStqbzZGVDVXaVYxNnZBUk52Z3VnNzZlSHVwYVdsUTV3S3NzWFIwZGpCZzJDTVBkM1NvMVhpUVN3YmxiWjR3Yk5SejFxemlMVHk0dkNnaDFkWFVnRW9sSy9ic3NrVWpRbzF0bmRPL2loT1dyMStOY2FEanNiT3RqMGZ6WlZib0dFUkVSRWIzOUdCQVMwUnVucDZlSDd0Mjc0N2ZmZmxONVBENCtIZzhlUEVEejVzMDFYQmtSdlE1VFl6ME02VlA1eGh6RmVuVnloQWpqY2Y2UkdJV0Z3TXdoazJCdSt1cjcraG5vNjZQZng2N28yT0ZER09qclZ6aCszcXhwNk5HdEM3UlZ6WHlzb3FhTkhWNzdIQlVKT3VSWHBmRWU0MGUvOHJVYTFMZkc3Qm5mb0tkelYraXAyZnBCTEJianEzR2owS25qUjNCeDdncXBsRzhmaVlpSWlONDFmSWRIUk5XaWQrL2VhZ05DQURoMTZoUURRcUwzaUdzblIwaWxFN0QvMUIrdmZhNCt2WHFnVDY4ZWxSNy9zV3ZseDc1dkt2dmNXTmV6S3RYY2hJaUlpSWplTFF3SWlhaGFOR2pRQU0yYk44ZjkrL2RWSHI5eDR3YVNrNU5SdDI1ZGxjZUo2TjNqM0w0WmRMVjFZS0JmUFV0emlZaUlpSWpvMVZTdTdSOFIwU3ZvM2J1MzJtTktwUkpuejU3VllEVkU5RGJvMkxvUmRIWDQrU1FSRVJFUjBkdUVBU0VSVlpzT0hUckEyTmhZN2ZFLy92aERiU01USWlJaUlpSWlJdElNQm9SRVZHMmtVaW42OU9tajluaE9UZzVDUTBNMVdCRVJFUkdSYWdVRkJUVmRBbWxJZkh3OFhyeDRvZlo0V2xvYVRwNDhDYVZTV2VWei8vbm5uNVVlbTVtWmlXZlBubFg1R2xVNXYwS2hlS1g3Wm1WbDRlblRwMVcrVDNKeThpdGRqNGhxSHRmNEVGRzE2dFdyRjQ0ZE80YjgvSHlWeDArZlBvMCtmZnBBSkJKcHVESWlJaUtxalB2MzcwTmZYeDkyZG5ZcWo2ZWtwT0RvMGFNWVAzNDh0TFcxcTNUdXhZc1hvMWV2WG5CMmRxN3d2VUJjWEJ4MjdkcUZZY09Hb1UyYk5sVzZ6cU5IajZDdHJRMWJXMXUxWTY1ZHU0WVRKMDVnd29RSmFOU29VWlhPbjVLU2dwczNiMWJwUFUxQ1FnTGk0K1BSclZ1M0tsMkxYbDlnWUNET25qMkw0Y09IWStUSWtkRFIwU2wxUER3OEhHdlhya1ZRVUJBOFBUM2g2T2hZcWZNcUZBcDRlWG5CMXRZV3c0Y1BSNjlldmNvZG41cWFpb2tUSjZKTm16WVlPSEFnZXZTb2ZGT3QwTkJRdkhqeEF2MzY5WU91bWk3ME1URXg4UFgxeGRDaFE5Ry9mMy9vNmVsVit2d1pHUm1ZTUdFQ3VuYnRDa3RMeTByZDUrYk5tOGpKeVlHdnJ5K3NyTmpZaXFpMllVQklSTldxVHAwNjZONjlPODZkTzZmeWVISnlNbTdkdW9VUFAveFF3NVVSRVJGUlpZU0VoQWhoeXZqeDR5R1ZsdjRWNHRxMWF6aHc0QUFpSWlJd2UvWnN0R3pac2xMbmZmSGlCY0xEd3hFZUhvNFBQL3dRSzFhc2dGaXNmb0dUbnA0ZUlpSWlFQkVSZ1U4KytRUno1c3lwOUdNNGR1eVk4S0hrdUhIalZEWkpNekF3d01XTEZ4RVJFWUUrZmZyQTA5TVQrdnI2bFRwL2ZuNCtWcTFhaGYzNzk1Y2JRcFowLy81OVpHUms0S2VmZmtMNzl1MHIvVmpvOVhsNmVpSXBLUW4rL3Y0NGQrNGNGaTFhQkh0N2UrSDQ2ZE9uQVFEUG5qM0QrZlBuMGFoUkl4Z1lHRlI0M3NqSVNNamxjaVFtSnFvTTdaS1NrbUJsWlNYOERCa1lHRUNwVkNJK1BoNE9EZzc0NTU5L29LT2pBME5Ed3dxdkZSUVVoRnUzYm1IUG5qMllOMjhlbkp5Y3lvd3hNREJBU2tvS05tL2VqRHQzN3NEYjI3dk16Njg2V2xwYUtDd3N4SVVMRnlvMXZxUTFhOVpneFlvVlZiNWZWYVNscFVFdWw4UEl5S2hLd1NjUnFjZUFrSWlxWGI5Ky9kUUdoQUJ3NnRRcEJvUkVSRVJ2cWFsVHB5SXFLZ3I3OSsvSHRXdlhzR1RKa2xJemlzTEN3Z0FVellqYnRHa1RGaTllREhOejh3clBlL2Z1WFFDQXZyNCtwazJiVmlZY3ZIRGhBaHdjSEdCall3TUF3aXd2WFYxZFRKOCtIZEhSMFZBb0ZHamR1blc1MXlrc0xFUkVSQVFLQ3d0eDc5NDl4TVhGcVF3SWk4OHZGb3ZoNU9SVTZYQVFLQXBUZ0tMbklDRWhvZEwzQTRCZmYvMFZXN2R1clhSd1E2OVBLcFZpd1lJRjhQRHdRRkpTRW43KytXZHMzcndaQUJBYkc0dm82R2pvNnVwaTdkcTFsUTU4QWVEeTVjc0FnQ0ZEaHFCcDA2YjQrdXV2MGE1ZE93QkZyOE16Wjg3QXlzb0tqUnMzaGtRaVFWNWVIb0NpZ0huZnZuMjRlZk1tVEV4TXNITGx5bkpEd3VUa1pOeStmUnNpa1FqejU4OUh4NDRkVlk0cm50SGJzR0ZEK1BqNFZQcHhBUDk3VFFORjc5VWxFZ21Bb3REMGl5KytBRkQwNFVISldjTjkrdlNCVkNxdDhyVXE2OXExYXdnTURFUmtaQ1JrTWhrQVFDUVNvVW1USmhnNWNtU1ZabUFTVVZuOFg0aUlxcDJOalEzYXRtMkwyN2R2cXp4Kzc5NDlKQ1FrVk9rTkdCRVJFV21HbnA0ZTVzNmRpMm5UcHVIaHc0ZFl0R2dSTm03Y0NLQm9GcytOR3pjQUFCTW5Uc1NJRVNNcWZkNUxseTRCQUQ3KytHT0l4V0wwNmRNSEgzMzBFWFIxZFZGWVdJZ3JWNjZnc0xBUTlldlhoNG1KaWJCSFlGNWVIdWJPbll2SGp4OURMQlpqelpvMTVTNEp2bm56SnRMUzBxQ3RyWTBWSzFhb0RBZUIvd1VpdXJxNjZObXpwM0M3WEM2SGxwWld1Yk1iUzRaN3UzZnZGa0xOa21IS2poMDdTcjNYS2Q2bmVmbnk1UXdIYTRDSmlRbEdqUnFGTFZ1MmxBcUQvZjM5QVFEZmZmZWQ4UGNsazhtd1k4Y09mUG5sbDJxRE82VlNpZDkvL3gwQWNQNzhlUVFGQlNFek14T1BIejh1TmE3NHRYajI3Rm5oTlplZG5ZMExGeTVBSnBNaEl5TUR0Mi9mTG5mcGVYQndNSlJLSlFZTUdLQTJIQVFnaEhyRmZ4Ylh1V1hMRm5UbzBBRWRPblNvOEw1VkpSS0p5aXpaZmxOQ1EwUHg4T0ZEOU83ZEcwMmJOb1cydGpadTNyeUpNMmZPNE1jZmY4U2tTWlB3K2VlZlY4dTFpZDRIL0orSWlEU2lYNzkrYWdOQ29HZ3B4OFNKRXpWWUVSRVJFVlZXczJiTjRPenNqTkRRMEZKTkdFNmRPb1dDZ2dLMGJObXkxQy9tU1VsSnFGKy84TVV2T2dBQUlBQkpSRUZVdnRyektSUUtJU0FNQ3d2RGI3LzlCZ0JDMkZoTVgxOGY5dmIyQ0E4UEY1WnNGaS9KbE1sa0VJdkZ1SHYzYnJrQjRjbVRKd0VBN3U3dWFzTkJBQ3IzRHBUTDVmamhoeDlnYjIrUHFWT25xcjN2cTRZcFFPbVpXbFE5RGgwNnBMSjVSc2s5c2pkdTNJamMzRnhjdkhnUkZoWVdpSTZPUm5SME5JQ2kxK1ZmZi8yRjZPaG9yRnk1VXVWeTQrdlhyK1BGaXhjd056ZUhoWVVGTEN3c0FCUzlyc2FQSDQ5ZHUzYmh6cDA3c0xTMGhLNnVMdHpjM0pDZm40L2c0R0FZR1JuQjJka1p3Y0hCS0N3c2hKK2ZIK3pzN0ZSK2VDNlR5UkFVRkFSVFUxTjRlSGdBQUFJQ0FoQVpHVm5tTVJZL3ZzVEVSRXllUEJrQWtKdWJpeWRQbmlBa0pBU3JWcTFDOCtiTlZUNW5KWDhlU3I3MlN6WTltVFp0bXNyN1ZwZmh3NGRqeG93WnBYN2VldmZ1allZTkcyTHIxcTNZdVhNbit2VHBBMU5UVTQzV1JmU3VZRUJJUkJyaDZPaUlCZzBhSURFeFVlWHg4UEJ3REI4K0hNYkd4aHF1aklpSWlDcGoyTEJoQ0EwTlJaY3VYUUFVaFdlQmdZSFExOWZIM0xsemhVRGgwcVZMOFBIeHdlVEprekY0OEdDVjU3cDI3UnF5c3JLZ3A2ZFg2di8rd3NKQ2ZQYlpaN2h3NFFMdTNyMkxpUk1uQ2tHS1RDYkRzR0hEb0srdmo1MDdkMkxZc0dIQ1RNT1BQLzVZNVQ1a0tTa3B1SERoQWt4TVREQjY5R2dBUmZ1alhicDBDWEs1dk5UWTRvNjEyZG5aUXQwS2hRSnl1UnkzYnQyQ25aMGRCZ3dZb1BMeGxKeGQrTTAzM3dqUFJja3V1RjVlWG16S1ZrUGF0bTJMYjcvOXRzemZlYkc3ZCs4S1M5NEI0UG56NXdnTURDd3pMaVltQmdzV0xNQ0tGU3ZLdk40T0hqd0lxVlNLcFV1WG9uSGp4b2lJaUlDMXRUVWFOV3FFK1BoNDNMbHpCNDZPanJDenN5dHo3dlQwZEFRSEJ3TW9DdlVlUFhxRUdUTm13TWZIcDh3Uyt2Mzc5eU1yS3d2ZTN0NHdORFJFZEhRMHRtM2JKaHkzdGJXRmtaRVJKQktKOEhqRllyRXc4OUhRMEZBSUx3OGNPSURaczJkWHVKemV3TUJBZU8wV0w0dCsrZlppcjlMNXViTFVyVGJxMzc4L3RtN2RDb1ZDZ1h2MzdySHhEOUVyWWtCSVJCb2hFb25RcjErL1VtOWdTbElvRkRoOStqU1hCUkFSRWRVZ3BWS0pwVXVYNHRxMWEyckhoSWFHWXZEZ3dTZ3NMRVJPVGc0a0VrbXBHVVl5bVF4S3BSSWJOMjZFaVlrSlhGeGN5cHdqS0NnSUFEQmp4Z3owN3QwYmhZV0ZBSXFDakNkUG5tRFRwazBBZ00yYk4yUDc5dTFDYlVCUmdEZHUzRGpoWEpjdVhjTFBQLytNUllzV2xRa3I5dTdkaTRLQ0FreWNPQkg2K3ZxSWlvckNpUk1uaE9OV1ZsWXdNek9EbHBZVzVISTVIang0QUxGWWpNYU5HNWVwT1N3c0RCMDdkcXl3TzZ1ZG5aMndMMXRlWGg3dTM3OFBvQ2pjS0xuMDhzNmRPNlVlRjFXZnBrMmJZdE9tVGREVDA0T0ppVW1aSmQzaDRlSEMzcG43OSsrdjh2bGpZbUp3NDhZTjZPdnJ3OWZYRjBxbEVvOGVQWUtwcVNuV3JsMHJoSDhqUjQ3RVJ4OTlCSGQzZDFoWldTRS9QeC9EaGcyRGc0TURWcTVjaVdIRGhzSGUzaDVidDI1VmVaMkxGeS9pd0lFRGNIRnhRWThlUGFCUUtMQjI3Vm9BUUtOR2pUQjI3TmhTKy9BbEpDVGdxNisrZ28yTkRYeDlmYXYwbUlwL0pnRmcxYXBWS3ZjZ1hMRmlSWms5Q0l1M0F0Q2trai8zcnpPYmwraDl4NENRaURTbWE5ZXVDQWdJUUdabXBzcmovLzN2ZitIbTVzWk9aRVJFUkRWRUpCSmg1c3laOFBUMFJFRkJBY3pOemN1RUtSa1pHY0l5NDlhdFc1YzdLKzdVcVZObzJiSmxxYVc5VDU0OHdkV3JWeUdWU2hFYUdvclEwRkRFeE1TZ1FZTUc4UGIyeHFsVHB3QUFmZnYyUmFkT25iQnIxeTRZR0JoQUxCWWpLaW9LWXJFWTl2YjJ3dGV0V3JWQ1ptWW1MbCsrak02ZE93dlhDUXNMUTBoSUNCd2RIZkhKSjUrZ3NMQVEvLzczdndFVUxWMmVNR0VDQmc0Y0tNeitLdzVUOVBUMHFoeW1sQXo1NXMrZnIzSVB3cmx6NTZyY2c3QmtFRVBWcDd5OXJvdVh6VmFsTVUxSm16ZHZob21KQ1d4c2JIRHYzajFJSkJLaG0vZXFWYXNRRXhNRHFWU0t5NWN2WStuU3Bjak56WVdEZzRQd2Q1K1ltSWpaczJjREtMM3N1U1IvZjMvczNyMGJBUERubjM5aTZ0U3B5TTdPeHBNblQ5QzRjV09zWHIyNjB0MlB6Y3pNS3B4bFZ6TG9temx6cHZCMXlmcG16WnBWNW41S3BSSktwVktqczJXdlhyMEtvS2dwUzJXN3FCTlJXUXdJaVVoanRMUzA4UEhISDZ0Y3NnRVV6VGc0ZCs0Yyt2ZnZyK0hLaUlpSXFKaWhvU0YyN2RxbDloZjhDeGN1Q0YxS2ZYMTlxeHdFN05tekIwcWxFZ3FGQWhjdlhoUnVmLzc4T2I3NjZpdWtwNmNEQUZ4ZFhiRmx5eFprWjJlalFZTUdRb2dqRW9tRVBlQzB0YlZWaG5sK2ZuN3c4L09EVXFsRWRuWTI1c3laZzh6TVRNVEZ4UUVvQ3V1NmR1MWFZYTNoNGVISXpjMUY3OTY5eXgzM09pRWZBOEthVjd3VTE4aklTTzJZMk5oWWJOMjZGUXNXTENpMXgxMUNRZ0prTWhuV3JWc0hVMU5UREJ3NEVBWUdCbGk3ZGkza2Nqa1dMbHdvbkw5NEppRUEvUDMzMzhJK25XS3hXSGhOcS9zZzNkWFZGZjcrL2lnb0tFQk9UZzZ5c3JMdy9QbHpORzdjR0N0WHJvUkVJc0hDaFF2eC9QbHo0VDR2NzBHb1VDZ1FIeDhQTFMwdC9QampqMmpmdnIzYXgxdHlyOEdxeXN2TGc3YTJ0a1pDd3B5Y0hPellzUU1BTUdyVXFITC9Eb21vZkF3SWlVaWpldmZ1amFDZ0lMVnZPazZkT29WUFB2bUUzZnlJaUlocVVIbS8yQmVIRHJxNnV1V09rOHZsWmJxWi92MzMzL2o5OTk4eGZ2eDREQjA2RkFNSERnUUFIRDkrSExxNnVwZzJiWm9RRUM1WnNnUXltUXdBU2dXSkJRVUZ1SExsaW5BTlZiT1ZuSnljc0dmUEhnQkZzNjMwOWZXRmN3MGJOZ3p0MnJYRDh1WExrWnViSzl3bkp5Y0hRRkVUaDBXTEZrR2hVT0RxMWF1UVNDUXdOall1dCtOcnlWbFZWZDJEOEhXQ0dLclkrdlhya1phV1Z1NllKMCtlQ0g4dVdiSkU1WmlyVjY4aU56Y1hzMmZQeHVyVnE0V1FzS0NnQUczYXRNSFJvMGVGV1hlNXVibjQxNy8raGFTa0pMaTd1Nk5PblRxWU4yOGUvUHo4RUJBUUFLbFVpcjU5K3lJL1B4K3hzYkhRMGRGQjQ4YU5rWmlZQ0lsRWdvU0VoREl6SHV2WHI0OEpFeWFnYWRPbWtNdmxXTEprQ1pvM2I0NWx5NWFoVHAwNkFJQUpFeWJBeDhjSFJrWkcwTkhSZ1Vna0t0T3dvM2pQenlOSGpzRGUzaDVtWm1ZcUgyOStmajdxMWF1SG5qMTd3c1BEUTNqdGxwd1Y2K3ZyVzJxSjhZUUpFL0RaWjUvQjE5Y1hZckVZMzMvL3ZjcnUzOFhQZDNtS1orR1dSeTZYWS9IaXhYank1QWxjWFYweFpzeVlDdTlEUk9yeE4zQWkwaWhqWTJOMDY5WU5mL3p4aDhyanFhbXBDQThQUjgrZVBUVmNHUkVSRVZWR2NaQlcza3lkYTlldVlkV3FWVmk4ZURGYXRHZ2gzRjZ2WGoxNGVYbkJ6YzJ0VkRnSEFBOGZQc1RVcVZNeGE5WXMyTmpZUUM2WFF5YVRvWFhyMXVqZXZUdGF0V29GVDA5UEdCZ1lZUGZ1M2ZqODg4OWhaMmVuTWlCczFxd1p1blhyQm10cmE3aTV1V0g5K3ZXNGZ2MDZXcmR1allrVEowSWlrYUJEaHc1WXVYSmxtZG9MQ2dwS0JaSUtoUUpMbGl6QjZ0V3I4Y0VISDZoOHZDV1hZMVoxRDBLWlRJYnM3R3lWblhIcDlibTR1T0Q3NzcrSFJDS0JvYUdoeXNDcU9KVE95TWhBV0ZnWXpNM055N3ltREEwTllXaG9DSmxNSnV4NXFhZW5oNFlOR3lJNU9Sbmg0ZUhDMkx5OFBFUkVSQUFBMXExYmh6cDE2a0JIUjBjSXhnb0tDa3F0cUVsUFQ4Zng0OGVGNzR0RHlKZER3aEVqUnVEY3VYTll1WElsN08zdDhlV1hYK0xpeFl0SVNFaEFmSHc4YkcxdGtabVppUll0V3NERXhFVGw4eEVaR1FrYkd4dk1tVE9uVElEL3h4OS9ZTy9ldlFDS3dtMTlmWDFjdlhwVldNSUxsTi9GV0Z0YkcwZU9IRUZLU29vd2R2NzgrV1gyQlJ3L2Zyeksya282ZS9ac3VjZGxNaGwrK09FSDNMMTdGd01HRE1DMGFkUFlCSWpvTlRFZ0pDS04rK3l6enhBYUdxcDJVKzZRa0JEMDZOR0QvOGtURVJGcDJPTEZpeXVjYmZYUFAvOEFLQW8xU3U1TlZ0S0RCdytnVUNpd1lNRUNyRjY5dWxUVGorSlpneVVkUDM0YysvYnR3OWF0VzdGMjdWcDg4TUVIMkxKbEN3NGZQb3k3ZCsraVRwMDZ1SDc5T29DaTJWbXJWcTJDa1pFUi92cnJMNFNGaGFuOFlMRzRhVWxJU0FpdVg3OE9TMHRMZUh0N0MyR0ZxNnNyek0zTllXdHJDek16czlkcWJwQ1hsd2NyS3lzNE96dGozTGh4d243SzVlMUJPRzdjT1BUcDB3ZWJObTFDZG5ZMlZxNWNXYXFqTTcwWmJkcTB3Zjc5KzJGc2JLenl2YVZNSnNPWU1XT1FuNStQeVpNblkrUEdqWmcwYVZLRnk4cUxpVVFpekowN0Y0bUppVEEzTjhlSUVTTmdaR1NFdzRjUEF3QUNBd094YmRzMnlHUXlQSDc4R0VCUngyTmpZMk9rcDZjTFRVcTJiTmtDb0dnWmNxdFdyY3FFZzZtcHFmRHg4VUZVVkJTQW9pWFA4K2JOZzRXRkJUNzg4RU4wNzk0ZExWdTJ4SUVEQjNEdTNMbHlhNDZOallXNXVUbSsrZWFiVXJmMzZORURvYUdoaUl5TWhLV2xaWmtBTVNZbVJnajJwVklwa3BLUzBLeFpzMUpqREEwTllXMXRMZFI4L1BoeHVMdTdseHJqN2UxZC9wTmFnZXpzYk15Yk53LzM3OS9IcEVtVDJPU1E2QTFoUUVoRUdtZHRiWTJPSFRzS3k0TmU5dlRwVTF5L2ZyM2NwVHhFUkVUMDVybTd1MlB1M0xrb0xDeUV2cjYreXRDc2VLbXVYQzVIVkZTVXlsbFpKWnM5TEZ1MkRNdVdMWU9WbFJVaUl5T3hhTkdpTXAxT3QyL2ZEcVZTaVRGanhtRFlzR0ZvMXF3Wi92NzdiK0g0eTB1TUwxKytMSHkvWXNVS0dCb2FsdGxQVFNRU0lTRWhBWnMzYjRhT2pnNThmSHhnYW1xS3RMUTB4TWJHNHRtelp3Z0tDc0xzMmJOaGFXbXA4dmtJQ0FoQVhsNGV4bzRkVytiWWlSTW5oRzZ6aFlXRkVJdkZPSG55SkU2ZVBDbU1LVytKc1ZLcFJFQkFnTEEvM1p3NWM3QnExU3FHaE5WQTNXdzZvT2kxbDVXVmhTWk5tbUR3NE1FSUN3dkR4bzBiMGJKbFN5SG9xb2llbmg2YU5tMHF6SzR0cVgzNzl0aTRjU09DZzRPUm1KZ0lBUGpoaHg4QS9HL21hVkpTRXFaTm00YUNnZ0xFeHNhaWJ0MjYyTEJoUTZubHY2YW1wckMxdFVWVVZCVE16YzN4NmFlZnd0blpHUTRPRHNLWTR0ZWJoWVVGOXUzYlY2YVc0a1k4ZG5aMm1ESmxTcG5qSXBGSWJYaDM1c3daWWRZckFMUnQyeGFQSHorR2s1TVRSb3dZVWVGelZGTEpUc3RWbFplWEIyOXZiOXkvZngrZW5wNFlQSGp3SzUrTGlFcGpRRWhFTldMQWdBRnFBMEtnNk5QVDl1M2JjeFloVVFWMGRYV0ZUL056YzNPaHE2dGJ3eFVSdmIxS0xtbmx6NHBxYmR1MnhZNGRPMkJoWVZGcWI3RmlDb1VDSTBlT1JIcDZPbHhjWEhEKy9IbWhHM0JsdEdyVkN1UEdqWU8vdno4c0xDenc4T0ZEQUlDam95UEVZakh1M0xtRFE0Y093Y1BEQS9IeDhRQ0tWaDdvNk9pZ2QrL2V3aExqbzBlUEFpamF5OHpBd0VCbHFCWWJHNHNmZi93UnVibTVhTm15SmZ6OC9CQWJHeXMwY2VqUm93Zmk0dUxnNmVtcHRudHRkblkyUkNJUkdqWnNXQ2JVNk4rL1AyN2R1b1dyVjYraVFZTUd3cXpCWWkvUHRwTEw1WEIwZEN6MytkbXpadzg4UFQxVkxvT2xOKy9zMmJNNGZ2dzR0TFMwTUhQbVRJaEVJbmg0ZU9EYmI3L0Z2SG56c0hyMWFyWGhjV1hJWkRMbzZlbkJ3Y0VCTzNmdUJGQVUzc1hGeGNIS3lxck1ERDJKUklMbXpac0RBUGJ1M1Fzdkw2OVN4NzI4dk5Da1NSUDA3OThmV2xwYXd1MkppWW00ZS9kdW1XWDc2a2lsMGlxOXh6NTU4aVRXcmwwTEFCZzVjaVQyNzkrUHZMdzhUSjgrSFlzWEwwWkNRZ0s4dkx3MDh1L3F1blhyaEdYRkRBZUozaXdHaEVSVUkrenQ3ZEdxVlN0RVJrYXFQUDdvMFNNOGVQQkFlSk5FUktxWm1wcmk2ZE9uQUlwK1FXalNwRWtOVjBUMDlpcWV2UU9nek1iOTlEL2xOUWM0Y2VJRTB0UFRJWlZLTVhueVpNVEV4TURQenc4dUxpNlY3aDQ2YU5BZ0RCbzBDRGs1T1VLd3VHelpNdWpwNlNFNk9oclRwMC9IbVRObmtKQ1FBS0JvU2JOWUxNYnUzYnNCL0srSmlGS3B4STBiTjFDL2ZuMWh5WEd4MU5SVWZQZmRkMEpnY3UvZVBlanI2K09qano2Q2s1TVRPblRvQUZOVFUySExFd2NIaHpLQmlWd3V4NE1IRHdBVTdZK29hdGJUdkhuelZJWjVWNjVjRVdhSkFVRFRwazN4NU1rVGRPalFBYU5HamFyVTgwVFY2OEtGQy9qbGwxOGdGb3N4ZS9ac1lhbXNvNk1qaGcwYmhvTUhEMkxtekpudzl2YXU4dnZSZ29JQzdOMjdGd2NQSG9TcnF5cysrK3d6Yk5pd0FXS3hHR3ZXcklHVmxSVkVJcEd3eE5qYTJob2JObXlvOEx3Nk9qcm8yclVyYnQ2OGlVZVBIdUgrL2Z1SWlvcENlbm82akkyTjRlYm05a1kvWEZjb0ZQalBmLzZESTBlT1FDcVZZdGFzV1dqZHVqWDI3OStQakl3TWRPdldEZVBIajhmdTNidHg0OFlOZUhoNHdOWFZ0ZG9DN3Q5Ly94MW56cHlCa1pFUkprMmFWQzNYSUhxZk1TQWtvaHJqNXVhbU5pQUVpbVlSTWlBa0tsK3paczJFZ0RBME5KUUJJVkU1UWtORGhhLzUvMHZWcGFTa1lNZU9IUUNLWnM5WldGakEzZDBkdi83NksxYXNXSUdmZnZycHRZTUJXMXRibUppWUNQdXhBY0NsUzVkS2pYbTVpVWhjWEp5d1BMYzRKRFExTllXSGh3ZCsvZlZYTkcvZUhNT0hEMGVYTGwxS3pib3F1ZngzMWFwVlpaWlRGeS9IMU5mWHgxZGZmYVd5WGxXUE55NHVEa3VYTGhXQ3g3aTRPT1RtNXVLTEw3N0FyNy8rQ2dBTUNXdVFRcUdBbjU4Zjl1M2JCMTFkWGN5ZlB4OWR1blFwTldiU3BFbElTVW5CK2ZQbk1YMzZkUFR0MnhjalJveEFnd1lOeWozM2l4Y3ZBQlROUE4yNWN5ZmMzZDB4Wk1nUXpKOC9IMERSVXZSMTY5Wmg3Tml4YU5teXBYQy80bVhtNVFrSUNJQy92MytwV1lJU2lRU2RPblZDMzc1OTBhbFRKMGdrRXZqNyt5TTdPeHNiTjI0c2M0NnNyS3dLcjFNc0xpNE9xMWF0d3NPSEQyRm5aNGU1YytmaWd3OCtRRkpTRW9DaWhpNEE4TVVYWDBCTFN3dmJ0Mi9IaWhVcnNIUG5UdlR0MnhmT3pzNW8xS2hScGE5WEdaczJiUUpRTkF1elpGT1hranAzN3Z6R3IwdjB2bUJBU0VRMXBrV0xGbWpjdURFZVBYcWs4dmp0MjdjUkh4OFBPenM3RFZkR1ZIdDA2dFFKNTgrZkJ3Q2NQMzhlblR0M0x2VkxCeEVWdVhmdm52Q3pBZ0JPVGs0MVYwd3RwRkFvOE5OUFB5RTdPeHYxNnRXRGg0Y0hnS0tnTURBd0VGZXZYc1hhdFd2eDdiZmZ2dElNcHZqNGVPellzUU5LcFJJZmYvd3hEaDA2QkFDWVAzOCtMQzB0WVd0ckM2VlNpYzgvL3h6Nit2bzRkdXhZaGVjY05HZ1FiR3hzU3YxZHYzanhBcmR2MzhhZE8zZVFuSndNa1Vpa3RtbmFxNGlOamNYOCtmTWhrOG5nNE9DQTJiTm5ZK3JVcWNqSXlNREFnUU1SR2hxS0hUdDI0T0hEaDVnK2ZUcjNHOVFncFZLSkN4Y3VZUHYyN1VoS1NrS2JObTN3M1hmZm9YNzkrbVhHaWtRaUxGaXdBRlpXVmpodzRBQk9uVHFGMDZkUG8xV3JWdWpldlR1Y25KeFVob1hGVFVoRUloR21USmtDYTJ0cmVIbDVJVHM3RzFPblRrVmtaQ1JDUTBOeDdkbzFHQnNibzI3ZHVnQ0F6TXhNYk5xMENRVUZCWkRMNWNqT3prWk9UZzZXTDE4dW5MdFhyMTdDTEZwemMzTzR1Ym5oMDA4L0xiVlBZV0ZoSVlDaVR1TWx1eVMvN09VOVFFdkt5TWlBbjU4ZmdvS0NvS3VyQ3c4UER3d2RPbFFJMTR2dld4d1FBa1hkbGUzdDdlSHI2NHRuejU1aHo1NDkyTE5uRDh6TXpEQmx5aFM0dXJxcXZWNVZGRGRRaW91TFExeGNuTW94bHBhV0RBaUpYaEVEUWlLcU1TS1JDQU1HRE1DNmRldlVqamwyN0JpbVRadW13YXFJYWhkSFIwYzBhOVlNRHg0OGdGS3B4T2JObXpGbHloU0doRVFsM0x0M0Q1czNieGFDb09iTm0xZTRGeHo5ajBLaHdQTGx5M0h2M2owWUdocml4eDkvRlBiczA5Yld4cmZmZm91NWMrZmk1TW1UeU1yS3duZmZmUWREUThNS3oxc2NaZ0RBOU9uVG9hdXJpNTkrK2drUkVSSEM3Ym01dVdqZHVqV0FvcTdKUUZHVGdzcElUVTJGdHJZMkFnTURFUnNiaTZpb0tEeDU4Z1FBVUxkdVhmVHQyeGRYcjE2dDNKTlFDZUhoNGZqNTU1K1JrNU9EbGkxYllzbVNKY2pPemdaUUZLYUl4V0o0ZTN0anhvd1pDQTBOeGMyYk56RjY5R2dNR0RDQWUySldvNXljSFB6KysrOElEQXpFWDMvOWhSWXRXbURLbENubzNMbHp1ZmNUaVVTWU9IRWlQdnp3UTZ4WnN3YlBuajNEM2J0M0VSa1ppUWNQSGdpekFrdnEzcjA3Qmd3WUFBQzRkZXNXTm0zYWhIYnQyc0hUMHhPTkdqV0N1N3M3cmx5NWdxQ2dJTnk2ZFF1eHNiRUFpbWIySFRseVJEaVBzYkV4Um84ZVhlcmNscGFXR0QxNk5FeE1UTkN2WHo5SXBXVi9sUytlWFZoUms1TGkxK1hMUWtKQ3NIWHJWdWpxNm1MY3VIRVlOR2dRREF3TVNvMVJLQlFBaW9KQ21Vd20vRnZnNU9TRTdkdTNZK2ZPblFnSkNZR1JrUkg2OWV1SGhnMGJxbjZDWDhIWnMyZmYyTG1JcUN3R2hFUlVvOXEzYnc4Ykd4dmhEZnZMcmx5NWdzVEV4QXFYZEJDOXI0cC9nVm0wYUJGa01obFNVMU94WXNVS3VMaTRvRWVQSG1qUW9BRi84YVQzVW01dUxoSVRFeEVhR29yejU4OEw0YUNCZ1FFOFBEellCS3VTVWxKU3NIejVjdHk5ZXhkbVptWll0bXhabWRrNTdkcTFnNWVYRjlhdlg0K3dzRERjdlhzWFk4YU13YWVmZmxxbUNVTkpkKy9lRmI3VzFkWEZ6ei8vakZ1M2J1SGd3WVBRMDlPRFhDN0htalZyY09iTUdmVHAwMGRZVVNDUlNGQlFVQUNKUkFLRlFvSHM3R3lrcDZmRHhzWkdDRTIyYmR1R2dJQ0FVdGNUaVVUbzNMa3ozTnpjMExGalI0aEVJdmo1K1FFQWZIeDh5cndtVkhXa1ZTVS9QeDg3ZHV6QTRjT0hBUlIxZ3Y3NjY2OGhsVXFSbVprcGpNbk56WVdwcVNsV3IxNk43Ny8vSGtsSlNkaXlaUXYrNy8vK0R5NHVMdWpldlR0YXRXcFY3bk5HVmJkczJUTEV4Y1doZS9mdW1EZHZYcFczNG1qZnZqMTI3TmlCd01CQVhMcDBDYk5telNyM2ZlbjA2ZE14ZWZKazJOalk0SmRmZmhFQzdtSk9UazV3Y25LQ1VxbkVzMmZQa0pLU2dyUzBOR1JsWlNFM054ZDVlWGxvMDZZTldyUm9VZWJjWDN6eFJibTE1dVhsb1ZXclZtWEN4V0s2dXJvWU8zWXMrdmJ0cS9LNGlZa0o1c3laZzg2ZE82c01JSUdpMXpKUXRKOTR5WkFmQUF3TkRURnQyalFNSFRvVVlyRVk5ZXJWSzdkZUlucTdpSlJ2Y2s0OUVkRXJDQXNMdzlhdFc5VWU3OXk1TXp3OVBUVllFVkh0OCtEQkEvenl5eStReVdRMVhRclJXOHZBd0FEZmZ2dXQwSXhBVTZLam83RnMyVElBUmJNWEZ5NWNxTkhydjRyQ3drSUVCd2RqNTg2ZHlNcktRdnYyN1RGbnpoeVltNXVydlU5SVNBZzJiTmdnTEVFME5EU0VpNHNMZXZic2lYYnQycFVabjVDUWdHKysrUVpLcFJLTEZpM0N1WFBuOE50dnY4SEN3Z0krUGo1SVNVbkJxbFdyVk01MjB0WFZoVUtoRUdZekFVVjd0QlV2dC96bm4zOHdkdXhZNU9mblExZFhGLzM3OTRlN3UzdXB3S0t3c0ZCdFVGS1NqbzRPZ29PRFZSNkxpb3JDTDcvOGd2ajRlTmpiMjJQYXRHbWxBcUUvLy94VGFLYXdkKzllb1NOdVptWW1saTFiaG12WHJwVTYzNEFCQXpCanhvd0thM3BiMUliWGRsWldWcVZtdEw1SitmbjVwZmE3Zkpla3BLUWdPVG1aczdDSmFpRlJCWitPY2dZaEVkVzRMbDI2NE5DaFE4TEd6aSs3ZlBreUJnOGVySEtQR0NJcTBxeFpNL2o0K0dEYnRtMUMxMDBpK3A5bXpacGg0c1NKbk5GU2djTENRcHcvZng3Ky92NUlTRWhBdlhyMU1IMzY5RXJ0SWZiWlo1K2hmdjM2V0w1OE9WNjhlSUdzckN3RUJ3Y2pNaklTLy9uUGY4cU10N1cxeGRkZmY0MGJOMjVnL2ZyMVNFNU9ScDgrZlRCbHloUVlHUm5oZ3c4K1FLdFdyUkFTRW9MdzhIREV4Y1VKZ1dESlJnMW1abWFZUDM5K3FjN1U1dWJtd2xMUE1XUEdxTnpycitSUzVWT25UcWx0VXBLWGx5Zk1XQ3pKMzk4ZmUvYnNnYlcxTldiUG5vMCtmZnFVYVZwU2NvWlZSa2FHRUJEV3FWTUh5NVl0dzlHalI3Rno1MDdvNk9oZzNMaHhhTisrZmZsUE1sV1pwc05CQU85c09BZ1VMWFV1ZmgwVDBidUZBU0VSMVRpcFZJcisvZnZEMzk5ZjVYR2xVb2xqeDQ1aDZ0U3BHcTZNcUhhcFY2OGVGaTVjaUtpb0tGeTVjZ1gzNzk5SGFtcHFxVitraWQ0WHVycTZNRFUxUmZQbXplSGs1QVJIUjBjdUs2NkVKVXVXSUR3OEhJNk9qcGczYng1Y1hGektCR1BsYWRldUhiWnQyNGJObXpmamp6Lyt3Snc1YzlDalJ3KzE0d2NPSElpUWtCQTBhZElFaXhZdFF0T21UVXNkTDk2TGJmVG8wU2dzTE1UejU4L3g0c1VMWkdabUlpY25CM0s1SExhMnRpcTdVbi96elRmbC9wM0w1WExvNk9oZzhPREJhcnN2dDI3ZFdsZ3UrYklHRFJyZ2h4OStRUGZ1M2RYZXYzZzVwcG1aR2JTMXRVc2RFNGxFY0hkM2g3T3pNekl5TXVEZzRLQzJWaUlpb3VyR0pjWkU5RmJJeTh2RHQ5OStXNm9qV2traWtRZ3JWcXlBalkyTmhpc2pJaUo2UGJWaEdXYXg0cjBHMzhTcy9mVDA5RXAxNmMzTnphMlJ2VkxsY25tcFdYM1ZJU0VoQWJkdjMwYmZ2bjNmeVZsbHRlbTFUVVQwdnF0b2liSHFqN3FJaURSTVcxdGJXQXFraWxLcHhQSGp4elZZRVJFUjBmdW5kZXZXYjJ4TGo4cUVnd0JxckpHU2pvNU90UytWdExXMXhZQUJBOTdKY0pDSWlONHREQWlKNkszUnUzZnZjbitadUhqeEl2NysrMjhOVmtSRVJFUkVSRVQwN21OQVNFUnZqY3JNSWp4MjdKZ0dLeUlpSWlJaUlpSjY5ekVnSktLM1NxOWV2U3FjUmZqczJUTU5Wa1JFUkVSRVJFVDBibU5BU0VSdmxZcG1FUllXRm5JV0lSRVJFUkVSRWRFYnhJQ1FpTjQ2RmMwaURBOFB4OU9uVHpWWUVSRVJFUkVSRWRHN1MxclRCUkFSdlV4Yld4dHVibTd3OS9kWGVieXdzQkNIRGgzQ3RHblRORndaRVJFUkVSVXJ1ZTFMZkh3OGxpNWRXb1BWRUwyK2hRc1gxblFKUkRXR0FTRVJ2WlZjWFYwUkhCeU10TFEwbGNldlhMbUNQLy84RTQwYU5kSnNZVVJFUkVSdnFmUG56K092di83UzJQVmlZbUtFcjJVeUdlN2Z2Nit4YXhNUjBadkZnSkNJM2tyRnN3ajkvUHpVampsdzRBQysvLzU3RFZaRlJFUkU5UGJhdTNjdmNuSnlhcm9NSWlLcWhSZ1FFdEZieTlYVkZVRkJRV3BuRWQ2OWV4ZlIwZEZvMGFLRmhpc2pJaUo2TmZmdjMrY3lUS28yY3JtOFJxKy9ZTUdDR3IwK0VSRzlPZ2FFUlBUVzB0TFN3cUJCZzdCNzkyNjFZdzRjT0lCLy9ldGZFSWxFR3F5TWlJam8xWEVaSm1tQ1NDU3E5dmRIaFlXRnd0YzZPanI4MEphSXFCWmpRRWhFYnpVWEZ4ZWNQSGtTeWNuSktvOC9mUGdRTjIvZXhFY2ZmYVRoeW9pSWlJamVYbDk5OVJWY1hGeXE5UnJSMGRGWXRtd1pBTURlM3I1YXIwVkVSTldMQVNFUnZkV2tVaW1HRGgyS1RaczJxUjF6OE9CQnRHdlhEbUt4V0lPVkVSRVJWVTdEaGcyNTlKSTB6dHJhdXFaTElDS2lXb1FCSVJHOTlicDA2WUlUSjA2bzdjcVhtSmlJaUlnSWRPdldUY09WRVJFUlZVeGZYNTlMTDRtSWlPaXR4dWsyUlBUV0U0bEUrUHp6ejhzZGMvandZU2dVQ2cxVlJFUkVSRVJFUlBUdVlFQklSTFZDNjlhdHk1MTlrWktTZ3ZQbnoydXVJQ0lpSWlJaUlxSjNCQU5DSXFvVlJDSVJSb3dZVWU2WUkwZU9RQ2FUYWFnaUlpSWlJaUlpb25jREEwSWlxalVhTjI2TURoMDZxRDJlbVptSjQ4ZVBhN0FpSWlJaUlpSWlvdHFQQVNFUjFTckRodytIU0NSU2UvejA2ZE5JVGs3V1lFVkVSRVJFUkVSRXRSc0RRaUtxVld4c2JOQ2pSdysxeHhVS0JRSUNBalJZRVJFUkVSRVJFVkh0eG9DUWlHcWRJVU9HUUV0TFMrM3hLMWV1SUNZbVJvTVZFUkVSRVJFUkVkVmVEQWlKcU5ZeE16UERKNTk4VXU0WWYzOS9LSlZLRFZWRVJFUkVSRVJFVkhzeElDU2lXbW5nd0lISzRlRjBBQUFnQUVsRVFWU29VNmVPMnVPUEh6L0d4WXNYTlZnUkVSRVJFUkVSVWUzRWdKQ0lhaVY5ZlgwTUh6NjgzREVCQVFHUXkrVWFxb2lJaUlpSWlJaW9kbUpBU0VTMVZzK2VQV0ZuWjZmMmVHcHFLazZjT0tIQmlvaUlpSWlJaUlocUh3YUVSRlJyaWNWaWZQSEZGK1dPQ1E0T1JtcHFxb1lxSWlJaUlpSWlJcXA5R0JBU1VhM1dva1VMZE9qUVFlM3h2THc4QkFRRWFMQWlJaUlpSWlJaW90cUZBU0VSMVhxalJvMkNWQ3BWZXp3OFBCd3hNVEVhcklpSWlJaUlpSWlvOW1CQVNFUzFYdDI2ZGRHdlg3OXl4K3phdFFzRkJRVWFxb2lJaUlpSWlJaW85bUJBU0VUdmhFR0RCc0hZMkZqdDhZU0VCSnc5ZTFhREZSRVJFUkVSRVJIVkRnd0lpZWlkb0t1cmkrSERoNWM3NXZEaHcyeFlRa1JFUkVSRVJQUVNCb1JFOU01d2RuWkd3NFlOMVI3UHpjM0Z2bjM3TkZnUkVSRVJFUkVSMGR1UEFTRVJ2VFBFWWpIR2pSdFg3cGlJaUFoRVJVVnBxQ0lpSWlJaUlpS2l0eDhEUWlKNnAzend3UWR3ZG5ZdWQ4eWVQWHVnVUNnMFZCRVJFUkVSdlUzaTQrUHg0c1VMdGNmVDB0Snc4dVJKS0pYS0twLzd6ei8vclBUWXpNeE1QSHYyck1yWHFNcjVYL1U5YjFaV0ZwNCtmVnJsK3lRbko3L1M5WWlvNWtscnVnQWlvamR0MUtoUnVISGpCckt6czFVZWYvTGtDVTZlUEFrM056Y05WMFpFUkVSRU5TMHdNQkJuejU3RjhPSERNWExrU09qbzZKUTZIaDRlanJWcjF5SW9LQWllbnA1d2RIU3MxSGtWQ2dXOHZMeGdhMnVMNGNPSG8xZXZYdVdPVDAxTnhjU0pFOUdtVFJzTUhEZ1FQWHIwcVBSakNBME54WXNYTDlDdlh6L282dXFxSEJNVEV3TmZYMThNSFRvVS9mdjNoNTZlWHFYUG41R1JnUWtUSnFCcjE2Nnd0TFNzMUgxdTNyeUpuSndjK1ByNndzcktxdExYSXFLM0F3TkNJbnJuMUtsVEJ5TkdqTUNPSFR2VWpqbDY5Q2k2ZHUwS2MzTnpEVlpHUkVSRVJEWE4wOU1UU1VsSjhQZjN4N2x6NTdCbzBTTFkyOXNMeDArZlBnMEFlUGJzR2M2ZlA0OUdqUnJCd01DZ3d2TkdSa1pDTHBjak1URlJaV2lYbEpRRUt5c3JTS1ZGdjRZYkdCaEFxVlFpUGo0ZURnNE8rT2VmZjZDam93TkRROE1LcnhVVUZJUmJ0MjVoejU0OW1EZHZIcHljbk1xTU1UQXdRRXBLQ2padjNvdzdkKzdBMjl0YnVIWkZ0TFMwVUZoWWlBc1hMbFJxZkVscjFxekJpaFVycW55L3lpb29LRUJhV2hvVUNnWDA5ZlZScDA2ZGFyc1cwZnVFQVNFUnZaTmNYRndRR2hxS2h3OGZxanllbDVjSGYzOS96Smd4UThPVkVSRVJFVkZOa2txbFdMQmdBVHc4UEpDVWxJU2ZmLzRabXpkdkJnREV4c1lpT2pvYXVycTZXTHQyTFd4dGJTdDkzc3VYTHdNQWhnd1pncVpObStMcnI3OUd1M2J0QUFDRmhZVTRjK1lNckt5czBMaHhZMGdrRXVUbDVRRUE4dlB6c1cvZlB0eThlUk1tSmlaWXVYSmx1U0ZoY25JeWJ0KytEWkZJaFBuejU2Tmp4NDRxeDJscmF3TUFHalpzQ0I4Zm4wby9EcUFvSUN4MjZ0UXBTQ1FTQUVXaDZSZGZmQUVBQ0FrSkVhNEJBSDM2OUlGVUtxM3l0U3Jyd29VTDJMTm5EK0xqNDFGUVVDRGNibXBxaXA0OWUyTHMyTEV3TWpLcWxtc1R2UThZRUJMUk8wa2tFbUhDaEFudzl2WkdZV0doeWpIWHJsM0RqUnMzOE5GSEgybTRPaUlpSWlLcVNTWW1KaGcxYWhTMmJOa0NmWDE5NFhaL2YzOEF3SGZmZlNlRWd6S1pERHQyN01DWFgzNnBOcmhUS3BYNC9mZmZBUURuejU5SFVGQVFNak16OGZqeDQxTGowdExTb0sydGpiTm56d29oWEhaMk5pNWN1QUNaVElhTWpBemN2bjBiM2JwMVUxdDdjSEF3bEVvbEJnd1lvRFljQkNDRWVzVi9GdGU1WmNzV2RPalFBUjA2ZEtqd3ZsVWxFb25LTE5sK1UrTGo0MkZrWklSUm8wYkIydG9hV2xwYWVQejRNWUtDZ25EMDZGSGN1SEVEbXpadEtoVmFFbEhsTVNBa29uZVduWjBkUHZua0U1dzZkVXJ0bUYyN2RxRjU4K2FsM2hnU0VSRVIwYnZqMEtGREtwdG41T2ZuQzE5djNMZ1J1Ym01dUhqeElpd3NMQkFkSFkzbzZHZ0F3STBiTi9EWFgzOGhPam9hSzFldVZMbmMrUHIxNjNqeDRnWE16YzFoWVdFQkN3c0xBRVdCMmZqeDQ3RnIxeTdjdVhNSGxwYVcwTlhWaFp1YkcvTHo4eEVjSEF3akl5TTRPenNqT0RnWWhZV0Y4UFB6ZzUyZG5jclppektaREVGQlFUQTFOWVdIaHdjQUlDQWdBSkdSa1dVZVkvSGpTMHhNeE9USmt3RUF1Ym01ZVBMa0NVSkNRckJxMVNvMGI5NWM1WE1tRW9tRXI2ZE9uU3A4WGJMcHliUnAwMVRldDdxTUdqVUtvMGVQTG5XYnE2c3JPblhxaEprelp5SStQaDYzYnQxU3VkeWFpQ3JHZ0pDSTNtbERodzdGNWN1WGtacWFxdko0YW1vcTl1M2JKN3pCSWlJaUlxSjNTOXUyYmZIdHQ5OUNMcGVyUEg3MzdsM2N2WHRYK1A3NTgrY0lEQXdzTXk0bUpnWUxGaXpBaWhVcnlqVDhPSGp3SUtSU0taWXVYWXJHalJzaklpSUMxdGJXYU5Tb0VlTGo0M0huemgwNE9qckN6czZ1ekxuVDA5TVJIQndNb0NqVWUvVG9FV2JNbUFFZkh4KzBidDI2MU5qOSsvY2pLeXNMM3Q3ZU1EUTBSSFIwTkxadDJ5WWN0N1cxaFpHUkVTUVNpZkI0eFdLeE1QUFIwTkJRQ0M4UEhEaUEyYk5uVi9oQnVZR0JnUkFZRmkrTGZ2bjJZcS9TK2JteVhyNVdzYVpObTFiYk5ZbmVKd3dJaWVpZHBxdXJpN0ZqeDJMOSt2VnF4NXcvZng2ZE8zZXVkSWM2SWlJaUlxbzltalp0aWsyYk5rRlBUdzhtSmlabEduV0VoNGRqOGVMRk1EYzN4Lzc5KzZ0OC9waVlHTnk0Y1FQNit2cnc5ZldGVXFuRW8wZVBZR3BxaXJWcjF3cmgzOGlSSS9IUlJ4L0IzZDBkVmxaV3lNL1B4N0JodytEZzRJQ1ZLMWRpMkxCaHNMZTN4OWF0VzFWZTUrTEZpemh3NEFCY1hGelFvMGNQS0JRS3JGMjdGZ0RRcUZFampCMDd0bFFuNUlTRUJIejExVmV3c2JHQnI2OXZsUjVUeVMxNlZxMWFwWElQd2hVclZwVFpnN0RrM29DYThzY2Zmd0FBckt5czBMWnRXNDFmbitoZHdZQ1FpTjU1SFRwMFFOdTJiWEg3OW0yMVk3WnYzNDdseTVkWDI1NHBSRVJFUkZSenltczJVcnhzOWxXM25ObThlVE5NVEV4Z1kyT0RlL2Z1UVNLUm9HWExsZ0NLd3JXWW1CaElwVkpjdm53WlM1Y3VSVzV1TGh3Y0hJUVFMakV4RWJObnp3WlFldGx6U2Y3Ky90aTllemNBNE04Ly84VFVxVk9SbloyTkowK2VvSEhqeGxpOWVuV2x1eCtibVptVnU4Y2hnRkpCMzh5Wk00V3ZTOVkzYTlhc012ZFRLcFZRS3BWcVovdTlDVStmUG9WQ29VQjZlam91WGJxRXc0Y1B3OEhCQWQ3ZTNud3ZUL1FhR0JBUzBUdFBKQkpoM0xoeG1EZHZudG8zWFNrcEtUaDA2QkRHakJtajRlcUlpSWlJcUNZVkw4VXRyd051Ykd3c3RtN2RpZ1VMRnNEVTFGUzRQU0VoQVRLWkRPdldyWU9wcVNrR0Rod0lBd01EckYyN0ZuSzVIQXNYTGhUT1h6eVRFQUQrL3Z0djFLOWZIMERSRXVEaWZRMHpNek5WWHQvVjFSWCsvdjRvS0NoQVRrNE9zckt5OFB6NWN6UnUzQmdyVjY2RVJDTEJ3b1VMOGZ6NWMrRStMKzlCcUZBb0VCOGZEeTB0TGZ6NDQ0OW8zNzY5MnNkYmNxL0Jxc3JMeTRPMnRuYTFoWVJmZi8wMWNuTnpoZThkSFIyeGNPRkNXRnBhVnN2MWlONFhEQWlKNkwxUXQyNWREQmt5QkFFQkFXckhuRDU5R3AwNmRVS1RKazAwV0JrUkVSRVJWWmYxNjljakxTMnQzREZQbmp3Ui9seXlaSW5LTVZldlhrVnViaTVtejU2TjFhdFhDeUZoUVVFQjJyUnBnNk5IandxejduSnpjL0d2Zi8wTFNVbEpjSGQzUjUwNmRUQnYzano0K2ZraElDQUFVcWtVZmZ2MlJYNStQbUpqWTZHam80UEdqUnNqTVRFUkVva0VDUWtKWldZODFxOWZIeE1tVEVEVHBrMGhsOHV4Wk1rU05HL2VITXVXTFVPZE9uVUFBQk1tVElDUGp3K01qSXlnbzZNRGtVaFVLc3dFQUdOall3REFrU05IWUc5dkR6TXpNNVdQTno4L0gvWHExVVBQbmozaDRlRWhoSDBsbHhqNyt2cVdXbUk4WWNJRWZQYlpaL0QxOVlWWUxNYjMzMzhQc1Zpczl2a3VqNDJOamRwajgrYk5RMTVlSGxKVFUzSG56aDFjdkhnUjQ4ZVB4L2p4NHpGaXhJZ0t6MDFFcW9tVTFibUxLQkhSVzZTZ29BQkxsaXhCWEZ5YzJqRTJOalpZdW5ScG1iMXBpSWlJaUtpMDZPaG9MRnUyREFEUXZIbHpMRnk0c0lZckt1dk9uVHY0L3Z2dklaRklZR2hvcURLd1NrOVBSMzUrUGlRU0NRb0tDbUJ1Ymw3dTdMZUdEUnRpMGFKRjBOUFRnMUtwaEkrUEQ4TER3OVdPcjFPbkRvNGNPWUlsUzVZZ0xDd01JcEdvM0dZZVptWm1XTDE2dGNwbDBlZk9uY1BLbFN0aGIyOFBEdzhQUEgvK0hBa0pDWWlQajRldHJTMUNRa0xnNU9RRUV4TVRsZWVPakl5RWpZME41c3laVTJZNTdoOS8vSUc5ZS9jQ2dOcGx3c1d6RUFIQXdjR2h6UEhNekV5a3BLUUFBSHIyN0luNTgrY0wreGNXNjlPbmo5ckhYdXpzMmJNVmppa1dIUjJONzcvL0hybTV1WmcrZlRyYzNOd3FmVitpOTRtb2dtbTlEQWlKNkwyU21KaUlIMzc0b2R3TmxBY05Hb1JodzRacHNDb2lJaUtpMnFjMkJJUUFrSmFXQm1Oalk1V0JsMHdtdzVneFk1Q1ZsWVdwVTZkaTQ4YU5tRGR2SG5yMzdsM3A4K2ZrNUNBeE1SSG01dVlZTVdJRWpJeU1jUGp3WVFCQVlHQWd0bTNiaG9NSEQ4TFQweE9KaVlrNGRPZ1FqSTJOa1o2ZUxqUXAyYkpsQzRDaVpjaXRXclZDbzBhTlNsMGpOVFVWUGo0K2lJcUtLblc3aFlVRlB2endRN1JyMXc0dFc3YkVoQWtUS2xYemtDRkQ4TTAzMzVTNlRhbFU0cWVmZmtKa1pDUXNMUzNMQklneE1USEMwbDZwVkFxSlJJSm16WnFWZTUzdTNidkQzZDI5MUcyaG9hRVYxbGV5MlVwbGJOdTJEUUVCQWJDeHNSSDJhaVNpMGlvS0NEbEZob2plS3cwYU5NRGd3WU9GTjIycUJBY0h3OG5KQ1haMmRocXNqSWlJaUlpcWc3clpkRUJSbzdxc3JDdzBhZElFZ3djUFJsaFlHRFp1M0lpV0xWdkMydHE2VXVmWDA5TkQwNlpOa1pPVFUrWlkrL2J0c1hIalJnUUhCeU14TVJFQThNTVBQd0Q0WHlPUXBLUWtUSnMyRFFVRkJZaU5qVVhkdW5XeFljT0dVc3QvVFUxTllXdHJpNmlvS0ppYm0rUFRUeitGczdOenFWbDh4WE4vTEN3c3NHL2Z2aksxRkhjMXRyT3p3NVFwVThvY0Y0bEU4UGIyVnZrWXo1dzVnenQzN2dqZnQyM2JGbzhmUDRhVGsxT1ZsL1ZXTmZ5cmpBWU5HZ0FBa3BPVDMvaTVpZDRYWmVkWEV4Rzk0OXpjM05Dd1lVTzF4d3NLQ3JCMTY5YlgycHlaaUlpSWlONXVaOCtleGZIang2R2xwWVdaTTJkQ0pCTEJ3OE1EbVptWm1EZHZuckJVOWxYSlpETG82ZW5Cd2NFQk8zZnVCRkFVM3NYRnhTRTdPN3ZNTW1PSlJJTG16WnZEek14TVdPcGJrcGVYRjd5OHZPRG41NGZ4NDhjTDRXQmlZaUpPbmp5Sm8wZVBWcW91cVZSYXBRWWlKMCtlaEsrdkx3Qmc1TWlSQUlvYWtVeWZQaDNidG0zRDZ0V3JTelVOcVFuRnk1N3IxcTFibzNVUTFXYWNRVWhFN3gySlJJSkpreVpoMGFKRmFwY2EvL1hYWHpoeTVBZysvL3h6RFZkSFJFUkVSTlh0d29VTCtPV1hYeUFXaXpGNzlteGhxYXlqb3lPR0RSdUdnd2NQWXViTW1mRDI5a2J6NXMycmRPNkNnZ0xzM2JzWEJ3OGVoS3VyS3o3NzdETnMyTEFCWXJFWWE5YXNnWldWRlVRaWtiREUyTnJhR2hzMmJLand2RG82T3VqYXRTdHUzcnlKUjQ4ZTRmNzkrNGlLaWtKNmVqcU1qWTNoNXViMlJqc0hLeFFLL09jLy84R1JJMGNnbFVveGE5WXN0RzdkR3Z2MzcwZEdSZ2E2ZGV1RzhlUEhZL2Z1M2JoeDR3WThQRHpnNnVxcWNwL0hOMEVtazBGZlg3L003ZmZ2MzBkUVVCQUFvRisvZnRWeWJhTDNBUU5DSW5vdk5XellFQU1HRE1DeFk4ZlVqZ2tPRGtiYnRtMHIzRnVGaUlpSWlHb0hoVUlCUHo4LzdOdTNEN3E2dXBnL2Z6NjZkT2xTYXN5a1NaT1FrcEtDOCtmUFkvcjA2ZWpidHk5R2pCZ2hMR05WNThXTEZ3Q0E3T3hzN055NUUrN3U3aGd5WkFqbXo1OFBBQ2dzTE1TNmRlc3dkdXhZdEd6WlVyaWZYQzZ2c082QWdBRDQrL3VYbXFrbmtValFxVk1uOU8zYkY1MDZkWUpFSW9HL3Z6K3lzN094Y2VQR011Zkl5c3FxOERyRjR1TGlzR3JWS2p4OCtCQjJkbmFZTzNjdVB2amdBeVFsSlFFQU1qSXlBQUJmZlBFRnRMUzBzSDM3ZHF4WXNRSTdkKzVFMzc1OTRlenNYR1lmeGRkMTZOQWhuRGh4QW82T2ptalFvQUcwdExUdzZORWpSRVJFb0tDZ0FLNnVydnh3bitnMU1DQWtvdmZXNE1HRGNlM2FOZUdOenN1VVNpVTJiOTZNcFV1WHF2eTBrb2lJaUlocUI2VlNpUXNYTG1ENzl1MUlTa3BDbXpadDhOMTMzNkYrL2ZwbHhvcEVJaXhZc0FCV1ZsWTRjT0FBVHAwNmhkT25UNk5WcTFibzNyMDduSnljVklhRmp4OC9GdTQvWmNvVVdGdGJ3OHZMQzluWjJaZzZkU29pSXlNUkdocUthOWV1d2RqWVdGZ09tNW1aaVUyYk5xR2dvQUJ5dVJ6WjJkbkl5Y25COHVYTGhYUDM2dFZMYUw1aGJtNE9OemMzZlBycHA2WDJLU3dzTEFSUTFEUWxNREJRN1hOUlhyTytqSXdNK1BuNUlTZ29DTHE2dXZEdzhNRFFvVU9ocGFWVjZyN0ZBU0VBakJneEF2YjI5dkQxOWNXelo4K3daODhlN05tekIyWm1acGd5WlFwY1hWM1ZYcThxbWpadGlnWU5HaUFxS2dvUkVSRlFLcFV3TlRWRjE2NWRoWkNVaUY0ZHV4Z1QwWHN0TGk0T2l4Y3ZMck1IVEVuZHVuVlR1WkV6RVJFUjBmdXNOblF4enNuSndlKy8vNDdBd0VEODlkZGZhTkdpQlVhUEhvM09uVHRYNnY3WHIxL0htalZyOE96Wk13QkY0WitycTZzd0svQmw2OWF0QXdEODg4OC9pSWlJUUx0MjdlRHA2U25NcHJ0eTVRcUNnb0p3NjlZdHRmdjJHUnNiWS9UbzBSZ3laRWlwMi8zOS9XRmlZb0orL2ZwQktpMDcxMGNtazJIUW9FRVZOaWxSZHp3a0pBUmJ0MjZGcnE0dUJnMGFoRUdEQnNIQXdLRFVtTGk0T0V5ZVBCa0FjT3pZc1ZJZm9tZGxaV0huenAwSUNRbUJrWkVSUHYzMFUvVHMyYk5VSXhVaXFqa1ZkVEZtUUVoRTc3MkFnQUFFQndlWE84Ykx5NHVmU2hJUkVSR1ZVQnNDUW05dmI4VEZ4YUY3OSs3bzA2Y1BtalJwVXVWejVPWGxJVEF3RUpjdVhjS3NXYlBLWFdxc1ZDb3hlZkprMk5qWVlPalFvV2pkdXJYYWNjK2VQVU5LU2dyUzB0S1FsWldGM054YzVPWGxvVTJiTm1qUm9rV1Y2MHhMUzRPUGp3OUdqeDZOamgwN2xqbWVrcEtDa3lkUG9tL2Z2ckN5c2lwelBEdzhIRXFsRXAwN2QxWVpRQUxBZ3djUDRPWGxCWHQ3ZS96eXl5OHdORFFzTStiSmt5Y1FpOFdvVjY5ZWxSOERFVlVmQm9SRVJCWEl6OCtIdDdlMzJxWEdBR0JnWUlCbHk1YVZXc1pCUkVSRTlENnJEUUZoVmxhV3loQ3JPdVhuNXd0TGN0ODFLU2twU0U1T2hxT2pZMDJYUWtSVlZGRkFXRDN0aFlpSWFoRXRMUzE4ODgwM2FqOHBCWW8ybTk2NmRXdTVTNUdKaUlpSTZPMmk2WEFRd0RzYkRnS0FwYVVsdzBHaWR4UURRaUlpRkhVMXJxanJXVlJVRkU2ZlBxMmhpb2lJaUlpSWlJZzBnd0VoRWRILzE2OWZ2d28vRVEwSUNFQkNRb0tHS2lJaUlpSWlJaUtxZmd3SWlZaitQNUZJaE1tVEo1ZTdGRVdoVU9EWFgzK0ZYQzdYWUdWRVJFUkVSRVJFMVljQklSRlJDYWFtcHZEdzhDaDNURkpTRW5idjNxMmhpb2lJaUlqZWZ0eW5tWWlvZG1OQVNFVDBrZzRkT3NEVjFiWGNNV0ZoWVFnTkRkVlFSVVJFUkVSdm56cDE2Z2hmUDMvK3ZBWXJJU0tpMThXQWtJaEloVEZqeHFCZXZYcmxqdG0xYXhmM0l5UWlJcUwzVnQyNmRhR3RyUTBBK09lZmY1Q2FtbHJERlJFUjBhdGlRRWhFcElLT2pnNm1UcDBLaVVTaWRreCtmajQyYk5pQTNOeGNEVlpHUkVSRTlIYlExdFpHeDQ0ZGhlLzM3dDFiZzlVUUVkSHJZRUJJUktTR3ZiMDloZzRkV3U2WXAwK2ZZdnYyN2R4M2g0aUlpTjVMZ3djUEZqNVF2WFRwRXY3OTczOXpKaUVSVVMwa1V2SzNXaUlpdFFvTEMvSHp6ei9qM3IxNzVZNmJNR0VDZXZYcXBhR3FpSWlJaU40ZVlXRmgyTHAxYTZuYnpNek1ZR2xwQ1pGSVZFTlZFVlhkd29VTGE3b0VvbW9qcXVBZlpBYUVSRVFWU0U5UHh3OC8vSUMwdERTMVk2UlNLUll0V29SR2pScHByakFpSWlLaXQwUllXQmkyYjkrT2dvS0NtaTZGNkpYNStmblZkQWxFMWFhaWdKQkxqSW1JS21Cc2JBd3ZMeStJeGVyL3lWUW9GTml3WVFOa01wa0dLeU1pSWlKNk96ZzdPK1BubjM5R3QyN2RoTVlsUkVSVWUzQUdJUkZSSlowNGNRTDc5dTByZDB5SERoMHdmZnAwTHFjaElpS2k5MVplWGg1U1VsS1FrWkZSMDZVUVZVbUxGaTFxdWdTaWFzTWx4a1JFYjRoU3FjUzZkZXR3L2ZyMWNzY05HVElFN3U3dUdxcUtpSWlJaUlpSXFIeGNZa3hFOUlhSVJDSjgvZlhYcUZ1M2JybmpqaHc1Z212WHJtbW9LaUlpSWlJaUlxTFh3NENRaUtnSzlQWDFNWDM2ZEVpbDBuTEhiZHEwQ2ZIeDhScXFpb2lJaUlpSWlPalZNU0FrSXFxaWhnMGJZdno0OGVXT3ljdkx3NW8xYTdqM0RoRVJFUkVSRWIzMUdCQVNFYjJDbmoxN3d0blp1ZHd4ejU4L3gvcjE2NkZRS0RSVUZSRVJFUkVSRVZIVk1TQWtJbm9GSXBFSVgzNzVKV3h0YmNzZDkrREJBK3pac3dmc0IwVkVSRVJFUkVSdkt3YUVSRVN2U0Z0Ykd6Tm56b1Nob1dHNTQ4NmRPNGYvL3ZlL0dxcUtpSWlJaUlpSXFHb1lFQklSdllhNmRldGkrdlRwa0VnazVZN3o4L1BEdlh2M05GUVZFUkVSRVJFUlVlVXhJQ1FpZWswdFdyU29zR2xKWVdFaE5tellnR2ZQbm1tb0tpSWlJaUlpSXFMS1lVQklSUFFHdUxxNm9sKy9mdVdPeWNyS3dzcVZLOW5abUlpSWlJaUlpTjRxREFpSmlONlFrU05Ib2syYk51V09TVTVPeHVyVnE1R2JtNnVocW9pSWlJaUlpSWpLeDRDUWlPZ05rVWdrOFBUMGhJMk5UYm5qSGo5K2pBMGJOcUNnb0VCRGxSRVJFUkVSRVJHcHg0Q1FpT2dOMHRmWHg2eFpzeXJzYkh6bnpoMXMzNzRkU3FWU1E1VVJFUkVSRVJFUnFjYUFrSWpvRGF0c1orT3dzREFjUG54WVExVVJFUkVSRVJFUnFjYUFrSWlvR2xTbXN6RUFIRHQyRFAvOWYrM2RlVmlWWmY3SDhjL2hzQzhxaW9vczVpNkNhK1V1cUdXTHFlbm9OSm5wV0k1bGptTnBUbWI1Y3ltM3RMSnRGbTJzTEtkMG5OSnFLdE0yVW5MTFRGSlVVRndSRUpWRlpEK0g1L2NIZVlSVU9LQnNudmZydXJnNlBOelA4M3dQY1BMNDhiN3Y3emZmVkVGRkFBQUFBQUJjR1FFaEFGU1MvdjM3YTlDZ1FXV09lL2ZkZDdWcjE2NHFxQWdBQUFBQWdNc1JFQUpBSmJyLy92dlZwMCtmVXNjWWhxRy8vLzN2aW91THE2S3FBQUFBQUFDNGhJQVFBQ3FSeVdUUytQSGoxYWxUcDFMSFdTd1dMVjI2VkNkT25LaWl5Z0FBQUFBQUtFSkFDQUNWekd3MmEvTGt5V3Jac21XcDQ3S3lzdlRDQ3kvbzFLbFRWVlFaQUFBQUFBQUVoQUJRSmR6YzNEUnQyalExYWRLazFIR1ptWmxhdEdpUmtwS1NxcWd5QUFBQUFJQ2pJeUFFZ0NyaTQrT2o2ZE9ueTlmWHQ5UnhHUmtaV3JSb2tVNmZQbDFGbFFFQUFBQUFIQmtCSVFCVUlUOC9QejMxMUZQeTlQUXNkVnhhV3BvV0xWcWtzMmZQVmxGbEFBQUFBQUJIUlVBSUFGVXNPRGhZVTZkT2xiT3pjNm5qenAwN3B3VUxGdWpjdVhOVlZCa0FBQUFBd0JFUkVBSkFOUWdKQ2RHa1NaTmtNcGxLSFhmMjdGa3RYTGhRYVdscFZWUVpBQUFBQU1EUkVCQUNRRFc1OWRaYk5XSENoREpEd3BTVUZDMWF0RWdaR1JsVlZCa0FBQUFBd0pFUUVBSkFOZXJkdTdjZWVlU1JNa1BDcEtRa1FrSUFBQUFBUUtVd0dZWmhWSGNSQU9Eb3Z2LytlNjFZc2FMTWNZMGJOOWFNR1RQazUrZFhCVlVCQUFBQUFHNEVwakptcFJBUUFrQU5FUmtacWJmZWVxdk1jYjYrdnBveFk0WUNBZ0txb0NvQUFBQUFRRzFIUUFnQXRjaTMzMzZyZDk1NXA4eHgzdDdlbWo1OXVwbzNiMTRGVlFFQUFBQUFhak1DUWdDb1piNysrbXU5Kys2N1pZNXpkM2ZYazA4K3FYYnQybFZCVlFBQUFBQ0Eyb3FBRUFCcW9hKysra3J2dmZkZW1lT2NuWjMxK09PUHEwdVhMbFZRRlFBQUFBQ2dOaUlnQklCYWF1UEdqZnIzdi85ZDVqZ25KeWRObURCQnZYcjFxb0txQUFBQUFBQzFEUUVoQU5SaW16WnQwcXBWcSt3YU8zYnNXQTBZTUtDU0t3SUFBQUFBMURZRWhBQlF5MjNkdWxWdnZ2bW1yRlpybVdPSERSdW00Y09IcTR6Lzl3TUFBQUFBSEFnQklRRGNBS0tqby9YNjY2OHJQeisvekxFOWV2VFFvNDgrS2hjWGx5cW9EQUFBQUFCUTB4RVFBc0FOSWk0dVRpKy8vTEt5czdQTEhOdXFWU3RObVRKRmRldldyWUxLQUFBQUFBQTFHUUVoQU54QVRwNDhxY1dMRnlzakk2UE1zWDUrZnBvMmJacUNnb0txb0RJQUFBQUFRRTFGUUFnQU41aVVsQlF0WHJ4WUtTa3BaWTUxZDNmWFgvN3lGM1hxMUtrS0tnTUFBQUFBMUVRRWhBQndBMHBQVDllU0pVdDA4dVRKTXNlYVRDYU5IajFhZDk1NVp4VlVCZ0FBQUFDb2FRZ0lBZUFHbFoyZHJaZGZmbGx4Y1hGMmpSOHdZSUJHang0dHM5bGN5WlVCQUFBQUFHb1NBa0lBdUlIbDUrZHIrZkxsMnJsenAxM2pPM1Rvb0VtVEpzbkx5NnVTS3dNQUFBQUExQlFFaEFCd2d6TU1RK3ZYcjlmNjlldnRHdS9uNTZmSmt5ZXJSWXNXbFZ3WkFBQUFBS0FtSUNBRUFBZXhmZnQydmZubW15b29LQ2h6ckxPenN4NTg4RUhkZnZ2dEt1UFBDUUFBQUFCQUxVZEFDQUFPNU1pUkkzcmxsVmVVbnA1dTEvanUzYnZyVDMvNmt6dzhQQ3E1TWdBQUFBQkFkU0VnQkFBSGs1YVdwcVZMbCtyWXNXTjJqZmYzOTlma3laUFZ0R25UeWkwTUFBQUFBRkF0Q0FnQndBR1Z0M21KaTR1THhvNGRxNGlJQ0pZY0F3QUFBTUFOaG9BUUFCeFVlWnVYU0ZKNGVMakdqaDByTnplM1Nxd01sY2t3RE1YRXhHakhqaDJLalkxVldscWFjbk56cTdzc29GcTV1N3ZMMTlkWGJkdTJWZmZ1M1JVV0ZzWS9oZ0FBQUlkQ1FBZ0FEbTc3OXUxYXNXS0Y4dkx5N0JvZkdCaW9pUk1uNnFhYmJxcmt5bkM5SlNjbmE4V0tGWXFOamEzdVVvQWFyVzNidGhvL2ZyejgvZjJydXhRQUFJQXFRVUFJQUZCaVlxTGVlT01OSlNRazJEWGViRFpyMkxCaEdqSmtpTXhtY3lWWGgrc2hOalpXUzVjdVZYWjJkbldYQXRRS25wNmVldkxKSjlXMmJkdnFMZ1VBQUtEU0VSQUNBQ1FWN1V1NGF0VXFSVVpHMm4xT3MyYk5OR0hDQkFVRkJWVmVZYmhteWNuSm1qTm5qaTBjTkpsTTZ0ZXZueUlpSWhRVUZDUjNkL2RxcmhDb1hybTV1VXBJU05EbXpac1ZHUm1waTI5L1BUMDk5ZHh6enpHVEVBQUEzUEFJQ0FFQUpXemR1bFZ2di8yMjNVdU9uWjJkTlh6NGNOMXp6ejNNSnF5QkRNUFFnZ1VMYk11S2ZYMTk5ZGhqanlrME5MU2FLd05xcHYzNzkydlpzbVZLUzB1VFZMVGNlT2JNbWV4SkNBQUFibWhsQllST1ZWVUlBS0JtNk5XcmwrYk5tNmZnNEdDN3hsc3NGcTFkdTFiejVzMVRZbUppSlZlSDhvcUppYkdGZ3lhVFNSTW5UaVFjQkVvUkdocXF4eDU3ekJZSXhzYkdLaVltcHBxckFnQUFxRjRFaEFEZ2dKbzBhYUs1YytlcWYvLytkcDhUSHgrdm1UTm42b3N2dmxCaFlXRWxWb2Z5MkxGamgrMXh2Mzc5MUs1ZHUycXNCcWdkUWtORDFhOWZQOXZuTzNmdXJMNWlBQUFBYWdBQ1FnQndVSzZ1cmhvM2JweisvT2MvMjcxSG5jVmkwZXJWcTVsTldJTVU3MWdjRVJGUmpaVUF0VXZ4MTh2Qmd3ZXJzUklBQUlEcVIwQUlBQTZ1WjgrZW1qZHZubHEyYkduM09ZY1BIOWF6eno2cjFhdFhLemMzdHhLclExa3U3cU1taVdZeVFEa1VmNzBVZngwQkFBQTRJZ0pDQUlEOC9mMDFhOVlzM1gvLy9YSjJkcmJySEt2VnFpKysrRUxUcDAvWHRtM2JSTStyNmxFOG9LVmJNV0MvNHE4WC9xRURBQUE0T2dKQ0FJQWt5V3cyYS9EZ3daby9mMzY1WmhPbXBhWHBILy80aHhZdVhLaUVoT3VLamtvQUFDQUFTVVJCVklSS3JCQUFBQUFBVUJrSUNBRUFKUVFHQm1yV3JGa2FPWEtrM2JNSnBhSTl2R2JPbktuMzMzOWYyZG5abFZnaEFBQUFBT0I2SWlBRUFGekdiRFpyMEtCQldyQmdRYmxtRXhZV0Z1ckxMNy9VOU9uVEZSVVZ4YkpqQUFBQUFLZ0ZDQWdCQUZjVkVCQlFvZG1FR1JrWldyNTh1ZWJObTFlaXl5NEFBQUFBb09ZaElBUUFsS3I0Yk1KV3JWcVY2OXhEaHc1cC92ejVXckpraWVMajR5dXBRZ0FBQUFEQXRiQi9PZ2dBd0tFRkJBUm85dXpaaW9xSzBwbzFhM1QrL0htN3o5MjdkNi8yN3Qycm0yKytXU05HakZEVHBrMHJzVklBQUFBQVFIa1FFQUlBN0dZeW1SUWVIcTViYnJsRkgzLzhzVFp0MmlTcjFXcjMrYnQzNzlidTNidlZ2WHQzRFI4K1hBRUJBWlZZTFFBQUFBREFIaXd4QmdDVW02ZW5wMGFOR3FXRkN4ZXFmZnYyNVQ1L3g0NGRtakZqaHBZdlg2NlVsSlJLcUJBQUFBQUFZQzhDUWdCQWhRVUVCR2o2OU9tYU1tV0svUHo4eW5XdVlSaUtpb3JTOU9uVDlkWmJieWt4TWJHU3FnUUFBQUFBbElZbHhnQ0FhMkl5bVhUTExiZW9RNGNPMnJCaGd6Nzk5RlBsNStmYmZiN1ZhbFZrWktRaUl5UFZxVk1uM1gzMzNRb0xDNVBKWktyRXFnRUFBQUFBRnhFUUFnQ3VDMWRYVncwZE9sUjkrdlRSMnJWcnRXM2JOaG1HVWE1clJFZEhLem82V2tGQlFicjc3cnZWcTFjdnViaTRWRkxGQUFBQUFBQ0pKY1lBZ091c1FZTUdtamh4b2hZdFdxUnUzYnBWNkJvSkNRbGFzV0tGbm5qaUNhMWJ0MDRaR1JuWHVVb0FBQUFBd0VYTUlBUUFWSXJBd0VCTm5qeFpKMCtlMUVjZmZhU2ZmdnFwM05mSXpNelUrdlhyOWIvLy9VODllL2JVd0lFREZSd2NYQW5WQWdBQUFJRGpJaUFFQUZTcTRPQmdUWmt5UlVlUEh0VzZkZXUwWjgrZWNsL0RZckZveTVZdDJySmxpMXEyYktuZXZYdXJSNDhlOHZIeHFZU0tBUUFBQU1DeEVCQUNBS3BFOCtiTk5XM2FOTVhIeCt1amp6N1MzcjE3SzNTZCtQaDR4Y2ZINi8zMzMxZW5UcDBVSGg2dXpwMDd5OW1aUDlJQUFBQUFvQ0w0MnhRQW9FcTFiTmxTMDZkUFYxeGNuTmF0VzZlWW1KZ0tYY2RxdFdyMzd0M2F2WHUzdkx5ODFMMTdkNFdIaDZ0bHk1WjBRSzVraFpLc2hZWmNuUGcrQXdBQUFEY0NtcFFBQUtwRm16WnROR1BHREMxY3VGQjkrL2E5cG03RldWbFordmJiYi9YY2M4L3BxYWVlMHZyMTY1V1NrbklkcTNWUVdYRlhQUHora1J5OWN6am5LaWNaVXRKYXFUQ3Ywc3I2ZnN0V1dhM1dVc2ZrNXhjbzVrQnNwZFZ3by9qa3N5KzE4ZXZJTXIrZkFBQUF1TEVSRUFJQXFsVndjTERHangrdjExNTdUZmZkZDU5OGZYMnY2WHFuVDUvV3VuWHJORzNhTk0yWU1VTnIxcXpSd1lNSENVREtLL0Y5cVNCRFN2ejNaVjlxNGUyc1p0NVhXWVJnRkVwNVNaSlJVQ2xsblRsN1R2T1h2S3JKZjUycEV5ZFBYWFhjcnQxN05QWHAyVnI1Ny85VXlzOCtMVDFENTFMVDdCcWJsMWUrc0hUcmpsM2xydWY0aVlSeW55TkpaOCtsNnNWWC82NkhIM3Vpd2tIaGhheXNDdDBiQUFBQU5RZExqQUVBTllLUGo0L3V2ZmRlRFJvMFNELysrS00yYnR5b3c0Y1BYOU0xVDUwNnBWT25UdW56enorWGw1ZVhPbmJzcU02ZE82dGp4NDd5OXZhK1RwWGZnQXJPU202TnBIcGRKU05meWprcWVUU1hKS1dtcGlwNXkzZmFHMzlNbitWTGVZWlpoaVJuSjhuTDJhUitYYnZvcm9oSmNqWlh6bHVNTDcvNlRvWmhLTzVRdlA0ODlXbTk5dUo4dFd6ZVRJWmhLQzB0WGZYckZ3WE1YMyszV1lXRmhmcjNtZy8xeTc3OVdqSi9sbTJmeXBNSnB4UVVHRkNocGVqWk9UbHljM1ZWUmthR25wcjV2SjU5NmdtMWJ0WGlxdU1OUTVvemY0bWFOMnVxU1k4K0xDZW5zdjl0ZHZhOHhicno5bjRhUDNhVVhOMWN5eHlmY0NwSlU1K2VyWDdoUFRWbDBxTnljM096Ky9tNHVoWmRQekhwdEQ3NWJJTnU3dHhCRGYwYTJIMytQLysxVXJ0K2p0WXJpNTlYSFpvR0FRQUExRm9td3pDTTZpNENBSUFyaVkrUDE2Wk5tN1JqeDQ3ck9ndk1aREtwVFpzMjZ0S2xpenAzN3F5QWdJcUZSVFhCbURGamJJOVhyVnAxL1M2YzlCL0p0YjZVZDFvS0dDM0RNUFN2dDkvV29mUUNHYUhoeXFzZnBMekMzMzdQQ3VWMDdCZmw3Tit1OEpzN2FOeXd1K1YwSGIrdjJUazVHajF1a3M1blpzcTNYbDNOZm1hYW1qZHJLa2w2YStVSDJoMjlWMzlidWtqWjJkbjY0eU9UWmJWYTFTNmtqYVpNZWtTTkd6V1VKQjA1ZWx6Lzkvd0x1bXRBZjAxNjlPRnkzZi9zdVZROU8yZWhtZ1lINnFIUkkvWFFoTWZMZFg2UGJyZG96alBUeWx4T2Y5ZlFrUlgrZlc5MlUxTXRuUHVNR2pYMHMydjhtZzgvMW9xVjcwdVNQdnJnYmRXdDQ2TzgvSHd0V1B5S1RxZWNMZlhjL0lJQ25Vd29tc1VaMHFhVlhsdzRSeDd1N2hXcXU3cFUydXNIQUFDZ2hqR1Y4UmNlWmhBQ0FHcXNsaTFiYXVMRWlSbzVjcVNpb3FJVUZSV2x4TVRFYTc2dVlSaUtqWTFWYkd5czFxeFpvL3IxNjZ0Tm16WnEzYnExV3JkdXJhWk5tOHBzTmwrSFoxQ0xOYmxmS2tpVlhPcHJ5NVl0OHUvVVUwZEQ3bEdtMlZ1RmhsSFVxZVF5VGlwczFsbHV6VHByMjZFZnRXM09pM3A1eG1UVjgvUzRMaVY5dVA0em5jL01sRlMweEhmcTA3TXZHL1Bjd3BmazdlVnBDOWdPSEl6VGhNbFBYVFp1L2FkZnlMOXhJNDBZT3FqRThZOCsva3hyUHZ6NGl2ZlB5YzFWYm02ZWpodzdyb3p6bWJiallhRWhNanM1S1M4dlg3R0hEbC8xV005dXQ5cTExNmJaN0NTcjFhbzZQajVxZGxOd21lT1Rray9yek5semtxUmJPbmRRZy9yMkw5TXYvbnR1TmhmTmJuUnpkZFc0c2FQMHhGUC9wNnlzYkx1dWN6RHVzR2JQVzZ5RmM1KzlwdjFFQVFBQVVEMElDQUVBTlo2dnI2K0dEQm1pd1lNSDY5aXhZNHFLaXRLMmJkdVVtWmxaOXNsMlNFMU4xZmJ0MjdWOSszWkpSY3N1VzdSb1lRc01XN1ZxSlI5SFhEN3BVbDk3OSs3VmdYTzUralF1V3hsT1hwSmh5Tk9TcFp0UDdWRG8yYjJxbDEwMHl5emQwMC83RzNiVVR3SGRsZVBzS1hQcnJySTBDTlNFdVMvcGhSbFQxYnordFMzcFBuYmlwRDVZdTA2UzFLeHBzUElMOHBXWWRGck96czRLRFdtanJPeHNlWGw2YXM4dit5UkpycTR1Q21uVFdzbW5VNVJ5cHFqRzBKQTJ0bVhHa3JSOTV5NTF2Ym16bWdZSDJvNk5HRFpZeDA4bTZJdU4zOGpaMlZudWJtNjJQZmJxMWF0cm15RjM4VDZTdEdET0RIbDdlZWxrd2lrOS9OaVVxeDdyRzk3VHJ1ZDZjUmx5KzdBUVBmOS8wOHNjdjJMbCs3WlFjOHlvKzhvVmJ2OTJodWZGaFNYTm1nWnJ4ZCtYeXR2YnE5Yk5DZ1FBQUVENUVSQUNBR29OazhtazVzMmJxM256NWhvMWFwVDI3ZHVucUtnby9mVFRUeW9vdUg1Tk1mTHo4M1h3NEVFZFBIalFkc3pmMzk4V0ZnWUZCU2tnSU9ERzI4ZlFVaUR0M2lUZE9sRDZOYVR5YmhHbVEzbk5sRkZneUNSREVjZSswdThPckpGbi9tOGFVNlRHNmRhRXJSb2U4Mit0RDMxQVVUZmRMdWY2QWZMc00wTGpGNzJoRFM4OEk5Y0tUc3JNeTh2VG9wZGVsOFZpVVk5dXQyanVzMC9wWU53aFRaaytTeGFMUmVNZmVsRC9YZjgvSFRoWTFIVzVVVU0velgzMnIyclR1cVdTVDZmb29RbFB5R0t4cUgxWWlCNTllRXdaZDVPbS9tV0NSdjFoaEJvMzhsUENxVVJid0xkeStXdnk5dktTSkdWbVh0RHZIaWpmRW1WNzJiTlBZV1hjeTJxeGF2NlNWK1hsNmFHcGY1bFFycjBJQVFBQVVMc1JFQUlBYWlXejJheE9uVHFwVTZkT3lzbkowWTgvL3FnZmZ2aEJCdzRjVUdWc3I1dWNuS3prNUdSdDJiTEZkcXhPblRvS0NBaFFRRUNBQWdNRGJZOTlmWDFyNTU2R1RrNVM5QmFwemExU3ZjYXlHdEk3aDdKdDRlQ1lQVytxei9GdlM3MkVkLzRGamRuekx6WE5PS29QT282WFM4TWc1ZFh6MTVoM051Zy80d2VXdXlURE1MVG9wZGNWZitTWSt2YnBxUm5USnN2WjJheTJyVnZLeGNWRkJRVUYramw2bis2K283KzIvRkEwQTNSQS93aTFhZDFTa3VUZnVKRjY5K2lxNzZPMjZadnZ0dWpSaDhjb1BUMUQrUVVGVjkybnoyUXl5Yjl4dzFMcktqNUxiOHIwMlRJN09TbS9XRWg5cFdQMk1sZGlRRGhsK2l5bHBsM3F2bHg4Q2ZINFNVOHFMVDFEa3VUbTVsYXVQUnF0Vml2TDhnRUFBR294QWtJQVFLM240ZUdoaUlnSVJVUkU2Tnk1YzlxOWU3ZWlvNk1WRXhNamk4VlNhZmM5Zi82OHpwOC9YMkttb1NTNXU3dmJ3c0pHalJxcFhyMTZKVDdxMUtsVE04TVVKN1AweUF1MlR6Y201dWxzcmxXU1NRUGpQaTRaRG5xWXBYWjFKYjlmOXhjOG15TWR5SkJ5aXZiKzYzdjBhNlY2Tk5TRzFzUFVyTThnSFZ2N3VnNm0zNmFRZXZaMzJKV2tDeGV5dE85QXJQcUc5OUwzVzdhcVY0K3U2dDcxWmtsUzg1dUNkZnhFZ3JyZTNFa0JBZjdxRU5aT2UyTU9hTU9tYi9UZ3lCRzJXYVZkYittczc2TzJxVjk0TDZXbFoyam1jNHVVbTV1cjE1Yk1sNDlQeFdhQm1wd3VCY0RIanArNDdPdFhPbWIveFl1dWJiVlliY3ViUzFPZTJiTi9tVEJPVTUrZXJRS0xSYzdPNWhLdmo1emNYTG03Ri8xOE5tejZSdlhxMU5HREkwZVVlYzNVMURUOTM3ekY2dE96bTBiOVliamR0UUFBQUtEbW9Jc3hBT0NHbForZnI1aVlHTzNaczBmUjBkRTZkKzVjZFpkazQrUGpvM3IxNnFsdTNib2wvdXZ0N1MwWEZ4ZTdQOGFORzJlNzV2WHN3aHI1L2ZlSzlPNm94SHl6R21hZjF2UGZUSlc1OE5mT3VzMjhwQUdCUlNGaGNUbFc2ZXRUMHJHaVVNdnFaTmFzMjEvVldjOUcycmR4allMYWhHcnRxRDdscmlYelFwWSsvWHlqM2xtMTJ1NXpUQ1pUbVROSnc5cTExWklGcytYbTZuclZNY1gzRVB6NFB5dDE1T2h4TmZScm9McDE2dWplUC96UmR2eTMrdzJXZHF3c3d4OFlaMnZHVWw3MjNDUGpmS1o4dkwzazVPU2taK2N1MU01ZFA5dk8zYlU3V3F2WHJpL1hQYytjUFdlcjk0K2ovcUEvanJxdlFyVkxVbUxTYVczODVqdnQzWGRBcDFQT0tEOC9YNTRlSHZMM2I2U3dkbTNWUDZLUGdvTUNLbno5MzZLTE1RQUFjQlIwTVFZQU9DeFhWMWQxNmRKRlhicDBrV0VZU2toSTBKNDllN1Jueng0ZE9uU29VcFlpMnlzek0xT1ptWms2ZWZKa3RkVlFtaDE3ZnRINVhsMGtTYmNmMlhBcEhQUjFsUVlHUzg1WGVIL2hZUzc2MnVvalVucSt6SVZXRFRqeWhkYTBmMGlGVFVOMU9tNnZEUFZSZVJkZkcwYWhQdmxzZ3lTcFpmTm1pajk2VEpMVXNYMW9tZWVtcGFmclpFS2lyYXR3N0tGNDVlWGxTWkxpRGgvUngvL2JvUHRIRExXTno4M05rOFY2YVZaZGRrNk83WEgwM2hndGV1bDErVFdvcjRWelo1YnpXVWoyL3JwZG5KMVlrUzdHOXFoYnA2amhqc1ZpMFMvNzl0dU9IeitSb0g3aHZiUjErNC82OXZzb3U2OVgzSHNmckpYVmF0SERZeDRvMTNtR1llanQ5MVpyN2JwUFpiVmE5ZlNUazlXeGZUc2xKcDNXMis5OW9KOSsva1UvL2Z5TFZxMytVRU1IM2FWSkU4YlZ6bVg4QUFBQU5SUUJJUURBSVpoTUpnVUhCeXM0T0ZoRGhneFJWbGFXOXU3ZHE1aVlHQjA2ZEVpSmlZblZHaGpXQklXU2ZrZ3BVSGdqRjUzTkxkU0ZYM095VGttN0xnM3ExZmhTT0JoM1h0cDVScEloZFc4a3RhNVQ5TFhlamFYUGk0TFBqc203dEtiOVF6TFZiYWpDOURQNjVWeU9Palh3c0xzbWk4V3FXZk9XS0RVdFhaSTBjL29VL1J5OVYyOHNlMHRKeWFkVnA0enUwaGZQcSt2anJlRkRCK21wbWMvTHg5dExFOGFQVmYvd1huSnpLN25rT2U1d3ZKNmR1MUM1dVhtWFhXdk8vQmNsU1Ftbmt2VE1uQVYyUDRlTENxM1djbzJ2U0Jmajh0aTMvMkNKNXpuMTZkbjYvZThHYTlyamoybk1BL2NwS0xCSmlSRHU0OCsrMU4rV3ZTVkplbWZacXdvT0NyenNtaFcxOHYzL2FQVi9MODFjek0zTlZlTkdEZFc0VVVNdGVuNm1SajA4VWRuWk9USU1ReDkvOXFYOC9CcG81TytIWGJmN0F3QUFPRG9DUWdDQVEvTHk4bEtQSGozVW8wY1BTVkoyZHJiaTQrTjErUEJoSFRwMFNQSHg4Y3JPemk3aktqY1drNlJnVHlkWnJWWVZtSXJlSXJnVzVxdEI5cGxMQXdKK0RmY3lDNlN2RXFYQ1gwUFZUWW1TdjRmazQxSTB4aVRKa1B5eXpzaWxNRjhtSnljVkdvYU9adWFYS3lDTVBYUllNZnVMOW5oczI3cVZtZ1lIYW45c1ViZmlNMmZQMlQxejdzelpWT1huRjZoSDExczBlZUtmcnRxZ3BHUDdVQzJjKzZ3V3ZmUzZmTHk5WlRhYmRTaitpQ1RaWmlGS1JUTVRMN0szU1VtQm5mdGhWdFhNdU84Mi8xRGljeWNuSjYzOTZGTWxKaVpyenJOL3RZM3BGOTdyc3Bxc2hZVktUODlRdlhwMXIwc3RuMzYrc2NUbmg0OGN0VDMyOXZKUys5QVEyMUpvU2RxdzhSc0NRZ0FBZ091SWdCQUFBRW1lbnA3cTBLR0RPblRvSUtsb3lXTmlZcUl0TUx3NHkvQkdacExVek5zc3d6Q1VheW1VSkhubUYydVM0ZW9rdWYrNjcyQnFubFJvS0Q1SFduMWFlaVRBVU9QVXZLS0EwTjFjTkRhdjZCcGUrVmt5Sk1rd2RDUXp2MXcxaGJWcnF4ZWVuNm1rMHlucUg5RzdxQXdYRjl2WHk5cHpiOERnb3Yzd0hwLzRKN1VMYWFOdXQzWXA4NTRkMjRkcTljcGxra3J1UWJoZ3pnemJ2VTZubk5HRDQvNHN5ZjRtSlhuNTlqMzNxb2dITFJhTE5rZHRVOTA2UHJKWXJjckt5bGJ2bnQzMC9aYXRpdHEyVTBlT0hWZFdWcllXTEhsVjZ6NzVYSk1uamk5eC9wS2xmOVA1ekV5OXNuaWVHdm8xdU9aNmZ0dTB4L1UzKzBKNmVKUU1sVlBLc2FRYUFBQUFaU01nQkFEZ0Nrd21rd0lEQXhVWUdLaStmZnRLS3BwbG1KaVllTmxIU2tyS0RiVTgyV1F5eWMxSnlwRjB3YlZZbDkrOFFpbkxJbms1UzQwOEpGY250VkNoZXRXUm5qNWkwdUJmY2pRc3lFdk9PVlpiT0NoSm1XNCtzbGhUNUdxU1hDNi9YWmx1dmJsemljK0xoMGtGQlJibDU5dmZ4ZmQ2S1Nnb21nM280dUtpano1NFM1NGVIcVUyS2VsMmF4ZjVlSmZkb0VTU0x2NG03ZmxsbnlaTWZxck04ZWZTMHNwZC81YXRPNVI1SVV1REI5NmhMelorSTBtNjU4N2I5ZjJXclRLYnpmS3JYMStmZlBhbEpPbEE3Q0ZObWpwRG9lM2EyczYvKzQ3YjlQby9WK2l2ejh6Vks0dWZWLzM2dmxlOHo4T1BQVkZxSGU4c2UwMlM5T2Z4RCtubE41WXBMeTlQTFpzMzAzMi9HMUppM1BIakpmZnFyTzlicjF6UEZ3QUFBS1VqSUFRQXdFNmVucDVxMWFxVldyVnFWZUs0eFdKUmNuS3lMVEJNU2tyU3FWT25sSlNVcEh3N1o0M1ZORjdtb29EUTR1U2lSSjhnQldRbUZIM2h4QVdwWGIyaWhpUkRtOHIwMDFuZDFrTHFHbHBmNzJ3NXJ5Zm1IOVhrY0IrRi9IcWRVM1dDWlRXWlZaaVZJY09qanJvMzlyem0yaTR1ODVXayswYVBMMlhrSlpaeTd2OVhGbWRuc3g0ZVBWS0RCOTRoVDQrckw1bXVWNitlWG50eHZrSkQycFI3NlhCMmRvNnRJY3YxOXArUFBwRWtEZWdmb2M4MmZDVkphdHVtcFhwMnUxWEJ3UUZ5ZG5aVzVPYXRrb3FXK0M1ODdsbkZIVDVpVys3ZHBWTjc5ZTNUVTk5SGJkT00yUXYweXVMbjVlVjErYy8yWklKOXMyNXY2OWRIZlhwMVYwNXVycTJKeWtYZmZoK2xZeWRLQm9SREJ0NVp2aWNNQUFDQVVoRVFBZ0J3alp5ZG5SVVVGS1Nnb0tBU3h3M0RVRTVPanM2ZlA2LzA5SFJsWkdTVStDaCs3UHo1ODdKZTV4RHJXdHpVcUw2eWM5S1U3ZUdybndPNktTRDIxNER3aHhTcG1VOVJRT2p2SVEwcTZyTHJJK254NWw3YUgzTkJyeTFQVUppbjlKQy90S2RKVjZYbTVNcDhiSytzd2UwVVVzLysvUWV2cWxqUTFxWjF5eEtCNFc4ZGlEMGtTY3JNdkhEdDkxWFJ6M1RmL29PSzNMSlY3VU5EVkxkdW5UTEdGK3J2eTkvV3paMDdhdnhERDlwOUQwbnExYU5ycFRRcDJmVnp0QTdISDFYM3JqZGZ0ang0M3V5bkpSVUZpQmM3T0kvNzR3TUtEV21qdU1OSFNvd2ROM2FVYlRueTNJVXZhdkc4V1hJcTVXZFJGbGRYRjdtNlhwcGphaGlHUHYxOG8vNjVZcVh0bU5sczFzamZEOVg5dng5NmhTc0FBQUNnb2dnSUFRQ29KQ2FUU1o2ZW52TDA5SlMvdjMrcFl3M0QwSVVMRjVTZG5hM2MzRnpsNWVVcE56Zlg5amd2TDArRmhZVzJENnZWcXNMQ1FuMzQ0WWVWVXZ2djdybFRtNWI5VncwR2pOWTNMUWJxOWlOZnlMMGdWOHF4U2g4ZmwrNElsUHhLZGdEVzJWeUYvcEtpTjFvWlduZEcrc3NoazV4YitlbEVhcHBjVTQ3SnBWTzQ2cmhXUEVDNnFQaEV2Q1h6WjVXNkIrR2ZwODZRaDd1N3R2KzRXNzE2ZEwybSs3NjE4Z050MjdsTFo4K2xTcEkrK2V4THJmbnZwV0R1U2sxSzB0TFRsWnFXcnJqRFIrVGZ1SkVHRDd6am1tcTRWb1poYU1YSzkyVTJtL1hvdzJPVVZhd1J6OFZWOGdVRkJWci82UmVTaWdMWUlmZGNlYlplWUJOLzNUV2duNzdZK0kxK2p0Nm5kMWF0MFovR2ppb3g1dXZQL2x1aE92ZnRQNmhsSzk3VndiakRrcVJHRGYzVXAyYzMzVHZvYmdVRk5xblFOUUVBQUhCMUJJUUFBTlFBSnBOSlBqNCs4dkh4S1h0d01aVVZFRFpxMkZEdUJkbjZPZTZBdXJScHB3ODZqZGU0WFg4cit1TFpQR250VVNuWXMyZ3ZRa2xLeVpGT1prdFdRODRtNlErTnBPVHdzZHE0YzV0OHpuK21DeTF1MFNNaDE5N01RcElLclpmMk43d1l4SlZtLzhFNFJlK05rZFZxMFpPVEg3dXNJY2JWSER0eFVsOS90OW4yK2Y4MmJKS2JxNnVHRFJtb0RxRWhXdnpLMzY2NkJQaEtUVXBlLytjS05mUnJvTzVkYnk3MXZrWmg1ZTFuK2VWWDMrbHcvRkg5WWNTOXVxbHBrUGJHSENoMjQ2TDdmdlRKNXpwN0xsVnVycTU2WnRya1VwZEczL2U3SWRxdzZWc1pocUcxNno3VnZZUHV1cWFtSmVkUzAvU1BmNjNVNXFodGFoOGFvb25qeDZyYnJWMFVIQlJZNFdzQ0FBQ2diQVNFQUFEZ2l0NTQ4aEhkKyt4aXhmbjZTWUhocXBPVHJoSDczNWZKTUNTcklSM0xLdnI0RGNQa3BMVmhZN1Exc0w4UzFWVDFJbGVwWHR4V2RjcVBrT1IzelhVVkZtc0ljNlVnN21vU0VwT1ZuWk5iYXJPUUE3R0g5UG1YWCt1bm42TjFwbGluWEU5UER3MGJQRkFqaGc2eUxTdjI5MjhrVnhkWCtmczNrb2U3K3hXYmxGUkVZV0ZoMllNcTZOanhFMnJab3BrZUhqMVNVdEUraDdiN0dvWXlNczdyZzdYckpFa1RIM21vekdBdU9DaFFIY0xhNlpkOSsyVzFXblhrMlBFS0I0US9iTitwRjEvNWg4TGF0ZFhiLzN5RlVCQUFBS0FLRVJBQ0FJQXJxbCt2cmg2N2Y1aitzZTU5N1l1NFgva3RCdXBFdmVhNmYrOUtCWjQvZWNWekV1bzIxWDg2UEtRdDdzMTBQT0dFdkxkL3JJemJ4bXI1SGEwVjFyQjhzeU92cG5qSGFIdUN1QUdENzVNa1BUWnVUSm1kaE92V3FhUHZOditndkx3OFNVVU5Pb1lQdlVmRGh3NjY3RDV0VzdlNjBpV3VXblBDcVNRRkJ3V1VPYmJRS0FvSUs5TEZ1S3htMnVQR2psSnFhcHBjWElyMitzdkp6YjEwYm1HaC9yYjhiV1ZuNStpZXUyNjNlemwwLzRqZSttWGZmcGxNSmpXL3FhbGQ1L3pXZjlmL1QyKyt2VXFHWVdqSHJ0M2FzV3UzWGVkVmRBa3pBQUFBU2lJZ0JBQUFWelc2YnpjbFpsbjAyUmZ2S2JycnZVcHFGS1FEZlY5UXEvUWpDanNUTGQvY29sbDJhZTRORk5Pd2svWjROTlhSOUhUbEhZdVc5Nzd2bE4zalhrM3YxVnBkQStwZnQ1b3FjNFpkUUpQR2Vuak1TQzFiOGE2R0RSbW9jV01la0tmbnRUVldNUXhETDcrK1RGdTMvNmczWGw2Z3dJRFM5OUM3K1B3cTBzVzRzSXhHTjI2dXJtcmkzOWoyZWZFWmhOOUVibEhrbHEzcTBxbTlIcDg0WG1ucEdmcnhwNS9Wb3RsTkNnNE9sSEdWNzN0RW41NWEvdlo3NnRPenV4bzFyTmdNMGVWdnZWZWg4d0FBQUhCOUVCQUNBSUJTVGIrbmw0SURtdWpObGU4cDNhZWhUcmZ1cXA4OTYraFQzNzV5Y1RMTFNWSzJwVUQ1T1lVcVREd296d05SY25OMlVjRnRveldyYTVDR05mZTlydlZZTEJiYjQ4Zi9PbE5PSnZzYW54U1dOYjN1VnlPR0RwS3JpNHZ1SFhTWDdWaFM4bW5OWC95cWJXYmhsUlJjcGE3OGdud2xKcDJXSkQwelo0SGVlR2xocWQyUHJiL3VzVmlSTHNiRkc2WFlvL2dNd2dLTFJSM0MybW5lckJseWRuWldhbXFhbHJ6eWQwbEZlMlNhelplK3p4ZG5JRXBTM1RvKyt0dkxDOVdrU2VtTmVBQUFBRkJ6RVJBQ0FJQXlQZEM1dWU1Y1BGT1QxbTFUMHU3dlZKQ1hMY1Bzb2h3UEg1bXNCWExLelpLSENtVjFyNk9DemdNVUd0UlFML1VNVmtPUDYvOVdvM2hBbUhBcXllN3pTZ3YzaWpPWlRDWENRVWxxNHQ5WWYzendQczJadjBRV1M5RXNQYWNyTkVlNWVPeTNkVjA4bm56NmpHWXZlRkZMNXMrU202dnJGZTkvOGZrVkQrSHNyYnU4QVdGK2ZyN3RjYi93WHJwL3hGQmJVNUptTndWcjlqUFQ5TUhhZFRvY2Y5VDJ2SU1DbThpL2NhTVMxMmxXd2FYRkY3RlVHQUFBb0hvUkVBSUFBTHMwY0hQV21nZkNsVGE4cDFZZVBLY3RDYW5LVE05UWdja3NzNGVIR25oNnFGY1RiejNZdXI0YWVwUXYzQ3FQL0lKTEFlRzYxVy9idFFlaGo0KzMzTnpjcnVtKzNXKzlXVys4dkZDZUhoNXExTkN2M0FHZXZkemQzSFQvNzRmcXZ0OE5zV3U4eVdSU2VPOGUrdU1EOXltd25MUDQ4dktLQWtKM2R6ZVpUS1lTSFl2TlpyTWlldmRRbjU3ZHRPaWwxL1hkNWgvVU5EaFFjNTc1YTdudUFRQUFnSnJQWkJoMnJyY0JBQUExenBneFkyeVBWNjFhVlkyVlZKMnZ2dDJzNkYvMnFldXRYUlRSdTBlSlVPdEt2djV1c3lKNjk1U3JhK1dGbHJYVjE5OXRsc1ZpVWQvd1h2SndkNy9xdUtUazA0bzVFS3QrNGIzazdIemovUHV5STc1K0FBQ0FZektWOGFiNXhubUhCd0FBSE1JZHQwWG9qdHNpN0I0L29MLzlZeDJOdmQrYkp2Nk5TelEzQVFBQXdJM0Z2bDI5QVFBQUFBQUFBTnlRQ0FnQkFBQUFBQUFBQjBaQUNBQUFBQUFBQURnd0FrSUFBQUFBQUFEQWdSRVFBZ0FBQUFBQUFBNk1nQkFBQUFBQUFBQndZQVNFQUFBQUFBQUFnQU1qSUFRQUFBQUFBQUFjR0FFaEFBQUFBQUFBNE1BSUNBRUFBQUFBQUFBSFJrQUlBQUFBQUFBQU9EQUNRZ0FBQUFBQUFNQ0JFUkFDQUFBQUFBQUFEb3lBRUFBQUFBQUFBSEJnQklRQUFBQUFBQUNBQXlNZ0JBQUFBQUFBQUJ3WUFTRUFBTFdZdTd1NzdYRnVibTQxVmdMVUxzVmZMOFZmUndBQUFJNklnQkFBZ0ZyTTE5Zlg5amdoSWFFYUt3RnFsK0t2bCtLdkl3QUFBRWRFUUFnQVFDM1d0bTFiMitQTm16ZFhZeVZBN1ZMODlSSVNFbEtObFFBQUFGUS9Ba0lBQUdxeDd0MjcyeDVIUmtacS8vNzkxVmdOVUR2czM3OWZrWkdSdHMrN2RldFdmY1VBQUFEVUFBU0VBQURVWW1GaFliWlpoSVpoYU5teVpZU0VRQ24yNzkrdlpjdVd5VEFNU1VXekI4UEN3cXE1S2dBQWdPcGxNaTYrT3dJQUFMVlNjbkt5NXN5Wm8renNiRW1TeVdSU3YzNzlGQkVSb2FDZ0lCb3d3T0hsNXVZcUlTRkJtemR2Vm1Sa3BDMGM5UEx5MHR5NWMrWHY3MS9ORlFJQUFGUXVrOGxrS3ZYckJJUUFBTlIrc2JHeFdycDBxUzBrQkZBNkx5OHZUWjA2dGNRK25nQUFBRGNxQWtJQUFCeEVjbkt5VnF4WW9kalkyT291QmFqUjJyWnRxL0hqeHpOekVBQUFPQXdDUWdBQUhJaGhHSXFKaWRIT25UdDE4T0JCcGFXbEtUYzN0N3JMQXFxVnU3dTdmSDE5RlJJU29tN2R1aWtzTEV4bHZFY0dBQUM0b1JBUUFnQUFBQUFBQUE2c3JJQ1FMc1l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ldQb3I4UUFBQVZwSlJFRlVJQVFBQUFBQUFBQWNHQUVoQUFBQUFBQUE0TUFJQ0FFQUFBQUFBQUFIUmtBSUFBQUFBQUFBT0RBQ1FnQUFBQUFBQU1DQkVSQUNBQUFBQUFBQURveUFFQUFBQUFBQUFIQmdCSVFBQUFBQUFBQ0FBeU1nQkFBQUFBQUFBQndZQVNFQUFBQUFBQURnd0FnSUFRQUFBQUFBQUFkR1FBZ0FBQUFBQUFBNE1BSkNBQUFBQUFBQXdJRVJFQUlBQUFBQUFBQU9qSUFRQUFBQUFBQUFjR0FFaEFBQUFBQUFBSUFESXlBRUFBQUFBQUFBSEJnQklRQUFBQUFBQU9EQUNBZ0JBQUFBQUFBQUIwWkFDQUFBQUFBQUFEZ3dBa0lBQUFBQUFBREFnUkVRQWdBQUFBQUFBQTZNZ0JBQUFBQUFBQUJ3WUFTRUFBQUFBQUFBZ0FNaklBUUFBQUFBQUFBY0dBRWhBQUFBQUFBQTRNQUlDQUVBQUFBQUFBQUFBQUFBQUFBQUFBQUFBQUFBQUFBQUFBQUFBQUFBQUFBQUFBQUFBQUFBQUFBQUFBQUFBQUFBQUFBQUFBQUFBQUFBQUFBQUFBQUFBQUFBQUlBYndQOERYbGR1NkZYckV6MEFBQUFBU1VWT1JLNUNZSUk9IiwKCSJUaGVtZSIgOiAiIiwKCSJUeXBlIiA6ICJtaW5kIiwKCSJWZXJzaW9uIiA6ICIiCn0K"/>
    </extobj>
    <extobj name="C9F754DE-2CAD-44b6-B708-469DEB6407EB-4">
      <extobjdata type="C9F754DE-2CAD-44b6-B708-469DEB6407EB" data="ewoJIkZpbGVJZCIgOiAiMTY3OTE4NjYxODQ1IiwKCSJHcm91cElkIiA6ICIxMjUzMzM2MTkiLAoJIkltYWdlIiA6ICJpVkJPUncwS0dnb0FBQUFOU1VoRVVnQUFBeklBQUFOTkNBWUFBQUJNUVVzNUFBQUFDWEJJV1hNQUFBc1RBQUFMRXdFQW1wd1lBQUFnQUVsRVFWUjRuT3pkWjJCVFpkOEc4T3RrTmswblhaU1dNbHBXbVRJRUVhaFFRUVJraUFNY0lPaUREQmVvK0FLS2lvQWJVRkVRUlJCUVFFV0dNa1JBVUpaWTJSU1Fza3Bib0lPdXROa243NGZTME5DVmxqWWh5Zlg3bEp4em4zUCtJWTVjM0V0SVRVMjFnSWlJaUlpSTZEWVZFUkVoM0h4TTRveENpSWlJaUlpSWJnV0REQkVSRVJFUnVSd0dHU0lpSWlJaWNqa01Na1JFUkVSRTVISVlaSWlJaUlpSXlPVXd5QkFSRVJFUmtjdGhrQ0VpSWlJaUlwZkRJRU5FUkVSRVJDNkhRWWFJaUlpSWlGd09nd3dSRVJFUkVia2NCaGtpSWlJaUluSTVEREpFUkVSRVJPUnlHR1NJaUlpSWlNamxNTWdRRVJFUkVaSExZWkFoSWlJaUlpS1h3eUJEUkVSRVJFUXVoMEdHaUlpSWlJaGNEb01NRVJFUkVSRzVIQVlaSWlJaUlpSnlPUXd5UkVSRVJFVGtjaGhraUlpSWlJakk1VERJRUJFUkVSR1J5MkdRSVNJaUlpSWlsOE1nUTBSRVJFUkVMb2RCaG9pSWlJaUlYQTZEREJFUkVSRVJ1UndHR1NJaUlpSWljamtNTWtSRVJFUkU1SElZWklpSWlJaUl5T1V3eUJBUkVSRVJrY3Roa0NFaUlpSWlJcGZESUVORVJFUkVSQzZIUVlhSWlJaUlpRndPZ3d3UkVSRVJFYmtjQmhraUlpSWlJbkk1RERKRVJFUkVST1J5R0dTSWlJaUlpTWpsTU1nUUVSRVJFWkhMWVpBaElpSWlJaUtYd3lCRFJFUkVSRVF1aDBHR2lJaUlpSWhjRG9NTUVSRVJFUkc1SEFZWklpSWlJaUp5T1F3eVJFUkVSRVRrY21UT0xvQ0lpSWlJbkV1aFVFQW1rMEVxbFRxN0ZLb0Jack1aSnBNSkJvUEIyYVhVS2dZWklpSWlJZzhsazhuZzVlVUZRUkNjWFFyVklLbFVDcWxVQ29WQ0FaMU9CNVBKNU95U2FnV0hsaEVSRVJGNUlKbE1CcFZLeFJEanhnUkJnRXFsZ2t6bW5uMFhEREpFUkVSRUhzakx5OHZaSlpDRHVPdDN6U0JEUkVSRTVHRVVDZ1Y3WWp5SUlBaFFLQlRPTHFQR01jZ1FFUkVSZVJoM0hXcEU1WFBINzV4QmhvaUlpTWpEY0hVeXorT08zem1EREJFUkVSRVJ1UndHR1NJaUlpSWljamtNTWtSRVJFUkU1SElZWklpSWlJaUl5T1V3eUJBUkVSRVJrY3Roa0NFaUlpS2lXNUthbnVYVTY1MGhJenNYWDYzWkNxM2U0T3hTUEpiN0xTaE5SRVJFUkxYS1lySGcxUGxVN0Q2VWlEMkhUdUo4NmxYc1dqTGJZZGRYSkNNN0YxdjNIcTcyOVkvM2o3T3IzWjhKSjdEaTE1M0kxUlRpbFpHRDdicG15YnJ0V0xwK2U1bm5kaXllaVNlbXpLbjBIZzNyaGVMZEYwZlk5VHgzeHlCRFJFUkVSRlV5ZE5KN3lNckpkOXIxRmJtU21ZMUZQLzFXN2V2dERUSkQ0cnRnMCs1Lzhjdk9BN2kzUzF1MGE5YklydXNhUllUaHpYSERyTy9UczNJeGVlNVNBTUN3dnQydHgxUFRzN0I2eTI1TUdOWVBTb1hjZXR6ZlYyM1hjendCZ3d3UkVSRVJWWW1QdHdvRGVuUkNYTWRXR0Q5cklYUlZIRjUxcTlkWHBIV1RobFhxM1RsMDhoeG1mZlVqY3ZJMWVQYmh2dGJqWmxHRXBsQmI0YlZQRGV5RmJmdVB3RWZsaFZ4TlFabHRmTHhWa0VwdXpPWlF5R1ZvRkJGbTg3N1lvSjZkcmE5My9uTU1Ya29GSHJtdm05MmZ4ZE13eUJBUkVSRlJsU3liOVpKVHI2OEpScE1aaTMvZWl0VmJkaU1zT0FEenB6Nkw1bzBpcmVkUG4wL0Z1SmtMN0xyWHpvVGo1WjViOU9ZRU5Hc1ljZU8rRjFJUk4ycHFtVzFGaXdXRldqMEE0T0xsRElRSEIwSlRxTE5wNCtQdFpWZE5ub0JCaG9pSWlJZzh5c1cwZEx5ejZBZWN1WmlHN2gxYTR2OUdEeTBWRU1KREFqRnB4S0FLN3pObjJYb0UrdmxnMU9ENGN0dUVCUVhZdkc4VUVZWlpMenhoZlg4MUt3Y1RQMWdNQUVpNWtva25wODYxYWQ5L3dneWI5elUxbDhnZE1NZ1FFUkVSdVlGTGx5NGhLU2tKbVptWk1KbE1GYllkTTJhTWc2cTYvYXpic1I5ZnJONE1VUlR4d21NRE1MUjMxekxiQmZyNTJBejFLc3VjWmV2aDYrMVZhYnVTRkhJWklrS0RLbXl6ZHQ2VVVzZFMwN1B3M094RmRqL0hFekRJRUJFUkVia3d2VjZQaElRRUpDY253OS9mSDVHUmtWQ3IxUkFFd2RtbDNaYm1MdDhBdGNvTGM2ZU1zUm55NVNnVkRTMHJWc2ZmRndBUU4yb3FscytlaUtqd2tGSkR6SWhCaG9pSWlNaGxXU3dXN055NUV3VUZCZWpXclJ2cTE2L3Y3SkpjUXBDL2oxTkNUTnRtRFRGaGVIOTBhZDNVZWt5ck4rQ3ZnNGtNbnRYQUlFTkU1S0hNWmpPeXNyS1FuNThQbzlFSVVSU2RYUktSUzVCSUpKREw1ZkQxOVVWUVVCQ2tVcW5UYWpsKy9EaHljbkxRcDA4ZkJBWUdPcTJPMjhIZUk2Y3daZDR5dTlvbVg4bXN0RmVrZUM1S1padDFtc3hpdVcwRVFVQzlrRHBGejd5Y2dlQUFQd1FIK05tMFVTa1Y2SE5YTzZSY3liUTVMbG9zMW50UTJSaGtpSWc4VUVGQkFWSlNVN0gzYUJJT25FcEdlblkrOU1hS3g5UVRVUkdsWEliUVFGL2MyVHdLWGR2RUlESWlBbXExNC9mMjBPdjFTRXhNUklzV0xUdyt4QUJGRzBXT2UvVCtTdHN0V0wwWkFiNXFETy9YdzY3N1B2YmF4eFdlVDh1NFZtNGJ1VXlHYlY4VlRkYS9lUkovV1piT2ZOSDZXcXNyV3IyczVCNHlaSXRCaG9qSXd4UVVGT0JvNGltczJuNFFaOU15SzcrQWlHem9qU1pjU3MvR3BmUnNIRTVLeGJENDltZ1QyOXpoWVNZdExRMmlLQ0k4UE55aHo3MWQxUXVwWTdPaFpIa1dyTjRNUDdYS3JyWUFNSDNzc0hMUHpWaTRDc0VCZmhnL3JGK1o1NldTRzcwcHU1Yk1odDVnUkY1QklVSUMvWkY4T1FOUFRwMXJzd3BaOHVVTTYrdlU5R3VRQ0FJQy9iZ0JabmtZWklpSVBJalpiRVpLYWlwV2J2c1g1eTVYUEZ5Q2lDcDNOaTBUcTdZZlJCMS9YOFJFUnp0MG1GbEJRZEVHakFFQkFaVzBwRnNSMzdsTnVlZG1MRndGYnk5RmhXMUsycFZ3SE84dFhvTWRpMmRXMnZiZkUwbnc5MVhETEZyQVBwbXlTU3B2UWtSRTdpSXJLd3Q3anlZeHhCRFZvTE5wbWRoN05BbFpXWTc5OThweWZRNkZYSDU3Lzh3dDFPbWgweHVjZHYzdDVGcWV4cm9pV2JHNFVWTVJOMm9xeHJ6OU9TTERnckIyM2hSbzlRYXMyYllQQlZvZG5wNytLUkxQWHJLZW94dllJME5FNUVIeTgvTng0RlN5czhzZ2Nqc0hUaVVqcm4xemhJYUdPcnNVaDVpM1lvUDF0Y2xrTG5VTUFGNTZZaUFBNE9ucG44RmJwY1RpdDUrdnNldGQxWVhVcThqVkZDQzV4TVQrNWJNbkFpaWFDeU9SU0tCVXlESHQweFVRTFNKV3ZEc0pTOWR2eDRUWlgyTEVBejB4Y21CUFo1VitXMktRSVNMeUlFYWpFZW5aK2M0dWc4anRwR2ZudzJCd2oxNERlNnpkdnIvU1k4VkJKQ2pBRjk0cVpZMWU3Nm9Pbmp3SFViUmc2aWZMTVBISlFRQ0FxUEFRQUVYTE1HL1llUURmYnRnQm5kNkFqMTRlamJDZ0FMdzJlaWp1YUJHTmo1ZXV4YUZUNS9EV3VHR2xlblU4RllNTUVaRUhFVVdScTVNUjFRSzkwZVJSUzVpWG5LQmVtZmxUbjYzeDY2dkwraDNac2FTeDFzN2hiQlk3MnFxVUNpU2NTTUxWckJ5OE9tb0l2dnQxRjZaK1lydFU5TjdESnpGbjJYcTBieEdOVjU4YWd2Q1FHeXZSOWJtckhhSWo2K0tkTDFjalYxUElJSE1kZ3d3UkVSRVJ1YVhzUEEwc0ZndDgxZDZRU1NYNDQ1OWpBQUFmYjY5S3IrMDc5aTI3bm5IcFNtYWxiZGQ5TWczelYyNkVXcVZFN3k3dDBMbDFVMHovL0hza25yMkUwZE0vUllmWUdOUU5Dc0NUQSs1QjQ4aTZTRXBPUTFKeUdrU0xCV1pSaE1sa2hzRmtRdjhlSGJIMzhDa0VCL2pCVjYyeXF6NTN4aUJEUkVSRVJHNXBWOEp4ekYxZU5QZEdFQVRyQWdueG5kdFdldTJrRVlOcXJBNjFTZ201VElvQmNaMmdWTWdSb3ZESEY5UEdZdmZCUkd6Nyt5aDJIMHpFdGR4ODZBekdTdThWV3NjZmo5bTVCNDY3WTVBaElpSWlJcmZVS3FZQit2Zm9DTE5aaENpSzhGSXEwQ0UyR3ZkMGFsM3B0WU42ZHE3UldsNThZaUNpNmdaYjN3dUNnTzRkV3FKN2g1YldZMGFUQ1ZxOUVVYWpDYUpGaENnV0JTK3BSQUtKUklCTUtvVkNJWWRneDlBNFQ4QWdRMFJFUkVSdUtTWXFISk5IUGVqc01nQUFyV0tpS20wamw4a2dsL0hudWIyNGp3d1JFUkVSRWJrY0Joa2lJaUlpSW5JNURESkVSRVJFUk9SeUdHU0lpSWlJUEl6WmJIWjJDZVJnN3ZpZE04Z1FFUkVSZVJpVGlSdmplaHAzL000WlpJaUlpSWc4ak1GZ3NPNnBRdTdQWXJIQVlEQTR1NHdheHlCRFJFUkU1SUYwT3AyelN5QUhjZGZ2bWtHR2lJaUl5QU9aVENab3RWcjJ6TGd4aThVQ3JWYnJsc1BLQUc2SVNVUkVST1N4VENZVE5Cb05GQW9GWkRJWnBGS3BzMHVpR21BMm0yRXltZHh5T0ZsSkRESkVSRVJFSHM1Z01MajlqMTV5UHh4YVJrUkVSRVJFTG9kQmhvaUlpSWlJWEE2RERCRVJFUkVSdVJ3R0dTSWlJaUlpY2prTU1rUkVkTXVDQS8wdzhKNDc4ZjdFa2M0dWhZaUlQQVJYTFNNaW9pb1RCQUZORzlSRDEzYk4wYlZkQ3pSdFVNL1pKZFdLaHZWQ01YblVnOWo1enpIOHNIV1A5WGlnbncrK25mVWlFcyttWU1vbnkycDFINDQrZDdVREFPeE1PQTZEc2ViM2dsQ3J2REFncmlOYXh6VEE5QzlXUWhURlc3cmZ0cTltSVBseUprWlAvN1NHS3JRbGxVaGdya0tOUFRxMGhFUVFzRFBoZUszVVEwVE93eUJEUkVSVjl0T2MxeEFjNE9mc01tcGR0enRpMFRJbUNybWFRcHNnMDZWTlUvajdxQ0VJcVBYTkJLZU5lUVFBa0pCNEZ0ZHk4MnY4L3ZWQzYyRHN3MzBoa1VndzlONjc4R09KejFrZGNwa01jbm5OLzd3UUJBRVA5KzZLQisvdGl1ZmZYWVNNN0Z5N3JudDcvSEJJSkJMRWpab0tBQmc1c0JkaW8rdGozb29OdUp5UlhlTjFFcEhqTU1nUUVWR1ZGWWVZcTFrNTJIUDRKTUtENitDdXRzMXE5Wm1LV3ZoeExJb1dtTXptY3MvZjNiNEZBR0RYVFgrYjM2VnQ4ektQdTZJekY5UHc4L2I5ZUtoM1Z6dzFLQjViOXg1R3JxYWd4dTYvL04xSmlLb2JYT2E1dUZGVHNlbUw2VkNydkNxOFI5eW9xYkJZTEdqVnBBSENRd0x4M2tzak1HSDJsOURwcTdidmlVcXB3RDJkV3FGeFpGMHNuZmtTRnYvOE8zN2F1Z2NpZDdZbmNra01Na1JFVkdYZnJOMkdQWWRPSXVuU1pRREErRWY3MVhxUStYM1JqQnEvNTVZOUIvSHUxeitWZWE2T3Z5OWFOSXFFMFdURzdrT0oxdU5xbFJKZDJqU0QzbUM4N1lQTThuY24yZFZPZVQwaytuaDc0WnQzbmtlaHJ2S0FNUHFOVDJBMGxSOENiN1oyKzM3cjZ3NngwWWdLRHdFQWJOdC9CRXFGM0hxdWUvdVc4UFpTNExlOWgwcmQ0OTJ2ZjBMRGVxR0lpUXJILzQwZWlyY1dyTFQ3K1FDZzFSc3c1dTB2OE16UTNuajB2bTZZTUt3ZklzT0NNR2ZaK2lyZGg0aHVEd3d5UkVSVVpkOXUyT0hzRW1wZDc3dmFRaEFFN0R0eUNwcENuZlY0Zk9lMjhGTElZVFNac0hENmhDcmQ4NTJGcS9EZnhiU2FMclZjNWZXRVZNVGVJWU9DSUZUcHZ2TldiTEMrbnZMTVE5WWc4OTNHWGVqU3BobjJIVG1GOUd1NWFQVmVBNmlVZ1dVR1RLM2VnTmMvVzRHdjNuNGVQZTlzamNSemwvRERiN3VyVklmUlpNS0MxWnR4Nk9RNVBQdndmVmoreTg0cVhVOUV0dzhHR1NJaWNnbkZjeHdxRWhVZWd1V3pKOXJkdmlMOXVuY0VBUHkyeDdabllFQmNKd0JGYzBHcUdoU1VDb1gxdFVxcHdKYUZiOWw5N2RwNVV5cHQ4OUNrOTh1Y085Sjd6UFFhV1NoQUtwRmd4K0tadDN5Zmt0bzBiWWhKSXdaaDNNdzBwRi9MTFpwM1ZFSDc1Q3VaK0h6bFJydzhjakNHMzk4ZHYrdzhBRzBWaDVnQndQNmpwL0gzc2Y5cWZZNFRFZFVlQmhraUlxS2J4RWJYUjhONm9UQ0xJdllmUFcwOWZrZUx4bWpXTUFKbkxxYmhtYmZtQXdEK1dEelRaako1ZFJSb2RlV2VLNTQvWWs4YmV3WDYrV0RDc0g1WXRlVXZKQ1ZmTG5VK3JtTXJ0RzNXQ045djJvWE03THdLNytYdm84YUd6NmJaSEl1cUc0eGRTMllES0FvZUZWL3ZEUURJeVMrYWx5T1ZTQ0NLRlllTERUc1BJQ3dvQU92LytCdGF2UUZUbm5rSWZlOXVYK0UxeGZXVTUxYURMeEU1SG9NTUVSSFJUWWIwNmdJQUVFWFJaakdBa1EvMEFnQ3NydUp3cHNyMEcxLzIvSitnQUYvOFBIY0tUR1p6dVcwQTRMZUZiOEZMcVNoMWZQV1dvanJONXFMbGlnVkJRTC91SFREdWtmdmhxMWFoV2NNSWpIejlFNXNsbHhWeUdWNTRmQUNDQS93dzhKNU8yUGhuQXI3YnVBdnAxM0loV2l5WXYzSWpBTUIwL1o1Nm85RTYveVVzT0FCZDJ6YUhwbENIMy9jZEJnQjBhQmtEb1B3Z0VlQ3JCZ0RrNUJVRkdabFVhdGZ5eWwrdDJXcDluWldUWDJaZ0N2UlZ3MWV0QWxCNW9Lb3BwMCtmUmtwS2lrT2VsWjZlN3BEbkVOMnVHR1NJaUloS0NBc0tRSHlYdHFXT3QydmVHSGUwYUl6TTdEejhjZUNZUTJxcDQrOExBTWpOTDZ6VzlWK3MzbVI5SFJ0ZEgyTWY3b3UyelJvQkFJNmNQbzg1eTlaREZFVkVoZ1VoT05BZktWY3lrWm1UaDJkbmZJRVJEL1JFL3g0ZE1iaFhGL1R2MFFucmR1ekhzbC8rS0xVOHMwNXZzTTUvR2ZGQVQzUnQyeHpYOGpUV1k4VUxEcFEzMmQvZlZ3Mmp5WVJDblI1QVVaQXlWbkVZM0tLZmZzT2luMzZ6T2FhUXk3QnMxa1Jya0hseXlwd3EzYk82VWxKU0dEQ0lISVJCaHB4T285RWdLeXNMZVhsNU1CZ00wT3YxSExOTVZFc0NBd09kWGNKdGIvajlQU0NWU0d5T1NTUVN2UGo0QUFEQXFpMS9WYmhrYzAxcWNQM0gvcFhNNnU5M0V0dTRQa1lOanNlZHJac0NBREp6OHZEbEQxdXc5WHFQU1hUOXVwZzcrV240KzZoeDVtSWF4c3o0QXBuWmVaaXpiRDFXYmZrTHp6ellCNzN1YkkySCs5eU5mdDA3WXVYbVAvSGpiN3VoTXhoTFBhdTQ5NlVzNVUzMkQvQlZXNGVWQVlCU0lVZCtvYmJVOVovODMvOFFHdWh2YzJ6NGF4K1YrN3poL1hvZ1BPVEdQKzhLdVF3bWs3bldsMXFPajQrdjFmdVhkT3pZTVJ3L2ZudXZuRWRVbXhoa3lHbHljM054NGNJRmFEUWFDSUlBUHo4LytQbjVRYUZRVkhrMUhDS3lqMGFqY1hZSnQ3WGdRRC8wNjk2aDFQRWg4VjNRT0xJdUxtZGtZOTJPL1dWY1dUdGFOSzRQQU5abHJxdnE4ZjV4R1BQUWZRQUF2Y0dJSDM3YmplODI3ckpPamk4WllreG1NNW8wcUlmM0o0N0VXMTk4andLdEhtbnAxekJqNFNyOHVIVTNuaHMrQUsxaW92RE1nNzJSbmFmQnI3ditzWG1XcjFxRlZqRlJSYSs5dlRCdHpDT1kvZFdQbGRibzcrTnRNNnhNcVpEajZyWFNDeGFFQndjaUxDakFyczlkTDZRT0h1OFhoMytPbjBHSDJHaElKQkxNZk80Sm1DMGkzbG00MnRyN1EwU3VqVUdHSEU0VVJTUWxKU0VqSXdOcXRSck5talZEWUdBZ3BGS3BzMHNqY251SmlZbVZOL0pnNHg2NUgwcUZIUDhtbmtXSDJHanI4WU9KWjVHZHA4RlhhN2FXdTNkS1paUEp4ODFjZ01TemwreXVSUkFFM04ydWFFUE9EckV4aUFnTlFtcDZsdDNYQThDbXYvN0Z3MzN1eHA1REo3RjAvUTZiRmMzaU9yYkNhNk9IUXExU1l2MGZmK1A3VFgvaS9Za2pjV2VySnZoODJsaThNZjg3WExvK3IrVGt1UlJNbUxVUWZicmVnZTd0WTdIeHo0UlN6K3AyUnl3dVoyU2pmdDFnU0NRQ3V0M1JBb043ZGE2MHhvRHI4MWltUFBNUTVES3A5ZGlVWng2eXRsbjAwMjk0NUpVUHJPK0xGMWdvaTBRaXdldGpIb0ZjSnNYbnF6YmhteG5QQXdEcTF3MUd2ZEE2V1BER09FeVp0d3hwR2RmcytCTWtvdHNaZ3d3NWxNRmd3TW1USjFGWVdJZ21UWm9nSkNTRXZTOUVkRnRvRlJPRmU3dTBoVmtVOGVsM3YrRGJXUzlaejUxUHZZcHhNeGZnU21aT3VkZFhOcG5jWUtqYXZJKzRqcTBRSGhJSTBXSkJaRmdRRnI0eERsTS9YWUZqWnk3WWZZL3NQQTBlZmZWRDZFc01BNU5KcFJqN1NGODgzT2R1aUJZTFBsKzVFVDljbi9meS9Pd3ZNWDNzTUhScTFRVGZ6SGdCMzY3ZmdaV2IvN1JPdnQrNjl4QzJsckZSSlFEYzI2VXRFazRrb1g3ZFlPUnF0UGhwNng0OC9lQzlLQ2dzNnYxNDZZbUIxcmF4MTN1YWdLSTVNZ0crYXB0VngvelVLcHYzMzIzY2hheWNmTHMrODVNUDNJT1dNVkZZdDJNL3pxZGV0UjRmTjNNQjNwODRFczBiUmVMTDZlUHh4dWZmNC9DcGMzYmRrNGh1VHd3eTVEQ2lLQ0l4TVJGR294RnQyclNCV3ExMmRrbEVSRmJkMnJjRUFLemEvQmN1cEpXZXJIMDVvK0o1S2pVNW1kekgyd3ZQRCs4UEFGaTU2VThZakNhTUdoeVBPYStPeHF4RlAyQm5ndjN6SWtxR21GWXhVWmc0WWhCaTZvZWpRS3ZEekVVL1lPL2hVOWJ6ZVFWYVRKNnpGRThPN0ltUkEzdmhmdy8xUWMvT3JmSFZUMXR0bHFHK1dYaElJRHJFUm1QTjczc3hKTDVveGJkZmRoNUFYa0VoUmcvcERRRFc0emNiOU1JczYrdlJnKy9GeUVHOU1HdlJEOVk1UEZYUklUWUdJd2YyUWtaMmJxbkovem41QlhqeC9hL3g5dmpoNk5LbUdlYThPaG9mTGxtTHpidi9yZkp6aU9qMndDQkREcE9VbEFTdFZzc1FRMFMzcGJYYjk2RkRiRFNXck52bTFEcmtNaGxtVEhnTXdZRit5TXJKeDRwZmQ2SlFwNGZlYU1UWWgvdml6ZkhEVWVlN1gvSHo5bjEyM3pQUXp3ZGpIK21MKzdyZUFVRVFjT0RZZi9oZ3lkb3lOODhVTFJaOHUzNEg5aDQraGRkR1BXaWRONU4wNlRLKzM3Z0x1eEpPbEZyc1lPQTlkMEtyTitDZkUwazI5L25qd0RGcmtDbTVUOHRUZytMUnRWM3pVczl1SDlzWUZvc0ZCMDlXdmFja01pd0liNDhmRHFsRWdvK1dya09CdHZROEdKM2VnS21mTE1la2tZTXdvRWNuL04vVFF4RWVFb2h2MWpyM095ZWk2bUdRSVlmSXpjMUZSa1lHbWpScHdoQkRSTGVscTFrNWVPbjlyOHVkQStNSWZtb1YzaG8vSEIxaVkyQTBtZkQ2L0JYV2lla3JOLzBKdmNHSUZ4NGJnQmVmZUFDK2FoVyszYkNqd3ZzRkJmamlrZnU2WVZEUHpsQXBGZEFVNmpCLzVVYTdlaUdLVnpEcjE3MERSZysrRnpIMXd6Rjk3REJvQ25YWWUvZ2tkaVdjd0w0anArQ2xWR0JRenk3WWZlZ2tqQ2I3aHMrdDNiNGZTOWR2dHprV0hPaUhsakVOVUtqVG8xZm5OdmloQ252MUJQaXE4ZDVMSStHclZtSE50bjBWOWg2WlJSRWZMbGtMVGFFT3cvcDJ4OGlCdlJBZUhJajN2L25aWWF2UkVWSE5ZSkFoaDdodzRRTFVhalZDUWtLY1hRb1JVYmtLdERxblBidHRzMGFZOHZSRENBOEpoTkZreHN4RlA1WmFIT0RuYmZzZ0VRUTgvOWdBakI1eUw1UUtlYWtoVkFEZ3BWUmcvS1AzbzEvM0RwRExidnl2M21neTRiSCtjWGlzZjF5VmFpdWVJNU9yS1lDL2p4cDl1dDZCQnZWQ3NmZndTZHpWdGhuVUttV1pDd0NVWmZyWVI5R2xUWE04L244Zkl6dnZ4aXA2OTNmckFJa2dRSzN5d2dQMzNHbDNrUEZUcXpEbjFhZFJ2MjR3VHAxUHdZSVNlK2RVWk1IcXpkRHJqUmc1cUJmNmRMMERlb01SSDMyN3pxNXJpZWoyd0NCRHRVNmowVUNqMGFCWnMyYWMyRS9rSmlKQ2cyemUrM2g3bFh2dTVwVzJ4ajdjRjRQanUrQ25yWHZ3OWMrLzExNlJEbGE4OFdONWZ0dDlFQ3MyN2l6ejNJZ0hldUxwQjR1R1lCVm85WGo5c3hVNGVQSnNtVzEvK24wdmZMeFZHRFU0SG8vM2o4UGV3eWRMdGRIcERRaXA0dys1VElhai8xM0F3aCszNEl0cFl4SG81NE5BUDUrcWZiQVNIbjNsUXd5Tzc0SWh2YnJncys4M1FyUlljUGpVZVp5OWRBVkhUcCszNng3SHp5UWp2bk5iUERXb0YrWXVMOXBiUnFtUVkraTlkOEZrTmtOV3hSVXMzeG8vSE5IMTZ5SXJKeDl2elArdVNqMXEzNnpiQnEzQmdFZnY2NFlWRzNkVjZibEU1SHdNTWxUcnNyS3lJQWdDTitJamNpUGZ2Lyt5M2VkS3pvMEFpaVo5ZXlrVmVLalAzVzRWWktMcUJsZDRQdEMvL0FDeDg1OWplSHpBUFRoMVBnWHZMZjZwMG9VRmxxN2ZEaDl2THhSb2RUaWVsRnhtbTA5Vy9JTFZtLy9DNFpzQ1J1OHgwMkV3MnIrQ21rSXV3KytMWmdBQXRIb0RWbTc2RTZzMy8yWGRXREl6SncvdmZMbmE3bzJNTDJkZWd5aUtHQkRYQ1NzMy80VXJtZGw0dkY4Y0F2MThzT2IzdlJqYXU2dE4rNGIxUXBGOEpSUGk5VjZobTgxZnVRbnZ2dmdrWHAvL0hkTEwySCttTWlzMy9ZbU5meVlnVDFOWTVXdUp5TGtZWktqVzVlWGx3Yy9Qai92RUVCRUFZTzJPdnpHa1YyZjh2TTMreWVxdTRPYkFWaFhKVnpJeDdwMEZPSjk2MWU1QThQbXFUUlcydlpLWmpTdVpGUWVpNmhKdmVtN0paWTV2SnJuZUU5OG9JZ3hqSCttTExtMmF3V0t4UUNhUllNUURQZkhqMWowWTNxOEg4Z3UwV0xwaFI2a2dNM3JJdldnVjB3QkRKNzFYNXVjOWwzSUZUMHlaYzB0em14aGlpRndUZ3d6Vk9vUEJBRDgvUDJlWFFVUTE2RlordEMvOFlUTVcvckM1QnF0eEQrZFNybFNwdmIyQng5bDgxVVhERHI5NTV3VklCQUgvWFV6RG5HWHJNR0ZZZitRVmFQSFcrT0ZReUdWNDU4dlZaUVlLcFVJT2xaZkMrbm5iTm10a0hhYnNwWkJEWnpBNmRZRUdJbktlc3JmRkphcEJlcjBlQ29YQzJXVVFFYmtsUVJDc1BkNFczRjdoeGsrdGdyOVAwVXFWZW9NUm42L2NpR2RuZklHVDUxSXdlYzVTTkcwUWpvYjFRdkhqMWozNDg5OFRaZDRqSk5EZnVpakEvZDNhWTg2cm82MUJadTdrWnhCYXg5OHhINGFJYmp2c2thRmFaN0ZZT01tZmlLcHQxT0I0UERVb3Zzclg3Vm95Mis2MnQ5TEQ1RWgrYWhWQ2d3S1FweW1FVm0rQXlXUkdYTWRXa011a0VFVVJ1ZmtGbGQ3am14a3ZWQ251M01wL3ZmTUt0UGpyWUNLQ0Evenc1aGZmNDJwV0RvQ2lWZFhlZWU1eGRJaU53Vzk3RHVHTFZUZFdHdE1iakFnTzhFV0FyeG9Cdm1vMGlnekQ3b09KR0Qza1hvd2MyQXNBOE9XUHZ5RzZmbDNjMjZVdFZydzdDVnYySE1UdVF5ZHhQdVVxc25MemJlYlQ5SHo2OWJJL2x5QkFKcFZDSnBWQUxwTkNKcE1oTzAvak1qMWRSTVFnUTBSRXR6blJZaWwzb3JlbkNhMFRnTVZ2UDEvbXVjT256OXMxeEtwK0pZc1MxTFM1eTllam9GQUhuY0VJQUtnWFdnZnZQUGM0WXVxSFk5TmZDZmh3NlRxYk9UZEp5WmZSTWlZSzZ6K2RaajIyLytocFBEbWdKd0RncTUrMjR2dE51eUNWU0hBbE14dVA5dTJPUVQwN1kxRFB6dGIyb2lqQ0xJb3dpemZ1S3dDUVNBUklKQkpJQktIVVg3Q2RUNzJLcDE3L3BEYitDSWlvbGpESUVCSFJiZTNiOVR2dzdmcUtOMzcwRkpldVprSm5NRUltbFZoL2tHc0tkVGgyNWlMbUxsOXYxejF1WmRXeTZzakt5YmQ1SCtUdkM0VmNqaysrKzZYTUJSOCtYcllPNHgvdGg5QTYvaEF0RmlTY1NNTG12LzZGS0lwb0VsWFB1b1MxV1JUeDFacXRXTHRqUDdxM2owV2JwZzBSSE9BSFB4OXZhMDlMeWRBaUNJREZjbVA0bmNWaWdTaGFZQlpGaUtJRjMyLzZzOXFmMFIwb0ZBcklaREl1ek9NR3pHWXpUQ1lUREFhRHMwdXBkVUpxYWlyN1VLbFc3ZG16Qi9YcjEwZFVWSlN6U3lIeWVJbUppWmk4MEw0ZnZKNU9LcEhBQWxUYUd5U1JTQ0RneHFhUjlwSUlBbHJHTkFBQUhEdHpvWHBGVnNHZHJac0NBQktPbnltMTZsaEZKSUtBanEyYUFBQU9IUHV2Um1vUkJLSEtRN2drRWdsZ3NWU3Bka2Y3WU93Z3hNYkdPdXg1eDQ0ZHcvSGp4ekY4K1BCcTMwTW1rOEhMeTR0RHdOMlF4V0tCVHFlRHlXVC9YMXpjemlJaUlrcjlROG9lR1NJaW9qTFlHMHlxTyt4TnRGZ2NFbUNLVlRlRWlCWkxqUVdZWXRXWmg4TGhoVFZQSnBOQnBWSTV1d3lxSllJZ1FLVlNRYXZWdWsyWXVSbFhMU01pSWlMeVFGNWVYczR1Z1J6QW5iOW5CaGtpSWlJaUQ2TlFLRGljekVNSWd1QzIyMkF3eUJBUkVSRjVHSm1Nc3dzOGlidCszd3d5UkVSRVJCNkdxNU41Rm5mOXZobGtpSWlJaUlqSTVURElFQkVSRVJHUnkyR1FJU0lpSWlJaWw4TWdRMFJFUkVSRUxvZEJob2lJaUlpSVhBNkREQkVSRVpFTHMxZ3N6aTRCcWVsWnppN0JvVEt5Yy9IVm1xM1E2ZzNPTHNXanVlZWkwa1JFUkVSdVRpNlhBd0FLQ2dyZzQrUGowR2RiTEJhY09wK0szWWNTc2VmUVNaeFB2WXBkUzJiYmZYM3k1UXo4c0hVUEVrNmNRV1oySHBRS09kbzBhZnUxZDhFQUFDQUFTVVJCVkloUlErNUYwd2IxcWwxWFJuWXV0dTQ5WE8zckgrOGZaMWU3UHhOT1lNV3ZPNUdyS2NRckl3ZmJkYzJTZGR1eGRQMzJNcy90V0R3VFQweVpVK2s5R3RZTHhic3ZqckRyZVo2QVFZYUlpSWpJQlFVSEJ3TUFzck96SFI1a2hrNTZEMWs1K2RXNjlzekZOSXlidVFCU2lRVHRXMFNqWThzbU9KOXlCWHVQbk1JL0o1THc2WlQvSWJaeC9XcmQrMHBtTmhiOTlGdTFyZ1hzRHpKRDRydGcwKzUvOGN2T0E3aTNTMXUwYTliSXJ1c2FSWVRoelhIRHJPL1RzM0l4ZWU1U0FNQ3d2dDJ0eDFQVHM3QjZ5MjVNR05ZUFNvWGNldHpmVjIzWGN6d0Znd3dSa1FlUlNDUlF5bVhRRzAzT0xvWElyU2psTWtna2poMnhIeFFVaElDQUFKdzRjUUlSRVJFT2ZiNlB0d29EZW5SQ1hNZFdHRDlySVhSVkdHS1ZWMUNJbnAxYTQ3bkgrc1BmNThZUDgyODM3TUEzYTdmaDZ6VmJNZWZWcDZ0VlYrc21EYXZVTTNUbzVEbk0rdXBINU9ScjhPekRmYTNIemFJSVRhRzJ3bXVmR3RnTDIvWWZnWS9LQzdtYWdqTGIrSGlySUMzeHZTamtNalNLQ0xONVgyeFF6ODdXMXp2L09RWXZwUUtQM05mTjdzL2lpUmhraUlnOGlGd3VSMmlnTHk2bFp6dTdGQ0szRWhyb0M0VkM0ZEJuQ29LQXUrNjZDMXUyYk1HLy8vNkxEaDA2T0N6TUxKdjFVcld2YlJuVEFCMWlZMG9kZi9TK2JsaXlianRPbkwxMEs2WFp4V2d5WS9IUFc3RjZ5MjZFQlFkZy90Um4wYnhScFBYODZmT3BHRGR6Z1YzMzJwbHd2Tnh6aTk2Y2dHWU5JMjdjOTBJcTRrWk5MYk90YUxHZ1VLc0hBRnk4bklIdzRFQm9DblUyYlh5OHZleXF5Vk13eUJBUmVSQmZYMS9jMlR5S1FZYW9odDNaUE1yaHc3c0FJQ0FnQUIwN2RrUkNRZ0l5TXpQUnNtVkwxS2xUQjJxMUdvSWdPTHdlZTNpVkdDcFZrbEloTCtxOXFPWEZDeTZtcGVPZFJUL2d6TVUwZE8vUUV2ODNlbWlwZ0JBZUVvaEpJd1pWZUo4NXk5WWowTThIb3diSGw5c21MQ2pBNW4yamlERE1ldUVKNi91cldUbVkrTUZpQUVES2xVdzhPWFd1VGZ2K0UyYll2SzlLYjVNbllKQWhJdklnUVVGQjZOb21Cb2VUVW5FMkxkUFo1UkM1aGVoNndlamFKc1k2WjhYUlltS0tucjF2M3o3czJiUEhybXZHakJsVHkxVlYzYm1VcXpDWnpXaFJ6Zmt4OWxpM1l6KytXTDBab2lqaWhjY0dZR2p2cm1XMkMvVHpzUm5xVlpZNXk5YkQxOXVyMG5ZbEtlUXlSSVFHVmRobTdid3BwWTZscG1maHVkbUw3SDZPcDJDUUlTTHlJRktwRkpFUkVSZ1czeDZydGg5a21DRzZSZEgxZ2pFc3ZqMGlIVHhINVdZQkFRSG8yN2N2c3JLeWtKbVpDYVBSNkxSYXF1djdUYnNBQUFQdjZWUnJ6NWk3ZkFQVUtpL01uVExHWnNpWG8xUTB0S3hZSFg5ZkFFRGNxS2xZUG5zaW9zSkRTZzB4b3lJTU1rUkVIa2F0VnFOTmJIUFU4ZmZGM3FOSk9IQXFHZW5aK1Z3QWdNaE9TcmtNb1lGRnd6Uzd0b2xCWkVRRTFHcm5yeVlsQ0FLQ2c0T2Qxak4wSzM3ZmR4amI5aDlCK3hiUjZIMVh1MXA5VnBDL2oxTkNUTnRtRFRGaGVIOTBhZDNVZWt5ck4rQ3ZnNG0zN1REQTJ4MkREQkdSQjFLcjFZaUpqa1pnUUFEaTJqZUh3V0NBS0lyT0xvdklKVWdrRWlnVUN2ajQrQ0FvS0FoU3FkVFpKYm0wdzZmUDQvMXZma1o0U0NDbWozMjBXai9xOXg0NWhTbnpsdG5WTnZsS1pxVzlJc1Z6VVNyYjZOTmtGc3R0SXdnQzZvWFVLWHJtNVF3RUIvZ2hPTURQcG8xS3FVQ2Z1OW9oNVlwdDc3aDRmWjRRQTA3RkdHU0lpRHlVVkNwRmFHZ29Ra05EblYwS0VYbW94SE9YTUdYZU12aXFWZmpvNWRFSTlLdmVnZ2tONjRWaTNLUDNWOXB1d2VyTkNQQlZZM2kvSG5iZDk3SFhQcTd3ZkZyR3RYTGJ5R1V5YlB1cWFMTCt6WlA0eTdKMDVvdlcxMXBkMGVwbHluSVdScUFpRERKRVJFUkU1SEQvWFV6RHF4OHZnWmRTZ2JtVG4wWmtXTVdUNEN0U0w2U096WWFTNVZtd2VqUDgxQ3E3MmdMQTlMSER5ajAzWStFcUJBZjRZZnl3Zm1XZWwwcHU5S2JzV2pJYmVvTVJlUVdGQ0FuMFIvTGxERHc1ZGE3TkttVEpsek9zcjFQVHIwRWlDQWowYy82UXhkc1pnd3dSRVJFUk9kUzVsQ3Q0K2FOdm9GVElNVy95TTRnS0QzRjJTV1dLNzl5bTNITXpGcTZDdDVlaXdqWWw3VW80anZjV3I4R094VE1yYmZ2dmlTVDQrNnBoRmkxZ24wejVHR1NJaUlpSXFOWVU2dlNRQ0FLOGxFVWJobDVNUzhla0Q3K0JRaTdEdk1uUG9IN2Q4aGNudVBsYVYzWXRUMk5ka2F4WThWeWRaZzBqc1BDTmNWZzdid3EwZWdQV2JOdUhBcTBPVDAvL0ZOUCs5d2lhTjRvb2MxbG1UOGNnUTBSRVJFUlZNbS9GQnV0cms4bGM2aGdBdlBURVFBREEwOU0vZzdkS2ljVnZQdzhBbVBqaFltVG5hZEM1VFZPczJiYTN6UHVYZDYwcnU1QjZGYm1hQWlTWG1OaS9mUFpFQUVWellTUVNDWlFLT2FaOXVnS2lSY1NLZHlkaDZmcnRtREQ3UzR4NG9DZEdEdXpwck5Kdld3d3lSRVJFUkZRbGE3ZnZyL1JZY1JnSkN2Q0Z0MHBwUFo2Vmt3OEErUHZvZitYZXY3eHJYZG5CaytjZ2loWk0vV1FaSmo0NUNBQ3NRK3EwZWdNMjdEeUFiemZzZ0U1dndFY3ZqMFpZVUFCZUd6MFVkN1NJeHNkTDErTFFxWE40YTl5d1VyMDZub3hCaG9pSWlJaXFwT1FrOWNyTW4vcHNqVjE3SzZ4THpOdXhwTEZXYjdEcm5oWTcycXFVQ2lTY1NNTFZyQnk4T21vSXZ2dDFGNlorWXJ0VTlON0RKekZuMlhxMGJ4R05WNThhZ3ZDUVFPdTVQbmUxUTNSa1hieno1V3JrYWdvWlpFcGdrQ0VpSWlJaXQ1T2RwNEhGWW9HdjJoc3lxUVIvL0hNTUFPRGo3VlhwdFgzSHZtWFhNeTVkeWF5MDdicFBwbUgreW8xUXE1VG8zYVVkT3JkdWl1bWZmNC9FczVjd2V2cW42QkFiZzdwQkFYaHl3RDFvSEZrWFNjbHBTRXBPZzJpeHdDeUtNSm5NTUpoTTZOK2pJL1llUG9YZ0FELzRxbFYyMWVmdUdHU0lpSWlJeU8zc1NqaU91Y3VMNXUwSWdnREw5VTBtNHp1M3JmVGFTU01HMVZnZGFwVVNjcGtVQStJNlFhbVFJMFRoankrbWpjWHVnNG5ZOXZkUjdENllpR3U1K2RBWmpKWGVLN1NPUHg2emN3OGNUeUNrcHFaYW5GMEV1YmM5ZS9hZ2Z2MzZpSXFLY25ZcFJFUkVCTURYMS8ySEp5VWxYOGJQMi9mQmJCWWhpaUs4bEFwMGlJM0dQWjFhTzd5VzQwbkppS29iREQ4ZjczTGJHRTBtYVBWR0dJMG1pQllSb2xqMEUxMHFrVUFpRVNDVFNxRlF5T0ZWelUweTgvUHpxM1hkN1NJaUlxTFVtRUQyeUJBUkVSR1IyNG1KQ3Nma1VRODZ1d3dBUUt1WXl2OHlWeTZUUVM3alQvT3FrRGk3QUNJaUlpSWlvcXBpa0NFaUlpSWlJcGZESUVORVJFUkVSQzZIUVlhSWlJakl3NWpOWm1lWFFBN2tydDgzZ3d3UkVSR1JoekdaVE00dWdSeklYYjl2QmhraUlpSWlEMk13R0t6N3FwQjdzMWdzTUJnTXppNmpWakRJRUJFUkVYa2duVTduN0JMSUFkejVlMmFRSVNJaUl2SkFKcE1KV3EyV1BUTnV5bUt4UUt2VnV1MndNb0FiWWhJUkVSRjVMSlBKQkkxR0E0VkNBWmxNQnFsVTZ1eVM2QmFaeldhWVRDYTNIVTVXRW9NTUVSRVJrWWN6R0F3ZThjT1gzQXVIbGhFUkVSRVJrY3Roa0NFaUlpSWlJcGZESUVORVJFUkVSQzZIUVlhSWlJaUlpRndPZ3d3UkVSRVJFYmtjQmhraUlpSWlJbkk1RERKRVJFUkVST1J5R0dTSWlJaUlpTWpsTU1nUUVSRVJFWkhMWVpBaElpSWlJaUtYd3lCRFJFUkVSRVF1aDBHR2lJaUlpSWhjRG9NTUVSRVJFUkc1SEFZWklpSWlJaUp5T1F3eVJFUkVSRVRrY2hoa2lJaUlpSWpJNVRESUVCRVJFUkdSeTJHUUlTSWlJaUlpbDhNZ1EwUkVSRVJFTG9kQmhvaUlpSWlJWEE2RERCRVJFUkVSdVJ3R0dTSWlJaUlpY2prTU1rUkVSRVJFNUhJWVpJaUlpSWlJeU9Vd3lCQVJFUkVSa2N0aGtDRWlJaUlpSXBmRElFTkVSRVJFUkM2SFFZYUlpSWlJaUZ3T2d3d1JFUkVSRWJrY0Joa2lJaUlpSW5JNURESkVSRVJFUk9SeUdHU0lpSWlJaU1qbE1NZ1FFUkVSRVpITFlaQWhJaUlpSWlLWHd5QkRSRVJFUkVRdWgwR0dpSWlJaUloY0RvTU1FUkVSRVJHNUhBWVpJaUlpSWlKeU9Rd3lSRVJFUkVUa2NoaGtpSWlJaUlqSTVURElFQkVSRVJHUnkyR1FJU0lpSWlJaWw4TWdRMFJFUkVSRUxvZEJob2lJaUlpSVhJN00yUVVRRVJFUmtYTXBGQXJJWkRKSXBWSm5sMEszeUd3MncyUXl3V0F3T0x1VVdzY2dRMFJFUk9TaFpESVp2THk4SUFpQ3MwdWhHaUtWU2lHVlNxRlFLS0RUNldBeW1aeGRVcTNoMERJaUlpSWlEeVNUeWFCU3FSaGkzSlFnQ0ZDcFZKREozTGZmZ2tHR2lJaUl5QU41ZVhrNXV3UnlBSGYrbmhsa2lJaUlpRHlNUXFGZ1Q0eUhFQVFCQ29YQzJXWFVDZ1laSWlJaUlnL2p6c09OcURSMy9iNFpaSWlJaUlnOERGY244eXp1K24wenlCQVJFUkVSa2N0aGtDRWlJaUlpSXBmRElFTkVSRVJFUkM2SFFZYUlpSWlJaUZ3T2d3d1JFUkVSRWJrY0Joa2lJaUlpY3ByVTlDeG5sMUJsR2RtNStHck5WbWoxQm1lWDR0SGNjMUZwSWlJaUlxbzF5WmN6OE1QV1BVZzRjUWFaMlhsUUt1Um8wNlFoUmcyNUYwMGIxS3Z3V292RmdsUG5VN0g3VUNMMkhEcUo4NmxYc1d2SjdCcXBLeU03RjF2M0hxNzI5WS8zajdPcjNaOEpKN0RpMTUzSTFSVGlsWkdEN2JwbXlicnRXTHArZTVubmRpeWVpU2VtektuMEhnM3JoZUxkRjBmWTlUeFB3Q0JEUkVSRVJIWTdjekVONDJZdWdGUWlRZnNXMGVqWXNnbk9wMXpCM2lPbjhNK0pKSHc2NVgrSWJWeS8zT3VIVG5vUFdUbjV0VkxibGN4c0xQcnB0MnBmYjIrUUdSTGZCWnQyLzR0ZmRoN0F2VjNhb2wyelJuWmQxeWdpREcrT0cyWjluNTZWaThsemx3SUFodlh0YmoyZW1wNkYxVnQyWThLd2ZsQXE1TmJqL3I1cXU1N2pLUmhraUlpSWlNaHVlUVdGNk5tcE5aNTdyRC84Zlc3OHNQNTJ3dzU4czNZYnZsNnpGWE5lZmJyYzYzMjhWUmpRb3hQaU9yYkMrRmtMb2F2QjRWbXRtelNzVXUvT29aUG5NT3VySDVHVHI4R3pEL2UxSGplTElqU0YyZ3F2ZldwZ0wyemJmd1ErS2kva2FncktiT1BqcllKVWNtTW1oMEl1UTZPSU1KdjN4UWIxN0d4OXZmT2ZZL0JTS3ZESWZkM3MvaXllaUVHR2lJaUlpT3pXTXFZQk9zVEdsRHIrNkgzZHNHVGRkcHc0ZTZuQzY1Zk5lcW0yU3JPYjBXVEc0cCszWXZXVzNRZ0xEc0Q4cWMraWVhTkk2L25UNTFNeGJ1WUN1KzYxTStGNHVlY1d2VGtCelJwRzNManZoVlRFalpwYVpsdlJZa0doVmc4QXVIZzVBK0hCZ2RBVTZtemErSGg3MlZXVHAyQ1FJU0lpSWlLN2VaVVk2bFNTVWlFdjZuMndXQnhjVWRWY1RFdkhPNHQrd0ptTGFlamVvU1grYi9UUVVnRWhQQ1FRazBZTXF2QStjNWF0UjZDZkQwWU5qaSszVFZoUWdNMzdSaEZobVBYQ0U5YjNWN055TVBHRHhRQ0FsQ3VaZUhMcVhKdjIvU2ZNc0hsZlUzT0ozQVdEREJFUkVaRWJ1SFRwRXBLU2twQ1ptUW1UeVZSaDJ6Rmp4dFQ0ODgrbFhJWEpiRWFMQ3ViSE9OdTZIZnZ4eGVyTkVFVVJMencyQUVON2R5MnpYYUNmajgxUXI3TE1XYllldnQ1ZWxiWXJTU0dYSVNJMHFNSTJhK2ROS1hVc05UMEx6ODFlWlBkelBBV0REQkVSRVpFTDArdjFTRWhJUUhKeU12ejkvUkVaR1FtMVdnMUJFQnhheC9lYmRnRUFCdDdUeWFIUHJZcTV5emRBcmZMQzNDbGpiSVo4T1VwRlE4dUsxZkgzQlFERWpacUs1Yk1uSWlvOHBOUVFNeXJDSUVORVJFVGtvaXdXQzNidTNJbUNnZ0owNjlZTjllczdwemZrOTMySHNXMy9FYlJ2RVkzZWQ3VnpTZzMyQ3ZMM2NVcUlhZHVzSVNZTTc0OHVyWnRhajJuMUJ2eDFNTkhob2ROZE1NZ1FFWGtvczltTXJLd3M1T2ZudzJnMFFoUkZaNWRFNUJJa0Vnbmtjamw4ZlgwUkZCUUVxVlRxdEZxT0h6K09uSndjOU9uVEI0R0JnVTZwNGZEcDgzai9tNThSSGhLSTZXTWZkY3FQOHIxSFRtSEt2R1YydFUyK2tsbHByMGp4WEpUS051czBtY1Z5MndpQ2dIb2hkWXFlZVRrRHdRRitDQTd3czJtalVpclE1NjUyU0xtU2FYTmN2RDdQaUFHbllnd3lSRVFlcUtDZ0FDbXBxZGg3TkFrSFRpVWpQVHNmZW1QRlkrcUpxSWhTTGtOb29DL3ViQjZGcm0xaUVCa1JBYlhhOGZ0NzZQVjZKQ1ltb2tXTEZrNExNWW5uTG1IS3ZHWHdWYXZ3MGN1akVlam40NVE2R3RZTHhiaEg3NiswM1lMVm14SGdxOGJ3Zmozc3V1OWpyMzFjNGZtMGpHdmx0cEhMWk5qMlZkRmsvWnNuOFpkbDZjd1hyYSsxdXFMVnk1VGxMS3hBUlJoa2lJZzhURUZCQVk0bW5zS3E3UWR4TmkyejhndUl5SWJlYU1LbDlHeGNTcy9HNGFSVURJdHZqemF4elIwZVp0TFMwaUNLSXNMRHd4MzYzR0wvWFV6RHF4OHZnWmRTZ2JtVG4wWmtXTVdUMkd0VHZaQTZOaHRLbG1mQjZzM3dVNnZzYWdzQTA4Y09LL2ZjaklXckVCemdoL0hEK3BWNVhpcTUwWnV5YThsczZBMUc1QlVVSWlUUUg4bVhNL0RrMUxrMnE1QWxYODZ3dms1TnZ3YUpJQ0RRanh0Z1ZvUkJob2pJZzVqTlpxU2twbUxsdG45eDduTEZReWFJcUhKbjB6S3hhdnRCMVBIM1JVeDB0RU9IbVJVVUZHM0NHQkFRVUVuTG1uY3U1UXBlL3VnYktCVnl6SnY4REtMQ1F4eGVneVBFZDI1VDdya1pDMWZCMjB0UlladVNkaVVjeDN1TDEyREg0cG1WdHYzM1JCTDhmZFV3aXhhd1Q2Wjhrc3FiRUJHUnU4akt5c0xlbzBrTU1VUTE2R3hhSnZZZVRVSldsbVAvdmJKY24wY2hsenYycCs3RnRIUk0rdkFiS09ReWZQTGEveW9NTVlVNlBYUjZRN1dmZGF2WDMwNnU1V21zSzVJVml4czFGWEdqcG1MTTI1OGpNaXdJYStkTmdWWnZ3SnB0KzFDZzFlSHA2WjhpOGV3bDZ6bXl4UjRaSWlJUGtwK2Zqd09ua3AxZEJwSGJPWEFxR1hIdG15TTBOTlRacGRTNmlSOHVSbmFlQnAzYk5NV2FiWHZMYlBQU0V3TUJBRTlQL3d6ZUtpVVd2LzI4OWR5OEZSdXNyMDBtYzZsamxWM3ZxaTZrWGtXdXBnREpKU2IyTDU4OUVVRFJYQmlKUkFLbFFvNXBuNjZBYUJHeDR0MUpXTHArT3liTS9oSWpIdWlKa1FON09xdjAyeGFEREJHUkJ6RWFqVWpQem5kMkdVUnVKejA3SHdhRGUvUWNWQ1lycCtpL0lYOGYvYS9jTnNWQkpDakFGOTRxcGMyNXRkdjNsMnAvODdHS3JuZFZCMCtlZ3loYU1QV1RaWmo0NUNBQXNQWm1hZlVHYk5oNUFOOXUyQUdkM29DUFhoNk5zS0FBdkRaNktPNW9FWTJQbDY3Rm9WUG44TmE0WWFWNmRUd1pnd3dSa1FjUlJaR3JreEhWQXIzUjVERkxtSmVjb0Y2WitWT2ZyZkhycTh2Ni9kaXhwTEhXenVGc0ZqdmFxcFFLSkp4SXd0V3NITHc2YWdpKyszVVhwbjVpdTFUMDNzTW5NV2ZaZXJSdkVZMVhueHFDOEpBYnE5RDF1YXNkb2lQcjRwMHZWeU5YVThnZ1V3S0REQkVSRVJHNW5ldzhEU3dXQzN6VjNwQkpKZmpqbjJNQUFCOXZyMHF2N1R2MkxidWVjZWxLWnFWdDEzMHlEZk5YYm9SYXBVVHZMdTNRdVhWVFRQLzhleVNldllUUjB6OUZoOWdZMUEwS3dKTUQ3a0hqeUxwSVNrNURVbklhUklzRlpsR0V5V1NHd1dSQy94NGRzZmZ3S1FRSCtNRlhyYktyUG5mSElFTkVSRVJFYm1kWHduSE1YVjQwOTBZUUJPdmlDUEdkMjFaNjdhUVJnMnFzRHJWS0NibE1pZ0Z4bmFCVXlCR2k4TWNYMDhaaTk4RkViUHY3S0hZZlRNUzEzSHpvRE1aSzd4VmF4eCtQMmJrSGppZGdrQ0VpSWlJaXQ5TXFwZ0g2OStnSXMxbUVLSXJ3VWlyUUlUWWE5M1JxWGVtMWczcDJydEZhWG54aUlLTHFCbHZmQzRLQTdoMWFvbnVIbHRaalJwTUpXcjBSUnFNSm9rV0VLQllGTDZsRUFvbEVnRXdxaFVJaGgyREgwRGhQd1NCRFJFUkVSRzRuSmlvY2swYzk2T3d5QUFDdFlxSXFiU09YeVNDWDhhZDVWWEFmR1NJaUlpSWljamtNTWtSRVJFUkU1SElZWklpSWlJaUl5T1V3eUJBUkVSRjVHTFBaN093U3lJSGM5ZnRta0NFaUlpTHlNQ1lUTjhiMUpPNzZmVFBJRUJFUkVYa1lnOEZnM1ZlRjNKdkZZb0hCWUhCMkdiV0NRWWFJaUlqSUErbDBPbWVYUUE3Z3p0OHpnd3dSRVJHUkJ6S1pUTkJxdGV5WmNWTVdpd1ZhcmRadGg1VUIzQkNUaUlpSXlHT1pUQ1pvTkJvb0ZBcklaREpJcFZKbmwwUzN5R3cydzJReXVlMXdzcElZWklpSWlJZzhuTUZnOElnZnZ1UmVPTFNNaUlpSWlJaGNEb01NRVJFUkVSRzVIQVlaSWlJaUlpSnlPUXd5UkVSRVJFVGtjampabjRpSXFpVXNLQUFEZTk2SmpyRXhpQXdMaHBkU2pweThBaHo1N3dKV2Iva0xweStrT3J0RXQ2Q1F5MkEwbWJsRUxoSFJUZGdqUTBSRVZUWnFjRHkrZi85bFBOSC9IalJ2RkFrZmJ5L0lwRklFQi9vaHZuTWJMSHhqSEFiMTdPenNNbTladzNxaCtHTGFXRHpTNTI2YjQ0RitQdGp3MlRTODk5SklDSUpRSzgrV1NpUjQ1c0hlK0duT2E3aTNTOXRhZWNiTjVESXA0anUzUVh6bk5wQ1UrRnlOSXNJZ2w5bTNMTytDTjhiaHpYSEQ3SDdtcmlXejhjdG5yMWU1VmlJaTlzZ1FFVkdWU0NVU1BEVW9IZ0N3KzFBaWZ0OTdHQmN2WjBBdWs2SmRzMFlZTWJBWGZOVXF2UFRFQXpoOUlSV256cWM0dWVMcTYzWkhMRnJHUkNGWFU0Z2Z0dTZ4SHUvU3BpbjhmZFFRQk5SYVQ0bFpGTkVvTWd6K1BtbzhQYVEzL2pod0RDYXp1VmFlVlV3bWxXTDYyS0lROHRmQlJCaU1KdFFORHNUOHFjL2lXcDRHSDMrN0RvZFBuYXZ3SHJHTjY4UEhXMVdyZFJJUkFRd3lSRVJVRGRkeTh6SGp5OVU0ZE5MMlIrMS9GOU53NlBSNUxKbytIaEtKQkkvMjdZYTNGNnlxa1djcTVEWC92eXhSdEZRWUR1NXUzd0lBc0N2aHVNM3hMbTJibDNtOHBuMnhhak82dEdtRzhKQkEzTis5QTM3WmVhQlduNmMzM3RnQnZMaEhKaXNuRHh0Mi9vMWg5L2ZBdk1sUDQrZnQrL0hsajF1Z054anR2dS9MSXdkWGVONUxxYWl3emFuektkajRad0xhTm11RU14ZlRVS2pUbDJyengrS1prRWlxTjlBa2J0VFVhbDFIUk03RklFTkVSRlZpc1Znd2Z0WkNYTTdJTHZQOG1ZdHArRGZ4TERxMWFvSTJUUnZXMkhOL1h6U2p4dTVWYk11ZWczajM2NS9LUEZmSDN4Y3RHa1hDYURKajk2RkU2M0cxU29rdWJacEJiekJXTzhnc2YzZVMzVzJMZTN3bURPdUhSKzdyWnRjMVQwNlpVNjI2UkZHRTBXU0dYQ2E5dnNPN0VVYVRHVi8rK0J2MkgvMFBiNDRkaHNHOU9tUDczMGR3SWluWjd2c092T2ZPQ3M4cjVMSUsyL2g0ZTZGUXA4Y2J6ejZLMCtkVDhjckgzNkJBV3pyTUFFRHlsVXk3NjZvZkZsUnJRd09KcVBZeHlCQVJVWldJRmt1NUlhWlk4cFZNZEdyVkJBRythZ2RWVmZONjM5VVdnaUJnMzVGVDBCVHFyTWZqTzdlRmwwSU9vOG1FaGRNblZPbWU3eXhjaGY4dXBpR3FibkNWNjFFcEZkVzZycXAwZWdQa01sV3BPVEZIVHAvSDAyOStocmJOR2xVcHhBQVY5M2pzV2pJYmVacENQUEQ4ekFydkVWVTNHUGtGV3NSRzE4ZEhyNHpHS3g4dFFZRldWNnBkVlVMY3RxOW1RQzdqVHlFaVY4Vi9lNG1JcU1ZcHJ2OEkxdW9NTlhaUGU0Yi9SSVdIWVBuc2lYYTNyMGkvN2gwQkFML3RPV1J6ZkVCY0p3Q0FYQ2FyY3JCUUtoUTI3d2MrUHd1NW1vSmJxUEtHT3Y2K1dEdHZTcG5uZGkyWlhlWDdyZjkwV2dWbmh3TUFwc3hiaHIxSFRwVTZxMUxLOGNscnorQzdUWC9pd0xIL3F2enNzaVJmeWNRckh5L0JKNi85RDdHTjYrTzlsMGJnbFkrWFZHbUlHeEc1RndZWklpS3FjVTBhMUFNQUpDVmZkbklsMVJNYlhSOE42NFhDTElyWWYvUzA5ZmdkTFJxaldjTUluTG1ZaG1mZW1nL2d4dHdNVjVobmtabWRWMmtiaVVSQUhYOWZpS0tJYTdtYUN0dnFqVVVob2xPckptaFlMeFMvN1BvSFFGRmdhOTRvRXU5TWVBd3Z2UGNWRkhJNTVrOGRVKzU5L0h5OEt3eGJ4WCsyWnk2bVlkcG55L0hSeTZQUXBtbER2RDMrTVV6N2REbk1vbGpwNXlJaTk4TWdRMFJFTmFwQnZWQTBheGdCQU5qMWIrMU9ocTh0UTNwMUFWQTBaNlRrWWdBakgrZ0ZBRmo5Mis1YnV2L1ZySnlpKzF0cTdnZTRLSXJXKzVabitHc2Z3VkJpUW45WndvSUM4TU5IazNFdFY0T2hrOTZ6NjluM2RHeUZBWEdkcklzUjVPUVhZUFdXdi9EcVUwUHc3b3NqOE02aTFkajRaMEtaMS9idjBSRkdrd2xiOXg2MjYxbUhUcDdEM0dVYjhPcW9JV2pST0JJUm9YV3FOQyttdHAwK2ZSb3BLWTVacVM4OVBkMGh6eUc2WFRISUVCRlJqWHB1V0Q4SWdvRHNQQTIyN0Q3bzdIS3FMQ3dvQVBGbDdOdlNybmxqM05HaU1US3o4L0RIZ1dPMzlJeEhYdm5nbHE0dlMwNStRWTNjVjZzdkdnNm84bExhZlUxb0hYL2s1QmRBVjJLWTE2Kzcva0dYMWsxeDV0SmxuRWhLTHJYQ1hiSCtQVHBDcXpQZ2d5VS8yLzI4WC8vOEIycHZKZjc2TnhGcEdkZnN2czRSVWxKU0dEQ0lISVJCaHB4T285RWdLeXNMZVhsNU1CZ00wT3YxM01HYXFKWUVCZ2JXNnYySDl1NktPMXMzQlFCODl2MUc2NDlpVnpMOC9oNlEzclNNcjBRaXdZdVBEd0FBck5yeVY0M3U1L0xEUjVNUkZoUnd5L2VwcWFGdE9tdVFVVUFRQkp2L0hrc2xFZ1Q0cVpHVmsyOXpUYjNRb0RKN2cxNmYveDFlSGprWXp6ODJvTUpuVnJiODhyWGNmQ3hadDkzbTJPb3R0OVlyVmx2aTQrTWQ5cXhqeDQ3aCtISFg3UFVrcWdrTU11UTB1Ym01dUhEaEFqUWFEUVJCZ0orZkgvejgvS0JRS0xnY0psRXQwV2dxbnZOd0s5cTNpTWFFWWYwQUZDMXJ2UDN2STdYMnJOb1NIT2lIZnQwN2xEbytKTDRMR2tmV3hlV01iS3pic2I5R241bWFubVd6ZjR1ekdZd21tTXhteUtSUytIaDdJYjlBYXoxM1Q2ZldtUExNUTFqL3g5LzQ3UHRmQVFCeW1SVGhJWUhZOGZmUk11OVgyZExMUU9YTEx5ZGZ5U3dWWklpSUdHVEk0VVJSUkZKU0VqSXlNcUJXcTlHc1dUTUVCZ1plMzdPQWlHcFRZbUppNVkycW9YRmtYY3g4L25GSUpSSWtucnVFajc5ZFZ5dlBxVzNqSHJrZlNvVWMveWFlUllmWWFPdnhnNGxua1oybndWZHJ0c0pvS3JzM3ByS1Z3Y2JOWElERXM1ZEtIWi80d2VKYks3b0tLdHFMWi9DTHM1R2RWeFIwTllVNkJQaXFVY2ZmMXliSURMdS9PK1F5cWMyZlFWUjRDS1FTQ1M2a2xqMmN5dEdMSUZSbmhUWWljazBNTXVSUUJvTUJKMCtlUkdGaElabzBhWUtRa0JEMnZoQzV1THJCZ2ZqdzVhZWdWbmtoNVdvV3BzeGJWdW1FOHR0UnE1Z28zTnVsTGN5aWlFKy8rd1hmem5ySmV1NTg2bFdNbTdrQVZ6TExuMHhmMllSemc4RTVmeWF5RW45SlZOYndyOUE2L2hBRXdXWVo0N3dDTFFKODFRank5OFhGdEtLQTByNUZOSm8ycUFlanlZUWZ0OTRZMXVYbjQ0MjBqR3M0bjNhMXdqcW1QUE5RdGVvdmI4UFNSL3JjamEzN0RpTW4zM2I1NnVMdm9YaXp5NUxmUy9GeTJUZTNJU0xYeENCRERpT0tJaElURTJFMEd0R21UUnVvMWE2N1VSNFJGUW4wODhHY1YwY2pPTUFQR2RtNWVQbWpiMHI5c0hRVjNkcTNCQUNzMnZ3WExxU1Y3bDJvYkJQUXFtekU2RWd5YWRGOEg3TW9scmtZd1BhdjM0Rk1LclhPalFHQW5Ed05vdW9HbzE1SUhSdzhlUllBOEhqL09BREEydTM3YmViSUhEcDVEc01uZjFScEhYM3ZibCt0K3NzS01tcVZGOFk4ZkIrRzNkOERrejVjYlBOOUZYOFBmM3d6Q3lhVDJlWjcyYlZrTmtSUnRCN2pocGhFcm8zLzlwTERKQ1VsUWF2Vk1zUVF1UW0xU29tUFhoNkZpTkFnWk9kcE1QR0R4YmlTV2ZHUC9kdloydTM3MENFMkdrdldiYXYxWjYxOC94WFVDNjFUYS9jdk9aeEw3ZTBGb096TlNTVVNDV1JTS2ZRR0k4UVNrL3F2WFI5aVZqKzhxQWVqNTUydDBiRmxEUElLdEZqMnl4L1ZycXRBcTBPLzhlVVBieXZwbDg5ZWg1K1BkNW5uZW5acURibE1CclczRjdKeWkwTFZ4QThXQTlkN1YxUktCU1NDZ0R5dHJzSm52UHpSRXZiSUVMa3dCaGx5Q0oxT2g0eU1ERFJwMG9RaFlTQ1g5UUFBSUFCSlJFRlVoc2dOS09ReXpINXhCR0tpd3BHbktjVEVEeGJqMG0yMGwwZDFYTTNLd1V2dmYxM3VISmlhbEpxZUJWTTVtemhHaGdWQklnaEl1WnBsRXk0RUFQVnZHaHBsRHo5MVVSZ29xNmRNcFpRRFFLblY1VEt1NVFJQW9pUHJ3c2ZiQ3k5Y1gzWHM2elZiYmViTU9FdmZibmNBQUxidE8yeXQ1L0RwODliemRZT0xWdWU3bHB0Zit1SVNqcFM0aG9oY0Q0TU1PVVJ1Ymk3VWFqVkNRa0tjWFFvUjNTS0pSSUkzeHcxRHUyYU5VS0RWNDVXUGwrQjhhc1h6STF4RlFTVi9nMTlUWHZsNFNabkhwUklKdG4zOURnQmc1TFI1TnNzOHE1UUtiRm40Rm9DcURXTUx2LzZqUGpNN3Q5UTV0YXFvdCtibXoxMjhOMHZMbUNnOE43dy82dmo3NHNqcDg5aHdmY1BMNmxLcnZHNTVNbjZEZXFGbzNhUWhBT0RuN2Z2S2JOTXdJaFJBMVFJZkVia2VCaGx5Q0lQQmdFYU5HckVMbjhnTlRCNzFJTHJkRVF2UllzR24zLzBDVGFFT0VhRkI1YlpQVGMreWVULzI0YjRZSE44RlAyM2RnNjkvL3IyMnkzV1k1ZTlPcXZEOGI3c1BZc1hHblJXMmlhd2JESWtnSUZkVFVHTjcxVVJlNzhWSnVlbDdBQUJmdFFwQTBTcGxKU1ZmemdBQWVIc3BjWCszRGlqUTZ2RGU0alczdk1lWDBXVEdyN3Yrc2F0dC94NGRvWkNYL3BreUlLNFRBT0RvZnhkdzl2L1p1Ky93cUtyMEQrRGZxWm5KcENla0V3SUpOZlFpdlFsU0ZXRlJGMXhFa1JVRVhPdnFDdTdQdG9xdUJidllFRVFXUmVrcUlOS2xFMElMU1NDQmtCNVNTSnRrSmxOL2Z3eVpaTWdrbVNTVGhKbjVmcDdINThtOTk1eDczekFRNzV0enpuc3ljcTMySFJnVERRQzRsSnJWeEVpSnlCRXdrYUZXMDlJYjhSRlI2NWc4d3JSb1d5Z1EyRlNKNnRieXV6UEdEWUhNVFlyN0pneDNxa1NtcWlKV1hYeTlQUnE4eC9DKzNRRUE1eStuTlNtR3FQYkJFSXRFdUhTdCtnVytTNGRRQUVCcVp1MVJzMEEvYndDb05WM3MxbW1DYjYzYVpCNmxBWUN3UUgrOHVuZzJOdTg1aHAySFQ5c2NuMGFyeFlmcnR0dlVkdHpnM3JVU0dabWJGRk5HbVBiNXFXczBSaUdYWWV5Z1hnQ0FreGN1Mi9Tc2lKQjI1dVNOaUJ3SEV4bHFGVEtaalB2RUVCRUFZTXUrRTVoeDUyQnMzbVA5UmRSUk5YZS9GSGVaR3g2WU9Cd0FzUC9raFNiZG8yZDBCenc3OTE1OHMva1BmSDl6VVg2L2JwMEFBUEVwNmZCd2wwRmRxVFZ2ZUZrMXVwR1NrV08raDBRc3h2T1B6REFmNi9SNlhMNW1PYklSSE9DRExoMUNNYmhYbDBZbE1zMmRXalpseEFCNHVNdFFXRnlHUTdFWHJiWlplUDlFS09ReUpGekpzUGkrNnZQeGk0K2hyRnlGcDkvNXhxSWlHeEhkM3BqSVVLdGdFa1BrUEpyN3d2N0ZUenZ4eFU4NzdSU05jeEFLaFZqMjJQM3c5ZkpBZWs0KzlwOXFXaUxqNlc2YUtsYTFKMHpYeURBRStIcWh0RnlGeTJuWmVHem1YWmcxZVJRcVZKV1FpRVZ3azBwZ01CaXc5L2c1QUtZMU9xOHVub1ZCUFRzREFJcEtsZkQxOHNDODZlUHg5cXJxTXNqaFFUZUxEalJ5RktNNVU4dUVRaUh1bXpBTUFQRHJ3VlBRV3ltV2NQZW9RYmgzN0dBWWpVWjh0ZWwzbStOU3lHWHc5ZktBMWdIM1B5SnlaVXhrcUZVd2tTRWlzczdMd3gwdlBYWS9odlR1Q28xV2g5ZSsrQkVHS3kvcE5TdVlTU1ZpcTV1T0J2cWJwb3BWbGNHdUduRTVISGNSQm9NQmw5T3lBUUFlN2pJWWpVWms1OTNBTjV0MzQzSmFOdHhsYnZqM2dnY3d2SjlwZXR2R1A0NWkzYThIOFAzeVp6QnBlRDhjT0hVQng4OWZBbEM5bVA1S3B2VTFLblZwenRTeWNZTjdJeXpRSDNxREFkc1AxaTQ2TUd2U1NEeit3Q1FBd0liZkQrTk00bFdibnVPcGtFTXFFVU5WcVVIcGJWQ1JqWWhzeDBTR2lJaHVhL09tajhNajk0NXJkTC9HVEdGcTdpaFRVeWprTXR3OWVpRG0zRDBXWGdvNVZKVWFMUHZvZTZTa1c1OE9WYW5Sb2xSWkFTOFBkOXcvWVRoKzNuM0VuTXlJaEVKMDdoQ0trZjE3QUFDdVpWMUhvSiszZVQxVFZiV3gvU2N2WVAvSkN6YzNnVFNhUzAySEIvbmp6U2NmUW1Tb0tVSDVldU51YzJHQ3ozNzhEUy9PdncrdkxKcUZkMVp2eHRta1ZQTmFub1FyR2MzK2N4QUlCSENUU2l3MjVHd2ZIQUFQaGR5aW10cXNTU01CQUlmakVsQlFWR28rNytPcHdQUHpabUJFUDlQM3Z1UFBXSHp4MHk2cnp5cFhxYUdReTlDcmN5UXVKRitEVUNEQVhVUDZBb0RUVk40amNpVk1aSWlJNkxabU1CcXRqbEE0cWs3aHdYaDAramdNNnRVRk1xbHBINWY0bEhTOHZXcGpnM3Z4L0hIOEhHYU9ING9GOTAzRWd2c21XbTJUa3A2RDlOd0N2TFo0TmlSaU1XSXZwaUR4YXFaRkc2MnVlalJIS0JEZzlTVi9RMlJvSUVxVTVYanJtNDA0ZHU2Uytmck93M0VJOVBQQm96UEc0OVZGczgzblU3T3VJOTlLU2VmR0VnbUYrUFhUZjBNa0ZLSlNxNE5PcDRmQ1hRYWhRSUJ6bDYrWjI3MjI4Z2M4TldjYXR1dzdiajQzZWNRQUxKazFCWjRLT1F4R0k3N2RzZ2ZyZmoxUVozVzF1TVNyR05tL0J6NWR0cURXdFNObkVwdjl2UkJSNjJJaVEwUkV0N1h2dHUzRGQ5djJ0WFVZZGxOUVZJSUJNZEdRU1NXSVQwbkhqenNQNGZDWlJKdEtHNi9jc0JNbFplVVkxRE1hM2g0SzgwNzJBS0N1MU9EeXRTeXN1ZmxudGZOd0hJYjA2WVpQMXY5YTd6ME5SaVArL2VrNkxMeHZJajVaL3hzS2lrdHJ0Zmx1K3o1Y0x5ekdvelBHSThqZkIwV2xTcXhZdTYyUjM3bDFPcjBlY1FsWDBURTh5UHp0bENncmNPbGFGajdmc01QY0xqMjNBTSs5OTYxRjMwcU5GcDRLT2RKekMvRCttaTBXbTJKYTgvNTNXMUZTVm82dWtXRndjNU1DQUZUcVNweUtUOGFQTy8rMHkvZmpxS1JTS2NSaU1hZUNPemk5WGcrZFRnZU5SdE53WXljZ3lNckthbDVSZUtJR0hEbHlCRjVlWHVqVnExZGJoMExrOGhJU0V2RENGL1o1QVhWMklxRVFScURCMFNDaFVBZ0JZSFh4ZVYwR3hrUWpLNjhRT2ZsRnpRdXlBUkhCQVhiZkZOTEx3eDNLY3BYRm1wMmFwQkl4ak1icWFXdFZ2RDBVTUJvTmRsK0hNbXBBREk2ZFM2cjF2TGJ3enVQM29rZVBIcTMydkFzWExpQStQaDZ6Wjg5dXVIRWR4R0l4WkRJWjkzbHpNa2FqRVdxMUdqcWQ4eFN3Q0FzTHEvV1hsQ015UkVSRVZ0aWFtRFJsMmx2c3haUkc5Mm1LbHRqWnZsUlpVZTkxYTBVSUFLQkVXVzczV0FEZzBHbnJaWmlwWVdLeEdISzV2SzNEb0JZZ0VBZ2dsOHVoVXFtY0twbTVsYkN0QXlBaUlpS2kxaWVUeWRvNkJHcGh6djRaTTVFaElpSWljakZTcVpUVHlWeUFRQ0NBVkNwdDZ6QmFEQk1aSWlJaUloY2pGbk4xZ2F0dzVzK2FpUXdSRVJHUmkyRjFNdGZoeko4MUV4a2lJaUlpSW5JNFRHU0lpSWlJaU1qaE1KRWhJaUlpSWlLSHcwU0dpSWlJaUlnY0RoTVpJaUlpSWlKeU9FeGtpSWlJaUJ5WTBXaHM2eEJjU241UkNiN2V0QnVxU2sxYmgrTHluTGV3TkJFUkVaRVRrMGdrQUlEeThuSjRlSGkwNnJQVGMvTHgwKzRqaUwyWWpJS2lVcmhKSmVqZE9STHpab3hIbHc2aExkYTNQdmxGSmRoOTlHeVQrLzl0Nm1pYjJoMkt2WWgxdng1QWliSUMvM3g0dWsxOVZtL2RpelhiOWxxOXRtL1ZHNWl6ZEVXRDk0Z01EY1JiVDgyMTZYbXVnb2tNRVJFUmtRTUtDQWdBQUJRVkZiVnFJcE9jbG8xRmI2eUVTQ2hFLys1UkdCalRHYW1adVRoNkxnbW5McWJnNDZXUG9VZW45bmJ2MjVEY2dpSjh0ZkgzSm45ZnRpWXlNOFlOd1k3RHAvSExnWk1ZUDZRUCtuYnRhRk8vam1GQmVHWFJMUE54WG1FSlh2aGdEUUJnMXFTUjV2TlplWVhZc09zd2xzeWFBamVweEh6ZTIxTmgwM05jQ1JNWklpSVhJaFFLNFNZUm8xS3JhK3RRaUp5S20wUU1vYkIxWit6NysvdkR4OGNIRnk5ZVJGaFlXS3M5djdTOEFtTUg5Y0lURDA2RnQwZjF5L1YzMi9maDJ5MTc4TTJtM1ZqeC9IeTc5MjFJcjg2Uk9MaDZ1YzN0enlSZXhadGYvNHppTWlVVzNqL0pmRjV2TUVCWm9hcTM3eVBUN3NTZTQrZmdJWmVoUkZsdXRZMkh1eHlpR3ArSlZDSkd4N0FnaStNcTk0NGRiUDc2d0trTGtMbEo4Y0RFRVRaL0w2NktpUXdSa1F1UlNDUUk5UFZFUmw1Ulc0ZEM1RlFDZlQwaGxVcGI5WmtDZ1FCRGh3N0ZybDI3Y1ByMGFRd1lNS0JWa3BtWTZBNFkwQ082MXZtL1RoeUIxVnYzNHVLVmpCYnBheTlhblI2ck51L0dobDJIRVJUZ2cwK1hMVVMzanVIbTY1ZFNzN0RvalpVMjNldEFiSHlkMTc1NlpRbTZSb1pWMy9kYUZrYlBXMmExcmNGb1JJV3FFZ0NRbHBPUGtBQmZLQ3ZVRm0wODNHVTJ4ZVJLbU1nUUVia1FUMDlQM05FdGdva01rWjNkMFMyaTFkZXBBSUNQanc4R0RoeUkyTmhZRkJRVUlDWW1CbjUrZmxBb0ZCQUlCQzN5VEZtTjZVNDF1VWtscGhHSWVvb1BOS2V2UGFSbDUrRS9YLzJFNUxSc2pCd1FneGNmblZrclFRaHA1NHRuNTk1YjczMVdyTjBHWHk4UHpKcytyczQyUWY0K0ZzY2R3NEx3NXBOenpNZlhDNHZ4ekR1ckFBQ1p1UVY0YU5rSEZ1Mm5Mbm5kNHJneG8wMnVnb2tNRVpFTDhmZjN4N0RlMFRpYmtvVXIyUVZ0SFE2UlU0Z0tEY0N3M3RIbU5TdXRMVHJhOU94ang0N2h5SkVqTnZWWnNHQ0IzZU80bW5rZE9yMGUzWnV3eHFVNWZXMjFkZDl4Zkw1aEp3d0dBNTU4OEc3TXZHdVkxWGErWGg0V1U3MnNXYkYyR3p6ZFpRMjJxMGtxRVNNczBML2VObHMrWEZyclhGWmVJWjVZL3BYTnozRWxUR1NJaUZ5SVNDUkNlRmdZWm8zcmp4LzN4akdaSVdxbXFOQUF6QnJYSCtHdHVFYkZHaDhmSDB5YU5BbUZoWVVvS0NpQVZxdHQ5UmpXN3pnSUFKZzJabENyOXJYVkI5OXZoMEl1d3dkTEYxaE0rV290OVUwdHErTG43UWtBR0QxdkdiNWYvZ3dpUXRyVm1tSkcxWmpJRUJHNUdJVkNnZDQ5dXNIUDJ4Tkh6NmZnWkZJNjhvcktXQUNBeUVadUVqRUNmVTNUTklmMWprWjRXQmdVaXJhdktDVVFDQkFRRU5BbUkwTi9IRHVMUGNmUG9YLzNLTncxdEcrcjlXMHNmMitQTmtsaStuU054SkxaVXpHa1Z4ZnpPVldsQm4vR0piVFlGRUJYd0VTR2lNZ0ZLUlFLUkVkRndkZkhCNlA3ZDROR280SEJZR2pyc0lnY2dsQW9oRlFxaFllSEIvejkvU0VTaWRvNnBEWjE5bElxL3Z2dFpvUzA4OFhMai8rMVVTL216ZWxiNWVpNUpDejljSzFOYmROekN4b2NGYWxhaTVLVlYxaHZPNTNlVUdjYmdVQ0EwSForcG1mbTVDUEF4d3NCUGw0V2JlUnVVa3dZMmhlWnVaWWo0NGFiNjRTWTREU01pUXdSa1lzU2lVUUlEQXhFWUdCZ1c0ZENSQTRxNFdvR2xuNjRGcDRLT2Q1NzdsSDRldGxlOEtBNWZXdUtEQTNFb3I5T2JyRGR5ZzA3NGVPcHdPd3BvMnk2NzRQL2VyL2U2OW41Titwc0l4R0xzZWRyMDJMOVd4ZnhXN1BtamFmTVg2dlVwdXBsYm5VVVJxQnFUR1NJaUlpSXFORXVwMlhqK2ZkWFErWW14UWN2ekVkNFVQMEwyZTNWOTFhaDdmd3NOcFNzeThvTk8rR2xrTnZVRmdCZWZueFduZGRlLytKSEJQaDRZZkdzS1Zhdmk0VFZveWtIVnk5SHBVYUwwdklLdFBQMVJucE9QaDVhOW9GRkZiTDBuSHp6MTFsNU55QVVDT0RyMWZiVEZXOTNUR1NJaUlpSXFGR3VadWJpdWZlK2hadFVnZzlmK0RzaVF0cTFTdC9XTkc1dzd6cXZ2ZjdGajNDWFNldHRVOVBCMkhpOHZXb1Q5cTE2bzhHMnB5K213TnRUQWIzQkNJN0oxSStKREJFUkVSSFpMQzA3RDgrKyt5MmtFakUrZk9IdmFCOWNkM0dCQ25VbGhBSUJaRzdTWnZkMVpEZEtsZWFLWkZXcTF1cDBqUXpERi8rM0NGcytYQXBWcFFhYjloeER1VXFOK1M5L2pKY2Vld0RkT29aWkxjdE1UR1NJaUlpSXFCR2VlWGNWaWtxVkdOeTdDemJ0T1dxMXpkTnpwZ0VBNXIvOENkemxibGoxMmorYTNkZVJYY3U2amhKbE9kSnJMT3ovZnZrekFFeHJZWVJDSWR5a0VyejA4VG9ZakFhc2UrdFpyTm0yRjB1V2Y0bTU5NHpGdzlQR3RsWG90elVtTWtSRVJFUmtzOExpTWdEQWlmT1g2MnhUbFl6NCszakNYZTVtbDc2T0xDN3hLZ3dHSTVaOXRCYlBQSFF2QUppbjFLa3FOZGgrNENTKzI3NFA2a29OM252dVVRVDUrK0Jmajg1RXYrNVJlSC9ORnB4SnVvcFhGODJxTmFyajZwaklFQkVSRVpITmFpNVNiOGlueXhiYXJXOXptTXZMMjFEU1dGV3BzZW1lUmh2YXl0MmtpTDJZZ3V1RnhYaCszZ3o4NzllRFdQYVJaYW5vbzJjVHNXTHROdlR2SG9Ybkg1bUJrSGErNW1zVGh2WkZWSGd3L3ZQbEJwUW9LNWpJM0lLSkRCRVJFUkU1bGFKU0pZeEdJendWN2hDTGhOaC82Z0lBd01OZDFtRGZTWSsvYXRNek1uSUxHbXk3OWFPWDhPa1B2MEVoZDhOZFEvcGljSzh1ZVBtejlVaTRrb0ZIWC80WUEzcEVJOWpmQncvZFBRYWR3b09Sa3A2TmxQUnNHSXhHNkEwRzZIUjZhSFE2VEIwMUVFZlBKaUhBeHd1ZUNybE44YmtDSmpKRVJFUkU1RlFPeHNiamcrKzNBekJ0TEdtOHVjbmt1TUY5R3V6NzdOeDc3UmFIUXU0R2lWaUV1MGNQZ3B0VWduWlNiM3orMHVNNEhKZUFQU2ZPNDNCY0FtNlVsRUd0MFRaNHIwQS9ienhvNHg0NHJrS1FsWlZsYk9zZ3lMa2RPWElFWGw1ZTZOV3JWMXVIUWtSRVJBQThQWjE3aWxKS2VnNDI3ejBHdmQ0QWc4RUFtWnNVQTNwRVljeWcxbjhYaVU5SlIwUndBTHc4M090c285WHBvS3JVUXF2VndXQTB3R0F3dlo2TGhFSUloUUtJUlNKSXBSTEltcmhKWmxsWldaUDYzVTdDd3NKcXpRdmtpQXdSRVJFUk9aWG9pQkM4TU84dmJSMEdBS0JuZEVTRGJTUmlNU1JpdnBZM2xyQ3RBeUFpSWlJaUltb3NKakpFUkVSRVJPUndtTWdRRVJFUkVaSERZU0pEUkVSRTVHTDBlbjFiaDBDdHhKay9heVl5UkVSRVJDNUdwOU8xZFFqVVNwejVzMllpUTBSRVJPUmlOQnFOZVc4VmNsNUdveEVhamFhdHcyZ3hUR1NJaUlpSVhKQmFyVzdyRUtpRk9mdG56RVNHaUlpSXlBWHBkRHFvVkNxT3pEZ2hvOUVJbFVybDFOUEtBRzZJU1VSRVJPU3lkRG9kbEVvbHBGSXB4R0l4UkNKUlc0ZEV6YURYNjZIVDZaeDZPbGxOVEdTSWlJaUlYSnhHbzNHWmwxOXlIcHhhUmtSRVJFUkVEb2VKREJFUkVSRVJPUndtTWtSRVJFUkU1SENZeUJBUkVSRVJrY05oSWtORVJFUkVSQTZIaVF3UkVSRVJFVGtjSmpKRVJFUkVST1J3bU1nUUVSRVJFWkhEWVNKRFJFUkVSRVFPaDRrTUVSRVJFUkU1SENZeVJFUkVSRVRrY0pqSUVCRVJFUkdSdzJFaVEwUkVSRVJFRG9lSkRCRVJFUkVST1J3bU1rUkVSRVJFNUhDWXlCQVJFUkVSa2NOaElrTkVSRVJFUkE2SGlRd1JFUkVSRVRrY0pqSkVSRVJFUk9Sd21NZ1FFUkVSRVpIRFlTSkRSRVJFUkVRT2g0a01FUkVSRVJFNUhDWXlSRVJFUkVUa2NKaklFQkVSRVJHUncyRWlRMFJFUkVSRURvZUpEQkVSRVJFUk9Sd21Na1JFUkVSRTVIQ1l5QkFSRVJFUmtjTmhJa05FUkVSRVJBNkhpUXdSRVJFUkVUa2NKakpFUkVSRVJPUndtTWdRRVJFUkVaSERZU0pEUkVSRVJFUU9oNGtNRVJFUkVSRTVIQ1l5UkVSRVJFVGtjSmpJRUJFUkVSR1J3MkVpUTBSRVJFUkVEb2VKREJFUkVSRVJPUndtTWtSRVJFUkU1SENZeUJBUkVSRVJrY05oSWtORVJFUkVSQTZIaVF3UkVSRVJFVGtjSmpKRVJFUkVST1J3bU1nUUVSRVJFWkhERWJkMUFFUkVSRVRVdHFSU0tjUmlNVVFpVVZ1SFFuYWcxK3VoMCttZzBXamFPcFFXSmNqS3lqSzJkUkROVWFIWFlYdHVPazRXRmVCNnBRcHFnNzZ0UXlLNjdjbUVJZ1M1eVhHSGJ3Q21CVWZBWGNUZmFSQVJ1U0t4V0F5WlRBYUJRTkRXb1ZBTE1CcU5VS3ZWME9sMGJSMUtzNFdGaGRYNlMrclFpY3o1MGh2NExEVUpCUnAxVzRkQzVMQUNwRElzNmRnTnZiMzgyam9VSWlKcVJXS3hHSEs1dkszRG9GYWdVcWtjUHBteGxzZzQ3QnFaODZVMzhOcWxzMHhpaUpxcFFLUEdhNWZPNGtKcFVWdUhRa1JFclVnbWs3VjFDTlJLblBXemRzaEVwa0t2dzJlcFNXMGRCcEZUK1RRMUVSVjZ4LzV0RFJFUjJVWXFsWEk2bVFzUkNBU1FTcVZ0SFliZE9XUWlzejAzblNNeFJIWldvRkZqZTI1Nlc0ZEJSRVN0UUN6bTJraFg0NHlmdVVNbU1pZUxDdG82QkNLbmRLcVkvN2FJaUZ3QnE1TzVIbWY4ekIweWtibGVxV3JyRUlpY1VpNy9iUkVSRVpHRGNNaEVoaVdXaVZxR1dzOS9XMFJFUk9RWUhES1JJU0lpSWlJaTE4WkVob2lJaUlpSUhBNFRHU0lpSWlJaWNqaE1aSWlJaUlpb1RXWGxGYloxQ0kyV1gxU0NyemZ0aHFwUzA5YWh1Q3puS3loTlJFUkVSQzNxejdnRTdEZ1VpOFRVVEpRcUs2Q1F1NkY3Vkh2TW5qUUsvYnAzYXJDLzBXaEVVbW9XRHA5SndKRXppVWpOdW82RHE1ZmJKYmI4b2hMc1BucTJ5ZjMvTm5XMFRlME94VjdFdWw4UG9FUlpnWDgrUE4ybVBxdTM3c1dhYlh1dFh0dTM2ZzNNV2JxaXdYdEVoZ2JpcmFmbTJ2UThaOGRFaG9pSWlJZ2E1Y04xMitFbWtXQlFURFRjM0tSSXk4N0RpZk9YY2VwQ01sNVpOQXRqQnZXcXQvL01aOTlHWVhGWmk4U1dXMUNFcnpiKzN1VCt0aVl5TThZTndZN0RwL0hMZ1pNWVA2UVArbmJ0YUZPL2ptRkJlR1hSTFBOeFhtRUpYdmhnRFFCZzFxU1I1dk5aZVlYWXNPc3dsc3lhQWplcHhIemUyMU5oMDNOY0FSTVpJaUlpSW1xVTF4WS9pSjdSRVJibmZqMTBDdSt1M29JMTIvWTFtTWg0dU10eDk2aEJHRDJ3SnhhLytRWFVkcHllMWF0elpLTkdkODRrWHNXYlgvK000aklsRnQ0L3lYeGViekJBV1ZILy9tcVBUTHNUZTQ2Zmc0ZGNoaEpsdWRVMkh1NXlpSVRWcXpta0VqRTZoZ1ZaSEZlNWQreGc4OWNIVGwyQXpFMktCeWFPc1BsN2NUVk1aSWlJaUlpb1VXNU5ZZ0Jnd3RCK2VIZjFGaFFXbHpiWWYrMmJUN2RFV0kyaTFlbXhhdk51Yk5oMUdFRUJQdmgwMlVKMDZ4aHV2bjRwTlF1TDNsaHAwNzBPeE1iWGVlMnJWNWFnYTJSWTlYMnZaV0gwdkdWVzJ4cU1SbFNvS2dFQWFUbjVDQW53aGJKQ2JkSEd3MTFtVTB5dWdJa01FUkVSRVRWYjV2VUNBTEJJQm01WGFkbDUrTTlYUHlFNUxSc2pCOFRneFVkbjFrb1FRdHI1NHRtNTk5WjdueFZydDhIWHl3UHpwbytyczAyUXY0L0ZjY2V3SUx6NTVCeno4ZlhDWWp6enppb0FRR1p1QVI1YTlvRkYrNmxMWHJjNHR0ZGFJbWZBUklhSWlJaklDV1JrWkNBbEpRVUZCUVhRNlhUMXRsMndZSUZkbm1rd0dsR3FyTUM1UzZuNDh1ZmY0ZU9wd09KWlUreHk3NWF5ZGQ5eGZMNWhKd3dHQTU1ODhHN012R3VZMVhhK1hoNFdVNzJzV2JGMkd6emRaUTIycTBrcUVTTXMwTC9lTmxzK1hGcnJYRlplSVo1WS9wWE56M0VGVEdTSWlJaUlIRmhsWlNWaVkyT1JucDRPYjI5dmhJZUhRNkZRUUNBUXRPaHpweXgrSGVVcTA3UW5nVUNBMFFONzR1azU5OERYeTZORm45dGNIM3kvSFFxNURCOHNYV0F4NWF1MTFEZTFySXFmdHljQVlQUzhaZmgrK1RPSUNHbFhhNG9aTVpFaElpSWljbGhHb3hFSERoeEFlWGs1Um93WWdmYnQyN2ZhczZlTkdRUlZwUllWS2pYU2N2SnhLRFllRjVLdlllRjlrekJ4ZUw5V2k2TXAvTDA5MmlTSjZkTTFFa3RtVDhXUVhsM001MVNWR3Z3Wmw5RGlpYWN6WWlKRFJPU2k5SG85Q2dzTFVWWldCcTFXQzRQQjBOWWhFVGtFb1ZBSWlVUUNUMDlQK1B2N1F5UVN0VmtzOGZIeEtDNHV4b1FKRStEcjY5dXF6Mzc4Z2NrV3h4bTVCZmkvVC8rSDVkLzhESkZJaVBGRCtyUnFQRWZQSldIcGgydHRhcHVlVzlEZ3FFalZXcFNHTnV2VTZRMTF0aEVJQkFodDUyZDZaazQrQW55OEVPRGpaZEZHN2liRmhLRjlrWmxiWUhIZVlEU2E3MEhXTVpFaEluSkI1ZVhseU16S3d0SHpLVGlabEk2OG9qSlVhdXVmVTA5RUptNFNNUUo5UFhGSHR3Z002eDJOOExBd0tCU3R2N2RIWldVbEVoSVMwTDE3OTFaUFlxeHBIeHlBRitmUHhNTFhQOGY2SFFkYlBaR0pEQTNFb3I5T2JyRGR5ZzA3NGVPcHdPd3BvMnk2NzRQL2VyL2U2OW41Titwc0l4R0xzZWRyMDJMOVd4ZnhXN1BtamFmTVg2dlVwdXBsTmZlUUlVdE1aSWlJWEV4NWVUbk9KeVRoeDcxeHVKSmQwSEFISXJKUXFkVWhJNjhJR1hsRk9KdVNoVm5qK3FOM2oyNnRuc3hrWjJmRFlEQWdKQ1NrVlo5Ym42ajJwbGp5aXhvdXdXeHZvZTM4TERhVXJNdktEVHZocFpEYjFCWUFYbjU4VnAzWFh2L2lSd1Q0ZU5WWjRFQWtyQjVOT2JoNk9TbzFXcFNXVjZDZHJ6ZlNjL0x4MExJUExLcVFwZWZrbTcvT3lyc0JvVUFBWHk5dWdGa1hKakpFUkM1RXI5Y2pNeXNMUCt3NWphczU5VStYSUtLR1hja3V3STk3NCtEbjdZbm9xS2hXbldaV1htN2FnTkhIeDZlQmxxMG5MVHNQQU16VHFaekJ1TUc5Njd6MitoYy93bDBtcmJkTlRRZGo0L0gycWszWXQrcU5CdHVldnBnQ2IwOEY5QVlqT0Naam5iRGhKa1JFNUN3S0N3dHg5SHdLa3hnaU83cVNYWUNqNTFOUVdOaTYvNjZNTjlkUVNDU3QrNXA3SURZZUY1TFRhcDB2TEM3RE82czNBd0R1R1RQSWZMNUNYUWwxcGFiSnoydHUvOXZKalZLbHVTSlpsZEh6bG1IMHZHVlk4TnBuQ0EveXg1WVBsMEpWcWNHbVBjZFFybEpqL3NzZkkrRktodmthVmVPSURCR1JDeWtySzhQSnBQUzJEb1BJNlp4TVNzZm8vdDBRR0JqWTFxRzB1TlRNNjNqbHMvV0lDQTVBMTQ3aGtMdEprWGVqQkhHSlY2RFI2akQ5emlHWU9uS2d1ZjM4bHorQnU5d05xMTc3aC9uY2grdTJtNy9XNmZTMXpnSEEwM09tMWRuZlVWM0x1bzRTWlRuU2F5enMvMzc1TXdCTWEyR0VRaUhjcEJLODlQRTZHSXdHckh2cldhelp0aGRMbG4rSnVmZU14Y1BUeHJaVjZMY2xKakpFUkM1RXE5VWlyNmlzcmNNZ2NqcDVSV1hRYUp4ajFLQWhkOTdSQzljTGkzSCs4alVjT0JVUGc4RUFYeThQRE9uZEZmZU9IWXlCTWRFVzdmMTlQT0V1ZDdNNHQyWHY4VnIzdmZWY1ZTSmpyYitqaWt1OENvUEJpR1VmcmNVekQ5MExBSWdJYVFmQVZJWjUrNEdUK0c3N1BxZ3JOWGp2dVVjUjVPK0RmejA2RS8yNlIrSDlOVnR3SnVrcVhsMDBxOWFvanF0aUlrTkU1RUlNQmdPcmt4RzFnRXF0em1WS21IY0lEY1NMODJmYTNQN1RaUXRybmF1NXdMMHAvWnZLL0JuWlVOSllaZU4wTnFNTmJlVnVVc1JlVE1IMXdtSThQMjhHL3ZmclFTejd5TEpVOU5HemlWaXhkaHY2ZDQvQzg0L01RRWk3NmtwMEU0YjJSVlI0TVA3ejVRYVVLQ3VZeU56RVJJYUlpSWlJbkZKUnFSSkdveEdlQ25lSVJVTHNQM1VCQU9EaExtdXc3NlRIWDdYcEdSbTVCUTIyM2ZyUlMvajBoOStna0x2aHJpRjlNYmhYRjd6ODJYb2tYTW5Bb3k5L2pBRTlvaEhzNzRPSDdoNkRUdUhCU0VuUFJrcDZOZ3hHSS9RR0EzUTZQVFE2SGFhT0dvaWpaNU1RNE9NRlQ0WGNwdmljR1JNWklpSWlJbkpLQjJQajhjSDNwclUzQW9IQVhDQmgzT0NHOTdoNWR1Njlkb3RESVhlRFJDekMzYU1Id1UwcVFUdXBOejUvNlhFY2prdkFuaFBuY1RndUFUZEt5cURXYUJ1OFY2Q2ZOeDYwY1E4Y1o4ZEVob2lJaUlpY1VzL29EcGc2YWlEMGVnTU1CZ05rYmxJTTZCR0ZNWU42TmRqMzNyR0Q3UnJMVTNPbUlTSTR3SHdzRUFnd2NrQU1SZzZJTVovVDZuUlFWV3FoMWVwZ01CcGdNSmdTTDVGUUNLRlFBTEZJQktsVUFvRU5VK05jQVJNWklpSWlJbkpLMFJFaGVHSGVYOW82REFCQXoraUlCdHRJeEdKSXhIdzl0eFgza1NFaUlpSWlJb2ZEUklhSWlJaUlpQndPRXhraUlpSWlJbkk0VEdTSWlJaUlYSXhlcjIvckVLaVZPZU5uemtTR2lJaUl5TVhvZE53WTE5VTQ0MmZPUklhSWlJakl4V2cwR3ZPZUt1VDhqRVlqTkJwTlc0ZGhkNnp2NXFUY1JDSlUyamlFR09ucGpVSzFDbVZhNS9zTGZyc0pWM2lhdjFicXRDaXVWTGRoTkVSRTVNclVhalhrY3U0Tzd3clVhdWQ4MzJBaTQ0U0VBZ0UyM1RVZDF5c3FjUFI2Rmc3blp1SlN5UTNzT2VkSEFBQWdBRWxFUVZTcmJVVUNBYjRjTVJGZVVpbXVxOHB4SkRjTDc1NC8yU3B4Um5oNDRZYzc3ekVmTC9qemQxd3NLbWlWWjl0TEQxOS9KQlhmZ01IRzMycjlQTDU2bCtCZjBsS3cvT3p4bGdxTmlJaW9YanFkRGlxVkNqS1pqQnNzT2ltajBRaTFXdTJVMDhvQUpqSk9xWTkvSVB6ZDVQQjNrNk9Icno4NmUvdml4Wk1IcmJidEh4QU1MNmtVQUJBa1YwRGRpZ3ZCQkRBbFhUV1A2eUp2NGMyaHRBWURkQVpEby9yMDlRL0V5aEVUVUtLcHhNbThIUHlXY1FVbjhuSmFLRUlpSWlMNzArbDBVQ3FWa0VxbEVJdkZFSWxFYlIwUzJZRmVyNGRPcDNQSzZXUTFNWkZ4UW1OQzJsc2M3ODY4Vm1mYnNhR1diZmRucDdWRVNNMjJiK3FzRnIzL1cyZVBZM3RhU3FQNlRJMklBZ0I0Uzkxd1YzZ2t6dC9JeHdrd2tTRWlJc2VqMFdpYy9xV1huQThUbVp0NityWEQ4S0N3dGc2amxpOFR6emE2eitnYWlZeEtwOE9SNjVsVzJ3a0ZBb3dPaVRBZlgxZFZPTnpVTG50Uk5YTElWU1lTNDg3UTZqKzdTcjBldXpKVDdSMFdFUkVSRWRXQmljeE5NYjcrZUtSTHo3WU9vNWJHSmpMZGZmd1JKRmVZancvbVpOUzU2TCtQZnlEODNHVG00MTBaVitHcTlVc3FkTnBHdFo4UUhnbDNzY1I4dkM4N0RVb1dTeUFpSWlKcU5VeGtuTXpvVzZhVi9aRjFyYzYyTXlJN1d4ei9tbjZsSlVLeXV3L2pZN0VsTmJsWjl3aVV1MXNzdkM5dlJDSWpGQWp3VU9jWWkzTS9YNzNVckhpSWlJaUlxSEdZeURnUm9VQ0FpZUVkemNjRmFoVk81R1ZiYlJzZ2syTnNqV2xsQ1VXRlVHbzE4Skc2MlRVbXBVN2I2RVgwRGRFYmpOQVltbGVVUUhoTGRaYkdKRExqd2pwWWxGSE9xVkJDTGhhamYwQlFvMkx3bDhrYjNhZEtnVnFGZEdWcGsvb1NFUkVST1FNbU1qZHR1SktFRFZlU21uV1BMWGZOUUxCNzliU3VvZHZXTlRlc1Joa2NHR0x4L04vU3IwQmZSMW5nNlpHZElSWlc3NGZhdzljZk95ZmZiL2VZbGh6NUEzRUYxKzErMytieWtFZ3Nqc3UxdGlVeVFvRUFqM1MybklJWTR1NkJ6NGJmMWVnWWhnV0ZZVmdUMTJWdHZaYU0vNTQ3MGFTK1JQWWdrMG93WVZnL2pPalhBMUVSd2ZEMlVFQ3YxeU1yN3dhT25VdkNUNzhmUVlteXZLM0RKQ0lpSjhaRXhvbE03MUE5VmN3STRKZDA2MVc0eEVJaDd1M1EyZXExbGlJVjFpN25LTG5sbkZnb3JOVk9aelRZdkVkTFl3VEtGQmJIdG00R09xMURORHA1K2RnOUhpSkg4L0xqc3pDOFgzZUxjeEt4Q0ZIdGd4SFZQaGhUUnczRTh5dldJRG5OK3Fod1M1T0lSUmcxd0RRRmRQL0pDK2FmSXgzRGdwQjV2UUJhbmYxS3pRK01pWVpRS01TWnhDdDJ2UzhSRWRXUGlZeVRDSkRKTVR3NDNIeDhPajhYV2VWS3EyMG5obmRFZ0t4MWQvSTllTS9zQnR1c0hER2gxcmxQTDhiaGZ5a0pkbzluVEkyeTA1VjZ2VTBMOVQwbFVpenMzdGZ1c1JBNUlvbEVqS3VadWZqbDRDa2tYczFBaFZxREFCOHZqQi9TRzVOSERJQ3Zsd2VXUC9rUUhscTZBbXBONDRwcDJJTllKTUxMajV2S3R2OFpsd0NOVm9mZ0FGOTh1bXdoYnBRcThmNTNXM0UyNmFwZG52WGZaeDZHV0NUQ3ZVKytpZUl5MXg2Rit2NnRaKzE2UDJXNUNvdmVXR25YZXhLUjgyQWk0eVNtZFlpR3FNYTZqeDBaMXY4SExSR0s4RmkzM3VaanBWYURHWDlzZ2ZMbTFLcE9Yajc0MzlpN3pkZHYxNmxoMW5UeDlrTTd1UndsR2czS3RSb290VnFvOURwVTZ2WFFHdzJRQ0lVSWRmZkFYenAyc1ZoTGxGeHl3NlpxYlF1Nzk3VllReFIvSXg4TC92eTlVWlhlanQwN3gvejFMMmtwV0g3MmVDTjZFOTArMW03ZmovaVVOQmhyakppbVplZmhkRUlLYnBRb01lZnVNUWowODhid2Z0Mng5OFQ1Vm8rdlVsdGRVcjFxVFZ4aGNTbTJIemlCV1pOSDRjTVg1bVB6M3VQNDh1ZGRxR3htb2xWMWY3MGQxd01PNjlNTmJ6MDl0OG45NzV6L2I0dDRJa0xhNGZ2bHo5Z2pORHkwN0FPazUrUmJ2UllSSEdDWFoxUXBWVmJVT3ZmMG5HbVlNVzZJWFo4emV0NHl1OTZQaUZvSEV4a25JQlFJY0U5RXRNVzVva3ExMWJZek8zYXhLTS84dzVWRWN4TGo2SHI2QmVENTNuYzB1dDlXR3piQzdCY1FaRkhseldBMDR0M3pwMXkyWERYUmhlUnJkVjdidHY4RTV0dzlCZ0FRR2RhMGdoYk5aVEFZb05YcElSR0xidTVVcm9WV3A4ZVhQLytPNCtjdjQ1WEhaMkg2bllPeDk4UTVYRXhKQndCRXR3L0IxNjh1c2VuK1krZi8yL3kxb0NxUjBkdVd5RHcvYndaNmQrbFliNXYzdjl1SzlOemErM3E1eTZRSThQR0MzbUJBVnQ2Tk92dlg5N1BwZW1HeFRYSGVLc2pmdG1tMTVTbzFwaXgrdlVuUHFPbmc2dVhXNzY5V282alUrb3dESW5JdFRHU2N3TVR3amhhTC9PdWlFRXZ3Y0kyOWNrbzFtbVlYT0xDVnRjSUhIVHk4OE9PNGFlYmp4dzd0UW53ek51Uk1MQ3BzZEovZk0xT3hvNEd5MDU0U0tWN3BQOXlpMHRtMnRHUmNMcW43SllMSWxkMG9xWDdKdFBYbHZpV29LeldRaU9XUWlDM1gzcDI3bElyNXIzeUNQbDA3bXBNWUFJQUFFTllvZ21JTG9VQmdUbVIwZGV6WmRhdEFQNThHUnk3T0psM0ZRMHRYMURvLzk1NnhtUCtYdTNBbThTcWVlKy9iUnNWYTVZRi92dE9rZm5VbEZxM3Q2NDI3OGZYRzNXMGRCaEhkQnBqSU9EaWhRR0R6UnA1ek9zZFlUSTFhZnlXaFVXV0hiM2NwcGNYUUdRd1cxZGlzMFJrTVNDZ3V4S2JVUzlpZGVhM0IrNzdZZHdpQzVPN200M3gxQlZZbU5HNmpVaUpYRWhyb1ovNDZKVDNIcnZkdXlzdjB0bzlmcXVlcWFmM2UwZy9YNHVpNUpJc3BSaDd1TXZ6MjJjc0E2cDU2SkJKVi83elIyYmpRLy9uM1Yxc2NIMXk5SEFhRHdXS1VweTY5dTBRQ0FHSVRHaDVKSmlKeWRreGtITno0c0E2SThQQnFzRjBuTHgvOExicUgrYmhFVStsMG16aHFEWHJjOC9zbVNJUWlpSVFDaUFSQ2lBUUNDQVVDQ0NHQUVVYW85WG9VcUN1Z3RYRXV1MUFnd05YU1lnd0xDb1ZNSklZUndCdHh4Mnl1Y2tia2FnUUNBUjZlZGljQUlMZWdDQ2N1dE16UG1ZS2lodmRSRWdvRjhQUDJoTUZnc0JnbHNxYXlFVk5zMzM3NllRenQwN1hXK2YzZnZsbC92MVVic2ZOd25NM1B1WlZRS0VSTXRHbi9yOU1YYjk5RVJpR1gzVGFqTjBUazNKaklPRENoUUlCNVhYcloxTzdmL1laQ1VtT2tZczNsZUZRNDBXaE1sV0pOcFYzdlp6QWFzZXJTZWZ5U25vTG5lZzFDcnFvY0ovUHQreHRtSWtjbkVncmg3YWxBOTA3aG1EbCtLQWIwaUVhSnNod3ZmN2EreGNvUnovN1hlOURVV05CdlRaQy9EMzU2N3dYY0tGRmk1ck52MiszWmxWb3QxSlhWdjh5UVNzUVFDb1hRYUhVd1dQa2xTYzNyamJGLzFSdDFUblg3K3RVbnJKNjNkV1NuSlJtTVJtUmViL3hVMzF2WnUzQkFhN2wwNlJJeU16TmI1Vmw1ZVhtdDhoeWkyeFVUR1FkMloyZ0VJajI5RzJ6M1lIUVBkUGZ4Tng4bmx4VGhwNnV0c3piR2tRWEk1QmJyWXQ2L2NBb0NDQkJZWTVwWmM4aEVZcnZkSzA5VnU3SVBVVXY3MjlUUldIRGZSSXR6WmVVcS9MejdDTmJ2T0lRYkpXVnRGSm1KNm1heUlaZTVOZEN5Y1Y3NWJMM0Y4Y2N2UG9ZK1hUdmlwWSsveDhuNDVGcnRWencvSHdONlJFSFR4S1RPMnFKL2EyeDk4YmQzaWVSYnFkU1ZWdGYzdlBua0hCU1hsdVBkTlZ0cVhYdGgzbC9nN2VtT2x6NXUzWTJrVzBKbVppWVRES0pXd2tUR1FVbUZJanpldlYrRDdRSmtjb3R5eXdhakVXK2ZPMjd6SnBNZVlvbkZ1aHBicWZWNnFQV04rKzJqcmVSaWNaTmlxby9HWUtnMVF2WERuZFBnSVpIWTlUazEzUlVlaWJ2Q0krMXlMMnZGRkpycXlKRWpkcnNYM1g1OGZYMWI5UDRlN2pJTTZ0a1plWVhGMkxUbm1GMUxFamVXMnB6SVNDRVFDQ3hLUll1RVF2aDRLVkJZM1B4a3kwMXEramxSMTRoTFZiRUJiU05IWktwWVN3cXNzWFU2VjF1TmRJem8xNlBPaW1tRGUzVkJnRy85MDZTM2Z0VHlKWktmZVdjVlVyT2F0K1hBdUhIajdCUk53eTVjdUlENCtQaFdleDdSN1lhSmpJT2EyeVVHWVFvUDgvSEovQnpjMFM2a1Zyc0N0UXJmWFk3SFk5MzZBQUMyWEV0R1FpT3FlLzEzOEpnbXhiZnEwbmw4azlTOHZTTWtRaUZrSW5HdDlTaUxlL1RENGg0TkozR05jU2czQS84NmNkQ3U5M1JVRVJFUmJSMEN0YUN5TXZ1TmttemJmd0lIVHNWREpCTEMyOE1kVWUxRE1HRm9YOFJFUjJESjdLa1lHTk1aTDM2MDF1cDBxOWFnMGVxZzArc2hGb25nNFM1RFdibktmRzNNb0Y1WSt2ZjdzRzMvQ1h5eS90ZG1QVWZ1SmdWUVBRSjBLL0hOUktheFU4dnFNdmVlc1JDSmhGaTlkVytUK2pkMXo1VEdybnV4TnZJVDRPdGw5Ynl2dDRmVlBoVXFOUmErL3JtcGpaZEhyWDcyVnJONEF4SGQvcGpJT0tBd2hTY2U2aHhqUGk3VGF2QlY0am1yaVF3QWZIdnBBZ3JWS3N6djFodGZKSjVwclRDYlJDb1VZVWhnQ01hRVJtQmtjSHVzdUhBS08rdlkzSk5hUnZ2MjdkczZCR3BCQ1FrSmRydVhza0lOWlVYMW5sVVhrdE93ZGQ5eFBIenZuWGgwK25nTTd0MEZNOGNQeGMrNzdUL0s5OGRYZGU5VE12MnA1ZVo5UnBRVmF2aDRLdURuN1dtUnlNeWFQQklTc2NndWEzaDh2RXpsNzB1c2JONElBQkpSVlNKam4zV0pjNmVOaFVRc2JuSWkwOUlNQnRQSWw3V1JINUZRV08rSTBLM1h5bFhWZjc4YW00QlZKVjcxYmVCSlJJNk5pWXdEZXE3WElFaUYxZnNpZkpOMEhpVU5MSExmbHBhQ0F6a1p0L1htbC8vb09RQ2R2WDBoRjFYL3RSVFZXS1BTb3F6TXRIdjR3RzhXYTJTSXlEWnJ0Ky9IdUR0Nm8wTm9JQ2FQR0dDM1JFWXNxdjY1WjIyS1VxQ2ZOd1FDQVNvMTFUL25Tc3RWOFBGVXdOL2JFMm5acG5VTC9idEhvVXVIVUdoMU92eTgrM0N6WS9KU21OYTYxYlVteU40ak1yYzdnOUUwQW5kcjRuRnc5WEpjTHl5MnVvL05waFV2SXNEWHE4bWpSVVRrbXBqSU9KZ1J3ZUVZR2hScVBrNHRLOEdtMUVzSWNXOTR5TDJoWk1lYUpVZitRRnhCOCtZTFc5UFIwN3ZXK3BEZWZ1MXF0WE1UMWY0cit2NzVVOWlZYWlycCtzV0lDZWpqSHdnQWVEM3VxTTJqTjU0U0tYWk11cys4NTB4eWFWR3ROdGtWM0RtYXFDbU1SaVBPWDc2R0RxR0JhRy9IOVJqaW05Tis5QWFEMVpmaHZkLzhCMktSeUtLaVdIR3BFaEhCQVFodDU0ZTRSTlBtdDMrYk9ob0FzR1h2OFdhdmtRbHQ1d3VCUUlBU1pYazlhMlJNUDhlY1BaR3BXZ3VrMDdYZVZNSmxmNzhmT1FVMzhML2ZEdHIwNXlzU0NqRjMybGpJM2R6dytZWWRyUkFoRWJVa0pqSU9wbEJkUFRYQ1lEVGk3YlBIb2JkeDRYNWI4cEJJTURBZ0JJTURRekEwS0JSQmNrV2RiWTBBa29vTGNTQTdBMy9tWnRSNzM2UFhzODJKek1qZ2NKc1RtVEdoRVJZYlorN0xTcStuTlJFMVZsVkJFYTNPZmkvdkNuY1pBRUNscnIwV1JTZ1VRaXdTb1ZLanRTaG1jdVBtRkxQMklhYUVhdXdkdlRBd0pocWw1U3FzL1dWL3MyUHExakVjQUpDY1ZuZFo5cW9YL01ic1ZWTWZnVURRWnV1TzZsT1ZzTlVjRVd0SlhTUERNR0ZZWHhnQi9CbVhZTlBtcXdOaW92SEl2YWJGK0JkUzB2RG42WXN0SENVUnRTUW1NZzRtc2JnUXNmbTVHTmd1R0J1dUp1SDhqZHQvM3Uvc3FPNTRJcVovZzlPMEx0ekl4KzdNYXppWWs0Rjh0VzNsaEk5ZXo4S2lIbjBCQUlNRFF5QVJDbTNhN0hKOFdBZnoxNmxsSmJoYVpyMlNEaEUxbmtBZ01POUFmeTNMZm1Wb3E2WndGWmVWMTdvbWR6TlZEcnQxd1gzK2pSSUFRRlI0TUR6Y1pYanl3YnNCQU45czJtMnhacWFwK25YdkJBQkl1bGIzdmlGVnhRQXFOYzFQNnFRU01jUWlFVXJyV0k5amk1YmFyTkpUSVFjQWhBYjYxZm1NSUgrZmVwOWYxN1U3NS8rN1ZnVzhoZmRQZ2tBZ3dJNURzVFlsTVFCdzhzSmxiTjEzSE5QdkhJSVhINTJKbFBSczVPVFhIcEVuSXNmQVJNWUJiYmlhaEVDNU83NUlPTnZXb2RoRVp6UllUV0lNUnFQRitZL2pUeU8reUxiOUVxcWtsQmJodXFvQ1FYSjN1SXNsR0JNYWdUOHlyOVhiSjhMREN3TURnczNIZTdMcWIzK3JEaDcxbHdodFNXbktobmN6SjJwcHcvcDBRMnIyOVRwZkFQODZjUVE2aGdVQkFQNDRicitmVXlFQnB0TFJCVVVsdGE0cDVLYlJtcHFMd3dFZ08vOEdBQ0FtT2dKUHpKNEtQMjlQbkx1VWl1MEhUamI2K2U0eU4vVHZIb1UrWFNQeDJZODdJQklLTWFLL3FmREs4WE9YNnV3bmwxVWxNdGFybWpXR3Y0OG5BTlBhbjZheWRWK2FXelZVdHRuSDB6VFNycTdVSUsrbyttZFZSSEFBOUFZRHN2Sk1uNFcvdHljVWNqY29LOVRtRWJPRzNEcnZZR1QvSGhqUUl3cmxxa3A4dldtMzdkOEVnRTkvMklHZTBSMFFIUkdDMXhZL2lDVnZmdEZpRzdjU1VjdGlJdU9Bamw3UFFuYUZFaHFEWS96Z3phMm8vdTFwdVU2TG85ZXpjREFuQTlubFNudzdlbkt6Ny85YitoVTgyclVYQUdCT2RJOEdFNWxIdXZRMEoxQ1ZlajAyWDZ1OWdWMTlmaHczclVseDJvTTk5NHNoYXFxdUhjUHcraE1QWXMveDh6aDJMZ2xaMXd1aE54Z1FIaHlBU2NQN1lVUy9IZ0NBaEtzWitPWEFxVnI5SDc5L0VxYVBHNEtOdTQvZ204MS8yUHpjOEpzdjBwbDV0VXZJVjQwRzFLeWlCc0JjcmNwZDVvYkpJd2FnWEtYRzI2czJXZXdwVTVlcS9XRUE0Tk5sQzlBaktnSWlvUkFHZ3dFcmY5cUZPd2YzaHBkQ2pzTGlNbHhNc1Q0OVZTUVUxcGh5VmYrSWpFUXNRdGZJTVBUckhnVmxoZlZFcFhPRWFZMWthbVp1Zy9IWHhkWjlhVzdWMEVoTzhNMUU4L2o1UzNqbDh4OHMraFVVbFpxZk82eHZON3oxMUZ5b05Sb3Mrcy9udFQ0endEUnkwNjFqT0E3RzF0NGpSU0lXWS9Hc0tRQ0E3My9aWjY1UVp5dXRUb2ZYdnZnUlg3LzZCTHBHaG1IQmZSUHgyWTljTDBQa2lKaklPQ0NEMFlpcnBZNHpGU3BOV1lyZjBxOWdmMDQ2VHVibFFuc3pBYlBYeU1hV2E1ZnhjSmVlRUFrRTZPTHRoNEh0Z2hHYmIvMS84bUVLVDB3STcyZysvaVU5QmNXVnRmOG5Ta1IxTXhpTmtJakZtRHlpUHlhUDZHKzF6ZW1FRkx5NjhrZm85TFYvNFRKajNCREkzS1M0YjhMd1JpVXlYVHBVdmNUWExrQVM2T2NOQUxXbWkyWGNNdnJ3MXFwTjVsRWFBQWdMOU1lcmkyZGo4NTVqaUV1OGdrRXhuZEc5VXppNmRRcEhwNXVqU2dEUXEzTWsxSlVhbkU1T3c1bkVxNUNLUlpoejl4Z0F3Tlo5ZFc4eUxMczVyVXluMTlmNnM1QzdTZEVqeWxUdVhDZ1U0cmZQWGpZblQ5WmU0QUZnNUFEVENORFpTNmxXcjdlbHlGRFRlc1g4b3ZwSGpvK2VUY0tmcHk5aTVJQVlQRFZuR3Q3ODZpZnp0VUEvYjh5NWV3eW1qQndJQUVoT3owWjIzZzJML2c5UEc0dlFkbjdJeWl2RXhqK09OaW5XOUp4OGZMTCtWenoveUF6Y1AyRTRqcHhOd3Rra2x2b25jalJNWktqRnBTdEw4Y2FaWXkxMi93SzFDZ2R6MG5GbnFHbmR5NU14QXpEdjRBNnJSUkNlNzMySHVhU3ozbWpFLzFMc3Q2Y0drYXRZLzlzaDNDaFJZbFQvSHVqVVBoZytuZ29ZREVZVWxTcVJlRFVEdng4OWcyUG5MdFU1NnJGbDN3bk11SE13TnU5cDNNK0ZmdDFNNjFIaVU5TGg0UzZEdWxKcjN2RHk3dEdEQUFBcEdkVnJKU1JpTVo1L1pJYjVXS2ZYNC9LMUxJdDdCZ2Y0b0V1SFVBenUxUVY2dlI3UHo2dHVyemNZRUorU2p0aUx5VGlkY0FVSlZ6TE15Y2pmcG81R1pHZ2d5bFdWMkxMdmVKMHhWMDByVTFlYUZzQUxoVUk4KzlBMDlJaUtRTWV3UUFockZCMlJpRVc0ZEMwTFo1TlNjZlJzSWtiMjcyRnhyL2JCQVJnN3lEVDZQSEY0ZjF4T3k4YjV5OWRzKzhOckJWMGlUWWxtelVTeExtOS91d2xSRWFZTlZITUxpckRyY0J3ZW5ESUtFNGYzTisvdmMrUk1BbVJTcVVXL1R1SEJtRDFsRkFEZy9lKzJObXRLMks4SFQyRjR2KzRZMXFjYmx2MzlQc3o3djQ5UXJtcDhkVThpYWp0TVpLaGVIbUlKZktSdVRlcGJvcW0wdGoxTGkvZysrU0xHaG5hQUFFQm5iMS9NanU2QmRjbVcxV2p1NlJDTndZSFZtNFp1U3Ixa01lMnRLYjY3SEkrdms4NDE2eDcxZWF4Ykh6emNwV2VMM1orb0tiUTZIWDQ1Y0JLL05HR2RDUUI4OGROT2ZQSFR6a2IxNlJvWmhnQmZMNVNXcTNBNUxSdVB6YndMc3lhUFFvV3FFaEt4Q0c1U0NRd0dBL1llTi8xN0ZBbUZlSFh4TEF6cTJSa0FVRlNxaEsrWEIrWk5INCszVjIwMDN6Yzh5RFJkTFQwbkh5ZmprNUdWVjRqWWl5azRlU0VaWjVLdVdIMng3ZFc1QStaTk4xVysrbXJqNy9VV0RhaGF1MU5WRXRwZ01LQmJ4M0JFdFErR3dXakU1YlJzeENWZXdibWtWSnk3bkdyeHZGYysvOEU4RGRiRFhZWlhGOCtHUkN5Q3NrS05MaDFDOGNuU0JUZ1FHNDh2ZjlxRjdQd2JlT1d6OVhXT0RMVTBrVkJZbldnbXB6WFlYbG1oeGovZlc0MlBsejZHdWZlTXhaeTd4MEFvRUNBanR3Qy9IVHFGbllmamFoVjFFSXRFV1ByMyt5QVdpYkRqejFpY1RyalM3TGpmK1hZenZudnpLUVQ1KytEcE9kUHc1dGMvTi91ZVJOUjZtTWhRdmY0N2VFeVQrOTYxNHljb3RjMWYzR3FMcE9JYitDMzlDdTZPaUFJQXpPL2FDMGR6czh6VnlOb3JQUEZrekFCeisrdXFDbnlSMlB4RnlFYWdSY3RmMy82RnRZbGFSOVdJeStHNGl6QVlETGljbGczQTlJSnZOQnFSblhjRDMyemVqY3RwMlhDWHVlSGZDeDdBOEg3ZEFRQWIvemlLZGI4ZXdQZkxuOEdrNGYxdzROUUZIRDl2V3B3ZkdXYWFEblVsTXhmRlplVjQ4Ri92MXh0SHAvQmdMSDlxTGlSaU1VNG5wR0RiL2hQMXRvOXVieW9zVW5NRHoyKzM3b0ZJSk1LWnhDdFcxNGRVT1hTek5IQm9Peis4dW5nMm90dUhJTGVnQ0kvL1p5VUd4a1JqMFFPVE1XWmdUd3p2MncwLzd6NkM3N2J0ZzlxRzBzYy92ZmRDZzIwYWExRFB6bERJWlZCV3FHMnFJQ1lVQ09DcGtPTWZiMzJGNVU4K2hJNWhRYWhRVitLSG5ZZncrNUV6VnFja3p2L0xlSFRwRUlvYkpXWDRmRVA5aWJESHpWTGRBT3BkRDFWVXFzU0t0ZHZ4MnVMWjZOdXRFN3c4M0p0VkVZNklXaGNUR1hJYUt4UE9ZR3hvQkJSaUNXUWlNZDRkTWdiekQrMkMwV2pFaXFGM3drTlN2WEQzM1hNbm9MTGovaFpFMUhJQy9iek5hM0dxcW8zdFAza0IrMDlldUxtUTNtaWVZaFFlNUk4M24zekl2RjdqNjQyN3NlNjNBd0NBejM3OERTL092dyt2TEpxRmQxWnZ4dG1rVkF6dmEwcDJFcTdVdjJjVkFOelJxd3RlWFRRYkNya2IwblB5OGZKbjYyRTBHaUdWaU5HdmV5Y1VsNWFqUkZrQmpWWUhuVjZQeU5CQS9QMHZFd0FBU1RXbXRCMDltMlRUOXkwUml6QnQ3R0RNbjNFWEZISTM1QmVWNExuM3ZrVlJxUkovSER1TG8yY1Q4Y2owOFpnNWZpZ2VuRElhWXdmMXh2dHJ0K0pVZlAwRlRJTDhmV3g2Zm1QTUdEY0VBUERIc2JNV28wSTFLMU5LeEdJTWpJbkN5UDR4R05hM0d3QmcrbFBMc2VnL0s3RjQxaFRjTTNvUVhwajNGencyY3dMMkhEK0hZK2VTY0NFNXpielI1Zm5MMXpCNXhBQjh1TzRYaTFHdzRBQmZkQW9MUW5GWk9TcTFXZ2lGUXN3Y1B4U0FLWW1wS3NGZGx3T25MdUNqZFI3WWZleE12WWtsRWQxK21NaVEwN2hScWNhbkYrUHdyejZEQVFDaDdoNTQ1NDdSTUFJSVYzaWEyMjI5bG93ajE3UHF1QXNSM1c2V3pKb0NpVmlNMklzcFNMeHF1VjlMelEwM2hRSUJYbC95TjBTR0JxSkVXWTYzdnRtSVl6WEtJdTg4SElkQVB4ODhPbU04WGwwMDIzdytOZXM2OHEyVWRLNGlsWWp4eE95cG1EYm1EZ2dFQWx6SnlNVUxLOWFZWDNwMU9qMWVlZHlVNEZpajFlbXhjZmNSbTc5ZkgwOEZKZzd2aDVuamg1bVRqcFB4eVhqank1OVFvcXhSQlZKVmljOSsrQTIvSDQ3RHNzZnVSMVQ3WUx6MzNEejhjZXdzVnF6ZGhncTE5ZlVlbytjdHN6bVdtdXFxV3RhdmV5Y002ZDBWQUdxTlVJVzA4d01BK0hsNzRwZFAvMjNlVThkb05PTE16Y1gxcWtvTjN2OXVLM2IrZVJyenBvL0RIYjI2NFA0SnczSC9oT0hRNmZYSXlDM0ErOTl0eGJGemx6Qm42WXBheVVhd3Z3L2VlbnF1MWRoaUw2YllORXExZVcvTHJlTWtvcGJEUklicXRlVElINGdycUYwaDZIYTE5Vm95ZXZvR1lPck5LV2E5L05wWlhEOWRjQjN2WDZoZERwYUlibDg3RDhkaFNKOXUrR1Q5ci9XMk14aU4rUGVuNjdEd3ZvbjRaUDF2S0NpdVhUM3J1KzM3Y0wyd0dJL09HSThnZjUrYlU0dTIxWHRmclU0UGIwOEZCQUlCRHAyK2lMZFhiYlJZeTJJd0duRWgrUm9HeGtSRExCTFY2S2REY2xvT1B0K3d3NllGOEFDZ2tMdmh1emVmTnUvSmtwVlhpQzkvL3IzT0ttYUFxY0RCd3RjL3c2TXp4bVBXNUZIb0dCNkVTaHRlM3UxRklUTk43OXQzOGp4U3N5ei9mekZxb0tuS21rUXNna2dvd09tRUs5aC82Z0tPbkVuRWpaSXlpN1lKVnpQdy9JbzFpQXdOeElSaC9UQnFRQXphQndmZ1Jva1M4VGZMVzFzYk1Vbkx5WWZCYUlRQXBzMVlBZE9Vc2JqRUsvajBCNVpWdHBWVUtvVllMSWFveHQ5aGNreDZ2UjQ2blE0YU8reGRkYnRqSWtOTzU1MXpKeEh0N1l1dTNuNFc1N1BLeTdEczFFSG9idGtkbW9odWI4ZlBYOEpqcjN4aTAwYU8yWGszTFBZd3NXYlhrVGpzT2hJSEx3OTNLTXRWRFM2UU54cU5lUHVialRod3lqU2R6WnAvZmZBZEFOT29VTldMb0Y2dmIvVGkrM0pWSlZadTJJa0p3L3BpeTc0VE9ISW1FUVliZm1acGRYcDgrZlB2T0hJbUVWcWRIdnBiK3BTVVZlRDdYL1kzS3BaYlZmVXZLYk5jUTNMNFRBSysvSGtYL2poV3UvREp4dDFITWJCSE5NNWRTc1V2QjAvWnRPZkx0ZXc4ZkxYeGQzeTE4WGNFK0hoQnE5TTN1TTVsN0tNdk5mSzdvU3Bpc1JneW1jeWNCSkxqRTRsRUVJbEVrRXFsVUt2VjBEbnhWSG9tTXVSMEJnVUdJMFR1VWV1OHA4UU5mZjBDY1NnMzAwb3ZJcnFkTlhVMyt2bzBabEczcWxKVFp4SlRrOEZvaEtHWkx3MVZpVlpUeE5leE1XZUpzcnhSZS9aWVUxLy9IM2IrYWZXOFZxZkRjKzk5MitSbldodFZJL3NSaThXUXkrVnRIUWExRUlGQUFMbGNEcFZLNWJUSmpMRGhKa1NPUVNJVTRSOHhBL0R1NExId3VtWHZBUUR3a2tyeDM4Rmo4RUtmTytBaHFYMmRpSWpJbGNoa3NvWWJrY056NXMvWjVVZGsvaHJWelc3M1V0U29pbVh2ZThmbTUrSkthWEhERFIySVBZZXh1L240NGYvNkQwTW5UOHRxUEg5a1hvTkFJTUQ0c0E3bWN6TWl1MkJzU0FSV0pwN0ZyK2xYMm16ZkJTSWlvcllpbFVvNW5jeEZDQVFDU0tWU3Axd3o0L0tKek5NOUJ6ckV2ZDg1ZDlMcEVwa1FkNFhGc2FFSnU2YTRpeVZZMEswUDd1L1UxYUxNcDg1Z3dDY1g0L0RUVlZPWjA4VGlBaXp1MFIraW0yMTgzR1JZMm5jSTVuU093ZHJMOGRpVm1kcWt0VE9QZE9tSlI3aGhKUkVST1JpeDJPVmZBVjJLV0N4bUlrUFVWRlBhZDBLNVRvc1NUU1ZVT2gxODNXUjRva2QvaXpabGpmZ0hKZ0F3cVgwbkxPN1JEd0V5eS9tOTZjcFN2SHI2Q0JLTEM4M24xcWNrNGt4QkhsN3VQd3lSbnQ3bTgrMFZubmlwMzFBczdONFhPekt1NHJmMEswaFhjazQyRVJFNU4xWW5jeTNPK25remthRldNU3VxT3pwNys5WjVYYW5WSUt1aTRXbzJBTkRKeXh1cngweXBWWlhNQ0dCTDZtVjhjakVPYW4zdFJXMkp4WVY0K01BTy9MMWJiOHlPNmc2eHNIcUpXSUJNanJtZFl6QXV0QU1lMnY4clZGYjZFeEVSRWRIdHcrVVRtYUhiMXJWMUNDN2htcktrM2tSbVkrcGxtOWVxRktoVnRVWmhNc3JMOE5iWjR6alR3SjQzR29NZW55ZWN3YS9wVi9CTXI0RVlFaGhxdmxhcDEyUHBxWU9OU21JMnBsN0MrcFJFbTlzMzFvUFIzWEZmeDY0dGRuOGlJaUlpUitYeWlReTFqZ3hsbWRYek9vTUJtNjlkeGpkSnRmY2ZxRXVwUm9OM3pwM0VmKzhZRFkxQmozWEpDZmp1Y2p3MEJyM045MGhYbHVLWlkvc3dxRjBJSHV2V0c3MzgydUcvNTA0Z3VhVEk1bnNBZ0ZLclJZNk5JMGxOb2RTMjNxWjJSRVJFUkk2RWllOXNHWW9BQUNBQVNVUkJWQXkxaXUxcHliaFlWQUNoUUFBampEQVlqU2pYYW5HbHRCamx1c2EvckIvS3ljRG5DV2V3TnlzTjJjMUlKRTdsNStCVWZnNjZlUHZoY29sdE8yKy9jKzZrK2V1a0d1dHdXc0tobkF6a3FXemY2NEtJaUlqSVZUQ1JjUkxaRlVwTTN2bXorVmpaaE9RQUFLNlZsZGpsUHJlNnJxckE5V2E4a0kvK3BYcW5icDNSVkYzcysrU0x6WTZyaXExSkRBQnN1WGJaYnM5dFNHSnhvVVhSQWlJaUlpSXk0WWFZVHNKZ05LSllVMm4rcnltbGhPMTVIM3ZUR1BUbS83anZDeEVSVVRVai83L1k2dktMU3ZEMXB0MVFWVHBmU1dOSHdoRVpJaUlpSWdja3Via1JkM2w1T1R3OFBGcjEyWC9HSldESG9WZ2twbWFpVkZrQmhkd04zYVBhWS9ha1Vlalh2Vk9EL2ROejh2SFQ3aU9JdlppTWdxSlN1RWtsNk4wNUV2Tm1qRWVYRHFFTjlxOUxmbEVKZGg4OTIrVCtmNXM2MnFaMmgySXZZdDJ2QjFDaXJNQS9INTV1VTUvVlcvZGl6YmE5VnEvdFcvVUc1aXhkMGVBOUlrTUQ4ZFpUYzIxNm5pdGdJa05FUkVUa2dBSUNBZ0FBUlVWRnJaN0lmTGh1Tzl3a0VneUtpWWFibXhScDJYazRjZjR5VGwxSXhpdUxabUhNb0Y1MTlrMU95OGFpTjFaQ0pCU2lmL2NvREl6cGpOVE1YQnc5bDRSVEYxUHc4ZExIMEtOVCt5YkZsVnRRaEs4Mi90N1ViOHZtUkdiR3VDSFljZmcwZmpsd0V1T0g5RUhmcmgxdDZ0Y3hMQWl2TEpwbFBzNHJMTUVMSDZ3QkFNeWFOTko4UGl1dkVCdDJIY2FTV1ZQZ0pwV1l6M3Q3V200bTd1cVl5QkFSdVJDaFVBZzNpUmlWV3U2VlJHUlBiaEl4aE1MV25iSHY3KzhQSHg4ZlhMeDRFV0ZoWWEzNi9OY1dQNGllMFJFVzUzNDlkQXJ2cnQ2Q05kdjIxWnZJbEpaWFlPeWdYbmppd2FudzlxaCtNZjl1K3o1OHUyVVB2dG0wR3l1ZW45K2t1SHAxanNUQjFjdHRibjhtOFNyZS9QcG5GSmNwc2ZEK1NlYnplb01CeWdwVnZYMGZtWFluOWh3L0J3KzVEQ1hLY3F0dFBOemxFTlg0WEtRU01UcUdCVmtjVjdsMzdHRHoxd2RPWFlETVRZb0hKbzZ3K1h0eFJVeGtpSWhjaUVRaVFhQ3ZKekx5R2xkcW5JanFGK2pyQ2FsVTJxclBGQWdFR0RwMEtIYnQyb1hUcDA5andJQUJyWmJNM0pyRUFNQ0VvZjN3N3VvdEtDd3VyYmR2VEhRSERPZ1JYZXY4WHllT3dPcXRlM0h4U29iZDRxeUxWcWZIcXMyN3NXSFhZUVFGK09EVFpRdlJyV080K2ZxbDFDd3NlbU9sVGZjNkVCdGY1N1d2WGxtQ3JwRmgxZmU5bG9YUjg1WlpiV3N3R2xHaHFnUUFwT1hrSXlUQUY4b0t0VVViRDNlWlRURzVDaVl5UkVRdXhOUFRFM2QwaTJBaVEyUm5kM1NMYVBYcFhRRGc0K09EZ1FNSElqWTJGZ1VGQllpSmlZR2ZueDhVQ2dVRUFrR3J4cEo1dlFBQUxCSUNhMlExcGtyVjVDYVZtRVl2V3JoNFFWcDJIdjd6MVU5SVRzdkd5QUV4ZVBIUm1iVVNoSkIydm5oMjdyMzEzbWZGMm0zdzlmTEF2T25qNm13VDVPOWpjZHd4TEFodlBqbkhmSHk5c0JqUHZMTUtBSkNaVzRDSGxuMWcwWDdxa3RjdGpoc3oydVFLbU1nUUVia1FmMzkvRE9zZGpiTXBXYmlTWGREVzRSQTVoYWpRQUF6ckhXMWVzOUxhb3FOTnp6NTI3QmlPSERsaVU1OEZDeGJZNWRrR294R2x5Z3FjdTVTS0wzLytIVDZlQ2l5ZU5hVko5N3FhZVIwNnZSN2RtN2creGhaYjl4M0g1eHQyd21BdzRNa0g3OGJNdTRaWmJlZnI1V0V4MWN1YUZXdTN3ZE5kMW1DN21xUVNNY0lDL2V0dHMrWERwYlhPWmVVVjRvbmxYOW44SEZmQlJJYUl5SVdJUkNLRWg0VmgxcmorK0hGdkhKTVpvbWFLQ2czQXJISDlFZDdLYTFSdTVlUGpnMG1USnFHd3NCQUZCUVhRYXUyekQxeDlwaXgrSGVVcTA5UW5nVUNBMFFONzR1azU5OERYcTJralUrdDNIQVFBVEJzenlHNHgzdXFENzdkRElaZmhnNlVMTEtaOHRaYjZwcFpWOGZQMkJBQ01ucmNNM3k5L0JoRWg3V3BOTVNNVEpqSkVSQzVHb1ZDZ2Q0OXU4UFAyeE5IektUaVpsSTY4b2pJV0FDQ3lrWnRFakVCZjB6VE5ZYjJqRVI0V0JvV2k3YXRKQ1FRQ0JBUUV0TnJJMExReGc2Q3ExS0pDcFVaYVRqNE94Y2JqUXZJMUxMeHZFaVlPNzllb2UvMXg3Q3oySEQrSC90MmpjTmZRdmkwVXNZbS90MGViSkRGOXVrWml5ZXlwR05LcmkvbWNxbEtEUCtNU1duMGFvTE5nSWtORTVJSVVDZ1dpbzZMZzYrT0QwZjI3UWFQUndIQ2JiSUJMZExzVENvV1FTcVh3OFBDQXY3OC9SQ0pSVzRmVUpoNS9ZTExGY1VadUFmN3YwLzloK1RjL1F5UVNZdnlRUGpiZDUreWxWUHozMjgwSWFlZUxseC8vYTVOZTZvK2VTOExTRDlmYTFEWTl0NkRCVVpHcXRTaFplWVgxdHRQcERYVzJFUWdFQ0czblozcG1UajRDZkx3UTRPTmwwVWJ1SnNXRW9YMlJtV3M1T2w2MStUY1RuUG94a1NFaWNsRWlrUWlCZ1lFSURBeHM2MUNJeUFtMER3N0FpL05uWXVIcm4yUDlqb00ySlRJSlZ6T3c5TU8xOEZUSThkNXpqelo1V2xwa2FDQVcvWFZ5ZysxV2J0Z0pIMDhGWms4WlpkTjlIL3pYKy9WZXo4Ni9VV2NiaVZpTVBWK2JGdXZmdW9qZm1qVnZQR1grV3FVMlZTOXpxNk13QXBrd2tTRWlJaUlpdTRocUh3SUF5QytxdndRekFGeE95OGJ6NzYrR3pFMksvMmZ2dnNPakt2TTJqdC9UMDN0b0NSRWtTbThpZ2dVUlVaWVZCTkYzRlYxUjBWMlVkZTJyTHJpTERkRjFYVUFYRlF1aVlFTkZpZzJSdWdJcVZRRWphZ0FKSkpDUUVDQjlNdVg5SXpBU1NSbENNc1BNZkQvWHRkZk9uUE04NS96Q3lNWGNPVStaOHNBdFNtMWU5eVQ0dXJSS1RxaTJvV1J0WHB6em1XSWl3NzFxSzBrVGJodFo2N25IcHIrcnBMaVlXaGMzTUJsL2ZacXljdVlrVmRncmRiaWtWTW54c2NyYXUxK2p4aytwdGdwWjF0NzludGZaZVFka05CZ1VIK1AvSVl1bk1vSU1BQUFBR3NXdW5EeEo4Z3lwcXMyT1BmdDAzek92eVdhMWFPb0RmMUpheTJSZmxIZkNCdmJwVnV1NXg2YS9xNGd3YTUxdGpyVnkvVlk5TldPdWxzMllXRy9iRGQ5bktqWTZVazZYV3p5VHFaMy9sdGNBQUFCQXdGbXhmcXUyL0x6cnVPTUZCNHYwOU13UEpVbVhIN1B5V0dsNWhjb3I3SjczdTNMeWRPKy9YNVBWWXRhekQvNjV6aER6Mjc2QjdNRGhZcytLWkVmMUh6MWUvVWVQMTVoSG4xZHE4MFRObXpwT1pSVjJ6VjN5bFVyS3luWExoT2VVc1gyMzV4eXE0NGtNQUFBQXZMWnpUNjRlZnY1dHBiVklVdnUycVFxM1daVjM0SkEyL3JCZDlrcUhycmk0cjRiME85dlQvcFlKLzFWRXVFMHpIcjFEa25UUHYyZW84SEN4K25RN1UzT1hyS254SG5kZlA2ekd2b0hzbCt4Y0hTb3VVZFl4RS90blQ3cEhVdFZjR0tQUktKdlZvb2VlZTFNdXQwdHZQbm12WGwrd1ZMZFBla2szWEQ1QU53NGI0Sy9TVDFrRUdRQUFBSGp0NG5PNktyZmdvRGIvOUl0V3JOc3FsOHVsK0pnbzllM1dYc01IOU5IWm5kT3J0VStNaTFaRXVNM3p2dUJna1NUcG04MC8xWHFQbzBIbXQzMEQyY1lmZHNqbGNtdjhzN04wejZqaGt1UjVHbFZXWWRmQ0ZXdjF4c0psS3ErdzY1bjdibGJ6eERnOWVQTlY2dG14bmY3eitqeHQyclpEajR3ZGVkeFRuVkJHa0FFQUFJRFhUbXZWVEgrLzVTcXYyMDhiZjJ1MTk4ZE9jRC9SdmlmRHM4UzhGMHNhbDNrNW5NM3RSZHR3bTFYcnY4OVVic0ZCM1Q5NmhONzZlS1hHUDF0OXFlZzEzLzZneWJNVzZLeU83WFQvVFNQVU1qbmVjMjdRdVQzVUxyV0ZIbjlwamc0Vmx4Smtqa0dRQVFBQVFOQXBQRndzdDl1dDZNZ0ltVTFHTFYrM1JaSVVGUkZXYjkvQnR6M2kxVDEyNzh1dnQrMzhaeC9TdEhjK1VXUzRUWmYyN2FFK1hjL1VoT2ZmVnNiMjNicDV3blBxMVNsZExSTGpOR3JvUlRvOXRZVXlzM0tVbVpVamw5c3RwOHNsaDhNcHU4T2hJUmVlclRYZmJsTlNYSXlpSThPOXFpL1lFV1FBQUFBUWRGYXUzNm9wc3hkS3F0cFkwbjFrazhtQmZlcmYzK2JlRzRZM1doMlI0VFpaekNZTjdkOWJOcXRGeWRaWXZmRFFiVnExTVVOTHZ0bXNWUnN6ZE9CUWtjcnRsZlZlcTFsQ3JLN3pjZytjVUVDUUFRQUFRTkRwa242YWhseDR0cHhPbDF3dWw4SnNWdlhxMUU0WDllNWFiOS9oQS9vMGFpMTNYVDlNYVMyU1BPOE5Cb1A2OWVxc2ZyMDZlNDVWT2h3cXE2aFVaYVZETHJkTExsZFY4RElaalRJYURUS2JUTEphTFRKNE1UUXVWQkJrQUFBQUVIVFMwMXJxZ2RGWCtyc01TVktYOUxSNjIxak1abG5NZkRVL0Vld2pBd0FBQUNEZ0VHUUFBQUFBQkp5QURESmhScE8vU3dDQ1VwaUp2MXNBQUNBd0JHU1FhVzVqeVRtZ0tiVGc3eFlBaEFTbjArbnZFdUJEd2ZwNUIyU1FPU2MrcWY1R0FFNVk3emorYmdGQUtIQTRIUDR1QVQ0VXJKOTNRQWFaWVMzU2xHU3Rmek1qQU41THRvVnBlSXY2VjFVQkFBUSt1OTN1MlZjRndjM3Rkc3R1dC91N2pDWVJrRUVtd21UVzdXMDcrTHNNSUtqYzNxYWp3azBzK3dnQW9hSzh2TnpmSmNBSGd2bHpEc2dnSTBuZFloTDBjUHNlUEprQlRsS1NOVXlQdE8rcHJqSHgvaTRGQU9CRERvZERaV1ZsUEprSlVtNjNXMlZsWlVFN3JFeVNETm5aMlFIOVgyK3AwNkdGKzdLMDdtQys5bFdVcVR4SUp6TUJqU25NWkZJTFc3aDZ4eVZwV0lzMFJmQWtCZ0JDbXRWcWxkbHNsb25WS3dPZTArbVV3K0VJdXVGa0tTa3BodDhlQy9nZ2cxUGY2dFdyRlJNVG82NWR1L3E3RkFBQUFBU2dtb0pNd0E0dEF3QUFBQkM2Q0RJQUFBQUFBZzVCQmdBQUFFREFJY2dBQUFBQUNEZ0VHUUFBQUFBQmh5QURBQUFBSU9BUVpBQUFBQUFFSElJTUFBQUFnSUJEa0FFQUFBQVFjQWd5QUFBQUFBSU9RUVlBQUFCQXdDSElBQUFBQUFnNEJCa0FBQUFBQVljZ0F3QUFBQ0RnRUdRQUFBQUFCQnlDREFBQUFJQ0FRNUFCQUFBQUVIQUlNZ0FBQUFBQ0RrRUdBQUFBUU1BaHlBQUFBQUFJT0FRWkFBQUFBQUdISUFNQUFBQWc0QkJrQUFBQUFBUWNnZ3dBQUFDQWdFT1FBUUFBQUJCd0NESUFBQUFBQWc1QkJnQUFBRURBSWNnQUFBQUFDRGdFR1FBQUFBQUJoeUFEQUFBQUlPQVFaQUFBQUFBRUhJSU1BQUFBZ0lCRGtBRUFBQUFRY0FneUFBQUFBQUlPUVFZQUFBQkF3Q0hJQUFBQUFBZzRCQmtBQUFBQUFZY2dBd0FBQUNEZ0VHUUFBQUFBQkJ5Q0RBQUFBSUNBUTVBQkFBQUFFSEFJTWdBQUFBQUNEa0VHQUFBQVFNQWh5QUFBQUFBSU9HWi9Gd0FBQUFEL3MxcXRNcHZOTXBsTS9pNEZqY1RwZE1yaGNNaHV0L3U3bENaQmtBRUFBQWhoWnJOWllXRmhNaGdNL2k0RmpjeGtNc2xrTXNscXRhcTh2RndPaDhQZkpUVXFocFlCQUFDRUtMUFpyUER3Y0VKTWtETVlEQW9QRDVmWkhGelBNQWd5QUFBQUlTb3NMTXpmSmNDSGd1M3pKc2dBQUFDRUlLdlZ5cE9ZRUdNd0dHUzFXdjFkUnFNaHlBQUFBSVNnWUJ0bUJPOEUwK2RPa0FFQUFBaEJyRTRXbW9McGN5ZklBQUFBQUFnNEJCa0FBQUFBQVljZ0F3QUFBQ0RnRUdRQUFBQUFCQnlDREFBQUFJQ0FRNUFCQUFEQUtTRTdyOERmSlp5dy9ZV0g5TXJjeFNxcnNQdTdsSkFUUEF0SkF3QUF3Sy9HVFoybE5kOXRVNWpOcXMrblAxSnZlN2ZiclcwN3M3VnFVNFpXYi9wQk83Tnp0WExtcEVhcFpYL2hJUzFlODIyRCsvOXhTSCt2MnYxdi9mZDY4K01WT2xSY3FyL2RlSVZYZldiT1g2clhGeXl0OGR5eUdSTjEvYmpKOVY2alRhdG1ldkt1Rzd5Nlg3QWl5QUFBQU9Da2ZmcmxlbjI5NWFjVDZuUFZ2VStwNEdCUms5U3pMNzlRTDMvd2VZUDdleHRrUmd6c3EwOVhiZEJISzlicWtyN2QxYU45VzYvNnRVMXByb2ZIanZTOHp5czRwQWVtdkM1SkdqbTRuK2Q0ZGw2QjVpeGFwZHRIWGlhYjFlSTVIaHNkNmRWOWdobEJCZ0FBQUNjbHQrQ2dwcjN6aVM3cDAwMkx2L0wrS1VoVVJMaUdYdGhiL2MvdW9yODhNVjNsalRnOHErc1piVTdvNmM2bUgzYm9pVmZlMThHaVl0MzZoOEdlNDA2WFM4V2xaWFgydlduWXhWcnk5WGVLQ2cvVG9lS1NHdHRFUllUTFpQeDFWb2ZWWWxiYmxPYlYzaDgxZkVBZnorc1Y2N1lvekdiVjFiKzd3T3VmSlZRUVpBQUFBTkJnYnJkYi8zcHRya3dtay80eThySVRDakt6bnJpN0NTdnpUcVhEcVJrZkx0YWNSYXZVUENsTzA4YmZxZzV0VXozbmY5eVpyYkVUWC9UcVdpdldiNjMxM01zUDM2NzJiVkordmU0djJlby9lbnlOYlYxdXQwckxLaVJKdS9idVY4dWtlQldYbGxkckV4VVI1bFZOd1l3Z0F3QUFnQWFidCt4cmJjallyb2ZIamxSOFRKUy95emtodTNMeTlQakw3K25uWFRucTE2dXovbjd6VmNjRmhKYko4YnIzaHVGMVhtZnlyQVdLajRuUzZDc0cxdHFtZVdKY3RmZHRVNXJyaVR1djk3elBMVGlvZTU2ZUlVbmFzeTlmbzhaUHFkWit5TzJQVlh2ZldIT0pBaGxCQmdBQUlBanMzcjFibVptWnlzL1BsOFBocUxmOW1ERmpUdnFlMlhrRmV1bTlSUnB3VGxkZGZFNjNrNzZlTDgxZjlyVmVtUE9aWEM2WDdyeHVxSzY2OUx3YTI4WEhSRlViNmxXVHliTVdLRG9pck41Mng3SmF6RXBwbGxobm0zbFR4eDEzTER1dlFIK2Q5TExYOXdsbUJCa0FBSUFBVmxGUm9mWHIxeXNySzB1eHNiRktUVTFWWkdTa0RBWkRrOTdYNVhacjBpdnZLenpNcG50SDFmM0U0bFEwWmZaQ1JZYUhhY3E0TWRXR2ZQbEtYVVBMamtxSWpaWWs5Ujg5WHJNbjNhTzBsc25IRFRFTFpRUVpBQUNBQU9WMnU3Vml4UXFWbEpUb2dnc3VVT3ZXclgxMjd6bWZmYW10bVZtYWRPY294VVJGK095K2pTa3hOc292SWFaNyt6YTYvZG9oNnR2MVRNK3hzZ3E3dnR5WTBlUUJOSmdRWkFBZ1JEbWRUaFVVRktpb3FFaVZsWlZ5dVZ6K0xna0lHRWFqVVJhTFJkSFIwVXBNVEpUSlpQSkxIVnUzYnRYQmd3YzFhTkFneGNmSCsreStPN056TldQZUV2M3UvSjQ2djJkSG45M1hHMnUrMjZaeFUyZDUxVFpyWDM2OVQwV096a1dwYjdOT2g5TlZheHVEd2FCV3lRbFY5OXk3WDBseE1VcUtpNm5XSnR4bTFhQnplMmpQdnZ4cXgxMXV0K2NhcUk0Z0F3QWhxS1NrUkh1eXM3Vm1jNmJXYnN0U1htR1JLaXJySDFNUG9Jck5ZbGF6K0dpZDB5Rk41M1ZMVjJwS2lpSWpmYnV2UjBWRmhUSXlNdFN4WTBlZmhoaEptdlRLKzZwME9CUWRFYTZaODQvZjJOSGhjSHFPMXpVQnZpbTBhZFZNWTYvNWZiM3RYcHp6bWVLaUkzWHRaUmQ2ZGQzckh2eFBuZWR6OWgrb3RZM0ZiTmFTVjZvbTYvOTJFbjlOWHA5NGwrZDFXWG5WNm1YSDdpR0RLZ1FaQUFneEpTVWwycHl4VGU4dTNhanRPZm4xZHdCd25JcEtoM2JuRldwM1hxRyt6Y3pXeUlGbnFWdW5EajROTXprNU9YSzVYR3Jac3FYUDdublVUN3R5SkVrZmZMR214dk1PcDlPemM3MnZnMHlyNUlScUcwclc1c1U1bnlrbU10eXJ0cEkwNGJhUnRaNTdiUHE3U29xTDBWOUdYbGJqZVpQeDE2Y3BLMmRPVW9XOVVvZExTcFVjSDZ1c3ZmczFhdnlVYXF1UVplM2Q3M21kblhkQVJvTkI4VEZzZ1BsYkJCa0FDQ0ZPcDFON3NyUDF6cElOMnJHMzdtRVNBTHl6UFNkZjd5N2RxSVRZYUtXM2ErZXpZV1lsSlZVYkw4YkZ4ZFhUc3ZIVnRmUnYvOUhqRldhejZ2UHBqL2l1SUI4WTJLZjJWZGtlbS82dUlzS3NkYlk1MXNyMVcvWFVqTGxhTm1OaXZXMDNmSitwMk9oSU9WMXU4VXltT21QOVRRQUF3YUtnb0VCck5tY1NZb0JHdGowblgyczJaNnFnd0hkL3Q5eEg1azVZTElIeDliYTB2RUxsRlhhLzlUK1ZIRGhjN0ZtUjdLaitvOGVyLytqeEd2UG84MHB0bnFoNVU4ZXByTUt1dVV1K1VrbFp1VzZaOEp3eXR1LzJuQU5QWkFBZ3BCUVZGV250dGl4L2x3RUVwYlhic3RUL3JBNXExcXladjBzNUpkMHk0YitLQ0xkcHhxTjNlSTVOZlhPaDU3WEQ0VHp1bUNUZGZmMndXdnNIcWwreWMzV291RVJaeDB6c256M3BIa2xWYzJHTVJxTnNWb3NlZXU1TnVkd3V2Zm5rdlhwOXdWTGRQdWtsM1hENUFOMDRiSUMvU2orbEVHUUFJSVJVVmxZcXI3REkzMlVBUVNtdnNFaDJlM0E4TVdnS2lYSFJpZ2kzVlRzMmIrblh4N1g3N2JHalFhYW0vb0ZxNHc4NzVISzVOZjdaV2JybnlCNDhhUzJUSlZVdHc3eHd4VnE5c1hDWnlpdnNldWErbTlVOE1VNFAzbnlWZW5ac3AvKzhQaytidHUzUUkyTkhIdmRVSjlRUVpBQWdoTGhjTGxZbkE1cElSYVdEWmN4VisveVphZU52OWJxdHQvMGJ5dk01ZWJHa2NabVh3OW5jWHJRTnQxbTEvdnRNNVJZYzFQMmpSK2l0ajFkcS9MUFZsNHBlOCswUG1qeHJnYzdxMkU3MzN6UkNMWk4vWFpGdTBMazkxQzYxaFI1L2FZNE9GWmNTWlB4ZEFBQUFBTkNVQ2c4WHkrMTJLem95UW1hVFVjdlhiWkVrUlVXRTFkdDM4RzJQZUhXUDNmdnk2MjA3LzltSE5PMmRUeFFaYnRPbGZYdW9UOWN6TmVINXQ1V3hmYmR1bnZDY2VuVktWNHZFT0kwYWVwRk9UMjJoekt3Y1pXYmx5T1YyeStseXllRnd5dTV3YU1pRloydk50OXVVRkJlajZNaHdyK29MUmdRWkFBQUFCTFdWNjdkcXl1eXF1VGNHZzhHelVNTEFQdDNyN1h2dkRjTWJyWTdJY0pzc1pwT0c5dTh0bTlXaVpHdXNYbmpvTnEzYW1LRWwzMnpXcW8wWk9uQ29TT1gyeW5xdjFTd2hWdGQ1dVFkT3NDTElBQUFBSUtoMVNUOU5ReTQ4VzA2blN5NlhTMkUycTNwMWFxZUxlbmV0dCsvd0FYMGF0WmE3cmgrbXRCWkpudmNHZzBIOWVuVld2MTZkUGNjcUhRNlZWVlNxc3RJaGw5c2xsNnNxZUptTVJobU5CcGxOSmxtdEZobThHQm9YekFneUFBQUFDR3JwYVMzMXdPZ3IvVjJHSktsTGVscTliU3htc3l4bXZxYlhoMzFrQUFBQUFBUWNnZ3dBQUFDQWdFT1FBUUFBQUJCd0NESUFBQUFoeU9sMCtyc0UrRUV3ZmU0RUdRQUFnQkRrY0xBNWJpZ0twcytkSUFNQUFCQ0M3SGE3Wno4VmhBYTMyeTI3M2U3dk1ob05RUVlBQUNCRWxaZVgrN3NFK0ZDd2ZkNEVHUUFBZ0JEbGNEaFVWbGJHazVrZzUzYTdWVlpXRmxURHlpUTJ4QVFBQUFocERvZER4Y1hGc2xxdE1wdk5NcGxNL2k0SmpjVHBkTXJoY0FUVmNMSmpFV1FBQUFBZ3U5MGV0Rjk0RVp3WVdnWUFBQUFnNEJCa0FBQUFBQVFjZ2d3QUFBQ0FnRU9RZ1UrNFhDNS9sd0FBQUlBZ3dtUi8rSVRUNmZSM0NRQjhaTnI0TWVwNlJodEowcHhGcS9UQ25FLzlXeEFBSUNqeFJBWStVVmxaNmU4U0FQakFvUE42ZWtKTXNHalRxcGxlZU9nMlhUM28vR3JINDJPaXRQQy9EK21wdTIrVXdXRHdVM1dCcDMyYkZOMTkvVENaakkzekZjUmk1bmV5UUtqaWJ6OTh3dUZ3cUxTMFZCRVJFZjR1QlVBVGlReTNhZXpWZzFYcGNBVFZsOHNMZW5aUzUvUTBIU291MVh1TFYzdU85KzEycG1LakltVXdLQ0EyRTR3SXMrbWxoMjl2dE91TkdqZjVoUHRFaG9kcHlnTzNLREk4VElWRnhYcGp3YktUcWlFNk1sd0xuM3RJZVFjTzZjK1BQcS9EeGFXMXRrMk9qOVVIa3grVUpQVWZQZjZrN2d2ZzFCQTgvOUxnbEplYm02dTJiZHY2dXd3QVRlU21LeTVSUW15MFBsdTFVYisvNEt3bXVZZlYwdmovYkxsY2JqbnFHUDU2L2xrZEpVa3IxMit0ZHJ4djl3NDFIajlWR1kwR3BiVkk4bXNOSldYbGVuWHVGN3JyK3NzMWF1Z0FMZjltczdMMjVUZjRlbDNTMDJRMEdtVTJtZW9NTVFDQ0UwRUdQaEVURTZPOWUvZXFWYXRXc3Rscy9pNEhRQ05ybTlKY1YxMXlyaW9kVHIzNThmSW1DekpmdlB4WW8xOXowZXFOZXZMVkQybzhseEFiclk1dFUxWHBjR3JWcGd6UDhjaHdtL3AyYTY4S2UyV0Rna3hzVktRVy92ZWhCdGZzamYrNzkxL2FYM2lveG5NTmZTSVJGUkdtVDU2ZmNESmxhZjZ5cnpXMGYyKzFhOTFDZDQ4YXBudi8vVnFEcjlYbGpOTWtTWnQvL3VXa2FnSVFtQWd5OEltWW1CaVZsWlVwTXpOVG5UcDFZanc1RUdUdSt1UGxNaG1ObXJOb3BmYmtGdmk3bkVaejZibmRaVEFZOU5WMzIxUmNXdTQ1UHJCUGQ0VlpMYXAwT0RSOXdva04xM3A4K3J2YVYzRHdoRmR6TkI0enA4U2J2bTZkbXNQZFhHNjNwcjN6aWE0YzJGY3ZmL0Q1U1YycjI1SDVXQnUrMzk0SWxRRUlOQVFaK0lUQllOQ1paNTZwakl3TS9mTExMd3d4QTRMSXhlZDBVOCtPcHl1LzhMRGVXTGk4U2UvbHpaT0V0SmJKbWozcEhxL2IxK1d5Zm1kTGtqNWZ2YW5hOGFIOWUwdXFtbWgrb3NPMWJGYXJEaGVYYXNBdC8vQzZ6emxkenRDLzd4c3RTWnIrL2lLOTgrbi9UdWlldnZMMFBUZXBUVW96cjlzLzg3ZWI2MjF6OWQrZXJ2RjRUR1M0T3FlblNaTFdmZit6MS9jRUVEd0lNdkNadUxnNHRXM2JWanQyN0ZCbFphWFMwOU9yL1lZUlFPQUpzMW4xbDVHL2x5UzlNT2RUbFZmWS9WeFI0K25VcnJYYXRHb21wOHVscnpmLzZEbmVzK1BwYXQ4bVJUL3Z5dEdmSHBrbVNWbytZNktNUm1PVFRDS1BqZ3pYZzdkY0pVbmFtWjJyOXo5ZlhVOFAvMG1NajFienhEaWYzS3R2OXc2ZWxjL2VlK2FCR3R0cytYbVgvanJwSlovVUE4RDNDREx3cVpZdFc4cGlzZWpubjM5V2NYR3hUanZ0TkNVbUp2cTdMQUFOZE9Pd0FVcU9qOVczMjNabzZUZWIvVjFPb3hweGNWOUpWY080amwwTTRNYkxMNVlremZsOGxVL3F1R2ZVY0NYRnhjamxkdXMvYjh5dmMyRUNmN3Rsd245UCtobzNqN2hFTnc2citqT2U5Vkh0VC9ndTZGbTFDRU81dmZLNHZjcE1ScVBDYkZiSkQ4UHI5dS9mcjZWTGwvcmtYbmw1ZVQ2NUQzQ3FJc2pBNTVLU2toUWVIcTZkTzNkcTI3WnRpb2lJVUVKQ2d1TGo0Mld6MldTeFdIaFNBd1NBMWkyUzlJZEJGOGpwY21ucW14LzV1NXhHMVR3eFRnUDdkai91ZUk4T3AzdUcwUzFmdTZYSjY3ajRuRzRhMktlYkpPbUR4YXUxNWVkZFRYNVBmekVhRExwNzFEQU5IOUJIa3ZUeUI1L3JyVTlXMXRnMktpSk1mYnUxbHlUZFBuRzZNbmZ2clhaKzBIazk5ZENmLzZEOHdxSWErNmUxVEZiZmJ1MzF3ZUxWY2pYeTB0bUhEaDFTU1VsSm8xNFRRTTBJTXZDTHlNaElkZW5TUlFjT0hGQnVicTZ5czdPMVo4OGVmNWNGQkwzNCtQaEd1OWFkZjd4Y0ZyTkpIM3l4Ump1emN4dnR1cWVDYTM5LzRYRWJOaHFOUnQzMXg2R1NwSGNYZmRua1QwYk9QSzJWSHJqNVNrbFMxcjU4dlRKM2NhTmRlK1hNU1kxMnJjWmdNWnYwanpGWDY2TGVYZVYydS9YZmR6N1IzQy9XMU5wKzBMazlaYk5hbEpOMzRMZ1FJMG1wemFxZTlHZnQzVjlqLzZmdXZrRXB6UkoxZm84T2V1S1Y5NVYzb09iVjNSb2lQVDFkblRwMWFyVHIxV1hMbGkzYXVqVXdsdjhHbWdKQkJuNlZrSkNnaElRRU9aMU9GUmNYeTI2M3E2S2k0b1JYOHdIZ25lTGk0a2E1VHI5ZW5YVk9sek5VZUxoWXI4MWIwaWpYUEZVa3hjZm9zbjY5ampzK1ltQmZuWjdhUW52M0YycitzcStidElibWlYRjY2dTRiRlc2enl1RjBLcTFGa3I1NCtUSFBISnpJY0p0S3lpb2FmUDNhOW00eEc0MXExU3loMWpaR2cwR3B6UnQzT0hCOFRKUWUvK3NmMWZXTTArUndPdldmTiticjB5ODMxTm5uNkdJTGNUR1JNaG1OY3Y3bTM0elVJd3N3N05wYjg5Q3JLYk1YNmg5anJsYVBEcWRyNXVOM2FmS3MrVUUzTkJJSUJRUVpuQkpNSnBOaVkyUDlYUVlROURJeU11cHZWQStiMWFJN3JoMGlTWHJwL1VVcUtTdXZwMGRnR1h2MTcyV3pXclFoWTd0NmRXcm5PYjR4WTdzS0R4ZnJsYm1MVmVtbytXbE1mVTg2eGs1OFVSbmJkOWZaSmlvaVRFL2ZlNU1TNDZKVjZYQm82cHNmNmY2YlJuak94MFpGNnJYSDc5QTNtMy9TOVBjKzArR1NNcTkrcnZLS1NqMzgvTnVTcEJXMTdIMlRIQityRHlZL0tFa2FOVzd5Y2VmTkpwTm5ia3BqNk5BMlZSUHYrS09TNDJOMXVLUk0vNXoybHI3ZHRxUE9QajA2bks1MnJWdElraUxDYkdyZkprVVpPNnIvbVhZL3M0MGs2WWNkTlQvcFg3ZjFaOTB5NGIrYWNOczE2dDYrclNiY05sTGR6bXlqYWU5OFV1dG5DK0RVU2cyMEVRQUFJQUJKUkVGVVE1QUJBSnlRUHc3cHIrYUpjZnBwVjQ1V3J2OWU0VFpyclczTkpxUG5mRmtBckdqV0pUMU5sL1R0THFmTHBlZmUra2h2UEhHMzU5ek83RnlObmZpaTl1VWZyTFYvZmJ2VTIrMk9PczlIUllUcHFidHZWSnRXemVSMnV6WHg1ZmUxWTgrK2FtMEc5dTJtcExnWURibndiSjNmczZPZWYrY1RMZjdxMjNwL05vZlRxUlhydDZyajZhbEtiOTFTdTNQelZXR3ZyTGRmVGRkb0RJUFBQMHYzM1hpRnJCYXpzdmJ1MTkrbnpsSjJYdjE3RU4xOHhVQkpVdjdCdzBxS2kxSGY3dTJyQlpuVTVvbEtpbzlSenY0RHl0bC9vTmJyNUI4OHJMdWZucUUvWDNXcHJydXN2NjY0dUsvT2JKT2loNTkvdTFHSG1nRm9PZ1FaQU1BSnVmYjNGMHFxbXNQeDJZc1AxOW4ycWt2UDAxV1huaWZwNVBkMDhZVUx6dW9zU1hyM3N5LzFTODd4dzVMMjdpK3NzMzlOVHpHOGxSUVhvMy9mZDVOT1QyMGh0OXV0cVc5K3BCWHJ0aWl0WlhLMWRoOHUrVXA3Y2d0MDN3M0QxU0lwWGcrTnVWcURMemhMejd3eFh6bDV0WDl4UCtxZVVjUFZ2azJLWHB6em1kNWQ5R1dENjIyb2lEQ2I3aGsxVElQTzZ5bEpXcnZsSnowNi9kMXFHNDdXNXF5TzdkUzlmVnU1WEM0OThzSTcrdSs0TWJybzdDN1ZoamYyNjFYMUdhN2JXdi9lTWk2WFN5KzkvN2wyN01uVkE2T3ZWSWUycVdyZElwa2dBd1FJZ2d3QTRJUllMY0g3VDhlOHBWK3BWNmQybWpuZnQvTiswbG9tNjVuN1JxdDVZbHpWTXN1dno5ZkgvMXRYYS91MVczN1NUZjk0VnJlUHZFeVhYM1NPZW5WSzE4ekg3OUtyY3hkcjdoZHI2bHlKcS9XUitTTTdjM3kvUUVQbjlEVDlZOHpWYXBXY0lJZlRxUmtmTHRFN24vMVBiaTlYRGl1cnFGQ0Z2VkxMMW03UmxwOTNLV1A3Ym5WT1QxUEgwMU05dzhpT2JtSzZmSjMzcThwOThkVzMycE9icnc1dFU3VWhJL1BFZnpBQWZoRzgveG9CQUpxRU4wOVdqczRWbWJOb2xWNlk4MmxUbDlSb2Nnc082dTUvdmVyVGVSTG5kRGxELzd6MUdzVkVSY2poZE9xcEdYUDFoUmREeGNvcTdIcm1qZmxhdWVGN2pidmwvNVFZRjYyL1hqdEVGL1h1cW4vTitLREdZVzVKY1RHS0NMTkprakt6amwvdDYxanYvT3R2OWRZd2IrbFhlbTl4L1J0MG1rMG1YVC8wSXQwNGJJQ01ScVAyN2kvVVk5UGZQVzV1UzMxKzJMRkhrMTU1WHovc3JBb3RpMVp2Vk9mME5GMTV5WGw2NHVYMzFLdFRPNlcxU05MdWZmbmE5RVBkYzIxcXVuWnRjMm9BbkpvSU1nQUFITU5YaXhkWUxXYmQrb2ZCdXVxU2MyVXdHSFNvdUVRVHByMnRiMy9jZVVMWFdiZjFaOTMwejJmMXdFMGoxSzlYWjNWSlQ5T014KzdVdjE2YnF5VmZmMWV0YmNmVFV5VlZ6ZVVwT0ZqekhpdEhIVjI5ckM0eFVSSDF0dW1jbnFiN2J4cWh0aW5OSlVsTHZ2NU9rMmZOYi9DcWE4Zk8wVm42elhlNjlRK0ROYkJQTjgxZXVFeC91bXFRSkduaGlyVU51amFBd0VLUUFRRDQzRzEvR0t3ckJ2YlZCNHRYNjlVUHYvQjNPWTFtOXBQMzFubis4MVViOWVZbks5U3VkUXY5ODlaclBGL3VkMmJuYXR5enMrcWRnMU9idzhXbCtzZTB0elI4UUIvOTlkb2hjcmxjK3ZHWDdPUGE5VCs3aXlScDI4NzZuenljN0p5bXlIQ2J4dnpmN3pSc1FCOFpEUWJ0THp5a3lXOHMwSnJ2dHAzVWRZOVZVbGFoRDVkK3BSc3VINkIvM1h1VFdpVW5LTC93c0JZdS82YlI3Z0hnMUVXUUFRRDQzSWlCZlJWbXMrci9CcDBmVkVFbTdjajhrOXJFeDBaSmtpN3MxZGtUWXVZdisxb3Z6UG5zaEZjUXE4bUM1ZDlvODArL0tQWEk4S3BqV2N3bW5kZWphdW5rZm1kMVVsSjhqUElMRDUvMFBYK3JmWnNVWFhGeEg1M1Q5VXdseGNYSTVYWnIzdEt2OWZJSG42dTB2T0Y3MzlUbW5VLy9weUg5emxhcjVLb25TSzkrK0lYS0crSFBFc0NwanlBREFQQzVlY3UrMFlpTCsrakRKVi81dTVSRzVlMVRqTmNYTEZPcjVBUjk4ZlYzV3J2bHAwYXRZV2Qycm5abUh6K1JmMER2cm9vTXI1b2ZFMjZ6NnU0L1hxNS9QdisyMXhQdHZmRi9sNTZudjR5OFRDYWowWFBzdWJjKzByeWxUYmVCYUhtRlhWbDc5eXN4TGxxU1ZPVGx2am9BQWg5QkJnRFE2T3I3UWovOXZjODAvYjNQZkZUTnFjZnRkdXVKVjk3MzJmMnNGck5uL3NqSEs5ZnB3bDZkMWE5WFo5MXg3UkE5OS9iSEozMTlvOEdnTy85NHVVWU03Q3VYMjYzbjMvbEVmYnUzVjY5TzZicDk1R1d5bUV5YXYvd2IyU3ZyM2tlbkljYU92RXc5TzU0dWw4c2xvOUdvUjIrL1ZsUGYvRWdmTVU4R0NIckcrcHNBQUlCQWR2V2dDOVE4TVU3bDlrcTkrdUVYZXVxMXVYSzUzYnJxMHZQMDZGK3U5VHpOYUtpeDEveStLc1M0WEhyeWxmZjEzdUxWZW5ES0cxcjZ6WGV5bU0yNi9kb2hldStaQnpUMm10L3JuQzVuZUxWSXdHOFpESWJqanYzcHlrdDE5YUR6NVhLNTlNOXBiK3UxK1V0a05wbjB0eHV2MEgvK2RyTzZuZG5HMDdiUzRkQzNQKzQ4NGNVVUFKeTZlQ0lEQURqbGpiNWlvRzRhUHZDRSt4MWRCdG9iZ2JCaFowUDA2cFN1MFNPcS91emUvSGlGQ2c4WGEvV21IL1QwYTNOMS8rZ3JkVkh2cnVyZDVVd3RYN2U1MnZMRFJvT2h4djFvREFhRHpDYWpMR2F6ckphcS94M3ROMlgyUWkwK3NuUjBwY09weDZiUDBmSjFXelgyNnNGS2FaYW9rWVA3YWVUZ2ZwSWtlNlZEaFllTDVYYTdkZlEyYmxXOU1NZ2dpOFVrNjVGN1dDeG1QZi91cDVyN3hacXEyb3hHM1hIZEVGMDU4RnhKMHVUWkM3VnFVNFpXYmNyUUw5bDV1bWZVTUozZE9WMW5kMDVYYnNGQmJkcTJRN3YzNW12aDhtOTBzS2hVSGRxbXFxekNMcGZMSmFmTEpVbWVuMGVTZnQ2VjA2aWZBWUNtUVpBQkFKenlYRzYzWEVlK2NNSjc2YTFiYXVJZGY1VFpaTktPUGZ2MDdtZGZlczU5dG1xamZzbkowejJqaHF0OW14UU52YkMzaGw3WTIzTisrV3RQeU8xMmU3N29Hd3dHR1F3R0dYL3paS1NvcEV3ajduNVNUN3p5dmhhdjJYUmNEVjl1K0Y1ck52MmdIaDNhcXQ5Wm5kVTVQVTB0RXVNVUV4V2g1b2x4WHYwY0RxZFRYeHk1ZGx4MHBCNGFjN1hPNlhLR0pHbkdoMTlVRzBhMmN2MVdiY2pJMVBBQmZUVHNvblBVSWlsZWc4OC95OHMvTVdueG1rMCtIZllIb09FSU1nQ0FVOTRiQzVicGpRWEwvRjFHd0xGWVRMSmF6Q29wcTlERHo3K3RTa2YxT1NvLzdOaWpNWTgrcis3dDIrcUNuaDNWdmsyS21pZkdLU0xNSnJQWkpMUEpKS1B4U0hneEdHUlExZndldHlTNTNYSzUzVnErYm9zcUhZNGFROHhSVHBkTEd6SzJhMFBHZHM4eHE4VXNpOWtzazlFZ2srYytSaG1OUndMVGtmc2FEUVk1bkM0ZExpbVR4V3pXZjhlTlVWckxaTmtySFhwNjVvYzFiaDVhWEZxdXR6NVpxYmMrV2FuVTVvbnFrbjZhVG11VnJGYk5FcFVRRTZXWXFBaUYyNnl5V3N3eW1VeFZOVHFkVllISmk4MUlnNVhWYXBYWi9PdWZDUUtiMCttVXcrR1EzVzczZHlsTmhpQURBRUF0THI3bEgvSm1UYStCZjU2ZzQyZHdOQTZuMDZYRHhhVU42dnZEamoxNmZjRXliZm5wRjJYOVpqbm1ZMzMzNDA1OTUrTzVJL1pLeHdsUC9xOTBPUFR3Qysvbzc3ZGNwU216RjFRYkNsZWJQYmtGMnBOYjBOQXlRNExaYkZaWVdGaU44NUFRdUV3bWswd21rNnhXcThyTHkrVndOUDVpRy81R2tBRUFvQlpPTDRlek5lV3d0K3k4QWwxK3g4UUc5NS85MGZKR3JNYi9kdXpacHpHUFB1L3ZNb0tHMld4V2VIaTR2OHRBRXpJWURBb1BEMWRaV1ZuUWhSbFdMUU1BQUFoUllXRmgvaTRCUGhLTW56VkJCZ0FBSUFSWnJWYUdrNFVRZzhFZ3E5WHE3eklhRlVFR0FBQWdCSm5OekRBSU5jSDJtUk5rQUFBQVFoQ3JrNFdlWVB2TUNUSUFBQUFBQWc1QkJnQUFBRURBSWNnQUFBQUFDRGdFR1FBQUFBQUJoeUFEQUFBQUlPQVFaQUFBQUFLWTIrMzJkd2toYTMvaEliMHlkN0hLS3V6K0xpVWtCZGRpMGdBQUFDSENZckZJa2twS1NoUVZGZVhuYXFxTW16cExhNzdicGpDYlZaOVBmNlRlOWxsNzkrdTl4YXUxL3Z1ZmxWOTRXRGFyUmQzT2FLUFJJeTdSbWFlMWFuQWQrd3NQYWZHYWJ4dmMvNDlEK252VjduL3J2OWViSDYvUW9lSlMvZTNHSzd6cU0zUCtVcjIrWUdtTjU1Yk5tS2pyeDAydTl4cHRXalhUazNmZDROWDlnaGxCQmdBQUlBQWxKU1ZKa2dvTEMwK0pJUFBwbCt2MTlaYWZ2RzcvODY0Y2paMzRva3hHbzg3cTJFNW5kejVETy9mczA1cnZ0bW5kOTVsNmJ0eWYxZW4wMWcycVpWOStvVjcrNFBNRzlaVzhEeklqQnZiVnA2czI2S01WYTNWSjMrN3EwYjZ0Vi8zYXBqVFh3Mk5IZXQ3bkZSelNBMU5lbHlTTkhOelBjenc3cjBCekZxM1M3U012azgxcThSeVBqWTcwNmo3QmppQURBQ0hFYURUS1pqR3JvdExoNzFLQW9HT3ptR1UwK203VWZtSmlvdUxpNHZUOTk5OHJKU1hGcC9mK3JkeUNnNXIyemllNnBFODNMZjdLdXljaGgwdEtOYUIzVi8zMXVpR0tqZnIxaS9rYkM1ZnB0WGxMOU9yY3hacDgveTBOcXFmckdXMjBjdVlrcjl0dittR0hubmpsZlIwc0t0YXRmeGpzT2U1MHVWUmNXbFpuMzV1R1hhd2xYMytucVBBd0hTb3VxYkZOVkVTNFRNZDhQbGFMV1cxVG1sZDdmOVR3QVgwOHIxZXMyNkl3bTFWWC8rNENyMytXVUVLUUFZQVFZckZZMUN3K1dydnpDdjFkQ2hCMG1zVkh5MnExK3V4K0JvTkI1NTU3cmhZdFdxUU5HemFvVjY5ZWZna3picmRiLzNwdHJrd21rLzR5OGpLdmcwem45TlBVcTFQNmNjZXYrZDBGbWpsL3FiN2Z2cnV4U3oxT3BjT3BHUjh1MXB4RnE5UThLVTdUeHQrcURtMVRQZWQvM0ptdHNSTmY5T3BhSzladnJmWGN5dy9mcnZadFVuNjk3aS9aNmo5NmZJMXRYVzYzU3NzcUpFbTc5dTVYeTZSNEZaZVdWMnNURlJIbVZVM0JqaUFEQUNFa09qcGE1M1JJSThnQVRlQ2NEbWsrSCtJVkZ4ZW5zODgrVyt2WHIxZCtmcjQ2ZCs2c2hJUUVSVVpHeW1BdytLU0dlY3UrMW9hTTdYcDQ3RWpGeDNqLzg0Y2RNMVRxV0RhcnBlcnBSUk12WXJBckowK1B2L3llZnQ2Vm8zNjlPdXZ2TjE5MVhFQm9tUnl2ZTI4WVh1ZDFKczlhb1BpWUtJMitZbUN0YlpvbnhsVjczemFsdVo2NDgzclArOXlDZzdybjZSbVNwRDM3OGpWcS9KUnE3WWZjL2xpMTl5Znl0Q21ZRVdRQUlJUWtKaWJxdkc3cCtqWXpXOXR6OHYxZERoQTAyclZLMG5uZDBqM3pWbndwUGIzcXZsOTk5WlZXcjE3dGRiOHhZOGFjOUwyejh3cjAwbnVMTk9DY3JycjRuRzRuZlQxSjJyRW5WdzZuVXgwYk9EL0dHL09YZmEwWDVud21sOHVsTzY4YnFxc3VQYS9HZHZFeFVkV0dldFZrOHF3RmlvNElxN2Zkc2F3V3MxS2FKZGJaWnQ3VWNjY2R5ODRyMEY4bnZlejFmWUlkUVFZQVFvakpaRkpxU29wR0RqeEw3eTdkU0pnQkdrRzdWa2thT2ZBc3BmcHhua3BjWEp3R0R4NnNnb0lDNWVmbnE3S3lzc252NlhLN05lbVY5eFVlWnRPOW8rcCthbkVpM3Y1MHBTUnAyRVc5RysyYXZ6Vmw5a0pGaG9kcHlyZ3gxWVo4K1VwZFE4dU9Tb2lObGlUMUh6MWVzeWZkbzdTV3ljY05NUXQxQkJrQUNER1JrWkhxMXFtREVtS2p0V1p6cHRadXkxSmVZUkVMQUFBbndHWXhxMWw4MVZETjg3cWxLelVsUlpHUi9sMUp5bUF3S0NrcHlXZFBoZVo4OXFXMlptWnAwcDJqRkJNVjBTalgvT0tyYjdYazYrOTBWc2QydXZUY0hvMXl6ZG9reGtiNUpjUjBiOTlHdDE4N1JIMjdudWs1VmxaaDE1Y2JNM3cySERCWUVHUUFJQVJGUmtZcXZWMDd4Y2ZGcWY5WkhXUzMyK1Z5dWZ4ZEZoQXdqRWFqckZhcm9xS2lsSmlZS0pQSjVPK1NmR3BuZHE1bXpGdWkzNTNmVStmMzdOZ28xL3oyeDUzNjEyc2ZxbVZ5dkNiY2RrMkR2dFN2K1c2YnhrMmQ1VlhickgzNTlUNFZPVG9YSlR1dm9NNTJEcWVyMWpZR2cwR3RraE9xN3JsM3Y1TGlZcFFVRjFPdFRiak5xa0huOXRDZWZkV2ZrcnVPekJNaTROU01JQU1BSWNwa01xbFpzMlpxMXF5WnYwc0JFR0FtdmZLK0toME9SVWVFYStiODR6ZDNkRGljbnVOMVRZSS9LbVBIYm8yYk9rdlJrZUY2NXI2YlQyalJnR08xYWRWTVk2LzVmYjN0WHB6em1lS2lJM1h0WlJkNmRkM3JIdnhQbmVkejloK290WTNGYk5hU1Y2b202LzkyRW45TlhwOTRsK2QxV1huVjZtVzJXaFpHQ0hVRUdRQUFBSnlRbjNibFNKSSsrR0pOamVjZFRxZG45L3I2Z3N4UHUzSjAvMzltS3N4bTFaUUhibEZxODdvbndkZWxWWEpDdFEwbGEvUGluTThVRXhudVZWdEptbkRieUZyUFBUYjlYU1hGeGVndkl5K3I4YnpKK092VGxKVXpKNm5DWHFuREphVktqbzlWMXQ3OUdqVitTclZWeUxMMjd2ZTh6czQ3SUtQQm9QZ1lOc0NzQ1VFR0FBQUFKNlN1NVgvN2p4NnZNSnRWbjA5L3BON3I3Tml6VC9jOTg1cHNWb3VtUHZBbnBiVk1ic1FxRzgvQVByV3Z5UGJZOUhjVkVXYXRzODJ4VnE3ZnFxZG16Tld5R1JQcmJidmgrMHpGUmtmSzZYS0xaekxISThnQUFBQ2d5WldXVjhob01Dak1WclZwNks2Y1BOMzc3OWRrdFpnMTlZRS9xWFdMMmhjcCtHM2ZRSGJnY0xGblJiS2pqczdWYWQ4bVJkUC9PVmJ6cG81VFdZVmRjNWQ4cFpLeWN0MHk0VGs5OU9lcjFhRnRTbzNMTW9jcWdnd0FBQUNhM0MwVC9xdUljSnRtUEhxSEpPbWVmODlRNGVGaTllbDJwdVl1cVhtSTJ0M1hENnV4YnlEN0pUdFhoNHBMbEhYTXhQN1prKzZSVkRVWHhtZzB5bWExNktIbjNwVEw3ZEtiVDk2cjF4Y3MxZTJUWHRJTmx3L1FqY01HK0t2MFV3NUJCZ0FBQUUwdU1TNWFFZUUyei91Q2cwV1NwRzgyLzFScm42TkI1cmQ5QTluR0gzYkk1WEpyL0xPemRNK1IvWGVPRHFrcnE3QnI0WXExZW1QaE1wVlgyUFhNZlRlcmVXS2NIcno1S3ZYczJFNy9lWDJlTm0zYm9VZkdqanp1cVU0b0lzZ0FBQUNnMGRRMmYyYmErRnU5YXVkTjM1UGhXV3JlaXlXTnl5cnNYbDNUN1VYYmNKdFY2Ny9QVkc3QlFkMC9lb1RlK25pbHhqOWJmYW5vTmQvK29NbXpGdWlzanUxMC8wMGoxREk1M25OdTBMazkxQzYxaFI1L2FZNE9GWmNTWkVTUUFRQUFRQkFyUEZ3c3Q5dXQ2TWdJbVUxR0xWKzNSWklVRlJGV2I5L0J0ejNpMVQxMjc4dXZ0KzM4WngvU3RIYytVV1M0VFpmMjdhRStYYy9VaE9mZlZzYjIzYnA1d25QcTFTbGRMUkxqTkdyb1JUbzl0WVV5czNLVW1aVWpsOXN0cDhzbGg4TXB1OE9oSVJlZXJUWGZibE5TWEl5aUk4TzlxaTlZRVdRQUFBQVF0RmF1MzZvcHN4ZEtxdHBZMG4xa2s4bUJmYnJYMi9mZUc0WTNXaDJSNFRaWnpDWU43ZDliTnF0RnlkWll2ZkRRYlZxMU1VTkx2dG1zVlJzemRPQlFrY3J0bGZWZXExbENySzd6Y2crY1lHYkl6czUyKzdzSUJMZlZxMWVyZGV2V1NrdEw4M2NwQUFEZ2lPam8wQmlhbEptMVZ4OHUvVXBPcDBzdWwwdGhOcXQ2ZFdxbmkzcDM5WGt0V3pPemxOWWlTVEZSRWJXMnFYUTRWRlpScWNwS2gxeHVsMXl1cXEvcUpxTlJScU5CWnBOSlZxdEZZUTNjSkxPb3FLaEIvZnd0SlNYbHVMR0FQSkVCQUFCQTBFcFBhNmtIUmwvcDd6SWtTVjNTNi8rbHJzVnNsc1hNVjNSdkdQMWRBQUFBQUFDY0tJSU1BQUFBZ0lCRGtBRUFBQUFRY0FneUFBQUFJY2pwZFBxN0JQaFlzSDNtQkJrQUFJQVE1SEE0L0YwQ2ZDellQbk9DREFBQVFBaXkyKzJlUFZVUS9OeHV0K3gydTcvTGFGUUVHUUFBZ0JCVlhsN3U3eExnSThINFdSTmtBQUFBUXBURDRWQlpXUmxQWm9LWTIrMVdXVmxaMEEwcms5Z1FFd0FBSUtRNUhBNFZGeGZMYXJYS2JEYkxaREw1dXlRMEFxZlRLWWZERVhURHlZNUZrQUVBQUlEc2RudFFmK2xGOEdGb0dRQUFBSUNBUTVBQkFBQUFFSEFJTWdBQUFBQUNEa0VHQUFBQVFNQWh5QUFBQUFBSU9BUVpBQUFBQUFHSElBTUFBQUFnNEJCa0FBQUFBQVFjZ2d3QUFBQ0FnRU9RQVFBQUFCQndDRElBQUFBQUFnNUJCZ0FBQUVEQUljZ0FBQUFBQ0RnRUdRQUFBQUFCaHlBREFBQUFJT0FRWkFBQUFBQUVISUlNQUFBQWdJQkRrQUVBQUFBUWNBZ3lBQUFBQUFJT1FRWUFBQUJBd0NISUFBQUFBQWc0QkJrQUFBQUFBWWNnQXdBQUFDRGdFR1FBQUFBQUJCeUNEQUFBQUlDQVE1QUJBQUFBRUhBSU1nQUFBQUFDRGtFR0FBQUFRTUFoeUFBQUFBQUlPQVFaQUFBQUFBR0hJQU1BQUFBZzRCQmtBQUFBQUFRY2dnd0FBQUNBZ0VPUUFRQUFBQkJ3Q0RJQUFBQUFBZzVCQmdBQUFFREFJY2dBQUFBQUNEZ0VHUUFBQUFBQmh5QURBQUFBSU9BUVpBQUFBQUFFSElJTUFBQUFnSUJEa0FFQUFBQVFjQWd5QUFBQUFBSU9RUVlBQUFCQXdESDd1d0FBQUFENGw5VnFsZGxzbHNsazhuY3BPRWxPcDFNT2gwTjJ1OTNmcFRRNWdnd0FBRUNJTXB2TkNnc0xrOEZnOEhjcGFDUW1rMGttazBsV3ExWGw1ZVZ5T0J6K0xxbkpNTFFNQUFBZ0JKbk5ab1dIaHhOaWdwVEJZRkI0ZUxqTTV1Qjlia0dRQVFBQUNFRmhZV0grTGdFK0VNeWZNMEVHQUFBZ3hGaXRWcDdFaEFpRHdTQ3IxZXJ2TXBvRVFRWUFBQ0RFQlBOd0l4d3ZXRDl2Z2d3QUFFQ0lZWFd5MEJLc256ZEJCZ0FBQUVEQUljZ0FBQUFBQ0RnRUdRQUFBQUFCaHlBREFBQUFJT0FRWkFBQUFBQUVISUlNQUFBQS9DWTdyOERmSlp5dy9ZV0g5TXJjeFNxcnNQdTdsSkFXbkl0S0F3QUFvTW4wSHoyKzFuTVQ3N2hlL2M3cVZPdDV0OXV0YlR1enRXcFRobFp2K2tFN3MzTzFjdWFrUnFscmYrRWhMVjd6YllQNy8zRklmNi9hL1cvOTkzcno0eFU2VkZ5cXY5MTRoVmQ5WnM1ZnF0Y1hMSzN4M0xJWkUzWDl1TW4xWHFOTnEyWjY4cTRidkxwZktDRElBQUFBNElTWlRTWmRmbEh2NDQ2M1NrNm9zOTlWOXo2bGdvTkZUVkxUdnZ4Q3ZmekI1dzN1NzIyUUdUR3dyejVkdFVFZnJWaXJTL3AyVjQvMmJiM3ExemFsdVI0ZU85THpQcS9na0I2WThyb2thZVRnZnA3ajJYa0Ztck5vbFc0ZmVabHNWb3ZuZUd4MHBGZjNDUlVFR1FBQUFKd3dzOW1rdTY4ZmRzTDlvaUxDTmZUQzN1cC9kaGY5NVlucEttL0U0VmxkejJoelFrOTNOdjJ3UTArODhyNE9GaFhyMWo4TTloeDN1bHdxTGkycnMrOU53eTdXa3ErL1UxUjRtQTRWbDlUWUppb2lYQ2JqcnpNNXJCYXoycVkwci9iK3FPRUQrbmhlcjFpM1JXRTJxNjcrM1FWZS95eWhpQ0FEQUFBQW41bjF4TjMrTGtHVkRxZG1mTGhZY3hhdFV2T2tPRTBiZjZzNnRFMzFuUDl4WjdiR1RuelJxMnV0V0wrMTFuTXZQM3k3MnJkSitmVzZ2MlRYT2l6UDVYYXJ0S3hDa3JScjczNjFUSXBYY1dsNXRUWlJFV0ZlMVJRcUNESUFBQUFJR2J0eTh2VDR5Ky9wNTEwNTZ0ZXJzLzUrODFYSEJZU1d5Zkc2OTRiaGRWNW44cXdGaW8rSjB1Z3JCdGJhcG5saVhMWDNiVk9hNjRrN3IvZTh6eTA0cUh1ZW5pRkoyck12WDZQR1Q2bldmc2p0ajFWNzMxaHppWUlGUVFZQUFDQUk3TjY5VzVtWm1jclB6NWZENGFpejdaZ3hZMDc2Zmc2SFUxUGZYQ2lMMmF3V2lYRTZ0MGVIZXVmSCtOdjhaVi9yaFRtZnllVnk2YzdyaHVxcVM4K3JzVjE4VEZTMW9WNDFtVHhyZ2FJand1cHRkeXlyeGF5VVpvbDF0cGszZGR4eHg3THpDdlRYU1M5N2ZaOVFRWkFCQUFBSVlCVVZGVnEvZnIyeXNySVVHeHVyMU5SVVJVWkd5bUF3Tk9sOUhVNm41aTM5MnZOKzJydWY2cVpoRit2RzRSYzM2WDFQeHBUWkN4VVpIcVlwNDhaVUcvTGxLM1VOTFRzcUlUWmFVdFhLY0xNbjNhTzBsc25IRFRGREZZSU1BQUJBZ0hLNzNWcXhZb1ZLU2twMHdRVVhxSFhyMWo2NTc0ZFR4aWttS2x4R28xSDVoWWUxOUp2dk5IUCtVcjAyZjRsU1d5UnFZSi91UHFtaklSSmpvL3dTWXJxM2I2UGJyeDJpdmwzUDlCd3JxN0RyeTQwWlRSNDZneFZCQmdCQ2xOUHBWRUZCZ1lxS2lsUlpXU21YeStYdmtvQ0FZRFFhWmJGWUZCMGRyY1RFUkpsTUpyL1ZzblhyVmgwOGVGQ0RCZzFTZkh5OHorNmJHQmZ0ZWQwOE1VN1hYZFpmc1ZHUmVucm1oL3JnaXpVK0R6SnJ2dHVtY1ZObmVkVTJhMTkrdlU5RmpzNUZxVyt6VG9mVFZXc2JnOEhnR1dxWHRYZS9rdUppbEJRWFU2MU51TTJxUWVmMjBKNTkrZFdPdTl4dXp6VlFPNElNQUlTZ2twSVM3Y25PMXByTm1WcTdMVXQ1aFVXcXFLeDdURDJBS2phTFdjM2lvM1ZPaHpTZDF5MWRxU2twaW96MC9mNGVGUlVWeXNqSVVNZU9IWDBhWW1welNkL3UrdmZyODdSalQ2N1A3OTJtVlRPTnZlYjM5Ylo3Y2M1bmlvdU8xTFdYWGVqVmRhOTc4RDkxbnMvWmY2RFdOaGF6V1V0ZXFacXMvOXRKL0RWNWZlSmRudGRsNVZXcmx4Mjdod3lPUjVBQmdCQlRVbEtpelJuYjlPN1NqZHFlazE5L0J3RFZWRlE2dER1dlVMdnpDdlZ0WnJaR0RqeEwzVHAxOEhtWXljbkprY3ZsVXN1V0xYMTYzOXBZTFdZWkRRYnB5Tk1FWDJxVm5GQnRROG5hdkRqbk04VkVobnZWVnBJbTNEYXkxbk9QVFg5WFNYRXgrc3ZJeTJvOGJ6TCsralJsNWN4SnFyQlg2bkJKcVpMalk1VzFkNzlHalo5U2JSV3lyTDM3UGErejh3N0lhREFvUG9ZTk1PdENrQUdBRU9KME9yVW5PMXZ2TE5tZ0hYdnJIaklCb0g3YmMvTDE3dEtOU29pTlZucTdkajRkWmxaU1VyVUpZMXhjWEQwdGZlUDc3YnZsZExtVTN1clVDRmFOWVdDZmJyV2VlMno2dTRvSXM5Ylo1bGdyMTIvVlV6UG1hdG1NaWZXMjNmQjlwbUtqSStWMHVjVXptZG9aNjI4Q0FBZ1dCUVVGV3JNNWt4QUROS0x0T2ZsYXN6bFRCUVcrL1h2bFB2TGt3Mkx4N1ZmZHJabFpLanhjWE8xWXdjRWlUWjQxWDVKMGVmL2VudU9sNVJVcXI3QTMrRjRuMi85VWN1QndzV2RGc3FQNmp4NnYvcVBIYTh5anp5dTFlYUxtVFIybnNncTc1aTc1U2lWbDVicGx3blBLMkw3YmN3N1Y4VVFHQUVKSVVWR1IxbTdMOG5jWlFOQlp1eTFML2MvcW9HYk5tdm03bENhM2J1dlB1dnVUbGVyWm9hMmFKOFhyVUZHSjFtNzlXZVVWZGwzU3Q3dUdIaE5rYnBud1gwV0UyelRqMFRzOHg2YSt1ZER6MnVGd0huZE1rdTYrZmxpdC9RUFZMOW01T2xSY29xeGpKdmJQbm5TUHBLcTVNRWFqVVRhclJRODk5NlpjYnBmZWZQSmV2YjVncVc2ZjlKSnV1SHlBYmh3MndGK2xuN0lJTWdBUVFpb3JLNVZYV09Udk1vQ2drMWRZSkxzOU9KNGMxS2RueDlPMWFkc08vYkJ6ajlaL242bUljSnM2dEVuUmtQNjlOZWpjSHRYYUpzWkZLeUxjVnUzWXNYdlAxSGJzYUpDcHFYK2cydmpERHJsY2JvMS9kcGJ1R1RWY2twVFdNbGxTMVRMTUMxZXMxUnNMbDZtOHdxNW43cnRaelJQajlPRE5WNmxueDNiNnordnp0R25iRGoweWR1UnhUM1ZDR1VFR0FFS0l5K1ZpZFRLZ0NWUlVPa0ptQ2ZNZTdkdnF1Yi8vMmF1MjA4YmZldHl4WXllNE42Ui9RM2srSHkrV05DN3pjamliMjR1MjRUYXIxbitmcWR5Q2c3cC85QWk5OWZGS2pYKzIrbExSYTc3OVFaTm5MZEJaSGR2cC9wdEdxR1h5cjZ2UURUcTNoOXFsdHREakw4M1JvZUpTZ3N3eENESUFBQUFJT29XSGkrVjJ1eFVkR1NHenlhamw2N1pJa3FJaXd1cnRPL2kyUjd5NngrNTkrZlcybmYvc1E1cjJ6aWVLRExmcDByNDkxS2ZybVpydy9OdksyTDViTjA5NFRyMDZwYXRGWXB4R0RiMUlwNmUyVUdaV2pqS3pjdVJ5dStWMHVlUndPR1YzT0RUa3dyTzE1dHR0U29xTFVYUmt1RmYxQlR1Q0RBQUFBSUxPeXZWYk5XVjIxZHdiZzhIZ1dSekJtODA2NzcxaGVLUFZFUmx1azhWczB0RCt2V1d6V3BSc2pkVUxEOTJtVlJzenRPU2J6VnExTVVNSERoV3AzRjVaNzdXYUpjVHFPaS8zd0FrRkJCa0FBQUFFblM3cHAybkloV2ZMNlhUSjVYSXB6R1pWcjA3dGRGSHZydlgySFQ2Z1Q2UFdjdGYxdzVUV0lzbnozbUF3cUYrdnp1clhxN1BuV0tYRG9iS0tTbFZXT3VSeXUrUnlWUVV2azlFb285RlBBYm1YQUFBZ0FFbEVRVlFnczhra3E5VWlneGRENDBJRlFRWUFBQUJCSnoydHBSNFlmYVcveTVBa2RVbFBxN2VOeFd5V3hjeFg4eFBCUGpJQUFBQUFBZzVCQmdBQUFFREFJY2dBQUFBQUNEZ0VHUUFBZ0JEamREcjlYUUo4S0ZnL2I0SU1BQUJBaUhFNDJCZzNsQVRyNTAyUUFRQUFDREYydTkyenJ3cUNtOXZ0bHQxdTkzY1pUWUlnQXdBQUVJTEt5OHY5WFFKOElKZy9aNElNQUFCQUNISTRIQ29ySytQSlRKQnl1OTBxS3lzTDJtRmxFaHRpQWdBQWhDeUh3NkhpNG1KWnJWYVp6V2FaVENaL2w0U1Q1SFE2NVhBNGduWTQyYkVJTWdBQUFDSE9icmVIeEJkZkJCZUdsZ0VBQUFBSU9BUVpBQUFBQUFHSElBTUFBQUFnNEJCazBPVE1abk5RcjVnQkFBQUEzMk95UDVxYzFXcGxBaUVRaEZiT25GUnZtMlZyTit2UkY5LzFRVFVBZ0ZEREV4azB1ZkR3Y0pXVWxQaTdEQUNRSkVXRTJkUTJwYm02dDI5Ylo3dnJMdXV2WHAzU1pUQVl2THJ1NnhQdjByVHhZeHFqeENiVHBsVXp2ZkRRYmJwNjBQblZqc2ZIUkduaGZ4L1NVM2ZmNlBYUCsxdHRVNXFyVlhMQ0NmV0pqZ3pYM01sLzE5ekpmMWQwWlBnSjlZMElzMm5vaGIwMXNFLzNFK3IzVzFjT1BGZFhEanozcEs0QndEOTRJb01tbDVDUW9JS0NBcFdXbGlvaUlzTGY1UUJvWkovOGI3M2UrbVJsamVkS3l5dWEvUDVXaTFsUkVlR0tqZ3hYVkVTWW9vKzhqbytPVkVKc3RPSmpvNVFRRTZXRXVHaTFTSXhYVkVTWXArL1lpUzhxWS92dTQ2N1pxbG1DL3Z4L2crUjB1blQ5dU1uYWwxOVlieDF0VTVycmNIRnBvLzVzamUyQ25wM1VPVDFOaDRwTDlkN2kxWjdqZmJ1ZHFkaW9TQmtNYXREbWlKM2F0ZGEvN3gydGtySnkzZkhreThvdE9PaFZQNlBCcUtUNEdNL3JFeEVaSHFiN1I0OVE0ZUZpTGYzbU8wVkZoT21HeXkvVzdJK1hxNmlrek92cjNIWDk1WktrRDVkK2RVTDNCK0IvQkJrMHVjVEVSR1ZtWmlvM04xZHQyOWI5RzFBQWdhZTR0RnpaZVFVK3VkZHJqOTJwTUp0RllWYXJ3bXhXaGRzc01ocFBmSENCMiszVzRaSlMvZjZDWGpVR21hc3VPVTlHZzBIemxuL2pWWWhwQ0t1bDhmOEpkcm5jY2ppZHRaNC8vNnlPa3FTVjY3ZFdPOTYzZTRjYWozc3JyK0NRU3NzcjFEd3hUbE1mL0pQdWZQSVY3Uzg4MUtCcmVhdWlzbEtTWkQ2eWdlUDFReTdTTllNdjBJQnp1dXJSRjkvUjFzeXNKcjAvQVA4anlLREptVXdtcGFTa0tEczdXNjFhdFpMTlp2TjNTUUFDVkx2V0xZNDc1bmE3Vlc2dlZIRnBtWXBLeWxSY1dxNmlraklkTGluVndhSlNIU29xMXNHaUVoMHNLdEdCUThVNmNLaFloWWVMYS8zQ0h4c1ZxYUVYbnEyU3NuSzlzWEQ1Y2VkblAzbHZyZlZGUllUVmVMNjByRnkzUHZaQ3RXTmZ2UHhZZlQvdUNWdTBlcU9lZlBXREdzOGx4RWFyWTl0VVZUcWNXclVwdzNNOE10eW12dDNhcThKZTJlQWdrMy93c0I2WS9McW1qYjlWclpJVE5PV0JXM1RIa3krcjhIQnhnNjdualFyN2tTQmpyZ295TDg5ZExKUFpwS3NIbmErcEQvNVp6NzMxa1JhdVdGdXR6K2ZUSDFHWXphcitvOGMzV1YwQWZJY2dBNTlJVFUxVmJtNnVNak16MWFsVHB3YVB3UVlBU2JycEg4L3FZRkdKeWl2c0tyZFhObWc0VkcydS90MzVDck5aTmYzOVJUcFVmUHo4dnJRV1NiWDJOUnFOTlo0dktTdHZ0UG9hNnRKenU4dGdNT2lyNzdhcHVQVFhlZ2IyNmE0d3EwV1ZEb2VtVDdqOWhLNzUrUFIzOWRPdUhFblN6dXhjVFhqK2JUMXozMDFxM1NKSnoveHR0RzU3N0VWVk50R3FsZlpLaDl4dXR5eEhnb3pMNWRMejczeWlmZm1GK3V1MVE5UjQvMFVBT0ZVUlpPQVRKcE5KWjU1NXBqSXlNdlRMTDc4d3hBekFTZG1YWDZpeWlzWmZEVEUrSmtwWFhuS3VjdklPNklQRmF5UlZQYUdaY05zMSt1S3JiN1ZvOWNaYWY1dS9jdVlrSFM0dTFlVjNUUFRxWHQ0OEZVaHJtYXpaays3eHVuMWRMdXQzdGlUcDg5V2JxaDBmMnIrM0pNbGlOdGNaMG1waXMxcXJ2ZCtRa2FsWFAveENOdzY3V085OCtyOG1DekZTMVpPNENudWx3bXhXR1kxR3VWd3VTZExjTDlabzNaYWZsTFV2djhudURlRFVRSkNCejhURnhhbHQyN2Jhc1dPSEtpc3JsWjZlM3FDeDdRRFFWRzRlY1lraXdteWErUEo3bmkvaHQxMzlPNTNkT1YzWmVRVmF0SHFqbnl0c21FN3RXcXROcTJaeXVsejZldk9QbnVNOU81NnU5bTFTOVBPdUhQM3BrV21TcE9VekpzcG9ORFk0T0wzOTZmKzBmTjBXNWVRZGFKVGE2MUpXWVZlWXpTcXJ4YXp5Q3Jzc1pwTk9hOWxNcDZjMjEyVVg5bGE3MU9ZNnZYVUxQZmZXeHcwZU5nZmcxRVdRZ1UrMWJObFNGb3RGUC8vOHM0cUxpM1hhYWFjcE1USFIzMlVCT0FuWERMNUExd3krUUpVT2h3b1BsK2o3ekN4OXRIS3RObVJzOTNkcEo2UlR1OVlhMnIrMzFueTNUYXMzL1NCSjZ0SGhkUDMrZ2w0NlhGS21Wei84b3M3NU1WTHRjMlNPdXVmcFY1VmZlTGhSNi9iR2lJdjdTcW9hZm5YczNLQWJMNzlZa2pUbjgxV05kaSszMjkza0ljWmdNS2hsY3J5Y1I1N0MvT1BQZjFCcWl5U2x0VXlXNlRlL0lEdFVYT0paRU1BWGZ2enhSKzNaczhjbjk4ckx5L1BKZllCVEZVRUdQcGVVbEtUdzhIRHQzTGxUMjdadFUwUkVoQklTRWhRZkh5K2J6U2FMcFdHckVBSHdMNHZackdZSnNXcDJUbGNOT0tlclB2N2ZPdjNuOWZseU5lTDhsYU1XVFgra1VhODNhdndVamI3aUVoa05CclZMYmFHWmo5OHBzOG1reExnWUdRd0d2VHAzc1E0WGw5WTc5S3EyT1RKSCtmSUw5VkhORStNMHNPL3hlNjMwNkhDNmVuWThYZm1GaDdWODdSYWYxOVVRZjdubU1uVnYzMFp0V2pWVG1PM1hZVzM5ZW5WV2FYbUZmdndsV3p2MzVHcG5kcTUySFBuL0E0ZUtmRnJqbmoxN0NCaUFqeEJrNEJlUmtaSHEwcVdMRGh3NG9OemNYR1ZuWi92c04xaEFLSXVQajIrMGE5MC8rWFVkS2lwUldYbUZqRWFqa2hOaWRVNlhNelRzb25NVVpyTnE2SVc5bFY5NFdEUG5MMjIwZXg2VmYvQ3dHbk0ydDhQcDFNKzdjdjYvdlRzUGo2cTYvemorbVRVSjJSY1NTQURCSUxJb0lDQ0xDNHVnWlJOY3FvSWJvcFZDcld1ckZteTFWVnphS3FDMVlyWEk1b1kvV1VWUkJBcUlnQmhrVFFBSk93a2hJUVJDMXNrc3Z6OENRMksyQ1NTWlRQSitQUS9QTTNQdnVmZWVNRHd3SDg0NTM2T2VWMXltbU1nd09aMU9PWnpGQzhsM0h6aXFMODVXdnlvNTNjcmZ6NnFDWDZ6VGlZMk9rTmxvTExVK28ydjdTL1htczcvUmdaVGpTajladXlXSnl6TjZTTjh5b3hSR28xR1Azek5ja3ZUcDE5OVZXcks1S3MrTXZVM0QrdllvYy96R2NjL0xWbVNYMFdqVTdKZWZLUGRhay9GODRaZnBmeGt2aDdQaUQvVytpVlBVN3BKWVhkNDZUcWtaSjdYL1NKcXU3OTVKV2RrNUd2L1NkQjNQUEZXalJSOHUxTUNCQSt2c1dUdDI3TkRPblV5WlErTkZrSUZYUlVSRUtDSWlRZzZIUXprNU9iTFpiQ29zTEhRdjJnUlFzM0p5YXE0YzdxWWRQNWQ2ZnpBMVhUL3UzS3VsYXhQMDFwOGVWbGh3b0VZUDZhdjVLemJVK0VhUjl6ejdoZ3JPbHQrdEtaOHNXNnVsYTMvVTZUTjVjamdjbWpuNWNUV0xETk1iczh1T0t0MTM4d0RkUHFpUDNwbTNUTXZYbjE4OFArMlozNmhwUktnR1BQaWNwT0s5WXY0dzVoWkowdHVmZkZubmY3ZEZoWWRvNlBYZHl4eS9kV0J2WGRxaW1ZNWxaR25ScW8wWDlZek0wMmRLQmJkZmprZ1p5amxXbnJqb3FxY1ovMzNtZkdYbjVDazN2MUFHZzBFcjNuOVJBZjUrNWU3MTA2bHRLM1ZwMTBhZmZiUHVvb0lhZ1BxTElJTjZ3V1F5S1RRMDFOdmRBQnE4cEtTa3FodGRwRU9wNlhyLzgrVjZldXl0OHJOYTFLTmpXNjNhdFAyaTcyc3NVYmE5TnFhcm5jbk5kKzhJLzlCdE55cTJhWVRtZmIzT1hWNjRwS1I5UjNUTERiMzAzTU4zYUZDdkxucDF4dWZLeXM2UjBXaVF3M0UrclB6dXJxRnExU3hLcXpadFYwSmljbzMzdVNvVDdod2lQNnRGbTVQMnFYdkhlUGZ4bjVMMktTczdSKy9QWDY0aWUvbGY4dGZNZktYeWUwK2VycVI5UnpSandiZWFzZURiQ3E5ek9KMFZGZzRJRFFyVWtuOFZoNzRSajc1Y2JybnJrbzVsbkE4c0xwZExwN0p6RlJVZUluK3JwVlN3RGZDejZzOFAzNm5ZNkFoWnpDYk5YcktxMHZzQzhFMHNSQUFBMUxqMTIzYTdYN2VzWmtuZmlwaEtyQyt4TzJwdlpLUGRKYkc2ZTJoZnBhYWYxSXlGMzVZNUg5K3ltVFluSld2c245L1VobTE3MUt0ek8vM3hnZUpSRjdQSlZPcC8vN2Z1M3ErMW14TTFiZTRYdGRiZmlselJ0cFVHOWU0aWg5T3B0ejRxL2Z3REtjYzFZZkwwU2dQbTRiUVRsZjZ5MldxdnRMS256azNWaTQ0TUszWDgwYnVIS3pZNlFrZlNUbWplMTk5NW8yc0E2Z0FqTWdDQUdsZHlLcG5WVWpQLzFGZ3R4VUhHNFhUVzJoU3RKdjUrK3ZPNE8yVTBHdlhxak0vZHU4ZWZNL1Q2N25yMndkdjF6ZmRiOU9aSFgyamltM04weDAzWDZ0c05XeVVWandUa0ZSUzYyNjlPMktuVlhpcjdlMTIzVHBLa1Q1ZDlwNE9wWlJlZmx4emRLTTk5RTZmVVNyOXEwdUcwREhXTWI2bllwaEU2ZkN4RGt0U3Z4eFVhMXJlSGl1eDJ2ZlNmZVRVK0JSRkEvVUdRQVFEVXVLandFUGZyck95YVdaZlR4Tjlma2tvdHNLOXErbE5WU2s1NU1wdE0rc3Y0dTNSSmJMU1dyTjZrMHpsNTZ0NnhyWnBGaFNtMmFZUyszN3BMNjdic1V0OXRlL1NyYTY5UzEvWnQ5TmZwbitpenM2V0xMV2FUL0t3V3BXV2V1cWcrMVpTRkt6ZW9lOGQ0elZ5MHd0dGRxVFVIVTQ1TGtsckhSbXZqOWoyNjhySkw5TnpEZDBpU3BzMzlRbnNPcG5pemV3QnFHVUVHQUZEait2WG81SDZkdU85d2pkd3pPREJBa3BTYlgxam1YR3JHU2Mrcm1CbWsyS1lSWlE3MzZkcGUxM1JwTDBrYTBiK25SdlR2V2VyOHRwOFBLanNuVHhQZm5LTjdoL2ZYUTdjTzB1VGYzNnZSejc2dVFsdVJ1MVJ6WFpmN3Jjanh6Rk42NHUvL3JYQU5URU93TTduNHoxYTcxbkZxRXhlalZ4Ky9YMzVXaSthdjJLQ2xhMy8wY3U4QTFEYUNEQUNnMnRxMmFxNGphU2ZLVEwwNmQrNkJrY1VsYVBjZFNkUHVBelh6ditJeGtjVUZRY29iNFJuejNEVFppanhiczJHMW1QWHRleStXT2I3M1VLcWNUcWVPWjU1V1NucW1VdEl6ZFN6anBGSXpzcFIySWt2N2p4Yi83Ny9MNWRMY0wvNm5nNm5weXNuTGQvOGVYQkxiVkpMcVpFZDdUK1htRjNpN0M3VnE5NEdqeXMwdlZQZU84ZXJjN2hJRkJ3Wm83ZVpFdmYzeFVtOTNEVUFkSU1nQUFLcnQrbTRkTmJ6ZjFmcHlUWUorMnJWUEo3TnpGQm9VcU41ZDJ1blhnNjZSdjU5VmRvZERVK2N1THJPM3gvZzdCdXVXZ2IzMStmTHY5ZDhGWlJmVFY2UkZUSEhSZ05yYWl5WHRSSlp1SFBkQ2hhVjZRNE1DOWZaemoxVjRmVkNBbnlTcGIvZE82bng1bTNMYlBETmxacFZyVStxTHVhOCtWZW41YjliOXBBKy9YRjAzbmFsQWtkMmh0WnNUTmVTNmJwS0tpMHk4K082OFdxbHFCNkQrSWNnQUFDNUlWRmlJeG95OFFXTkczbERtWEY1Qm9TYS85NWwyN0QxVTV0eXRBM3ZMMzgrcVg5OTBiYldDVEx2V2NaTGtYdFJkR3lyYmI4UmtNbnEwSDBwSVVCT0ZCRFVwOTV6RjdEdi83RmIxczRhSEJubDhyNUNnSnJxem1wKzNKOXEyYks0dWw3ZVdWRHlpOXZ6Ykg1V1pTdmZYQ2FPVmtKaXNGUnUzNnVPdjFzcGlOcFZ6SndDK3lIZitSZ1VBMUJ2ZnJOK2lzT0JBZGJtOGpacEZoY3ZQWWxaZWdVMHA2Wm5hdUgyUEZxN2NXT0VpLzRXcmZ0Q3ROL1RTZ2hVYlBINmUwV0RRMVozYVNwSzI3amxRSXo5RGRVU0ZoOGhxTVZlNEg4cUkvajNkRzE5bVplZm85Vm1MdEc1TDdlL1pVNXNxK2xtcmEvQzEzZlM3VVVOa3RWaHFOTWpjMktlcm5uNmdlSzhpcWJqTWQ0Q2ZWVVgyZkhjYlA2dEYvYSsrUWdONlhxa2ZkdnpNZmpKQUEwT1FBUUJVVzJyNlNVMmR1K1NDcm4zM3MyVjY5N05sMWJxbXh4V1hLVHdrU0xuNUJkcXlhOThGUGRjVFpwTkpMWnRGNmRJV01icTBaVE8xdXlST2w3VnFydkNRSU0xY3RGS3pGcThzYzAydnp1MzAyRDNEVldSMzZQTnYxK3YyUVgzMDhtUDNhdG02emZyWHgwdkxMVTdRVUpYY3RQVFNGczMweUtpaDZ0eXV0U1JwNVEvYlpUQVl5a3cxcks3UW9FQk51R3V3aGx6WFhVNm5VLy82ZUttNmRZalh0VmQxMEVPMzNWanF6MldMbUVnWkRBYWR6c2xWUmxidFRFa0U0RDBFR1FCQXZYZkhUZGRLa3I3NmJuT3RWZUc2ZTJnL1BYVGJJSmxOcGFjZTVSZmF0UDNuZzByNlJmVTFpOW1zZTRmMzAzMDNENURKYU5Sck0rWnIyYnJOV3I1K2kxNllNRXBEcnV1dWJoM2k5ZEovUHRPT3ZRZHJwYy8xVGZNUzFlQ20vM204akVhalV0SXpOV1hPWWlVa0psL1V2WTBHZzRiMXUxcmpmdjByaFFRR0tDZXZRQys4ODdFU0VwT1ZrSmlzbmxlMjA4Z0J2ZlRUcnYxYWMzYnZualp4TVpLa1BSVVVuRGkzeDlIRmhpc0Eza0dRQVFEVWExMHZiNk9lVjF5bUlydEQvN2Y4KzNMYmxGZUZyTHFTanh5VEpPMDVtS0pkKzQ4b2FmOFI3VG1Rb3NQSE1rb3RIZy93czJyd2RkMDBla2hmeFVTR3FjQldwTmRtZmE3bFp6ZkYzSDgwVGVQKzltODlPbnFZYnU3ZlUyLzk2VGVhKzhWcXpWcXlTazZuVTJOdkdlaXU2bFlkMWRrenA2YW1oVlhYcjIrNnh2M2FKZW5ETDFkcjl1SlZIbGVVcTB4b2NLRHVHZHBQSVlFQjJweVVyTmRtekhjWGZqaVltcTRaQzcvVitEc0c2eSsvdlV0UjRTRmE4cjlONnRmakNrbkZwYk1scVZsVXVBcHRSY29yS0pURDRkVFE2M3RJa2s2ZXJwbTlqZ0RVTFlJTUFLQmVlK0srRVpLa2hhczI2bmdGbTAwZVNUdFJuVzFrMUxLY2hld0ppY2thTXVGdkZYN3A3dC9qQ3ZYdGNZV3V2YXFEL00rdXk5aTI1NENtZmZpRjloOU5LOVcyMEZhazEyY3YwdTRES1hyeS9oRWFNL0lHZGUvVVZzLy8reU01WFM0NW5VNFBlK3Ric3M0R2d1VER4L1RhQi9PMTkxQnF6ZDA3TzBkL2ZPTURkZXNRcnkvVy9GaG1GT1dUcjlZcXRtbUVSdlR2cWNmdUhxNUhSdytUNGV4VXQrKzM3SklralJreHdCMWVTdHEwOCtjYTZ5ZUF1a09RQVFEVWEyc1RFaFhjSkVDekt0bWgvc0huMzdyb2ZXU2NUcWRzbFFTTTltMWFhR0N2em5LNlhOcWN0RStmTGx1clRUdjNWdnFzcFd0LzFPRzBETDMwKzN2a2REcVZuWk92Mll0WGFmYmlocm5vL01PbHE1VjFKbGZMdnR0Y2FRVzRDM1gwZUthT0hzK3M4UHdic3hjcGFkOWhqUmt4VU0yYmhzdmxjdW1UWld0MUlLVjRENkRFZlVmVXAwdDdtVXdtR1NUbDVCVm95KzU5ZW1kZTlkWnNOVVJXcTFWbXMxa21FMVhkZkpuRDRaRGRicGZOWnZOMlYrcUVJU1VsaFltaEFOQklKQ1VsNlpsM0YzdTdHOVZpTUJqVU9qYmEvV1cwcE5zRzlwRWtMZnJmRHg2UGNoaU5SdDB5b0pja2FjRkt6eXVuTmZIMzArRHJ1bW4xanp0MTh2UVpqNitUcEpqSU1PVVZGT3BNYm43VmpXdUp5V2lVUzZyeTk4bG9OTW9neWVIam8wYWhRWUZ5dVp6S3JzUGY4MytNSDZtT0hUdlcyZk4yN05paG5UdDNhdlRvMFJkOEQ3UFpMSDkvZi9mb0ZSb0dsOHVsZ29JQzJlMFhQNjJ6dm9pTGl5dnpoNVFSR1FCQXZlWnl1Y29OTVZMMWdzZzVUcWZ6Z3E3TEt5aXNWc25va2lxYUVsZVhQQTBtRFdYYTIrbWNYRzkzb2Q0em04MEtDQWp3ZGpkUUN3d0dnd0lDQXBTZm45K2d3c3d2R2IzZEFRQUFBTlE5ZjM5L2IzY0J0YXloZjhZRUdRQUFnRWJHYXJVeW5hd1JNQmdNc2xxdDN1NUdyU0hJQUFBQU5ESm1NNnNMR291Ry9Ga1RaQUFBQUJvWnFwTTFIZzM1c3liSUFBQUFBUEE1QkJrQUFBQUFQb2NnQXdBQUFNRG5FR1FBQUFBQStCeUNEQUFBQUFDZlE1QUJBQUR3WVM2WHk5dGRhRlF5c2s3ci9mbkxsVjlvODNaWEdyMkdXMWdhQUFDZ0FiTllMSktrM054Y0JRVUYxZW16KzQyZFZPRzV5WS9lcSt1N2RhencvT0ZqR2ZwcytmZEtTTnlyRTFuWjhyTmExUG15MWhwNzZ5QzF1eVQyZ3Z1VWtYVmF5OWR2dmVEcjd4bld6Nk4yYXhNUzllSFMxVHFkazZjL2pybkZvMnRtTGxxcFdZdFhsbnR1MVl6SnVuZmlsQ3J2MFRvMldxOCtmcjlIejJzc0NESUFBQUErS0NvcVNwS1VsWlZWNTBGR2tzd21rMjd1ZjNXWjQ3Rk5JeXE4WnUraFZFMllQRjBtbzFIZE9zU3JSNmZMZE9Cb210WnYyNjBmRTVQMTFzU0gxZkhTbGhmVW43UVRXWHJ2ODI4dTZGcko4eUJ6NjhEZSttcmRabjJ4ZXBNRzllNmlycGUzOGVpNk5uRXhlbUhDS1BmNzlNelRlbWJxTEVuU3FNSFh1NCtucEdkcTN0ZnI5TWlvb2ZLeld0ekhRNE1EUFhwT1kwS1FBWUJHeEdnMHlzOWlWbUdSM2R0ZEFSb1VQNHRaUm1QZHp0aVBqSXhVV0ZpWUVoTVRGUmNYVitmUE41dE5ldUxlRWRXNkpqczNUd091dmxLL3YzdVlRb1BPZnpHZnZXU1ZQbGk0UXYrZHYxeFRubjdvZ3ZwejVXV3R0V2JtS3g2MzM3SnJ2MTUrLy85MDZreU9mbnZIWVBkeGg5T3BuTHo4U3E5OVlNUU5XckZ4bTRJQy9IVTZKN2ZjTmtGTkFtUXE4WmxZTFdhMWlZc3A5ZjZja1FONnVWK3YvbkdIL1Ayc3V2TlgxM244c3pSV0JCa0FhRVFzRm91aXc0TjFKRDNMMjEwQkdwVG84R0JacmRZNmZhYkJZRkNmUG4zMDlkZGZhL1BtemVyZXZYdWRoNW5xNnRUMkVuWHYyTGJNOGJ0K2RaMW1MbHFweEgxSGFyMFBSWGFIWml4WXJubGZyMU5NVkpqZW52UmJ0Vy9Ud24xK3o0RVVUWmc4M2FON3JVN1lXZUc1OTE1NFJKZTNqanQvMzRNcEZVN0pjN3BjeXNzdmxDUWRPcGFoNWxIaHlza3JLTlVtcUltL1IzMXFUQWd5QU5DSUJBY0hxMmY3VmdRWm9JYjFiTi9LSzlPN3dzTEMxS05IRHlVa0pPakVpUlBxMUttVElpSWlGQmdZS0lQQlVPZjlxWXAvaWFsU0pmbFpMY1dqRjdWY3VPQlFhcnBlZXU4ejdUMlVxdXU3ZDlLZkhyeTlURUJvM2pSY1Q5MC9zdEw3VEpteldPRWhRUnA3eThBSzI4UkVocFY2M3lZdVJpOC9kcS83L2ZITVUzcnlIek1rU1VmVFR1aStTVk5MdFIvMnlJdWwzbGRudEtteElNZ0FRQ01TR1JtcGF6cTMxZGJrRk8xTFBlSHQ3Z0FOUW54c2xLN3AzTmE5WnFXdXRXMWIvT3dOR3pibysrKy85K2lhY2VQR1hmUno3WGFIcG4yNFJCYXpXYzBpdzlTbmEvdEsxOGRVWnYvUjQ3STdIT3B3Z2V0alBMRm8xVWE5TTIrWm5FNm5IcnQ3dUc2LzhacHkyNFdIQkpXYTZsV2VLWE1XSzdpSmY1WHRTckpheklxTGpxeTB6Y0pwRThzY1MwblAxTzlmZWMvajV6UW1CQmtBYUVSTUpwTmF4TVZwMU1CdStuVGxUNFFaNENMRngwWnAxTUJ1YXVHRk5Tb2xoWVdGYWZEZ3djck16TlNKRXlkVVZGUlU2OCswT3h4YXVIS2orLzNibjM2bEIwYmNvREVqYjZqMnZUNythbzBrYVVRNXhRTnF5dFM1U3hRWTRLK3BFOGVWbXZKVlZ5cWJXblpPUkdpd3BPS3FjSE5mZVZLdG1qY3RNOFVNNXhGa0FLQ1JDUXdNVk9lTzdSVVJHcXoxMjVPMWFmZGhwV2Vkb1FBQTRDRS9pMW5SNGNYVE5LL3AzRll0NHVJVUdPajlpbElHZzBGUlVWRjFNakswWU9wRWhRUUZ5R2cwNmtSV3RsYitzRTB6RjYzVUI0dFdxRVd6U0EzczFjWGplMzI3WWF0V2JOeW1iaDNpZFdPZnJyWFlheWt5Tk1ncklhYkw1YTMxeU9oaDZuMWxPL2V4L0VLYnZ2c3BxVjVPQWZRVkJCa0FhSVFDQXdQVk5qNWU0V0ZoNnRldHZXdzJtNXhPcDdlN0JmZ0VvOUVvcTlXcW9LQWdSVVpHeW1ReWVidExkUzR5TE5qOU9pWXlUSGNQN2FmUW9FRDlZK1lDZmY3dGVvK0R6Tlk5Qi9UM0R4YW9lZE53UFQvK3JndjZVcjkrMjI1Tm5EYkhvN2FIMDA1VU9TcHliaTFLU25wbXBlM3NEbWVGYlF3R2czdWEzZUZqR1lvS0MxRlVXRWlwTmdGK1Z0M1VwNnVPcHBVZUdYZWVYU2RFd0trYVFRWUFHaW1UeWFUbzZHaEZSMGQ3dXlzQUdvQkJ2YnZvbjdNV2F2L1I0eDYxVDlwL1JCT256VkZ3WUlCZS84T0RDZys1c0dJSnJXT2pOZUd1SVZXMm16NXZtY0tDQXpWNmFGK1A3bnYzczI5VWVqNDE0MlNGYlN4bXMxYThYN3hZLzVlTCtNc3phL0xqN3RmNUJjWFZ5L3dxS0l5QTh3Z3lBQUFBdUdoV2kxbEdnOEdqeW1NL0gwclYwMi9NbEwrZlZWT2ZlVWd0WWlwZkJGK1oyS1lScFRhVXJNajBlY3NVRWhqZ1VWdEplbjc4cUFyUHZmanVwNG9LQzlIdlJnMHQ5N3pKZUg0MFpjM01WMVJvSzFKMmJwNmFob2ZxOExFTTNUZHBhcWtxWkllUFpiaGZwNlNmbE5GZ1VIaUk5NmNyMW5jRUdRQUFBRnkweEgxSDVIQTYxVGEyZWFYdDloOU4weDllLzBCK1ZvdW1QZk1idFdyZXRJNTZXRDBEZTNXdThOeUw3MzZxSnY3V1N0dVV0Q1pocDE2Yk1WK3Jaa3l1c3UzbXhHU0ZCZ2ZLNFhTSk1abksxZTlka3dBQUFGQ3Y3RXcrckt6c25GTEhNaytkMFpRNWl5UkpOL2M3WDNrc3I2QlFCWVUyOS90RHFlbDY2cDhmeUdveDY4MW5INjQweFB6eVdsOTJNanZIWFpIc25INWpKNm5mMkVrYTk3ZC9xMFZNcEJaT202ajhRcHZtcjlpZzNQd0NQZlQ4VzByYWQ4UjlEbVV4SWdNQUFBQ1AvYmh6cjU3NGNvMnVhdDlHTVZIaE9uMG1WNXQyN2xWQm9VMkRlbmZSOEJKQjVxSG4vNlVtQVg2YThiZEhKVWxQL25PR3NySnoxS3R6TzgxZnNiN2Mrejl4NzRoeXIvVmxCMU9PNjNST3JnNlhXTmcvOTVVbkpSV3ZoVEVhamZLeld2VGNXeC9LNlhMcXcxZWYwcXpGSy9YSUsvL1IvVGNQMEpnUkE3elY5WHFOSUFNQUFBQ1BYZFhoVW0zWnZWKzdEaHhWUW1LeW1nVDRxWDNyT0EzcmQ3VnUra1g1NU1pd1lEVUo4SE8venp4MVJwTDB3L2FmSzd6L3VTRHp5MnQ5MlUrNzlzdnBkR25TbTNQMDVIMGpKY2s5R3BWZmFOT1MxWnMwZThrcUZSVGE5UG9mSGxSTVpKaWVmZkIyWGRVaFhtL01XcWd0dS9mcnJ4TkdsUm5WYWV3SU1nQUFBUEJZMTh2YjZLMC9QZXhSMjdjbi9iYlUrNUlMM0t0NzdjVndsNWYzb0tSeHZvZlQyVndldEEzd3N5b2hNVm5ITTAvcDZiRzM2cU9sYXpUcHpkS2xvdGR2M2FVcGN4YXJXNGQ0UGYzQXJXcmVOTng5N3FZK1hSWGZvcGxlK3M4OG5jN0pJOGo4Z2lFbEphWHEwaElBQUFCb01JS0RHL1lYNHF6c0hMbGNMZ1VITnBIWlpOU3FUZHYxNHJ2ejFERytwYWIvZVVLbDExYTF6MHgxTEhyek9UMzVqLzhxL2VRcExadzJTZG01ZVhyKzN4OHJhZDhSeGJkc3B1NGQyNnBaWkpoT25jblZwUzJheVd3cVhyN3VkTG5rY0RwbHR6dGtzOXVWWDJDVHJjaXVFZjE3S2pnd29OcjlPSFBtVEkzOVRONFNGeGRYSm9VeUlnTUFBSUFHWlUzQ1RrMmR1MFJTOGNhU3JyTWxvVDNacVBPcCswZldXRDhDQS94a01aczB2Ti9WOHJOYTFOUWFxbmVlRzY5MVB5VnB4US9idGU2bkpKMDhmVVlGdHFJcTd4VWRFYXE3UGR3RHA3RmdSQVlBQUtDUmFlZ2pNc21IajJuQnlnMXlPSnh5T3AzeTk3T3FlOGQ0OWIvNnlqcnZ5ODdrdzJyVkxFb2hRVTBxYkZOa3R5dS9zRWhGUlhZNVhVNDVuY1ZmejAxR280eEdnOHdtazZ4V2kvd3ZjSlBNaGpvaVE1QUJBQUJvWkJwNmtFRnBEVFhJc0k4TUFBQUFBSjlEa0FFQUFBRGdjd2d5QUFBQUFId09RUVlBQUtDUmNUZ2MzdTRDNmtoRC9xd0pNZ0FBQUkyTTNXNzNkaGRRUnhyeVowMlFBUUFBYUdSc05wdDdieFUwWEM2WFN6YWJ6ZHZkcURVRUdRQUFnRWFvb0tEQTIxMUFMV3ZvbnpGQkJnQUFvQkd5MiszS3o4OW5aS1lCY3JsY3lzL1BiOURUeWlUSjdPME9BQUFBd0R2c2RydHljbkprdFZwbE5wdGxNcG04M1NWY0JJZkRJYnZkM3FDbms1VkVrQUVBQUdqa2JEWmJvL255aTRhRHFXVUFBQUFBZkE1QkJnQUFBSURQSWNnQUFBQUE4RGtFR1FBQUFBQStoeUFEQUFBQXdPY1FaQUFBQUFENEhJSU1BQUFBQUo5RGtBRUFBQURnYy83R1hVNEFBQUV3U1VSQlZBZ3lBQUFBQUh3T1FRWUFBQUNBenlISUFBQUFBUEE1QkJrQUFBQUFQb2NnQXdBQUFNRG5FR1FBQUFBQStCeUNEQUFBQUFDZlE1QUJBQUFBNEhNSU1nQUFBQUI4RGtFR0FBQUFnTThoeUFBQUFBRHdPUVFaQUFBQUFENkhJQU1BQUFEQTV4QmtBQUFBQVBnY2dnd0FBQUFBbjBPUUFRQUFBT0J6Q0RJQUFBQUFmQTVCQmdBQUFJRFBJY2dBQUFBQThEa0VHUUFBQUFBK2h5QURBQUFBd09jUVpBQUFBQUQ0SElJTUFBQUFBSjlEa0FFQUFBRGdjd2d5QUFBQUFId09RUVlBQUFDQXp5SElBQUFBQVBBNUJCa0FBQUFBUG9jZ0F3QUFBTURuRUdRQUFBQUErQnlDREFBQUFBQ2ZRNUFCQUFBQTRITUlNZ0FBQUFCOERrRUdBQUFBZ004aHlBQUFBQUR3T1FRWkFBQUFBQUFBQUFBQUFBQUFBQUFBQUFBQUFBQUFBQUFBQUFBQUFKWDdmODAyaFhkZnNiRjFBQUFBQUVsRlRrU3VRbUNDIiwKCSJUaGVtZSIgOiAiIiwKCSJUeXBlIiA6ICJtaW5kIiwKCSJWZXJzaW9uIiA6ICIiCn0K"/>
    </extobj>
  </extobjs>
</s:customData>
</file>

<file path=customXml/itemProps127.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8509</Words>
  <Application>WPS 演示</Application>
  <PresentationFormat>自定义</PresentationFormat>
  <Paragraphs>331</Paragraphs>
  <Slides>37</Slides>
  <Notes>34</Notes>
  <HiddenSlides>11</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37</vt:i4>
      </vt:variant>
    </vt:vector>
  </HeadingPairs>
  <TitlesOfParts>
    <vt:vector size="55" baseType="lpstr">
      <vt:lpstr>Arial</vt:lpstr>
      <vt:lpstr>宋体</vt:lpstr>
      <vt:lpstr>Wingdings</vt:lpstr>
      <vt:lpstr>Arial Black</vt:lpstr>
      <vt:lpstr>字魂70号-灵悦黑体</vt:lpstr>
      <vt:lpstr>黑体</vt:lpstr>
      <vt:lpstr>Times New Roman</vt:lpstr>
      <vt:lpstr>微软雅黑</vt:lpstr>
      <vt:lpstr>Source Han Serif SC</vt:lpstr>
      <vt:lpstr>Cambria</vt:lpstr>
      <vt:lpstr>Open Sans Extrabold</vt:lpstr>
      <vt:lpstr>Kozuka Gothic Pro H</vt:lpstr>
      <vt:lpstr>华文行楷</vt:lpstr>
      <vt:lpstr>楷体</vt:lpstr>
      <vt:lpstr>Calibri</vt:lpstr>
      <vt:lpstr>Calibri Light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yusu</dc:creator>
  <cp:lastModifiedBy>几树天晴</cp:lastModifiedBy>
  <cp:revision>381</cp:revision>
  <dcterms:created xsi:type="dcterms:W3CDTF">2019-06-24T12:10:00Z</dcterms:created>
  <dcterms:modified xsi:type="dcterms:W3CDTF">2022-06-20T05:14:40Z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2052-11.1.0.11805</vt:lpwstr>
  </property>
  <property fmtid="{D5CDD505-2E9C-101B-9397-08002B2CF9AE}" pid="3" name="ICV">
    <vt:lpwstr>AE640D03E1DC486092D5F760D2B1C0E2</vt:lpwstr>
  </property>
</Properties>
</file>