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8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2.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58"/>
  </p:handoutMasterIdLst>
  <p:sldIdLst>
    <p:sldId id="1245" r:id="rId3"/>
    <p:sldId id="1189" r:id="rId4"/>
    <p:sldId id="1620" r:id="rId6"/>
    <p:sldId id="529" r:id="rId7"/>
    <p:sldId id="1190" r:id="rId8"/>
    <p:sldId id="1621" r:id="rId9"/>
    <p:sldId id="1119" r:id="rId10"/>
    <p:sldId id="1120" r:id="rId11"/>
    <p:sldId id="1372" r:id="rId12"/>
    <p:sldId id="1305" r:id="rId13"/>
    <p:sldId id="1622" r:id="rId14"/>
    <p:sldId id="1623" r:id="rId15"/>
    <p:sldId id="1311" r:id="rId16"/>
    <p:sldId id="1599" r:id="rId17"/>
    <p:sldId id="1600" r:id="rId18"/>
    <p:sldId id="1624" r:id="rId19"/>
    <p:sldId id="1625" r:id="rId20"/>
    <p:sldId id="1626" r:id="rId21"/>
    <p:sldId id="1629" r:id="rId22"/>
    <p:sldId id="1630" r:id="rId23"/>
    <p:sldId id="1631" r:id="rId24"/>
    <p:sldId id="1632" r:id="rId25"/>
    <p:sldId id="1633" r:id="rId26"/>
    <p:sldId id="1634" r:id="rId27"/>
    <p:sldId id="1635" r:id="rId28"/>
    <p:sldId id="1636" r:id="rId29"/>
    <p:sldId id="1212" r:id="rId30"/>
    <p:sldId id="1526" r:id="rId31"/>
    <p:sldId id="1213" r:id="rId32"/>
    <p:sldId id="1469" r:id="rId33"/>
    <p:sldId id="1637" r:id="rId34"/>
    <p:sldId id="1638" r:id="rId35"/>
    <p:sldId id="1639" r:id="rId36"/>
    <p:sldId id="1640" r:id="rId37"/>
    <p:sldId id="1641" r:id="rId38"/>
    <p:sldId id="1643" r:id="rId39"/>
    <p:sldId id="1644" r:id="rId40"/>
    <p:sldId id="1645" r:id="rId41"/>
    <p:sldId id="1646" r:id="rId42"/>
    <p:sldId id="1649" r:id="rId43"/>
    <p:sldId id="1647" r:id="rId44"/>
    <p:sldId id="1650" r:id="rId45"/>
    <p:sldId id="1651" r:id="rId46"/>
    <p:sldId id="1652" r:id="rId47"/>
    <p:sldId id="1653" r:id="rId48"/>
    <p:sldId id="1654" r:id="rId49"/>
    <p:sldId id="1655" r:id="rId50"/>
    <p:sldId id="1656" r:id="rId51"/>
    <p:sldId id="1657" r:id="rId52"/>
    <p:sldId id="1658" r:id="rId53"/>
    <p:sldId id="1659" r:id="rId54"/>
    <p:sldId id="1660" r:id="rId55"/>
    <p:sldId id="1661" r:id="rId56"/>
    <p:sldId id="1246" r:id="rId57"/>
  </p:sldIdLst>
  <p:sldSz cx="12192000" cy="6858000"/>
  <p:notesSz cx="6858000" cy="9144000"/>
  <p:custDataLst>
    <p:tags r:id="rId6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2EEB82B-6CAD-41D7-9F06-8B876DFEE5D7}">
          <p14:sldIdLst>
            <p14:sldId id="1245"/>
            <p14:sldId id="1189"/>
            <p14:sldId id="1620"/>
            <p14:sldId id="529"/>
            <p14:sldId id="1190"/>
            <p14:sldId id="1621"/>
            <p14:sldId id="1119"/>
            <p14:sldId id="1120"/>
            <p14:sldId id="1372"/>
            <p14:sldId id="1305"/>
            <p14:sldId id="1622"/>
            <p14:sldId id="1623"/>
            <p14:sldId id="1311"/>
            <p14:sldId id="1599"/>
            <p14:sldId id="1600"/>
            <p14:sldId id="1624"/>
            <p14:sldId id="1625"/>
            <p14:sldId id="1626"/>
            <p14:sldId id="1629"/>
            <p14:sldId id="1630"/>
            <p14:sldId id="1631"/>
            <p14:sldId id="1632"/>
            <p14:sldId id="1633"/>
            <p14:sldId id="1634"/>
            <p14:sldId id="1635"/>
            <p14:sldId id="1636"/>
            <p14:sldId id="1212"/>
            <p14:sldId id="1526"/>
            <p14:sldId id="1213"/>
            <p14:sldId id="1469"/>
            <p14:sldId id="1637"/>
            <p14:sldId id="1638"/>
            <p14:sldId id="1639"/>
            <p14:sldId id="1640"/>
            <p14:sldId id="1641"/>
            <p14:sldId id="1643"/>
            <p14:sldId id="1644"/>
            <p14:sldId id="1645"/>
            <p14:sldId id="1646"/>
            <p14:sldId id="1649"/>
            <p14:sldId id="1647"/>
            <p14:sldId id="1650"/>
            <p14:sldId id="1651"/>
            <p14:sldId id="1652"/>
            <p14:sldId id="1653"/>
            <p14:sldId id="1654"/>
            <p14:sldId id="1655"/>
            <p14:sldId id="1656"/>
            <p14:sldId id="1657"/>
            <p14:sldId id="1658"/>
            <p14:sldId id="1659"/>
            <p14:sldId id="1660"/>
            <p14:sldId id="1661"/>
            <p14:sldId id="1246"/>
          </p14:sldIdLst>
        </p14:section>
        <p14:section name="无标题节" id="{6F2707CE-41FB-4C7B-A59C-55E7F3EFDDE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9921" initials="1" lastIdx="2" clrIdx="0"/>
  <p:cmAuthor id="2" name="12897" initials="1"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8A900"/>
    <a:srgbClr val="EAEFF7"/>
    <a:srgbClr val="D2DEEF"/>
    <a:srgbClr val="E7F1D6"/>
    <a:srgbClr val="C8CCD3"/>
    <a:srgbClr val="FB3223"/>
    <a:srgbClr val="FFC411"/>
    <a:srgbClr val="1F90D0"/>
    <a:srgbClr val="4CB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4660"/>
  </p:normalViewPr>
  <p:slideViewPr>
    <p:cSldViewPr snapToGrid="0">
      <p:cViewPr varScale="1">
        <p:scale>
          <a:sx n="113" d="100"/>
          <a:sy n="113" d="100"/>
        </p:scale>
        <p:origin x="-450" y="-108"/>
      </p:cViewPr>
      <p:guideLst>
        <p:guide orient="horz" pos="2296"/>
        <p:guide pos="3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5" Type="http://schemas.openxmlformats.org/officeDocument/2006/relationships/tags" Target="tags/tag182.xml"/><Relationship Id="rId64" Type="http://schemas.openxmlformats.org/officeDocument/2006/relationships/customXml" Target="../customXml/item1.xml"/><Relationship Id="rId63" Type="http://schemas.openxmlformats.org/officeDocument/2006/relationships/customXmlProps" Target="../customXml/itemProps181.xml"/><Relationship Id="rId62" Type="http://schemas.openxmlformats.org/officeDocument/2006/relationships/commentAuthors" Target="commentAuthors.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3.xml"/><Relationship Id="rId59" Type="http://schemas.openxmlformats.org/officeDocument/2006/relationships/presProps" Target="presProps.xml"/><Relationship Id="rId58" Type="http://schemas.openxmlformats.org/officeDocument/2006/relationships/handoutMaster" Target="handoutMasters/handoutMaster1.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4BDFB-B569-4DDD-98CA-86E2FA3C8FD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B8187-19C6-4A0A-A8A9-574C9E79D8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951D9-4B84-474A-BA7D-B301C89932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44E72-3E19-4C50-A330-03BEB3C89F4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image" Target="../media/image4.png"/><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29.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6" Type="http://schemas.openxmlformats.org/officeDocument/2006/relationships/slideLayout" Target="../slideLayouts/slideLayout4.xml"/><Relationship Id="rId15" Type="http://schemas.openxmlformats.org/officeDocument/2006/relationships/tags" Target="../tags/tag42.xml"/><Relationship Id="rId14" Type="http://schemas.openxmlformats.org/officeDocument/2006/relationships/image" Target="../media/image4.png"/><Relationship Id="rId13" Type="http://schemas.openxmlformats.org/officeDocument/2006/relationships/image" Target="../media/image2.png"/><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tags" Target="../tags/tag30.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43.xml"/><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4.xml"/><Relationship Id="rId3" Type="http://schemas.openxmlformats.org/officeDocument/2006/relationships/tags" Target="../tags/tag44.xml"/><Relationship Id="rId2" Type="http://schemas.openxmlformats.org/officeDocument/2006/relationships/image" Target="../media/image4.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tags" Target="../tags/tag45.xml"/><Relationship Id="rId2" Type="http://schemas.openxmlformats.org/officeDocument/2006/relationships/image" Target="../media/image4.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xml"/><Relationship Id="rId3" Type="http://schemas.openxmlformats.org/officeDocument/2006/relationships/tags" Target="../tags/tag46.xml"/><Relationship Id="rId2" Type="http://schemas.openxmlformats.org/officeDocument/2006/relationships/image" Target="../media/image4.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4.xml"/><Relationship Id="rId3" Type="http://schemas.openxmlformats.org/officeDocument/2006/relationships/tags" Target="../tags/tag47.xml"/><Relationship Id="rId2" Type="http://schemas.openxmlformats.org/officeDocument/2006/relationships/image" Target="../media/image4.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4.xml"/><Relationship Id="rId3" Type="http://schemas.openxmlformats.org/officeDocument/2006/relationships/tags" Target="../tags/tag48.xml"/><Relationship Id="rId2" Type="http://schemas.openxmlformats.org/officeDocument/2006/relationships/image" Target="../media/image4.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7" Type="http://schemas.openxmlformats.org/officeDocument/2006/relationships/slideLayout" Target="../slideLayouts/slideLayout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66.xml"/><Relationship Id="rId4" Type="http://schemas.openxmlformats.org/officeDocument/2006/relationships/image" Target="../media/image8.png"/><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69.xml"/><Relationship Id="rId4" Type="http://schemas.openxmlformats.org/officeDocument/2006/relationships/image" Target="../media/image9.png"/><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image" Target="../media/image2.png"/><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0" Type="http://schemas.openxmlformats.org/officeDocument/2006/relationships/slideLayout" Target="../slideLayouts/slideLayout4.xml"/><Relationship Id="rId1" Type="http://schemas.openxmlformats.org/officeDocument/2006/relationships/tags" Target="../tags/tag70.xml"/></Relationships>
</file>

<file path=ppt/slides/_rels/slide29.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image" Target="../media/image4.png"/><Relationship Id="rId16" Type="http://schemas.openxmlformats.org/officeDocument/2006/relationships/slideLayout" Target="../slideLayouts/slideLayout4.xml"/><Relationship Id="rId15" Type="http://schemas.openxmlformats.org/officeDocument/2006/relationships/tags" Target="../tags/tag90.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4.xml"/><Relationship Id="rId5" Type="http://schemas.openxmlformats.org/officeDocument/2006/relationships/slide" Target="slide27.xml"/><Relationship Id="rId4" Type="http://schemas.openxmlformats.org/officeDocument/2006/relationships/slide" Target="slide8.xml"/><Relationship Id="rId3" Type="http://schemas.openxmlformats.org/officeDocument/2006/relationships/slide" Target="slide42.xml"/><Relationship Id="rId2" Type="http://schemas.openxmlformats.org/officeDocument/2006/relationships/image" Target="../media/image2.png"/><Relationship Id="rId1" Type="http://schemas.openxmlformats.org/officeDocument/2006/relationships/slide" Target="slide34.xml"/></Relationships>
</file>

<file path=ppt/slides/_rels/slide30.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2" Type="http://schemas.openxmlformats.org/officeDocument/2006/relationships/slideLayout" Target="../slideLayouts/slideLayout4.xml"/><Relationship Id="rId21" Type="http://schemas.openxmlformats.org/officeDocument/2006/relationships/tags" Target="../tags/tag110.xml"/><Relationship Id="rId20" Type="http://schemas.openxmlformats.org/officeDocument/2006/relationships/tags" Target="../tags/tag109.xml"/><Relationship Id="rId2" Type="http://schemas.openxmlformats.org/officeDocument/2006/relationships/tags" Target="../tags/tag91.xml"/><Relationship Id="rId19" Type="http://schemas.openxmlformats.org/officeDocument/2006/relationships/tags" Target="../tags/tag108.xml"/><Relationship Id="rId18" Type="http://schemas.openxmlformats.org/officeDocument/2006/relationships/tags" Target="../tags/tag107.xml"/><Relationship Id="rId17" Type="http://schemas.openxmlformats.org/officeDocument/2006/relationships/tags" Target="../tags/tag106.xml"/><Relationship Id="rId16" Type="http://schemas.openxmlformats.org/officeDocument/2006/relationships/tags" Target="../tags/tag105.xml"/><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13.xml"/><Relationship Id="rId4" Type="http://schemas.openxmlformats.org/officeDocument/2006/relationships/image" Target="../media/image10.png"/><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16.xml"/><Relationship Id="rId4" Type="http://schemas.openxmlformats.org/officeDocument/2006/relationships/image" Target="../media/image11.png"/><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19.xml"/><Relationship Id="rId4" Type="http://schemas.openxmlformats.org/officeDocument/2006/relationships/image" Target="../media/image12.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3" Type="http://schemas.openxmlformats.org/officeDocument/2006/relationships/slideLayout" Target="../slideLayouts/slideLayout4.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image" Target="../media/image2.png"/><Relationship Id="rId1" Type="http://schemas.openxmlformats.org/officeDocument/2006/relationships/tags" Target="../tags/tag120.xml"/></Relationships>
</file>

<file path=ppt/slides/_rels/slide36.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2" Type="http://schemas.openxmlformats.org/officeDocument/2006/relationships/slideLayout" Target="../slideLayouts/slideLayout4.xml"/><Relationship Id="rId31" Type="http://schemas.openxmlformats.org/officeDocument/2006/relationships/tags" Target="../tags/tag159.xml"/><Relationship Id="rId30" Type="http://schemas.openxmlformats.org/officeDocument/2006/relationships/tags" Target="../tags/tag158.xml"/><Relationship Id="rId3" Type="http://schemas.openxmlformats.org/officeDocument/2006/relationships/tags" Target="../tags/tag131.xml"/><Relationship Id="rId29" Type="http://schemas.openxmlformats.org/officeDocument/2006/relationships/tags" Target="../tags/tag157.xml"/><Relationship Id="rId28" Type="http://schemas.openxmlformats.org/officeDocument/2006/relationships/tags" Target="../tags/tag156.xml"/><Relationship Id="rId27" Type="http://schemas.openxmlformats.org/officeDocument/2006/relationships/tags" Target="../tags/tag155.xml"/><Relationship Id="rId26" Type="http://schemas.openxmlformats.org/officeDocument/2006/relationships/tags" Target="../tags/tag154.xml"/><Relationship Id="rId25" Type="http://schemas.openxmlformats.org/officeDocument/2006/relationships/tags" Target="../tags/tag153.xml"/><Relationship Id="rId24" Type="http://schemas.openxmlformats.org/officeDocument/2006/relationships/tags" Target="../tags/tag152.xml"/><Relationship Id="rId23" Type="http://schemas.openxmlformats.org/officeDocument/2006/relationships/tags" Target="../tags/tag151.xml"/><Relationship Id="rId22" Type="http://schemas.openxmlformats.org/officeDocument/2006/relationships/tags" Target="../tags/tag150.xml"/><Relationship Id="rId21" Type="http://schemas.openxmlformats.org/officeDocument/2006/relationships/tags" Target="../tags/tag149.xml"/><Relationship Id="rId20" Type="http://schemas.openxmlformats.org/officeDocument/2006/relationships/tags" Target="../tags/tag148.xml"/><Relationship Id="rId2" Type="http://schemas.openxmlformats.org/officeDocument/2006/relationships/image" Target="../media/image4.png"/><Relationship Id="rId19" Type="http://schemas.openxmlformats.org/officeDocument/2006/relationships/tags" Target="../tags/tag147.xml"/><Relationship Id="rId18" Type="http://schemas.openxmlformats.org/officeDocument/2006/relationships/tags" Target="../tags/tag146.xml"/><Relationship Id="rId17" Type="http://schemas.openxmlformats.org/officeDocument/2006/relationships/tags" Target="../tags/tag145.xml"/><Relationship Id="rId16" Type="http://schemas.openxmlformats.org/officeDocument/2006/relationships/tags" Target="../tags/tag144.xml"/><Relationship Id="rId15" Type="http://schemas.openxmlformats.org/officeDocument/2006/relationships/tags" Target="../tags/tag143.xml"/><Relationship Id="rId14" Type="http://schemas.openxmlformats.org/officeDocument/2006/relationships/tags" Target="../tags/tag142.xml"/><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60.xml"/><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61.xml"/><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image" Target="../media/image2.png"/><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0" Type="http://schemas.openxmlformats.org/officeDocument/2006/relationships/slideLayout" Target="../slideLayouts/slideLayout4.xml"/><Relationship Id="rId1" Type="http://schemas.openxmlformats.org/officeDocument/2006/relationships/tags" Target="../tags/tag162.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70.xml"/><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71.xml"/><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4.xml"/><Relationship Id="rId3" Type="http://schemas.openxmlformats.org/officeDocument/2006/relationships/tags" Target="../tags/tag172.xml"/><Relationship Id="rId2" Type="http://schemas.openxmlformats.org/officeDocument/2006/relationships/image" Target="../media/image4.png"/><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4.xml"/><Relationship Id="rId3" Type="http://schemas.openxmlformats.org/officeDocument/2006/relationships/tags" Target="../tags/tag173.xml"/><Relationship Id="rId2" Type="http://schemas.openxmlformats.org/officeDocument/2006/relationships/image" Target="../media/image4.png"/><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4.xml"/><Relationship Id="rId3" Type="http://schemas.openxmlformats.org/officeDocument/2006/relationships/tags" Target="../tags/tag174.xml"/><Relationship Id="rId2" Type="http://schemas.openxmlformats.org/officeDocument/2006/relationships/image" Target="../media/image4.png"/><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4.xml"/><Relationship Id="rId3" Type="http://schemas.openxmlformats.org/officeDocument/2006/relationships/tags" Target="../tags/tag175.xml"/><Relationship Id="rId2" Type="http://schemas.openxmlformats.org/officeDocument/2006/relationships/image" Target="../media/image4.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4.xml"/><Relationship Id="rId3" Type="http://schemas.openxmlformats.org/officeDocument/2006/relationships/tags" Target="../tags/tag176.xml"/><Relationship Id="rId2" Type="http://schemas.openxmlformats.org/officeDocument/2006/relationships/image" Target="../media/image4.png"/><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4.xml"/><Relationship Id="rId3" Type="http://schemas.openxmlformats.org/officeDocument/2006/relationships/tags" Target="../tags/tag177.xml"/><Relationship Id="rId2" Type="http://schemas.openxmlformats.org/officeDocument/2006/relationships/image" Target="../media/image4.png"/><Relationship Id="rId1" Type="http://schemas.openxmlformats.org/officeDocument/2006/relationships/image" Target="../media/image2.png"/></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4.xml"/><Relationship Id="rId3" Type="http://schemas.openxmlformats.org/officeDocument/2006/relationships/tags" Target="../tags/tag178.xml"/><Relationship Id="rId2" Type="http://schemas.openxmlformats.org/officeDocument/2006/relationships/image" Target="../media/image4.png"/><Relationship Id="rId1" Type="http://schemas.openxmlformats.org/officeDocument/2006/relationships/image" Target="../media/image2.png"/></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4.xml"/><Relationship Id="rId3" Type="http://schemas.openxmlformats.org/officeDocument/2006/relationships/tags" Target="../tags/tag179.xml"/><Relationship Id="rId2" Type="http://schemas.openxmlformats.org/officeDocument/2006/relationships/image" Target="../media/image4.png"/><Relationship Id="rId1"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jpeg"/><Relationship Id="rId1" Type="http://schemas.openxmlformats.org/officeDocument/2006/relationships/tags" Target="../tags/tag18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slide" Target="slide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6" Type="http://schemas.openxmlformats.org/officeDocument/2006/relationships/slideLayout" Target="../slideLayouts/slideLayout4.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image" Target="../media/image2.png"/><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571105" y="822960"/>
            <a:ext cx="4611370" cy="56565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71105" y="3604260"/>
            <a:ext cx="4611370" cy="287528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bject 3"/>
          <p:cNvSpPr txBox="1"/>
          <p:nvPr/>
        </p:nvSpPr>
        <p:spPr>
          <a:xfrm>
            <a:off x="827405" y="1686560"/>
            <a:ext cx="5817235" cy="939165"/>
          </a:xfrm>
          <a:prstGeom prst="rect">
            <a:avLst/>
          </a:prstGeom>
          <a:noFill/>
          <a:ln w="25400">
            <a:noFill/>
          </a:ln>
        </p:spPr>
        <p:txBody>
          <a:bodyPr vert="horz" wrap="square" lIns="0" tIns="0" rIns="0" bIns="0" rtlCol="0">
            <a:spAutoFit/>
          </a:bodyPr>
          <a:lstStyle/>
          <a:p>
            <a:pPr marL="0" marR="0" algn="ctr">
              <a:lnSpc>
                <a:spcPts val="7325"/>
              </a:lnSpc>
              <a:spcBef>
                <a:spcPct val="0"/>
              </a:spcBef>
              <a:spcAft>
                <a:spcPct val="0"/>
              </a:spcAft>
            </a:pPr>
            <a:r>
              <a:rPr lang="zh-CN" sz="6000" b="1" spc="-12" dirty="0">
                <a:ln w="6600">
                  <a:solidFill>
                    <a:schemeClr val="accent2"/>
                  </a:solidFill>
                  <a:prstDash val="solid"/>
                </a:ln>
                <a:solidFill>
                  <a:schemeClr val="accent5"/>
                </a:solidFill>
                <a:effectLst>
                  <a:outerShdw dist="38100" dir="2700000" algn="tl" rotWithShape="0">
                    <a:schemeClr val="accent2"/>
                  </a:outerShdw>
                </a:effectLst>
                <a:latin typeface="Arial Black" panose="020B0A04020102020204" pitchFamily="34" charset="0"/>
                <a:ea typeface="字魂70号-灵悦黑体" panose="00000500000000000000" pitchFamily="2" charset="-122"/>
                <a:cs typeface="Times New Roman" panose="02020603050405020304" pitchFamily="18" charset="0"/>
              </a:rPr>
              <a:t>大学生创业实践</a:t>
            </a:r>
            <a:endParaRPr lang="zh-CN" sz="6000" b="1" spc="-12" dirty="0">
              <a:ln w="6600">
                <a:solidFill>
                  <a:schemeClr val="accent2"/>
                </a:solidFill>
                <a:prstDash val="solid"/>
              </a:ln>
              <a:solidFill>
                <a:schemeClr val="accent5"/>
              </a:solidFill>
              <a:effectLst>
                <a:outerShdw dist="38100" dir="2700000" algn="tl" rotWithShape="0">
                  <a:schemeClr val="accent2"/>
                </a:outerShdw>
              </a:effectLst>
              <a:latin typeface="Arial Black" panose="020B0A04020102020204" pitchFamily="34" charset="0"/>
              <a:ea typeface="字魂70号-灵悦黑体" panose="00000500000000000000" pitchFamily="2" charset="-122"/>
              <a:cs typeface="Times New Roman" panose="02020603050405020304" pitchFamily="18" charset="0"/>
            </a:endParaRPr>
          </a:p>
        </p:txBody>
      </p:sp>
      <p:sp>
        <p:nvSpPr>
          <p:cNvPr id="19" name="矩形 18"/>
          <p:cNvSpPr/>
          <p:nvPr/>
        </p:nvSpPr>
        <p:spPr>
          <a:xfrm>
            <a:off x="1599565" y="3877310"/>
            <a:ext cx="4019550" cy="433705"/>
          </a:xfrm>
          <a:prstGeom prst="rect">
            <a:avLst/>
          </a:prstGeom>
          <a:solidFill>
            <a:srgbClr val="1462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fontAlgn="auto">
              <a:spcBef>
                <a:spcPts val="600"/>
              </a:spcBef>
            </a:pPr>
            <a:r>
              <a:rPr lang="en-US" altLang="zh-CN" sz="2400" b="1" dirty="0">
                <a:latin typeface="微软雅黑" panose="020B0503020204020204" charset="-122"/>
                <a:ea typeface="微软雅黑" panose="020B0503020204020204" charset="-122"/>
              </a:rPr>
              <a:t>   </a:t>
            </a:r>
            <a:r>
              <a:rPr lang="zh-CN" sz="2400" b="1" dirty="0">
                <a:latin typeface="微软雅黑" panose="020B0503020204020204" charset="-122"/>
                <a:ea typeface="微软雅黑" panose="020B0503020204020204" charset="-122"/>
              </a:rPr>
              <a:t>主　编</a:t>
            </a:r>
            <a:r>
              <a:rPr lang="zh-CN" sz="2400" dirty="0">
                <a:latin typeface="微软雅黑" panose="020B0503020204020204" charset="-122"/>
                <a:ea typeface="微软雅黑" panose="020B0503020204020204" charset="-122"/>
              </a:rPr>
              <a:t>　郭广勇　王　飞</a:t>
            </a:r>
            <a:endParaRPr lang="zh-CN" sz="2400" dirty="0">
              <a:latin typeface="微软雅黑" panose="020B0503020204020204" charset="-122"/>
              <a:ea typeface="微软雅黑" panose="020B0503020204020204" charset="-122"/>
            </a:endParaRPr>
          </a:p>
        </p:txBody>
      </p:sp>
      <p:pic>
        <p:nvPicPr>
          <p:cNvPr id="3" name="图片 2" descr="www.izhufu"/>
          <p:cNvPicPr>
            <a:picLocks noChangeAspect="1"/>
          </p:cNvPicPr>
          <p:nvPr>
            <p:custDataLst>
              <p:tags r:id="rId1"/>
            </p:custDataLst>
          </p:nvPr>
        </p:nvPicPr>
        <p:blipFill>
          <a:blip r:embed="rId2"/>
          <a:srcRect l="-11334" t="5679" r="10084" b="-2215"/>
          <a:stretch>
            <a:fillRect/>
          </a:stretch>
        </p:blipFill>
        <p:spPr>
          <a:xfrm>
            <a:off x="6993890" y="1209675"/>
            <a:ext cx="5188585" cy="5082540"/>
          </a:xfrm>
          <a:prstGeom prst="flowChartDelay">
            <a:avLst/>
          </a:prstGeom>
        </p:spPr>
      </p:pic>
      <p:sp>
        <p:nvSpPr>
          <p:cNvPr id="7" name="直角三角形 6"/>
          <p:cNvSpPr/>
          <p:nvPr/>
        </p:nvSpPr>
        <p:spPr>
          <a:xfrm>
            <a:off x="-36830" y="6350"/>
            <a:ext cx="12192000" cy="82169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10800000">
            <a:off x="-55245" y="12065"/>
            <a:ext cx="12247245" cy="810895"/>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35" y="6479540"/>
            <a:ext cx="12192635" cy="4292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减号 15"/>
          <p:cNvSpPr/>
          <p:nvPr/>
        </p:nvSpPr>
        <p:spPr>
          <a:xfrm>
            <a:off x="390525" y="2707005"/>
            <a:ext cx="6654165" cy="76835"/>
          </a:xfrm>
          <a:prstGeom prst="mathMinus">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10" grpId="0" bldLvl="0" animBg="1"/>
      <p:bldP spid="10" grpId="1" animBg="1"/>
      <p:bldP spid="14" grpId="0"/>
      <p:bldP spid="14" grpId="1"/>
      <p:bldP spid="19" grpId="0" bldLvl="0" animBg="1"/>
      <p:bldP spid="19" grpId="1" animBg="1"/>
      <p:bldP spid="7" grpId="0" bldLvl="0" animBg="1"/>
      <p:bldP spid="7" grpId="1" animBg="1"/>
      <p:bldP spid="9" grpId="0" bldLvl="0" animBg="1"/>
      <p:bldP spid="9" grpId="1" animBg="1"/>
      <p:bldP spid="13" grpId="0" bldLvl="0" animBg="1"/>
      <p:bldP spid="13" grpId="1" animBg="1"/>
      <p:bldP spid="16" grpId="0" bldLvl="0" animBg="1"/>
      <p:bldP spid="1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42719"/>
          <a:stretch>
            <a:fillRect/>
          </a:stretch>
        </p:blipFill>
        <p:spPr>
          <a:xfrm rot="16200000">
            <a:off x="5959475" y="-5953125"/>
            <a:ext cx="271780" cy="12191365"/>
          </a:xfrm>
          <a:prstGeom prst="rect">
            <a:avLst/>
          </a:prstGeom>
        </p:spPr>
      </p:pic>
      <p:pic>
        <p:nvPicPr>
          <p:cNvPr id="7" name="图片 6"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5" name="文本框 4"/>
          <p:cNvSpPr txBox="1"/>
          <p:nvPr/>
        </p:nvSpPr>
        <p:spPr>
          <a:xfrm>
            <a:off x="291465" y="278765"/>
            <a:ext cx="5701665" cy="2061210"/>
          </a:xfrm>
          <a:prstGeom prst="rect">
            <a:avLst/>
          </a:prstGeom>
          <a:noFill/>
        </p:spPr>
        <p:txBody>
          <a:bodyPr wrap="square" rtlCol="0">
            <a:spAutoFit/>
          </a:bodyPr>
          <a:p>
            <a:r>
              <a:rPr lang="zh-CN" altLang="en-US" sz="2800" b="1">
                <a:solidFill>
                  <a:srgbClr val="00B0F0"/>
                </a:solidFill>
                <a:latin typeface="Times New Roman" panose="02020603050405020304" pitchFamily="18" charset="0"/>
                <a:cs typeface="Times New Roman" panose="02020603050405020304" pitchFamily="18" charset="0"/>
              </a:rPr>
              <a:t>一、创业资源的内涵和种类</a:t>
            </a:r>
            <a:endParaRPr lang="zh-CN" altLang="en-US" sz="2800" b="1">
              <a:solidFill>
                <a:srgbClr val="00B0F0"/>
              </a:solidFill>
              <a:latin typeface="Times New Roman" panose="02020603050405020304" pitchFamily="18" charset="0"/>
              <a:cs typeface="Times New Roman" panose="02020603050405020304" pitchFamily="18" charset="0"/>
            </a:endParaRPr>
          </a:p>
          <a:p>
            <a:endParaRPr lang="zh-CN" altLang="en-US" sz="2800" b="1">
              <a:solidFill>
                <a:srgbClr val="00B0F0"/>
              </a:solidFill>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创业资源是指在创业活动中替企业创造价值的特定资产，是企业创立和运营的必要条件。</a:t>
            </a:r>
            <a:endParaRPr lang="zh-CN" altLang="en-US" sz="2400">
              <a:latin typeface="Times New Roman" panose="02020603050405020304" pitchFamily="18" charset="0"/>
              <a:cs typeface="Times New Roman" panose="02020603050405020304" pitchFamily="18" charset="0"/>
            </a:endParaRPr>
          </a:p>
        </p:txBody>
      </p:sp>
      <p:sp>
        <p:nvSpPr>
          <p:cNvPr id="13" name="Freeform 4"/>
          <p:cNvSpPr/>
          <p:nvPr>
            <p:custDataLst>
              <p:tags r:id="rId3"/>
            </p:custDataLst>
          </p:nvPr>
        </p:nvSpPr>
        <p:spPr>
          <a:xfrm>
            <a:off x="6612188" y="1144270"/>
            <a:ext cx="4065588" cy="5238750"/>
          </a:xfrm>
          <a:custGeom>
            <a:avLst/>
            <a:gdLst>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1" fmla="*/ 323604 w 4522224"/>
              <a:gd name="connsiteY0-2" fmla="*/ 6062148 h 6062148"/>
              <a:gd name="connsiteX1-3" fmla="*/ 376944 w 4522224"/>
              <a:gd name="connsiteY1-4" fmla="*/ 5924988 h 6062148"/>
              <a:gd name="connsiteX2-5" fmla="*/ 437904 w 4522224"/>
              <a:gd name="connsiteY2-6" fmla="*/ 5780208 h 6062148"/>
              <a:gd name="connsiteX3-7" fmla="*/ 468384 w 4522224"/>
              <a:gd name="connsiteY3-8" fmla="*/ 5665908 h 6062148"/>
              <a:gd name="connsiteX4-9" fmla="*/ 506484 w 4522224"/>
              <a:gd name="connsiteY4-10" fmla="*/ 5612568 h 6062148"/>
              <a:gd name="connsiteX5-11" fmla="*/ 536964 w 4522224"/>
              <a:gd name="connsiteY5-12" fmla="*/ 5521128 h 6062148"/>
              <a:gd name="connsiteX6-13" fmla="*/ 559824 w 4522224"/>
              <a:gd name="connsiteY6-14" fmla="*/ 5353488 h 6062148"/>
              <a:gd name="connsiteX7-15" fmla="*/ 597924 w 4522224"/>
              <a:gd name="connsiteY7-16" fmla="*/ 5223948 h 6062148"/>
              <a:gd name="connsiteX8-17" fmla="*/ 620784 w 4522224"/>
              <a:gd name="connsiteY8-18" fmla="*/ 5178228 h 6062148"/>
              <a:gd name="connsiteX9-19" fmla="*/ 696984 w 4522224"/>
              <a:gd name="connsiteY9-20" fmla="*/ 5071548 h 6062148"/>
              <a:gd name="connsiteX10-21" fmla="*/ 712224 w 4522224"/>
              <a:gd name="connsiteY10-22" fmla="*/ 5063928 h 6062148"/>
              <a:gd name="connsiteX11-23" fmla="*/ 704604 w 4522224"/>
              <a:gd name="connsiteY11-24" fmla="*/ 5025828 h 6062148"/>
              <a:gd name="connsiteX12-25" fmla="*/ 696984 w 4522224"/>
              <a:gd name="connsiteY12-26" fmla="*/ 5002968 h 6062148"/>
              <a:gd name="connsiteX13-27" fmla="*/ 963684 w 4522224"/>
              <a:gd name="connsiteY13-28" fmla="*/ 4682928 h 6062148"/>
              <a:gd name="connsiteX14-29" fmla="*/ 956064 w 4522224"/>
              <a:gd name="connsiteY14-30" fmla="*/ 4644828 h 6062148"/>
              <a:gd name="connsiteX15-31" fmla="*/ 1337064 w 4522224"/>
              <a:gd name="connsiteY15-32" fmla="*/ 4172388 h 6062148"/>
              <a:gd name="connsiteX16-33" fmla="*/ 1253244 w 4522224"/>
              <a:gd name="connsiteY16-34" fmla="*/ 4012368 h 6062148"/>
              <a:gd name="connsiteX17-35" fmla="*/ 1199904 w 4522224"/>
              <a:gd name="connsiteY17-36" fmla="*/ 3928548 h 6062148"/>
              <a:gd name="connsiteX18-37" fmla="*/ 1169424 w 4522224"/>
              <a:gd name="connsiteY18-38" fmla="*/ 3768528 h 6062148"/>
              <a:gd name="connsiteX19-39" fmla="*/ 1146564 w 4522224"/>
              <a:gd name="connsiteY19-40" fmla="*/ 3699948 h 6062148"/>
              <a:gd name="connsiteX20-41" fmla="*/ 1138944 w 4522224"/>
              <a:gd name="connsiteY20-42" fmla="*/ 3669468 h 6062148"/>
              <a:gd name="connsiteX21-43" fmla="*/ 1062744 w 4522224"/>
              <a:gd name="connsiteY21-44" fmla="*/ 3661848 h 6062148"/>
              <a:gd name="connsiteX22-45" fmla="*/ 933204 w 4522224"/>
              <a:gd name="connsiteY22-46" fmla="*/ 3669468 h 6062148"/>
              <a:gd name="connsiteX23-47" fmla="*/ 826524 w 4522224"/>
              <a:gd name="connsiteY23-48" fmla="*/ 3692328 h 6062148"/>
              <a:gd name="connsiteX24-49" fmla="*/ 605544 w 4522224"/>
              <a:gd name="connsiteY24-50" fmla="*/ 3738048 h 6062148"/>
              <a:gd name="connsiteX25-51" fmla="*/ 384564 w 4522224"/>
              <a:gd name="connsiteY25-52" fmla="*/ 3638988 h 6062148"/>
              <a:gd name="connsiteX26-53" fmla="*/ 376944 w 4522224"/>
              <a:gd name="connsiteY26-54" fmla="*/ 3326568 h 6062148"/>
              <a:gd name="connsiteX27-55" fmla="*/ 415044 w 4522224"/>
              <a:gd name="connsiteY27-56" fmla="*/ 3250368 h 6062148"/>
              <a:gd name="connsiteX28-57" fmla="*/ 415044 w 4522224"/>
              <a:gd name="connsiteY28-58" fmla="*/ 3227508 h 6062148"/>
              <a:gd name="connsiteX29-59" fmla="*/ 384564 w 4522224"/>
              <a:gd name="connsiteY29-60" fmla="*/ 3166548 h 6062148"/>
              <a:gd name="connsiteX30-61" fmla="*/ 361704 w 4522224"/>
              <a:gd name="connsiteY30-62" fmla="*/ 3166548 h 6062148"/>
              <a:gd name="connsiteX31-63" fmla="*/ 346464 w 4522224"/>
              <a:gd name="connsiteY31-64" fmla="*/ 3105588 h 6062148"/>
              <a:gd name="connsiteX32-65" fmla="*/ 392184 w 4522224"/>
              <a:gd name="connsiteY32-66" fmla="*/ 3021768 h 6062148"/>
              <a:gd name="connsiteX33-67" fmla="*/ 483624 w 4522224"/>
              <a:gd name="connsiteY33-68" fmla="*/ 2998908 h 6062148"/>
              <a:gd name="connsiteX34-69" fmla="*/ 460764 w 4522224"/>
              <a:gd name="connsiteY34-70" fmla="*/ 2930328 h 6062148"/>
              <a:gd name="connsiteX35-71" fmla="*/ 430284 w 4522224"/>
              <a:gd name="connsiteY35-72" fmla="*/ 2930328 h 6062148"/>
              <a:gd name="connsiteX36-73" fmla="*/ 384564 w 4522224"/>
              <a:gd name="connsiteY36-74" fmla="*/ 2930328 h 6062148"/>
              <a:gd name="connsiteX37-75" fmla="*/ 300744 w 4522224"/>
              <a:gd name="connsiteY37-76" fmla="*/ 2876988 h 6062148"/>
              <a:gd name="connsiteX38-77" fmla="*/ 315984 w 4522224"/>
              <a:gd name="connsiteY38-78" fmla="*/ 2846508 h 6062148"/>
              <a:gd name="connsiteX39-79" fmla="*/ 323604 w 4522224"/>
              <a:gd name="connsiteY39-80" fmla="*/ 2793168 h 6062148"/>
              <a:gd name="connsiteX40-81" fmla="*/ 308364 w 4522224"/>
              <a:gd name="connsiteY40-82" fmla="*/ 2732208 h 6062148"/>
              <a:gd name="connsiteX41-83" fmla="*/ 262644 w 4522224"/>
              <a:gd name="connsiteY41-84" fmla="*/ 2671248 h 6062148"/>
              <a:gd name="connsiteX42-85" fmla="*/ 171204 w 4522224"/>
              <a:gd name="connsiteY42-86" fmla="*/ 2656008 h 6062148"/>
              <a:gd name="connsiteX43-87" fmla="*/ 49284 w 4522224"/>
              <a:gd name="connsiteY43-88" fmla="*/ 2610288 h 6062148"/>
              <a:gd name="connsiteX44-89" fmla="*/ 18804 w 4522224"/>
              <a:gd name="connsiteY44-90" fmla="*/ 2556948 h 6062148"/>
              <a:gd name="connsiteX45-91" fmla="*/ 3564 w 4522224"/>
              <a:gd name="connsiteY45-92" fmla="*/ 2488368 h 6062148"/>
              <a:gd name="connsiteX46-93" fmla="*/ 87384 w 4522224"/>
              <a:gd name="connsiteY46-94" fmla="*/ 2335968 h 6062148"/>
              <a:gd name="connsiteX47-95" fmla="*/ 216924 w 4522224"/>
              <a:gd name="connsiteY47-96" fmla="*/ 2175948 h 6062148"/>
              <a:gd name="connsiteX48-97" fmla="*/ 277884 w 4522224"/>
              <a:gd name="connsiteY48-98" fmla="*/ 2084508 h 6062148"/>
              <a:gd name="connsiteX49-99" fmla="*/ 323604 w 4522224"/>
              <a:gd name="connsiteY49-100" fmla="*/ 1977828 h 6062148"/>
              <a:gd name="connsiteX50-101" fmla="*/ 354084 w 4522224"/>
              <a:gd name="connsiteY50-102" fmla="*/ 1871148 h 6062148"/>
              <a:gd name="connsiteX51-103" fmla="*/ 369324 w 4522224"/>
              <a:gd name="connsiteY51-104" fmla="*/ 1810188 h 6062148"/>
              <a:gd name="connsiteX52-105" fmla="*/ 338844 w 4522224"/>
              <a:gd name="connsiteY52-106" fmla="*/ 1756848 h 6062148"/>
              <a:gd name="connsiteX53-107" fmla="*/ 323604 w 4522224"/>
              <a:gd name="connsiteY53-108" fmla="*/ 1680648 h 6062148"/>
              <a:gd name="connsiteX54-109" fmla="*/ 407424 w 4522224"/>
              <a:gd name="connsiteY54-110" fmla="*/ 1474908 h 6062148"/>
              <a:gd name="connsiteX55-111" fmla="*/ 437904 w 4522224"/>
              <a:gd name="connsiteY55-112" fmla="*/ 1307268 h 6062148"/>
              <a:gd name="connsiteX56-113" fmla="*/ 460764 w 4522224"/>
              <a:gd name="connsiteY56-114" fmla="*/ 1192968 h 6062148"/>
              <a:gd name="connsiteX57-115" fmla="*/ 498864 w 4522224"/>
              <a:gd name="connsiteY57-116" fmla="*/ 1055808 h 6062148"/>
              <a:gd name="connsiteX58-117" fmla="*/ 552204 w 4522224"/>
              <a:gd name="connsiteY58-118" fmla="*/ 888168 h 6062148"/>
              <a:gd name="connsiteX59-119" fmla="*/ 498864 w 4522224"/>
              <a:gd name="connsiteY59-120" fmla="*/ 888168 h 6062148"/>
              <a:gd name="connsiteX60-121" fmla="*/ 407424 w 4522224"/>
              <a:gd name="connsiteY60-122" fmla="*/ 834828 h 6062148"/>
              <a:gd name="connsiteX61-123" fmla="*/ 323604 w 4522224"/>
              <a:gd name="connsiteY61-124" fmla="*/ 789108 h 6062148"/>
              <a:gd name="connsiteX62-125" fmla="*/ 255024 w 4522224"/>
              <a:gd name="connsiteY62-126" fmla="*/ 773868 h 6062148"/>
              <a:gd name="connsiteX63-127" fmla="*/ 209304 w 4522224"/>
              <a:gd name="connsiteY63-128" fmla="*/ 751008 h 6062148"/>
              <a:gd name="connsiteX64-129" fmla="*/ 255024 w 4522224"/>
              <a:gd name="connsiteY64-130" fmla="*/ 674808 h 6062148"/>
              <a:gd name="connsiteX65-131" fmla="*/ 369324 w 4522224"/>
              <a:gd name="connsiteY65-132" fmla="*/ 606228 h 6062148"/>
              <a:gd name="connsiteX66-133" fmla="*/ 552204 w 4522224"/>
              <a:gd name="connsiteY66-134" fmla="*/ 507168 h 6062148"/>
              <a:gd name="connsiteX67-135" fmla="*/ 651264 w 4522224"/>
              <a:gd name="connsiteY67-136" fmla="*/ 423348 h 6062148"/>
              <a:gd name="connsiteX68-137" fmla="*/ 887484 w 4522224"/>
              <a:gd name="connsiteY68-138" fmla="*/ 232848 h 6062148"/>
              <a:gd name="connsiteX69-139" fmla="*/ 1169424 w 4522224"/>
              <a:gd name="connsiteY69-140" fmla="*/ 80448 h 6062148"/>
              <a:gd name="connsiteX70-141" fmla="*/ 1588524 w 4522224"/>
              <a:gd name="connsiteY70-142" fmla="*/ 11868 h 6062148"/>
              <a:gd name="connsiteX71-143" fmla="*/ 1939044 w 4522224"/>
              <a:gd name="connsiteY71-144" fmla="*/ 4248 h 6062148"/>
              <a:gd name="connsiteX72-145" fmla="*/ 2167644 w 4522224"/>
              <a:gd name="connsiteY72-146" fmla="*/ 4248 h 6062148"/>
              <a:gd name="connsiteX73-147" fmla="*/ 2388624 w 4522224"/>
              <a:gd name="connsiteY73-148" fmla="*/ 57588 h 6062148"/>
              <a:gd name="connsiteX74-149" fmla="*/ 2662944 w 4522224"/>
              <a:gd name="connsiteY74-150" fmla="*/ 133788 h 6062148"/>
              <a:gd name="connsiteX75-151" fmla="*/ 2815344 w 4522224"/>
              <a:gd name="connsiteY75-152" fmla="*/ 202368 h 6062148"/>
              <a:gd name="connsiteX76-153" fmla="*/ 3097284 w 4522224"/>
              <a:gd name="connsiteY76-154" fmla="*/ 400488 h 6062148"/>
              <a:gd name="connsiteX77-155" fmla="*/ 3280164 w 4522224"/>
              <a:gd name="connsiteY77-156" fmla="*/ 651948 h 6062148"/>
              <a:gd name="connsiteX78-157" fmla="*/ 3402084 w 4522224"/>
              <a:gd name="connsiteY78-158" fmla="*/ 918648 h 6062148"/>
              <a:gd name="connsiteX79-159" fmla="*/ 3470664 w 4522224"/>
              <a:gd name="connsiteY79-160" fmla="*/ 1238688 h 6062148"/>
              <a:gd name="connsiteX80-161" fmla="*/ 3501144 w 4522224"/>
              <a:gd name="connsiteY80-162" fmla="*/ 1543488 h 6062148"/>
              <a:gd name="connsiteX81-163" fmla="*/ 3501144 w 4522224"/>
              <a:gd name="connsiteY81-164" fmla="*/ 1962588 h 6062148"/>
              <a:gd name="connsiteX82-165" fmla="*/ 3333504 w 4522224"/>
              <a:gd name="connsiteY82-166" fmla="*/ 2305488 h 6062148"/>
              <a:gd name="connsiteX83-167" fmla="*/ 3249684 w 4522224"/>
              <a:gd name="connsiteY83-168" fmla="*/ 2473128 h 6062148"/>
              <a:gd name="connsiteX84-169" fmla="*/ 3127764 w 4522224"/>
              <a:gd name="connsiteY84-170" fmla="*/ 2663628 h 6062148"/>
              <a:gd name="connsiteX85-171" fmla="*/ 3066804 w 4522224"/>
              <a:gd name="connsiteY85-172" fmla="*/ 2838888 h 6062148"/>
              <a:gd name="connsiteX86-173" fmla="*/ 3059184 w 4522224"/>
              <a:gd name="connsiteY86-174" fmla="*/ 2915088 h 6062148"/>
              <a:gd name="connsiteX87-175" fmla="*/ 3013464 w 4522224"/>
              <a:gd name="connsiteY87-176" fmla="*/ 3014148 h 6062148"/>
              <a:gd name="connsiteX88-177" fmla="*/ 2975364 w 4522224"/>
              <a:gd name="connsiteY88-178" fmla="*/ 3082728 h 6062148"/>
              <a:gd name="connsiteX89-179" fmla="*/ 2952504 w 4522224"/>
              <a:gd name="connsiteY89-180" fmla="*/ 3120828 h 6062148"/>
              <a:gd name="connsiteX90-181" fmla="*/ 2952504 w 4522224"/>
              <a:gd name="connsiteY90-182" fmla="*/ 3555168 h 6062148"/>
              <a:gd name="connsiteX91-183" fmla="*/ 2952504 w 4522224"/>
              <a:gd name="connsiteY91-184" fmla="*/ 3562788 h 6062148"/>
              <a:gd name="connsiteX92-185" fmla="*/ 3005844 w 4522224"/>
              <a:gd name="connsiteY92-186" fmla="*/ 3539928 h 6062148"/>
              <a:gd name="connsiteX93-187" fmla="*/ 3059184 w 4522224"/>
              <a:gd name="connsiteY93-188" fmla="*/ 3562788 h 6062148"/>
              <a:gd name="connsiteX94-189" fmla="*/ 3104904 w 4522224"/>
              <a:gd name="connsiteY94-190" fmla="*/ 3570408 h 6062148"/>
              <a:gd name="connsiteX95-191" fmla="*/ 3135384 w 4522224"/>
              <a:gd name="connsiteY95-192" fmla="*/ 3631368 h 6062148"/>
              <a:gd name="connsiteX96-193" fmla="*/ 3112524 w 4522224"/>
              <a:gd name="connsiteY96-194" fmla="*/ 3738048 h 6062148"/>
              <a:gd name="connsiteX97-195" fmla="*/ 3120144 w 4522224"/>
              <a:gd name="connsiteY97-196" fmla="*/ 4103808 h 6062148"/>
              <a:gd name="connsiteX98-197" fmla="*/ 3112524 w 4522224"/>
              <a:gd name="connsiteY98-198" fmla="*/ 4119048 h 6062148"/>
              <a:gd name="connsiteX99-199" fmla="*/ 3158244 w 4522224"/>
              <a:gd name="connsiteY99-200" fmla="*/ 4157148 h 6062148"/>
              <a:gd name="connsiteX100-201" fmla="*/ 3196344 w 4522224"/>
              <a:gd name="connsiteY100-202" fmla="*/ 4164768 h 6062148"/>
              <a:gd name="connsiteX101-203" fmla="*/ 3226824 w 4522224"/>
              <a:gd name="connsiteY101-204" fmla="*/ 4172388 h 6062148"/>
              <a:gd name="connsiteX102-205" fmla="*/ 3280164 w 4522224"/>
              <a:gd name="connsiteY102-206" fmla="*/ 4294308 h 6062148"/>
              <a:gd name="connsiteX103-207" fmla="*/ 3295404 w 4522224"/>
              <a:gd name="connsiteY103-208" fmla="*/ 4347648 h 6062148"/>
              <a:gd name="connsiteX104-209" fmla="*/ 3325884 w 4522224"/>
              <a:gd name="connsiteY104-210" fmla="*/ 4408608 h 6062148"/>
              <a:gd name="connsiteX105-211" fmla="*/ 3546864 w 4522224"/>
              <a:gd name="connsiteY105-212" fmla="*/ 4644828 h 6062148"/>
              <a:gd name="connsiteX106-213" fmla="*/ 3882144 w 4522224"/>
              <a:gd name="connsiteY106-214" fmla="*/ 5025828 h 6062148"/>
              <a:gd name="connsiteX107-215" fmla="*/ 4095504 w 4522224"/>
              <a:gd name="connsiteY107-216" fmla="*/ 5300148 h 6062148"/>
              <a:gd name="connsiteX108-217" fmla="*/ 4362204 w 4522224"/>
              <a:gd name="connsiteY108-218" fmla="*/ 5726868 h 6062148"/>
              <a:gd name="connsiteX109-219" fmla="*/ 4522224 w 4522224"/>
              <a:gd name="connsiteY109-220" fmla="*/ 6046908 h 6062148"/>
              <a:gd name="connsiteX0-221" fmla="*/ 323604 w 4522224"/>
              <a:gd name="connsiteY0-222" fmla="*/ 6062148 h 6062148"/>
              <a:gd name="connsiteX1-223" fmla="*/ 376944 w 4522224"/>
              <a:gd name="connsiteY1-224" fmla="*/ 5924988 h 6062148"/>
              <a:gd name="connsiteX2-225" fmla="*/ 437904 w 4522224"/>
              <a:gd name="connsiteY2-226" fmla="*/ 5780208 h 6062148"/>
              <a:gd name="connsiteX3-227" fmla="*/ 468384 w 4522224"/>
              <a:gd name="connsiteY3-228" fmla="*/ 5665908 h 6062148"/>
              <a:gd name="connsiteX4-229" fmla="*/ 506484 w 4522224"/>
              <a:gd name="connsiteY4-230" fmla="*/ 5612568 h 6062148"/>
              <a:gd name="connsiteX5-231" fmla="*/ 536964 w 4522224"/>
              <a:gd name="connsiteY5-232" fmla="*/ 5521128 h 6062148"/>
              <a:gd name="connsiteX6-233" fmla="*/ 559824 w 4522224"/>
              <a:gd name="connsiteY6-234" fmla="*/ 5353488 h 6062148"/>
              <a:gd name="connsiteX7-235" fmla="*/ 597924 w 4522224"/>
              <a:gd name="connsiteY7-236" fmla="*/ 5223948 h 6062148"/>
              <a:gd name="connsiteX8-237" fmla="*/ 620784 w 4522224"/>
              <a:gd name="connsiteY8-238" fmla="*/ 5178228 h 6062148"/>
              <a:gd name="connsiteX9-239" fmla="*/ 696984 w 4522224"/>
              <a:gd name="connsiteY9-240" fmla="*/ 5071548 h 6062148"/>
              <a:gd name="connsiteX10-241" fmla="*/ 712224 w 4522224"/>
              <a:gd name="connsiteY10-242" fmla="*/ 5063928 h 6062148"/>
              <a:gd name="connsiteX11-243" fmla="*/ 704604 w 4522224"/>
              <a:gd name="connsiteY11-244" fmla="*/ 5025828 h 6062148"/>
              <a:gd name="connsiteX12-245" fmla="*/ 696984 w 4522224"/>
              <a:gd name="connsiteY12-246" fmla="*/ 5002968 h 6062148"/>
              <a:gd name="connsiteX13-247" fmla="*/ 963684 w 4522224"/>
              <a:gd name="connsiteY13-248" fmla="*/ 4682928 h 6062148"/>
              <a:gd name="connsiteX14-249" fmla="*/ 956064 w 4522224"/>
              <a:gd name="connsiteY14-250" fmla="*/ 4644828 h 6062148"/>
              <a:gd name="connsiteX15-251" fmla="*/ 1337064 w 4522224"/>
              <a:gd name="connsiteY15-252" fmla="*/ 4172388 h 6062148"/>
              <a:gd name="connsiteX16-253" fmla="*/ 1253244 w 4522224"/>
              <a:gd name="connsiteY16-254" fmla="*/ 4012368 h 6062148"/>
              <a:gd name="connsiteX17-255" fmla="*/ 1199904 w 4522224"/>
              <a:gd name="connsiteY17-256" fmla="*/ 3928548 h 6062148"/>
              <a:gd name="connsiteX18-257" fmla="*/ 1169424 w 4522224"/>
              <a:gd name="connsiteY18-258" fmla="*/ 3768528 h 6062148"/>
              <a:gd name="connsiteX19-259" fmla="*/ 1146564 w 4522224"/>
              <a:gd name="connsiteY19-260" fmla="*/ 3699948 h 6062148"/>
              <a:gd name="connsiteX20-261" fmla="*/ 1138944 w 4522224"/>
              <a:gd name="connsiteY20-262" fmla="*/ 3669468 h 6062148"/>
              <a:gd name="connsiteX21-263" fmla="*/ 1062744 w 4522224"/>
              <a:gd name="connsiteY21-264" fmla="*/ 3661848 h 6062148"/>
              <a:gd name="connsiteX22-265" fmla="*/ 933204 w 4522224"/>
              <a:gd name="connsiteY22-266" fmla="*/ 3669468 h 6062148"/>
              <a:gd name="connsiteX23-267" fmla="*/ 826524 w 4522224"/>
              <a:gd name="connsiteY23-268" fmla="*/ 3692328 h 6062148"/>
              <a:gd name="connsiteX24-269" fmla="*/ 605544 w 4522224"/>
              <a:gd name="connsiteY24-270" fmla="*/ 3738048 h 6062148"/>
              <a:gd name="connsiteX25-271" fmla="*/ 384564 w 4522224"/>
              <a:gd name="connsiteY25-272" fmla="*/ 3638988 h 6062148"/>
              <a:gd name="connsiteX26-273" fmla="*/ 376944 w 4522224"/>
              <a:gd name="connsiteY26-274" fmla="*/ 3326568 h 6062148"/>
              <a:gd name="connsiteX27-275" fmla="*/ 415044 w 4522224"/>
              <a:gd name="connsiteY27-276" fmla="*/ 3227508 h 6062148"/>
              <a:gd name="connsiteX28-277" fmla="*/ 384564 w 4522224"/>
              <a:gd name="connsiteY28-278" fmla="*/ 3166548 h 6062148"/>
              <a:gd name="connsiteX29-279" fmla="*/ 361704 w 4522224"/>
              <a:gd name="connsiteY29-280" fmla="*/ 3166548 h 6062148"/>
              <a:gd name="connsiteX30-281" fmla="*/ 346464 w 4522224"/>
              <a:gd name="connsiteY30-282" fmla="*/ 3105588 h 6062148"/>
              <a:gd name="connsiteX31-283" fmla="*/ 392184 w 4522224"/>
              <a:gd name="connsiteY31-284" fmla="*/ 3021768 h 6062148"/>
              <a:gd name="connsiteX32-285" fmla="*/ 483624 w 4522224"/>
              <a:gd name="connsiteY32-286" fmla="*/ 2998908 h 6062148"/>
              <a:gd name="connsiteX33-287" fmla="*/ 460764 w 4522224"/>
              <a:gd name="connsiteY33-288" fmla="*/ 2930328 h 6062148"/>
              <a:gd name="connsiteX34-289" fmla="*/ 430284 w 4522224"/>
              <a:gd name="connsiteY34-290" fmla="*/ 2930328 h 6062148"/>
              <a:gd name="connsiteX35-291" fmla="*/ 384564 w 4522224"/>
              <a:gd name="connsiteY35-292" fmla="*/ 2930328 h 6062148"/>
              <a:gd name="connsiteX36-293" fmla="*/ 300744 w 4522224"/>
              <a:gd name="connsiteY36-294" fmla="*/ 2876988 h 6062148"/>
              <a:gd name="connsiteX37-295" fmla="*/ 315984 w 4522224"/>
              <a:gd name="connsiteY37-296" fmla="*/ 2846508 h 6062148"/>
              <a:gd name="connsiteX38-297" fmla="*/ 323604 w 4522224"/>
              <a:gd name="connsiteY38-298" fmla="*/ 2793168 h 6062148"/>
              <a:gd name="connsiteX39-299" fmla="*/ 308364 w 4522224"/>
              <a:gd name="connsiteY39-300" fmla="*/ 2732208 h 6062148"/>
              <a:gd name="connsiteX40-301" fmla="*/ 262644 w 4522224"/>
              <a:gd name="connsiteY40-302" fmla="*/ 2671248 h 6062148"/>
              <a:gd name="connsiteX41-303" fmla="*/ 171204 w 4522224"/>
              <a:gd name="connsiteY41-304" fmla="*/ 2656008 h 6062148"/>
              <a:gd name="connsiteX42-305" fmla="*/ 49284 w 4522224"/>
              <a:gd name="connsiteY42-306" fmla="*/ 2610288 h 6062148"/>
              <a:gd name="connsiteX43-307" fmla="*/ 18804 w 4522224"/>
              <a:gd name="connsiteY43-308" fmla="*/ 2556948 h 6062148"/>
              <a:gd name="connsiteX44-309" fmla="*/ 3564 w 4522224"/>
              <a:gd name="connsiteY44-310" fmla="*/ 2488368 h 6062148"/>
              <a:gd name="connsiteX45-311" fmla="*/ 87384 w 4522224"/>
              <a:gd name="connsiteY45-312" fmla="*/ 2335968 h 6062148"/>
              <a:gd name="connsiteX46-313" fmla="*/ 216924 w 4522224"/>
              <a:gd name="connsiteY46-314" fmla="*/ 2175948 h 6062148"/>
              <a:gd name="connsiteX47-315" fmla="*/ 277884 w 4522224"/>
              <a:gd name="connsiteY47-316" fmla="*/ 2084508 h 6062148"/>
              <a:gd name="connsiteX48-317" fmla="*/ 323604 w 4522224"/>
              <a:gd name="connsiteY48-318" fmla="*/ 1977828 h 6062148"/>
              <a:gd name="connsiteX49-319" fmla="*/ 354084 w 4522224"/>
              <a:gd name="connsiteY49-320" fmla="*/ 1871148 h 6062148"/>
              <a:gd name="connsiteX50-321" fmla="*/ 369324 w 4522224"/>
              <a:gd name="connsiteY50-322" fmla="*/ 1810188 h 6062148"/>
              <a:gd name="connsiteX51-323" fmla="*/ 338844 w 4522224"/>
              <a:gd name="connsiteY51-324" fmla="*/ 1756848 h 6062148"/>
              <a:gd name="connsiteX52-325" fmla="*/ 323604 w 4522224"/>
              <a:gd name="connsiteY52-326" fmla="*/ 1680648 h 6062148"/>
              <a:gd name="connsiteX53-327" fmla="*/ 407424 w 4522224"/>
              <a:gd name="connsiteY53-328" fmla="*/ 1474908 h 6062148"/>
              <a:gd name="connsiteX54-329" fmla="*/ 437904 w 4522224"/>
              <a:gd name="connsiteY54-330" fmla="*/ 1307268 h 6062148"/>
              <a:gd name="connsiteX55-331" fmla="*/ 460764 w 4522224"/>
              <a:gd name="connsiteY55-332" fmla="*/ 1192968 h 6062148"/>
              <a:gd name="connsiteX56-333" fmla="*/ 498864 w 4522224"/>
              <a:gd name="connsiteY56-334" fmla="*/ 1055808 h 6062148"/>
              <a:gd name="connsiteX57-335" fmla="*/ 552204 w 4522224"/>
              <a:gd name="connsiteY57-336" fmla="*/ 888168 h 6062148"/>
              <a:gd name="connsiteX58-337" fmla="*/ 498864 w 4522224"/>
              <a:gd name="connsiteY58-338" fmla="*/ 888168 h 6062148"/>
              <a:gd name="connsiteX59-339" fmla="*/ 407424 w 4522224"/>
              <a:gd name="connsiteY59-340" fmla="*/ 834828 h 6062148"/>
              <a:gd name="connsiteX60-341" fmla="*/ 323604 w 4522224"/>
              <a:gd name="connsiteY60-342" fmla="*/ 789108 h 6062148"/>
              <a:gd name="connsiteX61-343" fmla="*/ 255024 w 4522224"/>
              <a:gd name="connsiteY61-344" fmla="*/ 773868 h 6062148"/>
              <a:gd name="connsiteX62-345" fmla="*/ 209304 w 4522224"/>
              <a:gd name="connsiteY62-346" fmla="*/ 751008 h 6062148"/>
              <a:gd name="connsiteX63-347" fmla="*/ 255024 w 4522224"/>
              <a:gd name="connsiteY63-348" fmla="*/ 674808 h 6062148"/>
              <a:gd name="connsiteX64-349" fmla="*/ 369324 w 4522224"/>
              <a:gd name="connsiteY64-350" fmla="*/ 606228 h 6062148"/>
              <a:gd name="connsiteX65-351" fmla="*/ 552204 w 4522224"/>
              <a:gd name="connsiteY65-352" fmla="*/ 507168 h 6062148"/>
              <a:gd name="connsiteX66-353" fmla="*/ 651264 w 4522224"/>
              <a:gd name="connsiteY66-354" fmla="*/ 423348 h 6062148"/>
              <a:gd name="connsiteX67-355" fmla="*/ 887484 w 4522224"/>
              <a:gd name="connsiteY67-356" fmla="*/ 232848 h 6062148"/>
              <a:gd name="connsiteX68-357" fmla="*/ 1169424 w 4522224"/>
              <a:gd name="connsiteY68-358" fmla="*/ 80448 h 6062148"/>
              <a:gd name="connsiteX69-359" fmla="*/ 1588524 w 4522224"/>
              <a:gd name="connsiteY69-360" fmla="*/ 11868 h 6062148"/>
              <a:gd name="connsiteX70-361" fmla="*/ 1939044 w 4522224"/>
              <a:gd name="connsiteY70-362" fmla="*/ 4248 h 6062148"/>
              <a:gd name="connsiteX71-363" fmla="*/ 2167644 w 4522224"/>
              <a:gd name="connsiteY71-364" fmla="*/ 4248 h 6062148"/>
              <a:gd name="connsiteX72-365" fmla="*/ 2388624 w 4522224"/>
              <a:gd name="connsiteY72-366" fmla="*/ 57588 h 6062148"/>
              <a:gd name="connsiteX73-367" fmla="*/ 2662944 w 4522224"/>
              <a:gd name="connsiteY73-368" fmla="*/ 133788 h 6062148"/>
              <a:gd name="connsiteX74-369" fmla="*/ 2815344 w 4522224"/>
              <a:gd name="connsiteY74-370" fmla="*/ 202368 h 6062148"/>
              <a:gd name="connsiteX75-371" fmla="*/ 3097284 w 4522224"/>
              <a:gd name="connsiteY75-372" fmla="*/ 400488 h 6062148"/>
              <a:gd name="connsiteX76-373" fmla="*/ 3280164 w 4522224"/>
              <a:gd name="connsiteY76-374" fmla="*/ 651948 h 6062148"/>
              <a:gd name="connsiteX77-375" fmla="*/ 3402084 w 4522224"/>
              <a:gd name="connsiteY77-376" fmla="*/ 918648 h 6062148"/>
              <a:gd name="connsiteX78-377" fmla="*/ 3470664 w 4522224"/>
              <a:gd name="connsiteY78-378" fmla="*/ 1238688 h 6062148"/>
              <a:gd name="connsiteX79-379" fmla="*/ 3501144 w 4522224"/>
              <a:gd name="connsiteY79-380" fmla="*/ 1543488 h 6062148"/>
              <a:gd name="connsiteX80-381" fmla="*/ 3501144 w 4522224"/>
              <a:gd name="connsiteY80-382" fmla="*/ 1962588 h 6062148"/>
              <a:gd name="connsiteX81-383" fmla="*/ 3333504 w 4522224"/>
              <a:gd name="connsiteY81-384" fmla="*/ 2305488 h 6062148"/>
              <a:gd name="connsiteX82-385" fmla="*/ 3249684 w 4522224"/>
              <a:gd name="connsiteY82-386" fmla="*/ 2473128 h 6062148"/>
              <a:gd name="connsiteX83-387" fmla="*/ 3127764 w 4522224"/>
              <a:gd name="connsiteY83-388" fmla="*/ 2663628 h 6062148"/>
              <a:gd name="connsiteX84-389" fmla="*/ 3066804 w 4522224"/>
              <a:gd name="connsiteY84-390" fmla="*/ 2838888 h 6062148"/>
              <a:gd name="connsiteX85-391" fmla="*/ 3059184 w 4522224"/>
              <a:gd name="connsiteY85-392" fmla="*/ 2915088 h 6062148"/>
              <a:gd name="connsiteX86-393" fmla="*/ 3013464 w 4522224"/>
              <a:gd name="connsiteY86-394" fmla="*/ 3014148 h 6062148"/>
              <a:gd name="connsiteX87-395" fmla="*/ 2975364 w 4522224"/>
              <a:gd name="connsiteY87-396" fmla="*/ 3082728 h 6062148"/>
              <a:gd name="connsiteX88-397" fmla="*/ 2952504 w 4522224"/>
              <a:gd name="connsiteY88-398" fmla="*/ 3120828 h 6062148"/>
              <a:gd name="connsiteX89-399" fmla="*/ 2952504 w 4522224"/>
              <a:gd name="connsiteY89-400" fmla="*/ 3555168 h 6062148"/>
              <a:gd name="connsiteX90-401" fmla="*/ 2952504 w 4522224"/>
              <a:gd name="connsiteY90-402" fmla="*/ 3562788 h 6062148"/>
              <a:gd name="connsiteX91-403" fmla="*/ 3005844 w 4522224"/>
              <a:gd name="connsiteY91-404" fmla="*/ 3539928 h 6062148"/>
              <a:gd name="connsiteX92-405" fmla="*/ 3059184 w 4522224"/>
              <a:gd name="connsiteY92-406" fmla="*/ 3562788 h 6062148"/>
              <a:gd name="connsiteX93-407" fmla="*/ 3104904 w 4522224"/>
              <a:gd name="connsiteY93-408" fmla="*/ 3570408 h 6062148"/>
              <a:gd name="connsiteX94-409" fmla="*/ 3135384 w 4522224"/>
              <a:gd name="connsiteY94-410" fmla="*/ 3631368 h 6062148"/>
              <a:gd name="connsiteX95-411" fmla="*/ 3112524 w 4522224"/>
              <a:gd name="connsiteY95-412" fmla="*/ 3738048 h 6062148"/>
              <a:gd name="connsiteX96-413" fmla="*/ 3120144 w 4522224"/>
              <a:gd name="connsiteY96-414" fmla="*/ 4103808 h 6062148"/>
              <a:gd name="connsiteX97-415" fmla="*/ 3112524 w 4522224"/>
              <a:gd name="connsiteY97-416" fmla="*/ 4119048 h 6062148"/>
              <a:gd name="connsiteX98-417" fmla="*/ 3158244 w 4522224"/>
              <a:gd name="connsiteY98-418" fmla="*/ 4157148 h 6062148"/>
              <a:gd name="connsiteX99-419" fmla="*/ 3196344 w 4522224"/>
              <a:gd name="connsiteY99-420" fmla="*/ 4164768 h 6062148"/>
              <a:gd name="connsiteX100-421" fmla="*/ 3226824 w 4522224"/>
              <a:gd name="connsiteY100-422" fmla="*/ 4172388 h 6062148"/>
              <a:gd name="connsiteX101-423" fmla="*/ 3280164 w 4522224"/>
              <a:gd name="connsiteY101-424" fmla="*/ 4294308 h 6062148"/>
              <a:gd name="connsiteX102-425" fmla="*/ 3295404 w 4522224"/>
              <a:gd name="connsiteY102-426" fmla="*/ 4347648 h 6062148"/>
              <a:gd name="connsiteX103-427" fmla="*/ 3325884 w 4522224"/>
              <a:gd name="connsiteY103-428" fmla="*/ 4408608 h 6062148"/>
              <a:gd name="connsiteX104-429" fmla="*/ 3546864 w 4522224"/>
              <a:gd name="connsiteY104-430" fmla="*/ 4644828 h 6062148"/>
              <a:gd name="connsiteX105-431" fmla="*/ 3882144 w 4522224"/>
              <a:gd name="connsiteY105-432" fmla="*/ 5025828 h 6062148"/>
              <a:gd name="connsiteX106-433" fmla="*/ 4095504 w 4522224"/>
              <a:gd name="connsiteY106-434" fmla="*/ 5300148 h 6062148"/>
              <a:gd name="connsiteX107-435" fmla="*/ 4362204 w 4522224"/>
              <a:gd name="connsiteY107-436" fmla="*/ 5726868 h 6062148"/>
              <a:gd name="connsiteX108-437" fmla="*/ 4522224 w 4522224"/>
              <a:gd name="connsiteY108-438" fmla="*/ 6046908 h 6062148"/>
              <a:gd name="connsiteX0-439" fmla="*/ 328606 w 4527226"/>
              <a:gd name="connsiteY0-440" fmla="*/ 6062148 h 6062148"/>
              <a:gd name="connsiteX1-441" fmla="*/ 381946 w 4527226"/>
              <a:gd name="connsiteY1-442" fmla="*/ 5924988 h 6062148"/>
              <a:gd name="connsiteX2-443" fmla="*/ 442906 w 4527226"/>
              <a:gd name="connsiteY2-444" fmla="*/ 5780208 h 6062148"/>
              <a:gd name="connsiteX3-445" fmla="*/ 473386 w 4527226"/>
              <a:gd name="connsiteY3-446" fmla="*/ 5665908 h 6062148"/>
              <a:gd name="connsiteX4-447" fmla="*/ 511486 w 4527226"/>
              <a:gd name="connsiteY4-448" fmla="*/ 5612568 h 6062148"/>
              <a:gd name="connsiteX5-449" fmla="*/ 541966 w 4527226"/>
              <a:gd name="connsiteY5-450" fmla="*/ 5521128 h 6062148"/>
              <a:gd name="connsiteX6-451" fmla="*/ 564826 w 4527226"/>
              <a:gd name="connsiteY6-452" fmla="*/ 5353488 h 6062148"/>
              <a:gd name="connsiteX7-453" fmla="*/ 602926 w 4527226"/>
              <a:gd name="connsiteY7-454" fmla="*/ 5223948 h 6062148"/>
              <a:gd name="connsiteX8-455" fmla="*/ 625786 w 4527226"/>
              <a:gd name="connsiteY8-456" fmla="*/ 5178228 h 6062148"/>
              <a:gd name="connsiteX9-457" fmla="*/ 701986 w 4527226"/>
              <a:gd name="connsiteY9-458" fmla="*/ 5071548 h 6062148"/>
              <a:gd name="connsiteX10-459" fmla="*/ 717226 w 4527226"/>
              <a:gd name="connsiteY10-460" fmla="*/ 5063928 h 6062148"/>
              <a:gd name="connsiteX11-461" fmla="*/ 709606 w 4527226"/>
              <a:gd name="connsiteY11-462" fmla="*/ 5025828 h 6062148"/>
              <a:gd name="connsiteX12-463" fmla="*/ 701986 w 4527226"/>
              <a:gd name="connsiteY12-464" fmla="*/ 5002968 h 6062148"/>
              <a:gd name="connsiteX13-465" fmla="*/ 968686 w 4527226"/>
              <a:gd name="connsiteY13-466" fmla="*/ 4682928 h 6062148"/>
              <a:gd name="connsiteX14-467" fmla="*/ 961066 w 4527226"/>
              <a:gd name="connsiteY14-468" fmla="*/ 4644828 h 6062148"/>
              <a:gd name="connsiteX15-469" fmla="*/ 1342066 w 4527226"/>
              <a:gd name="connsiteY15-470" fmla="*/ 4172388 h 6062148"/>
              <a:gd name="connsiteX16-471" fmla="*/ 1258246 w 4527226"/>
              <a:gd name="connsiteY16-472" fmla="*/ 4012368 h 6062148"/>
              <a:gd name="connsiteX17-473" fmla="*/ 1204906 w 4527226"/>
              <a:gd name="connsiteY17-474" fmla="*/ 3928548 h 6062148"/>
              <a:gd name="connsiteX18-475" fmla="*/ 1174426 w 4527226"/>
              <a:gd name="connsiteY18-476" fmla="*/ 3768528 h 6062148"/>
              <a:gd name="connsiteX19-477" fmla="*/ 1151566 w 4527226"/>
              <a:gd name="connsiteY19-478" fmla="*/ 3699948 h 6062148"/>
              <a:gd name="connsiteX20-479" fmla="*/ 1143946 w 4527226"/>
              <a:gd name="connsiteY20-480" fmla="*/ 3669468 h 6062148"/>
              <a:gd name="connsiteX21-481" fmla="*/ 1067746 w 4527226"/>
              <a:gd name="connsiteY21-482" fmla="*/ 3661848 h 6062148"/>
              <a:gd name="connsiteX22-483" fmla="*/ 938206 w 4527226"/>
              <a:gd name="connsiteY22-484" fmla="*/ 3669468 h 6062148"/>
              <a:gd name="connsiteX23-485" fmla="*/ 831526 w 4527226"/>
              <a:gd name="connsiteY23-486" fmla="*/ 3692328 h 6062148"/>
              <a:gd name="connsiteX24-487" fmla="*/ 610546 w 4527226"/>
              <a:gd name="connsiteY24-488" fmla="*/ 3738048 h 6062148"/>
              <a:gd name="connsiteX25-489" fmla="*/ 389566 w 4527226"/>
              <a:gd name="connsiteY25-490" fmla="*/ 3638988 h 6062148"/>
              <a:gd name="connsiteX26-491" fmla="*/ 381946 w 4527226"/>
              <a:gd name="connsiteY26-492" fmla="*/ 3326568 h 6062148"/>
              <a:gd name="connsiteX27-493" fmla="*/ 420046 w 4527226"/>
              <a:gd name="connsiteY27-494" fmla="*/ 3227508 h 6062148"/>
              <a:gd name="connsiteX28-495" fmla="*/ 389566 w 4527226"/>
              <a:gd name="connsiteY28-496" fmla="*/ 3166548 h 6062148"/>
              <a:gd name="connsiteX29-497" fmla="*/ 366706 w 4527226"/>
              <a:gd name="connsiteY29-498" fmla="*/ 3166548 h 6062148"/>
              <a:gd name="connsiteX30-499" fmla="*/ 351466 w 4527226"/>
              <a:gd name="connsiteY30-500" fmla="*/ 3105588 h 6062148"/>
              <a:gd name="connsiteX31-501" fmla="*/ 397186 w 4527226"/>
              <a:gd name="connsiteY31-502" fmla="*/ 3021768 h 6062148"/>
              <a:gd name="connsiteX32-503" fmla="*/ 488626 w 4527226"/>
              <a:gd name="connsiteY32-504" fmla="*/ 2998908 h 6062148"/>
              <a:gd name="connsiteX33-505" fmla="*/ 465766 w 4527226"/>
              <a:gd name="connsiteY33-506" fmla="*/ 2930328 h 6062148"/>
              <a:gd name="connsiteX34-507" fmla="*/ 435286 w 4527226"/>
              <a:gd name="connsiteY34-508" fmla="*/ 2930328 h 6062148"/>
              <a:gd name="connsiteX35-509" fmla="*/ 389566 w 4527226"/>
              <a:gd name="connsiteY35-510" fmla="*/ 2930328 h 6062148"/>
              <a:gd name="connsiteX36-511" fmla="*/ 305746 w 4527226"/>
              <a:gd name="connsiteY36-512" fmla="*/ 2876988 h 6062148"/>
              <a:gd name="connsiteX37-513" fmla="*/ 320986 w 4527226"/>
              <a:gd name="connsiteY37-514" fmla="*/ 2846508 h 6062148"/>
              <a:gd name="connsiteX38-515" fmla="*/ 328606 w 4527226"/>
              <a:gd name="connsiteY38-516" fmla="*/ 2793168 h 6062148"/>
              <a:gd name="connsiteX39-517" fmla="*/ 313366 w 4527226"/>
              <a:gd name="connsiteY39-518" fmla="*/ 2732208 h 6062148"/>
              <a:gd name="connsiteX40-519" fmla="*/ 267646 w 4527226"/>
              <a:gd name="connsiteY40-520" fmla="*/ 2671248 h 6062148"/>
              <a:gd name="connsiteX41-521" fmla="*/ 176206 w 4527226"/>
              <a:gd name="connsiteY41-522" fmla="*/ 2656008 h 6062148"/>
              <a:gd name="connsiteX42-523" fmla="*/ 54286 w 4527226"/>
              <a:gd name="connsiteY42-524" fmla="*/ 2610288 h 6062148"/>
              <a:gd name="connsiteX43-525" fmla="*/ 7931 w 4527226"/>
              <a:gd name="connsiteY43-526" fmla="*/ 2563298 h 6062148"/>
              <a:gd name="connsiteX44-527" fmla="*/ 8566 w 4527226"/>
              <a:gd name="connsiteY44-528" fmla="*/ 2488368 h 6062148"/>
              <a:gd name="connsiteX45-529" fmla="*/ 92386 w 4527226"/>
              <a:gd name="connsiteY45-530" fmla="*/ 2335968 h 6062148"/>
              <a:gd name="connsiteX46-531" fmla="*/ 221926 w 4527226"/>
              <a:gd name="connsiteY46-532" fmla="*/ 2175948 h 6062148"/>
              <a:gd name="connsiteX47-533" fmla="*/ 282886 w 4527226"/>
              <a:gd name="connsiteY47-534" fmla="*/ 2084508 h 6062148"/>
              <a:gd name="connsiteX48-535" fmla="*/ 328606 w 4527226"/>
              <a:gd name="connsiteY48-536" fmla="*/ 1977828 h 6062148"/>
              <a:gd name="connsiteX49-537" fmla="*/ 359086 w 4527226"/>
              <a:gd name="connsiteY49-538" fmla="*/ 1871148 h 6062148"/>
              <a:gd name="connsiteX50-539" fmla="*/ 374326 w 4527226"/>
              <a:gd name="connsiteY50-540" fmla="*/ 1810188 h 6062148"/>
              <a:gd name="connsiteX51-541" fmla="*/ 343846 w 4527226"/>
              <a:gd name="connsiteY51-542" fmla="*/ 1756848 h 6062148"/>
              <a:gd name="connsiteX52-543" fmla="*/ 328606 w 4527226"/>
              <a:gd name="connsiteY52-544" fmla="*/ 1680648 h 6062148"/>
              <a:gd name="connsiteX53-545" fmla="*/ 412426 w 4527226"/>
              <a:gd name="connsiteY53-546" fmla="*/ 1474908 h 6062148"/>
              <a:gd name="connsiteX54-547" fmla="*/ 442906 w 4527226"/>
              <a:gd name="connsiteY54-548" fmla="*/ 1307268 h 6062148"/>
              <a:gd name="connsiteX55-549" fmla="*/ 465766 w 4527226"/>
              <a:gd name="connsiteY55-550" fmla="*/ 1192968 h 6062148"/>
              <a:gd name="connsiteX56-551" fmla="*/ 503866 w 4527226"/>
              <a:gd name="connsiteY56-552" fmla="*/ 1055808 h 6062148"/>
              <a:gd name="connsiteX57-553" fmla="*/ 557206 w 4527226"/>
              <a:gd name="connsiteY57-554" fmla="*/ 888168 h 6062148"/>
              <a:gd name="connsiteX58-555" fmla="*/ 503866 w 4527226"/>
              <a:gd name="connsiteY58-556" fmla="*/ 888168 h 6062148"/>
              <a:gd name="connsiteX59-557" fmla="*/ 412426 w 4527226"/>
              <a:gd name="connsiteY59-558" fmla="*/ 834828 h 6062148"/>
              <a:gd name="connsiteX60-559" fmla="*/ 328606 w 4527226"/>
              <a:gd name="connsiteY60-560" fmla="*/ 789108 h 6062148"/>
              <a:gd name="connsiteX61-561" fmla="*/ 260026 w 4527226"/>
              <a:gd name="connsiteY61-562" fmla="*/ 773868 h 6062148"/>
              <a:gd name="connsiteX62-563" fmla="*/ 214306 w 4527226"/>
              <a:gd name="connsiteY62-564" fmla="*/ 751008 h 6062148"/>
              <a:gd name="connsiteX63-565" fmla="*/ 260026 w 4527226"/>
              <a:gd name="connsiteY63-566" fmla="*/ 674808 h 6062148"/>
              <a:gd name="connsiteX64-567" fmla="*/ 374326 w 4527226"/>
              <a:gd name="connsiteY64-568" fmla="*/ 606228 h 6062148"/>
              <a:gd name="connsiteX65-569" fmla="*/ 557206 w 4527226"/>
              <a:gd name="connsiteY65-570" fmla="*/ 507168 h 6062148"/>
              <a:gd name="connsiteX66-571" fmla="*/ 656266 w 4527226"/>
              <a:gd name="connsiteY66-572" fmla="*/ 423348 h 6062148"/>
              <a:gd name="connsiteX67-573" fmla="*/ 892486 w 4527226"/>
              <a:gd name="connsiteY67-574" fmla="*/ 232848 h 6062148"/>
              <a:gd name="connsiteX68-575" fmla="*/ 1174426 w 4527226"/>
              <a:gd name="connsiteY68-576" fmla="*/ 80448 h 6062148"/>
              <a:gd name="connsiteX69-577" fmla="*/ 1593526 w 4527226"/>
              <a:gd name="connsiteY69-578" fmla="*/ 11868 h 6062148"/>
              <a:gd name="connsiteX70-579" fmla="*/ 1944046 w 4527226"/>
              <a:gd name="connsiteY70-580" fmla="*/ 4248 h 6062148"/>
              <a:gd name="connsiteX71-581" fmla="*/ 2172646 w 4527226"/>
              <a:gd name="connsiteY71-582" fmla="*/ 4248 h 6062148"/>
              <a:gd name="connsiteX72-583" fmla="*/ 2393626 w 4527226"/>
              <a:gd name="connsiteY72-584" fmla="*/ 57588 h 6062148"/>
              <a:gd name="connsiteX73-585" fmla="*/ 2667946 w 4527226"/>
              <a:gd name="connsiteY73-586" fmla="*/ 133788 h 6062148"/>
              <a:gd name="connsiteX74-587" fmla="*/ 2820346 w 4527226"/>
              <a:gd name="connsiteY74-588" fmla="*/ 202368 h 6062148"/>
              <a:gd name="connsiteX75-589" fmla="*/ 3102286 w 4527226"/>
              <a:gd name="connsiteY75-590" fmla="*/ 400488 h 6062148"/>
              <a:gd name="connsiteX76-591" fmla="*/ 3285166 w 4527226"/>
              <a:gd name="connsiteY76-592" fmla="*/ 651948 h 6062148"/>
              <a:gd name="connsiteX77-593" fmla="*/ 3407086 w 4527226"/>
              <a:gd name="connsiteY77-594" fmla="*/ 918648 h 6062148"/>
              <a:gd name="connsiteX78-595" fmla="*/ 3475666 w 4527226"/>
              <a:gd name="connsiteY78-596" fmla="*/ 1238688 h 6062148"/>
              <a:gd name="connsiteX79-597" fmla="*/ 3506146 w 4527226"/>
              <a:gd name="connsiteY79-598" fmla="*/ 1543488 h 6062148"/>
              <a:gd name="connsiteX80-599" fmla="*/ 3506146 w 4527226"/>
              <a:gd name="connsiteY80-600" fmla="*/ 1962588 h 6062148"/>
              <a:gd name="connsiteX81-601" fmla="*/ 3338506 w 4527226"/>
              <a:gd name="connsiteY81-602" fmla="*/ 2305488 h 6062148"/>
              <a:gd name="connsiteX82-603" fmla="*/ 3254686 w 4527226"/>
              <a:gd name="connsiteY82-604" fmla="*/ 2473128 h 6062148"/>
              <a:gd name="connsiteX83-605" fmla="*/ 3132766 w 4527226"/>
              <a:gd name="connsiteY83-606" fmla="*/ 2663628 h 6062148"/>
              <a:gd name="connsiteX84-607" fmla="*/ 3071806 w 4527226"/>
              <a:gd name="connsiteY84-608" fmla="*/ 2838888 h 6062148"/>
              <a:gd name="connsiteX85-609" fmla="*/ 3064186 w 4527226"/>
              <a:gd name="connsiteY85-610" fmla="*/ 2915088 h 6062148"/>
              <a:gd name="connsiteX86-611" fmla="*/ 3018466 w 4527226"/>
              <a:gd name="connsiteY86-612" fmla="*/ 3014148 h 6062148"/>
              <a:gd name="connsiteX87-613" fmla="*/ 2980366 w 4527226"/>
              <a:gd name="connsiteY87-614" fmla="*/ 3082728 h 6062148"/>
              <a:gd name="connsiteX88-615" fmla="*/ 2957506 w 4527226"/>
              <a:gd name="connsiteY88-616" fmla="*/ 3120828 h 6062148"/>
              <a:gd name="connsiteX89-617" fmla="*/ 2957506 w 4527226"/>
              <a:gd name="connsiteY89-618" fmla="*/ 3555168 h 6062148"/>
              <a:gd name="connsiteX90-619" fmla="*/ 2957506 w 4527226"/>
              <a:gd name="connsiteY90-620" fmla="*/ 3562788 h 6062148"/>
              <a:gd name="connsiteX91-621" fmla="*/ 3010846 w 4527226"/>
              <a:gd name="connsiteY91-622" fmla="*/ 3539928 h 6062148"/>
              <a:gd name="connsiteX92-623" fmla="*/ 3064186 w 4527226"/>
              <a:gd name="connsiteY92-624" fmla="*/ 3562788 h 6062148"/>
              <a:gd name="connsiteX93-625" fmla="*/ 3109906 w 4527226"/>
              <a:gd name="connsiteY93-626" fmla="*/ 3570408 h 6062148"/>
              <a:gd name="connsiteX94-627" fmla="*/ 3140386 w 4527226"/>
              <a:gd name="connsiteY94-628" fmla="*/ 3631368 h 6062148"/>
              <a:gd name="connsiteX95-629" fmla="*/ 3117526 w 4527226"/>
              <a:gd name="connsiteY95-630" fmla="*/ 3738048 h 6062148"/>
              <a:gd name="connsiteX96-631" fmla="*/ 3125146 w 4527226"/>
              <a:gd name="connsiteY96-632" fmla="*/ 4103808 h 6062148"/>
              <a:gd name="connsiteX97-633" fmla="*/ 3117526 w 4527226"/>
              <a:gd name="connsiteY97-634" fmla="*/ 4119048 h 6062148"/>
              <a:gd name="connsiteX98-635" fmla="*/ 3163246 w 4527226"/>
              <a:gd name="connsiteY98-636" fmla="*/ 4157148 h 6062148"/>
              <a:gd name="connsiteX99-637" fmla="*/ 3201346 w 4527226"/>
              <a:gd name="connsiteY99-638" fmla="*/ 4164768 h 6062148"/>
              <a:gd name="connsiteX100-639" fmla="*/ 3231826 w 4527226"/>
              <a:gd name="connsiteY100-640" fmla="*/ 4172388 h 6062148"/>
              <a:gd name="connsiteX101-641" fmla="*/ 3285166 w 4527226"/>
              <a:gd name="connsiteY101-642" fmla="*/ 4294308 h 6062148"/>
              <a:gd name="connsiteX102-643" fmla="*/ 3300406 w 4527226"/>
              <a:gd name="connsiteY102-644" fmla="*/ 4347648 h 6062148"/>
              <a:gd name="connsiteX103-645" fmla="*/ 3330886 w 4527226"/>
              <a:gd name="connsiteY103-646" fmla="*/ 4408608 h 6062148"/>
              <a:gd name="connsiteX104-647" fmla="*/ 3551866 w 4527226"/>
              <a:gd name="connsiteY104-648" fmla="*/ 4644828 h 6062148"/>
              <a:gd name="connsiteX105-649" fmla="*/ 3887146 w 4527226"/>
              <a:gd name="connsiteY105-650" fmla="*/ 5025828 h 6062148"/>
              <a:gd name="connsiteX106-651" fmla="*/ 4100506 w 4527226"/>
              <a:gd name="connsiteY106-652" fmla="*/ 5300148 h 6062148"/>
              <a:gd name="connsiteX107-653" fmla="*/ 4367206 w 4527226"/>
              <a:gd name="connsiteY107-654" fmla="*/ 5726868 h 6062148"/>
              <a:gd name="connsiteX108-655" fmla="*/ 4527226 w 4527226"/>
              <a:gd name="connsiteY108-656" fmla="*/ 6046908 h 6062148"/>
              <a:gd name="connsiteX0-657" fmla="*/ 328606 w 4527226"/>
              <a:gd name="connsiteY0-658" fmla="*/ 6062148 h 6062148"/>
              <a:gd name="connsiteX1-659" fmla="*/ 381946 w 4527226"/>
              <a:gd name="connsiteY1-660" fmla="*/ 5924988 h 6062148"/>
              <a:gd name="connsiteX2-661" fmla="*/ 442906 w 4527226"/>
              <a:gd name="connsiteY2-662" fmla="*/ 5780208 h 6062148"/>
              <a:gd name="connsiteX3-663" fmla="*/ 473386 w 4527226"/>
              <a:gd name="connsiteY3-664" fmla="*/ 5665908 h 6062148"/>
              <a:gd name="connsiteX4-665" fmla="*/ 511486 w 4527226"/>
              <a:gd name="connsiteY4-666" fmla="*/ 5612568 h 6062148"/>
              <a:gd name="connsiteX5-667" fmla="*/ 541966 w 4527226"/>
              <a:gd name="connsiteY5-668" fmla="*/ 5521128 h 6062148"/>
              <a:gd name="connsiteX6-669" fmla="*/ 564826 w 4527226"/>
              <a:gd name="connsiteY6-670" fmla="*/ 5353488 h 6062148"/>
              <a:gd name="connsiteX7-671" fmla="*/ 602926 w 4527226"/>
              <a:gd name="connsiteY7-672" fmla="*/ 5223948 h 6062148"/>
              <a:gd name="connsiteX8-673" fmla="*/ 625786 w 4527226"/>
              <a:gd name="connsiteY8-674" fmla="*/ 5178228 h 6062148"/>
              <a:gd name="connsiteX9-675" fmla="*/ 701986 w 4527226"/>
              <a:gd name="connsiteY9-676" fmla="*/ 5071548 h 6062148"/>
              <a:gd name="connsiteX10-677" fmla="*/ 717226 w 4527226"/>
              <a:gd name="connsiteY10-678" fmla="*/ 5063928 h 6062148"/>
              <a:gd name="connsiteX11-679" fmla="*/ 709606 w 4527226"/>
              <a:gd name="connsiteY11-680" fmla="*/ 5025828 h 6062148"/>
              <a:gd name="connsiteX12-681" fmla="*/ 701986 w 4527226"/>
              <a:gd name="connsiteY12-682" fmla="*/ 5002968 h 6062148"/>
              <a:gd name="connsiteX13-683" fmla="*/ 968686 w 4527226"/>
              <a:gd name="connsiteY13-684" fmla="*/ 4682928 h 6062148"/>
              <a:gd name="connsiteX14-685" fmla="*/ 961066 w 4527226"/>
              <a:gd name="connsiteY14-686" fmla="*/ 4644828 h 6062148"/>
              <a:gd name="connsiteX15-687" fmla="*/ 1342066 w 4527226"/>
              <a:gd name="connsiteY15-688" fmla="*/ 4172388 h 6062148"/>
              <a:gd name="connsiteX16-689" fmla="*/ 1258246 w 4527226"/>
              <a:gd name="connsiteY16-690" fmla="*/ 4012368 h 6062148"/>
              <a:gd name="connsiteX17-691" fmla="*/ 1204906 w 4527226"/>
              <a:gd name="connsiteY17-692" fmla="*/ 3928548 h 6062148"/>
              <a:gd name="connsiteX18-693" fmla="*/ 1174426 w 4527226"/>
              <a:gd name="connsiteY18-694" fmla="*/ 3768528 h 6062148"/>
              <a:gd name="connsiteX19-695" fmla="*/ 1151566 w 4527226"/>
              <a:gd name="connsiteY19-696" fmla="*/ 3699948 h 6062148"/>
              <a:gd name="connsiteX20-697" fmla="*/ 1143946 w 4527226"/>
              <a:gd name="connsiteY20-698" fmla="*/ 3669468 h 6062148"/>
              <a:gd name="connsiteX21-699" fmla="*/ 1067746 w 4527226"/>
              <a:gd name="connsiteY21-700" fmla="*/ 3661848 h 6062148"/>
              <a:gd name="connsiteX22-701" fmla="*/ 938206 w 4527226"/>
              <a:gd name="connsiteY22-702" fmla="*/ 3669468 h 6062148"/>
              <a:gd name="connsiteX23-703" fmla="*/ 831526 w 4527226"/>
              <a:gd name="connsiteY23-704" fmla="*/ 3692328 h 6062148"/>
              <a:gd name="connsiteX24-705" fmla="*/ 610546 w 4527226"/>
              <a:gd name="connsiteY24-706" fmla="*/ 3738048 h 6062148"/>
              <a:gd name="connsiteX25-707" fmla="*/ 389566 w 4527226"/>
              <a:gd name="connsiteY25-708" fmla="*/ 3638988 h 6062148"/>
              <a:gd name="connsiteX26-709" fmla="*/ 381946 w 4527226"/>
              <a:gd name="connsiteY26-710" fmla="*/ 3326568 h 6062148"/>
              <a:gd name="connsiteX27-711" fmla="*/ 420046 w 4527226"/>
              <a:gd name="connsiteY27-712" fmla="*/ 3227508 h 6062148"/>
              <a:gd name="connsiteX28-713" fmla="*/ 389566 w 4527226"/>
              <a:gd name="connsiteY28-714" fmla="*/ 3166548 h 6062148"/>
              <a:gd name="connsiteX29-715" fmla="*/ 351466 w 4527226"/>
              <a:gd name="connsiteY29-716" fmla="*/ 3105588 h 6062148"/>
              <a:gd name="connsiteX30-717" fmla="*/ 397186 w 4527226"/>
              <a:gd name="connsiteY30-718" fmla="*/ 3021768 h 6062148"/>
              <a:gd name="connsiteX31-719" fmla="*/ 488626 w 4527226"/>
              <a:gd name="connsiteY31-720" fmla="*/ 2998908 h 6062148"/>
              <a:gd name="connsiteX32-721" fmla="*/ 465766 w 4527226"/>
              <a:gd name="connsiteY32-722" fmla="*/ 2930328 h 6062148"/>
              <a:gd name="connsiteX33-723" fmla="*/ 435286 w 4527226"/>
              <a:gd name="connsiteY33-724" fmla="*/ 2930328 h 6062148"/>
              <a:gd name="connsiteX34-725" fmla="*/ 389566 w 4527226"/>
              <a:gd name="connsiteY34-726" fmla="*/ 2930328 h 6062148"/>
              <a:gd name="connsiteX35-727" fmla="*/ 305746 w 4527226"/>
              <a:gd name="connsiteY35-728" fmla="*/ 2876988 h 6062148"/>
              <a:gd name="connsiteX36-729" fmla="*/ 320986 w 4527226"/>
              <a:gd name="connsiteY36-730" fmla="*/ 2846508 h 6062148"/>
              <a:gd name="connsiteX37-731" fmla="*/ 328606 w 4527226"/>
              <a:gd name="connsiteY37-732" fmla="*/ 2793168 h 6062148"/>
              <a:gd name="connsiteX38-733" fmla="*/ 313366 w 4527226"/>
              <a:gd name="connsiteY38-734" fmla="*/ 2732208 h 6062148"/>
              <a:gd name="connsiteX39-735" fmla="*/ 267646 w 4527226"/>
              <a:gd name="connsiteY39-736" fmla="*/ 2671248 h 6062148"/>
              <a:gd name="connsiteX40-737" fmla="*/ 176206 w 4527226"/>
              <a:gd name="connsiteY40-738" fmla="*/ 2656008 h 6062148"/>
              <a:gd name="connsiteX41-739" fmla="*/ 54286 w 4527226"/>
              <a:gd name="connsiteY41-740" fmla="*/ 2610288 h 6062148"/>
              <a:gd name="connsiteX42-741" fmla="*/ 7931 w 4527226"/>
              <a:gd name="connsiteY42-742" fmla="*/ 2563298 h 6062148"/>
              <a:gd name="connsiteX43-743" fmla="*/ 8566 w 4527226"/>
              <a:gd name="connsiteY43-744" fmla="*/ 2488368 h 6062148"/>
              <a:gd name="connsiteX44-745" fmla="*/ 92386 w 4527226"/>
              <a:gd name="connsiteY44-746" fmla="*/ 2335968 h 6062148"/>
              <a:gd name="connsiteX45-747" fmla="*/ 221926 w 4527226"/>
              <a:gd name="connsiteY45-748" fmla="*/ 2175948 h 6062148"/>
              <a:gd name="connsiteX46-749" fmla="*/ 282886 w 4527226"/>
              <a:gd name="connsiteY46-750" fmla="*/ 2084508 h 6062148"/>
              <a:gd name="connsiteX47-751" fmla="*/ 328606 w 4527226"/>
              <a:gd name="connsiteY47-752" fmla="*/ 1977828 h 6062148"/>
              <a:gd name="connsiteX48-753" fmla="*/ 359086 w 4527226"/>
              <a:gd name="connsiteY48-754" fmla="*/ 1871148 h 6062148"/>
              <a:gd name="connsiteX49-755" fmla="*/ 374326 w 4527226"/>
              <a:gd name="connsiteY49-756" fmla="*/ 1810188 h 6062148"/>
              <a:gd name="connsiteX50-757" fmla="*/ 343846 w 4527226"/>
              <a:gd name="connsiteY50-758" fmla="*/ 1756848 h 6062148"/>
              <a:gd name="connsiteX51-759" fmla="*/ 328606 w 4527226"/>
              <a:gd name="connsiteY51-760" fmla="*/ 1680648 h 6062148"/>
              <a:gd name="connsiteX52-761" fmla="*/ 412426 w 4527226"/>
              <a:gd name="connsiteY52-762" fmla="*/ 1474908 h 6062148"/>
              <a:gd name="connsiteX53-763" fmla="*/ 442906 w 4527226"/>
              <a:gd name="connsiteY53-764" fmla="*/ 1307268 h 6062148"/>
              <a:gd name="connsiteX54-765" fmla="*/ 465766 w 4527226"/>
              <a:gd name="connsiteY54-766" fmla="*/ 1192968 h 6062148"/>
              <a:gd name="connsiteX55-767" fmla="*/ 503866 w 4527226"/>
              <a:gd name="connsiteY55-768" fmla="*/ 1055808 h 6062148"/>
              <a:gd name="connsiteX56-769" fmla="*/ 557206 w 4527226"/>
              <a:gd name="connsiteY56-770" fmla="*/ 888168 h 6062148"/>
              <a:gd name="connsiteX57-771" fmla="*/ 503866 w 4527226"/>
              <a:gd name="connsiteY57-772" fmla="*/ 888168 h 6062148"/>
              <a:gd name="connsiteX58-773" fmla="*/ 412426 w 4527226"/>
              <a:gd name="connsiteY58-774" fmla="*/ 834828 h 6062148"/>
              <a:gd name="connsiteX59-775" fmla="*/ 328606 w 4527226"/>
              <a:gd name="connsiteY59-776" fmla="*/ 789108 h 6062148"/>
              <a:gd name="connsiteX60-777" fmla="*/ 260026 w 4527226"/>
              <a:gd name="connsiteY60-778" fmla="*/ 773868 h 6062148"/>
              <a:gd name="connsiteX61-779" fmla="*/ 214306 w 4527226"/>
              <a:gd name="connsiteY61-780" fmla="*/ 751008 h 6062148"/>
              <a:gd name="connsiteX62-781" fmla="*/ 260026 w 4527226"/>
              <a:gd name="connsiteY62-782" fmla="*/ 674808 h 6062148"/>
              <a:gd name="connsiteX63-783" fmla="*/ 374326 w 4527226"/>
              <a:gd name="connsiteY63-784" fmla="*/ 606228 h 6062148"/>
              <a:gd name="connsiteX64-785" fmla="*/ 557206 w 4527226"/>
              <a:gd name="connsiteY64-786" fmla="*/ 507168 h 6062148"/>
              <a:gd name="connsiteX65-787" fmla="*/ 656266 w 4527226"/>
              <a:gd name="connsiteY65-788" fmla="*/ 423348 h 6062148"/>
              <a:gd name="connsiteX66-789" fmla="*/ 892486 w 4527226"/>
              <a:gd name="connsiteY66-790" fmla="*/ 232848 h 6062148"/>
              <a:gd name="connsiteX67-791" fmla="*/ 1174426 w 4527226"/>
              <a:gd name="connsiteY67-792" fmla="*/ 80448 h 6062148"/>
              <a:gd name="connsiteX68-793" fmla="*/ 1593526 w 4527226"/>
              <a:gd name="connsiteY68-794" fmla="*/ 11868 h 6062148"/>
              <a:gd name="connsiteX69-795" fmla="*/ 1944046 w 4527226"/>
              <a:gd name="connsiteY69-796" fmla="*/ 4248 h 6062148"/>
              <a:gd name="connsiteX70-797" fmla="*/ 2172646 w 4527226"/>
              <a:gd name="connsiteY70-798" fmla="*/ 4248 h 6062148"/>
              <a:gd name="connsiteX71-799" fmla="*/ 2393626 w 4527226"/>
              <a:gd name="connsiteY71-800" fmla="*/ 57588 h 6062148"/>
              <a:gd name="connsiteX72-801" fmla="*/ 2667946 w 4527226"/>
              <a:gd name="connsiteY72-802" fmla="*/ 133788 h 6062148"/>
              <a:gd name="connsiteX73-803" fmla="*/ 2820346 w 4527226"/>
              <a:gd name="connsiteY73-804" fmla="*/ 202368 h 6062148"/>
              <a:gd name="connsiteX74-805" fmla="*/ 3102286 w 4527226"/>
              <a:gd name="connsiteY74-806" fmla="*/ 400488 h 6062148"/>
              <a:gd name="connsiteX75-807" fmla="*/ 3285166 w 4527226"/>
              <a:gd name="connsiteY75-808" fmla="*/ 651948 h 6062148"/>
              <a:gd name="connsiteX76-809" fmla="*/ 3407086 w 4527226"/>
              <a:gd name="connsiteY76-810" fmla="*/ 918648 h 6062148"/>
              <a:gd name="connsiteX77-811" fmla="*/ 3475666 w 4527226"/>
              <a:gd name="connsiteY77-812" fmla="*/ 1238688 h 6062148"/>
              <a:gd name="connsiteX78-813" fmla="*/ 3506146 w 4527226"/>
              <a:gd name="connsiteY78-814" fmla="*/ 1543488 h 6062148"/>
              <a:gd name="connsiteX79-815" fmla="*/ 3506146 w 4527226"/>
              <a:gd name="connsiteY79-816" fmla="*/ 1962588 h 6062148"/>
              <a:gd name="connsiteX80-817" fmla="*/ 3338506 w 4527226"/>
              <a:gd name="connsiteY80-818" fmla="*/ 2305488 h 6062148"/>
              <a:gd name="connsiteX81-819" fmla="*/ 3254686 w 4527226"/>
              <a:gd name="connsiteY81-820" fmla="*/ 2473128 h 6062148"/>
              <a:gd name="connsiteX82-821" fmla="*/ 3132766 w 4527226"/>
              <a:gd name="connsiteY82-822" fmla="*/ 2663628 h 6062148"/>
              <a:gd name="connsiteX83-823" fmla="*/ 3071806 w 4527226"/>
              <a:gd name="connsiteY83-824" fmla="*/ 2838888 h 6062148"/>
              <a:gd name="connsiteX84-825" fmla="*/ 3064186 w 4527226"/>
              <a:gd name="connsiteY84-826" fmla="*/ 2915088 h 6062148"/>
              <a:gd name="connsiteX85-827" fmla="*/ 3018466 w 4527226"/>
              <a:gd name="connsiteY85-828" fmla="*/ 3014148 h 6062148"/>
              <a:gd name="connsiteX86-829" fmla="*/ 2980366 w 4527226"/>
              <a:gd name="connsiteY86-830" fmla="*/ 3082728 h 6062148"/>
              <a:gd name="connsiteX87-831" fmla="*/ 2957506 w 4527226"/>
              <a:gd name="connsiteY87-832" fmla="*/ 3120828 h 6062148"/>
              <a:gd name="connsiteX88-833" fmla="*/ 2957506 w 4527226"/>
              <a:gd name="connsiteY88-834" fmla="*/ 3555168 h 6062148"/>
              <a:gd name="connsiteX89-835" fmla="*/ 2957506 w 4527226"/>
              <a:gd name="connsiteY89-836" fmla="*/ 3562788 h 6062148"/>
              <a:gd name="connsiteX90-837" fmla="*/ 3010846 w 4527226"/>
              <a:gd name="connsiteY90-838" fmla="*/ 3539928 h 6062148"/>
              <a:gd name="connsiteX91-839" fmla="*/ 3064186 w 4527226"/>
              <a:gd name="connsiteY91-840" fmla="*/ 3562788 h 6062148"/>
              <a:gd name="connsiteX92-841" fmla="*/ 3109906 w 4527226"/>
              <a:gd name="connsiteY92-842" fmla="*/ 3570408 h 6062148"/>
              <a:gd name="connsiteX93-843" fmla="*/ 3140386 w 4527226"/>
              <a:gd name="connsiteY93-844" fmla="*/ 3631368 h 6062148"/>
              <a:gd name="connsiteX94-845" fmla="*/ 3117526 w 4527226"/>
              <a:gd name="connsiteY94-846" fmla="*/ 3738048 h 6062148"/>
              <a:gd name="connsiteX95-847" fmla="*/ 3125146 w 4527226"/>
              <a:gd name="connsiteY95-848" fmla="*/ 4103808 h 6062148"/>
              <a:gd name="connsiteX96-849" fmla="*/ 3117526 w 4527226"/>
              <a:gd name="connsiteY96-850" fmla="*/ 4119048 h 6062148"/>
              <a:gd name="connsiteX97-851" fmla="*/ 3163246 w 4527226"/>
              <a:gd name="connsiteY97-852" fmla="*/ 4157148 h 6062148"/>
              <a:gd name="connsiteX98-853" fmla="*/ 3201346 w 4527226"/>
              <a:gd name="connsiteY98-854" fmla="*/ 4164768 h 6062148"/>
              <a:gd name="connsiteX99-855" fmla="*/ 3231826 w 4527226"/>
              <a:gd name="connsiteY99-856" fmla="*/ 4172388 h 6062148"/>
              <a:gd name="connsiteX100-857" fmla="*/ 3285166 w 4527226"/>
              <a:gd name="connsiteY100-858" fmla="*/ 4294308 h 6062148"/>
              <a:gd name="connsiteX101-859" fmla="*/ 3300406 w 4527226"/>
              <a:gd name="connsiteY101-860" fmla="*/ 4347648 h 6062148"/>
              <a:gd name="connsiteX102-861" fmla="*/ 3330886 w 4527226"/>
              <a:gd name="connsiteY102-862" fmla="*/ 4408608 h 6062148"/>
              <a:gd name="connsiteX103-863" fmla="*/ 3551866 w 4527226"/>
              <a:gd name="connsiteY103-864" fmla="*/ 4644828 h 6062148"/>
              <a:gd name="connsiteX104-865" fmla="*/ 3887146 w 4527226"/>
              <a:gd name="connsiteY104-866" fmla="*/ 5025828 h 6062148"/>
              <a:gd name="connsiteX105-867" fmla="*/ 4100506 w 4527226"/>
              <a:gd name="connsiteY105-868" fmla="*/ 5300148 h 6062148"/>
              <a:gd name="connsiteX106-869" fmla="*/ 4367206 w 4527226"/>
              <a:gd name="connsiteY106-870" fmla="*/ 5726868 h 6062148"/>
              <a:gd name="connsiteX107-871" fmla="*/ 4527226 w 4527226"/>
              <a:gd name="connsiteY107-872" fmla="*/ 6046908 h 6062148"/>
              <a:gd name="connsiteX0-873" fmla="*/ 328606 w 4527226"/>
              <a:gd name="connsiteY0-874" fmla="*/ 6062148 h 6062148"/>
              <a:gd name="connsiteX1-875" fmla="*/ 381946 w 4527226"/>
              <a:gd name="connsiteY1-876" fmla="*/ 5924988 h 6062148"/>
              <a:gd name="connsiteX2-877" fmla="*/ 442906 w 4527226"/>
              <a:gd name="connsiteY2-878" fmla="*/ 5780208 h 6062148"/>
              <a:gd name="connsiteX3-879" fmla="*/ 473386 w 4527226"/>
              <a:gd name="connsiteY3-880" fmla="*/ 5665908 h 6062148"/>
              <a:gd name="connsiteX4-881" fmla="*/ 511486 w 4527226"/>
              <a:gd name="connsiteY4-882" fmla="*/ 5612568 h 6062148"/>
              <a:gd name="connsiteX5-883" fmla="*/ 541966 w 4527226"/>
              <a:gd name="connsiteY5-884" fmla="*/ 5521128 h 6062148"/>
              <a:gd name="connsiteX6-885" fmla="*/ 564826 w 4527226"/>
              <a:gd name="connsiteY6-886" fmla="*/ 5353488 h 6062148"/>
              <a:gd name="connsiteX7-887" fmla="*/ 602926 w 4527226"/>
              <a:gd name="connsiteY7-888" fmla="*/ 5223948 h 6062148"/>
              <a:gd name="connsiteX8-889" fmla="*/ 625786 w 4527226"/>
              <a:gd name="connsiteY8-890" fmla="*/ 5178228 h 6062148"/>
              <a:gd name="connsiteX9-891" fmla="*/ 701986 w 4527226"/>
              <a:gd name="connsiteY9-892" fmla="*/ 5071548 h 6062148"/>
              <a:gd name="connsiteX10-893" fmla="*/ 717226 w 4527226"/>
              <a:gd name="connsiteY10-894" fmla="*/ 5063928 h 6062148"/>
              <a:gd name="connsiteX11-895" fmla="*/ 709606 w 4527226"/>
              <a:gd name="connsiteY11-896" fmla="*/ 5025828 h 6062148"/>
              <a:gd name="connsiteX12-897" fmla="*/ 701986 w 4527226"/>
              <a:gd name="connsiteY12-898" fmla="*/ 5002968 h 6062148"/>
              <a:gd name="connsiteX13-899" fmla="*/ 968686 w 4527226"/>
              <a:gd name="connsiteY13-900" fmla="*/ 4682928 h 6062148"/>
              <a:gd name="connsiteX14-901" fmla="*/ 961066 w 4527226"/>
              <a:gd name="connsiteY14-902" fmla="*/ 4644828 h 6062148"/>
              <a:gd name="connsiteX15-903" fmla="*/ 1342066 w 4527226"/>
              <a:gd name="connsiteY15-904" fmla="*/ 4172388 h 6062148"/>
              <a:gd name="connsiteX16-905" fmla="*/ 1258246 w 4527226"/>
              <a:gd name="connsiteY16-906" fmla="*/ 4012368 h 6062148"/>
              <a:gd name="connsiteX17-907" fmla="*/ 1204906 w 4527226"/>
              <a:gd name="connsiteY17-908" fmla="*/ 3928548 h 6062148"/>
              <a:gd name="connsiteX18-909" fmla="*/ 1174426 w 4527226"/>
              <a:gd name="connsiteY18-910" fmla="*/ 3768528 h 6062148"/>
              <a:gd name="connsiteX19-911" fmla="*/ 1151566 w 4527226"/>
              <a:gd name="connsiteY19-912" fmla="*/ 3699948 h 6062148"/>
              <a:gd name="connsiteX20-913" fmla="*/ 1143946 w 4527226"/>
              <a:gd name="connsiteY20-914" fmla="*/ 3669468 h 6062148"/>
              <a:gd name="connsiteX21-915" fmla="*/ 1067746 w 4527226"/>
              <a:gd name="connsiteY21-916" fmla="*/ 3661848 h 6062148"/>
              <a:gd name="connsiteX22-917" fmla="*/ 938206 w 4527226"/>
              <a:gd name="connsiteY22-918" fmla="*/ 3669468 h 6062148"/>
              <a:gd name="connsiteX23-919" fmla="*/ 831526 w 4527226"/>
              <a:gd name="connsiteY23-920" fmla="*/ 3692328 h 6062148"/>
              <a:gd name="connsiteX24-921" fmla="*/ 610546 w 4527226"/>
              <a:gd name="connsiteY24-922" fmla="*/ 3738048 h 6062148"/>
              <a:gd name="connsiteX25-923" fmla="*/ 389566 w 4527226"/>
              <a:gd name="connsiteY25-924" fmla="*/ 3638988 h 6062148"/>
              <a:gd name="connsiteX26-925" fmla="*/ 381946 w 4527226"/>
              <a:gd name="connsiteY26-926" fmla="*/ 3326568 h 6062148"/>
              <a:gd name="connsiteX27-927" fmla="*/ 420046 w 4527226"/>
              <a:gd name="connsiteY27-928" fmla="*/ 3227508 h 6062148"/>
              <a:gd name="connsiteX28-929" fmla="*/ 389566 w 4527226"/>
              <a:gd name="connsiteY28-930" fmla="*/ 3166548 h 6062148"/>
              <a:gd name="connsiteX29-931" fmla="*/ 351466 w 4527226"/>
              <a:gd name="connsiteY29-932" fmla="*/ 3105588 h 6062148"/>
              <a:gd name="connsiteX30-933" fmla="*/ 397186 w 4527226"/>
              <a:gd name="connsiteY30-934" fmla="*/ 3021768 h 6062148"/>
              <a:gd name="connsiteX31-935" fmla="*/ 488626 w 4527226"/>
              <a:gd name="connsiteY31-936" fmla="*/ 2998908 h 6062148"/>
              <a:gd name="connsiteX32-937" fmla="*/ 465766 w 4527226"/>
              <a:gd name="connsiteY32-938" fmla="*/ 2930328 h 6062148"/>
              <a:gd name="connsiteX33-939" fmla="*/ 435286 w 4527226"/>
              <a:gd name="connsiteY33-940" fmla="*/ 2930328 h 6062148"/>
              <a:gd name="connsiteX34-941" fmla="*/ 389566 w 4527226"/>
              <a:gd name="connsiteY34-942" fmla="*/ 2930328 h 6062148"/>
              <a:gd name="connsiteX35-943" fmla="*/ 314000 w 4527226"/>
              <a:gd name="connsiteY35-944" fmla="*/ 2893495 h 6062148"/>
              <a:gd name="connsiteX36-945" fmla="*/ 320986 w 4527226"/>
              <a:gd name="connsiteY36-946" fmla="*/ 2846508 h 6062148"/>
              <a:gd name="connsiteX37-947" fmla="*/ 328606 w 4527226"/>
              <a:gd name="connsiteY37-948" fmla="*/ 2793168 h 6062148"/>
              <a:gd name="connsiteX38-949" fmla="*/ 313366 w 4527226"/>
              <a:gd name="connsiteY38-950" fmla="*/ 2732208 h 6062148"/>
              <a:gd name="connsiteX39-951" fmla="*/ 267646 w 4527226"/>
              <a:gd name="connsiteY39-952" fmla="*/ 2671248 h 6062148"/>
              <a:gd name="connsiteX40-953" fmla="*/ 176206 w 4527226"/>
              <a:gd name="connsiteY40-954" fmla="*/ 2656008 h 6062148"/>
              <a:gd name="connsiteX41-955" fmla="*/ 54286 w 4527226"/>
              <a:gd name="connsiteY41-956" fmla="*/ 2610288 h 6062148"/>
              <a:gd name="connsiteX42-957" fmla="*/ 7931 w 4527226"/>
              <a:gd name="connsiteY42-958" fmla="*/ 2563298 h 6062148"/>
              <a:gd name="connsiteX43-959" fmla="*/ 8566 w 4527226"/>
              <a:gd name="connsiteY43-960" fmla="*/ 2488368 h 6062148"/>
              <a:gd name="connsiteX44-961" fmla="*/ 92386 w 4527226"/>
              <a:gd name="connsiteY44-962" fmla="*/ 2335968 h 6062148"/>
              <a:gd name="connsiteX45-963" fmla="*/ 221926 w 4527226"/>
              <a:gd name="connsiteY45-964" fmla="*/ 2175948 h 6062148"/>
              <a:gd name="connsiteX46-965" fmla="*/ 282886 w 4527226"/>
              <a:gd name="connsiteY46-966" fmla="*/ 2084508 h 6062148"/>
              <a:gd name="connsiteX47-967" fmla="*/ 328606 w 4527226"/>
              <a:gd name="connsiteY47-968" fmla="*/ 1977828 h 6062148"/>
              <a:gd name="connsiteX48-969" fmla="*/ 359086 w 4527226"/>
              <a:gd name="connsiteY48-970" fmla="*/ 1871148 h 6062148"/>
              <a:gd name="connsiteX49-971" fmla="*/ 374326 w 4527226"/>
              <a:gd name="connsiteY49-972" fmla="*/ 1810188 h 6062148"/>
              <a:gd name="connsiteX50-973" fmla="*/ 343846 w 4527226"/>
              <a:gd name="connsiteY50-974" fmla="*/ 1756848 h 6062148"/>
              <a:gd name="connsiteX51-975" fmla="*/ 328606 w 4527226"/>
              <a:gd name="connsiteY51-976" fmla="*/ 1680648 h 6062148"/>
              <a:gd name="connsiteX52-977" fmla="*/ 412426 w 4527226"/>
              <a:gd name="connsiteY52-978" fmla="*/ 1474908 h 6062148"/>
              <a:gd name="connsiteX53-979" fmla="*/ 442906 w 4527226"/>
              <a:gd name="connsiteY53-980" fmla="*/ 1307268 h 6062148"/>
              <a:gd name="connsiteX54-981" fmla="*/ 465766 w 4527226"/>
              <a:gd name="connsiteY54-982" fmla="*/ 1192968 h 6062148"/>
              <a:gd name="connsiteX55-983" fmla="*/ 503866 w 4527226"/>
              <a:gd name="connsiteY55-984" fmla="*/ 1055808 h 6062148"/>
              <a:gd name="connsiteX56-985" fmla="*/ 557206 w 4527226"/>
              <a:gd name="connsiteY56-986" fmla="*/ 888168 h 6062148"/>
              <a:gd name="connsiteX57-987" fmla="*/ 503866 w 4527226"/>
              <a:gd name="connsiteY57-988" fmla="*/ 888168 h 6062148"/>
              <a:gd name="connsiteX58-989" fmla="*/ 412426 w 4527226"/>
              <a:gd name="connsiteY58-990" fmla="*/ 834828 h 6062148"/>
              <a:gd name="connsiteX59-991" fmla="*/ 328606 w 4527226"/>
              <a:gd name="connsiteY59-992" fmla="*/ 789108 h 6062148"/>
              <a:gd name="connsiteX60-993" fmla="*/ 260026 w 4527226"/>
              <a:gd name="connsiteY60-994" fmla="*/ 773868 h 6062148"/>
              <a:gd name="connsiteX61-995" fmla="*/ 214306 w 4527226"/>
              <a:gd name="connsiteY61-996" fmla="*/ 751008 h 6062148"/>
              <a:gd name="connsiteX62-997" fmla="*/ 260026 w 4527226"/>
              <a:gd name="connsiteY62-998" fmla="*/ 674808 h 6062148"/>
              <a:gd name="connsiteX63-999" fmla="*/ 374326 w 4527226"/>
              <a:gd name="connsiteY63-1000" fmla="*/ 606228 h 6062148"/>
              <a:gd name="connsiteX64-1001" fmla="*/ 557206 w 4527226"/>
              <a:gd name="connsiteY64-1002" fmla="*/ 507168 h 6062148"/>
              <a:gd name="connsiteX65-1003" fmla="*/ 656266 w 4527226"/>
              <a:gd name="connsiteY65-1004" fmla="*/ 423348 h 6062148"/>
              <a:gd name="connsiteX66-1005" fmla="*/ 892486 w 4527226"/>
              <a:gd name="connsiteY66-1006" fmla="*/ 232848 h 6062148"/>
              <a:gd name="connsiteX67-1007" fmla="*/ 1174426 w 4527226"/>
              <a:gd name="connsiteY67-1008" fmla="*/ 80448 h 6062148"/>
              <a:gd name="connsiteX68-1009" fmla="*/ 1593526 w 4527226"/>
              <a:gd name="connsiteY68-1010" fmla="*/ 11868 h 6062148"/>
              <a:gd name="connsiteX69-1011" fmla="*/ 1944046 w 4527226"/>
              <a:gd name="connsiteY69-1012" fmla="*/ 4248 h 6062148"/>
              <a:gd name="connsiteX70-1013" fmla="*/ 2172646 w 4527226"/>
              <a:gd name="connsiteY70-1014" fmla="*/ 4248 h 6062148"/>
              <a:gd name="connsiteX71-1015" fmla="*/ 2393626 w 4527226"/>
              <a:gd name="connsiteY71-1016" fmla="*/ 57588 h 6062148"/>
              <a:gd name="connsiteX72-1017" fmla="*/ 2667946 w 4527226"/>
              <a:gd name="connsiteY72-1018" fmla="*/ 133788 h 6062148"/>
              <a:gd name="connsiteX73-1019" fmla="*/ 2820346 w 4527226"/>
              <a:gd name="connsiteY73-1020" fmla="*/ 202368 h 6062148"/>
              <a:gd name="connsiteX74-1021" fmla="*/ 3102286 w 4527226"/>
              <a:gd name="connsiteY74-1022" fmla="*/ 400488 h 6062148"/>
              <a:gd name="connsiteX75-1023" fmla="*/ 3285166 w 4527226"/>
              <a:gd name="connsiteY75-1024" fmla="*/ 651948 h 6062148"/>
              <a:gd name="connsiteX76-1025" fmla="*/ 3407086 w 4527226"/>
              <a:gd name="connsiteY76-1026" fmla="*/ 918648 h 6062148"/>
              <a:gd name="connsiteX77-1027" fmla="*/ 3475666 w 4527226"/>
              <a:gd name="connsiteY77-1028" fmla="*/ 1238688 h 6062148"/>
              <a:gd name="connsiteX78-1029" fmla="*/ 3506146 w 4527226"/>
              <a:gd name="connsiteY78-1030" fmla="*/ 1543488 h 6062148"/>
              <a:gd name="connsiteX79-1031" fmla="*/ 3506146 w 4527226"/>
              <a:gd name="connsiteY79-1032" fmla="*/ 1962588 h 6062148"/>
              <a:gd name="connsiteX80-1033" fmla="*/ 3338506 w 4527226"/>
              <a:gd name="connsiteY80-1034" fmla="*/ 2305488 h 6062148"/>
              <a:gd name="connsiteX81-1035" fmla="*/ 3254686 w 4527226"/>
              <a:gd name="connsiteY81-1036" fmla="*/ 2473128 h 6062148"/>
              <a:gd name="connsiteX82-1037" fmla="*/ 3132766 w 4527226"/>
              <a:gd name="connsiteY82-1038" fmla="*/ 2663628 h 6062148"/>
              <a:gd name="connsiteX83-1039" fmla="*/ 3071806 w 4527226"/>
              <a:gd name="connsiteY83-1040" fmla="*/ 2838888 h 6062148"/>
              <a:gd name="connsiteX84-1041" fmla="*/ 3064186 w 4527226"/>
              <a:gd name="connsiteY84-1042" fmla="*/ 2915088 h 6062148"/>
              <a:gd name="connsiteX85-1043" fmla="*/ 3018466 w 4527226"/>
              <a:gd name="connsiteY85-1044" fmla="*/ 3014148 h 6062148"/>
              <a:gd name="connsiteX86-1045" fmla="*/ 2980366 w 4527226"/>
              <a:gd name="connsiteY86-1046" fmla="*/ 3082728 h 6062148"/>
              <a:gd name="connsiteX87-1047" fmla="*/ 2957506 w 4527226"/>
              <a:gd name="connsiteY87-1048" fmla="*/ 3120828 h 6062148"/>
              <a:gd name="connsiteX88-1049" fmla="*/ 2957506 w 4527226"/>
              <a:gd name="connsiteY88-1050" fmla="*/ 3555168 h 6062148"/>
              <a:gd name="connsiteX89-1051" fmla="*/ 2957506 w 4527226"/>
              <a:gd name="connsiteY89-1052" fmla="*/ 3562788 h 6062148"/>
              <a:gd name="connsiteX90-1053" fmla="*/ 3010846 w 4527226"/>
              <a:gd name="connsiteY90-1054" fmla="*/ 3539928 h 6062148"/>
              <a:gd name="connsiteX91-1055" fmla="*/ 3064186 w 4527226"/>
              <a:gd name="connsiteY91-1056" fmla="*/ 3562788 h 6062148"/>
              <a:gd name="connsiteX92-1057" fmla="*/ 3109906 w 4527226"/>
              <a:gd name="connsiteY92-1058" fmla="*/ 3570408 h 6062148"/>
              <a:gd name="connsiteX93-1059" fmla="*/ 3140386 w 4527226"/>
              <a:gd name="connsiteY93-1060" fmla="*/ 3631368 h 6062148"/>
              <a:gd name="connsiteX94-1061" fmla="*/ 3117526 w 4527226"/>
              <a:gd name="connsiteY94-1062" fmla="*/ 3738048 h 6062148"/>
              <a:gd name="connsiteX95-1063" fmla="*/ 3125146 w 4527226"/>
              <a:gd name="connsiteY95-1064" fmla="*/ 4103808 h 6062148"/>
              <a:gd name="connsiteX96-1065" fmla="*/ 3117526 w 4527226"/>
              <a:gd name="connsiteY96-1066" fmla="*/ 4119048 h 6062148"/>
              <a:gd name="connsiteX97-1067" fmla="*/ 3163246 w 4527226"/>
              <a:gd name="connsiteY97-1068" fmla="*/ 4157148 h 6062148"/>
              <a:gd name="connsiteX98-1069" fmla="*/ 3201346 w 4527226"/>
              <a:gd name="connsiteY98-1070" fmla="*/ 4164768 h 6062148"/>
              <a:gd name="connsiteX99-1071" fmla="*/ 3231826 w 4527226"/>
              <a:gd name="connsiteY99-1072" fmla="*/ 4172388 h 6062148"/>
              <a:gd name="connsiteX100-1073" fmla="*/ 3285166 w 4527226"/>
              <a:gd name="connsiteY100-1074" fmla="*/ 4294308 h 6062148"/>
              <a:gd name="connsiteX101-1075" fmla="*/ 3300406 w 4527226"/>
              <a:gd name="connsiteY101-1076" fmla="*/ 4347648 h 6062148"/>
              <a:gd name="connsiteX102-1077" fmla="*/ 3330886 w 4527226"/>
              <a:gd name="connsiteY102-1078" fmla="*/ 4408608 h 6062148"/>
              <a:gd name="connsiteX103-1079" fmla="*/ 3551866 w 4527226"/>
              <a:gd name="connsiteY103-1080" fmla="*/ 4644828 h 6062148"/>
              <a:gd name="connsiteX104-1081" fmla="*/ 3887146 w 4527226"/>
              <a:gd name="connsiteY104-1082" fmla="*/ 5025828 h 6062148"/>
              <a:gd name="connsiteX105-1083" fmla="*/ 4100506 w 4527226"/>
              <a:gd name="connsiteY105-1084" fmla="*/ 5300148 h 6062148"/>
              <a:gd name="connsiteX106-1085" fmla="*/ 4367206 w 4527226"/>
              <a:gd name="connsiteY106-1086" fmla="*/ 5726868 h 6062148"/>
              <a:gd name="connsiteX107-1087" fmla="*/ 4527226 w 4527226"/>
              <a:gd name="connsiteY107-1088" fmla="*/ 6046908 h 6062148"/>
              <a:gd name="connsiteX0-1089" fmla="*/ 328606 w 4527226"/>
              <a:gd name="connsiteY0-1090" fmla="*/ 6062148 h 6062148"/>
              <a:gd name="connsiteX1-1091" fmla="*/ 381946 w 4527226"/>
              <a:gd name="connsiteY1-1092" fmla="*/ 5924988 h 6062148"/>
              <a:gd name="connsiteX2-1093" fmla="*/ 442906 w 4527226"/>
              <a:gd name="connsiteY2-1094" fmla="*/ 5780208 h 6062148"/>
              <a:gd name="connsiteX3-1095" fmla="*/ 473386 w 4527226"/>
              <a:gd name="connsiteY3-1096" fmla="*/ 5665908 h 6062148"/>
              <a:gd name="connsiteX4-1097" fmla="*/ 511486 w 4527226"/>
              <a:gd name="connsiteY4-1098" fmla="*/ 5612568 h 6062148"/>
              <a:gd name="connsiteX5-1099" fmla="*/ 541966 w 4527226"/>
              <a:gd name="connsiteY5-1100" fmla="*/ 5521128 h 6062148"/>
              <a:gd name="connsiteX6-1101" fmla="*/ 564826 w 4527226"/>
              <a:gd name="connsiteY6-1102" fmla="*/ 5353488 h 6062148"/>
              <a:gd name="connsiteX7-1103" fmla="*/ 602926 w 4527226"/>
              <a:gd name="connsiteY7-1104" fmla="*/ 5223948 h 6062148"/>
              <a:gd name="connsiteX8-1105" fmla="*/ 625786 w 4527226"/>
              <a:gd name="connsiteY8-1106" fmla="*/ 5178228 h 6062148"/>
              <a:gd name="connsiteX9-1107" fmla="*/ 701986 w 4527226"/>
              <a:gd name="connsiteY9-1108" fmla="*/ 5071548 h 6062148"/>
              <a:gd name="connsiteX10-1109" fmla="*/ 717226 w 4527226"/>
              <a:gd name="connsiteY10-1110" fmla="*/ 5063928 h 6062148"/>
              <a:gd name="connsiteX11-1111" fmla="*/ 709606 w 4527226"/>
              <a:gd name="connsiteY11-1112" fmla="*/ 5025828 h 6062148"/>
              <a:gd name="connsiteX12-1113" fmla="*/ 701986 w 4527226"/>
              <a:gd name="connsiteY12-1114" fmla="*/ 5002968 h 6062148"/>
              <a:gd name="connsiteX13-1115" fmla="*/ 968686 w 4527226"/>
              <a:gd name="connsiteY13-1116" fmla="*/ 4682928 h 6062148"/>
              <a:gd name="connsiteX14-1117" fmla="*/ 961066 w 4527226"/>
              <a:gd name="connsiteY14-1118" fmla="*/ 4644828 h 6062148"/>
              <a:gd name="connsiteX15-1119" fmla="*/ 1342066 w 4527226"/>
              <a:gd name="connsiteY15-1120" fmla="*/ 4172388 h 6062148"/>
              <a:gd name="connsiteX16-1121" fmla="*/ 1258246 w 4527226"/>
              <a:gd name="connsiteY16-1122" fmla="*/ 4012368 h 6062148"/>
              <a:gd name="connsiteX17-1123" fmla="*/ 1204906 w 4527226"/>
              <a:gd name="connsiteY17-1124" fmla="*/ 3928548 h 6062148"/>
              <a:gd name="connsiteX18-1125" fmla="*/ 1174426 w 4527226"/>
              <a:gd name="connsiteY18-1126" fmla="*/ 3768528 h 6062148"/>
              <a:gd name="connsiteX19-1127" fmla="*/ 1151566 w 4527226"/>
              <a:gd name="connsiteY19-1128" fmla="*/ 3699948 h 6062148"/>
              <a:gd name="connsiteX20-1129" fmla="*/ 1143946 w 4527226"/>
              <a:gd name="connsiteY20-1130" fmla="*/ 3669468 h 6062148"/>
              <a:gd name="connsiteX21-1131" fmla="*/ 1067746 w 4527226"/>
              <a:gd name="connsiteY21-1132" fmla="*/ 3661848 h 6062148"/>
              <a:gd name="connsiteX22-1133" fmla="*/ 938206 w 4527226"/>
              <a:gd name="connsiteY22-1134" fmla="*/ 3669468 h 6062148"/>
              <a:gd name="connsiteX23-1135" fmla="*/ 831526 w 4527226"/>
              <a:gd name="connsiteY23-1136" fmla="*/ 3692328 h 6062148"/>
              <a:gd name="connsiteX24-1137" fmla="*/ 610546 w 4527226"/>
              <a:gd name="connsiteY24-1138" fmla="*/ 3738048 h 6062148"/>
              <a:gd name="connsiteX25-1139" fmla="*/ 389566 w 4527226"/>
              <a:gd name="connsiteY25-1140" fmla="*/ 3638988 h 6062148"/>
              <a:gd name="connsiteX26-1141" fmla="*/ 381946 w 4527226"/>
              <a:gd name="connsiteY26-1142" fmla="*/ 3326568 h 6062148"/>
              <a:gd name="connsiteX27-1143" fmla="*/ 420046 w 4527226"/>
              <a:gd name="connsiteY27-1144" fmla="*/ 3227508 h 6062148"/>
              <a:gd name="connsiteX28-1145" fmla="*/ 389566 w 4527226"/>
              <a:gd name="connsiteY28-1146" fmla="*/ 3166548 h 6062148"/>
              <a:gd name="connsiteX29-1147" fmla="*/ 351466 w 4527226"/>
              <a:gd name="connsiteY29-1148" fmla="*/ 3105588 h 6062148"/>
              <a:gd name="connsiteX30-1149" fmla="*/ 397186 w 4527226"/>
              <a:gd name="connsiteY30-1150" fmla="*/ 3021768 h 6062148"/>
              <a:gd name="connsiteX31-1151" fmla="*/ 488626 w 4527226"/>
              <a:gd name="connsiteY31-1152" fmla="*/ 2998908 h 6062148"/>
              <a:gd name="connsiteX32-1153" fmla="*/ 471956 w 4527226"/>
              <a:gd name="connsiteY32-1154" fmla="*/ 2942709 h 6062148"/>
              <a:gd name="connsiteX33-1155" fmla="*/ 435286 w 4527226"/>
              <a:gd name="connsiteY33-1156" fmla="*/ 2930328 h 6062148"/>
              <a:gd name="connsiteX34-1157" fmla="*/ 389566 w 4527226"/>
              <a:gd name="connsiteY34-1158" fmla="*/ 2930328 h 6062148"/>
              <a:gd name="connsiteX35-1159" fmla="*/ 314000 w 4527226"/>
              <a:gd name="connsiteY35-1160" fmla="*/ 2893495 h 6062148"/>
              <a:gd name="connsiteX36-1161" fmla="*/ 320986 w 4527226"/>
              <a:gd name="connsiteY36-1162" fmla="*/ 2846508 h 6062148"/>
              <a:gd name="connsiteX37-1163" fmla="*/ 328606 w 4527226"/>
              <a:gd name="connsiteY37-1164" fmla="*/ 2793168 h 6062148"/>
              <a:gd name="connsiteX38-1165" fmla="*/ 313366 w 4527226"/>
              <a:gd name="connsiteY38-1166" fmla="*/ 2732208 h 6062148"/>
              <a:gd name="connsiteX39-1167" fmla="*/ 267646 w 4527226"/>
              <a:gd name="connsiteY39-1168" fmla="*/ 2671248 h 6062148"/>
              <a:gd name="connsiteX40-1169" fmla="*/ 176206 w 4527226"/>
              <a:gd name="connsiteY40-1170" fmla="*/ 2656008 h 6062148"/>
              <a:gd name="connsiteX41-1171" fmla="*/ 54286 w 4527226"/>
              <a:gd name="connsiteY41-1172" fmla="*/ 2610288 h 6062148"/>
              <a:gd name="connsiteX42-1173" fmla="*/ 7931 w 4527226"/>
              <a:gd name="connsiteY42-1174" fmla="*/ 2563298 h 6062148"/>
              <a:gd name="connsiteX43-1175" fmla="*/ 8566 w 4527226"/>
              <a:gd name="connsiteY43-1176" fmla="*/ 2488368 h 6062148"/>
              <a:gd name="connsiteX44-1177" fmla="*/ 92386 w 4527226"/>
              <a:gd name="connsiteY44-1178" fmla="*/ 2335968 h 6062148"/>
              <a:gd name="connsiteX45-1179" fmla="*/ 221926 w 4527226"/>
              <a:gd name="connsiteY45-1180" fmla="*/ 2175948 h 6062148"/>
              <a:gd name="connsiteX46-1181" fmla="*/ 282886 w 4527226"/>
              <a:gd name="connsiteY46-1182" fmla="*/ 2084508 h 6062148"/>
              <a:gd name="connsiteX47-1183" fmla="*/ 328606 w 4527226"/>
              <a:gd name="connsiteY47-1184" fmla="*/ 1977828 h 6062148"/>
              <a:gd name="connsiteX48-1185" fmla="*/ 359086 w 4527226"/>
              <a:gd name="connsiteY48-1186" fmla="*/ 1871148 h 6062148"/>
              <a:gd name="connsiteX49-1187" fmla="*/ 374326 w 4527226"/>
              <a:gd name="connsiteY49-1188" fmla="*/ 1810188 h 6062148"/>
              <a:gd name="connsiteX50-1189" fmla="*/ 343846 w 4527226"/>
              <a:gd name="connsiteY50-1190" fmla="*/ 1756848 h 6062148"/>
              <a:gd name="connsiteX51-1191" fmla="*/ 328606 w 4527226"/>
              <a:gd name="connsiteY51-1192" fmla="*/ 1680648 h 6062148"/>
              <a:gd name="connsiteX52-1193" fmla="*/ 412426 w 4527226"/>
              <a:gd name="connsiteY52-1194" fmla="*/ 1474908 h 6062148"/>
              <a:gd name="connsiteX53-1195" fmla="*/ 442906 w 4527226"/>
              <a:gd name="connsiteY53-1196" fmla="*/ 1307268 h 6062148"/>
              <a:gd name="connsiteX54-1197" fmla="*/ 465766 w 4527226"/>
              <a:gd name="connsiteY54-1198" fmla="*/ 1192968 h 6062148"/>
              <a:gd name="connsiteX55-1199" fmla="*/ 503866 w 4527226"/>
              <a:gd name="connsiteY55-1200" fmla="*/ 1055808 h 6062148"/>
              <a:gd name="connsiteX56-1201" fmla="*/ 557206 w 4527226"/>
              <a:gd name="connsiteY56-1202" fmla="*/ 888168 h 6062148"/>
              <a:gd name="connsiteX57-1203" fmla="*/ 503866 w 4527226"/>
              <a:gd name="connsiteY57-1204" fmla="*/ 888168 h 6062148"/>
              <a:gd name="connsiteX58-1205" fmla="*/ 412426 w 4527226"/>
              <a:gd name="connsiteY58-1206" fmla="*/ 834828 h 6062148"/>
              <a:gd name="connsiteX59-1207" fmla="*/ 328606 w 4527226"/>
              <a:gd name="connsiteY59-1208" fmla="*/ 789108 h 6062148"/>
              <a:gd name="connsiteX60-1209" fmla="*/ 260026 w 4527226"/>
              <a:gd name="connsiteY60-1210" fmla="*/ 773868 h 6062148"/>
              <a:gd name="connsiteX61-1211" fmla="*/ 214306 w 4527226"/>
              <a:gd name="connsiteY61-1212" fmla="*/ 751008 h 6062148"/>
              <a:gd name="connsiteX62-1213" fmla="*/ 260026 w 4527226"/>
              <a:gd name="connsiteY62-1214" fmla="*/ 674808 h 6062148"/>
              <a:gd name="connsiteX63-1215" fmla="*/ 374326 w 4527226"/>
              <a:gd name="connsiteY63-1216" fmla="*/ 606228 h 6062148"/>
              <a:gd name="connsiteX64-1217" fmla="*/ 557206 w 4527226"/>
              <a:gd name="connsiteY64-1218" fmla="*/ 507168 h 6062148"/>
              <a:gd name="connsiteX65-1219" fmla="*/ 656266 w 4527226"/>
              <a:gd name="connsiteY65-1220" fmla="*/ 423348 h 6062148"/>
              <a:gd name="connsiteX66-1221" fmla="*/ 892486 w 4527226"/>
              <a:gd name="connsiteY66-1222" fmla="*/ 232848 h 6062148"/>
              <a:gd name="connsiteX67-1223" fmla="*/ 1174426 w 4527226"/>
              <a:gd name="connsiteY67-1224" fmla="*/ 80448 h 6062148"/>
              <a:gd name="connsiteX68-1225" fmla="*/ 1593526 w 4527226"/>
              <a:gd name="connsiteY68-1226" fmla="*/ 11868 h 6062148"/>
              <a:gd name="connsiteX69-1227" fmla="*/ 1944046 w 4527226"/>
              <a:gd name="connsiteY69-1228" fmla="*/ 4248 h 6062148"/>
              <a:gd name="connsiteX70-1229" fmla="*/ 2172646 w 4527226"/>
              <a:gd name="connsiteY70-1230" fmla="*/ 4248 h 6062148"/>
              <a:gd name="connsiteX71-1231" fmla="*/ 2393626 w 4527226"/>
              <a:gd name="connsiteY71-1232" fmla="*/ 57588 h 6062148"/>
              <a:gd name="connsiteX72-1233" fmla="*/ 2667946 w 4527226"/>
              <a:gd name="connsiteY72-1234" fmla="*/ 133788 h 6062148"/>
              <a:gd name="connsiteX73-1235" fmla="*/ 2820346 w 4527226"/>
              <a:gd name="connsiteY73-1236" fmla="*/ 202368 h 6062148"/>
              <a:gd name="connsiteX74-1237" fmla="*/ 3102286 w 4527226"/>
              <a:gd name="connsiteY74-1238" fmla="*/ 400488 h 6062148"/>
              <a:gd name="connsiteX75-1239" fmla="*/ 3285166 w 4527226"/>
              <a:gd name="connsiteY75-1240" fmla="*/ 651948 h 6062148"/>
              <a:gd name="connsiteX76-1241" fmla="*/ 3407086 w 4527226"/>
              <a:gd name="connsiteY76-1242" fmla="*/ 918648 h 6062148"/>
              <a:gd name="connsiteX77-1243" fmla="*/ 3475666 w 4527226"/>
              <a:gd name="connsiteY77-1244" fmla="*/ 1238688 h 6062148"/>
              <a:gd name="connsiteX78-1245" fmla="*/ 3506146 w 4527226"/>
              <a:gd name="connsiteY78-1246" fmla="*/ 1543488 h 6062148"/>
              <a:gd name="connsiteX79-1247" fmla="*/ 3506146 w 4527226"/>
              <a:gd name="connsiteY79-1248" fmla="*/ 1962588 h 6062148"/>
              <a:gd name="connsiteX80-1249" fmla="*/ 3338506 w 4527226"/>
              <a:gd name="connsiteY80-1250" fmla="*/ 2305488 h 6062148"/>
              <a:gd name="connsiteX81-1251" fmla="*/ 3254686 w 4527226"/>
              <a:gd name="connsiteY81-1252" fmla="*/ 2473128 h 6062148"/>
              <a:gd name="connsiteX82-1253" fmla="*/ 3132766 w 4527226"/>
              <a:gd name="connsiteY82-1254" fmla="*/ 2663628 h 6062148"/>
              <a:gd name="connsiteX83-1255" fmla="*/ 3071806 w 4527226"/>
              <a:gd name="connsiteY83-1256" fmla="*/ 2838888 h 6062148"/>
              <a:gd name="connsiteX84-1257" fmla="*/ 3064186 w 4527226"/>
              <a:gd name="connsiteY84-1258" fmla="*/ 2915088 h 6062148"/>
              <a:gd name="connsiteX85-1259" fmla="*/ 3018466 w 4527226"/>
              <a:gd name="connsiteY85-1260" fmla="*/ 3014148 h 6062148"/>
              <a:gd name="connsiteX86-1261" fmla="*/ 2980366 w 4527226"/>
              <a:gd name="connsiteY86-1262" fmla="*/ 3082728 h 6062148"/>
              <a:gd name="connsiteX87-1263" fmla="*/ 2957506 w 4527226"/>
              <a:gd name="connsiteY87-1264" fmla="*/ 3120828 h 6062148"/>
              <a:gd name="connsiteX88-1265" fmla="*/ 2957506 w 4527226"/>
              <a:gd name="connsiteY88-1266" fmla="*/ 3555168 h 6062148"/>
              <a:gd name="connsiteX89-1267" fmla="*/ 2957506 w 4527226"/>
              <a:gd name="connsiteY89-1268" fmla="*/ 3562788 h 6062148"/>
              <a:gd name="connsiteX90-1269" fmla="*/ 3010846 w 4527226"/>
              <a:gd name="connsiteY90-1270" fmla="*/ 3539928 h 6062148"/>
              <a:gd name="connsiteX91-1271" fmla="*/ 3064186 w 4527226"/>
              <a:gd name="connsiteY91-1272" fmla="*/ 3562788 h 6062148"/>
              <a:gd name="connsiteX92-1273" fmla="*/ 3109906 w 4527226"/>
              <a:gd name="connsiteY92-1274" fmla="*/ 3570408 h 6062148"/>
              <a:gd name="connsiteX93-1275" fmla="*/ 3140386 w 4527226"/>
              <a:gd name="connsiteY93-1276" fmla="*/ 3631368 h 6062148"/>
              <a:gd name="connsiteX94-1277" fmla="*/ 3117526 w 4527226"/>
              <a:gd name="connsiteY94-1278" fmla="*/ 3738048 h 6062148"/>
              <a:gd name="connsiteX95-1279" fmla="*/ 3125146 w 4527226"/>
              <a:gd name="connsiteY95-1280" fmla="*/ 4103808 h 6062148"/>
              <a:gd name="connsiteX96-1281" fmla="*/ 3117526 w 4527226"/>
              <a:gd name="connsiteY96-1282" fmla="*/ 4119048 h 6062148"/>
              <a:gd name="connsiteX97-1283" fmla="*/ 3163246 w 4527226"/>
              <a:gd name="connsiteY97-1284" fmla="*/ 4157148 h 6062148"/>
              <a:gd name="connsiteX98-1285" fmla="*/ 3201346 w 4527226"/>
              <a:gd name="connsiteY98-1286" fmla="*/ 4164768 h 6062148"/>
              <a:gd name="connsiteX99-1287" fmla="*/ 3231826 w 4527226"/>
              <a:gd name="connsiteY99-1288" fmla="*/ 4172388 h 6062148"/>
              <a:gd name="connsiteX100-1289" fmla="*/ 3285166 w 4527226"/>
              <a:gd name="connsiteY100-1290" fmla="*/ 4294308 h 6062148"/>
              <a:gd name="connsiteX101-1291" fmla="*/ 3300406 w 4527226"/>
              <a:gd name="connsiteY101-1292" fmla="*/ 4347648 h 6062148"/>
              <a:gd name="connsiteX102-1293" fmla="*/ 3330886 w 4527226"/>
              <a:gd name="connsiteY102-1294" fmla="*/ 4408608 h 6062148"/>
              <a:gd name="connsiteX103-1295" fmla="*/ 3551866 w 4527226"/>
              <a:gd name="connsiteY103-1296" fmla="*/ 4644828 h 6062148"/>
              <a:gd name="connsiteX104-1297" fmla="*/ 3887146 w 4527226"/>
              <a:gd name="connsiteY104-1298" fmla="*/ 5025828 h 6062148"/>
              <a:gd name="connsiteX105-1299" fmla="*/ 4100506 w 4527226"/>
              <a:gd name="connsiteY105-1300" fmla="*/ 5300148 h 6062148"/>
              <a:gd name="connsiteX106-1301" fmla="*/ 4367206 w 4527226"/>
              <a:gd name="connsiteY106-1302" fmla="*/ 5726868 h 6062148"/>
              <a:gd name="connsiteX107-1303" fmla="*/ 4527226 w 4527226"/>
              <a:gd name="connsiteY107-1304" fmla="*/ 6046908 h 6062148"/>
              <a:gd name="connsiteX0-1305" fmla="*/ 328606 w 4527226"/>
              <a:gd name="connsiteY0-1306" fmla="*/ 6062148 h 6062148"/>
              <a:gd name="connsiteX1-1307" fmla="*/ 381946 w 4527226"/>
              <a:gd name="connsiteY1-1308" fmla="*/ 5924988 h 6062148"/>
              <a:gd name="connsiteX2-1309" fmla="*/ 442906 w 4527226"/>
              <a:gd name="connsiteY2-1310" fmla="*/ 5780208 h 6062148"/>
              <a:gd name="connsiteX3-1311" fmla="*/ 473386 w 4527226"/>
              <a:gd name="connsiteY3-1312" fmla="*/ 5665908 h 6062148"/>
              <a:gd name="connsiteX4-1313" fmla="*/ 511486 w 4527226"/>
              <a:gd name="connsiteY4-1314" fmla="*/ 5612568 h 6062148"/>
              <a:gd name="connsiteX5-1315" fmla="*/ 541966 w 4527226"/>
              <a:gd name="connsiteY5-1316" fmla="*/ 5521128 h 6062148"/>
              <a:gd name="connsiteX6-1317" fmla="*/ 564826 w 4527226"/>
              <a:gd name="connsiteY6-1318" fmla="*/ 5353488 h 6062148"/>
              <a:gd name="connsiteX7-1319" fmla="*/ 602926 w 4527226"/>
              <a:gd name="connsiteY7-1320" fmla="*/ 5223948 h 6062148"/>
              <a:gd name="connsiteX8-1321" fmla="*/ 625786 w 4527226"/>
              <a:gd name="connsiteY8-1322" fmla="*/ 5178228 h 6062148"/>
              <a:gd name="connsiteX9-1323" fmla="*/ 701986 w 4527226"/>
              <a:gd name="connsiteY9-1324" fmla="*/ 5071548 h 6062148"/>
              <a:gd name="connsiteX10-1325" fmla="*/ 717226 w 4527226"/>
              <a:gd name="connsiteY10-1326" fmla="*/ 5063928 h 6062148"/>
              <a:gd name="connsiteX11-1327" fmla="*/ 709606 w 4527226"/>
              <a:gd name="connsiteY11-1328" fmla="*/ 5025828 h 6062148"/>
              <a:gd name="connsiteX12-1329" fmla="*/ 701986 w 4527226"/>
              <a:gd name="connsiteY12-1330" fmla="*/ 5002968 h 6062148"/>
              <a:gd name="connsiteX13-1331" fmla="*/ 968686 w 4527226"/>
              <a:gd name="connsiteY13-1332" fmla="*/ 4682928 h 6062148"/>
              <a:gd name="connsiteX14-1333" fmla="*/ 961066 w 4527226"/>
              <a:gd name="connsiteY14-1334" fmla="*/ 4644828 h 6062148"/>
              <a:gd name="connsiteX15-1335" fmla="*/ 1342066 w 4527226"/>
              <a:gd name="connsiteY15-1336" fmla="*/ 4172388 h 6062148"/>
              <a:gd name="connsiteX16-1337" fmla="*/ 1258246 w 4527226"/>
              <a:gd name="connsiteY16-1338" fmla="*/ 4012368 h 6062148"/>
              <a:gd name="connsiteX17-1339" fmla="*/ 1204906 w 4527226"/>
              <a:gd name="connsiteY17-1340" fmla="*/ 3928548 h 6062148"/>
              <a:gd name="connsiteX18-1341" fmla="*/ 1174426 w 4527226"/>
              <a:gd name="connsiteY18-1342" fmla="*/ 3768528 h 6062148"/>
              <a:gd name="connsiteX19-1343" fmla="*/ 1151566 w 4527226"/>
              <a:gd name="connsiteY19-1344" fmla="*/ 3699948 h 6062148"/>
              <a:gd name="connsiteX20-1345" fmla="*/ 1143946 w 4527226"/>
              <a:gd name="connsiteY20-1346" fmla="*/ 3669468 h 6062148"/>
              <a:gd name="connsiteX21-1347" fmla="*/ 1067746 w 4527226"/>
              <a:gd name="connsiteY21-1348" fmla="*/ 3661848 h 6062148"/>
              <a:gd name="connsiteX22-1349" fmla="*/ 938206 w 4527226"/>
              <a:gd name="connsiteY22-1350" fmla="*/ 3669468 h 6062148"/>
              <a:gd name="connsiteX23-1351" fmla="*/ 831526 w 4527226"/>
              <a:gd name="connsiteY23-1352" fmla="*/ 3692328 h 6062148"/>
              <a:gd name="connsiteX24-1353" fmla="*/ 610546 w 4527226"/>
              <a:gd name="connsiteY24-1354" fmla="*/ 3738048 h 6062148"/>
              <a:gd name="connsiteX25-1355" fmla="*/ 389566 w 4527226"/>
              <a:gd name="connsiteY25-1356" fmla="*/ 3638988 h 6062148"/>
              <a:gd name="connsiteX26-1357" fmla="*/ 381946 w 4527226"/>
              <a:gd name="connsiteY26-1358" fmla="*/ 3326568 h 6062148"/>
              <a:gd name="connsiteX27-1359" fmla="*/ 420046 w 4527226"/>
              <a:gd name="connsiteY27-1360" fmla="*/ 3227508 h 6062148"/>
              <a:gd name="connsiteX28-1361" fmla="*/ 389566 w 4527226"/>
              <a:gd name="connsiteY28-1362" fmla="*/ 3166548 h 6062148"/>
              <a:gd name="connsiteX29-1363" fmla="*/ 351466 w 4527226"/>
              <a:gd name="connsiteY29-1364" fmla="*/ 3105588 h 6062148"/>
              <a:gd name="connsiteX30-1365" fmla="*/ 397186 w 4527226"/>
              <a:gd name="connsiteY30-1366" fmla="*/ 3021768 h 6062148"/>
              <a:gd name="connsiteX31-1367" fmla="*/ 488626 w 4527226"/>
              <a:gd name="connsiteY31-1368" fmla="*/ 2998908 h 6062148"/>
              <a:gd name="connsiteX32-1369" fmla="*/ 471956 w 4527226"/>
              <a:gd name="connsiteY32-1370" fmla="*/ 2942709 h 6062148"/>
              <a:gd name="connsiteX33-1371" fmla="*/ 435286 w 4527226"/>
              <a:gd name="connsiteY33-1372" fmla="*/ 2930328 h 6062148"/>
              <a:gd name="connsiteX34-1373" fmla="*/ 389566 w 4527226"/>
              <a:gd name="connsiteY34-1374" fmla="*/ 2930328 h 6062148"/>
              <a:gd name="connsiteX35-1375" fmla="*/ 314000 w 4527226"/>
              <a:gd name="connsiteY35-1376" fmla="*/ 2893495 h 6062148"/>
              <a:gd name="connsiteX36-1377" fmla="*/ 320986 w 4527226"/>
              <a:gd name="connsiteY36-1378" fmla="*/ 2846508 h 6062148"/>
              <a:gd name="connsiteX37-1379" fmla="*/ 328606 w 4527226"/>
              <a:gd name="connsiteY37-1380" fmla="*/ 2793168 h 6062148"/>
              <a:gd name="connsiteX38-1381" fmla="*/ 313366 w 4527226"/>
              <a:gd name="connsiteY38-1382" fmla="*/ 2732208 h 6062148"/>
              <a:gd name="connsiteX39-1383" fmla="*/ 267646 w 4527226"/>
              <a:gd name="connsiteY39-1384" fmla="*/ 2671248 h 6062148"/>
              <a:gd name="connsiteX40-1385" fmla="*/ 176206 w 4527226"/>
              <a:gd name="connsiteY40-1386" fmla="*/ 2656008 h 6062148"/>
              <a:gd name="connsiteX41-1387" fmla="*/ 54286 w 4527226"/>
              <a:gd name="connsiteY41-1388" fmla="*/ 2610288 h 6062148"/>
              <a:gd name="connsiteX42-1389" fmla="*/ 7931 w 4527226"/>
              <a:gd name="connsiteY42-1390" fmla="*/ 2563298 h 6062148"/>
              <a:gd name="connsiteX43-1391" fmla="*/ 8566 w 4527226"/>
              <a:gd name="connsiteY43-1392" fmla="*/ 2488368 h 6062148"/>
              <a:gd name="connsiteX44-1393" fmla="*/ 92386 w 4527226"/>
              <a:gd name="connsiteY44-1394" fmla="*/ 2335968 h 6062148"/>
              <a:gd name="connsiteX45-1395" fmla="*/ 221926 w 4527226"/>
              <a:gd name="connsiteY45-1396" fmla="*/ 2175948 h 6062148"/>
              <a:gd name="connsiteX46-1397" fmla="*/ 282886 w 4527226"/>
              <a:gd name="connsiteY46-1398" fmla="*/ 2084508 h 6062148"/>
              <a:gd name="connsiteX47-1399" fmla="*/ 328606 w 4527226"/>
              <a:gd name="connsiteY47-1400" fmla="*/ 1977828 h 6062148"/>
              <a:gd name="connsiteX48-1401" fmla="*/ 359086 w 4527226"/>
              <a:gd name="connsiteY48-1402" fmla="*/ 1871148 h 6062148"/>
              <a:gd name="connsiteX49-1403" fmla="*/ 374326 w 4527226"/>
              <a:gd name="connsiteY49-1404" fmla="*/ 1810188 h 6062148"/>
              <a:gd name="connsiteX50-1405" fmla="*/ 343846 w 4527226"/>
              <a:gd name="connsiteY50-1406" fmla="*/ 1756848 h 6062148"/>
              <a:gd name="connsiteX51-1407" fmla="*/ 328606 w 4527226"/>
              <a:gd name="connsiteY51-1408" fmla="*/ 1680648 h 6062148"/>
              <a:gd name="connsiteX52-1409" fmla="*/ 412426 w 4527226"/>
              <a:gd name="connsiteY52-1410" fmla="*/ 1474908 h 6062148"/>
              <a:gd name="connsiteX53-1411" fmla="*/ 442906 w 4527226"/>
              <a:gd name="connsiteY53-1412" fmla="*/ 1307268 h 6062148"/>
              <a:gd name="connsiteX54-1413" fmla="*/ 465766 w 4527226"/>
              <a:gd name="connsiteY54-1414" fmla="*/ 1192968 h 6062148"/>
              <a:gd name="connsiteX55-1415" fmla="*/ 503866 w 4527226"/>
              <a:gd name="connsiteY55-1416" fmla="*/ 1055808 h 6062148"/>
              <a:gd name="connsiteX56-1417" fmla="*/ 557206 w 4527226"/>
              <a:gd name="connsiteY56-1418" fmla="*/ 888168 h 6062148"/>
              <a:gd name="connsiteX57-1419" fmla="*/ 503866 w 4527226"/>
              <a:gd name="connsiteY57-1420" fmla="*/ 888168 h 6062148"/>
              <a:gd name="connsiteX58-1421" fmla="*/ 412426 w 4527226"/>
              <a:gd name="connsiteY58-1422" fmla="*/ 834828 h 6062148"/>
              <a:gd name="connsiteX59-1423" fmla="*/ 328606 w 4527226"/>
              <a:gd name="connsiteY59-1424" fmla="*/ 789108 h 6062148"/>
              <a:gd name="connsiteX60-1425" fmla="*/ 260026 w 4527226"/>
              <a:gd name="connsiteY60-1426" fmla="*/ 773868 h 6062148"/>
              <a:gd name="connsiteX61-1427" fmla="*/ 214306 w 4527226"/>
              <a:gd name="connsiteY61-1428" fmla="*/ 751008 h 6062148"/>
              <a:gd name="connsiteX62-1429" fmla="*/ 260026 w 4527226"/>
              <a:gd name="connsiteY62-1430" fmla="*/ 674808 h 6062148"/>
              <a:gd name="connsiteX63-1431" fmla="*/ 374326 w 4527226"/>
              <a:gd name="connsiteY63-1432" fmla="*/ 606228 h 6062148"/>
              <a:gd name="connsiteX64-1433" fmla="*/ 557206 w 4527226"/>
              <a:gd name="connsiteY64-1434" fmla="*/ 507168 h 6062148"/>
              <a:gd name="connsiteX65-1435" fmla="*/ 656266 w 4527226"/>
              <a:gd name="connsiteY65-1436" fmla="*/ 423348 h 6062148"/>
              <a:gd name="connsiteX66-1437" fmla="*/ 892486 w 4527226"/>
              <a:gd name="connsiteY66-1438" fmla="*/ 232848 h 6062148"/>
              <a:gd name="connsiteX67-1439" fmla="*/ 1174426 w 4527226"/>
              <a:gd name="connsiteY67-1440" fmla="*/ 80448 h 6062148"/>
              <a:gd name="connsiteX68-1441" fmla="*/ 1593526 w 4527226"/>
              <a:gd name="connsiteY68-1442" fmla="*/ 11868 h 6062148"/>
              <a:gd name="connsiteX69-1443" fmla="*/ 1944046 w 4527226"/>
              <a:gd name="connsiteY69-1444" fmla="*/ 4248 h 6062148"/>
              <a:gd name="connsiteX70-1445" fmla="*/ 2172646 w 4527226"/>
              <a:gd name="connsiteY70-1446" fmla="*/ 4248 h 6062148"/>
              <a:gd name="connsiteX71-1447" fmla="*/ 2393626 w 4527226"/>
              <a:gd name="connsiteY71-1448" fmla="*/ 57588 h 6062148"/>
              <a:gd name="connsiteX72-1449" fmla="*/ 2667946 w 4527226"/>
              <a:gd name="connsiteY72-1450" fmla="*/ 133788 h 6062148"/>
              <a:gd name="connsiteX73-1451" fmla="*/ 2820346 w 4527226"/>
              <a:gd name="connsiteY73-1452" fmla="*/ 202368 h 6062148"/>
              <a:gd name="connsiteX74-1453" fmla="*/ 3102286 w 4527226"/>
              <a:gd name="connsiteY74-1454" fmla="*/ 400488 h 6062148"/>
              <a:gd name="connsiteX75-1455" fmla="*/ 3285166 w 4527226"/>
              <a:gd name="connsiteY75-1456" fmla="*/ 651948 h 6062148"/>
              <a:gd name="connsiteX76-1457" fmla="*/ 3407086 w 4527226"/>
              <a:gd name="connsiteY76-1458" fmla="*/ 918648 h 6062148"/>
              <a:gd name="connsiteX77-1459" fmla="*/ 3475666 w 4527226"/>
              <a:gd name="connsiteY77-1460" fmla="*/ 1238688 h 6062148"/>
              <a:gd name="connsiteX78-1461" fmla="*/ 3506146 w 4527226"/>
              <a:gd name="connsiteY78-1462" fmla="*/ 1543488 h 6062148"/>
              <a:gd name="connsiteX79-1463" fmla="*/ 3506146 w 4527226"/>
              <a:gd name="connsiteY79-1464" fmla="*/ 1962588 h 6062148"/>
              <a:gd name="connsiteX80-1465" fmla="*/ 3338506 w 4527226"/>
              <a:gd name="connsiteY80-1466" fmla="*/ 2305488 h 6062148"/>
              <a:gd name="connsiteX81-1467" fmla="*/ 3254686 w 4527226"/>
              <a:gd name="connsiteY81-1468" fmla="*/ 2473128 h 6062148"/>
              <a:gd name="connsiteX82-1469" fmla="*/ 3132766 w 4527226"/>
              <a:gd name="connsiteY82-1470" fmla="*/ 2663628 h 6062148"/>
              <a:gd name="connsiteX83-1471" fmla="*/ 3071806 w 4527226"/>
              <a:gd name="connsiteY83-1472" fmla="*/ 2838888 h 6062148"/>
              <a:gd name="connsiteX84-1473" fmla="*/ 3064186 w 4527226"/>
              <a:gd name="connsiteY84-1474" fmla="*/ 2915088 h 6062148"/>
              <a:gd name="connsiteX85-1475" fmla="*/ 3018466 w 4527226"/>
              <a:gd name="connsiteY85-1476" fmla="*/ 3014148 h 6062148"/>
              <a:gd name="connsiteX86-1477" fmla="*/ 2980366 w 4527226"/>
              <a:gd name="connsiteY86-1478" fmla="*/ 3082728 h 6062148"/>
              <a:gd name="connsiteX87-1479" fmla="*/ 2957506 w 4527226"/>
              <a:gd name="connsiteY87-1480" fmla="*/ 3120828 h 6062148"/>
              <a:gd name="connsiteX88-1481" fmla="*/ 2957506 w 4527226"/>
              <a:gd name="connsiteY88-1482" fmla="*/ 3555168 h 6062148"/>
              <a:gd name="connsiteX89-1483" fmla="*/ 3010846 w 4527226"/>
              <a:gd name="connsiteY89-1484" fmla="*/ 3539928 h 6062148"/>
              <a:gd name="connsiteX90-1485" fmla="*/ 3064186 w 4527226"/>
              <a:gd name="connsiteY90-1486" fmla="*/ 3562788 h 6062148"/>
              <a:gd name="connsiteX91-1487" fmla="*/ 3109906 w 4527226"/>
              <a:gd name="connsiteY91-1488" fmla="*/ 3570408 h 6062148"/>
              <a:gd name="connsiteX92-1489" fmla="*/ 3140386 w 4527226"/>
              <a:gd name="connsiteY92-1490" fmla="*/ 3631368 h 6062148"/>
              <a:gd name="connsiteX93-1491" fmla="*/ 3117526 w 4527226"/>
              <a:gd name="connsiteY93-1492" fmla="*/ 3738048 h 6062148"/>
              <a:gd name="connsiteX94-1493" fmla="*/ 3125146 w 4527226"/>
              <a:gd name="connsiteY94-1494" fmla="*/ 4103808 h 6062148"/>
              <a:gd name="connsiteX95-1495" fmla="*/ 3117526 w 4527226"/>
              <a:gd name="connsiteY95-1496" fmla="*/ 4119048 h 6062148"/>
              <a:gd name="connsiteX96-1497" fmla="*/ 3163246 w 4527226"/>
              <a:gd name="connsiteY96-1498" fmla="*/ 4157148 h 6062148"/>
              <a:gd name="connsiteX97-1499" fmla="*/ 3201346 w 4527226"/>
              <a:gd name="connsiteY97-1500" fmla="*/ 4164768 h 6062148"/>
              <a:gd name="connsiteX98-1501" fmla="*/ 3231826 w 4527226"/>
              <a:gd name="connsiteY98-1502" fmla="*/ 4172388 h 6062148"/>
              <a:gd name="connsiteX99-1503" fmla="*/ 3285166 w 4527226"/>
              <a:gd name="connsiteY99-1504" fmla="*/ 4294308 h 6062148"/>
              <a:gd name="connsiteX100-1505" fmla="*/ 3300406 w 4527226"/>
              <a:gd name="connsiteY100-1506" fmla="*/ 4347648 h 6062148"/>
              <a:gd name="connsiteX101-1507" fmla="*/ 3330886 w 4527226"/>
              <a:gd name="connsiteY101-1508" fmla="*/ 4408608 h 6062148"/>
              <a:gd name="connsiteX102-1509" fmla="*/ 3551866 w 4527226"/>
              <a:gd name="connsiteY102-1510" fmla="*/ 4644828 h 6062148"/>
              <a:gd name="connsiteX103-1511" fmla="*/ 3887146 w 4527226"/>
              <a:gd name="connsiteY103-1512" fmla="*/ 5025828 h 6062148"/>
              <a:gd name="connsiteX104-1513" fmla="*/ 4100506 w 4527226"/>
              <a:gd name="connsiteY104-1514" fmla="*/ 5300148 h 6062148"/>
              <a:gd name="connsiteX105-1515" fmla="*/ 4367206 w 4527226"/>
              <a:gd name="connsiteY105-1516" fmla="*/ 5726868 h 6062148"/>
              <a:gd name="connsiteX106-1517" fmla="*/ 4527226 w 4527226"/>
              <a:gd name="connsiteY106-1518" fmla="*/ 6046908 h 6062148"/>
              <a:gd name="connsiteX0-1519" fmla="*/ 328606 w 4527226"/>
              <a:gd name="connsiteY0-1520" fmla="*/ 6062148 h 6062148"/>
              <a:gd name="connsiteX1-1521" fmla="*/ 381946 w 4527226"/>
              <a:gd name="connsiteY1-1522" fmla="*/ 5924988 h 6062148"/>
              <a:gd name="connsiteX2-1523" fmla="*/ 442906 w 4527226"/>
              <a:gd name="connsiteY2-1524" fmla="*/ 5780208 h 6062148"/>
              <a:gd name="connsiteX3-1525" fmla="*/ 473386 w 4527226"/>
              <a:gd name="connsiteY3-1526" fmla="*/ 5665908 h 6062148"/>
              <a:gd name="connsiteX4-1527" fmla="*/ 511486 w 4527226"/>
              <a:gd name="connsiteY4-1528" fmla="*/ 5612568 h 6062148"/>
              <a:gd name="connsiteX5-1529" fmla="*/ 541966 w 4527226"/>
              <a:gd name="connsiteY5-1530" fmla="*/ 5521128 h 6062148"/>
              <a:gd name="connsiteX6-1531" fmla="*/ 564826 w 4527226"/>
              <a:gd name="connsiteY6-1532" fmla="*/ 5353488 h 6062148"/>
              <a:gd name="connsiteX7-1533" fmla="*/ 602926 w 4527226"/>
              <a:gd name="connsiteY7-1534" fmla="*/ 5223948 h 6062148"/>
              <a:gd name="connsiteX8-1535" fmla="*/ 625786 w 4527226"/>
              <a:gd name="connsiteY8-1536" fmla="*/ 5178228 h 6062148"/>
              <a:gd name="connsiteX9-1537" fmla="*/ 701986 w 4527226"/>
              <a:gd name="connsiteY9-1538" fmla="*/ 5071548 h 6062148"/>
              <a:gd name="connsiteX10-1539" fmla="*/ 717226 w 4527226"/>
              <a:gd name="connsiteY10-1540" fmla="*/ 5063928 h 6062148"/>
              <a:gd name="connsiteX11-1541" fmla="*/ 709606 w 4527226"/>
              <a:gd name="connsiteY11-1542" fmla="*/ 5025828 h 6062148"/>
              <a:gd name="connsiteX12-1543" fmla="*/ 701986 w 4527226"/>
              <a:gd name="connsiteY12-1544" fmla="*/ 5002968 h 6062148"/>
              <a:gd name="connsiteX13-1545" fmla="*/ 968686 w 4527226"/>
              <a:gd name="connsiteY13-1546" fmla="*/ 4682928 h 6062148"/>
              <a:gd name="connsiteX14-1547" fmla="*/ 961066 w 4527226"/>
              <a:gd name="connsiteY14-1548" fmla="*/ 4644828 h 6062148"/>
              <a:gd name="connsiteX15-1549" fmla="*/ 1342066 w 4527226"/>
              <a:gd name="connsiteY15-1550" fmla="*/ 4172388 h 6062148"/>
              <a:gd name="connsiteX16-1551" fmla="*/ 1258246 w 4527226"/>
              <a:gd name="connsiteY16-1552" fmla="*/ 4012368 h 6062148"/>
              <a:gd name="connsiteX17-1553" fmla="*/ 1204906 w 4527226"/>
              <a:gd name="connsiteY17-1554" fmla="*/ 3928548 h 6062148"/>
              <a:gd name="connsiteX18-1555" fmla="*/ 1174426 w 4527226"/>
              <a:gd name="connsiteY18-1556" fmla="*/ 3768528 h 6062148"/>
              <a:gd name="connsiteX19-1557" fmla="*/ 1151566 w 4527226"/>
              <a:gd name="connsiteY19-1558" fmla="*/ 3699948 h 6062148"/>
              <a:gd name="connsiteX20-1559" fmla="*/ 1143946 w 4527226"/>
              <a:gd name="connsiteY20-1560" fmla="*/ 3669468 h 6062148"/>
              <a:gd name="connsiteX21-1561" fmla="*/ 1067746 w 4527226"/>
              <a:gd name="connsiteY21-1562" fmla="*/ 3661848 h 6062148"/>
              <a:gd name="connsiteX22-1563" fmla="*/ 938206 w 4527226"/>
              <a:gd name="connsiteY22-1564" fmla="*/ 3669468 h 6062148"/>
              <a:gd name="connsiteX23-1565" fmla="*/ 831526 w 4527226"/>
              <a:gd name="connsiteY23-1566" fmla="*/ 3692328 h 6062148"/>
              <a:gd name="connsiteX24-1567" fmla="*/ 610546 w 4527226"/>
              <a:gd name="connsiteY24-1568" fmla="*/ 3738048 h 6062148"/>
              <a:gd name="connsiteX25-1569" fmla="*/ 389566 w 4527226"/>
              <a:gd name="connsiteY25-1570" fmla="*/ 3638988 h 6062148"/>
              <a:gd name="connsiteX26-1571" fmla="*/ 381946 w 4527226"/>
              <a:gd name="connsiteY26-1572" fmla="*/ 3326568 h 6062148"/>
              <a:gd name="connsiteX27-1573" fmla="*/ 420046 w 4527226"/>
              <a:gd name="connsiteY27-1574" fmla="*/ 3227508 h 6062148"/>
              <a:gd name="connsiteX28-1575" fmla="*/ 389566 w 4527226"/>
              <a:gd name="connsiteY28-1576" fmla="*/ 3166548 h 6062148"/>
              <a:gd name="connsiteX29-1577" fmla="*/ 351466 w 4527226"/>
              <a:gd name="connsiteY29-1578" fmla="*/ 3105588 h 6062148"/>
              <a:gd name="connsiteX30-1579" fmla="*/ 397186 w 4527226"/>
              <a:gd name="connsiteY30-1580" fmla="*/ 3021768 h 6062148"/>
              <a:gd name="connsiteX31-1581" fmla="*/ 488626 w 4527226"/>
              <a:gd name="connsiteY31-1582" fmla="*/ 2998908 h 6062148"/>
              <a:gd name="connsiteX32-1583" fmla="*/ 471956 w 4527226"/>
              <a:gd name="connsiteY32-1584" fmla="*/ 2942709 h 6062148"/>
              <a:gd name="connsiteX33-1585" fmla="*/ 435286 w 4527226"/>
              <a:gd name="connsiteY33-1586" fmla="*/ 2930328 h 6062148"/>
              <a:gd name="connsiteX34-1587" fmla="*/ 389566 w 4527226"/>
              <a:gd name="connsiteY34-1588" fmla="*/ 2930328 h 6062148"/>
              <a:gd name="connsiteX35-1589" fmla="*/ 314000 w 4527226"/>
              <a:gd name="connsiteY35-1590" fmla="*/ 2893495 h 6062148"/>
              <a:gd name="connsiteX36-1591" fmla="*/ 320986 w 4527226"/>
              <a:gd name="connsiteY36-1592" fmla="*/ 2846508 h 6062148"/>
              <a:gd name="connsiteX37-1593" fmla="*/ 328606 w 4527226"/>
              <a:gd name="connsiteY37-1594" fmla="*/ 2793168 h 6062148"/>
              <a:gd name="connsiteX38-1595" fmla="*/ 313366 w 4527226"/>
              <a:gd name="connsiteY38-1596" fmla="*/ 2732208 h 6062148"/>
              <a:gd name="connsiteX39-1597" fmla="*/ 267646 w 4527226"/>
              <a:gd name="connsiteY39-1598" fmla="*/ 2671248 h 6062148"/>
              <a:gd name="connsiteX40-1599" fmla="*/ 176206 w 4527226"/>
              <a:gd name="connsiteY40-1600" fmla="*/ 2656008 h 6062148"/>
              <a:gd name="connsiteX41-1601" fmla="*/ 54286 w 4527226"/>
              <a:gd name="connsiteY41-1602" fmla="*/ 2610288 h 6062148"/>
              <a:gd name="connsiteX42-1603" fmla="*/ 7931 w 4527226"/>
              <a:gd name="connsiteY42-1604" fmla="*/ 2563298 h 6062148"/>
              <a:gd name="connsiteX43-1605" fmla="*/ 8566 w 4527226"/>
              <a:gd name="connsiteY43-1606" fmla="*/ 2488368 h 6062148"/>
              <a:gd name="connsiteX44-1607" fmla="*/ 92386 w 4527226"/>
              <a:gd name="connsiteY44-1608" fmla="*/ 2335968 h 6062148"/>
              <a:gd name="connsiteX45-1609" fmla="*/ 221926 w 4527226"/>
              <a:gd name="connsiteY45-1610" fmla="*/ 2175948 h 6062148"/>
              <a:gd name="connsiteX46-1611" fmla="*/ 282886 w 4527226"/>
              <a:gd name="connsiteY46-1612" fmla="*/ 2084508 h 6062148"/>
              <a:gd name="connsiteX47-1613" fmla="*/ 328606 w 4527226"/>
              <a:gd name="connsiteY47-1614" fmla="*/ 1977828 h 6062148"/>
              <a:gd name="connsiteX48-1615" fmla="*/ 359086 w 4527226"/>
              <a:gd name="connsiteY48-1616" fmla="*/ 1871148 h 6062148"/>
              <a:gd name="connsiteX49-1617" fmla="*/ 374326 w 4527226"/>
              <a:gd name="connsiteY49-1618" fmla="*/ 1810188 h 6062148"/>
              <a:gd name="connsiteX50-1619" fmla="*/ 343846 w 4527226"/>
              <a:gd name="connsiteY50-1620" fmla="*/ 1756848 h 6062148"/>
              <a:gd name="connsiteX51-1621" fmla="*/ 328606 w 4527226"/>
              <a:gd name="connsiteY51-1622" fmla="*/ 1680648 h 6062148"/>
              <a:gd name="connsiteX52-1623" fmla="*/ 412426 w 4527226"/>
              <a:gd name="connsiteY52-1624" fmla="*/ 1474908 h 6062148"/>
              <a:gd name="connsiteX53-1625" fmla="*/ 442906 w 4527226"/>
              <a:gd name="connsiteY53-1626" fmla="*/ 1307268 h 6062148"/>
              <a:gd name="connsiteX54-1627" fmla="*/ 465766 w 4527226"/>
              <a:gd name="connsiteY54-1628" fmla="*/ 1192968 h 6062148"/>
              <a:gd name="connsiteX55-1629" fmla="*/ 503866 w 4527226"/>
              <a:gd name="connsiteY55-1630" fmla="*/ 1055808 h 6062148"/>
              <a:gd name="connsiteX56-1631" fmla="*/ 557206 w 4527226"/>
              <a:gd name="connsiteY56-1632" fmla="*/ 888168 h 6062148"/>
              <a:gd name="connsiteX57-1633" fmla="*/ 503866 w 4527226"/>
              <a:gd name="connsiteY57-1634" fmla="*/ 888168 h 6062148"/>
              <a:gd name="connsiteX58-1635" fmla="*/ 412426 w 4527226"/>
              <a:gd name="connsiteY58-1636" fmla="*/ 834828 h 6062148"/>
              <a:gd name="connsiteX59-1637" fmla="*/ 328606 w 4527226"/>
              <a:gd name="connsiteY59-1638" fmla="*/ 789108 h 6062148"/>
              <a:gd name="connsiteX60-1639" fmla="*/ 260026 w 4527226"/>
              <a:gd name="connsiteY60-1640" fmla="*/ 773868 h 6062148"/>
              <a:gd name="connsiteX61-1641" fmla="*/ 214306 w 4527226"/>
              <a:gd name="connsiteY61-1642" fmla="*/ 751008 h 6062148"/>
              <a:gd name="connsiteX62-1643" fmla="*/ 260026 w 4527226"/>
              <a:gd name="connsiteY62-1644" fmla="*/ 674808 h 6062148"/>
              <a:gd name="connsiteX63-1645" fmla="*/ 374326 w 4527226"/>
              <a:gd name="connsiteY63-1646" fmla="*/ 606228 h 6062148"/>
              <a:gd name="connsiteX64-1647" fmla="*/ 557206 w 4527226"/>
              <a:gd name="connsiteY64-1648" fmla="*/ 507168 h 6062148"/>
              <a:gd name="connsiteX65-1649" fmla="*/ 656266 w 4527226"/>
              <a:gd name="connsiteY65-1650" fmla="*/ 423348 h 6062148"/>
              <a:gd name="connsiteX66-1651" fmla="*/ 892486 w 4527226"/>
              <a:gd name="connsiteY66-1652" fmla="*/ 232848 h 6062148"/>
              <a:gd name="connsiteX67-1653" fmla="*/ 1174426 w 4527226"/>
              <a:gd name="connsiteY67-1654" fmla="*/ 80448 h 6062148"/>
              <a:gd name="connsiteX68-1655" fmla="*/ 1593526 w 4527226"/>
              <a:gd name="connsiteY68-1656" fmla="*/ 11868 h 6062148"/>
              <a:gd name="connsiteX69-1657" fmla="*/ 1944046 w 4527226"/>
              <a:gd name="connsiteY69-1658" fmla="*/ 4248 h 6062148"/>
              <a:gd name="connsiteX70-1659" fmla="*/ 2172646 w 4527226"/>
              <a:gd name="connsiteY70-1660" fmla="*/ 4248 h 6062148"/>
              <a:gd name="connsiteX71-1661" fmla="*/ 2393626 w 4527226"/>
              <a:gd name="connsiteY71-1662" fmla="*/ 57588 h 6062148"/>
              <a:gd name="connsiteX72-1663" fmla="*/ 2667946 w 4527226"/>
              <a:gd name="connsiteY72-1664" fmla="*/ 133788 h 6062148"/>
              <a:gd name="connsiteX73-1665" fmla="*/ 2820346 w 4527226"/>
              <a:gd name="connsiteY73-1666" fmla="*/ 202368 h 6062148"/>
              <a:gd name="connsiteX74-1667" fmla="*/ 3102286 w 4527226"/>
              <a:gd name="connsiteY74-1668" fmla="*/ 400488 h 6062148"/>
              <a:gd name="connsiteX75-1669" fmla="*/ 3285166 w 4527226"/>
              <a:gd name="connsiteY75-1670" fmla="*/ 651948 h 6062148"/>
              <a:gd name="connsiteX76-1671" fmla="*/ 3407086 w 4527226"/>
              <a:gd name="connsiteY76-1672" fmla="*/ 918648 h 6062148"/>
              <a:gd name="connsiteX77-1673" fmla="*/ 3475666 w 4527226"/>
              <a:gd name="connsiteY77-1674" fmla="*/ 1238688 h 6062148"/>
              <a:gd name="connsiteX78-1675" fmla="*/ 3506146 w 4527226"/>
              <a:gd name="connsiteY78-1676" fmla="*/ 1543488 h 6062148"/>
              <a:gd name="connsiteX79-1677" fmla="*/ 3506146 w 4527226"/>
              <a:gd name="connsiteY79-1678" fmla="*/ 1962588 h 6062148"/>
              <a:gd name="connsiteX80-1679" fmla="*/ 3338506 w 4527226"/>
              <a:gd name="connsiteY80-1680" fmla="*/ 2305488 h 6062148"/>
              <a:gd name="connsiteX81-1681" fmla="*/ 3254686 w 4527226"/>
              <a:gd name="connsiteY81-1682" fmla="*/ 2473128 h 6062148"/>
              <a:gd name="connsiteX82-1683" fmla="*/ 3132766 w 4527226"/>
              <a:gd name="connsiteY82-1684" fmla="*/ 2663628 h 6062148"/>
              <a:gd name="connsiteX83-1685" fmla="*/ 3071806 w 4527226"/>
              <a:gd name="connsiteY83-1686" fmla="*/ 2838888 h 6062148"/>
              <a:gd name="connsiteX84-1687" fmla="*/ 3064186 w 4527226"/>
              <a:gd name="connsiteY84-1688" fmla="*/ 2915088 h 6062148"/>
              <a:gd name="connsiteX85-1689" fmla="*/ 3018466 w 4527226"/>
              <a:gd name="connsiteY85-1690" fmla="*/ 3014148 h 6062148"/>
              <a:gd name="connsiteX86-1691" fmla="*/ 2980366 w 4527226"/>
              <a:gd name="connsiteY86-1692" fmla="*/ 3082728 h 6062148"/>
              <a:gd name="connsiteX87-1693" fmla="*/ 2957506 w 4527226"/>
              <a:gd name="connsiteY87-1694" fmla="*/ 3120828 h 6062148"/>
              <a:gd name="connsiteX88-1695" fmla="*/ 2957506 w 4527226"/>
              <a:gd name="connsiteY88-1696" fmla="*/ 3555168 h 6062148"/>
              <a:gd name="connsiteX89-1697" fmla="*/ 3010846 w 4527226"/>
              <a:gd name="connsiteY89-1698" fmla="*/ 3539928 h 6062148"/>
              <a:gd name="connsiteX90-1699" fmla="*/ 3109906 w 4527226"/>
              <a:gd name="connsiteY90-1700" fmla="*/ 3570408 h 6062148"/>
              <a:gd name="connsiteX91-1701" fmla="*/ 3140386 w 4527226"/>
              <a:gd name="connsiteY91-1702" fmla="*/ 3631368 h 6062148"/>
              <a:gd name="connsiteX92-1703" fmla="*/ 3117526 w 4527226"/>
              <a:gd name="connsiteY92-1704" fmla="*/ 3738048 h 6062148"/>
              <a:gd name="connsiteX93-1705" fmla="*/ 3125146 w 4527226"/>
              <a:gd name="connsiteY93-1706" fmla="*/ 4103808 h 6062148"/>
              <a:gd name="connsiteX94-1707" fmla="*/ 3117526 w 4527226"/>
              <a:gd name="connsiteY94-1708" fmla="*/ 4119048 h 6062148"/>
              <a:gd name="connsiteX95-1709" fmla="*/ 3163246 w 4527226"/>
              <a:gd name="connsiteY95-1710" fmla="*/ 4157148 h 6062148"/>
              <a:gd name="connsiteX96-1711" fmla="*/ 3201346 w 4527226"/>
              <a:gd name="connsiteY96-1712" fmla="*/ 4164768 h 6062148"/>
              <a:gd name="connsiteX97-1713" fmla="*/ 3231826 w 4527226"/>
              <a:gd name="connsiteY97-1714" fmla="*/ 4172388 h 6062148"/>
              <a:gd name="connsiteX98-1715" fmla="*/ 3285166 w 4527226"/>
              <a:gd name="connsiteY98-1716" fmla="*/ 4294308 h 6062148"/>
              <a:gd name="connsiteX99-1717" fmla="*/ 3300406 w 4527226"/>
              <a:gd name="connsiteY99-1718" fmla="*/ 4347648 h 6062148"/>
              <a:gd name="connsiteX100-1719" fmla="*/ 3330886 w 4527226"/>
              <a:gd name="connsiteY100-1720" fmla="*/ 4408608 h 6062148"/>
              <a:gd name="connsiteX101-1721" fmla="*/ 3551866 w 4527226"/>
              <a:gd name="connsiteY101-1722" fmla="*/ 4644828 h 6062148"/>
              <a:gd name="connsiteX102-1723" fmla="*/ 3887146 w 4527226"/>
              <a:gd name="connsiteY102-1724" fmla="*/ 5025828 h 6062148"/>
              <a:gd name="connsiteX103-1725" fmla="*/ 4100506 w 4527226"/>
              <a:gd name="connsiteY103-1726" fmla="*/ 5300148 h 6062148"/>
              <a:gd name="connsiteX104-1727" fmla="*/ 4367206 w 4527226"/>
              <a:gd name="connsiteY104-1728" fmla="*/ 5726868 h 6062148"/>
              <a:gd name="connsiteX105-1729" fmla="*/ 4527226 w 4527226"/>
              <a:gd name="connsiteY105-1730" fmla="*/ 6046908 h 6062148"/>
              <a:gd name="connsiteX0-1731" fmla="*/ 328606 w 4527226"/>
              <a:gd name="connsiteY0-1732" fmla="*/ 6062148 h 6062148"/>
              <a:gd name="connsiteX1-1733" fmla="*/ 381946 w 4527226"/>
              <a:gd name="connsiteY1-1734" fmla="*/ 5924988 h 6062148"/>
              <a:gd name="connsiteX2-1735" fmla="*/ 442906 w 4527226"/>
              <a:gd name="connsiteY2-1736" fmla="*/ 5780208 h 6062148"/>
              <a:gd name="connsiteX3-1737" fmla="*/ 473386 w 4527226"/>
              <a:gd name="connsiteY3-1738" fmla="*/ 5665908 h 6062148"/>
              <a:gd name="connsiteX4-1739" fmla="*/ 511486 w 4527226"/>
              <a:gd name="connsiteY4-1740" fmla="*/ 5612568 h 6062148"/>
              <a:gd name="connsiteX5-1741" fmla="*/ 541966 w 4527226"/>
              <a:gd name="connsiteY5-1742" fmla="*/ 5521128 h 6062148"/>
              <a:gd name="connsiteX6-1743" fmla="*/ 564826 w 4527226"/>
              <a:gd name="connsiteY6-1744" fmla="*/ 5353488 h 6062148"/>
              <a:gd name="connsiteX7-1745" fmla="*/ 602926 w 4527226"/>
              <a:gd name="connsiteY7-1746" fmla="*/ 5223948 h 6062148"/>
              <a:gd name="connsiteX8-1747" fmla="*/ 625786 w 4527226"/>
              <a:gd name="connsiteY8-1748" fmla="*/ 5178228 h 6062148"/>
              <a:gd name="connsiteX9-1749" fmla="*/ 701986 w 4527226"/>
              <a:gd name="connsiteY9-1750" fmla="*/ 5071548 h 6062148"/>
              <a:gd name="connsiteX10-1751" fmla="*/ 717226 w 4527226"/>
              <a:gd name="connsiteY10-1752" fmla="*/ 5063928 h 6062148"/>
              <a:gd name="connsiteX11-1753" fmla="*/ 709606 w 4527226"/>
              <a:gd name="connsiteY11-1754" fmla="*/ 5025828 h 6062148"/>
              <a:gd name="connsiteX12-1755" fmla="*/ 701986 w 4527226"/>
              <a:gd name="connsiteY12-1756" fmla="*/ 5002968 h 6062148"/>
              <a:gd name="connsiteX13-1757" fmla="*/ 968686 w 4527226"/>
              <a:gd name="connsiteY13-1758" fmla="*/ 4682928 h 6062148"/>
              <a:gd name="connsiteX14-1759" fmla="*/ 961066 w 4527226"/>
              <a:gd name="connsiteY14-1760" fmla="*/ 4644828 h 6062148"/>
              <a:gd name="connsiteX15-1761" fmla="*/ 1342066 w 4527226"/>
              <a:gd name="connsiteY15-1762" fmla="*/ 4172388 h 6062148"/>
              <a:gd name="connsiteX16-1763" fmla="*/ 1258246 w 4527226"/>
              <a:gd name="connsiteY16-1764" fmla="*/ 4012368 h 6062148"/>
              <a:gd name="connsiteX17-1765" fmla="*/ 1204906 w 4527226"/>
              <a:gd name="connsiteY17-1766" fmla="*/ 3928548 h 6062148"/>
              <a:gd name="connsiteX18-1767" fmla="*/ 1174426 w 4527226"/>
              <a:gd name="connsiteY18-1768" fmla="*/ 3768528 h 6062148"/>
              <a:gd name="connsiteX19-1769" fmla="*/ 1151566 w 4527226"/>
              <a:gd name="connsiteY19-1770" fmla="*/ 3699948 h 6062148"/>
              <a:gd name="connsiteX20-1771" fmla="*/ 1143946 w 4527226"/>
              <a:gd name="connsiteY20-1772" fmla="*/ 3669468 h 6062148"/>
              <a:gd name="connsiteX21-1773" fmla="*/ 1067746 w 4527226"/>
              <a:gd name="connsiteY21-1774" fmla="*/ 3661848 h 6062148"/>
              <a:gd name="connsiteX22-1775" fmla="*/ 938206 w 4527226"/>
              <a:gd name="connsiteY22-1776" fmla="*/ 3669468 h 6062148"/>
              <a:gd name="connsiteX23-1777" fmla="*/ 831526 w 4527226"/>
              <a:gd name="connsiteY23-1778" fmla="*/ 3692328 h 6062148"/>
              <a:gd name="connsiteX24-1779" fmla="*/ 610546 w 4527226"/>
              <a:gd name="connsiteY24-1780" fmla="*/ 3738048 h 6062148"/>
              <a:gd name="connsiteX25-1781" fmla="*/ 389566 w 4527226"/>
              <a:gd name="connsiteY25-1782" fmla="*/ 3638988 h 6062148"/>
              <a:gd name="connsiteX26-1783" fmla="*/ 381946 w 4527226"/>
              <a:gd name="connsiteY26-1784" fmla="*/ 3326568 h 6062148"/>
              <a:gd name="connsiteX27-1785" fmla="*/ 420046 w 4527226"/>
              <a:gd name="connsiteY27-1786" fmla="*/ 3227508 h 6062148"/>
              <a:gd name="connsiteX28-1787" fmla="*/ 389566 w 4527226"/>
              <a:gd name="connsiteY28-1788" fmla="*/ 3166548 h 6062148"/>
              <a:gd name="connsiteX29-1789" fmla="*/ 351466 w 4527226"/>
              <a:gd name="connsiteY29-1790" fmla="*/ 3105588 h 6062148"/>
              <a:gd name="connsiteX30-1791" fmla="*/ 397186 w 4527226"/>
              <a:gd name="connsiteY30-1792" fmla="*/ 3021768 h 6062148"/>
              <a:gd name="connsiteX31-1793" fmla="*/ 488626 w 4527226"/>
              <a:gd name="connsiteY31-1794" fmla="*/ 2998908 h 6062148"/>
              <a:gd name="connsiteX32-1795" fmla="*/ 471956 w 4527226"/>
              <a:gd name="connsiteY32-1796" fmla="*/ 2942709 h 6062148"/>
              <a:gd name="connsiteX33-1797" fmla="*/ 435286 w 4527226"/>
              <a:gd name="connsiteY33-1798" fmla="*/ 2930328 h 6062148"/>
              <a:gd name="connsiteX34-1799" fmla="*/ 389566 w 4527226"/>
              <a:gd name="connsiteY34-1800" fmla="*/ 2930328 h 6062148"/>
              <a:gd name="connsiteX35-1801" fmla="*/ 314000 w 4527226"/>
              <a:gd name="connsiteY35-1802" fmla="*/ 2893495 h 6062148"/>
              <a:gd name="connsiteX36-1803" fmla="*/ 320986 w 4527226"/>
              <a:gd name="connsiteY36-1804" fmla="*/ 2846508 h 6062148"/>
              <a:gd name="connsiteX37-1805" fmla="*/ 328606 w 4527226"/>
              <a:gd name="connsiteY37-1806" fmla="*/ 2793168 h 6062148"/>
              <a:gd name="connsiteX38-1807" fmla="*/ 313366 w 4527226"/>
              <a:gd name="connsiteY38-1808" fmla="*/ 2732208 h 6062148"/>
              <a:gd name="connsiteX39-1809" fmla="*/ 267646 w 4527226"/>
              <a:gd name="connsiteY39-1810" fmla="*/ 2671248 h 6062148"/>
              <a:gd name="connsiteX40-1811" fmla="*/ 176206 w 4527226"/>
              <a:gd name="connsiteY40-1812" fmla="*/ 2656008 h 6062148"/>
              <a:gd name="connsiteX41-1813" fmla="*/ 54286 w 4527226"/>
              <a:gd name="connsiteY41-1814" fmla="*/ 2610288 h 6062148"/>
              <a:gd name="connsiteX42-1815" fmla="*/ 7931 w 4527226"/>
              <a:gd name="connsiteY42-1816" fmla="*/ 2563298 h 6062148"/>
              <a:gd name="connsiteX43-1817" fmla="*/ 8566 w 4527226"/>
              <a:gd name="connsiteY43-1818" fmla="*/ 2488368 h 6062148"/>
              <a:gd name="connsiteX44-1819" fmla="*/ 92386 w 4527226"/>
              <a:gd name="connsiteY44-1820" fmla="*/ 2335968 h 6062148"/>
              <a:gd name="connsiteX45-1821" fmla="*/ 221926 w 4527226"/>
              <a:gd name="connsiteY45-1822" fmla="*/ 2175948 h 6062148"/>
              <a:gd name="connsiteX46-1823" fmla="*/ 282886 w 4527226"/>
              <a:gd name="connsiteY46-1824" fmla="*/ 2084508 h 6062148"/>
              <a:gd name="connsiteX47-1825" fmla="*/ 328606 w 4527226"/>
              <a:gd name="connsiteY47-1826" fmla="*/ 1977828 h 6062148"/>
              <a:gd name="connsiteX48-1827" fmla="*/ 359086 w 4527226"/>
              <a:gd name="connsiteY48-1828" fmla="*/ 1871148 h 6062148"/>
              <a:gd name="connsiteX49-1829" fmla="*/ 374326 w 4527226"/>
              <a:gd name="connsiteY49-1830" fmla="*/ 1810188 h 6062148"/>
              <a:gd name="connsiteX50-1831" fmla="*/ 343846 w 4527226"/>
              <a:gd name="connsiteY50-1832" fmla="*/ 1756848 h 6062148"/>
              <a:gd name="connsiteX51-1833" fmla="*/ 328606 w 4527226"/>
              <a:gd name="connsiteY51-1834" fmla="*/ 1680648 h 6062148"/>
              <a:gd name="connsiteX52-1835" fmla="*/ 412426 w 4527226"/>
              <a:gd name="connsiteY52-1836" fmla="*/ 1474908 h 6062148"/>
              <a:gd name="connsiteX53-1837" fmla="*/ 442906 w 4527226"/>
              <a:gd name="connsiteY53-1838" fmla="*/ 1307268 h 6062148"/>
              <a:gd name="connsiteX54-1839" fmla="*/ 465766 w 4527226"/>
              <a:gd name="connsiteY54-1840" fmla="*/ 1192968 h 6062148"/>
              <a:gd name="connsiteX55-1841" fmla="*/ 503866 w 4527226"/>
              <a:gd name="connsiteY55-1842" fmla="*/ 1055808 h 6062148"/>
              <a:gd name="connsiteX56-1843" fmla="*/ 557206 w 4527226"/>
              <a:gd name="connsiteY56-1844" fmla="*/ 888168 h 6062148"/>
              <a:gd name="connsiteX57-1845" fmla="*/ 503866 w 4527226"/>
              <a:gd name="connsiteY57-1846" fmla="*/ 888168 h 6062148"/>
              <a:gd name="connsiteX58-1847" fmla="*/ 412426 w 4527226"/>
              <a:gd name="connsiteY58-1848" fmla="*/ 834828 h 6062148"/>
              <a:gd name="connsiteX59-1849" fmla="*/ 328606 w 4527226"/>
              <a:gd name="connsiteY59-1850" fmla="*/ 789108 h 6062148"/>
              <a:gd name="connsiteX60-1851" fmla="*/ 260026 w 4527226"/>
              <a:gd name="connsiteY60-1852" fmla="*/ 773868 h 6062148"/>
              <a:gd name="connsiteX61-1853" fmla="*/ 214306 w 4527226"/>
              <a:gd name="connsiteY61-1854" fmla="*/ 751008 h 6062148"/>
              <a:gd name="connsiteX62-1855" fmla="*/ 260026 w 4527226"/>
              <a:gd name="connsiteY62-1856" fmla="*/ 674808 h 6062148"/>
              <a:gd name="connsiteX63-1857" fmla="*/ 374326 w 4527226"/>
              <a:gd name="connsiteY63-1858" fmla="*/ 606228 h 6062148"/>
              <a:gd name="connsiteX64-1859" fmla="*/ 557206 w 4527226"/>
              <a:gd name="connsiteY64-1860" fmla="*/ 507168 h 6062148"/>
              <a:gd name="connsiteX65-1861" fmla="*/ 656266 w 4527226"/>
              <a:gd name="connsiteY65-1862" fmla="*/ 423348 h 6062148"/>
              <a:gd name="connsiteX66-1863" fmla="*/ 892486 w 4527226"/>
              <a:gd name="connsiteY66-1864" fmla="*/ 232848 h 6062148"/>
              <a:gd name="connsiteX67-1865" fmla="*/ 1174426 w 4527226"/>
              <a:gd name="connsiteY67-1866" fmla="*/ 80448 h 6062148"/>
              <a:gd name="connsiteX68-1867" fmla="*/ 1593526 w 4527226"/>
              <a:gd name="connsiteY68-1868" fmla="*/ 11868 h 6062148"/>
              <a:gd name="connsiteX69-1869" fmla="*/ 1944046 w 4527226"/>
              <a:gd name="connsiteY69-1870" fmla="*/ 4248 h 6062148"/>
              <a:gd name="connsiteX70-1871" fmla="*/ 2172646 w 4527226"/>
              <a:gd name="connsiteY70-1872" fmla="*/ 4248 h 6062148"/>
              <a:gd name="connsiteX71-1873" fmla="*/ 2393626 w 4527226"/>
              <a:gd name="connsiteY71-1874" fmla="*/ 57588 h 6062148"/>
              <a:gd name="connsiteX72-1875" fmla="*/ 2667946 w 4527226"/>
              <a:gd name="connsiteY72-1876" fmla="*/ 133788 h 6062148"/>
              <a:gd name="connsiteX73-1877" fmla="*/ 2820346 w 4527226"/>
              <a:gd name="connsiteY73-1878" fmla="*/ 202368 h 6062148"/>
              <a:gd name="connsiteX74-1879" fmla="*/ 3102286 w 4527226"/>
              <a:gd name="connsiteY74-1880" fmla="*/ 400488 h 6062148"/>
              <a:gd name="connsiteX75-1881" fmla="*/ 3285166 w 4527226"/>
              <a:gd name="connsiteY75-1882" fmla="*/ 651948 h 6062148"/>
              <a:gd name="connsiteX76-1883" fmla="*/ 3407086 w 4527226"/>
              <a:gd name="connsiteY76-1884" fmla="*/ 918648 h 6062148"/>
              <a:gd name="connsiteX77-1885" fmla="*/ 3475666 w 4527226"/>
              <a:gd name="connsiteY77-1886" fmla="*/ 1238688 h 6062148"/>
              <a:gd name="connsiteX78-1887" fmla="*/ 3506146 w 4527226"/>
              <a:gd name="connsiteY78-1888" fmla="*/ 1543488 h 6062148"/>
              <a:gd name="connsiteX79-1889" fmla="*/ 3506146 w 4527226"/>
              <a:gd name="connsiteY79-1890" fmla="*/ 1962588 h 6062148"/>
              <a:gd name="connsiteX80-1891" fmla="*/ 3338506 w 4527226"/>
              <a:gd name="connsiteY80-1892" fmla="*/ 2305488 h 6062148"/>
              <a:gd name="connsiteX81-1893" fmla="*/ 3254686 w 4527226"/>
              <a:gd name="connsiteY81-1894" fmla="*/ 2473128 h 6062148"/>
              <a:gd name="connsiteX82-1895" fmla="*/ 3132766 w 4527226"/>
              <a:gd name="connsiteY82-1896" fmla="*/ 2663628 h 6062148"/>
              <a:gd name="connsiteX83-1897" fmla="*/ 3071806 w 4527226"/>
              <a:gd name="connsiteY83-1898" fmla="*/ 2838888 h 6062148"/>
              <a:gd name="connsiteX84-1899" fmla="*/ 3064186 w 4527226"/>
              <a:gd name="connsiteY84-1900" fmla="*/ 2915088 h 6062148"/>
              <a:gd name="connsiteX85-1901" fmla="*/ 3018466 w 4527226"/>
              <a:gd name="connsiteY85-1902" fmla="*/ 3014148 h 6062148"/>
              <a:gd name="connsiteX86-1903" fmla="*/ 2980366 w 4527226"/>
              <a:gd name="connsiteY86-1904" fmla="*/ 3082728 h 6062148"/>
              <a:gd name="connsiteX87-1905" fmla="*/ 2957506 w 4527226"/>
              <a:gd name="connsiteY87-1906" fmla="*/ 3120828 h 6062148"/>
              <a:gd name="connsiteX88-1907" fmla="*/ 2957506 w 4527226"/>
              <a:gd name="connsiteY88-1908" fmla="*/ 3555168 h 6062148"/>
              <a:gd name="connsiteX89-1909" fmla="*/ 3010846 w 4527226"/>
              <a:gd name="connsiteY89-1910" fmla="*/ 3539928 h 6062148"/>
              <a:gd name="connsiteX90-1911" fmla="*/ 3109906 w 4527226"/>
              <a:gd name="connsiteY90-1912" fmla="*/ 3570408 h 6062148"/>
              <a:gd name="connsiteX91-1913" fmla="*/ 3140386 w 4527226"/>
              <a:gd name="connsiteY91-1914" fmla="*/ 3631368 h 6062148"/>
              <a:gd name="connsiteX92-1915" fmla="*/ 3117526 w 4527226"/>
              <a:gd name="connsiteY92-1916" fmla="*/ 3738048 h 6062148"/>
              <a:gd name="connsiteX93-1917" fmla="*/ 3125146 w 4527226"/>
              <a:gd name="connsiteY93-1918" fmla="*/ 4103808 h 6062148"/>
              <a:gd name="connsiteX94-1919" fmla="*/ 3163246 w 4527226"/>
              <a:gd name="connsiteY94-1920" fmla="*/ 4157148 h 6062148"/>
              <a:gd name="connsiteX95-1921" fmla="*/ 3201346 w 4527226"/>
              <a:gd name="connsiteY95-1922" fmla="*/ 4164768 h 6062148"/>
              <a:gd name="connsiteX96-1923" fmla="*/ 3231826 w 4527226"/>
              <a:gd name="connsiteY96-1924" fmla="*/ 4172388 h 6062148"/>
              <a:gd name="connsiteX97-1925" fmla="*/ 3285166 w 4527226"/>
              <a:gd name="connsiteY97-1926" fmla="*/ 4294308 h 6062148"/>
              <a:gd name="connsiteX98-1927" fmla="*/ 3300406 w 4527226"/>
              <a:gd name="connsiteY98-1928" fmla="*/ 4347648 h 6062148"/>
              <a:gd name="connsiteX99-1929" fmla="*/ 3330886 w 4527226"/>
              <a:gd name="connsiteY99-1930" fmla="*/ 4408608 h 6062148"/>
              <a:gd name="connsiteX100-1931" fmla="*/ 3551866 w 4527226"/>
              <a:gd name="connsiteY100-1932" fmla="*/ 4644828 h 6062148"/>
              <a:gd name="connsiteX101-1933" fmla="*/ 3887146 w 4527226"/>
              <a:gd name="connsiteY101-1934" fmla="*/ 5025828 h 6062148"/>
              <a:gd name="connsiteX102-1935" fmla="*/ 4100506 w 4527226"/>
              <a:gd name="connsiteY102-1936" fmla="*/ 5300148 h 6062148"/>
              <a:gd name="connsiteX103-1937" fmla="*/ 4367206 w 4527226"/>
              <a:gd name="connsiteY103-1938" fmla="*/ 5726868 h 6062148"/>
              <a:gd name="connsiteX104-1939" fmla="*/ 4527226 w 4527226"/>
              <a:gd name="connsiteY104-1940" fmla="*/ 6046908 h 6062148"/>
              <a:gd name="connsiteX0-1941" fmla="*/ 381946 w 4527226"/>
              <a:gd name="connsiteY0-1942" fmla="*/ 5924988 h 6046908"/>
              <a:gd name="connsiteX1-1943" fmla="*/ 442906 w 4527226"/>
              <a:gd name="connsiteY1-1944" fmla="*/ 5780208 h 6046908"/>
              <a:gd name="connsiteX2-1945" fmla="*/ 473386 w 4527226"/>
              <a:gd name="connsiteY2-1946" fmla="*/ 5665908 h 6046908"/>
              <a:gd name="connsiteX3-1947" fmla="*/ 511486 w 4527226"/>
              <a:gd name="connsiteY3-1948" fmla="*/ 5612568 h 6046908"/>
              <a:gd name="connsiteX4-1949" fmla="*/ 541966 w 4527226"/>
              <a:gd name="connsiteY4-1950" fmla="*/ 5521128 h 6046908"/>
              <a:gd name="connsiteX5-1951" fmla="*/ 564826 w 4527226"/>
              <a:gd name="connsiteY5-1952" fmla="*/ 5353488 h 6046908"/>
              <a:gd name="connsiteX6-1953" fmla="*/ 602926 w 4527226"/>
              <a:gd name="connsiteY6-1954" fmla="*/ 5223948 h 6046908"/>
              <a:gd name="connsiteX7-1955" fmla="*/ 625786 w 4527226"/>
              <a:gd name="connsiteY7-1956" fmla="*/ 5178228 h 6046908"/>
              <a:gd name="connsiteX8-1957" fmla="*/ 701986 w 4527226"/>
              <a:gd name="connsiteY8-1958" fmla="*/ 5071548 h 6046908"/>
              <a:gd name="connsiteX9-1959" fmla="*/ 717226 w 4527226"/>
              <a:gd name="connsiteY9-1960" fmla="*/ 5063928 h 6046908"/>
              <a:gd name="connsiteX10-1961" fmla="*/ 709606 w 4527226"/>
              <a:gd name="connsiteY10-1962" fmla="*/ 5025828 h 6046908"/>
              <a:gd name="connsiteX11-1963" fmla="*/ 701986 w 4527226"/>
              <a:gd name="connsiteY11-1964" fmla="*/ 5002968 h 6046908"/>
              <a:gd name="connsiteX12-1965" fmla="*/ 968686 w 4527226"/>
              <a:gd name="connsiteY12-1966" fmla="*/ 4682928 h 6046908"/>
              <a:gd name="connsiteX13-1967" fmla="*/ 961066 w 4527226"/>
              <a:gd name="connsiteY13-1968" fmla="*/ 4644828 h 6046908"/>
              <a:gd name="connsiteX14-1969" fmla="*/ 1342066 w 4527226"/>
              <a:gd name="connsiteY14-1970" fmla="*/ 4172388 h 6046908"/>
              <a:gd name="connsiteX15-1971" fmla="*/ 1258246 w 4527226"/>
              <a:gd name="connsiteY15-1972" fmla="*/ 4012368 h 6046908"/>
              <a:gd name="connsiteX16-1973" fmla="*/ 1204906 w 4527226"/>
              <a:gd name="connsiteY16-1974" fmla="*/ 3928548 h 6046908"/>
              <a:gd name="connsiteX17-1975" fmla="*/ 1174426 w 4527226"/>
              <a:gd name="connsiteY17-1976" fmla="*/ 3768528 h 6046908"/>
              <a:gd name="connsiteX18-1977" fmla="*/ 1151566 w 4527226"/>
              <a:gd name="connsiteY18-1978" fmla="*/ 3699948 h 6046908"/>
              <a:gd name="connsiteX19-1979" fmla="*/ 1143946 w 4527226"/>
              <a:gd name="connsiteY19-1980" fmla="*/ 3669468 h 6046908"/>
              <a:gd name="connsiteX20-1981" fmla="*/ 1067746 w 4527226"/>
              <a:gd name="connsiteY20-1982" fmla="*/ 3661848 h 6046908"/>
              <a:gd name="connsiteX21-1983" fmla="*/ 938206 w 4527226"/>
              <a:gd name="connsiteY21-1984" fmla="*/ 3669468 h 6046908"/>
              <a:gd name="connsiteX22-1985" fmla="*/ 831526 w 4527226"/>
              <a:gd name="connsiteY22-1986" fmla="*/ 3692328 h 6046908"/>
              <a:gd name="connsiteX23-1987" fmla="*/ 610546 w 4527226"/>
              <a:gd name="connsiteY23-1988" fmla="*/ 3738048 h 6046908"/>
              <a:gd name="connsiteX24-1989" fmla="*/ 389566 w 4527226"/>
              <a:gd name="connsiteY24-1990" fmla="*/ 3638988 h 6046908"/>
              <a:gd name="connsiteX25-1991" fmla="*/ 381946 w 4527226"/>
              <a:gd name="connsiteY25-1992" fmla="*/ 3326568 h 6046908"/>
              <a:gd name="connsiteX26-1993" fmla="*/ 420046 w 4527226"/>
              <a:gd name="connsiteY26-1994" fmla="*/ 3227508 h 6046908"/>
              <a:gd name="connsiteX27-1995" fmla="*/ 389566 w 4527226"/>
              <a:gd name="connsiteY27-1996" fmla="*/ 3166548 h 6046908"/>
              <a:gd name="connsiteX28-1997" fmla="*/ 351466 w 4527226"/>
              <a:gd name="connsiteY28-1998" fmla="*/ 3105588 h 6046908"/>
              <a:gd name="connsiteX29-1999" fmla="*/ 397186 w 4527226"/>
              <a:gd name="connsiteY29-2000" fmla="*/ 3021768 h 6046908"/>
              <a:gd name="connsiteX30-2001" fmla="*/ 488626 w 4527226"/>
              <a:gd name="connsiteY30-2002" fmla="*/ 2998908 h 6046908"/>
              <a:gd name="connsiteX31-2003" fmla="*/ 471956 w 4527226"/>
              <a:gd name="connsiteY31-2004" fmla="*/ 2942709 h 6046908"/>
              <a:gd name="connsiteX32-2005" fmla="*/ 435286 w 4527226"/>
              <a:gd name="connsiteY32-2006" fmla="*/ 2930328 h 6046908"/>
              <a:gd name="connsiteX33-2007" fmla="*/ 389566 w 4527226"/>
              <a:gd name="connsiteY33-2008" fmla="*/ 2930328 h 6046908"/>
              <a:gd name="connsiteX34-2009" fmla="*/ 314000 w 4527226"/>
              <a:gd name="connsiteY34-2010" fmla="*/ 2893495 h 6046908"/>
              <a:gd name="connsiteX35-2011" fmla="*/ 320986 w 4527226"/>
              <a:gd name="connsiteY35-2012" fmla="*/ 2846508 h 6046908"/>
              <a:gd name="connsiteX36-2013" fmla="*/ 328606 w 4527226"/>
              <a:gd name="connsiteY36-2014" fmla="*/ 2793168 h 6046908"/>
              <a:gd name="connsiteX37-2015" fmla="*/ 313366 w 4527226"/>
              <a:gd name="connsiteY37-2016" fmla="*/ 2732208 h 6046908"/>
              <a:gd name="connsiteX38-2017" fmla="*/ 267646 w 4527226"/>
              <a:gd name="connsiteY38-2018" fmla="*/ 2671248 h 6046908"/>
              <a:gd name="connsiteX39-2019" fmla="*/ 176206 w 4527226"/>
              <a:gd name="connsiteY39-2020" fmla="*/ 2656008 h 6046908"/>
              <a:gd name="connsiteX40-2021" fmla="*/ 54286 w 4527226"/>
              <a:gd name="connsiteY40-2022" fmla="*/ 2610288 h 6046908"/>
              <a:gd name="connsiteX41-2023" fmla="*/ 7931 w 4527226"/>
              <a:gd name="connsiteY41-2024" fmla="*/ 2563298 h 6046908"/>
              <a:gd name="connsiteX42-2025" fmla="*/ 8566 w 4527226"/>
              <a:gd name="connsiteY42-2026" fmla="*/ 2488368 h 6046908"/>
              <a:gd name="connsiteX43-2027" fmla="*/ 92386 w 4527226"/>
              <a:gd name="connsiteY43-2028" fmla="*/ 2335968 h 6046908"/>
              <a:gd name="connsiteX44-2029" fmla="*/ 221926 w 4527226"/>
              <a:gd name="connsiteY44-2030" fmla="*/ 2175948 h 6046908"/>
              <a:gd name="connsiteX45-2031" fmla="*/ 282886 w 4527226"/>
              <a:gd name="connsiteY45-2032" fmla="*/ 2084508 h 6046908"/>
              <a:gd name="connsiteX46-2033" fmla="*/ 328606 w 4527226"/>
              <a:gd name="connsiteY46-2034" fmla="*/ 1977828 h 6046908"/>
              <a:gd name="connsiteX47-2035" fmla="*/ 359086 w 4527226"/>
              <a:gd name="connsiteY47-2036" fmla="*/ 1871148 h 6046908"/>
              <a:gd name="connsiteX48-2037" fmla="*/ 374326 w 4527226"/>
              <a:gd name="connsiteY48-2038" fmla="*/ 1810188 h 6046908"/>
              <a:gd name="connsiteX49-2039" fmla="*/ 343846 w 4527226"/>
              <a:gd name="connsiteY49-2040" fmla="*/ 1756848 h 6046908"/>
              <a:gd name="connsiteX50-2041" fmla="*/ 328606 w 4527226"/>
              <a:gd name="connsiteY50-2042" fmla="*/ 1680648 h 6046908"/>
              <a:gd name="connsiteX51-2043" fmla="*/ 412426 w 4527226"/>
              <a:gd name="connsiteY51-2044" fmla="*/ 1474908 h 6046908"/>
              <a:gd name="connsiteX52-2045" fmla="*/ 442906 w 4527226"/>
              <a:gd name="connsiteY52-2046" fmla="*/ 1307268 h 6046908"/>
              <a:gd name="connsiteX53-2047" fmla="*/ 465766 w 4527226"/>
              <a:gd name="connsiteY53-2048" fmla="*/ 1192968 h 6046908"/>
              <a:gd name="connsiteX54-2049" fmla="*/ 503866 w 4527226"/>
              <a:gd name="connsiteY54-2050" fmla="*/ 1055808 h 6046908"/>
              <a:gd name="connsiteX55-2051" fmla="*/ 557206 w 4527226"/>
              <a:gd name="connsiteY55-2052" fmla="*/ 888168 h 6046908"/>
              <a:gd name="connsiteX56-2053" fmla="*/ 503866 w 4527226"/>
              <a:gd name="connsiteY56-2054" fmla="*/ 888168 h 6046908"/>
              <a:gd name="connsiteX57-2055" fmla="*/ 412426 w 4527226"/>
              <a:gd name="connsiteY57-2056" fmla="*/ 834828 h 6046908"/>
              <a:gd name="connsiteX58-2057" fmla="*/ 328606 w 4527226"/>
              <a:gd name="connsiteY58-2058" fmla="*/ 789108 h 6046908"/>
              <a:gd name="connsiteX59-2059" fmla="*/ 260026 w 4527226"/>
              <a:gd name="connsiteY59-2060" fmla="*/ 773868 h 6046908"/>
              <a:gd name="connsiteX60-2061" fmla="*/ 214306 w 4527226"/>
              <a:gd name="connsiteY60-2062" fmla="*/ 751008 h 6046908"/>
              <a:gd name="connsiteX61-2063" fmla="*/ 260026 w 4527226"/>
              <a:gd name="connsiteY61-2064" fmla="*/ 674808 h 6046908"/>
              <a:gd name="connsiteX62-2065" fmla="*/ 374326 w 4527226"/>
              <a:gd name="connsiteY62-2066" fmla="*/ 606228 h 6046908"/>
              <a:gd name="connsiteX63-2067" fmla="*/ 557206 w 4527226"/>
              <a:gd name="connsiteY63-2068" fmla="*/ 507168 h 6046908"/>
              <a:gd name="connsiteX64-2069" fmla="*/ 656266 w 4527226"/>
              <a:gd name="connsiteY64-2070" fmla="*/ 423348 h 6046908"/>
              <a:gd name="connsiteX65-2071" fmla="*/ 892486 w 4527226"/>
              <a:gd name="connsiteY65-2072" fmla="*/ 232848 h 6046908"/>
              <a:gd name="connsiteX66-2073" fmla="*/ 1174426 w 4527226"/>
              <a:gd name="connsiteY66-2074" fmla="*/ 80448 h 6046908"/>
              <a:gd name="connsiteX67-2075" fmla="*/ 1593526 w 4527226"/>
              <a:gd name="connsiteY67-2076" fmla="*/ 11868 h 6046908"/>
              <a:gd name="connsiteX68-2077" fmla="*/ 1944046 w 4527226"/>
              <a:gd name="connsiteY68-2078" fmla="*/ 4248 h 6046908"/>
              <a:gd name="connsiteX69-2079" fmla="*/ 2172646 w 4527226"/>
              <a:gd name="connsiteY69-2080" fmla="*/ 4248 h 6046908"/>
              <a:gd name="connsiteX70-2081" fmla="*/ 2393626 w 4527226"/>
              <a:gd name="connsiteY70-2082" fmla="*/ 57588 h 6046908"/>
              <a:gd name="connsiteX71-2083" fmla="*/ 2667946 w 4527226"/>
              <a:gd name="connsiteY71-2084" fmla="*/ 133788 h 6046908"/>
              <a:gd name="connsiteX72-2085" fmla="*/ 2820346 w 4527226"/>
              <a:gd name="connsiteY72-2086" fmla="*/ 202368 h 6046908"/>
              <a:gd name="connsiteX73-2087" fmla="*/ 3102286 w 4527226"/>
              <a:gd name="connsiteY73-2088" fmla="*/ 400488 h 6046908"/>
              <a:gd name="connsiteX74-2089" fmla="*/ 3285166 w 4527226"/>
              <a:gd name="connsiteY74-2090" fmla="*/ 651948 h 6046908"/>
              <a:gd name="connsiteX75-2091" fmla="*/ 3407086 w 4527226"/>
              <a:gd name="connsiteY75-2092" fmla="*/ 918648 h 6046908"/>
              <a:gd name="connsiteX76-2093" fmla="*/ 3475666 w 4527226"/>
              <a:gd name="connsiteY76-2094" fmla="*/ 1238688 h 6046908"/>
              <a:gd name="connsiteX77-2095" fmla="*/ 3506146 w 4527226"/>
              <a:gd name="connsiteY77-2096" fmla="*/ 1543488 h 6046908"/>
              <a:gd name="connsiteX78-2097" fmla="*/ 3506146 w 4527226"/>
              <a:gd name="connsiteY78-2098" fmla="*/ 1962588 h 6046908"/>
              <a:gd name="connsiteX79-2099" fmla="*/ 3338506 w 4527226"/>
              <a:gd name="connsiteY79-2100" fmla="*/ 2305488 h 6046908"/>
              <a:gd name="connsiteX80-2101" fmla="*/ 3254686 w 4527226"/>
              <a:gd name="connsiteY80-2102" fmla="*/ 2473128 h 6046908"/>
              <a:gd name="connsiteX81-2103" fmla="*/ 3132766 w 4527226"/>
              <a:gd name="connsiteY81-2104" fmla="*/ 2663628 h 6046908"/>
              <a:gd name="connsiteX82-2105" fmla="*/ 3071806 w 4527226"/>
              <a:gd name="connsiteY82-2106" fmla="*/ 2838888 h 6046908"/>
              <a:gd name="connsiteX83-2107" fmla="*/ 3064186 w 4527226"/>
              <a:gd name="connsiteY83-2108" fmla="*/ 2915088 h 6046908"/>
              <a:gd name="connsiteX84-2109" fmla="*/ 3018466 w 4527226"/>
              <a:gd name="connsiteY84-2110" fmla="*/ 3014148 h 6046908"/>
              <a:gd name="connsiteX85-2111" fmla="*/ 2980366 w 4527226"/>
              <a:gd name="connsiteY85-2112" fmla="*/ 3082728 h 6046908"/>
              <a:gd name="connsiteX86-2113" fmla="*/ 2957506 w 4527226"/>
              <a:gd name="connsiteY86-2114" fmla="*/ 3120828 h 6046908"/>
              <a:gd name="connsiteX87-2115" fmla="*/ 2957506 w 4527226"/>
              <a:gd name="connsiteY87-2116" fmla="*/ 3555168 h 6046908"/>
              <a:gd name="connsiteX88-2117" fmla="*/ 3010846 w 4527226"/>
              <a:gd name="connsiteY88-2118" fmla="*/ 3539928 h 6046908"/>
              <a:gd name="connsiteX89-2119" fmla="*/ 3109906 w 4527226"/>
              <a:gd name="connsiteY89-2120" fmla="*/ 3570408 h 6046908"/>
              <a:gd name="connsiteX90-2121" fmla="*/ 3140386 w 4527226"/>
              <a:gd name="connsiteY90-2122" fmla="*/ 3631368 h 6046908"/>
              <a:gd name="connsiteX91-2123" fmla="*/ 3117526 w 4527226"/>
              <a:gd name="connsiteY91-2124" fmla="*/ 3738048 h 6046908"/>
              <a:gd name="connsiteX92-2125" fmla="*/ 3125146 w 4527226"/>
              <a:gd name="connsiteY92-2126" fmla="*/ 4103808 h 6046908"/>
              <a:gd name="connsiteX93-2127" fmla="*/ 3163246 w 4527226"/>
              <a:gd name="connsiteY93-2128" fmla="*/ 4157148 h 6046908"/>
              <a:gd name="connsiteX94-2129" fmla="*/ 3201346 w 4527226"/>
              <a:gd name="connsiteY94-2130" fmla="*/ 4164768 h 6046908"/>
              <a:gd name="connsiteX95-2131" fmla="*/ 3231826 w 4527226"/>
              <a:gd name="connsiteY95-2132" fmla="*/ 4172388 h 6046908"/>
              <a:gd name="connsiteX96-2133" fmla="*/ 3285166 w 4527226"/>
              <a:gd name="connsiteY96-2134" fmla="*/ 4294308 h 6046908"/>
              <a:gd name="connsiteX97-2135" fmla="*/ 3300406 w 4527226"/>
              <a:gd name="connsiteY97-2136" fmla="*/ 4347648 h 6046908"/>
              <a:gd name="connsiteX98-2137" fmla="*/ 3330886 w 4527226"/>
              <a:gd name="connsiteY98-2138" fmla="*/ 4408608 h 6046908"/>
              <a:gd name="connsiteX99-2139" fmla="*/ 3551866 w 4527226"/>
              <a:gd name="connsiteY99-2140" fmla="*/ 4644828 h 6046908"/>
              <a:gd name="connsiteX100-2141" fmla="*/ 3887146 w 4527226"/>
              <a:gd name="connsiteY100-2142" fmla="*/ 5025828 h 6046908"/>
              <a:gd name="connsiteX101-2143" fmla="*/ 4100506 w 4527226"/>
              <a:gd name="connsiteY101-2144" fmla="*/ 5300148 h 6046908"/>
              <a:gd name="connsiteX102-2145" fmla="*/ 4367206 w 4527226"/>
              <a:gd name="connsiteY102-2146" fmla="*/ 5726868 h 6046908"/>
              <a:gd name="connsiteX103-2147" fmla="*/ 4527226 w 4527226"/>
              <a:gd name="connsiteY103-2148" fmla="*/ 6046908 h 6046908"/>
              <a:gd name="connsiteX0-2149" fmla="*/ 442906 w 4527226"/>
              <a:gd name="connsiteY0-2150" fmla="*/ 5780208 h 6046908"/>
              <a:gd name="connsiteX1-2151" fmla="*/ 473386 w 4527226"/>
              <a:gd name="connsiteY1-2152" fmla="*/ 5665908 h 6046908"/>
              <a:gd name="connsiteX2-2153" fmla="*/ 511486 w 4527226"/>
              <a:gd name="connsiteY2-2154" fmla="*/ 5612568 h 6046908"/>
              <a:gd name="connsiteX3-2155" fmla="*/ 541966 w 4527226"/>
              <a:gd name="connsiteY3-2156" fmla="*/ 5521128 h 6046908"/>
              <a:gd name="connsiteX4-2157" fmla="*/ 564826 w 4527226"/>
              <a:gd name="connsiteY4-2158" fmla="*/ 5353488 h 6046908"/>
              <a:gd name="connsiteX5-2159" fmla="*/ 602926 w 4527226"/>
              <a:gd name="connsiteY5-2160" fmla="*/ 5223948 h 6046908"/>
              <a:gd name="connsiteX6-2161" fmla="*/ 625786 w 4527226"/>
              <a:gd name="connsiteY6-2162" fmla="*/ 5178228 h 6046908"/>
              <a:gd name="connsiteX7-2163" fmla="*/ 701986 w 4527226"/>
              <a:gd name="connsiteY7-2164" fmla="*/ 5071548 h 6046908"/>
              <a:gd name="connsiteX8-2165" fmla="*/ 717226 w 4527226"/>
              <a:gd name="connsiteY8-2166" fmla="*/ 5063928 h 6046908"/>
              <a:gd name="connsiteX9-2167" fmla="*/ 709606 w 4527226"/>
              <a:gd name="connsiteY9-2168" fmla="*/ 5025828 h 6046908"/>
              <a:gd name="connsiteX10-2169" fmla="*/ 701986 w 4527226"/>
              <a:gd name="connsiteY10-2170" fmla="*/ 5002968 h 6046908"/>
              <a:gd name="connsiteX11-2171" fmla="*/ 968686 w 4527226"/>
              <a:gd name="connsiteY11-2172" fmla="*/ 4682928 h 6046908"/>
              <a:gd name="connsiteX12-2173" fmla="*/ 961066 w 4527226"/>
              <a:gd name="connsiteY12-2174" fmla="*/ 4644828 h 6046908"/>
              <a:gd name="connsiteX13-2175" fmla="*/ 1342066 w 4527226"/>
              <a:gd name="connsiteY13-2176" fmla="*/ 4172388 h 6046908"/>
              <a:gd name="connsiteX14-2177" fmla="*/ 1258246 w 4527226"/>
              <a:gd name="connsiteY14-2178" fmla="*/ 4012368 h 6046908"/>
              <a:gd name="connsiteX15-2179" fmla="*/ 1204906 w 4527226"/>
              <a:gd name="connsiteY15-2180" fmla="*/ 3928548 h 6046908"/>
              <a:gd name="connsiteX16-2181" fmla="*/ 1174426 w 4527226"/>
              <a:gd name="connsiteY16-2182" fmla="*/ 3768528 h 6046908"/>
              <a:gd name="connsiteX17-2183" fmla="*/ 1151566 w 4527226"/>
              <a:gd name="connsiteY17-2184" fmla="*/ 3699948 h 6046908"/>
              <a:gd name="connsiteX18-2185" fmla="*/ 1143946 w 4527226"/>
              <a:gd name="connsiteY18-2186" fmla="*/ 3669468 h 6046908"/>
              <a:gd name="connsiteX19-2187" fmla="*/ 1067746 w 4527226"/>
              <a:gd name="connsiteY19-2188" fmla="*/ 3661848 h 6046908"/>
              <a:gd name="connsiteX20-2189" fmla="*/ 938206 w 4527226"/>
              <a:gd name="connsiteY20-2190" fmla="*/ 3669468 h 6046908"/>
              <a:gd name="connsiteX21-2191" fmla="*/ 831526 w 4527226"/>
              <a:gd name="connsiteY21-2192" fmla="*/ 3692328 h 6046908"/>
              <a:gd name="connsiteX22-2193" fmla="*/ 610546 w 4527226"/>
              <a:gd name="connsiteY22-2194" fmla="*/ 3738048 h 6046908"/>
              <a:gd name="connsiteX23-2195" fmla="*/ 389566 w 4527226"/>
              <a:gd name="connsiteY23-2196" fmla="*/ 3638988 h 6046908"/>
              <a:gd name="connsiteX24-2197" fmla="*/ 381946 w 4527226"/>
              <a:gd name="connsiteY24-2198" fmla="*/ 3326568 h 6046908"/>
              <a:gd name="connsiteX25-2199" fmla="*/ 420046 w 4527226"/>
              <a:gd name="connsiteY25-2200" fmla="*/ 3227508 h 6046908"/>
              <a:gd name="connsiteX26-2201" fmla="*/ 389566 w 4527226"/>
              <a:gd name="connsiteY26-2202" fmla="*/ 3166548 h 6046908"/>
              <a:gd name="connsiteX27-2203" fmla="*/ 351466 w 4527226"/>
              <a:gd name="connsiteY27-2204" fmla="*/ 3105588 h 6046908"/>
              <a:gd name="connsiteX28-2205" fmla="*/ 397186 w 4527226"/>
              <a:gd name="connsiteY28-2206" fmla="*/ 3021768 h 6046908"/>
              <a:gd name="connsiteX29-2207" fmla="*/ 488626 w 4527226"/>
              <a:gd name="connsiteY29-2208" fmla="*/ 2998908 h 6046908"/>
              <a:gd name="connsiteX30-2209" fmla="*/ 471956 w 4527226"/>
              <a:gd name="connsiteY30-2210" fmla="*/ 2942709 h 6046908"/>
              <a:gd name="connsiteX31-2211" fmla="*/ 435286 w 4527226"/>
              <a:gd name="connsiteY31-2212" fmla="*/ 2930328 h 6046908"/>
              <a:gd name="connsiteX32-2213" fmla="*/ 389566 w 4527226"/>
              <a:gd name="connsiteY32-2214" fmla="*/ 2930328 h 6046908"/>
              <a:gd name="connsiteX33-2215" fmla="*/ 314000 w 4527226"/>
              <a:gd name="connsiteY33-2216" fmla="*/ 2893495 h 6046908"/>
              <a:gd name="connsiteX34-2217" fmla="*/ 320986 w 4527226"/>
              <a:gd name="connsiteY34-2218" fmla="*/ 2846508 h 6046908"/>
              <a:gd name="connsiteX35-2219" fmla="*/ 328606 w 4527226"/>
              <a:gd name="connsiteY35-2220" fmla="*/ 2793168 h 6046908"/>
              <a:gd name="connsiteX36-2221" fmla="*/ 313366 w 4527226"/>
              <a:gd name="connsiteY36-2222" fmla="*/ 2732208 h 6046908"/>
              <a:gd name="connsiteX37-2223" fmla="*/ 267646 w 4527226"/>
              <a:gd name="connsiteY37-2224" fmla="*/ 2671248 h 6046908"/>
              <a:gd name="connsiteX38-2225" fmla="*/ 176206 w 4527226"/>
              <a:gd name="connsiteY38-2226" fmla="*/ 2656008 h 6046908"/>
              <a:gd name="connsiteX39-2227" fmla="*/ 54286 w 4527226"/>
              <a:gd name="connsiteY39-2228" fmla="*/ 2610288 h 6046908"/>
              <a:gd name="connsiteX40-2229" fmla="*/ 7931 w 4527226"/>
              <a:gd name="connsiteY40-2230" fmla="*/ 2563298 h 6046908"/>
              <a:gd name="connsiteX41-2231" fmla="*/ 8566 w 4527226"/>
              <a:gd name="connsiteY41-2232" fmla="*/ 2488368 h 6046908"/>
              <a:gd name="connsiteX42-2233" fmla="*/ 92386 w 4527226"/>
              <a:gd name="connsiteY42-2234" fmla="*/ 2335968 h 6046908"/>
              <a:gd name="connsiteX43-2235" fmla="*/ 221926 w 4527226"/>
              <a:gd name="connsiteY43-2236" fmla="*/ 2175948 h 6046908"/>
              <a:gd name="connsiteX44-2237" fmla="*/ 282886 w 4527226"/>
              <a:gd name="connsiteY44-2238" fmla="*/ 2084508 h 6046908"/>
              <a:gd name="connsiteX45-2239" fmla="*/ 328606 w 4527226"/>
              <a:gd name="connsiteY45-2240" fmla="*/ 1977828 h 6046908"/>
              <a:gd name="connsiteX46-2241" fmla="*/ 359086 w 4527226"/>
              <a:gd name="connsiteY46-2242" fmla="*/ 1871148 h 6046908"/>
              <a:gd name="connsiteX47-2243" fmla="*/ 374326 w 4527226"/>
              <a:gd name="connsiteY47-2244" fmla="*/ 1810188 h 6046908"/>
              <a:gd name="connsiteX48-2245" fmla="*/ 343846 w 4527226"/>
              <a:gd name="connsiteY48-2246" fmla="*/ 1756848 h 6046908"/>
              <a:gd name="connsiteX49-2247" fmla="*/ 328606 w 4527226"/>
              <a:gd name="connsiteY49-2248" fmla="*/ 1680648 h 6046908"/>
              <a:gd name="connsiteX50-2249" fmla="*/ 412426 w 4527226"/>
              <a:gd name="connsiteY50-2250" fmla="*/ 1474908 h 6046908"/>
              <a:gd name="connsiteX51-2251" fmla="*/ 442906 w 4527226"/>
              <a:gd name="connsiteY51-2252" fmla="*/ 1307268 h 6046908"/>
              <a:gd name="connsiteX52-2253" fmla="*/ 465766 w 4527226"/>
              <a:gd name="connsiteY52-2254" fmla="*/ 1192968 h 6046908"/>
              <a:gd name="connsiteX53-2255" fmla="*/ 503866 w 4527226"/>
              <a:gd name="connsiteY53-2256" fmla="*/ 1055808 h 6046908"/>
              <a:gd name="connsiteX54-2257" fmla="*/ 557206 w 4527226"/>
              <a:gd name="connsiteY54-2258" fmla="*/ 888168 h 6046908"/>
              <a:gd name="connsiteX55-2259" fmla="*/ 503866 w 4527226"/>
              <a:gd name="connsiteY55-2260" fmla="*/ 888168 h 6046908"/>
              <a:gd name="connsiteX56-2261" fmla="*/ 412426 w 4527226"/>
              <a:gd name="connsiteY56-2262" fmla="*/ 834828 h 6046908"/>
              <a:gd name="connsiteX57-2263" fmla="*/ 328606 w 4527226"/>
              <a:gd name="connsiteY57-2264" fmla="*/ 789108 h 6046908"/>
              <a:gd name="connsiteX58-2265" fmla="*/ 260026 w 4527226"/>
              <a:gd name="connsiteY58-2266" fmla="*/ 773868 h 6046908"/>
              <a:gd name="connsiteX59-2267" fmla="*/ 214306 w 4527226"/>
              <a:gd name="connsiteY59-2268" fmla="*/ 751008 h 6046908"/>
              <a:gd name="connsiteX60-2269" fmla="*/ 260026 w 4527226"/>
              <a:gd name="connsiteY60-2270" fmla="*/ 674808 h 6046908"/>
              <a:gd name="connsiteX61-2271" fmla="*/ 374326 w 4527226"/>
              <a:gd name="connsiteY61-2272" fmla="*/ 606228 h 6046908"/>
              <a:gd name="connsiteX62-2273" fmla="*/ 557206 w 4527226"/>
              <a:gd name="connsiteY62-2274" fmla="*/ 507168 h 6046908"/>
              <a:gd name="connsiteX63-2275" fmla="*/ 656266 w 4527226"/>
              <a:gd name="connsiteY63-2276" fmla="*/ 423348 h 6046908"/>
              <a:gd name="connsiteX64-2277" fmla="*/ 892486 w 4527226"/>
              <a:gd name="connsiteY64-2278" fmla="*/ 232848 h 6046908"/>
              <a:gd name="connsiteX65-2279" fmla="*/ 1174426 w 4527226"/>
              <a:gd name="connsiteY65-2280" fmla="*/ 80448 h 6046908"/>
              <a:gd name="connsiteX66-2281" fmla="*/ 1593526 w 4527226"/>
              <a:gd name="connsiteY66-2282" fmla="*/ 11868 h 6046908"/>
              <a:gd name="connsiteX67-2283" fmla="*/ 1944046 w 4527226"/>
              <a:gd name="connsiteY67-2284" fmla="*/ 4248 h 6046908"/>
              <a:gd name="connsiteX68-2285" fmla="*/ 2172646 w 4527226"/>
              <a:gd name="connsiteY68-2286" fmla="*/ 4248 h 6046908"/>
              <a:gd name="connsiteX69-2287" fmla="*/ 2393626 w 4527226"/>
              <a:gd name="connsiteY69-2288" fmla="*/ 57588 h 6046908"/>
              <a:gd name="connsiteX70-2289" fmla="*/ 2667946 w 4527226"/>
              <a:gd name="connsiteY70-2290" fmla="*/ 133788 h 6046908"/>
              <a:gd name="connsiteX71-2291" fmla="*/ 2820346 w 4527226"/>
              <a:gd name="connsiteY71-2292" fmla="*/ 202368 h 6046908"/>
              <a:gd name="connsiteX72-2293" fmla="*/ 3102286 w 4527226"/>
              <a:gd name="connsiteY72-2294" fmla="*/ 400488 h 6046908"/>
              <a:gd name="connsiteX73-2295" fmla="*/ 3285166 w 4527226"/>
              <a:gd name="connsiteY73-2296" fmla="*/ 651948 h 6046908"/>
              <a:gd name="connsiteX74-2297" fmla="*/ 3407086 w 4527226"/>
              <a:gd name="connsiteY74-2298" fmla="*/ 918648 h 6046908"/>
              <a:gd name="connsiteX75-2299" fmla="*/ 3475666 w 4527226"/>
              <a:gd name="connsiteY75-2300" fmla="*/ 1238688 h 6046908"/>
              <a:gd name="connsiteX76-2301" fmla="*/ 3506146 w 4527226"/>
              <a:gd name="connsiteY76-2302" fmla="*/ 1543488 h 6046908"/>
              <a:gd name="connsiteX77-2303" fmla="*/ 3506146 w 4527226"/>
              <a:gd name="connsiteY77-2304" fmla="*/ 1962588 h 6046908"/>
              <a:gd name="connsiteX78-2305" fmla="*/ 3338506 w 4527226"/>
              <a:gd name="connsiteY78-2306" fmla="*/ 2305488 h 6046908"/>
              <a:gd name="connsiteX79-2307" fmla="*/ 3254686 w 4527226"/>
              <a:gd name="connsiteY79-2308" fmla="*/ 2473128 h 6046908"/>
              <a:gd name="connsiteX80-2309" fmla="*/ 3132766 w 4527226"/>
              <a:gd name="connsiteY80-2310" fmla="*/ 2663628 h 6046908"/>
              <a:gd name="connsiteX81-2311" fmla="*/ 3071806 w 4527226"/>
              <a:gd name="connsiteY81-2312" fmla="*/ 2838888 h 6046908"/>
              <a:gd name="connsiteX82-2313" fmla="*/ 3064186 w 4527226"/>
              <a:gd name="connsiteY82-2314" fmla="*/ 2915088 h 6046908"/>
              <a:gd name="connsiteX83-2315" fmla="*/ 3018466 w 4527226"/>
              <a:gd name="connsiteY83-2316" fmla="*/ 3014148 h 6046908"/>
              <a:gd name="connsiteX84-2317" fmla="*/ 2980366 w 4527226"/>
              <a:gd name="connsiteY84-2318" fmla="*/ 3082728 h 6046908"/>
              <a:gd name="connsiteX85-2319" fmla="*/ 2957506 w 4527226"/>
              <a:gd name="connsiteY85-2320" fmla="*/ 3120828 h 6046908"/>
              <a:gd name="connsiteX86-2321" fmla="*/ 2957506 w 4527226"/>
              <a:gd name="connsiteY86-2322" fmla="*/ 3555168 h 6046908"/>
              <a:gd name="connsiteX87-2323" fmla="*/ 3010846 w 4527226"/>
              <a:gd name="connsiteY87-2324" fmla="*/ 3539928 h 6046908"/>
              <a:gd name="connsiteX88-2325" fmla="*/ 3109906 w 4527226"/>
              <a:gd name="connsiteY88-2326" fmla="*/ 3570408 h 6046908"/>
              <a:gd name="connsiteX89-2327" fmla="*/ 3140386 w 4527226"/>
              <a:gd name="connsiteY89-2328" fmla="*/ 3631368 h 6046908"/>
              <a:gd name="connsiteX90-2329" fmla="*/ 3117526 w 4527226"/>
              <a:gd name="connsiteY90-2330" fmla="*/ 3738048 h 6046908"/>
              <a:gd name="connsiteX91-2331" fmla="*/ 3125146 w 4527226"/>
              <a:gd name="connsiteY91-2332" fmla="*/ 4103808 h 6046908"/>
              <a:gd name="connsiteX92-2333" fmla="*/ 3163246 w 4527226"/>
              <a:gd name="connsiteY92-2334" fmla="*/ 4157148 h 6046908"/>
              <a:gd name="connsiteX93-2335" fmla="*/ 3201346 w 4527226"/>
              <a:gd name="connsiteY93-2336" fmla="*/ 4164768 h 6046908"/>
              <a:gd name="connsiteX94-2337" fmla="*/ 3231826 w 4527226"/>
              <a:gd name="connsiteY94-2338" fmla="*/ 4172388 h 6046908"/>
              <a:gd name="connsiteX95-2339" fmla="*/ 3285166 w 4527226"/>
              <a:gd name="connsiteY95-2340" fmla="*/ 4294308 h 6046908"/>
              <a:gd name="connsiteX96-2341" fmla="*/ 3300406 w 4527226"/>
              <a:gd name="connsiteY96-2342" fmla="*/ 4347648 h 6046908"/>
              <a:gd name="connsiteX97-2343" fmla="*/ 3330886 w 4527226"/>
              <a:gd name="connsiteY97-2344" fmla="*/ 4408608 h 6046908"/>
              <a:gd name="connsiteX98-2345" fmla="*/ 3551866 w 4527226"/>
              <a:gd name="connsiteY98-2346" fmla="*/ 4644828 h 6046908"/>
              <a:gd name="connsiteX99-2347" fmla="*/ 3887146 w 4527226"/>
              <a:gd name="connsiteY99-2348" fmla="*/ 5025828 h 6046908"/>
              <a:gd name="connsiteX100-2349" fmla="*/ 4100506 w 4527226"/>
              <a:gd name="connsiteY100-2350" fmla="*/ 5300148 h 6046908"/>
              <a:gd name="connsiteX101-2351" fmla="*/ 4367206 w 4527226"/>
              <a:gd name="connsiteY101-2352" fmla="*/ 5726868 h 6046908"/>
              <a:gd name="connsiteX102-2353" fmla="*/ 4527226 w 4527226"/>
              <a:gd name="connsiteY102-2354" fmla="*/ 6046908 h 6046908"/>
              <a:gd name="connsiteX0-2355" fmla="*/ 473386 w 4527226"/>
              <a:gd name="connsiteY0-2356" fmla="*/ 5665908 h 6046908"/>
              <a:gd name="connsiteX1-2357" fmla="*/ 511486 w 4527226"/>
              <a:gd name="connsiteY1-2358" fmla="*/ 5612568 h 6046908"/>
              <a:gd name="connsiteX2-2359" fmla="*/ 541966 w 4527226"/>
              <a:gd name="connsiteY2-2360" fmla="*/ 5521128 h 6046908"/>
              <a:gd name="connsiteX3-2361" fmla="*/ 564826 w 4527226"/>
              <a:gd name="connsiteY3-2362" fmla="*/ 5353488 h 6046908"/>
              <a:gd name="connsiteX4-2363" fmla="*/ 602926 w 4527226"/>
              <a:gd name="connsiteY4-2364" fmla="*/ 5223948 h 6046908"/>
              <a:gd name="connsiteX5-2365" fmla="*/ 625786 w 4527226"/>
              <a:gd name="connsiteY5-2366" fmla="*/ 5178228 h 6046908"/>
              <a:gd name="connsiteX6-2367" fmla="*/ 701986 w 4527226"/>
              <a:gd name="connsiteY6-2368" fmla="*/ 5071548 h 6046908"/>
              <a:gd name="connsiteX7-2369" fmla="*/ 717226 w 4527226"/>
              <a:gd name="connsiteY7-2370" fmla="*/ 5063928 h 6046908"/>
              <a:gd name="connsiteX8-2371" fmla="*/ 709606 w 4527226"/>
              <a:gd name="connsiteY8-2372" fmla="*/ 5025828 h 6046908"/>
              <a:gd name="connsiteX9-2373" fmla="*/ 701986 w 4527226"/>
              <a:gd name="connsiteY9-2374" fmla="*/ 5002968 h 6046908"/>
              <a:gd name="connsiteX10-2375" fmla="*/ 968686 w 4527226"/>
              <a:gd name="connsiteY10-2376" fmla="*/ 4682928 h 6046908"/>
              <a:gd name="connsiteX11-2377" fmla="*/ 961066 w 4527226"/>
              <a:gd name="connsiteY11-2378" fmla="*/ 4644828 h 6046908"/>
              <a:gd name="connsiteX12-2379" fmla="*/ 1342066 w 4527226"/>
              <a:gd name="connsiteY12-2380" fmla="*/ 4172388 h 6046908"/>
              <a:gd name="connsiteX13-2381" fmla="*/ 1258246 w 4527226"/>
              <a:gd name="connsiteY13-2382" fmla="*/ 4012368 h 6046908"/>
              <a:gd name="connsiteX14-2383" fmla="*/ 1204906 w 4527226"/>
              <a:gd name="connsiteY14-2384" fmla="*/ 3928548 h 6046908"/>
              <a:gd name="connsiteX15-2385" fmla="*/ 1174426 w 4527226"/>
              <a:gd name="connsiteY15-2386" fmla="*/ 3768528 h 6046908"/>
              <a:gd name="connsiteX16-2387" fmla="*/ 1151566 w 4527226"/>
              <a:gd name="connsiteY16-2388" fmla="*/ 3699948 h 6046908"/>
              <a:gd name="connsiteX17-2389" fmla="*/ 1143946 w 4527226"/>
              <a:gd name="connsiteY17-2390" fmla="*/ 3669468 h 6046908"/>
              <a:gd name="connsiteX18-2391" fmla="*/ 1067746 w 4527226"/>
              <a:gd name="connsiteY18-2392" fmla="*/ 3661848 h 6046908"/>
              <a:gd name="connsiteX19-2393" fmla="*/ 938206 w 4527226"/>
              <a:gd name="connsiteY19-2394" fmla="*/ 3669468 h 6046908"/>
              <a:gd name="connsiteX20-2395" fmla="*/ 831526 w 4527226"/>
              <a:gd name="connsiteY20-2396" fmla="*/ 3692328 h 6046908"/>
              <a:gd name="connsiteX21-2397" fmla="*/ 610546 w 4527226"/>
              <a:gd name="connsiteY21-2398" fmla="*/ 3738048 h 6046908"/>
              <a:gd name="connsiteX22-2399" fmla="*/ 389566 w 4527226"/>
              <a:gd name="connsiteY22-2400" fmla="*/ 3638988 h 6046908"/>
              <a:gd name="connsiteX23-2401" fmla="*/ 381946 w 4527226"/>
              <a:gd name="connsiteY23-2402" fmla="*/ 3326568 h 6046908"/>
              <a:gd name="connsiteX24-2403" fmla="*/ 420046 w 4527226"/>
              <a:gd name="connsiteY24-2404" fmla="*/ 3227508 h 6046908"/>
              <a:gd name="connsiteX25-2405" fmla="*/ 389566 w 4527226"/>
              <a:gd name="connsiteY25-2406" fmla="*/ 3166548 h 6046908"/>
              <a:gd name="connsiteX26-2407" fmla="*/ 351466 w 4527226"/>
              <a:gd name="connsiteY26-2408" fmla="*/ 3105588 h 6046908"/>
              <a:gd name="connsiteX27-2409" fmla="*/ 397186 w 4527226"/>
              <a:gd name="connsiteY27-2410" fmla="*/ 3021768 h 6046908"/>
              <a:gd name="connsiteX28-2411" fmla="*/ 488626 w 4527226"/>
              <a:gd name="connsiteY28-2412" fmla="*/ 2998908 h 6046908"/>
              <a:gd name="connsiteX29-2413" fmla="*/ 471956 w 4527226"/>
              <a:gd name="connsiteY29-2414" fmla="*/ 2942709 h 6046908"/>
              <a:gd name="connsiteX30-2415" fmla="*/ 435286 w 4527226"/>
              <a:gd name="connsiteY30-2416" fmla="*/ 2930328 h 6046908"/>
              <a:gd name="connsiteX31-2417" fmla="*/ 389566 w 4527226"/>
              <a:gd name="connsiteY31-2418" fmla="*/ 2930328 h 6046908"/>
              <a:gd name="connsiteX32-2419" fmla="*/ 314000 w 4527226"/>
              <a:gd name="connsiteY32-2420" fmla="*/ 2893495 h 6046908"/>
              <a:gd name="connsiteX33-2421" fmla="*/ 320986 w 4527226"/>
              <a:gd name="connsiteY33-2422" fmla="*/ 2846508 h 6046908"/>
              <a:gd name="connsiteX34-2423" fmla="*/ 328606 w 4527226"/>
              <a:gd name="connsiteY34-2424" fmla="*/ 2793168 h 6046908"/>
              <a:gd name="connsiteX35-2425" fmla="*/ 313366 w 4527226"/>
              <a:gd name="connsiteY35-2426" fmla="*/ 2732208 h 6046908"/>
              <a:gd name="connsiteX36-2427" fmla="*/ 267646 w 4527226"/>
              <a:gd name="connsiteY36-2428" fmla="*/ 2671248 h 6046908"/>
              <a:gd name="connsiteX37-2429" fmla="*/ 176206 w 4527226"/>
              <a:gd name="connsiteY37-2430" fmla="*/ 2656008 h 6046908"/>
              <a:gd name="connsiteX38-2431" fmla="*/ 54286 w 4527226"/>
              <a:gd name="connsiteY38-2432" fmla="*/ 2610288 h 6046908"/>
              <a:gd name="connsiteX39-2433" fmla="*/ 7931 w 4527226"/>
              <a:gd name="connsiteY39-2434" fmla="*/ 2563298 h 6046908"/>
              <a:gd name="connsiteX40-2435" fmla="*/ 8566 w 4527226"/>
              <a:gd name="connsiteY40-2436" fmla="*/ 2488368 h 6046908"/>
              <a:gd name="connsiteX41-2437" fmla="*/ 92386 w 4527226"/>
              <a:gd name="connsiteY41-2438" fmla="*/ 2335968 h 6046908"/>
              <a:gd name="connsiteX42-2439" fmla="*/ 221926 w 4527226"/>
              <a:gd name="connsiteY42-2440" fmla="*/ 2175948 h 6046908"/>
              <a:gd name="connsiteX43-2441" fmla="*/ 282886 w 4527226"/>
              <a:gd name="connsiteY43-2442" fmla="*/ 2084508 h 6046908"/>
              <a:gd name="connsiteX44-2443" fmla="*/ 328606 w 4527226"/>
              <a:gd name="connsiteY44-2444" fmla="*/ 1977828 h 6046908"/>
              <a:gd name="connsiteX45-2445" fmla="*/ 359086 w 4527226"/>
              <a:gd name="connsiteY45-2446" fmla="*/ 1871148 h 6046908"/>
              <a:gd name="connsiteX46-2447" fmla="*/ 374326 w 4527226"/>
              <a:gd name="connsiteY46-2448" fmla="*/ 1810188 h 6046908"/>
              <a:gd name="connsiteX47-2449" fmla="*/ 343846 w 4527226"/>
              <a:gd name="connsiteY47-2450" fmla="*/ 1756848 h 6046908"/>
              <a:gd name="connsiteX48-2451" fmla="*/ 328606 w 4527226"/>
              <a:gd name="connsiteY48-2452" fmla="*/ 1680648 h 6046908"/>
              <a:gd name="connsiteX49-2453" fmla="*/ 412426 w 4527226"/>
              <a:gd name="connsiteY49-2454" fmla="*/ 1474908 h 6046908"/>
              <a:gd name="connsiteX50-2455" fmla="*/ 442906 w 4527226"/>
              <a:gd name="connsiteY50-2456" fmla="*/ 1307268 h 6046908"/>
              <a:gd name="connsiteX51-2457" fmla="*/ 465766 w 4527226"/>
              <a:gd name="connsiteY51-2458" fmla="*/ 1192968 h 6046908"/>
              <a:gd name="connsiteX52-2459" fmla="*/ 503866 w 4527226"/>
              <a:gd name="connsiteY52-2460" fmla="*/ 1055808 h 6046908"/>
              <a:gd name="connsiteX53-2461" fmla="*/ 557206 w 4527226"/>
              <a:gd name="connsiteY53-2462" fmla="*/ 888168 h 6046908"/>
              <a:gd name="connsiteX54-2463" fmla="*/ 503866 w 4527226"/>
              <a:gd name="connsiteY54-2464" fmla="*/ 888168 h 6046908"/>
              <a:gd name="connsiteX55-2465" fmla="*/ 412426 w 4527226"/>
              <a:gd name="connsiteY55-2466" fmla="*/ 834828 h 6046908"/>
              <a:gd name="connsiteX56-2467" fmla="*/ 328606 w 4527226"/>
              <a:gd name="connsiteY56-2468" fmla="*/ 789108 h 6046908"/>
              <a:gd name="connsiteX57-2469" fmla="*/ 260026 w 4527226"/>
              <a:gd name="connsiteY57-2470" fmla="*/ 773868 h 6046908"/>
              <a:gd name="connsiteX58-2471" fmla="*/ 214306 w 4527226"/>
              <a:gd name="connsiteY58-2472" fmla="*/ 751008 h 6046908"/>
              <a:gd name="connsiteX59-2473" fmla="*/ 260026 w 4527226"/>
              <a:gd name="connsiteY59-2474" fmla="*/ 674808 h 6046908"/>
              <a:gd name="connsiteX60-2475" fmla="*/ 374326 w 4527226"/>
              <a:gd name="connsiteY60-2476" fmla="*/ 606228 h 6046908"/>
              <a:gd name="connsiteX61-2477" fmla="*/ 557206 w 4527226"/>
              <a:gd name="connsiteY61-2478" fmla="*/ 507168 h 6046908"/>
              <a:gd name="connsiteX62-2479" fmla="*/ 656266 w 4527226"/>
              <a:gd name="connsiteY62-2480" fmla="*/ 423348 h 6046908"/>
              <a:gd name="connsiteX63-2481" fmla="*/ 892486 w 4527226"/>
              <a:gd name="connsiteY63-2482" fmla="*/ 232848 h 6046908"/>
              <a:gd name="connsiteX64-2483" fmla="*/ 1174426 w 4527226"/>
              <a:gd name="connsiteY64-2484" fmla="*/ 80448 h 6046908"/>
              <a:gd name="connsiteX65-2485" fmla="*/ 1593526 w 4527226"/>
              <a:gd name="connsiteY65-2486" fmla="*/ 11868 h 6046908"/>
              <a:gd name="connsiteX66-2487" fmla="*/ 1944046 w 4527226"/>
              <a:gd name="connsiteY66-2488" fmla="*/ 4248 h 6046908"/>
              <a:gd name="connsiteX67-2489" fmla="*/ 2172646 w 4527226"/>
              <a:gd name="connsiteY67-2490" fmla="*/ 4248 h 6046908"/>
              <a:gd name="connsiteX68-2491" fmla="*/ 2393626 w 4527226"/>
              <a:gd name="connsiteY68-2492" fmla="*/ 57588 h 6046908"/>
              <a:gd name="connsiteX69-2493" fmla="*/ 2667946 w 4527226"/>
              <a:gd name="connsiteY69-2494" fmla="*/ 133788 h 6046908"/>
              <a:gd name="connsiteX70-2495" fmla="*/ 2820346 w 4527226"/>
              <a:gd name="connsiteY70-2496" fmla="*/ 202368 h 6046908"/>
              <a:gd name="connsiteX71-2497" fmla="*/ 3102286 w 4527226"/>
              <a:gd name="connsiteY71-2498" fmla="*/ 400488 h 6046908"/>
              <a:gd name="connsiteX72-2499" fmla="*/ 3285166 w 4527226"/>
              <a:gd name="connsiteY72-2500" fmla="*/ 651948 h 6046908"/>
              <a:gd name="connsiteX73-2501" fmla="*/ 3407086 w 4527226"/>
              <a:gd name="connsiteY73-2502" fmla="*/ 918648 h 6046908"/>
              <a:gd name="connsiteX74-2503" fmla="*/ 3475666 w 4527226"/>
              <a:gd name="connsiteY74-2504" fmla="*/ 1238688 h 6046908"/>
              <a:gd name="connsiteX75-2505" fmla="*/ 3506146 w 4527226"/>
              <a:gd name="connsiteY75-2506" fmla="*/ 1543488 h 6046908"/>
              <a:gd name="connsiteX76-2507" fmla="*/ 3506146 w 4527226"/>
              <a:gd name="connsiteY76-2508" fmla="*/ 1962588 h 6046908"/>
              <a:gd name="connsiteX77-2509" fmla="*/ 3338506 w 4527226"/>
              <a:gd name="connsiteY77-2510" fmla="*/ 2305488 h 6046908"/>
              <a:gd name="connsiteX78-2511" fmla="*/ 3254686 w 4527226"/>
              <a:gd name="connsiteY78-2512" fmla="*/ 2473128 h 6046908"/>
              <a:gd name="connsiteX79-2513" fmla="*/ 3132766 w 4527226"/>
              <a:gd name="connsiteY79-2514" fmla="*/ 2663628 h 6046908"/>
              <a:gd name="connsiteX80-2515" fmla="*/ 3071806 w 4527226"/>
              <a:gd name="connsiteY80-2516" fmla="*/ 2838888 h 6046908"/>
              <a:gd name="connsiteX81-2517" fmla="*/ 3064186 w 4527226"/>
              <a:gd name="connsiteY81-2518" fmla="*/ 2915088 h 6046908"/>
              <a:gd name="connsiteX82-2519" fmla="*/ 3018466 w 4527226"/>
              <a:gd name="connsiteY82-2520" fmla="*/ 3014148 h 6046908"/>
              <a:gd name="connsiteX83-2521" fmla="*/ 2980366 w 4527226"/>
              <a:gd name="connsiteY83-2522" fmla="*/ 3082728 h 6046908"/>
              <a:gd name="connsiteX84-2523" fmla="*/ 2957506 w 4527226"/>
              <a:gd name="connsiteY84-2524" fmla="*/ 3120828 h 6046908"/>
              <a:gd name="connsiteX85-2525" fmla="*/ 2957506 w 4527226"/>
              <a:gd name="connsiteY85-2526" fmla="*/ 3555168 h 6046908"/>
              <a:gd name="connsiteX86-2527" fmla="*/ 3010846 w 4527226"/>
              <a:gd name="connsiteY86-2528" fmla="*/ 3539928 h 6046908"/>
              <a:gd name="connsiteX87-2529" fmla="*/ 3109906 w 4527226"/>
              <a:gd name="connsiteY87-2530" fmla="*/ 3570408 h 6046908"/>
              <a:gd name="connsiteX88-2531" fmla="*/ 3140386 w 4527226"/>
              <a:gd name="connsiteY88-2532" fmla="*/ 3631368 h 6046908"/>
              <a:gd name="connsiteX89-2533" fmla="*/ 3117526 w 4527226"/>
              <a:gd name="connsiteY89-2534" fmla="*/ 3738048 h 6046908"/>
              <a:gd name="connsiteX90-2535" fmla="*/ 3125146 w 4527226"/>
              <a:gd name="connsiteY90-2536" fmla="*/ 4103808 h 6046908"/>
              <a:gd name="connsiteX91-2537" fmla="*/ 3163246 w 4527226"/>
              <a:gd name="connsiteY91-2538" fmla="*/ 4157148 h 6046908"/>
              <a:gd name="connsiteX92-2539" fmla="*/ 3201346 w 4527226"/>
              <a:gd name="connsiteY92-2540" fmla="*/ 4164768 h 6046908"/>
              <a:gd name="connsiteX93-2541" fmla="*/ 3231826 w 4527226"/>
              <a:gd name="connsiteY93-2542" fmla="*/ 4172388 h 6046908"/>
              <a:gd name="connsiteX94-2543" fmla="*/ 3285166 w 4527226"/>
              <a:gd name="connsiteY94-2544" fmla="*/ 4294308 h 6046908"/>
              <a:gd name="connsiteX95-2545" fmla="*/ 3300406 w 4527226"/>
              <a:gd name="connsiteY95-2546" fmla="*/ 4347648 h 6046908"/>
              <a:gd name="connsiteX96-2547" fmla="*/ 3330886 w 4527226"/>
              <a:gd name="connsiteY96-2548" fmla="*/ 4408608 h 6046908"/>
              <a:gd name="connsiteX97-2549" fmla="*/ 3551866 w 4527226"/>
              <a:gd name="connsiteY97-2550" fmla="*/ 4644828 h 6046908"/>
              <a:gd name="connsiteX98-2551" fmla="*/ 3887146 w 4527226"/>
              <a:gd name="connsiteY98-2552" fmla="*/ 5025828 h 6046908"/>
              <a:gd name="connsiteX99-2553" fmla="*/ 4100506 w 4527226"/>
              <a:gd name="connsiteY99-2554" fmla="*/ 5300148 h 6046908"/>
              <a:gd name="connsiteX100-2555" fmla="*/ 4367206 w 4527226"/>
              <a:gd name="connsiteY100-2556" fmla="*/ 5726868 h 6046908"/>
              <a:gd name="connsiteX101-2557" fmla="*/ 4527226 w 4527226"/>
              <a:gd name="connsiteY101-2558" fmla="*/ 6046908 h 6046908"/>
              <a:gd name="connsiteX0-2559" fmla="*/ 511486 w 4527226"/>
              <a:gd name="connsiteY0-2560" fmla="*/ 5612568 h 6046908"/>
              <a:gd name="connsiteX1-2561" fmla="*/ 541966 w 4527226"/>
              <a:gd name="connsiteY1-2562" fmla="*/ 5521128 h 6046908"/>
              <a:gd name="connsiteX2-2563" fmla="*/ 564826 w 4527226"/>
              <a:gd name="connsiteY2-2564" fmla="*/ 5353488 h 6046908"/>
              <a:gd name="connsiteX3-2565" fmla="*/ 602926 w 4527226"/>
              <a:gd name="connsiteY3-2566" fmla="*/ 5223948 h 6046908"/>
              <a:gd name="connsiteX4-2567" fmla="*/ 625786 w 4527226"/>
              <a:gd name="connsiteY4-2568" fmla="*/ 5178228 h 6046908"/>
              <a:gd name="connsiteX5-2569" fmla="*/ 701986 w 4527226"/>
              <a:gd name="connsiteY5-2570" fmla="*/ 5071548 h 6046908"/>
              <a:gd name="connsiteX6-2571" fmla="*/ 717226 w 4527226"/>
              <a:gd name="connsiteY6-2572" fmla="*/ 5063928 h 6046908"/>
              <a:gd name="connsiteX7-2573" fmla="*/ 709606 w 4527226"/>
              <a:gd name="connsiteY7-2574" fmla="*/ 5025828 h 6046908"/>
              <a:gd name="connsiteX8-2575" fmla="*/ 701986 w 4527226"/>
              <a:gd name="connsiteY8-2576" fmla="*/ 5002968 h 6046908"/>
              <a:gd name="connsiteX9-2577" fmla="*/ 968686 w 4527226"/>
              <a:gd name="connsiteY9-2578" fmla="*/ 4682928 h 6046908"/>
              <a:gd name="connsiteX10-2579" fmla="*/ 961066 w 4527226"/>
              <a:gd name="connsiteY10-2580" fmla="*/ 4644828 h 6046908"/>
              <a:gd name="connsiteX11-2581" fmla="*/ 1342066 w 4527226"/>
              <a:gd name="connsiteY11-2582" fmla="*/ 4172388 h 6046908"/>
              <a:gd name="connsiteX12-2583" fmla="*/ 1258246 w 4527226"/>
              <a:gd name="connsiteY12-2584" fmla="*/ 4012368 h 6046908"/>
              <a:gd name="connsiteX13-2585" fmla="*/ 1204906 w 4527226"/>
              <a:gd name="connsiteY13-2586" fmla="*/ 3928548 h 6046908"/>
              <a:gd name="connsiteX14-2587" fmla="*/ 1174426 w 4527226"/>
              <a:gd name="connsiteY14-2588" fmla="*/ 3768528 h 6046908"/>
              <a:gd name="connsiteX15-2589" fmla="*/ 1151566 w 4527226"/>
              <a:gd name="connsiteY15-2590" fmla="*/ 3699948 h 6046908"/>
              <a:gd name="connsiteX16-2591" fmla="*/ 1143946 w 4527226"/>
              <a:gd name="connsiteY16-2592" fmla="*/ 3669468 h 6046908"/>
              <a:gd name="connsiteX17-2593" fmla="*/ 1067746 w 4527226"/>
              <a:gd name="connsiteY17-2594" fmla="*/ 3661848 h 6046908"/>
              <a:gd name="connsiteX18-2595" fmla="*/ 938206 w 4527226"/>
              <a:gd name="connsiteY18-2596" fmla="*/ 3669468 h 6046908"/>
              <a:gd name="connsiteX19-2597" fmla="*/ 831526 w 4527226"/>
              <a:gd name="connsiteY19-2598" fmla="*/ 3692328 h 6046908"/>
              <a:gd name="connsiteX20-2599" fmla="*/ 610546 w 4527226"/>
              <a:gd name="connsiteY20-2600" fmla="*/ 3738048 h 6046908"/>
              <a:gd name="connsiteX21-2601" fmla="*/ 389566 w 4527226"/>
              <a:gd name="connsiteY21-2602" fmla="*/ 3638988 h 6046908"/>
              <a:gd name="connsiteX22-2603" fmla="*/ 381946 w 4527226"/>
              <a:gd name="connsiteY22-2604" fmla="*/ 3326568 h 6046908"/>
              <a:gd name="connsiteX23-2605" fmla="*/ 420046 w 4527226"/>
              <a:gd name="connsiteY23-2606" fmla="*/ 3227508 h 6046908"/>
              <a:gd name="connsiteX24-2607" fmla="*/ 389566 w 4527226"/>
              <a:gd name="connsiteY24-2608" fmla="*/ 3166548 h 6046908"/>
              <a:gd name="connsiteX25-2609" fmla="*/ 351466 w 4527226"/>
              <a:gd name="connsiteY25-2610" fmla="*/ 3105588 h 6046908"/>
              <a:gd name="connsiteX26-2611" fmla="*/ 397186 w 4527226"/>
              <a:gd name="connsiteY26-2612" fmla="*/ 3021768 h 6046908"/>
              <a:gd name="connsiteX27-2613" fmla="*/ 488626 w 4527226"/>
              <a:gd name="connsiteY27-2614" fmla="*/ 2998908 h 6046908"/>
              <a:gd name="connsiteX28-2615" fmla="*/ 471956 w 4527226"/>
              <a:gd name="connsiteY28-2616" fmla="*/ 2942709 h 6046908"/>
              <a:gd name="connsiteX29-2617" fmla="*/ 435286 w 4527226"/>
              <a:gd name="connsiteY29-2618" fmla="*/ 2930328 h 6046908"/>
              <a:gd name="connsiteX30-2619" fmla="*/ 389566 w 4527226"/>
              <a:gd name="connsiteY30-2620" fmla="*/ 2930328 h 6046908"/>
              <a:gd name="connsiteX31-2621" fmla="*/ 314000 w 4527226"/>
              <a:gd name="connsiteY31-2622" fmla="*/ 2893495 h 6046908"/>
              <a:gd name="connsiteX32-2623" fmla="*/ 320986 w 4527226"/>
              <a:gd name="connsiteY32-2624" fmla="*/ 2846508 h 6046908"/>
              <a:gd name="connsiteX33-2625" fmla="*/ 328606 w 4527226"/>
              <a:gd name="connsiteY33-2626" fmla="*/ 2793168 h 6046908"/>
              <a:gd name="connsiteX34-2627" fmla="*/ 313366 w 4527226"/>
              <a:gd name="connsiteY34-2628" fmla="*/ 2732208 h 6046908"/>
              <a:gd name="connsiteX35-2629" fmla="*/ 267646 w 4527226"/>
              <a:gd name="connsiteY35-2630" fmla="*/ 2671248 h 6046908"/>
              <a:gd name="connsiteX36-2631" fmla="*/ 176206 w 4527226"/>
              <a:gd name="connsiteY36-2632" fmla="*/ 2656008 h 6046908"/>
              <a:gd name="connsiteX37-2633" fmla="*/ 54286 w 4527226"/>
              <a:gd name="connsiteY37-2634" fmla="*/ 2610288 h 6046908"/>
              <a:gd name="connsiteX38-2635" fmla="*/ 7931 w 4527226"/>
              <a:gd name="connsiteY38-2636" fmla="*/ 2563298 h 6046908"/>
              <a:gd name="connsiteX39-2637" fmla="*/ 8566 w 4527226"/>
              <a:gd name="connsiteY39-2638" fmla="*/ 2488368 h 6046908"/>
              <a:gd name="connsiteX40-2639" fmla="*/ 92386 w 4527226"/>
              <a:gd name="connsiteY40-2640" fmla="*/ 2335968 h 6046908"/>
              <a:gd name="connsiteX41-2641" fmla="*/ 221926 w 4527226"/>
              <a:gd name="connsiteY41-2642" fmla="*/ 2175948 h 6046908"/>
              <a:gd name="connsiteX42-2643" fmla="*/ 282886 w 4527226"/>
              <a:gd name="connsiteY42-2644" fmla="*/ 2084508 h 6046908"/>
              <a:gd name="connsiteX43-2645" fmla="*/ 328606 w 4527226"/>
              <a:gd name="connsiteY43-2646" fmla="*/ 1977828 h 6046908"/>
              <a:gd name="connsiteX44-2647" fmla="*/ 359086 w 4527226"/>
              <a:gd name="connsiteY44-2648" fmla="*/ 1871148 h 6046908"/>
              <a:gd name="connsiteX45-2649" fmla="*/ 374326 w 4527226"/>
              <a:gd name="connsiteY45-2650" fmla="*/ 1810188 h 6046908"/>
              <a:gd name="connsiteX46-2651" fmla="*/ 343846 w 4527226"/>
              <a:gd name="connsiteY46-2652" fmla="*/ 1756848 h 6046908"/>
              <a:gd name="connsiteX47-2653" fmla="*/ 328606 w 4527226"/>
              <a:gd name="connsiteY47-2654" fmla="*/ 1680648 h 6046908"/>
              <a:gd name="connsiteX48-2655" fmla="*/ 412426 w 4527226"/>
              <a:gd name="connsiteY48-2656" fmla="*/ 1474908 h 6046908"/>
              <a:gd name="connsiteX49-2657" fmla="*/ 442906 w 4527226"/>
              <a:gd name="connsiteY49-2658" fmla="*/ 1307268 h 6046908"/>
              <a:gd name="connsiteX50-2659" fmla="*/ 465766 w 4527226"/>
              <a:gd name="connsiteY50-2660" fmla="*/ 1192968 h 6046908"/>
              <a:gd name="connsiteX51-2661" fmla="*/ 503866 w 4527226"/>
              <a:gd name="connsiteY51-2662" fmla="*/ 1055808 h 6046908"/>
              <a:gd name="connsiteX52-2663" fmla="*/ 557206 w 4527226"/>
              <a:gd name="connsiteY52-2664" fmla="*/ 888168 h 6046908"/>
              <a:gd name="connsiteX53-2665" fmla="*/ 503866 w 4527226"/>
              <a:gd name="connsiteY53-2666" fmla="*/ 888168 h 6046908"/>
              <a:gd name="connsiteX54-2667" fmla="*/ 412426 w 4527226"/>
              <a:gd name="connsiteY54-2668" fmla="*/ 834828 h 6046908"/>
              <a:gd name="connsiteX55-2669" fmla="*/ 328606 w 4527226"/>
              <a:gd name="connsiteY55-2670" fmla="*/ 789108 h 6046908"/>
              <a:gd name="connsiteX56-2671" fmla="*/ 260026 w 4527226"/>
              <a:gd name="connsiteY56-2672" fmla="*/ 773868 h 6046908"/>
              <a:gd name="connsiteX57-2673" fmla="*/ 214306 w 4527226"/>
              <a:gd name="connsiteY57-2674" fmla="*/ 751008 h 6046908"/>
              <a:gd name="connsiteX58-2675" fmla="*/ 260026 w 4527226"/>
              <a:gd name="connsiteY58-2676" fmla="*/ 674808 h 6046908"/>
              <a:gd name="connsiteX59-2677" fmla="*/ 374326 w 4527226"/>
              <a:gd name="connsiteY59-2678" fmla="*/ 606228 h 6046908"/>
              <a:gd name="connsiteX60-2679" fmla="*/ 557206 w 4527226"/>
              <a:gd name="connsiteY60-2680" fmla="*/ 507168 h 6046908"/>
              <a:gd name="connsiteX61-2681" fmla="*/ 656266 w 4527226"/>
              <a:gd name="connsiteY61-2682" fmla="*/ 423348 h 6046908"/>
              <a:gd name="connsiteX62-2683" fmla="*/ 892486 w 4527226"/>
              <a:gd name="connsiteY62-2684" fmla="*/ 232848 h 6046908"/>
              <a:gd name="connsiteX63-2685" fmla="*/ 1174426 w 4527226"/>
              <a:gd name="connsiteY63-2686" fmla="*/ 80448 h 6046908"/>
              <a:gd name="connsiteX64-2687" fmla="*/ 1593526 w 4527226"/>
              <a:gd name="connsiteY64-2688" fmla="*/ 11868 h 6046908"/>
              <a:gd name="connsiteX65-2689" fmla="*/ 1944046 w 4527226"/>
              <a:gd name="connsiteY65-2690" fmla="*/ 4248 h 6046908"/>
              <a:gd name="connsiteX66-2691" fmla="*/ 2172646 w 4527226"/>
              <a:gd name="connsiteY66-2692" fmla="*/ 4248 h 6046908"/>
              <a:gd name="connsiteX67-2693" fmla="*/ 2393626 w 4527226"/>
              <a:gd name="connsiteY67-2694" fmla="*/ 57588 h 6046908"/>
              <a:gd name="connsiteX68-2695" fmla="*/ 2667946 w 4527226"/>
              <a:gd name="connsiteY68-2696" fmla="*/ 133788 h 6046908"/>
              <a:gd name="connsiteX69-2697" fmla="*/ 2820346 w 4527226"/>
              <a:gd name="connsiteY69-2698" fmla="*/ 202368 h 6046908"/>
              <a:gd name="connsiteX70-2699" fmla="*/ 3102286 w 4527226"/>
              <a:gd name="connsiteY70-2700" fmla="*/ 400488 h 6046908"/>
              <a:gd name="connsiteX71-2701" fmla="*/ 3285166 w 4527226"/>
              <a:gd name="connsiteY71-2702" fmla="*/ 651948 h 6046908"/>
              <a:gd name="connsiteX72-2703" fmla="*/ 3407086 w 4527226"/>
              <a:gd name="connsiteY72-2704" fmla="*/ 918648 h 6046908"/>
              <a:gd name="connsiteX73-2705" fmla="*/ 3475666 w 4527226"/>
              <a:gd name="connsiteY73-2706" fmla="*/ 1238688 h 6046908"/>
              <a:gd name="connsiteX74-2707" fmla="*/ 3506146 w 4527226"/>
              <a:gd name="connsiteY74-2708" fmla="*/ 1543488 h 6046908"/>
              <a:gd name="connsiteX75-2709" fmla="*/ 3506146 w 4527226"/>
              <a:gd name="connsiteY75-2710" fmla="*/ 1962588 h 6046908"/>
              <a:gd name="connsiteX76-2711" fmla="*/ 3338506 w 4527226"/>
              <a:gd name="connsiteY76-2712" fmla="*/ 2305488 h 6046908"/>
              <a:gd name="connsiteX77-2713" fmla="*/ 3254686 w 4527226"/>
              <a:gd name="connsiteY77-2714" fmla="*/ 2473128 h 6046908"/>
              <a:gd name="connsiteX78-2715" fmla="*/ 3132766 w 4527226"/>
              <a:gd name="connsiteY78-2716" fmla="*/ 2663628 h 6046908"/>
              <a:gd name="connsiteX79-2717" fmla="*/ 3071806 w 4527226"/>
              <a:gd name="connsiteY79-2718" fmla="*/ 2838888 h 6046908"/>
              <a:gd name="connsiteX80-2719" fmla="*/ 3064186 w 4527226"/>
              <a:gd name="connsiteY80-2720" fmla="*/ 2915088 h 6046908"/>
              <a:gd name="connsiteX81-2721" fmla="*/ 3018466 w 4527226"/>
              <a:gd name="connsiteY81-2722" fmla="*/ 3014148 h 6046908"/>
              <a:gd name="connsiteX82-2723" fmla="*/ 2980366 w 4527226"/>
              <a:gd name="connsiteY82-2724" fmla="*/ 3082728 h 6046908"/>
              <a:gd name="connsiteX83-2725" fmla="*/ 2957506 w 4527226"/>
              <a:gd name="connsiteY83-2726" fmla="*/ 3120828 h 6046908"/>
              <a:gd name="connsiteX84-2727" fmla="*/ 2957506 w 4527226"/>
              <a:gd name="connsiteY84-2728" fmla="*/ 3555168 h 6046908"/>
              <a:gd name="connsiteX85-2729" fmla="*/ 3010846 w 4527226"/>
              <a:gd name="connsiteY85-2730" fmla="*/ 3539928 h 6046908"/>
              <a:gd name="connsiteX86-2731" fmla="*/ 3109906 w 4527226"/>
              <a:gd name="connsiteY86-2732" fmla="*/ 3570408 h 6046908"/>
              <a:gd name="connsiteX87-2733" fmla="*/ 3140386 w 4527226"/>
              <a:gd name="connsiteY87-2734" fmla="*/ 3631368 h 6046908"/>
              <a:gd name="connsiteX88-2735" fmla="*/ 3117526 w 4527226"/>
              <a:gd name="connsiteY88-2736" fmla="*/ 3738048 h 6046908"/>
              <a:gd name="connsiteX89-2737" fmla="*/ 3125146 w 4527226"/>
              <a:gd name="connsiteY89-2738" fmla="*/ 4103808 h 6046908"/>
              <a:gd name="connsiteX90-2739" fmla="*/ 3163246 w 4527226"/>
              <a:gd name="connsiteY90-2740" fmla="*/ 4157148 h 6046908"/>
              <a:gd name="connsiteX91-2741" fmla="*/ 3201346 w 4527226"/>
              <a:gd name="connsiteY91-2742" fmla="*/ 4164768 h 6046908"/>
              <a:gd name="connsiteX92-2743" fmla="*/ 3231826 w 4527226"/>
              <a:gd name="connsiteY92-2744" fmla="*/ 4172388 h 6046908"/>
              <a:gd name="connsiteX93-2745" fmla="*/ 3285166 w 4527226"/>
              <a:gd name="connsiteY93-2746" fmla="*/ 4294308 h 6046908"/>
              <a:gd name="connsiteX94-2747" fmla="*/ 3300406 w 4527226"/>
              <a:gd name="connsiteY94-2748" fmla="*/ 4347648 h 6046908"/>
              <a:gd name="connsiteX95-2749" fmla="*/ 3330886 w 4527226"/>
              <a:gd name="connsiteY95-2750" fmla="*/ 4408608 h 6046908"/>
              <a:gd name="connsiteX96-2751" fmla="*/ 3551866 w 4527226"/>
              <a:gd name="connsiteY96-2752" fmla="*/ 4644828 h 6046908"/>
              <a:gd name="connsiteX97-2753" fmla="*/ 3887146 w 4527226"/>
              <a:gd name="connsiteY97-2754" fmla="*/ 5025828 h 6046908"/>
              <a:gd name="connsiteX98-2755" fmla="*/ 4100506 w 4527226"/>
              <a:gd name="connsiteY98-2756" fmla="*/ 5300148 h 6046908"/>
              <a:gd name="connsiteX99-2757" fmla="*/ 4367206 w 4527226"/>
              <a:gd name="connsiteY99-2758" fmla="*/ 5726868 h 6046908"/>
              <a:gd name="connsiteX100-2759" fmla="*/ 4527226 w 4527226"/>
              <a:gd name="connsiteY100-2760" fmla="*/ 6046908 h 6046908"/>
              <a:gd name="connsiteX0-2761" fmla="*/ 541966 w 4527226"/>
              <a:gd name="connsiteY0-2762" fmla="*/ 5521128 h 6046908"/>
              <a:gd name="connsiteX1-2763" fmla="*/ 564826 w 4527226"/>
              <a:gd name="connsiteY1-2764" fmla="*/ 5353488 h 6046908"/>
              <a:gd name="connsiteX2-2765" fmla="*/ 602926 w 4527226"/>
              <a:gd name="connsiteY2-2766" fmla="*/ 5223948 h 6046908"/>
              <a:gd name="connsiteX3-2767" fmla="*/ 625786 w 4527226"/>
              <a:gd name="connsiteY3-2768" fmla="*/ 5178228 h 6046908"/>
              <a:gd name="connsiteX4-2769" fmla="*/ 701986 w 4527226"/>
              <a:gd name="connsiteY4-2770" fmla="*/ 5071548 h 6046908"/>
              <a:gd name="connsiteX5-2771" fmla="*/ 717226 w 4527226"/>
              <a:gd name="connsiteY5-2772" fmla="*/ 5063928 h 6046908"/>
              <a:gd name="connsiteX6-2773" fmla="*/ 709606 w 4527226"/>
              <a:gd name="connsiteY6-2774" fmla="*/ 5025828 h 6046908"/>
              <a:gd name="connsiteX7-2775" fmla="*/ 701986 w 4527226"/>
              <a:gd name="connsiteY7-2776" fmla="*/ 5002968 h 6046908"/>
              <a:gd name="connsiteX8-2777" fmla="*/ 968686 w 4527226"/>
              <a:gd name="connsiteY8-2778" fmla="*/ 4682928 h 6046908"/>
              <a:gd name="connsiteX9-2779" fmla="*/ 961066 w 4527226"/>
              <a:gd name="connsiteY9-2780" fmla="*/ 4644828 h 6046908"/>
              <a:gd name="connsiteX10-2781" fmla="*/ 1342066 w 4527226"/>
              <a:gd name="connsiteY10-2782" fmla="*/ 4172388 h 6046908"/>
              <a:gd name="connsiteX11-2783" fmla="*/ 1258246 w 4527226"/>
              <a:gd name="connsiteY11-2784" fmla="*/ 4012368 h 6046908"/>
              <a:gd name="connsiteX12-2785" fmla="*/ 1204906 w 4527226"/>
              <a:gd name="connsiteY12-2786" fmla="*/ 3928548 h 6046908"/>
              <a:gd name="connsiteX13-2787" fmla="*/ 1174426 w 4527226"/>
              <a:gd name="connsiteY13-2788" fmla="*/ 3768528 h 6046908"/>
              <a:gd name="connsiteX14-2789" fmla="*/ 1151566 w 4527226"/>
              <a:gd name="connsiteY14-2790" fmla="*/ 3699948 h 6046908"/>
              <a:gd name="connsiteX15-2791" fmla="*/ 1143946 w 4527226"/>
              <a:gd name="connsiteY15-2792" fmla="*/ 3669468 h 6046908"/>
              <a:gd name="connsiteX16-2793" fmla="*/ 1067746 w 4527226"/>
              <a:gd name="connsiteY16-2794" fmla="*/ 3661848 h 6046908"/>
              <a:gd name="connsiteX17-2795" fmla="*/ 938206 w 4527226"/>
              <a:gd name="connsiteY17-2796" fmla="*/ 3669468 h 6046908"/>
              <a:gd name="connsiteX18-2797" fmla="*/ 831526 w 4527226"/>
              <a:gd name="connsiteY18-2798" fmla="*/ 3692328 h 6046908"/>
              <a:gd name="connsiteX19-2799" fmla="*/ 610546 w 4527226"/>
              <a:gd name="connsiteY19-2800" fmla="*/ 3738048 h 6046908"/>
              <a:gd name="connsiteX20-2801" fmla="*/ 389566 w 4527226"/>
              <a:gd name="connsiteY20-2802" fmla="*/ 3638988 h 6046908"/>
              <a:gd name="connsiteX21-2803" fmla="*/ 381946 w 4527226"/>
              <a:gd name="connsiteY21-2804" fmla="*/ 3326568 h 6046908"/>
              <a:gd name="connsiteX22-2805" fmla="*/ 420046 w 4527226"/>
              <a:gd name="connsiteY22-2806" fmla="*/ 3227508 h 6046908"/>
              <a:gd name="connsiteX23-2807" fmla="*/ 389566 w 4527226"/>
              <a:gd name="connsiteY23-2808" fmla="*/ 3166548 h 6046908"/>
              <a:gd name="connsiteX24-2809" fmla="*/ 351466 w 4527226"/>
              <a:gd name="connsiteY24-2810" fmla="*/ 3105588 h 6046908"/>
              <a:gd name="connsiteX25-2811" fmla="*/ 397186 w 4527226"/>
              <a:gd name="connsiteY25-2812" fmla="*/ 3021768 h 6046908"/>
              <a:gd name="connsiteX26-2813" fmla="*/ 488626 w 4527226"/>
              <a:gd name="connsiteY26-2814" fmla="*/ 2998908 h 6046908"/>
              <a:gd name="connsiteX27-2815" fmla="*/ 471956 w 4527226"/>
              <a:gd name="connsiteY27-2816" fmla="*/ 2942709 h 6046908"/>
              <a:gd name="connsiteX28-2817" fmla="*/ 435286 w 4527226"/>
              <a:gd name="connsiteY28-2818" fmla="*/ 2930328 h 6046908"/>
              <a:gd name="connsiteX29-2819" fmla="*/ 389566 w 4527226"/>
              <a:gd name="connsiteY29-2820" fmla="*/ 2930328 h 6046908"/>
              <a:gd name="connsiteX30-2821" fmla="*/ 314000 w 4527226"/>
              <a:gd name="connsiteY30-2822" fmla="*/ 2893495 h 6046908"/>
              <a:gd name="connsiteX31-2823" fmla="*/ 320986 w 4527226"/>
              <a:gd name="connsiteY31-2824" fmla="*/ 2846508 h 6046908"/>
              <a:gd name="connsiteX32-2825" fmla="*/ 328606 w 4527226"/>
              <a:gd name="connsiteY32-2826" fmla="*/ 2793168 h 6046908"/>
              <a:gd name="connsiteX33-2827" fmla="*/ 313366 w 4527226"/>
              <a:gd name="connsiteY33-2828" fmla="*/ 2732208 h 6046908"/>
              <a:gd name="connsiteX34-2829" fmla="*/ 267646 w 4527226"/>
              <a:gd name="connsiteY34-2830" fmla="*/ 2671248 h 6046908"/>
              <a:gd name="connsiteX35-2831" fmla="*/ 176206 w 4527226"/>
              <a:gd name="connsiteY35-2832" fmla="*/ 2656008 h 6046908"/>
              <a:gd name="connsiteX36-2833" fmla="*/ 54286 w 4527226"/>
              <a:gd name="connsiteY36-2834" fmla="*/ 2610288 h 6046908"/>
              <a:gd name="connsiteX37-2835" fmla="*/ 7931 w 4527226"/>
              <a:gd name="connsiteY37-2836" fmla="*/ 2563298 h 6046908"/>
              <a:gd name="connsiteX38-2837" fmla="*/ 8566 w 4527226"/>
              <a:gd name="connsiteY38-2838" fmla="*/ 2488368 h 6046908"/>
              <a:gd name="connsiteX39-2839" fmla="*/ 92386 w 4527226"/>
              <a:gd name="connsiteY39-2840" fmla="*/ 2335968 h 6046908"/>
              <a:gd name="connsiteX40-2841" fmla="*/ 221926 w 4527226"/>
              <a:gd name="connsiteY40-2842" fmla="*/ 2175948 h 6046908"/>
              <a:gd name="connsiteX41-2843" fmla="*/ 282886 w 4527226"/>
              <a:gd name="connsiteY41-2844" fmla="*/ 2084508 h 6046908"/>
              <a:gd name="connsiteX42-2845" fmla="*/ 328606 w 4527226"/>
              <a:gd name="connsiteY42-2846" fmla="*/ 1977828 h 6046908"/>
              <a:gd name="connsiteX43-2847" fmla="*/ 359086 w 4527226"/>
              <a:gd name="connsiteY43-2848" fmla="*/ 1871148 h 6046908"/>
              <a:gd name="connsiteX44-2849" fmla="*/ 374326 w 4527226"/>
              <a:gd name="connsiteY44-2850" fmla="*/ 1810188 h 6046908"/>
              <a:gd name="connsiteX45-2851" fmla="*/ 343846 w 4527226"/>
              <a:gd name="connsiteY45-2852" fmla="*/ 1756848 h 6046908"/>
              <a:gd name="connsiteX46-2853" fmla="*/ 328606 w 4527226"/>
              <a:gd name="connsiteY46-2854" fmla="*/ 1680648 h 6046908"/>
              <a:gd name="connsiteX47-2855" fmla="*/ 412426 w 4527226"/>
              <a:gd name="connsiteY47-2856" fmla="*/ 1474908 h 6046908"/>
              <a:gd name="connsiteX48-2857" fmla="*/ 442906 w 4527226"/>
              <a:gd name="connsiteY48-2858" fmla="*/ 1307268 h 6046908"/>
              <a:gd name="connsiteX49-2859" fmla="*/ 465766 w 4527226"/>
              <a:gd name="connsiteY49-2860" fmla="*/ 1192968 h 6046908"/>
              <a:gd name="connsiteX50-2861" fmla="*/ 503866 w 4527226"/>
              <a:gd name="connsiteY50-2862" fmla="*/ 1055808 h 6046908"/>
              <a:gd name="connsiteX51-2863" fmla="*/ 557206 w 4527226"/>
              <a:gd name="connsiteY51-2864" fmla="*/ 888168 h 6046908"/>
              <a:gd name="connsiteX52-2865" fmla="*/ 503866 w 4527226"/>
              <a:gd name="connsiteY52-2866" fmla="*/ 888168 h 6046908"/>
              <a:gd name="connsiteX53-2867" fmla="*/ 412426 w 4527226"/>
              <a:gd name="connsiteY53-2868" fmla="*/ 834828 h 6046908"/>
              <a:gd name="connsiteX54-2869" fmla="*/ 328606 w 4527226"/>
              <a:gd name="connsiteY54-2870" fmla="*/ 789108 h 6046908"/>
              <a:gd name="connsiteX55-2871" fmla="*/ 260026 w 4527226"/>
              <a:gd name="connsiteY55-2872" fmla="*/ 773868 h 6046908"/>
              <a:gd name="connsiteX56-2873" fmla="*/ 214306 w 4527226"/>
              <a:gd name="connsiteY56-2874" fmla="*/ 751008 h 6046908"/>
              <a:gd name="connsiteX57-2875" fmla="*/ 260026 w 4527226"/>
              <a:gd name="connsiteY57-2876" fmla="*/ 674808 h 6046908"/>
              <a:gd name="connsiteX58-2877" fmla="*/ 374326 w 4527226"/>
              <a:gd name="connsiteY58-2878" fmla="*/ 606228 h 6046908"/>
              <a:gd name="connsiteX59-2879" fmla="*/ 557206 w 4527226"/>
              <a:gd name="connsiteY59-2880" fmla="*/ 507168 h 6046908"/>
              <a:gd name="connsiteX60-2881" fmla="*/ 656266 w 4527226"/>
              <a:gd name="connsiteY60-2882" fmla="*/ 423348 h 6046908"/>
              <a:gd name="connsiteX61-2883" fmla="*/ 892486 w 4527226"/>
              <a:gd name="connsiteY61-2884" fmla="*/ 232848 h 6046908"/>
              <a:gd name="connsiteX62-2885" fmla="*/ 1174426 w 4527226"/>
              <a:gd name="connsiteY62-2886" fmla="*/ 80448 h 6046908"/>
              <a:gd name="connsiteX63-2887" fmla="*/ 1593526 w 4527226"/>
              <a:gd name="connsiteY63-2888" fmla="*/ 11868 h 6046908"/>
              <a:gd name="connsiteX64-2889" fmla="*/ 1944046 w 4527226"/>
              <a:gd name="connsiteY64-2890" fmla="*/ 4248 h 6046908"/>
              <a:gd name="connsiteX65-2891" fmla="*/ 2172646 w 4527226"/>
              <a:gd name="connsiteY65-2892" fmla="*/ 4248 h 6046908"/>
              <a:gd name="connsiteX66-2893" fmla="*/ 2393626 w 4527226"/>
              <a:gd name="connsiteY66-2894" fmla="*/ 57588 h 6046908"/>
              <a:gd name="connsiteX67-2895" fmla="*/ 2667946 w 4527226"/>
              <a:gd name="connsiteY67-2896" fmla="*/ 133788 h 6046908"/>
              <a:gd name="connsiteX68-2897" fmla="*/ 2820346 w 4527226"/>
              <a:gd name="connsiteY68-2898" fmla="*/ 202368 h 6046908"/>
              <a:gd name="connsiteX69-2899" fmla="*/ 3102286 w 4527226"/>
              <a:gd name="connsiteY69-2900" fmla="*/ 400488 h 6046908"/>
              <a:gd name="connsiteX70-2901" fmla="*/ 3285166 w 4527226"/>
              <a:gd name="connsiteY70-2902" fmla="*/ 651948 h 6046908"/>
              <a:gd name="connsiteX71-2903" fmla="*/ 3407086 w 4527226"/>
              <a:gd name="connsiteY71-2904" fmla="*/ 918648 h 6046908"/>
              <a:gd name="connsiteX72-2905" fmla="*/ 3475666 w 4527226"/>
              <a:gd name="connsiteY72-2906" fmla="*/ 1238688 h 6046908"/>
              <a:gd name="connsiteX73-2907" fmla="*/ 3506146 w 4527226"/>
              <a:gd name="connsiteY73-2908" fmla="*/ 1543488 h 6046908"/>
              <a:gd name="connsiteX74-2909" fmla="*/ 3506146 w 4527226"/>
              <a:gd name="connsiteY74-2910" fmla="*/ 1962588 h 6046908"/>
              <a:gd name="connsiteX75-2911" fmla="*/ 3338506 w 4527226"/>
              <a:gd name="connsiteY75-2912" fmla="*/ 2305488 h 6046908"/>
              <a:gd name="connsiteX76-2913" fmla="*/ 3254686 w 4527226"/>
              <a:gd name="connsiteY76-2914" fmla="*/ 2473128 h 6046908"/>
              <a:gd name="connsiteX77-2915" fmla="*/ 3132766 w 4527226"/>
              <a:gd name="connsiteY77-2916" fmla="*/ 2663628 h 6046908"/>
              <a:gd name="connsiteX78-2917" fmla="*/ 3071806 w 4527226"/>
              <a:gd name="connsiteY78-2918" fmla="*/ 2838888 h 6046908"/>
              <a:gd name="connsiteX79-2919" fmla="*/ 3064186 w 4527226"/>
              <a:gd name="connsiteY79-2920" fmla="*/ 2915088 h 6046908"/>
              <a:gd name="connsiteX80-2921" fmla="*/ 3018466 w 4527226"/>
              <a:gd name="connsiteY80-2922" fmla="*/ 3014148 h 6046908"/>
              <a:gd name="connsiteX81-2923" fmla="*/ 2980366 w 4527226"/>
              <a:gd name="connsiteY81-2924" fmla="*/ 3082728 h 6046908"/>
              <a:gd name="connsiteX82-2925" fmla="*/ 2957506 w 4527226"/>
              <a:gd name="connsiteY82-2926" fmla="*/ 3120828 h 6046908"/>
              <a:gd name="connsiteX83-2927" fmla="*/ 2957506 w 4527226"/>
              <a:gd name="connsiteY83-2928" fmla="*/ 3555168 h 6046908"/>
              <a:gd name="connsiteX84-2929" fmla="*/ 3010846 w 4527226"/>
              <a:gd name="connsiteY84-2930" fmla="*/ 3539928 h 6046908"/>
              <a:gd name="connsiteX85-2931" fmla="*/ 3109906 w 4527226"/>
              <a:gd name="connsiteY85-2932" fmla="*/ 3570408 h 6046908"/>
              <a:gd name="connsiteX86-2933" fmla="*/ 3140386 w 4527226"/>
              <a:gd name="connsiteY86-2934" fmla="*/ 3631368 h 6046908"/>
              <a:gd name="connsiteX87-2935" fmla="*/ 3117526 w 4527226"/>
              <a:gd name="connsiteY87-2936" fmla="*/ 3738048 h 6046908"/>
              <a:gd name="connsiteX88-2937" fmla="*/ 3125146 w 4527226"/>
              <a:gd name="connsiteY88-2938" fmla="*/ 4103808 h 6046908"/>
              <a:gd name="connsiteX89-2939" fmla="*/ 3163246 w 4527226"/>
              <a:gd name="connsiteY89-2940" fmla="*/ 4157148 h 6046908"/>
              <a:gd name="connsiteX90-2941" fmla="*/ 3201346 w 4527226"/>
              <a:gd name="connsiteY90-2942" fmla="*/ 4164768 h 6046908"/>
              <a:gd name="connsiteX91-2943" fmla="*/ 3231826 w 4527226"/>
              <a:gd name="connsiteY91-2944" fmla="*/ 4172388 h 6046908"/>
              <a:gd name="connsiteX92-2945" fmla="*/ 3285166 w 4527226"/>
              <a:gd name="connsiteY92-2946" fmla="*/ 4294308 h 6046908"/>
              <a:gd name="connsiteX93-2947" fmla="*/ 3300406 w 4527226"/>
              <a:gd name="connsiteY93-2948" fmla="*/ 4347648 h 6046908"/>
              <a:gd name="connsiteX94-2949" fmla="*/ 3330886 w 4527226"/>
              <a:gd name="connsiteY94-2950" fmla="*/ 4408608 h 6046908"/>
              <a:gd name="connsiteX95-2951" fmla="*/ 3551866 w 4527226"/>
              <a:gd name="connsiteY95-2952" fmla="*/ 4644828 h 6046908"/>
              <a:gd name="connsiteX96-2953" fmla="*/ 3887146 w 4527226"/>
              <a:gd name="connsiteY96-2954" fmla="*/ 5025828 h 6046908"/>
              <a:gd name="connsiteX97-2955" fmla="*/ 4100506 w 4527226"/>
              <a:gd name="connsiteY97-2956" fmla="*/ 5300148 h 6046908"/>
              <a:gd name="connsiteX98-2957" fmla="*/ 4367206 w 4527226"/>
              <a:gd name="connsiteY98-2958" fmla="*/ 5726868 h 6046908"/>
              <a:gd name="connsiteX99-2959" fmla="*/ 4527226 w 4527226"/>
              <a:gd name="connsiteY99-2960" fmla="*/ 6046908 h 6046908"/>
              <a:gd name="connsiteX0-2961" fmla="*/ 564826 w 4527226"/>
              <a:gd name="connsiteY0-2962" fmla="*/ 5353488 h 6046908"/>
              <a:gd name="connsiteX1-2963" fmla="*/ 602926 w 4527226"/>
              <a:gd name="connsiteY1-2964" fmla="*/ 5223948 h 6046908"/>
              <a:gd name="connsiteX2-2965" fmla="*/ 625786 w 4527226"/>
              <a:gd name="connsiteY2-2966" fmla="*/ 5178228 h 6046908"/>
              <a:gd name="connsiteX3-2967" fmla="*/ 701986 w 4527226"/>
              <a:gd name="connsiteY3-2968" fmla="*/ 5071548 h 6046908"/>
              <a:gd name="connsiteX4-2969" fmla="*/ 717226 w 4527226"/>
              <a:gd name="connsiteY4-2970" fmla="*/ 5063928 h 6046908"/>
              <a:gd name="connsiteX5-2971" fmla="*/ 709606 w 4527226"/>
              <a:gd name="connsiteY5-2972" fmla="*/ 5025828 h 6046908"/>
              <a:gd name="connsiteX6-2973" fmla="*/ 701986 w 4527226"/>
              <a:gd name="connsiteY6-2974" fmla="*/ 5002968 h 6046908"/>
              <a:gd name="connsiteX7-2975" fmla="*/ 968686 w 4527226"/>
              <a:gd name="connsiteY7-2976" fmla="*/ 4682928 h 6046908"/>
              <a:gd name="connsiteX8-2977" fmla="*/ 961066 w 4527226"/>
              <a:gd name="connsiteY8-2978" fmla="*/ 4644828 h 6046908"/>
              <a:gd name="connsiteX9-2979" fmla="*/ 1342066 w 4527226"/>
              <a:gd name="connsiteY9-2980" fmla="*/ 4172388 h 6046908"/>
              <a:gd name="connsiteX10-2981" fmla="*/ 1258246 w 4527226"/>
              <a:gd name="connsiteY10-2982" fmla="*/ 4012368 h 6046908"/>
              <a:gd name="connsiteX11-2983" fmla="*/ 1204906 w 4527226"/>
              <a:gd name="connsiteY11-2984" fmla="*/ 3928548 h 6046908"/>
              <a:gd name="connsiteX12-2985" fmla="*/ 1174426 w 4527226"/>
              <a:gd name="connsiteY12-2986" fmla="*/ 3768528 h 6046908"/>
              <a:gd name="connsiteX13-2987" fmla="*/ 1151566 w 4527226"/>
              <a:gd name="connsiteY13-2988" fmla="*/ 3699948 h 6046908"/>
              <a:gd name="connsiteX14-2989" fmla="*/ 1143946 w 4527226"/>
              <a:gd name="connsiteY14-2990" fmla="*/ 3669468 h 6046908"/>
              <a:gd name="connsiteX15-2991" fmla="*/ 1067746 w 4527226"/>
              <a:gd name="connsiteY15-2992" fmla="*/ 3661848 h 6046908"/>
              <a:gd name="connsiteX16-2993" fmla="*/ 938206 w 4527226"/>
              <a:gd name="connsiteY16-2994" fmla="*/ 3669468 h 6046908"/>
              <a:gd name="connsiteX17-2995" fmla="*/ 831526 w 4527226"/>
              <a:gd name="connsiteY17-2996" fmla="*/ 3692328 h 6046908"/>
              <a:gd name="connsiteX18-2997" fmla="*/ 610546 w 4527226"/>
              <a:gd name="connsiteY18-2998" fmla="*/ 3738048 h 6046908"/>
              <a:gd name="connsiteX19-2999" fmla="*/ 389566 w 4527226"/>
              <a:gd name="connsiteY19-3000" fmla="*/ 3638988 h 6046908"/>
              <a:gd name="connsiteX20-3001" fmla="*/ 381946 w 4527226"/>
              <a:gd name="connsiteY20-3002" fmla="*/ 3326568 h 6046908"/>
              <a:gd name="connsiteX21-3003" fmla="*/ 420046 w 4527226"/>
              <a:gd name="connsiteY21-3004" fmla="*/ 3227508 h 6046908"/>
              <a:gd name="connsiteX22-3005" fmla="*/ 389566 w 4527226"/>
              <a:gd name="connsiteY22-3006" fmla="*/ 3166548 h 6046908"/>
              <a:gd name="connsiteX23-3007" fmla="*/ 351466 w 4527226"/>
              <a:gd name="connsiteY23-3008" fmla="*/ 3105588 h 6046908"/>
              <a:gd name="connsiteX24-3009" fmla="*/ 397186 w 4527226"/>
              <a:gd name="connsiteY24-3010" fmla="*/ 3021768 h 6046908"/>
              <a:gd name="connsiteX25-3011" fmla="*/ 488626 w 4527226"/>
              <a:gd name="connsiteY25-3012" fmla="*/ 2998908 h 6046908"/>
              <a:gd name="connsiteX26-3013" fmla="*/ 471956 w 4527226"/>
              <a:gd name="connsiteY26-3014" fmla="*/ 2942709 h 6046908"/>
              <a:gd name="connsiteX27-3015" fmla="*/ 435286 w 4527226"/>
              <a:gd name="connsiteY27-3016" fmla="*/ 2930328 h 6046908"/>
              <a:gd name="connsiteX28-3017" fmla="*/ 389566 w 4527226"/>
              <a:gd name="connsiteY28-3018" fmla="*/ 2930328 h 6046908"/>
              <a:gd name="connsiteX29-3019" fmla="*/ 314000 w 4527226"/>
              <a:gd name="connsiteY29-3020" fmla="*/ 2893495 h 6046908"/>
              <a:gd name="connsiteX30-3021" fmla="*/ 320986 w 4527226"/>
              <a:gd name="connsiteY30-3022" fmla="*/ 2846508 h 6046908"/>
              <a:gd name="connsiteX31-3023" fmla="*/ 328606 w 4527226"/>
              <a:gd name="connsiteY31-3024" fmla="*/ 2793168 h 6046908"/>
              <a:gd name="connsiteX32-3025" fmla="*/ 313366 w 4527226"/>
              <a:gd name="connsiteY32-3026" fmla="*/ 2732208 h 6046908"/>
              <a:gd name="connsiteX33-3027" fmla="*/ 267646 w 4527226"/>
              <a:gd name="connsiteY33-3028" fmla="*/ 2671248 h 6046908"/>
              <a:gd name="connsiteX34-3029" fmla="*/ 176206 w 4527226"/>
              <a:gd name="connsiteY34-3030" fmla="*/ 2656008 h 6046908"/>
              <a:gd name="connsiteX35-3031" fmla="*/ 54286 w 4527226"/>
              <a:gd name="connsiteY35-3032" fmla="*/ 2610288 h 6046908"/>
              <a:gd name="connsiteX36-3033" fmla="*/ 7931 w 4527226"/>
              <a:gd name="connsiteY36-3034" fmla="*/ 2563298 h 6046908"/>
              <a:gd name="connsiteX37-3035" fmla="*/ 8566 w 4527226"/>
              <a:gd name="connsiteY37-3036" fmla="*/ 2488368 h 6046908"/>
              <a:gd name="connsiteX38-3037" fmla="*/ 92386 w 4527226"/>
              <a:gd name="connsiteY38-3038" fmla="*/ 2335968 h 6046908"/>
              <a:gd name="connsiteX39-3039" fmla="*/ 221926 w 4527226"/>
              <a:gd name="connsiteY39-3040" fmla="*/ 2175948 h 6046908"/>
              <a:gd name="connsiteX40-3041" fmla="*/ 282886 w 4527226"/>
              <a:gd name="connsiteY40-3042" fmla="*/ 2084508 h 6046908"/>
              <a:gd name="connsiteX41-3043" fmla="*/ 328606 w 4527226"/>
              <a:gd name="connsiteY41-3044" fmla="*/ 1977828 h 6046908"/>
              <a:gd name="connsiteX42-3045" fmla="*/ 359086 w 4527226"/>
              <a:gd name="connsiteY42-3046" fmla="*/ 1871148 h 6046908"/>
              <a:gd name="connsiteX43-3047" fmla="*/ 374326 w 4527226"/>
              <a:gd name="connsiteY43-3048" fmla="*/ 1810188 h 6046908"/>
              <a:gd name="connsiteX44-3049" fmla="*/ 343846 w 4527226"/>
              <a:gd name="connsiteY44-3050" fmla="*/ 1756848 h 6046908"/>
              <a:gd name="connsiteX45-3051" fmla="*/ 328606 w 4527226"/>
              <a:gd name="connsiteY45-3052" fmla="*/ 1680648 h 6046908"/>
              <a:gd name="connsiteX46-3053" fmla="*/ 412426 w 4527226"/>
              <a:gd name="connsiteY46-3054" fmla="*/ 1474908 h 6046908"/>
              <a:gd name="connsiteX47-3055" fmla="*/ 442906 w 4527226"/>
              <a:gd name="connsiteY47-3056" fmla="*/ 1307268 h 6046908"/>
              <a:gd name="connsiteX48-3057" fmla="*/ 465766 w 4527226"/>
              <a:gd name="connsiteY48-3058" fmla="*/ 1192968 h 6046908"/>
              <a:gd name="connsiteX49-3059" fmla="*/ 503866 w 4527226"/>
              <a:gd name="connsiteY49-3060" fmla="*/ 1055808 h 6046908"/>
              <a:gd name="connsiteX50-3061" fmla="*/ 557206 w 4527226"/>
              <a:gd name="connsiteY50-3062" fmla="*/ 888168 h 6046908"/>
              <a:gd name="connsiteX51-3063" fmla="*/ 503866 w 4527226"/>
              <a:gd name="connsiteY51-3064" fmla="*/ 888168 h 6046908"/>
              <a:gd name="connsiteX52-3065" fmla="*/ 412426 w 4527226"/>
              <a:gd name="connsiteY52-3066" fmla="*/ 834828 h 6046908"/>
              <a:gd name="connsiteX53-3067" fmla="*/ 328606 w 4527226"/>
              <a:gd name="connsiteY53-3068" fmla="*/ 789108 h 6046908"/>
              <a:gd name="connsiteX54-3069" fmla="*/ 260026 w 4527226"/>
              <a:gd name="connsiteY54-3070" fmla="*/ 773868 h 6046908"/>
              <a:gd name="connsiteX55-3071" fmla="*/ 214306 w 4527226"/>
              <a:gd name="connsiteY55-3072" fmla="*/ 751008 h 6046908"/>
              <a:gd name="connsiteX56-3073" fmla="*/ 260026 w 4527226"/>
              <a:gd name="connsiteY56-3074" fmla="*/ 674808 h 6046908"/>
              <a:gd name="connsiteX57-3075" fmla="*/ 374326 w 4527226"/>
              <a:gd name="connsiteY57-3076" fmla="*/ 606228 h 6046908"/>
              <a:gd name="connsiteX58-3077" fmla="*/ 557206 w 4527226"/>
              <a:gd name="connsiteY58-3078" fmla="*/ 507168 h 6046908"/>
              <a:gd name="connsiteX59-3079" fmla="*/ 656266 w 4527226"/>
              <a:gd name="connsiteY59-3080" fmla="*/ 423348 h 6046908"/>
              <a:gd name="connsiteX60-3081" fmla="*/ 892486 w 4527226"/>
              <a:gd name="connsiteY60-3082" fmla="*/ 232848 h 6046908"/>
              <a:gd name="connsiteX61-3083" fmla="*/ 1174426 w 4527226"/>
              <a:gd name="connsiteY61-3084" fmla="*/ 80448 h 6046908"/>
              <a:gd name="connsiteX62-3085" fmla="*/ 1593526 w 4527226"/>
              <a:gd name="connsiteY62-3086" fmla="*/ 11868 h 6046908"/>
              <a:gd name="connsiteX63-3087" fmla="*/ 1944046 w 4527226"/>
              <a:gd name="connsiteY63-3088" fmla="*/ 4248 h 6046908"/>
              <a:gd name="connsiteX64-3089" fmla="*/ 2172646 w 4527226"/>
              <a:gd name="connsiteY64-3090" fmla="*/ 4248 h 6046908"/>
              <a:gd name="connsiteX65-3091" fmla="*/ 2393626 w 4527226"/>
              <a:gd name="connsiteY65-3092" fmla="*/ 57588 h 6046908"/>
              <a:gd name="connsiteX66-3093" fmla="*/ 2667946 w 4527226"/>
              <a:gd name="connsiteY66-3094" fmla="*/ 133788 h 6046908"/>
              <a:gd name="connsiteX67-3095" fmla="*/ 2820346 w 4527226"/>
              <a:gd name="connsiteY67-3096" fmla="*/ 202368 h 6046908"/>
              <a:gd name="connsiteX68-3097" fmla="*/ 3102286 w 4527226"/>
              <a:gd name="connsiteY68-3098" fmla="*/ 400488 h 6046908"/>
              <a:gd name="connsiteX69-3099" fmla="*/ 3285166 w 4527226"/>
              <a:gd name="connsiteY69-3100" fmla="*/ 651948 h 6046908"/>
              <a:gd name="connsiteX70-3101" fmla="*/ 3407086 w 4527226"/>
              <a:gd name="connsiteY70-3102" fmla="*/ 918648 h 6046908"/>
              <a:gd name="connsiteX71-3103" fmla="*/ 3475666 w 4527226"/>
              <a:gd name="connsiteY71-3104" fmla="*/ 1238688 h 6046908"/>
              <a:gd name="connsiteX72-3105" fmla="*/ 3506146 w 4527226"/>
              <a:gd name="connsiteY72-3106" fmla="*/ 1543488 h 6046908"/>
              <a:gd name="connsiteX73-3107" fmla="*/ 3506146 w 4527226"/>
              <a:gd name="connsiteY73-3108" fmla="*/ 1962588 h 6046908"/>
              <a:gd name="connsiteX74-3109" fmla="*/ 3338506 w 4527226"/>
              <a:gd name="connsiteY74-3110" fmla="*/ 2305488 h 6046908"/>
              <a:gd name="connsiteX75-3111" fmla="*/ 3254686 w 4527226"/>
              <a:gd name="connsiteY75-3112" fmla="*/ 2473128 h 6046908"/>
              <a:gd name="connsiteX76-3113" fmla="*/ 3132766 w 4527226"/>
              <a:gd name="connsiteY76-3114" fmla="*/ 2663628 h 6046908"/>
              <a:gd name="connsiteX77-3115" fmla="*/ 3071806 w 4527226"/>
              <a:gd name="connsiteY77-3116" fmla="*/ 2838888 h 6046908"/>
              <a:gd name="connsiteX78-3117" fmla="*/ 3064186 w 4527226"/>
              <a:gd name="connsiteY78-3118" fmla="*/ 2915088 h 6046908"/>
              <a:gd name="connsiteX79-3119" fmla="*/ 3018466 w 4527226"/>
              <a:gd name="connsiteY79-3120" fmla="*/ 3014148 h 6046908"/>
              <a:gd name="connsiteX80-3121" fmla="*/ 2980366 w 4527226"/>
              <a:gd name="connsiteY80-3122" fmla="*/ 3082728 h 6046908"/>
              <a:gd name="connsiteX81-3123" fmla="*/ 2957506 w 4527226"/>
              <a:gd name="connsiteY81-3124" fmla="*/ 3120828 h 6046908"/>
              <a:gd name="connsiteX82-3125" fmla="*/ 2957506 w 4527226"/>
              <a:gd name="connsiteY82-3126" fmla="*/ 3555168 h 6046908"/>
              <a:gd name="connsiteX83-3127" fmla="*/ 3010846 w 4527226"/>
              <a:gd name="connsiteY83-3128" fmla="*/ 3539928 h 6046908"/>
              <a:gd name="connsiteX84-3129" fmla="*/ 3109906 w 4527226"/>
              <a:gd name="connsiteY84-3130" fmla="*/ 3570408 h 6046908"/>
              <a:gd name="connsiteX85-3131" fmla="*/ 3140386 w 4527226"/>
              <a:gd name="connsiteY85-3132" fmla="*/ 3631368 h 6046908"/>
              <a:gd name="connsiteX86-3133" fmla="*/ 3117526 w 4527226"/>
              <a:gd name="connsiteY86-3134" fmla="*/ 3738048 h 6046908"/>
              <a:gd name="connsiteX87-3135" fmla="*/ 3125146 w 4527226"/>
              <a:gd name="connsiteY87-3136" fmla="*/ 4103808 h 6046908"/>
              <a:gd name="connsiteX88-3137" fmla="*/ 3163246 w 4527226"/>
              <a:gd name="connsiteY88-3138" fmla="*/ 4157148 h 6046908"/>
              <a:gd name="connsiteX89-3139" fmla="*/ 3201346 w 4527226"/>
              <a:gd name="connsiteY89-3140" fmla="*/ 4164768 h 6046908"/>
              <a:gd name="connsiteX90-3141" fmla="*/ 3231826 w 4527226"/>
              <a:gd name="connsiteY90-3142" fmla="*/ 4172388 h 6046908"/>
              <a:gd name="connsiteX91-3143" fmla="*/ 3285166 w 4527226"/>
              <a:gd name="connsiteY91-3144" fmla="*/ 4294308 h 6046908"/>
              <a:gd name="connsiteX92-3145" fmla="*/ 3300406 w 4527226"/>
              <a:gd name="connsiteY92-3146" fmla="*/ 4347648 h 6046908"/>
              <a:gd name="connsiteX93-3147" fmla="*/ 3330886 w 4527226"/>
              <a:gd name="connsiteY93-3148" fmla="*/ 4408608 h 6046908"/>
              <a:gd name="connsiteX94-3149" fmla="*/ 3551866 w 4527226"/>
              <a:gd name="connsiteY94-3150" fmla="*/ 4644828 h 6046908"/>
              <a:gd name="connsiteX95-3151" fmla="*/ 3887146 w 4527226"/>
              <a:gd name="connsiteY95-3152" fmla="*/ 5025828 h 6046908"/>
              <a:gd name="connsiteX96-3153" fmla="*/ 4100506 w 4527226"/>
              <a:gd name="connsiteY96-3154" fmla="*/ 5300148 h 6046908"/>
              <a:gd name="connsiteX97-3155" fmla="*/ 4367206 w 4527226"/>
              <a:gd name="connsiteY97-3156" fmla="*/ 5726868 h 6046908"/>
              <a:gd name="connsiteX98-3157" fmla="*/ 4527226 w 4527226"/>
              <a:gd name="connsiteY98-3158" fmla="*/ 6046908 h 6046908"/>
              <a:gd name="connsiteX0-3159" fmla="*/ 602926 w 4527226"/>
              <a:gd name="connsiteY0-3160" fmla="*/ 5223948 h 6046908"/>
              <a:gd name="connsiteX1-3161" fmla="*/ 625786 w 4527226"/>
              <a:gd name="connsiteY1-3162" fmla="*/ 5178228 h 6046908"/>
              <a:gd name="connsiteX2-3163" fmla="*/ 701986 w 4527226"/>
              <a:gd name="connsiteY2-3164" fmla="*/ 5071548 h 6046908"/>
              <a:gd name="connsiteX3-3165" fmla="*/ 717226 w 4527226"/>
              <a:gd name="connsiteY3-3166" fmla="*/ 5063928 h 6046908"/>
              <a:gd name="connsiteX4-3167" fmla="*/ 709606 w 4527226"/>
              <a:gd name="connsiteY4-3168" fmla="*/ 5025828 h 6046908"/>
              <a:gd name="connsiteX5-3169" fmla="*/ 701986 w 4527226"/>
              <a:gd name="connsiteY5-3170" fmla="*/ 5002968 h 6046908"/>
              <a:gd name="connsiteX6-3171" fmla="*/ 968686 w 4527226"/>
              <a:gd name="connsiteY6-3172" fmla="*/ 4682928 h 6046908"/>
              <a:gd name="connsiteX7-3173" fmla="*/ 961066 w 4527226"/>
              <a:gd name="connsiteY7-3174" fmla="*/ 4644828 h 6046908"/>
              <a:gd name="connsiteX8-3175" fmla="*/ 1342066 w 4527226"/>
              <a:gd name="connsiteY8-3176" fmla="*/ 4172388 h 6046908"/>
              <a:gd name="connsiteX9-3177" fmla="*/ 1258246 w 4527226"/>
              <a:gd name="connsiteY9-3178" fmla="*/ 4012368 h 6046908"/>
              <a:gd name="connsiteX10-3179" fmla="*/ 1204906 w 4527226"/>
              <a:gd name="connsiteY10-3180" fmla="*/ 3928548 h 6046908"/>
              <a:gd name="connsiteX11-3181" fmla="*/ 1174426 w 4527226"/>
              <a:gd name="connsiteY11-3182" fmla="*/ 3768528 h 6046908"/>
              <a:gd name="connsiteX12-3183" fmla="*/ 1151566 w 4527226"/>
              <a:gd name="connsiteY12-3184" fmla="*/ 3699948 h 6046908"/>
              <a:gd name="connsiteX13-3185" fmla="*/ 1143946 w 4527226"/>
              <a:gd name="connsiteY13-3186" fmla="*/ 3669468 h 6046908"/>
              <a:gd name="connsiteX14-3187" fmla="*/ 1067746 w 4527226"/>
              <a:gd name="connsiteY14-3188" fmla="*/ 3661848 h 6046908"/>
              <a:gd name="connsiteX15-3189" fmla="*/ 938206 w 4527226"/>
              <a:gd name="connsiteY15-3190" fmla="*/ 3669468 h 6046908"/>
              <a:gd name="connsiteX16-3191" fmla="*/ 831526 w 4527226"/>
              <a:gd name="connsiteY16-3192" fmla="*/ 3692328 h 6046908"/>
              <a:gd name="connsiteX17-3193" fmla="*/ 610546 w 4527226"/>
              <a:gd name="connsiteY17-3194" fmla="*/ 3738048 h 6046908"/>
              <a:gd name="connsiteX18-3195" fmla="*/ 389566 w 4527226"/>
              <a:gd name="connsiteY18-3196" fmla="*/ 3638988 h 6046908"/>
              <a:gd name="connsiteX19-3197" fmla="*/ 381946 w 4527226"/>
              <a:gd name="connsiteY19-3198" fmla="*/ 3326568 h 6046908"/>
              <a:gd name="connsiteX20-3199" fmla="*/ 420046 w 4527226"/>
              <a:gd name="connsiteY20-3200" fmla="*/ 3227508 h 6046908"/>
              <a:gd name="connsiteX21-3201" fmla="*/ 389566 w 4527226"/>
              <a:gd name="connsiteY21-3202" fmla="*/ 3166548 h 6046908"/>
              <a:gd name="connsiteX22-3203" fmla="*/ 351466 w 4527226"/>
              <a:gd name="connsiteY22-3204" fmla="*/ 3105588 h 6046908"/>
              <a:gd name="connsiteX23-3205" fmla="*/ 397186 w 4527226"/>
              <a:gd name="connsiteY23-3206" fmla="*/ 3021768 h 6046908"/>
              <a:gd name="connsiteX24-3207" fmla="*/ 488626 w 4527226"/>
              <a:gd name="connsiteY24-3208" fmla="*/ 2998908 h 6046908"/>
              <a:gd name="connsiteX25-3209" fmla="*/ 471956 w 4527226"/>
              <a:gd name="connsiteY25-3210" fmla="*/ 2942709 h 6046908"/>
              <a:gd name="connsiteX26-3211" fmla="*/ 435286 w 4527226"/>
              <a:gd name="connsiteY26-3212" fmla="*/ 2930328 h 6046908"/>
              <a:gd name="connsiteX27-3213" fmla="*/ 389566 w 4527226"/>
              <a:gd name="connsiteY27-3214" fmla="*/ 2930328 h 6046908"/>
              <a:gd name="connsiteX28-3215" fmla="*/ 314000 w 4527226"/>
              <a:gd name="connsiteY28-3216" fmla="*/ 2893495 h 6046908"/>
              <a:gd name="connsiteX29-3217" fmla="*/ 320986 w 4527226"/>
              <a:gd name="connsiteY29-3218" fmla="*/ 2846508 h 6046908"/>
              <a:gd name="connsiteX30-3219" fmla="*/ 328606 w 4527226"/>
              <a:gd name="connsiteY30-3220" fmla="*/ 2793168 h 6046908"/>
              <a:gd name="connsiteX31-3221" fmla="*/ 313366 w 4527226"/>
              <a:gd name="connsiteY31-3222" fmla="*/ 2732208 h 6046908"/>
              <a:gd name="connsiteX32-3223" fmla="*/ 267646 w 4527226"/>
              <a:gd name="connsiteY32-3224" fmla="*/ 2671248 h 6046908"/>
              <a:gd name="connsiteX33-3225" fmla="*/ 176206 w 4527226"/>
              <a:gd name="connsiteY33-3226" fmla="*/ 2656008 h 6046908"/>
              <a:gd name="connsiteX34-3227" fmla="*/ 54286 w 4527226"/>
              <a:gd name="connsiteY34-3228" fmla="*/ 2610288 h 6046908"/>
              <a:gd name="connsiteX35-3229" fmla="*/ 7931 w 4527226"/>
              <a:gd name="connsiteY35-3230" fmla="*/ 2563298 h 6046908"/>
              <a:gd name="connsiteX36-3231" fmla="*/ 8566 w 4527226"/>
              <a:gd name="connsiteY36-3232" fmla="*/ 2488368 h 6046908"/>
              <a:gd name="connsiteX37-3233" fmla="*/ 92386 w 4527226"/>
              <a:gd name="connsiteY37-3234" fmla="*/ 2335968 h 6046908"/>
              <a:gd name="connsiteX38-3235" fmla="*/ 221926 w 4527226"/>
              <a:gd name="connsiteY38-3236" fmla="*/ 2175948 h 6046908"/>
              <a:gd name="connsiteX39-3237" fmla="*/ 282886 w 4527226"/>
              <a:gd name="connsiteY39-3238" fmla="*/ 2084508 h 6046908"/>
              <a:gd name="connsiteX40-3239" fmla="*/ 328606 w 4527226"/>
              <a:gd name="connsiteY40-3240" fmla="*/ 1977828 h 6046908"/>
              <a:gd name="connsiteX41-3241" fmla="*/ 359086 w 4527226"/>
              <a:gd name="connsiteY41-3242" fmla="*/ 1871148 h 6046908"/>
              <a:gd name="connsiteX42-3243" fmla="*/ 374326 w 4527226"/>
              <a:gd name="connsiteY42-3244" fmla="*/ 1810188 h 6046908"/>
              <a:gd name="connsiteX43-3245" fmla="*/ 343846 w 4527226"/>
              <a:gd name="connsiteY43-3246" fmla="*/ 1756848 h 6046908"/>
              <a:gd name="connsiteX44-3247" fmla="*/ 328606 w 4527226"/>
              <a:gd name="connsiteY44-3248" fmla="*/ 1680648 h 6046908"/>
              <a:gd name="connsiteX45-3249" fmla="*/ 412426 w 4527226"/>
              <a:gd name="connsiteY45-3250" fmla="*/ 1474908 h 6046908"/>
              <a:gd name="connsiteX46-3251" fmla="*/ 442906 w 4527226"/>
              <a:gd name="connsiteY46-3252" fmla="*/ 1307268 h 6046908"/>
              <a:gd name="connsiteX47-3253" fmla="*/ 465766 w 4527226"/>
              <a:gd name="connsiteY47-3254" fmla="*/ 1192968 h 6046908"/>
              <a:gd name="connsiteX48-3255" fmla="*/ 503866 w 4527226"/>
              <a:gd name="connsiteY48-3256" fmla="*/ 1055808 h 6046908"/>
              <a:gd name="connsiteX49-3257" fmla="*/ 557206 w 4527226"/>
              <a:gd name="connsiteY49-3258" fmla="*/ 888168 h 6046908"/>
              <a:gd name="connsiteX50-3259" fmla="*/ 503866 w 4527226"/>
              <a:gd name="connsiteY50-3260" fmla="*/ 888168 h 6046908"/>
              <a:gd name="connsiteX51-3261" fmla="*/ 412426 w 4527226"/>
              <a:gd name="connsiteY51-3262" fmla="*/ 834828 h 6046908"/>
              <a:gd name="connsiteX52-3263" fmla="*/ 328606 w 4527226"/>
              <a:gd name="connsiteY52-3264" fmla="*/ 789108 h 6046908"/>
              <a:gd name="connsiteX53-3265" fmla="*/ 260026 w 4527226"/>
              <a:gd name="connsiteY53-3266" fmla="*/ 773868 h 6046908"/>
              <a:gd name="connsiteX54-3267" fmla="*/ 214306 w 4527226"/>
              <a:gd name="connsiteY54-3268" fmla="*/ 751008 h 6046908"/>
              <a:gd name="connsiteX55-3269" fmla="*/ 260026 w 4527226"/>
              <a:gd name="connsiteY55-3270" fmla="*/ 674808 h 6046908"/>
              <a:gd name="connsiteX56-3271" fmla="*/ 374326 w 4527226"/>
              <a:gd name="connsiteY56-3272" fmla="*/ 606228 h 6046908"/>
              <a:gd name="connsiteX57-3273" fmla="*/ 557206 w 4527226"/>
              <a:gd name="connsiteY57-3274" fmla="*/ 507168 h 6046908"/>
              <a:gd name="connsiteX58-3275" fmla="*/ 656266 w 4527226"/>
              <a:gd name="connsiteY58-3276" fmla="*/ 423348 h 6046908"/>
              <a:gd name="connsiteX59-3277" fmla="*/ 892486 w 4527226"/>
              <a:gd name="connsiteY59-3278" fmla="*/ 232848 h 6046908"/>
              <a:gd name="connsiteX60-3279" fmla="*/ 1174426 w 4527226"/>
              <a:gd name="connsiteY60-3280" fmla="*/ 80448 h 6046908"/>
              <a:gd name="connsiteX61-3281" fmla="*/ 1593526 w 4527226"/>
              <a:gd name="connsiteY61-3282" fmla="*/ 11868 h 6046908"/>
              <a:gd name="connsiteX62-3283" fmla="*/ 1944046 w 4527226"/>
              <a:gd name="connsiteY62-3284" fmla="*/ 4248 h 6046908"/>
              <a:gd name="connsiteX63-3285" fmla="*/ 2172646 w 4527226"/>
              <a:gd name="connsiteY63-3286" fmla="*/ 4248 h 6046908"/>
              <a:gd name="connsiteX64-3287" fmla="*/ 2393626 w 4527226"/>
              <a:gd name="connsiteY64-3288" fmla="*/ 57588 h 6046908"/>
              <a:gd name="connsiteX65-3289" fmla="*/ 2667946 w 4527226"/>
              <a:gd name="connsiteY65-3290" fmla="*/ 133788 h 6046908"/>
              <a:gd name="connsiteX66-3291" fmla="*/ 2820346 w 4527226"/>
              <a:gd name="connsiteY66-3292" fmla="*/ 202368 h 6046908"/>
              <a:gd name="connsiteX67-3293" fmla="*/ 3102286 w 4527226"/>
              <a:gd name="connsiteY67-3294" fmla="*/ 400488 h 6046908"/>
              <a:gd name="connsiteX68-3295" fmla="*/ 3285166 w 4527226"/>
              <a:gd name="connsiteY68-3296" fmla="*/ 651948 h 6046908"/>
              <a:gd name="connsiteX69-3297" fmla="*/ 3407086 w 4527226"/>
              <a:gd name="connsiteY69-3298" fmla="*/ 918648 h 6046908"/>
              <a:gd name="connsiteX70-3299" fmla="*/ 3475666 w 4527226"/>
              <a:gd name="connsiteY70-3300" fmla="*/ 1238688 h 6046908"/>
              <a:gd name="connsiteX71-3301" fmla="*/ 3506146 w 4527226"/>
              <a:gd name="connsiteY71-3302" fmla="*/ 1543488 h 6046908"/>
              <a:gd name="connsiteX72-3303" fmla="*/ 3506146 w 4527226"/>
              <a:gd name="connsiteY72-3304" fmla="*/ 1962588 h 6046908"/>
              <a:gd name="connsiteX73-3305" fmla="*/ 3338506 w 4527226"/>
              <a:gd name="connsiteY73-3306" fmla="*/ 2305488 h 6046908"/>
              <a:gd name="connsiteX74-3307" fmla="*/ 3254686 w 4527226"/>
              <a:gd name="connsiteY74-3308" fmla="*/ 2473128 h 6046908"/>
              <a:gd name="connsiteX75-3309" fmla="*/ 3132766 w 4527226"/>
              <a:gd name="connsiteY75-3310" fmla="*/ 2663628 h 6046908"/>
              <a:gd name="connsiteX76-3311" fmla="*/ 3071806 w 4527226"/>
              <a:gd name="connsiteY76-3312" fmla="*/ 2838888 h 6046908"/>
              <a:gd name="connsiteX77-3313" fmla="*/ 3064186 w 4527226"/>
              <a:gd name="connsiteY77-3314" fmla="*/ 2915088 h 6046908"/>
              <a:gd name="connsiteX78-3315" fmla="*/ 3018466 w 4527226"/>
              <a:gd name="connsiteY78-3316" fmla="*/ 3014148 h 6046908"/>
              <a:gd name="connsiteX79-3317" fmla="*/ 2980366 w 4527226"/>
              <a:gd name="connsiteY79-3318" fmla="*/ 3082728 h 6046908"/>
              <a:gd name="connsiteX80-3319" fmla="*/ 2957506 w 4527226"/>
              <a:gd name="connsiteY80-3320" fmla="*/ 3120828 h 6046908"/>
              <a:gd name="connsiteX81-3321" fmla="*/ 2957506 w 4527226"/>
              <a:gd name="connsiteY81-3322" fmla="*/ 3555168 h 6046908"/>
              <a:gd name="connsiteX82-3323" fmla="*/ 3010846 w 4527226"/>
              <a:gd name="connsiteY82-3324" fmla="*/ 3539928 h 6046908"/>
              <a:gd name="connsiteX83-3325" fmla="*/ 3109906 w 4527226"/>
              <a:gd name="connsiteY83-3326" fmla="*/ 3570408 h 6046908"/>
              <a:gd name="connsiteX84-3327" fmla="*/ 3140386 w 4527226"/>
              <a:gd name="connsiteY84-3328" fmla="*/ 3631368 h 6046908"/>
              <a:gd name="connsiteX85-3329" fmla="*/ 3117526 w 4527226"/>
              <a:gd name="connsiteY85-3330" fmla="*/ 3738048 h 6046908"/>
              <a:gd name="connsiteX86-3331" fmla="*/ 3125146 w 4527226"/>
              <a:gd name="connsiteY86-3332" fmla="*/ 4103808 h 6046908"/>
              <a:gd name="connsiteX87-3333" fmla="*/ 3163246 w 4527226"/>
              <a:gd name="connsiteY87-3334" fmla="*/ 4157148 h 6046908"/>
              <a:gd name="connsiteX88-3335" fmla="*/ 3201346 w 4527226"/>
              <a:gd name="connsiteY88-3336" fmla="*/ 4164768 h 6046908"/>
              <a:gd name="connsiteX89-3337" fmla="*/ 3231826 w 4527226"/>
              <a:gd name="connsiteY89-3338" fmla="*/ 4172388 h 6046908"/>
              <a:gd name="connsiteX90-3339" fmla="*/ 3285166 w 4527226"/>
              <a:gd name="connsiteY90-3340" fmla="*/ 4294308 h 6046908"/>
              <a:gd name="connsiteX91-3341" fmla="*/ 3300406 w 4527226"/>
              <a:gd name="connsiteY91-3342" fmla="*/ 4347648 h 6046908"/>
              <a:gd name="connsiteX92-3343" fmla="*/ 3330886 w 4527226"/>
              <a:gd name="connsiteY92-3344" fmla="*/ 4408608 h 6046908"/>
              <a:gd name="connsiteX93-3345" fmla="*/ 3551866 w 4527226"/>
              <a:gd name="connsiteY93-3346" fmla="*/ 4644828 h 6046908"/>
              <a:gd name="connsiteX94-3347" fmla="*/ 3887146 w 4527226"/>
              <a:gd name="connsiteY94-3348" fmla="*/ 5025828 h 6046908"/>
              <a:gd name="connsiteX95-3349" fmla="*/ 4100506 w 4527226"/>
              <a:gd name="connsiteY95-3350" fmla="*/ 5300148 h 6046908"/>
              <a:gd name="connsiteX96-3351" fmla="*/ 4367206 w 4527226"/>
              <a:gd name="connsiteY96-3352" fmla="*/ 5726868 h 6046908"/>
              <a:gd name="connsiteX97-3353" fmla="*/ 4527226 w 4527226"/>
              <a:gd name="connsiteY97-3354" fmla="*/ 6046908 h 6046908"/>
              <a:gd name="connsiteX0-3355" fmla="*/ 625786 w 4527226"/>
              <a:gd name="connsiteY0-3356" fmla="*/ 5178228 h 6046908"/>
              <a:gd name="connsiteX1-3357" fmla="*/ 701986 w 4527226"/>
              <a:gd name="connsiteY1-3358" fmla="*/ 5071548 h 6046908"/>
              <a:gd name="connsiteX2-3359" fmla="*/ 717226 w 4527226"/>
              <a:gd name="connsiteY2-3360" fmla="*/ 5063928 h 6046908"/>
              <a:gd name="connsiteX3-3361" fmla="*/ 709606 w 4527226"/>
              <a:gd name="connsiteY3-3362" fmla="*/ 5025828 h 6046908"/>
              <a:gd name="connsiteX4-3363" fmla="*/ 701986 w 4527226"/>
              <a:gd name="connsiteY4-3364" fmla="*/ 5002968 h 6046908"/>
              <a:gd name="connsiteX5-3365" fmla="*/ 968686 w 4527226"/>
              <a:gd name="connsiteY5-3366" fmla="*/ 4682928 h 6046908"/>
              <a:gd name="connsiteX6-3367" fmla="*/ 961066 w 4527226"/>
              <a:gd name="connsiteY6-3368" fmla="*/ 4644828 h 6046908"/>
              <a:gd name="connsiteX7-3369" fmla="*/ 1342066 w 4527226"/>
              <a:gd name="connsiteY7-3370" fmla="*/ 4172388 h 6046908"/>
              <a:gd name="connsiteX8-3371" fmla="*/ 1258246 w 4527226"/>
              <a:gd name="connsiteY8-3372" fmla="*/ 4012368 h 6046908"/>
              <a:gd name="connsiteX9-3373" fmla="*/ 1204906 w 4527226"/>
              <a:gd name="connsiteY9-3374" fmla="*/ 3928548 h 6046908"/>
              <a:gd name="connsiteX10-3375" fmla="*/ 1174426 w 4527226"/>
              <a:gd name="connsiteY10-3376" fmla="*/ 3768528 h 6046908"/>
              <a:gd name="connsiteX11-3377" fmla="*/ 1151566 w 4527226"/>
              <a:gd name="connsiteY11-3378" fmla="*/ 3699948 h 6046908"/>
              <a:gd name="connsiteX12-3379" fmla="*/ 1143946 w 4527226"/>
              <a:gd name="connsiteY12-3380" fmla="*/ 3669468 h 6046908"/>
              <a:gd name="connsiteX13-3381" fmla="*/ 1067746 w 4527226"/>
              <a:gd name="connsiteY13-3382" fmla="*/ 3661848 h 6046908"/>
              <a:gd name="connsiteX14-3383" fmla="*/ 938206 w 4527226"/>
              <a:gd name="connsiteY14-3384" fmla="*/ 3669468 h 6046908"/>
              <a:gd name="connsiteX15-3385" fmla="*/ 831526 w 4527226"/>
              <a:gd name="connsiteY15-3386" fmla="*/ 3692328 h 6046908"/>
              <a:gd name="connsiteX16-3387" fmla="*/ 610546 w 4527226"/>
              <a:gd name="connsiteY16-3388" fmla="*/ 3738048 h 6046908"/>
              <a:gd name="connsiteX17-3389" fmla="*/ 389566 w 4527226"/>
              <a:gd name="connsiteY17-3390" fmla="*/ 3638988 h 6046908"/>
              <a:gd name="connsiteX18-3391" fmla="*/ 381946 w 4527226"/>
              <a:gd name="connsiteY18-3392" fmla="*/ 3326568 h 6046908"/>
              <a:gd name="connsiteX19-3393" fmla="*/ 420046 w 4527226"/>
              <a:gd name="connsiteY19-3394" fmla="*/ 3227508 h 6046908"/>
              <a:gd name="connsiteX20-3395" fmla="*/ 389566 w 4527226"/>
              <a:gd name="connsiteY20-3396" fmla="*/ 3166548 h 6046908"/>
              <a:gd name="connsiteX21-3397" fmla="*/ 351466 w 4527226"/>
              <a:gd name="connsiteY21-3398" fmla="*/ 3105588 h 6046908"/>
              <a:gd name="connsiteX22-3399" fmla="*/ 397186 w 4527226"/>
              <a:gd name="connsiteY22-3400" fmla="*/ 3021768 h 6046908"/>
              <a:gd name="connsiteX23-3401" fmla="*/ 488626 w 4527226"/>
              <a:gd name="connsiteY23-3402" fmla="*/ 2998908 h 6046908"/>
              <a:gd name="connsiteX24-3403" fmla="*/ 471956 w 4527226"/>
              <a:gd name="connsiteY24-3404" fmla="*/ 2942709 h 6046908"/>
              <a:gd name="connsiteX25-3405" fmla="*/ 435286 w 4527226"/>
              <a:gd name="connsiteY25-3406" fmla="*/ 2930328 h 6046908"/>
              <a:gd name="connsiteX26-3407" fmla="*/ 389566 w 4527226"/>
              <a:gd name="connsiteY26-3408" fmla="*/ 2930328 h 6046908"/>
              <a:gd name="connsiteX27-3409" fmla="*/ 314000 w 4527226"/>
              <a:gd name="connsiteY27-3410" fmla="*/ 2893495 h 6046908"/>
              <a:gd name="connsiteX28-3411" fmla="*/ 320986 w 4527226"/>
              <a:gd name="connsiteY28-3412" fmla="*/ 2846508 h 6046908"/>
              <a:gd name="connsiteX29-3413" fmla="*/ 328606 w 4527226"/>
              <a:gd name="connsiteY29-3414" fmla="*/ 2793168 h 6046908"/>
              <a:gd name="connsiteX30-3415" fmla="*/ 313366 w 4527226"/>
              <a:gd name="connsiteY30-3416" fmla="*/ 2732208 h 6046908"/>
              <a:gd name="connsiteX31-3417" fmla="*/ 267646 w 4527226"/>
              <a:gd name="connsiteY31-3418" fmla="*/ 2671248 h 6046908"/>
              <a:gd name="connsiteX32-3419" fmla="*/ 176206 w 4527226"/>
              <a:gd name="connsiteY32-3420" fmla="*/ 2656008 h 6046908"/>
              <a:gd name="connsiteX33-3421" fmla="*/ 54286 w 4527226"/>
              <a:gd name="connsiteY33-3422" fmla="*/ 2610288 h 6046908"/>
              <a:gd name="connsiteX34-3423" fmla="*/ 7931 w 4527226"/>
              <a:gd name="connsiteY34-3424" fmla="*/ 2563298 h 6046908"/>
              <a:gd name="connsiteX35-3425" fmla="*/ 8566 w 4527226"/>
              <a:gd name="connsiteY35-3426" fmla="*/ 2488368 h 6046908"/>
              <a:gd name="connsiteX36-3427" fmla="*/ 92386 w 4527226"/>
              <a:gd name="connsiteY36-3428" fmla="*/ 2335968 h 6046908"/>
              <a:gd name="connsiteX37-3429" fmla="*/ 221926 w 4527226"/>
              <a:gd name="connsiteY37-3430" fmla="*/ 2175948 h 6046908"/>
              <a:gd name="connsiteX38-3431" fmla="*/ 282886 w 4527226"/>
              <a:gd name="connsiteY38-3432" fmla="*/ 2084508 h 6046908"/>
              <a:gd name="connsiteX39-3433" fmla="*/ 328606 w 4527226"/>
              <a:gd name="connsiteY39-3434" fmla="*/ 1977828 h 6046908"/>
              <a:gd name="connsiteX40-3435" fmla="*/ 359086 w 4527226"/>
              <a:gd name="connsiteY40-3436" fmla="*/ 1871148 h 6046908"/>
              <a:gd name="connsiteX41-3437" fmla="*/ 374326 w 4527226"/>
              <a:gd name="connsiteY41-3438" fmla="*/ 1810188 h 6046908"/>
              <a:gd name="connsiteX42-3439" fmla="*/ 343846 w 4527226"/>
              <a:gd name="connsiteY42-3440" fmla="*/ 1756848 h 6046908"/>
              <a:gd name="connsiteX43-3441" fmla="*/ 328606 w 4527226"/>
              <a:gd name="connsiteY43-3442" fmla="*/ 1680648 h 6046908"/>
              <a:gd name="connsiteX44-3443" fmla="*/ 412426 w 4527226"/>
              <a:gd name="connsiteY44-3444" fmla="*/ 1474908 h 6046908"/>
              <a:gd name="connsiteX45-3445" fmla="*/ 442906 w 4527226"/>
              <a:gd name="connsiteY45-3446" fmla="*/ 1307268 h 6046908"/>
              <a:gd name="connsiteX46-3447" fmla="*/ 465766 w 4527226"/>
              <a:gd name="connsiteY46-3448" fmla="*/ 1192968 h 6046908"/>
              <a:gd name="connsiteX47-3449" fmla="*/ 503866 w 4527226"/>
              <a:gd name="connsiteY47-3450" fmla="*/ 1055808 h 6046908"/>
              <a:gd name="connsiteX48-3451" fmla="*/ 557206 w 4527226"/>
              <a:gd name="connsiteY48-3452" fmla="*/ 888168 h 6046908"/>
              <a:gd name="connsiteX49-3453" fmla="*/ 503866 w 4527226"/>
              <a:gd name="connsiteY49-3454" fmla="*/ 888168 h 6046908"/>
              <a:gd name="connsiteX50-3455" fmla="*/ 412426 w 4527226"/>
              <a:gd name="connsiteY50-3456" fmla="*/ 834828 h 6046908"/>
              <a:gd name="connsiteX51-3457" fmla="*/ 328606 w 4527226"/>
              <a:gd name="connsiteY51-3458" fmla="*/ 789108 h 6046908"/>
              <a:gd name="connsiteX52-3459" fmla="*/ 260026 w 4527226"/>
              <a:gd name="connsiteY52-3460" fmla="*/ 773868 h 6046908"/>
              <a:gd name="connsiteX53-3461" fmla="*/ 214306 w 4527226"/>
              <a:gd name="connsiteY53-3462" fmla="*/ 751008 h 6046908"/>
              <a:gd name="connsiteX54-3463" fmla="*/ 260026 w 4527226"/>
              <a:gd name="connsiteY54-3464" fmla="*/ 674808 h 6046908"/>
              <a:gd name="connsiteX55-3465" fmla="*/ 374326 w 4527226"/>
              <a:gd name="connsiteY55-3466" fmla="*/ 606228 h 6046908"/>
              <a:gd name="connsiteX56-3467" fmla="*/ 557206 w 4527226"/>
              <a:gd name="connsiteY56-3468" fmla="*/ 507168 h 6046908"/>
              <a:gd name="connsiteX57-3469" fmla="*/ 656266 w 4527226"/>
              <a:gd name="connsiteY57-3470" fmla="*/ 423348 h 6046908"/>
              <a:gd name="connsiteX58-3471" fmla="*/ 892486 w 4527226"/>
              <a:gd name="connsiteY58-3472" fmla="*/ 232848 h 6046908"/>
              <a:gd name="connsiteX59-3473" fmla="*/ 1174426 w 4527226"/>
              <a:gd name="connsiteY59-3474" fmla="*/ 80448 h 6046908"/>
              <a:gd name="connsiteX60-3475" fmla="*/ 1593526 w 4527226"/>
              <a:gd name="connsiteY60-3476" fmla="*/ 11868 h 6046908"/>
              <a:gd name="connsiteX61-3477" fmla="*/ 1944046 w 4527226"/>
              <a:gd name="connsiteY61-3478" fmla="*/ 4248 h 6046908"/>
              <a:gd name="connsiteX62-3479" fmla="*/ 2172646 w 4527226"/>
              <a:gd name="connsiteY62-3480" fmla="*/ 4248 h 6046908"/>
              <a:gd name="connsiteX63-3481" fmla="*/ 2393626 w 4527226"/>
              <a:gd name="connsiteY63-3482" fmla="*/ 57588 h 6046908"/>
              <a:gd name="connsiteX64-3483" fmla="*/ 2667946 w 4527226"/>
              <a:gd name="connsiteY64-3484" fmla="*/ 133788 h 6046908"/>
              <a:gd name="connsiteX65-3485" fmla="*/ 2820346 w 4527226"/>
              <a:gd name="connsiteY65-3486" fmla="*/ 202368 h 6046908"/>
              <a:gd name="connsiteX66-3487" fmla="*/ 3102286 w 4527226"/>
              <a:gd name="connsiteY66-3488" fmla="*/ 400488 h 6046908"/>
              <a:gd name="connsiteX67-3489" fmla="*/ 3285166 w 4527226"/>
              <a:gd name="connsiteY67-3490" fmla="*/ 651948 h 6046908"/>
              <a:gd name="connsiteX68-3491" fmla="*/ 3407086 w 4527226"/>
              <a:gd name="connsiteY68-3492" fmla="*/ 918648 h 6046908"/>
              <a:gd name="connsiteX69-3493" fmla="*/ 3475666 w 4527226"/>
              <a:gd name="connsiteY69-3494" fmla="*/ 1238688 h 6046908"/>
              <a:gd name="connsiteX70-3495" fmla="*/ 3506146 w 4527226"/>
              <a:gd name="connsiteY70-3496" fmla="*/ 1543488 h 6046908"/>
              <a:gd name="connsiteX71-3497" fmla="*/ 3506146 w 4527226"/>
              <a:gd name="connsiteY71-3498" fmla="*/ 1962588 h 6046908"/>
              <a:gd name="connsiteX72-3499" fmla="*/ 3338506 w 4527226"/>
              <a:gd name="connsiteY72-3500" fmla="*/ 2305488 h 6046908"/>
              <a:gd name="connsiteX73-3501" fmla="*/ 3254686 w 4527226"/>
              <a:gd name="connsiteY73-3502" fmla="*/ 2473128 h 6046908"/>
              <a:gd name="connsiteX74-3503" fmla="*/ 3132766 w 4527226"/>
              <a:gd name="connsiteY74-3504" fmla="*/ 2663628 h 6046908"/>
              <a:gd name="connsiteX75-3505" fmla="*/ 3071806 w 4527226"/>
              <a:gd name="connsiteY75-3506" fmla="*/ 2838888 h 6046908"/>
              <a:gd name="connsiteX76-3507" fmla="*/ 3064186 w 4527226"/>
              <a:gd name="connsiteY76-3508" fmla="*/ 2915088 h 6046908"/>
              <a:gd name="connsiteX77-3509" fmla="*/ 3018466 w 4527226"/>
              <a:gd name="connsiteY77-3510" fmla="*/ 3014148 h 6046908"/>
              <a:gd name="connsiteX78-3511" fmla="*/ 2980366 w 4527226"/>
              <a:gd name="connsiteY78-3512" fmla="*/ 3082728 h 6046908"/>
              <a:gd name="connsiteX79-3513" fmla="*/ 2957506 w 4527226"/>
              <a:gd name="connsiteY79-3514" fmla="*/ 3120828 h 6046908"/>
              <a:gd name="connsiteX80-3515" fmla="*/ 2957506 w 4527226"/>
              <a:gd name="connsiteY80-3516" fmla="*/ 3555168 h 6046908"/>
              <a:gd name="connsiteX81-3517" fmla="*/ 3010846 w 4527226"/>
              <a:gd name="connsiteY81-3518" fmla="*/ 3539928 h 6046908"/>
              <a:gd name="connsiteX82-3519" fmla="*/ 3109906 w 4527226"/>
              <a:gd name="connsiteY82-3520" fmla="*/ 3570408 h 6046908"/>
              <a:gd name="connsiteX83-3521" fmla="*/ 3140386 w 4527226"/>
              <a:gd name="connsiteY83-3522" fmla="*/ 3631368 h 6046908"/>
              <a:gd name="connsiteX84-3523" fmla="*/ 3117526 w 4527226"/>
              <a:gd name="connsiteY84-3524" fmla="*/ 3738048 h 6046908"/>
              <a:gd name="connsiteX85-3525" fmla="*/ 3125146 w 4527226"/>
              <a:gd name="connsiteY85-3526" fmla="*/ 4103808 h 6046908"/>
              <a:gd name="connsiteX86-3527" fmla="*/ 3163246 w 4527226"/>
              <a:gd name="connsiteY86-3528" fmla="*/ 4157148 h 6046908"/>
              <a:gd name="connsiteX87-3529" fmla="*/ 3201346 w 4527226"/>
              <a:gd name="connsiteY87-3530" fmla="*/ 4164768 h 6046908"/>
              <a:gd name="connsiteX88-3531" fmla="*/ 3231826 w 4527226"/>
              <a:gd name="connsiteY88-3532" fmla="*/ 4172388 h 6046908"/>
              <a:gd name="connsiteX89-3533" fmla="*/ 3285166 w 4527226"/>
              <a:gd name="connsiteY89-3534" fmla="*/ 4294308 h 6046908"/>
              <a:gd name="connsiteX90-3535" fmla="*/ 3300406 w 4527226"/>
              <a:gd name="connsiteY90-3536" fmla="*/ 4347648 h 6046908"/>
              <a:gd name="connsiteX91-3537" fmla="*/ 3330886 w 4527226"/>
              <a:gd name="connsiteY91-3538" fmla="*/ 4408608 h 6046908"/>
              <a:gd name="connsiteX92-3539" fmla="*/ 3551866 w 4527226"/>
              <a:gd name="connsiteY92-3540" fmla="*/ 4644828 h 6046908"/>
              <a:gd name="connsiteX93-3541" fmla="*/ 3887146 w 4527226"/>
              <a:gd name="connsiteY93-3542" fmla="*/ 5025828 h 6046908"/>
              <a:gd name="connsiteX94-3543" fmla="*/ 4100506 w 4527226"/>
              <a:gd name="connsiteY94-3544" fmla="*/ 5300148 h 6046908"/>
              <a:gd name="connsiteX95-3545" fmla="*/ 4367206 w 4527226"/>
              <a:gd name="connsiteY95-3546" fmla="*/ 5726868 h 6046908"/>
              <a:gd name="connsiteX96-3547" fmla="*/ 4527226 w 4527226"/>
              <a:gd name="connsiteY96-3548" fmla="*/ 6046908 h 6046908"/>
              <a:gd name="connsiteX0-3549" fmla="*/ 701986 w 4527226"/>
              <a:gd name="connsiteY0-3550" fmla="*/ 5071548 h 6046908"/>
              <a:gd name="connsiteX1-3551" fmla="*/ 717226 w 4527226"/>
              <a:gd name="connsiteY1-3552" fmla="*/ 5063928 h 6046908"/>
              <a:gd name="connsiteX2-3553" fmla="*/ 709606 w 4527226"/>
              <a:gd name="connsiteY2-3554" fmla="*/ 5025828 h 6046908"/>
              <a:gd name="connsiteX3-3555" fmla="*/ 701986 w 4527226"/>
              <a:gd name="connsiteY3-3556" fmla="*/ 5002968 h 6046908"/>
              <a:gd name="connsiteX4-3557" fmla="*/ 968686 w 4527226"/>
              <a:gd name="connsiteY4-3558" fmla="*/ 4682928 h 6046908"/>
              <a:gd name="connsiteX5-3559" fmla="*/ 961066 w 4527226"/>
              <a:gd name="connsiteY5-3560" fmla="*/ 4644828 h 6046908"/>
              <a:gd name="connsiteX6-3561" fmla="*/ 1342066 w 4527226"/>
              <a:gd name="connsiteY6-3562" fmla="*/ 4172388 h 6046908"/>
              <a:gd name="connsiteX7-3563" fmla="*/ 1258246 w 4527226"/>
              <a:gd name="connsiteY7-3564" fmla="*/ 4012368 h 6046908"/>
              <a:gd name="connsiteX8-3565" fmla="*/ 1204906 w 4527226"/>
              <a:gd name="connsiteY8-3566" fmla="*/ 3928548 h 6046908"/>
              <a:gd name="connsiteX9-3567" fmla="*/ 1174426 w 4527226"/>
              <a:gd name="connsiteY9-3568" fmla="*/ 3768528 h 6046908"/>
              <a:gd name="connsiteX10-3569" fmla="*/ 1151566 w 4527226"/>
              <a:gd name="connsiteY10-3570" fmla="*/ 3699948 h 6046908"/>
              <a:gd name="connsiteX11-3571" fmla="*/ 1143946 w 4527226"/>
              <a:gd name="connsiteY11-3572" fmla="*/ 3669468 h 6046908"/>
              <a:gd name="connsiteX12-3573" fmla="*/ 1067746 w 4527226"/>
              <a:gd name="connsiteY12-3574" fmla="*/ 3661848 h 6046908"/>
              <a:gd name="connsiteX13-3575" fmla="*/ 938206 w 4527226"/>
              <a:gd name="connsiteY13-3576" fmla="*/ 3669468 h 6046908"/>
              <a:gd name="connsiteX14-3577" fmla="*/ 831526 w 4527226"/>
              <a:gd name="connsiteY14-3578" fmla="*/ 3692328 h 6046908"/>
              <a:gd name="connsiteX15-3579" fmla="*/ 610546 w 4527226"/>
              <a:gd name="connsiteY15-3580" fmla="*/ 3738048 h 6046908"/>
              <a:gd name="connsiteX16-3581" fmla="*/ 389566 w 4527226"/>
              <a:gd name="connsiteY16-3582" fmla="*/ 3638988 h 6046908"/>
              <a:gd name="connsiteX17-3583" fmla="*/ 381946 w 4527226"/>
              <a:gd name="connsiteY17-3584" fmla="*/ 3326568 h 6046908"/>
              <a:gd name="connsiteX18-3585" fmla="*/ 420046 w 4527226"/>
              <a:gd name="connsiteY18-3586" fmla="*/ 3227508 h 6046908"/>
              <a:gd name="connsiteX19-3587" fmla="*/ 389566 w 4527226"/>
              <a:gd name="connsiteY19-3588" fmla="*/ 3166548 h 6046908"/>
              <a:gd name="connsiteX20-3589" fmla="*/ 351466 w 4527226"/>
              <a:gd name="connsiteY20-3590" fmla="*/ 3105588 h 6046908"/>
              <a:gd name="connsiteX21-3591" fmla="*/ 397186 w 4527226"/>
              <a:gd name="connsiteY21-3592" fmla="*/ 3021768 h 6046908"/>
              <a:gd name="connsiteX22-3593" fmla="*/ 488626 w 4527226"/>
              <a:gd name="connsiteY22-3594" fmla="*/ 2998908 h 6046908"/>
              <a:gd name="connsiteX23-3595" fmla="*/ 471956 w 4527226"/>
              <a:gd name="connsiteY23-3596" fmla="*/ 2942709 h 6046908"/>
              <a:gd name="connsiteX24-3597" fmla="*/ 435286 w 4527226"/>
              <a:gd name="connsiteY24-3598" fmla="*/ 2930328 h 6046908"/>
              <a:gd name="connsiteX25-3599" fmla="*/ 389566 w 4527226"/>
              <a:gd name="connsiteY25-3600" fmla="*/ 2930328 h 6046908"/>
              <a:gd name="connsiteX26-3601" fmla="*/ 314000 w 4527226"/>
              <a:gd name="connsiteY26-3602" fmla="*/ 2893495 h 6046908"/>
              <a:gd name="connsiteX27-3603" fmla="*/ 320986 w 4527226"/>
              <a:gd name="connsiteY27-3604" fmla="*/ 2846508 h 6046908"/>
              <a:gd name="connsiteX28-3605" fmla="*/ 328606 w 4527226"/>
              <a:gd name="connsiteY28-3606" fmla="*/ 2793168 h 6046908"/>
              <a:gd name="connsiteX29-3607" fmla="*/ 313366 w 4527226"/>
              <a:gd name="connsiteY29-3608" fmla="*/ 2732208 h 6046908"/>
              <a:gd name="connsiteX30-3609" fmla="*/ 267646 w 4527226"/>
              <a:gd name="connsiteY30-3610" fmla="*/ 2671248 h 6046908"/>
              <a:gd name="connsiteX31-3611" fmla="*/ 176206 w 4527226"/>
              <a:gd name="connsiteY31-3612" fmla="*/ 2656008 h 6046908"/>
              <a:gd name="connsiteX32-3613" fmla="*/ 54286 w 4527226"/>
              <a:gd name="connsiteY32-3614" fmla="*/ 2610288 h 6046908"/>
              <a:gd name="connsiteX33-3615" fmla="*/ 7931 w 4527226"/>
              <a:gd name="connsiteY33-3616" fmla="*/ 2563298 h 6046908"/>
              <a:gd name="connsiteX34-3617" fmla="*/ 8566 w 4527226"/>
              <a:gd name="connsiteY34-3618" fmla="*/ 2488368 h 6046908"/>
              <a:gd name="connsiteX35-3619" fmla="*/ 92386 w 4527226"/>
              <a:gd name="connsiteY35-3620" fmla="*/ 2335968 h 6046908"/>
              <a:gd name="connsiteX36-3621" fmla="*/ 221926 w 4527226"/>
              <a:gd name="connsiteY36-3622" fmla="*/ 2175948 h 6046908"/>
              <a:gd name="connsiteX37-3623" fmla="*/ 282886 w 4527226"/>
              <a:gd name="connsiteY37-3624" fmla="*/ 2084508 h 6046908"/>
              <a:gd name="connsiteX38-3625" fmla="*/ 328606 w 4527226"/>
              <a:gd name="connsiteY38-3626" fmla="*/ 1977828 h 6046908"/>
              <a:gd name="connsiteX39-3627" fmla="*/ 359086 w 4527226"/>
              <a:gd name="connsiteY39-3628" fmla="*/ 1871148 h 6046908"/>
              <a:gd name="connsiteX40-3629" fmla="*/ 374326 w 4527226"/>
              <a:gd name="connsiteY40-3630" fmla="*/ 1810188 h 6046908"/>
              <a:gd name="connsiteX41-3631" fmla="*/ 343846 w 4527226"/>
              <a:gd name="connsiteY41-3632" fmla="*/ 1756848 h 6046908"/>
              <a:gd name="connsiteX42-3633" fmla="*/ 328606 w 4527226"/>
              <a:gd name="connsiteY42-3634" fmla="*/ 1680648 h 6046908"/>
              <a:gd name="connsiteX43-3635" fmla="*/ 412426 w 4527226"/>
              <a:gd name="connsiteY43-3636" fmla="*/ 1474908 h 6046908"/>
              <a:gd name="connsiteX44-3637" fmla="*/ 442906 w 4527226"/>
              <a:gd name="connsiteY44-3638" fmla="*/ 1307268 h 6046908"/>
              <a:gd name="connsiteX45-3639" fmla="*/ 465766 w 4527226"/>
              <a:gd name="connsiteY45-3640" fmla="*/ 1192968 h 6046908"/>
              <a:gd name="connsiteX46-3641" fmla="*/ 503866 w 4527226"/>
              <a:gd name="connsiteY46-3642" fmla="*/ 1055808 h 6046908"/>
              <a:gd name="connsiteX47-3643" fmla="*/ 557206 w 4527226"/>
              <a:gd name="connsiteY47-3644" fmla="*/ 888168 h 6046908"/>
              <a:gd name="connsiteX48-3645" fmla="*/ 503866 w 4527226"/>
              <a:gd name="connsiteY48-3646" fmla="*/ 888168 h 6046908"/>
              <a:gd name="connsiteX49-3647" fmla="*/ 412426 w 4527226"/>
              <a:gd name="connsiteY49-3648" fmla="*/ 834828 h 6046908"/>
              <a:gd name="connsiteX50-3649" fmla="*/ 328606 w 4527226"/>
              <a:gd name="connsiteY50-3650" fmla="*/ 789108 h 6046908"/>
              <a:gd name="connsiteX51-3651" fmla="*/ 260026 w 4527226"/>
              <a:gd name="connsiteY51-3652" fmla="*/ 773868 h 6046908"/>
              <a:gd name="connsiteX52-3653" fmla="*/ 214306 w 4527226"/>
              <a:gd name="connsiteY52-3654" fmla="*/ 751008 h 6046908"/>
              <a:gd name="connsiteX53-3655" fmla="*/ 260026 w 4527226"/>
              <a:gd name="connsiteY53-3656" fmla="*/ 674808 h 6046908"/>
              <a:gd name="connsiteX54-3657" fmla="*/ 374326 w 4527226"/>
              <a:gd name="connsiteY54-3658" fmla="*/ 606228 h 6046908"/>
              <a:gd name="connsiteX55-3659" fmla="*/ 557206 w 4527226"/>
              <a:gd name="connsiteY55-3660" fmla="*/ 507168 h 6046908"/>
              <a:gd name="connsiteX56-3661" fmla="*/ 656266 w 4527226"/>
              <a:gd name="connsiteY56-3662" fmla="*/ 423348 h 6046908"/>
              <a:gd name="connsiteX57-3663" fmla="*/ 892486 w 4527226"/>
              <a:gd name="connsiteY57-3664" fmla="*/ 232848 h 6046908"/>
              <a:gd name="connsiteX58-3665" fmla="*/ 1174426 w 4527226"/>
              <a:gd name="connsiteY58-3666" fmla="*/ 80448 h 6046908"/>
              <a:gd name="connsiteX59-3667" fmla="*/ 1593526 w 4527226"/>
              <a:gd name="connsiteY59-3668" fmla="*/ 11868 h 6046908"/>
              <a:gd name="connsiteX60-3669" fmla="*/ 1944046 w 4527226"/>
              <a:gd name="connsiteY60-3670" fmla="*/ 4248 h 6046908"/>
              <a:gd name="connsiteX61-3671" fmla="*/ 2172646 w 4527226"/>
              <a:gd name="connsiteY61-3672" fmla="*/ 4248 h 6046908"/>
              <a:gd name="connsiteX62-3673" fmla="*/ 2393626 w 4527226"/>
              <a:gd name="connsiteY62-3674" fmla="*/ 57588 h 6046908"/>
              <a:gd name="connsiteX63-3675" fmla="*/ 2667946 w 4527226"/>
              <a:gd name="connsiteY63-3676" fmla="*/ 133788 h 6046908"/>
              <a:gd name="connsiteX64-3677" fmla="*/ 2820346 w 4527226"/>
              <a:gd name="connsiteY64-3678" fmla="*/ 202368 h 6046908"/>
              <a:gd name="connsiteX65-3679" fmla="*/ 3102286 w 4527226"/>
              <a:gd name="connsiteY65-3680" fmla="*/ 400488 h 6046908"/>
              <a:gd name="connsiteX66-3681" fmla="*/ 3285166 w 4527226"/>
              <a:gd name="connsiteY66-3682" fmla="*/ 651948 h 6046908"/>
              <a:gd name="connsiteX67-3683" fmla="*/ 3407086 w 4527226"/>
              <a:gd name="connsiteY67-3684" fmla="*/ 918648 h 6046908"/>
              <a:gd name="connsiteX68-3685" fmla="*/ 3475666 w 4527226"/>
              <a:gd name="connsiteY68-3686" fmla="*/ 1238688 h 6046908"/>
              <a:gd name="connsiteX69-3687" fmla="*/ 3506146 w 4527226"/>
              <a:gd name="connsiteY69-3688" fmla="*/ 1543488 h 6046908"/>
              <a:gd name="connsiteX70-3689" fmla="*/ 3506146 w 4527226"/>
              <a:gd name="connsiteY70-3690" fmla="*/ 1962588 h 6046908"/>
              <a:gd name="connsiteX71-3691" fmla="*/ 3338506 w 4527226"/>
              <a:gd name="connsiteY71-3692" fmla="*/ 2305488 h 6046908"/>
              <a:gd name="connsiteX72-3693" fmla="*/ 3254686 w 4527226"/>
              <a:gd name="connsiteY72-3694" fmla="*/ 2473128 h 6046908"/>
              <a:gd name="connsiteX73-3695" fmla="*/ 3132766 w 4527226"/>
              <a:gd name="connsiteY73-3696" fmla="*/ 2663628 h 6046908"/>
              <a:gd name="connsiteX74-3697" fmla="*/ 3071806 w 4527226"/>
              <a:gd name="connsiteY74-3698" fmla="*/ 2838888 h 6046908"/>
              <a:gd name="connsiteX75-3699" fmla="*/ 3064186 w 4527226"/>
              <a:gd name="connsiteY75-3700" fmla="*/ 2915088 h 6046908"/>
              <a:gd name="connsiteX76-3701" fmla="*/ 3018466 w 4527226"/>
              <a:gd name="connsiteY76-3702" fmla="*/ 3014148 h 6046908"/>
              <a:gd name="connsiteX77-3703" fmla="*/ 2980366 w 4527226"/>
              <a:gd name="connsiteY77-3704" fmla="*/ 3082728 h 6046908"/>
              <a:gd name="connsiteX78-3705" fmla="*/ 2957506 w 4527226"/>
              <a:gd name="connsiteY78-3706" fmla="*/ 3120828 h 6046908"/>
              <a:gd name="connsiteX79-3707" fmla="*/ 2957506 w 4527226"/>
              <a:gd name="connsiteY79-3708" fmla="*/ 3555168 h 6046908"/>
              <a:gd name="connsiteX80-3709" fmla="*/ 3010846 w 4527226"/>
              <a:gd name="connsiteY80-3710" fmla="*/ 3539928 h 6046908"/>
              <a:gd name="connsiteX81-3711" fmla="*/ 3109906 w 4527226"/>
              <a:gd name="connsiteY81-3712" fmla="*/ 3570408 h 6046908"/>
              <a:gd name="connsiteX82-3713" fmla="*/ 3140386 w 4527226"/>
              <a:gd name="connsiteY82-3714" fmla="*/ 3631368 h 6046908"/>
              <a:gd name="connsiteX83-3715" fmla="*/ 3117526 w 4527226"/>
              <a:gd name="connsiteY83-3716" fmla="*/ 3738048 h 6046908"/>
              <a:gd name="connsiteX84-3717" fmla="*/ 3125146 w 4527226"/>
              <a:gd name="connsiteY84-3718" fmla="*/ 4103808 h 6046908"/>
              <a:gd name="connsiteX85-3719" fmla="*/ 3163246 w 4527226"/>
              <a:gd name="connsiteY85-3720" fmla="*/ 4157148 h 6046908"/>
              <a:gd name="connsiteX86-3721" fmla="*/ 3201346 w 4527226"/>
              <a:gd name="connsiteY86-3722" fmla="*/ 4164768 h 6046908"/>
              <a:gd name="connsiteX87-3723" fmla="*/ 3231826 w 4527226"/>
              <a:gd name="connsiteY87-3724" fmla="*/ 4172388 h 6046908"/>
              <a:gd name="connsiteX88-3725" fmla="*/ 3285166 w 4527226"/>
              <a:gd name="connsiteY88-3726" fmla="*/ 4294308 h 6046908"/>
              <a:gd name="connsiteX89-3727" fmla="*/ 3300406 w 4527226"/>
              <a:gd name="connsiteY89-3728" fmla="*/ 4347648 h 6046908"/>
              <a:gd name="connsiteX90-3729" fmla="*/ 3330886 w 4527226"/>
              <a:gd name="connsiteY90-3730" fmla="*/ 4408608 h 6046908"/>
              <a:gd name="connsiteX91-3731" fmla="*/ 3551866 w 4527226"/>
              <a:gd name="connsiteY91-3732" fmla="*/ 4644828 h 6046908"/>
              <a:gd name="connsiteX92-3733" fmla="*/ 3887146 w 4527226"/>
              <a:gd name="connsiteY92-3734" fmla="*/ 5025828 h 6046908"/>
              <a:gd name="connsiteX93-3735" fmla="*/ 4100506 w 4527226"/>
              <a:gd name="connsiteY93-3736" fmla="*/ 5300148 h 6046908"/>
              <a:gd name="connsiteX94-3737" fmla="*/ 4367206 w 4527226"/>
              <a:gd name="connsiteY94-3738" fmla="*/ 5726868 h 6046908"/>
              <a:gd name="connsiteX95-3739" fmla="*/ 4527226 w 4527226"/>
              <a:gd name="connsiteY95-3740" fmla="*/ 6046908 h 6046908"/>
              <a:gd name="connsiteX0-3741" fmla="*/ 717226 w 4527226"/>
              <a:gd name="connsiteY0-3742" fmla="*/ 5063928 h 6046908"/>
              <a:gd name="connsiteX1-3743" fmla="*/ 709606 w 4527226"/>
              <a:gd name="connsiteY1-3744" fmla="*/ 5025828 h 6046908"/>
              <a:gd name="connsiteX2-3745" fmla="*/ 701986 w 4527226"/>
              <a:gd name="connsiteY2-3746" fmla="*/ 5002968 h 6046908"/>
              <a:gd name="connsiteX3-3747" fmla="*/ 968686 w 4527226"/>
              <a:gd name="connsiteY3-3748" fmla="*/ 4682928 h 6046908"/>
              <a:gd name="connsiteX4-3749" fmla="*/ 961066 w 4527226"/>
              <a:gd name="connsiteY4-3750" fmla="*/ 4644828 h 6046908"/>
              <a:gd name="connsiteX5-3751" fmla="*/ 1342066 w 4527226"/>
              <a:gd name="connsiteY5-3752" fmla="*/ 4172388 h 6046908"/>
              <a:gd name="connsiteX6-3753" fmla="*/ 1258246 w 4527226"/>
              <a:gd name="connsiteY6-3754" fmla="*/ 4012368 h 6046908"/>
              <a:gd name="connsiteX7-3755" fmla="*/ 1204906 w 4527226"/>
              <a:gd name="connsiteY7-3756" fmla="*/ 3928548 h 6046908"/>
              <a:gd name="connsiteX8-3757" fmla="*/ 1174426 w 4527226"/>
              <a:gd name="connsiteY8-3758" fmla="*/ 3768528 h 6046908"/>
              <a:gd name="connsiteX9-3759" fmla="*/ 1151566 w 4527226"/>
              <a:gd name="connsiteY9-3760" fmla="*/ 3699948 h 6046908"/>
              <a:gd name="connsiteX10-3761" fmla="*/ 1143946 w 4527226"/>
              <a:gd name="connsiteY10-3762" fmla="*/ 3669468 h 6046908"/>
              <a:gd name="connsiteX11-3763" fmla="*/ 1067746 w 4527226"/>
              <a:gd name="connsiteY11-3764" fmla="*/ 3661848 h 6046908"/>
              <a:gd name="connsiteX12-3765" fmla="*/ 938206 w 4527226"/>
              <a:gd name="connsiteY12-3766" fmla="*/ 3669468 h 6046908"/>
              <a:gd name="connsiteX13-3767" fmla="*/ 831526 w 4527226"/>
              <a:gd name="connsiteY13-3768" fmla="*/ 3692328 h 6046908"/>
              <a:gd name="connsiteX14-3769" fmla="*/ 610546 w 4527226"/>
              <a:gd name="connsiteY14-3770" fmla="*/ 3738048 h 6046908"/>
              <a:gd name="connsiteX15-3771" fmla="*/ 389566 w 4527226"/>
              <a:gd name="connsiteY15-3772" fmla="*/ 3638988 h 6046908"/>
              <a:gd name="connsiteX16-3773" fmla="*/ 381946 w 4527226"/>
              <a:gd name="connsiteY16-3774" fmla="*/ 3326568 h 6046908"/>
              <a:gd name="connsiteX17-3775" fmla="*/ 420046 w 4527226"/>
              <a:gd name="connsiteY17-3776" fmla="*/ 3227508 h 6046908"/>
              <a:gd name="connsiteX18-3777" fmla="*/ 389566 w 4527226"/>
              <a:gd name="connsiteY18-3778" fmla="*/ 3166548 h 6046908"/>
              <a:gd name="connsiteX19-3779" fmla="*/ 351466 w 4527226"/>
              <a:gd name="connsiteY19-3780" fmla="*/ 3105588 h 6046908"/>
              <a:gd name="connsiteX20-3781" fmla="*/ 397186 w 4527226"/>
              <a:gd name="connsiteY20-3782" fmla="*/ 3021768 h 6046908"/>
              <a:gd name="connsiteX21-3783" fmla="*/ 488626 w 4527226"/>
              <a:gd name="connsiteY21-3784" fmla="*/ 2998908 h 6046908"/>
              <a:gd name="connsiteX22-3785" fmla="*/ 471956 w 4527226"/>
              <a:gd name="connsiteY22-3786" fmla="*/ 2942709 h 6046908"/>
              <a:gd name="connsiteX23-3787" fmla="*/ 435286 w 4527226"/>
              <a:gd name="connsiteY23-3788" fmla="*/ 2930328 h 6046908"/>
              <a:gd name="connsiteX24-3789" fmla="*/ 389566 w 4527226"/>
              <a:gd name="connsiteY24-3790" fmla="*/ 2930328 h 6046908"/>
              <a:gd name="connsiteX25-3791" fmla="*/ 314000 w 4527226"/>
              <a:gd name="connsiteY25-3792" fmla="*/ 2893495 h 6046908"/>
              <a:gd name="connsiteX26-3793" fmla="*/ 320986 w 4527226"/>
              <a:gd name="connsiteY26-3794" fmla="*/ 2846508 h 6046908"/>
              <a:gd name="connsiteX27-3795" fmla="*/ 328606 w 4527226"/>
              <a:gd name="connsiteY27-3796" fmla="*/ 2793168 h 6046908"/>
              <a:gd name="connsiteX28-3797" fmla="*/ 313366 w 4527226"/>
              <a:gd name="connsiteY28-3798" fmla="*/ 2732208 h 6046908"/>
              <a:gd name="connsiteX29-3799" fmla="*/ 267646 w 4527226"/>
              <a:gd name="connsiteY29-3800" fmla="*/ 2671248 h 6046908"/>
              <a:gd name="connsiteX30-3801" fmla="*/ 176206 w 4527226"/>
              <a:gd name="connsiteY30-3802" fmla="*/ 2656008 h 6046908"/>
              <a:gd name="connsiteX31-3803" fmla="*/ 54286 w 4527226"/>
              <a:gd name="connsiteY31-3804" fmla="*/ 2610288 h 6046908"/>
              <a:gd name="connsiteX32-3805" fmla="*/ 7931 w 4527226"/>
              <a:gd name="connsiteY32-3806" fmla="*/ 2563298 h 6046908"/>
              <a:gd name="connsiteX33-3807" fmla="*/ 8566 w 4527226"/>
              <a:gd name="connsiteY33-3808" fmla="*/ 2488368 h 6046908"/>
              <a:gd name="connsiteX34-3809" fmla="*/ 92386 w 4527226"/>
              <a:gd name="connsiteY34-3810" fmla="*/ 2335968 h 6046908"/>
              <a:gd name="connsiteX35-3811" fmla="*/ 221926 w 4527226"/>
              <a:gd name="connsiteY35-3812" fmla="*/ 2175948 h 6046908"/>
              <a:gd name="connsiteX36-3813" fmla="*/ 282886 w 4527226"/>
              <a:gd name="connsiteY36-3814" fmla="*/ 2084508 h 6046908"/>
              <a:gd name="connsiteX37-3815" fmla="*/ 328606 w 4527226"/>
              <a:gd name="connsiteY37-3816" fmla="*/ 1977828 h 6046908"/>
              <a:gd name="connsiteX38-3817" fmla="*/ 359086 w 4527226"/>
              <a:gd name="connsiteY38-3818" fmla="*/ 1871148 h 6046908"/>
              <a:gd name="connsiteX39-3819" fmla="*/ 374326 w 4527226"/>
              <a:gd name="connsiteY39-3820" fmla="*/ 1810188 h 6046908"/>
              <a:gd name="connsiteX40-3821" fmla="*/ 343846 w 4527226"/>
              <a:gd name="connsiteY40-3822" fmla="*/ 1756848 h 6046908"/>
              <a:gd name="connsiteX41-3823" fmla="*/ 328606 w 4527226"/>
              <a:gd name="connsiteY41-3824" fmla="*/ 1680648 h 6046908"/>
              <a:gd name="connsiteX42-3825" fmla="*/ 412426 w 4527226"/>
              <a:gd name="connsiteY42-3826" fmla="*/ 1474908 h 6046908"/>
              <a:gd name="connsiteX43-3827" fmla="*/ 442906 w 4527226"/>
              <a:gd name="connsiteY43-3828" fmla="*/ 1307268 h 6046908"/>
              <a:gd name="connsiteX44-3829" fmla="*/ 465766 w 4527226"/>
              <a:gd name="connsiteY44-3830" fmla="*/ 1192968 h 6046908"/>
              <a:gd name="connsiteX45-3831" fmla="*/ 503866 w 4527226"/>
              <a:gd name="connsiteY45-3832" fmla="*/ 1055808 h 6046908"/>
              <a:gd name="connsiteX46-3833" fmla="*/ 557206 w 4527226"/>
              <a:gd name="connsiteY46-3834" fmla="*/ 888168 h 6046908"/>
              <a:gd name="connsiteX47-3835" fmla="*/ 503866 w 4527226"/>
              <a:gd name="connsiteY47-3836" fmla="*/ 888168 h 6046908"/>
              <a:gd name="connsiteX48-3837" fmla="*/ 412426 w 4527226"/>
              <a:gd name="connsiteY48-3838" fmla="*/ 834828 h 6046908"/>
              <a:gd name="connsiteX49-3839" fmla="*/ 328606 w 4527226"/>
              <a:gd name="connsiteY49-3840" fmla="*/ 789108 h 6046908"/>
              <a:gd name="connsiteX50-3841" fmla="*/ 260026 w 4527226"/>
              <a:gd name="connsiteY50-3842" fmla="*/ 773868 h 6046908"/>
              <a:gd name="connsiteX51-3843" fmla="*/ 214306 w 4527226"/>
              <a:gd name="connsiteY51-3844" fmla="*/ 751008 h 6046908"/>
              <a:gd name="connsiteX52-3845" fmla="*/ 260026 w 4527226"/>
              <a:gd name="connsiteY52-3846" fmla="*/ 674808 h 6046908"/>
              <a:gd name="connsiteX53-3847" fmla="*/ 374326 w 4527226"/>
              <a:gd name="connsiteY53-3848" fmla="*/ 606228 h 6046908"/>
              <a:gd name="connsiteX54-3849" fmla="*/ 557206 w 4527226"/>
              <a:gd name="connsiteY54-3850" fmla="*/ 507168 h 6046908"/>
              <a:gd name="connsiteX55-3851" fmla="*/ 656266 w 4527226"/>
              <a:gd name="connsiteY55-3852" fmla="*/ 423348 h 6046908"/>
              <a:gd name="connsiteX56-3853" fmla="*/ 892486 w 4527226"/>
              <a:gd name="connsiteY56-3854" fmla="*/ 232848 h 6046908"/>
              <a:gd name="connsiteX57-3855" fmla="*/ 1174426 w 4527226"/>
              <a:gd name="connsiteY57-3856" fmla="*/ 80448 h 6046908"/>
              <a:gd name="connsiteX58-3857" fmla="*/ 1593526 w 4527226"/>
              <a:gd name="connsiteY58-3858" fmla="*/ 11868 h 6046908"/>
              <a:gd name="connsiteX59-3859" fmla="*/ 1944046 w 4527226"/>
              <a:gd name="connsiteY59-3860" fmla="*/ 4248 h 6046908"/>
              <a:gd name="connsiteX60-3861" fmla="*/ 2172646 w 4527226"/>
              <a:gd name="connsiteY60-3862" fmla="*/ 4248 h 6046908"/>
              <a:gd name="connsiteX61-3863" fmla="*/ 2393626 w 4527226"/>
              <a:gd name="connsiteY61-3864" fmla="*/ 57588 h 6046908"/>
              <a:gd name="connsiteX62-3865" fmla="*/ 2667946 w 4527226"/>
              <a:gd name="connsiteY62-3866" fmla="*/ 133788 h 6046908"/>
              <a:gd name="connsiteX63-3867" fmla="*/ 2820346 w 4527226"/>
              <a:gd name="connsiteY63-3868" fmla="*/ 202368 h 6046908"/>
              <a:gd name="connsiteX64-3869" fmla="*/ 3102286 w 4527226"/>
              <a:gd name="connsiteY64-3870" fmla="*/ 400488 h 6046908"/>
              <a:gd name="connsiteX65-3871" fmla="*/ 3285166 w 4527226"/>
              <a:gd name="connsiteY65-3872" fmla="*/ 651948 h 6046908"/>
              <a:gd name="connsiteX66-3873" fmla="*/ 3407086 w 4527226"/>
              <a:gd name="connsiteY66-3874" fmla="*/ 918648 h 6046908"/>
              <a:gd name="connsiteX67-3875" fmla="*/ 3475666 w 4527226"/>
              <a:gd name="connsiteY67-3876" fmla="*/ 1238688 h 6046908"/>
              <a:gd name="connsiteX68-3877" fmla="*/ 3506146 w 4527226"/>
              <a:gd name="connsiteY68-3878" fmla="*/ 1543488 h 6046908"/>
              <a:gd name="connsiteX69-3879" fmla="*/ 3506146 w 4527226"/>
              <a:gd name="connsiteY69-3880" fmla="*/ 1962588 h 6046908"/>
              <a:gd name="connsiteX70-3881" fmla="*/ 3338506 w 4527226"/>
              <a:gd name="connsiteY70-3882" fmla="*/ 2305488 h 6046908"/>
              <a:gd name="connsiteX71-3883" fmla="*/ 3254686 w 4527226"/>
              <a:gd name="connsiteY71-3884" fmla="*/ 2473128 h 6046908"/>
              <a:gd name="connsiteX72-3885" fmla="*/ 3132766 w 4527226"/>
              <a:gd name="connsiteY72-3886" fmla="*/ 2663628 h 6046908"/>
              <a:gd name="connsiteX73-3887" fmla="*/ 3071806 w 4527226"/>
              <a:gd name="connsiteY73-3888" fmla="*/ 2838888 h 6046908"/>
              <a:gd name="connsiteX74-3889" fmla="*/ 3064186 w 4527226"/>
              <a:gd name="connsiteY74-3890" fmla="*/ 2915088 h 6046908"/>
              <a:gd name="connsiteX75-3891" fmla="*/ 3018466 w 4527226"/>
              <a:gd name="connsiteY75-3892" fmla="*/ 3014148 h 6046908"/>
              <a:gd name="connsiteX76-3893" fmla="*/ 2980366 w 4527226"/>
              <a:gd name="connsiteY76-3894" fmla="*/ 3082728 h 6046908"/>
              <a:gd name="connsiteX77-3895" fmla="*/ 2957506 w 4527226"/>
              <a:gd name="connsiteY77-3896" fmla="*/ 3120828 h 6046908"/>
              <a:gd name="connsiteX78-3897" fmla="*/ 2957506 w 4527226"/>
              <a:gd name="connsiteY78-3898" fmla="*/ 3555168 h 6046908"/>
              <a:gd name="connsiteX79-3899" fmla="*/ 3010846 w 4527226"/>
              <a:gd name="connsiteY79-3900" fmla="*/ 3539928 h 6046908"/>
              <a:gd name="connsiteX80-3901" fmla="*/ 3109906 w 4527226"/>
              <a:gd name="connsiteY80-3902" fmla="*/ 3570408 h 6046908"/>
              <a:gd name="connsiteX81-3903" fmla="*/ 3140386 w 4527226"/>
              <a:gd name="connsiteY81-3904" fmla="*/ 3631368 h 6046908"/>
              <a:gd name="connsiteX82-3905" fmla="*/ 3117526 w 4527226"/>
              <a:gd name="connsiteY82-3906" fmla="*/ 3738048 h 6046908"/>
              <a:gd name="connsiteX83-3907" fmla="*/ 3125146 w 4527226"/>
              <a:gd name="connsiteY83-3908" fmla="*/ 4103808 h 6046908"/>
              <a:gd name="connsiteX84-3909" fmla="*/ 3163246 w 4527226"/>
              <a:gd name="connsiteY84-3910" fmla="*/ 4157148 h 6046908"/>
              <a:gd name="connsiteX85-3911" fmla="*/ 3201346 w 4527226"/>
              <a:gd name="connsiteY85-3912" fmla="*/ 4164768 h 6046908"/>
              <a:gd name="connsiteX86-3913" fmla="*/ 3231826 w 4527226"/>
              <a:gd name="connsiteY86-3914" fmla="*/ 4172388 h 6046908"/>
              <a:gd name="connsiteX87-3915" fmla="*/ 3285166 w 4527226"/>
              <a:gd name="connsiteY87-3916" fmla="*/ 4294308 h 6046908"/>
              <a:gd name="connsiteX88-3917" fmla="*/ 3300406 w 4527226"/>
              <a:gd name="connsiteY88-3918" fmla="*/ 4347648 h 6046908"/>
              <a:gd name="connsiteX89-3919" fmla="*/ 3330886 w 4527226"/>
              <a:gd name="connsiteY89-3920" fmla="*/ 4408608 h 6046908"/>
              <a:gd name="connsiteX90-3921" fmla="*/ 3551866 w 4527226"/>
              <a:gd name="connsiteY90-3922" fmla="*/ 4644828 h 6046908"/>
              <a:gd name="connsiteX91-3923" fmla="*/ 3887146 w 4527226"/>
              <a:gd name="connsiteY91-3924" fmla="*/ 5025828 h 6046908"/>
              <a:gd name="connsiteX92-3925" fmla="*/ 4100506 w 4527226"/>
              <a:gd name="connsiteY92-3926" fmla="*/ 5300148 h 6046908"/>
              <a:gd name="connsiteX93-3927" fmla="*/ 4367206 w 4527226"/>
              <a:gd name="connsiteY93-3928" fmla="*/ 5726868 h 6046908"/>
              <a:gd name="connsiteX94-3929" fmla="*/ 4527226 w 4527226"/>
              <a:gd name="connsiteY94-3930" fmla="*/ 6046908 h 6046908"/>
              <a:gd name="connsiteX0-3931" fmla="*/ 709606 w 4527226"/>
              <a:gd name="connsiteY0-3932" fmla="*/ 5025828 h 6046908"/>
              <a:gd name="connsiteX1-3933" fmla="*/ 701986 w 4527226"/>
              <a:gd name="connsiteY1-3934" fmla="*/ 5002968 h 6046908"/>
              <a:gd name="connsiteX2-3935" fmla="*/ 968686 w 4527226"/>
              <a:gd name="connsiteY2-3936" fmla="*/ 4682928 h 6046908"/>
              <a:gd name="connsiteX3-3937" fmla="*/ 961066 w 4527226"/>
              <a:gd name="connsiteY3-3938" fmla="*/ 4644828 h 6046908"/>
              <a:gd name="connsiteX4-3939" fmla="*/ 1342066 w 4527226"/>
              <a:gd name="connsiteY4-3940" fmla="*/ 4172388 h 6046908"/>
              <a:gd name="connsiteX5-3941" fmla="*/ 1258246 w 4527226"/>
              <a:gd name="connsiteY5-3942" fmla="*/ 4012368 h 6046908"/>
              <a:gd name="connsiteX6-3943" fmla="*/ 1204906 w 4527226"/>
              <a:gd name="connsiteY6-3944" fmla="*/ 3928548 h 6046908"/>
              <a:gd name="connsiteX7-3945" fmla="*/ 1174426 w 4527226"/>
              <a:gd name="connsiteY7-3946" fmla="*/ 3768528 h 6046908"/>
              <a:gd name="connsiteX8-3947" fmla="*/ 1151566 w 4527226"/>
              <a:gd name="connsiteY8-3948" fmla="*/ 3699948 h 6046908"/>
              <a:gd name="connsiteX9-3949" fmla="*/ 1143946 w 4527226"/>
              <a:gd name="connsiteY9-3950" fmla="*/ 3669468 h 6046908"/>
              <a:gd name="connsiteX10-3951" fmla="*/ 1067746 w 4527226"/>
              <a:gd name="connsiteY10-3952" fmla="*/ 3661848 h 6046908"/>
              <a:gd name="connsiteX11-3953" fmla="*/ 938206 w 4527226"/>
              <a:gd name="connsiteY11-3954" fmla="*/ 3669468 h 6046908"/>
              <a:gd name="connsiteX12-3955" fmla="*/ 831526 w 4527226"/>
              <a:gd name="connsiteY12-3956" fmla="*/ 3692328 h 6046908"/>
              <a:gd name="connsiteX13-3957" fmla="*/ 610546 w 4527226"/>
              <a:gd name="connsiteY13-3958" fmla="*/ 3738048 h 6046908"/>
              <a:gd name="connsiteX14-3959" fmla="*/ 389566 w 4527226"/>
              <a:gd name="connsiteY14-3960" fmla="*/ 3638988 h 6046908"/>
              <a:gd name="connsiteX15-3961" fmla="*/ 381946 w 4527226"/>
              <a:gd name="connsiteY15-3962" fmla="*/ 3326568 h 6046908"/>
              <a:gd name="connsiteX16-3963" fmla="*/ 420046 w 4527226"/>
              <a:gd name="connsiteY16-3964" fmla="*/ 3227508 h 6046908"/>
              <a:gd name="connsiteX17-3965" fmla="*/ 389566 w 4527226"/>
              <a:gd name="connsiteY17-3966" fmla="*/ 3166548 h 6046908"/>
              <a:gd name="connsiteX18-3967" fmla="*/ 351466 w 4527226"/>
              <a:gd name="connsiteY18-3968" fmla="*/ 3105588 h 6046908"/>
              <a:gd name="connsiteX19-3969" fmla="*/ 397186 w 4527226"/>
              <a:gd name="connsiteY19-3970" fmla="*/ 3021768 h 6046908"/>
              <a:gd name="connsiteX20-3971" fmla="*/ 488626 w 4527226"/>
              <a:gd name="connsiteY20-3972" fmla="*/ 2998908 h 6046908"/>
              <a:gd name="connsiteX21-3973" fmla="*/ 471956 w 4527226"/>
              <a:gd name="connsiteY21-3974" fmla="*/ 2942709 h 6046908"/>
              <a:gd name="connsiteX22-3975" fmla="*/ 435286 w 4527226"/>
              <a:gd name="connsiteY22-3976" fmla="*/ 2930328 h 6046908"/>
              <a:gd name="connsiteX23-3977" fmla="*/ 389566 w 4527226"/>
              <a:gd name="connsiteY23-3978" fmla="*/ 2930328 h 6046908"/>
              <a:gd name="connsiteX24-3979" fmla="*/ 314000 w 4527226"/>
              <a:gd name="connsiteY24-3980" fmla="*/ 2893495 h 6046908"/>
              <a:gd name="connsiteX25-3981" fmla="*/ 320986 w 4527226"/>
              <a:gd name="connsiteY25-3982" fmla="*/ 2846508 h 6046908"/>
              <a:gd name="connsiteX26-3983" fmla="*/ 328606 w 4527226"/>
              <a:gd name="connsiteY26-3984" fmla="*/ 2793168 h 6046908"/>
              <a:gd name="connsiteX27-3985" fmla="*/ 313366 w 4527226"/>
              <a:gd name="connsiteY27-3986" fmla="*/ 2732208 h 6046908"/>
              <a:gd name="connsiteX28-3987" fmla="*/ 267646 w 4527226"/>
              <a:gd name="connsiteY28-3988" fmla="*/ 2671248 h 6046908"/>
              <a:gd name="connsiteX29-3989" fmla="*/ 176206 w 4527226"/>
              <a:gd name="connsiteY29-3990" fmla="*/ 2656008 h 6046908"/>
              <a:gd name="connsiteX30-3991" fmla="*/ 54286 w 4527226"/>
              <a:gd name="connsiteY30-3992" fmla="*/ 2610288 h 6046908"/>
              <a:gd name="connsiteX31-3993" fmla="*/ 7931 w 4527226"/>
              <a:gd name="connsiteY31-3994" fmla="*/ 2563298 h 6046908"/>
              <a:gd name="connsiteX32-3995" fmla="*/ 8566 w 4527226"/>
              <a:gd name="connsiteY32-3996" fmla="*/ 2488368 h 6046908"/>
              <a:gd name="connsiteX33-3997" fmla="*/ 92386 w 4527226"/>
              <a:gd name="connsiteY33-3998" fmla="*/ 2335968 h 6046908"/>
              <a:gd name="connsiteX34-3999" fmla="*/ 221926 w 4527226"/>
              <a:gd name="connsiteY34-4000" fmla="*/ 2175948 h 6046908"/>
              <a:gd name="connsiteX35-4001" fmla="*/ 282886 w 4527226"/>
              <a:gd name="connsiteY35-4002" fmla="*/ 2084508 h 6046908"/>
              <a:gd name="connsiteX36-4003" fmla="*/ 328606 w 4527226"/>
              <a:gd name="connsiteY36-4004" fmla="*/ 1977828 h 6046908"/>
              <a:gd name="connsiteX37-4005" fmla="*/ 359086 w 4527226"/>
              <a:gd name="connsiteY37-4006" fmla="*/ 1871148 h 6046908"/>
              <a:gd name="connsiteX38-4007" fmla="*/ 374326 w 4527226"/>
              <a:gd name="connsiteY38-4008" fmla="*/ 1810188 h 6046908"/>
              <a:gd name="connsiteX39-4009" fmla="*/ 343846 w 4527226"/>
              <a:gd name="connsiteY39-4010" fmla="*/ 1756848 h 6046908"/>
              <a:gd name="connsiteX40-4011" fmla="*/ 328606 w 4527226"/>
              <a:gd name="connsiteY40-4012" fmla="*/ 1680648 h 6046908"/>
              <a:gd name="connsiteX41-4013" fmla="*/ 412426 w 4527226"/>
              <a:gd name="connsiteY41-4014" fmla="*/ 1474908 h 6046908"/>
              <a:gd name="connsiteX42-4015" fmla="*/ 442906 w 4527226"/>
              <a:gd name="connsiteY42-4016" fmla="*/ 1307268 h 6046908"/>
              <a:gd name="connsiteX43-4017" fmla="*/ 465766 w 4527226"/>
              <a:gd name="connsiteY43-4018" fmla="*/ 1192968 h 6046908"/>
              <a:gd name="connsiteX44-4019" fmla="*/ 503866 w 4527226"/>
              <a:gd name="connsiteY44-4020" fmla="*/ 1055808 h 6046908"/>
              <a:gd name="connsiteX45-4021" fmla="*/ 557206 w 4527226"/>
              <a:gd name="connsiteY45-4022" fmla="*/ 888168 h 6046908"/>
              <a:gd name="connsiteX46-4023" fmla="*/ 503866 w 4527226"/>
              <a:gd name="connsiteY46-4024" fmla="*/ 888168 h 6046908"/>
              <a:gd name="connsiteX47-4025" fmla="*/ 412426 w 4527226"/>
              <a:gd name="connsiteY47-4026" fmla="*/ 834828 h 6046908"/>
              <a:gd name="connsiteX48-4027" fmla="*/ 328606 w 4527226"/>
              <a:gd name="connsiteY48-4028" fmla="*/ 789108 h 6046908"/>
              <a:gd name="connsiteX49-4029" fmla="*/ 260026 w 4527226"/>
              <a:gd name="connsiteY49-4030" fmla="*/ 773868 h 6046908"/>
              <a:gd name="connsiteX50-4031" fmla="*/ 214306 w 4527226"/>
              <a:gd name="connsiteY50-4032" fmla="*/ 751008 h 6046908"/>
              <a:gd name="connsiteX51-4033" fmla="*/ 260026 w 4527226"/>
              <a:gd name="connsiteY51-4034" fmla="*/ 674808 h 6046908"/>
              <a:gd name="connsiteX52-4035" fmla="*/ 374326 w 4527226"/>
              <a:gd name="connsiteY52-4036" fmla="*/ 606228 h 6046908"/>
              <a:gd name="connsiteX53-4037" fmla="*/ 557206 w 4527226"/>
              <a:gd name="connsiteY53-4038" fmla="*/ 507168 h 6046908"/>
              <a:gd name="connsiteX54-4039" fmla="*/ 656266 w 4527226"/>
              <a:gd name="connsiteY54-4040" fmla="*/ 423348 h 6046908"/>
              <a:gd name="connsiteX55-4041" fmla="*/ 892486 w 4527226"/>
              <a:gd name="connsiteY55-4042" fmla="*/ 232848 h 6046908"/>
              <a:gd name="connsiteX56-4043" fmla="*/ 1174426 w 4527226"/>
              <a:gd name="connsiteY56-4044" fmla="*/ 80448 h 6046908"/>
              <a:gd name="connsiteX57-4045" fmla="*/ 1593526 w 4527226"/>
              <a:gd name="connsiteY57-4046" fmla="*/ 11868 h 6046908"/>
              <a:gd name="connsiteX58-4047" fmla="*/ 1944046 w 4527226"/>
              <a:gd name="connsiteY58-4048" fmla="*/ 4248 h 6046908"/>
              <a:gd name="connsiteX59-4049" fmla="*/ 2172646 w 4527226"/>
              <a:gd name="connsiteY59-4050" fmla="*/ 4248 h 6046908"/>
              <a:gd name="connsiteX60-4051" fmla="*/ 2393626 w 4527226"/>
              <a:gd name="connsiteY60-4052" fmla="*/ 57588 h 6046908"/>
              <a:gd name="connsiteX61-4053" fmla="*/ 2667946 w 4527226"/>
              <a:gd name="connsiteY61-4054" fmla="*/ 133788 h 6046908"/>
              <a:gd name="connsiteX62-4055" fmla="*/ 2820346 w 4527226"/>
              <a:gd name="connsiteY62-4056" fmla="*/ 202368 h 6046908"/>
              <a:gd name="connsiteX63-4057" fmla="*/ 3102286 w 4527226"/>
              <a:gd name="connsiteY63-4058" fmla="*/ 400488 h 6046908"/>
              <a:gd name="connsiteX64-4059" fmla="*/ 3285166 w 4527226"/>
              <a:gd name="connsiteY64-4060" fmla="*/ 651948 h 6046908"/>
              <a:gd name="connsiteX65-4061" fmla="*/ 3407086 w 4527226"/>
              <a:gd name="connsiteY65-4062" fmla="*/ 918648 h 6046908"/>
              <a:gd name="connsiteX66-4063" fmla="*/ 3475666 w 4527226"/>
              <a:gd name="connsiteY66-4064" fmla="*/ 1238688 h 6046908"/>
              <a:gd name="connsiteX67-4065" fmla="*/ 3506146 w 4527226"/>
              <a:gd name="connsiteY67-4066" fmla="*/ 1543488 h 6046908"/>
              <a:gd name="connsiteX68-4067" fmla="*/ 3506146 w 4527226"/>
              <a:gd name="connsiteY68-4068" fmla="*/ 1962588 h 6046908"/>
              <a:gd name="connsiteX69-4069" fmla="*/ 3338506 w 4527226"/>
              <a:gd name="connsiteY69-4070" fmla="*/ 2305488 h 6046908"/>
              <a:gd name="connsiteX70-4071" fmla="*/ 3254686 w 4527226"/>
              <a:gd name="connsiteY70-4072" fmla="*/ 2473128 h 6046908"/>
              <a:gd name="connsiteX71-4073" fmla="*/ 3132766 w 4527226"/>
              <a:gd name="connsiteY71-4074" fmla="*/ 2663628 h 6046908"/>
              <a:gd name="connsiteX72-4075" fmla="*/ 3071806 w 4527226"/>
              <a:gd name="connsiteY72-4076" fmla="*/ 2838888 h 6046908"/>
              <a:gd name="connsiteX73-4077" fmla="*/ 3064186 w 4527226"/>
              <a:gd name="connsiteY73-4078" fmla="*/ 2915088 h 6046908"/>
              <a:gd name="connsiteX74-4079" fmla="*/ 3018466 w 4527226"/>
              <a:gd name="connsiteY74-4080" fmla="*/ 3014148 h 6046908"/>
              <a:gd name="connsiteX75-4081" fmla="*/ 2980366 w 4527226"/>
              <a:gd name="connsiteY75-4082" fmla="*/ 3082728 h 6046908"/>
              <a:gd name="connsiteX76-4083" fmla="*/ 2957506 w 4527226"/>
              <a:gd name="connsiteY76-4084" fmla="*/ 3120828 h 6046908"/>
              <a:gd name="connsiteX77-4085" fmla="*/ 2957506 w 4527226"/>
              <a:gd name="connsiteY77-4086" fmla="*/ 3555168 h 6046908"/>
              <a:gd name="connsiteX78-4087" fmla="*/ 3010846 w 4527226"/>
              <a:gd name="connsiteY78-4088" fmla="*/ 3539928 h 6046908"/>
              <a:gd name="connsiteX79-4089" fmla="*/ 3109906 w 4527226"/>
              <a:gd name="connsiteY79-4090" fmla="*/ 3570408 h 6046908"/>
              <a:gd name="connsiteX80-4091" fmla="*/ 3140386 w 4527226"/>
              <a:gd name="connsiteY80-4092" fmla="*/ 3631368 h 6046908"/>
              <a:gd name="connsiteX81-4093" fmla="*/ 3117526 w 4527226"/>
              <a:gd name="connsiteY81-4094" fmla="*/ 3738048 h 6046908"/>
              <a:gd name="connsiteX82-4095" fmla="*/ 3125146 w 4527226"/>
              <a:gd name="connsiteY82-4096" fmla="*/ 4103808 h 6046908"/>
              <a:gd name="connsiteX83-4097" fmla="*/ 3163246 w 4527226"/>
              <a:gd name="connsiteY83-4098" fmla="*/ 4157148 h 6046908"/>
              <a:gd name="connsiteX84-4099" fmla="*/ 3201346 w 4527226"/>
              <a:gd name="connsiteY84-4100" fmla="*/ 4164768 h 6046908"/>
              <a:gd name="connsiteX85-4101" fmla="*/ 3231826 w 4527226"/>
              <a:gd name="connsiteY85-4102" fmla="*/ 4172388 h 6046908"/>
              <a:gd name="connsiteX86-4103" fmla="*/ 3285166 w 4527226"/>
              <a:gd name="connsiteY86-4104" fmla="*/ 4294308 h 6046908"/>
              <a:gd name="connsiteX87-4105" fmla="*/ 3300406 w 4527226"/>
              <a:gd name="connsiteY87-4106" fmla="*/ 4347648 h 6046908"/>
              <a:gd name="connsiteX88-4107" fmla="*/ 3330886 w 4527226"/>
              <a:gd name="connsiteY88-4108" fmla="*/ 4408608 h 6046908"/>
              <a:gd name="connsiteX89-4109" fmla="*/ 3551866 w 4527226"/>
              <a:gd name="connsiteY89-4110" fmla="*/ 4644828 h 6046908"/>
              <a:gd name="connsiteX90-4111" fmla="*/ 3887146 w 4527226"/>
              <a:gd name="connsiteY90-4112" fmla="*/ 5025828 h 6046908"/>
              <a:gd name="connsiteX91-4113" fmla="*/ 4100506 w 4527226"/>
              <a:gd name="connsiteY91-4114" fmla="*/ 5300148 h 6046908"/>
              <a:gd name="connsiteX92-4115" fmla="*/ 4367206 w 4527226"/>
              <a:gd name="connsiteY92-4116" fmla="*/ 5726868 h 6046908"/>
              <a:gd name="connsiteX93-4117" fmla="*/ 4527226 w 4527226"/>
              <a:gd name="connsiteY93-4118" fmla="*/ 6046908 h 6046908"/>
              <a:gd name="connsiteX0-4119" fmla="*/ 701986 w 4527226"/>
              <a:gd name="connsiteY0-4120" fmla="*/ 5002968 h 6046908"/>
              <a:gd name="connsiteX1-4121" fmla="*/ 968686 w 4527226"/>
              <a:gd name="connsiteY1-4122" fmla="*/ 4682928 h 6046908"/>
              <a:gd name="connsiteX2-4123" fmla="*/ 961066 w 4527226"/>
              <a:gd name="connsiteY2-4124" fmla="*/ 4644828 h 6046908"/>
              <a:gd name="connsiteX3-4125" fmla="*/ 1342066 w 4527226"/>
              <a:gd name="connsiteY3-4126" fmla="*/ 4172388 h 6046908"/>
              <a:gd name="connsiteX4-4127" fmla="*/ 1258246 w 4527226"/>
              <a:gd name="connsiteY4-4128" fmla="*/ 4012368 h 6046908"/>
              <a:gd name="connsiteX5-4129" fmla="*/ 1204906 w 4527226"/>
              <a:gd name="connsiteY5-4130" fmla="*/ 3928548 h 6046908"/>
              <a:gd name="connsiteX6-4131" fmla="*/ 1174426 w 4527226"/>
              <a:gd name="connsiteY6-4132" fmla="*/ 3768528 h 6046908"/>
              <a:gd name="connsiteX7-4133" fmla="*/ 1151566 w 4527226"/>
              <a:gd name="connsiteY7-4134" fmla="*/ 3699948 h 6046908"/>
              <a:gd name="connsiteX8-4135" fmla="*/ 1143946 w 4527226"/>
              <a:gd name="connsiteY8-4136" fmla="*/ 3669468 h 6046908"/>
              <a:gd name="connsiteX9-4137" fmla="*/ 1067746 w 4527226"/>
              <a:gd name="connsiteY9-4138" fmla="*/ 3661848 h 6046908"/>
              <a:gd name="connsiteX10-4139" fmla="*/ 938206 w 4527226"/>
              <a:gd name="connsiteY10-4140" fmla="*/ 3669468 h 6046908"/>
              <a:gd name="connsiteX11-4141" fmla="*/ 831526 w 4527226"/>
              <a:gd name="connsiteY11-4142" fmla="*/ 3692328 h 6046908"/>
              <a:gd name="connsiteX12-4143" fmla="*/ 610546 w 4527226"/>
              <a:gd name="connsiteY12-4144" fmla="*/ 3738048 h 6046908"/>
              <a:gd name="connsiteX13-4145" fmla="*/ 389566 w 4527226"/>
              <a:gd name="connsiteY13-4146" fmla="*/ 3638988 h 6046908"/>
              <a:gd name="connsiteX14-4147" fmla="*/ 381946 w 4527226"/>
              <a:gd name="connsiteY14-4148" fmla="*/ 3326568 h 6046908"/>
              <a:gd name="connsiteX15-4149" fmla="*/ 420046 w 4527226"/>
              <a:gd name="connsiteY15-4150" fmla="*/ 3227508 h 6046908"/>
              <a:gd name="connsiteX16-4151" fmla="*/ 389566 w 4527226"/>
              <a:gd name="connsiteY16-4152" fmla="*/ 3166548 h 6046908"/>
              <a:gd name="connsiteX17-4153" fmla="*/ 351466 w 4527226"/>
              <a:gd name="connsiteY17-4154" fmla="*/ 3105588 h 6046908"/>
              <a:gd name="connsiteX18-4155" fmla="*/ 397186 w 4527226"/>
              <a:gd name="connsiteY18-4156" fmla="*/ 3021768 h 6046908"/>
              <a:gd name="connsiteX19-4157" fmla="*/ 488626 w 4527226"/>
              <a:gd name="connsiteY19-4158" fmla="*/ 2998908 h 6046908"/>
              <a:gd name="connsiteX20-4159" fmla="*/ 471956 w 4527226"/>
              <a:gd name="connsiteY20-4160" fmla="*/ 2942709 h 6046908"/>
              <a:gd name="connsiteX21-4161" fmla="*/ 435286 w 4527226"/>
              <a:gd name="connsiteY21-4162" fmla="*/ 2930328 h 6046908"/>
              <a:gd name="connsiteX22-4163" fmla="*/ 389566 w 4527226"/>
              <a:gd name="connsiteY22-4164" fmla="*/ 2930328 h 6046908"/>
              <a:gd name="connsiteX23-4165" fmla="*/ 314000 w 4527226"/>
              <a:gd name="connsiteY23-4166" fmla="*/ 2893495 h 6046908"/>
              <a:gd name="connsiteX24-4167" fmla="*/ 320986 w 4527226"/>
              <a:gd name="connsiteY24-4168" fmla="*/ 2846508 h 6046908"/>
              <a:gd name="connsiteX25-4169" fmla="*/ 328606 w 4527226"/>
              <a:gd name="connsiteY25-4170" fmla="*/ 2793168 h 6046908"/>
              <a:gd name="connsiteX26-4171" fmla="*/ 313366 w 4527226"/>
              <a:gd name="connsiteY26-4172" fmla="*/ 2732208 h 6046908"/>
              <a:gd name="connsiteX27-4173" fmla="*/ 267646 w 4527226"/>
              <a:gd name="connsiteY27-4174" fmla="*/ 2671248 h 6046908"/>
              <a:gd name="connsiteX28-4175" fmla="*/ 176206 w 4527226"/>
              <a:gd name="connsiteY28-4176" fmla="*/ 2656008 h 6046908"/>
              <a:gd name="connsiteX29-4177" fmla="*/ 54286 w 4527226"/>
              <a:gd name="connsiteY29-4178" fmla="*/ 2610288 h 6046908"/>
              <a:gd name="connsiteX30-4179" fmla="*/ 7931 w 4527226"/>
              <a:gd name="connsiteY30-4180" fmla="*/ 2563298 h 6046908"/>
              <a:gd name="connsiteX31-4181" fmla="*/ 8566 w 4527226"/>
              <a:gd name="connsiteY31-4182" fmla="*/ 2488368 h 6046908"/>
              <a:gd name="connsiteX32-4183" fmla="*/ 92386 w 4527226"/>
              <a:gd name="connsiteY32-4184" fmla="*/ 2335968 h 6046908"/>
              <a:gd name="connsiteX33-4185" fmla="*/ 221926 w 4527226"/>
              <a:gd name="connsiteY33-4186" fmla="*/ 2175948 h 6046908"/>
              <a:gd name="connsiteX34-4187" fmla="*/ 282886 w 4527226"/>
              <a:gd name="connsiteY34-4188" fmla="*/ 2084508 h 6046908"/>
              <a:gd name="connsiteX35-4189" fmla="*/ 328606 w 4527226"/>
              <a:gd name="connsiteY35-4190" fmla="*/ 1977828 h 6046908"/>
              <a:gd name="connsiteX36-4191" fmla="*/ 359086 w 4527226"/>
              <a:gd name="connsiteY36-4192" fmla="*/ 1871148 h 6046908"/>
              <a:gd name="connsiteX37-4193" fmla="*/ 374326 w 4527226"/>
              <a:gd name="connsiteY37-4194" fmla="*/ 1810188 h 6046908"/>
              <a:gd name="connsiteX38-4195" fmla="*/ 343846 w 4527226"/>
              <a:gd name="connsiteY38-4196" fmla="*/ 1756848 h 6046908"/>
              <a:gd name="connsiteX39-4197" fmla="*/ 328606 w 4527226"/>
              <a:gd name="connsiteY39-4198" fmla="*/ 1680648 h 6046908"/>
              <a:gd name="connsiteX40-4199" fmla="*/ 412426 w 4527226"/>
              <a:gd name="connsiteY40-4200" fmla="*/ 1474908 h 6046908"/>
              <a:gd name="connsiteX41-4201" fmla="*/ 442906 w 4527226"/>
              <a:gd name="connsiteY41-4202" fmla="*/ 1307268 h 6046908"/>
              <a:gd name="connsiteX42-4203" fmla="*/ 465766 w 4527226"/>
              <a:gd name="connsiteY42-4204" fmla="*/ 1192968 h 6046908"/>
              <a:gd name="connsiteX43-4205" fmla="*/ 503866 w 4527226"/>
              <a:gd name="connsiteY43-4206" fmla="*/ 1055808 h 6046908"/>
              <a:gd name="connsiteX44-4207" fmla="*/ 557206 w 4527226"/>
              <a:gd name="connsiteY44-4208" fmla="*/ 888168 h 6046908"/>
              <a:gd name="connsiteX45-4209" fmla="*/ 503866 w 4527226"/>
              <a:gd name="connsiteY45-4210" fmla="*/ 888168 h 6046908"/>
              <a:gd name="connsiteX46-4211" fmla="*/ 412426 w 4527226"/>
              <a:gd name="connsiteY46-4212" fmla="*/ 834828 h 6046908"/>
              <a:gd name="connsiteX47-4213" fmla="*/ 328606 w 4527226"/>
              <a:gd name="connsiteY47-4214" fmla="*/ 789108 h 6046908"/>
              <a:gd name="connsiteX48-4215" fmla="*/ 260026 w 4527226"/>
              <a:gd name="connsiteY48-4216" fmla="*/ 773868 h 6046908"/>
              <a:gd name="connsiteX49-4217" fmla="*/ 214306 w 4527226"/>
              <a:gd name="connsiteY49-4218" fmla="*/ 751008 h 6046908"/>
              <a:gd name="connsiteX50-4219" fmla="*/ 260026 w 4527226"/>
              <a:gd name="connsiteY50-4220" fmla="*/ 674808 h 6046908"/>
              <a:gd name="connsiteX51-4221" fmla="*/ 374326 w 4527226"/>
              <a:gd name="connsiteY51-4222" fmla="*/ 606228 h 6046908"/>
              <a:gd name="connsiteX52-4223" fmla="*/ 557206 w 4527226"/>
              <a:gd name="connsiteY52-4224" fmla="*/ 507168 h 6046908"/>
              <a:gd name="connsiteX53-4225" fmla="*/ 656266 w 4527226"/>
              <a:gd name="connsiteY53-4226" fmla="*/ 423348 h 6046908"/>
              <a:gd name="connsiteX54-4227" fmla="*/ 892486 w 4527226"/>
              <a:gd name="connsiteY54-4228" fmla="*/ 232848 h 6046908"/>
              <a:gd name="connsiteX55-4229" fmla="*/ 1174426 w 4527226"/>
              <a:gd name="connsiteY55-4230" fmla="*/ 80448 h 6046908"/>
              <a:gd name="connsiteX56-4231" fmla="*/ 1593526 w 4527226"/>
              <a:gd name="connsiteY56-4232" fmla="*/ 11868 h 6046908"/>
              <a:gd name="connsiteX57-4233" fmla="*/ 1944046 w 4527226"/>
              <a:gd name="connsiteY57-4234" fmla="*/ 4248 h 6046908"/>
              <a:gd name="connsiteX58-4235" fmla="*/ 2172646 w 4527226"/>
              <a:gd name="connsiteY58-4236" fmla="*/ 4248 h 6046908"/>
              <a:gd name="connsiteX59-4237" fmla="*/ 2393626 w 4527226"/>
              <a:gd name="connsiteY59-4238" fmla="*/ 57588 h 6046908"/>
              <a:gd name="connsiteX60-4239" fmla="*/ 2667946 w 4527226"/>
              <a:gd name="connsiteY60-4240" fmla="*/ 133788 h 6046908"/>
              <a:gd name="connsiteX61-4241" fmla="*/ 2820346 w 4527226"/>
              <a:gd name="connsiteY61-4242" fmla="*/ 202368 h 6046908"/>
              <a:gd name="connsiteX62-4243" fmla="*/ 3102286 w 4527226"/>
              <a:gd name="connsiteY62-4244" fmla="*/ 400488 h 6046908"/>
              <a:gd name="connsiteX63-4245" fmla="*/ 3285166 w 4527226"/>
              <a:gd name="connsiteY63-4246" fmla="*/ 651948 h 6046908"/>
              <a:gd name="connsiteX64-4247" fmla="*/ 3407086 w 4527226"/>
              <a:gd name="connsiteY64-4248" fmla="*/ 918648 h 6046908"/>
              <a:gd name="connsiteX65-4249" fmla="*/ 3475666 w 4527226"/>
              <a:gd name="connsiteY65-4250" fmla="*/ 1238688 h 6046908"/>
              <a:gd name="connsiteX66-4251" fmla="*/ 3506146 w 4527226"/>
              <a:gd name="connsiteY66-4252" fmla="*/ 1543488 h 6046908"/>
              <a:gd name="connsiteX67-4253" fmla="*/ 3506146 w 4527226"/>
              <a:gd name="connsiteY67-4254" fmla="*/ 1962588 h 6046908"/>
              <a:gd name="connsiteX68-4255" fmla="*/ 3338506 w 4527226"/>
              <a:gd name="connsiteY68-4256" fmla="*/ 2305488 h 6046908"/>
              <a:gd name="connsiteX69-4257" fmla="*/ 3254686 w 4527226"/>
              <a:gd name="connsiteY69-4258" fmla="*/ 2473128 h 6046908"/>
              <a:gd name="connsiteX70-4259" fmla="*/ 3132766 w 4527226"/>
              <a:gd name="connsiteY70-4260" fmla="*/ 2663628 h 6046908"/>
              <a:gd name="connsiteX71-4261" fmla="*/ 3071806 w 4527226"/>
              <a:gd name="connsiteY71-4262" fmla="*/ 2838888 h 6046908"/>
              <a:gd name="connsiteX72-4263" fmla="*/ 3064186 w 4527226"/>
              <a:gd name="connsiteY72-4264" fmla="*/ 2915088 h 6046908"/>
              <a:gd name="connsiteX73-4265" fmla="*/ 3018466 w 4527226"/>
              <a:gd name="connsiteY73-4266" fmla="*/ 3014148 h 6046908"/>
              <a:gd name="connsiteX74-4267" fmla="*/ 2980366 w 4527226"/>
              <a:gd name="connsiteY74-4268" fmla="*/ 3082728 h 6046908"/>
              <a:gd name="connsiteX75-4269" fmla="*/ 2957506 w 4527226"/>
              <a:gd name="connsiteY75-4270" fmla="*/ 3120828 h 6046908"/>
              <a:gd name="connsiteX76-4271" fmla="*/ 2957506 w 4527226"/>
              <a:gd name="connsiteY76-4272" fmla="*/ 3555168 h 6046908"/>
              <a:gd name="connsiteX77-4273" fmla="*/ 3010846 w 4527226"/>
              <a:gd name="connsiteY77-4274" fmla="*/ 3539928 h 6046908"/>
              <a:gd name="connsiteX78-4275" fmla="*/ 3109906 w 4527226"/>
              <a:gd name="connsiteY78-4276" fmla="*/ 3570408 h 6046908"/>
              <a:gd name="connsiteX79-4277" fmla="*/ 3140386 w 4527226"/>
              <a:gd name="connsiteY79-4278" fmla="*/ 3631368 h 6046908"/>
              <a:gd name="connsiteX80-4279" fmla="*/ 3117526 w 4527226"/>
              <a:gd name="connsiteY80-4280" fmla="*/ 3738048 h 6046908"/>
              <a:gd name="connsiteX81-4281" fmla="*/ 3125146 w 4527226"/>
              <a:gd name="connsiteY81-4282" fmla="*/ 4103808 h 6046908"/>
              <a:gd name="connsiteX82-4283" fmla="*/ 3163246 w 4527226"/>
              <a:gd name="connsiteY82-4284" fmla="*/ 4157148 h 6046908"/>
              <a:gd name="connsiteX83-4285" fmla="*/ 3201346 w 4527226"/>
              <a:gd name="connsiteY83-4286" fmla="*/ 4164768 h 6046908"/>
              <a:gd name="connsiteX84-4287" fmla="*/ 3231826 w 4527226"/>
              <a:gd name="connsiteY84-4288" fmla="*/ 4172388 h 6046908"/>
              <a:gd name="connsiteX85-4289" fmla="*/ 3285166 w 4527226"/>
              <a:gd name="connsiteY85-4290" fmla="*/ 4294308 h 6046908"/>
              <a:gd name="connsiteX86-4291" fmla="*/ 3300406 w 4527226"/>
              <a:gd name="connsiteY86-4292" fmla="*/ 4347648 h 6046908"/>
              <a:gd name="connsiteX87-4293" fmla="*/ 3330886 w 4527226"/>
              <a:gd name="connsiteY87-4294" fmla="*/ 4408608 h 6046908"/>
              <a:gd name="connsiteX88-4295" fmla="*/ 3551866 w 4527226"/>
              <a:gd name="connsiteY88-4296" fmla="*/ 4644828 h 6046908"/>
              <a:gd name="connsiteX89-4297" fmla="*/ 3887146 w 4527226"/>
              <a:gd name="connsiteY89-4298" fmla="*/ 5025828 h 6046908"/>
              <a:gd name="connsiteX90-4299" fmla="*/ 4100506 w 4527226"/>
              <a:gd name="connsiteY90-4300" fmla="*/ 5300148 h 6046908"/>
              <a:gd name="connsiteX91-4301" fmla="*/ 4367206 w 4527226"/>
              <a:gd name="connsiteY91-4302" fmla="*/ 5726868 h 6046908"/>
              <a:gd name="connsiteX92-4303" fmla="*/ 4527226 w 4527226"/>
              <a:gd name="connsiteY92-4304" fmla="*/ 6046908 h 6046908"/>
              <a:gd name="connsiteX0-4305" fmla="*/ 701986 w 4527226"/>
              <a:gd name="connsiteY0-4306" fmla="*/ 5002968 h 6046908"/>
              <a:gd name="connsiteX1-4307" fmla="*/ 961066 w 4527226"/>
              <a:gd name="connsiteY1-4308" fmla="*/ 4644828 h 6046908"/>
              <a:gd name="connsiteX2-4309" fmla="*/ 1342066 w 4527226"/>
              <a:gd name="connsiteY2-4310" fmla="*/ 4172388 h 6046908"/>
              <a:gd name="connsiteX3-4311" fmla="*/ 1258246 w 4527226"/>
              <a:gd name="connsiteY3-4312" fmla="*/ 4012368 h 6046908"/>
              <a:gd name="connsiteX4-4313" fmla="*/ 1204906 w 4527226"/>
              <a:gd name="connsiteY4-4314" fmla="*/ 3928548 h 6046908"/>
              <a:gd name="connsiteX5-4315" fmla="*/ 1174426 w 4527226"/>
              <a:gd name="connsiteY5-4316" fmla="*/ 3768528 h 6046908"/>
              <a:gd name="connsiteX6-4317" fmla="*/ 1151566 w 4527226"/>
              <a:gd name="connsiteY6-4318" fmla="*/ 3699948 h 6046908"/>
              <a:gd name="connsiteX7-4319" fmla="*/ 1143946 w 4527226"/>
              <a:gd name="connsiteY7-4320" fmla="*/ 3669468 h 6046908"/>
              <a:gd name="connsiteX8-4321" fmla="*/ 1067746 w 4527226"/>
              <a:gd name="connsiteY8-4322" fmla="*/ 3661848 h 6046908"/>
              <a:gd name="connsiteX9-4323" fmla="*/ 938206 w 4527226"/>
              <a:gd name="connsiteY9-4324" fmla="*/ 3669468 h 6046908"/>
              <a:gd name="connsiteX10-4325" fmla="*/ 831526 w 4527226"/>
              <a:gd name="connsiteY10-4326" fmla="*/ 3692328 h 6046908"/>
              <a:gd name="connsiteX11-4327" fmla="*/ 610546 w 4527226"/>
              <a:gd name="connsiteY11-4328" fmla="*/ 3738048 h 6046908"/>
              <a:gd name="connsiteX12-4329" fmla="*/ 389566 w 4527226"/>
              <a:gd name="connsiteY12-4330" fmla="*/ 3638988 h 6046908"/>
              <a:gd name="connsiteX13-4331" fmla="*/ 381946 w 4527226"/>
              <a:gd name="connsiteY13-4332" fmla="*/ 3326568 h 6046908"/>
              <a:gd name="connsiteX14-4333" fmla="*/ 420046 w 4527226"/>
              <a:gd name="connsiteY14-4334" fmla="*/ 3227508 h 6046908"/>
              <a:gd name="connsiteX15-4335" fmla="*/ 389566 w 4527226"/>
              <a:gd name="connsiteY15-4336" fmla="*/ 3166548 h 6046908"/>
              <a:gd name="connsiteX16-4337" fmla="*/ 351466 w 4527226"/>
              <a:gd name="connsiteY16-4338" fmla="*/ 3105588 h 6046908"/>
              <a:gd name="connsiteX17-4339" fmla="*/ 397186 w 4527226"/>
              <a:gd name="connsiteY17-4340" fmla="*/ 3021768 h 6046908"/>
              <a:gd name="connsiteX18-4341" fmla="*/ 488626 w 4527226"/>
              <a:gd name="connsiteY18-4342" fmla="*/ 2998908 h 6046908"/>
              <a:gd name="connsiteX19-4343" fmla="*/ 471956 w 4527226"/>
              <a:gd name="connsiteY19-4344" fmla="*/ 2942709 h 6046908"/>
              <a:gd name="connsiteX20-4345" fmla="*/ 435286 w 4527226"/>
              <a:gd name="connsiteY20-4346" fmla="*/ 2930328 h 6046908"/>
              <a:gd name="connsiteX21-4347" fmla="*/ 389566 w 4527226"/>
              <a:gd name="connsiteY21-4348" fmla="*/ 2930328 h 6046908"/>
              <a:gd name="connsiteX22-4349" fmla="*/ 314000 w 4527226"/>
              <a:gd name="connsiteY22-4350" fmla="*/ 2893495 h 6046908"/>
              <a:gd name="connsiteX23-4351" fmla="*/ 320986 w 4527226"/>
              <a:gd name="connsiteY23-4352" fmla="*/ 2846508 h 6046908"/>
              <a:gd name="connsiteX24-4353" fmla="*/ 328606 w 4527226"/>
              <a:gd name="connsiteY24-4354" fmla="*/ 2793168 h 6046908"/>
              <a:gd name="connsiteX25-4355" fmla="*/ 313366 w 4527226"/>
              <a:gd name="connsiteY25-4356" fmla="*/ 2732208 h 6046908"/>
              <a:gd name="connsiteX26-4357" fmla="*/ 267646 w 4527226"/>
              <a:gd name="connsiteY26-4358" fmla="*/ 2671248 h 6046908"/>
              <a:gd name="connsiteX27-4359" fmla="*/ 176206 w 4527226"/>
              <a:gd name="connsiteY27-4360" fmla="*/ 2656008 h 6046908"/>
              <a:gd name="connsiteX28-4361" fmla="*/ 54286 w 4527226"/>
              <a:gd name="connsiteY28-4362" fmla="*/ 2610288 h 6046908"/>
              <a:gd name="connsiteX29-4363" fmla="*/ 7931 w 4527226"/>
              <a:gd name="connsiteY29-4364" fmla="*/ 2563298 h 6046908"/>
              <a:gd name="connsiteX30-4365" fmla="*/ 8566 w 4527226"/>
              <a:gd name="connsiteY30-4366" fmla="*/ 2488368 h 6046908"/>
              <a:gd name="connsiteX31-4367" fmla="*/ 92386 w 4527226"/>
              <a:gd name="connsiteY31-4368" fmla="*/ 2335968 h 6046908"/>
              <a:gd name="connsiteX32-4369" fmla="*/ 221926 w 4527226"/>
              <a:gd name="connsiteY32-4370" fmla="*/ 2175948 h 6046908"/>
              <a:gd name="connsiteX33-4371" fmla="*/ 282886 w 4527226"/>
              <a:gd name="connsiteY33-4372" fmla="*/ 2084508 h 6046908"/>
              <a:gd name="connsiteX34-4373" fmla="*/ 328606 w 4527226"/>
              <a:gd name="connsiteY34-4374" fmla="*/ 1977828 h 6046908"/>
              <a:gd name="connsiteX35-4375" fmla="*/ 359086 w 4527226"/>
              <a:gd name="connsiteY35-4376" fmla="*/ 1871148 h 6046908"/>
              <a:gd name="connsiteX36-4377" fmla="*/ 374326 w 4527226"/>
              <a:gd name="connsiteY36-4378" fmla="*/ 1810188 h 6046908"/>
              <a:gd name="connsiteX37-4379" fmla="*/ 343846 w 4527226"/>
              <a:gd name="connsiteY37-4380" fmla="*/ 1756848 h 6046908"/>
              <a:gd name="connsiteX38-4381" fmla="*/ 328606 w 4527226"/>
              <a:gd name="connsiteY38-4382" fmla="*/ 1680648 h 6046908"/>
              <a:gd name="connsiteX39-4383" fmla="*/ 412426 w 4527226"/>
              <a:gd name="connsiteY39-4384" fmla="*/ 1474908 h 6046908"/>
              <a:gd name="connsiteX40-4385" fmla="*/ 442906 w 4527226"/>
              <a:gd name="connsiteY40-4386" fmla="*/ 1307268 h 6046908"/>
              <a:gd name="connsiteX41-4387" fmla="*/ 465766 w 4527226"/>
              <a:gd name="connsiteY41-4388" fmla="*/ 1192968 h 6046908"/>
              <a:gd name="connsiteX42-4389" fmla="*/ 503866 w 4527226"/>
              <a:gd name="connsiteY42-4390" fmla="*/ 1055808 h 6046908"/>
              <a:gd name="connsiteX43-4391" fmla="*/ 557206 w 4527226"/>
              <a:gd name="connsiteY43-4392" fmla="*/ 888168 h 6046908"/>
              <a:gd name="connsiteX44-4393" fmla="*/ 503866 w 4527226"/>
              <a:gd name="connsiteY44-4394" fmla="*/ 888168 h 6046908"/>
              <a:gd name="connsiteX45-4395" fmla="*/ 412426 w 4527226"/>
              <a:gd name="connsiteY45-4396" fmla="*/ 834828 h 6046908"/>
              <a:gd name="connsiteX46-4397" fmla="*/ 328606 w 4527226"/>
              <a:gd name="connsiteY46-4398" fmla="*/ 789108 h 6046908"/>
              <a:gd name="connsiteX47-4399" fmla="*/ 260026 w 4527226"/>
              <a:gd name="connsiteY47-4400" fmla="*/ 773868 h 6046908"/>
              <a:gd name="connsiteX48-4401" fmla="*/ 214306 w 4527226"/>
              <a:gd name="connsiteY48-4402" fmla="*/ 751008 h 6046908"/>
              <a:gd name="connsiteX49-4403" fmla="*/ 260026 w 4527226"/>
              <a:gd name="connsiteY49-4404" fmla="*/ 674808 h 6046908"/>
              <a:gd name="connsiteX50-4405" fmla="*/ 374326 w 4527226"/>
              <a:gd name="connsiteY50-4406" fmla="*/ 606228 h 6046908"/>
              <a:gd name="connsiteX51-4407" fmla="*/ 557206 w 4527226"/>
              <a:gd name="connsiteY51-4408" fmla="*/ 507168 h 6046908"/>
              <a:gd name="connsiteX52-4409" fmla="*/ 656266 w 4527226"/>
              <a:gd name="connsiteY52-4410" fmla="*/ 423348 h 6046908"/>
              <a:gd name="connsiteX53-4411" fmla="*/ 892486 w 4527226"/>
              <a:gd name="connsiteY53-4412" fmla="*/ 232848 h 6046908"/>
              <a:gd name="connsiteX54-4413" fmla="*/ 1174426 w 4527226"/>
              <a:gd name="connsiteY54-4414" fmla="*/ 80448 h 6046908"/>
              <a:gd name="connsiteX55-4415" fmla="*/ 1593526 w 4527226"/>
              <a:gd name="connsiteY55-4416" fmla="*/ 11868 h 6046908"/>
              <a:gd name="connsiteX56-4417" fmla="*/ 1944046 w 4527226"/>
              <a:gd name="connsiteY56-4418" fmla="*/ 4248 h 6046908"/>
              <a:gd name="connsiteX57-4419" fmla="*/ 2172646 w 4527226"/>
              <a:gd name="connsiteY57-4420" fmla="*/ 4248 h 6046908"/>
              <a:gd name="connsiteX58-4421" fmla="*/ 2393626 w 4527226"/>
              <a:gd name="connsiteY58-4422" fmla="*/ 57588 h 6046908"/>
              <a:gd name="connsiteX59-4423" fmla="*/ 2667946 w 4527226"/>
              <a:gd name="connsiteY59-4424" fmla="*/ 133788 h 6046908"/>
              <a:gd name="connsiteX60-4425" fmla="*/ 2820346 w 4527226"/>
              <a:gd name="connsiteY60-4426" fmla="*/ 202368 h 6046908"/>
              <a:gd name="connsiteX61-4427" fmla="*/ 3102286 w 4527226"/>
              <a:gd name="connsiteY61-4428" fmla="*/ 400488 h 6046908"/>
              <a:gd name="connsiteX62-4429" fmla="*/ 3285166 w 4527226"/>
              <a:gd name="connsiteY62-4430" fmla="*/ 651948 h 6046908"/>
              <a:gd name="connsiteX63-4431" fmla="*/ 3407086 w 4527226"/>
              <a:gd name="connsiteY63-4432" fmla="*/ 918648 h 6046908"/>
              <a:gd name="connsiteX64-4433" fmla="*/ 3475666 w 4527226"/>
              <a:gd name="connsiteY64-4434" fmla="*/ 1238688 h 6046908"/>
              <a:gd name="connsiteX65-4435" fmla="*/ 3506146 w 4527226"/>
              <a:gd name="connsiteY65-4436" fmla="*/ 1543488 h 6046908"/>
              <a:gd name="connsiteX66-4437" fmla="*/ 3506146 w 4527226"/>
              <a:gd name="connsiteY66-4438" fmla="*/ 1962588 h 6046908"/>
              <a:gd name="connsiteX67-4439" fmla="*/ 3338506 w 4527226"/>
              <a:gd name="connsiteY67-4440" fmla="*/ 2305488 h 6046908"/>
              <a:gd name="connsiteX68-4441" fmla="*/ 3254686 w 4527226"/>
              <a:gd name="connsiteY68-4442" fmla="*/ 2473128 h 6046908"/>
              <a:gd name="connsiteX69-4443" fmla="*/ 3132766 w 4527226"/>
              <a:gd name="connsiteY69-4444" fmla="*/ 2663628 h 6046908"/>
              <a:gd name="connsiteX70-4445" fmla="*/ 3071806 w 4527226"/>
              <a:gd name="connsiteY70-4446" fmla="*/ 2838888 h 6046908"/>
              <a:gd name="connsiteX71-4447" fmla="*/ 3064186 w 4527226"/>
              <a:gd name="connsiteY71-4448" fmla="*/ 2915088 h 6046908"/>
              <a:gd name="connsiteX72-4449" fmla="*/ 3018466 w 4527226"/>
              <a:gd name="connsiteY72-4450" fmla="*/ 3014148 h 6046908"/>
              <a:gd name="connsiteX73-4451" fmla="*/ 2980366 w 4527226"/>
              <a:gd name="connsiteY73-4452" fmla="*/ 3082728 h 6046908"/>
              <a:gd name="connsiteX74-4453" fmla="*/ 2957506 w 4527226"/>
              <a:gd name="connsiteY74-4454" fmla="*/ 3120828 h 6046908"/>
              <a:gd name="connsiteX75-4455" fmla="*/ 2957506 w 4527226"/>
              <a:gd name="connsiteY75-4456" fmla="*/ 3555168 h 6046908"/>
              <a:gd name="connsiteX76-4457" fmla="*/ 3010846 w 4527226"/>
              <a:gd name="connsiteY76-4458" fmla="*/ 3539928 h 6046908"/>
              <a:gd name="connsiteX77-4459" fmla="*/ 3109906 w 4527226"/>
              <a:gd name="connsiteY77-4460" fmla="*/ 3570408 h 6046908"/>
              <a:gd name="connsiteX78-4461" fmla="*/ 3140386 w 4527226"/>
              <a:gd name="connsiteY78-4462" fmla="*/ 3631368 h 6046908"/>
              <a:gd name="connsiteX79-4463" fmla="*/ 3117526 w 4527226"/>
              <a:gd name="connsiteY79-4464" fmla="*/ 3738048 h 6046908"/>
              <a:gd name="connsiteX80-4465" fmla="*/ 3125146 w 4527226"/>
              <a:gd name="connsiteY80-4466" fmla="*/ 4103808 h 6046908"/>
              <a:gd name="connsiteX81-4467" fmla="*/ 3163246 w 4527226"/>
              <a:gd name="connsiteY81-4468" fmla="*/ 4157148 h 6046908"/>
              <a:gd name="connsiteX82-4469" fmla="*/ 3201346 w 4527226"/>
              <a:gd name="connsiteY82-4470" fmla="*/ 4164768 h 6046908"/>
              <a:gd name="connsiteX83-4471" fmla="*/ 3231826 w 4527226"/>
              <a:gd name="connsiteY83-4472" fmla="*/ 4172388 h 6046908"/>
              <a:gd name="connsiteX84-4473" fmla="*/ 3285166 w 4527226"/>
              <a:gd name="connsiteY84-4474" fmla="*/ 4294308 h 6046908"/>
              <a:gd name="connsiteX85-4475" fmla="*/ 3300406 w 4527226"/>
              <a:gd name="connsiteY85-4476" fmla="*/ 4347648 h 6046908"/>
              <a:gd name="connsiteX86-4477" fmla="*/ 3330886 w 4527226"/>
              <a:gd name="connsiteY86-4478" fmla="*/ 4408608 h 6046908"/>
              <a:gd name="connsiteX87-4479" fmla="*/ 3551866 w 4527226"/>
              <a:gd name="connsiteY87-4480" fmla="*/ 4644828 h 6046908"/>
              <a:gd name="connsiteX88-4481" fmla="*/ 3887146 w 4527226"/>
              <a:gd name="connsiteY88-4482" fmla="*/ 5025828 h 6046908"/>
              <a:gd name="connsiteX89-4483" fmla="*/ 4100506 w 4527226"/>
              <a:gd name="connsiteY89-4484" fmla="*/ 5300148 h 6046908"/>
              <a:gd name="connsiteX90-4485" fmla="*/ 4367206 w 4527226"/>
              <a:gd name="connsiteY90-4486" fmla="*/ 5726868 h 6046908"/>
              <a:gd name="connsiteX91-4487" fmla="*/ 4527226 w 4527226"/>
              <a:gd name="connsiteY91-4488" fmla="*/ 6046908 h 6046908"/>
              <a:gd name="connsiteX0-4489" fmla="*/ 707488 w 4527226"/>
              <a:gd name="connsiteY0-4490" fmla="*/ 5008470 h 6046908"/>
              <a:gd name="connsiteX1-4491" fmla="*/ 961066 w 4527226"/>
              <a:gd name="connsiteY1-4492" fmla="*/ 4644828 h 6046908"/>
              <a:gd name="connsiteX2-4493" fmla="*/ 1342066 w 4527226"/>
              <a:gd name="connsiteY2-4494" fmla="*/ 4172388 h 6046908"/>
              <a:gd name="connsiteX3-4495" fmla="*/ 1258246 w 4527226"/>
              <a:gd name="connsiteY3-4496" fmla="*/ 4012368 h 6046908"/>
              <a:gd name="connsiteX4-4497" fmla="*/ 1204906 w 4527226"/>
              <a:gd name="connsiteY4-4498" fmla="*/ 3928548 h 6046908"/>
              <a:gd name="connsiteX5-4499" fmla="*/ 1174426 w 4527226"/>
              <a:gd name="connsiteY5-4500" fmla="*/ 3768528 h 6046908"/>
              <a:gd name="connsiteX6-4501" fmla="*/ 1151566 w 4527226"/>
              <a:gd name="connsiteY6-4502" fmla="*/ 3699948 h 6046908"/>
              <a:gd name="connsiteX7-4503" fmla="*/ 1143946 w 4527226"/>
              <a:gd name="connsiteY7-4504" fmla="*/ 3669468 h 6046908"/>
              <a:gd name="connsiteX8-4505" fmla="*/ 1067746 w 4527226"/>
              <a:gd name="connsiteY8-4506" fmla="*/ 3661848 h 6046908"/>
              <a:gd name="connsiteX9-4507" fmla="*/ 938206 w 4527226"/>
              <a:gd name="connsiteY9-4508" fmla="*/ 3669468 h 6046908"/>
              <a:gd name="connsiteX10-4509" fmla="*/ 831526 w 4527226"/>
              <a:gd name="connsiteY10-4510" fmla="*/ 3692328 h 6046908"/>
              <a:gd name="connsiteX11-4511" fmla="*/ 610546 w 4527226"/>
              <a:gd name="connsiteY11-4512" fmla="*/ 3738048 h 6046908"/>
              <a:gd name="connsiteX12-4513" fmla="*/ 389566 w 4527226"/>
              <a:gd name="connsiteY12-4514" fmla="*/ 3638988 h 6046908"/>
              <a:gd name="connsiteX13-4515" fmla="*/ 381946 w 4527226"/>
              <a:gd name="connsiteY13-4516" fmla="*/ 3326568 h 6046908"/>
              <a:gd name="connsiteX14-4517" fmla="*/ 420046 w 4527226"/>
              <a:gd name="connsiteY14-4518" fmla="*/ 3227508 h 6046908"/>
              <a:gd name="connsiteX15-4519" fmla="*/ 389566 w 4527226"/>
              <a:gd name="connsiteY15-4520" fmla="*/ 3166548 h 6046908"/>
              <a:gd name="connsiteX16-4521" fmla="*/ 351466 w 4527226"/>
              <a:gd name="connsiteY16-4522" fmla="*/ 3105588 h 6046908"/>
              <a:gd name="connsiteX17-4523" fmla="*/ 397186 w 4527226"/>
              <a:gd name="connsiteY17-4524" fmla="*/ 3021768 h 6046908"/>
              <a:gd name="connsiteX18-4525" fmla="*/ 488626 w 4527226"/>
              <a:gd name="connsiteY18-4526" fmla="*/ 2998908 h 6046908"/>
              <a:gd name="connsiteX19-4527" fmla="*/ 471956 w 4527226"/>
              <a:gd name="connsiteY19-4528" fmla="*/ 2942709 h 6046908"/>
              <a:gd name="connsiteX20-4529" fmla="*/ 435286 w 4527226"/>
              <a:gd name="connsiteY20-4530" fmla="*/ 2930328 h 6046908"/>
              <a:gd name="connsiteX21-4531" fmla="*/ 389566 w 4527226"/>
              <a:gd name="connsiteY21-4532" fmla="*/ 2930328 h 6046908"/>
              <a:gd name="connsiteX22-4533" fmla="*/ 314000 w 4527226"/>
              <a:gd name="connsiteY22-4534" fmla="*/ 2893495 h 6046908"/>
              <a:gd name="connsiteX23-4535" fmla="*/ 320986 w 4527226"/>
              <a:gd name="connsiteY23-4536" fmla="*/ 2846508 h 6046908"/>
              <a:gd name="connsiteX24-4537" fmla="*/ 328606 w 4527226"/>
              <a:gd name="connsiteY24-4538" fmla="*/ 2793168 h 6046908"/>
              <a:gd name="connsiteX25-4539" fmla="*/ 313366 w 4527226"/>
              <a:gd name="connsiteY25-4540" fmla="*/ 2732208 h 6046908"/>
              <a:gd name="connsiteX26-4541" fmla="*/ 267646 w 4527226"/>
              <a:gd name="connsiteY26-4542" fmla="*/ 2671248 h 6046908"/>
              <a:gd name="connsiteX27-4543" fmla="*/ 176206 w 4527226"/>
              <a:gd name="connsiteY27-4544" fmla="*/ 2656008 h 6046908"/>
              <a:gd name="connsiteX28-4545" fmla="*/ 54286 w 4527226"/>
              <a:gd name="connsiteY28-4546" fmla="*/ 2610288 h 6046908"/>
              <a:gd name="connsiteX29-4547" fmla="*/ 7931 w 4527226"/>
              <a:gd name="connsiteY29-4548" fmla="*/ 2563298 h 6046908"/>
              <a:gd name="connsiteX30-4549" fmla="*/ 8566 w 4527226"/>
              <a:gd name="connsiteY30-4550" fmla="*/ 2488368 h 6046908"/>
              <a:gd name="connsiteX31-4551" fmla="*/ 92386 w 4527226"/>
              <a:gd name="connsiteY31-4552" fmla="*/ 2335968 h 6046908"/>
              <a:gd name="connsiteX32-4553" fmla="*/ 221926 w 4527226"/>
              <a:gd name="connsiteY32-4554" fmla="*/ 2175948 h 6046908"/>
              <a:gd name="connsiteX33-4555" fmla="*/ 282886 w 4527226"/>
              <a:gd name="connsiteY33-4556" fmla="*/ 2084508 h 6046908"/>
              <a:gd name="connsiteX34-4557" fmla="*/ 328606 w 4527226"/>
              <a:gd name="connsiteY34-4558" fmla="*/ 1977828 h 6046908"/>
              <a:gd name="connsiteX35-4559" fmla="*/ 359086 w 4527226"/>
              <a:gd name="connsiteY35-4560" fmla="*/ 1871148 h 6046908"/>
              <a:gd name="connsiteX36-4561" fmla="*/ 374326 w 4527226"/>
              <a:gd name="connsiteY36-4562" fmla="*/ 1810188 h 6046908"/>
              <a:gd name="connsiteX37-4563" fmla="*/ 343846 w 4527226"/>
              <a:gd name="connsiteY37-4564" fmla="*/ 1756848 h 6046908"/>
              <a:gd name="connsiteX38-4565" fmla="*/ 328606 w 4527226"/>
              <a:gd name="connsiteY38-4566" fmla="*/ 1680648 h 6046908"/>
              <a:gd name="connsiteX39-4567" fmla="*/ 412426 w 4527226"/>
              <a:gd name="connsiteY39-4568" fmla="*/ 1474908 h 6046908"/>
              <a:gd name="connsiteX40-4569" fmla="*/ 442906 w 4527226"/>
              <a:gd name="connsiteY40-4570" fmla="*/ 1307268 h 6046908"/>
              <a:gd name="connsiteX41-4571" fmla="*/ 465766 w 4527226"/>
              <a:gd name="connsiteY41-4572" fmla="*/ 1192968 h 6046908"/>
              <a:gd name="connsiteX42-4573" fmla="*/ 503866 w 4527226"/>
              <a:gd name="connsiteY42-4574" fmla="*/ 1055808 h 6046908"/>
              <a:gd name="connsiteX43-4575" fmla="*/ 557206 w 4527226"/>
              <a:gd name="connsiteY43-4576" fmla="*/ 888168 h 6046908"/>
              <a:gd name="connsiteX44-4577" fmla="*/ 503866 w 4527226"/>
              <a:gd name="connsiteY44-4578" fmla="*/ 888168 h 6046908"/>
              <a:gd name="connsiteX45-4579" fmla="*/ 412426 w 4527226"/>
              <a:gd name="connsiteY45-4580" fmla="*/ 834828 h 6046908"/>
              <a:gd name="connsiteX46-4581" fmla="*/ 328606 w 4527226"/>
              <a:gd name="connsiteY46-4582" fmla="*/ 789108 h 6046908"/>
              <a:gd name="connsiteX47-4583" fmla="*/ 260026 w 4527226"/>
              <a:gd name="connsiteY47-4584" fmla="*/ 773868 h 6046908"/>
              <a:gd name="connsiteX48-4585" fmla="*/ 214306 w 4527226"/>
              <a:gd name="connsiteY48-4586" fmla="*/ 751008 h 6046908"/>
              <a:gd name="connsiteX49-4587" fmla="*/ 260026 w 4527226"/>
              <a:gd name="connsiteY49-4588" fmla="*/ 674808 h 6046908"/>
              <a:gd name="connsiteX50-4589" fmla="*/ 374326 w 4527226"/>
              <a:gd name="connsiteY50-4590" fmla="*/ 606228 h 6046908"/>
              <a:gd name="connsiteX51-4591" fmla="*/ 557206 w 4527226"/>
              <a:gd name="connsiteY51-4592" fmla="*/ 507168 h 6046908"/>
              <a:gd name="connsiteX52-4593" fmla="*/ 656266 w 4527226"/>
              <a:gd name="connsiteY52-4594" fmla="*/ 423348 h 6046908"/>
              <a:gd name="connsiteX53-4595" fmla="*/ 892486 w 4527226"/>
              <a:gd name="connsiteY53-4596" fmla="*/ 232848 h 6046908"/>
              <a:gd name="connsiteX54-4597" fmla="*/ 1174426 w 4527226"/>
              <a:gd name="connsiteY54-4598" fmla="*/ 80448 h 6046908"/>
              <a:gd name="connsiteX55-4599" fmla="*/ 1593526 w 4527226"/>
              <a:gd name="connsiteY55-4600" fmla="*/ 11868 h 6046908"/>
              <a:gd name="connsiteX56-4601" fmla="*/ 1944046 w 4527226"/>
              <a:gd name="connsiteY56-4602" fmla="*/ 4248 h 6046908"/>
              <a:gd name="connsiteX57-4603" fmla="*/ 2172646 w 4527226"/>
              <a:gd name="connsiteY57-4604" fmla="*/ 4248 h 6046908"/>
              <a:gd name="connsiteX58-4605" fmla="*/ 2393626 w 4527226"/>
              <a:gd name="connsiteY58-4606" fmla="*/ 57588 h 6046908"/>
              <a:gd name="connsiteX59-4607" fmla="*/ 2667946 w 4527226"/>
              <a:gd name="connsiteY59-4608" fmla="*/ 133788 h 6046908"/>
              <a:gd name="connsiteX60-4609" fmla="*/ 2820346 w 4527226"/>
              <a:gd name="connsiteY60-4610" fmla="*/ 202368 h 6046908"/>
              <a:gd name="connsiteX61-4611" fmla="*/ 3102286 w 4527226"/>
              <a:gd name="connsiteY61-4612" fmla="*/ 400488 h 6046908"/>
              <a:gd name="connsiteX62-4613" fmla="*/ 3285166 w 4527226"/>
              <a:gd name="connsiteY62-4614" fmla="*/ 651948 h 6046908"/>
              <a:gd name="connsiteX63-4615" fmla="*/ 3407086 w 4527226"/>
              <a:gd name="connsiteY63-4616" fmla="*/ 918648 h 6046908"/>
              <a:gd name="connsiteX64-4617" fmla="*/ 3475666 w 4527226"/>
              <a:gd name="connsiteY64-4618" fmla="*/ 1238688 h 6046908"/>
              <a:gd name="connsiteX65-4619" fmla="*/ 3506146 w 4527226"/>
              <a:gd name="connsiteY65-4620" fmla="*/ 1543488 h 6046908"/>
              <a:gd name="connsiteX66-4621" fmla="*/ 3506146 w 4527226"/>
              <a:gd name="connsiteY66-4622" fmla="*/ 1962588 h 6046908"/>
              <a:gd name="connsiteX67-4623" fmla="*/ 3338506 w 4527226"/>
              <a:gd name="connsiteY67-4624" fmla="*/ 2305488 h 6046908"/>
              <a:gd name="connsiteX68-4625" fmla="*/ 3254686 w 4527226"/>
              <a:gd name="connsiteY68-4626" fmla="*/ 2473128 h 6046908"/>
              <a:gd name="connsiteX69-4627" fmla="*/ 3132766 w 4527226"/>
              <a:gd name="connsiteY69-4628" fmla="*/ 2663628 h 6046908"/>
              <a:gd name="connsiteX70-4629" fmla="*/ 3071806 w 4527226"/>
              <a:gd name="connsiteY70-4630" fmla="*/ 2838888 h 6046908"/>
              <a:gd name="connsiteX71-4631" fmla="*/ 3064186 w 4527226"/>
              <a:gd name="connsiteY71-4632" fmla="*/ 2915088 h 6046908"/>
              <a:gd name="connsiteX72-4633" fmla="*/ 3018466 w 4527226"/>
              <a:gd name="connsiteY72-4634" fmla="*/ 3014148 h 6046908"/>
              <a:gd name="connsiteX73-4635" fmla="*/ 2980366 w 4527226"/>
              <a:gd name="connsiteY73-4636" fmla="*/ 3082728 h 6046908"/>
              <a:gd name="connsiteX74-4637" fmla="*/ 2957506 w 4527226"/>
              <a:gd name="connsiteY74-4638" fmla="*/ 3120828 h 6046908"/>
              <a:gd name="connsiteX75-4639" fmla="*/ 2957506 w 4527226"/>
              <a:gd name="connsiteY75-4640" fmla="*/ 3555168 h 6046908"/>
              <a:gd name="connsiteX76-4641" fmla="*/ 3010846 w 4527226"/>
              <a:gd name="connsiteY76-4642" fmla="*/ 3539928 h 6046908"/>
              <a:gd name="connsiteX77-4643" fmla="*/ 3109906 w 4527226"/>
              <a:gd name="connsiteY77-4644" fmla="*/ 3570408 h 6046908"/>
              <a:gd name="connsiteX78-4645" fmla="*/ 3140386 w 4527226"/>
              <a:gd name="connsiteY78-4646" fmla="*/ 3631368 h 6046908"/>
              <a:gd name="connsiteX79-4647" fmla="*/ 3117526 w 4527226"/>
              <a:gd name="connsiteY79-4648" fmla="*/ 3738048 h 6046908"/>
              <a:gd name="connsiteX80-4649" fmla="*/ 3125146 w 4527226"/>
              <a:gd name="connsiteY80-4650" fmla="*/ 4103808 h 6046908"/>
              <a:gd name="connsiteX81-4651" fmla="*/ 3163246 w 4527226"/>
              <a:gd name="connsiteY81-4652" fmla="*/ 4157148 h 6046908"/>
              <a:gd name="connsiteX82-4653" fmla="*/ 3201346 w 4527226"/>
              <a:gd name="connsiteY82-4654" fmla="*/ 4164768 h 6046908"/>
              <a:gd name="connsiteX83-4655" fmla="*/ 3231826 w 4527226"/>
              <a:gd name="connsiteY83-4656" fmla="*/ 4172388 h 6046908"/>
              <a:gd name="connsiteX84-4657" fmla="*/ 3285166 w 4527226"/>
              <a:gd name="connsiteY84-4658" fmla="*/ 4294308 h 6046908"/>
              <a:gd name="connsiteX85-4659" fmla="*/ 3300406 w 4527226"/>
              <a:gd name="connsiteY85-4660" fmla="*/ 4347648 h 6046908"/>
              <a:gd name="connsiteX86-4661" fmla="*/ 3330886 w 4527226"/>
              <a:gd name="connsiteY86-4662" fmla="*/ 4408608 h 6046908"/>
              <a:gd name="connsiteX87-4663" fmla="*/ 3551866 w 4527226"/>
              <a:gd name="connsiteY87-4664" fmla="*/ 4644828 h 6046908"/>
              <a:gd name="connsiteX88-4665" fmla="*/ 3887146 w 4527226"/>
              <a:gd name="connsiteY88-4666" fmla="*/ 5025828 h 6046908"/>
              <a:gd name="connsiteX89-4667" fmla="*/ 4100506 w 4527226"/>
              <a:gd name="connsiteY89-4668" fmla="*/ 5300148 h 6046908"/>
              <a:gd name="connsiteX90-4669" fmla="*/ 4367206 w 4527226"/>
              <a:gd name="connsiteY90-4670" fmla="*/ 5726868 h 6046908"/>
              <a:gd name="connsiteX91-4671" fmla="*/ 4527226 w 4527226"/>
              <a:gd name="connsiteY91-4672" fmla="*/ 6046908 h 6046908"/>
              <a:gd name="connsiteX0-4673" fmla="*/ 707488 w 4367206"/>
              <a:gd name="connsiteY0-4674" fmla="*/ 5008470 h 5726868"/>
              <a:gd name="connsiteX1-4675" fmla="*/ 961066 w 4367206"/>
              <a:gd name="connsiteY1-4676" fmla="*/ 4644828 h 5726868"/>
              <a:gd name="connsiteX2-4677" fmla="*/ 1342066 w 4367206"/>
              <a:gd name="connsiteY2-4678" fmla="*/ 4172388 h 5726868"/>
              <a:gd name="connsiteX3-4679" fmla="*/ 1258246 w 4367206"/>
              <a:gd name="connsiteY3-4680" fmla="*/ 4012368 h 5726868"/>
              <a:gd name="connsiteX4-4681" fmla="*/ 1204906 w 4367206"/>
              <a:gd name="connsiteY4-4682" fmla="*/ 3928548 h 5726868"/>
              <a:gd name="connsiteX5-4683" fmla="*/ 1174426 w 4367206"/>
              <a:gd name="connsiteY5-4684" fmla="*/ 3768528 h 5726868"/>
              <a:gd name="connsiteX6-4685" fmla="*/ 1151566 w 4367206"/>
              <a:gd name="connsiteY6-4686" fmla="*/ 3699948 h 5726868"/>
              <a:gd name="connsiteX7-4687" fmla="*/ 1143946 w 4367206"/>
              <a:gd name="connsiteY7-4688" fmla="*/ 3669468 h 5726868"/>
              <a:gd name="connsiteX8-4689" fmla="*/ 1067746 w 4367206"/>
              <a:gd name="connsiteY8-4690" fmla="*/ 3661848 h 5726868"/>
              <a:gd name="connsiteX9-4691" fmla="*/ 938206 w 4367206"/>
              <a:gd name="connsiteY9-4692" fmla="*/ 3669468 h 5726868"/>
              <a:gd name="connsiteX10-4693" fmla="*/ 831526 w 4367206"/>
              <a:gd name="connsiteY10-4694" fmla="*/ 3692328 h 5726868"/>
              <a:gd name="connsiteX11-4695" fmla="*/ 610546 w 4367206"/>
              <a:gd name="connsiteY11-4696" fmla="*/ 3738048 h 5726868"/>
              <a:gd name="connsiteX12-4697" fmla="*/ 389566 w 4367206"/>
              <a:gd name="connsiteY12-4698" fmla="*/ 3638988 h 5726868"/>
              <a:gd name="connsiteX13-4699" fmla="*/ 381946 w 4367206"/>
              <a:gd name="connsiteY13-4700" fmla="*/ 3326568 h 5726868"/>
              <a:gd name="connsiteX14-4701" fmla="*/ 420046 w 4367206"/>
              <a:gd name="connsiteY14-4702" fmla="*/ 3227508 h 5726868"/>
              <a:gd name="connsiteX15-4703" fmla="*/ 389566 w 4367206"/>
              <a:gd name="connsiteY15-4704" fmla="*/ 3166548 h 5726868"/>
              <a:gd name="connsiteX16-4705" fmla="*/ 351466 w 4367206"/>
              <a:gd name="connsiteY16-4706" fmla="*/ 3105588 h 5726868"/>
              <a:gd name="connsiteX17-4707" fmla="*/ 397186 w 4367206"/>
              <a:gd name="connsiteY17-4708" fmla="*/ 3021768 h 5726868"/>
              <a:gd name="connsiteX18-4709" fmla="*/ 488626 w 4367206"/>
              <a:gd name="connsiteY18-4710" fmla="*/ 2998908 h 5726868"/>
              <a:gd name="connsiteX19-4711" fmla="*/ 471956 w 4367206"/>
              <a:gd name="connsiteY19-4712" fmla="*/ 2942709 h 5726868"/>
              <a:gd name="connsiteX20-4713" fmla="*/ 435286 w 4367206"/>
              <a:gd name="connsiteY20-4714" fmla="*/ 2930328 h 5726868"/>
              <a:gd name="connsiteX21-4715" fmla="*/ 389566 w 4367206"/>
              <a:gd name="connsiteY21-4716" fmla="*/ 2930328 h 5726868"/>
              <a:gd name="connsiteX22-4717" fmla="*/ 314000 w 4367206"/>
              <a:gd name="connsiteY22-4718" fmla="*/ 2893495 h 5726868"/>
              <a:gd name="connsiteX23-4719" fmla="*/ 320986 w 4367206"/>
              <a:gd name="connsiteY23-4720" fmla="*/ 2846508 h 5726868"/>
              <a:gd name="connsiteX24-4721" fmla="*/ 328606 w 4367206"/>
              <a:gd name="connsiteY24-4722" fmla="*/ 2793168 h 5726868"/>
              <a:gd name="connsiteX25-4723" fmla="*/ 313366 w 4367206"/>
              <a:gd name="connsiteY25-4724" fmla="*/ 2732208 h 5726868"/>
              <a:gd name="connsiteX26-4725" fmla="*/ 267646 w 4367206"/>
              <a:gd name="connsiteY26-4726" fmla="*/ 2671248 h 5726868"/>
              <a:gd name="connsiteX27-4727" fmla="*/ 176206 w 4367206"/>
              <a:gd name="connsiteY27-4728" fmla="*/ 2656008 h 5726868"/>
              <a:gd name="connsiteX28-4729" fmla="*/ 54286 w 4367206"/>
              <a:gd name="connsiteY28-4730" fmla="*/ 2610288 h 5726868"/>
              <a:gd name="connsiteX29-4731" fmla="*/ 7931 w 4367206"/>
              <a:gd name="connsiteY29-4732" fmla="*/ 2563298 h 5726868"/>
              <a:gd name="connsiteX30-4733" fmla="*/ 8566 w 4367206"/>
              <a:gd name="connsiteY30-4734" fmla="*/ 2488368 h 5726868"/>
              <a:gd name="connsiteX31-4735" fmla="*/ 92386 w 4367206"/>
              <a:gd name="connsiteY31-4736" fmla="*/ 2335968 h 5726868"/>
              <a:gd name="connsiteX32-4737" fmla="*/ 221926 w 4367206"/>
              <a:gd name="connsiteY32-4738" fmla="*/ 2175948 h 5726868"/>
              <a:gd name="connsiteX33-4739" fmla="*/ 282886 w 4367206"/>
              <a:gd name="connsiteY33-4740" fmla="*/ 2084508 h 5726868"/>
              <a:gd name="connsiteX34-4741" fmla="*/ 328606 w 4367206"/>
              <a:gd name="connsiteY34-4742" fmla="*/ 1977828 h 5726868"/>
              <a:gd name="connsiteX35-4743" fmla="*/ 359086 w 4367206"/>
              <a:gd name="connsiteY35-4744" fmla="*/ 1871148 h 5726868"/>
              <a:gd name="connsiteX36-4745" fmla="*/ 374326 w 4367206"/>
              <a:gd name="connsiteY36-4746" fmla="*/ 1810188 h 5726868"/>
              <a:gd name="connsiteX37-4747" fmla="*/ 343846 w 4367206"/>
              <a:gd name="connsiteY37-4748" fmla="*/ 1756848 h 5726868"/>
              <a:gd name="connsiteX38-4749" fmla="*/ 328606 w 4367206"/>
              <a:gd name="connsiteY38-4750" fmla="*/ 1680648 h 5726868"/>
              <a:gd name="connsiteX39-4751" fmla="*/ 412426 w 4367206"/>
              <a:gd name="connsiteY39-4752" fmla="*/ 1474908 h 5726868"/>
              <a:gd name="connsiteX40-4753" fmla="*/ 442906 w 4367206"/>
              <a:gd name="connsiteY40-4754" fmla="*/ 1307268 h 5726868"/>
              <a:gd name="connsiteX41-4755" fmla="*/ 465766 w 4367206"/>
              <a:gd name="connsiteY41-4756" fmla="*/ 1192968 h 5726868"/>
              <a:gd name="connsiteX42-4757" fmla="*/ 503866 w 4367206"/>
              <a:gd name="connsiteY42-4758" fmla="*/ 1055808 h 5726868"/>
              <a:gd name="connsiteX43-4759" fmla="*/ 557206 w 4367206"/>
              <a:gd name="connsiteY43-4760" fmla="*/ 888168 h 5726868"/>
              <a:gd name="connsiteX44-4761" fmla="*/ 503866 w 4367206"/>
              <a:gd name="connsiteY44-4762" fmla="*/ 888168 h 5726868"/>
              <a:gd name="connsiteX45-4763" fmla="*/ 412426 w 4367206"/>
              <a:gd name="connsiteY45-4764" fmla="*/ 834828 h 5726868"/>
              <a:gd name="connsiteX46-4765" fmla="*/ 328606 w 4367206"/>
              <a:gd name="connsiteY46-4766" fmla="*/ 789108 h 5726868"/>
              <a:gd name="connsiteX47-4767" fmla="*/ 260026 w 4367206"/>
              <a:gd name="connsiteY47-4768" fmla="*/ 773868 h 5726868"/>
              <a:gd name="connsiteX48-4769" fmla="*/ 214306 w 4367206"/>
              <a:gd name="connsiteY48-4770" fmla="*/ 751008 h 5726868"/>
              <a:gd name="connsiteX49-4771" fmla="*/ 260026 w 4367206"/>
              <a:gd name="connsiteY49-4772" fmla="*/ 674808 h 5726868"/>
              <a:gd name="connsiteX50-4773" fmla="*/ 374326 w 4367206"/>
              <a:gd name="connsiteY50-4774" fmla="*/ 606228 h 5726868"/>
              <a:gd name="connsiteX51-4775" fmla="*/ 557206 w 4367206"/>
              <a:gd name="connsiteY51-4776" fmla="*/ 507168 h 5726868"/>
              <a:gd name="connsiteX52-4777" fmla="*/ 656266 w 4367206"/>
              <a:gd name="connsiteY52-4778" fmla="*/ 423348 h 5726868"/>
              <a:gd name="connsiteX53-4779" fmla="*/ 892486 w 4367206"/>
              <a:gd name="connsiteY53-4780" fmla="*/ 232848 h 5726868"/>
              <a:gd name="connsiteX54-4781" fmla="*/ 1174426 w 4367206"/>
              <a:gd name="connsiteY54-4782" fmla="*/ 80448 h 5726868"/>
              <a:gd name="connsiteX55-4783" fmla="*/ 1593526 w 4367206"/>
              <a:gd name="connsiteY55-4784" fmla="*/ 11868 h 5726868"/>
              <a:gd name="connsiteX56-4785" fmla="*/ 1944046 w 4367206"/>
              <a:gd name="connsiteY56-4786" fmla="*/ 4248 h 5726868"/>
              <a:gd name="connsiteX57-4787" fmla="*/ 2172646 w 4367206"/>
              <a:gd name="connsiteY57-4788" fmla="*/ 4248 h 5726868"/>
              <a:gd name="connsiteX58-4789" fmla="*/ 2393626 w 4367206"/>
              <a:gd name="connsiteY58-4790" fmla="*/ 57588 h 5726868"/>
              <a:gd name="connsiteX59-4791" fmla="*/ 2667946 w 4367206"/>
              <a:gd name="connsiteY59-4792" fmla="*/ 133788 h 5726868"/>
              <a:gd name="connsiteX60-4793" fmla="*/ 2820346 w 4367206"/>
              <a:gd name="connsiteY60-4794" fmla="*/ 202368 h 5726868"/>
              <a:gd name="connsiteX61-4795" fmla="*/ 3102286 w 4367206"/>
              <a:gd name="connsiteY61-4796" fmla="*/ 400488 h 5726868"/>
              <a:gd name="connsiteX62-4797" fmla="*/ 3285166 w 4367206"/>
              <a:gd name="connsiteY62-4798" fmla="*/ 651948 h 5726868"/>
              <a:gd name="connsiteX63-4799" fmla="*/ 3407086 w 4367206"/>
              <a:gd name="connsiteY63-4800" fmla="*/ 918648 h 5726868"/>
              <a:gd name="connsiteX64-4801" fmla="*/ 3475666 w 4367206"/>
              <a:gd name="connsiteY64-4802" fmla="*/ 1238688 h 5726868"/>
              <a:gd name="connsiteX65-4803" fmla="*/ 3506146 w 4367206"/>
              <a:gd name="connsiteY65-4804" fmla="*/ 1543488 h 5726868"/>
              <a:gd name="connsiteX66-4805" fmla="*/ 3506146 w 4367206"/>
              <a:gd name="connsiteY66-4806" fmla="*/ 1962588 h 5726868"/>
              <a:gd name="connsiteX67-4807" fmla="*/ 3338506 w 4367206"/>
              <a:gd name="connsiteY67-4808" fmla="*/ 2305488 h 5726868"/>
              <a:gd name="connsiteX68-4809" fmla="*/ 3254686 w 4367206"/>
              <a:gd name="connsiteY68-4810" fmla="*/ 2473128 h 5726868"/>
              <a:gd name="connsiteX69-4811" fmla="*/ 3132766 w 4367206"/>
              <a:gd name="connsiteY69-4812" fmla="*/ 2663628 h 5726868"/>
              <a:gd name="connsiteX70-4813" fmla="*/ 3071806 w 4367206"/>
              <a:gd name="connsiteY70-4814" fmla="*/ 2838888 h 5726868"/>
              <a:gd name="connsiteX71-4815" fmla="*/ 3064186 w 4367206"/>
              <a:gd name="connsiteY71-4816" fmla="*/ 2915088 h 5726868"/>
              <a:gd name="connsiteX72-4817" fmla="*/ 3018466 w 4367206"/>
              <a:gd name="connsiteY72-4818" fmla="*/ 3014148 h 5726868"/>
              <a:gd name="connsiteX73-4819" fmla="*/ 2980366 w 4367206"/>
              <a:gd name="connsiteY73-4820" fmla="*/ 3082728 h 5726868"/>
              <a:gd name="connsiteX74-4821" fmla="*/ 2957506 w 4367206"/>
              <a:gd name="connsiteY74-4822" fmla="*/ 3120828 h 5726868"/>
              <a:gd name="connsiteX75-4823" fmla="*/ 2957506 w 4367206"/>
              <a:gd name="connsiteY75-4824" fmla="*/ 3555168 h 5726868"/>
              <a:gd name="connsiteX76-4825" fmla="*/ 3010846 w 4367206"/>
              <a:gd name="connsiteY76-4826" fmla="*/ 3539928 h 5726868"/>
              <a:gd name="connsiteX77-4827" fmla="*/ 3109906 w 4367206"/>
              <a:gd name="connsiteY77-4828" fmla="*/ 3570408 h 5726868"/>
              <a:gd name="connsiteX78-4829" fmla="*/ 3140386 w 4367206"/>
              <a:gd name="connsiteY78-4830" fmla="*/ 3631368 h 5726868"/>
              <a:gd name="connsiteX79-4831" fmla="*/ 3117526 w 4367206"/>
              <a:gd name="connsiteY79-4832" fmla="*/ 3738048 h 5726868"/>
              <a:gd name="connsiteX80-4833" fmla="*/ 3125146 w 4367206"/>
              <a:gd name="connsiteY80-4834" fmla="*/ 4103808 h 5726868"/>
              <a:gd name="connsiteX81-4835" fmla="*/ 3163246 w 4367206"/>
              <a:gd name="connsiteY81-4836" fmla="*/ 4157148 h 5726868"/>
              <a:gd name="connsiteX82-4837" fmla="*/ 3201346 w 4367206"/>
              <a:gd name="connsiteY82-4838" fmla="*/ 4164768 h 5726868"/>
              <a:gd name="connsiteX83-4839" fmla="*/ 3231826 w 4367206"/>
              <a:gd name="connsiteY83-4840" fmla="*/ 4172388 h 5726868"/>
              <a:gd name="connsiteX84-4841" fmla="*/ 3285166 w 4367206"/>
              <a:gd name="connsiteY84-4842" fmla="*/ 4294308 h 5726868"/>
              <a:gd name="connsiteX85-4843" fmla="*/ 3300406 w 4367206"/>
              <a:gd name="connsiteY85-4844" fmla="*/ 4347648 h 5726868"/>
              <a:gd name="connsiteX86-4845" fmla="*/ 3330886 w 4367206"/>
              <a:gd name="connsiteY86-4846" fmla="*/ 4408608 h 5726868"/>
              <a:gd name="connsiteX87-4847" fmla="*/ 3551866 w 4367206"/>
              <a:gd name="connsiteY87-4848" fmla="*/ 4644828 h 5726868"/>
              <a:gd name="connsiteX88-4849" fmla="*/ 3887146 w 4367206"/>
              <a:gd name="connsiteY88-4850" fmla="*/ 5025828 h 5726868"/>
              <a:gd name="connsiteX89-4851" fmla="*/ 4100506 w 4367206"/>
              <a:gd name="connsiteY89-4852" fmla="*/ 5300148 h 5726868"/>
              <a:gd name="connsiteX90-4853" fmla="*/ 4367206 w 4367206"/>
              <a:gd name="connsiteY90-4854" fmla="*/ 5726868 h 5726868"/>
              <a:gd name="connsiteX0-4855" fmla="*/ 707488 w 4100506"/>
              <a:gd name="connsiteY0-4856" fmla="*/ 5008470 h 5300148"/>
              <a:gd name="connsiteX1-4857" fmla="*/ 961066 w 4100506"/>
              <a:gd name="connsiteY1-4858" fmla="*/ 4644828 h 5300148"/>
              <a:gd name="connsiteX2-4859" fmla="*/ 1342066 w 4100506"/>
              <a:gd name="connsiteY2-4860" fmla="*/ 4172388 h 5300148"/>
              <a:gd name="connsiteX3-4861" fmla="*/ 1258246 w 4100506"/>
              <a:gd name="connsiteY3-4862" fmla="*/ 4012368 h 5300148"/>
              <a:gd name="connsiteX4-4863" fmla="*/ 1204906 w 4100506"/>
              <a:gd name="connsiteY4-4864" fmla="*/ 3928548 h 5300148"/>
              <a:gd name="connsiteX5-4865" fmla="*/ 1174426 w 4100506"/>
              <a:gd name="connsiteY5-4866" fmla="*/ 3768528 h 5300148"/>
              <a:gd name="connsiteX6-4867" fmla="*/ 1151566 w 4100506"/>
              <a:gd name="connsiteY6-4868" fmla="*/ 3699948 h 5300148"/>
              <a:gd name="connsiteX7-4869" fmla="*/ 1143946 w 4100506"/>
              <a:gd name="connsiteY7-4870" fmla="*/ 3669468 h 5300148"/>
              <a:gd name="connsiteX8-4871" fmla="*/ 1067746 w 4100506"/>
              <a:gd name="connsiteY8-4872" fmla="*/ 3661848 h 5300148"/>
              <a:gd name="connsiteX9-4873" fmla="*/ 938206 w 4100506"/>
              <a:gd name="connsiteY9-4874" fmla="*/ 3669468 h 5300148"/>
              <a:gd name="connsiteX10-4875" fmla="*/ 831526 w 4100506"/>
              <a:gd name="connsiteY10-4876" fmla="*/ 3692328 h 5300148"/>
              <a:gd name="connsiteX11-4877" fmla="*/ 610546 w 4100506"/>
              <a:gd name="connsiteY11-4878" fmla="*/ 3738048 h 5300148"/>
              <a:gd name="connsiteX12-4879" fmla="*/ 389566 w 4100506"/>
              <a:gd name="connsiteY12-4880" fmla="*/ 3638988 h 5300148"/>
              <a:gd name="connsiteX13-4881" fmla="*/ 381946 w 4100506"/>
              <a:gd name="connsiteY13-4882" fmla="*/ 3326568 h 5300148"/>
              <a:gd name="connsiteX14-4883" fmla="*/ 420046 w 4100506"/>
              <a:gd name="connsiteY14-4884" fmla="*/ 3227508 h 5300148"/>
              <a:gd name="connsiteX15-4885" fmla="*/ 389566 w 4100506"/>
              <a:gd name="connsiteY15-4886" fmla="*/ 3166548 h 5300148"/>
              <a:gd name="connsiteX16-4887" fmla="*/ 351466 w 4100506"/>
              <a:gd name="connsiteY16-4888" fmla="*/ 3105588 h 5300148"/>
              <a:gd name="connsiteX17-4889" fmla="*/ 397186 w 4100506"/>
              <a:gd name="connsiteY17-4890" fmla="*/ 3021768 h 5300148"/>
              <a:gd name="connsiteX18-4891" fmla="*/ 488626 w 4100506"/>
              <a:gd name="connsiteY18-4892" fmla="*/ 2998908 h 5300148"/>
              <a:gd name="connsiteX19-4893" fmla="*/ 471956 w 4100506"/>
              <a:gd name="connsiteY19-4894" fmla="*/ 2942709 h 5300148"/>
              <a:gd name="connsiteX20-4895" fmla="*/ 435286 w 4100506"/>
              <a:gd name="connsiteY20-4896" fmla="*/ 2930328 h 5300148"/>
              <a:gd name="connsiteX21-4897" fmla="*/ 389566 w 4100506"/>
              <a:gd name="connsiteY21-4898" fmla="*/ 2930328 h 5300148"/>
              <a:gd name="connsiteX22-4899" fmla="*/ 314000 w 4100506"/>
              <a:gd name="connsiteY22-4900" fmla="*/ 2893495 h 5300148"/>
              <a:gd name="connsiteX23-4901" fmla="*/ 320986 w 4100506"/>
              <a:gd name="connsiteY23-4902" fmla="*/ 2846508 h 5300148"/>
              <a:gd name="connsiteX24-4903" fmla="*/ 328606 w 4100506"/>
              <a:gd name="connsiteY24-4904" fmla="*/ 2793168 h 5300148"/>
              <a:gd name="connsiteX25-4905" fmla="*/ 313366 w 4100506"/>
              <a:gd name="connsiteY25-4906" fmla="*/ 2732208 h 5300148"/>
              <a:gd name="connsiteX26-4907" fmla="*/ 267646 w 4100506"/>
              <a:gd name="connsiteY26-4908" fmla="*/ 2671248 h 5300148"/>
              <a:gd name="connsiteX27-4909" fmla="*/ 176206 w 4100506"/>
              <a:gd name="connsiteY27-4910" fmla="*/ 2656008 h 5300148"/>
              <a:gd name="connsiteX28-4911" fmla="*/ 54286 w 4100506"/>
              <a:gd name="connsiteY28-4912" fmla="*/ 2610288 h 5300148"/>
              <a:gd name="connsiteX29-4913" fmla="*/ 7931 w 4100506"/>
              <a:gd name="connsiteY29-4914" fmla="*/ 2563298 h 5300148"/>
              <a:gd name="connsiteX30-4915" fmla="*/ 8566 w 4100506"/>
              <a:gd name="connsiteY30-4916" fmla="*/ 2488368 h 5300148"/>
              <a:gd name="connsiteX31-4917" fmla="*/ 92386 w 4100506"/>
              <a:gd name="connsiteY31-4918" fmla="*/ 2335968 h 5300148"/>
              <a:gd name="connsiteX32-4919" fmla="*/ 221926 w 4100506"/>
              <a:gd name="connsiteY32-4920" fmla="*/ 2175948 h 5300148"/>
              <a:gd name="connsiteX33-4921" fmla="*/ 282886 w 4100506"/>
              <a:gd name="connsiteY33-4922" fmla="*/ 2084508 h 5300148"/>
              <a:gd name="connsiteX34-4923" fmla="*/ 328606 w 4100506"/>
              <a:gd name="connsiteY34-4924" fmla="*/ 1977828 h 5300148"/>
              <a:gd name="connsiteX35-4925" fmla="*/ 359086 w 4100506"/>
              <a:gd name="connsiteY35-4926" fmla="*/ 1871148 h 5300148"/>
              <a:gd name="connsiteX36-4927" fmla="*/ 374326 w 4100506"/>
              <a:gd name="connsiteY36-4928" fmla="*/ 1810188 h 5300148"/>
              <a:gd name="connsiteX37-4929" fmla="*/ 343846 w 4100506"/>
              <a:gd name="connsiteY37-4930" fmla="*/ 1756848 h 5300148"/>
              <a:gd name="connsiteX38-4931" fmla="*/ 328606 w 4100506"/>
              <a:gd name="connsiteY38-4932" fmla="*/ 1680648 h 5300148"/>
              <a:gd name="connsiteX39-4933" fmla="*/ 412426 w 4100506"/>
              <a:gd name="connsiteY39-4934" fmla="*/ 1474908 h 5300148"/>
              <a:gd name="connsiteX40-4935" fmla="*/ 442906 w 4100506"/>
              <a:gd name="connsiteY40-4936" fmla="*/ 1307268 h 5300148"/>
              <a:gd name="connsiteX41-4937" fmla="*/ 465766 w 4100506"/>
              <a:gd name="connsiteY41-4938" fmla="*/ 1192968 h 5300148"/>
              <a:gd name="connsiteX42-4939" fmla="*/ 503866 w 4100506"/>
              <a:gd name="connsiteY42-4940" fmla="*/ 1055808 h 5300148"/>
              <a:gd name="connsiteX43-4941" fmla="*/ 557206 w 4100506"/>
              <a:gd name="connsiteY43-4942" fmla="*/ 888168 h 5300148"/>
              <a:gd name="connsiteX44-4943" fmla="*/ 503866 w 4100506"/>
              <a:gd name="connsiteY44-4944" fmla="*/ 888168 h 5300148"/>
              <a:gd name="connsiteX45-4945" fmla="*/ 412426 w 4100506"/>
              <a:gd name="connsiteY45-4946" fmla="*/ 834828 h 5300148"/>
              <a:gd name="connsiteX46-4947" fmla="*/ 328606 w 4100506"/>
              <a:gd name="connsiteY46-4948" fmla="*/ 789108 h 5300148"/>
              <a:gd name="connsiteX47-4949" fmla="*/ 260026 w 4100506"/>
              <a:gd name="connsiteY47-4950" fmla="*/ 773868 h 5300148"/>
              <a:gd name="connsiteX48-4951" fmla="*/ 214306 w 4100506"/>
              <a:gd name="connsiteY48-4952" fmla="*/ 751008 h 5300148"/>
              <a:gd name="connsiteX49-4953" fmla="*/ 260026 w 4100506"/>
              <a:gd name="connsiteY49-4954" fmla="*/ 674808 h 5300148"/>
              <a:gd name="connsiteX50-4955" fmla="*/ 374326 w 4100506"/>
              <a:gd name="connsiteY50-4956" fmla="*/ 606228 h 5300148"/>
              <a:gd name="connsiteX51-4957" fmla="*/ 557206 w 4100506"/>
              <a:gd name="connsiteY51-4958" fmla="*/ 507168 h 5300148"/>
              <a:gd name="connsiteX52-4959" fmla="*/ 656266 w 4100506"/>
              <a:gd name="connsiteY52-4960" fmla="*/ 423348 h 5300148"/>
              <a:gd name="connsiteX53-4961" fmla="*/ 892486 w 4100506"/>
              <a:gd name="connsiteY53-4962" fmla="*/ 232848 h 5300148"/>
              <a:gd name="connsiteX54-4963" fmla="*/ 1174426 w 4100506"/>
              <a:gd name="connsiteY54-4964" fmla="*/ 80448 h 5300148"/>
              <a:gd name="connsiteX55-4965" fmla="*/ 1593526 w 4100506"/>
              <a:gd name="connsiteY55-4966" fmla="*/ 11868 h 5300148"/>
              <a:gd name="connsiteX56-4967" fmla="*/ 1944046 w 4100506"/>
              <a:gd name="connsiteY56-4968" fmla="*/ 4248 h 5300148"/>
              <a:gd name="connsiteX57-4969" fmla="*/ 2172646 w 4100506"/>
              <a:gd name="connsiteY57-4970" fmla="*/ 4248 h 5300148"/>
              <a:gd name="connsiteX58-4971" fmla="*/ 2393626 w 4100506"/>
              <a:gd name="connsiteY58-4972" fmla="*/ 57588 h 5300148"/>
              <a:gd name="connsiteX59-4973" fmla="*/ 2667946 w 4100506"/>
              <a:gd name="connsiteY59-4974" fmla="*/ 133788 h 5300148"/>
              <a:gd name="connsiteX60-4975" fmla="*/ 2820346 w 4100506"/>
              <a:gd name="connsiteY60-4976" fmla="*/ 202368 h 5300148"/>
              <a:gd name="connsiteX61-4977" fmla="*/ 3102286 w 4100506"/>
              <a:gd name="connsiteY61-4978" fmla="*/ 400488 h 5300148"/>
              <a:gd name="connsiteX62-4979" fmla="*/ 3285166 w 4100506"/>
              <a:gd name="connsiteY62-4980" fmla="*/ 651948 h 5300148"/>
              <a:gd name="connsiteX63-4981" fmla="*/ 3407086 w 4100506"/>
              <a:gd name="connsiteY63-4982" fmla="*/ 918648 h 5300148"/>
              <a:gd name="connsiteX64-4983" fmla="*/ 3475666 w 4100506"/>
              <a:gd name="connsiteY64-4984" fmla="*/ 1238688 h 5300148"/>
              <a:gd name="connsiteX65-4985" fmla="*/ 3506146 w 4100506"/>
              <a:gd name="connsiteY65-4986" fmla="*/ 1543488 h 5300148"/>
              <a:gd name="connsiteX66-4987" fmla="*/ 3506146 w 4100506"/>
              <a:gd name="connsiteY66-4988" fmla="*/ 1962588 h 5300148"/>
              <a:gd name="connsiteX67-4989" fmla="*/ 3338506 w 4100506"/>
              <a:gd name="connsiteY67-4990" fmla="*/ 2305488 h 5300148"/>
              <a:gd name="connsiteX68-4991" fmla="*/ 3254686 w 4100506"/>
              <a:gd name="connsiteY68-4992" fmla="*/ 2473128 h 5300148"/>
              <a:gd name="connsiteX69-4993" fmla="*/ 3132766 w 4100506"/>
              <a:gd name="connsiteY69-4994" fmla="*/ 2663628 h 5300148"/>
              <a:gd name="connsiteX70-4995" fmla="*/ 3071806 w 4100506"/>
              <a:gd name="connsiteY70-4996" fmla="*/ 2838888 h 5300148"/>
              <a:gd name="connsiteX71-4997" fmla="*/ 3064186 w 4100506"/>
              <a:gd name="connsiteY71-4998" fmla="*/ 2915088 h 5300148"/>
              <a:gd name="connsiteX72-4999" fmla="*/ 3018466 w 4100506"/>
              <a:gd name="connsiteY72-5000" fmla="*/ 3014148 h 5300148"/>
              <a:gd name="connsiteX73-5001" fmla="*/ 2980366 w 4100506"/>
              <a:gd name="connsiteY73-5002" fmla="*/ 3082728 h 5300148"/>
              <a:gd name="connsiteX74-5003" fmla="*/ 2957506 w 4100506"/>
              <a:gd name="connsiteY74-5004" fmla="*/ 3120828 h 5300148"/>
              <a:gd name="connsiteX75-5005" fmla="*/ 2957506 w 4100506"/>
              <a:gd name="connsiteY75-5006" fmla="*/ 3555168 h 5300148"/>
              <a:gd name="connsiteX76-5007" fmla="*/ 3010846 w 4100506"/>
              <a:gd name="connsiteY76-5008" fmla="*/ 3539928 h 5300148"/>
              <a:gd name="connsiteX77-5009" fmla="*/ 3109906 w 4100506"/>
              <a:gd name="connsiteY77-5010" fmla="*/ 3570408 h 5300148"/>
              <a:gd name="connsiteX78-5011" fmla="*/ 3140386 w 4100506"/>
              <a:gd name="connsiteY78-5012" fmla="*/ 3631368 h 5300148"/>
              <a:gd name="connsiteX79-5013" fmla="*/ 3117526 w 4100506"/>
              <a:gd name="connsiteY79-5014" fmla="*/ 3738048 h 5300148"/>
              <a:gd name="connsiteX80-5015" fmla="*/ 3125146 w 4100506"/>
              <a:gd name="connsiteY80-5016" fmla="*/ 4103808 h 5300148"/>
              <a:gd name="connsiteX81-5017" fmla="*/ 3163246 w 4100506"/>
              <a:gd name="connsiteY81-5018" fmla="*/ 4157148 h 5300148"/>
              <a:gd name="connsiteX82-5019" fmla="*/ 3201346 w 4100506"/>
              <a:gd name="connsiteY82-5020" fmla="*/ 4164768 h 5300148"/>
              <a:gd name="connsiteX83-5021" fmla="*/ 3231826 w 4100506"/>
              <a:gd name="connsiteY83-5022" fmla="*/ 4172388 h 5300148"/>
              <a:gd name="connsiteX84-5023" fmla="*/ 3285166 w 4100506"/>
              <a:gd name="connsiteY84-5024" fmla="*/ 4294308 h 5300148"/>
              <a:gd name="connsiteX85-5025" fmla="*/ 3300406 w 4100506"/>
              <a:gd name="connsiteY85-5026" fmla="*/ 4347648 h 5300148"/>
              <a:gd name="connsiteX86-5027" fmla="*/ 3330886 w 4100506"/>
              <a:gd name="connsiteY86-5028" fmla="*/ 4408608 h 5300148"/>
              <a:gd name="connsiteX87-5029" fmla="*/ 3551866 w 4100506"/>
              <a:gd name="connsiteY87-5030" fmla="*/ 4644828 h 5300148"/>
              <a:gd name="connsiteX88-5031" fmla="*/ 3887146 w 4100506"/>
              <a:gd name="connsiteY88-5032" fmla="*/ 5025828 h 5300148"/>
              <a:gd name="connsiteX89-5033" fmla="*/ 4100506 w 4100506"/>
              <a:gd name="connsiteY89-5034" fmla="*/ 5300148 h 5300148"/>
              <a:gd name="connsiteX0-5035" fmla="*/ 707488 w 3887146"/>
              <a:gd name="connsiteY0-5036" fmla="*/ 5008470 h 5025828"/>
              <a:gd name="connsiteX1-5037" fmla="*/ 961066 w 3887146"/>
              <a:gd name="connsiteY1-5038" fmla="*/ 4644828 h 5025828"/>
              <a:gd name="connsiteX2-5039" fmla="*/ 1342066 w 3887146"/>
              <a:gd name="connsiteY2-5040" fmla="*/ 4172388 h 5025828"/>
              <a:gd name="connsiteX3-5041" fmla="*/ 1258246 w 3887146"/>
              <a:gd name="connsiteY3-5042" fmla="*/ 4012368 h 5025828"/>
              <a:gd name="connsiteX4-5043" fmla="*/ 1204906 w 3887146"/>
              <a:gd name="connsiteY4-5044" fmla="*/ 3928548 h 5025828"/>
              <a:gd name="connsiteX5-5045" fmla="*/ 1174426 w 3887146"/>
              <a:gd name="connsiteY5-5046" fmla="*/ 3768528 h 5025828"/>
              <a:gd name="connsiteX6-5047" fmla="*/ 1151566 w 3887146"/>
              <a:gd name="connsiteY6-5048" fmla="*/ 3699948 h 5025828"/>
              <a:gd name="connsiteX7-5049" fmla="*/ 1143946 w 3887146"/>
              <a:gd name="connsiteY7-5050" fmla="*/ 3669468 h 5025828"/>
              <a:gd name="connsiteX8-5051" fmla="*/ 1067746 w 3887146"/>
              <a:gd name="connsiteY8-5052" fmla="*/ 3661848 h 5025828"/>
              <a:gd name="connsiteX9-5053" fmla="*/ 938206 w 3887146"/>
              <a:gd name="connsiteY9-5054" fmla="*/ 3669468 h 5025828"/>
              <a:gd name="connsiteX10-5055" fmla="*/ 831526 w 3887146"/>
              <a:gd name="connsiteY10-5056" fmla="*/ 3692328 h 5025828"/>
              <a:gd name="connsiteX11-5057" fmla="*/ 610546 w 3887146"/>
              <a:gd name="connsiteY11-5058" fmla="*/ 3738048 h 5025828"/>
              <a:gd name="connsiteX12-5059" fmla="*/ 389566 w 3887146"/>
              <a:gd name="connsiteY12-5060" fmla="*/ 3638988 h 5025828"/>
              <a:gd name="connsiteX13-5061" fmla="*/ 381946 w 3887146"/>
              <a:gd name="connsiteY13-5062" fmla="*/ 3326568 h 5025828"/>
              <a:gd name="connsiteX14-5063" fmla="*/ 420046 w 3887146"/>
              <a:gd name="connsiteY14-5064" fmla="*/ 3227508 h 5025828"/>
              <a:gd name="connsiteX15-5065" fmla="*/ 389566 w 3887146"/>
              <a:gd name="connsiteY15-5066" fmla="*/ 3166548 h 5025828"/>
              <a:gd name="connsiteX16-5067" fmla="*/ 351466 w 3887146"/>
              <a:gd name="connsiteY16-5068" fmla="*/ 3105588 h 5025828"/>
              <a:gd name="connsiteX17-5069" fmla="*/ 397186 w 3887146"/>
              <a:gd name="connsiteY17-5070" fmla="*/ 3021768 h 5025828"/>
              <a:gd name="connsiteX18-5071" fmla="*/ 488626 w 3887146"/>
              <a:gd name="connsiteY18-5072" fmla="*/ 2998908 h 5025828"/>
              <a:gd name="connsiteX19-5073" fmla="*/ 471956 w 3887146"/>
              <a:gd name="connsiteY19-5074" fmla="*/ 2942709 h 5025828"/>
              <a:gd name="connsiteX20-5075" fmla="*/ 435286 w 3887146"/>
              <a:gd name="connsiteY20-5076" fmla="*/ 2930328 h 5025828"/>
              <a:gd name="connsiteX21-5077" fmla="*/ 389566 w 3887146"/>
              <a:gd name="connsiteY21-5078" fmla="*/ 2930328 h 5025828"/>
              <a:gd name="connsiteX22-5079" fmla="*/ 314000 w 3887146"/>
              <a:gd name="connsiteY22-5080" fmla="*/ 2893495 h 5025828"/>
              <a:gd name="connsiteX23-5081" fmla="*/ 320986 w 3887146"/>
              <a:gd name="connsiteY23-5082" fmla="*/ 2846508 h 5025828"/>
              <a:gd name="connsiteX24-5083" fmla="*/ 328606 w 3887146"/>
              <a:gd name="connsiteY24-5084" fmla="*/ 2793168 h 5025828"/>
              <a:gd name="connsiteX25-5085" fmla="*/ 313366 w 3887146"/>
              <a:gd name="connsiteY25-5086" fmla="*/ 2732208 h 5025828"/>
              <a:gd name="connsiteX26-5087" fmla="*/ 267646 w 3887146"/>
              <a:gd name="connsiteY26-5088" fmla="*/ 2671248 h 5025828"/>
              <a:gd name="connsiteX27-5089" fmla="*/ 176206 w 3887146"/>
              <a:gd name="connsiteY27-5090" fmla="*/ 2656008 h 5025828"/>
              <a:gd name="connsiteX28-5091" fmla="*/ 54286 w 3887146"/>
              <a:gd name="connsiteY28-5092" fmla="*/ 2610288 h 5025828"/>
              <a:gd name="connsiteX29-5093" fmla="*/ 7931 w 3887146"/>
              <a:gd name="connsiteY29-5094" fmla="*/ 2563298 h 5025828"/>
              <a:gd name="connsiteX30-5095" fmla="*/ 8566 w 3887146"/>
              <a:gd name="connsiteY30-5096" fmla="*/ 2488368 h 5025828"/>
              <a:gd name="connsiteX31-5097" fmla="*/ 92386 w 3887146"/>
              <a:gd name="connsiteY31-5098" fmla="*/ 2335968 h 5025828"/>
              <a:gd name="connsiteX32-5099" fmla="*/ 221926 w 3887146"/>
              <a:gd name="connsiteY32-5100" fmla="*/ 2175948 h 5025828"/>
              <a:gd name="connsiteX33-5101" fmla="*/ 282886 w 3887146"/>
              <a:gd name="connsiteY33-5102" fmla="*/ 2084508 h 5025828"/>
              <a:gd name="connsiteX34-5103" fmla="*/ 328606 w 3887146"/>
              <a:gd name="connsiteY34-5104" fmla="*/ 1977828 h 5025828"/>
              <a:gd name="connsiteX35-5105" fmla="*/ 359086 w 3887146"/>
              <a:gd name="connsiteY35-5106" fmla="*/ 1871148 h 5025828"/>
              <a:gd name="connsiteX36-5107" fmla="*/ 374326 w 3887146"/>
              <a:gd name="connsiteY36-5108" fmla="*/ 1810188 h 5025828"/>
              <a:gd name="connsiteX37-5109" fmla="*/ 343846 w 3887146"/>
              <a:gd name="connsiteY37-5110" fmla="*/ 1756848 h 5025828"/>
              <a:gd name="connsiteX38-5111" fmla="*/ 328606 w 3887146"/>
              <a:gd name="connsiteY38-5112" fmla="*/ 1680648 h 5025828"/>
              <a:gd name="connsiteX39-5113" fmla="*/ 412426 w 3887146"/>
              <a:gd name="connsiteY39-5114" fmla="*/ 1474908 h 5025828"/>
              <a:gd name="connsiteX40-5115" fmla="*/ 442906 w 3887146"/>
              <a:gd name="connsiteY40-5116" fmla="*/ 1307268 h 5025828"/>
              <a:gd name="connsiteX41-5117" fmla="*/ 465766 w 3887146"/>
              <a:gd name="connsiteY41-5118" fmla="*/ 1192968 h 5025828"/>
              <a:gd name="connsiteX42-5119" fmla="*/ 503866 w 3887146"/>
              <a:gd name="connsiteY42-5120" fmla="*/ 1055808 h 5025828"/>
              <a:gd name="connsiteX43-5121" fmla="*/ 557206 w 3887146"/>
              <a:gd name="connsiteY43-5122" fmla="*/ 888168 h 5025828"/>
              <a:gd name="connsiteX44-5123" fmla="*/ 503866 w 3887146"/>
              <a:gd name="connsiteY44-5124" fmla="*/ 888168 h 5025828"/>
              <a:gd name="connsiteX45-5125" fmla="*/ 412426 w 3887146"/>
              <a:gd name="connsiteY45-5126" fmla="*/ 834828 h 5025828"/>
              <a:gd name="connsiteX46-5127" fmla="*/ 328606 w 3887146"/>
              <a:gd name="connsiteY46-5128" fmla="*/ 789108 h 5025828"/>
              <a:gd name="connsiteX47-5129" fmla="*/ 260026 w 3887146"/>
              <a:gd name="connsiteY47-5130" fmla="*/ 773868 h 5025828"/>
              <a:gd name="connsiteX48-5131" fmla="*/ 214306 w 3887146"/>
              <a:gd name="connsiteY48-5132" fmla="*/ 751008 h 5025828"/>
              <a:gd name="connsiteX49-5133" fmla="*/ 260026 w 3887146"/>
              <a:gd name="connsiteY49-5134" fmla="*/ 674808 h 5025828"/>
              <a:gd name="connsiteX50-5135" fmla="*/ 374326 w 3887146"/>
              <a:gd name="connsiteY50-5136" fmla="*/ 606228 h 5025828"/>
              <a:gd name="connsiteX51-5137" fmla="*/ 557206 w 3887146"/>
              <a:gd name="connsiteY51-5138" fmla="*/ 507168 h 5025828"/>
              <a:gd name="connsiteX52-5139" fmla="*/ 656266 w 3887146"/>
              <a:gd name="connsiteY52-5140" fmla="*/ 423348 h 5025828"/>
              <a:gd name="connsiteX53-5141" fmla="*/ 892486 w 3887146"/>
              <a:gd name="connsiteY53-5142" fmla="*/ 232848 h 5025828"/>
              <a:gd name="connsiteX54-5143" fmla="*/ 1174426 w 3887146"/>
              <a:gd name="connsiteY54-5144" fmla="*/ 80448 h 5025828"/>
              <a:gd name="connsiteX55-5145" fmla="*/ 1593526 w 3887146"/>
              <a:gd name="connsiteY55-5146" fmla="*/ 11868 h 5025828"/>
              <a:gd name="connsiteX56-5147" fmla="*/ 1944046 w 3887146"/>
              <a:gd name="connsiteY56-5148" fmla="*/ 4248 h 5025828"/>
              <a:gd name="connsiteX57-5149" fmla="*/ 2172646 w 3887146"/>
              <a:gd name="connsiteY57-5150" fmla="*/ 4248 h 5025828"/>
              <a:gd name="connsiteX58-5151" fmla="*/ 2393626 w 3887146"/>
              <a:gd name="connsiteY58-5152" fmla="*/ 57588 h 5025828"/>
              <a:gd name="connsiteX59-5153" fmla="*/ 2667946 w 3887146"/>
              <a:gd name="connsiteY59-5154" fmla="*/ 133788 h 5025828"/>
              <a:gd name="connsiteX60-5155" fmla="*/ 2820346 w 3887146"/>
              <a:gd name="connsiteY60-5156" fmla="*/ 202368 h 5025828"/>
              <a:gd name="connsiteX61-5157" fmla="*/ 3102286 w 3887146"/>
              <a:gd name="connsiteY61-5158" fmla="*/ 400488 h 5025828"/>
              <a:gd name="connsiteX62-5159" fmla="*/ 3285166 w 3887146"/>
              <a:gd name="connsiteY62-5160" fmla="*/ 651948 h 5025828"/>
              <a:gd name="connsiteX63-5161" fmla="*/ 3407086 w 3887146"/>
              <a:gd name="connsiteY63-5162" fmla="*/ 918648 h 5025828"/>
              <a:gd name="connsiteX64-5163" fmla="*/ 3475666 w 3887146"/>
              <a:gd name="connsiteY64-5164" fmla="*/ 1238688 h 5025828"/>
              <a:gd name="connsiteX65-5165" fmla="*/ 3506146 w 3887146"/>
              <a:gd name="connsiteY65-5166" fmla="*/ 1543488 h 5025828"/>
              <a:gd name="connsiteX66-5167" fmla="*/ 3506146 w 3887146"/>
              <a:gd name="connsiteY66-5168" fmla="*/ 1962588 h 5025828"/>
              <a:gd name="connsiteX67-5169" fmla="*/ 3338506 w 3887146"/>
              <a:gd name="connsiteY67-5170" fmla="*/ 2305488 h 5025828"/>
              <a:gd name="connsiteX68-5171" fmla="*/ 3254686 w 3887146"/>
              <a:gd name="connsiteY68-5172" fmla="*/ 2473128 h 5025828"/>
              <a:gd name="connsiteX69-5173" fmla="*/ 3132766 w 3887146"/>
              <a:gd name="connsiteY69-5174" fmla="*/ 2663628 h 5025828"/>
              <a:gd name="connsiteX70-5175" fmla="*/ 3071806 w 3887146"/>
              <a:gd name="connsiteY70-5176" fmla="*/ 2838888 h 5025828"/>
              <a:gd name="connsiteX71-5177" fmla="*/ 3064186 w 3887146"/>
              <a:gd name="connsiteY71-5178" fmla="*/ 2915088 h 5025828"/>
              <a:gd name="connsiteX72-5179" fmla="*/ 3018466 w 3887146"/>
              <a:gd name="connsiteY72-5180" fmla="*/ 3014148 h 5025828"/>
              <a:gd name="connsiteX73-5181" fmla="*/ 2980366 w 3887146"/>
              <a:gd name="connsiteY73-5182" fmla="*/ 3082728 h 5025828"/>
              <a:gd name="connsiteX74-5183" fmla="*/ 2957506 w 3887146"/>
              <a:gd name="connsiteY74-5184" fmla="*/ 3120828 h 5025828"/>
              <a:gd name="connsiteX75-5185" fmla="*/ 2957506 w 3887146"/>
              <a:gd name="connsiteY75-5186" fmla="*/ 3555168 h 5025828"/>
              <a:gd name="connsiteX76-5187" fmla="*/ 3010846 w 3887146"/>
              <a:gd name="connsiteY76-5188" fmla="*/ 3539928 h 5025828"/>
              <a:gd name="connsiteX77-5189" fmla="*/ 3109906 w 3887146"/>
              <a:gd name="connsiteY77-5190" fmla="*/ 3570408 h 5025828"/>
              <a:gd name="connsiteX78-5191" fmla="*/ 3140386 w 3887146"/>
              <a:gd name="connsiteY78-5192" fmla="*/ 3631368 h 5025828"/>
              <a:gd name="connsiteX79-5193" fmla="*/ 3117526 w 3887146"/>
              <a:gd name="connsiteY79-5194" fmla="*/ 3738048 h 5025828"/>
              <a:gd name="connsiteX80-5195" fmla="*/ 3125146 w 3887146"/>
              <a:gd name="connsiteY80-5196" fmla="*/ 4103808 h 5025828"/>
              <a:gd name="connsiteX81-5197" fmla="*/ 3163246 w 3887146"/>
              <a:gd name="connsiteY81-5198" fmla="*/ 4157148 h 5025828"/>
              <a:gd name="connsiteX82-5199" fmla="*/ 3201346 w 3887146"/>
              <a:gd name="connsiteY82-5200" fmla="*/ 4164768 h 5025828"/>
              <a:gd name="connsiteX83-5201" fmla="*/ 3231826 w 3887146"/>
              <a:gd name="connsiteY83-5202" fmla="*/ 4172388 h 5025828"/>
              <a:gd name="connsiteX84-5203" fmla="*/ 3285166 w 3887146"/>
              <a:gd name="connsiteY84-5204" fmla="*/ 4294308 h 5025828"/>
              <a:gd name="connsiteX85-5205" fmla="*/ 3300406 w 3887146"/>
              <a:gd name="connsiteY85-5206" fmla="*/ 4347648 h 5025828"/>
              <a:gd name="connsiteX86-5207" fmla="*/ 3330886 w 3887146"/>
              <a:gd name="connsiteY86-5208" fmla="*/ 4408608 h 5025828"/>
              <a:gd name="connsiteX87-5209" fmla="*/ 3551866 w 3887146"/>
              <a:gd name="connsiteY87-5210" fmla="*/ 4644828 h 5025828"/>
              <a:gd name="connsiteX88-5211" fmla="*/ 3887146 w 3887146"/>
              <a:gd name="connsiteY88-5212" fmla="*/ 5025828 h 5025828"/>
              <a:gd name="connsiteX0-5213" fmla="*/ 707488 w 3884395"/>
              <a:gd name="connsiteY0-5214" fmla="*/ 5008470 h 5017575"/>
              <a:gd name="connsiteX1-5215" fmla="*/ 961066 w 3884395"/>
              <a:gd name="connsiteY1-5216" fmla="*/ 4644828 h 5017575"/>
              <a:gd name="connsiteX2-5217" fmla="*/ 1342066 w 3884395"/>
              <a:gd name="connsiteY2-5218" fmla="*/ 4172388 h 5017575"/>
              <a:gd name="connsiteX3-5219" fmla="*/ 1258246 w 3884395"/>
              <a:gd name="connsiteY3-5220" fmla="*/ 4012368 h 5017575"/>
              <a:gd name="connsiteX4-5221" fmla="*/ 1204906 w 3884395"/>
              <a:gd name="connsiteY4-5222" fmla="*/ 3928548 h 5017575"/>
              <a:gd name="connsiteX5-5223" fmla="*/ 1174426 w 3884395"/>
              <a:gd name="connsiteY5-5224" fmla="*/ 3768528 h 5017575"/>
              <a:gd name="connsiteX6-5225" fmla="*/ 1151566 w 3884395"/>
              <a:gd name="connsiteY6-5226" fmla="*/ 3699948 h 5017575"/>
              <a:gd name="connsiteX7-5227" fmla="*/ 1143946 w 3884395"/>
              <a:gd name="connsiteY7-5228" fmla="*/ 3669468 h 5017575"/>
              <a:gd name="connsiteX8-5229" fmla="*/ 1067746 w 3884395"/>
              <a:gd name="connsiteY8-5230" fmla="*/ 3661848 h 5017575"/>
              <a:gd name="connsiteX9-5231" fmla="*/ 938206 w 3884395"/>
              <a:gd name="connsiteY9-5232" fmla="*/ 3669468 h 5017575"/>
              <a:gd name="connsiteX10-5233" fmla="*/ 831526 w 3884395"/>
              <a:gd name="connsiteY10-5234" fmla="*/ 3692328 h 5017575"/>
              <a:gd name="connsiteX11-5235" fmla="*/ 610546 w 3884395"/>
              <a:gd name="connsiteY11-5236" fmla="*/ 3738048 h 5017575"/>
              <a:gd name="connsiteX12-5237" fmla="*/ 389566 w 3884395"/>
              <a:gd name="connsiteY12-5238" fmla="*/ 3638988 h 5017575"/>
              <a:gd name="connsiteX13-5239" fmla="*/ 381946 w 3884395"/>
              <a:gd name="connsiteY13-5240" fmla="*/ 3326568 h 5017575"/>
              <a:gd name="connsiteX14-5241" fmla="*/ 420046 w 3884395"/>
              <a:gd name="connsiteY14-5242" fmla="*/ 3227508 h 5017575"/>
              <a:gd name="connsiteX15-5243" fmla="*/ 389566 w 3884395"/>
              <a:gd name="connsiteY15-5244" fmla="*/ 3166548 h 5017575"/>
              <a:gd name="connsiteX16-5245" fmla="*/ 351466 w 3884395"/>
              <a:gd name="connsiteY16-5246" fmla="*/ 3105588 h 5017575"/>
              <a:gd name="connsiteX17-5247" fmla="*/ 397186 w 3884395"/>
              <a:gd name="connsiteY17-5248" fmla="*/ 3021768 h 5017575"/>
              <a:gd name="connsiteX18-5249" fmla="*/ 488626 w 3884395"/>
              <a:gd name="connsiteY18-5250" fmla="*/ 2998908 h 5017575"/>
              <a:gd name="connsiteX19-5251" fmla="*/ 471956 w 3884395"/>
              <a:gd name="connsiteY19-5252" fmla="*/ 2942709 h 5017575"/>
              <a:gd name="connsiteX20-5253" fmla="*/ 435286 w 3884395"/>
              <a:gd name="connsiteY20-5254" fmla="*/ 2930328 h 5017575"/>
              <a:gd name="connsiteX21-5255" fmla="*/ 389566 w 3884395"/>
              <a:gd name="connsiteY21-5256" fmla="*/ 2930328 h 5017575"/>
              <a:gd name="connsiteX22-5257" fmla="*/ 314000 w 3884395"/>
              <a:gd name="connsiteY22-5258" fmla="*/ 2893495 h 5017575"/>
              <a:gd name="connsiteX23-5259" fmla="*/ 320986 w 3884395"/>
              <a:gd name="connsiteY23-5260" fmla="*/ 2846508 h 5017575"/>
              <a:gd name="connsiteX24-5261" fmla="*/ 328606 w 3884395"/>
              <a:gd name="connsiteY24-5262" fmla="*/ 2793168 h 5017575"/>
              <a:gd name="connsiteX25-5263" fmla="*/ 313366 w 3884395"/>
              <a:gd name="connsiteY25-5264" fmla="*/ 2732208 h 5017575"/>
              <a:gd name="connsiteX26-5265" fmla="*/ 267646 w 3884395"/>
              <a:gd name="connsiteY26-5266" fmla="*/ 2671248 h 5017575"/>
              <a:gd name="connsiteX27-5267" fmla="*/ 176206 w 3884395"/>
              <a:gd name="connsiteY27-5268" fmla="*/ 2656008 h 5017575"/>
              <a:gd name="connsiteX28-5269" fmla="*/ 54286 w 3884395"/>
              <a:gd name="connsiteY28-5270" fmla="*/ 2610288 h 5017575"/>
              <a:gd name="connsiteX29-5271" fmla="*/ 7931 w 3884395"/>
              <a:gd name="connsiteY29-5272" fmla="*/ 2563298 h 5017575"/>
              <a:gd name="connsiteX30-5273" fmla="*/ 8566 w 3884395"/>
              <a:gd name="connsiteY30-5274" fmla="*/ 2488368 h 5017575"/>
              <a:gd name="connsiteX31-5275" fmla="*/ 92386 w 3884395"/>
              <a:gd name="connsiteY31-5276" fmla="*/ 2335968 h 5017575"/>
              <a:gd name="connsiteX32-5277" fmla="*/ 221926 w 3884395"/>
              <a:gd name="connsiteY32-5278" fmla="*/ 2175948 h 5017575"/>
              <a:gd name="connsiteX33-5279" fmla="*/ 282886 w 3884395"/>
              <a:gd name="connsiteY33-5280" fmla="*/ 2084508 h 5017575"/>
              <a:gd name="connsiteX34-5281" fmla="*/ 328606 w 3884395"/>
              <a:gd name="connsiteY34-5282" fmla="*/ 1977828 h 5017575"/>
              <a:gd name="connsiteX35-5283" fmla="*/ 359086 w 3884395"/>
              <a:gd name="connsiteY35-5284" fmla="*/ 1871148 h 5017575"/>
              <a:gd name="connsiteX36-5285" fmla="*/ 374326 w 3884395"/>
              <a:gd name="connsiteY36-5286" fmla="*/ 1810188 h 5017575"/>
              <a:gd name="connsiteX37-5287" fmla="*/ 343846 w 3884395"/>
              <a:gd name="connsiteY37-5288" fmla="*/ 1756848 h 5017575"/>
              <a:gd name="connsiteX38-5289" fmla="*/ 328606 w 3884395"/>
              <a:gd name="connsiteY38-5290" fmla="*/ 1680648 h 5017575"/>
              <a:gd name="connsiteX39-5291" fmla="*/ 412426 w 3884395"/>
              <a:gd name="connsiteY39-5292" fmla="*/ 1474908 h 5017575"/>
              <a:gd name="connsiteX40-5293" fmla="*/ 442906 w 3884395"/>
              <a:gd name="connsiteY40-5294" fmla="*/ 1307268 h 5017575"/>
              <a:gd name="connsiteX41-5295" fmla="*/ 465766 w 3884395"/>
              <a:gd name="connsiteY41-5296" fmla="*/ 1192968 h 5017575"/>
              <a:gd name="connsiteX42-5297" fmla="*/ 503866 w 3884395"/>
              <a:gd name="connsiteY42-5298" fmla="*/ 1055808 h 5017575"/>
              <a:gd name="connsiteX43-5299" fmla="*/ 557206 w 3884395"/>
              <a:gd name="connsiteY43-5300" fmla="*/ 888168 h 5017575"/>
              <a:gd name="connsiteX44-5301" fmla="*/ 503866 w 3884395"/>
              <a:gd name="connsiteY44-5302" fmla="*/ 888168 h 5017575"/>
              <a:gd name="connsiteX45-5303" fmla="*/ 412426 w 3884395"/>
              <a:gd name="connsiteY45-5304" fmla="*/ 834828 h 5017575"/>
              <a:gd name="connsiteX46-5305" fmla="*/ 328606 w 3884395"/>
              <a:gd name="connsiteY46-5306" fmla="*/ 789108 h 5017575"/>
              <a:gd name="connsiteX47-5307" fmla="*/ 260026 w 3884395"/>
              <a:gd name="connsiteY47-5308" fmla="*/ 773868 h 5017575"/>
              <a:gd name="connsiteX48-5309" fmla="*/ 214306 w 3884395"/>
              <a:gd name="connsiteY48-5310" fmla="*/ 751008 h 5017575"/>
              <a:gd name="connsiteX49-5311" fmla="*/ 260026 w 3884395"/>
              <a:gd name="connsiteY49-5312" fmla="*/ 674808 h 5017575"/>
              <a:gd name="connsiteX50-5313" fmla="*/ 374326 w 3884395"/>
              <a:gd name="connsiteY50-5314" fmla="*/ 606228 h 5017575"/>
              <a:gd name="connsiteX51-5315" fmla="*/ 557206 w 3884395"/>
              <a:gd name="connsiteY51-5316" fmla="*/ 507168 h 5017575"/>
              <a:gd name="connsiteX52-5317" fmla="*/ 656266 w 3884395"/>
              <a:gd name="connsiteY52-5318" fmla="*/ 423348 h 5017575"/>
              <a:gd name="connsiteX53-5319" fmla="*/ 892486 w 3884395"/>
              <a:gd name="connsiteY53-5320" fmla="*/ 232848 h 5017575"/>
              <a:gd name="connsiteX54-5321" fmla="*/ 1174426 w 3884395"/>
              <a:gd name="connsiteY54-5322" fmla="*/ 80448 h 5017575"/>
              <a:gd name="connsiteX55-5323" fmla="*/ 1593526 w 3884395"/>
              <a:gd name="connsiteY55-5324" fmla="*/ 11868 h 5017575"/>
              <a:gd name="connsiteX56-5325" fmla="*/ 1944046 w 3884395"/>
              <a:gd name="connsiteY56-5326" fmla="*/ 4248 h 5017575"/>
              <a:gd name="connsiteX57-5327" fmla="*/ 2172646 w 3884395"/>
              <a:gd name="connsiteY57-5328" fmla="*/ 4248 h 5017575"/>
              <a:gd name="connsiteX58-5329" fmla="*/ 2393626 w 3884395"/>
              <a:gd name="connsiteY58-5330" fmla="*/ 57588 h 5017575"/>
              <a:gd name="connsiteX59-5331" fmla="*/ 2667946 w 3884395"/>
              <a:gd name="connsiteY59-5332" fmla="*/ 133788 h 5017575"/>
              <a:gd name="connsiteX60-5333" fmla="*/ 2820346 w 3884395"/>
              <a:gd name="connsiteY60-5334" fmla="*/ 202368 h 5017575"/>
              <a:gd name="connsiteX61-5335" fmla="*/ 3102286 w 3884395"/>
              <a:gd name="connsiteY61-5336" fmla="*/ 400488 h 5017575"/>
              <a:gd name="connsiteX62-5337" fmla="*/ 3285166 w 3884395"/>
              <a:gd name="connsiteY62-5338" fmla="*/ 651948 h 5017575"/>
              <a:gd name="connsiteX63-5339" fmla="*/ 3407086 w 3884395"/>
              <a:gd name="connsiteY63-5340" fmla="*/ 918648 h 5017575"/>
              <a:gd name="connsiteX64-5341" fmla="*/ 3475666 w 3884395"/>
              <a:gd name="connsiteY64-5342" fmla="*/ 1238688 h 5017575"/>
              <a:gd name="connsiteX65-5343" fmla="*/ 3506146 w 3884395"/>
              <a:gd name="connsiteY65-5344" fmla="*/ 1543488 h 5017575"/>
              <a:gd name="connsiteX66-5345" fmla="*/ 3506146 w 3884395"/>
              <a:gd name="connsiteY66-5346" fmla="*/ 1962588 h 5017575"/>
              <a:gd name="connsiteX67-5347" fmla="*/ 3338506 w 3884395"/>
              <a:gd name="connsiteY67-5348" fmla="*/ 2305488 h 5017575"/>
              <a:gd name="connsiteX68-5349" fmla="*/ 3254686 w 3884395"/>
              <a:gd name="connsiteY68-5350" fmla="*/ 2473128 h 5017575"/>
              <a:gd name="connsiteX69-5351" fmla="*/ 3132766 w 3884395"/>
              <a:gd name="connsiteY69-5352" fmla="*/ 2663628 h 5017575"/>
              <a:gd name="connsiteX70-5353" fmla="*/ 3071806 w 3884395"/>
              <a:gd name="connsiteY70-5354" fmla="*/ 2838888 h 5017575"/>
              <a:gd name="connsiteX71-5355" fmla="*/ 3064186 w 3884395"/>
              <a:gd name="connsiteY71-5356" fmla="*/ 2915088 h 5017575"/>
              <a:gd name="connsiteX72-5357" fmla="*/ 3018466 w 3884395"/>
              <a:gd name="connsiteY72-5358" fmla="*/ 3014148 h 5017575"/>
              <a:gd name="connsiteX73-5359" fmla="*/ 2980366 w 3884395"/>
              <a:gd name="connsiteY73-5360" fmla="*/ 3082728 h 5017575"/>
              <a:gd name="connsiteX74-5361" fmla="*/ 2957506 w 3884395"/>
              <a:gd name="connsiteY74-5362" fmla="*/ 3120828 h 5017575"/>
              <a:gd name="connsiteX75-5363" fmla="*/ 2957506 w 3884395"/>
              <a:gd name="connsiteY75-5364" fmla="*/ 3555168 h 5017575"/>
              <a:gd name="connsiteX76-5365" fmla="*/ 3010846 w 3884395"/>
              <a:gd name="connsiteY76-5366" fmla="*/ 3539928 h 5017575"/>
              <a:gd name="connsiteX77-5367" fmla="*/ 3109906 w 3884395"/>
              <a:gd name="connsiteY77-5368" fmla="*/ 3570408 h 5017575"/>
              <a:gd name="connsiteX78-5369" fmla="*/ 3140386 w 3884395"/>
              <a:gd name="connsiteY78-5370" fmla="*/ 3631368 h 5017575"/>
              <a:gd name="connsiteX79-5371" fmla="*/ 3117526 w 3884395"/>
              <a:gd name="connsiteY79-5372" fmla="*/ 3738048 h 5017575"/>
              <a:gd name="connsiteX80-5373" fmla="*/ 3125146 w 3884395"/>
              <a:gd name="connsiteY80-5374" fmla="*/ 4103808 h 5017575"/>
              <a:gd name="connsiteX81-5375" fmla="*/ 3163246 w 3884395"/>
              <a:gd name="connsiteY81-5376" fmla="*/ 4157148 h 5017575"/>
              <a:gd name="connsiteX82-5377" fmla="*/ 3201346 w 3884395"/>
              <a:gd name="connsiteY82-5378" fmla="*/ 4164768 h 5017575"/>
              <a:gd name="connsiteX83-5379" fmla="*/ 3231826 w 3884395"/>
              <a:gd name="connsiteY83-5380" fmla="*/ 4172388 h 5017575"/>
              <a:gd name="connsiteX84-5381" fmla="*/ 3285166 w 3884395"/>
              <a:gd name="connsiteY84-5382" fmla="*/ 4294308 h 5017575"/>
              <a:gd name="connsiteX85-5383" fmla="*/ 3300406 w 3884395"/>
              <a:gd name="connsiteY85-5384" fmla="*/ 4347648 h 5017575"/>
              <a:gd name="connsiteX86-5385" fmla="*/ 3330886 w 3884395"/>
              <a:gd name="connsiteY86-5386" fmla="*/ 4408608 h 5017575"/>
              <a:gd name="connsiteX87-5387" fmla="*/ 3551866 w 3884395"/>
              <a:gd name="connsiteY87-5388" fmla="*/ 4644828 h 5017575"/>
              <a:gd name="connsiteX88-5389" fmla="*/ 3884395 w 3884395"/>
              <a:gd name="connsiteY88-5390" fmla="*/ 5017575 h 5017575"/>
              <a:gd name="connsiteX0-5391" fmla="*/ 707488 w 3889897"/>
              <a:gd name="connsiteY0-5392" fmla="*/ 5008470 h 5020326"/>
              <a:gd name="connsiteX1-5393" fmla="*/ 961066 w 3889897"/>
              <a:gd name="connsiteY1-5394" fmla="*/ 4644828 h 5020326"/>
              <a:gd name="connsiteX2-5395" fmla="*/ 1342066 w 3889897"/>
              <a:gd name="connsiteY2-5396" fmla="*/ 4172388 h 5020326"/>
              <a:gd name="connsiteX3-5397" fmla="*/ 1258246 w 3889897"/>
              <a:gd name="connsiteY3-5398" fmla="*/ 4012368 h 5020326"/>
              <a:gd name="connsiteX4-5399" fmla="*/ 1204906 w 3889897"/>
              <a:gd name="connsiteY4-5400" fmla="*/ 3928548 h 5020326"/>
              <a:gd name="connsiteX5-5401" fmla="*/ 1174426 w 3889897"/>
              <a:gd name="connsiteY5-5402" fmla="*/ 3768528 h 5020326"/>
              <a:gd name="connsiteX6-5403" fmla="*/ 1151566 w 3889897"/>
              <a:gd name="connsiteY6-5404" fmla="*/ 3699948 h 5020326"/>
              <a:gd name="connsiteX7-5405" fmla="*/ 1143946 w 3889897"/>
              <a:gd name="connsiteY7-5406" fmla="*/ 3669468 h 5020326"/>
              <a:gd name="connsiteX8-5407" fmla="*/ 1067746 w 3889897"/>
              <a:gd name="connsiteY8-5408" fmla="*/ 3661848 h 5020326"/>
              <a:gd name="connsiteX9-5409" fmla="*/ 938206 w 3889897"/>
              <a:gd name="connsiteY9-5410" fmla="*/ 3669468 h 5020326"/>
              <a:gd name="connsiteX10-5411" fmla="*/ 831526 w 3889897"/>
              <a:gd name="connsiteY10-5412" fmla="*/ 3692328 h 5020326"/>
              <a:gd name="connsiteX11-5413" fmla="*/ 610546 w 3889897"/>
              <a:gd name="connsiteY11-5414" fmla="*/ 3738048 h 5020326"/>
              <a:gd name="connsiteX12-5415" fmla="*/ 389566 w 3889897"/>
              <a:gd name="connsiteY12-5416" fmla="*/ 3638988 h 5020326"/>
              <a:gd name="connsiteX13-5417" fmla="*/ 381946 w 3889897"/>
              <a:gd name="connsiteY13-5418" fmla="*/ 3326568 h 5020326"/>
              <a:gd name="connsiteX14-5419" fmla="*/ 420046 w 3889897"/>
              <a:gd name="connsiteY14-5420" fmla="*/ 3227508 h 5020326"/>
              <a:gd name="connsiteX15-5421" fmla="*/ 389566 w 3889897"/>
              <a:gd name="connsiteY15-5422" fmla="*/ 3166548 h 5020326"/>
              <a:gd name="connsiteX16-5423" fmla="*/ 351466 w 3889897"/>
              <a:gd name="connsiteY16-5424" fmla="*/ 3105588 h 5020326"/>
              <a:gd name="connsiteX17-5425" fmla="*/ 397186 w 3889897"/>
              <a:gd name="connsiteY17-5426" fmla="*/ 3021768 h 5020326"/>
              <a:gd name="connsiteX18-5427" fmla="*/ 488626 w 3889897"/>
              <a:gd name="connsiteY18-5428" fmla="*/ 2998908 h 5020326"/>
              <a:gd name="connsiteX19-5429" fmla="*/ 471956 w 3889897"/>
              <a:gd name="connsiteY19-5430" fmla="*/ 2942709 h 5020326"/>
              <a:gd name="connsiteX20-5431" fmla="*/ 435286 w 3889897"/>
              <a:gd name="connsiteY20-5432" fmla="*/ 2930328 h 5020326"/>
              <a:gd name="connsiteX21-5433" fmla="*/ 389566 w 3889897"/>
              <a:gd name="connsiteY21-5434" fmla="*/ 2930328 h 5020326"/>
              <a:gd name="connsiteX22-5435" fmla="*/ 314000 w 3889897"/>
              <a:gd name="connsiteY22-5436" fmla="*/ 2893495 h 5020326"/>
              <a:gd name="connsiteX23-5437" fmla="*/ 320986 w 3889897"/>
              <a:gd name="connsiteY23-5438" fmla="*/ 2846508 h 5020326"/>
              <a:gd name="connsiteX24-5439" fmla="*/ 328606 w 3889897"/>
              <a:gd name="connsiteY24-5440" fmla="*/ 2793168 h 5020326"/>
              <a:gd name="connsiteX25-5441" fmla="*/ 313366 w 3889897"/>
              <a:gd name="connsiteY25-5442" fmla="*/ 2732208 h 5020326"/>
              <a:gd name="connsiteX26-5443" fmla="*/ 267646 w 3889897"/>
              <a:gd name="connsiteY26-5444" fmla="*/ 2671248 h 5020326"/>
              <a:gd name="connsiteX27-5445" fmla="*/ 176206 w 3889897"/>
              <a:gd name="connsiteY27-5446" fmla="*/ 2656008 h 5020326"/>
              <a:gd name="connsiteX28-5447" fmla="*/ 54286 w 3889897"/>
              <a:gd name="connsiteY28-5448" fmla="*/ 2610288 h 5020326"/>
              <a:gd name="connsiteX29-5449" fmla="*/ 7931 w 3889897"/>
              <a:gd name="connsiteY29-5450" fmla="*/ 2563298 h 5020326"/>
              <a:gd name="connsiteX30-5451" fmla="*/ 8566 w 3889897"/>
              <a:gd name="connsiteY30-5452" fmla="*/ 2488368 h 5020326"/>
              <a:gd name="connsiteX31-5453" fmla="*/ 92386 w 3889897"/>
              <a:gd name="connsiteY31-5454" fmla="*/ 2335968 h 5020326"/>
              <a:gd name="connsiteX32-5455" fmla="*/ 221926 w 3889897"/>
              <a:gd name="connsiteY32-5456" fmla="*/ 2175948 h 5020326"/>
              <a:gd name="connsiteX33-5457" fmla="*/ 282886 w 3889897"/>
              <a:gd name="connsiteY33-5458" fmla="*/ 2084508 h 5020326"/>
              <a:gd name="connsiteX34-5459" fmla="*/ 328606 w 3889897"/>
              <a:gd name="connsiteY34-5460" fmla="*/ 1977828 h 5020326"/>
              <a:gd name="connsiteX35-5461" fmla="*/ 359086 w 3889897"/>
              <a:gd name="connsiteY35-5462" fmla="*/ 1871148 h 5020326"/>
              <a:gd name="connsiteX36-5463" fmla="*/ 374326 w 3889897"/>
              <a:gd name="connsiteY36-5464" fmla="*/ 1810188 h 5020326"/>
              <a:gd name="connsiteX37-5465" fmla="*/ 343846 w 3889897"/>
              <a:gd name="connsiteY37-5466" fmla="*/ 1756848 h 5020326"/>
              <a:gd name="connsiteX38-5467" fmla="*/ 328606 w 3889897"/>
              <a:gd name="connsiteY38-5468" fmla="*/ 1680648 h 5020326"/>
              <a:gd name="connsiteX39-5469" fmla="*/ 412426 w 3889897"/>
              <a:gd name="connsiteY39-5470" fmla="*/ 1474908 h 5020326"/>
              <a:gd name="connsiteX40-5471" fmla="*/ 442906 w 3889897"/>
              <a:gd name="connsiteY40-5472" fmla="*/ 1307268 h 5020326"/>
              <a:gd name="connsiteX41-5473" fmla="*/ 465766 w 3889897"/>
              <a:gd name="connsiteY41-5474" fmla="*/ 1192968 h 5020326"/>
              <a:gd name="connsiteX42-5475" fmla="*/ 503866 w 3889897"/>
              <a:gd name="connsiteY42-5476" fmla="*/ 1055808 h 5020326"/>
              <a:gd name="connsiteX43-5477" fmla="*/ 557206 w 3889897"/>
              <a:gd name="connsiteY43-5478" fmla="*/ 888168 h 5020326"/>
              <a:gd name="connsiteX44-5479" fmla="*/ 503866 w 3889897"/>
              <a:gd name="connsiteY44-5480" fmla="*/ 888168 h 5020326"/>
              <a:gd name="connsiteX45-5481" fmla="*/ 412426 w 3889897"/>
              <a:gd name="connsiteY45-5482" fmla="*/ 834828 h 5020326"/>
              <a:gd name="connsiteX46-5483" fmla="*/ 328606 w 3889897"/>
              <a:gd name="connsiteY46-5484" fmla="*/ 789108 h 5020326"/>
              <a:gd name="connsiteX47-5485" fmla="*/ 260026 w 3889897"/>
              <a:gd name="connsiteY47-5486" fmla="*/ 773868 h 5020326"/>
              <a:gd name="connsiteX48-5487" fmla="*/ 214306 w 3889897"/>
              <a:gd name="connsiteY48-5488" fmla="*/ 751008 h 5020326"/>
              <a:gd name="connsiteX49-5489" fmla="*/ 260026 w 3889897"/>
              <a:gd name="connsiteY49-5490" fmla="*/ 674808 h 5020326"/>
              <a:gd name="connsiteX50-5491" fmla="*/ 374326 w 3889897"/>
              <a:gd name="connsiteY50-5492" fmla="*/ 606228 h 5020326"/>
              <a:gd name="connsiteX51-5493" fmla="*/ 557206 w 3889897"/>
              <a:gd name="connsiteY51-5494" fmla="*/ 507168 h 5020326"/>
              <a:gd name="connsiteX52-5495" fmla="*/ 656266 w 3889897"/>
              <a:gd name="connsiteY52-5496" fmla="*/ 423348 h 5020326"/>
              <a:gd name="connsiteX53-5497" fmla="*/ 892486 w 3889897"/>
              <a:gd name="connsiteY53-5498" fmla="*/ 232848 h 5020326"/>
              <a:gd name="connsiteX54-5499" fmla="*/ 1174426 w 3889897"/>
              <a:gd name="connsiteY54-5500" fmla="*/ 80448 h 5020326"/>
              <a:gd name="connsiteX55-5501" fmla="*/ 1593526 w 3889897"/>
              <a:gd name="connsiteY55-5502" fmla="*/ 11868 h 5020326"/>
              <a:gd name="connsiteX56-5503" fmla="*/ 1944046 w 3889897"/>
              <a:gd name="connsiteY56-5504" fmla="*/ 4248 h 5020326"/>
              <a:gd name="connsiteX57-5505" fmla="*/ 2172646 w 3889897"/>
              <a:gd name="connsiteY57-5506" fmla="*/ 4248 h 5020326"/>
              <a:gd name="connsiteX58-5507" fmla="*/ 2393626 w 3889897"/>
              <a:gd name="connsiteY58-5508" fmla="*/ 57588 h 5020326"/>
              <a:gd name="connsiteX59-5509" fmla="*/ 2667946 w 3889897"/>
              <a:gd name="connsiteY59-5510" fmla="*/ 133788 h 5020326"/>
              <a:gd name="connsiteX60-5511" fmla="*/ 2820346 w 3889897"/>
              <a:gd name="connsiteY60-5512" fmla="*/ 202368 h 5020326"/>
              <a:gd name="connsiteX61-5513" fmla="*/ 3102286 w 3889897"/>
              <a:gd name="connsiteY61-5514" fmla="*/ 400488 h 5020326"/>
              <a:gd name="connsiteX62-5515" fmla="*/ 3285166 w 3889897"/>
              <a:gd name="connsiteY62-5516" fmla="*/ 651948 h 5020326"/>
              <a:gd name="connsiteX63-5517" fmla="*/ 3407086 w 3889897"/>
              <a:gd name="connsiteY63-5518" fmla="*/ 918648 h 5020326"/>
              <a:gd name="connsiteX64-5519" fmla="*/ 3475666 w 3889897"/>
              <a:gd name="connsiteY64-5520" fmla="*/ 1238688 h 5020326"/>
              <a:gd name="connsiteX65-5521" fmla="*/ 3506146 w 3889897"/>
              <a:gd name="connsiteY65-5522" fmla="*/ 1543488 h 5020326"/>
              <a:gd name="connsiteX66-5523" fmla="*/ 3506146 w 3889897"/>
              <a:gd name="connsiteY66-5524" fmla="*/ 1962588 h 5020326"/>
              <a:gd name="connsiteX67-5525" fmla="*/ 3338506 w 3889897"/>
              <a:gd name="connsiteY67-5526" fmla="*/ 2305488 h 5020326"/>
              <a:gd name="connsiteX68-5527" fmla="*/ 3254686 w 3889897"/>
              <a:gd name="connsiteY68-5528" fmla="*/ 2473128 h 5020326"/>
              <a:gd name="connsiteX69-5529" fmla="*/ 3132766 w 3889897"/>
              <a:gd name="connsiteY69-5530" fmla="*/ 2663628 h 5020326"/>
              <a:gd name="connsiteX70-5531" fmla="*/ 3071806 w 3889897"/>
              <a:gd name="connsiteY70-5532" fmla="*/ 2838888 h 5020326"/>
              <a:gd name="connsiteX71-5533" fmla="*/ 3064186 w 3889897"/>
              <a:gd name="connsiteY71-5534" fmla="*/ 2915088 h 5020326"/>
              <a:gd name="connsiteX72-5535" fmla="*/ 3018466 w 3889897"/>
              <a:gd name="connsiteY72-5536" fmla="*/ 3014148 h 5020326"/>
              <a:gd name="connsiteX73-5537" fmla="*/ 2980366 w 3889897"/>
              <a:gd name="connsiteY73-5538" fmla="*/ 3082728 h 5020326"/>
              <a:gd name="connsiteX74-5539" fmla="*/ 2957506 w 3889897"/>
              <a:gd name="connsiteY74-5540" fmla="*/ 3120828 h 5020326"/>
              <a:gd name="connsiteX75-5541" fmla="*/ 2957506 w 3889897"/>
              <a:gd name="connsiteY75-5542" fmla="*/ 3555168 h 5020326"/>
              <a:gd name="connsiteX76-5543" fmla="*/ 3010846 w 3889897"/>
              <a:gd name="connsiteY76-5544" fmla="*/ 3539928 h 5020326"/>
              <a:gd name="connsiteX77-5545" fmla="*/ 3109906 w 3889897"/>
              <a:gd name="connsiteY77-5546" fmla="*/ 3570408 h 5020326"/>
              <a:gd name="connsiteX78-5547" fmla="*/ 3140386 w 3889897"/>
              <a:gd name="connsiteY78-5548" fmla="*/ 3631368 h 5020326"/>
              <a:gd name="connsiteX79-5549" fmla="*/ 3117526 w 3889897"/>
              <a:gd name="connsiteY79-5550" fmla="*/ 3738048 h 5020326"/>
              <a:gd name="connsiteX80-5551" fmla="*/ 3125146 w 3889897"/>
              <a:gd name="connsiteY80-5552" fmla="*/ 4103808 h 5020326"/>
              <a:gd name="connsiteX81-5553" fmla="*/ 3163246 w 3889897"/>
              <a:gd name="connsiteY81-5554" fmla="*/ 4157148 h 5020326"/>
              <a:gd name="connsiteX82-5555" fmla="*/ 3201346 w 3889897"/>
              <a:gd name="connsiteY82-5556" fmla="*/ 4164768 h 5020326"/>
              <a:gd name="connsiteX83-5557" fmla="*/ 3231826 w 3889897"/>
              <a:gd name="connsiteY83-5558" fmla="*/ 4172388 h 5020326"/>
              <a:gd name="connsiteX84-5559" fmla="*/ 3285166 w 3889897"/>
              <a:gd name="connsiteY84-5560" fmla="*/ 4294308 h 5020326"/>
              <a:gd name="connsiteX85-5561" fmla="*/ 3300406 w 3889897"/>
              <a:gd name="connsiteY85-5562" fmla="*/ 4347648 h 5020326"/>
              <a:gd name="connsiteX86-5563" fmla="*/ 3330886 w 3889897"/>
              <a:gd name="connsiteY86-5564" fmla="*/ 4408608 h 5020326"/>
              <a:gd name="connsiteX87-5565" fmla="*/ 3551866 w 3889897"/>
              <a:gd name="connsiteY87-5566" fmla="*/ 4644828 h 5020326"/>
              <a:gd name="connsiteX88-5567" fmla="*/ 3889897 w 3889897"/>
              <a:gd name="connsiteY88-5568" fmla="*/ 5020326 h 5020326"/>
              <a:gd name="connsiteX0-5569" fmla="*/ 704737 w 3889897"/>
              <a:gd name="connsiteY0-5570" fmla="*/ 5016723 h 5020326"/>
              <a:gd name="connsiteX1-5571" fmla="*/ 961066 w 3889897"/>
              <a:gd name="connsiteY1-5572" fmla="*/ 4644828 h 5020326"/>
              <a:gd name="connsiteX2-5573" fmla="*/ 1342066 w 3889897"/>
              <a:gd name="connsiteY2-5574" fmla="*/ 4172388 h 5020326"/>
              <a:gd name="connsiteX3-5575" fmla="*/ 1258246 w 3889897"/>
              <a:gd name="connsiteY3-5576" fmla="*/ 4012368 h 5020326"/>
              <a:gd name="connsiteX4-5577" fmla="*/ 1204906 w 3889897"/>
              <a:gd name="connsiteY4-5578" fmla="*/ 3928548 h 5020326"/>
              <a:gd name="connsiteX5-5579" fmla="*/ 1174426 w 3889897"/>
              <a:gd name="connsiteY5-5580" fmla="*/ 3768528 h 5020326"/>
              <a:gd name="connsiteX6-5581" fmla="*/ 1151566 w 3889897"/>
              <a:gd name="connsiteY6-5582" fmla="*/ 3699948 h 5020326"/>
              <a:gd name="connsiteX7-5583" fmla="*/ 1143946 w 3889897"/>
              <a:gd name="connsiteY7-5584" fmla="*/ 3669468 h 5020326"/>
              <a:gd name="connsiteX8-5585" fmla="*/ 1067746 w 3889897"/>
              <a:gd name="connsiteY8-5586" fmla="*/ 3661848 h 5020326"/>
              <a:gd name="connsiteX9-5587" fmla="*/ 938206 w 3889897"/>
              <a:gd name="connsiteY9-5588" fmla="*/ 3669468 h 5020326"/>
              <a:gd name="connsiteX10-5589" fmla="*/ 831526 w 3889897"/>
              <a:gd name="connsiteY10-5590" fmla="*/ 3692328 h 5020326"/>
              <a:gd name="connsiteX11-5591" fmla="*/ 610546 w 3889897"/>
              <a:gd name="connsiteY11-5592" fmla="*/ 3738048 h 5020326"/>
              <a:gd name="connsiteX12-5593" fmla="*/ 389566 w 3889897"/>
              <a:gd name="connsiteY12-5594" fmla="*/ 3638988 h 5020326"/>
              <a:gd name="connsiteX13-5595" fmla="*/ 381946 w 3889897"/>
              <a:gd name="connsiteY13-5596" fmla="*/ 3326568 h 5020326"/>
              <a:gd name="connsiteX14-5597" fmla="*/ 420046 w 3889897"/>
              <a:gd name="connsiteY14-5598" fmla="*/ 3227508 h 5020326"/>
              <a:gd name="connsiteX15-5599" fmla="*/ 389566 w 3889897"/>
              <a:gd name="connsiteY15-5600" fmla="*/ 3166548 h 5020326"/>
              <a:gd name="connsiteX16-5601" fmla="*/ 351466 w 3889897"/>
              <a:gd name="connsiteY16-5602" fmla="*/ 3105588 h 5020326"/>
              <a:gd name="connsiteX17-5603" fmla="*/ 397186 w 3889897"/>
              <a:gd name="connsiteY17-5604" fmla="*/ 3021768 h 5020326"/>
              <a:gd name="connsiteX18-5605" fmla="*/ 488626 w 3889897"/>
              <a:gd name="connsiteY18-5606" fmla="*/ 2998908 h 5020326"/>
              <a:gd name="connsiteX19-5607" fmla="*/ 471956 w 3889897"/>
              <a:gd name="connsiteY19-5608" fmla="*/ 2942709 h 5020326"/>
              <a:gd name="connsiteX20-5609" fmla="*/ 435286 w 3889897"/>
              <a:gd name="connsiteY20-5610" fmla="*/ 2930328 h 5020326"/>
              <a:gd name="connsiteX21-5611" fmla="*/ 389566 w 3889897"/>
              <a:gd name="connsiteY21-5612" fmla="*/ 2930328 h 5020326"/>
              <a:gd name="connsiteX22-5613" fmla="*/ 314000 w 3889897"/>
              <a:gd name="connsiteY22-5614" fmla="*/ 2893495 h 5020326"/>
              <a:gd name="connsiteX23-5615" fmla="*/ 320986 w 3889897"/>
              <a:gd name="connsiteY23-5616" fmla="*/ 2846508 h 5020326"/>
              <a:gd name="connsiteX24-5617" fmla="*/ 328606 w 3889897"/>
              <a:gd name="connsiteY24-5618" fmla="*/ 2793168 h 5020326"/>
              <a:gd name="connsiteX25-5619" fmla="*/ 313366 w 3889897"/>
              <a:gd name="connsiteY25-5620" fmla="*/ 2732208 h 5020326"/>
              <a:gd name="connsiteX26-5621" fmla="*/ 267646 w 3889897"/>
              <a:gd name="connsiteY26-5622" fmla="*/ 2671248 h 5020326"/>
              <a:gd name="connsiteX27-5623" fmla="*/ 176206 w 3889897"/>
              <a:gd name="connsiteY27-5624" fmla="*/ 2656008 h 5020326"/>
              <a:gd name="connsiteX28-5625" fmla="*/ 54286 w 3889897"/>
              <a:gd name="connsiteY28-5626" fmla="*/ 2610288 h 5020326"/>
              <a:gd name="connsiteX29-5627" fmla="*/ 7931 w 3889897"/>
              <a:gd name="connsiteY29-5628" fmla="*/ 2563298 h 5020326"/>
              <a:gd name="connsiteX30-5629" fmla="*/ 8566 w 3889897"/>
              <a:gd name="connsiteY30-5630" fmla="*/ 2488368 h 5020326"/>
              <a:gd name="connsiteX31-5631" fmla="*/ 92386 w 3889897"/>
              <a:gd name="connsiteY31-5632" fmla="*/ 2335968 h 5020326"/>
              <a:gd name="connsiteX32-5633" fmla="*/ 221926 w 3889897"/>
              <a:gd name="connsiteY32-5634" fmla="*/ 2175948 h 5020326"/>
              <a:gd name="connsiteX33-5635" fmla="*/ 282886 w 3889897"/>
              <a:gd name="connsiteY33-5636" fmla="*/ 2084508 h 5020326"/>
              <a:gd name="connsiteX34-5637" fmla="*/ 328606 w 3889897"/>
              <a:gd name="connsiteY34-5638" fmla="*/ 1977828 h 5020326"/>
              <a:gd name="connsiteX35-5639" fmla="*/ 359086 w 3889897"/>
              <a:gd name="connsiteY35-5640" fmla="*/ 1871148 h 5020326"/>
              <a:gd name="connsiteX36-5641" fmla="*/ 374326 w 3889897"/>
              <a:gd name="connsiteY36-5642" fmla="*/ 1810188 h 5020326"/>
              <a:gd name="connsiteX37-5643" fmla="*/ 343846 w 3889897"/>
              <a:gd name="connsiteY37-5644" fmla="*/ 1756848 h 5020326"/>
              <a:gd name="connsiteX38-5645" fmla="*/ 328606 w 3889897"/>
              <a:gd name="connsiteY38-5646" fmla="*/ 1680648 h 5020326"/>
              <a:gd name="connsiteX39-5647" fmla="*/ 412426 w 3889897"/>
              <a:gd name="connsiteY39-5648" fmla="*/ 1474908 h 5020326"/>
              <a:gd name="connsiteX40-5649" fmla="*/ 442906 w 3889897"/>
              <a:gd name="connsiteY40-5650" fmla="*/ 1307268 h 5020326"/>
              <a:gd name="connsiteX41-5651" fmla="*/ 465766 w 3889897"/>
              <a:gd name="connsiteY41-5652" fmla="*/ 1192968 h 5020326"/>
              <a:gd name="connsiteX42-5653" fmla="*/ 503866 w 3889897"/>
              <a:gd name="connsiteY42-5654" fmla="*/ 1055808 h 5020326"/>
              <a:gd name="connsiteX43-5655" fmla="*/ 557206 w 3889897"/>
              <a:gd name="connsiteY43-5656" fmla="*/ 888168 h 5020326"/>
              <a:gd name="connsiteX44-5657" fmla="*/ 503866 w 3889897"/>
              <a:gd name="connsiteY44-5658" fmla="*/ 888168 h 5020326"/>
              <a:gd name="connsiteX45-5659" fmla="*/ 412426 w 3889897"/>
              <a:gd name="connsiteY45-5660" fmla="*/ 834828 h 5020326"/>
              <a:gd name="connsiteX46-5661" fmla="*/ 328606 w 3889897"/>
              <a:gd name="connsiteY46-5662" fmla="*/ 789108 h 5020326"/>
              <a:gd name="connsiteX47-5663" fmla="*/ 260026 w 3889897"/>
              <a:gd name="connsiteY47-5664" fmla="*/ 773868 h 5020326"/>
              <a:gd name="connsiteX48-5665" fmla="*/ 214306 w 3889897"/>
              <a:gd name="connsiteY48-5666" fmla="*/ 751008 h 5020326"/>
              <a:gd name="connsiteX49-5667" fmla="*/ 260026 w 3889897"/>
              <a:gd name="connsiteY49-5668" fmla="*/ 674808 h 5020326"/>
              <a:gd name="connsiteX50-5669" fmla="*/ 374326 w 3889897"/>
              <a:gd name="connsiteY50-5670" fmla="*/ 606228 h 5020326"/>
              <a:gd name="connsiteX51-5671" fmla="*/ 557206 w 3889897"/>
              <a:gd name="connsiteY51-5672" fmla="*/ 507168 h 5020326"/>
              <a:gd name="connsiteX52-5673" fmla="*/ 656266 w 3889897"/>
              <a:gd name="connsiteY52-5674" fmla="*/ 423348 h 5020326"/>
              <a:gd name="connsiteX53-5675" fmla="*/ 892486 w 3889897"/>
              <a:gd name="connsiteY53-5676" fmla="*/ 232848 h 5020326"/>
              <a:gd name="connsiteX54-5677" fmla="*/ 1174426 w 3889897"/>
              <a:gd name="connsiteY54-5678" fmla="*/ 80448 h 5020326"/>
              <a:gd name="connsiteX55-5679" fmla="*/ 1593526 w 3889897"/>
              <a:gd name="connsiteY55-5680" fmla="*/ 11868 h 5020326"/>
              <a:gd name="connsiteX56-5681" fmla="*/ 1944046 w 3889897"/>
              <a:gd name="connsiteY56-5682" fmla="*/ 4248 h 5020326"/>
              <a:gd name="connsiteX57-5683" fmla="*/ 2172646 w 3889897"/>
              <a:gd name="connsiteY57-5684" fmla="*/ 4248 h 5020326"/>
              <a:gd name="connsiteX58-5685" fmla="*/ 2393626 w 3889897"/>
              <a:gd name="connsiteY58-5686" fmla="*/ 57588 h 5020326"/>
              <a:gd name="connsiteX59-5687" fmla="*/ 2667946 w 3889897"/>
              <a:gd name="connsiteY59-5688" fmla="*/ 133788 h 5020326"/>
              <a:gd name="connsiteX60-5689" fmla="*/ 2820346 w 3889897"/>
              <a:gd name="connsiteY60-5690" fmla="*/ 202368 h 5020326"/>
              <a:gd name="connsiteX61-5691" fmla="*/ 3102286 w 3889897"/>
              <a:gd name="connsiteY61-5692" fmla="*/ 400488 h 5020326"/>
              <a:gd name="connsiteX62-5693" fmla="*/ 3285166 w 3889897"/>
              <a:gd name="connsiteY62-5694" fmla="*/ 651948 h 5020326"/>
              <a:gd name="connsiteX63-5695" fmla="*/ 3407086 w 3889897"/>
              <a:gd name="connsiteY63-5696" fmla="*/ 918648 h 5020326"/>
              <a:gd name="connsiteX64-5697" fmla="*/ 3475666 w 3889897"/>
              <a:gd name="connsiteY64-5698" fmla="*/ 1238688 h 5020326"/>
              <a:gd name="connsiteX65-5699" fmla="*/ 3506146 w 3889897"/>
              <a:gd name="connsiteY65-5700" fmla="*/ 1543488 h 5020326"/>
              <a:gd name="connsiteX66-5701" fmla="*/ 3506146 w 3889897"/>
              <a:gd name="connsiteY66-5702" fmla="*/ 1962588 h 5020326"/>
              <a:gd name="connsiteX67-5703" fmla="*/ 3338506 w 3889897"/>
              <a:gd name="connsiteY67-5704" fmla="*/ 2305488 h 5020326"/>
              <a:gd name="connsiteX68-5705" fmla="*/ 3254686 w 3889897"/>
              <a:gd name="connsiteY68-5706" fmla="*/ 2473128 h 5020326"/>
              <a:gd name="connsiteX69-5707" fmla="*/ 3132766 w 3889897"/>
              <a:gd name="connsiteY69-5708" fmla="*/ 2663628 h 5020326"/>
              <a:gd name="connsiteX70-5709" fmla="*/ 3071806 w 3889897"/>
              <a:gd name="connsiteY70-5710" fmla="*/ 2838888 h 5020326"/>
              <a:gd name="connsiteX71-5711" fmla="*/ 3064186 w 3889897"/>
              <a:gd name="connsiteY71-5712" fmla="*/ 2915088 h 5020326"/>
              <a:gd name="connsiteX72-5713" fmla="*/ 3018466 w 3889897"/>
              <a:gd name="connsiteY72-5714" fmla="*/ 3014148 h 5020326"/>
              <a:gd name="connsiteX73-5715" fmla="*/ 2980366 w 3889897"/>
              <a:gd name="connsiteY73-5716" fmla="*/ 3082728 h 5020326"/>
              <a:gd name="connsiteX74-5717" fmla="*/ 2957506 w 3889897"/>
              <a:gd name="connsiteY74-5718" fmla="*/ 3120828 h 5020326"/>
              <a:gd name="connsiteX75-5719" fmla="*/ 2957506 w 3889897"/>
              <a:gd name="connsiteY75-5720" fmla="*/ 3555168 h 5020326"/>
              <a:gd name="connsiteX76-5721" fmla="*/ 3010846 w 3889897"/>
              <a:gd name="connsiteY76-5722" fmla="*/ 3539928 h 5020326"/>
              <a:gd name="connsiteX77-5723" fmla="*/ 3109906 w 3889897"/>
              <a:gd name="connsiteY77-5724" fmla="*/ 3570408 h 5020326"/>
              <a:gd name="connsiteX78-5725" fmla="*/ 3140386 w 3889897"/>
              <a:gd name="connsiteY78-5726" fmla="*/ 3631368 h 5020326"/>
              <a:gd name="connsiteX79-5727" fmla="*/ 3117526 w 3889897"/>
              <a:gd name="connsiteY79-5728" fmla="*/ 3738048 h 5020326"/>
              <a:gd name="connsiteX80-5729" fmla="*/ 3125146 w 3889897"/>
              <a:gd name="connsiteY80-5730" fmla="*/ 4103808 h 5020326"/>
              <a:gd name="connsiteX81-5731" fmla="*/ 3163246 w 3889897"/>
              <a:gd name="connsiteY81-5732" fmla="*/ 4157148 h 5020326"/>
              <a:gd name="connsiteX82-5733" fmla="*/ 3201346 w 3889897"/>
              <a:gd name="connsiteY82-5734" fmla="*/ 4164768 h 5020326"/>
              <a:gd name="connsiteX83-5735" fmla="*/ 3231826 w 3889897"/>
              <a:gd name="connsiteY83-5736" fmla="*/ 4172388 h 5020326"/>
              <a:gd name="connsiteX84-5737" fmla="*/ 3285166 w 3889897"/>
              <a:gd name="connsiteY84-5738" fmla="*/ 4294308 h 5020326"/>
              <a:gd name="connsiteX85-5739" fmla="*/ 3300406 w 3889897"/>
              <a:gd name="connsiteY85-5740" fmla="*/ 4347648 h 5020326"/>
              <a:gd name="connsiteX86-5741" fmla="*/ 3330886 w 3889897"/>
              <a:gd name="connsiteY86-5742" fmla="*/ 4408608 h 5020326"/>
              <a:gd name="connsiteX87-5743" fmla="*/ 3551866 w 3889897"/>
              <a:gd name="connsiteY87-5744" fmla="*/ 4644828 h 5020326"/>
              <a:gd name="connsiteX88-5745" fmla="*/ 3889897 w 3889897"/>
              <a:gd name="connsiteY88-5746" fmla="*/ 5020326 h 5020326"/>
              <a:gd name="connsiteX0-5747" fmla="*/ 710239 w 3889897"/>
              <a:gd name="connsiteY0-5748" fmla="*/ 5024991 h 5024991"/>
              <a:gd name="connsiteX1-5749" fmla="*/ 961066 w 3889897"/>
              <a:gd name="connsiteY1-5750" fmla="*/ 4644828 h 5024991"/>
              <a:gd name="connsiteX2-5751" fmla="*/ 1342066 w 3889897"/>
              <a:gd name="connsiteY2-5752" fmla="*/ 4172388 h 5024991"/>
              <a:gd name="connsiteX3-5753" fmla="*/ 1258246 w 3889897"/>
              <a:gd name="connsiteY3-5754" fmla="*/ 4012368 h 5024991"/>
              <a:gd name="connsiteX4-5755" fmla="*/ 1204906 w 3889897"/>
              <a:gd name="connsiteY4-5756" fmla="*/ 3928548 h 5024991"/>
              <a:gd name="connsiteX5-5757" fmla="*/ 1174426 w 3889897"/>
              <a:gd name="connsiteY5-5758" fmla="*/ 3768528 h 5024991"/>
              <a:gd name="connsiteX6-5759" fmla="*/ 1151566 w 3889897"/>
              <a:gd name="connsiteY6-5760" fmla="*/ 3699948 h 5024991"/>
              <a:gd name="connsiteX7-5761" fmla="*/ 1143946 w 3889897"/>
              <a:gd name="connsiteY7-5762" fmla="*/ 3669468 h 5024991"/>
              <a:gd name="connsiteX8-5763" fmla="*/ 1067746 w 3889897"/>
              <a:gd name="connsiteY8-5764" fmla="*/ 3661848 h 5024991"/>
              <a:gd name="connsiteX9-5765" fmla="*/ 938206 w 3889897"/>
              <a:gd name="connsiteY9-5766" fmla="*/ 3669468 h 5024991"/>
              <a:gd name="connsiteX10-5767" fmla="*/ 831526 w 3889897"/>
              <a:gd name="connsiteY10-5768" fmla="*/ 3692328 h 5024991"/>
              <a:gd name="connsiteX11-5769" fmla="*/ 610546 w 3889897"/>
              <a:gd name="connsiteY11-5770" fmla="*/ 3738048 h 5024991"/>
              <a:gd name="connsiteX12-5771" fmla="*/ 389566 w 3889897"/>
              <a:gd name="connsiteY12-5772" fmla="*/ 3638988 h 5024991"/>
              <a:gd name="connsiteX13-5773" fmla="*/ 381946 w 3889897"/>
              <a:gd name="connsiteY13-5774" fmla="*/ 3326568 h 5024991"/>
              <a:gd name="connsiteX14-5775" fmla="*/ 420046 w 3889897"/>
              <a:gd name="connsiteY14-5776" fmla="*/ 3227508 h 5024991"/>
              <a:gd name="connsiteX15-5777" fmla="*/ 389566 w 3889897"/>
              <a:gd name="connsiteY15-5778" fmla="*/ 3166548 h 5024991"/>
              <a:gd name="connsiteX16-5779" fmla="*/ 351466 w 3889897"/>
              <a:gd name="connsiteY16-5780" fmla="*/ 3105588 h 5024991"/>
              <a:gd name="connsiteX17-5781" fmla="*/ 397186 w 3889897"/>
              <a:gd name="connsiteY17-5782" fmla="*/ 3021768 h 5024991"/>
              <a:gd name="connsiteX18-5783" fmla="*/ 488626 w 3889897"/>
              <a:gd name="connsiteY18-5784" fmla="*/ 2998908 h 5024991"/>
              <a:gd name="connsiteX19-5785" fmla="*/ 471956 w 3889897"/>
              <a:gd name="connsiteY19-5786" fmla="*/ 2942709 h 5024991"/>
              <a:gd name="connsiteX20-5787" fmla="*/ 435286 w 3889897"/>
              <a:gd name="connsiteY20-5788" fmla="*/ 2930328 h 5024991"/>
              <a:gd name="connsiteX21-5789" fmla="*/ 389566 w 3889897"/>
              <a:gd name="connsiteY21-5790" fmla="*/ 2930328 h 5024991"/>
              <a:gd name="connsiteX22-5791" fmla="*/ 314000 w 3889897"/>
              <a:gd name="connsiteY22-5792" fmla="*/ 2893495 h 5024991"/>
              <a:gd name="connsiteX23-5793" fmla="*/ 320986 w 3889897"/>
              <a:gd name="connsiteY23-5794" fmla="*/ 2846508 h 5024991"/>
              <a:gd name="connsiteX24-5795" fmla="*/ 328606 w 3889897"/>
              <a:gd name="connsiteY24-5796" fmla="*/ 2793168 h 5024991"/>
              <a:gd name="connsiteX25-5797" fmla="*/ 313366 w 3889897"/>
              <a:gd name="connsiteY25-5798" fmla="*/ 2732208 h 5024991"/>
              <a:gd name="connsiteX26-5799" fmla="*/ 267646 w 3889897"/>
              <a:gd name="connsiteY26-5800" fmla="*/ 2671248 h 5024991"/>
              <a:gd name="connsiteX27-5801" fmla="*/ 176206 w 3889897"/>
              <a:gd name="connsiteY27-5802" fmla="*/ 2656008 h 5024991"/>
              <a:gd name="connsiteX28-5803" fmla="*/ 54286 w 3889897"/>
              <a:gd name="connsiteY28-5804" fmla="*/ 2610288 h 5024991"/>
              <a:gd name="connsiteX29-5805" fmla="*/ 7931 w 3889897"/>
              <a:gd name="connsiteY29-5806" fmla="*/ 2563298 h 5024991"/>
              <a:gd name="connsiteX30-5807" fmla="*/ 8566 w 3889897"/>
              <a:gd name="connsiteY30-5808" fmla="*/ 2488368 h 5024991"/>
              <a:gd name="connsiteX31-5809" fmla="*/ 92386 w 3889897"/>
              <a:gd name="connsiteY31-5810" fmla="*/ 2335968 h 5024991"/>
              <a:gd name="connsiteX32-5811" fmla="*/ 221926 w 3889897"/>
              <a:gd name="connsiteY32-5812" fmla="*/ 2175948 h 5024991"/>
              <a:gd name="connsiteX33-5813" fmla="*/ 282886 w 3889897"/>
              <a:gd name="connsiteY33-5814" fmla="*/ 2084508 h 5024991"/>
              <a:gd name="connsiteX34-5815" fmla="*/ 328606 w 3889897"/>
              <a:gd name="connsiteY34-5816" fmla="*/ 1977828 h 5024991"/>
              <a:gd name="connsiteX35-5817" fmla="*/ 359086 w 3889897"/>
              <a:gd name="connsiteY35-5818" fmla="*/ 1871148 h 5024991"/>
              <a:gd name="connsiteX36-5819" fmla="*/ 374326 w 3889897"/>
              <a:gd name="connsiteY36-5820" fmla="*/ 1810188 h 5024991"/>
              <a:gd name="connsiteX37-5821" fmla="*/ 343846 w 3889897"/>
              <a:gd name="connsiteY37-5822" fmla="*/ 1756848 h 5024991"/>
              <a:gd name="connsiteX38-5823" fmla="*/ 328606 w 3889897"/>
              <a:gd name="connsiteY38-5824" fmla="*/ 1680648 h 5024991"/>
              <a:gd name="connsiteX39-5825" fmla="*/ 412426 w 3889897"/>
              <a:gd name="connsiteY39-5826" fmla="*/ 1474908 h 5024991"/>
              <a:gd name="connsiteX40-5827" fmla="*/ 442906 w 3889897"/>
              <a:gd name="connsiteY40-5828" fmla="*/ 1307268 h 5024991"/>
              <a:gd name="connsiteX41-5829" fmla="*/ 465766 w 3889897"/>
              <a:gd name="connsiteY41-5830" fmla="*/ 1192968 h 5024991"/>
              <a:gd name="connsiteX42-5831" fmla="*/ 503866 w 3889897"/>
              <a:gd name="connsiteY42-5832" fmla="*/ 1055808 h 5024991"/>
              <a:gd name="connsiteX43-5833" fmla="*/ 557206 w 3889897"/>
              <a:gd name="connsiteY43-5834" fmla="*/ 888168 h 5024991"/>
              <a:gd name="connsiteX44-5835" fmla="*/ 503866 w 3889897"/>
              <a:gd name="connsiteY44-5836" fmla="*/ 888168 h 5024991"/>
              <a:gd name="connsiteX45-5837" fmla="*/ 412426 w 3889897"/>
              <a:gd name="connsiteY45-5838" fmla="*/ 834828 h 5024991"/>
              <a:gd name="connsiteX46-5839" fmla="*/ 328606 w 3889897"/>
              <a:gd name="connsiteY46-5840" fmla="*/ 789108 h 5024991"/>
              <a:gd name="connsiteX47-5841" fmla="*/ 260026 w 3889897"/>
              <a:gd name="connsiteY47-5842" fmla="*/ 773868 h 5024991"/>
              <a:gd name="connsiteX48-5843" fmla="*/ 214306 w 3889897"/>
              <a:gd name="connsiteY48-5844" fmla="*/ 751008 h 5024991"/>
              <a:gd name="connsiteX49-5845" fmla="*/ 260026 w 3889897"/>
              <a:gd name="connsiteY49-5846" fmla="*/ 674808 h 5024991"/>
              <a:gd name="connsiteX50-5847" fmla="*/ 374326 w 3889897"/>
              <a:gd name="connsiteY50-5848" fmla="*/ 606228 h 5024991"/>
              <a:gd name="connsiteX51-5849" fmla="*/ 557206 w 3889897"/>
              <a:gd name="connsiteY51-5850" fmla="*/ 507168 h 5024991"/>
              <a:gd name="connsiteX52-5851" fmla="*/ 656266 w 3889897"/>
              <a:gd name="connsiteY52-5852" fmla="*/ 423348 h 5024991"/>
              <a:gd name="connsiteX53-5853" fmla="*/ 892486 w 3889897"/>
              <a:gd name="connsiteY53-5854" fmla="*/ 232848 h 5024991"/>
              <a:gd name="connsiteX54-5855" fmla="*/ 1174426 w 3889897"/>
              <a:gd name="connsiteY54-5856" fmla="*/ 80448 h 5024991"/>
              <a:gd name="connsiteX55-5857" fmla="*/ 1593526 w 3889897"/>
              <a:gd name="connsiteY55-5858" fmla="*/ 11868 h 5024991"/>
              <a:gd name="connsiteX56-5859" fmla="*/ 1944046 w 3889897"/>
              <a:gd name="connsiteY56-5860" fmla="*/ 4248 h 5024991"/>
              <a:gd name="connsiteX57-5861" fmla="*/ 2172646 w 3889897"/>
              <a:gd name="connsiteY57-5862" fmla="*/ 4248 h 5024991"/>
              <a:gd name="connsiteX58-5863" fmla="*/ 2393626 w 3889897"/>
              <a:gd name="connsiteY58-5864" fmla="*/ 57588 h 5024991"/>
              <a:gd name="connsiteX59-5865" fmla="*/ 2667946 w 3889897"/>
              <a:gd name="connsiteY59-5866" fmla="*/ 133788 h 5024991"/>
              <a:gd name="connsiteX60-5867" fmla="*/ 2820346 w 3889897"/>
              <a:gd name="connsiteY60-5868" fmla="*/ 202368 h 5024991"/>
              <a:gd name="connsiteX61-5869" fmla="*/ 3102286 w 3889897"/>
              <a:gd name="connsiteY61-5870" fmla="*/ 400488 h 5024991"/>
              <a:gd name="connsiteX62-5871" fmla="*/ 3285166 w 3889897"/>
              <a:gd name="connsiteY62-5872" fmla="*/ 651948 h 5024991"/>
              <a:gd name="connsiteX63-5873" fmla="*/ 3407086 w 3889897"/>
              <a:gd name="connsiteY63-5874" fmla="*/ 918648 h 5024991"/>
              <a:gd name="connsiteX64-5875" fmla="*/ 3475666 w 3889897"/>
              <a:gd name="connsiteY64-5876" fmla="*/ 1238688 h 5024991"/>
              <a:gd name="connsiteX65-5877" fmla="*/ 3506146 w 3889897"/>
              <a:gd name="connsiteY65-5878" fmla="*/ 1543488 h 5024991"/>
              <a:gd name="connsiteX66-5879" fmla="*/ 3506146 w 3889897"/>
              <a:gd name="connsiteY66-5880" fmla="*/ 1962588 h 5024991"/>
              <a:gd name="connsiteX67-5881" fmla="*/ 3338506 w 3889897"/>
              <a:gd name="connsiteY67-5882" fmla="*/ 2305488 h 5024991"/>
              <a:gd name="connsiteX68-5883" fmla="*/ 3254686 w 3889897"/>
              <a:gd name="connsiteY68-5884" fmla="*/ 2473128 h 5024991"/>
              <a:gd name="connsiteX69-5885" fmla="*/ 3132766 w 3889897"/>
              <a:gd name="connsiteY69-5886" fmla="*/ 2663628 h 5024991"/>
              <a:gd name="connsiteX70-5887" fmla="*/ 3071806 w 3889897"/>
              <a:gd name="connsiteY70-5888" fmla="*/ 2838888 h 5024991"/>
              <a:gd name="connsiteX71-5889" fmla="*/ 3064186 w 3889897"/>
              <a:gd name="connsiteY71-5890" fmla="*/ 2915088 h 5024991"/>
              <a:gd name="connsiteX72-5891" fmla="*/ 3018466 w 3889897"/>
              <a:gd name="connsiteY72-5892" fmla="*/ 3014148 h 5024991"/>
              <a:gd name="connsiteX73-5893" fmla="*/ 2980366 w 3889897"/>
              <a:gd name="connsiteY73-5894" fmla="*/ 3082728 h 5024991"/>
              <a:gd name="connsiteX74-5895" fmla="*/ 2957506 w 3889897"/>
              <a:gd name="connsiteY74-5896" fmla="*/ 3120828 h 5024991"/>
              <a:gd name="connsiteX75-5897" fmla="*/ 2957506 w 3889897"/>
              <a:gd name="connsiteY75-5898" fmla="*/ 3555168 h 5024991"/>
              <a:gd name="connsiteX76-5899" fmla="*/ 3010846 w 3889897"/>
              <a:gd name="connsiteY76-5900" fmla="*/ 3539928 h 5024991"/>
              <a:gd name="connsiteX77-5901" fmla="*/ 3109906 w 3889897"/>
              <a:gd name="connsiteY77-5902" fmla="*/ 3570408 h 5024991"/>
              <a:gd name="connsiteX78-5903" fmla="*/ 3140386 w 3889897"/>
              <a:gd name="connsiteY78-5904" fmla="*/ 3631368 h 5024991"/>
              <a:gd name="connsiteX79-5905" fmla="*/ 3117526 w 3889897"/>
              <a:gd name="connsiteY79-5906" fmla="*/ 3738048 h 5024991"/>
              <a:gd name="connsiteX80-5907" fmla="*/ 3125146 w 3889897"/>
              <a:gd name="connsiteY80-5908" fmla="*/ 4103808 h 5024991"/>
              <a:gd name="connsiteX81-5909" fmla="*/ 3163246 w 3889897"/>
              <a:gd name="connsiteY81-5910" fmla="*/ 4157148 h 5024991"/>
              <a:gd name="connsiteX82-5911" fmla="*/ 3201346 w 3889897"/>
              <a:gd name="connsiteY82-5912" fmla="*/ 4164768 h 5024991"/>
              <a:gd name="connsiteX83-5913" fmla="*/ 3231826 w 3889897"/>
              <a:gd name="connsiteY83-5914" fmla="*/ 4172388 h 5024991"/>
              <a:gd name="connsiteX84-5915" fmla="*/ 3285166 w 3889897"/>
              <a:gd name="connsiteY84-5916" fmla="*/ 4294308 h 5024991"/>
              <a:gd name="connsiteX85-5917" fmla="*/ 3300406 w 3889897"/>
              <a:gd name="connsiteY85-5918" fmla="*/ 4347648 h 5024991"/>
              <a:gd name="connsiteX86-5919" fmla="*/ 3330886 w 3889897"/>
              <a:gd name="connsiteY86-5920" fmla="*/ 4408608 h 5024991"/>
              <a:gd name="connsiteX87-5921" fmla="*/ 3551866 w 3889897"/>
              <a:gd name="connsiteY87-5922" fmla="*/ 4644828 h 5024991"/>
              <a:gd name="connsiteX88-5923" fmla="*/ 3889897 w 3889897"/>
              <a:gd name="connsiteY88-5924" fmla="*/ 5020326 h 5024991"/>
              <a:gd name="connsiteX0-5925" fmla="*/ 712990 w 3889897"/>
              <a:gd name="connsiteY0-5926" fmla="*/ 5019479 h 5020326"/>
              <a:gd name="connsiteX1-5927" fmla="*/ 961066 w 3889897"/>
              <a:gd name="connsiteY1-5928" fmla="*/ 4644828 h 5020326"/>
              <a:gd name="connsiteX2-5929" fmla="*/ 1342066 w 3889897"/>
              <a:gd name="connsiteY2-5930" fmla="*/ 4172388 h 5020326"/>
              <a:gd name="connsiteX3-5931" fmla="*/ 1258246 w 3889897"/>
              <a:gd name="connsiteY3-5932" fmla="*/ 4012368 h 5020326"/>
              <a:gd name="connsiteX4-5933" fmla="*/ 1204906 w 3889897"/>
              <a:gd name="connsiteY4-5934" fmla="*/ 3928548 h 5020326"/>
              <a:gd name="connsiteX5-5935" fmla="*/ 1174426 w 3889897"/>
              <a:gd name="connsiteY5-5936" fmla="*/ 3768528 h 5020326"/>
              <a:gd name="connsiteX6-5937" fmla="*/ 1151566 w 3889897"/>
              <a:gd name="connsiteY6-5938" fmla="*/ 3699948 h 5020326"/>
              <a:gd name="connsiteX7-5939" fmla="*/ 1143946 w 3889897"/>
              <a:gd name="connsiteY7-5940" fmla="*/ 3669468 h 5020326"/>
              <a:gd name="connsiteX8-5941" fmla="*/ 1067746 w 3889897"/>
              <a:gd name="connsiteY8-5942" fmla="*/ 3661848 h 5020326"/>
              <a:gd name="connsiteX9-5943" fmla="*/ 938206 w 3889897"/>
              <a:gd name="connsiteY9-5944" fmla="*/ 3669468 h 5020326"/>
              <a:gd name="connsiteX10-5945" fmla="*/ 831526 w 3889897"/>
              <a:gd name="connsiteY10-5946" fmla="*/ 3692328 h 5020326"/>
              <a:gd name="connsiteX11-5947" fmla="*/ 610546 w 3889897"/>
              <a:gd name="connsiteY11-5948" fmla="*/ 3738048 h 5020326"/>
              <a:gd name="connsiteX12-5949" fmla="*/ 389566 w 3889897"/>
              <a:gd name="connsiteY12-5950" fmla="*/ 3638988 h 5020326"/>
              <a:gd name="connsiteX13-5951" fmla="*/ 381946 w 3889897"/>
              <a:gd name="connsiteY13-5952" fmla="*/ 3326568 h 5020326"/>
              <a:gd name="connsiteX14-5953" fmla="*/ 420046 w 3889897"/>
              <a:gd name="connsiteY14-5954" fmla="*/ 3227508 h 5020326"/>
              <a:gd name="connsiteX15-5955" fmla="*/ 389566 w 3889897"/>
              <a:gd name="connsiteY15-5956" fmla="*/ 3166548 h 5020326"/>
              <a:gd name="connsiteX16-5957" fmla="*/ 351466 w 3889897"/>
              <a:gd name="connsiteY16-5958" fmla="*/ 3105588 h 5020326"/>
              <a:gd name="connsiteX17-5959" fmla="*/ 397186 w 3889897"/>
              <a:gd name="connsiteY17-5960" fmla="*/ 3021768 h 5020326"/>
              <a:gd name="connsiteX18-5961" fmla="*/ 488626 w 3889897"/>
              <a:gd name="connsiteY18-5962" fmla="*/ 2998908 h 5020326"/>
              <a:gd name="connsiteX19-5963" fmla="*/ 471956 w 3889897"/>
              <a:gd name="connsiteY19-5964" fmla="*/ 2942709 h 5020326"/>
              <a:gd name="connsiteX20-5965" fmla="*/ 435286 w 3889897"/>
              <a:gd name="connsiteY20-5966" fmla="*/ 2930328 h 5020326"/>
              <a:gd name="connsiteX21-5967" fmla="*/ 389566 w 3889897"/>
              <a:gd name="connsiteY21-5968" fmla="*/ 2930328 h 5020326"/>
              <a:gd name="connsiteX22-5969" fmla="*/ 314000 w 3889897"/>
              <a:gd name="connsiteY22-5970" fmla="*/ 2893495 h 5020326"/>
              <a:gd name="connsiteX23-5971" fmla="*/ 320986 w 3889897"/>
              <a:gd name="connsiteY23-5972" fmla="*/ 2846508 h 5020326"/>
              <a:gd name="connsiteX24-5973" fmla="*/ 328606 w 3889897"/>
              <a:gd name="connsiteY24-5974" fmla="*/ 2793168 h 5020326"/>
              <a:gd name="connsiteX25-5975" fmla="*/ 313366 w 3889897"/>
              <a:gd name="connsiteY25-5976" fmla="*/ 2732208 h 5020326"/>
              <a:gd name="connsiteX26-5977" fmla="*/ 267646 w 3889897"/>
              <a:gd name="connsiteY26-5978" fmla="*/ 2671248 h 5020326"/>
              <a:gd name="connsiteX27-5979" fmla="*/ 176206 w 3889897"/>
              <a:gd name="connsiteY27-5980" fmla="*/ 2656008 h 5020326"/>
              <a:gd name="connsiteX28-5981" fmla="*/ 54286 w 3889897"/>
              <a:gd name="connsiteY28-5982" fmla="*/ 2610288 h 5020326"/>
              <a:gd name="connsiteX29-5983" fmla="*/ 7931 w 3889897"/>
              <a:gd name="connsiteY29-5984" fmla="*/ 2563298 h 5020326"/>
              <a:gd name="connsiteX30-5985" fmla="*/ 8566 w 3889897"/>
              <a:gd name="connsiteY30-5986" fmla="*/ 2488368 h 5020326"/>
              <a:gd name="connsiteX31-5987" fmla="*/ 92386 w 3889897"/>
              <a:gd name="connsiteY31-5988" fmla="*/ 2335968 h 5020326"/>
              <a:gd name="connsiteX32-5989" fmla="*/ 221926 w 3889897"/>
              <a:gd name="connsiteY32-5990" fmla="*/ 2175948 h 5020326"/>
              <a:gd name="connsiteX33-5991" fmla="*/ 282886 w 3889897"/>
              <a:gd name="connsiteY33-5992" fmla="*/ 2084508 h 5020326"/>
              <a:gd name="connsiteX34-5993" fmla="*/ 328606 w 3889897"/>
              <a:gd name="connsiteY34-5994" fmla="*/ 1977828 h 5020326"/>
              <a:gd name="connsiteX35-5995" fmla="*/ 359086 w 3889897"/>
              <a:gd name="connsiteY35-5996" fmla="*/ 1871148 h 5020326"/>
              <a:gd name="connsiteX36-5997" fmla="*/ 374326 w 3889897"/>
              <a:gd name="connsiteY36-5998" fmla="*/ 1810188 h 5020326"/>
              <a:gd name="connsiteX37-5999" fmla="*/ 343846 w 3889897"/>
              <a:gd name="connsiteY37-6000" fmla="*/ 1756848 h 5020326"/>
              <a:gd name="connsiteX38-6001" fmla="*/ 328606 w 3889897"/>
              <a:gd name="connsiteY38-6002" fmla="*/ 1680648 h 5020326"/>
              <a:gd name="connsiteX39-6003" fmla="*/ 412426 w 3889897"/>
              <a:gd name="connsiteY39-6004" fmla="*/ 1474908 h 5020326"/>
              <a:gd name="connsiteX40-6005" fmla="*/ 442906 w 3889897"/>
              <a:gd name="connsiteY40-6006" fmla="*/ 1307268 h 5020326"/>
              <a:gd name="connsiteX41-6007" fmla="*/ 465766 w 3889897"/>
              <a:gd name="connsiteY41-6008" fmla="*/ 1192968 h 5020326"/>
              <a:gd name="connsiteX42-6009" fmla="*/ 503866 w 3889897"/>
              <a:gd name="connsiteY42-6010" fmla="*/ 1055808 h 5020326"/>
              <a:gd name="connsiteX43-6011" fmla="*/ 557206 w 3889897"/>
              <a:gd name="connsiteY43-6012" fmla="*/ 888168 h 5020326"/>
              <a:gd name="connsiteX44-6013" fmla="*/ 503866 w 3889897"/>
              <a:gd name="connsiteY44-6014" fmla="*/ 888168 h 5020326"/>
              <a:gd name="connsiteX45-6015" fmla="*/ 412426 w 3889897"/>
              <a:gd name="connsiteY45-6016" fmla="*/ 834828 h 5020326"/>
              <a:gd name="connsiteX46-6017" fmla="*/ 328606 w 3889897"/>
              <a:gd name="connsiteY46-6018" fmla="*/ 789108 h 5020326"/>
              <a:gd name="connsiteX47-6019" fmla="*/ 260026 w 3889897"/>
              <a:gd name="connsiteY47-6020" fmla="*/ 773868 h 5020326"/>
              <a:gd name="connsiteX48-6021" fmla="*/ 214306 w 3889897"/>
              <a:gd name="connsiteY48-6022" fmla="*/ 751008 h 5020326"/>
              <a:gd name="connsiteX49-6023" fmla="*/ 260026 w 3889897"/>
              <a:gd name="connsiteY49-6024" fmla="*/ 674808 h 5020326"/>
              <a:gd name="connsiteX50-6025" fmla="*/ 374326 w 3889897"/>
              <a:gd name="connsiteY50-6026" fmla="*/ 606228 h 5020326"/>
              <a:gd name="connsiteX51-6027" fmla="*/ 557206 w 3889897"/>
              <a:gd name="connsiteY51-6028" fmla="*/ 507168 h 5020326"/>
              <a:gd name="connsiteX52-6029" fmla="*/ 656266 w 3889897"/>
              <a:gd name="connsiteY52-6030" fmla="*/ 423348 h 5020326"/>
              <a:gd name="connsiteX53-6031" fmla="*/ 892486 w 3889897"/>
              <a:gd name="connsiteY53-6032" fmla="*/ 232848 h 5020326"/>
              <a:gd name="connsiteX54-6033" fmla="*/ 1174426 w 3889897"/>
              <a:gd name="connsiteY54-6034" fmla="*/ 80448 h 5020326"/>
              <a:gd name="connsiteX55-6035" fmla="*/ 1593526 w 3889897"/>
              <a:gd name="connsiteY55-6036" fmla="*/ 11868 h 5020326"/>
              <a:gd name="connsiteX56-6037" fmla="*/ 1944046 w 3889897"/>
              <a:gd name="connsiteY56-6038" fmla="*/ 4248 h 5020326"/>
              <a:gd name="connsiteX57-6039" fmla="*/ 2172646 w 3889897"/>
              <a:gd name="connsiteY57-6040" fmla="*/ 4248 h 5020326"/>
              <a:gd name="connsiteX58-6041" fmla="*/ 2393626 w 3889897"/>
              <a:gd name="connsiteY58-6042" fmla="*/ 57588 h 5020326"/>
              <a:gd name="connsiteX59-6043" fmla="*/ 2667946 w 3889897"/>
              <a:gd name="connsiteY59-6044" fmla="*/ 133788 h 5020326"/>
              <a:gd name="connsiteX60-6045" fmla="*/ 2820346 w 3889897"/>
              <a:gd name="connsiteY60-6046" fmla="*/ 202368 h 5020326"/>
              <a:gd name="connsiteX61-6047" fmla="*/ 3102286 w 3889897"/>
              <a:gd name="connsiteY61-6048" fmla="*/ 400488 h 5020326"/>
              <a:gd name="connsiteX62-6049" fmla="*/ 3285166 w 3889897"/>
              <a:gd name="connsiteY62-6050" fmla="*/ 651948 h 5020326"/>
              <a:gd name="connsiteX63-6051" fmla="*/ 3407086 w 3889897"/>
              <a:gd name="connsiteY63-6052" fmla="*/ 918648 h 5020326"/>
              <a:gd name="connsiteX64-6053" fmla="*/ 3475666 w 3889897"/>
              <a:gd name="connsiteY64-6054" fmla="*/ 1238688 h 5020326"/>
              <a:gd name="connsiteX65-6055" fmla="*/ 3506146 w 3889897"/>
              <a:gd name="connsiteY65-6056" fmla="*/ 1543488 h 5020326"/>
              <a:gd name="connsiteX66-6057" fmla="*/ 3506146 w 3889897"/>
              <a:gd name="connsiteY66-6058" fmla="*/ 1962588 h 5020326"/>
              <a:gd name="connsiteX67-6059" fmla="*/ 3338506 w 3889897"/>
              <a:gd name="connsiteY67-6060" fmla="*/ 2305488 h 5020326"/>
              <a:gd name="connsiteX68-6061" fmla="*/ 3254686 w 3889897"/>
              <a:gd name="connsiteY68-6062" fmla="*/ 2473128 h 5020326"/>
              <a:gd name="connsiteX69-6063" fmla="*/ 3132766 w 3889897"/>
              <a:gd name="connsiteY69-6064" fmla="*/ 2663628 h 5020326"/>
              <a:gd name="connsiteX70-6065" fmla="*/ 3071806 w 3889897"/>
              <a:gd name="connsiteY70-6066" fmla="*/ 2838888 h 5020326"/>
              <a:gd name="connsiteX71-6067" fmla="*/ 3064186 w 3889897"/>
              <a:gd name="connsiteY71-6068" fmla="*/ 2915088 h 5020326"/>
              <a:gd name="connsiteX72-6069" fmla="*/ 3018466 w 3889897"/>
              <a:gd name="connsiteY72-6070" fmla="*/ 3014148 h 5020326"/>
              <a:gd name="connsiteX73-6071" fmla="*/ 2980366 w 3889897"/>
              <a:gd name="connsiteY73-6072" fmla="*/ 3082728 h 5020326"/>
              <a:gd name="connsiteX74-6073" fmla="*/ 2957506 w 3889897"/>
              <a:gd name="connsiteY74-6074" fmla="*/ 3120828 h 5020326"/>
              <a:gd name="connsiteX75-6075" fmla="*/ 2957506 w 3889897"/>
              <a:gd name="connsiteY75-6076" fmla="*/ 3555168 h 5020326"/>
              <a:gd name="connsiteX76-6077" fmla="*/ 3010846 w 3889897"/>
              <a:gd name="connsiteY76-6078" fmla="*/ 3539928 h 5020326"/>
              <a:gd name="connsiteX77-6079" fmla="*/ 3109906 w 3889897"/>
              <a:gd name="connsiteY77-6080" fmla="*/ 3570408 h 5020326"/>
              <a:gd name="connsiteX78-6081" fmla="*/ 3140386 w 3889897"/>
              <a:gd name="connsiteY78-6082" fmla="*/ 3631368 h 5020326"/>
              <a:gd name="connsiteX79-6083" fmla="*/ 3117526 w 3889897"/>
              <a:gd name="connsiteY79-6084" fmla="*/ 3738048 h 5020326"/>
              <a:gd name="connsiteX80-6085" fmla="*/ 3125146 w 3889897"/>
              <a:gd name="connsiteY80-6086" fmla="*/ 4103808 h 5020326"/>
              <a:gd name="connsiteX81-6087" fmla="*/ 3163246 w 3889897"/>
              <a:gd name="connsiteY81-6088" fmla="*/ 4157148 h 5020326"/>
              <a:gd name="connsiteX82-6089" fmla="*/ 3201346 w 3889897"/>
              <a:gd name="connsiteY82-6090" fmla="*/ 4164768 h 5020326"/>
              <a:gd name="connsiteX83-6091" fmla="*/ 3231826 w 3889897"/>
              <a:gd name="connsiteY83-6092" fmla="*/ 4172388 h 5020326"/>
              <a:gd name="connsiteX84-6093" fmla="*/ 3285166 w 3889897"/>
              <a:gd name="connsiteY84-6094" fmla="*/ 4294308 h 5020326"/>
              <a:gd name="connsiteX85-6095" fmla="*/ 3300406 w 3889897"/>
              <a:gd name="connsiteY85-6096" fmla="*/ 4347648 h 5020326"/>
              <a:gd name="connsiteX86-6097" fmla="*/ 3330886 w 3889897"/>
              <a:gd name="connsiteY86-6098" fmla="*/ 4408608 h 5020326"/>
              <a:gd name="connsiteX87-6099" fmla="*/ 3551866 w 3889897"/>
              <a:gd name="connsiteY87-6100" fmla="*/ 4644828 h 5020326"/>
              <a:gd name="connsiteX88-6101" fmla="*/ 3889897 w 3889897"/>
              <a:gd name="connsiteY88-6102" fmla="*/ 5020326 h 5020326"/>
              <a:gd name="connsiteX0-6103" fmla="*/ 712990 w 3889897"/>
              <a:gd name="connsiteY0-6104" fmla="*/ 5019479 h 5020326"/>
              <a:gd name="connsiteX1-6105" fmla="*/ 961066 w 3889897"/>
              <a:gd name="connsiteY1-6106" fmla="*/ 4644828 h 5020326"/>
              <a:gd name="connsiteX2-6107" fmla="*/ 1342066 w 3889897"/>
              <a:gd name="connsiteY2-6108" fmla="*/ 4172388 h 5020326"/>
              <a:gd name="connsiteX3-6109" fmla="*/ 1258246 w 3889897"/>
              <a:gd name="connsiteY3-6110" fmla="*/ 4012368 h 5020326"/>
              <a:gd name="connsiteX4-6111" fmla="*/ 1204906 w 3889897"/>
              <a:gd name="connsiteY4-6112" fmla="*/ 3928548 h 5020326"/>
              <a:gd name="connsiteX5-6113" fmla="*/ 1174426 w 3889897"/>
              <a:gd name="connsiteY5-6114" fmla="*/ 3768528 h 5020326"/>
              <a:gd name="connsiteX6-6115" fmla="*/ 1151566 w 3889897"/>
              <a:gd name="connsiteY6-6116" fmla="*/ 3699948 h 5020326"/>
              <a:gd name="connsiteX7-6117" fmla="*/ 1143946 w 3889897"/>
              <a:gd name="connsiteY7-6118" fmla="*/ 3669468 h 5020326"/>
              <a:gd name="connsiteX8-6119" fmla="*/ 1067746 w 3889897"/>
              <a:gd name="connsiteY8-6120" fmla="*/ 3661848 h 5020326"/>
              <a:gd name="connsiteX9-6121" fmla="*/ 938206 w 3889897"/>
              <a:gd name="connsiteY9-6122" fmla="*/ 3669468 h 5020326"/>
              <a:gd name="connsiteX10-6123" fmla="*/ 831526 w 3889897"/>
              <a:gd name="connsiteY10-6124" fmla="*/ 3692328 h 5020326"/>
              <a:gd name="connsiteX11-6125" fmla="*/ 610546 w 3889897"/>
              <a:gd name="connsiteY11-6126" fmla="*/ 3738048 h 5020326"/>
              <a:gd name="connsiteX12-6127" fmla="*/ 389566 w 3889897"/>
              <a:gd name="connsiteY12-6128" fmla="*/ 3638988 h 5020326"/>
              <a:gd name="connsiteX13-6129" fmla="*/ 381946 w 3889897"/>
              <a:gd name="connsiteY13-6130" fmla="*/ 3326568 h 5020326"/>
              <a:gd name="connsiteX14-6131" fmla="*/ 420046 w 3889897"/>
              <a:gd name="connsiteY14-6132" fmla="*/ 3227508 h 5020326"/>
              <a:gd name="connsiteX15-6133" fmla="*/ 389566 w 3889897"/>
              <a:gd name="connsiteY15-6134" fmla="*/ 3166548 h 5020326"/>
              <a:gd name="connsiteX16-6135" fmla="*/ 351466 w 3889897"/>
              <a:gd name="connsiteY16-6136" fmla="*/ 3105588 h 5020326"/>
              <a:gd name="connsiteX17-6137" fmla="*/ 397186 w 3889897"/>
              <a:gd name="connsiteY17-6138" fmla="*/ 3021768 h 5020326"/>
              <a:gd name="connsiteX18-6139" fmla="*/ 488626 w 3889897"/>
              <a:gd name="connsiteY18-6140" fmla="*/ 2998908 h 5020326"/>
              <a:gd name="connsiteX19-6141" fmla="*/ 471956 w 3889897"/>
              <a:gd name="connsiteY19-6142" fmla="*/ 2942709 h 5020326"/>
              <a:gd name="connsiteX20-6143" fmla="*/ 435286 w 3889897"/>
              <a:gd name="connsiteY20-6144" fmla="*/ 2930328 h 5020326"/>
              <a:gd name="connsiteX21-6145" fmla="*/ 389566 w 3889897"/>
              <a:gd name="connsiteY21-6146" fmla="*/ 2930328 h 5020326"/>
              <a:gd name="connsiteX22-6147" fmla="*/ 314000 w 3889897"/>
              <a:gd name="connsiteY22-6148" fmla="*/ 2893495 h 5020326"/>
              <a:gd name="connsiteX23-6149" fmla="*/ 320986 w 3889897"/>
              <a:gd name="connsiteY23-6150" fmla="*/ 2846508 h 5020326"/>
              <a:gd name="connsiteX24-6151" fmla="*/ 328606 w 3889897"/>
              <a:gd name="connsiteY24-6152" fmla="*/ 2793168 h 5020326"/>
              <a:gd name="connsiteX25-6153" fmla="*/ 313366 w 3889897"/>
              <a:gd name="connsiteY25-6154" fmla="*/ 2732208 h 5020326"/>
              <a:gd name="connsiteX26-6155" fmla="*/ 267646 w 3889897"/>
              <a:gd name="connsiteY26-6156" fmla="*/ 2671248 h 5020326"/>
              <a:gd name="connsiteX27-6157" fmla="*/ 176206 w 3889897"/>
              <a:gd name="connsiteY27-6158" fmla="*/ 2656008 h 5020326"/>
              <a:gd name="connsiteX28-6159" fmla="*/ 54286 w 3889897"/>
              <a:gd name="connsiteY28-6160" fmla="*/ 2610288 h 5020326"/>
              <a:gd name="connsiteX29-6161" fmla="*/ 7931 w 3889897"/>
              <a:gd name="connsiteY29-6162" fmla="*/ 2563298 h 5020326"/>
              <a:gd name="connsiteX30-6163" fmla="*/ 8566 w 3889897"/>
              <a:gd name="connsiteY30-6164" fmla="*/ 2488368 h 5020326"/>
              <a:gd name="connsiteX31-6165" fmla="*/ 92386 w 3889897"/>
              <a:gd name="connsiteY31-6166" fmla="*/ 2335968 h 5020326"/>
              <a:gd name="connsiteX32-6167" fmla="*/ 221926 w 3889897"/>
              <a:gd name="connsiteY32-6168" fmla="*/ 2175948 h 5020326"/>
              <a:gd name="connsiteX33-6169" fmla="*/ 282886 w 3889897"/>
              <a:gd name="connsiteY33-6170" fmla="*/ 2084508 h 5020326"/>
              <a:gd name="connsiteX34-6171" fmla="*/ 328606 w 3889897"/>
              <a:gd name="connsiteY34-6172" fmla="*/ 1977828 h 5020326"/>
              <a:gd name="connsiteX35-6173" fmla="*/ 359086 w 3889897"/>
              <a:gd name="connsiteY35-6174" fmla="*/ 1871148 h 5020326"/>
              <a:gd name="connsiteX36-6175" fmla="*/ 374326 w 3889897"/>
              <a:gd name="connsiteY36-6176" fmla="*/ 1810188 h 5020326"/>
              <a:gd name="connsiteX37-6177" fmla="*/ 343846 w 3889897"/>
              <a:gd name="connsiteY37-6178" fmla="*/ 1756848 h 5020326"/>
              <a:gd name="connsiteX38-6179" fmla="*/ 328606 w 3889897"/>
              <a:gd name="connsiteY38-6180" fmla="*/ 1680648 h 5020326"/>
              <a:gd name="connsiteX39-6181" fmla="*/ 412426 w 3889897"/>
              <a:gd name="connsiteY39-6182" fmla="*/ 1474908 h 5020326"/>
              <a:gd name="connsiteX40-6183" fmla="*/ 442906 w 3889897"/>
              <a:gd name="connsiteY40-6184" fmla="*/ 1307268 h 5020326"/>
              <a:gd name="connsiteX41-6185" fmla="*/ 465766 w 3889897"/>
              <a:gd name="connsiteY41-6186" fmla="*/ 1192968 h 5020326"/>
              <a:gd name="connsiteX42-6187" fmla="*/ 503866 w 3889897"/>
              <a:gd name="connsiteY42-6188" fmla="*/ 1055808 h 5020326"/>
              <a:gd name="connsiteX43-6189" fmla="*/ 557206 w 3889897"/>
              <a:gd name="connsiteY43-6190" fmla="*/ 888168 h 5020326"/>
              <a:gd name="connsiteX44-6191" fmla="*/ 503866 w 3889897"/>
              <a:gd name="connsiteY44-6192" fmla="*/ 888168 h 5020326"/>
              <a:gd name="connsiteX45-6193" fmla="*/ 412426 w 3889897"/>
              <a:gd name="connsiteY45-6194" fmla="*/ 834828 h 5020326"/>
              <a:gd name="connsiteX46-6195" fmla="*/ 328606 w 3889897"/>
              <a:gd name="connsiteY46-6196" fmla="*/ 789108 h 5020326"/>
              <a:gd name="connsiteX47-6197" fmla="*/ 260026 w 3889897"/>
              <a:gd name="connsiteY47-6198" fmla="*/ 773868 h 5020326"/>
              <a:gd name="connsiteX48-6199" fmla="*/ 214306 w 3889897"/>
              <a:gd name="connsiteY48-6200" fmla="*/ 751008 h 5020326"/>
              <a:gd name="connsiteX49-6201" fmla="*/ 260026 w 3889897"/>
              <a:gd name="connsiteY49-6202" fmla="*/ 674808 h 5020326"/>
              <a:gd name="connsiteX50-6203" fmla="*/ 374326 w 3889897"/>
              <a:gd name="connsiteY50-6204" fmla="*/ 606228 h 5020326"/>
              <a:gd name="connsiteX51-6205" fmla="*/ 557206 w 3889897"/>
              <a:gd name="connsiteY51-6206" fmla="*/ 507168 h 5020326"/>
              <a:gd name="connsiteX52-6207" fmla="*/ 656266 w 3889897"/>
              <a:gd name="connsiteY52-6208" fmla="*/ 423348 h 5020326"/>
              <a:gd name="connsiteX53-6209" fmla="*/ 892486 w 3889897"/>
              <a:gd name="connsiteY53-6210" fmla="*/ 232848 h 5020326"/>
              <a:gd name="connsiteX54-6211" fmla="*/ 1174426 w 3889897"/>
              <a:gd name="connsiteY54-6212" fmla="*/ 80448 h 5020326"/>
              <a:gd name="connsiteX55-6213" fmla="*/ 1593526 w 3889897"/>
              <a:gd name="connsiteY55-6214" fmla="*/ 11868 h 5020326"/>
              <a:gd name="connsiteX56-6215" fmla="*/ 1944046 w 3889897"/>
              <a:gd name="connsiteY56-6216" fmla="*/ 4248 h 5020326"/>
              <a:gd name="connsiteX57-6217" fmla="*/ 2172646 w 3889897"/>
              <a:gd name="connsiteY57-6218" fmla="*/ 4248 h 5020326"/>
              <a:gd name="connsiteX58-6219" fmla="*/ 2393626 w 3889897"/>
              <a:gd name="connsiteY58-6220" fmla="*/ 57588 h 5020326"/>
              <a:gd name="connsiteX59-6221" fmla="*/ 2667946 w 3889897"/>
              <a:gd name="connsiteY59-6222" fmla="*/ 133788 h 5020326"/>
              <a:gd name="connsiteX60-6223" fmla="*/ 2820346 w 3889897"/>
              <a:gd name="connsiteY60-6224" fmla="*/ 202368 h 5020326"/>
              <a:gd name="connsiteX61-6225" fmla="*/ 3102286 w 3889897"/>
              <a:gd name="connsiteY61-6226" fmla="*/ 400488 h 5020326"/>
              <a:gd name="connsiteX62-6227" fmla="*/ 3285166 w 3889897"/>
              <a:gd name="connsiteY62-6228" fmla="*/ 651948 h 5020326"/>
              <a:gd name="connsiteX63-6229" fmla="*/ 3407086 w 3889897"/>
              <a:gd name="connsiteY63-6230" fmla="*/ 918648 h 5020326"/>
              <a:gd name="connsiteX64-6231" fmla="*/ 3475666 w 3889897"/>
              <a:gd name="connsiteY64-6232" fmla="*/ 1238688 h 5020326"/>
              <a:gd name="connsiteX65-6233" fmla="*/ 3506146 w 3889897"/>
              <a:gd name="connsiteY65-6234" fmla="*/ 1543488 h 5020326"/>
              <a:gd name="connsiteX66-6235" fmla="*/ 3506146 w 3889897"/>
              <a:gd name="connsiteY66-6236" fmla="*/ 1962588 h 5020326"/>
              <a:gd name="connsiteX67-6237" fmla="*/ 3338506 w 3889897"/>
              <a:gd name="connsiteY67-6238" fmla="*/ 2305488 h 5020326"/>
              <a:gd name="connsiteX68-6239" fmla="*/ 3254686 w 3889897"/>
              <a:gd name="connsiteY68-6240" fmla="*/ 2473128 h 5020326"/>
              <a:gd name="connsiteX69-6241" fmla="*/ 3132766 w 3889897"/>
              <a:gd name="connsiteY69-6242" fmla="*/ 2663628 h 5020326"/>
              <a:gd name="connsiteX70-6243" fmla="*/ 3071806 w 3889897"/>
              <a:gd name="connsiteY70-6244" fmla="*/ 2838888 h 5020326"/>
              <a:gd name="connsiteX71-6245" fmla="*/ 3064186 w 3889897"/>
              <a:gd name="connsiteY71-6246" fmla="*/ 2915088 h 5020326"/>
              <a:gd name="connsiteX72-6247" fmla="*/ 3018466 w 3889897"/>
              <a:gd name="connsiteY72-6248" fmla="*/ 3014148 h 5020326"/>
              <a:gd name="connsiteX73-6249" fmla="*/ 2980366 w 3889897"/>
              <a:gd name="connsiteY73-6250" fmla="*/ 3082728 h 5020326"/>
              <a:gd name="connsiteX74-6251" fmla="*/ 2957506 w 3889897"/>
              <a:gd name="connsiteY74-6252" fmla="*/ 3120828 h 5020326"/>
              <a:gd name="connsiteX75-6253" fmla="*/ 2957506 w 3889897"/>
              <a:gd name="connsiteY75-6254" fmla="*/ 3555168 h 5020326"/>
              <a:gd name="connsiteX76-6255" fmla="*/ 3010846 w 3889897"/>
              <a:gd name="connsiteY76-6256" fmla="*/ 3539928 h 5020326"/>
              <a:gd name="connsiteX77-6257" fmla="*/ 3109906 w 3889897"/>
              <a:gd name="connsiteY77-6258" fmla="*/ 3570408 h 5020326"/>
              <a:gd name="connsiteX78-6259" fmla="*/ 3140386 w 3889897"/>
              <a:gd name="connsiteY78-6260" fmla="*/ 3631368 h 5020326"/>
              <a:gd name="connsiteX79-6261" fmla="*/ 3117526 w 3889897"/>
              <a:gd name="connsiteY79-6262" fmla="*/ 3738048 h 5020326"/>
              <a:gd name="connsiteX80-6263" fmla="*/ 3125146 w 3889897"/>
              <a:gd name="connsiteY80-6264" fmla="*/ 4103808 h 5020326"/>
              <a:gd name="connsiteX81-6265" fmla="*/ 3201346 w 3889897"/>
              <a:gd name="connsiteY81-6266" fmla="*/ 4164768 h 5020326"/>
              <a:gd name="connsiteX82-6267" fmla="*/ 3231826 w 3889897"/>
              <a:gd name="connsiteY82-6268" fmla="*/ 4172388 h 5020326"/>
              <a:gd name="connsiteX83-6269" fmla="*/ 3285166 w 3889897"/>
              <a:gd name="connsiteY83-6270" fmla="*/ 4294308 h 5020326"/>
              <a:gd name="connsiteX84-6271" fmla="*/ 3300406 w 3889897"/>
              <a:gd name="connsiteY84-6272" fmla="*/ 4347648 h 5020326"/>
              <a:gd name="connsiteX85-6273" fmla="*/ 3330886 w 3889897"/>
              <a:gd name="connsiteY85-6274" fmla="*/ 4408608 h 5020326"/>
              <a:gd name="connsiteX86-6275" fmla="*/ 3551866 w 3889897"/>
              <a:gd name="connsiteY86-6276" fmla="*/ 4644828 h 5020326"/>
              <a:gd name="connsiteX87-6277" fmla="*/ 3889897 w 3889897"/>
              <a:gd name="connsiteY87-6278" fmla="*/ 5020326 h 5020326"/>
              <a:gd name="connsiteX0-6279" fmla="*/ 712990 w 3889897"/>
              <a:gd name="connsiteY0-6280" fmla="*/ 5019479 h 5020326"/>
              <a:gd name="connsiteX1-6281" fmla="*/ 961066 w 3889897"/>
              <a:gd name="connsiteY1-6282" fmla="*/ 4644828 h 5020326"/>
              <a:gd name="connsiteX2-6283" fmla="*/ 1342066 w 3889897"/>
              <a:gd name="connsiteY2-6284" fmla="*/ 4172388 h 5020326"/>
              <a:gd name="connsiteX3-6285" fmla="*/ 1258246 w 3889897"/>
              <a:gd name="connsiteY3-6286" fmla="*/ 4012368 h 5020326"/>
              <a:gd name="connsiteX4-6287" fmla="*/ 1204906 w 3889897"/>
              <a:gd name="connsiteY4-6288" fmla="*/ 3928548 h 5020326"/>
              <a:gd name="connsiteX5-6289" fmla="*/ 1174426 w 3889897"/>
              <a:gd name="connsiteY5-6290" fmla="*/ 3768528 h 5020326"/>
              <a:gd name="connsiteX6-6291" fmla="*/ 1151566 w 3889897"/>
              <a:gd name="connsiteY6-6292" fmla="*/ 3699948 h 5020326"/>
              <a:gd name="connsiteX7-6293" fmla="*/ 1143946 w 3889897"/>
              <a:gd name="connsiteY7-6294" fmla="*/ 3669468 h 5020326"/>
              <a:gd name="connsiteX8-6295" fmla="*/ 1067746 w 3889897"/>
              <a:gd name="connsiteY8-6296" fmla="*/ 3661848 h 5020326"/>
              <a:gd name="connsiteX9-6297" fmla="*/ 938206 w 3889897"/>
              <a:gd name="connsiteY9-6298" fmla="*/ 3669468 h 5020326"/>
              <a:gd name="connsiteX10-6299" fmla="*/ 831526 w 3889897"/>
              <a:gd name="connsiteY10-6300" fmla="*/ 3692328 h 5020326"/>
              <a:gd name="connsiteX11-6301" fmla="*/ 610546 w 3889897"/>
              <a:gd name="connsiteY11-6302" fmla="*/ 3738048 h 5020326"/>
              <a:gd name="connsiteX12-6303" fmla="*/ 389566 w 3889897"/>
              <a:gd name="connsiteY12-6304" fmla="*/ 3638988 h 5020326"/>
              <a:gd name="connsiteX13-6305" fmla="*/ 381946 w 3889897"/>
              <a:gd name="connsiteY13-6306" fmla="*/ 3326568 h 5020326"/>
              <a:gd name="connsiteX14-6307" fmla="*/ 420046 w 3889897"/>
              <a:gd name="connsiteY14-6308" fmla="*/ 3227508 h 5020326"/>
              <a:gd name="connsiteX15-6309" fmla="*/ 389566 w 3889897"/>
              <a:gd name="connsiteY15-6310" fmla="*/ 3166548 h 5020326"/>
              <a:gd name="connsiteX16-6311" fmla="*/ 351466 w 3889897"/>
              <a:gd name="connsiteY16-6312" fmla="*/ 3105588 h 5020326"/>
              <a:gd name="connsiteX17-6313" fmla="*/ 397186 w 3889897"/>
              <a:gd name="connsiteY17-6314" fmla="*/ 3021768 h 5020326"/>
              <a:gd name="connsiteX18-6315" fmla="*/ 488626 w 3889897"/>
              <a:gd name="connsiteY18-6316" fmla="*/ 2998908 h 5020326"/>
              <a:gd name="connsiteX19-6317" fmla="*/ 471956 w 3889897"/>
              <a:gd name="connsiteY19-6318" fmla="*/ 2942709 h 5020326"/>
              <a:gd name="connsiteX20-6319" fmla="*/ 435286 w 3889897"/>
              <a:gd name="connsiteY20-6320" fmla="*/ 2930328 h 5020326"/>
              <a:gd name="connsiteX21-6321" fmla="*/ 389566 w 3889897"/>
              <a:gd name="connsiteY21-6322" fmla="*/ 2930328 h 5020326"/>
              <a:gd name="connsiteX22-6323" fmla="*/ 314000 w 3889897"/>
              <a:gd name="connsiteY22-6324" fmla="*/ 2893495 h 5020326"/>
              <a:gd name="connsiteX23-6325" fmla="*/ 320986 w 3889897"/>
              <a:gd name="connsiteY23-6326" fmla="*/ 2846508 h 5020326"/>
              <a:gd name="connsiteX24-6327" fmla="*/ 328606 w 3889897"/>
              <a:gd name="connsiteY24-6328" fmla="*/ 2793168 h 5020326"/>
              <a:gd name="connsiteX25-6329" fmla="*/ 313366 w 3889897"/>
              <a:gd name="connsiteY25-6330" fmla="*/ 2732208 h 5020326"/>
              <a:gd name="connsiteX26-6331" fmla="*/ 267646 w 3889897"/>
              <a:gd name="connsiteY26-6332" fmla="*/ 2671248 h 5020326"/>
              <a:gd name="connsiteX27-6333" fmla="*/ 176206 w 3889897"/>
              <a:gd name="connsiteY27-6334" fmla="*/ 2656008 h 5020326"/>
              <a:gd name="connsiteX28-6335" fmla="*/ 54286 w 3889897"/>
              <a:gd name="connsiteY28-6336" fmla="*/ 2610288 h 5020326"/>
              <a:gd name="connsiteX29-6337" fmla="*/ 7931 w 3889897"/>
              <a:gd name="connsiteY29-6338" fmla="*/ 2563298 h 5020326"/>
              <a:gd name="connsiteX30-6339" fmla="*/ 8566 w 3889897"/>
              <a:gd name="connsiteY30-6340" fmla="*/ 2488368 h 5020326"/>
              <a:gd name="connsiteX31-6341" fmla="*/ 92386 w 3889897"/>
              <a:gd name="connsiteY31-6342" fmla="*/ 2335968 h 5020326"/>
              <a:gd name="connsiteX32-6343" fmla="*/ 221926 w 3889897"/>
              <a:gd name="connsiteY32-6344" fmla="*/ 2175948 h 5020326"/>
              <a:gd name="connsiteX33-6345" fmla="*/ 282886 w 3889897"/>
              <a:gd name="connsiteY33-6346" fmla="*/ 2084508 h 5020326"/>
              <a:gd name="connsiteX34-6347" fmla="*/ 328606 w 3889897"/>
              <a:gd name="connsiteY34-6348" fmla="*/ 1977828 h 5020326"/>
              <a:gd name="connsiteX35-6349" fmla="*/ 359086 w 3889897"/>
              <a:gd name="connsiteY35-6350" fmla="*/ 1871148 h 5020326"/>
              <a:gd name="connsiteX36-6351" fmla="*/ 374326 w 3889897"/>
              <a:gd name="connsiteY36-6352" fmla="*/ 1810188 h 5020326"/>
              <a:gd name="connsiteX37-6353" fmla="*/ 343846 w 3889897"/>
              <a:gd name="connsiteY37-6354" fmla="*/ 1756848 h 5020326"/>
              <a:gd name="connsiteX38-6355" fmla="*/ 328606 w 3889897"/>
              <a:gd name="connsiteY38-6356" fmla="*/ 1680648 h 5020326"/>
              <a:gd name="connsiteX39-6357" fmla="*/ 412426 w 3889897"/>
              <a:gd name="connsiteY39-6358" fmla="*/ 1474908 h 5020326"/>
              <a:gd name="connsiteX40-6359" fmla="*/ 442906 w 3889897"/>
              <a:gd name="connsiteY40-6360" fmla="*/ 1307268 h 5020326"/>
              <a:gd name="connsiteX41-6361" fmla="*/ 465766 w 3889897"/>
              <a:gd name="connsiteY41-6362" fmla="*/ 1192968 h 5020326"/>
              <a:gd name="connsiteX42-6363" fmla="*/ 503866 w 3889897"/>
              <a:gd name="connsiteY42-6364" fmla="*/ 1055808 h 5020326"/>
              <a:gd name="connsiteX43-6365" fmla="*/ 557206 w 3889897"/>
              <a:gd name="connsiteY43-6366" fmla="*/ 888168 h 5020326"/>
              <a:gd name="connsiteX44-6367" fmla="*/ 503866 w 3889897"/>
              <a:gd name="connsiteY44-6368" fmla="*/ 888168 h 5020326"/>
              <a:gd name="connsiteX45-6369" fmla="*/ 412426 w 3889897"/>
              <a:gd name="connsiteY45-6370" fmla="*/ 834828 h 5020326"/>
              <a:gd name="connsiteX46-6371" fmla="*/ 328606 w 3889897"/>
              <a:gd name="connsiteY46-6372" fmla="*/ 789108 h 5020326"/>
              <a:gd name="connsiteX47-6373" fmla="*/ 260026 w 3889897"/>
              <a:gd name="connsiteY47-6374" fmla="*/ 773868 h 5020326"/>
              <a:gd name="connsiteX48-6375" fmla="*/ 214306 w 3889897"/>
              <a:gd name="connsiteY48-6376" fmla="*/ 751008 h 5020326"/>
              <a:gd name="connsiteX49-6377" fmla="*/ 260026 w 3889897"/>
              <a:gd name="connsiteY49-6378" fmla="*/ 674808 h 5020326"/>
              <a:gd name="connsiteX50-6379" fmla="*/ 374326 w 3889897"/>
              <a:gd name="connsiteY50-6380" fmla="*/ 606228 h 5020326"/>
              <a:gd name="connsiteX51-6381" fmla="*/ 557206 w 3889897"/>
              <a:gd name="connsiteY51-6382" fmla="*/ 507168 h 5020326"/>
              <a:gd name="connsiteX52-6383" fmla="*/ 656266 w 3889897"/>
              <a:gd name="connsiteY52-6384" fmla="*/ 423348 h 5020326"/>
              <a:gd name="connsiteX53-6385" fmla="*/ 892486 w 3889897"/>
              <a:gd name="connsiteY53-6386" fmla="*/ 232848 h 5020326"/>
              <a:gd name="connsiteX54-6387" fmla="*/ 1174426 w 3889897"/>
              <a:gd name="connsiteY54-6388" fmla="*/ 80448 h 5020326"/>
              <a:gd name="connsiteX55-6389" fmla="*/ 1593526 w 3889897"/>
              <a:gd name="connsiteY55-6390" fmla="*/ 11868 h 5020326"/>
              <a:gd name="connsiteX56-6391" fmla="*/ 1944046 w 3889897"/>
              <a:gd name="connsiteY56-6392" fmla="*/ 4248 h 5020326"/>
              <a:gd name="connsiteX57-6393" fmla="*/ 2172646 w 3889897"/>
              <a:gd name="connsiteY57-6394" fmla="*/ 4248 h 5020326"/>
              <a:gd name="connsiteX58-6395" fmla="*/ 2393626 w 3889897"/>
              <a:gd name="connsiteY58-6396" fmla="*/ 57588 h 5020326"/>
              <a:gd name="connsiteX59-6397" fmla="*/ 2667946 w 3889897"/>
              <a:gd name="connsiteY59-6398" fmla="*/ 133788 h 5020326"/>
              <a:gd name="connsiteX60-6399" fmla="*/ 2820346 w 3889897"/>
              <a:gd name="connsiteY60-6400" fmla="*/ 202368 h 5020326"/>
              <a:gd name="connsiteX61-6401" fmla="*/ 3102286 w 3889897"/>
              <a:gd name="connsiteY61-6402" fmla="*/ 400488 h 5020326"/>
              <a:gd name="connsiteX62-6403" fmla="*/ 3285166 w 3889897"/>
              <a:gd name="connsiteY62-6404" fmla="*/ 651948 h 5020326"/>
              <a:gd name="connsiteX63-6405" fmla="*/ 3407086 w 3889897"/>
              <a:gd name="connsiteY63-6406" fmla="*/ 918648 h 5020326"/>
              <a:gd name="connsiteX64-6407" fmla="*/ 3475666 w 3889897"/>
              <a:gd name="connsiteY64-6408" fmla="*/ 1238688 h 5020326"/>
              <a:gd name="connsiteX65-6409" fmla="*/ 3506146 w 3889897"/>
              <a:gd name="connsiteY65-6410" fmla="*/ 1543488 h 5020326"/>
              <a:gd name="connsiteX66-6411" fmla="*/ 3506146 w 3889897"/>
              <a:gd name="connsiteY66-6412" fmla="*/ 1962588 h 5020326"/>
              <a:gd name="connsiteX67-6413" fmla="*/ 3338506 w 3889897"/>
              <a:gd name="connsiteY67-6414" fmla="*/ 2305488 h 5020326"/>
              <a:gd name="connsiteX68-6415" fmla="*/ 3254686 w 3889897"/>
              <a:gd name="connsiteY68-6416" fmla="*/ 2473128 h 5020326"/>
              <a:gd name="connsiteX69-6417" fmla="*/ 3132766 w 3889897"/>
              <a:gd name="connsiteY69-6418" fmla="*/ 2663628 h 5020326"/>
              <a:gd name="connsiteX70-6419" fmla="*/ 3071806 w 3889897"/>
              <a:gd name="connsiteY70-6420" fmla="*/ 2838888 h 5020326"/>
              <a:gd name="connsiteX71-6421" fmla="*/ 3064186 w 3889897"/>
              <a:gd name="connsiteY71-6422" fmla="*/ 2915088 h 5020326"/>
              <a:gd name="connsiteX72-6423" fmla="*/ 3018466 w 3889897"/>
              <a:gd name="connsiteY72-6424" fmla="*/ 3014148 h 5020326"/>
              <a:gd name="connsiteX73-6425" fmla="*/ 2980366 w 3889897"/>
              <a:gd name="connsiteY73-6426" fmla="*/ 3082728 h 5020326"/>
              <a:gd name="connsiteX74-6427" fmla="*/ 2957506 w 3889897"/>
              <a:gd name="connsiteY74-6428" fmla="*/ 3120828 h 5020326"/>
              <a:gd name="connsiteX75-6429" fmla="*/ 2957506 w 3889897"/>
              <a:gd name="connsiteY75-6430" fmla="*/ 3555168 h 5020326"/>
              <a:gd name="connsiteX76-6431" fmla="*/ 3010846 w 3889897"/>
              <a:gd name="connsiteY76-6432" fmla="*/ 3539928 h 5020326"/>
              <a:gd name="connsiteX77-6433" fmla="*/ 3109906 w 3889897"/>
              <a:gd name="connsiteY77-6434" fmla="*/ 3570408 h 5020326"/>
              <a:gd name="connsiteX78-6435" fmla="*/ 3140386 w 3889897"/>
              <a:gd name="connsiteY78-6436" fmla="*/ 3631368 h 5020326"/>
              <a:gd name="connsiteX79-6437" fmla="*/ 3117526 w 3889897"/>
              <a:gd name="connsiteY79-6438" fmla="*/ 3738048 h 5020326"/>
              <a:gd name="connsiteX80-6439" fmla="*/ 3125146 w 3889897"/>
              <a:gd name="connsiteY80-6440" fmla="*/ 4103808 h 5020326"/>
              <a:gd name="connsiteX81-6441" fmla="*/ 3231826 w 3889897"/>
              <a:gd name="connsiteY81-6442" fmla="*/ 4172388 h 5020326"/>
              <a:gd name="connsiteX82-6443" fmla="*/ 3285166 w 3889897"/>
              <a:gd name="connsiteY82-6444" fmla="*/ 4294308 h 5020326"/>
              <a:gd name="connsiteX83-6445" fmla="*/ 3300406 w 3889897"/>
              <a:gd name="connsiteY83-6446" fmla="*/ 4347648 h 5020326"/>
              <a:gd name="connsiteX84-6447" fmla="*/ 3330886 w 3889897"/>
              <a:gd name="connsiteY84-6448" fmla="*/ 4408608 h 5020326"/>
              <a:gd name="connsiteX85-6449" fmla="*/ 3551866 w 3889897"/>
              <a:gd name="connsiteY85-6450" fmla="*/ 4644828 h 5020326"/>
              <a:gd name="connsiteX86-6451" fmla="*/ 3889897 w 3889897"/>
              <a:gd name="connsiteY86-6452" fmla="*/ 5020326 h 5020326"/>
              <a:gd name="connsiteX0-6453" fmla="*/ 712990 w 3889897"/>
              <a:gd name="connsiteY0-6454" fmla="*/ 5019479 h 5020326"/>
              <a:gd name="connsiteX1-6455" fmla="*/ 961066 w 3889897"/>
              <a:gd name="connsiteY1-6456" fmla="*/ 4644828 h 5020326"/>
              <a:gd name="connsiteX2-6457" fmla="*/ 1342066 w 3889897"/>
              <a:gd name="connsiteY2-6458" fmla="*/ 4172388 h 5020326"/>
              <a:gd name="connsiteX3-6459" fmla="*/ 1258246 w 3889897"/>
              <a:gd name="connsiteY3-6460" fmla="*/ 4012368 h 5020326"/>
              <a:gd name="connsiteX4-6461" fmla="*/ 1204906 w 3889897"/>
              <a:gd name="connsiteY4-6462" fmla="*/ 3928548 h 5020326"/>
              <a:gd name="connsiteX5-6463" fmla="*/ 1174426 w 3889897"/>
              <a:gd name="connsiteY5-6464" fmla="*/ 3768528 h 5020326"/>
              <a:gd name="connsiteX6-6465" fmla="*/ 1143946 w 3889897"/>
              <a:gd name="connsiteY6-6466" fmla="*/ 3669468 h 5020326"/>
              <a:gd name="connsiteX7-6467" fmla="*/ 1067746 w 3889897"/>
              <a:gd name="connsiteY7-6468" fmla="*/ 3661848 h 5020326"/>
              <a:gd name="connsiteX8-6469" fmla="*/ 938206 w 3889897"/>
              <a:gd name="connsiteY8-6470" fmla="*/ 3669468 h 5020326"/>
              <a:gd name="connsiteX9-6471" fmla="*/ 831526 w 3889897"/>
              <a:gd name="connsiteY9-6472" fmla="*/ 3692328 h 5020326"/>
              <a:gd name="connsiteX10-6473" fmla="*/ 610546 w 3889897"/>
              <a:gd name="connsiteY10-6474" fmla="*/ 3738048 h 5020326"/>
              <a:gd name="connsiteX11-6475" fmla="*/ 389566 w 3889897"/>
              <a:gd name="connsiteY11-6476" fmla="*/ 3638988 h 5020326"/>
              <a:gd name="connsiteX12-6477" fmla="*/ 381946 w 3889897"/>
              <a:gd name="connsiteY12-6478" fmla="*/ 3326568 h 5020326"/>
              <a:gd name="connsiteX13-6479" fmla="*/ 420046 w 3889897"/>
              <a:gd name="connsiteY13-6480" fmla="*/ 3227508 h 5020326"/>
              <a:gd name="connsiteX14-6481" fmla="*/ 389566 w 3889897"/>
              <a:gd name="connsiteY14-6482" fmla="*/ 3166548 h 5020326"/>
              <a:gd name="connsiteX15-6483" fmla="*/ 351466 w 3889897"/>
              <a:gd name="connsiteY15-6484" fmla="*/ 3105588 h 5020326"/>
              <a:gd name="connsiteX16-6485" fmla="*/ 397186 w 3889897"/>
              <a:gd name="connsiteY16-6486" fmla="*/ 3021768 h 5020326"/>
              <a:gd name="connsiteX17-6487" fmla="*/ 488626 w 3889897"/>
              <a:gd name="connsiteY17-6488" fmla="*/ 2998908 h 5020326"/>
              <a:gd name="connsiteX18-6489" fmla="*/ 471956 w 3889897"/>
              <a:gd name="connsiteY18-6490" fmla="*/ 2942709 h 5020326"/>
              <a:gd name="connsiteX19-6491" fmla="*/ 435286 w 3889897"/>
              <a:gd name="connsiteY19-6492" fmla="*/ 2930328 h 5020326"/>
              <a:gd name="connsiteX20-6493" fmla="*/ 389566 w 3889897"/>
              <a:gd name="connsiteY20-6494" fmla="*/ 2930328 h 5020326"/>
              <a:gd name="connsiteX21-6495" fmla="*/ 314000 w 3889897"/>
              <a:gd name="connsiteY21-6496" fmla="*/ 2893495 h 5020326"/>
              <a:gd name="connsiteX22-6497" fmla="*/ 320986 w 3889897"/>
              <a:gd name="connsiteY22-6498" fmla="*/ 2846508 h 5020326"/>
              <a:gd name="connsiteX23-6499" fmla="*/ 328606 w 3889897"/>
              <a:gd name="connsiteY23-6500" fmla="*/ 2793168 h 5020326"/>
              <a:gd name="connsiteX24-6501" fmla="*/ 313366 w 3889897"/>
              <a:gd name="connsiteY24-6502" fmla="*/ 2732208 h 5020326"/>
              <a:gd name="connsiteX25-6503" fmla="*/ 267646 w 3889897"/>
              <a:gd name="connsiteY25-6504" fmla="*/ 2671248 h 5020326"/>
              <a:gd name="connsiteX26-6505" fmla="*/ 176206 w 3889897"/>
              <a:gd name="connsiteY26-6506" fmla="*/ 2656008 h 5020326"/>
              <a:gd name="connsiteX27-6507" fmla="*/ 54286 w 3889897"/>
              <a:gd name="connsiteY27-6508" fmla="*/ 2610288 h 5020326"/>
              <a:gd name="connsiteX28-6509" fmla="*/ 7931 w 3889897"/>
              <a:gd name="connsiteY28-6510" fmla="*/ 2563298 h 5020326"/>
              <a:gd name="connsiteX29-6511" fmla="*/ 8566 w 3889897"/>
              <a:gd name="connsiteY29-6512" fmla="*/ 2488368 h 5020326"/>
              <a:gd name="connsiteX30-6513" fmla="*/ 92386 w 3889897"/>
              <a:gd name="connsiteY30-6514" fmla="*/ 2335968 h 5020326"/>
              <a:gd name="connsiteX31-6515" fmla="*/ 221926 w 3889897"/>
              <a:gd name="connsiteY31-6516" fmla="*/ 2175948 h 5020326"/>
              <a:gd name="connsiteX32-6517" fmla="*/ 282886 w 3889897"/>
              <a:gd name="connsiteY32-6518" fmla="*/ 2084508 h 5020326"/>
              <a:gd name="connsiteX33-6519" fmla="*/ 328606 w 3889897"/>
              <a:gd name="connsiteY33-6520" fmla="*/ 1977828 h 5020326"/>
              <a:gd name="connsiteX34-6521" fmla="*/ 359086 w 3889897"/>
              <a:gd name="connsiteY34-6522" fmla="*/ 1871148 h 5020326"/>
              <a:gd name="connsiteX35-6523" fmla="*/ 374326 w 3889897"/>
              <a:gd name="connsiteY35-6524" fmla="*/ 1810188 h 5020326"/>
              <a:gd name="connsiteX36-6525" fmla="*/ 343846 w 3889897"/>
              <a:gd name="connsiteY36-6526" fmla="*/ 1756848 h 5020326"/>
              <a:gd name="connsiteX37-6527" fmla="*/ 328606 w 3889897"/>
              <a:gd name="connsiteY37-6528" fmla="*/ 1680648 h 5020326"/>
              <a:gd name="connsiteX38-6529" fmla="*/ 412426 w 3889897"/>
              <a:gd name="connsiteY38-6530" fmla="*/ 1474908 h 5020326"/>
              <a:gd name="connsiteX39-6531" fmla="*/ 442906 w 3889897"/>
              <a:gd name="connsiteY39-6532" fmla="*/ 1307268 h 5020326"/>
              <a:gd name="connsiteX40-6533" fmla="*/ 465766 w 3889897"/>
              <a:gd name="connsiteY40-6534" fmla="*/ 1192968 h 5020326"/>
              <a:gd name="connsiteX41-6535" fmla="*/ 503866 w 3889897"/>
              <a:gd name="connsiteY41-6536" fmla="*/ 1055808 h 5020326"/>
              <a:gd name="connsiteX42-6537" fmla="*/ 557206 w 3889897"/>
              <a:gd name="connsiteY42-6538" fmla="*/ 888168 h 5020326"/>
              <a:gd name="connsiteX43-6539" fmla="*/ 503866 w 3889897"/>
              <a:gd name="connsiteY43-6540" fmla="*/ 888168 h 5020326"/>
              <a:gd name="connsiteX44-6541" fmla="*/ 412426 w 3889897"/>
              <a:gd name="connsiteY44-6542" fmla="*/ 834828 h 5020326"/>
              <a:gd name="connsiteX45-6543" fmla="*/ 328606 w 3889897"/>
              <a:gd name="connsiteY45-6544" fmla="*/ 789108 h 5020326"/>
              <a:gd name="connsiteX46-6545" fmla="*/ 260026 w 3889897"/>
              <a:gd name="connsiteY46-6546" fmla="*/ 773868 h 5020326"/>
              <a:gd name="connsiteX47-6547" fmla="*/ 214306 w 3889897"/>
              <a:gd name="connsiteY47-6548" fmla="*/ 751008 h 5020326"/>
              <a:gd name="connsiteX48-6549" fmla="*/ 260026 w 3889897"/>
              <a:gd name="connsiteY48-6550" fmla="*/ 674808 h 5020326"/>
              <a:gd name="connsiteX49-6551" fmla="*/ 374326 w 3889897"/>
              <a:gd name="connsiteY49-6552" fmla="*/ 606228 h 5020326"/>
              <a:gd name="connsiteX50-6553" fmla="*/ 557206 w 3889897"/>
              <a:gd name="connsiteY50-6554" fmla="*/ 507168 h 5020326"/>
              <a:gd name="connsiteX51-6555" fmla="*/ 656266 w 3889897"/>
              <a:gd name="connsiteY51-6556" fmla="*/ 423348 h 5020326"/>
              <a:gd name="connsiteX52-6557" fmla="*/ 892486 w 3889897"/>
              <a:gd name="connsiteY52-6558" fmla="*/ 232848 h 5020326"/>
              <a:gd name="connsiteX53-6559" fmla="*/ 1174426 w 3889897"/>
              <a:gd name="connsiteY53-6560" fmla="*/ 80448 h 5020326"/>
              <a:gd name="connsiteX54-6561" fmla="*/ 1593526 w 3889897"/>
              <a:gd name="connsiteY54-6562" fmla="*/ 11868 h 5020326"/>
              <a:gd name="connsiteX55-6563" fmla="*/ 1944046 w 3889897"/>
              <a:gd name="connsiteY55-6564" fmla="*/ 4248 h 5020326"/>
              <a:gd name="connsiteX56-6565" fmla="*/ 2172646 w 3889897"/>
              <a:gd name="connsiteY56-6566" fmla="*/ 4248 h 5020326"/>
              <a:gd name="connsiteX57-6567" fmla="*/ 2393626 w 3889897"/>
              <a:gd name="connsiteY57-6568" fmla="*/ 57588 h 5020326"/>
              <a:gd name="connsiteX58-6569" fmla="*/ 2667946 w 3889897"/>
              <a:gd name="connsiteY58-6570" fmla="*/ 133788 h 5020326"/>
              <a:gd name="connsiteX59-6571" fmla="*/ 2820346 w 3889897"/>
              <a:gd name="connsiteY59-6572" fmla="*/ 202368 h 5020326"/>
              <a:gd name="connsiteX60-6573" fmla="*/ 3102286 w 3889897"/>
              <a:gd name="connsiteY60-6574" fmla="*/ 400488 h 5020326"/>
              <a:gd name="connsiteX61-6575" fmla="*/ 3285166 w 3889897"/>
              <a:gd name="connsiteY61-6576" fmla="*/ 651948 h 5020326"/>
              <a:gd name="connsiteX62-6577" fmla="*/ 3407086 w 3889897"/>
              <a:gd name="connsiteY62-6578" fmla="*/ 918648 h 5020326"/>
              <a:gd name="connsiteX63-6579" fmla="*/ 3475666 w 3889897"/>
              <a:gd name="connsiteY63-6580" fmla="*/ 1238688 h 5020326"/>
              <a:gd name="connsiteX64-6581" fmla="*/ 3506146 w 3889897"/>
              <a:gd name="connsiteY64-6582" fmla="*/ 1543488 h 5020326"/>
              <a:gd name="connsiteX65-6583" fmla="*/ 3506146 w 3889897"/>
              <a:gd name="connsiteY65-6584" fmla="*/ 1962588 h 5020326"/>
              <a:gd name="connsiteX66-6585" fmla="*/ 3338506 w 3889897"/>
              <a:gd name="connsiteY66-6586" fmla="*/ 2305488 h 5020326"/>
              <a:gd name="connsiteX67-6587" fmla="*/ 3254686 w 3889897"/>
              <a:gd name="connsiteY67-6588" fmla="*/ 2473128 h 5020326"/>
              <a:gd name="connsiteX68-6589" fmla="*/ 3132766 w 3889897"/>
              <a:gd name="connsiteY68-6590" fmla="*/ 2663628 h 5020326"/>
              <a:gd name="connsiteX69-6591" fmla="*/ 3071806 w 3889897"/>
              <a:gd name="connsiteY69-6592" fmla="*/ 2838888 h 5020326"/>
              <a:gd name="connsiteX70-6593" fmla="*/ 3064186 w 3889897"/>
              <a:gd name="connsiteY70-6594" fmla="*/ 2915088 h 5020326"/>
              <a:gd name="connsiteX71-6595" fmla="*/ 3018466 w 3889897"/>
              <a:gd name="connsiteY71-6596" fmla="*/ 3014148 h 5020326"/>
              <a:gd name="connsiteX72-6597" fmla="*/ 2980366 w 3889897"/>
              <a:gd name="connsiteY72-6598" fmla="*/ 3082728 h 5020326"/>
              <a:gd name="connsiteX73-6599" fmla="*/ 2957506 w 3889897"/>
              <a:gd name="connsiteY73-6600" fmla="*/ 3120828 h 5020326"/>
              <a:gd name="connsiteX74-6601" fmla="*/ 2957506 w 3889897"/>
              <a:gd name="connsiteY74-6602" fmla="*/ 3555168 h 5020326"/>
              <a:gd name="connsiteX75-6603" fmla="*/ 3010846 w 3889897"/>
              <a:gd name="connsiteY75-6604" fmla="*/ 3539928 h 5020326"/>
              <a:gd name="connsiteX76-6605" fmla="*/ 3109906 w 3889897"/>
              <a:gd name="connsiteY76-6606" fmla="*/ 3570408 h 5020326"/>
              <a:gd name="connsiteX77-6607" fmla="*/ 3140386 w 3889897"/>
              <a:gd name="connsiteY77-6608" fmla="*/ 3631368 h 5020326"/>
              <a:gd name="connsiteX78-6609" fmla="*/ 3117526 w 3889897"/>
              <a:gd name="connsiteY78-6610" fmla="*/ 3738048 h 5020326"/>
              <a:gd name="connsiteX79-6611" fmla="*/ 3125146 w 3889897"/>
              <a:gd name="connsiteY79-6612" fmla="*/ 4103808 h 5020326"/>
              <a:gd name="connsiteX80-6613" fmla="*/ 3231826 w 3889897"/>
              <a:gd name="connsiteY80-6614" fmla="*/ 4172388 h 5020326"/>
              <a:gd name="connsiteX81-6615" fmla="*/ 3285166 w 3889897"/>
              <a:gd name="connsiteY81-6616" fmla="*/ 4294308 h 5020326"/>
              <a:gd name="connsiteX82-6617" fmla="*/ 3300406 w 3889897"/>
              <a:gd name="connsiteY82-6618" fmla="*/ 4347648 h 5020326"/>
              <a:gd name="connsiteX83-6619" fmla="*/ 3330886 w 3889897"/>
              <a:gd name="connsiteY83-6620" fmla="*/ 4408608 h 5020326"/>
              <a:gd name="connsiteX84-6621" fmla="*/ 3551866 w 3889897"/>
              <a:gd name="connsiteY84-6622" fmla="*/ 4644828 h 5020326"/>
              <a:gd name="connsiteX85-6623" fmla="*/ 3889897 w 3889897"/>
              <a:gd name="connsiteY85-6624" fmla="*/ 5020326 h 5020326"/>
              <a:gd name="connsiteX0-6625" fmla="*/ 712990 w 3889897"/>
              <a:gd name="connsiteY0-6626" fmla="*/ 5019479 h 5020326"/>
              <a:gd name="connsiteX1-6627" fmla="*/ 961066 w 3889897"/>
              <a:gd name="connsiteY1-6628" fmla="*/ 4644828 h 5020326"/>
              <a:gd name="connsiteX2-6629" fmla="*/ 1342066 w 3889897"/>
              <a:gd name="connsiteY2-6630" fmla="*/ 4172388 h 5020326"/>
              <a:gd name="connsiteX3-6631" fmla="*/ 1258246 w 3889897"/>
              <a:gd name="connsiteY3-6632" fmla="*/ 4012368 h 5020326"/>
              <a:gd name="connsiteX4-6633" fmla="*/ 1204906 w 3889897"/>
              <a:gd name="connsiteY4-6634" fmla="*/ 3928548 h 5020326"/>
              <a:gd name="connsiteX5-6635" fmla="*/ 1174426 w 3889897"/>
              <a:gd name="connsiteY5-6636" fmla="*/ 3768528 h 5020326"/>
              <a:gd name="connsiteX6-6637" fmla="*/ 1143946 w 3889897"/>
              <a:gd name="connsiteY6-6638" fmla="*/ 3669468 h 5020326"/>
              <a:gd name="connsiteX7-6639" fmla="*/ 1067746 w 3889897"/>
              <a:gd name="connsiteY7-6640" fmla="*/ 3661848 h 5020326"/>
              <a:gd name="connsiteX8-6641" fmla="*/ 938206 w 3889897"/>
              <a:gd name="connsiteY8-6642" fmla="*/ 3669468 h 5020326"/>
              <a:gd name="connsiteX9-6643" fmla="*/ 831526 w 3889897"/>
              <a:gd name="connsiteY9-6644" fmla="*/ 3692328 h 5020326"/>
              <a:gd name="connsiteX10-6645" fmla="*/ 610546 w 3889897"/>
              <a:gd name="connsiteY10-6646" fmla="*/ 3738048 h 5020326"/>
              <a:gd name="connsiteX11-6647" fmla="*/ 389566 w 3889897"/>
              <a:gd name="connsiteY11-6648" fmla="*/ 3638988 h 5020326"/>
              <a:gd name="connsiteX12-6649" fmla="*/ 381946 w 3889897"/>
              <a:gd name="connsiteY12-6650" fmla="*/ 3326568 h 5020326"/>
              <a:gd name="connsiteX13-6651" fmla="*/ 420046 w 3889897"/>
              <a:gd name="connsiteY13-6652" fmla="*/ 3227508 h 5020326"/>
              <a:gd name="connsiteX14-6653" fmla="*/ 389566 w 3889897"/>
              <a:gd name="connsiteY14-6654" fmla="*/ 3166548 h 5020326"/>
              <a:gd name="connsiteX15-6655" fmla="*/ 351466 w 3889897"/>
              <a:gd name="connsiteY15-6656" fmla="*/ 3105588 h 5020326"/>
              <a:gd name="connsiteX16-6657" fmla="*/ 397186 w 3889897"/>
              <a:gd name="connsiteY16-6658" fmla="*/ 3021768 h 5020326"/>
              <a:gd name="connsiteX17-6659" fmla="*/ 488626 w 3889897"/>
              <a:gd name="connsiteY17-6660" fmla="*/ 2998908 h 5020326"/>
              <a:gd name="connsiteX18-6661" fmla="*/ 471956 w 3889897"/>
              <a:gd name="connsiteY18-6662" fmla="*/ 2942709 h 5020326"/>
              <a:gd name="connsiteX19-6663" fmla="*/ 435286 w 3889897"/>
              <a:gd name="connsiteY19-6664" fmla="*/ 2930328 h 5020326"/>
              <a:gd name="connsiteX20-6665" fmla="*/ 389566 w 3889897"/>
              <a:gd name="connsiteY20-6666" fmla="*/ 2930328 h 5020326"/>
              <a:gd name="connsiteX21-6667" fmla="*/ 314000 w 3889897"/>
              <a:gd name="connsiteY21-6668" fmla="*/ 2893495 h 5020326"/>
              <a:gd name="connsiteX22-6669" fmla="*/ 320986 w 3889897"/>
              <a:gd name="connsiteY22-6670" fmla="*/ 2846508 h 5020326"/>
              <a:gd name="connsiteX23-6671" fmla="*/ 328606 w 3889897"/>
              <a:gd name="connsiteY23-6672" fmla="*/ 2793168 h 5020326"/>
              <a:gd name="connsiteX24-6673" fmla="*/ 313366 w 3889897"/>
              <a:gd name="connsiteY24-6674" fmla="*/ 2732208 h 5020326"/>
              <a:gd name="connsiteX25-6675" fmla="*/ 267646 w 3889897"/>
              <a:gd name="connsiteY25-6676" fmla="*/ 2671248 h 5020326"/>
              <a:gd name="connsiteX26-6677" fmla="*/ 176206 w 3889897"/>
              <a:gd name="connsiteY26-6678" fmla="*/ 2656008 h 5020326"/>
              <a:gd name="connsiteX27-6679" fmla="*/ 54286 w 3889897"/>
              <a:gd name="connsiteY27-6680" fmla="*/ 2610288 h 5020326"/>
              <a:gd name="connsiteX28-6681" fmla="*/ 7931 w 3889897"/>
              <a:gd name="connsiteY28-6682" fmla="*/ 2563298 h 5020326"/>
              <a:gd name="connsiteX29-6683" fmla="*/ 8566 w 3889897"/>
              <a:gd name="connsiteY29-6684" fmla="*/ 2488368 h 5020326"/>
              <a:gd name="connsiteX30-6685" fmla="*/ 92386 w 3889897"/>
              <a:gd name="connsiteY30-6686" fmla="*/ 2335968 h 5020326"/>
              <a:gd name="connsiteX31-6687" fmla="*/ 221926 w 3889897"/>
              <a:gd name="connsiteY31-6688" fmla="*/ 2175948 h 5020326"/>
              <a:gd name="connsiteX32-6689" fmla="*/ 282886 w 3889897"/>
              <a:gd name="connsiteY32-6690" fmla="*/ 2084508 h 5020326"/>
              <a:gd name="connsiteX33-6691" fmla="*/ 328606 w 3889897"/>
              <a:gd name="connsiteY33-6692" fmla="*/ 1977828 h 5020326"/>
              <a:gd name="connsiteX34-6693" fmla="*/ 359086 w 3889897"/>
              <a:gd name="connsiteY34-6694" fmla="*/ 1871148 h 5020326"/>
              <a:gd name="connsiteX35-6695" fmla="*/ 374326 w 3889897"/>
              <a:gd name="connsiteY35-6696" fmla="*/ 1810188 h 5020326"/>
              <a:gd name="connsiteX36-6697" fmla="*/ 343846 w 3889897"/>
              <a:gd name="connsiteY36-6698" fmla="*/ 1756848 h 5020326"/>
              <a:gd name="connsiteX37-6699" fmla="*/ 328606 w 3889897"/>
              <a:gd name="connsiteY37-6700" fmla="*/ 1680648 h 5020326"/>
              <a:gd name="connsiteX38-6701" fmla="*/ 412426 w 3889897"/>
              <a:gd name="connsiteY38-6702" fmla="*/ 1474908 h 5020326"/>
              <a:gd name="connsiteX39-6703" fmla="*/ 442906 w 3889897"/>
              <a:gd name="connsiteY39-6704" fmla="*/ 1307268 h 5020326"/>
              <a:gd name="connsiteX40-6705" fmla="*/ 465766 w 3889897"/>
              <a:gd name="connsiteY40-6706" fmla="*/ 1192968 h 5020326"/>
              <a:gd name="connsiteX41-6707" fmla="*/ 503866 w 3889897"/>
              <a:gd name="connsiteY41-6708" fmla="*/ 1055808 h 5020326"/>
              <a:gd name="connsiteX42-6709" fmla="*/ 557206 w 3889897"/>
              <a:gd name="connsiteY42-6710" fmla="*/ 888168 h 5020326"/>
              <a:gd name="connsiteX43-6711" fmla="*/ 503866 w 3889897"/>
              <a:gd name="connsiteY43-6712" fmla="*/ 888168 h 5020326"/>
              <a:gd name="connsiteX44-6713" fmla="*/ 412426 w 3889897"/>
              <a:gd name="connsiteY44-6714" fmla="*/ 834828 h 5020326"/>
              <a:gd name="connsiteX45-6715" fmla="*/ 328606 w 3889897"/>
              <a:gd name="connsiteY45-6716" fmla="*/ 789108 h 5020326"/>
              <a:gd name="connsiteX46-6717" fmla="*/ 260026 w 3889897"/>
              <a:gd name="connsiteY46-6718" fmla="*/ 773868 h 5020326"/>
              <a:gd name="connsiteX47-6719" fmla="*/ 214306 w 3889897"/>
              <a:gd name="connsiteY47-6720" fmla="*/ 751008 h 5020326"/>
              <a:gd name="connsiteX48-6721" fmla="*/ 260026 w 3889897"/>
              <a:gd name="connsiteY48-6722" fmla="*/ 674808 h 5020326"/>
              <a:gd name="connsiteX49-6723" fmla="*/ 374326 w 3889897"/>
              <a:gd name="connsiteY49-6724" fmla="*/ 606228 h 5020326"/>
              <a:gd name="connsiteX50-6725" fmla="*/ 557206 w 3889897"/>
              <a:gd name="connsiteY50-6726" fmla="*/ 507168 h 5020326"/>
              <a:gd name="connsiteX51-6727" fmla="*/ 656266 w 3889897"/>
              <a:gd name="connsiteY51-6728" fmla="*/ 423348 h 5020326"/>
              <a:gd name="connsiteX52-6729" fmla="*/ 892486 w 3889897"/>
              <a:gd name="connsiteY52-6730" fmla="*/ 232848 h 5020326"/>
              <a:gd name="connsiteX53-6731" fmla="*/ 1174426 w 3889897"/>
              <a:gd name="connsiteY53-6732" fmla="*/ 80448 h 5020326"/>
              <a:gd name="connsiteX54-6733" fmla="*/ 1593526 w 3889897"/>
              <a:gd name="connsiteY54-6734" fmla="*/ 11868 h 5020326"/>
              <a:gd name="connsiteX55-6735" fmla="*/ 1944046 w 3889897"/>
              <a:gd name="connsiteY55-6736" fmla="*/ 4248 h 5020326"/>
              <a:gd name="connsiteX56-6737" fmla="*/ 2172646 w 3889897"/>
              <a:gd name="connsiteY56-6738" fmla="*/ 4248 h 5020326"/>
              <a:gd name="connsiteX57-6739" fmla="*/ 2393626 w 3889897"/>
              <a:gd name="connsiteY57-6740" fmla="*/ 57588 h 5020326"/>
              <a:gd name="connsiteX58-6741" fmla="*/ 2667946 w 3889897"/>
              <a:gd name="connsiteY58-6742" fmla="*/ 133788 h 5020326"/>
              <a:gd name="connsiteX59-6743" fmla="*/ 2820346 w 3889897"/>
              <a:gd name="connsiteY59-6744" fmla="*/ 202368 h 5020326"/>
              <a:gd name="connsiteX60-6745" fmla="*/ 3102286 w 3889897"/>
              <a:gd name="connsiteY60-6746" fmla="*/ 400488 h 5020326"/>
              <a:gd name="connsiteX61-6747" fmla="*/ 3285166 w 3889897"/>
              <a:gd name="connsiteY61-6748" fmla="*/ 651948 h 5020326"/>
              <a:gd name="connsiteX62-6749" fmla="*/ 3407086 w 3889897"/>
              <a:gd name="connsiteY62-6750" fmla="*/ 918648 h 5020326"/>
              <a:gd name="connsiteX63-6751" fmla="*/ 3475666 w 3889897"/>
              <a:gd name="connsiteY63-6752" fmla="*/ 1238688 h 5020326"/>
              <a:gd name="connsiteX64-6753" fmla="*/ 3506146 w 3889897"/>
              <a:gd name="connsiteY64-6754" fmla="*/ 1543488 h 5020326"/>
              <a:gd name="connsiteX65-6755" fmla="*/ 3506146 w 3889897"/>
              <a:gd name="connsiteY65-6756" fmla="*/ 1962588 h 5020326"/>
              <a:gd name="connsiteX66-6757" fmla="*/ 3338506 w 3889897"/>
              <a:gd name="connsiteY66-6758" fmla="*/ 2305488 h 5020326"/>
              <a:gd name="connsiteX67-6759" fmla="*/ 3254686 w 3889897"/>
              <a:gd name="connsiteY67-6760" fmla="*/ 2473128 h 5020326"/>
              <a:gd name="connsiteX68-6761" fmla="*/ 3132766 w 3889897"/>
              <a:gd name="connsiteY68-6762" fmla="*/ 2663628 h 5020326"/>
              <a:gd name="connsiteX69-6763" fmla="*/ 3071806 w 3889897"/>
              <a:gd name="connsiteY69-6764" fmla="*/ 2838888 h 5020326"/>
              <a:gd name="connsiteX70-6765" fmla="*/ 3064186 w 3889897"/>
              <a:gd name="connsiteY70-6766" fmla="*/ 2915088 h 5020326"/>
              <a:gd name="connsiteX71-6767" fmla="*/ 3018466 w 3889897"/>
              <a:gd name="connsiteY71-6768" fmla="*/ 3014148 h 5020326"/>
              <a:gd name="connsiteX72-6769" fmla="*/ 2980366 w 3889897"/>
              <a:gd name="connsiteY72-6770" fmla="*/ 3082728 h 5020326"/>
              <a:gd name="connsiteX73-6771" fmla="*/ 2957506 w 3889897"/>
              <a:gd name="connsiteY73-6772" fmla="*/ 3120828 h 5020326"/>
              <a:gd name="connsiteX74-6773" fmla="*/ 2957506 w 3889897"/>
              <a:gd name="connsiteY74-6774" fmla="*/ 3555168 h 5020326"/>
              <a:gd name="connsiteX75-6775" fmla="*/ 3010846 w 3889897"/>
              <a:gd name="connsiteY75-6776" fmla="*/ 3539928 h 5020326"/>
              <a:gd name="connsiteX76-6777" fmla="*/ 3109906 w 3889897"/>
              <a:gd name="connsiteY76-6778" fmla="*/ 3570408 h 5020326"/>
              <a:gd name="connsiteX77-6779" fmla="*/ 3140386 w 3889897"/>
              <a:gd name="connsiteY77-6780" fmla="*/ 3631368 h 5020326"/>
              <a:gd name="connsiteX78-6781" fmla="*/ 3117526 w 3889897"/>
              <a:gd name="connsiteY78-6782" fmla="*/ 3738048 h 5020326"/>
              <a:gd name="connsiteX79-6783" fmla="*/ 3125146 w 3889897"/>
              <a:gd name="connsiteY79-6784" fmla="*/ 4103808 h 5020326"/>
              <a:gd name="connsiteX80-6785" fmla="*/ 3231826 w 3889897"/>
              <a:gd name="connsiteY80-6786" fmla="*/ 4172388 h 5020326"/>
              <a:gd name="connsiteX81-6787" fmla="*/ 3285166 w 3889897"/>
              <a:gd name="connsiteY81-6788" fmla="*/ 4294308 h 5020326"/>
              <a:gd name="connsiteX82-6789" fmla="*/ 3330886 w 3889897"/>
              <a:gd name="connsiteY82-6790" fmla="*/ 4408608 h 5020326"/>
              <a:gd name="connsiteX83-6791" fmla="*/ 3551866 w 3889897"/>
              <a:gd name="connsiteY83-6792" fmla="*/ 4644828 h 5020326"/>
              <a:gd name="connsiteX84-6793" fmla="*/ 3889897 w 3889897"/>
              <a:gd name="connsiteY84-6794" fmla="*/ 5020326 h 5020326"/>
            </a:gdLst>
            <a:ahLst/>
            <a:cxnLst>
              <a:cxn ang="0">
                <a:pos x="connsiteX0-6625" y="connsiteY0-6626"/>
              </a:cxn>
              <a:cxn ang="0">
                <a:pos x="connsiteX1-6627" y="connsiteY1-6628"/>
              </a:cxn>
              <a:cxn ang="0">
                <a:pos x="connsiteX2-6629" y="connsiteY2-6630"/>
              </a:cxn>
              <a:cxn ang="0">
                <a:pos x="connsiteX3-6631" y="connsiteY3-6632"/>
              </a:cxn>
              <a:cxn ang="0">
                <a:pos x="connsiteX4-6633" y="connsiteY4-6634"/>
              </a:cxn>
              <a:cxn ang="0">
                <a:pos x="connsiteX5-6635" y="connsiteY5-6636"/>
              </a:cxn>
              <a:cxn ang="0">
                <a:pos x="connsiteX6-6637" y="connsiteY6-6638"/>
              </a:cxn>
              <a:cxn ang="0">
                <a:pos x="connsiteX7-6639" y="connsiteY7-6640"/>
              </a:cxn>
              <a:cxn ang="0">
                <a:pos x="connsiteX8-6641" y="connsiteY8-6642"/>
              </a:cxn>
              <a:cxn ang="0">
                <a:pos x="connsiteX9-6643" y="connsiteY9-6644"/>
              </a:cxn>
              <a:cxn ang="0">
                <a:pos x="connsiteX10-6645" y="connsiteY10-6646"/>
              </a:cxn>
              <a:cxn ang="0">
                <a:pos x="connsiteX11-6647" y="connsiteY11-6648"/>
              </a:cxn>
              <a:cxn ang="0">
                <a:pos x="connsiteX12-6649" y="connsiteY12-6650"/>
              </a:cxn>
              <a:cxn ang="0">
                <a:pos x="connsiteX13-6651" y="connsiteY13-6652"/>
              </a:cxn>
              <a:cxn ang="0">
                <a:pos x="connsiteX14-6653" y="connsiteY14-6654"/>
              </a:cxn>
              <a:cxn ang="0">
                <a:pos x="connsiteX15-6655" y="connsiteY15-6656"/>
              </a:cxn>
              <a:cxn ang="0">
                <a:pos x="connsiteX16-6657" y="connsiteY16-6658"/>
              </a:cxn>
              <a:cxn ang="0">
                <a:pos x="connsiteX17-6659" y="connsiteY17-6660"/>
              </a:cxn>
              <a:cxn ang="0">
                <a:pos x="connsiteX18-6661" y="connsiteY18-6662"/>
              </a:cxn>
              <a:cxn ang="0">
                <a:pos x="connsiteX19-6663" y="connsiteY19-6664"/>
              </a:cxn>
              <a:cxn ang="0">
                <a:pos x="connsiteX20-6665" y="connsiteY20-6666"/>
              </a:cxn>
              <a:cxn ang="0">
                <a:pos x="connsiteX21-6667" y="connsiteY21-6668"/>
              </a:cxn>
              <a:cxn ang="0">
                <a:pos x="connsiteX22-6669" y="connsiteY22-6670"/>
              </a:cxn>
              <a:cxn ang="0">
                <a:pos x="connsiteX23-6671" y="connsiteY23-6672"/>
              </a:cxn>
              <a:cxn ang="0">
                <a:pos x="connsiteX24-6673" y="connsiteY24-6674"/>
              </a:cxn>
              <a:cxn ang="0">
                <a:pos x="connsiteX25-6675" y="connsiteY25-6676"/>
              </a:cxn>
              <a:cxn ang="0">
                <a:pos x="connsiteX26-6677" y="connsiteY26-6678"/>
              </a:cxn>
              <a:cxn ang="0">
                <a:pos x="connsiteX27-6679" y="connsiteY27-6680"/>
              </a:cxn>
              <a:cxn ang="0">
                <a:pos x="connsiteX28-6681" y="connsiteY28-6682"/>
              </a:cxn>
              <a:cxn ang="0">
                <a:pos x="connsiteX29-6683" y="connsiteY29-6684"/>
              </a:cxn>
              <a:cxn ang="0">
                <a:pos x="connsiteX30-6685" y="connsiteY30-6686"/>
              </a:cxn>
              <a:cxn ang="0">
                <a:pos x="connsiteX31-6687" y="connsiteY31-6688"/>
              </a:cxn>
              <a:cxn ang="0">
                <a:pos x="connsiteX32-6689" y="connsiteY32-6690"/>
              </a:cxn>
              <a:cxn ang="0">
                <a:pos x="connsiteX33-6691" y="connsiteY33-6692"/>
              </a:cxn>
              <a:cxn ang="0">
                <a:pos x="connsiteX34-6693" y="connsiteY34-6694"/>
              </a:cxn>
              <a:cxn ang="0">
                <a:pos x="connsiteX35-6695" y="connsiteY35-6696"/>
              </a:cxn>
              <a:cxn ang="0">
                <a:pos x="connsiteX36-6697" y="connsiteY36-6698"/>
              </a:cxn>
              <a:cxn ang="0">
                <a:pos x="connsiteX37-6699" y="connsiteY37-6700"/>
              </a:cxn>
              <a:cxn ang="0">
                <a:pos x="connsiteX38-6701" y="connsiteY38-6702"/>
              </a:cxn>
              <a:cxn ang="0">
                <a:pos x="connsiteX39-6703" y="connsiteY39-6704"/>
              </a:cxn>
              <a:cxn ang="0">
                <a:pos x="connsiteX40-6705" y="connsiteY40-6706"/>
              </a:cxn>
              <a:cxn ang="0">
                <a:pos x="connsiteX41-6707" y="connsiteY41-6708"/>
              </a:cxn>
              <a:cxn ang="0">
                <a:pos x="connsiteX42-6709" y="connsiteY42-6710"/>
              </a:cxn>
              <a:cxn ang="0">
                <a:pos x="connsiteX43-6711" y="connsiteY43-6712"/>
              </a:cxn>
              <a:cxn ang="0">
                <a:pos x="connsiteX44-6713" y="connsiteY44-6714"/>
              </a:cxn>
              <a:cxn ang="0">
                <a:pos x="connsiteX45-6715" y="connsiteY45-6716"/>
              </a:cxn>
              <a:cxn ang="0">
                <a:pos x="connsiteX46-6717" y="connsiteY46-6718"/>
              </a:cxn>
              <a:cxn ang="0">
                <a:pos x="connsiteX47-6719" y="connsiteY47-6720"/>
              </a:cxn>
              <a:cxn ang="0">
                <a:pos x="connsiteX48-6721" y="connsiteY48-6722"/>
              </a:cxn>
              <a:cxn ang="0">
                <a:pos x="connsiteX49-6723" y="connsiteY49-6724"/>
              </a:cxn>
              <a:cxn ang="0">
                <a:pos x="connsiteX50-6725" y="connsiteY50-6726"/>
              </a:cxn>
              <a:cxn ang="0">
                <a:pos x="connsiteX51-6727" y="connsiteY51-6728"/>
              </a:cxn>
              <a:cxn ang="0">
                <a:pos x="connsiteX52-6729" y="connsiteY52-6730"/>
              </a:cxn>
              <a:cxn ang="0">
                <a:pos x="connsiteX53-6731" y="connsiteY53-6732"/>
              </a:cxn>
              <a:cxn ang="0">
                <a:pos x="connsiteX54-6733" y="connsiteY54-6734"/>
              </a:cxn>
              <a:cxn ang="0">
                <a:pos x="connsiteX55-6735" y="connsiteY55-6736"/>
              </a:cxn>
              <a:cxn ang="0">
                <a:pos x="connsiteX56-6737" y="connsiteY56-6738"/>
              </a:cxn>
              <a:cxn ang="0">
                <a:pos x="connsiteX57-6739" y="connsiteY57-6740"/>
              </a:cxn>
              <a:cxn ang="0">
                <a:pos x="connsiteX58-6741" y="connsiteY58-6742"/>
              </a:cxn>
              <a:cxn ang="0">
                <a:pos x="connsiteX59-6743" y="connsiteY59-6744"/>
              </a:cxn>
              <a:cxn ang="0">
                <a:pos x="connsiteX60-6745" y="connsiteY60-6746"/>
              </a:cxn>
              <a:cxn ang="0">
                <a:pos x="connsiteX61-6747" y="connsiteY61-6748"/>
              </a:cxn>
              <a:cxn ang="0">
                <a:pos x="connsiteX62-6749" y="connsiteY62-6750"/>
              </a:cxn>
              <a:cxn ang="0">
                <a:pos x="connsiteX63-6751" y="connsiteY63-6752"/>
              </a:cxn>
              <a:cxn ang="0">
                <a:pos x="connsiteX64-6753" y="connsiteY64-6754"/>
              </a:cxn>
              <a:cxn ang="0">
                <a:pos x="connsiteX65-6755" y="connsiteY65-6756"/>
              </a:cxn>
              <a:cxn ang="0">
                <a:pos x="connsiteX66-6757" y="connsiteY66-6758"/>
              </a:cxn>
              <a:cxn ang="0">
                <a:pos x="connsiteX67-6759" y="connsiteY67-6760"/>
              </a:cxn>
              <a:cxn ang="0">
                <a:pos x="connsiteX68-6761" y="connsiteY68-6762"/>
              </a:cxn>
              <a:cxn ang="0">
                <a:pos x="connsiteX69-6763" y="connsiteY69-6764"/>
              </a:cxn>
              <a:cxn ang="0">
                <a:pos x="connsiteX70-6765" y="connsiteY70-6766"/>
              </a:cxn>
              <a:cxn ang="0">
                <a:pos x="connsiteX71-6767" y="connsiteY71-6768"/>
              </a:cxn>
              <a:cxn ang="0">
                <a:pos x="connsiteX72-6769" y="connsiteY72-6770"/>
              </a:cxn>
              <a:cxn ang="0">
                <a:pos x="connsiteX73-6771" y="connsiteY73-6772"/>
              </a:cxn>
              <a:cxn ang="0">
                <a:pos x="connsiteX74-6773" y="connsiteY74-6774"/>
              </a:cxn>
              <a:cxn ang="0">
                <a:pos x="connsiteX75-6775" y="connsiteY75-6776"/>
              </a:cxn>
              <a:cxn ang="0">
                <a:pos x="connsiteX76-6777" y="connsiteY76-6778"/>
              </a:cxn>
              <a:cxn ang="0">
                <a:pos x="connsiteX77-6779" y="connsiteY77-6780"/>
              </a:cxn>
              <a:cxn ang="0">
                <a:pos x="connsiteX78-6781" y="connsiteY78-6782"/>
              </a:cxn>
              <a:cxn ang="0">
                <a:pos x="connsiteX79-6783" y="connsiteY79-6784"/>
              </a:cxn>
              <a:cxn ang="0">
                <a:pos x="connsiteX80-6785" y="connsiteY80-6786"/>
              </a:cxn>
              <a:cxn ang="0">
                <a:pos x="connsiteX81-6787" y="connsiteY81-6788"/>
              </a:cxn>
              <a:cxn ang="0">
                <a:pos x="connsiteX82-6789" y="connsiteY82-6790"/>
              </a:cxn>
              <a:cxn ang="0">
                <a:pos x="connsiteX83-6791" y="connsiteY83-6792"/>
              </a:cxn>
              <a:cxn ang="0">
                <a:pos x="connsiteX84-6793" y="connsiteY84-6794"/>
              </a:cxn>
            </a:cxnLst>
            <a:rect l="l" t="t" r="r" b="b"/>
            <a:pathLst>
              <a:path w="3889897" h="5020326">
                <a:moveTo>
                  <a:pt x="712990" y="5019479"/>
                </a:moveTo>
                <a:cubicBezTo>
                  <a:pt x="766965" y="4944867"/>
                  <a:pt x="856220" y="4786010"/>
                  <a:pt x="961066" y="4644828"/>
                </a:cubicBezTo>
                <a:cubicBezTo>
                  <a:pt x="1065912" y="4503646"/>
                  <a:pt x="1292536" y="4277798"/>
                  <a:pt x="1342066" y="4172388"/>
                </a:cubicBezTo>
                <a:cubicBezTo>
                  <a:pt x="1391596" y="4066978"/>
                  <a:pt x="1281106" y="4053008"/>
                  <a:pt x="1258246" y="4012368"/>
                </a:cubicBezTo>
                <a:cubicBezTo>
                  <a:pt x="1235386" y="3971728"/>
                  <a:pt x="1218876" y="3969188"/>
                  <a:pt x="1204906" y="3928548"/>
                </a:cubicBezTo>
                <a:cubicBezTo>
                  <a:pt x="1190936" y="3887908"/>
                  <a:pt x="1184586" y="3811708"/>
                  <a:pt x="1174426" y="3768528"/>
                </a:cubicBezTo>
                <a:cubicBezTo>
                  <a:pt x="1164266" y="3725348"/>
                  <a:pt x="1161726" y="3687248"/>
                  <a:pt x="1143946" y="3669468"/>
                </a:cubicBezTo>
                <a:cubicBezTo>
                  <a:pt x="1126166" y="3651688"/>
                  <a:pt x="1102036" y="3661848"/>
                  <a:pt x="1067746" y="3661848"/>
                </a:cubicBezTo>
                <a:cubicBezTo>
                  <a:pt x="1033456" y="3661848"/>
                  <a:pt x="977576" y="3664388"/>
                  <a:pt x="938206" y="3669468"/>
                </a:cubicBezTo>
                <a:cubicBezTo>
                  <a:pt x="898836" y="3674548"/>
                  <a:pt x="831526" y="3692328"/>
                  <a:pt x="831526" y="3692328"/>
                </a:cubicBezTo>
                <a:cubicBezTo>
                  <a:pt x="776916" y="3703758"/>
                  <a:pt x="684206" y="3746938"/>
                  <a:pt x="610546" y="3738048"/>
                </a:cubicBezTo>
                <a:cubicBezTo>
                  <a:pt x="536886" y="3729158"/>
                  <a:pt x="427666" y="3707568"/>
                  <a:pt x="389566" y="3638988"/>
                </a:cubicBezTo>
                <a:cubicBezTo>
                  <a:pt x="351466" y="3570408"/>
                  <a:pt x="376866" y="3395148"/>
                  <a:pt x="381946" y="3326568"/>
                </a:cubicBezTo>
                <a:cubicBezTo>
                  <a:pt x="387026" y="3257988"/>
                  <a:pt x="418776" y="3254178"/>
                  <a:pt x="420046" y="3227508"/>
                </a:cubicBezTo>
                <a:cubicBezTo>
                  <a:pt x="421316" y="3200838"/>
                  <a:pt x="400996" y="3186868"/>
                  <a:pt x="389566" y="3166548"/>
                </a:cubicBezTo>
                <a:cubicBezTo>
                  <a:pt x="378136" y="3146228"/>
                  <a:pt x="350196" y="3129718"/>
                  <a:pt x="351466" y="3105588"/>
                </a:cubicBezTo>
                <a:cubicBezTo>
                  <a:pt x="352736" y="3081458"/>
                  <a:pt x="374326" y="3039548"/>
                  <a:pt x="397186" y="3021768"/>
                </a:cubicBezTo>
                <a:cubicBezTo>
                  <a:pt x="420046" y="3003988"/>
                  <a:pt x="476164" y="3012084"/>
                  <a:pt x="488626" y="2998908"/>
                </a:cubicBezTo>
                <a:cubicBezTo>
                  <a:pt x="501088" y="2985732"/>
                  <a:pt x="480846" y="2954139"/>
                  <a:pt x="471956" y="2942709"/>
                </a:cubicBezTo>
                <a:cubicBezTo>
                  <a:pt x="463066" y="2931279"/>
                  <a:pt x="449018" y="2932392"/>
                  <a:pt x="435286" y="2930328"/>
                </a:cubicBezTo>
                <a:cubicBezTo>
                  <a:pt x="421554" y="2928265"/>
                  <a:pt x="409780" y="2936467"/>
                  <a:pt x="389566" y="2930328"/>
                </a:cubicBezTo>
                <a:cubicBezTo>
                  <a:pt x="369352" y="2924189"/>
                  <a:pt x="325430" y="2907465"/>
                  <a:pt x="314000" y="2893495"/>
                </a:cubicBezTo>
                <a:cubicBezTo>
                  <a:pt x="302570" y="2879525"/>
                  <a:pt x="318552" y="2863229"/>
                  <a:pt x="320986" y="2846508"/>
                </a:cubicBezTo>
                <a:cubicBezTo>
                  <a:pt x="323420" y="2829787"/>
                  <a:pt x="329876" y="2812218"/>
                  <a:pt x="328606" y="2793168"/>
                </a:cubicBezTo>
                <a:cubicBezTo>
                  <a:pt x="327336" y="2774118"/>
                  <a:pt x="323526" y="2752528"/>
                  <a:pt x="313366" y="2732208"/>
                </a:cubicBezTo>
                <a:cubicBezTo>
                  <a:pt x="303206" y="2711888"/>
                  <a:pt x="290506" y="2683948"/>
                  <a:pt x="267646" y="2671248"/>
                </a:cubicBezTo>
                <a:cubicBezTo>
                  <a:pt x="244786" y="2658548"/>
                  <a:pt x="211766" y="2666168"/>
                  <a:pt x="176206" y="2656008"/>
                </a:cubicBezTo>
                <a:cubicBezTo>
                  <a:pt x="140646" y="2645848"/>
                  <a:pt x="82332" y="2625740"/>
                  <a:pt x="54286" y="2610288"/>
                </a:cubicBezTo>
                <a:cubicBezTo>
                  <a:pt x="26240" y="2594836"/>
                  <a:pt x="15551" y="2583618"/>
                  <a:pt x="7931" y="2563298"/>
                </a:cubicBezTo>
                <a:cubicBezTo>
                  <a:pt x="311" y="2542978"/>
                  <a:pt x="-5510" y="2526256"/>
                  <a:pt x="8566" y="2488368"/>
                </a:cubicBezTo>
                <a:cubicBezTo>
                  <a:pt x="22642" y="2450480"/>
                  <a:pt x="56826" y="2388038"/>
                  <a:pt x="92386" y="2335968"/>
                </a:cubicBezTo>
                <a:cubicBezTo>
                  <a:pt x="127946" y="2283898"/>
                  <a:pt x="190176" y="2217858"/>
                  <a:pt x="221926" y="2175948"/>
                </a:cubicBezTo>
                <a:cubicBezTo>
                  <a:pt x="253676" y="2134038"/>
                  <a:pt x="265106" y="2117528"/>
                  <a:pt x="282886" y="2084508"/>
                </a:cubicBezTo>
                <a:cubicBezTo>
                  <a:pt x="300666" y="2051488"/>
                  <a:pt x="315906" y="2013388"/>
                  <a:pt x="328606" y="1977828"/>
                </a:cubicBezTo>
                <a:cubicBezTo>
                  <a:pt x="341306" y="1942268"/>
                  <a:pt x="351466" y="1899088"/>
                  <a:pt x="359086" y="1871148"/>
                </a:cubicBezTo>
                <a:cubicBezTo>
                  <a:pt x="366706" y="1843208"/>
                  <a:pt x="376866" y="1829238"/>
                  <a:pt x="374326" y="1810188"/>
                </a:cubicBezTo>
                <a:cubicBezTo>
                  <a:pt x="371786" y="1791138"/>
                  <a:pt x="351466" y="1778438"/>
                  <a:pt x="343846" y="1756848"/>
                </a:cubicBezTo>
                <a:cubicBezTo>
                  <a:pt x="336226" y="1735258"/>
                  <a:pt x="317176" y="1727638"/>
                  <a:pt x="328606" y="1680648"/>
                </a:cubicBezTo>
                <a:cubicBezTo>
                  <a:pt x="340036" y="1633658"/>
                  <a:pt x="393376" y="1537138"/>
                  <a:pt x="412426" y="1474908"/>
                </a:cubicBezTo>
                <a:cubicBezTo>
                  <a:pt x="431476" y="1412678"/>
                  <a:pt x="434016" y="1354258"/>
                  <a:pt x="442906" y="1307268"/>
                </a:cubicBezTo>
                <a:cubicBezTo>
                  <a:pt x="451796" y="1260278"/>
                  <a:pt x="455606" y="1234878"/>
                  <a:pt x="465766" y="1192968"/>
                </a:cubicBezTo>
                <a:cubicBezTo>
                  <a:pt x="475926" y="1151058"/>
                  <a:pt x="488626" y="1106608"/>
                  <a:pt x="503866" y="1055808"/>
                </a:cubicBezTo>
                <a:cubicBezTo>
                  <a:pt x="519106" y="1005008"/>
                  <a:pt x="557206" y="916108"/>
                  <a:pt x="557206" y="888168"/>
                </a:cubicBezTo>
                <a:cubicBezTo>
                  <a:pt x="557206" y="860228"/>
                  <a:pt x="527996" y="897058"/>
                  <a:pt x="503866" y="888168"/>
                </a:cubicBezTo>
                <a:cubicBezTo>
                  <a:pt x="479736" y="879278"/>
                  <a:pt x="441636" y="851338"/>
                  <a:pt x="412426" y="834828"/>
                </a:cubicBezTo>
                <a:cubicBezTo>
                  <a:pt x="383216" y="818318"/>
                  <a:pt x="354006" y="799268"/>
                  <a:pt x="328606" y="789108"/>
                </a:cubicBezTo>
                <a:cubicBezTo>
                  <a:pt x="303206" y="778948"/>
                  <a:pt x="279076" y="780218"/>
                  <a:pt x="260026" y="773868"/>
                </a:cubicBezTo>
                <a:cubicBezTo>
                  <a:pt x="240976" y="767518"/>
                  <a:pt x="214306" y="767518"/>
                  <a:pt x="214306" y="751008"/>
                </a:cubicBezTo>
                <a:cubicBezTo>
                  <a:pt x="214306" y="734498"/>
                  <a:pt x="233356" y="698938"/>
                  <a:pt x="260026" y="674808"/>
                </a:cubicBezTo>
                <a:cubicBezTo>
                  <a:pt x="286696" y="650678"/>
                  <a:pt x="324796" y="634168"/>
                  <a:pt x="374326" y="606228"/>
                </a:cubicBezTo>
                <a:cubicBezTo>
                  <a:pt x="423856" y="578288"/>
                  <a:pt x="510216" y="537648"/>
                  <a:pt x="557206" y="507168"/>
                </a:cubicBezTo>
                <a:cubicBezTo>
                  <a:pt x="604196" y="476688"/>
                  <a:pt x="600386" y="469068"/>
                  <a:pt x="656266" y="423348"/>
                </a:cubicBezTo>
                <a:cubicBezTo>
                  <a:pt x="712146" y="377628"/>
                  <a:pt x="806126" y="289998"/>
                  <a:pt x="892486" y="232848"/>
                </a:cubicBezTo>
                <a:cubicBezTo>
                  <a:pt x="978846" y="175698"/>
                  <a:pt x="1057586" y="117278"/>
                  <a:pt x="1174426" y="80448"/>
                </a:cubicBezTo>
                <a:cubicBezTo>
                  <a:pt x="1291266" y="43618"/>
                  <a:pt x="1465256" y="24568"/>
                  <a:pt x="1593526" y="11868"/>
                </a:cubicBezTo>
                <a:cubicBezTo>
                  <a:pt x="1721796" y="-832"/>
                  <a:pt x="1847526" y="5518"/>
                  <a:pt x="1944046" y="4248"/>
                </a:cubicBezTo>
                <a:cubicBezTo>
                  <a:pt x="2040566" y="2978"/>
                  <a:pt x="2097716" y="-4642"/>
                  <a:pt x="2172646" y="4248"/>
                </a:cubicBezTo>
                <a:cubicBezTo>
                  <a:pt x="2247576" y="13138"/>
                  <a:pt x="2311076" y="35998"/>
                  <a:pt x="2393626" y="57588"/>
                </a:cubicBezTo>
                <a:cubicBezTo>
                  <a:pt x="2476176" y="79178"/>
                  <a:pt x="2596826" y="109658"/>
                  <a:pt x="2667946" y="133788"/>
                </a:cubicBezTo>
                <a:cubicBezTo>
                  <a:pt x="2739066" y="157918"/>
                  <a:pt x="2747956" y="157918"/>
                  <a:pt x="2820346" y="202368"/>
                </a:cubicBezTo>
                <a:cubicBezTo>
                  <a:pt x="2892736" y="246818"/>
                  <a:pt x="3024816" y="325558"/>
                  <a:pt x="3102286" y="400488"/>
                </a:cubicBezTo>
                <a:cubicBezTo>
                  <a:pt x="3179756" y="475418"/>
                  <a:pt x="3234366" y="565588"/>
                  <a:pt x="3285166" y="651948"/>
                </a:cubicBezTo>
                <a:cubicBezTo>
                  <a:pt x="3335966" y="738308"/>
                  <a:pt x="3375336" y="820858"/>
                  <a:pt x="3407086" y="918648"/>
                </a:cubicBezTo>
                <a:cubicBezTo>
                  <a:pt x="3438836" y="1016438"/>
                  <a:pt x="3459156" y="1134548"/>
                  <a:pt x="3475666" y="1238688"/>
                </a:cubicBezTo>
                <a:cubicBezTo>
                  <a:pt x="3492176" y="1342828"/>
                  <a:pt x="3501066" y="1422838"/>
                  <a:pt x="3506146" y="1543488"/>
                </a:cubicBezTo>
                <a:cubicBezTo>
                  <a:pt x="3511226" y="1664138"/>
                  <a:pt x="3534086" y="1835588"/>
                  <a:pt x="3506146" y="1962588"/>
                </a:cubicBezTo>
                <a:cubicBezTo>
                  <a:pt x="3478206" y="2089588"/>
                  <a:pt x="3380416" y="2220398"/>
                  <a:pt x="3338506" y="2305488"/>
                </a:cubicBezTo>
                <a:cubicBezTo>
                  <a:pt x="3296596" y="2390578"/>
                  <a:pt x="3288976" y="2413438"/>
                  <a:pt x="3254686" y="2473128"/>
                </a:cubicBezTo>
                <a:cubicBezTo>
                  <a:pt x="3220396" y="2532818"/>
                  <a:pt x="3163246" y="2602668"/>
                  <a:pt x="3132766" y="2663628"/>
                </a:cubicBezTo>
                <a:cubicBezTo>
                  <a:pt x="3102286" y="2724588"/>
                  <a:pt x="3083236" y="2796978"/>
                  <a:pt x="3071806" y="2838888"/>
                </a:cubicBezTo>
                <a:cubicBezTo>
                  <a:pt x="3060376" y="2880798"/>
                  <a:pt x="3073076" y="2885878"/>
                  <a:pt x="3064186" y="2915088"/>
                </a:cubicBezTo>
                <a:cubicBezTo>
                  <a:pt x="3055296" y="2944298"/>
                  <a:pt x="3032436" y="2986208"/>
                  <a:pt x="3018466" y="3014148"/>
                </a:cubicBezTo>
                <a:cubicBezTo>
                  <a:pt x="3004496" y="3042088"/>
                  <a:pt x="2990526" y="3064948"/>
                  <a:pt x="2980366" y="3082728"/>
                </a:cubicBezTo>
                <a:cubicBezTo>
                  <a:pt x="2970206" y="3100508"/>
                  <a:pt x="2961316" y="3042088"/>
                  <a:pt x="2957506" y="3120828"/>
                </a:cubicBezTo>
                <a:cubicBezTo>
                  <a:pt x="2953696" y="3199568"/>
                  <a:pt x="2948616" y="3485318"/>
                  <a:pt x="2957506" y="3555168"/>
                </a:cubicBezTo>
                <a:cubicBezTo>
                  <a:pt x="2966396" y="3625018"/>
                  <a:pt x="2985446" y="3537388"/>
                  <a:pt x="3010846" y="3539928"/>
                </a:cubicBezTo>
                <a:cubicBezTo>
                  <a:pt x="3036246" y="3542468"/>
                  <a:pt x="3088316" y="3555168"/>
                  <a:pt x="3109906" y="3570408"/>
                </a:cubicBezTo>
                <a:cubicBezTo>
                  <a:pt x="3131496" y="3585648"/>
                  <a:pt x="3139116" y="3603428"/>
                  <a:pt x="3140386" y="3631368"/>
                </a:cubicBezTo>
                <a:cubicBezTo>
                  <a:pt x="3141656" y="3659308"/>
                  <a:pt x="3120066" y="3659308"/>
                  <a:pt x="3117526" y="3738048"/>
                </a:cubicBezTo>
                <a:cubicBezTo>
                  <a:pt x="3114986" y="3816788"/>
                  <a:pt x="3106096" y="4031418"/>
                  <a:pt x="3125146" y="4103808"/>
                </a:cubicBezTo>
                <a:cubicBezTo>
                  <a:pt x="3144196" y="4176198"/>
                  <a:pt x="3205156" y="4140638"/>
                  <a:pt x="3231826" y="4172388"/>
                </a:cubicBezTo>
                <a:cubicBezTo>
                  <a:pt x="3258496" y="4204138"/>
                  <a:pt x="3268656" y="4254938"/>
                  <a:pt x="3285166" y="4294308"/>
                </a:cubicBezTo>
                <a:cubicBezTo>
                  <a:pt x="3301676" y="4333678"/>
                  <a:pt x="3286436" y="4350188"/>
                  <a:pt x="3330886" y="4408608"/>
                </a:cubicBezTo>
                <a:cubicBezTo>
                  <a:pt x="3372796" y="4458138"/>
                  <a:pt x="3458698" y="4542875"/>
                  <a:pt x="3551866" y="4644828"/>
                </a:cubicBezTo>
                <a:cubicBezTo>
                  <a:pt x="3645035" y="4746781"/>
                  <a:pt x="3798457" y="4911106"/>
                  <a:pt x="3889897" y="5020326"/>
                </a:cubicBezTo>
              </a:path>
            </a:pathLst>
          </a:custGeom>
          <a:solidFill>
            <a:srgbClr val="015982"/>
          </a:solidFill>
          <a:ln>
            <a:noFill/>
          </a:ln>
          <a:effectLst/>
        </p:spPr>
        <p:style>
          <a:lnRef idx="2">
            <a:srgbClr val="015982">
              <a:shade val="50000"/>
            </a:srgbClr>
          </a:lnRef>
          <a:fillRef idx="1">
            <a:srgbClr val="015982"/>
          </a:fillRef>
          <a:effectRef idx="0">
            <a:srgbClr val="015982"/>
          </a:effectRef>
          <a:fontRef idx="minor">
            <a:sysClr val="window" lastClr="FFFFFF"/>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endParaRPr>
          </a:p>
        </p:txBody>
      </p:sp>
      <p:sp>
        <p:nvSpPr>
          <p:cNvPr id="14" name="Freeform 5"/>
          <p:cNvSpPr/>
          <p:nvPr>
            <p:custDataLst>
              <p:tags r:id="rId4"/>
            </p:custDataLst>
          </p:nvPr>
        </p:nvSpPr>
        <p:spPr>
          <a:xfrm>
            <a:off x="8001250" y="1298258"/>
            <a:ext cx="1135063" cy="1117600"/>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15" name="Freeform 6"/>
          <p:cNvSpPr/>
          <p:nvPr>
            <p:custDataLst>
              <p:tags r:id="rId5"/>
            </p:custDataLst>
          </p:nvPr>
        </p:nvSpPr>
        <p:spPr>
          <a:xfrm>
            <a:off x="8644188" y="2115820"/>
            <a:ext cx="1273175" cy="1254125"/>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16" name="Freeform 7"/>
          <p:cNvSpPr/>
          <p:nvPr>
            <p:custDataLst>
              <p:tags r:id="rId6"/>
            </p:custDataLst>
          </p:nvPr>
        </p:nvSpPr>
        <p:spPr>
          <a:xfrm>
            <a:off x="9112500" y="1423670"/>
            <a:ext cx="722313" cy="782638"/>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17" name="Freeform 8"/>
          <p:cNvSpPr/>
          <p:nvPr>
            <p:custDataLst>
              <p:tags r:id="rId7"/>
            </p:custDataLst>
          </p:nvPr>
        </p:nvSpPr>
        <p:spPr>
          <a:xfrm rot="20700000">
            <a:off x="7912350" y="2314258"/>
            <a:ext cx="798513" cy="866775"/>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21" name="Freeform 9"/>
          <p:cNvSpPr/>
          <p:nvPr>
            <p:custDataLst>
              <p:tags r:id="rId8"/>
            </p:custDataLst>
          </p:nvPr>
        </p:nvSpPr>
        <p:spPr>
          <a:xfrm>
            <a:off x="7610725" y="1931670"/>
            <a:ext cx="444500" cy="484188"/>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25" name="Freeform 10"/>
          <p:cNvSpPr/>
          <p:nvPr>
            <p:custDataLst>
              <p:tags r:id="rId9"/>
            </p:custDataLst>
          </p:nvPr>
        </p:nvSpPr>
        <p:spPr>
          <a:xfrm>
            <a:off x="9725275" y="2069783"/>
            <a:ext cx="446088" cy="482600"/>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26" name="Freeform 11"/>
          <p:cNvSpPr/>
          <p:nvPr>
            <p:custDataLst>
              <p:tags r:id="rId10"/>
            </p:custDataLst>
          </p:nvPr>
        </p:nvSpPr>
        <p:spPr>
          <a:xfrm rot="20700000">
            <a:off x="9033125" y="2474595"/>
            <a:ext cx="495300" cy="536575"/>
          </a:xfrm>
          <a:custGeom>
            <a:avLst/>
            <a:gdLst>
              <a:gd name="connsiteX0" fmla="*/ 840547 w 1433696"/>
              <a:gd name="connsiteY0" fmla="*/ 316176 h 1555648"/>
              <a:gd name="connsiteX1" fmla="*/ 255200 w 1433696"/>
              <a:gd name="connsiteY1" fmla="*/ 654127 h 1555648"/>
              <a:gd name="connsiteX2" fmla="*/ 593150 w 1433696"/>
              <a:gd name="connsiteY2" fmla="*/ 1239474 h 1555648"/>
              <a:gd name="connsiteX3" fmla="*/ 1178498 w 1433696"/>
              <a:gd name="connsiteY3" fmla="*/ 901524 h 1555648"/>
              <a:gd name="connsiteX4" fmla="*/ 840547 w 1433696"/>
              <a:gd name="connsiteY4" fmla="*/ 316176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40547" y="316176"/>
                </a:moveTo>
                <a:cubicBezTo>
                  <a:pt x="585585" y="247860"/>
                  <a:pt x="323517" y="399165"/>
                  <a:pt x="255200" y="654127"/>
                </a:cubicBezTo>
                <a:cubicBezTo>
                  <a:pt x="186883" y="909089"/>
                  <a:pt x="338188" y="1171157"/>
                  <a:pt x="593150" y="1239474"/>
                </a:cubicBezTo>
                <a:cubicBezTo>
                  <a:pt x="848112" y="1307791"/>
                  <a:pt x="1110181" y="1156486"/>
                  <a:pt x="1178498" y="901524"/>
                </a:cubicBezTo>
                <a:cubicBezTo>
                  <a:pt x="1246814" y="646562"/>
                  <a:pt x="1095509" y="384493"/>
                  <a:pt x="840547" y="316176"/>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27" name="Freeform 12"/>
          <p:cNvSpPr/>
          <p:nvPr>
            <p:custDataLst>
              <p:tags r:id="rId11"/>
            </p:custDataLst>
          </p:nvPr>
        </p:nvSpPr>
        <p:spPr>
          <a:xfrm>
            <a:off x="8315575" y="1577658"/>
            <a:ext cx="514350" cy="558800"/>
          </a:xfrm>
          <a:custGeom>
            <a:avLst/>
            <a:gdLst>
              <a:gd name="connsiteX0" fmla="*/ 731630 w 1463260"/>
              <a:gd name="connsiteY0" fmla="*/ 383653 h 1587726"/>
              <a:gd name="connsiteX1" fmla="*/ 321420 w 1463260"/>
              <a:gd name="connsiteY1" fmla="*/ 793863 h 1587726"/>
              <a:gd name="connsiteX2" fmla="*/ 731630 w 1463260"/>
              <a:gd name="connsiteY2" fmla="*/ 1204073 h 1587726"/>
              <a:gd name="connsiteX3" fmla="*/ 1141840 w 1463260"/>
              <a:gd name="connsiteY3" fmla="*/ 793863 h 1587726"/>
              <a:gd name="connsiteX4" fmla="*/ 731630 w 1463260"/>
              <a:gd name="connsiteY4" fmla="*/ 383653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383653"/>
                </a:moveTo>
                <a:cubicBezTo>
                  <a:pt x="505077" y="383653"/>
                  <a:pt x="321420" y="567310"/>
                  <a:pt x="321420" y="793863"/>
                </a:cubicBezTo>
                <a:cubicBezTo>
                  <a:pt x="321420" y="1020416"/>
                  <a:pt x="505077" y="1204073"/>
                  <a:pt x="731630" y="1204073"/>
                </a:cubicBezTo>
                <a:cubicBezTo>
                  <a:pt x="958183" y="1204073"/>
                  <a:pt x="1141840" y="1020416"/>
                  <a:pt x="1141840" y="793863"/>
                </a:cubicBezTo>
                <a:cubicBezTo>
                  <a:pt x="1141840" y="567310"/>
                  <a:pt x="958183" y="383653"/>
                  <a:pt x="731630" y="383653"/>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30" name="Freeform 13"/>
          <p:cNvSpPr/>
          <p:nvPr>
            <p:custDataLst>
              <p:tags r:id="rId12"/>
            </p:custDataLst>
          </p:nvPr>
        </p:nvSpPr>
        <p:spPr>
          <a:xfrm>
            <a:off x="7612313" y="1298258"/>
            <a:ext cx="500063" cy="493713"/>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31" name="Freeform 14"/>
          <p:cNvSpPr/>
          <p:nvPr>
            <p:custDataLst>
              <p:tags r:id="rId13"/>
            </p:custDataLst>
          </p:nvPr>
        </p:nvSpPr>
        <p:spPr>
          <a:xfrm>
            <a:off x="8133013" y="2569845"/>
            <a:ext cx="357188" cy="357188"/>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ysClr val="window" lastClr="FFFFFF"/>
          </a:solidFill>
          <a:ln>
            <a:noFill/>
          </a:ln>
        </p:spPr>
        <p:style>
          <a:lnRef idx="2">
            <a:srgbClr val="015982">
              <a:shade val="50000"/>
            </a:srgbClr>
          </a:lnRef>
          <a:fillRef idx="1">
            <a:srgbClr val="015982"/>
          </a:fillRef>
          <a:effectRef idx="0">
            <a:srgbClr val="015982"/>
          </a:effectRef>
          <a:fontRef idx="minor">
            <a:sysClr val="window" lastClr="FFFFFF"/>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endParaRPr>
          </a:p>
        </p:txBody>
      </p:sp>
      <p:sp>
        <p:nvSpPr>
          <p:cNvPr id="32" name="Freeform 15"/>
          <p:cNvSpPr/>
          <p:nvPr>
            <p:custDataLst>
              <p:tags r:id="rId14"/>
            </p:custDataLst>
          </p:nvPr>
        </p:nvSpPr>
        <p:spPr>
          <a:xfrm>
            <a:off x="9331575" y="1669733"/>
            <a:ext cx="293688" cy="293688"/>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ysClr val="window" lastClr="FFFFFF"/>
          </a:solidFill>
          <a:ln>
            <a:noFill/>
          </a:ln>
        </p:spPr>
        <p:style>
          <a:lnRef idx="2">
            <a:srgbClr val="015982">
              <a:shade val="50000"/>
            </a:srgbClr>
          </a:lnRef>
          <a:fillRef idx="1">
            <a:srgbClr val="015982"/>
          </a:fillRef>
          <a:effectRef idx="0">
            <a:srgbClr val="015982"/>
          </a:effectRef>
          <a:fontRef idx="minor">
            <a:sysClr val="window" lastClr="FFFFFF"/>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endParaRPr>
          </a:p>
        </p:txBody>
      </p:sp>
    </p:spTree>
    <p:custDataLst>
      <p:tags r:id="rId15"/>
    </p:custDataLst>
  </p:cSld>
  <p:clrMapOvr>
    <a:masterClrMapping/>
  </p:clrMapOvr>
  <p:transition/>
  <p:timing>
    <p:tnLst>
      <p:par>
        <p:cTn id="1" dur="indefinite" restart="never" nodeType="tmRoot"/>
      </p:par>
    </p:tnLst>
    <p:bldLst>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42719"/>
          <a:stretch>
            <a:fillRect/>
          </a:stretch>
        </p:blipFill>
        <p:spPr>
          <a:xfrm rot="16200000">
            <a:off x="5959475" y="-5953125"/>
            <a:ext cx="271780" cy="12191365"/>
          </a:xfrm>
          <a:prstGeom prst="rect">
            <a:avLst/>
          </a:prstGeom>
        </p:spPr>
      </p:pic>
      <p:pic>
        <p:nvPicPr>
          <p:cNvPr id="7" name="图片 6"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5" name="文本框 4"/>
          <p:cNvSpPr txBox="1"/>
          <p:nvPr/>
        </p:nvSpPr>
        <p:spPr>
          <a:xfrm>
            <a:off x="291465" y="278765"/>
            <a:ext cx="5701665" cy="521970"/>
          </a:xfrm>
          <a:prstGeom prst="rect">
            <a:avLst/>
          </a:prstGeom>
          <a:noFill/>
        </p:spPr>
        <p:txBody>
          <a:bodyPr wrap="square" rtlCol="0">
            <a:spAutoFit/>
          </a:bodyPr>
          <a:p>
            <a:r>
              <a:rPr lang="zh-CN" altLang="en-US" sz="2800" b="1">
                <a:solidFill>
                  <a:srgbClr val="00B0F0"/>
                </a:solidFill>
                <a:latin typeface="Times New Roman" panose="02020603050405020304" pitchFamily="18" charset="0"/>
                <a:cs typeface="Times New Roman" panose="02020603050405020304" pitchFamily="18" charset="0"/>
              </a:rPr>
              <a:t>一、创业资源的内涵和种类</a:t>
            </a:r>
            <a:endParaRPr lang="zh-CN" altLang="en-US" sz="2400">
              <a:latin typeface="Times New Roman" panose="02020603050405020304" pitchFamily="18" charset="0"/>
              <a:cs typeface="Times New Roman" panose="02020603050405020304" pitchFamily="18" charset="0"/>
            </a:endParaRPr>
          </a:p>
        </p:txBody>
      </p:sp>
      <p:pic>
        <p:nvPicPr>
          <p:cNvPr id="3" name="C9F754DE-2CAD-44b6-B708-469DEB6407EB-2" descr="C:/Users/12897/AppData/Local/Temp/wpp.pltwAPwpp"/>
          <p:cNvPicPr>
            <a:picLocks noChangeAspect="1"/>
          </p:cNvPicPr>
          <p:nvPr/>
        </p:nvPicPr>
        <p:blipFill>
          <a:blip r:embed="rId3"/>
          <a:stretch>
            <a:fillRect/>
          </a:stretch>
        </p:blipFill>
        <p:spPr>
          <a:xfrm>
            <a:off x="2528570" y="708978"/>
            <a:ext cx="7134860" cy="5440045"/>
          </a:xfrm>
          <a:prstGeom prst="rect">
            <a:avLst/>
          </a:prstGeom>
        </p:spPr>
      </p:pic>
    </p:spTree>
    <p:custDataLst>
      <p:tags r:id="rId4"/>
    </p:custDataLst>
  </p:cSld>
  <p:clrMapOvr>
    <a:masterClrMapping/>
  </p:clrMapOvr>
  <p:transition/>
  <p:timing>
    <p:tnLst>
      <p:par>
        <p:cTn id="1" dur="indefinite" restart="never" nodeType="tmRoot"/>
      </p:par>
    </p:tnLst>
    <p:bldLst>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custDataLst>
              <p:tags r:id="rId1"/>
            </p:custDataLst>
          </p:nvPr>
        </p:nvSpPr>
        <p:spPr>
          <a:xfrm>
            <a:off x="1112520" y="2472055"/>
            <a:ext cx="3216275" cy="523240"/>
          </a:xfrm>
          <a:prstGeom prst="rect">
            <a:avLst/>
          </a:prstGeom>
          <a:noFill/>
        </p:spPr>
        <p:txBody>
          <a:bodyPr wrap="square" lIns="90000" tIns="46800" rIns="90000" bIns="46800" anchor="ctr" anchorCtr="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ctr">
              <a:lnSpc>
                <a:spcPct val="120000"/>
              </a:lnSpc>
            </a:pPr>
            <a:r>
              <a:rPr lang="en-US" altLang="zh-CN" sz="2900" b="1" spc="300">
                <a:solidFill>
                  <a:srgbClr val="000000">
                    <a:lumMod val="65000"/>
                    <a:lumOff val="35000"/>
                  </a:srgbClr>
                </a:solidFill>
                <a:cs typeface="+mn-ea"/>
                <a:sym typeface="+mn-ea"/>
              </a:rPr>
              <a:t>社会网络</a:t>
            </a:r>
            <a:endParaRPr lang="en-US" altLang="zh-CN" sz="2900" b="1" spc="300">
              <a:solidFill>
                <a:srgbClr val="000000">
                  <a:lumMod val="65000"/>
                  <a:lumOff val="35000"/>
                </a:srgbClr>
              </a:solidFill>
              <a:cs typeface="+mn-ea"/>
              <a:sym typeface="+mn-ea"/>
            </a:endParaRPr>
          </a:p>
        </p:txBody>
      </p:sp>
      <p:sp>
        <p:nvSpPr>
          <p:cNvPr id="24" name="文本框 23"/>
          <p:cNvSpPr txBox="1"/>
          <p:nvPr>
            <p:custDataLst>
              <p:tags r:id="rId2"/>
            </p:custDataLst>
          </p:nvPr>
        </p:nvSpPr>
        <p:spPr>
          <a:xfrm>
            <a:off x="1422599" y="3533900"/>
            <a:ext cx="2597203" cy="1169596"/>
          </a:xfrm>
          <a:prstGeom prst="rect">
            <a:avLst/>
          </a:prstGeom>
          <a:noFill/>
        </p:spPr>
        <p:txBody>
          <a:bodyPr wrap="square" lIns="90000" tIns="0" rIns="90000" bIns="468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l">
              <a:lnSpc>
                <a:spcPct val="120000"/>
              </a:lnSpc>
            </a:pPr>
            <a:r>
              <a:rPr lang="en-US" altLang="zh-CN" sz="1500">
                <a:latin typeface="微软雅黑" panose="020B0503020204020204" charset="-122"/>
                <a:sym typeface="+mn-ea"/>
              </a:rPr>
              <a:t>社会网络是指社会单位之间以及人与人之间比较持久的、稳定的多种关系结合而形成的网络关系，包括强度和密度两个维度。</a:t>
            </a:r>
            <a:endParaRPr lang="en-US" altLang="zh-CN" sz="1500">
              <a:latin typeface="微软雅黑" panose="020B0503020204020204" charset="-122"/>
              <a:sym typeface="+mn-ea"/>
            </a:endParaRPr>
          </a:p>
        </p:txBody>
      </p:sp>
      <p:sp>
        <p:nvSpPr>
          <p:cNvPr id="25" name="文本框 24"/>
          <p:cNvSpPr txBox="1"/>
          <p:nvPr>
            <p:custDataLst>
              <p:tags r:id="rId3"/>
            </p:custDataLst>
          </p:nvPr>
        </p:nvSpPr>
        <p:spPr>
          <a:xfrm>
            <a:off x="4896485" y="2472055"/>
            <a:ext cx="2413635" cy="523240"/>
          </a:xfrm>
          <a:prstGeom prst="rect">
            <a:avLst/>
          </a:prstGeom>
          <a:noFill/>
        </p:spPr>
        <p:txBody>
          <a:bodyPr wrap="square" lIns="90000" tIns="46800" rIns="90000" bIns="46800" anchor="ctr" anchorCtr="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ctr">
              <a:lnSpc>
                <a:spcPct val="120000"/>
              </a:lnSpc>
            </a:pPr>
            <a:r>
              <a:rPr lang="en-US" altLang="zh-CN" sz="2900" b="1" spc="300">
                <a:solidFill>
                  <a:srgbClr val="000000">
                    <a:lumMod val="65000"/>
                    <a:lumOff val="35000"/>
                  </a:srgbClr>
                </a:solidFill>
                <a:cs typeface="+mn-ea"/>
                <a:sym typeface="+mn-ea"/>
              </a:rPr>
              <a:t>环境动态性</a:t>
            </a:r>
            <a:endParaRPr lang="en-US" altLang="zh-CN" sz="2900" b="1" spc="300">
              <a:solidFill>
                <a:srgbClr val="000000">
                  <a:lumMod val="65000"/>
                  <a:lumOff val="35000"/>
                </a:srgbClr>
              </a:solidFill>
              <a:cs typeface="+mn-ea"/>
              <a:sym typeface="+mn-ea"/>
            </a:endParaRPr>
          </a:p>
        </p:txBody>
      </p:sp>
      <p:sp>
        <p:nvSpPr>
          <p:cNvPr id="26" name="文本框 25"/>
          <p:cNvSpPr txBox="1"/>
          <p:nvPr>
            <p:custDataLst>
              <p:tags r:id="rId4"/>
            </p:custDataLst>
          </p:nvPr>
        </p:nvSpPr>
        <p:spPr>
          <a:xfrm>
            <a:off x="4945121" y="3454525"/>
            <a:ext cx="2597203" cy="1169596"/>
          </a:xfrm>
          <a:prstGeom prst="rect">
            <a:avLst/>
          </a:prstGeom>
          <a:noFill/>
        </p:spPr>
        <p:txBody>
          <a:bodyPr wrap="square" lIns="90000" tIns="0" rIns="90000" bIns="468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l">
              <a:lnSpc>
                <a:spcPct val="120000"/>
              </a:lnSpc>
            </a:pPr>
            <a:r>
              <a:rPr lang="en-US" altLang="zh-CN" sz="1500">
                <a:latin typeface="微软雅黑" panose="020B0503020204020204" charset="-122"/>
                <a:sym typeface="+mn-ea"/>
              </a:rPr>
              <a:t>环境动态性是指产业中变化的不可预测性和变化率，源于竞争者的进入和退出，消</a:t>
            </a:r>
            <a:endParaRPr lang="en-US" altLang="zh-CN" sz="1500">
              <a:latin typeface="微软雅黑" panose="020B0503020204020204" charset="-122"/>
              <a:sym typeface="+mn-ea"/>
            </a:endParaRPr>
          </a:p>
          <a:p>
            <a:pPr algn="l">
              <a:lnSpc>
                <a:spcPct val="120000"/>
              </a:lnSpc>
            </a:pPr>
            <a:r>
              <a:rPr lang="en-US" altLang="zh-CN" sz="1500">
                <a:latin typeface="微软雅黑" panose="020B0503020204020204" charset="-122"/>
                <a:sym typeface="+mn-ea"/>
              </a:rPr>
              <a:t>费者需求和技术条件的变化会影响管理者对未来的预测。</a:t>
            </a:r>
            <a:endParaRPr lang="en-US" altLang="zh-CN" sz="1500">
              <a:latin typeface="微软雅黑" panose="020B0503020204020204" charset="-122"/>
              <a:sym typeface="+mn-ea"/>
            </a:endParaRPr>
          </a:p>
        </p:txBody>
      </p:sp>
      <p:sp>
        <p:nvSpPr>
          <p:cNvPr id="32" name="文本框 31"/>
          <p:cNvSpPr txBox="1"/>
          <p:nvPr>
            <p:custDataLst>
              <p:tags r:id="rId5"/>
            </p:custDataLst>
          </p:nvPr>
        </p:nvSpPr>
        <p:spPr>
          <a:xfrm>
            <a:off x="8375650" y="2472055"/>
            <a:ext cx="2310130" cy="523240"/>
          </a:xfrm>
          <a:prstGeom prst="rect">
            <a:avLst/>
          </a:prstGeom>
          <a:noFill/>
        </p:spPr>
        <p:txBody>
          <a:bodyPr wrap="square" lIns="90000" tIns="46800" rIns="90000" bIns="46800" anchor="ctr" anchorCtr="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ctr">
              <a:lnSpc>
                <a:spcPct val="120000"/>
              </a:lnSpc>
            </a:pPr>
            <a:r>
              <a:rPr lang="en-US" altLang="zh-CN" sz="3000" b="1" spc="300">
                <a:solidFill>
                  <a:srgbClr val="000000">
                    <a:lumMod val="65000"/>
                    <a:lumOff val="35000"/>
                  </a:srgbClr>
                </a:solidFill>
                <a:cs typeface="+mn-ea"/>
                <a:sym typeface="+mn-ea"/>
              </a:rPr>
              <a:t>信息获取</a:t>
            </a:r>
            <a:endParaRPr lang="en-US" altLang="zh-CN" sz="3000" b="1" spc="300">
              <a:solidFill>
                <a:srgbClr val="000000">
                  <a:lumMod val="65000"/>
                  <a:lumOff val="35000"/>
                </a:srgbClr>
              </a:solidFill>
              <a:cs typeface="+mn-ea"/>
              <a:sym typeface="+mn-ea"/>
            </a:endParaRPr>
          </a:p>
        </p:txBody>
      </p:sp>
      <p:sp>
        <p:nvSpPr>
          <p:cNvPr id="33" name="文本框 32"/>
          <p:cNvSpPr txBox="1"/>
          <p:nvPr>
            <p:custDataLst>
              <p:tags r:id="rId6"/>
            </p:custDataLst>
          </p:nvPr>
        </p:nvSpPr>
        <p:spPr>
          <a:xfrm>
            <a:off x="8232140" y="3454400"/>
            <a:ext cx="2597150" cy="1928495"/>
          </a:xfrm>
          <a:prstGeom prst="rect">
            <a:avLst/>
          </a:prstGeom>
          <a:noFill/>
        </p:spPr>
        <p:txBody>
          <a:bodyPr wrap="square" lIns="90000" tIns="0" rIns="90000" bIns="468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l">
              <a:lnSpc>
                <a:spcPct val="120000"/>
              </a:lnSpc>
            </a:pPr>
            <a:r>
              <a:rPr lang="en-US" altLang="zh-CN" sz="1500">
                <a:latin typeface="微软雅黑" panose="020B0503020204020204" charset="-122"/>
                <a:sym typeface="+mn-ea"/>
              </a:rPr>
              <a:t>识别资源的来源是新企业资源获取的前提，企业需要收集和掌握大量的资源所有者</a:t>
            </a:r>
            <a:endParaRPr lang="en-US" altLang="zh-CN" sz="1500">
              <a:latin typeface="微软雅黑" panose="020B0503020204020204" charset="-122"/>
              <a:sym typeface="+mn-ea"/>
            </a:endParaRPr>
          </a:p>
          <a:p>
            <a:pPr algn="l">
              <a:lnSpc>
                <a:spcPct val="120000"/>
              </a:lnSpc>
            </a:pPr>
            <a:r>
              <a:rPr lang="en-US" altLang="zh-CN" sz="1500">
                <a:latin typeface="微软雅黑" panose="020B0503020204020204" charset="-122"/>
                <a:sym typeface="+mn-ea"/>
              </a:rPr>
              <a:t>的信息，既包括显性信息也包括隐性信息。</a:t>
            </a:r>
            <a:endParaRPr lang="en-US" altLang="zh-CN" sz="1500">
              <a:latin typeface="微软雅黑" panose="020B0503020204020204" charset="-122"/>
              <a:sym typeface="+mn-ea"/>
            </a:endParaRPr>
          </a:p>
        </p:txBody>
      </p:sp>
      <p:sp>
        <p:nvSpPr>
          <p:cNvPr id="27" name="任意形状 26" descr="A0"/>
          <p:cNvSpPr/>
          <p:nvPr>
            <p:custDataLst>
              <p:tags r:id="rId7"/>
            </p:custDataLst>
          </p:nvPr>
        </p:nvSpPr>
        <p:spPr>
          <a:xfrm>
            <a:off x="1802495" y="1344284"/>
            <a:ext cx="727856" cy="786840"/>
          </a:xfrm>
          <a:custGeom>
            <a:avLst/>
            <a:gdLst>
              <a:gd name="connsiteX0" fmla="*/ 364766 w 727856"/>
              <a:gd name="connsiteY0" fmla="*/ 0 h 786840"/>
              <a:gd name="connsiteX1" fmla="*/ 727856 w 727856"/>
              <a:gd name="connsiteY1" fmla="*/ 356361 h 786840"/>
              <a:gd name="connsiteX2" fmla="*/ 727856 w 727856"/>
              <a:gd name="connsiteY2" fmla="*/ 786840 h 786840"/>
              <a:gd name="connsiteX3" fmla="*/ 509329 w 727856"/>
              <a:gd name="connsiteY3" fmla="*/ 786840 h 786840"/>
              <a:gd name="connsiteX4" fmla="*/ 509329 w 727856"/>
              <a:gd name="connsiteY4" fmla="*/ 359739 h 786840"/>
              <a:gd name="connsiteX5" fmla="*/ 364766 w 727856"/>
              <a:gd name="connsiteY5" fmla="*/ 196675 h 786840"/>
              <a:gd name="connsiteX6" fmla="*/ 218527 w 727856"/>
              <a:gd name="connsiteY6" fmla="*/ 359726 h 786840"/>
              <a:gd name="connsiteX7" fmla="*/ 218527 w 727856"/>
              <a:gd name="connsiteY7" fmla="*/ 786840 h 786840"/>
              <a:gd name="connsiteX8" fmla="*/ 0 w 727856"/>
              <a:gd name="connsiteY8" fmla="*/ 786840 h 786840"/>
              <a:gd name="connsiteX9" fmla="*/ 0 w 727856"/>
              <a:gd name="connsiteY9" fmla="*/ 356361 h 786840"/>
              <a:gd name="connsiteX10" fmla="*/ 364766 w 727856"/>
              <a:gd name="connsiteY10" fmla="*/ 0 h 78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856" h="786840">
                <a:moveTo>
                  <a:pt x="364766" y="0"/>
                </a:moveTo>
                <a:cubicBezTo>
                  <a:pt x="559751" y="0"/>
                  <a:pt x="727856" y="127751"/>
                  <a:pt x="727856" y="356361"/>
                </a:cubicBezTo>
                <a:lnTo>
                  <a:pt x="727856" y="786840"/>
                </a:lnTo>
                <a:lnTo>
                  <a:pt x="509329" y="786840"/>
                </a:lnTo>
                <a:lnTo>
                  <a:pt x="509329" y="359739"/>
                </a:lnTo>
                <a:cubicBezTo>
                  <a:pt x="509329" y="258868"/>
                  <a:pt x="450501" y="196675"/>
                  <a:pt x="364766" y="196675"/>
                </a:cubicBezTo>
                <a:cubicBezTo>
                  <a:pt x="279044" y="196675"/>
                  <a:pt x="218527" y="258868"/>
                  <a:pt x="218527" y="359726"/>
                </a:cubicBezTo>
                <a:lnTo>
                  <a:pt x="218527" y="786840"/>
                </a:lnTo>
                <a:lnTo>
                  <a:pt x="0" y="786840"/>
                </a:lnTo>
                <a:lnTo>
                  <a:pt x="0" y="356361"/>
                </a:lnTo>
                <a:cubicBezTo>
                  <a:pt x="0" y="127751"/>
                  <a:pt x="169781" y="0"/>
                  <a:pt x="364766" y="0"/>
                </a:cubicBezTo>
                <a:close/>
              </a:path>
            </a:pathLst>
          </a:custGeom>
          <a:solidFill>
            <a:srgbClr val="1F74AD"/>
          </a:solidFill>
          <a:ln w="1191" cap="flat">
            <a:noFill/>
            <a:prstDash val="solid"/>
            <a:miter/>
          </a:ln>
        </p:spPr>
        <p:txBody>
          <a:bodyPr rtlCol="0" anchor="ctr"/>
          <a:lstStyle/>
          <a:p>
            <a:endParaRPr lang="zh-CN" altLang="en-US"/>
          </a:p>
        </p:txBody>
      </p:sp>
      <p:sp>
        <p:nvSpPr>
          <p:cNvPr id="29" name="任意形状 28" descr="A1"/>
          <p:cNvSpPr/>
          <p:nvPr>
            <p:custDataLst>
              <p:tags r:id="rId8"/>
            </p:custDataLst>
          </p:nvPr>
        </p:nvSpPr>
        <p:spPr>
          <a:xfrm>
            <a:off x="2845130" y="1341070"/>
            <a:ext cx="472518" cy="790054"/>
          </a:xfrm>
          <a:custGeom>
            <a:avLst/>
            <a:gdLst>
              <a:gd name="connsiteX0" fmla="*/ 249135 w 472518"/>
              <a:gd name="connsiteY0" fmla="*/ 0 h 790054"/>
              <a:gd name="connsiteX1" fmla="*/ 472518 w 472518"/>
              <a:gd name="connsiteY1" fmla="*/ 0 h 790054"/>
              <a:gd name="connsiteX2" fmla="*/ 472518 w 472518"/>
              <a:gd name="connsiteY2" fmla="*/ 790054 h 790054"/>
              <a:gd name="connsiteX3" fmla="*/ 249161 w 472518"/>
              <a:gd name="connsiteY3" fmla="*/ 790054 h 790054"/>
              <a:gd name="connsiteX4" fmla="*/ 249161 w 472518"/>
              <a:gd name="connsiteY4" fmla="*/ 240582 h 790054"/>
              <a:gd name="connsiteX5" fmla="*/ 0 w 472518"/>
              <a:gd name="connsiteY5" fmla="*/ 457075 h 790054"/>
              <a:gd name="connsiteX6" fmla="*/ 0 w 472518"/>
              <a:gd name="connsiteY6" fmla="*/ 216518 h 79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518" h="790054">
                <a:moveTo>
                  <a:pt x="249135" y="0"/>
                </a:moveTo>
                <a:lnTo>
                  <a:pt x="472518" y="0"/>
                </a:lnTo>
                <a:lnTo>
                  <a:pt x="472518" y="790054"/>
                </a:lnTo>
                <a:lnTo>
                  <a:pt x="249161" y="790054"/>
                </a:lnTo>
                <a:lnTo>
                  <a:pt x="249161" y="240582"/>
                </a:lnTo>
                <a:lnTo>
                  <a:pt x="0" y="457075"/>
                </a:lnTo>
                <a:lnTo>
                  <a:pt x="0" y="216518"/>
                </a:lnTo>
                <a:close/>
              </a:path>
            </a:pathLst>
          </a:custGeom>
          <a:solidFill>
            <a:srgbClr val="1F74AD"/>
          </a:solidFill>
          <a:ln w="1191" cap="flat">
            <a:noFill/>
            <a:prstDash val="solid"/>
            <a:miter/>
          </a:ln>
        </p:spPr>
        <p:txBody>
          <a:bodyPr rtlCol="0" anchor="ctr"/>
          <a:lstStyle/>
          <a:p>
            <a:endParaRPr lang="zh-CN" altLang="en-US"/>
          </a:p>
        </p:txBody>
      </p:sp>
      <p:sp>
        <p:nvSpPr>
          <p:cNvPr id="30" name="任意形状 29" descr="A0"/>
          <p:cNvSpPr/>
          <p:nvPr>
            <p:custDataLst>
              <p:tags r:id="rId9"/>
            </p:custDataLst>
          </p:nvPr>
        </p:nvSpPr>
        <p:spPr>
          <a:xfrm>
            <a:off x="5275310" y="1343649"/>
            <a:ext cx="727856" cy="787475"/>
          </a:xfrm>
          <a:custGeom>
            <a:avLst/>
            <a:gdLst>
              <a:gd name="connsiteX0" fmla="*/ 364766 w 727856"/>
              <a:gd name="connsiteY0" fmla="*/ 0 h 787475"/>
              <a:gd name="connsiteX1" fmla="*/ 727856 w 727856"/>
              <a:gd name="connsiteY1" fmla="*/ 356361 h 787475"/>
              <a:gd name="connsiteX2" fmla="*/ 727856 w 727856"/>
              <a:gd name="connsiteY2" fmla="*/ 787475 h 787475"/>
              <a:gd name="connsiteX3" fmla="*/ 509329 w 727856"/>
              <a:gd name="connsiteY3" fmla="*/ 787475 h 787475"/>
              <a:gd name="connsiteX4" fmla="*/ 509329 w 727856"/>
              <a:gd name="connsiteY4" fmla="*/ 359739 h 787475"/>
              <a:gd name="connsiteX5" fmla="*/ 364766 w 727856"/>
              <a:gd name="connsiteY5" fmla="*/ 196675 h 787475"/>
              <a:gd name="connsiteX6" fmla="*/ 218527 w 727856"/>
              <a:gd name="connsiteY6" fmla="*/ 359726 h 787475"/>
              <a:gd name="connsiteX7" fmla="*/ 218527 w 727856"/>
              <a:gd name="connsiteY7" fmla="*/ 787475 h 787475"/>
              <a:gd name="connsiteX8" fmla="*/ 0 w 727856"/>
              <a:gd name="connsiteY8" fmla="*/ 787475 h 787475"/>
              <a:gd name="connsiteX9" fmla="*/ 0 w 727856"/>
              <a:gd name="connsiteY9" fmla="*/ 356361 h 787475"/>
              <a:gd name="connsiteX10" fmla="*/ 364766 w 727856"/>
              <a:gd name="connsiteY10" fmla="*/ 0 h 7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856" h="787475">
                <a:moveTo>
                  <a:pt x="364766" y="0"/>
                </a:moveTo>
                <a:cubicBezTo>
                  <a:pt x="559751" y="0"/>
                  <a:pt x="727856" y="127751"/>
                  <a:pt x="727856" y="356361"/>
                </a:cubicBezTo>
                <a:lnTo>
                  <a:pt x="727856" y="787475"/>
                </a:lnTo>
                <a:lnTo>
                  <a:pt x="509329" y="787475"/>
                </a:lnTo>
                <a:lnTo>
                  <a:pt x="509329" y="359739"/>
                </a:lnTo>
                <a:cubicBezTo>
                  <a:pt x="509329" y="258868"/>
                  <a:pt x="450501" y="196675"/>
                  <a:pt x="364766" y="196675"/>
                </a:cubicBezTo>
                <a:cubicBezTo>
                  <a:pt x="279044" y="196675"/>
                  <a:pt x="218527" y="258868"/>
                  <a:pt x="218527" y="359726"/>
                </a:cubicBezTo>
                <a:lnTo>
                  <a:pt x="218527" y="787475"/>
                </a:lnTo>
                <a:lnTo>
                  <a:pt x="0" y="787475"/>
                </a:lnTo>
                <a:lnTo>
                  <a:pt x="0" y="356361"/>
                </a:lnTo>
                <a:cubicBezTo>
                  <a:pt x="0" y="127751"/>
                  <a:pt x="169781" y="0"/>
                  <a:pt x="364766" y="0"/>
                </a:cubicBezTo>
                <a:close/>
              </a:path>
            </a:pathLst>
          </a:custGeom>
          <a:solidFill>
            <a:srgbClr val="3498DB"/>
          </a:solidFill>
          <a:ln w="1191" cap="flat">
            <a:noFill/>
            <a:prstDash val="solid"/>
            <a:miter/>
          </a:ln>
        </p:spPr>
        <p:txBody>
          <a:bodyPr rtlCol="0" anchor="ctr"/>
          <a:lstStyle/>
          <a:p>
            <a:endParaRPr lang="zh-CN" altLang="en-US"/>
          </a:p>
        </p:txBody>
      </p:sp>
      <p:sp>
        <p:nvSpPr>
          <p:cNvPr id="34" name="任意形状 33" descr="A2"/>
          <p:cNvSpPr/>
          <p:nvPr>
            <p:custDataLst>
              <p:tags r:id="rId10"/>
            </p:custDataLst>
          </p:nvPr>
        </p:nvSpPr>
        <p:spPr>
          <a:xfrm>
            <a:off x="6186806" y="1350658"/>
            <a:ext cx="735473" cy="799321"/>
          </a:xfrm>
          <a:custGeom>
            <a:avLst/>
            <a:gdLst>
              <a:gd name="connsiteX0" fmla="*/ 368584 w 735473"/>
              <a:gd name="connsiteY0" fmla="*/ 0 h 799321"/>
              <a:gd name="connsiteX1" fmla="*/ 735473 w 735473"/>
              <a:gd name="connsiteY1" fmla="*/ 351621 h 799321"/>
              <a:gd name="connsiteX2" fmla="*/ 606386 w 735473"/>
              <a:gd name="connsiteY2" fmla="*/ 628479 h 799321"/>
              <a:gd name="connsiteX3" fmla="*/ 459209 w 735473"/>
              <a:gd name="connsiteY3" fmla="*/ 799321 h 799321"/>
              <a:gd name="connsiteX4" fmla="*/ 190692 w 735473"/>
              <a:gd name="connsiteY4" fmla="*/ 799321 h 799321"/>
              <a:gd name="connsiteX5" fmla="*/ 451816 w 735473"/>
              <a:gd name="connsiteY5" fmla="*/ 495990 h 799321"/>
              <a:gd name="connsiteX6" fmla="*/ 514673 w 735473"/>
              <a:gd name="connsiteY6" fmla="*/ 349914 h 799321"/>
              <a:gd name="connsiteX7" fmla="*/ 368584 w 735473"/>
              <a:gd name="connsiteY7" fmla="*/ 198745 h 799321"/>
              <a:gd name="connsiteX8" fmla="*/ 220815 w 735473"/>
              <a:gd name="connsiteY8" fmla="*/ 353314 h 799321"/>
              <a:gd name="connsiteX9" fmla="*/ 0 w 735473"/>
              <a:gd name="connsiteY9" fmla="*/ 353314 h 799321"/>
              <a:gd name="connsiteX10" fmla="*/ 368584 w 735473"/>
              <a:gd name="connsiteY10" fmla="*/ 0 h 7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473" h="799321">
                <a:moveTo>
                  <a:pt x="368584" y="0"/>
                </a:moveTo>
                <a:cubicBezTo>
                  <a:pt x="582611" y="0"/>
                  <a:pt x="735473" y="134181"/>
                  <a:pt x="735473" y="351621"/>
                </a:cubicBezTo>
                <a:cubicBezTo>
                  <a:pt x="735473" y="468815"/>
                  <a:pt x="689617" y="531659"/>
                  <a:pt x="606386" y="628479"/>
                </a:cubicBezTo>
                <a:lnTo>
                  <a:pt x="459209" y="799321"/>
                </a:lnTo>
                <a:lnTo>
                  <a:pt x="190692" y="799321"/>
                </a:lnTo>
                <a:lnTo>
                  <a:pt x="451816" y="495990"/>
                </a:lnTo>
                <a:cubicBezTo>
                  <a:pt x="495978" y="443334"/>
                  <a:pt x="514673" y="405957"/>
                  <a:pt x="514673" y="349914"/>
                </a:cubicBezTo>
                <a:cubicBezTo>
                  <a:pt x="514673" y="259895"/>
                  <a:pt x="462003" y="198745"/>
                  <a:pt x="368584" y="198745"/>
                </a:cubicBezTo>
                <a:cubicBezTo>
                  <a:pt x="295539" y="198745"/>
                  <a:pt x="220815" y="236121"/>
                  <a:pt x="220815" y="353314"/>
                </a:cubicBezTo>
                <a:lnTo>
                  <a:pt x="0" y="353314"/>
                </a:lnTo>
                <a:cubicBezTo>
                  <a:pt x="0" y="132502"/>
                  <a:pt x="161370" y="13"/>
                  <a:pt x="368584" y="0"/>
                </a:cubicBezTo>
                <a:close/>
              </a:path>
            </a:pathLst>
          </a:custGeom>
          <a:solidFill>
            <a:srgbClr val="3498DB"/>
          </a:solidFill>
          <a:ln w="1191" cap="flat">
            <a:noFill/>
            <a:prstDash val="solid"/>
            <a:miter/>
          </a:ln>
        </p:spPr>
        <p:txBody>
          <a:bodyPr rtlCol="0" anchor="ctr"/>
          <a:lstStyle/>
          <a:p>
            <a:endParaRPr lang="zh-CN" altLang="en-US"/>
          </a:p>
        </p:txBody>
      </p:sp>
      <p:sp>
        <p:nvSpPr>
          <p:cNvPr id="35" name="任意形状 34" descr="A0"/>
          <p:cNvSpPr/>
          <p:nvPr>
            <p:custDataLst>
              <p:tags r:id="rId11"/>
            </p:custDataLst>
          </p:nvPr>
        </p:nvSpPr>
        <p:spPr>
          <a:xfrm>
            <a:off x="8751935" y="1343649"/>
            <a:ext cx="727856" cy="806330"/>
          </a:xfrm>
          <a:custGeom>
            <a:avLst/>
            <a:gdLst>
              <a:gd name="connsiteX0" fmla="*/ 364766 w 727856"/>
              <a:gd name="connsiteY0" fmla="*/ 0 h 806330"/>
              <a:gd name="connsiteX1" fmla="*/ 727856 w 727856"/>
              <a:gd name="connsiteY1" fmla="*/ 356361 h 806330"/>
              <a:gd name="connsiteX2" fmla="*/ 727856 w 727856"/>
              <a:gd name="connsiteY2" fmla="*/ 806330 h 806330"/>
              <a:gd name="connsiteX3" fmla="*/ 509329 w 727856"/>
              <a:gd name="connsiteY3" fmla="*/ 806330 h 806330"/>
              <a:gd name="connsiteX4" fmla="*/ 509329 w 727856"/>
              <a:gd name="connsiteY4" fmla="*/ 359739 h 806330"/>
              <a:gd name="connsiteX5" fmla="*/ 364766 w 727856"/>
              <a:gd name="connsiteY5" fmla="*/ 196675 h 806330"/>
              <a:gd name="connsiteX6" fmla="*/ 218527 w 727856"/>
              <a:gd name="connsiteY6" fmla="*/ 359726 h 806330"/>
              <a:gd name="connsiteX7" fmla="*/ 218527 w 727856"/>
              <a:gd name="connsiteY7" fmla="*/ 806330 h 806330"/>
              <a:gd name="connsiteX8" fmla="*/ 0 w 727856"/>
              <a:gd name="connsiteY8" fmla="*/ 806330 h 806330"/>
              <a:gd name="connsiteX9" fmla="*/ 0 w 727856"/>
              <a:gd name="connsiteY9" fmla="*/ 356361 h 806330"/>
              <a:gd name="connsiteX10" fmla="*/ 364766 w 727856"/>
              <a:gd name="connsiteY10" fmla="*/ 0 h 8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856" h="806330">
                <a:moveTo>
                  <a:pt x="364766" y="0"/>
                </a:moveTo>
                <a:cubicBezTo>
                  <a:pt x="559751" y="0"/>
                  <a:pt x="727856" y="127751"/>
                  <a:pt x="727856" y="356361"/>
                </a:cubicBezTo>
                <a:lnTo>
                  <a:pt x="727856" y="806330"/>
                </a:lnTo>
                <a:lnTo>
                  <a:pt x="509329" y="806330"/>
                </a:lnTo>
                <a:lnTo>
                  <a:pt x="509329" y="359739"/>
                </a:lnTo>
                <a:cubicBezTo>
                  <a:pt x="509329" y="258868"/>
                  <a:pt x="450501" y="196675"/>
                  <a:pt x="364766" y="196675"/>
                </a:cubicBezTo>
                <a:cubicBezTo>
                  <a:pt x="279044" y="196675"/>
                  <a:pt x="218527" y="258868"/>
                  <a:pt x="218527" y="359726"/>
                </a:cubicBezTo>
                <a:lnTo>
                  <a:pt x="218527" y="806330"/>
                </a:lnTo>
                <a:lnTo>
                  <a:pt x="0" y="806330"/>
                </a:lnTo>
                <a:lnTo>
                  <a:pt x="0" y="356361"/>
                </a:lnTo>
                <a:cubicBezTo>
                  <a:pt x="0" y="127751"/>
                  <a:pt x="169781" y="0"/>
                  <a:pt x="364766" y="0"/>
                </a:cubicBezTo>
                <a:close/>
              </a:path>
            </a:pathLst>
          </a:custGeom>
          <a:solidFill>
            <a:schemeClr val="accent1">
              <a:lumMod val="60000"/>
              <a:lumOff val="40000"/>
            </a:schemeClr>
          </a:solidFill>
          <a:ln w="1191" cap="flat">
            <a:noFill/>
            <a:prstDash val="solid"/>
            <a:miter/>
          </a:ln>
        </p:spPr>
        <p:txBody>
          <a:bodyPr rtlCol="0" anchor="ctr"/>
          <a:lstStyle/>
          <a:p>
            <a:endParaRPr lang="zh-CN" altLang="en-US"/>
          </a:p>
        </p:txBody>
      </p:sp>
      <p:sp>
        <p:nvSpPr>
          <p:cNvPr id="36" name="任意形状 35" descr="A3"/>
          <p:cNvSpPr/>
          <p:nvPr>
            <p:custDataLst>
              <p:tags r:id="rId12"/>
            </p:custDataLst>
          </p:nvPr>
        </p:nvSpPr>
        <p:spPr>
          <a:xfrm>
            <a:off x="9660626" y="1341107"/>
            <a:ext cx="737198" cy="776492"/>
          </a:xfrm>
          <a:custGeom>
            <a:avLst/>
            <a:gdLst>
              <a:gd name="connsiteX0" fmla="*/ 366251 w 737198"/>
              <a:gd name="connsiteY0" fmla="*/ 0 h 776492"/>
              <a:gd name="connsiteX1" fmla="*/ 730827 w 737198"/>
              <a:gd name="connsiteY1" fmla="*/ 342734 h 776492"/>
              <a:gd name="connsiteX2" fmla="*/ 593067 w 737198"/>
              <a:gd name="connsiteY2" fmla="*/ 588028 h 776492"/>
              <a:gd name="connsiteX3" fmla="*/ 735529 w 737198"/>
              <a:gd name="connsiteY3" fmla="*/ 763096 h 776492"/>
              <a:gd name="connsiteX4" fmla="*/ 737198 w 737198"/>
              <a:gd name="connsiteY4" fmla="*/ 776492 h 776492"/>
              <a:gd name="connsiteX5" fmla="*/ 512179 w 737198"/>
              <a:gd name="connsiteY5" fmla="*/ 776492 h 776492"/>
              <a:gd name="connsiteX6" fmla="*/ 485544 w 737198"/>
              <a:gd name="connsiteY6" fmla="*/ 733986 h 776492"/>
              <a:gd name="connsiteX7" fmla="*/ 361200 w 737198"/>
              <a:gd name="connsiteY7" fmla="*/ 688833 h 776492"/>
              <a:gd name="connsiteX8" fmla="*/ 329296 w 737198"/>
              <a:gd name="connsiteY8" fmla="*/ 688833 h 776492"/>
              <a:gd name="connsiteX9" fmla="*/ 329296 w 737198"/>
              <a:gd name="connsiteY9" fmla="*/ 498988 h 776492"/>
              <a:gd name="connsiteX10" fmla="*/ 361213 w 737198"/>
              <a:gd name="connsiteY10" fmla="*/ 498988 h 776492"/>
              <a:gd name="connsiteX11" fmla="*/ 512414 w 737198"/>
              <a:gd name="connsiteY11" fmla="*/ 349447 h 776492"/>
              <a:gd name="connsiteX12" fmla="*/ 366251 w 737198"/>
              <a:gd name="connsiteY12" fmla="*/ 196571 h 776492"/>
              <a:gd name="connsiteX13" fmla="*/ 218414 w 737198"/>
              <a:gd name="connsiteY13" fmla="*/ 341059 h 776492"/>
              <a:gd name="connsiteX14" fmla="*/ 0 w 737198"/>
              <a:gd name="connsiteY14" fmla="*/ 341059 h 776492"/>
              <a:gd name="connsiteX15" fmla="*/ 366251 w 737198"/>
              <a:gd name="connsiteY15" fmla="*/ 0 h 77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7198" h="776492">
                <a:moveTo>
                  <a:pt x="366251" y="0"/>
                </a:moveTo>
                <a:cubicBezTo>
                  <a:pt x="577951" y="0"/>
                  <a:pt x="730827" y="141124"/>
                  <a:pt x="730827" y="342734"/>
                </a:cubicBezTo>
                <a:cubicBezTo>
                  <a:pt x="730827" y="472108"/>
                  <a:pt x="672030" y="546020"/>
                  <a:pt x="593067" y="588028"/>
                </a:cubicBezTo>
                <a:cubicBezTo>
                  <a:pt x="657324" y="622045"/>
                  <a:pt x="712138" y="676859"/>
                  <a:pt x="735529" y="763096"/>
                </a:cubicBezTo>
                <a:lnTo>
                  <a:pt x="737198" y="776492"/>
                </a:lnTo>
                <a:lnTo>
                  <a:pt x="512179" y="776492"/>
                </a:lnTo>
                <a:lnTo>
                  <a:pt x="485544" y="733986"/>
                </a:lnTo>
                <a:cubicBezTo>
                  <a:pt x="456980" y="705214"/>
                  <a:pt x="414973" y="688833"/>
                  <a:pt x="361200" y="688833"/>
                </a:cubicBezTo>
                <a:lnTo>
                  <a:pt x="329296" y="688833"/>
                </a:lnTo>
                <a:lnTo>
                  <a:pt x="329296" y="498988"/>
                </a:lnTo>
                <a:lnTo>
                  <a:pt x="361213" y="498988"/>
                </a:lnTo>
                <a:cubicBezTo>
                  <a:pt x="467056" y="498988"/>
                  <a:pt x="512414" y="433463"/>
                  <a:pt x="512414" y="349447"/>
                </a:cubicBezTo>
                <a:cubicBezTo>
                  <a:pt x="512414" y="248656"/>
                  <a:pt x="445215" y="196571"/>
                  <a:pt x="366251" y="196571"/>
                </a:cubicBezTo>
                <a:cubicBezTo>
                  <a:pt x="283924" y="196571"/>
                  <a:pt x="223451" y="250331"/>
                  <a:pt x="218414" y="341059"/>
                </a:cubicBezTo>
                <a:lnTo>
                  <a:pt x="0" y="341059"/>
                </a:lnTo>
                <a:cubicBezTo>
                  <a:pt x="5038" y="127684"/>
                  <a:pt x="164641" y="0"/>
                  <a:pt x="366251" y="0"/>
                </a:cubicBezTo>
                <a:close/>
              </a:path>
            </a:pathLst>
          </a:custGeom>
          <a:solidFill>
            <a:schemeClr val="accent1">
              <a:lumMod val="60000"/>
              <a:lumOff val="40000"/>
            </a:schemeClr>
          </a:solidFill>
          <a:ln w="1191" cap="flat">
            <a:noFill/>
            <a:prstDash val="solid"/>
            <a:miter/>
          </a:ln>
        </p:spPr>
        <p:txBody>
          <a:bodyPr rtlCol="0" anchor="ctr"/>
          <a:lstStyle/>
          <a:p>
            <a:endParaRPr lang="zh-CN" altLang="en-US"/>
          </a:p>
        </p:txBody>
      </p:sp>
      <p:pic>
        <p:nvPicPr>
          <p:cNvPr id="10" name="图片 9"/>
          <p:cNvPicPr>
            <a:picLocks noChangeAspect="1"/>
          </p:cNvPicPr>
          <p:nvPr/>
        </p:nvPicPr>
        <p:blipFill>
          <a:blip r:embed="rId13"/>
          <a:srcRect l="42719"/>
          <a:stretch>
            <a:fillRect/>
          </a:stretch>
        </p:blipFill>
        <p:spPr>
          <a:xfrm rot="16200000">
            <a:off x="5960110" y="-5960110"/>
            <a:ext cx="271780" cy="12191365"/>
          </a:xfrm>
          <a:prstGeom prst="rect">
            <a:avLst/>
          </a:prstGeom>
        </p:spPr>
      </p:pic>
      <p:pic>
        <p:nvPicPr>
          <p:cNvPr id="7" name="图片 6" descr="千库网1">
            <a:hlinkClick r:id=""/>
          </p:cNvPr>
          <p:cNvPicPr>
            <a:picLocks noChangeAspect="1"/>
          </p:cNvPicPr>
          <p:nvPr/>
        </p:nvPicPr>
        <p:blipFill>
          <a:blip r:embed="rId14"/>
          <a:stretch>
            <a:fillRect/>
          </a:stretch>
        </p:blipFill>
        <p:spPr>
          <a:xfrm>
            <a:off x="11461750" y="6131560"/>
            <a:ext cx="551815" cy="551815"/>
          </a:xfrm>
          <a:prstGeom prst="rect">
            <a:avLst/>
          </a:prstGeom>
        </p:spPr>
      </p:pic>
      <p:sp>
        <p:nvSpPr>
          <p:cNvPr id="4" name="文本框 3"/>
          <p:cNvSpPr txBox="1"/>
          <p:nvPr/>
        </p:nvSpPr>
        <p:spPr>
          <a:xfrm>
            <a:off x="262255" y="495300"/>
            <a:ext cx="11666855" cy="521970"/>
          </a:xfrm>
          <a:prstGeom prst="rect">
            <a:avLst/>
          </a:prstGeom>
          <a:noFill/>
        </p:spPr>
        <p:txBody>
          <a:bodyPr wrap="square" rtlCol="0">
            <a:spAutoFit/>
          </a:bodyPr>
          <a:p>
            <a:r>
              <a:rPr lang="zh-CN" altLang="en-US" sz="2800" b="1">
                <a:solidFill>
                  <a:srgbClr val="00B0F0"/>
                </a:solidFill>
                <a:latin typeface="Times New Roman" panose="02020603050405020304" pitchFamily="18" charset="0"/>
                <a:sym typeface="+mn-ea"/>
              </a:rPr>
              <a:t>二、影响创业资源获取的因素</a:t>
            </a:r>
            <a:endParaRPr lang="en-US" altLang="zh-CN" sz="2400"/>
          </a:p>
        </p:txBody>
      </p:sp>
    </p:spTree>
    <p:custDataLst>
      <p:tags r:id="rId1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32" grpId="0"/>
      <p:bldP spid="33" grpId="0"/>
      <p:bldP spid="27" grpId="0" bldLvl="0" animBg="1"/>
      <p:bldP spid="29" grpId="0" bldLvl="0" animBg="1"/>
      <p:bldP spid="30" grpId="0" bldLvl="0" animBg="1"/>
      <p:bldP spid="34" grpId="0" bldLvl="0" animBg="1"/>
      <p:bldP spid="35" grpId="0" bldLvl="0" animBg="1"/>
      <p:bldP spid="36" grpId="0" bldLvl="0" animBg="1"/>
      <p:bldP spid="23" grpId="1"/>
      <p:bldP spid="24" grpId="1"/>
      <p:bldP spid="25" grpId="1"/>
      <p:bldP spid="26" grpId="1"/>
      <p:bldP spid="32" grpId="1"/>
      <p:bldP spid="33" grpId="1"/>
      <p:bldP spid="27" grpId="1" animBg="1"/>
      <p:bldP spid="29" grpId="1" animBg="1"/>
      <p:bldP spid="30" grpId="1" animBg="1"/>
      <p:bldP spid="34" grpId="1" animBg="1"/>
      <p:bldP spid="35" grpId="1" animBg="1"/>
      <p:bldP spid="36" grpId="1" animBg="1"/>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1"/>
          <a:srcRect l="42719"/>
          <a:stretch>
            <a:fillRect/>
          </a:stretch>
        </p:blipFill>
        <p:spPr>
          <a:xfrm rot="16200000">
            <a:off x="5979160" y="-5960110"/>
            <a:ext cx="271780" cy="12191365"/>
          </a:xfrm>
          <a:prstGeom prst="rect">
            <a:avLst/>
          </a:prstGeom>
        </p:spPr>
      </p:pic>
      <p:pic>
        <p:nvPicPr>
          <p:cNvPr id="42" name="图片 41" descr="千库网1">
            <a:hlinkClick r:id=""/>
          </p:cNvPr>
          <p:cNvPicPr>
            <a:picLocks noChangeAspect="1"/>
          </p:cNvPicPr>
          <p:nvPr/>
        </p:nvPicPr>
        <p:blipFill>
          <a:blip r:embed="rId2"/>
          <a:stretch>
            <a:fillRect/>
          </a:stretch>
        </p:blipFill>
        <p:spPr>
          <a:xfrm>
            <a:off x="11620500" y="6280785"/>
            <a:ext cx="551815" cy="551815"/>
          </a:xfrm>
          <a:prstGeom prst="rect">
            <a:avLst/>
          </a:prstGeom>
        </p:spPr>
      </p:pic>
      <p:sp>
        <p:nvSpPr>
          <p:cNvPr id="2" name="文本框 1"/>
          <p:cNvSpPr txBox="1"/>
          <p:nvPr/>
        </p:nvSpPr>
        <p:spPr>
          <a:xfrm>
            <a:off x="535940" y="598170"/>
            <a:ext cx="5064125" cy="521970"/>
          </a:xfrm>
          <a:prstGeom prst="rect">
            <a:avLst/>
          </a:prstGeom>
          <a:noFill/>
        </p:spPr>
        <p:txBody>
          <a:bodyPr wrap="square" rtlCol="0">
            <a:spAutoFit/>
          </a:bodyPr>
          <a:p>
            <a:r>
              <a:rPr lang="zh-CN" altLang="en-US" sz="2800" b="1">
                <a:solidFill>
                  <a:srgbClr val="00B0F0"/>
                </a:solidFill>
                <a:sym typeface="+mn-ea"/>
              </a:rPr>
              <a:t>三、创业资源获取的途径</a:t>
            </a:r>
            <a:endParaRPr lang="zh-CN" altLang="en-US" sz="2800" b="1">
              <a:solidFill>
                <a:srgbClr val="00B0F0"/>
              </a:solidFill>
              <a:sym typeface="+mn-ea"/>
            </a:endParaRPr>
          </a:p>
        </p:txBody>
      </p:sp>
      <p:pic>
        <p:nvPicPr>
          <p:cNvPr id="3" name="C9F754DE-2CAD-44b6-B708-469DEB6407EB-3" descr="C:/Users/12897/AppData/Local/Temp/wpp.cPyvcewpp"/>
          <p:cNvPicPr>
            <a:picLocks noChangeAspect="1"/>
          </p:cNvPicPr>
          <p:nvPr/>
        </p:nvPicPr>
        <p:blipFill>
          <a:blip r:embed="rId3"/>
          <a:stretch>
            <a:fillRect/>
          </a:stretch>
        </p:blipFill>
        <p:spPr>
          <a:xfrm>
            <a:off x="2528570" y="1170623"/>
            <a:ext cx="7134860" cy="4516755"/>
          </a:xfrm>
          <a:prstGeom prst="rect">
            <a:avLst/>
          </a:prstGeom>
        </p:spPr>
      </p:pic>
    </p:spTree>
    <p:custDataLst>
      <p:tags r:id="rId4"/>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357505" y="367665"/>
            <a:ext cx="11355070" cy="6554470"/>
          </a:xfrm>
          <a:prstGeom prst="rect">
            <a:avLst/>
          </a:prstGeom>
          <a:solidFill>
            <a:schemeClr val="accent1">
              <a:lumMod val="20000"/>
              <a:lumOff val="80000"/>
            </a:schemeClr>
          </a:solidFill>
        </p:spPr>
        <p:txBody>
          <a:bodyPr wrap="square" rtlCol="0">
            <a:spAutoFit/>
          </a:bodyPr>
          <a:lstStyle/>
          <a:p>
            <a:r>
              <a:rPr lang="en-US" altLang="zh-CN" sz="2800" b="1"/>
              <a:t>【案例分享】</a:t>
            </a:r>
            <a:r>
              <a:rPr lang="en-US" altLang="zh-CN" sz="2800"/>
              <a:t>                                        </a:t>
            </a:r>
            <a:endParaRPr lang="en-US" altLang="zh-CN" sz="2800"/>
          </a:p>
          <a:p>
            <a:pPr algn="ctr"/>
            <a:r>
              <a:rPr lang="en-US" altLang="zh-CN" sz="2800" b="1">
                <a:latin typeface="宋体" panose="02010600030101010101" pitchFamily="2" charset="-122"/>
                <a:ea typeface="宋体" panose="02010600030101010101" pitchFamily="2" charset="-122"/>
              </a:rPr>
              <a:t>李成：养牛也能成大事</a:t>
            </a:r>
            <a:r>
              <a:rPr lang="en-US" altLang="zh-CN" sz="2800">
                <a:latin typeface="宋体" panose="02010600030101010101" pitchFamily="2" charset="-122"/>
                <a:ea typeface="宋体" panose="02010600030101010101" pitchFamily="2" charset="-122"/>
              </a:rPr>
              <a:t> </a:t>
            </a:r>
            <a:endParaRPr lang="en-US" altLang="zh-CN" sz="2800"/>
          </a:p>
          <a:p>
            <a:endParaRPr lang="en-US" altLang="zh-CN" sz="2800"/>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2007年刚上大四，李成就跟随宁夏大学生命科学学院李爱华老师做毕业论文，主要方向是饲料配方技术。通过老师手把手的指导和自己的勤奋钻研，李成完成实验项目和论文的同时，也了解和掌握了饲料配方技术。在做实验的时候，他总是在琢磨：如果将饲料配方实验应用于养牛，效果应该很不错。</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从2008年年初开始，李成就一直犹豫不决。因为有一家做枸杞加工的公司找到他，</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rPr>
              <a:t>希望李成能去他们公司工作，包住，每月有300元的伙食补贴，试用期月薪1 000元，转正以后更高。这样的薪酬待遇在当地已经算是不错的了，而李成犹豫的是该不该自己创业。犹豫了大半年，对方把月薪从1 000元升到了1 400元，李成也已临近毕业。经过一段思想斗争，李成最后还是决定放弃工作，按他自己的说法：“想报答家乡。”</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李成的家乡在固原市三营镇，许多人祖祖辈辈都是养牛的，饲料配方研究确实能为家乡做出贡献。李成有技术，但是缺资金，创业梦想很长一段时间也只是停留在空想上。还在学校的时候，李成就到处借钱，不过朋友们也不富裕，借款数额都不大，要作为项目启动资金，着实有些困难。后来，李成开始硬着头皮跑银行，结果是各大银行都跑遍了，依旧无望。银行需要抵押，而李成一无所有</a:t>
            </a:r>
            <a:r>
              <a:rPr lang="zh-CN" altLang="en-US" sz="240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417830" y="438150"/>
            <a:ext cx="11355070" cy="6000750"/>
          </a:xfrm>
          <a:prstGeom prst="rect">
            <a:avLst/>
          </a:prstGeom>
          <a:solidFill>
            <a:schemeClr val="accent1">
              <a:lumMod val="20000"/>
              <a:lumOff val="80000"/>
            </a:schemeClr>
          </a:solidFill>
        </p:spPr>
        <p:txBody>
          <a:bodyPr wrap="square" rtlCol="0">
            <a:spAutoFit/>
          </a:bodyPr>
          <a:lstStyle/>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这样的情况一直持续到他毕业，那段时间里李成备受煎熬。一方面资金没有着落，</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rPr>
              <a:t>另一方面他的父母觉得儿子学成回乡，会被亲戚朋友视为一种无能之举，所以坚决反对他从银川回到三营镇。在那两个月里，李成几乎天天失眠，焦虑得无法入睡。</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被逼无奈的李成想到了中国青年创业国际计划（YBC）。2008年毕业前夕，他无意间在报纸上看到中国青年创业国际计划在宁夏成立了项目办公室，他决定抱着试试看的态度，前去递交了项目计划书。在这份计划书里，他对自己回乡创业的成本、利润、期望以及风险的评估做了详细的阐述。那时候他还没毕业，YBC给出的答复是：</a:t>
            </a:r>
            <a:r>
              <a:rPr lang="en-US" altLang="zh-CN" sz="2400">
                <a:latin typeface="宋体" panose="02010600030101010101" pitchFamily="2" charset="-122"/>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你的创业热情我们可以理解，但是你现在还没毕业。</a:t>
            </a:r>
            <a:r>
              <a:rPr lang="en-US" altLang="zh-CN" sz="2400">
                <a:latin typeface="宋体" panose="02010600030101010101" pitchFamily="2" charset="-122"/>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抱着碰碰运气的心情，毕业后的李成决定再去试一次。这一次，李成没有失望。YBC的反馈比李成想象得要快，经过宁夏、北京等地专家的审批，李成在2008年8月21日拿到了YBC提供的5万元的免息贷款。而且，YBC还为李成配备了一对一的创业指导老师，在专业方面给予指点。</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不过问题总是一个接一个。李成刚回乡推广他的优质饲料，就遭到白眼。乡亲们认为自己养了一辈子牛，有着丰富的养殖经验，李成一个小屁孩不可能比自己更懂。在这种观念的束缚下，李成的饲料难以推广。不过，李成并没有气馁，既然推销技术不成，那就推销成果，用事实来说话，总比自己吹得天花乱坠更有效。他用自己</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417830" y="438150"/>
            <a:ext cx="11355070" cy="5631180"/>
          </a:xfrm>
          <a:prstGeom prst="rect">
            <a:avLst/>
          </a:prstGeom>
          <a:solidFill>
            <a:schemeClr val="accent1">
              <a:lumMod val="20000"/>
              <a:lumOff val="80000"/>
            </a:schemeClr>
          </a:solidFill>
        </p:spPr>
        <p:txBody>
          <a:bodyPr wrap="square" rtlCol="0">
            <a:spAutoFit/>
          </a:bodyPr>
          <a:lstStyle/>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rPr>
              <a:t>当时所有的资金采购了40头牛，然后用自己研发的饲料喂养。李成还和当地的一些养殖户达成协议，如果李成饲养的牛成长得更快，则这些养殖户要加入他的养牛合作社，反之，则合作社负责赔偿农户损失。一段时间后，李成饲养的牛确实比其他传统方式饲养的牛成长得更好，不信任李成的人慢慢改变了自己的态度。</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看着李成养的牛越长越好，大家对李成越来越信任，纷纷表示想要加入养牛合作</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rPr>
              <a:t>社。次年，用户从最初的6户发展到了45户，肉牛存栏量有260多头。李成的父母看到儿子取得这样的成绩，也不再打击他的积极性。李成有时候也会有一丝隐隐的成就感，这是一种被认同的感受，在历经了一系列的困难后，李成需要认可来肯定自己创业的价值。</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2011年，对李成来说，也许是事业发展的另一个契机。李成报名参加了宁夏卫视举办的以</a:t>
            </a:r>
            <a:r>
              <a:rPr lang="en-US" altLang="zh-CN" sz="2400">
                <a:latin typeface="宋体" panose="02010600030101010101" pitchFamily="2" charset="-122"/>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财富梦想</a:t>
            </a:r>
            <a:r>
              <a:rPr lang="en-US" altLang="zh-CN" sz="2400">
                <a:latin typeface="宋体" panose="02010600030101010101" pitchFamily="2" charset="-122"/>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为主题的《财神到》春节联欢晚会，晚会设立30万元的梦想基金，来帮助那些有想法、有行动的人实现2011年的财富梦想。</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在《财神到》的晚会录制现场，主持人周理称光明乳业股份有限公司总经理郭本恒为</a:t>
            </a:r>
            <a:r>
              <a:rPr lang="en-US" altLang="zh-CN" sz="2400">
                <a:latin typeface="宋体" panose="02010600030101010101" pitchFamily="2" charset="-122"/>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牛总</a:t>
            </a:r>
            <a:r>
              <a:rPr lang="en-US" altLang="zh-CN" sz="2400">
                <a:latin typeface="宋体" panose="02010600030101010101" pitchFamily="2" charset="-122"/>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。在晚会过程中，</a:t>
            </a:r>
            <a:r>
              <a:rPr lang="en-US" altLang="zh-CN" sz="2400">
                <a:latin typeface="宋体" panose="02010600030101010101" pitchFamily="2" charset="-122"/>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牛总</a:t>
            </a:r>
            <a:r>
              <a:rPr lang="en-US" altLang="zh-CN" sz="2400">
                <a:latin typeface="宋体" panose="02010600030101010101" pitchFamily="2" charset="-122"/>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也一直旁敲侧击地提问李成的肉牛养殖与集约化公司的养殖相比优势在哪里，从而说服其他7位</a:t>
            </a:r>
            <a:r>
              <a:rPr lang="en-US" altLang="zh-CN" sz="2400">
                <a:latin typeface="宋体" panose="02010600030101010101" pitchFamily="2" charset="-122"/>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财神</a:t>
            </a:r>
            <a:r>
              <a:rPr lang="en-US" altLang="zh-CN" sz="2400">
                <a:latin typeface="宋体" panose="02010600030101010101" pitchFamily="2" charset="-122"/>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，获得他们的支持。</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417830" y="438150"/>
            <a:ext cx="11355070" cy="5631180"/>
          </a:xfrm>
          <a:prstGeom prst="rect">
            <a:avLst/>
          </a:prstGeom>
          <a:solidFill>
            <a:schemeClr val="accent1">
              <a:lumMod val="20000"/>
              <a:lumOff val="80000"/>
            </a:schemeClr>
          </a:solidFill>
        </p:spPr>
        <p:txBody>
          <a:bodyPr wrap="square" rtlCol="0">
            <a:spAutoFit/>
          </a:bodyPr>
          <a:lstStyle/>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rPr>
              <a:t>为测试李成对牛的了解程度，现场又搬上一幅牛的生理结构图，让李成指出大家日常吃的牛肉所在的部位及其确切的名称。面对考验，</a:t>
            </a:r>
            <a:r>
              <a:rPr lang="en-US" altLang="zh-CN" sz="2400">
                <a:latin typeface="宋体" panose="02010600030101010101" pitchFamily="2" charset="-122"/>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牛总</a:t>
            </a:r>
            <a:r>
              <a:rPr lang="en-US" altLang="zh-CN" sz="2400">
                <a:latin typeface="宋体" panose="02010600030101010101" pitchFamily="2" charset="-122"/>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郭本恒爆料说虽然自己养牛，但是对牛一点儿也不懂，这应该是李成的拿手活儿。李成耐心地为观众讲解，给在场所有人员上了一堂有关</a:t>
            </a:r>
            <a:r>
              <a:rPr lang="en-US" altLang="zh-CN" sz="2400">
                <a:latin typeface="宋体" panose="02010600030101010101" pitchFamily="2" charset="-122"/>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牛</a:t>
            </a:r>
            <a:r>
              <a:rPr lang="en-US" altLang="zh-CN" sz="2400">
                <a:latin typeface="宋体" panose="02010600030101010101" pitchFamily="2" charset="-122"/>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的课。</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结果不负众望，李成以高票优势顺利拿走了《财神到》的30万元梦想基金。</a:t>
            </a:r>
            <a:r>
              <a:rPr lang="en-US" altLang="zh-CN" sz="2400">
                <a:latin typeface="宋体" panose="02010600030101010101" pitchFamily="2" charset="-122"/>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因为执着、年轻、不畏惧失败，李成迈开了创业的第一步</a:t>
            </a:r>
            <a:r>
              <a:rPr lang="en-US" altLang="zh-CN" sz="2400">
                <a:latin typeface="宋体" panose="02010600030101010101" pitchFamily="2" charset="-122"/>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李成为人诚实、勤快、有韧劲，黄土大漠赋予他朴素坦诚的性格，造就了他适应艰苦环境的能力</a:t>
            </a:r>
            <a:r>
              <a:rPr lang="en-US" altLang="zh-CN" sz="2400">
                <a:latin typeface="宋体" panose="02010600030101010101" pitchFamily="2" charset="-122"/>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，这是8位</a:t>
            </a:r>
            <a:r>
              <a:rPr lang="en-US" altLang="zh-CN" sz="2400">
                <a:latin typeface="宋体" panose="02010600030101010101" pitchFamily="2" charset="-122"/>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财神</a:t>
            </a:r>
            <a:r>
              <a:rPr lang="en-US" altLang="zh-CN" sz="2400">
                <a:latin typeface="宋体" panose="02010600030101010101" pitchFamily="2" charset="-122"/>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对李成性格的总结。</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就在节目播出后不久，李成又结识了一位上海的合作伙伴，并且取得了新的资金支持。在这一年，李成一次性投入了80多万元，建成了库房、粉碎车间、加工车间、氢化池、牛粪处理池等比较完善的厂区，并增加了牛棚数量。2012年，合作社更名为宁夏成光农牧科技有限公司。李成对未来的规划是扩大养殖，做销售、加工，形成一个产业链。</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r"/>
            <a:r>
              <a:rPr lang="en-US" altLang="zh-CN" sz="2400">
                <a:latin typeface="Times New Roman" panose="02020603050405020304" pitchFamily="18" charset="0"/>
                <a:ea typeface="宋体" panose="02010600030101010101" pitchFamily="2" charset="-122"/>
                <a:cs typeface="Times New Roman" panose="02020603050405020304" pitchFamily="18" charset="0"/>
              </a:rPr>
              <a:t>（资料来源：杨焱林.做创客你能行——大学生创业故事汇[M].北京：人民出版</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r"/>
            <a:r>
              <a:rPr lang="en-US" altLang="zh-CN" sz="2400">
                <a:latin typeface="Times New Roman" panose="02020603050405020304" pitchFamily="18" charset="0"/>
                <a:ea typeface="宋体" panose="02010600030101010101" pitchFamily="2" charset="-122"/>
                <a:cs typeface="Times New Roman" panose="02020603050405020304" pitchFamily="18" charset="0"/>
              </a:rPr>
              <a:t>社，2015.）</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71780" y="930275"/>
            <a:ext cx="11355070" cy="3169285"/>
          </a:xfrm>
          <a:prstGeom prst="rect">
            <a:avLst/>
          </a:prstGeom>
          <a:solidFill>
            <a:schemeClr val="accent1">
              <a:lumMod val="20000"/>
              <a:lumOff val="80000"/>
            </a:schemeClr>
          </a:solidFill>
        </p:spPr>
        <p:txBody>
          <a:bodyPr wrap="square" rtlCol="0">
            <a:spAutoFit/>
          </a:bodyPr>
          <a:lstStyle/>
          <a:p>
            <a:r>
              <a:rPr lang="en-US" altLang="zh-CN" sz="2800">
                <a:solidFill>
                  <a:srgbClr val="FF0000"/>
                </a:solidFill>
                <a:sym typeface="+mn-ea"/>
              </a:rPr>
              <a:t>     </a:t>
            </a:r>
            <a:r>
              <a:rPr lang="en-US" altLang="zh-CN" sz="2800" b="1">
                <a:solidFill>
                  <a:schemeClr val="accent1">
                    <a:lumMod val="75000"/>
                  </a:schemeClr>
                </a:solidFill>
                <a:sym typeface="+mn-ea"/>
              </a:rPr>
              <a:t>案例点评：</a:t>
            </a:r>
            <a:endParaRPr lang="en-US" altLang="zh-CN" sz="2800" b="1">
              <a:solidFill>
                <a:schemeClr val="accent1">
                  <a:lumMod val="75000"/>
                </a:schemeClr>
              </a:solidFill>
              <a:sym typeface="+mn-ea"/>
            </a:endParaRPr>
          </a:p>
          <a:p>
            <a:r>
              <a:rPr lang="en-US" altLang="zh-CN" sz="2800">
                <a:solidFill>
                  <a:srgbClr val="FF0000"/>
                </a:solidFill>
              </a:rPr>
              <a:t>                                    </a:t>
            </a:r>
            <a:endParaRPr lang="en-US" altLang="zh-CN" sz="2800">
              <a:solidFill>
                <a:srgbClr val="FF0000"/>
              </a:solidFill>
            </a:endParaRPr>
          </a:p>
          <a:p>
            <a:pPr algn="just">
              <a:buClrTx/>
              <a:buSzTx/>
              <a:buNone/>
            </a:pPr>
            <a:r>
              <a:rPr lang="en-US" altLang="zh-CN" sz="2400">
                <a:solidFill>
                  <a:srgbClr val="FF0000"/>
                </a:solidFill>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创业融资对大学生来说是一个极大的考验，既需要努力，也需要运气。李成之所以能够成功获得贷款支持，一是得益于他自身拥有的技术</a:t>
            </a:r>
            <a:r>
              <a:rPr lang="en-US" altLang="zh-CN" sz="240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a:latin typeface="宋体" panose="02010600030101010101" pitchFamily="2" charset="-122"/>
                <a:ea typeface="宋体" panose="02010600030101010101" pitchFamily="2" charset="-122"/>
                <a:cs typeface="宋体" panose="02010600030101010101" pitchFamily="2" charset="-122"/>
              </a:rPr>
              <a:t>饲料配方，配方技术与他所提供的商业计划书很匹配，好的项目加上出色的推销，成就了他的资金来源；二是得益于他人的帮助，学校恩师在创业期间无私地提供饲料配方和技术帮助、YBC创业导师全程跟进指导。在创业道路上，虽然不能把希望完全寄托在他人身上，但当有人提供帮助和支持的时候，我们也要把握机会。</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grpSp>
        <p:nvGrpSpPr>
          <p:cNvPr id="39" name="组合 38"/>
          <p:cNvGrpSpPr/>
          <p:nvPr>
            <p:custDataLst>
              <p:tags r:id="rId2"/>
            </p:custDataLst>
          </p:nvPr>
        </p:nvGrpSpPr>
        <p:grpSpPr>
          <a:xfrm>
            <a:off x="3109595" y="2117144"/>
            <a:ext cx="1962150" cy="2221428"/>
            <a:chOff x="800100" y="573459"/>
            <a:chExt cx="1962150" cy="2221428"/>
          </a:xfrm>
        </p:grpSpPr>
        <p:sp>
          <p:nvSpPr>
            <p:cNvPr id="35" name="矩形 34"/>
            <p:cNvSpPr/>
            <p:nvPr>
              <p:custDataLst>
                <p:tags r:id="rId3"/>
              </p:custDataLst>
            </p:nvPr>
          </p:nvSpPr>
          <p:spPr>
            <a:xfrm>
              <a:off x="800100" y="573459"/>
              <a:ext cx="1962150" cy="1958696"/>
            </a:xfrm>
            <a:prstGeom prst="rect">
              <a:avLst/>
            </a:prstGeom>
            <a:solidFill>
              <a:srgbClr val="2C89CE"/>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ot="0" spcFirstLastPara="0" vertOverflow="overflow" horzOverflow="overflow" vert="horz" wrap="square" lIns="91440" tIns="45720" rIns="91440" bIns="72000" numCol="1" spcCol="0" rtlCol="0" fromWordArt="0" anchor="ctr" anchorCtr="0" forceAA="0" compatLnSpc="1">
              <a:normAutofit/>
            </a:bodyPr>
            <a:lstStyle/>
            <a:p>
              <a:pPr algn="ctr">
                <a:lnSpc>
                  <a:spcPct val="150000"/>
                </a:lnSpc>
              </a:pPr>
              <a:endParaRPr lang="zh-CN" altLang="en-US" dirty="0">
                <a:solidFill>
                  <a:sysClr val="window" lastClr="FFFFFF"/>
                </a:solidFill>
                <a:latin typeface="Times New Roman" panose="02020603050405020304" pitchFamily="18" charset="0"/>
                <a:cs typeface="Times New Roman" panose="02020603050405020304" pitchFamily="18" charset="0"/>
              </a:endParaRPr>
            </a:p>
          </p:txBody>
        </p:sp>
        <p:sp>
          <p:nvSpPr>
            <p:cNvPr id="36" name="任意多边形 35"/>
            <p:cNvSpPr/>
            <p:nvPr>
              <p:custDataLst>
                <p:tags r:id="rId4"/>
              </p:custDataLst>
            </p:nvPr>
          </p:nvSpPr>
          <p:spPr>
            <a:xfrm>
              <a:off x="800100" y="2440493"/>
              <a:ext cx="1962150" cy="354394"/>
            </a:xfrm>
            <a:custGeom>
              <a:avLst/>
              <a:gdLst>
                <a:gd name="connsiteX0" fmla="*/ 98425 w 1803400"/>
                <a:gd name="connsiteY0" fmla="*/ 0 h 325721"/>
                <a:gd name="connsiteX1" fmla="*/ 148430 w 1803400"/>
                <a:gd name="connsiteY1" fmla="*/ 86217 h 325721"/>
                <a:gd name="connsiteX2" fmla="*/ 198437 w 1803400"/>
                <a:gd name="connsiteY2" fmla="*/ 0 h 325721"/>
                <a:gd name="connsiteX3" fmla="*/ 248442 w 1803400"/>
                <a:gd name="connsiteY3" fmla="*/ 86217 h 325721"/>
                <a:gd name="connsiteX4" fmla="*/ 298449 w 1803400"/>
                <a:gd name="connsiteY4" fmla="*/ 0 h 325721"/>
                <a:gd name="connsiteX5" fmla="*/ 348454 w 1803400"/>
                <a:gd name="connsiteY5" fmla="*/ 86217 h 325721"/>
                <a:gd name="connsiteX6" fmla="*/ 398461 w 1803400"/>
                <a:gd name="connsiteY6" fmla="*/ 0 h 325721"/>
                <a:gd name="connsiteX7" fmla="*/ 448466 w 1803400"/>
                <a:gd name="connsiteY7" fmla="*/ 86217 h 325721"/>
                <a:gd name="connsiteX8" fmla="*/ 498473 w 1803400"/>
                <a:gd name="connsiteY8" fmla="*/ 0 h 325721"/>
                <a:gd name="connsiteX9" fmla="*/ 548478 w 1803400"/>
                <a:gd name="connsiteY9" fmla="*/ 86217 h 325721"/>
                <a:gd name="connsiteX10" fmla="*/ 598485 w 1803400"/>
                <a:gd name="connsiteY10" fmla="*/ 0 h 325721"/>
                <a:gd name="connsiteX11" fmla="*/ 648490 w 1803400"/>
                <a:gd name="connsiteY11" fmla="*/ 86217 h 325721"/>
                <a:gd name="connsiteX12" fmla="*/ 698497 w 1803400"/>
                <a:gd name="connsiteY12" fmla="*/ 0 h 325721"/>
                <a:gd name="connsiteX13" fmla="*/ 748502 w 1803400"/>
                <a:gd name="connsiteY13" fmla="*/ 86217 h 325721"/>
                <a:gd name="connsiteX14" fmla="*/ 798509 w 1803400"/>
                <a:gd name="connsiteY14" fmla="*/ 0 h 325721"/>
                <a:gd name="connsiteX15" fmla="*/ 848514 w 1803400"/>
                <a:gd name="connsiteY15" fmla="*/ 86217 h 325721"/>
                <a:gd name="connsiteX16" fmla="*/ 898521 w 1803400"/>
                <a:gd name="connsiteY16" fmla="*/ 0 h 325721"/>
                <a:gd name="connsiteX17" fmla="*/ 948526 w 1803400"/>
                <a:gd name="connsiteY17" fmla="*/ 86217 h 325721"/>
                <a:gd name="connsiteX18" fmla="*/ 998533 w 1803400"/>
                <a:gd name="connsiteY18" fmla="*/ 0 h 325721"/>
                <a:gd name="connsiteX19" fmla="*/ 1048538 w 1803400"/>
                <a:gd name="connsiteY19" fmla="*/ 86217 h 325721"/>
                <a:gd name="connsiteX20" fmla="*/ 1098545 w 1803400"/>
                <a:gd name="connsiteY20" fmla="*/ 0 h 325721"/>
                <a:gd name="connsiteX21" fmla="*/ 1148550 w 1803400"/>
                <a:gd name="connsiteY21" fmla="*/ 86217 h 325721"/>
                <a:gd name="connsiteX22" fmla="*/ 1198557 w 1803400"/>
                <a:gd name="connsiteY22" fmla="*/ 0 h 325721"/>
                <a:gd name="connsiteX23" fmla="*/ 1248562 w 1803400"/>
                <a:gd name="connsiteY23" fmla="*/ 86217 h 325721"/>
                <a:gd name="connsiteX24" fmla="*/ 1298569 w 1803400"/>
                <a:gd name="connsiteY24" fmla="*/ 0 h 325721"/>
                <a:gd name="connsiteX25" fmla="*/ 1348574 w 1803400"/>
                <a:gd name="connsiteY25" fmla="*/ 86217 h 325721"/>
                <a:gd name="connsiteX26" fmla="*/ 1398581 w 1803400"/>
                <a:gd name="connsiteY26" fmla="*/ 0 h 325721"/>
                <a:gd name="connsiteX27" fmla="*/ 1448586 w 1803400"/>
                <a:gd name="connsiteY27" fmla="*/ 86217 h 325721"/>
                <a:gd name="connsiteX28" fmla="*/ 1498593 w 1803400"/>
                <a:gd name="connsiteY28" fmla="*/ 0 h 325721"/>
                <a:gd name="connsiteX29" fmla="*/ 1548598 w 1803400"/>
                <a:gd name="connsiteY29" fmla="*/ 86217 h 325721"/>
                <a:gd name="connsiteX30" fmla="*/ 1598605 w 1803400"/>
                <a:gd name="connsiteY30" fmla="*/ 0 h 325721"/>
                <a:gd name="connsiteX31" fmla="*/ 1648610 w 1803400"/>
                <a:gd name="connsiteY31" fmla="*/ 86217 h 325721"/>
                <a:gd name="connsiteX32" fmla="*/ 1698617 w 1803400"/>
                <a:gd name="connsiteY32" fmla="*/ 0 h 325721"/>
                <a:gd name="connsiteX33" fmla="*/ 1748622 w 1803400"/>
                <a:gd name="connsiteY33" fmla="*/ 86217 h 325721"/>
                <a:gd name="connsiteX34" fmla="*/ 1798629 w 1803400"/>
                <a:gd name="connsiteY34" fmla="*/ 0 h 325721"/>
                <a:gd name="connsiteX35" fmla="*/ 1803400 w 1803400"/>
                <a:gd name="connsiteY35" fmla="*/ 8226 h 325721"/>
                <a:gd name="connsiteX36" fmla="*/ 1803400 w 1803400"/>
                <a:gd name="connsiteY36" fmla="*/ 89994 h 325721"/>
                <a:gd name="connsiteX37" fmla="*/ 1803400 w 1803400"/>
                <a:gd name="connsiteY37" fmla="*/ 325721 h 325721"/>
                <a:gd name="connsiteX38" fmla="*/ 0 w 1803400"/>
                <a:gd name="connsiteY38" fmla="*/ 325721 h 325721"/>
                <a:gd name="connsiteX39" fmla="*/ 0 w 1803400"/>
                <a:gd name="connsiteY39" fmla="*/ 89994 h 325721"/>
                <a:gd name="connsiteX40" fmla="*/ 0 w 1803400"/>
                <a:gd name="connsiteY40" fmla="*/ 2736 h 325721"/>
                <a:gd name="connsiteX41" fmla="*/ 48418 w 1803400"/>
                <a:gd name="connsiteY41" fmla="*/ 86217 h 32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03400" h="325721">
                  <a:moveTo>
                    <a:pt x="98425" y="0"/>
                  </a:moveTo>
                  <a:lnTo>
                    <a:pt x="148430" y="86217"/>
                  </a:lnTo>
                  <a:lnTo>
                    <a:pt x="198437" y="0"/>
                  </a:lnTo>
                  <a:lnTo>
                    <a:pt x="248442" y="86217"/>
                  </a:lnTo>
                  <a:lnTo>
                    <a:pt x="298449" y="0"/>
                  </a:lnTo>
                  <a:lnTo>
                    <a:pt x="348454" y="86217"/>
                  </a:lnTo>
                  <a:lnTo>
                    <a:pt x="398461" y="0"/>
                  </a:lnTo>
                  <a:lnTo>
                    <a:pt x="448466" y="86217"/>
                  </a:lnTo>
                  <a:lnTo>
                    <a:pt x="498473" y="0"/>
                  </a:lnTo>
                  <a:lnTo>
                    <a:pt x="548478" y="86217"/>
                  </a:lnTo>
                  <a:lnTo>
                    <a:pt x="598485" y="0"/>
                  </a:lnTo>
                  <a:lnTo>
                    <a:pt x="648490" y="86217"/>
                  </a:lnTo>
                  <a:lnTo>
                    <a:pt x="698497" y="0"/>
                  </a:lnTo>
                  <a:lnTo>
                    <a:pt x="748502" y="86217"/>
                  </a:lnTo>
                  <a:lnTo>
                    <a:pt x="798509" y="0"/>
                  </a:lnTo>
                  <a:lnTo>
                    <a:pt x="848514" y="86217"/>
                  </a:lnTo>
                  <a:lnTo>
                    <a:pt x="898521" y="0"/>
                  </a:lnTo>
                  <a:lnTo>
                    <a:pt x="948526" y="86217"/>
                  </a:lnTo>
                  <a:lnTo>
                    <a:pt x="998533" y="0"/>
                  </a:lnTo>
                  <a:lnTo>
                    <a:pt x="1048538" y="86217"/>
                  </a:lnTo>
                  <a:lnTo>
                    <a:pt x="1098545" y="0"/>
                  </a:lnTo>
                  <a:lnTo>
                    <a:pt x="1148550" y="86217"/>
                  </a:lnTo>
                  <a:lnTo>
                    <a:pt x="1198557" y="0"/>
                  </a:lnTo>
                  <a:lnTo>
                    <a:pt x="1248562" y="86217"/>
                  </a:lnTo>
                  <a:lnTo>
                    <a:pt x="1298569" y="0"/>
                  </a:lnTo>
                  <a:lnTo>
                    <a:pt x="1348574" y="86217"/>
                  </a:lnTo>
                  <a:lnTo>
                    <a:pt x="1398581" y="0"/>
                  </a:lnTo>
                  <a:lnTo>
                    <a:pt x="1448586" y="86217"/>
                  </a:lnTo>
                  <a:lnTo>
                    <a:pt x="1498593" y="0"/>
                  </a:lnTo>
                  <a:lnTo>
                    <a:pt x="1548598" y="86217"/>
                  </a:lnTo>
                  <a:lnTo>
                    <a:pt x="1598605" y="0"/>
                  </a:lnTo>
                  <a:lnTo>
                    <a:pt x="1648610" y="86217"/>
                  </a:lnTo>
                  <a:lnTo>
                    <a:pt x="1698617" y="0"/>
                  </a:lnTo>
                  <a:lnTo>
                    <a:pt x="1748622" y="86217"/>
                  </a:lnTo>
                  <a:lnTo>
                    <a:pt x="1798629" y="0"/>
                  </a:lnTo>
                  <a:lnTo>
                    <a:pt x="1803400" y="8226"/>
                  </a:lnTo>
                  <a:lnTo>
                    <a:pt x="1803400" y="89994"/>
                  </a:lnTo>
                  <a:lnTo>
                    <a:pt x="1803400" y="325721"/>
                  </a:lnTo>
                  <a:lnTo>
                    <a:pt x="0" y="325721"/>
                  </a:lnTo>
                  <a:lnTo>
                    <a:pt x="0" y="89994"/>
                  </a:lnTo>
                  <a:lnTo>
                    <a:pt x="0" y="2736"/>
                  </a:lnTo>
                  <a:lnTo>
                    <a:pt x="48418" y="86217"/>
                  </a:lnTo>
                  <a:close/>
                </a:path>
              </a:pathLst>
            </a:custGeom>
            <a:solidFill>
              <a:srgbClr val="2C89CE">
                <a:lumMod val="20000"/>
                <a:lumOff val="80000"/>
              </a:srgbClr>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tlCol="0" anchor="ctr">
              <a:normAutofit fontScale="90000"/>
            </a:bodyPr>
            <a:lstStyle/>
            <a:p>
              <a:pPr algn="ctr"/>
              <a:r>
                <a:rPr lang="en-US" altLang="zh-CN" dirty="0">
                  <a:solidFill>
                    <a:srgbClr val="2C89CE"/>
                  </a:solidFill>
                  <a:latin typeface="Times New Roman" panose="02020603050405020304" pitchFamily="18" charset="0"/>
                  <a:cs typeface="Times New Roman" panose="02020603050405020304" pitchFamily="18" charset="0"/>
                </a:rPr>
                <a:t>A</a:t>
              </a:r>
              <a:endParaRPr lang="en-US" altLang="zh-CN" dirty="0">
                <a:solidFill>
                  <a:srgbClr val="2C89CE"/>
                </a:solidFill>
                <a:latin typeface="Times New Roman" panose="02020603050405020304" pitchFamily="18" charset="0"/>
                <a:cs typeface="Times New Roman" panose="02020603050405020304" pitchFamily="18" charset="0"/>
              </a:endParaRPr>
            </a:p>
          </p:txBody>
        </p:sp>
        <p:cxnSp>
          <p:nvCxnSpPr>
            <p:cNvPr id="37" name="直接连接符 36"/>
            <p:cNvCxnSpPr/>
            <p:nvPr>
              <p:custDataLst>
                <p:tags r:id="rId5"/>
              </p:custDataLst>
            </p:nvPr>
          </p:nvCxnSpPr>
          <p:spPr>
            <a:xfrm>
              <a:off x="1978870" y="2617690"/>
              <a:ext cx="783380" cy="0"/>
            </a:xfrm>
            <a:prstGeom prst="line">
              <a:avLst/>
            </a:prstGeom>
          </p:spPr>
          <p:style>
            <a:lnRef idx="1">
              <a:srgbClr val="2C89CE"/>
            </a:lnRef>
            <a:fillRef idx="0">
              <a:srgbClr val="2C89CE"/>
            </a:fillRef>
            <a:effectRef idx="0">
              <a:srgbClr val="2C89CE"/>
            </a:effectRef>
            <a:fontRef idx="minor">
              <a:srgbClr val="5F5F5F"/>
            </a:fontRef>
          </p:style>
        </p:cxnSp>
        <p:cxnSp>
          <p:nvCxnSpPr>
            <p:cNvPr id="38" name="直接连接符 37"/>
            <p:cNvCxnSpPr/>
            <p:nvPr>
              <p:custDataLst>
                <p:tags r:id="rId6"/>
              </p:custDataLst>
            </p:nvPr>
          </p:nvCxnSpPr>
          <p:spPr>
            <a:xfrm>
              <a:off x="800100" y="2617690"/>
              <a:ext cx="783380" cy="0"/>
            </a:xfrm>
            <a:prstGeom prst="line">
              <a:avLst/>
            </a:prstGeom>
          </p:spPr>
          <p:style>
            <a:lnRef idx="1">
              <a:srgbClr val="2C89CE"/>
            </a:lnRef>
            <a:fillRef idx="0">
              <a:srgbClr val="2C89CE"/>
            </a:fillRef>
            <a:effectRef idx="0">
              <a:srgbClr val="2C89CE"/>
            </a:effectRef>
            <a:fontRef idx="minor">
              <a:srgbClr val="5F5F5F"/>
            </a:fontRef>
          </p:style>
        </p:cxnSp>
      </p:grpSp>
      <p:grpSp>
        <p:nvGrpSpPr>
          <p:cNvPr id="40" name="组合 39"/>
          <p:cNvGrpSpPr/>
          <p:nvPr>
            <p:custDataLst>
              <p:tags r:id="rId7"/>
            </p:custDataLst>
          </p:nvPr>
        </p:nvGrpSpPr>
        <p:grpSpPr>
          <a:xfrm>
            <a:off x="6544945" y="2117144"/>
            <a:ext cx="1962150" cy="2221428"/>
            <a:chOff x="800100" y="573459"/>
            <a:chExt cx="1962150" cy="2221428"/>
          </a:xfrm>
        </p:grpSpPr>
        <p:sp>
          <p:nvSpPr>
            <p:cNvPr id="41" name="矩形 40"/>
            <p:cNvSpPr/>
            <p:nvPr>
              <p:custDataLst>
                <p:tags r:id="rId8"/>
              </p:custDataLst>
            </p:nvPr>
          </p:nvSpPr>
          <p:spPr>
            <a:xfrm>
              <a:off x="800100" y="573459"/>
              <a:ext cx="1962150" cy="1958696"/>
            </a:xfrm>
            <a:prstGeom prst="rect">
              <a:avLst/>
            </a:prstGeom>
            <a:solidFill>
              <a:srgbClr val="2C89CE"/>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ot="0" spcFirstLastPara="0" vertOverflow="overflow" horzOverflow="overflow" vert="horz" wrap="square" lIns="91440" tIns="45720" rIns="91440" bIns="72000" numCol="1" spcCol="0" rtlCol="0" fromWordArt="0" anchor="ctr" anchorCtr="0" forceAA="0" compatLnSpc="1">
              <a:normAutofit/>
            </a:bodyPr>
            <a:lstStyle/>
            <a:p>
              <a:pPr algn="ctr">
                <a:lnSpc>
                  <a:spcPct val="150000"/>
                </a:lnSpc>
              </a:pPr>
              <a:endParaRPr lang="zh-CN" altLang="en-US" dirty="0">
                <a:solidFill>
                  <a:sysClr val="window" lastClr="FFFFFF"/>
                </a:solidFill>
                <a:latin typeface="Times New Roman" panose="02020603050405020304" pitchFamily="18" charset="0"/>
                <a:cs typeface="Times New Roman" panose="02020603050405020304" pitchFamily="18" charset="0"/>
              </a:endParaRPr>
            </a:p>
          </p:txBody>
        </p:sp>
        <p:sp>
          <p:nvSpPr>
            <p:cNvPr id="42" name="任意多边形 41"/>
            <p:cNvSpPr/>
            <p:nvPr>
              <p:custDataLst>
                <p:tags r:id="rId9"/>
              </p:custDataLst>
            </p:nvPr>
          </p:nvSpPr>
          <p:spPr>
            <a:xfrm>
              <a:off x="800100" y="2440493"/>
              <a:ext cx="1962150" cy="354394"/>
            </a:xfrm>
            <a:custGeom>
              <a:avLst/>
              <a:gdLst>
                <a:gd name="connsiteX0" fmla="*/ 98425 w 1803400"/>
                <a:gd name="connsiteY0" fmla="*/ 0 h 325721"/>
                <a:gd name="connsiteX1" fmla="*/ 148430 w 1803400"/>
                <a:gd name="connsiteY1" fmla="*/ 86217 h 325721"/>
                <a:gd name="connsiteX2" fmla="*/ 198437 w 1803400"/>
                <a:gd name="connsiteY2" fmla="*/ 0 h 325721"/>
                <a:gd name="connsiteX3" fmla="*/ 248442 w 1803400"/>
                <a:gd name="connsiteY3" fmla="*/ 86217 h 325721"/>
                <a:gd name="connsiteX4" fmla="*/ 298449 w 1803400"/>
                <a:gd name="connsiteY4" fmla="*/ 0 h 325721"/>
                <a:gd name="connsiteX5" fmla="*/ 348454 w 1803400"/>
                <a:gd name="connsiteY5" fmla="*/ 86217 h 325721"/>
                <a:gd name="connsiteX6" fmla="*/ 398461 w 1803400"/>
                <a:gd name="connsiteY6" fmla="*/ 0 h 325721"/>
                <a:gd name="connsiteX7" fmla="*/ 448466 w 1803400"/>
                <a:gd name="connsiteY7" fmla="*/ 86217 h 325721"/>
                <a:gd name="connsiteX8" fmla="*/ 498473 w 1803400"/>
                <a:gd name="connsiteY8" fmla="*/ 0 h 325721"/>
                <a:gd name="connsiteX9" fmla="*/ 548478 w 1803400"/>
                <a:gd name="connsiteY9" fmla="*/ 86217 h 325721"/>
                <a:gd name="connsiteX10" fmla="*/ 598485 w 1803400"/>
                <a:gd name="connsiteY10" fmla="*/ 0 h 325721"/>
                <a:gd name="connsiteX11" fmla="*/ 648490 w 1803400"/>
                <a:gd name="connsiteY11" fmla="*/ 86217 h 325721"/>
                <a:gd name="connsiteX12" fmla="*/ 698497 w 1803400"/>
                <a:gd name="connsiteY12" fmla="*/ 0 h 325721"/>
                <a:gd name="connsiteX13" fmla="*/ 748502 w 1803400"/>
                <a:gd name="connsiteY13" fmla="*/ 86217 h 325721"/>
                <a:gd name="connsiteX14" fmla="*/ 798509 w 1803400"/>
                <a:gd name="connsiteY14" fmla="*/ 0 h 325721"/>
                <a:gd name="connsiteX15" fmla="*/ 848514 w 1803400"/>
                <a:gd name="connsiteY15" fmla="*/ 86217 h 325721"/>
                <a:gd name="connsiteX16" fmla="*/ 898521 w 1803400"/>
                <a:gd name="connsiteY16" fmla="*/ 0 h 325721"/>
                <a:gd name="connsiteX17" fmla="*/ 948526 w 1803400"/>
                <a:gd name="connsiteY17" fmla="*/ 86217 h 325721"/>
                <a:gd name="connsiteX18" fmla="*/ 998533 w 1803400"/>
                <a:gd name="connsiteY18" fmla="*/ 0 h 325721"/>
                <a:gd name="connsiteX19" fmla="*/ 1048538 w 1803400"/>
                <a:gd name="connsiteY19" fmla="*/ 86217 h 325721"/>
                <a:gd name="connsiteX20" fmla="*/ 1098545 w 1803400"/>
                <a:gd name="connsiteY20" fmla="*/ 0 h 325721"/>
                <a:gd name="connsiteX21" fmla="*/ 1148550 w 1803400"/>
                <a:gd name="connsiteY21" fmla="*/ 86217 h 325721"/>
                <a:gd name="connsiteX22" fmla="*/ 1198557 w 1803400"/>
                <a:gd name="connsiteY22" fmla="*/ 0 h 325721"/>
                <a:gd name="connsiteX23" fmla="*/ 1248562 w 1803400"/>
                <a:gd name="connsiteY23" fmla="*/ 86217 h 325721"/>
                <a:gd name="connsiteX24" fmla="*/ 1298569 w 1803400"/>
                <a:gd name="connsiteY24" fmla="*/ 0 h 325721"/>
                <a:gd name="connsiteX25" fmla="*/ 1348574 w 1803400"/>
                <a:gd name="connsiteY25" fmla="*/ 86217 h 325721"/>
                <a:gd name="connsiteX26" fmla="*/ 1398581 w 1803400"/>
                <a:gd name="connsiteY26" fmla="*/ 0 h 325721"/>
                <a:gd name="connsiteX27" fmla="*/ 1448586 w 1803400"/>
                <a:gd name="connsiteY27" fmla="*/ 86217 h 325721"/>
                <a:gd name="connsiteX28" fmla="*/ 1498593 w 1803400"/>
                <a:gd name="connsiteY28" fmla="*/ 0 h 325721"/>
                <a:gd name="connsiteX29" fmla="*/ 1548598 w 1803400"/>
                <a:gd name="connsiteY29" fmla="*/ 86217 h 325721"/>
                <a:gd name="connsiteX30" fmla="*/ 1598605 w 1803400"/>
                <a:gd name="connsiteY30" fmla="*/ 0 h 325721"/>
                <a:gd name="connsiteX31" fmla="*/ 1648610 w 1803400"/>
                <a:gd name="connsiteY31" fmla="*/ 86217 h 325721"/>
                <a:gd name="connsiteX32" fmla="*/ 1698617 w 1803400"/>
                <a:gd name="connsiteY32" fmla="*/ 0 h 325721"/>
                <a:gd name="connsiteX33" fmla="*/ 1748622 w 1803400"/>
                <a:gd name="connsiteY33" fmla="*/ 86217 h 325721"/>
                <a:gd name="connsiteX34" fmla="*/ 1798629 w 1803400"/>
                <a:gd name="connsiteY34" fmla="*/ 0 h 325721"/>
                <a:gd name="connsiteX35" fmla="*/ 1803400 w 1803400"/>
                <a:gd name="connsiteY35" fmla="*/ 8226 h 325721"/>
                <a:gd name="connsiteX36" fmla="*/ 1803400 w 1803400"/>
                <a:gd name="connsiteY36" fmla="*/ 89994 h 325721"/>
                <a:gd name="connsiteX37" fmla="*/ 1803400 w 1803400"/>
                <a:gd name="connsiteY37" fmla="*/ 325721 h 325721"/>
                <a:gd name="connsiteX38" fmla="*/ 0 w 1803400"/>
                <a:gd name="connsiteY38" fmla="*/ 325721 h 325721"/>
                <a:gd name="connsiteX39" fmla="*/ 0 w 1803400"/>
                <a:gd name="connsiteY39" fmla="*/ 89994 h 325721"/>
                <a:gd name="connsiteX40" fmla="*/ 0 w 1803400"/>
                <a:gd name="connsiteY40" fmla="*/ 2736 h 325721"/>
                <a:gd name="connsiteX41" fmla="*/ 48418 w 1803400"/>
                <a:gd name="connsiteY41" fmla="*/ 86217 h 32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03400" h="325721">
                  <a:moveTo>
                    <a:pt x="98425" y="0"/>
                  </a:moveTo>
                  <a:lnTo>
                    <a:pt x="148430" y="86217"/>
                  </a:lnTo>
                  <a:lnTo>
                    <a:pt x="198437" y="0"/>
                  </a:lnTo>
                  <a:lnTo>
                    <a:pt x="248442" y="86217"/>
                  </a:lnTo>
                  <a:lnTo>
                    <a:pt x="298449" y="0"/>
                  </a:lnTo>
                  <a:lnTo>
                    <a:pt x="348454" y="86217"/>
                  </a:lnTo>
                  <a:lnTo>
                    <a:pt x="398461" y="0"/>
                  </a:lnTo>
                  <a:lnTo>
                    <a:pt x="448466" y="86217"/>
                  </a:lnTo>
                  <a:lnTo>
                    <a:pt x="498473" y="0"/>
                  </a:lnTo>
                  <a:lnTo>
                    <a:pt x="548478" y="86217"/>
                  </a:lnTo>
                  <a:lnTo>
                    <a:pt x="598485" y="0"/>
                  </a:lnTo>
                  <a:lnTo>
                    <a:pt x="648490" y="86217"/>
                  </a:lnTo>
                  <a:lnTo>
                    <a:pt x="698497" y="0"/>
                  </a:lnTo>
                  <a:lnTo>
                    <a:pt x="748502" y="86217"/>
                  </a:lnTo>
                  <a:lnTo>
                    <a:pt x="798509" y="0"/>
                  </a:lnTo>
                  <a:lnTo>
                    <a:pt x="848514" y="86217"/>
                  </a:lnTo>
                  <a:lnTo>
                    <a:pt x="898521" y="0"/>
                  </a:lnTo>
                  <a:lnTo>
                    <a:pt x="948526" y="86217"/>
                  </a:lnTo>
                  <a:lnTo>
                    <a:pt x="998533" y="0"/>
                  </a:lnTo>
                  <a:lnTo>
                    <a:pt x="1048538" y="86217"/>
                  </a:lnTo>
                  <a:lnTo>
                    <a:pt x="1098545" y="0"/>
                  </a:lnTo>
                  <a:lnTo>
                    <a:pt x="1148550" y="86217"/>
                  </a:lnTo>
                  <a:lnTo>
                    <a:pt x="1198557" y="0"/>
                  </a:lnTo>
                  <a:lnTo>
                    <a:pt x="1248562" y="86217"/>
                  </a:lnTo>
                  <a:lnTo>
                    <a:pt x="1298569" y="0"/>
                  </a:lnTo>
                  <a:lnTo>
                    <a:pt x="1348574" y="86217"/>
                  </a:lnTo>
                  <a:lnTo>
                    <a:pt x="1398581" y="0"/>
                  </a:lnTo>
                  <a:lnTo>
                    <a:pt x="1448586" y="86217"/>
                  </a:lnTo>
                  <a:lnTo>
                    <a:pt x="1498593" y="0"/>
                  </a:lnTo>
                  <a:lnTo>
                    <a:pt x="1548598" y="86217"/>
                  </a:lnTo>
                  <a:lnTo>
                    <a:pt x="1598605" y="0"/>
                  </a:lnTo>
                  <a:lnTo>
                    <a:pt x="1648610" y="86217"/>
                  </a:lnTo>
                  <a:lnTo>
                    <a:pt x="1698617" y="0"/>
                  </a:lnTo>
                  <a:lnTo>
                    <a:pt x="1748622" y="86217"/>
                  </a:lnTo>
                  <a:lnTo>
                    <a:pt x="1798629" y="0"/>
                  </a:lnTo>
                  <a:lnTo>
                    <a:pt x="1803400" y="8226"/>
                  </a:lnTo>
                  <a:lnTo>
                    <a:pt x="1803400" y="89994"/>
                  </a:lnTo>
                  <a:lnTo>
                    <a:pt x="1803400" y="325721"/>
                  </a:lnTo>
                  <a:lnTo>
                    <a:pt x="0" y="325721"/>
                  </a:lnTo>
                  <a:lnTo>
                    <a:pt x="0" y="89994"/>
                  </a:lnTo>
                  <a:lnTo>
                    <a:pt x="0" y="2736"/>
                  </a:lnTo>
                  <a:lnTo>
                    <a:pt x="48418" y="86217"/>
                  </a:lnTo>
                  <a:close/>
                </a:path>
              </a:pathLst>
            </a:custGeom>
            <a:solidFill>
              <a:srgbClr val="2C89CE">
                <a:lumMod val="20000"/>
                <a:lumOff val="80000"/>
              </a:srgbClr>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tlCol="0" anchor="ctr">
              <a:normAutofit fontScale="90000"/>
            </a:bodyPr>
            <a:lstStyle/>
            <a:p>
              <a:pPr algn="ctr"/>
              <a:r>
                <a:rPr lang="en-US" altLang="zh-CN" dirty="0">
                  <a:solidFill>
                    <a:srgbClr val="2C89CE"/>
                  </a:solidFill>
                  <a:latin typeface="Times New Roman" panose="02020603050405020304" pitchFamily="18" charset="0"/>
                  <a:cs typeface="Times New Roman" panose="02020603050405020304" pitchFamily="18" charset="0"/>
                </a:rPr>
                <a:t>B</a:t>
              </a:r>
              <a:endParaRPr lang="en-US" altLang="zh-CN" dirty="0">
                <a:solidFill>
                  <a:srgbClr val="2C89CE"/>
                </a:solidFill>
                <a:latin typeface="Times New Roman" panose="02020603050405020304" pitchFamily="18" charset="0"/>
                <a:cs typeface="Times New Roman" panose="02020603050405020304" pitchFamily="18" charset="0"/>
              </a:endParaRPr>
            </a:p>
          </p:txBody>
        </p:sp>
        <p:cxnSp>
          <p:nvCxnSpPr>
            <p:cNvPr id="43" name="直接连接符 42"/>
            <p:cNvCxnSpPr/>
            <p:nvPr>
              <p:custDataLst>
                <p:tags r:id="rId10"/>
              </p:custDataLst>
            </p:nvPr>
          </p:nvCxnSpPr>
          <p:spPr>
            <a:xfrm>
              <a:off x="1978870" y="2617690"/>
              <a:ext cx="783380" cy="0"/>
            </a:xfrm>
            <a:prstGeom prst="line">
              <a:avLst/>
            </a:prstGeom>
          </p:spPr>
          <p:style>
            <a:lnRef idx="1">
              <a:srgbClr val="2C89CE"/>
            </a:lnRef>
            <a:fillRef idx="0">
              <a:srgbClr val="2C89CE"/>
            </a:fillRef>
            <a:effectRef idx="0">
              <a:srgbClr val="2C89CE"/>
            </a:effectRef>
            <a:fontRef idx="minor">
              <a:srgbClr val="5F5F5F"/>
            </a:fontRef>
          </p:style>
        </p:cxnSp>
        <p:cxnSp>
          <p:nvCxnSpPr>
            <p:cNvPr id="44" name="直接连接符 43"/>
            <p:cNvCxnSpPr/>
            <p:nvPr>
              <p:custDataLst>
                <p:tags r:id="rId11"/>
              </p:custDataLst>
            </p:nvPr>
          </p:nvCxnSpPr>
          <p:spPr>
            <a:xfrm>
              <a:off x="800100" y="2617690"/>
              <a:ext cx="783380" cy="0"/>
            </a:xfrm>
            <a:prstGeom prst="line">
              <a:avLst/>
            </a:prstGeom>
          </p:spPr>
          <p:style>
            <a:lnRef idx="1">
              <a:srgbClr val="2C89CE"/>
            </a:lnRef>
            <a:fillRef idx="0">
              <a:srgbClr val="2C89CE"/>
            </a:fillRef>
            <a:effectRef idx="0">
              <a:srgbClr val="2C89CE"/>
            </a:effectRef>
            <a:fontRef idx="minor">
              <a:srgbClr val="5F5F5F"/>
            </a:fontRef>
          </p:style>
        </p:cxnSp>
      </p:grpSp>
      <p:sp>
        <p:nvSpPr>
          <p:cNvPr id="18" name="文本框 17"/>
          <p:cNvSpPr txBox="1"/>
          <p:nvPr>
            <p:custDataLst>
              <p:tags r:id="rId12"/>
            </p:custDataLst>
          </p:nvPr>
        </p:nvSpPr>
        <p:spPr>
          <a:xfrm>
            <a:off x="3103245" y="2785110"/>
            <a:ext cx="1959610" cy="1045845"/>
          </a:xfrm>
          <a:prstGeom prst="rect">
            <a:avLst/>
          </a:prstGeom>
          <a:noFill/>
        </p:spPr>
        <p:txBody>
          <a:bodyPr wrap="square" rtlCol="0">
            <a:noAutofit/>
          </a:bodyPr>
          <a:lstStyle/>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步步为营策略</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9" name="文本框 18"/>
          <p:cNvSpPr txBox="1"/>
          <p:nvPr>
            <p:custDataLst>
              <p:tags r:id="rId13"/>
            </p:custDataLst>
          </p:nvPr>
        </p:nvSpPr>
        <p:spPr>
          <a:xfrm>
            <a:off x="6546215" y="2458085"/>
            <a:ext cx="1959610" cy="1045845"/>
          </a:xfrm>
          <a:prstGeom prst="rect">
            <a:avLst/>
          </a:prstGeom>
          <a:noFill/>
        </p:spPr>
        <p:txBody>
          <a:bodyPr wrap="square" rtlCol="0">
            <a:noAutofit/>
          </a:bodyPr>
          <a:lstStyle/>
          <a:p>
            <a:pPr algn="ctr">
              <a:lnSpc>
                <a:spcPct val="120000"/>
              </a:lnSpc>
              <a:buClrTx/>
              <a:buSzTx/>
              <a:buFontTx/>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改变资源的利用方式或情境</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0" name="文本框 19"/>
          <p:cNvSpPr txBox="1"/>
          <p:nvPr>
            <p:custDataLst>
              <p:tags r:id="rId14"/>
            </p:custDataLst>
          </p:nvPr>
        </p:nvSpPr>
        <p:spPr>
          <a:xfrm>
            <a:off x="9973945" y="2785110"/>
            <a:ext cx="1959610" cy="1045845"/>
          </a:xfrm>
          <a:prstGeom prst="rect">
            <a:avLst/>
          </a:prstGeom>
          <a:noFill/>
        </p:spPr>
        <p:txBody>
          <a:bodyPr wrap="square" rtlCol="0">
            <a:noAutofit/>
          </a:bodyPr>
          <a:lstStyle/>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问题导向发现机会</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4" name="文本框 13"/>
          <p:cNvSpPr txBox="1"/>
          <p:nvPr>
            <p:custDataLst>
              <p:tags r:id="rId15"/>
            </p:custDataLst>
          </p:nvPr>
        </p:nvSpPr>
        <p:spPr>
          <a:xfrm>
            <a:off x="12875895" y="2785110"/>
            <a:ext cx="1959610" cy="1045845"/>
          </a:xfrm>
          <a:prstGeom prst="rect">
            <a:avLst/>
          </a:prstGeom>
          <a:noFill/>
        </p:spPr>
        <p:txBody>
          <a:bodyPr wrap="square" rtlCol="0">
            <a:noAutofit/>
          </a:bodyPr>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创新变革获得机会</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 name="文本框 1"/>
          <p:cNvSpPr txBox="1"/>
          <p:nvPr/>
        </p:nvSpPr>
        <p:spPr>
          <a:xfrm>
            <a:off x="535940" y="598170"/>
            <a:ext cx="5064125" cy="521970"/>
          </a:xfrm>
          <a:prstGeom prst="rect">
            <a:avLst/>
          </a:prstGeom>
          <a:noFill/>
        </p:spPr>
        <p:txBody>
          <a:bodyPr wrap="square" rtlCol="0">
            <a:spAutoFit/>
          </a:bodyPr>
          <a:p>
            <a:r>
              <a:rPr lang="zh-CN" altLang="en-US" sz="2800" b="1">
                <a:solidFill>
                  <a:srgbClr val="00B0F0"/>
                </a:solidFill>
                <a:sym typeface="+mn-ea"/>
              </a:rPr>
              <a:t>四、创业资源的创造性利用</a:t>
            </a:r>
            <a:endParaRPr lang="zh-CN" altLang="en-US" sz="2800" b="1">
              <a:solidFill>
                <a:srgbClr val="00B0F0"/>
              </a:solidFill>
              <a:sym typeface="+mn-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13" name="图片 12"/>
          <p:cNvPicPr>
            <a:picLocks noChangeAspect="1"/>
          </p:cNvPicPr>
          <p:nvPr/>
        </p:nvPicPr>
        <p:blipFill>
          <a:blip r:embed="rId2"/>
          <a:stretch>
            <a:fillRect/>
          </a:stretch>
        </p:blipFill>
        <p:spPr>
          <a:xfrm>
            <a:off x="2540" y="2322830"/>
            <a:ext cx="12190095" cy="4535805"/>
          </a:xfrm>
          <a:prstGeom prst="rect">
            <a:avLst/>
          </a:prstGeom>
        </p:spPr>
      </p:pic>
      <p:sp>
        <p:nvSpPr>
          <p:cNvPr id="2" name="文本框 1"/>
          <p:cNvSpPr txBox="1"/>
          <p:nvPr/>
        </p:nvSpPr>
        <p:spPr>
          <a:xfrm>
            <a:off x="701040" y="200025"/>
            <a:ext cx="10956925" cy="2122805"/>
          </a:xfrm>
          <a:prstGeom prst="rect">
            <a:avLst/>
          </a:prstGeom>
          <a:noFill/>
        </p:spPr>
        <p:txBody>
          <a:bodyPr wrap="square" rtlCol="0">
            <a:spAutoFit/>
          </a:bodyPr>
          <a:lstStyle/>
          <a:p>
            <a:pPr algn="l">
              <a:lnSpc>
                <a:spcPct val="150000"/>
              </a:lnSpc>
            </a:pPr>
            <a:r>
              <a:rPr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rPr>
              <a:t>项目</a:t>
            </a:r>
            <a:r>
              <a:rPr lang="zh-CN"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rPr>
              <a:t>五</a:t>
            </a:r>
            <a:r>
              <a:rPr lang="en-US" altLang="zh-CN"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rPr>
              <a:t>			</a:t>
            </a:r>
            <a:r>
              <a:rPr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rPr>
              <a:t>为有源头活水来</a:t>
            </a:r>
            <a:endParaRPr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endParaRPr>
          </a:p>
          <a:p>
            <a:pPr algn="r">
              <a:lnSpc>
                <a:spcPct val="150000"/>
              </a:lnSpc>
            </a:pPr>
            <a:r>
              <a:rPr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rPr>
              <a:t> ——创业资源与创业融资</a:t>
            </a:r>
            <a:endParaRPr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endParaRPr>
          </a:p>
        </p:txBody>
      </p:sp>
      <p:cxnSp>
        <p:nvCxnSpPr>
          <p:cNvPr id="6" name="直接连接符 5"/>
          <p:cNvCxnSpPr/>
          <p:nvPr/>
        </p:nvCxnSpPr>
        <p:spPr>
          <a:xfrm flipH="1">
            <a:off x="-3810" y="2306955"/>
            <a:ext cx="12187555" cy="8890"/>
          </a:xfrm>
          <a:prstGeom prst="line">
            <a:avLst/>
          </a:prstGeom>
          <a:ln w="41275">
            <a:solidFill>
              <a:srgbClr val="DE833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par>
                                <p:cTn id="10" presetID="2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20" name="文本框 19"/>
          <p:cNvSpPr txBox="1"/>
          <p:nvPr>
            <p:custDataLst>
              <p:tags r:id="rId2"/>
            </p:custDataLst>
          </p:nvPr>
        </p:nvSpPr>
        <p:spPr>
          <a:xfrm>
            <a:off x="9973945" y="2785110"/>
            <a:ext cx="1959610" cy="1045845"/>
          </a:xfrm>
          <a:prstGeom prst="rect">
            <a:avLst/>
          </a:prstGeom>
          <a:noFill/>
        </p:spPr>
        <p:txBody>
          <a:bodyPr wrap="square" rtlCol="0">
            <a:noAutofit/>
          </a:bodyPr>
          <a:lstStyle/>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问题导向发现机会</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4" name="文本框 13"/>
          <p:cNvSpPr txBox="1"/>
          <p:nvPr>
            <p:custDataLst>
              <p:tags r:id="rId3"/>
            </p:custDataLst>
          </p:nvPr>
        </p:nvSpPr>
        <p:spPr>
          <a:xfrm>
            <a:off x="12875895" y="2785110"/>
            <a:ext cx="1959610" cy="1045845"/>
          </a:xfrm>
          <a:prstGeom prst="rect">
            <a:avLst/>
          </a:prstGeom>
          <a:noFill/>
        </p:spPr>
        <p:txBody>
          <a:bodyPr wrap="square" rtlCol="0">
            <a:noAutofit/>
          </a:bodyPr>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创新变革获得机会</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 name="文本框 6"/>
          <p:cNvSpPr txBox="1"/>
          <p:nvPr/>
        </p:nvSpPr>
        <p:spPr>
          <a:xfrm>
            <a:off x="438785" y="541655"/>
            <a:ext cx="11753215" cy="46037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1. 步步为营策略</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C9F754DE-2CAD-44b6-B708-469DEB6407EB-5" descr="C:/Users/12897/AppData/Local/Temp/wpp.NlYgkIwpp"/>
          <p:cNvPicPr>
            <a:picLocks noChangeAspect="1"/>
          </p:cNvPicPr>
          <p:nvPr/>
        </p:nvPicPr>
        <p:blipFill>
          <a:blip r:embed="rId4"/>
          <a:stretch>
            <a:fillRect/>
          </a:stretch>
        </p:blipFill>
        <p:spPr>
          <a:xfrm>
            <a:off x="913130" y="1121728"/>
            <a:ext cx="10365105" cy="461454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20" name="文本框 19"/>
          <p:cNvSpPr txBox="1"/>
          <p:nvPr>
            <p:custDataLst>
              <p:tags r:id="rId2"/>
            </p:custDataLst>
          </p:nvPr>
        </p:nvSpPr>
        <p:spPr>
          <a:xfrm>
            <a:off x="9973945" y="2785110"/>
            <a:ext cx="1959610" cy="1045845"/>
          </a:xfrm>
          <a:prstGeom prst="rect">
            <a:avLst/>
          </a:prstGeom>
          <a:noFill/>
        </p:spPr>
        <p:txBody>
          <a:bodyPr wrap="square" rtlCol="0">
            <a:noAutofit/>
          </a:bodyPr>
          <a:lstStyle/>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问题导向发现机会</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4" name="文本框 13"/>
          <p:cNvSpPr txBox="1"/>
          <p:nvPr>
            <p:custDataLst>
              <p:tags r:id="rId3"/>
            </p:custDataLst>
          </p:nvPr>
        </p:nvSpPr>
        <p:spPr>
          <a:xfrm>
            <a:off x="12875895" y="2785110"/>
            <a:ext cx="1959610" cy="1045845"/>
          </a:xfrm>
          <a:prstGeom prst="rect">
            <a:avLst/>
          </a:prstGeom>
          <a:noFill/>
        </p:spPr>
        <p:txBody>
          <a:bodyPr wrap="square" rtlCol="0">
            <a:noAutofit/>
          </a:bodyPr>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创新变革获得机会</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 name="文本框 6"/>
          <p:cNvSpPr txBox="1"/>
          <p:nvPr/>
        </p:nvSpPr>
        <p:spPr>
          <a:xfrm>
            <a:off x="438785" y="541655"/>
            <a:ext cx="11753215" cy="46037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2. 改变资源的利用方式或情境</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C9F754DE-2CAD-44b6-B708-469DEB6407EB-6" descr="C:/Users/12897/AppData/Local/Temp/wpp.WKjfoIwpp"/>
          <p:cNvPicPr>
            <a:picLocks noChangeAspect="1"/>
          </p:cNvPicPr>
          <p:nvPr/>
        </p:nvPicPr>
        <p:blipFill>
          <a:blip r:embed="rId4"/>
          <a:stretch>
            <a:fillRect/>
          </a:stretch>
        </p:blipFill>
        <p:spPr>
          <a:xfrm>
            <a:off x="913130" y="1664018"/>
            <a:ext cx="10365105" cy="352996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213995" y="857250"/>
            <a:ext cx="11829415" cy="5262245"/>
          </a:xfrm>
          <a:prstGeom prst="rect">
            <a:avLst/>
          </a:prstGeom>
          <a:noFill/>
        </p:spPr>
        <p:txBody>
          <a:bodyPr wrap="square" rtlCol="0">
            <a:spAutoFit/>
          </a:bodyPr>
          <a:lstStyle/>
          <a:p>
            <a:pPr algn="ctr">
              <a:lnSpc>
                <a:spcPct val="100000"/>
              </a:lnSpc>
            </a:pPr>
            <a:r>
              <a:rPr lang="en-US" altLang="zh-CN" sz="2400" b="1">
                <a:solidFill>
                  <a:srgbClr val="7030A0"/>
                </a:solidFill>
                <a:latin typeface="Times New Roman" panose="02020603050405020304" pitchFamily="18" charset="0"/>
                <a:ea typeface="宋体" panose="02010600030101010101" pitchFamily="2" charset="-122"/>
                <a:cs typeface="Times New Roman" panose="02020603050405020304" pitchFamily="18" charset="0"/>
              </a:rPr>
              <a:t>18</a:t>
            </a:r>
            <a:r>
              <a:rPr lang="en-US" altLang="zh-CN" sz="2400" b="1">
                <a:solidFill>
                  <a:srgbClr val="7030A0"/>
                </a:solidFill>
                <a:latin typeface="宋体" panose="02010600030101010101" pitchFamily="2" charset="-122"/>
                <a:ea typeface="宋体" panose="02010600030101010101" pitchFamily="2" charset="-122"/>
                <a:cs typeface="宋体" panose="02010600030101010101" pitchFamily="2" charset="-122"/>
              </a:rPr>
              <a:t>岁成都女孩张露丹的创业故事</a:t>
            </a:r>
            <a:endParaRPr lang="en-US" altLang="zh-CN" sz="2400" b="1">
              <a:solidFill>
                <a:srgbClr val="7030A0"/>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endParaRPr lang="en-US" altLang="zh-CN" sz="2400" b="1">
              <a:solidFill>
                <a:srgbClr val="7030A0"/>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olidFill>
                  <a:srgbClr val="FF0000"/>
                </a:solidFill>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成都女孩张露丹</a:t>
            </a:r>
            <a:r>
              <a:rPr lang="en-US" altLang="zh-CN" sz="2400">
                <a:latin typeface="Times New Roman" panose="02020603050405020304" pitchFamily="18" charset="0"/>
                <a:ea typeface="宋体" panose="02010600030101010101" pitchFamily="2" charset="-122"/>
                <a:cs typeface="Times New Roman" panose="02020603050405020304" pitchFamily="18" charset="0"/>
              </a:rPr>
              <a:t>18</a:t>
            </a:r>
            <a:r>
              <a:rPr lang="en-US" altLang="zh-CN" sz="2400">
                <a:latin typeface="宋体" panose="02010600030101010101" pitchFamily="2" charset="-122"/>
                <a:ea typeface="宋体" panose="02010600030101010101" pitchFamily="2" charset="-122"/>
                <a:cs typeface="宋体" panose="02010600030101010101" pitchFamily="2" charset="-122"/>
              </a:rPr>
              <a:t>岁就已经参与联合创立“成都初众科技公司”，并在短短一个月内获得三百万</a:t>
            </a:r>
            <a:r>
              <a:rPr lang="en-US" altLang="zh-CN" sz="240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a:latin typeface="宋体" panose="02010600030101010101" pitchFamily="2" charset="-122"/>
                <a:ea typeface="宋体" panose="02010600030101010101" pitchFamily="2" charset="-122"/>
                <a:cs typeface="宋体" panose="02010600030101010101" pitchFamily="2" charset="-122"/>
              </a:rPr>
              <a:t>轮融资。除此以外，第一届中美高中生国际商业对抗赛</a:t>
            </a:r>
            <a:r>
              <a:rPr lang="en-US" altLang="zh-CN" sz="2400">
                <a:latin typeface="Times New Roman" panose="02020603050405020304" pitchFamily="18" charset="0"/>
                <a:ea typeface="宋体" panose="02010600030101010101" pitchFamily="2" charset="-122"/>
                <a:cs typeface="Times New Roman" panose="02020603050405020304" pitchFamily="18" charset="0"/>
              </a:rPr>
              <a:t>Consumer</a:t>
            </a:r>
            <a:r>
              <a:rPr lang="en-US" altLang="zh-CN" sz="2400">
                <a:latin typeface="宋体" panose="02010600030101010101" pitchFamily="2" charset="-122"/>
                <a:ea typeface="宋体" panose="02010600030101010101" pitchFamily="2" charset="-122"/>
                <a:cs typeface="宋体" panose="02010600030101010101" pitchFamily="2" charset="-122"/>
              </a:rPr>
              <a:t>组冠军、第一届清华全国高中生商业联赛银奖、中国青年创新创业协会创始人、清华全国中学生商业联赛成都赛区主席等光环全部加持在这个高三女生的身上。在外人眼中，这是多么不可思议。可用张露丹自己的话来说，仅仅是“做了自己喜欢做的事”。</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olidFill>
                  <a:srgbClr val="FF0000"/>
                </a:solidFill>
                <a:sym typeface="+mn-ea"/>
              </a:rPr>
              <a:t>     </a:t>
            </a:r>
            <a:r>
              <a:rPr lang="en-US" altLang="zh-CN" sz="2400" b="1">
                <a:latin typeface="宋体" panose="02010600030101010101" pitchFamily="2" charset="-122"/>
                <a:ea typeface="宋体" panose="02010600030101010101" pitchFamily="2" charset="-122"/>
                <a:cs typeface="宋体" panose="02010600030101010101" pitchFamily="2" charset="-122"/>
              </a:rPr>
              <a:t>联合创立“成都初众科技公司”</a:t>
            </a:r>
            <a:endParaRPr lang="en-US" altLang="zh-CN" sz="2400" b="1">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olidFill>
                  <a:srgbClr val="FF0000"/>
                </a:solidFill>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张露丹说，自己的座右铭很多，但最喜欢的还是那句“不忘初心，方得始终”，“初众”的得名也因此多了这样一层含义：一是依靠大众，二是为大众服务，三是不忘初心，方得始终。据张露丹介绍，“成都初众科技公司”是一个集社群众筹和咨询策划为一体的平台，将联合四川本地近</a:t>
            </a:r>
            <a:r>
              <a:rPr lang="en-US" altLang="zh-CN" sz="2400">
                <a:latin typeface="Times New Roman" panose="02020603050405020304" pitchFamily="18" charset="0"/>
                <a:ea typeface="宋体" panose="02010600030101010101" pitchFamily="2" charset="-122"/>
                <a:cs typeface="Times New Roman" panose="02020603050405020304" pitchFamily="18" charset="0"/>
              </a:rPr>
              <a:t>300</a:t>
            </a:r>
            <a:r>
              <a:rPr lang="en-US" altLang="zh-CN" sz="2400">
                <a:latin typeface="宋体" panose="02010600030101010101" pitchFamily="2" charset="-122"/>
                <a:ea typeface="宋体" panose="02010600030101010101" pitchFamily="2" charset="-122"/>
                <a:cs typeface="宋体" panose="02010600030101010101" pitchFamily="2" charset="-122"/>
              </a:rPr>
              <a:t>家餐饮娱乐公司、婚庆公司、月子中心、私立医院、食品基地等开展会员制服务，主要分为项目众筹、平台建设、组织文化交流活动、商务咨询、企业管理及策划、慈善援助、法务咨询等板块，公司设立在环球中心，还在装修阶</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bldLst>
      <p:bldP spid="5" grpId="1" animBg="1"/>
      <p:bldP spid="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184150" y="1303655"/>
            <a:ext cx="11829415" cy="4892675"/>
          </a:xfrm>
          <a:prstGeom prst="rect">
            <a:avLst/>
          </a:prstGeom>
          <a:noFill/>
        </p:spPr>
        <p:txBody>
          <a:bodyPr wrap="square" rtlCol="0">
            <a:spAutoFit/>
          </a:bodyPr>
          <a:lstStyle/>
          <a:p>
            <a:pPr algn="l">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段。“目前核心团队有</a:t>
            </a:r>
            <a:r>
              <a:rPr lang="en-US" altLang="zh-CN" sz="2400">
                <a:latin typeface="Times New Roman" panose="02020603050405020304" pitchFamily="18" charset="0"/>
                <a:ea typeface="宋体" panose="02010600030101010101" pitchFamily="2" charset="-122"/>
                <a:cs typeface="Times New Roman" panose="02020603050405020304" pitchFamily="18" charset="0"/>
              </a:rPr>
              <a:t>9</a:t>
            </a:r>
            <a:r>
              <a:rPr lang="en-US" altLang="zh-CN" sz="2400">
                <a:latin typeface="宋体" panose="02010600030101010101" pitchFamily="2" charset="-122"/>
                <a:ea typeface="宋体" panose="02010600030101010101" pitchFamily="2" charset="-122"/>
                <a:cs typeface="宋体" panose="02010600030101010101" pitchFamily="2" charset="-122"/>
              </a:rPr>
              <a:t>个人，平均年龄在</a:t>
            </a:r>
            <a:r>
              <a:rPr lang="en-US" altLang="zh-CN" sz="2400">
                <a:latin typeface="Times New Roman" panose="02020603050405020304" pitchFamily="18" charset="0"/>
                <a:ea typeface="宋体" panose="02010600030101010101" pitchFamily="2" charset="-122"/>
                <a:cs typeface="Times New Roman" panose="02020603050405020304" pitchFamily="18" charset="0"/>
              </a:rPr>
              <a:t>25</a:t>
            </a:r>
            <a:r>
              <a:rPr lang="en-US" altLang="zh-CN" sz="2400">
                <a:latin typeface="宋体" panose="02010600030101010101" pitchFamily="2" charset="-122"/>
                <a:ea typeface="宋体" panose="02010600030101010101" pitchFamily="2" charset="-122"/>
                <a:cs typeface="宋体" panose="02010600030101010101" pitchFamily="2" charset="-122"/>
              </a:rPr>
              <a:t>岁左右，团队除了我之外都是‘老司机’，都有好几年的创业和工作经验。大家一起齐心协力加上项目本身的优势，</a:t>
            </a:r>
            <a:r>
              <a:rPr lang="en-US" altLang="zh-CN" sz="240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a:latin typeface="宋体" panose="02010600030101010101" pitchFamily="2" charset="-122"/>
                <a:ea typeface="宋体" panose="02010600030101010101" pitchFamily="2" charset="-122"/>
                <a:cs typeface="宋体" panose="02010600030101010101" pitchFamily="2" charset="-122"/>
              </a:rPr>
              <a:t>轮拿到</a:t>
            </a:r>
            <a:r>
              <a:rPr lang="en-US" altLang="zh-CN" sz="2400">
                <a:latin typeface="Times New Roman" panose="02020603050405020304" pitchFamily="18" charset="0"/>
                <a:ea typeface="宋体" panose="02010600030101010101" pitchFamily="2" charset="-122"/>
                <a:cs typeface="Times New Roman" panose="02020603050405020304" pitchFamily="18" charset="0"/>
              </a:rPr>
              <a:t>300</a:t>
            </a:r>
            <a:r>
              <a:rPr lang="en-US" altLang="zh-CN" sz="2400">
                <a:latin typeface="宋体" panose="02010600030101010101" pitchFamily="2" charset="-122"/>
                <a:ea typeface="宋体" panose="02010600030101010101" pitchFamily="2" charset="-122"/>
                <a:cs typeface="宋体" panose="02010600030101010101" pitchFamily="2" charset="-122"/>
              </a:rPr>
              <a:t>万融资也是我们意料之中的事。”张露丹还透露，</a:t>
            </a:r>
            <a:r>
              <a:rPr lang="en-US" altLang="zh-CN" sz="2400">
                <a:latin typeface="Times New Roman" panose="02020603050405020304" pitchFamily="18" charset="0"/>
                <a:ea typeface="宋体" panose="02010600030101010101" pitchFamily="2" charset="-122"/>
                <a:cs typeface="Times New Roman" panose="02020603050405020304" pitchFamily="18" charset="0"/>
              </a:rPr>
              <a:t>B</a:t>
            </a:r>
            <a:r>
              <a:rPr lang="en-US" altLang="zh-CN" sz="2400">
                <a:latin typeface="宋体" panose="02010600030101010101" pitchFamily="2" charset="-122"/>
                <a:ea typeface="宋体" panose="02010600030101010101" pitchFamily="2" charset="-122"/>
                <a:cs typeface="宋体" panose="02010600030101010101" pitchFamily="2" charset="-122"/>
              </a:rPr>
              <a:t>轮融资预计将会有</a:t>
            </a:r>
            <a:r>
              <a:rPr lang="en-US" altLang="zh-CN" sz="2400">
                <a:latin typeface="Times New Roman" panose="02020603050405020304" pitchFamily="18" charset="0"/>
                <a:ea typeface="宋体" panose="02010600030101010101" pitchFamily="2" charset="-122"/>
                <a:cs typeface="Times New Roman" panose="02020603050405020304" pitchFamily="18" charset="0"/>
              </a:rPr>
              <a:t>2 000</a:t>
            </a:r>
            <a:r>
              <a:rPr lang="en-US" altLang="zh-CN" sz="2400">
                <a:latin typeface="宋体" panose="02010600030101010101" pitchFamily="2" charset="-122"/>
                <a:ea typeface="宋体" panose="02010600030101010101" pitchFamily="2" charset="-122"/>
                <a:cs typeface="宋体" panose="02010600030101010101" pitchFamily="2" charset="-122"/>
              </a:rPr>
              <a:t>万。</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olidFill>
                  <a:srgbClr val="FF0000"/>
                </a:solidFill>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“现在大多数</a:t>
            </a:r>
            <a:r>
              <a:rPr lang="en-US" altLang="zh-CN" sz="2400">
                <a:latin typeface="Times New Roman" panose="02020603050405020304" pitchFamily="18" charset="0"/>
                <a:ea typeface="宋体" panose="02010600030101010101" pitchFamily="2" charset="-122"/>
                <a:cs typeface="Times New Roman" panose="02020603050405020304" pitchFamily="18" charset="0"/>
              </a:rPr>
              <a:t>90</a:t>
            </a:r>
            <a:r>
              <a:rPr lang="en-US" altLang="zh-CN" sz="2400">
                <a:latin typeface="宋体" panose="02010600030101010101" pitchFamily="2" charset="-122"/>
                <a:ea typeface="宋体" panose="02010600030101010101" pitchFamily="2" charset="-122"/>
                <a:cs typeface="宋体" panose="02010600030101010101" pitchFamily="2" charset="-122"/>
              </a:rPr>
              <a:t>后创业者缺乏创业经验和人脉资源，在当下四处是‘坑’的社会，信任度也急剧降低，建立信任平台和信任体系尤为重要。”今年</a:t>
            </a:r>
            <a:r>
              <a:rPr lang="en-US" altLang="zh-CN" sz="2400">
                <a:latin typeface="Times New Roman" panose="02020603050405020304" pitchFamily="18" charset="0"/>
                <a:ea typeface="宋体" panose="02010600030101010101" pitchFamily="2" charset="-122"/>
                <a:cs typeface="Times New Roman" panose="02020603050405020304" pitchFamily="18" charset="0"/>
              </a:rPr>
              <a:t>3</a:t>
            </a:r>
            <a:r>
              <a:rPr lang="en-US" altLang="zh-CN" sz="2400">
                <a:latin typeface="宋体" panose="02010600030101010101" pitchFamily="2" charset="-122"/>
                <a:ea typeface="宋体" panose="02010600030101010101" pitchFamily="2" charset="-122"/>
                <a:cs typeface="宋体" panose="02010600030101010101" pitchFamily="2" charset="-122"/>
              </a:rPr>
              <a:t>月初，张露丹和合伙人在香港注册建立“中国青年创新创业协会”，会员当中有一部分是已经有经验的创业者，也有的是正准备创业的新手，这个协会将会和“成都初众科技公司”联合在一起，各路创业者可以相互交流经验，共享资源，建立一个经验分享平台，实现抱团创业。“我们的目标是打造成都市最大的社群。”张露丹说。</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olidFill>
                  <a:srgbClr val="FF0000"/>
                </a:solidFill>
                <a:sym typeface="+mn-ea"/>
              </a:rPr>
              <a:t>     </a:t>
            </a:r>
            <a:r>
              <a:rPr lang="en-US" altLang="zh-CN" sz="2400" b="1">
                <a:latin typeface="宋体" panose="02010600030101010101" pitchFamily="2" charset="-122"/>
                <a:ea typeface="宋体" panose="02010600030101010101" pitchFamily="2" charset="-122"/>
                <a:cs typeface="宋体" panose="02010600030101010101" pitchFamily="2" charset="-122"/>
              </a:rPr>
              <a:t>搜狗</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CEO</a:t>
            </a:r>
            <a:r>
              <a:rPr lang="en-US" altLang="zh-CN" sz="2400" b="1">
                <a:latin typeface="宋体" panose="02010600030101010101" pitchFamily="2" charset="-122"/>
                <a:ea typeface="宋体" panose="02010600030101010101" pitchFamily="2" charset="-122"/>
                <a:cs typeface="宋体" panose="02010600030101010101" pitchFamily="2" charset="-122"/>
              </a:rPr>
              <a:t>王小川和她亦师亦友</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olidFill>
                  <a:srgbClr val="FF0000"/>
                </a:solidFill>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“人脉”和“资源”是张露丹初获成功的重要法宝。不论是通过棠外</a:t>
            </a:r>
            <a:r>
              <a:rPr lang="en-US" altLang="zh-CN" sz="2400">
                <a:latin typeface="Times New Roman" panose="02020603050405020304" pitchFamily="18" charset="0"/>
                <a:ea typeface="宋体" panose="02010600030101010101" pitchFamily="2" charset="-122"/>
                <a:cs typeface="Times New Roman" panose="02020603050405020304" pitchFamily="18" charset="0"/>
              </a:rPr>
              <a:t>Financer</a:t>
            </a:r>
            <a:r>
              <a:rPr lang="en-US" altLang="zh-CN" sz="2400">
                <a:latin typeface="宋体" panose="02010600030101010101" pitchFamily="2" charset="-122"/>
                <a:ea typeface="宋体" panose="02010600030101010101" pitchFamily="2" charset="-122"/>
                <a:cs typeface="宋体" panose="02010600030101010101" pitchFamily="2" charset="-122"/>
              </a:rPr>
              <a:t>商社请来的香港巨牛金融集团总经理，还是各地的创业好手，她都长期保持着紧密联系。“这些好朋友基本上都是我参加各种商赛和出席各种活动认识的。”在张露丹的这些朋友里，</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bldLst>
      <p:bldP spid="5" grpId="1" animBg="1"/>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184150" y="1296035"/>
            <a:ext cx="11829415" cy="5262245"/>
          </a:xfrm>
          <a:prstGeom prst="rect">
            <a:avLst/>
          </a:prstGeom>
          <a:noFill/>
        </p:spPr>
        <p:txBody>
          <a:bodyPr wrap="square" rtlCol="0">
            <a:spAutoFit/>
          </a:bodyPr>
          <a:lstStyle/>
          <a:p>
            <a:pPr algn="l">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不得不提的一位就是搜狗原</a:t>
            </a:r>
            <a:r>
              <a:rPr lang="en-US" altLang="zh-CN" sz="2400">
                <a:latin typeface="Times New Roman" panose="02020603050405020304" pitchFamily="18" charset="0"/>
                <a:ea typeface="宋体" panose="02010600030101010101" pitchFamily="2" charset="-122"/>
                <a:cs typeface="Times New Roman" panose="02020603050405020304" pitchFamily="18" charset="0"/>
              </a:rPr>
              <a:t>CEO</a:t>
            </a:r>
            <a:r>
              <a:rPr lang="en-US" altLang="zh-CN" sz="2400">
                <a:latin typeface="宋体" panose="02010600030101010101" pitchFamily="2" charset="-122"/>
                <a:ea typeface="宋体" panose="02010600030101010101" pitchFamily="2" charset="-122"/>
                <a:cs typeface="宋体" panose="02010600030101010101" pitchFamily="2" charset="-122"/>
              </a:rPr>
              <a:t>王小川了。张露丹说，自己和王小川也是因一次很偶然的机会相识的。“那次参加清华全国高中生商业联赛时，我作为全国代表在开幕式上发言，台下坐我旁边的就是王小川。因为我们都是成都老乡，就很自然地聊了起来。”从那以后，张露丹在创业路上遇到了问题时不时会向王小川请教，听取他的建议和对创业的一些看法。</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olidFill>
                  <a:srgbClr val="FF0000"/>
                </a:solidFill>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我和这些朋友在交流中会学习到很多，他们都比我厉害太多了，这也是一种激励，”张露丹说，“和他们聊天就像是在上课。”她经常一手拿着手机，一手抱着电脑，在和别人聊天的过程中遇到不懂的就马上上网查。</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olidFill>
                  <a:srgbClr val="FF0000"/>
                </a:solidFill>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一个高中生，在没有专业指导的情况下，如何能获得那么多关于创业的信息？张露丹有自己的一套方法，那就是“找到所有机会去学习”。有一年春节的大年初三，张露丹就收拾行囊独自一人飞到了北京，找了一个酒店住了下来，每天都要去中关村创业大街的咖啡馆坐着。“我故意打扮得很职业，抱着电脑，悄悄听着旁边那些人谈论项目。”张露丹用这样“最原始”的方法学习，在北京一待就是四五天。</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olidFill>
                  <a:srgbClr val="FF0000"/>
                </a:solidFill>
                <a:sym typeface="+mn-ea"/>
              </a:rPr>
              <a:t> </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bldLst>
      <p:bldP spid="5" grpId="1" animBg="1"/>
      <p:bldP spid="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184150" y="1303655"/>
            <a:ext cx="11829415" cy="5631180"/>
          </a:xfrm>
          <a:prstGeom prst="rect">
            <a:avLst/>
          </a:prstGeom>
          <a:noFill/>
        </p:spPr>
        <p:txBody>
          <a:bodyPr wrap="square" rtlCol="0">
            <a:spAutoFit/>
          </a:bodyPr>
          <a:lstStyle/>
          <a:p>
            <a:pPr algn="just">
              <a:lnSpc>
                <a:spcPct val="100000"/>
              </a:lnSpc>
            </a:pPr>
            <a:r>
              <a:rPr lang="en-US" altLang="zh-CN" sz="2400">
                <a:solidFill>
                  <a:srgbClr val="FF0000"/>
                </a:solidFill>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虽然张露丹遇到了不少认可她，甚至愿意在创业之路上助她一臂之力的人，但“太年轻”和“女孩”的标签也曾让她遇到过不小的阻碍。有一次，张露丹在成都本地和一家公司负责人谈合作的事宜，对方只说了一句，“第一你是学生，其次你是未成年人，最后你才是一个创业者”，就拒绝了张露丹。“从那家公司出来，我哇的一声就哭了，那个时候我才觉得自己也是一个柔弱的女生。大概不甘于平庸就是我坚持的理由吧。”张露丹说到此处，笑了笑。</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olidFill>
                  <a:srgbClr val="FF0000"/>
                </a:solidFill>
                <a:sym typeface="+mn-ea"/>
              </a:rPr>
              <a:t>     </a:t>
            </a:r>
            <a:r>
              <a:rPr lang="en-US" altLang="zh-CN" sz="2400" b="1">
                <a:latin typeface="宋体" panose="02010600030101010101" pitchFamily="2" charset="-122"/>
                <a:ea typeface="宋体" panose="02010600030101010101" pitchFamily="2" charset="-122"/>
                <a:cs typeface="宋体" panose="02010600030101010101" pitchFamily="2" charset="-122"/>
              </a:rPr>
              <a:t>要成为在大环境下坚持自我的人</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olidFill>
                  <a:srgbClr val="FF0000"/>
                </a:solidFill>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创业很重要的一点就是创新点加资源。徐小平曾经说过，一个创业项目首先要看能不能给别人带来便利，而不是只顾着自己盈利。创业就是让别人生活得更加美好。面对现在创业大军“年轻化”的现象，张露丹认为，创业不可盲目跟风。“创业不一定适合每一个人。一旦开始创业，就不能急，要坚持下来，不能让利益改变你的出发点。成为在大环境里面坚持自我的人是不容易的。”张露丹的下一步，是申请法国巴黎的高等商学院。当记者问她毕业以后的打算、是否仍自己创业的时候，她却给出了不一样的答案：“我希望毕业回国后能先到大公司学习一段时间，再来谈创业。”</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		（资料来源：</a:t>
            </a:r>
            <a:r>
              <a:rPr lang="en-US" altLang="zh-CN" sz="2400">
                <a:latin typeface="Times New Roman" panose="02020603050405020304" pitchFamily="18" charset="0"/>
                <a:ea typeface="宋体" panose="02010600030101010101" pitchFamily="2" charset="-122"/>
                <a:cs typeface="Times New Roman" panose="02020603050405020304" pitchFamily="18" charset="0"/>
              </a:rPr>
              <a:t>https://www.201980.com/chuangye/xiaoyuan/17092.html</a:t>
            </a:r>
            <a:r>
              <a:rPr lang="en-US" altLang="zh-CN" sz="2400">
                <a:latin typeface="宋体" panose="02010600030101010101" pitchFamily="2" charset="-122"/>
                <a:ea typeface="宋体" panose="02010600030101010101" pitchFamily="2" charset="-122"/>
                <a:cs typeface="宋体" panose="02010600030101010101" pitchFamily="2" charset="-122"/>
              </a:rPr>
              <a:t>）</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bldLst>
      <p:bldP spid="5" grpId="1" animBg="1"/>
      <p:bldP spid="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222885" y="1226820"/>
            <a:ext cx="11829415" cy="1938020"/>
          </a:xfrm>
          <a:prstGeom prst="rect">
            <a:avLst/>
          </a:prstGeom>
          <a:noFill/>
        </p:spPr>
        <p:txBody>
          <a:bodyPr wrap="square" rtlCol="0">
            <a:spAutoFit/>
          </a:bodyPr>
          <a:lstStyle/>
          <a:p>
            <a:pPr algn="just">
              <a:lnSpc>
                <a:spcPct val="100000"/>
              </a:lnSpc>
            </a:pPr>
            <a:endParaRPr lang="en-US" altLang="zh-CN" sz="2400" b="1">
              <a:solidFill>
                <a:srgbClr val="7030A0"/>
              </a:solidFill>
            </a:endParaRPr>
          </a:p>
          <a:p>
            <a:pPr algn="just">
              <a:lnSpc>
                <a:spcPct val="100000"/>
              </a:lnSpc>
            </a:pPr>
            <a:r>
              <a:rPr lang="en-US" altLang="zh-CN" sz="2400" b="1">
                <a:solidFill>
                  <a:srgbClr val="7030A0"/>
                </a:solidFill>
                <a:sym typeface="+mn-ea"/>
              </a:rPr>
              <a:t>思考与讨论</a:t>
            </a:r>
            <a:endParaRPr lang="en-US" altLang="zh-CN" sz="2400" b="1">
              <a:solidFill>
                <a:srgbClr val="7030A0"/>
              </a:solidFill>
              <a:sym typeface="+mn-ea"/>
            </a:endParaRPr>
          </a:p>
          <a:p>
            <a:pPr algn="just">
              <a:lnSpc>
                <a:spcPct val="100000"/>
              </a:lnSpc>
            </a:pP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1. 从这个案例中你能得到什么启发？</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2. 你如何理解创业过程中的</a:t>
            </a:r>
            <a:r>
              <a:rPr lang="en-US" altLang="zh-CN" sz="2400">
                <a:latin typeface="宋体" panose="02010600030101010101" pitchFamily="2" charset="-122"/>
                <a:ea typeface="宋体" panose="02010600030101010101" pitchFamily="2" charset="-122"/>
                <a:cs typeface="宋体" panose="02010600030101010101" pitchFamily="2" charset="-122"/>
              </a:rPr>
              <a:t>“人脉”和“资源”</a:t>
            </a:r>
            <a:r>
              <a:rPr lang="en-US" altLang="zh-CN" sz="240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bldLst>
      <p:bldP spid="5" grpId="1" animBg="1"/>
      <p:bldP spid="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可选过程 1"/>
          <p:cNvSpPr/>
          <p:nvPr/>
        </p:nvSpPr>
        <p:spPr>
          <a:xfrm>
            <a:off x="1094105" y="2372360"/>
            <a:ext cx="9759950" cy="1279525"/>
          </a:xfrm>
          <a:prstGeom prst="flowChartAlternateProcess">
            <a:avLst/>
          </a:prstGeom>
          <a:solidFill>
            <a:schemeClr val="accent1">
              <a:lumMod val="60000"/>
              <a:lumOff val="40000"/>
            </a:schemeClr>
          </a:solidFill>
          <a:ln>
            <a:solidFill>
              <a:schemeClr val="accent3">
                <a:lumMod val="60000"/>
                <a:lumOff val="40000"/>
              </a:schemeClr>
            </a:solidFill>
          </a:ln>
          <a:effectLst>
            <a:outerShdw blurRad="368300" dist="114300" dir="13200000" sx="101000" sy="101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4" name="矩形 3"/>
          <p:cNvSpPr/>
          <p:nvPr/>
        </p:nvSpPr>
        <p:spPr>
          <a:xfrm>
            <a:off x="1161415" y="610235"/>
            <a:ext cx="10506710" cy="922020"/>
          </a:xfrm>
          <a:prstGeom prst="rect">
            <a:avLst/>
          </a:prstGeom>
          <a:noFill/>
          <a:ln>
            <a:noFill/>
          </a:ln>
        </p:spPr>
        <p:txBody>
          <a:bodyPr wrap="square" rtlCol="0" anchor="t">
            <a:spAutoFit/>
          </a:bodyPr>
          <a:lstStyle/>
          <a:p>
            <a:pPr algn="ctr"/>
            <a:r>
              <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任务</a:t>
            </a:r>
            <a:r>
              <a:rPr lang="zh-CN"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二</a:t>
            </a:r>
            <a:r>
              <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 创业融资测算</a:t>
            </a:r>
            <a:endPar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8" name="文本框 7"/>
          <p:cNvSpPr txBox="1"/>
          <p:nvPr/>
        </p:nvSpPr>
        <p:spPr>
          <a:xfrm>
            <a:off x="1496060" y="2479040"/>
            <a:ext cx="8956675" cy="1050290"/>
          </a:xfrm>
          <a:prstGeom prst="rect">
            <a:avLst/>
          </a:prstGeom>
          <a:noFill/>
        </p:spPr>
        <p:txBody>
          <a:bodyPr wrap="square" rtlCol="0">
            <a:spAutoFit/>
          </a:bodyPr>
          <a:lstStyle/>
          <a:p>
            <a:pPr>
              <a:lnSpc>
                <a:spcPct val="130000"/>
              </a:lnSpc>
            </a:pP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不进行研究的投资，就像打扑克从来不看牌一样，必然失败！</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r>
              <a:rPr lang="zh-CN" altLang="en-US" sz="2400">
                <a:latin typeface="楷体" panose="02010609060101010101" charset="-122"/>
                <a:ea typeface="楷体" panose="02010609060101010101" charset="-122"/>
                <a:cs typeface="楷体" panose="02010609060101010101" charset="-122"/>
              </a:rPr>
              <a:t>——彼得·林奇</a:t>
            </a:r>
            <a:endParaRPr lang="zh-CN" altLang="en-US" sz="2400">
              <a:latin typeface="楷体" panose="02010609060101010101" charset="-122"/>
              <a:ea typeface="楷体" panose="02010609060101010101" charset="-122"/>
              <a:cs typeface="楷体" panose="02010609060101010101" charset="-122"/>
            </a:endParaRPr>
          </a:p>
        </p:txBody>
      </p:sp>
      <p:pic>
        <p:nvPicPr>
          <p:cNvPr id="27" name="图片 26" descr="返回.png">
            <a:hlinkClick r:id="rId2" action="ppaction://hlinksldjump"/>
          </p:cNvPr>
          <p:cNvPicPr>
            <a:picLocks noChangeAspect="1"/>
          </p:cNvPicPr>
          <p:nvPr/>
        </p:nvPicPr>
        <p:blipFill>
          <a:blip r:embed="rId3" cstate="print"/>
          <a:stretch>
            <a:fillRect/>
          </a:stretch>
        </p:blipFill>
        <p:spPr>
          <a:xfrm>
            <a:off x="11343005" y="6145530"/>
            <a:ext cx="543560" cy="543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4" grpId="0"/>
      <p:bldP spid="4" grpId="1"/>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 name="组合 51"/>
          <p:cNvGrpSpPr/>
          <p:nvPr>
            <p:custDataLst>
              <p:tags r:id="rId1"/>
            </p:custDataLst>
          </p:nvPr>
        </p:nvGrpSpPr>
        <p:grpSpPr>
          <a:xfrm>
            <a:off x="2945131" y="1630575"/>
            <a:ext cx="6390986" cy="790028"/>
            <a:chOff x="1507068" y="2308754"/>
            <a:chExt cx="4588932" cy="567265"/>
          </a:xfrm>
        </p:grpSpPr>
        <p:sp>
          <p:nvSpPr>
            <p:cNvPr id="53" name="任意多边形 52"/>
            <p:cNvSpPr/>
            <p:nvPr>
              <p:custDataLst>
                <p:tags r:id="rId2"/>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chemeClr val="accent1">
                <a:lumMod val="60000"/>
                <a:lumOff val="40000"/>
              </a:schemeClr>
            </a:solid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01</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4" name="任意多边形 53"/>
            <p:cNvSpPr/>
            <p:nvPr>
              <p:custDataLst>
                <p:tags r:id="rId3"/>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accent1">
                <a:lumMod val="60000"/>
                <a:lumOff val="40000"/>
              </a:schemeClr>
            </a:solidFill>
          </p:spPr>
          <p:txBody>
            <a:bodyPr rot="0" spcFirstLastPara="0" vertOverflow="overflow" horzOverflow="overflow" vert="horz" wrap="square" lIns="360000" tIns="45720" rIns="91440" bIns="45720" numCol="1" spcCol="0" rtlCol="0" fromWordArt="0" anchor="ctr" anchorCtr="0" forceAA="0" compatLnSpc="1">
              <a:normAutofit/>
            </a:bodyPr>
            <a:p>
              <a:pPr algn="just"/>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sz="2000" b="1" dirty="0">
                  <a:solidFill>
                    <a:srgbClr val="FFFFFF"/>
                  </a:solidFill>
                  <a:latin typeface="Times New Roman" panose="02020603050405020304" pitchFamily="18" charset="0"/>
                </a:rPr>
                <a:t>创业融资的含义和特征</a:t>
              </a:r>
              <a:endParaRPr sz="2000" b="1" dirty="0">
                <a:solidFill>
                  <a:srgbClr val="FFFFFF"/>
                </a:solidFill>
                <a:latin typeface="Times New Roman" panose="02020603050405020304" pitchFamily="18" charset="0"/>
              </a:endParaRPr>
            </a:p>
          </p:txBody>
        </p:sp>
      </p:grpSp>
      <p:grpSp>
        <p:nvGrpSpPr>
          <p:cNvPr id="55" name="组合 54"/>
          <p:cNvGrpSpPr/>
          <p:nvPr>
            <p:custDataLst>
              <p:tags r:id="rId4"/>
            </p:custDataLst>
          </p:nvPr>
        </p:nvGrpSpPr>
        <p:grpSpPr>
          <a:xfrm>
            <a:off x="3452106" y="2743104"/>
            <a:ext cx="6390986" cy="790028"/>
            <a:chOff x="1507068" y="2308754"/>
            <a:chExt cx="4588932" cy="567265"/>
          </a:xfrm>
          <a:solidFill>
            <a:srgbClr val="869ACD"/>
          </a:solidFill>
        </p:grpSpPr>
        <p:sp>
          <p:nvSpPr>
            <p:cNvPr id="56" name="任意多边形 55"/>
            <p:cNvSpPr/>
            <p:nvPr>
              <p:custDataLst>
                <p:tags r:id="rId5"/>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02</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7" name="任意多边形 56"/>
            <p:cNvSpPr/>
            <p:nvPr>
              <p:custDataLst>
                <p:tags r:id="rId6"/>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创业资金测算</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pic>
        <p:nvPicPr>
          <p:cNvPr id="64" name="图片 63"/>
          <p:cNvPicPr>
            <a:picLocks noChangeAspect="1"/>
          </p:cNvPicPr>
          <p:nvPr/>
        </p:nvPicPr>
        <p:blipFill>
          <a:blip r:embed="rId7"/>
          <a:srcRect l="42719"/>
          <a:stretch>
            <a:fillRect/>
          </a:stretch>
        </p:blipFill>
        <p:spPr>
          <a:xfrm rot="16200000">
            <a:off x="5960745" y="-5959475"/>
            <a:ext cx="271780" cy="12191365"/>
          </a:xfrm>
          <a:prstGeom prst="rect">
            <a:avLst/>
          </a:prstGeom>
        </p:spPr>
      </p:pic>
      <p:sp>
        <p:nvSpPr>
          <p:cNvPr id="65" name="TextBox 5"/>
          <p:cNvSpPr txBox="1"/>
          <p:nvPr>
            <p:custDataLst>
              <p:tags r:id="rId8"/>
            </p:custDataLst>
          </p:nvPr>
        </p:nvSpPr>
        <p:spPr>
          <a:xfrm>
            <a:off x="391160" y="608133"/>
            <a:ext cx="11290300" cy="565604"/>
          </a:xfrm>
          <a:prstGeom prst="rect">
            <a:avLst/>
          </a:prstGeom>
          <a:noFill/>
        </p:spPr>
        <p:txBody>
          <a:bodyPr wrap="square" rtlCol="0" anchor="ctr">
            <a:normAutofit fontScale="90000"/>
          </a:bodyPr>
          <a:p>
            <a:pPr algn="ctr">
              <a:lnSpc>
                <a:spcPct val="120000"/>
              </a:lnSpc>
            </a:pPr>
            <a:r>
              <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rPr>
              <a:t>创业融资</a:t>
            </a:r>
            <a:endPar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6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4" name="文本框 3"/>
          <p:cNvSpPr txBox="1"/>
          <p:nvPr/>
        </p:nvSpPr>
        <p:spPr>
          <a:xfrm>
            <a:off x="292735" y="485140"/>
            <a:ext cx="11720830" cy="1260475"/>
          </a:xfrm>
          <a:prstGeom prst="rect">
            <a:avLst/>
          </a:prstGeom>
          <a:noFill/>
        </p:spPr>
        <p:txBody>
          <a:bodyPr wrap="square" rtlCol="0">
            <a:spAutoFit/>
          </a:bodyPr>
          <a:lstStyle/>
          <a:p>
            <a:r>
              <a:rPr lang="zh-CN" altLang="en-US" sz="2800" b="1">
                <a:solidFill>
                  <a:srgbClr val="00B0F0"/>
                </a:solidFill>
              </a:rPr>
              <a:t>一、创业融资的含义和特征</a:t>
            </a:r>
            <a:endParaRPr lang="zh-CN" altLang="en-US" sz="2800" b="1">
              <a:solidFill>
                <a:srgbClr val="00B0F0"/>
              </a:solidFill>
            </a:endParaRPr>
          </a:p>
          <a:p>
            <a:r>
              <a:rPr lang="en-US" altLang="zh-CN" sz="2400"/>
              <a:t>      </a:t>
            </a:r>
            <a:r>
              <a:rPr lang="zh-CN" altLang="en-US" sz="2400"/>
              <a:t>创业融资是指创业者根据创业计划，通过不同的融资渠道，并运用一定的融资方</a:t>
            </a:r>
            <a:endParaRPr lang="zh-CN" altLang="en-US" sz="2400"/>
          </a:p>
          <a:p>
            <a:r>
              <a:rPr lang="zh-CN" altLang="en-US" sz="2400"/>
              <a:t>式，经济有效地筹集所需资金的财务活动，也称为“新创企业融资”。</a:t>
            </a:r>
            <a:r>
              <a:rPr lang="en-US" altLang="zh-CN" sz="2400"/>
              <a:t>    </a:t>
            </a:r>
            <a:endParaRPr lang="en-US" altLang="zh-CN" sz="2400"/>
          </a:p>
        </p:txBody>
      </p:sp>
      <p:sp>
        <p:nvSpPr>
          <p:cNvPr id="69" name="泪滴形 68"/>
          <p:cNvSpPr/>
          <p:nvPr>
            <p:custDataLst>
              <p:tags r:id="rId3"/>
            </p:custDataLst>
          </p:nvPr>
        </p:nvSpPr>
        <p:spPr>
          <a:xfrm rot="18900000">
            <a:off x="5044440" y="2738120"/>
            <a:ext cx="1101725" cy="1101725"/>
          </a:xfrm>
          <a:prstGeom prst="teardrop">
            <a:avLst>
              <a:gd name="adj" fmla="val 200000"/>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endParaRPr>
              <a:solidFill>
                <a:srgbClr val="000000">
                  <a:lumMod val="85000"/>
                  <a:lumOff val="15000"/>
                </a:srgbClr>
              </a:solidFill>
              <a:latin typeface="Times New Roman" panose="02020603050405020304" pitchFamily="18" charset="0"/>
              <a:cs typeface="Times New Roman" panose="02020603050405020304" pitchFamily="18" charset="0"/>
            </a:endParaRPr>
          </a:p>
        </p:txBody>
      </p:sp>
      <p:sp>
        <p:nvSpPr>
          <p:cNvPr id="70" name="文本框 69"/>
          <p:cNvSpPr txBox="1"/>
          <p:nvPr>
            <p:custDataLst>
              <p:tags r:id="rId4"/>
            </p:custDataLst>
          </p:nvPr>
        </p:nvSpPr>
        <p:spPr>
          <a:xfrm>
            <a:off x="5347970" y="2767330"/>
            <a:ext cx="469265" cy="403860"/>
          </a:xfrm>
          <a:prstGeom prst="rect">
            <a:avLst/>
          </a:prstGeom>
          <a:noFill/>
        </p:spPr>
        <p:txBody>
          <a:bodyPr wrap="square" lIns="91440" tIns="45720" rIns="91440" bIns="45720">
            <a:normAutofit/>
          </a:bodyPr>
          <a:lstStyle/>
          <a:p>
            <a:pPr algn="ctr"/>
            <a:r>
              <a:rPr lang="en-US" altLang="zh-CN" sz="2000" b="1" dirty="0">
                <a:solidFill>
                  <a:sysClr val="window" lastClr="FFFFFF"/>
                </a:solidFill>
                <a:latin typeface="Times New Roman" panose="02020603050405020304" pitchFamily="18" charset="0"/>
                <a:cs typeface="Times New Roman" panose="02020603050405020304" pitchFamily="18" charset="0"/>
              </a:rPr>
              <a:t>01</a:t>
            </a:r>
            <a:endParaRPr lang="en-US" altLang="zh-CN" sz="2000" b="1" dirty="0">
              <a:solidFill>
                <a:sysClr val="window" lastClr="FFFFFF"/>
              </a:solidFill>
              <a:latin typeface="Times New Roman" panose="02020603050405020304" pitchFamily="18" charset="0"/>
              <a:cs typeface="Times New Roman" panose="02020603050405020304" pitchFamily="18" charset="0"/>
            </a:endParaRPr>
          </a:p>
        </p:txBody>
      </p:sp>
      <p:sp>
        <p:nvSpPr>
          <p:cNvPr id="58" name="泪滴形 57"/>
          <p:cNvSpPr/>
          <p:nvPr>
            <p:custDataLst>
              <p:tags r:id="rId5"/>
            </p:custDataLst>
          </p:nvPr>
        </p:nvSpPr>
        <p:spPr>
          <a:xfrm rot="4500000">
            <a:off x="5902950" y="4224393"/>
            <a:ext cx="1101839" cy="1101496"/>
          </a:xfrm>
          <a:prstGeom prst="teardrop">
            <a:avLst>
              <a:gd name="adj" fmla="val 200000"/>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endParaRPr>
              <a:solidFill>
                <a:srgbClr val="000000">
                  <a:lumMod val="85000"/>
                  <a:lumOff val="15000"/>
                </a:srgbClr>
              </a:solidFill>
              <a:latin typeface="Times New Roman" panose="02020603050405020304" pitchFamily="18" charset="0"/>
              <a:cs typeface="Times New Roman" panose="02020603050405020304" pitchFamily="18" charset="0"/>
            </a:endParaRPr>
          </a:p>
        </p:txBody>
      </p:sp>
      <p:sp>
        <p:nvSpPr>
          <p:cNvPr id="59" name="文本框 58"/>
          <p:cNvSpPr txBox="1"/>
          <p:nvPr>
            <p:custDataLst>
              <p:tags r:id="rId6"/>
            </p:custDataLst>
          </p:nvPr>
        </p:nvSpPr>
        <p:spPr>
          <a:xfrm rot="18198523">
            <a:off x="6502092" y="4722186"/>
            <a:ext cx="469169" cy="404080"/>
          </a:xfrm>
          <a:prstGeom prst="rect">
            <a:avLst/>
          </a:prstGeom>
          <a:noFill/>
        </p:spPr>
        <p:txBody>
          <a:bodyPr wrap="square" lIns="91440" tIns="45720" rIns="91440" bIns="45720">
            <a:normAutofit/>
          </a:bodyPr>
          <a:lstStyle/>
          <a:p>
            <a:pPr algn="ctr"/>
            <a:r>
              <a:rPr lang="en-US" altLang="zh-CN" sz="2000" b="1">
                <a:solidFill>
                  <a:sysClr val="window" lastClr="FFFFFF"/>
                </a:solidFill>
                <a:latin typeface="Times New Roman" panose="02020603050405020304" pitchFamily="18" charset="0"/>
                <a:cs typeface="Times New Roman" panose="02020603050405020304" pitchFamily="18" charset="0"/>
              </a:rPr>
              <a:t>02</a:t>
            </a:r>
            <a:endParaRPr lang="en-US" altLang="zh-CN" sz="2000" b="1" dirty="0">
              <a:solidFill>
                <a:sysClr val="window" lastClr="FFFFFF"/>
              </a:solidFill>
              <a:latin typeface="Times New Roman" panose="02020603050405020304" pitchFamily="18" charset="0"/>
              <a:cs typeface="Times New Roman" panose="02020603050405020304" pitchFamily="18" charset="0"/>
            </a:endParaRPr>
          </a:p>
        </p:txBody>
      </p:sp>
      <p:sp>
        <p:nvSpPr>
          <p:cNvPr id="61" name="泪滴形 60"/>
          <p:cNvSpPr/>
          <p:nvPr>
            <p:custDataLst>
              <p:tags r:id="rId7"/>
            </p:custDataLst>
          </p:nvPr>
        </p:nvSpPr>
        <p:spPr>
          <a:xfrm rot="11700000">
            <a:off x="4185353" y="4224393"/>
            <a:ext cx="1101839" cy="1101496"/>
          </a:xfrm>
          <a:prstGeom prst="teardrop">
            <a:avLst>
              <a:gd name="adj" fmla="val 200000"/>
            </a:avLst>
          </a:prstGeom>
          <a:solidFill>
            <a:schemeClr val="accent1">
              <a:lumMod val="60000"/>
              <a:lumOff val="4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endParaRPr>
              <a:solidFill>
                <a:srgbClr val="000000">
                  <a:lumMod val="85000"/>
                  <a:lumOff val="15000"/>
                </a:srgbClr>
              </a:solidFill>
              <a:latin typeface="Times New Roman" panose="02020603050405020304" pitchFamily="18" charset="0"/>
              <a:cs typeface="Times New Roman" panose="02020603050405020304" pitchFamily="18" charset="0"/>
            </a:endParaRPr>
          </a:p>
        </p:txBody>
      </p:sp>
      <p:sp>
        <p:nvSpPr>
          <p:cNvPr id="62" name="文本框 61"/>
          <p:cNvSpPr txBox="1"/>
          <p:nvPr>
            <p:custDataLst>
              <p:tags r:id="rId8"/>
            </p:custDataLst>
          </p:nvPr>
        </p:nvSpPr>
        <p:spPr>
          <a:xfrm rot="3501390">
            <a:off x="4231174" y="4743477"/>
            <a:ext cx="469169" cy="404080"/>
          </a:xfrm>
          <a:prstGeom prst="rect">
            <a:avLst/>
          </a:prstGeom>
          <a:noFill/>
        </p:spPr>
        <p:txBody>
          <a:bodyPr wrap="square" lIns="91440" tIns="45720" rIns="91440" bIns="45720">
            <a:normAutofit/>
          </a:bodyPr>
          <a:lstStyle/>
          <a:p>
            <a:pPr algn="ctr"/>
            <a:r>
              <a:rPr lang="en-US" altLang="zh-CN" sz="2000" b="1" dirty="0">
                <a:solidFill>
                  <a:sysClr val="window" lastClr="FFFFFF"/>
                </a:solidFill>
                <a:latin typeface="Times New Roman" panose="02020603050405020304" pitchFamily="18" charset="0"/>
                <a:cs typeface="Times New Roman" panose="02020603050405020304" pitchFamily="18" charset="0"/>
              </a:rPr>
              <a:t>03</a:t>
            </a:r>
            <a:endParaRPr lang="en-US" altLang="zh-CN" sz="2000" b="1" dirty="0">
              <a:solidFill>
                <a:sysClr val="window" lastClr="FFFFFF"/>
              </a:solidFill>
              <a:latin typeface="Times New Roman" panose="02020603050405020304" pitchFamily="18" charset="0"/>
              <a:cs typeface="Times New Roman" panose="02020603050405020304" pitchFamily="18" charset="0"/>
            </a:endParaRPr>
          </a:p>
        </p:txBody>
      </p:sp>
      <p:sp>
        <p:nvSpPr>
          <p:cNvPr id="64" name="椭圆 63"/>
          <p:cNvSpPr/>
          <p:nvPr>
            <p:custDataLst>
              <p:tags r:id="rId9"/>
            </p:custDataLst>
          </p:nvPr>
        </p:nvSpPr>
        <p:spPr>
          <a:xfrm>
            <a:off x="4855210" y="3545840"/>
            <a:ext cx="1479550" cy="1480185"/>
          </a:xfrm>
          <a:prstGeom prst="ellipse">
            <a:avLst/>
          </a:prstGeom>
          <a:solidFill>
            <a:sysClr val="window" lastClr="FFFFFF">
              <a:alpha val="48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endParaRPr>
              <a:latin typeface="Times New Roman" panose="02020603050405020304" pitchFamily="18" charset="0"/>
              <a:cs typeface="Times New Roman" panose="02020603050405020304" pitchFamily="18" charset="0"/>
            </a:endParaRPr>
          </a:p>
        </p:txBody>
      </p:sp>
      <p:sp>
        <p:nvSpPr>
          <p:cNvPr id="65" name="椭圆 64"/>
          <p:cNvSpPr/>
          <p:nvPr>
            <p:custDataLst>
              <p:tags r:id="rId10"/>
            </p:custDataLst>
          </p:nvPr>
        </p:nvSpPr>
        <p:spPr>
          <a:xfrm>
            <a:off x="5051425" y="3741420"/>
            <a:ext cx="1087755" cy="1088390"/>
          </a:xfrm>
          <a:prstGeom prst="ellipse">
            <a:avLst/>
          </a:prstGeom>
          <a:solidFill>
            <a:sysClr val="window" lastClr="FFFFFF">
              <a:alpha val="48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endParaRPr>
              <a:latin typeface="Times New Roman" panose="02020603050405020304" pitchFamily="18" charset="0"/>
              <a:cs typeface="Times New Roman" panose="02020603050405020304" pitchFamily="18" charset="0"/>
            </a:endParaRPr>
          </a:p>
        </p:txBody>
      </p:sp>
      <p:sp>
        <p:nvSpPr>
          <p:cNvPr id="66" name="椭圆 65"/>
          <p:cNvSpPr/>
          <p:nvPr>
            <p:custDataLst>
              <p:tags r:id="rId11"/>
            </p:custDataLst>
          </p:nvPr>
        </p:nvSpPr>
        <p:spPr>
          <a:xfrm>
            <a:off x="5193665" y="3884295"/>
            <a:ext cx="803275" cy="803275"/>
          </a:xfrm>
          <a:prstGeom prst="ellipse">
            <a:avLst/>
          </a:prstGeom>
          <a:solidFill>
            <a:sysClr val="window" lastClr="FFFFFF">
              <a:lumMod val="6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endParaRPr>
              <a:latin typeface="Times New Roman" panose="02020603050405020304" pitchFamily="18" charset="0"/>
              <a:cs typeface="Times New Roman" panose="02020603050405020304" pitchFamily="18" charset="0"/>
            </a:endParaRPr>
          </a:p>
        </p:txBody>
      </p:sp>
      <p:sp>
        <p:nvSpPr>
          <p:cNvPr id="67" name="任意多边形 17"/>
          <p:cNvSpPr/>
          <p:nvPr>
            <p:custDataLst>
              <p:tags r:id="rId12"/>
            </p:custDataLst>
          </p:nvPr>
        </p:nvSpPr>
        <p:spPr bwMode="auto">
          <a:xfrm>
            <a:off x="5391785" y="4090035"/>
            <a:ext cx="406400" cy="391160"/>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ysClr val="window" lastClr="FFFFFF"/>
          </a:solidFill>
          <a:ln>
            <a:noFill/>
          </a:ln>
        </p:spPr>
        <p:txBody>
          <a:bodyPr/>
          <a:lstStyle/>
          <a:p>
            <a:endParaRPr lang="zh-CN" altLang="en-US">
              <a:latin typeface="Times New Roman" panose="02020603050405020304" pitchFamily="18" charset="0"/>
              <a:cs typeface="Times New Roman" panose="02020603050405020304" pitchFamily="18" charset="0"/>
            </a:endParaRPr>
          </a:p>
        </p:txBody>
      </p:sp>
      <p:sp>
        <p:nvSpPr>
          <p:cNvPr id="76" name="文本框 75"/>
          <p:cNvSpPr txBox="1"/>
          <p:nvPr>
            <p:custDataLst>
              <p:tags r:id="rId13"/>
            </p:custDataLst>
          </p:nvPr>
        </p:nvSpPr>
        <p:spPr bwMode="auto">
          <a:xfrm>
            <a:off x="7103745" y="4404995"/>
            <a:ext cx="3277235" cy="7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l">
              <a:lnSpc>
                <a:spcPct val="120000"/>
              </a:lnSpc>
              <a:spcBef>
                <a:spcPct val="0"/>
              </a:spcBef>
            </a:pPr>
            <a:r>
              <a:rPr lang="en-US" altLang="zh-CN" sz="1900" b="1">
                <a:latin typeface="Times New Roman" panose="02020603050405020304" pitchFamily="18" charset="0"/>
                <a:ea typeface="黑体" panose="02010609060101010101" charset="-122"/>
                <a:sym typeface="+mn-ea"/>
              </a:rPr>
              <a:t>存在不成熟性、不稳定性和发展的不确定性等特征</a:t>
            </a:r>
            <a:endParaRPr lang="en-US" altLang="zh-CN" sz="1900" b="1">
              <a:latin typeface="Times New Roman" panose="02020603050405020304" pitchFamily="18" charset="0"/>
              <a:ea typeface="黑体" panose="02010609060101010101" charset="-122"/>
              <a:sym typeface="+mn-ea"/>
            </a:endParaRPr>
          </a:p>
        </p:txBody>
      </p:sp>
      <p:sp>
        <p:nvSpPr>
          <p:cNvPr id="78" name="文本框 77"/>
          <p:cNvSpPr txBox="1"/>
          <p:nvPr>
            <p:custDataLst>
              <p:tags r:id="rId14"/>
            </p:custDataLst>
          </p:nvPr>
        </p:nvSpPr>
        <p:spPr bwMode="auto">
          <a:xfrm>
            <a:off x="1489710" y="4297680"/>
            <a:ext cx="2343150" cy="8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l">
              <a:lnSpc>
                <a:spcPct val="120000"/>
              </a:lnSpc>
              <a:buClrTx/>
              <a:buSzTx/>
              <a:buFontTx/>
            </a:pPr>
            <a:r>
              <a:rPr lang="en-US" altLang="zh-CN" sz="1900" b="1">
                <a:latin typeface="Times New Roman" panose="02020603050405020304" pitchFamily="18" charset="0"/>
                <a:ea typeface="黑体" panose="02010609060101010101" charset="-122"/>
                <a:sym typeface="+mn-ea"/>
              </a:rPr>
              <a:t>融资难度高</a:t>
            </a:r>
            <a:endParaRPr lang="en-US" altLang="zh-CN" sz="1900" b="1">
              <a:latin typeface="Times New Roman" panose="02020603050405020304" pitchFamily="18" charset="0"/>
              <a:ea typeface="黑体" panose="02010609060101010101" charset="-122"/>
              <a:sym typeface="+mn-ea"/>
            </a:endParaRPr>
          </a:p>
        </p:txBody>
      </p:sp>
      <p:sp>
        <p:nvSpPr>
          <p:cNvPr id="80" name="文本框 79"/>
          <p:cNvSpPr txBox="1"/>
          <p:nvPr>
            <p:custDataLst>
              <p:tags r:id="rId15"/>
            </p:custDataLst>
          </p:nvPr>
        </p:nvSpPr>
        <p:spPr bwMode="auto">
          <a:xfrm>
            <a:off x="3832860" y="2209165"/>
            <a:ext cx="1989455" cy="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l">
              <a:lnSpc>
                <a:spcPct val="120000"/>
              </a:lnSpc>
              <a:buClrTx/>
              <a:buSzTx/>
              <a:buFontTx/>
            </a:pPr>
            <a:r>
              <a:rPr lang="en-US" altLang="zh-CN" sz="1900" b="1">
                <a:latin typeface="Times New Roman" panose="02020603050405020304" pitchFamily="18" charset="0"/>
                <a:ea typeface="黑体" panose="02010609060101010101" charset="-122"/>
                <a:sym typeface="+mn-ea"/>
              </a:rPr>
              <a:t>阶段性</a:t>
            </a:r>
            <a:endParaRPr lang="en-US" altLang="zh-CN" sz="1900" b="1">
              <a:latin typeface="Times New Roman" panose="02020603050405020304" pitchFamily="18" charset="0"/>
              <a:ea typeface="黑体" panose="02010609060101010101" charset="-122"/>
              <a:sym typeface="+mn-ea"/>
            </a:endParaRPr>
          </a:p>
        </p:txBody>
      </p:sp>
      <p:sp>
        <p:nvSpPr>
          <p:cNvPr id="3" name="文本框 2"/>
          <p:cNvSpPr txBox="1"/>
          <p:nvPr/>
        </p:nvSpPr>
        <p:spPr>
          <a:xfrm>
            <a:off x="4958080" y="3931920"/>
            <a:ext cx="1286510" cy="706755"/>
          </a:xfrm>
          <a:prstGeom prst="rect">
            <a:avLst/>
          </a:prstGeom>
          <a:solidFill>
            <a:schemeClr val="bg1"/>
          </a:solidFill>
        </p:spPr>
        <p:txBody>
          <a:bodyPr wrap="square" rtlCol="0">
            <a:spAutoFit/>
          </a:bodyPr>
          <a:p>
            <a:r>
              <a:rPr lang="zh-CN" altLang="en-US" sz="20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创业融资的特征</a:t>
            </a:r>
            <a:endParaRPr lang="zh-CN" altLang="en-US" sz="2000">
              <a:ln/>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ppt_x"/>
                                          </p:val>
                                        </p:tav>
                                        <p:tav tm="100000">
                                          <p:val>
                                            <p:strVal val="#ppt_x"/>
                                          </p:val>
                                        </p:tav>
                                      </p:tavLst>
                                    </p:anim>
                                    <p:anim calcmode="lin" valueType="num">
                                      <p:cBhvr additive="base">
                                        <p:cTn id="20" dur="500" fill="hold"/>
                                        <p:tgtEl>
                                          <p:spTgt spid="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500" fill="hold"/>
                                        <p:tgtEl>
                                          <p:spTgt spid="70"/>
                                        </p:tgtEl>
                                        <p:attrNameLst>
                                          <p:attrName>ppt_x</p:attrName>
                                        </p:attrNameLst>
                                      </p:cBhvr>
                                      <p:tavLst>
                                        <p:tav tm="0">
                                          <p:val>
                                            <p:strVal val="#ppt_x"/>
                                          </p:val>
                                        </p:tav>
                                        <p:tav tm="100000">
                                          <p:val>
                                            <p:strVal val="#ppt_x"/>
                                          </p:val>
                                        </p:tav>
                                      </p:tavLst>
                                    </p:anim>
                                    <p:anim calcmode="lin" valueType="num">
                                      <p:cBhvr additive="base">
                                        <p:cTn id="24" dur="500" fill="hold"/>
                                        <p:tgtEl>
                                          <p:spTgt spid="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500" fill="hold"/>
                                        <p:tgtEl>
                                          <p:spTgt spid="58"/>
                                        </p:tgtEl>
                                        <p:attrNameLst>
                                          <p:attrName>ppt_x</p:attrName>
                                        </p:attrNameLst>
                                      </p:cBhvr>
                                      <p:tavLst>
                                        <p:tav tm="0">
                                          <p:val>
                                            <p:strVal val="#ppt_x"/>
                                          </p:val>
                                        </p:tav>
                                        <p:tav tm="100000">
                                          <p:val>
                                            <p:strVal val="#ppt_x"/>
                                          </p:val>
                                        </p:tav>
                                      </p:tavLst>
                                    </p:anim>
                                    <p:anim calcmode="lin" valueType="num">
                                      <p:cBhvr additive="base">
                                        <p:cTn id="28" dur="500" fill="hold"/>
                                        <p:tgtEl>
                                          <p:spTgt spid="5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500" fill="hold"/>
                                        <p:tgtEl>
                                          <p:spTgt spid="59"/>
                                        </p:tgtEl>
                                        <p:attrNameLst>
                                          <p:attrName>ppt_x</p:attrName>
                                        </p:attrNameLst>
                                      </p:cBhvr>
                                      <p:tavLst>
                                        <p:tav tm="0">
                                          <p:val>
                                            <p:strVal val="#ppt_x"/>
                                          </p:val>
                                        </p:tav>
                                        <p:tav tm="100000">
                                          <p:val>
                                            <p:strVal val="#ppt_x"/>
                                          </p:val>
                                        </p:tav>
                                      </p:tavLst>
                                    </p:anim>
                                    <p:anim calcmode="lin" valueType="num">
                                      <p:cBhvr additive="base">
                                        <p:cTn id="32" dur="500" fill="hold"/>
                                        <p:tgtEl>
                                          <p:spTgt spid="5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500" fill="hold"/>
                                        <p:tgtEl>
                                          <p:spTgt spid="61"/>
                                        </p:tgtEl>
                                        <p:attrNameLst>
                                          <p:attrName>ppt_x</p:attrName>
                                        </p:attrNameLst>
                                      </p:cBhvr>
                                      <p:tavLst>
                                        <p:tav tm="0">
                                          <p:val>
                                            <p:strVal val="#ppt_x"/>
                                          </p:val>
                                        </p:tav>
                                        <p:tav tm="100000">
                                          <p:val>
                                            <p:strVal val="#ppt_x"/>
                                          </p:val>
                                        </p:tav>
                                      </p:tavLst>
                                    </p:anim>
                                    <p:anim calcmode="lin" valueType="num">
                                      <p:cBhvr additive="base">
                                        <p:cTn id="36" dur="500" fill="hold"/>
                                        <p:tgtEl>
                                          <p:spTgt spid="6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additive="base">
                                        <p:cTn id="39" dur="500" fill="hold"/>
                                        <p:tgtEl>
                                          <p:spTgt spid="62"/>
                                        </p:tgtEl>
                                        <p:attrNameLst>
                                          <p:attrName>ppt_x</p:attrName>
                                        </p:attrNameLst>
                                      </p:cBhvr>
                                      <p:tavLst>
                                        <p:tav tm="0">
                                          <p:val>
                                            <p:strVal val="#ppt_x"/>
                                          </p:val>
                                        </p:tav>
                                        <p:tav tm="100000">
                                          <p:val>
                                            <p:strVal val="#ppt_x"/>
                                          </p:val>
                                        </p:tav>
                                      </p:tavLst>
                                    </p:anim>
                                    <p:anim calcmode="lin" valueType="num">
                                      <p:cBhvr additive="base">
                                        <p:cTn id="40" dur="500" fill="hold"/>
                                        <p:tgtEl>
                                          <p:spTgt spid="6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ppt_x"/>
                                          </p:val>
                                        </p:tav>
                                        <p:tav tm="100000">
                                          <p:val>
                                            <p:strVal val="#ppt_x"/>
                                          </p:val>
                                        </p:tav>
                                      </p:tavLst>
                                    </p:anim>
                                    <p:anim calcmode="lin" valueType="num">
                                      <p:cBhvr additive="base">
                                        <p:cTn id="44" dur="500" fill="hold"/>
                                        <p:tgtEl>
                                          <p:spTgt spid="6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fill="hold"/>
                                        <p:tgtEl>
                                          <p:spTgt spid="65"/>
                                        </p:tgtEl>
                                        <p:attrNameLst>
                                          <p:attrName>ppt_x</p:attrName>
                                        </p:attrNameLst>
                                      </p:cBhvr>
                                      <p:tavLst>
                                        <p:tav tm="0">
                                          <p:val>
                                            <p:strVal val="#ppt_x"/>
                                          </p:val>
                                        </p:tav>
                                        <p:tav tm="100000">
                                          <p:val>
                                            <p:strVal val="#ppt_x"/>
                                          </p:val>
                                        </p:tav>
                                      </p:tavLst>
                                    </p:anim>
                                    <p:anim calcmode="lin" valueType="num">
                                      <p:cBhvr additive="base">
                                        <p:cTn id="48" dur="500" fill="hold"/>
                                        <p:tgtEl>
                                          <p:spTgt spid="6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additive="base">
                                        <p:cTn id="51" dur="500" fill="hold"/>
                                        <p:tgtEl>
                                          <p:spTgt spid="66"/>
                                        </p:tgtEl>
                                        <p:attrNameLst>
                                          <p:attrName>ppt_x</p:attrName>
                                        </p:attrNameLst>
                                      </p:cBhvr>
                                      <p:tavLst>
                                        <p:tav tm="0">
                                          <p:val>
                                            <p:strVal val="#ppt_x"/>
                                          </p:val>
                                        </p:tav>
                                        <p:tav tm="100000">
                                          <p:val>
                                            <p:strVal val="#ppt_x"/>
                                          </p:val>
                                        </p:tav>
                                      </p:tavLst>
                                    </p:anim>
                                    <p:anim calcmode="lin" valueType="num">
                                      <p:cBhvr additive="base">
                                        <p:cTn id="52" dur="500" fill="hold"/>
                                        <p:tgtEl>
                                          <p:spTgt spid="6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anim calcmode="lin" valueType="num">
                                      <p:cBhvr additive="base">
                                        <p:cTn id="55" dur="500" fill="hold"/>
                                        <p:tgtEl>
                                          <p:spTgt spid="67"/>
                                        </p:tgtEl>
                                        <p:attrNameLst>
                                          <p:attrName>ppt_x</p:attrName>
                                        </p:attrNameLst>
                                      </p:cBhvr>
                                      <p:tavLst>
                                        <p:tav tm="0">
                                          <p:val>
                                            <p:strVal val="#ppt_x"/>
                                          </p:val>
                                        </p:tav>
                                        <p:tav tm="100000">
                                          <p:val>
                                            <p:strVal val="#ppt_x"/>
                                          </p:val>
                                        </p:tav>
                                      </p:tavLst>
                                    </p:anim>
                                    <p:anim calcmode="lin" valueType="num">
                                      <p:cBhvr additive="base">
                                        <p:cTn id="56" dur="500" fill="hold"/>
                                        <p:tgtEl>
                                          <p:spTgt spid="6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additive="base">
                                        <p:cTn id="59" dur="500" fill="hold"/>
                                        <p:tgtEl>
                                          <p:spTgt spid="76"/>
                                        </p:tgtEl>
                                        <p:attrNameLst>
                                          <p:attrName>ppt_x</p:attrName>
                                        </p:attrNameLst>
                                      </p:cBhvr>
                                      <p:tavLst>
                                        <p:tav tm="0">
                                          <p:val>
                                            <p:strVal val="#ppt_x"/>
                                          </p:val>
                                        </p:tav>
                                        <p:tav tm="100000">
                                          <p:val>
                                            <p:strVal val="#ppt_x"/>
                                          </p:val>
                                        </p:tav>
                                      </p:tavLst>
                                    </p:anim>
                                    <p:anim calcmode="lin" valueType="num">
                                      <p:cBhvr additive="base">
                                        <p:cTn id="60" dur="500" fill="hold"/>
                                        <p:tgtEl>
                                          <p:spTgt spid="7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anim calcmode="lin" valueType="num">
                                      <p:cBhvr additive="base">
                                        <p:cTn id="63" dur="500" fill="hold"/>
                                        <p:tgtEl>
                                          <p:spTgt spid="78"/>
                                        </p:tgtEl>
                                        <p:attrNameLst>
                                          <p:attrName>ppt_x</p:attrName>
                                        </p:attrNameLst>
                                      </p:cBhvr>
                                      <p:tavLst>
                                        <p:tav tm="0">
                                          <p:val>
                                            <p:strVal val="#ppt_x"/>
                                          </p:val>
                                        </p:tav>
                                        <p:tav tm="100000">
                                          <p:val>
                                            <p:strVal val="#ppt_x"/>
                                          </p:val>
                                        </p:tav>
                                      </p:tavLst>
                                    </p:anim>
                                    <p:anim calcmode="lin" valueType="num">
                                      <p:cBhvr additive="base">
                                        <p:cTn id="64" dur="500" fill="hold"/>
                                        <p:tgtEl>
                                          <p:spTgt spid="7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 calcmode="lin" valueType="num">
                                      <p:cBhvr additive="base">
                                        <p:cTn id="67" dur="500" fill="hold"/>
                                        <p:tgtEl>
                                          <p:spTgt spid="80"/>
                                        </p:tgtEl>
                                        <p:attrNameLst>
                                          <p:attrName>ppt_x</p:attrName>
                                        </p:attrNameLst>
                                      </p:cBhvr>
                                      <p:tavLst>
                                        <p:tav tm="0">
                                          <p:val>
                                            <p:strVal val="#ppt_x"/>
                                          </p:val>
                                        </p:tav>
                                        <p:tav tm="100000">
                                          <p:val>
                                            <p:strVal val="#ppt_x"/>
                                          </p:val>
                                        </p:tav>
                                      </p:tavLst>
                                    </p:anim>
                                    <p:anim calcmode="lin" valueType="num">
                                      <p:cBhvr additive="base">
                                        <p:cTn id="68" dur="500" fill="hold"/>
                                        <p:tgtEl>
                                          <p:spTgt spid="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500" fill="hold"/>
                                        <p:tgtEl>
                                          <p:spTgt spid="3"/>
                                        </p:tgtEl>
                                        <p:attrNameLst>
                                          <p:attrName>ppt_x</p:attrName>
                                        </p:attrNameLst>
                                      </p:cBhvr>
                                      <p:tavLst>
                                        <p:tav tm="0">
                                          <p:val>
                                            <p:strVal val="#ppt_x"/>
                                          </p:val>
                                        </p:tav>
                                        <p:tav tm="100000">
                                          <p:val>
                                            <p:strVal val="#ppt_x"/>
                                          </p:val>
                                        </p:tav>
                                      </p:tavLst>
                                    </p:anim>
                                    <p:anim calcmode="lin" valueType="num">
                                      <p:cBhvr additive="base">
                                        <p:cTn id="7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9" grpId="0" animBg="1"/>
      <p:bldP spid="70" grpId="0"/>
      <p:bldP spid="58" grpId="0" animBg="1"/>
      <p:bldP spid="59" grpId="0"/>
      <p:bldP spid="61" grpId="0" animBg="1"/>
      <p:bldP spid="62" grpId="0"/>
      <p:bldP spid="64" grpId="0" animBg="1"/>
      <p:bldP spid="65" grpId="0" animBg="1"/>
      <p:bldP spid="66" grpId="0" animBg="1"/>
      <p:bldP spid="67" grpId="0" animBg="1"/>
      <p:bldP spid="76" grpId="0"/>
      <p:bldP spid="78" grpId="0"/>
      <p:bldP spid="80" grpId="0"/>
      <p:bldP spid="3" grpId="0" animBg="1"/>
      <p:bldP spid="4" grpId="1"/>
      <p:bldP spid="69" grpId="1" animBg="1"/>
      <p:bldP spid="70" grpId="1"/>
      <p:bldP spid="58" grpId="1" animBg="1"/>
      <p:bldP spid="59" grpId="1"/>
      <p:bldP spid="61" grpId="1" animBg="1"/>
      <p:bldP spid="62" grpId="1"/>
      <p:bldP spid="64" grpId="1" animBg="1"/>
      <p:bldP spid="65" grpId="1" animBg="1"/>
      <p:bldP spid="66" grpId="1" animBg="1"/>
      <p:bldP spid="67" grpId="1" animBg="1"/>
      <p:bldP spid="76" grpId="1"/>
      <p:bldP spid="78" grpId="1"/>
      <p:bldP spid="80" grpId="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平行四边形 12"/>
          <p:cNvSpPr/>
          <p:nvPr/>
        </p:nvSpPr>
        <p:spPr>
          <a:xfrm>
            <a:off x="2802255" y="3663315"/>
            <a:ext cx="7181215" cy="792480"/>
          </a:xfrm>
          <a:prstGeom prst="parallelogram">
            <a:avLst/>
          </a:prstGeom>
          <a:solidFill>
            <a:schemeClr val="accent1">
              <a:lumMod val="40000"/>
              <a:lumOff val="60000"/>
            </a:schemeClr>
          </a:solidFill>
          <a:ln>
            <a:solidFill>
              <a:schemeClr val="accent1">
                <a:lumMod val="40000"/>
                <a:lumOff val="60000"/>
              </a:schemeClr>
            </a:solidFill>
          </a:ln>
          <a:effectLst>
            <a:outerShdw blurRad="241300" dist="50800" dir="5400000" sx="105000" sy="105000" algn="ctr" rotWithShape="0">
              <a:schemeClr val="accent3">
                <a:lumMod val="50000"/>
                <a:alpha val="8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2821940" y="4829175"/>
            <a:ext cx="7282815" cy="833120"/>
          </a:xfrm>
          <a:prstGeom prst="parallelogram">
            <a:avLst/>
          </a:prstGeom>
          <a:solidFill>
            <a:schemeClr val="accent1">
              <a:lumMod val="40000"/>
              <a:lumOff val="60000"/>
            </a:schemeClr>
          </a:solidFill>
          <a:ln>
            <a:solidFill>
              <a:schemeClr val="accent1">
                <a:lumMod val="40000"/>
                <a:lumOff val="60000"/>
              </a:schemeClr>
            </a:solidFill>
          </a:ln>
          <a:effectLst>
            <a:outerShdw blurRad="241300" dist="50800" dir="5400000" sx="105000" sy="105000" algn="ctr" rotWithShape="0">
              <a:schemeClr val="accent3">
                <a:lumMod val="50000"/>
                <a:alpha val="8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object 3"/>
          <p:cNvSpPr txBox="1"/>
          <p:nvPr/>
        </p:nvSpPr>
        <p:spPr>
          <a:xfrm>
            <a:off x="2981325" y="3535680"/>
            <a:ext cx="6228715" cy="830580"/>
          </a:xfrm>
          <a:prstGeom prst="rect">
            <a:avLst/>
          </a:prstGeom>
        </p:spPr>
        <p:txBody>
          <a:bodyPr vert="horz" wrap="square" lIns="0" tIns="0" rIns="0" bIns="0" rtlCol="0">
            <a:spAutoFit/>
          </a:bodyPr>
          <a:lstStyle/>
          <a:p>
            <a:pPr marL="0" marR="0" lvl="1">
              <a:lnSpc>
                <a:spcPct val="150000"/>
              </a:lnSpc>
              <a:spcBef>
                <a:spcPct val="0"/>
              </a:spcBef>
              <a:spcAft>
                <a:spcPct val="0"/>
              </a:spcAft>
            </a:pPr>
            <a:r>
              <a:rPr sz="3600" b="1" dirty="0">
                <a:solidFill>
                  <a:schemeClr val="tx1"/>
                </a:solidFill>
                <a:latin typeface="Cambria" panose="02040503050406030204" pitchFamily="18" charset="0"/>
                <a:cs typeface="Open Sans Extrabold" panose="020B0906030804020204" pitchFamily="34" charset="0"/>
                <a:hlinkClick r:id="rId1" tooltip="" action="ppaction://hlinksldjump"/>
              </a:rPr>
              <a:t>任务三 创业融资的渠道与技巧</a:t>
            </a:r>
            <a:endParaRPr sz="3600" b="1" dirty="0">
              <a:solidFill>
                <a:schemeClr val="tx1"/>
              </a:solidFill>
              <a:latin typeface="Cambria" panose="02040503050406030204" pitchFamily="18" charset="0"/>
              <a:cs typeface="Open Sans Extrabold" panose="020B0906030804020204" pitchFamily="34" charset="0"/>
            </a:endParaRPr>
          </a:p>
        </p:txBody>
      </p:sp>
      <p:pic>
        <p:nvPicPr>
          <p:cNvPr id="4" name="图片 3"/>
          <p:cNvPicPr>
            <a:picLocks noChangeAspect="1"/>
          </p:cNvPicPr>
          <p:nvPr/>
        </p:nvPicPr>
        <p:blipFill>
          <a:blip r:embed="rId2"/>
          <a:srcRect l="42719"/>
          <a:stretch>
            <a:fillRect/>
          </a:stretch>
        </p:blipFill>
        <p:spPr>
          <a:xfrm rot="16200000">
            <a:off x="5960745" y="-5959475"/>
            <a:ext cx="271780" cy="12191365"/>
          </a:xfrm>
          <a:prstGeom prst="rect">
            <a:avLst/>
          </a:prstGeom>
        </p:spPr>
      </p:pic>
      <p:sp>
        <p:nvSpPr>
          <p:cNvPr id="8" name="流程图: 联系 7"/>
          <p:cNvSpPr/>
          <p:nvPr/>
        </p:nvSpPr>
        <p:spPr>
          <a:xfrm>
            <a:off x="2016760" y="5059680"/>
            <a:ext cx="409575" cy="403225"/>
          </a:xfrm>
          <a:prstGeom prst="flowChartConnector">
            <a:avLst/>
          </a:prstGeom>
          <a:solidFill>
            <a:schemeClr val="accent2"/>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003">
            <a:schemeClr val="lt2"/>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9" name="流程图: 联系 8"/>
          <p:cNvSpPr/>
          <p:nvPr/>
        </p:nvSpPr>
        <p:spPr>
          <a:xfrm>
            <a:off x="2062480" y="3894455"/>
            <a:ext cx="409575" cy="408940"/>
          </a:xfrm>
          <a:prstGeom prst="flowChartConnector">
            <a:avLst/>
          </a:prstGeom>
          <a:solidFill>
            <a:schemeClr val="accent2"/>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003">
            <a:schemeClr val="lt2"/>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0" name="五边形 9"/>
          <p:cNvSpPr/>
          <p:nvPr/>
        </p:nvSpPr>
        <p:spPr>
          <a:xfrm>
            <a:off x="0" y="330200"/>
            <a:ext cx="4283075" cy="87503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a:t>目录</a:t>
            </a:r>
            <a:r>
              <a:rPr lang="en-US" altLang="zh-CN" sz="4000" b="1"/>
              <a:t>  </a:t>
            </a:r>
            <a:r>
              <a:rPr lang="en-US" altLang="zh-CN" sz="2800" b="1">
                <a:latin typeface="Times New Roman" panose="02020603050405020304" pitchFamily="18" charset="0"/>
                <a:cs typeface="Times New Roman" panose="02020603050405020304" pitchFamily="18" charset="0"/>
              </a:rPr>
              <a:t>CONTENTS</a:t>
            </a:r>
            <a:endParaRPr lang="en-US" altLang="zh-CN" sz="2800" b="1">
              <a:latin typeface="Times New Roman" panose="02020603050405020304" pitchFamily="18" charset="0"/>
              <a:cs typeface="Times New Roman" panose="02020603050405020304" pitchFamily="18" charset="0"/>
            </a:endParaRPr>
          </a:p>
        </p:txBody>
      </p:sp>
      <p:sp>
        <p:nvSpPr>
          <p:cNvPr id="20" name="object 3"/>
          <p:cNvSpPr txBox="1"/>
          <p:nvPr/>
        </p:nvSpPr>
        <p:spPr>
          <a:xfrm>
            <a:off x="2981325" y="4748530"/>
            <a:ext cx="7586980" cy="830580"/>
          </a:xfrm>
          <a:prstGeom prst="rect">
            <a:avLst/>
          </a:prstGeom>
        </p:spPr>
        <p:txBody>
          <a:bodyPr vert="horz" wrap="square" lIns="0" tIns="0" rIns="0" bIns="0" rtlCol="0">
            <a:spAutoFit/>
          </a:bodyPr>
          <a:lstStyle/>
          <a:p>
            <a:pPr marL="0" marR="0" lvl="1">
              <a:lnSpc>
                <a:spcPct val="150000"/>
              </a:lnSpc>
              <a:spcBef>
                <a:spcPct val="0"/>
              </a:spcBef>
              <a:spcAft>
                <a:spcPct val="0"/>
              </a:spcAft>
            </a:pPr>
            <a:r>
              <a:rPr sz="3600" b="1" dirty="0">
                <a:latin typeface="Cambria" panose="02040503050406030204" pitchFamily="18" charset="0"/>
                <a:cs typeface="Open Sans Extrabold" panose="020B0906030804020204" pitchFamily="34" charset="0"/>
                <a:sym typeface="+mn-ea"/>
                <a:hlinkClick r:id="rId3" tooltip="" action="ppaction://hlinksldjump"/>
              </a:rPr>
              <a:t>任务四 创业融资的风险把控</a:t>
            </a:r>
            <a:endParaRPr sz="3600" b="1" dirty="0">
              <a:latin typeface="Cambria" panose="02040503050406030204" pitchFamily="18" charset="0"/>
              <a:cs typeface="Open Sans Extrabold" panose="020B0906030804020204" pitchFamily="34" charset="0"/>
              <a:sym typeface="+mn-ea"/>
            </a:endParaRPr>
          </a:p>
        </p:txBody>
      </p:sp>
      <p:sp>
        <p:nvSpPr>
          <p:cNvPr id="3" name="直角三角形 2"/>
          <p:cNvSpPr/>
          <p:nvPr/>
        </p:nvSpPr>
        <p:spPr>
          <a:xfrm>
            <a:off x="-635" y="6036310"/>
            <a:ext cx="12192000" cy="82169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0800000">
            <a:off x="-55880" y="6036310"/>
            <a:ext cx="12247245" cy="810895"/>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2861310" y="1455420"/>
            <a:ext cx="7181215" cy="792480"/>
          </a:xfrm>
          <a:prstGeom prst="parallelogram">
            <a:avLst/>
          </a:prstGeom>
          <a:solidFill>
            <a:schemeClr val="accent1">
              <a:lumMod val="40000"/>
              <a:lumOff val="60000"/>
            </a:schemeClr>
          </a:solidFill>
          <a:ln>
            <a:solidFill>
              <a:schemeClr val="accent1">
                <a:lumMod val="40000"/>
                <a:lumOff val="60000"/>
              </a:schemeClr>
            </a:solidFill>
          </a:ln>
          <a:effectLst>
            <a:outerShdw blurRad="241300" dist="50800" dir="5400000" sx="105000" sy="105000" algn="ctr" rotWithShape="0">
              <a:schemeClr val="accent3">
                <a:lumMod val="50000"/>
                <a:alpha val="8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平行四边形 5"/>
          <p:cNvSpPr/>
          <p:nvPr/>
        </p:nvSpPr>
        <p:spPr>
          <a:xfrm>
            <a:off x="2821940" y="2537460"/>
            <a:ext cx="7282815" cy="833120"/>
          </a:xfrm>
          <a:prstGeom prst="parallelogram">
            <a:avLst/>
          </a:prstGeom>
          <a:solidFill>
            <a:schemeClr val="accent1">
              <a:lumMod val="40000"/>
              <a:lumOff val="60000"/>
            </a:schemeClr>
          </a:solidFill>
          <a:ln>
            <a:solidFill>
              <a:schemeClr val="accent1">
                <a:lumMod val="40000"/>
                <a:lumOff val="60000"/>
              </a:schemeClr>
            </a:solidFill>
          </a:ln>
          <a:effectLst>
            <a:outerShdw blurRad="241300" dist="50800" dir="5400000" sx="105000" sy="105000" algn="ctr" rotWithShape="0">
              <a:schemeClr val="accent3">
                <a:lumMod val="50000"/>
                <a:alpha val="8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object 3"/>
          <p:cNvSpPr txBox="1"/>
          <p:nvPr/>
        </p:nvSpPr>
        <p:spPr>
          <a:xfrm>
            <a:off x="3108325" y="1324610"/>
            <a:ext cx="6228715" cy="830580"/>
          </a:xfrm>
          <a:prstGeom prst="rect">
            <a:avLst/>
          </a:prstGeom>
        </p:spPr>
        <p:txBody>
          <a:bodyPr vert="horz" wrap="square" lIns="0" tIns="0" rIns="0" bIns="0" rtlCol="0">
            <a:spAutoFit/>
          </a:bodyPr>
          <a:p>
            <a:pPr marL="0" marR="0" lvl="1">
              <a:lnSpc>
                <a:spcPct val="150000"/>
              </a:lnSpc>
              <a:spcBef>
                <a:spcPct val="0"/>
              </a:spcBef>
              <a:spcAft>
                <a:spcPct val="0"/>
              </a:spcAft>
            </a:pPr>
            <a:r>
              <a:rPr lang="en-US" sz="3600" b="1" dirty="0">
                <a:latin typeface="Cambria" panose="02040503050406030204" pitchFamily="18" charset="0"/>
                <a:ea typeface="Cambria" panose="02040503050406030204" pitchFamily="18" charset="0"/>
                <a:cs typeface="Open Sans Extrabold" panose="020B0906030804020204" pitchFamily="34" charset="0"/>
                <a:hlinkClick r:id="rId4" tooltip="" action="ppaction://hlinksldjump"/>
              </a:rPr>
              <a:t>任务一 创业资源的获取和利用</a:t>
            </a:r>
            <a:endParaRPr lang="en-US" sz="3600" b="1" dirty="0">
              <a:latin typeface="Cambria" panose="02040503050406030204" pitchFamily="18" charset="0"/>
              <a:ea typeface="Cambria" panose="02040503050406030204" pitchFamily="18" charset="0"/>
              <a:cs typeface="Open Sans Extrabold" panose="020B0906030804020204" pitchFamily="34" charset="0"/>
            </a:endParaRPr>
          </a:p>
        </p:txBody>
      </p:sp>
      <p:sp>
        <p:nvSpPr>
          <p:cNvPr id="14" name="流程图: 联系 13"/>
          <p:cNvSpPr/>
          <p:nvPr/>
        </p:nvSpPr>
        <p:spPr>
          <a:xfrm>
            <a:off x="2062480" y="2752725"/>
            <a:ext cx="409575" cy="403225"/>
          </a:xfrm>
          <a:prstGeom prst="flowChartConnector">
            <a:avLst/>
          </a:prstGeom>
          <a:solidFill>
            <a:schemeClr val="accent2"/>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003">
            <a:schemeClr val="lt2"/>
          </a:fillRef>
          <a:effectRef idx="0">
            <a:schemeClr val="accent4"/>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5" name="流程图: 联系 14"/>
          <p:cNvSpPr/>
          <p:nvPr/>
        </p:nvSpPr>
        <p:spPr>
          <a:xfrm>
            <a:off x="2062480" y="1647190"/>
            <a:ext cx="409575" cy="408940"/>
          </a:xfrm>
          <a:prstGeom prst="flowChartConnector">
            <a:avLst/>
          </a:prstGeom>
          <a:solidFill>
            <a:schemeClr val="accent2"/>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003">
            <a:schemeClr val="lt2"/>
          </a:fillRef>
          <a:effectRef idx="0">
            <a:schemeClr val="accent4"/>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6" name="object 3"/>
          <p:cNvSpPr txBox="1"/>
          <p:nvPr/>
        </p:nvSpPr>
        <p:spPr>
          <a:xfrm>
            <a:off x="3108325" y="2452370"/>
            <a:ext cx="7586980" cy="830580"/>
          </a:xfrm>
          <a:prstGeom prst="rect">
            <a:avLst/>
          </a:prstGeom>
        </p:spPr>
        <p:txBody>
          <a:bodyPr vert="horz" wrap="square" lIns="0" tIns="0" rIns="0" bIns="0" rtlCol="0">
            <a:spAutoFit/>
          </a:bodyPr>
          <a:p>
            <a:pPr marL="0" marR="0" lvl="1">
              <a:lnSpc>
                <a:spcPct val="150000"/>
              </a:lnSpc>
              <a:spcBef>
                <a:spcPct val="0"/>
              </a:spcBef>
              <a:spcAft>
                <a:spcPct val="0"/>
              </a:spcAft>
            </a:pPr>
            <a:r>
              <a:rPr lang="en-US" sz="3600" b="1" dirty="0">
                <a:latin typeface="Cambria" panose="02040503050406030204" pitchFamily="18" charset="0"/>
                <a:ea typeface="Cambria" panose="02040503050406030204" pitchFamily="18" charset="0"/>
                <a:cs typeface="Open Sans Extrabold" panose="020B0906030804020204" pitchFamily="34" charset="0"/>
                <a:sym typeface="+mn-ea"/>
                <a:hlinkClick r:id="rId5" tooltip="" action="ppaction://hlinksldjump"/>
              </a:rPr>
              <a:t>任务二 创业融资测算</a:t>
            </a:r>
            <a:endParaRPr lang="en-US" sz="3600" b="1" dirty="0">
              <a:latin typeface="Cambria" panose="02040503050406030204" pitchFamily="18" charset="0"/>
              <a:ea typeface="Cambria" panose="02040503050406030204" pitchFamily="18" charset="0"/>
              <a:cs typeface="Open Sans Extrabold" panose="020B0906030804020204" pitchFamily="34" charset="0"/>
              <a:sym typeface="+mn-ea"/>
            </a:endParaRPr>
          </a:p>
        </p:txBody>
      </p:sp>
    </p:spTree>
  </p:cSld>
  <p:clrMapOvr>
    <a:masterClrMapping/>
  </p:clrMapOvr>
  <p:timing>
    <p:tnLst>
      <p:par>
        <p:cTn id="1" dur="indefinite" restart="never" nodeType="tmRoot"/>
      </p:par>
    </p:tnLst>
    <p:bldLst>
      <p:bldP spid="13" grpId="1" animBg="1"/>
      <p:bldP spid="12" grpId="1" animBg="1"/>
      <p:bldP spid="11" grpId="1"/>
      <p:bldP spid="8" grpId="1" animBg="1"/>
      <p:bldP spid="9" grpId="1" animBg="1"/>
      <p:bldP spid="10" grpId="1" animBg="1"/>
      <p:bldP spid="20" grpId="1"/>
      <p:bldP spid="2" grpId="1" animBg="1"/>
      <p:bldP spid="6" grpId="1" animBg="1"/>
      <p:bldP spid="7" grpId="1"/>
      <p:bldP spid="14" grpId="1" animBg="1"/>
      <p:bldP spid="15" grpId="1" animBg="1"/>
      <p:bldP spid="16"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4" name="文本框 3"/>
          <p:cNvSpPr txBox="1"/>
          <p:nvPr/>
        </p:nvSpPr>
        <p:spPr>
          <a:xfrm>
            <a:off x="483235" y="721360"/>
            <a:ext cx="11530330" cy="521970"/>
          </a:xfrm>
          <a:prstGeom prst="rect">
            <a:avLst/>
          </a:prstGeom>
          <a:noFill/>
        </p:spPr>
        <p:txBody>
          <a:bodyPr wrap="square" rtlCol="0">
            <a:spAutoFit/>
          </a:bodyPr>
          <a:p>
            <a:r>
              <a:rPr lang="zh-CN" altLang="en-US" sz="2800" b="1">
                <a:solidFill>
                  <a:srgbClr val="00B0F0"/>
                </a:solidFill>
                <a:latin typeface="Times New Roman" panose="02020603050405020304" pitchFamily="18" charset="0"/>
                <a:cs typeface="Times New Roman" panose="02020603050405020304" pitchFamily="18" charset="0"/>
              </a:rPr>
              <a:t>二、创业资金测算</a:t>
            </a:r>
            <a:r>
              <a:rPr lang="en-US" altLang="zh-CN" sz="2400">
                <a:latin typeface="Times New Roman" panose="02020603050405020304" pitchFamily="18" charset="0"/>
                <a:cs typeface="Times New Roman" panose="02020603050405020304" pitchFamily="18" charset="0"/>
              </a:rPr>
              <a:t>     </a:t>
            </a:r>
            <a:endParaRPr lang="en-US" altLang="zh-CN" sz="2400">
              <a:latin typeface="Times New Roman" panose="02020603050405020304" pitchFamily="18" charset="0"/>
              <a:cs typeface="Times New Roman" panose="02020603050405020304" pitchFamily="18" charset="0"/>
            </a:endParaRPr>
          </a:p>
        </p:txBody>
      </p:sp>
      <p:grpSp>
        <p:nvGrpSpPr>
          <p:cNvPr id="39" name="组合 38"/>
          <p:cNvGrpSpPr/>
          <p:nvPr>
            <p:custDataLst>
              <p:tags r:id="rId2"/>
            </p:custDataLst>
          </p:nvPr>
        </p:nvGrpSpPr>
        <p:grpSpPr>
          <a:xfrm>
            <a:off x="1105535" y="2475284"/>
            <a:ext cx="1962150" cy="2221428"/>
            <a:chOff x="800100" y="573459"/>
            <a:chExt cx="1962150" cy="2221428"/>
          </a:xfrm>
        </p:grpSpPr>
        <p:sp>
          <p:nvSpPr>
            <p:cNvPr id="35" name="矩形 34"/>
            <p:cNvSpPr/>
            <p:nvPr>
              <p:custDataLst>
                <p:tags r:id="rId3"/>
              </p:custDataLst>
            </p:nvPr>
          </p:nvSpPr>
          <p:spPr>
            <a:xfrm>
              <a:off x="800100" y="573459"/>
              <a:ext cx="1962150" cy="1958696"/>
            </a:xfrm>
            <a:prstGeom prst="rect">
              <a:avLst/>
            </a:prstGeom>
            <a:solidFill>
              <a:srgbClr val="2C89CE"/>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ot="0" spcFirstLastPara="0" vertOverflow="overflow" horzOverflow="overflow" vert="horz" wrap="square" lIns="91440" tIns="45720" rIns="91440" bIns="72000" numCol="1" spcCol="0" rtlCol="0" fromWordArt="0" anchor="ctr" anchorCtr="0" forceAA="0" compatLnSpc="1">
              <a:normAutofit/>
            </a:bodyPr>
            <a:lstStyle/>
            <a:p>
              <a:pPr algn="ctr">
                <a:lnSpc>
                  <a:spcPct val="150000"/>
                </a:lnSpc>
              </a:pPr>
              <a:endParaRPr lang="zh-CN" altLang="en-US" dirty="0">
                <a:solidFill>
                  <a:sysClr val="window" lastClr="FFFFFF"/>
                </a:solidFill>
                <a:latin typeface="Times New Roman" panose="02020603050405020304" pitchFamily="18" charset="0"/>
                <a:cs typeface="Times New Roman" panose="02020603050405020304" pitchFamily="18" charset="0"/>
              </a:endParaRPr>
            </a:p>
          </p:txBody>
        </p:sp>
        <p:sp>
          <p:nvSpPr>
            <p:cNvPr id="36" name="任意多边形 35"/>
            <p:cNvSpPr/>
            <p:nvPr>
              <p:custDataLst>
                <p:tags r:id="rId4"/>
              </p:custDataLst>
            </p:nvPr>
          </p:nvSpPr>
          <p:spPr>
            <a:xfrm>
              <a:off x="800100" y="2440493"/>
              <a:ext cx="1962150" cy="354394"/>
            </a:xfrm>
            <a:custGeom>
              <a:avLst/>
              <a:gdLst>
                <a:gd name="connsiteX0" fmla="*/ 98425 w 1803400"/>
                <a:gd name="connsiteY0" fmla="*/ 0 h 325721"/>
                <a:gd name="connsiteX1" fmla="*/ 148430 w 1803400"/>
                <a:gd name="connsiteY1" fmla="*/ 86217 h 325721"/>
                <a:gd name="connsiteX2" fmla="*/ 198437 w 1803400"/>
                <a:gd name="connsiteY2" fmla="*/ 0 h 325721"/>
                <a:gd name="connsiteX3" fmla="*/ 248442 w 1803400"/>
                <a:gd name="connsiteY3" fmla="*/ 86217 h 325721"/>
                <a:gd name="connsiteX4" fmla="*/ 298449 w 1803400"/>
                <a:gd name="connsiteY4" fmla="*/ 0 h 325721"/>
                <a:gd name="connsiteX5" fmla="*/ 348454 w 1803400"/>
                <a:gd name="connsiteY5" fmla="*/ 86217 h 325721"/>
                <a:gd name="connsiteX6" fmla="*/ 398461 w 1803400"/>
                <a:gd name="connsiteY6" fmla="*/ 0 h 325721"/>
                <a:gd name="connsiteX7" fmla="*/ 448466 w 1803400"/>
                <a:gd name="connsiteY7" fmla="*/ 86217 h 325721"/>
                <a:gd name="connsiteX8" fmla="*/ 498473 w 1803400"/>
                <a:gd name="connsiteY8" fmla="*/ 0 h 325721"/>
                <a:gd name="connsiteX9" fmla="*/ 548478 w 1803400"/>
                <a:gd name="connsiteY9" fmla="*/ 86217 h 325721"/>
                <a:gd name="connsiteX10" fmla="*/ 598485 w 1803400"/>
                <a:gd name="connsiteY10" fmla="*/ 0 h 325721"/>
                <a:gd name="connsiteX11" fmla="*/ 648490 w 1803400"/>
                <a:gd name="connsiteY11" fmla="*/ 86217 h 325721"/>
                <a:gd name="connsiteX12" fmla="*/ 698497 w 1803400"/>
                <a:gd name="connsiteY12" fmla="*/ 0 h 325721"/>
                <a:gd name="connsiteX13" fmla="*/ 748502 w 1803400"/>
                <a:gd name="connsiteY13" fmla="*/ 86217 h 325721"/>
                <a:gd name="connsiteX14" fmla="*/ 798509 w 1803400"/>
                <a:gd name="connsiteY14" fmla="*/ 0 h 325721"/>
                <a:gd name="connsiteX15" fmla="*/ 848514 w 1803400"/>
                <a:gd name="connsiteY15" fmla="*/ 86217 h 325721"/>
                <a:gd name="connsiteX16" fmla="*/ 898521 w 1803400"/>
                <a:gd name="connsiteY16" fmla="*/ 0 h 325721"/>
                <a:gd name="connsiteX17" fmla="*/ 948526 w 1803400"/>
                <a:gd name="connsiteY17" fmla="*/ 86217 h 325721"/>
                <a:gd name="connsiteX18" fmla="*/ 998533 w 1803400"/>
                <a:gd name="connsiteY18" fmla="*/ 0 h 325721"/>
                <a:gd name="connsiteX19" fmla="*/ 1048538 w 1803400"/>
                <a:gd name="connsiteY19" fmla="*/ 86217 h 325721"/>
                <a:gd name="connsiteX20" fmla="*/ 1098545 w 1803400"/>
                <a:gd name="connsiteY20" fmla="*/ 0 h 325721"/>
                <a:gd name="connsiteX21" fmla="*/ 1148550 w 1803400"/>
                <a:gd name="connsiteY21" fmla="*/ 86217 h 325721"/>
                <a:gd name="connsiteX22" fmla="*/ 1198557 w 1803400"/>
                <a:gd name="connsiteY22" fmla="*/ 0 h 325721"/>
                <a:gd name="connsiteX23" fmla="*/ 1248562 w 1803400"/>
                <a:gd name="connsiteY23" fmla="*/ 86217 h 325721"/>
                <a:gd name="connsiteX24" fmla="*/ 1298569 w 1803400"/>
                <a:gd name="connsiteY24" fmla="*/ 0 h 325721"/>
                <a:gd name="connsiteX25" fmla="*/ 1348574 w 1803400"/>
                <a:gd name="connsiteY25" fmla="*/ 86217 h 325721"/>
                <a:gd name="connsiteX26" fmla="*/ 1398581 w 1803400"/>
                <a:gd name="connsiteY26" fmla="*/ 0 h 325721"/>
                <a:gd name="connsiteX27" fmla="*/ 1448586 w 1803400"/>
                <a:gd name="connsiteY27" fmla="*/ 86217 h 325721"/>
                <a:gd name="connsiteX28" fmla="*/ 1498593 w 1803400"/>
                <a:gd name="connsiteY28" fmla="*/ 0 h 325721"/>
                <a:gd name="connsiteX29" fmla="*/ 1548598 w 1803400"/>
                <a:gd name="connsiteY29" fmla="*/ 86217 h 325721"/>
                <a:gd name="connsiteX30" fmla="*/ 1598605 w 1803400"/>
                <a:gd name="connsiteY30" fmla="*/ 0 h 325721"/>
                <a:gd name="connsiteX31" fmla="*/ 1648610 w 1803400"/>
                <a:gd name="connsiteY31" fmla="*/ 86217 h 325721"/>
                <a:gd name="connsiteX32" fmla="*/ 1698617 w 1803400"/>
                <a:gd name="connsiteY32" fmla="*/ 0 h 325721"/>
                <a:gd name="connsiteX33" fmla="*/ 1748622 w 1803400"/>
                <a:gd name="connsiteY33" fmla="*/ 86217 h 325721"/>
                <a:gd name="connsiteX34" fmla="*/ 1798629 w 1803400"/>
                <a:gd name="connsiteY34" fmla="*/ 0 h 325721"/>
                <a:gd name="connsiteX35" fmla="*/ 1803400 w 1803400"/>
                <a:gd name="connsiteY35" fmla="*/ 8226 h 325721"/>
                <a:gd name="connsiteX36" fmla="*/ 1803400 w 1803400"/>
                <a:gd name="connsiteY36" fmla="*/ 89994 h 325721"/>
                <a:gd name="connsiteX37" fmla="*/ 1803400 w 1803400"/>
                <a:gd name="connsiteY37" fmla="*/ 325721 h 325721"/>
                <a:gd name="connsiteX38" fmla="*/ 0 w 1803400"/>
                <a:gd name="connsiteY38" fmla="*/ 325721 h 325721"/>
                <a:gd name="connsiteX39" fmla="*/ 0 w 1803400"/>
                <a:gd name="connsiteY39" fmla="*/ 89994 h 325721"/>
                <a:gd name="connsiteX40" fmla="*/ 0 w 1803400"/>
                <a:gd name="connsiteY40" fmla="*/ 2736 h 325721"/>
                <a:gd name="connsiteX41" fmla="*/ 48418 w 1803400"/>
                <a:gd name="connsiteY41" fmla="*/ 86217 h 32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03400" h="325721">
                  <a:moveTo>
                    <a:pt x="98425" y="0"/>
                  </a:moveTo>
                  <a:lnTo>
                    <a:pt x="148430" y="86217"/>
                  </a:lnTo>
                  <a:lnTo>
                    <a:pt x="198437" y="0"/>
                  </a:lnTo>
                  <a:lnTo>
                    <a:pt x="248442" y="86217"/>
                  </a:lnTo>
                  <a:lnTo>
                    <a:pt x="298449" y="0"/>
                  </a:lnTo>
                  <a:lnTo>
                    <a:pt x="348454" y="86217"/>
                  </a:lnTo>
                  <a:lnTo>
                    <a:pt x="398461" y="0"/>
                  </a:lnTo>
                  <a:lnTo>
                    <a:pt x="448466" y="86217"/>
                  </a:lnTo>
                  <a:lnTo>
                    <a:pt x="498473" y="0"/>
                  </a:lnTo>
                  <a:lnTo>
                    <a:pt x="548478" y="86217"/>
                  </a:lnTo>
                  <a:lnTo>
                    <a:pt x="598485" y="0"/>
                  </a:lnTo>
                  <a:lnTo>
                    <a:pt x="648490" y="86217"/>
                  </a:lnTo>
                  <a:lnTo>
                    <a:pt x="698497" y="0"/>
                  </a:lnTo>
                  <a:lnTo>
                    <a:pt x="748502" y="86217"/>
                  </a:lnTo>
                  <a:lnTo>
                    <a:pt x="798509" y="0"/>
                  </a:lnTo>
                  <a:lnTo>
                    <a:pt x="848514" y="86217"/>
                  </a:lnTo>
                  <a:lnTo>
                    <a:pt x="898521" y="0"/>
                  </a:lnTo>
                  <a:lnTo>
                    <a:pt x="948526" y="86217"/>
                  </a:lnTo>
                  <a:lnTo>
                    <a:pt x="998533" y="0"/>
                  </a:lnTo>
                  <a:lnTo>
                    <a:pt x="1048538" y="86217"/>
                  </a:lnTo>
                  <a:lnTo>
                    <a:pt x="1098545" y="0"/>
                  </a:lnTo>
                  <a:lnTo>
                    <a:pt x="1148550" y="86217"/>
                  </a:lnTo>
                  <a:lnTo>
                    <a:pt x="1198557" y="0"/>
                  </a:lnTo>
                  <a:lnTo>
                    <a:pt x="1248562" y="86217"/>
                  </a:lnTo>
                  <a:lnTo>
                    <a:pt x="1298569" y="0"/>
                  </a:lnTo>
                  <a:lnTo>
                    <a:pt x="1348574" y="86217"/>
                  </a:lnTo>
                  <a:lnTo>
                    <a:pt x="1398581" y="0"/>
                  </a:lnTo>
                  <a:lnTo>
                    <a:pt x="1448586" y="86217"/>
                  </a:lnTo>
                  <a:lnTo>
                    <a:pt x="1498593" y="0"/>
                  </a:lnTo>
                  <a:lnTo>
                    <a:pt x="1548598" y="86217"/>
                  </a:lnTo>
                  <a:lnTo>
                    <a:pt x="1598605" y="0"/>
                  </a:lnTo>
                  <a:lnTo>
                    <a:pt x="1648610" y="86217"/>
                  </a:lnTo>
                  <a:lnTo>
                    <a:pt x="1698617" y="0"/>
                  </a:lnTo>
                  <a:lnTo>
                    <a:pt x="1748622" y="86217"/>
                  </a:lnTo>
                  <a:lnTo>
                    <a:pt x="1798629" y="0"/>
                  </a:lnTo>
                  <a:lnTo>
                    <a:pt x="1803400" y="8226"/>
                  </a:lnTo>
                  <a:lnTo>
                    <a:pt x="1803400" y="89994"/>
                  </a:lnTo>
                  <a:lnTo>
                    <a:pt x="1803400" y="325721"/>
                  </a:lnTo>
                  <a:lnTo>
                    <a:pt x="0" y="325721"/>
                  </a:lnTo>
                  <a:lnTo>
                    <a:pt x="0" y="89994"/>
                  </a:lnTo>
                  <a:lnTo>
                    <a:pt x="0" y="2736"/>
                  </a:lnTo>
                  <a:lnTo>
                    <a:pt x="48418" y="86217"/>
                  </a:lnTo>
                  <a:close/>
                </a:path>
              </a:pathLst>
            </a:custGeom>
            <a:solidFill>
              <a:srgbClr val="2C89CE">
                <a:lumMod val="20000"/>
                <a:lumOff val="80000"/>
              </a:srgbClr>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tlCol="0" anchor="ctr">
              <a:normAutofit fontScale="90000"/>
            </a:bodyPr>
            <a:lstStyle/>
            <a:p>
              <a:pPr algn="ctr"/>
              <a:r>
                <a:rPr lang="en-US" altLang="zh-CN" dirty="0">
                  <a:solidFill>
                    <a:srgbClr val="2C89CE"/>
                  </a:solidFill>
                  <a:latin typeface="Times New Roman" panose="02020603050405020304" pitchFamily="18" charset="0"/>
                  <a:cs typeface="Times New Roman" panose="02020603050405020304" pitchFamily="18" charset="0"/>
                </a:rPr>
                <a:t>A</a:t>
              </a:r>
              <a:endParaRPr lang="en-US" altLang="zh-CN" dirty="0">
                <a:solidFill>
                  <a:srgbClr val="2C89CE"/>
                </a:solidFill>
                <a:latin typeface="Times New Roman" panose="02020603050405020304" pitchFamily="18" charset="0"/>
                <a:cs typeface="Times New Roman" panose="02020603050405020304" pitchFamily="18" charset="0"/>
              </a:endParaRPr>
            </a:p>
          </p:txBody>
        </p:sp>
        <p:cxnSp>
          <p:nvCxnSpPr>
            <p:cNvPr id="37" name="直接连接符 36"/>
            <p:cNvCxnSpPr/>
            <p:nvPr>
              <p:custDataLst>
                <p:tags r:id="rId5"/>
              </p:custDataLst>
            </p:nvPr>
          </p:nvCxnSpPr>
          <p:spPr>
            <a:xfrm>
              <a:off x="1978870" y="2617690"/>
              <a:ext cx="783380" cy="0"/>
            </a:xfrm>
            <a:prstGeom prst="line">
              <a:avLst/>
            </a:prstGeom>
          </p:spPr>
          <p:style>
            <a:lnRef idx="1">
              <a:srgbClr val="2C89CE"/>
            </a:lnRef>
            <a:fillRef idx="0">
              <a:srgbClr val="2C89CE"/>
            </a:fillRef>
            <a:effectRef idx="0">
              <a:srgbClr val="2C89CE"/>
            </a:effectRef>
            <a:fontRef idx="minor">
              <a:srgbClr val="5F5F5F"/>
            </a:fontRef>
          </p:style>
        </p:cxnSp>
        <p:cxnSp>
          <p:nvCxnSpPr>
            <p:cNvPr id="38" name="直接连接符 37"/>
            <p:cNvCxnSpPr/>
            <p:nvPr>
              <p:custDataLst>
                <p:tags r:id="rId6"/>
              </p:custDataLst>
            </p:nvPr>
          </p:nvCxnSpPr>
          <p:spPr>
            <a:xfrm>
              <a:off x="800100" y="2617690"/>
              <a:ext cx="783380" cy="0"/>
            </a:xfrm>
            <a:prstGeom prst="line">
              <a:avLst/>
            </a:prstGeom>
          </p:spPr>
          <p:style>
            <a:lnRef idx="1">
              <a:srgbClr val="2C89CE"/>
            </a:lnRef>
            <a:fillRef idx="0">
              <a:srgbClr val="2C89CE"/>
            </a:fillRef>
            <a:effectRef idx="0">
              <a:srgbClr val="2C89CE"/>
            </a:effectRef>
            <a:fontRef idx="minor">
              <a:srgbClr val="5F5F5F"/>
            </a:fontRef>
          </p:style>
        </p:cxnSp>
      </p:grpSp>
      <p:grpSp>
        <p:nvGrpSpPr>
          <p:cNvPr id="40" name="组合 39"/>
          <p:cNvGrpSpPr/>
          <p:nvPr>
            <p:custDataLst>
              <p:tags r:id="rId7"/>
            </p:custDataLst>
          </p:nvPr>
        </p:nvGrpSpPr>
        <p:grpSpPr>
          <a:xfrm>
            <a:off x="4540885" y="2475284"/>
            <a:ext cx="1962150" cy="2221428"/>
            <a:chOff x="800100" y="573459"/>
            <a:chExt cx="1962150" cy="2221428"/>
          </a:xfrm>
        </p:grpSpPr>
        <p:sp>
          <p:nvSpPr>
            <p:cNvPr id="41" name="矩形 40"/>
            <p:cNvSpPr/>
            <p:nvPr>
              <p:custDataLst>
                <p:tags r:id="rId8"/>
              </p:custDataLst>
            </p:nvPr>
          </p:nvSpPr>
          <p:spPr>
            <a:xfrm>
              <a:off x="800100" y="573459"/>
              <a:ext cx="1962150" cy="1958696"/>
            </a:xfrm>
            <a:prstGeom prst="rect">
              <a:avLst/>
            </a:prstGeom>
            <a:solidFill>
              <a:srgbClr val="2C89CE"/>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ot="0" spcFirstLastPara="0" vertOverflow="overflow" horzOverflow="overflow" vert="horz" wrap="square" lIns="91440" tIns="45720" rIns="91440" bIns="72000" numCol="1" spcCol="0" rtlCol="0" fromWordArt="0" anchor="ctr" anchorCtr="0" forceAA="0" compatLnSpc="1">
              <a:normAutofit/>
            </a:bodyPr>
            <a:lstStyle/>
            <a:p>
              <a:pPr algn="ctr">
                <a:lnSpc>
                  <a:spcPct val="150000"/>
                </a:lnSpc>
              </a:pPr>
              <a:endParaRPr lang="zh-CN" altLang="en-US" dirty="0">
                <a:solidFill>
                  <a:sysClr val="window" lastClr="FFFFFF"/>
                </a:solidFill>
                <a:latin typeface="Times New Roman" panose="02020603050405020304" pitchFamily="18" charset="0"/>
                <a:cs typeface="Times New Roman" panose="02020603050405020304" pitchFamily="18" charset="0"/>
              </a:endParaRPr>
            </a:p>
          </p:txBody>
        </p:sp>
        <p:sp>
          <p:nvSpPr>
            <p:cNvPr id="42" name="任意多边形 41"/>
            <p:cNvSpPr/>
            <p:nvPr>
              <p:custDataLst>
                <p:tags r:id="rId9"/>
              </p:custDataLst>
            </p:nvPr>
          </p:nvSpPr>
          <p:spPr>
            <a:xfrm>
              <a:off x="800100" y="2440493"/>
              <a:ext cx="1962150" cy="354394"/>
            </a:xfrm>
            <a:custGeom>
              <a:avLst/>
              <a:gdLst>
                <a:gd name="connsiteX0" fmla="*/ 98425 w 1803400"/>
                <a:gd name="connsiteY0" fmla="*/ 0 h 325721"/>
                <a:gd name="connsiteX1" fmla="*/ 148430 w 1803400"/>
                <a:gd name="connsiteY1" fmla="*/ 86217 h 325721"/>
                <a:gd name="connsiteX2" fmla="*/ 198437 w 1803400"/>
                <a:gd name="connsiteY2" fmla="*/ 0 h 325721"/>
                <a:gd name="connsiteX3" fmla="*/ 248442 w 1803400"/>
                <a:gd name="connsiteY3" fmla="*/ 86217 h 325721"/>
                <a:gd name="connsiteX4" fmla="*/ 298449 w 1803400"/>
                <a:gd name="connsiteY4" fmla="*/ 0 h 325721"/>
                <a:gd name="connsiteX5" fmla="*/ 348454 w 1803400"/>
                <a:gd name="connsiteY5" fmla="*/ 86217 h 325721"/>
                <a:gd name="connsiteX6" fmla="*/ 398461 w 1803400"/>
                <a:gd name="connsiteY6" fmla="*/ 0 h 325721"/>
                <a:gd name="connsiteX7" fmla="*/ 448466 w 1803400"/>
                <a:gd name="connsiteY7" fmla="*/ 86217 h 325721"/>
                <a:gd name="connsiteX8" fmla="*/ 498473 w 1803400"/>
                <a:gd name="connsiteY8" fmla="*/ 0 h 325721"/>
                <a:gd name="connsiteX9" fmla="*/ 548478 w 1803400"/>
                <a:gd name="connsiteY9" fmla="*/ 86217 h 325721"/>
                <a:gd name="connsiteX10" fmla="*/ 598485 w 1803400"/>
                <a:gd name="connsiteY10" fmla="*/ 0 h 325721"/>
                <a:gd name="connsiteX11" fmla="*/ 648490 w 1803400"/>
                <a:gd name="connsiteY11" fmla="*/ 86217 h 325721"/>
                <a:gd name="connsiteX12" fmla="*/ 698497 w 1803400"/>
                <a:gd name="connsiteY12" fmla="*/ 0 h 325721"/>
                <a:gd name="connsiteX13" fmla="*/ 748502 w 1803400"/>
                <a:gd name="connsiteY13" fmla="*/ 86217 h 325721"/>
                <a:gd name="connsiteX14" fmla="*/ 798509 w 1803400"/>
                <a:gd name="connsiteY14" fmla="*/ 0 h 325721"/>
                <a:gd name="connsiteX15" fmla="*/ 848514 w 1803400"/>
                <a:gd name="connsiteY15" fmla="*/ 86217 h 325721"/>
                <a:gd name="connsiteX16" fmla="*/ 898521 w 1803400"/>
                <a:gd name="connsiteY16" fmla="*/ 0 h 325721"/>
                <a:gd name="connsiteX17" fmla="*/ 948526 w 1803400"/>
                <a:gd name="connsiteY17" fmla="*/ 86217 h 325721"/>
                <a:gd name="connsiteX18" fmla="*/ 998533 w 1803400"/>
                <a:gd name="connsiteY18" fmla="*/ 0 h 325721"/>
                <a:gd name="connsiteX19" fmla="*/ 1048538 w 1803400"/>
                <a:gd name="connsiteY19" fmla="*/ 86217 h 325721"/>
                <a:gd name="connsiteX20" fmla="*/ 1098545 w 1803400"/>
                <a:gd name="connsiteY20" fmla="*/ 0 h 325721"/>
                <a:gd name="connsiteX21" fmla="*/ 1148550 w 1803400"/>
                <a:gd name="connsiteY21" fmla="*/ 86217 h 325721"/>
                <a:gd name="connsiteX22" fmla="*/ 1198557 w 1803400"/>
                <a:gd name="connsiteY22" fmla="*/ 0 h 325721"/>
                <a:gd name="connsiteX23" fmla="*/ 1248562 w 1803400"/>
                <a:gd name="connsiteY23" fmla="*/ 86217 h 325721"/>
                <a:gd name="connsiteX24" fmla="*/ 1298569 w 1803400"/>
                <a:gd name="connsiteY24" fmla="*/ 0 h 325721"/>
                <a:gd name="connsiteX25" fmla="*/ 1348574 w 1803400"/>
                <a:gd name="connsiteY25" fmla="*/ 86217 h 325721"/>
                <a:gd name="connsiteX26" fmla="*/ 1398581 w 1803400"/>
                <a:gd name="connsiteY26" fmla="*/ 0 h 325721"/>
                <a:gd name="connsiteX27" fmla="*/ 1448586 w 1803400"/>
                <a:gd name="connsiteY27" fmla="*/ 86217 h 325721"/>
                <a:gd name="connsiteX28" fmla="*/ 1498593 w 1803400"/>
                <a:gd name="connsiteY28" fmla="*/ 0 h 325721"/>
                <a:gd name="connsiteX29" fmla="*/ 1548598 w 1803400"/>
                <a:gd name="connsiteY29" fmla="*/ 86217 h 325721"/>
                <a:gd name="connsiteX30" fmla="*/ 1598605 w 1803400"/>
                <a:gd name="connsiteY30" fmla="*/ 0 h 325721"/>
                <a:gd name="connsiteX31" fmla="*/ 1648610 w 1803400"/>
                <a:gd name="connsiteY31" fmla="*/ 86217 h 325721"/>
                <a:gd name="connsiteX32" fmla="*/ 1698617 w 1803400"/>
                <a:gd name="connsiteY32" fmla="*/ 0 h 325721"/>
                <a:gd name="connsiteX33" fmla="*/ 1748622 w 1803400"/>
                <a:gd name="connsiteY33" fmla="*/ 86217 h 325721"/>
                <a:gd name="connsiteX34" fmla="*/ 1798629 w 1803400"/>
                <a:gd name="connsiteY34" fmla="*/ 0 h 325721"/>
                <a:gd name="connsiteX35" fmla="*/ 1803400 w 1803400"/>
                <a:gd name="connsiteY35" fmla="*/ 8226 h 325721"/>
                <a:gd name="connsiteX36" fmla="*/ 1803400 w 1803400"/>
                <a:gd name="connsiteY36" fmla="*/ 89994 h 325721"/>
                <a:gd name="connsiteX37" fmla="*/ 1803400 w 1803400"/>
                <a:gd name="connsiteY37" fmla="*/ 325721 h 325721"/>
                <a:gd name="connsiteX38" fmla="*/ 0 w 1803400"/>
                <a:gd name="connsiteY38" fmla="*/ 325721 h 325721"/>
                <a:gd name="connsiteX39" fmla="*/ 0 w 1803400"/>
                <a:gd name="connsiteY39" fmla="*/ 89994 h 325721"/>
                <a:gd name="connsiteX40" fmla="*/ 0 w 1803400"/>
                <a:gd name="connsiteY40" fmla="*/ 2736 h 325721"/>
                <a:gd name="connsiteX41" fmla="*/ 48418 w 1803400"/>
                <a:gd name="connsiteY41" fmla="*/ 86217 h 32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03400" h="325721">
                  <a:moveTo>
                    <a:pt x="98425" y="0"/>
                  </a:moveTo>
                  <a:lnTo>
                    <a:pt x="148430" y="86217"/>
                  </a:lnTo>
                  <a:lnTo>
                    <a:pt x="198437" y="0"/>
                  </a:lnTo>
                  <a:lnTo>
                    <a:pt x="248442" y="86217"/>
                  </a:lnTo>
                  <a:lnTo>
                    <a:pt x="298449" y="0"/>
                  </a:lnTo>
                  <a:lnTo>
                    <a:pt x="348454" y="86217"/>
                  </a:lnTo>
                  <a:lnTo>
                    <a:pt x="398461" y="0"/>
                  </a:lnTo>
                  <a:lnTo>
                    <a:pt x="448466" y="86217"/>
                  </a:lnTo>
                  <a:lnTo>
                    <a:pt x="498473" y="0"/>
                  </a:lnTo>
                  <a:lnTo>
                    <a:pt x="548478" y="86217"/>
                  </a:lnTo>
                  <a:lnTo>
                    <a:pt x="598485" y="0"/>
                  </a:lnTo>
                  <a:lnTo>
                    <a:pt x="648490" y="86217"/>
                  </a:lnTo>
                  <a:lnTo>
                    <a:pt x="698497" y="0"/>
                  </a:lnTo>
                  <a:lnTo>
                    <a:pt x="748502" y="86217"/>
                  </a:lnTo>
                  <a:lnTo>
                    <a:pt x="798509" y="0"/>
                  </a:lnTo>
                  <a:lnTo>
                    <a:pt x="848514" y="86217"/>
                  </a:lnTo>
                  <a:lnTo>
                    <a:pt x="898521" y="0"/>
                  </a:lnTo>
                  <a:lnTo>
                    <a:pt x="948526" y="86217"/>
                  </a:lnTo>
                  <a:lnTo>
                    <a:pt x="998533" y="0"/>
                  </a:lnTo>
                  <a:lnTo>
                    <a:pt x="1048538" y="86217"/>
                  </a:lnTo>
                  <a:lnTo>
                    <a:pt x="1098545" y="0"/>
                  </a:lnTo>
                  <a:lnTo>
                    <a:pt x="1148550" y="86217"/>
                  </a:lnTo>
                  <a:lnTo>
                    <a:pt x="1198557" y="0"/>
                  </a:lnTo>
                  <a:lnTo>
                    <a:pt x="1248562" y="86217"/>
                  </a:lnTo>
                  <a:lnTo>
                    <a:pt x="1298569" y="0"/>
                  </a:lnTo>
                  <a:lnTo>
                    <a:pt x="1348574" y="86217"/>
                  </a:lnTo>
                  <a:lnTo>
                    <a:pt x="1398581" y="0"/>
                  </a:lnTo>
                  <a:lnTo>
                    <a:pt x="1448586" y="86217"/>
                  </a:lnTo>
                  <a:lnTo>
                    <a:pt x="1498593" y="0"/>
                  </a:lnTo>
                  <a:lnTo>
                    <a:pt x="1548598" y="86217"/>
                  </a:lnTo>
                  <a:lnTo>
                    <a:pt x="1598605" y="0"/>
                  </a:lnTo>
                  <a:lnTo>
                    <a:pt x="1648610" y="86217"/>
                  </a:lnTo>
                  <a:lnTo>
                    <a:pt x="1698617" y="0"/>
                  </a:lnTo>
                  <a:lnTo>
                    <a:pt x="1748622" y="86217"/>
                  </a:lnTo>
                  <a:lnTo>
                    <a:pt x="1798629" y="0"/>
                  </a:lnTo>
                  <a:lnTo>
                    <a:pt x="1803400" y="8226"/>
                  </a:lnTo>
                  <a:lnTo>
                    <a:pt x="1803400" y="89994"/>
                  </a:lnTo>
                  <a:lnTo>
                    <a:pt x="1803400" y="325721"/>
                  </a:lnTo>
                  <a:lnTo>
                    <a:pt x="0" y="325721"/>
                  </a:lnTo>
                  <a:lnTo>
                    <a:pt x="0" y="89994"/>
                  </a:lnTo>
                  <a:lnTo>
                    <a:pt x="0" y="2736"/>
                  </a:lnTo>
                  <a:lnTo>
                    <a:pt x="48418" y="86217"/>
                  </a:lnTo>
                  <a:close/>
                </a:path>
              </a:pathLst>
            </a:custGeom>
            <a:solidFill>
              <a:srgbClr val="2C89CE">
                <a:lumMod val="20000"/>
                <a:lumOff val="80000"/>
              </a:srgbClr>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tlCol="0" anchor="ctr">
              <a:normAutofit fontScale="90000"/>
            </a:bodyPr>
            <a:lstStyle/>
            <a:p>
              <a:pPr algn="ctr"/>
              <a:r>
                <a:rPr lang="en-US" altLang="zh-CN" dirty="0">
                  <a:solidFill>
                    <a:srgbClr val="2C89CE"/>
                  </a:solidFill>
                  <a:latin typeface="Times New Roman" panose="02020603050405020304" pitchFamily="18" charset="0"/>
                  <a:cs typeface="Times New Roman" panose="02020603050405020304" pitchFamily="18" charset="0"/>
                </a:rPr>
                <a:t>B</a:t>
              </a:r>
              <a:endParaRPr lang="en-US" altLang="zh-CN" dirty="0">
                <a:solidFill>
                  <a:srgbClr val="2C89CE"/>
                </a:solidFill>
                <a:latin typeface="Times New Roman" panose="02020603050405020304" pitchFamily="18" charset="0"/>
                <a:cs typeface="Times New Roman" panose="02020603050405020304" pitchFamily="18" charset="0"/>
              </a:endParaRPr>
            </a:p>
          </p:txBody>
        </p:sp>
        <p:cxnSp>
          <p:nvCxnSpPr>
            <p:cNvPr id="43" name="直接连接符 42"/>
            <p:cNvCxnSpPr/>
            <p:nvPr>
              <p:custDataLst>
                <p:tags r:id="rId10"/>
              </p:custDataLst>
            </p:nvPr>
          </p:nvCxnSpPr>
          <p:spPr>
            <a:xfrm>
              <a:off x="1978870" y="2617690"/>
              <a:ext cx="783380" cy="0"/>
            </a:xfrm>
            <a:prstGeom prst="line">
              <a:avLst/>
            </a:prstGeom>
          </p:spPr>
          <p:style>
            <a:lnRef idx="1">
              <a:srgbClr val="2C89CE"/>
            </a:lnRef>
            <a:fillRef idx="0">
              <a:srgbClr val="2C89CE"/>
            </a:fillRef>
            <a:effectRef idx="0">
              <a:srgbClr val="2C89CE"/>
            </a:effectRef>
            <a:fontRef idx="minor">
              <a:srgbClr val="5F5F5F"/>
            </a:fontRef>
          </p:style>
        </p:cxnSp>
        <p:cxnSp>
          <p:nvCxnSpPr>
            <p:cNvPr id="44" name="直接连接符 43"/>
            <p:cNvCxnSpPr/>
            <p:nvPr>
              <p:custDataLst>
                <p:tags r:id="rId11"/>
              </p:custDataLst>
            </p:nvPr>
          </p:nvCxnSpPr>
          <p:spPr>
            <a:xfrm>
              <a:off x="800100" y="2617690"/>
              <a:ext cx="783380" cy="0"/>
            </a:xfrm>
            <a:prstGeom prst="line">
              <a:avLst/>
            </a:prstGeom>
          </p:spPr>
          <p:style>
            <a:lnRef idx="1">
              <a:srgbClr val="2C89CE"/>
            </a:lnRef>
            <a:fillRef idx="0">
              <a:srgbClr val="2C89CE"/>
            </a:fillRef>
            <a:effectRef idx="0">
              <a:srgbClr val="2C89CE"/>
            </a:effectRef>
            <a:fontRef idx="minor">
              <a:srgbClr val="5F5F5F"/>
            </a:fontRef>
          </p:style>
        </p:cxnSp>
      </p:grpSp>
      <p:grpSp>
        <p:nvGrpSpPr>
          <p:cNvPr id="45" name="组合 44"/>
          <p:cNvGrpSpPr/>
          <p:nvPr>
            <p:custDataLst>
              <p:tags r:id="rId12"/>
            </p:custDataLst>
          </p:nvPr>
        </p:nvGrpSpPr>
        <p:grpSpPr>
          <a:xfrm>
            <a:off x="7976235" y="2475284"/>
            <a:ext cx="1962150" cy="2221428"/>
            <a:chOff x="800100" y="573459"/>
            <a:chExt cx="1962150" cy="2221428"/>
          </a:xfrm>
        </p:grpSpPr>
        <p:sp>
          <p:nvSpPr>
            <p:cNvPr id="46" name="矩形 45"/>
            <p:cNvSpPr/>
            <p:nvPr>
              <p:custDataLst>
                <p:tags r:id="rId13"/>
              </p:custDataLst>
            </p:nvPr>
          </p:nvSpPr>
          <p:spPr>
            <a:xfrm>
              <a:off x="800100" y="573459"/>
              <a:ext cx="1962150" cy="1958696"/>
            </a:xfrm>
            <a:prstGeom prst="rect">
              <a:avLst/>
            </a:prstGeom>
            <a:solidFill>
              <a:srgbClr val="2C89CE"/>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ot="0" spcFirstLastPara="0" vertOverflow="overflow" horzOverflow="overflow" vert="horz" wrap="square" lIns="91440" tIns="45720" rIns="91440" bIns="72000" numCol="1" spcCol="0" rtlCol="0" fromWordArt="0" anchor="ctr" anchorCtr="0" forceAA="0" compatLnSpc="1">
              <a:normAutofit/>
            </a:bodyPr>
            <a:lstStyle/>
            <a:p>
              <a:pPr algn="ctr">
                <a:lnSpc>
                  <a:spcPct val="150000"/>
                </a:lnSpc>
              </a:pPr>
              <a:endParaRPr lang="zh-CN" altLang="en-US" dirty="0">
                <a:solidFill>
                  <a:sysClr val="window" lastClr="FFFFFF"/>
                </a:solidFill>
                <a:latin typeface="Times New Roman" panose="02020603050405020304" pitchFamily="18" charset="0"/>
                <a:cs typeface="Times New Roman" panose="02020603050405020304" pitchFamily="18" charset="0"/>
              </a:endParaRPr>
            </a:p>
          </p:txBody>
        </p:sp>
        <p:sp>
          <p:nvSpPr>
            <p:cNvPr id="47" name="任意多边形 46"/>
            <p:cNvSpPr/>
            <p:nvPr>
              <p:custDataLst>
                <p:tags r:id="rId14"/>
              </p:custDataLst>
            </p:nvPr>
          </p:nvSpPr>
          <p:spPr>
            <a:xfrm>
              <a:off x="800100" y="2440493"/>
              <a:ext cx="1962150" cy="354394"/>
            </a:xfrm>
            <a:custGeom>
              <a:avLst/>
              <a:gdLst>
                <a:gd name="connsiteX0" fmla="*/ 98425 w 1803400"/>
                <a:gd name="connsiteY0" fmla="*/ 0 h 325721"/>
                <a:gd name="connsiteX1" fmla="*/ 148430 w 1803400"/>
                <a:gd name="connsiteY1" fmla="*/ 86217 h 325721"/>
                <a:gd name="connsiteX2" fmla="*/ 198437 w 1803400"/>
                <a:gd name="connsiteY2" fmla="*/ 0 h 325721"/>
                <a:gd name="connsiteX3" fmla="*/ 248442 w 1803400"/>
                <a:gd name="connsiteY3" fmla="*/ 86217 h 325721"/>
                <a:gd name="connsiteX4" fmla="*/ 298449 w 1803400"/>
                <a:gd name="connsiteY4" fmla="*/ 0 h 325721"/>
                <a:gd name="connsiteX5" fmla="*/ 348454 w 1803400"/>
                <a:gd name="connsiteY5" fmla="*/ 86217 h 325721"/>
                <a:gd name="connsiteX6" fmla="*/ 398461 w 1803400"/>
                <a:gd name="connsiteY6" fmla="*/ 0 h 325721"/>
                <a:gd name="connsiteX7" fmla="*/ 448466 w 1803400"/>
                <a:gd name="connsiteY7" fmla="*/ 86217 h 325721"/>
                <a:gd name="connsiteX8" fmla="*/ 498473 w 1803400"/>
                <a:gd name="connsiteY8" fmla="*/ 0 h 325721"/>
                <a:gd name="connsiteX9" fmla="*/ 548478 w 1803400"/>
                <a:gd name="connsiteY9" fmla="*/ 86217 h 325721"/>
                <a:gd name="connsiteX10" fmla="*/ 598485 w 1803400"/>
                <a:gd name="connsiteY10" fmla="*/ 0 h 325721"/>
                <a:gd name="connsiteX11" fmla="*/ 648490 w 1803400"/>
                <a:gd name="connsiteY11" fmla="*/ 86217 h 325721"/>
                <a:gd name="connsiteX12" fmla="*/ 698497 w 1803400"/>
                <a:gd name="connsiteY12" fmla="*/ 0 h 325721"/>
                <a:gd name="connsiteX13" fmla="*/ 748502 w 1803400"/>
                <a:gd name="connsiteY13" fmla="*/ 86217 h 325721"/>
                <a:gd name="connsiteX14" fmla="*/ 798509 w 1803400"/>
                <a:gd name="connsiteY14" fmla="*/ 0 h 325721"/>
                <a:gd name="connsiteX15" fmla="*/ 848514 w 1803400"/>
                <a:gd name="connsiteY15" fmla="*/ 86217 h 325721"/>
                <a:gd name="connsiteX16" fmla="*/ 898521 w 1803400"/>
                <a:gd name="connsiteY16" fmla="*/ 0 h 325721"/>
                <a:gd name="connsiteX17" fmla="*/ 948526 w 1803400"/>
                <a:gd name="connsiteY17" fmla="*/ 86217 h 325721"/>
                <a:gd name="connsiteX18" fmla="*/ 998533 w 1803400"/>
                <a:gd name="connsiteY18" fmla="*/ 0 h 325721"/>
                <a:gd name="connsiteX19" fmla="*/ 1048538 w 1803400"/>
                <a:gd name="connsiteY19" fmla="*/ 86217 h 325721"/>
                <a:gd name="connsiteX20" fmla="*/ 1098545 w 1803400"/>
                <a:gd name="connsiteY20" fmla="*/ 0 h 325721"/>
                <a:gd name="connsiteX21" fmla="*/ 1148550 w 1803400"/>
                <a:gd name="connsiteY21" fmla="*/ 86217 h 325721"/>
                <a:gd name="connsiteX22" fmla="*/ 1198557 w 1803400"/>
                <a:gd name="connsiteY22" fmla="*/ 0 h 325721"/>
                <a:gd name="connsiteX23" fmla="*/ 1248562 w 1803400"/>
                <a:gd name="connsiteY23" fmla="*/ 86217 h 325721"/>
                <a:gd name="connsiteX24" fmla="*/ 1298569 w 1803400"/>
                <a:gd name="connsiteY24" fmla="*/ 0 h 325721"/>
                <a:gd name="connsiteX25" fmla="*/ 1348574 w 1803400"/>
                <a:gd name="connsiteY25" fmla="*/ 86217 h 325721"/>
                <a:gd name="connsiteX26" fmla="*/ 1398581 w 1803400"/>
                <a:gd name="connsiteY26" fmla="*/ 0 h 325721"/>
                <a:gd name="connsiteX27" fmla="*/ 1448586 w 1803400"/>
                <a:gd name="connsiteY27" fmla="*/ 86217 h 325721"/>
                <a:gd name="connsiteX28" fmla="*/ 1498593 w 1803400"/>
                <a:gd name="connsiteY28" fmla="*/ 0 h 325721"/>
                <a:gd name="connsiteX29" fmla="*/ 1548598 w 1803400"/>
                <a:gd name="connsiteY29" fmla="*/ 86217 h 325721"/>
                <a:gd name="connsiteX30" fmla="*/ 1598605 w 1803400"/>
                <a:gd name="connsiteY30" fmla="*/ 0 h 325721"/>
                <a:gd name="connsiteX31" fmla="*/ 1648610 w 1803400"/>
                <a:gd name="connsiteY31" fmla="*/ 86217 h 325721"/>
                <a:gd name="connsiteX32" fmla="*/ 1698617 w 1803400"/>
                <a:gd name="connsiteY32" fmla="*/ 0 h 325721"/>
                <a:gd name="connsiteX33" fmla="*/ 1748622 w 1803400"/>
                <a:gd name="connsiteY33" fmla="*/ 86217 h 325721"/>
                <a:gd name="connsiteX34" fmla="*/ 1798629 w 1803400"/>
                <a:gd name="connsiteY34" fmla="*/ 0 h 325721"/>
                <a:gd name="connsiteX35" fmla="*/ 1803400 w 1803400"/>
                <a:gd name="connsiteY35" fmla="*/ 8226 h 325721"/>
                <a:gd name="connsiteX36" fmla="*/ 1803400 w 1803400"/>
                <a:gd name="connsiteY36" fmla="*/ 89994 h 325721"/>
                <a:gd name="connsiteX37" fmla="*/ 1803400 w 1803400"/>
                <a:gd name="connsiteY37" fmla="*/ 325721 h 325721"/>
                <a:gd name="connsiteX38" fmla="*/ 0 w 1803400"/>
                <a:gd name="connsiteY38" fmla="*/ 325721 h 325721"/>
                <a:gd name="connsiteX39" fmla="*/ 0 w 1803400"/>
                <a:gd name="connsiteY39" fmla="*/ 89994 h 325721"/>
                <a:gd name="connsiteX40" fmla="*/ 0 w 1803400"/>
                <a:gd name="connsiteY40" fmla="*/ 2736 h 325721"/>
                <a:gd name="connsiteX41" fmla="*/ 48418 w 1803400"/>
                <a:gd name="connsiteY41" fmla="*/ 86217 h 32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03400" h="325721">
                  <a:moveTo>
                    <a:pt x="98425" y="0"/>
                  </a:moveTo>
                  <a:lnTo>
                    <a:pt x="148430" y="86217"/>
                  </a:lnTo>
                  <a:lnTo>
                    <a:pt x="198437" y="0"/>
                  </a:lnTo>
                  <a:lnTo>
                    <a:pt x="248442" y="86217"/>
                  </a:lnTo>
                  <a:lnTo>
                    <a:pt x="298449" y="0"/>
                  </a:lnTo>
                  <a:lnTo>
                    <a:pt x="348454" y="86217"/>
                  </a:lnTo>
                  <a:lnTo>
                    <a:pt x="398461" y="0"/>
                  </a:lnTo>
                  <a:lnTo>
                    <a:pt x="448466" y="86217"/>
                  </a:lnTo>
                  <a:lnTo>
                    <a:pt x="498473" y="0"/>
                  </a:lnTo>
                  <a:lnTo>
                    <a:pt x="548478" y="86217"/>
                  </a:lnTo>
                  <a:lnTo>
                    <a:pt x="598485" y="0"/>
                  </a:lnTo>
                  <a:lnTo>
                    <a:pt x="648490" y="86217"/>
                  </a:lnTo>
                  <a:lnTo>
                    <a:pt x="698497" y="0"/>
                  </a:lnTo>
                  <a:lnTo>
                    <a:pt x="748502" y="86217"/>
                  </a:lnTo>
                  <a:lnTo>
                    <a:pt x="798509" y="0"/>
                  </a:lnTo>
                  <a:lnTo>
                    <a:pt x="848514" y="86217"/>
                  </a:lnTo>
                  <a:lnTo>
                    <a:pt x="898521" y="0"/>
                  </a:lnTo>
                  <a:lnTo>
                    <a:pt x="948526" y="86217"/>
                  </a:lnTo>
                  <a:lnTo>
                    <a:pt x="998533" y="0"/>
                  </a:lnTo>
                  <a:lnTo>
                    <a:pt x="1048538" y="86217"/>
                  </a:lnTo>
                  <a:lnTo>
                    <a:pt x="1098545" y="0"/>
                  </a:lnTo>
                  <a:lnTo>
                    <a:pt x="1148550" y="86217"/>
                  </a:lnTo>
                  <a:lnTo>
                    <a:pt x="1198557" y="0"/>
                  </a:lnTo>
                  <a:lnTo>
                    <a:pt x="1248562" y="86217"/>
                  </a:lnTo>
                  <a:lnTo>
                    <a:pt x="1298569" y="0"/>
                  </a:lnTo>
                  <a:lnTo>
                    <a:pt x="1348574" y="86217"/>
                  </a:lnTo>
                  <a:lnTo>
                    <a:pt x="1398581" y="0"/>
                  </a:lnTo>
                  <a:lnTo>
                    <a:pt x="1448586" y="86217"/>
                  </a:lnTo>
                  <a:lnTo>
                    <a:pt x="1498593" y="0"/>
                  </a:lnTo>
                  <a:lnTo>
                    <a:pt x="1548598" y="86217"/>
                  </a:lnTo>
                  <a:lnTo>
                    <a:pt x="1598605" y="0"/>
                  </a:lnTo>
                  <a:lnTo>
                    <a:pt x="1648610" y="86217"/>
                  </a:lnTo>
                  <a:lnTo>
                    <a:pt x="1698617" y="0"/>
                  </a:lnTo>
                  <a:lnTo>
                    <a:pt x="1748622" y="86217"/>
                  </a:lnTo>
                  <a:lnTo>
                    <a:pt x="1798629" y="0"/>
                  </a:lnTo>
                  <a:lnTo>
                    <a:pt x="1803400" y="8226"/>
                  </a:lnTo>
                  <a:lnTo>
                    <a:pt x="1803400" y="89994"/>
                  </a:lnTo>
                  <a:lnTo>
                    <a:pt x="1803400" y="325721"/>
                  </a:lnTo>
                  <a:lnTo>
                    <a:pt x="0" y="325721"/>
                  </a:lnTo>
                  <a:lnTo>
                    <a:pt x="0" y="89994"/>
                  </a:lnTo>
                  <a:lnTo>
                    <a:pt x="0" y="2736"/>
                  </a:lnTo>
                  <a:lnTo>
                    <a:pt x="48418" y="86217"/>
                  </a:lnTo>
                  <a:close/>
                </a:path>
              </a:pathLst>
            </a:custGeom>
            <a:solidFill>
              <a:srgbClr val="2C89CE">
                <a:lumMod val="20000"/>
                <a:lumOff val="80000"/>
              </a:srgbClr>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tlCol="0" anchor="ctr">
              <a:normAutofit fontScale="90000"/>
            </a:bodyPr>
            <a:lstStyle/>
            <a:p>
              <a:pPr algn="ctr"/>
              <a:r>
                <a:rPr lang="en-US" altLang="zh-CN" dirty="0">
                  <a:solidFill>
                    <a:srgbClr val="2C89CE"/>
                  </a:solidFill>
                  <a:latin typeface="Times New Roman" panose="02020603050405020304" pitchFamily="18" charset="0"/>
                  <a:cs typeface="Times New Roman" panose="02020603050405020304" pitchFamily="18" charset="0"/>
                </a:rPr>
                <a:t>C</a:t>
              </a:r>
              <a:endParaRPr lang="en-US" altLang="zh-CN" dirty="0">
                <a:solidFill>
                  <a:srgbClr val="2C89CE"/>
                </a:solidFill>
                <a:latin typeface="Times New Roman" panose="02020603050405020304" pitchFamily="18" charset="0"/>
                <a:cs typeface="Times New Roman" panose="02020603050405020304" pitchFamily="18" charset="0"/>
              </a:endParaRPr>
            </a:p>
          </p:txBody>
        </p:sp>
        <p:cxnSp>
          <p:nvCxnSpPr>
            <p:cNvPr id="48" name="直接连接符 47"/>
            <p:cNvCxnSpPr/>
            <p:nvPr>
              <p:custDataLst>
                <p:tags r:id="rId15"/>
              </p:custDataLst>
            </p:nvPr>
          </p:nvCxnSpPr>
          <p:spPr>
            <a:xfrm>
              <a:off x="1978870" y="2617690"/>
              <a:ext cx="783380" cy="0"/>
            </a:xfrm>
            <a:prstGeom prst="line">
              <a:avLst/>
            </a:prstGeom>
          </p:spPr>
          <p:style>
            <a:lnRef idx="1">
              <a:srgbClr val="2C89CE"/>
            </a:lnRef>
            <a:fillRef idx="0">
              <a:srgbClr val="2C89CE"/>
            </a:fillRef>
            <a:effectRef idx="0">
              <a:srgbClr val="2C89CE"/>
            </a:effectRef>
            <a:fontRef idx="minor">
              <a:srgbClr val="5F5F5F"/>
            </a:fontRef>
          </p:style>
        </p:cxnSp>
        <p:cxnSp>
          <p:nvCxnSpPr>
            <p:cNvPr id="49" name="直接连接符 48"/>
            <p:cNvCxnSpPr/>
            <p:nvPr>
              <p:custDataLst>
                <p:tags r:id="rId16"/>
              </p:custDataLst>
            </p:nvPr>
          </p:nvCxnSpPr>
          <p:spPr>
            <a:xfrm>
              <a:off x="800100" y="2617690"/>
              <a:ext cx="783380" cy="0"/>
            </a:xfrm>
            <a:prstGeom prst="line">
              <a:avLst/>
            </a:prstGeom>
          </p:spPr>
          <p:style>
            <a:lnRef idx="1">
              <a:srgbClr val="2C89CE"/>
            </a:lnRef>
            <a:fillRef idx="0">
              <a:srgbClr val="2C89CE"/>
            </a:fillRef>
            <a:effectRef idx="0">
              <a:srgbClr val="2C89CE"/>
            </a:effectRef>
            <a:fontRef idx="minor">
              <a:srgbClr val="5F5F5F"/>
            </a:fontRef>
          </p:style>
        </p:cxnSp>
      </p:grpSp>
      <p:sp>
        <p:nvSpPr>
          <p:cNvPr id="18" name="文本框 17"/>
          <p:cNvSpPr txBox="1"/>
          <p:nvPr>
            <p:custDataLst>
              <p:tags r:id="rId17"/>
            </p:custDataLst>
          </p:nvPr>
        </p:nvSpPr>
        <p:spPr>
          <a:xfrm>
            <a:off x="1099185" y="3143250"/>
            <a:ext cx="1959610" cy="1045845"/>
          </a:xfrm>
          <a:prstGeom prst="rect">
            <a:avLst/>
          </a:prstGeom>
          <a:noFill/>
        </p:spPr>
        <p:txBody>
          <a:bodyPr wrap="square" rtlCol="0">
            <a:noAutofit/>
          </a:bodyPr>
          <a:lstStyle/>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创业融资资金测算的作用</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9" name="文本框 18"/>
          <p:cNvSpPr txBox="1"/>
          <p:nvPr>
            <p:custDataLst>
              <p:tags r:id="rId18"/>
            </p:custDataLst>
          </p:nvPr>
        </p:nvSpPr>
        <p:spPr>
          <a:xfrm>
            <a:off x="4540885" y="3143250"/>
            <a:ext cx="1959610" cy="1045845"/>
          </a:xfrm>
          <a:prstGeom prst="rect">
            <a:avLst/>
          </a:prstGeom>
          <a:noFill/>
        </p:spPr>
        <p:txBody>
          <a:bodyPr wrap="square" rtlCol="0">
            <a:noAutofit/>
          </a:bodyPr>
          <a:lstStyle/>
          <a:p>
            <a:pPr algn="ctr">
              <a:lnSpc>
                <a:spcPct val="120000"/>
              </a:lnSpc>
              <a:buClrTx/>
              <a:buSzTx/>
              <a:buFontTx/>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正确测算创业所需融资资金</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0" name="文本框 19"/>
          <p:cNvSpPr txBox="1"/>
          <p:nvPr>
            <p:custDataLst>
              <p:tags r:id="rId19"/>
            </p:custDataLst>
          </p:nvPr>
        </p:nvSpPr>
        <p:spPr>
          <a:xfrm>
            <a:off x="7969885" y="3143250"/>
            <a:ext cx="1959610" cy="1045845"/>
          </a:xfrm>
          <a:prstGeom prst="rect">
            <a:avLst/>
          </a:prstGeom>
          <a:noFill/>
        </p:spPr>
        <p:txBody>
          <a:bodyPr wrap="square" rtlCol="0">
            <a:noAutofit/>
          </a:bodyPr>
          <a:lstStyle/>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帮助测算创业资金的途径</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4" name="文本框 13"/>
          <p:cNvSpPr txBox="1"/>
          <p:nvPr>
            <p:custDataLst>
              <p:tags r:id="rId20"/>
            </p:custDataLst>
          </p:nvPr>
        </p:nvSpPr>
        <p:spPr>
          <a:xfrm>
            <a:off x="10871835" y="3143250"/>
            <a:ext cx="1959610" cy="1045845"/>
          </a:xfrm>
          <a:prstGeom prst="rect">
            <a:avLst/>
          </a:prstGeom>
          <a:noFill/>
        </p:spPr>
        <p:txBody>
          <a:bodyPr wrap="square" rtlCol="0">
            <a:noAutofit/>
          </a:bodyPr>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创新变革获得机会</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Tree>
    <p:custDataLst>
      <p:tags r:id="rId2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4"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20" name="文本框 19"/>
          <p:cNvSpPr txBox="1"/>
          <p:nvPr>
            <p:custDataLst>
              <p:tags r:id="rId2"/>
            </p:custDataLst>
          </p:nvPr>
        </p:nvSpPr>
        <p:spPr>
          <a:xfrm>
            <a:off x="9973945" y="2785110"/>
            <a:ext cx="1959610" cy="1045845"/>
          </a:xfrm>
          <a:prstGeom prst="rect">
            <a:avLst/>
          </a:prstGeom>
          <a:noFill/>
        </p:spPr>
        <p:txBody>
          <a:bodyPr wrap="square" rtlCol="0">
            <a:noAutofit/>
          </a:bodyPr>
          <a:lstStyle/>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问题导向发现机会</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4" name="文本框 13"/>
          <p:cNvSpPr txBox="1"/>
          <p:nvPr>
            <p:custDataLst>
              <p:tags r:id="rId3"/>
            </p:custDataLst>
          </p:nvPr>
        </p:nvSpPr>
        <p:spPr>
          <a:xfrm>
            <a:off x="12875895" y="2785110"/>
            <a:ext cx="1959610" cy="1045845"/>
          </a:xfrm>
          <a:prstGeom prst="rect">
            <a:avLst/>
          </a:prstGeom>
          <a:noFill/>
        </p:spPr>
        <p:txBody>
          <a:bodyPr wrap="square" rtlCol="0">
            <a:noAutofit/>
          </a:bodyPr>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创新变革获得机会</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 name="文本框 6"/>
          <p:cNvSpPr txBox="1"/>
          <p:nvPr/>
        </p:nvSpPr>
        <p:spPr>
          <a:xfrm>
            <a:off x="438785" y="541655"/>
            <a:ext cx="11753215" cy="46037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1. 创业融资资金测算的作用</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C9F754DE-2CAD-44b6-B708-469DEB6407EB-7" descr="C:/Users/12897/AppData/Local/Temp/wpp.GNdCupwpp"/>
          <p:cNvPicPr>
            <a:picLocks noChangeAspect="1"/>
          </p:cNvPicPr>
          <p:nvPr/>
        </p:nvPicPr>
        <p:blipFill>
          <a:blip r:embed="rId4"/>
          <a:stretch>
            <a:fillRect/>
          </a:stretch>
        </p:blipFill>
        <p:spPr>
          <a:xfrm>
            <a:off x="913130" y="2263776"/>
            <a:ext cx="10365105" cy="232918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20" name="文本框 19"/>
          <p:cNvSpPr txBox="1"/>
          <p:nvPr>
            <p:custDataLst>
              <p:tags r:id="rId2"/>
            </p:custDataLst>
          </p:nvPr>
        </p:nvSpPr>
        <p:spPr>
          <a:xfrm>
            <a:off x="9973945" y="2785110"/>
            <a:ext cx="1959610" cy="1045845"/>
          </a:xfrm>
          <a:prstGeom prst="rect">
            <a:avLst/>
          </a:prstGeom>
          <a:noFill/>
        </p:spPr>
        <p:txBody>
          <a:bodyPr wrap="square" rtlCol="0">
            <a:noAutofit/>
          </a:bodyPr>
          <a:lstStyle/>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问题导向发现机会</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4" name="文本框 13"/>
          <p:cNvSpPr txBox="1"/>
          <p:nvPr>
            <p:custDataLst>
              <p:tags r:id="rId3"/>
            </p:custDataLst>
          </p:nvPr>
        </p:nvSpPr>
        <p:spPr>
          <a:xfrm>
            <a:off x="12875895" y="2785110"/>
            <a:ext cx="1959610" cy="1045845"/>
          </a:xfrm>
          <a:prstGeom prst="rect">
            <a:avLst/>
          </a:prstGeom>
          <a:noFill/>
        </p:spPr>
        <p:txBody>
          <a:bodyPr wrap="square" rtlCol="0">
            <a:noAutofit/>
          </a:bodyPr>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创新变革获得机会</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 name="文本框 6"/>
          <p:cNvSpPr txBox="1"/>
          <p:nvPr/>
        </p:nvSpPr>
        <p:spPr>
          <a:xfrm>
            <a:off x="438785" y="541655"/>
            <a:ext cx="11753215" cy="46037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2. 正确测算创业所需融资资金</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C9F754DE-2CAD-44b6-B708-469DEB6407EB-8" descr="C:/Users/12897/AppData/Local/Temp/wpp.rQhqttwpp"/>
          <p:cNvPicPr>
            <a:picLocks noChangeAspect="1"/>
          </p:cNvPicPr>
          <p:nvPr/>
        </p:nvPicPr>
        <p:blipFill>
          <a:blip r:embed="rId4"/>
          <a:stretch>
            <a:fillRect/>
          </a:stretch>
        </p:blipFill>
        <p:spPr>
          <a:xfrm>
            <a:off x="1961515" y="2264411"/>
            <a:ext cx="8268335" cy="232918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20" name="文本框 19"/>
          <p:cNvSpPr txBox="1"/>
          <p:nvPr>
            <p:custDataLst>
              <p:tags r:id="rId2"/>
            </p:custDataLst>
          </p:nvPr>
        </p:nvSpPr>
        <p:spPr>
          <a:xfrm>
            <a:off x="9973945" y="2785110"/>
            <a:ext cx="1959610" cy="1045845"/>
          </a:xfrm>
          <a:prstGeom prst="rect">
            <a:avLst/>
          </a:prstGeom>
          <a:noFill/>
        </p:spPr>
        <p:txBody>
          <a:bodyPr wrap="square" rtlCol="0">
            <a:noAutofit/>
          </a:bodyPr>
          <a:lstStyle/>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问题导向发现机会</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4" name="文本框 13"/>
          <p:cNvSpPr txBox="1"/>
          <p:nvPr>
            <p:custDataLst>
              <p:tags r:id="rId3"/>
            </p:custDataLst>
          </p:nvPr>
        </p:nvSpPr>
        <p:spPr>
          <a:xfrm>
            <a:off x="12875895" y="2785110"/>
            <a:ext cx="1959610" cy="1045845"/>
          </a:xfrm>
          <a:prstGeom prst="rect">
            <a:avLst/>
          </a:prstGeom>
          <a:noFill/>
        </p:spPr>
        <p:txBody>
          <a:bodyPr wrap="square" rtlCol="0">
            <a:noAutofit/>
          </a:bodyPr>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创新变革获得机会</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 name="文本框 6"/>
          <p:cNvSpPr txBox="1"/>
          <p:nvPr/>
        </p:nvSpPr>
        <p:spPr>
          <a:xfrm>
            <a:off x="438785" y="541655"/>
            <a:ext cx="11753215" cy="46037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3. 帮助测算创业资金的途径</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C9F754DE-2CAD-44b6-B708-469DEB6407EB-9" descr="C:/Users/12897/AppData/Local/Temp/wpp.adsAVvwpp"/>
          <p:cNvPicPr>
            <a:picLocks noChangeAspect="1"/>
          </p:cNvPicPr>
          <p:nvPr/>
        </p:nvPicPr>
        <p:blipFill>
          <a:blip r:embed="rId4"/>
          <a:stretch>
            <a:fillRect/>
          </a:stretch>
        </p:blipFill>
        <p:spPr>
          <a:xfrm>
            <a:off x="1961515" y="2311718"/>
            <a:ext cx="8268335" cy="223456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4" name="矩形 3"/>
          <p:cNvSpPr/>
          <p:nvPr/>
        </p:nvSpPr>
        <p:spPr>
          <a:xfrm>
            <a:off x="590550" y="930910"/>
            <a:ext cx="10988040" cy="922020"/>
          </a:xfrm>
          <a:prstGeom prst="rect">
            <a:avLst/>
          </a:prstGeom>
          <a:noFill/>
          <a:ln>
            <a:noFill/>
          </a:ln>
        </p:spPr>
        <p:txBody>
          <a:bodyPr wrap="square" rtlCol="0" anchor="t">
            <a:spAutoFit/>
          </a:bodyPr>
          <a:lstStyle/>
          <a:p>
            <a:pPr algn="ctr"/>
            <a:r>
              <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任务三 创业融资的渠道与技巧</a:t>
            </a:r>
            <a:endPar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7" name="流程图: 可选过程 6"/>
          <p:cNvSpPr/>
          <p:nvPr/>
        </p:nvSpPr>
        <p:spPr>
          <a:xfrm>
            <a:off x="1093470" y="2372360"/>
            <a:ext cx="9759950" cy="1851025"/>
          </a:xfrm>
          <a:prstGeom prst="flowChartAlternateProcess">
            <a:avLst/>
          </a:prstGeom>
          <a:solidFill>
            <a:schemeClr val="accent1">
              <a:lumMod val="60000"/>
              <a:lumOff val="40000"/>
            </a:schemeClr>
          </a:solidFill>
          <a:ln>
            <a:solidFill>
              <a:schemeClr val="accent1">
                <a:lumMod val="20000"/>
                <a:lumOff val="80000"/>
              </a:schemeClr>
            </a:solidFill>
          </a:ln>
          <a:effectLst>
            <a:outerShdw blurRad="368300" dist="114300" dir="13200000" sx="101000" sy="101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495425" y="2693670"/>
            <a:ext cx="8956675" cy="1529715"/>
          </a:xfrm>
          <a:prstGeom prst="rect">
            <a:avLst/>
          </a:prstGeom>
          <a:solidFill>
            <a:schemeClr val="accent1">
              <a:lumMod val="60000"/>
              <a:lumOff val="40000"/>
            </a:schemeClr>
          </a:solidFill>
        </p:spPr>
        <p:txBody>
          <a:bodyPr wrap="square" rtlCol="0">
            <a:spAutoFit/>
          </a:bodyPr>
          <a:lstStyle/>
          <a:p>
            <a:pPr>
              <a:lnSpc>
                <a:spcPct val="130000"/>
              </a:lnSpc>
            </a:pPr>
            <a:r>
              <a:rPr lang="en-US" altLang="zh-CN" sz="2400">
                <a:sym typeface="+mn-ea"/>
              </a:rPr>
              <a:t>      </a:t>
            </a:r>
            <a:r>
              <a:rPr sz="2400">
                <a:latin typeface="楷体" panose="02010609060101010101" charset="-122"/>
                <a:ea typeface="楷体" panose="02010609060101010101" charset="-122"/>
                <a:cs typeface="楷体" panose="02010609060101010101" charset="-122"/>
              </a:rPr>
              <a:t>创业者在企业成长的各个阶段都会努力争取用尽量少的资源来推进企业的发展，他们需要的不是拥有资源，而是控制这些资源。</a:t>
            </a:r>
            <a:endParaRPr sz="2400">
              <a:latin typeface="楷体" panose="02010609060101010101" charset="-122"/>
              <a:ea typeface="楷体" panose="02010609060101010101" charset="-122"/>
              <a:cs typeface="楷体" panose="02010609060101010101" charset="-122"/>
            </a:endParaRPr>
          </a:p>
          <a:p>
            <a:pPr algn="r">
              <a:lnSpc>
                <a:spcPct val="130000"/>
              </a:lnSpc>
            </a:pPr>
            <a:r>
              <a:rPr sz="2400">
                <a:latin typeface="楷体" panose="02010609060101010101" charset="-122"/>
                <a:ea typeface="楷体" panose="02010609060101010101" charset="-122"/>
                <a:cs typeface="楷体" panose="02010609060101010101" charset="-122"/>
              </a:rPr>
              <a:t>——霍华德·史蒂文森</a:t>
            </a:r>
            <a:endParaRPr sz="2400">
              <a:latin typeface="楷体" panose="02010609060101010101" charset="-122"/>
              <a:ea typeface="楷体" panose="02010609060101010101" charset="-122"/>
              <a:cs typeface="楷体" panose="02010609060101010101" charset="-122"/>
            </a:endParaRPr>
          </a:p>
        </p:txBody>
      </p:sp>
      <p:pic>
        <p:nvPicPr>
          <p:cNvPr id="27" name="图片 26" descr="返回.png">
            <a:hlinkClick r:id="rId2" tooltip="" action="ppaction://hlinksldjump"/>
          </p:cNvPr>
          <p:cNvPicPr>
            <a:picLocks noChangeAspect="1"/>
          </p:cNvPicPr>
          <p:nvPr/>
        </p:nvPicPr>
        <p:blipFill>
          <a:blip r:embed="rId3" cstate="print"/>
          <a:stretch>
            <a:fillRect/>
          </a:stretch>
        </p:blipFill>
        <p:spPr>
          <a:xfrm>
            <a:off x="11343005" y="6145530"/>
            <a:ext cx="543560" cy="543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bldLvl="0" animBg="1"/>
      <p:bldP spid="7" grpId="1" animBg="1"/>
      <p:bldP spid="8"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 name="组合 51"/>
          <p:cNvGrpSpPr/>
          <p:nvPr>
            <p:custDataLst>
              <p:tags r:id="rId1"/>
            </p:custDataLst>
          </p:nvPr>
        </p:nvGrpSpPr>
        <p:grpSpPr>
          <a:xfrm>
            <a:off x="2408556" y="1457220"/>
            <a:ext cx="6390986" cy="790028"/>
            <a:chOff x="1507068" y="2308754"/>
            <a:chExt cx="4588932" cy="567265"/>
          </a:xfrm>
        </p:grpSpPr>
        <p:sp>
          <p:nvSpPr>
            <p:cNvPr id="53" name="任意多边形 52"/>
            <p:cNvSpPr/>
            <p:nvPr>
              <p:custDataLst>
                <p:tags r:id="rId2"/>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chemeClr val="accent1">
                <a:lumMod val="60000"/>
                <a:lumOff val="40000"/>
              </a:schemeClr>
            </a:solid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01</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4" name="任意多边形 53"/>
            <p:cNvSpPr/>
            <p:nvPr>
              <p:custDataLst>
                <p:tags r:id="rId3"/>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accent1">
                <a:lumMod val="60000"/>
                <a:lumOff val="40000"/>
              </a:schemeClr>
            </a:solidFill>
          </p:spPr>
          <p:txBody>
            <a:bodyPr rot="0" spcFirstLastPara="0" vertOverflow="overflow" horzOverflow="overflow" vert="horz" wrap="square" lIns="360000" tIns="45720" rIns="91440" bIns="45720" numCol="1" spcCol="0" rtlCol="0" fromWordArt="0" anchor="ctr" anchorCtr="0" forceAA="0" compatLnSpc="1">
              <a:normAutofit/>
            </a:bodyPr>
            <a:p>
              <a:pPr algn="just"/>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私人融资</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grpSp>
        <p:nvGrpSpPr>
          <p:cNvPr id="55" name="组合 54"/>
          <p:cNvGrpSpPr/>
          <p:nvPr>
            <p:custDataLst>
              <p:tags r:id="rId4"/>
            </p:custDataLst>
          </p:nvPr>
        </p:nvGrpSpPr>
        <p:grpSpPr>
          <a:xfrm>
            <a:off x="2921881" y="2553874"/>
            <a:ext cx="6390986" cy="790028"/>
            <a:chOff x="1507068" y="2308754"/>
            <a:chExt cx="4588932" cy="567265"/>
          </a:xfrm>
          <a:solidFill>
            <a:srgbClr val="869ACD"/>
          </a:solidFill>
        </p:grpSpPr>
        <p:sp>
          <p:nvSpPr>
            <p:cNvPr id="56" name="任意多边形 55"/>
            <p:cNvSpPr/>
            <p:nvPr>
              <p:custDataLst>
                <p:tags r:id="rId5"/>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02</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7" name="任意多边形 56"/>
            <p:cNvSpPr/>
            <p:nvPr>
              <p:custDataLst>
                <p:tags r:id="rId6"/>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政府融资</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grpSp>
        <p:nvGrpSpPr>
          <p:cNvPr id="58" name="组合 57"/>
          <p:cNvGrpSpPr/>
          <p:nvPr>
            <p:custDataLst>
              <p:tags r:id="rId7"/>
            </p:custDataLst>
          </p:nvPr>
        </p:nvGrpSpPr>
        <p:grpSpPr>
          <a:xfrm>
            <a:off x="3414252" y="3649524"/>
            <a:ext cx="6390986" cy="791031"/>
            <a:chOff x="1507068" y="2308034"/>
            <a:chExt cx="4588932" cy="567985"/>
          </a:xfrm>
          <a:solidFill>
            <a:schemeClr val="accent1">
              <a:lumMod val="50000"/>
            </a:schemeClr>
          </a:solidFill>
        </p:grpSpPr>
        <p:sp>
          <p:nvSpPr>
            <p:cNvPr id="59" name="任意多边形 58"/>
            <p:cNvSpPr/>
            <p:nvPr>
              <p:custDataLst>
                <p:tags r:id="rId8"/>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03</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60" name="任意多边形 59"/>
            <p:cNvSpPr/>
            <p:nvPr>
              <p:custDataLst>
                <p:tags r:id="rId9"/>
              </p:custDataLst>
            </p:nvPr>
          </p:nvSpPr>
          <p:spPr>
            <a:xfrm>
              <a:off x="1862667" y="2308034"/>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rPr>
                <a:t>风险投资</a:t>
              </a:r>
              <a:endPar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endParaRPr>
            </a:p>
          </p:txBody>
        </p:sp>
      </p:grpSp>
      <p:pic>
        <p:nvPicPr>
          <p:cNvPr id="64" name="图片 63"/>
          <p:cNvPicPr>
            <a:picLocks noChangeAspect="1"/>
          </p:cNvPicPr>
          <p:nvPr/>
        </p:nvPicPr>
        <p:blipFill>
          <a:blip r:embed="rId10"/>
          <a:srcRect l="42719"/>
          <a:stretch>
            <a:fillRect/>
          </a:stretch>
        </p:blipFill>
        <p:spPr>
          <a:xfrm rot="16200000">
            <a:off x="5960745" y="-5959475"/>
            <a:ext cx="271780" cy="12191365"/>
          </a:xfrm>
          <a:prstGeom prst="rect">
            <a:avLst/>
          </a:prstGeom>
        </p:spPr>
      </p:pic>
      <p:sp>
        <p:nvSpPr>
          <p:cNvPr id="65" name="TextBox 5"/>
          <p:cNvSpPr txBox="1"/>
          <p:nvPr>
            <p:custDataLst>
              <p:tags r:id="rId11"/>
            </p:custDataLst>
          </p:nvPr>
        </p:nvSpPr>
        <p:spPr>
          <a:xfrm>
            <a:off x="391160" y="633533"/>
            <a:ext cx="11290300" cy="565604"/>
          </a:xfrm>
          <a:prstGeom prst="rect">
            <a:avLst/>
          </a:prstGeom>
          <a:noFill/>
        </p:spPr>
        <p:txBody>
          <a:bodyPr wrap="square" rtlCol="0" anchor="ctr">
            <a:normAutofit fontScale="90000"/>
          </a:bodyPr>
          <a:p>
            <a:pPr algn="ctr">
              <a:lnSpc>
                <a:spcPct val="120000"/>
              </a:lnSpc>
            </a:pPr>
            <a:r>
              <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rPr>
              <a:t>创业融资的渠道与技巧</a:t>
            </a:r>
            <a:endPar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65"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42719"/>
          <a:stretch>
            <a:fillRect/>
          </a:stretch>
        </p:blipFill>
        <p:spPr>
          <a:xfrm rot="16200000">
            <a:off x="5959475" y="-5953760"/>
            <a:ext cx="271780" cy="12191365"/>
          </a:xfrm>
          <a:prstGeom prst="rect">
            <a:avLst/>
          </a:prstGeom>
        </p:spPr>
      </p:pic>
      <p:pic>
        <p:nvPicPr>
          <p:cNvPr id="7" name="图片 6"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5" name="文本框 4"/>
          <p:cNvSpPr txBox="1"/>
          <p:nvPr/>
        </p:nvSpPr>
        <p:spPr>
          <a:xfrm>
            <a:off x="0" y="544195"/>
            <a:ext cx="11614150" cy="521970"/>
          </a:xfrm>
          <a:prstGeom prst="rect">
            <a:avLst/>
          </a:prstGeom>
          <a:noFill/>
        </p:spPr>
        <p:txBody>
          <a:bodyPr wrap="square" rtlCol="0">
            <a:spAutoFit/>
          </a:bodyPr>
          <a:p>
            <a:r>
              <a:rPr lang="zh-CN" altLang="en-US" sz="2800" b="1">
                <a:solidFill>
                  <a:srgbClr val="00B0F0"/>
                </a:solidFill>
                <a:sym typeface="+mn-ea"/>
              </a:rPr>
              <a:t>一、私人融资</a:t>
            </a:r>
            <a:endParaRPr lang="zh-CN" altLang="en-US" sz="2400">
              <a:latin typeface="Times New Roman" panose="02020603050405020304" pitchFamily="18" charset="0"/>
              <a:cs typeface="Times New Roman" panose="02020603050405020304" pitchFamily="18" charset="0"/>
            </a:endParaRPr>
          </a:p>
        </p:txBody>
      </p:sp>
      <p:sp>
        <p:nvSpPr>
          <p:cNvPr id="122" name="空心弧 121"/>
          <p:cNvSpPr/>
          <p:nvPr>
            <p:custDataLst>
              <p:tags r:id="rId3"/>
            </p:custDataLst>
          </p:nvPr>
        </p:nvSpPr>
        <p:spPr>
          <a:xfrm rot="9000000">
            <a:off x="707330" y="1682559"/>
            <a:ext cx="3751962" cy="3751962"/>
          </a:xfrm>
          <a:prstGeom prst="blockArc">
            <a:avLst>
              <a:gd name="adj1" fmla="val 18226258"/>
              <a:gd name="adj2" fmla="val 21461861"/>
              <a:gd name="adj3" fmla="val 20592"/>
            </a:avLst>
          </a:prstGeom>
          <a:solidFill>
            <a:srgbClr val="FFFFFF">
              <a:lumMod val="85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23" name="空心弧 122"/>
          <p:cNvSpPr/>
          <p:nvPr>
            <p:custDataLst>
              <p:tags r:id="rId4"/>
            </p:custDataLst>
          </p:nvPr>
        </p:nvSpPr>
        <p:spPr>
          <a:xfrm rot="12600000">
            <a:off x="707330" y="1682559"/>
            <a:ext cx="3751962" cy="3751962"/>
          </a:xfrm>
          <a:prstGeom prst="blockArc">
            <a:avLst>
              <a:gd name="adj1" fmla="val 18226258"/>
              <a:gd name="adj2" fmla="val 21461861"/>
              <a:gd name="adj3" fmla="val 20592"/>
            </a:avLst>
          </a:prstGeom>
          <a:solidFill>
            <a:srgbClr val="FFFFFF">
              <a:lumMod val="85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25" name="空心弧 124"/>
          <p:cNvSpPr/>
          <p:nvPr>
            <p:custDataLst>
              <p:tags r:id="rId5"/>
            </p:custDataLst>
          </p:nvPr>
        </p:nvSpPr>
        <p:spPr>
          <a:xfrm rot="1800000">
            <a:off x="707330" y="1682559"/>
            <a:ext cx="3751962" cy="3751962"/>
          </a:xfrm>
          <a:prstGeom prst="blockArc">
            <a:avLst>
              <a:gd name="adj1" fmla="val 18226258"/>
              <a:gd name="adj2" fmla="val 21461861"/>
              <a:gd name="adj3" fmla="val 20592"/>
            </a:avLst>
          </a:prstGeom>
          <a:solidFill>
            <a:srgbClr val="009ECA"/>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26" name="空心弧 125"/>
          <p:cNvSpPr/>
          <p:nvPr>
            <p:custDataLst>
              <p:tags r:id="rId6"/>
            </p:custDataLst>
          </p:nvPr>
        </p:nvSpPr>
        <p:spPr>
          <a:xfrm rot="19800000">
            <a:off x="707330" y="1682559"/>
            <a:ext cx="3751962" cy="3751962"/>
          </a:xfrm>
          <a:prstGeom prst="blockArc">
            <a:avLst>
              <a:gd name="adj1" fmla="val 18226258"/>
              <a:gd name="adj2" fmla="val 21461861"/>
              <a:gd name="adj3" fmla="val 20592"/>
            </a:avLst>
          </a:prstGeom>
          <a:solidFill>
            <a:srgbClr val="0088D5"/>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33" name="矩形: 圆角 132"/>
          <p:cNvSpPr/>
          <p:nvPr>
            <p:custDataLst>
              <p:tags r:id="rId7"/>
            </p:custDataLst>
          </p:nvPr>
        </p:nvSpPr>
        <p:spPr>
          <a:xfrm>
            <a:off x="4915157" y="2369680"/>
            <a:ext cx="3241100" cy="1224333"/>
          </a:xfrm>
          <a:prstGeom prst="roundRect">
            <a:avLst>
              <a:gd name="adj" fmla="val 3638"/>
            </a:avLst>
          </a:prstGeom>
          <a:noFill/>
          <a:ln>
            <a:solidFill>
              <a:srgbClr val="1D6DC2"/>
            </a:solid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34" name="矩形: 圆角 133"/>
          <p:cNvSpPr/>
          <p:nvPr>
            <p:custDataLst>
              <p:tags r:id="rId8"/>
            </p:custDataLst>
          </p:nvPr>
        </p:nvSpPr>
        <p:spPr>
          <a:xfrm>
            <a:off x="5087907" y="2124857"/>
            <a:ext cx="2895600" cy="477496"/>
          </a:xfrm>
          <a:prstGeom prst="roundRect">
            <a:avLst>
              <a:gd name="adj" fmla="val 50000"/>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39" name="文本框 138"/>
          <p:cNvSpPr txBox="1"/>
          <p:nvPr>
            <p:custDataLst>
              <p:tags r:id="rId9"/>
            </p:custDataLst>
          </p:nvPr>
        </p:nvSpPr>
        <p:spPr>
          <a:xfrm>
            <a:off x="5613053" y="2127151"/>
            <a:ext cx="1845308" cy="472909"/>
          </a:xfrm>
          <a:prstGeom prst="rect">
            <a:avLst/>
          </a:prstGeom>
          <a:noFill/>
        </p:spPr>
        <p:txBody>
          <a:bodyPr wrap="square" lIns="91440" tIns="45720" rIns="91440" bIns="45720" rtlCol="0" anchor="ctr">
            <a:normAutofit/>
          </a:bodyPr>
          <a:p>
            <a:pPr algn="ctr">
              <a:lnSpc>
                <a:spcPct val="120000"/>
              </a:lnSpc>
            </a:pPr>
            <a:r>
              <a:rPr lang="zh-CN" altLang="en-US" b="1" spc="300">
                <a:solidFill>
                  <a:srgbClr val="FFFFFF"/>
                </a:solidFill>
                <a:latin typeface="Arial" panose="020B0604020202020204" pitchFamily="34" charset="0"/>
                <a:ea typeface="微软雅黑" panose="020B0503020204020204" charset="-122"/>
                <a:sym typeface="Arial" panose="020B0604020202020204" pitchFamily="34" charset="0"/>
              </a:rPr>
              <a:t>自我融资</a:t>
            </a:r>
            <a:endParaRPr lang="zh-CN" altLang="en-US" b="1" spc="30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40" name="文本框 139"/>
          <p:cNvSpPr txBox="1"/>
          <p:nvPr>
            <p:custDataLst>
              <p:tags r:id="rId10"/>
            </p:custDataLst>
          </p:nvPr>
        </p:nvSpPr>
        <p:spPr>
          <a:xfrm>
            <a:off x="5087907" y="2685420"/>
            <a:ext cx="2895600" cy="725472"/>
          </a:xfrm>
          <a:prstGeom prst="rect">
            <a:avLst/>
          </a:prstGeom>
          <a:noFill/>
        </p:spPr>
        <p:txBody>
          <a:bodyPr wrap="square" lIns="91440" tIns="45720" rIns="91440" bIns="45720" rtlCol="0">
            <a:normAutofit fontScale="90000" lnSpcReduction="20000"/>
          </a:bodyPr>
          <a:p>
            <a:pPr>
              <a:lnSpc>
                <a:spcPct val="120000"/>
              </a:lnSpc>
            </a:pPr>
            <a:r>
              <a:rPr lang="zh-CN" altLang="en-US" sz="14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对创业者而言，自我融资虽然是新企业融资的一种途径，但它不是根本性的解决方案。</a:t>
            </a:r>
            <a:endParaRPr lang="zh-CN" altLang="en-US" sz="14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endParaRPr>
          </a:p>
        </p:txBody>
      </p:sp>
      <p:sp>
        <p:nvSpPr>
          <p:cNvPr id="141" name="矩形: 圆角 140"/>
          <p:cNvSpPr/>
          <p:nvPr>
            <p:custDataLst>
              <p:tags r:id="rId11"/>
            </p:custDataLst>
          </p:nvPr>
        </p:nvSpPr>
        <p:spPr>
          <a:xfrm>
            <a:off x="8418830" y="2369680"/>
            <a:ext cx="3241100" cy="1224333"/>
          </a:xfrm>
          <a:prstGeom prst="roundRect">
            <a:avLst>
              <a:gd name="adj" fmla="val 3638"/>
            </a:avLst>
          </a:prstGeom>
          <a:noFill/>
          <a:ln>
            <a:solidFill>
              <a:srgbClr val="1D6DC2"/>
            </a:solid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2" name="矩形: 圆角 141"/>
          <p:cNvSpPr/>
          <p:nvPr>
            <p:custDataLst>
              <p:tags r:id="rId12"/>
            </p:custDataLst>
          </p:nvPr>
        </p:nvSpPr>
        <p:spPr>
          <a:xfrm>
            <a:off x="8591580" y="2124857"/>
            <a:ext cx="2895600" cy="477496"/>
          </a:xfrm>
          <a:prstGeom prst="roundRect">
            <a:avLst>
              <a:gd name="adj" fmla="val 50000"/>
            </a:avLst>
          </a:prstGeom>
          <a:solidFill>
            <a:srgbClr val="0088D5"/>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3" name="文本框 142"/>
          <p:cNvSpPr txBox="1"/>
          <p:nvPr>
            <p:custDataLst>
              <p:tags r:id="rId13"/>
            </p:custDataLst>
          </p:nvPr>
        </p:nvSpPr>
        <p:spPr>
          <a:xfrm>
            <a:off x="9116726" y="2127151"/>
            <a:ext cx="1845308" cy="472909"/>
          </a:xfrm>
          <a:prstGeom prst="rect">
            <a:avLst/>
          </a:prstGeom>
          <a:noFill/>
        </p:spPr>
        <p:txBody>
          <a:bodyPr wrap="square" lIns="91440" tIns="45720" rIns="91440" bIns="45720" rtlCol="0" anchor="ctr">
            <a:normAutofit fontScale="80000"/>
          </a:bodyPr>
          <a:p>
            <a:pPr algn="ctr">
              <a:lnSpc>
                <a:spcPct val="120000"/>
              </a:lnSpc>
            </a:pPr>
            <a:r>
              <a:rPr lang="zh-CN" altLang="en-US" b="1" spc="300">
                <a:solidFill>
                  <a:srgbClr val="FFFFFF"/>
                </a:solidFill>
                <a:latin typeface="Arial" panose="020B0604020202020204" pitchFamily="34" charset="0"/>
                <a:ea typeface="微软雅黑" panose="020B0503020204020204" charset="-122"/>
                <a:sym typeface="Arial" panose="020B0604020202020204" pitchFamily="34" charset="0"/>
              </a:rPr>
              <a:t>向亲戚朋友融资</a:t>
            </a:r>
            <a:endParaRPr lang="zh-CN" altLang="en-US" b="1" spc="30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59" name="文本框 158"/>
          <p:cNvSpPr txBox="1"/>
          <p:nvPr>
            <p:custDataLst>
              <p:tags r:id="rId14"/>
            </p:custDataLst>
          </p:nvPr>
        </p:nvSpPr>
        <p:spPr>
          <a:xfrm>
            <a:off x="8591550" y="2685415"/>
            <a:ext cx="3138805" cy="725170"/>
          </a:xfrm>
          <a:prstGeom prst="rect">
            <a:avLst/>
          </a:prstGeom>
          <a:noFill/>
        </p:spPr>
        <p:txBody>
          <a:bodyPr wrap="square" lIns="91440" tIns="45720" rIns="91440" bIns="45720" rtlCol="0">
            <a:noAutofit/>
          </a:bodyPr>
          <a:p>
            <a:pPr>
              <a:lnSpc>
                <a:spcPct val="120000"/>
              </a:lnSpc>
            </a:pPr>
            <a:r>
              <a:rPr lang="zh-CN" altLang="en-US" sz="13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需要明确创业的自有资产；</a:t>
            </a:r>
            <a:endParaRPr lang="zh-CN" altLang="en-US" sz="13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zh-CN" altLang="en-US" sz="13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要向朋友详细、层次分明地阐明创业计划，使对方明白创业的核心资源。</a:t>
            </a:r>
            <a:endParaRPr lang="zh-CN" altLang="en-US" sz="13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endParaRPr>
          </a:p>
        </p:txBody>
      </p:sp>
      <p:sp>
        <p:nvSpPr>
          <p:cNvPr id="160" name="矩形: 圆角 159"/>
          <p:cNvSpPr/>
          <p:nvPr>
            <p:custDataLst>
              <p:tags r:id="rId15"/>
            </p:custDataLst>
          </p:nvPr>
        </p:nvSpPr>
        <p:spPr>
          <a:xfrm>
            <a:off x="4914900" y="3996690"/>
            <a:ext cx="3241040" cy="1494790"/>
          </a:xfrm>
          <a:prstGeom prst="roundRect">
            <a:avLst>
              <a:gd name="adj" fmla="val 3638"/>
            </a:avLst>
          </a:prstGeom>
          <a:noFill/>
          <a:ln>
            <a:solidFill>
              <a:srgbClr val="1D6DC2"/>
            </a:solid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61" name="矩形: 圆角 160"/>
          <p:cNvSpPr/>
          <p:nvPr>
            <p:custDataLst>
              <p:tags r:id="rId16"/>
            </p:custDataLst>
          </p:nvPr>
        </p:nvSpPr>
        <p:spPr>
          <a:xfrm>
            <a:off x="5087907" y="3751667"/>
            <a:ext cx="2895600" cy="477496"/>
          </a:xfrm>
          <a:prstGeom prst="roundRect">
            <a:avLst>
              <a:gd name="adj" fmla="val 50000"/>
            </a:avLst>
          </a:prstGeom>
          <a:solidFill>
            <a:srgbClr val="009ECA"/>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62" name="文本框 161"/>
          <p:cNvSpPr txBox="1"/>
          <p:nvPr>
            <p:custDataLst>
              <p:tags r:id="rId17"/>
            </p:custDataLst>
          </p:nvPr>
        </p:nvSpPr>
        <p:spPr>
          <a:xfrm>
            <a:off x="5613053" y="3753961"/>
            <a:ext cx="1845308" cy="472909"/>
          </a:xfrm>
          <a:prstGeom prst="rect">
            <a:avLst/>
          </a:prstGeom>
          <a:noFill/>
        </p:spPr>
        <p:txBody>
          <a:bodyPr wrap="square" lIns="91440" tIns="45720" rIns="91440" bIns="45720" rtlCol="0" anchor="ctr">
            <a:normAutofit/>
          </a:bodyPr>
          <a:p>
            <a:pPr algn="ctr">
              <a:lnSpc>
                <a:spcPct val="120000"/>
              </a:lnSpc>
            </a:pPr>
            <a:r>
              <a:rPr lang="zh-CN" altLang="en-US" b="1" spc="300">
                <a:solidFill>
                  <a:srgbClr val="FFFFFF"/>
                </a:solidFill>
                <a:latin typeface="Arial" panose="020B0604020202020204" pitchFamily="34" charset="0"/>
                <a:ea typeface="微软雅黑" panose="020B0503020204020204" charset="-122"/>
                <a:sym typeface="Arial" panose="020B0604020202020204" pitchFamily="34" charset="0"/>
              </a:rPr>
              <a:t>天使投资</a:t>
            </a:r>
            <a:endParaRPr lang="zh-CN" altLang="en-US" b="1" spc="30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63" name="文本框 162"/>
          <p:cNvSpPr txBox="1"/>
          <p:nvPr>
            <p:custDataLst>
              <p:tags r:id="rId18"/>
            </p:custDataLst>
          </p:nvPr>
        </p:nvSpPr>
        <p:spPr>
          <a:xfrm>
            <a:off x="4848860" y="4226560"/>
            <a:ext cx="3459480" cy="1543050"/>
          </a:xfrm>
          <a:prstGeom prst="rect">
            <a:avLst/>
          </a:prstGeom>
          <a:noFill/>
        </p:spPr>
        <p:txBody>
          <a:bodyPr wrap="square" lIns="91440" tIns="45720" rIns="91440" bIns="45720" rtlCol="0">
            <a:noAutofit/>
          </a:bodyPr>
          <a:p>
            <a:pPr>
              <a:lnSpc>
                <a:spcPct val="120000"/>
              </a:lnSpc>
            </a:pPr>
            <a:r>
              <a:rPr lang="zh-CN" altLang="en-US" sz="13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直接向企业进行权益投资；</a:t>
            </a:r>
            <a:endParaRPr lang="zh-CN" altLang="en-US" sz="13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zh-CN" altLang="en-US" sz="13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天使投资不仅提供现金，还提供专业知识和社会资源方面的支持；</a:t>
            </a:r>
            <a:endParaRPr lang="zh-CN" altLang="en-US" sz="13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zh-CN" altLang="en-US" sz="13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投资程序相对简单，短期内资金就可到位</a:t>
            </a:r>
            <a:endParaRPr lang="zh-CN" altLang="en-US" sz="13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endParaRPr>
          </a:p>
        </p:txBody>
      </p:sp>
      <p:sp>
        <p:nvSpPr>
          <p:cNvPr id="164" name="矩形: 圆角 163"/>
          <p:cNvSpPr/>
          <p:nvPr>
            <p:custDataLst>
              <p:tags r:id="rId19"/>
            </p:custDataLst>
          </p:nvPr>
        </p:nvSpPr>
        <p:spPr>
          <a:xfrm>
            <a:off x="8418830" y="3996690"/>
            <a:ext cx="3241040" cy="1494790"/>
          </a:xfrm>
          <a:prstGeom prst="roundRect">
            <a:avLst>
              <a:gd name="adj" fmla="val 3638"/>
            </a:avLst>
          </a:prstGeom>
          <a:noFill/>
          <a:ln>
            <a:solidFill>
              <a:srgbClr val="1D6DC2"/>
            </a:solid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65" name="矩形: 圆角 164"/>
          <p:cNvSpPr/>
          <p:nvPr>
            <p:custDataLst>
              <p:tags r:id="rId20"/>
            </p:custDataLst>
          </p:nvPr>
        </p:nvSpPr>
        <p:spPr>
          <a:xfrm>
            <a:off x="8591580" y="3751667"/>
            <a:ext cx="2895600" cy="477496"/>
          </a:xfrm>
          <a:prstGeom prst="roundRect">
            <a:avLst>
              <a:gd name="adj" fmla="val 50000"/>
            </a:avLst>
          </a:prstGeom>
          <a:solidFill>
            <a:srgbClr val="00AFA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66" name="文本框 165"/>
          <p:cNvSpPr txBox="1"/>
          <p:nvPr>
            <p:custDataLst>
              <p:tags r:id="rId21"/>
            </p:custDataLst>
          </p:nvPr>
        </p:nvSpPr>
        <p:spPr>
          <a:xfrm>
            <a:off x="9116726" y="3753961"/>
            <a:ext cx="1845308" cy="472909"/>
          </a:xfrm>
          <a:prstGeom prst="rect">
            <a:avLst/>
          </a:prstGeom>
          <a:noFill/>
        </p:spPr>
        <p:txBody>
          <a:bodyPr wrap="square" lIns="91440" tIns="45720" rIns="91440" bIns="45720" rtlCol="0" anchor="ctr">
            <a:normAutofit/>
          </a:bodyPr>
          <a:p>
            <a:pPr algn="ctr">
              <a:lnSpc>
                <a:spcPct val="120000"/>
              </a:lnSpc>
            </a:pPr>
            <a:r>
              <a:rPr lang="zh-CN" altLang="en-US" b="1" spc="300">
                <a:solidFill>
                  <a:srgbClr val="FFFFFF"/>
                </a:solidFill>
                <a:latin typeface="Arial" panose="020B0604020202020204" pitchFamily="34" charset="0"/>
                <a:ea typeface="微软雅黑" panose="020B0503020204020204" charset="-122"/>
                <a:sym typeface="Arial" panose="020B0604020202020204" pitchFamily="34" charset="0"/>
              </a:rPr>
              <a:t>众筹创业</a:t>
            </a:r>
            <a:endParaRPr lang="zh-CN" altLang="en-US" b="1" spc="30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67" name="文本框 166"/>
          <p:cNvSpPr txBox="1"/>
          <p:nvPr>
            <p:custDataLst>
              <p:tags r:id="rId22"/>
            </p:custDataLst>
          </p:nvPr>
        </p:nvSpPr>
        <p:spPr>
          <a:xfrm>
            <a:off x="8591550" y="4312285"/>
            <a:ext cx="2901315" cy="1053465"/>
          </a:xfrm>
          <a:prstGeom prst="rect">
            <a:avLst/>
          </a:prstGeom>
          <a:noFill/>
        </p:spPr>
        <p:txBody>
          <a:bodyPr wrap="square" lIns="91440" tIns="45720" rIns="91440" bIns="45720" rtlCol="0">
            <a:noAutofit/>
          </a:bodyPr>
          <a:p>
            <a:pPr>
              <a:lnSpc>
                <a:spcPct val="120000"/>
              </a:lnSpc>
            </a:pPr>
            <a:r>
              <a:rPr lang="zh-CN" altLang="en-US" sz="13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购买模式：奖励式众筹、捐赠式众筹</a:t>
            </a:r>
            <a:endParaRPr lang="zh-CN" altLang="en-US" sz="13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zh-CN" altLang="en-US" sz="13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投资模式：股权式众筹、债权式众筹</a:t>
            </a:r>
            <a:endParaRPr lang="zh-CN" altLang="en-US" sz="13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endParaRPr>
          </a:p>
        </p:txBody>
      </p:sp>
      <p:sp>
        <p:nvSpPr>
          <p:cNvPr id="99" name="空心弧 98"/>
          <p:cNvSpPr/>
          <p:nvPr>
            <p:custDataLst>
              <p:tags r:id="rId23"/>
            </p:custDataLst>
          </p:nvPr>
        </p:nvSpPr>
        <p:spPr>
          <a:xfrm rot="5400000">
            <a:off x="707330" y="1682560"/>
            <a:ext cx="3751962" cy="3751962"/>
          </a:xfrm>
          <a:prstGeom prst="blockArc">
            <a:avLst>
              <a:gd name="adj1" fmla="val 18226258"/>
              <a:gd name="adj2" fmla="val 21461861"/>
              <a:gd name="adj3" fmla="val 20592"/>
            </a:avLst>
          </a:prstGeom>
          <a:solidFill>
            <a:srgbClr val="00AFA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24" name="空心弧 123"/>
          <p:cNvSpPr/>
          <p:nvPr>
            <p:custDataLst>
              <p:tags r:id="rId24"/>
            </p:custDataLst>
          </p:nvPr>
        </p:nvSpPr>
        <p:spPr>
          <a:xfrm rot="16200000">
            <a:off x="707330" y="1682559"/>
            <a:ext cx="3751962" cy="3751962"/>
          </a:xfrm>
          <a:prstGeom prst="blockArc">
            <a:avLst>
              <a:gd name="adj1" fmla="val 18226258"/>
              <a:gd name="adj2" fmla="val 21461861"/>
              <a:gd name="adj3" fmla="val 20592"/>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27" name="Freeform 148"/>
          <p:cNvSpPr>
            <a:spLocks noEditPoints="1"/>
          </p:cNvSpPr>
          <p:nvPr>
            <p:custDataLst>
              <p:tags r:id="rId25"/>
            </p:custDataLst>
          </p:nvPr>
        </p:nvSpPr>
        <p:spPr bwMode="auto">
          <a:xfrm>
            <a:off x="3142166" y="4637056"/>
            <a:ext cx="301625" cy="385762"/>
          </a:xfrm>
          <a:custGeom>
            <a:avLst/>
            <a:gdLst>
              <a:gd name="T0" fmla="*/ 83 w 97"/>
              <a:gd name="T1" fmla="*/ 44 h 123"/>
              <a:gd name="T2" fmla="*/ 83 w 97"/>
              <a:gd name="T3" fmla="*/ 35 h 123"/>
              <a:gd name="T4" fmla="*/ 48 w 97"/>
              <a:gd name="T5" fmla="*/ 0 h 123"/>
              <a:gd name="T6" fmla="*/ 14 w 97"/>
              <a:gd name="T7" fmla="*/ 35 h 123"/>
              <a:gd name="T8" fmla="*/ 14 w 97"/>
              <a:gd name="T9" fmla="*/ 44 h 123"/>
              <a:gd name="T10" fmla="*/ 0 w 97"/>
              <a:gd name="T11" fmla="*/ 64 h 123"/>
              <a:gd name="T12" fmla="*/ 0 w 97"/>
              <a:gd name="T13" fmla="*/ 103 h 123"/>
              <a:gd name="T14" fmla="*/ 21 w 97"/>
              <a:gd name="T15" fmla="*/ 123 h 123"/>
              <a:gd name="T16" fmla="*/ 76 w 97"/>
              <a:gd name="T17" fmla="*/ 123 h 123"/>
              <a:gd name="T18" fmla="*/ 97 w 97"/>
              <a:gd name="T19" fmla="*/ 103 h 123"/>
              <a:gd name="T20" fmla="*/ 97 w 97"/>
              <a:gd name="T21" fmla="*/ 64 h 123"/>
              <a:gd name="T22" fmla="*/ 83 w 97"/>
              <a:gd name="T23" fmla="*/ 44 h 123"/>
              <a:gd name="T24" fmla="*/ 48 w 97"/>
              <a:gd name="T25" fmla="*/ 14 h 123"/>
              <a:gd name="T26" fmla="*/ 69 w 97"/>
              <a:gd name="T27" fmla="*/ 35 h 123"/>
              <a:gd name="T28" fmla="*/ 69 w 97"/>
              <a:gd name="T29" fmla="*/ 43 h 123"/>
              <a:gd name="T30" fmla="*/ 28 w 97"/>
              <a:gd name="T31" fmla="*/ 43 h 123"/>
              <a:gd name="T32" fmla="*/ 28 w 97"/>
              <a:gd name="T33" fmla="*/ 35 h 123"/>
              <a:gd name="T34" fmla="*/ 48 w 97"/>
              <a:gd name="T35" fmla="*/ 14 h 123"/>
              <a:gd name="T36" fmla="*/ 55 w 97"/>
              <a:gd name="T37" fmla="*/ 87 h 123"/>
              <a:gd name="T38" fmla="*/ 55 w 97"/>
              <a:gd name="T39" fmla="*/ 95 h 123"/>
              <a:gd name="T40" fmla="*/ 48 w 97"/>
              <a:gd name="T41" fmla="*/ 102 h 123"/>
              <a:gd name="T42" fmla="*/ 42 w 97"/>
              <a:gd name="T43" fmla="*/ 95 h 123"/>
              <a:gd name="T44" fmla="*/ 42 w 97"/>
              <a:gd name="T45" fmla="*/ 87 h 123"/>
              <a:gd name="T46" fmla="*/ 36 w 97"/>
              <a:gd name="T47" fmla="*/ 77 h 123"/>
              <a:gd name="T48" fmla="*/ 48 w 97"/>
              <a:gd name="T49" fmla="*/ 65 h 123"/>
              <a:gd name="T50" fmla="*/ 61 w 97"/>
              <a:gd name="T51" fmla="*/ 77 h 123"/>
              <a:gd name="T52" fmla="*/ 55 w 97"/>
              <a:gd name="T53" fmla="*/ 8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123">
                <a:moveTo>
                  <a:pt x="83" y="44"/>
                </a:moveTo>
                <a:cubicBezTo>
                  <a:pt x="83" y="35"/>
                  <a:pt x="83" y="35"/>
                  <a:pt x="83" y="35"/>
                </a:cubicBezTo>
                <a:cubicBezTo>
                  <a:pt x="83" y="16"/>
                  <a:pt x="67" y="0"/>
                  <a:pt x="48" y="0"/>
                </a:cubicBezTo>
                <a:cubicBezTo>
                  <a:pt x="29" y="0"/>
                  <a:pt x="14" y="16"/>
                  <a:pt x="14" y="35"/>
                </a:cubicBezTo>
                <a:cubicBezTo>
                  <a:pt x="14" y="44"/>
                  <a:pt x="14" y="44"/>
                  <a:pt x="14" y="44"/>
                </a:cubicBezTo>
                <a:cubicBezTo>
                  <a:pt x="6" y="47"/>
                  <a:pt x="0" y="55"/>
                  <a:pt x="0" y="64"/>
                </a:cubicBezTo>
                <a:cubicBezTo>
                  <a:pt x="0" y="103"/>
                  <a:pt x="0" y="103"/>
                  <a:pt x="0" y="103"/>
                </a:cubicBezTo>
                <a:cubicBezTo>
                  <a:pt x="0" y="114"/>
                  <a:pt x="9" y="123"/>
                  <a:pt x="21" y="123"/>
                </a:cubicBezTo>
                <a:cubicBezTo>
                  <a:pt x="76" y="123"/>
                  <a:pt x="76" y="123"/>
                  <a:pt x="76" y="123"/>
                </a:cubicBezTo>
                <a:cubicBezTo>
                  <a:pt x="88" y="123"/>
                  <a:pt x="97" y="114"/>
                  <a:pt x="97" y="103"/>
                </a:cubicBezTo>
                <a:cubicBezTo>
                  <a:pt x="97" y="64"/>
                  <a:pt x="97" y="64"/>
                  <a:pt x="97" y="64"/>
                </a:cubicBezTo>
                <a:cubicBezTo>
                  <a:pt x="97" y="55"/>
                  <a:pt x="91" y="47"/>
                  <a:pt x="83" y="44"/>
                </a:cubicBezTo>
                <a:close/>
                <a:moveTo>
                  <a:pt x="48" y="14"/>
                </a:moveTo>
                <a:cubicBezTo>
                  <a:pt x="60" y="14"/>
                  <a:pt x="69" y="23"/>
                  <a:pt x="69" y="35"/>
                </a:cubicBezTo>
                <a:cubicBezTo>
                  <a:pt x="69" y="43"/>
                  <a:pt x="69" y="43"/>
                  <a:pt x="69" y="43"/>
                </a:cubicBezTo>
                <a:cubicBezTo>
                  <a:pt x="28" y="43"/>
                  <a:pt x="28" y="43"/>
                  <a:pt x="28" y="43"/>
                </a:cubicBezTo>
                <a:cubicBezTo>
                  <a:pt x="28" y="35"/>
                  <a:pt x="28" y="35"/>
                  <a:pt x="28" y="35"/>
                </a:cubicBezTo>
                <a:cubicBezTo>
                  <a:pt x="28" y="23"/>
                  <a:pt x="37" y="14"/>
                  <a:pt x="48" y="14"/>
                </a:cubicBezTo>
                <a:close/>
                <a:moveTo>
                  <a:pt x="55" y="87"/>
                </a:moveTo>
                <a:cubicBezTo>
                  <a:pt x="55" y="95"/>
                  <a:pt x="55" y="95"/>
                  <a:pt x="55" y="95"/>
                </a:cubicBezTo>
                <a:cubicBezTo>
                  <a:pt x="55" y="99"/>
                  <a:pt x="52" y="102"/>
                  <a:pt x="48" y="102"/>
                </a:cubicBezTo>
                <a:cubicBezTo>
                  <a:pt x="45" y="102"/>
                  <a:pt x="42" y="99"/>
                  <a:pt x="42" y="95"/>
                </a:cubicBezTo>
                <a:cubicBezTo>
                  <a:pt x="42" y="87"/>
                  <a:pt x="42" y="87"/>
                  <a:pt x="42" y="87"/>
                </a:cubicBezTo>
                <a:cubicBezTo>
                  <a:pt x="38" y="85"/>
                  <a:pt x="36" y="81"/>
                  <a:pt x="36" y="77"/>
                </a:cubicBezTo>
                <a:cubicBezTo>
                  <a:pt x="36" y="70"/>
                  <a:pt x="42" y="65"/>
                  <a:pt x="48" y="65"/>
                </a:cubicBezTo>
                <a:cubicBezTo>
                  <a:pt x="55" y="65"/>
                  <a:pt x="61" y="70"/>
                  <a:pt x="61" y="77"/>
                </a:cubicBezTo>
                <a:cubicBezTo>
                  <a:pt x="61" y="81"/>
                  <a:pt x="58" y="85"/>
                  <a:pt x="55" y="87"/>
                </a:cubicBezTo>
                <a:close/>
              </a:path>
            </a:pathLst>
          </a:custGeom>
          <a:solidFill>
            <a:srgbClr val="FFFFFF"/>
          </a:solidFill>
          <a:ln>
            <a:noFill/>
          </a:ln>
        </p:spPr>
        <p:txBody>
          <a:bodyPr/>
          <a:p>
            <a:pPr eaLnBrk="1" hangingPunct="1">
              <a:lnSpc>
                <a:spcPct val="120000"/>
              </a:lnSpc>
            </a:pPr>
            <a:endParaRPr lang="id-ID" sz="1800" kern="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72" name="settings_320253"/>
          <p:cNvSpPr>
            <a:spLocks noChangeAspect="1"/>
          </p:cNvSpPr>
          <p:nvPr>
            <p:custDataLst>
              <p:tags r:id="rId26"/>
            </p:custDataLst>
          </p:nvPr>
        </p:nvSpPr>
        <p:spPr bwMode="auto">
          <a:xfrm>
            <a:off x="3099805" y="2132590"/>
            <a:ext cx="386346" cy="385762"/>
          </a:xfrm>
          <a:custGeom>
            <a:avLst/>
            <a:gdLst>
              <a:gd name="connsiteX0" fmla="*/ 303820 w 607639"/>
              <a:gd name="connsiteY0" fmla="*/ 278099 h 606722"/>
              <a:gd name="connsiteX1" fmla="*/ 329118 w 607639"/>
              <a:gd name="connsiteY1" fmla="*/ 303362 h 606722"/>
              <a:gd name="connsiteX2" fmla="*/ 303820 w 607639"/>
              <a:gd name="connsiteY2" fmla="*/ 328625 h 606722"/>
              <a:gd name="connsiteX3" fmla="*/ 278522 w 607639"/>
              <a:gd name="connsiteY3" fmla="*/ 303362 h 606722"/>
              <a:gd name="connsiteX4" fmla="*/ 303820 w 607639"/>
              <a:gd name="connsiteY4" fmla="*/ 278099 h 606722"/>
              <a:gd name="connsiteX5" fmla="*/ 303775 w 607639"/>
              <a:gd name="connsiteY5" fmla="*/ 252735 h 606722"/>
              <a:gd name="connsiteX6" fmla="*/ 253140 w 607639"/>
              <a:gd name="connsiteY6" fmla="*/ 303317 h 606722"/>
              <a:gd name="connsiteX7" fmla="*/ 303775 w 607639"/>
              <a:gd name="connsiteY7" fmla="*/ 353900 h 606722"/>
              <a:gd name="connsiteX8" fmla="*/ 354410 w 607639"/>
              <a:gd name="connsiteY8" fmla="*/ 303317 h 606722"/>
              <a:gd name="connsiteX9" fmla="*/ 303775 w 607639"/>
              <a:gd name="connsiteY9" fmla="*/ 252735 h 606722"/>
              <a:gd name="connsiteX10" fmla="*/ 303775 w 607639"/>
              <a:gd name="connsiteY10" fmla="*/ 202241 h 606722"/>
              <a:gd name="connsiteX11" fmla="*/ 405045 w 607639"/>
              <a:gd name="connsiteY11" fmla="*/ 303317 h 606722"/>
              <a:gd name="connsiteX12" fmla="*/ 303775 w 607639"/>
              <a:gd name="connsiteY12" fmla="*/ 404482 h 606722"/>
              <a:gd name="connsiteX13" fmla="*/ 202593 w 607639"/>
              <a:gd name="connsiteY13" fmla="*/ 303317 h 606722"/>
              <a:gd name="connsiteX14" fmla="*/ 303775 w 607639"/>
              <a:gd name="connsiteY14" fmla="*/ 202241 h 606722"/>
              <a:gd name="connsiteX15" fmla="*/ 303775 w 607639"/>
              <a:gd name="connsiteY15" fmla="*/ 151703 h 606722"/>
              <a:gd name="connsiteX16" fmla="*/ 151932 w 607639"/>
              <a:gd name="connsiteY16" fmla="*/ 303317 h 606722"/>
              <a:gd name="connsiteX17" fmla="*/ 303775 w 607639"/>
              <a:gd name="connsiteY17" fmla="*/ 455019 h 606722"/>
              <a:gd name="connsiteX18" fmla="*/ 455707 w 607639"/>
              <a:gd name="connsiteY18" fmla="*/ 303317 h 606722"/>
              <a:gd name="connsiteX19" fmla="*/ 303775 w 607639"/>
              <a:gd name="connsiteY19" fmla="*/ 151703 h 606722"/>
              <a:gd name="connsiteX20" fmla="*/ 253131 w 607639"/>
              <a:gd name="connsiteY20" fmla="*/ 0 h 606722"/>
              <a:gd name="connsiteX21" fmla="*/ 354419 w 607639"/>
              <a:gd name="connsiteY21" fmla="*/ 0 h 606722"/>
              <a:gd name="connsiteX22" fmla="*/ 379786 w 607639"/>
              <a:gd name="connsiteY22" fmla="*/ 25239 h 606722"/>
              <a:gd name="connsiteX23" fmla="*/ 379786 w 607639"/>
              <a:gd name="connsiteY23" fmla="*/ 62387 h 606722"/>
              <a:gd name="connsiteX24" fmla="*/ 420639 w 607639"/>
              <a:gd name="connsiteY24" fmla="*/ 79451 h 606722"/>
              <a:gd name="connsiteX25" fmla="*/ 446985 w 607639"/>
              <a:gd name="connsiteY25" fmla="*/ 53145 h 606722"/>
              <a:gd name="connsiteX26" fmla="*/ 482854 w 607639"/>
              <a:gd name="connsiteY26" fmla="*/ 53145 h 606722"/>
              <a:gd name="connsiteX27" fmla="*/ 554414 w 607639"/>
              <a:gd name="connsiteY27" fmla="*/ 124597 h 606722"/>
              <a:gd name="connsiteX28" fmla="*/ 554414 w 607639"/>
              <a:gd name="connsiteY28" fmla="*/ 160323 h 606722"/>
              <a:gd name="connsiteX29" fmla="*/ 528069 w 607639"/>
              <a:gd name="connsiteY29" fmla="*/ 186629 h 606722"/>
              <a:gd name="connsiteX30" fmla="*/ 545158 w 607639"/>
              <a:gd name="connsiteY30" fmla="*/ 227510 h 606722"/>
              <a:gd name="connsiteX31" fmla="*/ 582273 w 607639"/>
              <a:gd name="connsiteY31" fmla="*/ 227510 h 606722"/>
              <a:gd name="connsiteX32" fmla="*/ 607639 w 607639"/>
              <a:gd name="connsiteY32" fmla="*/ 252749 h 606722"/>
              <a:gd name="connsiteX33" fmla="*/ 607639 w 607639"/>
              <a:gd name="connsiteY33" fmla="*/ 353884 h 606722"/>
              <a:gd name="connsiteX34" fmla="*/ 582273 w 607639"/>
              <a:gd name="connsiteY34" fmla="*/ 379212 h 606722"/>
              <a:gd name="connsiteX35" fmla="*/ 545158 w 607639"/>
              <a:gd name="connsiteY35" fmla="*/ 379212 h 606722"/>
              <a:gd name="connsiteX36" fmla="*/ 528069 w 607639"/>
              <a:gd name="connsiteY36" fmla="*/ 420004 h 606722"/>
              <a:gd name="connsiteX37" fmla="*/ 554414 w 607639"/>
              <a:gd name="connsiteY37" fmla="*/ 446310 h 606722"/>
              <a:gd name="connsiteX38" fmla="*/ 554414 w 607639"/>
              <a:gd name="connsiteY38" fmla="*/ 482125 h 606722"/>
              <a:gd name="connsiteX39" fmla="*/ 482854 w 607639"/>
              <a:gd name="connsiteY39" fmla="*/ 553577 h 606722"/>
              <a:gd name="connsiteX40" fmla="*/ 446985 w 607639"/>
              <a:gd name="connsiteY40" fmla="*/ 553577 h 606722"/>
              <a:gd name="connsiteX41" fmla="*/ 420639 w 607639"/>
              <a:gd name="connsiteY41" fmla="*/ 527271 h 606722"/>
              <a:gd name="connsiteX42" fmla="*/ 379786 w 607639"/>
              <a:gd name="connsiteY42" fmla="*/ 544246 h 606722"/>
              <a:gd name="connsiteX43" fmla="*/ 379786 w 607639"/>
              <a:gd name="connsiteY43" fmla="*/ 581394 h 606722"/>
              <a:gd name="connsiteX44" fmla="*/ 354419 w 607639"/>
              <a:gd name="connsiteY44" fmla="*/ 606722 h 606722"/>
              <a:gd name="connsiteX45" fmla="*/ 253131 w 607639"/>
              <a:gd name="connsiteY45" fmla="*/ 606722 h 606722"/>
              <a:gd name="connsiteX46" fmla="*/ 227854 w 607639"/>
              <a:gd name="connsiteY46" fmla="*/ 581394 h 606722"/>
              <a:gd name="connsiteX47" fmla="*/ 227854 w 607639"/>
              <a:gd name="connsiteY47" fmla="*/ 544246 h 606722"/>
              <a:gd name="connsiteX48" fmla="*/ 186911 w 607639"/>
              <a:gd name="connsiteY48" fmla="*/ 527271 h 606722"/>
              <a:gd name="connsiteX49" fmla="*/ 160566 w 607639"/>
              <a:gd name="connsiteY49" fmla="*/ 553577 h 606722"/>
              <a:gd name="connsiteX50" fmla="*/ 124786 w 607639"/>
              <a:gd name="connsiteY50" fmla="*/ 553577 h 606722"/>
              <a:gd name="connsiteX51" fmla="*/ 53225 w 607639"/>
              <a:gd name="connsiteY51" fmla="*/ 482125 h 606722"/>
              <a:gd name="connsiteX52" fmla="*/ 53225 w 607639"/>
              <a:gd name="connsiteY52" fmla="*/ 446310 h 606722"/>
              <a:gd name="connsiteX53" fmla="*/ 79482 w 607639"/>
              <a:gd name="connsiteY53" fmla="*/ 420004 h 606722"/>
              <a:gd name="connsiteX54" fmla="*/ 62482 w 607639"/>
              <a:gd name="connsiteY54" fmla="*/ 379212 h 606722"/>
              <a:gd name="connsiteX55" fmla="*/ 25278 w 607639"/>
              <a:gd name="connsiteY55" fmla="*/ 379212 h 606722"/>
              <a:gd name="connsiteX56" fmla="*/ 0 w 607639"/>
              <a:gd name="connsiteY56" fmla="*/ 353884 h 606722"/>
              <a:gd name="connsiteX57" fmla="*/ 0 w 607639"/>
              <a:gd name="connsiteY57" fmla="*/ 252749 h 606722"/>
              <a:gd name="connsiteX58" fmla="*/ 25278 w 607639"/>
              <a:gd name="connsiteY58" fmla="*/ 227510 h 606722"/>
              <a:gd name="connsiteX59" fmla="*/ 62482 w 607639"/>
              <a:gd name="connsiteY59" fmla="*/ 227510 h 606722"/>
              <a:gd name="connsiteX60" fmla="*/ 79482 w 607639"/>
              <a:gd name="connsiteY60" fmla="*/ 186629 h 606722"/>
              <a:gd name="connsiteX61" fmla="*/ 53225 w 607639"/>
              <a:gd name="connsiteY61" fmla="*/ 160323 h 606722"/>
              <a:gd name="connsiteX62" fmla="*/ 53225 w 607639"/>
              <a:gd name="connsiteY62" fmla="*/ 124597 h 606722"/>
              <a:gd name="connsiteX63" fmla="*/ 124786 w 607639"/>
              <a:gd name="connsiteY63" fmla="*/ 53145 h 606722"/>
              <a:gd name="connsiteX64" fmla="*/ 160566 w 607639"/>
              <a:gd name="connsiteY64" fmla="*/ 53145 h 606722"/>
              <a:gd name="connsiteX65" fmla="*/ 186911 w 607639"/>
              <a:gd name="connsiteY65" fmla="*/ 79451 h 606722"/>
              <a:gd name="connsiteX66" fmla="*/ 227854 w 607639"/>
              <a:gd name="connsiteY66" fmla="*/ 62387 h 606722"/>
              <a:gd name="connsiteX67" fmla="*/ 227854 w 607639"/>
              <a:gd name="connsiteY67" fmla="*/ 25239 h 606722"/>
              <a:gd name="connsiteX68" fmla="*/ 253131 w 607639"/>
              <a:gd name="connsiteY6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606722">
                <a:moveTo>
                  <a:pt x="303820" y="278099"/>
                </a:moveTo>
                <a:cubicBezTo>
                  <a:pt x="317792" y="278099"/>
                  <a:pt x="329118" y="289410"/>
                  <a:pt x="329118" y="303362"/>
                </a:cubicBezTo>
                <a:cubicBezTo>
                  <a:pt x="329118" y="317314"/>
                  <a:pt x="317792" y="328625"/>
                  <a:pt x="303820" y="328625"/>
                </a:cubicBezTo>
                <a:cubicBezTo>
                  <a:pt x="289848" y="328625"/>
                  <a:pt x="278522" y="317314"/>
                  <a:pt x="278522" y="303362"/>
                </a:cubicBezTo>
                <a:cubicBezTo>
                  <a:pt x="278522" y="289410"/>
                  <a:pt x="289848" y="278099"/>
                  <a:pt x="303820" y="278099"/>
                </a:cubicBezTo>
                <a:close/>
                <a:moveTo>
                  <a:pt x="303775" y="252735"/>
                </a:moveTo>
                <a:cubicBezTo>
                  <a:pt x="275921" y="252735"/>
                  <a:pt x="253140" y="275492"/>
                  <a:pt x="253140" y="303317"/>
                </a:cubicBezTo>
                <a:cubicBezTo>
                  <a:pt x="253140" y="331231"/>
                  <a:pt x="275921" y="353900"/>
                  <a:pt x="303775" y="353900"/>
                </a:cubicBezTo>
                <a:cubicBezTo>
                  <a:pt x="331718" y="353900"/>
                  <a:pt x="354410" y="331231"/>
                  <a:pt x="354410" y="303317"/>
                </a:cubicBezTo>
                <a:cubicBezTo>
                  <a:pt x="354410" y="275492"/>
                  <a:pt x="331718" y="252735"/>
                  <a:pt x="303775" y="252735"/>
                </a:cubicBezTo>
                <a:close/>
                <a:moveTo>
                  <a:pt x="303775" y="202241"/>
                </a:moveTo>
                <a:cubicBezTo>
                  <a:pt x="359660" y="202241"/>
                  <a:pt x="405045" y="247579"/>
                  <a:pt x="405045" y="303317"/>
                </a:cubicBezTo>
                <a:cubicBezTo>
                  <a:pt x="405045" y="359144"/>
                  <a:pt x="359660" y="404482"/>
                  <a:pt x="303775" y="404482"/>
                </a:cubicBezTo>
                <a:cubicBezTo>
                  <a:pt x="247978" y="404482"/>
                  <a:pt x="202593" y="359144"/>
                  <a:pt x="202593" y="303317"/>
                </a:cubicBezTo>
                <a:cubicBezTo>
                  <a:pt x="202593" y="247579"/>
                  <a:pt x="247978" y="202241"/>
                  <a:pt x="303775" y="202241"/>
                </a:cubicBezTo>
                <a:close/>
                <a:moveTo>
                  <a:pt x="303775" y="151703"/>
                </a:moveTo>
                <a:cubicBezTo>
                  <a:pt x="220021" y="151703"/>
                  <a:pt x="151932" y="219689"/>
                  <a:pt x="151932" y="303317"/>
                </a:cubicBezTo>
                <a:cubicBezTo>
                  <a:pt x="151932" y="387033"/>
                  <a:pt x="220021" y="455019"/>
                  <a:pt x="303775" y="455019"/>
                </a:cubicBezTo>
                <a:cubicBezTo>
                  <a:pt x="387618" y="455019"/>
                  <a:pt x="455707" y="387033"/>
                  <a:pt x="455707" y="303317"/>
                </a:cubicBezTo>
                <a:cubicBezTo>
                  <a:pt x="455707" y="219689"/>
                  <a:pt x="387618" y="151703"/>
                  <a:pt x="303775" y="151703"/>
                </a:cubicBezTo>
                <a:close/>
                <a:moveTo>
                  <a:pt x="253131" y="0"/>
                </a:moveTo>
                <a:lnTo>
                  <a:pt x="354419" y="0"/>
                </a:lnTo>
                <a:cubicBezTo>
                  <a:pt x="368482" y="0"/>
                  <a:pt x="379786" y="11287"/>
                  <a:pt x="379786" y="25239"/>
                </a:cubicBezTo>
                <a:lnTo>
                  <a:pt x="379786" y="62387"/>
                </a:lnTo>
                <a:cubicBezTo>
                  <a:pt x="393849" y="66831"/>
                  <a:pt x="407555" y="72519"/>
                  <a:pt x="420639" y="79451"/>
                </a:cubicBezTo>
                <a:lnTo>
                  <a:pt x="446985" y="53145"/>
                </a:lnTo>
                <a:cubicBezTo>
                  <a:pt x="456953" y="43191"/>
                  <a:pt x="472974" y="43191"/>
                  <a:pt x="482854" y="53145"/>
                </a:cubicBezTo>
                <a:lnTo>
                  <a:pt x="554414" y="124597"/>
                </a:lnTo>
                <a:cubicBezTo>
                  <a:pt x="564294" y="134462"/>
                  <a:pt x="564294" y="150459"/>
                  <a:pt x="554414" y="160323"/>
                </a:cubicBezTo>
                <a:lnTo>
                  <a:pt x="528069" y="186629"/>
                </a:lnTo>
                <a:cubicBezTo>
                  <a:pt x="535011" y="199782"/>
                  <a:pt x="540707" y="213468"/>
                  <a:pt x="545158" y="227510"/>
                </a:cubicBezTo>
                <a:lnTo>
                  <a:pt x="582273" y="227510"/>
                </a:lnTo>
                <a:cubicBezTo>
                  <a:pt x="596336" y="227510"/>
                  <a:pt x="607639" y="238796"/>
                  <a:pt x="607639" y="252749"/>
                </a:cubicBezTo>
                <a:lnTo>
                  <a:pt x="607639" y="353884"/>
                </a:lnTo>
                <a:cubicBezTo>
                  <a:pt x="607639" y="367926"/>
                  <a:pt x="596247" y="379212"/>
                  <a:pt x="582273" y="379212"/>
                </a:cubicBezTo>
                <a:lnTo>
                  <a:pt x="545158" y="379212"/>
                </a:lnTo>
                <a:cubicBezTo>
                  <a:pt x="540707" y="393254"/>
                  <a:pt x="535011" y="406940"/>
                  <a:pt x="528069" y="420004"/>
                </a:cubicBezTo>
                <a:lnTo>
                  <a:pt x="554414" y="446310"/>
                </a:lnTo>
                <a:cubicBezTo>
                  <a:pt x="564294" y="456263"/>
                  <a:pt x="564294" y="472260"/>
                  <a:pt x="554414" y="482125"/>
                </a:cubicBezTo>
                <a:lnTo>
                  <a:pt x="482854" y="553577"/>
                </a:lnTo>
                <a:cubicBezTo>
                  <a:pt x="472974" y="563442"/>
                  <a:pt x="456953" y="563442"/>
                  <a:pt x="446985" y="553577"/>
                </a:cubicBezTo>
                <a:lnTo>
                  <a:pt x="420639" y="527271"/>
                </a:lnTo>
                <a:cubicBezTo>
                  <a:pt x="407555" y="534203"/>
                  <a:pt x="393849" y="539802"/>
                  <a:pt x="379786" y="544246"/>
                </a:cubicBezTo>
                <a:lnTo>
                  <a:pt x="379786" y="581394"/>
                </a:lnTo>
                <a:cubicBezTo>
                  <a:pt x="379786" y="595435"/>
                  <a:pt x="368393" y="606722"/>
                  <a:pt x="354419" y="606722"/>
                </a:cubicBezTo>
                <a:lnTo>
                  <a:pt x="253131" y="606722"/>
                </a:lnTo>
                <a:cubicBezTo>
                  <a:pt x="239157" y="606722"/>
                  <a:pt x="227854" y="595435"/>
                  <a:pt x="227854" y="581394"/>
                </a:cubicBezTo>
                <a:lnTo>
                  <a:pt x="227854" y="544246"/>
                </a:lnTo>
                <a:cubicBezTo>
                  <a:pt x="213791" y="539802"/>
                  <a:pt x="200084" y="534203"/>
                  <a:pt x="186911" y="527271"/>
                </a:cubicBezTo>
                <a:lnTo>
                  <a:pt x="160566" y="553577"/>
                </a:lnTo>
                <a:cubicBezTo>
                  <a:pt x="150686" y="563442"/>
                  <a:pt x="134665" y="563442"/>
                  <a:pt x="124786" y="553577"/>
                </a:cubicBezTo>
                <a:lnTo>
                  <a:pt x="53225" y="482125"/>
                </a:lnTo>
                <a:cubicBezTo>
                  <a:pt x="43257" y="472260"/>
                  <a:pt x="43257" y="456263"/>
                  <a:pt x="53225" y="446310"/>
                </a:cubicBezTo>
                <a:lnTo>
                  <a:pt x="79482" y="420004"/>
                </a:lnTo>
                <a:cubicBezTo>
                  <a:pt x="72629" y="406940"/>
                  <a:pt x="66932" y="393254"/>
                  <a:pt x="62482" y="379212"/>
                </a:cubicBezTo>
                <a:lnTo>
                  <a:pt x="25278" y="379212"/>
                </a:lnTo>
                <a:cubicBezTo>
                  <a:pt x="11304" y="379212"/>
                  <a:pt x="0" y="367926"/>
                  <a:pt x="0" y="353884"/>
                </a:cubicBezTo>
                <a:lnTo>
                  <a:pt x="0" y="252749"/>
                </a:lnTo>
                <a:cubicBezTo>
                  <a:pt x="0" y="238796"/>
                  <a:pt x="11304" y="227510"/>
                  <a:pt x="25278" y="227510"/>
                </a:cubicBezTo>
                <a:lnTo>
                  <a:pt x="62482" y="227510"/>
                </a:lnTo>
                <a:cubicBezTo>
                  <a:pt x="66932" y="213468"/>
                  <a:pt x="72629" y="199782"/>
                  <a:pt x="79482" y="186629"/>
                </a:cubicBezTo>
                <a:lnTo>
                  <a:pt x="53225" y="160323"/>
                </a:lnTo>
                <a:cubicBezTo>
                  <a:pt x="43257" y="150459"/>
                  <a:pt x="43257" y="134462"/>
                  <a:pt x="53225" y="124597"/>
                </a:cubicBezTo>
                <a:lnTo>
                  <a:pt x="124786" y="53145"/>
                </a:lnTo>
                <a:cubicBezTo>
                  <a:pt x="134665" y="43191"/>
                  <a:pt x="150686" y="43191"/>
                  <a:pt x="160566" y="53145"/>
                </a:cubicBezTo>
                <a:lnTo>
                  <a:pt x="186911" y="79451"/>
                </a:lnTo>
                <a:cubicBezTo>
                  <a:pt x="200084" y="72519"/>
                  <a:pt x="213791" y="66831"/>
                  <a:pt x="227854" y="62387"/>
                </a:cubicBezTo>
                <a:lnTo>
                  <a:pt x="227854" y="25239"/>
                </a:lnTo>
                <a:cubicBezTo>
                  <a:pt x="227854" y="11287"/>
                  <a:pt x="239157" y="0"/>
                  <a:pt x="253131" y="0"/>
                </a:cubicBezTo>
                <a:close/>
              </a:path>
            </a:pathLst>
          </a:custGeom>
          <a:solidFill>
            <a:srgbClr val="FFFFFF"/>
          </a:solidFill>
          <a:ln>
            <a:noFill/>
          </a:ln>
        </p:spPr>
        <p:txBody>
          <a:bodyP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73" name="placeholder_286118"/>
          <p:cNvSpPr>
            <a:spLocks noChangeAspect="1"/>
          </p:cNvSpPr>
          <p:nvPr>
            <p:custDataLst>
              <p:tags r:id="rId27"/>
            </p:custDataLst>
          </p:nvPr>
        </p:nvSpPr>
        <p:spPr bwMode="auto">
          <a:xfrm>
            <a:off x="3899941" y="3340258"/>
            <a:ext cx="328826" cy="385762"/>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rgbClr val="FFFFFF"/>
          </a:solidFill>
          <a:ln>
            <a:noFill/>
          </a:ln>
        </p:spPr>
        <p:txBody>
          <a:bodyP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74" name="statistical-chart_64023"/>
          <p:cNvSpPr>
            <a:spLocks noChangeAspect="1"/>
          </p:cNvSpPr>
          <p:nvPr>
            <p:custDataLst>
              <p:tags r:id="rId28"/>
            </p:custDataLst>
          </p:nvPr>
        </p:nvSpPr>
        <p:spPr bwMode="auto">
          <a:xfrm>
            <a:off x="1580876" y="4538465"/>
            <a:ext cx="343872" cy="385762"/>
          </a:xfrm>
          <a:custGeom>
            <a:avLst/>
            <a:gdLst>
              <a:gd name="connsiteX0" fmla="*/ 16193 w 538132"/>
              <a:gd name="connsiteY0" fmla="*/ 302232 h 603687"/>
              <a:gd name="connsiteX1" fmla="*/ 132346 w 538132"/>
              <a:gd name="connsiteY1" fmla="*/ 302232 h 603687"/>
              <a:gd name="connsiteX2" fmla="*/ 148540 w 538132"/>
              <a:gd name="connsiteY2" fmla="*/ 318399 h 603687"/>
              <a:gd name="connsiteX3" fmla="*/ 148540 w 538132"/>
              <a:gd name="connsiteY3" fmla="*/ 587520 h 603687"/>
              <a:gd name="connsiteX4" fmla="*/ 132346 w 538132"/>
              <a:gd name="connsiteY4" fmla="*/ 603687 h 603687"/>
              <a:gd name="connsiteX5" fmla="*/ 16193 w 538132"/>
              <a:gd name="connsiteY5" fmla="*/ 603687 h 603687"/>
              <a:gd name="connsiteX6" fmla="*/ 0 w 538132"/>
              <a:gd name="connsiteY6" fmla="*/ 587520 h 603687"/>
              <a:gd name="connsiteX7" fmla="*/ 0 w 538132"/>
              <a:gd name="connsiteY7" fmla="*/ 318399 h 603687"/>
              <a:gd name="connsiteX8" fmla="*/ 16193 w 538132"/>
              <a:gd name="connsiteY8" fmla="*/ 302232 h 603687"/>
              <a:gd name="connsiteX9" fmla="*/ 405786 w 538132"/>
              <a:gd name="connsiteY9" fmla="*/ 186857 h 603687"/>
              <a:gd name="connsiteX10" fmla="*/ 521939 w 538132"/>
              <a:gd name="connsiteY10" fmla="*/ 186857 h 603687"/>
              <a:gd name="connsiteX11" fmla="*/ 538132 w 538132"/>
              <a:gd name="connsiteY11" fmla="*/ 203025 h 603687"/>
              <a:gd name="connsiteX12" fmla="*/ 538132 w 538132"/>
              <a:gd name="connsiteY12" fmla="*/ 587520 h 603687"/>
              <a:gd name="connsiteX13" fmla="*/ 521939 w 538132"/>
              <a:gd name="connsiteY13" fmla="*/ 603687 h 603687"/>
              <a:gd name="connsiteX14" fmla="*/ 405786 w 538132"/>
              <a:gd name="connsiteY14" fmla="*/ 603687 h 603687"/>
              <a:gd name="connsiteX15" fmla="*/ 389592 w 538132"/>
              <a:gd name="connsiteY15" fmla="*/ 587520 h 603687"/>
              <a:gd name="connsiteX16" fmla="*/ 389592 w 538132"/>
              <a:gd name="connsiteY16" fmla="*/ 203025 h 603687"/>
              <a:gd name="connsiteX17" fmla="*/ 405786 w 538132"/>
              <a:gd name="connsiteY17" fmla="*/ 186857 h 603687"/>
              <a:gd name="connsiteX18" fmla="*/ 211024 w 538132"/>
              <a:gd name="connsiteY18" fmla="*/ 0 h 603687"/>
              <a:gd name="connsiteX19" fmla="*/ 327177 w 538132"/>
              <a:gd name="connsiteY19" fmla="*/ 0 h 603687"/>
              <a:gd name="connsiteX20" fmla="*/ 343371 w 538132"/>
              <a:gd name="connsiteY20" fmla="*/ 16168 h 603687"/>
              <a:gd name="connsiteX21" fmla="*/ 343371 w 538132"/>
              <a:gd name="connsiteY21" fmla="*/ 587519 h 603687"/>
              <a:gd name="connsiteX22" fmla="*/ 327177 w 538132"/>
              <a:gd name="connsiteY22" fmla="*/ 603687 h 603687"/>
              <a:gd name="connsiteX23" fmla="*/ 211024 w 538132"/>
              <a:gd name="connsiteY23" fmla="*/ 603687 h 603687"/>
              <a:gd name="connsiteX24" fmla="*/ 194831 w 538132"/>
              <a:gd name="connsiteY24" fmla="*/ 587519 h 603687"/>
              <a:gd name="connsiteX25" fmla="*/ 194831 w 538132"/>
              <a:gd name="connsiteY25" fmla="*/ 16168 h 603687"/>
              <a:gd name="connsiteX26" fmla="*/ 211024 w 538132"/>
              <a:gd name="connsiteY26" fmla="*/ 0 h 60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8132" h="603687">
                <a:moveTo>
                  <a:pt x="16193" y="302232"/>
                </a:moveTo>
                <a:lnTo>
                  <a:pt x="132346" y="302232"/>
                </a:lnTo>
                <a:cubicBezTo>
                  <a:pt x="141235" y="302232"/>
                  <a:pt x="148540" y="309525"/>
                  <a:pt x="148540" y="318399"/>
                </a:cubicBezTo>
                <a:lnTo>
                  <a:pt x="148540" y="587520"/>
                </a:lnTo>
                <a:cubicBezTo>
                  <a:pt x="148540" y="596394"/>
                  <a:pt x="141235" y="603687"/>
                  <a:pt x="132346" y="603687"/>
                </a:cubicBezTo>
                <a:lnTo>
                  <a:pt x="16193" y="603687"/>
                </a:lnTo>
                <a:cubicBezTo>
                  <a:pt x="7305" y="603687"/>
                  <a:pt x="0" y="596394"/>
                  <a:pt x="0" y="587520"/>
                </a:cubicBezTo>
                <a:lnTo>
                  <a:pt x="0" y="318399"/>
                </a:lnTo>
                <a:cubicBezTo>
                  <a:pt x="0" y="309525"/>
                  <a:pt x="7305" y="302232"/>
                  <a:pt x="16193" y="302232"/>
                </a:cubicBezTo>
                <a:close/>
                <a:moveTo>
                  <a:pt x="405786" y="186857"/>
                </a:moveTo>
                <a:lnTo>
                  <a:pt x="521939" y="186857"/>
                </a:lnTo>
                <a:cubicBezTo>
                  <a:pt x="530827" y="186857"/>
                  <a:pt x="538132" y="194029"/>
                  <a:pt x="538132" y="203025"/>
                </a:cubicBezTo>
                <a:lnTo>
                  <a:pt x="538132" y="587520"/>
                </a:lnTo>
                <a:cubicBezTo>
                  <a:pt x="538132" y="596393"/>
                  <a:pt x="530827" y="603687"/>
                  <a:pt x="521939" y="603687"/>
                </a:cubicBezTo>
                <a:lnTo>
                  <a:pt x="405786" y="603687"/>
                </a:lnTo>
                <a:cubicBezTo>
                  <a:pt x="396897" y="603687"/>
                  <a:pt x="389592" y="596393"/>
                  <a:pt x="389592" y="587520"/>
                </a:cubicBezTo>
                <a:lnTo>
                  <a:pt x="389592" y="203025"/>
                </a:lnTo>
                <a:cubicBezTo>
                  <a:pt x="389592" y="194029"/>
                  <a:pt x="396897" y="186857"/>
                  <a:pt x="405786" y="186857"/>
                </a:cubicBezTo>
                <a:close/>
                <a:moveTo>
                  <a:pt x="211024" y="0"/>
                </a:moveTo>
                <a:lnTo>
                  <a:pt x="327177" y="0"/>
                </a:lnTo>
                <a:cubicBezTo>
                  <a:pt x="336066" y="0"/>
                  <a:pt x="343371" y="7294"/>
                  <a:pt x="343371" y="16168"/>
                </a:cubicBezTo>
                <a:lnTo>
                  <a:pt x="343371" y="587519"/>
                </a:lnTo>
                <a:cubicBezTo>
                  <a:pt x="343371" y="596393"/>
                  <a:pt x="336066" y="603687"/>
                  <a:pt x="327177" y="603687"/>
                </a:cubicBezTo>
                <a:lnTo>
                  <a:pt x="211024" y="603687"/>
                </a:lnTo>
                <a:cubicBezTo>
                  <a:pt x="202136" y="603687"/>
                  <a:pt x="194831" y="596393"/>
                  <a:pt x="194831" y="587519"/>
                </a:cubicBezTo>
                <a:lnTo>
                  <a:pt x="194831" y="16168"/>
                </a:lnTo>
                <a:cubicBezTo>
                  <a:pt x="194831" y="7294"/>
                  <a:pt x="202136" y="0"/>
                  <a:pt x="211024" y="0"/>
                </a:cubicBezTo>
                <a:close/>
              </a:path>
            </a:pathLst>
          </a:custGeom>
          <a:solidFill>
            <a:srgbClr val="FFFFFF"/>
          </a:solidFill>
          <a:ln>
            <a:noFill/>
          </a:ln>
        </p:spPr>
        <p:txBody>
          <a:bodyP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75" name="wifi-cloud_72981"/>
          <p:cNvSpPr>
            <a:spLocks noChangeAspect="1"/>
          </p:cNvSpPr>
          <p:nvPr>
            <p:custDataLst>
              <p:tags r:id="rId29"/>
            </p:custDataLst>
          </p:nvPr>
        </p:nvSpPr>
        <p:spPr bwMode="auto">
          <a:xfrm>
            <a:off x="873563" y="3340258"/>
            <a:ext cx="384777" cy="385762"/>
          </a:xfrm>
          <a:custGeom>
            <a:avLst/>
            <a:gdLst>
              <a:gd name="connsiteX0" fmla="*/ 283655 w 606580"/>
              <a:gd name="connsiteY0" fmla="*/ 180789 h 608133"/>
              <a:gd name="connsiteX1" fmla="*/ 463969 w 606580"/>
              <a:gd name="connsiteY1" fmla="*/ 329895 h 608133"/>
              <a:gd name="connsiteX2" fmla="*/ 467288 w 606580"/>
              <a:gd name="connsiteY2" fmla="*/ 329803 h 608133"/>
              <a:gd name="connsiteX3" fmla="*/ 606580 w 606580"/>
              <a:gd name="connsiteY3" fmla="*/ 468968 h 608133"/>
              <a:gd name="connsiteX4" fmla="*/ 467288 w 606580"/>
              <a:gd name="connsiteY4" fmla="*/ 608133 h 608133"/>
              <a:gd name="connsiteX5" fmla="*/ 92278 w 606580"/>
              <a:gd name="connsiteY5" fmla="*/ 608133 h 608133"/>
              <a:gd name="connsiteX6" fmla="*/ 0 w 606580"/>
              <a:gd name="connsiteY6" fmla="*/ 508177 h 608133"/>
              <a:gd name="connsiteX7" fmla="*/ 100113 w 606580"/>
              <a:gd name="connsiteY7" fmla="*/ 408221 h 608133"/>
              <a:gd name="connsiteX8" fmla="*/ 105829 w 606580"/>
              <a:gd name="connsiteY8" fmla="*/ 408774 h 608133"/>
              <a:gd name="connsiteX9" fmla="*/ 100113 w 606580"/>
              <a:gd name="connsiteY9" fmla="*/ 364042 h 608133"/>
              <a:gd name="connsiteX10" fmla="*/ 283655 w 606580"/>
              <a:gd name="connsiteY10" fmla="*/ 180789 h 608133"/>
              <a:gd name="connsiteX11" fmla="*/ 399230 w 606580"/>
              <a:gd name="connsiteY11" fmla="*/ 97945 h 608133"/>
              <a:gd name="connsiteX12" fmla="*/ 506377 w 606580"/>
              <a:gd name="connsiteY12" fmla="*/ 204910 h 608133"/>
              <a:gd name="connsiteX13" fmla="*/ 476133 w 606580"/>
              <a:gd name="connsiteY13" fmla="*/ 235195 h 608133"/>
              <a:gd name="connsiteX14" fmla="*/ 445888 w 606580"/>
              <a:gd name="connsiteY14" fmla="*/ 204910 h 608133"/>
              <a:gd name="connsiteX15" fmla="*/ 399230 w 606580"/>
              <a:gd name="connsiteY15" fmla="*/ 158424 h 608133"/>
              <a:gd name="connsiteX16" fmla="*/ 368986 w 606580"/>
              <a:gd name="connsiteY16" fmla="*/ 128230 h 608133"/>
              <a:gd name="connsiteX17" fmla="*/ 399230 w 606580"/>
              <a:gd name="connsiteY17" fmla="*/ 97945 h 608133"/>
              <a:gd name="connsiteX18" fmla="*/ 403459 w 606580"/>
              <a:gd name="connsiteY18" fmla="*/ 0 h 608133"/>
              <a:gd name="connsiteX19" fmla="*/ 403552 w 606580"/>
              <a:gd name="connsiteY19" fmla="*/ 0 h 608133"/>
              <a:gd name="connsiteX20" fmla="*/ 604533 w 606580"/>
              <a:gd name="connsiteY20" fmla="*/ 200633 h 608133"/>
              <a:gd name="connsiteX21" fmla="*/ 574294 w 606580"/>
              <a:gd name="connsiteY21" fmla="*/ 230820 h 608133"/>
              <a:gd name="connsiteX22" fmla="*/ 574201 w 606580"/>
              <a:gd name="connsiteY22" fmla="*/ 230820 h 608133"/>
              <a:gd name="connsiteX23" fmla="*/ 543962 w 606580"/>
              <a:gd name="connsiteY23" fmla="*/ 200633 h 608133"/>
              <a:gd name="connsiteX24" fmla="*/ 403552 w 606580"/>
              <a:gd name="connsiteY24" fmla="*/ 60466 h 608133"/>
              <a:gd name="connsiteX25" fmla="*/ 403459 w 606580"/>
              <a:gd name="connsiteY25" fmla="*/ 60466 h 608133"/>
              <a:gd name="connsiteX26" fmla="*/ 373220 w 606580"/>
              <a:gd name="connsiteY26" fmla="*/ 30187 h 608133"/>
              <a:gd name="connsiteX27" fmla="*/ 403459 w 606580"/>
              <a:gd name="connsiteY27" fmla="*/ 0 h 6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6580" h="608133">
                <a:moveTo>
                  <a:pt x="283655" y="180789"/>
                </a:moveTo>
                <a:cubicBezTo>
                  <a:pt x="373351" y="180789"/>
                  <a:pt x="447929" y="245034"/>
                  <a:pt x="463969" y="329895"/>
                </a:cubicBezTo>
                <a:cubicBezTo>
                  <a:pt x="465075" y="329895"/>
                  <a:pt x="466089" y="329803"/>
                  <a:pt x="467288" y="329803"/>
                </a:cubicBezTo>
                <a:cubicBezTo>
                  <a:pt x="544263" y="329803"/>
                  <a:pt x="606580" y="392022"/>
                  <a:pt x="606580" y="468968"/>
                </a:cubicBezTo>
                <a:cubicBezTo>
                  <a:pt x="606580" y="545730"/>
                  <a:pt x="544263" y="608133"/>
                  <a:pt x="467288" y="608133"/>
                </a:cubicBezTo>
                <a:lnTo>
                  <a:pt x="92278" y="608133"/>
                </a:lnTo>
                <a:cubicBezTo>
                  <a:pt x="40101" y="604636"/>
                  <a:pt x="0" y="561101"/>
                  <a:pt x="0" y="508177"/>
                </a:cubicBezTo>
                <a:cubicBezTo>
                  <a:pt x="0" y="452953"/>
                  <a:pt x="44802" y="408221"/>
                  <a:pt x="100113" y="408221"/>
                </a:cubicBezTo>
                <a:cubicBezTo>
                  <a:pt x="102049" y="408221"/>
                  <a:pt x="103893" y="408589"/>
                  <a:pt x="105829" y="408774"/>
                </a:cubicBezTo>
                <a:cubicBezTo>
                  <a:pt x="102234" y="394415"/>
                  <a:pt x="100113" y="379505"/>
                  <a:pt x="100113" y="364042"/>
                </a:cubicBezTo>
                <a:cubicBezTo>
                  <a:pt x="100113" y="262797"/>
                  <a:pt x="182251" y="180789"/>
                  <a:pt x="283655" y="180789"/>
                </a:cubicBezTo>
                <a:close/>
                <a:moveTo>
                  <a:pt x="399230" y="97945"/>
                </a:moveTo>
                <a:cubicBezTo>
                  <a:pt x="458336" y="97945"/>
                  <a:pt x="506377" y="145997"/>
                  <a:pt x="506377" y="204910"/>
                </a:cubicBezTo>
                <a:cubicBezTo>
                  <a:pt x="506377" y="221664"/>
                  <a:pt x="492822" y="235195"/>
                  <a:pt x="476133" y="235195"/>
                </a:cubicBezTo>
                <a:cubicBezTo>
                  <a:pt x="459443" y="235195"/>
                  <a:pt x="445888" y="221664"/>
                  <a:pt x="445888" y="204910"/>
                </a:cubicBezTo>
                <a:cubicBezTo>
                  <a:pt x="445888" y="179227"/>
                  <a:pt x="424957" y="158424"/>
                  <a:pt x="399230" y="158424"/>
                </a:cubicBezTo>
                <a:cubicBezTo>
                  <a:pt x="382541" y="158424"/>
                  <a:pt x="368986" y="144892"/>
                  <a:pt x="368986" y="128230"/>
                </a:cubicBezTo>
                <a:cubicBezTo>
                  <a:pt x="368986" y="111477"/>
                  <a:pt x="382541" y="97945"/>
                  <a:pt x="399230" y="97945"/>
                </a:cubicBezTo>
                <a:close/>
                <a:moveTo>
                  <a:pt x="403459" y="0"/>
                </a:moveTo>
                <a:lnTo>
                  <a:pt x="403552" y="0"/>
                </a:lnTo>
                <a:cubicBezTo>
                  <a:pt x="514276" y="0"/>
                  <a:pt x="604441" y="90009"/>
                  <a:pt x="604533" y="200633"/>
                </a:cubicBezTo>
                <a:cubicBezTo>
                  <a:pt x="604533" y="217291"/>
                  <a:pt x="590981" y="230820"/>
                  <a:pt x="574294" y="230820"/>
                </a:cubicBezTo>
                <a:lnTo>
                  <a:pt x="574201" y="230820"/>
                </a:lnTo>
                <a:cubicBezTo>
                  <a:pt x="557514" y="230820"/>
                  <a:pt x="543962" y="217291"/>
                  <a:pt x="543962" y="200633"/>
                </a:cubicBezTo>
                <a:cubicBezTo>
                  <a:pt x="543962" y="123325"/>
                  <a:pt x="480902" y="60466"/>
                  <a:pt x="403552" y="60466"/>
                </a:cubicBezTo>
                <a:lnTo>
                  <a:pt x="403459" y="60466"/>
                </a:lnTo>
                <a:cubicBezTo>
                  <a:pt x="386772" y="60466"/>
                  <a:pt x="373220" y="46937"/>
                  <a:pt x="373220" y="30187"/>
                </a:cubicBezTo>
                <a:cubicBezTo>
                  <a:pt x="373220" y="13529"/>
                  <a:pt x="386772" y="0"/>
                  <a:pt x="403459" y="0"/>
                </a:cubicBezTo>
                <a:close/>
              </a:path>
            </a:pathLst>
          </a:custGeom>
          <a:solidFill>
            <a:srgbClr val="FFFFFF"/>
          </a:solidFill>
          <a:ln>
            <a:noFill/>
          </a:ln>
        </p:spPr>
        <p:txBody>
          <a:bodyP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76" name="two-coin-stacks_72132"/>
          <p:cNvSpPr>
            <a:spLocks noChangeAspect="1"/>
          </p:cNvSpPr>
          <p:nvPr>
            <p:custDataLst>
              <p:tags r:id="rId30"/>
            </p:custDataLst>
          </p:nvPr>
        </p:nvSpPr>
        <p:spPr bwMode="auto">
          <a:xfrm>
            <a:off x="1619378" y="2132590"/>
            <a:ext cx="391296" cy="385762"/>
          </a:xfrm>
          <a:custGeom>
            <a:avLst/>
            <a:gdLst>
              <a:gd name="connsiteX0" fmla="*/ 261001 w 608698"/>
              <a:gd name="connsiteY0" fmla="*/ 479068 h 600088"/>
              <a:gd name="connsiteX1" fmla="*/ 432425 w 608698"/>
              <a:gd name="connsiteY1" fmla="*/ 554184 h 600088"/>
              <a:gd name="connsiteX2" fmla="*/ 603774 w 608698"/>
              <a:gd name="connsiteY2" fmla="*/ 479068 h 600088"/>
              <a:gd name="connsiteX3" fmla="*/ 608697 w 608698"/>
              <a:gd name="connsiteY3" fmla="*/ 502020 h 600088"/>
              <a:gd name="connsiteX4" fmla="*/ 432425 w 608698"/>
              <a:gd name="connsiteY4" fmla="*/ 600088 h 600088"/>
              <a:gd name="connsiteX5" fmla="*/ 256152 w 608698"/>
              <a:gd name="connsiteY5" fmla="*/ 502020 h 600088"/>
              <a:gd name="connsiteX6" fmla="*/ 261001 w 608698"/>
              <a:gd name="connsiteY6" fmla="*/ 479068 h 600088"/>
              <a:gd name="connsiteX7" fmla="*/ 4924 w 608698"/>
              <a:gd name="connsiteY7" fmla="*/ 382605 h 600088"/>
              <a:gd name="connsiteX8" fmla="*/ 176285 w 608698"/>
              <a:gd name="connsiteY8" fmla="*/ 457793 h 600088"/>
              <a:gd name="connsiteX9" fmla="*/ 236041 w 608698"/>
              <a:gd name="connsiteY9" fmla="*/ 451980 h 600088"/>
              <a:gd name="connsiteX10" fmla="*/ 231640 w 608698"/>
              <a:gd name="connsiteY10" fmla="*/ 462264 h 600088"/>
              <a:gd name="connsiteX11" fmla="*/ 225000 w 608698"/>
              <a:gd name="connsiteY11" fmla="*/ 493412 h 600088"/>
              <a:gd name="connsiteX12" fmla="*/ 225298 w 608698"/>
              <a:gd name="connsiteY12" fmla="*/ 499820 h 600088"/>
              <a:gd name="connsiteX13" fmla="*/ 176285 w 608698"/>
              <a:gd name="connsiteY13" fmla="*/ 503695 h 600088"/>
              <a:gd name="connsiteX14" fmla="*/ 0 w 608698"/>
              <a:gd name="connsiteY14" fmla="*/ 405556 h 600088"/>
              <a:gd name="connsiteX15" fmla="*/ 4924 w 608698"/>
              <a:gd name="connsiteY15" fmla="*/ 382605 h 600088"/>
              <a:gd name="connsiteX16" fmla="*/ 261001 w 608698"/>
              <a:gd name="connsiteY16" fmla="*/ 375478 h 600088"/>
              <a:gd name="connsiteX17" fmla="*/ 432425 w 608698"/>
              <a:gd name="connsiteY17" fmla="*/ 450622 h 600088"/>
              <a:gd name="connsiteX18" fmla="*/ 603774 w 608698"/>
              <a:gd name="connsiteY18" fmla="*/ 375478 h 600088"/>
              <a:gd name="connsiteX19" fmla="*/ 608697 w 608698"/>
              <a:gd name="connsiteY19" fmla="*/ 398416 h 600088"/>
              <a:gd name="connsiteX20" fmla="*/ 432425 w 608698"/>
              <a:gd name="connsiteY20" fmla="*/ 496498 h 600088"/>
              <a:gd name="connsiteX21" fmla="*/ 256152 w 608698"/>
              <a:gd name="connsiteY21" fmla="*/ 398416 h 600088"/>
              <a:gd name="connsiteX22" fmla="*/ 261001 w 608698"/>
              <a:gd name="connsiteY22" fmla="*/ 375478 h 600088"/>
              <a:gd name="connsiteX23" fmla="*/ 4924 w 608698"/>
              <a:gd name="connsiteY23" fmla="*/ 279086 h 600088"/>
              <a:gd name="connsiteX24" fmla="*/ 176285 w 608698"/>
              <a:gd name="connsiteY24" fmla="*/ 354274 h 600088"/>
              <a:gd name="connsiteX25" fmla="*/ 236041 w 608698"/>
              <a:gd name="connsiteY25" fmla="*/ 348461 h 600088"/>
              <a:gd name="connsiteX26" fmla="*/ 231640 w 608698"/>
              <a:gd name="connsiteY26" fmla="*/ 358745 h 600088"/>
              <a:gd name="connsiteX27" fmla="*/ 225000 w 608698"/>
              <a:gd name="connsiteY27" fmla="*/ 389818 h 600088"/>
              <a:gd name="connsiteX28" fmla="*/ 225298 w 608698"/>
              <a:gd name="connsiteY28" fmla="*/ 396301 h 600088"/>
              <a:gd name="connsiteX29" fmla="*/ 176285 w 608698"/>
              <a:gd name="connsiteY29" fmla="*/ 400176 h 600088"/>
              <a:gd name="connsiteX30" fmla="*/ 0 w 608698"/>
              <a:gd name="connsiteY30" fmla="*/ 302037 h 600088"/>
              <a:gd name="connsiteX31" fmla="*/ 4924 w 608698"/>
              <a:gd name="connsiteY31" fmla="*/ 279086 h 600088"/>
              <a:gd name="connsiteX32" fmla="*/ 261001 w 608698"/>
              <a:gd name="connsiteY32" fmla="*/ 271959 h 600088"/>
              <a:gd name="connsiteX33" fmla="*/ 432425 w 608698"/>
              <a:gd name="connsiteY33" fmla="*/ 347103 h 600088"/>
              <a:gd name="connsiteX34" fmla="*/ 603774 w 608698"/>
              <a:gd name="connsiteY34" fmla="*/ 271959 h 600088"/>
              <a:gd name="connsiteX35" fmla="*/ 608697 w 608698"/>
              <a:gd name="connsiteY35" fmla="*/ 294897 h 600088"/>
              <a:gd name="connsiteX36" fmla="*/ 432425 w 608698"/>
              <a:gd name="connsiteY36" fmla="*/ 392979 h 600088"/>
              <a:gd name="connsiteX37" fmla="*/ 256152 w 608698"/>
              <a:gd name="connsiteY37" fmla="*/ 294897 h 600088"/>
              <a:gd name="connsiteX38" fmla="*/ 261001 w 608698"/>
              <a:gd name="connsiteY38" fmla="*/ 271959 h 600088"/>
              <a:gd name="connsiteX39" fmla="*/ 4924 w 608698"/>
              <a:gd name="connsiteY39" fmla="*/ 175567 h 600088"/>
              <a:gd name="connsiteX40" fmla="*/ 176285 w 608698"/>
              <a:gd name="connsiteY40" fmla="*/ 250713 h 600088"/>
              <a:gd name="connsiteX41" fmla="*/ 236041 w 608698"/>
              <a:gd name="connsiteY41" fmla="*/ 244904 h 600088"/>
              <a:gd name="connsiteX42" fmla="*/ 231640 w 608698"/>
              <a:gd name="connsiteY42" fmla="*/ 255182 h 600088"/>
              <a:gd name="connsiteX43" fmla="*/ 225000 w 608698"/>
              <a:gd name="connsiteY43" fmla="*/ 286238 h 600088"/>
              <a:gd name="connsiteX44" fmla="*/ 225298 w 608698"/>
              <a:gd name="connsiteY44" fmla="*/ 292718 h 600088"/>
              <a:gd name="connsiteX45" fmla="*/ 176285 w 608698"/>
              <a:gd name="connsiteY45" fmla="*/ 296516 h 600088"/>
              <a:gd name="connsiteX46" fmla="*/ 0 w 608698"/>
              <a:gd name="connsiteY46" fmla="*/ 198506 h 600088"/>
              <a:gd name="connsiteX47" fmla="*/ 4924 w 608698"/>
              <a:gd name="connsiteY47" fmla="*/ 175567 h 600088"/>
              <a:gd name="connsiteX48" fmla="*/ 432425 w 608698"/>
              <a:gd name="connsiteY48" fmla="*/ 96392 h 600088"/>
              <a:gd name="connsiteX49" fmla="*/ 608698 w 608698"/>
              <a:gd name="connsiteY49" fmla="*/ 194443 h 600088"/>
              <a:gd name="connsiteX50" fmla="*/ 432425 w 608698"/>
              <a:gd name="connsiteY50" fmla="*/ 292494 h 600088"/>
              <a:gd name="connsiteX51" fmla="*/ 256152 w 608698"/>
              <a:gd name="connsiteY51" fmla="*/ 194443 h 600088"/>
              <a:gd name="connsiteX52" fmla="*/ 432425 w 608698"/>
              <a:gd name="connsiteY52" fmla="*/ 96392 h 600088"/>
              <a:gd name="connsiteX53" fmla="*/ 176258 w 608698"/>
              <a:gd name="connsiteY53" fmla="*/ 0 h 600088"/>
              <a:gd name="connsiteX54" fmla="*/ 347817 w 608698"/>
              <a:gd name="connsiteY54" fmla="*/ 75446 h 600088"/>
              <a:gd name="connsiteX55" fmla="*/ 224966 w 608698"/>
              <a:gd name="connsiteY55" fmla="*/ 185823 h 600088"/>
              <a:gd name="connsiteX56" fmla="*/ 225264 w 608698"/>
              <a:gd name="connsiteY56" fmla="*/ 192228 h 600088"/>
              <a:gd name="connsiteX57" fmla="*/ 176258 w 608698"/>
              <a:gd name="connsiteY57" fmla="*/ 196101 h 600088"/>
              <a:gd name="connsiteX58" fmla="*/ 0 w 608698"/>
              <a:gd name="connsiteY58" fmla="*/ 98013 h 600088"/>
              <a:gd name="connsiteX59" fmla="*/ 176258 w 608698"/>
              <a:gd name="connsiteY59" fmla="*/ 0 h 6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8698" h="600088">
                <a:moveTo>
                  <a:pt x="261001" y="479068"/>
                </a:moveTo>
                <a:cubicBezTo>
                  <a:pt x="279575" y="522140"/>
                  <a:pt x="349249" y="554184"/>
                  <a:pt x="432425" y="554184"/>
                </a:cubicBezTo>
                <a:cubicBezTo>
                  <a:pt x="515600" y="554184"/>
                  <a:pt x="585199" y="522140"/>
                  <a:pt x="603774" y="479068"/>
                </a:cubicBezTo>
                <a:cubicBezTo>
                  <a:pt x="606981" y="486371"/>
                  <a:pt x="608697" y="494046"/>
                  <a:pt x="608697" y="502020"/>
                </a:cubicBezTo>
                <a:cubicBezTo>
                  <a:pt x="608697" y="556196"/>
                  <a:pt x="529774" y="600088"/>
                  <a:pt x="432425" y="600088"/>
                </a:cubicBezTo>
                <a:cubicBezTo>
                  <a:pt x="335076" y="600088"/>
                  <a:pt x="256152" y="556196"/>
                  <a:pt x="256152" y="502020"/>
                </a:cubicBezTo>
                <a:cubicBezTo>
                  <a:pt x="256152" y="494046"/>
                  <a:pt x="257868" y="486371"/>
                  <a:pt x="261001" y="479068"/>
                </a:cubicBezTo>
                <a:close/>
                <a:moveTo>
                  <a:pt x="4924" y="382605"/>
                </a:moveTo>
                <a:cubicBezTo>
                  <a:pt x="23425" y="425750"/>
                  <a:pt x="93103" y="457793"/>
                  <a:pt x="176285" y="457793"/>
                </a:cubicBezTo>
                <a:cubicBezTo>
                  <a:pt x="197248" y="457793"/>
                  <a:pt x="217391" y="455781"/>
                  <a:pt x="236041" y="451980"/>
                </a:cubicBezTo>
                <a:lnTo>
                  <a:pt x="231640" y="462264"/>
                </a:lnTo>
                <a:cubicBezTo>
                  <a:pt x="227238" y="472398"/>
                  <a:pt x="225000" y="482905"/>
                  <a:pt x="225000" y="493412"/>
                </a:cubicBezTo>
                <a:cubicBezTo>
                  <a:pt x="225000" y="495573"/>
                  <a:pt x="225149" y="497734"/>
                  <a:pt x="225298" y="499820"/>
                </a:cubicBezTo>
                <a:cubicBezTo>
                  <a:pt x="209781" y="502354"/>
                  <a:pt x="193294" y="503695"/>
                  <a:pt x="176285" y="503695"/>
                </a:cubicBezTo>
                <a:cubicBezTo>
                  <a:pt x="78929" y="503695"/>
                  <a:pt x="0" y="459730"/>
                  <a:pt x="0" y="405556"/>
                </a:cubicBezTo>
                <a:cubicBezTo>
                  <a:pt x="0" y="397657"/>
                  <a:pt x="1716" y="389982"/>
                  <a:pt x="4924" y="382605"/>
                </a:cubicBezTo>
                <a:close/>
                <a:moveTo>
                  <a:pt x="261001" y="375478"/>
                </a:moveTo>
                <a:cubicBezTo>
                  <a:pt x="279575" y="418598"/>
                  <a:pt x="349249" y="450622"/>
                  <a:pt x="432425" y="450622"/>
                </a:cubicBezTo>
                <a:cubicBezTo>
                  <a:pt x="515600" y="450622"/>
                  <a:pt x="585199" y="418598"/>
                  <a:pt x="603774" y="375478"/>
                </a:cubicBezTo>
                <a:cubicBezTo>
                  <a:pt x="606981" y="382851"/>
                  <a:pt x="608697" y="390522"/>
                  <a:pt x="608697" y="398416"/>
                </a:cubicBezTo>
                <a:cubicBezTo>
                  <a:pt x="608697" y="452558"/>
                  <a:pt x="529774" y="496498"/>
                  <a:pt x="432425" y="496498"/>
                </a:cubicBezTo>
                <a:cubicBezTo>
                  <a:pt x="335076" y="496498"/>
                  <a:pt x="256152" y="452558"/>
                  <a:pt x="256152" y="398416"/>
                </a:cubicBezTo>
                <a:cubicBezTo>
                  <a:pt x="256152" y="390522"/>
                  <a:pt x="257868" y="382851"/>
                  <a:pt x="261001" y="375478"/>
                </a:cubicBezTo>
                <a:close/>
                <a:moveTo>
                  <a:pt x="4924" y="279086"/>
                </a:moveTo>
                <a:cubicBezTo>
                  <a:pt x="23425" y="322231"/>
                  <a:pt x="93103" y="354274"/>
                  <a:pt x="176285" y="354274"/>
                </a:cubicBezTo>
                <a:cubicBezTo>
                  <a:pt x="197248" y="354274"/>
                  <a:pt x="217391" y="352187"/>
                  <a:pt x="236041" y="348461"/>
                </a:cubicBezTo>
                <a:lnTo>
                  <a:pt x="231640" y="358745"/>
                </a:lnTo>
                <a:cubicBezTo>
                  <a:pt x="227238" y="368879"/>
                  <a:pt x="225000" y="379311"/>
                  <a:pt x="225000" y="389818"/>
                </a:cubicBezTo>
                <a:cubicBezTo>
                  <a:pt x="225000" y="392054"/>
                  <a:pt x="225149" y="394140"/>
                  <a:pt x="225298" y="396301"/>
                </a:cubicBezTo>
                <a:cubicBezTo>
                  <a:pt x="209781" y="398835"/>
                  <a:pt x="193294" y="400176"/>
                  <a:pt x="176285" y="400176"/>
                </a:cubicBezTo>
                <a:cubicBezTo>
                  <a:pt x="78929" y="400176"/>
                  <a:pt x="0" y="356211"/>
                  <a:pt x="0" y="302037"/>
                </a:cubicBezTo>
                <a:cubicBezTo>
                  <a:pt x="0" y="294138"/>
                  <a:pt x="1716" y="286463"/>
                  <a:pt x="4924" y="279086"/>
                </a:cubicBezTo>
                <a:close/>
                <a:moveTo>
                  <a:pt x="261001" y="271959"/>
                </a:moveTo>
                <a:cubicBezTo>
                  <a:pt x="279575" y="315079"/>
                  <a:pt x="349249" y="347103"/>
                  <a:pt x="432425" y="347103"/>
                </a:cubicBezTo>
                <a:cubicBezTo>
                  <a:pt x="515600" y="347103"/>
                  <a:pt x="585199" y="315079"/>
                  <a:pt x="603774" y="271959"/>
                </a:cubicBezTo>
                <a:cubicBezTo>
                  <a:pt x="606981" y="279332"/>
                  <a:pt x="608697" y="287003"/>
                  <a:pt x="608697" y="294897"/>
                </a:cubicBezTo>
                <a:cubicBezTo>
                  <a:pt x="608697" y="349039"/>
                  <a:pt x="529774" y="392979"/>
                  <a:pt x="432425" y="392979"/>
                </a:cubicBezTo>
                <a:cubicBezTo>
                  <a:pt x="335076" y="392979"/>
                  <a:pt x="256152" y="349039"/>
                  <a:pt x="256152" y="294897"/>
                </a:cubicBezTo>
                <a:cubicBezTo>
                  <a:pt x="256152" y="287003"/>
                  <a:pt x="257868" y="279332"/>
                  <a:pt x="261001" y="271959"/>
                </a:cubicBezTo>
                <a:close/>
                <a:moveTo>
                  <a:pt x="4924" y="175567"/>
                </a:moveTo>
                <a:cubicBezTo>
                  <a:pt x="23425" y="218689"/>
                  <a:pt x="93103" y="250713"/>
                  <a:pt x="176285" y="250713"/>
                </a:cubicBezTo>
                <a:cubicBezTo>
                  <a:pt x="197248" y="250713"/>
                  <a:pt x="217391" y="248628"/>
                  <a:pt x="236041" y="244904"/>
                </a:cubicBezTo>
                <a:lnTo>
                  <a:pt x="231640" y="255182"/>
                </a:lnTo>
                <a:cubicBezTo>
                  <a:pt x="227238" y="265311"/>
                  <a:pt x="225000" y="275737"/>
                  <a:pt x="225000" y="286238"/>
                </a:cubicBezTo>
                <a:cubicBezTo>
                  <a:pt x="225000" y="288398"/>
                  <a:pt x="225149" y="290558"/>
                  <a:pt x="225298" y="292718"/>
                </a:cubicBezTo>
                <a:cubicBezTo>
                  <a:pt x="209781" y="295175"/>
                  <a:pt x="193294" y="296516"/>
                  <a:pt x="176285" y="296516"/>
                </a:cubicBezTo>
                <a:cubicBezTo>
                  <a:pt x="78929" y="296516"/>
                  <a:pt x="0" y="252650"/>
                  <a:pt x="0" y="198506"/>
                </a:cubicBezTo>
                <a:cubicBezTo>
                  <a:pt x="0" y="190611"/>
                  <a:pt x="1716" y="182940"/>
                  <a:pt x="4924" y="175567"/>
                </a:cubicBezTo>
                <a:close/>
                <a:moveTo>
                  <a:pt x="432425" y="96392"/>
                </a:moveTo>
                <a:cubicBezTo>
                  <a:pt x="529778" y="96392"/>
                  <a:pt x="608698" y="140291"/>
                  <a:pt x="608698" y="194443"/>
                </a:cubicBezTo>
                <a:cubicBezTo>
                  <a:pt x="608698" y="248595"/>
                  <a:pt x="529778" y="292494"/>
                  <a:pt x="432425" y="292494"/>
                </a:cubicBezTo>
                <a:cubicBezTo>
                  <a:pt x="335072" y="292494"/>
                  <a:pt x="256152" y="248595"/>
                  <a:pt x="256152" y="194443"/>
                </a:cubicBezTo>
                <a:cubicBezTo>
                  <a:pt x="256152" y="140291"/>
                  <a:pt x="335072" y="96392"/>
                  <a:pt x="432425" y="96392"/>
                </a:cubicBezTo>
                <a:close/>
                <a:moveTo>
                  <a:pt x="176258" y="0"/>
                </a:moveTo>
                <a:cubicBezTo>
                  <a:pt x="259651" y="0"/>
                  <a:pt x="329542" y="32175"/>
                  <a:pt x="347817" y="75446"/>
                </a:cubicBezTo>
                <a:cubicBezTo>
                  <a:pt x="275166" y="92800"/>
                  <a:pt x="224966" y="135103"/>
                  <a:pt x="224966" y="185823"/>
                </a:cubicBezTo>
                <a:cubicBezTo>
                  <a:pt x="224966" y="187983"/>
                  <a:pt x="225115" y="190143"/>
                  <a:pt x="225264" y="192228"/>
                </a:cubicBezTo>
                <a:cubicBezTo>
                  <a:pt x="209749" y="194760"/>
                  <a:pt x="193265" y="196101"/>
                  <a:pt x="176258" y="196101"/>
                </a:cubicBezTo>
                <a:cubicBezTo>
                  <a:pt x="78917" y="196101"/>
                  <a:pt x="0" y="152159"/>
                  <a:pt x="0" y="98013"/>
                </a:cubicBezTo>
                <a:cubicBezTo>
                  <a:pt x="0" y="43868"/>
                  <a:pt x="78917" y="0"/>
                  <a:pt x="176258" y="0"/>
                </a:cubicBezTo>
                <a:close/>
              </a:path>
            </a:pathLst>
          </a:custGeom>
          <a:solidFill>
            <a:srgbClr val="FFFFFF"/>
          </a:solidFill>
          <a:ln>
            <a:noFill/>
          </a:ln>
        </p:spPr>
        <p:txBody>
          <a:bodyP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8" name="文本框 7"/>
          <p:cNvSpPr txBox="1"/>
          <p:nvPr/>
        </p:nvSpPr>
        <p:spPr>
          <a:xfrm>
            <a:off x="1924685" y="3143250"/>
            <a:ext cx="1431925" cy="829945"/>
          </a:xfrm>
          <a:prstGeom prst="rect">
            <a:avLst/>
          </a:prstGeom>
          <a:noFill/>
        </p:spPr>
        <p:txBody>
          <a:bodyPr wrap="square" rtlCol="0">
            <a:spAutoFit/>
          </a:bodyPr>
          <a:p>
            <a:r>
              <a:rPr lang="zh-CN" altLang="en-US" sz="2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私</a:t>
            </a:r>
            <a:r>
              <a:rPr lang="en-US" altLang="zh-CN" sz="2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	</a:t>
            </a:r>
            <a:r>
              <a:rPr lang="zh-CN" altLang="en-US" sz="2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人</a:t>
            </a:r>
            <a:endParaRPr lang="zh-CN" altLang="en-US" sz="2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a:p>
            <a:r>
              <a:rPr lang="zh-CN" altLang="en-US" sz="2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融</a:t>
            </a:r>
            <a:r>
              <a:rPr lang="en-US" altLang="zh-CN" sz="2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	</a:t>
            </a:r>
            <a:r>
              <a:rPr lang="zh-CN" altLang="en-US" sz="2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资</a:t>
            </a:r>
            <a:endParaRPr lang="zh-CN" altLang="en-US" sz="2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spTree>
    <p:custDataLst>
      <p:tags r:id="rId31"/>
    </p:custDataLst>
  </p:cSld>
  <p:clrMapOvr>
    <a:masterClrMapping/>
  </p:clrMapOvr>
  <p:transition/>
  <p:timing>
    <p:tnLst>
      <p:par>
        <p:cTn id="1" dur="indefinite" restart="never" nodeType="tmRoot"/>
      </p:par>
    </p:tnLst>
    <p:bldLst>
      <p:bldP spid="5"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42719"/>
          <a:stretch>
            <a:fillRect/>
          </a:stretch>
        </p:blipFill>
        <p:spPr>
          <a:xfrm rot="16200000">
            <a:off x="5959475" y="-5953760"/>
            <a:ext cx="271780" cy="12191365"/>
          </a:xfrm>
          <a:prstGeom prst="rect">
            <a:avLst/>
          </a:prstGeom>
        </p:spPr>
      </p:pic>
      <p:pic>
        <p:nvPicPr>
          <p:cNvPr id="7" name="图片 6"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5" name="文本框 4"/>
          <p:cNvSpPr txBox="1"/>
          <p:nvPr/>
        </p:nvSpPr>
        <p:spPr>
          <a:xfrm>
            <a:off x="0" y="544195"/>
            <a:ext cx="11614150" cy="521970"/>
          </a:xfrm>
          <a:prstGeom prst="rect">
            <a:avLst/>
          </a:prstGeom>
          <a:noFill/>
        </p:spPr>
        <p:txBody>
          <a:bodyPr wrap="square" rtlCol="0">
            <a:spAutoFit/>
          </a:bodyPr>
          <a:p>
            <a:r>
              <a:rPr lang="zh-CN" altLang="en-US" sz="2800" b="1">
                <a:solidFill>
                  <a:srgbClr val="00B0F0"/>
                </a:solidFill>
                <a:sym typeface="+mn-ea"/>
              </a:rPr>
              <a:t>二、政府融资</a:t>
            </a:r>
            <a:endParaRPr lang="zh-CN" altLang="en-US" sz="2800" b="1">
              <a:solidFill>
                <a:srgbClr val="00B0F0"/>
              </a:solidFill>
              <a:sym typeface="+mn-ea"/>
            </a:endParaRPr>
          </a:p>
        </p:txBody>
      </p:sp>
      <p:pic>
        <p:nvPicPr>
          <p:cNvPr id="3" name="C9F754DE-2CAD-44b6-B708-469DEB6407EB-10" descr="C:/Users/12897/AppData/Local/Temp/wpp.TSeCVvwpp"/>
          <p:cNvPicPr>
            <a:picLocks noChangeAspect="1"/>
          </p:cNvPicPr>
          <p:nvPr/>
        </p:nvPicPr>
        <p:blipFill>
          <a:blip r:embed="rId3"/>
          <a:stretch>
            <a:fillRect/>
          </a:stretch>
        </p:blipFill>
        <p:spPr>
          <a:xfrm>
            <a:off x="635000" y="1123315"/>
            <a:ext cx="10497820" cy="5377180"/>
          </a:xfrm>
          <a:prstGeom prst="rect">
            <a:avLst/>
          </a:prstGeom>
        </p:spPr>
      </p:pic>
    </p:spTree>
    <p:custDataLst>
      <p:tags r:id="rId4"/>
    </p:custDataLst>
  </p:cSld>
  <p:clrMapOvr>
    <a:masterClrMapping/>
  </p:clrMapOvr>
  <p:transition/>
  <p:timing>
    <p:tnLst>
      <p:par>
        <p:cTn id="1" dur="indefinite" restart="never" nodeType="tmRoot"/>
      </p:par>
    </p:tnLst>
    <p:bldLst>
      <p:bldP spid="5"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42719"/>
          <a:stretch>
            <a:fillRect/>
          </a:stretch>
        </p:blipFill>
        <p:spPr>
          <a:xfrm rot="16200000">
            <a:off x="5959475" y="-5953760"/>
            <a:ext cx="271780" cy="12191365"/>
          </a:xfrm>
          <a:prstGeom prst="rect">
            <a:avLst/>
          </a:prstGeom>
        </p:spPr>
      </p:pic>
      <p:pic>
        <p:nvPicPr>
          <p:cNvPr id="7" name="图片 6"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5" name="文本框 4"/>
          <p:cNvSpPr txBox="1"/>
          <p:nvPr/>
        </p:nvSpPr>
        <p:spPr>
          <a:xfrm>
            <a:off x="0" y="544195"/>
            <a:ext cx="11614150" cy="521970"/>
          </a:xfrm>
          <a:prstGeom prst="rect">
            <a:avLst/>
          </a:prstGeom>
          <a:noFill/>
        </p:spPr>
        <p:txBody>
          <a:bodyPr wrap="square" rtlCol="0">
            <a:spAutoFit/>
          </a:bodyPr>
          <a:p>
            <a:r>
              <a:rPr lang="zh-CN" altLang="en-US" sz="2800" b="1">
                <a:solidFill>
                  <a:srgbClr val="00B0F0"/>
                </a:solidFill>
                <a:sym typeface="+mn-ea"/>
              </a:rPr>
              <a:t>三、风险投资</a:t>
            </a:r>
            <a:endParaRPr lang="zh-CN" altLang="en-US" sz="2800" b="1">
              <a:solidFill>
                <a:srgbClr val="00B0F0"/>
              </a:solidFill>
              <a:sym typeface="+mn-ea"/>
            </a:endParaRPr>
          </a:p>
        </p:txBody>
      </p:sp>
      <p:pic>
        <p:nvPicPr>
          <p:cNvPr id="4" name="C9F754DE-2CAD-44b6-B708-469DEB6407EB-12" descr="C:/Users/12897/AppData/Local/Temp/wpp.ZPATIZwpp"/>
          <p:cNvPicPr>
            <a:picLocks noChangeAspect="1"/>
          </p:cNvPicPr>
          <p:nvPr/>
        </p:nvPicPr>
        <p:blipFill>
          <a:blip r:embed="rId3"/>
          <a:stretch>
            <a:fillRect/>
          </a:stretch>
        </p:blipFill>
        <p:spPr>
          <a:xfrm>
            <a:off x="1902460" y="988060"/>
            <a:ext cx="9375775" cy="5457190"/>
          </a:xfrm>
          <a:prstGeom prst="rect">
            <a:avLst/>
          </a:prstGeom>
        </p:spPr>
      </p:pic>
    </p:spTree>
    <p:custDataLst>
      <p:tags r:id="rId4"/>
    </p:custDataLst>
  </p:cSld>
  <p:clrMapOvr>
    <a:masterClrMapping/>
  </p:clrMapOvr>
  <p:transition/>
  <p:timing>
    <p:tnLst>
      <p:par>
        <p:cTn id="1" dur="indefinite" restart="never" nodeType="tmRoot"/>
      </p:par>
    </p:tnLst>
    <p:bldLst>
      <p:bldP spid="5"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213995" y="857250"/>
            <a:ext cx="11829415" cy="5262245"/>
          </a:xfrm>
          <a:prstGeom prst="rect">
            <a:avLst/>
          </a:prstGeom>
          <a:noFill/>
        </p:spPr>
        <p:txBody>
          <a:bodyPr wrap="square" rtlCol="0">
            <a:spAutoFit/>
          </a:bodyPr>
          <a:lstStyle/>
          <a:p>
            <a:pPr algn="ctr">
              <a:lnSpc>
                <a:spcPct val="100000"/>
              </a:lnSpc>
            </a:pPr>
            <a:r>
              <a:rPr lang="en-US" altLang="zh-CN" sz="2400" b="1">
                <a:solidFill>
                  <a:srgbClr val="7030A0"/>
                </a:solidFill>
                <a:ea typeface="宋体" panose="02010600030101010101" pitchFamily="2" charset="-122"/>
              </a:rPr>
              <a:t>郑海涛三次创业融资的故事</a:t>
            </a:r>
            <a:endParaRPr lang="en-US" altLang="zh-CN" sz="2400" b="1">
              <a:solidFill>
                <a:srgbClr val="7030A0"/>
              </a:solidFill>
              <a:ea typeface="宋体" panose="02010600030101010101" pitchFamily="2" charset="-122"/>
            </a:endParaRPr>
          </a:p>
          <a:p>
            <a:pPr algn="just">
              <a:lnSpc>
                <a:spcPct val="100000"/>
              </a:lnSpc>
            </a:pPr>
            <a:endParaRPr lang="en-US" altLang="zh-CN" sz="2400" b="1">
              <a:solidFill>
                <a:srgbClr val="7030A0"/>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olidFill>
                  <a:srgbClr val="FF0000"/>
                </a:solidFill>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郑海涛在1992年清华大学计算机控制专业硕士毕业后，在中兴通讯公司工作了七年。从搞研发到做市场，从普通员工到中层管理人员。但是，具有强烈的事业心的他并不满足于平稳安逸的工作。在经过一番市场调查后，2000年他带着自筹的100万元资金，在中关村创办了以生产数字电视设备为主的北京数码视讯科技有限公司。</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solidFill>
                  <a:srgbClr val="FF0000"/>
                </a:solidFill>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100万元的资金很快用光。郑海涛只得捧着周密的商业计划书，四处寻找投资商，找了20家，都吃了闭门羹，投资商拒绝的理由是互联网泡沫刚刚破灭，选择投资要谨慎。况且数码视讯产品还没有研发出来，投资种子期风险太大，因此风险投资商们宁愿做中后期投资或短期投资，甚至希望跟在别人的后面投资。2001年4月，公司研制的新产品终于问世，第一笔风险投资也因此有了着落。清华创业园、上海运时投资和一些个人投资者共投260万元人民币。2001年7月，国家广电总局为四家公司颁发了入网证，允许他们生产数字电视设备的编码、解码器，其中包括北京数码视讯科技有限公司。在当时参加测试的所有公司中，数码视讯的测试结果是最好的。也正是因为这个原因，随后的投</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bldLst>
      <p:bldP spid="5" grpId="1" animBg="1"/>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70230" y="1200785"/>
            <a:ext cx="11235055" cy="4892675"/>
          </a:xfrm>
          <a:prstGeom prst="rect">
            <a:avLst/>
          </a:prstGeom>
          <a:solidFill>
            <a:schemeClr val="accent1">
              <a:lumMod val="20000"/>
              <a:lumOff val="80000"/>
            </a:schemeClr>
          </a:solidFill>
        </p:spPr>
        <p:txBody>
          <a:bodyPr wrap="square" rtlCol="0">
            <a:spAutoFit/>
          </a:bodyPr>
          <a:lstStyle/>
          <a:p>
            <a:pPr lvl="0" algn="just" fontAlgn="ctr"/>
            <a:r>
              <a:rPr lang="en-US" altLang="zh-CN" sz="2400"/>
              <a:t>      </a:t>
            </a:r>
            <a:endParaRPr lang="en-US" altLang="zh-CN" sz="2400"/>
          </a:p>
          <a:p>
            <a:pPr lvl="0" algn="just" fontAlgn="ctr"/>
            <a:endParaRPr lang="en-US" altLang="zh-CN" sz="2400"/>
          </a:p>
          <a:p>
            <a:pPr lvl="0" algn="just" fontAlgn="ctr"/>
            <a:endParaRPr lang="en-US" altLang="zh-CN" sz="2400"/>
          </a:p>
          <a:p>
            <a:pPr lvl="0" algn="just" fontAlgn="ctr"/>
            <a:r>
              <a:rPr lang="en-US" altLang="zh-CN" sz="2400"/>
              <a:t>      </a:t>
            </a:r>
            <a:r>
              <a:rPr lang="zh-CN" altLang="en-US" sz="2400">
                <a:latin typeface="Times New Roman" panose="02020603050405020304" pitchFamily="18" charset="0"/>
                <a:cs typeface="Times New Roman" panose="02020603050405020304" pitchFamily="18" charset="0"/>
              </a:rPr>
              <a:t>“三百六十行，行行出状元。”陈伟以不愿服输的韧劲和实干的创业头脑为这句话作了诠释。</a:t>
            </a:r>
            <a:endParaRPr lang="zh-CN" altLang="en-US" sz="2400">
              <a:latin typeface="Times New Roman" panose="02020603050405020304" pitchFamily="18" charset="0"/>
              <a:cs typeface="Times New Roman" panose="02020603050405020304" pitchFamily="18" charset="0"/>
            </a:endParaRPr>
          </a:p>
          <a:p>
            <a:pPr lvl="0" algn="just" fontAlgn="ctr"/>
            <a:r>
              <a:rPr lang="en-US" altLang="zh-CN" sz="2400">
                <a:sym typeface="+mn-ea"/>
              </a:rPr>
              <a:t>      </a:t>
            </a:r>
            <a:r>
              <a:rPr lang="zh-CN" altLang="en-US" sz="2400">
                <a:latin typeface="Times New Roman" panose="02020603050405020304" pitchFamily="18" charset="0"/>
                <a:cs typeface="Times New Roman" panose="02020603050405020304" pitchFamily="18" charset="0"/>
              </a:rPr>
              <a:t>大学毕业后的陈伟走在上海街头，看似一名不起眼的打工者。几年后，其貌不扬的他发展了20家擦鞋连锁店。从农村到大城市，从工地建筑工、餐厅杂工、房产中介最终到老板，他就这样一路走下来。</a:t>
            </a:r>
            <a:endParaRPr lang="zh-CN" altLang="en-US" sz="2400">
              <a:latin typeface="Times New Roman" panose="02020603050405020304" pitchFamily="18" charset="0"/>
              <a:cs typeface="Times New Roman" panose="02020603050405020304" pitchFamily="18" charset="0"/>
            </a:endParaRPr>
          </a:p>
          <a:p>
            <a:pPr lvl="0" algn="just" fontAlgn="ctr"/>
            <a:r>
              <a:rPr lang="en-US" altLang="zh-CN" sz="2400">
                <a:sym typeface="+mn-ea"/>
              </a:rPr>
              <a:t>      </a:t>
            </a:r>
            <a:r>
              <a:rPr lang="zh-CN" altLang="en-US" sz="2400">
                <a:latin typeface="Times New Roman" panose="02020603050405020304" pitchFamily="18" charset="0"/>
                <a:cs typeface="Times New Roman" panose="02020603050405020304" pitchFamily="18" charset="0"/>
              </a:rPr>
              <a:t>他的公司曾做过《精品购物》的房地产信息代理，他每天工作到凌晨3点，第一个月有纯利6 000元，第二个月有1万多元。一个朋友见势把自己的广告公司交给陈伟管理。到了第四个月，一家新的公司成立，陈伟感觉自己真的像个老板了。</a:t>
            </a:r>
            <a:endParaRPr lang="zh-CN" altLang="en-US" sz="2400">
              <a:latin typeface="Times New Roman" panose="02020603050405020304" pitchFamily="18" charset="0"/>
              <a:cs typeface="Times New Roman" panose="02020603050405020304" pitchFamily="18" charset="0"/>
            </a:endParaRPr>
          </a:p>
          <a:p>
            <a:pPr lvl="0" algn="just" fontAlgn="ctr"/>
            <a:r>
              <a:rPr lang="en-US" altLang="zh-CN" sz="2400">
                <a:sym typeface="+mn-ea"/>
              </a:rPr>
              <a:t>      </a:t>
            </a:r>
            <a:r>
              <a:rPr lang="zh-CN" altLang="en-US" sz="2400">
                <a:latin typeface="Times New Roman" panose="02020603050405020304" pitchFamily="18" charset="0"/>
                <a:cs typeface="Times New Roman" panose="02020603050405020304" pitchFamily="18" charset="0"/>
              </a:rPr>
              <a:t>但好景不长，因父亲病重，陈伟扔下公司跑回四川。他的父亲救过来了，但钱也花光了。等他回到上海时，公司面临倒闭。于是，他蒙头大睡了一个星期。后来，</a:t>
            </a:r>
            <a:endParaRPr lang="zh-CN" altLang="en-US" sz="2400">
              <a:latin typeface="Times New Roman" panose="02020603050405020304" pitchFamily="18" charset="0"/>
              <a:cs typeface="Times New Roman" panose="02020603050405020304" pitchFamily="18" charset="0"/>
            </a:endParaRPr>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2" name="图片 1"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3" name="同侧圆角矩形 2"/>
          <p:cNvSpPr/>
          <p:nvPr/>
        </p:nvSpPr>
        <p:spPr>
          <a:xfrm>
            <a:off x="163830" y="335915"/>
            <a:ext cx="2504440" cy="701675"/>
          </a:xfrm>
          <a:prstGeom prst="round2SameRect">
            <a:avLst/>
          </a:prstGeom>
          <a:solidFill>
            <a:srgbClr val="0070C0"/>
          </a:solidFill>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【案例引入】</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5" name="文本框 4"/>
          <p:cNvSpPr txBox="1"/>
          <p:nvPr/>
        </p:nvSpPr>
        <p:spPr>
          <a:xfrm>
            <a:off x="2710815" y="1610995"/>
            <a:ext cx="6939915" cy="521970"/>
          </a:xfrm>
          <a:prstGeom prst="rect">
            <a:avLst/>
          </a:prstGeom>
          <a:noFill/>
        </p:spPr>
        <p:txBody>
          <a:bodyPr wrap="square" rtlCol="0">
            <a:spAutoFit/>
          </a:bodyPr>
          <a:p>
            <a:pPr algn="ctr"/>
            <a:r>
              <a:rPr lang="zh-CN" altLang="en-US" sz="2800" b="1">
                <a:latin typeface="宋体" panose="02010600030101010101" pitchFamily="2" charset="-122"/>
                <a:ea typeface="宋体" panose="02010600030101010101" pitchFamily="2" charset="-122"/>
              </a:rPr>
              <a:t>财务</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a:latin typeface="宋体" panose="02010600030101010101" pitchFamily="2" charset="-122"/>
                <a:ea typeface="宋体" panose="02010600030101010101" pitchFamily="2" charset="-122"/>
              </a:rPr>
              <a:t>企业的“钱”线</a:t>
            </a:r>
            <a:endParaRPr lang="zh-CN" altLang="en-US" sz="2800" b="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0" y="1374775"/>
            <a:ext cx="11829415" cy="3415030"/>
          </a:xfrm>
          <a:prstGeom prst="rect">
            <a:avLst/>
          </a:prstGeom>
          <a:noFill/>
        </p:spPr>
        <p:txBody>
          <a:bodyPr wrap="square" rtlCol="0">
            <a:spAutoFit/>
          </a:bodyPr>
          <a:lstStyle/>
          <a:p>
            <a:pPr algn="l">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资者蜂拥而至。7月，清华科技园、中国信托投资公司、宁夏金蚨创业投资公司又对数码视讯投入了450万元人民币。</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solidFill>
                  <a:srgbClr val="FF0000"/>
                </a:solidFill>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在公司取得快速发展之后，郑海涛开始筹划第三次融资。按计划这次融资的金额将达2 000万元人民币。郑海涛认为，一个企业要想得到快速发展，产品和资金同样重要，产品市场和资本市场都不能放弃，必须两条腿走路，而产品与资本是相互促进、相互影响的。郑海涛下一步的计划是通过第三次大的融资，对公司进行股份制改造，使公司走向更加规范的管理与运作。此后，公司还计划在国内或者国外上市，通过上市进一步优化股权结构。</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r">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（资料来源：百度文库）</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bldLst>
      <p:bldP spid="5" grpId="1" animBg="1"/>
      <p:bldP spid="8"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180975" y="1174750"/>
            <a:ext cx="11829415" cy="1938020"/>
          </a:xfrm>
          <a:prstGeom prst="rect">
            <a:avLst/>
          </a:prstGeom>
          <a:noFill/>
        </p:spPr>
        <p:txBody>
          <a:bodyPr wrap="square" rtlCol="0">
            <a:spAutoFit/>
          </a:bodyPr>
          <a:lstStyle/>
          <a:p>
            <a:pPr algn="just">
              <a:lnSpc>
                <a:spcPct val="100000"/>
              </a:lnSpc>
            </a:pPr>
            <a:endParaRPr lang="en-US" altLang="zh-CN" sz="2400" b="1">
              <a:solidFill>
                <a:srgbClr val="7030A0"/>
              </a:solidFill>
            </a:endParaRPr>
          </a:p>
          <a:p>
            <a:pPr algn="just">
              <a:lnSpc>
                <a:spcPct val="100000"/>
              </a:lnSpc>
            </a:pPr>
            <a:r>
              <a:rPr lang="en-US" altLang="zh-CN" sz="2400" b="1">
                <a:solidFill>
                  <a:srgbClr val="7030A0"/>
                </a:solidFill>
                <a:sym typeface="+mn-ea"/>
              </a:rPr>
              <a:t>思考与讨论</a:t>
            </a:r>
            <a:endParaRPr lang="en-US" altLang="zh-CN" sz="2400" b="1">
              <a:solidFill>
                <a:srgbClr val="7030A0"/>
              </a:solidFill>
              <a:sym typeface="+mn-ea"/>
            </a:endParaRPr>
          </a:p>
          <a:p>
            <a:pPr algn="just">
              <a:lnSpc>
                <a:spcPct val="100000"/>
              </a:lnSpc>
            </a:pP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1. 北京数码视讯科技有限公司获得资金的渠道有哪些？</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2. 尝试分析为什么郑海涛的三次融资都能成功。</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bldLst>
      <p:bldP spid="5" grpId="1" animBg="1"/>
      <p:bldP spid="8"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可选过程 1"/>
          <p:cNvSpPr/>
          <p:nvPr/>
        </p:nvSpPr>
        <p:spPr>
          <a:xfrm>
            <a:off x="1094105" y="2372360"/>
            <a:ext cx="9759950" cy="3075305"/>
          </a:xfrm>
          <a:prstGeom prst="flowChartAlternateProcess">
            <a:avLst/>
          </a:prstGeom>
          <a:solidFill>
            <a:schemeClr val="accent1">
              <a:lumMod val="60000"/>
              <a:lumOff val="40000"/>
            </a:schemeClr>
          </a:solidFill>
          <a:ln>
            <a:solidFill>
              <a:schemeClr val="accent3">
                <a:lumMod val="60000"/>
                <a:lumOff val="40000"/>
              </a:schemeClr>
            </a:solidFill>
          </a:ln>
          <a:effectLst>
            <a:outerShdw blurRad="368300" dist="114300" dir="13200000" sx="101000" sy="101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4" name="矩形 3"/>
          <p:cNvSpPr/>
          <p:nvPr/>
        </p:nvSpPr>
        <p:spPr>
          <a:xfrm>
            <a:off x="1161415" y="610235"/>
            <a:ext cx="10506710" cy="922020"/>
          </a:xfrm>
          <a:prstGeom prst="rect">
            <a:avLst/>
          </a:prstGeom>
          <a:noFill/>
          <a:ln>
            <a:noFill/>
          </a:ln>
        </p:spPr>
        <p:txBody>
          <a:bodyPr wrap="square" rtlCol="0" anchor="t">
            <a:spAutoFit/>
          </a:bodyPr>
          <a:lstStyle/>
          <a:p>
            <a:pPr algn="ctr"/>
            <a:r>
              <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任务四 创业融资的风险把控</a:t>
            </a:r>
            <a:endPar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8" name="文本框 7"/>
          <p:cNvSpPr txBox="1"/>
          <p:nvPr/>
        </p:nvSpPr>
        <p:spPr>
          <a:xfrm>
            <a:off x="1496060" y="2479040"/>
            <a:ext cx="8956675" cy="2968625"/>
          </a:xfrm>
          <a:prstGeom prst="rect">
            <a:avLst/>
          </a:prstGeom>
          <a:noFill/>
        </p:spPr>
        <p:txBody>
          <a:bodyPr wrap="square" rtlCol="0">
            <a:spAutoFit/>
          </a:bodyPr>
          <a:lstStyle/>
          <a:p>
            <a:pPr>
              <a:lnSpc>
                <a:spcPct val="130000"/>
              </a:lnSpc>
            </a:pP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不要轻易把主动权交给投资人，在创业的过程中没有人会乐善好施。</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r>
              <a:rPr lang="zh-CN" altLang="en-US" sz="2400">
                <a:latin typeface="楷体" panose="02010609060101010101" charset="-122"/>
                <a:ea typeface="楷体" panose="02010609060101010101" charset="-122"/>
                <a:cs typeface="楷体" panose="02010609060101010101" charset="-122"/>
              </a:rPr>
              <a:t>——李彦宏</a:t>
            </a:r>
            <a:endParaRPr lang="zh-CN" altLang="en-US" sz="2400">
              <a:latin typeface="楷体" panose="02010609060101010101" charset="-122"/>
              <a:ea typeface="楷体" panose="02010609060101010101" charset="-122"/>
              <a:cs typeface="楷体" panose="02010609060101010101" charset="-122"/>
            </a:endParaRPr>
          </a:p>
          <a:p>
            <a:pPr>
              <a:lnSpc>
                <a:spcPct val="13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rPr>
              <a:t>动作可以慢，但战略一定要正确，看准了再跟上去，这样风险比较小，这样别人犯过的错误就不会再犯。</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r>
              <a:rPr lang="zh-CN" altLang="en-US" sz="2400">
                <a:latin typeface="楷体" panose="02010609060101010101" charset="-122"/>
                <a:ea typeface="楷体" panose="02010609060101010101" charset="-122"/>
                <a:cs typeface="楷体" panose="02010609060101010101" charset="-122"/>
              </a:rPr>
              <a:t>——丁磊</a:t>
            </a:r>
            <a:endParaRPr lang="zh-CN" altLang="en-US" sz="2400">
              <a:latin typeface="楷体" panose="02010609060101010101" charset="-122"/>
              <a:ea typeface="楷体" panose="02010609060101010101" charset="-122"/>
              <a:cs typeface="楷体" panose="02010609060101010101" charset="-122"/>
            </a:endParaRPr>
          </a:p>
        </p:txBody>
      </p:sp>
      <p:pic>
        <p:nvPicPr>
          <p:cNvPr id="27" name="图片 26" descr="返回.png">
            <a:hlinkClick r:id="rId2" tooltip="" action="ppaction://hlinksldjump"/>
          </p:cNvPr>
          <p:cNvPicPr>
            <a:picLocks noChangeAspect="1"/>
          </p:cNvPicPr>
          <p:nvPr/>
        </p:nvPicPr>
        <p:blipFill>
          <a:blip r:embed="rId3" cstate="print"/>
          <a:stretch>
            <a:fillRect/>
          </a:stretch>
        </p:blipFill>
        <p:spPr>
          <a:xfrm>
            <a:off x="11343005" y="6145530"/>
            <a:ext cx="543560" cy="543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4" grpId="0"/>
      <p:bldP spid="4" grpId="1"/>
      <p:bldP spid="8" grpId="0"/>
      <p:bldP spid="8"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 name="组合 51"/>
          <p:cNvGrpSpPr/>
          <p:nvPr>
            <p:custDataLst>
              <p:tags r:id="rId1"/>
            </p:custDataLst>
          </p:nvPr>
        </p:nvGrpSpPr>
        <p:grpSpPr>
          <a:xfrm>
            <a:off x="2945131" y="1630575"/>
            <a:ext cx="6390986" cy="790028"/>
            <a:chOff x="1507068" y="2308754"/>
            <a:chExt cx="4588932" cy="567265"/>
          </a:xfrm>
        </p:grpSpPr>
        <p:sp>
          <p:nvSpPr>
            <p:cNvPr id="53" name="任意多边形 52"/>
            <p:cNvSpPr/>
            <p:nvPr>
              <p:custDataLst>
                <p:tags r:id="rId2"/>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chemeClr val="accent1">
                <a:lumMod val="60000"/>
                <a:lumOff val="40000"/>
              </a:schemeClr>
            </a:solid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01</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4" name="任意多边形 53"/>
            <p:cNvSpPr/>
            <p:nvPr>
              <p:custDataLst>
                <p:tags r:id="rId3"/>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accent1">
                <a:lumMod val="60000"/>
                <a:lumOff val="40000"/>
              </a:schemeClr>
            </a:solidFill>
          </p:spPr>
          <p:txBody>
            <a:bodyPr rot="0" spcFirstLastPara="0" vertOverflow="overflow" horzOverflow="overflow" vert="horz" wrap="square" lIns="360000" tIns="45720" rIns="91440" bIns="45720" numCol="1" spcCol="0" rtlCol="0" fromWordArt="0" anchor="ctr" anchorCtr="0" forceAA="0" compatLnSpc="1">
              <a:normAutofit/>
            </a:bodyPr>
            <a:p>
              <a:pPr algn="just"/>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sz="2000" b="1" dirty="0">
                  <a:solidFill>
                    <a:srgbClr val="FFFFFF"/>
                  </a:solidFill>
                  <a:latin typeface="Times New Roman" panose="02020603050405020304" pitchFamily="18" charset="0"/>
                </a:rPr>
                <a:t>创业融资的风险</a:t>
              </a:r>
              <a:endParaRPr sz="2000" b="1" dirty="0">
                <a:solidFill>
                  <a:srgbClr val="FFFFFF"/>
                </a:solidFill>
                <a:latin typeface="Times New Roman" panose="02020603050405020304" pitchFamily="18" charset="0"/>
              </a:endParaRPr>
            </a:p>
          </p:txBody>
        </p:sp>
      </p:grpSp>
      <p:grpSp>
        <p:nvGrpSpPr>
          <p:cNvPr id="55" name="组合 54"/>
          <p:cNvGrpSpPr/>
          <p:nvPr>
            <p:custDataLst>
              <p:tags r:id="rId4"/>
            </p:custDataLst>
          </p:nvPr>
        </p:nvGrpSpPr>
        <p:grpSpPr>
          <a:xfrm>
            <a:off x="3452106" y="2743104"/>
            <a:ext cx="6390986" cy="790028"/>
            <a:chOff x="1507068" y="2308754"/>
            <a:chExt cx="4588932" cy="567265"/>
          </a:xfrm>
          <a:solidFill>
            <a:srgbClr val="869ACD"/>
          </a:solidFill>
        </p:grpSpPr>
        <p:sp>
          <p:nvSpPr>
            <p:cNvPr id="56" name="任意多边形 55"/>
            <p:cNvSpPr/>
            <p:nvPr>
              <p:custDataLst>
                <p:tags r:id="rId5"/>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02</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7" name="任意多边形 56"/>
            <p:cNvSpPr/>
            <p:nvPr>
              <p:custDataLst>
                <p:tags r:id="rId6"/>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规避融资雷区</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pic>
        <p:nvPicPr>
          <p:cNvPr id="64" name="图片 63"/>
          <p:cNvPicPr>
            <a:picLocks noChangeAspect="1"/>
          </p:cNvPicPr>
          <p:nvPr/>
        </p:nvPicPr>
        <p:blipFill>
          <a:blip r:embed="rId7"/>
          <a:srcRect l="42719"/>
          <a:stretch>
            <a:fillRect/>
          </a:stretch>
        </p:blipFill>
        <p:spPr>
          <a:xfrm rot="16200000">
            <a:off x="5960745" y="-5959475"/>
            <a:ext cx="271780" cy="12191365"/>
          </a:xfrm>
          <a:prstGeom prst="rect">
            <a:avLst/>
          </a:prstGeom>
        </p:spPr>
      </p:pic>
      <p:sp>
        <p:nvSpPr>
          <p:cNvPr id="65" name="TextBox 5"/>
          <p:cNvSpPr txBox="1"/>
          <p:nvPr>
            <p:custDataLst>
              <p:tags r:id="rId8"/>
            </p:custDataLst>
          </p:nvPr>
        </p:nvSpPr>
        <p:spPr>
          <a:xfrm>
            <a:off x="391160" y="608133"/>
            <a:ext cx="11290300" cy="565604"/>
          </a:xfrm>
          <a:prstGeom prst="rect">
            <a:avLst/>
          </a:prstGeom>
          <a:noFill/>
        </p:spPr>
        <p:txBody>
          <a:bodyPr wrap="square" rtlCol="0" anchor="ctr">
            <a:normAutofit fontScale="90000"/>
          </a:bodyPr>
          <a:p>
            <a:pPr algn="ctr">
              <a:lnSpc>
                <a:spcPct val="120000"/>
              </a:lnSpc>
            </a:pPr>
            <a:r>
              <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rPr>
              <a:t>创业融资的风险把控</a:t>
            </a:r>
            <a:endPar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65"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42719"/>
          <a:stretch>
            <a:fillRect/>
          </a:stretch>
        </p:blipFill>
        <p:spPr>
          <a:xfrm rot="16200000">
            <a:off x="5959475" y="-5953760"/>
            <a:ext cx="271780" cy="12191365"/>
          </a:xfrm>
          <a:prstGeom prst="rect">
            <a:avLst/>
          </a:prstGeom>
        </p:spPr>
      </p:pic>
      <p:pic>
        <p:nvPicPr>
          <p:cNvPr id="7" name="图片 6"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5" name="文本框 4"/>
          <p:cNvSpPr txBox="1"/>
          <p:nvPr/>
        </p:nvSpPr>
        <p:spPr>
          <a:xfrm>
            <a:off x="0" y="544195"/>
            <a:ext cx="11614150" cy="521970"/>
          </a:xfrm>
          <a:prstGeom prst="rect">
            <a:avLst/>
          </a:prstGeom>
          <a:noFill/>
        </p:spPr>
        <p:txBody>
          <a:bodyPr wrap="square" rtlCol="0">
            <a:spAutoFit/>
          </a:bodyPr>
          <a:p>
            <a:r>
              <a:rPr lang="zh-CN" altLang="en-US" sz="2800" b="1">
                <a:solidFill>
                  <a:srgbClr val="00B0F0"/>
                </a:solidFill>
                <a:sym typeface="+mn-ea"/>
              </a:rPr>
              <a:t>一、创业融资的风险</a:t>
            </a:r>
            <a:endParaRPr lang="zh-CN" altLang="en-US" sz="2800" b="1">
              <a:solidFill>
                <a:srgbClr val="00B0F0"/>
              </a:solidFill>
              <a:sym typeface="+mn-ea"/>
            </a:endParaRPr>
          </a:p>
        </p:txBody>
      </p:sp>
      <p:pic>
        <p:nvPicPr>
          <p:cNvPr id="3" name="C9F754DE-2CAD-44b6-B708-469DEB6407EB-13" descr="C:/Users/12897/AppData/Local/Temp/wpp.RMrVIqwpp"/>
          <p:cNvPicPr>
            <a:picLocks noChangeAspect="1"/>
          </p:cNvPicPr>
          <p:nvPr/>
        </p:nvPicPr>
        <p:blipFill>
          <a:blip r:embed="rId3"/>
          <a:stretch>
            <a:fillRect/>
          </a:stretch>
        </p:blipFill>
        <p:spPr>
          <a:xfrm>
            <a:off x="4445" y="1710055"/>
            <a:ext cx="12187555" cy="3663315"/>
          </a:xfrm>
          <a:prstGeom prst="rect">
            <a:avLst/>
          </a:prstGeom>
        </p:spPr>
      </p:pic>
    </p:spTree>
    <p:custDataLst>
      <p:tags r:id="rId4"/>
    </p:custDataLst>
  </p:cSld>
  <p:clrMapOvr>
    <a:masterClrMapping/>
  </p:clrMapOvr>
  <p:transition/>
  <p:timing>
    <p:tnLst>
      <p:par>
        <p:cTn id="1" dur="indefinite" restart="never" nodeType="tmRoot"/>
      </p:par>
    </p:tnLst>
    <p:bldLst>
      <p:bldP spid="5"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42719"/>
          <a:stretch>
            <a:fillRect/>
          </a:stretch>
        </p:blipFill>
        <p:spPr>
          <a:xfrm rot="16200000">
            <a:off x="5959475" y="-5953760"/>
            <a:ext cx="271780" cy="12191365"/>
          </a:xfrm>
          <a:prstGeom prst="rect">
            <a:avLst/>
          </a:prstGeom>
        </p:spPr>
      </p:pic>
      <p:pic>
        <p:nvPicPr>
          <p:cNvPr id="7" name="图片 6"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5" name="文本框 4"/>
          <p:cNvSpPr txBox="1"/>
          <p:nvPr/>
        </p:nvSpPr>
        <p:spPr>
          <a:xfrm>
            <a:off x="0" y="544195"/>
            <a:ext cx="11614150" cy="521970"/>
          </a:xfrm>
          <a:prstGeom prst="rect">
            <a:avLst/>
          </a:prstGeom>
          <a:noFill/>
        </p:spPr>
        <p:txBody>
          <a:bodyPr wrap="square" rtlCol="0">
            <a:spAutoFit/>
          </a:bodyPr>
          <a:p>
            <a:r>
              <a:rPr lang="zh-CN" altLang="en-US" sz="2800" b="1">
                <a:solidFill>
                  <a:srgbClr val="00B0F0"/>
                </a:solidFill>
                <a:sym typeface="+mn-ea"/>
              </a:rPr>
              <a:t>二、规避融资雷区</a:t>
            </a:r>
            <a:endParaRPr lang="zh-CN" altLang="en-US" sz="2800" b="1">
              <a:solidFill>
                <a:srgbClr val="00B0F0"/>
              </a:solidFill>
              <a:sym typeface="+mn-ea"/>
            </a:endParaRPr>
          </a:p>
        </p:txBody>
      </p:sp>
      <p:pic>
        <p:nvPicPr>
          <p:cNvPr id="4" name="C9F754DE-2CAD-44b6-B708-469DEB6407EB-14" descr="C:/Users/12897/AppData/Local/Temp/wpp.AMHYRswpp"/>
          <p:cNvPicPr>
            <a:picLocks noChangeAspect="1"/>
          </p:cNvPicPr>
          <p:nvPr/>
        </p:nvPicPr>
        <p:blipFill>
          <a:blip r:embed="rId3"/>
          <a:stretch>
            <a:fillRect/>
          </a:stretch>
        </p:blipFill>
        <p:spPr>
          <a:xfrm>
            <a:off x="372745" y="1273810"/>
            <a:ext cx="10905490" cy="4284980"/>
          </a:xfrm>
          <a:prstGeom prst="rect">
            <a:avLst/>
          </a:prstGeom>
        </p:spPr>
      </p:pic>
    </p:spTree>
    <p:custDataLst>
      <p:tags r:id="rId4"/>
    </p:custDataLst>
  </p:cSld>
  <p:clrMapOvr>
    <a:masterClrMapping/>
  </p:clrMapOvr>
  <p:transition/>
  <p:timing>
    <p:tnLst>
      <p:par>
        <p:cTn id="1" dur="indefinite" restart="never" nodeType="tmRoot"/>
      </p:par>
    </p:tnLst>
    <p:bldLst>
      <p:bldP spid="5" grpId="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357505" y="367665"/>
            <a:ext cx="11355070" cy="6492875"/>
          </a:xfrm>
          <a:prstGeom prst="rect">
            <a:avLst/>
          </a:prstGeom>
          <a:solidFill>
            <a:schemeClr val="accent1">
              <a:lumMod val="20000"/>
              <a:lumOff val="80000"/>
            </a:schemeClr>
          </a:solidFill>
        </p:spPr>
        <p:txBody>
          <a:bodyPr wrap="square" rtlCol="0">
            <a:spAutoFit/>
          </a:bodyPr>
          <a:lstStyle/>
          <a:p>
            <a:r>
              <a:rPr lang="en-US" altLang="zh-CN" sz="2800" b="1"/>
              <a:t>【拓展资料】</a:t>
            </a:r>
            <a:r>
              <a:rPr lang="en-US" altLang="zh-CN" sz="2800"/>
              <a:t>                                        </a:t>
            </a:r>
            <a:endParaRPr lang="en-US" altLang="zh-CN" sz="2800"/>
          </a:p>
          <a:p>
            <a:pPr algn="ctr"/>
            <a:r>
              <a:rPr lang="en-US" altLang="zh-CN" sz="2800" b="1">
                <a:latin typeface="Times New Roman" panose="02020603050405020304" pitchFamily="18" charset="0"/>
                <a:ea typeface="宋体" panose="02010600030101010101" pitchFamily="2" charset="-122"/>
                <a:cs typeface="Times New Roman" panose="02020603050405020304" pitchFamily="18" charset="0"/>
                <a:sym typeface="+mn-ea"/>
              </a:rPr>
              <a:t>大学生创业融资的误区</a:t>
            </a:r>
            <a:endParaRPr lang="en-US" altLang="zh-CN" sz="2800" b="1"/>
          </a:p>
          <a:p>
            <a:pPr algn="just"/>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大学生在创业融资方面常常走入误区，最终功败垂成。当前的融资误区主要表现在以下十个方面。</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一、廉价出卖技术或创意</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许多创业者和下岗职工创业者急于得到启动或周转资金，往往在融资时急于求成。给小钱让大股份，轻易地贱卖技术或创意。</a:t>
            </a:r>
            <a:r>
              <a:rPr lang="en-US" altLang="zh-CN" sz="2400">
                <a:latin typeface="宋体" panose="02010600030101010101" pitchFamily="2" charset="-122"/>
                <a:ea typeface="宋体" panose="02010600030101010101" pitchFamily="2" charset="-122"/>
                <a:cs typeface="宋体" panose="02010600030101010101" pitchFamily="2" charset="-122"/>
              </a:rPr>
              <a:t>“只要能获得启动资金就行。”</a:t>
            </a:r>
            <a:r>
              <a:rPr lang="en-US" altLang="zh-CN" sz="2400">
                <a:latin typeface="Times New Roman" panose="02020603050405020304" pitchFamily="18" charset="0"/>
                <a:ea typeface="宋体" panose="02010600030101010101" pitchFamily="2" charset="-122"/>
                <a:cs typeface="Times New Roman" panose="02020603050405020304" pitchFamily="18" charset="0"/>
              </a:rPr>
              <a:t>在这种思想的指导下，有不少核心技术的拥有者廉价地卖出了自己的技术或创意。</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在公司运营一段时间后，才发现当初的技术或创意卖便宜了，开始对当初的投资协议不满，也有人会轻率地提出毁约。这样做的后果都是很不好的，只会使这些创业者在资本市场上失去商业信誉。</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二、烧别人的钱圆自己的梦</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这种对风险投资不负责任使用的情况相当普遍，在当前的小企业融资中表现得最为明显和突出。创业不仅是创业者实现理想的过程，更是使投资者的投资保值增值的过程。创业者和投资者是一个事物的两个方面，只有通过企业这个载体发展的过程，才能达到双赢的目标。</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357505" y="367665"/>
            <a:ext cx="11355070" cy="6369685"/>
          </a:xfrm>
          <a:prstGeom prst="rect">
            <a:avLst/>
          </a:prstGeom>
          <a:solidFill>
            <a:schemeClr val="accent1">
              <a:lumMod val="20000"/>
              <a:lumOff val="80000"/>
            </a:schemeClr>
          </a:solidFill>
        </p:spPr>
        <p:txBody>
          <a:bodyPr wrap="square" rtlCol="0">
            <a:spAutoFit/>
          </a:bodyPr>
          <a:lstStyle/>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“烧投资者的钱圆自己的梦”</a:t>
            </a:r>
            <a:r>
              <a:rPr lang="en-US" altLang="zh-CN" sz="2400">
                <a:latin typeface="Times New Roman" panose="02020603050405020304" pitchFamily="18" charset="0"/>
                <a:ea typeface="宋体" panose="02010600030101010101" pitchFamily="2" charset="-122"/>
                <a:cs typeface="Times New Roman" panose="02020603050405020304" pitchFamily="18" charset="0"/>
              </a:rPr>
              <a:t>，说到底是信用问题、品质问题。持这种思想的人不会成为一个成功的创业者。只有能为股东创造价值的企业家，才能得到更多的中小企业融资机会和成长机会。因此，创业者不仅要提升自身的技术能力，还要加强道德修养，培养和具备企业家的诚实、守信的道德风范。</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三、没有完善的中小企业融资战略设计</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跟任何推销过程一样，在筹资和中小企业融资的过程中，也需要完善的策划和充分的准备。这是取得最佳中小企业融资效果的开端。但是，很多创业者只有总的战略策划和设计，却没有关于中小企业融资的具体战略设计，这是不应该的。中小企业融资的具体战略设计是总体战略设计的一项重要内容，是总体战略的支撑性战略。因此，这一部分内容应该用心进行精细的策划。策划的内容应该有</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1. 哪些风险投资商对你这一类别的项目和产品感兴趣？</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2. 他们一般可能采取哪种投资合作形式？</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3. 如何得到创业资金？如何进行创业融资商务指南、创业中心、创业融资栏目？</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4. 他们一般在第一次接触中，会提出和涉及哪些问题？我应该做哪些准备才能展现本项目的优势和特点？</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5. 在第一次交往中如何阐述清楚本项目的价值，既引起投资方的兴趣，又进行必要的全力侦察，为后续谈判打好基础？</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357505" y="367665"/>
            <a:ext cx="11355070" cy="5262245"/>
          </a:xfrm>
          <a:prstGeom prst="rect">
            <a:avLst/>
          </a:prstGeom>
          <a:solidFill>
            <a:schemeClr val="accent1">
              <a:lumMod val="20000"/>
              <a:lumOff val="80000"/>
            </a:schemeClr>
          </a:solidFill>
        </p:spPr>
        <p:txBody>
          <a:bodyPr wrap="square" rtlCol="0">
            <a:spAutoFit/>
          </a:bodyPr>
          <a:lstStyle/>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应该注意的是这些战略设计的内容不要写进商业计划书中。</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四、缺少对中小企业融资方案的比较性选择</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尽管国内的中小企业融资渠道还不是很健全，但渠道还是比较多的，主要有合资、合作、外资中小企业融资渠道、银行及金融机构贷款、政府贷款、风险投资、发行债券、发行股票、转让部分经营权、BOT中小企业融资、民间中小企业融资、通过阿里巴巴和淘宝网利用商业信誉进行中小企业融资等。对以上多维的中小企业融资渠道进行深入的比较与选择，可以有效降低中小企业融资成本，提高中小企业融资成功率。通过上述途径得到的发展资金可以分为两类：资本金和债务资金。</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其中的债务资金不会稀释创业者股权，而且可以有效分担创业者的投资风险。如果采用出让股权的方式进行中小企业融资，则必须做好投资人的选择。只有同自己经营理念相近，其业务或能力能够为投资项目提供有商业价值的渠道，或者有效的战略指导，投资才能支撑创业企业的成长。</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因此，创业者一定要加强对中小企业融资信息的收集与整理，在充分掌握情报信息的前提下，才能做出最优的选择。</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357505" y="367665"/>
            <a:ext cx="11355070" cy="6000750"/>
          </a:xfrm>
          <a:prstGeom prst="rect">
            <a:avLst/>
          </a:prstGeom>
          <a:solidFill>
            <a:schemeClr val="accent1">
              <a:lumMod val="20000"/>
              <a:lumOff val="80000"/>
            </a:schemeClr>
          </a:solidFill>
        </p:spPr>
        <p:txBody>
          <a:bodyPr wrap="square" rtlCol="0">
            <a:spAutoFit/>
          </a:bodyPr>
          <a:lstStyle/>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五、过度包装或不包装</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有些创业企业为了中小企业融资，不惜粉饰财务报表甚至造假进行</a:t>
            </a:r>
            <a:r>
              <a:rPr lang="en-US" altLang="zh-CN" sz="2400">
                <a:latin typeface="宋体" panose="02010600030101010101" pitchFamily="2" charset="-122"/>
                <a:ea typeface="宋体" panose="02010600030101010101" pitchFamily="2" charset="-122"/>
                <a:cs typeface="宋体" panose="02010600030101010101" pitchFamily="2" charset="-122"/>
              </a:rPr>
              <a:t>“包装”</a:t>
            </a:r>
            <a:r>
              <a:rPr lang="en-US" altLang="zh-CN" sz="2400">
                <a:latin typeface="Times New Roman" panose="02020603050405020304" pitchFamily="18" charset="0"/>
                <a:ea typeface="宋体" panose="02010600030101010101" pitchFamily="2" charset="-122"/>
                <a:cs typeface="Times New Roman" panose="02020603050405020304" pitchFamily="18" charset="0"/>
              </a:rPr>
              <a:t>，这是不应该的。其实，财务数据脱离了企业的基本经营状况，明眼人是一眼就能看穿的。</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但也有另一种情况，有些创业企业认为自己经营效益好，应该很容易获得中小企业融资，不愿意花时间及精力去包装企业，不知道资金方看重的不只是企业短期的利润，而且是企业的发展前景及企业可能面临的风险，更看重的是企业团队带领员工战胜风险的能力。</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对此，企业的主要领导应该有一个清醒而又理性的认识和思索。在理性思路的前提下进行适度包装还是有必要的。</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六、缺乏资金规划和中小企业融资准备</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中小企业融资是企业发展过程中的关键环节，创业企业要获得快速发展，必须有清晰的发展战略，并从里到外营造一个资金愿意流入该企业、能够流入该企业的经营格局。</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但是，不少民营企业在发展过程中把企业融资当作一个短期行为来看待，希望突击拿款或突击中小企业融资，而实际上成功的概率很小。缺乏中小企业融资准备</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9095" y="500380"/>
            <a:ext cx="11489055" cy="5631180"/>
          </a:xfrm>
          <a:prstGeom prst="rect">
            <a:avLst/>
          </a:prstGeom>
          <a:solidFill>
            <a:schemeClr val="accent1">
              <a:lumMod val="20000"/>
              <a:lumOff val="80000"/>
            </a:schemeClr>
          </a:solidFill>
        </p:spPr>
        <p:txBody>
          <a:bodyPr wrap="square" rtlCol="0">
            <a:spAutoFit/>
          </a:bodyPr>
          <a:lstStyle/>
          <a:p>
            <a:pPr lvl="0" algn="just" fontAlgn="ctr"/>
            <a:r>
              <a:rPr lang="zh-CN" altLang="en-US" sz="2400">
                <a:latin typeface="Times New Roman" panose="02020603050405020304" pitchFamily="18" charset="0"/>
                <a:cs typeface="Times New Roman" panose="02020603050405020304" pitchFamily="18" charset="0"/>
                <a:sym typeface="+mn-ea"/>
              </a:rPr>
              <a:t>一个老板出资60万元，与他一起成立了一家房地产代理公司。干了两年，尽管公司回报给投资老板580万元，但陈伟却感觉生意已经做不下去了，这个行业竞争激烈，也不够规范。有关部门对市场进行了整顿，陈伟又变得一无所有，被迫离开了上海。</a:t>
            </a:r>
            <a:endParaRPr lang="zh-CN" altLang="en-US" sz="2400">
              <a:latin typeface="Times New Roman" panose="02020603050405020304" pitchFamily="18" charset="0"/>
              <a:cs typeface="Times New Roman" panose="02020603050405020304" pitchFamily="18" charset="0"/>
              <a:sym typeface="+mn-ea"/>
            </a:endParaRPr>
          </a:p>
          <a:p>
            <a:pPr lvl="0" algn="just" fontAlgn="ctr"/>
            <a:r>
              <a:rPr lang="en-US" altLang="zh-CN" sz="240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有一次，陈伟在广州路边的一个擦鞋摊前擦鞋。突然城管来检查，擦鞋人撒腿就跑，鞋子被扔在了一边，陈伟只好光着脚把鞋子捡回来。他当时就想，鞋是每个人都要擦的，为什么不搞得舒服一点呢？于是，开一间擦鞋店的念头一闪而来。 </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lvl="0" algn="just" fontAlgn="ct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接连三天，他不声不响地在擦鞋摊旁观察，每个摊位每天有80~150元的生意，按平均一天100元算，附近29个摊位就是2 900多块钱，而广州这样的摊位有149个，一年差不多有1个亿的资金就这样消费掉了，而且还有很多白领的鞋子是不会拿到路边去擦的。陈伟认为这是一个巨大的市场，便制订了详细的计划书。有朋友愿意出资８万元投资，于是2002年9月，“非靓美鞋”第一家店开业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lvl="0" algn="just" fontAlgn="ct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擦鞋店开在四楼，服务员站在一楼门口，向每一个进楼的人递一份小广告，更有服务员穿上制服，排成队，举着牌子，走在大街上招揽宣传，陈伟还印制了纸巾作为宣传品，有兴趣的顾客每人送一包。没想到很多人对这种擦鞋方式感到非常新鲜，中午的时候，有很多在楼里办公的人也会上门一试，开业当天便卖出了23张贵宾卡。</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2" name="图片 1"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357505" y="367665"/>
            <a:ext cx="11355070" cy="6000750"/>
          </a:xfrm>
          <a:prstGeom prst="rect">
            <a:avLst/>
          </a:prstGeom>
          <a:solidFill>
            <a:schemeClr val="accent1">
              <a:lumMod val="20000"/>
              <a:lumOff val="80000"/>
            </a:schemeClr>
          </a:solidFill>
        </p:spPr>
        <p:txBody>
          <a:bodyPr wrap="square" rtlCol="0">
            <a:spAutoFit/>
          </a:bodyPr>
          <a:lstStyle/>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rPr>
              <a:t>最典型的表现是多数创业者对资本的本性缺乏深刻的研究和理解。在这种情况下就去盲目进行中小企业融资，往往效果不佳。其实，资本的本性是逐利，不是救急，更不是慈善。因此，创业企业在正常经营时就应该考虑中小企业融资策略，并和资金方建立广泛联系。在中小企业融资前，还应该先将企业梳理一遍，做好相应的准备。在中小企业融资时，能够把企业及公司业务清晰地展示在投资者面前，只有让中小企业融资者看到融资后“逐利”的可能性和现实性，他们才会放心。</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七、缺少必要的中小企业融资知识</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很多创业者有很强的中小企业融资意愿，但缺少相应的中小企业融资知识。真正理解中小企业融资的人很少，很多中小企业融资者总希望托人打个电话，找个熟人，写个商业计划书，就能把钱贷到手，而不注重用心去研究中小企业融资知识，他们往往把中小企业融资简单化、随意化了。由于缺乏必要的中小企业融资知识。中小企业融资视野狭窄，只看到银行贷款、股权众筹和企业融资。不懂得或不知道除此之外，租赁、担保、合作、购并及无形资产输出和转让等方式都可以达到中小企业融资的目的。自己把宽泛的中小企业融资范围搞窄了。其实，中小企业融资是非常专业的，需要有丰富的中小企业融资经验、广泛的中小企业融资渠道和对资本市场和投资的充分的认识和了解，还要有很强的专业策划能力及解决中小企业融资</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357505" y="367665"/>
            <a:ext cx="11355070" cy="5631180"/>
          </a:xfrm>
          <a:prstGeom prst="rect">
            <a:avLst/>
          </a:prstGeom>
          <a:solidFill>
            <a:schemeClr val="accent1">
              <a:lumMod val="20000"/>
              <a:lumOff val="80000"/>
            </a:schemeClr>
          </a:solidFill>
        </p:spPr>
        <p:txBody>
          <a:bodyPr wrap="square" rtlCol="0">
            <a:spAutoFit/>
          </a:bodyPr>
          <a:lstStyle/>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rPr>
              <a:t>过程中遇到的各种现实问题的运作能力。因此，中小企业融资必须加强对中小企业融资知识的学习与理解，还可以聘请中小企业融资顾问，从培育和铸造企业资金链的高度，帮助企业打造企业发展的资金支撑!</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八、先期中小企业融资贷款未还</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银行是愿意贷款、支持讲信用的中小创业企业。不讲信用者自然借贷无门。就一般情况而言，除了高新技术企业之外，银行还从贷款原则出发，青睐那些产品有市场、法人代表对企业的管理控制能力强、经营规模和经济效益呈向上趋势、并拥有长期稳定销售合同的中小企业。在中关村有一个企业叫时代集团，该企业近几年累计向银行贷款200多笔，没有一笔不良记录。有一次，一笔2 000万元贷款眼看就要到期，而公司一时又抽调不出资金。副总裁千方百计地找了20家企业拆借资金，终于在最后一天还掉了贷款，确保资金来源链条不断裂。事实上，企业的每一轮中小企业融资，都将影响投资者对你后续融资的可行性和价值评估。时代集团的良好信誉，获得了多家银行的赞许。工行、中行、民生银行等多家银行平均每年以20％的速度增加对它的贷款。公司由小变大，已连续七年与</a:t>
            </a:r>
            <a:r>
              <a:rPr lang="en-US" altLang="zh-CN" sz="2400">
                <a:latin typeface="宋体" panose="02010600030101010101" pitchFamily="2" charset="-122"/>
                <a:ea typeface="宋体" panose="02010600030101010101" pitchFamily="2" charset="-122"/>
                <a:cs typeface="宋体" panose="02010600030101010101" pitchFamily="2" charset="-122"/>
              </a:rPr>
              <a:t>“联想”“方正”</a:t>
            </a:r>
            <a:r>
              <a:rPr lang="en-US" altLang="zh-CN" sz="2400">
                <a:latin typeface="Times New Roman" panose="02020603050405020304" pitchFamily="18" charset="0"/>
                <a:ea typeface="宋体" panose="02010600030101010101" pitchFamily="2" charset="-122"/>
                <a:cs typeface="Times New Roman" panose="02020603050405020304" pitchFamily="18" charset="0"/>
              </a:rPr>
              <a:t>等企业一起被评为</a:t>
            </a:r>
            <a:r>
              <a:rPr lang="en-US" altLang="zh-CN" sz="2400">
                <a:latin typeface="宋体" panose="02010600030101010101" pitchFamily="2" charset="-122"/>
                <a:ea typeface="宋体" panose="02010600030101010101" pitchFamily="2" charset="-122"/>
                <a:cs typeface="宋体" panose="02010600030101010101" pitchFamily="2" charset="-122"/>
              </a:rPr>
              <a:t>“中关村科技园区20强”。</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357505" y="367665"/>
            <a:ext cx="11355070" cy="6369685"/>
          </a:xfrm>
          <a:prstGeom prst="rect">
            <a:avLst/>
          </a:prstGeom>
          <a:solidFill>
            <a:schemeClr val="accent1">
              <a:lumMod val="20000"/>
              <a:lumOff val="80000"/>
            </a:schemeClr>
          </a:solidFill>
        </p:spPr>
        <p:txBody>
          <a:bodyPr wrap="square" rtlCol="0">
            <a:spAutoFit/>
          </a:bodyPr>
          <a:lstStyle/>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九、只顾扩张不建立合理的公司治理结构</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企业的规范化管理是企业自身的一种中小企业融资能力。虽然很多民营企业在不断扩张，但其企业管理却越来越粗放、松散，不注意在企业发展的过程中不断完善公司治理结构，增强自身的融资能力和规避企业扩张过程中经营风险的能力。特别是一些创业企业只顾发展，不塑造企业文化，最终导致企业规模做大了，但却失去了原有的凝聚力。企业内部或各部门之间缺乏共同的价值观，没有协同能力。不具备银行评估的基本贷款和中小企业融资的条件，这也是造成中小企业融资难、贷款难的一个重要原因。</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十、盲目对外出具中小企业融资担保函</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由于创业中小企业融资比较困难，一些创业企业之间往往进行相互出具中小企业融资担保的情况。这种盲目担保的做法往往给创业企业带来很多意想不到的风险。根据中国人民银行发布的《境内机构对外担保管理办法》第二条规定，境内机构向境内的外资金融机构出具担保函，仍属于对外担保的范畴，应受国家外汇管理机关的监管。</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有权对外担保的担保人有两类：第一类是经批准有权经营对外担保业务的金融机构；第二类是具有代位清偿债务能力的非金融企业法人，包括内资企业和外商投资企业。</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357505" y="367665"/>
            <a:ext cx="11355070" cy="3046095"/>
          </a:xfrm>
          <a:prstGeom prst="rect">
            <a:avLst/>
          </a:prstGeom>
          <a:solidFill>
            <a:schemeClr val="accent1">
              <a:lumMod val="20000"/>
              <a:lumOff val="80000"/>
            </a:schemeClr>
          </a:solidFill>
        </p:spPr>
        <p:txBody>
          <a:bodyPr wrap="square" rtlCol="0">
            <a:spAutoFit/>
          </a:bodyPr>
          <a:lstStyle/>
          <a:p>
            <a:pPr algn="just"/>
            <a:r>
              <a:rPr lang="en-US" altLang="zh-CN" sz="2400">
                <a:latin typeface="楷体" panose="02010609060101010101" charset="-122"/>
                <a:ea typeface="楷体" panose="02010609060101010101" charset="-122"/>
                <a:cs typeface="楷体" panose="02010609060101010101" charset="-122"/>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若公司所提供的担保属于中小企业融资保证时，根据有关规定应经外汇管理机关逐笔审批才能生效。外汇管理机关会在收到申请之日起30日内对上述申请资料予以批复。对不符合条件的，外汇管理机关应当将申请资料退回，担保人在收到外汇管理机关的批准文件后，应在批准之日起六个月内出具担保函，否则批准文件就自动失效。这时如还需出具担保函，担保人就只能重新申请批准了。担保人正式出具保函后，还应当在国家外汇管理局各分局办理担保登记手续。担保人为金融机构的，实行按月定期登记制，不必逐笔报告登记。最后，如果公司发生履约困难需要担保人履行担保义务时，担保人应在取得国家外汇管理局各分局的核准后方可履行。</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571105" y="828040"/>
            <a:ext cx="4611370" cy="56565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71105" y="3604260"/>
            <a:ext cx="4611370" cy="287528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www.izhufu"/>
          <p:cNvPicPr>
            <a:picLocks noChangeAspect="1"/>
          </p:cNvPicPr>
          <p:nvPr>
            <p:custDataLst>
              <p:tags r:id="rId1"/>
            </p:custDataLst>
          </p:nvPr>
        </p:nvPicPr>
        <p:blipFill>
          <a:blip r:embed="rId2"/>
          <a:srcRect l="-11334" t="5679" r="10084" b="-2215"/>
          <a:stretch>
            <a:fillRect/>
          </a:stretch>
        </p:blipFill>
        <p:spPr>
          <a:xfrm>
            <a:off x="7004050" y="1209675"/>
            <a:ext cx="5188585" cy="5082540"/>
          </a:xfrm>
          <a:prstGeom prst="flowChartDelay">
            <a:avLst/>
          </a:prstGeom>
        </p:spPr>
      </p:pic>
      <p:sp>
        <p:nvSpPr>
          <p:cNvPr id="7" name="直角三角形 6"/>
          <p:cNvSpPr/>
          <p:nvPr/>
        </p:nvSpPr>
        <p:spPr>
          <a:xfrm>
            <a:off x="-27940" y="0"/>
            <a:ext cx="12192000" cy="82169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10800000">
            <a:off x="-55245" y="12065"/>
            <a:ext cx="12247245" cy="810895"/>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35" y="6479540"/>
            <a:ext cx="12192635" cy="4292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32410" y="1407795"/>
            <a:ext cx="1318260" cy="1445260"/>
          </a:xfrm>
          <a:prstGeom prst="rect">
            <a:avLst/>
          </a:prstGeom>
          <a:noFill/>
        </p:spPr>
        <p:txBody>
          <a:bodyPr wrap="square" rtlCol="0">
            <a:spAutoFit/>
          </a:bodyPr>
          <a:lstStyle/>
          <a:p>
            <a:r>
              <a:rPr lang="zh-CN" altLang="zh-CN" sz="8800" b="1" i="1">
                <a:solidFill>
                  <a:srgbClr val="0070C0"/>
                </a:solidFill>
                <a:latin typeface="楷体" panose="02010609060101010101" charset="-122"/>
                <a:ea typeface="楷体" panose="02010609060101010101" charset="-122"/>
              </a:rPr>
              <a:t>谢</a:t>
            </a:r>
            <a:endParaRPr lang="zh-CN" altLang="zh-CN" sz="8800" b="1" i="1">
              <a:solidFill>
                <a:srgbClr val="0070C0"/>
              </a:solidFill>
              <a:latin typeface="楷体" panose="02010609060101010101" charset="-122"/>
              <a:ea typeface="楷体" panose="02010609060101010101" charset="-122"/>
            </a:endParaRPr>
          </a:p>
        </p:txBody>
      </p:sp>
      <p:sp>
        <p:nvSpPr>
          <p:cNvPr id="8" name="文本框 7"/>
          <p:cNvSpPr txBox="1"/>
          <p:nvPr/>
        </p:nvSpPr>
        <p:spPr>
          <a:xfrm>
            <a:off x="1934845" y="1993900"/>
            <a:ext cx="1463040" cy="1445260"/>
          </a:xfrm>
          <a:prstGeom prst="rect">
            <a:avLst/>
          </a:prstGeom>
          <a:noFill/>
        </p:spPr>
        <p:txBody>
          <a:bodyPr wrap="square" rtlCol="0">
            <a:spAutoFit/>
          </a:bodyPr>
          <a:lstStyle/>
          <a:p>
            <a:r>
              <a:rPr lang="zh-CN" altLang="zh-CN" sz="8800" b="1" i="1">
                <a:solidFill>
                  <a:srgbClr val="00B0F0"/>
                </a:solidFill>
                <a:latin typeface="楷体" panose="02010609060101010101" charset="-122"/>
                <a:ea typeface="楷体" panose="02010609060101010101" charset="-122"/>
              </a:rPr>
              <a:t>谢</a:t>
            </a:r>
            <a:endParaRPr lang="zh-CN" altLang="zh-CN" sz="8800" b="1" i="1">
              <a:solidFill>
                <a:srgbClr val="00B0F0"/>
              </a:solidFill>
              <a:latin typeface="楷体" panose="02010609060101010101" charset="-122"/>
              <a:ea typeface="楷体" panose="02010609060101010101" charset="-122"/>
            </a:endParaRPr>
          </a:p>
        </p:txBody>
      </p:sp>
      <p:sp>
        <p:nvSpPr>
          <p:cNvPr id="2" name="文本框 1"/>
          <p:cNvSpPr txBox="1"/>
          <p:nvPr/>
        </p:nvSpPr>
        <p:spPr>
          <a:xfrm>
            <a:off x="3618230" y="2706370"/>
            <a:ext cx="1318895" cy="1445260"/>
          </a:xfrm>
          <a:prstGeom prst="rect">
            <a:avLst/>
          </a:prstGeom>
          <a:noFill/>
        </p:spPr>
        <p:txBody>
          <a:bodyPr wrap="square" rtlCol="0">
            <a:spAutoFit/>
          </a:bodyPr>
          <a:lstStyle/>
          <a:p>
            <a:r>
              <a:rPr lang="zh-CN" altLang="zh-CN" sz="8800" b="1" i="1">
                <a:solidFill>
                  <a:srgbClr val="0070C0"/>
                </a:solidFill>
                <a:latin typeface="楷体" panose="02010609060101010101" charset="-122"/>
                <a:ea typeface="楷体" panose="02010609060101010101" charset="-122"/>
              </a:rPr>
              <a:t>观</a:t>
            </a:r>
            <a:endParaRPr lang="zh-CN" altLang="zh-CN" sz="8800" b="1" i="1">
              <a:solidFill>
                <a:srgbClr val="0070C0"/>
              </a:solidFill>
              <a:latin typeface="楷体" panose="02010609060101010101" charset="-122"/>
              <a:ea typeface="楷体" panose="02010609060101010101" charset="-122"/>
            </a:endParaRPr>
          </a:p>
        </p:txBody>
      </p:sp>
      <p:sp>
        <p:nvSpPr>
          <p:cNvPr id="15" name="文本框 14"/>
          <p:cNvSpPr txBox="1"/>
          <p:nvPr/>
        </p:nvSpPr>
        <p:spPr>
          <a:xfrm>
            <a:off x="5365750" y="3675380"/>
            <a:ext cx="1209675" cy="1445260"/>
          </a:xfrm>
          <a:prstGeom prst="rect">
            <a:avLst/>
          </a:prstGeom>
          <a:noFill/>
        </p:spPr>
        <p:txBody>
          <a:bodyPr wrap="square" rtlCol="0">
            <a:spAutoFit/>
          </a:bodyPr>
          <a:lstStyle/>
          <a:p>
            <a:r>
              <a:rPr lang="zh-CN" altLang="zh-CN" sz="8800" b="1" i="1">
                <a:solidFill>
                  <a:srgbClr val="00B0F0"/>
                </a:solidFill>
                <a:latin typeface="楷体" panose="02010609060101010101" charset="-122"/>
                <a:ea typeface="楷体" panose="02010609060101010101" charset="-122"/>
              </a:rPr>
              <a:t>看</a:t>
            </a:r>
            <a:endParaRPr lang="zh-CN" altLang="zh-CN" sz="8800" b="1" i="1">
              <a:solidFill>
                <a:srgbClr val="00B0F0"/>
              </a:solidFill>
              <a:latin typeface="楷体" panose="02010609060101010101" charset="-122"/>
              <a:ea typeface="楷体" panose="02010609060101010101" charset="-122"/>
            </a:endParaRPr>
          </a:p>
        </p:txBody>
      </p:sp>
      <p:sp>
        <p:nvSpPr>
          <p:cNvPr id="4" name="文本框 3"/>
          <p:cNvSpPr txBox="1"/>
          <p:nvPr/>
        </p:nvSpPr>
        <p:spPr>
          <a:xfrm>
            <a:off x="6349365" y="4846955"/>
            <a:ext cx="977900" cy="1445260"/>
          </a:xfrm>
          <a:prstGeom prst="rect">
            <a:avLst/>
          </a:prstGeom>
          <a:noFill/>
        </p:spPr>
        <p:txBody>
          <a:bodyPr wrap="square" rtlCol="0">
            <a:spAutoFit/>
          </a:bodyPr>
          <a:lstStyle/>
          <a:p>
            <a:r>
              <a:rPr lang="zh-CN" altLang="zh-CN" sz="8800" b="1" i="1">
                <a:solidFill>
                  <a:srgbClr val="0070C0"/>
                </a:solidFill>
                <a:latin typeface="楷体" panose="02010609060101010101" charset="-122"/>
                <a:ea typeface="楷体" panose="02010609060101010101" charset="-122"/>
              </a:rPr>
              <a:t>！</a:t>
            </a:r>
            <a:endParaRPr lang="zh-CN" altLang="zh-CN" sz="8800" b="1" i="1">
              <a:solidFill>
                <a:srgbClr val="0070C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10" grpId="0" bldLvl="0" animBg="1"/>
      <p:bldP spid="10" grpId="1" animBg="1"/>
      <p:bldP spid="7" grpId="0" bldLvl="0" animBg="1"/>
      <p:bldP spid="7" grpId="1" animBg="1"/>
      <p:bldP spid="9" grpId="0" bldLvl="0" animBg="1"/>
      <p:bldP spid="9" grpId="1" animBg="1"/>
      <p:bldP spid="13" grpId="0" bldLvl="0" animBg="1"/>
      <p:bldP spid="13" grpId="1" animBg="1"/>
      <p:bldP spid="12" grpId="0"/>
      <p:bldP spid="8" grpId="0"/>
      <p:bldP spid="2" grpId="0"/>
      <p:bldP spid="1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9095" y="500380"/>
            <a:ext cx="11489055" cy="4892675"/>
          </a:xfrm>
          <a:prstGeom prst="rect">
            <a:avLst/>
          </a:prstGeom>
          <a:solidFill>
            <a:schemeClr val="accent1">
              <a:lumMod val="20000"/>
              <a:lumOff val="80000"/>
            </a:schemeClr>
          </a:solidFill>
        </p:spPr>
        <p:txBody>
          <a:bodyPr wrap="square" rtlCol="0">
            <a:spAutoFit/>
          </a:bodyPr>
          <a:lstStyle/>
          <a:p>
            <a:pPr lvl="0" algn="just" fontAlgn="ctr"/>
            <a:r>
              <a:rPr lang="en-US" altLang="zh-CN" sz="2400">
                <a:sym typeface="+mn-ea"/>
              </a:rPr>
              <a:t>      </a:t>
            </a:r>
            <a:r>
              <a:rPr lang="zh-CN" altLang="en-US" sz="2400">
                <a:latin typeface="Times New Roman" panose="02020603050405020304" pitchFamily="18" charset="0"/>
                <a:cs typeface="Times New Roman" panose="02020603050405020304" pitchFamily="18" charset="0"/>
                <a:sym typeface="+mn-ea"/>
              </a:rPr>
              <a:t>为了开连锁店，陈伟到银行贷款，但因为没有财产抵押而屡次被拒。银行跑多了，一个工作人员对他的项目有了兴趣，就个人为陈伟的项目投资，合作开连锁店。擦鞋连锁店开起来后，不断有人模仿。一个以修表起家的周老板在广州地铁沿线开起了手作坊擦鞋店，开了9家店，却很快关了5家。他向陈伟提出合作，由他再投资100万元，占公司50％的股份，“手作坊”品牌也并入公司。正缺钱扩张的陈伟同意了。新公司一连开了18家分店。</a:t>
            </a:r>
            <a:endParaRPr lang="zh-CN" altLang="en-US" sz="2400">
              <a:latin typeface="Times New Roman" panose="02020603050405020304" pitchFamily="18" charset="0"/>
              <a:cs typeface="Times New Roman" panose="02020603050405020304" pitchFamily="18" charset="0"/>
              <a:sym typeface="+mn-ea"/>
            </a:endParaRPr>
          </a:p>
          <a:p>
            <a:pPr lvl="0" algn="just" fontAlgn="ctr"/>
            <a:r>
              <a:rPr lang="en-US" altLang="zh-CN" sz="2400">
                <a:sym typeface="+mn-ea"/>
              </a:rPr>
              <a:t>      </a:t>
            </a:r>
            <a:r>
              <a:rPr lang="zh-CN" altLang="en-US" sz="2400">
                <a:latin typeface="Times New Roman" panose="02020603050405020304" pitchFamily="18" charset="0"/>
                <a:cs typeface="Times New Roman" panose="02020603050405020304" pitchFamily="18" charset="0"/>
                <a:sym typeface="+mn-ea"/>
              </a:rPr>
              <a:t>这时候，陈伟开始考虑加盟连锁的方式。有人坐到“非靓美鞋”的店门口现场考察，一个一个地点算客人，还有人要求翻看店里的流水账目。</a:t>
            </a:r>
            <a:endParaRPr lang="zh-CN" altLang="en-US" sz="2400">
              <a:latin typeface="Times New Roman" panose="02020603050405020304" pitchFamily="18" charset="0"/>
              <a:cs typeface="Times New Roman" panose="02020603050405020304" pitchFamily="18" charset="0"/>
              <a:sym typeface="+mn-ea"/>
            </a:endParaRPr>
          </a:p>
          <a:p>
            <a:pPr lvl="0" algn="just" fontAlgn="ctr"/>
            <a:r>
              <a:rPr lang="en-US" altLang="zh-CN" sz="2400">
                <a:sym typeface="+mn-ea"/>
              </a:rPr>
              <a:t>      </a:t>
            </a:r>
            <a:r>
              <a:rPr lang="zh-CN" altLang="en-US" sz="2400">
                <a:latin typeface="Times New Roman" panose="02020603050405020304" pitchFamily="18" charset="0"/>
                <a:cs typeface="Times New Roman" panose="02020603050405020304" pitchFamily="18" charset="0"/>
                <a:sym typeface="+mn-ea"/>
              </a:rPr>
              <a:t>终于，广州的连锁店发展了10家。在广州“非靓美鞋”总部，每天的营业额在1 000元以上，一个月的纯利上万。紧接着，东莞、佛山、深圳等地都出现了“非靓美鞋”品牌。在深圳，半年时间就有10家连锁店开业，还有10多家正在筹备之中。如今，陈伟的店铺已经朝着产业链上下游发展。</a:t>
            </a:r>
            <a:endParaRPr lang="zh-CN" altLang="en-US" sz="2400">
              <a:latin typeface="Times New Roman" panose="02020603050405020304" pitchFamily="18" charset="0"/>
              <a:cs typeface="Times New Roman" panose="02020603050405020304" pitchFamily="18" charset="0"/>
              <a:sym typeface="+mn-ea"/>
            </a:endParaRPr>
          </a:p>
          <a:p>
            <a:pPr lvl="0" algn="r" fontAlgn="ctr"/>
            <a:r>
              <a:rPr lang="zh-CN" altLang="en-US" sz="2400">
                <a:latin typeface="Times New Roman" panose="02020603050405020304" pitchFamily="18" charset="0"/>
                <a:cs typeface="Times New Roman" panose="02020603050405020304" pitchFamily="18" charset="0"/>
                <a:sym typeface="+mn-ea"/>
              </a:rPr>
              <a:t>（资料来源：新浪博客）</a:t>
            </a:r>
            <a:endParaRPr lang="zh-CN" altLang="en-US" sz="2400">
              <a:latin typeface="Times New Roman" panose="02020603050405020304" pitchFamily="18" charset="0"/>
              <a:cs typeface="Times New Roman" panose="02020603050405020304" pitchFamily="18" charset="0"/>
              <a:sym typeface="+mn-ea"/>
            </a:endParaRPr>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2" name="图片 1"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过程 6"/>
          <p:cNvSpPr/>
          <p:nvPr/>
        </p:nvSpPr>
        <p:spPr>
          <a:xfrm>
            <a:off x="689610" y="547370"/>
            <a:ext cx="10813415" cy="6085840"/>
          </a:xfrm>
          <a:prstGeom prst="flowChartProcess">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014730" y="1107440"/>
            <a:ext cx="10164445" cy="4154170"/>
          </a:xfrm>
          <a:prstGeom prst="rect">
            <a:avLst/>
          </a:prstGeom>
          <a:noFill/>
        </p:spPr>
        <p:txBody>
          <a:bodyPr wrap="square" rtlCol="0">
            <a:spAutoFit/>
          </a:bodyPr>
          <a:lstStyle/>
          <a:p>
            <a:r>
              <a:rPr lang="en-US" altLang="zh-CN" sz="2400"/>
              <a:t>      </a:t>
            </a:r>
            <a:r>
              <a:rPr lang="zh-CN" altLang="en-US" sz="2400"/>
              <a:t>陈伟的成功可以用“功夫不负有心人”来评价。陈伟头脑灵活、勤劳肯干，他的财务运作及管理工作做得很好，这也是他成功的主要因素之一，具体体现在以下几个方面：第一，信誉给了他融资的资格。创业初期融资不容易，可我们看到陈伟的几次创业都可以说是白手起家，几次创业都是由他人出资，从中可以看到陈伟的个人信誉很好；第二，坚韧不拔，利用银行再次融资。在考虑开连锁店时，陈伟找到了银行，虽然多次被拒，但最终成功地吸引到了投资；第三，与人合作，赢得资金。与周老板的合作，使他获得了企业发展的资金；第四，财务管理完善。在开连锁店时，有人要看流水账本，肯定是财务管理完善才能过得了这一关。财务是企业的“钱”线，财务运作与管理得好与不好，关系到企业的生存和进一步的发展。</a:t>
            </a:r>
            <a:endParaRPr lang="zh-CN" altLang="en-US" sz="2400"/>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2" name="图片 1"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12" name="文本框 11"/>
          <p:cNvSpPr txBox="1"/>
          <p:nvPr/>
        </p:nvSpPr>
        <p:spPr>
          <a:xfrm>
            <a:off x="1069340" y="647065"/>
            <a:ext cx="1932305" cy="460375"/>
          </a:xfrm>
          <a:prstGeom prst="rect">
            <a:avLst/>
          </a:prstGeom>
          <a:noFill/>
        </p:spPr>
        <p:txBody>
          <a:bodyPr wrap="square" rtlCol="0" anchor="t">
            <a:spAutoFit/>
          </a:bodyPr>
          <a:lstStyle/>
          <a:p>
            <a:r>
              <a:rPr lang="en-US" altLang="zh-CN" sz="2400" b="1" dirty="0">
                <a:solidFill>
                  <a:srgbClr val="00B0F0"/>
                </a:solidFill>
                <a:latin typeface="宋体" panose="02010600030101010101" pitchFamily="2" charset="-122"/>
                <a:ea typeface="宋体" panose="02010600030101010101" pitchFamily="2" charset="-122"/>
                <a:sym typeface="+mn-ea"/>
              </a:rPr>
              <a:t>案例点评：</a:t>
            </a:r>
            <a:endParaRPr lang="en-US" altLang="zh-CN" sz="2400" b="1" dirty="0">
              <a:solidFill>
                <a:srgbClr val="00B0F0"/>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1460500" y="5104130"/>
            <a:ext cx="1932305" cy="460375"/>
          </a:xfrm>
          <a:prstGeom prst="rect">
            <a:avLst/>
          </a:prstGeom>
          <a:noFill/>
        </p:spPr>
        <p:txBody>
          <a:bodyPr wrap="square" rtlCol="0" anchor="t">
            <a:spAutoFit/>
          </a:bodyPr>
          <a:lstStyle/>
          <a:p>
            <a:r>
              <a:rPr lang="en-US" altLang="zh-CN" sz="2400" b="1" dirty="0">
                <a:solidFill>
                  <a:srgbClr val="00B0F0"/>
                </a:solidFill>
                <a:latin typeface="宋体" panose="02010600030101010101" pitchFamily="2" charset="-122"/>
                <a:ea typeface="宋体" panose="02010600030101010101" pitchFamily="2" charset="-122"/>
                <a:sym typeface="+mn-ea"/>
              </a:rPr>
              <a:t>案例思考：</a:t>
            </a:r>
            <a:endParaRPr lang="en-US" altLang="zh-CN" sz="2400" b="1" dirty="0">
              <a:solidFill>
                <a:srgbClr val="00B0F0"/>
              </a:solidFill>
              <a:latin typeface="宋体" panose="02010600030101010101" pitchFamily="2" charset="-122"/>
              <a:ea typeface="宋体" panose="02010600030101010101" pitchFamily="2" charset="-122"/>
              <a:sym typeface="+mn-ea"/>
            </a:endParaRPr>
          </a:p>
        </p:txBody>
      </p:sp>
      <p:sp>
        <p:nvSpPr>
          <p:cNvPr id="5" name="文本框 4"/>
          <p:cNvSpPr txBox="1"/>
          <p:nvPr/>
        </p:nvSpPr>
        <p:spPr>
          <a:xfrm>
            <a:off x="1460500" y="5657215"/>
            <a:ext cx="9010650" cy="829945"/>
          </a:xfrm>
          <a:prstGeom prst="rect">
            <a:avLst/>
          </a:prstGeom>
          <a:noFill/>
        </p:spPr>
        <p:txBody>
          <a:bodyPr wrap="square" rtlCol="0">
            <a:spAutoFit/>
          </a:bodyPr>
          <a:lstStyle/>
          <a:p>
            <a:r>
              <a:rPr lang="zh-CN" altLang="en-US" sz="2400">
                <a:latin typeface="Times New Roman" panose="02020603050405020304" pitchFamily="18" charset="0"/>
                <a:cs typeface="Times New Roman" panose="02020603050405020304" pitchFamily="18" charset="0"/>
              </a:rPr>
              <a:t>1. 你从陈伟身上学到了什么？</a:t>
            </a:r>
            <a:endParaRPr lang="zh-CN" altLang="en-US"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2. 陈伟在创业过程中获得了哪些资金上的支持？</a:t>
            </a:r>
            <a:endParaRPr lang="zh-CN" alt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3" grpId="1"/>
      <p:bldP spid="4" grpId="0"/>
      <p:bldP spid="4" grpId="1"/>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4" name="矩形 3"/>
          <p:cNvSpPr/>
          <p:nvPr/>
        </p:nvSpPr>
        <p:spPr>
          <a:xfrm>
            <a:off x="590550" y="930910"/>
            <a:ext cx="10988040" cy="922020"/>
          </a:xfrm>
          <a:prstGeom prst="rect">
            <a:avLst/>
          </a:prstGeom>
          <a:noFill/>
          <a:ln>
            <a:noFill/>
          </a:ln>
        </p:spPr>
        <p:txBody>
          <a:bodyPr wrap="square" rtlCol="0" anchor="t">
            <a:spAutoFit/>
          </a:bodyPr>
          <a:lstStyle/>
          <a:p>
            <a:pPr algn="ctr"/>
            <a:r>
              <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任务一 创业资源的获取和利用</a:t>
            </a:r>
            <a:endPar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7" name="流程图: 可选过程 6"/>
          <p:cNvSpPr/>
          <p:nvPr/>
        </p:nvSpPr>
        <p:spPr>
          <a:xfrm>
            <a:off x="1093470" y="2372360"/>
            <a:ext cx="9759950" cy="3834130"/>
          </a:xfrm>
          <a:prstGeom prst="flowChartAlternateProcess">
            <a:avLst/>
          </a:prstGeom>
          <a:solidFill>
            <a:schemeClr val="accent1">
              <a:lumMod val="60000"/>
              <a:lumOff val="40000"/>
            </a:schemeClr>
          </a:solidFill>
          <a:ln>
            <a:solidFill>
              <a:schemeClr val="accent1">
                <a:lumMod val="20000"/>
                <a:lumOff val="80000"/>
              </a:schemeClr>
            </a:solidFill>
          </a:ln>
          <a:effectLst>
            <a:outerShdw blurRad="368300" dist="114300" dir="13200000" sx="101000" sy="101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495425" y="2693670"/>
            <a:ext cx="8956675" cy="3448685"/>
          </a:xfrm>
          <a:prstGeom prst="rect">
            <a:avLst/>
          </a:prstGeom>
          <a:solidFill>
            <a:schemeClr val="accent1">
              <a:lumMod val="60000"/>
              <a:lumOff val="40000"/>
            </a:schemeClr>
          </a:solidFill>
        </p:spPr>
        <p:txBody>
          <a:bodyPr wrap="square" rtlCol="0">
            <a:spAutoFit/>
          </a:bodyPr>
          <a:lstStyle/>
          <a:p>
            <a:pPr>
              <a:lnSpc>
                <a:spcPct val="130000"/>
              </a:lnSpc>
            </a:pPr>
            <a:r>
              <a:rPr lang="en-US" altLang="zh-CN" sz="2400">
                <a:sym typeface="+mn-ea"/>
              </a:rPr>
              <a:t>      </a:t>
            </a:r>
            <a:r>
              <a:rPr sz="2400">
                <a:latin typeface="楷体" panose="02010609060101010101" charset="-122"/>
                <a:ea typeface="楷体" panose="02010609060101010101" charset="-122"/>
                <a:cs typeface="楷体" panose="02010609060101010101" charset="-122"/>
              </a:rPr>
              <a:t>当创业者拥有或者能够控制那些稀有的、有价值的、难以复制的和不可替代的资源时，他们就可以为自己的创业企业建立起持久的竞争优势。</a:t>
            </a:r>
            <a:endParaRPr sz="2400">
              <a:latin typeface="楷体" panose="02010609060101010101" charset="-122"/>
              <a:ea typeface="楷体" panose="02010609060101010101" charset="-122"/>
              <a:cs typeface="楷体" panose="02010609060101010101" charset="-122"/>
            </a:endParaRPr>
          </a:p>
          <a:p>
            <a:pPr algn="r">
              <a:lnSpc>
                <a:spcPct val="130000"/>
              </a:lnSpc>
            </a:pPr>
            <a:r>
              <a:rPr sz="2400">
                <a:latin typeface="楷体" panose="02010609060101010101" charset="-122"/>
                <a:ea typeface="楷体" panose="02010609060101010101" charset="-122"/>
                <a:cs typeface="楷体" panose="02010609060101010101" charset="-122"/>
              </a:rPr>
              <a:t>——马克·丁·多林格</a:t>
            </a:r>
            <a:endParaRPr sz="2400">
              <a:latin typeface="楷体" panose="02010609060101010101" charset="-122"/>
              <a:ea typeface="楷体" panose="02010609060101010101" charset="-122"/>
              <a:cs typeface="楷体" panose="02010609060101010101" charset="-122"/>
            </a:endParaRPr>
          </a:p>
          <a:p>
            <a:pPr>
              <a:lnSpc>
                <a:spcPct val="130000"/>
              </a:lnSpc>
            </a:pPr>
            <a:r>
              <a:rPr lang="en-US" altLang="zh-CN" sz="2400">
                <a:sym typeface="+mn-ea"/>
              </a:rPr>
              <a:t>      </a:t>
            </a:r>
            <a:r>
              <a:rPr sz="2400">
                <a:latin typeface="楷体" panose="02010609060101010101" charset="-122"/>
                <a:ea typeface="楷体" panose="02010609060101010101" charset="-122"/>
                <a:cs typeface="楷体" panose="02010609060101010101" charset="-122"/>
              </a:rPr>
              <a:t>管理者的一项具体任务就是要把今天的资源投入到创造未来中去。</a:t>
            </a:r>
            <a:endParaRPr sz="2400">
              <a:latin typeface="楷体" panose="02010609060101010101" charset="-122"/>
              <a:ea typeface="楷体" panose="02010609060101010101" charset="-122"/>
              <a:cs typeface="楷体" panose="02010609060101010101" charset="-122"/>
            </a:endParaRPr>
          </a:p>
          <a:p>
            <a:pPr algn="r">
              <a:lnSpc>
                <a:spcPct val="130000"/>
              </a:lnSpc>
            </a:pPr>
            <a:r>
              <a:rPr sz="2400">
                <a:latin typeface="楷体" panose="02010609060101010101" charset="-122"/>
                <a:ea typeface="楷体" panose="02010609060101010101" charset="-122"/>
                <a:cs typeface="楷体" panose="02010609060101010101" charset="-122"/>
              </a:rPr>
              <a:t>——彼得·德鲁克</a:t>
            </a:r>
            <a:endParaRPr sz="2400">
              <a:latin typeface="楷体" panose="02010609060101010101" charset="-122"/>
              <a:ea typeface="楷体" panose="02010609060101010101" charset="-122"/>
              <a:cs typeface="楷体" panose="02010609060101010101" charset="-122"/>
            </a:endParaRPr>
          </a:p>
        </p:txBody>
      </p:sp>
      <p:pic>
        <p:nvPicPr>
          <p:cNvPr id="27" name="图片 26" descr="返回.png">
            <a:hlinkClick r:id="rId2" action="ppaction://hlinksldjump"/>
          </p:cNvPr>
          <p:cNvPicPr>
            <a:picLocks noChangeAspect="1"/>
          </p:cNvPicPr>
          <p:nvPr/>
        </p:nvPicPr>
        <p:blipFill>
          <a:blip r:embed="rId3" cstate="print"/>
          <a:stretch>
            <a:fillRect/>
          </a:stretch>
        </p:blipFill>
        <p:spPr>
          <a:xfrm>
            <a:off x="11343005" y="6145530"/>
            <a:ext cx="543560" cy="543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bldLvl="0" animBg="1"/>
      <p:bldP spid="7" grpId="1" animBg="1"/>
      <p:bldP spid="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 name="组合 51"/>
          <p:cNvGrpSpPr/>
          <p:nvPr>
            <p:custDataLst>
              <p:tags r:id="rId1"/>
            </p:custDataLst>
          </p:nvPr>
        </p:nvGrpSpPr>
        <p:grpSpPr>
          <a:xfrm>
            <a:off x="2408556" y="1457220"/>
            <a:ext cx="6390986" cy="790028"/>
            <a:chOff x="1507068" y="2308754"/>
            <a:chExt cx="4588932" cy="567265"/>
          </a:xfrm>
        </p:grpSpPr>
        <p:sp>
          <p:nvSpPr>
            <p:cNvPr id="53" name="任意多边形 52"/>
            <p:cNvSpPr/>
            <p:nvPr>
              <p:custDataLst>
                <p:tags r:id="rId2"/>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chemeClr val="accent1">
                <a:lumMod val="60000"/>
                <a:lumOff val="40000"/>
              </a:schemeClr>
            </a:solid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01</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4" name="任意多边形 53"/>
            <p:cNvSpPr/>
            <p:nvPr>
              <p:custDataLst>
                <p:tags r:id="rId3"/>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accent1">
                <a:lumMod val="60000"/>
                <a:lumOff val="40000"/>
              </a:schemeClr>
            </a:solidFill>
          </p:spPr>
          <p:txBody>
            <a:bodyPr rot="0" spcFirstLastPara="0" vertOverflow="overflow" horzOverflow="overflow" vert="horz" wrap="square" lIns="360000" tIns="45720" rIns="91440" bIns="45720" numCol="1" spcCol="0" rtlCol="0" fromWordArt="0" anchor="ctr" anchorCtr="0" forceAA="0" compatLnSpc="1">
              <a:normAutofit/>
            </a:bodyPr>
            <a:p>
              <a:pPr algn="just"/>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创业资源的内涵和种类</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grpSp>
        <p:nvGrpSpPr>
          <p:cNvPr id="55" name="组合 54"/>
          <p:cNvGrpSpPr/>
          <p:nvPr>
            <p:custDataLst>
              <p:tags r:id="rId4"/>
            </p:custDataLst>
          </p:nvPr>
        </p:nvGrpSpPr>
        <p:grpSpPr>
          <a:xfrm>
            <a:off x="2921881" y="2553874"/>
            <a:ext cx="6390986" cy="790028"/>
            <a:chOff x="1507068" y="2308754"/>
            <a:chExt cx="4588932" cy="567265"/>
          </a:xfrm>
          <a:solidFill>
            <a:srgbClr val="869ACD"/>
          </a:solidFill>
        </p:grpSpPr>
        <p:sp>
          <p:nvSpPr>
            <p:cNvPr id="56" name="任意多边形 55"/>
            <p:cNvSpPr/>
            <p:nvPr>
              <p:custDataLst>
                <p:tags r:id="rId5"/>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02</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7" name="任意多边形 56"/>
            <p:cNvSpPr/>
            <p:nvPr>
              <p:custDataLst>
                <p:tags r:id="rId6"/>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影响创业资源获取的因素</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grpSp>
        <p:nvGrpSpPr>
          <p:cNvPr id="58" name="组合 57"/>
          <p:cNvGrpSpPr/>
          <p:nvPr>
            <p:custDataLst>
              <p:tags r:id="rId7"/>
            </p:custDataLst>
          </p:nvPr>
        </p:nvGrpSpPr>
        <p:grpSpPr>
          <a:xfrm>
            <a:off x="3414252" y="3649524"/>
            <a:ext cx="6390986" cy="791031"/>
            <a:chOff x="1507068" y="2308034"/>
            <a:chExt cx="4588932" cy="567985"/>
          </a:xfrm>
          <a:solidFill>
            <a:schemeClr val="accent1">
              <a:lumMod val="50000"/>
            </a:schemeClr>
          </a:solidFill>
        </p:grpSpPr>
        <p:sp>
          <p:nvSpPr>
            <p:cNvPr id="59" name="任意多边形 58"/>
            <p:cNvSpPr/>
            <p:nvPr>
              <p:custDataLst>
                <p:tags r:id="rId8"/>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03</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60" name="任意多边形 59"/>
            <p:cNvSpPr/>
            <p:nvPr>
              <p:custDataLst>
                <p:tags r:id="rId9"/>
              </p:custDataLst>
            </p:nvPr>
          </p:nvSpPr>
          <p:spPr>
            <a:xfrm>
              <a:off x="1862667" y="2308034"/>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rPr>
                <a:t>创业资源获取的途径</a:t>
              </a:r>
              <a:endPar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endParaRPr>
            </a:p>
          </p:txBody>
        </p:sp>
      </p:grpSp>
      <p:pic>
        <p:nvPicPr>
          <p:cNvPr id="64" name="图片 63"/>
          <p:cNvPicPr>
            <a:picLocks noChangeAspect="1"/>
          </p:cNvPicPr>
          <p:nvPr/>
        </p:nvPicPr>
        <p:blipFill>
          <a:blip r:embed="rId10"/>
          <a:srcRect l="42719"/>
          <a:stretch>
            <a:fillRect/>
          </a:stretch>
        </p:blipFill>
        <p:spPr>
          <a:xfrm rot="16200000">
            <a:off x="5960745" y="-5959475"/>
            <a:ext cx="271780" cy="12191365"/>
          </a:xfrm>
          <a:prstGeom prst="rect">
            <a:avLst/>
          </a:prstGeom>
        </p:spPr>
      </p:pic>
      <p:sp>
        <p:nvSpPr>
          <p:cNvPr id="65" name="TextBox 5"/>
          <p:cNvSpPr txBox="1"/>
          <p:nvPr>
            <p:custDataLst>
              <p:tags r:id="rId11"/>
            </p:custDataLst>
          </p:nvPr>
        </p:nvSpPr>
        <p:spPr>
          <a:xfrm>
            <a:off x="391160" y="633533"/>
            <a:ext cx="11290300" cy="565604"/>
          </a:xfrm>
          <a:prstGeom prst="rect">
            <a:avLst/>
          </a:prstGeom>
          <a:noFill/>
        </p:spPr>
        <p:txBody>
          <a:bodyPr wrap="square" rtlCol="0" anchor="ctr">
            <a:normAutofit fontScale="90000"/>
          </a:bodyPr>
          <a:p>
            <a:pPr algn="ctr">
              <a:lnSpc>
                <a:spcPct val="120000"/>
              </a:lnSpc>
            </a:pPr>
            <a:r>
              <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rPr>
              <a:t>创业资源</a:t>
            </a:r>
            <a:endPar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endParaRPr>
          </a:p>
        </p:txBody>
      </p:sp>
      <p:grpSp>
        <p:nvGrpSpPr>
          <p:cNvPr id="2" name="组合 1"/>
          <p:cNvGrpSpPr/>
          <p:nvPr>
            <p:custDataLst>
              <p:tags r:id="rId12"/>
            </p:custDataLst>
          </p:nvPr>
        </p:nvGrpSpPr>
        <p:grpSpPr>
          <a:xfrm>
            <a:off x="3973052" y="4740822"/>
            <a:ext cx="6382096" cy="790028"/>
            <a:chOff x="1507068" y="2308754"/>
            <a:chExt cx="4582549" cy="567265"/>
          </a:xfrm>
          <a:solidFill>
            <a:schemeClr val="accent1">
              <a:lumMod val="75000"/>
            </a:schemeClr>
          </a:solidFill>
        </p:grpSpPr>
        <p:sp>
          <p:nvSpPr>
            <p:cNvPr id="3" name="任意多边形 2"/>
            <p:cNvSpPr/>
            <p:nvPr>
              <p:custDataLst>
                <p:tags r:id="rId13"/>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04</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4" name="任意多边形 3"/>
            <p:cNvSpPr/>
            <p:nvPr>
              <p:custDataLst>
                <p:tags r:id="rId14"/>
              </p:custDataLst>
            </p:nvPr>
          </p:nvSpPr>
          <p:spPr>
            <a:xfrm>
              <a:off x="1856284"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rPr>
                <a:t>创业资源的创造性利用</a:t>
              </a:r>
              <a:endPar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endParaRPr>
            </a:p>
          </p:txBody>
        </p:sp>
      </p:grpSp>
    </p:spTree>
    <p:custDataLst>
      <p:tags r:id="rId1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65" grpId="1"/>
    </p:bldLst>
  </p:timing>
</p:sld>
</file>

<file path=ppt/tags/tag1.xml><?xml version="1.0" encoding="utf-8"?>
<p:tagLst xmlns:p="http://schemas.openxmlformats.org/presentationml/2006/main">
  <p:tag name="KSO_WM_UNIT_PLACING_PICTURE_USER_VIEWPORT" val="{&quot;height&quot;:10371,&quot;width&quot;:8239}"/>
</p:tagLst>
</file>

<file path=ppt/tags/tag10.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3_1"/>
  <p:tag name="KSO_WM_UNIT_ID" val="259*m_h_f*1_3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7"/>
  <p:tag name="KSO_WM_UNIT_FILL_TYPE" val="1"/>
  <p:tag name="KSO_WM_UNIT_TEXT_FILL_FORE_SCHEMECOLOR_INDEX" val="14"/>
  <p:tag name="KSO_WM_UNIT_TEXT_FILL_TYPE"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735_3*l_h_i*1_2_4"/>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diagram735_3*i*3"/>
  <p:tag name="KSO_WM_TEMPLATE_CATEGORY" val="diagram"/>
  <p:tag name="KSO_WM_TEMPLATE_INDEX" val="735"/>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35_3*l_h_i*1_3_1"/>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35_3*l_h_i*1_3_2"/>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735_3*l_h_i*1_3_3"/>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735_3*l_h_i*1_3_4"/>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06.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5_3*l_h_f*1_1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07.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735_3*l_h_f*1_2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08.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09.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1.xml><?xml version="1.0" encoding="utf-8"?>
<p:tagLst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ID" val="diagram20201390_1*a*1"/>
  <p:tag name="KSO_WM_TEMPLATE_CATEGORY" val="diagram"/>
  <p:tag name="KSO_WM_TEMPLATE_INDEX" val="20201390"/>
  <p:tag name="KSO_WM_UNIT_LAYERLEVEL" val="1"/>
  <p:tag name="KSO_WM_TAG_VERSION" val="1.0"/>
  <p:tag name="KSO_WM_UNIT_TEXT_FILL_FORE_SCHEMECOLOR_INDEX" val="13"/>
  <p:tag name="KSO_WM_UNIT_TEXT_FILL_TYPE" val="1"/>
  <p:tag name="KSO_WM_UNIT_USESOURCEFORMAT_APPLY" val="1"/>
</p:tagLst>
</file>

<file path=ppt/tags/tag110.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111.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12.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13.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114.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15.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16.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117.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18.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19.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12.xml><?xml version="1.0" encoding="utf-8"?>
<p:tagLst xmlns:p="http://schemas.openxmlformats.org/presentationml/2006/main">
  <p:tag name="KSO_WM_TAG_VERSION" val="1.0"/>
  <p:tag name="KSO_WM_BEAUTIFY_FLAG" val="#wm#"/>
  <p:tag name="KSO_WM_UNIT_TYPE" val="i"/>
  <p:tag name="KSO_WM_UNIT_ID" val="diagram160537_4*i*11"/>
  <p:tag name="KSO_WM_TEMPLATE_CATEGORY" val="diagram"/>
  <p:tag name="KSO_WM_TEMPLATE_INDEX" val="160537"/>
  <p:tag name="KSO_WM_UNIT_INDEX" val="11"/>
</p:tagLst>
</file>

<file path=ppt/tags/tag120.xml><?xml version="1.0" encoding="utf-8"?>
<p:tagLst xmlns:p="http://schemas.openxmlformats.org/presentationml/2006/main">
  <p:tag name="KSO_WM_TAG_VERSION" val="1.0"/>
  <p:tag name="KSO_WM_BEAUTIFY_FLAG" val="#wm#"/>
  <p:tag name="KSO_WM_UNIT_TYPE" val="i"/>
  <p:tag name="KSO_WM_UNIT_ID" val="diagram160537_4*i*1"/>
  <p:tag name="KSO_WM_TEMPLATE_CATEGORY" val="diagram"/>
  <p:tag name="KSO_WM_TEMPLATE_INDEX" val="160537"/>
  <p:tag name="KSO_WM_UNIT_INDEX" val="1"/>
</p:tagLst>
</file>

<file path=ppt/tags/tag121.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1"/>
  <p:tag name="KSO_WM_UNIT_ID" val="259*m_i*1_1"/>
  <p:tag name="KSO_WM_UNIT_CLEAR" val="1"/>
  <p:tag name="KSO_WM_UNIT_LAYERLEVEL" val="1_1"/>
  <p:tag name="KSO_WM_BEAUTIFY_FLAG" val="#wm#"/>
  <p:tag name="KSO_WM_UNIT_FILL_FORE_SCHEMECOLOR_INDEX" val="5"/>
  <p:tag name="KSO_WM_UNIT_FILL_TYPE" val="1"/>
  <p:tag name="KSO_WM_UNIT_TEXT_FILL_FORE_SCHEMECOLOR_INDEX" val="13"/>
  <p:tag name="KSO_WM_UNIT_TEXT_FILL_TYPE" val="1"/>
</p:tagLst>
</file>

<file path=ppt/tags/tag122.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1_1"/>
  <p:tag name="KSO_WM_UNIT_ID" val="259*m_h_f*1_1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5"/>
  <p:tag name="KSO_WM_UNIT_FILL_TYPE" val="1"/>
  <p:tag name="KSO_WM_UNIT_TEXT_FILL_FORE_SCHEMECOLOR_INDEX" val="14"/>
  <p:tag name="KSO_WM_UNIT_TEXT_FILL_TYPE" val="1"/>
</p:tagLst>
</file>

<file path=ppt/tags/tag123.xml><?xml version="1.0" encoding="utf-8"?>
<p:tagLst xmlns:p="http://schemas.openxmlformats.org/presentationml/2006/main">
  <p:tag name="KSO_WM_TAG_VERSION" val="1.0"/>
  <p:tag name="KSO_WM_BEAUTIFY_FLAG" val="#wm#"/>
  <p:tag name="KSO_WM_UNIT_TYPE" val="i"/>
  <p:tag name="KSO_WM_UNIT_ID" val="diagram160537_4*i*6"/>
  <p:tag name="KSO_WM_TEMPLATE_CATEGORY" val="diagram"/>
  <p:tag name="KSO_WM_TEMPLATE_INDEX" val="160537"/>
  <p:tag name="KSO_WM_UNIT_INDEX" val="6"/>
</p:tagLst>
</file>

<file path=ppt/tags/tag124.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2"/>
  <p:tag name="KSO_WM_UNIT_ID" val="259*m_i*1_2"/>
  <p:tag name="KSO_WM_UNIT_CLEAR" val="1"/>
  <p:tag name="KSO_WM_UNIT_LAYERLEVEL" val="1_1"/>
  <p:tag name="KSO_WM_BEAUTIFY_FLAG" val="#wm#"/>
  <p:tag name="KSO_WM_UNIT_FILL_FORE_SCHEMECOLOR_INDEX" val="6"/>
  <p:tag name="KSO_WM_UNIT_FILL_TYPE" val="1"/>
  <p:tag name="KSO_WM_UNIT_TEXT_FILL_FORE_SCHEMECOLOR_INDEX" val="13"/>
  <p:tag name="KSO_WM_UNIT_TEXT_FILL_TYPE" val="1"/>
</p:tagLst>
</file>

<file path=ppt/tags/tag125.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2_1"/>
  <p:tag name="KSO_WM_UNIT_ID" val="259*m_h_f*1_2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6"/>
  <p:tag name="KSO_WM_UNIT_FILL_TYPE" val="1"/>
  <p:tag name="KSO_WM_UNIT_TEXT_FILL_FORE_SCHEMECOLOR_INDEX" val="14"/>
  <p:tag name="KSO_WM_UNIT_TEXT_FILL_TYPE" val="1"/>
</p:tagLst>
</file>

<file path=ppt/tags/tag126.xml><?xml version="1.0" encoding="utf-8"?>
<p:tagLst xmlns:p="http://schemas.openxmlformats.org/presentationml/2006/main">
  <p:tag name="KSO_WM_TAG_VERSION" val="1.0"/>
  <p:tag name="KSO_WM_BEAUTIFY_FLAG" val="#wm#"/>
  <p:tag name="KSO_WM_UNIT_TYPE" val="i"/>
  <p:tag name="KSO_WM_UNIT_ID" val="diagram160537_4*i*11"/>
  <p:tag name="KSO_WM_TEMPLATE_CATEGORY" val="diagram"/>
  <p:tag name="KSO_WM_TEMPLATE_INDEX" val="160537"/>
  <p:tag name="KSO_WM_UNIT_INDEX" val="11"/>
</p:tagLst>
</file>

<file path=ppt/tags/tag127.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3"/>
  <p:tag name="KSO_WM_UNIT_ID" val="259*m_i*1_3"/>
  <p:tag name="KSO_WM_UNIT_CLEAR" val="1"/>
  <p:tag name="KSO_WM_UNIT_LAYERLEVEL" val="1_1"/>
  <p:tag name="KSO_WM_BEAUTIFY_FLAG" val="#wm#"/>
  <p:tag name="KSO_WM_UNIT_FILL_FORE_SCHEMECOLOR_INDEX" val="7"/>
  <p:tag name="KSO_WM_UNIT_FILL_TYPE" val="1"/>
  <p:tag name="KSO_WM_UNIT_TEXT_FILL_FORE_SCHEMECOLOR_INDEX" val="13"/>
  <p:tag name="KSO_WM_UNIT_TEXT_FILL_TYPE" val="1"/>
</p:tagLst>
</file>

<file path=ppt/tags/tag128.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3_1"/>
  <p:tag name="KSO_WM_UNIT_ID" val="259*m_h_f*1_3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7"/>
  <p:tag name="KSO_WM_UNIT_FILL_TYPE" val="1"/>
  <p:tag name="KSO_WM_UNIT_TEXT_FILL_FORE_SCHEMECOLOR_INDEX" val="14"/>
  <p:tag name="KSO_WM_UNIT_TEXT_FILL_TYPE" val="1"/>
</p:tagLst>
</file>

<file path=ppt/tags/tag129.xml><?xml version="1.0" encoding="utf-8"?>
<p:tagLst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ID" val="diagram20201390_1*a*1"/>
  <p:tag name="KSO_WM_TEMPLATE_CATEGORY" val="diagram"/>
  <p:tag name="KSO_WM_TEMPLATE_INDEX" val="20201390"/>
  <p:tag name="KSO_WM_UNIT_LAYERLEVEL" val="1"/>
  <p:tag name="KSO_WM_TAG_VERSION" val="1.0"/>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3"/>
  <p:tag name="KSO_WM_UNIT_ID" val="259*m_i*1_3"/>
  <p:tag name="KSO_WM_UNIT_CLEAR" val="1"/>
  <p:tag name="KSO_WM_UNIT_LAYERLEVEL" val="1_1"/>
  <p:tag name="KSO_WM_BEAUTIFY_FLAG" val="#wm#"/>
  <p:tag name="KSO_WM_UNIT_FILL_FORE_SCHEMECOLOR_INDEX" val="7"/>
  <p:tag name="KSO_WM_UNIT_FILL_TYPE" val="1"/>
  <p:tag name="KSO_WM_UNIT_TEXT_FILL_FORE_SCHEMECOLOR_INDEX" val="13"/>
  <p:tag name="KSO_WM_UNIT_TEXT_FILL_TYPE" val="1"/>
</p:tagLst>
</file>

<file path=ppt/tags/tag130.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68787_4*l_i*1_2"/>
  <p:tag name="KSO_WM_TEMPLATE_CATEGORY" val="diagram"/>
  <p:tag name="KSO_WM_TEMPLATE_INDEX" val="20168787"/>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68787_4*l_i*1_1"/>
  <p:tag name="KSO_WM_TEMPLATE_CATEGORY" val="diagram"/>
  <p:tag name="KSO_WM_TEMPLATE_INDEX" val="20168787"/>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68787_4*l_h_i*1_3_1"/>
  <p:tag name="KSO_WM_TEMPLATE_CATEGORY" val="diagram"/>
  <p:tag name="KSO_WM_TEMPLATE_INDEX" val="20168787"/>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8787_4*l_h_i*1_2_1"/>
  <p:tag name="KSO_WM_TEMPLATE_CATEGORY" val="diagram"/>
  <p:tag name="KSO_WM_TEMPLATE_INDEX" val="20168787"/>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68787_4*l_h_i*1_1_3"/>
  <p:tag name="KSO_WM_TEMPLATE_CATEGORY" val="diagram"/>
  <p:tag name="KSO_WM_TEMPLATE_INDEX" val="20168787"/>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68787_4*l_h_i*1_1_2"/>
  <p:tag name="KSO_WM_TEMPLATE_CATEGORY" val="diagram"/>
  <p:tag name="KSO_WM_TEMPLATE_INDEX" val="2016878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37.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68787_4*l_h_a*1_1_1"/>
  <p:tag name="KSO_WM_TEMPLATE_CATEGORY" val="diagram"/>
  <p:tag name="KSO_WM_TEMPLATE_INDEX" val="2016878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38.xml><?xml version="1.0" encoding="utf-8"?>
<p:tagLst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8787_4*l_h_f*1_1_1"/>
  <p:tag name="KSO_WM_TEMPLATE_CATEGORY" val="diagram"/>
  <p:tag name="KSO_WM_TEMPLATE_INDEX" val="2016878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68787_4*l_h_i*1_2_3"/>
  <p:tag name="KSO_WM_TEMPLATE_CATEGORY" val="diagram"/>
  <p:tag name="KSO_WM_TEMPLATE_INDEX" val="20168787"/>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14.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3_1"/>
  <p:tag name="KSO_WM_UNIT_ID" val="259*m_h_f*1_3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7"/>
  <p:tag name="KSO_WM_UNIT_FILL_TYPE" val="1"/>
  <p:tag name="KSO_WM_UNIT_TEXT_FILL_FORE_SCHEMECOLOR_INDEX" val="14"/>
  <p:tag name="KSO_WM_UNIT_TEXT_FILL_TYPE"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8787_4*l_h_i*1_2_2"/>
  <p:tag name="KSO_WM_TEMPLATE_CATEGORY" val="diagram"/>
  <p:tag name="KSO_WM_TEMPLATE_INDEX" val="20168787"/>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41.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68787_4*l_h_a*1_2_1"/>
  <p:tag name="KSO_WM_TEMPLATE_CATEGORY" val="diagram"/>
  <p:tag name="KSO_WM_TEMPLATE_INDEX" val="2016878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42.xml><?xml version="1.0" encoding="utf-8"?>
<p:tagLst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68787_4*l_h_f*1_2_1"/>
  <p:tag name="KSO_WM_TEMPLATE_CATEGORY" val="diagram"/>
  <p:tag name="KSO_WM_TEMPLATE_INDEX" val="2016878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68787_4*l_h_i*1_3_3"/>
  <p:tag name="KSO_WM_TEMPLATE_CATEGORY" val="diagram"/>
  <p:tag name="KSO_WM_TEMPLATE_INDEX" val="20168787"/>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68787_4*l_h_i*1_3_2"/>
  <p:tag name="KSO_WM_TEMPLATE_CATEGORY" val="diagram"/>
  <p:tag name="KSO_WM_TEMPLATE_INDEX" val="2016878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45.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68787_4*l_h_a*1_3_1"/>
  <p:tag name="KSO_WM_TEMPLATE_CATEGORY" val="diagram"/>
  <p:tag name="KSO_WM_TEMPLATE_INDEX" val="2016878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46.xml><?xml version="1.0" encoding="utf-8"?>
<p:tagLst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68787_4*l_h_f*1_3_1"/>
  <p:tag name="KSO_WM_TEMPLATE_CATEGORY" val="diagram"/>
  <p:tag name="KSO_WM_TEMPLATE_INDEX" val="2016878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168787_4*l_h_i*1_4_3"/>
  <p:tag name="KSO_WM_TEMPLATE_CATEGORY" val="diagram"/>
  <p:tag name="KSO_WM_TEMPLATE_INDEX" val="20168787"/>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68787_4*l_h_i*1_4_2"/>
  <p:tag name="KSO_WM_TEMPLATE_CATEGORY" val="diagram"/>
  <p:tag name="KSO_WM_TEMPLATE_INDEX" val="20168787"/>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49.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68787_4*l_h_a*1_4_1"/>
  <p:tag name="KSO_WM_TEMPLATE_CATEGORY" val="diagram"/>
  <p:tag name="KSO_WM_TEMPLATE_INDEX" val="2016878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5.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150.xml><?xml version="1.0" encoding="utf-8"?>
<p:tagLst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68787_4*l_h_f*1_4_1"/>
  <p:tag name="KSO_WM_TEMPLATE_CATEGORY" val="diagram"/>
  <p:tag name="KSO_WM_TEMPLATE_INDEX" val="2016878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68787_4*l_h_i*1_4_1"/>
  <p:tag name="KSO_WM_TEMPLATE_CATEGORY" val="diagram"/>
  <p:tag name="KSO_WM_TEMPLATE_INDEX" val="20168787"/>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8787_4*l_h_i*1_1_1"/>
  <p:tag name="KSO_WM_TEMPLATE_CATEGORY" val="diagram"/>
  <p:tag name="KSO_WM_TEMPLATE_INDEX" val="2016878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53.xml><?xml version="1.0" encoding="utf-8"?>
<p:tagLst xmlns:p="http://schemas.openxmlformats.org/presentationml/2006/main">
  <p:tag name="KSO_WM_UNIT_VALUE" val="107*84"/>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168787_4*l_h_x*1_4_1"/>
  <p:tag name="KSO_WM_TEMPLATE_CATEGORY" val="diagram"/>
  <p:tag name="KSO_WM_TEMPLATE_INDEX" val="20168787"/>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154.xml><?xml version="1.0" encoding="utf-8"?>
<p:tagLst xmlns:p="http://schemas.openxmlformats.org/presentationml/2006/main">
  <p:tag name="KSO_WM_UNIT_VALUE" val="107*107"/>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168787_4*l_h_x*1_2_1"/>
  <p:tag name="KSO_WM_TEMPLATE_CATEGORY" val="diagram"/>
  <p:tag name="KSO_WM_TEMPLATE_INDEX" val="2016878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55.xml><?xml version="1.0" encoding="utf-8"?>
<p:tagLst xmlns:p="http://schemas.openxmlformats.org/presentationml/2006/main">
  <p:tag name="KSO_WM_UNIT_VALUE" val="107*91"/>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168787_4*l_h_x*1_3_1"/>
  <p:tag name="KSO_WM_TEMPLATE_CATEGORY" val="diagram"/>
  <p:tag name="KSO_WM_TEMPLATE_INDEX" val="2016878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56.xml><?xml version="1.0" encoding="utf-8"?>
<p:tagLst xmlns:p="http://schemas.openxmlformats.org/presentationml/2006/main">
  <p:tag name="KSO_WM_UNIT_VALUE" val="107*95"/>
  <p:tag name="KSO_WM_UNIT_HIGHLIGHT" val="0"/>
  <p:tag name="KSO_WM_UNIT_COMPATIBLE" val="0"/>
  <p:tag name="KSO_WM_UNIT_DIAGRAM_ISNUMVISUAL" val="0"/>
  <p:tag name="KSO_WM_UNIT_DIAGRAM_ISREFERUNIT" val="0"/>
  <p:tag name="KSO_WM_DIAGRAM_GROUP_CODE" val="l1-1"/>
  <p:tag name="KSO_WM_UNIT_TYPE" val="l_x"/>
  <p:tag name="KSO_WM_UNIT_INDEX" val="1_3"/>
  <p:tag name="KSO_WM_UNIT_ID" val="diagram20168787_4*l_x*1_3"/>
  <p:tag name="KSO_WM_TEMPLATE_CATEGORY" val="diagram"/>
  <p:tag name="KSO_WM_TEMPLATE_INDEX" val="20168787"/>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57.xml><?xml version="1.0" encoding="utf-8"?>
<p:tagLst xmlns:p="http://schemas.openxmlformats.org/presentationml/2006/main">
  <p:tag name="KSO_WM_UNIT_VALUE" val="107*107"/>
  <p:tag name="KSO_WM_UNIT_HIGHLIGHT" val="0"/>
  <p:tag name="KSO_WM_UNIT_COMPATIBLE" val="0"/>
  <p:tag name="KSO_WM_UNIT_DIAGRAM_ISNUMVISUAL" val="0"/>
  <p:tag name="KSO_WM_UNIT_DIAGRAM_ISREFERUNIT" val="0"/>
  <p:tag name="KSO_WM_DIAGRAM_GROUP_CODE" val="l1-1"/>
  <p:tag name="KSO_WM_UNIT_TYPE" val="l_x"/>
  <p:tag name="KSO_WM_UNIT_INDEX" val="1_2"/>
  <p:tag name="KSO_WM_UNIT_ID" val="diagram20168787_4*l_x*1_2"/>
  <p:tag name="KSO_WM_TEMPLATE_CATEGORY" val="diagram"/>
  <p:tag name="KSO_WM_TEMPLATE_INDEX" val="20168787"/>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58.xml><?xml version="1.0" encoding="utf-8"?>
<p:tagLst xmlns:p="http://schemas.openxmlformats.org/presentationml/2006/main">
  <p:tag name="KSO_WM_UNIT_VALUE" val="107*109"/>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168787_4*l_h_x*1_1_1"/>
  <p:tag name="KSO_WM_TEMPLATE_CATEGORY" val="diagram"/>
  <p:tag name="KSO_WM_TEMPLATE_INDEX" val="2016878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59.xml><?xml version="1.0" encoding="utf-8"?>
<p:tagLst xmlns:p="http://schemas.openxmlformats.org/presentationml/2006/main">
  <p:tag name="KSO_WM_SLIDE_ID" val="diagram20201379_1"/>
  <p:tag name="KSO_WM_TEMPLATE_SUBCATEGORY" val="0"/>
  <p:tag name="KSO_WM_SLIDE_TYPE" val="text"/>
  <p:tag name="KSO_WM_SLIDE_SUBTYPE" val="diag"/>
  <p:tag name="KSO_WM_SLIDE_ITEM_CNT" val="4"/>
  <p:tag name="KSO_WM_SLIDE_INDEX" val="1"/>
  <p:tag name="KSO_WM_SLIDE_SIZE" val="836.236*301.761"/>
  <p:tag name="KSO_WM_SLIDE_POSITION" val="62.4821*199.679"/>
  <p:tag name="KSO_WM_DIAGRAM_GROUP_CODE" val="m1-1"/>
  <p:tag name="KSO_WM_SLIDE_DIAGTYPE" val="m"/>
  <p:tag name="KSO_WM_TAG_VERSION" val="1.0"/>
  <p:tag name="KSO_WM_BEAUTIFY_FLAG" val="#wm#"/>
  <p:tag name="KSO_WM_TEMPLATE_CATEGORY" val="diagram"/>
  <p:tag name="KSO_WM_TEMPLATE_INDEX" val="20201379"/>
  <p:tag name="KSO_WM_SLIDE_LAYOUT" val="a_b_m"/>
  <p:tag name="KSO_WM_SLIDE_LAYOUT_CNT" val="1_1_1"/>
</p:tagLst>
</file>

<file path=ppt/tags/tag16.xml><?xml version="1.0" encoding="utf-8"?>
<p:tagLst xmlns:p="http://schemas.openxmlformats.org/presentationml/2006/main">
  <p:tag name="KSO_WM_TAG_VERSION" val="1.0"/>
  <p:tag name="KSO_WM_BEAUTIFY_FLAG" val="#wm#"/>
  <p:tag name="KSO_WM_UNIT_TYPE" val="l_i"/>
  <p:tag name="KSO_WM_UNIT_INDEX" val="1_1"/>
  <p:tag name="KSO_WM_UNIT_LAYERLEVEL" val="1_1"/>
  <p:tag name="KSO_WM_TEMPLATE_CATEGORY" val="diagram"/>
  <p:tag name="KSO_WM_TEMPLATE_INDEX" val="20168442"/>
  <p:tag name="KSO_WM_DIAGRAM_GROUP_CODE" val="l1-1"/>
  <p:tag name="KSO_WM_UNIT_ID" val="diagram20168442_3*l_i*1_1"/>
  <p:tag name="KSO_WM_UNIT_FILL_FORE_SCHEMECOLOR_INDEX" val="5"/>
  <p:tag name="KSO_WM_UNIT_FILL_TYPE" val="1"/>
</p:tagLst>
</file>

<file path=ppt/tags/tag160.xml><?xml version="1.0" encoding="utf-8"?>
<p:tagLst xmlns:p="http://schemas.openxmlformats.org/presentationml/2006/main">
  <p:tag name="KSO_WM_SLIDE_ID" val="diagram20201379_1"/>
  <p:tag name="KSO_WM_TEMPLATE_SUBCATEGORY" val="0"/>
  <p:tag name="KSO_WM_SLIDE_TYPE" val="text"/>
  <p:tag name="KSO_WM_SLIDE_SUBTYPE" val="diag"/>
  <p:tag name="KSO_WM_SLIDE_ITEM_CNT" val="4"/>
  <p:tag name="KSO_WM_SLIDE_INDEX" val="1"/>
  <p:tag name="KSO_WM_SLIDE_SIZE" val="836.236*301.761"/>
  <p:tag name="KSO_WM_SLIDE_POSITION" val="62.4821*199.679"/>
  <p:tag name="KSO_WM_DIAGRAM_GROUP_CODE" val="m1-1"/>
  <p:tag name="KSO_WM_SLIDE_DIAGTYPE" val="m"/>
  <p:tag name="KSO_WM_TAG_VERSION" val="1.0"/>
  <p:tag name="KSO_WM_BEAUTIFY_FLAG" val="#wm#"/>
  <p:tag name="KSO_WM_TEMPLATE_CATEGORY" val="diagram"/>
  <p:tag name="KSO_WM_TEMPLATE_INDEX" val="20201379"/>
  <p:tag name="KSO_WM_SLIDE_LAYOUT" val="a_b_m"/>
  <p:tag name="KSO_WM_SLIDE_LAYOUT_CNT" val="1_1_1"/>
</p:tagLst>
</file>

<file path=ppt/tags/tag161.xml><?xml version="1.0" encoding="utf-8"?>
<p:tagLst xmlns:p="http://schemas.openxmlformats.org/presentationml/2006/main">
  <p:tag name="KSO_WM_SLIDE_ID" val="diagram20201379_1"/>
  <p:tag name="KSO_WM_TEMPLATE_SUBCATEGORY" val="0"/>
  <p:tag name="KSO_WM_SLIDE_TYPE" val="text"/>
  <p:tag name="KSO_WM_SLIDE_SUBTYPE" val="diag"/>
  <p:tag name="KSO_WM_SLIDE_ITEM_CNT" val="4"/>
  <p:tag name="KSO_WM_SLIDE_INDEX" val="1"/>
  <p:tag name="KSO_WM_SLIDE_SIZE" val="836.236*301.761"/>
  <p:tag name="KSO_WM_SLIDE_POSITION" val="62.4821*199.679"/>
  <p:tag name="KSO_WM_DIAGRAM_GROUP_CODE" val="m1-1"/>
  <p:tag name="KSO_WM_SLIDE_DIAGTYPE" val="m"/>
  <p:tag name="KSO_WM_TAG_VERSION" val="1.0"/>
  <p:tag name="KSO_WM_BEAUTIFY_FLAG" val="#wm#"/>
  <p:tag name="KSO_WM_TEMPLATE_CATEGORY" val="diagram"/>
  <p:tag name="KSO_WM_TEMPLATE_INDEX" val="20201379"/>
  <p:tag name="KSO_WM_SLIDE_LAYOUT" val="a_b_m"/>
  <p:tag name="KSO_WM_SLIDE_LAYOUT_CNT" val="1_1_1"/>
</p:tagLst>
</file>

<file path=ppt/tags/tag162.xml><?xml version="1.0" encoding="utf-8"?>
<p:tagLst xmlns:p="http://schemas.openxmlformats.org/presentationml/2006/main">
  <p:tag name="KSO_WM_TAG_VERSION" val="1.0"/>
  <p:tag name="KSO_WM_BEAUTIFY_FLAG" val="#wm#"/>
  <p:tag name="KSO_WM_UNIT_TYPE" val="i"/>
  <p:tag name="KSO_WM_UNIT_ID" val="diagram160537_4*i*1"/>
  <p:tag name="KSO_WM_TEMPLATE_CATEGORY" val="diagram"/>
  <p:tag name="KSO_WM_TEMPLATE_INDEX" val="160537"/>
  <p:tag name="KSO_WM_UNIT_INDEX" val="1"/>
</p:tagLst>
</file>

<file path=ppt/tags/tag163.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1"/>
  <p:tag name="KSO_WM_UNIT_ID" val="259*m_i*1_1"/>
  <p:tag name="KSO_WM_UNIT_CLEAR" val="1"/>
  <p:tag name="KSO_WM_UNIT_LAYERLEVEL" val="1_1"/>
  <p:tag name="KSO_WM_BEAUTIFY_FLAG" val="#wm#"/>
  <p:tag name="KSO_WM_UNIT_FILL_FORE_SCHEMECOLOR_INDEX" val="5"/>
  <p:tag name="KSO_WM_UNIT_FILL_TYPE" val="1"/>
  <p:tag name="KSO_WM_UNIT_TEXT_FILL_FORE_SCHEMECOLOR_INDEX" val="13"/>
  <p:tag name="KSO_WM_UNIT_TEXT_FILL_TYPE" val="1"/>
</p:tagLst>
</file>

<file path=ppt/tags/tag164.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1_1"/>
  <p:tag name="KSO_WM_UNIT_ID" val="259*m_h_f*1_1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5"/>
  <p:tag name="KSO_WM_UNIT_FILL_TYPE" val="1"/>
  <p:tag name="KSO_WM_UNIT_TEXT_FILL_FORE_SCHEMECOLOR_INDEX" val="14"/>
  <p:tag name="KSO_WM_UNIT_TEXT_FILL_TYPE" val="1"/>
</p:tagLst>
</file>

<file path=ppt/tags/tag165.xml><?xml version="1.0" encoding="utf-8"?>
<p:tagLst xmlns:p="http://schemas.openxmlformats.org/presentationml/2006/main">
  <p:tag name="KSO_WM_TAG_VERSION" val="1.0"/>
  <p:tag name="KSO_WM_BEAUTIFY_FLAG" val="#wm#"/>
  <p:tag name="KSO_WM_UNIT_TYPE" val="i"/>
  <p:tag name="KSO_WM_UNIT_ID" val="diagram160537_4*i*6"/>
  <p:tag name="KSO_WM_TEMPLATE_CATEGORY" val="diagram"/>
  <p:tag name="KSO_WM_TEMPLATE_INDEX" val="160537"/>
  <p:tag name="KSO_WM_UNIT_INDEX" val="6"/>
</p:tagLst>
</file>

<file path=ppt/tags/tag166.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2"/>
  <p:tag name="KSO_WM_UNIT_ID" val="259*m_i*1_2"/>
  <p:tag name="KSO_WM_UNIT_CLEAR" val="1"/>
  <p:tag name="KSO_WM_UNIT_LAYERLEVEL" val="1_1"/>
  <p:tag name="KSO_WM_BEAUTIFY_FLAG" val="#wm#"/>
  <p:tag name="KSO_WM_UNIT_FILL_FORE_SCHEMECOLOR_INDEX" val="6"/>
  <p:tag name="KSO_WM_UNIT_FILL_TYPE" val="1"/>
  <p:tag name="KSO_WM_UNIT_TEXT_FILL_FORE_SCHEMECOLOR_INDEX" val="13"/>
  <p:tag name="KSO_WM_UNIT_TEXT_FILL_TYPE" val="1"/>
</p:tagLst>
</file>

<file path=ppt/tags/tag167.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2_1"/>
  <p:tag name="KSO_WM_UNIT_ID" val="259*m_h_f*1_2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6"/>
  <p:tag name="KSO_WM_UNIT_FILL_TYPE" val="1"/>
  <p:tag name="KSO_WM_UNIT_TEXT_FILL_FORE_SCHEMECOLOR_INDEX" val="14"/>
  <p:tag name="KSO_WM_UNIT_TEXT_FILL_TYPE" val="1"/>
</p:tagLst>
</file>

<file path=ppt/tags/tag168.xml><?xml version="1.0" encoding="utf-8"?>
<p:tagLst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ID" val="diagram20201390_1*a*1"/>
  <p:tag name="KSO_WM_TEMPLATE_CATEGORY" val="diagram"/>
  <p:tag name="KSO_WM_TEMPLATE_INDEX" val="20201390"/>
  <p:tag name="KSO_WM_UNIT_LAYERLEVEL" val="1"/>
  <p:tag name="KSO_WM_TAG_VERSION" val="1.0"/>
  <p:tag name="KSO_WM_UNIT_TEXT_FILL_FORE_SCHEMECOLOR_INDEX" val="13"/>
  <p:tag name="KSO_WM_UNIT_TEXT_FILL_TYPE" val="1"/>
  <p:tag name="KSO_WM_UNIT_USESOURCEFORMAT_APPLY" val="1"/>
</p:tagLst>
</file>

<file path=ppt/tags/tag169.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17.xml><?xml version="1.0" encoding="utf-8"?>
<p:tagLst xmlns:p="http://schemas.openxmlformats.org/presentationml/2006/main">
  <p:tag name="KSO_WM_TAG_VERSION" val="1.0"/>
  <p:tag name="KSO_WM_BEAUTIFY_FLAG" val="#wm#"/>
  <p:tag name="KSO_WM_UNIT_TYPE" val="l_i"/>
  <p:tag name="KSO_WM_UNIT_INDEX" val="1_2"/>
  <p:tag name="KSO_WM_UNIT_LAYERLEVEL" val="1_1"/>
  <p:tag name="KSO_WM_TEMPLATE_CATEGORY" val="diagram"/>
  <p:tag name="KSO_WM_TEMPLATE_INDEX" val="20168442"/>
  <p:tag name="KSO_WM_DIAGRAM_GROUP_CODE" val="l1-1"/>
  <p:tag name="KSO_WM_UNIT_ID" val="diagram20168442_3*l_i*1_2"/>
  <p:tag name="KSO_WM_UNIT_FILL_FORE_SCHEMECOLOR_INDEX" val="14"/>
  <p:tag name="KSO_WM_UNIT_FILL_TYPE" val="1"/>
  <p:tag name="KSO_WM_UNIT_TEXT_FILL_FORE_SCHEMECOLOR_INDEX" val="2"/>
  <p:tag name="KSO_WM_UNIT_TEXT_FILL_TYPE" val="1"/>
</p:tagLst>
</file>

<file path=ppt/tags/tag170.xml><?xml version="1.0" encoding="utf-8"?>
<p:tagLst xmlns:p="http://schemas.openxmlformats.org/presentationml/2006/main">
  <p:tag name="KSO_WM_SLIDE_ID" val="diagram20201379_1"/>
  <p:tag name="KSO_WM_TEMPLATE_SUBCATEGORY" val="0"/>
  <p:tag name="KSO_WM_SLIDE_TYPE" val="text"/>
  <p:tag name="KSO_WM_SLIDE_SUBTYPE" val="diag"/>
  <p:tag name="KSO_WM_SLIDE_ITEM_CNT" val="4"/>
  <p:tag name="KSO_WM_SLIDE_INDEX" val="1"/>
  <p:tag name="KSO_WM_SLIDE_SIZE" val="836.236*301.761"/>
  <p:tag name="KSO_WM_SLIDE_POSITION" val="62.4821*199.679"/>
  <p:tag name="KSO_WM_DIAGRAM_GROUP_CODE" val="m1-1"/>
  <p:tag name="KSO_WM_SLIDE_DIAGTYPE" val="m"/>
  <p:tag name="KSO_WM_TAG_VERSION" val="1.0"/>
  <p:tag name="KSO_WM_BEAUTIFY_FLAG" val="#wm#"/>
  <p:tag name="KSO_WM_TEMPLATE_CATEGORY" val="diagram"/>
  <p:tag name="KSO_WM_TEMPLATE_INDEX" val="20201379"/>
  <p:tag name="KSO_WM_SLIDE_LAYOUT" val="a_b_m"/>
  <p:tag name="KSO_WM_SLIDE_LAYOUT_CNT" val="1_1_1"/>
</p:tagLst>
</file>

<file path=ppt/tags/tag171.xml><?xml version="1.0" encoding="utf-8"?>
<p:tagLst xmlns:p="http://schemas.openxmlformats.org/presentationml/2006/main">
  <p:tag name="KSO_WM_SLIDE_ID" val="diagram20201379_1"/>
  <p:tag name="KSO_WM_TEMPLATE_SUBCATEGORY" val="0"/>
  <p:tag name="KSO_WM_SLIDE_TYPE" val="text"/>
  <p:tag name="KSO_WM_SLIDE_SUBTYPE" val="diag"/>
  <p:tag name="KSO_WM_SLIDE_ITEM_CNT" val="4"/>
  <p:tag name="KSO_WM_SLIDE_INDEX" val="1"/>
  <p:tag name="KSO_WM_SLIDE_SIZE" val="836.236*301.761"/>
  <p:tag name="KSO_WM_SLIDE_POSITION" val="62.4821*199.679"/>
  <p:tag name="KSO_WM_DIAGRAM_GROUP_CODE" val="m1-1"/>
  <p:tag name="KSO_WM_SLIDE_DIAGTYPE" val="m"/>
  <p:tag name="KSO_WM_TAG_VERSION" val="1.0"/>
  <p:tag name="KSO_WM_BEAUTIFY_FLAG" val="#wm#"/>
  <p:tag name="KSO_WM_TEMPLATE_CATEGORY" val="diagram"/>
  <p:tag name="KSO_WM_TEMPLATE_INDEX" val="20201379"/>
  <p:tag name="KSO_WM_SLIDE_LAYOUT" val="a_b_m"/>
  <p:tag name="KSO_WM_SLIDE_LAYOUT_CNT" val="1_1_1"/>
</p:tagLst>
</file>

<file path=ppt/tags/tag172.xml><?xml version="1.0" encoding="utf-8"?>
<p:tagLst xmlns:p="http://schemas.openxmlformats.org/presentationml/2006/main">
  <p:tag name="KSO_WM_SLIDE_MODEL_TYPE" val="timeline"/>
</p:tagLst>
</file>

<file path=ppt/tags/tag173.xml><?xml version="1.0" encoding="utf-8"?>
<p:tagLst xmlns:p="http://schemas.openxmlformats.org/presentationml/2006/main">
  <p:tag name="KSO_WM_SLIDE_MODEL_TYPE" val="timeline"/>
</p:tagLst>
</file>

<file path=ppt/tags/tag174.xml><?xml version="1.0" encoding="utf-8"?>
<p:tagLst xmlns:p="http://schemas.openxmlformats.org/presentationml/2006/main">
  <p:tag name="KSO_WM_SLIDE_MODEL_TYPE" val="timeline"/>
</p:tagLst>
</file>

<file path=ppt/tags/tag175.xml><?xml version="1.0" encoding="utf-8"?>
<p:tagLst xmlns:p="http://schemas.openxmlformats.org/presentationml/2006/main">
  <p:tag name="KSO_WM_SLIDE_MODEL_TYPE" val="timeline"/>
</p:tagLst>
</file>

<file path=ppt/tags/tag176.xml><?xml version="1.0" encoding="utf-8"?>
<p:tagLst xmlns:p="http://schemas.openxmlformats.org/presentationml/2006/main">
  <p:tag name="KSO_WM_SLIDE_MODEL_TYPE" val="timeline"/>
</p:tagLst>
</file>

<file path=ppt/tags/tag177.xml><?xml version="1.0" encoding="utf-8"?>
<p:tagLst xmlns:p="http://schemas.openxmlformats.org/presentationml/2006/main">
  <p:tag name="KSO_WM_SLIDE_MODEL_TYPE" val="timeline"/>
</p:tagLst>
</file>

<file path=ppt/tags/tag178.xml><?xml version="1.0" encoding="utf-8"?>
<p:tagLst xmlns:p="http://schemas.openxmlformats.org/presentationml/2006/main">
  <p:tag name="KSO_WM_SLIDE_MODEL_TYPE" val="timeline"/>
</p:tagLst>
</file>

<file path=ppt/tags/tag179.xml><?xml version="1.0" encoding="utf-8"?>
<p:tagLst xmlns:p="http://schemas.openxmlformats.org/presentationml/2006/main">
  <p:tag name="KSO_WM_SLIDE_MODEL_TYPE" val="timeline"/>
</p:tagLst>
</file>

<file path=ppt/tags/tag18.xml><?xml version="1.0" encoding="utf-8"?>
<p:tagLst xmlns:p="http://schemas.openxmlformats.org/presentationml/2006/main">
  <p:tag name="KSO_WM_TAG_VERSION" val="1.0"/>
  <p:tag name="KSO_WM_BEAUTIFY_FLAG" val="#wm#"/>
  <p:tag name="KSO_WM_UNIT_TYPE" val="l_i"/>
  <p:tag name="KSO_WM_UNIT_INDEX" val="1_3"/>
  <p:tag name="KSO_WM_UNIT_LAYERLEVEL" val="1_1"/>
  <p:tag name="KSO_WM_TEMPLATE_CATEGORY" val="diagram"/>
  <p:tag name="KSO_WM_TEMPLATE_INDEX" val="20168442"/>
  <p:tag name="KSO_WM_DIAGRAM_GROUP_CODE" val="l1-1"/>
  <p:tag name="KSO_WM_UNIT_ID" val="diagram20168442_3*l_i*1_3"/>
  <p:tag name="KSO_WM_UNIT_FILL_FORE_SCHEMECOLOR_INDEX" val="14"/>
  <p:tag name="KSO_WM_UNIT_FILL_TYPE" val="1"/>
  <p:tag name="KSO_WM_UNIT_TEXT_FILL_FORE_SCHEMECOLOR_INDEX" val="2"/>
  <p:tag name="KSO_WM_UNIT_TEXT_FILL_TYPE" val="1"/>
</p:tagLst>
</file>

<file path=ppt/tags/tag180.xml><?xml version="1.0" encoding="utf-8"?>
<p:tagLst xmlns:p="http://schemas.openxmlformats.org/presentationml/2006/main">
  <p:tag name="KSO_WM_UNIT_PLACING_PICTURE_USER_VIEWPORT" val="{&quot;height&quot;:10371,&quot;width&quot;:8239}"/>
</p:tagLst>
</file>

<file path=ppt/tags/tag182.xml><?xml version="1.0" encoding="utf-8"?>
<p:tagLst xmlns:p="http://schemas.openxmlformats.org/presentationml/2006/main">
  <p:tag name="COMMONDATA" val="eyJoZGlkIjoiZDM3NDU0MWUxNzFlZDhiNjZmZmFjYzQ4NDQ2ZjdiMzUifQ=="/>
</p:tagLst>
</file>

<file path=ppt/tags/tag19.xml><?xml version="1.0" encoding="utf-8"?>
<p:tagLst xmlns:p="http://schemas.openxmlformats.org/presentationml/2006/main">
  <p:tag name="KSO_WM_TAG_VERSION" val="1.0"/>
  <p:tag name="KSO_WM_BEAUTIFY_FLAG" val="#wm#"/>
  <p:tag name="KSO_WM_UNIT_TYPE" val="l_i"/>
  <p:tag name="KSO_WM_UNIT_INDEX" val="1_4"/>
  <p:tag name="KSO_WM_UNIT_LAYERLEVEL" val="1_1"/>
  <p:tag name="KSO_WM_TEMPLATE_CATEGORY" val="diagram"/>
  <p:tag name="KSO_WM_TEMPLATE_INDEX" val="20168442"/>
  <p:tag name="KSO_WM_DIAGRAM_GROUP_CODE" val="l1-1"/>
  <p:tag name="KSO_WM_UNIT_ID" val="diagram20168442_3*l_i*1_4"/>
  <p:tag name="KSO_WM_UNIT_FILL_FORE_SCHEMECOLOR_INDEX" val="14"/>
  <p:tag name="KSO_WM_UNIT_FILL_TYPE" val="1"/>
  <p:tag name="KSO_WM_UNIT_TEXT_FILL_FORE_SCHEMECOLOR_INDEX" val="2"/>
  <p:tag name="KSO_WM_UNIT_TEXT_FILL_TYPE" val="1"/>
</p:tagLst>
</file>

<file path=ppt/tags/tag2.xml><?xml version="1.0" encoding="utf-8"?>
<p:tagLst xmlns:p="http://schemas.openxmlformats.org/presentationml/2006/main">
  <p:tag name="KSO_WM_TAG_VERSION" val="1.0"/>
  <p:tag name="KSO_WM_BEAUTIFY_FLAG" val="#wm#"/>
  <p:tag name="KSO_WM_UNIT_TYPE" val="i"/>
  <p:tag name="KSO_WM_UNIT_ID" val="diagram160537_4*i*1"/>
  <p:tag name="KSO_WM_TEMPLATE_CATEGORY" val="diagram"/>
  <p:tag name="KSO_WM_TEMPLATE_INDEX" val="160537"/>
  <p:tag name="KSO_WM_UNIT_INDEX" val="1"/>
</p:tagLst>
</file>

<file path=ppt/tags/tag20.xml><?xml version="1.0" encoding="utf-8"?>
<p:tagLst xmlns:p="http://schemas.openxmlformats.org/presentationml/2006/main">
  <p:tag name="KSO_WM_TAG_VERSION" val="1.0"/>
  <p:tag name="KSO_WM_BEAUTIFY_FLAG" val="#wm#"/>
  <p:tag name="KSO_WM_UNIT_TYPE" val="l_i"/>
  <p:tag name="KSO_WM_UNIT_INDEX" val="1_5"/>
  <p:tag name="KSO_WM_UNIT_LAYERLEVEL" val="1_1"/>
  <p:tag name="KSO_WM_TEMPLATE_CATEGORY" val="diagram"/>
  <p:tag name="KSO_WM_TEMPLATE_INDEX" val="20168442"/>
  <p:tag name="KSO_WM_DIAGRAM_GROUP_CODE" val="l1-1"/>
  <p:tag name="KSO_WM_UNIT_ID" val="diagram20168442_3*l_i*1_5"/>
  <p:tag name="KSO_WM_UNIT_FILL_FORE_SCHEMECOLOR_INDEX" val="14"/>
  <p:tag name="KSO_WM_UNIT_FILL_TYPE" val="1"/>
  <p:tag name="KSO_WM_UNIT_TEXT_FILL_FORE_SCHEMECOLOR_INDEX" val="2"/>
  <p:tag name="KSO_WM_UNIT_TEXT_FILL_TYPE" val="1"/>
</p:tagLst>
</file>

<file path=ppt/tags/tag21.xml><?xml version="1.0" encoding="utf-8"?>
<p:tagLst xmlns:p="http://schemas.openxmlformats.org/presentationml/2006/main">
  <p:tag name="KSO_WM_TAG_VERSION" val="1.0"/>
  <p:tag name="KSO_WM_BEAUTIFY_FLAG" val="#wm#"/>
  <p:tag name="KSO_WM_UNIT_TYPE" val="l_i"/>
  <p:tag name="KSO_WM_UNIT_INDEX" val="1_6"/>
  <p:tag name="KSO_WM_UNIT_LAYERLEVEL" val="1_1"/>
  <p:tag name="KSO_WM_TEMPLATE_CATEGORY" val="diagram"/>
  <p:tag name="KSO_WM_TEMPLATE_INDEX" val="20168442"/>
  <p:tag name="KSO_WM_DIAGRAM_GROUP_CODE" val="l1-1"/>
  <p:tag name="KSO_WM_UNIT_ID" val="diagram20168442_3*l_i*1_6"/>
  <p:tag name="KSO_WM_UNIT_FILL_FORE_SCHEMECOLOR_INDEX" val="14"/>
  <p:tag name="KSO_WM_UNIT_FILL_TYPE" val="1"/>
  <p:tag name="KSO_WM_UNIT_TEXT_FILL_FORE_SCHEMECOLOR_INDEX" val="2"/>
  <p:tag name="KSO_WM_UNIT_TEXT_FILL_TYPE" val="1"/>
</p:tagLst>
</file>

<file path=ppt/tags/tag22.xml><?xml version="1.0" encoding="utf-8"?>
<p:tagLst xmlns:p="http://schemas.openxmlformats.org/presentationml/2006/main">
  <p:tag name="KSO_WM_TAG_VERSION" val="1.0"/>
  <p:tag name="KSO_WM_BEAUTIFY_FLAG" val="#wm#"/>
  <p:tag name="KSO_WM_UNIT_TYPE" val="l_i"/>
  <p:tag name="KSO_WM_UNIT_INDEX" val="1_7"/>
  <p:tag name="KSO_WM_UNIT_LAYERLEVEL" val="1_1"/>
  <p:tag name="KSO_WM_TEMPLATE_CATEGORY" val="diagram"/>
  <p:tag name="KSO_WM_TEMPLATE_INDEX" val="20168442"/>
  <p:tag name="KSO_WM_DIAGRAM_GROUP_CODE" val="l1-1"/>
  <p:tag name="KSO_WM_UNIT_ID" val="diagram20168442_3*l_i*1_7"/>
  <p:tag name="KSO_WM_UNIT_FILL_FORE_SCHEMECOLOR_INDEX" val="14"/>
  <p:tag name="KSO_WM_UNIT_FILL_TYPE" val="1"/>
  <p:tag name="KSO_WM_UNIT_TEXT_FILL_FORE_SCHEMECOLOR_INDEX" val="2"/>
  <p:tag name="KSO_WM_UNIT_TEXT_FILL_TYPE" val="1"/>
</p:tagLst>
</file>

<file path=ppt/tags/tag23.xml><?xml version="1.0" encoding="utf-8"?>
<p:tagLst xmlns:p="http://schemas.openxmlformats.org/presentationml/2006/main">
  <p:tag name="KSO_WM_TAG_VERSION" val="1.0"/>
  <p:tag name="KSO_WM_BEAUTIFY_FLAG" val="#wm#"/>
  <p:tag name="KSO_WM_UNIT_TYPE" val="l_i"/>
  <p:tag name="KSO_WM_UNIT_INDEX" val="1_8"/>
  <p:tag name="KSO_WM_UNIT_LAYERLEVEL" val="1_1"/>
  <p:tag name="KSO_WM_TEMPLATE_CATEGORY" val="diagram"/>
  <p:tag name="KSO_WM_TEMPLATE_INDEX" val="20168442"/>
  <p:tag name="KSO_WM_DIAGRAM_GROUP_CODE" val="l1-1"/>
  <p:tag name="KSO_WM_UNIT_ID" val="diagram20168442_3*l_i*1_8"/>
  <p:tag name="KSO_WM_UNIT_FILL_FORE_SCHEMECOLOR_INDEX" val="14"/>
  <p:tag name="KSO_WM_UNIT_FILL_TYPE" val="1"/>
  <p:tag name="KSO_WM_UNIT_TEXT_FILL_FORE_SCHEMECOLOR_INDEX" val="2"/>
  <p:tag name="KSO_WM_UNIT_TEXT_FILL_TYPE" val="1"/>
</p:tagLst>
</file>

<file path=ppt/tags/tag24.xml><?xml version="1.0" encoding="utf-8"?>
<p:tagLst xmlns:p="http://schemas.openxmlformats.org/presentationml/2006/main">
  <p:tag name="KSO_WM_TAG_VERSION" val="1.0"/>
  <p:tag name="KSO_WM_BEAUTIFY_FLAG" val="#wm#"/>
  <p:tag name="KSO_WM_UNIT_TYPE" val="l_i"/>
  <p:tag name="KSO_WM_UNIT_INDEX" val="1_9"/>
  <p:tag name="KSO_WM_UNIT_LAYERLEVEL" val="1_1"/>
  <p:tag name="KSO_WM_TEMPLATE_CATEGORY" val="diagram"/>
  <p:tag name="KSO_WM_TEMPLATE_INDEX" val="20168442"/>
  <p:tag name="KSO_WM_DIAGRAM_GROUP_CODE" val="l1-1"/>
  <p:tag name="KSO_WM_UNIT_ID" val="diagram20168442_3*l_i*1_9"/>
  <p:tag name="KSO_WM_UNIT_FILL_FORE_SCHEMECOLOR_INDEX" val="14"/>
  <p:tag name="KSO_WM_UNIT_FILL_TYPE" val="1"/>
  <p:tag name="KSO_WM_UNIT_TEXT_FILL_FORE_SCHEMECOLOR_INDEX" val="2"/>
  <p:tag name="KSO_WM_UNIT_TEXT_FILL_TYPE" val="1"/>
</p:tagLst>
</file>

<file path=ppt/tags/tag25.xml><?xml version="1.0" encoding="utf-8"?>
<p:tagLst xmlns:p="http://schemas.openxmlformats.org/presentationml/2006/main">
  <p:tag name="KSO_WM_TAG_VERSION" val="1.0"/>
  <p:tag name="KSO_WM_BEAUTIFY_FLAG" val="#wm#"/>
  <p:tag name="KSO_WM_UNIT_TYPE" val="l_i"/>
  <p:tag name="KSO_WM_UNIT_INDEX" val="1_10"/>
  <p:tag name="KSO_WM_UNIT_LAYERLEVEL" val="1_1"/>
  <p:tag name="KSO_WM_TEMPLATE_CATEGORY" val="diagram"/>
  <p:tag name="KSO_WM_TEMPLATE_INDEX" val="20168442"/>
  <p:tag name="KSO_WM_DIAGRAM_GROUP_CODE" val="l1-1"/>
  <p:tag name="KSO_WM_UNIT_ID" val="diagram20168442_3*l_i*1_10"/>
  <p:tag name="KSO_WM_UNIT_FILL_FORE_SCHEMECOLOR_INDEX" val="14"/>
  <p:tag name="KSO_WM_UNIT_FILL_TYPE" val="1"/>
  <p:tag name="KSO_WM_UNIT_TEXT_FILL_FORE_SCHEMECOLOR_INDEX" val="2"/>
  <p:tag name="KSO_WM_UNIT_TEXT_FILL_TYPE" val="1"/>
</p:tagLst>
</file>

<file path=ppt/tags/tag26.xml><?xml version="1.0" encoding="utf-8"?>
<p:tagLst xmlns:p="http://schemas.openxmlformats.org/presentationml/2006/main">
  <p:tag name="KSO_WM_TAG_VERSION" val="1.0"/>
  <p:tag name="KSO_WM_BEAUTIFY_FLAG" val="#wm#"/>
  <p:tag name="KSO_WM_UNIT_TYPE" val="l_i"/>
  <p:tag name="KSO_WM_UNIT_INDEX" val="1_11"/>
  <p:tag name="KSO_WM_UNIT_LAYERLEVEL" val="1_1"/>
  <p:tag name="KSO_WM_TEMPLATE_CATEGORY" val="diagram"/>
  <p:tag name="KSO_WM_TEMPLATE_INDEX" val="20168442"/>
  <p:tag name="KSO_WM_DIAGRAM_GROUP_CODE" val="l1-1"/>
  <p:tag name="KSO_WM_UNIT_ID" val="diagram20168442_3*l_i*1_11"/>
  <p:tag name="KSO_WM_UNIT_FILL_FORE_SCHEMECOLOR_INDEX" val="14"/>
  <p:tag name="KSO_WM_UNIT_FILL_TYPE" val="1"/>
</p:tagLst>
</file>

<file path=ppt/tags/tag27.xml><?xml version="1.0" encoding="utf-8"?>
<p:tagLst xmlns:p="http://schemas.openxmlformats.org/presentationml/2006/main">
  <p:tag name="KSO_WM_TAG_VERSION" val="1.0"/>
  <p:tag name="KSO_WM_BEAUTIFY_FLAG" val="#wm#"/>
  <p:tag name="KSO_WM_UNIT_TYPE" val="l_i"/>
  <p:tag name="KSO_WM_UNIT_INDEX" val="1_12"/>
  <p:tag name="KSO_WM_UNIT_LAYERLEVEL" val="1_1"/>
  <p:tag name="KSO_WM_TEMPLATE_CATEGORY" val="diagram"/>
  <p:tag name="KSO_WM_TEMPLATE_INDEX" val="20168442"/>
  <p:tag name="KSO_WM_DIAGRAM_GROUP_CODE" val="l1-1"/>
  <p:tag name="KSO_WM_UNIT_ID" val="diagram20168442_3*l_i*1_12"/>
  <p:tag name="KSO_WM_UNIT_FILL_FORE_SCHEMECOLOR_INDEX" val="14"/>
  <p:tag name="KSO_WM_UNIT_FILL_TYPE" val="1"/>
</p:tagLst>
</file>

<file path=ppt/tags/tag28.xml><?xml version="1.0" encoding="utf-8"?>
<p:tagLst xmlns:p="http://schemas.openxmlformats.org/presentationml/2006/main">
  <p:tag name="KSO_WM_SLIDE_ID" val="diagram20201379_1"/>
  <p:tag name="KSO_WM_TEMPLATE_SUBCATEGORY" val="0"/>
  <p:tag name="KSO_WM_SLIDE_TYPE" val="text"/>
  <p:tag name="KSO_WM_SLIDE_SUBTYPE" val="diag"/>
  <p:tag name="KSO_WM_SLIDE_ITEM_CNT" val="4"/>
  <p:tag name="KSO_WM_SLIDE_INDEX" val="1"/>
  <p:tag name="KSO_WM_SLIDE_SIZE" val="836.236*301.761"/>
  <p:tag name="KSO_WM_SLIDE_POSITION" val="62.4821*199.679"/>
  <p:tag name="KSO_WM_DIAGRAM_GROUP_CODE" val="m1-1"/>
  <p:tag name="KSO_WM_SLIDE_DIAGTYPE" val="m"/>
  <p:tag name="KSO_WM_TAG_VERSION" val="1.0"/>
  <p:tag name="KSO_WM_BEAUTIFY_FLAG" val="#wm#"/>
  <p:tag name="KSO_WM_TEMPLATE_CATEGORY" val="diagram"/>
  <p:tag name="KSO_WM_TEMPLATE_INDEX" val="20201379"/>
  <p:tag name="KSO_WM_SLIDE_LAYOUT" val="a_b_m"/>
  <p:tag name="KSO_WM_SLIDE_LAYOUT_CNT" val="1_1_1"/>
</p:tagLst>
</file>

<file path=ppt/tags/tag29.xml><?xml version="1.0" encoding="utf-8"?>
<p:tagLst xmlns:p="http://schemas.openxmlformats.org/presentationml/2006/main">
  <p:tag name="KSO_WM_SLIDE_ID" val="diagram20201379_1"/>
  <p:tag name="KSO_WM_TEMPLATE_SUBCATEGORY" val="0"/>
  <p:tag name="KSO_WM_SLIDE_TYPE" val="text"/>
  <p:tag name="KSO_WM_SLIDE_SUBTYPE" val="diag"/>
  <p:tag name="KSO_WM_SLIDE_ITEM_CNT" val="4"/>
  <p:tag name="KSO_WM_SLIDE_INDEX" val="1"/>
  <p:tag name="KSO_WM_SLIDE_SIZE" val="836.236*301.761"/>
  <p:tag name="KSO_WM_SLIDE_POSITION" val="62.4821*199.679"/>
  <p:tag name="KSO_WM_DIAGRAM_GROUP_CODE" val="m1-1"/>
  <p:tag name="KSO_WM_SLIDE_DIAGTYPE" val="m"/>
  <p:tag name="KSO_WM_TAG_VERSION" val="1.0"/>
  <p:tag name="KSO_WM_BEAUTIFY_FLAG" val="#wm#"/>
  <p:tag name="KSO_WM_TEMPLATE_CATEGORY" val="diagram"/>
  <p:tag name="KSO_WM_TEMPLATE_INDEX" val="20201379"/>
  <p:tag name="KSO_WM_SLIDE_LAYOUT" val="a_b_m"/>
  <p:tag name="KSO_WM_SLIDE_LAYOUT_CNT" val="1_1_1"/>
</p:tagLst>
</file>

<file path=ppt/tags/tag3.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1"/>
  <p:tag name="KSO_WM_UNIT_ID" val="259*m_i*1_1"/>
  <p:tag name="KSO_WM_UNIT_CLEAR" val="1"/>
  <p:tag name="KSO_WM_UNIT_LAYERLEVEL" val="1_1"/>
  <p:tag name="KSO_WM_BEAUTIFY_FLAG" val="#wm#"/>
  <p:tag name="KSO_WM_UNIT_FILL_FORE_SCHEMECOLOR_INDEX" val="5"/>
  <p:tag name="KSO_WM_UNIT_FILL_TYPE" val="1"/>
  <p:tag name="KSO_WM_UNIT_TEXT_FILL_FORE_SCHEMECOLOR_INDEX" val="13"/>
  <p:tag name="KSO_WM_UNIT_TEXT_FILL_TYPE" val="1"/>
</p:tagLst>
</file>

<file path=ppt/tags/tag3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ID" val="diagram20198924_2*l_h_a*1_1_1"/>
  <p:tag name="KSO_WM_TEMPLATE_CATEGORY" val="diagram"/>
  <p:tag name="KSO_WM_TEMPLATE_INDEX" val="20198924"/>
  <p:tag name="KSO_WM_UNIT_LAYERLEVEL" val="1_1_1"/>
  <p:tag name="KSO_WM_TAG_VERSION" val="1.0"/>
  <p:tag name="KSO_WM_UNIT_PRESET_TEXT" val="添加标题"/>
  <p:tag name="KSO_WM_UNIT_TEXT_FILL_FORE_SCHEMECOLOR_INDEX" val="13"/>
  <p:tag name="KSO_WM_UNIT_TEXT_FILL_TYPE" val="1"/>
  <p:tag name="KSO_WM_UNIT_USESOURCEFORMAT_APPLY" val="1"/>
</p:tagLst>
</file>

<file path=ppt/tags/tag3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ID" val="diagram20198924_2*l_h_f*1_1_1"/>
  <p:tag name="KSO_WM_TEMPLATE_CATEGORY" val="diagram"/>
  <p:tag name="KSO_WM_TEMPLATE_INDEX" val="20198924"/>
  <p:tag name="KSO_WM_UNIT_LAYERLEVEL" val="1_1_1"/>
  <p:tag name="KSO_WM_TAG_VERSION" val="1.0"/>
  <p:tag name="KSO_WM_UNIT_PRESET_TEXT" val="单击此处添加文本具体内容，简明扼要的阐述您的观点。"/>
  <p:tag name="KSO_WM_UNIT_TEXT_FILL_FORE_SCHEMECOLOR_INDEX" val="14"/>
  <p:tag name="KSO_WM_UNIT_TEXT_FILL_TYPE" val="1"/>
  <p:tag name="KSO_WM_UNIT_USESOURCEFORMAT_APPLY" val="1"/>
</p:tagLst>
</file>

<file path=ppt/tags/tag3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ID" val="diagram20198924_2*l_h_a*1_2_1"/>
  <p:tag name="KSO_WM_TEMPLATE_CATEGORY" val="diagram"/>
  <p:tag name="KSO_WM_TEMPLATE_INDEX" val="20198924"/>
  <p:tag name="KSO_WM_UNIT_LAYERLEVEL" val="1_1_1"/>
  <p:tag name="KSO_WM_TAG_VERSION" val="1.0"/>
  <p:tag name="KSO_WM_UNIT_PRESET_TEXT" val="添加标题"/>
  <p:tag name="KSO_WM_UNIT_TEXT_FILL_FORE_SCHEMECOLOR_INDEX" val="13"/>
  <p:tag name="KSO_WM_UNIT_TEXT_FILL_TYPE" val="1"/>
  <p:tag name="KSO_WM_UNIT_USESOURCEFORMAT_APPLY" val="1"/>
</p:tagLst>
</file>

<file path=ppt/tags/tag3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ID" val="diagram20198924_2*l_h_f*1_2_1"/>
  <p:tag name="KSO_WM_TEMPLATE_CATEGORY" val="diagram"/>
  <p:tag name="KSO_WM_TEMPLATE_INDEX" val="20198924"/>
  <p:tag name="KSO_WM_UNIT_LAYERLEVEL" val="1_1_1"/>
  <p:tag name="KSO_WM_TAG_VERSION" val="1.0"/>
  <p:tag name="KSO_WM_UNIT_PRESET_TEXT" val="单击此处添加文本具体内容，简明扼要的阐述您的观点。"/>
  <p:tag name="KSO_WM_UNIT_TEXT_FILL_FORE_SCHEMECOLOR_INDEX" val="14"/>
  <p:tag name="KSO_WM_UNIT_TEXT_FILL_TYPE" val="1"/>
  <p:tag name="KSO_WM_UNIT_USESOURCEFORMAT_APPLY" val="1"/>
</p:tagLst>
</file>

<file path=ppt/tags/tag3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ID" val="diagram20198924_2*l_h_a*1_3_1"/>
  <p:tag name="KSO_WM_TEMPLATE_CATEGORY" val="diagram"/>
  <p:tag name="KSO_WM_TEMPLATE_INDEX" val="20198924"/>
  <p:tag name="KSO_WM_UNIT_LAYERLEVEL" val="1_1_1"/>
  <p:tag name="KSO_WM_TAG_VERSION" val="1.0"/>
  <p:tag name="KSO_WM_UNIT_PRESET_TEXT" val="添加标题"/>
  <p:tag name="KSO_WM_UNIT_TEXT_FILL_FORE_SCHEMECOLOR_INDEX" val="13"/>
  <p:tag name="KSO_WM_UNIT_TEXT_FILL_TYPE" val="1"/>
  <p:tag name="KSO_WM_UNIT_USESOURCEFORMAT_APPLY" val="1"/>
</p:tagLst>
</file>

<file path=ppt/tags/tag3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ID" val="diagram20198924_2*l_h_f*1_3_1"/>
  <p:tag name="KSO_WM_TEMPLATE_CATEGORY" val="diagram"/>
  <p:tag name="KSO_WM_TEMPLATE_INDEX" val="20198924"/>
  <p:tag name="KSO_WM_UNIT_LAYERLEVEL" val="1_1_1"/>
  <p:tag name="KSO_WM_TAG_VERSION" val="1.0"/>
  <p:tag name="KSO_WM_UNIT_PRESET_TEXT" val="单击此处添加文本具体内容，简明扼要的阐述您的观点。"/>
  <p:tag name="KSO_WM_UNIT_TEXT_FILL_FORE_SCHEMECOLOR_INDEX" val="14"/>
  <p:tag name="KSO_WM_UNIT_TEXT_FILL_TYPE" val="1"/>
  <p:tag name="KSO_WM_UNIT_USESOURCEFORMAT_APPLY"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924_2*l_h_i*1_1_1"/>
  <p:tag name="KSO_WM_TEMPLATE_CATEGORY" val="diagram"/>
  <p:tag name="KSO_WM_TEMPLATE_INDEX" val="20198924"/>
  <p:tag name="KSO_WM_UNIT_LAYERLEVEL" val="1_1_1"/>
  <p:tag name="KSO_WM_TAG_VERSION" val="1.0"/>
  <p:tag name="KSO_WM_UNIT_FILL_FORE_SCHEMECOLOR_INDEX" val="5"/>
  <p:tag name="KSO_WM_UNIT_FILL_TYPE" val="1"/>
  <p:tag name="KSO_WM_UNIT_TEXT_FILL_FORE_SCHEMECOLOR_INDEX" val="13"/>
  <p:tag name="KSO_WM_UNIT_TEXT_FILL_TYPE" val="1"/>
  <p:tag name="KSO_WM_UNIT_USESOURCEFORMAT_APPLY"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924_2*l_h_i*1_1_2"/>
  <p:tag name="KSO_WM_TEMPLATE_CATEGORY" val="diagram"/>
  <p:tag name="KSO_WM_TEMPLATE_INDEX" val="20198924"/>
  <p:tag name="KSO_WM_UNIT_LAYERLEVEL" val="1_1_1"/>
  <p:tag name="KSO_WM_TAG_VERSION" val="1.0"/>
  <p:tag name="KSO_WM_UNIT_FILL_FORE_SCHEMECOLOR_INDEX" val="5"/>
  <p:tag name="KSO_WM_UNIT_FILL_TYPE" val="1"/>
  <p:tag name="KSO_WM_UNIT_TEXT_FILL_FORE_SCHEMECOLOR_INDEX" val="13"/>
  <p:tag name="KSO_WM_UNIT_TEXT_FILL_TYPE" val="1"/>
  <p:tag name="KSO_WM_UNIT_USESOURCEFORMAT_APPLY"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924_2*l_h_i*1_2_1"/>
  <p:tag name="KSO_WM_TEMPLATE_CATEGORY" val="diagram"/>
  <p:tag name="KSO_WM_TEMPLATE_INDEX" val="20198924"/>
  <p:tag name="KSO_WM_UNIT_LAYERLEVEL" val="1_1_1"/>
  <p:tag name="KSO_WM_TAG_VERSION" val="1.0"/>
  <p:tag name="KSO_WM_UNIT_FILL_FORE_SCHEMECOLOR_INDEX" val="6"/>
  <p:tag name="KSO_WM_UNIT_FILL_TYPE" val="1"/>
  <p:tag name="KSO_WM_UNIT_TEXT_FILL_FORE_SCHEMECOLOR_INDEX" val="13"/>
  <p:tag name="KSO_WM_UNIT_TEXT_FILL_TYPE" val="1"/>
  <p:tag name="KSO_WM_UNIT_USESOURCEFORMAT_APPLY"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924_2*l_h_i*1_2_2"/>
  <p:tag name="KSO_WM_TEMPLATE_CATEGORY" val="diagram"/>
  <p:tag name="KSO_WM_TEMPLATE_INDEX" val="20198924"/>
  <p:tag name="KSO_WM_UNIT_LAYERLEVEL" val="1_1_1"/>
  <p:tag name="KSO_WM_TAG_VERSION" val="1.0"/>
  <p:tag name="KSO_WM_UNIT_FILL_FORE_SCHEMECOLOR_INDEX" val="6"/>
  <p:tag name="KSO_WM_UNIT_FILL_TYPE" val="1"/>
  <p:tag name="KSO_WM_UNIT_TEXT_FILL_FORE_SCHEMECOLOR_INDEX" val="13"/>
  <p:tag name="KSO_WM_UNIT_TEXT_FILL_TYPE" val="1"/>
  <p:tag name="KSO_WM_UNIT_USESOURCEFORMAT_APPLY" val="1"/>
</p:tagLst>
</file>

<file path=ppt/tags/tag4.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1_1"/>
  <p:tag name="KSO_WM_UNIT_ID" val="259*m_h_f*1_1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5"/>
  <p:tag name="KSO_WM_UNIT_FILL_TYPE" val="1"/>
  <p:tag name="KSO_WM_UNIT_TEXT_FILL_FORE_SCHEMECOLOR_INDEX" val="14"/>
  <p:tag name="KSO_WM_UNIT_TEXT_FILL_TYPE"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924_2*l_h_i*1_3_1"/>
  <p:tag name="KSO_WM_TEMPLATE_CATEGORY" val="diagram"/>
  <p:tag name="KSO_WM_TEMPLATE_INDEX" val="20198924"/>
  <p:tag name="KSO_WM_UNIT_LAYERLEVEL" val="1_1_1"/>
  <p:tag name="KSO_WM_TAG_VERSION" val="1.0"/>
  <p:tag name="KSO_WM_UNIT_FILL_FORE_SCHEMECOLOR_INDEX" val="7"/>
  <p:tag name="KSO_WM_UNIT_FILL_TYPE" val="1"/>
  <p:tag name="KSO_WM_UNIT_TEXT_FILL_FORE_SCHEMECOLOR_INDEX" val="13"/>
  <p:tag name="KSO_WM_UNIT_TEXT_FILL_TYPE" val="1"/>
  <p:tag name="KSO_WM_UNIT_USESOURCEFORMAT_APPLY"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98924_2*l_h_i*1_3_2"/>
  <p:tag name="KSO_WM_TEMPLATE_CATEGORY" val="diagram"/>
  <p:tag name="KSO_WM_TEMPLATE_INDEX" val="20198924"/>
  <p:tag name="KSO_WM_UNIT_LAYERLEVEL" val="1_1_1"/>
  <p:tag name="KSO_WM_TAG_VERSION" val="1.0"/>
  <p:tag name="KSO_WM_UNIT_FILL_FORE_SCHEMECOLOR_INDEX" val="7"/>
  <p:tag name="KSO_WM_UNIT_FILL_TYPE" val="1"/>
  <p:tag name="KSO_WM_UNIT_TEXT_FILL_FORE_SCHEMECOLOR_INDEX" val="13"/>
  <p:tag name="KSO_WM_UNIT_TEXT_FILL_TYPE" val="1"/>
  <p:tag name="KSO_WM_UNIT_USESOURCEFORMAT_APPLY" val="1"/>
</p:tagLst>
</file>

<file path=ppt/tags/tag42.xml><?xml version="1.0" encoding="utf-8"?>
<p:tagLst xmlns:p="http://schemas.openxmlformats.org/presentationml/2006/main">
  <p:tag name="KSO_WM_SLIDE_ID" val="diagram20198924_2"/>
  <p:tag name="KSO_WM_TEMPLATE_SUBCATEGORY" val="22"/>
  <p:tag name="KSO_WM_TEMPLATE_MASTER_TYPE" val="0"/>
  <p:tag name="KSO_WM_TEMPLATE_COLOR_TYPE" val="1"/>
  <p:tag name="KSO_WM_SLIDE_TYPE" val="text"/>
  <p:tag name="KSO_WM_SLIDE_SUBTYPE" val="diag"/>
  <p:tag name="KSO_WM_SLIDE_ITEM_CNT" val="3"/>
  <p:tag name="KSO_WM_SLIDE_INDEX" val="2"/>
  <p:tag name="KSO_WM_SLIDE_SIZE" val="751.669*205.808"/>
  <p:tag name="KSO_WM_SLIDE_POSITION" val="104.166*167.096"/>
  <p:tag name="KSO_WM_DIAGRAM_GROUP_CODE" val="l1-1"/>
  <p:tag name="KSO_WM_SLIDE_DIAGTYPE" val="l"/>
  <p:tag name="KSO_WM_TAG_VERSION" val="1.0"/>
  <p:tag name="KSO_WM_BEAUTIFY_FLAG" val="#wm#"/>
  <p:tag name="KSO_WM_TEMPLATE_CATEGORY" val="diagram"/>
  <p:tag name="KSO_WM_TEMPLATE_INDEX" val="20198924"/>
  <p:tag name="KSO_WM_SLIDE_LAYOUT" val="l"/>
  <p:tag name="KSO_WM_SLIDE_LAYOUT_CNT" val="1"/>
</p:tagLst>
</file>

<file path=ppt/tags/tag43.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44.xml><?xml version="1.0" encoding="utf-8"?>
<p:tagLst xmlns:p="http://schemas.openxmlformats.org/presentationml/2006/main">
  <p:tag name="KSO_WM_SLIDE_MODEL_TYPE" val="timeline"/>
</p:tagLst>
</file>

<file path=ppt/tags/tag45.xml><?xml version="1.0" encoding="utf-8"?>
<p:tagLst xmlns:p="http://schemas.openxmlformats.org/presentationml/2006/main">
  <p:tag name="KSO_WM_SLIDE_MODEL_TYPE" val="timeline"/>
</p:tagLst>
</file>

<file path=ppt/tags/tag46.xml><?xml version="1.0" encoding="utf-8"?>
<p:tagLst xmlns:p="http://schemas.openxmlformats.org/presentationml/2006/main">
  <p:tag name="KSO_WM_SLIDE_MODEL_TYPE" val="timeline"/>
</p:tagLst>
</file>

<file path=ppt/tags/tag47.xml><?xml version="1.0" encoding="utf-8"?>
<p:tagLst xmlns:p="http://schemas.openxmlformats.org/presentationml/2006/main">
  <p:tag name="KSO_WM_SLIDE_MODEL_TYPE" val="timeline"/>
</p:tagLst>
</file>

<file path=ppt/tags/tag48.xml><?xml version="1.0" encoding="utf-8"?>
<p:tagLst xmlns:p="http://schemas.openxmlformats.org/presentationml/2006/main">
  <p:tag name="KSO_WM_SLIDE_MODEL_TYPE" val="timeline"/>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735_3*i*1"/>
  <p:tag name="KSO_WM_TEMPLATE_CATEGORY" val="diagram"/>
  <p:tag name="KSO_WM_TEMPLATE_INDEX" val="735"/>
  <p:tag name="KSO_WM_UNIT_LAYERLEVEL" val="1"/>
  <p:tag name="KSO_WM_TAG_VERSION" val="1.0"/>
  <p:tag name="KSO_WM_BEAUTIFY_FLAG" val="#wm#"/>
</p:tagLst>
</file>

<file path=ppt/tags/tag5.xml><?xml version="1.0" encoding="utf-8"?>
<p:tagLst xmlns:p="http://schemas.openxmlformats.org/presentationml/2006/main">
  <p:tag name="KSO_WM_TAG_VERSION" val="1.0"/>
  <p:tag name="KSO_WM_BEAUTIFY_FLAG" val="#wm#"/>
  <p:tag name="KSO_WM_UNIT_TYPE" val="i"/>
  <p:tag name="KSO_WM_UNIT_ID" val="diagram160537_4*i*6"/>
  <p:tag name="KSO_WM_TEMPLATE_CATEGORY" val="diagram"/>
  <p:tag name="KSO_WM_TEMPLATE_INDEX" val="160537"/>
  <p:tag name="KSO_WM_UNIT_INDEX" val="6"/>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35_3*l_h_i*1_1_1"/>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35_3*l_h_i*1_1_2"/>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735_3*l_h_i*1_1_3"/>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735_3*l_h_i*1_1_4"/>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diagram735_3*i*2"/>
  <p:tag name="KSO_WM_TEMPLATE_CATEGORY" val="diagram"/>
  <p:tag name="KSO_WM_TEMPLATE_INDEX" val="735"/>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35_3*l_h_i*1_2_1"/>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35_3*l_h_i*1_2_2"/>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35_3*l_h_i*1_2_3"/>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735_3*l_h_i*1_2_4"/>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59.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5_3*l_h_f*1_1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6.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2"/>
  <p:tag name="KSO_WM_UNIT_ID" val="259*m_i*1_2"/>
  <p:tag name="KSO_WM_UNIT_CLEAR" val="1"/>
  <p:tag name="KSO_WM_UNIT_LAYERLEVEL" val="1_1"/>
  <p:tag name="KSO_WM_BEAUTIFY_FLAG" val="#wm#"/>
  <p:tag name="KSO_WM_UNIT_FILL_FORE_SCHEMECOLOR_INDEX" val="6"/>
  <p:tag name="KSO_WM_UNIT_FILL_TYPE" val="1"/>
  <p:tag name="KSO_WM_UNIT_TEXT_FILL_FORE_SCHEMECOLOR_INDEX" val="13"/>
  <p:tag name="KSO_WM_UNIT_TEXT_FILL_TYPE" val="1"/>
</p:tagLst>
</file>

<file path=ppt/tags/tag60.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735_3*l_h_f*1_2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61.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62.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63.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64.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65.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66.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67.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68.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69.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7.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2_1"/>
  <p:tag name="KSO_WM_UNIT_ID" val="259*m_h_f*1_2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6"/>
  <p:tag name="KSO_WM_UNIT_FILL_TYPE" val="1"/>
  <p:tag name="KSO_WM_UNIT_TEXT_FILL_FORE_SCHEMECOLOR_INDEX" val="14"/>
  <p:tag name="KSO_WM_UNIT_TEXT_FILL_TYPE" val="1"/>
</p:tagLst>
</file>

<file path=ppt/tags/tag70.xml><?xml version="1.0" encoding="utf-8"?>
<p:tagLst xmlns:p="http://schemas.openxmlformats.org/presentationml/2006/main">
  <p:tag name="KSO_WM_TAG_VERSION" val="1.0"/>
  <p:tag name="KSO_WM_BEAUTIFY_FLAG" val="#wm#"/>
  <p:tag name="KSO_WM_UNIT_TYPE" val="i"/>
  <p:tag name="KSO_WM_UNIT_ID" val="diagram160537_4*i*1"/>
  <p:tag name="KSO_WM_TEMPLATE_CATEGORY" val="diagram"/>
  <p:tag name="KSO_WM_TEMPLATE_INDEX" val="160537"/>
  <p:tag name="KSO_WM_UNIT_INDEX" val="1"/>
</p:tagLst>
</file>

<file path=ppt/tags/tag71.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1"/>
  <p:tag name="KSO_WM_UNIT_ID" val="259*m_i*1_1"/>
  <p:tag name="KSO_WM_UNIT_CLEAR" val="1"/>
  <p:tag name="KSO_WM_UNIT_LAYERLEVEL" val="1_1"/>
  <p:tag name="KSO_WM_BEAUTIFY_FLAG" val="#wm#"/>
  <p:tag name="KSO_WM_UNIT_FILL_FORE_SCHEMECOLOR_INDEX" val="5"/>
  <p:tag name="KSO_WM_UNIT_FILL_TYPE" val="1"/>
  <p:tag name="KSO_WM_UNIT_TEXT_FILL_FORE_SCHEMECOLOR_INDEX" val="13"/>
  <p:tag name="KSO_WM_UNIT_TEXT_FILL_TYPE" val="1"/>
</p:tagLst>
</file>

<file path=ppt/tags/tag72.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1_1"/>
  <p:tag name="KSO_WM_UNIT_ID" val="259*m_h_f*1_1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5"/>
  <p:tag name="KSO_WM_UNIT_FILL_TYPE" val="1"/>
  <p:tag name="KSO_WM_UNIT_TEXT_FILL_FORE_SCHEMECOLOR_INDEX" val="14"/>
  <p:tag name="KSO_WM_UNIT_TEXT_FILL_TYPE" val="1"/>
</p:tagLst>
</file>

<file path=ppt/tags/tag73.xml><?xml version="1.0" encoding="utf-8"?>
<p:tagLst xmlns:p="http://schemas.openxmlformats.org/presentationml/2006/main">
  <p:tag name="KSO_WM_TAG_VERSION" val="1.0"/>
  <p:tag name="KSO_WM_BEAUTIFY_FLAG" val="#wm#"/>
  <p:tag name="KSO_WM_UNIT_TYPE" val="i"/>
  <p:tag name="KSO_WM_UNIT_ID" val="diagram160537_4*i*6"/>
  <p:tag name="KSO_WM_TEMPLATE_CATEGORY" val="diagram"/>
  <p:tag name="KSO_WM_TEMPLATE_INDEX" val="160537"/>
  <p:tag name="KSO_WM_UNIT_INDEX" val="6"/>
</p:tagLst>
</file>

<file path=ppt/tags/tag74.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2"/>
  <p:tag name="KSO_WM_UNIT_ID" val="259*m_i*1_2"/>
  <p:tag name="KSO_WM_UNIT_CLEAR" val="1"/>
  <p:tag name="KSO_WM_UNIT_LAYERLEVEL" val="1_1"/>
  <p:tag name="KSO_WM_BEAUTIFY_FLAG" val="#wm#"/>
  <p:tag name="KSO_WM_UNIT_FILL_FORE_SCHEMECOLOR_INDEX" val="6"/>
  <p:tag name="KSO_WM_UNIT_FILL_TYPE" val="1"/>
  <p:tag name="KSO_WM_UNIT_TEXT_FILL_FORE_SCHEMECOLOR_INDEX" val="13"/>
  <p:tag name="KSO_WM_UNIT_TEXT_FILL_TYPE" val="1"/>
</p:tagLst>
</file>

<file path=ppt/tags/tag75.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2_1"/>
  <p:tag name="KSO_WM_UNIT_ID" val="259*m_h_f*1_2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6"/>
  <p:tag name="KSO_WM_UNIT_FILL_TYPE" val="1"/>
  <p:tag name="KSO_WM_UNIT_TEXT_FILL_FORE_SCHEMECOLOR_INDEX" val="14"/>
  <p:tag name="KSO_WM_UNIT_TEXT_FILL_TYPE" val="1"/>
</p:tagLst>
</file>

<file path=ppt/tags/tag76.xml><?xml version="1.0" encoding="utf-8"?>
<p:tagLst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ID" val="diagram20201390_1*a*1"/>
  <p:tag name="KSO_WM_TEMPLATE_CATEGORY" val="diagram"/>
  <p:tag name="KSO_WM_TEMPLATE_INDEX" val="20201390"/>
  <p:tag name="KSO_WM_UNIT_LAYERLEVEL" val="1"/>
  <p:tag name="KSO_WM_TAG_VERSION" val="1.0"/>
  <p:tag name="KSO_WM_UNIT_TEXT_FILL_FORE_SCHEMECOLOR_INDEX" val="13"/>
  <p:tag name="KSO_WM_UNIT_TEXT_FILL_TYPE" val="1"/>
  <p:tag name="KSO_WM_UNIT_USESOURCEFORMAT_APPLY" val="1"/>
</p:tagLst>
</file>

<file path=ppt/tags/tag77.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h_i*1_1_1"/>
  <p:tag name="KSO_WM_TEMPLATE_CATEGORY" val="diagram"/>
  <p:tag name="KSO_WM_TEMPLATE_INDEX" val="20190517"/>
  <p:tag name="KSO_WM_UNIT_LAYERLEVEL" val="1_1_1"/>
  <p:tag name="KSO_WM_TAG_VERSION" val="1.0"/>
  <p:tag name="KSO_WM_UNIT_FILL_FORE_SCHEMECOLOR_INDEX" val="5"/>
  <p:tag name="KSO_WM_UNIT_FILL_TYPE" val="1"/>
  <p:tag name="KSO_WM_UNIT_TEXT_FILL_FORE_SCHEMECOLOR_INDEX" val="13"/>
  <p:tag name="KSO_WM_UNIT_TEXT_FILL_TYPE" val="1"/>
  <p:tag name="KSO_WM_UNIT_USESOURCEFORMAT_APPLY"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h_i*1_1_2"/>
  <p:tag name="KSO_WM_TEMPLATE_CATEGORY" val="diagram"/>
  <p:tag name="KSO_WM_TEMPLATE_INDEX" val="20190517"/>
  <p:tag name="KSO_WM_UNIT_LAYERLEVEL" val="1_1_1"/>
  <p:tag name="KSO_WM_TAG_VERSION" val="1.0"/>
  <p:tag name="KSO_WM_UNIT_TEXT_FILL_FORE_SCHEMECOLOR_INDEX" val="14"/>
  <p:tag name="KSO_WM_UNIT_TEXT_FILL_TYPE" val="1"/>
  <p:tag name="KSO_WM_UNIT_USESOURCEFORMAT_APPLY" val="1"/>
</p:tagLst>
</file>

<file path=ppt/tags/tag8.xml><?xml version="1.0" encoding="utf-8"?>
<p:tagLst xmlns:p="http://schemas.openxmlformats.org/presentationml/2006/main">
  <p:tag name="KSO_WM_TAG_VERSION" val="1.0"/>
  <p:tag name="KSO_WM_BEAUTIFY_FLAG" val="#wm#"/>
  <p:tag name="KSO_WM_UNIT_TYPE" val="i"/>
  <p:tag name="KSO_WM_UNIT_ID" val="diagram160537_4*i*11"/>
  <p:tag name="KSO_WM_TEMPLATE_CATEGORY" val="diagram"/>
  <p:tag name="KSO_WM_TEMPLATE_INDEX" val="160537"/>
  <p:tag name="KSO_WM_UNIT_INDEX" val="1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h_i*1_2_1"/>
  <p:tag name="KSO_WM_TEMPLATE_CATEGORY" val="diagram"/>
  <p:tag name="KSO_WM_TEMPLATE_INDEX" val="20190517"/>
  <p:tag name="KSO_WM_UNIT_LAYERLEVEL" val="1_1_1"/>
  <p:tag name="KSO_WM_TAG_VERSION" val="1.0"/>
  <p:tag name="KSO_WM_UNIT_FILL_FORE_SCHEMECOLOR_INDEX" val="6"/>
  <p:tag name="KSO_WM_UNIT_FILL_TYPE" val="1"/>
  <p:tag name="KSO_WM_UNIT_TEXT_FILL_FORE_SCHEMECOLOR_INDEX" val="13"/>
  <p:tag name="KSO_WM_UNIT_TEXT_FILL_TYPE" val="1"/>
  <p:tag name="KSO_WM_UNIT_USESOURCEFORMAT_APPLY"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h_i*1_2_2"/>
  <p:tag name="KSO_WM_TEMPLATE_CATEGORY" val="diagram"/>
  <p:tag name="KSO_WM_TEMPLATE_INDEX" val="20190517"/>
  <p:tag name="KSO_WM_UNIT_LAYERLEVEL" val="1_1_1"/>
  <p:tag name="KSO_WM_TAG_VERSION" val="1.0"/>
  <p:tag name="KSO_WM_UNIT_TEXT_FILL_FORE_SCHEMECOLOR_INDEX" val="14"/>
  <p:tag name="KSO_WM_UNIT_TEXT_FILL_TYPE" val="1"/>
  <p:tag name="KSO_WM_UNIT_USESOURCEFORMAT_APPLY"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h_i*1_3_2"/>
  <p:tag name="KSO_WM_TEMPLATE_CATEGORY" val="diagram"/>
  <p:tag name="KSO_WM_TEMPLATE_INDEX" val="20190517"/>
  <p:tag name="KSO_WM_UNIT_LAYERLEVEL" val="1_1_1"/>
  <p:tag name="KSO_WM_TAG_VERSION" val="1.0"/>
  <p:tag name="KSO_WM_UNIT_FILL_FORE_SCHEMECOLOR_INDEX" val="7"/>
  <p:tag name="KSO_WM_UNIT_FILL_TYPE" val="1"/>
  <p:tag name="KSO_WM_UNIT_TEXT_FILL_FORE_SCHEMECOLOR_INDEX" val="13"/>
  <p:tag name="KSO_WM_UNIT_TEXT_FILL_TYPE" val="1"/>
  <p:tag name="KSO_WM_UNIT_USESOURCEFORMAT_APPLY"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h_i*1_3_1"/>
  <p:tag name="KSO_WM_TEMPLATE_CATEGORY" val="diagram"/>
  <p:tag name="KSO_WM_TEMPLATE_INDEX" val="20190517"/>
  <p:tag name="KSO_WM_UNIT_LAYERLEVEL" val="1_1_1"/>
  <p:tag name="KSO_WM_TAG_VERSION" val="1.0"/>
  <p:tag name="KSO_WM_UNIT_TEXT_FILL_FORE_SCHEMECOLOR_INDEX" val="14"/>
  <p:tag name="KSO_WM_UNIT_TEXT_FILL_TYPE" val="1"/>
  <p:tag name="KSO_WM_UNIT_USESOURCEFORMAT_APPLY"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i*1_1"/>
  <p:tag name="KSO_WM_TEMPLATE_CATEGORY" val="diagram"/>
  <p:tag name="KSO_WM_TEMPLATE_INDEX" val="20190517"/>
  <p:tag name="KSO_WM_UNIT_LAYERLEVEL" val="1_1"/>
  <p:tag name="KSO_WM_TAG_VERSION" val="1.0"/>
  <p:tag name="KSO_WM_UNIT_FILL_FORE_SCHEMECOLOR_INDEX" val="14"/>
  <p:tag name="KSO_WM_UNIT_FILL_TYPE" val="1"/>
  <p:tag name="KSO_WM_UNIT_TEXT_FILL_FORE_SCHEMECOLOR_INDEX" val="2"/>
  <p:tag name="KSO_WM_UNIT_TEXT_FILL_TYPE" val="1"/>
  <p:tag name="KSO_WM_UNIT_USESOURCEFORMAT_APPLY"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i*1_2"/>
  <p:tag name="KSO_WM_TEMPLATE_CATEGORY" val="diagram"/>
  <p:tag name="KSO_WM_TEMPLATE_INDEX" val="20190517"/>
  <p:tag name="KSO_WM_UNIT_LAYERLEVEL" val="1_1"/>
  <p:tag name="KSO_WM_TAG_VERSION" val="1.0"/>
  <p:tag name="KSO_WM_UNIT_FILL_FORE_SCHEMECOLOR_INDEX" val="14"/>
  <p:tag name="KSO_WM_UNIT_FILL_TYPE" val="1"/>
  <p:tag name="KSO_WM_UNIT_TEXT_FILL_FORE_SCHEMECOLOR_INDEX" val="2"/>
  <p:tag name="KSO_WM_UNIT_TEXT_FILL_TYPE" val="1"/>
  <p:tag name="KSO_WM_UNIT_USESOURCEFORMAT_APPLY"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i*1_3"/>
  <p:tag name="KSO_WM_TEMPLATE_CATEGORY" val="diagram"/>
  <p:tag name="KSO_WM_TEMPLATE_INDEX" val="20190517"/>
  <p:tag name="KSO_WM_UNIT_LAYERLEVEL" val="1_1"/>
  <p:tag name="KSO_WM_TAG_VERSION" val="1.0"/>
  <p:tag name="KSO_WM_UNIT_FILL_FORE_SCHEMECOLOR_INDEX" val="14"/>
  <p:tag name="KSO_WM_UNIT_FILL_TYPE" val="1"/>
  <p:tag name="KSO_WM_UNIT_TEXT_FILL_FORE_SCHEMECOLOR_INDEX" val="2"/>
  <p:tag name="KSO_WM_UNIT_TEXT_FILL_TYPE" val="1"/>
  <p:tag name="KSO_WM_UNIT_USESOURCEFORMAT_APPLY"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i*1_4"/>
  <p:tag name="KSO_WM_TEMPLATE_CATEGORY" val="diagram"/>
  <p:tag name="KSO_WM_TEMPLATE_INDEX" val="20190517"/>
  <p:tag name="KSO_WM_UNIT_LAYERLEVEL" val="1_1"/>
  <p:tag name="KSO_WM_TAG_VERSION" val="1.0"/>
  <p:tag name="KSO_WM_UNIT_FILL_FORE_SCHEMECOLOR_INDEX" val="14"/>
  <p:tag name="KSO_WM_UNIT_FILL_TYPE" val="1"/>
  <p:tag name="KSO_WM_UNIT_TEXT_FILL_FORE_SCHEMECOLOR_INDEX" val="13"/>
  <p:tag name="KSO_WM_UNIT_TEXT_FILL_TYPE" val="1"/>
  <p:tag name="KSO_WM_UNIT_USESOURCEFORMAT_APPLY" val="1"/>
</p:tagLst>
</file>

<file path=ppt/tags/tag88.xml><?xml version="1.0" encoding="utf-8"?>
<p:tagLst xmlns:p="http://schemas.openxmlformats.org/presentationml/2006/main">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q1-1"/>
  <p:tag name="KSO_WM_UNIT_ID" val="diagram20190517_1*q_h_a*1_2_1"/>
  <p:tag name="KSO_WM_TEMPLATE_CATEGORY" val="diagram"/>
  <p:tag name="KSO_WM_TEMPLATE_INDEX" val="20190517"/>
  <p:tag name="KSO_WM_UNIT_LAYERLEVEL" val="1_1_1"/>
  <p:tag name="KSO_WM_TAG_VERSION" val="1.0"/>
  <p:tag name="KSO_WM_UNIT_TEXT_FILL_FORE_SCHEMECOLOR_INDEX" val="13"/>
  <p:tag name="KSO_WM_UNIT_TEXT_FILL_TYPE" val="1"/>
  <p:tag name="KSO_WM_UNIT_USESOURCEFORMAT_APPLY" val="1"/>
</p:tagLst>
</file>

<file path=ppt/tags/tag89.xml><?xml version="1.0" encoding="utf-8"?>
<p:tagLst xmlns:p="http://schemas.openxmlformats.org/presentationml/2006/main">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q1-1"/>
  <p:tag name="KSO_WM_UNIT_ID" val="diagram20190517_1*q_h_a*1_3_1"/>
  <p:tag name="KSO_WM_TEMPLATE_CATEGORY" val="diagram"/>
  <p:tag name="KSO_WM_TEMPLATE_INDEX" val="20190517"/>
  <p:tag name="KSO_WM_UNIT_LAYERLEVEL" val="1_1_1"/>
  <p:tag name="KSO_WM_TAG_VERSION" val="1.0"/>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3"/>
  <p:tag name="KSO_WM_UNIT_ID" val="259*m_i*1_3"/>
  <p:tag name="KSO_WM_UNIT_CLEAR" val="1"/>
  <p:tag name="KSO_WM_UNIT_LAYERLEVEL" val="1_1"/>
  <p:tag name="KSO_WM_BEAUTIFY_FLAG" val="#wm#"/>
  <p:tag name="KSO_WM_UNIT_FILL_FORE_SCHEMECOLOR_INDEX" val="7"/>
  <p:tag name="KSO_WM_UNIT_FILL_TYPE" val="1"/>
  <p:tag name="KSO_WM_UNIT_TEXT_FILL_FORE_SCHEMECOLOR_INDEX" val="13"/>
  <p:tag name="KSO_WM_UNIT_TEXT_FILL_TYPE" val="1"/>
</p:tagLst>
</file>

<file path=ppt/tags/tag90.xml><?xml version="1.0" encoding="utf-8"?>
<p:tagLst xmlns:p="http://schemas.openxmlformats.org/presentationml/2006/main">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q1-1"/>
  <p:tag name="KSO_WM_UNIT_ID" val="diagram20190517_1*q_h_a*1_1_1"/>
  <p:tag name="KSO_WM_TEMPLATE_CATEGORY" val="diagram"/>
  <p:tag name="KSO_WM_TEMPLATE_INDEX" val="20190517"/>
  <p:tag name="KSO_WM_UNIT_LAYERLEVEL" val="1_1_1"/>
  <p:tag name="KSO_WM_TAG_VERSION" val="1.0"/>
  <p:tag name="KSO_WM_UNIT_TEXT_FILL_FORE_SCHEMECOLOR_INDEX" val="13"/>
  <p:tag name="KSO_WM_UNIT_TEXT_FILL_TYPE" val="1"/>
  <p:tag name="KSO_WM_UNIT_USESOURCEFORMAT_APPLY"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735_3*i*1"/>
  <p:tag name="KSO_WM_TEMPLATE_CATEGORY" val="diagram"/>
  <p:tag name="KSO_WM_TEMPLATE_INDEX" val="73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35_3*l_h_i*1_1_1"/>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35_3*l_h_i*1_1_2"/>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735_3*l_h_i*1_1_3"/>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735_3*l_h_i*1_1_4"/>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diagram735_3*i*2"/>
  <p:tag name="KSO_WM_TEMPLATE_CATEGORY" val="diagram"/>
  <p:tag name="KSO_WM_TEMPLATE_INDEX" val="73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35_3*l_h_i*1_2_1"/>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35_3*l_h_i*1_2_2"/>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35_3*l_h_i*1_2_3"/>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2">
      <extobjdata type="C9F754DE-2CAD-44b6-B708-469DEB6407EB" data="ewoJIkZpbGVJZCIgOiAiMTY3NjgwNDExNjgyIiwKCSJHcm91cElkIiA6ICIxMjUzMzM2MTkiLAoJIkltYWdlIiA6ICJpVkJPUncwS0dnb0FBQUFOU1VoRVVnQUFCUWdBQUFUV0NBWUFBQUJwSTB1RkFBQUFDWEJJV1hNQUFBc1RBQUFMRXdFQW1wd1lBQUFnQUVsRVFWUjRuT3pkZDNSVTFkN0c4V2RtMGlzaFFnb2RJaVUwcVJGRkxvSWdJcUlvNkJXd1J5blhodlFiUlJFditsSUZBWkdpMkFzV3ZDQ2d5QVdESUYxYWtCaWFFQ0FGU2E4emszbi9pQmtTMDBPSmNiNmZ0VnhPenRubjdEM2pKR2FlN0wxL0Jwdk5aaE1BQUFBQUFBQ0F2eVdEd1dBbzY3enhhZzBFQUFBQUFBQUF3RjhQ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hSa0FJQUFBQUFBQUFPREFDUWdBQUFBQUFBTUNCRVJBQ0FBQUFBQUFBRG95QUVBQUFBQUFBQUhCZ0JJUUFBQUFBQUFDQUF5TWdCQUFBQUFBQUFCd1lBU0VBQUFBQUFBRGd3QWdJQVFBQUFBQUFBQWRHUUFnQUFBQUFBQUE0TUFKQ0FBQUFBQUFBd0lFUkVBSUFBQUFBQUFBT2pJQVFBQUFBQUFBQWNHQUVoQUFBQUFBQUFJQURJeUFFQUFBQUFBQUFIQmdCSVFBQUFBQUFBT0RB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QUFBQUFEZ3dBZ0lBUUFBQUFBQUFBZEdRQWdBQUFBQUFBQTRNQUpDQUFBQUFBQUF3SUVSRUFJQUFBQUFBQUFPaklBUUFBQUFBQUFBY0dBRWhBQUFBRUFObDVTVXBEbHo1dWpjdVhNVmFtODJtelYrL0hnZFBIaXdTdjBsSnlkcjJyUnBpb3FLcXRMMUZaR1RrNk1sUzVZb1BqNytpdlVCQUFEeUdXdzJtNjI2QndFQUFBQ2c2dExUMHpWbzBDQ1pUQ2FOR0RGQ2d3WU5LdmVhL3YzN3kydzJxMmZQbm9xSWlLaFVmems1T1JvMWFwUmlZMk4xenozMzZJa25ucERCWUtqcThFdVVsWldsZ1FNSHltQXdxRnUzYmhvMGFKQ3V1KzY2eTlvSEFBQ093bERPLzZpWlFRZ0FBQURVUVB2MjdkUHMyYk9WbUpnb056YzNTWkxWYWxXUEhqMHFkSDNCTlhmZmZYZWwrM1oxZGRXb1VhTmtzOW4wK2VlZjY3UFBQcXYwUFNyS1pyTnArL2J0aW8yTnZXSjlBQURnNkFnSUFRQUFnQnJvMUtsVFdyOSt2UjU1NUJHdFhidldmcnhXclZxU3BNek1UUHV4dkx3OGJkdTJUWVVYRHprNU9VbVNBZ0lDeXV4bjlPalIrdlRUVDRzZDc5S2xpNEtEZyszM0w4bktsU3YxMVZkZlZmQVpGWldibTJ0L0hCSVNvZ0VEQmxUcFBnQUFvSHhPMVQwQUFBQUFBSlYzNk5BaFNWSllXSmh1dSswMnZmSEdHL1p6VzdkdTFSdHZ2S0c1YytjcUtDaElCb05CTDc3NG9obzFhcVQ3N3J0UHZYcjFxbEFmRnk1YzBOR2pSNVdjbkt3ZmYveXgyUG16Wjg5S2tqWnQycVJ0MjdZVk9aZVhsNmRmZi8xVlRrNU9hdDY4dVZxM2JsMnA1NWVUazJOL1hORzlGUUVBUU5VUUVBSUFBQUExak1WaTBhNWR1eVJKTzNmdTFKQWhRK3puN3JubkhtVmxaU2t2TDArVEowL1d2SG56NU92cksyZG5aLzMyMjI4NmR1eVlldmZ1WGFGKzFxNWRLNXZOcHZUMGRGa3NsbUxuUFR3OFpEUWFsWnljWE94Y1JrYUdmYXpUcGszVG0yKytLVDgvdndvL3g5VFVWRW1TMFdoVVdscWFVbEpTNU92clcrSHJBUUJBeFJFUUFnQUFBRFhNbGkxYmxKNmVycnAxNnlvd01GQ1NkT0RBQVVsUzA2Wk5peFFNV2JseXBjTER3K1hzN0N5ejJheDc3NzFYUm1QNU93MGRPblJJSDMvOHNTUnAyTEJodXUrKyt5bzh2b3lNREQzODhNTXltODNxMWF1WGJybmxGams3TzFmbUtkcERSMmRuWitYbTV1cm8wYVBxMUtsVHBlNEJBQUFxaG9BUUFBQUFxR0ZXclZvbEx5OHZ6Wmt6eDc2SFlKOCtmU1JKTTJmT2xNbGtVbHBhbW1iUG5xMWJicmxGa2lvVUNoYTJiTmt5K3o2QWJkcTBxZlQ0a3BPVDlkeHp6K20yMjI2cjFMVUZFaE1USmVVWFV6R1pUUHJsbDE4SUNBRUF1RUlJQ0FFQUFJQWFaUGp3NFlxUGo1Y2tQZi84ODhYT2p4dzVVcEtVbEpTa2xKUVVIVDU4V0xObno1YkpaS3BVUDdmZmZydWlvcUprTUJncVhhWDR5SkVqa3FUMzMzOWZIVHAwc005eXJJeUNmUWQ5Zkh4a3RWcTFkKzllRFI4K3ZOTDNBUUFBNVNNZ0JBQUFBR3FRaVJNbmFzS0VDWEoyZGxaV1ZsYXg0SzlnMXArbnA2YzhQVDBsU1hQbnpyWHY2VmRSZmZyMDBkNjllL1g5OTk4WEswQlNVWW1KaVJvM2Jwem16cDJyT25YcVZPcmFVNmRPU1pMcTFLa2pnOEdnZmZ2MktUVTFWVDQrUGxVYUN3QUFLQjBCSVFBQUFGQ0R0RzNiVnJObXpkTEJnd2MxYU5BZ3VicTZTcnE0eFBqdHQ5K1d5V1RTMTE5L0xUYzNOOTE2NjYyU3BIdnZ2VmRKU1VtVjZtdk1tREVhTUdDQVBEdzg1T1hsVlNUa1MwbEowZURCZ3lWSjY5ZXZyL1FNeGZKRVIwZExraG8wYUNBWEZ4ZnQyYk5Ia1pHUkdqQmd3R1h0QndBQUVCQUNBQUFBTlk2Zm41K1dMMSt1VHovOXROaU11a2NmZlZTU0ZCOGZMNnZWcW4zNzltbml4SW15Mld5VjdzZkZ4VVd0VzdmV2xpMWJOSDM2ZFBYcDAwZi8vT2MvRlJ3Y2ZGbWVSMm5PbmoycjgrZlBTNUphdFdvbFQwOVByVnk1VXF0WHJ5WWdCQURnQ3FqY1RzVUFBQUFBcXAyTGk0dWsvR3JCTGk0dTlxOEx6cm00dU1ocXRVcVNmUVpoVlFMQ0Fpa3BLYkpZTEZxM2JwM216SmtqaThWU2F0dWNuQnk5OE1JTDJyTm5UNVg3MjdwMXF5VEpZRENvUTRjTzZ0U3BrN3k5dlhYOCtISHQzTG16eXZjRkFBQWxZd1loQUFBQVVNTTRPenRMa2p3OFBMUjA2VkpKRjVjWUwxNjhXQ2FUeWY1MTI3WnRKY2tlR0ZaRlFrS0NKTW5MeTB2VHAwK1hrMVBSanhGVHAwNlZ3V0NRbEY5YzVNU0pFOXEvZjc5bXpweXBGaTFhVktvdm04Mm1kZXZXU1pJNmRlcWsyclZyUzVMNjlldW5sU3RYYXVuU3BlcmN1WE9scXpJREFJRFM4WDlWQUFBQW9JYXB5bjUvZVhsNVJmNWRHYi85OXBza3FYMzc5a1ZtS3hiNDZhZWZ0RzNiTm0zYnRrMG5UcHlRSkdWbFpTa2lJa0tuVDUrdVZGL2J0bTJ6WHpOa3lCRDc4WHZ1dVVmT3pzNDZlZktrUHZyb28wby9Cd0FBVURwbUVBSUFBQUFPb0tDNmNWWldWcVd1czlsc2lvcUtraVNkUEhsU21abVo4dkR3S05MbWNoVXB5Y25KMGVMRml5VkpuVHQzVnNlT0hlM24vUDM5TldqUUlIMzIyV2Y2NElNUEZCb2FXdVE4QUFDb09tWVFBZ0FBQURWTVdjdUZZMkppRkJjWFovL2FZREFvTHk5UEJvTkI5OTkvdndJQ0FpclYxOTY5ZTVXU2tpS1R5YVQ0K0hpOS9QTEx5c25KcWZMWXk3Snc0VUxGeGNYSnk4dEx6ejc3YkxIenc0WU5VNTA2ZFdTMVd2WHl5eS9iZzBzQUFIQnBDQWdCQUFDQUdxYXNJaUZQUGZXVUhuamdBVW1TdTd1N2pFYWpiRGFibGk5ZnJrY2ZmYlRFSmNKbFdibHlwU1RwNXB0djFtT1BQYVk5ZS9ab3pKZ3hpbzJOcmZvVEtNRUhIM3lnZGV2V3lXZzBLaUlpb3NRZzA4UERRMlBIanBYQllGQkdSb1ltVHB5b3I3LysrcElLc0FBQUFBSkNBQUFBb01ZeG04MUZ2aTRja0QzMTFGUDJnaUZEaHc2VmxMOW5ZVkJRVUtYNzJiNTl1L2JzMlNNdkx5K0ZoNGRyOE9EQkdqeDRzR0ppWWpSbXpCaDd1NmlvS0NVa0pNaHNOdHZIWXJWYWxabVpxZlBueit2a3laTktTVWtwc1ErYnphWWxTNWJvM1hmZmxaT1RreVpObXFUT25UdVhPcVpPblRycDRZY2ZscFMvSkhuQmdnVUtEdy9YcWxXcktyM2ZJUUFBeU1jZWhBQUFBRUFOazVPVG81Q1FFRDMrK09PU2lzNG83TisvdjA2ZE9xVU9IVHJveGh0dnRCL2Z1SEdqVnE1Y0tROFBEOWxzTmlVbEpVbFNzWXJFQlJJVEV6VnIxaXdaalVaTm1qUkovdjcra3FRUkkwWW9NREJRUzVjdXRTODFIanQyYkpGckRRWkRzVmw5a3laTlV1L2V2WXNjUzAxTjFZd1pNN1JqeHc3NSsvc3JJaUxDWG5XNUxFT0hEbFZhV3BvKy8veHpTZEtwVTZlMGNPRkN1Ym01YWZYcTFlVmVEd0FBaWpMWW1JOFBBQUFBMUNnV2kwVW1rOGsrVXpBakkwTjMzWFdYSk9ucnI3OHVWa1JFa280ZlA2NVZxMWJwaHg5K1VHWm1waVNwZnYzNmV1ZWRkNHExVFVsSjBkaXhZeFVYRjZkSmt5YXBlL2Z1eGRwY3VIQkJhOWFzMGRhdFczWGl4SWxTbC9uV3FsVkx6ejMzbkxwMDZWSWtqTnkrZmJ0ZWYvMTFYYmh3UWYzNjlkTVRUendoTHkrdlNyME9uMzc2cVpZdlh5NmowYWpiYjc5ZFlXRmg2dHExYTZYdUFRQ0FJekFVL05KUTJua0NRZ0FBQUtCbVMwNU8xcEFoUTlTd1lVTXRXTEJBN3U3dXBiWk5Ta3JTdUhIamxKaVlxT25UcDZ0Tm16YkYybnorK2VmNjVwdHZGQkVSb1pDUWtITDd6ODdPMXRtelozWCsvSG1scEtRb1BUMWRPVGs1eXMzTlZZY09IVXFjRlRoNjlHZ0ZCUVZwK1BEaGF0S2tTZVdlY0NHN2QrK1cxV3BWV0ZoWWxlOEJBTURmSFFFaEFBQUE4RGVYbHBhbW5UdDNxbGV2WGlybjkzOUorWHNHK3ZuNUtUZzR1TVR6VnF0VkZvdEZycTZ1bDN1b0FBQ2dHaEFRQWdBQUFBQUFBQTZzdklDUUtzWUFBQUFBQUFDQUF5TWdCQUFBQUFBQUFCd1lBU0VBQUFBQUFBRGd3QWdJQVFBQUFBQUFBQWRHUUFnQUFBQUFBQUE0TUFKQ0FBQUFBQUFBd0lFUkVBSUFBQUFBQUFBT3pLbTZCd0FBQUFEOGxWMjRjRUVYTGx5UTJXeXU3cUhnS25GMmRsWklTRWgxRHdNQWdLdUdnQkFBQUFENEU2dlZxc2pJU0gzMzNYZUtqWTJ0N3VIZ0t2UHo4OVA4K2ZPcmV4Z0FBRncxQklRQUFBQkFJV2xwYVpvN2Q2NWlZbUtxZXlnQUFBQlhCUUVoQUFCL0l6YWJUVkZSVWRxeFk0ZWlvNk9WbEpTazdPenM2aDRXVUNJM056ZjUrZm1wUllzV0Nnc0xVK3ZXcldVd0dLcDFURmxaV1hyMTFWZDErdlJwK3pGbloyZlZxMWRQYm01dTFUZ3lYRTArUGo3VlBRUUFBSzRxZzgxbXMxWDNJQUFBd0tXTGk0dlRzbVhMRkIwZFhkMURBYXFrUllzV0NnOFBWMkJnWUxXTlllblNwWXFNakpRaytmcjZhdmp3NGVyYXRhdU1SbXI3QVFDQW1zdFF6bDloQ1FnQkFQZ2JpSTZPMXB3NWM1U1ptVm5kUXdFdWlZZUhoNTU3N2ptMWFOSGlxdmNkRnhlbkNSTW15R2F6eVdReWFkcTBhV3JRb01GVkh3Y0FBTURsVmw1QXlCSmpBQUJxdUxpNHVDTGhvTUZnVU0rZVBkV2pSdy9WcjErZlpaSDR5OHJPemxac2JLd2lJeU8xZWZObTJXdzJaV1ptYXM2Y09abzZkZXBWbjBuNDAwOC9xZUJ2NXoxNjlDQWNCQUFBRG9PQUVBQ0FHc3htczJuWnNtWDJjTkRQejA4alI0NVVhR2hvTlk4TUtKK2JtNXRDUWtJVUVoS2k2NisvWG9zWEwxWlNVcEl5TXpPMWJOa3lSVVJFWE5VOUNRdnZPOWlzV2JPcjFpOEFBRUIxWXpNVkFBQnFzS2lvS1B1ZWd3YURRYU5HalNJY1JJMFVHaHFxa1NOSDJnUEI2T2hvUlVWRlhkVXhwS1dsMlIvWHFWUG5xdllOQUFCUW5RZ0lBUUNvd1hiczJHRi8zTE5uVDdWcTFhb2FSd05jbXREUVVQWHMyZFArOWM2ZE82dHRMTlZkVFJrQUFPQnFJaUFFQUtBR0sxeXh1RWVQSHRVNEV1RHlLUHcrUG5Ma1NEV09CQUFBd0hFUUVBSUFVSU1sSlNYWkg5ZXZYNzhhUndKY0hvWGZ4NFhmM3dBQUFMaHlDQWdCQUtqQnNyT3o3WStwVm95L2c4THY0OEx2YndBQUFGdzVCSVFBQUFBQUFBQ0FBeU1nQkFBQUFBQUFBQndZQVNFQUFBQUFBQURnd0FnSUFRQUFBQUFBQUFkR1FBZ0FBQUFBQUFBNE1BSkNBQUFBQUFBQXdJRVJFQUlBQUFBQUFBQU9qSUFRQUFBQUFBQUFjR0FFaEFBQUFBQUFBSUFESXlBRUFBQUFBQUFBSEJnQklRQUFBQUFBQU9EQUNBZ0JBQUFBQUFBQUIwWkFDQUFBQUFBQUFEZ3dBa0lBQUFBQUFBREFnVGxWOXdBQUFFRE5ZckZZbEp5Y3JLU2tKS1drcEVpU2ZIMTk1ZWZucDFxMWFzbkppVjh2QUFBQWdKcUUzK0FCQUVDNXpwOC9yL1hyMSt2N0RkL3A1TW5mNUd3eXlXUXkycGNpNUVteVd2Tmt0bHJWdUhFajllbDdxL3IxNnlkL2YvL3FIRFlBQUFDQUNpQWdCQUFBcGJKYXJmcDg1VW90VzdaTWZ1NHU4bk4zVitkRzlXUW9wYjFOVWxwV2hyNys1RU90ZU9jZGhULyt1QVlQSGl5VHlYUlp4M1hvOEJFRkJ0VFZOZjYxUzIyelkvZGUxZmFycFd1Yk5iMnNmWmNtSXlOVForUGlMa3QvR3pkdlVkZE9IZVR0N1ZYczNKbXo1M1NOZjIyNXVycGVjaitsK2I4NUMxVEwxMGQzRHJoTmdRRjFybGcvQUFBQStHdGdEMElBQUZDcStmUG42Y04zMzFGb2dMOGErZFdTajV0cnFlR2dKQmtrK2JpNXFwRmZMWVVHK092REZXL3JqZm56THZ1NERodzZyT0dQL1V1ejVyMnAwN0ZuUzJ4ekpEcEdvNTZacUdjbnZLRElyZHVWbDVkMzJjZFJXRloydGtZL08wblRaODFUWEh4Q2xlOWpzOW0wYU9rS1BUemlhYTM5ZHFOc05wdjlYR1pXbHA0YUc2SEhSby9Sei9zUFhZNWh5MnExRmp0MjRyZFRXdm5WYWozNCtKT2E5Zm9pV1N4RjIxZ3Nsc3ZTTjY0TWk4V2l2WHYzVnFqdHRtM2I3RnNGbEdiUm9rVktURXlzOURqaTQrTzFiTm15SXUvaDhodzllbFJtczduU2ZWWFVrU05IZFA3OCtTdDJmd0FBYWlwbUVBSUFnQkp0M0xoUkc5YXRVOHNBZjVrTWxmK2Jvb3ZKcEpCci9QVHQyblZxMjY2OWV2ZnVmZG5HNXVIaElZdkZvdlViL3FlOSt3N296WGt6NU92alhhU051NXU3cFB6WmhzN09UdXAwWFRzWlRVWkYvM3BVMTdWclU2VitMUmFyckhsV3VicTRGRHZuWkRMSlpyUHBmNXQvVk9TUDJ6WHRoWW5xMHVtNlN2ZHhKRHBHS1NtcGtxUzVDOTZTeVdUU3JiZjBsQ1I1dUx0cjZIMTNhL0d5ZHpYaCtaZjErQ1BEZGUvZEE2djBYQXE4c1hpNTZ0YTVSb1B2dWtNdUxzNUtTVW5Wc2VNbkpVazMzWGk5SG50NG1KeWNMczRBemN6SzBqUGpuMWUvUHIxMHo1MjNYMUxmdURTWm1abHlkM2VYd1hBeHR2L2xsMSswY09GQ1JVZEhLenc4WEhmY2NZYzhQRHlLWEdlMVdyVnIxeTU5OGNVWDJyZHZueG8zYnF4WnMyYkoxOWUzeEg1KytPRUhyVjI3VmtGQlFaVWEzNFVMRjVTYW1pcXoyYXhSbzBaVjZKcVpNMmZLYkRacjBxUkphdDY4ZWJIenljbkpjbkp5a3BkWDhkbTFGYkZpeFFvZE9uUklRNFlNMGRDaFErWHM3RnloNjJ3Mlc1SFhHUUNBdnhzQ1FnQUFVSXpOWnRQaVJZdlUyTSszU3VGZ0FaUEJxQ2ExZmZYVzRqZlZxMWV2eS9ZQjI4MzFZa0QzbnhjbkZ3c0hKY25aK2VLdk9WTW1qWlhCYU5Da0YxNVJkTXd4L2VmRnllclVvVjJsK3JSYXJYcGx4bHhsWldWcDJndVRkQ0VwV1hXdXFXMWZQdTFVcUwvSEhocXFMcDJ1azlWcTFTY3JWMm5Rd1A3eThIQ3ZVRCtiZi96Si92ajVDYy9xSHpmZFVPVDhQWGZlcmkzYmRpanE4QkV0ZWZ0OTFhMXpqWG9XYXBPU21pYXoyVnptOHV2Q0xHYUwzbjd2WTMzMTM3V3E3ZWVuck93c2V4Z1NHM3RXazE1NHBVajcxTFEwSlo3L1hXOHVYYUhZMkxONmF0UmpNaHBabEZJZGpoMDdwamZmZkZPUFAvNjRZbU5qdFhIalJrVkZSZG5QTDF1MlRNdVhMMWRZV0ppR0RSdW1zMmZQYXRldVhkcXhZNGZTMHRMczdVNmVQS2x4NDhacDVzeVpxbFdyVnJGK0RBYURjbkp5bEpxYUtqYzN0d3FQTHpVMVArZzJtVXpLeTh1cjBQdms0WWNmMXBRcFV6Um16QmpObURGRHJWdTNMbkkrT1RsWjA2Wk4weXV2dkZJa3NIenp6VGZWcmwwNzNYampqV1hlZit6WXNRb1BEOWNISDN5Z0hUdDI2UC8rNy8vazdWMzg1MGRobVptWm1qaHhvaDU5OUZGMTZOQ2gzT2NBQUVCTlJFQUlBQUNLaVk2T1ZscEtpaG9IMTcza2UzbTZ1dWo0MlFSRlIwZXJaY3VXbGJyV1lyRm8wcFQvYU4rQjBwZlRQdjdrMkhMdk0raitSNHA4L2VKL1p1ai9wcjJnMXExYTJJOWxabVpwMHBSWGRDNHV2dVN4V0sxS1MwdTNYOStoWFZ0OXUzR1RuaHp4bURxMGIxTWsvR2p6eDMxTkpwTldmUGlwUGwrMVd2ZmNOVUNEN3VndlQwK1BFdTh2U1hsNWVkb1V1VldTMUtCK1BmWG8zcTFZRzRQQm9Mc0g5bGZVNFNPU3BCMjc5dG9Ed3N5c0xFMmU4b3F5YzNMMCtveHA4aWtuK0pCa24wR1ZsSnlpcE9TTFMwMXROcHVPblRoWjVyVk96azZFZzlYSXhjVkZNVEV4bWpCaGdpVEowOU5USFR0MlZFaElpQm8xYXFTQWdBRDk4TU1QV3IxNnRiWnYzeTVKY25OelU0TUdEZFN4WTBjRkJnYkszOTlmbnA2ZWNuSnkwdW5UcDBzTkNDVnAzTGh4NnRLbFM0WEgxNmRQSDBuU29FR0RLdncrNmRhdG13SURBeFVYRjZkVnExYXBkZXZXMnJkdm43WnUzYW9SSTBiSTFkVlZwMDZkMHFPUFBtcmZoOU5tc3lrek0xUGZmUE9OWnMyYVZlYlBtVHAxNm1qNDhPRmFzbVNKWW1KaXRHYk5HbGtzRm4zeHhSZWxYbU8xV3BXZG5hMUpreVpwNU1pUkdqUm9VSVZmQXdBQWFnb0NRZ0FBVU15K2Zmdms1WHJ4MTRRY2kwWHhxUm55ODNDVHQxdlp4VEhTc25PVWxKbXRBQjlQdVRybDM4UEx4VWtIRGh5b2RFRG81T1NrbHlMRzZabnh6eXNqSTFPK1BqNlNMczVpazZSR0Rldkx5VlQ4VjVxVTFGU2QvLzJDSktseG80WXkvU21nZVB1OWp4VXg0Vm5WOXNzUFJEdzgzRFgrMlgvcDZmRVJTa3RMbDV1YnE4eG1pNnhXcTR4R28zeDl2T1ZYSzM4SjV0RmpKN1Jyeno1SjB2aUlxZXAzeTgxNmFuUjRxYzhoTFQxREt6NzRWTEZuem1uaWMwK1dPcE55eCs2OXVuQWhTWkowT3ZhTWJyM3puK1crUnQ5dml0VEd6VnNrNVFjbEJmdTlUWjR5WGJOZWZWSHU1Y3o0S2p6emNkV25LK1RsNlZsbSsyVXJQdFFubjYrU0pEMDA3TjV5eDRjcnAvRHkyQVVMRnFoNTgrYkYzbHZ4OGZGYXZYcTEzTjNkdFhqeFlnVUZCVlY2Sm05Qis1ZGZmcmxLQllkeWMzTkxQRzZ4V0RSNThtVEZ4TVFVT1o2ZG5TMUppb3lNMUs1ZHU1U1ptWmtmV0I4N3BxZWZmbHBTZnBqZXJGa3pTVkpjWEp3eU16TmxOcHQxNU1pUkVuL083TnUzVHg0ZUhtcmV2TGtHRGh5b0R6NzRRSm1abWZMeDhkRnR0OTJtQXdjTzZQang0d29NREN3MlN6STVPVm1uVHAyU0pOV3JWNi9Teng4QWdKcUFnQkFBQUJTemJldFdlUlRNTE12TTByblVkTjNaNDNyOWIvZCtuVTVPbFkrYmk1d01Ccm4rMFNiSGJKYkZabE5xZHE2OFBkelYrL3FPK2pweXU0Sjh2T1RuNFM0UEYyZjl1R1dMN3IyMzhvR1NsNmVubGkyY1V5VFUrUGI3elpyNStrSkorY3VIL2YzOWlsMjNkdjFHTFhubmZVblM2ek5lTGpmNGtxUUc5WU8xNUkxWmNuVjFrYmVYbHdZUGUwd3BxV25xY2VQMWVuN2ltQ0p0MTMrL1NiTmVYeVJKdXUzVzNzVUN5QUl1THM0eW04M3FmK3N0ZXU2cEVXWDIvODM2N3lWSnZyNCttdjdTWkkyUGVGbTV1V2I1MS9Zck4rajdzNXljSEwzOTNzZjYxeE9QbE5uT1dPaDF6Y2pJTFBlK1Y3S0FCQ3FuY0ZqWHBFbVRFb08vZ2paR28xSEJ3Y0dYMUY5d2NIQ0Y5LzZMajQ5WFJrYUdwTkxmTTA1T1RobzNicHllZlBKSkpTY25xM0hqeHZMNTQ0OEFrblRpeEFtbHBhVXBJQ0JBQVFFQmtxVDMzbnRQa3VUdTdxN1pzMmRMa3NhUEg2K0VoQVFOR3paTWQ5MTFWNGw5blRoeFFvc1dMVkpZV0pnZWVPQUJkZS9lWFFjUEh0UXR0OXdpbzlHb1YxOTlWVTVPSlg4MDJyUnBrNlpQbnk1M2QzZDE3ZHExUXM4ZkFJQ2Fob0FRQUFBVUV4OFhKMCtUU2ZGcDZjcTBXTFZrOGpPcVY4ZGZUOXpWWDcrZU9xUGRSMkowT2o1Qlp4THpaL0ZkVzhkZkRRTHFxblBMYTlXOFlmNE1tLzQzZE5XemN4Y3IxMnFWczVOSjhmRWxMOTJ0aUxKbVBEMDJla3lwNTZxaXpqWCtrcVJmWTQ0cEpUVi9uN2FlUFlydmErWmNLRXhvMUxCK3FXTXNDT0FDNmx4VFpyK3haODVweDY3OHlyT0Q3cmhOTGE0TjBZcTM1c3ZIMjd0SWtaQ3lIRGgwV0UyYk5LcFFHRnFnOExpSFBUcTZ3dGVoK3BVV2FIMzMzWGM2ZCs2Y0hucm9vUXJOK0xOWUxLWGVxN0Fubm5oQ25UcDFzbitka1pHaEN4Y3U2TUtGQzBwTVROUzVjK2QwNnRRcFJVZEgyNy9mQnc0Y3FNYU5HNWQ2ejRDQUFIMzY2YWNhUDM2ODR1UGpGUkVSWVcrL1ljTUd6Wmd4UTBsSlNlclRwNCtHRGgycW5Kd2NiZG15eFg1OWNuS3lEaHc0SUhkMzl6S1gvaGJNdHR5eFk0Y2FOMjZzOFBCd1dTd1crekxsaWp4L0FBRCt6dmcvSVFBQUtDWXJLMU5PUmlrNUoxZXZqbjVFQjQ0ZTE3Yzc5aWlrWHJDdWE5NVVRL3YyTFBHNjFJeE1SZjU4U0VmUG5GV1F2NSttaEEvVDVFWHZ5TmZGUmRrMnl4VVphNnVXell1RWRRVisvLzJDenB5THEvSjlkLys4WDVMazdlV3BzTTdGQ3hQOE9YZ3BiWTgxd3g5Rlh2TCtXUHBibXBWZi9kZStQTmhxdGNwcXRjclQwMFBaT2RsU1R2bmpQWGI4cFA3OTBxdHEyVHhFL3pmdCtRb0hIb1hIM1RxMFpha3pJUXVjaTR1M0wrOUc5U3I4SGl3OE96Y3JLMHQ1ZVhsS1RrNVcyN1p0eTd6SHI3LytxbW5UcG1uS2xDbTY5dHByUzJ4VDhMNDBHQXg2L3ZubkZSMGRyZlQwZEZrczVYOVByMXUzVG5mZGRaY2FOR2hRYWh1ajBhaUhIbnBJWThlTzFaZ3hZelIvL253MWFOQkFQLy84c3lUSng4ZEhJU0VoY25aMlZrNU8wVytHTFZ1MktDOHZUd01HRENpejJFakJhK1hwNmFudzhKSzNBd0FBd0pFUkVBSUFnR0xNdVdhZHlzelVMVjJ1MDh2TFAxTFgwQllLdXFhMi9yZDN2K1o4OHBWR0RlcXZ2bUVkN2JQUGJEYWJ2dHV4VjR1KytrWWRtamRUczNwQk9uanNOeTFmL1oyNmhyYlE5N3YyeWN1ajlPSWNsMkxjMDZQS1hXSmNGWnNqdDBtU2J2NUhkems3Tyt2WThaTmF0K0YvK3RjVGo4aGdNRlI0SHplRE1iK2QxV290dGMzWmMvSDY5dnROOXE5WHJWbXY3dDNDWkRRYTlkeWtLVXBMejZqd3VQY2ZqTkxzK1lzMThia25LOVMrY0VBNDdZVUo4aXpudjlQYjczMnNUNy80dXNMandaVlQrTDlkd1g1OGtuVGd3QUZKK2FGWWVucCtZWjJNakl3U2w5OW1aMmZMYXJWcTh1VEpldjMxMTFXL2Z2MWliUXJldTBhalVhNnVya3BPVGxhclZxM2s3dTR1azhra3M5bXNmZnYyeWQzZFhiTm16WktYbDVjOFBEeTBkdTFhM1hYWFhmS293UGQrdTNidDFLeFpNeDA3ZGt5ZmZQS0p4b3dabyszYnQ4dGdNR2p5NU1scTE2NmRmVy9Dd243NDRRYzVPenRyOE9EQlpkNi9LbnNuQWdEZ1NBZ0lBUUM0aWl3V2k5TFMwcFNhbWxyc243UzBOR1ZsWmNsaXNjaHNOc3RzTnRzZmwzVHNTdTRGWjdGYVZiZVdyd3dHZzk1L2NaemNYUzhXSmptYitMc2kzbnBYQm9OQmZjTTZTcEkyN1B4Wm4zei9nOTRjOXk4RjEvRzN0ODNLeWRITUQ3OVFuVnErU2kvaHcvM2xjTG1YR0V2U3NSTW5kZnprYjVMeXF3U1BPRHhlNStMamxabVpwZXlzYkhXN3ZyTSsrT1J6ZS90bkowd3BNdlB1dFRrTDVQYkhhNWIrUjdoWDFteXJkOTcvV0JiTHhRQnh4R01QcWxuVHhwS2svN3owYi8zN3hlbnk4L09WajQ5UHVUUDhKQ2srSVZFN2R1MVZXSmVPNWJhMUZaclplUGY5ajViYi9tcGJzMmFOZnYvOTZzeFlQSExraVAxeGFtcnFWZW56VWhRT3FRdjI0NU11Vmc4ZU9uU29kdS9lTFNrLzNDc0lFZFBUMDNYOCtIRVpqVWExYWRQR2Z0M0hIMytzTVdQR0ZKdDltcGVYSnlrL1pKczhlYklpSXlOMTdOZ3hlekdQZ3ZQWjJkbWFQSG15cFB6M1ZWcGFtalp0MnFSNTgrWlZLQ1RzMnJXcmpoMDdwcUNnSU8zWXNVTnBhWlZHdUE4QUFDQUFTVVJCVkdrYU9IQ2cyclZycDQwYk4rck5OOSswMzErU2twS1NkT0RBQWQxKysrMnFYYnQybWZlbTJqWUFBR1VqSUFRQTRES3hXQ3hLU0VoUVhGeWM0dUxpbEpDUW9KU1VsQ0loWUdabStVVWdxbE5XVnBiZWVuT1JiTFk4bVp4TSt2ZUQ5eFhiL3k2NGpyLytNL0poalo2NVVOM2F0SlROSmkzNjhoc3RHdjh2QlY5VDlFTzZ1NnVyL3YzZ2ZScjYwZ3haclhsNmZjNXNqUno5cjJKVlFpOUZaWllZV3l3V3paNi9XTGYzdTBWdFFrdXZxUHpkOTV2dGorTVRFaFd2UlB2WGUvY2ZWTWNPN2V3VmtpWHA1RytuaWx4LzV1eTVZdmZNemlsNW5mQytBNGUwS1hKcmtXTk9oV1k3aGJac3JsV2ZyaWgxckFXc1ZxdmVXTHhjelpvMDFoMzkrNWJidm9CTkZ3UENaazBibHh0QW52LzlnaTRrSmVkZlcvYXE2Y3RpNWNxVjlnRHFhanB5NUlqQ3dzS3VlcitWVVJEdWxqVTdybUJKcnJlM3R6MUUzTHQzcnlaT25GaWswRWRaQ3Y0WTRlenNMQ2NuSnprN095czNOMWNoSVNFeUdBekt6YzFWVEV5TURBYURmU2x4Ym02dTB0TFNkTzdjT2JtN3U1ZDQzNmxUcDlxWEVVdXlGelg1K09PUDdjOXR3NFlOMnJoeG8vMWM0WUF3T2pwYU5wdE4xMXhUOXY2ZUVnRWhBQURsSVNBRUFLQVNMQmFMRWhNVEZSY1hwL2o0ZUhzWUdCOGZyOTkvLzczSWJLeWFhUGJNR1RKbHBNamQxVlg5cnU4b0p5ZVRQdC8wb3c0Y1BhRTlSMkxVcDJ0SGRXM1ZYRGUwQzlWMTF6YlJ3V01uWlpOTjF6VnZxdUJyYW12YmdjUGErY3V2MnJCenJ6cTF2RmJ0UXBwbzhNM2QxYmRyUjMzOTQzWmx4Wi9SN0prekZQSENsQXFOSnoyajVLVzFoZmNocThnUzQ0eU1URmt0VnIwMjV3M3Qyck5QVzMvYXFmK2I5cnhhdFd4ZTdMcTB0SFN0L1hianhkZmsxWmZVdm0xcjNUSmdpQ1RwMytPZlVadlFsbXJhcEpHZW4vcXFuaG9aYnArcFY5RG1qVm4vc2Q5N3lQQncxYThYck40OWJ5cldWMjZ1V2ZNV0xaTWs5ZTNkVTk5dDNGemsvQTlidHVtano3NHErY1g1azR6TURNWEZKOHBnTU1obXMybmc3YmRXNkRxcjlXTDROdnZWbDhvdGNMSnN4WWY2NVBOVmtsUXR3UjB1S25qOVM5dHYwbXExS2prNVA4eXR5QXkrMGhSOHZ4VUUrd1ZobTQrUGo0eEdvN0t5c2lUbHoyajA5ZldWSlBzeEp5ZW5VcGZqang4L1hwTW1UVkppWXFMTVpyUGF0V3RYckkzRll0R1pNMmZzNXdwbVAyWm5aK3Y2NjY5WDM3NTl0V0xGQ3RXcVZVdTMzMzU3bFo4akFBQ09qb0FRQUlCU1pHZG42K1RKa3pwKy9MaE9uRGloa3lkUEtqNCt2c2FIZ0tYSnpjM1Z0bTNiOU4vWFh0QnR1L2VyWVVCZFNaS0htNnUySGppc3JKeGM3VGx5VkRlMXoxK1MyS3grc0dKT244MS9YQzlJa3VUcTRxSTl2eHhWVWxxR3RoNDRyT3ZiNU0vU2F4UllSOWs1Wm8yLy8yNE5uRFJOWnJQWlhsVzBMUDk2ZGxLNWhVWXFzc1Q0ejlWNU03T3lOT25GLzJqR0t5K294YlVoUmM1OXRYcWRzc3BZRG0weUdwV1JrVDhUZE1WYjg4c3RCbkwzbmJlclhadFF0V3BSdkFERTIrOTlwTk94WjlTOVcxYzkrNjhuaWdXRS83anBCbTNic1ZzYk4yOHBkbTFwYkRhYjVyKzVURGFiVFhjTzZGZHUrOEloMzUrWFNwZms5NlFrKytPS0ZLbTRWRjVlWHZaOTlLNjB3cStGaTR2TFZlbnpVaFRzeVplVGsxUGkvb0o1ZVhuMmFzTEJ3Y0ZWNmlNakk4TytCNkducDZkc05wdHljM01sU2R1M2J5L1MxbXExYXR1MmJVV09sYlVWZ29lSGgrYlBuNi9ZMkZnOThzZ2pzbHF0OW9DeHdPblRwNVdlbnE1T25UcnAvdnZ2VjBaR2hnWU5HbVFQSzU5KyttbnQzNzlmQ3hZc1VOdTJiZFd3WWNNUys2cm9ucUVBQURncUFrSUFBSlQvSWZiVXFWUDJNUEQ0OGVNNmUvYnMzellNTEluWmJKYVRrNU5NSnFPY1RVWWxwK1hQM3V2ZnJZdHljczM2ZHZ0ZWpiejdObDEzYmY0K1p1ZVRVOVN5VVFQWlpOT3ZwODVJa2pxMUROSFlZWU8wK010MXV2WDZqdXJmcllza0tUazlReTRtbzB3bW81eWNuSlNibTF1aGdQQzFhYy9ycVhFUk1ocU5xdVB2TDFmWC9OREdtcGVucU1QNSs4VTVPVG5KYXJYYS8xczFhOXBZTHM3TytpVTZScExVdWxXTFVwZGdmdlRwVnhyM3pDaDVlM3ZsanpNNVJWOSsvVTI1NDByUHlGRDQ2T2ZVcVVNNzNUM3dkblh0M0tIVUFNTFR3MFBQakg5ZVhUcGRwNGVIMzFja2tQemh4NS9VcTJkM1RSeFRla0dSUng2NFg5ZDM3YVMyclZ1cGxxOXZzU1hmaFdWbVpzbGt5aThrVVZFVzg4V1E3ODlMcGN1VGs1TmJxZlpWc1hEaHdpdmVSNEVSSTBiWXR3SHc4eXMrSy9XdnB2QXN2WktLbE9UbTV1cjQ4ZU9TaWhZeHFZekV4UHpsOVFhRFFVbEpTVnF5WklsTUpwUHV2UE5PUGY3NDR6S1pURHA5K3JRZWZmUlJlWHA2YXRXcS9ObWxwMCtmMXB3NWMzVG8wQ0Z0MnJSSk45OThjNmw5RklTeFVWRlJwYmJadG0yYit2WHJWeXk0ZFhWMTFlREJnN1Z3NFVLOTk5NTdldjc1NTZ2MFBBRUFjSFFFaEFBQWg1U2NuS3lvcUNoRlIwZnIrUEhqaW8yTkxiUEtyQ1B3OVBSVWcvcjE5ZFVQMjFUYngxczdvcUkxdUgyb1pMWm9VSmNPR3ZTUEcreHRMUmFyZGg3K1ZYZjN2RkdTVFIrczN5U0wxU29uazBuWFhkdE1peWMrS1dWbVNYRUprck9UZGtaRnk4L0hXMTl1M3FxR0RScklzNXhsckFXQ0FnUDB5WXJGUldicDJXdzJ6VjJ3eEI0UVB2SG9BMnJYdXBWR1BqTkJrblR1WEx3bWozOWEvLzNtVyszYXMwK1NOT3J4aDNSdHM2Ymw5cmQweFFkS3o4alFIZjM3YXZYYTcwcHNZMVArVEVsSjJ2UHpBZTNkZDFCUGp3N1hIYmVWdk85ZlFUaTVhODgrL2Y1N2tsNmZNVTBlSHZsN3NzMTRaWXJxMXd1U3dXQW85ZjJYa0ppb0pXKy9yM0hQakpaZk85OVMyOWxzMHZSWjg1U1ptYVgvdkRSWjdoWGM1ekhYZkRIaysrYUxEK1RxNnFwcC96ZFhQMnpacHVDZ0FEM3h5QVBxZnNQRnZmaVdyZmhRMzN6N3ZXN3VjYU44ZmJ3cjFBZXVqSlNVRkVuU05kZGNVMlF2d2I1OSsrcjY2NitYSkIwOWVsU1MxS1ZMbHlyMVVYZ0dvb2VIaHpadjNpeVR5YVQxNjlkci9mcjFraTd1aFZoU3BXU0R3YURwMDZmcnpKa3pHajU4ZUlsOUZQeXhvSERBV0tDZzRNclVxVk5WdTNidEVtZVR0bTNiVmxKK2lGalIyY2tBQUtBb0FrSUFnRVBJenM1V2RIUzBEaDA2cEVPSERpazJOcmE2aC9TWDlNSkxVelhsK1FpbFpXWXBNK3VzZnRyeHM3bzFhU2laelpKSFBVbjVZY0NTcjllcC9iVk4xQ2d3ZnhseTIyYU50UFRyOVJvNXFQL0ZtWFMvWDVEU00vWFRpVk02Rm50T1ZwdE4zKzQvb21uL21WNnBNUlVPQi9QeTh2VDZ3aVgyUFFMdnVLMnY3aDdZdjBoUmtBZUdEbEczcnAzVkpyU1ZucDN3dktKK2lkYW9aeWFxZmR2VzZublREZXJTNlRvRi9yRjh1ckRNekN4dDNQeWpCdHpXUjRQdkdsQnFRSmlYbDFja2dIaDQrRDlMRFFjbHlWUm94dCtyTDBmWXcwRkphbEMvL0dXZkxpNHVTanovdXlhK01LM2N0Z1VtdmZDSzVydzJ0Y3ppRlpMMCs0VWtkYnF1dlliY1BWRGhvNS9UdjE5NlZmOGNmSmVlSGhXdVExRy82T3k1ZUwwMGZaWWVlMmlvN2g4eVNKSTA0TFkrZW1qWXZUcDErb3pTTXpMazZWbjF2ZTF3YVJJU0VpUkpnWUdCUlk2LysrNjdDZ29LMHJwMTYyU3oyVlM3ZHUwaTFZb3I0OWRmZjVVa3RXelowajR6MVdhekZabVJtSk9Ubytqb2FCbU4rYk5YTDF5NG9EWnQyc2hvTk5wbk13WUZCWlhhUjNuTDlLWGlTNFFMRjN3cW1FbHBOcHQxL3Z6NU12c0NBQUFsSXlBRUFQd3RXYTFXblRoeFFsRlJVVHAwNkpCaVltTCswak1FalVhamZIeDg1T0hoSVdkbjV5TFZRdi84NzhLUFY2OWVmVm5IRVJnWXFMZVdMdE9LZDk3UnFVTS9hODdXSGJvcE5WVzl1bDZuNE5RMEhZMDlxODgyYmxGT2JxNWVIZjJJL2JxbmhnelU1RVh2YVB5QzVicTM5MDBLcVIrc3MrWmMvVy8vSVcwNStJdmFOMittaG0wNzZPRkhIcW55WG1ESnlTbDZkZlo4N2ZrNVAzQzQ5NTZCZXZ6aC9CbEpKdFBGWDJtYU5Xa2tTYnB3SVVrWExpVFppM2JzUHhpbC9RZnpsekFHMUsyakJ2WHJxVkhEK2hvVi9wQWt5Y1BEWFMvK2U2ekNPbmZVMlhQeHBZNGpMeSt2U1BCMmpYL3RVdHRLUlNzU0Z5eVJyZ3kzUXRmVXJ4Y2tqMUlxd3VibW1uWHkxR2xKMHNEYmJ5MDNITFJZckhyaXliSHFGdFpGdlhwMmw1T1RrLzAxZW5Eb0VEMHorbkZOZVdXR0pPbmpsVi9aQTBKbloyZGxaR1JxMGRJVk9oSWRvd2VHRHRHOWR3K2tTbXcxK08yMzN5UkpyVnExS25LOElDQXIrUGx3MTExM1ZTaUVLOG5odzRjbFNSMDdkclMvcC81Yy9iaGdpYkc3dTdzbVRKaWdTWk1teVdBd2FNcVVLUm84ZUxBa3FVT0hEcVgyVVpXZkNUYWJUZmZjYzQvOC9mM3R5NkNkbkp4VXExYXRVdHNEQUlEU0VSQUNBUDQyMHRMU3RIdjNidTNmdjErLy9QSkxrUmttMWNGa01zbmYzMTgrUGo3eThmR1JyNjl2cVk4OVBUMnI5Q0g1Y2dlRVV2Nkg5VDU5KzJyc04ydTA0b1V4K3VqYkg3VDRxM1dLK3oxSnplb0Y2YWJyMnVpT0c3c1dDWVM4M04wMWI4eElyZDY2VTE5czJxcGpaODRwME45UDdVT2Fhc1VMWS9Ub3EyOG9mTnlrS2djQjY3NzduNWF0K0ZDcGFXbjI0M3YySHRDZXZmbkxpaTNXaS92b3ZiNXdpZHpkM0hVdVBsNlptVmx5Y25KUzkyNWR0ZjlnbEpLUzg1ZGt4aWNrS2o0aFVhZGp6OWdEUWtucTFyV3pwTEtyODFxdGVaVUt3d29IZFZYSktBcUhuMk9lSEtIMmJWdVgyTzUwN0JrOU12SlpTYkpYVlM3TGp6L3RVRXBxbW4xUFExZFhGMWtzRnYyamV6YzlPUFJlU1ZLckZ0ZnFsK2dZMWZhN0dMcU1qNWdxLzlwK2V1U0JmMnJNeENsYXR1SkRiZCs1UjFNanhzdlgxNmZ5VHhCVmR1alFJVWxTdDI3ZGlwM2J1bldyWW1KaVZLZE9uV0xMZmlzYWxtVmxaZW5BZ1FOeWRuWld0MjdkN0g5a3ljbkowV3V2dmFhMHREUmxaV1habHpwblpHUW9JaUpDa25UdzRFRk5uRGl4VXM4bk96dGJMNzc0WW9ublN2b0RUM0J3c0k0Y09XTC9lc0NBQVhJdkpVQ240allBQUdVaklBUUExR2dGb2VDT0hUdjB5eSsvWFBVUGdRYURRWFhxMUZGZ1lLQUNBd01WRUJCZ2YrenY3MS91TEs2L3F2cjE2OHZIdDVZT0h2dE5qOTlaZmlWY0tYOFc1SjAzWGE4N2I3cSt5UEh0VVVma1c2dTI2dFdyVitseC9HL3pqL3J3c3kvMDI2bFl1Ymc0Ni80aGc5UzM5ejgwN3Q5VGRlekV5Ukt2K2ZQc1A0dkZvbTA3ZHVuNUNXTjArc3haZmZIMU43cHdJVWwzRCt5dkVZODlXT0k5OG13WDMwY1RYNWdtZytGaUlHak5zOHBvckhqUVdmZzlVSlgzcDlGMCtXZm1XU3hXZmZEeDU1SmszNnV3SVBTc1ZldGlGZG5CZHczUWYyYk8wNmp3aCszSHpHYUxrcEpTMUNhMHBXN3IyMXRydi8xZWh3NGYwZFJYWjJ2T2ExTXYrMWhSc2pObnp1ajQ4ZU5xMHFSSnNSbUUyZG5aZXV1dHR5UkpUejc1WkxIUXJLSUI0YVpObTVTYm02cytmZnJJMjl2YkhnUzZ1cnJLeDhkSEd6Zm1ML1UzR0F4cTJMQ2hycjMyV2pWcTFFaG1zMW52di8rK3ZVQktlUXFxWVpkVUJibkFuNzkzUEQwOU5YZnVYRTJZTUVFeE1URzY1NTU3OU9DREpYOC9sM1I5V1hKeWNwU1FrQ0IvZjM5NWVIallxelpUQ1JrQThIZEdRQWdBcUhIUzB0SzBhOWN1N2R5NTg2cUZnaWFUU1EwYU5GQ1RKazBVRkJSa0R3SHIxS2xUNWFWN2YzV1BQZkdFbGk2WXJ5NnRtc3RVeGVXajFydzhMVjI5UVk4LytYU1ZybC93MXR2eTlQVFF3OFB2VTc4K3ZlekxlUmZNZVZWR28xSCt0Zk1yelNhZS8xMzNQenhTa2pUamxSZlU4YnAycGQ3em5qc0hhUHZPM2VyU3VVT3BBVzdoMlVwK3RXckp6YzFWcDJQUFNzcmY1MHlxZUZCUWVMWmhWZDZyVlgzdHk3Snd5ZHYyNWNoK2Z5ekpMR2xXNUQ5dXVrR2hyVnFvempYKzltTXBxYWt5R295eTJXeDY0UDdCK203alpsa3NGaDA0ZEZpNXVXYTV1RkFnNG1wWXMyYU5KT21CQng0b2RtN2h3b1U2ZCs2YzdyMzNYdDF3d3czRnpoY0VjZ1gvTG9uTlp0T1hYMzRwSnljbmUvQld1UDBERHp5Z1E0Y09xWC8vL3JycHBwdms2NXNmTE9mbTV1cTk5OTZUSk5XclY4KyszMnRaNFZyKzkxVFpSVW9LUXJyQ25KeWNGQkVSSVhkM2QzbDRsTDBYWnNIM1hrVzJtb2lOamRYSWtmay9UMXhkWGUzWC9GMS8xZ01BSUJFUUFnQnFpTlRVVk8zZXZWczdkKzdVNGNPSHIvaCtVc0hCd1dyU3BJbWFObTJxcGsyYnFsR2pSZzVYR1RNc0xFeXJ2cXF2dDlkczBPTURiNVVrSlNhbmFQVE1oV3BhTDBpMXZiM2s1KzBsU1VwS1M5ZUZ0SFNkUEJlbk44Yy9xZHAvVkxkZHZ2bzcxYWxYWDJGaFlhWDJVNVo1TTEreFYva3RySEJnVlZFNU9UbWFOZTlOUGY3SThDSlZlVXRpdFZ3TUVTYU5mVXJ0MjdiVzdYY1BVNitlM1JYU3RJbFdyVmxuUC8vK3g1L3A2MEpmUzlLTTF4ZkozUzIvb0VONlJvYjllRm1CVEtsaktSUm96SjcvcHR6ZFN0bUQ4SStRcFR6dnZQOXhrUUlzMTRia1YzZDIrZVA5blpoNHZzaVkzZDNkN0YvSHh5Y3FNek8vSU1UMG1mUDAzTk1qRmRhNW83WnUzNmttalJzU0RsNGxLU2twV3JObWpUcDE2cVNiYnJxcHlMbVZLMWRxL2ZyMTZ0Mjd0OExEdzB1OHZpQ1FLeWwwSzdCNTgyYjk5dHR2Q2c4UHR4ZEJLZnhlOVBiMjFxSkZpNHBkWjdQWnRHWExGa215aDRNZUhoN3k5aTY5NG5YQmVFcmFQOUJrTXFsdjM3N3k5eS81ZTc2MDQ2WDFrWk9USTV2TlZtWmcyYVJKRTgyZE8xZHIxcXl4ejVLVVZPV2ZZd0FBMUFRRWhBQ0F2eXlyMWFyOSsvZnJmLy83bnc0Y09IREZRc0hhdFd1cmFkT21hdGFzbVpvMmJhckdqUnVYT3h2RkVSZ01CajMvd2hROSt0QkRDdkwzMDRBYnU2cE9MVis5TmZFcEhZMDlxK1MwREYzNFkwL0F4a0VCcXVYdHFaRDZ3Zlp3Y00zV25mcCs3eUc5L2U2N1ZWNmFGeHdVb0l3SzdDVlpFRnBKVW5aMlRwR0FTOHFmUFRSOTVuenQzcnRQUjQrZjFPc3pwc25YcDR6QTRvOGd6ODNOVlY1ZW5wS2tUOTU5Uzk3ZVhzckt6dGJCUTcvWTI4YkZKeW91UHJISTlhZGp6NVI0MzdKQ3ZOSm1GMXF0RjQrWFZUeWxNRnRlNmQ4cmxrTGhaNTllLzFDSDl2blZiZXNGQnlueC9PL2F0bU8zN3JydjRYTDdpSXRQa0p1cnErN28zMGU3OXY2c1owWS9YcUd4NGRJdFg3NWNMaTR1R2p0MmJKSGphOWFzMFpJbFMzVGJiYmZwMldlZkxmWDdyaUFzYTkrK2ZhbGgyZkxseTlXMWExZmRlKys5OW1NRjFZTGJ0bTFiNnRoY1hWMzE3cnZ2S2pJeVVyTm16VkoyZHJaR2pScFY1dXc3WjJkbmpSa3pSbjM3RnE4R3ZuejU4bUxiRXhpTlJ2WHJWN0d0RHdxWXpXWVpEQVoxN3R4WlZxdTF6UEVZalVhMWFkTkdiZHEwVVZCUWtENzQ0QVBkZU9PTkdqMTZkS1g2QkFDZ0pqSFlLT2tGQVBpTE9YLyt2RFp2M3F6SXlFZ2xKU1ZkOXZ1N3U3c3JORFJVYmR1MlZaczJiVlMzYnQwYXU3ZFU0ZVdGNzcvLy9oWHBJeUVoUVdPZWVWcmRXMStyeHdiMGtZdFQyYlBFY2kxbUxWK3pRVDlHeFdqdXZQbXFXN2R1bGZzMm04MGE5KytwaXZvbHVzcjNLRW5MNWlHYU9mMUYrLzU3ZjNic3hFbnQyWHRBL2Z2MWxwZW5aNGx0UHZsOGxiWnQzNlhYWjB3cnMyakoxdTA3OWVJck0yVXdHTFI4MFZ3MWJGRHlYb3daR1ptNjg3NzhnaW1UeGo2bFcyN3VJVW42TmVhWVJvK1pKRW1hL2VwTEZTcFM4dDdTQlFvT0NpaDFUS2RPbjVISlpGUzk0Q0Q3c1YrUEh0ZXJzK1lwOXN5NU1zTjRUMDhQM1JEV1JhTWZmMWplZjh3Z3pjck9MdlcxcklxcjhiNHV5WWdSSSt6RmpZWU5HMWJwRU9wcTJiSmxpN3k5dlhYZGRkY1ZPUjRiRzZ1OWUvZHE0TUNCWlY1LytQQmhXYTNXTW9PK25UdDNxazJiTmtYK1dCSWZINi9UcDArcmMrZk9GUnBuWkdTazZ0YXRxNVl0VzFhb2ZVV1l6V2FkT25WS3pabzFxOVIxTVRFeDh2THlzbGQ0cnFpVWxCUWxKQ1RvMm11dnJkUjFBQUQ4MVJqSytjRERERUlBd0YrQzFXclZ6ei8vckUyYk51bmd3WU9YZGJhZzBXaFVTRWlJMnJScG83WnQyNnBKa3lZMXRuaElkYWhidDY0V0wxbXErYS9QMWJDcHN6Vzh6ejkwYzZmMjh2RXNPc3N5TlNOVG0vYnMxd2NiZnRCMUhUdHA4WktsWlM0cnJBaG5aMmU5L01KRVBmbmNaS1ducHlzZ29LNDhTcWxTV2xsZmZyMVd3KzY3dThSenpabzBWck1tamN1OC9wK0Q3OUtRUVhlVVc5SFl2M1p0UGZIb0E3cTV4NDFsTG8zT3pzbXhQeTc4KzF0bVZwWThQTnpWdDNkUE5XbmNzTXkrYXRmMjA3MTNEN1R2MVZpYWtrTEs1aUZOOWM3aWViSllyREpiU3A3cGFEUWE1ZXJpVXV6NDVRd0hVYjQvTHlzdVVMOStmZFd2WDcvYzYwTkRROHR0MDdWcjEyTEhBZ0lDRkJCUWV2RDhaejE2OUtodzI0cHlkbmF1ZERnb3Fjb0JuNit2cjMxL1JRQUEvczRJQ0FFQTFTb2hJY0UrVzdDZ1F1YmxFQkFRb0xadDI2cHQyN1pxMmJJbFM0WXZrYmUzdHlKZW1LTERody9yNnkrLzFOS3BzK1hyNWFtNnRmTS9PQ2RjU0ZGS2VvWnV2T0VHdlR6OXRXSlZWUytGcjQrM2xpMmNMUmNYbDcvY1RNK0tCTTB0bTRlb1pmT1FjdHVaelJiMTdubVRldlhzcnM0ZDJ0dVBOMjNTU0orK3Q2VGNFQzZnYmwxOXVIemhKZStWNmVSa2twTVRBVG9BQUlBaklTQUVBRngxTnB0Tmh3OGYxamZmZktPREJ3OWV0dnNHQmdZcUxDeE1ZV0ZocWwrLy9sOHVUUG83Q0EwTlZXaG9xS3hXcStMaTRwU1FrQ0FwZjVaaFlHRGdGWnVaNmVycWVrWHUrMWNTR0ZCSGs4Y1ZyL2JzVThGWm1CUUlBUUFBUUZVUkVBSUFycHE4dkR6dDNyMWJhOWFzMFlrVEp5N0xQUU1DQXV5aFlJTUdEUWdGcnhLVHlhUjY5ZW9WS3g0QUFBQUFvT1loSUFRQVhIRm1zMWxidG16UjJyVnJGUjlmc1Nxc1phbGJ0NjQ5Rkd6WXNDR2hJQUFBQUFCY0FnSkNBTUFWazVtWnFZMGJOK3JiYjcrOTVQMEZ2Ynk4MUwxN2Q5MTQ0NDFxMUtnUm9TQUFBQUFBWENZRWhBQ0F5eTRwS1VuZmZ2dXRObTdjcU96czdFdTZWL1BtemRXclZ5OTE3ZHIxa29zdkFBQUFBQUNLSXlBRUFGdzI2ZW5wK3U5Ly82c05HemJJWXJGVStUNGVIaDdxM3IyN2V2WHF4UjUzQUFBQUFIQ0ZFUkFDQUM1WmJtNnV2djMyVzYxZXZWcFpXVmxWdms5SVNJaDY5ZXFsc0xBd3ViaTRYTVlSQWdBQUFBQktRMEFJQUtneXE5V3F5TWhJZmZubGwwcE9UcTdTUFp5Y25IVFRUVGZwbGx0dVVjT0dEUy96Q0FHZ2FqNzg4RVB0MmJPbnVvZUJ2NkdJaUlqcUhnSUFBTVVRRUFJQUtzMW1zMm5QbmozNjdMUFBkTzdjdVNyZHc4M05UYjE3OTFhL2Z2MVVxMWF0eXp4Q0FMaDBSNDRjcWU0aEFBQUFYQlVFaEFDQVNqbHk1SWcrL2ZSVEhUMTZ0RXJYZTN0NzY5WmJiOVV0dDl3aVQwL1B5enc2QUFBQUFFQmxFUkFDQUNva0lTRkJIMzc0b2ZidTNWdWw2LzM5L2RXL2YzLzE3Tm1UL1FVQi9DWFZyVnRYSjArZWxDUU5HelpNalJvMXF0NEJBUUFBWENVRWhBQ0FNbGtzRm4zenpUZjYrdXV2WlRhYkszMTljSEN3Qmd3WW9HN2R1c25KaWYvdEFQanJjbk56c3o5dTFLaVJXclZxVlkyakFRQUF1SHI0cEFZQUtOV2hRNGYwN3J2dktpNHVydExYMXExYlYwT0dERkZZV0pnTUJzTVZHQjBBQUFBQTRISWdJQVFBRkpPVWxLU1BQdnBJMjdkdnIvUzEzdDdlR2pSb2tHNisrV1ptREFJQUFBQkFEY0FuTndDQW5kVnExWVlORy9URkYxOG9PenU3VXRlNnVMaW9mLy8rNnQrL3Y5emQzYS9RQ0FFQUFBQUFseHNCSVFCQWt2VHJyNzlxeFlvVk9uMzZkS1d1TXhxTjZ0bXpwd1lOR3FSYXRXcGRvZEVCQUFBQUFLNFVBa0lBY0hBNU9UbjY1Sk5QOVAzMzMxZjYyczZkTzJ2SWtDRUtEZzYrQWlNREFBQUFBRndOQklRQTRNQ09IajJxeFlzWEt6NCt2bExYTldyVVNBOCsrS0NhTjI5K2hVYUdpbkp6YzdNdkI4L096aTVTaFJXb2lRcHZiOEQ3R1FBQTRPb2dJQVFBQjJTeFdQVGxsMTlxelpvMXN0bHNGYjdPemMxTlE0WU1VZS9ldldVeW1hN2dDRkZSZm41K09uZnVuQ1FwTmpaV0lTRWgxVHdpNE5MRXhzYmFIL3Y1K1ZYalNBQUFBQndIQVNFQU9KalRwMDlyOGVMRk9uWHFWS1d1NjlxMXE0WVBIODRIOXIrWUZpMWEyQVBDeU1oSUFrTFVlSkdSa2ZiSExWdTJyTWFSQUFBQU9BNENRZ0J3RUhsNWVWcTdkcTArLy94eldhM1dDbDlYcDA0ZFBmVFFRMnJmdnYwVkhCMnFLaXdzVEpzM2I1WWtiZDY4V2RkZmY3MUNRME9yZDFCQUZSMCtmTmorZnBieS96QUJBQUNBSzQrQUVBQWNRSHg4dk41NjZ5M0Z4TVJVK0JxVHlhVGJiNzlkZDk1NXAxeGNYSzdnNkhBcFdyZHVyUll0V2lnNk9sbzJtMDJMRnkvV3lKRWpDUWxSNHh3K2ZGaUxGeSsyYjN2UXNtVkx0VzdkdXBwSEJRQUE0QmdJQ0FIZ2I4eG1zeWt5TWxMdnZmZWVjbk56SzN4ZGl4WXQ5TWdqajZoZXZYcFhjSFM0SEF3R2c4TER3L1hpaXk4cU16TlRTVWxKZXUyMTE5U3paMC8xNk5GRDlldlhwOUFEL3JLeXM3TVZHeHVyeU1oSWJkNjgyUjRPZW5wNjZySEhIcFBCWUtqbUVRSUFBRGdHQWtJQStKdkt5Y25SaWhVcjlPT1BQMWI0R2hjWEZ3MGJOa3czMzN3ekg4eHJrTURBUUQzMzNIT2FNMmVPTWpNelpiUFp0R25USm0zYXRLbTZod1pVbXFlbnA4YU1HYVBBd01EcUhnb0FBSURESUNBRWdMK2hjK2ZPYWQ2OGVUcHo1a3lGcndrSkNkR0lFU1A0VUY1RHRXalJRbE9uVHRXeVpjc1VIUjFkM2NNQnFxUkZpeFlLRHcvbjV4QUFBTUJWUmtBSUFIOHoyN2R2MS9MbHk1V2RuVjJoOWlhVFNZTUdEZEtBQVFOa01wbXU4T2h3SlFVR0Jpb2lJa0pSVVZIYXVYT25qaHc1b3FTa3BBcS9GNENyemMzTlRYNStmbXJac3FXNmR1MnExcTFiTTNzWkFBQ2dHaEFRQXNEZmhNVmkwVWNmZmFRTkd6WlUrSnA2OWVwcDVNaVJhdHk0OFpVYkdLNHFnOEdnTm0zYXFFMmJOdFU5RkFBQUFBQTFCQUVoQVB3Tm5EOS9YZ3NXTE5DeFk4Y3FmRTIvZnYwMFpNZ1FLaFFEQUFBQWdJTWpJQVNBR203Ly92MWF2SGl4MHRQVEs5VGUzOTlmVHp6eGhFSkRRNi93eUFBQUFBQUFOUUVCSVFEVVVEYWJUZi85NzMvMStlZWZWL2lhcmwyNzZySEhIcE9IaDhjVkhCa0FBQUFBb0NZaElBU0FHc2hzTm12WnNtWGF0bTFiaGRxYlRDYjk4NS8vMUsyMzNrb0JBQUFBQUFCQUVRU0VBRkREcEthbTZ2WFhYMWRNVEV5RjJ0ZXFWVXRQUGZXVW1qZHZmb1ZIQmdBQUFBQ29pUWdJQWFBR09YUG1qR2JObXFYejU4OVhxSDFvYUtoR2p4NHRYMS9mS3p3eUFBQUFBRUJOUlVBSUFEWEV3WU1IOWNZYmJ5Z3JLNnRDN2UrNDR3N2RjODg5TXBsTVYzaGtBQUFBQUlDYWpJQVFBR3FBNzcvL1h1Kzk5NTVzTmx1NWJUMDhQRFJpeEFoMTdQai83TjE1V0ZSbC93YncrOHdHRER1eVNTcUdxS0RpYnU0YmdrdWFXVzZaMnB1bVpxbHZhdTVhWnFYWm00cnBXMmFhNzYvVjNEV1h6SDNOclJRWFRFc1dSUkZGR1laOTF2UDdnMmFVWUdZQVlkanV6M1Z4T1p6bk9lZDhRUzZHdWVkWld0cWhNaUlpSWlJaUlxcnNHQkFTRVZWZ0JvTUIzMy8vUGZidjMxK2svblhxMU1GYmI3MEZYMS9mTXE2TWlJaW9mSWlpQ0pWS0JTOHZyL0l1aFlpSXFNcVFsSGNCUkVSVU9JMUdnNmlvcUNLSGc2MWJ0OGI4K2ZNWkRoSVJWVU1xbFFyTGxpM0QzYnQzaTlSZnA5TmgrdlRwdUh6NWNvbnVsNWFXaGc4KytBQXhNVEVsT3Y5SnZmTEtLMWl6WmczUzA5T0xmTTZXTFZ1d2FORWlaR1ptbG1GbFJFUkVsUk1EUWlLaUNpZ3pNeE9MRnkvR3hZc1hpOVMvWDc5KytQZS8vdzJGUWxIR2xSRVJVVVVrbDh2eDg4OC9ZOVNvVWRpMklQUnh3UUFBSUFCSlJFRlViVnVSK3NmRXhHRHExS2xZdUhCaHNlL241T1NFK1BoNFRKa3lCYXRYcnk3U0VoaWxSUkFFNlBWNmJOeTRFU05Iaml4eXlPbnE2b3JEaHc5ai9QanhTRWhJS05ZOWp4MDdoblBuenBXZ1dpSWlvc3FCVTR5SmlDb1lsVXFGLy96blA3aDkrN2JOdmxLcEZLKysraXE2ZGV0VzlvVVJFVkdGRWgwZGpZTUhEK0tWVjE2QnA2Y25nTHlsS2JwMDZWS2s4eDBkSGFIVDZmRGlpeThXKzk0T0RnNTQ0NDAzTUdmT0hHemV2QmtlSGg0WU9uUm9zYTZoMSt1eGMrZE85TzNiTjk4YlhNZVBINGVEZ3dPZWVlWVppK2NxRkFyazVPVGdwWmRlUWxoWW1NMzd5R1F5OU96WkUzdjM3c1hseTVjeGJkbzBEQjQ4R0ZldlhpMVNyZWZPbllOY0xrZFVWQlNDZ29LSzlnVVNFUkZWSWd3SWlZZ3FrSHYzN21IeDRzVjQ4T0NCemI1S3BSTC8vdmUvMGJoeFl6dFVSa1JFRmMydFc3ZXdkKzllSEQ1OEdPUEdqVE1mOS9Ed0FBQmtaMmREcVZRQ0FJeEdJMDZmUG8zMjdkdERFQVFBZ0V5VzkxTEF6OC9QNm4zZWZQTk5kTzNhdFVBQTJLWk5Hd1FFQkNBcEtRbEdvN0hRY3pkdDJnU1pUSVlYWG5paFFKdFVLc1hubjMrT0gzLzhFU0VoSWViajBkSFIwR3ExbURGakJycDM3MTdvZGFWU0tRRGc2YWVmdGxvN0FKdzVjd1pidG16QmtDRkRNR0xFQ015Y09STnF0Um8xYTliRS92MzdjZlBtVFp2WEFQS21aUjg2ZElnQklSRVJWVWtNQ0ltSUtvaGJ0MjdoUC8vNUQ5UnF0YzIrUGo0K21EWnRHZ0lDQXV4UUdSRVJWVVJYcmx3QkFMUnQyeFo5K3ZUQnlwVXJ6VzBuVDU3RXlwVXJFUlVWaFpvMWEwSVFCTXlmUHgrQmdZRVlPblFvd3NQRGkzU1AxTlJVM0xoeEEybHBhVGh4NGtTQjlxU2tKQURBNGNPSDhldXZ2K1pyTXhxTitQUFBQeUdUeWRDZ1FZTUNiMmdKZ2dCQkVKQ2FtbHJnWENBdjJMTVVFRW9rK1ZkS1NrbEpnWStQVDZGOTVYSTVMbCsrak11WEw2Tmh3NFpRS3BXUXkrVm8wNllOR2pWcWhNek1UUGo3KzhQUjBiSFE4eE1URXpGNjlHZzRPenRqekpneGhmWWhJaUtxN0JnUUVoRlZBTmV2WDhleVpjdVFuWjF0czI5d2NEQ21USmtDTnpjM08xUkdSRVFWa1Y2dk42K0pkL2JzV1F3ZVBOamNObkRnUU9UazVNQm9OR0wyN05uNDlOTlA0ZTd1RHJsY2pwczNieUkyTmhZOWV2UW8wbjMyN05rRFVSU1JtWmtKdlY1Zm9GMnBWRUlpa1NBdExhMUFXMVpXbHJuV0R6NzRBS3RXclRKUGhUYVJ5V1RRNlhUNCtPT1AwYkpsU3dCQVpHUWtBT1FiRmZsUHBsR1FBTEIrL1hwczNMZ1J5NWN2UjJCZ1lJRytwcEdTZ2lEZy9mZmZ4NlZMbDVDVmxZWGp4NDhqTWpJUzN0N2UrZnIvOGNjZnlNbkpNZGREUkVSVUhUQWdKQ0lxWjlIUjBWaXhZZ1YwT3AzTnZ1M2F0Y080Y2VNZ2w4dnRVQmtSRVZWVXg0OGZSMlptSm54OWZlSHY3dzhBdUhUcEVnQWdLQ2dvWDRDMmFkTW1qQmt6Qm5LNUhEcWREa09HRENrd0FxOHdWNjVjd2ZyMTZ3RUF3NGNQTDlZYWcxbFpXWGoxMVZlaDAra1FIaDZPaUlpSVFwKzdyTlV4ZE9oUU9EczdGOXBtZWtOdDRjS0Z5TTNOQlFETW5qMGJLMWV1UkkwYU5mTDFOVTFIRmdRQlhsNWU2TmF0bTNsVTRKWXRXOHpmUDVQZmYvOGRVcW1VNncwU0VWRzF3b0NRaUtnYy9mcnJyMWk5ZXJYRnRac2UxNmRQSHd3Yk5pemZpejRpSXFxZXRtL2ZEaGNYRnl4YnRzeThocUJwNU4wbm4zd0NxVlNLakl3TUxGMjZGQkVSRVFDc2gzR0ZXYnQyTGJSYUxRQ2dTWk1teGE0dkxTME5VNmRPUlo4K2ZTejJzL2FjNXVMaUFsZFhWM2g2ZXBwSEFacGN2WG9WZXIwZS92NysrVWJVYjlpd0FXKzg4VWErNnhiMmRadkN5cmk0T01URnhSVjYvNy8rK29zQklSRVJWUnNNQ0ltSXlzbXhZOGV3ZHUxYWlLSm9zKytnUVlQUXYzOS9ob05FUklRUkkwYmczcjE3QUlCNTgrWVZhQjgvZmp3QVFLVlNRYTFXNCtyVnExaTZkS2w1SkYxUjllM2JGekV4TVJBRUFSczNiaXpXdWRldVhRTUFmUHZ0dDJqUm9rV0JVWG9tMWtMTHI3NzZDbGxaV1hqcXFhY0s5QnN5WkFoVUtoVmVlKzAxdEd2WHptb3RoVDEzbXI0WHpzN08yTDU5dS9uNDQrc045dXJWeStwMWlZaUlxaElHaEVSRTVlRDQ4ZU5GRGdkSGpoeUpuajE3MnFFcUlpS3FER2JPbklrWk0yWkFMcGNqSnllblFQQm5HdlhuN094c25xSWJGUldGOVBUMFl0MG5NaklTNTgrZng0RURCd3JkUktRb1VsSlNNRzNhTkVSRlJWbmNSQVFBdnZubUcrellzU1Bmc2R6Y1hFeWFOQWxQUC8wMDVzNmRXMkN0d0tLeUZoQVNFUkZSSGdhRVJFUjJkdkxrU2F4WnM4Wm1PQ2dJQXNhTkc0ZE9uVHJacVRJaUlxb013c0xDc0dUSkVseStmQmt2dlBBQ0hCd2NBRHlhWXJ4dTNUcElwVkxzMkxFRGpvNk81cEZ3cGxGM3hURmx5aFQwNjljUFNxVVNMaTR1K1VJK3RWcU5RWU1HQVFEMjd0MWJvdERORk43RnhNUVVhSE4wZE1UdzRjUHg1WmRmNHMwMzM4U2lSWXNRSEJ4YzRuczh6alFpTVRjM0YvUG56emNmejhuSktmYjFpWWlJcWdJR2hFUkVkblRxMUNtc1hyM2Faamdvazhrd1ljSUV0RzdkMms2VkVSRlJaZUxwNlltdnZ2b0tHelpzS0xDci9lalJvd0VBOSs3ZGc4RmdRSFIwTkdiT25GbWtVZXYvcEZBbzBMaHhZeHcvZmh5TEZpMUNaR1FrWG5ycEpRUUVCSlRLMTJHcXFiQmRqQUhnaFJkZXdLNWR1NUNVbElSWnMyYmg2NisvdHJoeFNYR1lRa09Ed1ZEbzZNaVNmSytJaUlncXMrS3RWRXhFUkNWMjVzd1pyRnExeXVhTERnY0hCMHliTm8zaElCRVJXYVJRS0FEazdSYXNVQ2pNbjV2YUZBb0ZEQVlEQUpoSEVENUo2S1ZXcTZIWDYvSHp6ejlqMmJKbDBPdjFGdnRxTkJxODg4NDcrUDMzMzB0OFB4T1pUSVlYWG5qQlhFTkNRa0t4cjJGdC9WNW5aMmZzMzcvZi9MRnUzVG9BREFpSmlLajY0UWhDSWlJN09IZnVIRDcvL0hPYkx6aVVTaVdtVDU5ZW9pbFVSRVJVZlpoMjRWVXFsVml6WmcyQVJ5UHZ2dmppQzBpbFV2UG5ZV0ZoQUdBT0RFdmkvdjM3QVBKMkZsNjBhRkdCWFlVWExGaGdEdUx1M3IyTCtQaDRYTHg0RVo5ODhna2FObXhZNHZzQ1FKY3VYZkQ1NTUvRHk4c0xEUm8wS1BiNWhUMzMybm8rTmhxTnhiNFBFUkZSWmNhQWtJaW9qUDMrKysvNDdMUFBiTDdZY0hWMXhlelpzMUc3ZG0wN1ZVWkVSSlZWU2RiN016MFBsU1Q4dW5uekpnQ2dXYk5tK1VZcm1wdzZkYXJBc1p5Y0hNeWRPeGRSVVZFV245dUtVb3VYbHhlZWUrNDVkT2pRd1J5TVBpbGI5MzJTTUpXSWlLZ3lZa0JJUkZTR0xseTRnSlVyVjlwOG9lSGk0c0p3a0lpSXlwUnBkK1BpYnNRaGlxSjVFNUdFaEFSa1oyZERxVlRtNjFQU1RVcXNqZVI3dkczU3BFbkZ2cmExZTVpZWw3T3lzakJnd0lBQ2ZSa1FFaEZSZGNPQWtJaW9qRnk5ZWhVclZxeXcrU0pEcVZSaTFxeFpEQWVKaUtqSXJEMjMvUFhYWC9EdzhEQi9MZ2dDakVZakJFSEFzR0hENE9mblY2eDduVDkvSG1xMUdsS3BGUGZ1M2NQNzc3K1BCUXNXbExqMng1bEc4czJmUDc5QXdHaHRuY1BTdXE5RUlrRzlldlhNeHpVYURhNWZ2dzVSRktIWDZ3dE1wU1lpSXFxcStJeEhSRlFHRWhJU0VCVVZaZlBGamFPakkyYk1tSUhBd0VBN1ZVWkVSRldCdGVlWHgwZmJPVGs1UVNLUndHQXc0S3V2dmtMTm1qV0xmYTlObXpZQkFMcDM3NDU2OWVwaDllclZtREpsQ2laTW1GRDh3di9CRk5RRkJBVEF4Y1VGQUhEcDBpVUFwUmNRRmphQ1VLZlRBY2hibjNISmtpWG00NG1KaVJnelpnejY5ZXRYb2hHUlJFUkVsUlVEUWlLaVVuYi8vbjE4OHNrbnlNM050ZHJQd2NFQk0yYk15RGR5Z1lpSXFDaE1BWmZKUDZmai92ZS8vNFVvaW5qNTVaY0I1SzFaV0pKdzhQVHAwL2o5OTkvaDR1S0NNV1BHb0VhTkduajQ4Q0UyYjk2TUtWT21tUHZGeE1UQTM5OGZucDZla01sa0VBUUJCb01CR28wRzJkblp5TXpNaEtlbko5emQzZk5kM3pRUzh2WFhYMGZMbGkwQjVHMjI0dUxpVW1xajkwd2g1T1BmSTBkSFI3ejc3cnZvM0xsenZyN3U3dTVZdlhvMWxFb2xkRHBkdnZVV3JlMkdURVJFVk5reElDUWlLa1ZxdFJvZmYvd3gwdFBUcmZaVEtCU1lObTBhNnRldmI2ZktpSWlvS3RGb05BZ09Ec2JZc1dNQjVCOXQ5K3l6eitMV3JWdG8wYUlGT25ic2FENSs4T0JCYk5xMENVcWxFcUlvUXFWU0FZREZJQzRsSlFWTGxpeUJSQ0xCckZtelVLTkdEUUI1WVo2L3Z6L1dyRmtEalVZREFIajc3YmZ6blNzSVFvR1JlN05telVLUEhqM01uNXRxcmwyN052ejkvZlBWUDNyMDZIeGg0cnAxNjNENThtWFVyRmtUenM3T1NFdExBNUEzUmRnV1V3Z3BpaUpFVVlRZ0NQRDI5aTRRRGdLQW01c2IzTnpjOFBiYmIrUHk1Y3Z3OGZFeGoyeDBjSEN3ZVM4aUlxTEtpZ0VoRVZFcHljbkp3U2VmZklMNzkrOWI3U2VYeXpGMTZsU0VoSVRZcVRJaUlxcHFubnJxS1h6KytlZm1VVzJtRFVoTWp5ZE9uRmpnbktlZmZob05HalRBMGFOSGtaMmREUUNvVmFzVzNOemNDdlJWcTlXWVBYczJjbk56OGM0Nzc2QnQyN2I1MnA5Ly9ubDA3dHdadTNidHdzbVRKeEVmSDU4dkVIejhzWWVIQjZaT25ZbzJiZG9VdU0rVUtWUFF1M2Z2ZkVIZjR5TVRUUm8yYklnTEZ5NWcvLzc5NW1NU2lRUjE2OVl0MFBlZkhsK3ZNVGMzRjA1T1RqYlBtVFp0R3JadjM0NGRPM2FZbjllYk5HbGk4endpSXFMS2lnRWhFVkVwME92MVdMNThPVzdldkdtMW4wd213K1RKazlHNGNXTTdWVVpFUkZYUlAwZjltYVljMTZsVHgrSlUyS0NnSUV5ZE9oV2pSbzNDdEduVGtKS1NVbURrbjhuKy9mdGhNQml3ZlBseUJBY0hGOXJIeThzTHI3enlDbDU1NVJYazV1WWlLU2tKRHg0OGdGcXRSbVptSmpRYURiUmFMVnEwYUlHd3NMQkN2NFpubjMyMlNGOXZ4NDRkMGJGalI1dzVjd1lMRml5QVhxL0grUEhqNGV2cmEvTmNyVllMdVZ5Tzl1M2JGMm5FSVFEVXJGa1RiN3p4QmhvM2Jvd1BQdmdBclZ1M2ZxS2RsSW1JaUNvNlFTeHMxVjRpSWlveW85R0l6ejc3REdmUG5yWGFUeUtSNEsyMzNqS3ZzVVJFUkJYTHdvVUxjZTNhTlFEQW5EbHpFQm9hV3M0VkZWMUdSZ2JPbmoyTDhQRHdJcTJWRnhNVEEwOVBUd1FFQkJUYWJqQVlvTmZySytTMDJ0MjdkNk4rL2ZwbzBLQkJrZnFucHFaQ29WQ1lwd29YVjF4Y0hJS0Nna3AwTGhFUlVVVWgyUGdEZ1NNSWlZaWVnQ2lLK1BiYmIyMkdnd0F3WnN3WWhvTkVSRlFtWEYxZDg2M3ZaNHV0a2V4U3FiVEM3dUxidDIvZll2WDM4dko2b3ZzeEhDUWlvdXFnYUdQc2lZaW9VRHQzN3NTQkF3ZHM5aHM4ZUhDaGk2RVRFUkVSRVJFUmxUY0doRVJFSlhUMjdGbHMyclRKWnIrSWlBZzg5OXh6ZHFpSWlJaUlpSWlJcVBnWUVCSVJsVUI4ZkR4V3IxNXRzMStiTm0wd2N1VElJcTBIUlVSRUZRZVg2U1lpSXFMcWhBRWhFVkV4cVZRcUxGdTJERnF0MW1xL2tKQVF2UEhHRzBYZU1aR0lpTXFYcTZ1citYRktTa281VmtKRVJFUmtYM3pWU2tSVURCcU5Cc3VXTFVOYVdwclZmclZxMWNLVUtWTWdsOHZ0VkJrUkVUMnAyclZybXgvSHhzYVdZeVZFUkVSRTlzV0FrSWlvaUVSUnhCZGZmSUdFaEFTci9XclVxSUVaTTJaQXFWVGFwekFpSWlvVjdkdTNOeThKY2V6WU1TUW1KcFp6UlVSRVJFVDJ3WUNRaUtpSXRtelpndDkrKzgxcUgyZG5aOHlZTVFPZW5wNTJxb3FJaUVxTHY3Ky9lY2Q1ZzhHQXhZc1g0L1RwMHpBYWplVmNHUkVSRVZIWkVrU3V3RXhFWk5QSmt5Znh4UmRmV08wamxVb3hjK1pNaElhRzJxa3FJaUlxYlRrNU9mamdndy95alI2VXkrVUlDQWlBazVOVE9WWkdWY1hjdVhQTHV3UWlJcXFHQkJzN1p6SWdKQ0t5NGNhTkcxaTRjQ0gwZXIzVmZxTkhqMGIzN3QzdFZCVVJFWldWakl3TVJFVkY0YSsvL2lydlVxZ0srdmJiYjh1N0JDSWlxb1pzQllTY1lreEVaSVZLcFVKVVZKVE5jTEJuejU0TUI0bUlxZ2hYVjFmTW5Uc1hvMGVQenJkeENSRVJFVkZWeFJHRVJFUVc2UFY2TEZ5NEVEZHUzTERhcjBtVEpwZzJiUnFrVXFtZEtpTWlJbnRTcVZSNCtQQWhkRHBkZVpkQ1ZRQ1hJaUVpb3ZKZ2F3U2h6RjZGRUJGVk51dlhyN2NaRHZyNysyUGl4SWtNQjRtSXFqQlBUMDl1UGtWRVJFUlZHcWNZRXhFVjR0U3BVOWkzYjUvVlBrcWxFbSsvL1RhY25aM3RWQlVSRVJFUkVSRlI2V05BU0VUMEQzZnUzTUhhdFd1dDlwRklKSmcwYVJMOC9mM3RWQlVSRVJFUkVSRlIyV0JBU0VUMG1KeWNIQ3hmdmh4YXJkWnF2eEVqUnFCSmt5WjJxb3FJaUlpSWlJaW83REFnSkNMNm15aUtXTE5tRFpLVGs2MzI2OTY5T3lJaUl1eFVGUkVSRVJFUkVWSFpZa0JJUlBTM3ZYdjM0dHk1YzFiN1BQMzAweGc1Y2lSc2JBQkZSRVJFUkVSRVZHa3dJQ1FpQW5EdDJqWDgrT09QVnZzb2xVcE1talFKY3JuY1RsVVJFUkVSRVJFUmxUMEdoRVJVN2FXbnArTy8vLzB2akVhajFYN2p4NCtIajQrUG5hb2lJaUlpSWlJaXNnOEdoRVJVclltaWlDKy8vQkpxdGRwcXYrZWVldzR0V3JTd1UxVkVSRVJFUkVSRTlzT0FrSWlxdGYzNzkrUGl4WXRXKzRTRWhHRGd3SUYycW9pSWlJaUlpSWpJdmhnUUVsRzFsWmlZaVBYcjExdnQ0Kzd1am9rVEowSXFsZHFwS2lJaUlpSWlJaUw3WWtCSVJOV1NWcXZGWjU5OUJyMWViN0dQSUFpWU9IRWkzTjNkN1ZnWkVSRVJFUkVSa1gweElDU2lhdW1ISDM3QW5UdDNyUFlaTW1RSVFrSkM3RlFSRVJFUkVSRVJVZmxnUUVoRTFjNzU4K2R4OE9CQnEzMmFOV3VHdm4zNzJxa2lJaUlpSWlJaW92TERnSkNJcWhXVlNvVTFhOVpZN2VQdTdvNXg0OFpCRUFRN1ZVVkVSRVJFUkVSVWZoZ1FFbEcxSVlvaVZxOWVqY3pNVEt2OXhvMGJCemMzTnp0VlJVUkVSRVJFUkZTK0dCQVNVYld4Wjg4ZXhNVEVXTzNUcTFjdk5HM2ExRTRWRVJFUkVSRVJFWlUvQm9SRVZDMGtKaVppMDZaTlZ2dlVxbFVMUTRjT3RWTkZSRVJFUkVSRVJCVURBMElpcXZJTUJnTysvUEpMR0F3R2kzMWtNaGttVEpnQXVWeHV4OHFJaUlpSWlJaUl5aDhEUWlLcThuYnUzSW1FaEFTcmZZWU5HNFphdFdyWnB5QWlJaUlpSWlLaUNvUUJJUkZWYVRkdjNzVDI3ZHV0OW1uV3JCa2lJeVB0VkJFUkVSRVJFUkZSeGNLQWtJaXFMTDFlajlXclYxdWRXdXpxNm9xeFk4ZENFQVE3VmtaRVJFUkVSRVJVY1RBZ0pLSXFhOGVPSFVoTVRMVGFaOXk0Y1hCM2Q3ZFRSVVJFUkVSRVJFUVZEd05DSXFxUzR1UGo4ZE5QUDFudDA3VnJWelJ2M3R4T0ZSRVJFUkVSRVJGVlRBd0lpYWpLTVUwdE5ocU5GdnQ0ZW5yaTVaZGZ0bU5WUkVSRVJFUkVSQlVUQTBJaXFuSzJidDJLTzNmdVdPM3oybXV2UWFsVTJxa2lJaUlpSWlJaW9vcUxBU0VSVlNseGNYSFl0V3VYMVQ2ZE8zZEdzMmJON0ZRUkVSRVJFUkVSVWNYR2dKQ0lxZ3lEd1lCMTY5WkJGRVdMZlR3OFBEQjgrSEE3VmtWRVJFUkVSRVJVc1RFZ0pLSXFZOSsrZmJoNTg2YlZQcU5IajRhenM3T2RLaUlpSWlJaUlpS3ErQmdRRWxHVjhPREJBMnpldk5scW40NGRPNkpGaXhaMnFvaUlpSWlJaUlpb2NtQkFTRVNWbmlpSytPYWJiNkRWYWkzMmNYZDN4NGdSSSt4WUZSRVJFUkVSRVZIbHdJQ1FpQ3E5MzMvL0hSY3VYTERhWjlTb1VYQnhjYkZUUlVSRVJFUkVSRVNWQndOQ0lxclVjbkp5OE0wMzMxanQwN1p0VzdScTFjcE9GUkVSRVJFUkVSRlZMZ3dJaWFoUzI3eDVNMVFxbGNWMkp5Y25UaTBtSWlJaUlpSWlzb0lCSVJGVlduRnhjZGkvZjcvVlBrT0dESUdIaDRlZEtpSWlJaUlpSWlLcWZCZ1FFbEdsWkRBWXNHN2RPb2lpYUxIUDAwOC9qZkR3Y0R0V1JVUkVSRVJFUkZUNU1DQWtva3BwMzc1OXVIbnpwc1YyUVJBd2V2Um9TQ1Q4TlVkRVJFUkVSRVJrRFY4NUUxR2xvMWFyc1hYclZxdDlldmJzaWJwMTY5cW5JQ0lpSWlJaUlxSktURmJlQlJBUkZkZUdEUnVRbTV0cnNkM1QweE9EQmcyeVkwVkVSRVJFWlM4NVE4VFdLM3BvRFNLTUltQTBJdTlmRVZCclJLUms1aTI5VXRkVEFoOFhBVTV5UUNrWDRDUURYQjBFZEFtU2x2TlhRRVJFRlJVRFFpS3FWR0pqWTNIOCtIR3JmVWFPSEFsSFIwYzdWVVJFUkVSVU1pSUFvUmo5alNKdy9vN0JacjhFbFJFSnF2ekhQSndZRUJJUmtXVU1DSW1vMGhCRkVkOSsrNjNWUHMyYk4wZnIxcTN0VkJFUkVSRlIwV24wd0kySFJ2eHhQKzhESXZCT2hLTEk1N3Mvd2Z1ZlNubngrbXNOd081cmVnUjZDS2pqSVVFTlo2RllZU1lSRVZVdURBaUpxTkk0Y2VJRVltTmpMYllyRkFyODYxLy9naUR3ejFjaUlpSXFmd1lqRUs4eTRvOTdlWUZnYktvUkJ1T2pkb2tBNkkyQXJJZ3J3eXNWQXNZOEk0ZFNMa0FxeVR2LzhZKzBuTHlweHc0eUFkazZFVGs2bVA5MUtYb09DUUM0clRaaTl4OTY4K2Z1amdLYStFdlF4RStDUm40U09DdjQ5eFlSVVZYQ2dKQ0lLb1djbkJ4czJMREJhcC8rL2Z2RDI5dmJUaFVSRVJFUkZTUUNpSHRveEtsYkJweExOQ0pMSzFyc2F4U0IrNWtpQXR5S0ZyWUpBTnJWc2M4MDRWdHArZXRXNTRvNG1XREF5UVFEQkFGNDJsT0NKdjRTaFBsTEVPZ3BnWVI1SVJGUnBjYUFrSWdxaGUzYnQwT3RWbHRzOS9iMnhyUFBQbXZIaW9pSWlJZ2VTYzRRY2ZxV0FXZHVHWkNTWlRrVURIQVRFT29yUVlpdkJQVnJTT0RpVURHVHRUb2VBbm8xa09GVzJ0L1RvUjhqaWtCY3FoRnhxVWI4ZEJWd1VRaG81Q2N4anpCMGM2eVlYeE1SRVZuR2dKQ0lLcnlrcENUODhzc3ZWdnNNSHo0Y2Nua3hGOWNoSWlJaUtnWHJ6dW53NjgzQ053K1JTdkpHL1lYNlNoRHFLNEY3SlFuUGdyd2tDUExLbS90c0ZQTTJQcm1TblBjUm4yckU0eEZvcGxiRTJVUUR6aWJtZlE4R041V2hWd08rMUNRaXFrejRXNXVJS2pSUkZQSDk5OS9EWUxDOFkxOW9hQ2hhdFdwbHg2cUlpSWlJSG5uS1BYL29wNVFEcld0SjBiYU9GQTI4SmFqc3l5TkxoRWVCWWY5R2VZSGcxWHQvQjRiM2pFalB6VDlpc3JaSEVSZFZKQ0tpQ29NQklSRlZhTkhSMGJoMDZaTEZka0VRTUdMRUNHNU1Ra1JFUk9YbW1kcFM3SWpSSTh4ZmlyWjFKR2hhVTFya2pVY3FJeGVGZ0dkcVMvRk1iU2xFRVVoVVB4cGRtS2cyb242Tkt2ekZFeEZWVVlJb2lwWVh5Q0FpS2tjR2d3R3paOC9HM2J0M0xmWUpEdy9IcUZHajdGZ1ZFUkVSVVVGYUE2Q3d6LzRoRlpyT0FNajVmU0FpcW5BRUc2TnErTllPRVZWWVI0OGV0Um9PS3BWS0RCbzB5STRWRVJFUkVSV080V0NlNG9hRE9UcGc5elU5MG5JNGJvV0lxRHh4aWpFUlZVaTV1Ym5ZdW5XcjFUNHZ2dmdpWEYxZDdWUVJFUkVSRVpXMk03Y00ySFpGangweGVqU3RLVUdYcDJWbzRpK0JoS3ZIRUJIWkZRTkNJcXFROXV6WkE3VmFiYkU5SUNBQUVSRVJkcXlJaUlpSWlFcmJzZmk4amVpTUloQ2RaRVIwa2hhZVRnSTYxcFdpODlOUzFGQXlLU1Fpc2dkT01TYWlDaWN0TFExNzl1eXgybWY0OE9HUVNqbVhoNGlJaUtpeUVnSDBhU2hGcUcvK2w2V3FIQkc3L3RCajFoNE5WcHpVSWk3VldENEZFaEZWSXh4QlNFUVZ6clp0MjZEUmFDeTJOMjNhRkUyYk5yVmpSVVJFUkVSVTJnUUFiV3BMMGFhMkZDbVpJbzRuR0hBeXdRQjFidDU2aENLQVMzZU51SFJYaThaK0V2UnZKRU05N3BCTVJGUW11SXN4RVZVb1NVbEptRDE3Tm96R3d0OHBGZ1FCQ3hjdVJPM2F0ZTFjR1JFUkVSR1ZOWU1SdUpSc3dMRTRBeTRuRi94N3NKR3ZCTTgxa3FHK040TkNJcUxpc0xXTE1VY1FFbEdGc21IREJvdmhJQUIwNnRTSjRTQVJFUkZSRlNXVkFDMENwR2dSSUVWeVJ0NVU0ek9KQnBpR3RWeTliOFRWKzFwMENaTGlsWmJ5OGkyV2lLZ0s0ZHN1UkZSaFhMdDJEZWZQbjdmWUxwUEpNSERnUUR0V1JFUkVWTG5rNXVhV2R3bFc2WFE2cTI4RUVqM08zMVhBbUdmaytMQ25Bem9FU3ZINDJKY0dIRUZJUkZTcStGdVZpQ29FVVJUeDQ0OC9XdTNUczJkUDFLaFJ3MDRWRVJFUlZUNkxGaTNDNU1tVGtaQ1E4RVRYTVJxTldMZHVIYkt6c3kzMjJiRmpCeElURTR0MTNUTm56dUROTjkvRXRXdlhyUGJUNi9YWXNXTkhzYTc5ei9OLysrMDNpKzIzYjkrMnV0NHhWU3grcmdKR3Q1RmpZUzhIZEt3clJZQ2JnR2RxYzdNNklxTFN4RFVJaWFoQ09IZnVIRmFzV0dHeFhhbFVZdW5TcFhCeGNiRmpWVVJFUkpWTFhGd2NKazJhQkVFUU1HL2VQTFJyMTY1QW4renNiQ2lWU3B2WDZ0MjdONXlkbmVIdDdWMW9lM3g4UE56YzNMQjQ4V0lFQndjWHFiN0ZpeGZqNE1HRGNIQnd3RWNmZllRdFc3WVVHdFNscHFZaUxpNE9vMGVQeHJCaHc0cDBiUUJRcTlYWXQyOGZCZzRjaUY2OWVxRmJ0Mjd3OVBRczBPL2t5Wk9vVWFNR0ZpNWNDRmRYMXlKZm55b0d2UkdRY2FnTEVWR3hjQTFDSXFyd2pFWWp0bXpaWXJWUC8vNzlHUTRTRVJIWkVCUVVoQ0ZEaHVDNzc3N0RpaFVyQ2dTRVc3ZHV4Ylp0MjdCeTVVcDRlSGhZdlpaQ29VQkdSZ2JxMXExYm9FMnYxME1VUlJnTUJqZzRPQlNwdHN6TVRKdzRjUUtDSU9Damp6NUNXRmdZWW1Oajhmbm5uOFBiMnh1T2pvNEE4cVloSnljbkF3QU9IejZNL3YzN3c5blpPZCsxNHVMaUN2M2I0ZEtsUzBoT1RvWk9wNE1nQ0RoeTVJakZldExTMGhBVEUxTm9pRW9WRzhOQklxTFN4NENRaU1yZDZkT25jZWZPSFl2dFhsNWVpSXlNdEdORlJFUkVGVmRVVkpUVktibzVPVGtBZ0l5TURMeisrdXZtNDZJb0lqNCtIZ0R3N3J2dllzbVNKVkFvRkJhdkk1VktJWlBKc0hUcDBnSnRxYW1wR0RwMEtIeDlmWXU4ZWRqT25UdWgwV2pRcDA4ZmhJV0Y0ZUxGaStqUm93ZDY5ZW9GSnljbmM3OTE2OVpoL2ZyMWFONjhPVDcrK0dOSUpBWFRvS0NnSUtTbnArUDA2ZE53Y0hDQVJxT0JJQWhRS3BWd2RuYkdwazJiSUlvaWdvS0NzSHIxYWd3WU1BQitmbjVZdlhvMUFKZy9aemhZUFlnQXJBNmJJU0lpQm9SRVZMNE1CZ08yYmR0bXRjK2dRWU9zdm9BaElpS3FUb1lORzRhcFU2ZkMzZDNkSEt4ZHZud1pjcmtjb2FHaGNIRnhnWStQRDRDODZjUTNidHdBQUlTRWhLQnAwNmJtNit6WnN3Y0RCZ3l3ZUI4Yk01R0tKVDA5SFpzMmJZS1hseGZHalJzSG85R0laY3VXUWFmVFlmYnMyUWdMQ3dNQVJFZEhZOE9HRGFoUm93Ym16SmxUYURob01tZk9IT2gwT3JpNXVTRXlNaEtCZ1lGWXMyYU51YjEvLy82bFZqOVZibCtkMWNIYldjQ3pJVElvdUhRaEVWR2hHQkFTVWJrNmVmS2tlUnBSWVdyVnFvV09IVHZhc1NJaUlxS0t6ZC9mSHovODhFTytZNHNYTDhhUkkwY1FIaDZPdm4zN21vOXYzNzRkTjI3Y2dGd3VSM0J3TU1hUEgxL2tLY0ZGV2FxOHFEc1NyMXk1RWhrWkdYai8vZmZoNHVLQ3ZYdjNJaWtwQ2E2dXJqaDM3aHhDUTBOeCsvWnRMRml3QUVhakVTMWJ0clFhRGdLQWs1TlR2cEdIL3lTUlNIRDc5bTI4L3ZycnlNN09OajhHWUhYekZhcGFydDQzNHZRdEF3RGcxNXNHREcwbVE4dW5wQnhSU0VUMER3d0lpYWpjNlBWNm02TUhod3daWXZNRkFoRVJVWFdqMFdpUWtaRmgza0RrdGRkZXc1RWpSL0RwcDU4aU1EQVFUWm8wZ1VhandZWU5HK0RpNG9MRml4ZWpZY09HeU1yS3dxRkRoOUNuVHgrYjl6QWFqZERyOVpnOWUzYUJOcjFlbis5ZlN6SXpNN0ZxMVNvY09YSUV3Y0hCZVBqd0lUWnMySURObXpkREVBVE1uVHNYclZxMXdyVnIxekJ2M2p6azVPUWdJaUlDaHc4Znh0R2pSOUd6WjArOC9QTEw1aEdSdG9paWlEdDM3cUJXclZvUVJSRVNpUVF1TGk0UUJNSDhHQ2pkMFpGVXNmMmFZREEvVHMwV3NlcVVEcUcrQmd4ckxrZUFHMytPVGFYN0FBQWdBRWxFUVZRT2lJaE1HQkFTVWJrNWR1d1lIang0WUxHOVhyMTZhTjY4dVIwcklpSWlxaHd5TXpNeFlzUUlkT2pRd1J3U0dneDVRY2lISDM2SUxsMjY0UGJ0MjNqdzRBR2FOV3VHZ3djUDR1REJnemg3OWl6dTNMbUQ1T1JrakJvMXl1bzlkRG9kQU9EZXZYc0Yya3ozTXZXeHhHQXc0Tml4WXdDQUd6ZHVZTldxVmREcjlUQWFqUmcwYUJCYXRteUpuMzc2Q2F0WHI0YXpzek1XTDE2TTVzMmJZOGlRSWZqd3d3K3hhOWN1SERod0FIUG16RUg3OXUzTjEwMUpTY0htelp2empYSk1UVTNGNU1tVDhlZWZmMkxldkhrUVJSRUJBUUZZdW5TcGVjMUIwM3FLMXFaV1U5WHlXaHM1R3ZwSXNQV0tIaG1hdkorWFArNGI4ZDUrRFNMcXkvQmNxQXhPOG5JdWtvaW9BaERFb3N3ZElDSXFaVHFkRG0rLy9UWlVLcFhGUGpObXpEQ3ZTVVJFUkVTUHBLZW5ZK0RBZ1U5MGpWZGVlUVVqUjQ3TWR5d2hJY0c4YTNHZlBuM1FwRWtUVEpzMkRSNGVIbkJ3Y0VCYVdoclVhalhjM053d2UvWnNSRVpHWXVEQWdVaEtTb0tmbngrazBvSUx2SzFac3dheHNiRVlOR2dRY25KeThQNzc3Nk54NDhhWU1HRUNWcTFhaFN0WHJpQThQQnpqeDQvUHQ3TnlkblkyNXMrZmoram9hTlNwVXdkZmZmVlZ2dXV1WGJzV0d6WnNLUFJyazBna01CcU5jSGQzUjNoNE9IYnUzQWxuWjJlRWg0Y0R5TnN3SlNBZ29NQTFxZXJLMW9uWUVhUEg0VmdEakkrOUFuWjNGREFvVElaMmdaeDJURVJWbTJCaitEd0RRaUlxRjcvODhndSsrKzQ3aSswTkdqVEF2SG56T0FXSWlJaW9FRGs1T2VqZnZ6K2tVaW4yN3QxYmF0ZnQyYk1uT25YcUJHOXZiMlJsWmNIWjJSa25UcHlBajQ4UFB2amdBNmpWYW93ZE94YmR1bldEbTV1YitieERodzRoS0NnSTc3NzdybmthcjRuQllJQlVLc1hkdTNjeFljSUVPRG82WXNtU0pSZzNiaHc2ZE9pQWwxNTZDVUZCUVlYV3MzMzdkbXpac2dWQlFVRllzR0JCdmpaUkZKR2RuUTBuSnlmMDZ0VUxkZXZXemJkSlNhOWV2YXl1a2Vqdjc0OXZ2LzIySk44bXFzUnVxMFdzajliaGVrcituNDE2TlNRWTNrS0dPaDVjMm9hSXFpWmJBU0duR0JPUjNXbTFXdXpjdWROcW40RURCekljSkNJaXNrQ3IxUUlBWkxMUy9YTmVLcFhpK1BIakJZNm5wS1JnNTg2ZGlJaUlnTUZnd01HREJ3djB1WFRwRXE1Y3VZSjI3ZG9WdUtaS3BUSlArMTJ3WUFIUzA5TXhaTWdRWEw1OEdidDM3eTYwbG95TURCdytmQml0V3JYQ2pCa3pDclFMZ2dCblorZEN6elVhalJCRkVSRVJFWmc1YzZaNWl2SHExYXNCQUtOSGowYXZYcjFzZmorbzZxbmxMbUJhVndWK1N6Umc0eVU5VkRsNTQyVmlIeHJ4d1FFdHVnWkpNYUNKREM0Sy9oMUtSTlVMQTBJaXNydjkrL2REclZaYmJBOE5EVVdqUm8zc1dCRVJFVkhsa3B1YkN3QUZSdXM5S1lWQ0FVRVFzR2ZQSHZPeHlNaEllSGg0WVBqdzRYajQ4Q0VBSUNnb3lCeTJwYWFtWXVqUW9RZ01EQ3dRRGdMQThlUEhzV3JWS3FTa3BNRGQzUjJUSjArR1ZxdUZVcWxFMjdadDhjc3Z2MENqMFVBUUJQT2FncVlOeWlRU0NTNWN1SUNmZnZvSnc0WU5LL0xYb1ZLcHNHVEpFalJ0MnJUUTlyRmp4eUk0T0xqSTE2T3FSUURRcHJZVVRXdEtzZnVhSHZ2KzFFTnZCRVFBUitJTU9IZmJpRGZheXhIaXc5R0VSRlI5TUNBa0lydlNhRFFXUndxWXZQamlpM2FxaG9pSXFITEt5c29DQVBqNitwYnFkUzJOM2pjZE53VjN4WkdkblkyVWxCUUFlZE9OKy9UcGcwNmRPaUVzTE13ODlkalYxUlV1TGk2SWpJeUVwNmNuTm03Y1dPejc2SFE2SERwMENBY09ITUM1YytjZ0NJSjVNeEtOUm9PSER4L2k4ODgvaDFhcnhkNjllMUd2WGoxRVJVVkJvVkFVKzE1VU5UaklnQmVieU5DeHJoUS9SdXR3T1RsdjJyRlJGQkhneWhHRVJGUzlNQ0FrSXJzNmZQZ3dNakl5TExZM2J0d1lJU0VoZHF5SWlJaW84cmw3OXk0QUlEQXdzRlN2YXlzQUxFbEEyS3RYTDV3N2R3NE5HalRBODg4L0R3Y0hCM1BiM2J0MzRlZm5WNkxyQW5tN09aOC9meDRBY09mT0hYejg4Y2ZvMUtrVDVzMmJoMDgvL1JUYnRtMHo5MVdyMWZrKy8vUFBQL0hwcDU5aSt2VHBKYm8zVlIxK0xnTGU2cVRBcGJ0R3JMK29RL2NnS2R3Y0dSQVNVZlhDZ0pDSTdFYXYxK2Vic2xTWUo5MlJrWWlJcURxNGV2VXFBS0JaczJhbGVsMUwreGVhTnZ1d3RyK2h0Ylo1OCtiaHdZTUhpSTZPeGw5Ly9ZVS8vdmdEMTY5ZlIyWm1Kcjc0NGd2enpzbEZsWkNRZ0dYTGx1SDY5ZXN3R28xUUtCVG8zYnMzaGd3WkFqOC9Qd0JBL2ZyMTRlTGlBamMzdHdKckVCSVZwbWxOQ1VKOUhTQmhOa2hFMVJBRFFpS3ltMlBIamtHbFVsbHNiOXEwS2VyWHIyL0hpb2lJaUNvZlVSUng5T2hSZUhoNG9IUG56cVY2YmFQUkNMMWVqOWRmZnozZmNZUEJZRzRIZ051M2I1djdtSTRWdG1Pd1NxWENSeDk5aE5qWVdLU25wNXVQQndjSFkvanc0ZWpldlRzOFBEeXMxblQyN0ZuY3ZYc1h6ei8vdlBsWVlHQWdIQndjSUpGSU1IandZQXdjT0JDZW5wNzV6Z3NJQ0xCNjNXM2J0c0hYMXhjZE8zYTAybytxRjdtMHZDc2dJaW9mREFpSnlDNE1Cb1BObll1NTlpQVJFWkZ0aHc0ZHdyMTc5ekI5K3ZSODAzVkxneW5rKytmbUo2YUEwUFN2UkNJeDk5SHI5Zm5hSHVmcDZRbXRWb3YwOUhRNE9EaWdWNjllNk5ldkh3NGZQb3o5Ky9kai8vNzlCYzVKVDAvSG0yKythZjQ4UGo0ZVJxTVJ0V3ZYUnN1V0xRSGtyWWs0ZmZwMHhNWEZtVGRHdVhmdkhsYXNXRkZvVUptYm00dms1R1RNbmozYlhITjBkRFNjbkp5d2N1WEtVcCtxVFVSRVZOa3dJQ1FpdXpoMTZoUWVQSGhnc2IxcDA2YW9WNitlSFNzaUlpS3FmTkxUMC9IbGwxOGlQRHdjUFh2MkxQWHJhN1ZheUdReUxGMjYxSHdzTWpJUzd1N3U1bllnYjNTZXFZOXBGK1BDZ2prQWVPbWxsM0RpeEFtTUhUdldmQjEzZDNmczNic1h6czdPNW1OQTNsckUvOVN3WVVNQXdQYnQyeEVhR2dvbkp5Y0FlUnUwUEw1Smk1K2ZINW8wYVlMLy9lOS84UGIyaHFPam83bk5OSnJ3M3IxNzVtTzFhOWNHQUt4ZHV4Yno1OCtIVE1hWFJrUkVWSDN4V1pDSXlwelJhTVJQUC8xa3RjL2owNGFJaUlpb2NFbEpTUWdPRHNiYmI3OWRKdGYzOFBEQXM4OCttKy9ZOU9uVEVSNGVEaUJ2ZW5Oa1pDVDY5Kzl2Ym5kd2NNREVpUk1SRVJGUjZEWGJ0V3RuSHVWbjR1WGxWYUtkaW0wWk5td1lCZ3dZWUE0UmljcGFkSklSRFgwa2NKS1hkeVZFUkU5R0VLMnRKa3hFVkFyT25qMkxsU3RYV214djJMQWg1czJiWjhlS2lJaUlpSWllekUyVkVRc1BhZUhoSkdCVWF6bENmVXUyR3pjUmtUMElnbUIxQ3liK0JpT2lNaVdLSW5iczJHRzF6K09qRUlpSWlJaUlLanFERWZqcW5BNUdFVWpORnJIMG1CWS9ST3VnTGJnVUp4RlJwY0NBa0lqS1ZIUjBORzdkdW1XeFBUQXdFR0ZoWVhhc2lJaUlpSWpveVVnbHdJREdNcmc0UEJxUWMraUdBUXYyYXhDWFd2aDZuRVJFRlJrRFFpSXFNMFVkUFdoanBETVJFUkVSVVlYVDhpa3AzbzlVb0huQW81ZlY5ekpGZkhSWWkxMS82TUhGdklpb01tRkFTRVJsNXZyMTY0aU5qYlhZWHJObVRiUnUzZHFPRlJFUkVSRVJsUjQzUndFVE9pZ3d1bzNjdkZHSktBTGJZL1JZY1ZLTFRDMVRRaUtxSEJnUUVsR1oyYk5uajlYMjU1NTdEaElKZncwUkVSRVJVZVVsQU9nUUtNV0NTQWZVOVh6MHQrM2xaQ1BlUDZCRmdvcFRqb21vNHVNcmN5SXFFMGxKU2JodzRZTEY5aG8xYXFCRGh3NTJySWlJaUlpSXFPeDRLUVhNQ1ZlZ1Q0ak1mQ3cxVzhUaXcxb2NpVFdBWXdtSnFDSmpRRWhFWmVMbm4zKzIydDYzYjE5SXBWSTdWVU5FUkVSRVZQWWtBakN3aVF3VE95ak1VNDcxUnVDN0N6cDhkVllIamI1ODZ5TWlza1JtdXdzUlVmR28xV3FjT0hIQ1lydXJxeXU2ZHUxcXg0cUlpSWlLVDYvWDQ4S0ZDN2g0OFNKU1UxT2gwK25LdXlTcTRQcjI3WXZtelp1WGR4bFVBVFFQa09EZENBZXNPcVhEcmJTOEtjYW5ieG5nN3lxZ1h5aGZoaE5SeGNQZlRFUlU2dmJ2M3crOTN2TGJvejE3OW9SQ29iQmpSVVRWaHlpS2lJbUp3Wmt6WjNEOStuV29WQ3JrNXVhV2QxbEVoWEowZElTbnB5Y2FObXlJdG0zYm9uSGp4aFZtWi92bzZHaDgvZlhYZVBEZ1FYbVhRcFZJeDQ0ZHk3c0Vxa0I4bkFYTTZxN0ErbWdkanNjYlVOZFRndDROK1JLY2lDb20vbllpb2xLbDBXaHc0TUFCaSswS2hRSTlldlN3WTBWRTFVZHljakxXcmwyTDY5ZXZsM2NwUkVXU201dUx1M2Z2NHU3ZHV6aHk1QWdhTm15SU1XUEd3Ti9mdjF6ck9uandJTDcrK211SUlsY01JNklubzVBQy8yb2xSMzF2Q1JwNFN5RGpJbDlFVkVFeElDU2lVblgwNkZGa1pXVlpiTy9jdVROY1hWM3RXQkZSOVhEOStuVXNXN1lNMmRuWjVWMEtVWWxkdjM0ZDgrZlB4OVNwVTlHd1ljTnlxY0UwY3RBVUR0YXVYUnZ0MjdkSHJWcTE0T2pvV0M0MVVlVlJzMmJOOGk2QktxZ09nVng3bTRncU5nYUVSRlJxREFZRDl1N2RhN0ZkRUFUMDd0M2JqaFVSVlEvSnljbjV3a0ZCRU5DdFd6ZDA2ZEtGb1FaVmFMbTV1Ymg5K3phT0hUdUdJMGVPUUJSRlpHZG5ZOW15WlZpd1lJSGRSeExxOWZwODRXRFBuajN4OHNzdmMxTXRJaUlpcXZJWUVCSlJxZm45OTkrUmtwSmlzYjFGaXhibFBtMk1xS29SUlJGcjE2NDFoNE9lbnA0WVAzNDhHalZxVk02VkVkbm02T2lJNE9CZ0JBY0hvMTI3ZHZqaWl5K2dVcW1RbloyTnRXdlhZdTdjdVhaZGsvRENoUXZtTlFkcjE2N05jSkNJaUlpcURhNkFRRVNsUWhSRjdObXp4MnFmdm4zNzJxa2FvdW9qSmliR3ZPYWdJQWg0NDQwM0dBNVNwZFNvVVNPTUh6L2VIQWhldjM0ZE1URXhkcTNoNHNXTDVzZnQyN2RuT0VoRVJFVFZCZ05DSWlvVnNiR3hpSTJOdGRoZXIxNDkxSzlmMzQ0VkVWVVBaODZjTVQvdTFxMGJRa05EeTdFYW9pZlRxRkVqZE92V3pmejUyYk5uN1hyLzFOUlU4K05hdFdyWjlkNUVSSS9MMUhLVEpDS3lMd2FFUkZRcWZ2bmxGNnZ0ZmZyMHNlczBNYUxxNHZFZGk3dDA2VktPbFJDVmpzZC9qcTlkdTJiWGUrdDBPdk5qcnQxSlJPWGxXTHdCYy9kcThlY0RZM21YUWtUVkNBTkNJbnBpS3BVSzU4NmRzOWp1N2UyTjFxMWIyN0Vpb3VwRHBWS1pIM1BFRTFVRmovOGNQLzd6VFVSVUhWeTlaOFIzNTNYSTBvcFlla3lMWDI4YXlyc2tJcW9tR0JBUzBSTTdkT2dRREFiTGY3ejA3dDJiNnpnUmxaSGMzRnp6WTQ1NG9xcmc4Wi9qeDMrK2lZaXFBMGM1NEt6SW0zVmpNQUxyenVtd1BVWVBrVE9PaWFpTU1TQWtvaWVpMSt0eDZOQWhpKzFPVGs3bzJyV3JIU3NpSWlJaUlxcWNncndrbUJ1dVFJRGJvNlY1ZHYyaHg1ZG5kZEJ4TUNFUmxTRUdoRVQwUk02Y09ZUDA5SFNMN1YyN2R1V29KaUlpSWlLaUl2SjJGakM3dXdNYSt6MTZ1WDR1MFlBbHg3VEkwSEFvSVJHVkRRYUVSRlJpb2lqYTNKd2tJaUxDVHRVUUVSRVJFVlVOVG5MZ3JVNEtkS3YzYUptZTJJZEdMRHlrUlZJNlEwSWlLbjBNQ0ltb3hHSmpZeEVmSDIreHZWbXpadkR6ODdOalJVUkVSRVJFVllORUFJYTNrR05vTXhsTUU0NGZaSW40NkxBR1YrOXhoMk1pS2wwTUNJbW94UGJ2MzIrMVBUSXkwazZWRUJFUkVSRlZQUUtBeVBveVRPeW9nSU1zNzFpT0RsaCtRb3RqY1Z5VWtJaEtEd05DSWlxUnRMUTBuRGx6eG1LN3I2OHZtalp0YXNlS2lJaUlpSWlxcG1ZMUpaalpUUUVQcDd5eGhFWVIrT2E4RGhzdjZXSGtqR01pS2dVTUNJbW9SQTRkT2dTRHdmSzdscEdSa1JBRXdXSTdFUkVSRVJFVlhSMlB2QjJPNjNnOGVobS83MDg5RHNkeUpDRVJQVGtHaEVSVWJBYURBWWNQSDdiWXJsQW8wS1ZMRnp0V1JFUkVSRVJVOVhrNkNaalpUWUhtQVhrdjVldDdTOUExU0dyakxDSWkyMlRsWFFBUlZUNFhMbHhBV2xxYXhmWk9uVHBCcVZUYXNTSWlJaUlpb3VyQlFRYTgyVjZCbjYvcDBUVklDaG1IL1JCUktXQkFTRVRGZHVqUUlhdnRFUkVSZHFxRWlJaUlpS2o2a1FoQTMxQytuQ2VpMHNQM0dvaW9XTzdmdjQ4clY2NVliQThKQ1VIdDJyWHRXQkVSRVJFUkVSRVJQUWtHaEVSVUxFZU9ISUVvV3Q0cUxUSXkwbzdWRUJFUkVSRVJFZEdUWWtCSVJFV20xK3R4OU9oUmkrM3U3dTVvMWFxVkhTc2lJaUlpSWlJaW9pZkZnSkNJaXV6OCtmTklUMCszMk42bFN4ZElwZHhGallpSWlJaUlpS2d5NGFxbVJGUmt0alluNmRhdG0zMEtJYUp5WnpRYWtaYVdCcFZLQmFQUkNFOVBUM2g1ZVVFaTRYdVBSRVJFRmMzOVRCRytMa0o1bDBGRUZSZ0RRaUlxa252MzdpRW1Kc1ppZStQR2plSHI2MnZIaW9qSVhxNzk4UWZrY2psOC9meHc4c1FKL0hibU5GTHVKa0dYbXdPalRnZEJBS1FLQjBnZEhPSHQ1NDlSWThlaFZxMWE1VjAyRVJFUkFiaWNiTVIvZjlXaWI0Z016eldTZ1RFaEVSV0dBU0VSRmNuaHc0ZXR0bmZ2M3QxT2xSQ1J2U1VrSkdEOXVyVndWaW9oMVduZ0tKTkJBVUFCQUxLL2x4VXc2SUhzVEtqai9zTEN1Yk14K0YrdklqeThSNW5WdEh2dkFYVHYyaEZLSjZjeXUwZEZFNWR3RTluWk9XalNLTVI4VEsvWFF5Wjdzai9uVEJ0UENVTFJYakxxOVFaSXBaSWk5eWNpb3ZKelUyWEVxbE5hR0l6QVQxZjF5TktLZUttWkhQd1ZUa1QveEhsQVJHU1RYcS9Ic1dQSExMYTd1cnB5Y3hLaUtpeXlaMC80Qmp3Rko2TWVqamJDS0VFUTRDSWFzT21iYi9EdzRjTXlxZWQreWdNcy8reEx2UGJHRkZ5TythUFFQbnE5SG5lUzdqN3h2VkpUVlpnK2R3RU9IRDVtZFFkM2UwaEplWWpKTTk3QnFQR1RzWEhyVDdoMDVTcGVlblU4MW43OVBUUmFiWW12YXpBWU1YYkMyemg4N0NReXM3SnNmcXo5dis4d1plYTdTTHA3cnhTL09pSWlLZ3MxM1NSbzRQUG9aZi9CR3diODd6Y2RqT1g3bEVaRUZSQURRaUt5NmZ6NTg4akl5TERZM3JsejV5Y2V3VUpFRlpkVUtrVmd2V0FVNWJXRXFZK0RQaGRmZmJtNlRPcng5ZkhHb0FIOWtQTGdJYWJOV1lDakowNFYydStOeVROeDh2VFpBc2V6YzNMdzNxSWx1SE0zMmVhOUhKMGNrZkxnSVJZdlhZbkpNOTVCNHUya1l0V2FrNXNMalVaVHJITXM4ZlQwQUFBazNyNkROZi83RHJjUzc4REZXWWtmTjIzSHVJblQ4T2VOdUJKZFZ5YVQ0bmJTWFN6OHozSU1HUHFxelkvTjIzZmh5dFZyR0RmcGJmeDYrbHlwZkcxVWVuSnpjOHU3aEFwSG85RkErd1FoT2xGbHBwQUNFenNvMEtiV280MEVmNzFwd0twVE91Z001VmdZRVZVNERBaUp5S2JqeDQ5YmJlZjBZcUtxTCtWdUVxUlc1aU9Kb29oY0NKQTZPU0ZIcDROY0lrVktzdTBBcnFTR0RYa0JNcGtNQm9NQnkxWitBYTFXQndENDdjSkY3RDF3R0RLWkRCcU5GdTh0WElKeEU2Zmg5VW5UelIrangwL0dpVi9QWU9hODkvRXdWV1gxUGtvbko4eVpQaGtTaVFReGYxekhoS216OE9kZnNjak4xUlJwdE4yS3o5ZGl3dFE1eFE0V0MxUER5OVA4K0psV0xkQ3ZUeVRtVEhzTFVxa1VkNUx1WXNxTWR4QWJsMUNpYXpzNU9nQUEvUDE4MExSSkk2c2ZKbjE3UmFCTnErWlA5RFZSNlZ1MGFCRW1UNTZNaElTRUo3cU8wV2pFdW5YcmtKMmRiYkhQamgwN2tKaVlXS1RyNWVibTRwdENSaFpuWm1aaTkrN2QwT3YxK1k1djI3WU5kKzdjc1huZG5Kd2NUSmd3QVVlUEhyVTR5dmZCZ3djWU9YSWtObTNheEFDVnFpV1pCQmpiVm80dVR6OEtDUzhrR2ZEcFNTMXk5VlpPSktKcWhVTitpTWdxdFZxTlM1Y3VXV3dQQ1FtQnY3Ky9IU3NpSW5zVFJSRjNidDJFWE5URHpjVVZtVG5aTU9yMGtBQXdpb0JVSVlkdmpSb1lQN0F2ZkR6Y2NmajhSZXc2ZmdZM0UrS2YrTjU2dlFHNW1vSXY2Q1VTQ1JxRk5NQ2xLMWVSbFpXTlc0bTM0ZVhsaWVYL1hZM3M3RnkwYjlNS0RnNEtaR2ZuSUM3aFpxSFhUcjZYZ3AxNzl1SFZFVU90MXRBZ09BaDllMGRnNTU1OXlNN093UStidG1GQXY5Nlk5ZTdDQXFHR0pXOU9ub2w1TTZlZ2JadVdoYllYWlIxQUQzYzNDSUtRTHdScFVMOGVudTNWQXp2MzdJTkdxOFhKMDJlaE4ralJzSDV3a2VveWtjdmxBSUEra1Qwdy9LV0JWdnRHOUJzTUFPald1WVA1UEtvNFhuMzFWVXlhTkFrVEowN0V2SG56MEs1ZHV3Sjlzck96b1ZRcXJWNUhJcEZnNDhhTjJMMTdON3k5dlF2dEV4OGZEemMzTnl4ZXZCakJ3ZFovNW1ReUdZNGNPWUlkTzNiZ3ZmZmVRMWhZbVBrK3k1Y3Z4emZmZkFNUER3OXovNXMzYitMNzc3L0hva1dMMEtCQkE0dlhkWEp5UWtoSUNENzg4RU0wYWRJRTgrYk5RNDBhTmZMMVVTZ1VTRTFOeFpvMWErRGw1WVVlUGNwdWZWU2lpa29pQUNOYnlhRlVDTmg3UGUrNTY5cDlJNVllMDJKeUp6bWNGVnlVa0tpNlkwQklSRmFkT25VS1JxUFJZanRIRHhKVmZScU5CdWtaR1FodjNSempYK3lMWEswV01YRTNrYUpTdzlQTkZhR0J0ZUhtOGloc0NHL1ZIRjFiTkVXdnQrYkJZREJBS3BWYXVicDFXcDBXYjg5NkQ3SHhDVmI3alg5clJyN1BWNjM5R2pKcDNwODVvMGE4WkE2OVVsVnBHUHJLT0lpaWlJRUQrbGtOQjlkdjJvYm4rL1dHMHNrSlF3Y093SzZmOTBNVVJiaTV1cUo1MHlhWTlmWWtMUHJrVS9qNStzRFR3NzNRcFJZdVhia0tBUER5OUVDOW9Mb1c3MlV3R0RGaDZpeTg5c3JMZUtaMWkwTDdTS1ZTdUxxNElEMGpBeG1abWViakE1L3ZoNTE3OWtFdWwrUEN4U3Y0WWVOV0xKZzNBMjFiRng1R0ZvWWJqbFFkUVVGQkdESmtDTDc3N2p1c1dMR2lRRUM0ZGV0V2JOdTJEU3RYcnN3WHlCVkdvVkFnSXlNRGRldldMZENtMStzaGlpSU1CZ01jSEJ4czFpV1R5VEJpeEFoODlORkhlT2VkZC9ERER6OUFxVlRDMGRFUkFLQlNxY3k3bnhzTUJoZ01CaGlOUm5PN05STW1URUJzYkN5dVhMbUNaY3VXWWVIQ2hmbmFUYitEQWdNREdRNVN0U1lBR0JRbWc3TWMySElsTHlTTVR6WGlQMGUwbU5aVkFWY0hQaGNRVldjTUNJbklxaE1uVGxoc2MzWjJScHMyYmV4WURSR1ZoOHpNVE9pTUlzWU82QU1BY0ZRbzBDcWt2dFZ6cEJJSjZ0V3BCYlZhRFM4dnJ4TGZXK25raElYdnpjYWt0K2NnNVVIZTFNVEhwN21hbUlJNGZ6OWYrUHA0SStYQlE2UVhzbmJxaVYvUFFCUkZPRGc0WVBqUUY2M2VlOTAzNjdGeDYwOFkrSHhmdlBEY3MyalNLQVJYci8ySkYvdm5mUis2ZGU2QTltMWJ3MEdoc0hnTjAyaTdGczNENEYzRDh2ZEJKcE1pNFdZaTVyeTNDRThGMUlTamhjQWxPeWNIQUhBakxoNnZUNXFlcjAybjA1azNiWGwvMFZKOC9PRTcrWFk4dHNiMFJ0Q08zWHR4N09UcElwMmoxZW1LMUk5S1gxUlVGSzVkdTJheFBlZnZuNU9NakF5OC92cnI1dU9pS0NJK1BtOWs3N3Z2dm9zbFM1WkFZZVhuVnlxVlFpYVRZZW5TcFFYYVVsTlRNWFRvVVBqNitxSjI3ZHBGcXJ0TGx5NVl2bnc1Y25KeW9ORm9vRlFxWVREa0xZS21VQ2pNOTFHcjFSZzBhQkI4Zkh4UXAwNGRtOWVWU0NRWU8zWXNKaytlWEdqWS9TUnZVaEJWUlgxQ1pIQlNDUGp1Zk43djhUdnBJcFllMDJKYUZ3VmNHQklTVlZzTUNJbklvc1RFUk55OFdmalVQQUJvMzc0OXA1Y1JWUVBKeWNubzAra1pTQ1hGVzdxNFpjTjZTRXBLZXFLQUVBQzhhM2poMjdYL3hmKysvUkVidHV4QW81QUdlTzFmTCtjTEFoWXQrUlNIanB5QVdwMk9RUVA2NGZsK3ZUSHMxZkY0OERBMTM3Vk00ZGV6dlhyQXpkWFY2bjJsVWlreU1qTHhmOTl0UUc2dUJxTkd2Z1MxT2gxMUF4OEZGdGJDd2VKeVVDaVFuWk5UcE4yWHRWcWQxVkdWR3EwV2N4ZDhoR1VmTGJBNmN0RkVwOHNiU1pLcVNrT3FLcTFJOWQ1SnVvdG1ZWTJMMUpkSzE3Qmh3ekIxNmxTNHU3dkR5Y2tKQUhENThtWEk1WEtFaG9iQ3hjVUZQajQrQVBLbUU5KzRjUU5BM3JJZ1RaczJOVjluejU0OUdEQmdnTVg3bFBiSVVwbE1obTdkdWlFb0tBaWVubmxyYXFha3BBQkFnV25CeGRXNGNXTzg5ZFpiYU51MmJZRTJqcEFsS3FoYmtCUXlDZkQxN3pxSUluQmJMV0xwY1IybWRlRjBZNkxxaWdFaEVWbGtiZlFnQUhUcTFNbE9sUkJSZWZudDdCbGNPWDRBcmc0TzBPaTArTit1QTdoeE93a3ZkRzJQamszemgwTW5MOFZnMjlGVENLNFZnRkg5SXVEaTZJRGY5dTVBYm5ZV1dqOVQ4RVY3Y2Noa01ydzArQVg4dk84UWZ0eThIYXEwTkV5ZlBBRkFYbGgyOXR3RkFJQ1hseWRxMXZRck5CQlFwMmZnMHBXcmtFcWxHRFNnbjgxN1NxVlM2UFY2dEdnV2hqR3ZEbitpK290Q0tzMExZRU1iMXNmS3BZc0s3Yk5zNVdycytlVUFGQW81OW16OUlWL2JuYVM3ZUNxZ1pySHVtZkxnSVh5OGF5RDM3NTJXM3hqN0tnWSszOWZxT1JIOUJzUER3eDEzays4akt5c2J6czdXMTdLajB1ZnY3NDhmZnNqLy83OTQ4V0ljT1hJRTRlSGg2TnYzMGYvaDl1M2JjZVBHRGNqbGNnUUhCMlA4K1BGRm1oSU13T0ttSDQrenRneEpZUUlDQXVEdTdtNytQQ1ltQmdBUUdocHFQbVlhOFplWW1JakpreWNqSlNVRnVibTVpSXFLc2ppaVVLL1hvME9IRG9XK0lTR3g4T2JHL2Z2MzRlam9DRGMzdDJKOURVUlZSYWU2ZVNIaFYyZDFFQUVrcGhteDlGaGVTS2hrU0VoVTdUQWdKS0pDR1F3R25EeDUwbUs3djc4L2dvS0M3RmdSRVpXSEMyZlBZRmlYOXRoNzZqYzR5QlZRT2lodzZVWUNabzRjWEtCdmd6cTFjT2xHQXByV3F3c0h1UUlLbVJUUHQyK0w5V2ZPUEhGQUNBQ3VMczU0cm05UGZQL2pGdnh5NEFqNjlPeUJKbzFDY1B6WDA4ak15b0pTNllTUFAzZ0h2ajQxb1BrNzhIcmN5Vk5uWURRYTBhTmJaL2o1K3RpOG55bXdjM0t5dlFaYWFaRDhIWW9VdHBhaGlhOVAzaWdyclZhSGpNd3N1TG80bTl2bXZmOHhHb2Mwd0wvZkhBdUZvbWlqdTNmdTJZZm9TMWZnNk9DQXFkUGZRc3ZtWWNqTXlySjZ6dGhSSXhEU0lCanZmdmdmblAzdEFqNWFNQWRlaisyd1RQYWgwV2lRa1pGaDNrRGt0ZGRldzVFalIvRHBwNThpTURBUVRabzBnVWFqd1lZTkcrRGk0b0xGaXhlalljT0d5TXJLd3FGRGg5Q25UeCtiOXpBYWpkRHI5Wmc5ZTNhQk50TUdQYlkyNm9tSmljSE9uVHZObjU4K2ZScFpXVmxJU1VuQjRNR0Q4ZE5QUHdFQWV2ZnViZTdqN095TXRtM2I0cmZmZmtOTVRBd0VRWUNUa3hQT256OXZEZ2d2WDc2Y2IwZmkzYnQzSXlNakEwdVdMQ25TaUVHajBZakZpeGZEMTljWHMyYk5zdG1mcUtwcVYwY0tneEg0djkveVFzSWNuWWhjUGFBc3ZRSHlSRlJKTUNBa29rSmR1WElGYXJYYVludW5UcDA0WllmSUFvUEJnUFQwZEdSbVppSTdPeHU1dWJrRlBreHJjT1hrNU9RN3J0ZnJ6WXZ6Ni9WNkdJMUc4K2VQLzJ0NlhOYkNXcmJFbmpPbmthUFJBcG5aZUNXOEUwYjBEaTkwUkk2UGh6djJScjBQaVRhdmI3WkdpNS9QbkVkWXk0SzdxSlpVeDdadDhQMlBXd0FBbVpsNVFkYm1iYnNBQUcrT2ZSVit2dDVZK3VrcUdJeUdBdWNlTzVFM3ZYam9vT2VMZEMrSlVMd3AxVS9zNzlGYWhRV0V5ZmZ1dzkvUEY5N2VqNlpoM3IrZllnNEk0eEp1SXZIMkhTVGV2b08vNHVMeDNweHBxT252Wi9PV0NvVWNWNi85Q1FCNC82T0M2OHpaRWh1ZmdIOVBuNGN2Vnk2QlV1bFU3UE9MWXRldVhYajQ4R0daWFB1ZkhsL1hMejA5M1M3M0xLbk16RXlNR0RFQ0hUcDBNSWVFcHZYOFB2endRM1RwMGdXM2I5L0dnd2NQMEt4Wk14dzhlQkFIRHg3RTJiTm5jZWZPSFNRbkoyUFVxRkZXNzZIN2U1M0plL2Z1RldnejNVdG5ZeTNLME5CUXJGbXpCbGV2WG9XTHkvK3pkK2RoVVpiN0g4ZmZ6eXpzdTREZ0JyZ2dvcWk0aTd1NTV0RVdTeTF0c1RwYTJlbFlwaTNXYVM5YnRMTHkxM29xMDA1cGFmWU1qZ29BQUNBQVNVUkJWTHRiS21tYUcrSXVvcWdJb2dqSXZzMzYrNE1ZSFdFR01CeTI3K3U2dUdUbXZwL24rUTRnekh6bVhqd29MQ3hFVVJUYXRXdkhCeDk4UUVKQ0FpTkdqS0I3OSs2V1l4UkY0YVdYWHVMbm4zK21aOCtlQkFkWEhCbXIxV3A1L3Zubkt6eFgrZjc3NzNGemN5TTFOWlhjM0Z4eWNuTEl6czRHSUMwdHpiSW1vMDZuSXpVMUZZRGh3NGZUcDA4ZnU0OURpTVpzUUtnYWt4bldKaHA0YkxBVHZxN3lIRitJcGtnQ1FpRkVwYXFhWGp4Z3dBQUhWU0pFL1ZCU1VrSldWaFk1T1RuazUrZVRsNWRuK2JqeWRsRlJVVjJYVzJ2NnhRekV6ZFdOclQvOUFGbFpvTldpYWhGa3M3OUtwWUtMT2FEWFUxaWlKM3JFOVhTTnJ2NXV1bGQ2N0tubnljKy90R092OGJKUTlKUFBsL1BKRjE5eE92a01pcUt3K3NjMWZQUGRENlNrcGxVNGowNm5aOS9Cd3dRMUR5Q2tkYXRxWFZ0Uk9mWUZrdW12Z0ZCUkZLdFJmSnRpLytEVHBWL3g1aXZQMHVLeTBDL3QzSG5MK29LYllpLzl6czdMeStmazZlUnFCWVNYcnlQYk9UTENhcDNKOG8xZkt0c1VKaSsvZ05QSlp3QVlmLzJvYXhZT0FxeGN1ZEloWWZpVkVoSVNLbDNQcnI3UWFyVVlqVWEyYnQxYW9TMHJLNHZWcTFkYmJ1L2Z2NS85Ky9kYjlmbnFxNi9RYURUY2NjY2RWdmVmUG4zYXNtdXgyV3ltVzdkdVBQYllZL2o0K09EczdFeE9UZzY1dWJsNGVYbng1Sk5QTW5Ma1NLQXNmR3ZldkhtRkRVRlVLaFV2dmZRU2FyVWFWMWRYUm80Y2liZTNOM3YyN0dIVnFsVUFuRGh4d21vemxYS25UcDBpS0NpSXQ5OSt1OExVNFlpSUNENzg4RU5pWTJQSnk4dmpxNisrb25uejVyUnUzWnJBd0VEeTh2SUlEdy9ud29VTEhEdDJqSVNFQkJSRndjUER3M0tPOG5OdTJyU0ozcjE3eXh1Zm9ra2JGS2FtWHhzMVd0blRSNGdtU3dKQ0lVUUZSVVZGN05tengyWjdSRVNFWmJTQ0VJMkIyV3dtTHkrUHpNeE1zckt5clA0dC83eXdpbW1YalZuWDZCN0UvYmtkUTZzV2FLcXpHMmlMSUF4R0k2N0pGLzVXT0Fnd2RmTE5QUEdmbHkyamxTNTMra3lLNVhPejJXeDMwdzRuSnkyMzNQUVB2bDc1UFFzV3ZzdFRjLzlkWlJoZ2E5MnlhNlU4Qk51Nzd3QTNUcjY3UXZ2alQ3L0U4MDlmMnJrNE9TV1ZRWlE5OXQ4MmJ3SEt3c1hYWDNxRzFxMWFWdXVhbDRjNUx6LzdCQjd1bDZZc3Yvcm1ZamJHYnFXNHVJUXB0OXpBNElIOUxWK3pIYnZpZVBxRkJRRDBpdTVXbzhjcGFrZDV1S3RXcTFtN2RtMnRuWGZHakJrTUhEZ1FmMzkvaGc4ZmpydTdPNDg4OGdnQkFRRzgrT0tMbHAyUmh3NGRTdGV1WFVsUFQyZkpraVZzMnJTSnRtM2I4cC8vL01jcWhBTXEzTTdKeVdIcjFxMDgvZlRUZlBmZGQ2U2xwV0UwR3EyV0xzbk56Y1ZzTm5QKy9IbCsvZlZYcGsyYlZxSFdaczJhTVhIaVJLQXM4SFIxZGFWWHIxNEFWbXNWRmhRVXNIbnpab0tEZ3l2ZGtWa0lVVWJDUVNHYU5na0loUkFWN055NTArNmFRckk1aVdpSXpHWXorZm41cEtXbGNlN2NPYzZkTzBkYVdocnA2ZWxrWldWVk9VMnVxUnM4YWpUZi9MU0txU01IVjZ2LzE1dTJNWGo4elpiYlgzMzJCbUh0dTlKLzBPZ2FYVGU2V3hSdnZQd2YzRnhkS1Nnc3BIdlhMamI3bHBhV2tweHlsdkQyWlNIRGxMdG1XdTFpUEgzYUZIYkg3V1B6bG0yMGJ4Zkc1SW5WbTJyc0tPVS9nOTdlWGxhakhJOGtITU5nTU9MdDdZbVB0emZOQXdOSXY1REI4Uk9uQU5nVkYyOTVuRDI3ZDYxMk9BallEWHlMaTRzQk9KNTBrcTNiZHpKb1FMODZHV0hsNGVGQlFVRkIxUjFyd2VVakZaMXFjWWZxYTBHbjB3SDIxNnk4R21xMXV0SlJpUmtaR2Z6MDAwK01HREVDbzlISXhvMGJLL1E1Y09BQWh3NGRvbDgvKzhzSytQcjZzblRwVWxRcUZVT0dET0hiYjcvbHE2KytZc0dDQlpiZ2M4bVNKU1FuSnpOaHdvUkt3MEVoaEJCQzFDNEpDSVVRRmRpYlhxelZhdW5kdTdjRHF4R2lab3hHSStucDZWWWhZUG5uVFhrVTROL1ZybjBITnFpY1Njdklva1ZBTS80OGVKUmpaMUt0K25SczA0citVWjFJeThnaVQzR2lYZnNPQUh6OXhac29GMVp3R3FYR0FTR1VUWEUxbTgyTW1qQ1ppVGVNNDdaSk4xczJFTG5jNGlXZnNPL2dZVDVhL0FZK1B0NFYydFZxTmZmZmV4ZHo1ei9QMHVVckdEb294dTVtSlk0T3cvVDZzamRtK3ZmcHhXUC9mc0J5LzRSYjc4UmdLR2JLTFRmUnVsVUxJaVBDU2IrUXdhR2pDWmpOWm43NmRiMmw3NjAzVDZqWlJlMDh4cHpjc2pYNGZIeThlV3J1dngwK29yTGMrKysvNzdCcnpadzUwN0pFZ0s5di9kNTRwWHlEaml0SDUvMWRUazVPS0lyQ3I3Lythcmx2NU1pUitQajRNSFhxVk10NmtHM2J0dVhERHo4RTRPTEZpMHllUEptUWtKQXF3OEZ5NVQ5UEJRVUY5TzNibHc4Ly9KQ05HemN5WnN3WWlvdUwyYkJoQTRxaU1INzgrS3Q2SEFhRG9kYkRVeUdFRUtJeGs3K2FRZ2dyRnk1Y0lERXgwV1o3ejU0OWNYTnpjMkJGUXRpbTArbElTVW5oOU9uVEpDY25jL3IwYVZKU1VxcmNWVk5jbmZ0bVBjVGlOMTVqV01jUStrZDFvbjlVcHdwOTRoTlBzdkhvU1dZL1hyYnJhVnJhV1E3R3JhTlR0NGtNSFRuNXFxK3RLQXBhclladnYvK1piNy8vMlc3ZlZ4Y3U1clVYbjZtMExicGJGMW9HQjNIMjNIbCtXck9lKys2YWV0VTExYWFpb21MTWY2MUI2T1ZsSGZnVS94VUV1YnVYL2U3dDB5dWF6VnUya1p1Ynh5OXJmMlBuN3IwQWhIZG9SOC9vcmpXNzhGL1hyTXpaYytjQjZOQXVyTTdDUVdGYitSc2VnWUdCdFhwZVc4RjQrZjIxK2JQdzAwOC9zWFRwVXI3ODhrc2lJeU5adG13Wnc0WU5ZOFdLRlJRVUZCQVRFME5JU0VpTnp4c1hGOGZpeFl2NTVKTlByTmJaRkVJSUlZUnRFaEFLSWF6STVpU2l2aW9xS3JJRWdlVmhZRnBhbWlWVUVkZWVScVBoMy9PZVlNWHlMOW05WmpPRE8zY2dwSG5aQ0x6azlBeTJIRDZPUjJBd2p6enhsR1Z0dXhZdFdqSmp6c2VzLzJrWkt6NzRKemZlL1JadDIxY01GcXZEU2V1RVRxY25xSGtBZ1FIV0kvOUtTM1VjTzM0Q2dKaSs5a2M1ZDQ2TTRPeTU4Mno5WTRmZGdOQ1I0d2N2WnVkWVBnOXVmbWx6a2VLU0VzdlBlUG1PeFgxNlJxTldxekVhamJ5ejVHTkwrejEzM2xiajZ4b3FXZHNSNE9MRmJITC9Ha0hZb1YzYlN2dVVNNWtkdjRHSWdIUG56Z0ZjVllCbVQxVUJZRzBGaEY5KytTVkxseTdsOGNjZng4WEZoYWxUcHpKLy9ueWVmdnBwRGgwNmhGcXQ1dDU3NzYzeGVkZXVYY3ZiYjcvTmxDbFRKQndVUWdnaGFrQUNRaUdFaGRsc3Roc1Flbmw1RVJVVjVjQ0tSRk5sTnB0SlQwL24yTEZqSEQ5K25NVEVSTXVMNGNaQ285SGc0dUtDczdNekxpNHVsZzhuSnlmVWFqVXFsUXFOUm9OS3BiTGNWcXZWbG8veTJ6Lzg4SU5ENjFhcjFkeHkyMVRlZXVzdDNsejVLME03dHdjZzl2QUp3anQxWXZydDB5cnNZaG9TRXNvdFV4L2tpOFVIV0xQOFVmNXgxM3VFaExhcitiVTFaZWNkTy9JNnBrNlphTldXa25xVzZmZlBCdUM2WVlQc25zZmJ5eE9BYytrWE1CcU5GZW90NThqbytXSjJ0dVh6TnEwdnJTRllVSEJwV3J5M3Q1ZmwzMEV4ZlluZHV0MFNEdmJwRlcyMVdjaW0yRC80YzljZW5wanpMNXVQRDZoMDh4ZUFYWHYzV1Q3dkZ0WFpidTA2bmF6ZldSZU9IQ25iWmJwYnQ5cmRKTWJXbXk3bDZ6UGFlMU9tdW0vWVpHZG5zM1RwVWlaUG5zeUlFU01BNk5PbkQ3MTY5Ykpza2padDJqU3JqVWFxVTNOcWFpb0xGeTZrZS9mdTNIWFhYZFU2VmdoUmM1bUZabnhjRlRReXVGeUlSa1VDUWlHRVJXSmlJaGtaR1RiYlkySmk3TDdRRk9KcUdRd0dUcDgrVFdKaW9pVVV6TS9Qcit1eXFxUW9DaDRlSG5oNmV1TGw1WVdYbDFlRnp6MDhQS3dDd1BKQXNMYld4bkprUUppVGs4T1BQLzZJWHEvSHg4ZUg1MTU4a2YzcmZ3TGcyUmRlWU0yYU5Yenh4UmRvdFZwdXVPRUdmSHg4TUJnTUZCWVdvbEtwdWVudTExbng1U0thK1YvZGxNanEvdjY1TXFNNGVQZ29xV2ZQNGQvTUQ1UEp4Tjc5QndIUS9oWEEyajZQNHlMQzR5ZE9BbVdQc1dPSDlwYjdzeTVlQ2c2YlhiWW0zb2hoZzRuZHV0MXllOG90TjFxZGI4djJIY1R2UDFqbDE4elc1anpmLzdRR0FDOVBUNDRlUzhUVjFZV09IZHBWZXI2aW9tSzcxeEMxejJ3MjgvdnZ2K1BqNDhPZ1FmWUQ4Wm95bVV3WURBWm16cHhwZFg5NW1Gd2VGS2FtcGxyNmxOOTMrU1l2bFRsejVvemw4NmlvS082NTV4N0w3UzFidG5EdzRFSEw3ZDkrKzQyd3NEQUdEQmhRNWMveDZkT25nYksvSmQ3ZTNqejU1Sk5XVTZYTC95OVhWWjhRb21wcGVXYmUzS0tqUXpNVk0vcHFxV1JKWUNGRUF5VUJvUkRDUXFZWEMwY3hHQXdrSmlaeStQQmhqaDA3UmxKU1VyMWJOOURGeFlWbXpacFYrUER6ODhQYjI5c1MvaldWdGRtMmJkdEdZbUlpa3laTnd0M2RuUysvL0pKV3JWcXhPcXRzR3VxNDFxMXhkWFhsamp2dW9MQ3drQlVyVmhBZUhvNlRWbUhkMTNNSjlGRTRjYUVacjc5MzlZRm1kYWY4bXErWThyb25majkzejN5NFFyL09rUkgyTnlKeFlFQjRKS0ZzN2RmT25UcHk5OHlIQ2ZCdlJwdldMVWs3bHc2VXJUL282Vm0yTm1HcFRzY1h5MWRZSGYvT2tvOVorTXB6K1BoNFl6UWFpZDkva01BQS95cXZxOVBwY1haMlp0aWdHRnljblFINGM5Y2VUaVNWN1pEY0piSWpYeXhmd2VmTHZzSE56WlhvcmxIMDc5c1R0VnBOMzE0OStNZjFJK25WbzNaSHNJbXFiZHEwaWZUMGRPYk9uWXZ6WDkrMzJsSWVvbDI1K1VsNVFGaityMHFsc3ZRcC8vMXRhMFJxT2IxZWo3ZTNOeVVsSmN5ZE94ZVZTa1ZLU2dxZmZmWVpXN2R1eGQzZG5WbXpackZyMXk3KytPTVBYbnp4UmJ5OXZZbU9qcVo5Ky9aMDZ0U0pybDBycnJQcDV1YUduNThmRnk5ZVpQYnMyZmo1K1ZtMWw5ZFgzLzdPQ05IUTVKYVllZU4zSGZtbFp1TE9Hdm52SHJpdnQ5YmVmbGRDaUFaRUFrSWhCRkMyMmNQT25UdHR0cmRzMmJMVzF6a1NUWWZaYkNZMU5aVkRodzV4Nk5BaEVoSVMwT2wwZFZxVFJxT2hlZlBtQkFjSDA3eDVjL3o5L1duV3JKbmxYMWRYVjRmdllsdGZiZHk0RVlEcDA2ZGIzVzgwR3RtZGZCNnRWbXNWRExpN3V6TjkrblRXckZsRFdsb2FMVHZkZ3FJbzlBNzNKajQrSGw5ZlgwSkRRMnRjUjNsdzhjTXZhOW15YllkVm0rNnlrWEFtbzNWQU9HUlFEQjd1YnZ5NmJxTmxKSkdUazVaL1RyZS9RWW5KUVFHaHdXQmszOEhEQUF3YlBJRGtNeW44dlBZM2poNDdidWtUM3I1c0hVQ2RUcyt6TDc3TzhhU1RLSXBDODBCL3pxZG5rSHdtbFgvUGZacG41ejlHVVZFeGhZVkYrRWY0VlhxOXl3MGJQSURKRTIrd2JJQ1NrbnFXQlF2ZkJjRFAxNGNuNWp4TWRtNHVYNjljemZxTnY3TnR4eTYyN2RpRldxMm1WM1EzTkdxTi9EOXhzTHk4UEQ3NjZDT0dEeC9PcUZHamF2MzhPcDBPalViRHdvVUxMZmVOSERrU2IyOXZTenRBaXhZdExIM0tkekd1YW9SZXUzYnRlT3V0dDlpL2Z6K25UcDFpeVpJbDdOeTVFNDFHdzdoeDQ1ZzJiUnIrL3Y2TUdUT0d0V3ZYOHVtbm41S2JtMHRzYkN4YnRtemgxbHR2clRRZ2JONjhPUysrK0NLclZxMWk0TUNCRmRyTFI4cEtRQ2pFMytQbG90QzNqWXJmanBmOXpkOTV4b2lYczhLa2JocUhydHNyaExnMkpDQVVRZ0N3ZCs5ZWlvdHRUeE1iT0hDZ3ZBZ1VOWktUazhQaHc0YzVlUEFnaHc4ZkppY25wK3FEcmdGUFQwOWF0R2hCaXhZdENBb0tva1dMRmdRSEIrUHY3eTlUNXFzaEpTV0ZyS3dzSmsyYVpIVi9mbjQrZHo3NkpIRjl5MExET3g5NWdvR2RyRGV6Q0FzTDQreStYUnhKT1llZmx6c1JJZkQ1a25kcEVSekU0eSs4VXVOYXlzT0hpOWs1VnB0NlhFbC9SUWpRTnFRTlU2ZE1wSE9uanJ6KzF2dDBhTmVXaHgrOHIrck5OMm80SGZGOCtnV09KWjZnV1RNLy9IeDlLU2k4dEg2Z1l1ZWwwNDdkY2VUbTV1SGg3czUxd3diaDV1cksyRkhYOGNSL1hpSTdKeGVOUnNQdGt5YVNYMURJODYrOHliNERaUnM0UERIblgwUjM3Y0svNXozRDJiUnpuRDEzbmdkblAwNnJsbVZyR1ByOHRXYWhQV0dobDlaNDI3TjNIMis4dllUQ3dpSzBXaTNQUFBFb2JtNnV1TG01TXVmaEI3anQxcHY1K1BObGJOMjJBNlBSeU00OWU5bTVaeStEQnZUajJTZm4xT2hySmE1ZVdsb2E3ZHUzWjg2Y2EvTTE5L0h4NGZycnI3ZTZiKzdjdVF3ZlBod29lOE5uNU1pUlRKZ3d3ZEx1N096TVF3ODlaRmxQMEo2VEowL3l5U2Vmb05QcGlJeU01SUVISG1ESWtDRldvLzRVUldIczJMRU1HemFNTld2VzhPdXZ2L0xQZi82VFBuMzYyRHh2ZUhnNGp6LytlS1Z0S3BXS3UrNjZpL0hqeDFkWm54RENOZ1dZM0UxTGlSNytPRjBXRW00NGJzRExCY1oybEdoQmlJWk8vaGNMSVFEWXVuV3J6VFpGVVlpSmlYRmdOYUloTXB2Tm5ENTltcmk0T1BidTNVdEtTb3BEcjYvVmFtbmR1alVoSVNHRWhvYlN1blZyZ29PREsweVRFeld6YnQyNkNpTUhBU1pObWtUZzduM3NPVksycHRoTlkwY3p0SGQzcXo0bWs0bHU3Y000bjNtUmpxMWIwYXRqT3c2ZVNLWmw4NEFLNTZzT3ZiNHMrSnMrYllyZFRVcHNqVTRkZGQxUTJyY0xvMjFvOVVaRGw0OUVOQnJzVDVzc2wzamlKQysrOWxhbGJWNWV0bjhPZjE2ekFZREp0OXlBbTZzckFPM2FodkxRL2ZleS9PdnZtUDNRRE56ZDNIam8wU2M1bTNZT1B6OWZucDQzbTY1ZElnRjQ1L1VYZWU2Vk56bDBKQUdEd2NqcDVMTHZTVjUrUVpVMW04MW1kdXlPNDl2VlA3UC9yMUdNWHA2ZVBQUEVvMFIxdHQ1dHVrVndjNTU5Y2c0N2RzWHh4dHZ2azV0WHRrN28xbTA3U0R5ZVJIaUhtbTg4STJvdUlpS0NsMTkrK1pxZC81dHZ2cWx3MytVakZWdTFhc1c4ZWZPczJ0M2QzYm5oaGh1cWRmNm9xQ2dXTFZwRW16WnRxbHlMMWNYRmhadHV1b21iYnJxcFd1ZTI5VWFtdjc4LzA2Wk5xOVk1aEJEMktjQ2RQYlVVNnlIdWJObmZ4KzhPR3ZCeVZoZ1FLbSs4Q3RHUVNVQW9oQ0FuSjhkcVlmQXJSVVpHVmxqUFJ3Z29tMktha0pCQVhGd2NjWEZ4WEx4NDBTSFhkWGQzSnlRa3hQSVJHaHBLVUZDUWpBaXNaU2FUQ2ExV1crblgxZC9mbnhiTmZFQ1RCWmhwR2VDTHY3LzFtbmZKeWNrME01dDRldm9VeTMzL21UNkpkMWIrZEZYMWxKWUhmM1pHTTBlRXQ4ZkQzZDFtZTNYRFFRRERYOU9taTB0S3F0VS9wbTl2WG52eEdYNVp1NkhDRk9pK3ZYdFdla3o4L29QczJidVB0cUVoM0hyVEJLdTJ3UVA2TVhoQVAzNWV1NEVQUHY2Q1VwMk9vWU5pZUdqbVBmajRlRnY2K2ZoNHMvRFY1MWk1K2llKy9OKzNsSmFXQW5EdzBGR0tpb3B4YzNPdGNOM0VFeWVKM2JxTlRiRi9rSmxWOXY5V3E5VXlac1F3N3B3NkNkL0x6bitsZm4xNjh1RzdiL0w4SzI5YXBrR25uajBuQWFHb0ZqOC9QM2xPSVVRRHAxTGd2ajVhQ3Y0d2N5eWo3TTIwTCtMMGVEb3JkQTF1R21zekM5RVlTVUFvaEdENzl1MTJkK3VzYkQwZjBYU1ZscFp5NE1BQjR1TGlpSStQcDZpbzZKcGVUNjFXRXhZV1JuaDRPTzNidHljc0xJeG16WnJKbEhjSHVIanhJZ0VCdGtmNzdUbCttcUxJNjhGc1p2ZXhOZlR2VlhrSVZodE1KaE1oclZ0eDQvaXhYRGVzNHE2dHJxNnVQUFhZdnhrMlpJRFZ6NGFpS0RUenY3b3dvbnk5c3VwTTFRWFFhTlQwak81S3oraXVyUDd4Vjk3LzZETlVLaFV6NzdtRHlJandTby81NzlMLzRlWHB5WFB6NTZMUldBZXhpcUpRV0ZqRTRpV2ZFTkd4QS9mY2NSdlIzYnBVZWg2MVdzMlVXMjVrN0tqcitPblhkYXpkc0luejZSbXMyYkNKaVRlTXMrcjc0T3pIU2Z4cjEyUTNOMWRpK3ZhaWY5L2VEQnJRMTI2NGVqbi9abjY4K2NxenZQejYyMnpmdVFmL3Evd2FDeUdFYUppMGFuZ294b25YWTB0SnlUVmpNc01ITzNUTUdleEV1MllTRWdyUkVFbEFLSVJneDQ0ZE50dWNuSnpvMWF1WEE2c1I5WkZPcDJQdjNyMzgrZWVmSER4NDBMTGcrN1hnNmVsSmh3NGRDQThQcDBPSERvU0ZoYUhWYXEvWjlZUnRKU1VseE1mSFUzalpXbnFYMjdGck55MEN5OVl1M1pWeG1KVk8xbTgwSEQxNkZISXkyWC9pRklxaW9GV3IwUmtNSER0VDgrbm5LcFdLajk1NzAyYTdmek0vaGcrMWZqT2pkOC91M1BpUHNiUnJHMXJqNndHTXVtNElONHdiYzFVajQyNzR4eGd1WkdReWR0UjF0R25kMG1hL0NlUEcwTDV0S0MyQ20xZmE3dTd1eHVJM1g2WlR4dzdWdXE2M2x5ZlRwdHpDdENtM2NEYnRISzR1TGhYNmpCMTlIV05IWFVmSDhQYTBieHQ2MVR0eE96czc4L3pUODRqZmY3RENkR1FoaEJDTm42c1daZzl5NHRYTk9qSUx6ZWlNOE00MlBVOE1kYUtGbDd5UkswUkRvNWp0RFJzU1FqUjZHUmtaUFByb296YmJCd3dZd1AzMzMrL0Fpa1I5WVRRYU9YejRNTnUzYjJmUG5qMldhWXUxTFNBZ2dDNWR1bGdDd2NEQVFCa2RXQU4zM0hHSDVmTXZ2L3l5VnM5dE1wbnNmdDlMUzBzdG80OFZSY0haMmRtcVhhL1hVMUJRZ0U2bnc5WFZGYTFXaThGZ1FLUFJ5QlJEWWRlMS9MbTJaK2JNbVpaUjBWT25UbVhNbURFT3U3WVFRalJVNlFWbUZteldrVjlhOXB6QTExWGh5V0ZPK0xuSjh6a2g2aE9saWhkWk1vSlFpQ1p1MTY1ZGR0dGxlbkhUWWphYlNVcEtZdHUyYmV6Y3VaUDgvUHhhdjRhN3V6dWRPM2VtYytmT2RPblNoY0RBd0ZxL2hxZ2RLcFVLVjllSzY5ZVZzOWRXM3U3bFZiM3B1VUlJSVlSb21KcDdLUHg3b0pZM2Z0ZFJhb0RzWWpPTHR1cDRZcGdUSGs0U0VnclJVRWhBS0VRVHQzdjNicHR0dnI2K1JFWkdPckFhVVZmT256L1AxcTFiMmI1OU81bVptYlY2Ym8xR1EzaDRPRjI2ZEtGejU4NkVobDc5bEVZaGhCQkNDRkgvaFBxcW1OWGZpWGUyNlRDYTRIeSttUTkyNkprejJBbUpDSVZvR0NRZ0ZLSUp5OHpNSkNrcHlXWjczNzU5SmNocHhBd0dBN3QzN3lZMk5wWWpSNDdVNnJsOWZYMkpqbzZtUjQ4ZWRPclVDU2NucDFvOXZ4QkNDQ0dFcUY4aW02dTR0N2VXajNicWNYZFN1S216UnNKQklSb1FDUWlGYU1MMjdObGp0NzEzNzk0T3FrUTRVbHBhR3JHeHNXemR1cFdDZ29KYU8yK3JWcTNvMmJNblBYcjBJQ3dzVE5ZUkZFSTBhTXVYTHljdUxxNnV5eEFOekxoeDQramV2WHRkbHlGRW5lblRXazJwQWRvM1V4RXNHNVVJMGFCSVFDaEVFN1p6NTA2YmJUNCtQblRvVUwxZE0wWDlwOWZyMmIxN041czNieVloSWFGV3pxa29DaDA3ZHJTRWdyS1dvQkNpc2FtdDM1ZWk2Umd3WUVCZGx5QkVuUnNVcHE3ckVvUVFWMEVDUWlHYXFJc1hMM0xpeEFtYjdiMTY5WklSWUkxQVptWW1HelpzWU11V0xiVXlXbEJSRkRwMTZrUk1UQXc5ZS9iRXc4T2pGcW9VUWdnaGhCQkNDRkdYSkNBVW9vbXFhbnB4bno1OUhGU0p1QlpPbkRqQm1qVnIyTE5uRHlhVDZXK2ZMeXdzakppWUdQcjI3WXV2cjI4dFZDaUVFUFZQWUdBZ3AwK2ZCbURxMUttRWhJVFViVUdpd1FrT0RxN3JFb1FRUW9pcklnR2hFRTJVdmVuRm5wNmVkT3pZMFlIVmlOcGdOQnJaczJjUGE5ZXV0VHM2dExxQ2dvS0lpWW1oZi8vK0JBVUYxVUtGUWdoUnY3bTR1RmcrRHdrSm9WT25UblZZalJCQ0NDR0U0MGhBS0VRVGxKMmR6ZkhqeDIyMjkrclZTM1l2YmtDS2lvcUlqWTFsL2ZyMVpHVmwvYTF6dWJ1N00yREFBQVlPSEVob2FLaE1NeGRDQ0NHRUVFS0lKa0FDUWlHYW9MaTRPTXhtczgxMjJiMjRZY2pKeVdITm1qVnMzTGlSMHRMU3YzV3VUcDA2TVhUb1VIcjM3bzFXcTYybENvVVFRZ2doaEJCQ05BUVNFQXJSQk8zYXRjdG1tN3U3TzVHUmtRNnNSdFRVeFlzWCtmbm5uOW04ZVRNR2crR3F6K1BsNWNXZ1FZTVlPblNvVENFV1FnZ2hoQkFPcFRPQ1JnVXFtYkFpUkwwZ0FhRVFUVXh1Ymk0SkNRazIyM3YwNklGYXJYWmdSYUs2TWpJeStPbW5uOWl5WlF0R28vR3F6cUVvQ2xGUlVRd2JOb3pvNkdqNVhnc2hoQkJDQ0lmTExqYnozalk5NFFFcUpuZVRXRUtJK2tEK0p3clJ4TWowNG9ibi9QbnovUGpqajJ6YnR1MnFkeVIyY1hGaHlKQWhqQm8xaXNEQXdGcXVVQWdoaEJCQ2lPcTVXR1RtbGMwNmNvck5KT2VZQ1BaU0dCd21iMW9MVWRja0lCU2lpYkUzdmRqRnhZV29xQ2dIVmlQc3VYRGhBdDk5OXgxLy92bW4zVkRYbm9DQUFFYU5Hc1hnd1lOeGMzT3I1UXFGRUVJSUlZU29HVjlYaFRCZkZmSEZaVE5pbHUzVkUraWhFQkVnbXlRS1VaY2tJQlNpQ2NuUHorZklrU00yMjN2MDZJRkdJNzhXNmxwdWJpN2ZmLzg5bXpkdnZ1cXB4QkVSRVl3ZVBab2VQWHJJanRSQ0NDR0VFS0xlVUJTNHI0K1dCYkZtVW5KTW1NeXc1RTg5ODRjNzBkeERGaVFVb3E1SUVpQkVFN0pueng2WlhseVBGUmNYczJiTkduNzk5ZGVyMnBWWXBWTFJ2MzkveG93WlEyaG9hTzBYS0lRUVFnZ2hHcVZpUFJ6TE1KRlZaRVpudUxxWkt6WFZwYmxDUmdHVUdLQklaMmJCcGxLR3RWT2pWVGVOa05EZFNTSFlTNkZkTTVWczFDTHFCUWtJaFdoQ2R1L2ViYlBOeWNtSnJsMjdPckFhVWM1Z01MQng0MForK09FSDh2UHphM3k4UnFOaDhPREJqQjgvSG45Ly8ydFFvYWpQWEZ4Y0tDa3BBYUNrcEFRWEY1YzZya2lJdjZmODV4bVFuMmNoaExqR2pDWlljOHpBejBjTkdLNXVxZXRhazYrREg0OWUzZXlaaHN6WFZlR09IbHE2QnN1c0gxRzNKQ0FVb29rb0tDamc4T0hETnR1N2QrK09rNU9UQXlzU1pyT1o3ZHUzOCsyMzM1S1ptVm5qNDdWYUxjT0dEV1BjdUhINCtmbGRnd3BGUStEcjY4dTVjK2NBU0UxTnBYMzc5blZja1JCL1QycHFxdVZ6WDEvZk9xeEVDQ0VhdDl3U000dTM2VW5PcnVOa3NJbkxMamF6ZUp1T1FXRnE3dXloUlpIUmhLS09TRUFvUkJNUkZ4ZG5kd2RjbVY3c1dFbEpTU3hkdXBTVEowL1crRmhuWjJkR2pCakIyTEZqOGZiMnZnYlZpWWFrWThlT2xvQnd5NVl0RWhDS0JtL0xsaTJXenlNaUl1cXdFaUdFYUx6TXdPZDdKQnlzVDdhZU10TEtXOFYxN1dWSFoxRTNKQ0FVb29td043MVlvOUhRdlh0M0IxYlRkT1htNXJKaXhRcXJGOERWNWVMaXd1alJveGs5ZWpTZW5wN1hvRHJSRVBYdDI1ZlkyRmdBWW1OajZkZXZINUdSa1hWYmxCQlg2Y2lSSTVhZlo0QStmZnJVWFRGQ0NOR0liVDl0NU9CNUNRZnJtKzhPNnVrYXBDSkFObXNSZFVBQ1FpR2FnS0tpSWc0ZE9tU3p2V3ZYcnJMTzB6Vm1OQnJac0dFRHExYXRvcmk0dUViSGFqUWFSb3dZd1lRSkV5UVlGQlYwN3R5WmpoMDdjdXpZTWN4bU14OTg4QUgzMzMrL2hJU2l3VGx5NUFnZmZQQ0JaVE90aUlnSU9uZnVYTWRWQ1NGRTQvVGJpYWEzMWw5RG9EUEMxdE5HYnU0aVVZMXdQUG1wRTZJSjJMOS9QMGFqN1NjQk1yMzQyanAwNkJCZmZ2a2xhV2xwTlRwT1VSUUdEaHpJelRmZkxKdVBDSnNVUmVHKysrN2oyV2VmcGFpb2lPenNiQllzV01EUW9VTVpQSGd3clZxMWtqY0FSTDFWVWxKQ2Ftb3FXN1pzSVRZMjFoSU91cnU3YysrOTk2TElRa3hDQ0ZIclNnMlFraU9qQit1ckU1bnl2UkYxUXdKQ0lacUFmZnYyMld4VHE5VkVSMGM3c0pxbUl5c3JpMlhMbHJGbno1NGFIOXVqUnc5dXZmVldXclZxZFEwcUU0MU5VRkFRano3NktJc1dMYUtvcUFpejJjem16WnZadkhselhaY21SSTI1dTd2enlDT1BFQlFVVk5lbENDRkVvNVJmYXE3ckVvUWR1Zkw5RVhWRUFrSWhHam1UeWNTQkF3ZHN0bmZ1M0JsM2QzY0hWdFQ0bVV3bWZ2dnROMWF1WEVsSlNVbU5qZzBQRDJmeTVNbUVoNGRmbytwRVk5V3hZMGVlZi81NVB2bmtFNDRkTzFiWDVRaHhWVHAyN01oOTk5MG40YUFRUWx4REpzbWY2alg1L29pNklnR2hFSTNjaVJNbktDZ29zTmt1MDR0clYwcEtDcDkrZkpHYTFBQUFJQUJKUkVGVStpbEpTVWsxT2k0Z0lJRGJiNytkbmoxN3lwUTZjZFdDZ29LWVAzOCtodzhmWnRldVhTUWtKSkNkblYzam9Gb0lSM0Z4Y2NIWDE1ZUlpQWo2OU9sRDU4NmQ1WGVnRUVJSUlVUWRrSUJRaUViTzN2UmlRSFl2cmlWNnZaN3Z2LytlWDM3NXhlNTZqMWR5Y25KaXdvUUpYSC85OVdpMTJtdFlvV2dxRkVXaFM1Y3VkT25TcGE1TEVVSUlJWVFRUWpRUUVoQUswY2paQ3doRFEwUHg4ZkZ4WURXTjA1RWpSL2pzczg4NGYvNThqWTZMaVlsaDh1VEorUG41WGFQS2hCQkNDQ0dFRUVLSXFrbEFLRVFqbHBXVlJVcEtpczEyR1QzNDl4UVhGL1BWVjE4Ukd4dGJvK05DUTBPNTQ0NDdaSjFCSVlRUVFnalJvSG03S09TVzFQNmllYTVhbU5SVnk5cEVBK241OVc5UlBwVlM5bUV3Vlg1YmlJWklWZGNGQ0NHdW5mMzc5OXR0bDREdzZpVWtKUERVVTAvVktCeDBkM2Zubm52dTRmbm5uNWR3VUFnaGhCQkNOR2orN2dxdmpIR21jL1BhanhVTUpoZ1VwaWJ2aXZBeDBFT2hYYlBLcnhmZ1VYRU4yNGdBRlFyZ3BDNnJ0eklSQVpXZnowbU56Y2ZtcGxWNGVZd3pFWUVxeSszWHJuZW1hN0JFTEtMaGtoR0VRalJpOGZIeE50czhQVDBKQ3d0ellEV05nMTZ2NTl0dnYyWE5taldZemRWL043Ti8vLzVNbXpZTkx5K3ZhMWlkRUVJSUlZUVFqakV4U3NQaGRDT0gweThObTFPQW03dG8rUEdvQVgwMWx1VWVFS29tSmtSZDRmN3kvYW9laW5HeXVyK0ZsOExGSWpNdmJkUng1VFB4NTBZNGN5YkhaTFVMY0hpQWl1WHhlbmFsbUhoaGxET25MbG9QOFZNVUNQZFhzWFN2bmkwbnJRdldHU0hNVDhXQVVEWC8zYTIzR2gyb041bHA1cVpZenFjM21mRjJVVWk0SUVNSVJjTWxBYUVRalpST3ArUElrU00yMjd0MjdZcEtKZTl3MVVSeWNqSWZmUEFCcWFtcDFUN0czOStmdSsrK20yN2R1bDNEeW9RUVFnZ2hoSENjcUNBVnZWdXBPWkZsWXU2UVN5R2Vzd1pDZlZXVUdPR1hvNFlxejdNbjFjaXhEQk1YaTh4V3daNUtnWThtdXZERzd6cXIvZ3BVQ0FiTG1jend3UTY5MVpUbjkyOTBZZnZwc3VEUFNVMkY4NVZmWjA5SzVXbm0ra1FEYjR4elprUUhEV3VQWFhvODViV1dHcXh2NjZxL1Y2RVE5WTRFaEVJMFVrZVBIa1duMDlsc2wrbkYxV2MwR3ZubGwxOVl0V3BWdFhjb1ZoU0ZNV1BHTUhIaVJKeWRuYTl4aFVJSUlZUVFRamlHaDdQQ0hUMjBMTnVySi9heVVYY3FCZTd2cDJYYmFUMmJrNnIzbkxuVUFLV0c2czNLR1IydXdWa0RQeDZwUEhpc2JIYVB5VndXMm1tcUdCZFJwSy84ZnAwUllwT01uTDVpNUtIcGlrdGRmcnRMa0lxMmZpcWJkUXBSWDBsQUtFUWpaVzk2c2FJb1JFVkZPYkNhaGlzek01TWxTNVp3L1BqeGFoOFRFaExDdmZmZUsxTzRoUkJDQ0NGRW82SlNZSG92TGQ4ZE1yRHpqSFVJZUhNWERiK2Z2RFRsT01CZElhT3c2dkRQVlF0ekJqdGhNbU9abGx3K3hmankwWWxRMXU2cWhlSktBcjNLcmxSK25pc0R2WnBZZmJnczZHdnRvMkwyUUMzWnhXYkxTTUh5K3E2czEwelpkT2kwdlBxM3dZb1F0a2hBS0VRalpEYWIyYmR2bjgzMkRoMDY0Tzd1N3NDS0dxWTllL2J3OGNjZlUxUlVWSzMrYXJXYWlSTW5jdjMxMTZOV1YxeExSUWdoaEdnS01qSXl5TW5Kb1gzNzlpaEs1WnNDTkZSbnpwd2hNREFRRnhjWHEvdE5KaE1uVDU2a2ZmdjJkVlNaRU5lZW9zQnQzYlhFSmhtNHA3ZVd3V0dYbnU4NnFjdDJOQTd6VTNGOVJObDk3WnFwK09tSWdWOFM3SStrSzliRFN4c3JuL3A3NVpUZ2NxRytLazVubTY0NHB1THZHOVVWZDEwWk9KWWZZbS9xY3JtVUhCTnpmaTZ0dEw2cTZoV2lJWkNBVUloR0tEVTFsYXlzTEp2dE1yM1lQb1BCd1AvKzl6L1dyMTlmN1dOYXQyN04vZmZmVDVzMmJhNWhaVUlJSVlSdG16ZHZ4c3ZMaXg0OWVsUVp6SlgzN2RtejUxVmRxN0N3a0pVclY5SzdkMjhpSXlPdHJwZVRrOE9ERHo2SXI2OHZ2WHYzWnRDZ1FmVHIxdytBRXlkTzhPbW5uekpyMWl4YXRXcFZyV3VWbHBZU0h4OVA5KzdkS3dSempyWjI3VnArL1BGSGV2WHF4ZURCZ3hrNmRDZ3FsUXFWU3NXLy92VXZXclpzeVhYWFhjZjExMStQdDdkM25kWXFSRzNTcUdCY2hJWXRKdzJrNUpweFVpdDh1VmZIK1h6YnNkb250N2dRZDdieXFjWnVUZ296K21qUjJuaFAzZFlJUWlnTEk4UDhWQ3lMMXhONzJWUm10UW9lN0svRllJSU8vaXFPWjVyUVhqRzEyTllhaElvQ2xlMC9xRlhENUs1YWZqaGlJTDlVUmdPS3hrMENRaUVhSVh1akIwRUNRbnZTMDlONTc3MzNPSDM2ZExYNks0ckN1SEhqbURoeElocU4vRW9WUWdoUmQwNmNPTUdLRlNzSURBekV3OFBEYnQ5VHAwNEJNSDc4ZUdiTW1GSGo5WEx6OHZMWXVYTW55NWN2SnpnNG1CdHV1SUVKRXlhZzFXcng5UFFFSURzN0c1VktSWGg0T0ZBV0tyNzQ0b3VrcGFVeFk4WU1wazZkeXVUSms2djgrM25tekJsZWUrMDFUQ1lUNDhlUFo4cVVLVlUrdmlzbEpDVHczLy8rbDMvLys5KzBiTm15UnNkZXpzUER3eEpZamgwNzFtckROM2QzZDVLVGt6bDU4cVRWVEkzZmYvK2QxYXRYTTMvK2ZBSUNBcTc2MmtMVXBZaEFGV3NURFJVMjVTZzNLRXpONGZTeXpVWXVWOWxVWUlBaW5ablA5dWdwMUpreG1DREVSMFZ5VHRVN0FJZjdxMGpNckx6ZnlnTjZ0cDR5WWpEQnV6ZVVqZVpyNDFPOVRSblZLakQ5bFRXV1QzbUdzalVJdy8xVm5DOHc4ZHR4MllGRU5HN3lhbGFJUnNoZVFPam41MWZ0ZCt5Ym1wMDdkL0xKSjU5UVVsSlNyZjZCZ1lITW5EblQ4c0pIQ0NHRXFFdmxJVjllWGg1QlFVRTIrK2wwT3N0aS9zN096bGUxTEVad2NERHZ2UE1PYjd6eEJyR3hzWHp3d1FmRXhjWHh5aXV2V0kwbW5EUnBFbjUrZmhnTUJrczQ2T3JxeW9RSkV3Z05EYVdrcEtUS3NLOURodzY4OE1JTHpKczNqMisrK1laTm16YngzbnZ2NGVmbng3Smx5OWk2ZFd1VjlaNCtmUnFUeWNUczJiTjU3YlhYYU51MnJjMSs3N3p6RGdaRDVWTWlMMTY4Q0pSdFlMWnMyVEtXTFZ0bWFTc3NMQVRnMkxGalBQTElJd0RvOVhxU2twSUFMTmVXNTJHaUlUcDAzanFVdTNKRGtDRnQxZHdTcGVIcGRicHFqN1M3ZkxmaEo0YzdrWnh0d21BbkkxUXBaU01ERjJ6V2NTS3JZc2ZrYkhPRjQ4OWNFVHJPSGVLRW0vYlNwaVRsdjY0MHFrdnJIMTQrNWJsOGhHRk53a0dWQXFNN2F0aDZ5a2lCakRvVURZZ0VoRUkwTWdVRkJYWTMxT2pldlh1ald3L283OUxyOVN4YnRveE5telpWKzVqaHc0ZHoyMjIzMWZsVUp5R0VFS0pjZWREWG9rVUxGaTVjYUxOZmVubzYwNlpOQTJEczJMRlhQUUxleWNtSnA1NTZpcEtTRW5iczJJRk9WL25hVzJhem1RVUxGaEFYRjBldlhyMTQ5TkZIQ1FnSXdHdzJzM0xsU29LRGd4azBhSkRkYTBWRlJYSHJyYmZ5di8vOWo0eU1ERTZlUEltZm54OVRwa3poNk5Ham5EeDVrc0RBUUp1UHBVdVhMcGJQbHk1ZHl1elpzL0h4OGFuUUx6UTBsQnR2dkpFMzMzd1RQejgvM04zZC85YTZ3bHF0bG9pSUNNdnREei84a01jZWUweW1INHNHNzhwNHpsV2pjRHJiWENFY3JPN0xEcjBSbHZ5cHR3b050ZXBMb1IxY0N1c3FDd2VoTFB4N2M0dU9wTXZhKzdWUmN6elRSSFp4MlhuZitGM0hwSzRhVmg0MFlEYVhyVDBZSHFBaXpGZkZrUXYyUnpCTzc2V2xYVE9WNVRHYXNiMUpDWUM3RnI0OUtEc1ppNFpEQWtJaEdwa0RCdzVVZUVmdmN0MjZkWE5nTmZWZmRuWTI3N3p6anVYZC9hcDRlSGd3WThZTW9xT2pyM0ZsUWdnaFJNMWNQdDIxdWt5bXFxZjBBZno1NTU5czJMQ2gwcmJ5a2ZmWjJkbTg4TUlMbEphV1d0cmVmLzk5U2twS09IejRNSzZ1cnJpNnV2Si8vL2QvQUp3L2Y1N2p4NCtqVXFtWVBYczJZOGVPdFZ2RHpUZmZ6S3BWcStqVnF4YzlldlFBUUtQUjhQTExMMWZyTVZUWGtDRkRHREprQ01lT0hjUFQwNU1XTFZwWTJqNy8vSE9XTDE5T3k1WXRlZmZkZDYyT3UrMjIyOGpNek9UV1cyOWwvUGp4Vm0wblRwd2dORFJVbGlNUmpjYVZtMzk0T0VQU3hZcXZRYTdzWjB0bHIxK2VIZUhNa2o5MTFkNEoyR1NHVXhmTGZxYzVheTZGZFczOVZIeHo0TkpjNSt4aWFOK3NiSTFDTTlDcmxacitJV3FlV1ZkcUNSSXI4OW1lUytkbzVxYncrRkFueTVxR2FoVjhlTE5zVWlJYU52a0xKVVFqWTI5NnNVYWpvWFBuemc2c3BuNUxURXhrOGVMRjVPYm1WcXQvZUhnNHMyYk53cy9QN3hwWEpvUVFRamlHMFZpOWFYUDkrdlhqOTk5L1orUEdqYmk0dU9EbTVtWVZTUHI3KzVPVmxjV1pNMmVzam91TGk3TzBBeHc5ZXRTcXZmeitMNy84RW1kblo0WVBIMjZ6Qmg4Zkh6Nzc3TE8vdFk1ZlFrSUM3Ny8vUGpObXpDQXFLc3B1MytlZWV3NC9QeityNTA2clY2OEd3TVhGaFNWTGxsajF6OHpNeE5QVGs0U0VCRkpTVWl6MzUrZm5zM0hqUnJwMDZjS3p6ejRyb3dkRm82QndLZmx6YzFKd2QxSkl6YTBZcnFtckd4QmVjVnVsZ041b3JqUWNWQ2tWMTBBRTYvdEtEZFlia2x3ZVZCNDRiK1RHemhwT1pKbTR2YnNXZjNlRlZ6YlpEd2V2RkJXc1lsL2FwVGRZWkg2V2FBd2tJQlNpRVRFYWpSdzRjTUJtZTZkT25XcThDSGxqdFduVEpwWXVYVnJ0RjBiang0OW40c1NKZjJ1YWtSQkNDSEV0bGErYmQvNzhlWjU4OGttYi9TNGY0V2RycmIwcktZckN2SG56ZU9DQkJ5b051T0xpNG5qOTlkY3BMQ3lrZGV2V2xvRE0zZDJkd3NKQzlIbzluVHAxSWpJeWtxaW9LQ0lpSXFvY1RiZDY5V3JPblR0bnVhM1g2OW13WVFOUlVWRk1uRGlSMHRKU3pwMDdoMDZucS9aSFVsSVNKcE9KSjU1NGdxZWVlb29CQXdaVWV1MERCdzZRbVpsSlptWW1pWW1KRmRxUEhEbkNrU05IS3R5Zm41L1ArdlhyS3ozbndZTUhtVFZyRmkrODhJTE5OUkNGYUNndTMzMjRTL095Tnd1T3BGcy9yMDdPTmxGU3pSbTJxaXZtSWdkNUtxUVhWQjdZWGI2aHlPWE1GV0xHeXFYbm0vRndVcmlycDVhNFZDTUh6MWR2SkhVNVZ5ME1EbFB6emg4VmQyQ3h0UnV5RUEyQkJJUkNOQ0pKU1VtV0JiSXJJN3NYbDcwUVdycDBLWnMzYjY1V2YwOVBUeDU0NElFcVJ4a0lJWVFRZFUydjExditUVTlQdDludjhsRHc4ckN3S2lxVnFrSTRtSjZlenFlZmZzcm16WnRScTlYY2R0dHREQjgrbkgvKzg1OEFMRnEwaVB6OGZHSmpZOW04ZVRNN2R1d0F3TlhWbFQ1OStqQmx5aFRhdDI5ZjZmV2lvNlA1L1BQUEtTb3FzcnAvejU0OVJFWkdNbVRJRVBidTNjdjU4K2V0TmhnN2V2UW9iZHUyWmVUSWtSaU5Sa3BMU3lrcEthRzB0SlNPSFR0U1dscEthV2twNjlhdEl6ZzR1RUpZVjFKU3dxSkZpd0RvMDZjUEw3MzBFdVBIanljNk9wcmc0T0FxdjA2N2R1MUNyOWN6ZGVwVXRGb3RyNy8rT2o0K1B0eDQ0NDMwNzk5Zk5pa1JqY0l2Q1FheWlzeW9GQmdib2VGWWhvblVYRFA5UTlSa0ZKZzVsVzNpeFkzVm4yNnJ2bUtGaEc3QlpXc0hWc1pKcmFBM1ZwTEMyUWptL04yVkNyc3JyejVrNE02ZVdyN1piMk9iNWI5Y09VVmFvNExidTJ0WnR0ZGd0VjVpZVQrMUFnWUpDRVVESlFHaEVJMUlmSHk4M2ZhbXZ2NWdUazRPaXhjdnRydUp5K1U2ZGVyRUF3ODhnSyt2N3pXdVRBZ2hoS2k1dExRMHE0MDVTa3RMOGZiMlp0Q2dRZHg3NzcwWWpVWkxvR2MybXpsNjlDaVJrWkZjdUhDQjU1NTdqbTdkdWxrQ3I5emNYRlFxRlo2ZW50VzZkbEpTRXQ5Ly96Mi8vZlliQm9PQjNyMTdNMlBHREVKRFF6bDU4cVNsWDNGeE1kMjZkYU5idDI3Y2YvLzliTnEwaVcrKytZYXpaOC95KysrLzg4Y2ZmL0RXVzIvUnFWT25DdGNJRFEzbHRkZGV3MmcwRWhJU3dvNGRPM2p0dGRjSUN3dmpqanZ1QU9CZi8vcVgxVEc3ZHUxaS92ejVIRHQyaklpSUNCNTY2S0VhZjExWHIxN04yYk5uVWF2VkRCNDhHRVZSMEdnMGxuQ3p1ZzRlUEVoU1VoS2pSNC9td1FjZnhNM05yY2ExQ0ZGZi9YU2s3STJHcWRGYS9GemhneDFsUWR1dUZDTzlXcW1aR09WRVRvbVpuV2VNN0Q5bnFuSlVYV3F1aVpLL2tqVXZGNFVoYmRVc2lOVXhvb09hWWowa1hEQnhzZGpNc3IxNml2V1ZuK3p5ZTFVS2pPeWdRYXVHcEN5VFZVRG9yQ2tMSlBlbEdaazN4SW4zLzlTVFdWanhuUDd1Q21NNmFsaTBWY2VFU0EzeFo0MUVCS3I1N3BDQm5DdW1JNWNIbkJvVmRuZGlGcUkrazRCUWlFYkUzdnFEUVVGQk5HL2UzSUhWMUMvSnlja3NYTGlRN096c2F2V2ZNR0VDRXlkT3ZLb0YzNFVRUWdoSCtQNzc3OW0wYVJNeE1URzR1TGhRVWxKaVdjTnYxcXhaRkJZV01udjJiQVlPSElpaUtNeWVQWnNPSFRyUXVYTm51blRwZ3RGb1pNV0tGUUJzMzc2ZGtwSVNaczZjeWNpUkl5dTlYa1pHQmx1M2JtWERoZzJjT0hFQ056YzNoZzhmemcwMzNFQjRlRGdBQlFVRnpKdzVFNENZbUJpcmRYdWRuWjBaTzNZc28wZVBadFdxVlh6KytlZVVscFp5NnRTcFNnTkN3R29IWU9XdktZaUtqVzFSejU4L3oydXZ2UWJBOWRkZno2eFpzOURwZEp3NmRZcU9IVHRXKyt0NjIyMjNNVzdjT0RRYWpTWFVjM0p5b3JDd2tGZGVlWVhldlh2YlBEWWpJNFBiYjc4ZGdBY2ZmQkJYVjFmWm1FUTBTdjd1Q3JkMzErS3NnWmMzNmJqdzEzUmdvd2wybmpHeTY0eVJnV0ZxN3UzdFJIcUJpYmUyNmluVTJVNEpYOW1rczV6My9uNWF2ajFZRnNMOWR0eElaS0NLR1gyMXVHb1ZkcVVZY1ZKak5YVlpVYUNWdHdxMXF1eFlmM2VGRGNjTnhKMDFXb0pCelY5UDZVZDBVQlBxcTJKNXZKNFRtU1k4bmJXOE1NcVozNDRiK09PMDBmSTRlcmRTYzFNWERXLzhyaU83MkV4U2xvazdlbWpSR1NEVVYrR3NHdkpLek9pTVpWT0tqU1pZc0ZtSHpsaTJKcU9iRnJ5Y0ZTNFdteXVFaVVMVVYvTFhTb2hHSWljbmg5VFVWSnZ0VFhsNmNYeDhQTysvLzM2MXBsRTVPenR6Ly8zMzA2dFhMd2RVSm9RUVFsdzlGeGNYY25OeldiTm1qYzArYjcvOU5xMWF0U0kwTkJRbkp5Y1NFeE1yWFZPdjNIZmZmVWQwZExSbDg1Qnk2OWV2WitIQ2hZU0VoTkN0V3pmdXZ2dHVvcU9qY1hKeXN1cDM0Y0lGeStjN2R1eWdlL2Z1M0hUVFRWWjlWQ29WdDl4eUN6RXhNY3lkTzVlY25KeWFQT3hLNWVmbk0zLytmUEx5OHBnd1lRSVBQZlFRaXFLd2E5Y3VYbjc1WlRwMDZNRDA2ZE9Kam82dTF2bTh2THlzYnBlSGtyLzg4Z3U3ZCsrMmVkemxVNTMxZW4yMVIyUUswVkNFK2FrWUZLckdWUXZyanh0SXVGRDVjRGt6c1BXVWthUXNFdzhQY0tKZkd4VWJUOWhlKzl2WFZXRndtSm9XWGdxZjc5RmJiWGh5NUlLSm94ZDBER21yWmxJM0xSMzhWYnkxOWRMMDVVNkJLaDRkNU1TSkxCTTd6cGpZbDJhc3NJbUpsNHVDR1FqM1YvSFJUcjFsbE4rWGUvV2s1cHE0SVZLRHpnanJFZzNvamRBeFFNWFgrL1dXalV0S0RmREpMajNkVzZnWTBsWkR1MllLYnRxeTN3c21jOW1IV2lrTEt3R0s5ZkQ1SGoxbmNtUTRvV2c0SkNBVW9wRTRmUGl3M2ZhbUdoQ3VYNytlWmN1V1lhN0dhc0hObXpmbmtVY2VvV1hMbGc2b1RBZ2hoUGg3dEZvdEFHM2J0dVhERHorMGFpc2ZCVGgzN2x4Q1EwTXQvVXRMUzVrN2R5NmpSbzJ5OUMwdUxtYkNoQWtBUFBUUVF4WENRWUNkTzNmU3QyOWYzTnpjeU0vUFovUG16Wld1NTV1VmxXWDV2RTJiTmh3N2Rvd0ZDeFpVV245V1ZoWVhMbHpnczg4K1E2MVdNM255NUJvOCtrdlMwdEo0L3Zubk9YUG1ESk1uVCthKysrNnp0QTBjT0pEWFgzK2RaNTU1aG5uejVqRjQ4R0JtejU1ZDQrQ3VQUGpidG0xYnRZOHBMQ3kwR2tFcFJFUFdLVkJGYXg4VkY0dk1yRHlvcDlqKzBuMFdhWGxtbnQxUVd1a3V2NTJicS9CMFZ2QnlVVENhekd3L1l5VER4c1lrWmlEMnBKR1VYRE9UdWxySEdFZlNUVHovbTQ0VU8ySGN4U0l6LzkydFoxZUtFZU1WM1RZbkdkbDZ5bWcxTlhoWmZPVVBjRithaVgxcFplR2tteGJjblpTeUtjdUtnbHBWRmhBcVFMSGV6TmxLZG1BV29qNlRnRkNJUnNKZVFPamk0bEtqcVRXTmdjbGtZdm55NVRaM0VyeFN0MjdkZU9DQkIzQjNkNy9HbFFraGhCQzFvenJMWUZ6ZTUrOHNtOUcxYTFmZWUrODlGRVd4TzIyMmZFTVJqVVpEYW1vcXAwK2Z4dFBUMCthMDRQS1JlaXRYcnNUSnlhbkNhRU43MHRQVCtiLy8rei9McGlEdDJyWER4Y1dGLy83M3Y1U1dscUxUNlN6Lyt2ajRVRmhZeUpZdFcwaEpTV0hKa2lYVm12cTdidDA2UEQwOWFkbXlKU05Iam1UMDZORjIxeExNek16a2xWZGVZZENnUWJ6MTFsdE1uejVkTmpvVGpjTFJDeWFPMmhndFdKVlNHenNaSDA2ditmbVNza3k4dXJuaTVpZjJ3c0Z5ZnliYkhzRjROZXNHRnVtaHlMSWVvb1NCb3VHVGdGQ0lSc0JzTm5Qa3lCR2I3WkdSa1UxcS9adVNraEtXTEZsUzVhWXQ1Y2FQSDg4dHQ5d2k2dzBLSVlSb1VLcnpkK3Z5RWZRMTdYKzVHMjY0Z1g3OSt0R3NXVE9ienlueTh2SzQ2NjY3S0NnbzRONTc3NlZObXpZOC9mVFQ5T3JWaTBjZWVRUlhWOWNxcjI5UFlXR2gxZTNtelp0ak5wc3R1emNuSlNXUmxKUUVnS2VuSi83Ky92ajYrdUxqNDBQdjNyMEpEQXdrUGo2ZVU2ZE9jZTdjT1ZxM2JsM2xOYytjT2NPS0ZTc0lDZ3BpN2RxMXJGMjd0bHExZnZQTk4yUmxaVEZuemh4dXUrMDJwaytmWHNOSEs0UVFRamhXMDBrTWhHakUwdFBUcmFiMFhLbHo1ODRPcktadVpXZG5zM0RoUXBLVGs2dnM2K1RreE15Wk0rblRwNDhES2hOQ0NDRWN6MlM2TkN5bU9zdHRYTjcvU3ZZMk85UHBkTHo0NG9zVUZCVFFwazBieG84Zmo3T3pNM1BtekdIUm9rVWNQbnlZZSsrOWwySERodGtjVFdqcnZPdlhyMmZkdW5Va0pDUUFjUExrU1JZc1dNRDA2ZE41N0xISG1EVnJGbTNidHFWWHIxNTA2dFNKVnExYTRlenNYT0ZjR1JrWjNIMzMzWFR0MnJWYTRTQ1V6Y0tBc3JXZUF3TURxMTEzK1VoS0x5OHZ4bzRkVyszamhCQkNpTG9pQWFFUWpVQlY2dzgybFlDd2ZQZkN6TXpNS3Z0NmUzc3paODRjd3NMQ0hGQ1pFRUlJVWZ1TXhyTHBjcW1wcVphZGc2OWtNRnlhMjFjZS9uMysrZWQ4OTkxM2x2c3ZEdzR2NzE5ZEowK2U1STAzM3VERWlSUDQrZm54M0hQUFdRSzYwYU5INCt2cnk2dXZ2c3Fycjc3SzBxVkxHVHQyTEFNSERxeHl6ZDkxNjlieHhSZGZrSkdSQWNEWXNXT1pNbVVLbXpkdlp2bnk1Y1RHeGhJVEU4UGt5Wk5wMzc0OWdZR0JlSHA2Mmh6aDZPL3Z6L3Z2djQrYm14dW5UcDNpNHNXTGxKYVdFaE1UWTdPRzhuTzFhTkdDaFFzWFZ2dHI4dlhYWC9QcHA1L2k2K3RMVUZCUXRZOFRRZ2doNm9vRWhFSTBBdllDUW05dmIxcTBhT0hBYXVwR2NuSXlyNy8rT25sNWVWWDJiZG15Slk4OTlsaWxpN0FMSVlRUURVVjVRS2hTcWZEdzhLaTBqMDZucTlEZnhjWEZxdi9sb3diTHArdFd4V3cyYy9EZ1FYNzg4VWUyYk5tQzJXeW1lL2Z1ekowN3Q4Skl1ejU5K3ZEUlJ4L3h6anZ2c0hQblRqNzU1Qk0rK2VRVC9QMzlhZCsrUFczYXRDRWdJSUNlUFh0YWpld3JEeERWYWpXelo4OW16Smd4QUV5ZE9wWHJycnVPTDc3NGdpMWJ0ckIxNjFhcjY2bFVLalFhRFJxTkJrVlJNSmxNbUV3bWREcWRWUmlxS0FyOSt2V3pHeENXZjIzT256L1BrMDgrV2EydlRYbC91UFExRjZJK3FjRWdYbEVIWk5FalVWY2tJQlNpZ1RPWlRGV3VQMWlUcVR3TlVVSkNBb3NXTGFLNHVMakt2cDA3ZCtiaGh4KzJ1OEM0RUVJSTBSQ1VoMytWalc0Yk9YSWtHbzNHYXQyLzB0SlNBS1pNbVdKekYrUExBOFVyWGJ4NGtVT0hEaEVmSDgrZmYvNUpWbFlXV3EyV21KZ1l4bzBiUisvZXZXMGVHeEFRd0VzdnZVUjhmRHpMbHk5bi8vNzlaR1pta3BtWnlZNGRPMmpldkRuZTN0NVdBV0dYTGwzNDRJTVBPSG55Sk4yN2Q3YzZYMUJRRUk4Ly9qZ1BQZlFRMjdkdjUrREJneVFuSjVPUmtVRmVYaDQ2bmM3dVl3a0lDT0MxMTE2cmNxcHhlV0NxMSt0SlQwKzMyL2R5K2ZuNVFNVjFFNFdvRDd5Y0cvZHJnNGJPVTc0L29vNUlRQ2hFQTVlY25HejN5V2RqbjE0Y0h4L1B1KysrVzYwUkQwT0dER0g2OU9tbzFXb0hWQ2FFRUVKY1d3YURnYWlvS0VhT0hGbWg3ZEZISDJYUW9FR1drWUltazRtK2ZmdFdPbUpPbzlId3dBTVAwS2RQSDFxMWFsWHB0UjU1NUJFT0hUcUVuNThmWVdGaGpCbzFpaTVkdXRDdFc3ZEsxL3V6SlRvNm11am9hSktUazltd1lRTjc5KzVsMXF4Wk5wK3ZlSGw1VlFnSEwrZnU3czdJa1NNcmZBM01aak5HbzlIeVlUYWJNWmxNbU0xbXpHWXpXcTIyV204V0ZoVVY0ZXZyeTVneFk3am5ubnVxL1RpLytlWWJ0bS9mWHVuM1JvaTY1cXlCWUMrRmMzbXk4MjU5MUxhWmpDRVVkVU14VjJlMVlpRkV2ZlhMTDcvdzlkZGYyMnhmdEdnUkFRRUJEcXpJY2Y3NDR3OCsvdmhqdXd1cWw1czBhUkwvK01jL0d2MW9TaUdFRUZmdjVaZGZ0bXlFOGRSVFQ5R3BVNmM2cnFqK3lNek14TVBEdzdKcFIxTng4ZUpGZkgxOWEvejh3V2cweWh1U29sN2JlTUxJLy9aVmIwa0I0VGhxRlR3N3dwa1dYdkthUmRRK3BZby9aaktDVUlnRzd0Q2hRemJiQWdJQ0dtMDR1RzdkT3BZdFcxWmxQNVZLeFl3Wk14Z3dZSUFEcWhKQ0NDRWFwNmE2YnErZm45OVZIU2Zob0tqdmhyZFRFNWRxSkRHejZqZmFoZU5NaU5SSU9DanFqSXhkRmFJQk14Z01KQ1ltMm14dnJOT0xmL25sbDJxRmcxcXRsa2NlZVVUQ1FTR0VFRFVtazJ5RUVJMlpvc0E5dmJVMDk1QXdxcjdvMFZMTjJJNHloa3ZVSGZucEU2SUJPMzc4dU4wRnVDTWpJeDFZaldQODlOTlByRml4b3NwK2JtNXV6Smt6aC9Ed2NBZFVKWVFRb2pIdzlQUzBmSjZSa1ZHSGxRZ2h4TFhuNzY3dzdFaG5WaDNTODl0eDJYRzdycmhwNGJidVd2cUZxSkc0VnRRbENRaUZhTUFPSHo1c3Q3MnhCWVEvL1BBRDMzNzdiWlg5dkwyOW1UZHZIbTNhdEhGQVZVSUlJUnFMMXExYnMzdjNiZ0NTa3BJWU1tUklIVmNraEJEWGxwTWFwblRUTWpwY3c1RjBFMWxGWnZSTkpDdk1MREt6TytYU2crMGVyQ2JZZ2RONzNad2d5Rk1oTWxDTnN5UXpvaDZRSDBNaEdqQjdBV0hMbGkzeDl2WjJZRFhYMXVyVnExbTFhbFdWL1FJQ0FuamlpU2NJREF4MFFGVkNDQ0Vhay83OSs3TjY5V3JNWmpOYnRteGg1TWlSdEc3ZHVxN0xFa0tJYTg3WFZXRkFhTk5iTzlORkExdFBsWVdFSnk2YXVLdVhFNTdPTW81UE5FMnlCcUVRRFZSUlVSRW5UNTYwMmQ1WTFoODBtODE4OTkxMzFRb0hXN1pzeVRQUFBDUGhvQkJDaUtzU0ZCVEVvRUdEZ0xKZGFCY3NXTUNPSFRzd21XUVJmeUdFYUl3bWRkWGk2MW9XQ0JhVW12bHFuNkdPS3hLaTdzZ0lRaUVhcUlTRUJMc3ZXQnBMUUxocTFTcSsvLzc3S3Z1MWJ0MmFKNTk4MG1yOUtDR0VFS0ttcGsyYnhxbFRwMGhKU1NFdkw0LzMzMytmano3NmlCWXRXdURxNmxyWDVRbkIvUG56NjdvRUlSb05WeTNjMFVQTDRtMWw2N3J2VGpIU3U1V0tIaTJiM21oS0lTUWdGS0tCc2plOVdGRVVJaUlpSEZqTnRiRm16WnBxaFlNaElTRTgvdmpqRWc0S0lZVDQyMXhkWFhueXlTZDU2NjIzT0g3OE9BQjZ2WjdrNU9RNnJrd0lJY1MxMERWWVJmOFFOWDhtbDAwMVhoWnZvR09BQ25jbm1Xb3NtaGFaWWl4RUEyVXZJR3pidGkxdWJtNE9yS2IyL2ZISEgzejExVmRWOWdzSkNlR0pKNTZRY0ZBSUlVU3Q4ZlQwWlA3OCtkeHp6ejJ5QnFFUVFqUUJVN3BwOEhJcEN3VHpTc3g4czErbUdvdW1SMFlRQ3RFQTVlVGtjUGJzV1p2dERYMzM0dmo0ZUQ3KytPTXErNFdGaFRGdjNqdzhQRHdjVUpVUVFvaW1SSzFXTTJ6WU1JWU5HMFoyZGpaWldWbm85ZnE2TGtzSUljUTE0TzZrTUMxYXc1SS95MzdQYjA4MjByc1NYUlFEQUFBZ0FFbEVRVlMxbXFnZ0dWTWxtZzRKQ0lWb2dJNGNPV0szdlNHdlA1aVFrTUM3Nzc1YjVZTHdiZHUyWmQ2OGViaTd1enVvTWlHRUVFMlZyNjh2dnI2K2RWMkdFRUtJYTZoSFN6VzlXNW5ZblZvMjFYaHBuSjRYUmpuanFxM2p3b1J3RUluRGhXaUFEaDA2WkxOTm85SFFvVU1IQjFaVGU1S1RrMW0wYUZHVkl6VEN3c0o0L1BISEpSd1VRZ2doaEJCQzFKcmJvelY0L0xYMllIYXhtWlVIWk9TNGFEb2tJQlNpQWJJM2dyQkRodzQ0T1RrNXNKcmFrWjZlemh0dnZFRnhjYkhkZmtGQlFjeWRPN2ZCcjdFb2hCQkNDQ0dFcUY4OG5SVnVqNzQwMFRLbnhJelIvc1FtSVJvTm1XSXNSQU9UbFpWRlZsYVd6ZmFHT0wwNE96dWJCUXNXa0p1YmE3ZWZyNit2N0ZZc2hCQkNDQ0dFdUdaNnQxWnpPTjFFeDRDeTNZMWxMMlBSVkVoQUtFUURjK3pZTWJ2dERXMkRrc0xDUWw1Ly9YVXlNelB0OW5OM2QrZnh4eC9IMzkvZlFaVUpJWVFRUWdnaG1ob0ZtTjVMRmg0VVRZOU1NUmFpZ1VsTVRMVFo1dXpzVE51MmJSMVl6ZCtqMCtsWXVIQWhxYW1wZHZzNU9UbngyR09QMGJKbFN3ZFZKb1FRUWdnaGhCQkNOQjBTRUFyUndOZ2JRZGloUXdmVWFyVURxN2w2UnFPUnhZc1hjL3o0Y2J2OTFHbzFzMmZQcG4zNzlnNnFUQWdoaEJCQ0NDR0VhRm9rSUJTaUFTa3NMTFE3Mmk0OFBOeUIxVnc5czluTVJ4OTl4UDc5KyszMlV4U0YrKysvbjZpb0tBZFZKb1FRUWdnaGhCQkNORDBTRUFyUmdGUTEycTZoQklUTGx5OW4rL2J0VmZhNzg4NDc2ZGV2bndNcUVrSUlJWVFRUWdnaG1pNEpDSVZvUU95dFA2aFNxV2pYcnAwRHE3azZtelp0WXQyNmRWWDJ1K21tbXhneFlvUURLaEpDQ0NHRUVFSUlJWm8yQ1FpRmFFRHNyVDhZRWhLQ2k0dUxBNnVwdVlTRUJKWXVYVnBsdnhFalJuRFRUVGM1b0NJaGhCQkNDQ0dFRUVKSVFDaEVBNkhYNnpsNThxVE45dm8rdlRnek01UEZpeGRqTkJydDl1dlhyeDkzM25rbmlxSTRxREloaEJCQ0NDR0VFS0pwazRCUWlBYmkxS2xUR0F3R20rMzFPU0RVNlhTOC9mYmI1T2ZuMiswWEZSWEZ6Smt6SlJ3VVFnZ2hoQkJDMUZzR0U1elBOOWQxR1VMVUtrMWRGeUNFcUI1NzA0dWgvZ2FFWnJPWmp6LyttT1RrWkx2OVFrSkNlUGpoaDlGbzVOZVNFRUlJSVlRUW9uNDZuRzdpcTMxNmpDWjRZWlF6VHVxNnJraUkyaUVqQ0lWb0lPd0ZoSUdCZ2ZqNCtEaXdtdXI3K2VlZjJiRmpoOTArbnA2ZXpKNDl1OTZ2b1NpRUVFSUlJWVJvdWtvTThORk9QZW41WmpJTHphdzVabnVHbHhBTmpRU0VRalFBWnJPWjQ4ZVAyMnl2cjZNSDkrM2J4OHFWSyszMlVhdlZQUHp3dy9qNyt6dW9LaUdFRUVJSUlZU29PUmNOVE94eWFjYlRtZ1FER1FVeTFWZzBEaElRQ3RFQXBLYW1VbFJVWkxPOVBnYUVhV2xwTEZteUJMUFovaC9NYWRPbUVSRVI0YUNxaEJCQ0NDR0VFT0xxRFF4VEUrcGJGcVVZVFBDLy9mbzZya2lJMmlFQm9SQU5RR0ppb3QzMitoWVFGaFVWOGRaYmIxRmNYR3kzMzlDaFE3bnV1dXNjVkpVUVFnangvK3pkZDN4VFZmOEg4TTlOMG5TWFRscGFTbHZLWGlKTGtBMUNRVUJFUUJBUlpDaklVbEJRY1BDZ2o4aXdnS0tJTEdYSWtpa2crREJsQ3NxVVF0bWpnKzdka3JaSjd1K1AvbkpwYUhLN2tnNzR2Rjh2WDdRNTU1NTcwZ1pwUHpubmZJbUlpRXBISVFCRG02bGdLS3Q0NllFZWx4N295M1ZPUkpiQWdKQ29FcEFMQ0oyY25PRHI2MXVHczVHbjErdXhaTWtTeE1URXlQYXJWYXNXaGc4ZnpvckZSRVJFUkVSVXFRUzZLZEMrNXFQcUpCc3U1Q0pIVjQ0VElySUFCb1JFbFlCY2daTGF0V3RYcUpEdDExOS94Y1dMRjJYN3VMbTU0ZDEzMzJYRllpSWlJaUlpcXBSZWFhU0NvenJ2OTdENFRCRUhickJnQ1ZWdURBaUpLcmpFeEVRa0ppYWFiYTlJMjR0UG5UcUYzYnQzeS9aUnFWUjQ5OTEzSzJ6VlpTSWlJaUlpb3NJNHFRWDBxdmRvRmVIZWExcGs1TEJnQ1ZWZURBaUpLamk1MVlOQXhRa0lJeUlpc0h6NThrTDdqUnc1RXNIQndXVXdJeUlpSWlJaUl1dnBXa3VGcWs1NXF3Z2Y1Z0svaDNPZk1WVmVEQWlKS2ppNTh3ZFZLaFZxMXF4WmhyTXhMU2NuQjk5Ly96MXljK1VyZVBYbzBRUHQyN2N2bzFrUkVSRVJFUkZaajFJQjlHdjA2TmlrUXplMVNNcmlLa0txbkJnUUVsVndjaXNJYTlhc1dTSE84VnUvZmoyaW9xSmsrelJzMkJDREJ3OHVveGtSRVJFUkVSRlpYNHZxU2dTNjVVVXJXajJ3OHdyUElxVEtpUUVoVVFXV21abUp5TWhJcyswVllYdnh1WFBuY1BEZ1FkaytYbDVlbURCaEFwUktwV3cvSWlJaUlpS2l5a1FBTUtESm8wVWJKKy9wRUpYR1ZZUlUrVEFnSktyQWJ0KytMZHRlM2dGaGNuSnlvZWNPcXRWcVRKNDhHVTVPVG1VMEt5SWlJaUlpb3JKVHowdUJSajU1OFlvb0FnZFowWmdxb2ZMZm0waEVadDI2ZFV1MnZYYnQybVUwazRMMGVqMldMbDJLakl3TTJYNnZ2LzQ2L1AzOXkyaFdSRVJFUkVSRVphOS9ZeHZjVDhsQjczb3FkS2pKblZOVStUQWdKS3JBNUZZUSt2bjVsZXVxdkQxNzl1REtsU3V5ZlpvM2I0N09uVHVYMFl5SWlJaUlpSWpLaDM4VkFmTmV0SVdLK3pTcGt1SkxsNmlDRWtWUmRnVmhjSEJ3R2M3RzJLMWJ0N0IxNjFiWlBtNXViaGc5ZWpRRVFTaWpXUkVSRVJFUkVaVWZob05VbWZIbFMxUkJKU1ltSWkwdHpXeDd6Wm8xeTNBMmp6eDgrQkJMbGl5QlRxY3oyMGNRQkl3Wk00Ym5EaElSRVJFUkVSRlZBZ3dJaVNxb3dncVVsRmRBdUhyMWFzVEZ4Y24yNmRXckZ4bzJiRmhHTXlJaUlpSWlJaUtpMG1CQVNGUkJ5VzB2VnFsVTVWTDQ0K1RKa3poeDRvUnNuNkNnSVBUdjM3K01aa1JFUkVSRVJFUkVwY1dBa0tpQ2tsdEJHQkFRQUpXcWJHc014Y1hGNGFlZmZwTHRZMnRyaTNIanhwWDUzSWlJaUlpSWlJaW81QmdRRWxWQU9wMU9OaUFzNiszRk9wME9TNVlzZ1VhamtlMDNiTmd3K1BqNGxOR3NpSWlJaUlpSWlNZ1NHQkFTVlVEUjBkSEl5Y2t4MjE3V0FlRnZ2LzBtdStVWkFGcTFhb1gyN2R1WDBZeUlpSWlJaUlpSXlGSVlFQkpWUUJXcFFFbFVWQlIyN3R3cDI4ZkR3d01qUjQ2RUlBaGxOQ3NpSWlJaUlpSWlzaFFHaEVRVmtOeHFQVHM3TzFTclZxMU01aUdLSWxhdVhBbWRUbWUyanlBSWVPZWRkK0RvNkZnbWN5SWlJaUlpSXFwc290TkVYSW5WbC9jMGlNeGlKUUdpQ3Fpdzh3ZkxhcVhld1lNSGNlUEdEZGsrTDczMEV1cldyVnNtOHlFaUlpSWlJcXBNVWpVaTFwM1Q0bnkwRHU0T0FtYjNzSVdLUzdXb0F1TExrcWlDeWNuSlFVUkVoTm4yb0tDZ01wbEhZbUlpTm0zYUpOc25NREFRL2ZyMUs1UDVFQkVSRVJFUlZUYjJOZ0p1SmVXdEhFektFbkg2dnZuZFdVVGxpUUVoVVFWejkrNWQ2UFhtbDU0SEJ3ZGJmUTZpS0dMMTZ0V3lWWXNWQ2dWR2p4NE5wVkpwOWZrUUVSRVJFUkZWUm1vbDBLMzJvOStaOWw3VFFoVExjVUpFWmpBZ0pLcGdLa0tCa2pObnp1RDgrZk95ZlhyMjdJbUFnQUNyejRXSWlJaUlpS2d5NjFSVEJYdWJ2STlqMGtXY2orWXFRcXA0R0JBU1ZUQnlCVXBjWEZ6Zzd1NXUxZnRuWkdSZ3pabzFzbjJxVnEyS1YxNTV4YXJ6SUNJaUlpSWllaExZMndCZGdoK1ZnUGc5WEFjdUlxU0toZ0VoVVFVanQ0SXdPRGpZNmdWS05tellnTFMwTk5rK0kwZU9oRnF0dHVvOGlJaUlpSWlJbmhRdjFGYkM1djkzR3Q5TjF1TnFIQ3NhVThYQ2dKQ29Ba2xQVDBkY1hKelpkbXNYS0FrTEM4UFJvMGRsKzdSdjN4NE5HemEwNmp5SWlJaUlpSWllSk02MkF0b0hQVHFMOFBkd2JUbk9ocWdnQm9SRUZVaGg1dzlhczBCSlRrNE9WcTFhSmR2SHhjVUZRNFlNc2RvY2lJaUlpSWlJbmxRaGRWUlEvUCtHc1BBNFBlNGtjUlVoVlJ3TUNJa3FrTUlDUW11dUlOeTJiWnZzNmtVQWVPT05OK0RrNUdTMU9SQVJFUkVSRVQycFBCd0V0SzZSZnhVaGk1VlF4YUVxdkFzUmxSVzVBaVZlWGw1d2RuYTJ5bjN2M3IyTDMzLy9YYlpQMDZaTjhkeHp6MW5sL2tSRVJFUkU1alRiZEUvNitOeWdBRDVlaVI4L055aEErdk5wMWFPdUNpZnY1UVdENTZOMWlFNVR3ZGZGdXVmTUV4V0ZJSW9paStjUVZSQVRKMDVFU2txS3liYldyVnRqL1BqeEZyK25LSXFZT1hNbTd0eTVZN2FQblowZDVzeVpBdzhQRDR2Zm40aUlpSWhJenRNZUtEMXArUDBFdmorWmkvUFJlU0ZobXdBbFJyVzBLZWNaMGROQUtLVGlLYmNZRTFVUXFhbXBac05Cd0hyYmk0OGZQeTRiRGdMQXdJRURHUTRTRVJFUkVSRlp3SXYxSG0welBuMWZoNlFzcnR1aThzZUFrS2lDdUgvL3ZteTdOUUpDalVhRFRaczJ5ZllKRGc3R0N5KzhZUEY3RXhFUkVSRVZ4ZE8rMnV4SncrOG5FT1N1UUlCclhoeWpGNEZqZDNrV0laVS9Cb1JFRlVSaEFXRkFnT1gvSWQyOWV6ZFNVMVBOdGl1VlNvd2VQUm9LQmY5WFFVUkVSRVJFWkNraGRaVlFLNEYyZ1VvMDllWHZXMVQrV0tTRXFJSzRkKytlMlRaUFQwODRPRGhZOUg0SkNRbllzMmVQYkorUWtCQlVyMTdkb3ZjbElpSWlJaUo2MmpYelU2S3hqeEwyUEg2UUtnakcxRVFWaEZ4QVdLTkdEWXZmYitQR2pkQnF0V2JibloyZDBiZHZYNHZmbDRpSWlJaW9PUEpYeGFYS2o5L1BQQ29GR0E1U2hjS0FrS2dDeU03T3hvTUhEOHkyVzNwNzhmWHIxM0g2OUduWlBnTUhEclQ0cWtVaUlpSWlJaUlpcW5nWUVCSlZBSkdSa1JCRjg1V3JMTG1DVUJSRnJGdTNUcmFQdjc4L09uYnNhTEY3RWhFUkVSRVJFVkhGeFlDUXFBS1EyMTRNV0hZRjRmSGp4M0huemgzWlBrT0hEbVZoRWlJaUlySzYrUGg0WkdWbFdmVWVHUmtaaUk2T0xuSi92VjV2eGRsUVNiRHE3Wk9GMzAraWlva0pBRkVGSUJjUTJ0dmJ3OVBUMHlMMzBXZzAyTHg1czJ5ZlpzMmFvVUdEQmhhNUh4RVJFVlZ1MWc3dnJseTVndGRmZngxcjFxeEJSa2FHVmU2Um1wcUtOOTk4RTU5Kytpbk9uejl2MUtiWDZ6RnExQ2o4OXR0djBuTzlkKzhlSmsrZWpBc1hMbGhzRGpxZERyTm16Y0xWcTFjdE5pWVJFWkVsTVNBa3FnRHUzNzl2dHExR2pSb1FCTUVpOTltOWV6ZFNVbExNdGl1VlNyejIybXNXdVJjUkVSRlZmdnYyN1VOb2FHaVJnc0xjM0Z4TW1USUZwMDZkS3ZMNGFyVWFHUmtaV0x0MkxkNS8vMzA4ZlBpd1NOZmw1T1JnMXF4WnVISGpScEh1SVlvaS92cnJMNFNHaGlJaUlrSnFVeWdVaUk2T3h1TEZpekY0OEdEczJiTUhEZzRPdUh6NU1xWk9uVnJvc1N5aUtPS0xMNzdBRHovOGdNek1UTFA5bEVvbFRwNDhpVW1USm1IeTVNbll1M2N2c3JPemkvUmN5ZnB5Y25LTVh1TmFyYmJVNGJnb2lqaDY5Q2hTVTFOTFBFWnljakxDd3NMTXRxZW5wK1BZc1dOYzlVcEVGcUVxN3drUVBlMzBlcjFzUUdpcDdjVUpDUW40L2ZmZlpmdUVoSVRBeDhmSEl2Y2pJaUtpeWsrcFZHTGZ2bjA0ZGVvVVhGeGNaUHRxTkJyRXg4Zmo4dVhMR0Rac0dGNS8vZlZDMytTMHNja3I0YWxXcTdGdzRVTFkyOXNqUFQwZDMzNzdMWEp5Y3N4ZUZ4TVRnOXUzYnlNc0xBemZmdnV0N004dkt0V2pYM2xtejU0TmYzOS9vM2ExV2cydFZvc0pFeWFnVzdkdTBwdXB0cmEyR0Rod29PejhCVUdBbjU4Zk5tellnR1BIanVIenp6OUhyVnExVFBaVnE5WFFhRFR3OFBEQU45OThneVZMbHFCejU4NTQ0NDAzNE9YbEpYdWZwMTJ6VGZkS3ZTMVZxOVhpOU9uVGVQNzU1d3U4TGpNeU12RFdXMjloOE9EQjZOdTNMN0t5c2pCaXhBajA3ZHNYL2ZyMVE1VXFWVXAwdncwYk5tRGh3b1dZTUdFQ3VuYnRXdXd4SGo1OGlQZmVldzlObXpiRm0yKytpWVlOR3hhNHgrZWZmdzV2YjIvMDY5Y1BQWHYybEMweW1KT1RBN1ZhYmZTWUtJcTRlZk1tYXRldWJmYTYyTmhZMk5uWmxlanJZSW9sdnA5RVpIa01DSW5LV1d4c3JPd1B3SllxVUxKcDB5Yms1dWFhYlhkMmRrYmZ2bjB0Y2k4aUlpSjZNaWlWU2dCQVdscGFvUUZoU1ZZeEdjWlhLQlJTc09IczdJeVdMVnRpL3Z6NWhWNmZuSnlNNmRPblk5R2lSV2JEaS96bkt0dmEycHB0YjlHaUJRUkJrQUpGbFVxRm1KZ1lyRnExQ2pObXpEQjVMWkIzZHZPQkF3Y1FIeCtQanovK0dHdldyREhaMXpCdVNFZ0lYbmpoQmZ6blAvL0IzcjE3Y2ZYcVZTeGZ2cnpRNTBxbGs1eWNqTkRRVUt4ZnZ4NGZmZlNSVVZDc1ZxdVJscGFHNWN1WHc5N2VIcDA3ZDBaR1JnYldyMThQVDA5UDlPN2QyK3k0U1VsSk9IVG9FUHIxNnllOW5vRzg4SHZHakJsNCsrMjNNWGZ1WFBqNCtCZ0ZmT2ZQbjhmKy9mc3hkZXBVczBHNkljeTdkZXVXeWI5L2h0ZFpTa29LSEJ3Y3BQNzc5dTFEdTNidDRPVGtaTlQvdSsrK1EzSnlNaVpQbmd4M2QzY0FlU0gzeElrVDBiWnRXM2g0ZUppY3grblRwK0huNTRjdnYvelNZanViaUtqaVlVQklWTTRLSzFCaWlZRHc1czJiK091dnYyVDdEQmd3UVBZZFJ5SWlJbnI2R0FJUEJ3Y0hyRnExU3JidjRjT0hNWHYyYkRnNE9HRG8wS0ZGR3YveG9tZzZuUTVLcFJMZHUzZEhvMGFOVUsxYXRWSUhFby9mWTlteVpiaDM3NTRVMkdrMEdnREExMTkvRFJzYkcyaTFXdW54cVZPbklqazVHVjk5OVJWbXpweHBjaTVxdFJxOWV2WEN6ei8vaktTa0pFUkhSeU1vS0VoMkhxMWJ0OGFJRVNPd1lzVUs1T1RrSURZMkZ0N2UzcVY2bmlUUHk4c0w0OGFOdzl5NWN6RnAwaVFzVzdaTVdybHBXTWthRkJTRTNyMTdTMi9lR3o2WFkyZG5oeDkvL0JHN2QrOUc5ZXJWVGJablpHVGd1KysrTXdyZ0xseTRnT3pzYkhoNmVtTGt5SkVteHphOFJyMjh2SkNibTRzbFM1WVl0UnRDZWFWU2lUdDM3bURac21WSVMwdkR3WU1IY2VUSUVjeWVQZHZvZGRlalJ3KzgrKzY3ZU9lZGR6QjM3bHdFQmdZaUxTME5OalkyT0hyMHFPenpqSTJOeGIxNzl4QVlHQ2piajRncUx3YUVST1ZNYm51eFFxRXcrWU5HY1czWnNrVzIzZC9mSHgwN2RpejFmWWlJaU9qSjhuaTRaczN4TXpJeU1IMzZkUFRvMFFPOWV2V0NyNit2UmU2UlA5UzdkKzhlZHV6WVlYSlh4ZDkvLzIzMHVVNm5RM0p5TWdEZ3hJa1QrTzY3N3pCeDRrU1Q5MmpmdmoxKy92bG4xSzVkMjJ5QThuaTRPR0RBQVB6NTU1KzRmLzgreG8wYmg4V0xGMXZzT1Q5cExMVWR0V3ZYcmxpOWVqVmlZbUlRSGg0dUJZVDVWLzRCeHEvTHJLd3NoSWFHWXNLRUNYQnpjeXN3cHIyOVBRUkJRSFIwTkVSUkJKQzNxdEFRUFB2NitzTEZ4UVhwNmVtNGVmTW1BTURIeDBjS0MvLzg4MDg4Kyt5emVQYlpaNDNHMWVsMFVnQ1lrcEtDdExRMFhMMTZGZUhoNFFYbWtKV1ZoZTNidHhzOWR2YnNXZnp3d3c4WVAzNjg5RmlEQmczdy9QUFA0K1RKazFpNmRDbEdqUnFGYWRPbUFRRGMzTnhNRmpQVTZYVG8wYU1IQWdJQ0xCWU9jbnV4dkRTTmlCUDNkQWh3VmFDQk44dEdVTmxoUUVoVXp1N2V2V3UyclZxMWF0STdtaVVWSGg0dWU3Z3hBTHorK3VzRmZqQWlJaUlpc25SQWVQLytmVXlkT2xVcTBHRUlRRFFhRFFZUEhvenM3R3hjdTNZTkRnNE82Tnk1YzVIR3pNN09MckNsZCtqUW9WSlZaRU5vQXdBelo4NlVWZ2lPSGowYWd3WU53aXV2dklMMDlIUnMyclFKN3U3dXlNaklRTDkrL2VEZzRJQ2RPM2NXYVE0MWF0VEErKysvajl6Y1hBd1pNc1JrbjdTME5BREEzTGx6cFovdnRGb3Rzck96a1oyZGpZOC8vaGpmZnZzdG5KMmRpM1JQS2o1QkVOQzdkMi84OWRkZnVITGxTb0VpTkpHUmtSZ3pab3pSNTZOR2pVSkNRZ0tTazVNeGYvNzhBajh6QzRJQXBWSUpRUkN3ZXZWcUFIbUJYZCsrZmFGUUtEQnc0RUJwRldMdjNyMlJuWjJOcGsyYjR1V1hYNFpLcFRKNzN2ZzMzM3dqcldSTVNrckMxS2xUNGVucGljNmRPOFBaMlJsS3BSSjZ2UjQ3ZCs2RWc0TURRa0pDQU9TRjJUVnExTUNzV2JNS25EY0k1SzBpUEhueUpQejkvYkZyMXk0ODg4d3orUGZmZjB2NEZTVkxPeE9odzdMVGVXOWdOS21tUUFQdmd0OURJbXRoUUVoVXpxeFpvRVFVUld6ZHVsVzJUN05telFvY2VFeEVSRVFFUEZyMXB0Rm9NSDM2ZE5tK1NVbEpoWTVYbzBZTmpCdzVFci84OGd1OHZMeVFuSnlNaUlnSUNJS0F1blhyU3YzMjdkdUh1blhyeXE2b0UwVVIzMzc3TFc3ZnZvMjVjK2ZDenM1T2Fwc3laUXErL1BKTDZadzV3NXVsdFdyVmtrS1RxMWV2SWpzN1d3b01IeWQzUnJRcGJtNXVxRisvUG03ZXZJbkRody9EeTh0TENpNGZQSGdnQlpWT1RrNUd4N3JrTDFDeWZ2MTZvNENLTEcvUW9FRVlOR2dRMHRQVGNlTEVDYWhVS3VsOFA0VkNBU2NuSitsN3BWQW80T3ZySzcwT2p4NDlhaks0RmdUQmFBdXc0WHBuWjJmY3YzL2Y2SEZiVzF2WTJ0cGl5cFFwY0hCd3dLSkZpMHh1TDc5OCtiSlVmTWZiMnhzcEtTbElTRWpBblR0M0Npd3dlSHdGWVZ4Y0hHYk9uR2t5Skd6Um9nVmVlKzAxOU9uVEJ5TkdqTUMwYWRNWUVGWWcvbFVldlNsekpWWVBqUmF3WTJwRFpZUXZOYUp5bEpxYWl0VFVWTFB0cFQxLzhNcVZLeWEzSVJnSWdvQlhYMzIxVlBjZ0lpS2lKNWNoSU5UcGRMaDQ4YUpzMy93cjllU0VoSVJJcTUxKy9QRkhSRVJFd05iV0ZxR2hvZGk3ZHk5Ky9QRkhBTUM0Y2VNS3ZWOVdWaFlBNExQUFBzT1hYMzRwcmN4cjFxeVo5Q2FwWVVVZ0FIenl5U2Z3OXZaR1FrSUNZbU5qWVd0cmkrenNiR2tWV0g0T0RnNDRlL1lzQWdJQzRPbnBXZUQrYytmT2xlNHZpaUxPbkRrRE56YzNmUGpoaDNqdnZmZWtyNTFXcXpWYVZkaTBhVk9NSHorKzFMdEVuaWFXckhwNzVNZ1I2SFE2ZE8zYUZXdldyQUh3YUJ1dHI2OHZRa05EQzN4ZUdNTnIvL0Z0dnFtcHFRVWVBeUN0VE0zS3lzSzBhZE93Y09GQ3FXZ0lrUGN6ZkVSRWhMU2wyZEhSRVMxYnRvUktwY0tycjc0S2pVYURxbFdyUWhBRTlPclZDOTdlM2thcklRM2Jvak16TXdzRWhEWTJOaGc1Y2lTMmJOa0NwVktKMXExYjQ1dHZ2aW5LbDg1aVdNWFl2R291QXZ4ZEZZaEkwVU9yQi81OW9FTkxmKzcwb3JMQmdKQ29IQlZXb0tRMEt3aEZVU3owN01FMmJkckF6OCt2eFBjZ0lpS2lKNXNoNUhKMGRNU09IVHRrK3hxS2xCVEh1WFBuQUFDNXViazRmdnc0ZXZic2liQ3dNSVNIaHh0VkpUWnNQUWFBeG8wYkZ6alBUNmZUWWVmT25SZ3dZRUNoOTd4NTh5YSsrKzQ3aElXRm9WNjlldERyOWFoZHV6WVdMRmdBSUMvUWMzUjBSSU1HRGZERkYxOUFFQVNNR3pjTzNicDFNeHFuWGJ0Mm1EVnJsbEV3bXBDUWdOT25UNk5wMDZiU1kzdjM3a1Z5Y2pJQ0F3Tng5KzVkN05tekIxZXVYTUdNR1ROWThLRU1IRDE2RkwvODhvdjArZDI3ZDZGUUtPRGk0b0tXTFZ1V2VueFJGS1hYekk4Ly9vaXFWYXRDcDlPaFo4K2VxRm16cGhSNEEwRC8vdjJoVkNwTm52V1gzdzgvL0FBQXFGcTFLb0M4RmJ4UlVWRjQrUEFoUHYvODh3TDlFeE1UamM3SFRFNU9SbXhzTEJJVEUvSDExMTlMeFU3eXozblhybDFvMTY0ZDFHcTFGTFkvWGdUbDhXdW9iRFQzeXdzSUFlQmNsSjRCSVpVWkJvUkU1Y2lhRll6Ly9mZGY2U0JrVXdSQmtONU5KeUlpSWpLbHRCV0U1Y1RIeCtQT25Uc0E4Z0srV2JObW9VdVhMdmpnZ3c4S3JLNkxpSWlRS3IzT21UUEg1TmxxUmZIWlo1L2g5dTNiMHVlR25SWTNidHpBalJzM2pQcis5ZGRmMHNjSkNRa0Z4bXJidGkyKysrNDcrUGo0SURVMUZTTkhqb1NqbzZQUkZ1SE16RXlzV2JNRzN0N2VhTmFzR2U3ZXZZdE9uVHJoenovL3hJUUpFekJwMGlSMDc5NjlSTStGaXFaOSsvWTRlUEFnSWlJaTRPTGlBcjFlRHpzN082TnQzb1c1ZmZzMkhqeDRnTFp0Mnhab2UvandJWUM4WWlXR3JjSTZuUTVBM212Y0VEd2IrdWJmQ205TzI3WnQ0ZWZuaDhHREIrUEFnUU93czdORDI3WnRzV3JWS21SbFphRk9uVHJTK2FEMTZ0VXp1alk4UEJ5K3ZyNm9WNjhlZERvZDl1M2JWNkFTODZsVHB4QWRIWTFKa3lZQnlBdm9zN096VGE1Mk5EQ2NHMHJXMTh4UGlSMWhlVWNmWElyUklWZG5BeHRtaEZRR0dCQVNsU081OHdkZFhWMmw4MUNLcXlpckI5dTFheWVkYTBKRVJFUlUxZzRlUEFoUkZHRmpZd05CRU9EbzZJaERodzZoU3BVcUdEZHVISTRjT1lMTGx5OWorUERoUnRmdDNic1hkZXJVUWYzNjlXWEhUMDVPeHVuVHAvSG5uMzlLanlVbEplR2RkOTVCMjdadE1YVG9VS09Wa1lZUU12OWpobFdEaGkzUmo2dFRwdzRBbUQweVp1blNwVWhKU2NIMDZkTng2ZElsQUVEMzd0M1JwRWtUZlB2dHQ1Zy9mejd1M0xtRHQ5OSsyNnBoYkdWWG11Mm9naUJnMXF4WkFCNXRKVllvRkZpNmRHbUJjeVpORlNrWk0yWU1JaU1qb2RmcjhlV1hYNkpaczJaRzF4aXFGZWN2TG1NWU55TWpBNGNQSDVZZXo4M05SVzV1THJSYWJZRlZmZmtOSGp3WWdQSHJxbS9mdnVqYnR5KzZkKytPNU9Sa3M4VnNCRUdRemd4OVBEdzAyTFJwRTF4ZFhhWEt5ZG5aMmFoWHJ4NXUzNzRObFVxRm5UdDNTcXNkTjJ6WWdBRURCcUJUcDA1bTUxdGMzRjRzcjVxTEFHOW5BYkhwSXJLMXdKVTRQWjZweG1yR1pIME1DSW5LVVVSRWhObTIwbXd2dm5EaGd2U092Q2tLaFFJdnYveHlpY2NuSWlLaXA0dEdvOEhNbVRObCs1aGFaU2Zud0lFRDhQRHdnSU9EQStMajR4RVNFb0tOR3pjaUtpb0tBTEI3OTI1Y3ZIZ1JodzRkd2dzdnZDQmRkKzdjT2F4YXRRcno1czB6S215UzM4U0pFM0h0MnJVQzJ5SVhMVm9FUHo4LzJUT2dMZVhJa1NQWXQyOGZXclZxaFM1ZHV1RFVxVk5TVzU4K2ZYRDc5bTNzM3IwYlc3WnNnU2lLR0R0MnJOWG5SSG1xVnEyS3JsMjdZdDI2ZGFoV3JacDAvcVJLcFNwUXBNVEp5VWtLMnJadjM0NWF0V29adlltZm1KZ0lBUEQwOU1UMTY5ZHg0TUFCNmZWVnExWXROR3JVU09wcldLRzNZTUVDVEpzMnJVUnpWNnZWU0U1T1JyVnExUXEwYWJWYWlLSUlVUlFMSENOMCt2UnBuRGh4QW9JZzRNcVZLK2pUcHc4VUNnVkVVY1NjT1hQUW9FRUQ5T25UUnpyMzBFQ3BWR0xqeG8wRktvV1Q5UWpJVzBXNE56eHZGZUc1S0IwRFFpb1REQWlKeW9sV3EwVk1USXpaOXBKdUx5NUs1ZUlPSFRwSVo1b1FFUkVSRlVhbjArSGt5Wk1XRysvczJiTzRkKzhlWG52dE5menh4eDhBZ042OWUyUHIxcTBJQ1FsQlJFU0V0T0t1VHAwNmFOaXdvUlN1akJrekJtUEhqc1gwNmRPeFlNRUNrK2Y0ZGUzYUZlSGg0VkFxbFJnd1lBQTJiZG9FQU5LcUxVTWdsRC80Tkd3VkxVb1lXcGhidDI0aE5EUVUzdDdlVWhDVW1aa0o0TkZaYm1QSGpzVzVjK2NRSFIyTnJWdTNvbXZYcnFoZHUzYXA3a3RGOS9MTEwwdHZtTisrZlJ0anhveEJ5NVl0OGNrbm4wQ3IxYUpuejU1RktsSmlDQWo5L1B3UUhCeU14WXNYeTI1ZEI0RDkrL2VqZnYzNjZOT25UN0huclZRcW9kVnFwZGRyZm9hdHpXNXViZ1ZXR0ZhcFVnVTNidHlRamlCcTBhSUZnTHdWaDgyYU5aTjJOdVd2cW0zQWNMRHNOZmRUWU8vLzE1cThFSzJIVGc4b21SR1NsZkVsUmxST1ltTmpwWC9FVGFsZXZYcUp4djNubjM5a3p6WlVLcFhvMjdkdmljWW1JaUtpcDRzaHpISjBkTVQrL2Z0bC81c3hZMGFSeDkyOGVUUFVhalg2OWVzbkJXZUdTcXdkT25UQWhnMGJJSW9pdkx5ODhObG5uNkZtelpyU3RaNmVudWpmdnovUzA5TXhZOFlNSkNVbEZSai81WmRmUnV2V3JURjkrblJwdTZZcGh1RHo1TW1UT0gvK2ZJSEhTaUkyTmhhZmZQSUoxR28xL3Z2Zi8wckZWakl5TWdBOCtwcmEydHBpL1BqeDBuVnl1eitlZHMwMnlaL2JYVnFHTGVWZHVuUXA5clZ4Y1hFQWdPRGdZQ2lWU256MTFWZll0V3NYK3ZmdkR4OGZIMnpmdmgzNzkrL0hsaTFiNE9IaEFRQVlQWHAwZ1JUbUFib0FBQ0FBU1VSQlZITUJpMHFoVUVBUUJLalZhcFAvbVZPdlhqMHNYTGhRQ3NtRGdvS00yZzFCNXVPUDU3ZGx5eGFjT1hPbVJQUE96OXJmenlkQmdKc0Nidlo1eHc1azVvaTRucUF2NXhuUjA0QUJJVkU1a2R0ZURKUXNJQ3pLNnNGT25UckIwOU96MkdNVEVSRVJXY0tGQ3hkdzd0dzVEQnc0RU03T3pzak96cFpDTTNkM2QwUkhSK1BRb1VNQWdFbVRKcGtzSmpGdzRFQTRPam9pUGo0ZW4zLyt1Y2tLcTlPblQwZkhqaDFsNTVJLytGeTFhbFdCeHd5S1dzRTFNek1USDM3NElYUTZIZWJQbjIrMHV0R3c0a3V2Zi9TTGZxdFdyYVF0cU9iT2l5UHJPbno0TVBidDI0ZjI3ZHZqK2VlZkIvQm9KVjcrNzVVNWhtQzNjZVBHQUFBbkp5ZlkyZGxoMkxCaDBPbDArUFRUVDVHY25Jei8vT2MvU0V4TVJNK2VQVEZvMEtBU256a3BDQUtVU2lYcTFLbFQ0TC84UWJvcG1abVowR3J6dHEyNnU3c2J0Um0yd0Q5K3htSis2OWF0TTlvcVQ5YVR0ODM0VVZ4ek5zcjh3aElpUytFV1k2SnlZamhmeHhSQkVFeWVLMUtZMDZkUHk0NnJVcW53MGtzdkZYdGNJaUlpZWpvVk5SZ3J6bmhMbHk2RnI2OHZYbnZ0TlduMVlINUxsaXlCVHFkRG56NTkwTHAxYTVQak9EZzQ0TVVYWDhTdnYvNktzTEF3bkR4NXNrQ0ZXYmtxdGNWOVhuSkJrU2lLdUhqeG9sSGZ4WXNYU3hWdERRelA5ZkVkSkJNbVRNQ3hZOGRLZkx3TUZaMWhPM3RpWWlKdTNMaUJ5NWN2WStuU3BlalFvUU0rL1BCRHFaL2hleVMzMjhmZzBxVkw4UGYzTDNEbW40T0RBNlpQbjQ1cDA2Wmg2TkNoeU1uSlFmUG16YVhLd1NVbGltS2hGWWZOT1g3OE9JQzhIVVg1dHczZnZYc1hKMDZjZ0p1YkcxcTFhbVgyZW8xR1kzSnJNMWxITXo4bER0N01ldzJlajlMajlhWUFheG1STlRFZ0pDb25rWkdSWnR1OHZiMWhZMk5UclBIMGVuMmhQeWgwNmRLbHdMdUZSRVJFUk9ZVVpRVlZjWWlpQ0ZkWFY3ejMzbnV3dGJXVnRnY2I3blBpeEFtY1BuMGF0V3ZYTHJSb1IvZnUzZkhycjc4Q2VMVE5zNmlLKzd6TTliOTU4eWErK2VZYmhJZUh3OWJXRnRuWjJjakp5VUZzYkd5QmdEQXJLd3RBWGlYYi9JS0RneEVjSEZ5cytUeHRTbHYxTmlNakExOS8vVFZPbkRpQjExNTdEY25KeVJnM2Jod0FvRmV2WGhnM2JwelJ6OTZHNzFIK2dGQVVSYVNrcE1ESnlVbnFHeFVWaGZ2MzcyUDA2TkVtNzZ2UmFPRGk0aUs5enBzMGFRS05SZ01uSjZjU1B4ZTlYZzgzTnpkczNyeTVRRnRTVWhJR0RScGs5bHJEMlp2Mjl2YlNZNUdSa2RLNWkrUEhqNWUyS1F1Q2dOemNYSWlpS0ZWRzF1bDB1SHIxS3JLeXNtUUQrTUt3aW5IUjFQWlV3TmxXUUhxMmlGU05pTnRKZWdSN2NCTW9XUThEUXFKeUlyZlM3L0YzSUl2Q2NNaTFPVFkyTmlVNkNKbUlpSWllWG9aZ0xETXpVeXJvWUk1aDY2TGM2anlGUW9IWnMyZERvY2o3SlRmL3R0dWtwQ1FzWExnUVhsNWUrTzkvL3l0N25ob0FCQVlHSWpBd0VQZnUzVVB6NXMyTjJtN2Z2bzAvLy93VEFRRUIwcjFNUGEraUZpa3hGUkN1VzdjTzY5YXRnMDZuUTkyNmRmSEZGMS9nL1Buem1EOS9QdDUvLzMyMGFORUNiZHUyUmExYXRlRHQ3WTNNekV4NGVuckN4OGRIK2pwcE5CcGtaR1FnUFQwZHljbkpTRTVPUnJ0MjdXQm5aeWY3M0tubzB0UFQ4YzQ3N3lBMk5oWmR1M2JGeUpFakFlUWQ1N055NVVyczJiTUh2Ly8rTzl6ZDNhWHd6eERtNm5RNkRCOCtISm1abVVoUFQ0ZGVyOGV5WmN1a2MvcjI3dDBMSnljbm8vTUU5WG85enB3NWc2MWJ0K0xDaFF2U2F0Y2pSNDdncDU5K3d0cTFhMUczYmwwRUJ3ZkR4OGNIcnE2dWFONjh1Y2szOFUxdGRUYjFXang4K0RCU1VsS2t6MDI5NW9HOFFrQjZ2UjV4Y1hFUVJSSDc5Ky9IOTk5L0Q1MU9oeGt6WmhodHlYZDBkRVIwZERUR2poMExKeWNuNU9Ua0FBQ2lvNk94WXNXS1VxK0VwTUlwQktDcHJ3TEg3dVM5RHM1R01TQWs2MkpBU0ZRT3RGb3RZbU5qemJhWDVQekJQWHYyeUxhLzhNSUxjSFYxTGZhNFJFUkU5UFF5aEJFS2hhTFFWVzRwS1NtNGYvOStvZHN5ODRjWCtRUEN0V3ZYUXFWU1lkNjhlWEIzZDhmMjdkdHg3Tmd4QkFZR1NvVVZIamQ4K0hCRVJFUVUySjZibEpTRTlldlhGN2l2b2JLckljdzBWWjNaMUdPRy92bjUrZmxCRUFUNCtQaGd6cHc1Y0hKeVFwY3VYZURsNVlWNTgrYmhuMy8rd1QvLy9HTjBUVUpDQXQ1Ly8zMklvbWh5VERzN083UnMyWklCb1FVNU96dGoyTEJoK09XWFg0eENyVUdEQnFGMTY5Yll0bTBienAwN2g5allXS2tpc1VIK245ZDlmSHp3eFJkZlNPZEtabVptWXMrZVBSZzJiQmcwR2czT25qMkxjK2ZPNGNTSkUwaEpTWUdmbng5R2pCaUJQbjM2U0hOWXYzNDk5dS9majdDd01JU0ZoUUhJTzdQd3E2KytNaGtRR2w0ajJkblowbU81dWJsR0t3Q0J2RkQ3NTU5L2xvSk51VUlqTDczMEVpNWN1SUJKa3liaDJyVnJhTnUyTGNhTUdTTUYxd1pEaHc3RmtpVkxjUHYyYmVreE96czd0R25UQm0rOTlaYlo4Y215bXZrcHBZQXdKcDJGU3NpNkdCQVNsWU1IRHg3SWJtM3g5ZlV0MW5qWHIxL0h6WnMzemJhcjFXcjA2dFdyV0dNU0VSRVJHY0krZTN0N2hJYUd5dlk5ZlBnd1pzK2VMYTAwS2dxTlJnTWdielhkcUZHajhPcXJyMHJuTUFjSEIyUGZ2bjNZdFd1WDFOL056YzFvWldHN2R1MU1qdHVpUlFzc1g3NGN5NWN2bDZxdXZ2amlpOUsyU0VQdzR1enNqRzNidHBtZFg3ZHUzU0FJZ3NsVmtaMDdkNGFqb3lPVVNxWFJsdEhHalJ0ajFhcFZPSGp3SUE0ZE9vU3dzRENqcjhualc0d05talJwZ3M4KysweXFla3lQTk50MHIxVGJVcnQzNzQ2T0hUc2FuYnNIQUFFQkFaZzhlVEtBdk85TFNrb0tIajU4aU56Y1hHaTFXdWgwT29paUtHMk56LzhtL2ovLy9JT0FnQUQwN2RzWDQ4YU5RMXBhR29LQ2dqQmd3QUEwYTlZTXRXdlhOcnFYaDRjSEprNmNpTGZmZmh0bnpwekIyYk5uRVI4Zmp4a3pac0RSMGRIa3ZITnpjK0hnNElET25Uc0R5UHQ3b2xLcEVCSVNZdFN2WjgrZWFOMjZOY2FQSDQrZ29LQkN0K2Rmdm53WmpSczN4clJwMCtEdjcyK3lUN2R1M2RDdFd6ZlpjVXFxdE4vUHAwazlMd1ZHdGJSQmsyb0tPS3A1QUNGWkZ3TkNvbklnZC80Z1VQd1ZoSVd0SHV6Y3VUTi8yQ1FpSXFKaTAycTFFQVFCWGJ0MkxWSi9oVUtCcmwyN1FxL1htOTNtbUo4aE9CTUVBVFkyTmtaRjJwbzBhWUtsUzVkaTI3WnRXTHAwS1d4c2JQRHV1KzhXZWU2QmdZSDQ0b3N2TUdYS0ZMUm8wUUpEaGd3eHVtLzc5dTB4YXRRbzJURmVmZlZWOU9uVHA4RHFLZ056QlIxc2JHelFvMGNQOU9qUkExcXRGZzhlUEVCY1hKd1VRR2swR2ltRTB1djFFRVVSM2J0MzU4OXJWdlI0T1BnNEd4c2JlSGw1RlhtOGpoMDdvazJiTmxBb0ZQaisrKytsOC8yS01vLzI3ZHVqZmZ2MmhmYjE4UERBaGcwYmpNNzdXN05tamNuVmhtNXVibGkyYkZtUnpqY2NPblJva2VaSzVjOUdDYlFKS05wcmk2aTBCTkhTcGNtSXFGQmJ0bXpCenAwN1RiWUpnb0NWSzFjV3VVakpnd2NQOE9HSEg1bzk3MGVoVUNBME5CU2VucDRsbmk4UkVSRTluUzVjdUlBcVZhcklibGswaUlpSWdGS3BMTlpPaUFzWEx1RGl4WXNJQ1FreEc4SUJ3SVlORzlDeFk4ZGk3N0tnSndOWG5EMVorUDBrS2grQ0lGOEhteXNJaWNxQkpTc1k3OTI3Vi9ZdzhPZWVlNDdoSUJFUkVaVkkwNlpOaTl6WDNGYkZ3c1l2eWoxZWUrMjFZbzlOVHc2R1NVOFdmaitKS2lhV3dDRXFCNWFxWUp5YW1vcGp4NDdKOXVIWmcwUkVSRVJFUkVRa2h3RWhVUm5MeWNtUnJXQmNuSUR3d0lFREppdmdHVFJzMkJBQkFYeUhqb2lJaUlpSWlJak1ZMEJJVk1ZZVBIZ2d1eVc0cUFGaGRuWTJEaHc0SU51SHF3ZUppSWlJcUxKcnR1bGVlVStCTElqZlQ2S0tpUUVoVVJrcnJJSnhVUVBDbzBlUElpTWp3Mnk3djc4L0dqVnFWS3k1RVJFUkVSRVJFZEhUaHdFaFVSbVRPMzlRRUFSVXExYXQwREgwZWozMjd0MHIyNmRYcjE0b3BFZ1JFUkVSRVJFUkVSRURRcUt5SnJlQ3NHclZxbENyMVlXTzhjOC8veUErUHQ1c3U0ZUhCMXEzYmwyaStSRVJFUkVSVlNTc2V2dGs0ZmVUcUdKU2xmY0VpSjQycGExZ0xJb2lmdi85ZDlrK0lTRWhVQ3FWeFo0YkVSRVJFVlZlZS9ic3dZVUxGOHA3R2tSRjV1TGlnb2tUSjViM05JZ0lEQWlKeWxST1RvN3N5citpQklSMzd0ekJyVnUzekxZN09EaWdjK2ZPSlpvZkVSRVJsWjJjbkJ6RXhjVWhQVDI5dktkQ1Q0aXJWNjhpUER5OHZLZEJWR1J1Ym03bFBZVktKVlVqNGxhaUhnRFF6SThMUXNpeUdCQVNsYUhDS2hoWHIxNjkwREVPSGp3bzI5NmxTeGZZMmRrVmUyNUVSRVJVTm1KaVlyQmp4dzc4L2ZmZnlNbkpLZS9wRUJGUkpYQXVTb2NscDNJQkFJMTlGQXdJeWVJWUVCS1ZvUWNQSHNpMkY3YUNNRE16RTMvOTlaZlpkcVZTaWU3ZHU1ZG9ia1JFUkdSOVI0OGV4YXBWcTZEVDZjcDdLdlNFZS9IRkY5RzBhZFB5bm9aRnZIN0pRZnI0bHlaWmZMd1NQLzVMa3l6cFR3Q3dzYkVCRlkyWDA2TVNFa2xaNWhlZEVKV1VJTW90WnlJaWk5cXhZd2UyYnQxcXRuM2x5cFd5UlVyKytPTVByRnUzem14NzY5YXRNWDc4K0ZMTmtZaUlpS3pqNk5HaldMNTh1ZEZqSGg0ZThQVDBoQ0FJNVRRcmVsTDE2dFhyaVFrSWlRakl5Qkh4M20vWkFBQUhHK0RidnR3MVJzVWpGUExEQmxjUUVwV2htSmdZczIwZUhoNnk0YUFvaWpoMDZKRHMrRjI3ZGkzeDNJaUlpTWg2WW1KaXNHclZLdW56MXExYlk4aVFJVHgvaTRpSWlzUlJMY0JHQ2VUcWdLeGNJRnNMMkRMUklRdFNGTjZGaUN4RmJvdXhqNCtQN0xYaDRlR0lqbzQyMis3cjY0dTZkZXVXZUc1RVJFUmtQVHQyN0pDMkZSdFcvRE1jSkNLaW9oSUF1TmsvV2dDVy9KQ2JRY215R0JBU2xSRlJGR1ZYRUJZV0VCWmw5U0MzSnhFUkVWVThPVGs1K1B2dnY2WFBod3daVW82eklTS2l5aXAvUUpqRWdKQXNqQUVoVVJsSlQwOUhWbGFXMlhhNWdEQTFOZFhvRjR2SHFkVnF0RzNidGxUekl5SWlJdXVJaTR1VHFoVjdlSGh3NVNBUkVaV0kwUXBDRmlvaEMyTkFTRlJHNUZZUEFrQzFhdFhNdGgwOWVsUzIybUhyMXEzaDZPaFk0cmtSRVJHUjlhU25wMHNmZTNwNmx1Tk1pSWlvTW5OejRCWmpzaDRHaEVSbFJPNzhRY0Q4Q2tLOVhsL285dUl1WGJxVWVGNUVSRVJVZG5nY0NCRVJsWlE3dHhpVEZURWdKQ29qY2dHaFVxazB1NkxnMzMvL1JVSkNndGxyQXdNRFViTm16VkxQajRpSWlJaUlpQ291YmpFbWEySkFTRlJHNUxZWWUzbDVRYWxVbW13N2VQQ2c3TGhkdW5UaGFnUWlJaUlpSXFJbm5KdjlvNCtUR0JDU2hURWdKQ29qY2dHaHVmTUhFeE1UY2VIQ0JiUFgyZG5ab1UyYk5xV2VHeEVSRVJFUkVWVnNkamFQRm9ab3RPVTRFWG9pTVNBa0tnTjZ2UjZ4c2JGbTI4MmRQM2ppeEFtSW92bDNodHExYXdjN083dFN6NCtJaUlpSWlJZ3FObFcrQklmckI4blNHQkFTbFlIRXhFUm90ZWJmNGpFVkVJcWlpT1BIajh1T3krSWtSRVJFUkVSRVQ0ZjhCMHZKckNNaEtoRlZlVStBNkdsUWtnckdkKzdja2IydVZxMWE4UGYzTC9YY2lJaUlpSWlJcU9LelVRSk5xdVd0ODNKUzh4eDZzaXdHaEVSbFFPNzhRY0QwR1lTRnJSNXMzNzU5cWVaRVJFUkVSRVJFbFllenJZQkpiZFhsUFExNlFuR0xNVkVaa0ZzSnFGYXI0ZXJxYXZTWVZxdkZYMy85WmZZYWxVcUZWcTFhV1d4K1JFUkVSRVJFUlBUMFlrQklWQVlLcTJBc0NNYkx3eTlkdW9UMDlIU3oxeno3N0xOd2NuS3kyUHlJaUlpSWlJaUk2T25GZ0pDb0RNaXRJRFIxL3VDSkV5ZGt4MnZYcmwycDUwUkVSRVJFUkVSRUJEQWdKTEs2M054Y0pDVWxtVzEvUENETXpNekV1WFBuelBaM2NuSkNreVpOTERZL0lpSWlJaUlpSW5xNk1TQWtzcktFaEFTSU1qWG9IdzhJejV3NUE2MVdhN1ovbXpadG9GS3h2aEFSRVJFUkVSRVJXUVlEUWlJcmk0dUxrMjMzOXZZMityeXc2c1Z0MjdZdDlaeUlpSWlJaUlpSWlBd1lFQkpaV1h4OHZHeTdsNWVYOUhGY1hCeXVYNzl1dG0rMWF0VlFzMlpOaTgyTmlJaUlpSWlJaUlnQklaR1Z5YTBndExHeFFaVXFWYVRQaTFLYzVQR0t4MFJFUkVSRVJFUkVwY0dBa01qSzVGWVFlbmw1U1lHZktJbzRlZktrN0ZqUFAvKzhSZWRHUkVSRVJFUkVSTVNBa01qSzVGWVFWcTFhVmZvNE1qSVNNVEV4WnZ2V3IxOGZucDZlRnAwYkVSRVJFUkVSRVJFRFFpSXJFa1d4eUFIaDMzLy9MVHNXaTVNUUVSRVJFWlhlL2Z2M2taU1VaTFk5SlNVRmUvZnVoU2lLeFI3Nzd0MjdSZTZibnA2TzJOallZdCtqT09OcnRkb1NYWnVSa1lFSER4NFUrNXJDQ2pSU3lXMjhtSXZObDdTNEZxK0h2dmd2VGFKQ3FjcDdBa1JQc295TURHZzBHclB0K1F1VW5EbHp4bXcvcFZLSkZpMWFXSFJ1UlBSa0VrVVJZV0ZoT0gzNk5LNWR1NGJrNUdUWi93OFJQYW5zN096ZzV1YUd1blhyNHJubm5rUERoZzE1amk4UkFRQzJiOStPL2Z2M1krREFnUmc4ZURCc2JXMk4yaytjT0lGRml4WmgxNjVkR0Q5K1BCbzJiRmlrY2JWYUxTWk1tQUIvZjM4TUhEZ1FYYnAwa2UyZm5KeU0wYU5IbzBtVEpuanBwWmZRb1VPSElqK0hvMGVQSWlrcENUMTY5SUNkblozSlB0ZXZYMGRvYUNqNjkrK1BGMTk4RWZiMjlrVWVQeTB0RFNOR2pNRHp6ejl2OUR1TG5QUG56K1BodzRjSURRMkZ0N2Qza2U5RmhjdlJBVWR2NjVDakEvNTNIZml5aHkyOG5maHZHbGtXQTBJaUt5cXNnckZoQldGMGREU2lvcUxNOW12UW9BRWNIUjB0T2pjaWV2TEV4TVJneFlvVnVIYnRXbmxQaGFqY2FUUWFQSGp3QUE4ZVBNQ1JJMGRRdDI1ZGpCNDlHajQrUHVVOU5TSXFaK1BIajBkVVZCVFdyVnVIdzRjUFkrYk1tUWdLQ3BMYS8vampEd0JBYkd3c2podzVnc0RBd0NMOUxINzU4bVZrWjJjak1qTFNaR2dYRlJVRmIyOXZxRlI1djRZN09qcENGRVhjdjM4Zk5XdldSR0ppSW14dGJlSGs1RlRvdlhidDJvVUxGeTVnelpvMStPaWpqOUNxVmFzQ2ZSd2RIUkVmSDQrbFM1ZmkwcVZMK1BUVFQ2VjdGOGJHeGdaNnZSN0hqeDh2VXYvOEZpNWNpRGx6NWhUN09qSXZQRTZQSEYzZXg5VmNCSWFEWkJVTUNJbXNxTEFsOW9aMzR3cmJYbXpxSDN3aW92eXVYYnVHQlFzV0lDc3JxN3luUWxRaFhidDJEVE5uenNTVUtWTlF0MjdkOHA0T0VaVWpsVXFGR1RObVlOU29VWWlLaXNMY3VYT3hkT2xTQU1DTkd6ZHc5ZXBWMk5uWllkR2lSZkQzOXkveXVLZFBud1lBdlBMS0s2aGR1emJlZnZ0dE5HM2FGQUNnMSt2eHYvLzlEOTdlM2dnT0RvWlNxVVJPVGc0QUlEYzNGeHMyYk1ENTgrZmg2dXFLZWZQbXlZYUVjWEZ4dUhqeElnUkJ3UFRwMDlHeVpVdVQvZFJxTlFBZ0lDQUFzMmJOS3ZMekFQSUNRb045Ky9aQnFWUUN5QXROaHc0ZENnRFlzMmVQZEE4QTZOYXRHMVFxVmJIdlZSSUpDUWs0ZCs0Y3pwOC9qL1BuejJQanhvMVd2MmQ1T25EajBWYnhwcjdLY3B3SlBja1lFQkpaVVdFckNJc1NFQXFDZ09iTm0xdDBYa1QwWkltSmlURUtCd1ZCUUtkT25kQ2hRd2RVcjE3ZDdOWWpvaWVaUnFOQlpHUWtqaDQ5aWlOSGprQVVSV1JsWldIQmdnV1lOV3NXVnhJU1BlVmNYVjN4Mm11djRjY2ZmNFNEZzRQMCtMcDE2d0FBVTZaTWtjTEJyS3dzckZxMUNtKysrYWJaNEU0VVJSdzZkQWdBY09USUVlemF0UXZwNmVtNGMrZU9VYitVbEJTbzFXcnMzNzlmQ3VFeU16TngvUGh4WkdWbElTMHREUmN2WHBROWYzejM3dDBRUlJHOWUvYzJHdzRDa0VJOXc1K0dlZjc0NDQ5bzBhS0Y3QkZHK2E4cERrRVFDbXpadHBRVEowNUlvV0JFUklSVjdsRVJKV1dKQ0kvWFM1KzNyTTVTRW1RZERBaUpyRWh1QmFHenN6UHM3T3dRRnhlSGUvZnVtZTFYdjM1OU9EczdXMk42UlBRRUVFVVJLMWFza01KQk56YzNqQjA3RmcwYU5Dam5tUkdWTHpzN085U3FWUXUxYXRWQzY5YXRzWFRwVWlRbkp5TXJLd3NyVnF6QXh4OS96RE1KaVo0U1c3WnNNZmx6ZVc1dXJ2VHhraVZMb05Gb2NQTGtTWGg2ZXVMcTFhdTRldlVxQU9EY3VYTzRkKzhlcmw2OWlubno1cG5jYm56MjdGa2tKU1hCdzhNRG5wNmU4UFQwQkpBWG1BMGZQaHcvLy93ekxsMjZCQzh2TDlqWjJhRlBuejdJemMzRjd0Mjc0ZUxpZ3ZidDIyUDM3dDNRNi9WWXUzWXRhdFNvWVhMMVlsWldGbmJ0MmdVM056ZU1HalVLQUxCcDB5WmN2bnk1d0hNMFBML0l5RWlNR1RNR1FONmJKOUhSMGRpelp3L216NStQZXZYcW1meWE1Zi8vNDdoeDQ2U1A4eGM5bVRoeG9zbHJyV1hod29Xb1Zhc1dubi8rZVFRSEJ5TW1KZ2FyVnEwcTB6bVVod00zZFZKUmtycGVDdFJ3WlVCSTFzR0FrTWlLNUZZUUdzNGY1UFppSWlxTnNMQXc2Y3hCUVJEd3pqdnZvSDc5K3VVOEs2S0twVUdEQmhnN2Rpem16SmtEVVJSeDdkbzFoSVdGb1ZHalJ1VTlOU0lxQTg4ODh3d21UNTZNN094c2srMy8vdnN2L3YzM1grbnpoSVFFYk4rK3ZVQy82OWV2WThhTUdaZ3paMDZCZ2grLy92b3JWQ29WdnZ6eVN3UUhCK1BVcVZPb1ZxMGFBZ01EY2YvK2ZWeTZkQWtOR3paRWpSbzFDb3lkbXBxSzNidDNBOGdMOVc3ZHVvVjMzMzBYczJiTlF1UEdqWTM2YnR5NEVSa1pHZmowMDAvaDVPU0VxMWV2WXNXS0ZWSzd2NzgvWEZ4Y29GUXFwZWVyVUNpa2xZOU9UazVTZUxsNTgyWjg4TUVIUmlzb1RYRjBkSlFDUThPMjZNY2ZOeWhKNWVlaTJySmxpOUhuQnc4ZXROcTlLb3BVallpRE54K0ZzajNxTXNJaDYrR3JpOGlLNUZZUUZuVjdNYXNYRTVFY3czbEhBTkNwVXllR2cwUm1OR2pRQUowNmRjTGh3NGNCQUdmT25HRkFTUFNVcUYyN05uNzQ0UWZZMjl2RDFkVzFRS0dPRXlkTzRELy8rUTg4UER4S2RKYmQ5ZXZYY2U3Y09UZzRPQ0EwTkJTaUtPTFdyVnR3YzNQRG9rV0xwUEJ2OE9EQmFOYXNHZnIxNndkdmIyL2s1dVppd0lBQnFGbXpKdWJObTRjQkF3WWdLQ2dJeTVZdE0zbWZreWRQWXZQbXpkSXhJbHF0Rm9zV0xRSUFCQVlHNG8wMzNqQ3FoQndSRVlHUkkwZkMxOWNYb2FHaHhYcE9ldjJqTGEzejU4ODNlUWJobkRsekNweEJxTlBwaW5VZmtyZjdxaGE2Ly85VytMb0lhT1ROMVlOa1BRd0lpYXhFcDlNaE1USFJiTHVYbHhjU0V4Tng2OVl0czMzcTFLbURLbFdxV0dONlJQU0V5Rit4T1A4dkJVUlVVSWNPSGFTQU1Edzh2SnhuUTBSbFNhN1lpR0hiYkdFcjZjeFp1blFwWEYxZDRldnJpeXRYcmtDcFZFcEhmY3lmUHgvWHIxK0hTcVhDNmRPbjhlV1hYMEtqMGFCbXpacFNDQmNaR1lrUFB2Z0FnUEcyNS96V3JWdUgxYXRYQXdEdTNyMkxjZVBHSVRNekU5SFIwUWdPRHNiWFgzOWQ1T3JIN3U3dXNtY2NBakFLK3Q1Nzd6M3A0L3p6ZS8vOTl3dGNKNG9pUkZIa0VRNFdjQ05CajhPM0huMGYralpRZ1Y5V3NpWUdoRVJXa3BpWWFQVE8yK09xVnEzSzdjVkVWR3JKeWNuU3g5V3JWeS9IbVJCVmZQbi9qdVQvdTBORVR6ZkRWbHdYRnhlemZXN2N1SUZseTVaaHhvd1pjSE56a3g2UGlJaEFWbFlXdnZubUc3aTV1ZUdsbDE2Q282TWpGaTFhaE96c2JIejg4Y2ZTK0lhVmhFQmVnVEUvUHo4QWVWdUFEZWNhcHFlbm03eC81ODZkc1c3ZE91aDBPang4K0JBWkdSbElTRWhBY0hBdzVzMmJCNlZTaVk4Ly9oZ0pDUW5TTlkrZlFhalZhbkgvL24zWTJOamdpeSsra0MyRW1QK3N3ZUxLeWNtQldxMW1TRmdLdVRwZzlkbEhZZXd6MVJSb1ZwM1ZpOG02R0JBU1dVbFJLaGliT3Rza1AyNHZKcUxDYURRYTZXTldLeWFTbC8vdlNQNi9PMFQwNVByMjIyK1JrcElpMnljNk9scjY4L1BQUHpmWjUrKy8vNFpHbzhFSEgzeUFyNy8rV2dvSmRUb2RtalJwZ2gwN2RraXI3alFhRFQ3NzdETkVSVVdoWDc5K2NIWjJ4a2NmZllTMWE5ZGkwNlpOVUtsVUNBa0pRVzV1TG03Y3VBRmJXMXNFQndjak1qSVNTcVVTRVJFUkJWWTgrdm41WWNTSUVhaGR1emF5czdQeCtlZWZvMTY5ZXBnOWU3WlUwSERFaUJHWU5Xc1dYRnhjWUd0ckMwRVFqTUpNQU5MdXBHM2J0aUVvS0FqdTd1NG1uMjl1Ymk1OGZIelFzV05IakJvMVNncjc4bTh4RGcwTk5kcGlQR0xFQ1BUcTFRdWhvYUZRS0JTWU5tMGFGSXFDVzJJTlgyODV2cjYraGZaNVVva0FWdnlkaTVqMHZQTWM3VlRBMEdZMllOeEsxc2FBa01oS0Nnc0luWnljY1AzNmRiUHR0V3JWTXZzUE5oRVJFUkVSRmE1VHAwNllObTBhbEVvbG5KeWNUQVpXcWFtcEFJQzB0RFFjTzNZTUhoNGVCVmEvT1RrNXdjbkpDVmxaV1pnN2R5NW16cHdKZTN0N0JBUUVJQzR1RGlkT25KRDY1dVRrNE5TcFV3Q0FiNzc1QnM3T3pyQzF0WldDTVoxT1o3UlFJRFUxRmIvOTlwdjB1U0dFZkR3a0hEUm9FQTRmUG94NTgrWWhLQ2dJYjc3NUprNmVQSW1JaUFqY3YzOGYvdjcrU0U5UFIvMzY5ZUhxNm1yeTYzSDU4bVg0K3ZwaTZ0U3BzTFcxTldyNzg4OC9zWDc5ZWdCNVc0VWRIQnp3OTk5L0crMTZrcXRpckZhcnNXM2JOdW4zSUsxV2krblRwMHZuRnhvTUh6N2M1Tnp5Mjc5L2Y2RjlubFM3cm1oeE52TFIxdUwralczZ1pzOTRrS3lQQVNHUmxjaWRQeWdJQXFLaW9tU3JmSEgxSUJFUkVSRlI2VFJwMGdRYk4yNUVsU3BWVEc1NXpjckt3dXV2djQ3YzNGeU1HVE1HUzVZc3dWdHZ2WVd1WGJzV2FYeEJFUERoaHg4aU1qSVNIaDRlR0RSb0VGeGNYTEIxNjFZQXdQYnQyN0ZpeFFwa1pXWGh6cDA3QVBJcUhsZXBVZ1dwcWFsU2taSWZmL3dSUU40MjVFYU5HaFVJQjVPVGt6RnIxaXlFaFlVQnlOdnkvTkZISDhIVDB4UFBQdnNzMnJWcmh3WU5HbUR6NXMzU1dhdm0zTGh4QXg0ZUhuam5uWGVNSHUvUW9RT09IajJLeTVjdnc4dkxxMENBZVAzNmRXbjF0VXFsUWxSVUZPcldyV3ZVeDhuSkNkV3FWWlBtL050dnY2RmZ2MzVHZlQ3OTlGUDVMK3BUTERKVnhHOVhIb1d3YlFPVjZCVE1yY1ZVTmhnUUVsbUpYRURvN3U2T1M1Y3V5VjcvN0xQUFducEtSRVJFUkVSUEhYT3I2UUJnNWNxVnlNaklRSzFhdGZEeXl5L2oyTEZqV0xKa0NSbzBhQ0FGWFlXeHQ3ZEg3ZHExOGZEaHd3SnR6WnMzeDVJbFM3Qjc5MjVFUmtZQ0FENzU1Qk1BandxQlJFVkZZZUxFaWREcGRMaHg0d2FxVnEyS3hZc1hHKzBtY25Oemc3Ky9QOExDd3VEaDRZR2VQWHVpZmZ2MnFGbXpwdFRIc1BqQTA5TVRHelpzS0RBWFExWGpHalZxWU96WXNRWGFCVUV3Rzk3OTczLy9NL3I5NVpsbm5zR2RPM2ZRcWxVckRCbzBxTkN2VVg0c3FtWmU5U29DUnJhMHdjLy81S0orVlFXR2NXc3hsU0hXeUNheWt0SUVoRjVlWGtYK2dZU0lpSWlJaUlwdi8vNzkrTzIzMzJCalk0UDMzbnNQZ2lCZzFLaFJTRTlQeDBjZmZWVG9rVUdGeWNyS2dyMjlQV3JXckltZmZ2b0pRRjU0ZC92MmJXUm1aaGJZVGFSVUtsR3ZYajI0dTd0TFczM3ptekJoQWlaTW1JQzFhOWRpK1BEaFVqZ1lHUm1Kdlh2M1lzZU9IVVdhbDBxbEtsWUJrYjE3OXlJME5CUUFNSGp3WUFCNTI2Z25UWnFFRlN0VzRPdXZ2MzVxejNYVmFJSExNZVlMVTViRTh3RktUTzJveGp0dDFGQXlzYUV5eEJXRVJGWWlGeERhMnRxYXJWQUc1TDBqeDZwZlJFUkVSRVRXY2Z6NGNTeFlzQUFLaFFJZmZQQ0J0RlcyWWNPR0dEQmdBSDc5OVZlODk5NTcrUFRUVDFHdlhyMWlqYTNUNmJCKy9YcjgrdXV2Nk55NU0zcjE2b1hGaXhkRG9WQmc0Y0tGOFBiMmhpQUkwaGJqYXRXcVlmSGl4WVdPYTJ0cmkrZWZmeDduejUvSHJWdTNFQjRlanJDd01LU21wcUpLbFNybzA2ZVBNQ2xVYkFBQUlBQkpSRUZVUlgrSDBHcTFXTDU4T2JadDJ3YVZTb1gzMzM4ZmpSczN4c2FORzVHV2xvYTJiZHRpK1BEaFdMMTZOYzZkTzRkUm8wYWhjK2ZPSnM5NWZOS2tha1FjdktuRDRWdGFaR3VCT1QxdDRlNWd1YTk5YmM4bi8ydElGUThEUWlJckVFVlJOaURNeWNtUnZiNXAwNmFXbmhJUkVSRVIwVk5QcTlWaTdkcTEyTEJoQSt6czdEQjkrblMwYWRQR3FNOWJiNzJGK1BoNEhEbHlCSk1tVFVKSVNBZ0dEUnFFNnRXcnk0NmRsSlFFQU1qTXpNUlBQLzJFZnYzNjRaVlhYc0gwNmRNQkFIcTlIdDk4OHczZWVPTU5OR2pRUUxvdU96dTcwSGx2MnJRSjY5YXRNMXFwcDFRcThkeHp6eUVrSkFUUFBmY2NsRW9sMXExYmg4ek1UQ3hac3FUQUdCa1pHWVhleCtEMjdkdVlQMzgrYnQ2OGlSbzFhdURERHo5RW5UcDFFQlVWQlNDdm9Bc0FEQjA2RkRZMk5saTVjaVhtekptRG4zNzZDU0VoSVdqZnZqMENBd09MZkwraTJMaHhvOUhudDI3ZE10dG1XT2xvYWJIcEl2NjRvY1hKdXpwbzh5MGMzSDlEaDBIUE1GNmh5bzJ2WUNJclNFdExNNnJ3OVRpNThOREd4Z2IxNjllM3hyU0lpSWlJaUo1S29pamkrUEhqV0xseUphS2lvdENrU1JOTW1USUZmbjUrQmZvS2dvQVpNMmJBMjlzYm16ZHZ4cjU5Ky9ESEgzK2dVYU5HYU5ldUhWcTFhbVV5TERRVUlSRUVBV1BIamtXMWF0VXdZY0lFWkdabVl0eTRjYmg4K1RLT0hqMktmLzc1QjFXcVZFSFZxbFVCQU9ucDZmamhoeCtnMCttUW5aMk56TXhNUEh6NEVGOTk5WlUwZHBjdVhiQjY5V29BZ0llSEIvcjA2WU9lUFhzYW5WT28xK2NsVmc4ZlBqU3Frdnc0dzltSHBxU2xwV0h0MnJYWXRXc1g3T3pzTUdyVUtQVHYzeDgyTmpaRzF4b0NRaUN2dW5KUVVCQkNRME1SR3h1TE5XdldZTTJhTlhCM2Q4ZllzV1BSdVhObnMvY3JqcFVyVnhhNXpkSUI0ZTBrUGZaZDArRjhsQTZQbDVuMGRoTGc3OHJkWDFUNU1TQWtzZ0s1QUxDdzlnWU5Ha0N0Vmx0NlNrUkVSRVJFVDUySER4L2kwS0ZEMkw1OU8rN2R1NGY2OWV0ajdOaXhhTjI2dGV4MWdpQmc5T2pSZVBiWlo3Rnc0VUxFeHNiaTMzLy94ZVhMbDNIdDJqVnBWV0IrN2RxMVErL2V2UUVBRnk1Y3dBOC8vSUNtVFp0aS9QanhDQXdNUkw5Ky9YRG16Qm5zMnJVTEZ5NWN3STBiTndEa3JlemJ0bTJiTkU2VktsVXdaTWdRbzdHOXZMd3daTWdRdUxxNm9rZVBIbENwQ3Y0cWIxaGRXRmlSa3N6TVRKUFBlYytlUFZpMmJCbnM3T3d3Yk5ndzlPM2JGNDZPamtaOURJc2dkRG9kc3JLeTRPRGdBQUJvMWFvVlZxNWNpWjkrK2dsNzl1eUJpNHNMZXZUb2dZQ0FBTk5mNEJMWXYzKy94Y1lxQ2hIQXZ3LzAySGROaStzSkJjOFpESEpYb0dkZEpacjZLcUdReVFkMWVpQXNWbzhnZHdIT3Rnd1NxZUppUUVoa0JZVUZoSEs0dlppSWlJaUl5REptejU2TjI3ZHZvMTI3ZHZqb280OVFxMWF0WWwzZnZIbHpyRnExQ3R1M2I4ZGZmLzJGOTk5L1gzYXI4YVJKa3pCbXpCajQrdnBpd1lJRmFOeTRzVkY3cTFhdDBLcFZLNGlpaU5qWVdNVEh4eU1sSlFVWkdSblFhRFRJeWNsQmt5Wk5UTzRvR2pwMHFPeGNjM0p5MEtoUm93TGhvb0dkblIzZWVPTU5oSVNFbUd4M2RYWEYxS2xUMGJwMWE1TUJKQURrNXVZQ0FJS0NncVFWaXdaT1RrNllPSEVpK3ZmdkQ0VkNBUjhmSDluNVZsUmFQWEFtUW9jL3Jta1JsZmI0ZWtHZ3NZOENQZXFxVU1kTFliTENzQWdnT2szRTFWZzl3dU4xdUJxblI3WVdlS1dSQ2kvV1l3UkRGUmRmblVSV1VKcUE4SmxubnJIZ1RJaUlpSWlJbmw0ZmZ2Z2huSnljU2pXR1dxM0dvRUdETUdqUW9FTDdDb0tBNzcvL1h0cVNLOWZQeDhmSG9pR2FxNnNyRmk1Y2FMYmR5OHNMdzRZTk05dmV0bTNiUXUvaDd1Nk9SWXNXb1dIRGhtYjcrUHI2RmpwT1JYWHdwZzYvaDJ1UnFqRU9CaFVDOEZ3TkpiclZWc0ZKRGVUb2dNZ1VQZEt5OHdxV3hHZUtpTThRRVpjaDRuYVM2YXJHUisvbzBMT3VDcXhGU1JVVkEwSWlLeWhwUU9qcjZ3c3ZMeThMejRhSWlJaUk2T2xVMm5Dd0pBb0xCeXN6THkrdkovcjNsYk9ST3FOdzBGWUZkQWhTb1Z0dEpkd2RCQ1EvRkRGMVQrRkZaUjduYWkrZ21aOFNPYnE4TVlrcUlyNDBpYXlncEFFaHR4Y1RFUkVSRVJHVmo4ZlBHcHphVVkxQU40WDB1VnBadEhHYzFBTHFWbFdndnBjQzlhb3E0TzBzbU55T1RGU1JNQ0Frc29LU0JvVGNYa3hFUkVSRVJGVDJraDhXUEcvd3Z3ZHowTE9lQ3YwYjVVVW5hcVVBTjNzQk5zcThzTkJHS2NEZFhrQlZKd0ZlVG5sL1ZuWE02OE90eEZUWk1DQWtzb0tTQklScXRScDE2dFN4d215SWlJaUlpSWhJanB1OWdJVjliREY1bC9FVzRyM2hXdXdOMTJKeFh6dlkyd0R6ZTltVzB3eUpyRXRSZUJjaUtvN2MzRnlrcHFZVys3cTZkZXVhclJaR1JFUkVSRVJFMXVWc0syREZBRHQwQ0NxNGwzamlUZzNPUk9qS1lWWkVaWU1CSVpHRkpTVWxsZWc2dVVwZ1JFUkVSRVJFVkRhR05iZkJ6RzRGVndvdU81Mkw2WHV6b1MrNEc1bW8wbU5BU0dSaEpUMS9zRUdEQmhhZUNSRlIrZnQxNHpyOHRtT0wxY2JYNlV5L2t5K0sxdm5KL2J1bEsvSG44Vk5XR2JzODdOeTlEMzhjT0dMMjYwaEVSUFMwOHE4aVlIbC9PL2k2R0I4bUdKOHA0dTJ0R3R4TDFwdTVrcWh5WWtCSVpHSEp5Y25GdnNiQndRRUJBUUZXbUEwUmtYVm90ZHBDUTZVZFd6Y2gvc1pSM0w5N0MrbnA2VmFaeDAvck5tTFI5OHNRRjU4Z1BhYlg2ekh5bmNuWWYraFBpd1pmR1ptWjJMM3ZBTDZZc3dCVFBwcUptN2Z1V0d6cy9FNmUvcWZZMTl5N0gxbWlleVVrSm1IK291OHhZdXk3SlE0S016SXpTM1J2SWlLaWlrNFFnTSs3MitLZE5qWUYycjQ0bUlPVmYrZVd3NnlJck9PSk9QRHM0Y09IK1AzMzMzSDI3Rm5FeGNVaE96dTc4SXVJS3BDc3JDd01IejY4dktkQmxaU3RyUzJxVnEySzVzMmI0OFVYWDRTOXZYMTVUNG1lUUJFUkVkaXdlUmR1M28xSHRsWUZyWmgzTm8rTlFnZGJWUzRhMXEyT0lZTmVocWVucDNUTmhkTUg4T21iemRCajRpWjRlTmZBU3krOUJEczdPeWlWQmMvMUtTa2JsUXE3OSs3SHZ2MkgwYk43RjR4NFl6QmNuSjN4SUNZV2N4ZDhoOVcvYk1LZ0FTK2pkNDl1RUVwWlR2REVxYitoMVdvQkFCR1JVYmg4SlJ6Qk5RT054cjE3N3o3bUwvb0JuMzQwR1Q3ZVZVdDBuOCsrbUl2dVhUdGg5UEFoVU51cUMrMGZHZlVBa3ovOERKM2F0OEY3NDkrR3JXM1JEMDlYcS9QR2ozNFFpNTI3OTZKWjA4Ync4dlFvOHZVL0xQOFovNXkvaUlWelA0ZUxzM09ScnlPaUoxZE1UQXhPblRxRmlJZ0lxNzA1UkdRdEgzLzhzY25IbS9zcDhkM0xTa3pZb1RGNi9OUTlIUzVFNjdDNHIxMVpUSS9JcWlwOVFCZ1dGb2JseTVlWGVGc25FVkZsbDUyZGpZaUlDRVJFUk9EWXNXTjQ2NjIzZUtZbFdVeDZlanJtZkwwVTl4TFU4SzQ3QU43TlRZZGV0NUx1NGYvWXUrLzRtdTQvanVPdk81TGM3RDJJaENCaXhGYXJhSlNndGxMVS9LbFpzMnByMVdpTDJ0V2F0V21MVnFtOWlvYVlxWmxZSVVZU1JVaGszZVFtOStiKy9yaTlwN215QjZyOVBoK1BQT1RlOHozZmMrNTFrNXo3dnQvdjl6Tnk4Z3FxVjNCZzlNaUJtSnViWTI1dXdmYkRvVFNxVm9LbnQzNm5iYXRGTFBwMkpkV3JWeSsyODFPcERCZmtXcTJXOUhRdE50YldBSmlibWFIVmFrbEpTY1hSM3I3STRhQmVyK2VYblh1azJ4WVc1dXc3ZUlSOUI0K1l0SHNjRTBOaVVqSWp4a3htNXZUSitKWXJXK0JqS1JRS0R2NTJqSU8vSFN2UWZvZU9CQkYrK3k0enAwM0N6ZFVsN3gwQU03Ty9Md1ZuemZnVWV6dGJOR2xwZlBuVlFoNDlmcExMbnBDV25rNWtWRFFBazZmT1pPN01xVmlxeEJza1FmaXZTa2xKWWVQR2padzRjZUtGTGZNZ0NLK1NTZ21ydXFqNDlhcVdYVmUxMHYzOTM4ajd3enhCZUIyODFnRmhXRmdZczJmUGZ0V25JUWlDOEkveDlPbFRacytlemNTSkUwVklLQlRaL2NoSUpuNjJtQkkxUitIajQyNnlUWnVlZ2d3WkNqTkRJR1RuVkJxN2h1T0plbnlEL2g5T1lQRzh6N2grSzVKbmozWDBhVitISTM4OFlNclU2Y1VhRGdJbTFkK0hET2lEWEc1WVBjWE1UQWtwRU5Ea1RSbzFyRmZrNHdRRm4rWjJ4RjNwOXNOSE1VQk1qdTNqbnNXejdMdjF6UG5pTTVUS2dvMllWQ2prNkhRNjdHeHRLVlBhSzgvMmZ6NThSTXdUd3dlbHRXdFV4ZG5Kc1FESFVtVDYzdkRjV1ppYjgwSGZIb3dhOXluSnllcDg5WFA5NWkwKysvd3JaazZiakpsWjFtbFlnaUQ4dXlVbUpqSnIxaXdpSXlOZjlha0l3Z3ZYb2JLU2hxVVZUTnFud2N0QlRvMlNZdVUyNGQvaHRRMElVMUpTK082NzcxNzFhUWlDSVB3amZmZmRkOHlhTlV0TU54WUs3WDVrSk9NK1cwcTVocDhaUWtDOW5xaTd4N2ozK0RqSktqTzBWdGJJOUhxVXlZbllhR1NVODI2Tlc4bWFPTGo1b2JLZVNOZGVRMmplcENIVi9LdHdNeVdKUm0zYVVLdk9HOFYrbmpsTlZ6WUdoY1ZCcDlPeGJ0TVc2WFlGMzNJc21EVWRsY3AwS3U4M3kxZno2Kzc5QVBUdjI0UHVYVG9XYXVTaThkejlxMVJreHFmajgyeS9hdDMzYlA1NUJ3QzllN3hYb0NuYzh1Zk96empxcDR5M0Y2dVdMTURHeGxxTUNoUUVJVmM2blk2RkN4ZEs0YUJDb2FCSmt5YVVLMWNPVjFmWElvL2dGb1IvSWxkckdkOTFFWDhmaFgrWDF6WWczTHQzcjVoV0xBaUNrSU9uVDUreWQrOWVPbmZ1L0twUFJYZ05wYVNrTUhucVlpa2NURXVONSt3ZkMzbFE3MDNVM1djWVZ1ek9US2Zsd1lFdGxENTdtSnExUmhKMTh4ZzJKUU1JdjNlZmNlTmFGem1zMCt2MVJFVS93S3VVWjVINkFVTlJqdjJIanRDajY3djVQcS8xMzI4bE1pb2F1VnhPaldyK25MOTRtYzluTDJER2xQRlNHSGNsN0JvNzl4d0FvRkxGQ29VT0I2RjR3ODJDSEV1bjFmSEZuRVZZVzFreWV2amdBcTFGS0FqQ2YxZFFVQkRoNGVFQTJOdmJNMkhDQkx5ODhoNzlMQWl2T3hGOUMvODJyMjFBK01jZmY3enFVeEFFUWZoSE8zLyt2QWdJaFVLWnUzQUZydFdHR3NMQmxHY2NENWxONU1ESjRQQmNZS1RYRzhKQ2haTEUxajI1OXVkZFloWU9wclJIQVA1dkR1Qko1RmxXcmYyQlFmMTdGZWw4ZnRqeUMxdTM3MlRsTi9Od2QzTXRVbDluenAxbjNhWXRuQTI1d01ReEl5bFp3ajNYOXBkRHIvTGpUOXNCR05pdkYrMWJ0K0REanlad0p1UThYODVaeE9SeEgvSG53NGRNbXprUHZWNlB0YlVWazhlT0xOS0lHY1VMREFnL0dqK0YyTGc0NlhibUtjUURobjFNM0xONHdGRDhhTmlnZnZudVY2ZlRGV3Z4R1VFUVhoOEhEeDZVdnUvVnE1Y0lCd1ZCRUY1VHIrMWsrY2VQSDcvcVV4QUVRZmhIRTc4bmhjS0lpWW5oNXYxMGJCeEtnVjdQbVpENVJBNzY1Tzl3TU9aUHFtMllRZk1mWi9ETzVobTg5ZjAweXYzeUxhU2xvYjE2Z1VjVnE1SEVud0M0ZU5VbDZQUU4wdFBUaTNST1RSbzFRSzFPWWVhOHhXUmtaQlNwcnpQbkRCOHdYcjErazhFanhuTHMrTWtjMno1NUdzdXNlWXZSNi9WMGJQY083M1ZxaDRXRkJaOU5Hb08xdFJWQndhZjVkTVpzeG4weWcvajRCQlFLQlZNbWpLYUVSKzZoWTU3K0NoZDFXaDFKeWNsNWZoWGsrUjArK0FQaTR1SjVIUE9VMkxobkpLdi9EZ2hUVWxOUnFTeFFxU3pZZC9BM3Z0KzhMVjk5eHNiR01XTHNKL3l3OVplQ1BVNUJFRjU3c2JHeFJFVkZBWWFxNkhYcjFuM0ZaeVFJZ2lBVTFtczdnbENqMGJ6cVV4QUVRZmhIUzAxTmZkV244TkxvOVhyUzA5UC9xbVNibnVlWFZxc2xMUzFOK2w2bjAyWDV5c2pJUUt2VmtwR1JVZUR0bWUvTHlNaEFyOWRMYTdzWkF5N2p2OFp0K2ZuS3JuMXhXNzlwRzI2VnV3TncvODRob3B1MkFIc25BSnd2QmxIL3hqSGFqUnFNcFpXVnRNK2ZkKzZ3ZW1ZL2JsYW9EeDlNSUhMTkxNbzlDc1BadlFvMjNxM1pzKzh3SGR1L1UraHo4aXBWa3ZwdjFPYlUyUkEyLzd5REhsM2ZMVlEvYW5VS2YxeTREQmpXeU9yMWZoZnExcTZaYmR2NGhFVEdmenFEbUNkUDZkeXhMUjhPNkN0dEsrUHR4ZWRUSmpCaHloZUVuTDhJZ0ptWkdaK00vNGc2dFdvVTZ0d3lrLzAxYWVsTXlIazZkdnRma2Z2THJIdzVIemF0V1lxdGpUVnl1WnpKMDJaeU51UUNBSnZYcnlEay9DViszR29ZTVJrVWZKcWc0Tk41OWhuejVDa0ppWW5jREwrTlZxdWpUNC8zaXVWY2IwZmNaY3lrYVNRbEo5TXNvREdUeG80c2xuNEZRU2crc2JHeDB2Y2xTNVo4cVVza0NJSWdDTVhydFEwSUJVRVFoTmVEVnF0Rm85RmsrNVdXbGlaOW41cWFtbU03WTl1MHREUXBCTXdjOEdtMTJsZjlNUDgxYnQxOWpHdE5Ed0R1UFRsRDZ2dlREUnNTbmxIejhrRzZUcG9ndGRYcjljaGtNdTVkdjA2dEJuV3hqSHJFWlNDeCt3aHVmVGNmWi9jcXVIalc1UGlwaFVVS0NBRzZkR3JMcWJNaGJQamhKK3JYclUzWk1xVUwzTWV4NDhGbzB0SUFhTk9xT2QwNmQ4aXg3ZlNaODNqdzV5TkdmamlBOW0xYW1telQ2WFJjdkJ4bU1wcFJaV0hPczJmeGFMVmFrOHJLaFNHVEd3TEN3bFF4emc5N08xdkE4TE41T2ZTcWRQKzkrMUVFTkc3SXlkUG5PUEw3aVFLZXRjR0dIN2FpMDJucDEvdjlRdTJ2MSt1NUZ4bkY0YU5CL1BMckh0TFNpamI2VkJDRUZ5dnpDR2FWS0dna0NJTHdXaE1Cb1NBSWdwQXRyVmFMV3EwbUpTVkYramUzNzQyMzFXbzFxYW1wcEtTa29ORm8wT2wwci9xaENBV1FuQ3JIRlVqVEpKSHM1Q0JOZC9VN3VKNE9nd2NDY1AvcVZVSldmWWQ1aXBvL3pTMG9WYU1tclQvNEFJZWR1N2h5NHhKNnYrb2txZ3o3eWVRS0VwS0xQdEt4ZXRVcWVKWHlKRElxbXJrTGw3Sms0YXdDajFUWmYrZ29BRlpXbHZUdDBUWFh0dU5IRHljaElZRUt2dVZNN3I5Ni9TYmZMbC9OelZzUkFOU3M3ay9FM2Z2RXh5ZXdhTWxLTnZ5d2xjQzMzNkpSdzNwVXJGQytTR3NSRnFhS2NVR0VYcjFPYXVyZk16SkdUL2lNTHAzYU1tYmtFSHEvL3g2bFBFdVluUCtPM2Z2NWR2bHFBTll1WDFRc1JXT01idDZLWU1LVXowbEpTVUdyZlhtL013WVBIdnhTanFQT05KWDcwYU5ITCtXWWdpQUlnaUFJQlNFQ1FrRVFoSDh4dlY2UFdxMG1LU2xKK2twT1RqYTVuZm5MR1BBWjNxU0xVWG4vTmFtcHFlamxoaEVnNnZnL1NTNzU5eWc5NTdSRTdKd01VNDNQcjF2TFlnczlCMklUT0hRdkRzZG16UUdvVUtjMm52dk9FT1ZYblhRYlc3VHBLU2pOTE5IcWltY3FkTnQzQWxuMjNUckNiMGV3N2RjOXZOZXBYYjczdlhiOUpsZXYzd1NnUjlkM3NiZTN5N1c5aDdzckh1NS9GMFNKZnZBbmF6WnU1dmZuMWl6MHIxeVI0WVA3czJiRGp3U2ZQa3RzM0RPMmJQdVZMZHQreGRyYWlncmx5K0pidml6ZVhxV3dzN0hCMXRhR0twWDhjZzAzaXhJcUZzVFJvR0NUMjNLNW5LM2Jkdkxnd1VPbVRoNHJ0UWxvM0RETE9la3lNbmoyTEI0SEIvdGlPWmV5WmJ4WitjMDg2ZmI3L3h0U0xQM21KWE53OTdLSVpYSUVRUkFFUWZnbkVnR2hJQWpDdjFqZnZuMWZ5RHAxd3I5VFltSWljcVZoYmNFMFRSSWFGMXRwbTduczcrbTA5dm9NMGpJeWVKS2F4dFRLNVpuMTV3TUFyQjBkc1V4NEFvQldaWVZXbzBacFprbTZ0bmhlZzRGdk4ySGxtbzNvZERvMi92QVRMZDUrSzkvN2Z2OVhBUTF2TDArNmRHeWI3LzFDcjE1bng2NTlCQVdmSmlNakExdGJHenAzYU1POSsxRWNEUXBtNDQ4L2MrMTZPTE5tZk1LVnNHdHMrT0VuTGw0T0JRd1ZnaTljQ3VYQ3BWQ1RQbmRzV1llTnRYV094M3daOGFCV3F5WG94Q25zN1d6UjZuUWtKNnQ1czBGZGZqOStraE9uemhKeDl4N0p5V3ErbkxPSVgzN2R3NGdQQjVqc1AyZkJ0eVFrSnJMd3E4OXhkWEhPNFNqNXAxUXFpNlVmUVJBRVFSQUVvWEJFUUNnSWd2QXZKc0pCb1NBY0hSM1JwU2NDb0xKeXdESXhnclMvdHNWbktOQmpDSzgwM21YNEl6eU1qbDRsbUpXVVR2VldodlVGbzIvYzRFL3ZLZ0FvaytJeEwyRVlYV2FtTEo3SXk4N1dsbXIrbGJsdzZRcnFsQlIrMnJFTEYrZThRNlViNGJjNGMrNDhNcG1NMGNNSDU3bEc0S1BITVJ3TkN1YmdiOGU0SHhrTmdHZkpFclJwMVp5Mjd3UmlaV25KeENsZkFPRGdZTS8wS2VPUnlXUlU4Ni9NdkpsVE9SNThtdW16NWlPVHlVeCtCbjNMbGFWSDEwNVlaeXJ3a2gzakhoY3Zoeko0eExnOEg5L1R1TGc4Mnp6ditNa3pKQ1lsMC9hZFFQWWUrQTJBMWkyYThmdnhreWdVQ2x5Y25QaDE5MzRBcnQwSVo5am9pVlN1NUNmdDN5cndiUll2VzhYWVNkTlkrTlVNbkp3Y3N6MU92eUdqY2oyUHRjdS9MdkM1RjZlZVBYdStsT1BjdjMrZjQ4ZVBBK0RtNXZaU2ppa0lnaUFJZ2xBUUlpQVVCRUVRQkFFd2pPSlN5Z3dMemxzN2VHSjkvV2ZpLzlvV1dha0JGdzRkb2xaZ0lDMkhEK2ZVZ1FQc3VudVhhdSs4ZzN0cHcxVGtNd2NPa2RUK1l3QXNrOVhJNVliTERLVWlJOHV4Q3V2TkJuVzVjT2tLQUdmUFhhQjFxK2E1dHMvSXlHRHgwdFhvOVhyYXRHcE8xU3FWY20yLzdMdDFiUHQxVDViN1ZSWVcvSGIwT0w4ZE5ZUThVZEdHVVpNcEthbU1IUE9KU2RzbmYxWDF0TGUzbzIyclFBRENiMFh3NmNUUldCWmdFWCsxT29YYmQrN211MzFCYk5uMkt3RE5telpoOTc1REFQaFZLRWVEdW5YdzhpcUpVcW5rV0pCaE9yV050VFV6cDAvbTVxMEl3cTVlQnd4ckw3N1ZxQUcvbnpqRnhNKytaT0ZYTTdDMnpocDhSa1k5ZUNIblgxeGF0V3IxVW81ejdkbzFLU0FVaFJ3RVFSQUVRZmduRWdHaElBaUNJUHhGTHBjamw4dFJLcFhJNVhJVUNvWDBsZmwyZG0xeWFpK1h5NUhKWk5JYWJzYTE1NHovR3JmbDlaWGR2bks1bk8zYnR4ZnJjMkNqeWdDOUhvWENITHZrZEI2a3A0T1pHVTlxdmMzaE5WTXA1ZWVIbTdjM3RaNExWazd0MnNYRk1uWEF6Z0hpbm1DZllRTkFtaVlSRCtmY1I4d1ZST1dLRmFUdmpkVitjM1A4NUJtZVBZdkhxNVFuUXdmK0w4LzJIZHU5ZzE2dnAwRzlONmptWDRsOUI0K3dhTW5LSElNNmpVYVQ0N2FrcEdRY0hlenAwTFpnSVpSeDFHSEQrbSs4a0NJbElSY3VjZXYySGVxOVVTdkx0TjdQUHpOVXFkNnk3VmZVS1NrQWZORG5mU3BYckNBVlpqSDZvRzhQYVRyeXRKbHorZXJ6S1FVdUhDTUlnaUFJZ2lEOE00aUFVQkFFUWZoSE1UYzN4OExDUXZwU3FWVFM5K2JtNXBpWm1abDhLWlhLTExmTnpjMnozSjlUVytPL3hpRHZkVlBjQVdHRE55cHo4bTRvemlXclVxRk1KeDd0LzU2NGR2OERJS3puWkZiOTlBMjFuUzJvMUxBaFR1N3VSTis2UmNqaEkxd3NVNGZIamRvRDRMNTlKUlg5RFBzOGpqakdoNTN6djFaZ1hzcjVsRWFwVktMVmFubXpmdDA4Mno5N0ZvK0Z1VG1manY4SUN3dUxQTnVYOEhCbjZLQiswdTIyN3dUaTdlV0pxNHN6ems1T21KdWJjVFFvbUMvbkxBTGd1Mi9uNDFQRzI2U1B3U1BIY1R2aUxuWHIxQ3h3T1BpaTZmVjZWcTM3SG9WQ3dhQit2VW5PVktURE9CczZQVDJkN1R2M0FsREJ0eHp0V3JmSXRpL1BFaDYwYkI3QTNnTy9jZUZTS0dzM2JxWi8zeDRtYlE3di91bkZQQkJCRUFSQkVBU2hXSW1BVUJBRVFTZzBjM056TEMwdHNiS3l3dExTVXZveTNzNGM3dVhueTl6Yy9MVU02ZjVOdW5acHo3NWhNM0F1V1JVbnQwcVVPWCtFcFBBcnBQdFdCUXNMYm5RZnk0Mm9DRnpPWHNEdXlRbis5S3BJU3J2UllHOVlnODc2MUVISzZVdGhhZXVLUGtPSDd1bHAzbmlqVTdHZG4wS2hvRVkxZjU3R3h0S3RTd2YySFR5U2EzdVpUTWJrOGFNb1Y3Wk1vWTlaemIreXllMjlCdzREaG9Jbno0ZURBREV4VHdGd0syVFJEWDNHaTFzN2RQK2hvOXk2ZllldW5kdFQycnNVVjhLdVpUcXc0YmpiZnQzRGs2ZXhXSmliTTJuTWlGeC9KdC9yMUk1OUI0K2cxK3ZaK3N0TzJyZHBLWXFOQ0lJZ0NJSWd2SVpFUUNnSWd2QWZKWlBKc0xhMnh0cmFHaHNiRzJ4c2JMQzJ0allKKzNJSy9veGZDb1hpVlQ4TW9aaVptNXZUTXFBNndlSEhjU3ZUbUdvMWhwQzZheFlSTFZMUStQODFZcTlVV1o2VUtzdVQ1L2ExRGRwRitkRGJWS2cxRElEN2w3Y3dvRStIWWc5OVB4bi9FVXFsQWd0ejh6emJ0bWoyVnI1R0d1Ylh5ZFBucEtyRTNidDB6TEk5UGo2QmhFUkRvUmMzTjlkQ0hTTWpvL2pXYkh6ZTNYdjNLVmUyRFAxNmRRY002eHhLeDlYcmlZOVA0SWUvS2o1L09QQi9lSlh5ekxVL3IxS2VWSzFTaWN1aFY5SHBkRVRjdlNjQ1FrRVFCRUVRaE5lUUNBZ0ZRUkQreGQ1OTkxMHBBSHcrQ0xTMnRoYWo5WVJzOWU3UmhaQ3gwMGgrVmhackIwL3FOZmdFdTFQcnVYZjJOeDYyN0E2ZVBuODMxdXVSM1E3RFkvOW1mTzFyVVBhdmNERDJ3UVVxZUR5alNaTTNpLzM4Ykcyczg5MDJ1NElRVDJQaldQcmRPc2FNR0lLVmxXVysrN3A3N3o1ekZ5MEJvRW9sUHdMZnpqcDErbGJFWGVuNzBsNmw4dDEzWmhsNlEwQlltQ3JHZVJVdS82QnZEMkpqNHpBek13TWdKVFgxNzMwek12aDJ4UnJVNmhSYXQyeEcyM2NDODNXK1RadTh5ZVhRcThoa01ueEtaeDFSV1ZCYXJTN0xmV25wNlVYdVZ4QUVRUkFFUWNpWkNBZ0ZRUkQreFRwMUtyNnBuY0ovaDB3bTQ2c3ZKdkxocU0rZzRpQ3NuY3BRcWVyLzhFbDZ5cjE5ZTNtbStSNnRVb1lNVUtSbjRHenRpM2ZWTVpoYkdBcVR4RDI0Z0RKMkw1UG5mRmJrYzBsS1RzNTFlNW9tVGZvK09UblRlbnAvL1p1ZXJqWHBJeUVoaWNuVHZpUXEraytlUG8zbHE4OC96ZGZhaE9mK3VNak1lVitUbUpTTWg3c2JVeWVQUlNhVGNlVFlDY3FXTFUxcHIxTElaREpPbi90RDJxZXcwNXFOSXdnTFU4VTRRNWMxWE12TXd0eWNFaDd1MHUzTUl3aC9PM2FjWThkUFVyTzZQeU0vSEVEY3Mzak8vWEdCc21WSzQrWGxpVDZIa1kxTkdqVmd4Wm9OTkdwUUR6ZFhsd0tkYjJaYXJaYUhqMkxZZC9DM0xOdk9uanZQL3NOSHFWMmpHaTdPVHVMRERVRVFCRUVRaEdJbUFrSkJFQVJCRUxLd3RMVGt1eVV6R2YvSmJCNCtyWUZIK1phb2JKeng4KytkNHo0WkdWcWlybXlsbkVzc244NzVyRmdxMnZiNllGaWVJYUZSencrR1pybHY3NEhEMHBxQnp3dTllcDJwWDg3amk4OG1vRlJtZjBuMDdGazhxemY4d1A1RFI5SHI5ZFN1V1kzSjR6N0MzczZXNUdRMXMrWXZScS9YWTZsUzRlbFpnb2c3OXdEd0xGa0NGMmVuZkQ1S1V6cWRJWWdyVEJYamdvNjB5enlDTUYycnBXcVZTbncrWlNKS3BaTFkyRGptTERTTW1KVEpaQ2dVZi85L0drY2dBdGpiMmZMdC9KbVVLT0ZSb0dObmR2ZCtKQU9HZnB6amRrMWFHdk1XTFFXZ2RjdG1mRHhpU0tHUEpRaUNJQWlDSUdRbEFrSkJFQVJCRUxKbFptYkdncTgrNWVDaFk2ei9jVExtTG5WeEw5c1VjMHNIazNicWhNZkUzRGxNUnZ4bFJnenBUcjI2YnhUYk9VeWRQSlpKVTcvQTBjRUJGMmNuazJDcU9LU2xwYkY3M3lFNnRudkg1UDQvSHo1aXg2NTk3TjUvR0kxR1F5blBFZ3pxMTV1RzlmOStiTmJXVml5ZTl5VkxWNjdsMm8xd2J0MitJMjFyMzZabG9jOUpxOVVDRlBpeHltU3lBZ2VFYVdsL2o4QU1hTnlRYnAzL1hqT3lUR2t2UHBzMGhoKzIvc0t0MjNla3FiK2xQRXZnNGU1bTBrK1pJazR0THVQdEpTb2VDNElnQ0lJZ3ZFSWlJQlFFUVJBRUlVY3ltWXlXTFpyU0lqQ0F5MWV1c0dQWDl6eDlsa3lhRm1Ub1VjcWhoSnM5QXdjSDR1ZlhwOWluZnRhczdzK096ZXRScWZLZUJseGNEaHcreHJ5dmw2TFg2NmxZb1R5dFd6YW5aZk9BYkl2eVZQTHpaZEdjejVrNTkydCtQM0VLTXpNenVuWnV6N3Z0V3hmNitDb0xDN3AxNmNCN25kcmxxNzFNSnFQeG0vWHA4LzU3ZUJad0ZKL21yeW5hS3BVRk1wbk01UDlQb1ZEUTVNMzZOR3BRbDFuR3NDV2NBQUFnQUVsRVFWVHpGbk0wS0JodkwwK21UaHBib0dNSWdpQUlnaUFJLzN3aUlCUUVRUkFFSVU4eW1ZenExYXBSdlZxMWwzN3NseGtPQWpRTGFNeXorSGdhMXF1VFp4VmZNQVJwZ3o3b1RlMmExWG16L2h2WTI5c1Y2Zmk3ZnQ1WW9QYjkrL1lvOUxGS2VaWmc3S2dQZWF0eFF5eXpLZWdDSUpmTCthRFArOVI3b3hZQmpSdm1PQjFiRUFSQkVBUkJlSDJKS3p4QkVBUkJFSVJNbEVvRjNUcDNLTkErN202dXRHN1o3QVdkMFl2VHZHbVRmTFVyNGVGdVV0eEVFQVJCRUFSQitIY3ArdXJoZ2lBSWdpQUlnaUFJZ2lBSWdpQzh0a1JBS0FpQ0lBaUNJQWlDSUFpQ0lBai9ZU0lnRkFSQkVBUkJFQVJCRUFSQkVJVC9NQkVRQ29JZ0NJSWdDSUx3bjZmVDZWNzFLUWd2eWYzNzk0bU5qYzF4KzdObno5aTNieDk2dmI3QWZkKzllemZmYlJNVEUzbjA2RkdCajFHUS9yVmFiYUgyVFVwSzRzOC8veXp3UG84ZlB5N1U4UVJCZVBWRWtSSkJFQVJCRUFSQkVISjAvZnAxckt5czhQYjJ6blo3VEV3TU8zYnNvRy9mdnBpYm14ZW83Mm5UcHZIMjIyL1R1SEZqWkRKWnJtMGpJaUpZdDI0ZFhicDBvVm9CSzZyZnZuMGJjM056dkx5OGNtd1RFaExDM3IxNzZkZXZIMlhLbENsUS96RXhNVnk0Y0lIQXdNQThINGRSWkdRazkrL2Y1ODAzM3l6UXNZU2kyNzU5TzRjT0hlSzk5OTZqZS9mdVdGaFltR3dQRGc1bTBhSkY3TnExaTJIRGhsR2xTcFY4OWF2VmFoaytmRGhlWGw2ODk5NTd2UDMyMjdtMmo0dUxZOENBQVZTclZvMzI3ZHZUcEVuK0NrY0JCQVVGRVJzYlM2dFdyVkRsVUlYKzVzMmJ6Sjgvbjg2ZE85TzZkV3NzTFMzejNYOUNRZ0w5K3ZXalljT0d1THE2NW11ZkN4Y3VrSktTd3Z6NTgzRjNGNFd0Qk9GMUl3SkNRUkFFUVJBRVFSQnl0R2ZQSGlsTTZkdTNMMHFsNlZ1SWtKQVF0bTdkeXFsVHB4ZzdkaXlWSzFmT1Y3K3hzYkVFQndjVEhCeE16Wm8xbVQxN05uSjV6aE9jTEMwdE9YWHFGS2RPbmFKRml4YU1HemN1MzQvaDExOS81Y0NCQXdRR0J0S25UeC9jM055eXRMRzJ0dWJreVpPY09uV0t3TUJBaGcwYmhwV1ZWYjc2VDA5UForN2N1V3pldkRuWEVES3o2OWV2azVDUXdCZGZmRUh0MnJYei9WaUVvaHMyYkJqUjBkRnMyclNKbzBlUE1uWHFWSHg4ZktUdEJ3NGNBT0RSbzBjY08zYU1NbVhLWUcxdG5XZS9vYUdoYURRYW9xS2lzZzN0b3FPamNYZDNsMzZHcksydDBldjEzTDkvbjdKbHkvTDA2Vk1zTEN5d3NiSEo4MWk3ZHUzaTRzV0xiTml3Z1lrVEoxSzNidDBzYmF5dHJZbUppV0g1OHVWY3ZueVpLVk9tWlBuNXpZbVptUmtaR1JtY09IRWlYKzB6Vzdod0liTm56eTd3ZmdYeDdOa3pOQm9OZG5aMkJRbytCVUhJbVFnSUJVRVFCRUVRQkVISTBkQ2hRd2tMQzJQejVzMkVoSVF3WThZTWt4RkZ4NDhmQnd3ajRwWXRXOGEwYWROd2RuYk9zOThyVjY0QVlHVmx4WWdSSTdLRWd5ZE9uS0JzMmJLVUxGa1NRQnJscFZLcEdEbHlKTmV1WFVPcjFWSzFhdFZjajVPUmtjR3BVNmZJeU1qZzZ0V3JSRVJFWkJzUUd2dVh5K1hVclZzMzMrRWdHTUlVTUR3SGtaR1IrZDRQWU1tU0pheGN1VExmd1kxUWRFcWxrc21USjlPL2YzK2lvNlA1NnF1dldMNThPUURoNGVGY3UzWU5sVXJGb2tXTDhoMzRBcHc1Y3dhQWQ5OTlGMTlmWHdZTkdrU05HalVBdyt2dzRNR0R1THU3VTY1Y09SUUtCV2xwYVlBaFlQN3h4eCs1Y09FQ0RnNE96Smt6SjllUThQSGp4MXk2ZEFtWlRNYWtTWk40NDQwM3NtMW5ITkZidW5ScHBrK2ZudS9IQVgrL3BnSDI3OStQUXFFQURLRnByMTY5QU1PSEI1bEhEUWNHQnFKVUtndDhyUHdLQ1FsaCsvYnRoSWFHb2xhckFaREpaSlF2WDU3dTNic1hhQVNtSUFoWmliOUNnaUFJZ2lBSWdpRGt5TkxTa2drVEpqQml4QWh1M2JyRjFLbFRXYnAwS1dBWXhYUCsvSGtBQmd3WVFMZHUzZkxkNytuVHB3Rm8zcnc1Y3JtY3dNQkFhdFdxaFVxbElpTWpnN05uejVLUmtZR25weWNPRGc3U0dvRnBhV2xNbURDQk8zZnVJSmZMV2Jod1lhNVRnaTljdU1Delo4OHdOemRuOXV6WjJZYUQ4SGNnb2xLcGVPdXR0NlQ3TlJvTlptWm11WTV1ekJ6dXJWKy9YZ28xTTRjcGE5YXNNUW1iQWdNREFaZzFhNVlJQjE4QkJ3Y0gzbi8vZlZhc1dHRVNCbS9hdEFtQWp6LytXUHIvVXF2VnJGbXpodi85NzM4NUJuZDZ2WjRqUjQ0QWNPellNWGJ0MmtWaVlpSjM3dHd4YVdkOExSNDZkRWg2elNVbkozUGl4QW5VYWpVSkNRbGN1blFwMTZubnUzZnZScS9YMDdadDJ4ekRRVUFLOVl6L0dzOXp4WW9WMUtsVGh6cDE2dVM1YjBISlpMSXNVN2FMUzFCUUVMZHUzYUpaczJiNCt2cGlibTdPaFFzWE9IandJSjkvL2prREJ3NmthOWV1TCtUWWd2QmZJUDRTQ1lJZ0NJSWdDSUtRS3o4L1B4bzNia3hRVUpCSkVZYjkrL2VqMCttb1hMbXl5UnZ6Nk9ob1BEMDljK3hQcTlWS0FlSHg0OGM1ZlBnd2dCUTJHbGxaV2VIajQwTndjTEEwWmRNNEpWT3RWaU9YeTdseTVVcXVBZUcrZmZzQTZOU3BVNDdoSUpEdDJvRWFqWVpQUC8wVUh4OGZoZzRkbXVPK2hRMVR3SFNrbHZCaS9Qenp6OWtXejBoUFQ1ZStYN3AwS2FtcHFadzhlUklYRnhldVhidkd0V3ZYQU1Qcjh0NjllMXk3ZG8wNWMrWmtPOTM0anovK0lEWTJGbWRuWjF4Y1hIQnhjUUVNcjZ1K2ZmdXlidDA2TGwrK2pLdXJLeXFWaW5idDJwR2Vuczd1M2J1eHM3T2pjZVBHN042OW00eU1ERFp1M0lpM3QzZTJveGZWYWpXN2R1M0MwZEdSL3YzN0E3Qmx5eFpDUTBPelBFYmo0NHVLaW1MdzRNRUFwS2FtOHVEQkEvYnMyY1BjdVhPcFdMRml0czlaNXArSHpLLzl6RVZQUm93WWtlMitMOHA3NzczSHFGR2pUSDdlbWpWclJ1blNwVm01Y2lWcjE2NGxNREFRUjBmSGwzcGVndkJ2SVFKQ1FSQUVRUkFFUVJEeTFLVkxGNEtDZ21qUW9BRmdDTSsyYjkrT2xaVVZFeVpNa0FLRjA2ZFBNMzM2ZEFZUEhrekhqaDJ6N1Nza0pJU2twQ1FzTFMyeHQ3ZVg3cy9JeUtCTm16YWNPSEdDSzFldU1HREFBQ2xJVWF2VmRPblNCU3NySzlhdVhVdVhMbDJra1liTm16ZlBkaDJ5bUpnWVRwdzRnWU9EQXoxNjlBQU02Nk9kUG4wYWpVWmowdFpZc1RZNU9WazZiNjFXaTBhajRlTEZpM2g3ZTlPMmJkdHNIMC9tMFlVZmZ2aWg5Rnhrcm9JN2ZQandmQmN3RVlwWDllclZHVDE2ZEpiL2M2TXJWNjVJVTk0Qm5qeDV3dmJ0MjdPMHUzbnpKcE1uVDJiMjdObFpYbTgvL2ZRVFNxV1NMNy84a25MbHluSHExQ2xLbENoQm1USmx1SC8vUHBjdlg2WktsU3A0ZTN0bjZUcytQcDdkdTNjRGhsRHY5dTNiakJvMWl1blRwMmVaUXI5NTgyYVNrcEtZTW1VS05qWTJYTHQyalZXclZrbmJ2Ynk4c0xPelE2RlFTSTlYTHBkTEl4OXRiR3lrOEhMcjFxMk1IVHMyeituMDF0YlcwbXZYT0MzNitmdU5DbFA1T2I5eW11N2R1blZyVnE1Y2lWYXI1ZXJWcTZMd2p5QVVrZ2dJQlVFUUJFRVFCRUVBREcvdXYvenlTMEpDUW5Kc0V4UVVSTWVPSGNuSXlDQWxKUVdGUW1FeXdraXRWcVBYNjFtNmRDa09EZzRFQkFSazZXUFhybDBBakJvMWltYk5tcEdSa1FFWWdvd0hEeDZ3Yk5reUFKWXZYODdxMWF1bGN3TkRnTmVuVHgrcHI5T25UL1BWVjE4eGRlclVMR0hGRHovOGdFNm5ZOENBQVZoWldSRVdGc2Jldlh1bDdlN3U3amc1T1dGbVpvWkdvK0hHalJ2STVYTEtsU3VYNVp5UEh6L09HMis4a1dkMVZtOXZiMmxkdHJTME5LNWZ2dzRZd28zTVV5OHZYNzVzOHJpRUY4ZlgxNWRseTVaaGFXbUpnNE5EbGluZHdjSEIwdHFabXpkdkxuRC9OMi9lNVB6NTgxaFpXVEYvL256MGVqMjNiOS9HMGRHUlJZc1dTZUZmOSs3ZHFWV3JGcDA2ZGNMZDNaMzA5SFM2ZE9sQzJiSmxtVE5uRGwyNmRNSEh4NGVWSzFkbWU1eVRKMCt5ZGV0V0FnSUNhTktrQ1ZxdGxrV0xGZ0ZRcGt3WmV2ZnViYklPWDJSa0pCOTg4QUVsUzVaay92ejVCWHBNeHA5SmdMbHo1MmE3QnVIczJiT3pyRUZvWEFyZ1pjcjhjMStVMGJ5QzhGOG5Ba0pCRUFSQkVBUkJFQURERysyUFB2cUlZY09Hb2RQcGNIWjJ6aEttSkNRa1NOT01xMWF0bXV1b3VQMzc5MU81Y21XVHFiMFBIanpnM0xsektKVktnb0tDQ0FvSzR1Yk5tNVFxVllvcFU2YXdmLzkrQUZxMmJFbTlldlZZdDI0ZDF0Yld5T1Z5d3NMQ2tNdmwrUGo0U04vNysvdVRtSmpJbVRObnFGKy92blNjNDhlUHMyZlBIcXBVcVVLTEZpM0l5TWpnMjIrL0JReFRsL3YxNjBmNzl1MmwwWC9HTU1YUzByTEFZVXJta0cvU3BFblpya0U0WWNLRWJOY2d6QnpFQ0M5T2JzVkdqTk5tQzFLWUpyUGx5NWZqNE9CQXlaSWx1WHIxS2dxRlFxcm1QWGZ1WEc3ZXZJbFNxZVRNbVROOCtlV1hwS2FtVXJac1dlbi9QaW9xaXJGanh3S20wNTR6MjdScEUrdlhyd2ZnN3QyN0RCMDZsT1RrWkI0OGVFQzVjdVdZTjI5ZXZxc2ZPems1NVRuS0xuUFE5OUZISDBuZlp6Ni9NV1BHWk5sUHI5ZWoxK3RmNm1qWmMrZk9BWWFpTFBtdG9pNElRbFlpSUJRRVFSQUVRUkFFUVdKalk4TzZkZXR5ZklOLzRzUUpxVXJwL1BuekN4d0ViTml3QWIxZWoxYXI1ZVRKazlMOVQ1NDg0WU1QUGlBK1BoNkFwazJic21MRkNwS1RreWxWcXBRVTRzaGtNbWtOT0hOejgyekR2STBiTjdKeDQwYjBlajNKeWNtTUd6ZU94TVJFSWlJaUFFTlkxN0Jod3p6UE5UZzRtTlRVVkpvMWE1WnJ1NktFZkNJZ2ZQV01VM0h0N094eWJCTWVIczdLbFN1WlBIbXl5UnAza1pHUnFOVnF2djc2YXh3ZEhXbmZ2ajNXMXRZc1dyUUlqVWJESjU5OEl2VnZIRWtJOFBEaFEybWRUcmxjTHIybUV4TVRzejErMDZaTjJiUnBFenFkanBTVUZKS1Nrbmp5NUFubHlwVmp6cHc1S0JRS1B2bmtFNTQ4ZVNMdDgvd2FoRnF0bHZ2MzcyTm1ac2JubjM5TzdkcTFjM3k4bWRjYUxLaTB0RFRNemMxZlNraVlrcExDbWpWckFIai8vZmR6L1Q4VUJDRjNJaUFVQkVFUUJFRVFCTUZFYm0vc2phR0RTcVhLdFoxR284bFN6ZlRodzRjY09YS0V2bjM3MHJselo5cTNidy9BenAwN1VhbFVqQmd4UWdvSVo4eVlnVnF0QmpBSkVuVTZIV2ZQbnBXT2tkMW9wYnAxNjdKaHd3YkFNTnJLeXNwSzZxdExseTdVcUZHRFdiTm1rWnFhS3UyVGtwSUNHSW80VEowNkZhMVd5N2x6NTFBb0ZOamIyK2RhOFRYenFLcUNya0ZZbENCR3lOdml4WXQ1OXV4WnJtMGVQSGdnL1R0anhveHMyNXc3ZDQ3VTFGVEdqaDNMdkhuenBKQlFwOU5SclZvMWR1ellJWTI2UzAxTjViUFBQaU02T3BwT25UcGhhMnZMeElrVDJiaHhJMXUyYkVHcFZOS3laVXZTMDlNSkR3L0h3c0tDY3VYS0VSVVZoVUtoSURJeU1zdUlSMDlQVC9yMTY0ZXZyeThhallZWk0yWlFzV0pGWnM2Y2lhMnRMUUQ5K3ZWait2VHAyTm5aWVdGaGdVd215MUt3dzdqbTV5Ky8vSUtQanc5T1RrN1pQdDcwOUhROFBEeDQ2NjIzNk4rL3YvVGF6VHdxZHY3OCtTWlRqUHYxNjBlYk5tMllQMzgrY3JtYzhlUEhaMXY5Mi9oODU4WTRDamMzR28yR2FkT204ZURCQTVvMmJVclBuajN6M0VjUWhKeUpnRkFRQkVFUUJFRVFoSHd6Qm1tNWpkUUpDUWxoN3R5NVRKczJqVXFWS2tuM2UzaDRNSHo0Y05xMWEyY1N6Z0hjdW5XTG9VT0hNbWJNR0VxV0xJbEdvMEd0VmxPMWFsVWFOV3FFdjc4L3c0WU53OXJhbXZYcjE5TzFhMWU4dmIyekRRajkvUHg0ODgwM0tWR2lCTzNhdFdQeDRzWDg4Y2NmVksxYWxRRURCcUJRS0toVHB3NXo1c3pKY3U0Nm5jNGtrTlJxdGN5WU1ZTjU4K1pSb1VLRmJCOXY1dW1ZQlYyRFVLMVdrNXljbkcxbFhLSG9BZ0lDR0Q5K1BBcUZBaHNibTJ3REsyTW9uWkNRd1BIangzRjJkczd5bXJLeHNjSEd4Z2ExV2kydGVXbHBhVW5wMHFWNS9QZ3h3Y0hCVXR1MHREUk9uVG9Gd05kZmY0MnRyUzBXRmhaU01LYlQ2VXdLbGNUSHg3Tno1MDdwdGpHRWZENGs3TmF0RzBlUEhtWE9uRG40K1Bqd3YvLzlqNU1uVHhJWkdjbjkrL2Z4OHZJaU1UR1JTcFVxNGVEZ2tPM3pFUm9hU3NtU0pSazNibHlXQVAvMzMzL25oeDkrQUF6aHRwV1ZGZWZPblpPbThFTHVWWXpOemMzNTVaZGZpSW1Ka2RwT21qUXB5N3FBZmZ2MnpmYmNNanQwNkZDdTI5VnFOWjkrK2lsWHJseWhiZHUyakJneFFoUUJFb1FpRWdHaElBaUNJQWlDSUFnQVRKczJMYy9SVmsrZlBnVU1vVWJtdGNreXUzSGpCbHF0bHNtVEp6TnYzanlUb2gvR1VZT1o3ZHk1a3g5Ly9KR1ZLMWV5YU5FaUtsU293SW9WSzlpMmJSdFhybHpCMXRhV1AvNzRBekNNenBvN2R5NTJkbmJjdTNlUDQ4ZVA4OVpiYjJYcDAxaTBaTStlUGZ6eHh4KzR1cm95WmNvVUtheG8yclFwenM3T2VIbDU0ZVRrVktUaUJtbHBhYmk3dTlPNGNXUDY5T2tqVmJqTmJRM0NQbjM2RUJnWXlMSmx5MGhPVG1iT25Ea21GWjJGNGxHdFdqVTJiOTZNdmIxOXRnR1NXcTJtWjgrZXBLZW5NM2p3WUpZdVhjckFnUVB6bkZadUpKUEptREJoQWxGUlVUZzdPOU90V3pmczdPell0bTBiQU51M2IyZlZxbFdvMVdydTNMa0RHQ29lMjl2YkV4OGZMeFVwV2JGaUJXQ1lodXp2NzU4bEhJeUxpMlA2OU9tRWhZVUJoaW5QRXlkT3hNWEZoWm8xYTlLb1VTTXFWNjdNMXExYk9YcjBhSzduSEI0ZWpyT3pNeDkrK0tISi9VMmFOQ0VvS0lqUTBGQmNYVjJ6QklnM2I5NlVnbjJsVWtsMGREUitmbjRtYld4c2JDaFJvb1Iwemp0MzdxUlRwMDRtYmFaTW1aTDdrNXFINU9Sa0prNmN5UFhyMXhrNGNDQmR1M1l0VW4rQ0lCaUlnRkFRWG1NZUhoN0V4Y1ZKNjVxOExteHNiTEMzdHljNk9yclkrMjdSb2dYSGpoMGpMUzJ0MlBzMnNyUzBsRVpQQ01LcnBsS3BwSXYxMU5SVVZDclZLejRqUWZqbnlqeGlUZnlzWks5VHAwNU1tRENCakl3TXJLeXNzZzNOakZOMU5Sb05ZV0ZoMlk3S3lsenNZZWJNbWN5Y09STjNkM2RDUTBPWk9uVnFsa3FucTFldlJxL1gwN05uVDdwMDZZS2ZueDhQSHo2VXRqOC94ZmpNbVRQUzdkbXpaMk5qWTVObFBUV1pURVprWkNUTGx5L0h3c0tDNmRPbjQram95TE5uendnUEQrZlJvMGZzMnJXTHNXUEg0dXJxbXUzenNXWExGdExTMHVqZHUzZVdiWHYzN3BXcXpXWmtaQ0NYeTltM2J4Lzc5dTJUMnVRMnhWaXYxN05seXhicE9tN2N1SEhNblR0WGhJUXZRRTZqNmNEdzJrdEtTcUo4K2ZKMDdOaVI0OGVQczNUcFVpcFhyaXdGWFhteHRMVEUxOWMzMit2RDJyVnJzM1RwVW5idjNrMVVWQlFBbjM3NktmRDN5TlBvNkdoR2pCaUJUcWNqUER3Y056YzN2dm5tRzVQcHY0Nk9qbmg1ZVJFV0ZvYXpzelB2dlBNT2pSczNwbXpac2xJYjQrdk54Y1dGSDMvOE1jdTVHQXZ4ZUh0N00yVElrQ3piWlRKWmp1SGR3WU1IcFZHdkFOV3JWK2ZPblR2VXJWdVhidDI2NWZrY1paYTUwbkpCcGFXbE1XWEtGSzVmdjg2d1ljUG8yTEZqb2ZzU0JNR1VDQWdMSUVNUEtSb0ZtblFGZXBrWk9yM2hna2toMHlIVHAyTmhwc1BTUW9kY2pHd1dYcElhTldyUXZuMTc5dTNieDZGRGg3Sk0xZm1uTWpjM1o5YXNXUVFIQjdOdDJ6YVR4WlNMNnIzMzNxTjkrL2JzM3IyYjMzNzdMY2RLY0VVeGF0UW9idDI2eGM2ZE8xOW9FQ2tJK2VIbzZNaWZmLzRKR0JZaEwxKysvQ3MrSTBINDV6SytPUWV5ck1zbEdGU3ZYcDAxYTliZzR1SmlzcmFZa1ZhcnBYdjM3c1RIeHhNUUVNQ3hZOGVrYXNENTRlL3ZUNTgrZmRpMGFSTXVMaTdjdW5VTGdDcFZxaUNYeTdsOCtUSS8vL3d6L2Z2MzUvNzkrd0MwYWRNR0N3c0xtalZySmsweDNyRmpCMkJZeTh6YTJqcmJVQzA4UEp6UFAvK2MxTlJVS2xldXpNYU5Hd2tQRDVldU81bzBhVUpFUkFURGhnM0xzWHB0Y25JeU1wbU0wcVZMWndrMVdyZHV6Y1dMRnpsMzdoeWxTcFdTUmcwYVBUL2FTcVBSVUtWS2xWeWZudzBiTmpCczJMQnNwOEVLeGUvUW9VUHMzTGtUTXpNelB2cm9JMlF5R2YzNzkyZjA2TkZNbkRpUmVmUG01UmdlNTRkYXJjYlMwcEt5WmN1eWR1MWF3QkRlUlVSRTRPN3VubVdFbmtLaG9HTEZpZ0Q4OE1NUERCOCszR1Q3OE9IREtWKytQSzFidDhiTXpFeTZQeW9xaWl0WHJ1VDd2WUJTcVN6UWROeDkrL2F4YU5FaUFMcDM3ODdtelp0SlMwdGo1TWlSVEpzMmpjaklTSVlQSC81U1BuajUrdXV2cFduRklod1VoT0lsQXNKOFNORW9TRXl6SmtXZGdaV0RIYTRWeW1CcGE0dUZqV0V4V0UxU0lpbUppY1RjdThlVHgvRllXc214TVUvR3lrS1hSOC9DUDEyTEZpMDRkT2lReWFlL1JWR2hRZ1ZLbFNyRmtTTkhpcVcvdExRMGJHMXQ2ZHExSzYxYnQyYldyRm5TeGZRL21VYWpRU2FUMGFoUkk4NmRPMWVzQVdGcWFpb09EZzVVcTFhTjMzNzdyZGo2eld6Tm1qWE1taldMQmcwYXNHVEpFcWtpb2lDOENuNStmbEpBR0JRVUpBSkNRY2hGVUZDUTlMM3hUYmlRVlc3RkFmYnUzVXQ4ZkR4S3BaTEJnd2R6OCtaTk5tN2NTRUJBUUw2cmgzYm8wSUVPSFRxUWtwSWlCWXN6Wjg3RTB0S1NhOWV1TVhMa1NBNGVQRWhrWkNSZ21OSXNsOHRadjM0OThIY1JFYjFlei9uejUvSDA5SlNtSEJ2RnhjWHg4Y2NmUzRISjFhdFhzYkt5b2xhdFd0U3RXNWM2ZGVyZzZPaElVRkFRZXIyZXNtWExaZ2xNTkJvTk4yN2NBQXpySTJZMzZtbml4SW5aaG5sbno1NlZSb2tCK1ByNjh1REJBK3JVcWNQNzc3K2ZyK2RKZUxGT25EakJnZ1VMa012bGpCMDdWcG9xVzZWS0ZicDA2Y0pQUC8zRVJ4OTl4SlFwVXdyOCswS24wL0hERHovdzAwOC8wYlJwVTlxMGFjTTMzM3lEWEM1bjRjS0Z1THU3STVQSnBDbkdKVXFVNEp0dnZzbXpYd3NMQ3hvMmJNaUZDeGU0ZmZzMjE2OWZKeXdzalBqNGVPenQ3V25YcmwyeHJzT24xV3I1N3J2ditPV1hYMUFxbFl3Wk00YXFWYXV5ZWZObUVoSVNlUFBOTituYnR5L3IxNi9uL1BuejlPL2ZuNlpObTc2d2dQdklrU01jUEhnUU96czdCZzRjK0VLT0lRai9aU0lnekVWYXVwdzR0UlZwT2lXKzllcmhXYVV5Vm5sYytLamo0NG0rZW8zd00yZEkwdWh3c0V6RzNDempwWnl2UXFIQTM5K2ZXclZxNGVQamc2dXJLNWFXbHFTbnAwdUxIMGRIUjNQNzltMXUzTGdocllGUlVEVnIxbVRBZ0FIRXhzYXljT0ZDWW1OamkvbVJHUGo2K3RLMmJWc3NMQ3hJVEV3a0lTRkIramNtSm9ZN2QrNlFsSlQwUW81dDFLTkhEK3JVcWNQS2xTdUxIR0paVzFzemRPaFFuSjJkcVZLbENxdFhyNWFtNkJSVzV1azVxMWF0ZW1IaFlJOGVQWWlPanViMzMzOHYwSDR5bVN6YmNOVTRxaytyMVhMKy9QbGlPVWNqNDhMSm16WnRlaUdqQndFZVAzN00zcjE3NmRpeEkxT21UR0hSb2tWY3VuVHBoUnhMRVBKU3IxNDlqaDA3QnNDeFk4ZW9YNzgrbFN0WGZyVW5KUWovUUZldlhwVitWc0JRNVZZb21KaVlHTmFzV1FNWVJzKzV1TGpRcVZNbmxpeFp3dXpacy9uaWl5K0tIQXg0ZVhuaDRPQWdyY2NHY1ByMGFaTTJ6eGNSaVlpSWtLYm5Ha05DUjBkSCt2ZnZ6NUlsUzZoWXNTTHZ2ZmNlRFJvME1CbDFsZmthWmU3Y3VWbW1VeHVuWTFwWldmSEJCeDlrZTc3WlBkNklpQWkrL1BKTEtYaU1pSWdnTlRXVlhyMTZzV1RKRWdBUkVyNUNXcTJXalJzMzh1T1BQNkpTcVpnMGFSSU5HalF3YVROdzRFQmlZbUk0ZHV3WUkwZU9wR1hMbG5UcjFvMVNwVXJsMnJmeGZWRnljakpyMTY2bFU2ZE92UHZ1dTB5YU5Ba3dURVgvK3V1djZkMjd0OG5mNnZ3c0Y3Umx5eFkyYmRwa01rcFFvVkJRcjE0OVdyWnNTYjE2OVZBb0ZHemF0SW5rNUdTV0xsMmFwWStDdkhlS2lJaGc3dHk1M0xwMUMyOXZieVpNbUVDRkNoV2tKWUlTRWhJQTZOV3JGMlptWnF4ZXZaclpzMmV6ZHUxYVdyWnNTZVBHalNsVHBreStqNWNmeTVZdEF3eWpNRE1YZGNtc2Z2MzZ4WDVjUWZpdkVBRmhEcEpUelhpYXFNS25WaTE4RzlUSExKL0RwYTNzN2ZGdFVKOHlOV3NRZnVvMGQ4NmZ4OWsyRld2Vml3a3F3QkRDTkczYWxQYnQyK1BzN0p4bHUwS2hRS1ZTNGVUa2hKZVhGL1hyMXdmZzd0Mjc3TisvbjVNblR4Wm9oRnlmUG4yd3M3UER6czZPRGgwNlNNUGw4OFBLeW9xQkF3ZFNwVW9WenB3NXc1bzFhN0k5dHIyOVBlUEhqODl6bVBxalI0ODRjZUlFeDQ0ZHkzTkI3Y0xRNlhSVXFsU0pCUXNXRkhrVW9Vd21rejdScTF1M0x2YjI5dExGWTJGbHJpSm1YTGk3dVBYczJaTldyVnBKNTFtUWtQRDk5OTlIcVZTeWE5Y3U0dUxpcFB1ZlgzZW9PR1Zrdkp4QS9zQ0JBN1J1M1JwemMzTUdEUnJFc0dIRFhzcHhCZUY1VmFwVXdjL1BqeHMzYnFEWDYxbStmRGxEaGd3UklhRWdaSEwxNmxXV0wxOHUvUzJyV0xGaW5sTTlCVk5hclpZdnZ2aUM1T1JrUER3ODZOKy9QMkFJQ3JkdjM4NjVjK2RZdEdnUm8wZVBMdFFJcHZ2MzcwdlhoYzJiTitmbm4zOEdZTktrU2JpNnV1TGw1WVZlcjZkcjE2NVlXVm54NjYrLzV0bG5odzRkS0ZteXBFa1lIQnNieTZWTGw3aDgrVEtQSHovTzhjUE13Z29QRDJmU3BFbW8xV3JLbGkzTDJMRmpHVHAwS0FrSkNiUnYzNTZnb0NEV3JGbkRyVnUzR0RseXBGaHY4Q1hTNi9XY09IR0MxYXRYRXgwZFRiVnExZmo0NDQveDlQVE0wbFlta3pGNThtVGMzZDNadW5VcisvZnY1OENCQS9qNys5T29VU1BxMXEyYmJWaG9ISUFoazhrWU1tUUlKVXFVWVBqdzRTUW5Kek4wNkZCQ1EwTUpDZ29pSkNRRWUzdDczTnpjQUVoTVRHVFpzbVhvZERvMEdnM0p5Y21rcEtRd2E5WXNxZSszMzM1YkdrWHI3T3hNdTNidGVPZWRkMHpXS1RSZUI2ZWtwSmhVU1g1ZWJ0ZmlDUWtKYk55NGtWMjdkcUZTcWVqZnZ6K2RPM2VXd25YanZzYUFFQXpWbFgxOGZKZy9mejZQSGoxaXc0WU5iTml3QVNjbko0WU1HVUxUcGsxelBGNUJHTi92UlVSRTVEaUR4OVhWVlFTRWdsQklJaURNeHJOa0ZZa2FDOTU0dHdOdVBqNkY2c05NcGFKeTB3QmNTbnNUc25NbjZUb05EdGJGdno2Y2k0c0x3NFlOSzlTVXNqSmx5akJreUJBYU5tekk4dVhMU1V4TXpQY3hqZHpkM2ZOOVBJVkN3YWhSbzZRM3JRRUJBVnk3ZHMza0UyQ2poZzBiNW1zTkMzZDNkenAzN2t6SGpoM1p2MzgvTzNic0tOWjErSXgvWkUrY09DRXRRbDBVR3pkdUJBeHZWQll2WGx6a0M5TDhCbTJsUzVkbXdvUUoyTnJhRmlwQU0rN1RyMTgvZERvZEowNmN5UGR4SzFldVRFQkFBTXVXTGVQY3VYTW0vYjBJaFEwZlZTb1ZPcDB1MzZNT2s1S1N1SExsQ3JWcjEwYWhVQlQ3R3d4QnlDK1pUTWFBQVFPWU9uVXFhcldhdUxnNFpzK2VUVUJBQUUyYU5LRlVxVktpR0lQd241U2Fta3BVVkJSQlFVRWNPM1pNK2gxdGJXMU4vLzc5aTNVYTNyK2RWcXRsMXF4WlhMMTZGUnNiR3o3Ly9ITnB6VDV6YzNOR2p4N05oQWtUMkxkdkgwbEpTWHo4OGNmWTJOamsyVy9tNjRHUkkwZWlVcW40NG9zdk9IWHFsSFIvYW1vcVZhdFdCUXhWazRGOHIvOGJGeGVIdWJrNTI3ZHZKenc4bkxDd01CNDhlQUNBbTVzYkxWdTJsSzVOaWtOd2NEQmZmZlVWS1NrcFZLNWNtUmt6WnBDY25Bd1l3aFM1WE02VUtWTVlOV29VUVVGQlhMaHdnUjQ5ZXRDMmJWdnhlL29GU2tsSjRjaVJJMnpmdnAxNzkrNVJxVklsaGd3WklnMmF5SW54NzJ2Tm1qVlp1SEFoang0OTRzcVZLNFNHaG5ManhnMXBWR0JtalJvMW9tM2J0Z0JjdkhpUlpjdVdVYU5HRFlZTkcwYVpNbVhvMUtrVFo4K2VaZGV1WFZ5OGVKSHc4SERBY0YzNXl5Ky9TUDNZMjl2VG8wY1BrNzVkWFYzcDBhTUhEZzRPdEdyVkNxVXk2MXQ1NC91Z3ZJcVVHRitYejl1elp3OHJWNjVFcFZMUnAwOGZPbEdnN0hjQUFDQUFTVVJCVkhUb2dMVzF0VWtiNHdBRm5VNkhXcTJXZmhmVXJWdVgxYXRYczNidFd2YnMyWU9kblIydFdyV2lkT25TMlQvQmhYRG8wS0ZpNjBzUWhLeEVRUGljcEJSejFPbFd2Tlc3QjliWmpNWXpTbE9ua1ByWEVHMlZqUTNtVnBiWnRuTXJXNWEzZXZjbWFOUDNLT1U2YkN5TGJ5Umh1WExsK1BqamovTzkza3RPcWxXcnhyUnAwL2pzczg5eS9HTlJIUHIzNzU5bFJFdm1hUjZaWlRjU01qY0toWUkyYmRyUW9FRURsaTlmenJWcjF3cDlucG05cUpGdW9hR2h4ZkpjNXpkb3UzZnZIbE9tVEVHcFZQTG8wYU1pSHpjL0ZBcUZWRlh0d29VTGhJU0VTTnVLRXFSWldscGliMjl2VXRtd09IVG8wSUhRMEZEQ3dzTHl2YytsUzVlb1hiczJQLzMwVTRFZWswd21vMlBIamh3K2ZEamZ3YndnNU1iRHc0T1BQLzZZQlFzV29GYXIwZXYxSEQxNmxLTkhqNzdxVXhPRWZ4UnJhMnRHang2Tmg0ZkhxejZWMTBaTVRBeXpaczNpeXBVck9EazVNWFBtekN5amMyclVxTUh3NGNOWnZIZ3h4NDhmNThxVksvVHMyWk4zM25rblN4R0d6SzVjdVNKOXIxS3ArT3FycjdoNDhTSS8vZlFUbHBhV2FEUWFGaTVjeU1HREJ3a01ETVRiMnhzd1hHUG9kRG9VQ2dWYXJaYms1R1RpNCtNcFdiS2tGSnFzV3JXS0xWdTJtQnhQSnBOUnYzNTkyclZyeHh0dnZJRk1KcE0rdkowK2ZYcVcwRGk3aXJUWlNVOVBaODJhTld6YnRnMHdWSUllTkdnUVNxVlMranVmbnA1T2Ftb3FqbzZPekpzM2ovSGp4eE1kSGMyS0ZTdjQvdnZ2Q1FnSW9GR2pSdmo3KytmNm5Ba0ZOM1BtVENJaUltalVxQkVUSjA0czhNQ0syclZyczJiTkdyWnYzODdwMDZjWk0yWk1ybE9OUjQ0Y3llREJneWxac2lRTEZpeVFBbTZqdW5YclVyZHVYZlI2UFk4ZVBTSW1Kb1puejU2UmxKUkVhbW9xYVdscFZLdFdqVXFWS21YcHUxZXZYcm1lYTFwYUd2NysvbG5DUlNPVlNrWHYzcjFwMmJKbHR0c2RIQndZTjI0Yzlldlh6emFBaEwrWEN2THg4Y255WHNUR3hvWVJJMGJRdVhObjVISzUrRjByQ0s4WkVSQm1rcG9tSnpaSlJZTnVuYklOQjFPVGtvZzRGOExEOEJza3h5ZGhyakk4ZldtcFdxenRiZkR3OWFQc0czVlFQZmVKcWJXek0vWGVmWmRUVzM5Q0tkZWhzaWo2NktreVpjb3dmdno0YkN1dTNibHpoL1BuejNQdjNqMFNFeE5SS3BWWVdscmk0T0NBdDdjM2xTcFZ5aktVM3MzTmpXSERoakYzN3R3WE1ncXFRNGNPTkc3YzJPUytKMCtlbUh4Q25Obnpvd0J2M3J5SlhxL0gxdFlXQndlSEhDdk5PVGs1TVduU0pMWnQyNWF2cVNkNWVWblRWUXVySU9mMzlPblRGM2dtV1pVdlh4NlZTa1ZDUWtLT1U4bXowN1ZyVjZLaW9ySWRXUXFHYWVwejVzemh6Smt6N055NVUxckF2S2dxVktoQWFHaG9nZlk1ZnZ3NGp4NDk0dXJWcS9uZVJ5YVQwYmR2WDVvMWE0YS92eit6WnMweW1Tb3VDSVhsNStmSDlPblRXYlZxbGJTb3ZpQUlmL1B6ODJQQWdBSGlEV3MrWldSa3NIdjNidGF1WFV0U1VoSzFhOWRtM0xoeE9YNkkyNjVkTytSeU9kOTg4dzNQbmoxanlaSWxyRisvbm9DQUFONTY2eTFxMUtpUlpSOVBUMDhzTEN6UTYvVjg4c2tuL1BycnJ4dytmQmdYRnhlbVQ1OU9URXdNYytmT0pTd3N6T1FEUEkxR1E4ZU9IZEZxdFNaL1E3ZHMyU0pOdCt6VXFSTy8vUElMNmVucHFGUXFXcmR1VGFkT25Veisvek5mUitWMFRRcmsrbmM2TEN5TUJRc1djUC8rZlh4OGZCZ3hZb1JKSUpSNTM4VEVSRlFxRlc1dWJuenp6VGZNbkRtVGtKQVFrcEtTMkwxN043dDM3Nlp0MjdhTUdqVXF4K01KQlRkaHdvUjhqV2pOamJtNU9kMjZkYU5idDI1NXRwWEpaQ3hac2lUSGdSQ1oyM2w0ZUJUcjd5UUhCd2NXTGx5WTQzWlhWMWY2OU9tVDQvWTMzM3d6ejJNNE9UbXhhTkdpWEpkcHlLM1FrU0FJLzF3aUlKVElpRlhiVU9tdEpqaGw4NGxReEI5L2NPTjRFSjdsclduUTFnN1BzdTRvbElaRmlYWGFES0lqVWdnL2Y1T2pxeTdnMTdnSlpXdlhOdG5meWFzVWxkNXFRdmpKSUVwYUpBS0ZEK0VjSEJ3WU8zWnNscERzM3IxN2JOeTRNVjl2RE11VkswZmZ2bjN4eVRTRnVtclZxdFN2WHovWEM2VENhTkNnQVowN2R6YTVMeU1qZ3hVclZ1UTRSZVQ1OVFUMzdkdG5NZ0xOeWNrSlB6OC82dFdyUjgyYU5VMFdpSmJKWkhUcDBnVkhSMGZXclZ0WHBIUC9Od1dFTDF2MTZ0VUIyTGx6Wjc1SFM3WnQyNVoyN2RxaDErdFJLcFVtMVNhTjB0UFRwUkVBRGc0T3pKMDdOOTlUalhMaTZPaUlyNjh2RXlaTWVDblRoSTJ2MXdvVktqQmd3QUNXTDEvK3dvOHAvRGQ0ZUhqd3lTZWZFQllXeHRtelo3bCsvVHB4Y1hIRnV2U0NJTHd1VkNvVmpvNk9WS3hZa2JwMTYxS2xTaFV4clRnZk1qSXlPSGJzR0pzMmJTSXlNaElQRHc5R2poeVpyelhFMnJScGc2ZW5KN05telNJMk5sWUt2a0pEUS9udXUrK3l0UGZ5OG1MUW9FR2NQMytleFlzWDgvanhZd0lEQXhreVpBaDJkblpVcUZBQmYzOS85dXpaUTNCd01CRVJFVkxnbHZuM212RURZa2RIUitrK1oyZG5hYXBuejU0OXMxM3JML1Axdy83OSszTXNVcEtXbGlhTldNeHMwNlpOYk5pd2dSSWxTakIyN0ZnQ0F3T3pGQzNKZksyV2tKQ0FxNnNyQUxhMnRzeWNPWk1kTzNhd2R1MWFMQ3dzNk5PbkQ3V2ZldzhoRkYxUnc4SEN5Q3NjZkoyNXVycEtyMk5CRVA1ZFJFRDRsMFMxRW9XRkZXVnIxY3l5N2RLQmZUeTVlNHRXZlVyaTVwMTFLckZDS2NlN2dqWGVGYXg1ZkQrRjM3YWVKT25KWTZxMWZNZWtuVS9OR2tTRWhKQ1Vrb3FOWmVFQ0RabE14b2dSSTdKYzVCdzVjb1FOR3pia2UwcnM3ZHUzbVQ1OU9xTkdqYUptemI4ZmM1czJiWW8xSUt4UW9RS0RCZzNLY2tHK2JkczJybCsvbnVOK3oxY01mdjZQVUd4c0xLZE9uZUxVcVZPNHU3dlRwVXVYTE91SU5HdldqS1NrSkdtUjY4TDRKd2R3dVNsVnFoU3VycTVjdUhEaGxSeGZKcE5KMWVCNjlPaVI0elFIcFZJcExiWU1md2RueGpWZmxFb2xSNDRjTWRrbjh5ZnhzMmZQTHBacDRDMWF0RUFtazBucks3MUl0cmEyTEZpd1FGcnpVS1ZTNGVIaFVleFRwb1gvTHBsTWhyKy9QLzcrL3EvNlZBUkJlQTNObURHRDRPQmdxbFNwd3NTSkV3a0lDTWdTak9XbVJvMGFyRnExaXVYTGwvUDc3Nzh6YnR3NG1qUnBrbVA3OXUzYnMyZlBIc3FYTDgvVXFWUHg5ZlUxMlc1Y2k2MUhqeDVrWkdUdzVNa1RZbU5qU1V4TUpDVWxCWTFHZzVlWEZ4VXJWc3pTOTRjZmZwaHJLS3pSYUxDd3NLQmp4NDQ1VmwrdVdyV3FORjN5ZWFWS2xlTFRUeitsVWFOR09lNXZuSTdwNU9TRXVibTV5VGFaVEVhblRwMW8zTGd4Q1FrSjB0SXNnaUFJZ3ZBcWlJRHdML0dwVmxSL3B5azg5OGY5NXNsZ250NjdSZnRCbmxqWjV2MTB1WGxiMG1Hd0o3dSt1OFhOazhGVWFQajNNRzJaUWtIbGdLWmMyciszMEFGaHk1WXRxVkNoZ3NsOWUvZnV6WFlSMnJ6b2REcVdMVnZHdkhuenBIVU1TNWN1alkrUGoxU0JxeWc4UER3WVBYcDBsdlVyenA0OW0yTlplcU9ZbUJpVDI3bXRTZmpvMFNPV0xGbENjSEF3Z3djUE52bVVzRU9IRGx5N2RxMUE2OHBsOWs4UENMTWI3VmFwVWlVKyt1Z2pWQ29WYTlldTVkaXhZeS85dkh4OWZYRnhjV0hQbmoxczNydzUyelliTjI1RXE5WFNyMSsvQXZXZE9SQXNqbkN3ZE9uUzBqb3NMK1AvMjdnUStmWHIxMW0xYXRWTFd4TlNFQVJCRVBLamMrZk9EQnc0TU52S3J2bGxhMnZMdUhIakdEUm9VTDZxOUg3OTlkZjVLdElobDh0eGMzT1RLci9tSmE4Um84WnJwWnhHUTNsNWViRmd3WUljOXc4SUNNanpIS3lzckJnMWFoUXRXN2JNY1ZTWmk0dUxTUkZBUVJBRVFYZ1ZSRUFJYU5JVjZJRVM1Y3VaM0ovMDlDbmhwOC9TWVloWHZzSkJJeXRiSllFOVBkaTU0aXllZmhWTjFqTXM0VnVPaS90a2FOSVZXSmdWTE55d3Q3ZlBNbFgzM0xsemhRb0hqVkpTVWpoOCtERHZ2dnV1ZEorZm4xK1JBMEliR3h2R2pCbVRaVWovN2R1M1diRmlSWjc3eDhYRm1kek9QR1VrSnhjdlhtVDY5T21NR3pmTzVNS3hYNzkrakI4Ly9oOGY5dVhFV1AzWk9HVTNzOHdYdnNhUmVKay93ZTdmdnovMjl2YkZzaDVqUVRScDBvU25UNSt5WThlT1l1KzdPQXZIdUxtNU1YYnNXT21DL2ZtUnE4WE4zdDZlNXMyYmMvandZVFp1M1BqYXZpWUZRUkNFZjYvbkN5b1VSWDdDUWVDVlZmQzFzTEI0NFZNbHZieTg4UEx5ZXFISEVBUkJFSVRpSUFKQ0lDWE5EUGV5NVpBOU4zM2k1cWxnZkd2YTR1aG1ubVdmTzJGSi9IbkxzSzVhaWZMVytGUXhEY0tjM0Mzd3JXSEhqVlBCMUdyYlhycGZwbERnWHM2SDVLaXJCUTRJTzNYcVpISUJGUmNYbCsxNkxnVVZFaEppRWhENit2cXlmLy8rUXZkbmJtN09tREZqc2l5NCsvanhZeFlzV0pDdjllS2VyeHBuYVpsOWxlam5QWHo0a0xsejV6SjkrblJwalVaM2QzZHExYXBsc29aaGZyMk05ZWp5b3RQcCtQYmJiNmxjdVRMWHIxODNXWE9uUllzVzlPN2RHNEMrZmZ1K2xQT3BXYk5tcmxPWGJXMXRhZENnQVFzV0xIZ2g2NTRWWjBEWXExY3ZIQndjQUlpS2lucmhBV0g3OXUwNWNPQUFXN2R1ZmFISEVRUkJFQVJCRUFSQkVJU0N5SDZ4alArWTlBd0xYSDNLbU55bjErcDRkQ3NDdnpxbW4zenEwWFAweHdlRTdIaUkrNzBrM084bEViTGpJVWMzUDhqU3IxOGRPeDdlamtDdk5RMDBYSDE4U05mL243MDdENHV5M044QWZnOHp3TER2SUNpS2lxTGdraUpxS200dFdoMHJTM01wczlMSzNMSzBRb2xNVFkrN2xSMVR5enlKdVdDNWhGcW91UzhoaGhzSUlvaUNJTExJTnNBQU04enZEMzdNWVZpR21XR0c5ZjVjMTdtYWVkL25mWjd2akZMSDIyY3gxYXBHYTJ0ckRCczJUT1hhTDcvOFVpMUkwMFZLU2dxS2k0dVY3MTFkWFhYdXk4aklDRE5uem9TbnA2Zks5ZHpjWEt4ZXZScDVlWGthOVZOMXI1dUsvVnMwa1phV2huMzc5cWxjOC9QejAvajV5cHBDUUFpVWI2Sjk3ZHExYW9GYjkrN2RHN1FPZjM5L2ZQenh4M2pwcFpkcWJmUDAwMDhqTEN4TTUyWGRGWHg5ZlRGbnpweHF5M0gwK1dzU0VSR0JsSlFVM0xoeEF4czNidFJidjdXSmlvckMwYU5IRFQ0T0VSRVJFUkVSa1RZNGd4QkFxUnd3czdSU3VaYVQvZ2hHeGdJNHVxb0dlZkhYOC9FNHNSQ3pPd2doL3Y5NGRaQTlzT2x1SWU1Y3owT1gzdGJLdG81dXBoQUtqWkNUbmc0N3QvK0ZibWFXVnBDWGFaZk5EaDgrWEdVdnY1aVlHSVNIaDJ2VlIyM0t5c3FRbFpXbFBJNis2dW5JbXFvNFdLTHE2V3NGQlFWWXRXcVZWbnV0V1ZoWXFMelhOZ2c5ZS9Zc0preVlvSnh4V1RXdzFGUkZHRFZreUJBTUhqeTRqdFlOU3lBUTFMZ2h0NkY0ZW5yaW5YZmVBVkMrUDFGR1JnWXVYcnhZclYxQlFRR09IejllcjdINjl1MkxPWFBtUUNnVXdzYkdCdXZYcjBkaFlhSHl2a0toME10SmxPZk9uY081YytmcTNZOG1SQ0lSbm5ycUtZd2ZQeDRyVnF5QVJDSnBrSEdKaUlpSWlJaUk2c0tBRUlCTVZnWnhsYjN5aXZJbHNMU3V2clE0SlZhQ2ZsWlFob05BK2V0K1ZzQzlXSWxLUUFnQWxqYkdLTXJQaHgzK0Z4Q0tMUzFSV3FyZDNtTlZ3NmtqUjQ1bzlYeGRLZ2R3VmNNNVRVMmVQQm4rL3Y0cTE0cUxpN0YyN1Zva0p5ZHIxVmZGb1NrVnRGMzZXVkpTZ29jUEg2Smp4NDRBb0Z4R3FxMktnUEQ4K2ZQWXVuV3JUbjFVRmh3Y1hPOCtLclJ2Mzc3YUhvK1ZDWVZDZlBEQkJ4Z3dZQUFVQ2tXZE0rOHE5aTZzYTErOGl2dlRwazFEWm1ZbTR1TGlsUGZlZWVjZERCczJESysvL3JwR242SHFLY1pWYXdISzk4UU1DZ3JDNnRXcmxYdFRscFdWYVhXaVltTVRpVVNZTzNldWNoL0pnSUFBckZ5NWtpRWhFUkVSRVJFUk5Ra01DSnVCTm0zYUtHZjNBZVZoMlkwYk4vUTZSdVVsdkxXZHNLYk9hNis5aHRHalI2dGNrOGxrMkxCaEErTGo0N1h1citxaEpGVlBOYTZMa1pHUlNzZ29rOG0wcnFHcDgvYjJWbm52NE9DQXJLd3M1WHU1WEk1Tm16Ymh6ei8vUkhKeXNzb3k4cXJjM055d2F0VXFBTURDaFF1Um1scDl5YndtdG0vZmp0VFVWR1JsWmVIKy9mdVFTQ1FvS2lxcU1aelU5UlJqZmV2YXRTcysrZVFUbGYwOU5RbFVBYzFEMVFvVjdkemQzZkhKSjU5ZzFhcFZLak1qaVlpSWlKcVR5aXVFa3BLU3NIejU4a2FzaHFqK0FnTURHN3NFb2tiRGdCQ0FTR1FFcVVRQ0t5ZEg1VFV6SzB0SThxb2ZwdEcybXlXdUpCU2l2OTMvWmhGS3k0QXIrVUN2b2RWbmMwbHlTMkZtcGJwOFdTcVJ3TmhZOHlYR1ZZT2dpeGN2Nm4xdnZNcXpCclVOTEY1NzdUV01HVE5HNVpwY0xzZkdqUnQxM29mTzBkRlI1YjAyeTVNcmFuS29kSHEwdHM5WGFDcDdFTmFrNnFuR24zenlDUzVmdm96ZmYvOWRHWWlXbFpYcEZORHFTcUZRMU91QUcyM0cwWmU0dURpc1dMRUNUazVPU0VwS1FsNWVYcTJoWm1WV1ZsYll0R2tUQUdEMjdObkl6OC9YVzAxRVJFUkV1amg5K2pUdTM3L2ZZT05WWGtsU1dGaUkyTmpZQmh1YmlJajBpd0VoQUdNaFVDUlIvY085cmJNTDVESUZNaDhXcSt4RDZObmJDZzl1U2ZEZDNVTDB0U3JmQXkweVh3SEh6dWJWbGhkbnBoWkRMaStEcll1enl2VWlTVDZFUnBvdk1hNVlKbHZCRVAvaHJienZZRUZCZ2NiUGVYbDV3Y2ZIUitWYXhhbTdrWkdST3RkVE5TQjgrUENoUnM4WkdSbGgwcVJKMVdZelJrUkU2RnhMVTJSdGJWM3RnSkp2di8wV3k1WXR3OENCQS9IZGQ5OGhLU21wa2FwcmZoSVRFNUdZbU5qWVpSQVJFUkhWeTY1ZHUvUnlpQ0VSRWJVK0RBZ0JHQnNWSXlQeEh0cjM3S204SmhBSjBhWnpKOXkra2c3SE1mOEwrQVFRWU1Ra045eUx6a2RxZlBsTU96OVBjM2o0V0ZYcjkvYVZQTFRwM0FtQ0tudWxaU1Ftd2xoUSszTFBxdHEyYmF0OHJWQW85RDRqek5qWVdHV1BQbTMyUmF0OGNBcFFIZzcrNXovL3daVXJWK3BWVStXQXNLaW9DTG01dVdyYkN3UUMrUGo0WU1LRUNmRHc4RkM1bDV1Ymk3LysrcXRlOVRRMWZuNStLdnYwQVVCcWFpcjI3ZHVIMTE5L0hWOTg4UVhXcjErUFc3ZHVOVXA5WXJFWWxwYVdXdThkV1dIZ3dJRVFDb1c0Y09HQ25pc2pJaUpxWExHeHNWeUdTUWFqYmt1WmhyQm8wYUpHSForSWlIVEhnQkNBbVVrcEh0MU5nRUl1VnduenVqNDVHR2QrM2dIdkFiYXdjMVk5c01URHg2ckdVTERDNDBmRnVITXREOE9udnF4eVhTR1g0MUZDSXB5dE5kOFR6OTdlWHZrNkp5ZEg3MzhyMktGREI1VURIMUpTVW5UcXA2eXNESnMyYmRMTGJMM0t5NFBUMHRLVXIwVWlFVXhNVEdCdWJnNEhCd2U0dUxqQTA5TVRQWHIwZ0pPVFU3Vis1SEk1dG16WjB1TDJlUnN3WUFBQTRONjlleXFCNlBIanh6RnExQ2c0T2pwaTFxeFptRHQzTHVSeXVmSytuWjBkWEYxZE5Rb09yYTJ0a1plWHAxTjlwcWFtV0xseUpVSkNRbkQ4K0hHdGxnUmJXbHJpelRmZmhKV1ZGYnAwNllLZE8zZFcyME5TSHljWXF6TnMyREFrSlNWeFZpRVJFUmtFbDJGU1F4QUlCQWIvLzB5VjkyRTJOVFd0dHNLRmlJaWFEd2FFQUV5TjVSQUFlQmlmQURldnJzcnJsZzRPNkRLd1A0N3RqTVNZZDl2QzNFcXpyNnN3WDRianY2U2h5OEQrc0tnVWRBSEF3enNKRUFnVU1EV1cxL0owZFZhVjlqRFVadm12cGpwMzdxenlQaUVoUWFkK01qTXo5VFpqcmZLTXhvNGRPK3AwK205cGFTbSsvLzU3M0x4NVUrYzZtdUllaERZMk51aldyUnVLaTR0eDdOZ3h2UGZlZThwN2Nya2NmLzc1Sjk1NDR3MVlXMXZEenM1T1pSYWZ2NzgveG84Zmo4dVhMMlBYcmwwcWg1cFVOVzdjT01USHgrUHMyYk5hMTFoYVdncFRVMU5NbVRKRjdZbkdkWjFpM0tOSER6ZzRPT2k4aDZTdS9QejhNSDM2ZEZ5N2RnMzc5KzluVUVoRVJFVE56anZ2dklQaHc0Y2JkSXlZbUJpc1dMRUNRUFZ0a1lpSXFIbGhRUGovYk1TRnVIWDZGTnk2ZUFLVmxtNTJIVFFZUmZsNU9MUWxIays5NWd6bjltWnErMGxQS3NKZkllbHc3dWlKcm9NR3E5eFR5T1c0ZGZvVWJNMjBtd0ZZK1ZSaGJaYi9hcXAvLy80cTcrL2V2YXRUUDg3T3psaTBhQkgrL2U5LzEvdkFCa3ZMNmdlK2FDTTVPUmxidG15cDl5Yk5odjViVjEwTUh6NGNBb0VBcDArZnJ2SDN3OW16Wi9IeXl5K2pvS0NnV2dEbzcrOFBvUHpYdkh2Mzd2anFxNjlxUGJGNDM3NTlXTFZxRmVSeXVkWkxmVXRLL25mQXo5U3BVMnRzbys0VTQrM2J0ME1rRXVHTEw3Nm9jZmFub1g5ZEtrN0FmdUtKSitEbTVvWXZ2L3l5M3IrbmhVS2h5bXhPSWlKcVBUcDA2TUNsbDlUZ1hGMWRHN3NFSWlKcVJoZ1EvajhyY3hueWN3cHhOL0lxT3ZYelZiblhlOVJ6U1B6bkgveTU0eXphZWxxZ2ExOUx1SFV5aDFCVUhpVEtaV1ZJdlZ1STIvOFVJRFZCZ203K1E5SFIxN2ZhR0lsWHIwRmVVZ2hMMjFLdGFwUEw1Y3E5L3NSaXNZNmZzR1pPVGs3bzBxV0w4bjF1Ymk2U2s1TjE3cy9kM1IyZmYvNDVWcTVjaWV6c2JKMzcwZlZ6Wm1SazRQRGh3emh6NW94ZXc1Z2hRNFpnOE9EQmRUYzBNS0ZRaUtlZWVncFNxUlNob2FIbzFLbFR0VFpGUlVWWXUzWXRTa3BLVkdaQWR1M2FGVzNhdEFFQXhNZkhZOE9HRFdxWEVPZm41K1BYWDMvRmUrKzloNUtTRXEyV2p1dnJ1Njl0YVhqVi9SZjF6YzdPRGtCNTBMbGt5Wko2aDRNdUxpNVlzR0FCdG0vZjNtajdRaElSVWVNeE56Zm4wa3NpSWlKcTBoZ1FLaWxnYnk1QnpKbXpzSFZ4Z2IxN081VzdIWDE5NGVybGhic1JWM0R4U0J3S2NoN0NSRnorOVpWSVpiQ3d0VUliejY0WU1iMGZ4RFhNZm51Y2xJeVlNMmZoYkMwQm9OMnkxZno4ZkdWZ1VmRlBmWG42NmFkVlptTmR1SEJCWlMrUnVxU2xwY0hNekF3Mk5qYkthMjV1YnNxUU1DTWpRNmU2dEEyQVpESVp0bXpaZ3ZEd2NJTXNDejUvL2p5MmJ0MWE3MzUwV1NwZG1aK2ZIK3pzN1BEYmI3OGhOemRYNWRkT0lCQW9QM3ROeThRcmxwakk1WEw4OU5OUEd1MHZlT3JVS1R6OTlOT1lPWE1tMXE1ZGkram9hSTNxVkNnVVVDZ1VCcG5wWitqWmcyWm1ac29sN3RIUjBUcnZ3MWpCeGNVRml4WXRncjI5UGViUG40LzE2OWRyL0QwU0VSRVJFUkVSTlFRR2hKV0lUY3BnYjFtRWlBTUhNT1QxeWRYMkR4UmJXc0o3eEhCNGp4aU9rc0lpU1A5L2VhZlkwaEltNXJVdlBTN0l5a0w0Z1FPd3Q1UkNiS3A1K0ZiaDRjT0h5bURReHNZRzdkcTF3NE1IRDdUdXB5b0hCd2M4ODh3ekt0Zk9uVHVuVlI5WldWbllzV01IRmkxYXBCSVNPanM3NDRzdnZzRHExYXZyTlNNUkFQTHk4bEJjWEZ6aklTUVZSQ0lScGs2ZENyRllqRE5uempUSnZRUDFZZFNvVVhqOCtER09IajJxMVhNT0RnNFlOR2dRQUNBc0xFempYeE9GUW9HUWtCRE1uejhmOCtiTncxZGZmYVh4c3UyeXNqS1Z3Mi8wcFhKNFhEa1UxUmMzTnpmbDY2aW9LSTJlK2U2NzcrcHNVMVpXQnBGSWhIbno1bUhEaGcyY1NVaEVSRVJFUkVSTkJnUENLaXpOU2lFcks4Q1o0R0QwZStrbE9OZXkyYTZKdVpuYVVMQkMrdDI3dUhJb0ZOWm1VbGlhbGRUWnZpWnhjWEh3OXZaV3ZoOHlaQWoyN05talUxK1ZqUjgvWG1WL3c5dTNiK3NVUEthbXB1S3JyNzdDb2tXTFZHWTQydHJhSWpBd0VPdldyY09kTzNkMHJqTTVPUmtyVjY1RWh3NGRNSFRvVUF3ZVBCZ1dGaGJWMmxsYVdtTGF0R253OS9mSDVzMmJkWjY5V0ZsVDJvT3dXN2R1OFBUMHhQcjE2NVY3L0dsYTMvUFBQdytoVUlqSGp4L2p3SUVEV28xNzdkbzEzTDU5RzE1ZVhwZy9mejYrK09JTDVPVGsxUG1jb1VMYWl1WDJRUGxwZVZLcFZLLzl0MnYzdjluRHQyL2YxdWlaMmJObjEzc1pNaEVSRVJFUkVWRmpNZXhHWHMyVXJVVXg3TTBMRWJIL0FHNmRPbzFTSFFLSVVxa1UwU2RQSTJML1FkaGJTR0Jqcm51SWNlWEtGWlgzbzBhTmdvdUxpODc5QVlDdnIyKzFQZlhxRXpxbXBhVmgrZkxsZVB6NHNjcDFDd3NMQkFRRW9FK2ZQanIzWGVIKy9mc0lEZzdHbkRsejhQUFBQNnVjemx0WjE2NWRzWHo1Y2p6NTVKUDFIck1wQllRVEowN0VwVXVYY1BYcVZlVzFxa3VNYTJKbFpZWGh3NGREb1ZEZ2h4OSswQ2xRQ3cwTkJWQyt4SDNPbkRrYUxRRTMxSGRYZVZhaXZ2ZmtCS0N5SnljMzl5WWlJaUlpSXFMV2dBRmhMU3pFcFdoalc0Q0gwWkU0dm5rejRpK0ZvekEzdDg3bkNuTnpFWDhwSE1jM2IwYmFyVWkwc1MrQWhWaFdyMXJ1Mzcrdk1nTlBKQkxod3c4LzFQbWtYM2QzZDh5WU1VUGxXbmg0T09MajQrdFY1Nk5IajdCOCtmSnFKK2VhbUpoZzNyeDV5ajN3NnF1MHRCUW5UcHpBZ2dVTEVCd2NYT05Kdm1abVpwZzVjeWFtVEpuU3BFSStYZlh2M3gvMjl2YlY5akRVSkNCODhjVVhZV0ppZ21QSGptbThaTGFxNjlldkl5VWxCVUI1QUR0NjlPZzZuekhVUVNJbUppWUFnSmlZR0pYVGt2VkJJQkNnVjY5ZUFNcFBnNTR3WVFLY25aMzFPZ1lSRVJFUkVSRlJVOE9BVUEwVDR6STRXK2ZEd1VLQys1RVhjSExyanpqNTQ0KzRlZnc0N2x6Nkc4azNvNUI4TXdwM0x2Mk5tOGVQNCtTUFArTGsxaDl4UC9JQ0hDMGxjTGJPaDRsSSt6MEhheElTRXFLeVpOUGQzUjBCQVFGYWh4ZWRPM2ZHd29VTFZXWmVTYVZTdlN4WkJvRDA5SFI4OWRWWDFXYjNHUmtaWWRxMGFaZzBhWkxlQWp1NVhJNWp4NDVod1lJRnRlNmQrT3l6ejJMdTNMa3FTNm0xMFJUQ1JhRlFpRmRmZlJXYk5tMnF0b3kxcm9Dd2JkdTJlT2FaWi9EZ3dRUHMzYnUzWG5XY1BIbFMrWHIwNk5GMWZqZjErZTdVUFN1WHkvSHR0OTlpeFlvVnRaNXlyS3N1WGJyQXpzNE9aV1ZsMkw5L1B3NGNPSUM1YytmQzNOeGNyK01RRVJFUkVSRVJOU1VNQ0RWZ2JpcUhzMVUrM0owbE1DOUxRL2FkZjVCeTdRTGl6aDVIM05ualNMbDJBZGwzL29GNVdScmNuU1Z3dHNxSG1ZbGNyelhFeHNiaStQSGpLdGM2ZE9pQTVjdVg0NFVYWHFnendEQXhNY0hZc1dNUkZCUUVLeXNybFh2YnQyK3ZkYm11TGpJek0vSFZWMThoTFMydDJyM25uMzhlQ3hZczBPdHB6QVVGQmRpNmRTdldyRmxUNDRtei9mcjF3OXk1YzNVNk1NTlFzK0MwSVJRS2NmandZY1RHeGxhN1YxZEErTVliYjZDNHVCZ2JOMjVFYVdscHZlb0lEdzlYbm5CdFoyY0hhMnZyV3R0cUV3NWFXRmlvN0N2bzV1WUdvVkFJdWJ6bW42SDgvSHhFUkVSbzNMODJSb3dZQVFDNGRPa1Nzckt5Y1Bic1dUeDY5QWlMRmkycTluTkRSRVJFUkVSRTFGTHdrQkl0R0FrQUM3RWNGcEFES0c3dzhYZnQyZ1ZYVjFmMDdObFRlVTBzRm1QaXhJbDQrZVdYY2ZQbVRjVEd4aUlqSXdNRkJRVXdNaktDdmIwOXZMeTgwTDkvL3hxWEpCOCtmQmdYTDE3VWU2MVpXVmxZdW5RcDVzK2ZqODZkTzZ2YzY5V3JGMWF0V29VVEowN2dyNy8rcXJZa1dWYzNidHhBWUdBZ1pzMmFoVzdkdXFuY2UrS0pKekJ0MmpSczNicFZMMk0xcEpLU2tscG5TS29MQ1B2Mzd3OGZIeCtzVzdjT3FhbXA5YTRqTnpjWHNiR3g4UGIyaGx3dVIxRlJVYTF0S3dkK2RlblJvd2NtVEpnQXNWZ01pVVNpREkrenM3UHJYYk0yN08zdE1YRGdRTWpsY2h3OGVGQjVmZHUyYlZpOGVERSsvL3h6ZlBQTk4zcjVMb21JaUlpSWlJaWFrc2FmSGtVYWs4dmwyTEJoQXk1ZnZsenRubGdzaHArZkg2Wk1tWUtQUC80WVFVRkJDQXdNeEFjZmZJQ1JJMGZXR0E2R2hZWFZlOW1wT3ZuNStWaXhZZ1grL3Z2dmF2Zk16TXd3WnN3WXJGdTNEazg5OVpUZXhzekp5Y0hLbFN0eCt2VHBhdmY4L2YzUnUzZHZyZnByQ2pNSTFhbGNYK1dBME03T0RtKy8vVGIyN3QyTDY5ZXY2MjI4czJmUEFnQWlJaUxVN3Y5WDE1THV5cldHaDRkai92ejUrT1dYWDJCalk2TmMvbDdUcjZFaHhnemhNQUFBSUFCSlJFRlV2ZmppaXhDSlJQanp6ejlWWnI4V0ZoWml6Wm8xTURNenc3Smx5NVFuUWhNUkVSRVJFUkcxRkp4QjJNeVVscFppNDhhTmVQcnBwL0g2NjY5ck5WT3JjaCs3ZCsrdXRtVFpFRXBLU3ZDZi8vd0g4Zkh4bURoeFlyVjZoVUloeG84Zmo3Lysra3R2WThybGNtemJ0ZzJabVprWU4yNmN5ajFYVjFldEFyT0tBRzdJa0NIVlRuMnVEMzBGVERVRmhBS0JBTysvL3o1T25UcUZJMGVPNkdXY0NoY3ZYb1M5dmIweUtLeE5SVUJZMit6UXFzR3JRcUhBaFFzWFVGaFlpSTgrK2dpblRwMVNucHlzTFYzMlBuUjNkOGVJRVNPUWxwYUcvZnYzVjd1Zm1abUo1Y3VYSXlBZ0FKTW1UY0l6enp5REN4Y3U2RlFmRVJFUkVSRVJVVlBEZ0xDWk9uSGlCSzVkdTRaLy9ldGZHRHAwcUVhSGNDZ1VDa1JHUm1MdjNyMTQrUENoem1OTHBWS1ZRMDQwRVJZV2hxaW9LTHp6emp2bzJyV3J5cjJDZ29KcTdUTXpNK0hvNktoOHJZdERodzZocUtnSWI3enhCZ1FDQWFSU0tTSWpJN1hxb3lMSU8zLyt2RjZXSjFlY1FxeXZtWW1WZzhiS1lXWnljakpDUWtLcXRUYzJOb1pBSUtnMiswL1RFN0VWQ29WR3daMUNvY0NlUFhzUUZoWldaOTJWM2JwMUM0R0JnVWhPVHRhb25xckVZckZ5aWJKTXB0bnA0U0tSQ08rOTl4NUtTa3F3Y2VQR1dtZEdQbnIwQ0VGQlFYanZ2ZmZRcDA4ZnZQVFNTOHA3RXlaTXdNT0hENUdSa1lHTWpBeGtabVpDS3BWQ0pwT3BIQzRFbEFlWUlwRUlwcWFtc0xDd2dLV2xKU3dzTEhENzltMFVGemY4MWdWRVJFUkVSRVJFREFpYnNjek1UUHozdi8vRnI3LytpcDQ5ZThMSHh3Y2VIaDZ3dHJaV0JqNFNpUVFQSGp6QTdkdTNFUjRlWHVQQklkcUtpb3BDdjM3OUFFRHRQblJWcGFTa1lObXlaZWpkdXpkR2pod0pMeTh2eUdReS9QZS8vNjNXTmpnNEdOT25UMGR1Ymk1Ky8vMTNuV3M5ZHV3WUVoSVMwTFZyVjF5OWVoWHA2ZWxhUFcrb0pjWW1KaVo2NmFkeWZSV2gyNlZMbDJyZHM5RFoyUmtMRnk1RVlXRWhVbE5Ua1o2ZWp2ejhmUGo1K1NuYnFGczZyS204dkR5MXN4Y3JacEpXbmUxWFhGeXNVVGpvNXVhRzhlUEhReXFWb3FTa0JDVWxKUkFJQlBEMjlvYXBxU21BbW9Qbm1reWFOQW50MnJYRGhnMGJrSlNVcExhdFJDTEIrdlhyMGJ0M2I3enl5aXZvMUtrVEFHRFlzR0cxUGlPVHlaVGZxYkd4Y2JVd1B6TXpFeGN1WEVCY1hKeEc5UklSRVJFUkVSSHBHd1BDRmtBaWtlRFNwVXU0ZE9sU2c0eTNlL2R1dUxxNndzYkdCaWRQbnRUNitldlhyOWU1ekRjeU1oSXpaODdVdFVRVkNRa0pTRWhJME9sWlErMDFaNGlBc09LMXVwbHpLU2twK1BEREQ5R3ZYeitNR1RNR3ZyNitLdmZ6OHZMMGRtaU1PaFVobWE0QmJHcHFLbjc2NlNkMDY5WU4vZnIxdzdCaHcxUityVkpTVWpRS0NFZU9IQWwvZjMrc1hic1cwZEhSR285ZjhYdTRRNGNPR0RCZ2dES2NyK256aUVTaVdyY0N1SGp4SW43NDRRZU5aenNTRVJFUkVSRVJHUUlEUXRKYWVubzZBZ0lDR3J1TUJpRVVDcEdabVludzhIQzk5Wm1Ta3FMMVV1ZmFWQTdGTk4yUFVpNlhJenc4SEpjdlg4Wnp6ejJIaVJNbkttZnk3ZG16cDlxU1dFT29QSVBReU1nSVpXVmxXdmVSbjUrUGlJZ0lSRVJFNE1DQkEvand3dy9ScmwwN0FOQm9HZlRBZ1FNeGF0UW9MRm15QkNrcEtWcVBEd0QzNzkvSC9mdjNBWlNIdm0zYnRrV2JObTNnNk9nSU96czdXRnRidzhyS0NoWVdGaENMeFJDTHhUQXhNWUd4c1RFa0VnbCsvUEZIaG9ORVJFUkVSRVRVNkJnUUVxbngyMisvSVN3c0RLV2xwWHJwN3ovLytRL0N3OFAxRnNLSlJDS1VsWlVoS2lwSzYvM3JGQW9Gamg0OUNqczdPd3dZTUFDLy9QS0xYb05RZFl5TmpTR1ZTaEVXRnFhWDd5SXRMUTFyMTY3Rm1qVnJFQm9hV3VjQklvNk9qdWpWcXhjV0wxNE1xVlJhNy9HQjhxWFppWW1KU0V4TTFFdC9SRVJFUkVSRVJBMUZvR2lJNlVJR01HWEtsTVl1Z2FqUnRXM2JGb1dGaGNqT3p0YTVEMHRMU3hRVkZVRXVsK3V4TXZYTXpNd2dFb21RbjUrdjEzNmRuWjIxM21leXBhczRHSWVJaUloSTMySmlZckJpeFFvQVFMZHUzUkFZR05qSUZSRVJVVzBFVlE4QnFJSXpDSW1hTVYyWHhsWW1rVWowVUlsMnREbmNSaHNNQjRtSWlJaUlpSWkwWjVnaldvbUlpSWlJaUlpSWlLaFpZRUJJUkVSRVJFUkVSRVRVaWpFZ0pDSWlJaUlpSWlJaWFzVVlFQklSRVJFUkVWR3JrWlNVaE1lUEg5ZDZQeWNuQjMvODhRZDBPYy96M3IxN0dyZk56OC9IbzBlUHRCNURtLzVsTXBsT3owb2tFang4K0ZEclo3Z25PRkh6eFVOS2lJaUlpSWlJcU5VNGNPQUFqaDgvanZIangyUGl4SWt3TlRWVnVYL2h3Z1Y4L2ZYWENBME54YXhacytEajQ2TlJ2ektaRExObno0YTd1enZHangrUGtTTkhxbTJmbloyTjZkT25vMWV2WG5qeHhSY3hkT2hRalQvRDJiTm44Zmp4WTR3ZVBScGlzYmpHTm5GeGNWaTNiaDFlZmZWVlBQLzg4ekF6TTlPNC83eThQTHo5OXRzWU5HZ1FuSnljTkhybTZ0V3JLQ29xd3JwMTYrRGk0cUx4V0VUVU5EQWdKQ0lpSWlJaW9sWmoxcXhaU0VsSndjNmRPM0hxMUNrc1hyd1lIVHQyVk40UEN3c0RBRHg2OUFpblQ1K0doNGNITEN3czZ1dzNLaW9LeGNYRmVQRGdRWTJoWFVwS0NseGNYQ0FTbGY4eDNNTENBZ3FGQWtsSlNlalVxUk95c3JKZ2Ftb0tTMHZMT3NjS0RRM0Z0V3ZYc0dQSERnUUVCS0IvLy83VjJsaFlXQ0FqSXdPYk4yL0dqUnMzRUJRVXBCeTdMc2JHeGlncks4UDU4K2MxYWwvWmhnMGJzSExsU3EyZjA1UmNMa2RPVGc1a01obk16YzFoWldWbHNMR0lXaE1HaEVSRVJFUkVSTlJxaUVRaUxGcTBDTk9tVFVOS1NncFdyVnFGelpzM0F3RHUzTG1EbUpnWWlNVmlmUDMxMTNCM2Q5ZTQzL0R3Y0FEQUs2KzhnaTVkdXVDOTk5N0RFMDg4QVFBb0t5dkRzV1BINE9MaWdzNmRPME1vRktLa3BBUUFVRnBhaXQyN2QrUHExYXV3dGJYRjZ0V3IxWWFFNmVucHVINzlPZ1FDQVJZdVhBZy9QNzhhMjVtWW1BQUFPblRvZ0NWTGxtajhPWUR5Z0xEQ24zLytDYUZRQ0tBOE5IM2pqVGNBQUVlT0hGR09BUURQUFBNTVJDS1IxbU5wNnZ6NTg5aXhZd2VTa3BJZ2w4dVYxKzNzN0RCczJEQk1tVElGMXRiV0JobWJxRFZnUUVoRVJFUkVSRVN0aXEydExTWk5tb1F0VzdiQTNOeGNlWDNuenAwQWdJOC8vbGdaRGhZV0Z1S25uMzdDVzIrOVZXdHdwMUFvY1BMa1NRREE2ZE9uRVJvYWl2ejhmQ1FtSnFxMHk4bkpnWW1KQ1k0ZlA2NE00UW9LQ25EKy9Ia1VGaFlpTHk4UDE2OWZ4K0RCZzJ1dC9mRGh3MUFvRlBqWHYvNVZhemdJUUJucVZmeXpvczR0VzdhZ1g3OSs2TmV2WDUzUGFrc2dFRlJic3EwdlNVbEpzTGEyeHFSSmsrRHE2Z3BqWTJNa0ppWWlORFFVQnc4ZVJHUmtKTDcvL251VjBKS0lOTWVBa0lpSWlJaUlpRnFzWDMvOXRjYkRNMHBMUzVXdk4yM2FCS2xVaW9zWEw4TFIwUkV4TVRHSWlZa0JBRVJHUnVMKy9mdUlpWW5CNnRXcmExeHUvTTgvLytEeDQ4ZHdjSENBbzZNakhCMGRBWlFIWmxPblRzVi8vL3RmM0xoeEEwNU9UaENMeFJnelpneEtTMHR4K1BCaFdGdGJ3OS9mSDRjUEgwWlpXUm1DZzRQUnZuMzdHbWN2RmhZV0lqUTBGSFoyZHBnMmJSb0FZTy9ldllpS2lxcjJHU3MrMzRNSEQvRCsrKzhEQUtSU0tWSlRVM0hreUJHc1diTUczYnAxcS9FN0V3Z0V5dGN6Wjg1VXZxNTg2TW1jT1hOcWZOWlFKazJhaE1tVEo2dGNHekZpQkFZTUdJQjU4K1loS1NrSjE2NWRxM0c1TlJIVmpRRWhFUkVSRVJFUnRWaTllL2ZHUng5OWhPTGk0aHJ2Mzd4NUV6ZHYzbFMrejh6TXhJRURCNnExaTR1THc2SkZpN0J5NWNwcUIzN3MyN2NQSXBFSXk1Y3ZSK2ZPblhIcDBpVzR1cnJDdzhNRFNVbEp1SEhqQm54OGZOQytmZnRxZmVmbTV1THc0Y01BeWtPOWhJUUVmUGpoaDFpeVpBbDY5dXlwMG5iUG5qMlFTQ1FJQ2dxQ3BhVWxZbUppOE9PUFB5cnZ1N3U3dzlyYUdrS2hVUGw1all5TWxETWZMUzB0bGVGbFNFZ0lGaXhZb0RLRHNpWVdGaGJLd0xCaVdYVFY2eFYwT2ZsWlUxWEhxdENsU3hlRGpVblVtakFnSkNJaUlpSWlvaGFyUzVjdStQNzc3MkZtWmdaYlc5dHFCM1ZjdUhBQlgzNzVKUndjSExCbnp4NnQrNCtMaTBOa1pDVE16YzJ4YnQwNktCUUtKQ1Frd003T0RsOS8vYlV5L0pzNGNTTDY5dTJMc1dQSHdzWEZCYVdscFJnM2JodzZkZXFFMWF0WFk5eTRjZWpZc1NPMmJ0MWE0emdYTDE1RVNFZ0loZzhmanFGRGgwSW1rK0hycjc4R0FIaDRlR0RLbENrcUp5RW5KeWZqblhmZWdadWJHOWF0VzZmVlp5b3JLMU8rWHJObVRZMTdFSzVjdWJMYUhvU1Y5d1pzS0dmT25BRUF1TGk0b0hmdjNnMCtQbEZMd1lDUWlJaUlpSWlJV2pSMWg0MVVMSnV0YXlaZGJUWnYzZ3hiVzF1NHVibmgxcTFiRUFxRjhQYjJCbEFlcnNYRnhVRWtFaUU4UEJ6TGx5K0hWQ3BGcDA2ZGxDSGNnd2NQc0dEQkFnQ3F5NTRyMjdsekozNysrV2NBd0wxNzl6Qno1a3dVRkJRZ05UVVZuVHQzeHRxMWF6VSsvZGplM2w3dEhvY0FWSUsrZWZQbUtWOVhybS8rL1BuVm5sTW9GRkFvRkxYTzl0T0hodzhmUWlhVElUYzNGMy8vL1RkKysrMDNkT3JVQ1VGQlFRYmIvNUNvTldCQVNFUkVSRVJFUksxV3hWSmNkU2ZnM3JsekIxdTNic1dpUll0Z1oyZW52SjZjbkl6Q3drSjg4ODAzc0xPenc0c3Z2Z2dMQ3d0OC9mWFhLQzR1Um1CZ29MTC9pcG1FQUpDV2xvYTJiZHNDS0Y4Q1hMR3ZZWDUrZm8zamp4Z3hBanQzN29SY0xrZFJVUkVrRWdreU16UFJ1WE5uckY2OUdrS2hFSUdCZ2NqTXpGUStVM1VQUXBsTWhxU2tKQmdiRzJQWnNtWHc5Zld0OWZOVzNtdFFXeVVsSlRBeE1URllTUGplZSs5QktwVXEzL3Y0K0NBd01CQk9UazRHR1krb3RXQkFTRVJFUkVSRVJDM1N0OTkraTV5Y0hMVnRVbE5UbGY5Y3VuUnBqVzBpSWlJZ2xVcXhZTUVDckYyN1Zoa1N5dVZ5OU9yVkN3Y1BIbFRPdXBOS3BmamlpeStRa3BLQ3NXUEh3c3JLQ2dFQkFRZ09Ec2JldlhzaEVva3dhdFFvbEphVzRzNmRPekExTlVYbnpwM3g0TUVEQ0lWQ0pDY25WNXZ4MkxadFc3ejk5dHZvMHFVTGlvdUxzWFRwVW5UcjFnMHJWcXlBbFpVVkFPRHR0OS9Ha2lWTFlHMXREVk5UVXdnRUFwVXdFd0JzYkd3QUFQdjM3MGZIamgxaGIyOWY0K2N0TFMxRm16WnRNR3pZTUV5Yk5rMFo5bFZlWXJ4dTNUcVZKY1p2di8wMlhuamhCYXhidHc1R1JrYjQ5Tk5QWVdSa1ZPdjNyWTZibTF1dDl3SUNBbEJTVW9MczdHemN1SEVERnk5ZXhOU3BVekYxNmxSTW1EQ2h6cjZKcUdZQ2hTRjNFVFdnS1ZPbU5IWUpSRVJOWG5Cd2NHT1hRRVJFUkMxVVRFd01WcXhZQVFEbzFxMGJBZ01ERzdtaTZtN2N1SUZQUC8wVVFxRVFscGFXTlFaV3VibTVLQzB0aFZBb2hGd3VoNE9EZzlyWmJ4MDZkTURpeFl0aFptWUdoVUtCSlV1VzRNS0ZDN1cydDdLeXd2NzkrN0YwNlZLY08zY09Bb0ZBN1dFZTl2YjJXTHQyYlkzTG9rK2RPb1hWcTFlalk4ZU9tRFp0R2pJek01R2NuSXlrcENTNHU3dmp5SkVqNk4rL1AyeHRiV3ZzT3lvcUNtNXVidmprazArcUxjYzljK1lNZHUzYUJRQzFMaE91bUlVSUFKMDZkYXAyUHo4L0h4a1pHUUNBWWNPR1llSENoY3I5Q3lzODg4d3p0WDcyQ3NlUEg2K3pUWVdZbUJoOCt1bW5rRXFsbUR0M0xzYU1HYVB4czBTdGlhQ09hYjJjUVVoRVJFUkVSRVF0VXE5ZXZiQm56eDdZMk5qVUdIZ1ZGaGJpOWRkZlIybHBLZDUvLzMxczJyUUo3Nzc3THA1NjZpbU4raGNJQlBqc3M4L3c0TUVET0RnNFlNS0VDYkMydHNadnYvMEdBRGh3NEFCKy9QRkhGQllXSWpFeEVVRDVpY2MyTmpiSXpjMVZIbEt5WmNzV0FPWExrSHYwNkZFdEhNek96c2FTSlVzUUhSME5vSHpKYzBCQUFCd2RIZEduVHg4TUdUSUUzdDdlQ0FrSndhbFRwOVRXZk9mT0hUZzRPT0NERHo1UXVUNTA2RkNjUFhzV1VWRlJjSEp5cWhZZ3hzWEZLWmYyaWtRaXBLU2t3TXZMUzZXTnBhVWxYRjFkbFRYLy92dnZHRHQyckVxYm9LQWc5VitxbHJwMzc0NlhYbm9KZS9mdXhhKy8vc3FBa0VoSERBaUppSWlJaUlpb3hhcHROaDBBYk51MkRSS0pCSjZlbm5qNTVaZHg3dHc1Yk5xMENkN2Uzc3FncXk1bVptYm8wcVVMaW9xS3F0M3o5ZlhGcGsyYmNQandZVHg0OEFBQThQbm5ud1A0MzBFZ0tTa3BtRE5uRHVSeU9lN2N1UU5uWjJkczNMaFJaZm12blowZDNOM2RFUjBkRFFjSEJ6ejMzSFB3OS9kWG1jVlhNU3ZSMGRFUnUzZnZybFpMeGFuRzdkdTN4NHdaTTZyZEZ3Z0V0WVozeDQ0ZHc0MGJONVR2ZS9mdWpjVEVSUFR2MzEvclpiMlZUMXJXbDNidDJnRUEwdFBUOWQ0M1VXdFJmWDQxRVJFUkVSRVJVUXQzL1BoeC9QNzc3ekEyTnNhOGVmTWdFQWd3YmRvMDVPZm5JeUFnUUxsVVZsZUZoWVV3TXpORHAwNmRzSDM3ZGdEbDRkM2R1M2RSVUZCUWJabXhVQ2hFdDI3ZFlHOXZyMXpxVzluczJiTXhlL1pzQkFjSFkrclVxY3B3OE1HREIvampqejl3OE9CQmplb1NpVVJhSFNEeXh4OS9ZTjI2ZFFDQWlSTW5BaWcvaUdUdTNMbjQ4Y2Nmc1hidFdwVkRReHBEeGJKbloyZm5ScTJEcURuakRFSWlJaUlpSWlKcVZjNmZQNC8xNjlmRHlNZ0lDeFlzVUM2VjlmSHh3Ymh4NDdCdjN6N01temNQUVVGQjZOYXRtMVo5eStWeTdOcTFDL3YyN2NPSUVTUHd3Z3N2WU9QR2pUQXlNc0tHRFJ2ZzR1SUNnVUNnWEdMczZ1cUtqUnMzMXRtdnFha3BCZzBhaEt0WHJ5SWhJUUd4c2JHSWpvNUdibTR1Ykd4c01HYk1HTDJlSEN5VHlmREREejlnLy83OUVJbEVtRDkvUG5yMjdJazllL1lnTHk4UGd3Y1B4dFNwVS9Ienp6OGpNaklTMDZaTnc0Z1JJMnJjNTFFZkNnc0xZVzV1WHUxNmJHd3NRa05EQVFDalI0ODJ5TmhFclFFRFFpSWlJaUlpSW1vVlpESVpnb09Ec1h2M2JvakZZaXhjdUJCUFB2bWtTcHQzMzMwWEdSa1pPSDM2Tk9iT25ZdFJvMFpod29RSnltV3N0WG44K0RFQW9LQ2dBTnUzYjhmWXNXUHh5aXV2WU9IQ2hRQ0Fzckl5ZlBQTk41Z3laUXE4dmIyVnp4VVhGOWRaOTk2OWU3Rno1MDZWbVhwQ29SQURCZ3pBcUZHak1HREFBQWlGUXV6Y3VSTUZCUVhZdEdsVHRUNGtFa21kNDFTNGUvY3UxcXhaZy9qNGVMUnYzeDZmZmZZWnVuYnRpcFNVRkFCQVhsNGVBT0NOTjk2QXNiRXh0bTNiaHBVclYyTDc5dTBZTldvVS9QMzk0ZUhob2ZGNG12ajExMTl4OU9oUitQajRvRjI3ZGpBMk5rWkNRZ0l1WGJvRXVWeU9FU05HNExYWFh0UHJtRVN0Q1FOQ0lpSWlJaUlpYXRFVUNnWE9ueitQYmR1MklTVWxCYjE2OWNMSEgzK010bTNiVm1zckVBaXdhTkVpdUxpNElDUWtCSC8rK1NmQ3dzTFFvMGNQREJreUJQMzc5Njh4TEt3NGhFUWdFR0RHakJsd2RYWEY3Tm16VVZCUWdKa3paeUlxS2dwbno1N0ZsU3RYWUdOam8xd09tNStmaisrLy94NXl1UnpGeGNVb0tDaEFVVkVSL3YzdmZ5djdIamx5Skg3KytXY0FnSU9EQThhTUdZUG5ubnRPWlovQ3NySXlBRUJSVVJFT0hEaFE2M2RSc2ZkaFRmTHk4aEFjSEl6UTBGQ0l4V0pNbXpZTnI3NzZLb3lOalZXZXJRZ0lBV0RDaEFubzJMRWoxcTFiaDBlUEhtSEhqaDNZc1dNSDdPM3RNV1BHREl3WU1hTFc4YlRScFVzWHRHdlhEdEhSMGJoMDZSSVVDZ1hzN093d2FOQWdaVWhLUkxwalFFaEVSRVJFUkVRdFVsRlJFVTZlUElrREJ3N2cvdjM3Nk42OU8yYk1tSUdCQXdlcWZVNGdFR0Q2OU9ubzA2Y1BObXpZZ0VlUEh1SG16WnVJaW9yQzdkdTNsYk1DS3hzeVpBais5YTkvQVFDdVhidUc3Ny8vSGs4ODhRUm16Wm9GRHc4UGpCMDdGcGN2WDBab2FDaXVYYnVHTzNmdUFDaWYyYmQvLzM1bFB6WTJOcGc4ZWJKSzMwNU9UcGc4ZVRKc2JXMHhldlJvaUVUVi95aGZNYnV3cmtOS0Nnb0thdnpNUjQ0Y3dkYXRXeUVXaS9IbW0yL2lwWmRlZ29XRmhVb2JtVXdHb0R3b3JMemt0My8vL3RpMmJSdTJiOStPSTBlT3dOcmFHcU5IajBhSERoMXEvb0oxOE9TVFQxYWI3VWxFK3NPQWtJaUlpSWlJaUZxa0ZTdFc0TzdkdXhneVpBZ0NBZ0xnNmVtcDFmTyt2cjc0NmFlZmNPREFBZno5OTkrWVAzKysycVhHYytmT3hmdnZ2dzgzTnplc1g3OGVQWHYyVkxuZnYzOS85Ty9mSHdxRkFvOGVQVUpHUmdaeWNuSWdrVWdnbFVwUlVsS0NYcjE2b1h2Mzd0WDZmdU9OTjlUV1dsSlNnaDQ5ZWxRTEZ5dUl4V0pNbVRJRm8wYU5xdkcrcmEwdFB2bmtFd3djT0xER0FCSUFTa3RMQVFBZE8zWlV6bGlzWUdscGlUbHo1dURWVjErRmtaRVIyclJwbzdaZUltcGFCSXFxUnljMUUxT21UR25zRW9pSW1yemc0T0RHTG9HSWlJaGFxSmlZR0t4WXNRSUEwSzFiTndRR0JqWnlSZFZKSkJKWVdsbzI2SmlscGFYS0pia3RUVVpHQnRMVDArSGo0OVBZcFJDUmxnUjFuR0xFR1lSRVJFUkVSRVRVSWpWME9BaWd4WWFEUVBsU1p5Y25wOFl1ZzRnTXdERG5qeE1SRVJFUkVSRVJFVkd6d0lDUWlJaUlpSWlJaUlpb0ZXdTJBYUdwcVdsamwwQkUxS1NKeGVMR0xvR0lpSWhhaVdhNnRUMFJFZjIvWmhzUU9qczdOM1lKUkVSTkd2ODlTVVJFUklaa1pXV2xmSjJabWRtSWxSQVJVWDAxMjREUTE5ZTNzVXNnSW1yUyt2YnQyOWdsRUJFUlVRdm03T3dNRXhNVEFFQldWaGF5czdNYnVTSWlJdEpWc3cwSW4zLytlVGc0T0RSMkdVUkVUWktqb3lOZWVPR0Z4aTZEaUlpSVdqQVRFeFA0K2ZrcDMrL2F0YXNScXlFaW92cG90Z0dobVprWjNuMzMzY1l1ZzRpb1NabytmVHIzSUNRaUlpS0RlL25sbHlFVUNnRUFmLy85Tjc3Nzdqdk9KQ1FpYW9ZRWltYSttMngwZERSKytPRUhaR1ZsTlhZcFJFU056c0hCQWUrKyt5NThmSHdhdXhRaUlpSnFKYzZkTzRldFc3ZXFYTE8zdDRlVGt4TUVBa0VqVlVXa3ZjREF3TVl1Z2NoZ0JIWDhDN25aQjRRQVVGUlVoS05IanlJeU1oTHA2ZW1RU3FXTlhSSVJVWU1SaThWd2RuWkczNzU5OGZ6eno4UE16S3l4U3lJaUlxSlc1dHk1YzlpMmJSdmtjbmxqbDBLa3MrRGc0TVl1Z2NoZ1drVkFTTlJVeUdReXZQMzIyeHEzLy83NzcyRnBhYWxSMjB1WExtSFRwazFxMndpRlFpeFlzQUE5ZXZUUXVBWWlJaUlpSW4xNDlPZ1JEaHc0Z0lpSUNKU1VsRFIyT1VSYVkwQklMUmtEUXFJR05tUEdEQlFVRkdqVWR1SENoZkQyOXRhNDcrRGdZQnc3ZGt4dEc3RllqS0NnSUxSdjMxN2pmb21JaUlpSTlLV2twQVFaR1JuSXk4dHI3RktJdE5LOWUvZkdMb0hJWU9vS0NFVU5WUWhSYTJGalk2TnhRSGp2M2oydEFzSkpreVloTVRFUmQrN2NxYldOVkNyRjJyVnI4ZVdYWDhMZTNsN2p2b21JaUlpSTlNSEV4QVJ0MjdaRjI3WnRHN3NVSWlMU1VMTTl4WmlvcWJLMXRkVzRiVkpTa2xaOWkwUWl6Smt6QnpZMk5tcmJaV2RuWSszYXRTZ3NMTlNxZnlJaUlpSWlJaUpxZlJnUUV1bFpYZUZkWmZmdTNkTzZmenM3Tzh5ZE94Y2lrZm9Kd01uSnlmajIyMjhoazhtMEhvT0lpSWlJaUlpSVdnOEdoRVI2cGsxQStQRGhRNTAyY083YXRTdmVmLy85T3R0RlIwZGoyN1p0NEZhalJFUkVSRVJFUkZRYkJvUkVlcWJORXVPeXNqSWtKeWZyTk03QWdRTXhjZUxFT3R1ZFAzOGVlL2JzWVVoSVJFUkVSRVJFUkRWaVFFaWtaOXJNSUFSMFcyWmM0Zm5ubjhmVFR6OWRaN3VqUjQvaXQ5OSswM2tjSWlJaUlpSWlJbXE1R0JBUzZabTJBV0ZDUW9MT1l3a0VBcnp4eGh2bzA2ZFBuVzBQSFRxRWd3Y1A2andXRVJFUkVSRVJFYlZNREFpSjlNemUzbDZyOXZVSkNBRkFLQlJpMXF4WjZOaXhZNTF0Zi92dE40U0dodFpyUENJaUlpSWlJaUpxV1JnUUV1bVpuWjJkVnUxVFUxTlJXRmhZcnpGTlRVMHhmLzU4T0RvNjF0azJKQ1FFZi96eFI3M0dJeUlpSWlJaUlxS1dnd0Voa1o2Wm1abEJMQlpyOVV4aVltSzl4N1d4c2NHbm4zNnEwUkxuWGJ0MjRmang0L1VlazRpSWlJaUlpSWlhUHdhRVJIb21FQWkwbmtVWUh4K3ZsN0ZkWFYyeGNPRkNXRmxaMWRsMng0NGRPSG55cEY3R0pTSWlJaUlpSXFMbWl3RWhrUUUwOUQ2RWxiVnQyeFlMRnk2RXBhVmxuVzIzYjkrT0kwZU82RzFzSWlJaUlpSWlJbXArR0JBU0dZQzJNd2dURWhLZ1VDajBOcjY3dXpzKysrd3ptSnViMTlsMno1NDkyTDE3dDE3SEp5SWlJaUlpSXFMbWd3RWhrUUZvTzRNd0x5OFBXVmxaZXEzQnc4TURuMzMyR2N6TXpPcHNlL1RvVWZ6d3d3K1F5K1Y2cllHSWlJaUlpSWlJbWo0R2hFUUdvRzFBQ09oM21YR0ZUcDA2NGROUFA5WG8wSlJ6NTg3aG0yKytRVWxKaWQ3cklDSWlJaUlpSXFLbWl3RWhrUUZvdThRWU1FeEFDQUNlbnA1WXNHQUJURXhNNm14NzllcFZyRnExQ2dVRkJRYXBoWWlJaUlpSWlJaWFIZ2FFUkFiUVZHWVFWdkR5OHNLbm4zNnEwWjZFY1hGeFdMNThPYkt6c3cxV0R4RVJFUkVSRVJFMUhRd0lpUXhBbHhtRWlZbUpCdDBEME12TEM1OS8vamxzYkd6cWJKdWNuSXlsUzVjaU5UWFZZUFVRRVJFUkVSRVJVZFBBZ0pESUFLeXRyU0VVQ3JWNnByUzBGUGZ2M3pkUVJlWGMzZDJ4ZVBGaXVMaTQxTmsyTXpNVFgzNzVKYTVkdTJiUW1vaUlpSWlJaUlpb2NURWdKRElBZ1VDZzB5ekMyN2R2RzZBYVZVNU9UZ2dLQ2tLSERoM3FiRnRVVklUMTY5Y2pORFFVQ29YQzRMVVJFUkVSRVJFUlVjTmpRRWhrSUxyc1F4Z2JHMnVBU3FxenNiRkJZR0FndkwyOTYyeXJVQ2dRRWhLQzc3Ly9uaWNjRXhFUkVSRVJFYlZBREFpSkRFU1hnREF1THE3Qlp1cVptWmxod1lJRjhQUHowNmo5cFV1WHNHelpNbVJsWlJtNE1pSWlJaUlpSWlKcVNBd0lpUXhFbHlYR0VvbWtRUThHTVRZMnh1elpzekZ5NUVpTjJ0KzdkdzlmZlBFRjR1TGlERndaRVJFUkVSRVJFVFVVQm9SRUJxTExERUtnWWZZaHJNekl5QWh2dmZVV0prNmNDSUZBVUdmN3ZMdzhyRml4QXFkT25XcUE2b2lJaUlpSWlJakkwQmdRRWhsSWN3a0lnZkpEVlY1NDRRWE1uejhmWm1abWRiYVh5K1g0NmFlZnNHM2JOdTVMU0VSRVJFUkVSTlRNTVNBa01oQUhCd2Vkbm91TmpXMjBFNE43OSs2Tkw3LzhFbTNhdE5Hby9lblRweEVVRklTa3BDUURWMFpFUkVSRVJFUkVoc0tBa01oQUhCMGRkWHJ1OGVQSGpYb1FpSnViRzVZc1dZSmV2WHBwMUQ0MU5SV0xGeS9Hc1dQSEdpM1lKQ0lpSWlJaUlpTGRNU0FrTWhCcmEydUlSQ0tkbm8yTmpkVnpOZG94TnpmSC9Qbno4Y0lMTDJqVVhpYVRJVGc0R0JzMmJFQitmcjZCcXlNaUlpSWlJaUlpZldKQVNHUWdBb0ZBNTFtRWpiRVBZVlZHUmthWU9IRWlac3lZb1hIUWVmWHFWU3hhdEFpM2J0MHljSFZFUkVSRVJFUkVwQzhNQ0lrTVNOMCtoQ1ltSnJYZWErd1poSlVOSGp3WVFVRkJzTE96MDZoOVRrNE9WcTVjaVpDUUVNamxjZ05YUjBSRVJFUkVSRVQxeFlDUXlJRFV6U0FVQ0FTMTNrdExTME51YnE0aFN0SkpwMDZkc0h6NWNqenh4Qk1hdFZjb0ZBZ05EY1d5WmN1UW5wNXU0T3FJaUlpSWlJaUlxRDRZRUJJWmtMcUFzS1NrUk8yelRXR1pjV1ZXVmxiNCtPT1BNV1hLRkkyWEhDY2tKR0Rod29VNGV2UW9aeE1TRVJFUkVSRVJOVkVNQ0lrTVNGMUFXTmVKdjAxeEh6K0JRSUJubjMwV1M1WXNnWnVibTBiUGxKU1VZUGZ1M1ZpeVpBbVNrNU1OWENFUkVSRVJFUkVSYVlzQklaRUIxWFZJaWJwOS9hS2lvdlJkanQ2MGI5OGVTNWN1eFlnUkl6UitKakV4RVVGQlFkaTNieDlLUzBzTldCMFJFUkVSRVJFUmFZTUJJWkhMb3N1RkFBQWdBRWxFUVZRQnFUdWtCQUJjWEZ4cXZmZm8wU05rWm1icXV5UzlNVFUxeFR2dnZJTTVjK2JBM054Y28yZmtjamwrLy8xM0xGcTBxRWtkeEVKRVJFUkVSRVRVbWpFZ0pESWdlM3Q3dFllUldGdGJxMzMrNXMyYitpNUo3L3IzNzQ4VksxYWdhOWV1R2orVGxwYUc1Y3VYWS92MjdTZ3NMRFJnZFVSRVJFUkVSRVJVRndhRVJBWWtGQXJWTGlNV2lVUnFBOFNtdk15NE1nY0hCeXhhdEFpdnZQSUtoRUtoeHMrZFBIa1NBUUVCaUl5TU5HQjFSRVJFUkVSRVJLUU9BMElpQTFPM0QyRnViaTQ4UER4cXZYL3IxcTA2RHpOcEtvUkNJY2FPSFl1bFM1ZWlZOGVPR2orWG5aMk5EUnMyNE91dnY4YWpSNDhNV0NFUkVSRVJFUkVSMVlRQklaR0JxUXNJczdLeTBLTkhqMXJ2U3lRUzNMdDN6d0JWR1U3Nzl1M3g1WmRmWXZMa3lUQXhNZEg0dVgvKytRZWZmZllaZHUvZXpXWEhSRVJFUkVSRVJBMklBU0dSZ2FrN3FDUXpNeE0rUGo1cW4yOHV5NHdyTXpJeXduUFBQWWQvLy92ZmRYNit5dVJ5T1k0ZVBZb0ZDeGJneElrVGtNdmxCcXlTaUlpSWlJaUlpQUFHaEVRR3AyNEdvVXdtUTVzMmJkVE90R3VPQVdFRloyZG5mUGJaWjNqdnZmZGdZV0doOFhQNStmbjQrZWVmRVJnWTJDd09haUVpSWlJaUlpSnF6aGdRRWhtWXVvQVFBSEp5Y3VEbDVWWHIvYmk0T0pTVWxPaTdyQVlqRUFqZzcrK1BWYXRXWWVEQWdWbzltNUtTZ3RXclYyUHQyclZJVFUwMVVJVkVSRVJFUkVSRXJSc0RRaUlEcXlzZ3pNek1WTHNQb1V3bXcrM2J0L1ZkVm9PenNiSEJyRm16OE5GSEg2azkyYmttMTY5Zng4S0ZDN0ZqeHc1SUpCSURWVWhFUkVSRVJFVFVPakVnSkRJd2RYc1FBa0I2ZWpwNjl1eXB0azF6WG1aY1ZkKytmYkZxMVNvOC8venpFQXFGR2o5WFZsYUc0OGVQWS83OCtUaDgrRENrVXFrQnF5UWlJaUlpSWlKcVBSZ1FFaG1ZcWFrcHJLMnRhNzJmbnA2T2R1M2F3Y2JHcHRZMkxXMGZQak16TTB5YU5BbXJWcTJDcjYrdlZzOFdGaFppNzk2OStPaWpqeEFhR3NxZ2tJaUlpSWlJaUtpZUdCQVNOUUJuWitkYTc2V25wME1nRUtnOTdUYzVPUm01dWJtR0tLMVJ1Ymk0WU42OGVWaTRjQ0hhdDIrdjFiTVNpUVFoSVNINDZLT1A4UHZ2djZPb3FNaEFWUklSRVJFUkVSRzFiQXdJaVJxQWk0dExyZmNlUFhvRUFHcjNJUVJhMWpManFyeTl2YkZzMlRKTW56NWQ3VXpLbWtna0V1emJ0dzhmZmZRUkRoMDZoTUxDUWdOVlNVUkVSRVJFUk5ReWlScTdBS0xXUU4wTXdzZVBIME1tazlVWkVGNjllaFdEQncvV2QybE5ocEdSRVlZTkc0WUJBd2JnOTk5L3h4OS8vQUdaVEtieDh3VUZCZmoxMTE5eDlPaFJqQjQ5R3FOR2pZSzV1YmtCS3lacW1oUUtCYUtqb3hFZUhvN2J0MjhqT3p1YlMvR3AxUk9MeGJDenM0T1hseGNHREJnQUh4OGZDQVNDeGk2TGlJaUlxTWtRS0JRS1JXTVhRZFRTWGJod0FaczNiNjcxL3BvMWE5Q21UUnNFQkFRZ0pTV2x4alptWm1iWXRHa1RSS0xXa2V0blptWml6NTQ5Q0E4UDErbDVjM056Qm9YVTZxU2xwZUhISDM5c0VTZWZFeG1TbDVjWHBrK2Zqalp0MmpSMktVUkVSRVFOUWxESDM0NXlpVEZSQTFBM2d4RDQzekxqSjU1NG90WTJSVVZGcmVvUC9ZNk9qcGc5ZXphQ2dvTGc2ZW1wOWZPRmhZWFl2MzgvUHZyb0kremR1eGRaV1ZrR3FKS282Ymg5K3pZV0wxN2NxdjQ5UWFRci9yd1FFUkVScWVJTVFxSUdrSnViaTltelo5ZDYvODAzMzhRenp6eUR1TGc0TEZ1MnJOWjJ6ejc3TEtaTW1XS0lFcHUwaWlXVCsvZnZ4NTA3ZDNUcXc4aklDUDM2OWNPb1VhUFFwVXNYTGkyakZpVXRMUTJMRnk5VzdzRXBFQWd3ZlBod0RCMDZGTzNhdFlOWUxHN2tDb2thbDFRcXhZTUhEM0QyN0ZtY1BuMGFGZi8zMTl6Y0hFdVdMT0ZNUWlJaUltcng2cHBCeUlDUXFBRW9GQXE4Kys2N0tDNHVydkgrNk5HajhmcnJyNk9zckF5elpzMkNSQ0twc1oyVGt4UFdyVnZYYXNNdGhVS0JXN2R1WWYvKy9ZaUxpOU81SHc4UEQ0d2FOUW9EQnc1c05VdTJxZVZTS0JSWXZueTVjaWFVblowZFpzeVlBVzl2NzBhdWpLaHB1blhyRmpadjNvenM3R3dBNWN1TkF3TURXKzEvVzRtSWlLaDE0Qkpqb2laQUlCQ29YV2FjbnA0T29IeVdtN3BseGhrWkdVaE5UZFY3ZmMyRlFDQ0FqNDhQUHYvOGN3UUVCS0JyMTY0NjlYUHYzajFzMmJJRjgrYk53Lzc5KzVHYm02dm5Tb2thVG5SMHRESWNGQWdFK09DRER4Z09FcW5oN2UyTkdUTm1LQVBCMjdkdkl6bzZ1cEdySWlJaUltcGNEQWlKR29pTGkwdXQ5eXIySUFTQVBuMzZxTzBuTWpKU2J6VTFWNVdEd29VTEY4TEx5MHVuZm5KemMzSGd3QUY4K09HSDJMeDVNeElURS9WY0taSGhWVDdJWi9qdzRlamV2WHNqVmtQVVBIaDdlMlA0OE9ISzk1Y3ZYMjY4WW9pSWlJaWFBSzZ0STJvZzZtWVFabVJrUUtGUVFDQVFvRmV2WGhDSlJKREpaRFcydlhyMUtzYU1HV09vTXBzVmdVQUFiMjl2ZE8vZUhURXhNVGh3NEFCaVkyTzE3a2N1bCtQQ2hRdTRjT0VDUEQwOU1XclVLUGo1K1VFb0ZCcWdhaUw5cW56SXd0Q2hReHV4RXFMbVplalFvVGgxNmhRQTZQVGZEaUlpSXFLV2hBRWhVUU5STjRPd3BLUUV1Ym01c0xXMWhWZ3NSdmZ1M1hIejVzMGEyOGJIeHlNL1B4OVdWbGFHS3JYWnFRZ0t2YjI5RVJNVGc0TUhEK0xXclZzNjlSVWZINC80K0hoWVdWbGgwS0JCOFBmM1I0Y09IZlJjTVpIK1ZPeWpCZ0R0MnJWcnhFcUltcGZLUHkrVmY0NklpSWlJV2lNR2hFUU5STjBNUXFCOEgwSmJXMXNBUU4rK2ZXc05DQlVLQmE1ZHV3Wi9mMys5MTlnU2RPL2VIZDI3ZDBkeWNqTEN3c0p3NGNLRldtZGpxcE9mbjQrd3NEQ0VoWVhCM2QwZC92NytHRFJvRUd4c2JBeFFOWkh1cEZLcDhqVlBLeWJTWE9XZmw4by9SMFJFUkVTdEVmY2dKR29nZFFXRWxmY2hWSGRRQ1ZDK3pKalVjM2QzeC9UcDAvSHR0OTlpM0xoeHl2QlZGOG5KeWRpMWF4Zm16cDJMOWV2WDQvTGx5enFGamtSRVJFUkVSRVJORVdjUUVqVVFCd2NIR0JrWm9heXNyTWI3R1JrWnl0ZU9qbzVvMzc0OWtwS1NhbXg3OCtaTnlHUXlpRVQ4RWE2TGxaVVZYbnJwSmJ6d3dndTRmUGt5amgwN2hvU0VCSjM2S2lzcnc5V3JWM0gxNmxWWVdGamd5U2VmeEpBaFE5Q3BVeWZVY1dJOEVSRVJFUkVSVVpQRmRJR29nUWlGUWpnNk9pSTlQYjNHKzVWbkVBTGx5NHhyQ3dpbFVpbGlZbUxRczJkUHZkZlpVb2xFSWd3YU5BaURCZzFDZkh3OHdzTENFQkVSQWJsY3JsTi9CUVVGT0hIaUJFNmNPQUUzTnpjTUdUSUVRNFlNZ1oyZG5aNHJKeUlpSWlJaUlqSXNCb1JFRGNqWjJibldnTERxOVQ1OSt1RGd3WU8xOW5YMTZsVUdoRHJ5OVBTRXA2Y25IajkrakJNblR1RFVxVk9RU0NRNjk1ZWFtb3FRa0JEczI3Y1AzYnQzaDYrdkwzeDlmZUhnNEtESHFvbUlpSWlJaUlnTWd3RWhVUU5TdHc5aDFZQ3dZOGVPc0xXMVJVNU9UbzN0SXlNak1XWEtGQzV0clFkN2UzdTg5dHByZVBubGwzSHg0a1djT1hNRzhmSHhPdmVuVUNodzY5WXQzTHAxQzhIQndlalVxUlA2OWV1SGZ2MzZ3ZFhWVlkrVkV4RVJFUkVSRWVrUEEwS2lCdVRpNGxMcnZieThQRWlsVXVXcGlnS0JBSDM2OU1HcFU2ZHFiSitWbFlXRWhBUjRlbm9hcE5iV3hNVEVCTU9IRDhmdzRjUHg4T0ZEbkR0M0R1ZlBuMGQyZG5hOStyMTc5eTd1M3IyTGtKQVF1TG01d2MvUEQ3Nit2dkR3OEdDd1MwUkVSRVJFUkUwR0EwS2lCcVRKU2NZZE9uUlF2bGNYRUFKQWVIZzRBMEk5YzNWMXhXdXZ2WVp4NDhZaE9qb2FaOCtleFpVclYrcDlhbkZxYWlvT0hUcUVRNGNPd2NIQlFUbXpzR3ZYcmpBeTRvSHlSRVJFUkVSRTFIZ1lFQkkxSUhVekNBSGc0Y09IS2dHaGo0OFB4R0l4cEZKcGplM0R3OE14ZWZKa3prWXpBQ01qSS9UczJSTTllL1pFWVdFaC92NzdiNXc3ZDY1ZVM1QXJaR1ZsSVN3c0RHRmhZYkN5c2tMZnZuM1JyMTgvK1BqNHdOallXQS9WRXhFUkVSRVJFV21PQVNGUkEzSnhjWUZBSUlCQ29hangvc09IRDFYZW01aVlvRy9mdnJoNDhXS043Yk96czNIbnpoMTA3ZHBWNzdYUy81aWJtMlBreUpFWU9YS2tYcGNnQTBCK2ZqN09uRG1ETTJmT3dNVEVCRjVlWHZEeDhVR1BIajNRdm4xN2hyOUVSRVJFUkVSa2NBd0lpUnFRaVlrSkhCd2NrSm1aV2VQOXFnRWhBQXdZTUtEV2dCQW9uMFhJZ0xEaFZGMkNmTzdjT1Z5NWNnV2xwYVgxN3J1a3BBUTNiOTdFelpzM0FRQ1dscGJ3OXZaR2p4NDk0T1BqQXljbkp3YUdSRVJFUkVSRXBIY01DSWthbUt1cnExWUJZYTlldldCbVpvYWlvcUlhbjdsOCtUSmVmLzExN21QWHdDb3ZRUzR1THNhTkd6ZHc1Y29WWEwxNnRkWmZLMjFKSkJKY3Zud1pseTlmQmdBNE9qb3F3MEp2YjI5WVcxdnJaUndpSWlJaUlpSnEzUmdRRWpVd1YxZFg1UXl4cXRMUzBxQlFLRlJtaVlsRUl2ajYrdUw4K2ZNMVBwT1RrNE80dURoMDY5Yk5JUFZTM1V4TlRlSG41d2MvUHovSVpETGN1blVMVjY1Y3daVXJWNUNmbjYrM2NUSXpNM0g2OUdtY1BuMGFBT0R1N3E0TURMMjh2SlFuWUJNUkVSRVJFUkZwZ3dFaFVRTnpkWFd0OVo1VUtrVk9UZzdzN094VXJnOGNPTERXZ0JBb1gyYk1nTEJwRUlsRTZOV3JGM3IxNm9XMzNub0xkKzdjd1pVclZ4QVJFWUdzckN5OWpwV2NuSXprNUdUODhjY2ZFQXFGNk55NU03cDI3WXJPblR2RDA5TVR0cmEyZWgyUGlJaUlpSWlJV2lZR2hFUU56TTNOVGUzOWh3OGZWZ3NJZlh4OFlHRmhnWUtDZ2hxZmlZaUl3SlFwVTdqTXVJa3hNaktDbDVjWHZMeThNSG55Wk55L2YxOFpGcWFtcHVwMUxMbGNqcmk0T01URnhTbXZPVGc0S01QQ3pwMDd3OFBEQXlZbUpub2RsNGlJaUlpSWlKby9Cb1JFRFV6ZERFS2dmSm14dDdlM3lqV1JTSVIrL2ZyaHpKa3pOVDZUbTV1TDJOallhczlSMHlFUUNPRGg0UUVQRHcrTUd6Y09xYW1wK09lZmZ4QVJFWUhFeEVTRGpKbVZsWVdzckN6bEhvWkNvUkR0MjdkWENRMHJUdFltYWloU3FSUi9IRHFFa2M4K0M1c3FmeGxDUkVSRVJFU05nd0VoVVFPenRiV0ZXQ3lHVkNxdDhYNU5CNVVBNWFjWjF4WVFBdVhMakJrUU5oOXVibTV3YzNQRG1ERmprSitmaitqb2FFUkhSeU1xS3FyV1EyenFTeTZYSXpFeEVZbUppVGh4NGdTQThwT1NPM2Z1ckJJYW1wdWJHMlI4b3R6c2JIejVXUUJ5aXFRNGMrSXZyUGptNjNyL2ZwUEw1UkFLaGRXdVY5M1BWVisrMjd3TlBYdDRZOWlRSi9YZWQyTTRkUGhQaU1WaVBEM0N2OGJ2a1lpSWlJaGFCd2FFUkExTUlCREExZFcxMWxsanRRV0UzdDdlc0xTMGhFUWlxZkYrUkVRRTNuenpUZjRCcnhteXNyTEN3SUVETVhEZ1FDZ1VDcVNucHlNcUtncFJVVkc0ZGVzV0Nnc0xEVGEyUkNMQjlldlhjZjM2ZGVXMU5tM2FvRjI3ZG5CM2QwZmJ0bTNScmwwN3RHblRociszcUY0ZVBuaUFsWXNYSTE4T0dJbk5rRnRjak4zYnQyUGFyRm4xNm5mN3pqMlFTQW93K2JWWDRPemtDQUFvS3l2RHRKa2ZZL0pyWXpGeTJCQzkvZDZWRkJUZzhKOG5jUER3bnpqVXd4c3ozMzBMbnAwNzZxWHZ5aTZHWDhHZ0FmMjBldVorMGdOMGFOOU82N0V5c3g1ajk3NEQrR1h2cjNoOXdqaWRna0pKUVFFc0xTeTBIcHVJaUlpSW1nNEdoRVNOUUplQVVDZ1V3cy9QRDZkT25hcnhmbjUrUG1KalkrSGo0Nk8zT3FuaENRUUN1TGk0d01YRkJVODk5UlRLeXNxUW1KaUlxS2dvUkVkSEl5NHVEbks1M0tBMXBLV2xJUzB0RFZldVhGRmVFd3FGY0hOelE3dDI3VlQrNStUa3hDWEtyWUJDb1VCaVFnSWkvLzRiaWZIeDFlNmJpc1hvNWV1TFBuNStzS25oY0p6NDI3ZXhjZTFhU0NDQ3dGZ0FSYWtNLzhmZWZjYzNWZlYvQVAvY3pEWmRkRy9LTEdXSXlNTmVNbVFKQ0FvSXFEZ1FVUkVSVlBBSE1nUWVVR1FKb3VEaVVSUVJKeWdJZ3F3aVpTalRza3RwYVJtZDZVeVROTW45L1JGemFXMlQ3c25uL1hybFJYUFB5YjBuTkMzaGszUE9WeU1IaG93WVVlR3hLUlVLYk4rNUI3djI3TWZnQVgzeHpQaXhjSGR6dzYzYlNWaTZjaTIrMkxRRlkwYU53TkJCL1N2OFdqMTg1RStZVENZQVFFTGlEVVNmdjRpbVRSb1ZPbTljL0hVc2UyOGQ1djdmZEFUNCs1WHJPdk1XTGNXQWZyMHg4YW5Ib0ZLWHZHOW80bzFibVA3R1BQVHUyUlhUWHBvRXRWcGQ2bXZaOWlXOWVTc0oyN2J2UlB0Mjk4RFh4N3ZVajEvM3llZjQ2OVFackZxNkVPNXVicVYrSEJFUkVSSFZMZ3dJaVdxQW8zMElVMUpTWURLWm9GQVUvZkhzM0xtejNZQVFzQzR6WmtCWXY4aGtNbWtKOFBEaHcyRXdHSERwMGlWcGhtRkNRa0sxak1Oc05rdFZrd3RTcVZUU0xNT0NzdzQ5UFQwWkhOWVRGLzcrRzl1Kyt3NmhqUnJoUDEyNjRKSEhIb05GRkpDZFo0WlNJY0JGTFVkT1RqYk9uRGlCRFI5OEFCOC9QencwZXJRVUZQNTE1Q2krM1BBWkRISTFBQk5FVXo0YXFKV1k5ODR5TktpRVBRaWRuSndBQUNhVENmbjVKbWttbTBxcGhNbGtRbDZlSHA0ZUhoVitQWXFpaUI5LzNpSGRWNnRWMkxsN0gzYnUzbGVvWDNKS0NySnpjdkh5YTdPeFpNRnNORy9hcE16WGtzdmwyTDMzQUhidlBWQ214KzNaRjRrclYrT3c1SzFaMG16S2tpaVZkLzZ0ZVh2aEhIaTR1OEZnTkdMeDBsVklTbmE4M1lFeFB4OEppVGNBQUxQbkw4R3lKZlBoL00vM2c0aUlpSWpxRmdhRVJEWEFVU1ZqVVJTUmxKU0U0T0RnSW0wUkVSRndjM05EZG5aMnNZKzFMVE11TGx5aytrR3RWcU50MjdabzI3WXRBR3VCbXZQbnp5TW1KZ1pYcjE1RlhGeGNsYzh3TE1ob05FcjdHaGFrMFdnUUVoS0N3TUJBK1ByNnd0ZlhGMzUrZnZEMTlZVzd1enZEd3pvZ1B6OGZuNjliQjQyTEMxNmFNUU5hdlJxblluVDQrY2NVYUhQdXZNWmtBaERxbzBLcmhoMHc2ZlZlU0x4NkVSOHNYNDVCdzRZaEpTa1p2MjdmRG92R0RmazZIV0EwSU5ETEUzTVcveGZPbGJUWFpjSGZkeTlNZkZLcTVxNVVLb0E4b0hldjd1alJyWE9GcnhONStDaXV4c1pKOTI4bnBRQklzZHRmbTVHSmRaOThnWGYvT3c4S1JkbVc3TXJsTXBqTlpyaTd1YUZSV0dpSi9XL2RUa0pLYWhvQTREL3Q3b0czVittRDE0TExpZVZ5NjkrZFdxWENoS2Nld3lzejVpQTN0M1JiSEZ5OEhJTjVpNVppeVZ1em9WUXFTMzE5SWlJaUlxb2RtQ0lRMVlDU0tobmZ1bldyMklCUUxwZWpVNmRPMkx0M2I3R1B5OG5Kd2VuVHA5R2hROW4ycnFLNnk4UERBMTI3ZGtYWHJ0YUNDZm41K1lpUGowZE1USXgwUzB0THEvWng2WFE2WEw1OEdaY3ZYeTdTcGxLcHBOQ3d1QnVMcE5TOG5Kd2NySDMzWFF3YU5neWhFZTN4dzdGTVhFb3Mvb01KaXdqRXB4Z1JuMkxFL3JQWjZIVlBRN3c2Wnk0V3pweUJqSnhjS0QyOG9NL05BWXg2TkFzTHc4eDVjeUd2eEE4eDdPMlhad3NLSzRQWmJNYm5YMjJSN29jM2I0cVZieStBazFQaHBienZyLzhNMjdidkFnQTgrOVJqR0R0cVJMbkNjTnZZMjdTT3dNSTVNMHZzLytubm0vRE45MXNCQU9NZkcxMm1QUVJsL3hxZktJb0FnRVlOUS9IcEJ5dmg2dXJDV1lGRVJFUkVkd0VHaEVRMXdOL2ZINElnU1A4Uit6ZDcreEFDUUpjdVhld0doQUJ3Nk5BaEJvUjNNYVZTaVdiTm1xRlpzMmJTTWExV2k2dFhyMHF6REdOalkyRTBHbXRzakVhakVUZHUzTUNOR3plS2JYZHhjYkViSHZyNCtFaDdwbEhWTUp0TVdMOXlKVWFQSHcrTFMwT3MvU1VaZXVPZDMxVUNBS1ZLQVVFcEJ5d2lURWF6Tkd0Vm55L2l0eE5hYlAvaUM1aU1acWdhZUVPbnk0V1lwMFBuanYvQmN5Ky9YSzdBVEJSRkpONjRpZENRb2grY2xGVnFXanAyN2RtSHh4NTlwTlFoNGhlYnZrVkM0ZzNJWkRLMGE5c0dKMCtmeGFKM1ZtTGgzSmxTR1BmM3VRdjRlY2R2QUlDV0VlSGxEZ2VCeWcwM3kzSXRzOG1NLzc3N0hsdzB6cGcrNWZreTdVVklSRVJFUkhVYkEwS2lHcUJTcWVEdDdZM1UxT0wzZDNJVUVJYUhoNk5CZ3diSXlNZ290djMwNmRQSXpNeUVoNGRIcFl5VjZqNVBUMDkwNk5CQkNvN05aak1TRXhNTHpUSzhmZnQyRFkveWp0emNYT1RtNWlJdUxxN1lkaGNYRnpSbzBLRFltNmVucC9SMVdRbzEwQjNmYk55STduMzZRTmtnREIvdlRJWFpZajB1azh2Zzd1VUtqWnNHTWtYaEFNdW96MGRPZWc1eU1qS2dQYllPQ3BrT2FsZFg1T1htSWo5VGkvdnY3NFduWDNpaDNHUDZlc3VQK1Bhbm4vSHgrOHZoNytkYmthZUhZMytleE9kZmJjSHh2MDdoLzE2YmlxQkFmNGY5ejBhZngrYnZmZ0lBUFBmTUUzam93UUY0Y2RvYk9QYlhTU3grOXozTW5qRU50MjdmeGx0TGxrTVVSYmk0YURENzlha1ZXa1l2cjhLQWNOck11VWpYYXFYN0JaY1FUM3pwVldnek1nRll0ek40YWRJenBUNnYyV3htcFhNaUlpS2lPb3dCSVZFTkNRb0tLbGRBS0pQSjBMMTdkK3pZc2FQWWRvdkZncWlvS0F3ZVBMaFN4a24xajF3dVIxaFlHTUxDd3RDdlh6OEExaVdsc2JHeFVpR1N4TVJFM0xoeFE2cllXcHZZQWtSN014QnQxR28xM056Y2l0emMzZDNoNnVvS2QzZDN1TG01d2RYVkZXNXVibkIyZHI3cjkrKzhkZU1HMHBLVE1lTHhwL0hlVDhsU09LaDJWc0U3MEt0SU1BaFlaL2NwVlRLNE41QWo4YmYzb0ZSYW9ISjJnVUduZ3lFekMyUEdqY1dGdi8rdTBMaDY5ZWlLenpkdHdaTGxhN0RxblFVVm1tRjM3TThUQUlEekZ5L2orWmRmeDJ1dnZJamVQYnNWMnpjMUxSMXZMMThEVVJReFl0aGdqSDU0R0FCZzNxelg4TXFNT1lnOGZCUzZ2SGNRRjM4ZG1abFprTXZsbVB2R2RBUUdPQTRkUy9SUHVHZzJtWkdUbTF0aTkvejgvRktmZXNyekV6RDlqWG5JTjVtZ1VNZ0wvWXpuNmZYU3N1bWR1L2VpZ2JzN0hoODdzc1J6cHFkck1XZlJVdlRvMmdtUFBmcElxY2RDUkVSRVJMWEgzZjAvSWFJYUZCZ1lpTE5uenhiYmR1dldMWWlpYUhjR1NxOWV2ZXdHaEFBUUdSbUpRWU1Hc1JBRWxacXJxMnVoNGllQWRVWlFVbElTRWhNVGtaaVlLQVdIU1VsSmRwZkgxeVlHZ3dFR2c4RnVFRjhjbFVvRkZ4Y1hhRFFhT0RzN1MxL2JiaTR1TG5CMmRvWmFyUzd4VmhkblUyM2RzZ1dQamgrUGZhZXprYU8zcG9NcXRRSStJZDUyZjUra0hOc0NmZHAxYUcvRndjbEZDYmxLQTMxdUxuTFRNNkVMZUJvdWpUb2pNRDBkRjZLajBiSk5tM0tOS3pRa0NGMDYvZ2RIanYrRmI3N2ZXdTRRU3FmTHc0bFQxdCs3Y3JrY1Q0d2JoVTcvdWEvWXZwbFoyWmc1WnlGU1V0TXdjc1JRdkRqeEthbXRVY05RTEpyN0J0NlkrMS84ZGZJMEFPdnkvamRuVGtPSDl1M0tOYmFDQkZqL3JvLzlkUklqeGp4ZDRmTVYxS3hwWTN5MTRVTzR1YnBBSnBOaDlsdExjUHl2VXdDQWI3NzRDSCtkUElQTjMxcG5URVllUG9ySXcwZExQR2RLYWhxeXNyTngrY3BWbUV4bVBQblk2SEtQNythdEpQeTJkei8ranI2QXBPUVVHSTFHYUp5ZEVSRGdoOVl0VzZCUHJ4NElEYkZmNkl1SWlJaUl5b2NCSVZFTmNWU29KRGMzRnprNU9YQnpjeXUyUFNnb0NFMmJOc1hWcTFlTGJVOU1URVI4ZkR3YU5XcFVHVU9sdTVSY0xrZFFVQkNDZ29MUXFWTW42Ymh0RDBGYmFHZ0xEdTB0ZTY5TGpFWWpqRVlqdEFXV1lKYVhYQzZIV3EyR1NxV0NRcUdRYmtxbEVuSzV2Tmo3U3FVU01wa01NcGtNZ2lDVStHZGxmZ2hnME91Um01ME5kNTlBSE4zN3o1SnpBZkFLOENwMEhiUEpqQnh0TG95R2ZBaUNpTHo0VXhETWVYQnlWVUt1ZEVKZWJnNTAyaHprQkw0RWkxTWdOdTNPd0x5eEQyRDNMNytVT3lBRWdGRVBEOFdSNDM5aDQ5ZmZvVXVuLzZCSm83QXluK1BBb2NNdy9MUC81cEJCRDJETXlPRjIreTVZc2h3M2J5Vmg2b3NUOGRDUWdZWGF6R1l6VHA4OUI0dkZJaDF6VXF1UWtaRUprOGxVNFptb2dzejY5MTJlS3NhbDRlRnUvYmZGWkRMaGJQUjU2WGo4OVVUMDd0a05VVWYveEw2RGY1UngxRllidi80V1pyTUp6NHdmVjZiSGlhS0lEUnMzNDlzZmY0YlpiTVlicjc2TXRtMWE0dWF0Skd6WStEVk9uRHFMRTZmTzRzdk4zMlA0a0lGNDZma0ovQkNNaUlpSXFCSXhJQ1NxSWFXcFpHd3ZJQVNzc3dqdEJZU0F0VmdKQTBLcUNpcVZDbzBiTjBianhvMExIYy9KeVNrVUd0NitmUnRKU1VsSVQwK3ZvWkhXTExQWkRKMU9CNTFPVjNMbld1RHN5Wk5vMDY0ZExpVWFZTXU5bkYyZG9WRGZlYXRnMU9jajlVWWFMUCtzUFRZbW5VRzNuajNockpiaDExKzJ3YWczUVpkdGhMckRXOGhPa3dFaWtKeHFocXRuQ0JJVEVpQmFMQkRLdVR6NDNudGFJelFrR0FtSk43QnMxWWY0WU5YYlpWNXF2R3ZQZmdDQVJ1T01weDU3MUdIZm1kT25JQ3NyQytITm14WTZmdjdpWmF4ZC94a3V4OFFDQU82N3R3MWk0NnhMak4vNzRHTnMvUHBiOU85N1AzcDA2NHlJOEdZVkNySEtVOFc0TEtMUFg0UmViNUR1VDM5akhrWTlQQlN2VFgwQjQ4ZU5Sa2h3WUtIeGI5MitDMnZYZndZQStOLzY5eXFsYUl6TjU1dTJTSHM5QW9CZXI0ZS9ueS84L1h6eDlzSTM4ZGd6TDBLbnk0TW9pdGk2ZlJkOGZMd3hkdFNJU3JzK0VSRVIwZDJPQVNGUkRTbE5RQmdlSG02M3ZVdVhMdmpxcTYvczdqMFZGUldGY2VQRzNmVjdxbEgxY1hWMVJVUkVCQ0lpSWdvZE54cU5TRTVPUmxKU0VwS1NrcVRnMEJZZTFvWGx5bmVEeE92WDBiSnRXNXhMdWhNWWFWeWQ3blFRZ2ZSYldpa2NoR2lCY0RNU0VZOHZnS2ViRWdhamlIM2JmNEpUODBkaGxIbkF4YzJBbkN3akxDS3c3M1F1dkx5OGtKMmREZmNLRkZBYU9yZy8xbjN5T2E1Y2pjVVAyM1pJZXdLV3hvV0xsM0grNG1VQXdHT1BQZ0lQRDNlSC9RUDhmUkhnZjZjZ3lvMmJ0N0RoeTI5dzhGQlVvWDV0V2tWZ3l2UFBZc1BHelRoODlEalN0Um5ZOHNNMmJQbGhHMXhjTkFodjFnVE5telZCdzlBUXVMdTZ3czNORmExYnRuQVlibGJYekxqOWtZY0wzWmZKWlBqMmg1OXg4K1p0ekovOXV0U25kODl1UmNaa3RsaVFrWkdKQmcwcXB5Q1dyUUswVFV6c05lbHJWeGNYdEdrVklTMkZCb0NkdisxbFFFaEVSRVJVaVpnY0VOV1FCZzBhd01uSkNYcTl2dGoybXpkdk9ueThScU5CaHc0ZGNPVElrV0xiYzNKeWNPclVLWFRzMkxIQ1l5V3FDSlZLaFpDUUVJU0VoQlJweTgvUFIycHFxblJMUzBzcmRGK3IxUlpheGtsVkoxT3JoWmVYRjdKdW1LVmpTcFZTK2pyZllJSXAvMDVCaS94YngrSG1ya0hVcmg5eDgzbzhkTmxaVVB1M2hVSGhCcmxjZ01wTmdid2NJMlJ5NEdhcUVWNCtQc2pRYWlzVUVQYnYyd3NmYi9nU1pyTVpYMzc5SFFiMHZiL1VqOTMwN1k4QWdJYWh3UmcxWW1pcEh4ZDkvaUsyL3JJVGtZZVB3bUt4d00zTkZTT0hEMEg4OVVUc2p6eU1MemQvandzWHIrRHRoVy9pNzNNWHNQSHI3M0Q2YkRRQWE0WGdVMmVpY2VwTWRLRnpidDN5T1Z4ZFhPeGVzenJpUVpQSmhNZy9qc0REM1EwbXN4bTV1VHAwNzlvSkJ3OUY0WThqeHhFYkY0L2NYQjBXdi9zZWZ0eTJBeSsvT0xIUTQ5OWR1UlpaMmRsWXRYUVJmSDI4S3p5ZWYrL1pxVktwQ3QxM2RuWXVkRCs1REV1cWlZaUlpS2hrREFpSmFvZ2dDQWdNRE1TMWE5ZUtiVTlJU0NqeEhEMTc5clFiRUFMV1pjWU1DS2syVXlxVkNBd010RHVqMW13Mkl5TWpRd29QdFZvdE1qSXlwSnRXcTRWV3E0WHhuMzNscVB4ME9oMmNOUnBwano3Z3psNTRnUFY3VVpDb1MwTmFyanYrUHUwR3VBeUZ5azBCTno5L0tKVUNuT1VDWklLQUhEVWdrd0g1SmhGT3pzNFZYbTd0N3VhR3RtMWE0ZFNadjZITHk4TjNXMytCajNmSjRkU2xLekU0OXVkSkNJS0E2Vk9lTDNGbWRWSnlDdlpISHNidXZUQ1VKS2NBQUNBQVNVUkJWQWR3UGNGYUxUczRLQkJEQmoyQW9ZUDdRK1BzalArYisxOEFRSU1HSGxnd2R5WUVRVURiTnEyd2ZNbDhIRHA4RkF2ZVhnRkJFQXJOa0czZXRBa2VlL1JodUdnMERxOXZlOFRwczlGNC91VVpKVDYvdEhMc21Ya282aGl5YzNJeGRIQi8vUHJiWGdEQWd3UDY0ZUNoS01qbGN2aDRlV0hiOWwwQWdBdVhydUNsNmYrSFZpMWJTSThmMUw4djFxejdGSy9QZWd1cmxpNkVsNWRuc2RkNTVvVlhISTdqZit0WEF3QW1UM3dhSzk1ZkQ0UEJnS2FOR3hXWkhSb2ZYL2pmUkMvUEJtVjZ2a1JFUkVUa0dBTkNvaG9VRWhKaU55Qk1URXdzOGZHdFc3ZUdsNWVYM1QzZXpwdzVnOHpNVEhoVVlNWU9VVTJTeStYdzl2YUd0NE1RU0JSRjZQWDZJdUZoZG5ZMnNyT3prWldWaGF5c0xPbHJlN04yNzNZZW5wN0kxR3JoN3VJR3BGaVBXY3dXeUpYV21WMUtkZUczREtwbVE1Q1pwSWNpeHdpNVRJREdSUWxYTnprVUNnRUtwUUI5amhIcWZ3SkNmeThGTWk1cDRlbFpmSWhVRnQyN2RzS3BNMzhEQUk3L2VRb1BEbnJBWVgrTHhZSTFIMzRHVVJReFpOQUR1S2QxUzRmOTEzM3lPWDdZVnJSS3ZKTmFqYjM3RDJIdi9rTUFnTVFiMWxuZWVYbDZUSDN0elVKOVUvLzVuZXpoNFk2aGcvb0RBSzdFeEdMTy8wMkhzNU1UU2t1bnk4UFZhM0dsN2w4V1czN1lCZ0I0b0U4dmJOKzVCd0RRSXJ3cHVuYnFnTkRRSUNnVUNoeUl0QzZuZG5WeHdaSUZzM0U1SmhibnpsOEVZTjE3OGY0ZVhYSHdqeVA0djNtTHNXcnBRcmk0RkEwK0V4SWR6NGEzNmR1N0IzcDA2NHc4dlY0cW9tS3o3K0FmaUx0ZU9DQWNObmhBMlo0d0VSRVJFVG5FZ0pDb0JoVzM1TkpHcTlWQ3A5TkI0MkNtaVV3bVE4K2VQYkZ0MjdaaTJ5MFdDdzRmUG93SEgzeXd3bU1scXEwRVFZQ3pzek9jblowUkZCUlVZdi84L0h3cExMU0ZpTFppSWlYZDdPMzVXUjk0ZTNraE5Ua1pYbTVlQUt3aHFrRm5nTkxKdXN4WXJwRER4Y01GdVptNTBtTjgvTlFRWVlIWlpJRlhvQ2VjWGVTUUt3UW9GUUt5VXd4UXFRRzVER2paeUFtL0gwcEdnMG9JQ0Z0RjNObWJ0ZUFNUjNzT1JSMURSa1ltUWtPQ01mbTVwMHZzUDJMWVlJaWlpSzZkTzZKdG01Yll1WHNmM3Z2Z1k3dEJuY0Znc051V2s1TUx6d1llR0Q1MFVJblhMY2cyNjdCYmw0NVZVcVRrcjFObkVIUDFHanAzYkY5a2VmQ2llVzhBc0FhSXVydzhBTUNFSjhlaFZVUzRWSmpGWnNKVGowbkxrZDlhc2d4TEY4MHRjK0dZZ2xRcUpWUUZscldMb29pZmQveUdkWjkrTGgyVHkrVVlPMm80eG95eVg0R2FpSWlJaU1xT0FTRlJEWElVRUFMV1dZU09DcFVBUUk4ZVBld0doQUFRR1JtSndZTUhWOXVtOTBTMW5WS3BoSmVYRjd5OHZNcjhXSlBKQkwxZUQ3MWVENFBCSVAxcHV4VjNQRDgvSHlhVENTYVRDZm41K1RDYnpZV08yWTdidnJaWUxMQllMQkJGVWZxejROZkZIYXNNcmU2OUY1Ry8vNDd1dzlyaW9IV0NIbkt6ZEhEMWNwWDZOUEIxaHdBZzU1K1FVQkFFZUhzNVE2RnhocnVuQm5LbE5SeTBXRVJZekNZNHFRQzVRa0JFaUFJN1RTYW95ekI3enA2bWpjT2dVQ2hnTXBuUXZVdW5FdnRuWkdSQ3JWSmh6c3hwVUt2VkpmWVBEUERINUVuUFNQZUhEdTZQaHFIQjhQWHhocmVYRjFRcUpmWkhIc2JpZDk4REFIeXlkZ1VhTjJwWTZCelBUNTJCcTdGeDZOVGh2aktIZzFWTkZFVjgrdmtteU9WeVRIcG1QSElMTFB1MnZaVHk4L1B4MDgrL0FnRENtemZGc0FlTG42MFhIQmlBZ1EvMHhxKy83Y1dwTTlINDM1ZmY0Tm1uSGl2VTUvZnQzNVZybk5IbkwyTDlwMS9nNHVVWUFJQ2Zydzk2ZE8yRWg0WU1Ra2l3NHlKZlJFUkVSRlIyREFpSmFsQkpBZUdOR3pkS0RBZ0RBZ0lRSGg2T3k1Y3YyejFIWEZ3Y0dqZHVYTzV4RXBHVlFxR0FxNnNyWEYxZFMrNWNUY2FQSDE4cDV3bHQxQWp4Y1hGNHpFOEZMemNGMHJOTnlEZWFrSk9SQzljRzFvSWFna3hBQTM4UHVIbTVJdCtRRDVsY0JxV1QwaHBxbXU0VWswbEpUTCt6dk5oVGhRdW5UK09lZSsrdGxISEs1WEswYTlzR2FlbnBHRE5xT0hidTN1ZXd2eUFJbUQzekZUUnQwcWpjMTJ6YnBsV2grNy8rOWpzQWE4R1RmNGVEQUpDU1lpMmc0VmZPNGgyaXBlb3FlKy9hc3g4eFY2L2gwWkVQSWF4aENQNCtkNkhBaGEzWC9XSGJEcVNtcFVPdFVtSFdheTg3L0lCcDlNUERzSFAzUG9paWlHOS8vQmtQRFJsWW9hSWxhZWxhZlBqSjU0ajg0d2phdElyQWl4T2ZRcWNPOXlFMEpMamM1eVFpSWlLaWtwVi9IUWdSVlppbnA2ZkRKY1NsMlljUUFIcjE2dVd3UFRJeXNrempJcUs3anlBSWFOK3hJNklPSHNEQS85elpBeTR6SlFzR25hRlFYN2xTRGlkWEo2aWNWUkFFQVhLNVhGcnVtNjNOaHNsb2dHMmw2VlA5dmZIYjl1M28wYmR2cFkzMXpablRzR2I1WXFqL1ZlbTJPQVA2M1YrcW1ZYWxGWFgwVDZrcThkaFJJNHEwWjJabUlTczdHd0RnNStkYnJtdFVaZVh1dVBqcmFOcWtFWjU1WWl3QTZ6NkgwblZGRVptWldmajZuNHJQTHo3M2RJbkJYR2hJc0xTdm85bHNSbXhjZkxuSGR2am9jVHo3NG5UbzgvVFlzRzRWVmkxZGlKRWpoakljSkNJaUlxb0duRUZJVklNRVFVQklTSWpkMlgrbERRZzdkKzZNalJzMzJxM2tldmp3WVl3Wk13Wk9sYkM4ajRqcXIvNURoK0tkdVhQeDJ2eXV1S2VSRS82TzAwTVVSYVRlU0llSGp4dGNHN2dDZGlhVENZSUFiWW9XdVpsM2xxeDJpbkRIMWJOSDBhSlZLM2hVd3Y2RE5tNnVMcVh1Vzl6dlBkc3N0ZGRlZmdFYWpYT3B6eFVYZngzTDN2c0FBTkM2WlF2MDczdC9rVDR4c1hIUzEyR2hqbWVKMjJNUnJRRmhlYW9ZbDdUaWZNSlRqeUU5WFF1bDByclhYMTZCb2oyaXhZSzFIMjJBVHBlSEJ3ZjJ3OURCL1VzMTNqNjl1dU5zOUhrSWdvREdZVVZuVkpiR2R6LzlnbzgzZkFsUkZISHNyNU00OXRmSlVqMnV2RXVZaVlpSWlLZ3dCb1JFTmF3eUFrSW5KeWQwNnRRSmYvenhSN0h0ZVhsNWlJcUtRdDlLbk1GRFJQV1BRcUhBdzJQSDR0UFZxekZwMnV2SXlERWpJVFVmb2lnaUl5VUxPUms2YU55ZG9kYW9JWmZMSUZvQVU3NEorbHc5ZE5sNU1Kdk4wcm1DZmRUbzNpZ0huMy8wRzE2Zk83ZmNZOHJKelhYWWJqVGMrV0FrTjdmQWZuci8vSm1mYnlwMGpxeXNITXgrYXpFU2I5eENXbG82bGk2YVU2cTlDZjg4Y1JwTGxxOUdkazR1QXZ6OU1ILzI2eEFFQWZzTy9JRW1UY0lRRmhvQ1FSQnc5TThUMG1QS3U2elpOb093UEZXTUxRVytCOFZScTFRSURQQ1g3aGVjUWJqM3dDRWNPQlNGKys1dGc2a3ZUb1EySXhOL25qaUZKbzNDRUJvYUROSE96TVplUGJyaW93MGIwYU5yWi9qNStwUnB2RFlmZmJheFhJOGpJaUlpb3NyQmdKQ29oam5haDlCV1pkWE56YzF1SDV0ZXZYclpEUWdCWU0rZVBlalRwdytMbFJDUlE2M3Z2UmUzYjk3RWxpOCt3NFNubjhYV0kxazRjODBhSXBueVRjaEt5d2JTc290OXJFd21neUNLaUFoMXhvTnRUZmg0OVlkNDZmWFhvU3BGQUdmUEV4TmVLakVrdEhsOHd1UWl4Mzc5N1hkcHo4Qi9pejUvRWZNWEw4ZC81NzBCaGFMNHQwUVpHWm40Yk9QWDJMVm5QMFJSeEgvdWE0dlpNNmJCdzkwTnViazZ2TDFpRFVSUmhMT1RFNEtEQXhGN3pickVOamdvRUQ3ZVpTK0VBd0Jtc3pXSUswOFZZMk1aSzIwWG5FR1liekxobnRZdHNXanUvMEdoVUNBOVhZdDNWMWxuVEZxWGt0L1ptY1kyQXhFQVBOemRzSGJGRWdRR0JwVHAya1JFUkVSVWV6QWdKS3BocGFsazNMSmx5eExQRXhFUkFUOC9QeVFuSjlzOXo2VkxseEFSRVZHdWNSTFIzYVBmNE1FNHNIczNQbHJ4TGlaT25ZcjdtanBqOTZsczNFeXpIejdKQktCanVBdjYzdXVHNjVmUDRwUDN2OE9rVjE2QnAzZjVDMVlBd1B6WnIyUFcvUC9DczBFRCtIaDdGUXFtS29QUmFNVDJuWHN3WXRqZ1FzZHYzVTdDMWw5Mll2dXUzMkV3R0JBU0hJaEp6NHhIdHk0ZHBUNHVMaHFzV2I0WUgzNzhQMXk0ZEFVeFY2OUpiUThOR1ZqdU1abE1KZ0FvODNNVkJLSE1BV0hCclNsNjkreUdNU09IU3g4a05Rb0x4YnhacitIcmIzOUV6TlZyTUptc3N4TkRnZ01SNE85WDZEeU55cm0wMklaTGhZbUlpSWhxRmdOQ29ocFdXUUdoSUFqbzE2OGZObS9lYkxmUG5qMTdHQkFTVWFuMEhqQUF3UTBiWXZYYmI2Tjl4NDU0L3NFSGthRURMaVlZa0pabFFtYXVCV3FsQURlTkhLRytTclFJY1VKRzhrMTgrY0hIY05abzhOcWNPWEJ5THYzK2Z2YmNkMjhiYlAzbUN6ZzVsWDhXWWxuOTl2c0JMRi85SVVSUlJFUjRNenc0OEFFTWZLQTM1SEo1a2I0dFd6VEhlKzh1d3BKbHEzSHdqeU5RS3BWNGRPUkRlT1NoQjh0OWZTZTFHbU5HRGNmb2g0ZVZxcjhnQ09qWnZRdWVIRGNhd1dXY3hXZjRaNG0yazVNYWdpQVVtbVV1bDh2UnEzc1g5T2phQ1c4dlg0UDlrWWZSTURRWTgyZTlYcVpyRUJFUkVWSHRKNGhpU2R0WkUxRlZtekpsQ2pJek00dHQ2OXUzTDU1NTVwbFNuU2MzTnhkVHAwNjFXNnhFSnBQaHZmZmVnMmNsRmdzZ29wbzFmdng0NmVzdnYveXkwczl2c1ZnUWRmQWdvZzRjZ0xPTEMrNXAxdzdldnI3dzlQS0N3V0JBUm5vNkVxNWZ4NlZ6NStEUm9BRWVHalVLUWFHaGxUNk82bVF5bWZIRHR1M28xcmxEcVN2b0ppV240TVNwcytqZXBTTThQTnlyZUlTVjUvZjlrVENaVExpL1p6YzRPeWhrZGV0MkVzNWR1SVRlUGJ2WlhZNWRGMVgxenc4UkVSRlJiU0dVc045WS9YbUhSMVNIaFlTRTJBMElTMXVvQkFCY1hGelF2WHQzN04rL3Y5aDJpOFdDZmZ2MlllVElrZVVhSnhIZGZXUXlHWHIwNllNZWZmb2dJejBkRjg2ZFEySjhQUDQrZFFvcXRScGUzdDVvM3FJRmhqM3lDT1QxSkRoU0tPUVlNM0o0bVI3ajcrZUxCd2YycTZJUlZaMEgrdlFxVmIvQUFQOUN4VTJJaUlpSXFINnBIKy9raWVxNGtKQVFuRHQzcnRpMnhNUkVpS0pZNnVJaUR6endnTjJBRUFEMjc5K1A0Y09IMTZzWklFUlVQUnA0ZWFGcno1NDFQUXdpSWlJaUlxcGtzcEs3RUZGVmM3UVBvVTZuUTBaR1JxblAxYkJoUTdSbzBjSnVlMlptSnY3ODg4OHlqWStJaUlpSWlJaUk2aThHaEVTMVFHa0tsWlJGLy83OUhiYnYyYk9uVE9jaklpSWlJaUlpb3ZxTEFTRlJMUkFjN0hnVC9MSUdoQjA2ZEhCWWlPVEtsU3VJajQ4djB6bUppSWlJaUlpSXFINWlRRWhVQ3pnN084UEh4OGR1KzQwYk44cDBQcmxjanI1OSt6cnN3MW1FUkVSRVJFUkVSQVF3SUNTcU5Sd3RNeTdyREVJQTZOT25EK1J5dWQzMnFLZ281T1RrbFBtOFJFUkVSRVJFUkZTL01DQWtxaVZDUTBQdHR0MjRjUU9pS0picGZCNGVIdWpjdWJQZDl2ejhmRVJHUnBicG5FUkVSRVJFUkVSVS96QWdKS29sSE0wZzFPdjFTRXRMSy9NNVN5cFdzbmZ2WGxnc2xqS2ZsNGlJaUlpSWlJanFEd2FFUkxWRVNaV01FeElTeW56T3BrMmJvbkhqeG5iYms1T1RjZWJNbVRLZmw0aUlpSWlJaUlqcUR3YUVSTFZFWUdBZ1pETDdQNUxscVRvc0NFS0pzd2kzYjk5ZTV2TVNFUkVSRVJFUlVmM0JnSkNvbGxBcWxRZ0lDTERiWHA2QUVBQTZkKzRNVjFkWHUrMlhMMS9HNWN1WHkzVnVJaUlpSWlJaUlxcjdHQkFTMVNLT0NwV1VOeUJVcVZUbzNidTN3ejYvL1BKTHVjNU5SRVJFUkVSRVJIVWZBMEtpV2lRc0xNeHVXMHBLQ25RNlhibk8yNjlmUDRmTGwwK2ZQbDJ1UFE2SmlJaUlpSWlJcU81alFFaFVpelJxMU1oaGUzbG5FZnI0K0tCcjE2NE8rM0F2UWlJaUlpSWlJcUs3RXdOQ29scWtxZ0pDQUJnMmJKakQ5aU5IamlBNU9ibmM1eWNpSWlJaUlpS2l1b2tCSVZFdDR1Ym1CazlQVDd2dEZRa0lnNE9EMGI1OWU3dnRvaWppMTE5L0xmZjVpWWlJaUlpSWlLaHVZa0JJVk1zNG1rVllrWUFRQUI1NjZDR0g3UWNQSGtSbVptYUZya0ZFUkVSRVJFUkVkUXNEUXFKYXhsRkFlT1BHRGVUbjU1ZjczRTJiTmtXclZxM3N0cHRNSnZ6MjIyL2xQajhSVlQ4bkp5ZnBhNzFlWDRNaklhcGJDdjY4RlB3NUlpSWlJcm9iTVNBa3FtVWNWVEsyV0N4SVRFeXMwUGxMMm92dzk5OS9MM2UxWkNLcWZnVzNKYWpvN3dlaXUwbkJueGRIMjNzUUVSRVIzUTBZRUJMVk1vNENRZ0NJaTR1cjBQbGJ0MjZOeG8wYjIyM1B5OHZEM3IxN0szUU5JcW8rTFZxMGtMNk9qSXlzd1pFUTFTMEZmMTRpSWlKcWNDUkVSRVJFTlk4QklWRXQ0KzN0RFZkWFY3dnQxNjlmcjlENUJVRW9jUmJocmwyN1lEUWFLM1FkSXFvZW5UdDNscjQrY09BQXpwOC9YNE9qSWFvYnpwOC9qd01IRGtqM08zWHFWSE9ESVNJaUlxb0ZHQkFTMVRLQ0lEaWNSVmpSR1lRQTBLRkRCd1FHQnRwdHo4cks0a3drb2pxaWRldlcwaXhDVVJTeGZ2MTZob1JFRHB3L2Z4N3IxNitIS0lvQXJMTUhXN2R1WGNPaklpSWlJcXBaREFpSmFpRkhBZUgxNjlkaHNWZ3FkSDVCRURCMDZGQ0hmWGJzMkFHejJWeWg2eEJSMVJNRUFSTW5Ub1JHb3dFQWFMVmF2UFBPTzlpd1lRTmlZbUpZdUlRSTFvSWtNVEV4MkxCaEE5NTU1eDFvdFZvQWdJdUxDNTU5OWxrSWdsRERJeVFpSWlLcVdZcWFIZ0FSRmVVb0lEUWFqYmg5K3phQ2dvSXFkSTF1M2JyaGh4OStRSHA2ZXJIdHFhbXBPSGJzR0xwMTYxYWg2eEJSMVFzSUNNQ3JyNzZLbFN0WFFxZlRRUlJGN04rL0gvdjM3Ni9wb1JIVldpNHVMcGcrZlRvQ0FnSnFlaWhFUkVSRU5ZNHpDSWxxb1VhTkdqbHNyK2craEFDZ1VDanc0SU1QT3V5emJkdTJDczlXSktMcTBhSkZDeXhZc0tCUTBSSWlLbDZMRmkzdzFsdHY4ZWVGaUlpSTZCK0NhTnVBaFlocURZdkZndWVlZTg1dW9aQWhRNFpnN05peEZiNk93V0RBdEduVGtKT1RZN2ZQcEVtVDBMTm56d3BmaTRpcWh5aUtPSGZ1SEk0ZlA0NkxGeTlDcTlWeW1USGQ5Wnljbk9EcDZZbUlpQWgwNnRRSnJWdTM1ckppSWlJaXVxc0lKYno1NFJKam9scElKcE9oWWNPR2lJbUpLYlk5UGo2K1VxNmpWcXN4WU1BQS9QampqM2I3L1BqamoramF0U3NVQ3Y2NklLb0xCRUZBbXpadDBLWk5tNW9lQ2hFUkVSRVIxUkZjWWt4VVN6bGFaaHdmSDQvS212emJ2MzkvT0RrNTJXMVBUVTNGdm4zN0t1VmFSRVJFUkVSRVJGVDdNQ0FrcXFVY0JZVFoyZGxTQmNhS2NuVjFSYjkrL1J6MjJiWnRHd3dHUTZWY2o0aUlpSWlJaUlocUZ3YUVSTFdVbzByR1FPVXRNd2FBb1VPSFFxUFIyRzNQeXNyQ2I3LzlWbW5YSXlJaUlpSWlJcUxhZ3dFaFVTMFZFaElDdVZ4dXQ3MHlBMEpYVjFjTUdUTEVZWjhkTzNZNExHWkNSRVJFUkVSRVJIVVRBMEtpV2txaFVDQWtKTVJ1ZTJVR2hBQXdjT0JBZUhoNDJHM1g2WFRZc1dOSHBWNlRpSWlJaUlpSWlHb2VBMEtpV3N6Uk11TnIxNjVWNnJYVWFqVkdqQmpoc00vdTNidVJrWkZScWRjbElpSWlJaUlpb3ByRmdKQ29Gbk1VRUthbHBTRXpNN05TcjllN2QyLzQrdnJhYlRjYWpkaTZkV3VsWHBPSWlJaUlpSWlJYWhZRFFxSmF6RkVsWXdDNGV2VnFwVjVQb1ZCZzFLaFJEdnNjT0hBQXljbkpsWHBkSWlJaUlpSWlJcW81REFpSmFyR3dzRERJWlBaL1RDczdJQVNBcmwyN0lqUTAxRzY3Mld6R2p6LytXT25YSlNJaUlpSWlJcUthd1lDUXFCWlRxOVVPdzdxcUNBZ0ZRY0Nqano3cXNFOVVWQlFTRWhJcS9kcEVSRVJFUkVSRVZQMFlFQkxWY2syYk5yWGJGaHNiQzFFVUsvMmE5OTU3TDhMRHcrMjJpNktJNzcvL3Z0S3ZTMFJFUkVSRVJFVFZqd0VoVVMzWHJGa3p1MjE1ZVhtNGRldFdwVjlURUFTTUdUUEdZWitUSjA4aUppYW0wcTlOUkVSRVJFUkVSTldMQVNGUkxlZG9CaUZRTmN1TUFTQThQQnp0MnJWejJHZkxsaTFWTW9PUmlJaUlpSWlJaUtvUEEwS2lXaTR3TUJBYWpjWnVlMVVGaEFEdzZLT1BRaEFFdSswWEwxN0VYMy85VldYWEp5SWlJaUlpSXFLcXg0Q1FxSllUQkFGTm1qU3gyMTZWQVdGb2FDaTZkdTNxc00rbVRadGdOQnFyYkF4RVJFUkVSRVJFVkxVWUVCTFZBWTZXR1Nja0pGUnBRRGR5NUVqSTVYSzc3V2xwYWZqNTU1K3I3UHBFUkVSRVJFUkVWTFVZRUJMVkFZNENRclBaalBqNCtDcTd0cCtmSC9yMDZlT3d6NDRkTzVDVWxGUmxZeUFpSWlJaUlpS2lxc09Ba0tnT2NGVEpHS2phWmNZQU1HTEVDRGc1T2RsdE41bE0yTFJwVTVXT2dZaUlpSWlJaUlpcUJnTkNvanJBemMwTmZuNStkdHVyT2lEMDhQREF5SkVqSGZZNWRlb1VUcDA2VmFYaklDSWlJaUlpSXFMS3g0Q1FxSTV3dE15NHFnTkNBT2pmdnorQ2c0TWQ5dm5xcTYrUW41OWY1V01oSWlJaUlpSWlvc3JEZ0pDb2puQzB6RGdsSlFYWjJkbFZlbjI1WEk2bm5ucktZWi9rNUdUOCt1dXZWVG9PSWlJaUlpSWlJcXBjREFpSjZnaEhNd2lCNnBsRjJMSmxTM1RwMHNWaG41OS8vaGxwYVdsVlBoWWlJaUlpSWlJaXFod01DSW5xaUxDd01DZ1VDcnZ0c2JHeDFUS09jZVBHUWExVzIyMDNHbzM0K3V1dnEyVXNSRVJFUkVSRVJGUnhEQWlKNmdpRlFvR3dzREM3N1RFeE1kVXlEaTh2TDR3WU1jSmhuK1BIaitQY3VYUFZNaDRpSWlJaUlpSWlxaGdHaEVSMWlLTmx4ckd4c1JCRnNWckdNV2pRSUFRRUJEanNzM0hqUnBoTXBtb1pEeEVSRVJFUkVSR1ZId05Db2pyRVVVQ1ltNXVMcEtTa2FobUhRcUhBazA4KzZiRFB6WnMzc1h2Mzdtb1pEeEVSRVJFUkVSR1ZId05Db2pyRVVTVmpvSG9LbGRqY2M4ODk2TkNoZzhNK1AvMzBFekl5TXFwcFJFUkVSRVJFUkVSVUhnd0lpZW9RWDE5ZnVMbTUyVzJ2cmtJbE5vOC8vamlVU3FYZGRyMWVqODJiTjFmamlJaUlpSWlJaUlpb3JCZ1FFdFVoZ2lBNFhHWmNuVE1JQWNESHh3Y1BQZlNRd3o1UlVWSDQrKysvcTJsRVJFUkVSRVJFUkZSV0RBaUo2aGhIeTR6ajR1SmdOQnFyY1RUQWtDRkQ0T2ZuNTdEUHA1OStDcDFPVjAwaklpSWlJaUlpSXFLeVlFQklWTWM0bWtGb05wdXJmWm14VXFuRUUwODg0YkJQZW5vNnZ2NzY2Mm9hRVJFUkVSRVJFUkdWQlFOQ29qcW1TWk1tRHRzdlhicFVUU081NDc3NzdrTzdkdTBjOWpsNDhDRE9uajFiVFNNaUlpSWlJaUlpb3RKaVFFaFV4MmcwR2dRSEI5dHRyNG1BRUFER2p4OFBoVUxoc005bm4zM0dwY1pFUkVSRVJFUkV0UXdEUXFJNnFFV0xGbmJicmx5NUFyUFpYSTJqc2ZMejg4T29VYU1jOXVGU1l5SWlJaUlpSXFMYWh3RWhVUjNrS0NEVTYvVzRmdjE2Tlk3bWpzR0RCenNzb2dKWWx4cWZPWE9tbWtaRVJFUkVSRVJFUkNWaFFFaFVCemtLQ0lHYVcyWXNrOGt3YWRJa0tKVktoLzI0MUppSWlJaUlpSWlvOW1CQVNGUUhlWHQ3dzlmWDEyNTdUUVdFQUJBWUdJalJvMGM3N0tQVmFyRnAwNlpxR2hFUkVSRVJFUkVST2NLQWtLaU9jalNMOE5LbFN4QkZzUnBIVTlqQWdRTVJIaDd1c0U5a1pDUk9uejVkVFNNaUlpSWlJaUlpSW5zWUVCTFZVUkVSRVhiYnNyT3pjZnYyN1dvY1RXRXltUXpQUGZjY1ZDcVZ3MzRiTm14QWJtNXVOWTJLaUlpSWlJaUlpSXJEZ0pDb2ppcHBIOEtMRnk5VzAwaUtGeEFRZ0RGanhqanN3NlhHUkVSRVJFUkVSRFdQQVNGUkhlWHY3dzhQRHcrNzdUVzVENkZOLy83OUhjNTBCSUJEaHc1eHFURVJFUkVSRVJGUkRXSkFTRlJIQ1lKUTRqNkVOVTBRQkR6MzNITlFxOVVPKzMzMjJXZGNha3hFUkVSRVJFUlVReGdRRXRWaGptYm5wYWFtSWowOXZScEhVencvUHorTUd6Zk9ZWitNakF4OCtlV1gxVFFpSWlJaUlpSWlJaXFJQVNGUkhWYlNQb1MxWVJZaEFQVHQyeGV0VzdkMjJPZnc0Y000ZXZSb05ZMklpSWlJaUlpSWlHd1lFQkxWWVNFaElkQm9OSGJiYTB0QUtBZ0NKazZjQ0Njbko0ZjlQdnZzTXlRbkoxZlRxSWlJaUlpSWlJZ0lBQlExUFFBaUtqK1pUSVlXTFZyZzFLbFR4YmJYbG9BUUFIeDhmUEQ0NDQvanM4OCtzOXRIcjlmamd3OCt3Tnk1YzZGUThOY1RFUkVSRVFIdHQ4UkxYNThjRThiamRmajR5VEZoMHA5RVZMc0lvaWlLTlQwSUlpcS9IVHQyNEp0dnZySGJ2bTdkT3JpNnVsYmppT3dUUlJITGxpM0QzMy8vN2JEZmtDRkRNSGJzMkdvYUZSRVJFUkhWWmd5VTZoZCtQNGxxaGlBSWdxTjJMakVtcXVOSzJvZnd5cFVyMVRTU2t0bVdHanRhRmcxWVE4K3paODlXMDZpSWlJaUlpSWlJN200TUNJbnF1RWFOR2tHbFV0bHRyMDNMakFIQXk4c0xUei85ZEluOTFxOWZqNHlNaktvZkVCRVJFUkhWYXB4dFZyL3crMGxVT3pFZ0pLcmpGQW9GbWpWclpyZTl0Z1dFQU5DMWExZmNmLy85RHZ0a1oyZGozYnAxc0ZnczFUUXFJaUlpSWlJaW9yc1RBMEtpZWlBaUlzSnUyN1ZyMTJBMEdxdHhOS1V6ZnZ4NEJBVUZPZXh6L3Z4NWJOMjZ0WnBHUkVSRVJFUkVSSFIzWWtCSVZBODQyb2ZRYkRZakppYW1Ha2RUT21xMUdpKy8vREtVU3FYRGZsdTNic1daTTJlcWFWUkVSRVJFVk5zVXJJcExkUisvbjBTMUV3TkNvbnFnV2JObWtNdmxkdHRyNHpKakFBZ0pDY0g0OGVNZDloRkZFUjkrK0NHU2s1T3JhVlJFUkVSRVJFUkVkeGNHaEVUMWdFcWxRdVBHamUyMjE5YUFFQUI2OSs2TnpwMDdPK3lqMCttd2V2WHFXcmxVbW9pSWlNb3ZKU1VGT3AydVNxK1JrNU9EbXpkdmxyby85ejhtSXFLN0VRTkNvbnJDMFQ2RWx5OWZSbjUrZmpXT3B2UUVRY0NFQ1JQZzYrdnJzTi8xNjlmeHYvLzlENklvVnRQSWlJaUlxS3JEdS9QbnorUHh4eC9IeG8wYmtaT1RVeVhYeU16TXhOTlBQNDI1YytmaTFLbFRoZG9zRmd1ZWZmWlovUHp6ejlKempZK1B4L1RwMDNINjlPbEtHNFBaYk1hQ0JRdHc0Y0tGU2p2bjNZUlZiK3NYZmorSmFpY0doRVQxaEtOOUNQUHo4M0hseXBWcUhFM1phRFFhVEpreUJRcUZ3bUcvUC83NEEvdjI3YXVtVVJFUkVkR3VYYnV3WXNXS1VnV0YrZm41ZVBYVlYzSGt5SkZTbjErbFVpRW5Kd2RmZnZrbFhudnROZVRsNVpYcWNVYWpFUXNXTENqVit4dVZTZ1ZSRkhIMDZGR3NXTEVDQ1FrSlVwdE1Kc1BObXpmeC92dnZZK3pZc2RpeFl3YzBHZzJpbzZNeFk4WU1mUFhWVnc3UExZb2lGaTFhaEhYcjFpRTNOOWR1UDdsY2pxaW9LRXlkT2hYVHAwL0h6cDA3WVRBWVN2VmNxZW9aamNaQ3IzR1R5VlRoY0Z3VVJVUkdSaUl6TTdQYzU5QnF0VGgzN3B6ZDl1enNiQnc2ZElpelhvbW9VamorM3pnUjFSbmg0ZUVRQk1IdURMdm82R2kwYXRXcW1rZFZlazJhTk1INDhlUHh2Ly85ejJHL0w3LzhFbUZoWVdqV3JGazFqWXlJaU9qdUpaZkxzV3ZYTGh3NWNnVHU3dTRPKytyMWVxU2twQ0E2T2hwUFB2a2tIbi84Y1FpQzRQQXh0bUpsS3BVS3ExYXRnck96TTdLenM3Rm16UnFIVzR2Y3ZuMGJzYkd4T0hmdUhOYXNXWU9BZ0FDN2ZRdCtBTGxreVJLRWhvWVdhbGVwVkRDWlRKZ3laUXI2OSsrUGpJd01BTmFDYXFOSGozWTRma0VRRUJ3Y2pNMmJOK1BRb1VOWXVIQ2gzZmNvS3BVS2VyMGUzdDdlV0wxNk5UNzg4RVAwNmRNSDQ4ZVBMM0VsQlZXY3lXVENzV1BIMEsxYnR5S3Z5NXljSER6MzNITVlPM1lzaGc4ZkRwMU9oMmVlZVFiRGh3L0h3dzgvREE4UGozSmRiL1BtelZpMWFoV21USm1DZnYzNmxma2NlWGw1bURadEd0cTFhNGVubjM0YXJWdTNMbktOaFFzWHd0L2ZIdzgvL0RBR0R4NE1qVVpqOTN4R294RXFsYXJRTVZFVUVSTVRnK2JObTl0OVhGSlNFcHljbk1yMTkwQkVkUWRuRUJMVkV4cU5CbUZoOXFmck8vcjBzYmJvMDZjUGV2WHE1YkNQMld6R21qVnJvTlZxcTJsVVJFUkVkeTliRWJTc3JLd1MrNVpuRnBQdC9ES1pUQW8yM056YzBMRmpSMFJGUmRtOXhjYkdBckRPc0pvMWE1YkRXVm95MlozLzhxalZhcnZ0QitKT3VRQUFJQUJKUkVGVUhUcDBnQ0FJVXFDb1VDaHcrL1p0eko4LzMrRnN2eWVlZUFLK3ZyNUlTVW5CbTIrK2FiZXY3YndEQnc3RVcyKzloZno4Zk96Y3VST3paOCsyZTI2eXFveXF0MXF0Rml0V3JNQ1VLVk1LelNJRnJPRnRWbFlXUHZua0UremV2UnRLcFJJNU9UbjQrdXV2Y2VqUUlZZm5UVTlQeC9mZmZ3K3oyVnpvdUZLcHhPelpzNkhYNjdGMDZkSWk3OFZQblRxRmQ5OTkxK0gyT2JZdzcrclZxOFVHOUxiWGMwWkdCalFhamRSLzE2NWR4UzdaWDd0MkxlYk9uWXYwOUhUcG1DQUllUG5sbDdGbzBTSjgrT0dIeGQ1bXpweUpwVXVYVnRwV1A2eGlURlE3Y1FZaFVUM1NwazBieE1YRkZkdDI3ZG8xNU9ibXdzWEZwWG9IVlFhQ0lPQ3BwNTdDOWV2WDdUNFB3UG9HYjlXcVZaZ3paMDZSVDBHSmlJaW84dGdDUEkxR2d3MGJOampzdTMvL2ZpeFpzZ1FhalFaUFBQRkVxYzVmTUx3RHJCOEV5dVZ5REJnd0FHM2F0RUZnWUdDSnN4RExlbzJQUC80WThmSHhVbUNuMStzQkFNdVhMNGRTcVlUSlpKS096NWd4QTFxdEZtKy8vVGJtejU5ZjdGaFVLaFdHREJtQ3p6Ly9IT25wNmJoNTgyYXh4ZU1LanFOTGx5NTQ1cGxuOE9tbm44Sm9OQ0lwS1FuKy92NFZlcDdrbUsrdkx5WlBub3lsUzVkaTZ0U3ArUGpqajZXWm03YVpySTBiTjhiUW9VT2wyYXUyKzQ0NE9UbmhvNDgrd3ZidDJ4RVNFbEpzZTA1T0R0YXVYUXR2YjIvcCtPblRwMkV3R09EajQ0TUpFeVlVZTI3YmE5VFgxeGY1K2ZuNDhNTVBDN1hiUW5tNVhJNXIxNjdoNDQ4L1JsWldGdmJ1M1lzREJ3NWd5WklsaFY1M2d3WU53aXV2dklJWFgzd1JTNWN1UmFOR2paQ1ZsUVdsVW9uSXlFaUh6ek1wS1FueDhmRm8xS2lSdzM1RVZIZHhCaUZSUGRLbVRSdTdiYUlvMW9tTnNWVXFGVjU1NVJXNHVybzY3R2Q3RThTaUpVUkVSRlhuMytGYVZaNC9KeWNIMDZaTnc0NGRPd0FBUVVGQkZRNEhBUlE2UjN4OFBMWnUzWXJqeDQ5THN4RnRnZUNmZi82SnFLZ29IRDkrSElBMXJMU3RXRGg4K0REV3JsMXI5eG85ZS9ZRUFEUnYzdHh1Z1BMdjV6SnExQ2cwYjk0Y2FXbHBtRHg1Y3BrcUxWUDU5T3ZYRHdFQkFjakp5Y0hGaXhlbDQ3WWczS2JnNjFLbjAySFJva1YyVjY4NE96dERFQVRjdkhrVENRa0pTRWhJd0prelozRHMyREVjTzNZTTd1N3VDQW9LUW5aMnRuUXNQajRlM3Q3ZUNBb0t3c0dEQjRzVXp3R3NyejliQUppUmtZR3NyQ3hjdUhBQlAvMzBrM1RidG0yYk5FYmJzYjE3OXdJQVRwdzRnWFhyMWhVNlo2dFdyZEN0V3pla3A2ZGovZnIxdUhMbENwNTY2aWtBZ0tlbkovYnMyVlBrdG12WExnQkFXRmdZdzBHaWVvNHpDSW5xa2ZEd2NDaVZTcnNWaTZPam85R2hRNGRxSGxYWitmajRZUExreVZpMmJKbkRBUERZc1dNSUNnckNJNDg4VW8yakl5SWl1bnRVZGtCNC9mcDF6Smd4UTFxR2F3dEE5SG85eG80ZEM0UEJnRXVYTGtHajBhQlBuejZsT3FmQllDaXlkUGlKSjU2UWxsZ1dmQzh4Zi81OEtSQ2NPSEVpeG93WmcwY2VlUVRaMmRuWXNtVUx2THk4a0pPVGc0Y2ZmaGdhalVZS1lFclNzR0ZEdlBiYWE4alB6OGRqanoxV2JCL2JNdTJsUzVkS005Wk1KaE1NQmdNTUJnUGVmUE5OckZtekJtNXVicVc2NXQya3NxcmVDb0tBb1VPSDR1alJvemgvL255UklqU0ppWWw0L3ZubkM5MS85dGxua1pxYUNxMVdpMlhMbGhVSkV3VkJnRnd1aHlBSStPS0xMd0JZQTd2aHc0ZERKcE5oOU9qUjBpekVvVU9Id21Bd29GMjdkaGd4WWdRVUNvWGRMWUpXcjE0dHpXUk1UMC9IakJrejRPUGpnejU5K3NETnpRMXl1UndXaXdYYnRtMkRScVBCd0lFREFWakQ3SVlORzJMQmdnWEZyclFaTkdnUW9xS2lFQm9haWw5KytRWDMzbnN2L3Y3NzczTCtqWllQcXhnVDFVNE1DSW5xRWFWU2lZaUlDTHYveU5lRmZRaHQ3cm5uSG93YU5RcmZmZmVkdzM0Ly9mUVRnb0tDMEtWTGwyb2FHUkVSMGQzRE51dE5yOWRqMXF4WkR2c1czTmZNbm9ZTkcyTENoQW5ZdEdrVGZIMTlvZFZxa1pDUUFFRVEwS0pGQzZuZnJsMjcwS0pGQ3dRRkJkazlseWlLV0xObURXSmpZN0YwNlZJNE9UbEpiYSsrK2lvV0wxNHNGU1N4dlFkcTFxeVpGSnBjdUhBQkJvTkJDZ3ovelZHUmxPSjRlbnFpWmN1V2lJbUp3Zjc5KytIcjZ5c0ZsN2R1M1pLQ1NsZFgxMEtGSkFvV0tQbjY2NjhMQlZSVStjYU1HWU14WThZZ096c2JodzhmaGtLaGtQYjNrOGxrY0hWMWxiNVhNcGtNUVVGQjB1c3dNakt5Mk9CYUVJUkNTNEJ0ajNkemM4UDE2OWNMSFZlcjFWQ3IxWGoxMVZlaDBXanczbnZ2RmJ1OFBEbzZXaXErNCsvdmo0eU1ES1NtcHVMYXRXdEZ0dUt4elNDMFNVNU94dno1ODRzTkNUdDA2SUJ4NDhaaDJMQmhlT2FaWnpCejVzeHFEd2lKcUhaaVFFaFV6N1JwMDhidVAvSzNiOTlHYW1vcWZIeDhxbmxVNVROczJEREV4c2JpeElrVER2dlo5cEJwMnJScE5ZMk1pSWpvN21BTENNMW1NODZjT2VPd2IybTMvUmc0Y0tBMDIrbWpqejVDUWtJQzFHbzFWcXhZZ1owN2QrS2pqejRDQUV5ZVBMbkU2K2wwT2dEQXZIbnpzSGp4WW1sbVh2djI3ZkhERHo4QWdEUWpFQURtekprRGYzOS9wS2FtSWlrcENXcTFHZ2FEUVpvRlZwQkdvOEdKRXljUUZoWlc3SHVucFV1WFN0Y1hSUkhIangrSHA2Y24zbmpqRFV5Yk5rMzZ1ek9aVElWbUZiWnIxdzR2dmZTU05GYXFYZ2NPSElEWmJFYS9mdjJ3Y2VOR0FOYlg5NkJCZ3hBVUZJUVZLMVlVdVY4UzIydS9ZRWdIQUptWm1VV09BU2kwTkhqbXpKbFl0V29Wdkx5OHBQYno1ODhqSVNFQm5wNmVBQUFYRnhkMDdOZ1JDb1VDano3NktQUjZQZno4L0NBSUFvWU1HUUovZi85Q3N5RjFPaDFXckZpQjNOemNJZ0doVXFuRWhBa1Q4UDMzMzBNdWw2TkxseTVZdlhwMWFmN3FpS2llWTBCSVZNODQyb2NRc0g2Q2Z2Lzk5MWZUYUNwR0VBUzg4TUlMV0xod1laRnFjd1hsNStkajFhcFZXTGh3WWFFM1YwUkVSRlF4dHBETHhjVUZXN2R1ZGRqWFZxU2tMRTZlUEFuQSttLzVIMy84Z2NHREIrUGN1WE80ZVBFaVBEdzhwSDYycGNlQWRaWEJ2L2Z6TTV2TjJMWnRHMGFOR2xYaU5XTmlZckIyN1ZxY08zY09FUkVSc0Znc2FONjhPVmF1WEFuQUd1aTV1TGlnVmF0V1dMUm9FUVJCd09USms5Ry9mLzlDNStuUm93Y1dMRmhRS0JoTlRVM0ZzV1BIMEs1ZE8rbll6cDA3b2RWcTBhaFJJOFRGeFdISGpoMDRmLzQ4WnMrZXpUM2RTcW45bHZoeUwwdU5qSXpFcGsyYnBQdHhjWEdReVdSd2QzZEh4NDRkS3p3MlVSU2wxOHhISDMwRVB6OC9tTTFtREI0OEdFMmFOSkVDYndBWU9YSWs1SEk1dnYzMlc0Zm50TzBkNk9mbkI4QTZnL2ZHalJ2SXk4dkR3b1VMaS9SUFMwdkR5eSsvTE4zWGFyVklTa3BDV2xvYWxpOWZMaFU3S1RqbVgzNzVCVDE2OUlCS3BaTEM5bjhYUWZuM1l5cExSYjZmUkZSMUdCQVMxVE9ob2FGd2QzZVg5cm41dCtqbzZEb1RFQUxXeW0rdnZ2b3E1cytmYi9jNUFkWlBhRmVzV0lFNWMrYkEyZG01R2tkSVJFUlVmMVZHa1JCN1VsSlNjTzNhTlFEV2dHL0JnZ1hvMjdjdlhuLzk5U0t6NnhJU0VxUktyKys4ODA2eGU2dVZ4cng1OHhBYkd5dmR0eFdxdUhMbENxNWN1VktvNzlHalI2V3ZVMU5UaTV5cmUvZnVXTHQyTFFJQ0FwQ1ptWWtKRXliQXhjV2wwQkxoM054Y2JOeTRFZjcrL21qZnZqM2k0dUxRdTNkdkhEeDRFRk9tVE1IVXFWTXhZTUNBY2owWEtwMmVQWHRpNzk2OVNFaElnTHU3T3l3V0M1eWNuQW90OHk1SmJHd3NidDI2aGU3ZHV4ZHB5OHZMQTJBdFZtSmJLbXcybXdGWVgrTzI0Tm5XdCtCU2VIdTZkKytPNE9CZ2pCMDdGci8vL2p1Y25KelF2WHQzYk5pd0FUcWREdUhoNGRMK29CRVJFWVVlZS9IaVJRUUZCU0VpSWdKbXN4bTdkdTBxVW9uNXlKRWp1SG56SnFaT25RckFHdEFiRElaaVp6dmEyUFlOSmFMNml3RWhVVDBqQ0FMYXRHbURxS2lvWXR2UG5Uc0hVUlNyOUExL1pmUHg4Y0gwNmRPeGVQRml1L3NFQWRhTnoxZXZYbzNYWDMrOXlDZWxSRVJFVkx2czNic1hvaWhDcVZSQ0VBUzR1TGhnMzc1OThQRHd3T1RKazNIZ3dBRkVSMGRMVlZadGR1N2NpZkR3Y0xSczJkTGgrYlZhTFk0ZE80YURCdzlLeDlMVDAvSGlpeStpZS9mdWVPS0pKd3JOakxTRmtBV1AyV1lOMnBaRS8xdDRlRGdBNndlVnhWbS9majB5TWpJd2E5WXNuRDE3RmdBd1lNQUF0RzNiRm12V3JNR3laY3R3N2RvMVRKbzBxVTY5TjZ0TEJFSEFnZ1VMQU54WlNpeVR5YkIrL2ZvaSswd1dWNlRrK2VlZlIySmlJaXdXQ3hZdlhvejI3ZHNYZW94ZXJ3ZUFRc1ZsYk9mTnljbkIvdjM3cGVQNStmbkl6OCtIeVdSeStGNTE3Tml4QUFxL3JvWVBINDdodzRkandJQUIwR3ExZG92WkNJSWc3Um42Ny9EUVpzdVdMV2pRb0FIdXUrOCtBTmJ3THlJaUFyR3hzVkFvRk5pMmJaczAyM0h6NXMwWU5Xb1VldmZ1YlhlOFJGUS84SC9RUlBXUW80QXdPenNiQ1FrSmFOaXdZVFdQcW1LYU5XdUdTWk1tT1Z6NkFGZ0QwRTgrK1FRdnZQQUMzMmdURVJGVkVyMWVqL256NXp2c1U5d3NPMGQrLy8xM2VIdDdRNlBSSUNVbEJRTUhEc1EzMzN5REd6ZHVBQUMyYjkrT00yZk9ZTisrZlhqZ2dRZWt4NTA4ZVJJYk5tekF1KysrVzZpd1NVRXZ2L3d5TGwyNlZHUlo1SHZ2dllmZzRHQzdnVjVsT25EZ0FIYnQyb1ZPblRxaGI5KytPSExraU5SbTIyZDUrL2J0K1A3Nzd5R0tJbDU0NFlVcUgxTmRWZG5MVWYzOC9OQ3ZYejk4OWRWWENBd01sUGFmVkNnVVJZcVV1THE2U2tIYlR6LzloR2JObWtsRlRRRHI4bDdBK29IMjVjdVg4ZnZ2djB1dnIyYk5taFhhL3NjMlEyL2x5cFdZT1hObXVjYXVVcW1nMVdvUkdCaFlwTTFrTWtFVVJZaWlpT0RnNEVKdHg0NGR3K0hEaHlFSUFzNmZQNDlodzRaQkpwTkJGRVc4ODg0N2FOV3FGWVlOR3lidGUyZ2psOHZ4elRmZkZLa1VYaEZjWGt4VU96RWdKS3FIU3RxSE1EbzZ1czRGaEFEUXRXdFgzTHAxeStIeUJ3Q0lpb3FDcDZlbjlPa3JFUkVSVll6WmJMYjc0V041bkRoeEF2SHg4UmczYmh4KysrMDNBTURRb1VQeHd3OC9ZT0RBZ1VoSVNKQm0zSVdIaDZOMTY5YlN2Ly9QUC84OFhuamhCY3lhTlFzclY2NHNkaCsvZnYzNjRlTEZpNURMNVJnMWFoUzJiTmtDQU5Lc0xWc2dWREQ0dEMwVkxVMFlXcEtyVjY5aXhZb1Y4UGYzbDRLZzNOeGNBSGYyY252aGhSZHc4dVJKM0x4NUV6Lzg4QVA2OWV1SDVzMmJWK2k2VkhvalJvekFpQkVqQUZpWEVELy8vUFBvMkxFajVzeVpBNVBKaE1HREI1ZXFTSWt0SUF3T0RrYlRwazN4L3Z2dk8xeTZEZ0I3OXV4Qnk1WXRNV3pZc0RLUFd5Nlh3MlF5U2EvWGdteExtejA5UFl2TU1QVHc4TUNWSzFjUUV4TUR3RnJOR0xET09HemZ2ajJ1WDc4T29IQlZiWnZLREFlSnFQYVMxZlFBaUtqeWVYcDZGdm5Vc0tCejU4NVY0MmdxMThNUFA0ek9uVHVYMkcvSGpoM1NmemlJaUlpb2ZHeGhsb3VMQy9iczJlUHdObnYyN0ZLZjk5dHZ2NFZLcGNMRER6OHNCV2UyU3F5OWV2WEM1czJiSVlvaWZIMTlNVy9lUERScDBrUjZySStQRDBhT0hJbnM3R3pNbmowYjZlbnBSYzQvWXNRSWRPblNCYk5telhMNGdhRXQrSXlLaXNLcFU2ZUtIQ3VQcEtRa3pKa3pCeXFWQ3YvOTczK2xZaXM1T1RrQTd2eWRxdFZxdlBUU1M5TGpiUHN4VXZXekxTbnYyN2R2bVIrYm5Kd01BR2phdENua2NqbmVmdnR0L1BMTEx4ZzVjaVFDQWdMdzAwOC9ZYytlUGZqKysrL2g3ZTBOQUpnNGNXS1JmUUZMU3lhVFFSQUVxRlNxWW0vMlJFUkVZTldxVlZKSTNyaHg0MEx0dGlEejM4Y0wrdjc3NzNIOCtQRnlqWnVJYWo4R2hFVDFsS05aaEJjdlhuUzRsMTl0SmdnQ0prMmFWT2cvQ3ZaczJyU0piMktJaUlocW1kT25UK1BreVpNWVBYbzAzTnpjWURBWXBORE15OHNMTjIvZXhMNTkrd0FBVTZkT0xiYVl4T2pSbytIaTRvS1VsQlFzWExpdzJBcXJzMmJOS3JFd1c4SGdjOE9HRFVXTzJaUzJnbXR1Ymk3ZWVPTU5tTTFtTEZ1MnJORHNSdHVNTDR2RkloM3IxS21UOUo3TjNuNXhaSzE2VzFYMjc5K1BYYnQyb1dmUG51aldyUnVBT3pQeENuNnY3TEVGdS9mY2N3OEF3TlhWRlU1T1Ruanl5U2RoTnBzeGQrNWNhTFZhdlBYV1cwaExTOFBnd1lNeFpzeVljbStGSXdnQzVISTV3c1BEaTl4S2VuK2NtNXNyL1IvQXk4dXJVSnR0Q2Z5LzkxZ3M2S3V2dmlxMFZMNjhxdkw3U1VUbHh5WEdSUFZVbXpadDdNNmdNeHFOaUltSnFiTnZSRlVxRlY1OTlWVXNYTGhRK3RTMk9LSW9ZdDI2ZFhCM2Q2K3p6NVdJaUtnbWxUWVlLOHY1MXE5Zmo2Q2dJSXdiTjA2YVBWalFoeDkrQ0xQWmpHSERocUZMbHk3Rm5rZWowZURCQngvRWQ5OTloM1BuemlFcUtxcEloVmxIVldyTCtyd2NCVVdpS09MTW1UT0YrcjcvL3Z0U1JWc2IyM08xaFU4MlU2Wk13YUZEaCtyazlpOTFqZTI5Y1ZwYUdxNWN1WUxvNkdpc1g3OGV2WHIxd2h0dnZDSDFzMzJQL3YyOUtzN1pzMmNSR2hwYVpQV09ScVBCckZtek1IUG1URHp4eEJNd0dvMzR6My8rSTFVT0xpOVJGRXVzT0d6UEgzLzhBY0M2VExuZ3N1RzR1RGdjUG53WW5wNmU2TlNwazkzSDYvWDZZcGMyRTFIOXdJQ1FxSjZLaUlpQVhDNjMrOFltT2pxNlRvZG1IaDRlbURsekpoWXNXSURzN0d5Ny9Vd21FMWF1WElsWnMyWTVYREpCUkVSRVJaVm1CbFZaaUtLSUJnMGFZTnEwYVZDcjFkTHlZTnQxRGg4K2pHUEhqcUY1OCtZbEZ1MFlNR0FBdnZ2dU93QncrSUZoY2NyNnZPejFqNG1Kd2VyVnEzSHg0a1dvMVdvWURBWVlqVVlrSlNVVkNRaDFPaDBBYXlYYmdwbzJiWXFtVFp1V2FUeFVOams1T1ZpK2ZEa09IejZNY2VQR1FhdlZZdkxreVFDQUlVT0dZUExreVZBcWxWSi8yL2VvNFB0b1VSU1JrWkVCVjFkWHFlK05HemR3L2ZwMVRKdzRzZGpyNnZWNnVMdTdTNi96dG0zYlFxL1h3OVhWdGR6UHhXS3h3TlBURTk5KysyMlJ0dlQwZEl3Wk04YnVZMjE3YnpvN08wdkhFaE1UcFgwWFgzcnBKV21ac2lBSXlNL1BoeWlLVW1Wa3M5bU1DeGN1UUtmVE9RemdpYWh1WWtCSVZFODVPVG1oZWZQbTBpYkovM2J1M0RtTUdqV3Fta2RWdWZ6OS9URmp4Z3dzWHJ3WUJvUEJicis4dkR5OCsrNjdlUFBOTnhFU0VsS05JeVFpSXFyYmJNRllibTZ1Vk5EaC85bTc3N2lxeS82UDQ2OXpEcHZERWdSRkVYRGhBTGRJYmpPem9aVzNsbWFPekVyTHJFekxsVGFjYWFiVi9UTXJSNldwV1dtbHBPYnR3ajBTQlJRRk40aUF5QkE0SE9DTTN4L0VFV0lkbEtIeWVUNGVQRHpuWE5mMysvMGNFRDNuZmE1Umt2eXBpNldOemxNcWxjeWRPeGVsTW0rbG80TFRicE9UazFtOGVERzFhOWRtOXV6WnBhNm5CdURqNDRPUGp3OVhybHloZmZ2Mmhkb3VYcnpJM3IxNzhmYjJObDJydU9kbDdpWWx4UVdFYTlhc1ljMmFOZWoxZXZ6OC9KZzFheGFob2FFc1hMaVFpUk1uMHFGREI3cDA2VUxqeG8zeDhQQWdNek1UTnpjMzZ0U3BZL28rYWJWYU1qSXlTRTlQSnlVbGhaU1VGTHAyN1lxTmpVMnB6NzJtdVp0ZGI5UFQwM250dGRkSVNFaWdkKy9ldlBUU1N3RFVyMStmRlN0V0VCd2N6SjkvL2ttdFdyVk00VjkrbUt2WDZ4azVjaVNabVpta3A2ZGpNQmo0NXB0dlRCODZiOTI2RmJWYVhXZzlRWVBCd05HalIvbjExMTg1ZWZLa2FiVHJuajE3V0xWcUZhdFhyOGJQejQ5R2pScFJwMDRkbkoyZGFkKytmWkVwdi9uWHp6OW53ZlAvMis3ZHUwbE5UVFhkTCs3dlBPUnRCR1F3R0VoTVRNUm9OTEpqeHc3KzcvLytENzFlejdScDB3cE55YmUzdHljdUxvNnhZOGVpVnF2Snlja0JJQzR1anVYTGw5L1ZTRWpaeFZpSWU1TUVoRUk4d1B6OS9Vc01DQzljdVBCQWZQcm42K3ZMVzIrOXhhSkZpMHFkQnBLUmtjSDgrZk41Ly8zM1RTL01oUkJDQ0ZHNi9EQkNxVlNXT2NvdE5UV1ZxMWV2bGprdHMyQjRVVEFnWEwxNk5SWVdGaXhZc0lCYXRXcXhhZE1tOXUzYmg0K1BqMmxqaFg4Yk9YSWtNVEV4UmFibkppY25zM2J0MmlMWHpkL1pOVC9NTEc1MzV1SWVLMjd0NW5yMTZxRlFLS2hUcHc3ejU4OUhyVmJ6OE1NUFU3dDJiUllzV01EeDQ4YzVmdng0b1dPU2twS1lPSEVpUnFPeDJIUGEyTmpRc1dOSENRZ3JrSU9EQXlOR2pPREhIMzhzRkdvTkhqeVlvS0FnTm03Y3lJa1RKMGhJU0REdFNKd3ZJU0hCZEx0T25Uck1talhMdEs1a1ptWW13Y0hCakJneEFxMVd5OTkvLzgySkV5YzRjT0FBcWFtcDFLdFhqMUdqUnRHL2YzOVREV3ZYcm1YSGpoMmNQbjNhdEdtZ1dxMW0zcng1eFFhRStYOUhDbjRRbnB1YlcyZ0VJT1NGMnQ5OTk1MHAyQ3h0MXN4VFR6M0Z5Wk1uZWZQTk56bDM3aHhkdW5SaHpKZ3hSVjRmRHhzMmpLVkxsM0x4NGtYVFl6WTJOanowMEVPODhzb3JKWjVmQ0hIL2tvQlFpQWVZdjc4L3YvenlTN0Z0UnFPUnMyZlBscm9ROGYwaUlDQ0FWMTU1aFdYTGxwWGFMeTB0alhuejVqRmp4Z3pjM055cXFEb2hoQkRpL3BVZjl0bmEyckpvMGFKUysrN2V2WnU1YytlYVJocVpRNnZWQW5tdlMwYVBIczF6enoxSDNicDFnYnlwdDl1MmJXUHo1czJtL2k0dUxvVkdGbmJ0MnJYWTgzYm8wSUZ2di8yV2I3LzkxclJoMlJOUFBHSDZZRFEvZUhGd2NHRGp4bzBsMXRlblR4OFVDa1d4b3lKNzllcUZ2YjA5S3BXcTBKVFJnSUFBVnE1Y3ljNmRPOW0xYXhlblQ1OHU5RDM1OXhUamZLMWF0V0xtekptbVhZOUZ4WG4wMFVmcDBhTkhvWFgzQUx5OXZaa3dZUUtROTNOSlRVMGxLeXVMM054Y2REb2RlcjBlbzlGb21ocGZjQ2JLOGVQSDhmYjI1dW1ubitiMTExL24xcTFiK1ByNk1talFJTnExYTBlVEprMEtYY3ZWMVpYeDQ4Zno2cXV2Y3ZUb1VmNysrMjl1M0xqQnRHblRzTGUzTDdidTNOeGM3T3pzNk5XckY1RDNlMkpoWVVIZnZuMEw5WHY4OGNjSkNncGkzTGh4K1ByNmxqazlQeUlpZ29DQUFONTc3ejI4dkx5SzdkT25UeC82OU9sVDZubUVFQThXaGJHaVZ4NFdRdHd6REFZRHI3MzJtdW5UeEgvcjA2Y1BJMGFNcU9LcUtrOXdjRERyMTY4dnMxL3QycldaTVdNR0xpNHVWVkNWRUVJSWNmLzY3YmZmV0xwMEtmMzc5MmY4K1BHbDl0MjllemZ6NTgrbmQrL2VUSm8wcWNScGpnVWRPblNJbVRObm9sQW8yTHg1YzVFQXgyZzBzbkhqUnBZdFc0YWxwU1hUcDA4dnNobEphUXdHQSsrODh3NGRPblJnNk5DaHBwcXVYTG5DOTk5L3oralJvNHRzTGxIUXQ5OStTLy8rL2U5cTlvRk9wK1A2OWVza0ppYWFBaWl0Vm1zS29Rd0dBMGFqa1VjZmZSUlBUODg3dnM2RHJOMVBWKzdKYWFrNU9UbFlXVm1oMSt0TjYvdFZKSzFXaThGZ01BWGJScU9SbEpTVVlrY2JRdDZNbWJ0WjM3Q3EzS3MvVHlFZWRJb3l0aytYZ0ZDSUI5em5uMzllWkhwTFBrOVBUejc1NUpNcXJxanlHSTFHMXE1ZHk3WnQyOHJzNitucHlmVHAwM0YwZEt5Q3lvUVFRb2o3MDhtVEozRnljakpybzYrWW1CaFVLbFc1UXE2VEowOXk2dFFwK3ZidFcyb0l0MjdkT25yMDZDRUJXZzBsZ2RLRFJYNmVRbFNQc2dMQ3NqL1dFMExjMXdJQ0FrcHNpNHVMTSsycTlpQlFLQlFNSFRxVTd0MjdsOWszTGk2TytmUG5rNUdSVVFXVkNTR0VFUGVuTm0zYW1CVU9Bbmg1ZVpVN3dHdlRwZzBqUjQ0c2M0VGU4ODgvTCtHZ0VFSUlVWWtrSUJUaUFlZnY3MTlxZTNoNGVCVlZValVVQ2dXalI0OG1LQ2lvekw0eE1USE1uVHVYOVBUMEtxaE1DQ0dFRUVMY0NSbHQ5bUNSbjZjUTl5WUpDSVY0d0xtN3UxTzdkdTBTMjArZVBGbUYxVlFOcFZMSjJMRmphZCsrZlpsOVkySmltRE5uRG1scGFWVlFtUkJDQ0NHRUVFSUljZStSZ0ZDSUdxQzBhY1lSRVJHbW5md2VKQ3FWaWpmZWVJTldyVnFWMmZmYXRXdk1uajJibEpTVUtxaE1DQ0dFRUVJSUlZUzR0MGhBS0VRTlVObzBZNjFXUzJSa1pCVldVM1VzTEN4NDY2MjNhTkdpUlpsOTQrUGptVDE3TmpkdjNxeUN5b1FRUWdnaGhMbmEvWFNsdWtzUUZVaCtua0xjbXlRZ0ZLSUdhTm15SlVwbHliL3VEK0kwNDN4V1ZsWk1tRENCeG8wYmw5azNNVEdSMmJObms1aVlXQVdWQ1NHRUVFSUlJWVFROXdZSkNJV29BZXpzN0dqV3JGbUo3YUdob1JpTnhpcXNxR3JaMk5qdzdydnZtclVMWTFKU0VuUG16Q0UrUHI0S0toTkNDQ0dFRUVJSUlhcWZCSVJDMUJCdDI3WXRzZTNHalJ2RXhjVlZZVFZWejg3T2ppbFRwcGcxa2pBNU9ablpzMmR6NVlwTWZ4QkNDQ0dFcUc2eTYrMkRSWDZlUXR5YkZNWUhlZGlRRU1Ja0lTR0JTWk1tbGRnK2VQQmcrdlhyVjRVVlZRK3RWc3VpUllzNGUvWnNtWDF0Ykd5WU1HR0NXV3NZQ2lHRUVFSlV0K0RnNEFkNjZSang0SEYwZEdUOCtQSFZYWVlRTllKQ29WQ1UxbTVSVllVSUlhcVhoNGNIbnA2ZUpZNFVEQTBOclJFQllmNTA0eVZMbGhBZUhsNXFYNjFXeThLRkMzbnR0ZGNJREF5c29ncUZFRUxVRkRrNU9TUW1KcEtlbmw3ZHBZZ0hSR1JrcEZrZmdncHhyM0J4Y2FudUVvUVEvNUNBVUlnYXBHM2J0aVVHaE5IUjBXUmtaS0JXcTZ1NHFxcVh2M0hKbDE5K1NXaG9hS2w5ZFRvZC8vM3ZmeGsrZkRoOSt2U3BvZ3FGRUVJOHlPTGo0L250dDk4NGR1d1lPVGs1MVYyT0VFSUlJWVJNTVJhaUpvbUtpbUxXckZrbHRvOGRPNVl1WGJwVVlVWFZTNmZUc1hUcFVvNGRPMlpXLzZlZWVvcEJnd1pSeHNoc0lZUVFva1FoSVNHc1hMa1N2VjVmM2FXSUI5d1RUenhCbXpadHFydU1DdkZDbUozcDlvK3ROUEw0ZmZ6NGo2MDBwajhCTEMwdHpWb2pYQWh4OThxYVlpd0JvUkExaU1GZ1lOeTRjV1JrWkJUYkhoUVV4TGh4NDZxNHF1cWwxK3Y1NXB0dk9IandvRm45ZS9Ub3dhaFJvMUNwVkpWY21SQkNpQWROU0VnSTMzNzdiYUhIWEYxZGNYTnprdytmUklWNzhza25INWlBVUFnaHhOMlROUWlGRUNaS3BaTFdyVnR6NE1DQll0dkR3c0xRNi9VMUt2eFNxVlNNR1RNR0d4c2JkdTNhVldiL3ZYdjNrcHFheXJoeDQ3QzF0YTJDQ29VUVFqd0k0dVBqV2JseXBlbCtVRkFRUTRjT2xmVzNoQkJDQ0hGUFVGWjNBVUtJcXRXdVhic1MyelFhRGVmT25hdkNhdTROU3FXU0YxOThrWUVEQjVyVi85U3BVM3o4OGNja0pTVlZjbVZDQ0NFZUZMLzk5cHRwV25IK2lIMEpCNFVRUWdoeHI1Q0FVSWdhSmlBZ29OUVJnaWRQbnF6Q2F1NGRDb1dDWjU1NWh0R2pSNXMxelNzMk5wYVpNMmNTRlJWVkJkVUpJWVM0bitYazVCUmE3M2JvMEtIVldJMFFRZ2doUkZFU0VBcFJ3OWphMnRLc1diTVMyOHZhMWZkQjE3Tm5UOTUrKzIwc0xTM0w3SnVlbnM2OGVmUFl0MjlmRlZRbWhCRGlmcFdZbUdqYXJkalYxVlZHRGdvaGhCRGluaU1Cb1JBMVVHblRqT1BqNDRtUGo2L0NhdTQ5N2RxMVk4cVVLZGpiMjVmWlY2ZlQ4YzAzMzdCKy9Yb01Ca01WVkNlRUVPSitrNTZlYnJydDV1WldqWlVJSVlRUVFoUlBBa0loYXFEU0FrS1FVWVFBVFpzMlpjYU1HYmk2dXByVlB6ZzRtQ1ZMbHFEVmFpdTVNaUdFRVBjejJhMVlDQ0dFRVBjaUNRaUZxSUhjM055b1g3OStpZTAxZFIzQ2Y2dFhyeDR6Wjg3RXk4dkxyUDZob2FGODlORkhOWDRFcGhCQ0NDR0VFRUtJKzRzRWhFTFVVRzNidGkyeDdkeTVjMmcwbWlxczV0NVZxMVl0WnM2Y1dlYW95M3o1bTVmOC9mZmZsVnlaRUVJSUlZUVFRZ2hSTVNRZ0ZLS0dLaTN3MHV2MWhJV0ZWV0UxOXpZYkd4dmVmdnR0K3ZmdmIxYi9yS3dzbGl4Wnd2cjE2OUhyOVpWY25SQkNDQ0dFRUVJSWNYY2tJQlNpaG1yWXNDRkgyb0hLQUFBZ0FFbEVRVlNPam80bHRzczA0OElVQ2dYUFBmY2NZOGVPeGNMQ3dxeGpnb09EK2VTVFQwaExTNnZrNm9RUVFnZ2hoQkJDaURzbkFhRVFOWlJTcWFSTm16WWx0cDg2ZFVwR3Z4V2pTNWN1VEo4K0hTY25KN1A2UjBaRzh2Nzc3eE1WRlZYSmxRa2hoQkJDQ0NHRUVIZEdBa0loYXJEUzFpSE15TWpnd29VTFZWak4vYU54NDhaODlORkhlSHQ3bTlVL05UV1ZPWFBtc0czYk5veEdZeVZYSjRRUVFnZ2hoQkJDbEk4RWhFTFVZUDcrL3FWT2x3ME5EYTNDYXU0dnJxNnV6Smd4ZzQ0ZE81clYzMkF3OE9PUFA3Smt5UkxTMDlNcnVUb2hoQkJDQ0NHRUVNSjhFaEFLVVlQWjJOalFva1dMRXR1UEh6OHVJOTVLWVcxdHpmang0M24rK2VkUktzMzc1L1RFaVJOTW5UcVY4UER3U3E1T0NDR0VFRUlJSVlRd2p3U0VRdFJ3cFUwempvK1BKeVltcGdxcnVmOG9GQXFlZU9JSnBrMmJock96czFuSHBLV2xzV0RCQXRhc1dVTnVibTRsVnlpRUVFSUlJWVFRUXBST0FrSWhhcmpTQWtLQW8wZVBWbEVsOXpjL1B6OW16NTVOOCtiTnpUNW0rL2J0ekp3NVUwSllJWVFRUWdnaGhCRFZTZ0pDSVdvNFYxZlhVamZiT0hMa2lFd3pOcE9Ua3hPVEowK21mLy8rWmg4VEd4dkx6Smt6MmI1OXUzeWZoUkJDQ0NHRUVFSlVDd2tJaFJDMGI5Kyt4TGI0K0hpdVhyMWFoZFhjMzFRcUZjODk5eHp2dlBNT2RuWjJaaDJqMCtsWXMyWU5DeGN1NU9iTm01VmNvUkJDQ0NHRUVFSUlVWmdFaEVJSU9uWHFWR3E3VERNdXY3WnQyekpyMWl4OGZYM05QaVk4UEp3cFU2YXdhOWN1R1Uwb2hCQkNDQ0dFRUtMS1NFQW9oTURUMHhNdkw2OFMyMldhOFoxeGQzZm5ndzgrNE9tbm4wYWhVSmgxakZhclpkV3FWY3lkTzVmNCtQaEtybEFJSVlRUVFnZ2hoSkNBVUFqeGo5SkdFU1lrSk1nMDR6dWtVcWtZTkdnUTc3Ly9QclZyMXpiN3VMTm56ekp0MmpTQ2c0UFI2L1dWV0tFUVFnZ2hoQkJDaUpwT0FrSWhCRkQyTk9NalI0NVVVU1VQcHFaTm16Sm56aHk2ZGV0bTlqRzV1Ym1zWDcrZUR6LzhrQ3RYcmxSaWRVSUlJWVFRUWdnaGFqSUpDSVVRQU5TcFUwZDJNNjVrdHJhMnZQcnFxNHdmUHg1N2UzdXpqN3Q4K1RJelo4N2s1NTkvSmljbnB4SXJGRUlJSVlSNDhGMjllcFhrNU9RUzIxTlRVOW02ZGVzZHZmYTlmUG15MlgzVDA5TkpTRWdvOXpYS2MzNmRUbmRIeDJaa1pIRDkrdlZ5SDVPWW1IaEgxeE5DVkQrTDZpNUFDSEh2Nk5TcFU0a2oxUklURTdsNjlXcXBJYUl3VDJCZ0lFMmFOT0hycjcvbTlPblRaaDFqTUJqNDQ0OC9PSGp3SU1PR0RhTmR1M1ptcjJzb2hCQkNDQ0Z1MjdScEV6dDI3T0RaWjU5bHlKQWhXRnRiRjJvL2NPQUFTNVlzWWZQbXpZd2JONDZXTFZ1YWRWNmRUc2NiYjd5Qmw1Y1h6ejc3TEE4Ly9IQ3AvVk5TVW5qNTVaZHAxYW9WVHozMUZOMjdkemY3T1lTRWhKQ2NuTXhqanoyR2pZMU5zWDJpb3FKWXRHZ1JBd2NPNUlrbm5zRFcxdGJzODkrNmRZdFJvMGJSdVhObnM1ZkpDUTBOSlNzcmkwV0xGdUhoNFdIMnRZUVE5d1lKQ0lVUUpwMDZkV0xEaGcwbHRoODVja1FDd2dyaTR1TEM1TW1UMmJsekp6Lzk5Qk5hcmRhczQ1S1NrbGl5WkFrQkFRRU1IejZjdW5YclZuS2w0bjVqTkJvNWZmbzBSNDRjNGR5NWM2U2twSmo5OTB1SUI0bU5qUTB1TGk3NCtmblJxVk1uV3Jac0tSK3NDQ0VBR0RkdUhOZXVYV1BObWpYczNyMmJEejc0QUY5ZlgxUDc5dTNiZ2J4MXVQZnMyWU9QajQ5WnN6OGlJaUxJenM0bU5qYTIyTkR1MnJWcmVIaDRZR0dSOXpiYzN0NGVvOUhJMWF0WGFkaXdJVGR2M3NUYTJocTFXbDNtdFRadjNzekpreWY1NFljZm1ESmxDb0dCZ1VYNjJOdmJjK1BHRFpZdFcwWllXQmd6WnN3d1hic3NscGFXR0F3Rzl1L2ZiMWIvZ2hZdlhzejgrZlBMZlp3UW9ucEpRQ2lFTUhGM2Q4ZlgxNWRMbHk0VjIzN2t5QkdlZmZaWmVZTlZRUlFLQlk4ODhnaHQyN1psMWFwVm5EcDF5dXhqdzhQRG1UcDFLbzg5OWhqUFBQTk1pWjhjaTVvbFBqNmU1Y3VYYys3Y3Vlb3VSWWhxcDlWcXVYNzlPdGV2WDJmUG5qMzQrZm54OHNzdlU2ZE9uZW91VFFoUnpTd3NMSmcyYlJxalI0L20yclZyZlBMSkp5eGJ0Z3lBNk9ob0lpTWpzYkd4WWNtU0pYaDVlWmw5M3Z3MXUvL3puLy9RcEVrVFhuMzFWZHEwYVFQa3pRYjU2NisvOFBEd29GR2pScWhVS3RQU01ibTV1YXhidDQ3UTBGQ2NuWjFac0dCQnFTRmhZbUlpcDA2ZFFxRlFNSFhxVkRwMjdGaHNQeXNyS3dDOHZiMzU2S09Qekg0ZWtCY1E1dHUyYlJzcWxRcklDMDJIRFJzR1FIQndzT2thQUgzNjlNSEN3cUxjMTdvVFNVbEpuRGh4Z3REUVVFSkRRMW0vZm4ybFgxT0lCNTBFaEVLSVFqcDE2bFJpUUppWW1NaVZLMWZ3OGZHcDJxSWVjSzZ1cmt5Y09KRkRodzZ4ZXZWcU1qSXl6RHBPcjljVEhCek1nUU1IR0RKa0NKMDdkNWJ3dGdZN2QrNGNuMzMyR1JxTnBycExFZUtlZE83Y09UNzQ0QVBlZWVjZC9QejhxcnNjSVVRMWMzWjI1dm5ubitmcnI3L0d6czdPOVBpYU5Xc0FlT2VkZDB6aG9FYWpZZVhLbGJ6NDRvc2xCbmRHbzVGZHUzWUJzR2ZQSGpadjNreDZlbnFSMTlXcHFhbFlXVm14WThjT1V3aVhtWm5KL3YzNzBXZzAzTHAxaTFPblR0R2xTNWNTYTkreVpRdEdvNUYrL2ZxVkdBNENwbEF2LzgvOE9yLysrbXM2ZE9oQWh3NGR5ankydkJRS1JaRXAyeFhsd0lFRHBsQXdKaWFtVXE0aFJFMG1BYUVRb3BCT25UcVYrZ25ja1NOSEpDQ3NCQXFGZ3M2ZE8rUHY3OC9xMWFzNWZQaXcyY2VtcHFheWJOa3lkdTNheGZEaHcrWG5Vd1BGeDhjWENnY1ZDZ1U5ZS9ha2UvZnUxSzlmWDBhWWlocEpxOVVTR3h0TFNFZ0llL2Jzd1dnMG90Rm8rT3l6ei9qb280OWtKS0VRTmNndnYveFM3T1ladWJtNXB0dExseTVGcTlWeThPQkIzTnpjaUl5TUpESXlFb0FUSjA1dzVjb1ZJaU1qV2JCZ1FiSFRqZi8rKzIrU2s1TnhkWFhGemMwTk56YzNJTy8vNUpFalIvTGRkOThSRmhaRzdkcTFzYkd4b1gvLy91VG01ckpseXhZY0hSM3AxcTBiVzdac3dXQXdzSHIxYWhvMGFGRHM2RVdOUnNQbXpadHhjWEZoOU9qUkFQejAwMDlFUkVRVWVZNzV6eTgyTnBZeFk4WUFlZjgyeHNYRkVSd2N6TUtGQzJuV3JGbXgzN09DSHpxLy92cnJwdHNGTnowWlAzNThzY2RXbHNXTEY5TzRjV002ZCs1TW8wYU5pSStQWitYS2xWVmFneEFQTWdrSWhSQ0Z1TG01MGFoUkl5NWN1RkJzKzlHalIzbnV1ZWRrcEZvbGNYUjBaTnk0Y1hUdTNKbFZxMWFSa3BKaTlyRlJVVkhNbURHRG9LQWdCZzBhSkl0RDF4QkdvNUhseTVlYndrRVhGeGZHamgxTGl4WXRxcmt5SWFxWGpZME5qUnMzcG5IanhnUUZCYkZzMlRKU1VsTFFhRFFzWDc2YzZkT255LzlsUXRRUXJWdTNac0tFQ1dSblp4ZmJIaDRlVG5oNHVPbCtVbElTbXpadEt0SXZLaXFLYWRPbU1YLysvQ0liZnZ6ODg4OVlXRmd3Wjg0Y0dqVnF4S0ZEaDZoYnR5NCtQajVjdlhxVnNMQXdXclpzU1lNR0RZcWNPeTB0alMxYnRnQjVvZDZGQ3hkNDY2MjMrT2lqandnSUNDalVkLzM2OVdSa1pEQmp4Z3pVYWpXUmtaRXNYNzdjMU83bDVZV2pveU1xbGNyMGZKVktwV25rbzFxdE5vV1hHelpzWU5La1NZVkdVQmJIM3Q3ZTlPOWwvclRvZnorZTcwNTJmamJYTDcvOFV1ait6cDA3SysxYVF0UkVFaEFLSVlybzFLbFRpUUZoWW1JaWx5OWZMclNRczZoNGJkdTJ4Yy9QajU5Ly9wbWRPM2VXNjhYVzRjT0hPWGJzR0QxNjlHREFnQUU0T3p0WFlxV2l1cDArZmRxMDVxQkNvZUMxMTE2amVmUG0xVnlWRVBlV0ZpMWFNSGJzV09iUG40L1JhT1RjdVhPY1BuMGFmMy8vNmk1TkNGRUZtalJwd2xkZmZZV3RyUzNPenM1Rk51bzRjT0FBSDM3NElhNnVybmUwbGwxVVZCUW5UcHpBenM2T1JZc1dZVFFhdVhEaEFpNHVMaXhac3NRVS9nMFpNb1IyN2RveFlNQUFQRHc4eU0zTlpkQ2dRVFJzMkpBRkN4WXdhTkFnZkgxOStlYWJiNHE5enNHREI5bXdZWU5wbG9CT3AyUEpraVVBK1BqNE1IejQ4RUk3SWNmRXhQRFNTeS9oNmVuSm9rV0x5dldjREFhRDZmYkNoUXVMWFlOdy92ejVSZFlnMU92MTVicU9FT0xlSVFHaEVLS0l3TUJBMXE1ZFcyTDcwYU5ISlNDc0FuWjJkb3djT1pKZXZYcXhldlZxenA0OWEvYXhlcjJlWGJ0MnNYLy9mdnIyN1V1L2Z2M0svSFJZM0oveUYwUUg2Tm16cDRTRFFwU2dSWXNXOU96Wms5Mjdkd041LzVkSlFDaEV6VkhhWmlQNTAyYnY5TFhTc21YTGNIWjJ4dFBUa3pObnpxQlNxVXdqK1JjdVhFaFVWQlFXRmhZY09YS0VPWFBtb05WcWFkaXdvU21FaTQyTlpkS2tTVURoYWM4RnJWbXpodSsvL3g2QXk1Y3Y4L3JycjVPWm1VbGNYQnlOR2pYaTAwOC9OWHYzNDFxMWFwVzZ4aUZRS09oNysrMjNUYmNMMWpkeDRzUWl4eG1OUm94R280elFGdUkrSkFHaEVLSUlWMWRYbWpScFFuUjBkTEh0UjQ0Y2tXbkdWYWhCZ3daTW16YU5JMGVPc0hidDJuSk5PODdKeVdIejVzM3MycldMcDU1NmlrY2VlYVRRSjczaS9sZHd4K0tDb3dhRUVFVjE3OTdkRkJDVzUwTVhJY1NETFg4cXJxT2pZNGw5b3FPaitlYWJiNWcyYlJvdUxpNm14Mk5pWXRCb05IeisrZWU0dUxqdzFGTlBZVzl2ejVJbFM4ak96bWI2OU9tbTgrZVBKSVM4OVlQcjFhc0g1RTBCemwvWE1EMDl2ZGpyOStyVml6VnIxcURYNjhuS3lpSWpJNE9rcENRYU5XckVnZ1VMVUtsVVRKOCtuYVNrSk5NeC8xNkRVS2ZUY2ZYcVZTd3RMWmsxYXhidDI3Y3Y4ZmtXWEd1d3ZISnljckN5c3BMM0NrTGNaeVFnRkVJVUt5Z29xTVNBOE1hTkd6TE51SW9wRkFxQ2dvSm8yN1l0bXpkdkpqZzR1Rnd2M0RJek0xbTNiaDNidG0yamYvLys5T2pSUTRMQ0IwVEJ3TGgrL2ZyVldJa1E5NzZDdnlQbCtiQkZDSEgvK3VLTEwwaE5UUzIxVDF4Y25PblBqei8rdU5nK3g0NGRRNnZWTW1uU0pENzk5Rk5UU0tqWDYyblZxaFcvL2ZhYmFkU2RWcXRsNXN5WlhMdDJqUUVEQnVEZzRNQ1VLVk5ZdlhvMVAvMzBFeFlXRnZUdDI1ZmMzRnlpbzZPeHRyYW1VYU5HeE1iR29sS3BpSW1KS1RMaXNWNjllb3dhTllvbVRacVFuWjNOeHg5L1RMTm16Wmc3ZHk0T0RnNEFqQm8xaW84KytnaEhSMGVzcmExUktCU0Z3a3dBSnljbkFEWnUzSWl2cnkrMWF0VXE5dm5tNXVaU3AwNGRldlRvd2VqUm8wMWhYOEVweG9zV0xTcjBlbkxVcUZFOCtlU1RMRnEwQ0tWU3lYdnZ2WWRTcVN6eCsxMGFUMC9QTXZzSUlTcVdCSVJDaUdKMTdOaVJOV3ZXbExqMjNaRWpSeVFnckFiVzF0WU1HalNJN3QyNzgrT1BQM0xpeElseUhaK1Nrc0lQUC96QTc3Ly96dU9QUDA3djNyMWxoOXY3bkZhck5kMlduNlVRcFN2NE8xTHdkMGNJOGVEcTJiTW43NzMzSGlxVkNyVmFYV3hnbFphV0JzQ3RXN2ZZdDI4ZnJxNnVSVWEvcWRWcTFHbzFHbzJHVHo3NWhBOCsrQUJiVzF1OHZiMUpURXprd0lFRHByNDVPVGtjT25RSWdNOC8veHdIQndlc3JhMU53WmhlcnkrMFVVbGFXaHAvL1BHSDZYNStDUG52a0hEdzRNSHMzcjJiQlFzVzRPdnJ5NHN2dnNqQmd3ZUppWW5oNnRXcmVIbDVrWjZlVHZQbXpVdGNnem9pSWdKUFQwL2VmZmRkcksydEM3WHQzYnZYdE15UTBXakV6czZPWThlT2NlellNVk9mMG5ZeHRyS3lZdVBHamR5NGNjUFVkK3JVcWFiMUMvT05IRG15Mk5vSzJyRmpSNWw5aEJBVlN3SkNJVVN4WEZ4YzhQUHpLM0VLMXBFalJ4ZzhlTEJNSGFnbTd1N3VUSmd3Z2ZEd2NOYXVYVXRzYkd5NWprOUxTMlA5K3ZWczNyeVp2bjM3MHFkUEg3UFdyUkZDQ0NHRXVKKzBhdFdLOWV2WDQrVGtWT3pyVm8xR3d3c3Z2RUJ1Ymk1anhveGg2ZEtsdlBMS0svVHUzZHVzOHlzVUNpWlBua3hzYkN5dXJxNE1IandZUjBkSGZ2MzFWd0EyYmRyRTh1WEwwV2cwWExwMENjamI4ZGpKeVltMHREVFRKaVZmZi8wMWtEY04yZC9mdjBnNG1KS1N3a2NmZmNUcDA2ZUJ2Q25QVTZaTXdjM05qYlp0MjlLMWExZGF0R2pCaGcwYlRFc3BsQ1E2T2hwWFYxZGVlKzIxUW85Mzc5NmRrSkFRSWlJaXFGMjdkcEVBTVNvcXl2VGhpb1dGQmRldVhjUFB6NjlRSDdWYVRkMjZkVTAxLy9ISEh3d1lNS0JRbnhrelpwVCtUUlZDVkFzSkNJVVFKZXJVcVZPSkFXRlNVcEpNTTc0SEJBUUVNR2ZPSEE0ZE9zUXZ2L3hTYU4wWmMyUm1ackp4NDBiKy9QTlBldmZ1emVPUFAyNmFlaUtFRUVJSThTQW9hVFFkd0lvVks4akl5S0J4NDhZODg4d3o3TnUzajZWTGw5S2lSUXRUMEZVV1cxdGJtalJwUWxaV1ZwRzI5dTNiczNUcFVyWnMyV0w2UVBmOTk5OEhibThFY3UzYU5jYVBINDllcnljNk9ocDNkM2UrL1BMTFF0Ti9YVnhjOFBMeTR2VHAwN2k2dXZMNDQ0L1RyVnMzR2pac2FPcVRQL1BIemMyTmRldldGYWtsZjFmakJnMGFNSGJzMkNMdENvV2l4UER1cjcvK0lpd3N6SFMvZGV2V1hMcDBpY0RBUUFZUEhsem05NmdnV1ROWmlIdFQwZkhWUWdqeGo0NGRPNVk2UXJEZzdxbWkraWlWU3JwMDZjTENoUXNaUG55NGFSMmE4dEJxdFFRSEJ6Tmh3Z1IrK09FSEVoTVRLNkZTSVlRUVFvaDd4NDRkTy9qamp6K3d0TFRrN2JmZlJxRlFNSHIwYU5MVDA1a3laWXBwcXV5ZDBtZzAyTnJhMHJCaFExYXRXZ1hraFhjWEwxNGtNek96eUZJK0twV0taczJhVWF0V0xkTlUzNExlZU9NTjNuampEVmF2WHMzSWtTTk40V0JzYkN4YnQyN2x0OTkrTTZzdUN3dUxjczBDMnJwMUs0c1dMUUpneUpBaFFONDA2amZmZkpQbHk1Zno2YWVmeXJJTlFqd0FaQVNoRUtKRVRrNU9ORy9lbkRObnpoVGJMdE9NN3kwV0ZoWTgrdWlqZE8vZW5XM2J0aEVjSEZ6dUYydTV1Ym5zMkxHRC8vM3ZmN1JwMDRZK2Zmcmc3Kzh2UDJNaGhCQkNQRkQyNzkvUFo1OTlobEtwWk5La1NhYXBzaTFidG1UUW9FSDgvUFBQdlAzMjI4eVlNWU5telpxVjY5eDZ2WjYxYTlmeTg4OC8wNnRYTDU1ODhrbSsvUEpMbEVvbGl4Y3Z4c1BEQTRWQ1lacGlYTGR1WGI3ODhzc3l6MnR0YlUzbnpwMEpEUTNsd29VTG5EMTdsdE9uVDVPV2xvYVRreFA5Ky9ldjBOZHNPcDJPYjcvOWxvMGJOMkpoWWNIRWlSTUpDQWhnL2ZyMTNMcDFpeTVkdWpCeTVFaSsvLzU3VHB3NHdlalJvK25WcTFleDZ6d0tJZTU5RWhBS0lVclZxVk9uRWdQQ3BLUWtvcUtpaXF3OUlxcVhqWTBOenp6ekRMMTc5MmJ6NXMzczJMR2pYRHNlUTk0VWxkRFFVRUpEUTZsYnR5NlBQdm9vWGJ0MmxVMHdoQkJDQ0hGZjArbDByRjY5bW5YcjFtRmpZOFBVcVZONTZLR0hDdlY1NVpWWHVISGpCbnYyN09ITk45K2tiOSsrREI0OHVOQk82TVZKVGs0RzhwWndXYlZxRlFNR0RPQS8vL2tQVTZkT0JjQmdNUEQ1NTU4emZQaHdXclJvWVRvdU96dTd6THAvK3VrbjFxeFpVK2pEWDVWS1JhZE9uZWpidHkrZE9uVkNwVkt4WnMwYU1qTXpXYnAwYVpGelpHUmtsSG1kZkJjdlhtVGh3b1djUDMrZUJnMGFNSG55WkpvMmJjcTFhOWVBdkExZEFJWU5HNGFscFNVclZxeGcvdno1ckZxMWlyNTkrOUt0V3pkOGZIek12cDQ1MXE5ZlgraitoUXNYU216TEgra29oRENmQklSQ2lGSjE3TmlSNzcvL0hvUEJVR3o3L3YzN0pTQzhSems0T0RCMDZGRDY5dTNMbGkxYjJMTm5UN21EUW9EcjE2L3ovZmZmczJIREJycDM3ODRqanp4Q25UcDFLcUZpSVlRUVFvaktZVFFhMmI5L1B5dFdyT0RhdFd1MGF0V0tkOTU1aDNyMTZoWHBxMUFvbURadEdoNGVIbXpZc0lGdDI3YXhmZnQyL1AzOTZkcTFLNEdCZ2NXR2hmbWJrQ2dVQ3NhT0hVdmR1blY1NDQwM3lNek01UFhYWHljaUlvS1FrQkNPSHorT2s1TVQ3dTd1QUtTbnAvUFZWMStoMSt2SnpzNG1Nek9Uckt3czVzMmJaenIzd3c4L3pQZmZmdytBcTZzci9mdjM1L0hISHkrMFRtSCs2L1dzckt4Q3V5VC9XLzdhaDhXNWRlc1dxMWV2WnZQbXpkalkyREI2OUdnR0RoeUlwYVZsb1dQekEwTEkyMTNaMTllWFJZc1drWkNRd0E4Ly9NQVBQL3hBclZxMUdEdDJMTDE2OVNyeGV1V3hZc1VLczlza0lCU2kvQ1FnRkVLVXlzSEJnUll0V2hBUkVWRnMrOUdqUnhreFlvVHBSWU80OTdpNnVqSnk1RWllZWVZWnRtN2R5czZkTys5b25aaXNyQ3kyYjkvTzl1M2JhZDI2TlE4Ly9EQ3RXN2RHcFZKVlF0VkNDQ0dFRUhjdkt5dUxYYnQyc1duVEpxNWN1VUx6NXMwWk8zWXNRVUZCcFI2blVDaDQrZVdYYWR1MkxZc1hMeVloSVlIdzhIQWlJaUk0ZCs2Y2FWUmdRVjI3ZHFWZnYzNEFuRHg1a3ErKytvbzJiZG93YnR3NGZIeDhHREJnQUVlUEhtWHo1czJjUEhtUzZPaG9JRzlrMzhhTkcwM25jWEp5WXVqUW9ZWE9YYnQyYllZT0hZcXpzek9QUGZZWUZoWkYzOHJudjc0cmE1T1N6TXpNWXA5emNIQXczM3p6RFRZMk5vd1lNWUtubjM0YWUzdjdRbjN5UDJ6VzYvVm9OQnJzN093QUNBd01aTVdLRmF4YXRZcmc0R0FjSFIxNTdMSEg4UGIyTHY0YmZBZDI3TmhSWWVjU1FoUWxBYUVRb2t5ZE9uVXFNU0RVYURTRWhvWVNHQmhZeFZXSjhuSnljbUxJa0NIMDY5ZVBIVHQyOE5kZmY1VnJxa2xCcDA2ZDR0U3BVemc1T2RHbFN4ZTZkZXRXNXJRYklZUVFRb2lxTm5mdVhDNWV2RWpYcmwyWk1tVUtqUnMzTHRmeDdkdTNaK1hLbFd6YXRJbkRodzh6Y2VMRVVsL3p2UG5tbTR3Wk13WlBUMDgrKyt3ekFnSUNDclVIQmdZU0dCaUkwV2drSVNHQkd6ZHVrSnFhU2taR0JscXRscHljSEZxMWFrWHo1czJMbkh2WXNHR2wxcHFUazRPL3YzK1JjREdmalkwTnc0Y1BwMi9mdnNXMk96czc4KzY3N3hJVUZGUnNBQWw1NjFVRCtQcjZGcGxocEZhckdUOStQQU1IRGtTcFZNcU1FeUh1TXdyanY3ZE9Fa0tJZjhuTXpPU05OOTRvY1hwcTI3WnRlZWVkZDZxNEtuRzN0Rm90dTNidDRzOC8veVF0TGUydXorZnI2MHYzN3QwSkNncENyVlpYUUlYQ0hNT0hEemZkWHIxNmRUVldJc1Q5b1RwK1p5SWpJNWs3ZHk0QXpabzFZL3IwNlZWeVhTRkUzdWk4cW41ZGtwdWIrOERPcnJseDR3YUppWW0wYk5teXVrc1JRcFNUb294ZGpHUUVvUkNpVFBiMjlyUnIxNDZqUjQ4VzJ4NFdGa1o2ZWpvT0RnNVZYSm00R3pZMk5qenh4QlAwNmRPSGtKQVF0bTNiUm54OC9CMmY3OUtsUzF5NmRJa2ZmL3lSZHUzYTBiMTdkL3o5L1dVS3NoQkNDQ0dxVFhWOGFQbWdob09RTjlXNWR1M2ExVjJHRUtJU1NFQW9oREJMMTY1ZFN3d0k5WG85aHc0ZDR0RkhINjNpcWtSRnNMUzBwSGZ2M2p6ODhNT0VoNGV6WThjT1RwMDZ4WjBPTU5mcGRCdzllcFNqUjQvaTVPUkVZR0FnSFR0MnhNL1BENlZTV2NIVkN5R0VFRUlJSVlTNFd4SVFDaUhNMHFwVkt4d2NIRWhQVHkrMmZmLysvUklRM3VjVUNnV3RXcldpVmF0V0pDUWtzSFBuVHZidTNZdEdvN25qYzZhbHBiRmp4dzUyN05pQm82TWo3ZHUzSnpBd2tPYk5tOHZJUWlHRUVFSUlJWVM0UjBoQUtJUXdpMHFsb25QbnptemZ2cjNZOWt1WExoRVhGNGVucDJjVlZ5WXFnNGVIQjBPSERtWGd3SUVjUEhpUXYvNzZpOWpZMkxzNjU2MWJ0OWk5ZXplN2QrOUdyVmJUcmwwN0FnTURhZG15WllrTFlRc2hoQkJDQ0NHRXFIenlqa3dJWWJhdVhidVdHQkFDSERod2dHZWZmYllLS3hLVnpkcmFtbDY5ZXRHelowL09uVHZIamgwN09ISGlSSWtiMXBnckl5T0RrSkFRUWtKQ3NMVzFwVzNidHJSdTNacUFnQUJaeS9JZVpqUkNURndhNGVlVFNVak9RcE90dzBxbHBIWXRXNXA1dStEWHlBVmw2V3NmQ3lHRUVFSUlJZTVCRWhBS0ljem03ZTFOL2ZyMVN4eEpkdURBQVFZTkdrUVpteU9KKzVCQ29hQlpzMlkwYTlhTWpJd01EaDgrVEVoSUNKY3VYYnJyYzJkbFpYSHc0RUVPSGp5SVFxSEF4OGVIVnExYUVSQVFRT1BHaldVcThqMGdPUzJMOVZ1anVaeVV4UTJka2l3ckt4UldWaWdVVm1BRVk1SUdWWGdxN3NyejFIT3laRkNmaG5oN09sVjMyVUlJSVlRUVFnZ3pTVUFvaERDYlFxR2dhOWV1ckYrL3Z0ajJtemR2RWhrWlNZc1dMYXE0TWxHVjFHbzFqenp5Q0k4ODhnaXhzYkhzMjdlUEF3Y09rSmFXZHRmbk5ocU5wdDJRZi8vOWQyeHRiV25ac3FVcE1IUnpjNnVBWnlETXBkTVpXUFZiSktFeDZhU3FIY0UyTC9RcnROV01BaFJXbGhpc0xJa0g0blBoN0lZby9KeFZ2RExRSHljSHF3cXZhKysrZzNUdDNLblU4RGduSjVmb0N4ZHAyZHl2d3EvL0lQbDl5elpzYkd4NHBGYzNDZU9GRUVJSUlXb3cyVTVTQ0ZFdW5UdDNMbldFWUVoSVNCVldJNnBiL2ZyMWVmNzU1L244ODgrWk9IRWlnWUdCRmJxZVlGWldGc2VQSDJmbHlwVk1tRENCeVpNbnMyclZLZzRjT01DTkd6ZnVlS2RsVWJhYktWbk1XSHFFWFRjTXBEbzZRLzRPMU5rNU9HVGN3aU16alFZNTZkVFZwT0dVa1FiYWJEQUNDc2gwY09EdlhCcysvUFp2b2k0blYyaGRONUp1TW52QkVzWlBtczdWbUdzbDlqdCs0aVFUSnMva3V6VS9vZGZySzdRR2dKVFVORzRtcDVqVk56czd1MXpuUG5qa2VMbnJ1WEwxenRZSVRicVp6TUlsLzhlb3NXK3gvWDk3N3VoN2xaR1plVWZYRmtJSUlZUVE5dzRaUVNpRUtCY1hGeGY4L2YwSkR3OHZ0djNZc1dPTUdERUNPenU3S3E1TVZDZVZTa1diTm0xbzA2WU5HUmtaSERseWhHUEhqaEVaR1luQllLaXc2OFRGeFJFWEY4ZXVYYnNBY0haMnBtblRwcWF2QmcwYXlDaW9DaENmbE1IYzc4TkljblJHb1ZTQ0VhdzBHbnhzREhSczRVcjM5czF3S0RBeU1EdGJ4NUZUOFJ5TVNPRENMVDJaYWtjVVNpVUpqaTU4dHZFY3IvUnRTUHVXSGhWUzI3WWR1ekVhalVSRlgrRDFDWlA1Zk9Gc0d2bjZZRFFhU1VsSnBWWXRGd0QrdHpzRWc4SEFtdlcvRUJaeGhnV3paNWpDNjVqWWE5U3Y1M2xIeXlGb3NyS3d0cklpTFMyTmQ2ZC96TFIzMzZKSjQ0WWw5amNhNFlQWkMvRDFhY0M0VjBlaFZKYjkyZXpNV1ovd2FPK2V2RHh5S0ZiV1pZL0FqTDEyblFtVFo5S3oyME84UGU1VnJLMnR6WDQrVmxaNTU0Kzduc0R2VzdiU3JrMEF0ZDFjelQ3K3EyKy80M2pvS1JaLzhqR09zbjZvRUVJSUljUjlTd0pDSVVTNWRldldyY1NBTUNjbmg4T0hEL1B3d3c5WGNWWGlYcUZXcStuZHV6ZTllL2NtUFQyZEV5ZE9jT3pZTVNJaUlpcDhKRmRxYWlwSGp4N2w2TkdqUU42bUtvMGFOYUpwMDZZMGFkSUViMjl2bkp4a0xienkwR2JyV1BSak9FbE9McUJRWURRWXFKdVp4dEJIZk9uZ1g2ZllZNnl0TGVnZVdKL3VnZlc1SEpQR041dk9jTmxhRFJhVzNISnlZZFgyQzlUelVGUEh6ZjZ1YXROa1piSHBqejhCY0hGMll1YlVpWGk0MXlZak01TVYzNjNseEtsdy92dlpQRFFhRFFjT0h3T2dlYk9takJzekNtMTJObVJuYy9IU0ZkNy9lRDU5SCtuRnVGZEhsZXY2U1RlVG1mYkJYQnA0MWVQRllVTklTYzBMQ2MwUkZuR0doTVFiZkRCMUlwYVdscVgyVmFsVS9MVnpEMy90M0ZPdStuYnNDaUg2d21YbWZqZ1Y5OXJtVGNlM3RMejlVbkRleCsvajVPaEFkazRPY3o1WlRFSmlVcW5INXVUbUVoT2JONHB6MmdkeldUajNBMnh0Yk1wVnN4RGl3Uk1mSDgraFE0ZUlpWWtoUFQyOXVzc1JvbHltVDU5ZTNTVUlVVzBrSUJSQ2xGdjc5dTJ4c2JGQnE5VVcyNzVueng0SkNBVUFEZzRPOU9qUmd4NDllcURSYUFnTkRlWG8wYU9FaFlYZDlVN0l4Y25PenViTW1UT2NPWFBHOUppVGt4UGUzdDU0ZTN2VG9FRUR2TDI5OGZEd01Hc2tWMDMwMy9WaHhObzY1STJ1TXhob3FFMWp5dWoyaFVZTTZ2Vkdyc2Fsa1pTaXhjblJDbTlQUnlhN1Q3d0FBQ0FBU1VSQlZLeXQ4bDVTK0hnNThmSHJnU3hlZlpKVFdpTUdLeXVTSFd1eFpHMFljOGNIM2RVdXg3OXMyc0t0Zjk1c3BxU21NV0h5ekNKOVBwcjdLV3A3TzFNWUhYazJpakhqM3kzU2I5TWZmMUxIdzUyQlR6OVo2UEZmZjl2QytsOStLL2I2V1ZvdFdtMDJGeTlmSWUzVzdUZTlMVnMwUTZWVWtwMmR3N25vOHlVKzlsQmdoekxEUVFDVlNvbGVyOGZSd1FFZmI2OHkrMStQVCtCRzBrMEEycmNKd1BXZlVaVG1LRGppVnFYSys1Mnd0ckxpcFpGRGVldmQ5OG5NMUpoMW5yTlI1NWs1NnhQbWZqak5yT2NvaEhqd1pHVmxzWHIxYXZidjN5OUxnQWdoeEgxSUFrSWhSTGxaV1ZrUkZCVEVuajE3aW0yL2RPa1NNVEV4ZUhtVi9jWlcxQngyZG5aMDZkS0ZMbDI2b05WcU9YbnlKTWVQSHljaUlvTE1TbHpETEMwdGpiQ3dNTUxDd2t5UFdWbFowYUJCQTFOZzZPWGxSWjA2ZFZDcjFUVjZGKzdveXlsRXB1aFFPTmhoeEVpOXpEU212ZG9CZTd1OHdDYzlQWWNmTnA4aE9pbWJtMFlWdVFvVkZrWTl6a1k5WG80V0RPL1hGRTkzQnl3c1ZFd2MyWTVaM3h6am5GNEZLaFZYbFRiOHVmY1MvWHFXUEIyM05KZXZ4ckIydzBZQWZCcDRrWk9iUTl6MUJDd3NMR2pSckNtWkdnMzJkbmFjRElzQXdNcktrbVpObXhDZmtFamlqYnlSY0MyYU5TMjBSdWJobzhmcDJLNE5EYnpxbVI0YitFdy9yc1RFOHVmMm5WaFlXR0JqYlcxYVk4L1oyY2swUWk3L09nQnpQcGlDMnQ2ZW1OaHJqQnI3ZG9tUDllajJrRm5QTlQrODltL1pqSS9mZjYvTS9zdS8rOUVVYWc0ZitteTVwdG4vTzdETmYxUHYwOENMNWYvM0dXcTF2WXdLRkVLVUtUMDluWG56NWhFVEUxUGRwUWdoaExoREVoQUtJZTVJejU0OVN3d0lBZmJ1M2N1d1ljT3FyaUJ4WDdHeHNTRW9LSWlnb0NBTUJnTVhMMTRrUER5Y3NMQXdMbHk0VU9rakQzSnljamgvL2p6bno1OHY5TGlkblIwZUhoN1VxVk9IT25YcW1HNTdlSGlnVnFzcnRhWjd3ZHJ0NTlFNE9LQUExQmtadkQ2Z3VTa2NqTHFjd2xlL25DYmUzZ21GL2UzZGpBMUFNcENzTnhEelF4alA5dkNtUjhmNktKVUtKbzFveTdSdi91YUdnelBZMnJMN1pDSlA5UEF0OXlqQzdPeHM1bjM2QlRxZGpxREE5bnc0N1YzT1JrWHo5bnN6ME9sMHZQemlDL3k4YVRPUlo2TUFjSy90eG9mVEp0RzBTU1BpRXhKNWNjeGI2SFE2L0ZzMjQ5VlJ3OHU4M29RM3hqRDB1WUY0dUxzUmV5M09GUEI5OS9YbnFPM3pwa21ucDJjdzRQbnlUVkUyVjFXT2JpMTRMYjFPeit3RlM3QzNzMlhDRzJQS3RSYWhFS0xtMHV2MUxGNjgyQlFPcWxRcXVuZnZUcU5HamFoZHUzYU4vdUJOQ0NIdUp4SVFDaUh1U01PR0RhbGZ2ejZ4c2NYdm5Ibmd3QUdHREJsU29UdmFpZ2VUVXFta2NlUEdORzdjbUFFREJwQ1ptY25wMDZlSmlJZ2dMQ3lNbXpkdlZsa3RHbzJHUzVjdWNlblNwU0p0YXJVYUR3OFBQRHc4cUZXckZzN096cmk0dUJUNjgzNmVXcW5SNUhKZG8wZmhxQUNqa2NZT1NocDZPd09Ra3FibC8zNDV3dzFuTjBwOG42ZFVrdXppeXJwOU1YaTQyTktzc1N2MmRwWjBhdUxNbHFzNVlHVkZvc0tTeUFzM2Fkbll2UFh4SUc5RTI3eFB2K0RDeGN2MDZQb1FVeWFPeDhKQ2hWK1RSbGhhV3BLYm0wdm9xUWdlNjlPTGZRY09BL0JJcis0MGJkSUlnRG9lN25RSjZzamUvWWZZdVhzZnI0NGFUbXBxR2ptNXVTV3UwNmRRS0tqalVidlV1Z3FPMG52N3ZabW9sRXB5Y25OTGZjeGNxa29NQ045K2J3YkpLYmQzWHk0NGhmamxjZStRa3BvRzVLM25XWjQxR3ZWNnZXd1FKRVFORlJJU1FuUjBOSkMzck1ma3laTmxGb2tRUXR5SDVKMjdFT0tPS0JRS2V2WHF4ZXJWcTR0dHo4akk0TysvLzZaVHAwNVZYSm00MzluYjJ4TVlHRWhnWUNCR281SHIxNjhUSGg1T1pHUWtVVkZSMWJiZ2VVWkdCaGtaR1Z5NGNLSEVQdmIyOXFiQU1EODBkSFIweE03T3JzaVhyYTB0ZG5aMjkweW9zdWZZTmRLc2JGRUFGaG9OVC9SdFlHcGIvdXZwdkZHQS80U0RWbG90UGxZNlhOV1dwR3YxWEVvM2ttbG5Ed3E0NWVqQ3FpMW5tZmRtWjVSS0JmMTdObVRmdHlkSXM3SkNaMi9IenFQWHloVVFabVJrRWhGNWpoN2RPck4zMzBFNkIzV2tVOGQyQVBoNmUzSGxhaXdkMjdYRzA3TU9BUzJiRTM0NmtxMS83ZVNGSVFQSi9TZWM2OWkrRFh2M0g2Sm50ODZrcEtZeC9hTjVhTFZhUGw4d0d3ZUhPeHNacWxEZVRrb3ZYN2xhcEwyNHg4dy9lZDY1OVRxOWFYcHphWExMRVVLK01lWWxKa3llU2E1T2g0V0ZxdEJhb0ZsYUxUWTJlVHNnYi8xcko4Nk9qcnd3WkdDWjUweE9UdUg5V1ovUTlhRkFoajczSDdOckVVSThHUDc2NnkvVDdXSERoa2s0S0lRUTl5a0pDSVVRZDZ4ejU4NnNXN2V1eE0wbTl1N2RLd0dodUNzS2hRSlBUMDg4UFQzcDI3Y3ZScU9SaElRRW9xS2lURi9YcjErdjdqSk5Nak16eWN6TTVOcTFhMllmWTJWbFZTZzR0TGEyeHNMQ0FxVlNpVXFsd3NMQ0FwVktWZUpYUlltT1RVUHhUempraW82V1RmSkN2UFNNSEM3ZXlnV0h2S20xMWhvTkExbzY4OVREdDljU1BIVTJrYSsyWCthVzJoRVVFS2UwSVR6cUJxMmJ1ZU5nYjRXSHZTVnA1UDA4a3pQS3R6bU5nNE9hVmNzKzU0L2c3ZXpkZDVCNW4zNVJwTS9yRTZZVXVwK1Nta2EvZ2NPS1RGWC85ZmRnZnYwOTJIVC8vWS9uczJET1RLeXRyREJYV01RWmFydTU0dVRvYUhyc3Q1KytLN0xlWUhHUG1VdnhUeEo3NVBnSm5objhZcm1PTFV2alJyNnNXYmtVQjdVOVNxV1NhUi9PNWVqeFVBRFdmLzgxeDArY1l0MkdUUUNFSERoTXlEK2pNa3R6SStrbXQ5TFRpWXErZ0U2blo4VFFaeXVrMWdzWEx6Tng2b2RrWkdiU3UyYzNwazU2czBMT0s0U29PTW5KeWFiWkpGWldWZ1FHQmxaelJVSUlJZTZVQklSQ2lEdW1WcXZwMkxFamh3NGRLclk5SWlLQ3BLUWszTnpNSHkwa1JHa1VDb1ZwZmNEdTNic0RlUXVqUjBkSG13TERTNWN1VmNvT3laVWxKeWVIbkp3Y1VsTlRxN1dPckJ5OTZiYmFXb1h5bnhGeW9XY1NTVlhhNUE4ZXhOZkdVQ2djQkdqZHpKMkEwT3ZzenpTaVVDalEyOWx6NkZRQ3JadTVBK0JnbzRLY3ZMN1pPa081YXpNYURmeStaU3NBalh4OXVIRHBNZ0N0L0Z1VWVXeEthaW94c1hHbVhZWFBSVjhnT3pzYmdLanpGL2x0ODFZR0QzemExRityelVhbnYvMzNSNU9WWmJwOUt2dzA4ejc5QWpmWFdzejljUG9kUEEveit1V1BUcnlUWFl6TjRlVG9BSUJPcHlNczR2YU8zMWV1eHRLelcyY09IajdHcnIzN3pUNWZRVCtzM1lCZXIyUFU4T2Z2NkhpajBjaVZtRmordHp1RWpiOEhrNU5UL2luYVFvaXFrNXljYkxydDZlbFpwV3VvQ2lHRXFGZ1NFQW9oN2tyUG5qMUxEQWlOUmlQNzl1MWp3SUFCVlZ5VnFFa2NIQnhvMTY0ZDdkcmxUVHZOemMwbE5qYVdLMWV1Y1BYcVZkT2ZXcTIybWl1OXQybDF4cnhkUndCcnk5dHY4T0p2YXNBNjcrV0NFU1B1anJkSDIzMitkQlAxM0sxbzA2NGpBWTFjMlhja0NZV2REU2dnSy9kMjRHaHRvVFFGaEZubERBaDFPajB6WmkwZ09TVXZRSjMrM3R1RW5ncm55MlVydUI2ZmdLT0RRNm5INXgvbjVLRG1QMDgveWJ2VFA4WkJiYytZbDBmU3ExdG5ySzJ0Qy9XUE9uK0JhUi9PUmF2TkxuS3VEMll2QkNEMjJuV21makNuWE04RHdLRFhsOTJwZ0R2WnhiZzhJczZjTGZROEoweWV5YUFCL1pqNDVsaUdQLzhzOWV2VkxiUzV3RzlidHZIZlpTc0FXTFZzQ1Y3MTZ4VTU1NTJLT24rUnlUTm1rWldWaFU1WHZ1K1RFS0w2RkZ6aXdFWjJQQmRDaVB1YUJJUkNpTHZTdkhsejNOM2RTVXhNTExZOUpDU0VwNTkrV2o1UkZsWEcwdElTWDE5ZmZIMTlUWThaalVadTNMaGhDZ3p6UThPcTNBRGxYbWRsUWQ2V3hJQk9mM3VvbTR1VE5laXl3TUlDQlFwdWFXK0hONTd1bGp4V2V3S25UN1RrZEZ3SFBEVGUzRFEyeFdEcmlLWHFkckNVcTc4ZENscXB5cmViNWJubzg1dytjeFlBdnlhTmFlQlZqelBuOG5ZcnZwRjAwK3lSY3plU2tzbkp5U1dvWTN2R3Z6YTZ4QTFLV3ZtM1lPNkgwNWozNlJjNHFOV29WQ3FpTDF3RU1JMUNoTHlSaWZuTTNhUWsxOHlSclZXMTQrZnVrQU9GN2l1VlNqYjgrZ2R4Y2ZGOE1HMlNxVS9QYnAyTDFLUTNHRWhOVGNQWjJhbENhbW5vMDRCdnZ2elVkUC81RjhkV3lIbkxNbWJNbUNxNWprWnplek9ZaElTRUtybW1FRUlJSVVSNVNFQW9oTGdyQ29XQ25qMTdzbUhEaG1MYms1S1NDQThQcDNYcjFsVmNtUkMzS1JRSzNOM2RjWGQzcDBPSERxYkhNekl5dUhidEdna0pDY1RIeDVPUWtHQzZuVDhOdGFhd3RiZzlEVGhEcThOb3pOc3JvM1ZUTit5T0pwTDF6L3FFRjFKemlicWNRbE1mRndKYWQrUnNXSE4yWGU1RldyWTlSZ3NsOXJldWNrdGJqNERXdDZmR1ptb05wZzFPYkN6TDkyRkJ5K1orelA5NE90Y1RFdW5WdlFzQVZnVjJpODVmNjY4a2ovVExXdy92emRkRzA3eFpVd0k3dEMzem1xMzhXN0R1dTJVQWhkWVFuUFBCRk5PMUVoSnY4TUpMcndQbWIxS1NuWk5UNXJYQjlLMnFWRHFkanBEOWgzQnlkRUNuMTVPWnFhSExRNEhzM1hlUS9ZZU9jdkh5RlRJek5jeFpzSVNOdndjei9yV1hDeDIvNExQL2NpczluY1dmektLMm0rdGQxMk5oWVZFaDV5bXZnc0ZkVmFscC83WUlJWVFRNHY0Z0FhRVE0cTUxNjlhTlgzNzVCWU9oK0ttRE8zZnVsSUJRM0pQVWFqVitmbjc0K2ZrVmV0eG9OSExyMWkzaTQrTUxCWWNKQ1Fra0p5ZFgyMDdLbGNtamxnM0dHQjBLU3d0dTZwWEVYTDlGQTA5SDNOM3NxV2VwNS93L2lXRzZ2U09MZjQraVpXMGIvTHlkaVk3dFJHcTJQVTRQWGVGNnpEUGs2dXp3U0VzaHFFMGRBSEoxZWhJemNzREJEb3pnYUYzK2pWVTZ0R3RUNkg3QnpWbHljM1hWc2s1ZGJtN2VhRUJMUzB0K1hic0NPMXZiVWpjcENlelFGZ2QxeVVGbVFmbmpOMCtHUlRCbS9MdGw5citaa2xMdSt2Y2RQRUo2UmliOUh1L0RuOXQzQXZERW83M1p1KzhnS3BVS3QxcTErSDNMTmdBaXowVXpic0lVV2pTLy9YdnlXSitIK2VLcjVVeWEraUdMUC9tWVdyVmNpcjNPcUxGdmxWckhxbVdmbDd0MklZUVFRZ2hSOFNRZ0ZFTGNOV2RuWjlxMGFjT0pFeWVLYlQ5NThxUnNWaUx1S3dxRkFpY25KNXljbklxRWg1QTMraW90TFkzVTFGUlNVbEpJVFUwMWZlWGZUMGxKdWErQ3hENFBOV0JYVkRnYVN5ZTA5bmI4dWU4eVl3ZTNBbUJrUHo4Vy9YcVdWQ2NYVUVDYTJvbURHdGgvTWhVUGpUY0dwWkxyVi85RE01OU5YSTE4bUg2ZGZMQzJ5bnVKRVhJc2xtU0x2SFdwakJvdEQzVnh2K3RhVlFXV0xIaDIyTXVsOUx4TlY4NzEvOHBpWWFGaTFMQWg5SHU4RDNhMnRpWDJjM1oyNXZPRnMyblJyR201cHc1ck5GbW1EVmtxMmsrLy9nN0FJNzI2czJYckRnRDhtamJpb2NBT2VIbDVZbUZod1o2UWd3Q283ZTJaKzlFMG9zNWZORTMzYnR2YW54NWRIMkx2L2tOTW1UbUh4Wjk4akwyOVhaSHJ4TVRHVlVyOUZlV0ZGMTZva3V0Y3ZYcVZmZnYyQWVEdWZ2ZS9BMElJSVlRUUZVMENRaUZFaGVqVnExZUpBYUhSYUdUMzd0MDgrK3l6VlZ5VkVKWER3c0lDVjFkWFhGMUxueEtwMSt2SnlzcENvOUdRbFpWRlptWm1pZmZ6djNKemM5SHI5ZWoxZW5RNm5lbDJjZmZ6dnlwQzdWcDJ1RnZCWlVDaFZCRitQWVBVVzFxY0hXMW81TzNDTTBHZWJEeDhuVnVPVG5semp4V2d0TEVtU2Q4VSs3U3I2SFEyWEE3dlE0OE9mOUU5Y0NJQU9yMkI3Y2V1WTdCM0JzQlZuMFZnNnpwM1gyeUJvSzFwazBhRkFzTi9pendYRFVCNmVzYmRYNWU4Zjg4aXpweGx6NzZEK0xkb2hwT1RZeG45RGZ6ZjF5dHAxNllWTDc5b1hoaGwvR2U3NDg1QkhTdGxrNUxqb2FjNGYrRVNuVHEyS3pLdGQ5Yk15VUJlZ0ppL2cvTkxJNTZuUmJPbVJKMi9XS2p2U3lPSG1xWWpmemgzSVovTW1uSGZyVGY3MkdPUFZjbDFJaU1qVFFHaGJPUWdoQkJDaUh1UkJJUkNpQW9SRUJCQXJWcTFTRTVPTHJaOXo1NDlEQmd3QUFzTCtXZEgxQndxbFFxMVdvMWFyYTYwYXd3ZlByekN6dlZvUjA5V0hycUJUbTFIaXIwRFg2d0w0LzFYT3FKVUtuaTBzemZlSG1xK0N6NUhuTjZTSERzN0ZDb1ZCaHQ3TkZsMThVeFA0ZWt1UGp6VVlScW5rNyttbWNzSWZ0Z1lTNXhsM3FneVkwNHU3Ynlkc0xRby94VGpmeXM0RUcvQjdCbWxya0g0K29RcDJOclljUGpZQ1RvSGRieXI2Njc0YmkySGpoNG42V2JldjNPL2I5bkcrcDl2QjNQRmJWS1NrcHBLY2tvcVVlY3ZVc2ZEblg2UDk3bXJHdTZXMFdoaytYYy9vbEtwZUhYVWNESUxyTUgzVHk1SmJtNHVtLzc0RThnTFlQcy84V2l4NTZwWHR3NTlIK25Kbjl0M0Vub3FnbFdyMXpONjVOQkNmZjYzNWVmS2VTSkNDQ0dFRUtKQ3lUdDFJVVNGVUtsVTlPclZpMTkvL2JYWTlsdTNibkg4K0hHQ2dvS3F1REloaExsNmRQUmk1L0U0TGhnQnBaSW9uUTFmL0hpS04xOW9qVktwd0srUkszUEhkK1pLYkNvSFQ4V1RscG1MblkwRjdYbzBwbVdUMmlpVmVjbWR2K3RZTnYwOWo3OVRIOFpnbFRlZDBrT2J5UXY5T3BSeWRmTVpDdXlLbkIvRWxlYk0yU2hPaFo5R3I5Znh6dml4aGRZd0xNM2xxekg4YjNlSTZmN21yWDloYldYRk0vMGZKNkJGTXo1Wi9OOFNwd0FYdDBuSkYxOHRwN2FiSzUwNnRpdjF1a2FEc2RUMnU3RnR4MjdPWDdqRWN3T2Z3cnRCZmNKUFJ4YTRjTjUxZi8wOW1LU2J5VmhiV1RGMTR2aFNwMFkvTzZBL1cvL2FoZEZvWk1QR1AzanF5YjdWc3RtSUVFSUlJWVM0T3hJUUNpRXFUTStlUGZudHQ5OUtuUEs0YytkT0NRaUZ1SWNwRlBENnMvN01XUjFHc3BNTEJpc3JqbWZrTU91Ylk3dzF0QlhPampZb0ZPRGo1WXlQbDNPeDU4ak8xdkhOTDVHRTNucUN4czMrSlBwU1g1UXBDcDdwV2c4cnk0cDUyV0V3M2c3UWlndmlTaEliRjQ4bVMxdnFaaUdSNTZJSjN2WS8vZzQ5eFkya202Ykg3ZXhzZWFiZjR3eDgra25UdE9JNmRkeXhzclNpVGgxM2JHMXNpdDJrNUU2VXRPRlRSYmg4NVNxTkd2b3dhdGdRSUcrZFE5TjFqVWJTMG02eGRzTkdBRjU3NVVXODZ0Y3I5WHhlOWVzUjBMSTVZUkZuME92MVhMeDhSUUpDSVlRUVFvajdrQVNFUW9nSzQrenNUTWVPSFRsOCtIQ3g3V2ZQbnVYYXRXdlVxMWY2RzA0aFJQV3BXOXVlbHg1cnhMSnRsOGx3Y3NSZ1pjVTVnd1h2cnp4RnEzcjI5Ty9oUTEzM29sT21VMjlwMmJiL0NrZk9wNUJnYlE5V2pweTVQQkQvV292SnRIYmtmMUgybkxuVW5iR0RIMFZaenMwNi9zMVlJQ0EwSjRoN3BGL2UrcWRqWHhwZTVrN0NUbzZPN0E0NVFIWjJOcEMzUWNkL25uNkMveno5WkpIcitEVnBYSzZhWTY5ZHg2dStaNWw5RGNhOGdQQk9kakUybGpINDhLV1JRMGxPVHNIUzBoS0FMSzMyOXJFR0EvLzllaVVhVFJaUDlPMXQ5blRvWHQyN0VCWnhCb1ZDZ2E5M0E3T09LWTFPVi9SRHBvTFR0NFVRUWdnaFJNV1RnRkFJVWFGNjkrNWRZa0FJZWFNSVI0d1lVWVVWQ1NIS3ExMExkOFlDSzdlZEo5blJCWlJLa2gyYzJKMmk1L0RhczlTMk51QmdaWUdWcFlKY0hXaHk5TnpJTnBCaGJRdi9iRWlDRWV4U3MwalNOc0x2b2Eya1pGaVJtQkxOVit2aHRTRjNGeEpXNWdnN3o3b2VqQm8raEdYTHYrZVovby96MHZEbnNiTXJlWmRpY3hpTlJoWjlzWXlEaDQveDVhSTUxUE9zVzJyLy9PZDNKN3NZRzhyWXRNYmF5b3E2ZFR4TTl3dU9JTnk1Wng5NzloMmtiV3QvM256dFpWSlMwemoyZHlnTmZieng4cXFIc1lUdmUvZXVEL0gxeWgvbytsQW4zR3ZmK1c3MU9wMk8rSVFiYlAxclo1RzJvOGRPc08xL3UybmZwaFZ1cnJYS3ZTTzBFRUlJSVlRb25RU0VRb2dLNWVmblI3MTY5YmgyN1ZxeDdmdjI3ZU81NTU2VFhSeUZ1TWUxYStHT1oyMTcvbTlEQkpkMUZ1alY5aWhVS3JRT2FtTHlPK1VQNnJMODUrc2ZTbTAybnZvc1J2UnJ3cnBkaDdoNXl4cFh4MndVaWlSdUtsZXdkSjJCMTRjOFpscXpzTHgwT3AzcDlwdVRwcU5VbUxkenJxR3M0WFgvR1BqMGsxaFpXdkxVazMxTmoxMlBUMkQySjB0TUl3dUxrMXRDWFRtNU9jUmRUd0JnNmdkeitQTFR1YVh1ZnF6L1o0M0ZPOW5GdUx3ajdRcU9JTXpWNlFobzJaeFpNNlpnWVdGQmNuSUtDeGIvSHdBS2hRS1Y2dmIzT1g4RUlvQ1Rvd1AvWFRTWHVuWHZmSWZxeTFkai9wKzkrd3lJNmxxL0JyNm0wSkdPQ0FvS2FpellFaFVyQ2hxak1hSmlpUzFxREJxTllFblUyTUpWVEN4UmllM0dkdTN3VjdHaEF0YmNhRURFWGtFVUZCT0tSakRTQndZRzV2M0F5N2tnTXhTVlFYVDl2Z2h6OXB6enpEam9zR2J2L1dEaTFPL1VIcGZuNVdIMTJvMEFnUDU5ZStPN2FWTmUrVnBFUkVSRVZCWURRaUo2bzBRaUVUNysrR1BzM3IxYjVmSGMzRnhFUkVUQTFkVlZ3NVVSVVZYVnN6VEFrcW1kY09uMlU0UmNURUN5SE1qVTFZTklXNnZzNElJQzZHYkxVRmRiaWE0dExEREFwUTNFWWhGNi9kTUxvWEdKK0tmK0RaZ1p5NkZVUHNjLzJJNWY5eXZoT2ZMVFZ3b0pTd2FFaVVsUEszMi84c0s5a2tRaVVhbHdFQUNzNjFsaDNKamhXUFRUU21FSnJGaEZjNVRpMjE2dXEvajJ2NStsNEY5TFYySGxUOTdRMGRaV2VmM2l4MWN5aEt0czNWVU5DUFB5OG9TdlhaeTdZc1RRUWNMc3ZFWU5iZkd2K2JPdzk4QVJQSHowV0hqY0RlcGJvNTVWM1ZMbmFmU2FTNHNiMmRteTR6RVJFUkZSRFdKQVNFUnZYTGR1M1JBUUVJRGNFak5UU3ZydHQ5L2c0dUxDSldKRXRZQklCSFJwWjQwdTdheVJtcDZEYzFlU2tKZ2lneXl2QURsNUNtaHJTYUFuRmFPdWlTNTZkV29KbTdxbDkrbnIzYmsxUktJdjhjY2pFVjdnT3ZLejZrTDVkeGNrWkNWZzErRkwrR3A0bHlyWGxKZi92NER3eUw0ZGxkcURzRTRkUStqbzZGVDVXaVYxNnZBUk52Z3VnNzZlSHVwYVdsUTV3S3NzWFIwZGpCZzJDTVBkM1NvMVhpUVN3YmxiWjR3Yk5SejFxemlMVHk0dkNnaDFkWFVnRW9sSy9ic3NrVWpRbzF0bmRPL2loT1dyMStOY2FEanNiT3RqMGZ6WlZib0dFUkVSRWIzOUdCQVMwUnVucDZlSDd0Mjc0N2ZmZmxONVBENCtIZzhlUEVEejVzMDFYQmtSdlE1VFl6ME02VlA1eGh6RmVuVnloQWpqY2Y2UkdJV0Z3TXdoazJCdSt1cjcraG5vNjZQZng2N28yT0ZER09qclZ6aCszcXhwNk5HdEM3UlZ6WHlzb3FhTkhWNzdIQlVKT3VSWHBmRWU0MGUvOHJVYTFMZkc3Qm5mb0tkelYraXAyZnBCTEJianEzR2owS25qUjNCeDdncXBsRzhmaVlpSWlONDFmSWRIUk5XaWQrL2VhZ05DQURoMTZoUURRcUwzaUdzblIwaWxFN0QvMUIrdmZhNCt2WHFnVDY4ZWxSNy9zV3ZseDc1dkt2dmNXTmV6S3RYY2hJaUlpSWplTFF3SWlhaGFOR2pRQU0yYk44ZjkrL2RWSHI5eDR3YVNrNU5SdDI1ZGxjZUo2TjNqM0w0WmRMVjFZS0JmUFV0emlZaUlpSWpvMVZTdTdSOFIwU3ZvM2J1MzJtTktwUkpuejU3VllEVkU5RGJvMkxvUmRIWDQrU1FSRVJFUjBkdUVBU0VSVlpzT0hUckEyTmhZN2ZFLy92aERiU01USWlJaUlpSWlJdElNQm9SRVZHMmtVaW42OU9tajluaE9UZzVDUTBNMVdCRVJFUkdSYWdVRkJUVmRBbWxJZkh3OFhyeDRvZlo0V2xvYVRwNDhDYVZTV2VWei8vbm5uNVVlbTVtWmlXZlBubFg1R2xVNXYwS2hlS1g3Wm1WbDRlblRwMVcrVDNKeThpdGRqNGhxSHRmNEVGRzE2dFdyRjQ0ZE80YjgvSHlWeDArZlBvMCtmZnBBSkJKcHVESWlJaUtxalB2MzcwTmZYeDkyZG5ZcWo2ZWtwT0RvMGFNWVAzNDh0TFcxcTNUdXhZc1hvMWV2WG5CMmRxN3d2VUJjWEJ4MjdkcUZZY09Hb1UyYk5sVzZ6cU5IajZDdHJRMWJXMXUxWTY1ZHU0WVRKMDVnd29RSmFOU29VWlhPbjVLU2dwczNiMWJwUFUxQ1FnTGk0K1BSclZ1M0tsMkxYbDlnWUNET25qMkw0Y09IWStUSWtkRFIwU2wxUER3OEhHdlhya1ZRVUJBOFBUM2g2T2hZcWZNcUZBcDRlWG5CMXRZV3c0Y1BSNjlldmNvZG41cWFpb2tUSjZKTm16WVlPSEFnZXZTb2ZGT3QwTkJRdkhqeEF2MzY5WU91bWk3ME1URXg4UFgxeGRDaFE5Ry9mMy9vNmVsVit2d1pHUm1ZTUdFQ3VuYnRDa3RMeTByZDUrYk5tOGpKeVlHdnJ5K3NyTmpZaXFpMllVQklSTldxVHAwNjZONjlPODZkTzZmeWVISnlNbTdkdW9VUFAveFF3NVVSRVJGUlpZU0VoQWhoeXZqeDR5R1ZsdjRWNHRxMWF6aHc0QUFpSWlJd2UvWnN0R3pac2xMbmZmSGlCY0xEd3hFZUhvNFBQL3dRSzFhc2dGaXNmb0dUbnA0ZUlpSWlFQkVSZ1U4KytRUno1c3lwOUdNNGR1eVk4S0hrdUhIalZEWkpNekF3d01XTEZ4RVJFWUUrZmZyQTA5TVQrdnI2bFRwL2ZuNCtWcTFhaGYzNzk1Y2JRcFowLy81OVpHUms0S2VmZmtMNzl1MHIvVmpvOVhsNmVpSXBLUW4rL3Y0NGQrNGNGaTFhQkh0N2UrSDQ2ZE9uQVFEUG5qM0QrZlBuMGFoUkl4Z1lHRlI0M3NqSVNNamxjaVFtSnFvTTdaS1NrbUJsWlNYOERCa1lHRUNwVkNJK1BoNE9EZzc0NTU5L29LT2pBME5Ed3dxdkZSUVVoRnUzYm1IUG5qMllOMjhlbkp5Y3lvd3hNREJBU2tvS05tL2VqRHQzN3NEYjI3dk16Njg2V2xwYUtDd3N4SVVMRnlvMXZxUTFhOVpneFlvVlZiNWZWYVNscFVFdWw4UEl5S2hLd1NjUnFjZUFrSWlxWGI5Ky9kUUdoQUJ3NnRRcEJvUkVSRVJ2cWFsVHB5SXFLZ3I3OSsvSHRXdlhzR1RKa2xJemlzTEN3Z0FVellqYnRHa1RGaTllREhOejh3clBlL2Z1WFFDQXZyNCtwazJiVmlZY3ZIRGhBaHdjSEdCall3TUF3aXd2WFYxZFRKOCtIZEhSMFZBb0ZHamR1blc1MXlrc0xFUkVSQVFLQ3d0eDc5NDl4TVhGcVF3SWk4OHZGb3ZoNU9SVTZYQVFLQXBUZ0tMbklDRWhvZEwzQTRCZmYvMFZXN2R1clhSd1E2OVBLcFZpd1lJRjhQRHdRRkpTRW43KytXZHMzcndaQUJBYkc0dm82R2pvNnVwaTdkcTFsUTU4QWVEeTVjc0FnQ0ZEaHFCcDA2YjQrdXV2MGE1ZE93QkZyOE16Wjg3QXlzb0tqUnMzaGtRaVFWNWVIb0NpZ0huZnZuMjRlZk1tVEV4TXNITGx5bkpEd3VUa1pOeStmUnNpa1FqejU4OUh4NDRkVlk0cm50SGJzR0ZEK1BqNFZQcHhBUDk3VFFORjc5VWxFZ21Bb3REMGl5KytBRkQwNFVISldjTjkrdlNCVkNxdDhyVXE2OXExYXdnTURFUmtaQ1JrTWhrQVFDUVNvVW1USmhnNWNtU1ZabUFTVVZuOFg0aUlxcDJOalEzYXRtMkwyN2R2cXp4Kzc5NDlKQ1FrVk9rTkdCRVJFV21HbnA0ZTVzNmRpMm5UcHVIaHc0ZFl0R2dSTm03Y0NLQm9GcytOR3pjQUFCTW5Uc1NJRVNNcWZkNUxseTRCQUQ3KytHT0l4V0wwNmRNSEgzMzBFWFIxZFZGWVdJZ3JWNjZnc0xBUTlldlhoNG1KaWJCSFlGNWVIdWJPbll2SGp4OURMQlpqelpvMTVTNEp2bm56SnRMUzBxQ3RyWTBWSzFhb0RBZUIvd1VpdXJxNjZObXpwM0M3WEM2SGxwWld1Yk1iUzRaN3UzZnZGa0xOa21IS2poMDdTcjNYS2Q2bmVmbnk1UXdIYTRDSmlRbEdqUnFGTFZ1MmxBcUQvZjM5QVFEZmZmZWQ4UGNsazhtd1k4Y09mUG5sbDJxRE82VlNpZDkvL3gwQWNQNzhlUVFGQlNFek14T1BIejh1TmE3NHRYajI3Rm5oTlplZG5ZMExGeTVBSnBNaEl5TUR0Mi9mTG5mcGVYQndNSlJLSlFZTUdLQTJIQVFnaEhyRmZ4Ylh1V1hMRm5UbzBBRWRPblNvOEw1VkpSS0p5aXpaZmxOQ1EwUHg4T0ZEOU83ZEcwMmJOb1cydGpadTNyeUpNMmZPNE1jZmY4U2tTWlB3K2VlZlY4dTFpZDRIL0orSWlEU2lYNzkrYWdOQ29HZ3B4OFNKRXpWWUVSRVJFVlZXczJiTjRPenNqTkRRMEZKTkdFNmRPb1dDZ2dLMGJObXkxQy9tU1VsSnFGKy84TVV2T2dBQUlBQkpSRUZVdnRyektSUUtJU0FNQ3d2RGI3LzlCZ0JDMkZoTVgxOGY5dmIyQ0E4UEY1WnNGaS9KbE1sa0VJdkZ1SHYzYnJrQjRjbVRKd0VBN3U3dWFzTkJBQ3IzRHBUTDVmamhoeDlnYjIrUHFWT25xcjN2cTRZcFFPbVpXbFE5RGgwNnBMSjVSc2s5c2pkdTNJamMzRnhjdkhnUkZoWVdpSTZPUm5SME5JQ2kxK1ZmZi8yRjZPaG9yRnk1VXVWeTQrdlhyK1BGaXhjd056ZUhoWVVGTEN3c0FCUzlyc2FQSDQ5ZHUzYmh6cDA3c0xTMGhLNnVMdHpjM0pDZm40L2c0R0FZR1JuQjJka1p3Y0hCS0N3c2hKK2ZIK3pzN0ZSK2VDNlR5UkFVRkFSVFUxTjRlSGdBQUFJQ0FoQVpHVm5tTVJZL3ZzVEVSRXllUEJrQWtKdWJpeWRQbmlBa0pBU3JWcTFDOCtiTlZUNW5KWDhlU3I3MlN6WTltVFp0bXNyN1ZwZmh3NGRqeG93WnBYN2VldmZ1allZTkcyTHIxcTNZdVhNbit2VHBBMU5UVTQzV1JmU3VZRUJJUkJyaDZPaUlCZzBhSURFeFVlWHg4UEJ3REI4K0hNYkd4aHF1aklpSWlDcGoyTEJoQ0EwTlJaY3VYUUFVaFdlQmdZSFExOWZIM0xsemhVRGgwcVZMOFBIeHdlVEprekY0OEdDVjU3cDI3UnF5c3JLZ3A2ZFg2di8rd3NKQ2ZQYlpaN2h3NFFMdTNyMkxpUk1uQ2tHS1RDYkRzR0hEb0srdmo1MDdkMkxZc0dIQ1RNT1BQLzVZNVQ1a0tTa3B1SERoQWt4TVREQjY5R2dBUmZ1alhicDBDWEs1dk5UWTRvNjEyZG5aUXQwS2hRSnl1UnkzYnQyQ25aMGRCZ3dZb1BMeGxKeGQrTTAzM3dqUFJja3V1RjVlWG16S1ZrUGF0bTJMYjcvOXRzemZlYkc3ZCs4S1M5NEI0UG56NXdnTURDd3pMaVltQmdzV0xNQ0tGU3ZLdk40T0hqd0lxVlNLcFV1WG9uSGp4b2lJaUlDMXRUVWFOV3FFK1BoNDNMbHpCNDZPanJDenN5dHo3dlQwZEFRSEJ3TW9DdlVlUFhxRUdUTm13TWZIcDh3Uyt2Mzc5eU1yS3d2ZTN0NHdORFJFZEhRMHRtM2JKaHkzdGJXRmtaRVJKQktKOEhqRllyRXc4OUhRMEZBSUx3OGNPSURaczJkWHVKemV3TUJBZU8wV0w0dCsrZlppcjlMNXViTFVyVGJxMzc4L3RtN2RDb1ZDZ1h2MzdySHhEOUVyWWtCSVJCb2hFb25RcjErL1VtOWdTbElvRkRoOStqU1hCUkFSRWRVZ3BWS0pwVXVYNHRxMWEyckhoSWFHWXZEZ3dTZ3NMRVJPVGc0a0VrbXBHVVl5bVF4S3BSSWJOMjZFaVlrSlhGeGN5cHdqS0NnSUFEQmp4Z3owN3QwYmhZV0ZBSXFDakNkUG5tRFRwazBBZ00yYk4yUDc5dTFDYlVCUmdEZHUzRGpoWEpjdVhjTFBQLytNUllzV2xRa3I5dTdkaTRLQ0FreWNPQkg2K3ZxSWlvckNpUk1uaE9OV1ZsWXdNek9EbHBZVzVISTVIang0QUxGWWpNYU5HNWVwT1N3c0RCMDdkcXl3TzZ1ZG5aMndMMXRlWGg3dTM3OFBvQ2pjS0xuMDhzNmRPNlVlRjFXZnBrMmJZdE9tVGREVDA0T0ppVW1aSmQzaDRlSEMzcG43OSsrdjh2bGpZbUp3NDhZTjZPdnJ3OWZYRjBxbEVvOGVQWUtwcVNuV3JsMHJoSDhqUjQ3RVJ4OTlCSGQzZDFoWldTRS9QeC9EaGcyRGc0TURWcTVjaVdIRGhzSGUzaDVidDI1VmVaMkxGeS9pd0lFRGNIRnhRWThlUGFCUUtMQjI3Vm9BUUtOR2pUQjI3TmhTKy9BbEpDVGdxNisrZ28yTkRYeDlmYXYwbUlwL0pnRmcxYXBWS3ZjZ1hMRmlSWms5Q0l1M0F0Q2trai8zcnpPYmwraDl4NENRaURTbWE5ZXVDQWdJUUdabXBzcmovLzN2ZitIbTVzWk9aRVJFUkRWRUpCSmg1c3laOFBUMFJFRkJBY3pOemN1RUtSa1pHY0l5NDlhdFc1YzdLKzdVcVZObzJiSmxxYVc5VDU0OHdkV3JWeUdWU2hFYUdvclEwRkRFeE1TZ1FZTUc4UGIyeHFsVHB3QUFmZnYyUmFkT25iQnIxeTRZR0JoQUxCWWpLaW9LWXJFWTl2YjJ3dGV0V3JWQ1ptWW1MbCsrak02ZE93dlhDUXNMUTBoSUNCd2RIZkhKSjUrZ3NMQVEvLzczdndFVUxWMmVNR0VDQmc0Y0tNeitLdzVUOVBUMHFoeW1sQXo1NXMrZnIzSVB3cmx6NTZyY2c3QmtFRVBWcDd5OXJvdVh6VmFsTVUxSm16ZHZob21KQ1d4c2JIRHYzajFJSkJLaG0vZXFWYXNRRXhNRHFWU0t5NWN2WStuU3Bjak56WVdEZzRQd2Q1K1ltSWpaczJjREtMM3N1U1IvZjMvczNyMGJBUERubjM5aTZ0U3B5TTdPeHBNblQ5QzRjV09zWHIyNjB0MlB6Y3pNS3B4bFZ6TG9temx6cHZCMXlmcG16WnBWNW41S3BSSktwVktqczJXdlhyMEtvS2dwUzJXN3FCTlJXUXdJaVVoanRMUzA4UEhISDZ0Y3NnRVV6VGc0ZCs0Yyt2ZnZyK0hLaUlpSXFKaWhvU0YyN2RxbDloZjhDeGN1Q0YxS2ZYMTlxeHdFN05tekIwcWxFZ3FGQWhjdlhoUnVmLzc4T2I3NjZpdWtwNmNEQUZ4ZFhiRmx5eFprWjJlalFZTUdRb2dqRW9tRVBlQzB0YlZWaG5sK2ZuN3c4L09EVXFsRWRuWTI1c3laZzh6TVRNVEZ4UUVvQ3V1NmR1MWFZYTNoNGVISXpjMUY3OTY5eXgzM09pRWZBOEthVjd3VTE4aklTTzJZMk5oWWJOMjZGUXNXTENpMXgxMUNRZ0prTWhuV3JWc0hVMU5UREJ3NEVBWUdCbGk3ZGkza2Nqa1dMbHdvbkw5NEppRUEvUDMzMzhJK25XS3hXSGhOcS9zZzNkWFZGZjcrL2lnb0tFQk9UZzZ5c3JMdy9QbHpORzdjR0N0WHJvUkVJc0hDaFF2eC9QbHo0VDR2NzBHb1VDZ1FIeDhQTFMwdC9QampqMmpmdnIzYXgxdHlyOEdxeXN2TGc3YTJ0a1pDd3B5Y0hPellzUU1BTUdyVXFITC9Eb21vZkF3SWlVaWpldmZ1amFDZ0lMVnZPazZkT29WUFB2bUUzZnlJaUlocVVIbS8yQmVIRHJxNnV1V09rOHZsWmJxWi92MzMzL2o5OTk4eGZ2eDREQjA2RkFNSERnUUFIRDkrSExxNnVwZzJiWm9RRUM1WnNnUXltUXdBU2dXSkJRVUZ1SExsaW5BTlZiT1ZuSnljc0dmUEhnQkZzNjMwOWZXRmN3MGJOZ3p0MnJYRDh1WExrWnViSzl3bkp5Y0hRRkVUaDBXTEZrR2hVT0RxMWF1UVNDUXdOall1dCtOcnlWbFZWZDJEOEhXQ0dLclkrdlhya1phV1Z1NllKMCtlQ0g4dVdiSkU1WmlyVjY4aU56Y1hzMmZQeHVyVnE0V1FzS0NnQUczYXRNSFJvMGVGV1hlNXVibjQxNy8raGFTa0pMaTd1Nk5PblRxWU4yOGUvUHo4RUJBUUFLbFVpcjU5K3lJL1B4K3hzYkhRMGRGQjQ4YU5rWmlZQ0lsRWdvU0VoREl6SHV2WHI0OEpFeWFnYWRPbWtNdmxXTEprQ1pvM2I0NWx5NWFoVHAwNkFJQUpFeWJBeDhjSFJrWkcwTkhSZ1Vna0t0T3dvM2pQenlOSGpzRGUzaDVtWm1ZcUgyOStmajdxMWF1SG5qMTd3c1BEUTNqdGxwd1Y2K3ZyVzJxSjhZUUpFL0RaWjUvQjE5Y1hZckVZMzMvL3ZjcnUzOFhQZDNtS1orR1dSeTZYWS9IaXhYank1QWxjWFYweFpzeVlDdTlEUk9yeE4zQWkwaWhqWTJOMDY5WU5mL3p4aDhyanFhbXBDQThQUjgrZVBUVmNHUkVSRVZWR2NaQlcza3lkYTlldVlkV3FWVmk4ZURGYXRHZ2gzRjZ2WGoxNGVYbkJ6YzJ0VkRnSEFBOGZQc1RVcVZNeGE5WXMyTmpZUUM2WFF5YVRvWFhyMXVqZXZUdGF0V29GVDA5UEdCZ1lZUGZ1M2ZqODg4OWhaMmVuTWlCczFxd1p1blhyQm10cmE3aTV1V0g5K3ZXNGZ2MDZXcmR1allrVEowSWlrYUJEaHc1WXVYSmxtZG9MQ2dwS0JaSUtoUUpMbGl6QjZ0V3I4Y0VISDZoOHZDV1hZMVoxRDBLWlRJYnM3R3lWblhIcDlibTR1T0Q3NzcrSFJDS0JvYUdoeXNDcU9KVE95TWhBV0ZnWXpNM055N3ltREEwTllXaG9DSmxNSnV4NXFhZW5oNFlOR3lJNU9Sbmg0ZUhDMkx5OFBFUkVSQUFBMXExYmh6cDE2a0JIUjBjSXhnb0tDa3F0cUVsUFQ4Zng0OGVGNzR0RHlKZER3aEVqUnVEY3VYTll1WElsN08zdDhlV1hYK0xpeFl0SVNFaEFmSHc4YkcxdGtabVppUll0V3NERXhFVGw4eEVaR1FrYkd4dk1tVE9uVElEL3h4OS9ZTy9ldlFDS3dtMTlmWDFjdlhwVldNSUxsTi9GV0Z0YkcwZU9IRUZLU29vd2R2NzgrV1gyQlJ3L2Zyeksya282ZS9ac3VjZGxNaGwrK09FSDNMMTdGd01HRE1DMGFkUFlCSWpvTlRFZ0pDS04rK3l6enhBYUdxcDJVKzZRa0JEMDZOR0QvOGtURVJGcDJPTEZpeXVjYmZYUFAvOEFLQW8xU3U1TlZ0S0RCdytnVUNpd1lNRUNyRjY5dWxUVGorSlpneVVkUDM0YysvYnR3OWF0VzdGMjdWcDg4TUVIMkxKbEN3NGZQb3k3ZCsraVRwMDZ1SDc5T29DaTJWbXJWcTJDa1pFUi92cnJMNFNGaGFuOFlMRzRhVWxJU0FpdVg3OE9TMHRMZUh0N0MyR0ZxNnNyek0zTllXdHJDek16czlkcWJwQ1hsd2NyS3lzNE96dGozTGh4d243SzVlMUJPRzdjT1BUcDB3ZWJObTFDZG5ZMlZxNWNXYXFqTTcwWmJkcTB3Zjc5KzJGc2JLenl2YVZNSnNPWU1XT1FuNStQeVpNblkrUEdqWmcwYVZLRnk4cUxpVVFpekowN0Y0bUppVEEzTjhlSUVTTmdaR1NFdzRjUEF3QUNBd094YmRzMnlHUXlQSDc4R0VCUngyTmpZMk9rcDZjTFRVcTJiTmtDb0dnWmNxdFdyY3FFZzZtcHFmRHg4VUZVVkJTQW9pWFA4K2JOZzRXRkJUNzg4RU4wNzk0ZExWdTJ4SUVEQjNEdTNMbHlhNDZOallXNXVUbSsrZWFiVXJmMzZORURvYUdoaUl5TWhLV2xaWmtBTVNZbVJnajJwVklwa3BLUzBLeFpzMUpqREEwTllXMXRMZFI4L1BoeHVMdTdseHJqN2UxZC9wTmFnZXpzYk15Yk53LzM3OS9IcEVtVDJPU1E2QTFoUUVoRUdtZHRiWTJPSFRzS3k0TmU5dlRwVTF5L2ZyM2NwVHhFUkVUMDVybTd1MlB1M0xrb0xDeUV2cjYreXRDc2VLbXVYQzVIVkZTVXlsbFpKWnM5TEZ1MkRNdVdMWU9WbFJVaUl5T3hhTkdpTXAxT3QyL2ZEcVZTaVRGanhtRFlzR0ZvMXF3Wi92NzdiK0g0eTB1TUwxKytMSHkvWXNVS0dCb2FsdGxQVFNRU0lTRWhBWnMzYjRhT2pnNThmSHhnYW1xS3RMUTB4TWJHNHRtelp3Z0tDc0xzMmJOaGFXbXA4dmtJQ0FoQVhsNGV4bzRkVytiWWlSTW5oRzZ6aFlXRkVJdkZPSG55SkU2ZVBDbU1LVytKc1ZLcFJFQkFnTEEvM1p3NWM3QnExU3FHaE5WQTNXdzZvT2kxbDVXVmhTWk5tbUR3NE1FSUN3dkR4bzBiMGJKbFN5SG9xb2llbmg2YU5tMHF6SzR0cVgzNzl0aTRjU09DZzRPUm1KZ0lBUGpoaHg4QS9HL21hVkpTRXFaTm00YUNnZ0xFeHNhaWJ0MjYyTEJoUTZubHY2YW1wckMxdFVWVVZCVE16YzN4NmFlZnd0blpHUTRPRHNLWTR0ZWJoWVVGOXUzYlY2YVc0a1k4ZG5aMm1ESmxTcG5qSXBGSWJYaDM1c3daWWRZckFMUnQyeGFQSHorR2s1TVRSb3dZVWVGelZGTEpUc3RWbFplWEIyOXZiOXkvZngrZW5wNFlQSGp3SzUrTGlFcGpRRWhFTldMQWdBRnFBMEtnNk5QVDl1M2JjeFloVVFWMGRYV0ZUL056YzNPaHE2dGJ3eFVSdmIxS0xtbmx6NHBxYmR1MnhZNGRPMkJoWVZGcWI3RmlDb1VDSTBlT1JIcDZPbHhjWEhEKy9IbWhHM0JsdEdyVkN1UEdqWU8vdno4c0xDenc4T0ZEQUlDam95UEVZakh1M0xtRFE0Y093Y1BEQS9IeDhRQ0tWaDdvNk9pZ2QrL2V3aExqbzBlUEFpamF5OHpBd0VCbHFCWWJHNHNmZi93UnVibTVhTm15SmZ6OC9CQWJHeXMwY2VqUm93Zmk0dUxnNmVtcHRudHRkblkyUkNJUkdqWnNXQ2JVNk4rL1AyN2R1b1dyVjYraVFZTUd3cXpCWWkvUHRwTEw1WEIwZEN6MytkbXpadzg4UFQxVkxvT2xOKy9zMmJNNGZ2dzR0TFMwTUhQbVRJaEVJbmg0ZU9EYmI3L0Z2SG56c0hyMWFyWGhjV1hJWkRMbzZlbkJ3Y0VCTzNmdUJGQVUzc1hGeGNIS3lxck1ERDJKUklMbXpac0RBUGJ1M1Fzdkw2OVN4NzI4dk5Da1NSUDA3OThmV2xwYXd1MkppWW00ZS9kdW1XWDc2a2lsMGlxOXh6NTU4aVRXcmwwTEFCZzVjaVQyNzkrUHZMdzhUSjgrSFlzWEwwWkNRZ0s4dkx3MDh1L3F1blhyaEdYRkRBZUozaXdHaEVSVUkrenQ3ZEdxVlN0RVJrYXFQUDdvMFNNOGVQQkFlSk5FUktxWm1wcmk2ZE9uQUlwK1FXalNwRWtOVjBUMDlpcWV2UU9nek1iOTlEL2xOUWM0Y2VJRTB0UFRJWlZLTVhueVpNVEV4TURQenc4dUxpNlY3aDQ2YU5BZ0RCbzBDRGs1T1VLd3VHelpNdWpwNlNFNk9oclRwMC9IbVRObmtKQ1FBS0JvU2JOWUxNYnUzYnNCL0srSmlGS3B4STBiTjFDL2ZuMWh5WEd4MU5SVWZQZmRkMEpnY3UvZVBlanI2K09qano2Q2s1TVRPblRvQUZOVFUySExFd2NIaHpLQmlWd3V4NE1IRHdBVTdZK29hdGJUdkhuelZJWjVWNjVjRVdhSkFVRFRwazN4NU1rVGRPalFBYU5HamFyVTgwVFY2OEtGQy9qbGwxOGdGb3N4ZS9ac1lhbXNvNk1qaGcwYmhvTUhEMkxtekpudzl2YXU4dnZSZ29JQzdOMjdGd2NQSG9TcnF5cysrK3d6Yk5pd0FXS3hHR3ZXcklHVmxSVkVJcEd3eE5qYTJob2JObXlvOEx3Nk9qcm8yclVyYnQ2OGlVZVBIdUgrL2Z1SWlvcENlbm82akkyTjRlYm05a1kvWEZjb0ZQalBmLzZESTBlT1FDcVZZdGFzV1dqZHVqWDI3OStQakl3TWRPdldEZVBIajhmdTNidHg0OFlOZUhoNHdOWFZ0ZG9DN3Q5Ly94MW56cHlCa1pFUkprMmFWQzNYSUhxZk1TQWtvaHJqNXVhbU5pQUVpbVlSTWlBa0tsK3paczJFZ0RBME5KUUJJVkU1UWtORGhhLzUvMHZWcGFTa1lNZU9IUUNLWnM5WldGakEzZDBkdi83NksxYXNXSUdmZnZycHRZTUJXMXRibUppWUNQdXhBY0NsUzVkS2pYbTVpVWhjWEp5d1BMYzRKRFExTllXSGh3ZCsvZlZYTkcvZUhNT0hEMGVYTGwxS3pib3F1ZngzMWFwVlpaWlRGeS9IMU5mWHgxZGZmYVd5WGxXUE55NHVEa3VYTGhXQ3g3aTRPT1RtNXVLTEw3N0FyNy8rQ2dBTUNXdVFRcUdBbjU4Zjl1M2JCMTFkWGN5ZlB4OWR1blFwTldiU3BFbElTVW5CK2ZQbk1YMzZkUFR0MnhjalJveEFnd1lOeWozM2l4Y3ZBQlROUE4yNWN5ZmMzZDB4Wk1nUXpKOC9IMERSVXZSMTY5Wmg3Tml4YU5teXBYQy80bVhtNVFrSUNJQy92MytwV1lJU2lRU2RPblZDMzc1OTBhbFRKMGdrRXZqNyt5TTdPeHNiTjI0c2M0NnNyS3dLcjFNc0xpNE9xMWF0d3NPSEQyRm5aNGU1YytmaWd3OCtRRkpTRW9DaWhpNEE4TVVYWDBCTFN3dmJ0Mi9IaWhVcnNIUG5UdlR0MnhmT3pzNW8xS2hScGE5WEdaczJiUUpRTkF1elpGT1hranAzN3Z6R3IwdjB2bUJBU0VRMXBrV0xGbWpjdURFZVBYcWs4dmp0MjdjUkh4OFBPenM3RFZkR1ZIdDA2dFFKNTgrZkJ3Q2NQMzhlblR0M0x2VkxCeEVWdVhmdm52Q3pBZ0JPVGs0MVYwd3RwRkFvOE5OUFB5RTdPeHYxNnRXRGg0Y0hnS0tnTURBd0VGZXZYc1hhdFd2eDdiZmZ2dElNcHZqNGVPellzUU5LcFJJZmYvd3hEaDA2QkFDWVAzOCtMQzB0WVd0ckM2VlNpYzgvL3h6Nit2bzRkdXhZaGVjY05HZ1FiR3hzU3YxZHYzanhBcmR2MzhhZE8zZVFuSndNa1Vpa3RtbmFxNGlOamNYOCtmTWhrOG5nNE9DQTJiTm5ZK3JVcWNqSXlNREFnUU1SR2hxS0hUdDI0T0hEaDVnK2ZUcjNHOVFncFZLSkN4Y3VZUHYyN1VoS1NrS2JObTN3M1hmZm9YNzkrbVhHaWtRaUxGaXdBRlpXVmpodzRBQk9uVHFGMDZkUG8xV3JWdWpldlR1Y25KeFVob1hGVFVoRUloR21USmtDYTJ0cmVIbDVJVHM3RzFPblRrVmtaQ1JDUTBOeDdkbzFHQnNibzI3ZHVnQ0F6TXhNYk5xMENRVUZCWkRMNWNqT3prWk9UZzZXTDE4dW5MdFhyMTdDTEZwemMzTzR1Ym5oMDA4L0xiVlBZV0ZoSVlDaVR1TWx1eVMvN09VOVFFdkt5TWlBbjU4ZmdvS0NvS3VyQ3c4UER3d2RPbFFJMTR2dld4d1FBa1hkbGUzdDdlSHI2NHRuejU1aHo1NDkyTE5uRDh6TXpEQmx5aFM0dXJxcXZWNVZGRGRRaW91TFExeGNuTW94bHBhV0RBaUpYaEVEUWlLcU1TS1JDQU1HRE1DNmRldlVqamwyN0JpbVRadW13YXFJYWhkSFIwYzBhOVlNRHg0OGdGS3B4T2JObXpGbHloU0doRVFsM0x0M0Q1czNieGFDb09iTm0xZTRGeHo5ajBLaHdQTGx5M0h2M2owWUdocml4eDkvRlBiczA5Yld4cmZmZm91NWMrZmk1TW1UeU1yS3duZmZmUWREUThNS3oxc2NaZ0RBOU9uVG9hdXJpNTkrK2drUkVSSEM3Ym01dVdqZHVqV0FvcTdKUUZHVGdzcElUVTJGdHJZMkFnTURFUnNiaTZpb0tEeDU4Z1FBVUxkdVhmVHQyeGRYcjE2dDNKTlFDZUhoNGZqNTU1K1JrNU9EbGkxYllzbVNKY2pPemdaUUZLYUl4V0o0ZTN0anhvd1pDQTBOeGMyYk56RjY5R2dNR0RDQWUySldvNXljSFB6KysrOElEQXpFWDMvOWhSWXRXbURLbENubzNMbHp1ZmNUaVVTWU9IRWlQdnp3UTZ4WnN3YlBuajNEM2J0M0VSa1ppUWNQSGdpekFrdnEzcjA3Qmd3WUFBQzRkZXNXTm0zYWhIYnQyc0hUMHhPTkdqV0N1N3M3cmx5NWdxQ2dJTnk2ZFF1eHNiRUFpbWIySFRseVJEaVBzYkV4Um84ZVhlcmNscGFXR0QxNk5FeE1UTkN2WHo5SXBXVi9sUytlWFZoUms1TGkxK1hMUWtKQ3NIWHJWdWpxNm1MY3VIRVlOR2dRREF3TVNvMVJLQlFBaW9KQ21Vd20vRnZnNU9TRTdkdTNZK2ZPblFnSkNZR1JrUkg2OWV1SGhnMGJxbjZDWDhIWnMyZmYyTG1JcUN3R2hFUlVvOXEzYnc4Ykd4dmhEZnZMcmx5NWdzVEV4QXFYZEJDOXI0cC9nVm0wYUJGa01obFNVMU94WXNVS3VMaTRvRWVQSG1qUW9BRi84YVQzVW01dUxoSVRFeEVhR29yejU4OEw0YUNCZ1FFOFBEellCS3VTVWxKU3NIejVjdHk5ZXhkbVptWll0bXhabWRrNTdkcTFnNWVYRjlhdlg0K3dzRERjdlhzWFk4YU13YWVmZmxxbUNVTkpkKy9lRmI3VzFkWEZ6ei8vakZ1M2J1SGd3WVBRMDlPRFhDN0htalZyY09iTUdmVHAwMGRZVVNDUlNGQlFVQUNKUkFLRlFvSHM3R3lrcDZmRHhzWkdDRTIyYmR1R2dJQ0FVdGNUaVVUbzNMa3ozTnpjMExGalI0aEVJdmo1K1FFQWZIeDh5cndtVkhXa1ZTVS9QeDg3ZHV6QTRjT0hBUlIxZ3Y3NjY2OGhsVXFSbVprcGpNbk56WVdwcVNsV3IxNk43Ny8vSGtsSlNkaXlaUXYrNy8vK0R5NHVMdWpldlR0YXRXcFY3bk5HVmJkczJUTEV4Y1doZS9mdW1EZHZYcFczNG1qZnZqMTI3TmlCd01CQVhMcDBDYk5telNyM2ZlbjA2ZE14ZWZKazJOalk0SmRmZmhFQzdtSk9UazV3Y25LQ1VxbkVzMmZQa0pLU2dyUzBOR1JsWlNFM054ZDVlWGxvMDZZTldyUm9VZWJjWDN6eFJibTE1dVhsb1ZXclZtWEN4V0s2dXJvWU8zWXMrdmJ0cS9LNGlZa0o1c3laZzg2ZE82c01JSUdpMXpKUXRKOTR5WkFmQUF3TkRURnQyalFNSFRvVVlyRVk5ZXJWSzdkZUlucTdpSlJ2Y2s0OUVkRXJDQXNMdzlhdFc5VWU3OXk1TXp3OVBUVllFVkh0OCtEQkEvenl5eStReVdRMVhRclJXOHZBd0FEZmZ2dXQwSXhBVTZLam83RnMyVElBUmJNWEZ5NWNxTkhydjRyQ3drSUVCd2RqNTg2ZHlNcktRdnYyN1RGbnpoeVltNXVydlU5SVNBZzJiTmdnTEVFME5EU0VpNHNMZXZic2lYYnQycFVabjVDUWdHKysrUVpLcFJLTEZpM0N1WFBuOE50dnY4SEN3Z0krUGo1SVNVbkJxbFdyVk01MjB0WFZoVUtoRUdZekFVVjd0QlV2dC96bm4zOHdkdXhZNU9mblExZFhGLzM3OTRlN3UzdXB3S0t3c0ZCdFVGS1NqbzRPZ29PRFZSNkxpb3JDTDcvOGd2ajRlTmpiMjJQYXRHbWxBcUUvLy94VGFLYXdkKzllb1NOdVptWW1saTFiaG12WHJwVTYzNEFCQXpCanhvd0thM3BiMUliWGRsWldWcVZtdEw1SitmbjVwZmE3Zkpla3BLUWdPVG1aczdDSmFpRlJCWitPY2dZaEVkVzRMbDI2NE5DaFE4TEd6aSs3ZlBreUJnOGVySEtQR0NJcTBxeFpNL2o0K0dEYnRtMUMxMDBpK3A5bXpacGg0c1NKbk5GU2djTENRcHcvZng3Ky92NUlTRWhBdlhyMU1IMzY5RXJ0SWZiWlo1K2hmdjM2V0w1OE9WNjhlSUdzckN3RUJ3Y2pNaklTLy9uUGY4cU10N1cxeGRkZmY0MGJOMjVnL2ZyMVNFNU9ScDgrZlRCbHloUVlHUm5oZ3c4K1FLdFdyUkFTRW9MdzhIREV4Y1VKZ1dESlJnMW1abWFZUDM5K3FjN1U1dWJtd2xMUE1XUEdxTnpycitSUzVWT25UcWx0VXBLWGx5Zk1XQ3pKMzk4ZmUvYnNnYlcxTldiUG5vMCtmZnFVYVZwU2NvWlZSa2FHRUJEV3FWTUh5NVl0dzlHalI3Rno1MDdvNk9oZzNMaHhhTisrZmZsUE1sV1pwc05CQU85c09BZ1VMWFV1ZmgwVDBidUZBU0VSMVRpcFZJcisvZnZEMzk5ZjVYR2xVb2xqeDQ1aDZ0U3BHcTZNcUhhcFY2OGVGaTVjaUtpb0tGeTVjZ1gzNzk5SGFtcHFxVitraWQ0WHVycTZNRFUxUmZQbXplSGs1QVJIUjBjdUs2NkVKVXVXSUR3OEhJNk9qcGczYng1Y1hGektCR1BsYWRldUhiWnQyNGJObXpmamp6Lyt3Snc1YzlDalJ3KzE0d2NPSElpUWtCQTBhZElFaXhZdFF0T21UVXNkTDk2TGJmVG8wU2dzTE1UejU4L3g0c1VMWkdabUlpY25CM0s1SExhMnRpcTdVbi96elRmbC9wM0w1WExvNk9oZzhPREJhcnN2dDI3ZFdsZ3UrYklHRFJyZ2h4OStRUGZ1M2RYZXYzZzVwcG1aR2JTMXRVc2RFNGxFY0hkM2g3T3pNekl5TXVEZzRLQzJWaUlpb3VyR0pjWkU5RmJJeTh2RHQ5OStXNm9qV2traWtRZ3JWcXlBalkyTmhpc2pJaUo2UGJWaEdXYXg0cjBHMzhTcy9mVDA5RXAxNmMzTnphMlJ2VkxsY25tcFdYM1ZJU0VoQWJkdjMwYmZ2bjNmeVZsbHRlbTFUVVQwdnF0b2liSHFqN3FJaURSTVcxdGJXQXFraWxLcHhQSGp4elZZRVJFUjBmdW5kZXZXYjJ4TGo4cUVnd0JxckpHU2pvNU90UytWdExXMXhZQUJBOTdKY0pDSWlONHREQWlKNkszUnUzZnZjbitadUhqeEl2NysrMjhOVmtSRVJFUkVSRVQwN21OQVNFUnZqY3JNSWp4MjdKZ0dLeUlpSWlJaUlpSjY5ekVnSktLM1NxOWV2U3FjUmZqczJUTU5Wa1JFUkVSRVJFVDBibU5BU0VSdmxZcG1FUllXRm5JV0lSRVJFUkVSRWRFYnhJQ1FpTjQ2RmMwaURBOFB4OU9uVHpWWUVSRVJFUkVSRWRHN1MxclRCUkFSdlV4Yld4dHVibTd3OS9kWGVieXdzQkNIRGgzQ3RHblRORndaRVJFUkVSVXJ1ZTFMZkh3OGxpNWRXb1BWRUwyK2hRc1gxblFKUkRXR0FTRVJ2WlZjWFYwUkhCeU10TFEwbGNldlhMbUNQLy84RTQwYU5kSnNZVVJFUkVSdnFmUG56K092di83UzJQVmlZbUtFcjJVeUdlN2Z2Nit4YXhNUjBadkZnSkNJM2tyRnN3ajkvUHpVampsdzRBQysvLzU3RFZaRlJFUkU5UGJhdTNjdmNuSnlhcm9NSWlLcWhSZ1FFdEZieTlYVkZVRkJRV3BuRWQ2OWV4ZlIwZEZvMGFLRmhpc2pJaUo2TmZmdjMrY3lUS28yY3JtOFJxKy9ZTUdDR3IwK0VSRzlPZ2FFUlBUVzB0TFN3cUJCZzdCNzkyNjFZdzRjT0lCLy9ldGZFSWxFR3F5TWlJam8xWEVaSm1tQ1NDU3E5dmRIaFlXRnd0YzZPanI4MEphSXFCWmpRRWhFYnpVWEZ4ZWNQSGtTeWNuSktvOC9mUGdRTjIvZXhFY2ZmYVRoeW9pSWlJamVYbDk5OVJWY1hGeXE5UnJSMGRGWXRtd1pBTURlM3I1YXIwVkVSTldMQVNFUnZkV2tVaW1HRGgyS1RaczJxUjF6OE9CQnRHdlhEbUt4V0lPVkVSRVJWVTdEaGcyNTlKSTB6dHJhdXFaTElDS2lXb1FCSVJHOTlicDA2WUlUSjA2bzdjcVhtSmlJaUlnSWRPdldUY09WRVJFUlZVeGZYNTlMTDRtSWlPaXR4dWsyUlBUV0U0bEUrUHp6ejhzZGMvandZU2dVQ2cxVlJFUkVSRVJFUlBUdVlFQklSTFZDNjlhdHk1MTlrWktTZ3ZQbnoydXVJQ0lpSWlJaUlxSjNCQU5DSXFvVlJDSVJSb3dZVWU2WUkwZU9RQ2FUYWFnaUlpSWlJaUlpb25jREEwSWlxalVhTjI2TURoMDZxRDJlbVptSjQ4ZVBhN0FpSWlJaUlpSWlvdHFQQVNFUjFTckRodytIU0NSU2UvejA2ZE5JVGs3V1lFVkVSRVJFUkVSRXRSc0RRaUtxVld4c2JOQ2pSdysxeHhVS0JRSUNBalJZRVJFUkVSRVJFVkh0eG9DUWlHcWRJVU9HUUV0TFMrM3hLMWV1SUNZbVJvTVZFUkVSRVJFUkVkVmVEQWlKcU5ZeE16UERKNTk4VXU0WWYzOS9LSlZLRFZWRVJFUkVSRVJFVkhzeElDU2lXbW5nd0lISzRlRjBBQUFnQUVsRVFWU29VNmVPMnVPUEh6L0d4WXNYTlZnUkVSRVJFUkVSVWUzRWdKQ0lhaVY5ZlgwTUh6NjgzREVCQVFHUXkrVWFxb2lJaUlpSWlJaW9kbUpBU0VTMVZzK2VQV0ZuWjZmMmVHcHFLazZjT0tIQmlvaUlpSWlJaUlocUh3YUVSRlJyaWNWaWZQSEZGK1dPQ1E0T1JtcHFxb1lxSWlJaUlpSWlJcXA5R0JBU1VhM1dva1VMZE9qUVFlM3h2THc4QkFRRWFMQWlJaUlpSWlJaW90cUZBU0VSMVhxalJvMkNWQ3BWZXp3OFBCd3hNVEVhcklpSWlJaUlpSWlvOW1CQVNFUzFYdDI2ZGRHdlg3OXl4K3phdFFzRkJRVWFxb2lJaUlpSWlJaW85bUJBU0VUdmhFR0RCc0hZMkZqdDhZU0VCSnc5ZTFhREZSRVJFUkVSRVJIVkRnd0lpZWlkb0t1cmkrSERoNWM3NXZEaHcyeFlRa1JFUkVSRVJQUVNCb1JFOU01d2RuWkd3NFlOMVI3UHpjM0Z2bjM3TkZnUkVSRVJFUkVSMGR1UEFTRVJ2VFBFWWpIR2pSdFg3cGlJaUFoRVJVVnBxQ0lpSWlJaUlpS2l0eDhEUWlKNnAzend3UWR3ZG5ZdWQ4eWVQWHVnVUNnMFZCRVJFUkVSdlUzaTQrUHg0c1VMdGNmVDB0Snc4dVJKS0pYS0twLzd6ei8vclBUWXpNeE1QSHYyck1yWHFNcjVYL1U5YjFaV0ZwNCtmVnJsK3lRbko3L1M5WWlvNWtscnVnQWlvamR0MUtoUnVISGpCckt6czFVZWYvTGtDVTZlUEFrM056Y05WMFpFUkVSRU5TMHdNQkJuejU3RjhPSERNWExrU09qbzZKUTZIaDRlanJWcjF5SW9LQWllbnA1d2RIU3MxSGtWQ2dXOHZMeGdhMnVMNGNPSG8xZXZYdVdPVDAxTnhjU0pFOUdtVFJzTUhEZ1FQWHIwcVBSakNBME54WXNYTDlDdlh6L282dXFxSEJNVEV3TmZYMThNSFRvVS9mdjNoNTZlWHFYUG41R1JnUWtUSnFCcjE2Nnd0TFNzMUgxdTNyeUpuSndjK1ByNndzcktxdExYSXFLM0F3TkNJbnJuMUtsVEJ5TkdqTUNPSFR2VWpqbDY5Q2k2ZHUwS2MzTnpEVlpHUkVSRVJEWE4wOU1UU1VsSjhQZjN4N2x6NTdCbzBTTFkyOXNMeDArZlBnMEFlUGJzR2M2ZlA0OUdqUnJCd01DZ3d2TkdSa1pDTHBjak1URlJaV2lYbEpRRUt5c3JTS1ZGdjRZYkdCaEFxVlFpUGo0ZURnNE8rT2VmZjZDam93TkRROE1LcnhVVUZJUmJ0MjVoejU0OW1EZHZIcHljbk1xTU1UQXdRRXBLQ2padjNvdzdkKzdBMjl0YnVIWkZ0TFMwVUZoWWlBc1hMbFJxZkVscjFxekJpaFVycW55L3lpb29LRUJhV2hvVUNnWDA5ZlZScDA2ZGFyc1cwZnVFQVNFUnZaTmNYRndRR2hxS2h3OGZxanllbDVjSGYzOS96Smd4UThPVkVSRVJFVkZOa2txbFdMQmdBVHc4UEpDVWxJU2ZmLzRabXpkdkJnREV4c1lpT2pvYXVycTZXTHQyTFd4dGJTdDkzc3VYTHdNQWhnd1pncVpObStMcnI3OUd1M2J0QUFDRmhZVTRjK1lNckt5czBMaHhZMGdrRXVUbDVRRUE4dlB6c1cvZlB0eThlUk1tSmlaWXVYSmx1U0ZoY25JeWJ0KytEWkZJaFBuejU2Tmp4NDRxeDJscmF3TUFHalpzQ0I4Zm4wby9EcUFvSUN4MjZ0UXBTQ1FTQUVXaDZSZGZmQUVBQ0FrSkVhNEJBSDM2OUlGVUtxM3l0U3Jyd29VTDJMTm5EK0xqNDFGUVVDRGNibXBxaXA0OWUyTHMyTEV3TWpLcWxtc1R2UThZRUJMUk8wa2tFbUhDaEFudzl2WkdZV0doeWpIWHJsM0RqUnMzOE5GSEgybTRPaUlpSWlLcVNTWW1KaGcxYWhTMmJOa0NmWDE5NFhaL2YzOEF3SGZmZlNlRWd6S1pERHQyN01DWFgzNnBOcmhUS3BYNC9mZmZBUURuejU5SFVGQVFNak16OGZqeDQxTGowdExTb0sydGpiTm56d29oWEhaMk5pNWN1QUNaVElhTWpBemN2bjBiM2JwMVUxdDdjSEF3bEVvbEJnd1lvRFljQkNDRWVzVi9GdGU1WmNzV2RPalFBUjA2ZEtqd3ZsVWxFb25LTE5sK1UrTGo0MkZrWklSUm8wYkIydG9hV2xwYWVQejRNWUtDZ25EMDZGSGN1SEVEbXpadEtoVmFFbEhsTVNBa29uZVduWjBkUHZua0U1dzZkVXJ0bUYyN2RxRjU4K2FsM2hnU0VSRVIwYnZqMEtGREtwdG41T2ZuQzE5djNMZ1J1Ym01dUhqeElpd3NMQkFkSFkzbzZHZ0F3STBiTi9EWFgzOGhPam9hSzFldVZMbmMrUHIxNjNqeDRnWE16YzFoWVdFQkN3c0xBRVdCMmZqeDQ3RnIxeTdjdVhNSGxwYVcwTlhWaFp1YkcvTHo4eEVjSEF3akl5TTRPenNqT0RnWWhZV0Y4UFB6ZzUyZG5jclppektaREVGQlFUQTFOWVdIaHdjQUlDQWdBSkdSa1dVZVkvSGpTMHhNeE9USmt3RUF1Ym01ZVBMa0NVSkNRckJxMVNvMGI5NWM1WE1tRW9tRXI2ZE9uU3A4WGJMcHliUnAwMVRldDdxTUdqVUtvMGVQTG5XYnE2c3JPblhxaEprelp5SStQaDYzYnQxU3VkeWFpQ3JHZ0pDSTNtbERodzdGNWN1WGtacWFxdko0YW1vcTl1M2JKN3pCSWlJaUlxSjNTOXUyYmZIdHQ5OUNMcGVyUEg3MzdsM2N2WHRYK1A3NTgrY0lEQXdzTXk0bUpnWUxGaXpBaWhVcnlqVDhPSGp3SUtSU0taWXVYWXJHalJzaklpSUMxdGJXYU5Tb0VlTGo0M0huemgwNE9qckN6czZ1ekxuVDA5TVJIQndNb0NqVWUvVG9FV2JNbUFFZkh4KzBidDI2MU5qOSsvY2pLeXNMM3Q3ZU1EUTBSSFIwTkxadDJ5WWN0N1cxaFpHUkVTUVNpZkI0eFdLeE1QUFIwTkJRQ0M4UEhEaUEyYk5uVi9oQnVZR0JnUkFZRmkrTGZ2bjJZcS9TK2JteVhyNVdzYVpObTFiYk5ZbmVKd3dJaWVpZHBxdXJpN0ZqeDJMOSt2VnF4NXcvZng2ZE8zZXVkSWM2SWlJaUlxbzltalp0aWsyYk5rRlBUdzhtSmlabEduV0VoNGRqOGVMRk1EYzN4Lzc5KzZ0OC9waVlHTnk0Y1FQNit2cnc5ZldGVXFuRW8wZVBZR3BxaXJWcjF3cmgzOGlSSS9IUlJ4L0IzZDBkVmxaV3lNL1B4N0JodytEZzRJQ1ZLMWRpMkxCaHNMZTN4OWF0VzFWZTUrTEZpemh3NEFCY1hGelFvMGNQS0JRS3JGMjdGZ0RRcUZFampCMDd0bFFuNUlTRUJIejExVmV3c2JHQnI2OXZsUjVUeVMxNlZxMWFwWElQd2hVclZwVFpnN0RrM29DYThzY2Zmd0FBckt5czBMWnRXNDFmbitoZHdZQ1FpTjU1SFRwMFFOdTJiWEg3OW0yMVk3WnYzNDdseTVkWDI1NHBSRVJFUkZSenltczJVcnhzOWxXM25ObThlVE5NVEV4Z1kyT0RlL2Z1UVNLUm9HWExsZ0NLd3JXWW1CaElwVkpjdm53WlM1Y3VSVzV1TGh3Y0hJUVFMakV4RWJObnp3WlFldGx6U2Y3Ky90aTllemNBNE04Ly84VFVxVk9SbloyTkowK2VvSEhqeGxpOWVuV2x1eCtibVptVnU4Y2hnRkpCMzh5Wk00V3ZTOVkzYTlhc012ZFRLcFZRS3BWcVovdTlDVStmUG9WQ29VQjZlam91WGJxRXc0Y1B3OEhCQWQ3ZTNud3ZUL1FhR0JBUzBUdFBKQkpoM0xoeG1EZHZudG8zWFNrcEtUaDA2QkRHakJtajRlcUlpSWlJcUNZVkw4VXRyd051Ykd3c3RtN2RpZ1VMRnNEVTFGUzRQU0VoQVRLWkRPdldyWU9wcVNrR0Rod0lBd01EckYyN0ZuSzVIQXNYTGhUT1h6eVRFQUQrL3Z0djFLOWZIMERSRXVEaWZRMHpNek5WWHQvVjFSWCsvdjRvS0NoQVRrNE9zckt5OFB6NWN6UnUzQmdyVjY2RVJDTEJ3b1VMOGZ6NWMrRStMKzlCcUZBb0VCOGZEeTB0TGZ6NDQ0OW8zNzY5MnNkYmNxL0Jxc3JMeTRPMnRuYTFoWVJmZi8wMWNuTnpoZThkSFIyeGNPRkNXRnBhVnN2MWlONFhEQWlKNkwxUXQyNWREQmt5QkFFQkFXckhuRDU5R3AwNmRVS1RKazAwV0JrUkVSRVJWWmYxNjljakxTMnQzREZQbmp3Ui9seXlaSW5LTVZldlhrVnViaTVtejU2TjFhdFhDeUZoUVVFQjJyUnBnNk5IandxejduSnpjL0d2Zi8wTFNVbEpjSGQzUjUwNmRUQnYzano0K2ZraElDQUFVcWtVZmZ2MlJYNStQbUpqWTZHam80UEdqUnNqTVRFUkVva0VDUWtKWldZODFxOWZIeE1tVEVEVHBrMGhsOHV4Wk1rU05HL2VITXVXTFVPZE9uVUFBQk1tVElDUGp3K01qSXlnbzZNRGtVaFVLc3dFQUdOall3REFrU05IWUc5dkR6TXpNNVdQTno4L0gvWHExVVBQbmozaDRlRWhoSDBsbHhqNyt2cVdXbUk4WWNJRWZQYlpaL0QxOVlWWUxNYjMzMzhQc1Zpczl2a3VqNDJOamRwajgrYk5RMTVlSGxKVFUzSG56aDFjdkhnUjQ4ZVB4L2p4NHpGaXhJZ0t6MDFFcW9tVTFibUxLQkhSVzZTZ29BQkxsaXhCWEZ5YzJqRTJOalpZdW5ScG1iMXBpSWlJaUtpMDZPaG9MRnUyREFEUXZIbHpMRnk0c0lZckt1dk9uVHY0L3Z2dklaRklZR2hvcURLd1NrOVBSMzUrUGlRU0NRb0tDbUJ1Ymw3dTdMZUdEUnRpMGFKRjBOUFRnMUtwaEkrUEQ4TER3OVdPcjFPbkRvNGNPWUlsUzVZZ0xDd01JcEdvM0dZZVptWm1XTDE2dGNwbDBlZk9uY1BLbFN0aGIyOFBEdzhQUEgvK0hBa0pDWWlQajRldHJTMUNRa0xnNU9RRUV4TVRsZWVPakl5RWpZME41c3laVTJZNTdoOS8vSUc5ZS9jQ2dOcGx3c1d6RUFIQXdjR2h6UEhNekV5a3BLUUFBSHIyN0luNTgrY0wreGNXNjlPbmo5ckhYdXpzMmJNVmppa1dIUjJONzcvL0hybTV1WmcrZlRyYzNOd3FmVitpOTRtb2dtbTlEQWlKNkwyU21KaUlIMzc0b2R3TmxBY05Hb1JodzRacHNDb2lJaUtpMnFjMkJJUUFrSmFXQm1Oalk1V0JsMHdtdzVneFk1Q1ZsWVdwVTZkaTQ4YU5tRGR2SG5yMzdsM3A4K2ZrNUNBeE1SSG01dVlZTVdJRWpJeU1jUGp3WVFCQVlHQWd0bTNiaG9NSEQ4TFQweE9KaVlrNGRPZ1FqSTJOa1o2ZUxqUXAyYkpsQzRDaVpjaXRXclZDbzBhTlNsMGpOVFVWUGo0K2lJcUtLblc3aFlVRlB2endRN1JyMXc0dFc3YkVoQWtUS2xYemtDRkQ4TTAzMzVTNlRhbFU0cWVmZmtKa1pDUXNMUzNMQklneE1USEMwbDZwVkFxSlJJSm16WnFWZTUzdTNidkQzZDI5MUcyaG9hRVYxbGV5MlVwbGJOdTJEUUVCQWJDeHNSSDJhaVNpMGlvS0NEbEZob2plS3cwYU5NRGd3WU9GTjIycUJBY0h3OG5KQ1haMmRocXNqSWlJaUlpcWc3clpkRUJSbzdxc3JDdzBhZElFZ3djUFJsaFlHRFp1M0lpV0xWdkMydHE2VXVmWDA5TkQwNlpOa1pPVFUrWlkrL2J0c1hIalJnUUhCeU14TVJFQThNTVBQd0Q0WHlPUXBLUWtUSnMyRFFVRkJZaU5qVVhkdW5XeFljT0dVc3QvVFUxTllXdHJpNmlvS0ppYm0rUFRUeitGczdOenFWbDh4WE4vTEN3c3NHL2Z2aksxRkhjMXRyT3p3NVFwVThvY0Y0bEU4UGIyVnZrWXo1dzVnenQzN2dqZnQyM2JGbzhmUDRhVGsxT1ZsL1ZXTmZ5cmpBWU5HZ0FBa3BPVDMvaTVpZDRYWmVkWEV4Rzk0OXpjM05Dd1lVTzF4d3NLQ3JCMTY5YlgycHlaaUlpSWlONXVaOCtleGZIang2R2xwWVdaTTJkQ0pCTEJ3OE1EbVptWm1EZHZuckJVOWxYSlpETG82ZW5Cd2NFQk8zZnVCRkFVM3NYRnhTRTdPN3ZNTW1PSlJJTG16WnZEek14TVdPcGJrcGVYRjd5OHZPRG41NGZ4NDhjTDRXQmlZaUpPbmp5Sm8wZVBWcW91cVZSYXBRWWlKMCtlaEsrdkx3Qmc1TWlSQUlvYWtVeWZQaDNidG0zRDZ0V3JTelVOcVFuRnk1N3IxcTFibzNVUTFXYWNRVWhFN3gySlJJSkpreVpoMGFKRmFwY2EvL1hYWHpoeTVBZysvL3h6RFZkSFJFUkVSTlh0d29VTCtPV1hYeUFXaXpGNzlteGhxYXlqb3lPR0RSdUdnd2NQWXViTW1mRDI5a2J6NXMycmRPNkNnZ0xzM2JzWEJ3OGVoS3VyS3o3NzdETnMyTEFCWXJFWWE5YXNnWldWRlVRaWtiREUyTnJhR2hzMmJLand2RG82T3VqYXRTdHUzcnlKUjQ4ZTRmNzkrNGlLaWtKNmVqcU1qWTNoNXViMlJqc0hLeFFLL09jLy84R1JJMGNnbFVveGE5WXN0RzdkR3Z2MzcwZEdSZ2E2ZGV1RzhlUEhZL2Z1M2JoeDR3WThQRHpnNnVxcWNwL0hOMEVtazBGZlg3L003ZmZ2MzBkUVVCQUFvRisvZnRWeWJhTDNBUU5DSW5vdk5XellFQU1HRE1DeFk4ZlVqZ2tPRGtiYnRtMHIzRnVGaUlpSWlHb0hoVUlCUHo4LzdOdTNEN3E2dXBnL2Z6NjZkT2xTYXN5a1NaT1FrcEtDOCtmUFkvcjA2ZWpidHk5R2pCZ2hMR05WNThXTEZ3Q0E3T3hzN055NUUrN3U3aGd5WkFqbXo1OFBBQ2dzTE1TNmRlc3dkdXhZdEd6WlVyaWZYQzZ2c082QWdBRDQrL3VYbXFrbmtValFxVk1uOU8zYkY1MDZkWUpFSW9HL3Z6K3lzN094Y2VQR011Zkl5c3FxOERyRjR1TGlzR3JWS2p4OCtCQjJkbmFZTzNjdVB2amdBeVFsSlFFQU1qSXlBQUJmZlBFRnRMUzBzSDM3ZHF4WXNRSTdkKzVFMzc1OTRlenNYR1lmeGRkMTZOQWhuRGh4QW82T2ptalFvQUcwdExUdzZORWpSRVJFb0tDZ0FLNnVydnh3bitnMU1DQWtvdmZXNE1HRGNlM2FOZUdOenN1VVNpVTJiOTZNcFV1WHF2eTBrb2lJaUlocUI2VlNpUXNYTG1ENzl1MUlTa3BDbXpadDhOMTMzNkYrL2ZwbHhvcEVJaXhZc0FCV1ZsWTRjT0FBVHAwNmhkT25UNk5WcTFibzNyMDduSnljVklhRmp4OC9GdTQvWmNvVVdGdGJ3OHZMQzluWjJaZzZkU29pSXlNUkdocUthOWV1d2RqWVdGZ09tNW1aaVUyYk5xR2dvQUJ5dVJ6WjJkbkl5Y25COHVYTGhYUDM2dFZMYUw1aGJtNE9OemMzZlBycHA2WDJLU3dzTEFSUTFEUWxNREJRN1hOUlhyTytqSXdNK1BuNUlTZ29DTHE2dXZEdzhNRFFvVU9ocGFWVjZyN0ZBU0VBakJneEF2YjI5dkQxOWNXelo4K3daODhlN05tekIyWm1acGd5WlFwY1hWM1ZYcThxbWpadGlnWU5HaUFxS2dvUkVSRlFLcFV3TlRWRjE2NWRoWkNVaUY0ZHV4Z1QwWHN0TGk0T2l4Y3ZMck1IVEVuZHVuVlR1WkV6RVJFUjBmdXNOblF4enNuSndlKy8vNDdBd0VEODlkZGZhTkdpQlVhUEhvM09uVHRYNnY3WHIxL0htalZyOE96Wk13QkY0WitycTZzd0svQmw2OWF0QXdEODg4OC9pSWlJUUx0MjdlRHA2U25NcHJ0eTVRcUNnb0p3NjlZdHRmdjJHUnNiWS9UbzBSZ3laRWlwMi8zOS9XRmlZb0orL2ZwQktpMDcxMGNtazJIUW9FRVZOaWxSZHp3a0pBUmJ0MjZGcnE0dUJnMGFoRUdEQnNIQXdLRFVtTGk0T0V5ZVBCa0FjT3pZc1ZJZm9tZGxaV0huenAwSUNRbUJrWkVSUHYzMFUvVHMyYk5VSXhVaXFqa1ZkVEZtUUVoRTc3MkFnQUFFQndlWE84Ykx5NHVmU2hJUkVSR1ZVQnNDUW05dmI4VEZ4YUY3OSs3bzA2Y1BtalJwVXVWejVPWGxJVEF3RUpjdVhjS3NXYlBLWFdxc1ZDb3hlZkprMk5qWVlPalFvV2pkdXJYYWNjK2VQVU5LU2dyUzB0S1FsWldGM054YzVPWGxvVTJiTm1qUm9rV1Y2MHhMUzRPUGp3OUdqeDZOamgwN2xqbWVrcEtDa3lkUG9tL2Z2ckN5c2lwelBEdzhIRXFsRXAwN2QxWVpRQUxBZ3djUDRPWGxCWHQ3ZS96eXl5OHdORFFzTStiSmt5Y1FpOFdvVjY5ZWxSOERFVlVmQm9SRVJCWEl6OCtIdDdlMzJxWEdBR0JnWUlCbHk1YVZXc1pCUkVSRTlENnJEUUZoVmxhV3loQ3JPdVhuNXd0TGN0ODFLU2twU0U1T2hxT2pZMDJYUWtSVlZGRkFXRDN0aFlpSWFoRXRMUzE4ODgwM2FqOHBCWW8ybTk2NmRXdTVTNUdKaUlpSTZPMmk2WEFRd0RzYkRnS0FwYVVsdzBHaWR4UURRaUlpRkhVMXJxanJXVlJVRkU2ZlBxMmhpb2lJaUlpSWlJZzBnd0VoRWRILzE2OWZ2d28vRVEwSUNFQkNRb0tHS2lJaUlpSWlJaUtxZmd3SWlZaitQNUZJaE1tVEo1ZTdGRVdoVU9EWFgzK0ZYQzdYWUdWRVJFUkVSRVJFMVljQklSRlJDYWFtcHZEdzhDaDNURkpTRW5idjNxMmhpb2lJaUlqZWZ0eW5tWWlvZG1OQVNFVDBrZzRkT3NEVjFiWGNNV0ZoWVFnTkRkVlFSVVJFUkVSdm56cDE2Z2hmUDMvK3ZBWXJJU0tpMThXQWtJaEloVEZqeHFCZXZYcmxqdG0xYXhmM0l5UWlJcUwzVnQyNmRhR3RyUTBBK09lZmY1Q2FtbHJERlJFUjBhdGlRRWhFcElLT2pnNm1UcDBLaVVTaWRreCtmajQyYk5pQTNOeGNEVlpHUkVSRTlIYlExdFpHeDQ0ZGhlLzM3dDFiZzlVUUVkSHJZRUJJUktTR3ZiMDloZzRkV3U2WXAwK2ZZdnYyN2R4M2g0aUlpTjVMZ3djUEZqNVF2WFRwRXY3OTczOXpKaUVSVVMwa1V2SzNXaUlpdFFvTEMvSHp6ei9qM3IxNzVZNmJNR0VDZXZYcXBhR3FpSWlJaU40ZVlXRmgyTHAxYTZuYnpNek1ZR2xwQ1pGSVZFTlZFVlhkd29VTGE3b0VvbW9qcXVBZlpBYUVSRVFWU0U5UHh3OC8vSUMwdERTMVk2UlNLUll0V29SR2pScHByakFpSWlLaXQwUllXQmkyYjkrT2dvS0NtaTZGNkpYNStmblZkQWxFMWFhaWdKQkxqSW1JS21Cc2JBd3ZMeStJeGVyL3lWUW9GTml3WVFOa01wa0dLeU1pSWlKNk96ZzdPK1BubjM5R3QyN2RoTVlsUkVSVWUzQUdJUkZSSlowNGNRTDc5dTByZDB5SERoMHdmZnAwTHFjaElpS2k5MVplWGg1U1VsS1FrWkZSMDZVUVZVbUxGaTFxdWdTaWFzTWx4a1JFYjRoU3FjUzZkZXR3L2ZyMWNzY05HVElFN3U3dUdxcUtpSWlJaUlpSXFIeGNZa3hFOUlhSVJDSjgvZlhYcUZ1M2JybmpqaHc1Z212WHJtbW9LaUlpSWlJaUlxTFh3NENRaUtnSzlQWDFNWDM2ZEVpbDBuTEhiZHEwQ2ZIeDhScXFpb2lJaUlpSWlPalZNU0FrSXFxaWhnMGJZdno0OGVXT3ljdkx3NW8xYTdqM0RoRVJFUkVSRWIzMUdCQVNFYjJDbmoxN3d0blp1ZHd4ejU4L3gvcjE2NkZRS0RSVUZSRVJFUkVSRVZIVk1TQWtJbm9GSXBFSVgzNzVKV3h0YmNzZDkrREJBK3pac3dmc0IwVkVSRVJFUkVSdkt3YUVSRVN2U0Z0Ykd6Tm56b1Nob1dHNTQ4NmRPNGYvL3ZlL0dxcUtpSWlJaUlpSXFHb1lFQklSdllhNmRldGkrdlRwa0VnazVZN3o4L1BEdlh2M05GUVZFUkVSRVJFUlVlVXhJQ1FpZWswdFdyU29zR2xKWVdFaE5tellnR2ZQbm1tb0tpSWlJaUlpSXFMS1lVQklSUFFHdUxxNm9sKy9mdVdPeWNyS3dzcVZLOW5abUlpSWlJaUlpTjRxREFpSmlONlFrU05Ib2syYk51V09TVTVPeHVyVnE1R2JtNnVocW9pSWlJaUlpSWpLeDRDUWlPZ05rVWdrOFBUMGhJMk5UYm5qSGo5K2pBMGJOcUNnb0VCRGxSRVJFUkVSRVJHcHg0Q1FpT2dOMHRmWHg2eFpzeXJzYkh6bnpoMXMzNzRkU3FWU1E1VVJFUkVSRVJFUnFjYUFrSWpvRGF0c1orT3dzREFjUG54WVExVVJFUkVSRVJFUnFjYUFrSWlvR2xTbXN6RUFIRHQyRFAvOWYrM2RlVmlWWmY3SDhjL2hzQzhxaW9vczVpNkNhK1V1cUdXTHFlbm9OSm5wV0k1bGptTnBUbWI1Y3ltM3RMSnRGbTJzTEtkMG5OSnFLdE0yVW5MTFRGSlVVRndSRUpWRlpEK0g1L2NIZVlSVU9LQnNudmZydXJnNlBOelA4M3dQY1BMNDhiN3Y3emZmVkVGRkFBQUFBQUJjR1FFaEFGU1MvdjM3YTlDZ1FXV09lL2ZkZDdWcjE2NHFxQWdBQUFBQWdNc1JFQUpBSmJyLy92dlZwMCtmVXNjWWhxRy8vLzN2aW91THE2S3FBQUFBQUFDNGhJQVFBQ3FSeVdUUytQSGoxYWxUcDFMSFdTd1dMVjI2VkNkT25LaWl5Z0FBQUFBQUtFSkFDQUNWekd3MmEvTGt5V3Jac21XcDQ3S3lzdlRDQ3kvbzFLbFRWVlFaQUFBQUFBQUVoQUJRSmR6YzNEUnQyalExYWRLazFIR1ptWmxhdEdpUmtwS1NxcWd5QUFBQUFJQ2pJeUFFZ0NyaTQrT2o2ZE9ueTlmWHQ5UnhHUmtaV3JSb2tVNmZQbDFGbFFFQUFBQUFIQmtCSVFCVUlUOC9QejMxMUZQeTlQUXNkVnhhV3BvV0xWcWtzMmZQVmxGbEFBQUFBQUJIUlVBSUFGVXNPRGhZVTZkT2xiT3pjNm5qenAwN3B3VUxGdWpjdVhOVlZCa0FBQUFBd0JFUkVBSkFOUWdKQ2RHa1NaTmtNcGxLSFhmMjdGa3RYTGhRYVdscFZWUVpBQUFBQU1EUkVCQUNRRFc1OWRaYk5XSENoREpEd3BTVUZDMWF0RWdaR1JsVlZCa0FBQUFBd0pFUUVBSkFOZXJkdTdjZWVlU1JNa1BDcEtRa1FrSUFBQUFBUUtVd0dZWmhWSGNSQU9Eb3Z2LytlNjFZc2FMTWNZMGJOOWFNR1RQazUrZFhCVlVCQUFBQUFHNEVwakptcFJBUUFrQU5FUmtacWJmZWVxdk1jYjYrdnBveFk0WUNBZ0txb0NvQUFBQUFRRzFIUUFnQXRjaTMzMzZyZDk1NXA4eHgzdDdlbWo1OXVwbzNiMTRGVlFFQUFBQUFhak1DUWdDb1piNysrbXU5Kys2N1pZNXpkM2ZYazA4K3FYYnQybFZCVlFBQUFBQ0Eyb3FBRUFCcW9hKysra3J2dmZkZW1lT2NuWjMxK09PUHEwdVhMbFZRRlFBQUFBQ2dOaUlnQklCYWF1UEdqZnIzdi85ZDVqZ25KeWRObURCQnZYcjFxb0txQUFBQUFBQzFEUUVoQU5SaW16WnQwcXBWcSt3YU8zYnNXQTBZTUtDU0t3SUFBQUFBMURZRWhBQlF5MjNkdWxWdnZ2bW1yRlpybVdPSERSdW00Y09IcTR6Lzl3TUFBQUFBSEFnQklRRGNBS0tqby9YNjY2OHJQeisvekxFOWV2VFFvNDgrS2hjWGx5cW9EQUFBQUFCUTB4RVFBc0FOSWk0dVRpKy8vTEt5czdQTEhOdXFWU3RObVRKRmRldldyWUxLQUFBQUFBQTFHUUVoQU54QVRwNDhxY1dMRnlzakk2UE1zWDUrZnBvMmJacUNnb0txb0RJQUFBQUFRRTFGUUFnQU41aVVsQlF0WHJ4WUtTa3BaWTUxZDNmWFgvN3lGM1hxMUtrS0tnTUFBQUFBMUVRRWhBQndBMHBQVDllU0pVdDA4dVRKTXNlYVRDYU5IajFhZDk1NVp4VlVCZ0FBQUFDb2FRZ0lBZUFHbFoyZHJaZGZmbGx4Y1hGMmpSOHdZSUJHang0dHM5bGN5WlVCQUFBQUFHb1NBa0lBdUlIbDUrZHIrZkxsMnJsenAxM2pPM1Rvb0VtVEpzbkx5NnVTS3dNQUFBQUExQlFFaEFCd2d6TU1RK3ZYcjlmNjlldnRHdS9uNTZmSmt5ZXJSWXNXbFZ3WkFBQUFBS0FtSUNBRUFBZXhmZnQydmZubW15b29LQ2h6ckxPenN4NTg4RUhkZnZ2dEt1UFBDUUFBQUFCQUxVZEFDQUFPNU1pUkkzcmxsVmVVbnA1dTEvanUzYnZyVDMvNmt6dzhQQ3E1TWdBQUFBQkFkU0VnQkFBSGs1YVdwcVZMbCtyWXNXTjJqZmYzOTlma3laUFZ0R25UeWkwTUFBQUFBRkF0Q0FnQndBR1Z0M21KaTR1THhvNGRxNGlJQ0pZY0F3QUFBTUFOaG9BUUFCeFVlWnVYU0ZKNGVMakdqaDByTnplM1Nxd01sY2t3RE1YRXhHakhqaDJLalkxVldscWFjbk56cTdzc29GcTV1N3ZMMTlkWGJkdTJWZmZ1M1JVV0ZzWS9oZ0FBQUlkQ1FBZ0FEbTc3OXUxYXNXS0Y4dkx5N0JvZkdCaW9pUk1uNnFhYmJxcmt5bkM5SlNjbmE4V0tGWXFOamEzdVVvQWFyVzNidGhvL2ZyejgvZjJydXhRQUFJQXFRVUFJQUZCaVlxTGVlT01OSlNRazJEWGViRFpyMkxCaEdqSmtpTXhtY3lWWGgrc2hOalpXUzVjdVZYWjJkbldYQXRRS25wNmVldkxKSjlXMmJkdnFMZ1VBQUtEU0VSQUNBQ1FWN1V1NGF0VXFSVVpHMm4xT3MyYk5OR0hDQkFVRkJWVmVZYmhteWNuSm1qTm5qaTBjTkpsTTZ0ZXZueUlpSWhRVUZDUjNkL2RxcmhDb1hybTV1VXBJU05EbXpac1ZHUm1waTI5L1BUMDk5ZHh6enpHVEVBQUEzUEFJQ0FFQUpXemR1bFZ2di8yMjNVdU9uWjJkTlh6NGNOMXp6ejNNSnF5QkRNUFFnZ1VMYk11S2ZYMTk5ZGhqanlrME5MU2FLd05xcHYzNzkydlpzbVZLUzB1VFZMVGNlT2JNbWV4SkNBQUFibWhsQllST1ZWVUlBS0JtNk5XcmwrYk5tNmZnNEdDN3hsc3NGcTFkdTFiejVzMVRZbUppSlZlSDhvcUppYkdGZ3lhVFNSTW5UaVFjQkVvUkdocXF4eDU3ekJZSXhzYkdLaVltcHBxckFnQUFxRjRFaEFEZ2dKbzBhYUs1YytlcWYvLytkcDhUSHgrdm1UTm42b3N2dmxCaFlXRWxWb2Z5MkxGamgrMXh2Mzc5MUs1ZHUycXNCcWdkUWtORDFhOWZQOXZuTzNmdXJMNWlBQUFBYWdBQ1FnQndVSzZ1cmhvM2JweisvT2MvMjcxSG5jVmkwZXJWcTVsTldJTVU3MWdjRVJGUmpaVUF0VXZ4MTh2Qmd3ZXJzUklBQUlEcVIwQUlBQTZ1WjgrZW1qZHZubHEyYkduM09ZY1BIOWF6eno2cjFhdFhLemMzdHhLclExa3U3cU1taVdZeVFEa1VmNzBVZngwQkFBQTRJZ0pDQUlEOC9mMDFhOVlzM1gvLy9YSjJkcmJySEt2VnFpKysrRUxUcDAvWHRtM2JSTStyNmxFOG9LVmJNV0MvNHE4WC9xRURBQUE0T2dKQ0FJQWt5V3cyYS9EZ3daby9mMzY1WmhPbXBhWHBILy80aHhZdVhLaUVoT3VLamtvQUFDQUFTVVJCVklSS3JCQUFBQUFBVUJrSUNBRUFKUVFHQm1yV3JGa2FPWEtrM2JNSnBhSTl2R2JPbktuMzMzOWYyZG5abFZnaEFBQUFBT0I2SWlBRUFGekdiRFpyMEtCQldyQmdRYmxtRXhZV0Z1ckxMNy9VOU9uVEZSVVZ4YkpqQUFBQUFLZ0ZDQWdCQUZjVkVCQlFvZG1FR1JrWldyNTh1ZWJObTFlaXl5NEFBQUFBb09ZaElBUUFsS3I0Yk1KV3JWcVY2OXhEaHc1cC92ejVXckpraWVMajR5dXBRZ0FBQUFEQXRiQi9PZ2dBd0tFRkJBUm85dXpaaW9xSzBwbzFhM1QrL0htN3o5MjdkNi8yN3Qycm0yKytXU05HakZEVHBrMHJzVklBQUFBQVFIa1FFQUlBN0dZeW1SUWVIcTViYnJsRkgzLzhzVFp0MmlTcjFXcjMrYnQzNzlidTNidlZ2WHQzRFI4K1hBRUJBWlZZTFFBQUFBREFIaXd4QmdDVW02ZW5wMGFOR3FXRkN4ZXFmZnYyNVQ1L3g0NGRtakZqaHBZdlg2NlVsSlJLcUJBQUFBQUFZQzhDUWdCQWhRVUVCR2o2OU9tYU1tV0svUHo4eW5XdVlSaUtpb3JTOU9uVDlkWmJieWt4TWJHU3FnUUFBQUFBbElZbHhnQ0FhMkl5bVhUTExiZW9RNGNPMnJCaGd6Nzk5RlBsNStmYmZiN1ZhbFZrWktRaUl5UFZxVk1uM1gzMzNRb0xDNVBKWktyRXFnRUFBQUFBRnhFUUFnQ3VDMWRYVncwZE9sUjkrdlRSMnJWcnRXM2JOaG1HVWE1clJFZEhLem82V2tGQlFicjc3cnZWcTFjdnViaTRWRkxGQUFBQUFBQ0pKY1lBZ091c1FZTUdtamh4b2hZdFdxUnUzYnBWNkJvSkNRbGFzV0tGbm5qaUNhMWJ0MDRaR1JuWHVVb0FBQUFBd0VYTUlBUUFWSXJBd0VCTm5qeFpKMCtlMUVjZmZhU2ZmdnFwM05mSXpNelUrdlhyOWIvLy9VODllL2JVd0lFREZSd2NYQW5WQWdBQUFJRGpJaUFFQUZTcTRPQmdUWmt5UlVlUEh0VzZkZXUwWjgrZWNsL0RZckZveTVZdDJySmxpMXEyYktuZXZYdXJSNDhlOHZIeHFZU0tBUUFBQU1DeEVCQUNBS3BFOCtiTk5XM2FOTVhIeCt1amp6N1MzcjE3SzNTZCtQaDR4Y2ZINi8zMzMxZW5UcDBVSGg2dXpwMDd5OW1aUDlJQUFBQUFvQ0w0MnhRQW9FcTFiTmxTMDZkUFYxeGNuTmF0VzZlWW1KZ0tYY2RxdFdyMzd0M2F2WHUzdkx5ODFMMTdkNFdIaDZ0bHk1WjBRSzVraFpLc2hZWmNuUGcrQXdBQUFEY0NtcFFBQUtwRm16WnROR1BHREMxY3VGQjkrL2E5cG03RldWbFordmJiYi9YY2M4L3BxYWVlMHZyMTY1V1NrbklkcTNWUVdYRlhQUHora1J5OWN6am5LaWNaVXRKYXFUQ3Ywc3I2ZnN0V1dhM1dVc2ZrNXhjbzVrQnNwZFZ3by9qa3N5KzE4ZXZJTXIrZkFBQUF1TEVSRUFJQXFsVndjTERHangrdjExNTdUZmZkZDU5OGZYMnY2WHFuVDUvV3VuWHJORzNhTk0yWU1VTnIxcXpSd1lNSENVREtLL0Y5cVNCRFN2ejNaVjlxNGUyc1p0NVhXWVJnRkVwNVNaSlJVQ2xsblRsN1R2T1h2S3JKZjUycEV5ZFBYWFhjcnQxN05QWHAyVnI1Ny85VXlzOCtMVDFENTFMVDdCcWJsMWUrc0hUcmpsM2xydWY0aVlSeW55TkpaOCtsNnNWWC82NkhIM3Vpd2tIaGhheXNDdDBiQUFBQU5RZExqQUVBTllLUGo0L3V2ZmRlRFJvMFNELysrS00yYnR5b3c0Y1BYOU0xVDUwNnBWT25UdW56enorWGw1ZVhPbmJzcU02ZE82dGp4NDd5OXZhK1RwWGZnQXJPU202TnBIcGRKU05meWprcWVUU1hKS1dtcGlwNXkzZmFHMzlNbitWTGVZWlpoaVJuSjhuTDJhUitYYnZvcm9oSmNqWlh6bHVNTDcvNlRvWmhLTzVRdlA0ODlXbTk5dUo4dFd6ZVRJWmhLQzB0WGZYckZ3WE1YMyszV1lXRmhmcjNtZy8xeTc3OVdqSi9sbTJmeXBNSnB4UVVHRkNocGVqWk9UbHljM1ZWUmthR25wcjV2SjU5NmdtMWJ0WGlxdU1OUTVvemY0bWFOMnVxU1k4K0xDZW5zdjl0ZHZhOHhicno5bjRhUDNhVVhOMWN5eHlmY0NwSlU1K2VyWDdoUFRWbDBxTnljM096Ky9tNHVoWmRQekhwdEQ3NWJJTnU3dHhCRGYwYTJIMytQLysxVXJ0K2p0WXJpNTlYSFpvR0FRQUExRm9td3pDTTZpNENBSUFyaVkrUDE2Wk5tN1JqeDQ3ck9ndk1aREtwVFpzMjZ0S2xpenAzN3F5QWdJcUZSVFhCbURGamJJOVhyVnAxL1M2YzlCL0p0YjZVZDFvS0dDM0RNUFN2dDkvV29mUUNHYUhoeXFzZnBMekMzMzdQQ3VWMDdCZmw3Tit1OEpzN2FOeXd1K1YwSGIrdjJUazVHajF1a3M1blpzcTNYbDNOZm1hYW1qZHJLa2w2YStVSDJoMjlWMzlidWtqWjJkbjY0eU9UWmJWYTFTNmtqYVpNZWtTTkd6V1VKQjA1ZWx6Lzkvd0x1bXRBZjAxNjlPRnkzZi9zdVZROU8yZWhtZ1lINnFIUkkvWFFoTWZMZFg2UGJyZG96alBUeWx4T2Y5ZlFrUlgrZlc5MlUxTXRuUHVNR2pYMHMydjhtZzgvMW9xVjcwdVNQdnJnYmRXdDQ2TzgvSHd0V1B5S1RxZWNMZlhjL0lJQ25Vd29tc1VaMHFhVlhsdzRSeDd1N2hXcXU3cFUydXNIQUFDZ2hqR1Y4UmNlWmhBQ0FHcXNsaTFiYXVMRWlSbzVjcVNpb3FJVUZSV2x4TVRFYTc2dVlSaUtqWTFWYkd5czFxeFpvL3IxNjZ0Tm16WnEzYnExV3JkdXJhWk5tOHBzTmwrSFoxQ0xOYmxmS2tpVlhPcHJ5NVl0OHUvVVUwZEQ3bEdtMlZ1RmhsSFVxZVF5VGlwczFsbHV6VHByMjZFZnRXM09pM3A1eG1UVjgvUzRMaVY5dVA0em5jL01sRlMweEhmcTA3TXZHL1Bjd3BmazdlVnBDOWdPSEl6VGhNbFBYVFp1L2FkZnlMOXhJNDBZT3FqRThZOCsva3hyUHZ6NGl2ZlB5YzFWYm02ZWpodzdyb3p6bWJiallhRWhNanM1S1M4dlg3R0hEbC8xV005dXQ5cTExNmJaN0NTcjFhbzZQajVxZGxOd21lT1Rray9yek5semtxUmJPbmRRZy9yMkw5TXYvbnR1TmhmTmJuUnpkZFc0c2FQMHhGUC9wNnlzYkx1dWN6RHVzR2JQVzZ5RmM1KzlwdjFFQVFBQVVEMElDQUVBTlo2dnI2K0dEQm1pd1lNSDY5aXhZNHFLaXRLMmJkdVVtWmxaOXNsMlNFMU4xZmJ0MjdWOSszWkpSY3N1VzdSb1lRc01XN1ZxSlI5SFhEN3BVbDk3OSs3VmdYTzUralF1V3hsT1hwSmh5Tk9TcFp0UDdWRG8yYjJxbDEwMHl5emQwMC83RzNiVVR3SGRsZVBzS1hQcnJySTBDTlNFdVMvcGhSbFQxYnordFMzcFBuYmlwRDVZdTA2UzFLeHBzUElMOHBXWWRGck96czRLRFdtanJPeHNlWGw2YXM4dit5UkpycTR1Q21uVFdzbW5VNVJ5cHFqRzBKQTJ0bVhHa3JSOTV5NTF2Ym16bWdZSDJvNk5HRFpZeDA4bTZJdU4zOGpaMlZudWJtNjJQZmJxMWF0cm15RjM4VDZTdEdET0RIbDdlZWxrd2lrOS9OaVVxeDdyRzk3VHJ1ZDZjUmx5KzdBUVBmOS8wOHNjdjJMbCs3WlFjOHlvKzhvVmJ2OTJodWZGaFNYTm1nWnJ4ZCtYeXR2YnE5Yk5DZ1FBQUVENUVSQUNBR29OazhtazVzMmJxM256NWhvMWFwVDI3ZHVucUtnby9mVFRUeW9vdUg1Tk1mTHo4M1h3NEVFZFBIalFkc3pmMzk4V0ZnWUZCU2tnSU9ERzI4ZlFVaUR0M2lUZE9sRDZOYVR5YmhHbVEzbk5sRkZneUNSREVjZSswdThPckpGbi9tOGFVNlRHNmRhRXJSb2U4Mit0RDMxQVVUZmRMdWY2QWZMc00wTGpGNzJoRFM4OEk5Y0tUc3JNeTh2VG9wZGVsOFZpVVk5dXQyanVzMC9wWU53aFRaaytTeGFMUmVNZmVsRC9YZjgvSFRoWTFIVzVVVU0velgzMnIyclR1cVdTVDZmb29RbFB5R0t4cUgxWWlCNTllRXdaZDVPbS9tV0NSdjFoaEJvMzhsUENxVVJid0xkeStXdnk5dktTSkdWbVh0RHZIaWpmRW1WNzJiTlBZV1hjeTJxeGF2NlNWK1hsNmFHcGY1bFFycjBJQVFBQVVMc1JFQUlBYWlXejJheE9uVHFwVTZkT3lzbkowWTgvL3FnZmZ2aEJCdzRjVUdWc3I1dWNuS3prNUdSdDJiTEZkcXhPblRvS0NBaFFRRUNBQWdNRGJZOTlmWDFyNTU2R1RrNVM5QmFwemExU3ZjYXlHdEk3aDdKdDRlQ1lQVytxei9GdlM3MkVkLzRGamRuekx6WE5PS29QT282WFM4TWc1ZFh6MTVoM051Zy80d2VXdXlURE1MVG9wZGNWZitTWSt2YnBxUm5USnN2WjJheTJyVnZLeGNWRkJRVUYramw2bis2K283KzIvRkEwQTNSQS93aTFhZDFTa3VUZnVKRjY5K2lxNzZPMjZadnZ0dWpSaDhjb1BUMUQrUVVGVjkybnoyUXl5Yjl4dzFMcktqNUxiOHIwMlRJN09TbS9XRWg5cFdQMk1sZGlRRGhsK2l5bHBsM3F2bHg4Q2ZINFNVOHFMVDFEa3VUbTVsYXVQUnF0Vml2TDhnRUFBR294QWtJQVFLM240ZUdoaUlnSVJVUkU2Tnk1YzlxOWU3ZWlvNk1WRXhNamk4VlNhZmM5Zi82OHpwOC9YMkttb1NTNXU3dmJ3c0pHalJxcFhyMTZKVDdxMUtsVE04TVVKN1AweUF1MlR6Y201dWxzcmxXU1NRUGpQaTRaRG5xWXBYWjFKYjlmOXhjOG15TWR5SkJ5aXZiKzYzdjBhNlY2Tk5TRzFzUFVyTThnSFZ2N3VnNm0zNmFRZXZaMzJKV2tDeGV5dE85QXJQcUc5OUwzVzdhcVY0K3U2dDcxWmtsUzg1dUNkZnhFZ3JyZTNFa0JBZjdxRU5aT2UyTU9hTU9tYi9UZ3lCRzJXYVZkYittczc2TzJxVjk0TDZXbFoyam1jNHVVbTV1cjE1Yk1sNDlQeFdhQm1wd3VCY0RIanArNDdPdFhPbWIveFl1dWJiVlliY3ViUzFPZTJiTi9tVEJPVTUrZXJRS0xSYzdPNWhLdmo1emNYTG03Ri8xOE5tejZSdlhxMU5HREkwZVVlYzNVMURUOTM3ekY2dE96bTBiOVliamR0UUFBQUtEbW9Jc3hBT0NHbForZnI1aVlHTzNaczBmUjBkRTZkKzVjZFpkazQrUGpvM3IxNnFsdTNib2wvdXZ0N1MwWEZ4ZTdQOGFORzJlNzV2WHN3aHI1L2ZlSzlPNm94SHl6R21hZjF2UGZUSlc1OE5mT3VzMjhwQUdCUlNGaGNUbFc2ZXRUMHJHaVVNdnFaTmFzMjEvVldjOUcycmR4allMYWhHcnRxRDdscmlYelFwWSsvWHlqM2xtMTJ1NXpUQ1pUbVROSnc5cTExWklGcytYbTZuclZNY1gzRVB6NFB5dDE1T2h4TmZScm9McDE2dWplUC96UmR2eTMrdzJXZHF3c3d4OFlaMnZHVWw3MjNDUGpmS1o4dkwzazVPU2taK2N1MU01ZFA5dk8zYlU3V3F2WHJpL1hQYytjUFdlcjk0K2ovcUEvanJxdlFyVkxVbUxTYVczODVqdnQzWGRBcDFQT0tEOC9YNTRlSHZMM2I2U3dkbTNWUDZLUGdvTUNLbno5MzZLTE1RQUFjQlIwTVFZQU9DeFhWMWQxNmRKRlhicDBrV0VZU2toSTBKNDllN1Jueng0ZE9uU29VcFlpMnlzek0xT1ptWms2ZWZKa3RkVlFtaDE3ZnRINVhsMGtTYmNmMlhBcEhQUjFsUVlHUzg1WGVIL2hZUzc2MnVvalVucSt6SVZXRFRqeWhkYTBmMGlGVFVOMU9tNnZEUFZSZVJkZkcwYWhQdmxzZ3lTcFpmTm1pajk2VEpMVXNYMW9tZWVtcGFmclpFS2lyYXR3N0tGNDVlWGxTWkxpRGgvUngvL2JvUHRIRExXTno4M05rOFY2YVZaZGRrNk83WEgwM2hndGV1bDErVFdvcjRWelo1YnpXVWoyL3JwZG5KMVlrUzdHOXFoYnA2amhqc1ZpMFMvNzl0dU9IeitSb0g3aHZiUjErNC82OXZzb3U2OVgzSHNmckpYVmF0SERZeDRvMTNtR1llanQ5MVpyN2JwUFpiVmE5ZlNUazlXeGZUc2xKcDNXMis5OW9KOSsva1UvL2Z5TFZxMytVRU1IM2FWSkU4YlZ6bVg4QUFBQU5SUUJJUURBSVpoTUpnVUhCeXM0T0ZoRGhneFJWbGFXOXU3ZHE1aVlHQjA2ZEVpSmlZblZHaGpXQklXU2ZrZ3BVSGdqRjUzTkxkU0ZYM095VGttN0xnM3ExZmhTT0JoM1h0cDVScEloZFc4a3RhNVQ5TFhlamFYUGk0TFBqc203dEtiOVF6TFZiYWpDOURQNjVWeU9Palh3c0xzbWk4V3FXZk9XS0RVdFhaSTBjL29VL1J5OVYyOHNlMHRKeWFkVnA0enUwaGZQcSt2anJlRkRCK21wbWMvTHg5dExFOGFQVmYvd1huSnpLN25rT2U1d3ZKNmR1MUM1dVhtWFhXdk8vQmNsU1Ftbmt2VE1uQVYyUDRlTENxM1djbzJ2U0Jmajh0aTMvMkNKNXpuMTZkbjYvZThHYTlyamoybk1BL2NwS0xCSmlSRHU0OCsrMU4rV3ZTVkplbWZacXdvT0NyenNtaFcxOHYzL2FQVi9MODFjek0zTlZlTkdEZFc0VVVNdGVuNm1SajA4VWRuWk9USU1ReDkvOXFYOC9CcG81TytIWGJmN0F3QUFPRG9DUWdDQVEvTHk4bEtQSGozVW8wY1BTVkoyZHJiaTQrTjErUEJoSFRwMFNQSHg4Y3JPemk3aktqY1drNlJnVHlkWnJWWVZtSXJlSXJnVzVxdEI5cGxMQXdKK0RmY3lDNlN2RXFYQ1gwUFZUWW1TdjRmazQxSTB4aVRKa1B5eXpzaWxNRjhtSnljVkdvYU9adWFYS3lDTVBYUllNZnVMOW5oczI3cVZtZ1lIYW45c1ViZmlNMmZQMlQxejdzelpWT1huRjZoSDExczBlZUtmcnRxZ3BHUDdVQzJjKzZ3V3ZmUzZmTHk5WlRhYmRTaitpQ1RaWmlGS1JUTVRMN0szU1VtQm5mdGhWdFhNdU84Mi8xRGljeWNuSjYzOTZGTWxKaVpyenJOL3RZM3BGOTdyc3Bxc2hZVktUODlRdlhwMXIwc3RuMzYrc2NUbmg0OGN0VDMyOXZKUys5QVEyMUpvU2RxdzhSc0NRZ0FBZ091SWdCQUFBRW1lbnA3cTBLR0RPblRvSUtsb3lXTmlZcUl0TUx3NHkvQkdacExVek5zc3d6Q1VheW1VSkhubUYydVM0ZW9rdWYrNjcyQnFubFJvS0Q1SFduMWFlaVRBVU9QVXZLS0EwTjFjTkRhdjZCcGUrVmt5Sk1rd2RDUXp2MXcxaGJWcnF4ZWVuNm1rMHlucUg5RzdxQXdYRjl2WHk5cHpiOERnb3Yzd0hwLzRKN1VMYWFOdXQzWXA4NTRkMjRkcTljcGxra3J1UWJoZ3pnemJ2VTZubk5HRDQvNHN5ZjRtSlhuNTlqMzNxb2dITFJhTE5rZHRVOTA2UHJKWXJjckt5bGJ2bnQzMC9aYXRpdHEyVTBlT0hWZFdWcllXTEhsVjZ6NzVYSk1uamk5eC9wS2xmOVA1ekV5OXNuaWVHdm8xdU9aNmZ0dTB4L1UzKzBKNmVKUU1sVlBLc2FRYUFBQUFaU01nQkFEZ0Nrd21rd0lEQXhVWUdLaStmZnRLS3BwbG1KaVllTmxIU2tyS0RiVTgyV1F5eWMxSnlwRjB3YlZZbDkrOFFpbkxJbms1UzQwOEpGY250VkNoZXRXUm5qNWkwdUJmY2pRc3lFdk9PVlpiT0NoSm1XNCtzbGhUNUdxU1hDNi9YWmx1dmJsemljK0xoMGtGQlJibDU5dmZ4ZmQ2S1Nnb21nM280dUtpano1NFM1NGVIcVUyS2VsMmF4ZjVlSmZkb0VTU0x2NG03ZmxsbnlaTWZxck04ZWZTMHNwZC81YXRPNVI1SVV1REI5NmhMelorSTBtNjU4N2I5ZjJXclRLYnpmS3JYMStmZlBhbEpPbEE3Q0ZObWpwRG9lM2EyczYvKzQ3YjlQby9WK2l2ejh6Vks0dWZWLzM2dmxlOHo4T1BQVkZxSGU4c2UwMlM5T2Z4RCtubE41WXBMeTlQTFpzMzAzMi9HMUppM1BIakpmZnFyTzlicjF6UEZ3QUFBS1VqSUFRQXdFNmVucDVxMWFxVldyVnFWZUs0eFdKUmNuS3lMVEJNU2tyU3FWT25sSlNVcEh3N1o0M1ZORjdtb29EUTR1U2lSSjhnQldRbUZIM2h4QVdwWGIyaWhpUkRtOHIwMDFuZDFrTHFHbHBmNzJ3NXJ5Zm1IOVhrY0IrRi9IcWRVM1dDWlRXWlZaaVZJY09qanJvMzlyem0yaTR1ODVXayswYVBMMlhrSlpaeTd2OVhGbWRuc3g0ZVBWS0RCOTRoVDQrckw1bXVWNitlWG50eHZrSkQycFI3NlhCMmRvNnRJY3YxOXArUFBwRWtEZWdmb2M4MmZDVkphdHVtcFhwMnUxWEJ3UUZ5ZG5aVzVPYXRrb3FXK0M1ODdsbkZIVDVpVys3ZHBWTjc5ZTNUVTk5SGJkT00yUXYweXVMbjVlVjErYy8yWklKOXMyNXY2OWRIZlhwMVYwNXVycTJKeWtYZmZoK2xZeWRLQm9SREJ0NVp2aWNNQUFDQVVoRVFBZ0J3alp5ZG5SVVVGS1Nnb0tBU3h3M0RVRTVPanM2ZlA2LzA5SFJsWkdTVStDaCs3UHo1ODdKZTV4RHJXdHpVcUw2eWM5S1U3ZUdybndPNktTRDIxNER3aHhTcG1VOVJRT2p2SVEwcTZyTHJJK254NWw3YUgzTkJyeTFQVUppbjlKQy90S2RKVjZYbTVNcDhiSytzd2UwVVVzLysvUWV2cWxqUTFxWjF5eEtCNFc4ZGlEMGtTY3JNdkhEdDkxWFJ6M1RmL29PSzNMSlY3VU5EVkxkdW5UTEdGK3J2eTkvV3paMDdhdnhERDlwOUQwbnExYU5ycFRRcDJmVnp0QTdISDFYM3JqZGZ0ang0M3V5bkpSVUZpQmM3T0kvNzR3TUtEV21qdU1OSFNvd2ROM2FVYlRueTNJVXZhdkc4V1hJcTVXZFJGbGRYRjdtNlhwcGphaGlHUHYxOG8vNjVZcVh0bU5sczFzamZEOVg5dng5NmhTc0FBQUNnb2dnSUFRQ29KQ2FUU1o2ZW52TDA5SlMvdjMrcFl3M0QwSVVMRjVTZG5hM2MzRnpsNWVVcE56Zlg5amd2TDArRmhZVzJENnZWcXNMQ1FuMzQ0WWVWVXZ2djdybFRtNWI5VncwR2pOWTNMUWJxOWlOZnlMMGdWOHF4U2g4ZmwrNElsUHhLZGdEVzJWeUYvcEtpTjFvWlduZEcrc3NoazV4YitlbEVhcHBjVTQ3SnBWTzQ2cmhXUEVDNnFQaEV2Q1h6WjVXNkIrR2ZwODZRaDd1N3R2KzRXNzE2ZEwybSs3NjE4Z050MjdsTFo4K2xTcEkrK2V4THJmbnZwV0R1U2sxSzB0TFRsWnFXcnJqRFIrVGZ1SkVHRDd6am1tcTRWb1poYU1YSzkyVTJtL1hvdzJPVVZhd1J6OFZWOGdVRkJWci82UmVTaWdMWUlmZGNlYlplWUJOLzNUV2duNzdZK0kxK2p0Nm5kMWF0MFovR2ppb3g1dXZQL2x1aE92ZnRQNmhsSzk3VndiakRrcVJHRGYzVXAyYzMzVHZvYmdVRk5xblFOUUVBQUhCMUJJUUFBTlFBSnBOSlBqNCs4dkh4S1h0d01aVVZFRFpxMkZEdUJkbjZPZTZBdXJScHB3ODZqZGU0WFg4cit1TFpQR250VVNuWXMyZ3ZRa2xLeVpGT1prdFdRODRtNlErTnBPVHdzZHE0YzV0OHpuK21DeTF1MFNNaDE5N01RcElLclpmMk43d1l4SlZtLzhFNFJlK05rZFZxMFpPVEg3dXNJY2JWSER0eFVsOS90OW4yK2Y4MmJKS2JxNnVHRFJtb0RxRWhXdnpLMzY2NkJQaEtUVXBlLytjS05mUnJvTzVkYnk3MXZrWmg1ZTFuK2VWWDMrbHcvRkg5WWNTOXVxbHBrUGJHSENoMjQ2TDdmdlRKNXpwN0xsVnVycTU2WnRya1VwZEczL2U3SWRxdzZWc1pocUcxNno3VnZZUHV1cWFtSmVkUzAvU1BmNjNVNXFodGFoOGFvb25qeDZyYnJWMFVIQlJZNFdzQ0FBQ2diQVNFQUFEZ2l0NTQ4aEhkKyt4aXhmbjZTWUhocXBPVHJoSDczNWZKTUNTcklSM0xLdnI0RGNQa3BMVmhZN1Exc0w4UzFWVDFJbGVwWHR4V2RjcVBrT1IzelhVVkZtc0ljNlVnN21vU0VwT1ZuWk5iYXJPUUE3R0g5UG1YWCt1bm42TjFwbGluWEU5UER3MGJQRkFqaGc2eUxTdjI5MjhrVnhkWCtmczNrb2U3K3hXYmxGUkVZV0ZoMllNcTZOanhFMnJab3BrZUhqMVNVdEUraDdiN0dvWXlNczdyZzdYckpFa1RIM21vekdBdU9DaFFIY0xhNlpkOSsyVzFXblhrMlBFS0I0US9iTitwRjEvNWg4TGF0ZFhiLzN5RlVCQUFBS0FLRVJBQ0FJQXJxbCt2cmg2N2Y1aitzZTU5N1l1NFgva3RCdXBFdmVhNmYrOUtCWjQvZWNWekV1bzIxWDg2UEtRdDdzMTBQT0dFdkxkL3JJemJ4bXI1SGEwVjFyQjhzeU92cG5qSGFIdUN1QUdENzVNa1BUWnVUSm1kaE92V3FhUHZOditndkx3OFNVVU5Pb1lQdlVmRGh3NjY3RDV0VzdlNjBpV3VXblBDcVNRRkJ3V1VPYmJRS0FvSUs5TEZ1S3htMnVQR2psSnFhcHBjWElyMitzdkp6YjEwYm1HaC9yYjhiV1ZuNStpZXUyNjNlemwwLzRqZSttWGZmcGxNSmpXL3FhbGQ1L3pXZjlmL1QyKyt2VXFHWVdqSHJ0M2FzV3UzWGVkVmRBa3pBQUFBU2lJZ0JBQUFWelc2YnpjbFpsbjAyUmZ2S2JycnZVcHFGS1FEZlY5UXEvUWpDanNUTGQvY29sbDJhZTRORk5Pd2svWjROTlhSOUhUbEhZdVc5Nzd2bE4zalhrM3YxVnBkQStwZnQ1b3FjNFpkUUpQR2Vuak1TQzFiOGE2R0RSbW9jV01la0tmbnRUVldNUXhETDcrK1RGdTMvNmczWGw2Z3dJRFM5OUM3K1B3cTBzVzRzSXhHTjI2dXJtcmkzOWoyZWZFWmhOOUVibEhrbHEzcTBxbTlIcDg0WG1ucEdmcnhwNS9Wb3RsTkNnNE9sSEdWNzN0RW41NWEvdlo3NnRPenV4bzFyTmdNMGVWdnZWZWg4d0FBQUhCOUVCQUNBSUJTVGIrbmw0SURtdWpObGU4cDNhZWhUcmZ1cXA4OTYraFQzNzV5Y1RMTFNWSzJwVUQ1T1lVcVREd296d05SY25OMlVjRnRveldyYTVDR05mZTlydlZZTEJiYjQ4Zi9PbE5PSnZzYW54U1dOYjN1VnlPR0RwS3JpNHZ1SFhTWDdWaFM4bW5OWC95cWJXYmhsUlJjcGE3OGdud2xKcDJXSkQwelo0SGVlR2xocWQyUHJiL3VzVmlSTHNiRkc2WFlvL2dNd2dLTFJSM0MybW5lckJseWRuWldhbXFhbHJ6eWQwbEZlMlNhelplK3p4ZG5JRXBTM1RvKyt0dkxDOVdrU2VtTmVBQUFBRkJ6RVJBQ0FJQXlQZEM1dWU1Y1BGT1QxbTFUMHU3dlZKQ1hMY1Bzb2h3UEg1bXNCWExLelpLSENtVjFyNk9DemdNVUd0UlFML1VNVmtPUDYvOVdvM2hBbUhBcXllN3pTZ3YzaWpPWlRDWENRVWxxNHQ5WWYzendQczJadjBRV1M5RXNQYWNyTkVlNWVPeTNkVjA4bm56NmpHWXZlRkZMNXMrU202dnJGZTkvOGZrVkQrSHNyYnU4QVdGK2ZyN3RjYi93WHJwL3hGQmJVNUptTndWcjlqUFQ5TUhhZFRvY2Y5VDJ2SU1DbThpL2NhTVMxMmxXd2FYRkY3RlVHQUFBb0hvUkVBSUFBTHMwY0hQV21nZkNsVGE4cDFZZVBLY3RDYW5LVE05UWdja3NzNGVIR25oNnFGY1RiejNZdXI0YWVwUXYzQ3FQL0lKTEFlRzYxVy9idFFlaGo0KzMzTnpjcnVtKzNXKzlXVys4dkZDZUhoNXExTkN2M0FHZXZkemQzSFQvNzRmcXZ0OE5zV3U4eVdSU2VPOGUrdU1EOXltd25MUDQ4dktLQWtKM2R6ZVpUS1lTSFl2TlpyTWlldmRRbjU3ZHRPaWwxL1hkNWgvVU5EaFFjNTc1YTdudUFRQUFnSnJQWkJoMnJyY0JBQUExenBneFkyeVBWNjFhVlkyVlZKMnZ2dDJzNkYvMnFldXRYUlRSdTBlSlVPdEt2djV1c3lKNjk1U3JhK1dGbHJYVjE5OXRsc1ZpVWQvd1h2SndkNy9xdUtUazA0bzVFS3QrNGIzazdIemovUHV5STc1K0FBQ0FZektWOGFiNXhubUhCd0FBSE1JZHQwWG9qdHNpN0I0L29MLzlZeDJOdmQrYkp2Nk5TelEzQVFBQXdJM0Z2bDI5QVFBQUFBQUFBTnlR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TFdZdTd1NzdYRnVibTQxVmdMVUxzVmZMOFZmUndBQUFJNklnQkFBZ0ZyTTE5Zlg5amdoSWFFYUt3RnFsK0t2bCtLdkl3QUFBRWRFUUFnQVFDM1d0bTFiMitQTm16ZFhZeVZBN1ZMODlSSVNFbEtObFFBQUFGUS9Ba0lBQUdxeDd0MjcyeDVIUmtacS8vNzkxVmdOVUR2czM3OWZrWkdSdHMrN2RldFdmY1VBQUFEVUFBU0VBQURVWW1GaFliWlpoSVpoYU5teVpZU0VRQ24yNzkrdlpjdVd5VEFNU1VXekI4UEN3cXE1S2dBQWdPcGxNaTYrT3dJQUFMVlNjbkt5NXN5Wm8renNiRW1TeVdSU3YzNzlGQkVSb2FDZ0lCb3d3T0hsNXVZcUlTRkJtemR2Vm1Sa3BDMGM5UEx5MHR5NWMrWHY3MS9ORlFJQUFGUXVrOGxrS3ZYckJJUUFBTlIrc2JHeFdycDBxUzBrQkZBNkx5OHZUWjA2dGNRK25nQUFBRGNxQWtJQUFCeEVjbkt5VnF4WW9kalkyT291QmFqUjJyWnRxL0hqeHpOekVBQUFPQXdDUWdBQUhJaGhHSXFKaWRIT25UdDE4T0JCcGFXbEtUYzN0N3JMQXFxVnU3dTdmSDE5RlJJU29tN2R1aWtzTEV4bHZFY0dBQUM0b1JBUUFnQUFBQUFBQUE2c3JJQ1FMc1l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ldQb3I4UUFBQVZwSlJFRlVJQVFBQUFBQUFBQWNHQUVoQUFBQUFBQUE0TUFJQ0FFQUFBQUFBQUFIUmtBSUFBQUFBQUFBT0RBQ1FnQUFBQUFBQU1DQkVSQUNBQUFBQUFBQURveUFFQUFBQUFBQUFIQmdCSVF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FBQUFBQUFBQUFBQUFBQUFBQUFBQUFBQUFBQUFBQUFBQUFBQUFBQUFBQUFBQUFBQUFBQUFBQUFBQUFBQUFBQUFBQUFBQUFBQUFBQUFBQUlBYndQOERYbGR1NkZYckV6MEFBQUFBU1VWT1JLNUNZSUk9IiwKCSJUaGVtZSIgOiAiIiwKCSJUeXBlIiA6ICJtaW5kIiwKCSJWZXJzaW9uIiA6ICIiCn0K"/>
    </extobj>
    <extobj name="C9F754DE-2CAD-44b6-B708-469DEB6407EB-3">
      <extobjdata type="C9F754DE-2CAD-44b6-B708-469DEB6407EB" data="ewoJIkZpbGVJZCIgOiAiMTY3Njg1MDMwNTMwIiwKCSJHcm91cElkIiA6ICIxMjUzMzM2MTkiLAoJIkltYWdlIiA6ICJpVkJPUncwS0dnb0FBQUFOU1VoRVVnQUFCUWdBQUFUV0NBWUFBQUJwSTB1RkFBQUFDWEJJV1hNQUFBc1RBQUFMRXdFQW1wd1lBQUFnQUVsRVFWUjRuT3pkZDNSVTFkN0c4V2RtMGlzaFFnb2RJaVUwcVJGRkxvSWdJcUlvNkJXd1J5blhodlFiUlJFditsSUZBWkdpMkFzV3ZDQ2d5QVdESUYxYWtCaWFFQ0FGU2E4emszbi9pQmtTMDBPSmNiNmZ0VnhPenRubjdEM2pKR2FlN0wxL0Jwdk5aaE1BQUFBQUFBQ0F2eVdEd1dBbzY3enhhZzBFQUFBQUFBQUF3RjhQ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hSa0FJQUFBQUFBQUFPREFDUWdBQUFBQUFBTUNCRVJBQ0FBQUFBQUFBRG95QUVBQUFBQUFBQUhCZ0JJUUFBQUFBQUFDQUF5TWdCQUFBQUFBQUFCd1lBU0VBQUFBQUFBRGd3QWdJQVFBQUFBQUFBQWRHUUFnQUFBQUFBQUE0TUFKQ0FBQUFBQUFBd0lFUkVBSUFBQUFBQUFBT2pJQVFBQUFBQUFBQWNHQUVoQUFBQUFBQUFJQURJeUFFQUFBQUFBQUFIQmdCSVFBQUFBQUFBT0RB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QUFBQUFEZ3dBZ0lBUUFBQUFBQUFBZEdRQWdBQUFBQUFBQTRNQUpDQUFBQUFBQUF3SUVSRUFJQUFBQUFBQUFPaklBUUFBQUFBQUFBY0dBRWhBQUFBRUFObDVTVXBEbHo1dWpjdVhNVmFtODJtelYrL0hnZFBIaXdTdjBsSnlkcjJyUnBpb3FLcXRMMUZaR1RrNk1sUzVZb1BqNytpdlVCQUFEeUdXdzJtNjI2QndFQUFBQ2c2dExUMHpWbzBDQ1pUQ2FOR0RGQ2d3WU5LdmVhL3YzN3kydzJxMmZQbm9xSWlLaFVmems1T1JvMWFwUmlZMk4xenozMzZJa25ucERCWUtqcThFdVVsWldsZ1FNSHltQXdxRnUzYmhvMGFKQ3V1KzY2eTlvSEFBQ093bERPLzZpWlFRZ0FBQURVUVB2MjdkUHMyYk9WbUpnb056YzNTWkxWYWxXUEhqMHFkSDNCTlhmZmZYZWwrM1oxZGRXb1VhTmtzOW4wK2VlZjY3UFBQcXYwUFNyS1pyTnArL2J0aW8yTnZXSjlBQURnNkFnSUFRQUFnQnJvMUtsVFdyOSt2UjU1NUJHdFhidldmcnhXclZxU3BNek1UUHV4dkx3OGJkdTJUWVVYRHprNU9VbVNBZ0lDeXV4bjlPalIrdlRUVDRzZDc5S2xpNEtEZyszM0w4bktsU3YxMVZkZlZmQVpGWldibTJ0L0hCSVNvZ0VEQmxUcFBnQUFvSHhPMVQwQUFBQUFBSlYzNk5BaFNWSllXSmh1dSswMnZmSEdHL1p6VzdkdTFSdHZ2S0c1YytjcUtDaElCb05CTDc3NG9obzFhcVQ3N3J0UHZYcjFxbEFmRnk1YzBOR2pSNVdjbkt3ZmYveXgyUG16Wjg5S2tqWnQycVJ0MjdZVk9aZVhsNmRmZi8xVlRrNU9hdDY4dVZxM2JsMnA1NWVUazJOL1hORzlGUUVBUU5VUUVBSUFBQUExak1WaTBhNWR1eVJKTzNmdTFKQWhRK3puN3JubkhtVmxaU2t2TDArVEowL1d2SG56NU92cksyZG5aLzMyMjI4NmR1eVlldmZ1WGFGKzFxNWRLNXZOcHZUMGRGa3NsbUxuUFR3OFpEUWFsWnljWE94Y1JrYUdmYXpUcGszVG0yKytLVDgvdndvL3g5VFVWRW1TMFdoVVdscWFVbEpTNU92clcrSHJBUUJBeFJFUUFnQUFBRFhNbGkxYmxKNmVycnAxNnlvd01GQ1NkT0RBQVVsUzA2Wk5peFFNV2JseXBjTER3K1hzN0N5ejJheDc3NzFYUm1QNU93MGRPblJJSDMvOHNTUnAyTEJodXUrKyt5bzh2b3lNREQzODhNTXltODNxMWF1WGJybmxGams3TzFmbUtkcERSMmRuWitYbTV1cm8wYVBxMUtsVHBlNEJBQUFxaG9BUUFBQUFxR0ZXclZvbEx5OHZ6Wmt6eDc2SFlKOCtmU1JKTTJmT2xNbGtVbHBhbW1iUG5xMWJicmxGa2lvVUNoYTJiTmt5K3o2QWJkcTBxZlQ0a3BPVDlkeHp6K20yMjI2cjFMVUZFaE1USmVVWFV6R1pUUHJsbDE4SUNBRUF1RUlJQ0FFQUFJQWFaUGp3NFlxUGo1Y2tQZi84ODhYT2p4dzVVcEtVbEpTa2xKUVVIVDU4V0xObno1YkpaS3BVUDdmZmZydWlvcUprTUJncVhhWDR5SkVqa3FUMzMzOWZIVHAwc005eXJJeUNmUWQ5Zkh4a3RWcTFkKzllRFI4K3ZOTDNBUUFBNVNNZ0JBQUFBR3FRaVJNbmFzS0VDWEoyZGxaV1ZsYXg0SzlnMXArbnA2YzhQVDBsU1hQbnpyWHY2VmRSZmZyMDBkNjllL1g5OTk4WEswQlNVWW1KaVJvM2Jwem16cDJyT25YcVZPcmFVNmRPU1pMcTFLa2pnOEdnZmZ2MktUVTFWVDQrUGxVYUN3QUFLQjBCSVFBQUFGQ0R0RzNiVnJObXpkTEJnd2MxYU5BZ3VicTZTcnE0eFBqdHQ5K1d5V1RTMTE5L0xUYzNOOTE2NjYyU3BIdnZ2VmRKU1VtVjZtdk1tREVhTUdDQVBEdzg1T1hsVlNUa1MwbEowZURCZ3lWSjY5ZXZyL1FNeGZKRVIwZExraG8wYUNBWEZ4ZnQyYk5Ia1pHUkdqQmd3R1h0QndBQUVCQUNBQUFBTlk2Zm41K1dMMSt1VHovOXROaU11a2NmZlZTU0ZCOGZMNnZWcW4zNzltbml4SW15Mld5VjdzZkZ4VVd0VzdmV2xpMWJOSDM2ZFBYcDAwZi8vT2MvRlJ3Y2ZGbWVSMm5PbmoycjgrZlBTNUphdFdvbFQwOVByVnk1VXF0WHJ5WWdCQURnQ3FqY1RzVUFBQUFBcXAyTGk0dWsvR3JCTGk0dTlxOEx6cm00dU1ocXRVcVNmUVpoVlFMQ0Fpa3BLYkpZTEZxM2JwM216SmtqaThWU2F0dWNuQnk5OE1JTDJyTm5UNVg3MjdwMXF5VEpZRENvUTRjTzZ0U3BrN3k5dlhYOCtISHQzTG16eXZjRkFBQWxZd1loQUFBQVVNTTRPenRMa2p3OFBMUjA2VkpKRjVjWUwxNjhXQ2FUeWY1MTI3WnRKY2tlR0ZaRlFrS0NKTW5MeTB2VHAwK1hrMVBSanhGVHAwNlZ3V0NRbEY5YzVNU0pFOXEvZjc5bXpweXBGaTFhVktvdm04Mm1kZXZXU1pJNmRlcWsyclZyUzVMNjlldW5sU3RYYXVuU3BlcmN1WE9scXpJREFJRFM4WDlWQUFBQW9JYXB5bjUvZVhsNVJmNWRHYi85OXBza3FYMzc5a1ZtS3hiNDZhZWZ0RzNiTm0zYnRrMG5UcHlRSkdWbFpTa2lJa0tuVDUrdVZGL2J0bTJ6WHpOa3lCRDc4WHZ1dVVmT3pzNDZlZktrUHZyb28wby9Cd0FBVURwbUVBSUFBQUFPb0tDNmNWWldWcVd1czlsc2lvcUtraVNkUEhsU21abVo4dkR3S05MbWNoVXB5Y25KMGVMRml5VkpuVHQzVnNlT0hlM24vUDM5TldqUUlIMzIyV2Y2NElNUEZCb2FXdVE4QUFDb09tWVFBZ0FBQURWTVdjdUZZMkppRkJjWFovL2FZREFvTHk5UEJvTkI5OTkvdndJQ0FpclYxOTY5ZTVXU2tpS1R5YVQ0K0hpOS9QTEx5c25KcWZMWXk3Snc0VUxGeGNYSnk4dEx6ejc3YkxIenc0WU5VNTA2ZFdTMVd2WHl5eS9iZzBzQUFIQnBDQWdCQUFDQUdxYXNJaUZQUGZXVUhuamdBVW1TdTd1N2pFYWpiRGFibGk5ZnJrY2ZmYlRFSmNKbFdibHlwU1RwNXB0djFtT1BQYVk5ZS9ab3pKZ3hpbzJOcmZvVEtNRUhIM3lnZGV2V3lXZzBLaUlpb3NRZzA4UERRMlBIanBYQllGQkdSb1ltVHB5b3I3LysrcElLc0FBQUFBSkNBQUFBb01ZeG04MUZ2aTRja0QzMTFGUDJnaUZEaHc2VmxMOW5ZVkJRVUtYNzJiNTl1L2JzMlNNdkx5K0ZoNGRyOE9EQkdqeDRzR0ppWWpSbXpCaDd1NmlvS0NVa0pNaHNOdHZIWXJWYWxabVpxZlBueit2a3laTktTVWtwc1ErYnphWWxTNWJvM1hmZmxaT1RreVpObXFUT25UdVhPcVpPblRycDRZY2ZscFMvSkhuQmdnVUtEdy9YcWxXcktyM2ZJUUFBeU1jZWhBQUFBRUFOazVPVG81Q1FFRDMrK09PU2lzNG83TisvdjA2ZE9xVU9IVHJveGh0dnRCL2Z1SEdqVnE1Y0tROFBEOWxzTmlVbEpVbFNzWXJFQlJJVEV6VnIxaXdaalVaTm1qUkovdjcra3FRUkkwWW9NREJRUzVjdXRTODFIanQyYkpGckRRWkRzVmw5a3laTlV1L2V2WXNjUzAxTjFZd1pNN1JqeHc3NSsvc3JJaUxDWG5XNUxFT0hEbFZhV3BvKy8veHpTZEtwVTZlMGNPRkN1Ym01YWZYcTFlVmVEd0FBaWpMWW1JOFBBQUFBMUNnV2kwVW1rOGsrVXpBakkwTjMzWFdYSk9ucnI3OHVWa1JFa280ZlA2NVZxMWJwaHg5K1VHWm1waVNwZnYzNmV1ZWRkNHExVFVsSjBkaXhZeFVYRjZkSmt5YXBlL2Z1eGRwY3VIQkJhOWFzMGRhdFczWGl4SWxTbC9uV3FsVkx6ejMzbkxwMDZWSWtqTnkrZmJ0ZWYvMTFYYmh3UWYzNjlkTVRUendoTHkrdlNyME9uMzc2cVpZdlh5NmowYWpiYjc5ZFlXRmg2dHExYTZYdUFRQ0FJekFVL05KUTJua0NRZ0FBQUtCbVMwNU8xcEFoUTlTd1lVTXRXTEJBN3U3dXBiWk5Ta3JTdUhIamxKaVlxT25UcDZ0Tm16YkYybnorK2VmNjVwdHZGQkVSb1pDUWtITDd6ODdPMXRtelozWCsvSG1scEtRb1BUMWRPVGs1eXMzTlZZY09IVXFjRlRoNjlHZ0ZCUVZwK1BEaGF0S2tTZVdlY0NHN2QrK1cxV3BWV0ZoWWxlOEJBTURmSFFFaEFBQUE4RGVYbHBhbW5UdDNxbGV2WGlybjkzOUorWHNHK3ZuNUtUZzR1TVR6VnF0VkZvdEZycTZ1bDN1b0FBQ2dHaEFRQWdBQUFBQUFBQTZzdklDUUtzWUFBQUFBQUFDQUF5TWdCQUFBQUFBQUFCd1lBU0VBQUFBQUFBRGd3QWdJQVFBQUFBQUFBQWRHUUFnQUFBQUFBQUE0TUFKQ0FBQUFBQUFBd0lFUkVBSUFBQUFBQUFBT3pLbTZCd0FBQUFEOGxWMjRjRUVYTGx5UTJXeXU3cUhnS25GMmRsWklTRWgxRHdNQWdLdUdnQkFBQUFENEU2dlZxc2pJU0gzMzNYZUtqWTJ0N3VIZ0t2UHo4OVA4K2ZPcmV4Z0FBRncxQklRQUFBQkFJV2xwYVpvN2Q2NWlZbUtxZXlnQUFBQlhCUUVoQUFCL0l6YWJUVkZSVWRxeFk0ZWlvNk9WbEpTazdPenM2aDRXVUNJM056ZjUrZm1wUllzV0Nnc0xVK3ZXcldVd0dLcDFURmxaV1hyMTFWZDErdlJwK3pGbloyZlZxMWRQYm01dTFUZ3lYRTArUGo3VlBRUUFBSzRxZzgxbXMxWDNJQUFBd0tXTGk0dlRzbVhMRkIwZFhkMURBYXFrUllzV0NnOFBWMkJnWUxXTlllblNwWXFNakpRaytmcjZhdmp3NGVyYXRhdU1SbXI3QVFDQW1zdFF6bDloQ1FnQkFQZ2JpSTZPMXB3NWM1U1ptVm5kUXdFdWlZZUhoNTU3N2ptMWFOSGlxdmNkRnhlbkNSTW15R2F6eVdReWFkcTBhV3JRb01GVkh3Y0FBTURsVmw1QXlCSmpBQUJxdUxpNHVDTGhvTUZnVU0rZVBkV2pSdy9WcjErZlpaSDR5OHJPemxac2JLd2lJeU8xZWZObTJXdzJaV1ptYXM2Y09abzZkZXBWbjBuNDAwOC9xZUJ2NXoxNjlDQWNCQUFBRG9PQUVBQ0FHc3htczJuWnNtWDJjTkRQejA4alI0NVVhR2hvTlk4TUtKK2JtNXRDUWtJVUVoS2k2NisvWG9zWEwxWlNVcEl5TXpPMWJOa3lSVVJFWE5VOUNRdnZPOWlzV2JPcjFpOEFBRUIxWXpNVkFBQnFzS2lvS1B1ZWd3YURRYU5HalNJY1JJMFVHaHFxa1NOSDJnUEI2T2hvUlVWRlhkVXhwS1dsMlIvWHFWUG5xdllOQUFCUW5RZ0lBUUNvd1hiczJHRi8zTE5uVDdWcTFhb2FSd05jbXREUVVQWHMyZFArOWM2ZE82dHRMTlZkVFJrQUFPQnFJaUFFQUtBR0sxeXh1RWVQSHRVNEV1RHlLUHcrUG5Ma1NEV09CQUFBd0hFUUVBSUFVSU1sSlNYWkg5ZXZYNzhhUndKY0hvWGZ4NFhmM3dBQUFMaHlDQWdCQUtqQnNyT3o3WStwVm95L2c4THY0OEx2YndBQUFGdzVCSVFBQUFBQUFBQ0FBeU1nQkFBQUFBQUFBQndZQVNFQUFBQUFBQURnd0FnSUFRQUFBQUFBQUFkR1FBZ0FBQUFBQUFBNE1BSkNBQUFBQUFBQXdJRVJFQUlBQUFBQUFBQU9qSUFRQUFBQUFBQUFjR0FFaEFBQUFBQUFBSUFESXlBRUFBQUFBQUFBSEJnQklRQUFBQUFBQU9EQUNBZ0JBQUFBQUFBQUIwWkFDQUFBQUFBQUFEZ3dBa0lBQUFBQUFBREFnVGxWOXdBQUFFRE5ZckZZbEp5Y3JLU2tKS1drcEVpU2ZIMTk1ZWZucDFxMWFzbkppVjh2QUFBQWdKcUUzK0FCQUVDNXpwOC9yL1hyMSt2N0RkL3A1TW5mNUd3eXlXUXkycGNpNUVteVd2Tmt0bHJWdUhFajllbDdxL3IxNnlkL2YvL3FIRFlBQUFDQUNpQWdCQUFBcGJKYXJmcDg1VW90VzdaTWZ1NHU4bk4zVitkRzlXUW9wYjFOVWxwV2hyNys1RU90ZU9jZGhULyt1QVlQSGl5VHlYUlp4M1hvOEJFRkJ0VFZOZjYxUzIyelkvZGUxZmFycFd1Yk5iMnNmWmNtSXlOVForUGlMa3QvR3pkdlVkZE9IZVR0N1ZYczNKbXo1M1NOZjIyNXVycGVjaitsK2I4NUMxVEwxMGQzRHJoTmdRRjFybGcvQUFBQStHdGdEMElBQUZDcStmUG42Y04zMzFGb2dMOGErZFdTajV0cnFlR2dKQmtrK2JpNXFwRmZMWVVHK092REZXL3JqZm56THZ1NERodzZyT0dQL1V1ejVyMnAwN0ZuUzJ4ekpEcEdvNTZacUdjbnZLRElyZHVWbDVkMzJjZFJXRloydGtZL08wblRaODFUWEh4Q2xlOWpzOW0wYU9rS1BUemlhYTM5ZHFOc05wdjlYR1pXbHA0YUc2SEhSby9Sei9zUFhZNWh5MnExRmp0MjRyZFRXdm5WYWozNCtKT2E5Zm9pV1N4RjIxZ3Nsc3ZTTjY0TWk4V2l2WHYzVnFqdHRtM2I3RnNGbEdiUm9rVktURXlzOURqaTQrTzFiTm15SXUvaDhodzllbFJtczduU2ZWWFVrU05IZFA3OCtTdDJmd0FBYWlwbUVBSUFnQkp0M0xoUkc5YXRVOHNBZjVrTWxmK2Jvb3ZKcEpCci9QVHQyblZxMjY2OWV2ZnVmZG5HNXVIaElZdkZvdlViL3FlOSt3N296WGt6NU92alhhU051NXU3cFB6WmhzN09UdXAwWFRzWlRVWkYvM3BVMTdWclU2VitMUmFyckhsV3VicTRGRHZuWkRMSlpyUHBmNXQvVk9TUDJ6WHRoWW5xMHVtNlN2ZHhKRHBHS1NtcGtxUzVDOTZTeVdUU3JiZjBsQ1I1dUx0cjZIMTNhL0d5ZHpYaCtaZjErQ1BEZGUvZEE2djBYQXE4c1hpNTZ0YTVSb1B2dWtNdUxzNUtTVW5Wc2VNbkpVazMzWGk5SG50NG1KeWNMczRBemN6SzBqUGpuMWUvUHIxMHo1MjNYMUxmdURTWm1abHlkM2VYd1hBeHR2L2xsMSswY09GQ1JVZEhLenc4WEhmY2NZYzhQRHlLWEdlMVdyVnIxeTU5OGNVWDJyZHZueG8zYnF4WnMyYkoxOWUzeEg1KytPRUhyVjI3VmtGQlFaVWEzNFVMRjVTYW1pcXoyYXhSbzBaVjZKcVpNMmZLYkRacjBxUkphdDY4ZWJIenljbkpjbkp5a3BkWDhkbTFGYkZpeFFvZE9uUklRNFlNMGRDaFErWHM3RnloNjJ3Mlc1SFhHUUNBdnhzQ1FnQUFVSXpOWnRQaVJZdlUyTSszU3VGZ0FaUEJxQ2ExZmZYVzRqZlZxMWV2eS9ZQjI4MzFZa0QzbnhjbkZ3c0hKY25aK2VLdk9WTW1qWlhCYU5Da0YxNVJkTXd4L2VmRnllclVvVjJsK3JSYXJYcGx4bHhsWldWcDJndVRkQ0VwV1hXdXFXMWZQdTFVcUwvSEhocXFMcDJ1azlWcTFTY3JWMm5Rd1A3eThIQ3ZVRCtiZi96Si92ajVDYy9xSHpmZFVPVDhQWGZlcmkzYmRpanE4QkV0ZWZ0OTFhMXpqWG9XYXBPU21pYXoyVnptOHV2Q0xHYUwzbjd2WTMzMTM3V3E3ZWVuck93c2V4Z1NHM3RXazE1NHBVajcxTFEwSlo3L1hXOHVYYUhZMkxONmF0UmpNaHBabEZJZGpoMDdwamZmZkZPUFAvNjRZbU5qdFhIalJrVkZSZG5QTDF1MlRNdVhMMWRZV0ppR0RSdW1zMmZQYXRldVhkcXhZNGZTMHRMczdVNmVQS2x4NDhacDVzeVpxbFdyVnJGK0RBYURjbkp5bEpxYUtqYzN0d3FQTHpVMVArZzJtVXpLeTh1cjBQdms0WWNmMXBRcFV6Um16QmpObURGRHJWdTNMbkkrT1RsWjA2Wk4weXV2dkZJa3NIenp6VGZWcmwwNzNYampqV1hlZit6WXNRb1BEOWNISDN5Z0hUdDI2UC8rNy8vazdWMzg1MGRobVptWm1qaHhvaDU5OUZGMTZOQ2gzT2NBQUVCTlJFQUlBQUNLaVk2T1ZscEtpaG9IMTcza2UzbTZ1dWo0MlFSRlIwZXJaY3VXbGJyV1lyRm8wcFQvYU4rQjBwZlRQdjdrMkhMdk0raitSNHA4L2VKL1p1ai9wcjJnMXExYTJJOWxabVpwMHBSWGRDNHV2dVN4V0sxS1MwdTNYOStoWFZ0OXUzR1RuaHp4bURxMGIxTWsvR2p6eDMxTkpwTldmUGlwUGwrMVd2ZmNOVUNEN3VndlQwK1BFdTh2U1hsNWVkb1V1VldTMUtCK1BmWG8zcTFZRzRQQm9Mc0g5bGZVNFNPU3BCMjc5dG9Ed3N5c0xFMmU4b3F5YzNMMCtveHA4aWtuK0pCa24wR1ZsSnlpcE9TTFMwMXROcHVPblRoWjVyVk96azZFZzlYSXhjVkZNVEV4bWpCaGdpVEowOU5USFR0MlZFaElpQm8xYXFTQWdBRDk4TU1QV3IxNnRiWnYzeTVKY25OelU0TUdEZFN4WTBjRkJnYkszOTlmbnA2ZWNuSnkwdW5UcDBzTkNDVnAzTGh4NnRLbFM0WEgxNmRQSDBuU29FR0RLdncrNmRhdG13SURBeFVYRjZkVnExYXBkZXZXMnJkdm43WnUzYW9SSTBiSTFkVlZwMDZkMHFPUFBtcmZoOU5tc3lrek0xUGZmUE9OWnMyYVZlYlBtVHAxNm1qNDhPRmFzbVNKWW1KaXRHYk5HbGtzRm4zeHhSZWxYbU8xV3BXZG5hMUpreVpwNU1pUkdqUm9VSVZmQXdBQWFnb0NRZ0FBVU15K2Zmdms1WHJ4MTRRY2kwWHhxUm55ODNDVHQxdlp4VEhTc25PVWxKbXRBQjlQdVRybDM4UEx4VWtIRGh5b2RFRG81T1NrbHlMRzZabnh6eXNqSTFPK1BqNlNMczVpazZSR0Rldkx5VlQ4VjVxVTFGU2QvLzJDSktseG80WXkvU21nZVB1OWp4VXg0Vm5WOXNzUFJEdzgzRFgrMlgvcDZmRVJTa3RMbDV1YnE4eG1pNnhXcTR4R28zeDl2T1ZYSzM4SjV0RmpKN1Jyeno1SjB2aUlxZXAzeTgxNmFuUjRxYzhoTFQxREt6NzRWTEZuem1uaWMwK1dPcE55eCs2OXVuQWhTWkowT3ZhTWJyM3puK1crUnQ5dml0VEd6VnNrNVFjbEJmdTlUWjR5WGJOZWZWSHU1Y3o0S2p6emNkV25LK1RsNlZsbSsyVXJQdFFubjYrU0pEMDA3TjV5eDRjcnAvRHkyQVVMRnFoNTgrYkYzbHZ4OGZGYXZYcTEzTjNkdFhqeFlnVUZCVlY2Sm05Qis1ZGZmcmxLQllkeWMzTkxQRzZ4V0RSNThtVEZ4TVFVT1o2ZG5TMUppb3lNMUs1ZHU1U1ptWmtmV0I4N3BxZWZmbHBTZnBqZXJGa3pTVkpjWEp3eU16TmxOcHQxNU1pUkVuL083TnUzVHg0ZUhtcmV2TGtHRGh5b0R6NzRRSm1abWZMeDhkRnR0OTJtQXdjTzZQang0d29NREN3MlN6STVPVm1uVHAyU0pOV3JWNi9Teng4QWdKcUFnQkFBQUJTemJldFdlUlRNTE12TTByblVkTjNaNDNyOWIvZCtuVTVPbFkrYmk1d01Ccm4rMFNiSGJKYkZabE5xZHE2OFBkelYrL3FPK2pweXU0Sjh2T1RuNFM0UEYyZjl1R1dMN3IyMzhvR1NsNmVubGkyY1V5VFUrUGI3elpyNStrSkorY3VIL2YzOWlsMjNkdjFHTFhubmZVblM2ek5lTGpmNGtxUUc5WU8xNUkxWmNuVjFrYmVYbHdZUGUwd3BxV25xY2VQMWVuN2ltQ0p0MTMrL1NiTmVYeVJKdXUzVzNzVUN5QUl1THM0eW04M3FmK3N0ZXU2cEVXWDIvODM2N3lWSnZyNCttdjdTWkkyUGVGbTV1V2I1MS9Zck4rajdzNXljSEwzOTNzZjYxeE9QbE5uT1dPaDF6Y2pJTFBlK1Y3S0FCQ3FuY0ZqWHBFbVRFb08vZ2paR28xSEJ3Y0dYMUY5d2NIQ0Y5LzZMajQ5WFJrYUdwTkxmTTA1T1RobzNicHllZlBKSkpTY25xM0hqeHZMNTQ0OEFrblRpeEFtbHBhVXBJQ0JBQVFFQmtxVDMzbnRQa3VUdTdxN1pzMmRMa3NhUEg2K0VoQVFOR3paTWQ5MTFWNGw5blRoeFFvc1dMVkpZV0pnZWVPQUJkZS9lWFFjUEh0UXR0OXdpbzlHb1YxOTlWVTVPSlg4MDJyUnBrNlpQbnk1M2QzZDE3ZHExUXM4ZkFJQ2Fob0FRQUFBVUV4OFhKMCtUU2ZGcDZjcTBXTFZrOGpPcVY4ZGZUOXpWWDcrZU9xUGRSMkowT2o1Qlp4THpaL0ZkVzhkZkRRTHFxblBMYTlXOFlmNE1tLzQzZE5XemN4Y3IxMnFWczVOSjhmRWxMOTJ0aUxKbVBEMDJla3lwNTZxaXpqWCtrcVJmWTQ0cEpUVi9uN2FlUFlydmErWmNLRXhvMUxCK3FXTXNDT0FDNmx4VFpyK3haODVweDY3OHlyT0Q3cmhOTGE0TjBZcTM1c3ZIMjd0SWtaQ3lIRGgwV0UyYk5LcFFHRnFnOExpSFBUcTZ3dGVoK3BVV2FIMzMzWGM2ZCs2Y0hucm9vUXJOK0xOWUxLWGVxN0Fubm5oQ25UcDFzbitka1pHaEN4Y3U2TUtGQzBwTVROUzVjK2QwNnRRcFJVZEgyNy9mQnc0Y3FNYU5HNWQ2ejRDQUFIMzY2YWNhUDM2ODR1UGpGUkVSWVcrL1ljTUd6Wmd4UTBsSlNlclRwNCtHRGgycW5Kd2NiZG15eFg1OWNuS3lEaHc0SUhkMzl6S1gvaGJNdHR5eFk0Y2FOMjZzOFBCd1dTd1crekxsaWp4L0FBRCt6dmcvSVFBQUtDWXJLMU5PUmlrNUoxZXZqbjVFQjQ0ZTE3Yzc5aWlrWHJDdWE5NVVRL3YyTFBHNjFJeE1SZjU4U0VmUG5GV1F2NSttaEEvVDVFWHZ5TmZGUmRrMnl4VVphNnVXell1RWRRVisvLzJDenB5THEvSjlkLys4WDVMazdlV3BzTTdGQ3hQOE9YZ3BiWTgxd3g5Rlh2TCtXUHBibXBWZi9kZStQTmhxdGNwcXRjclQwMFBaT2RsU1R2bmpQWGI4cFA3OTBxdHEyVHhFL3pmdCtRb0hIb1hIM1RxMFpha3pJUXVjaTR1M0wrOUc5U3I4SGl3OE96Y3JLMHQ1ZVhsS1RrNVcyN1p0eTd6SHI3LytxbW5UcG1uS2xDbTY5dHByUzJ4VDhMNDBHQXg2L3ZubkZSMGRyZlQwZEZrczVYOVByMXUzVG5mZGRaY2FOR2hRYWh1ajBhaUhIbnBJWThlTzFaZ3hZelIvL253MWFOQkFQLy84c3lUSng4ZEhJU0VoY25aMlZrNU8wVytHTFZ1MktDOHZUd01HRENpejJFakJhK1hwNmFudzhKSzNBd0FBd0pFUkVBSUFnR0xNdVdhZHlzelVMVjJ1MDh2TFAxTFgwQllLdXFhMi9yZDN2K1o4OHBWR0RlcXZ2bUVkN2JQUGJEYWJ2dHV4VjR1KytrWWRtamRUczNwQk9uanNOeTFmL1oyNmhyYlE5N3YyeWN1ajlPSWNsMkxjMDZQS1hXSmNGWnNqdDBtU2J2NUhkems3Tyt2WThaTmF0K0YvK3RjVGo4aGdNRlI0SHplRE1iK2QxV290dGMzWmMvSDY5dnROOXE5WHJWbXY3dDNDWkRRYTlkeWtLVXBMejZqd3VQY2ZqTkxzK1lzMThia25LOVMrY0VBNDdZVUo4aXpudjlQYjczMnNUNy80dXNMandaVlQrTDlkd1g1OGtuVGd3QUZKK2FGWWVucCtZWjJNakl3U2w5OW1aMmZMYXJWcTh1VEpldjMxMTFXL2Z2MWliUXJldTBhalVhNnVya3BPVGxhclZxM2s3dTR1azhra3M5bXNmZnYyeWQzZFhiTm16WktYbDVjOFBEeTBkdTFhM1hYWFhmS293UGQrdTNidDFLeFpNeDA3ZGt5ZmZQS0p4b3dabyszYnQ4dGdNR2p5NU1scTE2NmRmVy9Dd243NDRRYzVPenRyOE9EQlpkNi9LbnNuQWdEZ1NBZ0lBUUM0aWl3V2k5TFMwcFNhbWxyc243UzBOR1ZsWmNsaXNjaHNOc3RzTnRzZmwzVHNTdTRGWjdGYVZiZVdyd3dHZzk1L2NaemNYUzhXSmptYitMc2kzbnBYQm9OQmZjTTZTcEkyN1B4Wm4zei9nOTRjOXk4RjEvRzN0ODNLeWRITUQ3OVFuVnErU2kvaHcvM2xjTG1YR0V2U3NSTW5kZnprYjVMeXF3U1BPRHhlNStMamxabVpwZXlzYkhXN3ZyTSsrT1J6ZS90bkowd3BNdlB1dFRrTDVQYkhhNWIrUjdoWDFteXJkOTcvV0JiTHhRQnh4R01QcWxuVHhwS2svN3owYi8zN3hlbnk4L09WajQ5UHVUUDhKQ2srSVZFN2R1MVZXSmVPNWJhMUZaclplUGY5ajViYi9tcGJzMmFOZnYvOTZzeFlQSExraVAxeGFtcnFWZW56VWhRT3FRdjI0NU11Vmc4ZU9uU29kdS9lTFNrLzNDc0lFZFBUMDNYOCtIRVpqVWExYWRQR2Z0M0hIMytzTVdQR0ZKdDltcGVYSnlrL1pKczhlYklpSXlOMTdOZ3hlekdQZ3ZQWjJkbWFQSG15cFB6M1ZWcGFtalp0MnFSNTgrWlZLQ1RzMnJXcmpoMDdwcUNnSU8zWXNVTnBhWlZHdUE4QUFDQUFTVVJCVkdrYU9IQ2cyclZycDQwYk4rck5OOSswMzErU2twS1NkT0RBQWQxKysrMnFYYnQybWZlbTJqWUFBR1VqSUFRQTRES3hXQ3hLU0VoUVhGeWM0dUxpbEpDUW9KU1VsQ0loWUdabStVVWdxbE5XVnBiZWVuT1JiTFk4bVp4TSt2ZUQ5eFhiL3k2NGpyLytNL0poalo2NVVOM2F0SlROSmkzNjhoc3RHdjh2QlY5VDlFTzZ1NnVyL3YzZ2ZScjYwZ3haclhsNmZjNXNqUno5cjJKVlFpOUZaWllZV3l3V3paNi9XTGYzdTBWdFFrdXZxUHpkOTV2dGorTVRFaFd2UlB2WGUvY2ZWTWNPN2V3VmtpWHA1RytuaWx4LzV1eTVZdmZNemlsNW5mQytBNGUwS1hKcmtXTk9oV1k3aGJac3JsV2ZyaWgxckFXc1ZxdmVXTHhjelpvMDFoMzkrNWJidm9CTkZ3UENaazBibHh0QW52LzlnaTRrSmVkZlcvYXE2Y3RpNWNxVjlnRHFhanB5NUlqQ3dzS3VlcitWVVJEdWxqVTdybUJKcnJlM3R6MUUzTHQzcnlaT25GaWswRWRaQ3Y0WTRlenNMQ2NuSnprN095czNOMWNoSVNFeUdBekt6YzFWVEV5TURBYURmU2x4Ym02dTB0TFNkTzdjT2JtN3U1ZDQzNmxUcDlxWEVVdXlGelg1K09PUDdjOXR3NFlOMnJoeG8vMWM0WUF3T2pwYU5wdE4xMXhUOXY2ZUVnRWhBQURsSVNBRUFLQVNMQmFMRWhNVEZSY1hwL2o0ZUhzWUdCOGZyOTkvLzczSWJLeWFhUGJNR1RKbHBNamQxVlg5cnU4b0p5ZVRQdC8wb3c0Y1BhRTlSMkxVcDJ0SGRXM1ZYRGUwQzlWMTF6YlJ3V01uWlpOTjF6VnZxdUJyYW12YmdjUGErY3V2MnJCenJ6cTF2RmJ0UXBwbzhNM2QxYmRyUjMzOTQzWmx4Wi9SN0prekZQSENsQXFOSnoyajVLVzFoZmNocThnUzQ0eU1URmt0VnIwMjV3M3Qyck5QVzMvYXFmK2I5cnhhdFd4ZTdMcTB0SFN0L1hianhkZmsxWmZVdm0xcjNUSmdpQ1RwMytPZlVadlFsbXJhcEpHZW4vcXFuaG9aYnArcFY5RG1qVm4vc2Q5N3lQQncxYThYck40OWJ5cldWMjZ1V2ZNV0xaTWs5ZTNkVTk5dDNGemsvQTlidHVtano3NHErY1g1azR6TURNWEZKOHBnTU1obXMybmc3YmRXNkRxcjlXTDROdnZWbDhvdGNMSnN4WWY2NVBOVmtsUXR3UjB1S25qOVM5dHYwbXExS2prNVA4eXR5QXkrMGhSOHZ4VUUrd1ZobTQrUGo0eEdvN0t5c2lUbHoyajA5ZldWSlBzeEp5ZW5VcGZqang4L1hwTW1UVkppWXFMTVpyUGF0V3RYckkzRll0R1pNMmZzNXdwbVAyWm5aK3Y2NjY5WDM3NTl0V0xGQ3RXcVZVdTMzMzU3bFo4akFBQ09qb0FRQUlCU1pHZG42K1RKa3pwKy9MaE9uRGloa3lkUEtqNCt2c2FIZ0tYSnpjM1Z0bTNiOU4vWFh0QnR1L2VyWVVCZFNaS0htNnUySGppc3JKeGM3VGx5VkRlMXoxK1MyS3grc0dKT244MS9YQzlJa3VUcTRxSTl2eHhWVWxxR3RoNDRyT3ZiNU0vU2F4UllSOWs1Wm8yLy8yNE5uRFJOWnJQWlhsVzBMUDk2ZGxLNWhVWXFzc1Q0ejlWNU03T3lOT25GLzJqR0t5K294YlVoUmM1OXRYcWRzc3BZRG0weUdwV1JrVDhUZE1WYjg4c3RCbkwzbmJlclhadFF0V3BSdkFERTIrOTlwTk94WjlTOVcxYzkrNjhuaWdXRS83anBCbTNic1ZzYk4yOHBkbTFwYkRhYjVyKzVURGFiVFhjTzZGZHUrOEloMzUrWFNwZms5NlFrKytPS0ZLbTRWRjVlWHZaOTlLNjB3cStGaTR2TFZlbnpVaFRzeVplVGsxUGkvb0o1ZVhuMmFzTEJ3Y0ZWNmlNakk4TytCNkducDZkc05wdHljM01sU2R1M2J5L1MxbXExYXR1MmJVV09sYlVWZ29lSGgrYlBuNi9ZMkZnOThzZ2pzbHF0OW9DeHdPblRwNVdlbnE1T25UcnAvdnZ2VjBaR2hnWU5HbVFQSzU5KyttbnQzNzlmQ3hZc1VOdTJiZFd3WWNNUys2cm9ucUVBQURncUFrSUFBSlQvSWZiVXFWUDJNUEQ0OGVNNmUvYnMzellNTEluWmJKYVRrNU5NSnFPY1RVWWxwK1hQM3V2ZnJZdHljczM2ZHZ0ZWpiejdObDEzYmY0K1p1ZVRVOVN5VVFQWlpOT3ZwODVJa2pxMUROSFlZWU8wK010MXV2WDZqdXJmcllza0tUazlReTRtbzB3bW81eWNuSlNibTF1aGdQQzFhYy9ycVhFUk1ocU5xdVB2TDFmWC9OREdtcGVucU1QNSs4VTVPVG5KYXJYYS8xczFhOXBZTHM3TytpVTZScExVdWxXTFVwZGdmdlRwVnhyM3pDaDVlM3ZsanpNNVJWOSsvVTI1NDByUHlGRDQ2T2ZVcVVNNzNUM3dkblh0M0tIVUFNTFR3MFBQakg5ZVhUcGRwNGVIMzFja2tQemh4NS9VcTJkM1RSeFRla0dSUng2NFg5ZDM3YVMyclZ1cGxxOXZzU1hmaFdWbVpzbGt5aThrVVZFVzg4V1E3ODlMcGN1VGs1TmJxZlpWc1hEaHdpdmVSNEVSSTBiWXR3SHc4eXMrSy9XdnB2QXN2WktLbE9UbTV1cjQ4ZU9TaWhZeHFZekV4UHpsOVFhRFFVbEpTVnF5WklsTUpwUHV2UE5PUGY3NDR6S1pURHA5K3JRZWZmUlJlWHA2YXRXcS9ObWxwMCtmMXB3NWMzVG8wQ0Z0MnJSSk45OThjNmw5RklTeFVWRlJwYmJadG0yYit2WHJWeXk0ZFhWMTFlREJnN1Z3NFVLOTk5NTdldjc1NTZ2MFBBRUFjSFFFaEFBQWg1U2NuS3lvcUNoRlIwZnIrUEhqaW8yTkxiUEtyQ1B3OVBSVWcvcjE5ZFVQMjFUYngxczdvcUkxdUgyb1pMWm9VSmNPR3ZTUEcreHRMUmFyZGg3K1ZYZjN2RkdTVFIrczN5U0wxU29uazBuWFhkdE1peWMrS1dWbVNYRUprck9UZGtaRnk4L0hXMTl1M3FxR0RScklzNXhsckFXQ0FnUDB5WXJGUldicDJXdzJ6VjJ3eEI0UVB2SG9BMnJYdXBWR1BqTkJrblR1WEx3bWozOWEvLzNtVyszYXMwK1NOT3J4aDNSdHM2Ymw5cmQweFFkS3o4alFIZjM3YXZYYTcwcHNZMVArVEVsSjJ2UHpBZTNkZDFCUGp3N1hIYmVWdk85ZlFUaTVhODgrL2Y1N2tsNmZNVTBlSHZsN3NzMTRaWXJxMXd1U3dXQW85ZjJYa0ppb0pXKy9yM0hQakpaZk85OVMyOWxzMHZSWjg1U1ptYVgvdkRSWjdoWGM1ekhYZkRIaysrYUxEK1RxNnFwcC96ZFhQMnpacHVDZ0FEM3h5QVBxZnNQRnZmaVdyZmhRMzN6N3ZXN3VjYU44ZmJ3cjFBZXVqSlNVRkVuU05kZGNVMlF2d2I1OSsrcjY2NitYSkIwOWVsU1MxS1ZMbHlyMVVYZ0dvb2VIaHpadjNpeVR5YVQxNjlkci9mcjFraTd1aFZoU3BXU0R3YURwMDZmcnpKa3pHajU4ZUlsOUZQeXhvSERBV0tDZzRNclVxVk5WdTNidEVtZVR0bTNiVmxKK2lGalIyY2tBQUtBb0FrSUFnRVBJenM1V2RIUzBEaDA2cEVPSERpazJOcmE2aC9TWDlNSkxVelhsK1FpbFpXWXBNK3VzZnRyeHM3bzFhU2laelpKSFBVbjVZY0NTcjllcC9iVk4xQ2d3ZnhseTIyYU50UFRyOVJvNXFQL0ZtWFMvWDVEU00vWFRpVk02Rm50T1ZwdE4zKzQvb21uL21WNnBNUlVPQi9QeTh2VDZ3aVgyUFFMdnVLMnY3aDdZdjBoUmtBZUdEbEczcnAzVkpyU1ZucDN3dktKK2lkYW9aeWFxZmR2VzZublREZXJTNlRvRi9yRjh1ckRNekN4dDNQeWpCdHpXUjRQdkdsQnFRSmlYbDFja2dIaDQrRDlMRFFjbHlWUm94dCtyTDBmWXcwRkphbEMvL0dXZkxpNHVTanovdXlhK01LM2N0Z1VtdmZDSzVydzJ0Y3ppRlpMMCs0VWtkYnF1dlliY1BWRGhvNS9UdjE5NlZmOGNmSmVlSGhXdVExRy82T3k1ZUwwMGZaWWVlMmlvN2g4eVNKSTA0TFkrZW1qWXZUcDErb3pTTXpMazZWbjF2ZTF3YVJJU0VpUkpnWUdCUlk2LysrNjdDZ29LMHJwMTYyU3oyVlM3ZHUwaTFZb3I0OWRmZjVVa3RXelowajR6MVdhekZabVJtSk9Ubytqb2FCbU4rYk5YTDF5NG9EWnQyc2hvTk5wbk13WUZCWlhhUjNuTDlLWGlTNFFMRjN3cW1FbHBOcHQxL3Z6NU12c0NBQUFsSXlBRUFQd3RXYTFXblRoeFFsRlJVVHAwNkpCaVltTCswak1FalVhamZIeDg1T0hoSVdkbjV5TFZRdi84NzhLUFY2OWVmVm5IRVJnWXFMZVdMdE9LZDk3UnFVTS9hODdXSGJvcE5WVzl1bDZuNE5RMEhZMDlxODgyYmxGT2JxNWVIZjJJL2JxbmhnelU1RVh2YVB5QzVicTM5MDBLcVIrc3MrWmMvVy8vSVcwNStJdmFOMittaG0wNzZPRkhIcW55WG1ESnlTbDZkZlo4N2ZrNVAzQzQ5NTZCZXZ6aC9CbEpKdFBGWDJtYU5Xa2tTYnB3SVVrWExpVFppM2JzUHhpbC9RZnpsekFHMUsyakJ2WHJxVkhEK2hvVi9wQWt5Y1BEWFMvK2U2ekNPbmZVMlhQeHBZNGpMeSt2U1BCMmpYL3RVdHRLUlNzU0Z5eVJyZ3kzUXRmVXJ4Y2tqMUlxd3VibW1uWHkxR2xKMHNEYmJ5MDNITFJZckhyaXliSHFGdFpGdlhwMmw1T1RrLzAxZW5Eb0VEMHorbkZOZVdXR0pPbmpsVi9aQTBKbloyZGxaR1JxMGRJVk9oSWRvd2VHRHRHOWR3K2tTbXcxK08yMzN5UkpyVnExS25LOElDQXIrUGx3MTExM1ZTaUVLOG5odzRjbFNSMDdkclMvcC81Yy9iaGdpYkc3dTdzbVRKaWdTWk1teVdBd2FNcVVLUm84ZUxBa3FVT0hEcVgyVVpXZkNUYWJUZmZjYzQvOC9mM3R5NkNkbkp4VXExYXRVdHNEQUlEU0VSQUNBUDQyMHRMU3RIdjNidTNmdjErLy9QSkxrUmttMWNGa01zbmYzMTgrUGo3eThmR1JyNjl2cVk4OVBUMnI5Q0g1Y2dlRVV2Nkg5VDU5KzJyc04ydTA0b1V4K3VqYkg3VDRxM1dLK3oxSnplb0Y2YWJyMnVpT0c3c1dDWVM4M04wMWI4eElyZDY2VTE5czJxcGpaODRwME45UDdVT2Fhc1VMWS9Ub3EyOG9mTnlrS2djQjY3NzduNWF0K0ZDcGFXbjI0M3YySHRDZXZmbkxpaTNXaS92b3ZiNXdpZHpkM0hVdVBsNlptVmx5Y25KUzkyNWR0ZjlnbEpLUzg1ZGt4aWNrS2o0aFVhZGp6OWdEUWtucTFyV3pwTEtyODFxdGVaVUt3d29IZFZYSktBcUhuMk9lSEtIMmJWdVgyTzUwN0JrOU12SlpTYkpYVlM3TGp6L3RVRXBxbW4xUFExZFhGMWtzRnYyamV6YzlPUFJlU1ZLckZ0ZnFsK2dZMWZhN0dMcU1qNWdxLzlwK2V1U0JmMnJNeENsYXR1SkRiZCs1UjFNanhzdlgxNmZ5VHhCVmR1alFJVWxTdDI3ZGlwM2J1bldyWW1KaVZLZE9uV0xMZmlzYWxtVmxaZW5BZ1FOeWRuWld0MjdkN0g5a3ljbkowV3V2dmFhMHREUmxaV1habHpwblpHUW9JaUpDa25UdzRFRk5uRGl4VXM4bk96dGJMNzc0WW9ublN2b0RUM0J3c0k0Y09XTC9lc0NBQVhJdkpVQ240allBQUdVaklBUUExR2dGb2VDT0hUdjB5eSsvWFBVUGdRYURRWFhxMUZGZ1lLQUNBd01WRUJCZ2YrenY3MS91TEs2L3F2cjE2OHZIdDVZT0h2dE5qOTlaZmlWY0tYOFc1SjAzWGE4N2I3cSt5UEh0VVVma1c2dTI2dFdyVitseC9HL3pqL3J3c3kvMDI2bFl1Ymc0Ni80aGc5UzM5ejgwN3Q5VGRlekV5Ukt2K2ZQc1A0dkZvbTA3ZHVuNUNXTjArc3haZmZIMU43cHdJVWwzRCt5dkVZODlXT0k5OG13WDMwY1RYNWdtZytGaUlHak5zOHBvckhqUVdmZzlVSlgzcDlGMCtXZm1XU3hXZmZEeDU1SmszNnV3SVBTc1ZldGlGZG5CZHczUWYyYk8wNmp3aCszSHpHYUxrcEpTMUNhMHBXN3IyMXRydi8xZWh3NGYwZFJYWjJ2T2ExTXYrMWhSc2pObnp1ajQ4ZU5xMHFSSnNSbUUyZG5aZXV1dHR5UkpUejc1WkxIUXJLSUI0YVpObTVTYm02cytmZnJJMjl2YkhnUzZ1cnJLeDhkSEd6Zm1ML1UzR0F4cTJMQ2hycjMyV2pWcTFFaG1zMW52di8rK3ZVQktlUXFxWVpkVUJibkFuNzkzUEQwOU5YZnVYRTJZTUVFeE1URzY1NTU3OU9DREpYOC9sM1I5V1hKeWNwU1FrQ0IvZjM5NWVIallxelpUQ1JrQThIZEdRQWdBcUhIUzB0SzBhOWN1N2R5NTg2cUZnaWFUU1EwYU5GQ1RKazBVRkJSa0R3SHIxS2xUNWFWN2YzV1BQZkdFbGk2WXJ5NnRtc3RVeGVXajFydzhMVjI5UVk4LytYU1ZybC93MXR2eTlQVFF3OFB2VTc4K3ZlekxlUmZNZVZWR28xSCt0Zk1yelNhZS8xMzNQenhTa2pUamxSZlU4YnAycGQ3em5qc0hhUHZPM2VyU3VVT3BBVzdoMlVwK3RXckp6YzFWcDJQUFNzcmY1MHlxZUZCUWVMWmhWZDZyVlgzdHk3Snd5ZHYyNWNoK2Z5ekpMR2xXNUQ5dXVrR2hyVnFvempYKzltTXBxYWt5R295eTJXeDY0UDdCK203alpsa3NGaDA0ZEZpNXVXYTV1RkFnNG1wWXMyYU5KT21CQng0b2RtN2h3b1U2ZCs2YzdyMzNYdDF3d3czRnpoY0VjZ1gvTG9uTlp0T1hYMzRwSnljbmUvQld1UDBERHp5Z1E0Y09xWC8vL3JycHBwdms2NXNmTE9mbTV1cTk5OTZUSk5XclY4KyszMnRaNFZyKzkxVFpSVW9LUXJyQ25KeWNGQkVSSVhkM2QzbDRsTDBYWnNIM1hrVzJtb2lOamRYSWtmay9UMXhkWGUzWC9GMS8xZ01BSUJFUUFnQnFpTlRVVk8zZXZWczdkKzdVNGNPSHIvaCtVc0hCd1dyU3BJbWFObTJxcGsyYnFsR2pSZzVYR1RNc0xFeXJ2cXF2dDlkczBPTURiNVVrSlNhbmFQVE1oV3BhTDBpMXZiM2s1KzBsU1VwS1M5ZUZ0SFNkUEJlbk44Yy9xZHAvVkxkZHZ2bzcxYWxYWDJGaFlhWDJVNVo1TTEreFYva3RySEJnVlZFNU9UbWFOZTlOUGY3SThDSlZlVXRpdFZ3TUVTYU5mVXJ0MjdiVzdYY1BVNitlM1JYU3RJbFdyVmxuUC8vK3g1L3A2MEpmUzlLTTF4ZkozUzIvb0VONlJvYjllRm1CVEtsaktSUm96SjcvcHR6ZFN0bUQ4SStRcFR6dnZQOXhrUUlzMTRia1YzZDIrZVA5blpoNHZzaVkzZDNkN0YvSHh5Y3FNek8vSU1UMG1mUDAzTk1qRmRhNW83WnUzNmttalJzU0RsNGxLU2twV3JObWpUcDE2cVNiYnJxcHlMbVZLMWRxL2ZyMTZ0Mjd0OExEdzB1OHZpQ1FLeWwwSzdCNTgyYjk5dHR2Q2c4UHR4ZEJLZnhlOVBiMjFxSkZpNHBkWjdQWnRHWExGa215aDRNZUhoN3k5aTY5NG5YQmVFcmFQOUJrTXFsdjM3N3k5eS81ZTc2MDQ2WDFrWk9USTV2TlZtWmcyYVJKRTgyZE8xZHIxcXl4ejVLVVZPV2ZZd0FBMUFRRWhBQ0F2eXlyMWFyOSsvZnJmLy83bnc0Y09IREZRc0hhdFd1cmFkT21hdGFzbVpvMmJhckdqUnVYT3h2RkVSZ01CajMvd2hROSt0QkRDdkwzMDRBYnU2cE9MVis5TmZFcEhZMDlxK1MwREYzNFkwL0F4a0VCcXVYdHFaRDZ3Zlp3Y00zV25mcCs3eUc5L2U2N1ZWNmFGeHdVb0l3SzdDVlpFRnBKVW5aMlRwR0FTOHFmUFRSOTVuenQzcnRQUjQrZjFPc3pwc25YcDR6QTRvOGd6ODNOVlY1ZW5wS2tUOTU5Uzk3ZVhzckt6dGJCUTcvWTI4YkZKeW91UHJISTlhZGp6NVI0MzdKQ3ZOSm1GMXF0RjQrWFZUeWxNRnRlNmQ4cmxrTGhaNTllLzFDSDl2blZiZXNGQnlueC9PL2F0bU8zN3JydjRYTDdpSXRQa0p1cnErN28zMGU3OXY2c1owWS9YcUd4NGRJdFg3NWNMaTR1R2p0MmJKSGphOWFzMFpJbFMzVGJiYmZwMldlZkxmWDdyaUFzYTkrK2ZhbGgyZkxseTlXMWExZmRlKys5OW1NRjFZTGJ0bTFiNnRoY1hWMzE3cnZ2S2pJeVVyTm16VkoyZHJaR2pScFY1dXc3WjJkbmpSa3pSbjM3RnE4R3ZuejU4bUxiRXhpTlJ2WHJWN0d0RHdxWXpXWVpEQVoxN3R4WlZxdTF6UEVZalVhMWFkTkdiZHEwVVZCUWtENzQ0QVBkZU9PTkdqMTZkS1g2QkFDZ0pqSFlLT2tGQVBpTE9YLyt2RFp2M3F6SXlFZ2xKU1ZkOXZ1N3U3c3JORFJVYmR1MlZaczJiVlMzYnQwYXU3ZFU0ZVdGNzcvLy9oWHBJeUVoUVdPZWVWcmRXMStyeHdiMGtZdFQyYlBFY2kxbUxWK3pRVDlHeFdqdXZQbXFXN2R1bGZzMm04MGE5KytwaXZvbHVzcjNLRW5MNWlHYU9mMUYrLzU3ZjNic3hFbnQyWHRBL2Z2MWxwZW5aNGx0UHZsOGxiWnQzNlhYWjB3cnMyakoxdTA3OWVJck0yVXdHTFI4MFZ3MWJGRHlYb3daR1ptNjg3NzhnaW1UeGo2bFcyN3VJVW42TmVhWVJvK1pKRW1hL2VwTEZTcFM4dDdTQlFvT0NpaDFUS2RPbjVISlpGUzk0Q0Q3c1YrUEh0ZXJzK1lwOXN5NU1zTjRUMDhQM1JEV1JhTWZmMWplZjh3Z3pjck9MdlcxcklxcjhiNHV5WWdSSSt6RmpZWU5HMWJwRU9wcTJiSmxpN3k5dlhYZGRkY1ZPUjRiRzZ1OWUvZHE0TUNCWlY1LytQQmhXYTNXTW9PK25UdDNxazJiTmtYK1dCSWZINi9UcDArcmMrZk9GUnBuWkdTazZ0YXRxNVl0VzFhb2ZVV1l6V2FkT25WS3pabzFxOVIxTVRFeDh2THlzbGQ0cnFpVWxCUWxKQ1RvMm11dnJkUjFBQUQ4MVJqSytjRERERUlBd0YrQzFXclZ6ei8vckUyYk51bmd3WU9YZGJhZzBXaFVTRWlJMnJScG83WnQyNnBKa3lZMXRuaElkYWhidDY0V0wxbXErYS9QMWJDcHN6Vzh6ejkwYzZmMjh2RXNPc3N5TlNOVG0vYnMxd2NiZnRCMUhUdHA4WktsWlM0cnJBaG5aMmU5L01KRVBmbmNaS1ducHlzZ29LNDhTcWxTV2xsZmZyMVd3KzY3dThSenpabzBWck1tamN1OC9wK0Q3OUtRUVhlVVc5SFl2M1p0UGZIb0E3cTV4NDFsTG8zT3pzbXhQeTc4KzF0bVZwWThQTnpWdDNkUE5XbmNzTXkrYXRmMjA3MTNEN1R2MVZpYWtrTEs1aUZOOWM3aWViSllyREpiU3A3cGFEUWE1ZXJpVXV6NDVRd0hVYjQvTHlzdVVMOStmZFd2WDcvYzYwTkRROHR0MDdWcjEyTEhBZ0lDRkJCUWV2RDhaejE2OUtodzI0cHlkbmF1ZERnb3Fjb0JuNit2cjMxL1JRQUEvczRJQ0FFQTFTb2hJY0UrVzdDZ1F1YmxFQkFRb0xadDI2cHQyN1pxMmJJbFM0WXZrYmUzdHlKZW1LTERody9yNnkrLzFOS3BzK1hyNWFtNnRmTS9PQ2RjU0ZGS2VvWnV2T0VHdlR6OXRXSlZWUytGcjQrM2xpMmNMUmNYbDcvY1RNK0tCTTB0bTRlb1pmT1FjdHVaelJiMTdubVRldlhzcnM0ZDJ0dVBOMjNTU0orK3Q2VGNFQzZnYmwxOXVIemhKZStWNmVSa2twTVRBVG9BQUlBaklTQUVBRngxTnB0Tmh3OGYxamZmZktPREJ3OWV0dnNHQmdZcUxDeE1ZV0ZocWwrLy9sOHVUUG83Q0EwTlZXaG9xS3hXcStMaTRwU1FrQ0FwZjVaaFlHRGdGWnVaNmVycWVrWHUrMWNTR0ZCSGs4Y1ZyL2JzVThGWm1CUUlBUUFBUUZVUkVBSUFycHE4dkR6dDNyMWJhOWFzMFlrVEp5N0xQUU1DQXV5aFlJTUdEUWdGcnhLVHlhUjY5ZW9WS3g0QUFBQUFvT1loSUFRQVhIRm1zMWxidG16UjJyVnJGUjlmc1Nxc1phbGJ0NjQ5Rkd6WXNDR2hJQUFBQUFCY0FnSkNBTUFWazVtWnFZMGJOK3JiYjcrOTVQMEZ2Ynk4MUwxN2Q5MTQ0NDFxMUtnUm9TQUFBQUFBWENZRWhBQ0F5eTRwS1VuZmZ2dXRObTdjcU96czdFdTZWL1BtemRXclZ5OTE3ZHIxa29zdkFBQUFBQUNLSXlBRUFGdzI2ZW5wK3U5Ly82c05HemJJWXJGVStUNGVIaDdxM3IyN2V2WHF4UjUzQUFBQUFIQ0ZFUkFDQUM1WmJtNnV2djMyVzYxZXZWcFpXVmxWdms5SVNJaDY5ZXFsc0xBd3ViaTRYTVlSQWdBQUFBQktRMEFJQUtneXE5V3F5TWhJZmZubGwwcE9UcTdTUFp5Y25IVFRUVGZwbGx0dVVjT0dEUy96Q0FHZ2FqNzg4RVB0MmJPbnVvZUJ2NkdJaUlqcUhnSUFBTVVRRUFJQUtzMW1zMm5QbmozNjdMUFBkTzdjdVNyZHc4M05UYjE3OTFhL2Z2MVVxMWF0eXp4Q0FMaDBSNDRjcWU0aEFBQUFYQlVFaEFDQVNqbHk1SWcrL2ZSVEhUMTZ0RXJYZTN0NzY5WmJiOVV0dDl3aVQwL1B5enc2QUFBQUFFQmxFUkFDQUNva0lTRkJIMzc0b2ZidTNWdWw2LzM5L2RXL2YzLzE3Tm1UL1FVQi9DWFZyVnRYSjArZWxDUU5HelpNalJvMXF0NEJBUUFBWENVRWhBQ0FNbGtzRm4zenpUZjYrdXV2WlRhYkszMTljSEN3Qmd3WW9HN2R1c25KaWYvdEFQanJjbk56c3o5dTFLaVJXclZxVlkyakFRQUF1SHI0cEFZQUtOV2hRNGYwN3J2dktpNHVydExYMXExYlYwT0dERkZZV0pnTUJzTVZHQjBBQUFBQTRISWdJQVFBRkpPVWxLU1BQdnBJMjdkdnIvUzEzdDdlR2pSb2tHNisrV1ptREFJQUFBQkFEY0FuTndDQW5kVnExWVlORy9URkYxOG9PenU3VXRlNnVMaW9mLy8rNnQrL3Y5emQzYS9RQ0FFQUFBQUFseHNCSVFCQWt2VHJyNzlxeFlvVk9uMzZkS1d1TXhxTjZ0bXpwd1lOR3FSYXRXcGRvZEVCQUFBQUFLNFVBa0lBY0hBNU9UbjY1Sk5QOVAzMzMxZjYyczZkTzJ2SWtDRUtEZzYrQWlNREFBQUFBRndOQklRQTRNQ09IajJxeFlzWEt6NCt2bExYTldyVVNBOCsrS0NhTjI5K2hVYUdpbkp6YzdNdkI4L096aTVTaFJXb2lRcHZiOEQ3R1FBQTRPb2dJQVFBQjJTeFdQVGxsMTlxelpvMXN0bHNGYjdPemMxTlE0WU1VZS9ldldVeW1hN2dDRkZSZm41K09uZnVuQ1FwTmpaV0lTRWgxVHdpNE5MRXhzYmFIL3Y1K1ZYalNBQUFBQndIQVNFQU9KalRwMDlyOGVMRk9uWHFWS1d1NjlxMXE0WVBIODRIOXIrWUZpMWEyQVBDeU1oSUFrTFVlSkdSa2ZiSExWdTJyTWFSQUFBQU9BNENRZ0J3RUhsNWVWcTdkcTArLy94eldhM1dDbDlYcDA0ZFBmVFFRMnJmdnYwVkhCMnFLaXdzVEpzM2I1WWtiZDY4V2RkZmY3MUNRME9yZDFCQUZSMCtmTmorZnBieS96QUJBQUNBSzQrQUVBQWNRSHg4dk41NjZ5M0Z4TVJVK0JxVHlhVGJiNzlkZDk1NXAxeGNYSzdnNkhBcFdyZHVyUll0V2lnNk9sbzJtMDJMRnkvV3lKRWpDUWxSNHh3K2ZGaUxGeSsyYjN2UXNtVkx0VzdkdXBwSEJRQUE0QmdJQ0FIZ2I4eG1zeWt5TWxMdnZmZWVjbk56SzN4ZGl4WXQ5TWdqajZoZXZYcFhjSFM0SEF3R2c4TER3L1hpaXk4cU16TlRTVWxKZXUyMTE5U3paMC8xNk5GRDlldlhwOUFEL3JLeXM3TVZHeHVyeU1oSWJkNjgyUjRPZW5wNjZySEhIcFBCWUtqbUVRSUFBRGdHQWtJQStKdkt5Y25SaWhVcjlPT1BQMWI0R2hjWEZ3MGJOa3czMzN3ekg4eHJrTURBUUQzMzNIT2FNMmVPTWpNelpiUFp0R25USm0zYXRLbTZod1pVbXFlbnA4YU1HYVBBd01EcUhnb0FBSURESUNBRWdMK2hjK2ZPYWQ2OGVUcHo1a3lGcndrSkNkR0lFU1A0VUY1RHRXalJRbE9uVHRXeVpjc1VIUjFkM2NNQnFxUkZpeFlLRHcvbjV4QUFBTUJWUmtBSUFIOHoyN2R2MS9MbHk1V2RuVjJoOWlhVFNZTUdEZEtBQVFOa01wbXU4T2h3SlFVR0Jpb2lJa0pSVVZIYXVYT25qaHc1b3FTa3BBcS9GNENyemMzTlRYNStmbXJac3FXNmR1MnExcTFiTTNzWkFBQ2dHaEFRQXNEZmhNVmkwVWNmZmFRTkd6WlUrSnA2OWVwcDVNaVJhdHk0OFpVYkdLNHFnOEdnTm0zYXFFMmJOdFU5RkFBQUFBQTFCQUVoQVB3Tm5EOS9YZ3NXTE5DeFk4Y3FmRTIvZnYwMFpNZ1FLaFFEQUFBQWdJTWpJQVNBR203Ly92MWF2SGl4MHRQVEs5VGUzOTlmVHp6eGhFSkRRNi93eUFBQUFBQUFOUUVCSVFEVVVEYWJUZi85NzMvMStlZWZWL2lhcmwyNzZySEhIcE9IaDhjVkhCa0FBQUFBb0NZaElBU0FHc2hzTm12WnNtWGF0bTFiaGRxYlRDYjk4NS8vMUsyMzNrb0JBQUFBQUFCQUVRU0VBRkREcEthbTZ2WFhYMWRNVEV5RjJ0ZXFWVXRQUGZXVW1qZHZmb1ZIQmdBQUFBQ29pUWdJQWFBR09YUG1qR2JObXFYejU4OVhxSDFvYUtoR2p4NHRYMS9mS3p3eUFBQUFBRUJOUlVBSUFEWEV3WU1IOWNZYmJ5Z3JLNnRDN2UrNDR3N2RjODg5TXBsTVYzaGtBQUFBQUlDYWpJQVFBR3FBNzcvL1h1Kzk5NTVzTmx1NWJUMDhQRFJpeEFoMTdQai83TjE1V0ZSbC93YncrOHdHRER1eVNTcUdxS0RpYnU0YmdrdWFXVzZaMnB1bVpxbHZhdTVhWnFYWm00cnBXMmFhNzYvVjNEV1h6SDNOclJRWFRFc1dSUkZGR1laOTF2UDdnMmFVWUdZQVlkanV6M1Z4T1p6bk9lZDhRUzZHdWVkWld0cWhNaUlpSWlJaUlxcnNHQkFTRVZWZ0JvTUIzMy8vUGZidjMxK2svblhxMU1GYmI3MEZYMS9mTXE2TWlJaW9mSWlpQ0pWS0JTOHZyL0l1aFlpSXFNcVFsSGNCUkVSVU9JMUdnNmlvcUNLSGc2MWJ0OGI4K2ZNWkRoSVJWVU1xbFFyTGxpM0QzYnQzaTlSZnA5TmgrdlRwdUh6NWNvbnVsNWFXaGc4KytBQXhNVEVsT3Y5SnZmTEtLMWl6WmczUzA5T0xmTTZXTFZ1d2FORWlaR1ptbG1GbFJFUkVsUk1EUWlLaUNpZ3pNeE9MRnkvR3hZc1hpOVMvWDc5KytQZS8vdzJGUWxIR2xSRVJVVVVrbDh2eDg4OC9ZOVNvVWRpMklQUnh3UUFBSUFCSlJFRlViVnVSK3NmRXhHRHExS2xZdUhCaHNlL241T1NFK1BoNFRKa3lCYXRYcnk3U0VoaWxSUkFFNlBWNmJOeTRFU05Iaml4eXlPbnE2b3JEaHc5ai9QanhTRWhJS05ZOWp4MDdoblBuenBXZ1dpSWlvc3FCVTR5SmlDb1lsVXFGLy96blA3aDkrN2JOdmxLcEZLKysraXE2ZGV0VzlvVVJFVkdGRWgwZGpZTUhEK0tWVjE2QnA2Y25nTHlsS2JwMDZWS2s4eDBkSGFIVDZmRGlpeThXKzk0T0RnNTQ0NDAzTUdmT0hHemV2QmtlSGg0WU9uUm9zYTZoMSt1eGMrZE85TzNiTjk4YlhNZVBINGVEZ3dPZWVlWVppK2NxRkFyazVPVGdwWmRlUWxoWW1NMzd5R1F5OU96WkUzdjM3c1hseTVjeGJkbzBEQjQ4R0ZldlhpMVNyZWZPbllOY0xrZFVWQlNDZ29LSzlnVVNFUkZWSWd3SWlZZ3FrSHYzN21IeDRzVjQ4T0NCemI1S3BSTC8vdmUvMGJoeFl6dFVSa1JFRmMydFc3ZXdkKzllSEQ1OEdPUEdqVE1mOS9Ed0FBQmtaMmREcVZRQ0FJeEdJMDZmUG8zMjdkdERFQVFBZ0V5VzkxTEF6OC9QNm4zZWZQTk5kTzNhdFVBQTJLWk5Hd1FFQkNBcEtRbEdvN0hRY3pkdDJnU1pUSVlYWG5paFFKdFVLc1hubjMrT0gzLzhFU0VoSWViajBkSFIwR3ExbURGakJycDM3MTdvZGFWU0tRRGc2YWVmdGxvN0FKdzVjd1pidG16QmtDRkRNR0xFQ015Y09STnF0Um8xYTliRS92MzdjZlBtVFp2WEFQS21aUjg2ZElnQklSRVJWVWtNQ0ltSUtvaGJ0MjdoUC8vNUQ5UnF0YzIrUGo0K21EWnRHZ0lDQXV4UUdSRVJWVVJYcmx3QkFMUnQyeFo5K3ZUQnlwVXJ6VzBuVDU3RXlwVXJFUlVWaFpvMWEwSVFCTXlmUHgrQmdZRVlPblFvd3NQRGkzU1AxTlJVM0xoeEEybHBhVGh4NGtTQjlxU2tKQURBNGNPSDhldXZ2K1pyTXhxTitQUFBQeUdUeWRDZ1FZTUNiMmdKZ2dCQkVKQ2FtbHJnWENBdjJMTVVFRW9rK1ZkS1NrbEpnWStQVDZGOTVYSTVMbCsrak11WEw2Tmh3NFpRS3BXUXkrVm8wNllOR2pWcWhNek1UUGo3KzhQUjBiSFE4eE1URXpGNjlHZzRPenRqekpneGhmWWhJaUtxN0JnUUVoRlZBTmV2WDhleVpjdVFuWjF0czI5d2NEQ21USmtDTnpjM08xUkdSRVFWa1Y2dk42K0pkL2JzV1F3ZVBOamNObkRnUU9UazVNQm9OR0wyN05uNDlOTlA0ZTd1RHJsY2pwczNieUkyTmhZOWV2UW8wbjMyN05rRFVSU1JtWmtKdlY1Zm9GMnBWRUlpa1NBdExhMUFXMVpXbHJuV0R6NzRBS3RXclRKUGhUYVJ5V1RRNlhUNCtPT1AwYkpsU3dCQVpHUWtBT1FiRmZsUHBsR1FBTEIrL1hwczNMZ1J5NWN2UjJCZ1lJRytwcEdTZ2lEZy9mZmZ4NlZMbDVDVmxZWGp4NDhqTWpJUzN0N2UrZnIvOGNjZnlNbkpNZGREUkVSVUhUQWdKQ0lxWjlIUjBWaXhZZ1YwT3AzTnZ1M2F0Y080Y2VNZ2w4dnRVQmtSRVZWVXg0OGZSMlptSm54OWZlSHY3dzhBdUhUcEVnQWdLQ2dvWDRDMmFkTW1qQmt6Qm5LNUhEcWREa09HRENrd0FxOHdWNjVjd2ZyMTZ3RUF3NGNQTDlZYWcxbFpXWGoxMVZlaDAra1FIaDZPaUlpSVFwKzdyTlV4ZE9oUU9EczdGOXBtZWtOdDRjS0Z5TTNOQlFETW5qMGJLMWV1UkkwYU5mTDFOVTFIRmdRQlhsNWU2TmF0bTNsVTRKWXRXOHpmUDVQZmYvOGRVcW1VNncwU0VWRzF3b0NRaUtnYy9mcnJyMWk5ZXJYRnRac2UxNmRQSHd3Yk5pemZpejRpSXFxZXRtL2ZEaGNYRnl4YnRzeThocUJwNU4wbm4zd0NxVlNLakl3TUxGMjZGQkVSRVFDc2gzR0ZXYnQyTGJSYUxRQ2dTWk1teGE0dkxTME5VNmRPUlo4K2ZTejJzL2FjNXVMaUFsZFhWM2g2ZXBwSEFacGN2WG9WZXIwZS92NysrVWJVYjlpd0FXKzg4VWErNnhiMmRadkN5cmk0T01URnhSVjYvNy8rK29zQklSRVJWUnNNQ0ltSXlzbXhZOGV3ZHUxYWlLSm9zKytnUVlQUXYzOS9ob05FUklRUkkwYmczcjE3QUlCNTgrWVZhQjgvZmp3QVFLVlNRYTFXNCtyVnExaTZkS2w1SkYxUjllM2JGekV4TVJBRUFSczNiaXpXdWRldVhRTUFmUHZ0dDJqUm9rV0JVWG9tMWtMTHI3NzZDbGxaV1hqcXFhY0s5QnN5WkFoVUtoVmVlKzAxdEd2WHptb3RoVDEzbXI0WHpzN08yTDU5dS9uNDQrc045dXJWeStwMWlZaUlxaElHaEVSRTVlRDQ4ZU5GRGdkSGpoeUpuajE3MnFFcUlpS3FER2JPbklrWk0yWkFMcGNqSnllblFQQm5HdlhuN094c25xSWJGUldGOVBUMFl0MG5NaklTNTgrZng0RURCd3JkUktRb1VsSlNNRzNhTkVSRlJWbmNSQVFBdnZubUcrellzU1Bmc2R6Y1hFeWFOQWxQUC8wMDVzNmRXMkN0d0tLeUZoQVNFUkZSSGdhRVJFUjJkdkxrU2F4WnM4Wm1PQ2dJQXNhTkc0ZE9uVHJacVRJaUlxb013c0xDc0dUSkVseStmQmt2dlBBQ0hCd2NBRHlhWXJ4dTNUcElwVkxzMkxFRGpvNk81cEZ3cGxGM3hURmx5aFQwNjljUFNxVVNMaTR1K1VJK3RWcU5RWU1HQVFEMjd0MWJvdERORk43RnhNUVVhSE4wZE1UdzRjUHg1WmRmNHMwMzM4U2lSWXNRSEJ4YzRuczh6alFpTVRjM0YvUG56emNmejhuSktmYjFpWWlJcWdJR2hFUkVkblRxMUNtc1hyM2Faamdvazhrd1ljSUV0RzdkMms2VkVSRlJaZUxwNlltdnZ2b0tHelpzS0xDci9lalJvd0VBOSs3ZGc4RmdRSFIwTkdiT25GbWtVZXYvcEZBbzBMaHhZeHcvZmh5TEZpMUNaR1FrWG5ycEpRUUVCSlRLMTJHcXFiQmRqQUhnaFJkZXdLNWR1NUNVbElSWnMyYmg2NisvdHJoeFNYR1lRa09Ed1ZEbzZNaVNmSytJaUlncXMrS3RWRXhFUkNWMjVzd1pyRnExeXVhTERnY0hCMHliTm8zaElCRVJXYVJRS0FEazdSYXNVQ2pNbjV2YUZBb0ZEQVlEQUpoSEVENUo2S1ZXcTZIWDYvSHp6ejlqMmJKbDBPdjFGdnRxTkJxODg4NDcrUDMzMzB0OFB4T1pUSVlYWG5qQlhFTkNRa0t4cjJGdC9WNW5aMmZzMzcvZi9MRnUzVG9BREFpSmlLajY0UWhDSWlJN09IZnVIRDcvL0hPYkx6aVVTaVdtVDU5ZW9pbFVSRVJVZlpoMjRWVXFsVml6WmcyQVJ5UHZ2dmppQzBpbFV2UG5ZV0ZoQUdBT0RFdmkvdjM3QVBKMkZsNjBhRkdCWFlVWExGaGdEdUx1M3IyTCtQaDRYTHg0RVo5ODhna2FObXhZNHZzQ1FKY3VYZkQ1NTUvRHk4c0xEUm8wS1BiNWhUMzMybm8rTmhxTnhiNFBFUkZSWmNhQWtJaW9qUDMrKysvNDdMUFBiTDdZY0hWMXhlelpzMUc3ZG0wN1ZVWkVSSlZWU2RiN016MFBsU1Q4dW5uekpnQ2dXYk5tK1VZcm1wdzZkYXJBc1p5Y0hNeWRPeGRSVVZFV245dUtVb3VYbHhlZWUrNDVkT2pRd1J5TVBpbGI5MzJTTUpXSWlLZ3lZa0JJUkZTR0xseTRnSlVyVjlwOG9lSGk0c0p3a0lpSXlwUnBkK1BpYnNRaGlxSjVFNUdFaEFSa1oyZERxVlRtNjFQU1RVcXNqZVI3dkczU3BFbkZ2cmExZTVpZWw3T3lzakJnd0lBQ2ZSa1FFaEZSZGNPQWtJaW9qRnk5ZWhVclZxeXcrU0pEcVZSaTFxeFpEQWVKaUtqSXJEMjMvUFhYWC9EdzhEQi9MZ2dDakVZakJFSEFzR0hENE9mblY2eDduVDkvSG1xMUdsS3BGUGZ1M2NQNzc3K1BCUXNXbExqMng1bEc4czJmUDc5QXdHaHRuY1BTdXE5RUlrRzlldlhNeHpVYURhNWZ2dzVSRktIWDZ3dE1wU1lpSXFxcStJeEhSRlFHRWhJU0VCVVZaZlBGamFPakkyYk1tSUhBd0VBN1ZVWkVSRldCdGVlWHgwZmJPVGs1UVNLUndHQXc0S3V2dmtMTm1qV0xmYTlObXpZQkFMcDM3NDU2OWVwaDllclZtREpsQ2laTW1GRDh3di9CRk5RRkJBVEF4Y1VGQUhEcDBpVUFwUmNRRmphQ1VLZlRBY2hibjNISmtpWG00NG1KaVJnelpnejY5ZXRYb2hHUlJFUkVsUlVEUWlLaVVuYi8vbjE4OHNrbnlNM050ZHJQd2NFQk0yYk15RGR5Z1lpSXFDaE1BWmZKUDZmai92ZS8vNFVvaW5qNTVaY0I1SzFaV0pKdzhQVHAwL2o5OTkvaDR1S0NNV1BHb0VhTkduajQ4Q0UyYjk2TUtWT21tUHZGeE1UQTM5OGZucDZla01sa0VBUUJCb01CR28wRzJkblp5TXpNaEtlbko5emQzZk5kM3pRUzh2WFhYMGZMbGkwQjVHMjI0dUxpVW1xajkwd2g1T1BmSTBkSFI3ejc3cnZvM0xsenZyN3U3dTVZdlhvMWxFb2xkRHBkdnZVV3JlMkdURVJFVk5reElDUWlLa1ZxdFJvZmYvd3gwdFBUcmZaVEtCU1lObTBhNnRldmI2ZktpSWlvS3RGb05BZ09Ec2JZc1dNQjVCOXQ5K3l6eitMV3JWdG8wYUlGT25ic2FENSs4T0JCYk5xMENVcWxFcUlvUXFWU0FZREZJQzRsSlFWTGxpeUJSQ0xCckZtelVLTkdEUUI1WVo2L3Z6L1dyRmtEalVZREFIajc3YmZ6blNzSVFvR1JlN05telVLUEhqM01uNXRxcmwyN052ejkvZlBWUDNyMDZIeGg0cnAxNjNENThtWFVyRmtUenM3T1NFdExBNUEzUmRnV1V3Z3BpaUpFVVlRZ0NQRDI5aTRRRGdLQW01c2IzTnpjOFBiYmIrUHk1Y3Z3OGZFeGoyeDBjSEN3ZVM4aUlxTEtpZ0VoRVZFcHljbkp3U2VmZklMNzkrOWI3U2VYeXpGMTZsU0VoSVRZcVRJaUlxcHFubnJxS1h6KytlZm1VVzJtRFVoTWp5ZE9uRmpnbktlZmZob05HalRBMGFOSGtaMmREUUNvVmFzVzNOemNDdlJWcTlXWVBYczJjbk56OGM0Nzc2QnQyN2I1MnA5Ly9ubDA3dHdadTNidHdzbVRKeEVmSDU4dkVIejhzWWVIQjZaT25ZbzJiZG9VdU0rVUtWUFF1M2Z2ZkVIZjR5TVRUUm8yYklnTEZ5NWcvLzc5NW1NU2lRUjE2OVl0MFBlZkhsK3ZNVGMzRjA1T1RqYlBtVFp0R3JadjM0NGRPM2FZbjllYk5HbGk4endpSXFMS2lnRWhFVkVwME92MVdMNThPVzdldkdtMW4wd213K1RKazlHNGNXTTdWVVpFUkZYUlAwZjltYVljMTZsVHgrSlUyS0NnSUV5ZE9oV2pSbzNDdEduVGtKS1NVbURrbjhuKy9mdGhNQml3ZlBseUJBY0hGOXJIeThzTHI3enlDbDU1NVJYazV1WWlLU2tKRHg0OGdGcXRSbVptSmpRYURiUmFMVnEwYUlHd3NMQkN2NFpubjMyMlNGOXZ4NDRkMGJGalI1dzVjd1lMRml5QVhxL0grUEhqNGV2cmEvTmNyVllMdVZ5Tzl1M2JGMm5FSVFEVXJGa1RiN3p4QmhvM2Jvd1BQdmdBclZ1M2ZxS2RsSW1JaUNvNlFTeHMxVjRpSWlveW85R0l6ejc3REdmUG5yWGFUeUtSNEsyMzNqS3ZzVVJFUkJYTHdvVUxjZTNhTlFEQW5EbHpFQm9hV3M0VkZWMUdSZ2JPbmoyTDhQRHdJcTJWRnhNVEEwOVBUd1FFQkJUYWJqQVlvTmZySytTMDJ0MjdkNk4rL2ZwbzBLQkJrZnFucHFaQ29WQ1lwd29YVjF4Y0hJS0Nna3AwTGhFUlVVVWgyUGdEZ1NNSWlZaWVnQ2lLK1BiYmIyMkdnd0F3WnN3WWhvTkVSRlFtWEYxZDg2M3ZaNHV0a2V4U3FiVEM3dUxidDIvZll2WDM4dko2b3ZzeEhDUWlvdXFnYUdQc2lZaW9VRHQzN3NTQkF3ZHM5aHM4ZUhDaGk2RVRFUkVSRVJFUmxUY0doRVJFSlhUMjdGbHMyclRKWnIrSWlBZzg5OXh6ZHFpSWlJaUlpSWlJcVBnWUVCSVJsVUI4ZkR4V3IxNXRzMStiTm0wd2N1VElJcTBIUlVSRUZRZVg2U1lpSXFMcWhBRWhFVkV4cVZRcUxGdTJERnF0MW1xL2tKQVF2UEhHRzBYZU1aR0lpTXFYcTZ1citYRktTa281VmtKRVJFUmtYM3pWU2tSVURCcU5Cc3VXTFVOYVdwclZmclZxMWNLVUtWTWdsOHZ0VkJrUkVUMnAyclZybXgvSHhzYVdZeVZFUkVSRTlzV0FrSWlvaUVSUnhCZGZmSUdFaEFTci9XclVxSUVaTTJaQXFWVGFwekFpSWlvVjdkdTNOeThKY2V6WU1TUW1KcFp6UlVSRVJFVDJ3WUNRaUtpSXRtelpndDkrKzgxcUgyZG5aOHlZTVFPZW5wNTJxb3FJaUVxTHY3Ky9lY2Q1ZzhHQXhZc1g0L1RwMHpBYWplVmNHUkVSRVZIWkVrU3V3RXhFWk5QSmt5Znh4UmRmV08wamxVb3hjK1pNaElhRzJxa3FJaUlxYlRrNU9mamdndy95alI2VXkrVUlDQWlBazVOVE9WWkdWY1hjdVhQTHV3UWlJcXFHQkJzN1p6SWdKQ0t5NGNhTkcxaTRjQ0gwZXIzVmZxTkhqMGIzN3QzdFZCVVJFWldWakl3TVJFVkY0YSsvL2lydlVxZ0srdmJiYjh1N0JDSWlxb1pzQllTY1lreEVaSVZLcFVKVVZKVE5jTEJuejU0TUI0bUlxZ2hYVjFmTW5Uc1hvMGVQenJkeENSRVJFVkZWeFJHRVJFUVc2UFY2TEZ5NEVEZHUzTERhcjBtVEpwZzJiUnFrVXFtZEtpTWlJbnRTcVZSNCtQQWhkRHBkZVpkQ1ZRQ1hJaUVpb3ZKZ2F3U2h6RjZGRUJGVk51dlhyN2NaRHZyNysyUGl4SWtNQjRtSXFqQlBUMDl1UGtWRVJFUlZHcWNZRXhFVjR0U3BVOWkzYjUvVlBrcWxFbSsvL1RhY25aM3RWQlVSRVJFUkVSRlI2V05BU0VUMEQzZnUzTUhhdFd1dDlwRklKSmcwYVJMOC9mM3RWQlVSRVJFUkVSRlIyV0JBU0VUMG1KeWNIQ3hmdmh4YXJkWnF2eEVqUnFCSmt5WjJxb3FJaUlpSWlJaW83REFnSkNMNm15aUtXTE5tRFpLVGs2MzI2OTY5T3lJaUl1eFVGUkVSRVJFUkVWSFpZa0JJUlBTM3ZYdjM0dHk1YzFiN1BQMzAweGc1Y2lSc2JBQkZSRVJFUkVSRVZHa3dJQ1FpQW5EdDJqWDgrT09QVnZzb2xVcE1talFKY3JuY1RsVVJFUkVSRVJFUmxUMEdoRVJVN2FXbnArTy8vLzB2akVhajFYN2p4NCtIajQrUG5hb2lJaUlpSWlJaXNnOEdoRVJVclltaWlDKy8vQkpxdGRwcXYrZWVldzR0V3JTd1UxVkVSRVJFUkVSRTlzT0FrSWlxdGYzNzkrUGl4WXRXKzRTRWhHRGd3SUYycW9pSWlJaUlpSWpJdmhnUUVsRzFsWmlZaVBYcjExdnQ0Kzd1am9rVEowSXFsZHFwS2lJaUlpSWlJaUw3WWtCSVJOV1NWcXZGWjU5OUJyMWViN0dQSUFpWU9IRWkzTjNkN1ZnWkVSRVJFUkVSa1gweElDU2lhdW1ISDM3QW5UdDNyUFlaTW1RSVFrSkM3RlFSRVJFUkVSRVJVZmxnUUVoRTFjNzU4K2R4OE9CQnEzMmFOV3VHdm4zNzJxa2lJaUlpSWlJaW92TERnSkNJcWhXVlNvVTFhOVpZN2VQdTdvNXg0OFpCRUFRN1ZVVkVSRVJFUkVSVWZoZ1FFbEcxSVlvaVZxOWVqY3pNVEt2OXhvMGJCemMzTnp0VlJVUkVSRVJFUkZTK0dCQVNVYld4Wjg4ZXhNVEVXTzNUcTFjdk5HM2ExRTRWRVJFUkVSRVJFWlUvQm9SRVZDMGtKaVppMDZaTlZ2dlVxbFVMUTRjT3RWTkZSRVJFUkVSRVJCVURBMElpcXZJTUJnTysvUEpMR0F3R2kzMWtNaGttVEpnQXVWeHV4OHFJaUlpSWlJaUl5aDhEUWlLcThuYnUzSW1FaEFTcmZZWU5HNFphdFdyWnB5QWlJaUlpSWlLaUNvUUJJUkZWYVRkdjNzVDI3ZHV0OW1uV3JCa2lJeVB0VkJFUkVSRVJFUkZSeGNLQWtJaXFMTDFlajlXclYxdWRXdXpxNm9xeFk4ZENFQVE3VmtaRVJFUkVSRVJVY1RBZ0pLSXFhOGVPSFVoTVRMVGFaOXk0Y1hCM2Q3ZFRSVVJFUkVSRVJFUVZEd05DSXFxUzR1UGo4ZE5QUDFudDA3VnJWelJ2M3R4T0ZSRVJFUkVSRVJGVlRBd0lpYWpLTVUwdE5ocU5GdnQ0ZW5yaTVaZGZ0bU5WUkVSRVJFUkVSQlVUQTBJaXFuSzJidDJLTzNmdVdPM3oybXV2UWFsVTJxa2lJaUlpSWlJaW9vcUxBU0VSVlNseGNYSFl0V3VYMVQ2ZE8zZEdzMmJON0ZRUkVSRVJFUkVSVWNYR2dKQ0lxZ3lEd1lCMTY5WkJGRVdMZlR3OFBEQjgrSEE3VmtWRVJFUkVSRVJVc1RFZ0pLSXFZOSsrZmJoNTg2YlZQcU5IajRhenM3T2RLaUlpSWlJaUlpS3ErQmdRRWxHVjhPREJBMnpldk5scW40NGRPNkpGaXhaMnFvaUlpSWlJaUlpb2NtQkFTRVNWbmlpSytPYWJiNkRWYWkzMmNYZDN4NGdSSSt4WUZSRVJFUkVSRVZIbHdJQ1FpQ3E5MzMvL0hSY3VYTERhWjlTb1VYQnhjYkZUUlVSRVJFUkVSRVNWQndOQ0lxclVjbkp5OE0wMzMxanQwN1p0VzdScTFjcE9GUkVSRVJFUkVSRlZMZ3dJaWFoUzI3eDVNMVFxbGNWMkp5Y25UaTBtSWlJaUlpSWlzb0lCSVJGVlduRnhjZGkvZjcvVlBrT0dESUdIaDRlZEtpSWlJaUlpSWlLcWZCZ1FFbEdsWkRBWXNHN2RPb2lpYUxIUDAwOC9qZkR3Y0R0V1JVUkVSRVJFUkZUNU1DQWtva3BwMzc1OXVIbnpwc1YyUVJBd2V2Um9TQ1Q4TlVkRVJFUkVSRVJrRFY4NUUxR2xvMWFyc1hYclZxdDlldmJzaWJwMTY5cW5JQ0lpSWlJaUlxSktURmJlQlJBUkZkZUdEUnVRbTV0cnNkM1QweE9EQmcyeVkwVkVSRVJFWlM4NVE4VFdLM3BvRFNLTUltQTBJdTlmRVZCclJLUms1aTI5VXRkVEFoOFhBVTV5UUNrWDRDUURYQjBFZEFtU2x2TlhRRVJFRlJVRFFpS3FWR0pqWTNIOCtIR3JmVWFPSEFsSFIwYzdWVVJFUkVSVU1pSUFvUmo5alNKdy9vN0JacjhFbFJFSnF2ekhQSndZRUJJUmtXVU1DSW1vMGhCRkVkOSsrNjNWUHMyYk4wZnIxcTN0VkJFUkVSRlIwV24wd0kySFJ2eHhQKzhESXZCT2hLTEk1N3Mvd2Z1ZlNubngrbXNOd081cmVnUjZDS2pqSVVFTlo2RllZU1lSRVZVdURBaUpxTkk0Y2VJRVltTmpMYllyRkFyODYxLy9naUR3ejFjaUlpSXFmd1lqRUs4eTRvOTdlWUZnYktvUkJ1T2pkb2tBNkkyQXJJZ3J3eXNWQXNZOEk0ZFNMa0FxeVR2LzhZKzBuTHlweHc0eUFkazZFVGs2bVA5MUtYb09DUUM0clRaaTl4OTY4K2Z1amdLYStFdlF4RStDUm40U09DdjQ5eFlSVVZYQ2dKQ0lLb1djbkJ4czJMREJhcC8rL2Z2RDI5dmJUaFVSRVJFUkZTUUNpSHRveEtsYkJweExOQ0pMSzFyc2F4U0IrNWtpQXR5S0ZyWUpBTnJWc2M4MDRWdHArZXRXNTRvNG1XREF5UVFEQkFGNDJsT0NKdjRTaFBsTEVPZ3BnWVI1SVJGUnBjYUFrSWdxaGUzYnQwT3RWbHRzOS9iMnhyUFBQbXZIaW9pSWlJZ2VTYzRRY2ZxV0FXZHVHWkNTWlRrVURIQVRFT29yUVlpdkJQVnJTT0RpVURHVHRUb2VBbm8xa09GVzJ0L1RvUjhqaWtCY3FoRnhxVWI4ZEJWd1VRaG81Q2N4anpCMGM2eVlYeE1SRVZuR2dKQ0lLcnlrcENUODhzc3ZWdnNNSHo0Y2Nua3hGOWNoSWlJaUtnWHJ6dW53NjgzQ053K1JTdkpHL1lYNlNoRHFLNEY3SlFuUGdyd2tDUExLbS90c0ZQTTJQcm1TblBjUm4yckU0eEZvcGxiRTJVUUR6aWJtZlE4R041V2hWd08rMUNRaXFrejRXNXVJS2pSUkZQSDk5OS9EWUxDOFkxOW9hQ2hhdFdwbHg2cUlpSWlJSG5uS1BYL29wNVFEcld0SjBiYU9GQTI4SmFqc3l5TkxoRWVCWWY5R2VZSGcxWHQvQjRiM2pFalB6VDlpc3JaSEVSZFZKQ0tpQ29NQklSRlZhTkhSMGJoMDZaTEZka0VRTUdMRUNHNU1Ra1JFUk9YbW1kcFM3SWpSSTh4ZmlyWjFKR2hhVTFya2pVY3FJeGVGZ0dkcVMvRk1iU2xFRVVoVVB4cGRtS2cyb242Tkt2ekZFeEZWVVlJb2lwWVh5Q0FpS2tjR2d3R3paOC9HM2J0M0xmWUpEdy9IcUZHajdGZ1ZFUkVSVVVGYUE2Q3d6LzRoRlpyT0FNajVmU0FpcW5BRUc2TnErTllPRVZWWVI0OGV0Um9PS3BWS0RCbzB5STRWRVJFUkVSV080V0NlNG9hRE9UcGc5elU5MG5JNGJvV0lxRHh4aWpFUlZVaTV1Ym5ZdW5XcjFUNHZ2dmdpWEYxZDdWUVJFUkVSRVpXMk03Y00ySFpGangweGVqU3RLVUdYcDJWbzRpK0JoS3ZIRUJIWkZRTkNJcXFROXV6WkE3VmFiYkU5SUNBQUVSRVJkcXlJaUlpSWlFcmJzZmk4amVpTUloQ2RaRVIwa2hhZVRnSTYxcFdpODlOUzFGQXlLU1Fpc2dkT01TYWlDaWN0TFExNzl1eXgybWY0OE9HUVNqbVhoNGlJaUtpeUVnSDBhU2hGcUcvK2w2V3FIQkc3L3RCajFoNE5WcHpVSWk3VldENEZFaEZWSXh4QlNFUVZ6clp0MjZEUmFDeTJOMjNhRkUyYk5yVmpSVVJFUkVSVTJnUUFiV3BMMGFhMkZDbVpJbzRuR0hBeXdRQjFidDU2aENLQVMzZU51SFJYaThaK0V2UnZKRU05N3BCTVJGUW11SXN4RVZVb1NVbEptRDE3Tm96R3d0OHBGZ1FCQ3hjdVJPM2F0ZTFjR1JFUkVSR1ZOWU1SdUpSc3dMRTRBeTRuRi94N3NKR3ZCTTgxa3FHK040TkNJcUxpc0xXTE1VY1FFbEdGc21IREJvdmhJQUIwNnRTSjRTQVJFUkZSRlNXVkFDMENwR2dSSUVWeVJ0NVU0ek9KQnBpR3RWeTliOFRWKzFwMENaTGlsWmJ5OGkyV2lLZ0s0ZHN1UkZSaFhMdDJEZWZQbjdmWUxwUEpNSERnUUR0V1JFUkVWTG5rNXVhV2R3bFc2WFE2cTI4RUVqM08zMVhBbUdmaytMQ25Bem9FU3ZINDJKY0dIRUZJUkZTcStGdVZpQ29FVVJUeDQ0OC9XdTNUczJkUDFLaFJ3MDRWRVJFUlZUNkxGaTNDNU1tVGtaQ1E4RVRYTVJxTldMZHVIYkt6c3kzMjJiRmpCeElURTR0MTNUTm56dUROTjkvRXRXdlhyUGJUNi9YWXNXTkhzYTc5ei9OLysrMDNpKzIzYjkrMnV0NHhWU3grcmdKR3Q1RmpZUzhIZEt3clJZQ2JnR2RxYzdNNklxTFN4RFVJaWFoQ09IZnVIRmFzV0dHeFhhbFVZdW5TcFhCeGNiRmpWVVJFUkpWTFhGd2NKazJhQkVFUU1HL2VQTFJyMTY1QW4renNiQ2lWU3B2WDZ0MjdONXlkbmVIdDdWMW9lM3g4UE56YzNMQjQ4V0lFQndjWHFiN0ZpeGZqNE1HRGNIQnd3RWNmZllRdFc3WVVHdFNscHFZaUxpNE9vMGVQeHJCaHc0cDBiUUJRcTlYWXQyOGZCZzRjaUY2OWVxRmJ0Mjd3OVBRczBPL2t5Wk9vVWFNR0ZpNWNDRmRYMXlKZm55b0d2UkdRY2FnTEVWR3hjQTFDSXFyd2pFWWp0bXpaWXJWUC8vNzlHUTRTRVJIWkVCUVVoQ0ZEaHVDNzc3N0RpaFVyQ2dTRVc3ZHV4Ylp0MjdCeTVVcDRlSGhZdlpaQ29VQkdSZ2JxMXExYm9FMnYxME1VUlJnTUJqZzRPQlNwdHN6TVRKdzRjUUtDSU9Damp6NUNXRmdZWW1Oajhmbm5uOFBiMnh1T2pvNEE4cVloSnljbkF3QU9IejZNL3YzN3c5blpPZCsxNHVMaUN2M2I0ZEtsUzBoT1RvWk9wNE1nQ0RoeTVJakZldExTMGhBVEUxTm9pRW9WRzhOQklxTFN4NENRaU1yZDZkT25jZWZPSFl2dFhsNWVpSXlNdEdORlJFUkVGVmRVVkpUVktibzVPVGtBZ0l5TURMeisrdXZtNDZJb0lqNCtIZ0R3N3J2dllzbVNKVkFvRkJhdkk1VktJWlBKc0hUcDBnSnRxYW1wR0RwMEtIeDlmWXU4ZWRqT25UdWgwV2pRcDA4ZmhJV0Y0ZUxGaStqUm93ZDY5ZW9GSnljbmM3OTE2OVpoL2ZyMWFONjhPVDcrK0dOSUpBWFRvS0NnSUtTbnArUDA2ZE53Y0hDQVJxT0JJQWhRS3BWd2RuYkdwazJiSUlvaWdvS0NzSHIxYWd3WU1BQitmbjVZdlhvMUFKZy9aemhZUFlnQXJBNmJJU0lpQm9SRVZMNE1CZ08yYmR0bXRjK2dRWU9zdm9BaElpS3FUb1lORzRhcFU2ZkMzZDNkSEt4ZHZud1pjcmtjb2FHaGNIRnhnWStQRDRDODZjUTNidHdBQUlTRWhLQnAwNmJtNit6WnN3Y0RCZ3l3ZUI4Yk01R0tKVDA5SFpzMmJZS1hseGZHalJzSG85R0laY3VXUWFmVFlmYnMyUWdMQ3dNQVJFZEhZOE9HRGFoUm93Ym16SmxUYURob01tZk9IT2gwT3JpNXVTRXlNaEtCZ1lGWXMyYU51YjEvLy82bFZqOVZibCtkMWNIYldjQ3pJVElvdUhRaEVWR2hHQkFTVWJrNmVmS2tlUnBSWVdyVnFvV09IVHZhc1NJaUlxS0t6ZC9mSHovODhFTytZNHNYTDhhUkkwY1FIaDZPdm4zN21vOXYzNzRkTjI3Y2dGd3VSM0J3TU1hUEgxL2tLY0ZGV2FxOHFEc1NyMXk1RWhrWkdYai8vZmZoNHVLQ3ZYdjNJaWtwQ2E2dXJqaDM3aHhDUTBOeCsvWnRMRml3QUVhakVTMWJ0clFhRGdLQWs1TlR2cEdIL3lTUlNIRDc5bTI4L3ZycnlNN09OajhHWUhYekZhcGFydDQzNHZRdEF3RGcxNXNHREcwbVE4dW5wQnhSU0VUMER3d0lpYWpjNlBWNm02TUhod3daWXZNRkFoRVJVWFdqMFdpUWtaRmgza0RrdGRkZXc1RWpSL0RwcDU4aU1EQVFUWm8wZ1VhandZWU5HK0RpNG9MRml4ZWpZY09HeU1yS3dxRkRoOUNuVHgrYjl6QWFqZERyOVpnOWUzYUJOcjFlbis5ZlN6SXpNN0ZxMVNvY09YSUV3Y0hCZVBqd0lUWnMySURObXpkREVBVE1uVHNYclZxMXdyVnIxekJ2M2p6azVPUWdJaUlDaHc4Znh0R2pSOUd6WjArOC9QTEw1aEdSdG9paWlEdDM3cUJXclZvUVJSRVNpUVF1TGk0UUJNSDhHQ2pkMFpGVXNmMmFZREEvVHMwV3NlcVVEcUcrQmd4ckxrZUFHMytPVGFYN0FBQWdBRWxFUVZRT2lJaE1HQkFTVWJrNWR1d1lIang0WUxHOVhyMTZhTjY4dVIwcklpSWlxaHd5TXpNeFlzUUlkT2pRd1J3U0dneDVRY2lISDM2SUxsMjY0UGJ0MjNqdzRBR2FOV3VHZ3djUDR1REJnemg3OWl6dTNMbUQ1T1JrakJvMXl1bzlkRG9kQU9EZXZYc0Yya3ozTXZXeHhHQXc0Tml4WXdDQUd6ZHVZTldxVmREcjlUQWFqUmcwYUJCYXRteUpuMzc2Q2F0WHI0YXpzek1XTDE2TTVzMmJZOGlRSWZqd3d3K3hhOWN1SERod0FIUG16RUg3OXUzTjEwMUpTY0htelp2empYSk1UVTNGNU1tVDhlZWZmMkxldkhrUVJSRUJBUUZZdW5TcGVjMUIwM3FLMXFaV1U5WHlXaHM1R3ZwSXNQV0tIaG1hdkorWFArNGI4ZDUrRFNMcXkvQmNxQXhPOG5JdWtvaW9BaERFb3N3ZElDSXFaVHFkRG0rLy9UWlVLcFhGUGpObXpEQ3ZTVVJFUkVTUHBLZW5ZK0RBZ1U5MGpWZGVlUVVqUjQ3TWR5d2hJY0c4YTNHZlBuM1FwRWtUVEpzMkRSNGVIbkJ3Y0VCYVdoclVhalhjM053d2UvWnNSRVpHWXVEQWdVaEtTb0tmbngrazBvSUx2SzFac3dheHNiRVlOR2dRY25KeThQNzc3Nk54NDhhWU1HRUNWcTFhaFN0WHJpQThQQnpqeDQvUHQ3TnlkblkyNXMrZmoram9hTlNwVXdkZmZmVlZ2dXV1WGJzV0d6WnNLUFJyazBna01CcU5jSGQzUjNoNE9IYnUzQWxuWjJlRWg0Y0R5TnN3SlNBZ29NQTFxZXJLMW9uWUVhUEg0VmdEakkrOUFuWjNGREFvVElaMmdaeDJURVJWbTJCaitEd0RRaUlxRjcvODhndSsrKzQ3aSswTkdqVEF2SG56T0FXSWlJaW9FRGs1T2VqZnZ6K2tVaW4yN3QxYmF0ZnQyYk1uT25YcUJHOXZiMlJsWmNIWjJSa25UcHlBajQ4UFB2amdBNmpWYW93ZE94YmR1bldEbTV1YitieERodzRoS0NnSTc3NzdybmthcjRuQllJQlVLc1hkdTNjeFljSUVPRG82WXNtU0pSZzNiaHc2ZE9pQWwxNTZDVUZCUVlYV3MzMzdkbXpac2dWQlFVRllzR0JCdmpaUkZKR2RuUTBuSnlmMDZ0VUxkZXZXemJkSlNhOWV2YXl1a2Vqdjc0OXZ2LzIySk44bXFzUnVxMFdzajliaGVrcituNDE2TlNRWTNrS0dPaDVjMm9hSXFpWmJBU0duR0JPUjNXbTFXdXpjdWROcW40RURCekljSkNJaXNrQ3IxUUlBWkxMUy9YTmVLcFhpK1BIakJZNm5wS1JnNTg2ZGlJaUlnTUZnd01HREJ3djB1WFRwRXE1Y3VZSjI3ZG9WdUtaS3BUSlArMTJ3WUFIUzA5TXhaTWdRWEw1OEdidDM3eTYwbG95TURCdytmQml0V3JYQ2pCa3pDclFMZ2dCblorZEN6elVhalJCRkVSRVJFWmc1YzZaNWl2SHExYXNCQUtOSGowYXZYcjFzZmorbzZxbmxMbUJhVndWK1N6Umc0eVU5VkRsNTQyVmlIeHJ4d1FFdHVnWkpNYUNKREM0Sy9oMUtSTlVMQTBJaXNydjkrL2REclZaYmJBOE5EVVdqUm8zc1dCRVJFVkhsa3B1YkN3QUZSdXM5S1lWQ0FVRVFzR2ZQSHZPeHlNaEllSGg0WVBqdzRYajQ4Q0VBSUNnb3lCeTJwYWFtWXVqUW9RZ01EQ3dRRGdMQThlUEhzV3JWS3FTa3BNRGQzUjJUSjArR1ZxdUZVcWxFMjdadDhjc3Z2MENqMFVBUUJQT2FncVlOeWlRU0NTNWN1SUNmZnZvSnc0WU5LL0xYb1ZLcHNHVEpFalJ0MnJUUTlyRmp4eUk0T0xqSTE2T3FSUURRcHJZVVRXdEtzZnVhSHZ2KzFFTnZCRVFBUitJTU9IZmJpRGZheXhIaXc5R0VSRlI5TUNBa0lydlNhRFFXUndxWXZQamlpM2FxaG9pSXFITEt5c29DQVBqNitwYnFkUzJOM2pjZE53VjN4WkdkblkyVWxCUUFlZE9OKy9UcGcwNmRPaUVzTE13ODlkalYxUlV1TGk2SWpJeUVwNmNuTm03Y1dPejc2SFE2SERwMENBY09ITUM1YytjZ0NJSjVNeEtOUm9PSER4L2k4ODgvaDFhcnhkNjllMUd2WGoxRVJVVkJvVkFVKzE1VU5UaklnQmVieU5DeHJoUS9SdXR3T1RsdjJyRlJGQkhneWhHRVJGUzlNQ0FrSXJzNmZQZ3dNakl5TExZM2J0d1lJU0VoZHF5SWlJaW84cmw3OXk0QUlEQXdzRlN2YXlzQUxFbEEyS3RYTDV3N2R3NE5HalRBODg4L0R3Y0hCM1BiM2J0MzRlZm5WNkxyQW5tN09aOC9meDRBY09mT0hYejg4Y2ZvMUtrVDVzMmJoMDgvL1JUYnRtMHo5MVdyMWZrKy8vUFBQL0hwcDU5aSt2VHBKYm8zVlIxK0xnTGU2cVRBcGJ0R3JMK29RL2NnS2R3Y0dSQVNVZlhDZ0pDSTdFYXYxK2Vic2xTWUo5MlJrWWlJcURxNGV2VXFBS0JaczJhbGVsMUwreGVhTnZ1d3RyK2h0Ylo1OCtiaHdZTUhpSTZPeGw5Ly9ZVS8vdmdEMTY5ZlIyWm1Kcjc0NGd2enpzbEZsWkNRZ0dYTGx1SDY5ZXN3R28xUUtCVG8zYnMzaGd3WkFqOC9Qd0JBL2ZyMTRlTGlBamMzdHdKckVCSVZwbWxOQ1VKOUhTQmhOa2hFMVJBRFFpS3ltMlBIamtHbFVsbHNiOXEwS2VyWHIyL0hpb2lJaUNvZlVSUng5T2hSZUhoNG9IUG56cVY2YmFQUkNMMWVqOWRmZnozZmNZUEJZRzRIZ051M2I1djdtSTRWdG1Pd1NxWENSeDk5aE5qWVdLU25wNXVQQndjSFkvanc0ZWpldlRzOFBEeXMxblQyN0ZuY3ZYc1h6ei8vdlBsWVlHQWdIQndjSUpGSU1IandZQXdjT0JDZW5wNzV6Z3NJQ0xCNjNXM2J0c0hYMXhjZE8zYTAybytxRjdtMHZDc2dJaW9mREFpSnlDNE1Cb1BObll1NTlpQVJFWkZ0aHc0ZHdyMTc5ekI5K3ZSODAzVkxneW5rKytmbUo2YUEwUFN2UkNJeDk5SHI5Zm5hSHVmcDZRbXRWb3YwOUhRNE9EaWdWNjllNk5ldkh3NGZQb3o5Ky9kai8vNzlCYzVKVDAvSG0yKythZjQ4UGo0ZVJxTVJ0V3ZYUnN1V0xRSGtyWWs0ZmZwMHhNWEZtVGRHdVhmdkhsYXNXRkZvVUptYm00dms1R1RNbmozYlhITjBkRFNjbkp5d2N1WEtVcCtxVFVSRVZOa3dJQ1FpdXpoMTZoUWVQSGhnc2IxcDA2YW9WNitlSFNzaUlpS3FmTkxUMC9IbGwxOGlQRHdjUFh2MkxQWHJhN1ZheUdReUxGMjYxSHdzTWpJUzd1N3U1bllnYjNTZXFZOXBGK1BDZ2prQWVPbWxsM0RpeEFtTUhUdldmQjEzZDNmczNic1h6czdPNW1OQTNsckUvOVN3WVVNQXdQYnQyeEVhR2dvbkp5Y0FlUnUwUEw1Smk1K2ZINW8wYVlMLy9lOS84UGIyaHFPam83bk5OSnJ3M3IxNzVtTzFhOWNHQUt4ZHV4Yno1OCtIVE1hWFJrUkVWSDN4V1pDSXlwelJhTVJQUC8xa3RjL2owNGFJaUlpb2NFbEpTUWdPRHNiYmI3OWRKdGYzOFBEQXM4OCttKy9ZOU9uVEVSNGVEaUJ2ZW5Oa1pDVDY5Kzl2Ym5kd2NNREVpUk1SRVJGUjZEWGJ0V3RuSHVWbjR1WGxWYUtkaW0wWk5td1lCZ3dZWUE0UmljcGFkSklSRFgwa2NKS1hkeVZFUkU5R0VLMnRKa3hFVkFyT25qMkxsU3RYV214djJMQWg1czJiWjhlS2lJaUlpSWllekUyVkVRc1BhZUhoSkdCVWF6bENmVXUyR3pjUmtUMElnbUIxQ3liK0JpT2lNaVdLSW5iczJHRzF6K09qRUlpSWlJaUlLanFERWZqcW5BNUdFVWpORnJIMG1CWS9ST3VnTGJnVUp4RlJwY0NBa0lqS1ZIUjBORzdkdW1XeFBUQXdFR0ZoWVhhc2lJaUlpSWpveVVnbHdJREdNcmc0UEJxUWMraUdBUXYyYXhDWFd2aDZuRVJFRlJrRFFpSXFNMFVkUFdoanBETVJFUkVSVVlYVDhpa3AzbzlVb0huQW81ZlY5ekpGZkhSWWkxMS82TUhGdklpb01tRkFTRVJsNXZyMTY0aU5qYlhZWHJObVRiUnUzZHFPRlJFUkVSRVJsUjQzUndFVE9pZ3d1bzNjdkZHSktBTGJZL1JZY1ZLTFRDMVRRaUtxSEJnUUVsR1oyYk5uajlYMjU1NTdEaElKZncwUkVSRVJVZVVsQU9nUUtNV0NTQWZVOVh6MHQrM2xaQ1BlUDZCRmdvcFRqb21vNHVNcmN5SXFFMGxKU2JodzRZTEY5aG8xYXFCRGh3NTJySWlJaUlpSXFPeDRLUVhNQ1ZlZ1Q0ak1mQ3cxVzhUaXcxb2NpVFdBWXdtSnFDSmpRRWhFWmVMbm4zKzIydDYzYjE5SXBWSTdWVU5FUkVSRVZQWWtBakN3aVF3VE95ak1VNDcxUnVDN0N6cDhkVllIamI1ODZ5TWlza1JtdXdzUlVmR28xV3FjT0hIQ1lydXJxeXU2ZHUxcXg0cUlpSWlLVDYvWDQ4S0ZDN2g0OFNKU1UxT2gwK25LdXlTcTRQcjI3WXZtelp1WGR4bFVBVFFQa09EZENBZXNPcVhEcmJTOEtjYW5ieG5nN3lxZ1h5aGZoaE5SeGNQZlRFUlU2dmJ2M3crOTN2TGJvejE3OW9SQ29iQmpSVVRWaHlpS2lJbUp3Wmt6WjNEOStuV29WQ3JrNXVhV2QxbEVoWEowZElTbnB5Y2FObXlJdG0zYm9uSGp4aFZtWi92bzZHaDgvZlhYZVBEZ1FYbVhRcFZJeDQ0ZHk3c0Vxa0I4bkFYTTZxN0ErbWdkanNjYlVOZFRndDROK1JLY2lDb20vbllpb2xLbDBXaHc0TUFCaSswS2hRSTlldlN3WTBWRTFVZHljakxXcmwyTDY5ZXZsM2NwUkVXU201dUx1M2Z2NHU3ZHV6aHk1QWdhTm15SU1XUEd3Ti9mdjF6ck9uandJTDcrK211SUlsY01JNklubzVBQy8yb2xSMzF2Q1JwNFN5RGpJbDlFVkVFeElDU2lVblgwNkZGa1pXVlpiTy9jdVROY1hWM3RXQkZSOVhEOStuVXNXN1lNMmRuWjVWMEtVWWxkdjM0ZDgrZlB4OVNwVTlHd1ljTnlxY0UwY3RBVUR0YXVYUnZ0MjdkSHJWcTE0T2pvV0M0MVVlVlJzMmJOOGk2QktxZ09nVng3bTRncU5nYUVSRlJxREFZRDl1N2RhN0ZkRUFUMDd0M2JqaFVSVlEvSnljbjV3a0ZCRU5DdFd6ZDA2ZEtGb1FaVmFMbTV1Ymg5K3phT0hUdUdJMGVPUUJSRlpHZG5ZOW15WlZpd1lJSGRSeExxOWZwODRXRFBuajN4OHNzdmMxTXRJaUlpcXZJWUVCSlJxZm45OTkrUmtwSmlzYjFGaXhibFBtMk1xS29SUlJGcjE2NDFoNE9lbnA0WVAzNDhHalZxVk02VkVkbm02T2lJNE9CZ0JBY0hvMTI3ZHZqaWl5K2dVcW1RbloyTnRXdlhZdTdjdVhaZGsvRENoUXZtTlFkcjE2N05jSkNJaUlpcURhNkFRRVNsUWhSRjdObXp4MnFmdm4zNzJxa2FvdW9qSmliR3ZPYWdJQWg0NDQwM0dBNVNwZFNvVVNPTUh6L2VIQWhldjM0ZE1URXhkcTNoNHNXTDVzZnQyN2RuT0VoRVJFVFZCZ05DSWlvVnNiR3hpSTJOdGRoZXIxNDkxSzlmMzQ0VkVWVVBaODZjTVQvdTFxMGJRa05EeTdFYW9pZlRxRkVqZE92V3pmejUyYk5uN1hyLzFOUlU4K05hdFdyWjlkNUVSSS9MMUhLVEpDS3lMd2FFUkZRcWZ2bmxGNnZ0ZmZyMHNlczBNYUxxNHZFZGk3dDA2VktPbFJDVmpzZC9qcTlkdTJiWGUrdDBPdk5qcnQxSlJPWGxXTHdCYy9kcThlY0RZM21YUWtUVkNBTkNJbnBpS3BVSzU4NmRzOWp1N2UyTjFxMWIyN0Vpb3VwRHBWS1pIM1BFRTFVRmovOGNQLzd6VFVSVUhWeTlaOFIzNTNYSTBvcFlla3lMWDI4YXlyc2tJcW9tR0JBUzBSTTdkT2dRREFiTGY3ejA3dDJiNnpnUmxaSGMzRnp6WTQ1NG9xcmc4Wi9qeDMrK2lZaXFBMGM1NEt6SW0zVmpNQUxyenVtd1BVWVBrVE9PaWFpTU1TQWtvaWVpMSt0eDZOQWhpKzFPVGs3bzJyV3JIU3NpSWlJaUlxcWNncndrbUJ1dVFJRGJvNlY1ZHYyaHg1ZG5kZEJ4TUNFUmxTRUdoRVQwUk02Y09ZUDA5SFNMN1YyN2R1V29KaUlpSWlLaUl2SjJGakM3dXdNYSt6MTZ1WDR1MFlBbHg3VEkwSEFvSVJHVkRRYUVSRlJpb2lqYTNKd2tJaUxDVHRVUUVSRVJFVlVOVG5MZ3JVNEtkS3YzYUptZTJJZEdMRHlrUlZJNlEwSWlLbjBNQ0ltb3hHSmpZeEVmSDIreHZWbXpadkR6ODdOalJVUkVSRVJFVllORUFJYTNrR05vTXhsTUU0NGZaSW40NkxBR1YrOXhoMk1pS2wwTUNJbW94UGJ2MzIrMVBUSXkwazZWRUJFUkVSRlZQUUtBeVBveVRPeW9nSU1zNzFpT0RsaCtRb3RqY1Z5VWtJaEtEd05DSWlxUnRMUTBuRGx6eG1LN3I2OHZtalp0YXNlS2lJaUlpSWlxcG1ZMUpaalpUUUVQcDd5eGhFWVIrT2E4RGhzdjZXSGtqR01pS2dVTUNJbW9SQTRkT2dTRHdmSzdscEdSa1JBRXdXSTdFUkVSRVJFVlhSMlB2QjJPNjNnOGVobS83MDg5RHNkeUpDRVJQVGtHaEVSVWJBYURBWWNQSDdiWXJsQW8wS1ZMRnp0V1JFUkVSRVJVOVhrNkNaalpUWUhtQVhrdjVldDdTOUExU0dyakxDSWkyMlRsWFFBUlZUNFhMbHhBV2xxYXhmWk9uVHBCcVZUYXNTSWlJaUlpb3VyQlFRYTgyVjZCbjYvcDBUVklDaG1IL1JCUktXQkFTRVRGZHVqUUlhdnRFUkVSZHFxRWlJaUlpS2o2a1FoQTMxQytuQ2VpMHNQM0dvaW9XTzdmdjQ4clY2NVliQThKQ1VIdDJyWHRXQkVSRVJFUkVSRVJQUWtHaEVSVUxFZU9ISUVvV3Q0cUxUSXkwbzdWRUJFUkVSRVJFZEdUWWtCSVJFV20xK3R4OU9oUmkrM3U3dTVvMWFxVkhTc2lJaUlpSWlJaW9pZkZnSkNJaXV6OCtmTklUMCszMk42bFN4ZElwZHhGallpSWlJaUlpS2d5NGFxbVJGUmt0alluNmRhdG0zMEtJYUp5WnpRYWtaYVdCcFZLQmFQUkNFOVBUM2g1ZVVFaTRYdVBSRVJFRmMzOVRCRytMa0o1bDBGRUZSZ0RRaUlxa252MzdpRW1Kc1ppZStQR2plSHI2MnZIaW9qSVhxNzk4UWZrY2psOC9meHc4c1FKL0hibU5GTHVKa0dYbXdPalRnZEJBS1FLQjBnZEhPSHQ1NDlSWThlaFZxMWE1VjAyRVJFUkFiaWNiTVIvZjlXaWI0Z016eldTZ1RFaEVSV0dBU0VSRmNuaHc0ZXR0bmZ2M3QxT2xSQ1J2U1VrSkdEOXVyVndWaW9oMVduZ0tKTkJBVUFCQUxLL2x4VXc2SUhzVEtqai9zTEN1Yk14K0YrdklqeThSNW5WdEh2dkFYVHYyaEZLSjZjeXUwZEZFNWR3RTluWk9XalNLTVI4VEsvWFF5Wjdzai9uVEJ0UENVTFJYakxxOVFaSXBaSWk5eWNpb3ZKelUyWEVxbE5hR0l6QVQxZjF5TktLZUttWkhQd1ZUa1QveEhsQVJHU1RYcS9Ic1dQSExMYTd1cnB5Y3hLaUtpeXlaMC80Qmp3Rko2TWVqamJDS0VFUTRDSWFzT21iYi9EdzRjTXlxZWQreWdNcy8reEx2UGJHRkZ5TythUFFQbnE5SG5lUzdqN3h2VkpUVlpnK2R3RU9IRDVtZFFkM2UwaEplWWpKTTk3QnFQR1RzWEhyVDdoMDVTcGVlblU4MW43OVBUUmFiWW12YXpBWU1YYkMyemg4N0NReXM3SnNmcXo5dis4d1plYTdTTHA3cnhTL09pSWlLZ3MxM1NSbzRQUG9aZi9CR3diODd6Y2RqT1g3bEVaRUZSQURRaUt5NmZ6NTg4akl5TERZM3JsejV5Y2V3VUpFRlpkVUtrVmd2V0FVNWJXRXFZK0RQaGRmZmJtNlRPcng5ZkhHb0FIOWtQTGdJYWJOV1lDakowNFYydStOeVROeDh2VFpBc2V6YzNMdzNxSWx1SE0zMmVhOUhKMGNrZkxnSVJZdlhZbkpNOTVCNHUya1l0V2FrNXNMalVaVHJITXM4ZlQwQUFBazNyNkROZi83RHJjUzc4REZXWWtmTjIzSHVJblQ4T2VOdUJKZFZ5YVQ0bmJTWFN6OHozSU1HUHFxelkvTjIzZmh5dFZyR0RmcGJmeDYrbHlwZkcxVWVuSnpjOHU3aEFwSG85RkErd1FoT2xGbHBwQUNFenNvMEtiV280MEVmNzFwd0twVE91Z001VmdZRVZVNERBaUp5S2JqeDQ5YmJlZjBZcUtxTCtWdUVxUlc1aU9Kb29oY0NKQTZPU0ZIcDROY0lrVktzdTBBcnFTR0RYa0JNcGtNQm9NQnkxWitBYTFXQndENDdjSkY3RDF3R0RLWkRCcU5GdTh0WElKeEU2Zmg5VW5UelIrangwL0dpVi9QWU9hODkvRXdWV1gxUGtvbko4eVpQaGtTaVFReGYxekhoS216OE9kZnNjak4xUlJwdE4yS3o5ZGl3dFE1eFE0V0MxUER5OVA4K0psV0xkQ3ZUeVRtVEhzTFVxa1VkNUx1WXNxTWR4QWJsMUNpYXpzNU9nQUEvUDE4MExSSkk2c2ZKbjE3UmFCTnErWlA5RFZSNlZ1MGFCRW1UNTZNaElTRUo3cU8wV2pFdW5YcmtKMmRiYkhQamgwN2tKaVlXS1RyNWVibTRwdENSaFpuWm1aaTkrN2QwT3YxK1k1djI3WU5kKzdjc1huZG5Kd2NUSmd3QVVlUEhyVTR5dmZCZ3djWU9YSWtObTNheEFDVnFpV1pCQmpiVm80dVR6OEtDUzhrR2ZEcFNTMXk5VlpPSktKcWhVTitpTWdxdFZxTlM1Y3VXV3dQQ1FtQnY3Ky9IU3NpSW5zVFJSRjNidDJFWE5URHpjVVZtVG5aTU9yMGtBQXdpb0JVSVlkdmpSb1lQN0F2ZkR6Y2NmajhSZXc2ZmdZM0UrS2YrTjU2dlFHNW1vSXY2Q1VTQ1JxRk5NQ2xLMWVSbFpXTlc0bTM0ZVhsaWVYL1hZM3M3RnkwYjlNS0RnNEtaR2ZuSUM3aFpxSFhUcjZYZ3AxNzl1SFZFVU90MXRBZ09BaDllMGRnNTU1OXlNN093UStidG1GQXY5Nlk5ZTdDQXFHR0pXOU9ub2w1TTZlZ2JadVdoYllYWlIxQUQzYzNDSUtRTHdScFVMOGVudTNWQXp2MzdJTkdxOFhKMDJlaE4ralJzSDV3a2VveWtjdmxBSUEra1Qwdy9LV0JWdnRHOUJzTUFPald1WVA1UEtvNFhuMzFWVXlhTkFrVEowN0V2SG56MEs1ZHV3Sjlzck96b1ZRcXJWNUhJcEZnNDhhTjJMMTdON3k5dlF2dEV4OGZEemMzTnl4ZXZCakJ3ZFovNW1ReUdZNGNPWUlkTzNiZ3ZmZmVRMWhZbVBrK3k1Y3Z4emZmZkFNUER3OXovNXMzYitMNzc3L0hva1dMMEtCQkE0dlhkWEp5UWtoSUNENzg4RU0wYWRJRTgrYk5RNDBhTmZMMVVTZ1VTRTFOeFpvMWErRGw1WVVlUGNwdWZWU2lpa29pQUNOYnlhRlVDTmg3UGUrNTY5cDlJNVllMDJKeUp6bWNGVnlVa0tpNlkwQklSRmFkT25VS1JxUFJZanRIRHhKVmZScU5CdWtaR1FodjNSempYK3lMWEswV01YRTNrYUpTdzlQTkZhR0J0ZUhtOGloc0NHL1ZIRjFiTkVXdnQrYkJZREJBS3BWYXVicDFXcDBXYjg5NkQ3SHhDVmI3alg5clJyN1BWNjM5R2pKcDNwODVvMGE4WkE2OVVsVnBHUHJLT0lpaWlJRUQrbGtOQjlkdjJvYm4rL1dHMHNrSlF3Y093SzZmOTBNVVJiaTV1cUo1MHlhWTlmWWtMUHJrVS9qNStzRFR3NzNRcFJZdVhia0tBUER5OUVDOW9Mb1c3MlV3R0RGaDZpeTg5c3JMZUtaMWkwTDdTS1ZTdUxxNElEMGpBeG1abWViakE1L3ZoNTE3OWtFdWwrUEN4U3Y0WWVOV0xKZzNBMjFiRng1R0ZvWWJqbFFkUVVGQkdESmtDTDc3N2p1c1dMR2lRRUM0ZGV0V2JOdTJEU3RYcnN3WHlCVkdvVkFnSXlNRGRldldMZENtMStzaGlpSU1CZ01jSEJ4czFpV1R5VEJpeEFoODlORkhlT2VkZC9ERER6OUFxVlRDMGRFUkFLQlNxY3k3bnhzTUJoZ01CaGlOUm5PN05STW1URUJzYkN5dVhMbUNaY3VXWWVIQ2hmbmFUYitEQWdNREdRNVN0U1lBR0JRbWc3TWMySElsTHlTTVR6WGlQMGUwbU5aVkFWY0hQaGNRVldjTUNJbklxaE1uVGxoc2MzWjJScHMyYmV4WURSR1ZoOHpNVE9pTUlzWU82QU1BY0ZRbzBDcWt2dFZ6cEJJSjZ0V3BCYlZhRFM4dnJ4TGZXK25raElYdnpjYWt0K2NnNVVIZTFNVEhwN21hbUlJNGZ6OWYrUHA0SStYQlE2UVhzbmJxaVYvUFFCUkZPRGc0WVBqUUY2M2VlOTAzNjdGeDYwOFkrSHhmdlBEY3MyalNLQVJYci8ySkYvdm5mUis2ZGU2QTltMWJ3MEdoc0hnTjAyaTdGczNENEYzRDh2ZEJKcE1pNFdZaTVyeTNDRThGMUlTamhjQWxPeWNIQUhBakxoNnZUNXFlcjAybjA1azNiWGwvMFZKOC9PRTcrWFk4dHNiMFJ0Q08zWHR4N09UcElwMmoxZW1LMUk5S1gxUlVGSzVkdTJheFBlZnZuNU9NakF5OC92cnI1dU9pS0NJK1BtOWs3N3Z2dm9zbFM1WkFZZVhuVnlxVlFpYVRZZW5TcFFYYVVsTlRNWFRvVVBqNitxSjI3ZHBGcXJ0TGx5NVl2bnc1Y25KeW9ORm9vRlFxWVREa0xZS21VQ2pNOTFHcjFSZzBhQkI4Zkh4UXAwNGRtOWVWU0NRWU8zWXNKaytlWEdqWS9TUnZVaEJWUlgxQ1pIQlNDUGp1Zk43djhUdnBJcFllMDJKYUZ3VmNHQklTVlZzTUNJbklvc1RFUk55OFdmalVQQUJvMzc0OXA1Y1JWUVBKeWNubzAra1pTQ1hGVzdxNFpjTjZTRXBLZXFLQUVBQzhhM2poMjdYL3hmKysvUkVidHV4QW81QUdlTzFmTCtjTEFoWXQrUlNIanB5QVdwMk9RUVA2NGZsK3ZUSHMxZkY0OERBMTM3Vk00ZGV6dlhyQXpkWFY2bjJsVWlreU1qTHhmOTl0UUc2dUJxTkd2Z1MxT2gxMUF4OEZGdGJDd2VKeVVDaVFuWk5UcE4yWHRWcWQxVkdWR3EwV2N4ZDhoR1VmTGJBNmN0RkVwOHNiU1pLcVNrT3FLcTFJOWQ1SnVvdG1ZWTJMMUpkSzE3Qmh3ekIxNmxTNHU3dkR5Y2tKQUhENThtWEk1WEtFaG9iQ3hjVUZQajQrQVBLbUU5KzRjUU5BM3JJZ1RaczJOVjluejU0OUdEQmdnTVg3bFBiSVVwbE1obTdkdWlFb0tBaWVubmxyYXFha3BBQkFnV25CeGRXNGNXTzg5ZFpiYU51MmJZRTJqcEFsS3FoYmtCUXlDZkQxN3pxSUluQmJMV0xwY1IybWRlRjBZNkxxaWdFaEVWbGtiZlFnQUhUcTFNbE9sUkJSZWZudDdCbGNPWDRBcmc0TzBPaTArTit1QTdoeE93a3ZkRzJQamszemgwTW5MOFZnMjlGVENLNFZnRkg5SXVEaTZJRGY5dTVBYm5ZV1dqOVQ4RVY3Y2Noa01ydzArQVg4dk84UWZ0eThIYXEwTkV5ZlBBRkFYbGgyOXR3RkFJQ1hseWRxMXZRck5CQlFwMmZnMHBXcmtFcWxHRFNnbjgxN1NxVlM2UFY2dEdnV2hqR3ZEbitpK290Q0tzMExZRU1iMXNmS3BZc0s3Yk5zNVdycytlVUFGQW81OW16OUlWL2JuYVM3ZUNxZ1pySHVtZkxnSVh5OGF5RDM3NTJXM3hqN0tnWSszOWZxT1JIOUJzUER3eDEzays4akt5c2J6czdXMTdLajB1ZnY3NDhmZnNqLy83OTQ4V0ljT1hJRTRlSGg2TnYzMGYvaDl1M2JjZVBHRGNqbGNnUUhCMlA4K1BGRm1oSU13T0ttSDQrenRneEpZUUlDQXVEdTdtNytQQ1ltQmdBUUdocHFQbVlhOFplWW1JakpreWNqSlNVRnVibTVpSXFLc2ppaVVLL1hvME9IRG9XK0lTR3g4T2JHL2Z2MzRlam9DRGMzdDJKOURVUlZSYWU2ZVNIaFYyZDFFQUVrcGhteDlGaGVTS2hrU0VoVTdUQWdKS0pDR1F3R25EeDUwbUs3djc4L2dvS0M3RmdSRVpXSEMyZlBZRmlYOXRoNzZqYzR5QlZRT2lodzZVWUNabzRjWEtCdmd6cTFjT2xHQXByV3F3c0h1UUlLbVJUUHQyK0w5V2ZPUEhGQUNBQ3VMczU0cm05UGZQL2pGdnh5NEFqNjlPeUJKbzFDY1B6WDA4ak15b0pTNllTUFAzZ0h2ajQxb1BrNzhIcmN5Vk5uWURRYTBhTmJaL2o1K3RpOG55bXdjM0t5dlFaYWFaRDhIWW9VdHBhaGlhOVAzaWdyclZhSGpNd3N1TG80bTl2bXZmOHhHb2Mwd0wvZkhBdUZvbWlqdTNmdTJZZm9TMWZnNk9DQXFkUGZRc3ZtWWNqTXlySjZ6dGhSSXhEU0lCanZmdmdmblAzdEFqNWFNQWRlaisyd1RQYWgwV2lRa1pGaDNrRGt0ZGRldzVFalIvRHBwNThpTURBUVRabzBnVWFqd1lZTkcrRGk0b0xGaXhlalljT0d5TXJLd3FGRGg5Q25UeCtiOXpBYWpkRHI5Wmc5ZTNhQk50TUdQYlkyNm9tSmljSE9uVHZObjU4K2ZScFpXVmxJU1VuQjRNR0Q4ZE5QUHdFQWV2ZnViZTdqN095TXRtM2I0cmZmZmtOTVRBd0VRWUNUa3hQT256OXZEZ2d2WDc2Y2IwZmkzYnQzSXlNakEwdVdMQ25TaUVHajBZakZpeGZEMTljWHMyYk5zdG1mcUtwcVYwY0tneEg0djkveVFzSWNuWWhjUGFBc3ZRSHlSRlJKTUNBa29rSmR1WElGYXJYYVludW5UcDA0WllmSUFvUEJnUFQwZEdSbVppSTdPeHU1dWJrRlBreHJjT1hrNU9RN3J0ZnJ6WXZ6Ni9WNkdJMUc4K2VQLzJ0NlhOYkNXcmJFbmpPbmthUFJBcG5aZUNXOEUwYjBEaTkwUkk2UGh6djJScjBQaVRhdmI3WkdpNS9QbkVkWXk0SzdxSlpVeDdadDhQMlBXd0FBbVpsNVFkYm1iYnNBQUcrT2ZSVit2dDVZK3VrcUdJeUdBdWNlTzVFM3ZYam9vT2VMZEMrSlVMd3AxVS9zNzlGYWhRV0V5ZmZ1dzkvUEY5N2VqNlpoM3IrZllnNEk0eEp1SXZIMkhTVGV2b08vNHVMeDNweHBxT252Wi9PV0NvVWNWNi85Q1FCNC82T0M2OHpaRWh1ZmdIOVBuNGN2Vnk2QlV1bFU3UE9MWXRldVhYajQ4R0daWFB1ZkhsL1hMejA5M1M3M0xLbk16RXlNR0RFQ0hUcDBNSWVFcHZYOFB2endRM1RwMGdXM2I5L0dnd2NQMEt4Wk14dzhlQkFIRHg3RTJiTm5jZWZPSFNRbkoyUFVxRkZXNzZIN2U1M0plL2Z1RldnejNVdG5ZeTNLME5CUXJGbXpCbGV2WG9XTHkvK3pkK2RoVVpiN0g4ZmZ6eXpzdTREZ0JyZ2dvcWk0aTd1NTV0RVdTeTF0c1RwYTJlbFlwaTNXYVM5YnRMTHkxM29xMDA1cGFmWU1qZ29BQUNBQVNVUkJWTHRiS21tYUcrSXVvcWdJb2dqSXZzMzYrNE1ZSFdFR01CeTI3K3U2dUdUbXZwL24rUTRnekh6bVhqd29MQ3hFVVJUYXRXdkhCeDk4UUVKQ0FpTkdqS0I3OSs2V1l4UkY0YVdYWHVMbm4zK21aOCtlQkFkWEhCbXIxV3A1L3Zubkt6eFgrZjc3NzNGemN5TTFOWlhjM0Z4eWNuTEl6czRHSUMwdHpiSW1vMDZuSXpVMUZZRGh3NGZUcDA4ZnU0OURpTVpzUUtnYWt4bldKaHA0YkxBVHZxN3lIRitJcGtnQ1FpRkVwYXFhWGp4Z3dBQUhWU0pFL1ZCU1VrSldWaFk1T1RuazUrZVRsNWRuK2JqeWRsRlJVVjJYVzJ2NnhRekV6ZFdOclQvOUFGbFpvTldpYWhGa3M3OUtwWUtMT2FEWFUxaWlKM3JFOVhTTnJ2NXV1bGQ2N0tubnljKy90R092OGJKUTlKUFBsL1BKRjE5eE92a01pcUt3K3NjMWZQUGRENlNrcGxVNGowNm5aOS9Cd3dRMUR5Q2tkYXRxWFZ0Uk9mWUZrdW12Z0ZCUkZLdFJmSnRpLytEVHBWL3g1aXZQMHVLeTBDL3QzSG5MK29LYllpLzl6czdMeStmazZlUnFCWVNYcnlQYk9UTENhcDNKOG8xZkt0c1VKaSsvZ05QSlp3QVlmLzJvYXhZT0FxeGN1ZEloWWZpVkVoSVNLbDNQcnI3UWFyVVlqVWEyYnQxYW9TMHJLNHZWcTFkYmJ1L2Z2NS85Ky9kYjlmbnFxNi9RYURUY2NjY2RWdmVmUG4zYXNtdXgyV3ltVzdkdVBQYllZL2o0K09EczdFeE9UZzY1dWJsNGVYbng1Sk5QTW5Ma1NLQXNmR3ZldkhtRkRVRlVLaFV2dmZRU2FyVWFWMWRYUm80Y2liZTNOM3YyN0dIVnFsVUFuRGh4d21vemxYS25UcDBpS0NpSXQ5OSt1OExVNFlpSUNENzg4RU5pWTJQSnk4dmpxNisrb25uejVyUnUzWnJBd0VEeTh2SUlEdy9ud29VTEhEdDJqSVNFQkJSRndjUER3M0tPOG5OdTJyU0ozcjE3eXh1Zm9ra2JGS2FtWHhzMVd0blRSNGdtU3dKQ0lVUUZSVVZGN05tengyWjdSRVNFWmJTQ0VJMkIyV3dtTHkrUHpNeE1zckt5clA0dC83eXdpbW1YalZuWDZCN0UvYmtkUTZzV2FLcXpHMmlMSUF4R0k2N0pGLzVXT0Fnd2RmTE5QUEdmbHkyamxTNTMra3lLNVhPejJXeDMwdzRuSnkyMzNQUVB2bDc1UFFzV3ZzdFRjLzlkWlJoZ2E5MnlhNlU4Qk51Nzd3QTNUcjY3UXZ2alQ3L0U4MDlmMnJrNE9TV1ZRWlE5OXQ4MmJ3SEt3c1hYWDNxRzFxMWFWdXVhbDRjNUx6LzdCQjd1bDZZc3Yvcm1ZamJHYnFXNHVJUXB0OXpBNElIOUxWK3pIYnZpZVBxRkJRRDBpdTVXbzhjcGFrZDV1S3RXcTFtN2RtMnRuWGZHakJrTUhEZ1FmMzkvaGc4ZmpydTdPNDg4OGdnQkFRRzgrT0tMbHAyUmh3NGRTdGV1WFVsUFQyZkpraVZzMnJTSnRtM2I4cC8vL01jcWhBTXEzTTdKeVdIcjFxMDgvZlRUZlBmZGQ2U2xwV0UwR3EyV0xzbk56Y1ZzTm5QKy9IbCsvZlZYcGsyYlZxSFdaczJhTVhIaVJLQXM4SFIxZGFWWHIxNEFWbXNWRmhRVXNIbnpab0tEZ3l2ZGtWa0lVVWJDUVNHYU5na0loUkFWN055NTArNmFRckk1aVdpSXpHWXorZm41cEtXbGNlN2NPYzZkTzBkYVdocnA2ZWxrWldWVk9VMnVxUnM4YWpUZi9MU0txU01IVjZ2LzE1dTJNWGo4elpiYlgzMzJCbUh0dTlKLzBPZ2FYVGU2V3hSdnZQd2YzRnhkS1Nnc3BIdlhMamI3bHBhV2tweHlsdkQyWlNIRGxMdG1XdTFpUEgzYUZIYkg3V1B6bG0yMGJ4Zkc1SW5WbTJyc0tPVS9nOTdlWGxhakhJOGtITU5nTU9MdDdZbVB0emZOQXdOSXY1REI4Uk9uQU5nVkYyOTVuRDI3ZDYxMk9BallEWHlMaTRzQk9KNTBrcTNiZHpKb1FMODZHV0hsNGVGQlFVRkIxUjFyd2VVakZaMXFjWWZxYTBHbjB3SDIxNnk4R21xMXV0SlJpUmtaR2Z6MDAwK01HREVDbzlISXhvMGJLL1E1Y09BQWh3NGRvbDgvKzhzSytQcjZzblRwVWxRcUZVT0dET0hiYjcvbHE2KytZc0dDQlpiZ2M4bVNKU1FuSnpOaHdvUkt3MEVoaEJCQzFDNEpDSVVRRmRpYlhxelZhdW5kdTdjRHF4R2lab3hHSStucDZWWWhZUG5uVFhrVTROL1ZybjBITnFpY1Njdklva1ZBTS80OGVKUmpaMUt0K25SczA0citVWjFJeThnaVQzR2lYZnNPQUh6OXhac29GMVp3R3FYR0FTR1VUWEUxbTgyTW1qQ1ppVGVNNDdaSk4xczJFTG5jNGlXZnNPL2dZVDVhL0FZK1B0NFYydFZxTmZmZmV4ZHo1ei9QMHVVckdEb294dTVtSlk0T3cvVDZzamRtK3ZmcHhXUC9mc0J5LzRSYjc4UmdLR2JLTFRmUnVsVUxJaVBDU2IrUXdhR2pDWmpOWm43NmRiMmw3NjAzVDZqWlJlMDh4cHpjc2pYNGZIeThlV3J1dngwK29yTGMrKysvNzdCcnpadzUwN0pFZ0s5di9kNTRwWHlEaml0SDUvMWRUazVPS0lyQ3I3Lythcmx2NU1pUitQajRNSFhxVk10NmtHM2J0dVhERHo4RTRPTEZpMHllUEptUWtKQXF3OEZ5NVQ5UEJRVUY5TzNibHc4Ly9KQ05HemN5WnN3WWlvdUwyYkJoQTRxaU1INzgrS3Q2SEFhRG9kYkRVeUdFRUtJeGs3K2FRZ2dyRnk1Y0lERXgwV1o3ejU0OWNYTnpjMkJGUXRpbTArbElTVW5oOU9uVEpDY25jL3IwYVZKU1VxcmNWVk5jbmZ0bVBjVGlOMTVqV01jUStrZDFvbjlVcHdwOTRoTlBzdkhvU1dZL1hyYnJhVnJhV1E3R3JhTlR0NGtNSFRuNXFxK3RLQXBhclladnYvK1piNy8vMlc3ZlZ4Y3U1clVYbjZtMExicGJGMW9HQjNIMjNIbCtXck9lKys2YWV0VTExYWFpb21MTWY2MUI2T1ZsSGZnVS94VUV1YnVYL2U3dDB5dWF6VnUya1p1Ynh5OXJmMlBuN3IwQWhIZG9SOC9vcmpXNzhGL1hyTXpaYytjQjZOQXVyTTdDUVdGYitSc2VnWUdCdFhwZVc4RjQrZjIxK2JQdzAwOC9zWFRwVXI3ODhrc2lJeU5adG13Wnc0WU5ZOFdLRlJRVUZCQVRFME5JU0VpTnp4c1hGOGZpeFl2NTVKTlByTmJaRkVJSUlZUnRFaEFLSWF6STVpU2l2aW9xS3JJRWdlVmhZRnBhbWlWVUVkZWVScVBoMy9PZVlNWHlMOW05WmpPRE8zY2dwSG5aQ0x6azlBeTJIRDZPUjJBd2p6enhsR1Z0dXhZdFdqSmp6c2VzLzJrWkt6NzRKemZlL1JadDIxY01GcXZEU2V1RVRxY25xSGtBZ1FIV0kvOUtTM1VjTzM0Q2dKaSs5a2M1ZDQ2TTRPeTU4Mno5WTRmZGdOQ1I0d2N2WnVkWVBnOXVmbWx6a2VLU0VzdlBlUG1PeFgxNlJxTldxekVhamJ5ejVHTkwrejEzM2xiajZ4b3FXZHNSNE9MRmJITC9Ha0hZb1YzYlN2dVVNNWtkdjRHSWdIUG56Z0ZjVllCbVQxVUJZRzBGaEY5KytTVkxseTdsOGNjZng4WEZoYWxUcHpKLy9ueWVmdnBwRGgwNmhGcXQ1dDU3NzYzeGVkZXVYY3ZiYjcvTmxDbFRKQndVUWdnaGFrQUNRaUdFaGRsc3Roc1Flbmw1RVJVVjVjQ0tSRk5sTnB0SlQwL24yTEZqSEQ5K25NVEVSTXVMNGNaQ285SGc0dUtDczdNekxpNHVsZzhuSnlmVWFqVXFsUXFOUm9OS3BiTGNWcXZWbG8veTJ6Lzg4SU5ENjFhcjFkeHkyMVRlZXVzdDNsejVLME03dHdjZzl2QUp3anQxWXZydDB5cnNZaG9TRXNvdFV4L2tpOFVIV0xQOFVmNXgxM3VFaExhcitiVTFaZWNkTy9JNnBrNlphTldXa25xVzZmZlBCdUM2WVlQc25zZmJ5eE9BYytrWE1CcU5GZW90NThqbytXSjJ0dVh6TnEwdnJTRllVSEJwV3J5M3Q1ZmwzMEV4ZlluZHV0MFNEdmJwRlcyMVdjaW0yRC80YzljZW5wanpMNXVQRDZoMDh4ZUFYWHYzV1Q3dkZ0WFpidTA2bmF6ZldSZU9IQ25iWmJwYnQ5cmRKTWJXbXk3bDZ6UGFlMU9tdW0vWVpHZG5zM1RwVWlaUG5zeUlFU01BNk5PbkQ3MTY5Ykpza2padDJqU3JqVWFxVTNOcWFpb0xGeTZrZS9mdTNIWFhYZFU2VmdoUmM1bUZabnhjRlRReXVGeUlSa1VDUWlHRVJXSmlJaGtaR1RiYlkySmk3TDdRRk9KcUdRd0dUcDgrVFdKaW9pVVV6TS9Qcit1eXFxUW9DaDRlSG5oNmV1TGw1WVdYbDFlRnp6MDhQS3dDd1BKQXNMYld4bkprUUppVGs4T1BQLzZJWHEvSHg4ZUg1MTU4a2YzcmZ3TGcyUmRlWU0yYU5Yenh4UmRvdFZwdXVPRUdmSHg4TUJnTUZCWVdvbEtwdWVudTExbng1U0thK1YvZGxNanEvdjY1TXFNNGVQZ29xV2ZQNGQvTUQ1UEp4Tjc5QndIUS9oWEEyajZQNHlMQzR5ZE9BbVdQc1dPSDlwYjdzeTVlQ2c2YlhiWW0zb2hoZzRuZHV0MXllOG90TjFxZGI4djJIY1R2UDFqbDE4elc1anpmLzdRR0FDOVBUNDRlUzhUVjFZV09IZHBWZXI2aW9tSzcxeEMxejJ3MjgvdnZ2K1BqNDhPZ1FmWUQ4Wm95bVV3WURBWm16cHhwZFg5NW1Gd2VGS2FtcGxyNmxOOTMrU1l2bFRsejVvemw4NmlvS082NTV4N0w3UzFidG5EdzRFSEw3ZDkrKzQyd3NEQUdEQmhRNWMveDZkT25nYksvSmQ3ZTNqejU1Sk5XVTZYTC95OVhWWjhRb21wcGVXYmUzS0tqUXpNVk0vcHFxV1JKWUNGRUF5VUJvUkRDUXFZWEMwY3hHQXdrSmlaeStQQmhqaDA3UmxKU1VyMWJOOURGeFlWbXpacFYrUER6ODhQYjI5c1MvaldWdGRtMmJkdEdZbUlpa3laTnd0M2RuUysvL0pKV3JWcXhPcXRzR3VxNDFxMXhkWFhsamp2dW9MQ3drQlVyVmhBZUhvNlRWbUhkMTNNSjlGRTRjYUVacjc5MzlZRm1kYWY4bXErWThyb25majkzejN5NFFyL09rUkgyTnlKeFlFQjRKS0ZzN2RmT25UcHk5OHlIQ2ZCdlJwdldMVWs3bHc2VXJUL282Vm0yTm1HcFRzY1h5MWRZSGYvT2tvOVorTXB6K1BoNFl6UWFpZDkva01BQS95cXZxOVBwY1haMlp0aWdHRnljblFINGM5Y2VUaVNWN1pEY0piSWpYeXhmd2VmTHZzSE56WlhvcmxIMDc5c1R0VnBOMzE0OStNZjFJK25WbzNaSHNJbXFiZHEwaWZUMGRPYk9uWXZ6WDkrMzJsSWVvbDI1K1VsNVFGaityMHFsc3ZRcC8vMXRhMFJxT2IxZWo3ZTNOeVVsSmN5ZE94ZVZTa1ZLU2dxZmZmWVpXN2R1eGQzZG5WbXpackZyMXk3KytPTVBYbnp4UmJ5OXZZbU9qcVo5Ky9aMDZ0U0pybDBycnJQcDV1YUduNThmRnk5ZVpQYnMyZmo1K1ZtMWw5ZFgzLzdPQ05IUTVKYVllZU4zSGZtbFp1TE9Hdm52SHJpdnQ5YmVmbGRDaUFaRUFrSWhCRkMyMmNQT25UdHR0cmRzMmJMVzF6a1NUWWZaYkNZMU5aVkRodzV4Nk5BaEVoSVMwT2wwZFZxVFJxT2hlZlBtQkFjSDA3eDVjL3o5L1duV3JKbmxYMWRYVjRmdllsdGZiZHk0RVlEcDA2ZGIzVzgwR3RtZGZCNnRWbXNWRExpN3V6TjkrblRXckZsRFdsb2FMVHZkZ3FJbzlBNzNKajQrSGw5ZlgwSkRRMnRjUjNsdzhjTXZhOW15YllkVm0rNnlrWEFtbzNWQU9HUlFEQjd1YnZ5NmJxTmxKSkdUazVaL1RyZS9RWW5KUVFHaHdXQmszOEhEQUF3YlBJRGtNeW44dlBZM2poNDdidWtUM3I1c0hVQ2RUcyt6TDc3TzhhU1RLSXBDODBCL3pxZG5rSHdtbFgvUGZacG41ejlHVVZFeGhZVkYrRWY0VlhxOXl3MGJQSURKRTIrd2JJQ1NrbnFXQlF2ZkJjRFAxNGNuNWp4TWRtNHVYNjljemZxTnY3TnR4eTYyN2RpRldxMm1WM1EzTkdxTi9EOXhzTHk4UEQ3NjZDT0dEeC9PcUZHamF2MzhPcDBPalViRHdvVUxMZmVOSERrU2IyOXZTenRBaXhZdExIM0tkekd1YW9SZXUzYnRlT3V0dDlpL2Z6K25UcDFpeVpJbDdOeTVFNDFHdzdoeDQ1ZzJiUnIrL3Y2TUdUT0d0V3ZYOHVtbm41S2JtMHRzYkN4YnRtemgxbHR2clRRZ2JONjhPUysrK0NLclZxMWk0TUNCRmRyTFI4cEtRQ2pFMytQbG90QzNqWXJmanBmOXpkOTV4b2lYczhLa2JocUhydHNyaExnMkpDQVVRZ0N3ZCs5ZWlvdHRUeE1iT0hDZ3ZBZ1VOWktUazhQaHc0YzVlUEFnaHc4ZkppY25wK3FEcmdGUFQwOWF0R2hCaXhZdENBb0tva1dMRmdRSEIrUHY3eTlUNXFzaEpTV0ZyS3dzSmsyYVpIVi9mbjQrZHo3NkpIRjl5MExET3g5NWdvR2RyRGV6Q0FzTDQreStYUnhKT1llZmx6c1JJZkQ1a25kcEVSekU0eSs4VXVOYXlzT0hpOWs1VnB0NlhFbC9SUWpRTnFRTlU2ZE1wSE9uanJ6KzF2dDBhTmVXaHgrOHIrck5OMm80SGZGOCtnV09KWjZnV1RNLy9IeDlLU2k4dEg2Z1l1ZWwwNDdkY2VUbTV1SGg3czUxd3diaDV1cksyRkhYOGNSL1hpSTdKeGVOUnNQdGt5YVNYMURJODYrOHliNERaUnM0UERIblgwUjM3Y0svNXozRDJiUnpuRDEzbmdkblAwNnJsbVZyR1ByOHRXYWhQV0dobDlaNDI3TjNIMis4dllUQ3dpSzBXaTNQUFBFb2JtNnV1TG01TXVmaEI3anQxcHY1K1BObGJOMjJBNlBSeU00OWU5bTVaeStEQnZUajJTZm4xT2hySmE1ZVdsb2E3ZHUzWjg2Y2EvTTE5L0h4NGZycnI3ZTZiKzdjdVF3ZlBod29lOE5uNU1pUlRKZ3d3ZEx1N096TVF3ODlaRmxQMEo2VEowL3l5U2Vmb05QcGlJeU01SUVISG1ESWtDRldvLzRVUldIczJMRU1HemFNTld2VzhPdXZ2L0xQZi82VFBuMzYyRHh2ZUhnNGp6LytlS1Z0S3BXS3UrNjZpL0hqeDFkWm54RENOZ1dZM0UxTGlSNytPRjBXRW00NGJzRExCY1oybEdoQmlJWk8vaGNMSVFEWXVuV3J6VFpGVVlpSmlYRmdOYUloTXB2Tm5ENTltcmk0T1BidTNVdEtTb3BEcjYvVmFtbmR1alVoSVNHRWhvYlN1blZyZ29PREsweVRFeld6YnQyNkNpTUhBU1pObWtUZzduM3NPVksycHRoTlkwY3p0SGQzcXo0bWs0bHU3Y000bjNtUmpxMWIwYXRqT3c2ZVNLWmw4NEFLNTZzT3ZiNHMrSnMrYllyZFRVcHNqVTRkZGQxUTJyY0xvMjFvOVVaRGw0OUVOQnJzVDVzc2wzamlKQysrOWxhbGJWNWV0bjhPZjE2ekFZREp0OXlBbTZzckFPM2FodkxRL2ZleS9PdnZtUDNRRE56ZDNIam8wU2M1bTNZT1B6OWZucDQzbTY1ZElnRjQ1L1VYZWU2Vk56bDBKQUdEd2NqcDVMTHZTVjUrUVpVMW04MW1kdXlPNDl2VlA3UC9yMUdNWHA2ZVBQUEVvMFIxdHQ1dHVrVndjNTU5Y2c0N2RzWHh4dHZ2azV0WHRrN28xbTA3U0R5ZVJIaUhtbTg4STJvdUlpS0NsMTkrK1pxZC81dHZ2cWx3MytVakZWdTFhc1c4ZWZPczJ0M2QzYm5oaGh1cWRmNm9xQ2dXTFZwRW16WnRxbHlMMWNYRmhadHV1b21iYnJxcFd1ZTI5VWFtdjc4LzA2Wk5xOVk1aEJEMktjQ2RQYlVVNnlIdWJObmZ4KzhPR3ZCeVZoZ1FLbSs4Q3RHUVNVQW9oQ0FuSjhkcVlmQXJSVVpHVmxqUFJ3Z29tMktha0pCQVhGd2NjWEZ4WEx4NDBTSFhkWGQzSnlRa3hQSVJHaHBLVUZDUWpBaXNaU2FUQ2ExV1crblgxZC9mbnhiTmZFQ1RCWmhwR2VDTHY3LzFtbmZKeWNrME01dDRldm9VeTMzL21UNkpkMWIrZEZYMWxKWUhmM1pHTTBlRXQ4ZkQzZDFtZTNYRFFRRERYOU9taTB0S3F0VS9wbTl2WG52eEdYNVp1NkhDRk9pK3ZYdFdla3o4L29QczJidVB0cUVoM0hyVEJLdTJ3UVA2TVhoQVAzNWV1NEVQUHY2Q1VwMk9vWU5pZUdqbVBmajRlRnY2K2ZoNHMvRFY1MWk1K2llKy9OKzNsSmFXQW5EdzBGR0tpb3B4YzNPdGNOM0VFeWVKM2JxTlRiRi9rSmxWOXY5V3E5VXlac1F3N3B3NkNkL0x6bitsZm4xNjh1RzdiL0w4SzI5YXBrR25uajBuQWFHb0ZqOC9QM2xPSVVRRHAxTGd2ajVhQ3Y0d2N5eWo3TTIwTCtMMGVEb3JkQTF1R21zekM5RVlTVUFvaEdENzl1MTJkK3VzYkQwZjBYU1ZscFp5NE1BQjR1TGlpSStQcDZpbzZKcGVUNjFXRXhZV1JuaDRPTzNidHljc0xJeG16WnJKbEhjSHVIanhJZ0VCdGtmNzdUbCttcUxJNjhGc1p2ZXhOZlR2VlhrSVZodE1KaE1oclZ0eDQvaXhYRGVzNHE2dHJxNnVQUFhZdnhrMlpJRFZ6NGFpS0RUenY3b3dvbnk5c3VwTTFRWFFhTlQwak81S3oraXVyUDd4Vjk3LzZETlVLaFV6NzdtRHlJandTby81NzlMLzRlWHB5WFB6NTZMUldBZXhpcUpRV0ZqRTRpV2ZFTkd4QS9mY2NSdlIzYnBVZWg2MVdzMlVXMjVrN0tqcitPblhkYXpkc0luejZSbXMyYkNKaVRlTXMrcjc0T3pIU2Z4cjEyUTNOMWRpK3ZhaWY5L2VEQnJRMTI2NGVqbi9abjY4K2NxenZQejYyMnpmdVFmL3Evd2FDeUdFYUppMGFuZ294b25YWTB0SnlUVmpNc01ITzNUTUdleEV1MllTRWdyUkVFbEFLSVJneDQ0ZE50dWNuSnpvMWF1WEE2c1I5WkZPcDJQdjNyMzgrZWVmSER4NDBMTGcrN1hnNmVsSmh3NGRDQThQcDBPSERvU0ZoYUhWYXEvWjlZUnRKU1VseE1mSFUzalpXbnFYMjdGck55MEN5OVl1M1pWeG1KVk8xbTgwSEQxNkZISXkyWC9pRklxaW9GV3IwUmtNSER0VDgrbm5LcFdLajk1NzAyYTdmek0vaGcrMWZqT2pkOC91M1BpUHNiUnJHMXJqNndHTXVtNElONHdiYzFVajQyNzR4eGd1WkdReWR0UjF0R25kMG1hL0NlUEcwTDV0S0MyQ20xZmE3dTd1eHVJM1g2WlR4dzdWdXE2M2x5ZlRwdHpDdENtM2NEYnRISzR1TGhYNmpCMTlIV05IWFVmSDhQYTBieHQ2MVR0eE96czc4L3pUODRqZmY3RENkR1FoaEJDTm42c1daZzl5NHRYTk9qSUx6ZWlNOE00MlBVOE1kYUtGbDd5UkswUkRvNWp0RFJzU1FqUjZHUmtaUFByb296YmJCd3dZd1AzMzMrL0Fpa1I5WVRRYU9YejRNTnUzYjJmUG5qMldhWXUxTFNBZ2dDNWR1bGdDd2NEQVFCa2RXQU4zM0hHSDVmTXZ2L3l5VnM5dE1wbnNmdDlMUzBzdG80OFZSY0haMmRtcVhhL1hVMUJRZ0U2bnc5WFZGYTFXaThGZ1FLUFJ5QlJEWWRlMS9MbTJaK2JNbVpaUjBWT25UbVhNbURFT3U3WVFRalJVNlFWbUZteldrVjlhOXB6QTExWGh5V0ZPK0xuSjh6a2g2aE9saWhkWk1vSlFpQ1p1MTY1ZGR0dGxlbkhUWWphYlNVcEtZdHUyYmV6Y3VaUDgvUHhhdjRhN3V6dWRPM2VtYytmT2RPblNoY0RBd0ZxL2hxZ2RLcFVLVjllSzY5ZVZzOWRXM3U3bFZiM3B1VUlJSVlSb21KcDdLUHg3b0pZM2Z0ZFJhb0RzWWpPTHR1cDRZcGdUSGs0U0VnclJVRWhBS0VRVHQzdjNicHR0dnI2K1JFWkdPckFhVVZmT256L1AxcTFiMmI1OU81bVptYlY2Ym8xR1EzaDRPRjI2ZEtGejU4NkVobDc5bEVZaGhCQkNDRkgvaFBxcW1OWGZpWGUyNlRDYTRIeSttUTkyNkprejJBbUpDSVZvR0NRZ0ZLSUp5OHpNSkNrcHlXWjczNzU5SmNocHhBd0dBN3QzN3lZMk5wWWpSNDdVNnJsOWZYMkpqbzZtUjQ4ZWRPclVDU2NucDFvOXZ4QkNDQ0dFcUY4aW02dTR0N2VXajNicWNYZFN1S216UnNKQklSb1FDUWlGYU1MMjdObGp0NzEzNzk0T3FrUTRVbHBhR3JHeHNXemR1cFdDZ29KYU8yK3JWcTNvMmJNblBYcjBJQ3dzVE5ZUkZFSTBhTXVYTHljdUxxNnV5eEFOekxoeDQramV2WHRkbHlGRW5lblRXazJwQWRvM1V4RXNHNVVJMGFCSVFDaEVFN1p6NTA2YmJUNCtQblRvVUwxZE0wWDlwOWZyMmIxN041czNieVloSWFGV3pxa29DaDA3ZHJTRWdyS1dvQkNpc2FtdDM1ZWk2Umd3WUVCZGx5QkVuUnNVcHE3ckVvUVFWMEVDUWlHYXFJc1hMM0xpeEFtYjdiMTY5WklSWUkxQVptWW1HelpzWU11V0xiVXlXbEJSRkRwMTZrUk1UQXc5ZS9iRXc4T2pGcW9VUWdnaGhCQkNDRkdYSkNBVW9vbXFhbnB4bno1OUhGU0p1QlpPbkRqQm1qVnIyTE5uRHlhVDZXK2ZMeXdzakppWUdQcjI3WXV2cjI4dFZDaUVFUFZQWUdBZ3AwK2ZCbURxMUttRWhJVFViVUdpd1FrT0RxN3JFb1FRUW9pcklnR2hFRTJVdmVuRm5wNmVkT3pZMFlIVmlOcGdOQnJaczJjUGE5ZXV0VHM2dExxQ2dvS0lpWW1oZi8vK0JBVUYxVUtGUWdoUnY3bTR1RmcrRHdrSm9WT25UblZZalJCQ0NDR0U0MGhBS0VRVGxKMmR6ZkhqeDIyMjkrclZTM1l2YmtDS2lvcUlqWTFsL2ZyMVpHVmwvYTF6dWJ1N00yREFBQVlPSEVob2FLaE1NeGRDQ0NHRUVFS0lKa0FDUWlHYW9MaTRPTXhtczgxMjJiMjRZY2pKeVdITm1qVnMzTGlSMHRMU3YzV3VUcDA2TVhUb1VIcjM3bzFXcTYybENvVVFRZ2doaEJCQ05BUVNFQXJSQk8zYXRjdG1tN3U3TzVHUmtRNnNSdFRVeFlzWCtmbm5uOW04ZVRNR2crR3F6K1BsNWNXZ1FZTVlPblNvVENFV1FnZ2hoQkFPcFRPQ1JnVXFtYkFpUkwwZ0FhRVFUVXh1Ymk0SkNRazIyM3YwNklGYXJYWmdSYUs2TWpJeStPbW5uOWl5WlF0R28vR3F6cUVvQ2xGUlVRd2JOb3pvNkdqNVhnc2hoQkJDQ0lmTExqYnozalk5NFFFcUpuZVRXRUtJK2tEK0p3clJ4TWowNG9ibi9QbnovUGpqajJ6YnR1MnFkeVIyY1hGaHlKQWhqQm8xaXNEQXdGcXVVQWdoaEJCQ2lPcTVXR1RtbGMwNmNvck5KT2VZQ1BaU0dCd21iMW9MVWRja0lCU2lpYkUzdmRqRnhZV29xQ2dIVmlQc3VYRGhBdDk5OXgxLy92bW4zVkRYbm9DQUFFYU5Hc1hnd1lOeGMzT3I1UXFGRUVJSUlZU29HVjlYaFRCZkZmSEZaVE5pbHUzVkUraWhFQkVnbXlRS1VaY2tJQlNpQ2NuUHorZklrU00yMjN2MDZJRkdJNzhXNmxwdWJpN2ZmLzg5bXpkdnZ1cXB4QkVSRVl3ZVBab2VQWHJJanRSQ0NDR0VFS0xlVUJTNHI0K1dCYkZtVW5KTW1NeXc1RTg5ODRjNzBkeERGaVFVb3E1SUVpQkVFN0pueng2WlhseVBGUmNYczJiTkduNzk5ZGVyMnBWWXBWTFJ2MzkveG93WlEyaG9hTzBYS0lRUVFnZ2hHcVZpUFJ6TE1KRlZaRVpudUxxWkt6WFZwYmxDUmdHVUdLQklaMmJCcGxLR3RWT2pWVGVOa05EZFNTSFlTNkZkTTVWczFDTHFCUWtJaFdoQ2R1L2ViYlBOeWNtSnJsMjdPckFhVWM1Z01MQng0MForK09FSDh2UHphM3k4UnFOaDhPREJqQjgvSG45Ly8ydFFvYWpQWEZ4Y0tDa3BBYUNrcEFRWEY1YzZya2lJdjZmODV4bVFuMmNoaExqR2pDWlljOHpBejBjTkdLNXVxZXRhazYrREg0OWUzZXlaaHN6WFZlR09IbHE2QnN1c0gxRzNKQ0FVb29rb0tDamc4T0hETnR1N2QrK09rNU9UQXlzU1pyT1o3ZHUzOCsyMzM1S1ptVm5qNDdWYUxjT0dEV1BjdUhINCtmbGRnd3BGUStEcjY4dTVjK2NBU0UxTnBYMzc5blZja1JCL1QycHFxdVZ6WDEvZk9xeEVDQ0VhdDl3U000dTM2VW5PcnVOa3NJbkxMamF6ZUp1T1FXRnE3dXloUlpIUmhLS09TRUFvUkJNUkZ4ZG5kd2RjbVY3c1dFbEpTU3hkdXBTVEowL1crRmhuWjJkR2pCakIyTEZqOGZiMnZnYlZpWWFrWThlT2xvQnd5NVl0RWhDS0JtL0xsaTJXenlNaUl1cXdFaUdFYUx6TXdPZDdKQnlzVDdhZU10TEtXOFYxN1dWSFoxRTNKQ0FVb29td043MVlvOUhRdlh0M0IxYlRkT1htNXJKaXhRcXJGOERWNWVMaXd1alJveGs5ZWpTZW5wN1hvRHJSRVBYdDI1ZlkyRmdBWW1OajZkZXZINUdSa1hWYmxCQlg2Y2lSSTVhZlo0QStmZnJVWFRGQ0NOR0liVDl0NU9CNUNRZnJtKzhPNnVrYXBDSkFObXNSZFVBQ1FpR2FnS0tpSWc0ZE9tU3p2V3ZYcnJMTzB6Vm1OQnJac0dFRHExYXRvcmk0dUViSGFqUWFSb3dZd1lRSkV5UVlGQlYwN3R5WmpoMDdjdXpZTWN4bU14OTg4QUgzMzMrL2hJU2l3VGx5NUFnZmZQQ0JaVE90aUlnSU9uZnVYTWRWQ1NGRTQvVGJpYWEzMWw5RG9EUEMxdE5HYnU0aVVZMXdQUG1wRTZJSjJMOS9QMGFqN1NjQk1yMzQyanAwNkJCZmZ2a2xhV2xwTlRwT1VSUUdEaHpJelRmZkxKdVBDSnNVUmVHKysrN2oyV2VmcGFpb2lPenNiQllzV01EUW9VTVpQSGd3clZxMWtqY0FSTDFWVWxKQ2Ftb3FXN1pzSVRZMjFoSU91cnU3YysrOTk2TElRa3hDQ0ZIclNnMlFraU9qQit1ckU1bnl2UkYxUXdKQ0lacUFmZnYyMld4VHE5VkVSMGM3c0pxbUl5c3JpMlhMbHJGbno1NGFIOXVqUnc5dXZmVldXclZxZFEwcUU0MU5VRkFRano3NktJc1dMYUtvcUFpejJjem16WnZadkhselhaY21SSTI1dTd2enlDT1BFQlFVVk5lbENDRkVvNVJmYXE3ckVvUWR1Zkw5RVhWRUFrSWhHam1UeWNTQkF3ZHN0bmZ1M0JsM2QzY0hWdFQ0bVV3bWZ2dnROMWF1WEVsSlNVbU5qZzBQRDJmeTVNbUVoNGRmbytwRVk5V3hZMGVlZi81NVB2bmtFNDRkTzFiWDVRaHhWVHAyN01oOTk5MG40YUFRUWx4REpzbWY2alg1L29pNklnR2hFSTNjaVJNbktDZ29zTmt1MDR0clYwcEtDcDkrZkpHYTFBQUFJQUJKUkVGVStpbEpTVWsxT2k0Z0lJRGJiNytkbmoxN3lwUTZjZFdDZ29LWVAzOCtodzhmWnRldVhTUWtKSkNkblYzam9Gb0lSM0Z4Y2NIWDE1ZUlpQWo2OU9sRDU4NmQ1WGVnRUVJSUlVUWRrSUJRaUViTzN2UmlRSFl2cmlWNnZaN3Z2LytlWDM3NXhlNTZqMWR5Y25KaXdvUUpYSC85OVdpMTJtdFlvV2dxRkVXaFM1Y3VkT25TcGE1TEVVSUlJWVFRUWpRUUVoQUswY2paQ3doRFEwUHg4ZkZ4WURXTjA1RWpSL2pzczg4NGYvNThqWTZMaVlsaDh1VEorUG41WGFQS2hCQkNDQ0dFRUVLSXFrbEFLRVFqbHBXVlJVcEtpczEyR1QzNDl4UVhGL1BWVjE4Ukd4dGJvK05DUTBPNTQ0NDdaSjFCSVlRUVFnalJvSG03S09TVzFQNmllYTVhbU5SVnk5cEVBK241OVc5UlBwVlM5bUV3Vlg1YmlJWklWZGNGQ0NHdW5mMzc5OXR0bDREdzZpVWtKUERVVTAvVktCeDBkM2Zubm52dTRmbm5uNWR3VUFnaGhCQkNOR2orN2dxdmpIR21jL1BhanhVTUpoZ1VwaWJ2aXZBeDBFT2hYYlBLcnhmZ1VYRU4yNGdBRlFyZ3BDNnJ0eklSQVpXZnowbU56Y2ZtcGxWNGVZd3pFWUVxeSszWHJuZW1hN0JFTEtMaGtoR0VRalJpOGZIeE50czhQVDBKQ3d0ellEV05nMTZ2NTl0dnYyWE5taldZemRWL043Ti8vLzVNbXpZTkx5K3ZhMWlkRUVJSUlZUVFqakV4U3NQaGRDT0gweThObTFPQW03dG8rUEdvQVgwMWx1VWVFS29tSmtSZDRmN3kvYW9laW5HeXVyK0ZsOExGSWpNdmJkUng1VFB4NTBZNGN5YkhaTFVMY0hpQWl1WHhlbmFsbUhoaGxET25MbG9QOFZNVUNQZFhzWFN2bmkwbnJRdldHU0hNVDhXQVVEWC8zYTIzR2gyb041bHA1cVpZenFjM21mRjJVVWk0SUVNSVJjTWxBYUVRalpST3ArUElrU00yMjd0MjdZcEtKZTl3MVVSeWNqSWZmUEFCcWFtcDFUN0czOStmdSsrK20yN2R1bDNEeW9RUVFnZ2hoSENjcUNBVnZWdXBPWkZsWXU2UVN5R2Vzd1pDZlZXVUdPR1hvNFlxejdNbjFjaXhEQk1YaTh4V3daNUtnWThtdXZERzd6cXIvZ3BVQ0FiTG1jend3UTY5MVpUbjkyOTBZZnZwc3VEUFNVMkY4NVZmWjA5SzVXbm0ra1FEYjR4elprUUhEV3VQWFhvODViV1dHcXh2NjZxL1Y2RVE5WTRFaEVJMFVrZVBIa1duMDlsc2wrbkYxV2MwR3ZubGwxOVl0V3BWdFhjb1ZoU0ZNV1BHTUhIaVJKeWRuYTl4aFVJSUlZUVFRamlHaDdQQ0hUMjBMTnVySi9heVVYY3FCZTd2cDJYYmFUMmJrNnIzbkxuVUFLV0c2czNLR1IydXdWa0RQeDZwUEhpc2JIYVB5VndXMm1tcUdCZFJwSy84ZnAwUllwT01uTDVpNUtIcGlrdGRmcnRMa0lxMmZpcWJkUXBSWDBsQUtFUWpaVzk2c2FJb1JFVkZPYkNhaGlzek01TWxTNVp3L1BqeGFoOFRFaExDdmZmZUsxTzRoUkJDQ0NGRW82SlNZSG92TGQ4ZE1yRHpqSFVJZUhNWERiK2Z2RFRsT01CZElhT3c2dkRQVlF0ekJqdGhNbU9abGx3K3hmankwWWxRMXU2cWhlSktBcjNLcmxSK25pc0R2WnBZZmJnczZHdnRvMkwyUUMzWnhXYkxTTUh5K3E2czEwelpkT2kwdlBxM3dZb1F0a2hBS0VRalpEYWIyYmR2bjgzMkRoMDY0Tzd1N3NDS0dxWTllL2J3OGNjZlUxUlVWSzMrYXJXYWlSTW5jdjMxMTZOV1YxeExSUWdoaEdnS01qSXl5TW5Kb1gzNzlpaEs1WnNDTkZSbnpwd2hNREFRRnhjWHEvdE5KaE1uVDU2a2ZmdjJkVlNaRU5lZW9zQnQzYlhFSmhtNHA3ZVd3V0dYbnU4NnFjdDJOQTd6VTNGOVJObDk3WnFwK09tSWdWOFM3SStrSzliRFN4c3JuL3A3NVpUZ2NxRytLazVubTY0NHB1THZHOVVWZDEwWk9KWWZZbS9xY3JtVUhCTnpmaTZ0dEw2cTZoV2lJWkNBVUloR0tEVTFsYXlzTEp2dE1yM1lQb1BCd1AvKzl6L1dyMTlmN1dOYXQyN04vZmZmVDVzMmJhNWhaVUlJSVlSdG16ZHZ4c3ZMaXg0OWVsUVp6SlgzN2RtejUxVmRxN0N3a0pVclY5SzdkMjhpSXlPdHJwZVRrOE9ERHo2SXI2OHZ2WHYzWnRDZ1FmVHIxdytBRXlkTzhPbW5uekpyMWl4YXRXcFZyV3VWbHBZU0h4OVA5KzdkS3dSempyWjI3VnArL1BGSGV2WHF4ZURCZ3hrNmRDZ3FsUXFWU3NXLy92VXZXclpzeVhYWFhjZjExMStQdDdkM25kWXFSRzNTcUdCY2hJWXRKdzJrNUpweFVpdDh1VmZIK1h6YnNkb250N2dRZDdieXFjWnVUZ296K21qUjJuaFAzZFlJUWlnTEk4UDhWQ3lMMXhONzJWUm10UW9lN0svRllJSU8vaXFPWjVyUVhqRzEyTllhaElvQ2xlMC9xRlhENUs1YWZqaGlJTDlVUmdPS3hrMENRaUVhSVh1akIwRUNRbnZTMDlONTc3MzNPSDM2ZExYNks0ckN1SEhqbURoeElocU4vRW9WUWdoUmQwNmNPTUdLRlNzSURBekV3OFBEYnQ5VHAwNEJNSDc4ZUdiTW1GSGo5WEx6OHZMWXVYTW55NWN2SnpnNG1CdHV1SUVKRXlhZzFXcng5UFFFSURzN0c1VktSWGg0T0ZBV0tyNzQ0b3VrcGFVeFk4WU1wazZkeXVUSms2djgrM25tekJsZWUrMDFUQ1lUNDhlUFo4cVVLVlUrdmlzbEpDVHczLy8rbDMvLys5KzBiTm15UnNkZXpzUER3eEpZamgwNzFtckROM2QzZDVLVGt6bDU4cVRWVEkzZmYvK2QxYXRYTTMvK2ZBSUNBcTc2MmtMVXBZaEFGV3NURFJVMjVTZzNLRXpONGZTeXpVWXVWOWxVWUlBaW5ablA5dWdwMUpreG1DREVSMFZ5VHRVN0FJZjdxMGpNckx6ZnlnTjZ0cDR5WWpEQnV6ZVVqZVpyNDFPOVRSblZLakQ5bFRXV1QzbUdzalVJdy8xVm5DOHc4ZHR4MllGRU5HN3lhbGFJUnNoZVFPam41MWZ0ZCt5Ym1wMDdkL0xKSjU5UVVsSlNyZjZCZ1lITW5EblQ4c0pIQ0NHRXFFdmxJVjllWGg1QlFVRTIrK2wwT3N0aS9zN096bGUxTEVad2NERHZ2UE1PYjd6eEJyR3hzWHp3d1FmRXhjWHh5aXV2V0kwbW5EUnBFbjUrZmhnTUJrczQ2T3JxeW9RSkV3Z05EYVdrcEtUS3NLOURodzY4OE1JTHpKczNqMisrK1laTm16YngzbnZ2NGVmbng3Smx5OWk2ZFd1VjlaNCtmUnFUeWNUczJiTjU3YlhYYU51MnJjMSs3N3p6RGdaRDVWTWlMMTY4Q0pSdFlMWnMyVEtXTFZ0bWFTc3NMQVRnMkxGalBQTElJd0RvOVhxU2twSUFMTmVXNTJHaUlUcDAzanFVdTNKRGtDRnQxZHdTcGVIcGRicHFqN1M3ZkxmaEo0YzdrWnh0d21BbkkxUXBaU01ERjJ6V2NTS3JZc2ZrYkhPRjQ4OWNFVHJPSGVLRW0vYlNwaVRsdjY0MHFrdnJIMTQrNWJsOGhHRk53a0dWQXFNN2F0aDZ5a2lCakRvVURZZ0VoRUkwTWdVRkJYWTMxT2pldlh1ald3L283OUxyOVN4YnRveE5telpWKzVqaHc0ZHoyMjIzMWZsVUp5R0VFS0pjZWREWG9rVUxGaTVjYUxOZmVubzYwNlpOQTJEczJMRlhQUUxleWNtSnA1NTZpcEtTRW5iczJJRk9WL25hVzJhem1RVUxGaEFYRjBldlhyMTQ5TkZIQ1FnSXdHdzJzM0xsU29LRGd4azBhSkRkYTBWRlJYSHJyYmZ5di8vOWo0eU1ERTZlUEltZm54OVRwa3poNk5Ham5EeDVrc0RBUUp1UHBVdVhMcGJQbHk1ZHl1elpzL0h4OGFuUUx6UTBsQnR2dkpFMzMzd1RQejgvM04zZC85YTZ3bHF0bG9pSUNNdnREei84a01jZWUweW1INHNHNzhwNHpsV2pjRHJiWENFY3JPN0xEcjBSbHZ5cHR3b050ZXBMb1IxY0N1c3FDd2VoTFB4N2M0dU9wTXZhKzdWUmN6elRSSFp4MlhuZitGM0hwSzRhVmg0MFlEYVhyVDBZSHFBaXpGZkZrUXYyUnpCTzc2V2xYVE9WNVRHYXNiMUpDWUM3RnI0OUtEc1ppNFpEQWtJaEdwa0RCdzVVZUVmdmN0MjZkWE5nTmZWZmRuWTI3N3p6anVYZC9hcDRlSGd3WThZTW9xT2pyM0ZsUWdnaFJNMWNQdDIxdWt5bXFxZjBBZno1NTU5czJMQ2gwcmJ5a2ZmWjJkbTg4TUlMbEphV1d0cmVmLzk5U2twS09IejRNSzZ1cnJpNnV2Si8vL2QvQUp3L2Y1N2p4NCtqVXFtWVBYczJZOGVPdFZ2RHpUZmZ6S3BWcStqVnF4YzlldlFBUUtQUjhQTExMMWZyTVZUWGtDRkRHREprQ01lT0hjUFQwNU1XTFZwWTJqNy8vSE9XTDE5T3k1WXRlZmZkZDYyT3UrMjIyOGpNek9UV1cyOWwvUGp4Vm0wblRwd2dORFJVbGlNUmpjYVZtMzk0T0VQU3hZcXZRYTdzWjB0bHIxK2VIZUhNa2o5MTFkNEoyR1NHVXhmTGZxYzVheTZGZFczOVZIeHo0TkpjNSt4aWFOK3NiSTFDTTlDcmxacitJV3FlV1ZkcUNSSXI4OW1lUytkbzVxYncrRkFueTVxR2FoVjhlTE5zVWlJYU52a0xKVVFqWTI5NnNVYWpvWFBuemc2c3BuNUxURXhrOGVMRjVPYm1WcXQvZUhnNHMyYk53cy9QN3hwWEpvUVFRamlHMFZpOWFYUDkrdlhqOTk5L1orUEdqYmk0dU9EbTVtWVZTUHI3KzVPVmxjV1pNMmVzam91TGk3TzBBeHc5ZXRTcXZmeitMNy84RW1kblo0WVBIMjZ6Qmg4Zkh6Nzc3TE8vdFk1ZlFrSUM3Ny8vUGpObXpDQXFLc3B1MytlZWV3NC9QeityNTA2clY2OEd3TVhGaFNWTGxsajF6OHpNeE5QVGs0U0VCRkpTVWl6MzUrZm5zM0hqUnJwMDZjS3p6ejRyb3dkRm82QndLZmx6YzFKd2QxSkl6YTBZcnFtckd4QmVjVnVsZ041b3JqUWNWQ2tWMTBBRTYvdEtEZFlia2x3ZVZCNDRiK1RHemhwT1pKbTR2YnNXZjNlRlZ6YlpEd2V2RkJXc1lsL2FwVGRZWkg2V2FBd2tJQlNpRVRFYWpSdzRjTUJtZTZkT25XcThDSGxqdFduVEpwWXVYVnJ0RjBiang0OW40c1NKZjJ1YWtSQkNDSEV0bGErYmQvNzhlWjU4OGttYi9TNGY0V2RycmIwcktZckN2SG56ZU9DQkJ5b051T0xpNG5qOTlkY3BMQ3lrZGV2V2xvRE0zZDJkd3NKQzlIbzluVHAxSWpJeWtxaW9LQ0lpSXFvY1RiZDY5V3JPblR0bnVhM1g2OW13WVFOUlVWRk1uRGlSMHRKU3pwMDdoMDZucS9aSFVsSVNKcE9KSjU1NGdxZWVlb29CQXdaVWV1MERCdzZRbVpsSlptWW1pWW1KRmRxUEhEbkNrU05IS3R5Zm41L1ArdlhyS3ozbndZTUhtVFZyRmkrODhJTE5OUkNGYUNndTMzMjRTL095Tnd1T3BGcy9yMDdPTmxGU3pSbTJxaXZtSWdkNUtxUVhWQjdZWGI2aHlPWE1GV0xHeXFYbm0vRndVcmlycDVhNFZDTUh6MWR2SkhVNVZ5ME1EbFB6emg4VmQyQ3h0UnV5RUEyQkJJUkNOQ0pKU1VtV0JiSXJJN3NYbDcwUVdycDBLWnMzYjY1V2YwOVBUeDU0NElFcVJ4a0lJWVFRZFUydjExditUVTlQdDludjhsRHc4ckN3S2lxVnFrSTRtSjZlenFlZmZzcm16WnRScTlYY2R0dHREQjgrbkgvKzg1OEFMRnEwaVB6OGZHSmpZOW04ZVRNN2R1d0F3TlhWbFQ1OStqQmx5aFRhdDI5ZjZmV2lvNlA1L1BQUEtTb3FzcnAvejU0OVJFWkdNbVRJRVBidTNjdjU4K2V0TmhnN2V2UW9iZHUyWmVUSWtSaU5Sa3BMU3lrcEthRzB0SlNPSFR0U1dscEthV2twNjlhdEl6ZzR1RUpZVjFKU3dxSkZpd0RvMDZjUEw3MzBFdVBIanljNk9wcmc0T0FxdjA2N2R1MUNyOWN6ZGVwVXRGb3RyNy8rT2o0K1B0eDQ0NDMwNzk5Zk5pa1JqY0l2Q1FheWlzeW9GQmdib2VGWWhvblVYRFA5UTlSa0ZKZzVsVzNpeFkzVm4yNnJ2bUtGaEc3QlpXc0hWc1pKcmFBM1ZwTEMyUWptL04yVkNyc3JyejVrNE02ZVdyN1piMk9iNWI5Y09VVmFvNExidTJ0WnR0ZGd0VjVpZVQrMUFnWUpDRVVESlFHaEVJMUlmSHk4M2ZhbXZ2NWdUazRPaXhjdnRydUp5K1U2ZGVyRUF3ODhnSyt2N3pXdVRBZ2hoS2k1dExRMHE0MDVTa3RMOGZiMlp0Q2dRZHg3NzcwWWpVWkxvR2MybXpsNjlDaVJrWkZjdUhDQjU1NTdqbTdkdWxrQ3I5emNYRlFxRlo2ZW50VzZkbEpTRXQ5Ly96Mi8vZlliQm9PQjNyMTdNMlBHREVKRFF6bDU4cVNsWDNGeE1kMjZkYU5idDI3Y2YvLzliTnEwaVcrKytZYXpaOC95KysrLzg4Y2ZmL0RXVzIvUnFWT25DdGNJRFEzbHRkZGV3MmcwRWhJU3dvNGRPM2p0dGRjSUN3dmpqanZ1QU9CZi8vcVgxVEc3ZHUxaS92ejVIRHQyaklpSUNCNTY2S0VhZjExWHIxN04yYk5uVWF2VkRCNDhHRVZSMEdnMGxuQ3p1ZzRlUEVoU1VoS2pSNC9td1FjZnhNM05yY2ExQ0ZGZi9YU2s3STJHcWRGYS9GemhneDFsUWR1dUZDTzlXcW1aR09WRVRvbVpuV2VNN0Q5bnFuSlVYV3F1aVpLL2tqVXZGNFVoYmRVc2lOVXhvb09hWWowa1hEQnhzZGpNc3IxNml2V1ZuK3p5ZTFVS2pPeWdRYXVHcEN5VFZVRG9yQ2tMSlBlbEdaazN4SW4zLzlTVFdWanhuUDd1Q21NNmFsaTBWY2VFU0EzeFo0MUVCS3I1N3BDQm5DdW1JNWNIbkJvVmRuZGlGcUkrazRCUWlFYkUzdnFEUVVGQk5HL2UzSUhWMUMvSnlja3NYTGlRN096c2F2V2ZNR0VDRXlkT3ZLb0YzNFVRUWdoSCtQNzc3OW0wYVJNeE1URzR1TGhRVWxKaVdjTnYxcXhaRkJZV01udjJiQVlPSElpaUtNeWVQWnNPSFRyUXVYTm51blRwZ3RGb1pNV0tGUUJzMzc2ZGtwSVNaczZjeWNpUkl5dTlYa1pHQmx1M2JtWERoZzJjT0hFQ056YzNoZzhmemcwMzNFQjRlRGdBQlFVRnpKdzVFNENZbUJpcmRYdWRuWjBaTzNZc28wZVBadFdxVlh6KytlZVVscFp5NnRTcFNnTkN3R29IWU9XdktZaUtqVzFSejU4L3oydXZ2UWJBOWRkZno2eFpzOURwZEp3NmRZcU9IVHRXKyt0NjIyMjNNVzdjT0RRYWpTWFVjM0p5b3JDd2tGZGVlWVhldlh2YlBEWWpJNFBiYjc4ZGdBY2ZmQkJYVjFmWm1FUTBTdjd1Q3JkMzErS3NnWmMzNmJqdzEzUmdvd2wybmpHeTY0eVJnV0ZxN3UzdFJIcUJpYmUyNmluVTJVNEpYOW1rczV6My9uNWF2ajFZRnNMOWR0eElaS0NLR1gyMXVHb1ZkcVVZY1ZKak5YVlpVYUNWdHdxMXF1eFlmM2VGRGNjTnhKMDFXb0pCelY5UDZVZDBVQlBxcTJKNXZKNFRtU1k4bmJXOE1NcVozNDRiK09PMDBmSTRlcmRTYzFNWERXLzhyaU83MkV4U2xvazdlbWpSR1NEVVYrR3NHdkpLek9pTVpWT0tqU1pZc0ZtSHpsaTJKcU9iRnJ5Y0ZTNFdteXVFaVVMVVYvTFhTb2hHSWljbmg5VFVWSnZ0VFhsNmNYeDhQTysvLzM2MXBsRTVPenR6Ly8zMzA2dFhMd2RVSm9RUVFsdzlGeGNYY25OeldiTm1qYzArYjcvOU5xMWF0U0kwTkJRbkp5Y1NFeE1yWFZPdjNIZmZmVWQwZExSbDg1Qnk2OWV2WitIQ2hZU0VoTkN0V3pmdXZ2dHVvcU9qY1hKeXN1cDM0Y0lGeStjN2R1eWdlL2Z1M0hUVFRWWjlWQ29WdDl4eUN6RXhNY3lkTzVlY25KeWFQT3hLNWVmbk0zLytmUEx5OHBnd1lRSVBQZlFRaXFLd2E5Y3VYbjc1WlRwMDZNRDA2ZE9Kam82dTF2bTh2THlzYnBlSGtyLzg4Z3U3ZCsrMmVkemxVNTMxZW4yMVIyUUswVkNFK2FrWUZLckdWUXZyanh0SXVGRDVjRGt6c1BXVWthUXNFdzhQY0tKZkd4VWJUOWhlKzl2WFZXRndtSm9XWGdxZjc5RmJiWGh5NUlLSm94ZDBER21yWmxJM0xSMzhWYnkxOWRMMDVVNkJLaDRkNU1TSkxCTTd6cGpZbDJhc3NJbUpsNHVDR1FqM1YvSFJUcjFsbE4rWGUvV2s1cHE0SVZLRHpnanJFZzNvamRBeFFNWFgrL1dXalV0S0RmREpMajNkVzZnWTBsWkR1MllLYnRxeTN3c21jOW1IV2lrTEt3R0s5ZkQ1SGoxbmNtUTRvV2c0SkNBVW9wRTRmUGl3M2ZhbUdoQ3VYNytlWmN1V1lhN0dhc0hObXpmbmtVY2VvV1hMbGc2b1RBZ2hoUGg3dEZvdEFHM2J0dVhERHorMGFpc2ZCVGgzN2x4Q1EwTXQvVXRMUzVrN2R5NmpSbzJ5OUMwdUxtYkNoQWtBUFBUUVF4WENRWUNkTzNmU3QyOWYzTnpjeU0vUFovUG16Wld1NTV1VmxXWDV2RTJiTmh3N2Rvd0ZDeFpVV245V1ZoWVhMbHpnczg4K1E2MVdNM255NUJvOCtrdlMwdEo0L3Zubk9YUG1ESk1uVCthKysrNnp0QTBjT0pEWFgzK2RaNTU1aG5uejVqRjQ4R0JtejU1ZDQrQ3VQUGpidG0xYnRZOHBMQ3kwR2tFcFJFUFdLVkJGYXg4VkY0dk1yRHlvcDlqKzBuMFdhWGxtbnQxUVd1a3V2NTJicS9CMFZ2QnlVVENhekd3L1l5VER4c1lrWmlEMnBKR1VYRE9UdWxySEdFZlNUVHovbTQ0VU8ySGN4U0l6LzkydFoxZUtFZU1WM1RZbkdkbDZ5bWcxTlhoWmZPVVBjRithaVgxcFplR2tteGJjblpTeUtjdUtnbHBWRmhBcVFMSGV6TmxLZG1BV29qNlRnRkNJUnNKZVFPamk0bEtqcVRXTmdjbGtZdm55NVRaM0VyeFN0MjdkZU9DQkIzQjNkNy9HbFFraGhCQzFvenJMWUZ6ZTUrOHNtOUcxYTFmZWUrODlGRVd4TzIyMmZFTVJqVVpEYW1vcXAwK2Z4dFBUMCthMDRQS1JlaXRYcnNUSnlhbkNhRU43MHRQVCtiLy8rei9McGlEdDJyWER4Y1dGLy83M3Y1U1dscUxUNlN6Lyt2ajRVRmhZeUpZdFcwaEpTV0hKa2lYVm12cTdidDA2UEQwOWFkbXlKU05Iam1UMDZORjIxeExNek16a2xWZGVZZENnUWJ6MTFsdE1uejVkTmpvVGpjTFJDeWFPMmhndFdKVlNHenNaSDA2ditmbVNza3k4dXJuaTVpZjJ3c0Z5ZnliYkhzRjROZXNHRnVtaHlMSWVvb1NCb3VHVGdGQ0lSc0JzTm5Qa3lCR2I3WkdSa1UxcS9adVNraEtXTEZsUzVhWXQ1Y2FQSDg4dHQ5d2k2dzBLSVlSb1VLcnpkK3Z5RWZRMTdYKzVHMjY0Z1g3OSt0R3NXVE9ienlueTh2SzQ2NjY3S0NnbzRONTc3NlZObXpZOC9mVFQ5T3JWaTBjZWVRUlhWOWNxcjI5UFlXR2gxZTNtelp0ak5wc3R1emNuSlNXUmxKUUVnS2VuSi83Ky92ajYrdUxqNDBQdjNyMEpEQXdrUGo2ZVU2ZE9jZTdjT1ZxM2JsM2xOYytjT2NPS0ZTc0lDZ3BpN2RxMXJGMjd0bHExZnZQTk4yUmxaVEZuemh4dXUrMDJwaytmWHNOSEs0UVFRamhXMDBrTWhHakUwdFBUcmFiMFhLbHo1ODRPcktadVpXZG5zM0RoUXBLVGs2dnM2K1RreE15Wk0rblRwNDhES2hOQ0NDRWN6MlM2TkN5bU9zdHRYTjcvU3ZZMk85UHBkTHo0NG9zVUZCVFFwazBieG84Zmo3T3pNM1BtekdIUm9rVWNQbnlZZSsrOWwySERodGtjVFdqcnZPdlhyMmZkdW5Va0pDUUFjUExrU1JZc1dNRDA2ZE41N0xISG1EVnJGbTNidHFWWHIxNTA2dFNKVnExYTRlenNYT0ZjR1JrWjNIMzMzWFR0MnJWYTRTQ1V6Y0tBc3JXZUF3TURxMTEzK1VoS0x5OHZ4bzRkVyszamhCQkNpTG9pQWFFUWpVQlY2dzgybFlDd2ZQZkN6TXpNS3Z0NmUzc3paODRjd3NMQ0hGQ1pFRUlJVWZ1TXhyTHBjcW1wcVphZGc2OWtNRnlhMjFjZS9uMysrZWQ4OTkxM2x2c3ZEdzR2NzE5ZEowK2U1STAzM3VERWlSUDQrZm54M0hQUFdRSzYwYU5INCt2cnk2dXZ2c3Fycjc3SzBxVkxHVHQyTEFNSERxeHl6ZDkxNjlieHhSZGZrSkdSQWNEWXNXT1pNbVVLbXpkdlp2bnk1Y1RHeGhJVEU4UGt5Wk5wMzc0OWdZR0JlSHA2Mmh6aDZPL3Z6L3Z2djQrYm14dW5UcDNpNHNXTGxKYVdFaE1UWTdPRzhuTzFhTkdDaFFzWFZ2dHI4dlhYWC9QcHA1L2k2K3RMVUZCUXRZOFRRZ2doNm9vRWhFSTBBdllDUW05dmIxcTBhT0hBYXVwR2NuSXlyNy8rT25sNWVWWDJiZG15Slk4OTlsaWxpN0FMSVlRUURVVjVRS2hTcWZEdzhLaTBqMDZucTlEZnhjWEZxdi9sb3diTHArdFd4V3cyYy9EZ1FYNzg4VWUyYk5tQzJXeW1lL2Z1ekowN3Q4Skl1ejU5K3ZEUlJ4L3h6anZ2c0hQblRqNzU1Qk0rK2VRVC9QMzlhZCsrUFczYXRDRWdJSUNlUFh0YWpld3JEeERWYWpXelo4OW16Smd4QUV5ZE9wWHJycnVPTDc3NGdpMWJ0ckIxNjFhcjY2bFVLalFhRFJxTkJrVlJNSmxNbUV3bWREcWRWUmlxS0FyOSt2V3pHeENXZjIzT256L1BrMDgrV2EydlRYbC91UFExRjZJK3FjRWdYbEVIWk5FalVWY2tJQlNpZ1RPWlRGV3VQMWlUcVR3TlVVSkNBb3NXTGFLNHVMakt2cDA3ZCtiaGh4KzJ1OEM0RUVJSTBSQ1VoMytWalc0Yk9YSWtHbzNHYXQyLzB0SlNBS1pNbVdKekYrUExBOFVyWGJ4NGtVT0hEaEVmSDgrZmYvNUpWbFlXV3EyV21KZ1l4bzBiUisvZXZXMGVHeEFRd0VzdnZVUjhmRHpMbHk5bi8vNzlaR1pta3BtWnlZNGRPMmpldkRuZTN0NVdBV0dYTGwzNDRJTVBPSG55Sk4yN2Q3YzZYMUJRRUk4Ly9qZ1BQZlFRMjdkdjUrREJneVFuSjVPUmtVRmVYaDQ2bmM3dVl3a0lDT0MxMTE2cmNxcHhlV0NxMSt0SlQwKzMyL2R5K2ZuNVFNVjFFNFdvRDd5Y0cvZHJnNGJPVTc0L29vNUlRQ2hFQTVlY25HejN5V2RqbjE0Y0h4L1B1KysrVzYwUkQwT0dER0g2OU9tbzFXb0hWQ2FFRUVKY1d3YURnYWlvS0VhT0hGbWg3ZEZISDJYUW9FR1drWUltazRtK2ZmdFdPbUpPbzlId3dBTVAwS2RQSDFxMWFsWHB0UjU1NUJFT0hUcUVuNThmWVdGaGpCbzFpaTVkdXRDdFc3ZEsxL3V6SlRvNm11am9hSktUazltd1lRTjc5KzVsMXF4Wk5wK3ZlSGw1VlFnSEwrZnU3czdJa1NNcmZBM01aak5HbzlIeVlUYWJNWmxNbU0xbXpHWXpXcTIyV204V0ZoVVY0ZXZyeTVneFk3am5ubnVxL1RpLytlWWJ0bS9mWHVuM1JvaTY1cXlCWUMrRmMzbXk4MjU5MUxhWmpDRVVkVU14VjJlMVlpRkV2ZlhMTDcvdzlkZGYyMnhmdEdnUkFRRUJEcXpJY2Y3NDR3OCsvdmhqdXd1cWw1czBhUkwvK01jL0d2MW9TaUdFRUZmdjVaZGZ0bXlFOGRSVFQ5R3BVNmM2cnFqK3lNek14TVBEdzdKcFIxTng4ZUpGZkgxOWEvejh3V2cweWh1U29sN2JlTUxJLy9aVmIwa0I0VGhxRlR3N3dwa1dYdkthUmRRK3BZby9aaktDVUlnRzd0Q2hRemJiQWdJQ0dtMDR1RzdkT3BZdFcxWmxQNVZLeFl3Wk14Z3dZSUFEcWhKQ0NDRWFwNmE2YnErZm45OVZIU2Zob0tqdmhyZFRFNWRxSkRHejZqZmFoZU5NaU5SSU9DanFqSXhkRmFJQk14Z01KQ1ltMm14dnJOT0xmL25sbDJxRmcxcXRsa2NlZVVUQ1FTR0VFRFVtazJ5RUVJMlpvc0E5dmJVMDk1QXdxcjdvMFZMTjJJNHloa3ZVSGZucEU2SUJPMzc4dU4wRnVDTWpJeDFZaldQODlOTlByRml4b3NwK2JtNXV6Smt6aC9Ed2NBZFVKWVFRb2pIdzlQUzBmSjZSa1ZHSGxRZ2h4TFhuNzY3dzdFaG5WaDNTODl0eDJYRzdycmhwNGJidVd2cUZxSkc0VnRRbENRaUZhTUFPSHo1c3Q3MnhCWVEvL1BBRDMzNzdiWlg5dkwyOW1UZHZIbTNhdEhGQVZVSUlJUnFMMXExYnMzdjNiZ0NTa3BJWU1tUklIVmNraEJEWGxwTWFwblRUTWpwY3c1RjBFMWxGWnZSTkpDdk1MREt6TytYU2crMGVyQ2JZZ2RONzNad2d5Rk1oTWxDTnN5UXpvaDZRSDBNaEdqQjdBV0hMbGkzeDl2WjJZRFhYMXVyVnExbTFhbFdWL1FJQ0FuamlpU2NJREF4MFFGVkNDQ0Vhay83OSs3TjY5V3JNWmpOYnRteGg1TWlSdEc3ZHVxN0xFa0tJYTg3WFZXRkFhTk5iTzlORkExdFBsWVdFSnk2YXVLdVhFNTdPTW81UE5FMnlCcUVRRFZSUlVSRW5UNTYwMmQ1WTFoODBtODE4OTkxMzFRb0hXN1pzeVRQUFBDUGhvQkJDaUtzU0ZCVEVvRUdEZ0xKZGFCY3NXTUNPSFRzd21XUVJmeUdFYUl3bWRkWGk2MW9XQ0JhVW12bHFuNkdPS3hLaTdzZ0lRaUVhcUlTRUJMc3ZXQnBMUUxocTFTcSsvLzc3S3Z1MWJ0MmFKNTk4MG1yOUtDR0VFS0ttcGsyYnhxbFRwMGhKU1NFdkw0LzMzMytmano3NmlCWXRXdURxNmxyWDVRbkIvUG56NjdvRUlSb05WeTNjMFVQTDRtMWw2N3J2VGpIU3U1V0tIaTJiM21oS0lTUWdGS0tCc2plOVdGRVVJaUlpSEZqTnRiRm16WnBxaFlNaElTRTgvdmpqRWc0S0lZVDQyMXhkWFhueXlTZDU2NjIzT0g3OE9BQjZ2WjdrNU9RNnJrd0lJY1MxMERWWVJmOFFOWDhtbDAwMVhoWnZvR09BQ25jbm1Xb3NtaGFaWWl4RUEyVXZJR3pidGkxdWJtNE9yS2IyL2ZISEgzejExVmRWOWdzSkNlR0pKNTZRY0ZBSUlVU3Q4ZlQwWlA3OCtkeHp6ejJ5QnFFUVFqUUJVN3BwOEhJcEN3VHpTc3g4czErbUdvdW1SMFlRQ3RFQTVlVGtjUGJzV1p2dERYMzM0dmo0ZUQ3KytPTXErNFdGaFRGdjNqdzhQRHdjVUpVUVFvaW1SSzFXTTJ6WU1JWU5HMFoyZGpaWldWbm85ZnE2TGtzSUljUTE0TzZrTUMxYXc1SS95MzdQYjA4MjByc1NYUlFEQUFBZ0FFbEVRVlMxbXFnZ0dWTWxtZzRKQ0lWb2dJNGNPV0szdlNHdlA1aVFrTUM3Nzc1YjVZTHdiZHUyWmQ2OGViaTd1enVvTWlHRUVFMlZyNjh2dnI2K2RWMkdFRUtJYTZoSFN6VzlXNW5ZblZvMjFYaHBuSjRYUmpuanFxM2p3b1J3RUluRGhXaUFEaDA2WkxOTm85SFFvVU1IQjFaVGU1S1RrMW0wYUZHVkl6VEN3c0o0L1BISEpSd1VRZ2doaEJCQzFKcmJvelY0L0xYMllIYXhtWlVIWk9TNGFEb2tJQlNpQWJJM2dyQkRodzQ0T1RrNXNKcmFrWjZlemh0dnZFRnhjYkhkZmtGQlFjeWRPN2ZCcjdFb2hCQkNDQ0dFcUY4OG5SVnVqNzQwMFRLbnhJelIvc1FtSVJvTm1XSXNSQU9UbFpWRlZsYVd6ZmFHT0wwNE96dWJCUXNXa0p1YmE3ZWZyNit2N0ZZc2hCQkNDQ0dFdUdaNnQxWnpPTjFFeDRDeTNZMWxMMlBSVkVoQUtFUURjK3pZTWJ2dERXMkRrc0xDUWw1Ly9YVXlNelB0OW5OM2QrZnh4eC9IMzkvZlFaVUpJWVFRUWdnaG1ob0ZtTjVMRmg0VVRZOU1NUmFpZ1VsTVRMVFo1dXpzVE51MmJSMVl6ZCtqMCtsWXVIQWhxYW1wZHZzNU9UbngyR09QMGJKbFN3ZFZKb1FRUWdnaGhCQkNOQjBTRUFyUndOZ2JRZGloUXdmVWFyVURxN2w2UnFPUnhZc1hjL3o0Y2J2OTFHbzFzMmZQcG4zNzlnNnFUQWdoaEJCQ0NDR0VhRm9rSUJTaUFTa3NMTFE3Mmk0OFBOeUIxVnc5czluTVJ4OTl4UDc5KyszMlV4U0YrKysvbjZpb0tBZFZKb1FRUWdnaGhCQkNORDBTRUFyUmdGUTEycTZoQklUTGx5OW4rL2J0VmZhNzg4NDc2ZGV2bndNcUVrSUlJWVFRUWdnaG1pNEpDSVZvUU95dFA2aFNxV2pYcnAwRHE3azZtelp0WXQyNmRWWDJ1K21tbXhneFlvUURLaEpDQ0NHRUVFSUlJWm8yQ1FpRmFFRHNyVDhZRWhLQ2k0dUxBNnVwdVlTRUJKWXVYVnBsdnhFalJuRFRUVGM1b0NJaGhCQkNDQ0dFRUVKSVFDaEVBNkhYNnpsNThxVE45dm8rdlRnek01UEZpeGRqTkJydDl1dlhyeDkzM25rbmlxSTRxREloaEJCQ0NDR0VFS0pwazRCUWlBYmkxS2xUR0F3R20rMzFPU0RVNlhTOC9mYmI1T2ZuMiswWEZSWEZ6Smt6SlJ3VVFnZ2hoQkJDMUZzR0U1elBOOWQxR1VMVUtrMWRGeUNFcUI1NzA0dWgvZ2FFWnJPWmp6LyttT1RrWkx2OVFrSkNlUGpoaDlGbzVOZVNFRUlJSVlRUW9uNDZuRzdpcTMxNmpDWjRZWlF6VHVxNnJraUkyaUVqQ0lWb0lPd0ZoSUdCZ2ZqNCtEaXdtdXI3K2VlZjJiRmpoOTArbnA2ZXpKNDl1OTZ2b1NpRUVFSUlJWVJvdWtvTThORk9QZW41WmpJTHphdzVabnVHbHhBTmpRU0VRalFBWnJPWjQ4ZVAyMnl2cjZNSDkrM2J4OHFWSyszMlVhdlZQUHp3dy9qNyt6dW9LaUdFRUVJSUlZU29PUmNOVE94eWFjYlRtZ1FER1FVeTFWZzBEaElRQ3RFQXBLYW1VbFJVWkxPOVBnYUVhV2xwTEZteUJMUFovaC9NYWRPbUVSRVI0YUNxaEJCQ0NDR0VFT0xxRFF4VEUrcGJGcVVZVFBDLy9mbzZya2lJMmlFQm9SQU5RR0ppb3QzMitoWVFGaFVWOGRaYmIxRmNYR3kzMzlDaFE3bnV1dXNjVkpVUVFnangvK3pkZDN4VFZmOEg4TTlOMG5TWFRscGFTbHZLWGlKTGtBMUNRVUJFUUJBUlpDaklVbEJRY1BDZ2o4aXdnS0tJTEdYSWtpa2crREJsQ3NxVVF0bWpnKzdka3JaSjd1K1AvbkpwYUhLN2tnNzR2Rjh2WDdRNTU1NTcwZ1pwUHpubmZJbUlpRXBISVFCRG02bGdLS3Q0NllFZWx4N295M1ZPUkpiQWdKQ29FcEFMQ0oyY25PRHI2MXVHczVHbjErdXhaTWtTeE1URXlQYXJWYXNXaGc4ZnpvckZSRVJFUkVSVXFRUzZLZEMrNXFQcUpCc3U1Q0pIVjQ0VElySUFCb1JFbFlCY2daTGF0V3RYcUpEdDExOS94Y1dMRjJYN3VMbTU0ZDEzMzJYRllpSWlJaUlpcXBSZWFhU0NvenJ2OTdENFRCRUhickJnQ1ZWdURBaUpLcmpFeEVRa0ppYWFiYTlJMjR0UG5UcUYzYnQzeS9aUnFWUjQ5OTEzSzJ6VlpTSWlJaUlpb3NJNHFRWDBxdmRvRmVIZWExcGs1TEJnQ1ZWZURBaUpLamk1MVlOQXhRa0lJeUlpc0h6NThrTDdqUnc1RXNIQndXVXdJeUlpSWlJaUl1dnBXa3VGcWs1NXF3Z2Y1Z0svaDNPZk1WVmVEQWlKS2ppNTh3ZFZLaFZxMXF4WmhyTXhMU2NuQjk5Ly96MXljK1VyZVBYbzBRUHQyN2N2bzFrUkVSRVJFUkZaajFJQjlHdjA2TmlrUXplMVNNcmlLa0txbkJnUUVsVndjaXNJYTlhc1dTSE84VnUvZmoyaW9xSmsrelJzMkJDREJ3OHVveGtSRVJFUkVSRlpYNHZxU2dTNjVVVXJXajJ3OHdyUElxVEtpUUVoVVFXV21abUp5TWhJcyswVllYdnh1WFBuY1BEZ1FkaytYbDVlbURCaEFwUktwV3cvSWlJaUlpS2l5a1FBTUtESm8wVWJKKy9wRUpYR1ZZUlUrVEFnSktyQWJ0KytMZHRlM2dGaGNuSnlvZWNPcXRWcVRKNDhHVTVPVG1VMEt5SWlJaUlpb3JKVHowdUJSajU1OFlvb0FnZFowWmdxb2ZMZm0waEVadDI2ZFV1MnZYYnQybVUwazRMMGVqMldMbDJLakl3TTJYNnZ2LzQ2L1AzOXkyaFdSRVJFUkVSRVphOS9ZeHZjVDhsQjczb3FkS2pKblZOVStUQWdKS3JBNUZZUSt2bjVsZXVxdkQxNzl1REtsU3V5ZlpvM2I0N09uVHVYMFl5SWlJaUlpSWpLaDM4VkFmTmV0SVdLK3pTcGt1SkxsNmlDRWtWUmRnVmhjSEJ3R2M3RzJLMWJ0N0IxNjFiWlBtNXViaGc5ZWpRRVFTaWpXUkVSRVJFUkVaVWZob05VbWZIbFMxUkJKU1ltSWkwdHpXeDd6Wm8xeTNBMmp6eDgrQkJMbGl5QlRxY3oyMGNRQkl3Wk00Ym5EaElSRVJFUkVSRlZBZ3dJaVNxb3dncVVsRmRBdUhyMWFzVEZ4Y24yNmRXckZ4bzJiRmhHTXlJaUlpSWlJaUtpMG1CQVNGUkJ5VzB2VnFsVTVWTDQ0K1RKa3poeDRvUnNuNkNnSVBUdjM3K01aa1JFUkVSRVJFUkVwY1dBa0tpQ2tsdEJHQkFRQUpXcWJHc014Y1hGNGFlZmZwTHRZMnRyaTNIanhwWDUzSWlJaUlpSWlJaW81QmdRRWxWQU9wMU9OaUFzNiszRk9wME9TNVlzZ1VhamtlMDNiTmd3K1BqNGxOR3NpSWlJaUlpSWlNZ1NHQkFTVlVEUjBkSEl5Y2t4MjE3V0FlRnZ2LzBtdStVWkFGcTFhb1gyN2R1WDBZeUlpSWlJaUlpSXlGSVlFQkpWUUJXcFFFbFVWQlIyN3R3cDI4ZkR3d01qUjQ2RUlBaGxOQ3NpSWlJaUlpSWlzaFFHaEVRVmtOeHFQVHM3TzFTclZxMU01aUdLSWxhdVhBbWRUbWUyanlBSWVPZWRkK0RvNkZnbWN5SWlJaUlpSXFwc290TkVYSW5WbC9jMGlNeGlKUUdpQ3Fpdzh3ZkxhcVhld1lNSGNlUEdEZGsrTDczMEV1cldyVnNtOHlFaUlpSWlJcXBNVWpVaTFwM1Q0bnkwRHU0T0FtYjNzSVdLUzdXb0F1TExrcWlDeWNuSlFVUkVoTm4yb0tDZ01wbEhZbUlpTm0zYUpOc25NREFRL2ZyMUs1UDVFQkVSRVJFUlZUYjJOZ0p1SmVXdEhFektFbkg2dnZuZFdVVGxpUUVoVVFWejkrNWQ2UFhtbDU0SEJ3ZGJmUTZpS0dMMTZ0V3lWWXNWQ2dWR2p4NE5wVkpwOWZrUUVSRVJFUkZWUm1vbDBLMzJvOStaOWw3VFFoVExjVUpFWmpBZ0pLcGdLa0tCa2pObnp1RDgrZk95ZlhyMjdJbUFnQUNyejRXSWlJaUlpS2d5NjFSVEJYdWJ2STlqMGtXY2orWXFRcXA0R0JBU1ZUQnlCVXBjWEZ6Zzd1NXUxZnRuWkdSZ3pabzFzbjJxVnEyS1YxNTV4YXJ6SUNJaUlpSWllaExZMndCZGdoK1ZnUGc5WEFjdUlxU0toZ0VoVVFVanQ0SXdPRGpZNmdWS05tellnTFMwTk5rK0kwZU9oRnF0dHVvOGlJaUlpSWlJbmhRdjFGYkM1djkzR3Q5TjF1TnFIQ3NhVThYQ2dKQ29Ba2xQVDBkY1hKelpkbXNYS0FrTEM4UFJvMGRsKzdSdjN4NE5HemEwNmp5SWlJaUlpSWllSk02MkF0b0hQVHFMOFBkd2JUbk9ocWdnQm9SRUZVaGg1dzlhczBCSlRrNE9WcTFhSmR2SHhjVUZRNFlNc2RvY2lJaUlpSWlJbmxRaGRWUlEvUCtHc1BBNFBlNGtjUlVoVlJ3TUNJa3FrTUlDUW11dUlOeTJiWnZzNmtVQWVPT05OK0RrNUdTMU9SQVJFUkVSRVQycFBCd0V0SzZSZnhVaGk1VlF4YUVxdkFzUmxSVzVBaVZlWGw1d2RuYTJ5bjN2M3IyTDMzLy9YYlpQMDZaTjhkeHp6MW5sL2tSRVJFUkU1alRiZEUvNitOeWdBRDVlaVI4L055aEErdk5wMWFPdUNpZnY1UVdENTZOMWlFNVR3ZGZGdXVmTUV4V0ZJSW9paStjUVZSQVRKMDVFU2txS3liYldyVnRqL1BqeEZyK25LSXFZT1hNbTd0eTVZN2FQblowZDVzeVpBdzhQRDR2Zm40aUlpSWhJenRNZUtEMXArUDBFdmorWmkvUFJlU0ZobXdBbFJyVzBLZWNaMGROQUtLVGlLYmNZRTFVUXFhbXBac05Cd0hyYmk0OGZQeTRiRGdMQXdJRURHUTRTRVJFUkVSRlp3SXYxSG0welBuMWZoNlFzcnR1aThzZUFrS2lDdUgvL3ZteTdOUUpDalVhRFRaczJ5ZllKRGc3R0N5KzhZUEY3RXhFUkVSRVZ4ZE8rMnV4SncrOG5FT1N1UUlCclhoeWpGNEZqZDNrV0laVS9Cb1JFRlVSaEFXRkFnT1gvSWQyOWV6ZFNVMVBOdGl1VlNvd2VQUm9LQmY5WFFVUkVSRVJFWkNraGRaVlFLNEYyZ1VvMDllWHZXMVQrV0tTRXFJSzRkKytlMlRaUFQwODRPRGhZOUg0SkNRbllzMmVQYkorUWtCQlVyMTdkb3ZjbElpSWlJaUo2MmpYelU2S3hqeEwyUEg2UUtnakcxRVFWaEZ4QVdLTkdEWXZmYitQR2pkQnF0V2JibloyZDBiZHZYNHZmbDRpSWlJaW9PUEpYeGFYS2o5L1BQQ29GR0E1U2hjS0FrS2dDeU03T3hvTUhEOHkyVzNwNzhmWHIxM0g2OUduWlBnTUhEclQ0cWtVaUlpSWlJaUlpcW5nWUVCSlZBSkdSa1JCRjg1V3JMTG1DVUJSRnJGdTNUcmFQdjc4L09uYnNhTEY3RWhFUkVSRVJFVkhGeFlDUXFBS1EyMTRNV0hZRjRmSGp4M0huemgzWlBrT0hEbVZoRWlJaUlySzYrUGg0WkdWbFdmVWVHUmtaaUk2T0xuSi92VjV2eGRsUVNiRHE3Wk9GMzAraWlva0pBRkVGSUJjUTJ0dmJ3OVBUMHlMMzBXZzAyTHg1czJ5ZlpzMmFvVUdEQmhhNUh4RVJFVlZ1MWc3dnJseTVndGRmZngxcjFxeEJSa2FHVmU2Um1wcUtOOTk4RTU5Kytpbk9uejl2MUtiWDZ6RnExQ2o4OXR0djBuTzlkKzhlSmsrZWpBc1hMbGhzRGpxZERyTm16Y0xWcTFjdE5pWVJFWkVsTVNBa3FnRHUzNzl2dHExR2pSb1FCTUVpOTltOWV6ZFNVbExNdGl1VlNyejIybXNXdVJjUkVSRlZmdnYyN1VOb2FHaVJnc0xjM0Z4TW1USUZwMDZkS3ZMNGFyVWFHUmtaV0x0MkxkNS8vMzA4ZlBpd1NOZmw1T1JnMXF4WnVISGpScEh1SVlvaS92cnJMNFNHaGlJaUlrSnFVeWdVaUk2T3h1TEZpekY0OEdEczJiTUhEZzRPdUh6NU1xWk9uVnJvc1N5aUtPS0xMNzdBRHovOGdNek1UTFA5bEVvbFRwNDhpVW1USm1IeTVNbll1M2N2c3JPemkvUmN5ZnB5Y25LTVh1TmFyYmJVNGJnb2lqaDY5Q2hTVTFOTFBFWnljakxDd3NMTXRxZW5wK1BZc1dOYzlVcEVGcUVxN3drUVBlMzBlcjFzUUdpcDdjVUpDUW40L2ZmZlpmdUVoSVRBeDhmSEl2Y2pJaUtpeWsrcFZHTGZ2bjA0ZGVvVVhGeGNaUHRxTkJyRXg4Zmo4dVhMR0Rac0dGNS8vZlZDMytTMHNja3I0YWxXcTdGdzRVTFkyOXNqUFQwZDMzNzdMWEp5Y3N4ZUZ4TVRnOXUzYnlNc0xBemZmdnV0N004dkt0V2pYM2xtejU0TmYzOS9vM2ExV2cydFZvc0pFeWFnVzdkdTBwdXB0cmEyR0Rod29PejhCVUdBbjU4Zk5tellnR1BIanVIenp6OUhyVnExVFBaVnE5WFFhRFR3OFBEQU45OThneVZMbHFCejU4NTQ0NDAzNE9YbEpYdWZwMTJ6VGZkS3ZTMVZxOVhpOU9uVGVQNzU1d3U4TGpNeU12RFdXMjloOE9EQjZOdTNMN0t5c2pCaXhBajA3ZHNYL2ZyMVE1VXFWVXAwdncwYk5tRGh3b1dZTUdFQ3VuYnRXdXd4SGo1OGlQZmVldzlObXpiRm0yKytpWVlOR3hhNHgrZWZmdzV2YjIvMDY5Y1BQWHYybEMweW1KT1RBN1ZhYmZTWUtJcTRlZk1tYXRldWJmYTYyTmhZMk5uWmxlanJZSW9sdnA5RVpIa01DSW5LV1d4c3JPd1B3SllxVUxKcDB5Yms1dWFhYlhkMmRrYmZ2bjB0Y2k4aUlpSjZNaWlWU2dCQVdscGFvUUZoU1ZZeEdjWlhLQlJTc09IczdJeVdMVnRpL3Z6NWhWNmZuSnlNNmRPblk5R2lSV2JEaS96bkt0dmEycHB0YjlHaUJRUkJrQUpGbFVxRm1KZ1lyRnExQ2pObXpEQjVMWkIzZHZPQkF3Y1FIeCtQanovK0dHdldyREhaMXpCdVNFZ0lYbmpoQmZ6blAvL0IzcjE3Y2ZYcVZTeGZ2cnpRNTBxbGs1eWNqTkRRVUt4ZnZ4NGZmZlNSVVZDc1ZxdVJscGFHNWN1WHc5N2VIcDA3ZDBaR1JnYldyMThQVDA5UDlPN2QyK3k0U1VsSk9IVG9FUHIxNnllOW5vRzg4SHZHakJsNCsrMjNNWGZ1WFBqNCtCZ0ZmT2ZQbjhmKy9mc3hkZXBVczBHNkljeTdkZXVXeWI5L2h0ZFpTa29LSEJ3Y3BQNzc5dTFEdTNidDRPVGtaTlQvdSsrK1EzSnlNaVpQbmd4M2QzY0FlU0gzeElrVDBiWnRXM2g0ZUppY3grblRwK0huNTRjdnYvelNZanViaUtqaVlVQklWTTRLSzFCaWlZRHc1czJiK091dnYyVDdEQmd3UVBZZFJ5SWlJbnI2R0FJUEJ3Y0hyRnExU3JidjRjT0hNWHYyYkRnNE9HRG8wS0ZGR3YveG9tZzZuUTVLcFJMZHUzZEhvMGFOVUsxYXRWSUhFby9mWTlteVpiaDM3NTRVMkdrMEdnREExMTkvRFJzYkcyaTFXdW54cVZPbklqazVHVjk5OVJWbXpweHBjaTVxdFJxOWV2WEN6ei8vaktTa0pFUkhSeU1vS0VoMkhxMWJ0OGFJRVNPd1lzVUs1T1RrSURZMkZ0N2UzcVY2bmlUUHk4c0w0OGFOdzl5NWN6RnAwaVFzVzdaTVdybHBXTWthRkJTRTNyMTdTMi9lR3o2WFkyZG5oeDkvL0JHN2QrOUc5ZXJWVGJablpHVGd1KysrTXdyZ0xseTRnT3pzYkhoNmVtTGt5SkVteHphOFJyMjh2SkNibTRzbFM1WVl0UnRDZWFWU2lUdDM3bURac21WSVMwdkR3WU1IY2VUSUVjeWVQZHZvZGRlalJ3KzgrKzY3ZU9lZGR6QjM3bHdFQmdZaUxTME5OalkyT0hyMHFPenpqSTJOeGIxNzl4QVlHQ2piajRncUx3YUVST1ZNYm51eFFxRXcrWU5HY1czWnNrVzIzZC9mSHgwN2RpejFmWWlJaU9qSjhuaTRaczN4TXpJeU1IMzZkUFRvMFFPOWV2V0NyNit2UmU2UlA5UzdkKzhlZHV6WVlYSlh4ZDkvLzIzMHVVNm5RM0p5TWdEZ3hJa1QrTzY3N3pCeDRrU1Q5MmpmdmoxKy92bG4xSzVkMjJ5QThuaTRPR0RBQVB6NTU1KzRmLzgreG8wYmg4V0xGMXZzT1Q5cExMVWR0V3ZYcmxpOWVqVmlZbUlRSGg0dUJZVDVWLzRCeHEvTHJLd3NoSWFHWXNLRUNYQnpjeXN3cHIyOVBRUkJRSFIwTkVSUkJKQzNxdEFRUFB2NitzTEZ4UVhwNmVtNGVmTW1BTURIeDBjS0MvLzg4MDg4Kyt5emVQYlpaNDNHMWVsMFVnQ1lrcEtDdExRMFhMMTZGZUhoNFFYbWtKV1ZoZTNidHhzOWR2YnNXZnp3d3c4WVAzNjg5RmlEQmczdy9QUFA0K1RKazFpNmRDbEdqUnFGYWRPbUFRRGMzTnhNRmpQVTZYVG8wYU1IQWdJQ0xCWU9jbnV4dkRTTmlCUDNkQWh3VmFDQk44dEdVTmxoUUVoVXp1N2V2V3UyclZxMWF0STdtaVVWSGg0dWU3Z3hBTHorK3VzRmZqQWlJaUlpc25SQWVQLytmVXlkT2xVcTBHRUlRRFFhRFFZUEhvenM3R3hjdTNZTkRnNE82Tnk1YzVIR3pNN09MckNsZCtqUW9WSlZaRU5vQXdBelo4NlVWZ2lPSGowYWd3WU53aXV2dklMMDlIUnMyclFKN3U3dXlNaklRTDkrL2VEZzRJQ2RPM2NXYVE0MWF0VEErKysvajl6Y1hBd1pNc1JrbjdTME5BREEzTGx6cFovdnRGb3Rzck96a1oyZGpZOC8vaGpmZnZzdG5KMmRpM1JQS2o1QkVOQzdkMi84OWRkZnVITGxTb0VpTkpHUmtSZ3pab3pSNTZOR2pVSkNRZ0tTazVNeGYvNzhBajh6QzRJQXBWSUpRUkN3ZXZWcUFIbUJYZCsrZmFGUUtEQnc0RUJwRldMdjNyMlJuWjJOcGsyYjR1V1hYNFpLcFRKNzN2ZzMzM3dqcldSTVNrckMxS2xUNGVucGljNmRPOFBaMlJsS3BSSjZ2UjQ3ZCs2RWc0TURRa0pDQU9TRjJUVnExTUNzV2JNS25EY0k1SzBpUEhueUpQejkvYkZyMXk0ODg4d3orUGZmZjB2NEZTVkxPeE9odzdMVGVXOWdOS21tUUFQdmd0OURJbXRoUUVoVXpxeFpvRVFVUld6ZHVsVzJUN05telFvY2VFeEVSRVFFUEZyMXB0Rm9NSDM2ZE5tK1NVbEpoWTVYbzBZTmpCdzVFci84OGd1OHZMeVFuSnlNaUlnSUNJS0F1blhyU3YzMjdkdUh1blhyeXE2b0UwVVIzMzc3TFc3ZnZvMjVjK2ZDenM1T2Fwc3laUXErL1BKTDZadzV3NXVsdFdyVmtrS1RxMWV2SWpzN1d3b01IeWQzUnJRcGJtNXVxRisvUG03ZXZJbkRody9EeTh0TENpNGZQSGdnQlpWT1RrNUd4N3JrTDFDeWZ2MTZvNENLTEcvUW9FRVlOR2dRMHRQVGNlTEVDYWhVS3VsOFA0VkNBU2NuSitsN3BWQW80T3ZySzcwT2p4NDlhaks0RmdUQmFBdXc0WHBuWjJmY3YzL2Y2SEZiVzF2WTJ0cGl5cFFwY0hCd3dLSkZpMHh1TDc5OCtiSlVmTWZiMnhzcEtTbElTRWpBblR0M0Npd3dlSHdGWVZ4Y0hHYk9uR2t5Skd6Um9nVmVlKzAxOU9uVEJ5TkdqTUMwYWRNWUVGWWcvbFVldlNsekpWWVBqUmF3WTJwRFpZUXZOYUp5bEpxYWl0VFVWTFB0cFQxLzhNcVZLeWEzSVJnSWdvQlhYMzIxVlBjZ0lpS2lKNWNoSU5UcGRMaDQ4YUpzMy93cjllU0VoSVJJcTUxKy9QRkhSRVJFd05iV0ZxR2hvZGk3ZHk5Ky9QRkhBTUM0Y2VNS3ZWOVdWaFlBNExQUFBzT1hYMzRwcmN4cjFxeVo5Q2FwWVVVZ0FIenl5U2Z3OXZaR1FrSUNZbU5qWVd0cmkrenNiR2tWV0g0T0RnNDRlL1lzQWdJQzRPbnBXZUQrYytmT2xlNHZpaUxPbkRrRE56YzNmUGpoaDNqdnZmZWtyNTFXcXpWYVZkaTBhVk9NSHorKzFMdEVuaWFXckhwNzVNZ1I2SFE2ZE8zYUZXdldyQUh3YUJ1dHI2OHZRa05EQzN4ZUdNTnIvL0Z0dnFtcHFRVWVBeUN0VE0zS3lzSzBhZE93Y09GQ3FXZ0lrUGN6ZkVSRWhMU2wyZEhSRVMxYnRvUktwY0tycjc0S2pVYURxbFdyUWhBRTlPclZDOTdlM2thcklRM2Jvak16TXdzRWhEWTJOaGc1Y2lTMmJOa0NwVktKMXExYjQ1dHZ2aW5LbDg1aVdNWFl2R291QXZ4ZEZZaEkwVU9yQi81OW9FTkxmKzcwb3JMQmdKQ29IQlZXb0tRMEt3aEZVU3owN01FMmJkckF6OCt2eFBjZ0lpS2lKNXNoNUhKMGRNU09IVHRrK3hxS2xCVEh1WFBuQUFDNXViazRmdnc0ZXZic2liQ3dNSVNIaHh0VkpUWnNQUWFBeG8wYkZ6alBUNmZUWWVmT25SZ3dZRUNoOTd4NTh5YSsrKzQ3aElXRm9WNjlldERyOWFoZHV6WVdMRmdBSUMvUWMzUjBSSU1HRGZERkYxOUFFQVNNR3pjTzNicDFNeHFuWGJ0Mm1EVnJsbEV3bXBDUWdOT25UNk5wMDZiU1kzdjM3a1Z5Y2pJQ0F3Tng5KzVkN05tekIxZXVYTUdNR1ROWThLRU1IRDE2RkwvODhvdjArZDI3ZDZGUUtPRGk0b0tXTFZ1V2VueFJGS1hYekk4Ly9vaXFWYXRDcDlPaFo4K2VxRm16cGhSNEEwRC8vdjJoVkNwTm52V1gzdzgvL0FBQXFGcTFLb0M4RmJ4UlVWRjQrUEFoUHYvODh3TDlFeE1UamM3SFRFNU9SbXhzTEJJVEUvSDExMTlMeFU3eXozblhybDFvMTY0ZDFHcTFGTFkvWGdUbDhXdW9iRFQzeXdzSUFlQmNsSjRCSVpVWkJvUkU1Y2lhRll6Ly9mZGY2U0JrVXdSQmtONU5KeUlpSWpLbHRCV0U1Y1RIeCtQT25Uc0E4Z0srV2JObW9VdVhMdmpnZ3c4S3JLNkxpSWlRS3IzT21UUEg1TmxxUmZIWlo1L2g5dTNiMHVlR25SWTNidHpBalJzM2pQcis5ZGRmMHNjSkNRa0Z4bXJidGkyKysrNDcrUGo0SURVMUZTTkhqb1NqbzZQUkZ1SE16RXlzV2JNRzN0N2VhTmFzR2U3ZXZZdE9uVHJoenovL3hJUUpFekJwMGlSMDc5NjlSTStGaXFaOSsvWTRlUEFnSWlJaTRPTGlBcjFlRHpzN082TnQzb1c1ZmZzMkhqeDRnTFp0Mnhab2UvandJWUM4WWlXR3JjSTZuUTVBM212Y0VEd2IrdWJmQ205TzI3WnQ0ZWZuaDhHREIrUEFnUU93czdORDI3WnRzV3JWS21SbFphRk9uVHJTK2FEMTZ0VXp1alk4UEJ5K3ZyNm9WNjhlZERvZDl1M2JWNkFTODZsVHB4QWRIWTFKa3lZQnlBdm9zN096VGE1Mk5EQ2NHMHJXMTh4UGlSMWhlVWNmWElyUklWZG5BeHRtaEZRR0dCQVNsU081OHdkZFhWMmw4MUNLcXlpckI5dTFheWVkYTBKRVJFUlUxZzRlUEFoUkZHRmpZd05CRU9EbzZJaERodzZoU3BVcUdEZHVISTRjT1lMTGx5OWorUERoUnRmdDNic1hkZXJVUWYzNjlXWEhUMDVPeHVuVHAvSG5uMzlLanlVbEplR2RkOTVCMjdadE1YVG9VS09Wa1lZUU12OWpobFdEaGkzUmo2dFRwdzRBbUQweVp1blNwVWhKU2NIMDZkTng2ZElsQUVEMzd0M1JwRWtUZlB2dHQ1Zy9mejd1M0xtRHQ5OSsyNnBoYkdWWG11Mm9naUJnMXF4WkFCNXRKVllvRkZpNmRHbUJjeVpORlNrWk0yWU1JaU1qb2RmcjhlV1hYNkpaczJaRzF4aXFGZWN2TG1NWU55TWpBNGNQSDVZZXo4M05SVzV1THJSYWJZRlZmZmtOSGp3WWdQSHJxbS9mdnVqYnR5KzZkKytPNU9Sa3M4VnNCRUdRemd4OVBEdzAyTFJwRTF4ZFhhWEt5ZG5aMmFoWHJ4NXUzNzRObFVxRm5UdDNTcXNkTjJ6WWdBRURCcUJUcDA1bTUxdGMzRjRzcjVxTEFHOW5BYkhwSXJLMXdKVTRQWjZweG1yR1pIME1DSW5LVVVSRWhObTIwbXd2dm5EaGd2U092Q2tLaFFJdnYveHlpY2NuSWlLaXA0dEdvOEhNbVRObCs1aGFaU2Zud0lFRDhQRHdnSU9EQStMajR4RVNFb0tOR3pjaUtpb0tBTEI3OTI1Y3ZIZ1JodzRkd2dzdnZDQmRkKzdjT2F4YXRRcno1czB6S215UzM4U0pFM0h0MnJVQzJ5SVhMVm9FUHo4LzJUT2dMZVhJa1NQWXQyOGZXclZxaFM1ZHV1RFVxVk5TVzU4K2ZYRDc5bTNzM3IwYlc3WnNnU2lLR0R0MnJOWG5SSG1xVnEyS3JsMjdZdDI2ZGFoV3JacDAvcVJLcFNwUXBNVEp5VWtLMnJadjM0NWF0V29adlltZm1KZ0lBUEQwOU1UMTY5ZHg0TUFCNmZWVnExWXROR3JVU09wcldLRzNZTUVDVEpzMnJVUnpWNnZWU0U1T1JyVnExUXEwYWJWYWlLSUlVUlFMSENOMCt2UnBuRGh4QW9JZzRNcVZLK2pUcHc4VUNnVkVVY1NjT1hQUW9FRUQ5T25UUnpyMzBFQ3BWR0xqeG8wRktvV1Q5UWpJVzBXNE56eHZGZUc1S0IwRFFpb1REQWlKeW9sV3EwVk1USXpaOXBKdUx5NUs1ZUlPSFRwSVo1b1FFUkVSRlVhbjArSGt5Wk1XRysvczJiTzRkKzhlWG52dE5menh4eDhBZ042OWUyUHIxcTBJQ1FsQlJFU0V0T0t1VHAwNmFOaXdvUlN1akJrekJtUEhqc1gwNmRPeFlNRUNrK2Y0ZGUzYUZlSGg0VkFxbFJnd1lBQTJiZG9FQU5LcUxVTWdsRC80Tkd3VkxVb1lXcGhidDI0aE5EUVUzdDdlVWhDVW1aa0o0TkZaYm1QSGpzVzVjK2NRSFIyTnJWdTNvbXZYcnFoZHUzYXA3a3RGOS9MTEwwdHZtTisrZlJ0anhveEJ5NVl0OGNrbm4wQ3IxYUpuejU1RktsSmlDQWo5L1B3UUhCeU14WXNYeTI1ZEI0RDkrL2VqZnYzNjZOT25UN0huclZRcW9kVnFwZGRyZm9hdHpXNXViZ1ZXR0ZhcFVnVTNidHlRamlCcTBhSUZnTHdWaDgyYU5aTjJOdVd2cW0zQWNMRHNOZmRUWU8vLzE1cThFSzJIVGc4b21SR1NsZkVsUmxST1ltTmpwWC9FVGFsZXZYcUp4djNubjM5a3p6WlVLcFhvMjdkdmljWW1JaUtpcDRzaHpISjBkTVQrL2Z0bC81c3hZMGFSeDkyOGVUUFVhalg2OWVzbkJXZUdTcXdkT25UQWhnMGJJSW9pdkx5ODhObG5uNkZtelpyU3RaNmVudWpmdnovUzA5TXhZOFlNSkNVbEZSai81WmRmUnV2V3JURjkrblJwdTZZcGh1RHo1TW1UT0gvK2ZJSEhTaUkyTmhhZmZQSUoxR28xL3Z2Zi8wckZWakl5TWdBOCtwcmEydHBpL1BqeDBuVnl1eitlZHMwMnlaL2JYVnFHTGVWZHVuUXA5clZ4Y1hFQWdPRGdZQ2lWU256MTFWZll0V3NYK3ZmdkR4OGZIMnpmdmgzNzkrL0hsaTFiNE9IaEFRQVlQWHAwZ1JUbUFib0FBQ0FBU1VSQlZITUJpMHFoVUVBUUJLalZhcFAvbVZPdlhqMHNYTGhRQ3NtRGdvS00yZzFCNXVPUDU3ZGx5eGFjT1hPbVJQUE96OXJmenlkQmdKc0Nidlo1eHc1azVvaTRucUF2NXhuUjA0QUJJVkU1a2R0ZURKUXNJQ3pLNnNGT25UckIwOU96MkdNVEVSRVJXY0tGQ3hkdzd0dzVEQnc0RU03T3pzak96cFpDTTNkM2QwUkhSK1BRb1VNQWdFbVRKcGtzSmpGdzRFQTRPam9pUGo0ZW4zLyt1Y2tLcTlPblQwZkhqaDFsNTVJLytGeTFhbFdCeHd5S1dzRTFNek1USDM3NElYUTZIZWJQbjIrMHV0R3c0a3V2Zi9TTGZxdFdyYVF0cU9iT2l5UHJPbno0TVBidDI0ZjI3ZHZqK2VlZkIvQm9KVjcrNzVVNWhtQzNjZVBHQUFBbkp5ZlkyZGxoMkxCaDBPbDArUFRUVDVHY25Jei8vT2MvU0V4TVJNK2VQVEZvMEtBU256a3BDQUtVU2lYcTFLbFQ0TC84UWJvcG1abVowR3J6dHEyNnU3c2J0Um0yd0Q5K3htSis2OWF0TTlvcVQ5YVR0ODM0VVZ4ek5zcjh3aElpUytFV1k2SnlZamhmeHhSQkVFeWVLMUtZMDZkUHk0NnJVcW53MGtzdkZYdGNJaUlpZWpvVk5SZ3J6bmhMbHk2RnI2OHZYbnZ0TlduMVlINUxsaXlCVHFkRG56NTkwTHAxYTVQak9EZzQ0TVVYWDhTdnYvNktzTEF3bkR4NXNrQ0ZXYmtxdGNWOVhuSkJrU2lLdUhqeG9sSGZ4WXNYU3hWdERRelA5ZkVkSkJNbVRNQ3hZOGRLZkx3TUZaMWhPM3RpWWlKdTNMaUJ5NWN2WStuU3BlalFvUU0rL1BCRHFaL2hleVMzMjhmZzBxVkw4UGYzTDNEbW40T0RBNlpQbjQ1cDA2Wmg2TkNoeU1uSlFmUG16YVhLd1NVbGltS2hGWWZOT1g3OE9JQzhIVVg1dHczZnZYc1hKMDZjZ0p1YkcxcTFhbVgyZW8xR1kzSnJNMWxITXo4bER0N01ldzJlajlMajlhWUFheG1STlRFZ0pDb25rWkdSWnR1OHZiMWhZMk5UclBIMGVuMmhQeWgwNmRLbHdMdUZSRVJFUk9ZVVpRVlZjWWlpQ0ZkWFY3ejMzbnV3dGJXVnRnY2I3blBpeEFtY1BuMGF0V3ZYTHJSb1IvZnUzZkhycjc4Q2VMVE5zNmlLKzd6TTliOTU4eWErK2VZYmhJZUh3OWJXRnRuWjJjakp5VUZzYkd5QmdEQXJLd3RBWGlYYi9JS0RneEVjSEZ5cytUeHRTbHYxTmlNakExOS8vVFZPbkRpQjExNTdEY25KeVJnM2Jod0FvRmV2WGhnM2JwelJ6OTZHNzFIK2dGQVVSYVNrcE1ESnlVbnFHeFVWaGZ2MzcyUDA2TkVtNzZ2UmFPRGk0aUs5enBzMGFRS05SZ01uSjZjU1B4ZTlYZzgzTnpkczNyeTVRRnRTVWhJR0RScGs5bHJEMlp2Mjl2YlNZNUdSa2RLNWkrUEhqNWUyS1F1Q2dOemNYSWlpS0ZWRzF1bDB1SHIxS3JLeXNtUUQrTUt3aW5IUjFQWlV3TmxXUUhxMmlGU05pTnRKZWdSN2NCTW9XUThEUXFKeUlyZlM3L0YzSUl2Q2NNaTFPVFkyTmlVNkNKbUlpSWllWG9aZ0xETXpVeXJvWUk1aDY2TGM2anlGUW9IWnMyZERvY2o3SlRmL3R0dWtwQ1FzWExnUVhsNWUrTzkvL3l0N25ob0FCQVlHSWpBd0VQZnUzVVB6NXMyTjJtN2Z2bzAvLy93VEFRRUIwcjFNUGEraUZpa3hGUkN1VzdjTzY5YXRnMDZuUTkyNmRmSEZGMS9nL1Buem1EOS9QdDUvLzMyMGFORUNiZHUyUmExYXRlRHQ3WTNNekV4NGVuckN4OGRIK2pwcE5CcGtaR1FnUFQwZHljbkpTRTVPUnJ0MjdXQm5aeWY3M0tubzB0UFQ4YzQ3N3lBMk5oWmR1M2JGeUpFakFlUWQ1N055NVVyczJiTUh2Ly8rTzl6ZDNhWHd6eERtNm5RNkRCOCtISm1abVVoUFQ0ZGVyOGV5WmN1a2MvcjI3dDBMSnljbm8vTUU5WG85enB3NWc2MWJ0K0xDaFF2U2F0Y2pSNDdncDU5K3d0cTFhMUczYmwwRUJ3ZkR4OGNIcnE2dWFONjh1Y2szOFUxdGRUYjFXang4K0RCU1VsS2t6MDI5NW9HOFFrQjZ2UjV4Y1hFUVJSSDc5Ky9IOTk5L0Q1MU9oeGt6WmhodHlYZDBkRVIwZERUR2poMExKeWNuNU9Ua0FBQ2lvNk94WXNXS1VxK0VwTUlwQktDcHJ3TEg3dVM5RHM1R01TQWs2MkpBU0ZRT3RGb3RZbU5qemJhWDVQekJQWHYyeUxhLzhNSUxjSFYxTGZhNFJFUkU5UFF5aEJFS2hhTFFWVzRwS1NtNGYvOStvZHN5ODRjWCtRUEN0V3ZYUXFWU1lkNjhlWEIzZDhmMjdkdHg3Tmd4QkFZR1NvVVZIamQ4K0hCRVJFUVUySjZibEpTRTlldlhGN2l2b2JLckljdzBWWjNaMUdPRy92bjUrZmxCRUFUNCtQaGd6cHc1Y0hKeVFwY3VYZURsNVlWNTgrYmhuMy8rd1QvLy9HTjBUVUpDQXQ1Ly8zMklvbWh5VERzN083UnMyWklCb1FVNU96dGoyTEJoK09XWFg0eENyVUdEQnFGMTY5Yll0bTBienAwN2g5allXS2tpc1VIK245ZDlmSHp3eFJkZlNPZEtabVptWXMrZVBSZzJiQmcwR2czT25qMkxjK2ZPNGNTSkUwaEpTWUdmbng5R2pCaUJQbjM2U0hOWXYzNDk5dS9majdDd01JU0ZoUUhJTzdQd3E2KytNaGtRR2w0ajJkblowbU81dWJsR0t3Q0J2RkQ3NTU5L2xvSk51VUlqTDczMEVpNWN1SUJKa3liaDJyVnJhTnUyTGNhTUdTTUYxd1pEaHc3RmtpVkxjUHYyYmVreE96czd0R25UQm0rOTlaYlo4Y215bXZrcHBZQXdKcDJGU3NpNkdCQVNsWU1IRHg3SWJtM3g5ZlV0MW5qWHIxL0h6WnMzemJhcjFXcjA2dFdyV0dNU0VSRVJHY0krZTN0N2hJYUd5dlk5ZlBnd1pzK2VMYTAwS2dxTlJnTWdielhkcUZHajhPcXJyMHJuTUFjSEIyUGZ2bjNZdFd1WDFOL056YzFvWldHN2R1MU1qdHVpUlFzc1g3NGN5NWN2bDZxdXZ2amlpOUsyU0VQdzR1enNqRzNidHBtZFg3ZHUzU0FJZ3NsVmtaMDdkNGFqb3lPVVNxWFJsdEhHalJ0ajFhcFZPSGp3SUE0ZE9vU3dzRENqcjhualc0d05talJwZ3M4KysweXFla3lQTk50MHIxVGJVcnQzNzQ2T0hUc2FuYnNIQUFFQkFaZzhlVEtBdk85TFNrb0tIajU4aU56Y1hHaTFXdWgwT29paUtHMk56LzhtL2ovLy9JT0FnQUQwN2RzWDQ4YU5RMXBhR29LQ2dqQmd3QUEwYTlZTXRXdlhOcnFYaDRjSEprNmNpTGZmZmh0bnpwekIyYk5uRVI4Zmp4a3pac0RSMGRIa3ZITnpjK0hnNElET25Uc0R5UHQ3b2xLcEVCSVNZdFN2WjgrZWFOMjZOY2FQSDQrZ29LQkN0K2Rmdm53WmpSczN4clJwMCtEdjcyK3lUN2R1M2RDdFd6ZlpjVXFxdE4vUHAwazlMd1ZHdGJSQmsyb0tPS3A1QUNGWkZ3TkNvbklnZC80Z1VQd1ZoSVd0SHV6Y3VUTi8yQ1FpSXFKaTAycTFFQVFCWGJ0MkxWSi9oVUtCcmwyN1FxL1htOTNtbUo4aE9CTUVBVFkyTmtaRjJwbzBhWUtsUzVkaTI3WnRXTHAwS1d4c2JQRHV1KzhXZWU2QmdZSDQ0b3N2TUdYS0ZMUm8wUUpEaGd3eHVtLzc5dTB4YXRRbzJURmVmZlZWOU9uVHA4RHFLZ056QlIxc2JHelFvMGNQOU9qUkExcXRGZzhlUEVCY1hKd1VRR2swR2ltRTB1djFFRVVSM2J0MzU4OXJWdlI0T1BnNEd4c2JlSGw1RlhtOGpoMDdvazJiTmxBb0ZQaisrKytsOC8yS01vLzI3ZHVqZmZ2MmhmYjE4UERBaGcwYmpNNzdXN05tamNuVmhtNXVibGkyYkZtUnpqY2NPblJva2VaSzVjOUdDYlFKS05wcmk2aTBCTkhTcGNtSXFGQmJ0bXpCenAwN1RiWUpnb0NWSzFjV3VVakpnd2NQOE9HSEg1bzk3MGVoVUNBME5CU2VucDRsbmk4UkVSRTluUzVjdUlBcVZhcklibGswaUlpSWdGS3BMTlpPaUFzWEx1RGl4WXNJQ1FreEc4SUJ3SVlORzlDeFk4ZGk3N0tnSndOWG5EMVorUDBrS2grQ0lGOEhteXNJaWNxQkpTc1k3OTI3Vi9ZdzhPZWVlNDdoSUJFUkVaVkkwNlpOaTl6WDNGYkZ3c1l2eWoxZWUrMjFZbzlOVHc2R1NVOFdmaitKS2lhV3dDRXFCNWFxWUp5YW1vcGp4NDdKOXVIWmcwUkVSRVJFUkVRa2h3RWhVUm5MeWNtUnJXQmNuSUR3d0lFREppdmdHVFJzMkJBQkFYeUhqb2lJaUlpSWlJak1ZMEJJVk1ZZVBIZ2d1eVc0cUFGaGRuWTJEaHc0SU51SHF3ZUppSWlJcUxKcnR1bGVlVStCTElqZlQ2S0tpUUVoVVJrcnJJSnhVUVBDbzBlUElpTWp3Mnk3djc4L0dqVnFWS3k1RVJFUkVSRVJFZEhUaHdFaFVSbVRPMzlRRUFSVXExYXQwREgwZWozMjd0MHIyNmRYcjE0b3BFZ1JFUkVSRVJFUkVSRURRcUt5SnJlQ3NHclZxbENyMVlXTzhjOC8veUErUHQ1c3U0ZUhCMXEzYmwyaStSRVJFUkVSVlNTc2V2dGs0ZmVUcUdKU2xmY0VpSjQycGExZ0xJb2lmdi85ZDlrK0lTRWhVQ3FWeFo0YkVSRVJFVlZlZS9ic3dZVUxGOHA3R2tSRjV1TGlnb2tUSjViM05JZ0lEQWlKeWxST1RvN3N5citpQklSMzd0ekJyVnUzekxZN09EaWdjK2ZPSlpvZkVSRVJsWjJjbkJ6RXhjVWhQVDI5dktkQ1Q0aXJWNjhpUER5OHZLZEJWR1J1Ym03bFBZVktKVlVqNGxhaUhnRFF6SThMUXNpeUdCQVNsYUhDS2hoWHIxNjkwREVPSGp3bzI5NmxTeGZZMmRrVmUyNUVSRVJVTm1KaVlyQmp4dzc4L2ZmZnlNbkpLZS9wRUJGUkpYQXVTb2NscDNJQkFJMTlGQXdJeWVJWUVCS1ZvUWNQSHNpMkY3YUNNRE16RTMvOTlaZlpkcVZTaWU3ZHU1ZG9ia1JFUkdSOVI0OGV4YXBWcTZEVDZjcDdLdlNFZS9IRkY5RzBhZFB5bm9aRnZIN0pRZnI0bHlaWmZMd1NQLzVMa3l6cFR3Q3dzYkVCRlkyWDA2TVNFa2xaNWhlZEVKV1VJTW90WnlJaWk5cXhZd2UyYnQxcXRuM2x5cFd5UlVyKytPTVByRnUzem14NzY5YXRNWDc4K0ZMTmtZaUlpS3pqNk5HaldMNTh1ZEZqSGg0ZThQVDBoQ0FJNVRRcmVsTDE2dFhyaVFrSWlRakl5Qkh4M20vWkFBQUhHK0RidnR3MVJzVWpGUExEQmxjUUVwV2htSmdZczIwZUhoNnk0YUFvaWpoMDZKRHMrRjI3ZGkzeDNJaUlpTWg2WW1KaXNHclZLdW56MXExYlk4aVFJVHgvaTRpSWlzUlJMY0JHQ2VUcWdLeGNJRnNMMkRMUklRdFNGTjZGaUN4RmJvdXhqNCtQN0xYaDRlR0lqbzQyMis3cjY0dTZkZXVXZUc1RVJFUmtQVHQyN0pDMkZSdFcvRE1jSkNLaW9oSUF1TmsvV2dDVy9KQ2JRY215R0JBU2xSRlJGR1ZYRUJZV0VCWmw5U0MzSnhFUkVWVThPVGs1K1B2dnY2WFBod3daVW82eklTS2l5aXAvUUpqRWdKQXNqQUVoVVJsSlQwOUhWbGFXMlhhNWdEQTFOZFhvRjR2SHFkVnF0RzNidGxUekl5SWlJdXVJaTR1VHFoVjdlSGh3NVNBUkVaV0kwUXBDRmlvaEMyTkFTRlJHNUZZUEFrQzFhdFhNdGgwOWVsUzIybUhyMXEzaDZPaFk0cmtSRVJHUjlhU25wMHNmZTNwNmx1Tk1pSWlvTW5OejRCWmpzaDRHaEVSbFJPNzhRY0Q4Q2tLOVhsL285dUl1WGJxVWVGNUVSRVJVZG5nY0NCRVJsWlE3dHhpVEZURWdKQ29qY2dHaFVxazB1NkxnMzMvL1JVSkNndGxyQXdNRFViTm16VkxQajRpSWlJaUlpQ291YmpFbWEySkFTRlJHNUxZWWUzbDVRYWxVbW13N2VQQ2c3TGhkdW5UaGFnUWlJaUlpSXFJbm5KdjlvNCtUR0JDU2hURWdKQ29qY2dHaHVmTUhFeE1UY2VIQ0JiUFgyZG5ab1UyYk5xV2VHeEVSRVJFUkVWVnNkamFQRm9ab3RPVTRFWG9pTVNBa0tnTjZ2UjZ4c2JGbTI4MmRQM2ppeEFtSW92bDNodHExYXdjN083dFN6NCtJaUlpSWlJZ3FObFcrQklmckI4blNHQkFTbFlIRXhFUm90ZWJmNGpFVkVJcWlpT1BIajh1T3krSWtSRVJFUkVSRVQ0ZjhCMHZKckNNaEtoRlZlVStBNkdsUWtnckdkKzdja2IydVZxMWE4UGYzTC9YY2lJaUlpSWlJcU9LelVRSk5xdVd0ODNKUzh4eDZzaXdHaEVSbFFPNzhRY0QwR1lTRnJSNXMzNzU5cWVaRVJFUkVSRVJFbFllenJZQkpiZFhsUFExNlFuR0xNVkVaa0ZzSnFGYXI0ZXJxYXZTWVZxdkZYMy85WmZZYWxVcUZWcTFhV1d4K1JFUkVSRVJFUlBUMFlrQklWQVlLcTJBc0NNYkx3eTlkdW9UMDlIU3oxeno3N0xOd2NuS3kyUHlJaUlpSWlJaUk2T25GZ0pDb0RNaXRJRFIxL3VDSkV5ZGt4MnZYcmwycDUwUkVSRVJFUkVSRUJEQWdKTEs2M054Y0pDVWxtVzEvUENETXpNekV1WFBuelBaM2NuSkNreVpOTERZL0lpSWlJaUlpSW5xNk1TQWtzcktFaEFTSU1qWG9IdzhJejV3NUE2MVdhN1ovbXpadG9GS3h2aEFSRVJFUkVSRVJXUVlEUWlJcmk0dUxrMjMzOXZZMityeXc2c1Z0MjdZdDlaeUlpSWlJaUlpSWlBd1lFQkpaV1h4OHZHeTdsNWVYOUhGY1hCeXVYNzl1dG0rMWF0VlFzMlpOaTgyTmlJaUlpSWlJaUlnQklaR1Z5YTBndExHeFFaVXFWYVRQaTFLYzVQR0t4MFJFUkVSRVJFUkVwY0dBa01qSzVGWVFlbmw1U1lHZktJbzRlZktrN0ZqUFAvKzhSZWRHUkVSRVJFUkVSTVNBa01qSzVGWVFWcTFhVmZvNE1qSVNNVEV4WnZ2V3IxOGZucDZlRnAwYkVSRVJFUkVSRVJFRFFpSXJFa1d4eUFIaDMzLy9MVHNXaTVNUUVSRVJFWlhlL2Z2M2taU1VaTFk5SlNVRmUvZnVoU2lLeFI3Nzd0MjdSZTZibnA2TzJOallZdCtqT09OcnRkb1NYWnVSa1lFSER4NFUrNXJDQ2pSU3lXMjhtSXZObDdTNEZxK0h2dmd2VGFKQ3FjcDdBa1JQc295TURHZzBHclB0K1F1VW5EbHp4bXcvcFZLSkZpMWFXSFJ1UlBSa0VrVVJZV0ZoT0gzNk5LNWR1NGJrNUdUWi93OFJQYW5zN096ZzV1YUd1blhyNHJubm5rUERoZzE1amk4UkFRQzJiOStPL2Z2M1krREFnUmc4ZURCc2JXMk4yaytjT0lGRml4WmgxNjVkR0Q5K1BCbzJiRmlrY2JWYUxTWk1tQUIvZjM4TUhEZ1FYYnAwa2UyZm5KeU0wYU5IbzBtVEpuanBwWmZRb1VPSElqK0hvMGVQSWlrcENUMTY5SUNkblozSlB0ZXZYMGRvYUNqNjkrK1BGMTk4RWZiMjlrVWVQeTB0RFNOR2pNRHp6ejl2OUR1TG5QUG56K1BodzRjSURRMkZ0N2Qza2U5RmhjdlJBVWR2NjVDakEvNTNIZml5aHkyOG5maHZHbGtXQTBJaUt5cXNnckZoQldGMGREU2lvcUxNOW12UW9BRWNIUjB0T2pjaWV2TEV4TVJneFlvVnVIYnRXbmxQaGFqY2FUUWFQSGp3QUE4ZVBNQ1JJMGRRdDI1ZGpCNDlHajQrUHVVOU5TSXFaK1BIajBkVVZCVFdyVnVIdzRjUFkrYk1tUWdLQ3BMYS8vampEd0JBYkd3c2podzVnc0RBd0NMOUxINzU4bVZrWjJjak1qTFNaR2dYRlJVRmIyOXZxRlI1djRZN09qcENGRVhjdjM4Zk5XdldSR0ppSW14dGJlSGs1RlRvdlhidDJvVUxGeTVnelpvMStPaWpqOUNxVmFzQ2ZSd2RIUkVmSDQrbFM1ZmkwcVZMK1BUVFQ2VjdGOGJHeGdaNnZSN0hqeDh2VXYvOEZpNWNpRGx6NWhUN09qSXZQRTZQSEYzZXg5VmNCSWFEWkJVTUNJbXNxTEFsOW9aMzR3cmJYbXpxSDN3aW92eXVYYnVHQlFzV0lDc3JxN3luUWxRaFhidDJEVE5uenNTVUtWTlF0MjdkOHA0T0VaVWpsVXFGR1RObVlOU29VWWlLaXNMY3VYT3hkT2xTQU1DTkd6ZHc5ZXBWMk5uWllkR2lSZkQzOXkveXVLZFBud1lBdlBMS0s2aGR1emJlZnZ0dE5HM2FGQUNnMSt2eHYvLzlEOTdlM2dnT0RvWlNxVVJPVGc0QUlEYzNGeHMyYk1ENTgrZmg2dXFLZWZQbXlZYUVjWEZ4dUhqeElnUkJ3UFRwMDlHeVpVdVQvZFJxTlFBZ0lDQUFzMmJOS3ZMekFQSUNRb045Ky9aQnFWUUN5QXROaHc0ZENnRFlzMmVQZEE4QTZOYXRHMVFxVmJIdlZSSUpDUWs0ZCs0Y3pwOC9qL1BuejJQanhvMVd2MmQ1T25EajBWYnhwcjdLY3B3SlBja1lFQkpaVVdFckNJc1NFQXFDZ09iTm0xdDBYa1QwWkltSmlURUtCd1ZCUUtkT25kQ2hRd2RVcjE3ZDdOWWpvaWVaUnFOQlpHUWtqaDQ5aWlOSGprQVVSV1JsWldIQmdnV1lOV3NXVnhJU1BlVmNYVjN4Mm11djRjY2ZmNFNEZzRQMCtMcDE2d0FBVTZaTWtjTEJyS3dzckZxMUNtKysrYWJaNEU0VVJSdzZkQWdBY09USUVlemF0UXZwNmVtNGMrZU9VYitVbEJTbzFXcnMzNzlmQ3VFeU16TngvUGh4WkdWbElTMHREUmN2WHBROWYzejM3dDBRUlJHOWUvYzJHdzRDa0VJOXc1K0dlZjc0NDQ5bzBhS0Y3QkZHK2E4cERrRVFDbXpadHBRVEowNUlvV0JFUklSVjdsRVJKV1dKQ0kvWFM1KzNyTTVTRW1RZERBaUpyRWh1QmFHenN6UHM3T3dRRnhlSGUvZnVtZTFYdjM1OU9EczdXMk42UlBRRUVFVVJLMWFza01KQk56YzNqQjA3RmcwYU5Dam5tUkdWTHpzN085U3FWUXUxYXRWQzY5YXRzWFRwVWlRbkp5TXJLd3NyVnF6QXh4OS96RE1KaVo0U1c3WnNNZmx6ZVc1dXJ2VHhraVZMb05Gb2NQTGtTWGg2ZXVMcTFhdTRldlVxQU9EY3VYTzRkKzhlcmw2OWlubno1cG5jYm56MjdGa2tKU1hCdzhNRG5wNmU4UFQwQkpBWG1BMGZQaHcvLy93ekxsMjZCQzh2TDlqWjJhRlBuejdJemMzRjd0Mjc0ZUxpZ3ZidDIyUDM3dDNRNi9WWXUzWXRhdFNvWVhMMVlsWldGbmJ0MmdVM056ZU1HalVLQUxCcDB5WmN2bnk1d0hNMFBML0l5RWlNR1RNR1FONmJKOUhSMGRpelp3L216NStQZXZYcW1meWE1Zi8vNDdoeDQ2U1A4eGM5bVRoeG9zbHJyV1hod29Xb1Zhc1dubi8rZVFRSEJ5TW1KZ2FyVnEwcTB6bVVod00zZFZKUmtycGVDdFJ3WlVCSTFzR0FrTWlLNUZZUUdzNGY1UFppSWlxTnNMQXc2Y3hCUVJEd3pqdnZvSDc5K3VVOEs2S0twVUdEQmhnN2Rpem16SmtEVVJSeDdkbzFoSVdGb1ZHalJ1VTlOU0lxQTg4ODh3d21UNTZNN094c2srMy8vdnN2L3YzM1grbnpoSVFFYk4rK3ZVQy82OWV2WThhTUdaZ3paMDZCZ2grLy92b3JWQ29WdnZ6eVN3UUhCK1BVcVZPb1ZxMGFBZ01EY2YvK2ZWeTZkQWtOR3paRWpSbzFDb3lkbXBxSzNidDNBOGdMOVc3ZHVvVjMzMzBYczJiTlF1UEdqWTM2YnR5NEVSa1pHZmowMDAvaDVPU0VxMWV2WXNXS0ZWSzd2NzgvWEZ4Y29GUXFwZWVyVUNpa2xZOU9UazVTZUxsNTgyWjg4TUVIUmlzb1RYRjBkSlFDUThPMjZNY2ZOeWhKNWVlaTJySmxpOUhuQnc4ZXROcTlLb3BVallpRE54K0ZzajNxTXNJaDYrR3JpOGlLNUZZUUZuVjdNYXNYRTVFY3czbEhBTkNwVXllR2cwUm1OR2pRQUowNmRjTGh3NGNCQUdmT25HRkFTUFNVcUYyN05uNzQ0UWZZMjl2RDFkVzFRS0dPRXlkTzRELy8rUTg4UER4S2RKYmQ5ZXZYY2U3Y09UZzRPQ0EwTkJTaUtPTFdyVnR3YzNQRG9rV0xwUEJ2OE9EQmFOYXNHZnIxNndkdmIyL2s1dVppd0lBQnFGbXpKdWJObTRjQkF3WWdLQ2dJeTVZdE0zbWZreWRQWXZQbXpkSXhJbHF0Rm9zV0xRSUFCQVlHNG8wMzNqQ3FoQndSRVlHUkkwZkMxOWNYb2FHaHhYcE9ldjJqTGEzejU4ODNlUWJobkRsekNweEJxTlBwaW5VZmtyZjdxaGE2Ly85VytMb0lhT1ROMVlOa1BRd0lpYXhFcDlNaE1USFJiTHVYbHhjU0V4Tng2OVl0czMzcTFLbURLbFdxV0dONlJQU0V5Rit4T1A4dkJVUlVVSWNPSGFTQU1Edzh2SnhuUTBSbFNhN1lpR0hiYkdFcjZjeFp1blFwWEYxZDRldnJpeXRYcmtDcFZFcEhmY3lmUHgvWHIxK0hTcVhDNmRPbjhlV1hYMEtqMGFCbXpacFNDQmNaR1lrUFB2Z0FnUEcyNS96V3JWdUgxYXRYQXdEdTNyMkxjZVBHSVRNekU5SFIwUWdPRHNiWFgzOWQ1T3JIN3U3dXNtY2NBakFLK3Q1Nzd6M3A0L3p6ZS8vOTl3dGNKNG9pUkZIa0VRNFdjQ05CajhPM0huMGYralpRZ1Y5V3NpWUdoRVJXa3BpWWFQVE8yK09xVnEzSzdjVkVWR3JKeWNuU3g5V3JWeS9IbVJCVmZQbi9qdVQvdTBORVR6ZkRWbHdYRnhlemZXN2N1SUZseTVaaHhvd1pjSE56a3g2UGlJaEFWbFlXdnZubUc3aTV1ZUdsbDE2Q282TWpGaTFhaE96c2JIejg4Y2ZTK0lhVmhFQmVnVEUvUHo4QWVWdUFEZWNhcHFlbm03eC81ODZkc1c3ZE91aDBPang4K0JBWkdSbElTRWhBY0hBdzVzMmJCNlZTaVk4Ly9oZ0pDUW5TTlkrZlFhalZhbkgvL24zWTJOamdpeSsra0MyRW1QK3N3ZUxLeWNtQldxMW1TRmdLdVRwZzlkbEhZZXd6MVJSb1ZwM1ZpOG02R0JBU1dVbFJLaGliT3Rza1AyNHZKcUxDYURRYTZXTldLeWFTbC8vdlNQNi9PMFQwNVByMjIyK1JrcElpMnljNk9scjY4L1BQUHpmWjUrKy8vNFpHbzhFSEgzeUFyNy8rV2dvSmRUb2RtalJwZ2gwN2RraXI3alFhRFQ3NzdETkVSVVdoWDc5K2NIWjJ4a2NmZllTMWE5ZGkwNlpOVUtsVUNBa0pRVzV1TG03Y3VBRmJXMXNFQndjak1qSVNTcVVTRVJFUkJWWTgrdm41WWNTSUVhaGR1emF5czdQeCtlZWZvMTY5ZXBnOWU3WlUwSERFaUJHWU5Xc1dYRnhjWUd0ckMwRVFqTUpNQU5MdXBHM2J0aUVvS0FqdTd1NG1uMjl1Ymk1OGZIelFzV05IakJvMVNncjc4bTh4RGcwTk5kcGlQR0xFQ1BUcTFRdWhvYUZRS0JTWU5tMGFGSXFDVzJJTlgyODV2cjYraGZaNVVva0FWdnlkaTVqMHZQTWM3VlRBMEdZMllOeEsxc2FBa01oS0Nnc0luWnljY1AzNmRiUHR0V3JWTXZzUE5oRVJFUkVSRmE1VHAwNllObTBhbEVvbG5KeWNUQVpXcWFtcEFJQzB0RFFjTzNZTUhoNGVCVmEvT1RrNXdjbkpDVmxaV1pnN2R5NW16cHdKZTN0N0JBUUVJQzR1RGlkT25KRDY1dVRrNE5TcFV3Q0FiNzc1QnM3T3pyQzF0WldDTVoxT1o3UlFJRFUxRmIvOTlwdjB1U0dFZkR3a0hEUm9FQTRmUG94NTgrWWhLQ2dJYjc3NUprNmVQSW1JaUFqY3YzOGYvdjcrU0U5UFIvMzY5ZUhxNm1yeTYzSDU4bVg0K3ZwaTZ0U3BzTFcxTldyNzg4OC9zWDc5ZWdCNVc0VWRIQnp3OTk5L0crMTZrcXRpckZhcnNXM2JOdW4zSUsxV2krblRwMHZuRnhvTUh6N2M1Tnp5Mjc5L2Y2RjlubFM3cm1oeE52TFIxdUwralczZ1pzOTRrS3lQQVNHUmxjaWRQeWdJQXFLaW9tU3JmSEgxSUJFUkVSRlI2VFJwMGdRYk4yNUVsU3BWVEc1NXpjckt3dXV2djQ3YzNGeU1HVE1HUzVZc3dWdHZ2WVd1WGJzV2FYeEJFUERoaHg4aU1qSVNIaDRlR0RSb0VGeGNYTEIxNjFZQXdQYnQyN0ZpeFFwa1pXWGh6cDA3QVBJcUhsZXBVZ1dwcWFsU2taSWZmL3dSUU40MjVFYU5HaFVJQjVPVGt6RnIxaXlFaFlVQnlOdnkvTkZISDhIVDB4UFBQdnNzMnJWcmh3WU5HbUR6NXMzU1dhdm0zTGh4QXg0ZUhuam5uWGVNSHUvUW9RT09IajJLeTVjdnc4dkxxMENBZVAzNmRXbjF0VXFsUWxSVUZPcldyV3ZVeDhuSkNkV3FWWlBtL050dnY2RmZ2MzVHZlQ3OTlGUDVMK3BUTERKVnhHOVhIb1d3YlFPVjZCVE1yY1ZVTmhnUUVsbUpYRURvN3U2T1M1Y3V5VjcvN0xQUFducEtSRVJFUkVSUEhYT3I2UUJnNWNxVnlNaklRSzFhdGZEeXl5L2oyTEZqV0xKa0NSbzBhQ0FGWFlXeHQ3ZEg3ZHExOGZEaHd3SnR6WnMzeDVJbFM3Qjc5MjVFUmtZQ0FENzU1Qk1BandxQlJFVkZZZUxFaWREcGRMaHg0d2FxVnEyS3hZc1hHKzBtY25Oemc3Ky9QOExDd3VEaDRZR2VQWHVpZmZ2MnFGbXpwdFRIc1BqQTA5TVRHelpzS0RBWFExWGpHalZxWU96WXNRWGFCVUV3Rzk3OTczLy9NL3I5NVpsbm5zR2RPM2ZRcWxVckRCbzBxTkN2VVg0c3FtWmU5U29DUnJhMHdjLy81S0orVlFXR2NXc3hsU0hXeUNheWt0SUVoRjVlWGtYK2dZU0lpSWlJaUlwdi8vNzkrTzIzMzJCalk0UDMzbnNQZ2lCZzFLaFJTRTlQeDBjZmZWVG9rVUdGeWNyS2dyMjlQV3JXckltZmZ2b0pRRjU0ZC92MmJXUm1aaGJZVGFSVUtsR3ZYajI0dTd0TFczM3ptekJoQWlaTW1JQzFhOWRpK1BEaFVqZ1lHUm1Kdlh2M1lzZU9IVVdhbDBxbEtsWUJrYjE3OXlJME5CUUFNSGp3WUFCNTI2Z25UWnFFRlN0VzRPdXZ2MzVxejNYVmFJSExNZVlMVTViRTh3RktUTzJveGp0dDFGQXlzYUV5eEJXRVJGWWlGeERhMnRxYXJWQUc1TDBqeDZwZlJFUkVSRVRXY2Z6NGNTeFlzQUFLaFFJZmZQQ0J0RlcyWWNPR0dEQmdBSDc5OVZlODk5NTcrUFRUVDFHdlhyMWlqYTNUNmJCKy9YcjgrdXV2Nk55NU0zcjE2b1hGaXhkRG9WQmc0Y0tGOFBiMmhpQUkwaGJqYXRXcVlmSGl4WVdPYTJ0cmkrZWZmeDduejUvSHJWdTNFQjRlanJDd01LU21wcUpLbFNybzA2ZVBNQ2xVYkFBQUlBQkpSRUZVUlgrSDBHcTFXTDU4T2JadDJ3YVZTb1gzMzM4ZmpSczN4c2FORzVHV2xvYTJiZHRpK1BEaFdMMTZOYzZkTzRkUm8wYWhjK2ZPSnM5NWZOS2tha1FjdktuRDRWdGFaR3VCT1QxdDRlNWd1YTk5YmM4bi8ydElGUThEUWlJckVFVlJOaURNeWNtUnZiNXAwNmFXbmhJUkVSRVIwVk5QcTlWaTdkcTEyTEJoQSt6czdEQjkrblMwYWRQR3FNOWJiNzJGK1BoNEhEbHlCSk1tVFVKSVNBZ0dEUnFFNnRXcnk0NmRsSlFFQU1qTXpNUlBQLzJFZnYzNjRaVlhYc0gwNmRNQkFIcTlIdDk4OHczZWVPTU5OR2pRUUxvdU96dTcwSGx2MnJRSjY5YXRNMXFwcDFRcThkeHp6eUVrSkFUUFBmY2NsRW9sMXExYmg4ek1UQ3hac3FUQUdCa1pHWVhleCtEMjdkdVlQMzgrYnQ2OGlSbzFhdURERHo5RW5UcDFFQlVWQlNDdm9Bc0FEQjA2RkRZMk5saTVjaVhtekptRG4zNzZDU0VoSVdqZnZqMENBd09MZkwraTJMaHhvOUhudDI3ZE10dG1XT2xvYWJIcEl2NjRvY1hKdXpwbzh5MGMzSDlEaDBIUE1GNmh5bzJ2WUNJclNFdExNNnJ3OVRpNThOREd4Z2IxNjllM3hyU0lpSWlJaUo1S29pamkrUEhqV0xseUphS2lvdENrU1JOTW1USUZmbjUrQmZvS2dvQVpNMmJBMjlzYm16ZHZ4cjU5Ky9ESEgzK2dVYU5HYU5ldUhWcTFhbVV5TERRVUlSRUVBV1BIamtXMWF0VXdZY0lFWkdabVl0eTRjYmg4K1RLT0hqMktmLzc1QjFXcVZFSFZxbFVCQU9ucDZmamhoeCtnMCttUW5aMk56TXhNUEh6NEVGOTk5WlUwZHBjdVhiQjY5V29BZ0llSEIvcjA2WU9lUFhzYW5WT28xK2NsVmc4ZlBqU3Frdnc0dzltSHBxU2xwV0h0MnJYWXRXc1g3T3pzTUdyVUtQVHYzeDgyTmpaRzF4b0NRaUN2dW5KUVVCQkNRME1SR3h1TE5XdldZTTJhTlhCM2Q4ZllzV1BSdVhObnMvY3JqcFVyVnhhNXpkSUI0ZTBrUGZaZDArRjhsQTZQbDVuMGRoTGc3OHJkWDFUNU1TQWtzZ0s1QUxDdzlnWU5Ha0N0Vmx0NlNrUkVSRVJFVDUySER4L2kwS0ZEMkw1OU8rN2R1NGY2OWV0ajdOaXhhTjI2dGV4MWdpQmc5T2pSZVBiWlo3Rnc0VUxFeHNiaTMzLy94ZVhMbDNIdDJqVnBWV0IrN2RxMVErL2V2UUVBRnk1Y3dBOC8vSUNtVFp0aS9QanhDQXdNUkw5Ky9YRG16Qm5zMnJVTEZ5NWN3STBiTndEa3JlemJ0bTJiTkU2VktsVXdaTWdRbzdHOXZMd3daTWdRdUxxNm9rZVBIbENwQ3Y0cWIxaGRXRmlSa3N6TVRKUFBlYytlUFZpMmJCbnM3T3d3Yk5ndzlPM2JGNDZPamtaOURJc2dkRG9kc3JLeTRPRGdBQUJvMWFvVlZxNWNpWjkrK2dsNzl1eUJpNHNMZXZUb2dZQ0FBTk5mNEJMWXYzKy94Y1lxQ2hIQXZ3LzAySGROaStzSkJjOFpESEpYb0dkZEpacjZLcUdReVFkMWVpQXNWbzhnZHdIT3Rnd1NxZUppUUVoa0JZVUZoSEs0dlppSWlJaUl5REptejU2TjI3ZHZvMTI3ZHZqb280OVFxMWF0WWwzZnZIbHpyRnExQ3R1M2I4ZGZmLzJGOTk5L1gzYXI4YVJKa3pCbXpCajQrdnBpd1lJRmFOeTRzVkY3cTFhdDBLcFZLNGlpaU5qWVdNVEh4eU1sSlFVWkdSblFhRFRJeWNsQmt5Wk5UTzRvR2pwMHFPeGNjM0p5MEtoUm93TGhvb0dkblIzZWVPTU5oSVNFbUd4M2RYWEYxS2xUMGJwMWE1TUJKQURrNXVZQ0FJS0NncVFWaXdaT1RrNllPSEVpK3ZmdkQ0VkNBUjhmSDluNVZsUmFQWEFtUW9jL3Jta1JsZmI0ZWtHZ3NZOENQZXFxVU1kTFliTENzQWdnT2szRTFWZzl3dU4xdUJxblI3WVdlS1dSQ2kvV1l3UkRGUmRmblVSV1VKcUE4SmxubnJIZ1RJaUlpSWlJbmw0ZmZ2Z2huSnljU2pXR1dxM0dvRUdETUdqUW9FTDdDb0tBNzcvL1h0cVNLOWZQeDhmSG9pR2FxNnNyRmk1Y2FMYmR5OHNMdzRZTk05dmV0bTNiUXUvaDd1Nk9SWXNXb1dIRGhtYjcrUHI2RmpwT1JYWHdwZzYvaDJ1UnFqRU9CaFVDOEZ3TkpiclZWc0ZKRGVUb2dNZ1VQZEt5OHdxV3hHZUtpTThRRVpjaDRuYVM2YXJHUisvbzBMT3VDcXhGU1JVVkEwSWlLeWhwUU9qcjZ3c3ZMeThMejRhSWlJaUk2T2xVMm5Dd0pBb0xCeXN6THkrdkovcjNsYk9ST3FOdzBGWUZkQWhTb1Z0dEpkd2RCQ1EvRkRGMVQrRkZaUjduYWkrZ21aOFNPYnE4TVlrcUlyNDBpYXlncEFFaHR4Y1RFUkVSRVJHVmo4ZlBHcHphVVkxQU40WDB1VnBadEhHYzFBTHFWbFdndnBjQzlhb3E0TzBzbU55T1RGU1JNQ0Frc29LU0JvVGNYa3hFUkVSRVJGVDJraDhXUEcvd3Z3ZHowTE9lQ3YwYjVVVW5hcVVBTjNzQk5zcThzTkJHS2NEZFhrQlZKd0ZlVG5sL1ZuWE02OE90eEZUWk1DQWtzb0tTQklScXRScDE2dFN4d215SWlJaUlpSWhJanB1OWdJVjliREY1bC9FVzRyM2hXdXdOMTJKeFh6dlkyd0R6ZTltVzB3eUpyRXRSZUJjaUtvN2MzRnlrcHFZVys3cTZkZXVhclJaR1JFUkVSRVJFMXVWc0syREZBRHQwQ0NxNGwzamlUZzNPUk9qS1lWWkVaWU1CSVpHRkpTVWxsZWc2dVVwZ1JFUkVSRVJFVkRhR05iZkJ6RzRGVndvdU81Mkw2WHV6b1MrNEc1bW8wbU5BU0dSaEpUMS9zRUdEQmhhZUNSRlIrZnQxNHpyOHRtT0wxY2JYNlV5L2t5K0sxdm5KL2J1bEsvSG44Vk5XR2JzODdOeTlEMzhjT0dMMjYwaEVSUFMwOHE4aVlIbC9PL2k2R0I4bUdKOHA0dTJ0R3R4TDFwdTVrcWh5WWtCSVpHSEp5Y25GdnNiQndRRUJBUUZXbUEwUmtYVm90ZHBDUTZVZFd6Y2gvc1pSM0w5N0MrbnA2VmFaeDAvck5tTFI5OHNRRjU4Z1BhYlg2ekh5bmNuWWYraFBpd1pmR1ptWjJMM3ZBTDZZc3dCVFBwcUptN2Z1V0d6cy9FNmUvcWZZMTl5N0gxbWlleVVrSm1IK291OHhZdXk3SlE0S016SXpTM1J2SWlLaWlrNFFnTSs3MitLZE5qWUYycjQ0bUlPVmYrZVd3NnlJck9PSk9QRHM0Y09IK1AzMzMzSDI3Rm5FeGNVaE96dTc4SXVJS3BDc3JDd01IejY4dktkQmxaU3RyUzJxVnEySzVzMmI0OFVYWDRTOXZYMTVUNG1lUUJFUkVkaXdlUmR1M28xSHRsWUZyWmgzTm8rTlFnZGJWUzRhMXEyT0lZTmVocWVucDNUTmhkTUg4T21iemRCajRpWjRlTmZBU3krOUJEczdPeWlWQmMvMUtTa2JsUXE3OSs3SHZ2MkgwYk43RjR4NFl6QmNuSjN4SUNZV2N4ZDhoOVcvYk1LZ0FTK2pkNDl1RUVwWlR2REVxYitoMVdvQkFCR1JVYmg4SlJ6Qk5RT054cjE3N3o3bUwvb0JuMzQwR1Q3ZVZVdDBuOCsrbUl2dVhUdGg5UEFoVU51cUMrMGZHZlVBa3ovOERKM2F0OEY3NDkrR3JXM1JEMDlYcS9QR2ozNFFpNTI3OTZKWjA4Ync4dlFvOHZVL0xQOFovNXkvaUlWelA0ZUxzM09ScnlPaUoxZE1UQXhPblRxRmlJZ0lxNzA1UkdRdEgzLzhzY25IbS9zcDhkM0xTa3pZb1RGNi9OUTlIUzVFNjdDNHIxMVpUSS9JcWlwOVFCZ1dGb2JseTVlWGVGc25FVkZsbDUyZGpZaUlDRVJFUk9EWXNXTjQ2NjIzZUtZbFdVeDZlanJtZkwwVTl4TFU4SzQ3QU43TlRZZGV0NUx1NGYvWXUrLzRtdTQvanVPdk81TGM3RDJJaENCaXhGYXJhSlNndGxMVS9LbFpzMnByMVdpTDJ0V2F0V21MVnFtOWlvYVlxWmxZSVVZU1JVaGszZVFtOStiKy9yaTlwN215QjZyOVBoK1BQT1RlOHozZmMrNTFrNXo3dnQvdjl6Tnk4Z3FxVjNCZzlNaUJtSnViWTI1dXdmYkRvVFNxVm9LbnQzNm5iYXRGTFBwMkpkV3JWeSsyODFPcERCZmtXcTJXOUhRdE50YldBSmlibWFIVmFrbEpTY1hSM3I3STRhQmVyK2VYblh1azJ4WVc1dXc3ZUlSOUI0K1l0SHNjRTBOaVVqSWp4a3htNXZUSitKWXJXK0JqS1JRS0R2NTJqSU8vSFN2UWZvZU9CQkYrK3k0enAwM0N6ZFVsN3gwQU03Ty9Md1ZuemZnVWV6dGJOR2xwZlBuVlFoNDlmcExMbnBDV25rNWtWRFFBazZmT1pPN01xVmlxeEJza1FmaXZTa2xKWWVQR2padzRjZUtGTGZNZ0NLK1NTZ21ydXFqNDlhcVdYVmUxMHYzOTM4ajd3enhCZUIyODFnRmhXRmdZczJmUGZ0V25JUWlDOEkveDlPbFRacytlemNTSkUwVklLQlRaL2NoSUpuNjJtQkkxUitIajQyNnlUWnVlZ2d3WkNqTkRJR1RuVkJxN2h1T0plbnlEL2g5T1lQRzh6N2grSzVKbmozWDBhVitISTM4OFlNclU2Y1VhRGdJbTFkK0hET2lEWEc1WVBjWE1UQWtwRU5Ea1RSbzFyRmZrNHdRRm4rWjJ4RjNwOXNOSE1VQk1qdTNqbnNXejdMdjF6UG5pTTVUS2dvMllWQ2prNkhRNjdHeHRLVlBhSzgvMmZ6NThSTXdUd3dlbHRXdFV4ZG5Kc1FESFVtVDYzdkRjV1ppYjgwSGZIb3dhOXluSnllcDg5WFA5NWkwKysvd3JaazZiakpsWjFtbFlnaUQ4dXlVbUpqSnIxaXdpSXlOZjlha0l3Z3ZYb2JLU2hxVVZUTnFud2N0QlRvMlNZdVUyNGQvaHRRMElVMUpTK082NzcxNzFhUWlDSVB3amZmZmRkOHlhTlV0TU54WUs3WDVrSk9NK1cwcTVocDhaUWtDOW5xaTd4N2ozK0RqSktqTzBWdGJJOUhxVXlZbllhR1NVODI2Tlc4bWFPTGo1b2JLZVNOZGVRMmplcENIVi9LdHdNeVdKUm0zYVVLdk9HOFYrbmpsTlZ6WUdoY1ZCcDlPeGJ0TVc2WFlGMzNJc21EVWRsY3AwS3U4M3kxZno2Kzc5QVBUdjI0UHVYVG9XYXVTaThkejlxMVJreHFmajgyeS9hdDMzYlA1NUJ3QzllN3hYb0NuYzh1Zk96empxcDR5M0Y2dVdMTURHeGxxTUNoUUVJVmM2blk2RkN4ZEs0YUJDb2FCSmt5YVVLMWNPVjFmWElvL2dGb1IvSWxkckdkOTFFWDhmaFgrWDF6WWczTHQzcjVoV0xBaUNrSU9uVDUreWQrOWVPbmZ1L0twUFJYZ05wYVNrTUhucVlpa2NURXVONSt3ZkMzbFE3MDNVM1djWVZ1ek9US2Zsd1lFdGxENTdtSnExUmhKMTh4ZzJKUU1JdjNlZmNlTmFGem1zMCt2MVJFVS93S3VVWjVINkFVTlJqdjJIanRDajY3djVQcS8xMzI4bE1pb2F1VnhPaldyK25MOTRtYzluTDJER2xQRlNHSGNsN0JvNzl4d0FvRkxGQ29VT0I2RjR3ODJDSEV1bjFmSEZuRVZZVzFreWV2amdBcTFGS0FqQ2YxZFFVQkRoNGVFQTJOdmJNMkhDQkx5ODhoNzlMQWl2T3hGOUMvODJyMjFBK01jZmY3enFVeEFFUWZoSE8zLyt2QWdJaFVLWnUzQUZydFdHR3NMQmxHY2NENWxONU1ESjRQQmNZS1RYRzhKQ2haTEUxajI1OXVkZFloWU9wclJIQVA1dkR1Qko1RmxXcmYyQlFmMTdGZWw4ZnRqeUMxdTM3MlRsTi9Od2QzTXRVbDluenAxbjNhWXRuQTI1d01ReEl5bFp3ajNYOXBkRHIvTGpUOXNCR05pdkYrMWJ0K0REanlad0p1UThYODVaeE9SeEgvSG53NGRNbXprUHZWNlB0YlVWazhlT0xOS0lHY1VMREFnL0dqK0YyTGc0NlhibUtjUURobjFNM0xONHdGRDhhTmlnZnZudVY2ZlRGV3Z4R1VFUVhoOEhEeDZVdnUvVnE1Y0lCd1ZCRUY1VHIrMWsrY2VQSDcvcVV4QUVRZmhIRTc4bmhjS0lpWW5oNXYxMGJCeEtnVjdQbVpENVJBNzY1Tzl3TU9aUHFtMllRZk1mWi9ETzVobTg5ZjAweXYzeUxhU2xvYjE2Z1VjVnE1SEVud0M0ZU5VbDZQUU4wdFBUaTNST1RSbzFRSzFPWWVhOHhXUmtaQlNwcnpQbkRCOHdYcjErazhFanhuTHMrTWtjMno1NUdzdXNlWXZSNi9WMGJQY083M1ZxaDRXRkJaOU5Hb08xdFJWQndhZjVkTVpzeG4weWcvajRCQlFLQlZNbWpLYUVSKzZoWTU3K0NoZDFXaDFKeWNsNWZoWGsrUjArK0FQaTR1SjVIUE9VMkxobkpLdi9EZ2hUVWxOUnFTeFFxU3pZZC9BM3Z0KzhMVjk5eHNiR01XTHNKL3l3OVplQ1BVNUJFRjU3c2JHeFJFVkZBWWFxNkhYcjFuM0ZaeVFJZ2lBVTFtczdnbENqMGJ6cVV4QUVRZmhIUzAxTmZkV244TkxvOVhyUzA5UC9xbVNibnVlWFZxc2xMUzFOK2w2bjAyWDV5c2pJUUt2VmtwR1JVZUR0bWUvTHlNaEFyOWRMYTdzWkF5N2p2OFp0K2ZuS3JuMXhXNzlwRzI2VnV3TncvODRob3B1MkFIc25BSnd2QmxIL3hqSGFqUnFNcFpXVnRNK2ZkKzZ3ZW1ZL2JsYW9EeDlNSUhMTkxNbzlDc1BadlFvMjNxM1pzKzh3SGR1L1UraHo4aXBWa3ZwdjFPYlUyUkEyLzd5REhsM2ZMVlEvYW5VS2YxeTREQmpXeU9yMWZoZnExcTZaYmR2NGhFVEdmenFEbUNkUDZkeXhMUjhPNkN0dEsrUHR4ZWRUSmpCaHloZUVuTDhJZ0ptWkdaK00vNGc2dFdvVTZ0d3lrLzAxYWVsTXlIazZkdnRma2Z2THJIdzVIemF0V1lxdGpUVnl1WnpKMDJaeU51UUNBSnZYcnlEay9DViszR29ZTVJrVWZKcWc0Tk41OWhuejVDa0ppWW5jREwrTlZxdWpUNC8zaXVWY2IwZmNaY3lrYVNRbEo5TXNvREdUeG80c2xuNEZRU2crc2JHeDB2Y2xTNVo4cVVza0NJSWdDTVhydFEwSUJVRVFoTmVEVnF0Rm85RmsrNVdXbGlaOW41cWFtbU03WTl1MHREUXBCTXdjOEdtMTJsZjlNUDgxYnQxOWpHdE5Ed0R1UFRsRDZ2dlREUnNTbmxIejhrRzZUcG9ndGRYcjljaGtNdTVkdjA2dEJuV3hqSHJFWlNDeCt3aHVmVGNmWi9jcXVIalc1UGlwaFVVS0NBRzZkR3JMcWJNaGJQamhKK3JYclUzWk1xVUwzTWV4NDhGbzB0SUFhTk9xT2QwNmQ4aXg3ZlNaODNqdzV5TkdmamlBOW0xYW1telQ2WFJjdkJ4bU1wcFJaV0hPczJmeGFMVmFrOHJLaFNHVEd3TEN3bFF4emc5N08xdkE4TE41T2ZTcWRQKzkrMUVFTkc3SXlkUG5PUEw3aVFLZXRjR0dIN2FpMDJucDEvdjlRdTJ2MSt1NUZ4bkY0YU5CL1BMckh0TFNpamI2VkJDRUZ5dnpDR2FWS0dna0NJTHdXaE1Cb1NBSWdwQXRyVmFMV3EwbUpTVkYramUzNzQyMzFXbzFxYW1wcEtTa29ORm8wT2wwci9xaENBV1FuQ3JIRlVqVEpKSHM1Q0JOZC9VN3VKNE9nd2NDY1AvcVZVSldmWWQ1aXBvL3pTMG9WYU1tclQvNEFJZWR1N2h5NHhKNnYrb2txZ3o3eWVRS0VwS0xQdEt4ZXRVcWVKWHlKRElxbXJrTGw3Sms0YXdDajFUWmYrZ29BRlpXbHZUdDBUWFh0dU5IRHljaElZRUt2dVZNN3I5Ni9TYmZMbC9OelZzUkFOU3M3ay9FM2Z2RXh5ZXdhTWxLTnZ5d2xjQzMzNkpSdzNwVXJGQytTR3NSRnFhS2NVR0VYcjFPYXVyZk16SkdUL2lNTHAzYU1tYmtFSHEvL3g2bFBFdVluUCtPM2Z2NWR2bHFBTll1WDFRc1JXT01idDZLWU1LVXowbEpTVUdyZlhtL013WVBIdnhTanFQT05KWDcwYU5ITCtXWWdpQUlnaUFJQlNFQ1FrRVFoSDh4dlY2UFdxMG1LU2xKK2twT1RqYTVuZm5MR1BBWjNxU0xVWG4vTmFtcHFlamxoaEVnNnZnL1NTNzU5eWc5NTdSRTdKd01VNDNQcjF2TFlnczlCMklUT0hRdkRzZG16UUdvVUtjMm52dk9FT1ZYblhRYlc3VHBLU2pOTE5IcWltY3FkTnQzQWxuMjNUckNiMGV3N2RjOXZOZXBYYjczdlhiOUpsZXYzd1NnUjlkM3NiZTN5N1c5aDdzckh1NS9GMFNKZnZBbmF6WnU1dmZuMWl6MHIxeVI0WVA3czJiRGp3U2ZQa3RzM0RPMmJQdVZMZHQreGRyYWlncmx5K0pidml6ZVhxV3dzN0hCMXRhR0twWDhjZzAzaXhJcUZzVFJvR0NUMjNLNW5LM2Jkdkxnd1VPbVRoNHJ0UWxvM0RETE9la3lNbmoyTEI0SEIvdGlPWmV5WmJ4WitjMDg2ZmI3L3h0U0xQM21KWE53OTdLSVpYSUVRUkFFUWZnbkVnR2hJQWpDdjFqZnZuMWZ5RHAxd3I5VFltSWljcVZoYmNFMFRSSWFGMXRwbTduczcrbTA5dm9NMGpJeWVKS2F4dFRLNVpuMTV3TUFyQjBkc1V4NEFvQldaWVZXbzBacFprbTZ0bmhlZzRGdk4ySGxtbzNvZERvMi92QVRMZDUrSzkvN2Z2OVhBUTF2TDArNmRHeWI3LzFDcjE1bng2NTlCQVdmSmlNakExdGJHenAzYU1POSsxRWNEUXBtNDQ4L2MrMTZPTE5tZk1LVnNHdHMrT0VuTGw0T0JRd1ZnaTljQ3VYQ3BWQ1RQbmRzV1llTnRYV094M3daOGFCV3F5WG94Q25zN1d6UjZuUWtKNnQ1czBGZGZqOStraE9uemhKeDl4N0p5V3ErbkxPSVgzN2R3NGdQQjVqc1AyZkJ0eVFrSnJMd3E4OXhkWEhPNFNqNXAxUXFpNlVmUVJBRVFSQUVvWEJFUUNnSWd2QXZKc0pCb1NBY0hSM1JwU2NDb0xKeXdESXhnclMvdHNWbktOQmpDSzgwM21YNEl6eU1qbDRsbUpXVVR2VldodlVGbzIvYzRFL3ZLZ0FvaytJeEwyRVlYV2FtTEo3SXk4N1dsbXIrbGJsdzZRcnFsQlIrMnJFTEYrZThRNlViNGJjNGMrNDhNcG1NMGNNSDU3bEc0S1BITVJ3TkN1YmdiOGU0SHhrTmdHZkpFclJwMVp5Mjd3UmlaV25KeENsZkFPRGdZTS8wS2VPUnlXUlU4Ni9NdkpsVE9SNThtdW16NWlPVHlVeCtCbjNMbGFWSDEwNVlaeXJ3a2gzakhoY3Zoeko0eExnOEg5L1R1TGc4Mnp6ditNa3pKQ1lsMC9hZFFQWWUrQTJBMWkyYThmdnhreWdVQ2x5Y25QaDE5MzRBcnQwSVo5am9pVlN1NUNmdDN5cndiUll2VzhYWVNkTlkrTlVNbkp3Y3N6MU92eUdqY2oyUHRjdS9MdkM1RjZlZVBYdStsT1BjdjMrZjQ4ZVBBK0RtNXZaU2ppa0lnaUFJZ2xBUUlpQVVCRUVRQkFFd2pPSlN5Z3dMemxzN2VHSjkvV2ZpLzlvV1dha0JGdzRkb2xaZ0lDMkhEK2ZVZ1FQc3VudVhhdSs4ZzN0cHcxVGtNd2NPa2RUK1l3QXNrOVhJNVliTERLVWlJOHV4Q3V2TkJuVzVjT2tLQUdmUFhhQjFxK2E1dHMvSXlHRHgwdFhvOVhyYXRHcE8xU3FWY20yLzdMdDFiUHQxVDViN1ZSWVcvSGIwT0w4ZE5ZUThVZEdHVVpNcEthbU1IUE9KU2RzbmYxWDF0TGUzbzIyclFBRENiMFh3NmNUUldCWmdFWCsxT29YYmQrN211MzFCYk5uMkt3RE5telpoOTc1REFQaFZLRWVEdW5YdzhpcUpVcW5rV0pCaE9yV050VFV6cDAvbTVxMEl3cTVlQnd4ckw3N1ZxQUcvbnpqRnhNKytaT0ZYTTdDMnpocDhSa1k5ZUNIblgxeGF0V3IxVW81ejdkbzFLU0FVaFJ3RVFSQUVRZmduRWdHaElBaUNJUHhGTHBjamw4dFJLcFhJNVhJVUNvWDBsZmwyZG0xeWFpK1h5NUhKWk5JYWJzYTE1NHovR3JmbDlaWGR2bks1bk8zYnR4ZnJjMkNqeWdDOUhvWENITHZrZEI2a3A0T1pHVTlxdmMzaE5WTXA1ZWVIbTdjM3RaNExWazd0MnNYRk1uWEF6Z0hpbm1DZllRTkFtaVlSRCtmY1I4d1ZST1dLRmFUdmpkVitjM1A4NUJtZVBZdkhxNVFuUXdmK0w4LzJIZHU5ZzE2dnAwRzlONmptWDRsOUI0K3dhTW5LSElNNmpVYVQ0N2FrcEdRY0hlenAwTFpnSVpSeDFHSEQrbSs4a0NJbElSY3VjZXYySGVxOVVTdkx0TjdQUHpOVXFkNnk3VmZVS1NrQWZORG5mU3BYckNBVlpqSDZvRzhQYVRyeXRKbHorZXJ6S1FVdUhDTUlnaUFJZ2lEOE00aUFVQkFFUWZoSE1UYzN4OExDUXZwU3FWVFM5K2JtNXBpWm1abDhLWlhLTExmTnpjMnozSjlUVytPL3hpRHZkVlBjQVdHRE55cHo4bTRvemlXclVxRk1KeDd0LzU2NGR2OERJS3puWkZiOTlBMjFuUzJvMUxBaFR1N3VSTis2UmNqaEkxd3NVNGZIamRvRDRMNTlKUlg5RFBzOGpqakdoNTN6djFaZ1hzcjVsRWFwVktMVmFubXpmdDA4Mno5N0ZvK0Z1VG1manY4SUN3dUxQTnVYOEhCbjZLQiswdTIyN3dUaTdlV0pxNHN6ems1T21KdWJjVFFvbUMvbkxBTGd1Mi9uNDFQRzI2U1B3U1BIY1R2aUxuWHIxQ3h3T1BpaTZmVjZWcTM3SG9WQ3dhQit2VW5PVktURE9CczZQVDJkN1R2M0FsREJ0eHp0V3JmSXRpL1BFaDYwYkI3QTNnTy9jZUZTS0dzM2JxWi8zeDRtYlE3di91bkZQQkJCRUFSQkVBU2hXSW1BVUJBRVFTZzBjM056TEMwdHNiS3l3dExTVXZveTNzNGM3dVhueTl6Yy9MVU02ZjVOdW5acHo3NWhNM0F1V1JVbnQwcVVPWCtFcFBBcnBQdFdCUXNMYm5RZnk0Mm9DRnpPWHNEdXlRbis5S3BJU3J2UllHOVlnODc2MUVISzZVdGhhZXVLUGtPSDd1bHAzbmlqVTdHZG4wS2hvRVkxZjU3R3h0S3RTd2YySFR5U2EzdVpUTWJrOGFNb1Y3Wk1vWTlaemIreXllMjlCdzREaG9Jbno0ZURBREV4VHdGd0syVFJEWDNHaTFzN2RQK2hvOXk2ZllldW5kdFQycnNVVjhLdVpUcXc0YmpiZnQzRGs2ZXhXSmliTTJuTWlGeC9KdC9yMUk1OUI0K2cxK3ZaK3N0TzJyZHBLWXFOQ0lJZ0NJSWd2SVpFUUNnSWd2QWZKWlBKc0xhMnh0cmFHaHNiRzJ4c2JMQzJ0allKKzNJSy9veGZDb1hpVlQ4TW9aaVptNXZUTXFBNndlSEhjU3ZUbUdvMWhwQzZheFlSTFZMUStQODFZcTlVV1o2VUtzdVQ1L2ExRGRwRitkRGJWS2cxRElEN2w3Y3dvRStIWWc5OVB4bi9FVXFsQWd0ejh6emJ0bWoyVnI1R0d1Ylh5ZFBucEtyRTNidDB6TEk5UGo2QmhFUkRvUmMzTjlkQ0hTTWpvL2pXYkh6ZTNYdjNLVmUyRFAxNmRRY002eHhLeDlYcmlZOVA0SWUvS2o1L09QQi9lSlh5ekxVL3IxS2VWSzFTaWN1aFY5SHBkRVRjdlNjQ1FrRVFCRUVRaE5lUUNBZ0ZRUkQreGQ1OTkxMHBBSHcrQ0xTMnRoYWo5WVJzOWU3UmhaQ3gwMGgrVmhackIwL3FOZmdFdTFQcnVYZjJOeDYyN0E2ZVBuODMxdXVSM1E3RFkvOW1mTzFyVVBhdmNERDJ3UVVxZUR5alNaTTNpLzM4Ykcyczg5MDJ1NElRVDJQaldQcmRPc2FNR0lLVmxXVysrN3A3N3o1ekZ5MEJvRW9sUHdMZnpqcDErbGJFWGVuNzBsNmw4dDEzWmhsNlEwQlltQ3JHZVJVdS82QnZEMkpqNHpBek13TWdKVFgxNzMwek12aDJ4UnJVNmhSYXQyeEcyM2NDODNXK1RadTh5ZVhRcThoa01ueEtaeDFSV1ZCYXJTN0xmV25wNlVYdVZ4QUVRUkFFUWNpWkNBZ0ZRUkQreFRwMUtyNnBuY0ovaDB3bTQ2c3ZKdkxocU0rZzRpQ3NuY3BRcWVyLzhFbDZ5cjE5ZTNtbStSNnRVb1lNVUtSbjRHenRpM2ZWTVpoYkdBcVR4RDI0Z0RKMkw1UG5mRmJrYzBsS1RzNTFlNW9tVGZvK09UblRlbnAvL1p1ZXJqWHBJeUVoaWNuVHZpUXEraytlUG8zbHE4OC96ZGZhaE9mK3VNak1lVitUbUpTTWg3c2JVeWVQUlNhVGNlVFlDY3FXTFUxcHIxTElaREpPbi90RDJxZXcwNXFOSXdnTFU4VTRRNWMxWE12TXd0eWNFaDd1MHUzTUl3aC9PM2FjWThkUFVyTzZQeU0vSEVEY3Mzak8vWEdCc21WSzQrWGxpVDZIa1kxTkdqVmd4Wm9OTkdwUUR6ZFhsd0tkYjJaYXJaYUhqMkxZZC9DM0xOdk9uanZQL3NOSHFWMmpHaTdPVHVMRERVRVFCRUVRaEdJbUFrSkJFQVJCRUxLd3RMVGt1eVV6R2YvSmJCNCtyWUZIK1phb2JKeng4KytkNHo0WkdWcWlybXlsbkVzc244NzVyRmdxMnZiNllGaWVJYUZSencrR1pybHY3NEhEMHBxQnp3dTllcDJwWDg3amk4OG1vRlJtZjBuMDdGazhxemY4d1A1RFI5SHI5ZFN1V1kzSjR6N0MzczZXNUdRMXMrWXZScS9YWTZsUzRlbFpnb2c3OXdEd0xGa0NGMmVuZkQ1S1V6cWRJWWdyVEJYamdvNjB5enlDTUYycnBXcVZTbncrWlNKS3BaTFkyRGptTERTTW1KVEpaQ2dVZi85L0drY2dBdGpiMmZMdC9KbVVLT0ZSb0dObmR2ZCtKQU9HZnB6amRrMWFHdk1XTFFXZ2RjdG1mRHhpU0tHUEpRaUNJQWlDSUdRbEFrSkJFQVJCRUxKbFptYkdncTgrNWVDaFk2ei9jVExtTG5WeEw5c1VjMHNIazNicWhNZkUzRGxNUnZ4bFJnenBUcjI2YnhUYk9VeWRQSlpKVTcvQTBjRUJGMmNuazJDcU9LU2xwYkY3M3lFNnRudkg1UDQvSHo1aXg2NTk3TjUvR0kxR1F5blBFZ3pxMTV1RzlmOStiTmJXVml5ZTl5VkxWNjdsMm8xd2J0MitJMjFyMzZabG9jOUpxOVVDRlBpeHltU3lBZ2VFYVdsL2o4QU1hTnlRYnAzL1hqT3lUR2t2UHBzMGhoKzIvc0t0MjNla3FiK2xQRXZnNGU1bTBrK1pJazR0THVQdEpTb2VDNElnQ0lJZ3ZFSWlJQlFFUVJBRUlVY3ltWXlXTFpyU0lqQ0F5MWV1c0dQWDl6eDlsa3lhRm1Ub1VjcWhoSnM5QXdjSDR1ZlhwOWluZnRhczdzK096ZXRScWZLZUJseGNEaHcreHJ5dmw2TFg2NmxZb1R5dFd6YW5aZk9BYkl2eVZQTHpaZEdjejVrNTkydCtQM0VLTXpNenVuWnV6N3Z0V3hmNitDb0xDN3AxNmNCN25kcmxxNzFNSnFQeG0vWHA4LzU3ZUJad0ZKL21yeW5hS3BVRk1wbk01UDlQb1ZEUTVNMzZOR3BRbDFuR3NDV2NBQUFnQUVsRVFWVHpGbk0wS0JodkwwK21UaHBib0dNSWdpQUlnaUFJLzN3aUlCUUVRUkFFSVU4eW1ZenExYXBSdlZxMWwzN3NseGtPQWpRTGFNeXorSGdhMXF1VFp4VmZNQVJwZ3o3b1RlMmExWG16L2h2WTI5c1Y2Zmk3ZnQ1WW9QYjkrL1lvOUxGS2VaWmc3S2dQZWF0eFF5eXpLZWdDSUpmTCthRFArOVI3b3hZQmpSdm1PQjFiRUFSQkVBUkJlSDJKS3p4QkVBUkJFSVJNbEVvRjNUcDNLTkErN202dXRHN1o3QVdkMFl2VHZHbVRmTFVyNGVGdVV0eEVFQVJCRUFSQitIY3ArdXJoZ2lBSWdpQUlnaUFJZ2lBSWdpQzh0a1JBS0FpQ0lBaUNJQWlDSUFpQ0lBai9ZU0lnRkFSQkVBUkJFQVJCRUFSQkVJVC9NQkVRQ29JZ0NJSWdDSUx3bjZmVDZWNzFLUWd2eWYzNzk0bU5qYzF4KzdObno5aTNieDk2dmI3QWZkKzllemZmYlJNVEUzbjA2RkdCajFHUS9yVmFiYUgyVFVwSzRzOC8veXp3UG84ZlB5N1U4UVJCZVBWRWtSSkJFQVJCRUFSQkVISjAvZnAxckt5czhQYjJ6blo3VEV3TU8zYnNvRy9mdnBpYm14ZW83Mm5UcHZIMjIyL1R1SEZqWkRKWnJtMGpJaUpZdDI0ZFhicDBvVm9CSzZyZnZuMGJjM056dkx5OGNtd1RFaExDM3IxNzZkZXZIMlhLbENsUS96RXhNVnk0Y0lIQXdNQThINGRSWkdRazkrL2Y1ODAzM3l6UXNZU2kyNzU5TzRjT0hlSzk5OTZqZS9mdVdGaFltR3dQRGc1bTBhSkY3TnExaTJIRGhsR2xTcFY4OWF2VmFoaytmRGhlWGw2ODk5NTd2UDMyMjdtMmo0dUxZOENBQVZTclZvMzI3ZHZUcEVuK0NrY0JCQVVGRVJzYlM2dFdyVkRsVUlYKzVzMmJ6Sjgvbjg2ZE85TzZkV3NzTFMzejNYOUNRZ0w5K3ZXalljT0d1THE2NW11ZkN4Y3VrSktTd3Z6NTgzRjNGNFd0Qk9GMUl3SkNRUkFFUVJBRVFSQnl0R2ZQSGlsTTZkdTNMMHFsNlZ1SWtKQVF0bTdkeXFsVHB4ZzdkaXlWSzFmT1Y3K3hzYkVFQndjVEhCeE16Wm8xbVQxN05uSjV6aE9jTEMwdE9YWHFGS2RPbmFKRml4YU1HemN1MzQvaDExOS81Y0NCQXdRR0J0S25UeC9jM055eXRMRzJ0dWJreVpPY09uV0t3TUJBaGcwYmhwV1ZWYjc2VDA5UForN2N1V3pldkRuWEVES3o2OWV2azVDUXdCZGZmRUh0MnJYei9WaUVvaHMyYkJqUjBkRnMyclNKbzBlUE1uWHFWSHg4ZktUdEJ3NGNBT0RSbzBjY08zYU1NbVhLWUcxdG5XZS9vYUdoYURRYW9xS2lzZzN0b3FPamNYZDNsMzZHcksydDBldjEzTDkvbjdKbHkvTDA2Vk1zTEN5d3NiSEo4MWk3ZHUzaTRzV0xiTml3Z1lrVEoxSzNidDBzYmF5dHJZbUppV0g1OHVWY3ZueVpLVk9tWlBuNXpZbVptUmtaR1JtY09IRWlYKzB6Vzdod0liTm56eTd3ZmdYeDdOa3pOQm9OZG5aMkJRbytCVUhJbVFnSUJVRVFCRUVRQkVISTBkQ2hRd2tMQzJQejVzMkVoSVF3WThZTWt4RkZ4NDhmQnd3ajRwWXRXOGEwYWROd2RuYk9zOThyVjY0QVlHVmx4WWdSSTdLRWd5ZE9uS0JzMmJLVUxGa1NRQnJscFZLcEdEbHlKTmV1WFVPcjFWSzFhdFZjajVPUmtjR3BVNmZJeU1qZzZ0V3JSRVJFWkJzUUd2dVh5K1hVclZzMzMrRWdHTUlVTUR3SGtaR1IrZDRQWU1tU0pheGN1VExmd1kxUWRFcWxrc21USjlPL2YzK2lvNlA1NnF1dldMNThPUURoNGVGY3UzWU5sVXJGb2tXTDhoMzRBcHc1Y3dhQWQ5OTlGMTlmWHdZTkdrU05HalVBdyt2dzRNR0R1THU3VTY1Y09SUUtCV2xwYVlBaFlQN3h4eCs1Y09FQ0RnNE96Smt6SjllUThQSGp4MXk2ZEFtWlRNYWtTWk40NDQwM3NtMW5ITkZidW5ScHBrK2ZudS9IQVgrL3BnSDI3OStQUXFFQURLRnByMTY5QU1PSEI1bEhEUWNHQnFKVUtndDhyUHdLQ1FsaCsvYnRoSWFHb2xhckFaREpaSlF2WDU3dTNic1hhQVNtSUFoWmliOUNnaUFJZ2lBSWdpRGt5TkxTa2drVEpqQml4QWh1M2JyRjFLbFRXYnAwS1dBWXhYUCsvSGtBQmd3WVFMZHUzZkxkNytuVHB3Rm8zcnc1Y3JtY3dNQkFhdFdxaFVxbElpTWpnN05uejVLUmtZR25weWNPRGc3U0dvRnBhV2xNbURDQk8zZnVJSmZMV2Jod1lhNVRnaTljdU1Delo4OHdOemRuOXV6WjJZYUQ4SGNnb2xLcGVPdXR0NlQ3TlJvTlptWm11WTV1ekJ6dXJWKy9YZ28xTTRjcGE5YXNNUW1iQWdNREFaZzFhNVlJQjE4QkJ3Y0gzbi8vZlZhc1dHRVNCbS9hdEFtQWp6LytXUHIvVXF2VnJGbXpodi85NzM4NUJuZDZ2WjRqUjQ0QWNPellNWGJ0MmtWaVlpSjM3dHd4YVdkOExSNDZkRWg2elNVbkozUGl4QW5VYWpVSkNRbGN1blFwMTZubnUzZnZScS9YMDdadDJ4ekRRVUFLOVl6L0dzOXp4WW9WMUtsVGh6cDE2dVM1YjBISlpMSXNVN2FMUzFCUUVMZHUzYUpaczJiNCt2cGlibTdPaFFzWE9IandJSjkvL2prREJ3NmthOWV1TCtUWWd2QmZJUDRTQ1lJZ0NJSWdDSUtRS3o4L1B4bzNia3hRVUpCSkVZYjkrL2VqMCttb1hMbXl5UnZ6Nk9ob1BEMDljK3hQcTlWS0FlSHg0OGM1ZlBnd2dCUTJHbGxaV2VIajQwTndjTEEwWmRNNEpWT3RWaU9YeTdseTVVcXVBZUcrZmZzQTZOU3BVNDdoSUpEdDJvRWFqWVpQUC8wVUh4OGZoZzRkbXVPK2hRMVR3SFNrbHZCaS9Qenp6OWtXejBoUFQ1ZStYN3AwS2FtcHFadzhlUklYRnhldVhidkd0V3ZYQU1Qcjh0NjllMXk3ZG8wNWMrWmtPOTM0anovK0lEWTJGbWRuWjF4Y1hIQnhjUUVNcjZ1K2ZmdXlidDA2TGwrK2pLdXJLeXFWaW5idDJwR2Vuczd1M2J1eHM3T2pjZVBHN042OW00eU1ERFp1M0lpM3QzZTJveGZWYWpXN2R1M0MwZEdSL3YzN0E3Qmx5eFpDUTBPelBFYmo0NHVLaW1MdzRNRUFwS2FtOHVEQkEvYnMyY1BjdVhPcFdMRml0czlaNXArSHpLLzl6RVZQUm93WWtlMitMOHA3NzczSHFGR2pUSDdlbWpWclJ1blNwVm01Y2lWcjE2NGxNREFRUjBmSGwzcGVndkJ2SVFKQ1FSQUVRUkFFUVJEeTFLVkxGNEtDZ21qUW9BRmdDTSsyYjkrT2xaVVZFeVpNa0FLRjA2ZFBNMzM2ZEFZUEhrekhqaDJ6N1Nza0pJU2twQ1FzTFMyeHQ3ZVg3cy9JeUtCTm16YWNPSEdDSzFldU1HREFBQ2xJVWF2VmRPblNCU3NySzlhdVhVdVhMbDJra1liTm16ZlBkaDJ5bUpnWVRwdzRnWU9EQXoxNjlBQU02Nk9kUG4wYWpVWmowdFpZc1RZNU9WazZiNjFXaTBhajRlTEZpM2g3ZTlPMmJkdHNIMC9tMFlVZmZ2aWg5Rnhrcm9JN2ZQandmQmN3RVlwWDllclZHVDE2ZEpiL2M2TXJWNjVJVTk0Qm5qeDV3dmJ0MjdPMHUzbnpKcE1uVDJiMjdObFpYbTgvL2ZRVFNxV1NMNy84a25MbHluSHExQ2xLbENoQm1USmx1SC8vUHBjdlg2WktsU3A0ZTN0bjZUcytQcDdkdTNjRGhsRHY5dTNiakJvMWl1blRwMmVaUXI5NTgyYVNrcEtZTW1VS05qWTJYTHQyalZXclZrbmJ2Ynk4c0xPelE2RlFTSTlYTHBkTEl4OXRiR3lrOEhMcjFxMk1IVHMyeituMDF0YlcwbXZYT0MzNitmdU5DbFA1T2I5eW11N2R1blZyVnE1Y2lWYXI1ZXJWcTZMd2p5QVVrZ2dJQlVFUUJFRVFCRUVBREcvdXYvenlTMEpDUW5Kc0V4UVVSTWVPSGNuSXlDQWxKUVdGUW1FeXdraXRWcVBYNjFtNmRDa09EZzRFQkFSazZXUFhybDBBakJvMWltYk5tcEdSa1FFWWdvd0hEeDZ3Yk5reUFKWXZYODdxMWF1bGN3TkRnTmVuVHgrcHI5T25UL1BWVjE4eGRlclVMR0hGRHovOGdFNm5ZOENBQVZoWldSRVdGc2Jldlh1bDdlN3U3amc1T1dGbVpvWkdvK0hHalJ2STVYTEtsU3VYNVp5UEh6L09HMis4a1dkMVZtOXZiMmxkdHJTME5LNWZ2dzRZd28zTVV5OHZYNzVzOHJpRUY4ZlgxNWRseTVaaGFXbUpnNE5EbGluZHdjSEIwdHFabXpkdkxuRC9OMi9lNVB6NTgxaFpXVEYvL256MGVqMjNiOS9HMGRHUlJZc1dTZUZmOSs3ZHFWV3JGcDA2ZGNMZDNaMzA5SFM2ZE9sQzJiSmxtVE5uRGwyNmRNSEh4NGVWSzFkbWU1eVRKMCt5ZGV0V0FnSUNhTktrQ1ZxdGxrV0xGZ0ZRcGt3WmV2ZnViYklPWDJSa0pCOTg4QUVsUzVaay92ejVCWHBNeHA5SmdMbHo1MmE3QnVIczJiT3pyRUZvWEFyZ1pjcjhjMStVMGJ5QzhGOG5Ba0pCRUFSQkVBUkJFQURERysyUFB2cUlZY09Hb2RQcGNIWjJ6aEttSkNRa1NOT01xMWF0bXV1b3VQMzc5MU81Y21XVHFiMFBIanpnM0xsektKVktnb0tDQ0FvSzR1Yk5tNVFxVllvcFU2YXdmLzkrQUZxMmJFbTlldlZZdDI0ZDF0Yld5T1Z5d3NMQ2tNdmwrUGo0U04vNysvdVRtSmpJbVRObnFGKy92blNjNDhlUHMyZlBIcXBVcVVLTEZpM0l5TWpnMjIrL0JReFRsL3YxNjBmNzl1MmwwWC9HTU1YUzByTEFZVXJta0cvU3BFblpya0U0WWNLRWJOY2d6QnpFQ0M5T2JzVkdqTk5tQzFLWUpyUGx5NWZqNE9CQXlaSWx1WHIxS2dxRlFxcm1QWGZ1WEc3ZXZJbFNxZVRNbVROOCtlV1hwS2FtVXJac1dlbi9QaW9xaXJGanh3S20wNTR6MjdScEUrdlhyd2ZnN3QyN0RCMDZsT1RrWkI0OGVFQzVjdVdZTjI5ZXZxc2ZPems1NVRuS0xuUFE5OUZISDBuZlp6Ni9NV1BHWk5sUHI5ZWoxK3RmNm1qWmMrZk9BWWFpTFBtdG9pNElRbFlpSUJRRVFSQUVRUkFFUVdKalk4TzZkZXR5ZklOLzRzUUpxVXJwL1BuekN4d0ViTml3QWIxZWoxYXI1ZVRKazlMOVQ1NDg0WU1QUGlBK1BoNkFwazJic21MRkNwS1RreWxWcXBRVTRzaGtNbWtOT0hOejgyekR2STBiTjdKeDQwYjBlajNKeWNtTUd6ZU94TVJFSWlJaUFFTlkxN0Jod3p6UE5UZzRtTlRVVkpvMWE1WnJ1NktFZkNJZ2ZQV01VM0h0N094eWJCTWVIczdLbFN1WlBIbXl5UnAza1pHUnFOVnF2djc2YXh3ZEhXbmZ2ajNXMXRZc1dyUUlqVWJESjU5OEl2VnZIRWtJOFBEaFEybWRUcmxjTHIybUV4TVRzejErMDZaTjJiUnBFenFkanBTVUZKS1Nrbmp5NUFubHlwVmp6cHc1S0JRS1B2bmtFNTQ4ZVNMdDgvd2FoRnF0bHZ2MzcyTm1ac2JubjM5TzdkcTFjM3k4bWRjYUxLaTB0RFRNemMxZlNraVlrcExDbWpWckFIai8vZmR6L1Q4VUJDRjNJaUFVQkVFUUJFRVFCTUZFYm0vc2phR0RTcVhLdFoxR284bFN6ZlRodzRjY09YS0V2bjM3MHJselo5cTNidy9BenAwN1VhbFVqQmd4UWdvSVo4eVlnVnF0QmpBSkVuVTZIV2ZQbnBXT2tkMW9wYnAxNjdKaHd3YkFNTnJLeXNwSzZxdExseTdVcUZHRFdiTm1rWnFhS3UyVGtwSUNHSW80VEowNkZhMVd5N2x6NTFBb0ZOamIyK2RhOFRYenFLcUNya0ZZbENCR3lOdml4WXQ1OXV4WnJtMGVQSGdnL1R0anhveHMyNXc3ZDQ3VTFGVEdqaDNMdkhuenBKQlFwOU5SclZvMWR1ellJWTI2UzAxTjViUFBQaU02T3BwT25UcGhhMnZMeElrVDJiaHhJMXUyYkVHcFZOS3laVXZTMDlNSkR3L0h3c0tDY3VYS0VSVVZoVUtoSURJeU1zdUlSMDlQVC9yMTY0ZXZyeThhallZWk0yWlFzV0pGWnM2Y2lhMnRMUUQ5K3ZWait2VHAyTm5aWVdGaGdVd215MUt3dzdqbTV5Ky8vSUtQanc5T1RrN1pQdDcwOUhROFBEeDQ2NjIzNk4rL3YvVGF6VHdxZHY3OCtTWlRqUHYxNjBlYk5tMllQMzgrY3JtYzhlUEhaMXY5Mi9oODU4WTRDamMzR28yR2FkT204ZURCQTVvMmJVclBuajN6M0VjUWhKeUpnRkFRQkVFUUJFRVFoSHd6Qm1tNWpkUUpDUWxoN3R5NVRKczJqVXFWS2tuM2UzaDRNSHo0Y05xMWEyY1N6Z0hjdW5XTG9VT0hNbWJNR0VxV0xJbEdvMEd0VmxPMWFsVWFOV3FFdjc4L3c0WU53OXJhbXZYcjE5TzFhMWU4dmIyekRRajkvUHg0ODgwM0tWR2lCTzNhdFdQeDRzWDg4Y2NmVksxYWxRRURCcUJRS0toVHB3NXo1c3pKY3U0Nm5jNGtrTlJxdGN5WU1ZTjU4K1pSb1VLRmJCOXY1dW1ZQlYyRFVLMVdrNXljbkcxbFhLSG9BZ0lDR0Q5K1BBcUZBaHNibTJ3REsyTW9uWkNRd1BIangzRjJkczd5bXJLeHNjSEd4Z2ExV2kydGVXbHBhVW5wMHFWNS9QZ3h3Y0hCVXR1MHREUk9uVG9Gd05kZmY0MnRyUzBXRmhaU01LYlQ2VXdLbGNUSHg3Tno1MDdwdGpHRWZENGs3TmF0RzBlUEhtWE9uRG40K1Bqd3YvLzlqNU1uVHhJWkdjbjkrL2Z4OHZJaU1UR1JTcFVxNGVEZ2tPM3pFUm9hU3NtU0pSazNibHlXQVAvMzMzL25oeDkrQUF6aHRwV1ZGZWZPblpPbThFTHVWWXpOemMzNTVaZGZpSW1Ka2RwT21qUXB5N3FBZmZ2MnpmYmNNanQwNkZDdTI5VnFOWjkrK2lsWHJseWhiZHUyakJneFFoUUJFb1FpRWdHaElBaUNJQWlDSUFnQVRKczJMYy9SVmsrZlBnVU1vVWJtdGNreXUzSGpCbHF0bHNtVEp6TnYzanlUb2gvR1VZT1o3ZHk1a3g5Ly9KR1ZLMWV5YU5FaUtsU293SW9WSzlpMmJSdFhybHpCMXRhV1AvNzRBekNNenBvN2R5NTJkbmJjdTNlUDQ4ZVA4OVpiYjJYcDAxaTBaTStlUGZ6eHh4KzR1cm95WmNvVUtheG8yclFwenM3T2VIbDU0ZVRrVktUaUJtbHBhYmk3dTlPNGNXUDY5T2tqVmJqTmJRM0NQbjM2RUJnWXlMSmx5MGhPVG1iT25Ea21GWjJGNGxHdFdqVTJiOTZNdmIxOXRnR1NXcTJtWjgrZXBLZW5NM2p3WUpZdVhjckFnUVB6bkZadUpKUEptREJoQWxGUlVUZzdPOU90V3pmczdPell0bTBiQU51M2IyZlZxbFdvMVdydTNMa0RHQ29lMjl2YkV4OGZMeFVwV2JGaUJXQ1lodXp2NzU4bEhJeUxpMlA2OU9tRWhZVUJoaW5QRXlkT3hNWEZoWm8xYTlLb1VTTXFWNjdNMXExYk9YcjBhSzduSEI0ZWpyT3pNeDkrK0tISi9VMmFOQ0VvS0lqUTBGQmNYVjJ6QklnM2I5NlVnbjJsVWtsMGREUitmbjRtYld4c2JDaFJvb1Iwemp0MzdxUlRwMDRtYmFaTW1aTDdrNXFINU9Sa0prNmN5UFhyMXhrNGNDQmR1M1l0VW4rQ0lCaUlnRkFRWG1NZUhoN0V4Y1ZKNjVxOExteHNiTEMzdHljNk9yclkrMjdSb2dYSGpoMGpMUzJ0MlBzMnNyUzBsRVpQQ01LcnBsS3BwSXYxMU5SVVZDclZLejRqUWZqbnlqeGlUZnlzWks5VHAwNU1tRENCakl3TXJLeXNzZzNOakZOMU5Sb05ZV0ZoMlk3S3lsenNZZWJNbWN5Y09STjNkM2RDUTBPWk9uVnFsa3FucTFldlJxL1gwN05uVDdwMDZZS2ZueDhQSHo2VXRqOC94ZmpNbVRQUzdkbXpaMk5qWTVObFBUV1pURVprWkNUTGx5L0h3c0tDNmRPbjQram95TE5uendnUEQrZlJvMGZzMnJXTHNXUEg0dXJxbXUzenNXWExGdExTMHVqZHUzZVdiWHYzN3BXcXpXWmtaQ0NYeTltM2J4Lzc5dTJUMnVRMnhWaXYxN05seXhicE9tN2N1SEhNblR0WGhJUXZRRTZqNmNEdzJrdEtTcUo4K2ZKMDdOaVI0OGVQczNUcFVpcFhyaXdGWFhteHRMVEUxOWMzMit2RDJyVnJzM1RwVW5idjNrMVVWQlFBbjM3NktmRDN5TlBvNkdoR2pCaUJUcWNqUER3Y056YzN2dm5tRzVQcHY0Nk9qbmg1ZVJFV0ZvYXpzelB2dlBNT2pSczNwbXpac2xJYjQrdk54Y1dGSDMvOE1jdTVHQXZ4ZUh0N00yVElrQ3piWlRKWmp1SGR3WU1IcFZHdkFOV3JWK2ZPblR2VXJWdVhidDI2NWZrY1paYTUwbkpCcGFXbE1XWEtGSzVmdjg2d1ljUG8yTEZqb2ZzU0JNR1VDQWdMSUVNUEtSb0ZtblFGZXBrWk9yM2hna2toMHlIVHAyTmhwc1BTUW9kY2pHd1dYcElhTldyUXZuMTc5dTNieDZGRGg3Sk0xZm1uTWpjM1o5YXNXUVFIQjdOdDJ6YVR4WlNMNnIzMzNxTjkrL2JzM3IyYjMzNzdMY2RLY0VVeGF0UW9idDI2eGM2ZE8xOW9FQ2tJK2VIbzZNaWZmLzRKR0JZaEwxKysvQ3MrSTBINDV6SytPUWV5ck1zbEdGU3ZYcDAxYTliZzR1SmlzcmFZa1ZhcnBYdjM3c1RIeHhNUUVNQ3hZOGVrYXNENTRlL3ZUNTgrZmRpMGFSTXVMaTdjdW5VTGdDcFZxaUNYeTdsOCtUSS8vL3d6L2Z2MzUvNzkrd0MwYWRNR0N3c0xtalZySmsweDNyRmpCMkJZeTh6YTJqcmJVQzA4UEp6UFAvK2MxTlJVS2xldXpNYU5Hd2tQRDVldU81bzBhVUpFUkFURGhnM0xzWHB0Y25JeU1wbU0wcVZMWndrMVdyZHV6Y1dMRnpsMzdoeWxTcFdTUmcwYVBUL2FTcVBSVUtWS2xWeWZudzBiTmpCczJMQnNwOEVLeGUvUW9VUHMzTGtUTXpNelB2cm9JMlF5R2YzNzkyZjA2TkZNbkRpUmVmUG01UmdlNTRkYXJjYlMwcEt5WmN1eWR1MWF3QkRlUlVSRTRPN3VubVdFbmtLaG9HTEZpZ0Q4OE1NUERCOCszR1Q3OE9IREtWKytQSzFidDhiTXpFeTZQeW9xaWl0WHJ1VDd2WUJTcVN6UWROeDkrL2F4YU5FaUFMcDM3ODdtelp0SlMwdGo1TWlSVEpzMmpjaklTSVlQSC81U1BuajUrdXV2cFduRklod1VoT0lsQXNKOFNORW9TRXl6SmtXZGdaV0RIYTRWeW1CcGE0dUZqV0V4V0UxU0lpbUppY1RjdThlVHgvRllXc214TVUvR3lrS1hSOC9DUDEyTEZpMDRkT2lReWFlL1JWR2hRZ1ZLbFNyRmtTTkhpcVcvdExRMGJHMXQ2ZHExSzYxYnQyYldyRm5TeGZRL21VYWpRU2FUMGFoUkk4NmRPMWVzQVdGcWFpb09EZzVVcTFhTjMzNzdyZGo2eld6Tm1qWE1taldMQmcwYXNHVEpFcWtpb2lDOENuNStmbEpBR0JRVUpBSkNRY2hGVUZDUTlMM3hUYmlRVlc3RkFmYnUzVXQ4ZkR4S3BaTEJnd2R6OCtaTk5tN2NTRUJBUUw2cmgzYm8wSUVPSFRxUWtwSWlCWXN6Wjg3RTB0S1NhOWV1TVhMa1NBNGVQRWhrWkNSZ21OSXNsOHRadjM0OThIY1JFYjFlei9uejUvSDA5SlNtSEJ2RnhjWHg4Y2NmUzRISjFhdFhzYkt5b2xhdFd0U3RXNWM2ZGVyZzZPaElVRkFRZXIyZXNtWExaZ2xNTkJvTk4yN2NBQXpySTJZMzZtbml4SW5aaG5sbno1NlZSb2tCK1ByNjh1REJBK3JVcWNQNzc3K2ZyK2RKZUxGT25EakJnZ1VMa012bGpCMDdWcG9xVzZWS0ZicDA2Y0pQUC8zRVJ4OTl4SlFwVXdyOCswS24wL0hERHovdzAwOC8wYlJwVTlxMGFjTTMzM3lEWEM1bjRjS0Z1THU3STVQSnBDbkdKVXFVNEp0dnZzbXpYd3NMQ3hvMmJNaUZDeGU0ZmZzMjE2OWZKeXdzalBqNGVPenQ3V25YcmwyeHJzT24xV3I1N3J2ditPV1hYMUFxbFl3Wk00YXFWYXV5ZWZObUVoSVNlUFBOTituYnR5L3IxNi9uL1BuejlPL2ZuNlpObTc2d2dQdklrU01jUEhnUU96czdCZzRjK0VLT0lRai9aU0lnekVWYXVwdzR0UlZwT2lXKzllcmhXYVV5Vm5sYytLamo0NG0rZW8zd00yZEkwdWh3c0V6RzNDempwWnl2UXFIQTM5K2ZXclZxNGVQamc2dXJLNWFXbHFTbnAwdUxIMGRIUjNQNzltMXUzTGdocllGUlVEVnIxbVRBZ0FIRXhzYXljT0ZDWW1OamkvbVJHUGo2K3RLMmJWc3NMQ3hJVEV3a0lTRkIramNtSm9ZN2QrNlFsSlQwUW81dDFLTkhEK3JVcWNQS2xTdUxIR0paVzFzemRPaFFuSjJkcVZLbENxdFhyNWFtNkJSVzV1azVxMWF0ZW1IaFlJOGVQWWlPanViMzMzOHYwSDR5bVN6YmNOVTRxaytyMVhMKy9QbGlPVWNqNDhMSm16WnRlaUdqQndFZVAzN00zcjE3NmRpeEkxT21UR0hSb2tWY3VuVHBoUnhMRVBKU3IxNDlqaDA3QnNDeFk4ZW9YNzgrbFN0WGZyVW5KUWovUUZldlhwVitWc0JRNVZZb21KaVlHTmFzV1FNWVJzKzV1TGpRcVZNbmxpeFp3dXpacy9uaWl5K0tIQXg0ZVhuaDRPQWdyY2NHY1ByMGFaTTJ6eGNSaVlpSWtLYm5Ha05DUjBkSCt2ZnZ6NUlsUzZoWXNTTHZ2ZmNlRFJvME1CbDFsZmthWmU3Y3VWbW1VeHVuWTFwWldmSEJCeDlrZTc3WlBkNklpQWkrL1BKTEtYaU1pSWdnTlRXVlhyMTZzV1RKRWdBUkVyNUNXcTJXalJzMzh1T1BQNkpTcVpnMGFSSU5HalF3YVROdzRFQmlZbUk0ZHV3WUkwZU9wR1hMbG5UcjFvMVNwVXJsMnJmeGZWRnljakpyMTY2bFU2ZE92UHZ1dTB5YU5Ba3dURVgvK3V1djZkMjd0OG5mNnZ3c0Y3Umx5eFkyYmRwa01rcFFvVkJRcjE0OVdyWnNTYjE2OVZBb0ZHemF0SW5rNUdTV0xsMmFwWStDdkhlS2lJaGc3dHk1M0xwMUMyOXZieVpNbUVDRkNoV2tKWUlTRWhJQTZOV3JGMlptWnF4ZXZaclpzMmV6ZHUxYVdyWnNTZVBHalNsVHBreStqNWNmeTVZdEF3eWpNRE1YZGNtc2Z2MzZ4WDVjUWZpdkVBRmhEcEpUelhpYXFNS25WaTE4RzlUSExKL0RwYTNzN2ZGdFVKOHlOV3NRZnVvMGQ4NmZ4OWsyRld2Vml3a3F3QkRDTkczYWxQYnQyK1BzN0p4bHUwS2hRS1ZTNGVUa2hKZVhGL1hyMXdmZzd0Mjc3TisvbjVNblR4Wm9oRnlmUG4yd3M3UER6czZPRGgwNlNNUGw4OFBLeW9xQkF3ZFNwVW9WenB3NXc1bzFhN0k5dHIyOVBlUEhqODl6bVBxalI0ODRjZUlFeDQ0ZHkzTkI3Y0xRNlhSVXFsU0pCUXNXRkhrVW9Vd21rejdScTF1M0x2YjI5dExGWTJGbHJpSm1YTGk3dVBYczJaTldyVnBKNTFtUWtQRDk5OTlIcVZTeWE5Y3U0dUxpcFB1ZlgzZW9PR1Zrdkp4QS9zQ0JBN1J1M1JwemMzTUdEUnJFc0dIRFhzcHhCZUY1VmFwVXdjL1BqeHMzYnFEWDYxbStmRGxEaGd3UklhRWdaSEwxNmxXV0wxOHUvUzJyV0xGaW5sTTlCVk5hclpZdnZ2aUM1T1JrUER3ODZOKy9QMkFJQ3JkdjM4NjVjK2RZdEdnUm8wZVBMdFFJcHZ2MzcwdlhoYzJiTitmbm4zOEdZTktrU2JpNnV1TGw1WVZlcjZkcjE2NVlXVm54NjYrLzV0bG5odzRkS0ZteXBFa1lIQnNieTZWTGw3aDgrVEtQSHovTzhjUE13Z29QRDJmU3BFbW8xV3JLbGkzTDJMRmpHVHAwS0FrSkNiUnYzNTZnb0NEV3JGbkRyVnUzR0RseXBGaHY4Q1hTNi9XY09IR0MxYXRYRXgwZFRiVnExZmo0NDQveDlQVE0wbFlta3pGNThtVGMzZDNadW5VcisvZnY1OENCQS9qNys5T29VU1BxMXEyYmJWaG9ISUFoazhrWU1tUUlKVXFVWVBqdzRTUW5Kek4wNkZCQ1EwTUpDZ29pSkNRRWUzdDczTnpjQUVoTVRHVFpzbVhvZERvMEdnM0p5Y21rcEtRd2E5WXNxZSszMzM1YkdrWHI3T3hNdTNidGVPZWRkMHpXS1RSZUI2ZWtwSmhVU1g1ZWJ0ZmlDUWtKYk55NGtWMjdkcUZTcWVqZnZ6K2RPM2VXd25YanZzYUFFQXpWbFgxOGZKZy9mejZQSGoxaXc0WU5iTml3QVNjbko0WU1HVUxUcGsxelBGNUJHTi92UlVSRTVEaUR4OVhWVlFTRWdsQklJaURNeHJOa0ZZa2FDOTU0dHdOdVBqNkY2c05NcGFKeTB3QmNTbnNUc25NbjZUb05EdGJGdno2Y2k0c0x3NFlOSzlTVXNqSmx5akJreUJBYU5tekk4dVhMU1V4TXpQY3hqZHpkM2ZOOVBJVkN3YWhSbzZRM3JRRUJBVnk3ZHMza0UyQ2poZzBiNW1zTkMzZDNkenAzN2t6SGpoM1p2MzgvTzNic0tOWjErSXgvWkUrY09DRXRRbDBVR3pkdUJBeHZWQll2WGx6a0M5TDhCbTJsUzVkbXdvUUoyTnJhRmlwQU0rN1RyMTgvZERvZEowNmN5UGR4SzFldVRFQkFBTXVXTGVQY3VYTW0vYjBJaFEwZlZTb1ZPcDB1MzZNT2s1S1N1SExsQ3JWcjEwYWhVQlQ3R3d4QnlDK1pUTWFBQVFPWU9uVXFhcldhdUxnNFpzK2VUVUJBQUUyYU5LRlVxVktpR0lQd241U2Fta3BVVkJSQlFVRWNPM1pNK2gxdGJXMU4vLzc5aTNVYTNyK2RWcXRsMXF4WlhMMTZGUnNiR3o3Ly9ITnB6VDV6YzNOR2p4N05oQWtUMkxkdkgwbEpTWHo4OGNmWTJOamsyVy9tNjRHUkkwZWlVcW40NG9zdk9IWHFsSFIvYW1vcVZhdFdCUXhWazRGOHIvOGJGeGVIdWJrNTI3ZHZKenc4bkxDd01CNDhlQUNBbTVzYkxWdTJsSzVOaWtOd2NEQmZmZlVWS1NrcFZLNWNtUmt6WnBDY25Bd1l3aFM1WE02VUtWTVlOV29VUVVGQlhMaHdnUjQ5ZXRDMmJWdnhlL29GU2tsSjRjaVJJMnpmdnAxNzkrNVJxVklsaGd3WklnMmF5SW54NzJ2Tm1qVlp1SEFoang0OTRzcVZLNFNHaG5ManhnMXBWR0JtalJvMW9tM2J0Z0JjdkhpUlpjdVdVYU5HRFlZTkcwYVpNbVhvMUtrVFo4K2VaZGV1WFZ5OGVKSHc4SERBY0YzNXl5Ky9TUDNZMjl2VG8wY1BrNzVkWFYzcDBhTUhEZzRPdEdyVkNxVXk2MXQ1NC91Z3ZJcVVHRitYejl1elp3OHJWNjVFcFZMUnAwOGZPbEdnN0hjQUFDQUFTVVJCVkhUb2dMVzF0VWtiNHdBRm5VNkhXcTJXZmhmVXJWdVgxYXRYczNidFd2YnMyWU9kblIydFdyV2lkT25TMlQvQmhYRG8wS0ZpNjBzUWhLeEVRUGljcEJSejFPbFd2Tlc3QjliWmpNWXpTbE9ua1ByWEVHMlZqUTNtVnBiWnRuTXJXNWEzZXZjbWFOUDNLT1U2YkN5TGJ5Umh1WExsK1BqamovTzkza3RPcWxXcnhyUnAwL2pzczg5eS9HTlJIUHIzNzU5bFJFdm1hUjZaWlRjU01qY0toWUkyYmRyUW9FRURsaTlmenJWcjF3cDlucG05cUpGdW9hR2h4ZkpjNXpkb3UzZnZIbE9tVEVHcFZQTG8wYU1pSHpjL0ZBcUZWRlh0d29VTGhJU0VTTnVLRXFSWldscGliMjl2VXRtd09IVG8wSUhRMEZEQ3dzTHl2YytsUzVlb1hiczJQLzMwVTRFZWswd21vMlBIamh3K2ZEamZ3YndnNU1iRHc0T1BQLzZZQlFzV29GYXIwZXYxSEQxNmxLTkhqNzdxVXhPRWZ4UnJhMnRHang2Tmg0ZkhxejZWMTBaTVRBeXpaczNpeXBVck9EazVNWFBtekN5amMyclVxTUh3NGNOWnZIZ3h4NDhmNThxVksvVHMyWk4zM25rblN4R0d6SzVjdVNKOXIxS3ArT3FycjdoNDhTSS8vZlFUbHBhV2FEUWFGaTVjeU1HREJ3a01ETVRiMnhzd1hHUG9kRG9VQ2dWYXJaYms1R1RpNCtNcFdiS2tGSnFzV3JXS0xWdTJtQnhQSnBOUnYzNTkyclZyeHh0dnZJRk1KcE0rdkowK2ZYcVcwRGk3aXJUWlNVOVBaODJhTld6YnRnMHdWSUllTkdnUVNxVlMranVmbnA1T2Ftb3FqbzZPekpzM2ovSGp4eE1kSGMyS0ZTdjQvdnZ2Q1FnSW9GR2pSdmo3KytmNm5Ba0ZOM1BtVENJaUltalVxQkVUSjA0czhNQ0syclZyczJiTkdyWnYzODdwMDZjWk0yWk1ybE9OUjQ0Y3llREJneWxac2lRTEZpeVFBbTZqdW5YclVyZHVYZlI2UFk4ZVBTSW1Kb1puejU2UmxKUkVhbW9xYVdscFZLdFdqVXFWS21YcHUxZXZYcm1lYTFwYUd2NysvbG5DUlNPVlNrWHYzcjFwMmJKbHR0c2RIQndZTjI0Yzlldlh6emFBaEwrWEN2THg4Y255WHNUR3hvWVJJMGJRdVhObjVISzUrRjByQ0s4WkVSQm1rcG9tSnpaSlJZTnVuYklOQjFPVGtvZzRGOExEOEJza3h5ZGhyakk4ZldtcFdxenRiZkR3OWFQc0czVlFQZmVKcWJXek0vWGVmWmRUVzM5Q0tkZWhzaWo2NktreVpjb3dmdno0YkN1dTNibHpoL1BuejNQdjNqMFNFeE5SS3BWWVdscmk0T0NBdDdjM2xTcFZ5aktVM3MzTmpXSERoakYzN3R3WE1ncXFRNGNPTkc3YzJPUytKMCtlbUh4Q25Obnpvd0J2M3J5SlhxL0gxdFlXQndlSEhDdk5PVGs1TVduU0pMWnQyNWF2cVNkNWVWblRWUXVySU9mMzlPblRGM2dtV1pVdlh4NlZTa1ZDUWtLT1U4bXowN1ZyVjZLaW9ySWRXUXFHYWVwejVzemh6Smt6N055NVUxckF2S2dxVktoQWFHaG9nZlk1ZnZ3NGp4NDk0dXJWcS9uZVJ5YVQwYmR2WDVvMWE0YS92eit6WnMweW1Tb3VDSVhsNStmSDlPblRXYlZxbGJTb3ZpQUlmL1B6ODJQQWdBSGlEV3MrWldSa3NIdjNidGF1WFV0U1VoSzFhOWRtM0xoeE9YNkkyNjVkTytSeU9kOTg4dzNQbmoxanlaSWxyRisvbm9DQUFONTY2eTFxMUtpUlpSOVBUMDhzTEN6UTYvVjg4c2tuL1BycnJ4dytmQmdYRnhlbVQ1OU9URXdNYytmT0pTd3N6T1FEUEkxR1E4ZU9IZEZxdFNaL1E3ZHMyU0pOdCt6VXFSTy8vUElMNmVucHFGUXFXcmR1VGFkT25Veisvek5mUitWMFRRcmsrbmM2TEN5TUJRc1djUC8rZlh4OGZCZ3hZb1JKSUpSNTM4VEVSRlFxRlc1dWJuenp6VGZNbkRtVGtKQVFrcEtTMkwxN043dDM3Nlp0MjdhTUdqVXF4K01KQlRkaHdvUjhqV2pOamJtNU9kMjZkYU5idDI1NXRwWEpaQ3hac2lUSGdSQ1oyM2w0ZUJUcjd5UUhCd2NXTGx5WTQzWlhWMWY2OU9tVDQvWTMzM3d6ejJNNE9UbXhhTkdpWEpkcHlLM1FrU0FJLzF3aUlKVElpRlhiVU9tdEpqaGw4NGxReEI5L2NPTjRFSjdsclduUTFnN1BzdTRvbElaRmlYWGFES0lqVWdnL2Y1T2pxeTdnMTdnSlpXdlhOdG5meWFzVWxkNXFRdmpKSUVwYUpBS0ZEK0VjSEJ3WU8zWnNscERzM3IxN2JOeTRNVjl2RE11VkswZmZ2bjN4eVRTRnVtclZxdFN2WHovWEM2VENhTkNnQVowN2R6YTVMeU1qZ3hVclZ1UTRSZVQ1OVFUMzdkdG5NZ0xOeWNrSlB6OC82dFdyUjgyYU5VMFdpSmJKWkhUcDBnVkhSMGZXclZ0WHBIUC9Od1dFTDF2MTZ0VUIyTGx6Wjc1SFM3WnQyNVoyN2RxaDErdFJLcFVtMVNhTjB0UFRwUkVBRGc0T3pKMDdOOTlUalhMaTZPaUlyNjh2RXlaTWVDblRoSTJ2MXdvVktqQmd3QUNXTDEvK3dvOHAvRGQ0ZUhqd3lTZWZFQllXeHRtelo3bCsvVHB4Y1hIRnV2U0NJTHd1VkNvVmpvNk9WS3hZa2JwMTYxS2xTaFV4clRnZk1qSXlPSGJzR0pzMmJTSXlNaElQRHc5R2poeVpyelhFMnJScGc2ZW5KN05telNJMk5sWUt2a0pEUS9udXUrK3l0UGZ5OG1MUW9FR2NQMytleFlzWDgvanhZd0lEQXhreVpBaDJkblpVcUZBQmYzOS85dXpaUTNCd01CRVJFVkxnbHZuM212RURZa2RIUitrK1oyZG5hYXBuejU0OXMxM3JML1Axdy83OSszTXNVcEtXbGlhTldNeHMwNlpOYk5pd2dSSWxTakIyN0ZnQ0F3T3pGQzNKZksyV2tKQ0FxNnNyQUxhMnRzeWNPWk1kTzNhd2R1MWFMQ3dzNk5PbkQ3V2ZldzhoRkYxUnc4SEN5Q3NjZkoyNXVycEtyMk5CRVA1ZFJFRDRsMFMxRW9XRkZXVnIxY3l5N2RLQmZUeTVlNHRXZlVyaTVwMTFLckZDS2NlN2dqWGVGYXg1ZkQrRjM3YWVKT25KWTZxMWZNZWtuVS9OR2tTRWhKQ1Vrb3FOWmVFQ0RabE14b2dSSTdKYzVCdzVjb1FOR3pia2UwcnM3ZHUzbVQ1OU9xTkdqYUptemI4ZmM1czJiWW8xSUt4UW9RS0RCZzNLY2tHK2JkczJybCsvbnVOK3oxY01mdjZQVUd4c0xLZE9uZUxVcVZPNHU3dlRwVXVYTE91SU5HdldqS1NrSkdtUjY4TDRKd2R3dVNsVnFoU3VycTVjdUhEaGxSeGZKcE5KMWVCNjlPaVI0elFIcFZJcExiWU1md2RueGpWZmxFb2xSNDRjTWRrbjh5ZnhzMmZQTHBacDRDMWF0RUFtazBucks3MUl0cmEyTEZpd1FGcnpVS1ZTNGVIaFVleFRwb1gvTHBsTWhyKy9QLzcrL3EvNlZBUkJlQTNObURHRDRPQmdxbFNwd3NTSkV3a0lDTWdTak9XbVJvMGFyRnExaXVYTGwvUDc3Nzh6YnR3NG1qUnBrbVA3OXUzYnMyZlBIc3FYTDgvVXFWUHg5ZlUxMlc1Y2k2MUhqeDVrWkdUdzVNa1RZbU5qU1V4TUpDVWxCWTFHZzVlWEZ4VXJWc3pTOTRjZmZwaHJLS3pSYUxDd3NLQmp4NDQ1VmwrdVdyV3FORjN5ZWFWS2xlTFRUeitsVWFOR09lNXZuSTdwNU9TRXVibTV5VGFaVEVhblRwMW8zTGd4Q1FrSjB0SXNnaUFJZ3ZBcWlJRHdML0dwVmxSL3B5azg5OGY5NXNsZ250NjdSZnRCbmxqWjV2MTB1WGxiMG1Hd0o3dSt1OFhOazhGVWFQajNNRzJaUWtIbGdLWmMyciszMEFGaHk1WXRxVkNoZ3NsOWUvZnV6WFlSMnJ6b2REcVdMVnZHdkhuenBIVU1TNWN1alkrUGoxU0JxeWc4UER3WVBYcDBsdlVyenA0OW0yTlplcU9ZbUJpVDI3bXRTZmpvMFNPV0xGbENjSEF3Z3djUE52bVVzRU9IRGx5N2RxMUE2OHBsOWs4UENMTWI3VmFwVWlVKyt1Z2pWQ29WYTlldTVkaXhZeS85dkh4OWZYRnhjV0hQbmoxczNydzUyelliTjI1RXE5WFNyMSsvQXZXZE9SQXNqbkN3ZE9uUzBqb3NMK1AvMjdnUStmWHIxMW0xYXRWTFd4TlNFQVJCRVBLamMrZk9EQnc0TU52S3J2bGxhMnZMdUhIakdEUm9VTDZxOUg3OTlkZjVLdElobDh0eGMzT1RLci9tSmE4Um84WnJwWnhHUTNsNWViRmd3WUljOXc4SUNNanpIS3lzckJnMWFoUXRXN2JNY1ZTWmk0dUxTUkZBUVJBRVFYZ1ZSRUFJYU5JVjZJRVM1Y3VaM0ovMDlDbmhwOC9TWVloWHZzSkJJeXRiSllFOVBkaTU0aXllZmhWTjFqTXM0VnVPaS90a2FOSVZXSmdWTE55d3Q3ZlBNbFgzM0xsemhRb0hqVkpTVWpoOCtERHZ2dnV1ZEorZm4xK1JBMEliR3h2R2pCbVRaVWovN2R1M1diRmlSWjc3eDhYRm1kek9QR1VrSnhjdlhtVDY5T21NR3pmTzVNS3hYNzkrakI4Ly9oOGY5dVhFV1AzWk9HVTNzOHdYdnNhUmVKay93ZTdmdnovMjl2YkZzaDVqUVRScDBvU25UNSt5WThlT1l1KzdPQXZIdUxtNU1YYnNXT21DL2ZtUnE4WE4zdDZlNXMyYmMvandZVFp1M1BqYXZpWUZRUkNFZjYvbkN5b1VSWDdDUWVDVlZmQzFzTEI0NFZNbHZieTg4UEx5ZXFISEVBUkJFSVRpSUFKQ0lDWE5EUGV5NVpBOU4zM2k1cWxnZkd2YTR1aG1ubVdmTzJGSi9IbkxzSzVhaWZMVytGUXhEY0tjM0Mzd3JXSEhqVlBCMUdyYlhycGZwbERnWHM2SDVLaXJCUTRJTzNYcVpISUJGUmNYbCsxNkxnVVZFaEppRWhENit2cXlmLy8rUXZkbmJtN09tREZqc2l5NCsvanhZeFlzV0pDdjllS2VyeHBuYVpsOWxlam5QWHo0a0xsejV6SjkrblJwalVaM2QzZHExYXBsc29aaGZyMk05ZWp5b3RQcCtQYmJiNmxjdVRMWHIxODNXWE9uUllzVzlPN2RHNEMrZmZ1K2xQT3BXYk5tcmxPWGJXMXRhZENnQVFzV0xIZ2g2NTRWWjBEWXExY3ZIQndjQUlpS2lucmhBV0g3OXUwNWNPQUFXN2R1ZmFISEVRUkJFQVJCRUFSQkVJU0N5SDZ4alArWTlBd0xYSDNLbU55bjErcDRkQ3NDdnpxbW4zenEwWFAweHdlRTdIaUkrNzBrM084bEViTGpJVWMzUDhqU3IxOGRPeDdlamtDdk5RMDBYSDE4U05mL243MDdENHV5M044QWZnOHp3TER2SUNpS2lxTGdraUpxS200dFdoMHJTM01wczlMSzNMSzBRb2xNVFkrN2xSMVR5enlKdVdDNWhGcW91UzhoaGhzSUlvaUNJTExJTnNBQU04enZEMzdNWVZpR21XR0c5ZjVjMTdtYWVkL25mWjd2akZMSDIyY3gxYXBHYTJ0ckRCczJUT1hhTDcvOFVpMUkwMFZLU2dxS2k0dVY3MTFkWFhYdXk4aklDRE5uem9TbnA2Zks5ZHpjWEt4ZXZScDVlWGthOVZOMXI1dUsvVnMwa1phV2huMzc5cWxjOC9QejAvajV5cHBDUUFpVWI2Sjk3ZHExYW9GYjkrN2RHN1FPZjM5L2ZQenh4M2pwcFpkcWJmUDAwMDhqTEN4TTUyWGRGWHg5ZlRGbnpweHF5M0gwK1dzU0VSR0JsSlFVM0xoeEF4czNidFJidjdXSmlvckMwYU5IRFQ0T0VSRVJFUkVSa1RZNGd4QkFxUnd3czdSU3VaYVQvZ2hHeGdJNHVxb0dlZkhYOC9FNHNSQ3pPd2doL3Y5NGRaQTlzT2x1SWU1Y3owT1gzdGJLdG81dXBoQUtqWkNUbmc0N3QvK0ZibWFXVnBDWGFaZk5EaDgrWEdVdnY1aVlHSVNIaDJ2VlIyM0t5c3FRbFpXbFBJNis2dW5JbXFvNFdLTHE2V3NGQlFWWXRXcVZWbnV0V1ZoWXFMelhOZ2c5ZS9Zc0preVlvSnh4V1RXdzFGUkZHRFZreUJBTUhqeTRqdFlOU3lBUTFMZ2h0NkY0ZW5yaW5YZmVBVkMrUDFGR1JnWXVYcnhZclYxQlFRR09IejllcjdINjl1MkxPWFBtUUNnVXdzYkdCdXZYcjBkaFlhSHl2a0toME10SmxPZk9uY081YytmcTNZOG1SQ0lSbm5ycUtZd2ZQeDRyVnF5QVJDSnBrSEdKaUlpSWlJaUk2c0tBRUlCTVZnWnhsYjN5aXZJbHNMU3V2clE0SlZhQ2ZsWlFob05BK2V0K1ZzQzlXSWxLUUFnQWxqYkdLTXJQaHgzK0Z4Q0tMUzFSV3FyZDNtTlZ3NmtqUjQ1bzlYeGRLZ2R3VmNNNVRVMmVQQm4rL3Y0cTE0cUxpN0YyN1Zva0p5ZHIxVmZGb1NrVnRGMzZXVkpTZ29jUEg2Smp4NDRBb0Z4R3FxMktnUEQ4K2ZQWXVuV3JUbjFVRmh3Y1hPOCtLclJ2Mzc3YUhvK1ZDWVZDZlBEQkJ4Z3dZQUFVQ2tXZE0rOHE5aTZzYTErOGl2dlRwazFEWm1ZbTR1TGlsUGZlZWVjZERCczJESysvL3JwR242SHFLY1pWYXdISzk4UU1DZ3JDNnRXcmxYdFRscFdWYVhXaVltTVRpVVNZTzNldWNoL0pnSUFBckZ5NWtpRWhFUkVSRVJFUk5Ra01DSnVCTm0zYUtHZjNBZVZoMlkwYk4vUTZSdVVsdkxXZHNLYk9hNis5aHRHalI2dGNrOGxrMkxCaEErTGo0N1h1citxaEpGVlBOYTZMa1pHUlNzZ29rOG0wcnFHcDgvYjJWbm52NE9DQXJLd3M1WHU1WEk1Tm16Ymh6ei8vUkhKeXNzb3k4cXJjM055d2F0VXFBTURDaFF1Um1scDl5YndtdG0vZmp0VFVWR1JsWmVIKy9mdVFTQ1FvS2lxcU1aelU5UlJqZmV2YXRTcysrZVFUbGYwOU5RbFVBYzFEMVFvVjdkemQzZkhKSjU5ZzFhcFZLak1qaVlpSWlKcVR5aXVFa3BLU3NIejU4a2FzaHFqK0FnTURHN3NFb2tiRGdCQ0FTR1FFcVVRQ0t5ZEg1VFV6SzB0SThxb2ZwdEcybXlXdUpCU2l2OTMvWmhGS3k0QXIrVUN2b2RWbmMwbHlTMkZtcGJwOFdTcVJ3TmhZOHlYR1ZZT2dpeGN2Nm4xdnZNcXpCclVOTEY1NzdUV01HVE5HNVpwY0xzZkdqUnQxM29mTzBkRlI1YjAyeTVNcmFuS29kSHEwdHM5WGFDcDdFTmFrNnFuR24zenlDUzVmdm96ZmYvOWRHWWlXbFpYcEZORHFTcUZRMU91QUcyM0cwWmU0dURpc1dMRUNUazVPU0VwS1FsNWVYcTJoWm1WV1ZsYll0R2tUQUdEMjdObkl6OC9YVzAxRVJFUkV1amg5K2pUdTM3L2ZZT05WWGtsU1dGaUkyTmpZQmh1YmlJajBpd0VoQUdNaFVDUlIvY085cmJNTDVESUZNaDhXcSt4RDZObmJDZzl1U2ZEZDNVTDB0U3JmQXkweVh3SEh6dWJWbGhkbnBoWkRMaStEcll1enl2VWlTVDZFUnBvdk1hNVlKbHZCRVAvaHJienZZRUZCZ2NiUGVYbDV3Y2ZIUitWYXhhbTdrWkdST3RkVE5TQjgrUENoUnM4WkdSbGgwcVJKMVdZelJrUkU2RnhMVTJSdGJWM3RnSkp2di8wV3k1WXR3OENCQS9IZGQ5OGhLU21wa2FwcmZoSVRFNUdZbU5qWVpSQVJFUkhWeTY1ZHUvUnlpQ0VSRWJVK0RBZ0JHQnNWSXlQeEh0cjM3S204SmhBSjBhWnpKOXkra2c3SE1mOEwrQVFRWU1Ra045eUx6a2RxZlBsTU96OVBjM2o0V0ZYcjkvYVZQTFRwM0FtQ0tudWxaU1Ftd2xoUSszTFBxdHEyYmF0OHJWQW85RDRqek5qWVdHV1BQbTMyUmF0OGNBcFFIZzcrNXovL3daVXJWK3BWVStXQXNLaW9DTG01dVdyYkN3UUMrUGo0WU1LRUNmRHc4RkM1bDV1Ymk3LysrcXRlOVRRMWZuNStLdnYwQVVCcWFpcjI3ZHVIMTE5L0hWOTg4UVhXcjErUFc3ZHVOVXA5WXJFWWxwYVdXdThkV1dIZ3dJRVFDb1c0Y09HQ25pc2pJaUpxWExHeHNWeUdTUWFqYmt1WmhyQm8wYUpHSForSWlIVEhnQkNBbVVrcEh0MU5nRUl1VnduenVqNDVHR2QrM2dIdkFiYXdjMVk5c01URHg2ckdVTERDNDBmRnVITXREOE9udnF4eVhTR1g0MUZDSXB5dE5kOFR6OTdlWHZrNkp5ZEg3MzhyMktGREI1VURIMUpTVW5UcXA2eXNESnMyYmRMTGJMM0t5NFBUMHRLVXIwVWlFVXhNVEdCdWJnNEhCd2U0dUxqQTA5TVRQWHIwZ0pPVFU3Vis1SEk1dG16WjB1TDJlUnN3WUFBQTRONjlleXFCNlBIanh6RnExQ2c0T2pwaTFxeFptRHQzTHVSeXVmSytuWjBkWEYxZE5Rb09yYTJ0a1plWHAxTjlwcWFtV0xseUpVSkNRbkQ4K0hHdGxnUmJXbHJpelRmZmhKV1ZGYnAwNllLZE8zZFcyME5TSHljWXF6TnMyREFrSlNWeFZpRVJFUmtFbDJGU1F4QUlCQWIvLzB5VjkyRTJOVFd0dHNLRmlJaWFEd2FFQUV5TjVSQUFlQmlmQURldnJzcnJsZzRPNkRLd1A0N3RqTVNZZDl2QzNFcXpyNnN3WDRianY2U2h5OEQrc0tnVWRBSEF3enNKRUFnVU1EV1cxL0owZFZhVjlqRFVadm12cGpwMzdxenlQaUVoUWFkK01qTXo5VFpqcmZLTXhvNGRPK3AwK205cGFTbSsvLzU3M0x4NVUrYzZtdUllaERZMk51aldyUnVLaTR0eDdOZ3h2UGZlZThwN2Nya2NmLzc1Sjk1NDR3MVlXMXZEenM1T1pSYWZ2NzgveG84Zmo4dVhMMlBYcmwwcWg1cFVOVzdjT01USHgrUHMyYk5hMTFoYVdncFRVMU5NbVRKRjdZbkdkWjFpM0tOSER6ZzRPT2k4aDZTdS9QejhNSDM2ZEZ5N2RnMzc5KzluVUVoRVJFVE56anZ2dklQaHc0Y2JkSXlZbUJpc1dMRUNRUFZ0a1lpSXFIbGhRUGovYk1TRnVIWDZGTnk2ZUFLVmxtNTJIVFFZUmZsNU9MUWxIays5NWd6bjltWnErMGxQS3NKZkllbHc3dWlKcm9NR3E5eFR5T1c0ZGZvVWJNMjBtd0ZZK1ZSaGJaYi9hcXAvLy80cTcrL2V2YXRUUDg3T3psaTBhQkgrL2U5LzEvdkFCa3ZMNmdlK2FDTTVPUmxidG15cDl5Yk5odjViVjEwTUh6NGNBb0VBcDArZnJ2SDN3OW16Wi9IeXl5K2pvS0NnV2dEbzcrOFBvUHpYdkh2Mzd2anFxNjlxUGJGNDM3NTlXTFZxRmVSeXVkWkxmVXRLL25mQXo5U3BVMnRzbys0VTQrM2J0ME1rRXVHTEw3Nm9jZmFub1g5ZEtrN0FmdUtKSitEbTVvWXZ2L3l5M3IrbmhVS2h5bXhPSWlKcVBUcDA2TUNsbDlUZ1hGMWRHN3NFSWlKcVJoZ1EvajhyY3hueWN3cHhOL0lxT3ZYelZiblhlOVJ6U1B6bkgveTU0eXphZWxxZ2ExOUx1SFV5aDFCVUhpVEtaV1ZJdlZ1STIvOFVJRFZCZ203K1E5SFIxN2ZhR0lsWHIwRmVVZ2hMMjFLdGFwUEw1Y3E5L3NSaXNZNmZzR1pPVGs3bzBxV0w4bjF1Ymk2U2s1TjE3cy9kM1IyZmYvNDVWcTVjaWV6c2JKMzcwZlZ6Wm1SazRQRGh3emh6NW94ZXc1Z2hRNFpnOE9EQmRUYzBNS0ZRaUtlZWVncFNxUlNob2FIbzFLbFR0VFpGUlVWWXUzWXRTa3BLVkdaQWR1M2FGVzNhdEFFQXhNZkhZOE9HRFdxWEVPZm41K1BYWDMvRmUrKzloNUtTRXEyV2p1dnJ1Njl0YVhqVi9SZjF6YzdPRGtCNTBMbGt5Wko2aDRNdUxpNVlzR0FCdG0vZjNtajdRaElSVWVNeE56Zm4wa3NpSWlKcTBoZ1FLaWxnYnk1QnpKbXpzSFZ4Z2IxN081VzdIWDE5NGVybGhic1JWM0R4U0J3S2NoN0NSRnorOVpWSVpiQ3d0VUliejY0WU1iMGZ4RFhNZm51Y2xJeVlNMmZoYkMwQm9OMnkxZno4ZkdWZ1VmRlBmWG42NmFkVlptTmR1SEJCWlMrUnVxU2xwY0hNekF3Mk5qYkthMjV1YnNxUU1DTWpRNmU2dEEyQVpESVp0bXpaZ3ZEd2NJTXNDejUvL2p5MmJ0MWE3MzUwV1NwZG1aK2ZIK3pzN1BEYmI3OGhOemRYNWRkT0lCQW9QM3ROeThRcmxwakk1WEw4OU5OUEd1MHZlT3JVS1R6OTlOT1lPWE1tMXE1ZGkram9hSTNxVkNnVVVDZ1VCcG5wWitqWmcyWm1ac29sN3RIUjBUcnZ3MWpCeGNVRml4WXRncjI5UGViUG40LzE2OWRyL0QwU0VSRVJFUkVSTlFRR2hKV0lUY3BnYjFtRWlBTUhNT1QxeWRYMkR4UmJXc0o3eEhCNGp4aU9rc0lpU1A5L2VhZlkwaEltNXJVdlBTN0l5a0w0Z1FPd3Q1UkNiS3A1K0ZiaDRjT0h5bURReHNZRzdkcTF3NE1IRDdUdXB5b0hCd2M4ODh3ekt0Zk9uVHVuVlI5WldWbllzV01IRmkxYXBCSVNPanM3NDRzdnZzRHExYXZyTlNNUkFQTHk4bEJjWEZ6aklTUVZSQ0lScGs2ZENyRllqRE5uempUSnZRUDFZZFNvVVhqOCtER09IajJxMVhNT0RnNFlOR2dRQUNBc0xFempYeE9GUW9HUWtCRE1uejhmOCtiTncxZGZmYVh4c3UyeXNqS1Z3Mi8wcFhKNFhEa1UxUmMzTnpmbDY2aW9LSTJlK2U2NzcrcHNVMVpXQnBGSWhIbno1bUhEaGcyY1NVaEVSRVJFUkVSTkJnUENLaXpOU2lFcks4Q1o0R0QwZStrbE9OZXkyYTZKdVpuYVVMQkMrdDI3dUhJb0ZOWm1VbGlhbGRUWnZpWnhjWEh3OXZaV3ZoOHlaQWoyN05talUxK1ZqUjgvWG1WL3c5dTNiK3NVUEthbXB1S3JyNzdDb2tXTFZHWTQydHJhSWpBd0VPdldyY09kTzNkMHJqTTVPUmtyVjY1RWh3NGRNSFRvVUF3ZVBCZ1dGaGJWMmxsYVdtTGF0R253OS9mSDVzMmJkWjY5V0ZsVDJvT3dXN2R1OFBUMHhQcjE2NVY3L0dsYTMvUFBQdytoVUlqSGp4L2p3SUVEV28xNzdkbzEzTDU5RzE1ZVhwZy9mejYrK09JTDVPVGsxUG1jb1VMYWl1WDJRUGxwZVZLcFZLLzl0MnYzdjluRHQyL2YxdWlaMmJObjEzc1pNaEVSRVJFUkVWRmpNZXhHWHMyVXJVVXg3TTBMRWJIL0FHNmRPbzFTSFFLSVVxa1UwU2RQSTJML1FkaGJTR0Jqcm51SWNlWEtGWlgzbzBhTmdvdUxpODc5QVlDdnIyKzFQZlhxRXpxbXBhVmgrZkxsZVB6NHNjcDFDd3NMQkFRRW9FK2ZQanIzWGVIKy9mc0lEZzdHbkRsejhQUFBQNnVjemx0WjE2NWRzWHo1Y2p6NTVKUDFIck1wQllRVEowN0VwVXVYY1BYcVZlVzFxa3VNYTJKbFpZWGh3NGREb1ZEZ2h4OSswQ2xRQ3cwTkJWQyt4SDNPbkRrYUxRRTMxSGRYZVZhaXZ2ZmtCS0N5SnljMzl5WWlJaUlpSXFMV2dBRmhMU3pFcFdoalc0Q0gwWkU0dm5rejRpK0ZvekEzdDg3bkNuTnpFWDhwSE1jM2IwYmFyVWkwc1MrQWhWaFdyMXJ1Mzcrdk1nTlBKQkxod3c4LzFQbWtYM2QzZDh5WU1VUGxXbmg0T09MajQrdFY1Nk5IajdCOCtmSnFKK2VhbUpoZzNyeDV5ajN3NnF1MHRCUW5UcHpBZ2dVTEVCd2NYT05Kdm1abVpwZzVjeWFtVEpuU3BFSStYZlh2M3gvMjl2YlY5akRVSkNCODhjVVhZV0ppZ21QSGptbThaTGFxNjlldkl5VWxCVUI1QUR0NjlPZzZuekhVUVNJbUppWUFnSmlZR0pYVGt2VkJJQkNnVjY5ZUFNcFBnNTR3WVFLY25aMzFPZ1lSRVJFUkVSRlJVOE9BVUEwVDR6STRXK2ZEd1VLQys1RVhjSExyanpqNTQ0KzRlZnc0N2x6Nkc4azNvNUI4TXdwM0x2Mk5tOGVQNCtTUFArTGsxaDl4UC9JQ0hDMGxjTGJPaDRsSSt6MEhheElTRXFLeVpOUGQzUjBCQVFGYWh4ZWRPM2ZHd29VTFZXWmVTYVZTdlN4WkJvRDA5SFI4OWRWWDFXYjNHUmtaWWRxMGFaZzBhWkxlQWp1NVhJNWp4NDVod1lJRnRlNmQrT3l6ejJMdTNMa3FTNm0xMFJUQ1JhRlFpRmRmZlJXYk5tMnF0b3kxcm9Dd2JkdTJlT2FaWi9EZ3dRUHMzYnUzWG5XY1BIbFMrWHIwNk5GMWZqZjErZTdVUFN1WHkvSHR0OTlpeFlvVnRaNXlyS3N1WGJyQXpzNE9aV1ZsMkw5L1B3NGNPSUM1YytmQzNOeGNyK01RRVJFUkVSRVJOU1VNQ0RWZ2JpcUhzMVUrM0owbE1DOUxRL2FkZjVCeTdRTGl6aDVIM05ualNMbDJBZGwzL29GNVdScmNuU1Z3dHNxSG1ZbGNyelhFeHNiaStQSGpLdGM2ZE9pQTVjdVg0NFVYWHFnendEQXhNY0hZc1dNUkZCUUVLeXNybFh2YnQyK3ZkYm11TGpJek0vSFZWMThoTFMydDJyM25uMzhlQ3hZczBPdHB6QVVGQmRpNmRTdldyRmxUNDRtei9mcjF3OXk1YzNVNk1NTlFzK0MwSVJRS2NmandZY1RHeGxhN1YxZEErTVliYjZDNHVCZ2JOMjVFYVdscHZlb0lEdzlYbm5CdFoyY0hhMnZyV3R0cUV3NWFXRmlvN0N2bzV1WUdvVkFJdWJ6bW42SDgvSHhFUkVSbzNMODJSb3dZQVFDNGRPa1Nzckt5Y1Bic1dUeDY5QWlMRmkycTluTkRSRVJFUkVSRTFGTHdrQkl0R0FrQUM3RWNGcEFES0c3dzhYZnQyZ1ZYVjFmMDdObFRlVTBzRm1QaXhJbDQrZVdYY2ZQbVRjVEd4aUlqSXdNRkJRVXdNaktDdmIwOXZMeTgwTDkvL3hxWEpCOCtmQmdYTDE3VWU2MVpXVmxZdW5RcDVzK2ZqODZkTzZ2YzY5V3JGMWF0V29VVEowN2dyNy8rcXJZa1dWYzNidHhBWUdBZ1pzMmFoVzdkdXFuY2UrS0pKekJ0MmpSczNicFZMMk0xcEpLU2tscG5TS29MQ1B2Mzd3OGZIeCtzVzdjT3FhbXA5YTRqTnpjWHNiR3g4UGIyaGx3dVIxRlJVYTF0S3dkK2RlblJvd2NtVEpnQXNWZ01pVVNpREkrenM3UHJYYk0yN08zdE1YRGdRTWpsY2h3OGVGQjVmZHUyYlZpOGVERSsvL3h6ZlBQTk4zcjVMb21JaUlpSWlJaWFrc2FmSGtVYWs4dmwyTEJoQXk1ZnZsenRubGdzaHArZkg2Wk1tWUtQUC80WVFVRkJDQXdNeEFjZmZJQ1JJMGZXR0E2R2hZWFZlOW1wT3ZuNStWaXhZZ1grL3Z2dmF2Zk16TXd3WnN3WXJGdTNEazg5OVpUZXhzekp5Y0hLbFN0eCt2VHBhdmY4L2YzUnUzZHZyZnByQ2pNSTFhbGNYK1dBME03T0RtKy8vVGIyN3QyTDY5ZXY2MjI4czJmUEFnQWlJaUxVN3Y5WDE1THV5cldHaDRkai92ejUrT1dYWDJCalk2TmMvbDdUcjZFaHhnemhNQUFBSUFCSlJFRlV2ZmppaXhDSlJQanp6ejlWWnI4V0ZoWml6Wm8xTURNenc3Smx5NVFuUWhNUkVSRVJFUkcxRkp4QjJNeVVscFppNDhhTmVQcnBwL0g2NjY5ck5WT3JjaCs3ZCsrdXRtVFpFRXBLU3ZDZi8vd0g4Zkh4bURoeFlyVjZoVUloeG84Zmo3Lysra3R2WThybGNtemJ0ZzJabVprWU4yNmN5ajFYVjFldEFyT0tBRzdJa0NIVlRuMnVEMzBGVERVRmhBS0JBTysvL3o1T25UcUZJMGVPNkdXY0NoY3ZYb1M5dmIweUtLeE5SVUJZMit6UXFzR3JRcUhBaFFzWFVGaFlpSTgrK2dpblRwMVNucHlzTFYzMlBuUjNkOGVJRVNPUWxwYUcvZnYzVjd1Zm1abUo1Y3VYSXlBZ0FKTW1UY0l6enp5REN4Y3U2RlFmRVJFUkVSRVJVVlBEZ0xDWk9uSGlCSzVkdTRaLy9ldGZHRHAwcUVhSGNDZ1VDa1JHUm1MdjNyMTQrUENoem1OTHBWS1ZRMDQwRVJZV2hxaW9LTHp6emp2bzJyV3J5cjJDZ29KcTdUTXpNK0hvNktoOHJZdERodzZocUtnSWI3enhCZ1FDQWFSU0tTSWpJN1hxb3lMSU8zLyt2RjZXSjFlY1FxeXZtWW1WZzhiS1lXWnljakpDUWtLcXRUYzJOb1pBSUtnMiswL1RFN0VWQ29WR3daMUNvY0NlUFhzUUZoWldaOTJWM2JwMUM0R0JnVWhPVHRhb25xckVZckZ5aWJKTXB0bnA0U0tSQ08rOTl4NUtTa3F3Y2VQR1dtZEdQbnIwQ0VGQlFYanZ2ZmZRcDA4ZnZQVFNTOHA3RXlaTXdNT0hENUdSa1lHTWpBeGtabVpDS3BWQ0pwT3BIQzRFbEFlWUlwRUlwcWFtc0xDd2dLV2xKU3dzTEhENzltMFVGemY4MWdWRVJFUkVSRVJFREFpYnNjek1UUHozdi8vRnI3LytpcDQ5ZThMSHh3Y2VIaDZ3dHJaV0JqNFNpUVFQSGp6QTdkdTNFUjRlWHVQQklkcUtpb3BDdjM3OUFFRHRQblJWcGFTa1lObXlaZWpkdXpkR2pod0pMeTh2eUdReS9QZS8vNjNXTmpnNEdOT25UMGR1Ymk1Ky8vMTNuV3M5ZHV3WUVoSVMwTFZyVjF5OWVoWHA2ZWxhUFcrb0pjWW1KaVo2NmFkeWZSV2gyNlZMbDJyZHM5RFoyUmtMRnk1RVlXRWhVbE5Ua1o2ZWp2ejhmUGo1K1NuYnFGczZyS204dkR5MXN4Y3JacEpXbmUxWFhGeXNVVGpvNXVhRzhlUEhReXFWb3FTa0JDVWxKUkFJQlBEMjlvYXBxU21BbW9Qbm1reWFOQW50MnJYRGhnMGJrSlNVcExhdFJDTEIrdlhyMGJ0M2I3enl5aXZvMUtrVEFHRFlzR0cxUGlPVHlaVGZxYkd4Y2JVd1B6TXpFeGN1WEVCY1hKeEc5UklSRVJFUkVSSHBHd1BDRmtBaWtlRFNwVXU0ZE9sU2c0eTNlL2R1dUxxNndzYkdCaWRQbnRUNitldlhyOWU1ekRjeU1oSXpaODdVdFVRVkNRa0pTRWhJME9sWlErMDFaNGlBc09LMXVwbHpLU2twK1BEREQ5R3ZYeitNR1RNR3ZyNitLdmZ6OHZMMGRtaU1PaFVobWE0QmJHcHFLbjc2NlNkMDY5WU4vZnIxdzdCaHcxUityVkpTVWpRS0NFZU9IQWwvZjMrc1hic1cwZEhSR285ZjhYdTRRNGNPR0RCZ2dES2NyK256aUVTaVdyY0N1SGp4SW43NDRRZU5aenNTRVJFUkVSRVJHUUlEUXRKYWVubzZBZ0lDR3J1TUJpRVVDcEdabVludzhIQzk5Wm1Ta3FMMVV1ZmFWQTdGTk4yUFVpNlhJenc4SEpjdlg4Wnp6ejJIaVJNbkttZnk3ZG16cDlxU1dFT29QSVBReU1nSVpXVmxXdmVSbjUrUGlJZ0lSRVJFNE1DQkEvand3dy9ScmwwN0FOQm9HZlRBZ1FNeGF0UW9MRm15QkNrcEtWcVBEd0QzNzkvSC9mdjNBWlNIdm0zYnRrV2JObTNnNk9nSU96czdXRnRidzhyS0NoWVdGaENMeFJDTHhUQXhNWUd4c1RFa0VnbCsvUEZIaG9ORVJFUkVSRVRVNkJnUUVxbngyMisvSVN3c0RLV2xwWHJwN3ovLytRL0N3OFAxRnNLSlJDS1VsWlVoS2lwSzYvM3JGQW9Gamg0OUNqczdPd3dZTUFDLy9QS0xYb05RZFl5TmpTR1ZTaEVXRnFhWDd5SXRMUTFyMTY3Rm1qVnJFQm9hV3VjQklvNk9qdWpWcXhjV0wxNE1xVlJhNy9HQjhxWFppWW1KU0V4TTFFdC9SRVJFUkVSRVJBMUZvR2lJNlVJR01HWEtsTVl1Z2FqUnRXM2JGb1dGaGNqT3p0YTVEMHRMU3hRVkZVRXVsK3V4TXZYTXpNd2dFb21RbjUrdjEzNmRuWjIxM21leXBhczRHSWVJaUloSTMySmlZckJpeFFvQVFMZHUzUkFZR05qSUZSRVJVVzBFVlE4QnFJSXpDSW1hTVYyWHhsWW1rVWowVUlsMnREbmNSaHNNQjRtSWlJaUlpSWkwWjVnaldvbUlpSWlJaUlpSWlLaFpZRUJJUkVSRVJFUkVSRVRVaWpFZ0pDSWlJaUlpSWlJaWFzVVlFQklSRVJFUkVWR3JrWlNVaE1lUEg5ZDZQeWNuQjMvODhRZDBPYy96M3IxN0dyZk56OC9IbzBlUHRCNURtLzVsTXBsT3owb2tFang4K0ZEclo3Z25PRkh6eFVOS2lJaUlpSWlJcU5VNGNPQUFqaDgvanZIangyUGl4SWt3TlRWVnVYL2h3Z1Y4L2ZYWENBME54YXhacytEajQ2TlJ2ektaRExObno0YTd1enZHangrUGtTTkhxbTJmbloyTjZkT25vMWV2WG5qeHhSY3hkT2hRalQvRDJiTm44Zmp4WTR3ZVBScGlzYmpHTm5GeGNWaTNiaDFlZmZWVlBQLzg4ekF6TTlPNC83eThQTHo5OXRzWU5HZ1FuSnljTkhybTZ0V3JLQ29xd3JwMTYrRGk0cUx4V0VUVU5EQWdKQ0lpSWlJaW9sWmoxcXhaU0VsSndjNmRPM0hxMUNrc1hyd1lIVHQyVk40UEN3c0RBRHg2OUFpblQ1K0doNGNITEN3czZ1dzNLaW9LeGNYRmVQRGdRWTJoWFVwS0NseGNYQ0FTbGY4eDNNTENBZ3FGQWtsSlNlalVxUk95c3JKZ2Ftb0tTMHZMT3NjS0RRM0Z0V3ZYc0dQSERnUUVCS0IvLy83VjJsaFlXQ0FqSXdPYk4yL0dqUnMzRUJRVXBCeTdMc2JHeGlncks4UDU4K2MxYWwvWmhnMGJzSExsU3EyZjA1UmNMa2RPVGc1a01obk16YzFoWldWbHNMR0lXaE1HaEVSRVJFUkVSTlJxaUVRaUxGcTBDTk9tVFVOS1NncFdyVnFGelpzM0F3RHUzTG1EbUpnWWlNVmlmUDMxMTNCM2Q5ZTQzL0R3Y0FEQUs2KzhnaTVkdXVDOTk5N0RFMDg4QVFBb0t5dkRzV1BINE9MaWdzNmRPME1vRktLa3BBUUFVRnBhaXQyN2QrUHExYXV3dGJYRjZ0V3IxWWFFNmVucHVINzlPZ1FDQVJZdVhBZy9QNzhhMjVtWW1BQUFPblRvZ0NWTGxtajhPWUR5Z0xEQ24zLytDYUZRQ0tBOE5IM2pqVGNBQUVlT0hGR09BUURQUFBNTVJDS1IxbU5wNnZ6NTg5aXhZd2VTa3BJZ2w4dVYxKzNzN0RCczJEQk1tVElGMXRiV0JobWJxRFZnUUVoRVJFUkVSRVN0aXEydExTWk5tb1F0VzdiQTNOeGNlWDNuenAwQWdJOC8vbGdaRGhZV0Z1S25uMzdDVzIrOVZXdHdwMUFvY1BMa1NRREE2ZE9uRVJvYWl2ejhmQ1FtSnFxMHk4bkpnWW1KQ1k0ZlA2NE00UW9LQ25EKy9Ia1VGaFlpTHk4UDE2OWZ4K0RCZzJ1dC9mRGh3MUFvRlBqWHYvNVZhemdJUUJucVZmeXpvczR0VzdhZ1g3OSs2TmV2WDUzUGFrc2dFRlJic3EwdlNVbEpzTGEyeHFSSmsrRHE2Z3BqWTJNa0ppWWlORFFVQnc4ZVJHUmtKTDcvL251VjBKS0lOTWVBa0lpSWlJaUlpRnFzWDMvOXRjYkRNMHBMUzVXdk4yM2FCS2xVaW9zWEw4TFIwUkV4TVRHSWlZa0JBRVJHUnVMKy9mdUlpWW5CNnRXcmExeHUvTTgvLytEeDQ4ZHdjSENBbzZNakhCMGRBWlFIWmxPblRzVi8vL3RmM0xoeEEwNU9UaENMeFJnelpneEtTMHR4K1BCaFdGdGJ3OS9mSDRjUEgwWlpXUm1DZzRQUnZuMzdHbWN2RmhZV0lqUTBGSFoyZHBnMmJSb0FZTy9ldllpS2lxcjJHU3MrMzRNSEQvRCsrKzhEQUtSU0tWSlRVM0hreUJHc1diTUczYnAxcS9FN0V3Z0V5dGN6Wjg1VXZxNTg2TW1jT1hOcWZOWlFKazJhaE1tVEo2dGNHekZpQkFZTUdJQjU4K1loS1NrSjE2NWRxM0c1TlJIVmpRRWhFUkVSRVJFUnRWaTllL2ZHUng5OWhPTGk0aHJ2Mzd4NUV6ZHYzbFMrejh6TXhJRURCNnExaTR1THc2SkZpN0J5NWNwcUIzN3MyN2NQSXBFSXk1Y3ZSK2ZPblhIcDBpVzR1cnJDdzhNRFNVbEp1SEhqQm54OGZOQytmZnRxZmVmbTV1THc0Y01BeWtPOWhJUUVmUGpoaDFpeVpBbDY5dXlwMG5iUG5qMlFTQ1FJQ2dxQ3BhVWxZbUppOE9PUFB5cnZ1N3U3dzlyYUdrS2hVUGw1all5TWxETWZMUzB0bGVGbFNFZ0lGaXhZb0RLRHNpWVdGaGJLd0xCaVdYVFY2eFYwT2ZsWlUxWEhxdENsU3hlRGpVblVtakFnSkNJaUlpSWlvaGFyUzVjdStQNzc3MkZtWmdaYlc5dHFCM1ZjdUhBQlgzNzVKUndjSExCbnp4NnQrNCtMaTBOa1pDVE16YzJ4YnQwNktCUUtKQ1Frd003T0RsOS8vYlV5L0pzNGNTTDY5dTJMc1dQSHdzWEZCYVdscFJnM2JodzZkZXFFMWF0WFk5eTRjZWpZc1NPMmJ0MWE0emdYTDE1RVNFZ0loZzhmanFGRGgwSW1rK0hycjc4R0FIaDRlR0RLbENrcUp5RW5KeWZqblhmZWdadWJHOWF0VzZmVlp5b3JLMU8rWHJObVRZMTdFSzVjdWJMYUhvU1Y5d1pzS0dmT25BRUF1TGk0b0hmdjNnMCtQbEZMd1lDUWlJaUlpSWlJV2pSMWg0MVVMSnV0YXlaZGJUWnYzZ3hiVzF1NHVibmgxcTFiRUFxRjhQYjJCbEFlcnNYRnhVRWtFaUU4UEJ6TGx5K0hWQ3BGcDA2ZGxDSGNnd2NQc0dEQkFnQ3F5NTRyMjdsekozNysrV2NBd0wxNzl6Qno1a3dVRkJRZ05UVVZuVHQzeHRxMWF6VSsvZGplM2w3dEhvY0FWSUsrZWZQbUtWOVhybS8rL1BuVm5sTW9GRkFvRkxYTzl0T0hodzhmUWlhVElUYzNGMy8vL1RkKysrMDNkT3JVQ1VGQlFRYmIvNUNvTldCQVNFUkVSRVJFUksxV3hWSmNkU2ZnM3JsekIxdTNic1dpUll0Z1oyZW52SjZjbkl6Q3drSjg4ODAzc0xPenc0c3Z2Z2dMQ3d0OC9mWFhLQzR1Um1CZ29MTC9pcG1FQUpDV2xvYTJiZHNDS0Y4Q1hMR3ZZWDUrZm8zamp4Z3hBanQzN29SY0xrZFJVUkVrRWdreU16UFJ1WE5uckY2OUdrS2hFSUdCZ2NqTXpGUStVM1VQUXBsTWhxU2tKQmdiRzJQWnNtWHc5Zld0OWZOVzNtdFFXeVVsSlRBeE1URllTUGplZSs5QktwVXEzL3Y0K0NBd01CQk9UazRHR1krb3RXQkFTRVJFUkVSRVJDM1N0OTkraTV5Y0hMVnRVbE5UbGY5Y3VuUnBqVzBpSWlJZ2xVcXhZTUVDckYyN1Zoa1N5dVZ5OU9yVkN3Y1BIbFRPdXBOS3BmamlpeStRa3BLQ3NXUEh3c3JLQ2dFQkFRZ09Ec2JldlhzaEVva3dhdFFvbEphVzRzNmRPekExTlVYbnpwM3g0TUVEQ0lWQ0pDY25WNXZ4MkxadFc3ejk5dHZvMHFVTGlvdUxzWFRwVW5UcjFnMHJWcXlBbFpVVkFPRHR0OS9Ha2lWTFlHMXREVk5UVXdnRUFwVXdFd0JzYkd3QUFQdjM3MGZIamgxaGIyOWY0K2N0TFMxRm16WnRNR3pZTUV5Yk5rMFo5bFZlWXJ4dTNUcVZKY1p2di8wMlhuamhCYXhidHc1R1JrYjQ5Tk5QWVdSa1ZPdjNyWTZibTF1dDl3SUNBbEJTVW9MczdHemN1SEVERnk5ZXhOU3BVekYxNmxSTW1EQ2h6cjZKcUdZQ2hTRjNFVFdnS1ZPbU5IWUpSRVJOWG5Cd2NHT1hRRVJFUkMxVVRFd01WcXhZQVFEbzFxMGJBZ01ERzdtaTZtN2N1SUZQUC8wVVFxRVFscGFXTlFaV3VibTVLQzB0aFZBb2hGd3VoNE9EZzlyWmJ4MDZkTURpeFl0aFptWUdoVUtCSlV1VzRNS0ZDN1cydDdLeXd2NzkrN0YwNlZLY08zY09Bb0ZBN1dFZTl2YjJXTHQyYlkzTG9rK2RPb1hWcTFlalk4ZU9tRFp0R2pJek01R2NuSXlrcENTNHU3dmp5SkVqNk4rL1AyeHRiV3ZzT3lvcUNtNXVidmprazArcUxjYzljK1lNZHUzYUJRQzFMaE91bUlVSUFKMDZkYXAyUHo4L0h4a1pHUUNBWWNPR1llSENoY3I5Q3lzODg4d3p0WDcyQ3NlUEg2K3pUWVdZbUJoOCt1bW5rRXFsbUR0M0xzYU1HYVB4czBTdGlhQ09hYjJjUVVoRVJFUkVSRVF0VXE5ZXZiQm56eDdZMk5qVUdIZ1ZGaGJpOWRkZlIybHBLZDUvLzMxczJyUUo3Nzc3THA1NjZpbU4raGNJQlBqc3M4L3c0TUVET0RnNFlNS0VDYkMydHNadnYvMEdBRGh3NEFCKy9QRkhGQllXSWpFeEVVRDVpY2MyTmpiSXpjMVZIbEt5WmNzV0FPWExrSHYwNkZFdEhNek96c2FTSlVzUUhSME5vSHpKYzBCQUFCd2RIZEduVHg4TUdUSUUzdDdlQ0FrSndhbFRwOVRXZk9mT0hUZzRPT0NERHo1UXVUNTA2RkNjUFhzV1VWRlJjSEp5cWhZZ3hzWEZLWmYyaWtRaXBLU2t3TXZMUzZXTnBhVWxYRjFkbFRYLy92dnZHRHQyckVxYm9LQWc5VitxbHJwMzc0NlhYbm9KZS9mdXhhKy8vc3FBa0VoSERBaUppSWlJaUlpb3hhcHROaDBBYk51MkRSS0pCSjZlbm5qNTVaZHg3dHc1Yk5xMENkN2Uzc3FncXk1bVptYm8wcVVMaW9xS3F0M3o5ZlhGcGsyYmNQandZVHg0OEFBQThQbm5ud1A0MzBFZ0tTa3BtRE5uRHVSeU9lN2N1UU5uWjJkczNMaFJaZm12blowZDNOM2RFUjBkRFFjSEJ6ejMzSFB3OS9kWG1jVlhNU3ZSMGRFUnUzZnZybFpMeGFuRzdkdTN4NHdaTTZyZEZ3Z0V0WVozeDQ0ZHc0MGJONVR2ZS9mdWpjVEVSUFR2MzEvclpiMlZUMXJXbDNidDJnRUEwdFBUOWQ0M1VXdFJmWDQxRVJFUkVSRVJVUXQzL1BoeC9QNzc3ekEyTnNhOGVmTWdFQWd3YmRvMDVPZm5JeUFnUUxsVVZsZUZoWVV3TXpORHAwNmRzSDM3ZGdEbDRkM2R1M2RSVUZCUWJabXhVQ2hFdDI3ZFlHOXZyMXpxVzluczJiTXhlL1pzQkFjSFkrclVxY3B3OE1HREIvampqejl3OE9CQmplb1NpVVJhSFNEeXh4OS9ZTjI2ZFFDQWlSTW5BaWcvaUdUdTNMbjQ4Y2Nmc1hidFdwVkRReHBEeGJKbloyZm5ScTJEcURuakRFSWlJaUlpSWlKcVZjNmZQNC8xNjlmRHlNZ0lDeFlzVUM2VjlmSHh3Ymh4NDdCdjN6N01temNQUVVGQjZOYXRtMVo5eStWeTdOcTFDL3YyN2NPSUVTUHd3Z3N2WU9QR2pUQXlNc0tHRFJ2ZzR1SUNnVUNnWEdMczZ1cUtqUnMzMXRtdnFha3BCZzBhaEt0WHJ5SWhJUUd4c2JHSWpvNUdibTR1Ykd4c01HYk1HTDJlSEN5VHlmREREejlnLy83OUVJbEVtRDkvUG5yMjdJazllL1lnTHk4UGd3Y1B4dFNwVS9Ienp6OGpNaklTMDZaTnc0Z1JJMnJjNTFFZkNnc0xZVzV1WHUxNmJHd3NRa05EQVFDalI0ODJ5TmhFclFFRFFpSWlJaUlpSW1vVlpESVpnb09Ec1h2M2JvakZZaXhjdUJCUFB2bWtTcHQzMzMwWEdSa1pPSDM2Tk9iT25ZdFJvMFpod29RSnltV3N0WG44K0RFQW9LQ2dBTnUzYjhmWXNXUHh5aXV2WU9IQ2hRQ0Fzckl5ZlBQTk41Z3laUXE4dmIyVnp4VVhGOWRaOTk2OWU3Rno1MDZWbVhwQ29SQURCZ3pBcUZHak1HREFBQWlGUXV6Y3VSTUZCUVhZdEdsVHRUNGtFa21kNDFTNGUvY3UxcXhaZy9qNGVMUnYzeDZmZmZZWnVuYnRpcFNVRkFCQVhsNGVBT0NOTjk2QXNiRXh0bTNiaHBVclYyTDc5dTBZTldvVS9QMzk0ZUhob2ZGNG12ajExMTl4OU9oUitQajRvRjI3ZGpBMk5rWkNRZ0l1WGJvRXVWeU9FU05HNExYWFh0UHJtRVN0Q1FOQ0lpSWlJaUlpYXRFVUNnWE9ueitQYmR1MklTVWxCYjE2OWNMSEgzK010bTNiVm1zckVBaXdhTkVpdUxpNElDUWtCSC8rK1NmQ3dzTFFvMGNQREJreUJQMzc5Njh4TEt3NGhFUWdFR0RHakJsd2RYWEY3Tm16VVZCUWdKa3paeUlxS2dwbno1N0ZsU3RYWUdOam8xd09tNStmaisrLy94NXl1UnpGeGNVb0tDaEFVVkVSL3YzdmZ5djdIamx5Skg3KytXY0FnSU9EQThhTUdZUG5ubnRPWlovQ3NySXlBRUJSVVJFT0hEaFE2M2RSc2ZkaFRmTHk4aEFjSEl6UTBGQ0l4V0pNbXpZTnI3NzZLb3lOalZXZXJRZ0lBV0RDaEFubzJMRWoxcTFiaDBlUEhtSEhqaDNZc1dNSDdPM3RNV1BHREl3WU1hTFc4YlRScFVzWHRHdlhEdEhSMGJoMDZSSVVDZ1hzN093d2FOQWdaVWhLUkxwalFFaEVSRVJFUkVRdFVsRlJFVTZlUElrREJ3N2cvdjM3Nk42OU8yYk1tSUdCQXdlcWZVNGdFR0Q2OU9ubzA2Y1BObXpZZ0VlUEh1SG16WnVJaW9yQzdkdTNsYk1DS3hzeVpBais5YTkvQVFDdVhidUc3Ny8vSGs4ODhRUm16Wm9GRHc4UGpCMDdGcGN2WDBab2FDaXVYYnVHTzNmdUFDaWYyYmQvLzM1bFB6WTJOcGc4ZWJKSzMwNU9UcGc4ZVRKc2JXMHhldlJvaUVUVi95aGZNYnV3cmtOS0Nnb0thdnpNUjQ0Y3dkYXRXeUVXaS9IbW0yL2lwWmRlZ29XRmhVb2JtVXdHb0R3b3JMemt0My8vL3RpMmJSdTJiOStPSTBlT3dOcmFHcU5IajBhSERoMXEvb0oxOE9TVFQxYWI3VWxFK3NPQWtJaUlpSWlJaUZxa0ZTdFc0TzdkdXhneVpBZ0NBZ0xnNmVtcDFmTyt2cjc0NmFlZmNPREFBZno5OTkrWVAzKysycVhHYytmT3hmdnZ2dzgzTnplc1g3OGVQWHYyVkxuZnYzOS85Ty9mSHdxRkFvOGVQVUpHUmdaeWNuSWdrVWdnbFVwUlVsS0NYcjE2b1h2Mzd0WDZmdU9OTjlUV1dsSlNnaDQ5ZWxRTEZ5dUl4V0pNbVRJRm8wYU5xdkcrcmEwdFB2bmtFd3djT0xER0FCSUFTa3RMQVFBZE8zWlV6bGlzWUdscGlUbHo1dURWVjErRmtaRVIyclJwbzdaZUltcGFCSXFxUnljMUUxT21UR25zRW9pSW1yemc0T0RHTG9HSWlJaGFxSmlZR0t4WXNRSUEwSzFiTndRR0JqWnlSZFZKSkJKWVdsbzI2SmlscGFYS0pia3RUVVpHQnRMVDArSGo0OVBZcFJDUmxnUjFuR0xFR1lSRVJFUkVSRVRVSWpWME9BaWd4WWFEUVBsU1p5Y25wOFl1ZzRnTXdERG5qeE1SRVJFUkVSRVJFVkd6d0lDUWlJaUlpSWlJaUlpb0ZXdTJBYUdwcVdsamwwQkUxS1NKeGVMR0xvR0lpSWhhaVdhNnRUMFJFZjIvWmhzUU9qczdOM1lKUkVSTkd2ODlTVVJFUklaa1pXV2xmSjJabWRtSWxSQVJVWDAxMjREUTE5ZTNzVXNnSW1yUyt2YnQyOWdsRUJFUlVRdm03T3dNRXhNVEFFQldWaGF5czdNYnVTSWlJdEpWc3cwSW4zLytlVGc0T0RSMkdVUkVUWktqb3lOZWVPR0Z4aTZEaUlpSVdqQVRFeFA0K2ZrcDMrL2F0YXNScXlFaW92cG90Z0dobVprWjNuMzMzY1l1ZzRpb1NabytmVHIzSUNRaUlpS0RlL25sbHlFVUNnRUFmLy85Tjc3Nzdqdk9KQ1FpYW9ZRWltYSttMngwZERSKytPRUhaR1ZsTlhZcFJFU056c0hCQWUrKyt5NThmSHdhdXhRaUlpSnFKYzZkTzRldFc3ZXFYTE8zdDRlVGt4TUVBa0VqVlVXa3ZjREF3TVl1Z2NoZ0JIWDhDN25aQjRRQVVGUlVoS05IanlJeU1oTHA2ZW1RU3FXTlhSSVJVWU1SaThWd2RuWkczNzU5OGZ6eno4UE16S3l4U3lJaUlxSlc1dHk1YzlpMmJSdmtjbmxqbDBLa3MrRGc0TVl1Z2NoZ1drVkFTTlJVeUdReXZQMzIyeHEzLy83NzcyRnBhYWxSMjB1WExtSFRwazFxMndpRlFpeFlzQUE5ZXZUUXVBWWlJaUlpSW4xNDlPZ1JEaHc0Z0lpSUNKU1VsRFIyT1VSYVkwQklMUmtEUXFJR05tUEdEQlFVRkdqVWR1SENoZkQyOXRhNDcrRGdZQnc3ZGt4dEc3RllqS0NnSUxSdjMxN2pmb21JaUlpSTlLV2twQVFaR1JuSXk4dHI3RktJdE5LOWUvZkdMb0hJWU9vS0NFVU5WUWhSYTJGalk2TnhRSGp2M2oydEFzSkpreVloTVRFUmQrN2NxYldOVkNyRjJyVnI4ZVdYWDhMZTNsN2p2b21JaUlpSTlNSEV4QVJ0MjdaRjI3WnRHN3NVSWlMU1VMTTl4WmlvcWJLMXRkVzRiVkpTa2xaOWkwUWl6Smt6QnpZMk5tcmJaV2RuWSszYXRTZ3NMTlNxZnlJaUlpSWlJaUpxZlJnUUV1bFpYZUZkWmZmdTNkTzZmenM3Tzh5ZE94Y2lrZm9Kd01uSnlmajIyMjhoazhtMEhvT0lpSWlJaUlpSVdnOEdoRVI2cGsxQStQRGhRNTAyY083YXRTdmVmLy85T3R0RlIwZGoyN1p0NEZhalJFUkVSRVJFUkZRYkJvUkVlcWJORXVPeXNqSWtKeWZyTk03QWdRTXhjZUxFT3R1ZFAzOGVlL2JzWVVoSVJFUkVSRVJFUkRWaVFFaWtaOXJNSUFSMFcyWmM0Zm5ubjhmVFR6OWRaN3VqUjQvaXQ5OSswM2tjSWlJaUlpSWlJbXE1R0JBUzZabTJBV0ZDUW9MT1l3a0VBcnp4eGh2bzA2ZFBuVzBQSFRxRWd3Y1A2andXRVJFUkVSRVJFYlZNREFpSjlNemUzbDZyOXZVSkNBRkFLQlJpMXF4WjZOaXhZNTF0Zi92dE40U0dodFpyUENJaUlpSWlJaUpxV1JnUUV1bVpuWjJkVnUxVFUxTlJXRmhZcnpGTlRVMHhmLzU4T0RvNjF0azJKQ1FFZi96eFI3M0dJeUlpSWlJaUlxS1dnd0Voa1o2Wm1abEJMQlpyOVV4aVltSzl4N1d4c2NHbm4zNnEwUkxuWGJ0MjRmang0L1VlazRpSWlJaUlpSWlhUHdhRVJIb21FQWkwbmtVWUh4K3ZsN0ZkWFYyeGNPRkNXRmxaMWRsMng0NGRPSG55cEY3R0pTSWlJaUlpSXFMbWl3RWhrUUUwOUQ2RWxiVnQyeFlMRnk2RXBhVmxuVzIzYjkrT0kwZU82RzFzSWlJaUlpSWlJbXArR0JBU0dZQzJNd2dURWhLZ1VDajBOcjY3dXpzKysrd3ptSnViMTlsMno1NDkyTDE3dDE3SEp5SWlJaUlpSXFMbWd3RWhrUUZvTzRNd0x5OFBXVmxaZXEzQnc4TURuMzMyR2N6TXpPcHNlL1RvVWZ6d3d3K1F5K1Y2cllHSWlJaUlpSWlJbWo0R2hFUUdvRzFBQ09oM21YR0ZUcDA2NGROUFA5WG8wSlJ6NTg3aG0yKytRVWxKaWQ3cklDSWlJaUlpSXFLbWl3RWhrUUZvdThRWU1FeEFDQUNlbnA1WXNHQUJURXhNNm14NzllcFZyRnExQ2dVRkJRYXBoWWlJaUlpSWlJaWFIZ2FFUkFiUVZHWVFWdkR5OHNLbm4zNnEwWjZFY1hGeFdMNThPYkt6c3cxV0R4RVJFUkVSRVJFMUhRd0lpUXhBbHhtRWlZbUpCdDBEME12TEM1OS8vamxzYkd6cWJKdWNuSXlsUzVjaU5UWFZZUFVRRVJFUkVSRVJVZFBBZ0pESUFLeXRyU0VVQ3JWNnByUzBGUGZ2M3pkUVJlWGMzZDJ4ZVBGaXVMaTQxTmsyTXpNVFgzNzVKYTVkdTJiUW1vaUlpSWlJaUlpb2NURWdKRElBZ1VDZzB5ekMyN2R2RzZBYVZVNU9UZ2dLQ2tLSERoM3FiRnRVVklUMTY5Y2pORFFVQ29YQzRMVVJFUkVSRVJFUlVjTmpRRWhrSUxyc1F4Z2JHMnVBU3FxenNiRkJZR0FndkwyOTYyeXJVQ2dRRWhLQzc3Ly9uaWNjRXhFUkVSRVJFYlZBREFpSkRFU1hnREF1THE3Qlp1cVptWmxod1lJRjhQUHowNmo5cFV1WHNHelpNbVJsWlJtNE1pSWlJaUlpSWlKcVNBd0lpUXhFbHlYR0VvbWtRUThHTVRZMnh1elpzekZ5NUVpTjJ0KzdkdzlmZlBFRjR1TGlERndaRVJFUkVSRVJFVFVVQm9SRUJxTExERUtnWWZZaHJNekl5QWh2dmZVV0prNmNDSUZBVUdmN3ZMdzhyRml4QXFkT25XcUE2b2lJaUlpSWlJakkwQmdRRWhsSWN3a0lnZkpEVlY1NDRRWE1uejhmWm1abWRiYVh5K1g0NmFlZnNHM2JOdTVMU0VSRVJFUkVSTlRNTVNBa01oQUhCd2Vkbm91TmpXMjBFNE43OSs2Tkw3LzhFbTNhdE5Hby9lblRweEVVRklTa3BDUURWMFpFUkVSRVJFUkVoc0tBa01oQUhCMGRkWHJ1OGVQSGpYb1FpSnViRzVZc1dZSmV2WHBwMUQ0MU5SV0xGeS9Hc1dQSEdpM1lKQ0lpSWlJaUlpTGRNU0FrTWhCcmEydUlSQ0tkbm8yTmpkVnpOZG94TnpmSC9Qbno4Y0lMTDJqVVhpYVRJVGc0R0JzMmJFQitmcjZCcXlNaUlpSWlJaUlpZldKQVNHUWdBb0ZBNTFtRWpiRVBZVlZHUmthWU9IRWlac3lZb1hIUWVmWHFWU3hhdEFpM2J0MHljSFZFUkVSRVJFUkVwQzhNQ0lrTVNOMCtoQ1ltSnJYZWErd1poSlVOSGp3WVFVRkJzTE96MDZoOVRrNE9WcTVjaVpDUUVNamxjZ05YUjBSRVJFUkVSRVQxeFlDUXlJRFV6U0FVQ0FTMTNrdExTME51YnE0aFN0SkpwMDZkc0h6NWNqenh4Qk1hdFZjb0ZBZ05EY1d5WmN1UW5wNXU0T3FJaUlpSWlJaUlxRDRZRUJJWmtMcUFzS1NrUk8yelRXR1pjV1ZXVmxiNCtPT1BNV1hLRkkyWEhDY2tKR0Rod29VNGV2UW9aeE1TRVJFUkVSRVJOVkVNQ0lrTVNGMUFXTmVKdjAxeEh6K0JRSUJubjMwV1M1WXNnWnVibTBiUGxKU1VZUGZ1M1ZpeVpBbVNrNU1OWENFUkVSRVJFUkVSYVlzQklaRUIxWFZJaWJwOS9hS2lvdlJkanQ2MGI5OGVTNWN1eFlnUkl6UitKakV4RVVGQlFkaTNieDlLUzBzTldCMFJFUkVSRVJFUmFZTUJJWkhMb3N1RkFBQWdBRWxFUVZRQnFUdWtCQUJjWEZ4cXZmZm8wU05rWm1icXV5UzlNVFUxeFR2dnZJTTVjK2JBM054Y28yZmtjamwrLy8xM0xGcTBxRWtkeEVKRVJFUkVSRVRVbWpFZ0pESWdlM3Q3dFllUldGdGJxMzMrNXMyYitpNUo3L3IzNzQ4VksxYWdhOWV1R2orVGxwYUc1Y3VYWS92MjdTZ3NMRFJnZFVSRVJFUkVSRVJVRndhRVJBWWtGQXJWTGlNV2lVUnFBOFNtdk15NE1nY0hCeXhhdEFpdnZQSUtoRUtoeHMrZFBIa1NBUUVCaUl5TU5HQjFSRVJFUkVSRVJLUU9BMElpQTFPM0QyRnViaTQ4UER4cXZYL3IxcTA2RHpOcEtvUkNJY2FPSFl1bFM1ZWlZOGVPR2orWG5aMk5EUnMyNE91dnY4YWpSNDhNV0NFUkVSRVJFUkVSMVlRQklaR0JxUXNJczdLeTBLTkhqMXJ2U3lRUzNMdDN6d0JWR1U3Nzl1M3g1WmRmWXZMa3lUQXhNZEg0dVgvKytRZWZmZllaZHUvZXpXWEhSRVJFUkVSRVJBMklBU0dSZ2FrN3FDUXpNeE0rUGo1cW4yOHV5NHdyTXpJeXduUFBQWWQvLy92ZmRYNit5dVJ5T1k0ZVBZb0ZDeGJneElrVGtNdmxCcXlTaUlpSWlJaUlpQUFHaEVRR3AyNEdvVXdtUTVzMmJkVE90R3VPQVdFRloyZG5mUGJaWjNqdnZmZGdZV0doOFhQNStmbjQrZWVmRVJnWTJDd09haUVpSWlJaUlpSnF6aGdRRWhtWXVvQVFBSEp5Y3VEbDVWWHIvYmk0T0pTVWxPaTdyQVlqRUFqZzcrK1BWYXRXWWVEQWdWbzltNUtTZ3RXclYyUHQyclZJVFUwMVVJVkVSRVJFUkVSRXJSc0RRaUlEcXlzZ3pNek1WTHNQb1V3bXcrM2J0L1ZkVm9PenNiSEJyRm16OE5GSEg2azkyYmttMTY5Zng4S0ZDN0ZqeHc1SUpCSURWVWhFUkVSRVJFVFVPakVnSkRJd2RYc1FBa0I2ZWpwNjl1eXB0azF6WG1aY1ZkKytmYkZxMVNvOC8venpFQXFGR2o5WFZsYUc0OGVQWS83OCtUaDgrRENrVXFrQnF5UWlJaUlpSWlKcVBSZ1FFaG1ZcWFrcHJLMnRhNzJmbnA2T2R1M2F3Y2JHcHRZMkxXMGZQak16TTB5YU5BbXJWcTJDcjYrdlZzOFdGaFppNzk2OStPaWpqeEFhR3NxZ2tJaUlpSWlJaUtpZUdCQVNOUUJuWitkYTc2V25wME1nRUtnOTdUYzVPUm01dWJtR0tLMVJ1Ymk0WU42OGVWaTRjQ0hhdDIrdjFiTVNpUVFoSVNINDZLT1A4UHZ2djZPb3FNaEFWUklSRVJFUkVSRzFiQXdJaVJxQWk0dExyZmNlUFhvRUFHcjNJUVJhMWpManFyeTl2YkZzMlRKTW56NWQ3VXpLbWtna0V1emJ0dzhmZmZRUkRoMDZoTUxDUWdOVlNVUkVSRVJFUk5ReWlScTdBS0xXUU4wTXdzZVBIME1tazlVWkVGNjllaFdEQncvV2QybE5ocEdSRVlZTkc0WUJBd2JnOTk5L3h4OS8vQUdaVEtieDh3VUZCZmoxMTE5eDlPaFJqQjQ5R3FOR2pZSzV1YmtCS3lacW1oUUtCYUtqb3hFZUhvN2J0MjhqT3p1YlMvR3AxUk9MeGJDenM0T1hseGNHREJnQUh4OGZDQVNDeGk2TGlJaUlxTWtRS0JRS1JXTVhRZFRTWGJod0FaczNiNjcxL3BvMWE5Q21UUnNFQkFRZ0pTV2x4alptWm1iWXRHa1RSS0xXa2V0blptWml6NTQ5Q0E4UDErbDVjM056Qm9YVTZxU2xwZUhISDM5c0VTZWZFeG1TbDVjWHBrK2Zqalp0MmpSMktVUkVSRVFOUWxESDM0NXlpVEZSQTFBM2d4RDQzekxqSjU1NG90WTJSVVZGcmVvUC9ZNk9qcGc5ZXphQ2dvTGc2ZW1wOWZPRmhZWFl2MzgvUHZyb0kremR1eGRaV1ZrR3FKS282Ymg5K3pZV0wxN2NxdjQ5UWFRci9yd1FFUkVScWVJTVFxSUdrSnViaTltelo5ZDYvODAzMzhRenp6eUR1TGc0TEZ1MnJOWjJ6ejc3TEtaTW1XS0lFcHUwaWlXVCsvZnZ4NTA3ZDNUcXc4aklDUDM2OWNPb1VhUFFwVXNYTGkyakZpVXRMUTJMRnk5VzdzRXBFQWd3ZlBod0RCMDZGTzNhdFlOWUxHN2tDb2thbDFRcXhZTUhEM0QyN0ZtY1BuMGFGZi8zMTl6Y0hFdVdMT0ZNUWlJaUltcng2cHBCeUlDUXFBRW9GQXE4Kys2N0tDNHVydkgrNk5HajhmcnJyNk9zckF5elpzMkNSQ0twc1oyVGt4UFdyVnZYYXNNdGhVS0JXN2R1WWYvKy9ZaUxpOU81SHc4UEQ0d2FOUW9EQnc1c05VdTJxZVZTS0JSWXZueTVjaWFVblowZFpzeVlBVzl2NzBhdWpLaHB1blhyRmpadjNvenM3R3dBNWN1TkF3TURXKzEvVzRtSWlLaDE0Qkpqb2laQUlCQ29YV2FjbnA0T29IeVdtN3BseGhrWkdVaE5UZFY3ZmMyRlFDQ0FqNDhQUHYvOGN3UUVCS0JyMTY0NjlYUHYzajFzMmJJRjgrYk53Lzc5KzVHYm02dm5Tb2thVG5SMHRESWNGQWdFK09DRER4Z09FcW5oN2UyTkdUTm1LQVBCMjdkdkl6bzZ1cEdySWlJaUltcGNEQWlKR29pTGkwdXQ5eXIySUFTQVBuMzZxTzBuTWpKU2J6VTFWNVdEd29VTEY4TEx5MHVuZm5KemMzSGd3QUY4K09HSDJMeDVNeElURS9WY0taSGhWVDdJWi9qdzRlamV2WHNqVmtQVVBIaDdlMlA0OE9ISzk1Y3ZYMjY4WW9pSWlJaWFBSzZ0STJvZzZtWVFabVJrUUtGUVFDQVFvRmV2WGhDSlJKREpaRFcydlhyMUtzYU1HV09vTXBzVmdVQUFiMjl2ZE8vZUhURXhNVGh3NEFCaVkyTzE3a2N1bCtQQ2hRdTRjT0VDUEQwOU1XclVLUGo1K1VFb0ZCcWdhaUw5cW56SXd0Q2hReHV4RXFMbVplalFvVGgxNmhRQTZQVGZEaUlpSXFLV2hBRWhVUU5STjRPd3BLUUV1Ym01c0xXMWhWZ3NSdmZ1M1hIejVzMGEyOGJIeHlNL1B4OVdWbGFHS3JYWnFRZ0t2YjI5RVJNVGc0TUhEK0xXclZzNjlSVWZINC80K0hoWVdWbGgwS0JCOFBmM1I0Y09IZlJjTVpIK1ZPeWpCZ0R0MnJWcnhFcUltcGZLUHkrVmY0NklpSWlJV2lNR2hFUU5STjBNUXFCOEgwSmJXMXNBUU4rK2ZXc05DQlVLQmE1ZHV3Wi9mMys5MTlnU2RPL2VIZDI3ZDBkeWNqTEN3c0p3NGNLRldtZGpxcE9mbjQrd3NEQ0VoWVhCM2QwZC92NytHRFJvRUd4c2JBeFFOWkh1cEZLcDhqVlBLeWJTWE9XZmw4by9SMFJFUkVTdEVmY2dKR29nZFFXRWxmY2hWSGRRQ1ZDK3pKalVjM2QzeC9UcDAvSHR0OTlpM0xoeHl2QlZGOG5KeWRpMWF4Zm16cDJMOWV2WDQvTGx5enFGamtSRVJFUkVSRVJORVdjUUVqVVFCd2NIR0JrWm9heXNyTWI3R1JrWnl0ZU9qbzVvMzc0OWtwS1NhbXg3OCtaTnlHUXlpRVQ4RWE2TGxaVVZYbnJwSmJ6d3dndTRmUGt5amgwN2hvU0VCSjM2S2lzcnc5V3JWM0gxNmxWWVdGamd5U2VmeEpBaFE5Q3BVeWZVY1dJOEVSRVJFUkVSVVpQRmRJR29nUWlGUWpnNk9pSTlQYjNHKzVWbkVBTGx5NHhyQ3dpbFVpbGlZbUxRczJkUHZkZlpVb2xFSWd3YU5BaURCZzFDZkh3OHdzTENFQkVSQWJsY3JsTi9CUVVGT0hIaUJFNmNPQUUzTnpjTUdUSUVRNFlNZ1oyZG5aNHJKeUlpSWlJaUlqSXNCb1JFRGNqWjJibldnTERxOVQ1OSt1RGd3WU8xOW5YMTZsVUdoRHJ5OVBTRXA2Y25IajkrakJNblR1RFVxVk9RU0NRNjk1ZWFtb3FRa0JEczI3Y1AzYnQzaDYrdkwzeDlmZUhnNEtESHFvbUlpSWlJaUlnTWd3RWhVUU5TdHc5aDFZQ3dZOGVPc0xXMVJVNU9UbzN0SXlNak1XWEtGQzV0clFkN2UzdTg5dHByZVBubGwzSHg0a1djT1hNRzhmSHhPdmVuVUNodzY5WXQzTHAxQzhIQndlalVxUlA2OWV1SGZ2MzZ3ZFhWVlkrVkV4RVJFUkVSRWVrUEEwS2lCdVRpNGxMcnZieThQRWlsVXVXcGlnS0JBSDM2OU1HcFU2ZHFiSitWbFlXRWhBUjRlbm9hcE5iV3hNVEVCTU9IRDhmdzRjUHg4T0ZEbkR0M0R1ZlBuMGQyZG5hOStyMTc5eTd1M3IyTGtKQVF1TG01d2MvUEQ3Nit2dkR3OEdDd1MwUkVSRVJFUkUwR0EwS2lCcVRKU2NZZE9uUlF2bGNYRUFKQWVIZzRBMEk5YzNWMXhXdXZ2WVp4NDhZaE9qb2FaOCtleFpVclYrcDlhbkZxYWlvT0hUcUVRNGNPd2NIQlFUbXpzR3ZYcmpBeTRvSHlSRVJFUkVSRTFIZ1lFQkkxSUhVekNBSGc0Y09IS2dHaGo0OFB4R0l4cEZKcGplM0R3OE14ZWZKa3prWXpBQ01qSS9UczJSTTllL1pFWVdFaC92NzdiNXc3ZDY1ZVM1QXJaR1ZsSVN3c0RHRmhZYkN5c2tMZnZuM1JyMTgvK1BqNHdOallXQS9WRXhFUkVSRVJFV21PQVNGUkEzSnhjWUZBSUlCQ29hangvc09IRDFYZW01aVlvRy9mdnJoNDhXS043Yk96czNIbnpoMTA3ZHBWNzdYUy81aWJtMlBreUpFWU9YS2tYcGNnQTBCK2ZqN09uRG1ETTJmT3dNVEVCRjVlWHZEeDhVR1BIajNRdm4xN2hyOUVSRVJFUkVSa2NBd0lpUnFRaVlrSkhCd2NrSm1aV2VQOXFnRWhBQXdZTUtEV2dCQW9uMFhJZ0xEaFZGMkNmTzdjT1Z5NWNnV2xwYVgxN3J1a3BBUTNiOTdFelpzM0FRQ1dscGJ3OXZaR2p4NDk0T1BqQXljbkp3YUdSRVJFUkVSRXBIY01DSWthbUt1cnExWUJZYTlldldCbVpvYWlvcUlhbjdsOCtUSmVmLzExN21QWHdDb3ZRUzR1THNhTkd6ZHc1Y29WWEwxNnRkWmZLMjFKSkJKY3Zud1pseTlmQmdBNE9qb3F3MEp2YjI5WVcxdnJaUndpSWlJaUlpSnEzUmdRRWpVd1YxZFg1UXl4cXRMUzBxQlFLRlJtaVlsRUl2ajYrdUw4K2ZNMVBwT1RrNE80dURoMDY5Yk5JUFZTM1V4TlRlSG41d2MvUHovSVpETGN1blVMVjY1Y3daVXJWNUNmbjYrM2NUSXpNM0g2OUdtY1BuMGFBT0R1N3E0TURMMjh2SlFuWUJNUkVSRVJFUkZwZ3dFaFVRTnpkWFd0OVo1VUtrVk9UZzdzN094VXJnOGNPTERXZ0JBb1gyYk1nTEJwRUlsRTZOV3JGM3IxNm9XMzNub0xkKzdjd1pVclZ4QVJFWUdzckN5OWpwV2NuSXprNUdUODhjY2ZFQXFGNk55NU03cDI3WXJPblR2RDA5TVR0cmEyZWgyUGlJaUlpSWlJV2lZR2hFUU56TTNOVGUzOWh3OGZWZ3NJZlh4OFlHRmhnWUtDZ2hxZmlZaUl3SlFwVTdqTXVJa3hNaktDbDVjWHZMeThNSG55Wk55L2YxOFpGcWFtcHVwMUxMbGNqcmk0T01URnhTbXZPVGc0S01QQ3pwMDd3OFBEQXlZbUpub2RsNGlJaUlpSWlKby9Cb1JFRFV6ZERFS2dmSm14dDdlM3lqV1JTSVIrL2ZyaHpKa3pOVDZUbTV1TDJOallhczlSMHlFUUNPRGg0UUVQRHcrTUd6Y09xYW1wK09lZmZ4QVJFWUhFeEVTRGpKbVZsWVdzckN6bEhvWkNvUkR0MjdkWENRMHJUdFltYWloU3FSUi9IRHFFa2M4K0M1c3FmeGxDUkVSRVJFU05nd0VoVVFPenRiV0ZXQ3lHVkNxdDhYNU5CNVVBNWFjWjF4WVFBdVhMakJrUU5oOXVibTV3YzNQRG1ERmprSitmaitqb2FFUkhSeU1xS3FyV1EyenFTeTZYSXpFeEVZbUppVGh4NGdTQThwT1NPM2Z1ckJJYW1wdWJHMlI4b3R6c2JIejVXUUJ5aXFRNGMrSXZyUGptNjNyL2ZwUEw1UkFLaGRXdVY5M1BWVisrMjd3TlBYdDRZOWlRSi9YZWQyTTRkUGhQaU1WaVBEM0N2OGJ2a1lpSWlJaGFCd2FFUkExTUlCREExZFcxMWxsanRRV0UzdDdlc0xTMGhFUWlxZkYrUkVRRTNuenpUZjRCcnhteXNyTEN3SUVETVhEZ1FDZ1VDcVNucHlNcUtncFJVVkc0ZGVzV0Nnc0xEVGEyUkNMQjlldlhjZjM2ZGVXMU5tM2FvRjI3ZG5CM2QwZmJ0bTNScmwwN3RHblRociszcUY0ZVBuaUFsWXNYSTE4T0dJbk5rRnRjak4zYnQyUGFyRm4xNm5mN3pqMlFTQW93K2JWWDRPemtDQUFvS3l2RHRKa2ZZL0pyWXpGeTJCQzkvZDZWRkJUZzhKOG5jUER3bnpqVXd4c3ozMzBMbnAwNzZxWHZ5aTZHWDhHZ0FmMjBldVorMGdOMGFOOU82N0V5c3g1ajk3NEQrR1h2cjNoOXdqaWRna0pKUVFFc0xTeTBIcHVJaUlpSW1nNEdoRVNOUUplQVVDZ1V3cy9QRDZkT25hcnhmbjUrUG1KalkrSGo0Nk8zT3FuaENRUUN1TGk0d01YRkJVODk5UlRLeXNxUW1KaUlxS2dvUkVkSEl5NHVEbks1M0tBMXBLV2xJUzB0RFZldVhGRmVFd3FGY0hOelE3dDI3VlQrNStUa3hDWEtyWUJDb1VCaVFnSWkvLzRiaWZIeDFlNmJpc1hvNWV1TFBuNStzS25oY0p6NDI3ZXhjZTFhU0NDQ3dGZ0FSYWtNLzhmZWZjYzNWZlYvQVAvY3pEWmRkRy9LTEdXSXlNTmVNbVFKQ0FvSXFEZ1FVUkVSVlBBSE1nUWVVR1FKb3VEaVVSUVJKeWdJZ3F3aVpTalRza3RwYVJtZDZVeVROTW45L1JGemFXMlQ3c25uL1hybFJYUFB5YjBuTkMzaGszUE9WeU1IaG93WVVlR3hLUlVLYk4rNUI3djI3TWZnQVgzeHpQaXhjSGR6dzYzYlNWaTZjaTIrMkxRRlkwYU53TkJCL1N2OFdqMTg1RStZVENZQVFFTGlEVVNmdjRpbVRSb1ZPbTljL0hVc2UyOGQ1djdmZEFUNCs1WHJPdk1XTGNXQWZyMHg4YW5Ib0ZLWHZHOW80bzFibVA3R1BQVHUyUlhUWHBvRXRWcGQ2bXZaOWlXOWVTc0oyN2J2UlB0Mjk4RFh4N3ZVajEvM3llZjQ2OVFackZxNkVPNXVicVYrSEJFUkVSSFZMZ3dJaVdxQW8zMElVMUpTWURLWm9GQVUvZkhzM0xtejNZQVFzQzR6WmtCWXY4aGtNbWtKOFBEaHcyRXdHSERwMGlWcGhtRkNRa0sxak1Oc05rdFZrd3RTcVZUU0xNT0NzdzQ5UFQwWkhOWVRGLzcrRzl1Kyt3NmhqUnJoUDEyNjRKSEhIb05GRkpDZFo0WlNJY0JGTFVkT1RqYk9uRGlCRFI5OEFCOC9QencwZXJRVUZQNTE1Q2krM1BBWkRISTFBQk5FVXo0YXFKV1k5ODR5TktpRVBRaWRuSndBQUNhVENmbjVKbWttbTBxcGhNbGtRbDZlSHA0ZUhoVitQWXFpaUI5LzNpSGRWNnRWMkxsN0gzYnUzbGVvWDNKS0NySnpjdkh5YTdPeFpNRnNORy9hcE16WGtzdmwyTDMzQUhidlBWQ214KzNaRjRrclYrT3c1SzFaMG16S2tpaVZkLzZ0ZVh2aEhIaTR1OEZnTkdMeDBsVklTbmE4M1lFeFB4OEppVGNBQUxQbkw4R3lKZlBoL00vM2c0aUlpSWpxRmdhRVJEWEFVU1ZqVVJTUmxKU0U0T0RnSW0wUkVSRndjM05EZG5aMnNZKzFMVE11TGx5aytrR3RWcU50MjdabzI3WXRBR3VCbXZQbnp5TW1KZ1pYcjE1RlhGeGNsYzh3TE1ob05FcjdHaGFrMFdnUUVoS0N3TUJBK1ByNnd0ZlhGMzUrZnZEMTlZVzd1enZEd3pvZ1B6OGZuNjliQjQyTEMxNmFNUU5hdlJxblluVDQrY2NVYUhQdXZNWmtBaERxbzBLcmhoMHc2ZlZlU0x4NkVSOHNYNDVCdzRZaEpTa1p2MjdmRG92R0RmazZIV0EwSU5ETEUzTVcveGZPbGJUWFpjSGZkeTlNZkZLcTVxNVVLb0E4b0hldjd1alJyWE9GcnhONStDaXV4c1pKOTI4bnBRQklzZHRmbTVHSmRaOThnWGYvT3c4S1JkbVc3TXJsTXBqTlpyaTd1YUZSV0dpSi9XL2RUa0pLYWhvQTREL3Q3b0czVittRDE0TExpZVZ5NjkrZFdxWENoS2Nld3lzejVpQTN0M1JiSEZ5OEhJTjVpNVppeVZ1em9WUXFTMzE5SWlJaUlxb2RtQ0lRMVlDU0tobmZ1bldyMklCUUxwZWpVNmRPMkx0M2I3R1B5OG5Kd2VuVHA5R2hROW4ycnFLNnk4UERBMTI3ZGtYWHJ0YUNDZm41K1lpUGowZE1USXgwUzB0THEvWng2WFE2WEw1OEdaY3ZYeTdTcGxLcHBOQ3d1QnVMcE5TOG5Kd2NySDMzWFF3YU5neWhFZTN4dzdGTVhFb3Mvb01KaXdqRXB4Z1JuMkxFL3JQWjZIVlBRN3c2Wnk0V3pweUJqSnhjS0QyOG9NL05BWXg2TkFzTHc4eDVjeUd2eEE4eDdPMlhad3NLSzRQWmJNYm5YMjJSN29jM2I0cVZieStBazFQaHBienZyLzhNMjdidkFnQTgrOVJqR0R0cVJMbkNjTnZZMjdTT3dNSTVNMHZzLytubm0vRE45MXNCQU9NZkcxMm1QUVJsL3hxZktJb0FnRVlOUS9IcEJ5dmg2dXJDV1lGRVJFUkVkd0VHaEVRMXdOL2ZINElnU1A4Uit6ZDcreEFDUUpjdVhld0doQUJ3Nk5BaEJvUjNNYVZTaVdiTm1xRlpzMmJTTWExV2k2dFhyMHF6REdOalkyRTBHbXRzakVhakVUZHUzTUNOR3plS2JYZHhjYkViSHZyNCtFaDdwbEhWTUp0TVdMOXlKVWFQSHcrTFMwT3MvU1VaZXVPZDMxVUNBS1ZLQVVFcEJ5d2lURWF6Tkd0Vm55L2l0eE5hYlAvaUM1aU1acWdhZUVPbnk0V1lwMFBuanYvQmN5Ky9YSzdBVEJSRkpONjRpZENRb2grY2xGVnFXanAyN2RtSHh4NTlwTlFoNGhlYnZrVkM0ZzNJWkRLMGE5c0dKMCtmeGFKM1ZtTGgzSmxTR1BmM3VRdjRlY2R2QUlDV0VlSGxEZ2VCeWcwM3kzSXRzOG1NLzc3N0hsdzB6cGcrNWZreTdVVklSRVJFUkhVYkEwS2lHcUJTcWVEdDdZM1UxT0wzZDNJVUVJYUhoNk5CZ3diSXlNZ290djMwNmRQSXpNeUVoNGRIcFl5VjZqNVBUMDkwNk5CQkNvN05aak1TRXhNTHpUSzhmZnQyRFkveWp0emNYT1RtNWlJdUxxN1lkaGNYRnpSbzBLRFltNmVucC9SMVdRbzEwQjNmYk55STduMzZRTmtnREIvdlRJWFpZajB1azh2Zzd1VUtqWnNHTWtYaEFNdW96MGRPZWc1eU1qS2dQYllPQ3BrT2FsZFg1T1htSWo5VGkvdnY3NFduWDNpaDNHUDZlc3VQK1Bhbm4vSHgrOHZoNytkYmthZUhZMytleE9kZmJjSHh2MDdoLzE2YmlxQkFmNGY5ejBhZngrYnZmZ0lBUFBmTUUzam93UUY0Y2RvYk9QYlhTU3grOXozTW5qRU50MjdmeGx0TGxrTVVSYmk0YURENzlha1ZXa1l2cjhLQWNOck11VWpYYXFYN0JaY1FUM3pwVldnek1nRll0ek40YWRJenBUNnYyV3htcFhNaUlpS2lPb3dCSVZFTkNRb0tLbGRBS0pQSjBMMTdkK3pZc2FQWWRvdkZncWlvS0F3ZVBMaFN4a24xajF3dVIxaFlHTUxDd3RDdlh6OEExaVdsc2JHeFVpR1N4TVJFM0xoeFE2cllXcHZZQWtSN014QnQxR28xM056Y2l0emMzZDNoNnVvS2QzZDN1TG01d2RYVkZXNXVibkIyZHI3cjkrKzhkZU1HMHBLVE1lTHhwL0hlVDhsU09LaDJWc0U3MEt0SU1BaFlaL2NwVlRLNE41QWo4YmYzb0ZSYW9ISjJnVUduZ3lFekMyUEdqY1dGdi8rdTBMaDY5ZWlLenpkdHdaTGxhN0RxblFVVm1tRjM3TThUQUlEekZ5L2orWmRmeDJ1dnZJamVQYnNWMnpjMUxSMXZMMThEVVJReFl0aGdqSDU0R0FCZzNxelg4TXFNT1lnOGZCUzZ2SGNRRjM4ZG1abFprTXZsbVB2R2RBUUdPQTRkUy9SUHVHZzJtWkdUbTF0aTkvejgvRktmZXNyekV6RDlqWG5JTjVtZ1VNZ0wvWXpuNmZYU3N1bWR1L2VpZ2JzN0hoODdzc1J6cHFkck1XZlJVdlRvMmdtUFBmcElxY2RDUkVSRVJMWEgzZjAvSWFJYUZCZ1lpTE5uenhiYmR1dldMWWlpYUhjR1NxOWV2ZXdHaEFBUUdSbUpRWU1Hc1JBRWxacXJxMnVoNGllQWRVWlFVbElTRWhNVGtaaVlLQVdIU1VsSmRwZkgxeVlHZ3dFR2c4RnVFRjhjbFVvRkZ4Y1hhRFFhT0RzN1MxL2JiaTR1TG5CMmRvWmFyUzd4VmhkblUyM2RzZ1dQamgrUGZhZXprYU8zcG9NcXRRSStJZDUyZjUra0hOc0NmZHAxYUcvRndjbEZDYmxLQTMxdUxuTFRNNkVMZUJvdWpUb2pNRDBkRjZLajBiSk5tM0tOS3pRa0NGMDYvZ2RIanYrRmI3N2ZXdTRRU3FmTHc0bFQxdCs3Y3JrY1Q0d2JoVTcvdWEvWXZwbFoyWmc1WnlGU1V0TXdjc1JRdkRqeEthbXRVY05RTEpyN0J0NlkrMS84ZGZJMEFPdnkvamRuVGtPSDl1M0tOYmFDQkZqL3JvLzlkUklqeGp4ZDRmTVYxS3hwWTN5MTRVTzR1YnBBSnBOaDlsdExjUHl2VXdDQWI3NzRDSCtkUElQTjMxcG5URVllUG9ySXcwZExQR2RLYWhxeXNyTngrY3BWbUV4bVBQblk2SEtQNythdEpQeTJkei8ranI2QXBPUVVHSTFHYUp5ZEVSRGdoOVl0VzZCUHJ4NElEYkZmNkl1SWlJaUl5b2NCSVZFTmNWU29KRGMzRnprNU9YQnpjeXUyUFNnb0NFMmJOc1hWcTFlTGJVOU1URVI4ZkR3YU5XcFVHVU9sdTVSY0xrZFFVQkNDZ29MUXFWTW42Ymh0RDBGYmFHZ0xEdTB0ZTY5TGpFWWpqRVlqdEFXV1lKYVhYQzZIV3EyR1NxV0NRcUdRYmtxbEVuSzV2Tmo3U3FVU01wa01NcGtNZ2lDVStHZGxmZ2hnME91Um01ME5kNTlBSE4zN3o1SnpBZkFLOENwMEhiUEpqQnh0TG95R2ZBaUNpTHo0VXhETWVYQnlWVUt1ZEVKZWJnNTAyaHprQkw0RWkxTWdOdTNPd0x5eEQyRDNMNytVT3lBRWdGRVBEOFdSNDM5aDQ5ZmZvVXVuLzZCSm83QXluK1BBb2NNdy9MUC81cEJCRDJETXlPRjIreTVZc2h3M2J5Vmg2b3NUOGRDUWdZWGF6R1l6VHA4OUI0dkZJaDF6VXF1UWtaRUprOGxVNFptb2dzejY5MTJlS3NhbDRlRnUvYmZGWkRMaGJQUjU2WGo4OVVUMDd0a05VVWYveEw2RGY1UngxRllidi80V1pyTUp6NHdmVjZiSGlhS0lEUnMzNDlzZmY0YlpiTVlicjc2TXRtMWE0dWF0Skd6WStEVk9uRHFMRTZmTzRzdk4zMlA0a0lGNDZma0ovQkNNaUlpSXFCSXhJQ1NxSWFXcFpHd3ZJQVNzc3dqdEJZU0F0VmdKQTBLcUNpcVZDbzBiTjBianhvMExIYy9KeVNrVUd0NitmUnRKU1VsSVQwK3ZvWkhXTExQWkRKMU9CNTFPVjNMbld1RHN5Wk5vMDY0ZExpVWFZTXU5bkYyZG9WRGZlYXRnMU9jajlVWWFMUCtzUFRZbW5VRzNuajNockpiaDExKzJ3YWczUVpkdGhMckRXOGhPa3dFaWtKeHFocXRuQ0JJVEVpQmFMQkRLdVR6NDNudGFJelFrR0FtSk43QnMxWWY0WU5YYlpWNXF2R3ZQZmdDQVJ1T01weDU3MUdIZm1kT25JQ3NyQytITm14WTZmdjdpWmF4ZC94a3V4OFFDQU82N3R3MWk0NnhMak4vNzRHTnMvUHBiOU85N1AzcDA2NHlJOEdZVkNySEtVOFc0TEtMUFg0UmViNUR1VDM5akhrWTlQQlN2VFgwQjQ4ZU5Sa2h3WUtIeGI5MitDMnZYZndZQStOLzY5eXFsYUl6TjU1dTJTSHM5QW9CZXI0ZS9ueS84L1h6eDlzSTM4ZGd6TDBLbnk0TW9pdGk2ZlJkOGZMd3hkdFNJU3JzK0VSRVIwZDJPQVNGUkRTbE5RQmdlSG02M3ZVdVhMdmpxcTYvczdqMFZGUldGY2VQRzNmVjdxbEgxY1hWMVJVUkVCQ0lpSWdvZE54cU5TRTVPUmxKU0VwS1NrcVRnMEJZZTFvWGx5bmVEeE92WDBiSnRXNXhMdWhNWWFWeWQ3blFRZ2ZSYldpa2NoR2lCY0RNU0VZOHZnS2ViRWdhamlIM2JmNEpUODBkaGxIbkF4YzJBbkN3akxDS3c3M1F1dkx5OGtKMmREZmNLRkZBYU9yZy8xbjN5T2E1Y2pjVVAyM1pJZXdLV3hvV0xsM0grNG1VQXdHT1BQZ0lQRDNlSC9RUDhmUkhnZjZjZ3lvMmJ0N0RoeTI5dzhGQlVvWDV0V2tWZ3l2UFBZc1BHelRoODlEalN0Um5ZOHNNMmJQbGhHMXhjTkFodjFnVE5telZCdzlBUXVMdTZ3czNORmExYnRuQVlibGJYekxqOWtZY0wzWmZKWlBqMmg1OXg4K1p0ekovOXV0U25kODl1UmNaa3RsaVFrWkdKQmcwcXB5Q1dyUUswVFV6c05lbHJWeGNYdEdrVklTMkZCb0NkdisxbFFFaEVSRVJVaVpnY0VOV1FCZzBhd01uSkNYcTl2dGoybXpkdk9ueThScU5CaHc0ZGNPVElrV0xiYzNKeWNPclVLWFRzMkxIQ1l5V3FDSlZLaFpDUUVJU0VoQlJweTgvUFIycHFxblJMUzBzcmRGK3IxUlpheGtsVkoxT3JoWmVYRjdKdW1LVmpTcFZTK2pyZllJSXAvMDVCaS94YngrSG1ya0hVcmg5eDgzbzhkTmxaVVB1M2hVSGhCcmxjZ01wTmdid2NJMlJ5NEdhcUVWNCtQc2pRYWlzVUVQYnYyd3NmYi9nU1pyTVpYMzc5SFFiMHZiL1VqOTMwN1k4QWdJYWh3UmcxWW1pcEh4ZDkvaUsyL3JJVGtZZVB3bUt4d00zTkZTT0hEMEg4OVVUc2p6eU1MemQvandzWHIrRHRoVy9pNzNNWHNQSHI3M0Q2YkRRQWE0WGdVMmVpY2VwTWRLRnpidDN5T1Z4ZFhPeGVzenJpUVpQSmhNZy9qc0REM1EwbXN4bTV1VHAwNzlvSkJ3OUY0WThqeHhFYkY0L2NYQjBXdi9zZWZ0eTJBeSsvT0xIUTQ5OWR1UlpaMmRsWXRYUVJmSDI4S3p5ZWYrL1pxVktwQ3QxM2RuWXVkRCs1REV1cWlZaUlpS2hrREFpSmFvZ2dDQWdNRE1TMWE5ZUtiVTlJU0NqeEhEMTc5clFiRUFMV1pjWU1DS2syVXlxVkNBd010RHVqMW13Mkl5TWpRd29QdFZvdE1qSXlwSnRXcTRWV3E0WHhuMzNscVB4ME9oMmNOUnBwano3Z3psNTRnUFY3VVpDb1MwTmFyanYrUHUwR3VBeUZ5azBCTno5L0tKVUNuT1VDWklLQUhEVWdrd0g1SmhGT3pzNFZYbTd0N3VhR3RtMWE0ZFNadjZITHk4TjNXMytCajNmSjRkU2xLekU0OXVkSkNJS0E2Vk9lTDNGbWRWSnlDdlpISHNidXZUQ1VKS2NBQUNBQVNVUkJWQWR3UGNGYUxUczRLQkJEQmoyQW9ZUDdRK1BzalArYisxOEFRSU1HSGxnd2R5WUVRVURiTnEyd2ZNbDhIRHA4RkF2ZVhnRkJFQXJOa0czZXRBa2VlL1JodUdnMERxOXZlOFRwczlGNC91VVpKVDYvdEhMc21Ya282aGl5YzNJeGRIQi8vUHJiWGdEQWd3UDY0ZUNoS01qbGN2aDRlV0hiOWwwQWdBdVhydUNsNmYrSFZpMWJTSThmMUw4djFxejdGSy9QZWd1cmxpNkVsNWRuc2RkNTVvVlhISTdqZit0WEF3QW1UM3dhSzk1ZkQ0UEJnS2FOR3hXWkhSb2ZYL2pmUkMvUEJtVjZ2a1JFUkVUa0dBTkNvaG9VRWhKaU55Qk1URXdzOGZHdFc3ZUdsNWVYM1QzZXpwdzVnOHpNVEhoVVlNWU9VVTJTeStYdzl2YUd0NE1RU0JSRjZQWDZJdUZoZG5ZMnNyT3prWldWaGF5c0xPbHJlN04yNzNZZW5wN0kxR3JoN3VJR3BGaVBXY3dXeUpYV21WMUtkZUczREtwbVE1Q1pwSWNpeHdpNVRJREdSUWxYTnprVUNnRUtwUUI5amhIcWZ3SkNmeThGTWk1cDRlbFpmSWhVRnQyN2RzS3BNMzhEQUk3L2VRb1BEbnJBWVgrTHhZSTFIMzRHVVJReFpOQUR1S2QxUzRmOTEzM3lPWDdZVnJSS3ZKTmFqYjM3RDJIdi9rTUFnTVFiMWxuZWVYbDZUSDN0elVKOVUvLzVuZXpoNFk2aGcvb0RBSzdFeEdMTy8wMkhzNU1UU2t1bnk4UFZhM0dsN2w4V1czN1lCZ0I0b0U4dmJOKzVCd0RRSXJ3cHVuYnFnTkRRSUNnVUNoeUl0QzZuZG5WeHdaSUZzM0U1SmhibnpsOEVZTjE3OGY0ZVhYSHdqeVA0djNtTHNXcnBRcmk0RkEwK0V4SWR6NGEzNmR1N0IzcDA2NHc4dlY0cW9tS3o3K0FmaUx0ZU9DQWNObmhBMlo0d0VSRVJFVG5FZ0pDb0JoVzM1TkpHcTlWQ3A5TkI0MkNtaVV3bVE4K2VQYkZ0MjdaaTJ5MFdDdzRmUG93SEgzeXd3bU1scXEwRVFZQ3pzek9jblowUkZCUlVZdi84L0h3cExMU0ZpTFppSWlYZDdPMzVXUjk0ZTNraE5Ua1pYbTVlQUt3aHFrRm5nTkxKdXN4WXJwRER4Y01GdVptNTBtTjgvTlFRWVlIWlpJRlhvQ2VjWGVTUUt3UW9GUUt5VXd4UXFRRzVER2paeUFtL0gwcEdnMG9JQ0Z0RjNObWJ0ZUFNUjNzT1JSMURSa1ltUWtPQ01mbTVwMHZzUDJMWVlJaWlpSzZkTzZKdG01Yll1WHNmM3Z2Z1k3dEJuY0Znc051V2s1TUx6d1llR0Q1MFVJblhMY2cyNjdCYmw0NVZVcVRrcjFObkVIUDFHanAzYkY5a2VmQ2llVzhBc0FhSXVydzhBTUNFSjhlaFZVUzRWSmpGWnNKVGowbkxrZDlhc2d4TEY4MHRjK0dZZ2xRcUpWUUZscldMb29pZmQveUdkWjkrTGgyVHkrVVlPMm80eG95eVg0R2FpSWlJaU1xT0FTRlJEWElVRUFMV1dZU09DcFVBUUk4ZVBld0doQUFRR1JtSndZTUhWOXVtOTBTMW5WS3BoSmVYRjd5OHZNcjhXSlBKQkwxZUQ3MWVENFBCSVAxcHV4VjNQRDgvSHlhVENTYVRDZm41K1RDYnpZV08yWTdidnJaWUxMQllMQkJGVWZxejROZkZIYXNNcmU2OUY1Ry8vNDd1dzlyaW9IV0NIbkt6ZEhEMWNwWDZOUEIxaHdBZzU1K1FVQkFFZUhzNVE2RnhocnVuQm5LbE5SeTBXRVJZekNZNHFRQzVRa0JFaUFJN1RTYW95ekI3enA2bWpjT2dVQ2hnTXBuUXZVdW5FdnRuWkdSQ3JWSmh6c3hwVUt2VkpmWVBEUERINUVuUFNQZUhEdTZQaHFIQjhQWHhocmVYRjFRcUpmWkhIc2JpZDk4REFIeXlkZ1VhTjJwWTZCelBUNTJCcTdGeDZOVGh2aktIZzFWTkZFVjgrdmtteU9WeVRIcG1QSElMTFB1MnZaVHk4L1B4MDgrL0FnRENtemZGc0FlTG42MFhIQmlBZ1EvMHhxKy83Y1dwTTlINDM1ZmY0Tm1uSGl2VTUvZnQzNVZybk5IbkwyTDlwMS9nNHVVWUFJQ2Zydzk2ZE8yRWg0WU1Ra2l3NHlKZlJFUkVSRlIyREFpSmFsQkpBZUdOR3pkS0RBZ0RBZ0lRSGg2T3k1Y3YyejFIWEZ3Y0dqZHVYTzV4RXBHVlFxR0FxNnNyWEYxZFMrNWNUY2FQSDE4cDV3bHQxQWp4Y1hGNHpFOEZMemNGMHJOTnlEZWFrSk9SQzljRzFvSWFna3hBQTM4UHVIbTVJdCtRRDVsY0JxV1QwaHBxbXU0VWswbEpUTCt6dk5oVGhRdW5UK09lZSsrdGxISEs1WEswYTlzR2FlbnBHRE5xT0hidTN1ZXd2eUFJbUQzekZUUnQwcWpjMTJ6YnBsV2grNy8rOWpzQWE4R1RmNGVEQUpDU1lpMmc0VmZPNGgyaXBlb3FlKy9hc3g4eFY2L2gwWkVQSWF4aENQNCtkNkhBaGEzWC9XSGJEcVNtcFVPdFVtSFdheTg3L0lCcDlNUERzSFAzUG9paWlHOS8vQmtQRFJsWW9hSWxhZWxhZlBqSjU0ajg0d2phdElyQWl4T2ZRcWNPOXlFMEpMamM1eVFpSWlLaWtwVi9IUWdSVlppbnA2ZkRKY1NsMlljUUFIcjE2dVd3UFRJeXNrempJcUs3anlBSWFOK3hJNklPSHNEQS85elpBeTR6SlFzR25hRlFYN2xTRGlkWEo2aWNWUkFFQVhLNVhGcnVtNjNOaHNsb2dHMmw2VlA5dmZIYjl1M28wYmR2cFkzMXpablRzR2I1WXFqL1ZlbTJPQVA2M1YrcW1ZYWxGWFgwVDZrcThkaFJJNHEwWjJabUlTczdHd0RnNStkYnJtdFVaZVh1dVBqcmFOcWtFWjU1WWl3QTZ6NkgwblZGRVptWldmajZuNHJQTHo3M2RJbkJYR2hJc0xTdm85bHNSbXhjZkxuSGR2am9jVHo3NG5UbzgvVFlzRzRWVmkxZGlKRWpoakljSkNJaUlxb0duRUZJVklNRVFVQklTSWpkMlgrbERRZzdkKzZNalJzMzJxM2tldmp3WVl3Wk13Wk9sYkM4ajRqcXIvNURoK0tkdVhQeDJ2eXV1S2VSRS82TzAwTVVSYVRlU0llSGp4dGNHN2dDZGlhVENZSUFiWW9XdVpsM2xxeDJpbkRIMWJOSDBhSlZLM2hVd3Y2RE5tNnVMcVh1Vzl6dlBkc3N0ZGRlZmdFYWpYT3B6eFVYZngzTDN2c0FBTkM2WlF2MDczdC9rVDR4c1hIUzEyR2hqbWVKMjJNUnJRRmhlYW9ZbDdUaWZNSlRqeUU5WFF1bDByclhYMTZCb2oyaXhZSzFIMjJBVHBlSEJ3ZjJ3OURCL1VzMTNqNjl1dU5zOUhrSWdvREdZVVZuVkpiR2R6LzlnbzgzZkFsUkZISHNyNU00OXRmSlVqMnV2RXVZaVlpSWlLZ3dCb1JFTmF3eUFrSW5KeWQwNnRRSmYvenhSN0h0ZVhsNWlJcUtRdDlLbk1GRFJQV1BRcUhBdzJQSDR0UFZxekZwMnV2SXlERWpJVFVmb2lnaUl5VUxPUms2YU55ZG9kYW9JWmZMSUZvQVU3NEorbHc5ZE5sNU1Kdk4wcm1DZmRUbzNpZ0huMy8wRzE2Zk83ZmNZOHJKelhYWWJqVGMrV0FrTjdmQWZuci8vSm1mYnlwMGpxeXNITXgrYXpFU2I5eENXbG82bGk2YVU2cTlDZjg4Y1JwTGxxOUdkazR1QXZ6OU1ILzI2eEFFQWZzTy9JRW1UY0lRRmhvQ1FSQnc5TThUMG1QS3U2elpOb093UEZXTUxRVytCOFZScTFRSURQQ1g3aGVjUWJqM3dDRWNPQlNGKys1dGc2a3ZUb1EySXhOL25qaUZKbzNDRUJvYUROSE96TVplUGJyaW93MGIwYU5yWi9qNStwUnB2RFlmZmJheFhJOGpJaUlpb3NyQmdKQ29oam5haDlCV1pkWE56YzF1SDV0ZXZYclpEUWdCWU0rZVBlalRwdytMbFJDUlE2M3Z2UmUzYjk3RWxpOCt3NFNubjhYV0kxazRjODBhSXBueVRjaEt5d2JTc290OXJFd21neUNLaUFoMXhvTnRUZmg0OVlkNDZmWFhvU3BGQUdmUEV4TmVLakVrdEhsOHd1UWl4Mzc5N1hkcHo4Qi9pejUvRWZNWEw4ZC81NzBCaGFMNHQwUVpHWm40Yk9QWDJMVm5QMFJSeEgvdWE0dlpNNmJCdzkwTnViazZ2TDFpRFVSUmhMT1RFNEtEQXhGN3pickVOamdvRUQ3ZVpTK0VBd0Jtc3pXSUswOFZZMk1aSzIwWG5FR1liekxobnRZdHNXanUvMEdoVUNBOVhZdDNWMWxuVEZxWGt0L1ptY1kyQXhFQVBOemRzSGJGRWdRR0JwVHAya1JFUkVSVWV6QWdKS3BocGFsazNMSmx5eExQRXhFUkFUOC9QeVFuSjlzOXo2VkxseEFSRVZHdWNSTFIzYVBmNE1FNHNIczNQbHJ4TGlaT25ZcjdtanBqOTZsczNFeXpIejdKQktCanVBdjYzdXVHNjVmUDRwUDN2OE9rVjE2QnAzZjVDMVlBd1B6WnIyUFcvUC9DczBFRCtIaDdGUXFtS29QUmFNVDJuWHN3WXRqZ1FzZHYzVTdDMWw5Mll2dXUzMkV3R0JBU0hJaEp6NHhIdHk0ZHBUNHVMaHFzV2I0WUgzNzhQMXk0ZEFVeFY2OUpiUThOR1ZqdU1abE1KZ0FvODNNVkJLSE1BV0hCclNsNjkreUdNU09IU3g4a05Rb0x4YnhacitIcmIzOUV6TlZyTUptc3N4TkRnZ01SNE85WDZEeU55cm0wMklaTGhZbUlpSWhxRmdOQ29ocFdXUUdoSUFqbzE2OGZObS9lYkxmUG5qMTdHQkFTVWFuMEhqQUF3UTBiWXZYYmI2Tjl4NDU0L3NFSGthRURMaVlZa0pabFFtYXVCV3FsQURlTkhLRytTclFJY1VKRzhrMTgrY0hIY05abzhOcWNPWEJ5THYzK2Z2YmNkMjhiYlAzbUN6ZzVsWDhXWWxuOTl2c0JMRi85SVVSUlJFUjRNenc0OEFFTWZLQTM1SEo1a2I0dFd6VEhlKzh1d3BKbHEzSHdqeU5RS3BWNGRPUkRlT1NoQjh0OWZTZTFHbU5HRGNmb2g0ZVZxcjhnQ09qWnZRdWVIRGNhd1dXY3hXZjRaNG0yazVNYWdpQVVtbVV1bDh2UnEzc1g5T2phQ1c4dlg0UDlrWWZSTURRWTgyZTlYcVpyRUJFUkVWSHRKNGhpU2R0WkUxRlZtekpsQ2pJek00dHQ2OXUzTDU1NTVwbFNuU2MzTnhkVHAwNjFXNnhFSnBQaHZmZmVnMmNsRmdzZ29wbzFmdng0NmVzdnYveXkwczl2c1ZnUWRmQWdvZzRjZ0xPTEMrNXAxdzdldnI3dzlQS0N3V0JBUm5vNkVxNWZ4NlZ6NStEUm9BRWVHalVLUWFHaGxUNk82bVF5bWZIRHR1M28xcmxEcVN2b0ppV240TVNwcytqZXBTTThQTnlyZUlTVjUvZjlrVENaVExpL1p6YzRPeWhrZGV0MkVzNWR1SVRlUGJ2WlhZNWRGMVgxenc4UkVSRlJiU0dVc045WS9YbUhSMVNIaFlTRTJBMElTMXVvQkFCY1hGelF2WHQzN04rL3Y5aDJpOFdDZmZ2MlllVElrZVVhSnhIZGZXUXlHWHIwNllNZWZmb2dJejBkRjg2ZFEySjhQUDQrZFFvcXRScGUzdDVvM3FJRmhqM3lDT1QxSkRoU0tPUVlNM0o0bVI3ajcrZUxCd2YycTZJUlZaMEgrdlFxVmIvQUFQOUN4VTJJaUlpSXFINnBIKy9raWVxNGtKQVFuRHQzcnRpMnhNUkVpS0pZNnVJaUR6endnTjJBRUFEMjc5K1A0Y09IMTZzWklFUlVQUnA0ZWFGcno1NDFQUXdpSWlJaUlxcGtzcEs3RUZGVmM3UVBvVTZuUTBaR1JxblAxYkJoUTdSbzBjSnVlMlptSnY3ODg4OHlqWStJaUlpSWlJaUk2aThHaEVTMVFHa0tsWlJGLy83OUhiYnYyYk9uVE9jaklpSWlJaUlpb3ZxTEFTRlJMUkFjN0hnVC9MSUdoQjA2ZEhCWWlPVEtsU3VJajQ4djB6bUppSWlJaUlpSXFINWlRRWhVQ3pnN084UEh4OGR1KzQwYk44cDBQcmxjanI1OSt6cnN3MW1FUkVSRVJFUkVSQVF3SUNTcU5Sd3RNeTdyREVJQTZOT25EK1J5dWQzMnFLZ281T1RrbFBtOFJFUkVSRVJFUkZTL01DQWtxaVZDUTBQdHR0MjRjUU9pS0picGZCNGVIdWpjdWJQZDl2ejhmRVJHUnBicG5FUkVSRVJFUkVSVS96QWdKS29sSE0wZzFPdjFTRXRMSy9NNVN5cFdzbmZ2WGxnc2xqS2ZsNGlJaUlpSWlJanFEd2FFUkxWRVNaV01FeElTeW56T3BrMmJvbkhqeG5iYms1T1RjZWJNbVRLZmw0aUlpSWlJaUlqcUR3YUVSTFZFWUdBZ1pETDdQNUxscVRvc0NFS0pzd2kzYjk5ZTV2TVNFUkVSRVJFUlVmM0JnSkNvbGxBcWxRZ0lDTERiWHA2QUVBQTZkKzRNVjFkWHUrMlhMMS9HNWN1WHkzVnVJaUlpSWlJaUlxcjdHQkFTMVNLT0NwV1VOeUJVcVZUbzNidTN3ejYvL1BKTHVjNU5SRVJFUkVSRVJIVWZBMEtpV2lRc0xNeHVXMHBLQ25RNlhibk8yNjlmUDRmTGwwK2ZQbDJ1UFE2SmlJaUlpSWlJcU81alFFaFVpelJxMU1oaGUzbG5FZnI0K0tCcjE2NE8rM0F2UWlJaUlpSWlJcUs3RXdOQ29scWtxZ0pDQUJnMmJKakQ5aU5IamlBNU9ibmM1eWNpSWlJaUlpS2l1b2tCSVZFdDR1Ym1CazlQVDd2dEZRa0lnNE9EMGI1OWU3dnRvaWppMTE5L0xmZjVpWWlJaUlpSWlLaHVZa0JJVk1zNG1rVllrWUFRQUI1NjZDR0g3UWNQSGtSbVptYUZya0ZFUkVSRVJFUkVkUXNEUXFKYXhsRkFlT1BHRGVUbjU1ZjczRTJiTmtXclZxM3N0cHRNSnZ6MjIyL2xQajhSVlQ4bkp5ZnBhNzFlWDRNaklhcGJDdjY4RlB3NUlpSWlJcm9iTVNBa3FtVWNWVEsyV0N4SVRFeXMwUGxMMm92dzk5OS9MM2UxWkNLcWZnVzNKYWpvN3dlaXUwbkJueGRIMjNzUUVSRVIzUTBZRUJMVk1vNENRZ0NJaTR1cjBQbGJ0MjZOeG8wYjIyM1B5OHZEM3IxN0szUU5JcW8rTFZxMGtMNk9qSXlzd1pFUTFTMEZmMTRpSWlKcWNDUkVSRVJFTlk4QklWRXQ0KzN0RFZkWFY3dnQxNjlmcjlENUJVRW9jUmJocmwyN1lEUWFLM1FkSXFvZW5UdDNscjQrY09BQXpwOC9YNE9qSWFvYnpwOC9qd01IRGtqM08zWHFWSE9ESVNJaUlxb0ZHQkFTMVRLQ0lEaWNSVmpSR1lRQTBLRkRCd1FHQnRwdHo4cks0a3drb2pxaWRldlcwaXhDVVJTeGZ2MTZob1JFRHB3L2Z4N3IxNitIS0lvQXJMTUhXN2R1WGNPaklpSWlJcXBaREFpSmFpRkhBZUgxNjlkaHNWZ3FkSDVCRURCMDZGQ0hmWGJzMkFHejJWeWg2eEJSMVJNRUFSTW5Ub1JHb3dFQWFMVmF2UFBPTzlpd1lRTmlZbUpZdUlRSTFvSWtNVEV4MkxCaEE5NTU1eDFvdFZvQWdJdUxDNTU5OWxrSWdsRERJeVFpSWlLcVdZcWFIZ0FSRmVVb0lEUWFqYmg5K3phQ2dvSXFkSTF1M2JyaGh4OStRSHA2ZXJIdHFhbXBPSGJzR0xwMTYxYWg2eEJSMVFzSUNNQ3JyNzZLbFN0WFFxZlRRUlJGN04rL0gvdjM3Ni9wb1JIVldpNHVMcGcrZlRvQ0FnSnFlaWhFUkVSRU5ZNHpDSWxxb1VhTkdqbHNyK2craEFDZ1VDanc0SU1QT3V5emJkdTJDczlXSktMcTBhSkZDeXhZc0tCUTBSSWlLbDZMRmkzdzFsdHY4ZWVGaUlpSTZCK0NhTnVBaFlocURZdkZndWVlZTg1dW9aQWhRNFpnN05peEZiNk93V0RBdEduVGtKT1RZN2ZQcEVtVDBMTm56d3BmaTRpcWh5aUtPSGZ1SEk0ZlA0NkxGeTlDcTlWeW1USGQ5Wnljbk9EcDZZbUlpQWgwNnRRSnJWdTM1ckppSWlJaXVxc0lKYno1NFJKam9scElKcE9oWWNPR2lJbUpLYlk5UGo2K1VxNmpWcXN4WU1BQS9QampqM2I3L1BqamoramF0U3NVQ3Y2NklLb0xCRUZBbXpadDBLWk5tNW9lQ2hFUkVSRVIxUkZjWWt4VVN6bGFaaHdmSDQvS212emJ2MzkvT0RrNTJXMVBUVTNGdm4zN0t1VmFSRVJFUkVSRVJGVDdNQ0FrcXFVY0JZVFoyZGxTQmNhS2NuVjFSYjkrL1J6MjJiWnRHd3dHUTZWY2o0aUlpSWlJaUlocUZ3YUVSTFdVbzByR1FPVXRNd2FBb1VPSFFxUFIyRzNQeXNyQ2I3LzlWbW5YSXlJaUlpSWlJcUxhZ3dFaFVTMFZFaElDdVZ4dXQ3MHlBMEpYVjFjTUdUTEVZWjhkTzNZNExHWkNSRVJFUkVSRVJIVVRBMEtpV2txaFVDQWtKTVJ1ZTJVR2hBQXdjT0JBZUhoNDJHM1g2WFRZc1dOSHBWNlRpSWlJaUlpSWlHb2VBMEtpV3N6Uk11TnIxNjVWNnJYVWFqVkdqQmpoc00vdTNidVJrWkZScWRjbElpSWlJaUlpb3ByRmdKQ29Gbk1VRUthbHBTRXpNN05TcjllN2QyLzQrdnJhYlRjYWpkaTZkV3VsWHBPSWlJaUlpSWlJYWhZRFFxSmF6RkVsWXdDNGV2VnFwVjVQb1ZCZzFLaFJEdnNjT0hBQXljbkpsWHBkSWlJaUlpSWlJcW81REFpSmFyR3dzRERJWlBaL1RDczdJQVNBcmwyN0lqUTAxRzY3Mld6R2p6LytXT25YSlNJaUlpSWlJcUthd1lDUXFCWlRxOVVPdzdxcUNBZ0ZRY0Nqano3cXNFOVVWQlFTRWhJcS9kcEVSRVJFUkVSRVZQMFlFQkxWY2syYk5yWGJGaHNiQzFFVUsvMmE5OTU3TDhMRHcrMjJpNktJNzcvL3Z0S3ZTMFJFUkVSRVJFVFZqd0VoVVMzWHJGa3p1MjE1ZVhtNGRldFdwVjlURUFTTUdUUEdZWitUSjA4aUppYW0wcTlOUkVSRVJFUkVSTldMQVNGUkxlZG9CaUZRTmN1TUFTQThQQnp0MnJWejJHZkxsaTFWTW9PUmlJaUlpSWlJaUtvUEEwS2lXaTR3TUJBYWpjWnVlMVVGaEFEdzZLT1BRaEFFdSswWEwxN0VYMy85VldYWEp5SWlJaUlpSXFLcXg0Q1FxSllUQkFGTm1qU3gyMTZWQVdGb2FDaTZkdTNxc00rbVRadGdOQnFyYkF4RVJFUkVSRVJFVkxVWUVCTFZBWTZXR1Nja0pGUnBRRGR5NUVqSTVYSzc3V2xwYWZqNTU1K3I3UHBFUkVSRVJFUkVWTFVZRUJMVkFZNENRclBaalBqNCtDcTd0cCtmSC9yMDZlT3d6NDRkTzVDVWxGUmxZeUFpSWlJaUlpS2lxc09Ba0tnT2NGVEpHS2phWmNZQU1HTEVDRGc1T2RsdE41bE0yTFJwVTVXT2dZaUlpSWlJaUlpcUJnTkNvanJBemMwTmZuNStkdHVyT2lEMDhQREF5SkVqSGZZNWRlb1VUcDA2VmFYaklDSWlJaUlpSXFMS3g0Q1FxSTV3dE15NHFnTkNBT2pmdnorQ2c0TWQ5dm5xcTYrUW41OWY1V01oSWlJaUlpSWlvc3JEZ0pDb2puQzB6RGdsSlFYWjJkbFZlbjI1WEk2bm5ucktZWi9rNUdUOCt1dXZWVG9PSWlJaUlpSWlJcXBjREFpSjZnaEhNd2lCNnBsRjJMSmxTM1RwMHNWaG41OS8vaGxwYVdsVlBoWWlJaUlpSWlJaXFod01DSW5xaUxDd01DZ1VDcnZ0c2JHeDFUS09jZVBHUWExVzIyMDNHbzM0K3V1dnEyVXNSRVJFUkVSRVJGUnhEQWlKNmdpRlFvR3dzREM3N1RFeE1kVXlEaTh2TDR3WU1jSmhuK1BIaitQY3VYUFZNaDRpSWlJaUlpSWlxaGdHaEVSMWlLTmx4ckd4c1JCRnNWckdNV2pRSUFRRUJEanNzM0hqUnBoTXBtb1pEeEVSRVJFUkVSR1ZId05Db2pyRVVVQ1ltNXVMcEtTa2FobUhRcUhBazA4KzZiRFB6WnMzc1h2Mzdtb1pEeEVSRVJFUkVSR1ZId05Db2pyRVVTVmpvSG9LbGRqY2M4ODk2TkNoZzhNK1AvMzBFekl5TXFwcFJFUkVSRVJFUkVSVUhnd0lpZW9RWDE5ZnVMbTUyVzJ2cmtJbE5vOC8vamlVU3FYZGRyMWVqODJiTjFmamlJaUlpSWlJaUlpb3JCZ1FFdFVoZ2lBNFhHWmNuVE1JQWNESHh3Y1BQZlNRd3o1UlVWSDQrKysvcTJsRVJFUkVSRVJFUkZSV0RBaUo2aGhIeTR6ajR1SmdOQnFyY1RUQWtDRkQ0T2ZuNTdEUHA1OStDcDFPVjAwaklpSWlJaUlpSXFLeVlFQklWTWM0bWtGb05wdXJmWm14VXFuRUUwODg0YkJQZW5vNnZ2NzY2Mm9hRVJFUkVSRVJFUkdWQlFOQ29qcW1TWk1tRHRzdlhicFVUU081NDc3NzdrTzdkdTBjOWpsNDhDRE9uajFiVFNNaUlpSWlJaUlpb3RKaVFFaFV4MmcwR2dRSEI5dHRyNG1BRUFER2p4OFBoVUxoc005bm4zM0dwY1pFUkVSRVJFUkV0UXdEUXFJNnFFV0xGbmJicmx5NUFyUFpYSTJqc2ZMejg4T29VYU1jOXVGU1l5SWlJaUlpSXFMYWh3RWhVUjNrS0NEVTYvVzRmdjE2Tlk3bWpzR0RCenNzb2dKWWx4cWZPWE9tbWtaRVJFUkVSRVJFUkNWaFFFaFVCemtLQ0lHYVcyWXNrOGt3YWRJa0tKVktoLzI0MUppSWlJaUlpSWlvOW1CQVNGUUhlWHQ3dzlmWDEyNTdUUVdFQUJBWUdJalJvMGM3N0tQVmFyRnAwNlpxR2hFUkVSRVJFUkVST2NLQWtLaU9jalNMOE5LbFN4QkZzUnBIVTlqQWdRTVJIaDd1c0U5a1pDUk9uejVkVFNNaUlpSWlJaUlpSW5zWUVCTFZVUkVSRVhiYnNyT3pjZnYyN1dvY1RXRXltUXpQUGZjY1ZDcVZ3MzRiTm14QWJtNXVOWTJLaUlpSWlJaUlpSXJEZ0pDb2ppcHBIOEtMRnk5VzAwaUtGeEFRZ0RGanhqanN3NlhHUkVSRVJFUkVSRFdQQVNGUkhlWHY3dzhQRHcrNzdUVzVENkZOLy83OUhjNTBCSUJEaHc1eHFURVJFUkVSRVJGUkRXSkFTRlJIQ1lKUTRqNkVOVTBRQkR6MzNITlFxOVVPKzMzMjJXZGNha3hFUkVSRVJFUlVReGdRRXRWaGptYm5wYWFtSWowOXZScEhVencvUHorTUd6Zk9ZWitNakF4OCtlV1gxVFFpSWlJaUlpSWlJaXFJQVNGUkhWYlNQb1MxWVJZaEFQVHQyeGV0VzdkMjJPZnc0Y000ZXZSb05ZMklpSWlJaUlpSWlHd1lFQkxWWVNFaElkQm9OSGJiYTB0QUtBZ0NKazZjQ0Njbko0ZjlQdnZzTXlRbkoxZlRxSWlJaUlpSWlJZ0lBQlExUFFBaUtqK1pUSVlXTFZyZzFLbFR4YmJYbG9BUUFIeDhmUEQ0NDQvanM4OCtzOXRIcjlmamd3OCt3Tnk1YzZGUThOY1RFUkVSRVFIdHQ4UkxYNThjRThiamRmajR5VEZoMHA5RVZMc0lvaWlLTlQwSUlpcS9IVHQyNEp0dnZySGJ2bTdkT3JpNnVsYmppT3dUUlJITGxpM0QzMy8vN2JEZmtDRkRNSGJzMkdvYUZSRVJFUkhWWmd5VTZoZCtQNGxxaGlBSWdxTjJMakVtcXVOSzJvZnd5cFVyMVRTU2t0bVdHanRhRmcxWVE4K3paODlXMDZpSWlJaUlpSWlJN200TUNJbnF1RWFOR2tHbFV0bHRyMDNMakFIQXk4c0xUei85ZEluOTFxOWZqNHlNaktvZkVCRVJFUkhWYXB4dFZyL3crMGxVT3pFZ0pLcmpGQW9GbWpWclpyZTl0Z1dFQU5DMWExZmNmLy85RHZ0a1oyZGozYnAxc0ZnczFUUXFJaUlpSWlJaW9yc1RBMEtpZWlBaUlzSnUyN1ZyMTJBMEdxdHhOS1V6ZnZ4NEJBVUZPZXh6L3Z4NWJOMjZ0WnBHUkVSRVJFUkVSSFIzWWtCSVZBODQyb2ZRYkRZakppYW1Ha2RUT21xMUdpKy8vREtVU3FYRGZsdTNic1daTTJlcWFWUkVSRVJFVk5zVXJJcExkUisvbjBTMUV3TkNvbnFnV2JObWtNdmxkdHRyNHpKakFBZ0pDY0g0OGVNZDloRkZFUjkrK0NHU2s1T3JhVlJFUkVSRVJFUkVkeGNHaEVUMWdFcWxRdVBHamUyMjE5YUFFQUI2OSs2TnpwMDdPK3lqMCttd2V2WHFXcmxVbW9pSWlNb3ZKU1VGT3AydVNxK1JrNU9EbXpkdmxyby85ejhtSXFLN0VRTkNvbnJDMFQ2RWx5OWZSbjUrZmpXT3B2UUVRY0NFQ1JQZzYrdnJzTi8xNjlmeHYvLzlENklvVnRQSWlJaUlxS3JEdS9QbnorUHh4eC9IeG8wYmtaT1RVeVhYeU16TXhOTlBQNDI1YytmaTFLbFRoZG9zRmd1ZWZmWlovUHp6ejlKempZK1B4L1RwMDNINjlPbEtHNFBaYk1hQ0JRdHc0Y0tGU2p2bjNZUlZiK3NYZmorSmFpY0doRVQxaEtOOUNQUHo4M0hseXBWcUhFM1phRFFhVEpreUJRcUZ3bUcvUC83NEEvdjI3YXVtVVJFUkVkR3VYYnV3WXNXS1VnV0YrZm41ZVBYVlYzSGt5SkZTbjErbFVpRW5Kd2RmZnZrbFhudnROZVRsNVpYcWNVYWpFUXNXTENqVit4dVZTZ1ZSRkhIMDZGR3NXTEVDQ1FrSlVwdE1Kc1BObXpmeC92dnZZK3pZc2RpeFl3YzBHZzJpbzZNeFk4WU1mUFhWVnc3UExZb2lGaTFhaEhYcjFpRTNOOWR1UDdsY2pxaW9LRXlkT2hYVHAwL0h6cDA3WVRBWVN2VmNxZW9aamNaQ3IzR1R5VlRoY0Z3VVJVUkdSaUl6TTdQYzU5QnF0VGgzN3B6ZDl1enNiQnc2ZElpelhvbW9VamorM3pnUjFSbmg0ZUVRQk1IdURMdm82R2kwYXRXcW1rZFZlazJhTk1INDhlUHh2Ly85ejJHL0w3LzhFbUZoWVdqV3JGazFqWXlJaU9qdUpaZkxzV3ZYTGh3NWNnVHU3dTRPKytyMWVxU2twQ0E2T2hwUFB2a2tIbi84Y1FpQzRQQXh0bUpsS3BVS3ExYXRnck96TTdLenM3Rm16UnFIVzR2Y3ZuMGJzYkd4T0hmdUhOYXNXWU9BZ0FDN2ZRdCtBTGxreVJLRWhvWVdhbGVwVkRDWlRKZ3laUXI2OSsrUGpJd01BTmFDYXFOSGozWTRma0VRRUJ3Y2pNMmJOK1BRb1VOWXVIQ2gzZmNvS3BVS2VyMGUzdDdlV0wxNk5UNzg4RVAwNmRNSDQ4ZVBMM0VsQlZXY3lXVENzV1BIMEsxYnR5S3Z5NXljSER6MzNITVlPM1lzaGc4ZkRwMU9oMmVlZVFiRGh3L0h3dzgvREE4UGozSmRiL1BtelZpMWFoV21USm1DZnYzNmxma2NlWGw1bURadEd0cTFhNGVubjM0YXJWdTNMbktOaFFzWHd0L2ZIdzgvL0RBR0R4NE1qVVpqOTN4R294RXFsYXJRTVZFVUVSTVRnK2JObTl0OVhGSlNFcHljbk1yMTkwQkVkUWRuRUJMVkV4cU5CbUZoOXFmck8vcjBzYmJvMDZjUGV2WHE1YkNQMld6R21qVnJvTlZxcTJsVVJFUkVkeTliRWJTc3JLd1MrNVpuRnBQdC9ES1pUQW8yM056YzBMRmpSMFJGUmRtOXhjYkdBckRPc0pvMWE1YkRXVm95MlozLzhxalZhcnZ0QitKT3VRQUFJQUJKUkVGVUhUcDBnQ0FJVXFDb1VDaHcrL1p0eko4LzMrRnN2eWVlZUFLK3ZyNUlTVW5CbTIrK2FiZXY3YndEQnc3RVcyKzloZno4Zk96Y3VST3paOCsyZTI2eXFveXF0MXF0Rml0V3JNQ1VLVk1LelNJRnJPRnRWbFlXUHZua0UremV2UnRLcFJJNU9UbjQrdXV2Y2VqUUlZZm5UVTlQeC9mZmZ3K3oyVnpvdUZLcHhPelpzNkhYNjdGMDZkSWk3OFZQblRxRmQ5OTkxK0gyT2JZdzcrclZxOFVHOUxiWGMwWkdCalFhamRSLzE2NWR4UzdaWDd0MkxlYk9uWXYwOUhUcG1DQUllUG5sbDdGbzBTSjgrT0dIeGQ1bXpweUpwVXVYVnRwV1A2eGlURlE3Y1FZaFVUM1NwazBieE1YRkZkdDI3ZG8xNU9ibXdzWEZwWG9IVlFhQ0lPQ3BwNTdDOWV2WDdUNFB3UG9HYjlXcVZaZ3paMDZSVDBHSmlJaW84dGdDUEkxR2d3MGJOampzdTMvL2ZpeFpzZ1FhalFaUFBQRkVxYzVmTUx3RHJCOEV5dVZ5REJnd0FHM2F0RUZnWUdDSnN4RExlbzJQUC80WThmSHhVbUNuMStzQkFNdVhMNGRTcVlUSlpKS096NWd4QTFxdEZtKy8vVGJtejU5ZjdGaFVLaFdHREJtQ3p6Ly9IT25wNmJoNTgyYXh4ZU1LanFOTGx5NTQ1cGxuOE9tbm44Sm9OQ0lwS1FuKy92NFZlcDdrbUsrdkx5WlBub3lsUzVkaTZ0U3ArUGpqajZXWm03YVpySTBiTjhiUW9VT2wyYXUyKzQ0NE9UbmhvNDgrd3ZidDJ4RVNFbEpzZTA1T0R0YXVYUXR2YjIvcCtPblRwMkV3R09EajQ0TUpFeVlVZTI3YmE5VFgxeGY1K2ZuNDhNTVBDN1hiUW5tNVhJNXIxNjdoNDQ4L1JsWldGdmJ1M1lzREJ3NWd5WklsaFY1M2d3WU53aXV2dklJWFgzd1JTNWN1UmFOR2paQ1ZsUVdsVW9uSXlFaUh6ek1wS1FueDhmRm8xS2lSdzM1RVZIZHhCaUZSUGRLbVRSdTdiYUlvMW9tTnNWVXFGVjU1NVJXNHVybzY3R2Q3RThTaUpVUkVSRlhuMytGYVZaNC9KeWNIMDZaTnc0NGRPd0FBUVVGQkZRNEhBUlE2UjN4OFBMWnUzWXJqeDQ5THN4RnRnZUNmZi82SnFLZ29IRDkrSElBMXJMU3RXRGg4K0REV3JsMXI5eG85ZS9ZRUFEUnYzdHh1Z1BMdjV6SnExQ2cwYjk0Y2FXbHBtRHg1Y3BrcUxWUDU5T3ZYRHdFQkFjakp5Y0hGaXhlbDQ3WWczS2JnNjFLbjAySFJva1YyVjY4NE96dERFQVRjdkhrVENRa0pTRWhJd0prelozRHMyREVjTzNZTTd1N3VDQW9LUW5aMnRuUXNQajRlM3Q3ZUNBb0t3c0dEQjRzVXp3R3NyejliQUppUmtZR3NyQ3hjdUhBQlAvMzBrM1RidG0yYk5FYmJzYjE3OXdJQVRwdzRnWFhyMWhVNlo2dFdyZEN0V3pla3A2ZGovZnIxdUhMbENwNTY2aWtBZ0tlbkovYnMyVlBrdG12WExnQkFXRmdZdzBHaWVvNHpDSW5xa2ZEd2NDaVZTcnNWaTZPam85R2hRNGRxSGxYWitmajRZUExreVZpMmJKbkRBUERZc1dNSUNnckNJNDg4VW8yakl5SWl1bnRVZGtCNC9mcDF6Smd4UTFxR2F3dEE5SG85eG80ZEM0UEJnRXVYTGtHajBhQlBuejZsT3FmQllDaXlkUGlKSjU2UWxsZ1dmQzh4Zi81OEtSQ2NPSEVpeG93WmcwY2VlUVRaMmRuWXNtVUx2THk4a0pPVGc0Y2ZmaGdhalVZS1lFclNzR0ZEdlBiYWE4alB6OGRqanoxV2JCL2JNdTJsUzVkS005Wk1KaE1NQmdNTUJnUGVmUE5OckZtekJtNXVicVc2NXQya3NxcmVDb0tBb1VPSDR1alJvemgvL255UklqU0ppWWw0L3ZubkM5MS85dGxua1pxYUNxMVdpMlhMbGhVSkV3VkJnRnd1aHlBSStPS0xMd0JZQTd2aHc0ZERKcE5oOU9qUjBpekVvVU9Id21Bd29GMjdkaGd4WWdRVUNvWGRMWUpXcjE0dHpXUk1UMC9IakJrejRPUGpnejU5K3NETnpRMXl1UndXaXdYYnRtMkRScVBCd0lFREFWakQ3SVlORzJMQmdnWEZyclFaTkdnUW9xS2lFQm9haWw5KytRWDMzbnN2L3Y3NzczTCtqWllQcXhnVDFVNE1DSW5xRWFWU2lZaUlDTHYveU5lRmZRaHQ3cm5uSG93YU5RcmZmZmVkdzM0Ly9mUVRnb0tDMEtWTGwyb2FHUkVSMGQzRE51dE5yOWRqMXF4WkR2c1czTmZNbm9ZTkcyTENoQW5ZdEdrVGZIMTlvZFZxa1pDUUFFRVEwS0pGQzZuZnJsMjcwS0pGQ3dRRkJkazlseWlLV0xObURXSmpZN0YwNlZJNE9UbEpiYSsrK2lvV0wxNHNGU1N4dlFkcTFxeVpGSnBjdUhBQkJvTkJDZ3ovelZHUmxPSjRlbnFpWmN1V2lJbUp3Zjc5KytIcjZ5c0ZsN2R1M1pLQ1NsZFgxMEtGSkFvV0tQbjY2NjhMQlZSVStjYU1HWU14WThZZ096c2JodzhmaGtLaGtQYjNrOGxrY0hWMWxiNVhNcGtNUVVGQjB1c3dNakt5Mk9CYUVJUkNTNEJ0ajNkemM4UDE2OWNMSFZlcjFWQ3IxWGoxMVZlaDBXanczbnZ2RmJ1OFBEbzZXaXErNCsvdmo0eU1ES1NtcHVMYXRXdEZ0dUt4elNDMFNVNU94dno1ODRzTkNUdDA2SUJ4NDhaaDJMQmhlT2FaWnpCejVzeHFEd2lKcUhaaVFFaFV6N1JwMDhidVAvSzNiOTlHYW1vcWZIeDhxbmxVNVROczJEREV4c2JpeElrVER2dlo5cEJwMnJScE5ZMk1pSWpvN21BTENNMW1NODZjT2VPd2IybTMvUmc0Y0tBMDIrbWpqejVDUWtJQzFHbzFWcXhZZ1owN2QrS2pqejRDQUV5ZVBMbkU2K2wwT2dEQXZIbnpzSGp4WW1sbVh2djI3ZkhERHo4QWdEUWpFQURtekprRGYzOS9wS2FtSWlrcENXcTFHZ2FEUVpvRlZwQkdvOEdKRXljUUZoWlc3SHVucFV1WFN0Y1hSUkhIangrSHA2Y24zbmpqRFV5Yk5rMzZ1ek9aVElWbUZiWnIxdzR2dmZTU05GYXFYZ2NPSElEWmJFYS9mdjJ3Y2VOR0FOYlg5NkJCZ3hBVUZJUVZLMVlVdVY4UzIydS9ZRWdIQUptWm1VV09BU2kwTkhqbXpKbFl0V29Wdkx5OHBQYno1ODhqSVNFQm5wNmVBQUFYRnhkMDdOZ1JDb1VDano3NktQUjZQZno4L0NBSUFvWU1HUUovZi85Q3N5RjFPaDFXckZpQjNOemNJZ0doVXFuRWhBa1Q4UDMzMzBNdWw2TkxseTVZdlhwMWFmN3FpS2llWTBCSVZNODQyb2NRc0g2Q2Z2Lzk5MWZUYUNwR0VBUzg4TUlMV0xod1laRnFjd1hsNStkajFhcFZXTGh3WWFFM1YwUkVSRlF4dHBETHhjVUZXN2R1ZGRqWFZxU2tMRTZlUEFuQSttLzVIMy84Z2NHREIrUGN1WE80ZVBFaVBEdzhwSDYycGNlQWRaWEJ2L2Z6TTV2TjJMWnRHMGFOR2xYaU5XTmlZckIyN1ZxY08zY09FUkVSc0Znc2FONjhPVmF1WEFuQUd1aTV1TGlnVmF0V1dMUm9FUVJCd09USms5Ry9mLzlDNStuUm93Y1dMRmhRS0JoTlRVM0ZzV1BIMEs1ZE8rbll6cDA3b2RWcTBhaFJJOFRGeFdISGpoMDRmLzQ4WnMrZXpUM2RTcW45bHZoeUwwdU5qSXpFcGsyYnBQdHhjWEdReVdSd2QzZEh4NDRkS3p3MlVSU2wxOHhISDMwRVB6OC9tTTFtREI0OEdFMmFOSkVDYndBWU9YSWs1SEk1dnYzMlc0Zm50TzBkNk9mbkI4QTZnL2ZHalJ2SXk4dkR3b1VMaS9SUFMwdkR5eSsvTE4zWGFyVklTa3BDV2xvYWxpOWZMaFU3S1RqbVgzNzVCVDE2OUlCS3BaTEM5bjhYUWZuM1l5cExSYjZmUkZSMUdCQVMxVE9ob2FGd2QzZVg5cm41dCtqbzZEb1RFQUxXeW0rdnZ2b3E1cytmYi9jNUFkWlBhRmVzV0lFNWMrYkEyZG01R2tkSVJFUlVmMVZHa1JCN1VsSlNjTzNhTlFEV2dHL0JnZ1hvMjdjdlhuLzk5U0t6NnhJU0VxUktyKys4ODA2eGU2dVZ4cng1OHhBYkd5dmR0eFdxdUhMbENxNWN1VktvNzlHalI2V3ZVMU5UaTV5cmUvZnVXTHQyTFFJQ0FwQ1ptWWtKRXliQXhjV2wwQkxoM054Y2JOeTRFZjcrL21qZnZqM2k0dUxRdTNkdkhEeDRFRk9tVE1IVXFWTXhZTUNBY2owWEtwMmVQWHRpNzk2OVNFaElnTHU3T3l3V0M1eWNuQW90OHk1SmJHd3NidDI2aGU3ZHV4ZHB5OHZMQTJBdFZtSmJLbXcybXdGWVgrTzI0Tm5XdCtCU2VIdTZkKytPNE9CZ2pCMDdGci8vL2p1Y25KelF2WHQzYk5pd0FUcWREdUhoNGRMK29CRVJFWVVlZS9IaVJRUUZCU0VpSWdKbXN4bTdkdTBxVW9uNXlKRWp1SG56SnFaT25RckFHdEFiRElaaVp6dmEyUFlOSmFMNml3RWhVVDBqQ0FMYXRHbURxS2lvWXR2UG5Uc0hVUlNyOUExL1pmUHg4Y0gwNmRPeGVQRml1L3NFQWRhTnoxZXZYbzNYWDMrOXlDZWxSRVJFVkx2czNic1hvaWhDcVZSQ0VBUzR1TGhnMzc1OThQRHd3T1RKazNIZ3dBRkVSMGRMVlZadGR1N2NpZkR3Y0xSczJkTGgrYlZhTFk0ZE80YURCdzlLeDlMVDAvSGlpeStpZS9mdWVPS0pKd3JOakxTRmtBV1AyV1lOMnBaRS8xdDRlRGdBNndlVnhWbS9majB5TWpJd2E5WXNuRDE3RmdBd1lNQUF0RzNiRm12V3JNR3laY3R3N2RvMVRKbzBxVTY5TjZ0TEJFSEFnZ1VMQU54WlNpeVR5YkIrL2ZvaSswd1dWNlRrK2VlZlIySmlJaXdXQ3hZdlhvejI3ZHNYZW94ZXJ3ZUFRc1ZsYk9mTnljbkIvdjM3cGVQNStmbkl6OCtIeVdSeStGNTE3Tml4QUFxL3JvWVBINDdodzRkandJQUIwR3ExZG92WkNJSWc3Um42Ny9EUVpzdVdMV2pRb0FIdXUrOCtBTmJ3THlJaUFyR3hzVkFvRk5pMmJaczAyM0h6NXMwWU5Xb1VldmZ1YlhlOFJGUS84SC9RUlBXUW80QXdPenNiQ1FrSmFOaXdZVFdQcW1LYU5XdUdTWk1tT1Z6NkFGZ0QwRTgrK1FRdnZQQUMzMmdURVJGVkVyMWVqL256NXp2c1U5d3NPMGQrLy8xM2VIdDdRNlBSSUNVbEJRTUhEc1EzMzN5REd6ZHVBQUMyYjkrT00yZk9ZTisrZlhqZ2dRZWt4NTA4ZVJJYk5tekF1KysrVzZpd1NVRXZ2L3d5TGwyNlZHUlo1SHZ2dllmZzRHQzdnVjVsT25EZ0FIYnQyb1ZPblRxaGI5KytPSExraU5SbTIyZDUrL2J0K1A3Nzd5R0tJbDU0NFlVcUgxTmRWZG5MVWYzOC9OQ3ZYejk4OWRWWENBd01sUGFmVkNnVVJZcVV1THE2U2tIYlR6LzloR2JObWtsRlRRRHI4bDdBK29IMjVjdVg4ZnZ2djB1dnIyYk5taFhhL3NjMlEyL2x5cFdZT1hObXVjYXVVcW1nMVdvUkdCaFlwTTFrTWtFVVJZaWlpT0RnNEVKdHg0NGR3K0hEaHlFSUFzNmZQNDlodzRaQkpwTkJGRVc4ODg0N2FOV3FGWVlOR3lidGUyZ2psOHZ4elRmZkZLa1VYaEZjWGt4VU96RWdKS3FIU3RxSE1EbzZ1czRGaEFEUXRXdFgzTHAxeStIeUJ3Q0lpb3FDcDZlbjlPa3JFUkVSVll6WmJMYjc0V041bkRoeEF2SHg4UmczYmh4KysrMDNBTURRb1VQeHd3OC9ZT0RBZ1VoSVNKQm0zSVdIaDZOMTY5YlN2Ly9QUC84OFhuamhCY3lhTlFzclY2NHNkaCsvZnYzNjRlTEZpNURMNVJnMWFoUzJiTmtDQU5Lc0xWc2dWREQ0dEMwVkxVMFlXcEtyVjY5aXhZb1Y4UGYzbDRLZzNOeGNBSGYyY252aGhSZHc4dVJKM0x4NUV6Lzg4QVA2OWV1SDVzMmJWK2k2VkhvalJvekFpQkVqQUZpWEVELy8vUFBvMkxFajVzeVpBNVBKaE1HREI1ZXFTSWt0SUF3T0RrYlRwazN4L3Z2dk8xeTZEZ0I3OXV4Qnk1WXRNV3pZc0RLUFd5Nlh3MlF5U2EvWGdteExtejA5UFl2TU1QVHc4TUNWSzFjUUV4TUR3RnJOR0xET09HemZ2ajJ1WDc4T29IQlZiWnZLREFlSnFQYVMxZlFBaUtqeWVYcDZGdm5Vc0tCejU4NVY0MmdxMThNUFA0ek9uVHVYMkcvSGpoM1NmemlJaUlpb2ZHeGhsb3VMQy9iczJlUHdObnYyN0ZLZjk5dHZ2NFZLcGNMRER6OHNCV2UyU3F5OWV2WEM1czJiSVlvaWZIMTlNVy9lUERScDBrUjZySStQRDBhT0hJbnM3R3pNbmowYjZlbnBSYzQvWXNRSWRPblNCYk5telhMNGdhRXQrSXlLaXNLcFU2ZUtIQ3VQcEtRa3pKa3pCeXFWQ3YvOTczK2xZaXM1T1RrQTd2eWRxdFZxdlBUU1M5TGpiUHN4VXZXekxTbnYyN2R2bVIrYm5Kd01BR2phdENua2NqbmVmdnR0L1BMTEx4ZzVjaVFDQWdMdzAwOC9ZYytlUGZqKysrL2g3ZTBOQUpnNGNXS1JmUUZMU3lhVFFSQUVxRlNxWW0vMlJFUkVZTldxVlZKSTNyaHg0MEx0dGlEejM4Y0wrdjc3NzNIOCtQRnlqWnVJYWo4R2hFVDFsS05aaEJjdlhuUzRsMTl0SmdnQ0prMmFWT2cvQ3ZaczJyU0piMktJaUlocW1kT25UK1BreVpNWVBYbzAzTnpjWURBWXBORE15OHNMTjIvZXhMNTkrd0FBVTZkT0xiYVl4T2pSbytIaTRvS1VsQlFzWExpdzJBcXJzMmJOS3JFd1c4SGdjOE9HRFVXTzJaUzJnbXR1Ymk3ZWVPTU5tTTFtTEZ1MnJORHNSdHVNTDR2RkloM3IxS21UOUo3TjNuNXhaSzE2VzFYMjc5K1BYYnQyb1dmUG51aldyUnVBT3pQeENuNnY3TEVGdS9mY2N3OEF3TlhWRlU1T1Ruanl5U2RoTnBzeGQrNWNhTFZhdlBYV1cwaExTOFBnd1lNeFpzeVljbStGSXdnQzVISTV3c1BEaTl4S2VuK2NtNXNyL1IvQXk4dXJVSnR0Q2Z5LzkxZ3M2S3V2dmlxMFZMNjhxdkw3U1VUbHh5WEdSUFZVbXpadDdNNmdNeHFOaUltSnFiTnZSRlVxRlY1OTlWVXNYTGhRK3RTMk9LSW9ZdDI2ZFhCM2Q2K3p6NVdJaUtnbWxUWVlLOHY1MXE5Zmo2Q2dJSXdiTjA2YVBWalFoeDkrQ0xQWmpHSERocUZMbHk3Rm5rZWowZURCQngvRWQ5OTloM1BuemlFcUtxcEloVmxIVldyTCtyd2NCVVdpS09MTW1UT0YrcjcvL3Z0U1JWc2IyM08xaFU4MlU2Wk13YUZEaCtyazlpOTFqZTI5Y1ZwYUdxNWN1WUxvNkdpc1g3OGV2WHIxd2h0dnZDSDFzMzJQL3YyOUtzN1pzMmNSR2hwYVpQV09ScVBCckZtek1IUG1URHp4eEJNd0dvMzR6My8rSTFVT0xpOVJGRXVzT0d6UEgzLzhBY0M2VExuZ3N1RzR1RGdjUG53WW5wNmU2TlNwazkzSDYvWDZZcGMyRTFIOXdJQ1FxSjZLaUlpQVhDNjMrOFltT2pxNlRvZG1IaDRlbURsekpoWXNXSURzN0d5Ny9Vd21FMWF1WElsWnMyWTVYREpCUkVSRVJaVm1CbFZaaUtLSUJnMGFZTnEwYVZDcjFkTHlZTnQxRGg4K2pHUEhqcUY1OCtZbEZ1MFlNR0FBdnZ2dU93QncrSUZoY2NyNnZPejFqNG1Kd2VyVnEzSHg0a1dvMVdvWURBWVlqVVlrSlNVVkNRaDFPaDBBYXlYYmdwbzJiWXFtVFp1V2FUeFVOams1T1ZpK2ZEa09IejZNY2VQR1FhdlZZdkxreVFDQUlVT0dZUExreVZBcWxWSi8yL2VvNFB0b1VSU1JrWkVCVjFkWHFlK05HemR3L2ZwMVRKdzRzZGpyNnZWNnVMdTdTNi96dG0zYlFxL1h3OVhWdGR6UHhXS3h3TlBURTk5KysyMlJ0dlQwZEl3Wk04YnVZMjE3YnpvN08wdkhFaE1UcFgwWFgzcnBKV21ac2lBSXlNL1BoeWlLVW1Wa3M5bU1DeGN1UUtmVE9RemdpYWh1WWtCSVZFODVPVG1oZWZQbTBpYkovM2J1M0RtTUdqV3Fta2RWdWZ6OS9URmp4Z3dzWHJ3WUJvUEJicis4dkR5OCsrNjdlUFBOTnhFU0VsS05JeVFpSXFyYmJNRllibTZ1Vk5EaC85bTc3N2lxeS82UDQ2OXpEcHZERWdSRkVYRGhBTGRJYmpPem9aVzNsbWFPekVyTHJFekxsVGFjYWFiVi9UTXJSNldwV1dtbHBPYnR3ajBTQlJRRk40aUF5QkE0SE9DTTN4L0VFV0lkbEtIeWVUNGVQRHpuWE5mMysvMGNFRDNuZmE1Umt2eXBpNldOemxNcWxjeWRPeGVsTW0rbG80TFRicE9UazFtOGVERzFhOWRtOXV6WnBhNm5CdURqNDRPUGp3OVhybHloZmZ2Mmhkb3VYcnpJM3IxNzhmYjJObDJydU9kbDdpWWx4UVdFYTlhc1ljMmFOZWoxZXZ6OC9KZzFheGFob2FFc1hMaVFpUk1uMHFGREI3cDA2VUxqeG8zeDhQQWdNek1UTnpjMzZ0U3BZL28rYWJWYU1qSXlTRTlQSnlVbGhaU1VGTHAyN1lxTmpVMnB6NzJtdVp0ZGI5UFQwM250dGRkSVNFaWdkKy9ldlBUU1N3RFVyMStmRlN0V0VCd2N6SjkvL2ttdFdyVk00VjkrbUt2WDZ4azVjaVNabVpta3A2ZGpNQmo0NXB0dlRCODZiOTI2RmJWYVhXZzlRWVBCd05HalIvbjExMTg1ZWZLa2FiVHJuajE3V0xWcUZhdFhyOGJQejQ5R2pScFJwMDRkbkoyZGFkKytmWkVwdi9uWHp6OW53ZlAvMis3ZHUwbE5UVFhkTCs3dlBPUnRCR1F3R0VoTVRNUm9OTEpqeHc3KzcvLytENzFlejdScDB3cE55YmUzdHljdUxvNnhZOGVpVnF2Snlja0JJQzR1anVYTGw5L1ZTRWpaeFZpSWU1TUVoRUk4d1B6OS9Vc01DQzljdVBCQWZQcm42K3ZMVzIrOXhhSkZpMHFkQnBLUmtjSDgrZk41Ly8zM1RTL01oUkJDQ0ZHNi9EQkNxVlNXT2NvdE5UV1ZxMWV2bGprdHMyQjRVVEFnWEwxNk5SWVdGaXhZc0lCYXRXcXhhZE1tOXUzYmg0K1BqMmxqaFg4Yk9YSWtNVEV4UmFibkppY25zM2J0MmlMWHpkL1pOVC9NTEc1MzV1SWVLMjd0NW5yMTZxRlFLS2hUcHc3ejU4OUhyVmJ6OE1NUFU3dDJiUllzV01EeDQ4YzVmdng0b1dPU2twS1lPSEVpUnFPeDJIUGEyTmpRc1dOSENRZ3JrSU9EQXlOR2pPREhIMzhzRkdvTkhqeVlvS0FnTm03Y3lJa1RKMGhJU0REdFNKd3ZJU0hCZEx0T25Uck1talhMdEs1a1ptWW13Y0hCakJneEFxMVd5OTkvLzgySkV5YzRjT0FBcWFtcDFLdFhqMUdqUnRHL2YzOVREV3ZYcm1YSGpoMmNQbjNhdEdtZ1dxMW0zcng1eFFhRStYOUhDbjRRbnB1YlcyZ0VJT1NGMnQ5OTk1MHAyQ3h0MXN4VFR6M0Z5Wk1uZWZQTk56bDM3aHhkdW5SaHpKZ3hSVjRmRHhzMmpLVkxsM0x4NGtYVFl6WTJOanowMEVPODhzb3JKWjVmQ0hIL2tvQlFpQWVZdjc4L3YvenlTN0Z0UnFPUnMyZlBscm9ROGYwaUlDQ0FWMTU1aFdYTGxwWGFMeTB0alhuejVqRmp4Z3pjM055cXFEb2hoQkRpL3BVZjl0bmEyckpvMGFKUysrN2V2WnU1YytlYVJocVpRNnZWQW5tdlMwYVBIczF6enoxSDNicDFnYnlwdDl1MmJXUHo1czJtL2k0dUxvVkdGbmJ0MnJYWTgzYm8wSUZ2di8yV2I3LzkxclJoMlJOUFBHSDZZRFEvZUhGd2NHRGp4bzBsMXRlblR4OFVDa1d4b3lKNzllcUZ2YjA5S3BXcTBKVFJnSUFBVnE1Y3ljNmRPOW0xYXhlblQ1OHU5RDM1OXhUamZLMWF0V0xtekptbVhZOUZ4WG4wMFVmcDBhTkhvWFgzQUx5OXZaa3dZUUtROTNOSlRVMGxLeXVMM054Y2REb2RlcjBlbzlGb21ocGZjQ2JLOGVQSDhmYjI1dW1ubitiMTExL24xcTFiK1ByNk1talFJTnExYTBlVEprMEtYY3ZWMVpYeDQ4Zno2cXV2Y3ZUb1VmNysrMjl1M0xqQnRHblRzTGUzTDdidTNOeGM3T3pzNk5XckY1RDNlMkpoWVVIZnZuMEw5WHY4OGNjSkNncGkzTGh4K1ByNmxqazlQeUlpZ29DQUFONTc3ejI4dkx5SzdkT25UeC82OU9sVDZubUVFQThXaGJHaVZ4NFdRdHd6REFZRHI3MzJtdW5UeEgvcjA2Y1BJMGFNcU9LcUtrOXdjRERyMTY4dnMxL3QycldaTVdNR0xpNHVWVkNWRUVJSWNmLzY3YmZmV0xwMEtmMzc5MmY4K1BHbDl0MjllemZ6NTgrbmQrL2VUSm8wcWNScGpnVWRPblNJbVRObm9sQW8yTHg1YzVFQXgyZzBzbkhqUnBZdFc0YWxwU1hUcDA4dnNobEphUXdHQSsrODh3NGRPblJnNk5DaHBwcXVYTG5DOTk5L3oralJvNHRzTGxIUXQ5OStTLy8rL2U5cTlvRk9wK1A2OWVza0ppYWFBaWl0Vm1zS29Rd0dBMGFqa1VjZmZSUlBUODg3dnM2RHJOMVBWKzdKYWFrNU9UbFlXVm1oMSt0TjYvdFZKSzFXaThGZ01BWGJScU9SbEpTVVlrY2JRdDZNbWJ0WjM3Q3EzS3MvVHlFZWRJb3l0aytYZ0ZDSUI5em5uMzllWkhwTFBrOVBUejc1NUpNcXJxanlHSTFHMXE1ZHk3WnQyOHJzNitucHlmVHAwM0YwZEt5Q3lvUVFRb2o3MDhtVEozRnljakpybzYrWW1CaFVLbFc1UXE2VEowOXk2dFFwK3ZidFcyb0l0MjdkT25yMDZDRUJXZzBsZ2RLRFJYNmVRbFNQc2dMQ3NqL1dFMExjMXdJQ0FrcHNpNHVMTSsycTlpQlFLQlFNSFRxVTd0MjdsOWszTGk2TytmUG5rNUdSVVFXVkNTR0VFUGVuTm0zYW1CVU9Bbmg1ZVpVN3dHdlRwZzBqUjQ0c2M0VGU4ODgvTCtHZ0VFSUlVWWtrSUJUaUFlZnY3MTlxZTNoNGVCVlZValVVQ2dXalI0OG1LQ2lvekw0eE1USE1uVHVYOVBUMEtxaE1DQ0dFRUVMY0NSbHQ5bUNSbjZjUTl5WUpDSVY0d0xtN3UxTzdkdTBTMjArZVBGbUYxVlFOcFZMSjJMRmphZCsrZlpsOVkySmltRE5uRG1scGFWVlFtUkJDQ0NHRUVFSUljZStSZ0ZDSUdxQzBhY1lSRVJHbW5md2VKQ3FWaWpmZWVJTldyVnFWMmZmYXRXdk1uajJibEpTVUtxaE1DQ0dFRUVJSUlZUzR0MGhBS0VRTlVObzBZNjFXUzJSa1pCVldVM1VzTEN4NDY2MjNhTkdpUlpsOTQrUGptVDE3TmpkdjNxeUN5b1FRUWdnaGhMbmEvWFNsdWtzUUZVaCtua0xjbXlRZ0ZLSUdhTm15SlVwbHliL3VEK0kwNDN4V1ZsWk1tRENCeG8wYmw5azNNVEdSMmJObms1aVlXQVdWQ1NHRUVFSUlJWVFROXdZSkNJV29BZXpzN0dqV3JGbUo3YUdob1JpTnhpcXNxR3JaMk5qdzdydnZtclVMWTFKU0VuUG16Q0UrUHI0S0toTkNDQ0dFRUVJSUlhcWZCSVJDMUJCdDI3WXRzZTNHalJ2RXhjVlZZVFZWejg3T2ppbFRwcGcxa2pBNU9ablpzMmR6NVlwTWZ4QkNDQ0dFcUc2eTYrMkRSWDZlUXR5YkZNWUhlZGlRRU1Ja0lTR0JTWk1tbGRnK2VQQmcrdlhyVjRVVlZRK3RWc3VpUllzNGUvWnNtWDF0Ykd5WU1HR0NXV3NZQ2lHRUVFSlV0K0RnNEFkNjZSang0SEYwZEdUOCtQSFZYWVlRTllKQ29WQ1UxbTVSVllVSUlhcVhoNGNIbnA2ZUpZNFVEQTBOclJFQllmNTA0eVZMbGhBZUhsNXFYNjFXeThLRkMzbnR0ZGNJREF5c29ncUZFRUxVRkRrNU9TUW1KcEtlbmw3ZHBZZ0hSR1JrcEZrZmdncHhyM0J4Y2FudUVvUVEvNUNBVUlnYXBHM2J0aVVHaE5IUjBXUmtaS0JXcTZ1NHFxcVh2M0hKbDE5K1NXaG9hS2w5ZFRvZC8vM3ZmeGsrZkRoOSt2U3BvZ3FGRUVJOHlPTGo0L250dDk4NGR1d1lPVGs1MVYyT0VFSUlJWVJNTVJhaUpvbUtpbUxXckZrbHRvOGRPNVl1WGJwVVlVWFZTNmZUc1hUcFVvNGRPMlpXLzZlZWVvcEJnd1pSeHNoc0lZUVFva1FoSVNHc1hMa1N2VjVmM2FXSUI5d1RUenhCbXpadHFydU1DdkZDbUozcDlvK3ROUEw0ZmZ6NGo2MDBwajhCTEMwdHpWb2pYQWh4OThxYVlpd0JvUkExaU1GZ1lOeTRjV1JrWkJUYkhoUVV4TGh4NDZxNHF1cWwxK3Y1NXB0dk9IandvRm45ZS9Ub3dhaFJvMUNwVkpWY21SQkNpQWROU0VnSTMzNzdiYUhIWEYxZGNYTnprdytmUklWNzhza25INWlBVUFnaHhOMlROUWlGRUNaS3BaTFdyVnR6NE1DQll0dkR3c0xRNi9VMUt2eFNxVlNNR1RNR0d4c2JkdTNhVldiL3ZYdjNrcHFheXJoeDQ3QzF0YTJDQ29VUVFqd0k0dVBqV2JseXBlbCtVRkFRUTRjT2xmVzNoQkJDQ0hGUFVGWjNBVUtJcXRXdVhic1MyelFhRGVmT25hdkNhdTROU3FXU0YxOThrWUVEQjVyVi85U3BVM3o4OGNja0pTVlZjbVZDQ0NFZUZMLzk5cHRwV25IK2lIMEpCNFVRUWdoeHI1Q0FVSWdhSmlBZ29OUVJnaWRQbnF6Q2F1NGRDb1dDWjU1NWh0R2pSNXMxelNzMk5wYVpNMmNTRlJWVkJkVUpJWVM0bitYazVCUmE3M2JvMEtIVldJMFFRZ2doUkZFU0VBcFJ3OWphMnRLc1diTVMyOHZhMWZkQjE3Tm5UOTUrKzIwc0xTM0w3SnVlbnM2OGVmUFl0MjlmRlZRbWhCRGlmcFdZbUdqYXJkalYxVlZHRGdvaGhCRGluaU1Cb1JBMVVHblRqT1BqNDRtUGo2L0NhdTQ5N2RxMVk4cVVLZGpiMjVmWlY2ZlQ4YzAzMzdCKy9Yb01Ca01WVkNlRUVPSitrNTZlYnJydDV1WldqWlVJSVlRUVFoUlBBa0loYXFEU0FrS1FVWVFBVFpzMlpjYU1HYmk2dXByVlB6ZzRtQ1ZMbHFEVmFpdTVNaUdFRVBjejJhMVlDQ0dFRVBjaUNRaUZxSUhjM055b1g3OStpZTAxZFIzQ2Y2dFhyeDR6Wjg3RXk4dkxyUDZob2FGODlORkhOWDRFcGhCQ0NDR0VFRUtJKzRzRWhFTFVVRzNidGkyeDdkeTVjMmcwbWlxczV0NVZxMVl0WnM2Y1dlYW95M3o1bTVmOC9mZmZsVnlaRUVJSUlZUVFRZ2hSTVNRZ0ZLS0dLaTN3MHV2MWhJV0ZWV0UxOXpZYkd4dmVmdnR0K3ZmdmIxYi9yS3dzbGl4Wnd2cjE2OUhyOVpWY25SQkNDQ0dFRUVJSWNYY2tJQlNpaG1yWXNDRkgyb0hLQUFBZ0FFbEVRVlNPam80bHRzczA0OElVQ2dYUFBmY2NZOGVPeGNMQ3dxeGpnb09EK2VTVFQwaExTNnZrNm9RUVFnZ2hoQkJDaURzbkFhRVFOWlJTcWFSTm16WWx0cDg2ZFVwR3Z4V2pTNWN1VEo4K0hTY25KN1A2UjBaRzh2Nzc3eE1WRlZYSmxRa2hoQkJDQ0NHRUVIZEdBa0loYXJEUzFpSE15TWpnd29VTFZWak4vYU54NDhaODlORkhlSHQ3bTlVL05UV1ZPWFBtc0czYk5veEdZeVZYSjRRUVFnZ2hoQkJDbEk4RWhFTFVZUDcrL3FWT2x3ME5EYTNDYXU0dnJxNnV6Smd4ZzQ0ZE81clYzMkF3OE9PUFA3Smt5UkxTMDlNcnVUb2hoQkJDQ0NHRUVNSjhFaEFLVVlQWjJOalFva1dMRXR1UEh6OHVJOTVLWVcxdHpmang0M24rK2VkUktzMzc1L1RFaVJOTW5UcVY4UER3U3E1T0NDR0VFRUlJSVlRd2p3U0VRdFJ3cFUwempvK1BKeVltcGdxcnVmOG9GQXFlZU9JSnBrMmJock96czFuSHBLV2xzV0RCQXRhc1dVTnVibTRsVnlpRUVFSUlJWVFRUXBST0FrSWhhcmpTQWtLQW8wZVBWbEVsOXpjL1B6OW16NTVOOCtiTnpUNW0rL2J0ekp3NVUwSllJWVFRUWdnaGhCRFZTZ0pDSVdvNFYxZlhVamZiT0hMa2lFd3pOcE9Ua3hPVEowK21mLy8rWmg4VEd4dkx6Smt6MmI1OXUzeWZoUkJDQ0NHRUVFSlVDd2tJaFJDMGI5Kyt4TGI0K0hpdVhyMWFoZFhjMzFRcUZjODk5eHp2dlBNT2RuWjJaaDJqMCtsWXMyWU5DeGN1NU9iTm01VmNvUkJDQ0NHRUVFSUlVWmdFaEVJSU9uWHFWR3E3VERNdXY3WnQyekpyMWl4OGZYM05QaVk4UEp3cFU2YXdhOWN1R1Uwb2hCQkNDQ0dFRUtMS1NFQW9oTURUMHhNdkw2OFMyMldhOFoxeGQzZm5ndzgrNE9tbm4wYWhVSmgxakZhclpkV3FWY3lkTzVmNCtQaEtybEFJSVlRUVFnZ2hoSkNBVUFqeGo5SkdFU1lrSk1nMDR6dWtVcWtZTkdnUTc3Ly9QclZyMXpiN3VMTm56ekp0MmpTQ2c0UFI2L1dWV0tFUVFnZ2hoQkJDaUpwT0FrSWhCRkQyTk9NalI0NVVVU1VQcHFaTm16Sm56aHk2ZGV0bTlqRzV1Ym1zWDcrZUR6LzhrQ3RYcmxSaWRVSUlJWVFRUWdnaGFqSUpDSVVRQU5TcFUwZDJNNjVrdHJhMnZQcnFxNHdmUHg1N2UzdXpqN3Q4K1RJelo4N2s1NTkvSmljbnB4SXJGRUlJSVlSNDhGMjllcFhrNU9RUzIxTlRVOW02ZGVzZHZmYTlmUG15MlgzVDA5TkpTRWdvOXpYS2MzNmRUbmRIeDJaa1pIRDkrdlZ5SDVPWW1IaEgxeE5DVkQrTDZpNUFDSEh2Nk5TcFU0a2oxUklURTdsNjlXcXBJYUl3VDJCZ0lFMmFOT0hycjcvbTlPblRaaDFqTUJqNDQ0OC9PSGp3SU1PR0RhTmR1M1ptcjJzb2hCQkNDQ0Z1MjdScEV6dDI3T0RaWjU5bHlKQWhXRnRiRjJvL2NPQUFTNVlzWWZQbXpZd2JONDZXTFZ1YWRWNmRUc2NiYjd5Qmw1Y1h6ejc3TEE4Ly9IQ3AvVk5TVW5qNTVaZHAxYW9WVHozMUZOMjdkemY3T1lTRWhKQ2NuTXhqanoyR2pZMU5zWDJpb3FKWXRHZ1JBd2NPNUlrbm5zRFcxdGJzODkrNmRZdFJvMGJSdVhObnM1ZkpDUTBOSlNzcmkwV0xGdUhoNFdIMnRZUVE5d1lKQ0lVUUpwMDZkV0xEaGcwbHRoODVja1FDd2dyaTR1TEM1TW1UMmJsekp6Lzk5Qk5hcmRhczQ1S1NrbGl5WkFrQkFRRU1IejZjdW5YclZuS2w0bjVqTkJvNWZmbzBSNDRjNGR5NWM2U2twSmo5OTB1SUI0bU5qUTB1TGk3NCtmblJxVk1uV3Jac0tSK3NDQ0VBR0RkdUhOZXVYV1BObWpYczNyMmJEejc0QUY5ZlgxUDc5dTNiZ2J4MXVQZnMyWU9QajQ5WnN6OGlJaUxJenM0bU5qYTIyTkR1MnJWcmVIaDRZR0dSOXpiYzN0NGVvOUhJMWF0WGFkaXdJVGR2M3NUYTJocTFXbDNtdFRadjNzekpreWY1NFljZm1ESmxDb0dCZ1VYNjJOdmJjK1BHRFpZdFcwWllXQmd6WnN3d1hic3NscGFXR0F3Rzl1L2ZiMWIvZ2hZdlhzejgrZlBMZlp3UW9ucEpRQ2lFTUhGM2Q4ZlgxNWRMbHk0VjIzN2t5QkdlZmZaWmVZTlZRUlFLQlk4ODhnaHQyN1psMWFwVm5EcDF5dXhqdzhQRG1UcDFLbzg5OWhqUFBQTk1pWjhjaTVvbFBqNmU1Y3VYYys3Y3Vlb3VSWWhxcDlWcXVYNzlPdGV2WDJmUG5qMzQrZm54OHNzdlU2ZE9uZW91VFFoUnpTd3NMSmcyYlJxalI0L20yclZyZlBMSkp5eGJ0Z3lBNk9ob0lpTWpzYkd4WWNtU0pYaDVlWmw5M3Z3MXUvL3puLy9RcEVrVFhuMzFWZHEwYVFQa3pRYjU2NisvOFBEd29GR2pScWhVS3RQU01ibTV1YXhidDQ3UTBGQ2NuWjFac0dCQnFTRmhZbUlpcDA2ZFFxRlFNSFhxVkRwMjdGaHNQeXNyS3dDOHZiMzU2S09Qekg0ZWtCY1E1dHUyYlJzcWxRcklDMDJIRFJzR1FIQndzT2thQUgzNjlNSEN3cUxjMTdvVFNVbEpuRGh4Z3REUVVFSkRRMW0vZm4ybFgxT0lCNTBFaEVLSVFqcDE2bFJpUUppWW1NaVZLMWZ3OGZHcDJxSWVjSzZ1cmt5Y09KRkRodzZ4ZXZWcU1qSXl6RHBPcjljVEhCek1nUU1IR0RKa0NKMDdkNWJ3dGdZN2QrNGNuMzMyR1JxTnBycExFZUtlZE83Y09UNzQ0QVBlZWVjZC9QejhxcnNjSVVRMWMzWjI1dm5ubitmcnI3L0d6czdPOVBpYU5Xc0FlT2VkZDB6aG9FYWpZZVhLbGJ6NDRvc2xCbmRHbzVGZHUzWUJzR2ZQSGpadjNreDZlbnFSMTlXcHFhbFlXVm14WThjT1V3aVhtWm5KL3YzNzBXZzAzTHAxaTFPblR0R2xTNWNTYTkreVpRdEdvNUYrL2ZxVkdBNENwbEF2LzgvOE9yLysrbXM2ZE9oQWh3NGR5ankydkJRS1JaRXAyeFhsd0lFRHBsQXdKaWFtVXE0aFJFMG1BYUVRb3BCT25UcVYrZ25ja1NOSEpDQ3NCQXFGZ3M2ZE8rUHY3OC9xMWFzNWZQaXcyY2VtcHFheWJOa3lkdTNheGZEaHcrWG5Vd1BGeDhjWENnY1ZDZ1U5ZS9ha2UvZnUxSzlmWDBhWWlocEpxOVVTR3h0TFNFZ0llL2Jzd1dnMG90Rm8rT3l6ei9qb280OWtKS0VRTmNndnYveFM3T1ladWJtNXB0dExseTVGcTlWeThPQkIzTnpjaUl5TUpESXlFb0FUSjA1dzVjb1ZJaU1qV2JCZ1FiSFRqZi8rKzIrU2s1TnhkWFhGemMwTk56YzNJTy8vNUpFalIvTGRkOThSRmhaRzdkcTFzYkd4b1gvLy91VG01ckpseXhZY0hSM3AxcTBiVzdac3dXQXdzSHIxYWhvMGFGRHM2RVdOUnNQbXpadHhjWEZoOU9qUkFQejAwMDlFUkVRVWVZNzV6eTgyTnBZeFk4WUFlZjgyeHNYRkVSd2N6TUtGQzJuV3JGbXgzN09DSHpxLy92cnJwdHNGTnowWlAzNThzY2RXbHNXTEY5TzRjV002ZCs1TW8wYU5pSStQWitYS2xWVmFneEFQTWdrSWhSQ0Z1TG01MGFoUkl5NWN1RkJzKzlHalIzbnV1ZWRrcEZvbGNYUjBaTnk0Y1hUdTNKbFZxMWFSa3BKaTlyRlJVVkhNbURHRG9LQWdCZzBhSkl0RDF4QkdvNUhseTVlYndrRVhGeGZHamgxTGl4WXRxcmt5SWFxWGpZME5qUnMzcG5IanhnUUZCYkZzMlRKU1VsTFFhRFFzWDc2YzZkT255LzlsUXRRUXJWdTNac0tFQ1dSblp4ZmJIaDRlVG5oNHVPbCtVbElTbXpadEt0SXZLaXFLYWRPbU1YLysvQ0liZnZ6ODg4OVlXRmd3Wjg0Y0dqVnF4S0ZEaDZoYnR5NCtQajVjdlhxVnNMQXdXclpzU1lNR0RZcWNPeTB0alMxYnRnQjVvZDZGQ3hkNDY2MjMrT2lqandnSUNDalVkLzM2OVdSa1pEQmp4Z3pVYWpXUmtaRXNYNzdjMU83bDVZV2pveU1xbGNyMGZKVktwV25rbzFxdE5vV1hHelpzWU5La1NZVkdVQmJIM3Q3ZTlPOWwvclRvZnorZTcwNTJmamJYTDcvOFV1ait6cDA3SysxYVF0UkVFaEFLSVlybzFLbFRpUUZoWW1JaWx5OWZMclNRczZoNGJkdTJ4Yy9QajU5Ly9wbWRPM2VXNjhYVzRjT0hPWGJzR0QxNjlHREFnQUU0T3p0WFlxV2l1cDArZmRxMDVxQkNvZUMxMTE2amVmUG0xVnlWRVBlV0ZpMWFNSGJzV09iUG40L1JhT1RjdVhPY1BuMGFmMy8vNmk1TkNGRUZtalJwd2xkZmZZV3RyUzNPenM1Rk51bzRjT0FBSDM3NElhNnVybmUwbGwxVVZCUW5UcHpBenM2T1JZc1dZVFFhdVhEaEFpNHVMaXhac3NRVS9nMFpNb1IyN2RveFlNQUFQRHc4eU0zTlpkQ2dRVFJzMkpBRkN4WXdhTkFnZkgxOStlYWJiNHE5enNHREI5bXdZWU5wbG9CT3AyUEpraVVBK1BqNE1IejQ4RUk3SWNmRXhQRFNTeS9oNmVuSm9rV0x5dldjREFhRDZmYkNoUXVMWFlOdy92ejVSZFlnMU92MTVicU9FT0xlSVFHaEVLS0l3TUJBMXE1ZFcyTDcwYU5ISlNDc0FuWjJkb3djT1pKZXZYcXhldlZxenA0OWEvYXhlcjJlWGJ0MnNYLy9mdnIyN1V1L2Z2M0svSFJZM0oveUYwUUg2Tm16cDRTRFFwU2dSWXNXOU96Wms5Mjdkd041LzVkSlFDaEV6VkhhWmlQNTAyYnY5TFhTc21YTGNIWjJ4dFBUa3pObnpxQlNxVXdqK1JjdVhFaFVWQlFXRmhZY09YS0VPWFBtb05WcWFkaXdvU21FaTQyTlpkS2tTVURoYWM4RnJWbXpodSsvL3g2QXk1Y3Y4L3JycjVPWm1VbGNYQnlOR2pYaTAwOC9OWHYzNDFxMWFwVzZ4aUZRS09oNysrMjNUYmNMMWpkeDRzUWl4eG1OUm94R280elFGdUkrSkFHaEVLSUlWMWRYbWpScFFuUjBkTEh0UjQ0Y2tXbkdWYWhCZ3daTW16YU5JMGVPc0hidDJuSk5PODdKeVdIejVzM3MycldMcDU1NmlrY2VlYVRRSjczaS9sZHd4K0tDb3dhRUVFVjE3OTdkRkJDVzUwTVhJY1NETFg4cXJxT2pZNGw5b3FPaitlYWJiNWcyYlJvdUxpNm14Mk5pWXRCb05IeisrZWU0dUxqdzFGTlBZVzl2ejVJbFM4ak96bWI2OU9tbTgrZVBKSVM4OVlQcjFhc0g1RTBCemwvWE1EMDl2ZGpyOStyVml6VnIxcURYNjhuS3lpSWpJNE9rcENRYU5XckVnZ1VMVUtsVVRKOCtuYVNrSk5NeC8xNkRVS2ZUY2ZYcVZTd3RMWmsxYXhidDI3Y3Y4ZmtXWEd1d3ZISnljckN5c3BMM0NrTGNaeVFnRkVJVUt5Z29xTVNBOE1hTkd6TE51SW9wRkFxQ2dvSm8yN1l0bXpkdkpqZzR1Rnd2M0RJek0xbTNiaDNidG0yamYvLys5T2pSUTRMQ0IwVEJ3TGgrL2ZyVldJa1E5NzZDdnlQbCtiQkZDSEgvK3VLTEwwaE5UUzIxVDF4Y25PblBqei8rdU5nK3g0NGRRNnZWTW1uU0pENzk5Rk5UU0tqWDYyblZxaFcvL2ZhYmFkU2RWcXRsNXN5WlhMdDJqUUVEQnVEZzRNQ1VLVk5ZdlhvMVAvMzBFeFlXRnZUdDI1ZmMzRnlpbzZPeHRyYW1VYU5HeE1iR29sS3BpSW1KS1RMaXNWNjllb3dhTllvbVRacVFuWjNOeHg5L1RMTm16Wmc3ZHk0T0RnNEFqQm8xaW84KytnaEhSMGVzcmExUktCU0Z3a3dBSnljbkFEWnUzSWl2cnkrMWF0VXE5dm5tNXVaU3AwNGRldlRvd2VqUm8wMWhYOEVweG9zV0xTcjBlbkxVcUZFOCtlU1RMRnEwQ0tWU3lYdnZ2WWRTcVN6eCsxMGFUMC9QTXZzSUlTcVdCSVJDaUdKMTdOaVJOV3ZXbExqMjNaRWpSeVFnckFiVzF0WU1HalNJN3QyNzgrT1BQM0xpeElseUhaK1Nrc0lQUC96QTc3Ly96dU9QUDA3djNyMWxoOXY3bkZhck5kMlduNlVRcFN2NE8xTHdkMGNJOGVEcTJiTW43NzMzSGlxVkNyVmFYV3hnbFphV0JzQ3RXN2ZZdDI4ZnJxNnVSVWEvcWRWcTFHbzFHbzJHVHo3NWhBOCsrQUJiVzF1OHZiMUpURXprd0lFRHByNDVPVGtjT25RSWdNOC8veHdIQndlc3JhMU53WmhlcnkrMFVVbGFXaHAvL1BHSDZYNStDUG52a0hEdzRNSHMzcjJiQlFzVzRPdnJ5NHN2dnNqQmd3ZUppWW5oNnRXcmVIbDVrWjZlVHZQbXpVdGNnem9pSWdKUFQwL2VmZmRkcksydEM3WHQzYnZYdE15UTBXakV6czZPWThlT2NlellNVk9mMG5ZeHRyS3lZdVBHamR5NGNjUFVkK3JVcWFiMUMvT05IRG15Mk5vSzJyRmpSNWw5aEJBVlN3SkNJVVN4WEZ4YzhQUHpLM0VLMXBFalJ4ZzhlTEJNSGFnbTd1N3VUSmd3Z2ZEd2NOYXVYVXRzYkd5NWprOUxTMlA5K3ZWczNyeVp2bjM3MHFkUEg3UFdyUkZDQ0NHRXVKKzBhdFdLOWV2WDQrVGtWT3pyVm8xR3d3c3Z2RUJ1Ymk1anhveGg2ZEtsdlBMS0svVHUzZHVzOHlzVUNpWlBua3hzYkN5dXJxNE1IandZUjBkSGZ2MzFWd0EyYmRyRTh1WEwwV2cwWExwMENjamI4ZGpKeVltMHREVFRKaVZmZi8wMWtEY04yZC9mdjBnNG1KS1N3a2NmZmNUcDA2ZUJ2Q25QVTZaTXdjM05qYlp0MjlLMWExZGF0R2pCaGcwYlRFc3BsQ1E2T2hwWFYxZGVlKzIxUW85Mzc5NmRrSkFRSWlJaXFGMjdkcEVBTVNvcXl2VGhpb1dGQmRldVhjUFB6NjlRSDdWYVRkMjZkVTAxLy9ISEh3d1lNS0JRbnhrelpwVCtUUlZDVkFzSkNJVVFKZXJVcVZPSkFXRlNVcEpNTTc0SEJBUUVNR2ZPSEE0ZE9zUXZ2L3hTYU4wWmMyUm1ackp4NDBiKy9QTlBldmZ1emVPUFAyNmFlaUtFRUVJSThTQW9hVFFkd0lvVks4akl5S0J4NDhZODg4d3o3TnUzajZWTGw5S2lSUXRUMEZVV1cxdGJtalJwUWxaV1ZwRzI5dTNiczNUcFVyWnMyV0w2UVBmOTk5OEhibThFY3UzYU5jYVBINDllcnljNk9ocDNkM2UrL1BMTFF0Ti9YVnhjOFBMeTR2VHAwN2k2dXZMNDQ0L1RyVnMzR2pac2FPcVRQL1BIemMyTmRldldGYWtsZjFmakJnMGFNSGJzMkNMdENvV2l4UER1cjcvK0lpd3N6SFMvZGV2V1hMcDBpY0RBUUFZUEhsem05NmdnV1ROWmlIdFQwZkhWUWdqeGo0NGRPNVk2UXJEZzdxbWkraWlWU3JwMDZjTENoUXNaUG55NGFSMmE4dEJxdFFRSEJ6Tmh3Z1IrK09FSEVoTVRLNkZTSVlRUVFvaDd4NDRkTy9qamp6K3d0TFRrN2JmZlJxRlFNSHIwYU5MVDA1a3laWXBwcXV5ZDBtZzAyTnJhMHJCaFExYXRXZ1hraFhjWEwxNGtNek96eUZJK0twV0taczJhVWF0V0xkTlUzNExlZU9NTjNuampEVmF2WHMzSWtTTk40V0JzYkN4YnQyN2x0OTkrTTZzdUN3dUxjczBDMnJwMUs0c1dMUUpneUpBaFFONDA2amZmZkpQbHk1Zno2YWVmeXJJTlFqd0FaQVNoRUtKRVRrNU9ORy9lbkRObnpoVGJMdE9NN3kwV0ZoWTgrdWlqZE8vZW5XM2J0aEVjSEZ6dUYydTV1Ym5zMkxHRC8vM3ZmN1JwMDRZK2Zmcmc3Kzh2UDJNaGhCQkNQRkQyNzkvUFo1OTlobEtwWk5La1NhYXBzaTFidG1UUW9FSDgvUFBQdlAzMjI4eVlNWU5telpxVjY5eDZ2WjYxYTlmeTg4OC8wNnRYTDU1ODhrbSsvUEpMbEVvbGl4Y3Z4c1BEQTRWQ1lacGlYTGR1WGI3ODhzc3l6MnR0YlUzbnpwMEpEUTNsd29VTG5EMTdsdE9uVDVPV2xvYVRreFA5Ky9ldjBOZHNPcDJPYjcvOWxvMGJOMkpoWWNIRWlSTUpDQWhnL2ZyMTNMcDFpeTVkdWpCeTVFaSsvLzU3VHB3NHdlalJvK25WcTFleDZ6d0tJZTU5RWhBS0lVclZxVk9uRWdQQ3BLUWtvcUtpaXF3OUlxcVhqWTBOenp6ekRMMTc5MmJ6NXMzczJMR2pYRHNlUTk0VWxkRFFVRUpEUTZsYnR5NlBQdm9vWGJ0MmxVMHdoQkJDQ0hGZjArbDByRjY5bW5YcjFtRmpZOFBVcVZONTZLR0hDdlY1NVpWWHVISGpCbnYyN09ITk45K2tiOSsrREI0OHVOQk82TVZKVGs0RzhwWndXYlZxRlFNR0RPQS8vL2tQVTZkT0JjQmdNUEQ1NTU4emZQaHdXclJvWVRvdU96dTd6THAvK3VrbjFxeFpVK2pEWDVWS1JhZE9uZWpidHkrZE9uVkNwVkt4WnMwYU1qTXpXYnAwYVpGelpHUmtsSG1kZkJjdlhtVGh3b1djUDMrZUJnMGFNSG55WkpvMmJjcTFhOWVBdkExZEFJWU5HNGFscFNVclZxeGcvdno1ckZxMWlyNTkrOUt0V3pkOGZIek12cDQ1MXE5ZlgraitoUXNYU216TEgra29oRENmQklSQ2lGSjE3TmlSNzcvL0hvUEJVR3o3L3YzN0pTQzhSems0T0RCMDZGRDY5dTNMbGkxYjJMTm5UN21EUW9EcjE2L3ovZmZmczJIREJycDM3ODRqanp4Q25UcDFLcUZpSVlRUVFvaktZVFFhMmI5L1B5dFdyT0RhdFd1MGF0V0tkOTU1aDNyMTZoWHBxMUFvbURadEdoNGVIbXpZc0lGdDI3YXhmZnQyL1AzOTZkcTFLNEdCZ2NXR2hmbWJrQ2dVQ3NhT0hVdmR1blY1NDQwM3lNek01UFhYWHljaUlvS1FrQkNPSHorT2s1TVQ3dTd1QUtTbnAvUFZWMStoMSt2SnpzNG1Nek9Uckt3czVzMmJaenIzd3c4L3pQZmZmdytBcTZzci9mdjM1L0hISHkrMFRtSCs2L1dzckt4Q3V5VC9XLzdhaDhXNWRlc1dxMWV2WnZQbXpkalkyREI2OUdnR0RoeUlwYVZsb1dQekEwTEkyMTNaMTllWFJZc1drWkNRd0E4Ly9NQVBQL3hBclZxMUdEdDJMTDE2OVNyeGV1V3hZc1VLczlza0lCU2kvQ1FnRkVLVXlzSEJnUll0V2hBUkVWRnMrOUdqUnhreFlvVHBSWU80OTdpNnVqSnk1RWllZWVZWnRtN2R5czZkTys5b25aaXNyQ3kyYjkvTzl1M2JhZDI2TlE4Ly9EQ3RXN2RHcFZKVlF0VkNDQ0dFRUhjdkt5dUxYYnQyc1duVEpxNWN1VUx6NXMwWk8zWXNRVUZCcFI2blVDaDQrZVdYYWR1MkxZc1hMeVloSVlIdzhIQWlJaUk0ZCs2Y2FWUmdRVjI3ZHFWZnYzNEFuRHg1a3ErKytvbzJiZG93YnR3NGZIeDhHREJnQUVlUEhtWHo1czJjUEhtUzZPaG9JRzlrMzhhTkcwM25jWEp5WXVqUW9ZWE9YYnQyYllZT0hZcXpzek9QUGZZWUZoWkYzOHJudjc0cmE1T1N6TXpNWXA5emNIQXczM3p6RFRZMk5vd1lNWUtubjM0YWUzdjdRbjN5UDJ6VzYvVm9OQnJzN093QUNBd01aTVdLRmF4YXRZcmc0R0FjSFIxNTdMSEg4UGIyTHY0YmZBZDI3TmhSWWVjU1FoUWxBYUVRb2t5ZE9uVXFNU0RVYURTRWhvWVNHQmhZeFZXSjhuSnljbUxJa0NIMDY5ZVBIVHQyOE5kZmY1VnJxa2xCcDA2ZDR0U3BVemc1T2RHbFN4ZTZkZXRXNXJRYklZUVFRb2lxTm5mdVhDNWV2RWpYcmwyWk1tVUtqUnMzTHRmeDdkdTNaK1hLbFd6YXRJbkRodzh6Y2VMRVVsL3p2UG5tbTR3Wk13WlBUMDgrKyt3ekFnSUNDclVIQmdZU0dCaUkwV2drSVNHQkd6ZHVrSnFhU2taR0JscXRscHljSEZxMWFrWHo1czJMbkh2WXNHR2wxcHFUazRPL3YzK1JjREdmalkwTnc0Y1BwMi9mdnNXMk96czc4KzY3N3hJVUZGUnNBQWw1NjFVRCtQcjZGcGxocEZhckdUOStQQU1IRGtTcFZNcU1FeUh1TXdyanY3ZE9Fa0tJZjhuTXpPU05OOTRvY1hwcTI3WnRlZWVkZDZxNEtuRzN0Rm90dTNidDRzOC8veVF0TGUydXorZnI2MHYzN3QwSkNncENyVlpYUUlYQ0hNT0hEemZkWHIxNmRUVldJc1Q5b1RwK1p5SWpJNWs3ZHk0QXpabzFZL3IwNlZWeVhTRkUzdWk4cW41ZGtwdWIrOERPcnJseDR3YUppWW0wYk5teXVrc1JRcFNUb294ZGpHUUVvUkNpVFBiMjlyUnIxNDZqUjQ4VzJ4NFdGa1o2ZWpvT0RnNVZYSm00R3pZMk5qenh4QlAwNmRPSGtKQVF0bTNiUm54OC9CMmY3OUtsUzF5NmRJa2ZmL3lSZHUzYTBiMTdkL3o5L1dVS3NoQkNDQ0dxVFhWOGFQbWdob09RTjlXNWR1M2ExVjJHRUtJU1NFQW9oREJMMTY1ZFN3d0k5WG85aHc0ZDR0RkhINjNpcWtSRnNMUzBwSGZ2M2p6ODhNT0VoNGV6WThjT1RwMDZ4WjBPTU5mcGRCdzllcFNqUjQvaTVPUkVZR0FnSFR0MnhNL1BENlZTV2NIVkN5R0VFRUlJSVlTNFd4SVFDaUhNMHFwVkt4d2NIRWhQVHkrMmZmLysvUklRM3VjVUNnV3RXcldpVmF0V0pDUWtzSFBuVHZidTNZdEdvN25qYzZhbHBiRmp4dzUyN05pQm82TWo3ZHUzSnpBd2tPYk5tOHZJUWlHRUVFSUlJWVM0UjBoQUtJUXdpMHFsb25QbnptemZ2cjNZOWt1WExoRVhGNGVucDJjVlZ5WXFnNGVIQjBPSERtWGd3SUVjUEhpUXYvNzZpOWpZMkxzNjU2MWJ0OWk5ZXplN2QrOUdyVmJUcmwwN0FnTURhZG15WllrTFlRc2hoQkJDQ0NHRXFIenlqa3dJWWJhdVhidVdHQkFDSERod2dHZWZmYllLS3hLVnpkcmFtbDY5ZXRHelowL09uVHZIamgwN09ISGlSSWtiMXBnckl5T0RrSkFRUWtKQ3NMVzFwVzNidHJSdTNacUFnQUJaeS9JZVpqUkNURndhNGVlVFNVak9RcE90dzBxbHBIWXRXNXA1dStEWHlBVmw2V3NmQ3lHRUVFSUlJZTVCRWhBS0ljem03ZTFOL2ZyMVN4eEpkdURBQVFZTkdrUVpteU9KKzVCQ29hQlpzMlkwYTlhTWpJd01EaDgrVEVoSUNKY3VYYnJyYzJkbFpYSHc0RUVPSGp5SVFxSEF4OGVIVnExYUVSQVFRT1BHaldVcThqMGdPUzJMOVZ1anVaeVV4UTJka2l3ckt4UldWaWdVVm1BRVk1SUdWWGdxN3NyejFIT3laRkNmaG5oN09sVjMyVUlJSVlRUVFnZ3pTVUFvaERDYlFxR2dhOWV1ckYrL3Z0ajJtemR2RWhrWlNZc1dMYXE0TWxHVjFHbzFqenp5Q0k4ODhnaXhzYkhzMjdlUEF3Y09rSmFXZHRmbk5ocU5wdDJRZi8vOWQyeHRiV25ac3FVcE1IUnpjNnVBWnlETXBkTVpXUFZiSktFeDZhU3FIY0UyTC9RcnROV01BaFJXbGhpc0xJa0g0blBoN0lZby9KeFZ2RExRSHljSHF3cXZhKysrZzNUdDNLblU4RGduSjVmb0N4ZHAyZHl2d3EvL0lQbDl5elpzYkd4NHBGYzNDZU9GRUVJSUlXb3cyVTVTQ0ZFdW5UdDNMbldFWUVoSVNCVldJNnBiL2ZyMWVmNzU1L244ODgrWk9IRWlnWUdCRmJxZVlGWldGc2VQSDJmbHlwVk1tRENCeVpNbnMyclZLZzRjT01DTkd6ZnVlS2RsVWJhYktWbk1XSHFFWFRjTXBEbzZRLzRPMU5rNU9HVGN3aU16alFZNTZkVFZwT0dVa1FiYWJEQUNDc2gwY09EdlhCcysvUFp2b2k0blYyaGRONUp1TW52QkVzWlBtczdWbUdzbDlqdCs0aVFUSnMva3V6VS9vZGZySzdRR2dKVFVORzRtcDVqVk56czd1MXpuUG5qa2VMbnJ1WEwxenRZSVRicVp6TUlsLzhlb3NXK3gvWDk3N3VoN2xaR1plVWZYRmtJSUlZUVE5dzRaUVNpRUtCY1hGeGY4L2YwSkR3OHZ0djNZc1dPTUdERUNPenU3S3E1TVZDZVZTa1diTm0xbzA2WU5HUmtaSERseWhHUEhqaEVaR1luQllLaXc2OFRGeFJFWEY4ZXVYYnNBY0haMnBtblRwcWF2QmcwYXlDaW9DaENmbE1IYzc4TkljblJHb1ZTQ0VhdzBHbnhzREhSczRVcjM5czF3S0RBeU1EdGJ4NUZUOFJ5TVNPRENMVDJaYWtjVVNpVUpqaTU4dHZFY3IvUnRTUHVXSGhWUzI3WWR1ekVhalVSRlgrRDFDWlA1Zk9Gc0d2bjZZRFFhU1VsSnBWWXRGd0QrdHpzRWc4SEFtdlcvRUJaeGhnV3paNWpDNjVqWWE5U3Y1M2xIeXlGb3NyS3d0cklpTFMyTmQ2ZC96TFIzMzZKSjQ0WWw5amNhNFlQWkMvRDFhY0M0VjBlaFZKYjkyZXpNV1ovd2FPK2V2RHh5S0ZiV1pZL0FqTDEyblFtVFo5S3oyME84UGU1VnJLMnR6WDQrVmxaNTU0Kzduc0R2VzdiU3JrMEF0ZDFjelQ3K3EyKy80M2pvS1JaLzhqR09zbjZvRUVJSUljUjlTd0pDSVVTNWRldldyY1NBTUNjbmg4T0hEL1B3d3c5WGNWWGlYcUZXcStuZHV6ZTllL2NtUFQyZEV5ZE9jT3pZTVNJaUlpcDhKRmRxYWlwSGp4N2w2TkdqUU42bUtvMGFOYUpwMDZZMGFkSUViMjl2bkp4a0xienkwR2JyV1BSak9FbE9McUJRWURRWXFKdVp4dEJIZk9uZ1g2ZllZNnl0TGVnZVdKL3VnZlc1SEpQR041dk9jTmxhRFJhVzNISnlZZFgyQzlUelVGUEh6ZjZ1YXROa1piSHBqejhCY0hGMll1YlVpWGk0MXlZak01TVYzNjNseEtsdy92dlpQRFFhRFFjT0h3T2dlYk9takJzekNtMTJObVJuYy9IU0ZkNy9lRDU5SCtuRnVGZEhsZXY2U1RlVG1mYkJYQnA0MWVQRllVTklTYzBMQ2MwUkZuR0doTVFiZkRCMUlwYVdscVgyVmFsVS9MVnpEMy90M0ZPdStuYnNDaUg2d21YbWZqZ1Y5OXJtVGNlM3RMejlVbkRleCsvajVPaEFkazRPY3o1WlRFSmlVcW5INXVUbUVoT2JONHB6MmdkeldUajNBMnh0Yk1wVnN4RGl3Uk1mSDgraFE0ZUlpWWtoUFQyOXVzc1JvbHltVDU5ZTNTVUlVVzBrSUJSQ2xGdjc5dTJ4c2JGQnE5VVcyNzVueng0SkNBVUFEZzRPOU9qUmd4NDllcURSYUFnTkRlWG8wYU9FaFlYZDlVN0l4Y25PenViTW1UT2NPWFBHOUppVGt4UGUzdDU0ZTN2VG9FRUR2TDI5OGZEd01Hc2tWMDMwMy9WaHhObzY1STJ1TXhob3FFMWp5dWoyaFVZTTZ2Vkdyc2Fsa1pTaXhjblJDbTlQUnlhN1Q3d0FBQ0FBU1VSQlZLeXQ4bDVTK0hnNThmSHJnU3hlZlpKVFdpTUdLeXVTSFd1eFpHMFljOGNIM2RVdXg3OXMyc0t0Zjk1c3BxU21NV0h5ekNKOVBwcjdLV3A3TzFNWUhYazJpakhqM3kzU2I5TWZmMUxIdzUyQlR6OVo2UEZmZjl2QytsOStLL2I2V1ZvdFdtMDJGeTlmSWUzVzdUZTlMVnMwUTZWVWtwMmR3N25vOHlVKzlsQmdoekxEUVFDVlNvbGVyOGZSd1FFZmI2OHkrMStQVCtCRzBrMEEycmNKd1BXZlVaVG1LRGppVnFYSys1Mnd0ckxpcFpGRGVldmQ5OG5NMUpoMW5yTlI1NWs1NnhQbWZqak5yT2NvaEhqd1pHVmxzWHIxYXZidjN5OUxnQWdoeEgxSUFrSWhSTGxaV1ZrUkZCVEVuajE3aW0yL2RPa1NNVEV4ZUhtVi9jWlcxQngyZG5aMDZkS0ZMbDI2b05WcU9YbnlKTWVQSHljaUlvTE1TbHpETEMwdGpiQ3dNTUxDd2t5UFdWbFowYUJCQTFOZzZPWGxSWjA2ZFZDcjFUVjZGKzdveXlsRXB1aFFPTmhoeEVpOXpEU212ZG9CZTd1OHdDYzlQWWNmTnA4aE9pbWJtMFlWdVFvVkZrWTl6a1k5WG80V0RPL1hGRTkzQnl3c1ZFd2MyWTVaM3h6am5GNEZLaFZYbFRiOHVmY1MvWHFXUEIyM05KZXZ4ckIydzBZQWZCcDRrWk9iUTl6MUJDd3NMR2pSckNtWkdnMzJkbmFjRElzQXdNcktrbVpObXhDZmtFamlqYnlSY0MyYU5TMjBSdWJobzhmcDJLNE5EYnpxbVI0YitFdy9yc1RFOHVmMm5WaFlXR0JqYlcxYVk4L1oyY2swUWk3L09nQnpQcGlDMnQ2ZW1OaHJqQnI3ZG9tUDllajJrRm5QTlQrODltL1pqSS9mZjYvTS9zdS8rOUVVYWc0ZitteTVwdG4vTzdETmYxUHYwOENMNWYvM0dXcTF2WXdLRkVLVUtUMDluWG56NWhFVEUxUGRwUWdoaExoREVoQUtJZTVJejU0OVN3d0lBZmJ1M2N1d1ljT3FyaUJ4WDdHeHNTRW9LSWlnb0NBTUJnTVhMMTRrUER5Y3NMQXdMbHk0VU9rakQzSnljamgvL2p6bno1OHY5TGlkblIwZUhoN1VxVk9IT25YcW1HNTdlSGlnVnFzcnRhWjd3ZHJ0NTlFNE9LQUExQmtadkQ2Z3VTa2NqTHFjd2xlL25DYmUzZ21GL2UzZGpBMUFNcENzTnhEelF4alA5dkNtUjhmNktKVUtKbzFveTdSdi91YUdnelBZMnJMN1pDSlA5UEF0OXlqQzdPeHM1bjM2QlRxZGpxREE5bnc0N1YzT1JrWHo5bnN6ME9sMHZQemlDL3k4YVRPUlo2TUFjSy90eG9mVEp0RzBTU1BpRXhKNWNjeGI2SFE2L0ZzMjQ5VlJ3OHU4M29RM3hqRDB1WUY0dUxzUmV5M09GUEI5OS9YbnFPM3pwa21ucDJjdzRQbnlUVkUyVjFXT2JpMTRMYjFPeit3RlM3QzNzMlhDRzJQS3RSYWhFS0xtMHV2MUxGNjgyQlFPcWxRcXVuZnZUcU5HamFoZHUzYU4vdUJOQ0NIdUp4SVFDaUh1U01PR0RhbGZ2ejZ4c2NYdm5Ibmd3QUdHREJsU29UdmFpZ2VUVXFta2NlUEdORzdjbUFFREJwQ1ptY25wMDZlSmlJZ2dMQ3lNbXpkdlZsa3RHbzJHUzVjdWNlblNwU0p0YXJVYUR3OFBQRHc4cUZXckZzN096cmk0dUJUNjgzNmVXcW5SNUhKZG8wZmhxQUNqa2NZT1NocDZPd09Ra3FibC8zNDV3dzFuTjBwOG42ZFVrdXppeXJwOU1YaTQyTktzc1N2MmRwWjBhdUxNbHFzNVlHVkZvc0tTeUFzM2Fkbll2UFh4SUc5RTI3eFB2K0RDeGN2MDZQb1FVeWFPeDhKQ2hWK1RSbGhhV3BLYm0wdm9xUWdlNjlPTGZRY09BL0JJcis0MGJkSUlnRG9lN25RSjZzamUvWWZZdVhzZnI0NGFUbXBxR2ptNXVTV3UwNmRRS0tqalVidlV1Z3FPMG52N3ZabW9sRXB5Y25OTGZjeGNxa29NQ045K2J3YkpLYmQzWHk0NGhmamxjZStRa3BvRzVLM25XWjQxR3ZWNnZXd1FKRVFORlJJU1FuUjBOSkMzck1ma3laTmxGb2tRUXR5SDVKMjdFT0tPS0JRS2V2WHF4ZXJWcTR0dHo4akk0TysvLzZaVHAwNVZYSm00MzluYjJ4TVlHRWhnWUNCR281SHIxNjhUSGg1T1pHUWtVVkZSMWJiZ2VVWkdCaGtaR1Z5NGNLSEVQdmIyOXFiQU1EODBkSFIweE03T3JzaVhyYTB0ZG5aMjkweW9zdWZZTmRLc2JGRUFGaG9OVC9SdFlHcGIvdXZwdkZHQS80U0RWbG90UGxZNlhOV1dwR3YxWEVvM2ttbG5Ed3E0NWVqQ3FpMW5tZmRtWjVSS0JmMTdObVRmdHlkSXM3SkNaMi9IenFQWHloVVFabVJrRWhGNWpoN2RPck4zMzBFNkIzV2tVOGQyQVBoNmUzSGxhaXdkMjdYRzA3TU9BUzJiRTM0NmtxMS83ZVNGSVFQSi9TZWM2OWkrRFh2M0g2Sm50ODZrcEtZeC9hTjVhTFZhUGw4d0d3ZUhPeHNacWxEZVRrb3ZYN2xhcEwyNHg4dy9lZDY1OVRxOWFYcHphWExMRVVLK01lWWxKa3llU2E1T2g0V0ZxdEJhb0ZsYUxUWTJlVHNnYi8xcko4Nk9qcnd3WkdDWjUweE9UdUg5V1ovUTlhRkFoajczSDdOckVVSThHUDc2NnkvVDdXSERoa2s0S0lRUTl5a0pDSVVRZDZ4ejU4NnNXN2V1eE0wbTl1N2RLd0dodUNzS2hRSlBUMDg4UFQzcDI3Y3ZScU9SaElRRW9xS2lURi9YcjErdjdqSk5Nak16eWN6TTVOcTFhMllmWTJWbFZTZzR0TGEyeHNMQ0FxVlNpVXFsd3NMQ0FwVktWZUpYUlltT1RVUHhUempraW82V1RmSkN2UFNNSEM3ZXlnV0h2S20xMWhvTkExbzY4OVREdDljU1BIVTJrYSsyWCthVzJoRVVFS2UwSVR6cUJxMmJ1ZU5nYjRXSHZTVnA1UDA4a3pQS3R6bU5nNE9hVmNzKzU0L2c3ZXpkZDVCNW4zNVJwTS9yRTZZVXVwK1Nta2EvZ2NPS1RGWC85ZmRnZnYwOTJIVC8vWS9uczJET1RLeXRyREJYV01RWmFydTU0dVRvYUhyc3Q1KytLN0xlWUhHUG1VdnhUeEo3NVBnSm5objhZcm1PTFV2alJyNnNXYmtVQjdVOVNxV1NhUi9PNWVqeFVBRFdmLzgxeDArY1l0MkdUUUNFSERoTXlEK2pNa3R6SStrbXQ5TFRpWXErZ0U2blo4VFFaeXVrMWdzWEx6Tng2b2RrWkdiU3UyYzNwazU2czBMT0s0U29PTW5KeWFiWkpGWldWZ1FHQmxaelJVSUlJZTZVQklSQ2lEdW1WcXZwMkxFamh3NGRLclk5SWlLQ3BLUWszTnpNSHkwa1JHa1VDb1ZwZmNEdTNic0RlUXVqUjBkSG13TERTNWN1VmNvT3laVWxKeWVIbkp3Y1VsTlRxN1dPckJ5OTZiYmFXb1h5bnhGeW9XY1NTVlhhNUE4ZXhOZkdVQ2djQkdqZHpKMkEwT3ZzenpTaVVDalEyOWx6NkZRQ3JadTVBK0JnbzRLY3ZMN1pPa081YXpNYURmeStaU3NBalh4OXVIRHBNZ0N0L0Z1VWVXeEthaW94c1hHbVhZWFBSVjhnT3pzYmdLanpGL2x0ODFZR0QzemExRityelVhbnYvMzNSNU9WWmJwOUt2dzA4ejc5QWpmWFdzejljUG9kUEEveit1V1BUcnlUWFl6TjRlVG9BSUJPcHlNczR2YU8zMWV1eHRLelcyY09IajdHcnIzN3pUNWZRVCtzM1lCZXIyUFU4T2Z2NkhpajBjaVZtRmordHp1RWpiOEhrNU5UL2luYVFvaXFrNXljYkxydDZlbFpwV3VvQ2lHRXFGZ1NFQW9oN2tyUG5qMUxEQWlOUmlQNzl1MWp3SUFCVlZ5VnFFa2NIQnhvMTY0ZDdkcmxUVHZOemMwbE5qYVdLMWV1Y1BYcVZkT2ZXcTIybWl1OXQybDF4cnhkUndCcnk5dHY4T0p2YXNBNjcrV0NFU1B1anJkSDIzMitkQlAxM0sxbzA2NGpBWTFjMlhja0NZV2REU2dnSy9kMjRHaHRvVFFGaEZubERBaDFPajB6WmkwZ09TVXZRSjMrM3R1RW5ncm55MlVydUI2ZmdLT0RRNm5INXgvbjVLRG1QMDgveWJ2VFA4WkJiYytZbDBmU3ExdG5ySzJ0Qy9XUE9uK0JhUi9PUmF2TkxuS3VEMll2QkNEMjJuV21makNuWE04RHdLRFhsOTJwZ0R2WnhiZzhJczZjTGZROEoweWV5YUFCL1pqNDVsaUdQLzhzOWV2VkxiUzV3RzlidHZIZlpTc0FXTFZzQ1Y3MTZ4VTU1NTJLT24rUnlUTm1rWldWaFU1WHZ1K1RFS0w2RkZ6aXdFWjJQQmRDaVB1YUJJUkNpTHZTdkhsejNOM2RTVXhNTExZOUpDU0VwNTkrV2o1UkZsWEcwdElTWDE5ZmZIMTlUWThaalVadTNMaGhDZ3p6UThPcTNBRGxYbWRsUWQ2V3hJQk9mM3VvbTR1VE5laXl3TUlDQlFwdWFXK0hONTd1bGp4V2V3S25UN1RrZEZ3SFBEVGUzRFEyeFdEcmlLWHFkckNVcTc4ZENscXB5cmViNWJubzg1dytjeFlBdnlhTmFlQlZqelBuOG5ZcnZwRjAwK3lSY3plU2tzbkp5U1dvWTN2R3Z6YTZ4QTFLV3ZtM1lPNkgwNWozNlJjNHFOV29WQ3FpTDF3RU1JMUNoTHlSaWZuTTNhUWsxOHlSclZXMTQrZnVrQU9GN2l1VlNqYjgrZ2R4Y2ZGOE1HMlNxVS9QYnAyTDFLUTNHRWhOVGNQWjJhbENhbW5vMDRCdnZ2elVkUC81RjhkV3lIbkxNbWJNbUNxNWprWnplek9ZaElTRUtybW1FRUlJSVVSNVNFQW9oTGdyQ29XQ25qMTdzbUhEaG1MYms1S1NDQThQcDNYcjFsVmNtUkMzS1JRSzNOM2RjWGQzcDBPSERxYkhNekl5dUhidEdna0pDY1RIeDVPUWtHQzZuVDhOdGFhd3RiZzlEVGhEcThOb3pOc3JvM1ZUTit5T0pwTDF6L3FFRjFKemlicWNRbE1mRndKYWQrUnNXSE4yWGU1RldyWTlSZ3NsOXJldWNrdGJqNERXdDZmR1ptb05wZzFPYkN6TDkyRkJ5K1orelA5NE90Y1RFdW5WdlFzQVZnVjJpODVmNjY4a2ovVExXdy92emRkRzA3eFpVd0k3dEMzem1xMzhXN0R1dTJVQWhkWVFuUFBCRk5PMUVoSnY4TUpMcndQbWIxS1NuWk5UNXJYQjlLMnFWRHFkanBEOWgzQnlkRUNuMTVPWnFhSExRNEhzM1hlUS9ZZU9jdkh5RlRJek5jeFpzSVNOdndjei9yV1hDeDIvNExQL2NpczluY1dmektLMm0rdGQxMk5oWVZFaDV5bXZnc0ZkVmFscC83WUlJWVFRNHY0Z0FhRVE0cTUxNjlhTlgzNzVCWU9oK0ttRE8zZnVsSUJRM0pQVWFqVitmbjc0K2ZrVmV0eG9OSExyMWkzaTQrTUxCWWNKQ1Fra0p5ZFgyMDdLbGNtamxnM0dHQjBLU3d0dTZwWEVYTDlGQTA5SDNOM3NxV2VwNS93L2lXRzZ2U09MZjQraVpXMGIvTHlkaVk3dFJHcTJQVTRQWGVGNnpEUGs2dXp3U0VzaHFFMGRBSEoxZWhJemNzREJEb3pnYUYzK2pWVTZ0R3RUNkg3QnpWbHljM1hWc2s1ZGJtN2VhRUJMUzB0K1hic0NPMXZiVWpjcENlelFGZ2QxeVVGbVFmbmpOMCtHUlRCbS9MdGw5citaa2xMdSt2Y2RQRUo2UmliOUh1L0RuOXQzQXZERW83M1p1KzhnS3BVS3QxcTErSDNMTmdBaXowVXpic0lVV2pTLy9YdnlXSitIK2VLcjVVeWEraUdMUC9tWVdyVmNpcjNPcUxGdmxWckhxbVdmbDd0MklZUVFRZ2hSOFNRZ0ZFTGNOV2RuWjlxMGFjT0pFeWVLYlQ5NThxUnNWaUx1S3dxRkFpY25KNXljbklxRWg1QTMraW90TFkzVTFGUlNVbEpJVFUwMWZlWGZUMGxKdWErQ3hENFBOV0JYVkRnYVN5ZTA5bmI4dWU4eVl3ZTNBbUJrUHo4Vy9YcVdWQ2NYVUVDYTJvbURHdGgvTWhVUGpUY0dwWkxyVi85RE01OU5YSTE4bUg2ZGZMQzJ5bnVKRVhJc2xtU0x2SFdwakJvdEQzVnh2K3RhVlFXV0xIaDIyTXVsOUx4TlY4NzEvOHBpWWFGaTFMQWg5SHU4RDNhMnRpWDJjM1oyNXZPRnMyblJyR201cHc1ck5GbW1EVmtxMmsrLy9nN0FJNzI2czJYckRnRDhtamJpb2NBT2VIbDVZbUZod1o2UWd3Q283ZTJaKzlFMG9zNWZORTMzYnR2YW54NWRIMkx2L2tOTW1UbUh4Wjk4akwyOVhaSHJ4TVRHVlVyOUZlV0ZGMTZva3V0Y3ZYcVZmZnYyQWVEdWZ2ZS9BMElJSVlRUUZVMENRaUZFaGVqVnExZUpBYUhSYUdUMzd0MDgrK3l6VlZ5VkVKWER3c0lDVjFkWFhGMUxueEtwMSt2SnlzcENvOUdRbFpWRlptWm1pZmZ6djNKemM5SHI5ZWoxZW5RNm5lbDJjZmZ6dnlwQzdWcDJ1RnZCWlVDaFZCRitQWVBVVzFxY0hXMW81TzNDTTBHZWJEeDhuVnVPVG5semp4V2d0TEVtU2Q4VSs3U3I2SFEyWEE3dlE0OE9mOUU5Y0NJQU9yMkI3Y2V1WTdCM0JzQlZuMFZnNnpwM1gyeUJvSzFwazBhRkFzTi9pendYRFVCNmVzYmRYNWU4Zjg4aXpweGx6NzZEK0xkb2hwT1RZeG45RGZ6ZjF5dHAxNllWTDc5b1hoaGwvR2U3NDg1QkhTdGxrNUxqb2FjNGYrRVNuVHEyS3pLdGQ5Yk15VUJlZ0ppL2cvTkxJNTZuUmJPbVJKMi9XS2p2U3lPSG1xWWpmemgzSVovTW1uSGZyVGY3MkdPUFZjbDFJaU1qVFFHaGJPUWdoQkJDaUh1UkJJUkNpQW9SRUJCQXJWcTFTRTVPTHJaOXo1NDlEQmd3QUFzTCtXZEgxQndxbFFxMVdvMWFyYTYwYXd3ZlByekN6dlZvUjA5V0hycUJUbTFIaXIwRFg2d0w0LzFYT3FKVUtuaTBzemZlSG1xK0N6NUhuTjZTSERzN0ZDb1ZCaHQ3TkZsMThVeFA0ZWt1UGp6VVlScW5rNyttbWNzSWZ0Z1lTNXhsM3FneVkwNHU3Ynlkc0xRby94VGpmeXM0RUcvQjdCbWxya0g0K29RcDJOclljUGpZQ1RvSGRieXI2Njc0YmkySGpoNG42V2JldjNPL2I5bkcrcDl2QjNQRmJWS1NrcHBLY2tvcVVlY3ZVc2ZEblg2UDk3bXJHdTZXMFdoaytYYy9vbEtwZUhYVWNESUxyTUgzVHk1SmJtNHVtLzc0RThnTFlQcy84V2l4NTZwWHR3NTlIK25Kbjl0M0Vub3FnbFdyMXpONjVOQkNmZjYzNWVmS2VTSkNDQ0dFRUtKQ3lUdDFJVVNGVUtsVTlPclZpMTkvL2JYWTlsdTNibkg4K0hHQ2dvS3F1REloaExsNmRQUmk1L0U0TGhnQnBaSW9uUTFmL0hpS04xOW9qVktwd0srUkszUEhkK1pLYkNvSFQ4V1RscG1MblkwRjdYbzBwbVdUMmlpVmVjbWR2K3RZTnYwOWo3OVRIOFpnbFRlZDBrT2J5UXY5T3BSeWRmTVpDdXlLbkIvRWxlYk0yU2hPaFo5R3I5Znh6dml4aGRZd0xNM2xxekg4YjNlSTZmN21yWDloYldYRk0vMGZKNkJGTXo1Wi9OOFNwd0FYdDBuSkYxOHRwN2FiSzUwNnRpdjF1a2FEc2RUMnU3RnR4MjdPWDdqRWN3T2Z3cnRCZmNKUFJ4YTRjTjUxZi8wOW1LU2J5VmhiV1RGMTR2aFNwMFkvTzZBL1cvL2FoZEZvWk1QR1AzanF5YjdWc3RtSUVFSUlJWVM0T3hJUUNpRXFUTStlUGZudHQ5OUtuUEs0YytkT0NRaUZ1SWNwRlBENnMvN01XUjFHc3BNTEJpc3JqbWZrTU91Ylk3dzF0QlhPampZb0ZPRGo1WXlQbDNPeDU4ak8xdkhOTDVHRTNucUN4czMrSlBwU1g1UXBDcDdwV2c4cnk0cDUyV0V3M2c3UWlndmlTaEliRjQ4bVMxdnFaaUdSNTZJSjN2WS8vZzQ5eFkya202Ykg3ZXhzZWFiZjR3eDgra25UdE9JNmRkeXhzclNpVGgxM2JHMXNpdDJrNUU2VXRPRlRSYmg4NVNxTkd2b3dhdGdRSUcrZFE5TjFqVWJTMG02eGRzTkdBRjU3NVVXODZ0Y3I5WHhlOWVzUjBMSTVZUkZuME92MVhMeDhSUUpDSVlRUVFvajdrQVNFUW9nSzQrenNUTWVPSFRsOCtIQ3g3V2ZQbnVYYXRXdlVxMWY2RzA0aFJQV3BXOXVlbHg1cnhMSnRsOGx3Y3NSZ1pjVTVnd1h2cnp4RnEzcjI5Ty9oUTEzM29sT21VMjlwMmJiL0NrZk9wNUJnYlE5V2pweTVQQkQvV292SnRIYmtmMUgybkxuVW5iR0RIMFZaenMwNi9zMVlJQ0EwSjRoN3BGL2UrcWRqWHhwZTVrN0NUbzZPN0E0NVFIWjJOcEMzUWNkL25uNkMveno5WkpIcitEVnBYSzZhWTY5ZHg2dStaNWw5RGNhOGdQQk9kakUybGpINDhLV1JRMGxPVHNIUzBoS0FMSzMyOXJFR0EvLzllaVVhVFJaUDlPMXQ5blRvWHQyN0VCWnhCb1ZDZ2E5M0E3T09LWTFPVi9SRHBvTFR0NFVRUWdnaFJNV1RnRkFJVWFGNjkrNWRZa0FJZWFNSVI0d1lVWVVWQ1NIS3ExMExkOFlDSzdlZEo5blJCWlJLa2gyYzJKMmk1L0RhczlTMk51QmdaWUdWcFlKY0hXaHk5TnpJTnBCaGJRdi9iRWlDRWV4U3MwalNOc0x2b2Eya1pGaVJtQkxOVit2aHRTRjNGeEpXNWdnN3o3b2VqQm8raEdYTHYrZVovby96MHZEbnNiTXJlWmRpY3hpTlJoWjlzWXlEaDQveDVhSTUxUE9zVzJyLy9PZDNKN3NZRzhyWXRNYmF5b3E2ZFR4TTl3dU9JTnk1Wng5NzloMmtiV3QvM256dFpWSlMwemoyZHlnTmZieng4cXFIc1lUdmUvZXVEL0gxeWgvbytsQW4zR3ZmK1c3MU9wMk8rSVFiYlAxclo1RzJvOGRPc08xL3UybmZwaFZ1cnJYS3ZTTzBFRUlJSVlRb25RU0VRb2dLNWVmblI3MTY5YmgyN1ZxeDdmdjI3ZU81NTU2VFhSeUZ1TWUxYStHT1oyMTcvbTlEQkpkMUZ1alY5aWhVS3JRT2FtTHlPK1VQNnJMODUrc2ZTbTAybnZvc1J2UnJ3cnBkaDdoNXl4cFh4MndVaWlSdUtsZXdkSjJCMTRjOFpscXpzTHgwT3AzcDlwdVRwcU5VbUxkenJxR3M0WFgvR1BqMGsxaFpXdkxVazMxTmoxMlBUMkQySjB0TUl3dUxrMXRDWFRtNU9jUmRUd0JnNmdkeitQTFR1YVh1ZnF6L1o0M0ZPOW5GdUx3ajdRcU9JTXpWNlFobzJaeFpNNlpnWVdGQmNuSUtDeGIvSHdBS2hRS1Y2dmIzT1g4RUlvQ1Rvd1AvWFRTWHVuWHZmSWZxeTFkai9wKzkrd3lJNmxxL0JyNm0wSkdPQ0FvS2FpellFaFVyQ2hxak1hSmlpUzFxREJxTllFblUyTUpWVEN4UmllM0dkdTN3VjdHaEF0YmNhRURFWGtFVUZCT0tSakRTQndZRzV2M0F5N2tnTXhTVlFYVDl2Z2h6OXB6enpEam9zR2J2L1dEaTFPL1VIcGZuNVdIMTJvMEFnUDU5ZStPN2FWTmUrVnBFUkVSRVZCWURRaUo2bzBRaUVUNysrR1BzM3IxYjVmSGMzRnhFUkVUQTFkVlZ3NVVSVVZYVnN6VEFrcW1kY09uMlU0UmNURUN5SE1qVTFZTklXNnZzNElJQzZHYkxVRmRiaWE0dExEREFwUTNFWWhGNi9kTUxvWEdKK0tmK0RaZ1p5NkZVUHNjLzJJNWY5eXZoT2ZMVFZ3b0pTd2FFaVVsUEszMi84c0s5a2tRaVVhbHdFQUNzNjFsaDNKamhXUFRUU21FSnJGaEZjNVRpMjE2dXEvajJ2NStsNEY5TFYySGxUOTdRMGRaV2VmM2l4MWN5aEt0czNWVU5DUFB5OG9TdlhaeTdZc1RRUWNMc3ZFWU5iZkd2K2JPdzk4QVJQSHowV0hqY0RlcGJvNTVWM1ZMbmFmU2FTNHNiMmRteTR6RVJFUkZSRFdKQVNFUnZYTGR1M1JBUUVJRGNFak5UU3ZydHQ5L2c0dUxDSldKRXRZQklCSFJwWjQwdTdheVJtcDZEYzFlU2tKZ2lneXl2QURsNUNtaHJTYUFuRmFPdWlTNTZkV29KbTdxbDkrbnIzYmsxUktJdjhjY2pFVjdnT3ZLejZrTDVkeGNrWkNWZzErRkwrR3A0bHlyWGxKZi92NER3eUw0ZGxkcURzRTRkUStqbzZGVDVXaVYxNnZBUk52Z3VnNzZlSHVwYVdsUTV3S3NzWFIwZGpCZzJDTVBkM1NvMVhpUVN3YmxiWjR3Yk5SejFxemlMVHk0dkNnaDFkWFVnRW9sSy9ic3NrVWpRbzF0bmRPL2loT1dyMStOY2FEanNiT3RqMGZ6WlZib0dFUkVSRWIzOUdCQVMwUnVucDZlSDd0Mjc0N2ZmZmxONVBENCtIZzhlUEVEejVzMDFYQmtSdlE1VFl6ME02VlA1eGh6RmVuVnloQWpqY2Y2UkdJV0Z3TXdoazJCdSt1cjcraG5vNjZQZng2N28yT0ZER09qclZ6aCszcXhwNk5HdEM3UlZ6WHlzb3FhTkhWNzdIQlVKT3VSWHBmRWU0MGUvOHJVYTFMZkc3Qm5mb0tkelYraXAyZnBCTEJianEzR2owS25qUjNCeDdncXBsRzhmaVlpSWlONDFmSWRIUk5XaWQrL2VhZ05DQURoMTZoUURRcUwzaUdzblIwaWxFN0QvMUIrdmZhNCt2WHFnVDY4ZWxSNy9zV3ZseDc1dkt2dmNXTmV6S3RYY2hJaUlpSWplTFF3SWlhaGFOR2pRQU0yYk44ZjkrL2RWSHI5eDR3YVNrNU5SdDI1ZGxjZUo2TjNqM0w0WmRMVjFZS0JmUFV0emlZaUlpSWpvMVZTdTdSOFIwU3ZvM2J1MzJtTktwUkpuejU3VllEVkU5RGJvMkxvUmRIWDQrU1FSRVJFUjBkdUVBU0VSVlpzT0hUckEyTmhZN2ZFLy92aERiU01USWlJaUlpSWlJdElNQm9SRVZHMmtVaW42OU9tajluaE9UZzVDUTBNMVdCRVJFUkdSYWdVRkJUVmRBbWxJZkh3OFhyeDRvZlo0V2xvYVRwNDhDYVZTV2VWei8vbm5uNVVlbTVtWmlXZlBubFg1R2xVNXYwS2hlS1g3Wm1WbDRlblRwMVcrVDNKeThpdGRqNGhxSHRmNEVGRzE2dFdyRjQ0ZE80YjgvSHlWeDArZlBvMCtmZnBBSkJKcHVESWlJaUtxalB2MzcwTmZYeDkyZG5ZcWo2ZWtwT0RvMGFNWVAzNDh0TFcxcTNUdXhZc1hvMWV2WG5CMmRxN3d2VUJjWEJ4MjdkcUZZY09Hb1UyYk5sVzZ6cU5IajZDdHJRMWJXMXUxWTY1ZHU0WVRKMDVnd29RSmFOU29VWlhPbjVLU2dwczNiMWJwUFUxQ1FnTGk0K1BSclZ1M0tsMkxYbDlnWUNET25qMkw0Y09IWStUSWtkRFIwU2wxUER3OEhHdlhya1ZRVUJBOFBUM2g2T2hZcWZNcUZBcDRlWG5CMXRZV3c0Y1BSNjlldmNvZG41cWFpb2tUSjZKTm16WVlPSEFnZXZTb2ZGT3QwTkJRdkhqeEF2MzY5WU91bWk3ME1URXg4UFgxeGRDaFE5Ry9mMy9vNmVsVit2d1pHUm1ZTUdFQ3VuYnRDa3RMeTByZDUrYk5tOGpKeVlHdnJ5K3NyTmpZaXFpMllVQklSTldxVHAwNjZONjlPODZkTzZmeWVISnlNbTdkdW9VUFAveFF3NVVSRVJGUlpZU0VoQWhoeXZqeDR5R1ZsdjRWNHRxMWF6aHc0QUFpSWlJd2UvWnN0R3pac2xMbmZmSGlCY0xEd3hFZUhvNFBQL3dRSzFhc2dGaXNmb0dUbnA0ZUlpSWlFQkVSZ1U4KytRUno1c3lwOUdNNGR1eVk4S0hrdUhIalZEWkpNekF3d01XTEZ4RVJFWUUrZmZyQTA5TVQrdnI2bFRwL2ZuNCtWcTFhaGYzNzk1Y2JRcFowLy81OVpHUms0S2VmZmtMNzl1MHIvVmpvOVhsNmVpSXBLUW4rL3Y0NGQrNGNGaTFhQkh0N2UrSDQ2ZE9uQVFEUG5qM0QrZlBuMGFoUkl4Z1lHRlI0M3NqSVNNamxjaVFtSnFvTTdaS1NrbUJsWlNYOERCa1lHRUNwVkNJK1BoNE9EZzc0NTU5L29LT2pBME5Ed3dxdkZSUVVoRnUzYm1IUG5qMllOMjhlbkp5Y3lvd3hNREJBU2tvS05tL2VqRHQzN3NEYjI3dk16Njg2V2xwYUtDd3N4SVVMRnlvMXZxUTFhOVpneFlvVlZiNWZWYVNscFVFdWw4UEl5S2hLd1NjUnFjZUFrSWlxWGI5Ky9kUUdoQUJ3NnRRcEJvUkVSRVJ2cWFsVHB5SXFLZ3I3OSsvSHRXdlhzR1RKa2xJemlzTEN3Z0FVellqYnRHa1RGaTllREhOejh3clBlL2Z1WFFDQXZyNCtwazJiVmlZY3ZIRGhBaHdjSEdCall3TUF3aXd2WFYxZFRKOCtIZEhSMFZBb0ZHamR1blc1MXlrc0xFUkVSQVFLQ3d0eDc5NDl4TVhGcVF3SWk4OHZGb3ZoNU9SVTZYQVFLQXBUZ0tMbklDRWhvZEwzQTRCZmYvMFZXN2R1clhSd1E2OVBLcFZpd1lJRjhQRHdRRkpTRW43KytXZHMzcndaQUJBYkc0dm82R2pvNnVwaTdkcTFsUTU4QWVEeTVjc0FnQ0ZEaHFCcDA2YjQrdXV2MGE1ZE93QkZyOE16Wjg3QXlzb0tqUnMzaGtRaVFWNWVIb0NpZ0huZnZuMjRlZk1tVEV4TXNITGx5bkpEd3VUa1pOeStmUnNpa1FqejU4OUh4NDRkVlk0cm50SGJzR0ZEK1BqNFZQcHhBUDk3VFFORjc5VWxFZ21Bb3REMGl5KytBRkQwNFVISldjTjkrdlNCVkNxdDhyVXE2OXExYXdnTURFUmtaQ1JrTWhrQVFDUVNvVW1USmhnNWNtU1ZabUFTVVZuOFg0aUlxcDJOalEzYXRtMkwyN2R2cXp4Kzc5NDlKQ1FrVk9rTkdCRVJFV21HbnA0ZTVzNmRpMm5UcHVIaHc0ZFl0R2dSTm03Y0NLQm9GcytOR3pjQUFCTW5Uc1NJRVNNcWZkNUxseTRCQUQ3KytHT0l4V0wwNmRNSEgzMzBFWFIxZFZGWVdJZ3JWNjZnc0xBUTlldlhoNG1KaWJCSFlGNWVIdWJPbll2SGp4OURMQlpqelpvMTVTNEp2bm56SnRMUzBxQ3RyWTBWSzFhb0RBZUIvd1VpdXJxNjZObXpwM0M3WEM2SGxwWld1Yk1iUzRaN3UzZnZGa0xOa21IS2poMDdTcjNYS2Q2bmVmbnk1UXdIYTRDSmlRbEdqUnFGTFZ1MmxBcUQvZjM5QVFEZmZmZWQ4UGNsazhtd1k4Y09mUG5sbDJxRE82VlNpZDkvL3gwQWNQNzhlUVFGQlNFek14T1BIejh1TmE3NHRYajI3Rm5oTlplZG5ZMExGeTVBSnBNaEl5TUR0Mi9mTG5mcGVYQndNSlJLSlFZTUdLQTJIQVFnaEhyRmZ4Ylh1V1hMRm5UbzBBRWRPblNvOEw1VkpSS0p5aXpaZmxOQ1EwUHg4T0ZEOU83ZEcwMmJOb1cydGpadTNyeUpNMmZPNE1jZmY4U2tTWlB3K2VlZlY4dTFpZDRIL0orSWlEU2lYNzkrYWdOQ29HZ3B4OFNKRXpWWUVSRVJFVlZXczJiTjRPenNqTkRRMEZKTkdFNmRPb1dDZ2dLMGJObXkxQy9tU1VsSnFGKy84TVV2T2dBQUlBQkpSRUZVdnRyektSUUtJU0FNQ3d2RGI3LzlCZ0JDMkZoTVgxOGY5dmIyQ0E4UEY1WnNGaS9KbE1sa0VJdkZ1SHYzYnJrQjRjbVRKd0VBN3U3dWFzTkJBQ3IzRHBUTDVmamhoeDlnYjIrUHFWT25xcjN2cTRZcFFPbVpXbFE5RGgwNnBMSjVSc2s5c2pkdTNJamMzRnhjdkhnUkZoWVdpSTZPUm5SME5JQ2kxK1ZmZi8yRjZPaG9yRnk1VXVWeTQrdlhyK1BGaXhjd056ZUhoWVVGTEN3c0FCUzlyc2FQSDQ5ZHUzYmh6cDA3c0xTMGhLNnVMdHpjM0pDZm40L2c0R0FZR1JuQjJka1p3Y0hCS0N3c2hKK2ZIK3pzN0ZSK2VDNlR5UkFVRkFSVFUxTjRlSGdBQUFJQ0FoQVpHVm5tTVJZL3ZzVEVSRXllUEJrQWtKdWJpeWRQbmlBa0pBU3JWcTFDOCtiTlZUNW5KWDhlU3I3MlN6WTltVFp0bXNyN1ZwZmh3NGRqeG93WnBYN2VldmZ1allZTkcyTHIxcTNZdVhNbit2VHBBMU5UVTQzV1JmU3VZRUJJUkJyaDZPaUlCZzBhSURFeFVlWHg4UEJ3REI4K0hNYkd4aHF1aklpSWlDcGoyTEJoQ0EwTlJaY3VYUUFVaFdlQmdZSFExOWZIM0xsemhVRGgwcVZMOFBIeHdlVEprekY0OEdDVjU3cDI3UnF5c3JLZ3A2ZFg2di8rd3NKQ2ZQYlpaN2h3NFFMdTNyMkxpUk1uQ2tHS1RDYkRzR0hEb0srdmo1MDdkMkxZc0dIQ1RNT1BQLzVZNVQ1a0tTa3B1SERoQWt4TVREQjY5R2dBUmZ1alhicDBDWEs1dk5UWTRvNjEyZG5aUXQwS2hRSnl1UnkzYnQyQ25aMGRCZ3dZb1BMeGxKeGQrTTAzM3dqUFJja3V1RjVlWG16S1ZrUGF0bTJMYjcvOXRzemZlYkc3ZCs4S1M5NEI0UG56NXdnTURDd3pMaVltQmdzV0xNQ0tGU3ZLdk40T0hqd0lxVlNLcFV1WG9uSGp4b2lJaUlDMXRUVWFOV3FFK1BoNDNMbHpCNDZPanJDenN5dHo3dlQwZEFRSEJ3TW9DdlVlUFhxRUdUTm13TWZIcDh3Uyt2Mzc5eU1yS3d2ZTN0NHdORFJFZEhRMHRtM2JKaHkzdGJXRmtaRVJKQktKOEhqRllyRXc4OUhRMEZBSUx3OGNPSURaczJkWHVKemV3TUJBZU8wV0w0dCsrZlppcjlMNXViTFVyVGJxMzc4L3RtN2RDb1ZDZ1h2MzdySHhEOUVyWWtCSVJCb2hFb25RcjErL1VtOWdTbElvRkRoOStqU1hCUkFSRWRVZ3BWS0pwVXVYNHRxMWEyckhoSWFHWXZEZ3dTZ3NMRVJPVGc0a0VrbXBHVVl5bVF4S3BSSWJOMjZFaVlrSlhGeGN5cHdqS0NnSUFEQmp4Z3owN3QwYmhZV0ZBSXFDakNkUG5tRFRwazBBZ00yYk4yUDc5dTFDYlVCUmdEZHUzRGpoWEpjdVhjTFBQLytNUllzV2xRa3I5dTdkaTRLQ0FreWNPQkg2K3ZxSWlvckNpUk1uaE9OV1ZsWXdNek9EbHBZVzVISTVIang0QUxGWWpNYU5HNWVwT1N3c0RCMDdkcXl3TzZ1ZG5aMndMMXRlWGg3dTM3OFBvQ2pjS0xuMDhzNmRPNlVlRjFXZnBrMmJZdE9tVGREVDA0T0ppVW1aSmQzaDRlSEMzcG43OSsrdjh2bGpZbUp3NDhZTjZPdnJ3OWZYRjBxbEVvOGVQWUtwcVNuV3JsMHJoSDhqUjQ3RVJ4OTlCSGQzZDFoWldTRS9QeC9EaGcyRGc0TURWcTVjaVdIRGhzSGUzaDVidDI1VmVaMkxGeS9pd0lFRGNIRnhRWThlUGFCUUtMQjI3Vm9BUUtOR2pUQjI3TmhTKy9BbEpDVGdxNisrZ28yTkRYeDlmYXYwbUlwL0pnRmcxYXBWS3ZjZ1hMRmlSWms5Q0l1M0F0Q2trai8zcnpPYmwraDl4NENRaURTbWE5ZXVDQWdJUUdabXBzcmovLzN2ZitIbTVzWk9aRVJFUkRWRUpCSmg1c3laOFBUMFJFRkJBY3pOemN1RUtSa1pHY0l5NDlhdFc1YzdLKzdVcVZObzJiSmxxYVc5VDU0OHdkV3JWeUdWU2hFYUdvclEwRkRFeE1TZ1FZTUc4UGIyeHFsVHB3QUFmZnYyUmFkT25iQnIxeTRZR0JoQUxCWWpLaW9LWXJFWTl2YjJ3dGV0V3JWQ1ptWW1MbCsrak02ZE93dlhDUXNMUTBoSUNCd2RIZkhKSjUrZ3NMQVEvLzczdndFVUxWMmVNR0VDQmc0Y0tNeitLdzVUOVBUMHFoeW1sQXo1NXMrZnIzSVB3cmx6NTZyY2c3QmtFRVBWcDd5OXJvdVh6VmFsTVUxSm16ZHZob21KQ1d4c2JIRHYzajFJSkJLaG0vZXFWYXNRRXhNRHFWU0t5NWN2WStuU3Bjak56WVdEZzRQd2Q1K1ltSWpaczJjREtMM3N1U1IvZjMvczNyMGJBUERubjM5aTZ0U3B5TTdPeHBNblQ5QzRjV09zWHIyNjB0MlB6Y3pNS3B4bFZ6TG9temx6cHZCMXlmcG16WnBWNW41S3BSSktwVktqczJXdlhyMEtvS2dwUzJXN3FCTlJXUXdJaVVoanRMUzA4UEhISDZ0Y3NnRVV6VGc0ZCs0Yyt2ZnZyK0hLaUlpSXFKaWhvU0YyN2RxbDloZjhDeGN1Q0YxS2ZYMTlxeHdFN05tekIwcWxFZ3FGQWhjdlhoUnVmLzc4T2I3NjZpdWtwNmNEQUZ4ZFhiRmx5eFprWjJlalFZTUdRb2dqRW9tRVBlQzB0YlZWaG5sK2ZuN3c4L09EVXFsRWRuWTI1c3laZzh6TVRNVEZ4UUVvQ3V1NmR1MWFZYTNoNGVISXpjMUY3OTY5eXgzM09pRWZBOEthVjd3VTE4aklTTzJZMk5oWWJOMjZGUXNXTENpMXgxMUNRZ0prTWhuV3JWc0hVMU5UREJ3NEVBWUdCbGk3ZGkza2Nqa1dMbHdvbkw5NEppRUEvUDMzMzhJK25XS3hXSGhOcS9zZzNkWFZGZjcrL2lnb0tFQk9UZzZ5c3JMdy9QbHpORzdjR0N0WHJvUkVJc0hDaFF2eC9QbHo0VDR2NzBHb1VDZ1FIeDhQTFMwdC9QampqMmpmdnIzYXgxdHlyOEdxeXN2TGc3YTJ0a1pDd3B5Y0hPellzUU1BTUdyVXFITC9Eb21vZkF3SWlVaWpldmZ1amFDZ0lMVnZPazZkT29WUFB2bUUzZnlJaUlocVVIbS8yQmVIRHJxNnV1V09rOHZsWmJxWi92MzMzL2o5OTk4eGZ2eDREQjA2RkFNSERnUUFIRDkrSExxNnVwZzJiWm9RRUM1WnNnUXltUXdBU2dXSkJRVUZ1SExsaW5BTlZiT1ZuSnljc0dmUEhnQkZzNjMwOWZXRmN3MGJOZ3p0MnJYRDh1WExrWnViSzl3bkp5Y0hRRkVUaDBXTEZrR2hVT0RxMWF1UVNDUXdOall1dCtOcnlWbFZWZDJEOEhXQ0dLclkrdlhya1phV1Z1NllKMCtlQ0g4dVdiSkU1WmlyVjY4aU56Y1hzMmZQeHVyVnE0V1FzS0NnQUczYXRNSFJvMGVGV1hlNXVibjQxNy8raGFTa0pMaTd1Nk5PblRxWU4yOGUvUHo4RUJBUUFLbFVpcjU5K3lJL1B4K3hzYkhRMGRGQjQ4YU5rWmlZQ0lsRWdvU0VoREl6SHV2WHI0OEpFeWFnYWRPbWtNdmxXTEprQ1pvM2I0NWx5NWFoVHAwNkFJQUpFeWJBeDhjSFJrWkcwTkhSZ1Vna0t0T3dvM2pQenlOSGpzRGUzaDVtWm1ZcUgyOStmajdxMWF1SG5qMTd3c1BEUTNqdGxwd1Y2K3ZyVzJxSjhZUUpFL0RaWjUvQjE5Y1hZckVZMzMvL3ZjcnUzOFhQZDNtS1orR1dSeTZYWS9IaXhYank1QWxjWFYweFpzeVlDdTlEUk9yeE4zQWkwaWhqWTJOMDY5WU5mL3p4aDhyanFhbXBDQThQUjgrZVBUVmNHUkVSRVZWR2NaQlcza3lkYTlldVlkV3FWVmk4ZURGYXRHZ2gzRjZ2WGoxNGVYbkJ6YzJ0VkRnSEFBOGZQc1RVcVZNeGE5WXMyTmpZUUM2WFF5YVRvWFhyMXVqZXZUdGF0V29GVDA5UEdCZ1lZUGZ1M2ZqODg4OWhaMmVuTWlCczFxd1p1blhyQm10cmE3aTV1V0g5K3ZXNGZ2MDZXcmR1allrVEowSWlrYUJEaHc1WXVYSmxtZG9MQ2dwS0JaSUtoUUpMbGl6QjZ0V3I4Y0VISDZoOHZDV1hZMVoxRDBLWlRJYnM3R3lWblhIcDlibTR1T0Q3NzcrSFJDS0JvYUdoeXNDcU9KVE95TWhBV0ZnWXpNM055N3ltREEwTllXaG9DSmxNSnV4NXFhZW5oNFlOR3lJNU9Sbmg0ZUhDMkx5OFBFUkVSQUFBMXExYmh6cDE2a0JIUjBjSXhnb0tDa3F0cUVsUFQ4Zng0OGVGNzR0RHlKZER3aEVqUnVEY3VYTll1WElsN08zdDhlV1hYK0xpeFl0SVNFaEFmSHc4YkcxdGtabVppUll0V3NERXhFVGw4eEVaR1FrYkd4dk1tVE9uVElEL3h4OS9ZTy9ldlFDS3dtMTlmWDFjdlhwVldNSUxsTi9GV0Z0YkcwZU9IRUZLU29vd2R2NzgrV1gyQlJ3L2Zyeksya282ZS9ac3VjZGxNaGwrK09FSDNMMTdGd01HRE1DMGFkUFlCSWpvTlRFZ0pDS04rK3l6enhBYUdxcDJVKzZRa0JEMDZOR0QvOGtURVJGcDJPTEZpeXVjYmZYUFAvOEFLQW8xU3U1TlZ0S0RCdytnVUNpd1lNRUNyRjY5dWxUVGorSlpneVVkUDM0YysvYnR3OWF0VzdGMjdWcDg4TUVIMkxKbEN3NGZQb3k3ZCsraVRwMDZ1SDc5T29DaTJWbXJWcTJDa1pFUi92cnJMNFNGaGFuOFlMRzRhVWxJU0FpdVg3OE9TMHRMZUh0N0MyR0ZxNnNyek0zTllXdHJDek16czlkcWJwQ1hsd2NyS3lzNE96dGozTGh4d243SzVlMUJPRzdjT1BUcDB3ZWJObTFDZG5ZMlZxNWNXYXFqTTcwWmJkcTB3Zjc5KzJGc2JLenl2YVZNSnNPWU1XT1FuNStQeVpNblkrUEdqWmcwYVZLRnk4cUxpVVFpekowN0Y0bUppVEEzTjhlSUVTTmdaR1NFdzRjUEF3QUNBd094YmRzMnlHUXlQSDc4R0VCUngyTmpZMk9rcDZjTFRVcTJiTmtDb0dnWmNxdFdyY3FFZzZtcHFmRHg4VUZVVkJTQW9pWFA4K2JOZzRXRkJUNzg4RU4wNzk0ZExWdTJ4SUVEQjNEdTNMbHlhNDZOallXNXVUbSsrZWFiVXJmMzZORURvYUdoaUl5TWhLV2xaWmtBTVNZbVJnajJwVklwa3BLUzBLeFpzMUpqREEwTllXMXRMZFI4L1BoeHVMdTdseHJqN2UxZC9wTmFnZXpzYk15Yk53LzM3OS9IcEVtVDJPU1E2QTFoUUVoRUdtZHRiWTJPSFRzS3k0TmU5dlRwVTF5L2ZyM2NwVHhFUkVUMDVybTd1MlB1M0xrb0xDeUV2cjYreXRDc2VLbXVYQzVIVkZTVXlsbFpKWnM5TEZ1MkRNdVdMWU9WbFJVaUl5T3hhTkdpTXAxT3QyL2ZEcVZTaVRGanhtRFlzR0ZvMXF3Wi92NzdiK0g0eTB1TUwxKytMSHkvWXNVS0dCb2FsdGxQVFNRU0lTRWhBWnMzYjRhT2pnNThmSHhnYW1xS3RMUTB4TWJHNHRtelp3Z0tDc0xzMmJOaGFXbXA4dmtJQ0FoQVhsNGV4bzRkVytiWWlSTW5oRzZ6aFlXRkVJdkZPSG55SkU2ZVBDbU1LVytKc1ZLcFJFQkFnTEEvM1p3NWM3QnExU3FHaE5WQTNXdzZvT2kxbDVXVmhTWk5tbUR3NE1FSUN3dkR4bzBiMGJKbFN5SG9xb2llbmg2YU5tMHF6SzR0cVgzNzl0aTRjU09DZzRPUm1KZ0lBUGpoaHg4QS9HL21hVkpTRXFaTm00YUNnZ0xFeHNhaWJ0MjYyTEJoUTZubHY2YW1wckMxdFVWVVZCVE16YzN4NmFlZnd0blpHUTRPRHNLWTR0ZWJoWVVGOXUzYlY2YVc0a1k4ZG5aMm1ESmxTcG5qSXBGSWJYaDM1c3daWWRZckFMUnQyeGFQSHorR2s1TVRSb3dZVWVGelZGTEpUc3RWbFplWEIyOXZiOXkvZngrZW5wNFlQSGp3SzUrTGlFcGpRRWhFTldMQWdBRnFBMEtnNk5QVDl1M2JjeFloVVFWMGRYV0ZUL056YzNPaHE2dGJ3eFVSdmIxS0xtbmx6NHBxYmR1MnhZNGRPMkJoWVZGcWI3RmlDb1VDSTBlT1JIcDZPbHhjWEhEKy9IbWhHM0JsdEdyVkN1UEdqWU8vdno4c0xDenc4T0ZEQUlDam95UEVZakh1M0xtRFE0Y093Y1BEQS9IeDhRQ0tWaDdvNk9pZ2QrL2V3aExqbzBlUEFpamF5OHpBd0VCbHFCWWJHNHNmZi93UnVibTVhTm15SmZ6OC9CQWJHeXMwY2VqUm93Zmk0dUxnNmVtcHRudHRkblkyUkNJUkdqWnNXQ2JVNk4rL1AyN2R1b1dyVjYraVFZTUd3cXpCWWkvUHRwTEw1WEIwZEN6MytkbXpadzg4UFQxVkxvT2xOKy9zMmJNNGZ2dzR0TFMwTUhQbVRJaEVJbmg0ZU9EYmI3L0Z2SG56c0hyMWFyWGhjV1hJWkRMbzZlbkJ3Y0VCTzNmdUJGQVUzc1hGeGNIS3lxck1ERDJKUklMbXpac0RBUGJ1M1Fzdkw2OVN4NzI4dk5Da1NSUDA3OThmV2xwYXd1MkppWW00ZS9kdW1XWDc2a2lsMGlxOXh6NTU4aVRXcmwwTEFCZzVjaVQyNzkrUHZMdzhUSjgrSFlzWEwwWkNRZ0s4dkx3MDh1L3F1blhyaEdYRkRBZUozaXdHaEVSVUkrenQ3ZEdxVlN0RVJrYXFQUDdvMFNNOGVQQkFlSk5FUktxWm1wcmk2ZE9uQUlwK1FXalNwRWtOVjBUMDlpcWV2UU9nek1iOTlEL2xOUWM0Y2VJRTB0UFRJWlZLTVhueVpNVEV4TURQenc4dUxpNlY3aDQ2YU5BZ0RCbzBDRGs1T1VLd3VHelpNdWpwNlNFNk9oclRwMC9IbVRObmtKQ1FBS0JvU2JOWUxNYnUzYnNCL0srSmlGS3B4STBiTjFDL2ZuMWh5WEd4MU5SVWZQZmRkMEpnY3UvZVBlanI2K09qano2Q2s1TVRPblRvQUZOVFUySExFd2NIaHpLQmlWd3V4NE1IRHdBVTdZK29hdGJUdkhuelZJWjVWNjVjRVdhSkFVRFRwazN4NU1rVGRPalFBYU5HamFyVTgwVFY2OEtGQy9qbGwxOGdGb3N4ZS9ac1lhbXNvNk1qaGcwYmhvTUhEMkxtekpudzl2YXU4dnZSZ29JQzdOMjdGd2NQSG9TcnF5cysrK3d6Yk5pd0FXS3hHR3ZXcklHVmxSVkVJcEd3eE5qYTJob2JObXlvOEx3Nk9qcm8yclVyYnQ2OGlVZVBIdUgrL2Z1SWlvcENlbm82akkyTjRlYm05a1kvWEZjb0ZQalBmLzZESTBlT1FDcVZZdGFzV1dqZHVqWDI3OStQakl3TWRPdldEZVBIajhmdTNidHg0OFlOZUhoNHdOWFZ0ZG9DN3Q5Ly94MW56cHlCa1pFUkprMmFWQzNYSUhxZk1TQWtvaHJqNXVhbU5pQUVpbVlSTWlBa0tsK3paczJFZ0RBME5KUUJJVkU1UWtORGhhLzUvMHZWcGFTa1lNZU9IUUNLWnM5WldGakEzZDBkdi83NksxYXNXSUdmZnZycHRZTUJXMXRibUppWUNQdXhBY0NsUzVkS2pYbTVpVWhjWEp5d1BMYzRKRFExTllXSGh3ZCsvZlZYTkcvZUhNT0hEMGVYTGwxS3pib3F1ZngzMWFwVlpaWlRGeS9IMU5mWHgxZGZmYVd5WGxXUE55NHVEa3VYTGhXQ3g3aTRPT1RtNXVLTEw3N0FyNy8rQ2dBTUNXdVFRcUdBbjU4Zjl1M2JCMTFkWGN5ZlB4OWR1blFwTldiU3BFbElTVW5CK2ZQbk1YMzZkUFR0MnhjalJveEFnd1lOeWozM2l4Y3ZBQlROUE4yNWN5ZmMzZDB4Wk1nUXpKOC9IMERSVXZSMTY5Wmg3Tml4YU5teXBYQy80bVhtNVFrSUNJQy92MytwV1lJU2lRU2RPblZDMzc1OTBhbFRKMGdrRXZqNyt5TTdPeHNiTjI0c2M0NnNyS3dLcjFNc0xpNE9xMWF0d3NPSEQyRm5aNGU1YytmaWd3OCtRRkpTRW9DaWhpNEE4TVVYWDBCTFN3dmJ0Mi9IaWhVcnNIUG5UdlR0MnhmT3pzNW8xS2hScGE5WEdaczJiUUpRTkF1elpGT1hranAzN3Z6R3IwdjB2bUJBU0VRMXBrV0xGbWpjdURFZVBYcWs4dmp0MjdjUkh4OFBPenM3RFZkR1ZIdDA2dFFKNTgrZkJ3Q2NQMzhlblR0M0x2VkxCeEVWdVhmdm52Q3pBZ0JPVGs0MVYwd3RwRkFvOE5OUFB5RTdPeHYxNnRXRGg0Y0hnS0tnTURBd0VGZXZYc1hhdFd2eDdiZmZ2dElNcHZqNGVPellzUU5LcFJJZmYvd3hEaDA2QkFDWVAzOCtMQzB0WVd0ckM2VlNpYzgvL3h6Nit2bzRkdXhZaGVjY05HZ1FiR3hzU3YxZHYzanhBcmR2MzhhZE8zZVFuSndNa1Vpa3RtbmFxNGlOamNYOCtmTWhrOG5nNE9DQTJiTm5ZK3JVcWNqSXlNREFnUU1SR2hxS0hUdDI0T0hEaDVnK2ZUcjNHOVFncFZLSkN4Y3VZUHYyN1VoS1NrS2JObTN3M1hmZm9YNzkrbVhHaWtRaUxGaXdBRlpXVmpodzRBQk9uVHFGMDZkUG8xV3JWdWpldlR1Y25KeFVob1hGVFVoRUloR21USmtDYTJ0cmVIbDVJVHM3RzFPblRrVmtaQ1JDUTBOeDdkbzFHQnNibzI3ZHVnQ0F6TXhNYk5xMENRVUZCWkRMNWNqT3prWk9UZzZXTDE4dW5MdFhyMTdDTEZwemMzTzR1Ym5oMDA4L0xiVlBZV0ZoSVlDaVR1TWx1eVMvN09VOVFFdkt5TWlBbjU4ZmdvS0NvS3VyQ3c4UER3d2RPbFFJMTR2dld4d1FBa1hkbGUzdDdlSHI2NHRuejU1aHo1NDkyTE5uRDh6TXpEQmx5aFM0dXJxcXZWNVZGRGRRaW91TFExeGNuTW94bHBhV0RBaUpYaEVEUWlLcU1TS1JDQU1HRE1DNmRldlVqamwyN0JpbVRadW13YXFJYWhkSFIwYzBhOVlNRHg0OGdGS3B4T2JObXpGbHloU0doRVFsM0x0M0Q1czNieGFDb09iTm0xZTRGeHo5ajBLaHdQTGx5M0h2M2owWUdocml4eDkvRlBiczA5Yld4cmZmZm91NWMrZmk1TW1UeU1yS3duZmZmUWREUThNS3oxc2NaZ0RBOU9uVG9hdXJpNTkrK2drUkVSSEM3Ym01dVdqZHVqV0FvcTdKUUZHVGdzcElUVTJGdHJZMkFnTURFUnNiaTZpb0tEeDU4Z1FBVUxkdVhmVHQyeGRYcjE2dDNKTlFDZUhoNGZqNTU1K1JrNU9EbGkxYllzbVNKY2pPemdaUUZLYUl4V0o0ZTN0anhvd1pDQTBOeGMyYk56RjY5R2dNR0RDQWUySldvNXljSFB6KysrOElEQXpFWDMvOWhSWXRXbURLbENubzNMbHp1ZmNUaVVTWU9IRWlQdnp3UTZ4WnN3YlBuajNEM2J0M0VSa1ppUWNQSGdpekFrdnEzcjA3Qmd3WUFBQzRkZXNXTm0zYWhIYnQyc0hUMHhPTkdqV0N1N3M3cmx5NWdxQ2dJTnk2ZFF1eHNiRUFpbWIySFRseVJEaVBzYkV4Um84ZVhlcmNscGFXR0QxNk5FeE1UTkN2WHo5SXBXVi9sUytlWFZoUms1TGkxK1hMUWtKQ3NIWHJWdWpxNm1MY3VIRVlOR2dRREF3TVNvMVJLQlFBaW9KQ21Vd20vRnZnNU9TRTdkdTNZK2ZPblFnSkNZR1JrUkg2OWV1SGhnMGJxbjZDWDhIWnMyZmYyTG1JcUN3R2hFUlVvOXEzYnc4Ykd4dmhEZnZMcmx5NWdzVEV4QXFYZEJDOXI0cC9nVm0wYUJGa01obFNVMU94WXNVS3VMaTRvRWVQSG1qUW9BRi84YVQzVW01dUxoSVRFeEVhR29yejU4OEw0YUNCZ1FFOFBEellCS3VTVWxKU3NIejVjdHk5ZXhkbVptWll0bXhabWRrNTdkcTFnNWVYRjlhdlg0K3dzRERjdlhzWFk4YU13YWVmZmxxbUNVTkpkKy9lRmI3VzFkWEZ6ei8vakZ1M2J1SGd3WVBRMDlPRFhDN0htalZyY09iTUdmVHAwMGRZVVNDUlNGQlFVQUNKUkFLRlFvSHM3R3lrcDZmRHhzWkdDRTIyYmR1R2dJQ0FVdGNUaVVUbzNMa3ozTnpjMExGalI0aEVJdmo1K1FFQWZIeDh5cndtVkhXa1ZTVS9QeDg3ZHV6QTRjT0hBUlIxZ3Y3NjY2OGhsVXFSbVprcGpNbk56WVdwcVNsV3IxNk43Ny8vSGtsSlNkaXlaUXYrNy8vK0R5NHVMdWpldlR0YXRXcFY3bk5HVmJkczJUTEV4Y1doZS9mdW1EZHZYcFczNG1qZnZqMTI3TmlCd01CQVhMcDBDYk5telNyM2ZlbjA2ZE14ZWZKazJOalk0SmRmZmhFQzdtSk9UazV3Y25LQ1VxbkVzMmZQa0pLU2dyUzBOR1JsWlNFM054ZDVlWGxvMDZZTldyUm9VZWJjWDN6eFJibTE1dVhsb1ZXclZtWEN4V0s2dXJvWU8zWXMrdmJ0cS9LNGlZa0o1c3laZzg2ZE82c01JSUdpMXpKUXRKOTR5WkFmQUF3TkRURnQyalFNSFRvVVlyRVk5ZXJWSzdkZUlucTdpSlJ2Y2s0OUVkRXJDQXNMdzlhdFc5VWU3OXk1TXp3OVBUVllFVkh0OCtEQkEvenl5eStReVdRMVhRclJXOHZBd0FEZmZ2dXQwSXhBVTZLam83RnMyVElBUmJNWEZ5NWNxTkhydjRyQ3drSUVCd2RqNTg2ZHlNcktRdnYyN1RGbnpoeVltNXVydlU5SVNBZzJiTmdnTEVFME5EU0VpNHNMZXZic2lYYnQycFVabjVDUWdHKysrUVpLcFJLTEZpM0N1WFBuOE50dnY4SEN3Z0krUGo1SVNVbkJxbFdyVk01MjB0WFZoVUtoRUdZekFVVjd0QlV2dC96bm4zOHdkdXhZNU9mblExZFhGLzM3OTRlN3UzdXB3S0t3c0ZCdFVGS1NqbzRPZ29PRFZSNkxpb3JDTDcvOGd2ajRlTmpiMjJQYXRHbWxBcUUvLy94VGFLYXdkKzllb1NOdVptWW1saTFiaG12WHJwVTYzNEFCQXpCanhvd0thM3BiMUliWGRsWldWcVZtdEw1SitmbjVwZmE3Zkpla3BLUWdPVG1aczdDSmFpRlJCWitPY2dZaEVkVzRMbDI2NE5DaFE4TEd6aSs3ZlBreUJnOGVySEtQR0NJcTBxeFpNL2o0K0dEYnRtMUMxMDBpK3A5bXpacGg0c1NKbk5GU2djTENRcHcvZng3Ky92NUlTRWhBdlhyMU1IMzY5RXJ0SWZiWlo1K2hmdjM2V0w1OE9WNjhlSUdzckN3RUJ3Y2pNaklTLy9uUGY4cU10N1cxeGRkZmY0MGJOMjVnL2ZyMVNFNU9ScDgrZlRCbHloUVlHUm5oZ3c4K1FLdFdyUkFTRW9MdzhIREV4Y1VKZ1dESlJnMW1abWFZUDM5K3FjN1U1dWJtd2xMUE1XUEdxTnpycitSUzVWT25UcWx0VXBLWGx5Zk1XQ3pKMzk4ZmUvYnNnYlcxTldiUG5vMCtmZnFVYVZwU2NvWlZSa2FHRUJEV3FWTUh5NVl0dzlHalI3Rno1MDdvNk9oZzNMaHhhTisrZmZsUE1sV1pwc05CQU85c09BZ1VMWFV1ZmgwVDBidUZBU0VSMVRpcFZJcisvZnZEMzk5ZjVYR2xVb2xqeDQ1aDZ0U3BHcTZNcUhhcFY2OGVGaTVjaUtpb0tGeTVjZ1gzNzk5SGFtcHFxVitraWQ0WHVycTZNRFUxUmZQbXplSGs1QVJIUjBjdUs2NkVKVXVXSUR3OEhJNk9qcGczYng1Y1hGektCR1BsYWRldUhiWnQyNGJObXpmamp6Lyt3Snc1YzlDalJ3KzE0d2NPSElpUWtCQTBhZElFaXhZdFF0T21UVXNkTDk2TGJmVG8wU2dzTE1UejU4L3g0c1VMWkdabUlpY25CM0s1SExhMnRpcTdVbi96elRmbC9wM0w1WExvNk9oZzhPREJhcnN2dDI3ZFdsZ3UrYklHRFJyZ2h4OStRUGZ1M2RYZXYzZzVwcG1aR2JTMXRVc2RFNGxFY0hkM2g3T3pNekl5TXVEZzRLQzJWaUlpb3VyR0pjWkU5RmJJeTh2RHQ5OStXNm9qV2traWtRZ3JWcXlBalkyTmhpc2pJaUo2UGJWaEdXYXg0cjBHMzhTcy9mVDA5RXAxNmMzTnphMlJ2VkxsY25tcFdYM1ZJU0VoQWJkdjMwYmZ2bjNmeVZsbHRlbTFUVVQwdnF0b2liSHFqN3FJaURSTVcxdGJXQXFraWxLcHhQSGp4elZZRVJFUjBmdW5kZXZXYjJ4TGo4cUVnd0JxckpHU2pvNU90UytWdExXMXhZQUJBOTdKY0pDSWlONHREQWlKNkszUnUzZnZjbitadUhqeEl2NysrMjhOVmtSRVJFUkVSRVQwN21OQVNFUnZqY3JNSWp4MjdKZ0dLeUlpSWlJaUlpSjY5ekVnSktLM1NxOWV2U3FjUmZqczJUTU5Wa1JFUkVSRVJFVDBibU5BU0VSdmxZcG1FUllXRm5JV0lSRVJFUkVSRWRFYnhJQ1FpTjQ2RmMwaURBOFB4OU9uVHpWWUVSRVJFUkVSRWRHN1MxclRCUkFSdlV4Yld4dHVibTd3OS9kWGVieXdzQkNIRGgzQ3RHblRORndaRVJFUkVSVXJ1ZTFMZkh3OGxpNWRXb1BWRUwyK2hRc1gxblFKUkRXR0FTRVJ2WlZjWFYwUkhCeU10TFEwbGNldlhMbUNQLy84RTQwYU5kSnNZVVJFUkVSdnFmUG56K092di83UzJQVmlZbUtFcjJVeUdlN2Z2Nit4YXhNUjBadkZnSkNJM2tyRnN3ajkvUHpVampsdzRBQysvLzU3RFZaRlJFUkU5UGJhdTNjdmNuSnlhcm9NSWlLcWhSZ1FFdEZieTlYVkZVRkJRV3BuRWQ2OWV4ZlIwZEZvMGFLRmhpc2pJaUo2TmZmdjMrY3lUS28yY3JtOFJxKy9ZTUdDR3IwK0VSRzlPZ2FFUlBUVzB0TFN3cUJCZzdCNzkyNjFZdzRjT0lCLy9ldGZFSWxFR3F5TWlJam8xWEVaSm1tQ1NDU3E5dmRIaFlXRnd0YzZPanI4MEphSXFCWmpRRWhFYnpVWEZ4ZWNQSGtTeWNuSktvOC9mUGdRTjIvZXhFY2ZmYVRoeW9pSWlJamVYbDk5OVJWY1hGeXE5UnJSMGRGWXRtd1pBTURlM3I1YXIwVkVSTldMQVNFUnZkV2tVaW1HRGgyS1RaczJxUjF6OE9CQnRHdlhEbUt4V0lPVkVSRVJWVTdEaGcyNTlKSTB6dHJhdXFaTElDS2lXb1FCSVJHOTlicDA2WUlUSjA2bzdjcVhtSmlJaUlnSWRPdldUY09WRVJFUlZVeGZYNTlMTDRtSWlPaXR4dWsyUlBUV0U0bEUrUHp6ejhzZGMvandZU2dVQ2cxVlJFUkVSRVJFUlBUdVlFQklSTFZDNjlhdHk1MTlrWktTZ3ZQbnoydXVJQ0lpSWlJaUlxSjNCQU5DSXFvVlJDSVJSb3dZVWU2WUkwZU9RQ2FUYWFnaUlpSWlJaUlpb25jREEwSWlxalVhTjI2TURoMDZxRDJlbVptSjQ4ZVBhN0FpSWlJaUlpSWlvdHFQQVNFUjFTckRodytIU0NSU2UvejA2ZE5JVGs3V1lFVkVSRVJFUkVSRXRSc0RRaUtxVld4c2JOQ2pSdysxeHhVS0JRSUNBalJZRVJFUkVSRVJFVkh0eG9DUWlHcWRJVU9HUUV0TFMrM3hLMWV1SUNZbVJvTVZFUkVSRVJFUkVkVmVEQWlKcU5ZeE16UERKNTk4VXU0WWYzOS9LSlZLRFZWRVJFUkVSRVJFVkhzeElDU2lXbW5nd0lISzRlRjBBQUFnQUVsRVFWU29VNmVPMnVPUEh6L0d4WXNYTlZnUkVSRVJFUkVSVWUzRWdKQ0lhaVY5ZlgwTUh6NjgzREVCQVFHUXkrVWFxb2lJaUlpSWlJaW9kbUpBU0VTMVZzK2VQV0ZuWjZmMmVHcHFLazZjT0tIQmlvaUlpSWlJaUlocUh3YUVSRlJyaWNWaWZQSEZGK1dPQ1E0T1JtcHFxb1lxSWlJaUlpSWlJcXA5R0JBU1VhM1dva1VMZE9qUVFlM3h2THc4QkFRRWFMQWlJaUlpSWlJaW90cUZBU0VSMVhxalJvMkNWQ3BWZXp3OFBCd3hNVEVhcklpSWlJaUlpSWlvOW1CQVNFUzFYdDI2ZGRHdlg3OXl4K3phdFFzRkJRVWFxb2lJaUlpSWlJaW85bUJBU0VUdmhFR0RCc0hZMkZqdDhZU0VCSnc5ZTFhREZSRVJFUkVSRVJIVkRnd0lpZWlkb0t1cmkrSERoNWM3NXZEaHcyeFlRa1JFUkVSRVJQUVNCb1JFOU01d2RuWkd3NFlOMVI3UHpjM0Z2bjM3TkZnUkVSRVJFUkVSMGR1UEFTRVJ2VFBFWWpIR2pSdFg3cGlJaUFoRVJVVnBxQ0lpSWlJaUlpS2l0eDhEUWlKNnAzend3UWR3ZG5ZdWQ4eWVQWHVnVUNnMFZCRVJFUkVSdlUzaTQrUHg0c1VMdGNmVDB0Snc4dVJKS0pYS0twLzd6ei8vclBUWXpNeE1QSHYyck1yWHFNcjVYL1U5YjFaV0ZwNCtmVnJsK3lRbko3L1M5WWlvNWtscnVnQWlvamR0MUtoUnVISGpCckt6czFVZWYvTGtDVTZlUEFrM056Y05WMFpFUkVSRU5TMHdNQkJuejU3RjhPSERNWExrU09qbzZKUTZIaDRlanJWcjF5SW9LQWllbnA1d2RIU3MxSGtWQ2dXOHZMeGdhMnVMNGNPSG8xZXZYdVdPVDAxTnhjU0pFOUdtVFJzTUhEZ1FQWHIwcVBSakNBME54WXNYTDlDdlh6L282dXFxSEJNVEV3TmZYMThNSFRvVS9mdjNoNTZlWHFYUG41R1JnUWtUSnFCcjE2Nnd0TFNzMUgxdTNyeUpuSndjK1ByNndzcktxdExYSXFLM0F3TkNJbnJuMUtsVEJ5TkdqTUNPSFR2VWpqbDY5Q2k2ZHUwS2MzTnpEVlpHUkVSRVJEWE4wOU1UU1VsSjhQZjN4N2x6NTdCbzBTTFkyOXNMeDArZlBnMEFlUGJzR2M2ZlA0OUdqUnJCd01DZ3d2TkdSa1pDTHBjak1URlJaV2lYbEpRRUt5c3JTS1ZGdjRZYkdCaEFxVlFpUGo0ZURnNE8rT2VmZjZDam93TkRROE1LcnhVVUZJUmJ0MjVoejU0OW1EZHZIcHljbk1xTU1UQXdRRXBLQ2padjNvdzdkKzdBMjl0YnVIWkZ0TFMwVUZoWWlBc1hMbFJxZkVscjFxekJpaFVycW55L3lpb29LRUJhV2hvVUNnWDA5ZlZScDA2ZGFyc1cwZnVFQVNFUnZaTmNYRndRR2hxS2h3OGZxanllbDVjSGYzOS96Smd4UThPVkVSRVJFVkZOa2txbFdMQmdBVHc4UEpDVWxJU2ZmLzRabXpkdkJnREV4c1lpT2pvYXVycTZXTHQyTFd4dGJTdDkzc3VYTHdNQWhnd1pncVpObStMcnI3OUd1M2J0QUFDRmhZVTRjK1lNckt5czBMaHhZMGdrRXVUbDVRRUE4dlB6c1cvZlB0eThlUk1tSmlaWXVYSmx1U0ZoY25JeWJ0KytEWkZJaFBuejU2Tmp4NDRxeDJscmF3TUFHalpzQ0I4Zm4wby9EcUFvSUN4MjZ0UXBTQ1FTQUVXaDZSZGZmQUVBQ0FrSkVhNEJBSDM2OUlGVUtxM3l0U3Jyd29VTDJMTm5EK0xqNDFGUVVDRGNibXBxaXA0OWUyTHMyTEV3TWpLcWxtc1R2UThZRUJMUk8wa2tFbUhDaEFudzl2WkdZV0doeWpIWHJsM0RqUnMzOE5GSEgybTRPaUlpSWlLcVNTWW1KaGcxYWhTMmJOa0NmWDE5NFhaL2YzOEF3SGZmZlNlRWd6S1pERHQyN01DWFgzNnBOcmhUS3BYNC9mZmZBUURuejU5SFVGQVFNak16OGZqeDQxTGowdExTb0sydGpiTm56d29oWEhaMk5pNWN1QUNaVElhTWpBemN2bjBiM2JwMVUxdDdjSEF3bEVvbEJnd1lvRFljQkNDRWVzVi9GdGU1WmNzV2RPalFBUjA2ZEtqd3ZsVWxFb25LTE5sK1UrTGo0MkZrWklSUm8wYkIydG9hV2xwYWVQejRNWUtDZ25EMDZGSGN1SEVEbXpadEtoVmFFbEhsTVNBa29uZVduWjBkUHZua0U1dzZkVXJ0bUYyN2RxRjU4K2FsM2hnU0VSRVIwYnZqMEtGREtwdG41T2ZuQzE5djNMZ1J1Ym01dUhqeElpd3NMQkFkSFkzbzZHZ0F3STBiTi9EWFgzOGhPam9hSzFldVZMbmMrUHIxNjNqeDRnWE16YzFoWVdFQkN3c0xBRVdCMmZqeDQ3RnIxeTdjdVhNSGxwYVcwTlhWaFp1YkcvTHo4eEVjSEF3akl5TTRPenNqT0RnWWhZV0Y4UFB6ZzUyZG5jclppektaREVGQlFUQTFOWVdIaHdjQUlDQWdBSkdSa1dVZVkvSGpTMHhNeE9USmt3RUF1Ym01ZVBMa0NVSkNRckJxMVNvMGI5NWM1WE1tRW9tRXI2ZE9uU3A4WGJMcHliUnAwMVRldDdxTUdqVUtvMGVQTG5XYnE2c3JPblhxaEprelp5SStQaDYzYnQxU3VkeWFpQ3JHZ0pDSTNtbERodzdGNWN1WGtacWFxdko0YW1vcTl1M2JKN3pCSWlJaUlxSjNTOXUyYmZIdHQ5OUNMcGVyUEg3MzdsM2N2WHRYK1A3NTgrY0lEQXdzTXk0bUpnWUxGaXpBaWhVcnlqVDhPSGp3SUtSU0taWXVYWXJHalJzaklpSUMxdGJXYU5Tb0VlTGo0M0huemgwNE9qckN6czZ1ekxuVDA5TVJIQndNb0NqVWUvVG9FV2JNbUFFZkh4KzBidDI2MU5qOSsvY2pLeXNMM3Q3ZU1EUTBSSFIwTkxadDJ5WWN0N1cxaFpHUkVTUVNpZkI0eFdLeE1QUFIwTkJRQ0M4UEhEaUEyYk5uVi9oQnVZR0JnUkFZRmkrTGZ2bjJZcS9TK2JteVhyNVdzYVpObTFiYk5ZbmVKd3dJaWVpZHBxdXJpN0ZqeDJMOSt2VnF4NXcvZng2ZE8zZXVkSWM2SWlJaUlxbzltalp0aWsyYk5rRlBUdzhtSmlabEduV0VoNGRqOGVMRk1EYzN4Lzc5KzZ0OC9waVlHTnk0Y1FQNit2cnc5ZldGVXFuRW8wZVBZR3BxaXJWcjF3cmgzOGlSSS9IUlJ4L0IzZDBkVmxaV3lNL1B4N0JodytEZzRJQ1ZLMWRpMkxCaHNMZTN4OWF0VzFWZTUrTEZpemh3NEFCY1hGelFvMGNQS0JRS3JGMjdGZ0RRcUZFampCMDd0bFFuNUlTRUJIejExVmV3c2JHQnI2OXZsUjVUeVMxNlZxMWFwWElQd2hVclZwVFpnN0RrM29DYThzY2Zmd0FBckt5czBMWnRXNDFmbitoZHdZQ1FpTjU1SFRwMFFOdTJiWEg3OW0yMVk3WnYzNDdseTVkWDI1NHBSRVJFUkZSenltczJVcnhzOWxXM25ObThlVE5NVEV4Z1kyT0RlL2Z1UVNLUm9HWExsZ0NLd3JXWW1CaElwVkpjdm53WlM1Y3VSVzV1TGh3Y0hJUVFMakV4RWJObnp3WlFldGx6U2Y3Ky90aTllemNBNE04Ly84VFVxVk9SbloyTkowK2VvSEhqeGxpOWVuV2x1eCtibVptVnU4Y2hnRkpCMzh5Wk00V3ZTOVkzYTlhc012ZFRLcFZRS3BWcVovdTlDVStmUG9WQ29VQjZlam91WGJxRXc0Y1B3OEhCQWQ3ZTNud3ZUL1FhR0JBUzBUdFBKQkpoM0xoeG1EZHZudG8zWFNrcEtUaDA2QkRHakJtajRlcUlpSWlJcUNZVkw4VXRyd051Ykd3c3RtN2RpZ1VMRnNEVTFGUzRQU0VoQVRLWkRPdldyWU9wcVNrR0Rod0lBd01EckYyN0ZuSzVIQXNYTGhUT1h6eVRFQUQrL3Z0djFLOWZIMERSRXVEaWZRMHpNek5WWHQvVjFSWCsvdjRvS0NoQVRrNE9zckt5OFB6NWN6UnUzQmdyVjY2RVJDTEJ3b1VMOGZ6NWMrRStMKzlCcUZBb0VCOGZEeTB0TGZ6NDQ0OW8zNzY5MnNkYmNxL0Jxc3JMeTRPMnRuYTFoWVJmZi8wMWNuTnpoZThkSFIyeGNPRkNXRnBhVnN2MWlONFhEQWlKNkwxUXQyNWREQmt5QkFFQkFXckhuRDU5R3AwNmRVS1RKazAwV0JrUkVSRVJWWmYxNjljakxTMnQzREZQbmp3Ui9seXlaSW5LTVZldlhrVnViaTVtejU2TjFhdFhDeUZoUVVFQjJyUnBnNk5IandxejduSnpjL0d2Zi8wTFNVbEpjSGQzUjUwNmRUQnYzano0K2ZraElDQUFVcWtVZmZ2MlJYNStQbUpqWTZHam80UEdqUnNqTVRFUkVva0VDUWtKWldZODFxOWZIeE1tVEVEVHBrMGhsOHV4Wk1rU05HL2VITXVXTFVPZE9uVUFBQk1tVElDUGp3K01qSXlnbzZNRGtVaFVLc3dFQUdOall3REFrU05IWUc5dkR6TXpNNVdQTno4L0gvWHExVVBQbmozaDRlRWhoSDBsbHhqNyt2cVdXbUk4WWNJRWZQYlpaL0QxOVlWWUxNYjMzMzhQc1Zpczl2a3VqNDJOamRwajgrYk5RMTVlSGxKVFUzSG56aDFjdkhnUjQ4ZVB4L2p4NHpGaXhJZ0t6MDFFcW9tVTFibUxLQkhSVzZTZ29BQkxsaXhCWEZ5YzJqRTJOalpZdW5ScG1iMXBpSWlJaUtpMDZPaG9MRnUyREFEUXZIbHpMRnk0c0lZckt1dk9uVHY0L3Z2dklaRklZR2hvcURLd1NrOVBSMzUrUGlRU0NRb0tDbUJ1Ymw3dTdMZUdEUnRpMGFKRjBOUFRnMUtwaEkrUEQ4TER3OVdPcjFPbkRvNGNPWUlsUzVZZ0xDd01JcEdvM0dZZVptWm1XTDE2dGNwbDBlZk9uY1BLbFN0aGIyOFBEdzhQUEgvK0hBa0pDWWlQajRldHJTMUNRa0xnNU9RRUV4TVRsZWVPakl5RWpZME41c3laVTJZNTdoOS8vSUc5ZS9jQ2dOcGx3c1d6RUFIQXdjR2h6UEhNekV5a3BLUUFBSHIyN0luNTgrY0wreGNXNjlPbmo5ckhYdXpzMmJNVmppa1dIUjJONzcvL0hybTV1WmcrZlRyYzNOd3FmVitpOTRtb2dtbTlEQWlKNkwyU21KaUlIMzc0b2R3TmxBY05Hb1JodzRacHNDb2lJaUtpMnFjMkJJUUFrSmFXQm1Oalk1V0JsMHdtdzVneFk1Q1ZsWVdwVTZkaTQ4YU5tRGR2SG5yMzdsM3A4K2ZrNUNBeE1SSG01dVlZTVdJRWpJeU1jUGp3WVFCQVlHQWd0bTNiaG9NSEQ4TFQweE9KaVlrNGRPZ1FqSTJOa1o2ZUxqUXAyYkpsQzRDaVpjaXRXclZDbzBhTlNsMGpOVFVWUGo0K2lJcUtLblc3aFlVRlB2endRN1JyMXc0dFc3YkVoQWtUS2xYemtDRkQ4TTAzMzVTNlRhbFU0cWVmZmtKa1pDUXNMUzNMQklneE1USEMwbDZwVkFxSlJJSm16WnFWZTUzdTNidkQzZDI5MUcyaG9hRVYxbGV5MlVwbGJOdTJEUUVCQWJDeHNSSDJhaVNpMGlvS0NEbEZob2plS3cwYU5NRGd3WU9GTjIycUJBY0h3OG5KQ1haMmRocXNqSWlJaUlpcWc3clpkRUJSbzdxc3JDdzBhZElFZ3djUFJsaFlHRFp1M0lpV0xWdkMydHE2VXVmWDA5TkQwNlpOa1pPVFUrWlkrL2J0c1hIalJnUUhCeU14TVJFQThNTVBQd0Q0WHlPUXBLUWtUSnMyRFFVRkJZaU5qVVhkdW5XeFljT0dVc3QvVFUxTllXdHJpNmlvS0ppYm0rUFRUeitGczdOenFWbDh4WE4vTEN3c3NHL2Z2aksxRkhjMXRyT3p3NVFwVThvY0Y0bEU4UGIyVnZrWXo1dzVnenQzN2dqZnQyM2JGbzhmUDRhVGsxT1ZsL1ZXTmZ5cmpBWU5HZ0FBa3BPVDMvaTVpZDRYWmVkWEV4Rzk0OXpjM05Dd1lVTzF4d3NLQ3JCMTY5YlgycHlaaUlpSWlONXVaOCtleGZIang2R2xwWVdaTTJkQ0pCTEJ3OE1EbVptWm1EZHZuckJVOWxYSlpETG82ZW5Cd2NFQk8zZnVCRkFVM3NYRnhTRTdPN3ZNTW1PSlJJTG16WnZEek14TVdPcGJrcGVYRjd5OHZPRG41NGZ4NDhjTDRXQmlZaUpPbmp5Sm8wZVBWcW91cVZSYXBRWWlKMCtlaEsrdkx3Qmc1TWlSQUlvYWtVeWZQaDNidG0zRDZ0V3JTelVOcVFuRnk1N3IxcTFibzNVUTFXYWNRVWhFN3gySlJJSkpreVpoMGFKRmFwY2EvL1hYWHpoeTVBZysvL3h6RFZkSFJFUkVSTlh0d29VTCtPV1hYeUFXaXpGNzlteGhxYXlqb3lPR0RSdUdnd2NQWXViTW1mRDI5a2J6NXMycmRPNkNnZ0xzM2JzWEJ3OGVoS3VyS3o3NzdETnMyTEFCWXJFWWE5YXNnWldWRlVRaWtiREUyTnJhR2hzMmJLand2RG82T3VqYXRTdHUzcnlKUjQ4ZTRmNzkrNGlLaWtKNmVqcU1qWTNoNXViMlJqc0hLeFFLL09jLy84R1JJMGNnbFVveGE5WXN0RzdkR3Z2MzcwZEdSZ2E2ZGV1RzhlUEhZL2Z1M2JoeDR3WThQRHpnNnVxcWNwL0hOMEVtazBGZlg3L003ZmZ2MzBkUVVCQUFvRisvZnRWeWJhTDNBUU5DSW5vdk5XellFQU1HRE1DeFk4ZlVqZ2tPRGtiYnRtMHIzRnVGaUlpSWlHb0hoVUlCUHo4LzdOdTNEN3E2dXBnL2Z6NjZkT2xTYXN5a1NaT1FrcEtDOCtmUFkvcjA2ZWpidHk5R2pCZ2hMR05WNThXTEZ3Q0E3T3hzN055NUUrN3U3aGd5WkFqbXo1OFBBQ2dzTE1TNmRlc3dkdXhZdEd6WlVyaWZYQzZ2c082QWdBRDQrL3VYbXFrbmtValFxVk1uOU8zYkY1MDZkWUpFSW9HL3Z6K3lzN094Y2VQR011Zkl5c3FxOERyRjR1TGlzR3JWS2p4OCtCQjJkbmFZTzNjdVB2amdBeVFsSlFFQU1qSXlBQUJmZlBFRnRMUzBzSDM3ZHF4WXNRSTdkKzVFMzc1OTRlenNYR1lmeGRkMTZOQWhuRGh4QW82T2ptalFvQUcwdExUdzZORWpSRVJFb0tDZ0FLNnVydnh3bitnMU1DQWtvdmZXNE1HRGNlM2FOZUdOenN1VVNpVTJiOTZNcFV1WHF2eTBrb2lJaUlocUI2VlNpUXNYTG1ENzl1MUlTa3BDbXpadDhOMTMzNkYrL2ZwbHhvcEVJaXhZc0FCV1ZsWTRjT0FBVHAwNmhkT25UNk5WcTFibzNyMDduSnljVklhRmp4OC9GdTQvWmNvVVdGdGJ3OHZMQzluWjJaZzZkU29pSXlNUkdocUthOWV1d2RqWVdGZ09tNW1aaVUyYk5xR2dvQUJ5dVJ6WjJkbkl5Y25COHVYTGhYUDM2dFZMYUw1aGJtNE9OemMzZlBycHA2WDJLU3dzTEFSUTFEUWxNREJRN1hOUlhyTytqSXdNK1BuNUlTZ29DTHE2dXZEdzhNRFFvVU9ocGFWVjZyN0ZBU0VBakJneEF2YjI5dkQxOWNXelo4K3daODhlN05tekIyWm1acGd5WlFwY1hWM1ZYcThxbWpadGlnWU5HaUFxS2dvUkVSRlFLcFV3TlRWRjE2NWRoWkNVaUY0ZHV4Z1QwWHN0TGk0T2l4Y3ZMck1IVEVuZHVuVlR1WkV6RVJFUjBmdXNOblF4enNuSndlKy8vNDdBd0VEODlkZGZhTkdpQlVhUEhvM09uVHRYNnY3WHIxL0htalZyOE96Wk13QkY0WitycTZzd0svQmw2OWF0QXdEODg4OC9pSWlJUUx0MjdlRHA2U25NcHJ0eTVRcUNnb0p3NjlZdHRmdjJHUnNiWS9UbzBSZ3laRWlwMi8zOS9XRmlZb0orL2ZwQktpMDcxMGNtazJIUW9FRVZOaWxSZHp3a0pBUmJ0MjZGcnE0dUJnMGFoRUdEQnNIQXdLRFVtTGk0T0V5ZVBCa0FjT3pZc1ZJZm9tZGxaV0huenAwSUNRbUJrWkVSUHYzMFUvVHMyYk5VSXhVaXFqa1ZkVEZtUUVoRTc3MkFnQUFFQndlWE84Ykx5NHVmU2hJUkVSR1ZVQnNDUW05dmI4VEZ4YUY3OSs3bzA2Y1BtalJwVXVWejVPWGxJVEF3RUpjdVhjS3NXYlBLWFdxc1ZDb3hlZkprMk5qWVlPalFvV2pkdXJYYWNjK2VQVU5LU2dyUzB0S1FsWldGM054YzVPWGxvVTJiTm1qUm9rV1Y2MHhMUzRPUGp3OUdqeDZOamgwN2xqbWVrcEtDa3lkUG9tL2Z2ckN5c2lwelBEdzhIRXFsRXAwN2QxWVpRQUxBZ3djUDRPWGxCWHQ3ZS96eXl5OHdORFFzTStiSmt5Y1FpOFdvVjY5ZWxSOERFVlVmQm9SRVJCWEl6OCtIdDdlMzJxWEdBR0JnWUlCbHk1YVZXc1pCUkVSRTlENnJEUUZoVmxhV3loQ3JPdVhuNXd0TGN0ODFLU2twU0U1T2hxT2pZMDJYUWtSVlZGRkFXRDN0aFlpSWFoRXRMUzE4ODgwM2FqOHBCWW8ybTk2NmRXdTVTNUdKaUlpSTZPMmk2WEFRd0RzYkRnS0FwYVVsdzBHaWR4UURRaUlpRkhVMXJxanJXVlJVRkU2ZlBxMmhpb2lJaUlpSWlJZzBnd0VoRWRILzE2OWZ2d28vRVEwSUNFQkNRb0tHS2lJaUlpSWlJaUtxZmd3SWlZaitQNUZJaE1tVEo1ZTdGRVdoVU9EWFgzK0ZYQzdYWUdWRVJFUkVSRVJFMVljQklSRlJDYWFtcHZEdzhDaDNURkpTRW5idjNxMmhpb2lJaUlqZWZ0eW5tWWlvZG1OQVNFVDBrZzRkT3NEVjFiWGNNV0ZoWVFnTkRkVlFSVVJFUkVSdm56cDE2Z2hmUDMvK3ZBWXJJU0tpMThXQWtJaEloVEZqeHFCZXZYcmxqdG0xYXhmM0l5UWlJcUwzVnQyNmRhR3RyUTBBK09lZmY1Q2FtbHJERlJFUjBhdGlRRWhFcElLT2pnNm1UcDBLaVVTaWRreCtmajQyYk5pQTNOeGNEVlpHUkVSRTlIYlExdFpHeDQ0ZGhlLzM3dDFiZzlVUUVkSHJZRUJJUktTR3ZiMDloZzRkV3U2WXAwK2ZZdnYyN2R4M2g0aUlpTjVMZ3djUEZqNVF2WFRwRXY3OTczOXpKaUVSVVMwa1V2SzNXaUlpdFFvTEMvSHp6ei9qM3IxNzVZNmJNR0VDZXZYcXBhR3FpSWlJaU40ZVlXRmgyTHAxYTZuYnpNek1ZR2xwQ1pGSVZFTlZFVlhkd29VTGE3b0VvbW9qcXVBZlpBYUVSRVFWU0U5UHh3OC8vSUMwdERTMVk2UlNLUll0V29SR2pScHByakFpSWlLaXQwUllXQmkyYjkrT2dvS0NtaTZGNkpYNStmblZkQWxFMWFhaWdKQkxqSW1JS21Cc2JBd3ZMeStJeGVyL3lWUW9GTml3WVFOa01wa0dLeU1pSWlKNk96ZzdPK1BubjM5R3QyN2RoTVlsUkVSVWUzQUdJUkZSSlowNGNRTDc5dTByZDB5SERoMHdmZnAwTHFjaElpS2k5MVplWGg1U1VsS1FrWkZSMDZVUVZVbUxGaTFxdWdTaWFzTWx4a1JFYjRoU3FjUzZkZXR3L2ZyMWNzY05HVElFN3U3dUdxcUtpSWlJaUlpSXFIeGNZa3hFOUlhSVJDSjgvZlhYcUZ1M2JybmpqaHc1Z212WHJtbW9LaUlpSWlJaUlxTFh3NENRaUtnSzlQWDFNWDM2ZEVpbDBuTEhiZHEwQ2ZIeDhScXFpb2lJaUlpSWlPalZNU0FrSXFxaWhnMGJZdno0OGVXT3ljdkx3NW8xYTdqM0RoRVJFUkVSRWIzMUdCQVNFYjJDbmoxN3d0blp1ZHd4ejU4L3gvcjE2NkZRS0RSVUZSRVJFUkVSRVZIVk1TQWtJbm9GSXBFSVgzNzVKV3h0YmNzZDkrREJBK3pac3dmc0IwVkVSRVJFUkVSdkt3YUVSRVN2U0Z0Ykd6Tm56b1Nob1dHNTQ4NmRPNGYvL3ZlL0dxcUtpSWlJaUlpSXFHb1lFQklSdllhNmRldGkrdlRwa0VnazVZN3o4L1BEdlh2M05GUVZFUkVSRVJFUlVlVXhJQ1FpZWswdFdyU29zR2xKWVdFaE5tellnR2ZQbm1tb0tpSWlJaUlpSXFMS1lVQklSUFFHdUxxNm9sKy9mdVdPeWNyS3dzcVZLOW5abUlpSWlJaUlpTjRxREFpSmlONlFrU05Ib2syYk51V09TVTVPeHVyVnE1R2JtNnVocW9pSWlJaUlpSWpLeDRDUWlPZ05rVWdrOFBUMGhJMk5UYm5qSGo5K2pBMGJOcUNnb0VCRGxSRVJFUkVSRVJHcHg0Q1FpT2dOMHRmWHg2eFpzeXJzYkh6bnpoMXMzNzRkU3FWU1E1VVJFUkVSRVJFUnFjYUFrSWpvRGF0c1orT3dzREFjUG54WVExVVJFUkVSRVJFUnFjYUFrSWlvR2xTbXN6RUFIRHQyRFAvOWYrM2RlVmlWWmY3SDhjL2hzQzhxaW9vczVpNkNhK1V1cUdXTHFlbm9OSm5wV0k1bGptTnBUbWI1Y3ltM3RMSnRGbTJzTEtkMG5OSnFLdE0yVW5MTFRGSlVVRndSRUpWRlpEK0g1L2NIZVlSVU9LQnNudmZydXJnNlBOelA4M3dQY1BMNDhiN3Y3emZmVkVGRkFBQUFBQUJjR1FFaEFGU1MvdjM3YTlDZ1FXV09lL2ZkZDdWcjE2NHFxQWdBQUFBQWdNc1JFQUpBSmJyLy92dlZwMCtmVXNjWWhxRy8vLzN2aW91THE2S3FBQUFBQUFDNGhJQVFBQ3FSeVdUUytQSGoxYWxUcDFMSFdTd1dMVjI2VkNkT25LaWl5Z0FBQUFBQUtFSkFDQUNWekd3MmEvTGt5V3Jac21XcDQ3S3lzdlRDQ3kvbzFLbFRWVlFaQUFBQUFBQUVoQUJRSmR6YzNEUnQyalExYWRLazFIR1ptWmxhdEdpUmtwS1NxcWd5QUFBQUFJQ2pJeUFFZ0NyaTQrT2o2ZE9ueTlmWHQ5UnhHUmtaV3JSb2tVNmZQbDFGbFFFQUFBQUFIQmtCSVFCVUlUOC9QejMxMUZQeTlQUXNkVnhhV3BvV0xWcWtzMmZQVmxGbEFBQUFBQUJIUlVBSUFGVXNPRGhZVTZkT2xiT3pjNm5qenAwN3B3VUxGdWpjdVhOVlZCa0FBQUFBd0JFUkVBSkFOUWdKQ2RHa1NaTmtNcGxLSFhmMjdGa3RYTGhRYVdscFZWUVpBQUFBQU1EUkVCQUNRRFc1OWRaYk5XSENoREpEd3BTVUZDMWF0RWdaR1JsVlZCa0FBQUFBd0pFUUVBSkFOZXJkdTdjZWVlU1JNa1BDcEtRa1FrSUFBQUFBUUtVd0dZWmhWSGNSQU9Eb3Z2LytlNjFZc2FMTWNZMGJOOWFNR1RQazUrZFhCVlVCQUFBQUFHNEVwakptcFJBUUFrQU5FUmtacWJmZWVxdk1jYjYrdnBveFk0WUNBZ0txb0NvQUFBQUFRRzFIUUFnQXRjaTMzMzZyZDk1NXA4eHgzdDdlbWo1OXVwbzNiMTRGVlFFQUFBQUFhak1DUWdDb1piNysrbXU5Kys2N1pZNXpkM2ZYazA4K3FYYnQybFZCVlFBQUFBQ0Eyb3FBRUFCcW9hKysra3J2dmZkZW1lT2NuWjMxK09PUHEwdVhMbFZRRlFBQUFBQ2dOaUlnQklCYWF1UEdqZnIzdi85ZDVqZ25KeWRObURCQnZYcjFxb0txQUFBQUFBQzFEUUVoQU5SaW16WnQwcXBWcSt3YU8zYnNXQTBZTUtDU0t3SUFBQUFBMURZRWhBQlF5MjNkdWxWdnZ2bW1yRlpybVdPSERSdW00Y09IcTR6Lzl3TUFBQUFBSEFnQklRRGNBS0tqby9YNjY2OHJQeisvekxFOWV2VFFvNDgrS2hjWGx5cW9EQUFBQUFCUTB4RVFBc0FOSWk0dVRpKy8vTEt5czdQTEhOdXFWU3RObVRKRmRldldyWUxLQUFBQUFBQTFHUUVoQU54QVRwNDhxY1dMRnlzakk2UE1zWDUrZnBvMmJacUNnb0txb0RJQUFBQUFRRTFGUUFnQU41aVVsQlF0WHJ4WUtTa3BaWTUxZDNmWFgvN3lGM1hxMUtrS0tnTUFBQUFBMUVRRWhBQndBMHBQVDllU0pVdDA4dVRKTXNlYVRDYU5IajFhZDk1NVp4VlVCZ0FBQUFDb2FRZ0lBZUFHbFoyZHJaZGZmbGx4Y1hGMmpSOHdZSUJHang0dHM5bGN5WlVCQUFBQUFHb1NBa0lBdUlIbDUrZHIrZkxsMnJsenAxM2pPM1Rvb0VtVEpzbkx5NnVTS3dNQUFBQUExQlFFaEFCd2d6TU1RK3ZYcjlmNjlldnRHdS9uNTZmSmt5ZXJSWXNXbFZ3WkFBQUFBS0FtSUNBRUFBZXhmZnQydmZubW15b29LQ2h6ckxPenN4NTg4RUhkZnZ2dEt1UFBDUUFBQUFCQUxVZEFDQUFPNU1pUkkzcmxsVmVVbnA1dTEvanUzYnZyVDMvNmt6dzhQQ3E1TWdBQUFBQkFkU0VnQkFBSGs1YVdwcVZMbCtyWXNXTjJqZmYzOTlma3laUFZ0R25UeWkwTUFBQUFBRkF0Q0FnQndBR1Z0M21KaTR1THhvNGRxNGlJQ0pZY0F3QUFBTUFOaG9BUUFCeFVlWnVYU0ZKNGVMakdqaDByTnplM1Nxd01sY2t3RE1YRXhHakhqaDJLalkxVldscWFjbk56cTdzc29GcTV1N3ZMMTlkWGJkdTJWZmZ1M1JVV0ZzWS9oZ0FBQUlkQ1FBZ0FEbTc3OXUxYXNXS0Y4dkx5N0JvZkdCaW9pUk1uNnFhYmJxcmt5bkM5SlNjbmE4V0tGWXFOamEzdVVvQWFyVzNidGhvL2ZyejgvZjJydXhRQUFJQXFRVUFJQUZCaVlxTGVlT01OSlNRazJEWGViRFpyMkxCaEdqSmtpTXhtY3lWWGgrc2hOalpXUzVjdVZYWjJkbldYQXRRS25wNmVldkxKSjlXMmJkdnFMZ1VBQUtEU0VSQUNBQ1FWN1V1NGF0VXFSVVpHMm4xT3MyYk5OR0hDQkFVRkJWVmVZYmhteWNuSm1qTm5qaTBjTkpsTTZ0ZXZueUlpSWhRVUZDUjNkL2RxcmhDb1hybTV1VXBJU05EbXpac1ZHUm1waTI5L1BUMDk5ZHh6enpHVEVBQUEzUEFJQ0FFQUpXemR1bFZ2di8yMjNVdU9uWjJkTlh6NGNOMXp6ejNNSnF5QkRNUFFnZ1VMYk11S2ZYMTk5ZGhqanlrME5MU2FLd05xcHYzNzkydlpzbVZLUzB1VFZMVGNlT2JNbWV4SkNBQUFibWhsQllST1ZWVUlBS0JtNk5XcmwrYk5tNmZnNEdDN3hsc3NGcTFkdTFiejVzMVRZbUppSlZlSDhvcUppYkdGZ3lhVFNSTW5UaVFjQkVvUkdocXF4eDU3ekJZSXhzYkdLaVltcHBxckFnQUFxRjRFaEFEZ2dKbzBhYUs1YytlcWYvLytkcDhUSHgrdm1UTm42b3N2dmxCaFlXRWxWb2Z5MkxGamgrMXh2Mzc5MUs1ZHUycXNCcWdkUWtORDFhOWZQOXZuTzNmdXJMNWlBQUFBYWdBQ1FnQndVSzZ1cmhvM2JweisvT2MvMjcxSG5jVmkwZXJWcTVsTldJTVU3MWdjRVJGUmpaVUF0VXZ4MTh2Qmd3ZXJzUklBQUlEcVIwQUlBQTZ1WjgrZW1qZHZubHEyYkduM09ZY1BIOWF6eno2cjFhdFhLemMzdHhLclExa3U3cU1taVdZeVFEa1VmNzBVZngwQkFBQTRJZ0pDQUlEOC9mMDFhOVlzM1gvLy9YSjJkcmJySEt2VnFpKysrRUxUcDAvWHRtM2JSTStyNmxFOG9LVmJNV0MvNHE4WC9xRURBQUE0T2dKQ0FJQWt5V3cyYS9EZ3daby9mMzY1WmhPbXBhWHBILy80aHhZdVhLaUVoT3VLamtvQUFDQUFTVVJCVklSS3JCQUFBQUFBVUJrSUNBRUFKUVFHQm1yV3JGa2FPWEtrM2JNSnBhSTl2R2JPbktuMzMzOWYyZG5abFZnaEFBQUFBT0I2SWlBRUFGekdiRFpyMEtCQldyQmdRYmxtRXhZV0Z1ckxMNy9VOU9uVEZSVVZ4YkpqQUFBQUFLZ0ZDQWdCQUZjVkVCQlFvZG1FR1JrWldyNTh1ZWJObTFlaXl5NEFBQUFBb09ZaElBUUFsS3I0Yk1KV3JWcVY2OXhEaHc1cC92ejVXckpraWVMajR5dXBRZ0FBQUFEQXRiQi9PZ2dBd0tFRkJBUm85dXpaaW9xSzBwbzFhM1QrL0htN3o5MjdkNi8yN3Qycm0yKytXU05HakZEVHBrMHJzVklBQUFBQVFIa1FFQUlBN0dZeW1SUWVIcTViYnJsRkgzLzhzVFp0MmlTcjFXcjMrYnQzNzlidTNidlZ2WHQzRFI4K1hBRUJBWlZZTFFBQUFBREFIaXd4QmdDVW02ZW5wMGFOR3FXRkN4ZXFmZnYyNVQ1L3g0NGRtakZqaHBZdlg2NlVsSlJLcUJBQUFBQUFZQzhDUWdCQWhRVUVCR2o2OU9tYU1tV0svUHo4eW5XdVlSaUtpb3JTOU9uVDlkWmJieWt4TWJHU3FnUUFBQUFBbElZbHhnQ0FhMkl5bVhUTExiZW9RNGNPMnJCaGd6Nzk5RlBsNStmYmZiN1ZhbFZrWktRaUl5UFZxVk1uM1gzMzNRb0xDNVBKWktyRXFnRUFBQUFBRnhFUUFnQ3VDMWRYVncwZE9sUjkrdlRSMnJWcnRXM2JOaG1HVWE1clJFZEhLem82V2tGQlFicjc3cnZWcTFjdnViaTRWRkxGQUFBQUFBQ0pKY1lBZ091c1FZTUdtamh4b2hZdFdxUnUzYnBWNkJvSkNRbGFzV0tGbm5qaUNhMWJ0MDRaR1JuWHVVb0FBQUFBd0VYTUlBUUFWSXJBd0VCTm5qeFpKMCtlMUVjZmZhU2ZmdnFwM05mSXpNelUrdlhyOWIvLy9VODllL2JVd0lFREZSd2NYQW5WQWdBQUFJRGpJaUFFQUZTcTRPQmdUWmt5UlVlUEh0VzZkZXUwWjgrZWNsL0RZckZveTVZdDJySmxpMXEyYktuZXZYdXJSNDhlOHZIeHFZU0tBUUFBQU1DeEVCQUNBS3BFOCtiTk5XM2FOTVhIeCt1amp6N1MzcjE3SzNTZCtQaDR4Y2ZINi8zMzMxZW5UcDBVSGg2dXpwMDd5OW1aUDlJQUFBQUFvQ0w0MnhRQW9FcTFiTmxTMDZkUFYxeGNuTmF0VzZlWW1KZ0tYY2RxdFdyMzd0M2F2WHUzdkx5ODFMMTdkNFdIaDZ0bHk1WjBRSzVraFpLc2hZWmNuUGcrQXdBQUFEY0NtcFFBQUtwRm16WnROR1BHREMxY3VGQjkrL2E5cG03RldWbFordmJiYi9YY2M4L3BxYWVlMHZyMTY1V1NrbklkcTNWUVdYRlhQUHora1J5OWN6am5LaWNaVXRKYXFUQ3Ywc3I2ZnN0V1dhM1dVc2ZrNXhjbzVrQnNwZFZ3by9qa3N5KzE4ZXZJTXIrZkFBQUF1TEVSRUFJQXFsVndjTERHangrdjExNTdUZmZkZDU5OGZYMnY2WHFuVDUvV3VuWHJORzNhTk0yWU1VTnIxcXpSd1lNSENVREtLL0Y5cVNCRFN2ejNaVjlxNGUyc1p0NVhXWVJnRkVwNVNaSlJVQ2xsblRsN1R2T1h2S3JKZjUycEV5ZFBYWFhjcnQxN05QWHAyVnI1Ny85VXlzOCtMVDFENTFMVDdCcWJsMWUrc0hUcmpsM2xydWY0aVlSeW55TkpaOCtsNnNWWC82NkhIM3Vpd2tIaGhheXNDdDBiQUFBQU5RZExqQUVBTllLUGo0L3V2ZmRlRFJvMFNELysrS00yYnR5b3c0Y1BYOU0xVDUwNnBWT25UdW56enorWGw1ZVhPbmJzcU02ZE82dGp4NDd5OXZhK1RwWGZnQXJPU202TnBIcGRKU05meWprcWVUU1hKS1dtcGlwNXkzZmFHMzlNbitWTGVZWlpoaVJuSjhuTDJhUitYYnZvcm9oSmNqWlh6bHVNTDcvNlRvWmhLTzVRdlA0ODlXbTk5dUo4dFd6ZVRJWmhLQzB0WGZYckZ3WE1YMyszV1lXRmhmcjNtZy8xeTc3OVdqSi9sbTJmeXBNSnB4UVVHRkNocGVqWk9UbHljM1ZWUmthR25wcjV2SjU5NmdtMWJ0WGlxdU1OUTVvemY0bWFOMnVxU1k4K0xDZW5zdjl0ZHZhOHhicno5bjRhUDNhVVhOMWN5eHlmY0NwSlU1K2VyWDdoUFRWbDBxTnljM096Ky9tNHVoWmRQekhwdEQ3NWJJTnU3dHhCRGYwYTJIMytQLysxVXJ0K2p0WXJpNTlYSFpvR0FRQUExRm9td3pDTTZpNENBSUFyaVkrUDE2Wk5tN1JqeDQ3ck9ndk1aREtwVFpzMjZ0S2xpenAzN3F5QWdJcUZSVFhCbURGamJJOVhyVnAxL1M2YzlCL0p0YjZVZDFvS0dDM0RNUFN2dDkvV29mUUNHYUhoeXFzZnBMekMzMzdQQ3VWMDdCZmw3Tit1OEpzN2FOeXd1K1YwSGIrdjJUazVHajF1a3M1blpzcTNYbDNOZm1hYW1qZHJLa2w2YStVSDJoMjlWMzlidWtqWjJkbjY0eU9UWmJWYTFTNmtqYVpNZWtTTkd6V1VKQjA1ZWx6Lzkvd0x1bXRBZjAxNjlPRnkzZi9zdVZROU8yZWhtZ1lINnFIUkkvWFFoTWZMZFg2UGJyZG96alBUeWx4T2Y5ZlFrUlgrZlc5MlUxTXRuUHVNR2pYMHMydjhtZzgvMW9xVjcwdVNQdnJnYmRXdDQ2TzgvSHd0V1B5S1RxZWNMZlhjL0lJQ25Vd29tc1VaMHFhVlhsdzRSeDd1N2hXcXU3cFUydXNIQUFDZ2hqR1Y4UmNlWmhBQ0FHcXNsaTFiYXVMRWlSbzVjcVNpb3FJVUZSV2x4TVRFYTc2dVlSaUtqWTFWYkd5czFxeFpvL3IxNjZ0Tm16WnEzYnExV3JkdXJhWk5tOHBzTmwrSFoxQ0xOYmxmS2tpVlhPcHJ5NVl0OHUvVVUwZEQ3bEdtMlZ1RmhsSFVxZVF5VGlwczFsbHV6VHByMjZFZnRXM09pM3A1eG1UVjgvUzRMaVY5dVA0em5jL01sRlMweEhmcTA3TXZHL1Bjd3BmazdlVnBDOWdPSEl6VGhNbFBYVFp1L2FkZnlMOXhJNDBZT3FqRThZOCsva3hyUHZ6NGl2ZlB5YzFWYm02ZWpodzdyb3p6bWJiallhRWhNanM1S1M4dlg3R0hEbC8xV005dXQ5cTExNmJaN0NTcjFhbzZQajVxZGxOd21lT1Rray9yek5semtxUmJPbmRRZy9yMkw5TXYvbnR1TmhmTmJuUnpkZFc0c2FQMHhGUC9wNnlzYkx1dWN6RHVzR2JQVzZ5RmM1KzlwdjFFQVFBQVVEMElDQUVBTlo2dnI2K0dEQm1pd1lNSDY5aXhZNHFLaXRLMmJkdVVtWmxaOXNsMlNFMU4xZmJ0MjdWOSszWkpSY3N1VzdSb1lRc01XN1ZxSlI5SFhEN3BVbDk3OSs3VmdYTzUralF1V3hsT1hwSmh5Tk9TcFp0UDdWRG8yYjJxbDEwMHl5emQwMC83RzNiVVR3SGRsZVBzS1hQcnJySTBDTlNFdVMvcGhSbFQxYnordFMzcFBuYmlwRDVZdTA2UzFLeHBzUElMOHBXWWRGck96czRLRFdtanJPeHNlWGw2YXM4dit5UkpycTR1Q21uVFdzbW5VNVJ5cHFqRzBKQTJ0bVhHa3JSOTV5NTF2Ym16bWdZSDJvNk5HRFpZeDA4bTZJdU4zOGpaMlZudWJtNjJQZmJxMWF0cm15RjM4VDZTdEdET0RIbDdlZWxrd2lrOS9OaVVxeDdyRzk3VHJ1ZDZjUmx5KzdBUVBmOS8wOHNjdjJMbCs3WlFjOHlvKzhvVmJ2OTJodWZGaFNYTm1nWnJ4ZCtYeXR2YnE5Yk5DZ1FBQUVENUVSQUNBR29OazhtazVzMmJxM256NWhvMWFwVDI3ZHVucUtnby9mVFRUeW9vdUg1Tk1mTHo4M1h3NEVFZFBIalFkc3pmMzk4V0ZnWUZCU2tnSU9ERzI4ZlFVaUR0M2lUZE9sRDZOYVR5YmhHbVEzbk5sRkZneUNSREVjZSswdThPckpGbi9tOGFVNlRHNmRhRXJSb2U4Mit0RDMxQVVUZmRMdWY2QWZMc00wTGpGNzJoRFM4OEk5Y0tUc3JNeTh2VG9wZGVsOFZpVVk5dXQyanVzMC9wWU53aFRaaytTeGFMUmVNZmVsRC9YZjgvSFRoWTFIVzVVVU0velgzMnIyclR1cVdTVDZmb29RbFB5R0t4cUgxWWlCNTllRXdaZDVPbS9tV0NSdjFoaEJvMzhsUENxVVJid0xkeStXdnk5dktTSkdWbVh0RHZIaWpmRW1WNzJiTlBZV1hjeTJxeGF2NlNWK1hsNmFHcGY1bFFycjBJQVFBQVVMc1JFQUlBYWlXejJheE9uVHFwVTZkT3lzbkowWTgvL3FnZmZ2aEJCdzRjVUdWc3I1dWNuS3prNUdSdDJiTEZkcXhPblRvS0NBaFFRRUNBQWdNRGJZOTlmWDFyNTU2R1RrNVM5QmFwemExU3ZjYXlHdEk3aDdKdDRlQ1lQVytxei9GdlM3MkVkLzRGamRuekx6WE5PS29QT282WFM4TWc1ZFh6MTVoM051Zy80d2VXdXlURE1MVG9wZGNWZitTWSt2YnBxUm5USnN2WjJheTJyVnZLeGNWRkJRVUYramw2bis2K283KzIvRkEwQTNSQS93aTFhZDFTa3VUZnVKRjY5K2lxNzZPMjZadnZ0dWpSaDhjb1BUMUQrUVVGVjkybnoyUXl5Yjl4dzFMcktqNUxiOHIwMlRJN09TbS9XRWg5cFdQMk1sZGlRRGhsK2l5bHBsM3F2bHg4Q2ZINFNVOHFMVDFEa3VUbTVsYXVQUnF0Vml2TDhnRUFBR294QWtJQVFLM240ZUdoaUlnSVJVUkU2Tnk1YzlxOWU3ZWlvNk1WRXhNamk4VlNhZmM5Zi82OHpwOC9YMkttb1NTNXU3dmJ3c0pHalJxcFhyMTZKVDdxMUtsVE04TVVKN1AweUF1MlR6Y201dWxzcmxXU1NRUGpQaTRaRG5xWXBYWjFKYjlmOXhjOG15TWR5SkJ5aXZiKzYzdjBhNlY2Tk5TRzFzUFVyTThnSFZ2N3VnNm0zNmFRZXZaMzJKV2tDeGV5dE85QXJQcUc5OUwzVzdhcVY0K3U2dDcxWmtsUzg1dUNkZnhFZ3JyZTNFa0JBZjdxRU5aT2UyTU9hTU9tYi9UZ3lCRzJXYVZkYittczc2TzJxVjk0TDZXbFoyam1jNHVVbTV1cjE1Yk1sNDlQeFdhQm1wd3VCY0RIanArNDdPdFhPbWIveFl1dWJiVlliY3ViUzFPZTJiTi9tVEJPVTUrZXJRS0xSYzdPNWhLdmo1emNYTG03Ri8xOE5tejZSdlhxMU5HREkwZVVlYzNVMURUOTM3ekY2dE96bTBiOVliamR0UUFBQUtEbW9Jc3hBT0NHbForZnI1aVlHTzNaczBmUjBkRTZkKzVjZFpkazQrUGpvM3IxNnFsdTNib2wvdXZ0N1MwWEZ4ZTdQOGFORzJlNzV2WHN3aHI1L2ZlSzlPNm94SHl6R21hZjF2UGZUSlc1OE5mT3VzMjhwQUdCUlNGaGNUbFc2ZXRUMHJHaVVNdnFaTmFzMjEvVldjOUcycmR4allMYWhHcnRxRDdscmlYelFwWSsvWHlqM2xtMTJ1NXpUQ1pUbVROSnc5cTExWklGcytYbTZuclZNY1gzRVB6NFB5dDE1T2h4TmZScm9McDE2dWplUC96UmR2eTMrdzJXZHF3c3d4OFlaMnZHVWw3MjNDUGpmS1o4dkwzazVPU2taK2N1MU01ZFA5dk8zYlU3V3F2WHJpL1hQYytjUFdlcjk0K2ovcUEvanJxdlFyVkxVbUxTYVczODVqdnQzWGRBcDFQT0tEOC9YNTRlSHZMM2I2U3dkbTNWUDZLUGdvTUNLbno5MzZLTE1RQUFjQlIwTVFZQU9DeFhWMWQxNmRKRlhicDBrV0VZU2toSTBKNDllN1Jueng0ZE9uU29VcFlpMnlzek0xT1ptWms2ZWZKa3RkVlFtaDE3ZnRINVhsMGtTYmNmMlhBcEhQUjFsUVlHUzg1WGVIL2hZUzc2MnVvalVucSt6SVZXRFRqeWhkYTBmMGlGVFVOMU9tNnZEUFZSZVJkZkcwYWhQdmxzZ3lTcFpmTm1pajk2VEpMVXNYMW9tZWVtcGFmclpFS2lyYXR3N0tGNDVlWGxTWkxpRGgvUngvL2JvUHRIRExXTno4M05rOFY2YVZaZGRrNk83WEgwM2hndGV1bDErVFdvcjRWelo1YnpXVWoyL3JwZG5KMVlrUzdHOXFoYnA2amhqc1ZpMFMvNzl0dU9IeitSb0g3aHZiUjErNC82OXZzb3U2OVgzSHNmckpYVmF0SERZeDRvMTNtR1llanQ5MVpyN2JwUFpiVmE5ZlNUazlXeGZUc2xKcDNXMis5OW9KOSsva1UvL2Z5TFZxMytVRU1IM2FWSkU4YlZ6bVg4QUFBQU5SUUJJUURBSVpoTUpnVUhCeXM0T0ZoRGhneFJWbGFXOXU3ZHE1aVlHQjA2ZEVpSmlZblZHaGpXQklXU2ZrZ3BVSGdqRjUzTkxkU0ZYM095VGttN0xnM3ExZmhTT0JoM1h0cDVScEloZFc4a3RhNVQ5TFhlamFYUGk0TFBqc203dEtiOVF6TFZiYWpDOURQNjVWeU9Palh3c0xzbWk4V3FXZk9XS0RVdFhaSTBjL29VL1J5OVYyOHNlMHRKeWFkVnA0enUwaGZQcSt2anJlRkRCK21wbWMvTHg5dExFOGFQVmYvd1huSnpLN25rT2U1d3ZKNmR1MUM1dVhtWFhXdk8vQmNsU1Ftbmt2VE1uQVYyUDRlTENxM1djbzJ2U0Jmajh0aTMvMkNKNXpuMTZkbjYvZThHYTlyamoybk1BL2NwS0xCSmlSRHU0OCsrMU4rV3ZTVkplbWZacXdvT0NyenNtaFcxOHYzL2FQVi9MODFjek0zTlZlTkdEZFc0VVVNdGVuNm1SajA4VWRuWk9USU1ReDkvOXFYOC9CcG81TytIWGJmN0F3QUFPRG9DUWdDQVEvTHk4bEtQSGozVW8wY1BTVkoyZHJiaTQrTjErUEJoSFRwMFNQSHg4Y3JPemk3aktqY1drNlJnVHlkWnJWWVZtSXJlSXJnVzVxdEI5cGxMQXdKK0RmY3lDNlN2RXFYQ1gwUFZUWW1TdjRmazQxSTB4aVRKa1B5eXpzaWxNRjhtSnljVkdvYU9adWFYS3lDTVBYUllNZnVMOW5oczI3cVZtZ1lIYW45c1ViZmlNMmZQMlQxejdzelpWT1huRjZoSDExczBlZUtmcnRxZ3BHUDdVQzJjKzZ3V3ZmUzZmTHk5WlRhYmRTaitpQ1RaWmlGS1JUTVRMN0szU1VtQm5mdGhWdFhNdU84Mi8xRGljeWNuSjYzOTZGTWxKaVpyenJOL3RZM3BGOTdyc3Bxc2hZVktUODlRdlhwMXIwc3RuMzYrc2NUbmg0OGN0VDMyOXZKUys5QVEyMUpvU2RxdzhSc0NRZ0FBZ091SWdCQUFBRW1lbnA3cTBLR0RPblRvSUtsb3lXTmlZcUl0TUx3NHkvQkdacExVek5zc3d6Q1VheW1VSkhubUYydVM0ZW9rdWYrNjcyQnFubFJvS0Q1SFduMWFlaVRBVU9QVXZLS0EwTjFjTkRhdjZCcGUrVmt5Sk1rd2RDUXp2MXcxaGJWcnF4ZWVuNm1rMHlucUg5RzdxQXdYRjl2WHk5cHpiOERnb3Yzd0hwLzRKN1VMYWFOdXQzWXA4NTRkMjRkcTljcGxra3J1UWJoZ3pnemJ2VTZubk5HRDQvNHN5ZjRtSlhuNTlqMzNxb2dITFJhTE5rZHRVOTA2UHJKWXJjckt5bGJ2bnQzMC9aYXRpdHEyVTBlT0hWZFdWcllXTEhsVjZ6NzVYSk1uamk5eC9wS2xmOVA1ekV5OXNuaWVHdm8xdU9aNmZ0dTB4L1UzKzBKNmVKUU1sVlBLc2FRYUFBQUFaU01nQkFEZ0Nrd21rd0lEQXhVWUdLaStmZnRLS3BwbG1KaVllTmxIU2tyS0RiVTgyV1F5eWMxSnlwRjB3YlZZbDkrOFFpbkxJbms1UzQwOEpGY250VkNoZXRXUm5qNWkwdUJmY2pRc3lFdk9PVlpiT0NoSm1XNCtzbGhUNUdxU1hDNi9YWmx1dmJsemljK0xoMGtGQlJibDU5dmZ4ZmQ2S1Nnb21nM280dUtpano1NFM1NGVIcVUyS2VsMmF4ZjVlSmZkb0VTU0x2NG03ZmxsbnlaTWZxck04ZWZTMHNwZC81YXRPNVI1SVV1REI5NmhMelorSTBtNjU4N2I5ZjJXclRLYnpmS3JYMStmZlBhbEpPbEE3Q0ZObWpwRG9lM2EyczYvKzQ3YjlQby9WK2l2ejh6Vks0dWZWLzM2dmxlOHo4T1BQVkZxSGU4c2UwMlM5T2Z4RCtubE41WXBMeTlQTFpzMzAzMi9HMUppM1BIakpmZnFyTzlicjF6UEZ3QUFBS1VqSUFRQXdFNmVucDVxMWFxVldyVnFWZUs0eFdKUmNuS3lMVEJNU2tyU3FWT25sSlNVcEh3N1o0M1ZORjdtb29EUTR1U2lSSjhnQldRbUZIM2h4QVdwWGIyaWhpUkRtOHIwMDFuZDFrTHFHbHBmNzJ3NXJ5Zm1IOVhrY0IrRi9IcWRVM1dDWlRXWlZaaVZJY09qanJvMzlyem0yaTR1ODVXayswYVBMMlhrSlpaeTd2OVhGbWRuc3g0ZVBWS0RCOTRoVDQrckw1bXVWNitlWG50eHZrSkQycFI3NlhCMmRvNnRJY3YxOXArUFBwRWtEZWdmb2M4MmZDVkphdHVtcFhwMnUxWEJ3UUZ5ZG5aVzVPYXRrb3FXK0M1ODdsbkZIVDVpVys3ZHBWTjc5ZTNUVTk5SGJkT00yUXYweXVMbjVlVjErYy8yWklKOXMyNXY2OWRIZlhwMVYwNXVycTJKeWtYZmZoK2xZeWRLQm9SREJ0NVp2aWNNQUFDQVVoRVFBZ0J3alp5ZG5SVVVGS1Nnb0tBU3h3M0RVRTVPanM2ZlA2LzA5SFJsWkdTVStDaCs3UHo1ODdKZTV4RHJXdHpVcUw2eWM5S1U3ZUdybndPNktTRDIxNER3aHhTcG1VOVJRT2p2SVEwcTZyTHJJK254NWw3YUgzTkJyeTFQVUppbjlKQy90S2RKVjZYbTVNcDhiSytzd2UwVVVzLysvUWV2cWxqUTFxWjF5eEtCNFc4ZGlEMGtTY3JNdkhEdDkxWFJ6M1RmL29PSzNMSlY3VU5EVkxkdW5UTEdGK3J2eTkvV3paMDdhdnhERDlwOUQwbnExYU5ycFRRcDJmVnp0QTdISDFYM3JqZGZ0ang0M3V5bkpSVUZpQmM3T0kvNzR3TUtEV21qdU1OSFNvd2ROM2FVYlRueTNJVXZhdkc4V1hJcTVXZFJGbGRYRjdtNlhwcGphaGlHUHYxOG8vNjVZcVh0bU5sczFzamZEOVg5dng5NmhTc0FBQUNnb2dnSUFRQ29KQ2FUU1o2ZW52TDA5SlMvdjMrcFl3M0QwSVVMRjVTZG5hM2MzRnpsNWVVcE56Zlg5amd2TDArRmhZVzJENnZWcXNMQ1FuMzQ0WWVWVXZ2djdybFRtNWI5VncwR2pOWTNMUWJxOWlOZnlMMGdWOHF4U2g4ZmwrNElsUHhLZGdEVzJWeUYvcEtpTjFvWlduZEcrc3NoazV4YitlbEVhcHBjVTQ3SnBWTzQ2cmhXUEVDNnFQaEV2Q1h6WjVXNkIrR2ZwODZRaDd1N3R2KzRXNzE2ZEwybSs3NjE4Z050MjdsTFo4K2xTcEkrK2V4THJmbnZwV0R1U2sxSzB0TFRsWnFXcnJqRFIrVGZ1SkVHRDd6am1tcTRWb1poYU1YSzkyVTJtL1hvdzJPVVZhd1J6OFZWOGdVRkJWci82UmVTaWdMWUlmZGNlYlplWUJOLzNUV2duNzdZK0kxK2p0Nm5kMWF0MFovR2ppb3g1dXZQL2x1aE92ZnRQNmhsSzk3VndiakRrcVJHRGYzVXAyYzMzVHZvYmdVRk5xblFOUUVBQUhCMUJJUUFBTlFBSnBOSlBqNCs4dkh4S1h0d01aVVZFRFpxMkZEdUJkbjZPZTZBdXJScHB3ODZqZGU0WFg4cit1TFpQR250VVNuWXMyZ3ZRa2xLeVpGT1prdFdRODRtNlErTnBPVHdzZHE0YzV0OHpuK21DeTF1MFNNaDE5N01RcElLclpmMk43d1l4SlZtLzhFNFJlK05rZFZxMFpPVEg3dXNJY2JWSER0eFVsOS90OW4yK2Y4MmJKS2JxNnVHRFJtb0RxRWhXdnpLMzY2NkJQaEtUVXBlLytjS05mUnJvTzVkYnk3MXZrWmg1ZTFuK2VWWDMrbHcvRkg5WWNTOXVxbHBrUGJHSENoMjQ2TDdmdlRKNXpwN0xsVnVycTU2WnRya1VwZEczL2U3SWRxdzZWc1pocUcxNno3VnZZUHV1cWFtSmVkUzAvU1BmNjNVNXFodGFoOGFvb25qeDZyYnJWMFVIQlJZNFdzQ0FBQ2diQVNFQUFEZ2l0NTQ4aEhkKyt4aXhmbjZTWUhocXBPVHJoSDczNWZKTUNTcklSM0xLdnI0RGNQa3BMVmhZN1Exc0w4UzFWVDFJbGVwWHR4V2RjcVBrT1IzelhVVkZtc0ljNlVnN21vU0VwT1ZuWk5iYXJPUUE3R0g5UG1YWCt1bm42TjFwbGluWEU5UER3MGJQRkFqaGc2eUxTdjI5MjhrVnhkWCtmczNrb2U3K3hXYmxGUkVZV0ZoMllNcTZOanhFMnJab3BrZUhqMVNVdEUraDdiN0dvWXlNczdyZzdYckpFa1RIM21vekdBdU9DaFFIY0xhNlpkOSsyVzFXblhrMlBFS0I0US9iTitwRjEvNWg4TGF0ZFhiLzN5RlVCQUFBS0FLRVJBQ0FJQXJxbCt2cmg2N2Y1aitzZTU5N1l1NFgva3RCdXBFdmVhNmYrOUtCWjQvZWNWekV1bzIxWDg2UEtRdDdzMTBQT0dFdkxkL3JJemJ4bXI1SGEwVjFyQjhzeU92cG5qSGFIdUN1QUdENzVNa1BUWnVUSm1kaE92V3FhUHZOditndkx3OFNVVU5Pb1lQdlVmRGh3NjY3RDV0VzdlNjBpV3VXblBDcVNRRkJ3V1VPYmJRS0FvSUs5TEZ1S3htMnVQR2psSnFhcHBjWElyMitzdkp6YjEwYm1HaC9yYjhiV1ZuNStpZXUyNjNlemwwLzRqZSttWGZmcGxNSmpXL3FhbGQ1L3pXZjlmL1QyKyt2VXFHWVdqSHJ0M2FzV3UzWGVkVmRBa3pBQUFBU2lJZ0JBQUFWelc2YnpjbFpsbjAyUmZ2S2JycnZVcHFGS1FEZlY5UXEvUWpDanNUTGQvY29sbDJhZTRORk5Pd2svWjROTlhSOUhUbEhZdVc5Nzd2bE4zalhrM3YxVnBkQStwZnQ1b3FjNFpkUUpQR2Vuak1TQzFiOGE2R0RSbW9jV01la0tmbnRUVldNUXhETDcrK1RGdTMvNmczWGw2Z3dJRFM5OUM3K1B3cTBzVzRzSXhHTjI2dXJtcmkzOWoyZWZFWmhOOUVibEhrbHEzcTBxbTlIcDg0WG1ucEdmcnhwNS9Wb3RsTkNnNE9sSEdWNzN0RW41NWEvdlo3NnRPenV4bzFyTmdNMGVWdnZWZWg4d0FBQUhCOUVCQUNBSUJTVGIrbmw0SURtdWpObGU4cDNhZWhUcmZ1cXA4OTYraFQzNzV5Y1RMTFNWSzJwVUQ1T1lVcVREd296d05SY25OMlVjRnRveldyYTVDR05mZTlydlZZTEJiYjQ4Zi9PbE5PSnZzYW54U1dOYjN1VnlPR0RwS3JpNHZ1SFhTWDdWaFM4bW5OWC95cWJXYmhsUlJjcGE3OGdud2xKcDJXSkQwelo0SGVlR2xocWQyUHJiL3VzVmlSTHNiRkc2WFlvL2dNd2dLTFJSM0MybW5lckJseWRuWldhbXFhbHJ6eWQwbEZlMlNhelplK3p4ZG5JRXBTM1RvKyt0dkxDOVdrU2VtTmVBQUFBRkJ6RVJBQ0FJQXlQZEM1dWU1Y1BGT1QxbTFUMHU3dlZKQ1hMY1Bzb2h3UEg1bXNCWExLelpLSENtVjFyNk9DemdNVUd0UlFML1VNVmtPUDYvOVdvM2hBbUhBcXllN3pTZ3YzaWpPWlRDWENRVWxxNHQ5WWYzendQczJadjBRV1M5RXNQYWNyTkVlNWVPeTNkVjA4bm56NmpHWXZlRkZMNXMrU202dnJGZTkvOGZrVkQrSHNyYnU4QVdGK2ZyN3RjYi93WHJwL3hGQmJVNUptTndWcjlqUFQ5TUhhZFRvY2Y5VDJ2SU1DbThpL2NhTVMxMmxXd2FYRkY3RlVHQUFBb0hvUkVBSUFBTHMwY0hQV21nZkNsVGE4cDFZZVBLY3RDYW5LVE05UWdja3NzNGVIR25oNnFGY1RiejNZdXI0YWVwUXYzQ3FQL0lKTEFlRzYxVy9idFFlaGo0KzMzTnpjcnVtKzNXKzlXVys4dkZDZUhoNXExTkN2M0FHZXZkemQzSFQvNzRmcXZ0OE5zV3U4eVdSU2VPOGUrdU1EOXltd25MUDQ4dktLQWtKM2R6ZVpUS1lTSFl2TlpyTWlldmRRbjU3ZHRPaWwxL1hkNWgvVU5EaFFjNTc1YTdudUFRQUFnSnJQWkJoMnJyY0JBQUExenBneFkyeVBWNjFhVlkyVlZKMnZ2dDJzNkYvMnFldXRYUlRSdTBlSlVPdEt2djV1c3lKNjk1U3JhK1dGbHJYVjE5OXRsc1ZpVWQvd1h2SndkNy9xdUtUazA0bzVFS3QrNGIzazdIemovUHV5STc1K0FBQ0FZektWOGFiNXhubUhCd0FBSE1JZHQwWG9qdHNpN0I0L29MLzlZeDJOdmQrYkp2Nk5TelEzQVFBQXdJM0Z2bDI5QVFBQUFBQUFBTnlR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TFdZdTd1NzdYRnVibTQxVmdMVUxzVmZMOFZmUndBQUFJNklnQkFBZ0ZyTTE5Zlg5amdoSWFFYUt3RnFsK0t2bCtLdkl3QUFBRWRFUUFnQVFDM1d0bTFiMitQTm16ZFhZeVZBN1ZMODlSSVNFbEtObFFBQUFGUS9Ba0lBQUdxeDd0MjcyeDVIUmtacS8vNzkxVmdOVUR2czM3OWZrWkdSdHMrN2RldFdmY1VBQUFEVUFBU0VBQURVWW1GaFliWlpoSVpoYU5teVpZU0VRQ24yNzkrdlpjdVd5VEFNU1VXekI4UEN3cXE1S2dBQWdPcGxNaTYrT3dJQUFMVlNjbkt5NXN5Wm8renNiRW1TeVdSU3YzNzlGQkVSb2FDZ0lCb3d3T0hsNXVZcUlTRkJtemR2Vm1Sa3BDMGM5UEx5MHR5NWMrWHY3MS9ORlFJQUFGUXVrOGxrS3ZYckJJUUFBTlIrc2JHeFdycDBxUzBrQkZBNkx5OHZUWjA2dGNRK25nQUFBRGNxQWtJQUFCeEVjbkt5VnF4WW9kalkyT291QmFqUjJyWnRxL0hqeHpOekVBQUFPQXdDUWdBQUhJaGhHSXFKaWRIT25UdDE4T0JCcGFXbEtUYzN0N3JMQXFxVnU3dTdmSDE5RlJJU29tN2R1aWtzTEV4bHZFY0dBQUM0b1JBUUFnQUFBQUFBQUE2c3JJQ1FMc1l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ldQb3I4UUFBQVZwSlJFRlVJQVFBQUFBQUFBQWNHQUVoQUFBQUFBQUE0TUFJQ0FFQUFBQUFBQUFIUmtBSUFBQUFBQUFBT0RBQ1FnQUFBQUFBQU1DQkVSQUNBQUFBQUFBQURveUFFQUFBQUFBQUFIQmdCSVF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FBQUFBQUFBQUFBQUFBQUFBQUFBQUFBQUFBQUFBQUFBQUFBQUFBQUFBQUFBQUFBQUFBQUFBQUFBQUFBQUFBQUFBQUFBQUFBQUFBQUFBQUlBYndQOERYbGR1NkZYckV6MEFBQUFBU1VWT1JLNUNZSUk9IiwKCSJUaGVtZSIgOiAiIiwKCSJUeXBlIiA6ICJtaW5kIiwKCSJWZXJzaW9uIiA6ICIiCn0K"/>
    </extobj>
    <extobj name="C9F754DE-2CAD-44b6-B708-469DEB6407EB-5">
      <extobjdata type="C9F754DE-2CAD-44b6-B708-469DEB6407EB" data="ewoJIkZpbGVJZCIgOiAiMTY3OTM2MDE5MDQ1IiwKCSJHcm91cElkIiA6ICIxMjUzMzM2MTkiLAoJIkltYWdlIiA6ICJpVkJPUncwS0dnb0FBQUFOU1VoRVVnQUFCT3NBQUFOQkNBWUFBQUN4dkRwQ0FBQUFDWEJJV1hNQUFBc1RBQUFMRXdFQW1wd1lBQUFnQUVsRVFWUjRuT3pkZDN4VDlmN0g4WGRHbTZhRFFnZDdsYjJYS0VNUUJBUUVSY1d0dUhEdnZSZmVLK3JWKzNPUDYxWWNJQ2dnSUV0QUFVSDIzbnRES2JTVXRtblRwTW52ajlKb3BaUVcycHhEODNvK0hqNkFNei9GY25yeS9pNkwzKy8zQ3dBQUFBQUFBRUM1czFnc2x1TDJXNE5WQ0FBQUFBQUFBSURpRWRZQkFBQUFBQUFBSmtGWUJ3QUFBQUFBQUpnRVlSMEFBQUFBQUFCZ0VvUjFBQUFBQUFBQWdFa1ExZ0VBQUFBQUFBQW1RVmdIQUFBQUFBQUFtQVJoSFFBQUFBQUFBR0FTaEhVQUFBQUFBQUNBU1JEV0FRQUFBQUFBQUNaQldBY0FBQUFBQUFDWUJHRWRBQUFBQUFBQVlCS0VkUUFBQUFBQUFJQkpFTllCQUFBQUFBQUFKa0ZZQndBQUFBQUFBSmdFWVIwQUFBQUFBQUJnRW9SMUFBQUFBQUFBZ0VrUTFnRUFBQUFBQUFBbVFWZ0hBQUFBQUFBQW1BUmhIUUFBQUFBQUFHQVNoSFVBQUFBQUFBQ0FTUkRXQVFBQUFBQUFBQ1pCV0FjQUFBQUFBQUNZQkdFZEFBQUFBQUFBWUJLRWRRQUFBQUFBQUlCSkVOWUJBQUFBQUFBQUprRllCd0FBQUFBQUFKZ0VZUjBBQUFBQUFBQmdFb1IxQUFBQUFBQUFnRWtRMWdFQUFBQUFBQUFtUVZnSEFBQUFBQUFBbUFSaEhRQUFBQUFBQUdBU2hIVUFBQUFBQUFDQVNSRFdBUUFBQUFBQUFDWkJXQWNBQUFBQUFBQ1lCR0VkQUFBQUFBQUFZQktFZFFBQUFBQUFBSUJKRU5ZQkFBQUFBQUFBSmtGWUJ3QUFBQUFBQUpnRVlSMEFBQUFBQUFCZ0VvUjFBQUFBQUFBQWdFa1ExZ0VBQUFBQUFBQW1RVmdIQUFBQUFBQUFtQVJoSFFBQUFBQUFBR0FTaEhVQUFBQUFBQUNBU1JEV0FRQUFBQUFBQUNaQldBY0FBQUFBQUFDWUJHRWRBQUFBQUFBQVlCS0VkUUFBQUFBQUFJQkpFTllCQUFBQUFBQUFKa0ZZQndBQUFBQUFBSmdFWVIwQUFBQUFBQUJnRW9SMUFBQUFBQUFBZ0VrUTFnRUFBQUFBQUFBbVFWZ0hBQUFBQUFBQW1BUmhIUUFBQUFBQUFHQVNoSFVBQUFBQUFBQ0FTUkRXQVFBQUFBQUFGR1B2L2dOR2w0QVFZamU2QUlTMnZmc1BxRmFONmthWEFRQUFBQUJBZ04vdjE4Yk5XelYvd1dMTlg3QllPM2J0MW94Slk0d3VDeUdDc0E1QnhRTVBBQUFBQUdCMlY5OTBwMUpUMDR3dUF5R0tzQTVCeFFNUEFBQUFBR0IyMFZHUkd0QzN0ODdyMWxrUFBQYXNjbkxjUnBlRUVFSlloNkRpZ1FjQUFBQUFNTHN2UG5yYjZCSVF3Z2pyRUZRODhBQUFBQUFBNWVGQWNvcVdMRnVoNVN0WGErZnV2VHA2OUtpT1ptVG9vZnZ1VlA4KzV4dGRIbEJpaEhVQUFBQUFBT0NNdFdYcmRuMC9lcXptemw4b3Y5K3ZoUGc0TlczY1NDMmJOMUZzcFVwcTA3S0YwU1VDcFVKWUI1U1JJYmZlbzR6TUxGV09qVlhOR3RYVXNVTTdkVDduTEZhN0JRQUFBSUJ5NFBYbTZadVJvL1g5NkhHS2pIVHF1cXN1VTUvemU2aDJyUnF5V0N4R2x3ZWNNc0k2b0l4Y2YvVVYyclpqcDQ0Y1NkZTJIVHYxMGFkZjZhTlB2MUwzY3p2cnhtdXZWRkw5dWthWENBQUFBQUFWUWs2T1c4Kys5S3BXcmw2ckFmMzY2TTZoTnlncUt0TG9zb0F5UVZnSGxKRUwrL1lxOU9ma2d5bWFQbk8yZmh3L1VmTVhMTllkUTIvUTRFRURhT0VCQUFBQWdOUGc4WGcwYlBnYldyMTJ2WjU2OUg3MU9mODhvMHNDeXBUVjZBS0FpcXBhMVVUZGNPMFYrdmJ6RDlXOWF5ZDk5T2xYZXVQdEQrWDMrNDB1RFFBQUFBRE9XSjk4K2EyV0xGK3BKeDYrbDZBT0ZSSTk2NEJ5RmhNZHBXZWZlRWhOR2pYVUoxOStJNmN6UXZmZE9aUWVkZ0FBQUFCUVNzdFdyTks0Q1pOMTNWV0RDZXBRWVJIV0FVRmdzVmgwMWVXRDVNN04xZGZmL2FDR1NmVTFvRjl2bzhzQ0FBQUFnRE5HWGw2ZTN2M29NeldvWDA4M1huZWwwZVVBNVlaaHNFQVFEYm5tY3ZYbzFrVWZmdnFsOXU0L1lIUTVBQUFBQUhER21QbjdYTzNadTEvMzNUVlVkcnQ1K2g2NXNyT1ZrK00ydWd4VUlPYjU3Z2Ird1pXZExhdkZxb2dJaDlHbGxCbUx4YUlIN3JsZHQ5M3pzRDc4K0VzTkgvYTAwU1VCQUFBQWdPbjUvWDZOSEROT3JWczJWNXRXTGNyOWZ1Lzk3L1BBNzcxZTczSGJKT24rdTI2VkpOMTUvK09LakhUcTQzZmZLUGU2RUJvSTZ4QlVQUENrMkVveHVubklOWHJyL1krMWFzMjZvUHlnQVFBQUFJQXoyYm9ObTdSN3p6N2Rmdk9Rb056djUwbFRUN3F0NExOclhGd1ZSVVU2ZzFJWFFvUEZ6OUtVQ0tJK0Y1MThYb0VaazhaSWtoNTg0bmxGUlRyMXlyQm55cnVzb012TjllaTZvWGVyYnUxYWV2TzFsNHd1QndBQUFBQk03YzMzUHRhOFB4ZnFoeEdmeW02M0dWME9jRm9zSjFseGtwNTFDS3FDSUs0azNubjkzK1ZZaWJIQ3c4TjAyVVVYNnN0dlIybkh6bDJxWDYrdTBTVUJBQUFBZ0NuNS9YNHRXckpNUGJwM0phaERTR0NCQ2NBZ0Z3L3NLNGZEb1FtVHB4dGRDZ0FBQUFDWTFvSGtnenAwT0ZYdDI3UXl1aFFnS0FqckFJTlVpb2xSL3d2TzE5eDVDOFJvZEFBQUFBQW8ycW8xNnlWSkxWczBNN2dTSURnSTZ3QURuZHY1YktVZFNkZm1yZHVOTGdVQUFBQUFUR24xMnZXcVViMmE0cXBVTnJvVUlDZ0k2d0FEdFdyUlhJN3djQzFlc3R6b1VnQUFBQURBbEZhdldhZFdMWm9hWFFZUU5JUjFnSUhDdzhQVXRrMUxMVnl5ek9oU0FBQUFBTUIwamh4SjE5NzlCOVN5T1VOZ0VUb0k2d0NEbmRXK3JkWnYzS3lqR1JsR2x3SUFBQUFBcHJMdlFMSWtLYWxlSFlNckFZS0hzQTR3Mk5rZDJzbnY5MnZaaXRWR2x3SUFBQUFBcG5JdzVaQWtLVEV4d2VCS2dPQWhyQU1NVnFkMlRjVkVSMm5ydGgxR2x3SUFBQUFBcHBKOE1FVVdpMFZ4VmFvWVhRb1FOSVIxZ01Fc0ZvdnExcTJqN1R0M0dWMEtBQUFBQUpqS3daUkRxbEtsc3V4Mm05R2xBRUZEV0FlWVFMMDZ0YldEc0E0QUFBQUFDamw0OEpDcUpzUWJYUVlRVklSMWdBblVxMXRiQjVKVDVNck9Ocm9VQUFBQUFEQ041SU1wU2lDc1E0Z2hyQU5Nb0Y3ZDJwS2tuYnYyR0Z3SkFBQUFBSmhIUm1hbVlpdkZHRjBHRUZTRWRZQUoxS3VUSDladDM4RlFXQUFBQUFBbzRIYm55aEVlYm5RWlFGQVIxZ0Vta0JBZnA3Q3dNQ1ducEJoZENnQUFBQUNZaHR2dFZyaURzQTZoaGJBT01BR0x4YUlxbFdPVm1wcG1kQ2tBQUFBQVlBcCt2MS91M0Z5Rmh4SFdJYlFRMWdFbUVWZWxzbExUamhoZEJnQUFBQUNZUXE3SEkwbHkwTE1PSVlhd0RqQ0p1Q3FWbFpwS1dBY0FBQUFBa3BUcnpwVWtoWWVGR1Z3SkVGeUVkWUJKVktsU1dhbHBESU1GQUFBQUFFbHk1eDRMNjFoZ0FpR0dzQTR3aWJncWxaVjJKRjErdjkvb1VnQUFBQURBY0ZhTFJaTDRqSVNRUTFnSG1FU1Z5cFhsOC9sMDlHaUcwYVVBQUFBQWdPRnNOcHNrS1M4dnorQktnT0FpckFOTXd1bDBTcEt5YzNJTXJnUUFBQUFBakdjdENPdDhQb01yQVlLTHNBNHdpWWhqS3h6bEVOWUJBQUFBZ0d5Mi9NaUNublVJTllSMWdFazRIQTVKVXM2eEZZOEFBQUFBSUpReERCYWhpckFPTUltSWlHTmhIVDNyQUFBQUFFQTI2N0d3emt0WWg5QkNXQWVZaE9QWU1GZzNQZXNBQUFBQUlEQU0xdVAxR2x3SkVGeUVkWUJKL0RVTTFtMXdKUUFBQUFCZ1BJdkZJbWRFQkl2d0llVFlqUzRBUUQ1SGVFSFBPc0k2QUFBQUZNL244K2xJUnFZeXM3UGw5WHJsOC91Tkxna1ZrTlZpa2QxdVY3VFRxY294MGJKYWc5L2Z4eG5wVkhaMmR0RHZDeGlKc0E0d0dZdkZZblFKQUFBQU1ERlhqbHNIVTFQbFpkSjlsRE9mMzY5Y2owZXBIbytPWm1XcGFseWNJby9OdFIwc1VaRk9aYmtJNnhCYUNPc0FreWhvRFExbVdFZUxMSUxCREMyeUFBQlVGSzRjdC9hbHBCaGRCa0tRTnk5UCsxSlNWQ3N4VWM0Z0JuWk9wMU11bHl0bzl3UE1nRTlNZ0VuNGZmbEJtZFVTbkgrV3JoeTNkaDFJVnVyUm84cjFlQWpxVUc0Q0xiSkhqMnJYZ1dTNWNoanFEUURBcWZENWZEcVltbXAwR1FoeHlhbXA4dmw4UWJ0ZlZLUlRybXptckVOb0lhd0RUTUx2ei8rQlo3R1dmOCs2Z2haWmhrNGcyQXBhWkxNSjdBQUFLTFVqR1ptOHY4Rnczcnc4SGNuSUROcjlJcDJSOUt4RHlDR3NBMHlpb0dOYmVRK0RwVVVXWmhEc0Zsa0FBQ3FDVENiWmgwbGtCZkY3TVRJeVFpN21yRU9JSWF3RFRNSlgwTE91bk1NNldtUmhCc0Z1a1FVQW9DTHdlcjFHbHdCSWtqeEIvRjZNakl5VWk2QWFJWWF3RGpDSnYrYXNLOSt3amhaWm1FVXdXMlFCQUtnSW1HTVlaaEhNNzhWSXAxTXVWN2I4ZlA4amhCRFdBU1lSNkZsWHppdGwwaUlMc3dobWl5d0FBQURPVEpHUlR1WGw1U25YNHpHNkZDQm9DT3NBa3lqb1dWZk9IZXRva1lWcDhMMElBQUNBazRsME9pVkoyY3hiaHhCQ1dBZVloRjhGWVIzL0xBRUFBQUJBeXU5Wkp6R0ZDa0lMcVFCZ0VzR2FzdzRBQUFBQXpoUUZZWjNMNVRLNEVpQjRDT3NBa3lnWUVtaXhFdFlCQUFBQWdDUTVJeUlrU2RuWk9RWlhBZ1FQWVIxZ0VuN2ZzUVVtUkZnSEFBQUFBTkpmWVYxT2p0dmdTb0RnSWF3RFRNS2JseWRKc3Rsc0JsY0NBQUFBQU9ZUVVSRFd1UW5yRURvSTZ3Q1Q4QnhiaWp3OFBNemdTZ0FBQUFEQUhDSWlISklZQm92UVFsZ0htSVRINDVVa2hZVVIxZ0VBQUFDQTlMZWVkVG1FZFFnZGhIV0FTUlQwckFzTHN4dGNDUUFBQUFDWWc1TmhzQWhCaEhXQVNlUVdESU9sWngwQUFBQUFTSkljam5CSjlLeERhQ0dzQTB5Q1liQUFBQUFBVUpqRllwSEQ0V0ExV0lRVXdqckFKUDRhQmt0WUJ3QUFBQUFGSWlJSTZ4QmFDT3NBazJBWUxBQUFBQUFjenhrUm9XeUd3U0tFRU5ZQkprSFBPZ0FBQUFBNFhrUkVCSFBXSWFRUTFnRW13V3F3QUFBQUFIQThKOE5nRVdJSTZ3Q1Q4SGc4c2xnc3N0bHNScGNDQUFBQUFLYmg5L3Y1bklTUVFsZ0htSVRINDJXK09nQUFBQUQ0QjQvWHEzQkh1TkZsQUVGRFdBZVlSSjdQUjJzUkFBQUFZRElMRnkzUndrVkw1UEY0eStYNjJkazUrblhHNy9yZngxL0k1L09WeXozT2RGNnZWNDV3d2pxRURpYkhBa3pDNy9OSkZxT3JNSWNkTzNkcDdOaUprdCt2cmwwN3FYUG5zOHYxZm02M1cvc1BKS3QrdmJybGN2MmNuQnpObkRsYlhidDJVcFVxbGN2bEhnQUFBT1V0UGYyb0RoeElscy9uVTU3UEoxK2VUM2w1ZWZMNWZQTG1lWlhuelpQWG15ZVAxeU9QeHl1dng2TmNqMGNlajBkdWQ2NXljM1Bsem5Fck95ZEhPVGs1Y3JteTFhUEh1ZXJYdDdjazZlalJEUDNmbSsrWFcvMlhEeDZrTm0xYWx2cThMNy84VHBMVXZGbFRoWVhGbEhWWk9uVG9zTWFObXlpZno2ZmZmcCtyM3IxNmxQazl6blJlajFmaGhIVUlJWVIxZ0VuNEpWa3RkSFpOVFUzVGh4OStwcU5ITXlSSlByOWZIVHQya04xZThsNkhYbStleHZ3NFRsMjZuSFBTQU03dHp0VUxMNzRxcjllalljT2VWa3gwOUduVlg1VFBQaCtoTld2V2EvdU9uYnJ2M2p0TzZScmp4azBxZG45TVRMVDY5T2w1U3RjR0FBQW9pUVBKQi9YVzJ4K2UxaldzVnFzY2puQ0ZoenZrY0lRcks5TVYySmVYbDZmazVJT25XK1lKWmVka2w5dTFUMGVkT3JYVXMyYzN6Wm8xUjc5TW1xWk81M1JVZEhTVTBXV1pTbFoydHB3UkRxUExBSUtHc0E0d0NiL1BKNHMxdEx2V1pXZm42TDMzUDlIUm94bXFVN3VXYkhhYnRtelpwdSsrKzBFMzNYUmRpYTh6Wjg0OHpaNDlUNHNYTDljakQ5K3IyclZyQnZiOU91TjNyViszUVpkZU9sQjE2OWFSd3hHdWptZTEwOHhac3pWbXpIZ052V1hJY2RkNzU1MlBGQjBUcmF1dXZFd3hNYVVQOHdaZGZLSFdydDJnTld2V2EvSGlaVHI3N0E2bHZzYTA2VE9MM1YrdFdsWDE2ZE5UZDkzOWNLbXUyNlJ4UXozeXlIMmxyZ2NBQUlTZSt2WHE2TkpMQnNwdXQ4dHV0OGxtdDh0dXR5dk1icGM5N05qdnc4TDA5ZGZmS3pVMVRTKzg4S1RDdzhJVUZoYW04UEJ3aFllSEZUdnRTNVVxbGZXL2o5NDY0ZjVubnYyWFVsUFRpanptcnJzZlZseGNGYjB5L0lVeStWckx5b3ZEWGkzUmNSNlBSNUxreXM3V3YxOStReEVsQ0thZWYrNkpValZvbjZsYzJkazZjaVJkZFdyWEN1cDlkKy9acXgvSFQ5TFM1YXQwNkhDcUlod090V3JaVERkZGY1VWFOMndRMUZvUWVnanJFRlE4OEU3Qzd6ZTZBc080WEM1OThNRm4yci8vZ0twV1RkUUREOXdscjllclYxNzVQLzI1WUxFU3F5Wm93SVY5UzNTdG5qMjdhZDM2L0hEc25YYy8waE9QUDZqRXhBUkowbzRkTzdWdS9VWjFQTHVENnRhdEkwa2FPTEN2Rml4Y3JFV0xscXBidHk1cTByaGhvYnJXYjlna2k4V2lHMis0NXBTK3RycDE2K2ljczgvU3drVkw5T05QRTlTK2ZSdlo3YVYvL0ZhclZsVXZEWHY2dU8xL0Qrak9PZWVzUXZzOEhvK1dMMStsOFBCd3RXdlgrcmh6YTFTdlZ1bzZBQUJBYUhJNEhPcmZ2ODlKandzN3RtaGF6UnJWeTdzazB6dVZub0xwNmVsS1R6LzVjZjRRK2V5d2I5OEJTVkpTL2ZLWnNxWW9XN1p1MTMyUFBpT2J6YWIyYlZ2cHJQWnR0R1BuYmkxWXRGUkxsNi9TbTYrOXBPWk5Hd2V0SG9RZXdqb0VEUSs4NGtWRVJDZzdKOGZvTWd4eDVFaTYzbjN2WSszYnQxK1ZLOGZxb1FmdkR2Umd1L1hXRy9UdWV4OXJ3b1FweXM3TzBlRExMcGJGVW53UFJLdlZxdHR2dTBuL2VmMGQ3ZHUzWCsrKzk3R2VlUHhCeGNSRUt6RWhYcEowOEdCSzRQakl5RWoxNjlkYlk4ZE8xSmd4NC9UTTA0OEc3ckYzNzM1SlVrSkNmT0RGODFRTUduU2hzbHhadXZpaUMwOHBxQ3VwZi9ZTTNMMW5yNVl2WDZWNjllb1UyV3NRQUFDZ0pFYU4rcW5FeDJZY204NmtOT2ZFSjhUcmdpQlA2ZUYydS9YZ1EwK1YrUGdubmp4NXI3MVhYM214eURtSzMzdjNEWVdGbmY0N29NL24wejMzUG5yYTF6bVQ3TjY3VDVLVVZFN3pTeGZsYUVhR2VuYnZxcnR2djFteGxmNmFwL0RiVVQvcXEyOS8wQmNqUnVvTmsvWGlSTVZDV0llZzRZRlhQS2ZUbVQ4aHI4ZHpXcUhRbWViQWdXUzkrOTdIU2sxTlUxeGNGVDM0d0YyS2k2c1MyTitzV1JNTkdYSzF2dmxtbEg3OTlUY2RPWkt1bTI2ODdxUmQvaDBPaCs2NSsxYTkrdHFiOHZsOGNybGNpb21KVm8xakxiekp5U21GamorL1ozZk5uRGxidTNmdjFlSWx5M1hPc2FHcUJTMTVkZW9VM2UyK3RNTk8xNnhaWDZMak9uWnNyOXR1dmJIUXRzek1MRTJhTkxWVTkwczVlRWhTL3JBVkFBQ0FVL1g3N0QvSzlaeWtwSHFCc082cHA0ZnB5SkVUZHkwNzBmdFhhbXJhQ2ZjVk43eFdrcHpPaUJQdXk4N09LZkV4SlhYMGFJWisvT2xuWFhEQitVVU83MXkrZktVMmJkNnFmbjE3cTNMbDJGSmR1NkpadkhTRjZ0U3VxY2hJWjlEdTJiSjVVM1ZvMSthNDdWZGNlckcrL202MDFtL2NGTFJhRUpvSTZ4QTBQUENLRjNuc2g3L0xsYTNZMk5BSTYrYk5XNkRSWThiSjdjNVZqUnJWOWNEOWR4YlpFdG0xeXpteVdhMzZlc1JJTFY2OFRQdjNIOUJOTjE1M3dnQ3RRRUpDdk82OTUzWWxKaVlFZXVvVm5IUGdRSEtoWThQQ3duVEpvQUhLeW5McHJBNXRBOXYzN05rclNVcEtxbC9rUFlwN2FmdTdnaGU0aUFqSFNYc0dTaXB5dGF1c3JDeE4rbVhhU2MvOTRzdHZBNzh2R0hxeFpldjJRdHNscVhKc3JBWVB2dmlrMXdNQUFEaFoyUFYzTHc1N1ZjbkpCMHQxVGxHNmRENjcwSitYTFY4cHR6djN1TzJTOU9lQ3hYSTR3dFdoZmRzaXp6bVp0OTRzZW02NTlQU2pldktwRjJXejJVNTRqQ1E5K05DVFJkNm5JSUMwMmZJWGt2UDcvWm8vZjZGK0dqdFJMcGRMdTNidDFndlBQeW1yOWErRjVqd2VyMGI5TUU3cDZlbWFPL2RQblh0dUovWHYxMGRWcWxTV3hXTFJsVmRlV3VpYUZkbSsvY21hUFhlK2JyajJ5cURlMStFb2VzNUFoeU5jTnBzMWxHY3ZRcEFRMWlGb2VPQVZMKzVZU0hYb2NLcGlZeXNaWEUzNWNybGMrdTY3TVZxNmJJVWtxVUdEK3JyM250c1ZGUlY1d25NNmRlb29lNWhkWDMzMXZmYnMyYWRYWDN0VC9mdjEwWUFCRnhRN3JMUkJnL3FGL2x5OWVqVTVIQTRkT0pDczlQU2poZjZ1dTNidGROejVhOWR0a0NRMWFwaFU1UFdMZTJuN3U0SlczcWVlZkVUVnExY3QwVG4vVkpJNTZ5UnAwYUtseHgyemZmdE9iZCsrODdqckVkWUJBSURTV3JGeWRiSDczVzUzaVk2VHBIWnRqNTlUdDhBL0Z4amJ1R21MM083Y0loY2UrM1BCWWtWRlJaM3duRk4xOU5pUTNsTmRuZlh5eXk4Si9INzc5cDBhTzI2aU5tL2VLa2xxM0xpaHJydjJDbG10VmgwOG1LSWpSOUpWdFZxaUtzZkc2dW1uSHRia0tkTTFiOTVDelo0OVQvUG1MVkNQODdwcHdJQUwxTHRYajFQK2Vzckt3b1hMOU9LTHI4cGlLYjhQY1g2ZlgwZlNqOHFkbTZ2UHZ2NU9uNC80WGpkY2U4VXBYTW1pUHVlZnA1bzFUbit1NXUwN2Q4bnJ6Vk96SnFFN2ZST0NnN0FPaHVPQmx5K3BmajFKMHM3ZGU5VHdId0ZUUmVIMys3Vmd3V0tOLzNteTBvL05tdHVqeDdtNjhvckxTclNTMVZrZDJxbDZ0YXI2NU5PdmxKeWNvc2xUcHV2UEJZdlVwMDlQZFR1M2l4eU80M3VqL1pQVmFsV2pSa2xhdTNhRDFxN2JvSzVkempuaHNYdjI3Rk5xYXBvaUl5TlY3d3diUm5xaVlLOUFhWWZ2QWdDQVUrUDMrNVdkazZPc0xKZXlzcktVbWVWU1ZwWkxtVmxaaFg3TjlYams5WHFWbDVjbmp5Zi9WNi9YSzI5ZW52SzhlZkxtZVhYN0hiY1kvZVZJa3Y3M3Z5L0s3TGpUN1gxWDN2WWZHNDBSSHg5M3l0Zll2bjJuSnYweVZXdlg1amNDeDhiR2F2RGdpOVRwbkk2U3BMMTc5K210dHo5VVptYVc2dFNwcGFlZmVrU1ZLOGZxdW11djFBVjl6dGZQRXlacjZkSVZtamxydHViTlg2aCtmWHVwZCs4ZVJZN0VDSlk1OCtZcCtXRHBGODg0SFg2L1h5TytIM05LNTFhdG1sQW1ZZDJvSDhkTGtnYjJ2K0MwcndVVWg3QU9ocXNvRDd5cHY4N1N3WlJEcDN6K25EOFdTSkxlZk85LyttTEU5MlZWMW5FOG5qd05HalJRblRwMUtMZDdGR1hUcGkwYTgrTjQ3ZDZkUDZ6VTRRalhkZGRlcVhIakoybmx5aldsdXBiYjdkWTU1NXlsUll1V0tpM3RpTWFNR2EvSmszL1ZIWGZjckxmZSt1QzQ0Ly81RXRpOFdkUDhzRzdOK21MRHVsV3I4K3RxM3J4Sm9hRUpSa2xPUG5oS0lWdFpEVVVwRDVsWldkcStZNWZzTnB0c2RydnNkcHZDN0hiWmJQbS9MOWdlWnJjcklzSmhpdjhQQUFCSStjSEJrZlNqT253NFZZY09wK3B3YXBvT3A2YnEwT0dDWC9PM3BhY2ZMYk5WTzI4dms2dVVqWVNFZU4xMzd4MUY3bnYvZzA5MDZOQmhEWHZ4eEEySEJjZVkzWTRkK1NNVGF0ZXVlVXJuVDUwMlUrUEhUNUtVUCsxS256NDkxYjlmNzhDb283OEhkVGFiVGJ0Mzc5WDdIM3lxTzI2L1NSRVJFVXBNVE5CdHQ5Nm9QcjE3YXN5WThkcTZiYnQrbmpCWk1USFI2dGF0UzlsOGthZmc4VWZ1VjZNNnRjdjFIbTYzVzkrTStsR2p4b3pYRzhOZlVQdGllbUVHdzh6ZjUyclc3MytvZmR0VzZuTitkME5yUWNWSFdBZERWYVFIM2pjamYxVHl3WlNUSDNnU09UbHVIY2c1L2VzVVo4NjhlVUVQNjM0WVBUYXdzbXFUSm8wMDVQcXJsSkFRcnkrLyt1NlVyamYwbGlIcTB2bHNqUjR6WHZ2M0gxQk1UTFRxMWExVGFIR0t0TFFqUmI0Y3QydlhXai8rOUxQV3JkOVE3SUlleTVldGtwVGZvODhNb3FJaTFlM2M0MS9LcGsyZmFVQTFaV1BydGgxNjlPbGhKVDQrMHVsVVZGU2tvcUtpRkIwVnFhaW9TRVZIUlFWK2pZNk9VbHlWeWtxSWoxTjhYSnppNDZzbzBobTh5WWdCQUJXTDMrL1hvY09wMnJOM3YvYnUyNjg5ZS9kcDc3NEQyck52bi9ZZlNKYlhtMmQwaVlheDJXd25uTnJEWnNzZk1WSGMxQjhGeHhUblJJMlVwN0xBeEtudysvMWF0V3F0SkduRGhzMUtTVG1reE1TRVVsMmphNWR6TkhQbTcycmJ0clVHRHVoYmFIN201Y3RYNnVzUm81U1RrNk1lNTUycnZuMTc2ZjBQUHRXNmRSdjArdXZ2Nk00N2g2cGF0VVJKVXYzNmRmWDQ0dzlvNGNJbFdyRnl0YzQ5dDNPWmZaMW01WEE0ZFBQMVYydm1iM00xZXV3RVE4TzZWV3ZXNmIvdmZLVHExYXJxMmNjZkt0RWMxTURwSUt5RFlTcmFBKys3THo0OHJmT3pzbHk2L1BwYk5mVEdhM1hWNEVGbFZOWHh0dXplVTI3WExzN1FXMjdRTys5K3BFc0dEU2owY25FNnZiMmFOMitxNTU5N1hML1Ava08xYXRWVVJJUkRyL3h0UmVGSEgzdE9XVmxaeDUyWGtCQ3YrdlhyYXNlT1habzNmNkY2OXVoMjNESHJOMnpTN2oxN0ZSRVJvZGF0VzV4eWpXWGxrWWZ2VlhoNHVPclhQMzdKK3BZdG14azZEQ0tZWE5uWmNtVm5LNlVVTGZIT2lBakZ4MWRSUW55ODR1T3FLRDYraXFvbEpxcFdyUnFxWGJPR3FpWW0wR01QQUVLYzMrL1g0ZFEwYmRtNlhWdTJiZGUyN1RzREFaMDc5OVRuT3lzUUVlRlFWR1Nrb3FPakZCVjVmR05UVkZTa3dzUERaYmZaWkxmYlpUdlcwenpRODl4bWt6M01YQi9kU3RMai8zU0RzMzh1SkpHYWRrUk9aNFNjRVNWYjRFc3ErUUlUSnpyMzBLSERzbGdzT25nd1JhLzk1MjNkZmRkUU5XclVvTVRYcUZRcFJxOE1mNkZRNDNCZVhwN0dqcDJvbWJObTV5OFljY1dsNnQwN2Z4NjZ4eDY5WDU5L1BrTHIxbS9VeThOZjE4QUIvZFMzYjYvQXUwcW5UaDNWcVZQSFUvcDZ6a1IydTEyWFgzcVJQdnZxTzNtOWVTV2FPcWVzcmQrNFdjKzk5SnBpb3FQMG4zOC9GL0tyOHlJNHpQWEVSOGpnZ1hlOGpadTN5T3YxcWtrcGZ2aWZTV3JWcXFGWGhyOVE3R0lRcDhKcXRhclgrZWVWK3J6dTNicG94NDVkbWpIamQ1M1h2ZXR4WWMzMGFmbTkxYnAwT2Z1RVBlK0NZY1NJa2RxNmJVZUpqeTlxbmpxZnoxZWkxbXNqUkVWR3FtV0xac283TmllUDErT1ZOODhycnpjdmY4NGVyMWQ1WHE4OFhxOXljdHluZEkvc25CenQyYnRmZTQ3MTdQd251OTJ1R3RXcnFYYk5HcXBWcy9xeEVLK202dFdwRlZoMURRQlFjZmo5ZnUzWnUxOWJ0bTNYbHEzYnRYWGJEbTNldGwzcDZVZExmYTNvcUtoakRVTDVQYm9UNHZQLysvdTJ5ckd4WlJZd0dOWG9XcFRZMkZoZGVjVWxSZTRiOCtQUFNrOVAxMjIzM25qQzh3dU9LVXEzY3p2TGxaMnRxNjY4TExETjcvZnJQNisvclczYmR1ajY2NjVVNXlKV2hDMUtRa0s4c2x5dUVoMzdkNjdzYkkwWmt6OWRUNysrdldRUEM5T2tTVlAxenJzZjZaYWJoNmhEaDdZbnVjSmYvdjR1dVhYYmRvMGMrYVAyN05rbnB6TkN0OXc4UkczYXRBenNqNHFLMVAzMzM2bkprNmZybDhuVE5mN25YN1JrNlhKZGVzbEF0V3BsZkFPeUVabzNiU3l2MTZ2ZGUvWXFxWWlHNi9LMGVlczJQZjNDY0VWRU9QVEc4QmRWcTJhTm9ONGZvWXV3RGtISEE2OW9lL2Nma0tRSy9mZFIxa0hkNlRqNzdBNGFPMjZTRGgwNnJHWExWcXBqeC9hQmZidDI3ZGI2RFp0a3NWalVzOGZKaDJlWHB0VjQyRXNuWHowMkthbWVubnppSVVuNUxjakp5YWMzZWEvYjdaYlRXZklXNkdCcTFEQko3N3orN3hJZDYvUDU1TXJPVm1hbVMxbXVna201OHlmcHpuSzVsSldacGFNWkdUcWNtaGFZSitqUTRWUjVQSjVpcjF2dzhyZDd6OTdqOWxXdUhLdEdEWkxVcUdGOU5XNlFwRVlOazFTelJuVUNQQUE0ZzdqZGJtM1l0RVdyMTY3WDZyWHJ0Vzc5Sm1YbjVKVDQvT2lvS05XdVZVTzFhdFpRN1ZvMVZhdG1kZFd1VlZPMWE5WlFaR1RvVHJVUUVlRW85UDcwZHhNblRWVjZ1azY0LysvSEZPV2lpL29mdDIzZXZBWGFzV09YcWxaTlZMdDJiVXBjNThDQi9VcDhiQUd2MTZ0UFAvbEtSNDZrS3phMmt2cjN2MEFSRVE2Rmg0VnA3TGlKK3ZTenIzWDFWWmVwWjgrU1QrT1RrWkdwc1dNbmFNSENKZkw3L1dyWnNwbUdYSDkxb1dHeEJTd1dpd1lPN0tjMmJWcHB4RGNqQS9QWTFhNWRVLzM3OVZINzltMU0yeEJiSG1vZiszeTBkZnVPb0laMTIzZnMwcFBQdmF4d1I3ais3NVVYVmFkMnJhRGRHeXMzZndRQUFDQUFTVVJCVkREUEoyZUVCQjU0SitaeVpVczY5V1hoVVRyaDRlSHExN2VYeG82YnFKL0dUbERMbHMzbGRFYkk1L05wNUtpZkpPVUhlZ1h6aEJTbkpFRllkbmIraDRLSUNNZEpnNTZJWXhNT1M5SkREOTVkNURGMzNmM3dTVmQ4bFNTdk4wK1ptVm1xV3JWMDg2dVlrZFZxelorWExpcEswc24vdjBqNXJmQ1ptVm5Id3J2OHliNVREcVZxLzRIa1kvTU83VmY2MFl3VG5uL2tTTHFXTEZ1aEpjdFdCTFpGT3AxcWtGUlBqUm9tcVZtVFJtclZvcm1xVlUwZ3dBTUFrOGpJeU5UcWRSdTBadDE2clY2N1FadTNiQzNSM0hJT2gwTU5rK3FwY2FNR2FwaFVYL1hxMWxidFdqVlZLU2FhWjN3Ujh2THlkT0JBMFEyS2VYbjVmOThuMnYvM1kvNnVKQTJnQncrbTZLR0hueXBobGNkNzhvbUhsSlJVNzRUN3M3SmMrdXl6cjdWK3d5Ylo3WGJkZGVkUVJVVGt2NXYxN2R0TFlXRmhHajFtbkViOU1GWlpybXdOSE5DMzJQdWxweC9WakptL2E4NmMrWEs3M1lwME9uWEZsWmNXdThoWmdZS1ZZZWZQWDZpSms2WnF6NTU5K3V6ekVZcDBPdFc2VFV0MWFOOVdyVnUzcVBEVGVWU3FGS09vcUVqdDJMazdhUGZjdFh1dkhuL3VYd29QRDlOL1h4bW0yclZPM0tIQ2xaMHRxOFVhK0Q0QnlnSmhIWUtHQjE3eFhDNlhMQlpMb2FDbW9pbkxDWCtQdS9aZFE5V3VsSlBPOXV6WlRiL1Ava09wcVdrYU9lcEhEYjFsaUtaTm42WHQyM2ZLYnJmcjRpSmFkWXZ5MXBzbjd5MVg4TFUvOWVRanhVNjJmQ0pmZnZXZG5CRVJ1dWFheTB0MVhuSnlzbncrbitxVzgycGRabVd4V0JRVEU2MlltT2dUdHNSbVptVnA3Nzc5MnJ2M2dQYnNLNWhBZkw5MjdOb3R0L3Y0b2JldTdHeXRXYmRCYTladENHeExUSWhYcXhiTjh2OXIyVXhKOWVwVytCZG5BREFMcnpkUDZ6WnMxS0lseTdWNDZRcHQzYjdqcE9mRXhFU3JjY01HYXRTd3ZobzFTRkxqaGttcVZiTUd6KzVTT0hUbzhFbEhESlJrUk1IZlZhdFc5RHZTNGNPcDhucTlxbEtsOGtubjZUMTRNRVYrdi8rRXh4WTN2Y25telZ2MTlZaVJPblRvc094Mm0yNjU1ZnJqZ3IzenorOHV2OSt2MFdQR2FlTEVLZkxrNXVyU1N5ODY3bHB1ZDY1K0d2dXo1czlmSksvWEc5aHVzOXMwYmRwTVRadFd1Z1hDQ3I0M282T2psSm1acFlVTGwyai8vdVJDUTJncktvdkZva294TWNvc1lpN3E4dkxZc3kvcHlKRjBuZE94dmNaTm5GemtNZmZmZGFzazZjNzdIMWRrcEZNZnYvdEcwT3BEeFVkWWg2RGhnVmM4VjNhT0lpT2RGYnJsOXU4cnRSWWxMeTh2TUY5TWRIUlVxUlpOT0pVRkZzTER3M1h0Tlpmcmd3OC8wNkpGUzVVUUg2L3B2K2EvT0YzWXYwK3BWL3NxTHo2ZlQ0c1dMUzFSTDc5L1dyTjJmZjV2TEJiNS9mNEsvZjExcXFLam90UzBjU00xYmR5bzBIYWZ6NmU5Ky9acjg3SEp4cmRzM2FFdFc3ZnJhTWJ4UGZGU0RoM1diM1BtNmJjNTh5VGx6emZUc25sVHRXN1pYR2UxYTZQR2pScndkdzhBWlNqbDBHRXRYcnBjaTVZczE3SVZxK1hLemk3MitGbzFhNmgxeStacTFiS1pXcmRzcnByVnEvRmNQazJWSzhlZXNCRngxS2lmZE9SSXV1NjZhK2dKenk4NDV1K0tHakd3WStjdXZmNzZPMHBNVE5BTHp6OVJiTmcyWjg1OGZUOXlqS3BXVGRSenp6NVdxdmZEeVZPbWE4S0VLWktraUlnSTNYM1hVRFZ0MnJqSVkzdjFPayt1N0d4Tm1qUlZVNmZOVk9zaUFqT0hJMXhwYWVueWVyMXExS2lCQmw5MnNWNS80eDFsWkdRcUl5T3p4SFg5MC9DWG45ZnMyZlAwKyt3L2ROV1ZsNGJNOTNGWW1MM0lSdFR5a3BxYUprbGF0R1Q1Q1k4cCtPd2FGMWRGVVNFOEpCN2xnN0FPUWNNRHIzaCtuNi9DdCtiK2ZhWFdmL0w3L2ZyNGt5KzFZc1ZxMWExYlc0OCtjcDhjWmR6TDhOQ2h3OXE5ZTQvYXQvOXJRdURXclZ1cWU3Y3VtdnZIbjVvOFpicWsvRG5qK3ZmdlU2YjNQaDFaTHBmOGZyK3Nsc0xmSC85Y2hjM3BqTkJiYjc2cTRTOC9MNXZOSnE4M1Q3Tm41NGRIaXhZdFZmcVJkTjB5ZElncXg4WUdqc0dKV2ExVzFhbGRTM1ZxMTFLdll5c0crLzErSFRxY3FpM2J0bXZ6bG0xYXUzNmoxcTdmZU56aUYxbFpMaTFha3Y4aDh2T3Z2MWRzYkNXZDNhR2R6ajZyblRxMmI2dlkyRXBHZkVrQWNNYnkrLzNhdUhtcjVzejdVNHVXck5DT25idE9lS3pGWWxIamhrbjU0VnlMWm1yVnNybXFzSmhabVhyczBmc1ZIaDZ1dW5XTDdyay9idHdrU1NwMjFFUFZxb255NUJZL3I2ekg0OVdJcjBmSzUvT3BmNy9leFFaMVM1ZXQwS2dmZnBMVmF0WE5OMTFYNm9iY3N6cTAwOVNwTTFXL1hoM2RlT08xU2tpSUwvYjRpd2IyVTdZclcwNW5oQm8yU0NyeW1HdXVIcXdMTGpoZlRSbzNMTFQ5dlhmZlVGZ3BWdmYxZUx5Ni80SEhKZVVQMSs3YnQ1Y3V1T0Q4a0FucUpDbk1IbmJLcS9xZWlobVR4cFQ0MkpMT3Z3eVVCbUVkZ29ZSDNrbFlMUEw3L0VaWFlaaHg0eWRweFlyVlNraUkxMzMzM25GY1VEZGw2Z3dsMWErclpzMmFuTkwxMTY3ZG9NKy8rRVpuZFdoYktLeVQ4dWNmbVRkL29YdytueVNwMS9ubm1TcklPcGljSWtseTV4WitRYkhiYllxUC8rdEYwaG1SUDNkZWZIeWNwUHdXNjlUVU5MVnUxVUpaTHBjMmJ0cWk0Uy8vVjdjTUhhSVd6WnNHcWZxS3hXS3hLREVoWG9rSjhlcHlUa2RKK1QxQ3QyN2JvZFhyTm1qMTJ2VmFzMjdEY1QwRjB0T1Bhc1p2Y3pUanR6bjVIeUliTmREWlo3WFRPV2UxVi9PbWpTdDhVQThBcDhMdjkydkRwaTJhODhlZm1qTnZnWklQcHB6dzJJVDRPSjNUc2IzT09hdTkycmR0cmFpb3lDQldHam95TTdQMCsrOXpBMzlldFdyTkNZK1RwRW1UcHA3MG1xdFhyeTF5UVFsSjJySjFtN0tPemV2OHpiYy9hTXJVR1dyWnNwbGF0V3FoWmswYkt5d3NURDZmVDFPbnpkREVpVlBsOS90MTlWV0QxYUJCL1ZKK1pmbERjSjk4NGlIVnJGbnloYVN1dU9LU1lvK05qNDhMdkplVnRWQUs2cVQ4aGVxQ0dkWUJSaU9zQTB6Q2FySElyOUFNNjJiUG5xZnAwMmNwT2pwSzk5OTNweXBWaWltMGYvdjJuWm80Y1lxc1ZvdUczbktET25Sb2U0SXJGZWJ6NVU5Y1BPbVhhZnJsbDJueSsvMksrOGNMMDk2OSsvWCtCNThFZ2pwSituckU5L0o2dmVwU2dvbC9nMkhQM24yUzh1ZHIrWFBCWW5YcGZMWWtLVDQrdnNqaEltNTNybjc0NFNmTi8zT1JFaExpZGNzdDE4dnBkR3JhdEptYU9HbXEzbnZ2WXcwYzJFOERCL1FOdVJlOThtQ3oyZFNrY1VNMWFkeFFsMTh5VUg2L1gzdjNIZERxdGV1MWZOVnFMVm02c3REUVdiL2ZyMDJidDJyVDVxMzZidFJQaW8ydHBPNWRPK204Y3p1cmJldVdwZ3FLQVNEWUNnSzYyWFBuYTg2OEJUcVljcWpJNDJ3Mm0xbzJiNW9mMEhWc3I2UjZkZm1aRmdTWm1WbWE5TXUwRWg5ZjBtTlBGTlkxYjlaRXI3MzZvalp0M3FvbGk1ZHAyZktWbWoxN25tYlBucWV3TUx1YU5HbWtqSXdzN2RxMVd4YUxSZGRlZTRWNm5IZHVpZXY3cDFyRnpLbGRGTDduZ3NkcXRSUzVLQWxRVVJIV0FTWmhzVnBEc21mZHJGbHpOSHJNT0VWRlJlbmhoKzRwY2w2MnBLUjZ1dnZ1Vy9YSkoxL3AwOCsrMW5YWFhxSHUzYnNXZTExWGRuWmdCZFpKazZZcUlpSkNOOTE0VGFGZWRmUG1MZERvTWVQa2R1ZXFVcVVZM1h6VGRab3dZWXAyN055bHIwZU0xTnAxRzNUTjFaY2J2a0x2eG8yYkplWDNwQnM5ZXF4cTFxaGU1SEZ1dDFzTEZ5N1ZMNU9uS3owOVhkV3JWOVVEOTkrbHlNajgzZ1g5Ky9kUnMrWk45TmxuSXpScDBsVHQzTGxidHc2OUlhUVdjZ2tHaThXaTJyVnFxSGF0R3Jxd2J5LzVmRDV0MnJKTmk1ZXUwT0tseTdWKzQyYjUvWC85VzA5UFA2cEpVMzdWcENtL0tyWlNqTTd0MGtubmRldXNkcTFieVc0bnVBTVFHdllmU05hMEdiL3IxMW16VDlpRHpoa1JvUzZkTzZwYmwwNDZxMTBiZXM4Wm9IcjFxdnJmUjIrZDlMZ1hoNzJxNU9TREpUcjJaQ3dXaTVvMmFhU21UUnJwbW1zdTEvTGxxL1RERDJPVmtabXB0V3YvV3V6SjRRaFhjdkpCYmR5MFJZMGJOUWhxcjNXLzN4OElrZ2p3eWtkMmpydmNlaWtDWmtSWUI1aUV6V29OcWRZaXY5K3ZYeVpQMTZSSlV4VVZGYW1ISHJwYnRXclZMSFNNeCtOVmpqdEg3aHkzcWxTdXJJRUQrMm44K0VuNjd2c3h5bkhuNm9JK1BVOTQvVC8rK0RQdys1bzFxdXZPTzRjR2dzRFUxRFNOSGoxT0sxYXVsaVRWcUZGZDk5NXpteElTNHRXd1lRTjk5ZlgzV3I1OHBaWXNXYTZOR3pacjRNQys2dDY5cXlFOW50eHV0MWF2WGlkSnV2KytPL1h0ZDZQMTlqc2ZGbm5zbkRuejlkUFlDYkxaYk9yZHU0Y0dYVHhBRGtmaCtWcnExNnVyWjU1NVZGOSs4YTEyN2RvdGw4dEZXRmZPckZhcm1qVnBwR1pOR3VtR2E2OVFSa2FtbHExWXBVVkxsMnZoa3VXRmhzeW1IODNRNUdrek5IbmFETVhFUkt0YmwzUFVxMGMzdFd2VGlwZC9BQldPMiszVzNQa0xOZlhYMzdUaUJNTXBJNTFPZGU1MGxucDI2NnFPSGRvcFBQekVjNWFoNGtwTE82SU5HemRyM2JvTldyVnFUV0E0Wk9YS3NXclJvcG5Xcjkrb3RMUWptalZyam1iTm1xT29xRWkxYXRsQzdkcTFWb3NXelk1N0h6b2RXVmt1cGFhbEtUb3FTZzVIdUd3Mm01WXRYeVd2TjA5V3ExWFIwZEVudmNiTHcxK1hWSnFmNjZIWG9QOVBPVG5aY3ZMT2loQkNXQWVZUkZpWVhia2VUMGlzMkxsbTdYcjlQUDRYN2Q2elYxTCtpbHZmZlRkYU9UbHV1ZDF1dVhQY3luRzdDdzFOL2FlZmZ2cFpWcXRGdlh2MUtISi9VdjE2Q2dzTFU3T21qWFhiYlRmSjRRaFhkbmFPWnM2YXJlblRaeW4zMlB4dm5UdWZyV3V2dVNMd0V1ZHdoT3ZPTzI3VzdObno5T05QNDVXUm1hbFJQNHpWakptejFhdlhlZXJTK1J3NW5mbHp3LzE5Y1llU0d2YlNxeVUrTmltcG5scTFiQzZQeDZPYU5hcXJhZFBHZXVqQnUvWHhKMTlxMTY0OVNrMU4wM2ZmajFIelprMlVtSmlnYzg0NVMySGhZV3JicHBXcVZLbDgzUFVLV24wdHNtaklrS3QxOEdDS2N0ejVmK2RsdlpnSFRpd21KbG85dW5kVmorNWQ1ZlA1dEhydGVzMys0MC9ObmJkQWFYOEw3akl5TWpWbCtpeE5tVDVMMWFvbXFtL3ZIdXJYNTN4VnIxYlZ3T29CNFBUNC9YNXQyckpWVTZiUDBxelpmOGpsT240VjEwaW5VMTA2ZFZTUGJsMEk2RXhpNTg3ZGV2VzFOMHQ5WG1uZWxaS1M2dW1SaCsvVit2V2JsSnFhcXNPSFU3VjMzd0h0MmJOWFI0LytOWjJFeFdKUms4WU5kZTY1bmRXeFkzdlpiRGI1L1g1dDNicGRpNWNzMC9MbHEzVDBhSVlXTGxxaWhZdVdLQ3pNcnViTm0rbnl3WU9LSE1GUldtbHBSelI4K0grTDNOZTRjY01TOVlwUFRqN3gvSXNvV25aMmppS096YzhNaEFMQ09zQWt3c1BDajRVcHZvby85TTN2RHdSMVV2NWNiSWNQcHdiKzdIQTRWTGx5cktJaUkrVjBSc2daNlZTazB4bjQxV0sxYXZMazZSb3pacnlzRnF2T1A3LzdjYmRvM0xpaEhuN29IdFd0VzF0MnUxMi8vVFpYRXlaT0RneU5yVlFwUmxkZlBWaG5kV2hYWklrOWVweXJGaTJhYXVUSUg3VnUvVVlkT25SWW8wZVAwN3g1Qy9Uc000L0phclVxTHE1S0dmL0ZGQlpicVpMV3JGMHZTZXJjcFdDZXVqZzk5ZVREK3UyM3VacjEyeHpOblR0ZmMrZk9MM1RlRHorTWxjMW1sZVhZNnJGK3YxOCtuNi9JOE5OcXRlcU4xLzh0c2pwaldLMVd0VzNkVW0xYnQ5UjlkdzdWbW5VYjlQdmMrY2NGZDhrSFUvVE55Qi8xemNnZjFiWjFTL1cvNEh4MTc5cVpYcEVBemhqdTNGek4vRzJ1eGsrY29tMDdkaFo1VElkMmJkVC9ndk4xYnBkejVDamxTcDRvWHpFeDBlcDViR1gwOGhLZkVDKzczYTV4NHlkcC8vNERoZlpWcVZKWkRSc21xV25UeG1yWHRyVmlZZ3IzWHJOWUxHclVxSUVhTldxZ3E2OGFySTJidG1qeDRtVmFzWHlWWE5uWjJyZHZ2K0xqeSthOXJWcTFSSVdIaHlzdkwwOCtuMDkrdjErUlRxY2FOa3pTdGRkZVVhSnJuTTVxc0tFcUo4Y2RhREFIUW9IRi8vZUpjd0FZWnZSUEUvVEpsOTlvNG8vZkJGYjFMQTliZHU4cHQydVh4c2lSUHlvcUtrcDE2OVpXVEtWb1JVVkdLU29xVWxGUmtTV2FZMlQrL0lVYThjMG9YWHJwUmVyZnIvZEpqOSsyYllmKzc4MzNaYkZJNTNVL1Z4ZGQzRitSVG1lSmFsMnhjclVtVEppaWxKUVVQZlhrdzhjTjF5MVBLMWV1MGFnZmZ0Sy9YbnBHWVdISDl5ellzV09YTm0vWnByVFVOS1VkT2FLTWpFeTVjOXpLOWVUSzY4MDdGdExsUCthdFZvc3NGb3VzVnF0c05wdHNOcHNhSk5YVGtDRlhCKzNyK2FkR2RXb2JkbTh6OC9sOFdyTnVnMmJOL3FQWW5pYzl1bmZSeFJmMlZaUEdEUTJvRWdCT0x1WFFZZjM4eTFUOU1uV0dNakl5ajl0Zk5URkIvUzg0WDMxN242L3FaZERycWFJenkzdGNlVnF6WnAyV0xsdXA2dFdycWtiMWFxcGR1OVlwTjVCNnZWNnRXYnRlMFZGUmF0U293WEg3QzNya1NTcHlmMWtybUdPdlJZdW1wUnBKNC9mN3RXN2RSa2xTeTViTnlxVzJVeEdzOXppZno2ZStnNjdXamRkZHBSdXZ1eklvOXdUS20rVWtEd0hDT3NBa3hrK2NvdmMvL2tKalIzNmhTakV4SnovaEZGV2tsN3l0VzdlclljT2tFaCsvWXVWcTFhMVQrNVJlK1B4K3Y1S1RENnA2OVdxbFB2ZDBGTHhFQnVNRjBnaUVkU2ZuZHJ2MXg1K0xOUFhYV1ZxK3N1ZzVuVm8yYjZyQmd3YW9XOWRPckNZTHdIQit2MS9yTm16UzJBbVROWGZlZ3VONmR0dnRkblh2MmtuOUwraWxEdTFhVi9qcFA4cFNSWHFQdzVrdldPOXhMbGUyQmwxMW8rNjg5VVpkZWRuRlFia25VTjVPRnRZeERCWXdpWUplVTdtNUhvTXJPWE9VSnFpVHBIWnRXNS95dlN3V1M5Q0R1b0w3VnRTZ0RpWGpjRGpVdTJkMzllN1pYUWVTRDJyYWpOODA5ZGZmbEhMb2NPQ1l0ZXMzYXUzNmpVcE1pTmNsQS90clFQL2U1UnI2QTBCUmZENmY1czVib0IvR1R0Q216VnVQMng4ZlYwV1hYTlJmQS90Zm9OaEtQS01BbEV4MlR2NDBOdVU1K2dnd0c4STZ3Q1FLNXEzd2VBanJBQlN0ZXJXcXV1bjZxM1hEdFZkcTJjclZtalI1dXVZdFdLeUNUdklwaHc3cnM2Ky8wemNqeDZqMytlZHA4S0FMVmI5ZVhZT3JCbERSNWVYbGFkYnNlZnArOU5oQ2M5SVdhTjZzaVFZUEdxRHVYVHRYL0hsNUFaUzVuR05oSFhQMUlwUVExZ0VtRVg1c0ltVjYxZ0U0R2F2VnFvN3QyNnBqKzdZNmtKeWlueWROMGVUcE01V1Y1WktVUDVINzVHa3pOSG5hREhYdGZMYXV2M3F3bWpadVpIRFZBQ29hcjllcjZUTm5hK1NZY2RwL0lMblFQcHZOcGg3ZHV1aXlRUVBVdkdsamd5b0VVQkVVTEJESEFoTUlKWVIxZ0VuUXN3N0FxYWhlTFZGMzNucWpicnorS3MyWU5VZGpKMHd1MUxObC9vTEZtcjlnc1RwMmFLY2JycmxjTFZ1WVoySnFBR2VtM0Z5UHB2NDZTNk4rSEsrREtZY0s3WE00SEJvMG9LOHV2L1FpSmNUSEdWUWhnSXFFWWJBSVJZUjFnRW1FaHgzcldVZFlCK0FVT0NNaWRQR0F2cnJvd2d1MGRNVXEvVFIra2hZdlhSSFl2MlRaQ2kxWnRrSnRXN2ZVa0dzdVY3czJyWmpVSFVDcCtIdytUWjgxVzE5LyswT2hlVE9sL0dmUXBSZGZxQ3N1dlVpeHNaVU1xaEJBUlZUUXN5NkNzQTRoaExBT01BbDYxZ0VvQ3hhTEpUQkVkdE9XYmZyK2g1LzB4NStMQXZ0WHJsNnJsYXZYcW5tekpocDZ3N1ZxMzdhVmdkVUNPQlA0L1g0dFdycGNuMzc1blhiczNGVm9YMVJVcEFZUEdxREJnd1lxSmliYW9Bb0JWR1N1N0d4SlVtU2swK0JLZ09BaHJBTk1vbUExV01JNkFHV2xTYU1HR3ZiczQ5cXhjNWUrSHoxT3Y4MlpGMWlNWXYyR1RYcjgyWmZVc1VNNzNYN0w5V3FZVk4vUVdnR1kwNmJOVy9YSmw5OXF4YW8xaGJiSFJFZnBpa3N2MXFVWFg2aW9xRWlEcWdNUUNseXUvRGw1b3lKNTFpQjBFTllCSm1HMVdpVkpQcC9mNEVvQVZEVDE2OVhWTTQ4L3FCdXZ1MHFqeG96VHI3L05VVjVlbnFUODRiRkxsNjlVNzU3ZGRmT1FhMVM5V3FMQjFRSXdnLzBIa3ZYRmlKSDZiYzY4UXR2RHdzSTBlTkFBWFhQbFpZcUpqaktvT2dDaEpNdVYzN09Pc0E2aGhMQU9NQW1yTlgvdXFJSmVMd0JRMW1yWHFxSEhIcnBIUTY2OVFsOStNMG96ZjU4cktmKzVNK08zT2ZwOTdueGRNckNmcnJ2NmNzVldpakc0V2dCR2NMdmQrbjdNT1AzdzQ4L3llcjJCN1JhTFJSZjA2cUdiaDF5dHFva0pCbFlJSU5RVTlLeGpOVmlFRXNJNndDUXNsbU05Ni93K2d5c0JVTkZWcjFaVlR6LzJnSzY4N0dKOTl0VjNXcko4cFNUSjYvWHFwNTkvMFpSZlorbUdhNi9VWlJjUGtOMXVNN2hhQU1IZzkvczFiOEZpZmZUcFYwbyttRkpvMzlsbnRkUHR0d3hSZy9yMURLb09RQ2h6dWJJVjZYU3lNQlpDQ21FZFlCTFdZejk4L0F5REJSQWtqUm9tNmJWL1A2ZGxLMWJwa3krLzFaYXQyeVhsdnhSLy9Qa0lUWmsrVS9mZmRhdmF0MjF0Y0tVQXl0T2V2ZnYxL3NkZmFNbXlGWVcyTjZoZlQzZmZmaFBQQUFDR3lzcHlzYmdFUWc1aEhXQVNsbVBEWUgwTWd3VVFaQjNhdGRGSGIvOUh2ODJlcHkrKytWNEhrdk43MWV6YXZWZVBQL3N2OWVqV1JYZmRkcE1TRStJTnJoUkFXY3JKY2V1N0gzN1NtSEVUNVBYbUJiWkhSam8xOUlacmRmR0F2ckxaNkYwTHdGaFoyZGtzWklPUVExZ0htSVFsMExPT1liQUFnczlpc2FoWHoyN3ExcldUeG95ZG9POUhqNVU3TjFlU05QdVBQN1ZnOFRJTnVlWnlYWEhwUllIVnF3R2N1WmF2WEtQL2UvY2pIVWcrV0dqN0JiMTY2STZoTjZoSzVWaURLa054ckJZTERic3dCV3NRaDZTNlhDNUZzcmdFUWd4aEhXQVNnV0d3QnRjQklMU0ZoNGZwK21zdVY1OWU1K21qVDcvU0gzOHVrcFEvNmZ6blgzK3ZxYi8rcGtjZnVFdHRXclV3dUZJQXA4TGx5dGJIWDR6UUwxTm5GTnJlb0g0OVBYRFBiV3JWb3BsQmxhRWs3SGE3Y2owZW84c0FGR1lQWHBUZ2NtV3pFaXhDRG1FZFlCSUZDMHlVZDg4NldtUmhGc0Zza1VYcFZhdWFxR0hQUHE0bHkxYm8vWSsvMEo2OSt5VkplL2Z0MXlOUHZhaUxCL1RWN1RjUFlRNFo0QXl5ZU9rS3ZmbmUvNVJ5NkhCZ1cwU0VRME52dkU2WERPekhrTmN6UUxUVHFWVENPcGhBbERONFAvK3pYQzZtNGtESXNScGRBSUI4MWlETldXY1BZaXNZVUp4Z3RzamkxSFhzMEU2ZmZmQ21icnY1ZWtWRU9BTGJKMDZlcmx2dmVWaUxsNjRvNW13QVpwQ1JtYVUzM3Y1QVQ3ODR2RkJRZDFiN052cnNnN2MwZU5BQWdyb3pST1dZYU5uNWZ3V0QyZTAyVmE0VUU3VDc1Uzh3UWM4NmhCYkNPc0FrL3VwWlY3NWhYWFFRVzhHQTRnU3pSUmFueDI2MzY1b3JMdFZuSDd5bHM5cTNDV3hQT1hSWVQ3ODRYUDk1ODMxbFpHUWFXQ0dBRTFteWZLVnV2ZWRoVFp2eGUyQmJaS1JUano1d3QxNzcxM09xWGkzUnVPSlFhbGFyVlZYajRvd3VBeUd1V3BXNElNOVp4d0lUQ0QyRWRZQkovTFVhYlBrT2c2VkZGbVlRN0JaWmxJM3ExUkwxMnIrZTAyTVAzbDNvcGZuWFdiTTE5TzZITkgvQllnT3JBL0IzSG85SEgzOCtRazg5LzdKU1U5TUMyenQxN0tEUFAzeExGL2J0RlZqY0NtZVd5QWlIYWlZbThqNkhvTFBiYktxVm1Dam4zM3JhbHplLzM2L3NuQnc1SXlLQ2RrL0FEQmlEQkpoRVlJR0pjaDRHVzlBaXV5OGxwVnp2QXhRbjJDMnlLRHNXaTBYOUwraWxqaDNhNmUwUFB0R0NSVXNsU1dsSDB2WEN5NjlyWVA4K3V2dTJtd3NObVFVUVhMdjM3TlB3Tjk3V2xxM2JBOXRpb3FOMHp4MUQxZWY4N29SMEZVQmtoRU4xcTFmVGtZeE1aV1ZueStQMU1pY3h5b1hWWWxHWTNhNG9wMU9WWTZKbHRRYTN2MDllWG41SEJsYWlSNmdockFOTXByekRPdW12RnRtRHFhbnk1dVdWKy8yQUFuYWJUZFhpNG9MYUlvdnlrUkFmcDM4Ly82UittejFQNzMzOGVXQVk3QzlUWjJqVm1uVjY1dkVIMWJoaEE0T3JCRUtMMysvWGxPbXo5TUVuWDhydGRnZTJ0MnZUU2s4K2NoOFR0RmN3VnF0VmNiR1ZGQmRieWVoU2dIS1Q1OHYvckdLek1TZ1FvWVd3RGpBSmQyNnVKTW5oQ0U2SVFZc3Nnc1hvRmxtVUg0dkZvbDQ5dTZsOXU5YjY3enNmYXVIaVpaTHllL1hjLytnekduckRkYnB5OE1YMDRnR0NJQ016UzIrOTl6L05tYmNnc00xbXMrbVdJZGZvcXNzSDhld0ZjRWJLeXlzSTZ4ajJqZEJDV0FlWVJFNU9mZ3Q0TUllTzBTSUxvQ3hVcVJ5cmwxOTRTai8vTWswZmZ6NUNIbzlIWG0rZVB2bnlHeTFldGtKUFBuS2ZFdUtaRUIwb0wxdTJidGV3Vi82ckE4a0hBOXRxMWFpdVo1NTRVRTBiTnpLd01nQTRQWGxld2pxRUpwcllBSk1vR0s0U0VhU2VkUUJRbGl3V2l5NjlxTDgrZXZzMTFhOVhON0I5K2NyVnV1Tyt4N1JrK1VvRHF3TXFydWt6ZjljRGp6OWJLS2pyMTZlblBucjNkWUk2QUdlOGdwNTFMS2lDVUVOWUI1aUVFVDNyQUtDczFhOVhWeCsrOVpvdUd6UWdzTzFvUm9hZWZtRzR2aHYxVTFEbTVRUkNnY2ZqMFRzZmZLclgzL3BBdWJrZVNmbnZFTTg4OXFBZWYraGVSVHFkQmxjSUFLY3Z6NWUvd0FROTZ4QnFDT3NBazhnSjlLeGpXWElBWjdidzhERGRlOGN0R2o3c2FjVldpcEdVUC9IOWw5K08wdlAvL284eU1yTU1yaEE0c3gxTU9hU0huM3hCRTZkTUQyeXJWYk9HM24velZmWHEyYzNBeWdDZ2JCWE1ldXZ6K3d5dEF3ZzJ3anJBSkFMRFlPbFpCNkNDNk5TeGcvNzM3aHRxM3JSeFlOdUNSVXQxejBOUGF1dTJIY1lWQnB6QlZxeGFvN3NmZkVJYk5tMEpiT3ZhK1d4OStOWnJxbCszam9HVkFVRFpLMWg4TDllZGEzQWxRSEFSMWdFbWtaR1JLVW1Lam9veXVCSUFLRHVKQ2ZGNjg3V1hOR2hndjhDMi9RZVNkZjlqejJqNnpOK05Ld3c0QTAyZU5sTlBQdit5MG85bVNNcWZLM0xvamRmcXBXY2ZWMVJVcE1IVkFVRFpLd2pyM0xtRWRRZ3RyQVlMbU1UaHREUTVIQTVGUmpMSERJQ0tKU3dzVEEvY2ZadWFOMjJpdDkvL1dPN2NYT1htZXZUNld4OW8yL2FkdW1Qb0RiSmFhVDhFVHNUbjgrblRMNy9WbUhFVEE5c3F4Y1RvbVNjZVZNZjJiUTJzREFES2w5MXVrODFtSTZ4RHlPSE5HRENKMU5RamlvK3JMSXZGY3ZLREFlQU1kRUd2OC9UdS93MVhqZXJWQXR0K0hEOUpMN3o4dWx6WjJRWldCcGhYZGs2T2hnMS9vMUJRVjc5dUhYMzQ5bXNFZFFCQ2dzTVJ6akJZaEJ6Q09zQWtVdE9PS0Q0dXp1Z3lBS0JjTlV5cXJ3L2Yvby9PUHF0ZFlOdUNSVXYxNE9QUEtmbGdpbkdGQVNhVWN1aXdIbnJpZWMxZnVDU3dyV1A3dG5ybmpaZFZ2VnBWQXlzRGdPQ0pjRGpvV1llUVExZ0htRVJxYXByaTRxb1lYUVlBbEx1WTZDaTkvTUpUdXZUaUN3UGJ0dS9ZcFhzZmVWcnJOMnd5c0RMQVBEWnYzYVo3SDNtNjBHSXNnd2IyMC9CaFR6TS9IWUNRNG95SVVEWTk4QkZpQ09zQWt6aWNscWI0S3BXTkxnTUFnc0ptcyttK080ZnFnYnR2Qzh4WGQrUkl1aDU1ZXBobXpmN0Q0T29BWXkxZnVVYVBQalZNcWFscGt2SVhrcmozamx0MC8xMjN5bWF6R1Z3ZEFBUlhRa0s4VWc2bEdsMEdFRlNFZFlBSjVPUzRsWkdScVlUNGVLTkxBWUNnR2pTd24xNFo5blJnY1IyUHg2TlgzbmluMFB4Y1FDaVpNMitCbm41eGVHQWVSMmRFaEY1KzRTbGRObWdBODlvQ0NFblZxaWJxWUFwVFpTQzBFTllCSnJCejkyNUpVcjE2dFEydUJBQ0NyMk9IZG5ydnY2OFVtb1ByNDg5SDZKTXZ2cEhmN3pld01pQzRKazZlcm4rLzlxYThYcThrcVhMbFdMMzFuMytwMDlrZERLNE1BSXhUdlZxaVVnNmw4azZBa0VKWUI1akE5cDM1WVYyRCt2VU1yZ1FBakZHdmJtMTk4T2FyYXQ2MGNXRGI2TEVUOVBwYkg4anJ6VE93TXFEOCtmMStqZmgrak43NThOUEFoOUhxMWFycW5UZGVWcU9HU1FaWEJ3REdxbGExcWp3ZWo0NmtIelc2RkNCb0NPc0FFOWl4WTVkaUY3ais5d0FBSUFCSlJFRlVvcU9VRU05cXNBQkNWMnhzSmIweC9FVjE3UERYU3JHL3pwcXRGMTkrWFRrNWJnTXJBOHFQMysvWGUvLzdYQ08rSHgzWTFxQitQYjM3eHN1cVZhTzZnWlVCZ0RsVXE1b2dTVXBKT1dSd0pVRHdFTllCSnJCajUyNGwxYS9IWERRQVFsNUVoRU12di9Da2V2WHNGdGkyY01reVBmN2N2M1EwSThQQXlvQ3k1L1A1OU45M1B0U0VYNllGdHJWcDFVSnYvdWNsVm9nSGdHTnFWSzhtU2RxNWU0L0JsUURCUTFnSG1NRDJuYnZVSUlraHNBQWdTWGE3WFU4LytvQXV2MlJnWU52NkRadjA2TlBEZE9SSXVvR1ZBV1VuTHk5UHI3LzFnYWJOK0Qyd3JXdm5zL1hxdjU1VmRGU1VjWVVCZ01sVVRVeFFmRndWclZtM3dlaFNnS0FockFNTWxuTG9zQTZucHFsUmcvcEdsd0lBcG1HeFdIVFhiVGZwdHB1dUQyemJ2bU9YSG5uNlJhV21waGxZR1hENnZONDh2ZlovNzJuR2IzTUMyM3IzN0s0WG4zNVVqdkQvWisrK3c1c3EvemFBMzBtYnBMdVVEaWpRVWxiWmUrKzlwd2dxQWlLZ2dBd1pncWdnUDNBaDhJcWdpS0tJeU40YkFkbFFTdGw3cjlMUzB0M1MzYXp6L2xGSVcrbEkyeVFuVGU3UGRYbGRmVTZlYzg1ZE5Xbnl6VFBrSWlZaklqSS9Fb2tFOWV2VnhvMWJkOFNPUW1ReUxOWVJpZXo4eFNzQWdNWU42NHVjaElqSXZFZ2tFcnd6ZUFDbVRScXJPeFlTR29hcG4vMFAwVEd4SWlZaktqcTFXbzF2RnkzQjhWTm5kTWU2ZGU2QW1kTW13c2JHUnNSa1JFVG1xMEhkMmdnSkRjT0xSQzZKUWRhQnhUb2lrWjI3ZUJsVkt2bkIwOE5kN0NoRVJHYXBWL2N1bURveHEyQVhGdjRjMHo3N0h5S2pva1ZNUlZSNEtwVUtYMzIvR0tmUEJPbU85ZWphQ2RNbmZ3U3BsRy9MaVlqeVVyOWVIUURBemRzY1hVZldnZThLaUVTa1VxbHcrZXAxdEdqZVdPd29SRVJtclhlUExwZzgva05kKzNsRUpLYk9uSVB3NTVFaXBpTFNuMXF0d1RjTGxpQXc2SUx1V0svdVhmREp4K05ZcUNNaUtrQzVzbVhnNFY0YWw2NWNGenNLa1Vud25RR1JpRzdldm92MDlBeTBiTlpFN0NoRVJHYXZiNjl1bURoMmxLNGRGUjJEYVovTlFVUmtsSWlwaUFvbUNBSVdMZmtGWjRMTzY0NzE3ZFVOVXllTzRVN3dSRVI2a0Vna2FObThDWTZmRElCU3FSSTdEcEhSc1ZoSEpLS1RBV2RSMnEwVXFsZXJJbllVSXFJU1lVRGZudmpvZ3hHNmRreHNIS1ovTVE4eHNYRWlwaUxLbXlBSStHbjVTaHc5Y1ZwM3JHK3Zidmo0b3c5WXFDTWlLb1JlM1RzaktUa0ZBWUhueEk1Q1pIUXMxaEdKSkM0dUhvZU9uRUNIdHEzNFpwMklxQkRlSE5BSFkwWU4xN1VqSXFNd1k5WlhTRWg0SVdJcW90Y0pnb0EvVnEvRDNnUC82bzUxN2RTZWhUb2lvaUtvVnFVeS9LdFZ3WVl0TzZEVmFzV09RMlJVTE5ZUmlXVGI3bjFRcTlYbzM3ZW4yRkdJaUVxY3R3YjJ3d2Z2RDlXMVE1K0ZZZWFYM3lBcE9VWEVWRVE1YmRpOEExdTI3OUcxMjdScWp1bVRQMktoam9pb2lONGYramFDUTBKejdLaE5aSWxZckNNU1FWSlNNdmJ1L3hjdG1qWkdlZSt5WXNjaElpcVIzaGswQUNPSEQ5RzFIejBKeGhkenYwTnFXcHFJcVlneTdkcDdBSCt0MjZSck4yM2NBTE5tVElhTmpZMklxWWlJU3JhbWpSdWdmdDNhV1A3N1g0aUxUeEE3RHBIUnNGaEhKSUlkZS9ZalBTTURvOTkvVit3b1JFUWwydEMzQitLOWQ5L1N0ZS9jdlk4dnYxckF4YWRKVklGQkYvREw3My9wMm5WcjE4VGNMNlpESnBPSm1JcUlxT1NUU0NUNDVPT1BvRktwc1dEeHoxQ3JOV0pISWpJS2lTQUlndGdoaUt6Sm84ZkJtRER0Yy9UbzJoRlRKb3dST3c0UlVZa25DQUpXcjkrTTladTI2NDYxYjlzS3N6K2R3dW1HWkhMM0h6N0cxSmx6a0pHUkFRRHdyMW9aLy9mZFhEZzQySXVjaklqSWNody9kUWJmTGx5QzltMWE0Z3NqalZvK0UzUWVCLzQ5aHJ2M0h5SXBLUmtPRHZhb1diMGEzaHJZRHczcTFUSDQvY2k2U0FwNGs4cGlIWm1VdGIvZ0phZWs0T1BwczZCU3FiSGlwMFY4NDA1RVpDQ0NJR0RWbW8zWXVIV243dGlRd1c5ZzlBaU9ZQ2JUaVk2SnhZUnBueU11TGg0QVVMYU1KNWI5TUIrbFNybUtuSXlJeVBMczJuc0F5MWFzUXVPRzlUQno2a1NVTHUxbTBPdS9NMklzRkhJNWF0YndoMEloUjBob0dHN2N1Z09KUklMWk02ZWlmWnVXQnIwZldSY1c2OGlzV1BNTFhscDZPajc3OGh2Y2YvZ1lQeTc0Q2pYOHE0b2RpWWpJb2dpQ2dKK1dyOHl4OCthMFNlUFFxM3RuRVZPUnRVaE5TOE9VR1YvaWNmQlRBSUNqb3dOK1d2UXRLdnBXRURrWkVaSGwrdWZRVWZ5eVloWHM3QlFZK3M0ZzlPeldDZloyZGdhNTlxMDc5MUM3WnZYWDdyZjQ1OS9nNSt1RGxjc1hHK1ErWkoxWXJDT3pZcTB2ZU9IUEkvSE5nc1Y0SEJ5Q3IyWi9pbVpOR29vZGlZaklJbWswR3N6KzZudGN1SFFWQUNDVlNqRi8zaXcwYmxoUDVHUmt5VFFhRGI3OGVnSE9YN3dDQUxDeHNjSDhlVitnVVFQK2YwZEVaR3loejhMeDQ3SVZ1SDd6TnB5ZEhOR2lXUk0wcUZjSC9sVXJ3OVhGR1M0dXpyQzF0VFhJdlpSS0ZYb05mQmZPems3WXVmR3ZnazhneWdPTGRXVDJMUGtGTHowOUEzc1AvSXUxRzdmQzFzWVdYM3c2R1UwYTFoYzdGaEdSUlV0TlRjUGtUMmZqU1hBSUFNREJ3UjQvTGZvR2ZoVjlSVTVHbGtnUUJQejgyNS9Zcy8rUTdoaEhkQklSbWQ3dHUvZXhhKzhCWEx4OERZbEpTVGtlbXo1bFBIcDA2VmpzZXp3SkRzR0hFejlCazBZTjhQMVhzNHA5UGJKZUJSWHJERk5lSmlxR3NQRG5BSURxMVVyMnRGQkJFSkNja29vWEx4SVJIQktLaTVldjRuVGdPYng0a1lobVRScGkycVJ4OEhBdkxYWk1JaUtMNStCZ2orL21mcUZiT3l3MU5RMmYvKzg3L0xKNHZzSFhzeUhhc2VlZkhJVzZ0OS9zejBJZEVaRUlhdFh3UjYwYS9oQUVBVStlaGlBME5BeUp5Y2xJU2twR3ZkcTFpbnhkUVJDUW1KaUU2emR2WStYcTlYQjFkY0c0RDk0ellIS2kxM0ZrSFluaXZ5OTR5YW1wK0dIK1hQajUrb2dkcmNpR2pocVB5S2hvWGR2QndSNU5HelhBb0RmNm9tYjFhaUltSXlLeVRnOGVQY2FVVDNQdXlybjQrNjlnWjZjUU9SbFppc0NnQy9qZnQ0dnc2dTEwMjlZdE1PZXphZHlGbUlqSVF2Ui9ld1JTVWxJQkFCS0pCTzFhdDhDa2NhTzVjUkFWRzZmQmt0bXgxQmU4ZzBlT0l5VWxGYTR1enZBdVd3YlZxMVdGcmEzaHR4QW5JaUw5blQxL0VYTytYcWdycHJSczFnVHpacytBVkNvVk9SbVZkUGNmUHNiVW1WbkY0QnIrVmZIRC9MbFFLRmdNSmlLeUZMLy90UmJwNlJsSVRVMURTT2d6UEhqMEJHNXVwZkRoKzBQUnRWTjdzZU5SQ2NaaUhaa2R2dUFSRVpFcDdkenpEMzc1UFd0TjFEZjY5Y0tFTVNORlRFUWxYWFJNckc2YU5RQjRlWHBnMmVMNUtPMVdTdVJrUkVSa1RNL0NubVB1ZC8rSDRLY2grR0w2WkhUcTBFYnNTRlJDc1ZoSFpvOHZlRVJFWkd6TFZxekNycjBIZE8wSlkwYmlqWDY5UkV4RUpWVnFXaHFtelBnU2o0T2ZBdUFHSmtSRTF1YmVnNGVZTVBWelZQYXJpTitYL1ovWWNhaUVLcWhZeHprZ0pMb0s1YjB4WThwSEFJQk4yM2FKbklhSWlDelIrQS9mUjR0bWpYWHQ1WCtzUnVDNWl5SW1vcEpJRUFRcy9QRVhYYUZPS3BWaXp1ZWZzRkJIUkdSRnFsVHlBd0RFeE1hSm1vTXNHNHQxWkJiNGdrZEVSTVlrbFVveDY5TXBxRnFsRW9ETW9zdDNpNWJnYWNnemtaTlJTYkpyN3dFRUJKN1R0VC8rNkFNMGFWaGZ4RVJFUkdScXI5NDdlSmN0STNJU3NtUXMxcEZaNEFzZUVSRVptNzJkSGI3OTMrZnc5SEFIQUtTblorQ3I3MzlBZW5xR3lNbW9KTGg3L3lGV3JGcWphdy9vMHdOOWVuWVZNUkVSRVJuTHFUTkJ1SG43N212SDQrTGk4Y05QdndJQWV2Zm9vanVlbXBiRzl4TmtVTFppQnlEcmNlcE1FRXE3bFVLZFdqVnlITS92QlU4cWtjTE9qcnVxRVJHUlliaVhkc00zY3o3RHBPbGZRS2xVNFduSU15eGQvanMrblRvUkJTd2RRbFlzS1RrRlgzKy9HR3ExQmdEZ1g2MEt4bzUrVCtSVVJFUmtMTUZQUS9EVi9CL2dVNkVjL0t0V2diMjlIYUtqWTNIbCtnMG9sU3IwNjkwZFBidDEwdlVmTzJrR0hCenNzZUtuUlNLbUprdkNZaDJaREYvd2lJaklIRlNwN0llSlkwZGo4YysvQVFBT0h6dUZlblZxNS9nYlJQU0tJQWhZdE9RWFJFWkZBd0FjSFIzdzVjeXBrTWxrSWljaklpSmo2ZEMyTmFLaVluRGoxaDJjT2hNRXJWYUxVcTR1YU5ha0VmcjI3SWJHRGV2bDZGKzZ0QnNjSGV4RlNrdVdpTVU2TWhtKzRCRVJrYm5vMmEwVGJ0eTZqY1BIVGdFQWZ2NXRKYXI3VjBGbHY0b2lKeU56czJQM2ZnUUdYZEMxWjB3ZXoyVTdpSWdzbks5UGVVeWZNbDd2L2tzWGZtM0VOR1NOSklJZ0NHS0hJQ0lpSWpLMTlQUU1qSjg2RXlHaFlRQ0E4dVc4OGV1U0JYRGdGMFgwMHAyNzl6Rmw1aHhvTkpuVFg5L28xd3NUeG93VU9SVVJFUkdWZEpJQzFsL2hCaE5FUkVSa2xlenNGSmp6K1NkUUtETFhSZzBMZjQ3RlAvOEdmbzlKQUpDVWxJeXZGL3lvSzlUNVY2dUNNU09IaVp5S2lJaUlyQUdMZFVSRVJHUzEvSHg5TUhuOEI3cjJpZE9CMlB2UHZ5SW1Jbk1nQ0FJVy9MZ01VZEV4QURMWHFadnoyVFN1VTBkRVJFUW13V0lkRVJFUldiVnVuVHVnUjVlT3V2YnlQMWJqL29OSElpWWlzVzNkc1JkQjV5L3Ayak9tVEVEWk1sNGlKaUlpSWlKcndtSWRFUkVSV2IxSkg0MkdYMFZmQUlCYXJjWlgzLytBcE9RVWtWT1JHRzdkdm91VmY2L1h0UWYyNjRVMkxadUptSWlJaUlpc0RZdDFSRVJFWlBVVUNnWCs5L2swMk5sbHJsOFhFUm1OUlV0KzRmcDFWdVpGWWhLK1diZ0VXcTBXQUZDOVdsV01HVFZjNUZSRVJFUmtiVmlzSXlJaUlnTGdVNkU4cGswY3Ayc0hCbDNBOXQzN1JVeEVwaVFJQW41Y3RnTFJNYkVBTXRlcCsvS3pxYkMxdFJVNUdSRVJFVmtiRnV1SWlJaUlYdXJVb1ExNjkraWlhLy94MXpvOGVod3NYaUF5bVpNQlp4RVFlRTdYNWpwMVJFUkVKQllXNjRpSWlJaXlHVDltSktwVThnTUFhRFFhTFB6eEY2alZhbEV6a1hIRko3ekFUOHRYNnRxOWUzVGhPblZFUkVRa0doYnJpSWlJaUxKUnlPV1lQWE1xNUhJWkFPRFJrMkNzMzd4ZDVGUmtMSUlnWU9ueVA1Q1lsQVFBOFBMMHdOaFI3NG1jaW9pSWlLd1ppM1ZFUkVSRS8rRlRvUnhHRGgraWEyL1lzaE1QSGowV01SRVp5MytudjM3eThVZHdjTEFYTVJFUkVSRlpPeGJyaUlpSWlITHhadi9lcUYyek9nQk9oN1ZVdVUxL2JkeXdub2lKaUlpSWlGaXNJeUlpSXNxVlZDckZqQ2tUZE5OaG53U0hZTzJtYlNLbklrUDU3L1JYVHc5M1RuOGxJaUlpczhCaUhSRVJFVkVlS3BUM3hxajMzdFcxTjI3Wmlmc1BIb21ZaUF6bHRlbXZrem45bFlpSWlNd0RpM1ZFUkVSRStSallyeGRxMTZvQkFOQnF0Vmo0NHk5UXFWUWlwNkxpK08vMDExN2RPNk5Kdy9vaUppSWlJaUxLd21JZEVSRVJVVDZrVWlsbVRCNnZtdzRiSEJLS05SdTJpcHlLaW9yVFg0bUlpTWpjc1ZoSFJFUkVWSUFLNWIweE90dDAyRTNiZHVIZWc0Y2lKcUtpK3UvMDEybVR4c0hSMFVIRVJFUkVSRVE1c1ZoSFJFUkVwSWMzc2sySEZRUUJDeFl2ZzFMSjZiQWx5WCtudi9ibzJnbE5HemNRTVJFUkVSSFI2MWlzSXlJaUl0S0RWQ3JGcDFQR1F5R1hBd0JDUXNPd1pzTVdrVk5SWVN4YnNVbzMvZFhEdlRUR2ZjRHByMFJFUkdSK1dLd2pJaUlpMGxQNWN0NFlOU0pyT3V6bTdidTVPMndKY2VYYURadzhIYWhyVDVzMERrNk9qaUltSWlJaUlzb2RpM1ZFUkVSRWhUQ3dYeS9VeVRZZDl1ZmYvb1FnQ0NLbm92eW8xUnI4L051ZnVuYVhqdTNRckVsREVSTVJFUkVSNVkzRk9pSWlJcUpDa0Vna21ERmxQR3h0YlFFQWQrNDl3S0VqeDBWT1Jmblp2ZThBUWtMREFBQU85dllZTTJxNHlJbUlpSWlJOHNaaUhSRVJFVkVobFMvbmpiY0c5dE8xLzFpOUhrbkpLU0ltb3J6RXhTZmc3MnhyQ3c1L2R6Qkt1NVVTTVJFUkVSRlIvbGlzSXlJaUlpcUNkOThhQ0U4UGR3REFpeGVKK0h2OVpwRVRVVzVXcmw2UDFOUTBBSUJQaGZKNG8yOVBrUk1SRVJFUjVZL0ZPaUlpSXFJaXNMTlRZTndISTNUdDNmc080bkh3VXhFVDBYL2R2bnNmL3g0OW9XdFBIRHRLTjMyWmlJaUl5Rnl4V0VkRVJFUlVSTzFhdDBERCtuVUFaRzQyOGRQeWxkeHN3a3hvdFZvc3k3YXBSSnVXemRDNFlUMFJFeEVSRVJIcGg4VTZJaUlpb2lLU1NDU1lPSFkwYkd4c0FBQTNiOS9Gc1pNQklxY2lBRGp3N3pIY2YvZ1lBQ0NYeTNLTWdpUWlJaUl5Wnl6V0VSRVJFUlZEUmQ4S0dKQnRIYlFWZjY3UnJaRkc0a2hLU3NhZmYyL1F0ZDkrc3ovS2x2RVNNUkVSRVJHUi9saXNJeUlpSWlxbTk0WU1obHNwVndDWnU0K3UyN1JONUVUV2JmWDZ6VWhNU2dJQWVIbDY0SjFCQTBST1JFUkVSS1EvRnV1SWlJaUlpc25SMFFGalJnM1h0YmZ2M28rbkljOUVUR1M5SGowSnhwNzloM1R0ano0WUFZVkNJV0lpSWlJaW9zSmhzWTZJaUlqSUFMcDBiSWZhTmFzREFEUWFEWmF0V01YTkpreE1FQVFzK3kzcjMzdkQrblhScGxWemtWTVJFUkVSRlE2TGRVUkVSRVFHSUpGSU1HbmNhRWdrRWdEQWxXczNjT3BNa01pcHJNdnB3SE80Y2VzT0FNREd4Z1lUeDQ3Uy9mY2dJaUlpS2lsWXJDTWlJaUl5a0twVktxRlB6NjY2OWg5L3JZTmFyUll4a2ZYUWFEVDRhKzFHWFh0QTM1Nm82RnRCeEVSRVJFUkVSY05pSFJFUkVaRUJqUm8rQk03T1RnQ0FpTWdvN0Q5NFJPUkUxdUh3c1pNSWZSWU9BSEJ5ZE1Td2R3YUpuSWlJaUlpb2FGaXNJeUlpSWpJZ1oyY25ESHY3VFYxNzNhWnRTRXRQRnpHUjVWTXFWZmg3L1JaZCsrMUIvZUhzNUNoaUlpSWlJcUtpWTdHT2lJaUl5TUQ2OXVvT1R3OTNBRUI4d2d2czJQMlB5SWtzMjk0RC95STZKaFlBNEZiS0ZXLzA3U1Z5SWlJaUlxS2lZN0dPaUlpSXlNRGtjaGxHREgxTDE5NjhmUmNTazVKRVRHUzVVdFBTc0dIemRsMTcyRHVEWUdlbkVERVJFUkVSVWZHd1dFZEVSRVJrQkYwN3RZZFBoZklBZ05UVU5HemF0a3ZrUkpacDI4NTllSkdZV1FndFc4WVR2WHQwRVRrUkVSRVJVZkd3V0VkRVJFUmtCRFkyTmhnMS9CMWRlOWZlQTRpSmpSTXhrZVY1a1ppRWJUdjM2dG9qaHI0TlcxdGJFUk1SRVJFUkZSK0xkVVJFUkVSRzBxWlZjL2hYcXdJZ2N4T0V0UnUzaXB6SXNtemNzZ09wYVdrQUFEOWZIM1R1MEZia1JFUkVSRVRGeDJJZEVSRVJrWkZJSkJKOCtQNVFYZnZBdjhmd0xPeTVpSWtzUjNSTUxIYnZQNlJyajN6dkhVaWxmR3RMUkVSRUpSL2YwUkFSRVJFWlVjUDZkZEdvUVQwQWdGYXJ4ZXAxbTBST1pCbldidHdLbFVvRkFLaFp2UnBhTlc4cWNpSWlJaUlpdzJDeGpvaUlpTWpJUm84WW92djV4T2xBUEhqMFdNUTBKVi9vczNBY1BIeGMxeDcxM3J1UVNDUWlKaUlpSWlJeUhCYnJpSWlJaUl5c2VyV3FhTnU2aGE3OTU5OGJSVXhUOHExZXR3bGFyUllBMEtoQlBUU3NYMGZrUkVSRVJFU0d3MklkRVJFUmtRbU1HdjZPYnZUWHhjdFhjZTNHTFpFVGxVekJJYUU0R1hCVzE4NCthcEdJaUlqSUVyQllSMFJFUkdRQ1BoWEtvMGZYanJyMnVrM2JSRXhUY20zZXRrdjNjNXVXelZDOVdsVVIweEFSRVJFWkhvdDFSRVJFUkNieTNydHZ3ZGJXQmdCdzVkcE4zTG4zUU9SRUpVdEVaRFNPbmdqUXRkOTkrMDBSMHhBUkVSRVpCNHQxUkVSRVJDYmk2ZUdPcnAzYTY5b2J0KzRVTVUzSnMyM25IdDFhZFkwYjFvTi8xY29pSnlJaUlpSXlQQmJyaUlpSWlFem83VGNINk5hdUN3eTZnT0NuSVNJbktoa1NFbDdnbjMrUDZ0cERCcjhoWWhvaUlpSWk0Mkd4am9pSWlNaUVLcFQzUnJ0c084TnUyclpieERRbHg0NDkvMENwVkFFQWF2aFhSZjI2dFVWT1JFUkVSR1FjTE5ZUkVSRVJtVmoyVVdISFRnWWdJakpLeERUbUx6VTFEYnYzSDlTMWg3ejFobTUwSWhFUkVaR2xZYkdPaUlpSXlNU3FWcW1FSm8wYUFBQzBXaTAyYitmb3V2enNQZkF2VWxKU0FXVHVxdHVxZVZPUkV4RVJFUkVaRDR0MVJFUkVSQ0o0OTYyczBYVUhEeDlIWEh5Q2lHbk1sMUtwd3ZaZCszVHRkd1lONEtnNklpSWlzbWdzMWhFUkVSR0pvRzd0bXFoVnd4OEFvRkxsTEVoUmxrTkhzd3Fabmg3dTZOeWhqY2lKaUlpSWlJeUx4VG9pSWlJaUVVZ2tFZ3pKTnJwdXovNURTRXBPRVRHUitkRm9OTmljYlFPT3dRUDd3ZGJXVnNSRVJFUkVSTWJIWWgwUkVSR1JTRm8wYlF5L2lyNEFnTFQwZE96WmQ3Q0FNNnpMeVlDenVzMDNYSnlkMGF0Ylo1RVRFUkVSRVJrZmkzVkVSRVJFSXBGSUpCZ3llSUN1dlgzM2ZxU25aNGlZeUh3SWdvQk5XM2ZwMm0vMDZ3VTdPNFdJaVlpSWlJaE1nOFU2SWlJaUloRjFhTnNLWmN0NEFRQVNrNUx3ejc5SFJVNWtIcTVjdTRISHdVOEJBSFoyQ2d6bzAwUGtSRVJFUkVTbXdXSWRFUkVSa1loc2JHenc5cHY5ZGUyZGUvNkJJQWdpSmpJUHU3Sk5DZTdkdlF1Y25aMUVURU5FUkVSa09peldFUkVSRVltc2U1ZU9jSFZ4QmdBOGo0akUrWXRYUkU0a3JvaklhSnc5ZHhGQTVsVGgvbjE2aXB5SWlJaUl5SFJZckNNaUlpSVNtVnd1UTYvdVhYVHRuWHNQaUpoR2ZQc08vS3NiWGRpc1NVT1U4eTRqY2lJaUlpSWkwMkd4am9pSWlNZ005TzNWRFJLSkJBQnc4ZkpWUEF0N0xuSWljV1FvbGZqblVOYTZmUU00cW82SWlJaXNESXQxUkVSRVJHYkF5OU1EclZzMjA3VjM3eitZVDIvTGRlSlVJQktUa2dBQTViM0xva21qK2lJbklpSWlJakl0RnV0TVRLdlZJall1SGhGUjBWQ3FWR0xISVNJaUlqUHlSdCtzVVdTSERoOUhhbHFhaUdsTVR4QUU3TW8yQmJoZm54NjYwWVpFUkVSbUl5TURPSEFBbUQ0ZDZOWU5xRk1IOFBVRnFsY0hXclVDeG93QlZxMENvcUxFVGtvbGxLM1lBYXlCV3EzR3lZQWduQXdJeElPSFQ2RFZhblNQbGZYeVF0dldMZENsWTF1VUt1VXFZa29pSWlJU1c3MDZ0ZUJYMFJmQlQwT1FtcGFHSThkT29WL3Y3bUxITXBtNzl4N2d3YVBIQUFDRlFvSHVYVHFJRzRpSWlDaTcxTlRNSXR4dnZ3SHg4YTgvbnB5YytjL1RwOEQrL2NEY3VjREFnY0RVcVVERmlpYVBTeVVYUjlZWldWaDRCTDZZT3grL3IxcURlL2NmNWlqVUFVQkVWQlMyN3R5RFR6Ny9IODVkdUNSU1NpSWlJaklIRW9rRUEvcjAwTFYzN1R1ZzIyakJHdXphbHpYMXQydW5kbkJ5ZEJReERSRVJVVGFYTHdOZHV3THo1K2RlcU11TlJnTnMzUXAwNmdUODlSZGdSWC9UcVhoWXJET2k2SmhZelBsbUFaNkdoQmJZTnprbEZZdC9Yc0dDSFJFUmtaWHIzTEV0SEIwZEFBQWhvV0c0Y3UyR3lJbE1JejdoQlU0R0JPcmEvWHYzeUtjM0VSR1JDZTNkbXpsQ0xqaTRhT2VucHdPelp3TXpad0pxdFVHamtXVmlzYzVJQkVIQWttVXJrSnljVXFqemZsMjVCbEhSc1VaS1JVUkVST2JPM3M0T1BicDIwcld6anphelpQOGNQQUsxT25NR1FyMDZ0VkRKejFma1JFUkVSQUFPSHdiR2p3Y01zZWI4K3ZXWlJUdU9zS01Dc0ZobkpCY3VYOFhEeDhHRlBpOHRMUTE3ckhUM055SWlJc3JVcjNkMzNjWUtaODlkUkVSa3RNaUpqRXV0MW1EdmdYOTE3UUhaTnRvZ0lpSVNUWEJ3WnFGT3F6WGNOZGV1elN6YUVlV0R4VG9qT1J0MG9lam5ucjlvVmV2VEVCRVJVVTdsdmN1aVdlT0dBREpINisvNXg3Sy95QXM4ZHdFeHNYRUFBQS8zMG1qVnZLbklpWWlJeU9vSlF1WnVyNm1wK3ZWM2R3ZVdMdFd2NzlkZkErSGhSYzlHRm8vRk9pTjUrUGhwa2M5TlRrNUJaSlJsZjROT1JFUkUrY3MrdXV6QW9hUElVQ3BGVEdOYyt3OGUxdjNjdDJjMzJOcmFpSmlHaUlnSXdQSGp3Tm16K3ZXMXNRRisrQUVZTkVpLy9zbkp3SklsUmM5R0ZvL0ZPaU9KUzBnbzN2bnh4VHVmaUlpSVNyWW1qZXFqZkRsdkFFQlNjZ3JPbkQwdmNpTGppSXFPd2VXcm1adG8yTmpZb0dmM3ppSW5JaUlpQXJCOHVYNzk3TzJCWDMvTjNDbTJNRFp2QnFLaUNwL0xSS0pqWXJGcXpVYWtwYWVMSGNVcTJZb2RnQ3hEZEV3czl2N3pMNGE4OVFiczdleUtkYTNBb0F1NGZmYytSZ3g5Q3pLWnpFQUpnWE1YTHlNbEpSV2QycmN4MkRXSmlJaU1SU0tSb0hlUEx2aDkxVm9Bd01IRHh5M3liOWkvUjAvb2x2OW8zclFSU3J1VkVqa1JFUkZadmVmUDlSdFYxN1l0OE0wM1FOV3FtZWQ0ZSt0L0Q3VTZjNWZaMGFNTEZTMDZKaFpIajU4dTFEblp2VE40Z0Y3OUFnTFBZY09XSFhpUm1JaXBFOGZxZGM2YURWdXdac1BXWEI4N3RIc1RSbzZiWE9BMUt2cjQ0T3M1TS9XNm55VmpzYzVJWEoyZEVCc1hYK1R6blp3Y0RKZ0dDSHNlZ2ZMZVpRMTZ6ZXlLOGtUT3k3bUxsN0gvNEJFTWYzZXdnZElCV3EwV2Y2N2VnSWlvS0RTcVh4ZWxTcmthN05wRVJFVEcwclZUZTZ4Y3ZSNWFyUlpYcnQxQVpGUTB5bmg1aWgzTFlBUkJ3S0VqSjNUdDdsMDZpSmFGaUloSTU5UXAvZnB0M0pnNXBYWG1UTURSRVpnenAzRDNPWEdpME1XNnlLaG9yUHk3NkJ0VTZGdXM2OStuQnc0ZU9ZNzlCNCtnYzRlMnFGZW5sbDduK2ZuNllQYk1LYnAyVkhRc3ZwajdIUUJnOE1CK3V1UGg0UkhZdW5NdnhuMHdBZ3FGWEhmYzFjVkZyL3RZT2hicmpLUnExY3FJUFgrcFNPZks1REtVTDB4RlBoZUNJT0RlZzBjSURMcUF3S0FMQ0E0SnhaRjl1VmU0RGFHb1QrVGNhTlFhQUlEY2dLUHFwRklwUnIvL0xtYk5uWSsvMTIvQjVBa2ZHdXphUkVSRXh1Sld5aFV0bWpaQzRMbk16YWYrUFhvU3c0Zm91UjVPQ1hEajFoMDhqNGdFQUxpNnVxQjVrOFlpSnlJaUlnSnc0NForL1g3K0dmajlkeUErSGhoYmhFRXIxNjhYK3BRNnRXb1U2clA5MWVzM3NXRHhNc1Fudk1DSEk0ZnBqbXMwR2lTbjVMOTV4dkFoZzNIc3hHazRPampnUldKU3JuMmNIQjFnWTVPMTFxeGNMb05mUlY5ZFd5YlBLc1QxN2RsTjkvUEpnTE93czFOZzBJQStldjh1MW9URk9pTnAxYXdKemhXeFdGZTNkczBjLzdNWHhkc2p4aUt1R0NQNy9zdFlUK1RjWkNpVmtNbGtrRWdraGNwNDdjYXRmQiszVXlqZ1Y5RVhIdTZsOCsxclo2ZEE5V3BWQzNWdklpSWlZK25SdFJNQ3oxMEVBQnc2Y2d6RDNubXowSDhqemRYQnc4ZDFQM2ZwMkk0YlN4QVJrWG1JaU5DdjM0SUZ4YnRQVEV6bWRGaGJ3NWRtMUdvMVZxM2RpSzA3OXFLTWx5ZVdMdm82eCtmYyt3OGVZZEwwV1hwZDY5U1pvRHdmVy83ajkvQ3ZWaVhydWc4Zm8wdWYzR2ZKQ1lLQWxKZTc2NFkrQzBOWkx5OGtwNlRrNk9QazZLaFhKa3ZIWXAyUk5HL2FDTldxVk1LRFIwOEtmVzYvWHQyTGZYOG5Sd2YwNnRZWjdkcTB3TWZUWnlFOVBhTlkxelBHRTNuYVovL0Q5WnUzOCt5YjF4TzhTaVUvclBoNTBXdkhQL2w4cmw3NS9ub2FrdS9qZnI0K1dMbDhzVjdYSWlJaU1yWm1UUnFoVkNsWEpDUzhRRVJrTks1ZXY0V0c5ZXVJSGF2WVV0UFNjRElnYXoyZ0hsMDZpcGlHaUlnc1NZWlNpVWVQZ3hFUkdZV282QmkwYTkwUzViekw2SCtCcE53SG54aEZZaUpRdXJSQkx4a1NHb2J2L204cEhqNTZnall0bTJINmxQR3ZGY0c4eTVZcGNNYlowbC8rZ0ZzcFY3dzM5SzA4Ky94M2VRNi9pcjZZTjN1R3JoMFZGWU1acytZQkFKNkZoV1BrdUNrNStnOTQrLzBjYldQT0NDeEpXS3d6RW9sRWdza1R4bURlZC8rSDZKaFl2Yy9yMjdzYmFsYXZWdXo3ci9yVnNOdEFHK09KM0twRlUvajZsSCt0ejdFVEFiQ3p0ME9yNWsxZWUrejBtU0RJWkxuL2I3dGs0ZGV2SGR1NGRTZk9YYmlNNzcrYUJUczlONzZ3VXlqMDZrZEVSR1FLdHJZMjZOS2hMYmJ0MmdjQU9IVGt1RVVVNjA2ZVBvdU1qTXd2RS8yclZrWWxQOThJaVBGU0FBQWdBRWxFUVZRQ3ppQWlJc3JmczdEbjJMUC9JUDQ5ZWpMSGlLMVNwVndMVjZ3cjVxYUpoV0p2YjlETDdkbC9DQ3YrWEFPTlZvc0pZMGJpalg2OWN1MVhxcFJyam1tcHVWbjZ5eDl3Y25Jc3NGOTJjcGx0Z2V2bGIxbjd4MnZId3A5SFlNcW5YK3A5SDB2SFlwMFJlWHE0NDZzdlorSzdSVXNSK2l5c3dQNmRPN1REMExmZU5FR3l3alBHRXptdnVlbW5BOCtoV3VWS21ESmh6R3VQM2I1elA4OGRZdXZVcXZIYU1kbkw0Y1NOR3RTRFZDclZLMWRSM0gvd0NOZHUzb1ozMlRMd3JWQSsxeUlrRVJGUlVmWG8ybEZYckR0MTVpd21qUnNOUjBmRGJrWmxhZ2VQWkUyQjdjWlJkVVJFVkF5Q0lHRDN2b1A0N2M4MUFJQ083VnFqWFpzV0tPL3RqVEpsUEtISXRtNmFYdHpkalpBeUZ3NE9CaThNL3ZUclNqZzZPdURIYitia21KNXFLdmxOZzMzbDFjN3ZYZm9NeGwrL0xZRlBoZkpJK2M5MFdHdkhZcDJSbFhZcmhibGZUTWVzdWZNUkVSV1ZaNytHOWV2aXc1RkRMV1lOR24yRmhJYmhaTUJaOU9qYUVaNGU3aEFFQVVsSnlYQnhjYzYxdjBxdGhrd213NTE3RHhBYkY0ODJMWnZsZS8zbmtWR3d0N016YXFFT0FNNEVuY2Y2elR0MDdaclZxMkZnLzk3bzBMYVYxZjAzSlNJaXcvT3I2SXZxMWFyaTNvT0hVQ3BWT0g3cURQcjA3Q3AyckNKN0Z2WWN0MjdmQlFEWTJ0cWljL3MySWljaUlxS1NTcVBSNEx0RlMzRXk0Q3c2dFcrRDhSKytqMUtsWEl0MzBWcEYzekN4VUdyWEJvendlYkcwV3lsUkNuVjFhOWZDUngrTVFMTW1EWFhIMHRMU2NTYm92TkUvazFzYUZ1dE13TW5KRVFQNjljUnZLLy9PczArLzN0MnRzcWl6ZmZjKzdEOTRCSFZyMTRDbmh6c1NYaVJDcTlYcUt1My9wVmFySVpQWll0UFdYYmgrOHhhYU5tNlE1N2NrNmVrWmVCb1NDclZhVTJCbEh3QzJiMWdGMXp5S2hBVVpPWHdJM2hyWUgySFBJL0RnNFdQczJMTWYzeTVjZ21NbkFqRHprNGxjSkpPSWlJcXRSN2VPdVBmZ0lRRGc0T0ZqSmJwWWR5amJxTHJXTFpyQzJkbEp4RFJFUkZSU0NZS0FuMzVkaVZObmdqQngzR2owTjlUbjZoWXRpbjhOZmJSc3FYZlhvUE9YTVB1cjcvWHFHL29zdk1EUHdLL1doZ3Q3bnY5bUdtcTFKczgrVW9rRTNtWEx2THhuR0R6YzNlRGg3cGFqajcyOUhicDBiSWRuWWVFNWpndUNBQUNRU0ZqRXl3MkxkU2J5OHYvRFBHbTFXdE1FS1NaRFBaRUJJQ2twR1VlT24wYk42dFhRb0Y3bTJqc1JFWkVBZ0xKbHZISzlodkxsVHJIZE9yWEhtYUR6T0hrNkVOMDZkOGkxNzZNbndWQ3JOZkQwY005em5qNEE3TmwvRUJHUjBYQjBLTjUwSWtkSEIvaFhyUXovcXBYUnEzdG5IRDkxQmovODlCc21UUGtNL3pkL0xqdzlURFNVbW9pSUxGTEhkcTN4Nngrcm9WU3FjUGYrUXdTSGhNTFAxMGZzV0lXbTFXcng3OUVUdW5aM1RvRWxJcUlpMnJGN1AvWWZQSUtKNDBaalFKOGVocnR3N2RwQXBVckFrOEp2R0Zrby9mdnIzYldpYndXTUdUVzh3SDYvcjFvTFYxY1h2UDJtZnRjZThlR2tmQjkvSGhHWlp4K1pUSVlET3pjQXdHc2JSK1JtNVM4LzZINU9UVTBEQUNnVWhaeWliQ1ZZckRNQmpVYURRMGVQNTl2bndMOUhjMTF6emR3WTZva01BRHYzSGtCR1JnYmVIalJBZCt6SjAxQUF5SFBOTjVWS0RibE1obVpOR3NIVnhSbjdEeDNOczFqMy9HWGhyM3ExS25ocllMODhNeDg5ZmhvS1JTSnNiVzN5L2QwS1F5S1JvRlA3TnFqb1V3R3o1czNIbDE4dndKSUZYOFBPanB0WEVCRlIwVGc1T3FKTnkrWTRkaklBQUhEbzhIR01IZjJleUtrSzcrTGxhNGlOaXdjQXVKZDJRNU5HOVVWT1JFUkVKVkg0ODBpcy9Ic0QrdmJzaHY2OXV4djI0aElKOE1FSHdLeFpocjF1ZG0zYUFEWDByd0Y0bHkyVDcrZmFWMzVmdFJZdXprNTY5UVdBV1ovbVhXVDdkdUVTdUpkMnc3Z1BSdVQ2ZVBhcHJVZjJiVVdHVW9uRXhDUjRlcmdqOUZrWVJvNmJrbU4zMSt4citZZEhSRUFpa2FDVXE0dGVPYTBOaTNWR3BsS3BzV3pGbndnT0RzbTMzOFhMMTdCbXd4WU1IekxZcktmREd1cUpISi93QWx0MzdFR1Z5bjVvM2FLcDd2ak4yM2Noa1VoUXRYS2xYSytSa1pFQnVVd0dXMXNidEduVkhQc1BIa0hvczNENFZDajNXdDg3OXg0QUFDcFg4c3YzZDBwSlRZR3prM0dtcVZhcDdJZnY1bjJCU1ovTXdxSWx2MkQyektsbS9kK1hpSWpNVzQrdUhYWEZ1c1BIVCtHRDk0ZkN4c1p3WHphWnd0RVRwM1UvZCszY25tdllFQkZSb1FtQ2dHVXIva1JwdDFJWTkrRUk0M3pHR2pJRStQVlg0Tmt6dzE4YkFENzkxRGpYTGFTTzdWcm4rZGkzQzVmQXdjRSszejdablFvSXd2OHRYWTVEdXpjVjJQZnkxUnR3ZFhVcE1iTU1UWTNGT2lONjlEZ1l2Njc4VzYrZFlBRmcvOEVqZVB6a0tjYU1lcTl3MjBxYmtLR2V5R3MyYkVGYWVqcEdEUitpZTJGVnFWUUlPbjhKL2xXcjVMbkRuVktsZ2t5ZXVSdHNoN2F0Y09UNGFUeDgvT1MxWXAwZ0NBZ011Z0FBYU5TZ2JyNVprcEpUNE9YcFVXRG1vcXJzVnhIVEozK0VieGN1UWFjT2JkQzZSZjZiWWhBUkVlV2xZZjI2OFBMMFFGUjBEQklTWHVEcTlWdG8zTENlMkxIMGxxRlU2djQrQTBEWGp1MUZURU5FUkNYVnhjdlhjUDdpRmN6NS9KUEM3L1NxTDRVQ1dMQUFHRHBVdi80clZtVCtvNDhSSTRER2pZdWV6VXpGSnlTOHR2NzhxN1h6L0t0V3hyTEY4N0ZsN1I5SVMwL0hycjBIa0pxYWlqR1RadUN6YVJOUjNiOHF0cXo5UTR6WVpvbkZPaU9JaklyR2xoMjdjZWJzQmQyaWlmcTZjKzhCcG44eEYxMDZ0Y1BBZnIwdGRraG8vejQ5NE9yaWd1Wk5HK21PN1Q5NEJJbEpTUmo2enB1NW5wT2VuZ0ZCRUNCLytXSmN2MjV0YkYvL1o2NVRTNE11WEVKMFRDektsdkZFN1pyVjg4eWgwV2lRa3BJS2w4cEYyMWhDWHgzYnRjYkpnTFA0WmNWZmFOS3dQaFFLVG9jbElxTENrMGdrNk5pdU5UWnYzdzBBT0g3cVRJa3ExbDI0ZUFWcDZla0FNbmU0cmVoYlFlUkVSRVJVRW0zWnNRZTFhMVpIMjFiTmpYdWpEaDJBano4R2Z2ckpjTmRzMEFENDhrdkRYYytNUEEwSnhZdkVSSVEreTlwTTRxL2ZsZ0FBNUhJNXBGSXBGSEk1L3ZmTkltaTBXcXhlOFJQV2JOaUt5WjkraVdIdnZJbGg3d3dTSzdyWjRid0RBM3J4SWhHcjFtN0UxSmx6RUJCNHZ0Q0Z1bGMwR2cwT0hUNk9qMmZNd3FadHU1Q1dsbWJncERtbHBxVWhQVDNEcVBmNEx6OWZIN3cvN0cxZE8reDVCUDVhdHdtdUxzN28yYTFUcnVlOGVuUC82cHNUcVZTYWE2Rk9vOUZnOWRyTkFJQkJBL3JtT3lRNk1Ta1pBRXhTRkIwemNqamk0aE93YmVjK285K0xpSWdzVi9ZUjdBR0I1NkJXcTBWTVV6akhUd2ZxZnU3WXRwV0lTWWlJcUtSNkVoeUNLOWR1WUdDL1hxWlpZbWpHREdCNHdSczc2S1ZtVFdEMWFzRGUzakRYTXpOWHI5K0NWcXZGbDE5L2o1allPQUNBVDRYeThLbFFIaTR1enRoMzREQkdqNStLK3c4ZTRhdlpuOExMMHdQVEozK0VUNmRPd09idGV6RDlpM21JaTA4UStiY3dEeHhaWndDQ0lPRHdzWlBZdUhXbmJrY1RROGhJejhET1BmL2crTWtBakJ3K0JDMmE2VDlNOXVmZi90VDkvT3BOZlBaakFEQnAzR2dBd05oSk0rRGdZSThWUHkweVFPckNpNDZKeGVkenZrRktTaXBtejV3S2h6eGV1Q0lpb3dBQVRnV3NMN2RtNDFZOGVoSU1ud3JsMGJ0SGwzejd4cjU4QVhIN3oxQmRZeWpuWFFiOWUzZkh6bjBITUhoZ1A4aGZUdWNsSWlJcWpDcVYvVkMrbkRmQ3dwOGpPU1VGRnk5Zks5UjdCTEdrcGFjajZOeEZYYnRET3hicmlJaW84SGJ1UFlEU2JxWFF1cVdKbGhlU1NvSDU4d0ZmMzh4cHNVWDlrcXg3ZDJEcFVzRFplTE82c3RaL0s3aUkrV293VEVFRVFTaXdyNzJkSFM1ZHVZN0lxR2hNbXpRT0c3ZnV4T3l2RnVUb2MvYmNSU3hkL2djYTFxK0xhWlBHb213Wkw5MWpYVHEyUStWS0ZmSGR3cVZJVEV4OGJTcXROV0t4cnBoVUtqV1dMdjhERnk1ZE1kbzlFbDRrNHNkbEs5QzFjM3VNZnU5ZHZiNDkyTDN2WUlISFhoWHJTcGQyZzZORC9wVjlReitSWDdsNy95SG1mcnNJTWJGeEdENWtFRHE4L0paZHJkYmsySjFWbzlGZzI4NjlBSURLbFNybWVlM0R4MDVodytZZGtNdGwrSHo2eDVESjhpK0lCYjc4MEZDaC9Pc2JWQmpERy8xNlk4ZWVmM0QweE9rOFJ4QVNFUkhsNTlWVTJIV2J0Z0hJbkFwYkVvcDFRZWN2SVVPcEJBQlVyVklKNWN0NWk1eUlpSWhLR28xR2c0REFjK2pUc3l0c2JVMVl6cEJJZ1BIamdmYnRnYmx6Z2NEQUFrL1JxVkFoYzNUZW0yOW1Yc2VBRWhKZVFDc0ljSEYyZ28yTkRVNjhITUZlMEFBWEFPZzdTTC9SZ3MvQ25oZllkK3U2bGZoMTVkOXdjTEJINTQ1dDBiUnhBM3oxL1dMY3VYc2ZZeVpPUjZNR2RWSEd5eFB2dmowUWxTdjY0dUhqWUR4OEhBeEJxNFZHcTRWS3BZWktwVUxQN3AwUmRQNHkzTjNkamJZSlpFbkJZbDB4YmR5Nnc2aUZ1dXdPSHoySmN0NWwwYXRiNXdMN1p0OGV1U0JMRjM1ZFlCOURQcEYzYlY0TkIzdDdiTm0rQjZ2WGI0SkdvOFdZa2NQeDFwdFpXMHV2WHI4Sk8vY2NnS3VMTXhRS0JSSVRFL0VpTVFuZVpjdWdZYjA2dVY5Mzd3SDg4dnRma0VxbCtHTEdGUGhYclp6ajhYbnpmNEF5UXdrM3QxSndkSFJBZkVJQ1Rwd0toRUl1UnhzVGZTdFR0b3duV2pWdml1Mjc5Nk5IMTQ3Y0daYUlpSXFrUTd0V3VtSmRZTkFGWkNpVnhsdGcyMEJPbk1yNllOT0JVMkNKaUtnSWJ0eTZnOFNrSkxSdGJlUzE2dkpTdXphd2RTdHc2Ukt3YlJ0dzlDZ1Fsc3VHa3M3T1FNdVdRUC8rUU8vZVFBR0RTSXJxMUprZy9QVHJTZ0NaWCthOVdvcExuMDBmSjAvNDBHQTVuQndkSUxPMVJlL3VYYUNReStIcDRZNmZGbjJETTBFWGNQeGtBTTRFWFVCY2ZBSXlNZ3BlZnN2VHd4MXZEK3B2c0d3bEZZdDF4WFF5NEt4SjczY3FJRWl2WXAyaEdmS0piS2RRNEVsd0NGYXYzd1FYRnhmTW5Ecnh0Y1d4eTN0N1E2bFVJaW82QmtEbUMwK3RHdjc0NU9PUFlHTmo4OW8xSHdjL3hhOHIvNGE5dlIxbWZ6b1Z6Wm8wek9XK2NwdzVlejdIMXREZVpjdGc0dGhSOEhBdmJiRGZyeUQ5KzNUSHA3Ty94cE9uSWFqc2wvY29RU0lpb3J6NCtmckFyNkl2Z3ArR0lDMDlIZWN2WEViYjFpM0VqcFdubEpSVW5MdDRXZGRtc1k2SWlJb2lJUEFjUEQzY1ViVnlKWEdETkc2Y3RadHJiQ3dRSGc0a0p3TjJka0RwMG9DUFQrYjBXU09yWGJNNmVuYnJCSTFHQzYxV0N6czdCUnJXcjR2MmJWb1dlRzdmbnQwTW1tWGl1Rkh3cVpBMVkwMGlrYUJOeTJZNUJzYW9WQ3FrcDJkQXBWSkJvOVhxaW90U3FSUlNxUlMydGpaUXlPVWMxQUpBSWhSMUZ3UUNBTHo5M2hpVDNzL0wwd00vLy9DZFNlOXBMR2ZQWDBTZFdqWHpIZDZxVnF1aDBXaGdZMk9iWTFwc2JrNmZDVUsxcXBWenpIM1BUWVpTQ2FWU0JSdXBGQTRGVFA4MUJxMVdpOEhEUDBUdjdsMHc2cjBoSnI4L0VSRlpodldidHVPdmRac0FBTzFhdDhDY3p6OFJPVkhlRGg4N2lRV0xsd0VBYXZoWHhiTEY4MFZPUkVSRUpkR3cwUlBRb21ralRIeTVwQk5SU1NVcG9DTEozV0NMeWNiR3RJTVRwZEw4QzFZbFNjdG1UUXFjaDI1cmF3dUZRbEZnb1E0QTJyWnVVV0NoRHNqY1RkYlp5VkdVUWgyUSthMUI2eGJOY09MMG1TTHZHRXhFUkpSOWc0YWdDNWVRYXVUZDQ0c2p4eFJZUGFibUVCRVIvVmQwVEN3aUlxUFFxR0Y5c2FNUUdSMkxkY1ZVcTRhL3lZWm9TaVJTMUtwUnpTVDNJdU5xMTdvNXdwOUhJdmhwcU5oUmlJaW9oQ3Bmemh2VnFtU3V6NnBVcW5BMjIwNnI1aVF4S1FrWHIxelR0ZldabWtORVJQUmZOMjdlQVpBNTlaUEkwbkhOdW1LYVBYT0syQkdvQktwZnR6WVVjamt1WDd1QlNuNitZc2NoSXFJU3FtTzcxbmp3NkRHQXpORnJuVHUwRlRuUjZ3SUN6ME9qMFFBQWF0ZXFBVThQZDVFVEVSRlJTWFQ5MW0xVUtPOE5WeGRuc2FNUUdSMUgxaEdKUUNhVG9YYXRHcmg4OWJyWVVZaUlxQVJyM3pacmxOcUZ5MWVRbEp3aVlwcmNuUXpJbWdMYmtSdExFQkZSRWQyNSt3QzFhbkJVSFZrSEZ1dUlSTktnWG0xY3UzRUxhclZHN0NoRVJGUkNsZkh5UkswYS9nQUF0VnFEcytjdWlKd29wK1NVRkZ5OWZndEE1cTV3N2N4NHgxb2lJakpmYXJVR1QwTkRVYmxTUmJHakVKa0VpM1ZFSW1sWXJ3N1MwelB3Nk1rVHNhTVFFVkVKbG4wTnVFQXpXN2Z1d3FXcnVpbXd0V3I0bzNScE41RVRFUkZSU2ZRc1BCeHF0UWJseTVVVk93cVJTYkJZUnlTU3FsVXFRU3FWNHRIanAySkhJU0tpRXF4bDg2YTZueTlldmdxbFVpVmltcHl5YjNyUnNua1RFWk1RRVZGSjlpUTRCQUJRM3R0YjVDUkVwc0ZpSFpGSVpESVpLcFQzeHVNbndXSkhJU0tpRXF5Y2R4bjQrZm9BQU5MVE0zRGwrZzJSRTJWU3F6VTRkL0d5cnQwcVcxR1JpSWlvTUlKRFFpR1JTT0JkMWt2c0tFUW13V0lka1lncStWWEVveWNjV1VkRVJNV1RmZFJhWUpCNXJGdDM0OVlkcEtTa0FnREtlNWVGVDRWeUlpY2lJcUtTNnZuelNKVHg4b0JNSmhNN0NwRkpzRmhISktMS0ZYM3g2RWt3QkVFUU93b1JFWlZnclZwa2pWbzdlKzZpV2Z4ZENjeTIyVVhMNWswZ2tVaEVURU5FUkNWWlJHUVV5bkVLTEZrUkZ1dUlSRlRKenhlcHFXbUlqSW9XT3dvUkVaVmdOZnlyb3JSYktRQkFYSHdDN3Q1L0tHb2VRUkJ5N0V5YnZaaElSRVJVV0JHUlVkeGNncXdLaTNWRUlxcms1d3NBZU1SMTY0aUlxQmdrRWdsYU5NdWFDbnRXNUYxaGc1K0dJaUl5ODRzb1p5ZEgxSzVaWGRROFJFUlVjbVVvbFlpTFQwQ0ZjaHhaUjlhRHhUb2lFWlV0NHdVN093VjNoQ1Vpb21Kcm5XMzBtdGpyMWdWbUt4WTJiOW9ZTmpZMklxWWhJcUtTTENZMkRnRGc3YzJSZFdROVdLd2pFcEZFSWtHbGlyN2NFWmFJaUlxdFFmMDZVQ2dVQURKM3pRdC9IaWxhbHV6Rnd1eWJYeEFSRVJWV1ltSVNBTUROMVVYa0pFU213Mklka2NqOEt2cmdhV2lZMkRHSWlLaUVVOGpsYU5xb3ZxNmRmYzA0VTRxTmk4ZTlCNWxyNXRuYTJxQnBvd2FpNUNBaUlzdVFtSlJackhOeWNoSTVDWkhwc0ZoSEpESXZUMC9FeE1TYXhjNTlSRVJVc3JWc25qVVY5b3hJVTJHRHpsL1MvZHlnYmgwNE9OaUxrb09JaUN4RFltSXlBTURGbWNVNnNoNHMxaEdKek1POU5OTFMwNUdhbWlaMkZDSWlLdUZhTkcwRWlVUUNBTGh4Nnc2U2twSk5udUg4eFN0WmVUZ0Zsb2lJaWlsclpKMmp5RW1JVElmRk9pS1JlYmlYQmdCRXg4U0luSVNJaUVvNlYxY1gxSHE1ODZvZ0NMaHkvYVpKNzY5V2EzRGwyZzFkdTBYVFJpYTlQeEVSV1o3RXhFUTQyTnR6c3lLeUtpeldFWWtzcTFnWEozSVNJaUt5Qk5uWHJidDQrYXBKNzMzMy9nT2twbVdPRkMvdlhSWmx5M2laOVA1RVJHUjVFaE9UNGN3cHNHUmxXS3dqRWxsV3NTNVc1Q1JFUkdRSkdqZk1YcXk3WnRJMVVTOWV2cGFWSTF2UmtJaUlxS2dTazVJNEJaYXNEb3QxUkNKemNuS0VYQzdqTkZnaUlqS0k2dFdxd1BubGg1cW82Qmc4Q3dzMzJiMHZYY2xXckd0WXoyVDNKU0lpeTVXWWxNVE5KY2pxc0ZoSEpES0pSQUlQOTlLY0JrdEVSQVlobFVyUnFFRldvU3o3YURkalNrcEt4dDM3RDNVWkd0U3RZNUw3RWhHUlpVdE1USWF6RTR0MVpGMVlyQ015QXg3dTdoeFpSMFJFQnZQZnFiQ21jT1g2VGQyVTI1bzEvT0hvNkdDUyt4SVJrV1ZMU1UzaDN4U3lPaXpXRVprQkQ0L1NYTE9PaUlnTUp2c1UxS3MzYmtHbFVobjludGszczJqU2tPdlZFUkdSWWFoVWF0amEyb29kZzhpa1dLd2pNZ1B1Ym02SWowOFFPd1lSRVZtSU1sNmU4S2xRRGdDUWtaR0JtN2Z2R2ZWK2dpRGtHTUhYaE92VkVSR1JnYWpWTE5hUjlXR3hqc2dNT0RrNklqa2wxYVE3OWhFUmtXWExPUlgyYWo0OWkrOVoySE5FUldjdTUrRGs2QWovYWxXTWVqOGlJckllS3JVYU1oYnJ5TXF3V0Vka0Jod2RIU0FJQXRMUzA4V09Ra1JFRnFKcG93YTZueTllTWU2NmRkbDNnVzNZb0M1c2JHeU1lajhpSXJJZWFyV2FmMWZJNnJCWVIyUUdYaTJZbXBLU0tuSVNJaUt5RlBYcTFvS3RiZWFIbTBlUGd4R2Y4TUpvOThwZURPUjZkVVJFWkVncWxSb3lHVWZXa1hWaHNZN0lERGc2T2dJQWtwTlRSRTVDUkVTV3d0N09EclZyMXRDMUwxKzlicFQ3YURRYVhMOXhXOWR1elBYcWlJaklRTFJhTFFSQmdJME5pM1ZrWFZpc0l6SURUcTlHMXFWeVpCMFJFUmxPb3daWmhiTnIyUXBxaHZUb2NUQlMwOUlBWkc1c1ViYU1sMUh1UTBSRTFrZWxWZ09BYnFRNGtiVmdzWTdJRERnNlpCYnJPTEtPaUlnTXFVSGRXcnFmcjkrOFpaUjdYTHVaVlFTc1g3ZTJVZTVCUkVUV1NhMTZWYXpqeURxeUxpeldFWm1CVjJ2V0phZXdXRWRFUklaVDNiOHFGSEk1Z013ZFcrUGk0ZzEranh2WmluWDFzaFVIaVlpSWlrdjlhbVFkTjVnZ0s4TmlIWkVaMEsxWnh3MG1pSWpJZ0d4dGJWR3Jwcit1ZmYzV0hZTmVYeEFFM01oMnpmcDFXS3dqSWlMRHlab0d5NUYxWkYxWXJDTXlBNDRPOWdDNEd5d1JFUmxlOXFtcDEyNFlkaXJzNCtDblNIcTVoSU9uaHp2WHF5TWlJcU9RU01ST1FHUmFMTllSbVFHcFZBcDdPenNrSnllTEhZV0lpQ3hNdlRyWjE2MHo3Q1lUMlhlQnJWZW5GaVQ4TkVWRVJBWWtsV2FXTERSYXJjaEppRXlMeFRvaU02R3dVeUJEcVJRN0JoRVJXWmdhL3RVZ2w4c0FBRTlEbmlFaDRZWEJycDF6Y3dsT2dTVWlJc09TdnZ3U1NLdGhzWTZzQzR0MVJHWkNabXNMbFVvbGRnd2lJckl3Y3JrTU5hc2JmdDA2UVJCeWJpNVJoenZCRWhHUllVbHRNa3NXZ2lDSW5JVEl0RmlzSXpJVGNwa01TaVdMZFVSRVpIaloxNjI3YnFCMTYwSkN3L0FpTVFrQVVOcXRGTXFYSzJ1UTZ4SVJFYjBpa1hBYUxGa25GdXVJeklSTUp1UElPaUlpTW9yc1UxU3ZHV2pkdXVzNXBzRFc1bnAxUkVSa2NEWlNqcXdqNjhSaUhaR1p5Q3pXcWNXT1FVUkVGcWhtZFgvSVpKbnIxajBKRGtGaVVsS3hyM2tqMjNUYWVseXZqb2lJakVBaTVacDFaSjFZckNNeUV6S1pMWlFxYmpCQlJFU0dsN2x1WFRWZCs4N2RCOFcrNXUyNzkzUS8xNjFWbzlqWEl5SWkrcTlYdThGcUJSYnJ5THF3V0Vka0pqaXlqb2lJaktsV2pheE5KbTdmdTErc2E4WEZKeUFpTWhvQTRHQnZEMStmQ3NXNkhoRVJVVzUwdThGeXpUcXlNaXpXRVprSnJsbEhSRVRHVkxORzFzaTYyM2VLVjZ5N2s2M1lWOTIvcW03a0F4RVJrU0hwUnRheFdFZFdodStzaU15RVhHYkwzV0NKaU1ob2F2cG5GZXZ1M250UXJBOCsyYWZSMXNwV0JDUWlJaklrRnV2SVdyRllSMlFtWkRJWmxCeFpSMFJFUmxLNnRCdktlSGtDQU5MUzB4RWNFbHJrYTkyK216V3lybVoxLzN4NkVoRVJGWjFFSW9HdHJRMlhDeUtydzJJZGtabmdORmdpSWpLMjdPdldGWFdUQ1kxR2czdjNIK3JhMlRldUlDSWlNalM1VEE2bGtodnhrWFd4RlRzQUVXV1NTQ1FBQkxGakVCR1JCYXRad3gvSFQ1MEJrTG1iYSs4ZVhRcDlqU2ZCSWNoNCthSEp1MndadUxxNkdEUWpFUkZSZG5LRjNDeVhDeEtTbzZBSlBna2g2amFFaEdCbzB4TWhnUUNKd2hrU1Z4OUl2V3JEeHE4ZDRGSmU3S2hVQXJGWVIwUkVSR1Fsc28rQ3l6NlZ0VEJ5VElIbGVuVkVSR1JrY3BsTTl5V1JPZEJHWElQNjBwL1FocDU3N1RIaDVUK0l2Z3ZOdzhOUUJTNkJ0R3dEMkRZZUJhbFBNd0FTRTZlbGtvckZPaUt6d1ZGMVJFUmtYRlVyKzhIVzFoWnF0UnFoejhLUmxKUU1aMmVuUWwwaiswNnd0YmhlSFJFUkdabENJVGVMWXAyUWtRVDFtUitndVgrZ1VPZHBJNjVDdWY5alNDdTJnYnpERjRDOXU1RVNraVhobW5YSVhIc2xOamEyeVBQZ2xVb2xZbU5qb2RGb0RKeU1yQSsvYVNFaUl1T1J5V1NvVnJXeXJuM25YdUhYcmJ0OWh5UHJpSWpJZE9ReU9WUWlGK3VFaEdBb3R3OHZkS0V1TyszVEFHUnNHUW9oNnJZQms1R2xzdXFSZFNrcEtWaS9majFPblRvRnRWb05pVVNDK3ZYclk5aXdZYWhRb1VLQjU0ZUdobUxkdW5XNGZ2MDZCRUdBcmEwdDJyVnJoMkhEaHNIQndjRUV2d0VSRVZISmtKeWh3ZXJUb1RoK094YWhjZWxJVS9JTEx0SEl1d1AxdWdNQVJ1OUlBbmFjS3R6NW5vT0J6RTFsTWVpdmNBRGhoczFIQmJLWDI4Q250QjA2MW5MSCsyMTk0S1N3RVRzU0VaSFJ5RVVlV1NmRVA0RnkxeGdJR1luRnYxWmFQREoyajRPODN5K1FscWxyZ0hSa3FheTJXSmVXbG9ZNWMrWWdMQ3hNZDB3UUJGeTllaFczYjkvR3ZIbnpVS2xTcFR6UGYvVG9FZWJObTVkak5KNWFyY2F4WThkdzc5NDlmUFBOTjdDM3R6ZnE3MENXUmVBc1dDS3lVRUVQNHpGbngzMDhUOGdRT3dxUlJVaFRhbkEvSWdYM0kxS3c1M0lrdmhyb2p4WlYzY1NPUlVSa0ZIS1pUTFFOSm9UMEYxRCtNOFVnaFRvZFRRWlVCNlpEL3ViZmtEaVhOZHgxeWFKWTdUVFluVHQzNWlqVVphZFVLckZxMWFwOHovL3p6ei96bkRZYkZoYUduVHQzRmpzaldaL01IV0dKaUN4SDBNTjRmTGpxQmd0MVJFYnlQQ0VESDY2NmdYT1BFc1NPUWtSa0ZHS3VXYWNPV0FRaEtVSy96allLU0JUNjdaQXVwQ2RBZWZ4clFOQVdJeDFaTXFzdDFwMDllemJmeHg4OGVJQzB0TFJjSDh2SXlNQ1RKMCtLZFgyaS94STR0STZJTEV4eWhnWnpkaFJ0eDFFaUtwd3Z0OTlEY2dhbmx4T1I1WkhMNWFLTXJOT0dYNGJtNGVFQys5bFViQWY1b0RXdysrQTRGQ01QUS9IdWRraDlXeGQ0bmhCK0Vkckh4d3dSbFN5UTFSYnI0dVBqODMyOGZ2MzZrRXFsMkxWckY2Wk5tNFpodzRaaDBxUkoyTEJoQTdSYUxTWk1tSkR2S0tpQ3JrK1VHdzZzSXlKTHN2cDBLRWZVRVpuSTg0UU1yRDRkS25ZTUlpS0RrOHRsVUNwTi8zNUNmU24vMlhZQUlQWHZCVm5QaFpBNHVFTjlkVDNVVjlZQ0NoZklleTZDeEt1V252ZmdvQTE2bmRVVzY3eTh2UEo4ek0zTkRlUEhqOGYzMzMrUFRaczJJVHc4SEdxMUd0SFIwZGl6Wnc5bXo1Nk5SbzBhb1hmdjNrVzZQaEVSa1RVNGZqdFc3QWhFVnVYRUhUN25pTWp5S09SeVpHU1lkaHFza0J3RmJkaUYvRHZKSFNGclBRM2FtQWZJMlBRVzFPZCtnZnJjTXFqMlRRSWtVdGpXR1Z6Z2ZiUnhqNkExMDkxaG8yTmlzV3JOUnFTbHA0c2R4U3BaN1FZVDdkcTF3NlpObTNKOXJFK2ZQamgrL0RqdTNMbVQ2K05oWVdGWXQyNGRoZzBiaHNPSER5TWo0L1VxZi92MjdRMmF0N2cyYmR1RjVKUVVmREJpcUZHdW41cWFocnYzSDBBdWw2Tk9yUm9HdWViZCt3OFJHeGVIVnMyYldzVmFiZ0svVVNFaUN4TWF4emQzUktZVUdzdm5IQkZaSHJsY0RxWEt0Tk5nTlU5T0ZOaEg2bEllMnVkWG9MNzhONkJNMFIzWFJ0K0ZrUDRDRWlmOU5vL1FQamtCcVZkdHZiTkZ4OFRpNlBIVGV2Zi9yM2NHRDlDclgwRGdPV3pZc2dNdkVoTXhkZUpZdmM1WnMyRUwxbXpZbXV0amgzWnZ3c2h4a3d1OFJrVWZIM3c5WjZaZTk3TmtWbHVzNjl1M0w2NWZ2NDdidDErdllqZHIxZ3pmZmZkZHZ1ZWZPblVLbzBlUFJ2MzY5WEgrL1BrY2o5V3FWUXQ5K3ZReGFON2kybmZnTUJ3ZEhZeFdyRnV3ZUJuT0JKMkhUNFh5K0czcEFpZ1VpbUpmYy9YYVRiaDY0eVlPN3NxOXFKcVg1Yi8vaFIxNy9pblVPUVA3OWNMNE1TTUxkWTR4U0dENVJVa2lzaDVwU3E2ZlJXUktxWHpPRVpFRlVzamxVSnA2WkYxMHdhUGR0REgzb1QwNDQ3WGpFb1VMSkhJbmFGTmo5THFYSnZKMm9Rb3prVkhSV1BuMytrS2NrWk8reGJyK2ZYcmc0SkhqMkgvd0NEcDNhSXQ2ZFFxZTFnc0FmcjQrbUQxemlxNGRGUjJMTCtabTFsY0dEK3luT3g0ZUhvR3RPL2RpM0Fjam9GRElkY2RkWGZUYnBMdHpldWdBQUNBQVNVUkJWTVBTV1cyeHpzYkdCck5temNMZXZYdHg0c1FKeE1URXdNdkxDNTA3ZDRhSGh3ZWlvNlB6UFYrdFZpTWhJUUZ0MjdiRjA2ZFBFUk1UQTA5UFQzVG8wQUY5Ky9hRmpZMU5vVE9GUGd2RHRsMzdjT25LZGNURXhzRk9vVUNkMmpVd1l1aGJxRmFsY2xGL1ZRaUNnTmk0ZUZUMHFWRGthK1RuNy9XYmNTYm9QTHAyYW8vanB3THc3YUtsK04vbm54VHAzMEYyaVVsSmNIRjJMdkw1bjMweVNhOSszLy93YzVIdlFVUkVSRVJFUk1Zams4dWdWS2tnQ0lMSlpsd0pDY0ZGUGxkYXZUY2d0WVhtd1NHajNLdE9yUm80c2kvMzBXdTV1WHI5SmhZc1hvYjRoQmY0Y09RdzNYR05Sb1BrbE5SOHp4MCtaRENPblRnTlJ3Y0h2RWhNeXJXUGs2TkRqcy8rY3JrTWZoVjlkVzJaUEtzUTE3ZG5OOTNQSndQT3dzNU9nVUVEekd1Z2s3bXd5bUpkUmtZR2podzVncE1uVHlJaUlnTEtsOXRBaDRlSFkrM2F0ZWpjdVRQYzNOenlMZGhKcFZLNHVycGl4NDRkaUl5TUJBQkVSRVJnKy9idENBZ0lRTXVXTGRHMWExZTQ2RmtWZnZqb0NTWis4Z1ZzYkd6UXNINGRORzVZRDhGUFF4RjAvaEl1WGJtT3hkL1BRODNxMVlyMCt5WW1Ka0dsVWlFbUxnN3JOMjB2OVBtMWF2cWpZZjI2dVQ2MmU5OUJyTjI0RGIxN2RNSFVpV05SdDNaTkxQNzVOM3l6Y0FtK21QNHhaREpaa1RJRG1jTjd2VHc5aTN4K2w0N3Q5T3BuTnNVNnpvSWxJaUlpSWlMS1FTR1hReEFFcU5YcVluMitMQXh0ZXU2RnFRTFp1OE8yeVFmUVJseUY5bW1BZnVka0ZQRmVCVkNyMVZpMWRpTzI3dGlMTWw2ZVdMcm9hMVN2VmxYMytQMEhqekJwK2l5OXJuWHFURkNlankzLzhYdjRWNnVTZGQySGo5R2xUKzdyOVFtQ2dKVFV6QUpoNkxNd2xQWHlRbkpLU280K1RvNk9lbVd5ZEZaWHJJdUppY0hDaFFzUkVoS1NaNThIRHg2Z1JZc1cyTHQzYjU1OW1qWnRDcFZLOWRwMVZDb1ZuajE3aHExYnQrTHc0Y09ZTm0wYS9QMzlDOHlWbUpTRURtMWI0YU1QMzRlclM5Wm9zbldidG1IMXVzMVl0V1lqRm4wN1I0L2Y4SFV4c1hFQWdFZVBnL0hvY1hDaHp4LzhSdDljaTNYYmQrM0RiMyt1UVp1V3pUQjUvSWNBZ0Y3ZE8rTkZZaUwrL0hzRFBrMTRnUzgvbTRiU2JxVUtmYy9VMURURUo3eEFyUnJWQzMxdWlXWUZhL01SRVJFUkVSSHBTL0Z5WkpaU3FUSlpzVTRDYlpIR1VzZzZ6WUZFWWdQbDhXLzBQMGt3L0JJR0lhRmgrTzcvbHVMaG95ZG8wN0lacGs4Wi8xb1J6THRzR1V5ZThHRysxMW42eXg5d0srV0s5NGErbFdlZk1sNDVCOWo0VmZURnZObFowNE9qb21Jd1k5WThBTUN6c0hDTUhEY2xSLzhCYjcrZm8xMllVWU9Xek9xS2RZc1hMODYzVUFjQWUvZnV4ZFNwVTNIcDBpV0VoNGUvOW5pcFVxWHczbnZ2NGVEQmc5Qm84bjVpSlNRa1lPSENoWmcvZno0OEN4Z2hWcnRtZFRScVVPKzE0NE1HOU1YZjY3Zmd6cjM3K1o2Zm4raVl6SjNCUHY3b0EvVHIzYjNJMTNsRm85RmcrUityc1h2ZlFYVHEwQVl6cDA2RVZKcTFzZkNRd1cvQVRxSEE4ajlXWSt5azZaZzZjU3hhdFdoYXFIczhEbjRLQUhqNCtFbVJjK1pWelRkWGdzQ2hkVVJFUkVSRVJObkpYeGJyTXBSS09EbzY1TnBIcFZMaHpyMEh1SHI5SnA2R1BNT3o4T2VJajAvQS83TjMzL0ZSVkZzQXgzK3pOYjBIQWlrUWV1aWg5eVlDZ3FBSUlpQ0NDbGpCM3ZBcDlsNEJGUXNXUkVIcHZVbVgwSnYwbWtZcXFhUnROdHZlSDB1V0xMdWJIaExJL1g0KzcwRm03dHlaaldFemUrYmNjL0x6dGVScnRiend6Qk1NR2RpLzFPZVVWRzVsRHRZcE9qeU1QTGdydW0zdllMcDZ1ZlRuVXBlLzlKTTlxOWR0NG9lZmY4ZGdOUEwwWTQ4d2NzUlF1K084dkR5dGxxWGFNK3ZibjNCemN5MXhYRkVxcFlMQWVzVTMxMWk4NENlYmJRbUpTVHozeXB1bFBzL3RydFlGNnlJakkwc2NjL3o0Y1k0ZlA4NTc3NzNId29VTDJiMTdOMXF0RnJsY1R0ZXVYWmt3WVFJR2c0SFZxMWVYT0ZkT1RnNUxsaXpocWFlZUtuYWNvNFlNYXJVS3VWeEdSZUk0aFpsMWZyNCs1Wi9rbXZqRUpENytmRFpuemwzZ25ydUhNTzN4UiszV0RSZzVZaWhCZ2ZYNTZQUFp6SHovVTdwMjdzQ1VTUThTMmpERXpxeTJ6cHk3QUppTFo4YkV4dEVncE96MTltN0ZtblVpc1U0UUJFRVFCRUVRQk9FNmxTV3p6cmJKUk96bGVGYXNXYytXYmJ2UTVPY2prOGtJckI5QS9ZQUFtamR0Z3JPekU4NU9UclJ0VmJybUNCWWVRWkJhK29RWldVZ1BGSjBmUTM5aU1ZYnpHOHAwS3NranVHelhWb0xaYytmaDZ1ckNWKy9QdEZxZWVyTVV0d3kyVU9IcXU0RjMzOCt2MzM5TmNGQWd1VGNzaDYzdGFsMndyaVIxNnRSaCt2VHBORzFxcmcvMzZLT1BNbUhDQkxLenMzRnpjME11bDZOU3FaQWtpVGx6NXZEMzMzL3p6ei8vRkR0blJFUkVpY0U2UjZKaVl0SHJEYlJvVnI1NmRYQTlXT2ZyNjEzdU9YUTZIY3RXcm1QQm9pVVlUU1k2aHJlbGZyMkFFcnV1RHJtelA3Rng4ZXc3Y0pnRGg0N1NyWE5IN3J0bkdPSHRXaGQ3M0pGang1SEpaQ2dWQ25aRjdPT2hrTkdsdnRaSEo0N253YkdqclpZVEY2ZHp4M0JMYW5WNVpXVm5NMkh5MHhqMEJweGRuUEh4OGlJNE9KREdvUTNvRk42T3BrMGEzYlJpcUlJZ0NJSWdDSUlnQ0xjTGxjcTg5TFdnUUdmWmxwT2J5eSsvTDJMTitzMm9WQ3I2OSs1Qjc1N2RhTk1xREJjWDV3cWZVK1lmaGpGeVd5bkh0a0ExOEFPTThZZlI3NWxWOW5QVkNTdnpNU1h4OGZhcWxrQmRtMVl0ZVhMS0pMcDBDcmRzMDJqeWlkaDN3R28xbmxBeUVhd3JvbTdkdXJ6MzNuc29sVXFXTDEvT3JsMjd1SExsQ2thajBXcWNzN016alJzM1p1alFvVXllUEptR0RSdnkwMCsyYVp5Rmlsc3FXNUsvbHE0RVlOaVFPOHM5Ujk2MUFvNVBQeitqek1jdVh2QVRQdDVlelBuK0Y5WnYya0xEa0dCZWVXRWFjK2JPWSs1UHY1VnFqaTFybHhDeDd3QS8vdklIZXc4Y29udlhqc1VHNjNKejh6ajYzMGxhdDJ5QnA2Y0htN1pzWjhMWVVhVUtkcDIvR0VuczVialN2andySWNGQk5HdFN2cTY3YnE2dVRCdy9odlNNRERSNSthU21wWE1wTW9wZHUvZnl5KytMOFBmelpmalFRUXdmT2hoM04vc0ZNOFV5V0VFUUJFRVFCRUVRQkd0cXl6SllMUUF4c1hITWZPOFQ0aE9UdUd2UUFCNTdkS0xEejFqbEpXdlFFL1ovVytJNHlhc0J5cnUvd1pTYlRNSG0xOHBWZjA3V3NIZXB4dTA3Y0pnMzN2MjRWR012eHlXVW1OMVdXQnN1UGpHcDJIRjZ2Y0hoR0pra1VTK2c3clZ6eHVQbjY0M2ZEVWxDenM1T0RPemZoN2g0NnhKamhaOS9KVWtFOGV3UndicHJKRW5peFJkZkpDc3JpODgrKzh6UzRkVWVqVWJEeVpNbk9YbnlKQU1HREdES2xDa2tKQ1N3YnQyNlNyMm1yVHYrWmR1TzNZUzNhODNBL3FYN0IyeFAxODRkOFN4bFY5cEM2elp0NFVwS3FxVUk1ZVJKNDZucjc4Y0RvKzlCb1ZBdzU0c1B5elJmejI1ZDZOYTVJL3NQSGlteGZ0MjJYYnZSNi9YMDZ0RVZYeDl2L28zWXg0RkRSK25hdVVPSjU5bXliV2VKMlg2TzNEZGlhTG1EZFRLWnpHN0w2YXpzYkk0Y084RS9XM2Z5NjRLL1dMbDJJeTgvK3hTZE83YTNPNC9JdmhNRVFSQUVRUkFFUWJpdWFHWmRhbG82TDc3K05qS1pqQS9lbWxHcXo0amxJZk5wak15dkdjWVNsc0lxQjd5TnBIYkhlRFVHVmI4M3JQYVpqRVowVzRydnRpcTUrQ09yRjE3c21FSU5Rb0o0N05HSFNoejM0eThMOFBUMDRJRlI5NVJxM2tsVGl5OGZsWmlVN0hDTVVxbGt3NHFGQURhTkkreVo5KzBYbHIvbjVXa0FjK2t2d1pZSTFsM1RxMWN2L1B6OG1ERmpSckdCdWh0dDI3WU5iMjl2Um84ZXphNWR1OGpPcnB5Mnk4ZFBudWJ6V1hNSnFGdUgvNzM4WElXQ09CM0QyOUl4M0xaNVJYRjI3ZGxIUnVaVnl4dWpwNGM3RDQ0ZFZlNXJBSkRMNVNVRzZrd21FeXZYYkVDcFZES3dmMjljbkozeDl2TGtqNytYbGVtTjJGNEhtYTA3L3NWa01qR3dmeCtiZlZYVmpNTEQzWjErdlh2UXIzY1BvbU12OCtsWDN6TGpyUThZUG5RUWp6ODZFU2NuKzdVS0JVRVFCRUVRQktFNFJxT1J6T3djY2pRYTlIbzlSckZLUTZnQ01rbENvVkRnNXV5TWw3dGJ0U3hsTE93QW01K2Z6N3NmZllGQnIyZk8xNTlZTXJxcWlxTERJeFJzTG1aMW1zb1ZTZW1NS1RNYVNlVUdQbTdXKzQzNkVzOGg3L0F3eUVvWGxxa1hVSmN4OTQwb2NkeVB2eXpBdzkydFZHTUIvdmVLNHlEYkI1OStqYStQTjA5TW1XUjNmOUdmaHkxcmw2QXRLQ0FyS3h0L1AxOHV4OFh6eUJQUFdYMDJ2eHdYYi9sN1FsSVNraVRoNVZtMnhLTGFRZ1RycnVuUm93ZWJObTBxVTZDdTBNcVZLeGs4ZUREZHVuVXJzWDVkYVp3NWQ0RTMzdmtZZHpkWFBubnZEYnk4UENzOFoxbmw1dWJhcEJJdlhsNXlRNDJTcUZRcTdyMTdpTVA5MjNkRkVCTWJ4K0NCL2ZCd045ZWNHejUwTUw4dlhNeXVpSDMwNmRtdDNPZWU5OXVmU0pKa04xaDNNelFNQ1diMlp4K3dhTWtLRml4YXdwVXJxYnczODFYTEc1dzVEVmhrMWdtQ0lBaUNJQWpGeTh2WGNpVTlIWDBGeXUwSVFta1lUU1lLZERyU2RUcXljbk9wNCtPRHkwMU9PQ2dNMXExWnY1a3o1eTd3MFR1dlYzbWdEa0FXMmc5WlFIdU1TY2ZzRHlqSVJmdjMySExQTDNrM1JOR3lkTmx2VmFsL241NE85MzN3NmRlNHVEZ1hPNmFvWGJ2MzhmbXM3OWkwNnE4U3h4NDVkZ0pQVHcrYnNtT0NtUWpXWFJNYUdzckNoUXZMZGF6QllPRFFvVU0wYmRxMHdzRzZDNWNpbVRIekE1eWMxSHoyd1ZzRTFxOVg3bm5PbnI5WXJtT0gzeldJN0p4Y2ZIMnMxNXIvK011Q2NzMVhsS3VyaThOZ1hWNmVocDkrL1FPNVhNNkVzZGNiU295Nlp4Z3JWcS9qbXg5K29VUDdOcGFsdVdXVnI5VldlOVJlb1pEejBMalJoQVFIOHQ3SFgvTGpMd3NzVHlrTUJnTUtoZnltWG85NElpdmNERFhoaWF3Z0NJSWczQzd5OHJVa3BLUlU5MlVJdFpEZVlDQWhKWVZBZjMrY2IyTEFUcWswaHkzMkhqakVBNlB2b1ZNSCt5V0ZLcDBrUXpuZ1RiUkxIZ0pkWHFWT2JaTGtxUHJQQkpteVV1ZXRiaG1abVpaT3I0VUtWN0UxYTlLSWI3NzhpTVVMZmtLVG44L0tOUnZJeTh2anNla3Y4OW9MMDJqZXJBbUxGemp1QlZEYjFMcGduU1JKZGd2NXU3dTdrNVJVZkdIRjRpUW5KOU82dGYybUNSNmxyQmNYRlIzTHEyKzhqMHF0NG9zUDN5STRLTERjMTNQZzRGRisvYVBrYUxZOVF3ZmRRVzV1SHFFTlFxeTIyMXRhZXVic2VaNS9iU1lkMnJmbC9abXZWZWhEK0p6djU1R1Ntc2FZKzBaWVBTbHhkWFZoMG9TeGZQUDl6M3owK1d6ZW4vbGFtWmNGNStkcnljN09zWGxOMWFWdnIrN0VQdmdBOC8vOG0wYWhEUmgwUno4TUJpTnkrYzBMMW9rbnNzTE5VaE9leUFxQ0lBakM3Y0JvTkhJbFBiMjZMME9vNVpMVDB3a0pxSHZUSHNBV1p0WUJqTHJIdGs1NFZaSThnbEFOK3BpQ0RTK1VhbGxyYWFrR3ZJV3NUcXRLbTYrbWlJbTl6TldzTEM3SFhXOG04ZXYzWHdQbVZYWXltUXkxU3NWYjczK0d3V2prdHg5bTgvdkNKVHo3eXB0TUdEdktLbW1udHF0MXdicWZmLzZaYytmT2NlYk1HZUxqNDBsSlNTRWxKUVc1WEk1T3B5dDVBZ2NLQ2dxUXkrVW9GQXE4dkx3SUNBaWdTWk1tdEd6WmtsYXRTdjVIR0hzNW5wZmZlQmVWU3Nubkg3NU5VS0RqakxvOGpRYVpKQ3UyM3Rubys0Wno5OUJCNVhvdFdkazVBQ1UycFVoTHorQ2RqNzRndEVFRDNuenRCY3ViZFVwcUdoOS9NWWRKRDQ2aGJldVdwVHJuMHBWcitXZmJMb0lDNnpGcHdnTTIrKzhaTnBqdHV5TFlmL0FJMy83d0M5T2VtRnltMTNUa3Z4TUE2SFE2a3BLdkVGQzNUcG1PcndvVHhvN2kvSVZML1BqckgvVHAyUjJEMFlCY2RuT0NkZUtKckZCZHF1dUpyQ0FJZ2lEY0RqS3pjOFNEVnFIYTZRMEdNck56OExsSnE1WUtQMmMyYjlvVTcyb29FU1VMN29wcXlHY1ViSDRkOUpvS3pXWE9xSHNUZWRQQmxYUjFOY3V4NDZjd0dvMjgrZDdIUFB2VVZBQkxFcEltUDUrMUcvN2hqNytXa3ArdjVlUDMzcUNPdng4dlBmc2s3ZHUyNHF0dmZ1VFk4Vk84OGVyek50bDV0Vkd0QzlhNXVMZ1FIaDVPZUhqcE9xNlVSVmhZR0FzV0xDaFhNNGlYL3ZjT21abFg2ZElwbkJWcjdIY3puWDR0UVBYNDlKZHhjWEhtaDltZk9aeFByVkpaV2x5WDFhWElhQUM4dkJ5LytlYm01dkg2V3gvaTVLVG1vM2RleDluSnliTFBTYTFHcTlYeXlodnZNdjJKS1F3Yk1yRFk4NjNac0prZmZ2NGRaeWNuM3ZuZkszYXZXNUlrM25qbE9aNTg3bFZXcnQxSXZyYUE1NTZlaWtKaC9TUHM1dWFLbjYrUDFUYXRWc3Y4UC81R2tpUXVSa2J6MEpScGRPM2NnWkhEaDFvYWI3UnEyZUttMUQwb1NwSWtwano4SUZPZWZvR1ZhemRnTUJpUXk2dis2WlI0SWl2VUJEZjdpYXdnQ0lJZzNBNXlOQlVMRkFoQ1pjblZhRzVhc0M3dVdwWld5N0JtTitWODlzaENlcUMrYng2NnJXOWpUTHRRcmpra3oyQlVBMllpcTF1MjVvOWxjYjMrVzhreENVMStmcW5tTkpsTUpZNTFkbkxpOE5IakpGOUo0WVhwVDdCb3lRcmVlUGNUcXpGNzl4OWkxbmMvRWQ2dURTOU1mOXdxZ1daZy96NDBDbTNBaDUvT0lpc3JTd1RycUlYQnVxcFVrWTZ0NmVrWkFCdzRkTlRobU1KZ25ZK1BONjR1enVVK1Ywa09IejBPNEhESmFHYm1WZDU4N3hQeU5CcSsvUGdkU3dNTWs4bUVScE5QZ1U3SE0wOU80ZDJQditTcmIzNGdQaUdScVk5TXNQbitHQXdHZnY1OUlZdVhyVWFsVXZMdW02L1FJQ1RJNFhYNSsvbnl3VnV2OGNvYjc3SHhuMjFjaW96bTFSZWVwbUdSNjV3NGZnd1R4NCt4ZkgwNUxwNVB2L3FXUzFIUjNEZGlLT1BHM01lcXRSdFpzMkV6K3c2OFI0T1FJTzRmT1p3dlBuekxKdkIzTXpRSUNhSi9uNTc4dld3Vm9TRWhOMlVackhnaUs5UUVOL3VKckNBSWdpRGNEdlQ2eWx1R0p3Z1ZvYnVKUDR0Uk1aY0JiR3FxMzJ5U1R4TlVvMzVEZjNvbCtpTy9RbDVxNlk1ejhrVGViZ0tLMW1OQTZWVHlBV1dRbVhrVm84bUVoN3NiY3JtY0hmL3VBY3hKTENVWlB2cWhVcDBqTGo2eHhMRkwvcGpIM0huemNYRng1bzcrdmVuY3NUM3ZmdndsWjg2ZTU3RnBMOUdoZlJ2cTF2Rm4vQVAzMGFoQkNCY2pvN2tZR1kzSmFNUmdOS0xUNmRIcGROdzErQTcySFRpQ3I2K3ZUY1BMMmtZRTYyb0llL1hnSEpuMTZYc1ZQbDlTY2dwcjFtL0MzYzBOVjFjWDFHcnordkZMa2RHc1dMTUJoVUpPajI2ZGJZNDdmUFE0SDN6Nk5Wblo1bmJNTDgxNG16eU5CazErUHZuNVdydm5Xcng4TmFucDZiejYvRFJMTUNvNjlqSmZ6UDZlTTJmUDQrN215c3daTHhIZXpuN052NkthTjIzQ1orL1A1TTMzUHVIQ3BVaW1UbnVKWjU2YXd2QzdyaS81emROb09ITDBPRnQyL011ZWZRY3htVXlNdVc4RVV4NStFSmxNeHNNVEhtRGNtSkZzM0x5TnBTdlg4dm1zdWZ5eTRDL3VHekdVRVVNSDQxS0ZnVkI3eHQwL2ttMDdkNU54TlJOZkg1K1NENmdnOFVSV3FDbHU1aE5aUVJBRVFiZ2RpR1pnUWsxeE0zOFdMMFZGQVJWTGpxazBNZ1dLMXFOUnRMd1hZOXgrREpIYk1WMDVqVEV6NW5wTk8wbU81Qm1JckU0cjVBMzdJQXZwQ1lxcUtmK3lLMklmcytmT001KzJTSDMrMG5SdmZmYnBxWlYySFc2dUxpZ1ZDb1lOSG9oYXBjTGZ6NWZabjcxUHhMNkRiTis1bTRoOUIwblB5RVNydFI4ektNcmZ6NWNIUmxkL2w5enFKb0oxUlhUbzBJR1RKMDlTVUZCUXB1UGMzZDFwM3J4NUZWMVYxZkJ3ZDJQeDh0VjJtMjE0ZVhueStLTVRxZVB2WjdPdmNXZ0RKQW5hdDIyTnY1OFBIdTd1dUx1NzRlN21ob2VITys1dXJyaTV1ZUhtNm9xN215c3F0WXAzUC9xQ2JUdDIwNlpsR01PdjFkSEx5OU53OFZJVXpabzI1bjh2UDF1bXJyZk5talptN3RlZjhNWHM3MG0ra3NLQVByMklpMDlreVlyVlhMZ1l5YVdvbUd0TFN1WDA3TjZGOFdORzByUnhJNnM1MUNvVjk5dzloT0ZEQjdGMXgyNFdMbDdHdk4vK1pOR1NGYnozNXF1bHJyVlhHUm8yQ0taK3ZicGN2WnB0OTN0ZTJjUVRXYUdtdUpsUFpBVkJFQVJCRUlSYlUxUjBMRUNGYXN4WE9wa0NXVWhQY3lBT0FCUG9OR0FDVk02VVpobHFaV2dWMXB5N0JnM0FZREJpTkJweGNsSVQzcTROZlh0MUwvSFlvZ2t2bFdIYUU0OFNIRlRmOHJVa1NmVHEzb1ZlM2J0WXR1bDBPdkx6dGVoME9neEdveVVlSVpQSmtNbGtLQlJ5MUNwVnpRak1WalBKWkM5YVU0dnBkRHJPbmozTHBVdVhpSXlNSkNrcGlZeU1ERFFhRFVhakVXZG5aMXhkWFFrSUNLQlJvMFkwYjk2YzFxMWJXM1dvdVZXa3BLYWgwK2t4R0F3WURIcU1KaE91TGk3VThmY3I5aCtIMFdnc1U1MHBiVUVCdTNidjQ4NEJmYXkybjc4WVNaTkdEU3RVc3lvdlQ0T0xpek1HZzRHcDAxN0VhRFFTMXJ3cDdkdTJvWHZYam5pNHU1ZHFIcFBKeEpidHU5aThkUWZ2dnpXajNQWCt5bXZ1VDcreFlzMEdPb2EzNWFOMy9sZWw1N3A0T2E1SzV4ZUVzbWdTN0hqcHUzRHJhL1A2cnVxK0JFR29kVTU4Mktma1FjSXRTOXpIQ1RYSnpicVBHelgrVWE1bVpUTngvUDFXSlk4RTRWWW1sUkNSRkpsMU4xQXFsYlJwMDRZMmJkcFU5NlZVT1g4LzMzSWRWOWJnbWxxbHNnblVBVFJyMHNqTzZMSXBYTElxbDh2NStidXZ5aDJCbHlTSk93ZjA1YzRCZlN0OFRlWFJ0WE1IbHExYVIxNmVXS0lxQ0lJZ0NJSWdDSUlBNXFTSzdKeGNaREtKZ3BxVVdTY0lWVXkwNFJOdUc3ZHlxbXlUeHFFQTVKZXlJNDhnQ0lJZ0NJSWdDTUx0VHBPZmo5Rm9SQzVYb05PSkVpcEM3U0dDZFlKUUEzaTR1eU9UeTByZFBsc1FCRUVRQkVFUUJPRjJwOVdhNjhuTFpmSXkxNVlYaEZ1WkNOWUpRZzJoVkNqSjA0aGduU0FJZ2lBSWdpQUlBb0JDb2JqMnAweGsxZ20xaWdqV0NVSU5JWk5KNUl0Z25TQUlnaUFJZ2lBSUFnQXFwVGxZSjVQSmExWTNXRUdvWWlKWUp3ZzFoQVRvOU9JWGtDQUlnaUFJZ2lBSUFselBySk5ra2dqV0NiV0tDTllKUWcxaFFzSmdNS0xYaS9SdVFSQUVRUkFFUVJBRW1VeUdXcVV5SnphSVpiQkNMU0tDZFlKUVU1aE1BR1JsNTFUemhRaUNJQWlDSUFpQ0lGUS9TWkx3OGZIR1pES0p6RHFoVmhIQk9rR29JWXpYZ25VR2c2R2FyMFFRQkVFUUJFRVFCS0ZtOFBIeFJxY1huNUdFMmtVRTZ3U2hoakFhakFESVplS2ZwU0FJZ2lBSWdpQUlBb0NQdHhkNnZRNjVYRjdkbHlJSU40MklDZ2hDaldIT3JCTy9oQVJCRUFSQkVBUkJFTXg4dmIzUTYvWElGZUp6a2xCN2lHQ2RJTlFRSnNuOHAwd0U2d1JCRUlSS29sSlU3cTJlWENaVjZueUNJQWlDVUJJZkgyK01SaE15U2Z3T0Vtb1BSWFZmZ0NBSTE1Z1Q2MUNJSjBhQ0lBZzFXaDBQRmI4OTFnNFhsZlg3ZFVLbWxxay9IeWRYV3psMWRab0d1RkxYUTgzdTgrbGxQclo1UFZkR2Rnemc3dkM2dlBiMzJYTE5ZYzlIWTFvUTZPM0U2aVBKYkRoK2hTeU42TXduQ0lJZ1ZDMGZieThBREVaak5WK0pJTnc4SWxnbkNEVkU0WE1pdVV3RTZ3UkJFR29xbVFUdmpXcE9zSSt6emI0Vmg1SXJKVkRuNDZaaytzQ0czTmNwZ0h5OWtURnpqaENUcGluMThiTW10R0pBUzEvTDExUDdCVmRLc0M3UTI0bkJyZjJReVNUYUJydnp5ckJHN0RpYnpnZXJMNUNlVS9VZCtyNS9wRTJWbjZNa0c0K25zUEp3VW5WZmhpQUlRcTNpNCswTmdGNDBtUkJxRVJHc0U0UWF3bVNwV1NkV3B3dUNJTlJVTDl6VmlCNU52ZTN1ZTdoM0VGdE9wWElxUHJ2Yzg0L3NHTUFyZHpmR1RXMStjT09pa3ZQWnVEQW1mSCtNQW4zcE1ncit1NXhsRmF6cjBOQ1Q4QVllSEkzSnNocm5ySktUcnpOd3JSbDVpUjd1SFlTc3lESllsVUpHUFM4MUdiblhBM1VQOVF6a2xXR05TemRoTWM0bDVqSjZ6bUdyYlQwZGZOOXZwbk1KT2RWOUNZSWdDTFdPbDZjSEFIcURDTllKdFllSUNnaENEV0VDSkVsQ0pyckJDb0lnMUVnUDlReGtVcThnaC9zVmNvbXZKN1Nram9lcTNPZEl5TXpIOVlibHRXSDEzWGpwcmtZMlk0TjhuSmpjTjVnbDB6dlFOdGpEc24zcGdVVHlkZGFCdlNuOVFteU9mMkpBQ0JGdjl1QzdTYTJaMGkrWURnMDlyWUp4UmZtNXF4alpLY0JtK3lkckw1VTYyQ2NJZ2lBSTVlSGhZZjRkWnhUQk9xRVdFVkVCUWFoQkZBbzVraWljS2dpQ1VPTTgwanVvVkJsakFaNXF2cDNVR25lbjhpMWUySDhwa3lVSEVtMjJqK3RlMzVKWlZzOUx6YUtud3Rud1VoZWVHeHhLaTNwdWRHbnNhUm1icGRHejVtaXkxZkc5bS9rUTZ1OWl0UzJzdmh2dVRncDZOL2ZoMlVHaC9EcWxMVW9Id2JwSnZZSlEzOUNzWXYxL1YvZ3ZOc3Z1ZUVFUWFvY0ZmL3hOZEV4c3NXUDBlZ1B2Zi9BWjczL3dXYVdjYzhtU2xmeTVjQW1abVZjclBGZENRaUtwcVdsbE9pWXZMNC9YWnJ6TmF6UGVKaTh2cjB6SDV1ZHIyUjJ4ajRNSGo1VHB1QnZ0MlBFdk8zYjhXNkU1YmlXdUx1YlNFNklickZDYmlHV3dnbEJUbUVDaEZQOGtBYUpqWWxtK2ZBMllUUFRvMFpWdTNUcFg2Zm0wV2kySlNjazBiR0NiZVZKVzV5OWNJckIrQUs2dXJnN0g2UFY2b3FOamFkTEVObE9tSXJadi81ZTZkZjFwMGFLWnlOQVVoRW9pazBtOE9xd1I0N3NIMnV6TEt6RHd3N1pZbmgwY1N0RVlWNHQ2YnZ3MHVRMVRmejVCZG43Wkd6Qjh0VEdTZm1FKzFQRlFXMjEvZDFSelJzNDZSR2FlbnBiMTNhejJkUTcxWXQ2T3k1YXYvOWdUei8xZDZsbStsaVI0c0VkOTNsOTEwZW82aTdxY25vL1d6bEpiWHpjVlk3dlZ0OXFXcnpQeTVjYW9NcisyaW1qeitxNVNqVHZ4WVIrcnJ4K2NlNHpqbDY4SEZWMVVjdmEvM2ROcXpNaFpoN21ZbkZ2eGl4U0VXbVRQbnYxRVJPemo0c1ZMdkRYek5ZZjNIaWFUaWJpNGhFbzc3Nys3OTFKUVVNQWRBL29BbmlXT2R5UXFLb1k1YzM3QXlkbUpsMTZjam85UDZaYmFHNDBtUzZEUWFDeGJhckZHbytHUFAvN0d3OE9kenAwN2tLZlJzR0g5WnU2NjYwNWNYRnhLbnVDYXYvNWVEa0MvZnIzTGRQNWJWZTYxb0toTUV2ZTNRdTBoSWdPQ1VFTklrb1JDb2F6dXk2aDI2ZWtaZlBmZFBMS3l6RFdmakNZVG5UcDFLRk9YWEwzZXdKS2xLK2pldlV1SkFUaXR0b0NaYjMyRVhxL2o3YmRuNE83bVZ1ejQ0dWgwT3I3OTlrY01CaU9mZi9ZZVRrNU9ObU9NUmlNZmZQZ0ZLU21wdlBuR0s5U3Q2MS91OHhXbDBlU3pkTmtxWEYxZCtQaWp0eXRsVGtHbzdieGNsSHcwcGptOW12blk3RE9hNExXL3o3TDlqRGtqNC9raG9WYjdXd1c2OC92ajdYaDYvaWtTTXZQTGRONGNyWUZQMWtYeXhiZ3dxKzExUEZUTUdONkVHWXZQY2k0cGw3QWlBYnZ3Qmg0bzVCSjZnL21EWStTVlBBNUdadEs1a1pkbHpJand1c3plSEUyV1JrK0FweHB2Vit2Zk9SY2NCS3VtOWd2R1NXbjlBV25lemxpU3Iyb0JjNGJlbVd1MTNNNG01ckpvWDlrL2xJKzdJUmdvQ0VMTmxwR1J5YkxscTVISlpFeDhhTnhOZlVob3VMWVVVaTZ2V0phVnQ0OFhhaWMxNmVrWmZQblZ0N3o0d2pTOHZiMUtQckFDVkNyeisyNWhvNFNORzdmd3o1WWRIRHA4akNsVEp0SzRVV2h4aDlkYTZSbVpBQmlOWWhtc1VIdUlZSjBnMUJEbVlGM3RUdTNXYVBLWjg4MlBaR1ZsRXh3VWlGd2g1K0xGU1A3ODgyOG1UUnBmNm5sMjdZcGc1ODRJRGg0OHlndlBQMDFRMFBVUGdmOXMyY0daMDJlNTk5NWhoSVFFbzFhcjZOU3hQVnUzN1dUSmtwVTgrc2dFbS9sbXpacUxtN3NiWSs0ZmlidTc0MkRlcVZObjBXb0xhTm15aGQxQUhZQk1KcU5IOXk0c1c3NmFKVXRXTUczYVk2VitYY1U1ZXZRL0RBWURQYnAzRVZsMWdsQUpPalQwNU5NSFdsRFhVMjJ6ejJpQ041ZWVzd1RxZnRsMW1Ub2VLaDdzSTM0UDF3QUFJQUJKUkVGVVlaMTkxNlN1S3d1ZmFzK0xpODV3T0twc3k3VTJuMGhoYitjQXVqZTVudWx4T09vcVArODBMemM3RW4zVktsam5ySkxUT3RDZFkwV1dwUzQra0dnVnJITld5Ym03ZlIwVzdrMGdMTkQydmN4ZVk0d2dIeWZHZExVT3BDVms1UFBicmpnQU9vVjY4dXZVZGh5S3VzcmNyVEVjaU16a1lHUm1tVjRybEM1WXAxTEllTzN1c2pldmVMUlBFT2xGbW1ESTdTejFmV0pBQ0ZtYTRyTWdGMFRFRTVWU3RpVnZnbkE3TWhxTnpKdjNPN201ZVF5OWF4Q05HOSs4QUpQSlpMSUU2NVRLaWozazl2TDBaUHIweC9uOHM5bWtwcWJ4OWF6dmVPbkZaNHE5MTZzb2xjcGMwN1R3TmR4N3p6QU1CZ05idCs3a3E2Kys1WUV4OTlHN2R3K3JZNTU5N2xXMDJnSytuL3RWbFYxWFRaZVdadTVvcnRPVlBWdGRFRzVWSWxnbkNEV0VoQWw1TFU3dHpzdkw0OXR2NTVHWW1FU2RPdjQ4ODh3VDZQVjZQdnp3Qy9idU80aC9IVCtHM2pXb1ZIUDE2OWVMMDJmT2N2TGtHV2JObnNzckx6K0x2NzhmQU5IUk1adytjNDVPblRzUUVoSU13TEJoZzlpMy95QUhEaHltVjYvdU5HdDYvY05nWGw0ZVo4NmVSNUlrSmo0MHR0anpIamx5RElCT25jS0xIVGRnUUI5MlIrd2pJek9UM053OFhGMUx2K3poaVNlZkwzYi94azFiMmJocGE0bnoxT1liUGtFb2psb3BZOXJBaGt6c0ZZUzk4bTFHbzRtWnk4K3orb2FhY0orc3U0U1RVczZvenRaTkdIemRWUHd5dVMzZmJvMWgzbzVZeXJKaTZ1TzFsMWcydlNOWkdqMWZib3hrMVpIcjU5eDNNZE1tT05pM2hhOVZzRzdMcVZUU2NncndkVk54TkNhTFB5TGkySExhSEdEczBjUjJ1ZGV4R052NmN5OFBiWXhTYnYyTitHVGRKY3R5MldjSG16K2tkd3IxNU9jcGJUa1NmWlVaaTgrVk9adXdOQlF5eVdwcGIybmQwY3F2eERHRDI1U2M1Yno1WktvSTFna0NzT2l2WlZ5S2pLSmxXSE9HRHg5aTJWN1NQVXB4WStiTS9neGxLY3JCRkdha3dmVXN0WXFvWHkrQXFZODl6Snc1UDVDY25NS3MyWE41N2RYblVTaXE1bU95UXFGQWtpVDBlblBRU1NhVGNmL29lL0gxOVdISmtwWG1tZ1dDamJUMERBRFVxdkkzY0JLRVc0MEkxZ2xDRFdFeWdlU2dzUGZ0TGpQektyUG4vRUJDUWlKZVhwNDg5K3lUbHFlYWt5Yy94T3c1UDdCNjlRWTBtbnp1R3ptOHhDWWNNcG1NcVZNbThjbW5zMGhJU0dUMm5COTQ1ZVZuY1hkM3c5L1BGNEFyVjFJczQxMWNYQmc4K0E2V0wxL0RraVVyZUgzR2k1Wnp4TWViQzczNytma1crd1EzTHkrUG84ZE9vRlFxQ1cvZnRsUTNyQUF2dnZRL2gvdDhmTHo1OElPWk50c2xTYUpPbmZJdG43MXlKUVdUYU4wb0NIWjFhZVRGekh1YjBzRFAyZTcrZkoyUkZ4ZWVadGU1ZEp0OUpoTzhzL0k4ZVFVR0h1cHBIVVNUeVNTbTM5bVF2aTE4bUxuc1BKZXVsQzdnRTNrbGo1Zi9Pc09CeUV5YnJLOERrWm5vRFNZVVJRSnBkN1h6WjlibTYzWGs5QVlUSDZ5K1NIeEdQcWZqY3l6YkpRbjZoL2xheldjd21qZ1paNTFaMTcrbEx3TmFXby9iZlQ2ZGJkY0NmdjNEZkdrZjRtRzEzOE5aeVpWc2JhbGVueUFJdDU0MWF6Znk3Nzk3OFBmM1kvTGtpVmIzWkhYcjFuRndsSW5rNUpSaXh4U2RaL0dTRld6YlZuS055aGRlZEh3UFZlaVJSeDZrYTVkT3hZNEphOUdNRVNPR3NtN2RKZ1lOdXFQS0FuVmdmcDBxbFJLdHRnQ2owV2haRFRHZ2Z4OWF0V3hSelBld2Ryc2NuNEFrU2FXdUt5Z0l0d01SckJPRUdzSUV0VEtJa3BTVXpPdzVQNUNlbm9HUGp6ZlBQdk9FMVMvaUZpMmFNV0hDQXl4WThCZi8vTE9kek15clRKbzR2c1FsdzJxMW1xZWVuTXhISDMrSjBXZ2tMeThQZDNjMzZ0VXpaNzBVM2pRVzZ0K3ZOMXUzN3VUeTVYZ09IanBLbDg0ZEFFaElTQUlnT05pMnVIeFJFWHNPb05QcDZONnRNODdPVHBWeXMrWGxaYjlvc2txbDVKMjNaNVJyem1uVFg3WTh6UlVFd1N6QVU4MUxReHNWbTEyVm1Lbmx1VDlQV1FXOWJtUXl3YWZyTHBHU3BlVzVJWTFzTXZQYUJudXdaSHBIRnV5TzQ4Y2RzZVJxUzY2OXMrVlVxdDN0ZVFVR0RrZGZwV3ZqNjh0Y0E3MmRhQmZpWWRXaDlaK1R0c2UzQ25TM1dkNzdYMndXK2JycnpTWHFlem54enNobVZtTUs5RVkrV25NSk1HY2dGbWJWRlRLWjRKMFY1eTExOHdSQnVMMnNXTEdXVFp1MzR1SGh6alBUSDdkWkdlRG8za1NuMHpQOW1aZUxIVk5WU2h0NEd6eG9BQjA3dExPc3hLaEthclVhcmJZQW5VNlBXcTFDcnplUWxKUk1mRUlDRVJIN2lVOUlJQzR1a2JFUGpDUTh2RjJWWDgrdDRNelo4OGprTWp3OTNLdjdVZ1RocGhIQk9rR29JV1NTVk92cU1FUkU3R1B4a2hWb3RRWFVxeGZBTTlNZnQxdll0MGYzTHNobE11Yi92b2lEQjQrUW1KakVwSW5qU3d5ZytmbjU4dlJUVS9IMzk3Tms2aFVlazVSa3ZZUk5xVlJ5ejRpaDVPYm0wYkhEOVJ1anVMaDRBRUpER3pvOGo4bGtZdGV1Q0FCNjllNE8zUHliVVVFUXlzN05TY0hrUHNGTTZCbG8wMENocUpnMERUT1huVWRUWUNUVXYrUmw2enZPcG1NQ25oOGNpdXlHaUoxU0x2Rm8zMkJHZEtqTDNHMHhyRGlVaE01Z29tbUFLNjhQYjFMc3ZJLzg5Si9WMTF0UHAxb0Y2d0NHdHZPM0N0YlpjMk8ySE1DLzU2MnpCWjhkM05DbUFZVkNMbVA1TXgxUkttUjJsd2d2T1pCb3RRejNabmhqNlRtcjVjRlFPZDFnUS8xZFdQMTg4ZGs0Z2xDYjdObDdnRTJidCtMcTZzTDBhWTliZ2xxLy83NklwazBiMDYxYjV4SlhQcFRXUFNPR0ZWdjY1T05QdmlJMU5ZMG5uNWpzc0Y3ZTNPOS81dEtsS0JUeTBuM2NsU1NweWdOMUpwT0oxTlEwcEd0bGIzNzk3USt1SktlUWxId0ZvOUc2RTdlYm02dlZrdC9hTEQwamt3dVhvakNaVElTM2ExUGRseU1JTjQwSTFnbENEU0dUeThqVGFLcjdNbTZLdkx3OC92eHpDWWV2MVhocjFLZ2hUejgxdGRqYWJWMjdka0toVlBEYmJ3dUppMHZnbzQrL1pNamdnUXdkZW1leFQwMGJOV3BvOVhWQVFGM1VhalZKU2NsY3ZacUZwK2YxSlZ3OWVuUzFPZjdVNmJNQU5DbW1lUExodzhkSVNVbkYzZDN0cG5UeDBtb0xTcjNNVmhBRSsxb0h1ZlA5STIzd2RDNzVWcWlCcnpQekg2dmM3QVkvZHhWdjN0T1V5WDJEZVhIaEdWUUtHWjFDN1dmVE9yTHRkQm96N201aVZlSm9jQnQvUGw4ZmljNUJkcHRNZ2tGMk1naDNuYlVPMXUwK244SFFkdFlad2pMSm5GRm56NVdzQXI3YUZHVjNuM0J6RlJUb01GSGt2LysxclAzQzVQM0NmYWJyRzZ5K3ZyNi95S1NPOXBsTU54eHJQVmZSU1c3Y2QrTnFnaHUzWDk5dE8vN0cxMkx6R3E5Zm9JUHR4UnhieXUrUDFUVTYrUDdjK0gydytmNFVzOC9SOThmVlFkWjlWZXZjS1p6ZHUvY3k0Y0V4MUs5dnJoMTU2TkJSOXV3OVFFSkNFdDI2ZGE2MGM2blZLdFJxeDdYSjh2UE5OVEY5ZkwxeGMzTXRkcTZxWE5KYVdzdVdyZUxDaFVnU2s1TFFhZ3NzMjQ4ZE80R1RrNW9HRFlLcFg3OGU5ZXNIVUw5K1BRTHIxOE5EWkpCWnJOKzBGUWtKdFZwRmVMdlcxWDA1Z25EVFZQKzdseUFJQUxpN3VaT1Nta3FlUm9PTHMvMTZTYmM2azhuRXZuMEhXYmxxUFZldm1qc2o5dTNiay90SGp5eFZKOXlPSGRvVFVMY09QLzcwRzhuSkthemZzSm05K3c0d2NHQS9ldlhzWHV5TlhTR1pURWFUSnFHY09uV1dVNmZQMHFON0Y0ZGo0K0lTU0UvUHdNWEZoUVlOZ3UyT01ScU5yRm03QVFDNTNQbzFQUFgwaXpaUFNrdXJ1QVlRTXBtTXJsMDZsbXZlZmZzUDFjcmwxb0p3bzlQeDJaeTRuRVd2Wmo1Mjk4ZWw1eFBrWTcrcmMxbnBEU2JrTXNsdTNmRE1YRDNuazNKcEhWVDJEMmJKVjdVY2pyNXFGZVR6ZFZNeHJIMWRWaDVPc250TXZ6QmZHdmhhLzQ2SlNzbmpmRkt1MWJadHAxUFI2cHVpVnBTdThkRjdLeStRazIvT0RsL3hiQ2VhMUMxOTR4eWhjZzI5ci9UZDA0VmJUM1UxaUZJcWxiejgwak9XN0RtTkpwK2x5MVlCTUdyVUNONSs1K05panI1KzMvSFcyeDg1SFBYMFUxT3NhdkllT0hBWVRYNCtIVHEwdzkzTnZFTENhRFNTbTJ1dSsxbTR6UjdEdGF3MGhVSk9iR3djYVducGhJZTN0ZXhmOE1mZlJFVHNzem11c05HRjBXamtuWGMvc1R0MzBYdTdUejc5MmxKM3pwNTMzcDVCYkd3Y01iR1g4ZlB6SlRDd0hzZU9uY0RkM1kzWFhuMGVIeC92U3N0SXZObisyYktMRnpkdVJwS3E3cjdTYURDaHlkZGdNc0ZENCsrdmNBZGdRYmlWaUdDZElOUVFmbjQrcEtTbWtwQ1FWR3dXMTYzcS9QbUxMRm02a3N1WHpjdEsxV29WNDhmZHo0cVZhL252djVObG1rdXIxZEtsUzBjT0hEaE1Sa1ltUzVhc1pQMzZmM2pzc1lmNTZxdHZiY2JmZUdNYjFxSzVPVmgzOGt5eHdicmpKOHpYRlJiV3pPR04yTDc5aDJ6cTN4VUtxRnNIUXptRGRjVlJLaFZNbWxTK0QyTUhEeDJ0VVRYckxrVkc4KzJQdjFiM1pRaFZSWFpIZFYrQlEwWVR2UHpYV2Y1Nk90d3FlS1V6bVBobDEyVisyaDdMb1hkN1ZjcTU0akx5ZVgvVkJkNGQxWXo2WHRjRGdGa2FQYzh2UEUyQnZ2enZFNnVPSk50azVEM1NPNGhWUjVLd0Y1ZC9wSS90ZzRmMS85bStoK1ZxRGZ4N0xwMkIxenFwRnVpTjVPUWJjRkxKY0ZISmJ6aitDanZPcHBYN05WVEVQUjNxMHU2R0poYzNlclJQRU9tNU9zdlhjanRyZUo4WUVHTFZ4TVBkU2R3aUM4S05pZ2FWL3ZwckdabVpWK25Zc1QxTm16WW1PZmxLcWVZb2JselIreE9qMGNqeUZXdkl6THhLU2tvcW8wZmRBMEIyZGc0bWt3bEprb3JOUHRNYnpIUGw1T2J5OWF5NXFGUkt3c0thNGVSa2ZnLzI5UEN3cWk5czc3cEs4NXBTVXV6WEZTM3FvWWZHNHVibWlwT1RFeWFUaVduVFgwYXJMY0RYMS9aaFVXUmtOQmN1WG1MZ0hmMXNIZ0xYTkx0Mjd5WTNON2ZrZ1pYQXljbUo5bTFGVnAxUXU0ZzdFVUdvSVFiZDBaY3o1ODd6N0N0dm9sUlczUzlubVZ6QnUyL1BzTnlzM0N4L0wxNXU2YXphckZrVEpqdzRCajgvWDM3OTdjOXl6ZmZvSXhQbzNxMHppNWVzSkRFeENYZDNOeHFFQkZzMXA4akl5TFNiUmRhK2ZSdVdMbHZGNlRObjBlbDBEcC9TSFQxeUhEQm45Tm1UcDlHd2N1VmFoOWM0YythclpYbEpwYWJUNlprL2YyRzVqalVZYWxiOWs1emNYSTZmUEYzZGx5RlVsYlkxTjFnSGtKT3Y1N2svVHJId3lYQ2NWWEsybjBuamkvV1J4S1JWZmttQy9aY3l1Vy9XWWFiZjJaQngzZW9qazBtOHMrSThDUm41RlpwMzg0a1VYcjI3TVc3cTY3ODNHdFZ4b1grWXI2VnJhNkgySVI0MjNWdU5KbGg5MUxybVc2R3ZOMFV4YjhkbFl0TTBaT2ZycWVPaFl1bjBqbGJCdXJTY0FqNWVlNmxDcjZFaU9qZnlvbk1qMjFxblJkM1JxdVE2Vk1VMUY3blZGUDJkVmhoYmtaQ3NOdHk0WGJxK3dmcHJxekhXa3pyY2J0bHZPeGNPOXQyWVdYVGpkdXZkOXZjNWZJM1hML0RHeXloeXJWWC8vYmsraC9YM29MaDlqcjQvMWUzd2tXUHNQM0FJd0JKRUsydkdYMFpHSm9EZFdzVmdMakdTbVhrVmhVTEJ3SUg5TE52VDBzeEw5cjI4UEl2TmFDc00vUG43K1JMV29obW56NXhqNzk2RDlPL2ZHNEFSSSs1aXhJaTdMT052TEM4aWs4a2N2cWFjbkZ4ZWV2a05BRDcvN1AwU2wrTDYrVjJ2RXlwSkV1N3VibVJtWHFXZ29BQ1Y2dnFxRUsxV3k2Ky8vVWxLU2lwNnZZRmhReDNYN2FzSjNudjdkWm9FQjFYcE9SS1RVM2p6blkrSXZSelBhelBmNSsvNVA2SlNpZXc2b1hZUXdUcEJxQ0dhTmc0Rmsva1h0VlpidGVlS2lva2hySG56cWozSkRSNTk1Q0Ztelo3TFBTT0cwck5uTjh2Mmlpem5DQXRyenB0dnZNeU9uYnNKREt5UGs1T2FEeitZYWRuLzRrdHYySDNpNStmblM4T0dJVVJIeHhLeFp6LzkrdHBtejV3NWU1N0xjZkU0T1RuUnBrMUx1K2Rmc1dJdFdWblp0R25ka2hNM01lQmtOQnJadSsvZ1RUdWZJTnpPTGlibjhlcmlzK1JwRGV5L2xHbTFiK3kzUnl2bEhOcHJ5N0Z5dFFZK1hudUo1WWVTNk5YTWg4MUZPclVlaWI1S205ZDNXYjcrODhsdzJnYVh2RFEycjhEQXFzTkpQTmpEdXVIT2xINGhiRCtUWnBWZDkvaUFFSnZqZDU1TmN4Z3dqRW05SHJTVVNmRGgvUzFzbWs2OHMrSUNHVVd5MW9UcXQyRkYrUjdtQ0xlR2k1Zmpxdlg4Q1lsSi9QNzdYNWF2SFFYYmlxUFQ2Wm54K2p1QTQvdkFiZHZONzRjOWVuVEJ5L042OW5EU3RXeTNrcHBCNkMzTFlCVjA3OTZGMDJmT3NYTlhoQ1ZZVjUyOHZiM0l6THhLZW5vbUFRSFhzL3NXTDFsSlNrb3FkZXY2YzJlUkFHVnRWcSt1UHk4Kzh3VFRYL29mMmRrNTdONnpud0g5S2lmclhSQnFPaEdzRTRRYVl0NzhSUUI4OFBicmRPMFVYbVhucWE2YnZNREFlbno0d2N4S0wvUXJrOGtZMEw5UHlRTnYwTHRYZDZLalk5bXlaUWQ5ZXZld2VUcTdlZE5XQUxwMzcydzM4eTQ1K1FxN2QrOUZxVlR5d0FQMzJRM1dWVlhOT3JWYXhheXY3ZGRSS2NtMDZTL1hxR1d3alJzMTVJdVAzcTd1eXhDcXlJUkYxYk0wc3F5Mm43Wi9uYWZpczZ2a2ZPZVRjbTFxeEZYRXdyMEpqT3NlYU5XaHRVMlFPL2QyQ0dERnRkcDFnMXI3MmEzUDkrZWUrRktkNDVsQm9UYWRaMWNkU1diN21kTDlOLzZqbE9jcGRPVnFGVCsxRWdTaHpMSnpjcGc3OTJlMFZmeFUrY3laYzBSRnhTQ1R5UmgwNXdDcmZYRng1dmVTd2lZWGp1aDA1b2NJU3FXUzl1M2I0dVRrUkZKU01wY2lvMjVLTTdEaUJOU3RRMVJVREttcHFaWmczZEdqL3hFUnNRK0ZRc0dqanp4a2xYRlgyN1ZvM3BTNmRmeEpUVXZuMU5seklsZ24xQm9pV0NjSU5VUjBkQ3dBalJyYVpqN2NMbXBDUjY1Q25UdDNZUG1LdGFTbXBuSGt5SDkwS2hJZ2pZMjl6Sm16NTVFa2lYNTk3VCtCOWZYMXhjM1ZsYnZ1dXROcWVVTlJWVld6N25iaTV1cEt1emF0cXZzeWhLcXlhRmZKWTRRS2kwM1RzT2xFQ25lMXRWN0srY0pkb2V3NG00Yk9ZT0sxNFUxc2pqc2FrMldUVFdqUDhQQzZUTzVyWGV2dWNycUdqOVpjTFBVMWZsSUpTMlh6Q2d4VzJZZU9ER3JqenhmandxeTJIWXZOWXRJUHh6Q0svanFDVUM2NXVYbk1taldYbEpSVXdsbzA0M0pjUERrNTF4ODZmUHp4VjJqeVM3dXMzMzdEaVpIMzNrMjdkcTFadW13MUFEMTdkck81eDdwNE1SS0EwQkx1bDNVRjVtQ2RRcUZBcVZUUXJsMXI5dTgveEo0OUI2bzlXRmV2ZmdBQWlZbkp0Rzdka2t1WG92amxWM05abUxGalJ6bHNhbFpiU1pKRTI5WmhiTnNaUVZwNlJuVmZqaURjTkRYbms3TWcxSEpYczdLUXlXVDQyU2sySzFRK2xVckY0RUVEV0w1aURjdVdyNlpWcXpDY25aMHdHbzBzK21zWllBN28xYTFydjQ2UlFpSG5vWWZHT2x3aUMxVlhzNjZnUUZkc043WGkxTFNhZFlKUW5memNWV3lmMGEza2dWVm81S3pEWEV5dWVKYmQ5OXRpR056RzN5cTd6c3RGeVl0M05VS3JNK0x2YnB1bDhlMlc2QkxudmFPVkgrL2UxOHhxbTk1ZzRwVy96bEtnTnhMbzdXVDVuMW9wNDY5OUNSVjlLUlhpN3FUZzFXR05yYllWNkkzTVhIWmVCT29Fb1FKMjd0cE5YRndDL3Y1K1RKMDZ5YWI3YS9LVksyZzBaYS9CV2JTSmcwYWpZYytlL2NUSEo2QlVLaGsyekxwbVcwWkdwcVZSV2JObXRnOGdpaW9va2xrSDBLbFRPUHYzSCtMUW9hT011WDhrYW5YMVphNFZCZ3RqWWkrVGtKakV0OS9OUTZmVDBiOS9iM3Ixck43ZlNUVlZvOUNHL0xOdEY5azVPZFY5S1lKdzA0aGduU0RVQUVhakVaUEpoTHU3VzQwcklseVpiaXplVzZselAvRW83ZHUxS2RNeC9mcjFZc2ZPM2FTblo3RG9yNlU4K3NnRU5tM2VSbFJVREFxRmd1RjNEeW4yK0xadHF5Y2p6R1F5bGJycm1pQUl0VVBrbFR4V0hVNWlaS2NBcSszM2RLaHJ0eXZzOWpOcHhXYlZ5V1FTazNvRzh0emdVR1EzZEU4MUdFMThPN0UxM3E1S3E4TC8reTlsVmxtd2JzYnd4alN1VTN3UmR6QUhZT3Q0V0g4SXp5c3c4TDhSeFgrd0w0c3BQeCt2dExrRTRWYlJ2VnNYZHUzYXc3UFBQSUdMaTR2Ti9xKyt2UDRRVWFmVG8xUTYvcGlwMCttWi9zekxnRzNaankrLy9BYUEvdjE3VzlXcUE5aTFLd0tUeVVTREJzSEYxc296R28yV2toK0Z3YnFXWWMxcDNTcU0xc1U4WkwxWkdqUUl3Y25KaVhObkwzRHBVaFI1ZVhtRWg3ZGx6UDBqcS92U2FxekNaQWFuYWd5eUNzTE5Kb0oxZ2xBREZHWTd1VGc3Vi9PVlZLMmluVnJ0TVJnTVhMMmFCWUNibTJ1WjZuV1VwN2FIU3FWaTNOaFJmUHZkUEE0Y09JeWZyeStiL3pIWHFydHJ5TUFTaXhlWFJua3o0TjU1ZTRiZDdUS1pETFZhWlhWVFhNaGtNckZuejM2NmRldU1YRzYvby9Deno3MktUbGR6YXRZSmdsQStuUnQ1Y1REU090ZzIrNTlvQnJYeHgxVnQvZS8veG1kQVdyMnh4R1dwS3JuRVkvMURiQUoxQUdxbERMWFN0Z3RqU25aQkthL2VNWmxNd21nbkJhNTFrRWVwR203WTQrV2l0S20zSndoQzJYaDdlL0cvLzcyRXU1dWJ3ekZHbzVFMWF6YXdkOTlCWG54aFdybnVvNTUvL21tT0hQMlBGczJ0TTNwVFU5UFlzblVuQUwxNzl5aDJqb0tDNis5RmhaMUQ1WEk1MDZZOVZ1YnJxUW9LaFp6dzhMYnMzWHNBZ0RadFdqSDUwWWR1NndmMkZlVi9iVG0wVWlFNndRcTFod2pXQ1VJTlVGakxyYmdXOUxlRG9wMWFiMlF5bWZqaHgxODVkdXdFSVNGQnZQakNOTlJxZGFXZVB6VTFqY3VYNHdnUGIyZloxcVpOSzNyMzZzNi91L2V5ZnNObUFFSkRHekJreU1CS09XZGxaY0JsWldVVEV4UExySzgvc1R5dFBuSGlGSEtGZ3BaaDVzNitXN2Z1Wk9teVZmeDMvQ1NQVFgwRWhjSTJZRGZyNjA4NGYvNGl1eVAyaWFVV2duQUxVc2dsM3JxM0tTM3F1M0gvbkNOVysxS3pDNWkxT1lyWDdkU25LMnJXcGlqaUhYU0FMWlN2TTdMcVNMSk5sOW5pcE9WVVBGajN6c2ltK0xtcjJIZzhoVzJuMDhqT0Z3OFhCS0dtS0M1UVZ5ZytJWkhNekt0ODlmVjN2UFRpOUJJZjFONUlraVE2ZG1odnRVMnZOekQvOTBYb2REcnExUXVnZTdmT3hjNlJmNjBCaGxLcHFGQUFMRGMzbHkxYmQzTFBpS0hsbnNPZXVMZ0VMbHd3UHpBSkRnN2s4Y2RzNzlsK21qZWZzTERtZE9uY2dVR0Q3cWhSemNHcVErSFBuaVRkM3ArVkJLRW9FYXdUaEJwQWtpVHp6VVF0ZnFDMll1VmFqaDA3Z1orZkw5T2Vmc3dtVUxkaDR4WkNHNGJRb2tVekJ6TVU3OVNwcy96OHl3STZkbWhuRmF3REdEUm9BQkY3OWxzNnR3N28zOGRoWmxwNWxLVjc2N1BQdllwV2EvdUJkOCtlL2F4Y3RZNDdCdlRsL3Z2dkJlRGI3K2JoNnVyS0Y1Ky9EMERmdnIwNDl0OEpqaDgveGJ5ZjUvUFkxSWN0QWVEQ0pTa2FUVDQvL1RTZm5OeGNsQW9GWGJ0MnFxUlhLUWkzbnB4OFBSK1cwQ1FoeU1lWmlUMXRBMVpaR2ozZmJZM0JhR2VOcVpOQ3hrTzlndkJ4VlRMbm4yanlDaHpYaWt6SktuMVhSWDkzRlYrTWIwbDRBdytIUWF5LzlpVXdwSTAvSFJwNjJ0Mi83MkpHcVR1ekxqNlFXR0t3cmtCdkpDVzdnSlRzQWs3R1ZieDdiaDBQTlQyYWV0T3JtUTk2ZzRuOWtabVYwcHhDRUlTcUo1UEptREo1SWw5OS9SMVJVVEhNK2VaSFhuNXB1dDFsczZWbE5CcjUrWmNGWExod0NVbVNlSEQ4L1NYZW82V2xwUVBnWElFVkszdjNIV1Rac2xYb2RQcEtEZFlkT0hDWUJYLzhiZWxXZStWS0NscXRGb1hpK3ZkSXA5Tng1TWgvSEQ1OGpGWXRXekJzNkNCSDA5VWUxejRqR1UyaWNadFFlNGhnblNEVUVKSkUwZVpZdGNyT25SRnMzcndOTnpkWHBrOTdIQThQNjZWT1VWRXhyRm16QVpsTTR0RkhIcUpEaDNZT1pySm1OSm8vSUs5ZHQ0bDE2elpoTXBud3VhR0JSM3g4SXQ5OCs2TWxVQWN3Ly9lRjZQVjZ1bmZ2VXNGWFZqbE1KaE1SZS9ZRDBLT0g0MnRTS2hVODlkUVVQdm5rYTQ0ZE84SHFOUnU0OTU1aEFDeGJ0b3JMY2ZHTWZXQVVqejMyTUxObXoyWCs3NHR3ZFhPbGRhc3doM01Ld3Uwc1gyZGswVjdITmRhY2xETCtlQ0xjWnJ2SkJLOHZPY3ZPcytrMit6cUdldkx1ZmMwc0RSMmExblhsdGNWbksrVjZGMC9yZ04rMWVkMmRGSGk3S3NuSTFWbU5hUjdnUnFDM2s4TTVnbnljYWVqblFsUktYb25uaTd5U3g4SElURm9HdW5NdU1ZZklLM2xFcDJxSXk4Z25NVE9meEV3dG1YazZ1elh4eXF1T3gvVUhOUXE1Uk0rbTNpamtFZy9PUGVyd21MZnViY3JvTHZXc3RtMDlsY3B6ZjU0dThYeXZER3ZNUXpjRVkwL0g1L0R3VC8raEtTYklLZ2lDZlNxVmlpZWZtTXhISDM5SlltSVN5MWVzWmNLRFk4bzFsMGFUejg4Ly84N0pVMmNBYzZmVUprMGFsWGpjMlRQbkFhaFR4MzZUc0J1WmlyeUp4U2Nrc0hUcEtrdlgyVTZkd2pHWlRCVmVvcHFUazh2eTVhdlpzL2NBTXBtTU1mZVA1T3k1Q3h3L2ZwTFZhOVl6YnV4b3k5Z3JWMUl3bVV5NHVia1dXNXV2Tmlrc2s2UFQ2MG9ZS1FpM0R4R3NFNFFhbzNhbTFXM2J0b3ZGUzFiZzZ1cks4ODg5WmJmN2FtaG9BNTU4Y2pJLy92Z2JQODJiei9oeG8wdXNWNUtuMFZpNmtxMWR1eEVuSnljbVRSeHJsVlVYRWJHUHhVdFdvTlVXNE9IaHpzT1R4ck42OVFhaVkyS1ovL3NpVHAwK3k5Z0hSdUhtVm5KUjg2cDArdlE1VWxKU2FkZ2doTURBK3NXT2RYRjJadHJUVTFtOGVBVjNEdXhuMlo2VWZJVkxsNkxRYURRMGE5YUVjV05IcytDUHY1azNiejR2di9Rc2dZSDFIRThxQ0xXUUpNRzdvNXJUdko3dHYvOTVPMlB0QnVvNk5QVGsxeW50ckdyRURXdGZod09SbVN3L2xGVGhhL0s3b2FOcjR6b3VISXE2YXZtNmJ3c2ZQaDBiaG92S2NkWkprSThUZno3Wm5wY1duV0hQaFl3U3ovbkN3ak5rNWV2dDFwR3JDa0UrMW9GR2c5RkVkREdCeGZIZDY5c0U2clI2STR2MkphQld5dERxN0dkaEtPUVNydzl2d3YwM0hKdVFrYzlUODArS1FKMGdWSUNIaHp0UFBqR1ovZnNQY2UrOWQ5dnNMMDNBSlQ0K2tSOS8rbzNrNUN0SWtzUzk5dzZqYjUrZWx2MjV1WG1rcHFiaDRlR09tNXNiU3FVQ3ZkN0F5Vk9uK1dmTERnRENycFVKS1VscWFwcmw3NTkrT2d1ajBZaS92eC9qeDQwdTlSeU9tRXdtZGtmc1krWEt0ZVRtNXVIaTdNelVxWk1JQzJ0T1dGZ3pUcDgrdzY1ZGUyalJ2S25sSGpVK3dmejdva0dEWUx0ekZ0WWVyazAxN2xLdlpVc3E1Q0o4SWRRZTRxZGRFR29JQ2V3dXA3cGRtVXdtMXEzZnpOcTFHM0YxZGVHNTU1NjBDVVRwZEhyeXRmbG84N1Y0ZTNreGJOaGdWcTVjeTU4TGw1Q3ZMYkFLUnQxbzkrNjlsci9YcnhmQTQ0OC9hZ2tFcHFkbnNIanhDbzc5ZHdLQWV2VUNlUHFwS2ZqNStkSzRjU04rbTcrUW8wZi80OUNobzV3N2U0Rmh3d2JSdTNlUFNsMGFXeGFiTjV1Ylh2VHQxOHRxdXlSSmx1WWtSZm43Ky9IMDAxTXRYeHVOUm1KajQ1QWtpZURnSUFCNjl1eEdWRlFNdXlQMnNYM0h2K1YrNmkwSXQ2c1g3MnJFWFcxdEh4N3NQcC9PTjF0aTdCNXpKUG9xRVJmUzZkWE1Pb04zeHZBbUhJM0pLbFUyV3lFN2ZSMXNOUEJ6NWxEVVZaUnlpZWNHaC9KUXp5Q2JaaEwydURzcCtQN2hOdndlRWNmc3pkRVU2QjB2SzhyTUsvbER0VXlDQUU5emtDMGgwMzR0UEVtaXhBeThZQjlubkc1b1hCRjVKUStkd2Y2Qi9jTjhlWFZZWTV2dGFvV01lWlBiWWpTYXVIUWxqNU54MlJ5UHkrWjRiQllYazNOcEZ1REcrNk50QTdFSkdmazg5dXVKU3FtOUp3aTFYVWhJRUNFaFFXUmV2WXFUV28xYXJVYVNKSXhHSTd0MjdRR3crekRVYURTeWNkTVcxcS9makY1dlFLMVdNV25pZUp0VkZkbloyWHowOFplV3J3c0RWNFZaY3E2dXJ2VHBVL3lEM1VKYnQrMnkrbnJJa0lFTUd6cTQySTYycFpXZG5jT21UVnZKemMwanJFVXpKazRjWjhtV3ExY3ZnQkhEaDdKOHhScCsvbVVCOTkxM2xUNjllM0QwNkg4QU5HbGlmbjlMUzB0SHFWVGk3T3lFVENaano3WFZGamV1UkxtZHBhWlhQMGZVQUFBZ0FFbEVRVlNhZzNXcVN2aHZJZ2kzQ3ZIVExnZzFoU1JodWttWkM5WHQ1S2t6ckZxNWpzdHg1cnBKVGs1Ty9Qbm5Zdkx6dFdpMVdyVDVXdksxV3F1bHFUZGF0bXdWTXBuRUhRUDYydDBmMnJBQlNxV1NGczJiTW1YS0pOUnFGUnBOUGx1MzdXVHo1bTJXVG1IZHVuVm0zTmpScUsrMWdsZXJWVHorMk1QczNCbkIwbVVyeWM3SjRhKy9sN05sNjA0R0RPaEQ5MjVkY0haMnZNVE1ub0lDWGFtN3doWVVXSDh3dm5neGtuUG5MK0xwNlVIblRoMnM5bmw1ZVpLUmtjbkJnMGZvMkxHOTNRWWwyVGs1Yk55NGhieThQQm8yRExHNjlyRmpSOUV3dEFFOWUzUXQwK3NSaE52ZDFINGhUT29WWkxQOVluSXVMeTA2VTJ5VzJjeGw1MW4rYkVlOFhLNTNySE5TeXZoOFhCamp2anRhYkdDc0tCOVh4eDN2akVZVGM3WkVzL3hRRW1IMTNYam52bWFFMWJkZitOMWtzdTBHQytadGszb0YwYk9wTngrc3ZtaVZvV2VQdDZ1U0FFODE5YnpVQkhvN0VlempUTEN2K2MvNjNrNG81UkkvYm85bHpqL1IyS3ZwVU4vTHFjU21GbDJiMkM3M09wdVlZM2VzSkVIemVtNGNqcjVLeTBCM213NjRZTzRzMnpUQWxhWUJyb3pzRkFCQXJ0YUFXaUZESWJmK3BweUt6K2JwK2FkRW9FNFFLdG4zYzM4aE9pWVd1TjVJcmZEK3JxV2RyTFhMbCtOWnQyNHpCb09Ca0pCZ0hwNDBqdnIxYmJQLzY5VHhSeWFUV2VZcXVwUTFNTEErRDA4YVg2cUdHQUFlSHVaeHdVR0JUSnc0anVEZzBqZldLWGx1ZDU2Wi9qam56bDJnVjYvdU50bHdnd1lOSUNVMWpYLy8zY1BpeFN0WXNtU2w1YlcwYTljYWdIWHJOMXNDZEVXMWF0bWkwcTZ6cGt0SlM3dFc0MXMwbUJCcUR4R3NFNFFhUkpKcVI3QU9rOGtTcUFQekU4UENZc0FBYXJVYUx5OVBYRjFjY0haMnd0bkZHUmRuWjh1ZmtrekcrdldiV2JKa0pUSkpSdi8rdlcxTzBiUnBZNTUvN2lsQ1FvSlFLQlJzMy80dnE5ZXN0eXlOOWZCdzU0RUg3clBwT0Zhb2I5K2V0R3pabkVXTGxuTDZ6RGxTVTlOWXZIZ0ZFUkg3K04vckw1V3BjNi9KWkNwM1Y5akdqVU9aUHUzeGE4V0hyVCtNZHVvVXpqLy9iT2ZuWHhidzh5OExpcDFIa2lRR0Q3ckRhcHRDb1JBZFlRWGhCdFB1Yk1qai9VTnN0cWZuNkhoNi9pbHl0ZmFYUnlya0VrNUs4Ny9SWC8rTjQvbkJvVmI3bXdXNDhzS1FVRDR1UmJPRWVsNXE2anVvTzNjbHE0Q1gvenJEK2FSY1hydTdNV083MWtmbUlBMHZSMnZnK1Q5UDA2V1JKMVA3MmI0bWdDWjFYZmwxYWpzMm4weGx6dVlvb2xNMUFJenFITURnTnY3VTgzSWl3Rk50ay9GbWowWm4vdDdrRmRnR0pGOGYwWVFQVmw4a01UUGZKc1BPU1NtamN5TXZucjZqZ2MxeGpwcFdtRXp3L2JZWXZ0OW16dXhyVk1lVmpnMDk2ZExJazg2TnZQQjJFT3kwRjlRRE9CYVRSZk42cmh5Tk1ZZ2xzSUpRaVJvMERMWUU2d29EYSs3dWJyUnVGY2JvMGZmWWptOFF6UDMzMzR0V3ErWE9nZjBkM20vSlpESSsvSEFtQmRvQzlIbzlCcU1SazlHRXU3dGJtZXU4M1RYa1R0emQzZW5SdlV1VnJLS29VOGUvMlBwNUQ0Ni9uMGFoRFZpM2ZqT3BxZWFnMUtBN0IxQy9udmtoUTZQUUJwdzRjUXFqMFlqSkJDNHV6alJyMW9UUm8wWlUrclhXVkNtcGFTZ1VjdlIyVnBRSXd1MUtCT3NFb1NZeDFZN2FFNjFidDZSdm41NjR1cm9TRWhLRXU0Y2JyaTZ1dUxxNjRPcnFVcXBBbUxlWEo3OHYrQXR0Z2VNc2lFYU5HbHIrM3FCQk1BVUZPaFFLT1gxNjkrVHU0VU53S2FGTG1MKy9IODg4OHdUSC9qdkI2dFViU0VsSjRkRkhKcFFwVUFjVjZ3WXJTUkt0V3RsL2NuclBpR0c0dXJodzZ2Ulpzck96N1M0eFV5bVYrUG43MHJ0M0Q3dFBzQVZCTUZNclpNd2MyWlFSNFhYdDdsZklKWDZjM0FhWkJBcVpPVE5MZVMxQXAxTElTclZzZFh6M1FIYWZ6MkQzZWR0NmQwWDFEL08xdS8xSTlGWGVXSHFlZ2ExOCtmckJsZzREVWdBcDJRVTg5ZHRKemlibXNPOWlCcGw1ZWw2NnE1SERaYktEV3ZzeHNKVWYyMCtuTW5kYkRENnVLcm8zOFM3NVJSVlJvRGUvQ2NXbGEyZ2JiTDA4cTA5ekgvcThYUGFtUFVkanNrb2NZelNac3g0dlhjbmwzM1BwdEE1MloyVEh1amJMa1l2ellJOUFIdXdSaU41ZzRrUmNOZ2NqTXprUW1jbXgyQ3lIZGU4RW9UYTc5OTY3S2RDVzNNMTYzTmpSakgxZ2xDVmJ6SndkVmZ3YlpyKyt2WXJkWDhqTDAzN1g2N0tTSkluZXZicVhlcnlibXl2ZnovMnFVczVkcUh2M0xuVHYzb1djbkZ3a1NjTFY5WHAzMkY2OXV0T3JETmQzTzBwSlNVTWhWMkxRMisrRUxnaTNJeEdzRTRRYVFyTDhYKzB3YnR6b2tnY1ZvMGVQcnRTdFc0ZkdqVU5MSG93NWNEZDE2aVJDZ29QdzhTbmJCOUQyN2RyUXJtMXJrcE92RUJCZy80UDhnQUY5N0FiL0Jnem9nMEpSK3JmYXZuMTdvUy9salloQ0lXZklrSUVNR1RLdzFQTUxnbURmdzcyREhBYnFBRHljRlhnNFYreTJTWkxnL2RITkdEbnJzRTBYMTZLV0hFamtuZzRCdEF5OHZvUnI2WUZFdnRnUXllTHBIUWoyS2Y1Qnc2R29xN3o4MXhsU3M2OEgvbi9mSFVkc3FvWVB4elRIM2NuKzY1QkowTHU1RDk5dmkrVjhrdjNscDhVcC9EQysvMUltUTl2VktmUHhON3FZbkd1MURMYU9oNW9BVHhVZXprbzhuQlg0dTZ1bzQ2a213RU5GaUorNXkyMXBNZ0NMbzVCTGhEZndJTHlCQjQvMUQwRm5NSEU4Tm91RFVaa3NPWkRFbGF5U2d4T0NVQnYwNkY3NjRIdHBBblNDV1hVM05hdXBVdExTVUtvVUlyTk9xRlZFc0U0UWFvaGFzZ0MyVXBVMlVGZW9mYnMyNVQ2WEpFa09BM1VBWSs0ZldhYnRqdHczY25pWnhndUNVRG1XSGt4aWN0OWduSXZwcEZvWmZOMVV2RHVxR2ROL1ArVndqTTVnNHVXL3pyQmtlZ2VjbFhLKzJCREovTjF4QUh5OU1Zb3Z4cmUwZTV6UkJML3V1c3pzZjZMdDF0WGJjVGFOTWQ4YzRiT3hZYlFPc2wrWS9LdU5VWnhOekNFelQxM3M2eWpRRzRuUHlPZHllajZYMHpURXBtbllmZDdjWFhiOWYxZVkyaS9FcHJOcldSaU1KcjdjR0dXVk1YeEhTMTllSDlHazNIT2VTY2hoMmNFa0RrZG4wcU9wRDNlMDlLVjlpSWZEWmNRQVNybEV4MUJQbXRWelpmN3VlSWZqQkVFUWhLcGhNcG5JeU1qRTE4Y2J2VjRFNjRUYVF3VHJCS0dHcUcyWmRZSWdDRFZKV2s0QmYreUpkMWpiclRMMWErSEw2TTcxV0hvdzBlR1kyRFFONzY2OGdFSW1zZXBJc21YNzVwT3AvTHp6TXBQN0JsdU5qMG5WOEwrbDUvZ3Z0dmhsbzNIcCtUejQvVEVtOWd6azZZRU5yVExSOWx6STRJODk1b0JVMGxVdG1YazY4Z29NUktkb2lFN05JenBGUTFTcWhwalVQSkt2YW5IVVp5TmZaK1NKWDAvdzVZTXRhUlpROWl5UnlDdDVmTFkrMG1hNThPcWp5VHc3T05SaDNUbDdZdE0wL0hzdW5iWEhybGpWdjd1WW5NZnZ1K1B3ZGxWeVIwcy9CcmIybzJzakw1dkdFNFhtNzQ0akoxOHN2eElFUWJqWkNuUTZTK2Eyc2d5clZRVGhWaWQrMmdXaGhqQmhFdWwxZ2lBSTFlalhYWEU4MExXK3pYSlh2Y0ZFamxaUHJ0WkFUcjZCbkh3OXVRWG1QL08wQm5LMEJ2SUtET1FWL2xsZ2JsS1Fyek9pS1RBd3FWY1FkN1R5czh5My8xSW0reTVsbEhnOTY0N1piMHp6elpab2VqWHpvWGs5VndyMFJ1YnZqdU9IN2JHbHJxMW1OSnI0N2Q4NE5wOU1aZnFkRFJuYXJnNmFBZ052cnpodk5hNy9SL3ZRRzhyM2l5a21UY1A5Y3c3VEp0aURKblZkY0ZiS0hkYkxBOUFiVGFSbEYzQTVQWjh6Q2ZhWDRPWnFEV3cvazhiZDdSMHZzVTNJek9kMGZBNkhvcTZ5KzF3Nk1XbWFZcTh6STFmSDBvT0pMRDJZaUllemdqdGErakc0clQvZEduc2h2NVp4bDZYUjgyZkUvOW03NzdBbXIvWVA0TjhNRWtiQ0hxS0NPSkVoNGxiY3VFZXRXbHU3N1ZCclcvMVorMXByMWZwYWE5VnF0YlZhdFhXODdnNWJ0VzRyRGh5SXE3akJyZXk5ZDBMeSt3TVRRVmFBUUpCOFA5ZlY2MHFlNXp6bjNLRWtrdnM1NTl5Y1ZVZEVaQWdLUmVHMkVTcTFHaVltVEYrUThlQnZPMUVkb0ZLcG9DcFFROHgvZ0lpSURDWWpWNG01dSs3QTBWS0MrM0haaUVuTlEzeEdYclVMRER4S3ZJdjJibFl3RVFtdzdORERjbWZVNlVKWm9NYnNQOE13c1k4cmxoOStpS2lVM0NyMUU1MlNpeS8rQ01QNmsrRm9hR09LbU5UaSs3RlZOVkdub1ZJRFY4UFRLNXp0VnhuSGJ5V2lSeXNieEtUbUlUWTFEekZwdVloTXpzV2QyQ3lFUldjaUxhZnFzOS9TYzVUWWZUa1d1eS9Id3RyY0JBTzg3VEcwclNQTzNrMUdaaGxWZ0ltSXFHWXBGWVdmNjZvQ0ZTUVNpWUdqS1M0cEtRa1JFUkZJU0VoQWVubzY4cDhVdnBOS3BaREw1YkMxdFlXTGl3c2NIQnk0YnlOVkdqTURSSFZBU21vYTFGQkRJaTY3c2g4UkVkVzhZemNUOWQ1blNwWUMwM2JjUWtSU0R1TFR5NjVnWFJtM1k3THduMTlEOWRMWC9maHMzSS9QMWt0Zk5lM29qVVFjdmFILy8wZlBTczFXWU9lRkdPeThVTDNFS2hFUlZZK1pXZUgrcHdxbG9rN01yRk9yMVlpSWlNQzFhOWVRbXBwYWFwdnM3R3hrWjJjakxpNE9vYUdoc0xTMGhMZTNONW8yYmNxa0hlbk04TC90UklUNCtBUUFnRkJVc3h1YkV4R1JZVngrbUdib0VJaUlpSjQ3VXFrVVVxa1VCUVVGa0pnWWRtWmRabVltenAwN2g3aTR1SW9iRjVHZW5vNmdvQ0RjdlhzWDNicDFnNldsWlExRlNQV0owU2ZyWnM2Y2lZSWlKYUEvK2VRVE5HclVxTmF1SndLQWV3OGVBUUNrRXM2c0l5SWlJaUlpMHJDVXk1Q1NtbXJRbVhYeDhmRUlEQXhFWGw1ZXhZM0xrSkNRZ0VPSERxRlhyMTV3ZG5iV1kzUlVIeGw5c3U3Um8wZkZubWRuVjI0WlNIV3ZKd0tBME50M0laR1ljRm8wRVJFUkVSRlJFVTNkWEpGNE9Sa21Kb2FaMkpDUWtJQmp4NDRWbTZSVFZRcUZBaWRQbmtTZlBuMllzS055R1ZXeTd1Yk5tOWl3WVFPU2twSUFBRk9uVGkyMTNiaHg0M1RxNzQwMzNpajErT25UcDdGKy9YclkyZGxoL1BqeDhQVDByRnJBWkJUVWFqVnVoZDJHekVJR3BiTHFHMk1URVJFUkVSSFZOMjI4UEhEaFVnaUV3dHFmMkpDVmxZV1RKMC9xSlZHblVWQlFnRk9uVG1ISWtDRmNFa3RsRWhvNmdOcjA4ODgvSXpvNkdubDVlY2pMeXl2ekRhYzVYOUYvWlNWV1ZDb1Y4dkx5RUIwZGpaOS8vcmttWHhMVkEvY2VQRVJrVkF6c2JHMmdZTEtPaUlpSWlJaEl5OXV6TlFBZ0lTbTUxc2NPRGc3V2VlbXJpWWtKVEUxTmRXcXJVQ2dRRkJRRWxhcDZGZWVwL2pLcW1YWEp5U1hmM0NLUnFGalNUaXl1M0kra291czFzL2lJeW5MazZBbklMQ3pnNkdpUHFDaFduU01pSWlJaUl0Sm8yc1FWQUhEajFtMm8xZXBhMnpvb01qSVNNVEVWZno5emRIUkVwMDZkWUdOakE2QndOdDZWSzFmdzhPSERjcTlMVEV6RW8wZVAwS3haTTczRVMvV0xVU1hyU3JOOSszYTlYeDhlSGw2dFBzbDRaR1JtNGRqSjAralh0eWZTMHpNNHM0NklpSWlJaUtnSXpZcTIyTmc0L0h2bE9qcTA4Nm1WY1cvY3VGRmhHeHNiRy9UcjF3K0ppWWs0YytZTWhFSWh2TDI5MGIxN2QrVG01bGFZN0x0eDR3YVRkVlFxbzA3V0xWdTJyRnJYYjlteUJWdTJiTkZUTkdTTU5tN2VnZng4QlY0ZTlRSTJiLzhEQlFWTTFoRVJFUkZSNllRQ0FWUnF0YUhESUlLd0ZndmphU1kwMk52WjRic1ZxN0ZpNlFJNE90alg2SmpwNmVsSVRFeXNzRjM3OXUyUmtaR0JZOGVPYVplMHhzWEZZZFNvVVdqZXZIbUZ5VHJOT1BiMk5mdDZxaUloTVFuN0R2NkQxMTRaQlRNZGwvZVMvaGgxc3M2WVpXZm5JT3pPWFVna0V1MGVBTHBRS3BYbExoV09qSXJCby9BSTlPaldXUjlobG1yNzc3dHdKT0E0dHF4YlZlS2NXcTNHNGFNbjBLOVBUMGdraHFrV3BLdlFzRHZZZi9nbzNoLzNPaG80T2NMRVJBeUZnc2s2SWlJaUlpcWRXQ3hHdmtKaDZEQ0lZRkxKN2FPcUl6OC9Id0F3WnRRdy9QSFhYc3lZTXg4L2ZQczFySzJ0YW16TWlJaUlDdHVJUkNJa0p5Y2pQajYrMk41eldWbFp5TS9QMTdsNmJVUkVSS1dTZFFtSlNUaDI0clRPN1ovMTZzc2pkV3AzSnVnOGR2eXhDMm5wNlpnMitRT2RydG15NHc5czJiR3oxSE5IL3Y0TjcwNHF2Y2huVVUxY1hQRDEzTTkxR3E4K004cGszWm8xYTdUcnlXdEtTa29LUHZ6d3d4b2RvenErWGI0S1o0TXZ3S1Z4STZ4ZDhTMmtVbW1GMXdRRlg4VEt0UnV3ZVA0Y05IRnRES0F3NlhmNzduMjR0MndPYzNNejdObC9DSWVPSE1QNjFjdmgzTUJKZTIxRVpCUlNVdFBnMmRvZFlyR29XckducGFVaE9pYXUxSE8zd3U1ZytjcTFPQjU0R2w5L09ST21wbExFeFNmZ3lyV2JPdmMvcUgrZmFzV25pOGZoa2Zqdk4wdlJ0SWtyeG94OEFVRGhoMzF0VklQbEhWbXFLMnJ6aml3UkVWRjlJRE16UXpLVGRWUUhXSmlaMWRwWWlpZS84dzcyOWxnMGZ6YW1mVDRYSDM3eU9jYS84d2I4ZS9lb2tUM3NkTmw3dnFDZ0FDRWhJU1dPVzF0YlF5S1JsTHBuZm1sMG1jRlhWRng4QXRadnJ2cDJYcm9tNjE0Y1BoaUhBMDdnd09FQTlPdlRFejdlbmpwZDUrYnFnam1mZjZKOUhwK1FoRm56RmdJQVhoNDlRbnM4T2pvV08zZnZ3NlR4NHlDVlNyVEhyVmdoRjRDUkp1dktTOVRkdW5VTFY2NWMwVDQzTnpmSHlKRWpjZlBtVFZ5OWVyWEU4ZERRMEdKdlVNM3h5aVlEendaZndLRi9qaVBzemoxa1pHVEMzTndNSHU0dDhjcm9FZkQxOGE1VVh4WFp2UDEzbkEyK2dBSCt2WEhpMUJsOHMzUUYvdnZGZnlBU2xaOUVjMnZpaXZ6OGZIdzIreXVzV0xvQXpnMmNjUDFtS0daL3RRamZmenNmYmJ3OE1PNzFWM0RzeENtc1hMc0JDK2ZOMGw1NzVOaEovTFp6RC9iOHZna3lzUVVBb1Avd2wwc2Q1K1ZSTCtDRDk5K3UwbXZ6OG5ESEY5UC9ENHVYcmNUc3J4Wmg0Ynd2Y1B2dWZTejk0U2VkKzZqcFpOM0RSK0dZUHZzcnlHVVdXRFIvdGpaNWFTSVdRNm5Ia3VCbDRSMVpxaXRxODQ0c0VSRlJmV0F0bHlFOUs2dFcvbVlrS290WUxJSzFwYnpXeHN2UEwvenVJcEdZb0hsVE42eGF0Z2dyMTY3SG91OSt4SjU5aC9EYXk2UGcyOVliNW5wTUlHWmtaRlQ2R2dzTEN6ZzVPY0hYMXhkcGFXbTRkZXRXall6bDdka2FBZnRMbjcxV21pdlhidURiNWF1UWtwcUdDZSsrcVQxZVVGQ0F6S3pzY3E5OTY3V1hjZnprYVZpWW15TXR2ZlE0WlJibXhYSUpFb2tKM0o0VUJRRUFFOG5UUk53TFF3WnFId2VlT1FkVFV5bkdqQnl1ODJzeEp2eW05SXlMRnkvaTBLRkR4WTZOSERrUzU4K2Z4ei8vL0ZQaStLVkxsM0Rnd0lFU3h5dHI1Wm9Oa0VvazZOaXVMYVJTQ2NJam9uRGhVZ2d1WHI2Q09aOVBRKzhlM1NyL1lrcng5LzdEMlBycm54ZzJ1RCttVGY0QWJidzhzSHpsV2l4WThnTm1UZisvY3FmcU5uUjJ3bGR6Wm1ENnJIbVkrZVVDckZ5K1VEdDdMall1SG0yOFBDQ1h5ekIyekVpczM3UWRGeTlmUWFjT3ZnQ0FpSWhvMk5uYVFHWmhVYXhQSDI5UGRPM2NRZnY4bDQxYnEvMGEvWHYzZ0ZLcHhKbWc4OGpOeTRkZmw0NzRhOGZHQ3EvYjl0dWYyTDMzWUxYSEwwdGVmajcrM0wwZnYrN2NCUWQ3T3l4Yk9BKzJ0aytUdW1LeEdNcGFXQWJMTzdKVVY5VG1IVmtpSXFMNlFDZ1V3dEhXRnRFSkNZWU9oWXlZazQxdDdlNVo5K1M3aSthN3FxdExJeXhaTUJlbnpwekQyZzFiTUhmQkVvaEVJbmg1dUtORHU3Wm80dElJbHBaeVdNcGxzSlRMWVdrcEwzY3JwOUpvbHQ1V3hxaFJvd0FVSnNGT25qeXBqYnNteHRLRlVxbkV4cTIvWXVldWZYQnlkTUNLcFYvRHZXVUw3Zms3ZCs5anl2VFpPdlYxNm14d21lZFdmNzhZclZvMmY5cnZ2UWRsVHN4UnE5WEl5aTVNRUVaRVJxR0JveU15czdLS3RYazJaMkNzbUt5ckk3NmMrU204UE55TEhUdDQ1QmlXcjF5THJUdDI2aVZaOTllZS9WaTdZUXQ2ZE91TXFSOU5BQUFNSGRRUGFlbnAyTEI1QjJha3B1SExtWi9DMXNhNnpENjhQVnZqNHcvZXc0TUhqMkZoYmc0TGMzT1ltSmpnNGFPbkZYQkh2VEFFdS9ZZXhJM1FNRzJ5N3M2OSszQnYxYUpFZis0dG0rT1ZJbE5oTmNtNjFOUTAzQXk3WFdvTTBiR0ZTMkRQQmwvUUh1dmV0VFArdC9WWGJQOTlGd0wyNzhUQWZuMHdzRjhmN1hrckhlNzhTSXRrL1BVcE5UVU5RZWN2WWR0dmZ5SWhNUWxEQnZyai9YRnZsSWhKTEJiWFNqVlkzcEdsdXFDMjc4Z1NFUkhWRithbVVqUjBjRUI4Y2pML25xTmFKUmFKNEdSckN6UFRpcmRRMGlmTnFpQkprWWtsQW9FQXZYdjZvWWRmRjRSY3ZZNVRaNE54L1dZby9yZjExMUw3bVA3SlJ4amN2MitOeHZuMzMzK2pZY09HOFBMeVF2LysvWEgwNkZHa3BLVFU2SmhsQ1krSXdzTHZWdURlL1lmbzBhMHpwbi95VVlra21ITURKMHo5ZUVLNS9hejRhUjFzckszdzlodXZsTm5HeWRHaDJITzNKcTc0YXM1bjJ1Zng4WW40YlBaWEFJRElxR2k4TyttVFl1MUhqbjJuMlBQS3pCcXN6NWlzcXlPZVRkUUJRUCsrdmJCODVWb2tWZk1OWGxCUWdOWHJOdUh2L1lmaDM2Y0hQcDgyR1VLaFVIdit0WmRId1ZRcXhlcDFtL0RCbE9tWU52a0QrSFh0VkdaL1JhZXVBa0F6dHlZSXZYMVgrMXdxbFdMRFQ4c2hsOHNBRks2cFQwaE13b3ZEQitzYzg5MzdEL0hmQlV2TGJWUDBmRmx2NkNNQko4dnRvME03SDlqYjJlb2NWMW5VYWpYU016S1JucDZPMUxSMHBLV2w0OEdqeHpoL01RUjM3dDJIV3EyR1ordFdtRGRyZXJHN0RrV0p4V0tvVkNxbzFlb2EyWGRCZzNka3FTNm83VHV5UkVSRTlZbTVxUlN1RFp5UW1wR0pySndjS0pSSzdrbE1OVUlvRU1CRUxJYUZtUm1zNWJKaTN5TnJTLzR6TSt1S0VvbEU2TmplRngzYkYwNFN5Y2pNUWt4TUxHTGk0cEdlbm9IY3ZEems1K1hEeDB1My9kWTBKQklKc3A2WjhWV1JqSXdNM0w1OUcxRlJVWGpoaFJmZzYrdUxFeWRPNkRTV1B1MDljQVEvYjlpQ0FwVUtIMDk4RjZOR0RDMjFuYlcxVlludjlzOWE4ZE02eUdRV0ZiWXJTbUlpUmlQbkJ1VzIrV1BydWhMSG9tTmk4Y21NTDNVZXA3NWpzdTRacHMrVUpOWThOM3RtdVpibXVibTVlYm5YVjBkVWRHR1o1NkpUVlN2ZFIwd3NGbi8zSTBKdjM4V0x3d2RqOGdmdmxab0lHalZpS0JvM2FvaEYzLzJJdVF1V29FdW45aGcvN2cwMGRTdGNhNTZla1lHOHZLZlRjMjF0ckxYcjBuMjhQYkJuLzJIazVlVnBDMVZvRW5VQWNPbmZ3cjMrT3JUejBUbHVuemFlMkxaaGRhbm50djI2RTRjRFRwUjV2cWlLOXFwYjlOWHNhaWZyMGpNeThPWjdIeU03SjZmWWNZRkFBRy9QMXBqdzdwdm8xcmtqWEJvM0xMY2Z6ZDUxU3FWUzU4cEJWY1U3c21Rb2hyb2pTMFJFVk44SWhVTFlXbG5DMW9xYnNWUDlsdi9rZTJqUklnUmxrY3NzSUcvWnZNd0pFcnFTeStWVm5oV1htWm1KMU5SVTJOcnE5ajFUTHRmdmFwTWYxNnlIaFlVNXZsOHd0OW8vaDZvb2J4bXNobVkxWC8vaEwrTi9hMytBUytOR2xVNk8xbmRHbTZ3TEN3c3JVVWhpeElnUmFOYXNHWHIzN3EwOUxoS0prSnViaTVZdFd4WTdya25XZVhoNFlOaXdZY1g2cVE2MVdvMzA5QXhjdTNFTDZ6ZHRoNVdWSlNhTnIzeXhCWVZDZ2IvMkhNRFdYM2RDcFZhalF6c2ZOSFJ1Z0YwVjdNazJlRUJmaEVkR0lmakNaVnk0RklLdW5UcGc5SXZEOE9lZWZUaC84Vjl0TzgwYkNnQTZ0dmZGenQzN2NQNVNDSHAxNzFxaXoxTm56OEhXMWdZdG1qWFZPWDZwUklJR1RnNmxuak0zTC96WmwzWCtXVk0vbmxEaVRrQnNYQUxlZlA4am5lTXBqOHpDQXVQZWVBWEtnZ0tZU3FXd3NySkVBeWRITkc3a1hLbjE5bUpSNGR0UldWQlE0OGs2Z0hka3FmYlVoVHV5UkVSRVJQUjh5bnV5cDF0TmJWdFVHanM3TzRTSGg1ZmJSaWFUWWRDZ1FiaDY5U3J1M2J0WDdKeFVLa1dCanBNaTdPM3RxeHhuV1d4dHJBMlNxR3ZqNVlrUHg0OUQ1NDd0dE1keWNuSnhOdmdDdndOVWt0RW02eTVldkZpaU1NU0lFU053N2RvMUJBWUdGanMrYXRTb1VvKy84ODQ3dUh6NWNvbCtYbnJwcFNyRjlPTFljY2g2VW8xRklCQ2dWL2V1bURMcGZWaGJXMVc2cjVWck4rTGdrUUM0dWJwZ3hxZVRzWExOZXF4WnQwbW5hd1AyNzhUWjRBdjRaZU0ybkx0d0NkMjZkTUNyWTBhaWY5OWVDTHQ5RjMvOVhmejErdnA0d1ZJdXg5RmpnU1dTZGZFSmlRaTVlZ01qaHc4dWRVYmZ3MGZoT0hqa1dLbHgzTHYvRUQvODlBdm1mUDZwem9rNVF4QUtoWGhKRHhWc0JNTENuNDlhVlhzSk05NlJKU0lpSWlLaXVreFRnRUhmeTBYTDA3aHhZNFNFaEpUYkpqTXpFd1VGQldqWHJoMFNFaEtRbHBZR0FHalZxaFZrTWhsdTN5NTlEL2JTeHRKRjhJWExtRE4vc1U1dEl5S2pLNXpkcHRsS0tpb210dHgyU21WQm1XMkVBb0cyNkdSRVpCVHM3V3hnYjJkVHJJMlptU242OSsyRnlLam9Zc2ZWVHlhS0NBUk00cFhHYUpOMWRkR3d3ZjJSbTV1SDdPd2NoRWRFRm02U2VTc01FOTU1QXdQOGUxZmNRUkh2ajNzZFRnNzJHRHZtUllqRllxeGN0ckJTMTNmdjJobGRPM1hBK1l2L0Z0dS9UaVFTbFVqV2lVUWlEUER2aFYxN0R5SXFKcmJZK3ZUZGV3OUNwVkpoeU1CK3BZNXpLZVFxTG9WY0xmV2NUR2FCdS9jZllzdU9QekJqMnNlVmlyK294K0dSdUhqNVNyRmpLYW1wVmU2dnBtajI3MUp6ZGhzUkVSRVJFUkVBYUxkajBtVVpyTDVZV1ZuQjN0NGVpWW1KNWJZTERnNkd2NzgvaGcwYmhyaTRPSmlZbU1EZTNoNVpXVm00Y2VOR2hlUEk1WEtkWjlZMWNXMk1pZSs5VldHN1h6WnVoWldWSmNhKzlLSk8vWTZiTUtYYzh6R3hjV1cyTVRFeHdhSGRPd0NnUk9HSTBxei9hWm4yY1haMjRUWlN0Zm4vOVhuQ1pGMGRNdkhkNG0rOHlLZ1l6RnY0SGI1ZHZnb2lvUWorZlhybzNKZVZwUnh2dkZxMUdYNGFJcEdvM0VJVFJZMFlQaGk3OXgzQzV1Mi9ZOWIwcVFDQTVPUVU3RDM0RDlxMWJhUGQrKzVaWTBZT3g0UjMzOVErSC9UaXE5ckhEWndjNGQrN0J3Sk9uTUxycjR4RzQwYk9WWG9kZS9ZZHdwNTloNnAwYlcwU1BKa1d6S1dvUkVSRVJFUkVoYlRKdWxxY1dRY0FYbDVlSlZiWFBTczJOaGIvL1BNUGZIeDhZR2RuQndCNDlPZ1JRa0pDa1BQTW51YWxhZE9tamM3RkJaMGJPT0dWMFNNcWJQZkx4cTJ3bE10MGFnc0FzMmVVbldUN1pza1BzTE8xd2FUeDQwbzlYM1JwYThEK25jakx6MGQ2ZWdZYzdPMFFFUm1GZHlkOVVxd1laRVJrbFBaeGRHd3NCQUlCckxuS3ExUkdtNng3ZGs4d3pmUFMxbEdMUkNKWVcxc1hLekpoOFdRdnNwb3NNTkc0a1RNKysrUkRmRHp0Qy96MjU1NUtKZXNBNEk5ZGU2c2RnMFFpd1VnZHFyZzJjbTZBZ2YzNjRQRFI0eGc2c0I5OGZiengwN3BOeU12THd6dHZqaTN6T29GQW9DMVVVWnF4WTE3RTBlT0IyUDc3bi9qODAvSXovbVVaUCs0TjlPdmJzOWl4eE1Ra1RKayt1MHI5MVpTbk0rdFVCbzZFaUlpSWlJaW9ic2pMendOUXU4dGdBY0RGeFFWT1RrNklpNHNydDExaVlpS09IejllNmY3dDdlM2g1dVpXeGVqMHAyK3Y3bVdlKzJiSkR6QTNOeXUzVFZHbnpnVGp1eFdyY2VUdjN5cHMrKytWNjdDeXNvUkt4ZSsvcFRIYVpGMkxGaTNRcFVzWDdYTk44czNIeHdjUkVSSGE0MlptWnJDeHNZR0xpd3M2ZHV4WTdEaWcvd0lUejJyZTFBMEFrSmlVWE9scmY5bTR0ZHJqVzFpWTY1U3NBNER4NDE3SDJYUG44ZTN5VlJnejZnVUVuZzVDLzc2OTRPWGhYdVh4M1Z4ZDBMRmRXeng2SEFtbHNrQmJNYlV5TEdUbWNMQzNLM2Fzb0tBT2ZpQUlhbi9QT2lJaUlpSWlvcm9zTHo4ZkppWW1PczlBMDZkdTNicmh3SUVEVUNnVWV1MVhMQmFqYTlldTlhN29Ra3BxcXJiU3E0Wm03N3hXTFpwaDFmSkYrR1ByT3VUazVtTFB2a1BJenM3R3hDbWZZZWFuaytIZXFnWCsyTHJPRUdIWFNVYWJyQXNORGJnaTY0VUFBQ0FBU1VSQlZNWDU4K2VMSFpzNGNTSWVQbnlJVzdkdUZUdXVWQ3B4L2ZwMW5ENTl1dGp4OTk1N1Q2OEZKa3J6T0R3U0FMU2JObFpHMGVtbUdxRmhkekJ0NWx5MDkvWEJncmt6cS9YaFVGQlFnTDBIam1EVWlLRUFBR3RySzB5Yk1nbnpGeTNEbW5XYjRHQnZoNDhtdmxQbC9qVm0vbWNLckt3c3EvemhuSldaallURXBHTEhxbHFHdXlaeHp6b2lJaUlpSXFMaTh2UHlhMzBKcklaTUprT2ZQbjF3N05neHZjMEFFd2dFNk5teko2eXRyU3R1L0p4NUhCNkJ0UFIwUkVRK0xTYnh2N1UvQUNpY0dTa1VDaUdWU1BEZkJVdFJvRkpoMDg4L1lzdU9uWmc2NDB1OCtlcExlUFBWTVlZS3ZjNHgybVJkWFhMcWJEQnNiYXpoN2RtNjJQSGs1QlFzKzNFTmdNTGlFeHJaT1RrUUNvUXdOWlZXYXB5azVCUjh0V2dabWpacGdpOW5mcXBOMUNVa0ptSHhzcFVZOThZcjhQSDIxS212NUpSVWZML3FGOXkrZTErYnJBTUFjM016bUppWVFLRlF3TXJLRWtxbGJ1V3F5MU9WYXJoRnJkKzhIZXMzYjY5MkhEVk5VdzJXZTlZUkVSRVJFUkVWeXN2UGg4U0FSUWljbkp6UXIxOC9uRHg1c3RvejdNUmlNWHIwNklGR2pScnBLYnE2NWNxMW0xQ3BWUGp5NjhXWSt0RUVBSUJMNDhMWG1wT2JpLzJIam1MYmIzOGlOemNQaTcrZUEwY0hlMHlmK2lGOGZiencvYXBmY09YYVRjejVmRnFKMlhuR2lNbTZPdURSNDNETVg3UU1MbzBib2xXTDVqQXpNMFZDUWhKQ3JsMUhmcjRDSTRZTndwQ0IvdHIySDB6NURPYm1admo1eDZVNmo1R1ZsWTFaLzEwSVUxTXBGbjAxQzJaRjl0WXpsVXFSbDVlSEdYUG1ZOHFrOGNVU2c4L0tmckpKNXV5dkZrRmlJc0c4V2RPMTUzYnZQWWkxRzdiQTFGU0tYdDI3NHRqSjAvaDQya3pNbVBZeDJyVnRVMnAvTzNmdnc4N2QrM1IrSFZVeGVzUlFkTzNjb2RSekxabzNyZEd4SzBQNHBHUTFaOVlSRVJFUkVSRVZ5c3MzM013NkRTY25Kd3dkT2hSQlFVRklTRWlvVWgrMnRyYnc4L09yMFJsMVQyZi9WYndxTFNjM1Y2YysxV3AxaFczTlRFMXhPZVFhNHVJVDhPbVVTZmgxNTI3TW1mOXRzVGJuemwvQ2l0WHIwSzV0RzN3NjVRTTBjSExVbnV2ZnR4ZWFOVzJDaFV0V0lEMDluY2s2R0hHeXp0Yld0dGliUkNvdG5LVm1iVzFkNHJoUUtDeXp3RVRSWTBYN3FZdytQYnNqUGo0UjEyK0c0dFRaWUtoVUtsaGJXYUp6eC9aNFljaEFkR2puODB6c05yQXdOeXVqdDVKU1U5UHc1ZGZmSWpzbkI4c1hmNldkcWFaV3E1R1RrNHQ4aFFMLzkrRjR6Ris4SE4rditobFIwVEdZOE82YnBTNDdEVHAzQVFEZzJyZ1I1czMrREk0TzlvaUpqY09QYTliajR1VXJjSEowd0lLNU05SFV6UlVlclZ0aDdmcE4rR3oyZkF6dzc0MTMzaHdMSjBlSFl2MzUrbmlqVzVlbmV3R3VXYmVwd3RlVGtabWw4NUxZdDE5L0dWMDdkVUNybHMwcmJHdm9qUzAxTDhuUWNSQVJFUkVSRWRVVmhsd0dXNVJjTHNmQWdRUHg4T0ZEWEw5K0hSa1pHVHBkWjJGaEFXOXZiN1JvMFVMdisrNmxwcVpCcFZiRFVpNkRTQ1RDeWROQkFBQ1p6S0xDYTE4WTg1Wk9ZMFJHeFZUWWR1ZTI5Vml6ZmpQTXpjM1FyMjlQZE9yZ2kvbUxseU0wN0E0bVRwNk85cjV0NE9Ub2dOZkhqa2F6SnE2NDkrQVI3ajE0QkxWS2hRS1ZDZ3FGRWdxRkFrTUc5VVB3aFg5aFoyY0h1UTZ2b1Q0enltUmRmbjQraGcwYlZxd3doRWIvL3YzUnYzL0ptV1dqUjQvRzZOR2pTeHdmTTJZTXhvd3B1YTQ2UHo5ZjUzaGNYUnBoK2ljZjZkeCt4Wkt2ZFc1N09lUWF2bG55QTlJekNzc25ULzlpSHJKemNwQ1RtNHZjM0x4U3IvbGoxMTRrSmlmajgybVRTMVJxOWUvVEUybzE4T1hNVDVHWm1ZbTE2emZqN3dOSG9GQW8wTDFyWjB6LzVDUHRtMnJrOE1Id2JOMEszeTVmaWFQSEEzSGkxRm4wN2VXSGwwZVBRRE8zSmdDQWxzMmI0cVVYbi81LzJQN2JYeVdXOTY3NmVTT0VBZ0drVWlreU03Tnc0dFJaTkc3VVVLZlgvL2JycjVSNlhLMVdJeU16RTJhbXBoQ0x4VWhKVGNQbGtHdkZaaHpXTmdGbjFoRlJQV01tRVNFbnYvcmJJUkNSYnN3bGxTL0VSVVJVMXhsNkdXeFJBb0VBelpvMVE5T21UUkVmSDQrSWlBZ2tKaVlpTFMxTnUwUldJcEhBMHRJU3RyYTIyb3F5TlZWSTR0VFpZUHk0WnIwMk5zMTNTVjJxdDA3OWVJTGU0cEJabU1ORUxNYXdRZjBobFVqZ1lHK0hINWN1d05uZ2l6Z1JlQVpuZ3k4aU9TVVZlWG1sNXlDS2NyQzN3OWd4TCtvdHR1ZVZVU1hycksydGtaaVlpS2xUcDVhWUVhZHYyZG5aMmpFTnFYblRKaEFJQ21ld09kamJ3bEl1aDF3dWcxd21nNldsSEhLWkJXUXlHV1FXRnBETExDQ1JTakIvMFRJY1Aza0diVHc5OE1MUWdjWDY2OVBURDMxNitnRUFmdnJsZndnOGN3NzJkcmI0Y1B3NDlINXl2S2hXTFpyaDV4Ky93NTk3OXVIWG5idHhPdWc4eHI1VStNYjczOW9mWUNtWEYydS82OWVOSmZwNDhQQXhydDhNMVg3d09EZHd3dFNQeGxmcjU2SlNxZkRhT3grVytMQjRVY2ZLdHpWQnMyY2RrM1ZFVkYrNDJKcmlUbXlXb2NNZ01ob3Vkb2E3NlVoRVZGUHk2c2pNdXFJRUFnR2NuSnpnNVBTMEVLVG1lMXh0VnEzMThuREhrSUgrS0NoUVFhVlN3ZFJVaW5adDI2QjNqMjRWWHZ2Q2tJRVZ0cW1NeVpQZWcwdmpwNU5xQkFJQmVuVHJqQjdkT211UEtSUUs1T2JtUWFGUW9FQ2wwdjdNaEVJaGhFSWh4R0lScEJLSlFTci8xalVDdFJGbEJxNWN1WUpmZnZrRnljbkp0VEtlcmEwdEprNmNDRjlmMzFvWnJ5d3FsYXBTbWZ5OC9IeWNPaE9NQWY2OXltMlhrWm1GbzhjRE1XeHdmNTArUERNeXN4QWVFUWt2RDNlZFl5bXFvZysvOElnb1JFUkZvWHZYenFXZWY5YUJ3d0ZJU1UyRlNxV0dTQ1JDaTJadTZOeXhuY0UrR1A0NWRoSkx2djhKMnpiOFZHejlQaEhSODJwVndDUDhmRHpjMEdFUUdZMFAvRjB4dWIrYm9jTWdJdEtyeVo5K0FabUZCUlovUGNmUW9SRHBqYUNDeElOUnpheno5ZlhGNnRXckRSMUdyYXZzbEZ1cFJGSmhvZzRBNURJTGpDNVNDVmFYOWxWTjFBRVYzNkZ3ZFdrRVZ4ZmRxK3FVVjBqREVEVExZRlVxbzhtZkUxRTk5MDVQRit6OU53NHhxUlV2ZVNDaTZtbG9iWXAzZTdvWU9nd2lJcjNMeTgrSHJhMk5vY01ncWxVMXMzQ2FpQ3BOazR0VXExbGdnb2pxQjVsVWhQbWpXeGs2RENLak1QK2xWckNRY3M4NklxcC82a3FCQ2FMYXhHUWRVUjBoMUJhWU1IQWdSRVI2MUxXRkRkYTkxd2JPMXBXdmxrNUVGWE8ybG1MOSt6N28wdHl3K3lRVEVkV1V2UHg4U0tYOE80S01pMUV0Z3lXcXk1NFdtT0RNT2lLcVg3cTJzTUd1cVIyeDZYUUVUb1ltSVNJcEY5bXNFa3RVWmVZU0VWenNUTkhId3c3djlIU0JqRFBxaUtnZUsweldjV1lkR1JjbTY0anFDT0dUZGJEY3M0Nkk2aU9aVklUSi9kMjQrWDBkY1BESU1TeGZ1UllBMEx1bkg3NzhmSnJPMXlZa0p1RzFkeVlCQU16TnpmRDM3NXRac1kySWlHb1VsOEdTTWVJeVdLSzZRc0NaZFVSRVZQUEM3dHpUUG03Vm9sbWxyclczczlWdThwMmRuWU9JeUdpOXhrWkVSRlNVV3ExR3ZrSUJFNG1Kb1VNaHFsVk0xaEhWRVVKdHNzN0FnUkFSVWIwV2V2dU85ckdIZTh0S1hTc1FDT0JaNUpwYlliZjFGaGNSRWRHejFHbzExR28xeENJdUNpVGp3bVFkVVIwaEVCYStIVldjV1VkRVJEVWtPeWNIang1SEFBQ0VRaUhjV3phdmRCK2VyZDIxajIrRjNkVmJiRVJFUk05U3FRcS9Hd21GVEYyUWNlRnZQRkVkVVZCUXVObTZTTVJOb29tSXFHYmN2bk1mNmlkVHVKczNkYXRTZFQxUGoxYmF4MFZuNlJFUkVlbWJaajl2RVpOMVpHVDRHMDlVUnlpVlNnQ0FpWmhUdkltSXFHWVVUYTRWVGJwVlJzc1d6YlEzbGg0OWprQjJUbzVlWWlNaUlucVdabWFkUU1oaVJtUmNtS3dqcWlNVVQ1SjFZaWJyaUlpb2hvVGRmcnBzdGJMNzFXbElKUkkwYitZR29IQXZvZHRGQ2xZUUVSSHBFNWZCa3JIaWJ6eFJIVkdnTEZ3R3k1bDFSRVJVRTlScU5XNFZTZFlWM1h1dXNqeGJQNTJWeDMzcmlJaW9wbWoyODJheWpvd05mK09KNmdqTnpEb1RFNVlsSnlJaS9ZdUxUMEJxYWhvQXdNcFNEdWNHamxYdXEyaXlqdnZXRVJGUlRkSE9yQk53R1N3WkZ5YnJpT29Jelo1MVloUE9yQ01pSXYyN0ZmWTBxZWJSdWhVRTFmamlVeXhaRjNaSFc3U0NpSWhJbjFRRm5GbEh4b20vOFVSMWhGTEJBaE5FUkZSelFvc3RnYTFhY1FrTkowY0gyRmhiQVFEUzBqTVFIUnRYcmY2SWlJaEtvM3B5TTBnb1l1cUNqQXQvNDRucUNNMHlXRTJGUFNJaUluMjZGVnBrWnAxNzlaSjFBb0dnMko1M04yNkdWYXMvSWlLaTBtaVd3WW80czQ2TURIL2ppZW9JcFZJQnNWaFVyV1ZKUkVSRXBjbk95Y0hkK3c4QUZDNGxhdTNlb3RwOWVudTExajYrZHVObXRmc2pJaUo2bHVhN2tVckY3UmJJdURCWlIxUkhLSlVGRUhNSkxCRVIxWUNidDI1clp5ZTBhdEVNWnFhbTFlNnpiUnN2N2VPcjEyOVZ1ejhpSXFKbmFiNGZLUXNLREJ3SlVlMWlzbzZvanNqTHk0TlVJakYwR0VSRVZBOWRMVEx6emFlTnAxNzZiTkhNRGVibVpnQ0EyTGg0eENjazZxVmZJaUlpRGMxKzNnVlB0Z3dpTWhaTTFoSFZFVm5aMmJDd01EZDBHRVJFVkE5ZEt6THpyYTIzVnprdGRTY1VDdEhHMDBQN25MUHJpSWhJMzB4TUNwTjFDaWJyeU1nd1dVZFVSMlJsNThEQzNNTFFZUkFSVVQyVG01dUgyM2Z2QXlqYys4ZmJzM1VGVitpdTZDeTlxOWU1YngwUkVlbVhkaGtzazNWa1pKaXNJNm9qc3JJNHM0NklpUFR2WnVodEZEelo2NmRGczZaNi9iZkd4L3Rwc281RkpvaUlTTjhFQWdGRUloR1VTdTVaUjhhRnlUcWlPaUk3T3djVzVreldFUkdSZmhWTm92bDRlNVRUc3ZKYU5tOEdVMU1wQUNBNkpnNEppVWw2N1orSWlNakVSTXlaZFdSMG1Ld2pxaU95c3JNNHM0NklpUFN1NkY1eStpb3VvU0VXaStEdDhYUlo3YlViM0xlT2lJajB5MFFzNXA1MVpIU1lyQ09xSTdLeWM1aXNJeUlpdmNyTHowZlluWHZhNTIyODlEdXpEdUMrZFVSRVZMUEVZakdyd1pMUlliS09xSTdJeXNybU1sZ2lJdEtyMExBNzJxVkRUZDFjWVNtWDYzMk10bTJlVnBkbFJWZ2lJdEkzRXhNVHpxd2pvOE5rSFZFZG9GQW9vRlFxT2JPT2lJajBxdWl5MUxiZStsMENxK0hlc2pta0Vna0FJQ282aHZ2V0VSR1JYa21sVXVUazVobzZES0pheFdRZFVSMlFsWlVOQUpCWldCZzRFaUlpcWs4dVg3bXVmZHltaHBKMVlyRVkzbDVQOTYyN2ZPVmFqWXhEUkVUR3ljcFNqb3lNVEVPSFFWU3JtS3dqcWdOUzA5TUJBSEs1ek1DUkVCRlJmWkdWbFkzUXNEc0FBSUZBZ1BadDI5VFlXQjNiKzJvZlgvNzNhbzJOUTBSRXhzZkswaExwNlV6V2tYRmhzbzZvRGtoTVNnWUFPTnJiR1RnU0lpS3FMNjVjdndHVlNnV2djS2xxVGQ0UTZ0aXVyZmJ4NVpCcjJuR0ppSWlxeThwS2p2U01ERU9IUVZTcm1Ld2pxZ00weVRwN0p1dUlpRWhQTGhXWjRkYWhmZHR5V2xhZld4TVgyTnJhQUFEU016Snc3LzdER2gyUGlJaU1oeVdYd1pJUllyS09xQTVJVEV5Q1dDeUNqYldWb1VNaElxSjY0bkxJMDJSZDBabHZOVUVnRUJRYjQxSUlsOElTRVpGK1dGdFpJVE1yQ3dVRkJZWU9oYWpXTUZsSFZBY2tKaVhEM3M0V0FvSEEwS0VRRVZFOUVCMFRoK2lZT0FDQXVaa1pQTnhiMWZpWUhZdk0zcnZFZmV1SWlFaFByQ3psQUlETUowWDVpSXdCazNWRWRVQmlVakljN08wTkhRWVJFZFVUbDY4OFRaYjV0dldHV0N5cThURTcrUHBvYnpyZENydU43SnljR2grVGlJanFQOHNueWJyMGRPNWJSOGFEeVRxaU9pQXhLUmtPRHR5dmpvaUk5S05vUmRhYVhnS3JZV1ZsaVpiTm13SUFsTW9DWEx0K3ExYkdKU0tpK3MzSzBoSUFXR1NDakFxVGRVUjFRR0pTTWh6c21Ld2pJcUxxS3lnb3dMOVhyMnVmMTNSeGlhSTZGTjIzN3Q4cnRUWXVFUkhWWDlaV2hjbTZsSlJVQTBkQ1ZIdVlyQ015TUlWQ2dkVFVORGc0Y0Jrc0VSRlYzKzI3OTVHZFhiZ0V0WUdUSXhvMmNLcTFzVHQxOE5VK1pwRUpJaUxTQjgzZTNwRlJNWVlPaGFqV01GbEhaR0R4Q1lrQUFFZDd6cXdqSXFMcUsxcmNvV1A3dHJWYXZNaXpkU3VZbVpvQ0FDS2pZaEFibDFCcll4TVJVZjBrRm92aDZHQ1B5S2hvUTRkQ1ZHdVlyQ015c0llUHdnRUFUWnE0R0RnU0lpS3FENG91UCszWTNyZWNsdm9uRm92aDYrT3RmWDd4Y2tpdGprOUVSUFdUY3dNblJEQlpSMGFFeVRvaUEzdnc2REhNVEUxcmRaa1NFUkhWVDZtcGFRaTlmUmNBSUJRSzRldmpWZXN4ZE83VVR2czQ2UHpGV2grZmlJanFuNGJPVG9pSVpMS09qQWVUZFVRRzl1RGhZelJyMnFSV2x5a1JFVkg5Rkh6cFg2alZhZ0NBajdjblpCWVd0UjVEdDg0ZHRZOURydDVBZGs1T3JjZEFSRVQxUytOR0RaR2VrY0dLc0dRMG1Ld2pNckFIang2amVUTTNRNGRCUkVUMXdMbmdTOXJIM2JwMExLZGx6YkczczBXcmxzMEJBRXFsRWhjdnN5b3NFUkZWVC9PbWJnREFJaE5rTkppc0l6S2duTnhjUk1mRW9RV1RkVVJFVkUxNStmbkZLckQ2R1NoWkJ3RGR1M1RTUGo1My9sSTVMWW1JaUNyV3ZHa1RBT0JTV0RJYVROWVJHZENqSjhVbE9MT09pSWlxNjhyVkc4akx5d01BdURWeGhiTUI5MEx0MXZWcG92RDh4Y3RRS2dzTUZnc1JFVDMvcksydFlHdHJnL0NJU0VPSFFsUXJtS3dqTXFBSGo4SWhFQWpnMXNUVjBLRVFFZEZ6cm1neEIwUE9xZ09BcGsxYzBjREpBUUNRa1ptRm02RmhCbzJIaUlpZWYrNHRtdU5tNkcxRGgwRlVLNWlzSXpLZ2UvY2Z3cVZ4UTBnbEVrT0hRa1JFenpHMVdvMXpGeTVybnh0cXZ6b05nVUFBdnlKTFlZT0NXUldXaUlpcXA2MlBGOEx1M0VOK3ZzTFFvUkRWT0xHaEF5QXlabGR2M0lSN3l4YUdEb09JaUo1emQrN2RSM0p5Q2dEQTFzWWFyVnNaL3QrV2JsMDZZZGZlZ3dDQXM4RVhNV244T0ZZK0p5S2lLdk50NHdXbFVvbXdPM2ZoNCsxcDZIQ1FscGFHeU1oSUpDVWxJU01qUTdzVmhWUXFoVnd1aDUyZEhWeGNYR0JwYVduZ1NPbDV4R1Fka1lFa0phY2dQQ0lLYjR4OXlkQ2hFQkhSY3k2b1NCR0hycDA3MW9ta1dCc3ZEOGdzTEpDWmxZWFl1SGc4RG8vZ3RnOUVSRlJselp1NVFTNnp3T1VyMXd5YXJJdUtpc0wxNjllUm1KaFk2dm5zN0d5a3BLUWdQRHdjSVNFaHNMZTNoNCtQRHhvMmJGakxrZEx6ak10Z0szRHc0RUZzMjdiTjBHRlFQWFRsMmcwQVFBZGZId05IUWtSRXo3dHp3VStUZFliZXIwNURMQmFoUzZmMjJ1ZEJyQXBMUkVUVklCQUkwS2xqTzV3K0cyeVE4Yk95c25EOCtIR2NPSEdpekVSZGFSSVRFN1hYWldkbjEyQ0VWSjh3V1ZlQmdJQUE3TisvMzlCaFVEMTA0VklJV2pSdkNtdHJLME9IUWtSRXo3SFl1QVE4ZVBRWUFDQ1ZTTkRPdDQyQkkzcktyeXYzclNNaUl2M3AyNnM3d2lPaThEaThkcXZDSmlRazROQ2hRNGlPanE1eUgxRlJVVGg0OENDU2twTDBHQm5WVjB6V0VSbEFmcjRDNTg1ZktyYjVOaEVSVVZXY0sxSUZ0a1A3dG5XcWFGR245cjRRaTBVQWdMQTc5NUNReUM4b1JFUlVkUjNidFlXRmhUbE9uajViYTJQR3g4Y2pJQ0FBdWJtNTFlNHJOemNYLy96ekQrTGo0L1VRR2RWblJwK3NpNG1KUVU1T1Rwbm5YVnhjNE9wYS92NHFXVmxaMnMwa2lYUng4ZDhRWk9ma29GL2Zub1lPaFlpSW5uT25paXdIcWl0TFlEWE16YzNRdnNoMkQ2Zk9uRE5nTkVSRTlMd3pNVEZCN3g3ZGNPQndBSlJLWlkyUGw1bVppUk1uVHFDZ29FQnZmUllVRkNBd01CQ1ptWmw2NjVQcUg2TlAxczJhTlF0ZmYvMTFtUW03YWRPbVljbVNKV1ZlSHhJU2dzbVRKMlAyN05rMUZTTFZROGRQbmtIclZpM1F5TG1Cb1VNaElxTG5XR0pTTW03Y0NnTUFDSVZDZEt1RE03Yjc5UFRUUGo1eHF2Wm1RaEFSVWYwMCtzVmhTRTVKeGNuVFFUVTZqbHF0UmxCUUVCUUtoZDc3enN2THc3bHo1NkJXcS9YZU45VVBScCtzR3pSb0VCNDhlSUFWSzFaVSt0cUFnQUFzV2JJRU9UazU2TjY5ZXcxRVIvVlJRbUlTVGdlZFIzLy8zb1lPaFlpSW5uT0JaNTcrb2QraG5RK3NMT1VHanFpazdsMDdReXdXQXloY0Noc2J4NlUvUkVSVWRXNnVMdWpTcVQxKy8rdHZ2YzU0ZTliRGh3K3J0Rngxd0lBQkdEWnNXSVh0NHVMaUVCNGVYcFhReUFpSURSMkFvWTBkT3hZWkdSa0lDd3ZUSHN2SnlVRlFVQkN1WHIycXJmTGk0T0NBdG0zYm9sdTNiakF6TXdNQW5EbHpCa0toRUJNblRrVHYza3k4a0c3MjdEc0VDd3R6RE9yZng5Q2hFQkhSYzY3b3JJSStQZXZtalVNTEMzTjA3dGhPVzJEaTVLa2d2UHJ5U0FOSFJVUkV6N1BYWHhtTnFaL053YjZELzJEa0MwTnFaSXliTjI5VytocHZiMjg0T1RraEpTVkZwL2JYcjE5SGt5Wk5LajBPMVg5R242d1RDQVNZTUdHQzlxNTBZR0FndG0vZmp2VDA5R0x0SGp4NGdQUG56K08zMzM3REcyKzhnZDY5ZTJQV3JGbkl6czZHdGJXMUlVS241MUI2UmdiMkh6NkswU09Hd3N6VTFORGhFQkhSY3l3dVBnR2hZWGNBQUdLeEdOMjcxYjBsc0JwOWUzWFhKdXRPbkQ3TFpCMFJFVldMbDRjN2hnejB4OGF0djZKbjk2NndzN1hSYS8rSmlZbElTMHVyMURVMk5qYnc4ZkdwdUdFUnFhbXBTRXBLZ3AyZFhhV3VxdzBKaVVuWWQvQWZ2UGJLS0g1M05RQ2pUOVpwQ0FRQzdOaXhBM3YzN29WSUpFTHYzcjNoNysrUFJvMGFBU2dzczN6OCtIR2NPWE1HYTlhc1FVeE1ERjU5OVZWSTZsREZ0Y3JLenM1QjJKMjdrRWdrOFBac3JmTjFTcVZTdTV5bE5KRlJNWGdVSG9FZTNUcnIzT2ZobzhleDlkYy9zWDNqNm5MYkRSd3hGcStPR1luMzNuNU41NzZMV3I5cE8xbzBiMXBzLzV6YXRISExyMUNyMUJnNXZHYnUvaEFSa2ZFSVBQMjBXRVBuRHI2UVdWZ1lNSnJ5ZGV2Y0VWS3BGSGw1ZWJqLzRCRWlJcVBoMHJpaG9jTWlJcUxuMk1UMzNrYndoY3Y0NzRJbFdMWm9IcVJTcWQ3NmpvaUlxRlI3b1ZBSVB6OC9aR1ptUXFsVVFpQVFWR3FzeWlUckVoS1RjT3pFNlVyRlY1U3VOOHpPQkozSGpqOTJJUzA5SGRNbWY2RFROVnQyL0lFdE8zYVdldTdJMzcvaDNVbFRLK3lqaVlzTHZwNzd1VTdqMVdkTTFqMXg3Tmd4N04yN0Y1YVdscGcyYlJvOFBEeUtuWGQzZDRlN3V6djY5T21ENzcvL0hudjI3SUd6cy9OenZmejEyK1dyY0RiNEFsd2FOOExhRmQvcTlPRVdGSHdSSzlkdXdPTDVjOURFdFRHQXdxVGY3YnYzNGQ2eU9jek56YkJuL3lFY09uSU02MWN2aDNNREorMjFFWkZSU0VsTmcyZHJkNGpGb21MOVptWG5JQzQrb2NMeFZTb1ZWQ3BWSlYvcFU3Lzl1UWY5K3ZRMFNMTHV6dDM3T0hBNEFCOVBmQmRXVnBhMVBqNFJFZFV2SjA4L0xkWlFWNWZBYXBpYVN0RzFjd2NFUGxtMmUvSjBFTjU2Yll5Qm95SWlvdWVaWEdhQjJUTSt3Y3k1MytDYnBTc3dkK1ovU256UHJDck5kbGk2YXRldUhheXRyWEhvMENGMDdOZ1JKaVltT2wrYmtGRHg5K0NpNHVJVHNIN3o5a3BkVTVTdXlib1hody9HNFlBVE9IQTRBUDM2OUlTUHQ2ZE8xN201dW1ETzU1OW9uOGNuSkdIV3ZJVUFnSmRIajlBZWo0Nk94YzdkK3pCcC9EaElwVThuUVZsWjhyc3l3R1FkZ01KeXpOdTJiWU5RS01SLy92TWZ1THU3bDluV3c4TUQwNlpOdy96NTg3RjU4MlowNnRRSjV1Ym1OUkxYblBtTEVYemhNa3hOcGRqLzV6YTk5cjE1Kys4NEczd0JBL3g3NDhTcE0vaG02UXI4OTR2L1FDUXEvOFBOcllrcjh2UHo4ZG5zcjdCaTZRSTROM0RDOVp1aG1QM1ZJbnovN1h5MDhmTEF1TmRmd2JFVHA3Qnk3UVlzbkRkTGUrMlJZeWZ4Mjg0OTJQUDdKc2pFRmQvOVQwMU5RMnBhR3R5YXVGYjc5UllWRjU5UVlUVTZ6OWF0NE9Ub29MY3gwOUl6TUgveGNyUnMzaFFqaGczU1c3OUVSR1Njb21KaWNlZmVBd0NBUkdLQ3JsMDZHRGlpaXZYdDFWMmJyRHR4Nmd6ZWZQV2xTczA4SUNJaWVwYXZqemRtZlRZVlh5OWVqbWt6NTJMMloxUFJ3TW14MnYxbVpHVG8zTmJKeVFtdFc3ZkcxYXRYa1p5Y1hPbXhudDJDcXlMZW5xMFJzTC8wMld1bHVYTHRCcjVkdmdvcHFXbVk4TzZiMnVNRkJRWEl6TW91OTlxM1huc1p4MCtlaG9XNU9kTFNTLytaeUN6TWkrVVJKQktUWXQvaFRZcXNSbnhoeUVEdDQ4QXo1MkJxS3NXWWtjTjFmaTNHaE1rNkFNZVBIMGRPVGc0R0RScFVicUpPdzhQREEvMzY5VU5BUUFCT25EaWhVNldYeWpwODlEZ3VYQXJSZTc4QThQZit3OWo2NjU4WU5yZy9wazMrQUcyOFBMQjg1Vm9zV1BJRFprMy92M0x2QWpSMGRzSlhjMlpnK3F4NW1QbmxBcXhjdmxBN2V5NDJMaDV0dkR3Z2w4c3dkc3hJck4rMEhSY3ZYMEduRHI0QWdJaUlhTmpaMnVpOFRHZjN2b1BZL3Z1dVNuMFE2ZUxHclREY3VCVldicHVaLzVtaXQyUmRmcjRDWHkzOERsbFpXVmc0YnhhRVFxTXZ3a3hFUk5VVVdLU3dSTmRPSFdEK3BQaFZYZGE1UXp1WW01a2hPeWNINFJGUmVQUTRBazNkOUh0RGpvaUlqRSt2N2wweGIvWjBMRnV4RmgvODMyY1k5Y0pRREIzVUQ0NE85bFh1TXk4dlQ2ZDJFb2tFZm41K2lJK1B4NDBiTjZvMGxrS2hxTkoxRlZFcWxkaTQ5VmZzM0xVUFRvNE9XTEgwYTdpM2JLRTlmK2Z1ZlV5WlBsdW52azZkRFM3ejNPcnZGNk5WeStaUCs3MzNBUDJIdjF4cVc3VmFqYXpzd2dSaFJHUVVHamc2SWpNcnExaWJ1cnl0UjIweXVtVGQ5OTkvcjExLzNxdFhMNHdjT1JJaElZVkpzZjc5Kyt2Y3o4Q0JBeEVRRUlETGx5L3JQVmtYbjVDSTFlczJ3YjkzRHdTY09LWFh2di9hc3g5ck4yeEJqMjZkTWZXakNRQ0FvWVA2SVMwOUhSczI3OENNMURSOE9mTlQyTnFVWFRURDI3TTFQdjdnUFR4NDhCZ1c1dWF3TURlSGlZa0pIajU2V25aNjFBdERzR3Z2UWR3SURkTW02KzdjdXcvM1ZpM0s2cmJTRXBPU0VYemhNczVkdUlTUEo3NkhoczVPRlY4RW9IZFBQMHliUExIY05xWlMvV3lnbVpDWWhIbmZmSWNIang1ajZUZHo0ZXJTU0MvOUVoR1JjVHQ1cWtnVjJGNTFld21zaGtSaWd1N2RPdVBvOFVBQWhjdDRtYXdqSWlKOTZONjFNenhhdGNTUGE5WmorKzkvWWZ2dmY2RlZpK1p3YnVDSUJrNk9HRHFvdjg3ZkZ3Rm9DMUJXUkxQa05TZ29xT0xHWmFqT05rOWxDWStJd3NMdlZ1RGUvWWZvMGEwenBuL3lVWWtrbUhNREowejllRUs1L2F6NGFSMXNySzN3OWh1dmxObm0yVWt1YmsxYzhkV2N6N1RQNCtNVDhkbnNyd0FBa1ZIUmVIZlNKOFhhanh6N1RySG4rcDZzODd3eXVtUmRkSFEwb3FPakFUeGRHeDRWRlFXSlJJTEdqUnZyM0krTGl3dE1URXkwZmExZnZ4NEJBUUVBQUZkWFZ5eFpzcVJLOGFuVmFpejlZVFhFSWpFK2VQOXR2U1hyQ2dvS3NIcmRKdnk5L3pEOCsvVEE1OU1tRjV2aDlkckxvMkFxbFdMMXVrMzRZTXAwVEp2OEFmeTZsbDFWcnVqMFZRQm81dFlFb2JmdmFwOUxwVkpzK0drNTVISVpnTUtscHdtSlNYaHgrT0JpcjFXaFVHcmpBd3Bub1FHRmY5QS9TL09CZVNua0tpNkZYTVc5K3crMTU2Wk1HcS9iRHdLQVdDU3E4V3g5WmxZV0RoNDVodC8vM0FNSUJGZzQ3NHRLRmZFZ0lpSXFTM2hFRkI0OGVneWdjQys0TGgzYkdUZ2kzZlhwNWFkTjFwMDRkUmJ2dlBrcWw4SVNFWkZlMk5yYVlON3N6eENma0lnakFTZHg3Y1l0M0wzL0VFSG5MNkp4NDRhVlN0WkpwVkxrNU9TVTI4YlYxUlhObWpYRG1UTm5rUFhNN0xESzBHZGhEQURZZStBSWZ0NndCUVVxRlQ2ZStDNUdqUmhhYWp0cmE2c1MzK3VmdGVLbmRaREpMQ3BzVjVURVJJeEd6ZzNLYmZQSDFuVWxqa1hIeE9LVEdWL3FQRTU5WjNUSnVxVkxsNVk0bHBXVkJWdGIyMHI5c1NnUUNHQmxMU1krVUFBQUlBQkpSRUZVWllXVWxCUUFnTDI5UFJvMkxLeHE1dXpzWE9YNC9qNXdCQ0ZYcjJQTzU5TmdZMjFWNVg2S2lvcUp4ZUx2ZmtUbzdidDRjZmhnVFA3Z3ZWSmY2NmdSUTlHNFVVTXMrdTVIekYyd0JGMDZ0Y2Y0Y1c5bzczcW5aMlFnTHk5ZjI5N1d4bHE3TnQzSDJ3Tjc5aDlHWGw2ZTlzTkdrNmdEZ0V2L1hnVUFkR2ozdEpSMTJPMjdKYWJkRGgzOU9vRGkyZlF6UWVjUmZPRXl6bC82RndBUUd4dVBibDA2NHUzWFgwRlVkQXgrM3JDbDJJYVVBTER2MEQ5bC96eWlZOG84NyticWdqWmVIcVdlcThpaGY0NGo5UFlkUk1mRUllek9YZVRtNXFGengzYjR6Lzk5cVBkUzRrUkVaTHlLRnBidzY5Sko3My9rMTZRT3ZqNlF5MlhJeU1oRWRFd2M3dDU3VUd6cERCRVJVWFU1T3RoWHU0aVJUQ2FyTUZuWG9VTUhLQlFLdUxpNHdNWEZSWHZjeXNvS1FxRVFQWHYyUkZwYUdxNWR1MVp1UDNLNXZGcXhQdXZITmV0aFlXR083eGZNTmNpL3NlVXRnOVhRck9UclAveGwvRy90RDNCcDNLaGFDYy82eU9pU2RhV3hzTEJBYW1vcTFHcTF6Z2s3dFZxTjFOUlV5R1NGQ2FtUkkwZGk1RWpkcXFxVUpTb21GdXYrdHcyOWUvcnBwVnFwUXFIQVgzc09ZT3V2TzZGU3E5R2huUThhT2pmQXJyMEh5NzF1OElDK0NJK01RdkNGeTdod0tRUmRPM1hBNkJlSDRjODkrM0QrNHIvYWRwbzNGUUIwYk8rTG5idjM0ZnlsRVBUcTNyVkVuNmZPbm9PdHJRMWFOR3VxUGRhb2tUTm16eWljQW52aFVnaU9IZy9FN0JtZklEVTFEWHYySFVMUStVc0FnSGtMdjROekF5ZjQ5KzZCdi80K2dPRkRCbUQ4TzI4QUFQNzYrd0FBUVBMTVBuc3JmaXFacWRjSXUzTVBZWGZ1bFhwdStKQUJWVTdXYmYvOVQrVG5LOURBeVJHREIvampoU0VEdFJWemlZaUk5RUd0Vmhjcmt2UzhMSUhWRUl2RjZPblhGUWVQRks1RytPZDRJSk4xUkVSVTU5aloyVlZZcFRVakl3TW1KaWJhbklDR1VDaUVVQ2lFVENiVGFUODZXMXZiYXNWYWFwODIxZ2I1OTdXTmx5YytIRDhPbll2TStzL0p5Y1haNEF2Y3U3MlNtS3dEMExCaFE0U0ZoU0U4UEJ4Tm1qVFI2WnBIang1QnFWUnFaOU5WbDFxdHhwTGxxMkJ1Wm9xcEgrbStwTE04SzlkdXhNRWpBWEJ6ZGNHTVR5ZGo1WnIxV0xOdWswN1hCdXpmaWJQQkYvREx4bTA0ZCtFU3VuWHBnRmZIakVUL3ZyMFFkdnV1TmttbTRldmpCVXU1SEVlUEJaWkkxc1VuSkNMazZnMk1IRDY0V0RMVVVpNUgzeWRmTXBKVFVuSDBlQ0Q2OXVxT1N5Rlg4Y1hjYjJCbVZyaHYzTHBWeTdTeis1NGRWL0ZrMmF5cGFjbFpCVU1HK3VNLy8vZWhUcThYUUlYWi80cHMyN0M2V3RjVEVSRlZKUFQyWFVSRUZtN0JZV0Zoams3dDJ4bzRvc3JyMzdlbk5sbDM3T1JwZlBEZVcrVVd0eUlpSXFwdGpSbzFRbGhZK1VVSk5kdGdQV3Znd0lFd056ZkhvVU9IZEJxcjZLeTg4Z1JmdUl3NTh4ZnIxRFlpTXJyQzc3ZWExV3hSTWJIbHRsTXFDOHBzSXhRSXRBVW5JeUtqWUc5bkEzdTc0cXZLek14TTBiOXZMMFJHUlJjN3J0bm1TaUJnRXE4MFROWUI4UFgxUlZoWUdBSUNBdkQrKysvcmRNM1JvMGNCQU8zYTZXZWZtRDkyN2NYTjBOdVkvK1huc05UVE5OajN4NzBPSndkN2pCM3pJc1JpTVZZdVcxaXA2N3QzN1l5dW5UcmcvTVYvaSsxZkp4S0pTaVROUkNJUkJ2ajN3cTY5QnhFVkUxdHNqZnJ1dlFlaFVxa3daR0EvbmNiMTltaU5uVnZYYWF2QmxyZjVkSFpPRHNSaWNiRlMwVVJFUlBYVjRhTW50SS85ZS9WNExwTmNiYnc4ME1pNUFhSmlZcEdSa1ltZzg1ZlF1MGMzUTRkRlJFU2s1ZVRrQkRNenN3cVh3bGFYaFlVRkhCMGRkV3JieExVeEpyNzNWb1h0ZnRtNEZWWldsaGo3MG9zNjlUdHV3cFJ5ejhmRXhwWFp4c1RFQklkMjd3Q0FFb1VqU3JQK3AyWGF4OW5aaFQvYlo3ZTBva0pNMWdIdzkvZkhuajE3RUJBUWdHN2R1c0hUMDdQYzlqZHYzc1NKRXlkZ1ptYUdmdjEwUzBDVjUxRjRCRFp0K3gwRC9IdkRyMHZIYXZlbllXVXB4eHV2dmxTdFBrUWlVYm1GSm9vYU1Yd3dkdTg3aE0zYmY4ZXM2Vk1CQU1uSktkaDc4QiswYTl0RzU0cHZwcWJTVW1mS2xTWTVPUVVXNW1ZNnRTVWlJbnFlNWVYbDRXU1JKYkNEQnZRMVlEUlZKeEFJTUdoQVgyemM4aXNBNFBEUjQweldFUkZSblNJVUN1SGw1WVZMbHk1Vit0cXNyQ3h0QWNXS2VIdDc2N3dWbDNNREo3d3lla1NGN1g3WnVCV1djcGxPYlFGb3Q2WXF6VGRMZm9DZHJRMG1qUjlYNnZtaVMxc0Q5dTlFWG40KzB0TXo0R0J2aDRqSUtMdzc2Wk5pKzlGSFJFWnBIMGZIeGtJZ0VNRGF5bEtuT0kwTmszVUFMQzB0OGVhYmIyTDkrdlZZdm53NXBrMmJCaTh2cjFMYjNyeDVFOHVYTDRkYXJjWmJiNzBGQ3oxVUZmMTIyU29vRkFySVpSYllzdU9QRXVlVlNxWDIrTnV2bDEweXVUUi83TnBiN2Zna0VnbEdGcW5pV3BaR3pnMHdzRjhmSEQ1NkhFTUg5b092anpkK1dyY0plWGw1ZU9mTnNkV09ReU0zTnhkcjFtK0dTQ1RFeVROQmNHL1pvdFIyc1hFSk9IVTJXRy9qRWhFUkdkS1pjeGVRL2VRT2Z4UFh4bkIvanZkNkcrRGZHLy9iK2h2VWFqVXUvWHNWaVVuSnNMZlQvNTQ5UkVSRVZkV3laVXZjdlhzWGFXbHBsYnJ1N05tekZUY0NZRzF0amViTkRmOXZlZDl5OXIvOVpza1BNRGMzSzdkTlVhZk9CT083RmF0eDVPL2ZLbXo3NzVYcnNMS3loRXFsMGpsV1k4SmszUlA5K3ZWRFRFd01EaHc0Z0crKytRWTllL1pFMzc1OTBiaHhZWUdBeU1oSW5EaHhBcWRQbjRaS3BjS0lFU1BnNysrdmw3SHYzbjhBQUdVV2ZsQXFDN0JsUjJFMnVyTEp1bDgyYnExZWNDamNFMGVYWkIwQWpCLzNPczZlTzQ5dmw2L0NtRkV2SVBCMEVQcjM3UVV2RC9kcXg2RmhhbXFLQTRlUElpTXpDdzcyZG5oLzNPdWx0Z3U1ZWgwaFY2L3JiVndpSWlKREtyb0VkbEQvdnBXcVlsL1hPTmpib1dQN3RyaDQrUXJVYWpXT0hnL0VheStQTW5SWVJFUkVXaUtSQ0g1K2ZqaHk1SWplRTBwQ29SQitmbjcxcnVoQ1NtcXF0dEtyaG1idnZGWXRtbUhWOGtYNFkrczY1T1RtWXMrK1E4ak96c2JFS1o5aDVxZVQ0ZDZxQmY3WVduYWhTR1BEWk4wVEFvRUFiNzMxRmhvMmJJZ2RPM1lnTURBUWdZR0JKZHJKWkRLOC92cnJla3ZVQVNnMkxmUlovWWUvREZOVEtmYi91VTF2ZlllRzNjRzBtWFBSM3RjSEMrYk9yTllIUkVGQkFmWWVPSUpSSTRZQ0FLeXRyVEJ0eWlUTVg3UU1hOVp0Z29POUhUNmErRTZsK2t6UHlFQkdSbWE1YlhiL3RrbjcrTnFOVy9qaXY5L2d2YmRmUTh2bXpiVEgrL2Z0aFE4bjZENzJTNisvVjZrNGlZaUlha3RjZkFLdVhMc0JvUEFQL0FIK3ZRMGNVZlVOSHVDUGk1ZXZBQUFPLzNNY3I0NForVnduSUltSXFQNnhzN09EbjU4ZnpwdzVvOWQrZS9Ub1VTTlZZQTN0Y1hnRTB0TFR0Y1d3QU9CL2EzOEFVTGhpVHlnVVFpcVI0TDhMbHFKQXBjS21uMy9FbGgwN01YWEdsM2p6MVpmdzVxdGpEQlY2bmNOazNUUDY5ZXVIcmwyN0lpZ29DTmV1WFVOaVlpSUF3TUhCQVQ0K1B2RHo4NE81dWJtQm95d3NyQ0FVQ0hYZTIwMGpLVGtGWHkxYWhxWk5tdURMbVo5cUUzVUppVWxZdkd3bHhyM3hDbnk4eTkrelR5TTVKUlhmci9vRnQrL2UxeWJyQU1EYzNBd21KaVpRS0JTd3NyS0VVbG54ZXYzTXpNTGszTlRQNWlEMDlsMk1IRDVZV3cyMkl0R3hjYmg0K1lwMlRiNWFyY2JxSDc1RkU5ZkdrRW9reU1uTnhiMzdEOUhHeTBONy9zcTFHekF6TTBQclZrK1gwQzc5Wmk0YU9PbTJ1U2NSRVZGdCt1ZFlvTFpxV3RkTzdXRmpiV1hnaUtyUHIwdEh5T1V5WkdSa0lpb21GamREYjhQYnM3V2h3eUlpSWlyR3pjME5hclVhNTg2ZHEvWU1PNkZRaU83ZHU4UFZWYmY5M0o4M1Y2N2RoRXFsd3BkZkw4YlVqeVlBQUZ3YU53SUE1T1RtWXYraG85ajIyNS9JemMzRDRxL253TkhCSHRPbmZnaGZIeTk4ditvWFhMbDJFM00rbjFaaWRwNHhZckt1RkJZV0ZoZ3dZQUFHREJoZzZGREs5TUdVejJCdWJvYWZmMXlxOHpWWldkbVk5ZCtGTURXVll0RlhzMkJtK2pRWlppcVZJaTh2RHpQbXpNZVVTZU14YkhEL012dlI3SmN6KzZ0RmtKaElNRy9XZE8yNTNYc1BZdTJHTFRBMWxhSlg5NjQ0ZHZJMFBwNDJFek9tZll4MmJkc1U2eWNtTmc0SGp4ekRxVFBudEtXZ0g0ZEhZc2hBZnd3YTBCZW56cHdyTVhacE13VTFKYUNidUJRdVdkNS8rQ2grK25ranZsczREOTZlcmZHL0xiL2k0RC9IOE1lV2RUQTNOME5CUVFFV0xsMkJSZzJkOGNPU3J3RVVGcXI0NHIvZm9Idlh6dmh5NXFjNi9UeUppSWhxZzFxdHhwR0FJa3RnbjlQQ0VzOHlNVEZCdno0OXNXZmZJUUNGcyt1WXJDTWlvcnFvYWRPbXNMUzB4Tm16WjVHZW5sNmxQcXlzck9EbjV3YzdPenM5Ui9mVTAyUml4VFBWYzNKemRlcFRyVlpYMk5iTTFCU1hRNjRoTGo0Qm4wNlpoRjkzN3NhYytkOFdhM1B1L0NXc1dMME83ZHEyd2FkVFBpZzJVYVovMzE1bzFyUUpGaTVaZ2ZUMGRDYnJ3R1JkcVdiTW1JSHc4UEJTenpWczJCRExsaTB6K0RJTlcxdWJTbFZCVFUxTnc1ZGZmNHZzbkJ3c1gvd1ZySi9ja1ZlcjFjakp5VVcrUW9ILyszQTg1aTllanU5WC9ZeW82QmhNZVBmTlVsOW4wTGtMQUFEWHhvMHdiL1puY0hTd1IweHNISDVjc3g0WEwxK0JrNk1ERnN5ZGlhWnVydkJvM1FwcjEyL0NaN1BuWTRCL2I3eno1bGc0T1RvQUtLeUMrK3ZPM1JBSUJPalF6Z2REQnZhRFg1ZE9rRWhNQ3NjSkxxeThrNUNZQkFmN3NqL1FybDIvQlJ0cks5amEyaUExTlEwYk4rOUFRK2NHOEhCdkNRRG8xYU1iZHUwOWlPT0JaekI4eUFDSXhXSU1HendBMjM3N0UzZnUza2VybHMxaGEydURZWU1INE8vOWh6SHN5alcwOS9YUitXZExSRVJVazY3ZkRFVnNYRHdBd01yS0VsMDZkakJ3UlBvelpJQy9ObGwzOGt3UVBwNzBYckdiaVVSRVJIV0ZuWjBkaGc0ZGlqdDM3dURXclZ2STFUSFpaV1ptQms5UFQ3UnExUW9pa1Vpdk1hV21wa0dsVnNOU0xvTklKTUxKMDBFQUFKbXM0a0tZTDR4NVM2Y3hJcU5pS215N2M5dDZyRm0vR2VibVp1alh0eWM2ZGZERi9NWExFUnAyQnhNblQwZDczelp3Y25UQTYyTkhvMWtUVjl4NzhBajNIanlDV3FWQ2dVb0ZoVUlKaFVLQklZUDZJZmpDdjdDenM0TmNoOWRRbnpGWlZ3cG5aMmNvbGNveXo5V21zdmF6Vy9Ga1JwZ3VMb2Rjd3pkTGZrQjZSbUVKNWVsZnpFTjJUZzV5Y25PUm01dFg2alYvN05xTHhPUmtmRDV0Y29rUEZQOCtQYUZXQTEvTy9CU1ptWmxZdTM0ei9qNXdCQXFGQXQyN2RzYjBUejdTdnJGR0RoOE16OWF0OE8zeWxUaDZQQkFuVHAxRjMxNStlSG4wQ0hUd2JZdDMzM29OQS92MUxqVVoxNnBsNGY1enMrWXRSUGV1bldFaUx2N3JXcUFxd00zUTI3Z1ZkZ2N2UGltQXNXTE5lbVJrWm1IdUY5TzFjWHQ1dU1QTzFnWW5UcDNGOENHRnN5V0hEUFRIOXQvL3d2N0RBZmowU1RXOXQxOS9CVWVQQjJMMXVzMVl0K283Z3lka2lZaUlnT0tGSlFiMDdRV3hXTDkvNkJ0UzgyWnVhTkc4S2U3ZGY0amMzRHdFbmptSHdmM3J4OHhCSWlLcWY4UmlNVHc5UGVIdTdvN282R2hFUkVRZ0tTa0pHUmtaMmxsdElwRUlNcGtNZG5aMmNIRnhRY09HRGZXZXBOTTRkVFlZUDY1WkQ2QndIMzdObGhtNlZHK2QrdkVFdmNVaHN6Q0hpVmlNWVlQNlF5cVJ3TUhlRGo4dVhZQ3p3UmR4SXZBTXpnWmZSSEpLS3ZMeVNzOC9GT1ZnYjRleFkxN1VXMnpQSzRGYTgzK1Q2cTNVMURTOC85RTBOSFZyQWdkN1cxaks1WkRMWlpETFpMQzBsRU11czRCTUpvUE13Z0p5bVFVa1Vnbm1MMXFHaTVldllPcEhFL0RDMElGbDl2MzEvN04zMytFMTNROFl3Tjg3a3B1OWlSZ2hadXk5QmJXcDJydEdxMXA3RjFXcXRQM1JVdFFlTFdydkZYdHZ0V2VJTGJJalpFaHlrNXU3Zm45RURwRk5jczlON3Z0NW5qNTF6ajMzNXFYS3lYdSs0L2Q1T0hQK1A3ZzRPMkhvb0FGbzR0VWd6ZXMwR2kxMjdObUh6ZHQzUTZ2Vll2SGNtU2hSUFBONSttczJiTUgrUThjUUhaMzJVR05yYXlzMHJGY0hJNGQrZ3djUG4yRENsQmxvM2FJcEpvd1pudUs2ZVl1VzQ5ekZ5OWp5NzNJb0ZFbnIvRTJjK2l0Y0M3cGcvS2lod25Wck4yN0YrczA3OE51MEgxQ3ZUdjRadVVCRVJIbVRNajRlM2Z0K0s5emMvck5rYnBiKy9zeEw5dXc3aE1VclZnTUFLbGNzai9sLy9DSnlJaUlpb3V4VHE5VUFrcFo1TUpTbnoveXdaLzhoYUxVNjZIUTZXRmdvVUwxcVpUUnBWTjlnR1pMZDgzMklZa1VMdzg3V050MXIxR28xRWhKVVVLdlYwT3AwUXJrb2xVb2hsVW9obDh1Z01EY1h2bWZQenlTWmpBNWlXWmVPWmN1VzRmSGp4eW5PZVhwNjRydnZ2aE1wMGFmUjZYVFoydlZWbFppSXMrY3ZvV1d6eGhsZUZ4TWJoMk1ueitEek5ra05lbVppWXVQZ0h4Q0lpdVhMWlRsTGRwdzRmUTcxNjlTQzFRZFRoQ09qb3BQYS92Zis0TlRyOWFsR3p5bVY4YmgxeHdjTjZ0WE9sWHhFUkVUWmNmallTZnk1WUJrQW9HeVpVbGc2LzNlUkUrVzhOekV4Nk5Idk8yRld3NXJsQzFDc2FHR1JVeEVSRVJIbG5zekt1cXkzTnlZbU5EUVV3Y0hCS2Y0SkRRMFZPOVpIeTA1UkJ3QUtjL05NaXpvQXNMV3hScGNPN2JKVTFDVmZuMXRGSFFBMGIrcVZxcWdEQUVjSCsxUlBPTkw2ZjhQS3lwSkZIUkVSR1kwRFIwNElQODZ2MDBQdGJHM1JzSDRkNGRqNzRCRVIweEFSRVJHSmp5UHJpSWlJaUl6UW84ZFBNV3pzRHdBQWMzTXpiRjMzZDc1ZGJQbldIUjk4LytNTUFFa1B6cmFzWFFFcnk2eHZwRVZFUkVTVWwzQmtIUkVSRVZFZXRQZkFZZUhIelpwNDVkdWlEZ0NxVnE2SUV1N0ZBQ1F0U1hIODVGbVJFeEVSRVJHSmgyVWRFUkVSa1pHSmZoT0RrMmN1Q01jZDI3Y1dNVTN1azBnazZQaEZHK0Y0ei81RDRPUVBJaUlpTWxVczY0aUlpSWlNektHako0UmQ1U3FXTDRjeXBVcUtuQ2ozdGZpc01heXRyUUFBL2dGQnVIWEhSK1JFUkVSRVJPSmdXVWRFUkVSa1JIUTZIYndQdk50a29XUDdOaGxjblg5WVdsaWdUY3Rtd3ZIdWZZZEVURU5FUkVRa0hwWjFSRVJFUkViazBwWHJlQm4rQ2tEU2J1YU5HOVlUT1pIaGRQaTh0YkJiKzMrWHJ5RTBMRnprUkVSRVJFU0d4N0tPaUlpSXlJanMyZjl1WTRuMmJWdENMcGVMbU1hd2lyZ1ZRcDJhMVFFQWVyMGUrdzRleWVRZFJFUkVSUGtQeXpvaUlpSWlJK0VmRUlRYnQrNEFBR1F5R2RxM2JTVnlJc1ByOUVWYjRjY0hqNTZBS2pGUnhEUkVSRVJFaHNleWpvaUlpTWhJZUI5NE42cXVVWU82Y0haeUZER05PR3JWcUlvaWhkMEFBREV4c1RoMTVyeklpWWlJaUlnTWkyVWRFUkVSa1JGUUt1Tng1UGhwNGJpVGlXd3M4U0dKUkpKaVU0M2QrdzVCcjllTG1JaUlpSWpJc0ZqV0VSRVJFUm1CWXlmUElENGhBUUJRc2tSeFZLcmdLWElpOGJSdTNoUVdGZ29Bd05ObmZyanYrMURrUkVSRVJFU0d3N0tPaUlpSVNHUjZ2VDdGeGhLZHZtZ2o3SXBxaXF5dHJkQ3lXUlBoZU1mZUF5S21JU0lpSWpJc2xuVkVSRVJFSXJ0eTdTWUNBb01BQURiVzFtald4RXZrUk9McjFQN2RSaFBuTDE0V2ZuMklpSWlJOGp1V2RVUkVSRVFpMjd4OXQvRGp0cTJhQ1ZOQVRWbHg5NktvVjZjbWdLU1JoMXQzN0JVNUVSRVJFWkZoc0t3aklpSWlFcEhQL1Fmd3VmOEFBQ0NYeTlDbDQrY2lKeklldmJ0M0ZuNTg3TlJaaEw5NkxXSWFJaUlpSXNOZ1dVZEVSRVFrb3ZkSDFiVnMxZ1FGWEp4RlRHTmNLcFl2aHlxVktnQUF0Rm90dHUveUZqa1JFUkVSVWU1aldVZEVSRVFra21kK0wzRDU2ZzBBZ0VRaVFjK3VuVVJPWkh6NjlIZzN1dTdBa1JPSWZoTWpZaG9pSWlLaTNNZXlqb2lJaUVnazc2L0QxcmhoUFJRdDRpWmlHdU5VczNwVmxDbFZFZ0NnVXFtdzIvdWd5SW1JaUlpSWNoZkxPaUlpSWlJUmhJYTl4S216RjRUalh0MDVxaTR0RW9rRXZkOGJYYmRuM3lFbzQrTkZURVJFUkVTVXUxaldFUkVSRVlsZzJ5NXY2SFE2QUVDdDkwYVBVV3FONnRkQnNhS0ZBUUN4Y1hIWWYraVl5SW1JaUlpSWNnL0xPaUlpSWlJRGk0eUt4dUZqSjRYajkwZU9VV3BTcVJROXU3MGJlYmhqejM2bzFXb1JFeEVSRVJIbEhwWjFSRVJFUkFhMmErOEJKQ1ltbFUzbFBjc0tPNTVTK2xvMDlSSjJ5bzJJaU1UUkUyZEVUa1JFUkVTVU8xaldFUkVSRVJsUVhKd1NldzhjRm81N2Qrc0VpVVFpWXFLOFFTNlhvMGVYRHNMeDFwMTdvTlZxUlV4RVJFUkVsRHRZMWhFUkVSRVowTDVEUjZGVUptMlFVTnk5S09yWHJTVnlvcnlqWGV2bXNMZXpCUUFFaDRUaDdJVkxJaWNpSWlJaXlua3M2NGlJaUlnTUpERlJqWjE3OWd2SHZicDE1cWk2YkZBb0ZPalNzYjF3dkdITERtR1REaUlpSXFMOGdtVWRFUkVSa1lGNEh6eUN5S2hvQUlCcndRTDRySEZEa1JQbFBSM2J0NGFWbFNVQTRJVi9JSTZmT2l0eUlpSWlJcUtjeGJLT2lJaUl5QUNVeW5oczJycExPTzdadFNQa2NwbUlpZkltRzJ2ckZHdlgvYnRoSzNlR0pTSWlvbnlGWlIwUkVSR1JBZXpZc3g5dlltSUFBSVZjQzZCZDYrWWlKOHE3dW5acUQzdDdPd0RBeS9CWDJIZm9tTWlKaUlpSWlISU95em9pSWlLaVhCYjlKZ1k3ZHU4VGpnZDgyUk55dVZ6RVJIbWJwWVVGK3ZYcUpoeHYzTG9UeXZoNEVSTVJFUkVSNVJ5V2RVUkVSRVM1YlBPMlhVS1pWTUs5R0pvMzlSSTVVZDczZVpzV2NDMVlBQUFRSGYwR08vY2NFRGtSRVJFUlVjNWdXVWRFUkVTVWk4SmZ2Y2JlQTBlRTQ2Lzc5NEpVeWx1d1QyVm1ab2F2K3ZZVWpyZnY4a1owOUJzUkV4RVJFUkhsRE40cEVoRVJFZVdpOVp1M0N4c2dsQzlYQmczcTFoWTVVZjdSdktrWFNyZ1hBd0FvNCtPeGFmdHVrUk1SRVJFUmZUcVdkVVJFUkVTNUpEQW9CSWVQblJLT3Z4blFCeEtKUk1SRStZdFVLc1hBL3IyRlkrOERSL0F5L0pXSWlZaUlpSWcrSGNzNklpSWlvbHl5WnNNVzZIUTZBRURONmxWUXJVb2xrUlBsUC9YcjFrSjV6N0lBQUxWYWpYV2J0b3VjaUlpSWlPalRzS3dqSWlJaXlnV1BuejdEbVhNWGhlTnYrdmNSTVUzK0paRkk4TzFYWHdySFI0NmZnbjlBa0lpSmlJaUlpRDROeXpvaUlpS2lYTEI2M1diaHgxNE42NkZzbVZJaXBzbmZxbFNxZ0ZvMXFnRUE5SG85VnEvZm5NazdpSWlJaUl3WHl6b2lJaUtpSEhiSDV6NnVYcjhGSUduazE5ZDllNG1jS1AvN1pzQzd0ZXZPWDd3TTM0ZVBSVXhEUkVSRTlQRlkxaEVSRVJIbElMMWVqMVZyTnduSHJaczNoWHV4SWlJbU1nMWxTcFZFRTY4R3d2SFNsV3VnMSt0RlRFUkVSRVQwY1ZqV0VSRVJFZVdnVTJjdTRKN3ZRd0NBWEM1SC95OTdpSnpJZEF6czF3dHl1UXdBNFB2d01ZNmNPQzF1SUNJaUlxS1B3TEtPaUlpSUtJZkVKeVJneGVwMXduR245bTFRc0lDTGlJbE1TNUhDYnVqYXNiMXcvUGVhRFlpTml4TXhFUkVSRVZIMnNhd2pJaUlpeWlFYnQrekU2NGhJQUlDamd6MzY5ZTR1Y2lMVDgyV3ZybkIyY2dRQVJFZS93ZHFOMjBST1JFUkVSSlE5TE91SWlJaUlja0JnVUFoMjdOa25ISC83ZFY5WVcxdUptTWcwV1ZsYVl2QTMvWVhqUGZzTzRabmZDeEVURVJFUkVXVVB5em9pSWlLaVQ2VFg2N0gwN3pYUWFMUUFnUEtlWmRHeVdST1JVNW11enhvM1JKVktGUUFrL2JkWnZIdzFONXNnSWlLaVBJTmxIUkVSRWRFbnVuVDFPcTVjdXdrQWtFZ2tHRG5rRzBna0VwRlRtYTdrL3daU2FkS3Q3aDJmK3poMTlvTElxWWlJaUlpeWhtVWRFUkVSMFNkSVRGUmo2Y3AvaGVOMnJadWpiT21TNGdVaUFJQkhDWGQwYXQ5R09GNnhhaDNpRXhKRVRFUkVSRVNVTlN6cmlJaUlpRDdCOXQzN0VCSWFCZ0N3dGJIR3dQNTlSRTVFeWZwLzJRTU9EdllBZ05jUmtkaTRaYWZJaVlpSWlJZ3l4N0tPaUlpSTZDT0Z2M3FOVGR0MkNjZGY5K3NOZXp0YkVSUFIrMnlzcmZIZDEzMkY0eDE3OWlFZ01GakVSRVJFUkVTWlkxbEhSRVJFOUpHV3Ixb0hsVW9GQUNqbFVRTHQyN1lVTnhDbDBySlpFMVR3TEFzQTBHaTBXTEtDbTAwUUVSR1JjV05aUjBSRVJQUVJidDN4d1psekY0WGpFVU1HQ2hzYWtQR1FTQ1FZT2ZUZGhoL1hidDdHeGN0WFJVNUZSRVJFbEQ3ZVVSSVJFUkZsazFhcnhlSVZhNFRqNWsyOVVMbGllUkVUVVViS2xDcVpZdFRqNHVXcm9WVEdpNWlJaUlpSUtIMHM2NGlJaUlpeWFlZWVBL0I3NFE4QXNMU3d3SGNEKzRtY2lESXpzRjl2Mk5rbXJTY1kvdW8xbHE5YUozSWlJaUlpb3JTeHJDTWlJaUxLaG9EQUlLelpzRVU0N3R1N0c1eWRIRVZNUkZsaGEydURJWVA2QzhjSGp4ekh0WnUzUlV4RVJFUkVsRGFXZFVSRVJFUlpwTlBwTU9ldnBWQ3IxUUNBa2lXS28ydkh6MFZPUlZuVnNsa1QxSzFkUXppZXUyQVo0dUtVSWlZaUlpSWlTbzFsSFJFUkVWRVc3ZHg3QVBjZlBBSUF5R1F5VEJ3N0hISzVYT1JVbEZVU2lRVGpSZzZCamJVMWdLVHBzQ3RXY3pvc0VSRVJHUmVXZFVSRVJFUlpFQkFZakRYck53dkhmWHAwUnVsU0hpSW1vby9oN09TSUVVTUdDc2NIajV6QXRSdTNSRXhFUkVSRWxCTExPaUlpSXFKTTZIUTYvTGxnS1JJVDMwMS8vYkpuVjVGVDBjZHEzdFFMRGVyV0VvN25MbHpPNmJCRVJFUmtORmpXRVJFUkVXVml0L2RCM1BOOUNJRFRYL01EaVVTQ01TTUd3OWJXQmtEeTdyQnJSVTVGUkVSRWxJUmxIUkVSRVZFR2dvSkRzR3JkSnVHWTAxL3pCeWRIQjR3Yy9JMXdmT2pvU1Z5OXp1bXdSRVJFSkQ2V2RVUkVSRVRwME9sMG1QMFhwNy9tVjU4MWFZaEc5ZXNJeC9NV2NUb3NFUkVSaVk5bEhSRVJFVkU2OXV3L2pIdjNId0RnOU5mOFNDS1JZUFR3NzJCbmF3c2dhVHJzc244NEhaYUlpSWpFeGJLT2lJaUlLQTFCd1NGWTllOUc0WmpUWC9NblJ3ZDdqQm8yU0RnK2ZPd2tybHk3S1dJaUlpSWlNblVzNjRpSWlJZytvTmZyTWVldnBWQWxKZ0xnOU5mOHJrbWordkJxV0U4NG5yZG9PYUxmeElpWWlJaUlpRXdaeXpvaUlpS2lEK3pjZXdBK25QNXFNaVFTQ1VZUEhRUjd1NlRwc0s5ZVIrQ1BlWXVnMSt0RlRrWkVSRVNtaUdVZEVSRVIwWHQ4SHo3RzMyczJDTWVjL21vYUhCenNNWGJFWU9INHlyV2IyTHBqcjRpSmlJaUl5RlN4ckNNaUlpSjZLeVltRnIvOU1SOWFyUllBVUxxVUI2ZS9tcEJHRGVxaTB4ZHRoZU5WNnpiaGpzOTlFUk1SRVJHUktXSlpSMFJFUklUa2RlcVdJT3hsT0FEQXl0SVNQLzB3anROZlRjemdnZjFRcmt4cEFFbS9KMzZiL1JlaW9xSkZUa1ZFUkVTbWhHVWRFUkVSRVlCZGV3L2c0dVZyd3ZIM1k0YWhpRnNoRVJPUkdNek16UERURCtOZ1kyME5BSWlJaU1Tc3VRdWgwK2xFVGtaRVJFU21nbVVkRVJFUm1UemZoNCt4OHIxMTZqcTFiNFBHNyswT1NxYWxrR3NCVEJ3M1FqaStmdk1PTm0zYkpXSWlJaUlpTWlVczY0aUlpTWlreGNURTR0ZmY1d25yMUpVdFhSS0R2K2t2Y2lvU1c0TzZ0ZENqYXdmaGVPM0diYmg1MjBmRVJFUkVKS2Fna0ZDeEk1QUpZVmxIUkVSRUprdXYxMlAyL0NWNEdmNEtBR0J0YllXZmZoZ0hNek16a1pPUk1SallydzhxVnZBRWtQUjdaZWFjdnhBUkdTVnlLaUlpTWdTOVhvOEhqNTVnOWJyTkdEUnNIQVo4TzFMc1NHUkNXTmFScVBoMGdvaUl4TFJ6N3dIOGQrWGRPblVUeGd5SFd5RlhFUk9STVpITFpaZzZjUXpzN1d3QkFKRlIwWmc1WndIWHJ5TWlNZ0U5Qnd6R2lIR1RzV25iTHZqNUI0Z2RoMHdNeXpveUtENmRJQ0lpWStINzRCSCtmbStkdWk0ZDJxRlIvVG9pSmlKalZNREZHVCtNSHdXSlJBSUF1SFhIQitzMmJSYzVGUkVSNVRhbDcxbVdBQUFnQUVsRVFWUWJheXYwN2RVTkt4Zi9DUXNMaGRoeHlNVEl4UTVBcHFYbmdNR0lpSWdVT3dZUkVabTRtSmhZL1BySGZHR2RPcyt5cGZIZHdINGlweUpqVmJ0bU5mVHAyUVVidCt3RUFHemN1aE9WS25xaVZ2V3FJaWNqSXFMY3NuclpYMkpISUJQR2tYVmtVSHc2UVVSRVl2dHduVG9iYTJ0TW5UUU9jam1mWVZMNkJ2VHBnV3BWS2dGNHUzN2Q3QVZjem9PSWlJaHlCZTlLeWFENGRJS0lpTVMyYWR2dUZPdlVUUnc3SElWY0M0aVlpUElDcVZTS0h5ZU14dUNSM3lNeUtocHZZbUl3WmZwTUxQcHpKbXh0YmNTT1IwUkVBRUxEd25IdHhpM2N2SDBYTHdLQzhPYk5HN3lKaWNHWUVZUFJwc1ZuWXNjanlqS1dkVVE1cE84M3d4QVRHd2NIZTNzVWRuTkZyUnJWVUs5T1RSUnhLeVIyTkNJaWV1djB1WXRZczM2emNOeXRVM3MwcUZkYnhFU1Vsemc1T3VDbkg4Wmg0dFJmb05Gb0VSZ1VncC8vTndkLy9EcVZPd2dURVlub3lkUG4yTFJ0Rjg1ZHZBeTlYZzhYWnllVUsxTWFGY3VYaGIyZEhhcFVyQ0IyUktKc1lWbEhsRU8rN05rTnoveGVJQ29xR3MvOFhtRFozLzlpMmQvL3dxdGhQZlR2M1IwZUpkekZqa2hFWk5MdStUN0VIL01XQzhlVktuaGkwRmQ5UlV4RWVWR1ZTaFV3ZnRSUTRmZlNIWi83bUx0d09TYU5HeUZzUWtGRVJJYWgwV2l4ZnZNMmJOcTJHMVpXbHVqVG96TmFmTllFUll1NDhjOWt5dE5ZMWhIbGtMYXRtcVU0RG5zWmpxTW56bURIbm4yNGVPa3F2aHZZRDEwNnRPTmZHa1JFSWdnSkRjTzAzMlpEclZZREFBcTd1V0xHMUltUXkyVWlKNk84cUdXekpnZ0pEUk4yaFQxKzZpd0t1eFZDL3o3ZFJVNUdSR1E2RWhKVW1ESmpGbTdmdllkMnJWdGc4TUIrc0xhMkVqc1dVWTdnQmhORXVjUzFZQUgwNjkwTkcxWXRoVmVEdWxqMjk3K1k4OWRTNlBWNnNhTVJFWm1VMkxnNC9EaDlGcUtqM3dBQWJHMnNNWFA2Rk5qYjJZcWNqUEt5ZnIyN28yV3p4c0x4dWszYmNQelVXUkVURVJHWkRyVmFqZW4vbTRPNzkzenh3L2lSR0RkeU1JczZ5bGRZMWhIbE1sc2JhMHlaT0FiZmZkMFBSMCtjeHVJVnExbllFUkVaaUVhanhZeVpjeEVRR0FRQWtNdGxtREYxSW9vV2NSTTVHZVYxRW9rRTQwWU9RWlZLNzlaQituUEJVdHp4dVM5aUtpSWkwN0J5elFaY3Uza2JFOGNPUjR2UEdtZitCcUk4aG1VZGtRRklKQkwwNk5vQkE3N3NpYjM3RCtQUTBaTmlSeUlpeXZmMGVqMFdMRjJKbTdmdkN1ZkdqeHFhb2x3aCtoUm1abWFZTVdVQ2loVXREQ0NwSFA3NXQ5a0lDQXdXT1JrUlVmNTE0OVlkN1BZK2lENDl1ckNvbzN5TFpSMlJBZlh0MVJWTkd0WEgwci9YSUNna1ZPdzRSRVQ1MnRhZGUxTThIT25YdXh0YU5tc2lZaUxLajJ4dGJmQy9uMzhVcGxYSHhNWmh5b3lad3JScklpTEtPVnF0Rmd1WC9ZT1NKWW9iMVRxaHl2aDRKQ1NveEk1QitRakxPaUlEa2tna0dEWHNXMWhhV0dEcGlqVml4eUVpeXJmT1hyaUVmLzdkS0J3M2E5b0kvZnYwRURFUjVXZUYzVnp4NjdRZllHWm1CZ0FJRGtuYTBDUXhVUzF5TWlLaS9PWEU2WE1JREFyQmlDRURJWmZuN242Wmk1YXZFdjdSYURTcHppMWF2a3E0ZHZESUNSZzljV3F1NWlIVHdyS09qRlorZlRwaGIyZUxyL3Iyd3VWck43aXVEUkZSTHZCOStCaS96MTBvSEZlcTRJbnZSdzNqYnR5VXF5cDRsc1VQNDBjS3gvZDhIMkwyL01WY3A1YUlLSWZvOVhwczNyNGJsU3VXTjhpU0ZudjNIeGIrMFdpMHFjN3QzWDlZdU5iSnlSSE9UbzY1bm9sTWgwVFBPd2d5b1BlZlBodzRmQXdhalJZZDI3ZEpjYzNJSWQ4QUFQb05HZ0VySzB1c1dEakhvQmtOSVRGUmpUNERoOEs5YUJITSszMkcySEdJaVBLTjBMQndqQmcvR1ZGUjBRQ1NSand0bWp1TE83K1N3V3pkdVJkL3I5a2dIUGZvMGdIZmZ0MlhaVEVSMFNlNjUvc1FveWRNeFM5VEo2SkJ2ZHBpeHlINkpKSk1iZ3h5ZDl3bzBRZmVmL3FRM3Jua3NzN0p5UkhXVnBZR3lXVm81dVptNk55K0xkWnMyQUsvRi80b1VkeGQ3RWhFUkhsZVRHd2NwczZZSlJSMXRqYldtRGw5Q29zNk1xZ2VYVG9nT0NRVUJ3NGZCd0JzMitVTk16TTV2dXJiaTRVZEVkRW5PSEw4Tk96dGJGR25WZzJ4b3hEbE9vNnNJeExKbTVnWTlQNXFLRnEzYUlwUlF3ZUpIWWVJS0U5VHhzZGowdFJmNGZ2d01RQkFMcGRoOW0vVHVQTXJpVUtyMVdMcUw3L2o2dlZid3JuK2ZicHozVVFpb28razErdlIrNnNoYUZDdk5yOTNvbndoczVGMVhMT09TQ1IydHJabzAvSXpuTHR3aWV2WkVCRjlBbFZpSXFiOU9sc282Z0JnL0tpaExPcElOREtaREQ5UC9oNFZLM2dLNTladDJvNE5XM2FJbUlxSUtPOEtEWHVKVjY4alVMMUtKYkdqRUJrRXl6b2lFVFdzVnh1UlVkRjQvUFM1MkZHSWlQSWtqVWFMWDJiTnhhMDdQc0s1N3diMlE4dG1UVVJNUlFSWVdDZ3c4K2ZKS0Z1NnBIRHUzdzFic1huN2JoRlRFUkhsVFhkOGZBRWd4VU1Rb3Z5TVpSMlJpQ3BWS0ErRnVUbXVYcnNwZGhRaW9qeEhwOVBoOTdrTGNmbnFEZUZjMzE3ZDBLTkxCeEZURWIxamJXMkYzMytkaWhMdXhZUnpxOVp1d3JhZDNpS21JaUxLZSs3ZTg0VmJJVmM0T1RxSUhZWElJRmpXRVluSTNOd01WYXRVeE9Wck56Sy9tSWlJQkhxOUh2TVhyOERwY3hlRmMxMDdmbzRCWDNKTk1ESXVkcmEybVAzYlR5amlWa2c0dDNMTmV1ellzMS9FVkVSRWVjdGRuL3VvVktHYzJER0lESVpsSFpISWFsYXZDdCtIai9FbUprYnNLRVJFZVlKZXI4ZkNaZi9nME5HVHdybTJyWnBoeUtBQjNHMlRqSktUa3lObS8yOGFDcmc0QytlVy83TVd1NzBQaXBpS2lDaHZpSXFLUmxCSUtDcVc1eFJZTWgwczY0aEVWcnRHTmVqMWV0eTRkVmZzS0VSRVJrK3YxK092SlN1eDcrQlI0VndUcndZWU8ySXdpem95YXE0RkMrRFBXZE5URkhaTFZxN0IzdjJIUlV4RlJHVDhna1BEQUFBZXhZdGxjaVZSL3NHeWpraGt4WW9XaHEyTk5aNCs4eE03Q2hHUlVkUHI5Wmk3Y0RrT0hENHVuR3RRdHhZbWp4OEpxWlMzTkdUOGlyZ1Z3dncvZm9GcndRTEN1VVhMVjJIL29XTWlwaUlpTW00dncxOEJBQW9VY0JFNUNaSGg4TTZXU0dRU2lRVHU3c1h3L0lXLzJGR0lpSXlXVHFmRG5MK1c0dkN4ZDFOZkd6V29pMm1UeDBNdWw0dVlqQ2g3Q3JrV3hQdy9ma0ZoTjFmaDNGOUxWdUxna1JNaXBpSWlNbDVoTDhNaGtVamc1T2dvZGhRaWcyRlpSMlFFaWhjckNqK1dkVVJFYWRMcGRKZzlmd21PbmpndG5HdmkxUUJUSjQ1bFVVZDVVc0VDTHBqMyt5OG9WclN3Y0c3ZW91WFlzKytRaUttSWlJelR5L0JYY0hSMGdGd3VFenNLa2NHd3JDTXlBc1hkaXlJMExCeksrSGl4b3hBUkdSV05Sb09aY3hiZytLbXp3cmxtVFJ2aHgrOUg4YWFkOGpRWFp5Zk1uVFVEeGQyTEN1Y1dyMWlOTlJ1MlFLL1hpNWlNaU1pNHZIejVDZ1hmVysrVHlCU3dyQ015QXNrMzZpLzhBMFZPUWtSa1BPSVRFakJseGl5Y1BuZFJPTmVxZVZQOE1HNGtaRElXZFpUM09UazZZTjZzR1NoVnNvUndidU9XblppL2VDVzBXcTE0d1lpSWpFall5M0M0c0t3akU4T3lqc2dJRkMrV1ZOWTk5K05VV0NJaUFJaU9mb1B2SjgvQTladDNoSFB0V2pmSGhESER1SmtFNVN2MjluYVkvL3N2cUZhbGtuRHU0SkhqK0dYV1BDUW1xa1ZNUmtSa0hHSmlZMkZ2Wnl0MkRDS0Q0dDB1a1JGd2NYYUNtWmtad3NMRHhZNUNSQ1M2c0pmaEdEUHBKeng4L0VRNDE3TnJSNHdkTVJnU2lVVEVaRVM1dzhyS0VqT24vd2l2aHZXRWN4Y3VYY0VQMDM1RFhKeFN4R1JFUk9KVHFSS2hNRGNYT3dhUlFiR3NJeklDRW9rRWpnNzJpSWlJRkRzS0VaR28vUHdETUhyQ1ZBUUVCZ3ZuaGd3YWdHKy83c3VpanZJMWMzTXovRFJwTEw1bzIwbzRkOGZuUHNaTStna3Z3MStKbUl5SVNGd3FsUXJtQ3BaMVpGcFkxaEVaQ1NkSEIwUkVSb2tkZzRoSU5IZnYrV0xzeEovdzZuVUVBRUFtazJIU3VKSG8xcW05eU1tSURFTXFsV0xVc0VIbzM2ZUhjTzY1bnorR2ovMEJ2ZzhmaTVpTWlFZ2NlcjBlcXNSRW1KdXhyQ1BUd3JLT3lFZzRPVG9nSW9KbEhSR1pwbU1uejJMQ2xCbUlpWTBEQUNqTXpmSHJUNVBRc2xsamtaTVJHWlpFSWtIL1B0MHhldmkzd21qU3lLaG9qSi84YzRyTlZvaUlURUdpT21udFRnVkgxcEdKWVZsSFpDUWNIUjBRRWNscHNFUmtXdlI2UGRhczM0dy81aTJDUnBPMCs2V3RqVFhtelB3WmRXcFZGemtka1hpK2FOc0tNNmYvQ0N0TFN3QkFZcUlhdi8weEgrczM3NEJlcnhjNUhSR1JZU1NxRWdFQTVtWm1JaWNoTWl5V2RVUkd3c25SQVpGUjBid0JKeUtUb1VwTXhHK3ovOExHcmJ1RWMwWGNDbUhSM0ZtbzRGbFd4R1JFeHFGMnpXcFlPUGQvS09SYVVEaTNkdU5XekpxN2tEdkZFcEZKVUNXK0xldTR3UVNaR0paMVJFYkMwY0VCT3AwT2I5N0VpQjJGaUNqWFJVWkY0L3ZKMDNIbXZXbDlWU3BWd0tKNU0xRzBpSnVJeVlpTVN3bjNZbGd5YnhZcVZ2QVV6cDA4ZlI1akowM2p4aE5FbE85SjN5NEh3QUVOWkdwWTFoRVpDY3UzMDF6aUV4SkVUa0pFbEx1ZVBIMk9FZU1tcDFnd3YwMkx6ekQ3dDU5Z1oyc3JZaklpNDJSdmI0Yy8vemNOTFpzMUVjNDlmUHdFUTBkUHhJMWJkMFJNUmtTVXUyUXlHUUJBcTlXS25JVElzRmpXRVJrSmk3ZUxwaWF3ckNPaWZPekk4ZE1ZTldFS3dsNkdDK2NHZmZVbHhvOGVDcmxjTG1JeUl1Tm1abWFHaVdPSFk5Q0FMNFdOSjZMZnhHRFNUNzloMDdaZEhIVkNSUG1TTkxtczArbEVUa0prV0x3ckpqSVNDb1VDQUpEd2RoRlZJcUw4UksxV1krbktmN0h2MEZIaG5NTGNISk8vSDRWR0RlcUttSXdvNzVCSUpPalZ2Uk5LbC9iQXpOa0w4Q1ltQm5xOUhxdlhiY2FEaDQ4eGNkd0kyRmhiaXgyVGlDakh5R1JKNDRzNHNvNU1EVWZXRVJrSkM0dTNaUjFIMWhGUlBoUCs2alhHL2ZCemlxS3VzSnNyRnMyYnlhS082Q1BVcWw0Vnl4YjhnYkpsU2dubkxsNitodUZqZnNBenZ4Y2lKaU1peWxtY0JrdW1pbVVka1pGUXZKMEdxK0xJT2lMS1IyN2Z2WWVoWXlhbFdKK3VRZDFhV1ByWEh5aFpvcmlJeVlqeU50ZUNCYkJnOXE5bzM3YWxjQzRvSkJURHgwN0dubjJIT0MyV2lQSUZtZlJ0V2FkaFdVZW1oZE5naVl6RXUybXdLcEdURUJGOU9wMU9oMDNiZG1IZHB1M1F2VjFuUmlLUllHRC8zdWpWclpPdzVoWVJmVHd6TXpPTUdmNGRLbmlXeFY5TFZpSXhVUTIxV28zRksxYmo2dlZibURCbUdCd2M3TVdPU1VUMDBaS253YW8xR3BHVEVCa1dSOVlSR1FtRmVmTElPcFoxUkpTM3ZReC9oZkdUcCtQZkRWdUZvczdPMWhhLy96SVZ2YnQzWmxGSGxNTmFOVytLUlgvT1JMR2loWVZ6bDYvZHdLQVI0M0hsMmswUmt4RVJmUnFKUkFKTEN3dkVjNmtnTWpFY1dVZGtaUGhOTEJIbFpXZk9YY1M4eFNzUUY2Y1V6bm1XTFkxcGs4ZWpZQUVYRVpNUjVXK2xTcGJBc3I5bVk5ay8vK0xBNGVNQWdLaW9hUHc0ZlNhNmRHaUhRVi8xaGJtNW1jZ3BLU2ZwZERwRXhjUWlOajRlR28wR09rNTlwbHdnbFVnZ2w4dGhZMmtKQjFzYlNLV0dIKzlqYVdXSitQaDRnMzlkSWpHeHJDTXlFc2szV0lZczYzaVRSNFpnRERkNWxQdmlFeEt3Wk1VYUhENTJVamdua1VqUXExc25EUGl5SitSeW1ZanBpRXlEaFlVQ1kwY01SdTJhMVRGMzRUTEV4TVFDQUhaNUg4U04yejZZT0hZNHlwWXVLWEpLeWduS0JCVmVSa1JBdzBYM0taZnA5SG9rcXRXSVVLdnhKaTRPQloyY1lQVjJZenhEc2JheVJKeVNaUjJaRm43SFJHUWs5THFrb2t3cU1jei9sc29FRmZ4RHd4RHg1ZzBTMVdvV2RaUnJoSnU4TjIvZ0h4b0daUUtuZXVjM0R4NDl3WkJSRTFNVWRTN09UcGp6djJuNFprQWZGblZFQnRhb2ZoMzhzMlFlcWxldExKenplK0dQRWVNbVk5WGFUVWhNVkl1WWpqNlZNa0dGNFBCd0ZuVmtjQnF0RnNIaDRZZzM4TDJjcGFVbGxFcGw1aGNTNVNNczY0aU1oRjcvZGdGMmFlNlByT05OSG9sRnJKczh5aDJxeEVTc1hMTWVJOGYvaUtEZ0VPRjh3M3Axc0hMeG42aFdwWktJNlloTW03T1RJMmIvOWhPK0c5aFBLTXgxT2gwMmI5K053YU1tNFA2RFJ5SW5wSStoMCtud01pSkM3QmhrNHNJaUlvUTFhUTNCMnNvU3luaXVXVWVtaFdVZGtaRklIdGlXMjlOZ2VaTkh4c0RRTjNtVTgrN2RmNERCSTcvSHRwM2UwTC85QTB4aGJvNnhJd1pqK3BUdllXZHJLM0pDSXBKSUpPalJwUU9XTDVpTmNtVktDK2NEQW9Nd2VzSlVMUHRuTFRlMnltT2lZbUw1c0pWRXA5RnFFZlYybXIwaFdGbGFjV1FkbVJ5V2RVUkdRcGM4c2k2WHl6cmU1SkV4TVBSTkh1V2NoQVFWbHF4Y2d6R1RwaUV3Nk4xb3V2S2VaYkZzd1d4ODNxWUZOOG9oTWpJbGlydGo0WisvNGJ1Qi9ZUk5KdlI2UFhidTJZOUJ3OGZqeHEwN0lpZWtySXJsSXZ0a0pPSU0rSHZSeXNvQ1NxNVpSeWFHRzB3UUdZbDNhOWJsN2plNXZNa2pZeEVYSHc4bmV6dXhZMUEyM0xyamc3a0xseU1rTkV3NFoyNXVob0g5KzZCTGgzYmNQSVRJaU1sa012VG8wZ0VONjlYR253dVc0ZTQ5WHdCQVNHZ1lKazc5RlY0TjYySG9vQUhjdGRuSWFUUWFzU01RQVFEVUJ2eTlhR1ZsQlNXL2h5RVR3N0tPeUVnSUkrdHkrWnRkM3VTUnNURGtUUjU5bW9qSUtLeGN2UjdIVDUxTmNiNUtwUW9ZUDJvSWloUjJFeWtaRVdWWGtjSnVtUGY3RE93N2VCUi9yOW1BK0lTa2RhRE9YYmlFSzlkdTRzdWVYZEM5OHhjd016TVRPU21saFJ1Q2tiRXc1TzlGSzB0TEtKWHgwT3YxSEwxUEpvTmxIWkdSU0I1Wmw5dC8vL0FtajR3RmZ5OGFQNjFXaTcwSGp1RGZEVnRTVEQreHNGRGcyNi82b3NQbnJYblRUSlFIU1NRU2RQaThOZXJWcVlsbC82ekZ1UXVYQUFBcWxRcXIxMjNHa1dPbk1IendRTlNwVlYza3BFUkVnSldWSmJSYUxSTFZhaWpNemNXT1EyUVFMT3VJaklRZXlXVWRwNUVSa2ZqdTN2UEZ3bVgvNExtZmY0cnp0V3BVdzVqaDM2S1FhMEdSa2hGUlRpbFl3QVUvVHg2UGF6ZHZZOG1LMVFnSURBWUFCSVdFNHNmcE05R2dYbTBNSHRpUG8yZUpTRlJXbHBZQWdIaGxQTXM2TWhrczY0aU1oS0hXckNNaXlraEVaQlQrWHJNZXgwNm1uUEphc0lBTGhuMzNOUnJXcTgzUmRFVDVUSzNxVmZIMzRybll1ZmNBMW0vZWpvU0VwQjFpTDE2NmlzdFhiK0R6TmkzUXIzZDNPRHJZaTV5VWlFeVJsVlZTV1JjWEh3OEgvamxFSm9KbEhaR1JTSjRTS0pIeW0yQWlNcno0aEFUczJMMGYyM2J1RmRhd0FnQzVYSTZlM1RxaVQvZk9VQ2dVSWlZa290d2tsOHZSczJ0SE5HL3FoWldyMStQa21mTUFrcWJEZXg4NGdtTW56cUI3bHc3bzN1VUxXRnBZaUp5V2lFeEpjbG1uVkNwRlRrSmtPQ3pyaUl5RVh2ZDJnd213ckNNaXc5RnF0VGgwOUNUV2J0eUt5S2pvRksvVnJWVUR3d1ovalNKdWhVUktSMFNHNXVMc2hCOG5qRWI3dGkyeGN2VjZQSGowQkVCU29iOXUwelo0SHp5Qy9yMjdvMTNyRnBETFpTS25KU0pUa1B5QUlENCtJWk1yaWZJUGxuVkVSa0tqMVFJQVpETGUrQkpSN3RQcjliaDQrU3IrK1hlanNFNVZzc0p1cmhneTZDdlVyMU9UVTE2SlRGU1ZTaFd3YU81TW5MdDRHYXZXYmtKUWNBZ0FJQ29xR2d1WC9ZT2RldytnYjY5dWFOYWtJZTlkaUNoWEpaZDF5VlAwaVV3Qnl6b2lJNkZXcXdFQTV1Wm1JaWNob3Z6TzUvNEQvTDFtQSs3NVBreHgzdDdlRHYxNmQwZjdOaTBnbC9NV2djalVTU1FTTkc1WUR3M3Exc2FoWXlld2J1TTJZUVJ1VUhBSS9waTNDT3MyYlVQdjdwM1JxbmtUL3JsQlJMbkNJcm1zVTdHc0k5UEJ2MUdKaklSYXJRRUFtSm14ckNPaW5LZlg2M0g3N2oxczJMSVR0Kzc0cEhoTm9WQ2dXK2YyNk5tbG83QXVEQkZSTXJsY2hpL2F0a0tMenhwajE1NEQyTHB6TDVUeDhRQ0FrTkF3ekZ1MEhPczNiMGZQYnAzUXRsVXo3dFpJUkRuS3dpSnB6VnhPZ3lWVHdyS095RWdrajZ3ek0rUC9sa1NVYy9SNlBhN2Z2STMxVzNiaTN2MEhLVjZUU3FWbzI2b1pCdlRwQVNjblI1RVNFbEZlWVdsaGdTOTdkVVg3ZHEyd2ErOSs3TjUzQ0VwbFVta1gvdW8xRmk5ZmhZMWJkcUI3bHc1bzM3WWxyQ3haL2hQUnB4TkcxaVd3ckNQVHdWYUF5RWdrSmsrRDVjZzZJc29CZXIwZWw2L2V3SVl0TzRRRjRwTkpKQko0TmFpTHIvcjJnbnV4SWlJbEpLSzh5dDdPRmwvMzY0M3VYVHBnejc1RDJMbjNBR0ppWWdFQWtWSFJXTGw2UFRaczJZRzJMWnVoWS91MktPem1LbkppSXNyTExEa05sa3dReXpvaUk4RnBzRVNVRTlScU5VNmR2WUNkZXcvZzZUTy9GSzlKSkJJMGE5SUlmWHAwUVhIM291SUVKS0o4dzhiYUduMTdkVU9YanA5ai84RmoyTGJiRzFGdjE3UlRLdU94Yys4QjdQSStpSHExYTZKTHgzYW9WcVVTTjYwaG9teFRLSkttMW5Oa0haa1NsblZFUnVMZE5GaVdkVVNVZlJHUlVkaC82Q2k4RHg0VnZsbE9KcFBKMExKWkUvVHUzZ2xGQ3J1SmxKQ0k4aXNyUzB2MDZOb0JIZHUzeHNFako3Qmp6MzZFdlF3SGtEVEs5NzhyMS9EZmxXc280VjRNblR1MFE0dlB2S0JRS0VST1RVUjVoVVFpZ1VLaDRHNndaRkpZMWhFWkNVNkRKYUtQOGVqSk0rejJQb0JUWnk5QW85R21lRTB1bDZOdHkyYm8yYTBUQ3JrV0VDa2hFWmtLaFVLQnpoM2FvV1A3TnJoNCtScDI3VDJBT3o3M2hkZjkvQU13Zi9FSy9MMW1BNW8xYllRMkxadWhUQ2tQanJZam9reFpXTENzSTlQQ3NvN0lTSEJrSFJGbGxTb3hFUmN1WG9IM3dTUHcrV0RUQ0FDd3Q3ZkRGMjFib1VPN1Z0dzRnb2dNVGlxVm9sSDlPbWhVdnc2ZVB2UERidStET0hIbXZIQ3ZFeHNYQis4RFIrQjk0QWhLbGlpT05xMmFvWGxUTDlqYjJZcWNuSWlNbGFXRkJlSTVEWlpNQ01zNklpUEIzV0NKS0NONnZSNVBuajNIb2FNbmNmTDBlY1RHeGFXNnBuUXBEM1RwMEE1TnZSckMzSnpGUHhHSnIxVEpFdmgrekRCOCszVmY3RDk4SE40SER1TjFSS1R3K2pPL0YxaTZjZzFXcmw2SEJuVnJvMDNMWnFoVm95cWtVcW1JcVluSTJGaFlXSEROT2pJcGJBV0lqSVJhcllaRUlvRk1KaE03Q2hFWmtUY3hNVGg1K2p3T0hUMkpwOC85VXIwdWtValFxRUZkZE9uUURwVXFlSEk2R1JFWkpYdDdPM3pac3d0NmRldUlxOWR2NGZEeFU3aDA1Wm93ZlYrajBlTHNoVXM0ZStFU0hCM3M0ZFd3SHBvMHFvL0tGY3V6dUNNaVdISWFMSmtZbG5WRVJrS3QxbkM5T2lJQ0FDUW1xbkgxeGsyY1BITUJGLzY3QW8xR2srcWFBaTdPYU5XOENkcTFiZ0hYZ2x5UGpvanlCcGxNaG5wMWFxSmVuWnFJZmhPREU2ZlA0Y2l4VXlrZVJrUkdSUXZUWkZuY0VSR1FOTU9BZ3hySWxMQ3NJeklTV3AyT2Z3RVJtVEJWWWlLdTNiaUZNK2YrdzMrWHI2VzVMb3RjTGtmRCtuWFF0dVZucUZHdENyOXBKYUk4emQ3T0ZsMDZ0RU9YRHUzdzVPbHpIRDUrQ2lkUG44ZWJtQmpobWcrTHUwWU42c0tyUVYxVXJsaWU2L3ptRVE4ZVBFTHg0dTZ3dExUSTBjOU5TRkRoNG4rWDRWYklGZVhMbDh2UnovN1FraVYvdzliT0Z2Mzc5Y3JWcjBQcFUyczBNRmVZaXgyRHlHQlkxaEVaQ2IxT0IzRDJHbVZDcDlNQkFFdWFmRUtWbUlpcjEyL2g3UG4wQ3pvQUtGbWlPTnEyYW9ibW4zbkJ6cFlMc0JOUi9sTzZsQWRHbFBMQWtHOEc0TlpkSDV3OS94L09YN3lTcXJqYmQvQW85aDA4Q29WQ2dlcFZLNkYyaldxb1U2czYzQXE1aXBqZWRPdy9jQVFxbFFxZE83WFAwcjNJN3QzN2NlVG9DVlNxVkI3RGgzMmJvMHMxaElhR1lmdjJQWEFyNUlxZmZwcVlxOHRBM1BXNXp3MmJSS2JSYUtBd1oxbEhwb05sSFpHUjBBT1FTbGpBdkUrbFVpRWtOQXdsaXJ2bjZPY21KaWJDM0lCLzJXczBHdXpmZnhnRkNyaWdZY042bi9SWnc0YVBoN1cxTmViKytWdTYxNHdZT1FFNm5RNUxsOHdWem8wZU13bHF0U2JGT1JKSCtLdlh1SEx0SnE1Y3U0a2J0KzZrVzlBVkxPQ0NKbzNxbzFuVFJpaGQwb05yMFJHUlNaRExaYWhWdlNwcVZhK0swY08reGUyNzkzRG0vSDg0Zi9FeW90KzhLKzVVS2hVdVhibU9TMWV1QXdDS0ZIWkQ3WnJWVUx0bU5WU3JYQkVLaFVLc24wSytGUmtaaFdQSFRrR2xVaUV3SUFpREJnMkF0YlZWaHUrcFY2OFdUcDg1Qng4Zlh4dzRlQlR0UDIrZFkzbEtsSEJIbFNvVmNmdTJEMjdkdW9QcTFhdG0rYjFuejE1RWNIQkl0cjZlVXFuRWxpMDdzM3g5cjE1ZHMzVGQzYnYzc0dUcFA5bks4cjZsUythYXhFTmNqVnBqMFB0M0lyR3hyQ015RW5xZERoSnAvdjVtWEtQUll2dU8zYWhmdjA2bUJaeEtsWWhwUDgrQ1JxUEc5T21UWVd0amsrMnZwOVBwRUJFUmliQ3djTHp3OThlTEZ3SHc4d3VBaTdNVEprd1loZDkvbjUvdExlQm5USitjN1J3WEwxN0I0U01uSUpWSzRlam9nQW9WUExQOUdkbWgwK21FRVhqSnROclU1OGd3TkJvTmZPNC93SlhyTjNIbDZrMzQrUWVrZTYxcndRSm8wcWcrR2plcWozSmxTckdnSXlLVEpwUEpVS05hRmRTb1ZnV2poZzdDSFI5Zm5MdDRDVmV1M1VSbzJNc1Uxd1lGaHlBb09BUjc5aDJDWEM1SHVUS2xVS21DSnlwWExJK0tGVHhoYTJNdDBzOGkvM0IwZE1ENGNjT3hhUEZLK0Q1NGhEbC9Mc0Nva1VNeUhISG01bFlJdlhwMXc5cTFtM0R3NEZGVXJPQUpENC9pbVg2dHRXczM0YjlMVjdPY2JjWEtmN04wM2ZKbDh3RWtGV1IzZmU1bitmT0JwR20zcDgrY3ovTDF2WHAxeFlZTlcvSDR5Yk1Nci91eVQzZTR1aFpNOCt0RlIwZERLcFdpUUFHWGJHWE5qK0xpNDJGcFlkZ1NQaUF3Q0R2MjdNZjFtM2Z3Nm5VRUxCUUtWS3JvaVFGZjlrQ1pVaVVObW9WTUQ4czZJbU9pMTR1ZElGZWRQWHNCWjg1Y3dOV3JOekZ1N0hBVUxWcFllTzNZOGRQd3ZmOEFuVHA5RG5mM1lsQW96RkdyWmpXY09Ia0cyN2Z2d2NDdis2YjZ2QVVMbHNIRzFnWTl1bmVHclcxU21hZlJhTEI0eWQ5NCtUSWNVVkhSYVJaVTV1Wm0wT2wwQ0h2NUV2SHh1YjhGZk9QR0RmRG84Uk5jdTNZVC82eGFqeWsvam9lenMxT3VmMTBTaDA2bncvTVgvdkM1OXdBM2J0M05jUFFjOEs2Z2ErSlZIMlZMczZBaklrcUxUQ1pEOWFxVlVMMXFKZWoxZWdRRmgrTHE5WnU0Y3YwbWJ0KzloOFJFdFhDdFJxUEJQZCtIdU9mN0VGdDM3Z1VBbENqdWpzb1ZQVkc1UW5sVXJsUWVCVnljeGZxcDVHbnU3c1V3Y2NKb0xGaTRIS0doTHpGN3pnTDhPSGs4N096U1g2S2hmcjNhdUgzckxpUlNLVnl5K090ZXFYSUYyTm5aQ2NkUG56M0gwNmZQMGJCaFBWaGJaVHlhVDZ2VDRzeVpDN0MxdFVIdFdqWFN2R2I0OEcremxDUFprS0ZqNGVUa2lKbi9tNWF0OTBWRVJpSHNnMkw1UTJYTGxrN3pZZkRCUTBmaDdYMEk1Y3FWd2VoUlE3TDFkZk1iWlh3OG9xS2lVYXhvRVlOOXpTZFBuMlBFK0IrRlAzdHFWcThDdnhjQnVIVGxPcTdmdklONXY4OUErWEpsREphSFRBL0xPaklvUHAxSW40V0ZSYlpIZWVVMVRaczJ3bjNmQi9EeDhjV0NoY3N3Y2NKbzRVbWhuOThMM1BkOWlGcTFhOERkdlJnQTRQUFBXK0hTNWF1NGN1VTZHaldxajdKbFNnbWZwVlFxNGZ2Z0VTUVNTWXJGZnVWeU9mUjZQYUtqMzhEUjBRSE9UbzU0OVBncDdPeHMwYTlmTHhSM0w1YnFoakw1S1d0R3huOC9GWEZ4Y1IvOWMrL1h0eWY4L1FNUkVSR0o1ODlmc0t6TFJ4SVQxWGo0K0FsODdqL0EzWHUrdU9mN0VIRnh5blN2bDhsa3FGVEJFN1ZySnEyejVGSGNuUVVkRVZFMlNDUVNGQzNpaHFKRjNOQzVRenVvRWhOeDErYytybDYvaFN2WGJ5SWdNRGpWZS94ZStNUHZoVC8ySFR3S0FIQnlja1Naa2g0b1hhb0VTcFgwUU9tU0huQXJWSlhZeGJrQUFDQUFTVVJCVkpCL0htZEJnUUl1K0g3OFNNei9hd2txVmlnUE96dGJqQjR6Q1NwVllxYnZ2WG56ZHJxdnZYOC9Wck5HTmRTc1VVMDRYcjFtQTU0OGVZYjc5eDlneU9DQmNIY3ZtdVpucU5VYXJQejdYNmpWYWxoYVdxQjFtK2F3c3JUTU1OT05HN2VoakkvUE5MdEtsWWp6Rnk2bCs3cVZwU1ZxMUVnNUZYZlV5TUVwam9jTUhRdXBWSnFsWlVtZVBFNGFrVmZlczJ5bTErWjN3Y0doQUFDUEVqbTdORTVHM3NURW9LbFhBd3o5OWl2WXYvZTl3NFl0Ty9EdmhxMVl2VzR6NW1TenZDWEtEcFoxWkRCOE9wRXhTMHRMYURSYXFOWHFmTHU3bVZRcXhiZURCdUNQMlFzUUhCeUNoWXRXWU9LRTBiQzF0UkdlY0w5OEdTNWNiMlZsaGRhdG0yUFhybjNZdm4wM2ZwdzhYcmlKRGdwS1dtZkV4Y1U1MWEvWHNLR0RZRzV1Smx3N1pPaFlXRnBhb25LbENqbitjL3B4eWk5WnZqWWhQZ0V5bVF5N2R1L0RydDM3TXIwK3UwOXZLZmZwOVhvRWg0Ymh5ZFBuZVB6a0dYenVQOENEUjArZzBXZ3lmRjhCRjJmVXFWVWR0V3RXUjQycWxXRmxsZkUzRGtSRWxIVUtjM1BVcWxFTnRXcFV3OUJ2djBKRVpCVHV2WDJBNG5QL0FSNC9mUTc5QjdNWElpSWljVGtpRXBldjNSRE9XVmxab25SSkQ1UXFXUUtsUzNyQXZWZ1JGQzNzSm96ZXAzY2NIT3d4Y2NJWTRlOHpTMHZMZE5kTjArdjFTRWhRdmIzdTQzYUVIZmgxWDdpNkZzVCsvWWV4LzhCaERCczZLTTNyTm16Y2lydDM3NkZzbVZJWU12U2JUSXM2QU5qcmZURFQwVzhBRUJjWGh3MGJ0cWI3dXF0cndWUmwzY2ZTNlhSNDl0d1BBT0RKc2c0QlFVa0Z2RWNPcjJPZGtZcmx5NkZHdFNxcHpuZnI5QVhXYnR3RzM0ZVBESmFGVEJQTE9qSVlQcDNJbU5YYm14ZWxNaDcyOXZtenJBTUFoVUtCWVVPL3dhemY1MEduMDBHcFZNTFcxZ1p1Ym9VQUFHRmg0U211LzZ5cEYwNmNPSU9BZ0NCY3ZYWVRkV29uVFdkSWZzSldyRmpxNGZBS0EyN3JIaEVSbWUzM3FGU3FMRityMFdndy92c3BLYzdGeGNWaDlKaEpBSUF1blR2Z3lORVRLWjVtWjdRMjNmanZwNlk2MTZOSEo5U3RVeXZMbVV5RlJxT0ZmMkJnVWpIMzlEbWVQSDJPcDgvOHN2VDAzZDdlRHBYZnJwVlVzMFpWRkM5V2xLTTFpSWdNeE1uUkFWNE42OEhyN2FaT3l2aDQrRDU0REovN1NlWGQvUWVQMC95N1dLbU14eDJmKzdqendWcG10clkyS0ZyWURVV0Vmd29KeDVsdHNKQ2Z4TWJHUWFQUndNSEJIZ0JTL054L256VTkzZmU5ZmgyQktWTi9CUURNbnpjcjA2OHpaT2pZREYrL2MrZGVwdGM4ZXZ3VTQ4YjltT1pySGg3Rk1XbmltRlRuRnkyY2srN25qUncxQVU1T2pwZ3hQZTNQSERscVFvWjVNak5zK1BoMDc5OW16a3A3RkY1V1IramxCMWV2MzBLeG9vVU4rckF6dlUxcUZBcHp5R1RTL0w1NkVSa0JsblZrTUh3NmtURW5Sd2NBd0t2WEViQzN0OHZrNnJ6TnhjVVp3NGQ5aXdJRlhJU24xY21sVzJob1dJcHJ6Y3pNMExGRE84VEZLVkh6dmFlVmdZRkJBQUFQanhLR2lKeXBSUXZud013czlSK3BlcjBlUGo3M1ViRmkrU3p0MUtWU3FUQjZ6QS92blpIQTJlbmRsTm5na0ZCSXBWTGhuSVdsQW5GeGNWbWFlZ0lnemFtOGFuWEdvOEx5dTVpWVdBUUdCU013T0JTQndjRUlDZ3BCWUhBSVh2Z0hRcTFXWi80QkFOd0t1UW9MbVZldVdCNUZpN2l4bkNNaU1oSldscGFvV2IwS2FsWlB1Zy9WNlhRSUNBekdrMmRKRDJLZVBQUERrMmZQRVJNVG0rYjdZMkppNGZ2d01Yd2ZQazcxbXJXMUZaeWRIT0hpN1B6MjMwNXdjWGFDYy9LL25Semg2T0FBdVZ5V3F6L0gzSmFZbUlnbFMvL0d5NWV2MEw5ZkwxU3RXaW5YdmxiclZzMXo3Yk1CcExzaGhreVcrWDFhVnE3NUZHbHROSkdXckl3RXpDK0NROEp3NXR4RjlPdmRYZXdvQUlEbkwveWgwV2poV2RaMFo0U1JZYkNzSTRQaDA0bU1lWlJJMmhuclJVQWdTcFVzSVc0WUF5ajV3Yyt4VUNGWEtCUUtoSWFHSVRyNlRZckNza0dEdXFuZWYrLytBd0JBNlZJZW41emw1K21aUCtXTno4Sm9xclJjdW53TmE5ZHVnck96RTM2ZU5pbmJXODdMNVRKTW16WkpPRTZlMHZ2K3VROUh4V1gwZERZcjYvUGxKM3E5SGpHeHNYajFPZ0t2WDBmaTFlc0l2SG9kZ2VDUWtLUnlMaWc0M1cvTzBtTmpiWTNTcFR4UXVtUUplSllyZzBvVlBPSENOUWlKaVBJTXFWU0s0dTVGVWR5OUtKbzM5UUtROVBkRitLdlhiOHU3NTNqNjdFWFNEck1ob1JrK3VJbUxVeUl1VGduL2dLQU12NlpDb1lDMXRSVnNySzFnYlcwTmE2dmtIMXZCeHRvYTF0WldVSmliUXlhWFF5NlRRUzZYUVM2WEovMGprMEVtbDhGTUxvZURTTHVDU2lRU3VMb1d4UFBuTDdCcytTcTBhTkVVWFRwL2thVUhrZG5WdVhONzRjZGhZZUhRYWovOW9XTGh3bTZaWGpOcytQZ01YNCtJaU16MG1rK1Yxa1lUYWNsc1pLRWhYTDU4QXovL1BBc1NTZTU5RTZmWDZSRVYvUWFxeEVUOHMzWWpWcTNiaEg2OXUzM0VKMG5RNHJQR0tPem0rc21adHV6WUF3RDR2RTNMVC80c29veXdyQ1BSNVplbkU0ZVBuY1RMOEZjZi9mNno1NU1XckoyM2FEbFdyOXVVVTdGU1VhdTE2TkRoYzlTdG0vYnVXR0tSU3FVb1hkb0Q5KzQ5d0wzN0Q5Q2dmcDEwcncwTURFWkVSQ1Nzckt4UXZIaXhGSy9kdW4wWHk1ZXZUdldlc0xDWEtXNXMzaSt0UHVYcFpQS1UyN1FHVWFuVkduaDdId1FBMUtwWlBZdEZuY1NnMDNqekVwMU9oemhsUE9MaTRwSytPVklxRVJzYmh6aGwwamRLc1hGeGlJbUp4YXVJeUxmbFhBUmVSMFJtZVhSY1dseWNuZDRXY3g3Q3YxMEx1bkRVSEJGUlBpT1JTRkN3Z0FzS0ZuQkJnM3ExaGZQSkpWNVFjTktvNjZDZ0VBUUZoeUl3T0FRaG9hSFFhTFJaK255VlNnV1ZTdlZSeTJlOFQ2eUhibVptWnZocVFCOFVLVklZdTNaNTQvangwL0IvRVlCQmd3Wmt1QlBzcDFxd2NOa24vNW9CV2Z0MTY1UEJ5SzFObTdmRDJ0b0tIVHQ4bnU3cnVlSGdvYVBRYVhWbzM3NU5ybnorcHpoNzRRTENYaHAyaEo5ZXI4ZTZUUi8zYTEyd29Nc25sM1VuVHAvRHlkUG5VYjFxSmJUNHpPdVRQb3NvTXl6clNIVDU1ZW5FK3MwN0VQWXlQUE1MTTVHUW9FSm93cWQvVGtiT1hyaGc4TEl1clNlQUg5NDRsZmNzbDFUVytmaG1XTmJkdWV1VGRIMzVzcW1lNkZvb0ZDbW1FQ2pqbElpSmpZVmNMb096czNPS2E2VlNXWmJYKzVnNGFScGlZMU5QSVYzdzF4L3B2dWY0OFZPSWpJeUNnNE05MnJWcmxlblhBSkxLdjR3K003OTU4dlE1RmkxZkJZMUdDNDFXQTQxR0E0MUdDNjAyNmQ5cWpRYmF0Ly9PemxwLzJXRm1ab1lpYm9WUXRFalMra05GaXhSR2tjS0ZVTHhZMFh3L0paMklpREwyZm9sWHZXcmxGSzhsN3o3L092a2hVVVFFWHIyT3hPdUlDT0hjcTljUmVQTW1Kc1AxWlBPU2xpMmF3c1haQ2F2WHJFZll5M0FrSm1adEdZNVBOWHhZMmh0S1pPYmZ0WnZUWEFMa2ZaTi9HQWVkWHBmaFpoU2JObStIUXFGQTQ4WU4wbnk5VnUzcWtFcHlmcFRod1lQSG9ORm9qTEtzbXpCdUpFb1hTM3RYM3B5aVVxbXdmc3NPYk5tK0IzUCtOeTNWLzRPR2RNZm5QdjVjc0F5RlhBdGl5b1F4ZkhCTHVZNWxIWWtxUHoyZDJMaDY2U2U5UHk1T2lhNWZmb09CL1h1alI1Y09PWlFxdFNjQmdibjIyUmw1ZjMyUXlNaW9WTHV5QVVDMWFwV3hZK2RlM1BkOWtPR3V1RGR2M0FFQTFLeFJMZFZybnA1bFUwd2grR2ZWT2x5N2RoUE96czZwcGhiTS9mTzNMT2VmL1VmV2QzMEZnT2pvTnpoODVBUUFvRnZYamprK1dpNHVUb2tUSjg3QXc4TWRsU3RYek5IUE5xUTRwUkwzZkIvbTZ0ZXdzclNFczdQajI3V0RrdFlQY2kxWVFDam5DaGJnU0RraUlzbytpVVFDQndkN09EallaN2lFaVY2dlI0SktKWXdDajR1TlE2eFNpYmpZdDZQRTQrSVFHeHNIdFZvTmpWYWI5QUJMbzRGR20vVEFLdm1CbGphTG8vaHlXL1hxVlRER2ZoZ3NMU3pnNHVLYytSdHl3TWZlNjZTMW5uQ3kzYnYzNDhqUkUxbitySWlJeUV5bm41cmFjaU81VGFGUTRLc3ZlK0xFcVhQWXRzdGJ0TExPOStGalRKM3hPMnh0clBISHIxT0ZUVmFJY2hQTE9oSU5uMDZrOVBEeEUyZzBHcFF0WFZMc0tMbGk1bnM3L1k3L2ZtcWFUemxkWEp4Um9vUTcvUHo4Y2VIaVpUUnQwaWpWTmI0UEhpRWdNQWdXRmhhb1hMbENobDlUclZiajd0MTdueDQrRFNFaG9WaTBlR1c2cnljbUpnb2p3WGJ0M29kZHUvZDkxTmVabWNZT3lmSHg4Wmd5OVJja0pLalF2WHVuVkR1OFptYzMyT0xGaTJIVXlNRWZsVTBNVmxhV1NldjgyRmdMYS95OCszZlNPa0RKQzN3N096bkJ5Y2tod3lmbFJFUkV1VTBpa2NEU3dpS3AzUHJFTlU3RmV1ajZvVklsVTY0WkhCc2JoKzhucE41eC9rUHBsVjJqUnc5RmVjK3kyWDdmcHlqbldRYlNMRzRZY2VqUU1WaGFXcUJwMDdRSEY1dzllekhURVh6MGNlUnlPYnAyYW85Ly90MElqVVpyOE0xYUhqOTloc25UL2djTEN3WG0vTzluRk1uQytvZEVPWUZsSFltQ1R5ZFNDd29KQlFDVC93dkFxMUY5K1BuNTQvangwMmpzMVNEVk5OZWpiMGVyMWE5Zk85MlJkOGx1My9aSnNVdnF3NGVQVWFxVUIrUnlPV2JPbWdkLy80Q1B5cmg4Mlh4b3ROb3NyNkdTRTJ1dHhNYkc0ZGl4VXdDU3lqaTFXb09tVGIxUXAzWk5iTisrSjh1ZjgrR041TWR1bkpGVFNwVXNnYjltL3dwWjhtTGFzcmVMYWI5ZFdQdjk4eFlXaWx4WnlKcUlpSWl5SnpFeE1jVmF2QktKQk5iVzFtbGVxOWZyb1ZRcUFTRGRhK1N5akF1WVhqMjdmRlJPYis5RFVLWnpyMU9oZkRsVUtGOHVTNStUVk5aWm9tT0hkbW0rZnVQRzdWd3A2L1I2UGU5OUFKUXZWd1lhalFZQmdVSHdLT0Z1c0svNzNNOGZrNmIrQm5PRk9lYk8vQm5GaWhZeDJOY21ZbGxIQnNlbkUybFRLcE51Skd4czByNkpNUlcxYTlmQXJ0Mzc4ZXJWYTl5NGNSdTFhbFVYWHZQM0Q0RHZnMGVRU0NSbzJpVHphZE9uVHAyRFhDNkRScU5GVkZRVUZpNWFnZXJWcStDYmdmM2c3T3lVemhwb2VvU0ZKYTBaK1A3YWR4OHFWclJJbWxNZGREb2QvamZ6VHdRRmhhQlZ5MmJvMHVXTEREUE9uNzhFRHg4OVFidTJyZENoUTl0VXJ5Y2txTEQvd0dHY08zZFJLQjRWQ25QOE5IV2lNUFhrd3h4NWFUZFlHMnRyVktyZ0tYWU1JaUlpeWlLOVhvK2ZwOCtDaDBkeDlPclpGWFoydHJDMnRrcDNlWkhYcnlNd1plcXZBTEszQk1uNzBodlJscG5EUjA2a1dkWWRPMzRhcjErOXp0Wm5LWlZLYk5teU04M1hZdDdFQUVDSzExdTFhcFppR1pqc1VxczEwR3ExNlJhY3BxVG8yKzhYbno3M00xaFo1eDhRaEFsVGY0RzV1Um4rbkRrZFJZdWsvejJyTWo0ZVVva1VGaFlLZzJRajA4Q3lqZ3lLVHlmU3AxUXFJWkZJWUtFdzdUL2t6YzNOMGJwVk0remF2UTg3ZDNtallzWHlzTFMwZ0U2bncrYTNOMEMxYTllQXEydUJERC9INzRVL25qNTdqcG8xcXVINmpWdXd0YldGcmEwTnJsMjdDVGUzUWhqODNWZHB2ayt0MW1Ea3FBa0FrR3FOdTZ3NGZ2dzBnb0pDNE9qb2dNOC9iNTNodGMrZnY4RERSMDhnbFVyUnFGRzlOSytKalkzRjhlT25BUUNGQzdzaE9EZ0Vjcm1ad2RhSUlTSWlJbnFmdjM4Z0lpT2pFQnNiaXdIOSt4amtheDQ4ZFBTajNwZVFrUGJtVkRkdTNNTHo1eSt5L1Ztbno1elA4SnIzWDY5ZnY4NG5sWFhSMGRFQUFHdHJxNC8ralB3aXVSRDJlL0Z4czJJK3h2ZFRaaUFxS2hwMWFsWEg3bjBIMDd4bTVKQnZBQUNEUjA2QWxaVWxWaXljWTdCOGxQK3hyQ09ENGRPSmpDbmpFMkJsWldueWEvY0JRTk9talhENnpIbEVSRVJpODVZZEdQaDFYeHc1ZWhMUG43K0FYQzdIRjFuWUVXdnZuZ01BQUMrdityaCs0eFprTWhtR0RCNkkvODM4RS92M0gwYUY4dVhnNFZFOFIzT0hoNy9DdnYySEFRQTl1bmZPY0ZNSm5VNkhqWnUyQVFBYU5hcVg3czJjdmIwOXJDd3QwZjZMTm1qYXBCR0dEUitmbzVtSmlJaUlzc1Bubmk4QXdMTmMyUnpmUUNzOTN0NkhjdlR6SmswY2s2M3Jod3dkQ3ljbnh6VFhFZ2FBbjZmUFFsall5eXpQWU5Cb3RIamg3NDlIRDUvQTBpcnR0WFVEQW9JQUFJVUxGOHBXMXZ4SUlwSEF6dFlXc1FaY0Z6QjVHWnNyMTI2bWUwMXlXZWZrNUFqcmRQNDdFbjBzbG5Wa01IdzZrVEc5VHNjMUtkNHlOemRINzE1ZHNXVHBQN2h5NVRwY25KMXg5RmpTV25WdDI3UkFnUUl1R2I3L3Z1OUQrRDU0QkhmM1l2QjhiN0ZpZTNzN2ZQZnRWM2o4NUJsSzVNSVErcDI3dktGV3F3RUFSNDZjUUdKaUltcldySjdtUXJqYnR1OUJZR0F3YkcxczBPR0x0TmMvQVpKMk1mdmxseWttUHoyYWlJaUlqTVB0Mno0QWdLcFZLK1hhMTlEcjlaQklKS2hkcXdaaTQrTFFyMjlQdkhnUkFKMU9KenhzZmZ6NEtUWnYyWW5ldmJxaVRKbFNhWDdPcmwzN0VLZFVRcTNXWkxnemJHNVRxVlRDU0Q2ZFRvZXg0eVlMOTR6VnExZE44ejIzYnQwRkFKUXRVOW93SVkyY21aazhuU1ZzY3NmeC9kdXpmTzJDMmIvbVloSXlWU3pyeUdENGRDSVRFZ24wT3IzWUtVVHg2dFZyQkFRRXByaFpxVnk1SXJ3YTFjZTU4LzhKVXg4OFBJcWpUWnNXR1g2V1NxWENwazFKZjdsKzBUNzFOTlRTcFV1aTlOc2RkelBiV1N5dDE1czFhNHdlM1R1bmVmMDNBL3ZoNG45WGNQTGtHZmk5OE1lYWZ6ZGk1eTV2ZUhrMVFKUEdEV0ZuWndzQTJMLy9NRTZmUGdlcFZJcEJnL3BuV3NTeHFDTWlJaUpqRUJrWkJYLy9BRWdrRWxTcGtudGwzWldyMTNIZ3dGRjA3TmdPTld0VUF3RDh0V0FwNHVNVGhORnJDb1VDa1pHUldMQndHYjcrdXE5d0haQlVLSllyVndaZHVueUJpeGN2NDRmSjAvSGR0d05Rcmx3WjRacjFHN2Jpd29WTFdjNFVFUkdaclYxcGRUb2RObS9lZ1dmUFh5QWtKRFRGZXNKYXJSYnU3c1ZRcm13cFZLNVNDYmR2MzAzeDNyQ3djRnkva2ZROTA2WExWK0h1WGxTNGZ6VlZabkt6RkJ2SEVlVjNMT3ZJWVBoMEltTlNpUVI2bUY1WmQrL2VBNnhhdlI0MWExUk45V1N4VmF0bXVIRHhzbkJ6MCt5enh2OXY3ODdqdEt6cnZZRi83dGxuRUlRQkJCV1JSVVJCVUZJSk5NVTlUYTJzekxKRnl5eFBWdHArV3M1emVucnM2ZlFjVzE2ZU5qdnRQYWZGMWtjekFoZHlJWmZNZlNITlJIQkpRVkFHWm1YbWZ2NUFSamdpcURGelg4NjgzLzh3Yzg5MVg5ZDNYcThCZnZQNUxkOVViNk5iMktKRjEyVGx5aWN5ZmZwZW1URmorbGF2M1hJRGlhMDNtQmcyZE9oejNxKzJ0amJ6RGowNGh4NXlVTzY4OCs0c3ZHeFI3cnZ2L2x4NjZZSXNXSEI1OXQ5L1ZzcmxjbTY4OGM4cGxVcDV5NmtuYnpab2ZLSHV2ZmV2K2RLWHYvYUMzck9sUWVhNGNidmswNS82Nkl1dUF3QVlIRzY1OWZZa3lZUUo0M3NuSWZ2Q3RkZGVuOGNmWDVHNjJ0cm52R2I4K0hGNTMvdmVuYTk4NVJ2NXpuZCtsRjEzMlRsang0NUp1VnpPZDcvM2YxTmRYWjB2bm45ZTFxeHB5YnAxNi9LMXIzODdaNTk5WnFidXVXR2wyajdUOTg0T3o3TjV3NEtGVjZTaG9TSHpEajE0eS9VdXZpN3IxclZ1OWxwVlZWV1dQcmdzRHovOFNFcWxVc2FQSDVlcFU2ZGt6eW1UTTJYSzVEUTBOUFJlZSthN1RrdTV2T0gzZ05hMnR2em50NytmOWV1NzA5VFltR1hMSHNyNVgveVB2T3hsKytaMUo1MllVYU5HNXQxbm5qN29qczZwcWFrUjFqR29DT3VnSUVwVlZZTm1aVjFQVDNlUzVMZVhMc2lsbHk1SXVWeE84OGptemE1NStPRkg4OVd2Zld1eldjZ2YvUERIV2I5K2ZlYk9uZjJjOTk1bm4ybFpzUENLblBybWs3ZFp4NVlhU1B5akRTYVNEZWRxekpneFBUTm1UTS9TQjVmbHNvV0xjdk10dCtXR0cyN3F2V2IyZ2Z2bm9JTmUvcUx1djFGMWRmVVdPNFN0MjhwNUhsdTZ2cW5Kd2NVQXdMYmRmUE50U1pJWk02YjEyVFArL3ZmSGN0OTk5MmYwNkZIWlo1OW5ubFBLaG5CcTR4YlpKSms4YVdMT09PTnQ2ZXpvek5peFk1SWtqLzc5c1hSMGRHVFNwQWtwbFVvNTl0aWpzbXIxNmx4OTlSL3o5YTkvTytlZTgwK1pPSEgzekpvMU03Tm16ZHhtUGVWeU9Rc1dYcEdtcHNhY2ROSUpXN3ltVkVxZWVtck5zMTQvOFlUajB0UFRrejJuN3BHbXh1ZmVOYlN4anBVcm44aTMvdk1IZWVpaFJ6SnlaSE0rL3JGenMyVEp2Zm5scnk3T3pUZmZsdHR2dnl0SEhqRXZ4eDkvVE9ycSt1ZTh3S0tvcWlxbHU3dTcwbVZBdnhIV1FVRlVWMVVOaXYrQVd0dmEwdGJXbm1URGR0Q0dob2FjOXZZM2JiYXFidkhpNjNQUnozK2RqbzdPREJzMk5LZWZkbW91dm5oK2xqNjRMRC80NFU5eTE5MUw4cVpUWHIvRjdhSGp4dTJTRDMvby9SbjUzOEsvU3VudTdrNUhaMGZ2Yk9sR045eDRVLzcyd05JY2VlUzhIRFIzOW9zYWNFMmVQREZmUFArOFo3Myszck0vdkZuSXVha3RYUThBc0MyclZ6K1orKzkvSUVrMjI3M3dRcmFHYnUzYTRjTjN6TDk5L2pOWmVObWlKTWt4UngrKzJlcXhJVHNNU1d0Ylc1Yjg1YjdzdmNtWnhQdnRPNlAzNC9YcnU3Tmd3WVp6ampmZHZmQ21VMTZmRlkrdnpEMUw3czNQZnZhcmZQemo1MjV4WlZwN2UwZEtwZEptalRNMk50VFkyckVrcjMzdGxrTzhtVE8zdnN0ajA3cXZ2bVp4THI1NGZ0cmIyek5peFBDYzg0R3pNbXpZME15ZXZYOW16cHllUzM3Nyt5eGFkRTBXTEx3aWY3NzUxcHg2NnNtWnR2ZlU1M1gvZ2FDdHZhTXc0M3ZvRDhJNktJamEycHAwZG5WdE5sczRFRjE3N1hXOUgrK3k4OWk4NXozdnpKZ3hvNU5zT0F2a29vdCtuVnVmUHJkajU1M0g1dXozdml1alJvM001TW1UOHYwZi9EaTMzSEpiYnJycGx2eGx5WDA1L3ZoamNzZ2hCejFyYSt5NGNidjAzemUwQlU4KzlWUnUrdE10dWVIR20zbzdlZFhVVk9md3d3L05JYStZbThXTGI4aFZWeS9PaWhVcjg5T2YvaktYWERJL2h4NTZjQTQvN0pBKzNWSUNBUEJpM2ZpblA2ZGNMbWZFaU9IWmJkeXV2YTl2YWRYK2l6RmtTRlBLNVhJZWZmVHZHVEZpZU9iTzNYd0h3clJwVTNQVlZTdHp3UVhmek1pUnpWczRHcVdjcDU1YWsvYjJqdFRXMXVTZ1RYWmlWRlZWNWN3elQ4djgrWmZsK09PUGZjNng5aDEzM0pYdmZQZEhxYSt2UzMxOWZVcWxVdGFzYVVteW9mdnQ5dGF5ZG0ydXYvNm1MRnAwZGUvNTN0T203WlYzdnVPdG00V0REUTBOT2ZrTnI4M2NPYlB6dmUvL1Z4NSsrSkZjY01FM00zdjIvam4xelNlbm9hRit1OWRXTk8zdGJXa2NCTjhuYkNTc2c0S29xNjFMdVZ4T2QzZlBGcnVIRGhRVEoreWUydHJhN0RWMVN0NzFydE5TWDErWHRyYjJYSEhsVlZtNDhNcDBkbTQ0aTJMT25BUHo1amU5b1hkbXM3NitMdTk1OSttNTZxckYrY1V2ZjVPV3RXdnowNS85S3BkZmNWV09PT0xRekowek80Mk5EVnQ3ZEsvZi8vN3lYSGY5bjU3anE4K3NnUHZYejN6K09lK3g2UmJaVmF0V1o5bnloM0xmZmZkbnlaSjc4OGdqZis5ZFNWZGJXNU1ERDNoWmpqdnU2TjR1dGllZGRFSmVlZXlSK2NNZnJzbVZWMTZkdFd2WFpmNzh5M0xaWllzeVo4NkJPZnFvdzNyUHkrdnU3czc2OWV0VFYxZlhPNXRkVi9mYzU3Y0FBUFNGcnM2dU5EVFVQMnNMN1BaZXRmK3hqNTZUSjU1WTlheng4R3RmYzBMV3IrL09IWGZjbFpVcm45amllK3ZxNmpKeDR1NTU3V3VPN3gxM2JkVFUxSlRYdi80MVczMzIyTEZqVWlxVjB0SFIyWHMrMnBBaFF6SnJ2eGs1L3Zoai9vSHY2dG5hMjl2ejJmLzVoYlNzWFpza0dUMTZWRjUzMGduUDJSMDIyVEFoL1lsLy9sQXV1V1IrRmw1MlpSNTU1TkZCTXk1c2EydmY3SncvR09pRWRWQVF0VThmb051MXZtdEFoM1ZUcGt6T0I4OTliOGFQSDVlYW1wb3NXblJOTHI3a2Q3MWJZNGNORzVwVFRubmRaaDI5TmpWdjNzR1pObTFxZnZLVFgrVHVlLzZTbFN1ZnlFVVgvVHFMRjErZlQzM3lJNm1xcXRwbURXdGFXdkxZWTQ5djg3cHRYYk5xMWVxYzk3bnowOXJhK3F5djdUWnUxeHh3NEt5ODR1QTVXejRucnJFeHJ6cnVtQngxNUdHNTZxckZXWGpabFdscFdadHJyNzB1Zi96akRUbnZmMzA2emMwanNtclY2dnpMLy9qY1p1OGRQMzdjTm1zSEFOaWVUampoMkx6eWxVZWxyYTJ0VDU5VEtwVXlhdFRJWjczZTJOaVF0NzMxbEQ1OTltNjc3WnB2ZlAxTDZlbnBTYmxjVHJtY1BodVhOelEwNUhXdmYzVnV2T0dtekp2M2lzeWNPZjE1aldOcmFxcHowa2tuWk9hKzAxTmJVL084M2pNUXRMZDNQTytKZVJnSWhIVlFFQnRueGJxNnV0STR3R2VOSmsyYTBQdng3cnZ2bHM3T0RRSGxvWWNjbkJOT1BIYXJCL0FtRzJZZVAvQ0JzM0xyYlhmazRvdm5aOFdLRlhubk85NzZ2QWNyYnp6NXBMeng1SlAra1c4aFNkTGNQQ0pUcDA3SkxiZmNsbUhEaG1iaXhOMHpkZXFVN0xmdmpEUTNqM2hlOTZpcnE4dlJSeCtlZWZNT3poK3V1amFYTFZ5VUF3NmMxZnYrVWFOR3BycTZPdDNkM2FtdnI4L2tTUk8yUyswQUFDOVViVzFOYW1zSC9wRWQvUldBeloxellPYk9PZkJGdlhmeXBJbmJ1WnJpNnVucFNVZG5aeHJxQi9idlNMQ3BVdm0vbjNvT1ZNU2x2Nzg4WC83cWhmbnBEeTdNcUQ0OFBQV3Z5eC9xczN1L1dMZmVka2ZHN3pidWVRZGNteXFYeTNuc3NjZDdPNEJ0eVhYWDNaakd4c2JzdDkrTTU3em14VnF6cGlWZFhWM2I3Y0RiRFZzdXlxbXZmK1pNam8zL1RBL0Vzd3ozMk0wcVFRQjR2b280am1QdzZxOXhYR3RyVzE3OXhyZm5QV2U4UFNlZmRHSy9QQlA2V21rYnY5eFpXUWNGVVZ1NzRhOWpWMWRYaFN2cGY1dDI4WHFoU3FYU1ZvTzZKSm03eVFIRDI5djJiZ2l4YWZleGpRWmlTQWNBQU05SFcvdUc0M0lHK3U0ajJOVGcyT0FPTHdGMWRSdENtczdPd1JmV0FRQUFiRW43MDJIZFlPaDZDeHNKNjZBZ0J2UEtPZ0FBZ0MzWjJJaE9nd2tHRTJFZEZFUmQ3ZE1yNjRSMUFBQUFTV3lEWlhBUzFrRkJXRmtIQUFDd3VZMHI2eHFFZFF3aXdqb29pTnJhMmlUQ09nQUFnSTFhMjlxU0pFMU5qUld1QlBxUHNBNEtvcXBxdzEvSG5wNXloU3NCQUFBb2h0YlcxaVRKa0thbUNsY0MvVWRZQndWUlZWVktrcFRMd2pvQUFJQWtXZGU2WVdXZHNJN0JSRmdIQlZFcVBiMnlydHhUNFVvQUFBQ0tZZVBLT3QxZ0dVeUVkVkFRVmFXblY5YlpCZ3NBQUpBa2FXMXRTMU5qWTBwUC83NEVnNEd3RGdxaTlQUTIyQjdiWUFFQUFKSWs2OWExYWk3Qm9DT3NnNElvOWE2c3N3MFdBQUFnU2RhMXRXWElFT2ZWTWJnSTY2QWdlcmZCVnJnT0FBQ0txY28yUUFxaVAzOFdXMXRiMDZTNUJJT01zQTRLWW1PRGliNWVXV2VRUjFINFdRU0FGNmFtcHFiU0pVQ1NwTFlmZnhaYlc5c3lwTkUyV0FZWFlSMFVSRlUvblZsbmtFZFI5T2NnRHdBR2doMEVGaFJFZjRabjYxcWRXY2ZnSTZ5RGduaG1aVjNmaG5VR2VSU0ZHVklBZUdHR0Q5MGhOZFhWbFM2RFFhNm1wanJEaHczdHQrZHRhREJoR3l5RGk3QU9DdUtaYnJCOXV3M1dJSThpNk85QkhnQU1CRlZWVmRtcHViblNaVERJalJuUjNNOW4xbWt3d2VBanJJT0M2RzB3MGNmYllBM3lLSUwrSHVRQndFRFIxRkNmWFVhUE52bEt2NnVwcnM2dW8wZW5zYUcrMzU1WkxwZlQxdDZleG9hR2Zuc21GSUVEZzZCZytqcXNTNTRaNUQyK2FsWFdkM2YzK2ZOZ281cnE2b3hwYnU3WFFSNEFERFJORGZVWlAzWk1ubXhabTNWdGJlbGF2NzdQenoxbWNLb3FsVkpiVTVNaGpZMFpQblNIVkZYMTczcWY3dTROdTQ1cWEydjc5YmxRYWNJNktJaU96czRrU1gxOS80UVlCbm4wbDBvUDhnQmdJS3FxcWtyempzUFN2T093U3BjQ2ZhYTdaOFBDZ3VwcTQwY0dGMkVkRkVSN2UwZVNwS0VmVnh3WjVBRUFBRVhWM2IweHJMUHRtOEZGUEEwRjBkSHhkRmpYVHl2ckFBQUFpcXg3dmJDT3dVbFlCd1ZSaVpWMUFBQUFSYlZ4WloyR3V0Q0ZaZ0FBQ2FwSlJFRlVLZ3cyd2pvb2lQYmVsWFU2SFFFQUFIVDNiR2d3WVdVZGc0MndEZ3FpZHh1c2xYVUFBQUFwUGYxblQ3bW5vblZBZnhQV1FVRzB0S3hOa3V3d1pFaUZLd0VBQUtpOCtxZlA4KzdzNkt4d0pkQy9oSFZRRUUrc1hwMzYrdm8wTlRWV3VoUUFBSUNLMnhqV2RYUUs2eGhjaEhWUUVLdFdQWm1SemNOVEtwVzJmVEVBQU1BQVYxTlRuZXJxYW1FZGc0NndEZ3BpMWVvbk03SzV1ZEpsQUFBQUZFWjlmWjF0c0F3Nndqb29pRldyVnFlNWVVU2x5d0FBQUNpTWh2cDZLK3NZZElSMVVCQlByRjZka1NPR1Y3b01BQUNBd21oc2FFaGJXMXVseTRCK0pheURBbWh2NzBoTHk5cU1Ham15MHFVQUFBQVV4cWhSSTdOaTVhcEtsd0g5U2xnSEJmRGc4dVZKa3QxM0gxZmhTZ0FBQUlwanpFNmo4L2lLRlpVdUEvcVZzQTRLNElFSE40UjFreWJzWHVGS0FBQUFpbVBzbU5GWnNYSlZ5dVZ5cFV1QmZpT3Nnd0pZdW5SWmh1NHdKS05HNmdZTEFBQ3cwWmlkZGtwWFYxZWVmR3BOcFV1QmZpT3Nnd0pZK3VEeVRKeXdlMHFsVXFWTEFRQUFLSXd4TzQxS2txeFlzYkxDbFVEL0VkWkJBVHp3NExKTW1tZ0xMQUFBd0taMkhqc21TZkxnOG9jcVhBbjBIMkVkVk5pS2xVL2tpVldyczhla0NaVXVCUUFBb0ZCMkdqMHFJNXRINU02N2wxUzZGT2czd2pxb3NCdHZ1aVZKc3Yrc2ZTdGNDUUFBUUxHVVNxWHNPM042N3Jqcm5rcVhBdjFHV0FjVmRzTk5OMmZ5eEFrWlBXcGtwVXNCQUFBb25QMW1UTSt5NVEvbnFUVXRsUzRGK29Xd0RpcW9xNnNyTjk5NmUrYThmUDlLbHdJQUFGQkkrODdjSjBseTU5MVcxekU0Q091Z2d1NjhlMG5hMnpzeWQvWUJsUzRGQUFDZ2tIWVpPeWFqUmpibno3ZmNYdWxTb0Y4STY2Q0NycnIydWpTUEdKNnBVeVpYdWhRQUFJQkNLcFZLbWZ2eUE3TG9xbXZUMmRsVjZYS2d6d25yb0VKV3JWcWRCWmYvSVljZGNsQktwVktseXdFQUFDaXNWNzN5eUxTc1haZHIvM2hEcFV1QlBpZXNnd3I1eGYvN2JkYXZYNS9YbkhoY3BVc0JBQUFvdENtVEoyWFBLWlB6NDR0K2xaNmVua3FYQTMxS1dBY1YwTkt5TnBkY3VqQnpEdHcvdSs0OHR0TGxBQUFBRk43cGJ6a2xTNWN0ejZLckYxZTZGT2hUd2pxb2dGOWRmR25hT3pweXh1bW5Wcm9VQUFDQWw0UUQ5OTh2Kzg2WW5xOS82M3RadGZySlNwY0RmYVpVTHBmTGxTNENCcFA3LzdZMFozL29Fem4yNk1Oejd0bnZyblE1QUFBQUx4bVBQUHBZenZyQVI3UDNYbFB5dVgvOVpHcHFxdnZrT1l1dnZ6SHpGMTZaSmZmK05TMHRhOVBVMUppOXAwN0pHMS8zNnV3M2M1OCtlU2FEUjJrYkI5Y0w2NkFmclYyM0xoLzR5S2ZTMWJVK0YxN3c3MmxxYXF4MFNRQUFBQzhwaTY1ZW5NLzluNjlrM2l2bTVwTWZQU2ZWMWRzL3NIdlRhZTlKZlYxZDl0NXJ6OVRYMTJYWjhvZHp4MTMzcEZRcTVkTWYvMkRtdldMdWRuOG1nNGV3amtJWnpMTVRiZTN0K2VkL09TLzMvdlZ2K2ZJWFBwdTk5dHlqMGlVQkFBQzhKUDNta3ZuNTZvWGZ6ZjZ6WnViakgzeGZtcHRIYk5mNzMzWFBYeko5NzZtYnZmYTdCVmZrUy8veHpVd1l2MXUrL2ZVdmJkZm5NYmdJNnlpVXdUbzc4Y2lqaitXOEwzd3BmMXU2TEovOTlNY3krNEJabFM0SkFBRGdKZTEzQzY3STF5NzhiaG9hNnZPV043MGh4eDF6UkJvYkd2cnNlWjJkWFhuVjYwN04wS0U3NU5jLytWNmZQWWVCVDFoSG9ReTIyWW4yOW81Y01uOWhmdlNUbjZlbXVpYWYvTmc1T1dEV3ZwVXVDd0FBWUVCWS90QWorZkpYTDh6dGQ5NmRvVHNNeVp6WkIyUy9tZnRrenowbVpjZGhRek5zMk5EVTFOUnNsMmM5c0hSWnpuemZoM1BBeS9iTHYzMzJVOXZsbmd4T3dqb0tiNkRNVHBUTDVheGQxNXFubmxxVHBjdVc1NmFiYjgwMWY3d2hUejIxSnJNUG1KVVB2ZitzakJyWlhPa3lBUUFBQnB5N2w5eWIzMXd5UHpmZGZGdld0TFJzOXJXUG5QdmVISHZVNFMvcXZ1VnlPV3ZXdE9UMk8rL090Ny8vWDFuYjJwb3ZmdjR6bVRCK3QrMVJOb1BVdHNLNjdSTXZ3ei9nNFVjZVRaSk1uZkxTUHNQdHJXZWNuY2NlWDlIN2VWTlRZdzU4Mlg1NXcwa25adStwVXlwWUdRQUF3TUEyYmE4OU0yMnZQVk11bC9QQWc4dXlmUG5EV2JOMmJWcGExbWJtOUdrdjZwNnZPZVcwckZ2WG1pUXBsVW81OU9BNWVmOVpaMlQ0OEIyM1orbndMRmJXVVJFRGNYYmk5NWN2eXJwMXJkbHgyTkRzUEhaTXBrN1pvOC9haUFNQUFOQzN2dlc5SDZXOXZTT3RyVzFadHZ5aDNIZi9BeGt4WW5qT1BQMHRPZnFJZVpVdWo1Y3cyMkFwSExNVEFBQUF2TlE4OVBDaitjei9QajlMSDF5V1QzN2tuQnh4MkNzcVhSSXZVY0k2Q3Nmc0JBQUFBQzlGZjdudnJ6bjdnNS9JcEFtNzUxdGZQYi9TNWZBUzVjdzZDdWZkNzNqYlpwOXZuSjM0d3BlK211cXFhck1UQUFBQUZOTGtpUk9TSkN1ZldGWFJPaGpZcWlwZEFJemJkZWQ4OU54L1NwTDg5QmUvcVhBMUFBQUFzR1VQTG5zb1NiTHoyREVWcm9TQlRGaEhJWmlkQUFBQW9BaXVYbng5N3J4N3liTmVYN1ZxZGI1NHdUZVNKTWNmZTFUdjY2MXRiV2x2NytpMytoajRiSU9sRU14T0FBQUFVQVJMSDF5V3ozNytpOWx0M0M3WmM0L0phV3hzeUlvVlQrU1cyKzlJWjJkWFhuMzhLM1BjTVVmMFh2K2U5MzgwVFUyTnVmQ0NmNjlnMVF3a3dqcjZ6ZFdMcjAvemlPSFpaOXBlbTcyK3RkbUpxbEpWR2hycSs3Vk9BQUFBQnEvRERqazRqeisrTW5mY2RVK3VYbng5ZW5wNk1uekhZWmw5d010eTRuSEhaUDlaTXplN3ZybDVSSVkwTlZhb1dnWWkzV0RwTnovODhVWDU0WTkvdnRYWmlmZWZkVVkyTmtWNTI3dmVaM1lDQUFBQUdGQjBnNlV3ekU0QUFBQUFiSjJWZFFBQUFBRFFUN2Exc2s0M1dB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BQUFBQUFBQUFBQUFBQUFBQUFBQUFBQUFBQUFBQUFBQ0E1K1AvQTFZT0FBT2lCYWREQUFBQUFFbEZUa1N1UW1DQyIsCgkiVGhlbWUiIDogIiIsCgkiVHlwZSIgOiAibWluZCIsCgkiVmVyc2lvbiIgOiAiIgp9Cg=="/>
    </extobj>
    <extobj name="C9F754DE-2CAD-44b6-B708-469DEB6407EB-6">
      <extobjdata type="C9F754DE-2CAD-44b6-B708-469DEB6407EB" data="ewoJIkZpbGVJZCIgOiAiMTY3OTM2MDE5MDQ1IiwKCSJHcm91cElkIiA6ICIxMjUzMzM2MTkiLAoJIkltYWdlIiA6ICJpVkJPUncwS0dnb0FBQUFOU1VoRVVnQUFCT3NBQUFOQkNBWUFBQUN4dkRwQ0FBQUFDWEJJV1hNQUFBc1RBQUFMRXdFQW1wd1lBQUFnQUVsRVFWUjRuT3pkZDN4VDlmN0g4WGRHbTZhRFFnZDdsYjJYS0VNUUJBUUVSY1d0dUhEdnZSZmVLK3JWKzNPUDYxWWNJQ2dnSUV0QUFVSDIzbnRES2JTVXRtblRwTW52ajlKb3BaUVcycHhEODNvK0hqNkFNei9GY25yeS9pNkwzKy8zQ3dBQUFBQUFBRUM1czFnc2x1TDJXNE5WQ0FBQUFBQUFBSURpRWRZQkFBQUFBQUFBSmtGWUJ3QUFBQUFBQUpnRVlSMEFBQUFBQUFCZ0VvUjFBQUFBQUFBQWdFa1ExZ0VBQUFBQUFBQW1RVmdIQUFBQUFBQUFtQVJoSFFBQUFBQUFBR0FTaEhVQUFBQUFBQUNBU1JEV0FRQUFBQUFBQUNaQldBY0FBQUFBQUFDWUJHRWRBQUFBQUFBQVlCS0VkUUFBQUFBQUFJQkpFTllCQUFBQUFBQUFKa0ZZQndBQUFBQUFBSmdFWVIwQUFBQUFBQUJnRW9SMUFBQUFBQUFBZ0VrUTFnRUFBQUFBQUFBbVFWZ0hBQUFBQUFBQW1BUmhIUUFBQUFBQUFHQVNoSFVBQUFBQUFBQ0FTUkRXQVFBQUFBQUFBQ1pCV0FjQUFBQUFBQUNZQkdFZEFBQUFBQUFBWUJLRWRRQUFBQUFBQUlCSkVOWUJBQUFBQUFBQUprRllCd0FBQUFBQUFKZ0VZUjBBQUFBQUFBQmdFb1IxQUFBQUFBQUFnRWtRMWdFQUFBQUFBQUFtUVZnSEFBQUFBQUFBbUFSaEhRQUFBQUFBQUdBU2hIVUFBQUFBQUFDQVNSRFdBUUFBQUFBQUFDWkJXQWNBQUFBQUFBQ1lCR0VkQUFBQUFBQUFZQktFZFFBQUFBQUFBSUJKRU5ZQkFBQUFBQUFBSmtGWUJ3QUFBQUFBQUpnRVlSMEFBQUFBQUFCZ0VvUjFBQUFBQUFBQWdFa1ExZ0VBQUFBQUFBQW1RVmdIQUFBQUFBQUFtQVJoSFFBQUFBQUFBR0FTaEhVQUFBQUFBQUNBU1JEV0FRQUFBQUFBQUNaQldBY0FBQUFBQUFDWUJHRWRBQUFBQUFBQVlCS0VkUUFBQUFBQUFJQkpFTllCQUFBQUFBQUFKa0ZZQndBQUFBQUFBSmdFWVIwQUFBQUFBQUJnRW9SMUFBQUFBQUFBZ0VrUTFnRUFBQUFBQUFBbVFWZ0hBQUFBQUFBQW1BUmhIUUFBQUFBQUFHQVNoSFVBQUFBQUFBQ0FTUkRXQVFBQUFBQUFGR1B2L2dOR2w0QVFZamU2QUlTMnZmc1BxRmFONmthWEFRQUFBQUJBZ04vdjE4Yk5XelYvd1dMTlg3QllPM2J0MW94Slk0d3VDeUdDc0E1QnhRTVBBQUFBQUdCMlY5OTBwMUpUMDR3dUF5R0tzQTVCeFFNUEFBQUFBR0IyMFZHUkd0QzN0ODdyMWxrUFBQYXNjbkxjUnBlRUVFSlloNkRpZ1FjQUFBQUFNTHN2UG5yYjZCSVF3Z2pyRUZRODhBQUFBQUFBNWVGQWNvcVdMRnVoNVN0WGErZnV2VHA2OUtpT1ptVG9vZnZ1VlA4KzV4dGRIbEJpaEhVQUFBQUFBT0NNdFdYcmRuMC9lcXptemw4b3Y5K3ZoUGc0TlczY1NDMmJOMUZzcFVwcTA3S0YwU1VDcFVKWUI1U1JJYmZlbzR6TUxGV09qVlhOR3RYVXNVTTdkVDduTEZhN0JRQUFBSUJ5NFBYbTZadVJvL1g5NkhHS2pIVHF1cXN1VTUvemU2aDJyUnF5V0N4R2x3ZWNNc0k2b0l4Y2YvVVYyclpqcDQ0Y1NkZTJIVHYxMGFkZjZhTlB2MUwzY3p2cnhtdXZWRkw5dWthWENBQUFBQUFWUWs2T1c4Kys5S3BXcmw2ckFmMzY2TTZoTnlncUt0TG9zb0F5UVZnSGxKRUwrL1lxOU9ma2d5bWFQbk8yZmh3L1VmTVhMTllkUTIvUTRFRURhT0VCQUFBQWdOUGc4WGcwYlBnYldyMTJ2WjU2OUg3MU9mODhvMHNDeXBUVjZBS0FpcXBhMVVUZGNPMFYrdmJ6RDlXOWF5ZDk5T2xYZXVQdEQrWDMrNDB1RFFBQUFBRE9XSjk4K2EyV0xGK3BKeDYrbDZBT0ZSSTk2NEJ5RmhNZHBXZWZlRWhOR2pYVUoxOStJNmN6UXZmZE9aUWVkZ0FBQUFCUVNzdFdyTks0Q1pOMTNWV0RDZXBRWVJIV0FVRmdzVmgwMWVXRDVNN04xZGZmL2FDR1NmVTFvRjl2bzhzQ0FBQUFnRE5HWGw2ZTN2M29NeldvWDA4M1huZWwwZVVBNVlaaHNFQVFEYm5tY3ZYbzFrVWZmdnFsOXU0L1lIUTVBQUFBQUhER21QbjdYTzNadTEvMzNUVlVkcnQ1K2g2NXNyT1ZrK00ydWd4VUlPYjU3Z2Ird1pXZExhdkZxb2dJaDlHbGxCbUx4YUlIN3JsZHQ5M3pzRDc4K0VzTkgvYTAwU1VCQUFBQWdPbjUvWDZOSEROT3JWczJWNXRXTGNyOWZ1Lzk3L1BBNzcxZTczSGJKT24rdTI2VkpOMTUvK09LakhUcTQzZmZLUGU2RUJvSTZ4QlVQUENrMkVveHVubklOWHJyL1krMWFzMjZvUHlnQVFBQUFJQXoyYm9ObTdSN3p6N2Rmdk9Rb056djUwbFRUN3F0NExOclhGd1ZSVVU2ZzFJWFFvUEZ6OUtVQ0tJK0Y1MThYb0VaazhaSWtoNTg0bmxGUlRyMXlyQm55cnVzb012TjllaTZvWGVyYnUxYWV2TzFsNHd1QndBQUFBQk03YzMzUHRhOFB4ZnFoeEdmeW02M0dWME9jRm9zSjFseGtwNTFDS3FDSUs0azNubjkzK1ZZaWJIQ3c4TjAyVVVYNnN0dlIybkh6bDJxWDYrdTBTVUJBQUFBZ0NuNS9YNHRXckpNUGJwM0phaERTR0NCQ2NBZ0Z3L3NLNGZEb1FtVHB4dGRDZ0FBQUFDWTFvSGtnenAwT0ZYdDI3UXl1aFFnS0FqckFJTlVpb2xSL3d2TzE5eDVDOFJvZEFBQUFBQW8ycW8xNnlWSkxWczBNN2dTSURnSTZ3QURuZHY1YktVZFNkZm1yZHVOTGdVQUFBQUFUR24xMnZXcVViMmE0cXBVTnJvVUlDZ0k2d0FEdFdyUlhJN3djQzFlc3R6b1VnQUFBQURBbEZhdldhZFdMWm9hWFFZUU5JUjFnSUhDdzhQVXRrMUxMVnl5ek9oU0FBQUFBTUIwamh4SjE5NzlCOVN5T1VOZ0VUb0k2d0NEbmRXK3JkWnYzS3lqR1JsR2x3SUFBQUFBcHJMdlFMSWtLYWxlSFlNckFZS0hzQTR3Mk5rZDJzbnY5MnZaaXRWR2x3SUFBQUFBcG5JdzVaQWtLVEV4d2VCS2dPQWhyQU1NVnFkMlRjVkVSMm5ydGgxR2x3SUFBQUFBcHBKOE1FVVdpMFZ4VmFvWVhRb1FOSVIxZ01Fc0ZvdnExcTJqN1R0M0dWMEtBQUFBQUpqS3daUkRxbEtsc3V4Mm05R2xBRUZEV0FlWVFMMDZ0YldEc0E0QUFBQUFDamw0OEpDcUpzUWJYUVlRVklSMWdBblVxMXRiQjVKVDVNck9Ocm9VQUFBQUFEQ041SU1wU2lDc1E0Z2hyQU5Nb0Y3ZDJwS2tuYnYyR0Z3SkFBQUFBSmhIUm1hbVlpdkZHRjBHRUZTRWRZQUoxS3VUSDladDM4RlFXQUFBQUFBbzRIYm55aEVlYm5RWlFGQVIxZ0Vta0JBZnA3Q3dNQ1ducEJoZENnQUFBQUNZaHR2dFZyaURzQTZoaGJBT01BR0x4YUlxbFdPVm1wcG1kQ2tBQUFBQVlBcCt2MS91M0Z5Rmh4SFdJYlFRMWdFbUVWZWxzbExUamhoZEJnQUFBQUNZUXE3SEkwbHkwTE1PSVlhd0RqQ0p1Q3FWbFpwS1dBY0FBQUFBa3BUcnpwVWtoWWVGR1Z3SkVGeUVkWUJKVktsU1dhbHBESU1GQUFBQUFFbHk1eDRMNjFoZ0FpR0dzQTR3aWJncWxaVjJKRjErdjkvb1VnQUFBQURBY0ZhTFJaTDRqSVNRUTFnSG1FU1Z5cFhsOC9sMDlHaUcwYVVBQUFBQWdPRnNOcHNrS1M4dnorQktnT0FpckFOTXd1bDBTcEt5YzNJTXJnUUFBQUFBakdjdENPdDhQb01yQVlLTHNBNHdpWWhqS3h6bEVOWUJBQUFBZ0d5Mi9NaUNublVJTllSMWdFazRIQTVKVXM2eEZZOEFBQUFBSUpReERCYWhpckFPTUltSWlHTmhIVDNyQUFBQUFFQTI2N0d3emt0WWg5QkNXQWVZaE9QWU1GZzNQZXNBQUFBQUlEQU0xdVAxR2x3SkVGeUVkWUJKL0RVTTFtMXdKUUFBQUFCZ1BJdkZJbWRFQkl2d0llVFlqUzRBUUQ1SGVFSFBPc0k2QUFBQUZNL244K2xJUnFZeXM3UGw5WHJsOC91Tkxna1ZrTlZpa2QxdVY3VFRxY294MGJKYWc5L2Z4eG5wVkhaMmR0RHZDeGlKc0E0d0dZdkZZblFKQUFBQU1ERlhqbHNIVTFQbFpkSjlsRE9mMzY5Y2owZXBIbytPWm1XcGFseWNJby9OdFIwc1VaRk9aYmtJNnhCYUNPc0FreWhvRFExbVdFZUxMSUxCREMyeUFBQlVGSzRjdC9hbHBCaGRCa0tRTnk5UCsxSlNWQ3N4VWM0Z0JuWk9wMU11bHl0bzl3UE1nRTlNZ0VuNGZmbEJtZFVTbkgrV3JoeTNkaDFJVnVyUm84cjFlQWpxVUc0Q0xiSkhqMnJYZ1dTNWNoanFEUURBcWZENWZEcVltbXAwR1FoeHlhbXA4dmw4UWJ0ZlZLUlRybXptckVOb0lhd0RUTUx2ei8rQlo3R1dmOCs2Z2haWmhrNGcyQXBhWkxNSjdBQUFLTFVqR1ptOHY4Rnczcnc4SGNuSUROcjlJcDJSOUt4RHlDR3NBMHlpb0dOYmVRK0RwVVVXWmhEc0Zsa0FBQ3FDVENiWmgwbGtCZkY3TVRJeVFpN21yRU9JSWF3RFRNSlgwTE91bk1NNldtUmhCc0Z1a1FVQW9DTHdlcjFHbHdCSWtqeEIvRjZNakl5VWk2QWFJWWF3RGpDSnYrYXNLOSt3amhaWm1FVXdXMlFCQUtnSW1HTVlaaEhNNzhWSXAxTXVWN2I4ZlA4amhCRFdBU1lSNkZsWHppdGwwaUlMc3dobWl5d0FBQURPVEpHUlR1WGw1U25YNHpHNkZDQm9DT3NBa3lqb1dWZk9IZXRva1lWcDhMMElBQUNBazRsME9pVkoyY3hiaHhCQ1dBZVloRjhGWVIzL0xBRUFBQUJBeXU5Wkp6R0ZDa0lMcVFCZ0VzR2FzdzRBQUFBQXpoUUZZWjNMNVRLNEVpQjRDT3NBa3lnWUVtaXhFdFlCQUFBQWdDUTVJeUlrU2RuWk9RWlhBZ1FQWVIxZ0VuN2ZzUVVtUkZnSEFBQUFBTkpmWVYxT2p0dmdTb0RnSWF3RFRNS2JseWRKc3Rsc0JsY0NBQUFBQU9ZUVVSRFd1UW5yRURvSTZ3Q1Q4QnhiaWp3OFBNemdTZ0FBQUFEQUhDSWlISklZQm92UVFsZ0htSVRINDVVa2hZVVIxZ0VBQUFDQTlMZWVkVG1FZFFnZGhIV0FTUlQwckFzTHN4dGNDUUFBQUFDWWc1TmhzQWhCaEhXQVNlUVdESU9sWngwQUFBQUFTSkljam5CSjlLeERhQ0dzQTB5Q1liQUFBQUFBVUpqRllwSEQ0V0ExV0lRVXdqckFKUDRhQmt0WUJ3QUFBQUFGSWlJSTZ4QmFDT3NBazJBWUxBQUFBQUFjenhrUm9XeUd3U0tFRU5ZQkprSFBPZ0FBQUFBNFhrUkVCSFBXSWFRUTFnRW13V3F3QUFBQUFIQThKOE5nRVdJSTZ3Q1Q4SGc4c2xnc3N0bHNScGNDQUFBQUFLYmg5L3Y1bklTUVFsZ0htSVRINDJXK09nQUFBQUQ0QjQvWHEzQkh1TkZsQUVGRFdBZVlSSjdQUjJzUkFBQUFZRElMRnkzUndrVkw1UEY0eStYNjJkazUrblhHNy9yZngxL0k1L09WeXozT2RGNnZWNDV3d2pxRURpYkhBa3pDNy9OSkZxT3JNSWNkTzNkcDdOaUprdCt2cmwwN3FYUG5zOHYxZm02M1cvc1BKS3QrdmJybGN2MmNuQnpObkRsYlhidDJVcFVxbGN2bEhnQUFBT1V0UGYyb0RoeElscy9uVTU3UEoxK2VUM2w1ZWZMNWZQTG1lWlhuelpQWG15ZVAxeU9QeHl1dng2TmNqMGNlajBkdWQ2NXljM1Bsem5Fck95ZEhPVGs1Y3JteTFhUEh1ZXJYdDdjazZlalJEUDNmbSsrWFcvMlhEeDZrTm0xYWx2cThMNy84VHBMVXZGbFRoWVhGbEhWWk9uVG9zTWFObXlpZno2ZmZmcCtyM3IxNmxQazl6blJlajFmaGhIVUlJWVIxZ0VuNEpWa3RkSFpOVFUzVGh4OStwcU5ITXlSSlByOWZIVHQya04xZThsNkhYbStleHZ3NFRsMjZuSFBTQU03dHp0VUxMNzRxcjllalljT2VWa3gwOUduVlg1VFBQaCtoTld2V2EvdU9uYnJ2M2p0TzZScmp4azBxZG45TVRMVDY5T2w1U3RjR0FBQW9pUVBKQi9YVzJ4K2UxaldzVnFzY2puQ0ZoenZrY0lRcks5TVYySmVYbDZmazVJT25XK1lKWmVka2w5dTFUMGVkT3JYVXMyYzN6Wm8xUjc5TW1xWk81M1JVZEhTVTBXV1pTbFoydHB3UkRxUExBSUtHc0E0d0NiL1BKNHMxdEx2V1pXZm42TDMzUDlIUm94bXFVN3VXYkhhYnRtelpwdSsrKzBFMzNYUmRpYTh6Wjg0OHpaNDlUNHNYTDljakQ5K3IyclZyQnZiOU91TjNyViszUVpkZU9sQjE2OWFSd3hHdWptZTEwOHhac3pWbXpIZ052V1hJY2RkNzU1MlBGQjBUcmF1dXZFd3hNYVVQOHdaZGZLSFdydDJnTld2V2EvSGlaVHI3N0E2bHZzYTA2VE9MM1YrdFdsWDE2ZE5UZDkzOWNLbXUyNlJ4UXozeXlIMmxyZ2NBQUlTZSt2WHE2TkpMQnNwdXQ4dHV0OGxtdDh0dXR5dk1icGM5N05qdnc4TDA5ZGZmS3pVMVRTKzg4S1RDdzhJVUZoYW04UEJ3aFllSEZUdnRTNVVxbGZXL2o5NDY0ZjVubnYyWFVsUFRpanptcnJzZlZseGNGYjB5L0lVeStWckx5b3ZEWGkzUmNSNlBSNUxreXM3V3YxOStReEVsQ0thZWYrNkpValZvbjZsYzJkazZjaVJkZFdyWEN1cDlkKy9acXgvSFQ5TFM1YXQwNkhDcUlod090V3JaVERkZGY1VWFOMndRMUZvUWVnanJFRlE4OEU3Qzd6ZTZBc080WEM1OThNRm4yci8vZ0twV1RkUUREOXdscjllclYxNzVQLzI1WUxFU3F5Wm93SVY5UzNTdG5qMjdhZDM2L0hEc25YYy8waE9QUDZqRXhBUkowbzRkTzdWdS9VWjFQTHVENnRhdEkwa2FPTEN2Rml4Y3JFV0xscXBidHk1cTByaGhvYnJXYjlna2k4V2lHMis0NXBTK3RycDE2K2ljczgvU3drVkw5T05QRTlTK2ZSdlo3YVYvL0ZhclZsVXZEWHY2dU8xL0Qrak9PZWVzUXZzOEhvK1dMMStsOFBCd3RXdlgrcmh6YTFTdlZ1bzZBQUJBYUhJNEhPcmZ2ODlKandzN3RtaGF6UnJWeTdzazB6dVZub0xwNmVsS1R6LzVjZjRRK2V5d2I5OEJTVkpTL2ZLWnNxWW9XN1p1MTMyUFBpT2J6YWIyYlZ2cHJQWnR0R1BuYmkxWXRGUkxsNi9TbTYrOXBPWk5Hd2V0SG9RZXdqb0VEUSs4NGtWRVJDZzdKOGZvTWd4eDVFaTYzbjN2WSszYnQxK1ZLOGZxb1FmdkR2Umd1L1hXRy9UdWV4OXJ3b1FweXM3TzBlRExMcGJGVW53UFJLdlZxdHR2dTBuL2VmMGQ3ZHUzWCsrKzk3R2VlUHhCeGNSRUt6RWhYcEowOEdCSzRQakl5RWoxNjlkYlk4ZE8xSmd4NC9UTTA0OEc3ckYzNzM1SlVrSkNmT0RGODFRTUduU2hzbHhadXZpaUMwOHBxQ3VwZi9ZTTNMMW5yNVl2WDZWNjllb1UyV3NRQUFDZ0pFYU4rcW5FeDJZY204NmtOT2ZFSjhUcmdpQlA2ZUYydS9YZ1EwK1YrUGdubmp4NXI3MVhYM214eURtSzMzdjNEWVdGbmY0N29NL24wejMzUG5yYTF6bVQ3TjY3VDVLVVZFN3pTeGZsYUVhR2VuYnZxcnR2djFteGxmNmFwL0RiVVQvcXEyOS8wQmNqUnVvTmsvWGlSTVZDV0llZzRZRlhQS2ZUbVQ4aHI4ZHpXcUhRbWViQWdXUzkrOTdIU2sxTlUxeGNGVDM0d0YyS2k2c1MyTitzV1JNTkdYSzF2dmxtbEg3OTlUY2RPWkt1bTI2ODdxUmQvaDBPaCs2NSsxYTkrdHFiOHZsOGNybGNpb21KVm8xakxiekp5U21GamorL1ozZk5uRGxidTNmdjFlSWx5M1hPc2FHcUJTMTVkZW9VM2UyK3RNTk8xNnhaWDZMak9uWnNyOXR1dmJIUXRzek1MRTJhTkxWVTkwczVlRWhTL3JBVkFBQ0FVL1g3N0QvSzlaeWtwSHFCc082cHA0ZnB5SkVUZHkwNzBmdFhhbXJhQ2ZjVk43eFdrcHpPaUJQdXk4N09LZkV4SlhYMGFJWisvT2xuWFhEQitVVU83MXkrZktVMmJkNnFmbjE3cTNMbDJGSmR1NkpadkhTRjZ0U3VxY2hJWjlEdTJiSjVVM1ZvMSthNDdWZGNlckcrL202MDFtL2NGTFJhRUpvSTZ4QTBQUENLRjNuc2g3L0xsYTNZMk5BSTYrYk5XNkRSWThiSjdjNVZqUnJWOWNEOWR4YlpFdG0xeXpteVdhMzZlc1JJTFY2OFRQdjNIOUJOTjE1M3dnQ3RRRUpDdk82OTUzWWxKaVlFZXVvVm5IUGdRSEtoWThQQ3duVEpvQUhLeW5McHJBNXRBOXYzN05rclNVcEtxbC9rUFlwN2FmdTdnaGU0aUFqSFNYc0dTaXB5dGF1c3JDeE4rbVhhU2MvOTRzdHZBNzh2R0hxeFpldjJRdHNscVhKc3JBWVB2dmlrMXdNQUFEaFoyUFYzTHc1N1ZjbkpCMHQxVGxHNmRENjcwSitYTFY4cHR6djN1TzJTOU9lQ3hYSTR3dFdoZmRzaXp6bVp0OTRzZW02NTlQU2pldktwRjJXejJVNTRqQ1E5K05DVFJkNm5JSUMwMmZJWGt2UDcvWm8vZjZGK0dqdFJMcGRMdTNidDFndlBQeW1yOWErRjVqd2VyMGI5TUU3cDZlbWFPL2RQblh0dUovWHYxMGRWcWxTV3hXTFJsVmRlV3VpYUZkbSsvY21hUFhlK2JyajJ5cURlMStFb2VzNUFoeU5jTnBzMWxHY3ZRcEFRMWlGb2VPQVZMKzVZU0hYb2NLcGlZeXNaWEUzNWNybGMrdTY3TVZxNmJJVWtxVUdEK3JyM250c1ZGUlY1d25NNmRlb29lNWhkWDMzMXZmYnMyYWRYWDN0VC9mdjEwWUFCRnhRN3JMUkJnL3FGL2x5OWVqVTVIQTRkT0pDczlQU2poZjZ1dTNidGROejVhOWR0a0NRMWFwaFU1UFdMZTJuN3U0SlczcWVlZkVUVnExY3QwVG4vVkpJNTZ5UnAwYUtseHgyemZmdE9iZCsrODdqckVkWUJBSURTV3JGeWRiSDczVzUzaVk2VHBIWnRqNTlUdDhBL0Z4amJ1R21MM083Y0loY2UrM1BCWWtWRlJaM3duRk4xOU5pUTNsTmRuZlh5eXk4Si9INzc5cDBhTzI2aU5tL2VLa2xxM0xpaHJydjJDbG10VmgwOG1LSWpSOUpWdFZxaUtzZkc2dW1uSHRia0tkTTFiOTVDelo0OVQvUG1MVkNQODdwcHdJQUwxTHRYajFQK2Vzckt3b1hMOU9LTHI4cGlLYjhQY1g2ZlgwZlNqOHFkbTZ2UHZ2NU9uNC80WGpkY2U4VXBYTW1pUHVlZnA1bzFUbit1NXUwN2Q4bnJ6Vk96SnFFN2ZST0NnN0FPaHVPQmx5K3BmajFKMHM3ZGU5VHdId0ZUUmVIMys3Vmd3V0tOLzNteTBvL05tdHVqeDdtNjhvckxTclNTMVZrZDJxbDZ0YXI2NU5PdmxKeWNvc2xUcHV2UEJZdlVwMDlQZFR1M2l4eU80M3VqL1pQVmFsV2pSa2xhdTNhRDFxN2JvSzVkempuaHNYdjI3Rk5xYXBvaUl5TlY3d3diUm5xaVlLOUFhWWZ2QWdDQVUrUDMrNVdkazZPc0xKZXlzcktVbWVWU1ZwWkxtVmxaaFg3TjlYams5WHFWbDVjbmp5Zi9WNi9YSzI5ZW52SzhlZkxtZVhYN0hiY1kvZVZJa3Y3M3Z5L0s3TGpUN1gxWDN2WWZHNDBSSHg5M3l0Zll2bjJuSnYweVZXdlg1amNDeDhiR2F2RGdpOVRwbkk2U3BMMTc5K210dHo5VVptYVc2dFNwcGFlZmVrU1ZLOGZxdW11djFBVjl6dGZQRXlacjZkSVZtamxydHViTlg2aCtmWHVwZCs4ZVJZN0VDSlk1OCtZcCtXRHBGODg0SFg2L1h5TytIM05LNTFhdG1sQW1ZZDJvSDhkTGtnYjJ2K0MwcndVVWg3QU9ocXNvRDd5cHY4N1N3WlJEcDN6K25EOFdTSkxlZk85LyttTEU5MlZWMW5FOG5qd05HalJRblRwMUtMZDdGR1hUcGkwYTgrTjQ3ZDZkUDZ6VTRRalhkZGRlcVhIakoybmx5aldsdXBiYjdkWTU1NXlsUll1V0tpM3RpTWFNR2EvSmszL1ZIWGZjckxmZSt1QzQ0Ly81RXRpOFdkUDhzRzdOK21MRHVsV3I4K3RxM3J4Sm9hRUpSa2xPUG5oS0lWdFpEVVVwRDVsWldkcStZNWZzTnB0c2RydnNkcHZDN0hiWmJQbS9MOWdlWnJjcklzSmhpdjhQQUFCSStjSEJrZlNqT253NFZZY09wK3B3YXBvT3A2YnEwT0dDWC9PM3BhY2ZMYk5WTzI4dms2dVVqWVNFZU4xMzd4MUY3bnYvZzA5MDZOQmhEWHZ4eEEySEJjZVkzWTRkK1NNVGF0ZXVlVXJuVDUwMlUrUEhUNUtVUCsxS256NDkxYjlmNzhDb283OEhkVGFiVGJ0Mzc5WDdIM3lxTzI2L1NSRVJFVXBNVE5CdHQ5Nm9QcjE3YXN5WThkcTZiYnQrbmpCWk1USFI2dGF0UzlsOGthZmc4VWZ1VjZNNnRjdjFIbTYzVzkrTStsR2p4b3pYRzhOZlVQdGllbUVHdzh6ZjUyclc3MytvZmR0VzZuTitkME5yUWNWSFdBZERWYVFIM2pjamYxVHl3WlNUSDNnU09UbHVIY2c1L2VzVVo4NjhlVUVQNjM0WVBUYXdzbXFUSm8wMDVQcXJsSkFRcnkrLyt1NlVyamYwbGlIcTB2bHNqUjR6WHZ2M0gxQk1UTFRxMWExVGFIR0t0TFFqUmI0Y3QydlhXai8rOUxQV3JkOVE3SUlleTVldGtwVGZvODhNb3FJaTFlM2M0MS9LcGsyZmFVQTFaV1BydGgxNjlPbGhKVDQrMHVsVVZGU2tvcUtpRkIwVnFhaW9TRVZIUlFWK2pZNk9VbHlWeWtxSWoxTjhYSnppNDZzbzBobTh5WWdCQUJXTDMrL1hvY09wMnJOM3YvYnUyNjg5ZS9kcDc3NEQyck52bi9ZZlNKYlhtMmQwaVlheDJXd25uTnJEWnNzZk1WSGMxQjhGeHhUblJJMlVwN0xBeEtudysvMWF0V3F0SkduRGhzMUtTVG1reE1TRVVsMmphNWR6TkhQbTcycmJ0clVHRHVoYmFIN201Y3RYNnVzUm81U1RrNk1lNTUycnZuMTc2ZjBQUHRXNmRSdjArdXZ2Nk00N2g2cGF0VVJKVXYzNmRmWDQ0dzlvNGNJbFdyRnl0YzQ5dDNPWmZaMW01WEE0ZFBQMVYydm1iM00xZXV3RVE4TzZWV3ZXNmIvdmZLVHExYXJxMmNjZkt0RWMxTURwSUt5RFlTcmFBKys3THo0OHJmT3pzbHk2L1BwYk5mVEdhM1hWNEVGbFZOWHh0dXplVTI3WExzN1FXMjdRTys5K3BFc0dEU2owY25FNnZiMmFOMitxNTU5N1hML1Ava08xYXRWVVJJUkRyL3h0UmVGSEgzdE9XVmxaeDUyWGtCQ3YrdlhyYXNlT1habzNmNkY2OXVoMjNESHJOMnpTN2oxN0ZSRVJvZGF0VzV4eWpXWGxrWWZ2VlhoNHVPclhQMzdKK3BZdG14azZEQ0tZWE5uWmNtVm5LNlVVTGZIT2lBakZ4MWRSUW55ODR1T3FLRDYraXFvbEpxcFdyUnFxWGJPR3FpWW0wR01QQUVLYzMrL1g0ZFEwYmRtNlhWdTJiZGUyN1RzREFaMDc5OVRuT3lzUUVlRlFWR1Nrb3FPakZCVjVmR05UVkZTa3dzUERaYmZaWkxmYlpUdlcwenpRODl4bWt6M01YQi9kU3RMai8zU0RzMzh1SkpHYWRrUk9aNFNjRVNWYjRFc3ErUUlUSnpyMzBLSERzbGdzT25nd1JhLzk1MjNkZmRkUU5XclVvTVRYcUZRcFJxOE1mNkZRNDNCZVhwN0dqcDJvbWJObTV5OFljY1dsNnQwN2Z4NjZ4eDY5WDU5L1BrTHIxbS9VeThOZjE4QUIvZFMzYjYvQXUwcW5UaDNWcVZQSFUvcDZ6a1IydTEyWFgzcVJQdnZxTzNtOWVTV2FPcWVzcmQrNFdjKzk5SnBpb3FQMG4zOC9GL0tyOHlJNHpQWEVSOGpnZ1hlOGpadTN5T3YxcWtrcGZ2aWZTV3JWcXFGWGhyOVE3R0lRcDhKcXRhclgrZWVWK3J6dTNicG94NDVkbWpIamQ1M1h2ZXR4WWMzMGFmbTkxYnAwT2Z1RVBlK0NZY1NJa2RxNmJVZUpqeTlxbmpxZnoxZWkxbXNqUkVWR3FtV0xac283TmllUDErT1ZOODhycnpjdmY4NGVyMWQ1WHE4OFhxOXljdHluZEkvc25CenQyYnRmZTQ3MTdQd251OTJ1R3RXcnFYYk5HcXBWcy9xeEVLK202dFdwRlZoMURRQlFjZmo5ZnUzWnUxOWJ0bTNYbHEzYnRYWGJEbTNldGwzcDZVZExmYTNvcUtoakRVTDVQYm9UNHZQLysvdTJ5ckd4WlJZd0dOWG9XcFRZMkZoZGVjVWxSZTRiOCtQUFNrOVAxMjIzM25qQzh3dU9LVXEzY3p2TGxaMnRxNjY4TExETjcvZnJQNisvclczYmR1ajY2NjVVNXlKV2hDMUtRa0s4c2x5dUVoMzdkNjdzYkkwWmt6OWRUNysrdldRUEM5T2tTVlAxenJzZjZaYWJoNmhEaDdZbnVjSmYvdjR1dVhYYmRvMGMrYVAyN05rbnB6TkN0OXc4UkczYXRBenNqNHFLMVAzMzM2bkprNmZybDhuVE5mN25YN1JrNlhKZGVzbEF0V3BsZkFPeUVabzNiU3l2MTZ2ZGUvWXFxWWlHNi9LMGVlczJQZjNDY0VWRU9QVEc4QmRWcTJhTm9ONGZvWXV3RGtISEE2OW9lL2Nma0tRSy9mZFIxa0hkNlRqNzdBNGFPMjZTRGgwNnJHWExWcXBqeC9hQmZidDI3ZGI2RFp0a3NWalVzOGZKaDJlWHB0VjQyRXNuWHowMkthbWVubnppSVVuNUxjakp5YWMzZWEvYjdaYlRXZklXNkdCcTFEQko3N3orN3hJZDYvUDU1TXJPVm1hbVMxbXVna201OHlmcHpuSzVsSldacGFNWkdUcWNtaGFZSitqUTRWUjVQSjVpcjF2dzhyZDd6OTdqOWxXdUhLdEdEWkxVcUdGOU5XNlFwRVlOazFTelJuVUNQQUE0ZzdqZGJtM1l0RVdyMTY3WDZyWHJ0Vzc5Sm1YbjVKVDQvT2lvS05XdVZVTzFhdFpRN1ZvMVZhdG1kZFd1VlZPMWE5WlFaR1RvVHJVUUVlRW85UDcwZHhNblRWVjZ1azY0LysvSEZPV2lpL29mdDIzZXZBWGFzV09YcWxaTlZMdDJiVXBjNThDQi9VcDhiQUd2MTZ0UFAvbEtSNDZrS3phMmt2cjN2MEFSRVE2Rmg0VnA3TGlKK3ZTenIzWDFWWmVwWjgrU1QrT1RrWkdwc1dNbmFNSENKZkw3L1dyWnNwbUdYSDkxb1dHeEJTd1dpd1lPN0tjMmJWcHB4RGNqQS9QWTFhNWRVLzM3OVZINzltMU0yeEJiSG1vZiszeTBkZnVPb0laMTIzZnMwcFBQdmF4d1I3ais3NVVYVmFkMnJhRGRHeXMzZndRQUFDQUFTVVJCVkREUEoyZUVCQjU0SitaeVpVczY5V1hoVVRyaDRlSHExN2VYeG82YnFKL0dUbERMbHMzbGRFYkk1L05wNUtpZkpPVUhlZ1h6aEJTbkpFRllkbmIraDRLSUNNZEpnNTZJWXhNT1M5SkREOTVkNURGMzNmM3dTVmQ4bFNTdk4wK1ptVm1xV3JWMDg2dVlrZFZxelorWExpcEswc24vdjBqNXJmQ1ptVm5Id3J2OHliNVREcVZxLzRIa1kvTU83VmY2MFl3VG5uL2tTTHFXTEZ1aEpjdFdCTFpGT3AxcWtGUlBqUm9tcVZtVFJtclZvcm1xVlUwZ3dBTUFrOGpJeU5UcWRSdTBadDE2clY2N1FadTNiQzNSM0hJT2gwTU5rK3FwY2FNR2FwaFVYL1hxMWxidFdqVlZLU2FhWjN3Ujh2THlkT0JBMFEyS2VYbjVmOThuMnYvM1kvNnVKQTJnQncrbTZLR0hueXBobGNkNzhvbUhsSlJVNzRUN3M3SmMrdXl6cjdWK3d5Ylo3WGJkZGVkUVJVVGt2NXYxN2R0TFlXRmhHajFtbkViOU1GWlpybXdOSE5DMzJQdWxweC9WakptL2E4NmMrWEs3M1lwME9uWEZsWmNXdThoWmdZS1ZZZWZQWDZpSms2WnF6NTU5K3V6ekVZcDBPdFc2VFV0MWFOOVdyVnUzcVBEVGVWU3FGS09vcUVqdDJMazdhUGZjdFh1dkhuL3VYd29QRDlOL1h4bW0yclZPM0tIQ2xaMHRxOFVhK0Q0QnlnSmhIWUtHQjE3eFhDNlhMQlpMb2FDbW9pbkxDWCtQdS9aZFE5V3VsSlBPOXV6WlRiL1Ava09wcVdrYU9lcEhEYjFsaUtaTm42WHQyM2ZLYnJmcjRpSmFkWXZ5MXBzbjd5MVg4TFUvOWVRanhVNjJmQ0pmZnZXZG5CRVJ1dWFheTB0MVhuSnlzbncrbitxVzgycGRabVd4V0JRVEU2MlltT2dUdHNSbVptVnA3Nzc5MnJ2M2dQYnNLNWhBZkw5MjdOb3R0L3Y0b2JldTdHeXRXYmRCYTladENHeExUSWhYcXhiTjh2OXIyVXhKOWVwVytCZG5BREFMcnpkUDZ6WnMxS0lseTdWNDZRcHQzYjdqcE9mRXhFU3JjY01HYXRTd3ZobzFTRkxqaGttcVZiTUd6KzVTT0hUbzhFbEhESlJrUk1IZlZhdFc5RHZTNGNPcDhucTlxbEtsOGtubjZUMTRNRVYrdi8rRXh4WTN2Y25telZ2MTlZaVJPblRvc094Mm0yNjU1ZnJqZ3IzenorOHV2OSt2MFdQR2FlTEVLZkxrNXVyU1N5ODY3bHB1ZDY1K0d2dXo1czlmSksvWEc5aHVzOXMwYmRwTVRadFd1Z1hDQ3I0M282T2psSm1acFlVTGwyai8vdVJDUTJncktvdkZva294TWNvc1lpN3E4dkxZc3kvcHlKRjBuZE94dmNaTm5GemtNZmZmZGFzazZjNzdIMWRrcEZNZnYvdEcwT3BEeFVkWWg2RGhnVmM4VjNhT0lpT2RGYnJsOXU4cnRSWWxMeTh2TUY5TWRIUlVxUlpOT0pVRkZzTER3M1h0Tlpmcmd3OC8wNkpGUzVVUUg2L3B2K2EvT0YzWXYwK3BWL3NxTHo2ZlQ0c1dMUzFSTDc5L1dyTjJmZjV2TEJiNS9mNEsvZjExcXFLam90UzBjU00xYmR5bzBIYWZ6NmU5Ky9acjg3SEp4cmRzM2FFdFc3ZnJhTWJ4UGZGU0RoM1diM1BtNmJjNTh5VGx6emZUc25sVHRXN1pYR2UxYTZQR2pScndkdzhBWlNqbDBHRXRYcnBjaTVZczE3SVZxK1hLemk3MitGbzFhNmgxeStacTFiS1pXcmRzcnByVnEvRmNQazJWSzhlZXNCRngxS2lmZE9SSXV1NjZhK2dKenk4NDV1K0tHakd3WStjdXZmNzZPMHBNVE5BTHp6OVJiTmcyWjg1OGZUOXlqS3BXVGRSenp6NVdxdmZEeVZPbWE4S0VLWktraUlnSTNYM1hVRFZ0MnJqSVkzdjFPayt1N0d4Tm1qUlZVNmZOVk9zaUFqT0hJMXhwYWVueWVyMXExS2lCQmw5MnNWNS80eDFsWkdRcUl5T3p4SFg5MC9DWG45ZnMyZlAwKyt3L2ROV1ZsNGJNOTNGWW1MM0lSdFR5a3BxYUprbGF0R1Q1Q1k4cCtPd2FGMWRGVVNFOEpCN2xnN0FPUWNNRHIzaCtuNi9DdCtiK2ZhWFdmL0w3L2ZyNGt5KzFZc1ZxMWExYlc0OCtjcDhjWmR6TDhOQ2h3OXE5ZTQvYXQvOXJRdURXclZ1cWU3Y3VtdnZIbjVvOFpicWsvRG5qK3ZmdlU2YjNQaDFaTHBmOGZyK3Nsc0xmSC85Y2hjM3BqTkJiYjc2cTRTOC9MNXZOSnE4M1Q3Tm41NGRIaXhZdFZmcVJkTjB5ZElncXg4WUdqc0dKV2ExVzFhbGRTM1ZxMTFLdll5c0crLzErSFRxY3FpM2J0bXZ6bG0xYXUzNmoxcTdmZU56aUYxbFpMaTFha3Y4aDh2T3Z2MWRzYkNXZDNhR2R6ajZyblRxMmI2dlkyRXBHZkVrQWNNYnkrLzNhdUhtcjVzejdVNHVXck5DT25idE9lS3pGWWxIamhrbjU0VnlMWm1yVnNybXFzSmhabVhyczBmc1ZIaDZ1dW5XTDdyay9idHdrU1NwMjFFUFZxb255NUJZL3I2ekg0OVdJcjBmSzUvT3BmNy9leFFaMVM1ZXQwS2dmZnBMVmF0WE5OMTFYNm9iY3N6cTAwOVNwTTFXL1hoM2RlT08xU2tpSUwvYjRpd2IyVTdZclcwNW5oQm8yU0NyeW1HdXVIcXdMTGpoZlRSbzNMTFQ5dlhmZlVGZ3BWdmYxZUx5Ni80SEhKZVVQMSs3YnQ1Y3V1T0Q4a0FucUpDbk1IbmJLcS9xZWlobVR4cFQ0MkpMT3Z3eVVCbUVkZ29ZSDNrbFlMUEw3L0VaWFlaaHg0eWRweFlyVlNraUkxMzMzM25GY1VEZGw2Z3dsMWErclpzMmFuTkwxMTY3ZG9NKy8rRVpuZFdoYktLeVQ4dWNmbVRkL29YdytueVNwMS9ubm1TcklPcGljSWtseTV4WitRYkhiYllxUC8rdEYwaG1SUDNkZWZIeWNwUHdXNjlUVU5MVnUxVUpaTHBjMmJ0cWk0Uy8vVjdjTUhhSVd6WnNHcWZxS3hXS3hLREVoWG9rSjhlcHlUa2RKK1QxQ3QyN2JvZFhyTm1qMTJ2VmFzMjdEY1QwRjB0T1Bhc1p2Y3pUanR6bjVIeUliTmREWlo3WFRPV2UxVi9PbWpTdDhVQThBcDhMdjkydkRwaTJhODhlZm1qTnZnWklQcHB6dzJJVDRPSjNUc2IzT09hdTkycmR0cmFpb3lDQldHam95TTdQMCsrOXpBMzlldFdyTkNZK1RwRW1UcHA3MG1xdFhyeTF5UVFsSjJySjFtN0tPemV2OHpiYy9hTXJVR1dyWnNwbGF0V3FoWmswYkt5d3NURDZmVDFPbnpkREVpVlBsOS90MTlWV0QxYUJCL1ZKK1pmbERjSjk4NGlIVnJGbnloYVN1dU9LU1lvK05qNDhMdkplVnRWQUs2cVQ4aGVxQ0dkWUJSaU9zQTB6Q2FySElyOUFNNjJiUG5xZnAwMmNwT2pwSzk5OTNweXBWaWltMGYvdjJuWm80Y1lxc1ZvdUczbktET25Sb2U0SXJGZWJ6NVU5Y1BPbVhhZnJsbDJueSsvMksrOGNMMDk2OSsvWCtCNThFZ2pwSituckU5L0o2dmVwU2dvbC9nMkhQM24yUzh1ZHIrWFBCWW5YcGZMWWtLVDQrdnNqaEltNTNybjc0NFNmTi8zT1JFaExpZGNzdDE4dnBkR3JhdEptYU9HbXEzbnZ2WXcwYzJFOERCL1FOdVJlOThtQ3oyZFNrY1VNMWFkeFFsMTh5VUg2L1gzdjNIZERxdGV1MWZOVnFMVm02c3REUVdiL2ZyMDJidDJyVDVxMzZidFJQaW8ydHBPNWRPK204Y3p1cmJldVdwZ3FLQVNEWUNnSzYyWFBuYTg2OEJUcVljcWpJNDJ3Mm0xbzJiNW9mMEhWc3I2UjZkZm1aRmdTWm1WbWE5TXUwRWg5ZjBtTlBGTlkxYjlaRXI3MzZvalp0M3FvbGk1ZHAyZktWbWoxN25tYlBucWV3TUx1YU5HbWtqSXdzN2RxMVd4YUxSZGRlZTRWNm5IZHVpZXY3cDFyRnpLbGRGTDduZ3NkcXRSUzVLQWxRVVJIV0FTWmhzVnBEc21mZHJGbHpOSHJNT0VWRlJlbmhoKzRwY2w2MnBLUjZ1dnZ1Vy9YSkoxL3AwOCsrMW5YWFhxSHUzYnNXZTExWGRuWmdCZFpKazZZcUlpSkNOOTE0VGFGZWRmUG1MZERvTWVQa2R1ZXFVcVVZM1h6VGRab3dZWXAyN055bHIwZU0xTnAxRzNUTjFaY2J2a0x2eG8yYkplWDNwQnM5ZXF4cTFxaGU1SEZ1dDFzTEZ5N1ZMNU9uS3owOVhkV3JWOVVEOTkrbHlNajgzZ1g5Ky9kUnMrWk45TmxuSXpScDBsVHQzTGxidHc2OUlhUVdjZ2tHaThXaTJyVnFxSGF0R3Jxd2J5LzVmRDV0MnJKTmk1ZXUwT0tseTdWKzQyYjUvWC85VzA5UFA2cEpVMzdWcENtL0tyWlNqTTd0MGtubmRldXNkcTFieVc0bnVBTVFHdllmU05hMEdiL3IxMW16VDlpRHpoa1JvUzZkTzZwYmwwNDZxMTBiZXM4Wm9IcjFxdnJmUjIrZDlMZ1hoNzJxNU9TREpUcjJaQ3dXaTVvMmFhU21UUnJwbW1zdTEvTGxxL1RERDJPVmtabXB0V3YvV3V6SjRRaFhjdkpCYmR5MFJZMGJOUWhxcjNXLzN4OElrZ2p3eWtkMmpydmNlaWtDWmtSWUI1aUV6V29OcWRZaXY5K3ZYeVpQMTZSSlV4VVZGYW1ISHJwYnRXclZMSFNNeCtOVmpqdEg3aHkzcWxTdXJJRUQrMm44K0VuNjd2c3h5bkhuNm9JK1BVOTQvVC8rK0RQdys1bzFxdXZPTzRjR2dzRFUxRFNOSGoxT0sxYXVsaVRWcUZGZDk5NXpteElTNHRXd1lRTjk5ZlgzV3I1OHBaWXNXYTZOR3pacjRNQys2dDY5cXlFOW50eHV0MWF2WGlkSnV2KytPL1h0ZDZQMTlqc2ZGbm5zbkRuejlkUFlDYkxaYk9yZHU0Y0dYVHhBRGtmaCtWcnExNnVyWjU1NVZGOSs4YTEyN2RvdGw4dEZXRmZPckZhcm1qVnBwR1pOR3VtR2E2OVFSa2FtbHExWXBVVkxsMnZoa3VXRmhzeW1IODNRNUdrek5IbmFETVhFUkt0YmwzUFVxMGMzdFd2VGlwZC9BQldPMiszVzNQa0xOZlhYMzdUaUJNTXBJNTFPZGU1MGxucDI2NnFPSGRvcFBQekVjNWFoNGtwTE82SU5HemRyM2JvTldyVnFUV0E0Wk9YS3NXclJvcG5Xcjkrb3RMUWptalZyam1iTm1xT29xRWkxYXRsQzdkcTFWb3NXelk1N0h6b2RXVmt1cGFhbEtUb3FTZzVIdUd3Mm01WXRYeVd2TjA5V3ExWFIwZEVudmNiTHcxK1hWSnFmNjZIWG9QOVBPVG5aY3ZMT2loQkNXQWVZUkZpWVhia2VUMGlzMkxsbTdYcjlQUDRYN2Q2elYxTCtpbHZmZlRkYU9UbHV1ZDF1dVhQY3luRzdDdzFOL2FlZmZ2cFpWcXRGdlh2MUtISi9VdjE2Q2dzTFU3T21qWFhiYlRmSjRRaFhkbmFPWnM2YXJlblRaeW4zMlB4dm5UdWZyV3V2dVNMd0V1ZHdoT3ZPTzI3VzdObno5T05QNDVXUm1hbFJQNHpWakptejFhdlhlZXJTK1J3NW5mbHp3LzE5Y1llU0d2YlNxeVUrTmltcG5scTFiQzZQeDZPYU5hcXJhZFBHZXVqQnUvWHhKMTlxMTY0OVNrMU4wM2ZmajFIelprMlVtSmlnYzg0NVMySGhZV3JicHBXcVZLbDgzUFVLV24wdHNtaklrS3QxOEdDS2N0ejVmK2RsdlpnSFRpd21KbG85dW5kVmorNWQ1ZlA1dEhydGVzMys0MC9ObmJkQWFYOEw3akl5TWpWbCtpeE5tVDVMMWFvbXFtL3ZIdXJYNTN4VnIxYlZ3T29CNFBUNC9YNXQyckpWVTZiUDBxelpmOGpsT240VjEwaW5VMTA2ZFZTUGJsMEk2RXhpNTg3ZGV2VzFOMHQ5WG1uZWxaS1M2dW1SaCsvVit2V2JsSnFhcXNPSFU3VjMzd0h0MmJOWFI0LytOWjJFeFdKUms4WU5kZTY1bmRXeFkzdlpiRGI1L1g1dDNicGRpNWNzMC9MbHEzVDBhSVlXTGxxaWhZdVdLQ3pNcnViTm0rbnl3WU9LSE1GUldtbHBSelI4K0grTDNOZTRjY01TOVlwUFRqN3gvSXNvV25aMmppS096YzhNaEFMQ09zQWt3c1BDajRVcHZvby85TTN2RHdSMVV2NWNiSWNQcHdiKzdIQTRWTGx5cktJaUkrVjBSc2daNlZTazB4bjQxV0sxYXZMazZSb3pacnlzRnF2T1A3LzdjYmRvM0xpaEhuN29IdFd0VzF0MnUxMi8vVFpYRXlaT0RneU5yVlFwUmxkZlBWaG5kV2hYWklrOWVweXJGaTJhYXVUSUg3VnUvVVlkT25SWW8wZVAwN3g1Qy9Uc000L0phclVxTHE1S0dmL0ZGQlpicVpMV3JGMHZTZXJjcFdDZXVqZzk5ZVREK3UyM3VacjEyeHpOblR0ZmMrZk9MM1RlRHorTWxjMW1sZVhZNnJGK3YxOCtuNi9JOE5OcXRlcU4xLzh0c2pwaldLMVd0VzNkVW0xYnQ5UjlkdzdWbW5VYjlQdmMrY2NGZDhrSFUvVE55Qi8xemNnZjFiWjFTL1cvNEh4MTc5cVpYcEVBemhqdTNGek4vRzJ1eGsrY29tMDdkaFo1VElkMmJkVC9ndk4xYnBkejVDamxTcDRvWHpFeDBlcDViR1gwOGhLZkVDKzczYTV4NHlkcC8vNERoZlpWcVZKWkRSc21xV25UeG1yWHRyVmlZZ3IzWHJOWUxHclVxSUVhTldxZ3E2OGFySTJidG1qeDRtVmFzWHlWWE5uWjJyZHZ2K0xqeSthOXJWcTFSSVdIaHlzdkwwOCtuMDkrdjErUlRxY2FOa3pTdGRkZVVhSnJuTTVxc0tFcUo4Y2RhREFIUW9IRi8vZUpjd0FZWnZSUEUvVEpsOTlvNG8vZkJGYjFMQTliZHU4cHQydVh4c2lSUHlvcUtrcDE2OVpXVEtWb1JVVkdLU29xVWxGUmtTV2FZMlQrL0lVYThjMG9YWHJwUmVyZnIvZEpqOSsyYllmKzc4MzNaYkZJNTNVL1Z4ZGQzRitSVG1lSmFsMnhjclVtVEppaWxKUVVQZlhrdzhjTjF5MVBLMWV1MGFnZmZ0Sy9YbnBHWVdISDl5ellzV09YTm0vWnByVFVOS1VkT2FLTWpFeTVjOXpLOWVUSzY4MDdGdExsUCthdFZvc3NGb3VzVnF0c05wdHNOcHNhSk5YVGtDRlhCKzNyK2FkR2RXb2JkbTh6OC9sOFdyTnVnMmJOL3FQWW5pYzl1bmZSeFJmMlZaUEdEUTJvRWdCT0x1WFFZZjM4eTFUOU1uV0dNakl5ajl0Zk5URkIvUzg0WDMxN242L3FaZERycWFJenkzdGNlVnF6WnAyV0xsdXA2dFdycWtiMWFxcGR1OVlwTjVCNnZWNnRXYnRlMFZGUmF0U293WEg3QzNya1NTcHlmMWtybUdPdlJZdW1wUnBKNC9mN3RXN2RSa2xTeTViTnlxVzJVeEdzOXppZno2ZStnNjdXamRkZHBSdXZ1eklvOXdUS20rVWtEd0hDT3NBa3hrK2NvdmMvL2tKalIzNmhTakV4SnovaEZGV2tsN3l0VzdlclljT2tFaCsvWXVWcTFhMVQrNVJlK1B4K3Y1S1RENnA2OVdxbFB2ZDBGTHhFQnVNRjBnaUVkU2ZuZHJ2MXg1K0xOUFhYV1ZxK3N1ZzVuVm8yYjZyQmd3YW9XOWRPckNZTHdIQit2MS9yTm16UzJBbVROWGZlZ3VONmR0dnRkblh2MmtuOUwraWxEdTFhVi9qcFA4cFNSWHFQdzVrdldPOXhMbGUyQmwxMW8rNjg5VVpkZWRuRlFia25VTjVPRnRZeERCWXdpWUplVTdtNUhvTXJPWE9VSnFpVHBIWnRXNS95dlN3V1M5Q0R1b0w3VnRTZ0RpWGpjRGpVdTJkMzllN1pYUWVTRDJyYWpOODA5ZGZmbEhMb2NPQ1l0ZXMzYXUzNmpVcE1pTmNsQS90clFQL2U1UnI2QTBCUmZENmY1czVib0IvR1R0Q216VnVQMng4ZlYwV1hYTlJmQS90Zm9OaEtQS01BbEV4MlR2NDBOdVU1K2dnd0c4STZ3Q1FLNXEzd2VBanJBQlN0ZXJXcXV1bjZxM1hEdFZkcTJjclZtalI1dXVZdFdLeUNUdklwaHc3cnM2Ky8wemNqeDZqMytlZHA4S0FMVmI5ZVhZT3JCbERSNWVYbGFkYnNlZnArOU5oQ2M5SVdhTjZzaVFZUEdxRHVYVHRYL0hsNUFaUzVuR05oSFhQMUlwUVExZ0VtRVg1c0ltVjYxZ0U0R2F2VnFvN3QyNnBqKzdZNmtKeWlueWROMGVUcE01V1Y1WktVUDVINzVHa3pOSG5hREhYdGZMYXV2M3F3bWpadVpIRFZBQ29hcjllcjZUTm5hK1NZY2RwL0lMblFQcHZOcGg3ZHV1aXlRUVBVdkdsamd5b0VVQkVVTEJESEFoTUlKWVIxZ0VuUXN3N0FxYWhlTFZGMzNucWpicnorS3MyWU5VZGpKMHd1MUxObC9vTEZtcjlnc1RwMmFLY2JycmxjTFZ1WVoySnFBR2VtM0Z5UHB2NDZTNk4rSEsrREtZY0s3WE00SEJvMG9LOHV2L1FpSmNUSEdWUWhnSXFFWWJBSVJZUjFnRW1FaHgzcldVZFlCK0FVT0NNaWRQR0F2cnJvd2d1MGRNVXEvVFIra2hZdlhSSFl2MlRaQ2kxWnRrSnRXN2ZVa0dzdVY3czJyWmpVSFVDcCtIdytUWjgxVzE5LyswT2hlVE9sL0dmUXBSZGZxQ3N1dlVpeHNaVU1xaEJBUlZUUXN5NkNzQTRoaExBT01BbDYxZ0VvQ3hhTEpUQkVkdE9XYmZyK2g1LzB4NStMQXZ0WHJsNnJsYXZYcW5tekpocDZ3N1ZxMzdhVmdkVUNPQlA0L1g0dFdycGNuMzc1blhiczNGVm9YMVJVcEFZUEdxREJnd1lxSmliYW9Bb0JWR1N1N0d4SlVtU2swK0JLZ09BaHJBTk1vbUExV01JNkFHV2xTYU1HR3ZiczQ5cXhjNWUrSHoxT3Y4MlpGMWlNWXYyR1RYcjgyWmZVc1VNNzNYN0w5V3FZVk4vUVdnR1kwNmJOVy9YSmw5OXF4YW8xaGJiSFJFZnBpa3N2MXFVWFg2aW9xRWlEcWdNUUNseXUvRGw1b3lKNTFpQjBFTllCSm1HMVdpVkpQcC9mNEVvQVZEVDE2OVhWTTQ4L3FCdXZ1MHFqeG96VHI3L05VVjVlbnFUODRiRkxsNjlVNzU3ZGRmT1FhMVM5V3FMQjFRSXdnLzBIa3ZYRmlKSDZiYzY4UXR2RHdzSTBlTkFBWFhQbFpZcUpqaktvT2dDaEpNdVYzN09Pc0E2aGhMQU9NQW1yTlgvdXFJSmVMd0JRMW1yWHFxSEhIcnBIUTY2OVFsOStNMG96ZjU4cktmKzVNK08zT2ZwOTdueGRNckNmcnJ2NmNzVldpakc0V2dCR2NMdmQrbjdNT1AzdzQ4L3llcjJCN1JhTFJSZjA2cUdiaDF5dHFva0pCbFlJSU5RVTlLeGpOVmlFRXNJNndDUXNsbU05Ni93K2d5c0JVTkZWcjFaVlR6LzJnSzY4N0dKOTl0VjNXcko4cFNUSjYvWHFwNTkvMFpSZlorbUdhNi9VWlJjUGtOMXVNN2hhQU1IZzkvczFiOEZpZmZUcFYwbyttRkpvMzlsbnRkUHR0d3hSZy9yMURLb09RQ2h6dWJJVjZYU3lNQlpDQ21FZFlCTFdZejk4L0F5REJSQWtqUm9tNmJWL1A2ZGxLMWJwa3krLzFaYXQyeVhsdnhSLy9Qa0lUWmsrVS9mZmRhdmF0MjF0Y0tVQXl0T2V2ZnYxL3NkZmFNbXlGWVcyTjZoZlQzZmZmaFBQQUFDR3lzcHlzYmdFUWc1aEhXQVNsbVBEWUgwTWd3VVFaQjNhdGRGSGIvOUh2ODJlcHkrKytWNEhrdk43MWV6YXZWZVBQL3N2OWVqV1JYZmRkcE1TRStJTnJoUkFXY3JKY2V1N0gzN1NtSEVUNVBYbUJiWkhSam8xOUlacmRmR0F2ckxaNkYwTHdGaFoyZGtzWklPUVExZ0htSVFsMExPT1liQUFnczlpc2FoWHoyN3ExcldUeG95ZG9POUhqNVU3TjFlU05QdVBQN1ZnOFRJTnVlWnlYWEhwUllIVnF3R2N1WmF2WEtQL2UvY2pIVWcrV0dqN0JiMTY2STZoTjZoSzVWaURLa054ckJZTERic3dCV3NRaDZTNlhDNUZzcmdFUWd4aEhXQVNnV0d3QnRjQklMU0ZoNGZwK21zdVY1OWU1K21qVDcvU0gzOHVrcFEvNmZ6blgzK3ZxYi8rcGtjZnVFdHRXclV3dUZJQXA4TGx5dGJIWDR6UUwxTm5GTnJlb0g0OVBYRFBiV3JWb3BsQmxhRWs3SGE3Y2owZW84c0FGR1lQWHBUZ2NtV3pFaXhDRG1FZFlCSUZDMHlVZDg4NldtUmhGc0Zza1VYcFZhdWFxR0hQUHE0bHkxYm8vWSsvMEo2OSt5VkplL2Z0MXlOUHZhaUxCL1RWN1RjUFlRNFo0QXl5ZU9rS3ZmbmUvNVJ5NkhCZ1cwU0VRME52dkU2WERPekhrTmN6UUxUVHFWVENPcGhBbERONFAvK3pYQzZtNGtESXNScGRBSUI4MWlETldXY1BZaXNZVUp4Z3RzamkxSFhzMEU2ZmZmQ21icnY1ZWtWRU9BTGJKMDZlcmx2dmVWaUxsNjRvNW13QVpwQ1JtYVUzM3Y1QVQ3ODR2RkJRZDFiN052cnNnN2MwZU5BQWdyb3pST1dZYU5uNWZ3V0QyZTAyVmE0VUU3VDc1Uzh3UWM4NmhCYkNPc0FrL3VwWlY3NWhYWFFRVzhHQTRnU3pSUmFueDI2MzY1b3JMdFZuSDd5bHM5cTNDV3hQT1hSWVQ3ODRYUDk1ODMxbFpHUWFXQ0dBRTFteWZLVnV2ZWRoVFp2eGUyQmJaS1JUano1d3QxNzcxM09xWGkzUnVPSlFhbGFyVlZYajRvd3VBeUd1V3BXNElNOVp4d0lUQ0QyRWRZQkovTFVhYlBrT2c2VkZGbVlRN0JaWmxJM3ExUkwxMnIrZTAyTVAzbDNvcGZuWFdiTTE5TzZITkgvQllnT3JBL0IzSG85SEgzOCtRazg5LzdKU1U5TUMyenQxN0tEUFAzeExGL2J0RlZqY0NtZVd5QWlIYWlZbThqNkhvTFBiYktxVm1Dam4zM3JhbHplLzM2L3NuQnc1SXlLQ2RrL0FEQmlEQkpoRVlJR0pjaDRHVzlBaXV5OGxwVnp2QXhRbjJDMnlLRHNXaTBYOUwraWxqaDNhNmUwUFB0R0NSVXNsU1dsSDB2WEN5NjlyWVA4K3V2dTJtd3NObVFVUVhMdjM3TlB3Tjk3V2xxM2JBOXRpb3FOMHp4MUQxZWY4N29SMEZVQmtoRU4xcTFmVGtZeE1aV1ZueStQMU1pY3h5b1hWWWxHWTNhNG9wMU9WWTZKbHRRYTN2MDllWG41SEJsYWlSNmdockFOTXByekRPdW12RnRtRHFhbnk1dVdWKy8yQUFuYWJUZFhpNG9MYUlvdnlrUkFmcDM4Ly82UittejFQNzMzOGVXQVk3QzlUWjJqVm1uVjY1dkVIMWJoaEE0T3JCRUtMMysvWGxPbXo5TUVuWDhydGRnZTJ0MnZUU2s4K2NoOFR0RmN3VnF0VmNiR1ZGQmRieWVoU2dIS1Q1OHYvckdLek1TZ1FvWVd3RGpBSmQyNnVKTW5oQ0U2SVFZc3Nnc1hvRmxtVUg0dkZvbDQ5dTZsOXU5YjY3enNmYXVIaVpaTHllL1hjLytnekduckRkYnB5OE1YMDRnR0NJQ016UzIrOTl6L05tYmNnc00xbXMrbVdJZGZvcXNzSDhld0ZjRWJLeXlzSTZ4ajJqZEJDV0FlWVJFNU9mZ3Q0TUllTzBTSUxvQ3hVcVJ5cmwxOTRTai8vTWswZmZ6NUNIbzlIWG0rZVB2bnlHeTFldGtKUFBuS2ZFdUtaRUIwb0wxdTJidGV3Vi82ckE4a0hBOXRxMWFpdVo1NTRVRTBiTnpLd01nQTRQWGxld2pxRUpwcllBSk1vR0s0U0VhU2VkUUJRbGl3V2l5NjlxTDgrZXZzMTFhOVhON0I5K2NyVnV1Tyt4N1JrK1VvRHF3TXFydWt6ZjljRGp6OWJLS2pyMTZlblBucjNkWUk2QUdlOGdwNTFMS2lDVUVOWUI1aUVFVDNyQUtDczFhOVhWeCsrOVpvdUd6UWdzTzFvUm9hZWZtRzR2aHYxVTFEbTVRUkNnY2ZqMFRzZmZLclgzL3BBdWJrZVNmbnZFTTg4OXFBZWYraGVSVHFkQmxjSUFLY3Z6NWUvd0FROTZ4QnFDT3NBazhnSjlLeGpXWElBWjdidzhERGRlOGN0R2o3c2FjVldpcEdVUC9IOWw5K08wdlAvL284eU1yTU1yaEE0c3gxTU9hU0huM3hCRTZkTUQyeXJWYk9HM24velZmWHEyYzNBeWdDZ2JCWE1ldXZ6K3d5dEF3ZzJ3anJBSkFMRFlPbFpCNkNDNk5TeGcvNzM3aHRxM3JSeFlOdUNSVXQxejBOUGF1dTJIY1lWQnB6QlZxeGFvN3NmZkVJYk5tMEpiT3ZhK1d4OStOWnJxbCszam9HVkFVRFpLMWg4TDllZGEzQWxRSEFSMWdFbWtaR1JLVW1Lam9veXVCSUFLRHVKQ2ZGNjg3V1hOR2hndjhDMi9RZVNkZjlqejJqNnpOK05Ld3c0QTAyZU5sTlBQdit5MG85bVNNcWZLM0xvamRmcXBXY2ZWMVJVcE1IVkFVRFpLd2pyM0xtRWRRZ3RyQVlMbU1UaHREUTVIQTVGUmpMSERJQ0tKU3dzVEEvY2ZadWFOMjJpdDkvL1dPN2NYT1htZXZUNld4OW8yL2FkdW1Qb0RiSmFhVDhFVHNUbjgrblRMNy9WbUhFVEE5c3F4Y1RvbVNjZVZNZjJiUTJzREFES2w5MXVrODFtSTZ4RHlPSE5HRENKMU5RamlvK3JMSXZGY3ZLREFlQU1kRUd2OC9UdS93MVhqZXJWQXR0K0hEOUpMN3o4dWx6WjJRWldCcGhYZGs2T2hnMS9vMUJRVjc5dUhYMzQ5bXNFZFFCQ2dzTVJ6akJZaEJ6Q09zQWtVdE9PS0Q0dXp1Z3lBS0JjTlV5cXJ3L2Yvby9PUHF0ZFlOdUNSVXYxNE9QUEtmbGdpbkdGQVNhVWN1aXdIbnJpZWMxZnVDU3dyV1A3dG5ybmpaZFZ2VnBWQXlzRGdPQ0pjRGpvV1llUVExZ0htRVJxYXByaTRxb1lYUVlBbEx1WTZDaTkvTUpUdXZUaUN3UGJ0dS9ZcFhzZmVWcnJOMnd5c0RMQVBEWnYzYVo3SDNtNjBHSXNnd2IyMC9CaFR6TS9IWUNRNG95SVVEWTk4QkZpQ09zQWt6aWNscWI0S3BXTkxnTUFnc0ptcyttK080ZnFnYnR2Qzh4WGQrUkl1aDU1ZXBobXpmN0Q0T29BWXkxZnVVYVBQalZNcWFscGt2SVhrcmozamx0MC8xMjN5bWF6R1Z3ZEFBUlhRa0s4VWc2bEdsMEdFRlNFZFlBSjVPUzRsWkdScVlUNGVLTkxBWUNnR2pTd24xNFo5blJnY1IyUHg2TlgzbmluMFB4Y1FDaVpNMitCbm41eGVHQWVSMmRFaEY1KzRTbGRObWdBODlvQ0NFblZxaWJxWUFwVFpTQzBFTllCSnJCejkyNUpVcjE2dFEydUJBQ0NyMk9IZG5ydnY2OFVtb1ByNDg5SDZKTXZ2cEhmN3pld01pQzRKazZlcm4rLzlxYThYcThrcVhMbFdMMzFuMytwMDlrZERLNE1BSXhUdlZxaVVnNmw4azZBa0VKWUI1akE5cDM1WVYyRCt2VU1yZ1FBakZHdmJtMTk4T2FyYXQ2MGNXRGI2TEVUOVBwYkg4anJ6VE93TXFEOCtmMStqZmgrak43NThOUEFoOUhxMWFycW5UZGVWcU9HU1FaWEJ3REdxbGExcWp3ZWo0NmtIelc2RkNCb0NPc0FFOWl4WTVkaUY3ais5d0FBSUFCSlJFRlVvcU9VRU05cXNBQkNWMnhzSmIweC9FVjE3UERYU3JHL3pwcXRGMTkrWFRrNWJnTXJBOHFQMysvWGUvLzdYQ08rSHgzWTFxQitQYjM3eHN1cVZhTzZnWlVCZ0RsVXE1b2dTVXBKT1dSd0pVRHdFTllCSnJCajUyNGwxYS9IWERRQVFsNUVoRU12di9Da2V2WHNGdGkyY01reVBmN2N2M1EwSThQQXlvQ3k1L1A1OU45M1B0U0VYNllGdHJWcDFVSnYvdWNsVm9nSGdHTnFWSzhtU2RxNWU0L0JsUURCUTFnSG1NRDJuYnZVSUlraHNBQWdTWGE3WFU4LytvQXV2MlJnWU52NkRadjA2TlBEZE9SSXVvR1ZBV1VuTHk5UHI3LzFnYWJOK0Qyd3JXdm5zL1hxdjU1VmRGU1VjWVVCZ01sVVRVeFFmRndWclZtM3dlaFNnS0FockFNTWxuTG9zQTZucHFsUmcvcEdsd0lBcG1HeFdIVFhiVGZwdHB1dUQyemJ2bU9YSG5uNlJhV21waGxZR1hENnZONDh2ZlovNzJuR2IzTUMyM3IzN0s0WG4zNVVqdkQvWisrK3c1c3EvemFBMzBtYnBMdVVEaWpRVWxiWmUrKzlwd2dxQWlLZ2dBd1pncWdnUDNBaDhJcWdpS0tJeU40YkFkbFFTdGw3cjlMUzB0M1MzYXp6L2xGSVcrbEkyeVFuVGU3UGRYbGRmVTZlYzg1ZE5Xbnl6VFBrSWlZaklqSS9Fb2tFOWV2VnhvMWJkOFNPUW1ReUxOWVJpZXo4eFNzQWdNWU42NHVjaElqSXZFZ2tFcnd6ZUFDbVRScXJPeFlTR29hcG4vMFAwVEd4SWlZaktqcTFXbzF2RnkzQjhWTm5kTWU2ZGU2QW1kTW13c2JHUnNSa1JFVG1xMEhkMmdnSkRjT0xSQzZKUWRhQnhUb2lrWjI3ZUJsVkt2bkIwOE5kN0NoRVJHYXBWL2N1bURveHEyQVhGdjRjMHo3N0h5S2pva1ZNUlZSNEtwVUtYMzIvR0tmUEJPbU85ZWphQ2RNbmZ3U3BsRy9MaVlqeVVyOWVIUURBemRzY1hVZldnZThLaUVTa1VxbHcrZXAxdEdqZVdPd29SRVJtclhlUExwZzgva05kKzNsRUpLYk9uSVB3NTVFaXBpTFNuMXF0d1RjTGxpQXc2SUx1V0svdVhmREp4K05ZcUNNaUtrQzVzbVhnNFY0YWw2NWNGenNLa1Vud25RR1JpRzdldm92MDlBeTBiTlpFN0NoRVJHYXZiNjl1bURoMmxLNGRGUjJEYVovTlFVUmtsSWlwaUFvbUNBSVdMZmtGWjRMTzY0NzE3ZFVOVXllTzRVN3dSRVI2a0Vna2FObThDWTZmRElCU3FSSTdEcEhSc1ZoSEpLS1RBV2RSMnEwVXFsZXJJbllVSXFJU1lVRGZudmpvZ3hHNmRreHNIS1ovTVE4eHNYRWlwaUxLbXlBSStHbjVTaHc5Y1ZwM3JHK3Zidmo0b3c5WXFDTWlLb1JlM1RzaktUa0ZBWUhueEk1Q1pIUXMxaEdKSkM0dUhvZU9uRUNIdHEzNFpwMklxQkRlSE5BSFkwWU4xN1VqSXFNd1k5WlhTRWg0SVdJcW90Y0pnb0EvVnEvRDNnUC82bzUxN2RTZWhUb2lvaUtvVnFVeS9LdFZ3WVl0TzZEVmFzV09RMlJVTE5ZUmlXVGI3bjFRcTlYbzM3ZW4yRkdJaUVxY3R3YjJ3d2Z2RDlXMVE1K0ZZZWFYM3lBcE9VWEVWRVE1YmRpOEExdTI3OUcxMjdScWp1bVRQMktoam9pb2lONGYramFDUTBKejdLaE5aSWxZckNNU1FWSlNNdmJ1L3hjdG1qWkdlZSt5WXNjaElpcVIzaGswQUNPSEQ5RzFIejBKeGhkenYwTnFXcHFJcVlneTdkcDdBSCt0MjZSck4yM2NBTE5tVElhTmpZMklxWWlJU3JhbWpSdWdmdDNhV1A3N1g0aUxUeEE3RHBIUnNGaEhKSUlkZS9ZalBTTURvOTkvVit3b1JFUWwydEMzQitLOWQ5L1N0ZS9jdlk4dnYxckF4YWRKVklGQkYvREw3My9wMm5WcjE4VGNMNlpESnBPSm1JcUlxT1NUU0NUNDVPT1BvRktwc1dEeHoxQ3JOV0pISWpJS2lTQUlndGdoaUt6Sm84ZkJtRER0Yy9UbzJoRlRKb3dST3c0UlVZa25DQUpXcjkrTTladTI2NDYxYjlzS3N6K2R3dW1HWkhMM0h6N0cxSmx6a0pHUkFRRHdyMW9aLy9mZFhEZzQySXVjaklqSWNody9kUWJmTGx5QzltMWE0Z3NqalZvK0UzUWVCLzQ5aHJ2M0h5SXBLUmtPRHZhb1diMGEzaHJZRHczcTFUSDQvY2k2U0FwNGs4cGlIWm1VdGIvZ0phZWs0T1BwczZCU3FiSGlwMFY4NDA1RVpDQ0NJR0RWbW8zWXVIV243dGlRd1c5ZzlBaU9ZQ2JUaVk2SnhZUnBueU11TGg0QVVMYU1KNWI5TUIrbFNybUtuSXlJeVBMczJuc0F5MWFzUXVPRzlUQno2a1NVTHUxbTBPdS9NMklzRkhJNWF0YndoMEloUjBob0dHN2N1Z09KUklMWk02ZWlmWnVXQnIwZldSY1c2OGlzV1BNTFhscDZPajc3OGh2Y2YvZ1lQeTc0Q2pYOHE0b2RpWWpJb2dpQ2dKK1dyOHl4OCthMFNlUFFxM3RuRVZPUnRVaE5TOE9VR1YvaWNmQlRBSUNqb3dOK1d2UXRLdnBXRURrWkVaSGwrdWZRVWZ5eVloWHM3QlFZK3M0ZzlPeldDZloyZGdhNTlxMDc5MUM3WnZYWDdyZjQ1OS9nNSt1RGxjc1hHK1ErWkoxWXJDT3pZcTB2ZU9IUEkvSE5nc1Y0SEJ5Q3IyWi9pbVpOR29vZGlZaklJbWswR3N6KzZudGN1SFFWQUNDVlNqRi8zaXcwYmxoUDVHUmt5VFFhRGI3OGVnSE9YN3dDQUxDeHNjSDhlVitnVVFQK2YwZEVaR3loejhMeDQ3SVZ1SDd6TnB5ZEhOR2lXUk0wcUZjSC9sVXJ3OVhGR1M0dXpyQzF0VFhJdlpSS0ZYb05mQmZPems3WXVmR3ZnazhneWdPTGRXVDJMUGtGTHowOUEzc1AvSXUxRzdmQzFzWVdYM3c2R1UwYTFoYzdGaEdSUlV0TlRjUGtUMmZqU1hBSUFNREJ3UjQvTGZvR2ZoVjlSVTVHbGtnUUJQejgyNS9Zcy8rUTdoaEhkQklSbWQ3dHUvZXhhKzhCWEx4OERZbEpTVGtlbXo1bFBIcDA2VmpzZXp3SkRzR0hFejlCazBZTjhQMVhzNHA5UGJKZUJSWHJERk5lSmlxR3NQRG5BSURxMVVyMnRGQkJFSkNja29vWEx4SVJIQktLaTVldjRuVGdPYng0a1lobVRScGkycVJ4OEhBdkxYWk1JaUtMNStCZ2orL21mcUZiT3l3MU5RMmYvKzg3L0xKNHZzSFhzeUhhc2VlZkhJVzZ0OS9zejBJZEVaRUlhdFh3UjYwYS9oQUVBVStlaGlBME5BeUp5Y2xJU2twR3ZkcTFpbnhkUVJDUW1KaUU2emR2WStYcTlYQjFkY0c0RDk0ellIS2kxM0ZrSFluaXZ5OTR5YW1wK0dIK1hQajUrb2dkcmNpR2pocVB5S2hvWGR2QndSNU5HelhBb0RmNm9tYjFhaUltSXlLeVRnOGVQY2FVVDNQdXlybjQrNjlnWjZjUU9SbFppc0NnQy9qZnQ0dnc2dTEwMjlZdE1PZXphZHlGbUlqSVF2Ui9ld1JTVWxJQkFCS0pCTzFhdDhDa2NhTzVjUkFWRzZmQmt0bXgxQmU4ZzBlT0l5VWxGYTR1enZBdVd3YlZxMVdGcmEzaHR4QW5JaUw5blQxL0VYTytYcWdycHJSczFnVHpacytBVkNvVk9SbVZkUGNmUHNiVW1WbkY0QnIrVmZIRC9MbFFLRmdNSmlLeUZMLy90UmJwNlJsSVRVMURTT2d6UEhqMEJHNXVwZkRoKzBQUnRWTjdzZU5SQ2NaaUhaa2R2dUFSRVpFcDdkenpEMzc1UFd0TjFEZjY5Y0tFTVNORlRFUWxYWFJNckc2YU5RQjRlWHBnMmVMNUtPMVdTdVJrUkVSa1RNL0NubVB1ZC8rSDRLY2grR0w2WkhUcTBFYnNTRlJDc1ZoSFpvOHZlRVJFWkd6TFZxekNycjBIZE8wSlkwYmlqWDY5UkV4RUpWVnFXaHFtelBnU2o0T2ZBdUFHSmtSRTF1YmVnNGVZTVBWelZQYXJpTitYL1ovWWNhaUVLcWhZeHprZ0pMb0s1YjB4WThwSEFJQk4yM2FKbklhSWlDelIrQS9mUjR0bWpYWHQ1WCtzUnVDNWl5SW1vcEpJRUFRcy9QRVhYYUZPS3BWaXp1ZWZzRkJIUkdSRnFsVHlBd0RFeE1hSm1vTXNHNHQxWkJiNGdrZEVSTVlrbFVveDY5TXBxRnFsRW9ETW9zdDNpNWJnYWNnemtaTlJTYkpyN3dFRUJKN1R0VC8rNkFNMGFWaGZ4RVJFUkdScXI5NDdlSmN0STNJU3NtUXMxcEZaNEFzZUVSRVptNzJkSGI3OTMrZnc5SEFIQUtTblorQ3I3MzlBZW5xR3lNbW9KTGg3L3lGV3JGcWphdy9vMHdOOWVuWVZNUkVSRVJuTHFUTkJ1SG43N212SDQrTGk4Y05QdndJQWV2Zm9vanVlbXBiRzl4TmtVTFppQnlEcmNlcE1FRXE3bFVLZFdqVnlITS92QlU4cWtjTE9qcnVxRVJHUlliaVhkc00zY3o3RHBPbGZRS2xVNFduSU15eGQvanMrblRvUkJTd2RRbFlzS1RrRlgzKy9HR3ExQmdEZ1g2MEt4bzUrVCtSVVJFUmtMTUZQUS9EVi9CL2dVNkVjL0t0V2diMjlIYUtqWTNIbCtnMG9sU3IwNjkwZFBidDEwdlVmTzJrR0hCenNzZUtuUlNLbUprdkNZaDJaREYvd2lJaklIRlNwN0llSlkwZGo4YysvQVFBT0h6dUZlblZxNS9nYlJQU0tJQWhZdE9RWFJFWkZBd0FjSFIzdzVjeXBrTWxrSWljaklpSmo2ZEMyTmFLaVluRGoxaDJjT2hNRXJWYUxVcTR1YU5ha0VmcjI3SWJHRGV2bDZGKzZ0QnNjSGV4RlNrdVdpTVU2TWhtKzRCRVJrYm5vMmEwVGJ0eTZqY1BIVGdFQWZ2NXRKYXI3VjBGbHY0b2lKeU56czJQM2ZnUUdYZEMxWjB3ZXoyVTdpSWdzbks5UGVVeWZNbDd2L2tzWGZtM0VOR1NOSklJZ0NHS0hJQ0lpSWpLMTlQUU1qSjg2RXlHaFlRQ0E4dVc4OGV1U0JYRGdGMFgwMHAyNzl6Rmw1aHhvTkpuVFg5L28xd3NUeG93VU9SVVJFUkdWZEpJQzFsL2hCaE5FUkVSa2xlenNGSmp6K1NkUUtETFhSZzBMZjQ3RlAvOEdmbzlKQUpDVWxJeXZGL3lvSzlUNVY2dUNNU09IaVp5S2lJaUlyQUdMZFVSRVJHUzEvSHg5TUhuOEI3cjJpZE9CMlB2UHZ5SW1Jbk1nQ0FJVy9MZ01VZEV4QURMWHFadnoyVFN1VTBkRVJFUW13V0lkRVJFUldiVnVuVHVnUjVlT3V2YnlQMWJqL29OSElpWWlzVzNkc1JkQjV5L3Ayak9tVEVEWk1sNGlKaUlpSWlKcndtSWRFUkVSV2IxSkg0MkdYMFZmQUlCYXJjWlgzLytBcE9RVWtWT1JHRzdkdm91VmY2L1h0UWYyNjRVMkxadUptSWlJaUlpc0RZdDFSRVJFWlBVVUNnWCs5L2swMk5sbHJsOFhFUm1OUlV0KzRmcDFWdVpGWWhLK1diZ0VXcTBXQUZDOVdsV01HVFZjNUZSRVJFUmtiVmlzSXlJaUlnTGdVNkU4cGswY3Ayc0hCbDNBOXQzN1JVeEVwaVFJQW41Y3RnTFJNYkVBTXRlcCsvS3pxYkMxdFJVNUdSRVJFVmtiRnV1SWlJaUlYdXJVb1ExNjkraWlhLy94MXpvOGVod3NYaUF5bVpNQlp4RVFlRTdYNWpwMVJFUkVKQllXNjRpSWlJaXlHVDltSktwVThnTUFhRFFhTFB6eEY2alZhbEV6a1hIRko3ekFUOHRYNnRxOWUzVGhPblZFUkVRa0doYnJpSWlJaUxKUnlPV1lQWE1xNUhJWkFPRFJrMkNzMzd4ZDVGUmtMSUlnWU9ueVA1Q1lsQVFBOFBMMHdOaFI3NG1jaW9pSWlLd1ppM1ZFUkVSRS8rRlRvUnhHRGgraWEyL1lzaE1QSGowV01SRVp5MytudjM3eThVZHdjTEFYTVJFUkVSRlpPeGJyaUlpSWlITHhadi9lcUYyek9nQk9oN1ZVdVUxL2JkeXdub2lKaUlpSWlGaXNJeUlpSXNxVlZDckZqQ2tUZE5OaG53U0hZTzJtYlNLbklrUDU3L1JYVHc5M1RuOGxJaUlpczhCaUhSRVJFVkVlS3BUM3hxajMzdFcxTjI3Wmlmc1BIb21ZaUF6bHRlbXZrem45bFlpSWlNd0RpM1ZFUkVSRStSallyeGRxMTZvQkFOQnF0Vmo0NHk5UXFWUWlwNkxpK08vMDExN2RPNk5Kdy9vaUppSWlJaUxLd21JZEVSRVJVVDZrVWlsbVRCNnZtdzRiSEJLS05SdTJpcHlLaW9yVFg0bUlpTWpjc1ZoSFJFUkVWSUFLNWIweE90dDAyRTNiZHVIZWc0Y2lKcUtpK3UvMDEybVR4c0hSMFVIRVJFUkVSRVE1c1ZoSFJFUkVwSWMzc2sySEZRUUJDeFl2ZzFMSjZiQWx5WCtudi9ibzJnbE5HemNRTVJFUkVSSFI2MWlzSXlJaUl0S0RWQ3JGcDFQR1F5R1hBd0JDUXNPd1pzTVdrVk5SWVN4YnNVbzMvZFhEdlRUR2ZjRHByMFJFUkdSK1dLd2pJaUlpMGxQNWN0NFlOU0pyT3V6bTdidTVPMndKY2VYYURadzhIYWhyVDVzMERrNk9qaUltSWlJaUlzb2RpM1ZFUkVSRWhUQ3dYeS9VeVRZZDl1ZmYvb1FnQ0NLbm92eW8xUnI4L051ZnVuYVhqdTNRckVsREVSTVJFUkVSNVkzRk9pSWlJcUpDa0Vna21ERmxQR3h0YlFFQWQrNDl3S0VqeDBWT1Jmblp2ZThBUWtMREFBQU85dllZTTJxNHlJbUlpSWlJOHNaaUhSRVJFVkVobFMvbmpiY0c5dE8xLzFpOUhrbkpLU0ltb3J6RXhTZmc3MnhyQ3c1L2R6Qkt1NVVTTVJFUkVSRlIvbGlzSXlJaUlpcUNkOThhQ0U4UGR3REFpeGVKK0h2OVpwRVRVVzVXcmw2UDFOUTBBSUJQaGZKNG8yOVBrUk1SRVJFUjVZL0ZPaUlpSXFJaXNMTlRZTndISTNUdDNmc080bkh3VXhFVDBYL2R2bnNmL3g0OW9XdFBIRHRLTjMyWmlJaUl5Rnl4V0VkRVJFUlVSTzFhdDBERCtuVUFaRzQyOGRQeWxkeHN3a3hvdFZvc3k3YXBSSnVXemRDNFlUMFJFeEVSRVJIcGg4VTZJaUlpb2lLU1NDU1lPSFkwYkd4c0FBQTNiOS9Gc1pNQklxY2lBRGp3N3pIY2YvZ1lBQ0NYeTNLTWdpUWlJaUl5Wnl6V0VSRVJFUlZEUmQ4S0dKQnRIYlFWZjY3UnJaRkc0a2hLU3NhZmYyL1F0ZDkrc3ovS2x2RVNNUkVSRVJHUi9saXNJeUlpSWlxbTk0WU1obHNwVndDWnU0K3UyN1JONUVUV2JmWDZ6VWhNU2dJQWVIbDY0SjFCQTBST1JFUkVSS1EvRnV1SWlJaUlpc25SMFFGalJnM1h0YmZ2M28rbkljOUVUR1M5SGowSnhwNzloM1R0ano0WUFZVkNJV0lpSWlJaW9zSmhzWTZJaUlqSUFMcDBiSWZhTmFzREFEUWFEWmF0V01YTkpreE1FQVFzK3kzcjMzdkQrblhScGxWemtWTVJFUkVSRlE2TGRVUkVSRVFHSUpGSU1HbmNhRWdrRWdEQWxXczNjT3BNa01pcHJNdnB3SE80Y2VzT0FNREd4Z1lUeDQ3Uy9mY2dJaUlpS2lsWXJDTWlJaUl5a0twVktxRlB6NjY2OWg5L3JZTmFyUll4a2ZYUWFEVDRhKzFHWFh0QTM1Nm82RnRCeEVSRVJFUkVSY05pSFJFUkVaRUJqUm8rQk03T1RnQ0FpTWdvN0Q5NFJPUkUxdUh3c1pNSWZSWU9BSEJ5ZE1Td2R3YUpuSWlJaUlpb2FGaXNJeUlpSWpJZ1oyY25ESHY3VFYxNzNhWnRTRXRQRnpHUjVWTXFWZmg3L1JaZCsrMUIvZUhzNUNoaUlpSWlJcUtpWTdHT2lJaUl5TUQ2OXVvT1R3OTNBRUI4d2d2czJQMlB5SWtzMjk0RC95STZKaFlBNEZiS0ZXLzA3U1Z5SWlJaUlxS2lZN0dPaUlpSXlNRGtjaGxHREgxTDE5NjhmUmNTazVKRVRHUzVVdFBTc0dIemRsMTcyRHVEWUdlbkVERVJFUkVSVWZHd1dFZEVSRVJrQkYwN3RZZFBoZklBZ05UVU5HemF0a3ZrUkpacDI4NTllSkdZV1FndFc4WVR2WHQwRVRrUkVSRVJVZkd3V0VkRVJFUmtCRFkyTmhnMS9CMWRlOWZlQTRpSmpSTXhrZVY1a1ppRWJUdjM2dG9qaHI0TlcxdGJFUk1SRVJFUkZSK0xkVVJFUkVSRzBxWlZjL2hYcXdJZ2N4T0V0UnUzaXB6SXNtemNzZ09wYVdrQUFEOWZIM1R1MEZia1JFUkVSRVRGeDJJZEVSRVJrWkZJSkJKOCtQNVFYZnZBdjhmd0xPeTVpSWtzUjNSTUxIYnZQNlJyajN6dkhVaWxmR3RMUkVSRUpSL2YwUkFSRVJFWlVjUDZkZEdvUVQwQWdGYXJ4ZXAxbTBST1pCbldidHdLbFVvRkFLaFp2UnBhTlc4cWNpSWlJaUlpdzJDeGpvaUlpTWpJUm84WW92djV4T2xBUEhqMFdNUTBKVi9vczNBY1BIeGMxeDcxM3J1UVNDUWlKaUlpSWlJeUhCYnJpSWlJaUl5c2VyV3FhTnU2aGE3OTU5OGJSVXhUOHExZXR3bGFyUllBMEtoQlBUU3NYMGZrUkVSRVJFU0d3MklkRVJFUmtRbU1HdjZPYnZUWHhjdFhjZTNHTFpFVGxVekJJYUU0R1hCVzE4NCthcEdJaUlqSUVyQllSMFJFUkdRQ1BoWEtvMGZYanJyMnVrM2JSRXhUY20zZXRrdjNjNXVXelZDOVdsVVIweEFSRVJFWkhvdDFSRVJFUkNieTNydHZ3ZGJXQmdCdzVkcE4zTG4zUU9SRUpVdEVaRFNPbmdqUXRkOTkrMDBSMHhBUkVSRVpCNHQxUkVSRVJDYmk2ZUdPcnAzYTY5b2J0KzRVTVUzSnMyM25IdDFhZFkwYjFvTi8xY29pSnlJaUlpSXlQQmJyaUlpSWlFem83VGNINk5hdUN3eTZnT0NuSVNJbktoa1NFbDdnbjMrUDZ0cERCcjhoWWhvaUlpSWk0Mkd4am9pSWlNaUVLcFQzUnJ0c084TnUyclpieERRbHg0NDkvMENwVkFFQWF2aFhSZjI2dFVWT1JFUkVSR1FjTE5ZUkVSRVJtVmoyVVdISFRnWWdJakpLeERUbUx6VTFEYnYzSDlTMWg3ejFobTUwSWhFUkVaR2xZYkdPaUlpSXlNU3FWcW1FSm8wYUFBQzBXaTAyYitmb3V2enNQZkF2VWxKU0FXVHVxdHVxZVZPUkV4RVJFUkVaRDR0MVJFUkVSQ0o0OTYyczBYVUhEeDlIWEh5Q2lHbk1sMUtwd3ZaZCszVHRkd1lONEtnNklpSWlzbWdzMWhFUkVSR0pvRzd0bXFoVnd4OEFvRkxsTEVoUmxrTkhzd3Fabmg3dTZOeWhqY2lKaUlpSWlJeUx4VG9pSWlJaUVVZ2tFZ3pKTnJwdXovNURTRXBPRVRHUitkRm9OTmljYlFPT3dRUDd3ZGJXVnNSRVJFUkVSTWJIWWgwUkVSR1JTRm8wYlF5L2lyNEFnTFQwZE96WmQ3Q0FNNnpMeVlDenVzMDNYSnlkMGF0Ylo1RVRFUkVSRVJrZmkzVkVSRVJFSXBGSUpCZ3llSUN1dlgzM2ZxU25aNGlZeUh3SWdvQk5XM2ZwMm0vMDZ3VTdPNFdJaVlpSWlJaE1nOFU2SWlJaUloRjFhTnNLWmN0NEFRQVNrNUx3ejc5SFJVNWtIcTVjdTRISHdVOEJBSFoyQ2d6bzAwUGtSRVJFUkVTbXdXSWRFUkVSa1loc2JHenc5cHY5ZGUyZGUvNkJJQWdpSmpJUHU3Sk5DZTdkdlF1Y25aMUVURU5FUkVSa09peldFUkVSRVltc2U1ZU9jSFZ4QmdBOGo0akUrWXRYUkU0a3JvaklhSnc5ZHhGQTVsVGgvbjE2aXB5SWlJaUl5SFJZckNNaUlpSVNtVnd1UTYvdVhYVHRuWHNQaUpoR2ZQc08vS3NiWGRpc1NVT1U4eTRqY2lJaUlpSWkwMkd4am9pSWlNZ005TzNWRFJLSkJBQnc4ZkpWUEF0N0xuSWljV1FvbGZqblVOYTZmUU00cW82SWlJaXNESXQxUkVSRVJHYkF5OU1EclZzMjA3VjM3eitZVDIvTGRlSlVJQktUa2dBQTViM0xva21qK2lJbklpSWlJakl0RnV0TVRLdlZJall1SGhGUjBWQ3FWR0xISVNJaUlqUHlSdCtzVVdTSERoOUhhbHFhaUdsTVR4QUU3TW8yQmJoZm54NjYwWVpFUkVSbUl5TURPSEFBbUQ0ZDZOWU5xRk1IOFBVRnFsY0hXclVDeG93QlZxMENvcUxFVGtvbGxLM1lBYXlCV3EzR3lZQWduQXdJeElPSFQ2RFZhblNQbGZYeVF0dldMZENsWTF1VUt1VXFZa29pSWlJU1c3MDZ0ZUJYMFJmQlQwT1FtcGFHSThkT29WL3Y3bUxITXBtNzl4N2d3YVBIQUFDRlFvSHVYVHFJRzRpSWlDaTcxTlRNSXR4dnZ3SHg4YTgvbnB5YytjL1RwOEQrL2NEY3VjREFnY0RVcVVERmlpYVBTeVVYUjlZWldWaDRCTDZZT3grL3IxcURlL2NmNWlqVUFVQkVWQlMyN3R5RFR6Ny9IODVkdUNSU1NpSWlJaklIRW9rRUEvcjAwTFYzN1R1ZzIyakJHdXphbHpYMXQydW5kbkJ5ZEJReERSRVJVVGFYTHdOZHV3THo1K2RlcU11TlJnTnMzUXAwNmdUODlSZGdSWC9UcVhoWXJET2k2SmhZelBsbUFaNkdoQmJZTnprbEZZdC9Yc0dDSFJFUmtaWHIzTEV0SEIwZEFBQWhvV0c0Y3UyR3lJbE1JejdoQlU0R0JPcmEvWHYzeUtjM0VSR1JDZTNkbXpsQ0xqaTRhT2VucHdPelp3TXpad0pxdFVHamtXVmlzYzVJQkVIQWttVXJrSnljVXFqemZsMjVCbEhSc1VaS1JVUkVST2JPM3M0T1BicDIwcld6anphelpQOGNQQUsxT25NR1FyMDZ0VkRKejFma1JFUkVSQUFPSHdiR2p3Y01zZWI4K3ZXWlJUdU9zS01Dc0ZobkpCY3VYOFhEeDhHRlBpOHRMUTE3ckhUM055SWlJc3JVcjNkMzNjWUtaODlkUkVSa3RNaUpqRXV0MW1EdmdYOTE3UUhaTnRvZ0lpSVNUWEJ3WnFGT3F6WGNOZGV1elN6YUVlV0R4VG9qT1J0MG9lam5ucjlvVmV2VEVCRVJVVTdsdmN1aVdlT0dBREpINisvNXg3Sy95QXM4ZHdFeHNYRUFBQS8zMG1qVnZLbklpWWlJeU9vSlF1WnVyNm1wK3ZWM2R3ZVdMdFd2NzlkZkErSGhSYzlHRm8vRk9pTjUrUGhwa2M5TlRrNUJaSlJsZjROT1JFUkUrY3MrdXV6QW9hUElVQ3BGVEdOYyt3OGUxdjNjdDJjMzJOcmFpSmlHaUlnSXdQSGp3Tm16K3ZXMXNRRisrQUVZTkVpLy9zbkp3SklsUmM5R0ZvL0ZPaU9KUzBnbzN2bnh4VHVmaUlpSVNyWW1qZXFqZkRsdkFFQlNjZ3JPbkQwdmNpTGppSXFPd2VXcm1adG8yTmpZb0dmM3ppSW5JaUlpQXJCOHVYNzk3TzJCWDMvTjNDbTJNRFp2QnFLaUNwL0xSS0pqWXJGcXpVYWtwYWVMSGNVcTJZb2RnQ3hEZEV3czl2N3pMNGE4OVFiczdleUtkYTNBb0F1NGZmYytSZ3g5Q3pLWnpFQUpnWE1YTHlNbEpSV2QycmN4MkRXSmlJaU1SU0tSb0hlUEx2aDkxVm9Bd01IRHh5M3liOWkvUjAvb2x2OW8zclFSU3J1VkVqa1JFUkZadmVmUDlSdFYxN1l0OE0wM1FOV3FtZWQ0ZSt0L0Q3VTZjNWZaMGFNTEZTMDZKaFpIajU4dTFEblp2VE40Z0Y3OUFnTFBZY09XSFhpUm1JaXBFOGZxZGM2YURWdXdac1BXWEI4N3RIc1RSbzZiWE9BMUt2cjQ0T3M1TS9XNm55VmpzYzVJWEoyZEVCc1hYK1R6blp3Y0RKZ0dDSHNlZ2ZMZVpRMTZ6ZXlLOGtUT3k3bUxsN0gvNEJFTWYzZXdnZElCV3EwV2Y2N2VnSWlvS0RTcVh4ZWxTcmthN05wRVJFVEcwclZUZTZ4Y3ZSNWFyUlpYcnQxQVpGUTB5bmg1aWgzTFlBUkJ3S0VqSjNUdDdsMDZpSmFGaUloSTU5UXAvZnB0M0pnNXBYWG1UTURSRVpnenAzRDNPWEdpME1XNnlLaG9yUHk3NkJ0VTZGdXM2OStuQnc0ZU9ZNzlCNCtnYzRlMnFGZW5sbDduK2ZuNllQYk1LYnAyVkhRc3ZwajdIUUJnOE1CK3V1UGg0UkhZdW5NdnhuMHdBZ3FGWEhmYzFjVkZyL3RZT2hicmpLUnExY3FJUFgrcFNPZks1REtVTDB4RlBoZUNJT0RlZzBjSURMcUF3S0FMQ0E0SnhaRjl1VmU0RGFHb1QrVGNhTlFhQUlEY2dLUHFwRklwUnIvL0xtYk5uWSsvMTIvQjVBa2ZHdXphUkVSRXh1Sld5aFV0bWpaQzRMbk16YWYrUFhvU3c0Zm91UjVPQ1hEajFoMDhqNGdFQUxpNnVxQjVrOFlpSnlJaUlnSnc0NForL1g3K0dmajlkeUErSGhoYmhFRXIxNjhYK3BRNnRXb1U2clA5MWVzM3NXRHhNc1Fudk1DSEk0ZnBqbXMwR2lTbjVMOTV4dkFoZzNIc3hHazRPampnUldKU3JuMmNIQjFnWTVPMTFxeGNMb05mUlY5ZFd5YlBLc1QxN2RsTjkvUEpnTE93czFOZzBJQStldjh1MW9URk9pTnAxYXdKemhXeFdGZTNkczBjLzdNWHhkc2p4aUt1R0NQNy9zdFlUK1RjWkNpVmtNbGtrRWdraGNwNDdjYXRmQiszVXlqZ1Y5RVhIdTZsOCsxclo2ZEE5V3BWQzNWdklpSWlZK25SdFJNQ3oxMEVBQnc2Y2d6RDNubXowSDhqemRYQnc4ZDFQM2ZwMkk0YlN4QVJrWG1JaU5DdjM0SUZ4YnRQVEV6bWRGaGJ3NWRtMUdvMVZxM2RpSzA3OXFLTWx5ZVdMdm82eCtmYyt3OGVZZEwwV1hwZDY5U1pvRHdmVy83ajkvQ3ZWaVhydWc4Zm8wdWYzR2ZKQ1lLQWxKZTc2NFkrQzBOWkx5OGtwNlRrNk9QazZLaFhKa3ZIWXAyUk5HL2FDTldxVk1LRFIwOEtmVzYvWHQyTGZYOG5Sd2YwNnRZWjdkcTB3TWZUWnlFOVBhTlkxelBHRTNuYVovL0Q5WnUzOCt5YjF4TzhTaVUvclBoNTBXdkhQL2w4cmw3NS9ub2FrdS9qZnI0K1dMbDhzVjdYSWlJaU1yWm1UUnFoVkNsWEpDUzhRRVJrTks1ZXY0V0c5ZXVJSGF2WVV0UFNjRElnYXoyZ0hsMDZpcGlHaUlnc1NZWlNpVWVQZ3hFUkdZV282QmkwYTkwUzViekw2SCtCcE53SG54aEZZaUpRdXJSQkx4a1NHb2J2L204cEhqNTZnall0bTJINmxQR3ZGY0c4eTVZcGNNYlowbC8rZ0ZzcFY3dzM5SzA4Ky94M2VRNi9pcjZZTjN1R3JoMFZGWU1acytZQkFKNkZoV1BrdUNrNStnOTQrLzBjYldQT0NDeEpXS3d6RW9sRWdza1R4bURlZC8rSDZKaFl2Yy9yMjdzYmFsYXZWdXo3ci9yVnNOdEFHK09KM0twRlUvajZsSCt0ejdFVEFiQ3p0ME9yNWsxZWUrejBtU0RJWkxuL2I3dGs0ZGV2SGR1NGRTZk9YYmlNNzcrYUJUczlONzZ3VXlqMDZrZEVSR1FLdHJZMjZOS2hMYmJ0MmdjQU9IVGt1RVVVNjA2ZVBvdU1qTXd2RS8yclZrWWxQOThJaVBGU0FBQWdBRWxFUVZRQ3ppQWlJc3JmczdEbjJMUC9JUDQ5ZWpMSGlLMVNwVndMVjZ3cjVxYUpoV0p2YjlETDdkbC9DQ3YrWEFPTlZvc0pZMGJpalg2OWN1MVhxcFJyam1tcHVWbjZ5eDl3Y25Jc3NGOTJjcGx0Z2V2bGIxbjd4MnZId3A5SFlNcW5YK3A5SDB2SFlwMFJlWHE0NDZzdlorSzdSVXNSK2l5c3dQNmRPN1REMExmZU5FR3l3alBHRXptdnVlbW5BOCtoV3VWS21ESmh6R3VQM2I1elA4OGRZdXZVcXZIYU1kbkw0Y1NOR3RTRFZDclZLMWRSM0gvd0NOZHUzb1ozMlRMd3JWQSsxeUlrRVJGUlVmWG8ybEZYckR0MTVpd21qUnNOUjBmRGJrWmxhZ2VQWkUyQjdjWlJkVVJFVkF5Q0lHRDN2b1A0N2M4MUFJQ083VnFqWFpzV0tPL3RqVEpsUEtISXRtNmFYdHpkalpBeUZ3NE9CaThNL3ZUclNqZzZPdURIYitia21KNXFLdmxOZzMzbDFjN3ZYZm9NeGwrL0xZRlBoZkpJK2M5MFdHdkhZcDJSbFhZcmhibGZUTWVzdWZNUkVSV1ZaNytHOWV2aXc1RkRMV1lOR24yRmhJYmhaTUJaOU9qYUVaNGU3aEFFQVVsSnlYQnhjYzYxdjBxdGhrd213NTE3RHhBYkY0ODJMWnZsZS8zbmtWR3d0N016YXFFT0FNNEVuY2Y2elR0MDdaclZxMkZnLzk3bzBMYVYxZjAzSlNJaXcvT3I2SXZxMWFyaTNvT0hVQ3BWT0g3cURQcjA3Q3AyckNKN0Z2WWN0MjdmQlFEWTJ0cWljL3MySWljaUlxS1NTcVBSNEx0RlMzRXk0Q3c2dFcrRDhSKytqMUtsWEl0MzBWcEYzekN4VUdyWEJvendlYkcwV3lsUkNuVjFhOWZDUngrTVFMTW1EWFhIMHRMU2NTYm92TkUvazFzYUZ1dE13TW5KRVFQNjljUnZLLy9PczArLzN0MnRzcWl6ZmZjKzdEOTRCSFZyMTRDbmh6c1NYaVJDcTlYcUt1My9wVmFySVpQWll0UFdYYmgrOHhhYU5tNlE1N2NrNmVrWmVCb1NDclZhVTJCbEh3QzJiMWdGMXp5S2hBVVpPWHdJM2hyWUgySFBJL0RnNFdQczJMTWYzeTVjZ21NbkFqRHprNGxjSkpPSWlJcXRSN2VPdVBmZ0lRRGc0T0ZqSmJwWWR5amJxTHJXTFpyQzJkbEp4RFJFUkZSU0NZS0FuMzVkaVZObmdqQngzR2owTjlUbjZoWXRpbjhOZmJSc3FYZlhvUE9YTVB1cjcvWHFHL29zdk1EUHdLL1doZ3Q3bnY5bUdtcTFKczgrVW9rRTNtWEx2THhuR0R6YzNlRGg3cGFqajcyOUhicDBiSWRuWWVFNWpndUNBQUNRU0ZqRXl3MkxkU2J5OHYvRFBHbTFXdE1FS1NaRFBaRUJJQ2twR1VlT24wYk42dFhRb0Y3bTJqc1JFWkVBZ0xKbHZISzlodkxsVHJIZE9yWEhtYUR6T0hrNkVOMDZkOGkxNzZNbndWQ3JOZkQwY005em5qNEE3TmwvRUJHUjBYQjBLTjUwSWtkSEIvaFhyUXovcXBYUnEzdG5IRDkxQmovODlCc21UUGtNL3pkL0xqdzlURFNVbW9pSUxGTEhkcTN4Nngrcm9WU3FjUGYrUXdTSGhNTFAxMGZzV0lXbTFXcng3OUVUdW5aM1RvRWxJcUlpMnJGN1AvWWZQSUtKNDBaalFKOGVocnR3N2RwQXBVckFrOEp2R0Zrby9mdnIzYldpYndXTUdUVzh3SDYvcjFvTFYxY1h2UDJtZnRjZThlR2tmQjkvSGhHWlp4K1pUSVlET3pjQXdHc2JSK1JtNVM4LzZINU9UVTBEQUNnVWhaeWliQ1ZZckRNQmpVYURRMGVQNTl2bndMOUhjMTF6emR3WTZva01BRHYzSGtCR1JnYmVIalJBZCt6SjAxQUF5SFBOTjVWS0RibE1obVpOR3NIVnhSbjdEeDNOczFqMy9HWGhyM3ExS25ocllMODhNeDg5ZmhvS1JTSnNiVzN5L2QwS1F5S1JvRlA3TnFqb1V3R3o1czNIbDE4dndKSUZYOFBPanB0WEVCRlIwVGc1T3FKTnkrWTRkaklBQUhEbzhIR01IZjJleUtrSzcrTGxhNGlOaXdjQXVKZDJRNU5HOVVWT1JFUkVKVkg0ODBpcy9Ic0QrdmJzaHY2OXV4djI0aElKOE1FSHdLeFpocjF1ZG0zYUFEWDByd0Y0bHkyVDcrZmFWMzVmdFJZdXprNTY5UVdBV1ovbVhXVDdkdUVTdUpkMnc3Z1BSdVQ2ZVBhcHJVZjJiVVdHVW9uRXhDUjRlcmdqOUZrWVJvNmJrbU4zMSt4citZZEhSRUFpa2FDVXE0dGVPYTBOaTNWR3BsS3BzV3pGbndnT0RzbTMzOFhMMTdCbXd4WU1IekxZcktmREd1cUpISi93QWx0MzdFR1Z5bjVvM2FLcDd2ak4yM2Noa1VoUXRYS2xYSytSa1pFQnVVd0dXMXNidEduVkhQc1BIa0hvczNENFZDajNXdDg3OXg0QUFDcFg4c3YzZDBwSlRZR3prM0dtcVZhcDdJZnY1bjJCU1ovTXdxSWx2MkQyektsbS9kK1hpSWpNVzQrdUhYWEZ1c1BIVCtHRDk0ZkN4c1p3WHphWnd0RVRwM1UvZCszY25tdllFQkZSb1FtQ2dHVXIva1JwdDFJWTkrRUk0M3pHR2pJRStQVlg0Tmt6dzE4YkFENzkxRGpYTGFTTzdWcm4rZGkzQzVmQXdjRSszejdablFvSXd2OHRYWTVEdXpjVjJQZnkxUnR3ZFhVcE1iTU1UWTNGT2lONjlEZ1l2Njc4VzYrZFlBRmcvOEVqZVB6a0tjYU1lcTl3MjBxYmtLR2V5R3MyYkVGYWVqcEdEUitpZTJGVnFWUUlPbjhKL2xXcjVMbkRuVktsZ2t5ZXVSdHNoN2F0Y09UNGFUeDgvT1MxWXAwZ0NBZ011Z0FBYU5TZ2JyNVprcEpUNE9YcFVXRG1vcXJzVnhIVEozK0VieGN1UWFjT2JkQzZSZjZiWWhBUkVlV2xZZjI2OFBMMFFGUjBEQklTWHVEcTlWdG8zTENlMkxIMGxxRlU2djQrQTBEWGp1MUZURU5FUkNYVnhjdlhjUDdpRmN6NS9KUEM3L1NxTDRVQ1dMQUFHRHBVdi80clZtVCtvNDhSSTRER2pZdWV6VXpGSnlTOHR2NzhxN1h6L0t0V3hyTEY4N0ZsN1I5SVMwL0hycjBIa0pxYWlqR1RadUN6YVJOUjNiOHF0cXo5UTR6WVpvbkZPaU9JaklyR2xoMjdjZWJzQmQyaWlmcTZjKzhCcG44eEYxMDZ0Y1BBZnIwdGRraG8vejQ5NE9yaWd1Wk5HK21PN1Q5NEJJbEpTUmo2enB1NW5wT2VuZ0ZCRUNCLytXSmN2MjV0YkYvL1o2NVRTNE11WEVKMFRDektsdkZFN1pyVjg4eWgwV2lRa3BJS2w4cEYyMWhDWHgzYnRjYkpnTFA0WmNWZmFOS3dQaFFLVG9jbElxTENrMGdrNk5pdU5UWnYzdzBBT0g3cVRJa3ExbDI0ZUFWcDZla0FNbmU0cmVoYlFlUkVSRVJVRW0zWnNRZTFhMVpIMjFiTmpYdWpEaDJBano4R2Z2ckpjTmRzMEFENDhrdkRYYytNUEEwSnhZdkVSSVEreTlwTTRxL2ZsZ0FBNUhJNXBGSXBGSEk1L3ZmTkltaTBXcXhlOFJQV2JOaUt5WjkraVdIdnZJbGg3d3dTSzdyWjRid0RBM3J4SWhHcjFtN0UxSmx6RUJCNHZ0Q0Z1bGMwR2cwT0hUNk9qMmZNd3FadHU1Q1dsbWJncERtbHBxVWhQVDNEcVBmNEx6OWZIN3cvN0cxZE8reDVCUDVhdHdtdUxzN28yYTFUcnVlOGVuUC82cHNUcVZTYWE2Rk9vOUZnOWRyTkFJQkJBL3JtT3lRNk1Ta1pBRXhTRkIwemNqamk0aE93YmVjK285K0xpSWdzVi9ZUjdBR0I1NkJXcTBWTVV6akhUd2ZxZnU3WXRwV0lTWWlJcUtSNkVoeUNLOWR1WUdDL1hxWlpZbWpHREdCNHdSczc2S1ZtVFdEMWFzRGUzakRYTXpOWHI5K0NWcXZGbDE5L2o1allPQUNBVDRYeThLbFFIaTR1enRoMzREQkdqNStLK3c4ZTRhdlpuOExMMHdQVEozK0VUNmRPd09idGV6RDlpM21JaTA4UStiY3dEeHhaWndDQ0lPRHdzWlBZdUhXbmJrY1RROGhJejhET1BmL2crTWtBakJ3K0JDMmE2VDlNOXVmZi90VDkvT3BOZlBaakFEQnAzR2dBd05oSk0rRGdZSThWUHkweVFPckNpNDZKeGVkenZrRktTaXBtejV3S2h6eGV1Q0lpb3dBQVRnV3NMN2RtNDFZOGVoSU1ud3JsMGJ0SGwzejd4cjU4QVhIN3oxQmRZeWpuWFFiOWUzZkh6bjBITUhoZ1A4aGZUdWNsSWlJcWpDcVYvVkMrbkRmQ3dwOGpPU1VGRnk5Zks5UjdCTEdrcGFjajZOeEZYYnRET3hicmlJaW84SGJ1UFlEU2JxWFF1cVdKbGhlU1NvSDU4d0ZmMzh4cHNVWDlrcXg3ZDJEcFVzRFplTE82c3RaL0s3aUkrV293VEVFRVFTaXdyNzJkSFM1ZHVZN0lxR2hNbXpRT0c3ZnV4T3l2RnVUb2MvYmNSU3hkL2djYTFxK0xhWlBHb213Wkw5MWpYVHEyUStWS0ZmSGR3cVZJVEV4OGJTcXROV0t4cnBoVUtqV1dMdjhERnk1ZE1kbzlFbDRrNHNkbEs5QzFjM3VNZnU5ZHZiNDkyTDN2WUlISFhoWHJTcGQyZzZORC9wVjlReitSWDdsNy95SG1mcnNJTWJGeEdENWtFRHE4L0paZHJkYmsySjFWbzlGZzI4NjlBSURLbFNybWVlM0R4MDVodytZZGtNdGwrSHo2eDVESjhpK0lCYjc4MEZDaC9Pc2JWQmpERy8xNlk4ZWVmM0QweE9rOFJ4QVNFUkhsNTlWVTJIV2J0Z0hJbkFwYkVvcDFRZWN2SVVPcEJBQlVyVklKNWN0NWk1eUlpSWhLR28xR2c0REFjK2pUc3l0c2JVMVl6cEJJZ1BIamdmYnRnYmx6Z2NEQUFrL1JxVkFoYzNUZW0yOW1Yc2VBRWhKZVFDc0ljSEYyZ28yTkRVNjhITUZlMEFBWEFPZzdTTC9SZ3MvQ25oZllkK3U2bGZoMTVkOXdjTEJINTQ1dDBiUnhBM3oxL1dMY3VYc2ZZeVpPUjZNR2RWSEd5eFB2dmowUWxTdjY0dUhqWUR4OEhBeEJxNFZHcTRWS3BZWktwVUxQN3AwUmRQNHkzTjNkamJZSlpFbkJZbDB4YmR5Nnc2aUZ1dXdPSHoySmN0NWwwYXRiNXdMN1p0OGV1U0JMRjM1ZFlCOURQcEYzYlY0TkIzdDdiTm0rQjZ2WGI0SkdvOFdZa2NQeDFwdFpXMHV2WHI4Sk8vY2NnS3VMTXhRS0JSSVRFL0VpTVFuZVpjdWdZYjA2dVY5Mzd3SDg4dnRma0VxbCtHTEdGUGhYclp6ajhYbnpmNEF5UXdrM3QxSndkSFJBZkVJQ1Rwd0toRUl1UnhzVGZTdFR0b3duV2pWdml1Mjc5Nk5IMTQ3Y0daYUlpSXFrUTd0V3VtSmRZTkFGWkNpVnhsdGcyMEJPbk1yNllOT0JVMkNKaUtnSWJ0eTZnOFNrSkxSdGJlUzE2dkpTdXphd2RTdHc2Ukt3YlJ0dzlDZ1Fsc3VHa3M3T1FNdVdRUC8rUU8vZVFBR0RTSXJxMUprZy9QVHJTZ0NaWCthOVdvcExuMDBmSjAvNDBHQTVuQndkSUxPMVJlL3VYYUNReStIcDRZNmZGbjJETTBFWGNQeGtBTTRFWFVCY2ZBSXlNZ3BlZnN2VHd4MXZEK3B2c0d3bEZZdDF4WFF5NEt4SjczY3FJRWl2WXAyaEdmS0piS2RRNEVsd0NGYXYzd1FYRnhmTW5Ecnh0Y1d4eTN0N1E2bFVJaW82QmtEbUMwK3RHdjc0NU9PUFlHTmo4OW8xSHdjL3hhOHIvNGE5dlIxbWZ6b1Z6Wm8wek9XK2NwdzVlejdIMXREZVpjdGc0dGhSOEhBdmJiRGZyeUQ5KzNUSHA3Ty94cE9uSWFqc2wvY29RU0lpb3J6NCtmckFyNkl2Z3ArR0lDMDlIZWN2WEViYjFpM0VqcFdubEpSVW5MdDRXZGRtc1k2SWlJb2lJUEFjUEQzY1ViVnlKWEdETkc2Y3RadHJiQ3dRSGc0a0p3TjJka0RwMG9DUFQrYjBXU09yWGJNNmVuYnJCSTFHQzYxV0N6czdCUnJXcjR2MmJWb1dlRzdmbnQwTW1tWGl1Rkh3cVpBMVkwMGlrYUJOeTJZNUJzYW9WQ3FrcDJkQXBWSkJvOVhxaW90U3FSUlNxUlMydGpaUXlPVWMxQUpBSWhSMUZ3UUNBTHo5M2hpVDNzL0wwd00vLy9DZFNlOXBMR2ZQWDBTZFdqWHpIZDZxVnF1aDBXaGdZMk9iWTFwc2JrNmZDVUsxcXBWenpIM1BUWVpTQ2FWU0JSdXBGQTRGVFA4MUJxMVdpOEhEUDBUdjdsMHc2cjBoSnI4L0VSRlpodldidHVPdmRac0FBTzFhdDhDY3p6OFJPVkhlRGg4N2lRV0xsd0VBYXZoWHhiTEY4MFZPUkVSRUpkR3cwUlBRb21ralRIeTVwQk5SU1NVcG9DTEozV0NMeWNiR3RJTVRwZEw4QzFZbFNjdG1UUXFjaDI1cmF3dUZRbEZnb1E0QTJyWnVVV0NoRHNqY1RkYlp5VkdVUWgyUSthMUI2eGJOY09MMG1TTHZHRXhFUkpSOWc0YWdDNWVRYXVUZDQ0c2p4eFJZUGFibUVCRVIvVmQwVEN3aUlxUFFxR0Y5c2FNUUdSMkxkY1ZVcTRhL3lZWm9TaVJTMUtwUnpTVDNJdU5xMTdvNXdwOUhJdmhwcU5oUmlJaW9oQ3Bmemh2VnFtU3V6NnBVcW5BMjIwNnI1aVF4S1FrWHIxelR0ZldabWtORVJQUmZOMjdlQVpBNTlaUEkwbkhOdW1LYVBYT0syQkdvQktwZnR6WVVjamt1WDd1QlNuNitZc2NoSXFJU3FtTzcxbmp3NkRHQXpORnJuVHUwRlRuUjZ3SUN6ME9qMFFBQWF0ZXFBVThQZDVFVEVSRlJTWFQ5MW0xVUtPOE5WeGRuc2FNUUdSMUgxaEdKUUNhVG9YYXRHcmg4OWJyWVVZaUlxQVJyM3pacmxOcUZ5MWVRbEp3aVlwcmNuUXpJbWdMYmtSdExFQkZSRWQyNSt3QzFhbkJVSFZrSEZ1dUlSTktnWG0xY3UzRUxhclZHN0NoRVJGUkNsZkh5UkswYS9nQUF0VnFEcytjdWlKd29wK1NVRkZ5OWZndEE1cTV3N2N4NHgxb2lJakpmYXJVR1QwTkRVYmxTUmJHakVKa0VpM1ZFSW1sWXJ3N1MwelB3Nk1rVHNhTVFFVkVKbG4wTnVFQXpXN2Z1d3FXcnVpbXd0V3I0bzNScE41RVRFUkZSU2ZRc1BCeHF0UWJseTVVVk93cVJTYkJZUnlTU3FsVXFRU3FWNHRIanAySkhJU0tpRXF4bDg2YTZueTlldmdxbFVpVmltcHl5YjNyUnNua1RFWk1RRVZGSjlpUTRCQUJRM3R0YjVDUkVwc0ZpSFpGSVpESVpLcFQzeHVNbndXSkhJU0tpRXF5Y2R4bjQrZm9BQU5MVE0zRGwrZzJSRTJWU3F6VTRkL0d5cnQwcVcxR1JpSWlvTUlKRFFpR1JTT0JkMWt2c0tFUW13V0lka1lncStWWEVveWNjV1VkRVJNV1RmZFJhWUpCNXJGdDM0OVlkcEtTa0FnREtlNWVGVDRWeUlpY2lJcUtTNnZuelNKVHg4b0JNSmhNN0NwRkpzRmhISktMS0ZYM3g2RWt3QkVFUU93b1JFWlZnclZwa2pWbzdlKzZpV2Z4ZENjeTIyVVhMNWswZ2tVaEVURU5FUkNWWlJHUVV5bkVLTEZrUkZ1dUlSRlRKenhlcHFXbUlqSW9XT3dvUkVaVmdOZnlyb3JSYktRQkFYSHdDN3Q1L0tHb2VRUkJ5N0V5YnZaaElSRVJVV0JHUlVkeGNncXdLaTNWRUlxcms1d3NBZU1SMTY0aUlxQmdrRWdsYU5NdWFDbnRXNUYxaGc1K0dJaUl5ODRzb1p5ZEgxSzVaWGRROFJFUlVjbVVvbFlpTFQwQ0ZjaHhaUjlhRHhUb2lFWlV0NHdVN093VjNoQ1Vpb21Kcm5XMzBtdGpyMWdWbUt4WTJiOW9ZTmpZMklxWWhJcUtTTENZMkRnRGc3YzJSZFdROVdLd2pFcEZFSWtHbGlyN2NFWmFJaUlxdFFmMDZVQ2dVQURKM3pRdC9IaWxhbHV6Rnd1eWJYeEFSRVJWV1ltSVNBTUROMVVYa0pFU213Mklka2NqOEt2cmdhV2lZMkRHSWlLaUVVOGpsYU5xb3ZxNmRmYzA0VTRxTmk4ZTlCNWxyNXRuYTJxQnBvd2FpNUNBaUlzdVFtSlJackhOeWNoSTVDWkhwc0ZoSEpESXZUMC9FeE1TYXhjNTlSRVJVc3JWc25qVVY5b3hJVTJHRHpsL1MvZHlnYmgwNE9OaUxrb09JaUN4RFltSXlBTURGbWNVNnNoNHMxaEdKek1POU5OTFMwNUdhbWlaMkZDSWlLdUZhTkcwRWlVUUNBTGh4Nnc2U2twSk5udUg4eFN0WmVUZ0Zsb2lJaWlsclpKMmp5RW1JVElmRk9pS1JlYmlYQmdCRXg4U0luSVNJaUVvNlYxY1gxSHE1ODZvZ0NMaHkvYVpKNzY5V2EzRGwyZzFkdTBYVFJpYTlQeEVSV1o3RXhFUTQyTnR6c3lLeUtpeldFWWtzcTFnWEozSVNJaUt5Qk5uWHJidDQrYXBKNzMzMy9nT2twbVdPRkMvdlhSWmx5M2laOVA1RVJHUjVFaE9UNGN3cHNHUmxXS3dqRWxsV3NTNVc1Q1JFUkdRSkdqZk1YcXk3WnRJMVVTOWV2cGFWSTF2UmtJaUlxS2dTazVJNEJaYXNEb3QxUkNKemNuS0VYQzdqTkZnaUlqS0k2dFdxd1BubGg1cW82Qmc4Q3dzMzJiMHZYY2xXckd0WXoyVDNKU0lpeTVXWWxNVE5KY2pxc0ZoSEpES0pSQUlQOTlLY0JrdEVSQVlobFVyUnFFRldvU3o3YURkalNrcEt4dDM3RDNVWkd0U3RZNUw3RWhHUlpVdE1USWF6RTR0MVpGMVlyQ015QXg3dTdoeFpSMFJFQnZQZnFiQ21jT1g2VGQyVTI1bzEvT0hvNkdDUyt4SVJrV1ZMU1UzaDN4U3lPaXpXRVprQkQ0L1NYTE9PaUlnTUp2c1UxS3MzYmtHbFVobjludGszczJqU2tPdlZFUkdSWWFoVWF0amEyb29kZzhpa1dLd2pNZ1B1Ym02SWowOFFPd1lSRVZtSU1sNmU4S2xRRGdDUWtaR0JtN2Z2R2ZWK2dpRGtHTUhYaE92VkVSR1JnYWpWTE5hUjlXR3hqc2dNT0RrNklqa2wxYVE3OWhFUmtXWExPUlgyYWo0OWkrOVoySE5FUldjdTUrRGs2QWovYWxXTWVqOGlJckllS3JVYU1oYnJ5TXF3V0Vka0Jod2RIU0FJQXRMUzA4V09Ra1JFRnFKcG93YTZueTllTWU2NmRkbDNnVzNZb0M1c2JHeU1lajhpSXJJZWFyV2FmMWZJNnJCWVIyUUdYaTJZbXBLU0tuSVNJaUt5RlBYcTFvS3RiZWFIbTBlUGd4R2Y4TUpvOThwZURPUjZkVVJFWkVncWxSb3lHVWZXa1hWaHNZN0lERGc2T2dJQWtwTlRSRTVDUkVTV3d0N09EclZyMXRDMUwxKzlicFQ3YURRYVhMOXhXOWR1elBYcWlJaklRTFJhTFFSQmdJME5pM1ZrWFZpc0l6SURUcTlHMXFWeVpCMFJFUmxPb3daWmhiTnIyUXBxaHZUb2NUQlMwOUlBWkc1c1ViYU1sMUh1UTBSRTFrZWxWZ09BYnFRNGtiVmdzWTdJRERnNlpCYnJPTEtPaUlnTXFVSGRXcnFmcjkrOFpaUjdYTHVaVlFTc1g3ZTJVZTVCUkVUV1NhMTZWYXpqeURxeUxpeldFWm1CVjJ2V0phZXdXRWRFUklaVDNiOHFGSEk1Z013ZFcrUGk0ZzEranh2WmluWDFzaFVIaVlpSWlrdjlhbVFkTjVnZ0s4TmlIWkVaMEsxWnh3MG1pSWpJZ0d4dGJWR3Jwcit1ZmYzV0hZTmVYeEFFM01oMnpmcDFXS3dqSWlMRHlab0d5NUYxWkYxWXJDTXlBNDRPOWdDNEd5d1JFUmxlOXFtcDEyNFlkaXJzNCtDblNIcTVoSU9uaHp2WHF5TWlJcU9RU01ST1FHUmFMTllSbVFHcFZBcDdPenNrSnllTEhZV0lpQ3hNdlRyWjE2MHo3Q1lUMlhlQnJWZW5GaVQ4TkVWRVJBWWtsV2FXTERSYXJjaEppRXlMeFRvaU02R3dVeUJEcVJRN0JoRVJXWmdhL3RVZ2w4c0FBRTlEbmlFaDRZWEJycDF6Y3dsT2dTVWlJc09TdnZ3U1NLdGhzWTZzQzR0MVJHWkNabXNMbFVvbGRnd2lJckl3Y3JrTU5hc2JmdDA2UVJCeWJpNVJoenZCRWhHUllVbHRNa3NXZ2lDSW5JVEl0RmlzSXpJVGNwa01TaVdMZFVSRVpIaloxNjI3YnFCMTYwSkN3L0FpTVFrQVVOcXRGTXFYSzJ1UTZ4SVJFYjBpa1hBYUxGa25GdXVJeklSTUp1UElPaUlpTW9yc1UxU3ZHV2pkdXVzNXBzRFc1bnAxUkVSa2NEWlNqcXdqNjhSaUhaR1p5Q3pXcWNXT1FVUkVGcWhtZFgvSVpKbnIxajBKRGtGaVVsS3hyM2tqMjNUYWVseXZqb2lJakVBaTVacDFaSjFZckNNeUV6S1pMWlFxYmpCQlJFU0dsN2x1WFRWZCs4N2RCOFcrNXUyNzkzUS8xNjFWbzlqWEl5SWkrcTlYdThGcUJSYnJ5THF3V0Vka0pqaXlqb2lJaktsV2pheE5KbTdmdTErc2E4WEZKeUFpTWhvQTRHQnZEMStmQ3NXNkhoRVJVVzUwdThGeXpUcXlNaXpXRVprSnJsbEhSRVRHVkxORzFzaTYyM2VLVjZ5N2s2M1lWOTIvcW03a0F4RVJrU0hwUnRheFdFZFdodStzaU15RVhHYkwzV0NKaU1ob2F2cG5GZXZ1M250UXJBOCsyYWZSMXNwV0JDUWlJaklrRnV2SVdyRllSMlFtWkRJWmxCeFpSMFJFUmxLNnRCdktlSGtDQU5MUzB4RWNFbHJrYTkyK216V3lybVoxLzN4NkVoRVJGWjFFSW9HdHJRMlhDeUtydzJJZGtabmdORmdpSWpLMjdPdldGWFdUQ1kxR2czdjNIK3JhMlRldUlDSWlNalM1VEE2bGtodnhrWFd4RlRzQUVXV1NTQ1FBQkxGakVCR1JCYXRad3gvSFQ1MEJrTG1iYSs4ZVhRcDlqU2ZCSWNoNCthSEp1MndadUxxNkdEUWpFUkZSZG5LRjNDeVhDeEtTbzZBSlBna2g2amFFaEdCbzB4TWhnUUNKd2hrU1Z4OUl2V3JEeHE4ZDRGSmU3S2hVQXJGWVIwUkVSR1Fsc28rQ3l6NlZ0VEJ5VElIbGVuVkVSR1JrY3BsTTl5V1JPZEJHWElQNjBwL1FocDU3N1RIaDVUK0l2Z3ZOdzhOUUJTNkJ0R3dEMkRZZUJhbFBNd0FTRTZlbGtvckZPaUt6d1ZGMVJFUmtYRlVyKzhIVzFoWnF0UnFoejhLUmxKUU1aMmVuUWwwaiswNnd0YmhlSFJFUkdabENJVGVMWXAyUWtRVDFtUitndVgrZ1VPZHBJNjVDdWY5alNDdTJnYnpERjRDOXU1RVNraVhobW5YSVhIc2xOamEyeVBQZ2xVb2xZbU5qb2RGb0RKeU1yQSsvYVNFaUl1T1J5V1NvVnJXeXJuM25YdUhYcmJ0OWh5UHJpSWpJZE9ReU9WUWlGK3VFaEdBb3R3OHZkS0V1TyszVEFHUnNHUW9oNnJZQms1R2xzdXFSZFNrcEtWaS9majFPblRvRnRWb05pVVNDK3ZYclk5aXdZYWhRb1VLQjU0ZUdobUxkdW5XNGZ2MDZCRUdBcmEwdDJyVnJoMkhEaHNIQndjRUV2d0VSRVZISmtKeWh3ZXJUb1RoK094YWhjZWxJVS9JTEx0SEl1d1AxdWdNQVJ1OUlBbmFjS3R6NW5vT0J6RTFsTWVpdmNBRGhoczFIQmJLWDI4Q250QjA2MW5MSCsyMTk0S1N3RVRzU0VaSFJ5RVVlV1NmRVA0RnkxeGdJR1luRnYxWmFQREoyajRPODN5K1FscWxyZ0hSa3FheTJXSmVXbG9ZNWMrWWdMQ3hNZDB3UUJGeTllaFczYjkvR3ZIbnpVS2xTcFR6UGYvVG9FZWJObTVkak5KNWFyY2F4WThkdzc5NDlmUFBOTjdDM3R6ZnE3MENXUmVBc1dDS3lVRUVQNHpGbngzMDhUOGdRT3dxUlJVaFRhbkEvSWdYM0kxS3c1M0lrdmhyb2p4WlYzY1NPUlVSa0ZIS1pUTFFOSm9UMEYxRCtNOFVnaFRvZFRRWlVCNlpEL3ViZmtEaVhOZHgxeWFKWTdUVFluVHQzNWlqVVphZFVLckZxMWFwOHovL3p6ei96bkRZYkZoYUduVHQzRmpzaldaL01IV0dKaUN4SDBNTjRmTGpxQmd0MVJFYnlQQ0VESDY2NmdYT1BFc1NPUWtSa0ZHS3VXYWNPV0FRaEtVSy96allLU0JUNjdaQXVwQ2RBZWZ4clFOQVdJeDFaTXFzdDFwMDllemJmeHg4OGVJQzB0TFJjSDh2SXlNQ1RKMCtLZFgyaS94STR0STZJTEV4eWhnWnpkaFJ0eDFFaUtwd3Z0OTlEY2dhbmx4T1I1WkhMNWFLTXJOT0dYNGJtNGVFQys5bFViQWY1b0RXdysrQTRGQ01QUS9IdWRraDlXeGQ0bmhCK0Vkckh4d3dSbFN5UTFSYnI0dVBqODMyOGZ2MzZrRXFsMkxWckY2Wk5tNFpodzRaaDBxUkoyTEJoQTdSYUxTWk1tSkR2S0tpQ3JrK1VHdzZzSXlKTHN2cDBLRWZVRVpuSTg0UU1yRDRkS25ZTUlpS0RrOHRsVUNwTi8zNUNmU24vMlhZQUlQWHZCVm5QaFpBNHVFTjlkVDNVVjlZQ0NoZklleTZDeEt1V252ZmdvQTE2bmRVVzY3eTh2UEo4ek0zTkRlUEhqOGYzMzMrUFRaczJJVHc4SEdxMUd0SFIwZGl6Wnc5bXo1Nk5SbzBhb1hmdjNrVzZQaEVSa1RVNGZqdFc3QWhFVnVYRUhUN25pTWp5S09SeVpHU1lkaHFza0J3RmJkaUYvRHZKSFNGclBRM2FtQWZJMlBRVzFPZCtnZnJjTXFqMlRRSWtVdGpXR1Z6Z2ZiUnhqNkExMDkxaG8yTmlzV3JOUnFTbHA0c2R4U3BaN1FZVDdkcTF3NlpObTNKOXJFK2ZQamgrL0RqdTNMbVQ2K05oWVdGWXQyNGRoZzBiaHNPSER5TWo0L1VxZi92MjdRMmF0N2cyYmR1RjVKUVVmREJpcUZHdW41cWFocnYzSDBBdWw2Tk9yUm9HdWViZCt3OFJHeGVIVnMyYldzVmFiZ0svVVNFaUN4TWF4emQzUktZVUdzdm5IQkZaSHJsY0RxWEt0Tk5nTlU5T0ZOaEg2bEllMnVkWG9MNzhONkJNMFIzWFJ0K0ZrUDRDRWlmOU5vL1FQamtCcVZkdHZiTkZ4OFRpNlBIVGV2Zi9yM2NHRDlDclgwRGdPV3pZc2dNdkVoTXhkZUpZdmM1WnMyRUwxbXpZbXV0amgzWnZ3c2h4a3d1OFJrVWZIM3c5WjZaZTk3TmtWbHVzNjl1M0w2NWZ2NDdidDErdllqZHIxZ3pmZmZkZHZ1ZWZPblVLbzBlUFJ2MzY5WEgrL1BrY2o5V3FWUXQ5K3ZReGFON2kybmZnTUJ3ZEhZeFdyRnV3ZUJuT0JKMkhUNFh5K0czcEFpZ1VpbUpmYy9YYVRiaDY0eVlPN3NxOXFKcVg1Yi8vaFIxNy9pblVPUVA3OWNMNE1TTUxkWTR4U0dENVJVa2lzaDVwU3E2ZlJXUktxWHpPRVpFRlVzamxVSnA2WkYxMHdhUGR0REgzb1QwNDQ3WGpFb1VMSkhJbmFGTmo5THFYSnZKMm9Rb3prVkhSV1BuMytrS2NrWk8reGJyK2ZYcmc0SkhqMkgvd0NEcDNhSXQ2ZFFxZTFnc0FmcjQrbUQxemlxNGRGUjJMTCtabTFsY0dEK3luT3g0ZUhvR3RPL2RpM0Fjam9GRElkY2RkWGZUYnBMdHpldWdBQUNBQVNVUkJWTVBTV1cyeHpzYkdCck5temNMZXZYdHg0c1FKeE1URXdNdkxDNTA3ZDRhSGh3ZWlvNlB6UFYrdFZpTWhJUUZ0MjdiRjA2ZFBFUk1UQTA5UFQzVG8wQUY5Ky9hRmpZMU5vVE9GUGd2RHRsMzdjT25LZGNURXhzRk9vVUNkMmpVd1l1aGJxRmFsY2xGL1ZRaUNnTmk0ZUZUMHFWRGthK1RuNy9XYmNTYm9QTHAyYW8vanB3THc3YUtsK04vbm54VHAzMEYyaVVsSmNIRjJMdkw1bjMweVNhOSszLy93YzVIdlFVUkVSRVJFUk1Zams4dWdWS2tnQ0lMSlpsd0pDY0ZGUGxkYXZUY2d0WVhtd1NHajNLdE9yUm80c2kvMzBXdTV1WHI5SmhZc1hvYjRoQmY0Y09RdzNYR05Sb1BrbE5SOHp4MCtaRENPblRnTlJ3Y0h2RWhNeXJXUGs2TkRqcy8rY3JrTWZoVjlkVzJaUEtzUTE3ZG5OOTNQSndQT3dzNU9nVUVEekd1Z2s3bXd5bUpkUmtZR2podzVncE1uVHlJaUlnTEtsOXRBaDRlSFkrM2F0ZWpjdVRQYzNOenlMZGhKcFZLNHVycGl4NDRkaUl5TUJBQkVSRVJnKy9idENBZ0lRTXVXTGRHMWExZTQ2RmtWZnZqb0NTWis4Z1ZzYkd6UXNINGRORzVZRDhGUFF4RjAvaEl1WGJtT3hkL1BRODNxMVlyMCt5WW1Ka0dsVWlFbUxnN3JOMjB2OVBtMWF2cWpZZjI2dVQ2MmU5OUJyTjI0RGIxN2RNSFVpV05SdDNaTkxQNzVOM3l6Y0FtK21QNHhaREpaa1RJRG1jTjd2VHc5aTN4K2w0N3Q5T3BuTnNVNnpvSWxJaUlpSWlMS1FTR1hReEFFcU5YcVluMitMQXh0ZXU2RnFRTFp1OE8yeVFmUVJseUY5bW1BZnVka0ZQRmVCVkNyMVZpMWRpTzI3dGlMTWw2ZVdMcm9hMVN2VmxYMytQMEhqekJwK2l5OXJuWHFURkNlankzLzhYdjRWNnVTZGQySGo5R2xUKzdyOVFtQ2dKVFV6QUpoNkxNd2xQWHlRbkpLU280K1RvNk9lbVd5ZEZaWHJJdUppY0hDaFFzUkVoS1NaNThIRHg2Z1JZc1cyTHQzYjU1OW1qWnRDcFZLOWRwMVZDb1ZuajE3aHExYnQrTHc0Y09ZTm0wYS9QMzlDOHlWbUpTRURtMWI0YU1QMzRlclM5Wm9zbldidG1IMXVzMVl0V1lqRm4wN1I0L2Y4SFV4c1hFQWdFZVBnL0hvY1hDaHp4LzhSdDljaTNYYmQrM0RiMyt1UVp1V3pUQjUvSWNBZ0Y3ZE8rTkZZaUwrL0hzRFBrMTRnUzgvbTRiU2JxVUtmYy9VMURURUo3eEFyUnJWQzMxdWlXWUZhL01SRVJFUkVSSHBTL0Z5WkpaU3FUSlpzVTRDYlpIR1VzZzZ6WUZFWWdQbDhXLzBQMGt3L0JJR0lhRmgrTzcvbHVMaG95ZG8wN0lacGs4Wi8xb1J6THRzR1V5ZThHRysxMW42eXg5d0srV0s5NGErbFdlZk1sNDVCOWo0VmZURnZObFowNE9qb21Jd1k5WThBTUN6c0hDTUhEY2xSLzhCYjcrZm8xMllVWU9Xek9xS2RZc1hMODYzVUFjQWUvZnV4ZFNwVTNIcDBpV0VoNGUvOW5pcFVxWHczbnZ2NGVEQmc5Qm84bjVpSlNRa1lPSENoWmcvZno0OEN4Z2hWcnRtZFRScVVPKzE0NE1HOU1YZjY3Zmd6cjM3K1o2Zm4raVl6SjNCUHY3b0EvVHIzYjNJMTNsRm85RmcrUityc1h2ZlFYVHEwQVl6cDA2RVZKcTFzZkNRd1cvQVRxSEE4ajlXWSt5azZaZzZjU3hhdFdoYXFIczhEbjRLQUhqNCtFbVJjK1pWelRkWGdzQ2hkVVJFUkVSRVJObkpYeGJyTXBSS09EbzY1TnBIcFZMaHpyMEh1SHI5SnA2R1BNT3o4T2VJajAvQS83TjMzL0ZSVkZzQXgzK3pOYjBIQWlrUWV1aWg5eVlDZ3FBSUlpQ0NDbGpCM3ZBcDlsNEJGUXNXUkVIcHZVbVgwSnYwbWtZcXFhUnROdHZlSDB1V0xMdWJIaExJL1g0KzcwRm03dHlaaldFemUrYmNjL0x6dGVScnRiend6Qk1NR2RpLzFPZVVWRzVsRHRZcE9qeU1QTGdydW0zdllMcDZ1ZlRuVXBlLzlKTTlxOWR0NG9lZmY4ZGdOUEwwWTQ4d2NzUlF1K084dkR5dGxxWGFNK3ZibjNCemN5MXhYRkVxcFlMQWVzVTMxMWk4NENlYmJRbUpTVHozeXB1bFBzL3RydFlGNnlJakkwc2NjL3o0Y1k0ZlA4NTc3NzNId29VTDJiMTdOMXF0RnJsY1R0ZXVYWmt3WVFJR2c0SFZxMWVYT0ZkT1RnNUxsaXpocWFlZUtuYWNvNFlNYXJVS3VWeEdSZUk0aFpsMWZyNCs1Wi9rbXZqRUpENytmRFpuemwzZ25ydUhNTzN4UiszV0RSZzVZaWhCZ2ZYNTZQUFp6SHovVTdwMjdzQ1VTUThTMmpERXpxeTJ6cHk3QUppTFo4YkV4dEVncE96MTltN0ZtblVpc1U0UUJFRVFCRUVRQk9FNmxTV3p6cmJKUk96bGVGYXNXYytXYmJ2UTVPY2prOGtJckI5QS9ZQUFtamR0Z3JPekU4NU9UclJ0VmJybUNCWWVRWkJhK29RWldVZ1BGSjBmUTM5aU1ZYnpHOHAwS3NranVHelhWb0xaYytmaDZ1ckNWKy9QdEZxZWVyTVV0d3kyVU9IcXU0RjMzOCt2MzM5TmNGQWd1VGNzaDYzdGFsMndyaVIxNnRSaCt2VHBORzFxcmcvMzZLT1BNbUhDQkxLenMzRnpjME11bDZOU3FaQWtpVGx6NXZEMzMzL3p6ei8vRkR0blJFUkVpY0U2UjZKaVl0SHJEYlJvVnI1NmRYQTlXT2ZyNjEzdU9YUTZIY3RXcm1QQm9pVVlUU1k2aHJlbGZyMkFFcnV1RHJtelA3Rng4ZXc3Y0pnRGg0N1NyWE5IN3J0bkdPSHRXaGQ3M0pGang1SEpaQ2dWQ25aRjdPT2hrTkdsdnRaSEo0N253YkdqclpZVEY2ZHp4M0JMYW5WNVpXVm5NMkh5MHhqMEJweGRuUEh4OGlJNE9KREdvUTNvRk42T3BrMGEzYlJpcUlJZ0NJSWdDSUlnQ0xjTGxjcTg5TFdnUUdmWmxwT2J5eSsvTDJMTitzMm9WQ3I2OSs1Qjc1N2RhTk1xREJjWDV3cWZVK1lmaGpGeVd5bkh0a0ExOEFPTThZZlI3NWxWOW5QVkNTdnpNU1h4OGZhcWxrQmRtMVl0ZVhMS0pMcDBDcmRzMDJqeWlkaDN3R28xbmxBeUVhd3JvbTdkdXJ6MzNuc29sVXFXTDEvT3JsMjd1SExsQ2thajBXcWNzN016alJzM1p1alFvVXllUEptR0RSdnkwMCsyYVp5Rmlsc3FXNUsvbHE0RVlOaVFPOHM5Ujk2MUFvNVBQeitqek1jdVh2QVRQdDVlelBuK0Y5WnYya0xEa0dCZWVXRWFjK2JPWSs1UHY1VnFqaTFybHhDeDd3QS8vdklIZXc4Y29udlhqc1VHNjNKejh6ajYzMGxhdDJ5QnA2Y0htN1pzWjhMWVVhVUtkcDIvR0VuczVialN2andySWNGQk5HdFN2cTY3YnE2dVRCdy9odlNNRERSNSthU21wWE1wTW9wZHUvZnl5KytMOFBmelpmalFRUXdmT2hoM04vc0ZNOFV5V0VFUUJFRVFCRUVRQkd0cXl6SllMUUF4c1hITWZPOFQ0aE9UdUd2UUFCNTdkS0xEejFqbEpXdlFFL1ovVytJNHlhc0J5cnUvd1pTYlRNSG0xOHBWZjA3V3NIZXB4dTA3Y0pnMzN2MjRWR012eHlXVW1OMVdXQnN1UGpHcDJIRjZ2Y0hoR0pra1VTK2c3clZ6eHVQbjY0M2ZEVWxDenM1T0RPemZoN2g0NnhKamhaOS9KVWtFOGV3UndicHJKRW5peFJkZkpDc3JpODgrKzh6UzRkVWVqVWJEeVpNbk9YbnlKQU1HREdES2xDa2tKQ1N3YnQyNlNyMm1yVHYrWmR1TzNZUzNhODNBL3FYN0IyeFAxODRkOFN4bFY5cEM2elp0NFVwS3FxVUk1ZVJKNDZucjc4Y0RvKzlCb1ZBdzU0c1B5elJmejI1ZDZOYTVJL3NQSGlteGZ0MjJYYnZSNi9YMDZ0RVZYeDl2L28zWXg0RkRSK25hdVVPSjU5bXliV2VKMlg2TzNEZGlhTG1EZFRLWnpHN0w2YXpzYkk0Y084RS9XM2Z5NjRLL1dMbDJJeTgvK3hTZE83YTNPNC9JdmhNRVFSQUVRUkFFUWJpdWFHWmRhbG82TDc3K05qS1pqQS9lbWxHcXo0amxJZk5wak15dkdjWVNsc0lxQjd5TnBIYkhlRFVHVmI4M3JQYVpqRVowVzRydnRpcTUrQ09yRjE3c21FSU5Rb0o0N05HSFNoejM0eThMOFBUMDRJRlI5NVJxM2tsVGl5OGZsWmlVN0hDTVVxbGt3NHFGQURhTkkreVo5KzBYbHIvbjVXa0FjK2t2d1pZSTFsM1RxMWN2L1B6OG1ERmpSckdCdWh0dDI3WU5iMjl2Um84ZXphNWR1OGpPcnB5Mnk4ZFBudWJ6V1hNSnFGdUgvNzM4WElXQ09CM0QyOUl4M0xaNVJYRjI3ZGxIUnVaVnl4dWpwNGM3RDQ0ZFZlNXJBSkRMNVNVRzZrd21FeXZYYkVDcFZES3dmMjljbkozeDl2TGtqNytYbGVtTjJGNEhtYTA3L3NWa01qR3dmeCtiZlZYVmpNTEQzWjErdlh2UXIzY1BvbU12OCtsWDN6TGpyUThZUG5RUWp6ODZFU2NuKzdVS0JVRVFCRUVRQktFNFJxT1J6T3djY2pRYTlIbzlSckZLUTZnQ01rbENvVkRnNXV5TWw3dGJ0U3hsTE93QW01K2Z6N3NmZllGQnIyZk8xNTlZTXJxcWlxTERJeFJzTG1aMW1zb1ZTZW1NS1RNYVNlVUdQbTdXKzQzNkVzOGg3L0F3eUVvWGxxa1hVSmN4OTQwb2NkeVB2eXpBdzkydFZHTUIvdmVLNHlEYkI1OStqYStQTjA5TW1XUjNmOUdmaHkxcmw2QXRLQ0FyS3h0L1AxOHV4OFh6eUJQUFdYMDJ2eHdYYi9sN1FsSVNraVRoNVZtMnhLTGFRZ1RycnVuUm93ZWJObTBxVTZDdTBNcVZLeGs4ZUREZHVuVXJzWDVkYVp3NWQ0RTMzdmtZZHpkWFBubnZEYnk4UENzOFoxbmw1dWJhcEJJdlhsNXlRNDJTcUZRcTdyMTdpTVA5MjNkRkVCTWJ4K0NCL2ZCd045ZWNHejUwTUw4dlhNeXVpSDMwNmRtdDNPZWU5OXVmU0pKa04xaDNNelFNQ1diMlp4K3dhTWtLRml4YXdwVXJxYnczODFYTEc1dzVEVmhrMWdtQ0lBaUNJQWpGeTh2WGNpVTlIWDBGeXUwSVFta1lUU1lLZERyU2RUcXljbk9wNCtPRHkwMU9PQ2dNMXExWnY1a3o1eTd3MFR1dlYzbWdEa0FXMmc5WlFIdU1TY2ZzRHlqSVJmdjMySExQTDNrM1JOR3lkTmx2VmFsL241NE85MzN3NmRlNHVEZ1hPNmFvWGJ2MzhmbXM3OWkwNnE4U3h4NDVkZ0pQVHcrYnNtT0NtUWpXWFJNYUdzckNoUXZMZGF6QllPRFFvVU0wYmRxMHdzRzZDNWNpbVRIekE1eWMxSHoyd1ZzRTFxOVg3bm5PbnI5WXJtT0gzeldJN0p4Y2ZIMnMxNXIvK011Q2NzMVhsS3VyaThOZ1hWNmVocDkrL1FPNVhNNkVzZGNiU295Nlp4Z3JWcS9qbXg5K29VUDdOcGFsdVdXVnI5VldlOVJlb1pEejBMalJoQVFIOHQ3SFgvTGpMd3NzVHlrTUJnTUtoZnltWG85NElpdmNERFhoaWF3Z0NJSWczQzd5OHJVa3BLUlU5MlVJdFpEZVlDQWhKWVZBZjMrY2IyTEFUcWswaHkzMkhqakVBNlB2b1ZNSCt5V0ZLcDBrUXpuZ1RiUkxIZ0pkWHFWT2JaTGtxUHJQQkpteVV1ZXRiaG1abVpaT3I0VUtWN0UxYTlLSWI3NzhpTVVMZmtLVG44L0tOUnZJeTh2anNla3Y4OW9MMDJqZXJBbUxGemp1QlZEYjFMcGduU1JKZGd2NXU3dTdrNVJVZkdIRjRpUW5KOU82dGYybUNSNmxyQmNYRlIzTHEyKzhqMHF0NG9zUDN5STRLTERjMTNQZzRGRisvYVBrYUxZOVF3ZmRRVzV1SHFFTlFxeTIyMXRhZXVic2VaNS9iU1lkMnJmbC9abXZWZWhEK0p6djU1R1Ntc2FZKzBaWVBTbHhkWFZoMG9TeGZQUDl6M3owK1d6ZW4vbGFtWmNGNStkcnljN09zWGxOMWFWdnIrN0VQdmdBOC8vOG0wYWhEUmgwUno4TUJpTnkrYzBMMW9rbnNzTE5VaE9leUFxQ0lBakM3Y0JvTkhJbFBiMjZMME9vNVpMVDB3a0pxSHZUSHNBV1p0WUJqTHJIdGs1NFZaSThnbEFOK3BpQ0RTK1VhbGxyYWFrR3ZJV3NUcXRLbTYrbWlJbTl6TldzTEM3SFhXOG04ZXYzWHdQbVZYWXltUXkxU3NWYjczK0d3V2prdHg5bTgvdkNKVHo3eXB0TUdEdktLbW1udHF0MXdicWZmLzZaYytmT2NlYk1HZUxqNDBsSlNTRWxKUVc1WEk1T3B5dDVBZ2NLQ2dxUXkrVW9GQXE4dkx3SUNBaWdTWk1tdEd6WmtsYXRTdjVIR0hzNW5wZmZlQmVWU3Nubkg3NU5VS0RqakxvOGpRYVpKQ3UyM3Rubys0Wno5OUJCNVhvdFdkazVBQ1UycFVoTHorQ2RqNzRndEVFRDNuenRCY3ViZFVwcUdoOS9NWWRKRDQ2aGJldVdwVHJuMHBWcitXZmJMb0lDNnpGcHdnTTIrKzhaTnBqdHV5TFlmL0FJMy83d0M5T2VtRnltMTNUa3Z4TUE2SFE2a3BLdkVGQzNUcG1PcndvVHhvN2kvSVZML1BqckgvVHAyUjJEMFlCY2RuT0NkZUtKckZCZHF1dUpyQ0FJZ2lEY0RqS3pjOFNEVnFIYTZRMEdNck56OExsSnE1WUtQMmMyYjlvVTcyb29FU1VMN29wcXlHY1ViSDRkOUpvS3pXWE9xSHNUZWRQQmxYUjFOY3V4NDZjd0dvMjgrZDdIUFB2VVZBQkxFcEltUDUrMUcvN2hqNytXa3ArdjVlUDMzcUNPdng4dlBmc2s3ZHUyNHF0dmZ1VFk4Vk84OGVyek50bDV0Vkd0QzlhNXVMZ1FIaDVPZUhqcE9xNlVSVmhZR0FzV0xDaFhNNGlYL3ZjT21abFg2ZElwbkJWcjdIY3puWDR0UVBYNDlKZHhjWEhtaDltZk9aeFByVkpaV2x5WDFhWElhQUM4dkJ5LytlYm01dkg2V3gvaTVLVG1vM2RleDluSnliTFBTYTFHcTlYeXlodnZNdjJKS1F3Yk1yRFk4NjNac0prZmZ2NGRaeWNuM3ZuZkszYXZXNUlrM25qbE9aNTg3bFZXcnQxSXZyYUE1NTZlaWtKaC9TUHM1dWFLbjYrUDFUYXRWc3Y4UC81R2tpUXVSa2J6MEpScGRPM2NnWkhEaDFvYWI3UnEyZUttMUQwb1NwSWtwano4SUZPZWZvR1ZhemRnTUJpUXk2dis2WlI0SWl2VUJEZjdpYXdnQ0lJZzNBNXlOQlVMRkFoQ1pjblZhRzVhc0M3dVdwWld5N0JtTitWODlzaENlcUMrYng2NnJXOWpUTHRRcmpra3oyQlVBMllpcTF1MjVvOWxjYjMrVzhreENVMStmcW5tTkpsTUpZNTFkbkxpOE5IakpGOUo0WVhwVDdCb3lRcmVlUGNUcXpGNzl4OWkxbmMvRWQ2dURTOU1mOXdxZ1daZy96NDBDbTNBaDUvT0lpc3JTd1RycUlYQnVxcFVrWTZ0NmVrWkFCdzRkTlRobU1KZ25ZK1BONjR1enVVK1Ywa09IejBPNEhESmFHYm1WZDU4N3hQeU5CcSsvUGdkU3dNTWs4bUVScE5QZ1U3SE0wOU80ZDJQditTcmIzNGdQaUdScVk5TXNQbitHQXdHZnY1OUlZdVhyVWFsVXZMdW02L1FJQ1RJNFhYNSsvbnl3VnV2OGNvYjc3SHhuMjFjaW96bTFSZWVwbUdSNjV3NGZnd1R4NCt4ZkgwNUxwNVB2L3FXUzFIUjNEZGlLT1BHM01lcXRSdFpzMkV6K3c2OFI0T1FJTzRmT1p3dlBuekxKdkIzTXpRSUNhSi9uNTc4dld3Vm9TRWhOMlVackhnaUs5UUVOL3VKckNBSWdpRGNEdlQ2eWx1R0p3Z1ZvYnVKUDR0Uk1aY0JiR3FxMzJ5U1R4TlVvMzVEZjNvbCtpTy9RbDVxNlk1ejhrVGViZ0tLMW1OQTZWVHlBV1dRbVhrVm84bUVoN3NiY3JtY0hmL3VBY3hKTENVWlB2cWhVcDBqTGo2eHhMRkwvcGpIM0huemNYRng1bzcrdmVuY3NUM3ZmdndsWjg2ZTU3RnBMOUdoZlJ2cTF2Rm4vQVAzMGFoQkNCY2pvN2tZR1kzSmFNUmdOS0xUNmRIcGROdzErQTcySFRpQ3I2K3ZUY1BMMmtZRTYyb0llL1hnSEpuMTZYc1ZQbDlTY2dwcjFtL0MzYzBOVjFjWDFHcnordkZMa2RHc1dMTUJoVUpPajI2ZGJZNDdmUFE0SDN6Nk5Wblo1bmJNTDgxNG16eU5CazErUHZuNVdydm5Xcng4TmFucDZiejYvRFJMTUNvNjlqSmZ6UDZlTTJmUDQrN215c3daTHhIZXpuN052NkthTjIzQ1orL1A1TTMzUHVIQ3BVaW1UbnVKWjU2YXd2QzdyaS81emROb09ITDBPRnQyL011ZWZRY3htVXlNdVc4RVV4NStFSmxNeHNNVEhtRGNtSkZzM0x5TnBTdlg4dm1zdWZ5eTRDL3VHekdVRVVNSDQxS0ZnVkI3eHQwL2ttMDdkNU54TlJOZkg1K1NENmdnOFVSV3FDbHU1aE5aUVJBRVFiZ2RpR1pnUWsxeE0zOFdMMFZGQVJWTGpxazBNZ1dLMXFOUnRMd1hZOXgrREpIYk1WMDVqVEV6NW5wTk8wbU81Qm1JckU0cjVBMzdJQXZwQ1lxcUtmK3lLMklmcytmT001KzJTSDMrMG5SdmZmYnBxWlYySFc2dUxpZ1ZDb1lOSG9oYXBjTGZ6NWZabjcxUHhMNkRiTis1bTRoOUIwblB5RVNydFI4ektNcmZ6NWNIUmxkL2w5enFKb0oxUlhUbzBJR1RKMDlTVUZCUXB1UGMzZDFwM3J4NUZWMVYxZkJ3ZDJQeDh0VjJtMjE0ZVhueStLTVRxZVB2WjdPdmNXZ0RKQW5hdDIyTnY1OFBIdTd1dUx1NzRlN21ob2VITys1dXJyaTV1ZUhtNm9xN215c3F0WXAzUC9xQ2JUdDIwNlpsR01PdjFkSEx5OU53OFZJVXpabzI1bjh2UDF1bXJyZk5talptN3RlZjhNWHM3MG0ra3NLQVByMklpMDlreVlyVlhMZ1l5YVdvbUd0TFN1WDA3TjZGOFdORzByUnhJNnM1MUNvVjk5dzloT0ZEQjdGMXgyNFdMbDdHdk4vK1pOR1NGYnozNXF1bHJyVlhHUm8yQ0taK3ZicGN2WnB0OTN0ZTJjUVRXYUdtdUpsUFpBVkJFQVJCRUlSYlUxUjBMRUNGYXN4WE9wa0NXVWhQY3lBT0FCUG9OR0FDVk02VVpobHFaV2dWMXB5N0JnM0FZREJpTkJweGNsSVQzcTROZlh0MUwvSFlvZ2t2bFdIYUU0OFNIRlRmOHJVa1NmVHEzb1ZlM2J0WXR1bDBPdkx6dGVoME9neEdveVVlSVpQSmtNbGtLQlJ5MUNwVnpRak1WalBKWkM5YVU0dnBkRHJPbmozTHBVdVhpSXlNSkNrcGlZeU1ERFFhRFVhakVXZG5aMXhkWFFrSUNLQlJvMFkwYjk2YzFxMWJXM1dvdVZXa3BLYWgwK2t4R0F3WURIcU1KaE91TGk3VThmY3I5aCtIMFdnc1U1MHBiVUVCdTNidjQ4NEJmYXkybjc4WVNaTkdEU3RVc3lvdlQ0T0xpek1HZzRHcDAxN0VhRFFTMXJ3cDdkdTJvWHZYam5pNHU1ZHFIcFBKeEpidHU5aThkUWZ2dnpXajNQWCt5bXZ1VDcreFlzMEdPb2EzNWFOMy9sZWw1N3A0T2E1SzV4ZUVzbWdTN0hqcHUzRHJhL1A2cnVxK0JFR29kVTU4Mktma1FjSXRTOXpIQ1RYSnpicVBHelgrVWE1bVpUTngvUDFXSlk4RTRWWW1sUkNSRkpsMU4xQXFsYlJwMDRZMmJkcFU5NlZVT1g4LzMzSWRWOWJnbWxxbHNnblVBVFJyMHNqTzZMSXBYTElxbDh2NStidXZ5aDJCbHlTSk93ZjA1YzRCZlN0OFRlWFJ0WE1IbHExYVIxNmVXS0lxQ0lJZ0NJSWdDSUlBNXFTSzdKeGNaREtKZ3BxVVdTY0lWVXkwNFJOdUc3ZHlxbXlUeHFFQTVKZXlJNDhnQ0lJZ0NJSWdDTUx0VHBPZmo5Rm9SQzVYb05PSkVpcEM3U0dDZFlKUUEzaTR1eU9UeTByZFBsc1FCRUVRQkVFUUJPRjJwOVdhNjhuTFpmSXkxNVlYaEZ1WkNOWUpRZzJoVkNqSjA0aGduU0FJZ2lBSWdpQUlBb0JDb2JqMnAweGsxZ20xaWdqV0NVSU5JWk5KNUl0Z25TQUlnaUFJZ2lBSUFnQXFwVGxZSjVQSmExWTNXRUdvWWlKWUp3ZzFoQVRvOU9JWGtDQUlnaUFJZ2lBSUFselBySk5ra2dqV0NiV0tDTllKUWcxaFFzSmdNS0xYaS9SdVFSQUVRUkFFUVJBRW1VeUdXcVV5SnphSVpiQkNMU0tDZFlKUVU1aE1BR1JsNTFUemhRaUNJQWlDSUFpQ0lGUS9TWkx3OGZIR1pES0p6RHFoVmhIQk9rR29JWXpYZ25VR2c2R2FyMFFRQkVFUUJFRVFCS0ZtOFBIeFJxY1huNUdFMmtVRTZ3U2hoakFhakFESVplS2ZwU0FJZ2lBSWdpQUlBb0NQdHhkNnZRNjVYRjdkbHlJSU40MklDZ2hDaldIT3JCTy9oQVJCRUFSQkVBUkJFTXg4dmIzUTYvWElGZUp6a2xCN2lHQ2RJTlFRSnNuOHAwd0U2d1JCRUlSS29sSlU3cTJlWENaVjZueUNJQWlDVUJJZkgyK01SaE15U2Z3T0Vtb1BSWFZmZ0NBSTE1Z1Q2MUNJSjBhQ0lBZzFXaDBQRmI4OTFnNFhsZlg3ZFVLbWxxay9IeWRYV3psMWRab0d1RkxYUTgzdTgrbGxQclo1UFZkR2Rnemc3dkM2dlBiMzJYTE5ZYzlIWTFvUTZPM0U2aVBKYkRoK2hTeU42TXduQ0lJZ1ZDMGZieThBREVaak5WK0pJTnc4SWxnbkNEVkU0WE1pdVV3RTZ3UkJFR29xbVFUdmpXcE9zSSt6emI0Vmg1SXJKVkRuNDZaaytzQ0czTmNwZ0h5OWtURnpqaENUcGluMThiTW10R0pBUzEvTDExUDdCVmRLc0M3UTI0bkJyZjJReVNUYUJydnp5ckJHN0RpYnpnZXJMNUNlVS9VZCtyNS9wRTJWbjZNa0c0K25zUEp3VW5WZmhpQUlRcTNpNCswTmdGNDBtUkJxRVJHc0U0UWF3bVNwV1NkV3B3dUNJTlJVTDl6VmlCNU52ZTN1ZTdoM0VGdE9wWElxUHJ2Yzg0L3NHTUFyZHpmR1RXMStjT09pa3ZQWnVEQW1mSCtNQW4zcE1ncit1NXhsRmF6cjBOQ1Q4QVllSEkzSnNocm5ySktUcnpOd3JSbDVpUjd1SFlTc3lESllsVUpHUFM4MUdiblhBM1VQOVF6a2xXR05TemRoTWM0bDVqSjZ6bUdyYlQwZGZOOXZwbk1KT2RWOUNZSWdDTFdPbDZjSEFIcURDTllKdFllSUNnaENEV0VDSkVsQ0pyckJDb0lnMUVnUDlReGtVcThnaC9zVmNvbXZKN1Nram9lcTNPZEl5TXpIOVlibHRXSDEzWGpwcmtZMlk0TjhuSmpjTjVnbDB6dlFOdGpEc24zcGdVVHlkZGFCdlNuOVFteU9mMkpBQ0JGdjl1QzdTYTJaMGkrWURnMDlyWUp4UmZtNXF4alpLY0JtK3lkckw1VTYyQ2NJZ2lBSTVlSGhZZjRkWnhUQk9xRVdFVkVCUWFoQkZBbzVraWljS2dpQ1VPTTgwanVvVkJsakFaNXF2cDNVR25lbjhpMWUySDhwa3lVSEVtMjJqK3RlMzVKWlZzOUx6YUtud3Rud1VoZWVHeHhLaTNwdWRHbnNhUm1icGRHejVtaXkxZkc5bS9rUTZ1OWl0UzJzdmh2dVRncDZOL2ZoMlVHaC9EcWxMVW9Id2JwSnZZSlEzOUNzWXYxL1YvZ3ZOc3Z1ZUVFUWFvY0ZmL3hOZEV4c3NXUDBlZ1B2Zi9BWjczL3dXYVdjYzhtU2xmeTVjQW1abVZjclBGZENRaUtwcVdsbE9pWXZMNC9YWnJ6TmF6UGVKaTh2cjB6SDV1ZHIyUjJ4ajRNSGo1VHB1QnZ0MlBFdk8zYjhXNkU1YmlXdUx1YlNFNklickZDYmlHV3dnbEJUbUVDaEZQOGtBYUpqWWxtK2ZBMllUUFRvMFpWdTNUcFg2Zm0wV2kySlNjazBiR0NiZVZKVzV5OWNJckIrQUs2dXJnN0g2UFY2b3FOamFkTEVObE9tSXJadi81ZTZkZjFwMGFLWnlOQVVoRW9pazBtOE9xd1I0N3NIMnV6TEt6RHd3N1pZbmgwY1N0RVlWNHQ2YnZ3MHVRMVRmejVCZG43Wkd6Qjh0VEdTZm1FKzFQRlFXMjEvZDFSelJzNDZSR2FlbnBiMTNhejJkUTcxWXQ2T3k1YXYvOWdUei8xZDZsbStsaVI0c0VkOTNsOTEwZW82aTdxY25vL1d6bEpiWHpjVlk3dlZ0OXFXcnpQeTVjYW9NcisyaW1qeitxNVNqVHZ4WVIrcnJ4K2NlNHpqbDY4SEZWMVVjdmEvM2ROcXpNaFpoN21ZbkZ2eGl4U0VXbVRQbnYxRVJPemo0c1ZMdkRYek5ZZjNIaWFUaWJpNGhFbzc3Nys3OTFKUVVNQWRBL29BbmlXT2R5UXFLb1k1YzM3QXlkbUpsMTZjam85UDZaYmFHNDBtUzZEUWFDeGJhckZHbytHUFAvN0d3OE9kenAwN2tLZlJzR0g5WnU2NjYwNWNYRnhLbnVDYXYvNWVEa0MvZnIzTGRQNWJWZTYxb0toTUV2ZTNRdTBoSWdPQ1VFTklrb1JDb2F6dXk2aDI2ZWtaZlBmZFBMS3l6RFdmakNZVG5UcDFLRk9YWEwzZXdKS2xLK2pldlV1SkFUaXR0b0NaYjMyRVhxL2o3YmRuNE83bVZ1ejQ0dWgwT3I3OTlrY01CaU9mZi9ZZVRrNU9ObU9NUmlNZmZQZ0ZLU21wdlBuR0s5U3Q2MS91OHhXbDBlU3pkTmtxWEYxZCtQaWp0eXRsVGtHbzdieGNsSHcwcGptOW12blk3RE9hNExXL3o3TDlqRGtqNC9raG9WYjdXd1c2OC92ajdYaDYvaWtTTXZQTGRONGNyWUZQMWtYeXhiZ3dxKzExUEZUTUdONkVHWXZQY2k0cGw3QWlBYnZ3Qmg0bzVCSjZnL21EWStTVlBBNUdadEs1a1pkbHpJand1c3plSEUyV1JrK0FweHB2Vit2Zk9SY2NCS3VtOWd2R1NXbjlBV25lemxpU3Iyb0JjNGJlbVd1MTNNNG01ckpvWDlrL2xJKzdJUmdvQ0VMTmxwR1J5YkxscTVISlpFeDhhTnhOZlVob3VMWVVVaTZ2V0phVnQ0OFhhaWMxNmVrWmZQblZ0N3o0d2pTOHZiMUtQckFDVkNyeisyNWhvNFNORzdmd3o1WWRIRHA4akNsVEp0SzRVV2h4aDlkYTZSbVpBQmlOWWhtc1VIdUlZSjBnMUJEbVlGM3RUdTNXYVBLWjg4MlBaR1ZsRXh3VWlGd2g1K0xGU1A3ODgyOG1UUnBmNm5sMjdZcGc1ODRJRGg0OHlndlBQMDFRMFBVUGdmOXMyY0daMDJlNTk5NWhoSVFFbzFhcjZOU3hQVnUzN1dUSmtwVTgrc2dFbS9sbXpacUxtN3NiWSs0ZmlidTc0MkRlcVZObjBXb0xhTm15aGQxQUhZQk1KcU5IOXk0c1c3NmFKVXRXTUczYVk2VitYY1U1ZXZRL0RBWURQYnAzRVZsMWdsQUpPalQwNU5NSFdsRFhVMjJ6ejJpQ041ZWVzd1RxZnRsMW1Ub2VLaDdzSTM0UDF3QUFJQUJKUkVGVVlaMTkxNlN1S3d1ZmFzK0xpODV3T0twc3k3VTJuMGhoYitjQXVqZTVudWx4T09vcVArODBMemM3RW4zVktsam5ySkxUT3RDZFkwV1dwUzQra0dnVnJITld5Ym03ZlIwVzdrMGdMTkQydmN4ZVk0d2dIeWZHZExVT3BDVms1UFBicmpnQU9vVjY4dXZVZGh5S3VzcmNyVEVjaU16a1lHUm1tVjRybEM1WXAxTEllTzN1c2pldmVMUlBFT2xGbW1ESTdTejFmV0pBQ0ZtYTRyTWdGMFRFRTVWU3RpVnZnbkE3TWhxTnpKdjNPN201ZVF5OWF4Q05HOSs4QUpQSlpMSUU2NVRLaWozazl2TDBaUHIweC9uOHM5bWtwcWJ4OWF6dmVPbkZaNHE5MTZzb2xjcGMwN1R3TmR4N3p6QU1CZ05idCs3a3E2Kys1WUV4OTlHN2R3K3JZNTU5N2xXMDJnSytuL3RWbFYxWFRaZVdadTVvcnRPVlBWdGRFRzVWSWxnbkNEV0VoQWw1TFU3dHpzdkw0OXR2NTVHWW1FU2RPdjQ4ODh3VDZQVjZQdnp3Qy9idU80aC9IVCtHM2pXb1ZIUDE2OWVMMDJmT2N2TGtHV2JObnNzckx6K0x2NzhmQU5IUk1adytjNDVPblRzUUVoSU13TEJoZzlpMy95QUhEaHltVjYvdU5HdDYvY05nWGw0ZVo4NmVSNUlrSmo0MHR0anpIamx5RElCT25jS0xIVGRnUUI5MlIrd2pJek9UM053OFhGMUx2K3poaVNlZkwzYi94azFiMmJocGE0bnoxT1liUGtFb2psb3BZOXJBaGt6c0ZZUzk4bTFHbzRtWnk4K3orb2FhY0orc3U0U1RVczZvenRaTkdIemRWUHd5dVMzZmJvMWgzbzVZeXJKaTZ1TzFsMWcydlNOWkdqMWZib3hrMVpIcjU5eDNNZE1tT05pM2hhOVZzRzdMcVZUU2NncndkVk54TkNhTFB5TGkySExhSEdEczBjUjJ1ZGV4R052NmN5OFBiWXhTYnYyTitHVGRKY3R5MldjSG16K2tkd3IxNU9jcGJUa1NmWlVaaTgrVk9adXdOQlF5eVdwcGIybmQwY3F2eERHRDI1U2M1Yno1WktvSTFna0NzT2l2WlZ5S2pLSmxXSE9HRHg5aTJWN1NQVXB4WStiTS9neGxLY3JCRkdha3dmVXN0WXFvWHkrQXFZODl6Snc1UDVDY25NS3MyWE41N2RYblVTaXE1bU95UXFGQWtpVDBlblBRU1NhVGNmL29lL0gxOVdISmtwWG1tZ1dDamJUMERBRFVxdkkzY0JLRVc0MEkxZ2xDRFdFeWdlU2dzUGZ0TGpQektyUG4vRUJDUWlKZVhwNDg5K3lUbHFlYWt5Yy94T3c1UDdCNjlRWTBtbnp1R3ptOHhDWWNNcG1NcVZNbThjbW5zMGhJU0dUMm5COTQ1ZVZuY1hkM3c5L1BGNEFyVjFJczQxMWNYQmc4K0E2V0wxL0RraVVyZUgzR2k1Wnp4TWViQzczNytma1crd1EzTHkrUG84ZE9vRlFxQ1cvZnRsUTNyQUF2dnZRL2gvdDhmTHo1OElPWk50c2xTYUpPbmZJdG43MXlKUVdUYU4wb0NIWjFhZVRGekh1YjBzRFAyZTcrZkoyUkZ4ZWVadGU1ZEp0OUpoTzhzL0k4ZVFVR0h1cHBIVVNUeVNTbTM5bVF2aTE4bUxuc1BKZXVsQzdnRTNrbGo1Zi9Pc09CeUV5YnJLOERrWm5vRFNZVVJRSnBkN1h6WjlibTYzWGs5QVlUSDZ5K1NIeEdQcWZqY3l6YkpRbjZoL2xheldjd21qZ1paNTFaMTcrbEx3TmFXby9iZlQ2ZGJkY0NmdjNEZkdrZjRtRzEzOE5aeVpWc2JhbGVueUFJdDU0MWF6Znk3Nzk3OFBmM1kvTGtpVmIzWkhYcjFuRndsSW5rNUpSaXh4U2RaL0dTRld6YlZuS055aGRlZEh3UFZlaVJSeDZrYTVkT3hZNEphOUdNRVNPR3NtN2RKZ1lOdXFQS0FuVmdmcDBxbFJLdHRnQ2owV2haRFRHZ2Z4OWF0V3hSelBld2Ryc2NuNEFrU2FXdUt5Z0l0d01SckJPRUdzSUV0VEtJa3BTVXpPdzVQNUNlbm9HUGp6ZlBQdk9FMVMvaUZpMmFNV0hDQXl4WThCZi8vTE9kek15clRKbzR2c1FsdzJxMW1xZWVuTXhISDMrSjBXZ2tMeThQZDNjMzZ0VXpaNzBVM2pRVzZ0K3ZOMXUzN3VUeTVYZ09IanBLbDg0ZEFFaElTQUlnT05pMnVIeFJFWHNPb05QcDZONnRNODdPVHBWeXMrWGxaYjlvc2txbDVKMjNaNVJyem1uVFg3WTh6UlVFd1N6QVU4MUxReHNWbTEyVm1Lbmx1VDlQV1FXOWJtUXl3YWZyTHBHU3BlVzVJWTFzTXZQYUJudXdaSHBIRnV5TzQ4Y2RzZVJxUzY2OXMrVlVxdDN0ZVFVR0RrZGZwV3ZqNjh0Y0E3MmRhQmZpWWRXaDlaK1R0c2UzQ25TM1dkNzdYMndXK2JycnpTWHFlem54enNobVZtTUs5RVkrV25NSk1HY2dGbWJWRlRLWjRKMFY1eTExOHdSQnVMMnNXTEdXVFp1MzR1SGh6alBUSDdkWkdlRG8za1NuMHpQOW1aZUxIVk5WU2h0NEd6eG9BQjA3dExPc3hLaEthclVhcmJZQW5VNlBXcTFDcnplUWxKUk1mRUlDRVJIN2lVOUlJQzR1a2JFUGpDUTh2RjJWWDgrdDRNelo4OGprTWp3OTNLdjdVZ1RocGhIQk9rR29JV1NTVk92cU1FUkU3R1B4a2hWb3RRWFVxeGZBTTlNZnQxdll0MGYzTHNobE11Yi92b2lEQjQrUW1KakVwSW5qU3d5ZytmbjU4dlJUVS9IMzk3Tms2aFVlazVSa3ZZUk5xVlJ5ejRpaDVPYm0wYkhEOVJ1anVMaDRBRUpER3pvOGo4bGtZdGV1Q0FCNjllNE8zUHliVVVFUXlzN05TY0hrUHNGTTZCbG8wMENocUpnMERUT1huVWRUWUNUVXYrUmw2enZPcG1NQ25oOGNpdXlHaUoxU0x2Rm8zMkJHZEtqTDNHMHhyRGlVaE01Z29tbUFLNjhQYjFMc3ZJLzg5Si9WMTF0UHAxb0Y2d0NHdHZPM0N0YlpjMk8ySE1DLzU2MnpCWjhkM05DbUFZVkNMbVA1TXgxUkttUjJsd2d2T1pCb3RRejNabmhqNlRtcjVjRlFPZDFnUS8xZFdQMTg4ZGs0Z2xDYjdObDdnRTJidCtMcTZzTDBhWTliZ2xxLy83NklwazBiMDYxYjV4SlhQcFRXUFNPR0ZWdjY1T05QdmlJMU5ZMG5uNWpzc0Y3ZTNPOS81dEtsS0JUeTBuM2NsU1NweWdOMUpwT0oxTlEwcEd0bGIzNzk3USt1SktlUWxId0ZvOUc2RTdlYm02dlZrdC9hTEQwamt3dVhvakNaVElTM2ExUGRseU1JTjQwSTFnbENEU0dUeThqVGFLcjdNbTZLdkx3OC92eHpDWWV2MVhocjFLZ2hUejgxdGRqYWJWMjdka0toVlBEYmJ3dUppMHZnbzQrL1pNamdnUXdkZW1leFQwMGJOV3BvOVhWQVFGM1VhalZKU2NsY3ZacUZwK2YxSlZ3OWVuUzFPZjdVNmJNQU5DbW1lUExodzhkSVNVbkYzZDN0cG5UeDBtb0xTcjNNVmhBRSsxb0h1ZlA5STIzd2RDNzVWcWlCcnpQekg2dmM3QVkvZHhWdjN0T1V5WDJEZVhIaEdWUUtHWjFDN1dmVE9yTHRkQm96N201aVZlSm9jQnQvUGw4ZmljNUJkcHRNZ2tGMk1naDNuYlVPMXUwK244SFFkdFlad2pMSm5GRm56NVdzQXI3YUZHVjNuM0J6RlJUb01GSGt2LysxclAzQzVQM0NmYWJyRzZ5K3ZyNi95S1NPOXBsTU54eHJQVmZSU1c3Y2QrTnFnaHUzWDk5dE8vN0cxMkx6R3E5Zm9JUHR4UnhieXUrUDFUVTYrUDdjK0gydytmNFVzOC9SOThmVlFkWjlWZXZjS1p6ZHUvY3k0Y0V4MUs5dnJoMTU2TkJSOXV3OVFFSkNFdDI2ZGE2MGM2blZLdFJxeDdYSjh2UE5OVEY5ZkwxeGMzTXRkcTZxWE5KYVdzdVdyZUxDaFVnU2s1TFFhZ3NzMjQ4ZE80R1RrNW9HRFlLcFg3OGU5ZXNIVUw5K1BRTHIxOE5EWkpCWnJOKzBGUWtKdFZwRmVMdlcxWDA1Z25EVFZQKzdseUFJQUxpN3VaT1Nta3FlUm9PTHMvMTZTYmM2azhuRXZuMEhXYmxxUFZldm1qc2o5dTNiay90SGp5eFZKOXlPSGRvVFVMY09QLzcwRzhuSkthemZzSm05K3c0d2NHQS9ldlhzWHV5TlhTR1pURWFUSnFHY09uV1dVNmZQMHFON0Y0ZGo0K0lTU0UvUHdNWEZoUVlOZ3UyT01ScU5yRm03QVFDNTNQbzFQUFgwaXpaUFNrdXJ1QVlRTXBtTXJsMDZsbXZlZmZzUDFjcmwxb0p3bzlQeDJaeTRuRVd2Wmo1Mjk4ZWw1eFBrWTcrcmMxbnBEU2JrTXNsdTNmRE1YRDNuazNKcEhWVDJEMmJKVjdVY2pyNXFGZVR6ZFZNeHJIMWRWaDVPc250TXZ6QmZHdmhhLzQ2SlNzbmpmRkt1MWJadHAxUFI2cHVpVnBTdThkRjdLeStRazIvT0RsL3hiQ2VhMUMxOTR4eWhjZzI5ci9UZDA0VmJUM1UxaUZJcWxiejgwak9XN0RtTkpwK2x5MVlCTUdyVUNONSs1K05panI1KzMvSFcyeDg1SFBYMFUxT3NhdkllT0hBWVRYNCtIVHEwdzkzTnZFTENhRFNTbTJ1dSsxbTR6UjdEdGF3MGhVSk9iR3djYVducGhJZTN0ZXhmOE1mZlJFVHNzem11c05HRjBXamtuWGMvc1R0MzBYdTdUejc5MmxKM3pwNTMzcDVCYkd3Y01iR1g4ZlB6SlRDd0hzZU9uY0RkM1kzWFhuMGVIeC92U3N0SXZObisyYktMRnpkdVJwS3E3cjdTYURDaHlkZGdNc0ZENCsrdmNBZGdRYmlWaUdDZElOUVFmbjQrcEtTbWtwQ1FWR3dXMTYzcS9QbUxMRm02a3N1WHpjdEsxV29WNDhmZHo0cVZhL252djVObG1rdXIxZEtsUzBjT0hEaE1Sa1ltUzVhc1pQMzZmM2pzc1lmNTZxdHZiY2JmZUdNYjFxSzVPVmgzOGt5eHdicmpKOHpYRlJiV3pPR04yTDc5aDJ6cTN4VUtxRnNIUXptRGRjVlJLaFZNbWxTK0QyTUhEeDJ0VVRYckxrVkc4KzJQdjFiM1pRaFZSWFpIZFYrQlEwWVR2UHpYV2Y1Nk90d3FlS1V6bVBobDEyVisyaDdMb1hkN1ZjcTU0akx5ZVgvVkJkNGQxWXo2WHRjRGdGa2FQYzh2UEUyQnZ2enZFNnVPSk50azVEM1NPNGhWUjVLd0Y1ZC9wSS90ZzRmMS85bStoK1ZxRGZ4N0xwMkIxenFwRnVpTjVPUWJjRkxKY0ZISmJ6aitDanZPcHBYN05WVEVQUjNxMHU2R0poYzNlclJQRU9tNU9zdlhjanRyZUo4WUVHTFZ4TVBkU2R3aUM4S05pZ2FWL3ZwckdabVpWK25Zc1QxTm16WW1PZmxLcWVZb2JselIreE9qMGNqeUZXdkl6THhLU2tvcW8wZmRBMEIyZGc0bWt3bEprb3JOUHRNYnpIUGw1T2J5OWF5NXFGUkt3c0thNGVSa2ZnLzI5UEN3cWk5czc3cEs4NXBTVXV6WEZTM3FvWWZHNHVibWlwT1RFeWFUaVduVFgwYXJMY0RYMS9aaFVXUmtOQmN1WG1MZ0hmMXNIZ0xYTkx0Mjd5WTNON2ZrZ1pYQXljbUo5bTFGVnAxUXU0ZzdFVUdvSVFiZDBaY3o1ODd6N0N0dm9sUlczUzlubVZ6QnUyL1BzTnlzM0N4L0wxNXU2YXphckZrVEpqdzRCajgvWDM3OTdjOXl6ZmZvSXhQbzNxMHppNWVzSkRFeENYZDNOeHFFQkZzMXA4akl5TFNiUmRhK2ZSdVdMbHZGNlRObjBlbDBEcC9TSFQxeUhEQm45Tm1UcDlHd2N1VmFoOWM0YythclpYbEpwYWJUNlprL2YyRzVqalVZYWxiOWs1emNYSTZmUEYzZGx5RlVsYlkxTjFnSGtKT3Y1N2svVHJId3lYQ2NWWEsybjBuamkvV1J4S1JWZmttQy9aY3l1Vy9XWWFiZjJaQngzZW9qazBtOHMrSThDUm41RlpwMzg0a1VYcjI3TVc3cTY3ODNHdFZ4b1grWXI2VnJhNkgySVI0MjNWdU5KbGg5MUxybVc2R3ZOMFV4YjhkbFl0TTBaT2ZycWVPaFl1bjBqbGJCdXJTY0FqNWVlNmxDcjZFaU9qZnlvbk1qMjFxblJkM1JxdVE2Vk1VMUY3blZGUDJkVmhoYmtaQ3NOdHk0WGJxK3dmcHJxekhXa3pyY2J0bHZPeGNPOXQyWVdYVGpkdXZkOXZjNWZJM1hML0RHeXloeXJWWC8vYmsraC9YM29MaDlqcjQvMWUzd2tXUHNQM0FJd0JKRUsydkdYMFpHSm9EZFdzVmdMakdTbVhrVmhVTEJ3SUg5TE52VDBzeEw5cjI4UEl2TmFDc00vUG43K1JMV29obW56NXhqNzk2RDlPL2ZHNEFSSSs1aXhJaTdMT052TEM4aWs4a2N2cWFjbkZ4ZWV2a05BRDcvN1AwU2wrTDYrVjJ2RXlwSkV1N3VibVJtWHFXZ29BQ1Y2dnFxRUsxV3k2Ky8vVWxLU2lwNnZZRmhReDNYN2FzSjNudjdkWm9FQjFYcE9SS1RVM2p6blkrSXZSelBhelBmNSsvNVA2SlNpZXc2b1hZUXdUcEJxQ0dhTmc0Rmsva1h0VlpidGVlS2lva2hySG56cWozSkRSNTk1Q0Ztelo3TFBTT0cwck5uTjh2Mmlpem5DQXRyenB0dnZNeU9uYnNKREt5UGs1T2FEeitZYWRuLzRrdHYySDNpNStmblM4T0dJVVJIeHhLeFp6LzkrdHBtejV3NWU1N0xjZkU0T1RuUnBrMUx1K2Rmc1dJdFdWblp0R25ka2hNM01lQmtOQnJadSsvZ1RUdWZJTnpPTGlibjhlcmlzK1JwRGV5L2xHbTFiK3kzUnl2bEhOcHJ5N0Z5dFFZK1hudUo1WWVTNk5YTWg4MUZPclVlaWI1S205ZDNXYjcrODhsdzJnYVh2RFEycjhEQXFzTkpQTmpEdXVIT2xINGhiRCtUWnBWZDkvaUFFSnZqZDU1TmN4Z3dqRW05SHJTVVNmRGgvUzFzbWs2OHMrSUNHVVd5MW9UcXQyRkYrUjdtQ0xlR2k1Zmpxdlg4Q1lsSi9QNzdYNWF2SFFYYmlxUFQ2Wm54K2p1QTQvdkFiZHZONzRjOWVuVEJ5L042OW5EU3RXeTNrcHBCNkMzTFlCVjA3OTZGMDJmT3NYTlhoQ1ZZVjUyOHZiM0l6THhLZW5vbUFRSFhzL3NXTDFsSlNrb3FkZXY2YzJlUkFHVnRWcSt1UHk4Kzh3VFRYL29mMmRrNTdONnpud0g5S2lmclhSQnFPaEdzRTRRYVl0NzhSUUI4OFBicmRPMFVYbVhucWE2YnZNREFlbno0d2N4S0wvUXJrOGtZMEw5UHlRTnYwTHRYZDZLalk5bXlaUWQ5ZXZld2VUcTdlZE5XQUxwMzcydzM4eTQ1K1FxN2QrOUZxVlR5d0FQMzJRM1dWVlhOT3JWYXhheXY3ZGRSS2NtMDZTL1hxR1d3alJzMTVJdVAzcTd1eXhDcXlJUkYxYk0wc3F5Mm43Wi9uYWZpczZ2a2ZPZVRjbTFxeEZYRXdyMEpqT3NlYU5XaHRVMlFPL2QyQ0dERnRkcDFnMXI3MmEzUDkrZWUrRktkNDVsQm9UYWRaMWNkU1diN21kTDlOLzZqbE9jcGRPVnFGVCsxRWdTaHpMSnpjcGc3OTJlMFZmeFUrY3laYzBSRnhTQ1R5UmgwNXdDcmZYRng1dmVTd2lZWGp1aDA1b2NJU3FXUzl1M2I0dVRrUkZKU01wY2lvMjVLTTdEaUJOU3RRMVJVREttcHFaWmczZEdqL3hFUnNRK0ZRc0dqanp4a2xYRlgyN1ZvM3BTNmRmeEpUVXZuMU5seklsZ24xQm9pV0NjSU5VUjBkQ3dBalJyYVpqN2NMbXBDUjY1Q25UdDNZUG1LdGFTbXBuSGt5SDkwS2hJZ2pZMjl6Sm16NTVFa2lYNTk3VCtCOWZYMXhjM1ZsYnZ1dXROcWVVTlJWVld6N25iaTV1cEt1emF0cXZzeWhLcXlhRmZKWTRRS2kwM1RzT2xFQ25lMXRWN0srY0pkb2V3NG00Yk9ZT0sxNFUxc2pqc2FrMldUVFdqUDhQQzZUTzVyWGV2dWNycUdqOVpjTFBVMWZsSUpTMlh6Q2d4VzJZZU9ER3JqenhmandxeTJIWXZOWXRJUHh6Q0svanFDVUM2NXVYbk1taldYbEpSVXdsbzA0M0pjUERrNTF4ODZmUHp4VjJqeVM3dXMzMzdEaVpIMzNrMjdkcTFadW13MUFEMTdkck81eDdwNE1SS0EwQkx1bDNVRjVtQ2RRcUZBcVZUUXJsMXI5dTgveEo0OUI2bzlXRmV2ZmdBQWlZbkp0Rzdka2t1WG92amxWM05abUxGalJ6bHNhbFpiU1pKRTI5WmhiTnNaUVZwNlJuVmZqaURjTkRYbms3TWcxSEpYczdLUXlXVDQyU2sySzFRK2xVckY0RUVEV0w1aURjdVdyNlpWcXpDY25aMHdHbzBzK21zWllBN28xYTFydjQ2UlFpSG5vWWZHT2x3aUMxVlhzNjZnUUZkc043WGkxTFNhZFlKUW5memNWV3lmMGEza2dWVm81S3pEWEV5dWVKYmQ5OXRpR056RzN5cTd6c3RGeVl0M05VS3JNK0x2YnB1bDhlMlc2QkxudmFPVkgrL2UxOHhxbTk1ZzRwVy96bEtnTnhMbzdXVDVuMW9wNDY5OUNSVjlLUlhpN3FUZzFXR05yYllWNkkzTVhIWmVCT29Fb1FKMjd0cE5YRndDL3Y1K1RKMDZ5YWI3YS9LVksyZzBaYS9CV2JTSmcwYWpZYytlL2NUSEo2QlVLaGsyekxwbVcwWkdwcVZSV2JObXRnOGdpaW9va2xrSDBLbFRPUHYzSCtMUW9hT011WDhrYW5YMVphNFZCZ3RqWWkrVGtKakV0OS9OUTZmVDBiOS9iM3Ixck43ZlNUVlZvOUNHL0xOdEY5azVPZFY5S1lKdzA0aGduU0RVQUVhakVaUEpoTHU3VzQwcklseVpiaXplVzZselAvRW83ZHUxS2RNeC9mcjFZc2ZPM2FTblo3RG9yNlU4K3NnRU5tM2VSbFJVREFxRmd1RjNEeW4yK0xadHF5Y2p6R1F5bGJycm1pQUl0VVBrbFR4V0hVNWlaS2NBcSszM2RLaHJ0eXZzOWpOcHhXYlZ5V1FTazNvRzh0emdVR1EzZEU4MUdFMThPN0UxM3E1S3E4TC8reTlsVmxtd2JzYnd4alN1VTN3UmR6QUhZT3Q0V0g4SXp5c3c4TDhSeFgrd0w0c3BQeCt2dExrRTRWYlJ2VnNYZHUzYXc3UFBQSUdMaTR2Ti9xKyt2UDRRVWFmVG8xUTYvcGlwMCttWi9zekxnRzNaankrLy9BYUEvdjE3VzlXcUE5aTFLd0tUeVVTREJzSEYxc296R28yV2toK0Z3YnFXWWMxcDNTcU0xc1U4WkwxWkdqUUl3Y25KaVhObkwzRHBVaFI1ZVhtRWg3ZGx6UDBqcS92U2FxekNaQWFuYWd5eUNzTE5Kb0oxZ2xBREZHWTd1VGc3Vi9PVlZLMmluVnJ0TVJnTVhMMmFCWUNibTJ1WjZuV1VwN2FIU3FWaTNOaFJmUHZkUEE0Y09JeWZyeStiL3pIWHFydHJ5TUFTaXhlWFJua3o0TjU1ZTRiZDdUS1pETFZhWlhWVFhNaGtNckZuejM2NmRldU1YRzYvby9Deno3MktUbGR6YXRZSmdsQStuUnQ1Y1REU090ZzIrNTlvQnJYeHgxVnQvZS8veG1kQVdyMnh4R1dwS3JuRVkvMURiQUoxQUdxbERMWFN0Z3RqU25aQkthL2VNWmxNd21nbkJhNTFrRWVwR203WTQrV2l0S20zSndoQzJYaDdlL0cvLzcyRXU1dWJ3ekZHbzVFMWF6YXdkOTlCWG54aFdybnVvNTUvL21tT0hQMlBGczJ0TTNwVFU5UFlzblVuQUwxNzl5aDJqb0tDNis5RmhaMUQ1WEk1MDZZOVZ1YnJxUW9LaFp6dzhMYnMzWHNBZ0RadFdqSDUwWWR1NndmMkZlVi9iVG0wVWlFNndRcTFod2pXQ1VJTlVGakxyYmdXOUxlRG9wMWFiMlF5bWZqaHgxODVkdXdFSVNGQnZQakNOTlJxZGFXZVB6VTFqY3VYNHdnUGIyZloxcVpOSzNyMzZzNi91L2V5ZnNObUFFSkRHekJreU1CS09XZGxaY0JsWldVVEV4UExySzgvc1R5dFBuSGlGSEtGZ3BaaDVzNitXN2Z1Wk9teVZmeDMvQ1NQVFgwRWhjSTJZRGZyNjA4NGYvNGl1eVAyaWFVV2duQUxVc2dsM3JxM0tTM3F1M0gvbkNOVysxS3pDNWkxT1lyWDdkU25LMnJXcGlqaUhYU0FMWlN2TTdMcVNMSk5sOW5pcE9WVVBGajN6c2ltK0xtcjJIZzhoVzJuMDhqT0Z3OFhCS0dtS0M1UVZ5ZytJWkhNekt0ODlmVjN2UFRpOUJJZjFONUlraVE2ZG1odnRVMnZOekQvOTBYb2REcnExUXVnZTdmT3hjNlJmNjBCaGxLcHFGQUFMRGMzbHkxYmQzTFBpS0hsbnNPZXVMZ0VMbHd3UHpBSkRnN2s4Y2RzNzlsK21qZWZzTERtZE9uY2dVR0Q3cWhSemNHcVErSFBuaVRkM3ArVkJLRW9FYXdUaEJwQWtpVHp6VVF0ZnFDMll1VmFqaDA3Z1orZkw5T2Vmc3dtVUxkaDR4WkNHNGJRb2tVekJ6TVU3OVNwcy96OHl3STZkbWhuRmF3REdEUm9BQkY3OWxzNnR3N28zOGRoWmxwNWxLVjc2N1BQdllwV2EvdUJkOCtlL2F4Y3RZNDdCdlRsL3Z2dkJlRGI3K2JoNnVyS0Y1Ky9EMERmdnIwNDl0OEpqaDgveGJ5ZjUvUFkxSWN0QWVEQ0pTa2FUVDQvL1RTZm5OeGNsQW9GWGJ0MnFxUlhLUWkzbnB4OFBSK1cwQ1FoeU1lWmlUMXRBMVpaR2ozZmJZM0JhR2VOcVpOQ3hrTzlndkJ4VlRMbm4yanlDaHpYaWt6SktuMVhSWDkzRlYrTWIwbDRBdytIUWF5LzlpVXdwSTAvSFJwNjJ0Mi83MkpHcVR1ekxqNlFXR0t3cmtCdkpDVzdnSlRzQWs3R1ZieDdiaDBQTlQyYWV0T3JtUTk2ZzRuOWtabVYwcHhDRUlTcUo1UEptREo1SWw5OS9SMVJVVEhNK2VaSFhuNXB1dDFsczZWbE5CcjUrWmNGWExod0NVbVNlSEQ4L1NYZW82V2xwUVBnWElFVkszdjNIV1Rac2xYb2RQcEtEZFlkT0hDWUJYLzhiZWxXZStWS0NscXRGb1hpK3ZkSXA5Tng1TWgvSEQ1OGpGWXRXekJzNkNCSDA5VWUxejRqR1UyaWNadFFlNGhnblNEVUVKSkUwZVpZdGNyT25SRnMzcndOTnpkWHBrOTdIQThQNjZWT1VWRXhyRm16QVpsTTR0RkhIcUpEaDNZT1pySm1OSm8vSUs5ZHQ0bDE2elpoTXBud3VhR0JSM3g4SXQ5OCs2TWxVQWN3Ly9lRjZQVjZ1bmZ2VXNGWFZqbE1KaE1SZS9ZRDBLT0g0MnRTS2hVODlkUVVQdm5rYTQ0ZE84SHFOUnU0OTU1aEFDeGJ0b3JMY2ZHTWZXQVVqejMyTUxObXoyWCs3NHR3ZFhPbGRhc3doM01Ld3Uwc1gyZGswVjdITmRhY2xETCtlQ0xjWnJ2SkJLOHZPY3ZPcytrMit6cUdldkx1ZmMwc0RSMmExblhsdGNWbksrVjZGMC9yZ04rMWVkMmRGSGk3S3NuSTFWbU5hUjdnUnFDM2s4TTVnbnljYWVqblFsUktYb25uaTd5U3g4SElURm9HdW5NdU1ZZklLM2xFcDJxSXk4Z25NVE9meEV3dG1YazZ1elh4eXF1T3gvVUhOUXE1Uk0rbTNpamtFZy9PUGVyd21MZnViY3JvTHZXc3RtMDlsY3B6ZjU0dThYeXZER3ZNUXpjRVkwL0g1L0R3VC8raEtTYklLZ2lDZlNxVmlpZWZtTXhISDM5SlltSVN5MWVzWmNLRFk4bzFsMGFUejg4Ly84N0pVMmNBYzZmVUprMGFsWGpjMlRQbkFhaFR4MzZUc0J1WmlyeUp4U2Nrc0hUcEtrdlgyVTZkd2pHWlRCVmVvcHFUazh2eTVhdlpzL2NBTXBtTU1mZVA1T3k1Q3h3L2ZwTFZhOVl6YnV4b3k5Z3JWMUl3bVV5NHVia1dXNXV2Tmlrc2s2UFQ2MG9ZS1FpM0R4R3NFNFFhbzNhbTFXM2J0b3ZGUzFiZzZ1cks4ODg5WmJmN2FtaG9BNTU4Y2pJLy92Z2JQODJiei9oeG8wdXNWNUtuMFZpNmtxMWR1eEVuSnljbVRSeHJsVlVYRWJHUHhVdFdvTlVXNE9IaHpzT1R4ck42OVFhaVkyS1ovL3NpVHAwK3k5Z0hSdUhtVm5KUjg2cDArdlE1VWxKU2FkZ2doTURBK3NXT2RYRjJadHJUVTFtOGVBVjNEdXhuMlo2VWZJVkxsNkxRYURRMGE5YUVjV05IcytDUHY1azNiejR2di9Rc2dZSDFIRThxQ0xXUUpNRzdvNXJUdko3dHYvOTVPMlB0QnVvNk5QVGsxeW50ckdyRURXdGZod09SbVN3L2xGVGhhL0s3b2FOcjR6b3VISXE2YXZtNmJ3c2ZQaDBiaG92S2NkWkprSThUZno3Wm5wY1duV0hQaFl3U3ovbkN3ak5rNWV2dDFwR3JDa0UrMW9GR2c5RkVkREdCeGZIZDY5c0U2clI2STR2MkphQld5dERxN0dkaEtPUVNydzl2d3YwM0hKdVFrYzlUODArS1FKMGdWSUNIaHp0UFBqR1ovZnNQY2UrOWQ5dnNMMDNBSlQ0K2tSOS8rbzNrNUN0SWtzUzk5dzZqYjUrZWx2MjV1WG1rcHFiaDRlR09tNXNiU3FVQ3ZkN0F5Vk9uK1dmTERnRENycFVKS1VscWFwcmw3NTkrT2d1ajBZaS92eC9qeDQwdTlSeU9tRXdtZGtmc1krWEt0ZVRtNXVIaTdNelVxWk1JQzJ0T1dGZ3pUcDgrdzY1ZGUyalJ2S25sSGpVK3dmejdva0dEWUx0ekZ0WWVyazAxN2xLdlpVc3E1Q0o4SWRRZTRxZGRFR29JQ2V3dXA3cGRtVXdtMXEzZnpOcTFHM0YxZGVHNTU1NjBDVVRwZEhyeXRmbG84N1Y0ZTNreGJOaGdWcTVjeTU4TGw1Q3ZMYkFLUnQxbzkrNjlsci9YcnhmQTQ0OC9hZ2tFcHFkbnNIanhDbzc5ZHdLQWV2VUNlUHFwS2ZqNStkSzRjU04rbTcrUW8wZi80OUNobzV3N2U0Rmh3d2JSdTNlUFNsMGFXeGFiTjV1Ylh2VHQxOHRxdXlSSmx1WWtSZm43Ky9IMDAxTXRYeHVOUm1KajQ1QWtpZURnSUFCNjl1eEdWRlFNdXlQMnNYM0h2K1YrNmkwSXQ2c1g3MnJFWFcxdEh4N3NQcC9PTjF0aTdCNXpKUG9xRVJmUzZkWE1Pb04zeHZBbUhJM0pLbFUyV3lFN2ZSMXNOUEJ6NWxEVVZaUnlpZWNHaC9KUXp5Q2JaaEwydURzcCtQN2hOdndlRWNmc3pkRVU2QjB2SzhyTUsvbER0VXlDQUU5emtDMGgwMzR0UEVtaXhBeThZQjlubkc1b1hCRjVKUStkd2Y2Qi9jTjhlWFZZWTV2dGFvV01lWlBiWWpTYXVIUWxqNU54MlJ5UHkrWjRiQllYazNOcEZ1REcrNk50QTdFSkdmazg5dXVKU3FtOUp3aTFYVWhJRUNFaFFXUmV2WXFUV28xYXJVYVNKSXhHSTd0MjdRR3crekRVYURTeWNkTVcxcS9makY1dlFLMVdNV25pZUp0VkZkbloyWHowOFplV3J3c0RWNFZaY3E2dXJ2VHBVL3lEM1VKYnQrMnkrbnJJa0lFTUd6cTQySTYycFpXZG5jT21UVnZKemMwanJFVXpKazRjWjhtV3ExY3ZnQkhEaDdKOHhScCsvbVVCOTkxM2xUNjllM0QwNkg4QU5HbGlmbjlMUzB0SHFWVGk3T3lFVENaano3WFZGamV1UkxtZHBhWlhQMGZVQUFBZ0FFbEVRVlNhZzNXcVN2aHZJZ2kzQ3ZIVExnZzFoU1JodWttWkM5WHQ1S2t6ckZxNWpzdHg1cnBKVGs1Ty9Qbm5Zdkx6dFdpMVdyVDVXdksxV3F1bHFUZGF0bXdWTXBuRUhRUDYydDBmMnJBQlNxV1NGczJiTW1YS0pOUnFGUnBOUGx1MzdXVHo1bTJXVG1IZHVuVm0zTmpScUsrMWdsZXJWVHorMk1QczNCbkIwbVVyeWM3SjRhKy9sN05sNjA0R0RPaEQ5MjVkY0haMnZNVE1ub0lDWGFtN3doWVVXSDh3dm5neGtuUG5MK0xwNlVIblRoMnM5bmw1ZVpLUmtjbkJnMGZvMkxHOTNRWWwyVGs1Yk55NGhieThQQm8yRExHNjlyRmpSOUV3dEFFOWUzUXQwK3NSaE52ZDFINGhUT29WWkxQOVluSXVMeTA2VTJ5VzJjeGw1MW4rYkVlOFhLNTNySE5TeXZoOFhCamp2anRhYkdDc0tCOVh4eDN2akVZVGM3WkVzL3hRRW1IMTNYam52bWFFMWJkZitOMWtzdTBHQytadGszb0YwYk9wTngrc3ZtaVZvV2VQdDZ1U0FFODE5YnpVQkhvN0VlempUTEN2K2MvNjNrNG81UkkvYm85bHpqL1IyS3ZwVU4vTHFjU21GbDJiMkM3M09wdVlZM2VzSkVIemVtNGNqcjVLeTBCM213NjRZTzRzMnpUQWxhWUJyb3pzRkFCQXJ0YUFXaUZESWJmK3BweUt6K2JwK2FkRW9FNFFLdG4zYzM4aE9pWVd1TjVJcmZEK3JxV2RyTFhMbCtOWnQyNHpCb09Ca0pCZ0hwNDBqdnIxYmJQLzY5VHhSeWFUV2VZcXVwUTFNTEErRDA4YVg2cUdHQUFlSHVaeHdVR0JUSnc0anVEZzBqZldLWGx1ZDU2Wi9qam56bDJnVjYvdU50bHdnd1lOSUNVMWpYLy8zY1BpeFN0WXNtU2w1YlcwYTljYWdIWHJOMXNDZEVXMWF0bWkwcTZ6cGt0SlM3dFc0MXMwbUJCcUR4R3NFNFFhUkpKcVI3QU9rOGtTcUFQekU4UENZc0FBYXJVYUx5OVBYRjFjY0haMnd0bkZHUmRuWjh1ZmtrekcrdldiV2JKa0pUSkpSdi8rdlcxTzBiUnBZNTUvN2lsQ1FvSlFLQlJzMy80dnE5ZXN0eXlOOWZCdzU0RUg3clBwT0Zhb2I5K2V0R3pabkVXTGxuTDZ6RGxTVTlOWXZIZ0ZFUkg3K04vckw1V3BjNi9KWkNwM1Y5akdqVU9aUHUzeGE4V0hyVCtNZHVvVXpqLy9iT2ZuWHhidzh5OExpcDFIa2lRR0Q3ckRhcHRDb1JBZFlRWGhCdFB1Yk1qai9VTnN0cWZuNkhoNi9pbHl0ZmFYUnlya0VrNUs4Ny9SWC8rTjQvbkJvVmI3bXdXNDhzS1FVRDR1UmJPRWVsNXE2anVvTzNjbHE0Q1gvenJEK2FSY1hydTdNV083MWtmbUlBMHZSMnZnK1Q5UDA2V1JKMVA3MmI0bWdDWjFYZmwxYWpzMm4weGx6dVlvb2xNMUFJenFITURnTnY3VTgzSWl3Rk50ay9GbWowWm4vdDdrRmRnR0pGOGYwWVFQVmw4a01UUGZKc1BPU1NtamN5TXZucjZqZ2MxeGpwcFdtRXp3L2JZWXZ0OW16dXhyVk1lVmpnMDk2ZExJazg2TnZQQjJFT3kwRjlRRE9CYVRSZk42cmh5Tk1ZZ2xzSUpRaVJvMERMWUU2d29EYSs3dWJyUnVGY2JvMGZmWWptOFF6UDMzMzR0V3ErWE9nZjBkM20vSlpESSsvSEFtQmRvQzlIbzlCcU1SazlHRXU3dGJtZXU4M1RYa1R0emQzZW5SdlV1VnJLS29VOGUvMlBwNUQ0Ni9uMGFoRFZpM2ZqT3BxZWFnMUtBN0IxQy9udmtoUTZQUUJwdzRjUXFqMFlqSkJDNHV6alJyMW9UUm8wWlUrclhXVkNtcGFTZ1VjdlIyVnBRSXd1MUtCT3NFb1NZeDFZN2FFNjFidDZSdm41NjR1cm9TRWhLRXU0Y2JyaTZ1dUxxNjRPcnFVcXBBbUxlWEo3OHYrQXR0Z2VNc2lFYU5HbHIrM3FCQk1BVUZPaFFLT1gxNjkrVHU0VU53S2FGTG1MKy9IODg4OHdUSC9qdkI2dFViU0VsSjRkRkhKcFFwVUFjVjZ3WXJTUkt0V3RsL2NuclBpR0c0dXJodzZ2Ulpzck96N1M0eFV5bVYrUG43MHJ0M0Q3dFBzQVZCTUZNclpNd2MyWlFSNFhYdDdsZklKWDZjM0FhWkJBcVpPVE5MZVMxQXAxTElTclZzZFh6M1FIYWZ6MkQzZWR0NmQwWDFEL08xdS8xSTlGWGVXSHFlZ2ExOCtmckJsZzREVWdBcDJRVTg5ZHRKemlibXNPOWlCcGw1ZWw2NnE1SERaYktEV3ZzeHNKVWYyMCtuTW5kYkRENnVLcm8zOFM3NVJSVlJvRGUvQ2NXbGEyZ2JiTDA4cTA5ekgvcThYUGFtUFVkanNrb2NZelNac3g0dlhjbmwzM1BwdEE1MloyVEh1amJMa1l2ellJOUFIdXdSaU41ZzRrUmNOZ2NqTXprUW1jbXgyQ3lIZGU4RW9UYTc5OTY3S2RDVzNNMTYzTmpSakgxZ2xDVmJ6SndkVmZ3YlpyKyt2WXJkWDhqTDAzN1g2N0tTSkluZXZicVhlcnlibXl2ZnovMnFVczVkcUh2M0xuVHYzb1djbkZ3a1NjTFY5WHAzMkY2OXV0T3JETmQzTzBwSlNVTWhWMkxRMisrRUxnaTNJeEdzRTRRYVFyTDhYKzB3YnR6b2tnY1ZvMGVQcnRTdFc0ZkdqVU5MSG93NWNEZDE2aVJDZ29QdzhTbmJCOUQyN2RyUXJtMXJrcE92RUJCZy80UDhnQUY5N0FiL0Jnem9nMEpSK3JmYXZuMTdvUy9salloQ0lXZklrSUVNR1RLdzFQTUxnbURmdzcyREhBYnFBRHljRlhnNFYreTJTWkxnL2RITkdEbnJzRTBYMTZLV0hFamtuZzRCdEF5OHZvUnI2WUZFdnRnUXllTHBIUWoyS2Y1Qnc2R29xN3o4MXhsU3M2OEgvbi9mSFVkc3FvWVB4elRIM2NuKzY1QkowTHU1RDk5dmkrVjhrdjNscDhVcC9EQysvMUltUTl2VktmUHhON3FZbkd1MURMYU9oNW9BVHhVZXprbzhuQlg0dTZ1bzQ2a213RU5GaUorNXkyMXBNZ0NMbzVCTGhEZndJTHlCQjQvMUQwRm5NSEU4Tm91RFVaa3NPWkRFbGF5U2d4T0NVQnYwNkY3NjRIdHBBblNDV1hVM05hdXBVdExTVUtvVUlyTk9xRlZFc0U0UWFvaGFzZ0MyVXBVMlVGZW9mYnMyNVQ2WEpFa09BM1VBWSs0ZldhYnRqdHczY25pWnhndUNVRG1XSGt4aWN0OWduSXZwcEZvWmZOMVV2RHVxR2ROL1ArVndqTTVnNHVXL3pyQmtlZ2VjbFhLKzJCREovTjF4QUh5OU1Zb3Z4cmUwZTV6UkJML3V1c3pzZjZMdDF0WGJjVGFOTWQ4YzRiT3hZYlFPc2wrWS9LdU5VWnhOekNFelQxM3M2eWpRRzRuUHlPZHllajZYMHpURXBtbllmZDdjWFhiOWYxZVkyaS9FcHJOcldSaU1KcjdjR0dXVk1YeEhTMTllSDlHazNIT2VTY2hoMmNFa0RrZG4wcU9wRDNlMDlLVjlpSWZEWmNRQVNybEV4MUJQbXRWelpmN3VlSWZqQkVFUWhLcGhNcG5JeU1qRTE4Y2J2VjRFNjRUYVF3VHJCS0dHcUcyWmRZSWdDRFZKV2s0QmYreUpkMWpiclRMMWErSEw2TTcxV0hvdzBlR1kyRFFONzY2OGdFSW1zZXBJc21YNzVwT3AvTHp6TXBQN0JsdU5qMG5WOEwrbDUvZ3Z0dmhsbzNIcCtUejQvVEVtOWd6azZZRU5yVExSOWx6STRJODk1b0JVMGxVdG1YazY4Z29NUktkb2lFN05JenBGUTFTcWhwalVQSkt2YW5IVVp5TmZaK1NKWDAvdzVZTXRhUlpROWl5UnlDdDVmTFkrMG1hNThPcWp5VHc3T05SaDNUbDdZdE0wL0hzdW5iWEhybGpWdjd1WW5NZnZ1K1B3ZGxWeVIwcy9CcmIybzJzakw1dkdFNFhtNzQ0akoxOHN2eElFUWJqWkNuUTZTK2Eyc2d5clZRVGhWaWQrMmdXaGhqQmhFdWwxZ2lBSTFlalhYWEU4MExXK3pYSlh2Y0ZFamxaUHJ0WkFUcjZCbkh3OXVRWG1QL08wQm5LMEJ2SUtET1FWL2xsZ2JsS1Fyek9pS1RBd3FWY1FkN1R5czh5My8xSW0reTVsbEhnOTY0N1piMHp6elpab2VqWHpvWGs5VndyMFJ1YnZqdU9IN2JHbHJxMW1OSnI0N2Q4NE5wOU1aZnFkRFJuYXJnNmFBZ052cnpodk5hNy9SL3ZRRzhyM2l5a21UY1A5Y3c3VEp0aURKblZkY0ZiS0hkYkxBOUFiVGFSbEYzQTVQWjh6Q2ZhWDRPWnFEV3cvazhiZDdSMHZzVTNJek9kMGZBNkhvcTZ5KzF3Nk1XbWFZcTh6STFmSDBvT0pMRDJZaUllemdqdGErakc0clQvZEduc2h2NVp4bDZYUjgyZkUvOW03NzdBbXIvWVA0TjhNRWtiQ0hxS0NPSkVoNGxiY3VFZXRXbHU3N1ZCclcvMVorMXByMWZwYWE5VnF0YlZhdFhXODdnNWJ0VzRyRGh5SXE3akJyZXk5ZDBMeSt3TVRRVmFBUUpCOFA5ZlY2MHFlNXp6bjNLRWtrdnM1NTl5Y1ZVZEVaQWdLUmVHMkVTcTFHaVltVEYrUThlQnZPMUVkb0ZLcG9DcFFROHgvZ0lpSURDWWpWNG01dSs3QTBWS0MrM0haaUVuTlEzeEdYclVMRER4S3ZJdjJibFl3RVFtdzdORERjbWZVNlVKWm9NYnNQOE13c1k4cmxoOStpS2lVM0NyMUU1MlNpeS8rQ01QNmsrRm9hR09LbU5UaSs3RlZOVkdub1ZJRFY4UFRLNXp0VnhuSGJ5V2lSeXNieEtUbUlUWTFEekZwdVloTXpzV2QyQ3lFUldjaUxhZnFzOS9TYzVUWWZUa1d1eS9Id3RyY0JBTzg3VEcwclNQTzNrMUdaaGxWZ0ltSXFHWXBGWVdmNjZvQ0ZTUVNpWUdqS1M0cEtRa1JFUkZJU0VoQWVubzY4cDhVdnBOS3BaREw1YkMxdFlXTGl3c2NIQnk0YnlOVkdqTURSSFZBU21vYTFGQkRJaTY3c2g4UkVkVzhZemNUOWQ1blNwWUMwM2JjUWtSU0R1TFR5NjVnWFJtM1k3THduMTlEOWRMWC9maHMzSS9QMWt0Zk5lM29qVVFjdmFILy8wZlBTczFXWU9lRkdPeThVTDNFS2hFUlZZK1pXZUgrcHdxbG9rN01yRk9yMVlpSWlNQzFhOWVRbXBwYWFwdnM3R3hrWjJjakxpNE9vYUdoc0xTMGhMZTNONW8yYmNxa0hlbk04TC90UklUNCtBUUFnRkJVc3h1YkV4R1JZVngrbUdib0VJaUlpSjQ3VXFrVVVxa1VCUVVGa0pnWWRtWmRabVltenAwN2g3aTR1SW9iRjVHZW5vNmdvQ0RjdlhzWDNicDFnNldsWlExRlNQV0owU2ZyWnM2Y2lZSWlKYUEvK2VRVE5HclVxTmF1SndLQWV3OGVBUUNrRXM2c0l5SWlJaUlpMHJDVXk1Q1NtbXJRbVhYeDhmRUlEQXhFWGw1ZXhZM0xrSkNRZ0VPSERxRlhyMTV3ZG5iV1kzUlVIeGw5c3U3Um8wZkZubWRuVjI0WlNIV3ZKd0tBME50M0laR1ljRm8wRVJFUkVSRlJFVTNkWEpGNE9Sa21Kb2FaMkpDUWtJQmp4NDRWbTZSVFZRcUZBaWRQbmtTZlBuMllzS055R1ZXeTd1Yk5tOWl3WVFPU2twSUFBRk9uVGkyMTNiaHg0M1RxNzQwMzNpajErT25UcDdGKy9YclkyZGxoL1BqeDhQVDByRnJBWkJUVWFqVnVoZDJHekVJR3BiTHFHMk1URVJFUkVSSFZOMjI4UEhEaFVnaUV3dHFmMkpDVmxZV1RKMC9xSlZHblVWQlFnRk9uVG1ISWtDRmNFa3RsRWhvNmdOcjA4ODgvSXpvNkdubDVlY2pMeXl2ekRhYzVYOUYvWlNWV1ZDb1Y4dkx5RUIwZGpaOS8vcmttWHhMVkEvY2VQRVJrVkF6c2JHMmdZTEtPaUlpSWlJaEl5OXV6TlFBZ0lTbTUxc2NPRGc3V2VlbXJpWWtKVEUxTmRXcXJVQ2dRRkJRRWxhcDZGZWVwL2pLcW1YWEp5U1hmM0NLUnFGalNUaXl1M0kra291czFzL2lJeW5MazZBbklMQ3pnNkdpUHFDaFduU01pSWlJaUl0Sm8yc1FWQUhEajFtMm8xZXBhMnpvb01qSVNNVEVWZno5emRIUkVwMDZkWUdOakE2QndOdDZWSzFmdzhPSERjcTlMVEV6RW8wZVAwS3haTTczRVMvV0xVU1hyU3JOOSszYTlYeDhlSGw2dFBzbDRaR1JtNGRqSjAralh0eWZTMHpNNHM0NklpSWlJaUtnSXpZcTIyTmc0L0h2bE9qcTA4Nm1WY1cvY3VGRmhHeHNiRy9UcjF3K0ppWWs0YytZTWhFSWh2TDI5MGIxN2QrVG01bGFZN0x0eDR3YVRkVlFxbzA3V0xWdTJyRnJYYjlteUJWdTJiTkZUTkdTTU5tN2VnZng4QlY0ZTlRSTJiLzhEQlFWTTFoRVJFUkZSNllRQ0FWUnF0YUhESUlLd0ZndmphU1kwMk52WjRic1ZxN0ZpNlFJNE90alg2SmpwNmVsSVRFeXNzRjM3OXUyUmtaR0JZOGVPYVplMHhzWEZZZFNvVVdqZXZIbUZ5VHJOT1BiMk5mdDZxaUloTVFuN0R2NkQxMTRaQlRNZGwvZVMvaGgxc3M2WVpXZm5JT3pPWFVna0V1MGVBTHBRS3BYbExoV09qSXJCby9BSTlPaldXUjlobG1yNzc3dHdKT0E0dHF4YlZlS2NXcTNHNGFNbjBLOVBUMGdraHFrV3BLdlFzRHZZZi9nbzNoLzNPaG80T2NMRVJBeUZnc2s2SWlJaUlpcWRXQ3hHdmtKaDZEQ0lZRkxKN2FPcUl6OC9Id0F3WnRRdy9QSFhYc3lZTXg4L2ZQczFySzJ0YW16TWlJaUlDdHVJUkNJa0p5Y2pQajYrMk41eldWbFp5TS9QMTdsNmJVUkVSS1dTZFFtSlNUaDI0clRPN1ovMTZzc2pkV3AzSnVnOGR2eXhDMm5wNlpnMitRT2RydG15NHc5czJiR3oxSE5IL3Y0TjcwNHF2Y2huVVUxY1hQRDEzTTkxR3E4K004cGszWm8xYTdUcnlXdEtTa29LUHZ6d3d4b2RvenErWGI0S1o0TXZ3S1Z4STZ4ZDhTMmtVbW1GMXdRRlg4VEt0UnV3ZVA0Y05IRnRES0F3NlhmNzduMjR0MndPYzNNejdObC9DSWVPSE1QNjFjdmgzTUJKZTIxRVpCUlNVdFBnMmRvZFlyR29XckducGFVaE9pYXUxSE8zd3U1ZytjcTFPQjU0R2w5L09ST21wbExFeFNmZ3lyV2JPdmMvcUgrZmFzV25pOGZoa2Zqdk4wdlJ0SWtyeG94OEFVRGhoMzF0VklQbEhWbXFLMnJ6aml3UkVWRjlJRE16UXpLVGRWUUhXSmlaMWRwWWlpZS84dzcyOWxnMGZ6YW1mVDRYSDM3eU9jYS84d2I4ZS9lb2tUM3NkTmw3dnFDZ0FDRWhJU1dPVzF0YlF5S1JsTHBuZm1sMG1jRlhWRng4QXRadnJ2cDJYcm9tNjE0Y1BoaUhBMDdnd09FQTlPdlRFejdlbmpwZDUrYnFnam1mZjZKOUhwK1FoRm56RmdJQVhoNDlRbnM4T2pvV08zZnZ3NlR4NHlDVlNyVEhyVmdoRjRDUkp1dktTOVRkdW5VTFY2NWMwVDQzTnpmSHlKRWpjZlBtVFZ5OWVyWEU4ZERRMEdKdlVNM3h5aVlEendaZndLRi9qaVBzemoxa1pHVEMzTndNSHU0dDhjcm9FZkQxOGE1VVh4WFp2UDEzbkEyK2dBSCt2WEhpMUJsOHMzUUYvdnZGZnlBU2xaOUVjMnZpaXZ6OGZIdzIreXVzV0xvQXpnMmNjUDFtS0daL3RRamZmenNmYmJ3OE1PNzFWM0RzeENtc1hMc0JDK2ZOMGw1NzVOaEovTFp6RC9iOHZna3lzUVVBb1Avd2wwc2Q1K1ZSTCtDRDk5K3UwbXZ6OG5ESEY5UC9ENHVYcmNUc3J4Wmg0Ynd2Y1B2dWZTejk0U2VkKzZqcFpOM0RSK0dZUHZzcnlHVVdXRFIvdGpaNWFTSVdRNm5Ia3VCbDRSMVpxaXRxODQ0c0VSRlJmV0F0bHlFOUs2dFcvbVlrS290WUxJSzFwYnpXeHN2UEwvenVJcEdZb0hsVE42eGF0Z2dyMTY3SG91OSt4SjU5aC9EYXk2UGcyOVliNW5wTUlHWmtaRlQ2R2dzTEN6ZzVPY0hYMXhkcGFXbTRkZXRXall6bDdka2FBZnRMbjcxV21pdlhidURiNWF1UWtwcUdDZSsrcVQxZVVGQ0F6S3pzY3E5OTY3V1hjZnprYVZpWW15TXR2ZlE0WlJibXhYSUpFb2tKM0o0VUJRRUFFOG5UUk53TFF3WnFId2VlT1FkVFV5bkdqQnl1ODJzeEp2eW05SXlMRnkvaTBLRkR4WTZOSERrUzU4K2Z4ei8vL0ZQaStLVkxsM0Rnd0lFU3h5dHI1Wm9Oa0VvazZOaXVMYVJTQ2NJam9uRGhVZ2d1WHI2Q09aOVBRKzhlM1NyL1lrcng5LzdEMlBycm54ZzJ1RCttVGY0QWJidzhzSHpsV2l4WThnTm1UZisvY3FmcU5uUjJ3bGR6Wm1ENnJIbVkrZVVDckZ5K1VEdDdMall1SG0yOFBDQ1h5ekIyekVpczM3UWRGeTlmUWFjT3ZnQ0FpSWhvMk5uYVFHWmhVYXhQSDI5UGRPM2NRZnY4bDQxYnEvMGEvWHYzZ0ZLcHhKbWc4OGpOeTRkZmw0NzRhOGZHQ3EvYjl0dWYyTDMzWUxYSEwwdGVmajcrM0wwZnYrN2NCUWQ3T3l4Yk9BKzJ0aytUdW1LeEdNcGFXQWJMTzdKVVY5VG1IVmtpSXFMNlFDZ1V3dEhXRnRFSkNZWU9oWXlZazQxdDdlNVo5K1M3aSthN3FxdExJeXhaTUJlbnpwekQyZzFiTUhmQkVvaEVJbmg1dUtORHU3Wm80dElJbHBaeVdNcGxzSlRMWVdrcEwzY3JwOUpvbHQ1V3hxaFJvd0FVSnNGT25qeXBqYnNteHRLRlVxbkV4cTIvWXVldWZYQnlkTUNLcFYvRHZXVUw3Zms3ZCs5anl2VFpPdlYxNm14d21lZFdmNzhZclZvMmY5cnZ2UWRsVHN4UnE5WEl5aTVNRUVaRVJxR0JveU15czdLS3RYazJaMkNzbUt5ckk3NmMrU204UE55TEhUdDQ1QmlXcjF5THJUdDI2aVZaOTllZS9WaTdZUXQ2ZE91TXFSOU5BQUFNSGRRUGFlbnAyTEI1QjJha3B1SExtWi9DMXNhNnpENjhQVnZqNHcvZXc0TUhqMkZoYmc0TGMzT1ltSmpnNGFPbkZYQkh2VEFFdS9ZZXhJM1FNRzJ5N3M2OSszQnYxYUpFZis0dG0rT1ZJbE5oTmNtNjFOUTAzQXk3WFdvTTBiR0ZTMkRQQmwvUUh1dmV0VFArdC9WWGJQOTlGd0wyNzhUQWZuMHdzRjhmN1hrckhlNzhTSXRrL1BVcE5UVU5RZWN2WWR0dmZ5SWhNUWxEQnZyai9YRnZsSWhKTEJiWFNqVlkzcEdsdXFDMjc4Z1NFUkhWRithbVVqUjBjRUI4Y2pML25xTmFKUmFKNEdSckN6UFRpcmRRMGlmTnFpQkprWWtsQW9FQXZYdjZvWWRmRjRSY3ZZNVRaNE54L1dZby9yZjExMUw3bVA3SlJ4amN2MitOeHZuMzMzK2pZY09HOFBMeVF2LysvWEgwNkZHa3BLVFU2SmhsQ1krSXdzTHZWdURlL1lmbzBhMHpwbi95VVlra21ITURKMHo5ZUVLNS9hejRhUjFzckszdzlodXZsTm5HeWRHaDJITzNKcTc0YXM1bjJ1Zng4WW40YlBaWEFJRElxR2k4TyttVFl1MUhqbjJuMlBQS3pCcXN6NWlzcXlPZVRkUUJRUCsrdmJCODVWb2tWZk1OWGxCUWdOWHJOdUh2L1lmaDM2Y0hQcDgyR1VLaFVIdit0WmRId1ZRcXhlcDFtL0RCbE9tWU52a0QrSFh0VkdaL1JhZXVBa0F6dHlZSXZYMVgrMXdxbFdMRFQ4c2hsOHNBRks2cFQwaE13b3ZEQitzYzg5MzdEL0hmQlV2TGJWUDBmRmx2NkNNQko4dnRvME03SDlqYjJlb2NWMW5VYWpYU016S1JucDZPMUxSMHBLV2w0OEdqeHpoL01RUjM3dDJIV3EyR1ordFdtRGRyZXJHN0RrV0p4V0tvVkNxbzFlb2EyWGRCZzNka3FTNm83VHV5UkVSRTlZbTVxUlN1RFp5UW1wR0pySndjS0pSSzdrbE1OVUlvRU1CRUxJYUZtUm1zNWJKaTN5TnJTLzR6TSt1S0VvbEU2TmplRngzYkYwNFN5Y2pNUWt4TUxHTGk0cEdlbm9IY3ZEems1K1hEeDB1My9kWTBKQklKc3A2WjhWV1JqSXdNM0w1OUcxRlJVWGpoaFJmZzYrdUxFeWRPNkRTV1B1MDljQVEvYjlpQ0FwVUtIMDk4RjZOR0RDMjFuYlcxVlludjlzOWE4ZE02eUdRV0ZiWXJTbUlpUmlQbkJ1VzIrV1BydWhMSG9tTmk4Y21NTDNVZXA3NWpzdTRacHMrVUpOWThOM3RtdVpibXVibTVlYm5YVjBkVWRHR1o1NkpUVlN2ZFIwd3NGbi8zSTBKdjM4V0x3d2RqOGdmdmxab0lHalZpS0JvM2FvaEYzLzJJdVF1V29FdW45aGcvN2cwMGRTdGNhNTZla1lHOHZLZlRjMjF0ckxYcjBuMjhQYkJuLzJIazVlVnBDMVZvRW5VQWNPbmZ3cjMrT3JUejBUbHVuemFlMkxaaGRhbm50djI2RTRjRFRwUjV2cWlLOXFwYjlOWHNhaWZyMGpNeThPWjdIeU03SjZmWWNZRkFBRy9QMXBqdzdwdm8xcmtqWEJvM0xMY2Z6ZDUxU3FWUzU4cEJWY1U3c21Rb2hyb2pTMFJFVk44SWhVTFlXbG5DMW9xYnNWUDlsdi9rZTJqUklnUmxrY3NzSUcvWnZNd0pFcnFTeStWVm5oV1htWm1KMU5SVTJOcnE5ajFUTHRmdmFwTWYxNnlIaFlVNXZsOHd0OW8vaDZvb2J4bXNobVkxWC8vaEwrTi9hMytBUytOR2xVNk8xbmRHbTZ3TEN3c3JVVWhpeElnUmFOYXNHWHIzN3EwOUxoS0prSnViaTVZdFd4WTdya25XZVhoNFlOaXdZY1g2cVE2MVdvMzA5QXhjdTNFTDZ6ZHRoNVdWSlNhTnIzeXhCWVZDZ2IvMkhNRFdYM2RDcFZhalF6c2ZOSFJ1Z0YwVjdNazJlRUJmaEVkR0lmakNaVnk0RklLdW5UcGc5SXZEOE9lZWZUaC84Vjl0TzgwYkNnQTZ0dmZGenQzN2NQNVNDSHAxNzFxaXoxTm56OEhXMWdZdG1qWFZPWDZwUklJR1RnNmxuak0zTC96WmwzWCtXVk0vbmxEaVRrQnNYQUxlZlA4am5lTXBqOHpDQXVQZWVBWEtnZ0tZU3FXd3NySkVBeWRITkc3a1hLbjE5bUpSNGR0UldWQlE0OGs2Z0hka3FmYlVoVHV5UkVSRVJQUjh5bnV5cDF0TmJWdFVHanM3TzRTSGg1ZmJSaWFUWWRDZ1FiaDY5U3J1M2J0WDdKeFVLa1dCanBNaTdPM3RxeHhuV1d4dHJBMlNxR3ZqNVlrUHg0OUQ1NDd0dE1keWNuSnhOdmdDdndOVWt0RW02eTVldkZpaU1NU0lFU053N2RvMUJBWUdGanMrYXRTb1VvKy84ODQ3dUh6NWNvbCtYbnJwcFNyRjlPTFljY2g2VW8xRklCQ2dWL2V1bURMcGZWaGJXMVc2cjVWck4rTGdrUUM0dWJwZ3hxZVRzWExOZXF4WnQwbW5hd1AyNzhUWjRBdjRaZU0ybkx0d0NkMjZkTUNyWTBhaWY5OWVDTHQ5RjMvOVhmejErdnA0d1ZJdXg5RmpnU1dTZGZFSmlRaTVlZ01qaHc4dWRVYmZ3MGZoT0hqa1dLbHgzTHYvRUQvODlBdm1mUDZwem9rNVF4QUtoWGhKRHhWc0JNTENuNDlhVlhzSk05NlJKU0lpSWlLaXVreFRnRUhmeTBYTDA3aHhZNFNFaEpUYkpqTXpFd1VGQldqWHJoMFNFaEtRbHBZR0FHalZxaFZrTWhsdTN5NTlEL2JTeHRKRjhJWExtRE4vc1U1dEl5S2pLNXpkcHRsS0tpb210dHgyU21WQm1XMkVBb0cyNkdSRVpCVHM3V3hnYjJkVHJJMlptU242OSsyRnlLam9Zc2ZWVHlhS0NBUk00cFhHYUpOMWRkR3d3ZjJSbTV1SDdPd2NoRWRFRm02U2VTc01FOTU1QXdQOGUxZmNRUkh2ajNzZFRnNzJHRHZtUllqRllxeGN0ckJTMTNmdjJobGRPM1hBK1l2L0Z0dS9UaVFTbFVqV2lVUWlEUER2aFYxN0R5SXFKcmJZK3ZUZGV3OUNwVkpoeU1CK3BZNXpLZVFxTG9WY0xmV2NUR2FCdS9jZllzdU9QekJqMnNlVmlyK294K0dSdUhqNVNyRmpLYW1wVmU2dnBtajI3MUp6ZGhzUkVSRVJFUkVBYUxkajBtVVpyTDVZV1ZuQjN0NGVpWW1KNWJZTERnNkd2NzgvaGcwYmhyaTRPSmlZbU1EZTNoNVpXVm00Y2VOR2hlUEk1WEtkWjlZMWNXMk1pZSs5VldHN1h6WnVoWldWSmNhKzlLSk8vWTZiTUtYYzh6R3hjV1cyTVRFeHdhSGRPd0NnUk9HSTBxei9hWm4yY1haMjRUWlN0Zm4vOVhuQ1pGMGRNdkhkNG0rOHlLZ1l6RnY0SGI1ZHZnb2lvUWorZlhybzNKZVZwUnh2dkZxMUdYNGFJcEdvM0VJVFJZMFlQaGk3OXgzQzV1Mi9ZOWIwcVFDQTVPUVU3RDM0RDlxMWJhUGQrKzVaWTBZT3g0UjMzOVErSC9UaXE5ckhEWndjNGQrN0J3Sk9uTUxycjR4RzQwYk9WWG9kZS9ZZHdwNTloNnAwYlcwU1BKa1d6S1dvUkVSRVJFUkVoYlRKdWxxY1dRY0FYbDVlSlZiWFBTczJOaGIvL1BNUGZIeDhZR2RuQndCNDlPZ1JRa0pDa1BQTW51YWxhZE9tamM3RkJaMGJPT0dWMFNNcWJQZkx4cTJ3bE10MGFnc0FzMmVVbldUN1pza1BzTE8xd2FUeDQwbzlYM1JwYThEK25jakx6MGQ2ZWdZYzdPMFFFUm1GZHlkOVVxd1laRVJrbFBaeGRHd3NCQUlCckxuS3ExUkdtNng3ZGs4d3pmUFMxbEdMUkNKWVcxc1hLekpoOFdRdnNwb3NNTkc0a1RNKysrUkRmRHp0Qy96MjU1NUtKZXNBNEk5ZGU2c2RnMFFpd1VnZHFyZzJjbTZBZ2YzNjRQRFI0eGc2c0I5OGZiengwN3BOeU12THd6dHZqaTN6T29GQW9DMVVVWnF4WTE3RTBlT0IyUDc3bi9qODAvSXovbVVaUCs0TjlPdmJzOWl4eE1Ra1RKayt1MHI5MVpTbk0rdFVCbzZFaUlpSWlJaW9ic2pMendOUXU4dGdBY0RGeFFWT1RrNklpNHNydDExaVlpS09IejllNmY3dDdlM2g1dVpXeGVqMHAyK3Y3bVdlKzJiSkR6QTNOeXUzVFZHbnpnVGp1eFdyY2VUdjN5cHMrKytWNjdDeXNvUkt4ZSsvcFRIYVpGMkxGaTNRcFVzWDdYTk44czNIeHdjUkVSSGE0MlptWnJDeHNZR0xpd3M2ZHV4WTdEaWcvd0lUejJyZTFBMEFrSmlVWE9scmY5bTR0ZHJqVzFpWTY1U3NBNER4NDE3SDJYUG44ZTN5VlJnejZnVUVuZzVDLzc2OTRPWGhYdVh4M1Z4ZDBMRmRXeng2SEFtbHNrQmJNYlV5TEdUbWNMQzNLM2Fzb0tBT2ZpQUlhbi9QT2lJaUlpSWlvcm9zTHo4ZkppWW1PczlBMDZkdTNicmh3SUVEVUNnVWV1MVhMQmFqYTlldTlhN29Ra3BxcXJiU3E0Wm03N3hXTFpwaDFmSkYrR1ByT3VUazVtTFB2a1BJenM3R3hDbWZZZWFuaytIZXFnWCsyTHJPRUdIWFNVYWJyQXNORGJnaTY0VUFBQ0FBU1VSQlZNWDU4K2VMSFpzNGNTSWVQbnlJVzdkdUZUdXVWQ3B4L2ZwMW5ENTl1dGp4OTk1N1Q2OEZKa3J6T0R3U0FMU2JObFpHMGVtbUdxRmhkekJ0NWx5MDkvWEJncmt6cS9YaFVGQlFnTDBIam1EVWlLRUFBR3RySzB5Yk1nbnpGeTNEbW5XYjRHQnZoNDhtdmxQbC9qVm0vbWNLckt3c3EvemhuSldaallURXBHTEhxbHFHdXlaeHp6b2lJaUlpSXFMaTh2UHlhMzBKcklaTUprT2ZQbjF3N05neHZjMEFFd2dFNk5teko2eXRyU3R1L0p4NUhCNkJ0UFIwUkVRK0xTYnh2N1UvQUNpY0dTa1VDaUdWU1BEZkJVdFJvRkpoMDg4L1lzdU9uWmc2NDB1OCtlcExlUFBWTVlZS3ZjNHgybVJkWFhMcWJEQnNiYXpoN2RtNjJQSGs1QlFzKzNFTmdNTGlFeHJaT1RrUUNvUXdOWlZXYXB5azVCUjh0V2dabWpacGdpOW5mcXBOMUNVa0ptSHhzcFVZOThZcjhQSDIxS212NUpSVWZML3FGOXkrZTErYnJBTUFjM016bUppWVFLRlF3TXJLRWtxbGJ1V3F5MU9WYXJoRnJkKzhIZXMzYjY5MkhEVk5VdzJXZTlZUkVSRVJFUkVWeXN2UGg4U0FSUWljbkp6UXIxOC9uRHg1c3RvejdNUmlNWHIwNklGR2pScnBLYnE2NWNxMW0xQ3BWUGp5NjhXWSt0RUVBSUJMNDhMWG1wT2JpLzJIam1MYmIzOGlOemNQaTcrZUEwY0hlMHlmK2lGOGZiencvYXBmY09YYVRjejVmRnFKMlhuR2lNbTZPdURSNDNETVg3UU1MbzBib2xXTDVqQXpNMFZDUWhKQ3JsMUhmcjRDSTRZTndwQ0IvdHIySDB6NURPYm1admo1eDZVNmo1R1ZsWTFaLzEwSVUxTXBGbjAxQzJaRjl0WXpsVXFSbDVlSEdYUG1ZOHFrOGNVU2c4L0tmckpKNXV5dkZrRmlJc0c4V2RPMTUzYnZQWWkxRzdiQTFGU0tYdDI3NHRqSjAvaDQya3pNbVBZeDJyVnRVMnAvTzNmdnc4N2QrM1IrSFZVeGVzUlFkTzNjb2RSekxabzNyZEd4SzBQNHBHUTFaOVlSRVJFUkVSRVZ5c3MzM013NkRTY25Kd3dkT2hSQlFVRklTRWlvVWgrMnRyYnc4L09yMFJsMVQyZi9WYndxTFNjM1Y2YysxV3AxaFczTlRFMXhPZVFhNHVJVDhPbVVTZmgxNTI3TW1mOXRzVGJuemwvQ2l0WHIwSzV0RzN3NjVRTTBjSExVbnV2ZnR4ZWFOVzJDaFV0V0lEMDluY2s2R0hHeXp0Yld0dGliUkNvdG5LVm1iVzFkNHJoUUtDeXp3RVRSWTBYN3FZdytQYnNqUGo0UjEyK0c0dFRaWUtoVUtsaGJXYUp6eC9aNFljaEFkR2puODB6c05yQXdOeXVqdDVKU1U5UHc1ZGZmSWpzbkI4c1hmNldkcWFaV3E1R1RrNHQ4aFFMLzkrRjR6Ris4SE4rditobFIwVEdZOE82YnBTNDdEVHAzQVFEZzJyZ1I1czMrREk0TzlvaUpqY09QYTliajR1VXJjSEowd0lLNU05SFV6UlVlclZ0aDdmcE4rR3oyZkF6dzc0MTMzaHdMSjBlSFl2MzUrbmlqVzVlbmV3R3VXYmVwd3RlVGtabWw4NUxZdDE5L0dWMDdkVUNybHMwcmJHdm9qUzAxTDhuUWNSQVJFUkVSRWRVVmhsd0dXNVJjTHNmQWdRUHg4T0ZEWEw5K0hSa1pHVHBkWjJGaEFXOXZiN1JvMFVMdisrNmxwcVpCcFZiRFVpNkRTQ1RDeWROQkFBQ1p6S0xDYTE4WTg1Wk9ZMFJHeFZUWWR1ZTI5Vml6ZmpQTXpjM1FyMjlQZE9yZ2kvbUxseU0wN0E0bVRwNk85cjV0NE9Ub2dOZkhqa2F6SnE2NDkrQVI3ajE0QkxWS2hRS1ZDZ3FGRWdxRkFrTUc5VVB3aFg5aFoyY0h1UTZ2b1Q0enltUmRmbjQraGcwYlZxd3doRWIvL3YzUnYzL0ptV1dqUjQvRzZOR2pTeHdmTTJZTXhvd3B1YTQ2UHo5ZjUzaGNYUnBoK2ljZjZkeCt4Wkt2ZFc1N09lUWF2bG55QTlJekNzc25ULzlpSHJKemNwQ1RtNHZjM0x4U3IvbGoxMTRrSmlmajgybVRTMVJxOWUvVEUybzE4T1hNVDVHWm1ZbTE2emZqN3dOSG9GQW8wTDFyWjB6LzVDUHRtMnJrOE1Id2JOMEszeTVmaWFQSEEzSGkxRm4wN2VXSGwwZVBRRE8zSmdDQWxzMmI0cVVYbi81LzJQN2JYeVdXOTY3NmVTT0VBZ0drVWlreU03Tnc0dFJaTkc3VVVLZlgvL2JycjVSNlhLMVdJeU16RTJhbXBoQ0x4VWhKVGNQbGtHdkZaaHpXTmdGbjFoRlJQV01tRVNFbnYvcmJJUkNSYnN3bGxTL0VSVVJVMXhsNkdXeFJBb0VBelpvMVE5T21UUkVmSDQrSWlBZ2tKaVlpTFMxTnUwUldJcEhBMHRJU3RyYTIyb3F5TlZWSTR0VFpZUHk0WnIwMk5zMTNTVjJxdDA3OWVJTGU0cEJabU1ORUxNYXdRZjBobFVqZ1lHK0hINWN1d05uZ2l6Z1JlQVpuZ3k4aU9TVVZlWG1sNXlDS2NyQzN3OWd4TCtvdHR1ZVZVU1hycksydGtaaVlpS2xUcDVhWUVhZHYyZG5aMmpFTnFYblRKaEFJQ21ld09kamJ3bEl1aDF3dWcxd21nNldsSEhLWkJXUXlHV1FXRnBETExDQ1JTakIvMFRJY1Aza0diVHc5OE1MUWdjWDY2OVBURDMxNitnRUFmdnJsZndnOGN3NzJkcmI0Y1B3NDlINXl2S2hXTFpyaDV4Ky93NTk3OXVIWG5idHhPdWc4eHI1VStNYjczOW9mWUNtWEYydS82OWVOSmZwNDhQQXhydDhNMVg3d09EZHd3dFNQeGxmcjU2SlNxZkRhT3grVytMQjRVY2ZLdHpWQnMyY2RrM1ZFVkYrNDJKcmlUbXlXb2NNZ01ob3Vkb2E3NlVoRVZGUHk2c2pNdXFJRUFnR2NuSnpnNVBTMEVLVG1lMXh0VnEzMThuREhrSUgrS0NoUVFhVlN3ZFJVaW5adDI2QjNqMjRWWHZ2Q2tJRVZ0cW1NeVpQZWcwdmpwNU5xQkFJQmVuVHJqQjdkT211UEtSUUs1T2JtUWFGUW9FQ2wwdjdNaEVJaGhFSWh4R0lScEJLSlFTci8xalVDdFJGbEJxNWN1WUpmZnZrRnljbkp0VEtlcmEwdEprNmNDRjlmMzFvWnJ5d3FsYXBTbWZ5OC9IeWNPaE9NQWY2OXltMlhrWm1GbzhjRE1XeHdmNTArUERNeXN4QWVFUWt2RDNlZFl5bXFvZysvOElnb1JFUkZvWHZYenFXZWY5YUJ3d0ZJU1UyRlNxV0dTQ1JDaTJadTZOeXhuY0UrR1A0NWRoSkx2djhKMnpiOFZHejlQaEhSODJwVndDUDhmRHpjMEdFUUdZMFAvRjB4dWIrYm9jTWdJdEtyeVo5K0FabUZCUlovUGNmUW9SRHBqYUNDeElOUnpheno5ZlhGNnRXckRSMUdyYXZzbEZ1cFJGSmhvZzRBNURJTGpDNVNDVmFYOWxWTjFBRVYzNkZ3ZFdrRVZ4ZmRxK3FVVjBqREVEVExZRlVxbzhtZkUxRTk5MDVQRit6OU53NHhxUlV2ZVNDaTZtbG9iWXAzZTdvWU9nd2lJcjNMeTgrSHJhMk5vY01ncWxVMXMzQ2FpQ3BOazR0VXExbGdnb2pxQjVsVWhQbWpXeGs2RENLak1QK2xWckNRY3M4NklxcC82a3FCQ2FMYXhHUWRVUjBoMUJhWU1IQWdSRVI2MUxXRkRkYTkxd2JPMXBXdmxrNUVGWE8ybG1MOSt6N28wdHl3K3lRVEVkV1V2UHg4U0tYOE80S01pMUV0Z3lXcXk1NFdtT0RNT2lLcVg3cTJzTUd1cVIyeDZYUUVUb1ltSVNJcEY5bXNFa3RVWmVZU0VWenNUTkhId3c3djlIU0JqRFBxaUtnZUsweldjV1lkR1JjbTY0anFDT0dUZGJEY3M0Nkk2aU9aVklUSi9kMjQrWDBkY1BESU1TeGZ1UllBMEx1bkg3NzhmSnJPMXlZa0p1RzFkeVlCQU16TnpmRDM3NXRac1kySWlHb1VsOEdTTWVJeVdLSzZRc0NaZFVSRVZQUEM3dHpUUG03Vm9sbWxyclczczlWdThwMmRuWU9JeUdpOXhrWkVSRlNVV3ExR3ZrSUJFNG1Kb1VNaHFsVk0xaEhWRVVKdHNzN0FnUkFSVWIwV2V2dU85ckdIZTh0S1hTc1FDT0JaNUpwYlliZjFGaGNSRWRHejFHbzExR28xeENJdUNpVGp3bVFkVVIwaEVCYStIVldjV1VkRVJEVWtPeWNIang1SEFBQ0VRaUhjV3phdmRCK2VyZDIxajIrRjNkVmJiRVJFUk05U3FRcS9Hd21GVEYyUWNlRnZQRkVkVVZCUXVObTZTTVJOb29tSXFHYmN2bk1mNmlkVHVKczNkYXRTZFQxUGoxYmF4MFZuNlJFUkVlbWJaajl2RVpOMVpHVDRHMDlVUnlpVlNnQ0FpWmhUdkltSXFHWVVUYTRWVGJwVlJzc1d6YlEzbGg0OWprQjJUbzVlWWlNaUlucVdabWFkUU1oaVJtUmNtS3dqcWlNVVQ1SjFZaWJyaUlpb2hvVGRmcnBzdGJMNzFXbElKUkkwYitZR29IQXZvZHRGQ2xZUUVSSHBFNWZCa3JIaWJ6eFJIVkdnTEZ3R3k1bDFSRVJVRTlScU5XNFZTZFlWM1h1dXNqeGJQNTJWeDMzcmlJaW9wbWoyODJheWpvd05mK09KNmdqTnpEb1RFNVlsSnlJaS9ZdUxUMEJxYWhvQXdNcFNEdWNHamxYdXEyaXlqdnZXRVJGUlRkSE9yQk53R1N3WkZ5YnJpT29Jelo1MVloUE9yQ01pSXYyN0ZmWTBxZWJSdWhVRTFmamlVeXhaRjNaSFc3U0NpSWhJbjFRRm5GbEh4b20vOFVSMWhGTEJBaE5FUkZSelFvc3RnYTFhY1FrTkowY0gyRmhiQVFEUzBqTVFIUnRYcmY2SWlJaEtvM3B5TTBnb1l1cUNqQXQvNDRucUNNMHlXRTJGUFNJaUluMjZGVnBrWnAxNzlaSjFBb0dnMko1M04yNkdWYXMvSWlLaTBtaVd3WW80czQ2TURIL2ppZW9JcFZJQnNWaFVyV1ZKUkVSRXBjbk95Y0hkK3c4QUZDNGxhdTNlb3RwOWVudTExajYrZHVObXRmc2pJaUo2bHVhN2tVckY3UmJJdURCWlIxUkhLSlVGRUhNSkxCRVIxWUNidDI1clp5ZTBhdEVNWnFhbTFlNnpiUnN2N2VPcjEyOVZ1ejhpSXFKbmFiNGZLUXNLREJ3SlVlMWlzbzZvanNqTHk0TlVJakYwR0VSRVZBOWRMVEx6emFlTnAxNzZiTkhNRGVibVpnQ0EyTGg0eENjazZxVmZJaUlpRGMxKzNnVlB0Z3dpTWhaTTFoSFZFVm5aMmJDd01EZDBHRVJFVkE5ZEt6THpyYTIzVnprdGRTY1VDdEhHMDBQN25MUHJpSWhJMzB4TUNwTjFDaWJyeU1nd1dVZFVSMlJsNThEQzNNTFFZUkFSVVQyVG01dUgyM2Z2QXlqYys4ZmJzM1VGVitpdTZDeTlxOWU1YngwUkVlbVhkaGtzazNWa1pKaXNJNm9qc3JJNHM0NklpUFR2WnVodEZEelo2NmRGczZaNi9iZkd4L3Rwc281RkpvaUlTTjhFQWdGRUloR1VTdTVaUjhhRnlUcWlPaUk3T3djVzVreldFUkdSZmhWTm92bDRlNVRUc3ZKYU5tOEdVMU1wQUNBNkpnNEppVWw2N1orSWlNakVSTXlaZFdSMG1Ld2pxaU95c3JNNHM0NklpUFN1NkY1eStpb3VvU0VXaStEdDhYUlo3YlViM0xlT2lJajB5MFFzNXA1MVpIU1lyQ09xSTdLeWM1aXNJeUlpdmNyTHowZlluWHZhNTIyODlEdXpEdUMrZFVSRVZMUEVZakdyd1pMUlliS09xSTdJeXNybU1sZ2lJdEtyMExBNzJxVkRUZDFjWVNtWDYzMk10bTJlVnBkbFJWZ2lJdEkzRXhNVHpxd2pvOE5rSFZFZG9GQW9vRlFxT2JPT2lJajBxdWl5MUxiZStsMENxK0hlc2pta0Vna0FJQ282aHZ2V0VSR1JYa21sVXVUazVobzZES0pheFdRZFVSMlFsWlVOQUpCWldCZzRFaUlpcWs4dVg3bXVmZHltaHBKMVlyRVkzbDVQOTYyN2ZPVmFqWXhEUkVUR3ljcFNqb3lNVEVPSFFWU3JtS3dqcWdOUzA5TUJBSEs1ek1DUkVCRlJmWkdWbFkzUXNEc0FBSUZBZ1BadDI5VFlXQjNiKzJvZlgvNzNhbzJOUTBSRXhzZkswaExwNlV6V2tYRmhzbzZvRGtoTVNnWUFPTnJiR1RnU0lpS3FMNjVjdndHVlNnV2djS2xxVGQ0UTZ0aXVyZmJ4NVpCcjJuR0ppSWlxeThwS2p2U01ERU9IUVZTcm1Ld2pxZ00weVRwN0p1dUlpRWhQTGhXWjRkYWhmZHR5V2xhZld4TVgyTnJhQUFEU016Snc3LzdER2gyUGlJaU1oeVdYd1pJUllyS09xQTVJVEV5Q1dDeUNqYldWb1VNaElxSjY0bkxJMDJSZDBabHZOVUVnRUJRYjQxSUlsOElTRVpGK1dGdFpJVE1yQ3dVRkJZWU9oYWpXTUZsSFZBY2tKaVhEM3M0V0FvSEEwS0VRRVZFOUVCMFRoK2lZT0FDQXVaa1pQTnhiMWZpWUhZdk0zcnZFZmV1SWlFaFByQ3psQUlETUowWDVpSXdCazNWRWRVQmlVakljN08wTkhRWVJFZFVUbDY4OFRaYjV0dldHV0N5cThURTcrUHBvYnpyZENydU43SnljR2grVGlJanFQOHNueWJyMGRPNWJSOGFEeVRxaU9pQXhLUmtPRHR5dmpvaUk5S05vUmRhYVhnS3JZV1ZsaVpiTm13SUFsTW9DWEx0K3ExYkdKU0tpK3MzSzBoSUFXR1NDakFxVGRVUjFRR0pTTWh6c21Ld2pJcUxxS3lnb3dMOVhyMnVmMTNSeGlhSTZGTjIzN3Q4cnRUWXVFUkhWWDlaV2hjbTZsSlJVQTBkQ1ZIdVlyQ015TUlWQ2dkVFVORGc0Y0Jrc0VSRlYzKzI3OTVHZFhiZ0V0WUdUSXhvMmNLcTFzVHQxOE5VK1pwRUpJaUxTQjgzZTNwRlJNWVlPaGFqV01GbEhaR0R4Q1lrQUFFZDd6cXdqSXFMcUsxcmNvV1A3dHJWYXZNaXpkU3VZbVpvQ0FDS2pZaEFibDFCcll4TVJVZjBrRm92aDZHQ1B5S2hvUTRkQ1ZHdVlyQ015c0llUHdnRUFUWnE0R0RnU0lpS3FENG91UCszWTNyZWNsdm9uRm92aDYrT3RmWDd4Y2tpdGprOUVSUFdUY3dNblJEQlpSMGFFeVRvaUEzdnc2REhNVEUxcmRaa1NFUkhWVDZtcGFRaTlmUmNBSUJRSzRldmpWZXN4ZE83VVR2czQ2UHpGV2grZmlJanFuNGJPVG9pSVpMS09qQWVUZFVRRzl1RGhZelJyMnFSV2x5a1JFVkg5Rkh6cFg2alZhZ0NBajdjblpCWVd0UjVEdDg0ZHRZOURydDVBZGs1T3JjZEFSRVQxUytOR0RaR2VrY0dLc0dRMG1Ld2pNckFIang2amVUTTNRNGRCUkVUMXdMbmdTOXJIM2JwMExLZGx6YkczczBXcmxzMEJBRXFsRWhjdnN5b3NFUkZWVC9PbWJnREFJaE5rTkppc0l6S2duTnhjUk1mRW9RV1RkVVJFVkUxNStmbkZLckQ2R1NoWkJ3RGR1M1RTUGo1My9sSTVMWW1JaUNyV3ZHa1RBT0JTV0RJYVROWVJHZENqSjhVbE9MT09pSWlxNjhyVkc4akx5d01BdURWeGhiTUI5MEx0MXZWcG92RDh4Y3RRS2dzTUZnc1JFVDMvcksydFlHdHJnL0NJU0VPSFFsUXJtS3dqTXFBSGo4SWhFQWpnMXNUVjBLRVFFZEZ6cm1neEIwUE9xZ09BcGsxYzBjREpBUUNRa1ptRm02RmhCbzJIaUlpZWYrNHRtdU5tNkcxRGgwRlVLNWlzSXpLZ2UvY2Z3cVZ4UTBnbEVrT0hRa1JFenpHMVdvMXpGeTVybnh0cXZ6b05nVUFBdnlKTFlZT0NXUldXaUlpcXA2MlBGOEx1M0VOK3ZzTFFvUkRWT0xHaEF5QXlabGR2M0lSN3l4YUdEb09JaUo1emQrN2RSM0p5Q2dEQTFzWWFyVnNaL3QrV2JsMDZZZGZlZ3dDQXM4RVhNV244T0ZZK0p5S2lLdk50NHdXbFVvbXdPM2ZoNCsxcDZIQ1FscGFHeU1oSUpDVWxJU01qUTdzVmhWUXFoVnd1aDUyZEhWeGNYR0JwYVduZ1NPbDV4R1Fka1lFa0phY2dQQ0lLYjR4OXlkQ2hFQkhSY3k2b1NCR0hycDA3MW9ta1dCc3ZEOGdzTEpDWmxZWFl1SGc4RG8vZ3RnOUVSRlJselp1NVFTNnp3T1VyMXd5YXJJdUtpc0wxNjllUm1KaFk2dm5zN0d5a3BLUWdQRHdjSVNFaHNMZTNoNCtQRHhvMmJGakxrZEx6ak10Z0szRHc0RUZzMjdiTjBHRlFQWFRsMmcwQVFBZGZId05IUWtSRXo3dHp3VStUZFliZXIwNURMQmFoUzZmMjJ1ZEJyQXBMUkVUVklCQUkwS2xqTzV3K0cyeVE4Yk95c25EOCtIR2NPSEdpekVSZGFSSVRFN1hYWldkbjEyQ0VWSjh3V1ZlQmdJQUE3TisvMzlCaFVEMTA0VklJV2pSdkNtdHJLME9IUWtSRXo3SFl1QVE4ZVBRWUFDQ1ZTTkRPdDQyQkkzcktyeXYzclNNaUl2M3AyNnM3d2lPaThEaThkcXZDSmlRazROQ2hRNGlPanE1eUgxRlJVVGg0OENDU2twTDBHQm5WVjB6V0VSbEFmcjRDNTg1ZktyYjVOaEVSVVZXY0sxSUZ0a1A3dG5XcWFGR245cjRRaTBVQWdMQTc5NUNReUM4b1JFUlVkUjNidFlXRmhUbE9uajViYTJQR3g4Y2pJQ0FBdWJtNTFlNHJOemNYLy96ekQrTGo0L1VRR2RWblJwK3NpNG1KUVU1T1Rwbm5YVnhjNE9wYS92NHFXVmxaMnMwa2lYUng4ZDhRWk9ma29GL2Zub1lPaFlpSW5uT25paXdIcWl0TFlEWE16YzNRdnNoMkQ2Zk9uRE5nTkVSRTlMd3pNVEZCN3g3ZGNPQndBSlJLWlkyUGw1bVppUk1uVHFDZ29FQnZmUllVRkNBd01CQ1ptWmw2NjVQcUg2TlAxczJhTlF0ZmYvMTFtUW03YWRPbVljbVNKV1ZlSHhJU2dzbVRKMlAyN05rMUZTTFZROGRQbmtIclZpM1F5TG1Cb1VNaElxTG5XR0pTTW03Y0NnTUFDSVZDZEt1RE03Yjc5UFRUUGo1eHF2Wm1RaEFSVWYwMCtzVmhTRTVKeGNuVFFUVTZqbHF0UmxCUUVCUUtoZDc3enN2THc3bHo1NkJXcS9YZU45VVBScCtzR3pSb0VCNDhlSUFWSzFaVSt0cUFnQUFzV2JJRU9UazU2TjY5ZXcxRVIvVlJRbUlTVGdlZFIzLy8zb1lPaFlpSW5uT0JaNTcrb2QraG5RK3NMT1VHanFpazdsMDdReXdXQXloY0Noc2J4NlUvUkVSVWRXNnVMdWpTcVQxKy8rdHZ2YzU0ZTliRGh3K3J0Rngxd0lBQkdEWnNXSVh0NHVMaUVCNGVYcFhReUFpSURSMkFvWTBkT3hZWkdSa0lDd3ZUSHN2SnlVRlFVQkN1WHIycXJmTGk0T0NBdG0zYm9sdTNiakF6TXdNQW5EbHpCa0toRUJNblRrVHYza3k4a0c3MjdEc0VDd3R6RE9yZng5Q2hFQkhSYzY3b3JJSStQZXZtalVNTEMzTjA3dGhPVzJEaTVLa2d2UHJ5U0FOSFJVUkV6N1BYWHhtTnFaL053YjZELzJEa0MwTnFaSXliTjI5VytocHZiMjg0T1RraEpTVkZwL2JYcjE5SGt5Wk5LajBPMVg5R242d1RDQVNZTUdHQzlxNTBZR0FndG0vZmp2VDA5R0x0SGp4NGdQUG56K08zMzM3REcyKzhnZDY5ZTJQV3JGbkl6czZHdGJXMUlVS241MUI2UmdiMkh6NkswU09Hd3N6VTFORGhFQkhSY3l3dVBnR2hZWGNBQUdLeEdOMjcxYjBsc0JwOWUzWFhKdXRPbkQ3TFpCMFJFVldMbDRjN2hnejB4OGF0djZKbjk2NndzN1hSYS8rSmlZbElTMHVyMURVMk5qYnc4ZkdwdUdFUnFhbXBTRXBLZ3AyZFhhV3VxdzBKaVVuWWQvQWZ2UGJLS0g1M05RQ2pUOVpwQ0FRQzdOaXhBM3YzN29WSUpFTHYzcjNoNysrUFJvMGFBU2dzczN6OCtIR2NPWE1HYTlhc1FVeE1ERjU5OVZWSTZsREZ0Y3JLenM1QjJKMjdrRWdrOFBac3JmTjFTcVZTdTV5bE5KRlJNWGdVSG9FZTNUcnIzT2ZobzhleDlkYy9zWDNqNm5MYkRSd3hGcStPR1luMzNuNU41NzZMV3I5cE8xbzBiMXBzLzV6YXRISExyMUNyMUJnNXZHYnUvaEFSa2ZFSVBQMjBXRVBuRHI2UVdWZ1lNSnJ5ZGV2Y0VWS3BGSGw1ZWJqLzRCRWlJcVBoMHJpaG9jTWlJcUxuMk1UMzNrYndoY3Y0NzRJbFdMWm9IcVJTcWQ3NmpvaUlxRlI3b1ZBSVB6OC9aR1ptUXFsVVFpQVFWR3FzeWlUckVoS1RjT3pFNlVyRlY1U3VOOHpPQkozSGpqOTJJUzA5SGRNbWY2RFROVnQyL0lFdE8zYVdldTdJMzcvaDNVbFRLK3lqaVlzTHZwNzd1VTdqMVdkTTFqMXg3Tmd4N04yN0Y1YVdscGcyYlJvOFBEeUtuWGQzZDRlN3V6djY5T21ENzcvL0hudjI3SUd6cy9OenZmejEyK1dyY0RiNEFsd2FOOExhRmQvcTlPRVdGSHdSSzlkdXdPTDVjOURFdFRHQXdxVGY3YnYzNGQ2eU9jek56YkJuL3lFY09uSU02MWN2aDNNREorMjFFWkZSU0VsTmcyZHJkNGpGb21MOVptWG5JQzQrb2NMeFZTb1ZWQ3BWSlYvcFU3Lzl1UWY5K3ZRMFNMTHV6dDM3T0hBNEFCOVBmQmRXVnBhMVBqNFJFZFV2SjA4L0xkWlFWNWZBYXBpYVN0RzFjd2NFUGxtMmUvSjBFTjU2Yll5Qm95SWlvdWVaWEdhQjJUTSt3Y3k1MytDYnBTc3dkK1ovU256UHJDck5kbGk2YXRldUhheXRyWEhvMENGMDdOZ1JKaVltT2wrYmtGRHg5K0NpNHVJVHNIN3o5a3BkVTVTdXlib1hody9HNFlBVE9IQTRBUDM2OUlTUHQ2ZE8xN201dW1ETzU1OW9uOGNuSkdIV3ZJVUFnSmRIajlBZWo0Nk94YzdkK3pCcC9EaElwVThuUVZsWjhyc3l3R1FkZ01KeXpOdTJiWU5RS01SLy92TWZ1THU3bDluV3c4TUQwNlpOdy96NTg3RjU4MlowNnRRSjV1Ym1OUkxYblBtTEVYemhNa3hOcGRqLzV6YTk5cjE1Kys4NEczd0JBL3g3NDhTcE0vaG02UXI4OTR2L1FDUXEvOFBOcllrcjh2UHo4ZG5zcjdCaTZRSTROM0RDOVp1aG1QM1ZJbnovN1h5MDhmTEF1TmRmd2JFVHA3Qnk3UVlzbkRkTGUrMlJZeWZ4Mjg0OTJQUDdKc2pFRmQvOVQwMU5RMnBhR3R5YXVGYjc5UllWRjU5UVlUVTZ6OWF0NE9Ub29MY3gwOUl6TUgveGNyUnMzaFFqaGczU1c3OUVSR1Njb21KaWNlZmVBd0NBUkdLQ3JsMDZHRGlpaXZYdDFWMmJyRHR4Nmd6ZWZQV2xTczA4SUNJaWVwYXZqemRtZlRZVlh5OWVqbWt6NTJMMloxUFJ3TW14MnYxbVpHVG8zTmJKeVFtdFc3ZkcxYXRYa1p5Y1hPbXhudDJDcXlMZW5xMFJzTC8wMld1bHVYTHRCcjVkdmdvcHFXbVk4TzZiMnVNRkJRWEl6TW91OTlxM1huc1p4MCtlaG9XNU9kTFNTLytaeUN6TWkrVVJKQktUWXQvaFRZcXNSbnhoeUVEdDQ4QXo1MkJxS3NXWWtjTjFmaTNHaE1rNkFNZVBIMGRPVGc0R0RScFVicUpPdzhQREEvMzY5VU5BUUFCT25EaWhVNldYeWpwODlEZ3VYQXJSZTc4QThQZit3OWo2NjU4WU5yZy9wazMrQUcyOFBMQjg1Vm9zV1BJRFprMy92M0x2QWpSMGRzSlhjMlpnK3F4NW1QbmxBcXhjdmxBN2V5NDJMaDV0dkR3Z2w4c3dkc3hJck4rMEhSY3ZYMEduRHI0QWdJaUlhTmpaMnVpOFRHZjN2b1BZL3Z1dVNuMFE2ZUxHclREY3VCVldicHVaLzVtaXQyUmRmcjRDWHkzOERsbFpXVmc0YnhhRVFxTXZ3a3hFUk5VVVdLU3dSTmRPSFdEK3BQaFZYZGE1UXp1WW01a2hPeWNINFJGUmVQUTRBazNkOUh0RGpvaUlqRSt2N2wweGIvWjBMRnV4RmgvODMyY1k5Y0pRREIzVUQ0NE85bFh1TXk4dlQ2ZDJFb2tFZm41K2lJK1B4NDBiTjZvMGxrS2hxTkoxRlZFcWxkaTQ5VmZzM0xVUFRvNE9XTEgwYTdpM2JLRTlmK2Z1ZlV5WlBsdW52azZkRFM3ejNPcnZGNk5WeStaUCs3MzNBUDJIdjF4cVc3VmFqYXpzd2dSaFJHUVVHamc2SWpNcnExaWJ1cnl0UjIweXVtVGQ5OTkvcjExLzNxdFhMNHdjT1JJaElZVkpzZjc5Kyt2Y3o4Q0JBeEVRRUlETGx5L3JQVmtYbjVDSTFlczJ3YjkzRHdTY09LWFh2di9hc3g5ck4yeEJqMjZkTWZXakNRQ0FvWVA2SVMwOUhSczI3OENNMURSOE9mTlQyTnFVWFRURDI3TTFQdjdnUFR4NDhCZ1c1dWF3TURlSGlZa0pIajU2V25aNjFBdERzR3Z2UWR3SURkTW02KzdjdXcvM1ZpM0s2cmJTRXBPU0VYemhNczVkdUlTUEo3NkhoczVPRlY4RW9IZFBQMHliUExIY05xWlMvV3lnbVpDWWhIbmZmSWNIang1ajZUZHo0ZXJTU0MvOUVoR1JjVHQ1cWtnVjJGNTFld21zaGtSaWd1N2RPdVBvOFVBQWhjdDRtYXdqSWlKOTZONjFNenhhdGNTUGE5WmorKzkvWWZ2dmY2RlZpK1p3YnVDSUJrNk9HRHFvdjg3ZkZ3Rm9DMUJXUkxQa05TZ29xT0xHWmFqT05rOWxDWStJd3NMdlZ1RGUvWWZvMGEwenBuL3lVWWtrbUhNREowejllRUs1L2F6NGFSMXNySzN3OWh1dmxObm0yVWt1YmsxYzhkV2N6N1RQNCtNVDhkbnNyd0FBa1ZIUmVIZlNKOFhhanh6N1RySG4rcDZzODd3eXVtUmRkSFEwb3FPakFUeGRHeDRWRlFXSlJJTEdqUnZyM0krTGl3dE1URXkwZmExZnZ4NEJBUUVBQUZkWFZ5eFpzcVJLOGFuVmFpejlZVFhFSWpFK2VQOXR2U1hyQ2dvS3NIcmRKdnk5L3pEOCsvVEE1OU1tRjV2aDlkckxvMkFxbFdMMXVrMzRZTXAwVEp2OEFmeTZsbDFWcnVqMFZRQm81dFlFb2JmdmFwOUxwVkpzK0drNTVISVpnTUtscHdtSlNYaHgrT0JpcjFXaFVHcmpBd3Bub1FHRmY5QS9TL09CZVNua0tpNkZYTVc5K3crMTU2Wk1HcS9iRHdLQVdDU3E4V3g5WmxZV0RoNDVodC8vM0FNSUJGZzQ3NHRLRmZFZ0lpSXFTM2hFRkI0OGVneWdjQys0TGgzYkdUZ2kzZlhwNWFkTjFwMDRkUmJ2dlBrcWw4SVNFWkZlMk5yYVlON3N6eENma0lnakFTZHg3Y1l0M0wzL0VFSG5MNkp4NDRhVlN0WkpwVkxrNU9TVTI4YlYxUlhObWpYRG1UTm5rUFhNN0xESzBHZGhEQURZZStBSWZ0NndCUVVxRlQ2ZStDNUdqUmhhYWp0cmE2c1MzK3VmdGVLbmRaREpMQ3BzVjVURVJJeEd6ZzNLYmZQSDFuVWxqa1hIeE9LVEdWL3FQRTU5WjNUSnVxVkxsNVk0bHBXVkJWdGIyMHI5c1NnUUNHQmxMU1krVUFBQUlBQkpSRUZVWllXVWxCUUFnTDI5UFJvMkxLeHE1dXpzWE9YNC9qNXdCQ0ZYcjJQTzU5TmdZMjFWNVg2S2lvcUp4ZUx2ZmtUbzdidDRjZmhnVFA3Z3ZWSmY2NmdSUTlHNFVVTXMrdTVIekYyd0JGMDZ0Y2Y0Y1c5bzczcW5aMlFnTHk5ZjI5N1d4bHE3TnQzSDJ3Tjc5aDlHWGw2ZTlzTkdrNmdEZ0V2L1hnVUFkR2ozdEpSMTJPMjdKYWJkRGgzOU9vRGkyZlF6UWVjUmZPRXl6bC82RndBUUd4dVBibDA2NHUzWFgwRlVkQXgrM3JDbDJJYVVBTER2MEQ5bC96eWlZOG84NyticWdqWmVIcVdlcThpaGY0NGo5UFlkUk1mRUllek9YZVRtNXFGengzYjR6Lzk5cVBkUzRrUkVaTHlLRnBidzY5Sko3My9rMTZRT3ZqNlF5MlhJeU1oRWRFd2M3dDU3VUd6cERCRVJVWFU1T3RoWHU0aVJUQ2FyTUZuWG9VTUhLQlFLdUxpNHdNWEZSWHZjeXNvS1FxRVFQWHYyUkZwYUdxNWR1MVp1UDNLNXZGcXhQdXZITmV0aFlXR083eGZNTmNpL3NlVXRnOVhRck9UclAveGwvRy90RDNCcDNLaGFDYy82eU9pU2RhV3hzTEJBYW1vcTFHcTF6Z2s3dFZxTjFOUlV5R1NGQ2FtUkkwZGk1RWpkcXFxVUpTb21GdXYrdHcyOWUvcnBwVnFwUXFIQVgzc09ZT3V2TzZGU3E5R2huUThhT2pmQXJyMEh5NzF1OElDK0NJK01RdkNGeTdod0tRUmRPM1hBNkJlSDRjODkrM0QrNHIvYWRwbzNGUUIwYk8rTG5idjM0ZnlsRVBUcTNyVkVuNmZPbm9PdHJRMWFOR3VxUGRhb2tUTm16eWljQW52aFVnaU9IZy9FN0JtZklEVTFEWHYySFVMUStVc0FnSGtMdjROekF5ZjQ5KzZCdi80K2dPRkRCbUQ4TzI4QUFQNzYrd0FBUVBMTVBuc3JmaXFacWRjSXUzTVBZWGZ1bFhwdStKQUJWVTdXYmYvOVQrVG5LOURBeVJHREIvampoU0VEdFJWemlZaUk5RUd0Vmhjcmt2UzhMSUhWRUl2RjZPblhGUWVQRks1RytPZDRJSk4xUkVSVTU5aloyVlZZcFRVakl3TW1KaWJhbklDR1VDaUVVQ2lFVENiVGFUODZXMXZiYXNWYWFwODIxZ2I1OTdXTmx5YytIRDhPbll2TStzL0p5Y1haNEF2Y3U3MlNtS3dEMExCaFE0U0ZoU0U4UEJ4Tm1qVFI2WnBIang1QnFWUnFaOU5WbDFxdHhwTGxxMkJ1Wm9xcEgrbStwTE04SzlkdXhNRWpBWEJ6ZGNHTVR5ZGo1WnIxV0xOdWswN1hCdXpmaWJQQkYvREx4bTA0ZCtFU3VuWHBnRmZIakVUL3ZyMFFkdnV1TmttbTRldmpCVXU1SEVlUEJaWkkxc1VuSkNMazZnMk1IRDY0V0RMVVVpNUgzeWRmTXBKVFVuSDBlQ0Q2OXVxT1N5Rlg4Y1hjYjJCbVZyaHYzTHBWeTdTeis1NGRWL0ZrMmF5cGFjbFpCVU1HK3VNLy8vZWhUcThYUUlYWi80cHMyN0M2V3RjVEVSRlZKUFQyWFVSRUZtN0JZV0Zoams3dDJ4bzRvc3JyMzdlbk5sbDM3T1JwZlBEZVcrVVd0eUlpSXFwdGpSbzFRbGhZK1VVSk5kdGdQV3Znd0lFd056ZkhvVU9IZEJxcjZLeTg4Z1JmdUl3NTh4ZnIxRFlpTXJyQzc3ZWExV3hSTWJIbHRsTXFDOHBzSXhRSXRBVW5JeUtqWUc5bkEzdTc0cXZLek14TTBiOXZMMFJHUlJjN3J0bm1TaUJnRXE4MFROWUI4UFgxUlZoWUdBSUNBdkQrKysvcmRNM1JvMGNCQU8zYTZXZWZtRDkyN2NYTjBOdVkvK1huc05UVE5OajN4NzBPSndkN2pCM3pJc1JpTVZZdVcxaXA2N3QzN1l5dW5UcmcvTVYvaSsxZkp4S0pTaVROUkNJUkJ2ajN3cTY5QnhFVkUxdHNqZnJ1dlFlaFVxa3daR0EvbmNiMTltaU5uVnZYYWF2QmxyZjVkSFpPRHNSaWNiRlMwVVJFUlBYVjRhTW50SS85ZS9WNExwTmNiYnc4ME1pNUFhSmlZcEdSa1ltZzg1ZlF1MGMzUTRkRlJFU2s1ZVRrQkRNenN3cVh3bGFYaFlVRkhCMGRkV3JieExVeEpyNzNWb1h0ZnRtNEZWWldsaGo3MG9zNjlUdHV3cFJ5ejhmRXhwWFp4c1RFQklkMjd3Q0FFb1VqU3JQK3AyWGF4OW5aaFQvYlo3ZTBva0pNMWdIdzkvZkhuajE3RUJBUWdHN2R1c0hUMDdQYzlqZHYzc1NKRXlkZ1ptYUdmdjEwUzBDVjUxRjRCRFp0K3gwRC9IdkRyMHZIYXZlbllXVXB4eHV2dmxTdFBrUWlVYm1GSm9vYU1Yd3dkdTg3aE0zYmY4ZXM2Vk1CQU1uSktkaDc4QiswYTl0RzU0cHZwcWJTVW1mS2xTWTVPUVVXNW1ZNnRTVWlJbnFlNWVYbDRXU1JKYkNEQnZRMVlEUlZKeEFJTUdoQVgyemM4aXNBNFBEUjQweldFUkZSblNJVUN1SGw1WVZMbHk1Vit0cXNyQ3h0QWNXS2VIdDc2N3dWbDNNREo3d3lla1NGN1g3WnVCV1djcGxPYlFGb3Q2WXF6VGRMZm9DZHJRMG1qUjlYNnZtaVMxc0Q5dTlFWG40KzB0TXo0R0J2aDRqSUtMdzc2Wk5pKzlGSFJFWnBIMGZIeGtJZ0VNRGF5bEtuT0kwTmszVUFMQzB0OGVhYmIyTDkrdlZZdm53NXBrMmJCaTh2cjFMYjNyeDVFOHVYTDRkYXJjWmJiNzBGQ3oxVUZmMTIyU29vRkFySVpSYllzdU9QRXVlVlNxWDIrTnV2bDEweXVUUi83TnBiN2Zna0VnbEdGcW5pV3BaR3pnMHdzRjhmSEQ1NkhFTUg5b092anpkK1dyY0plWGw1ZU9mTnNkV09ReU0zTnhkcjFtK0dTQ1RFeVROQmNHL1pvdFIyc1hFSk9IVTJXRy9qRWhFUkdkS1pjeGVRL2VRT2Z4UFh4bkIvanZkNkcrRGZHLy9iK2h2VWFqVXUvWHNWaVVuSnNMZlQvNTQ5UkVSRVZkV3laVXZjdlhzWGFXbHBsYnJ1N05tekZUY0NZRzF0amViTkRmOXZlZDl5OXIvOVpza1BNRGMzSzdkTlVhZk9CT083RmF0eDVPL2ZLbXo3NzVYcnNMS3loRXFsMGpsV1k4SmszUlA5K3ZWRFRFd01EaHc0Z0crKytRWTllL1pFMzc1OTBiaHhZWUdBeU1oSW5EaHhBcWRQbjRaS3BjS0lFU1BnNysrdmw3SHYzbjhBQUdVV2ZsQXFDN0JsUjJFMnVyTEp1bDgyYnExZWNDamNFMGVYWkIwQWpCLzNPczZlTzQ5dmw2L0NtRkV2SVBCMEVQcjM3UVV2RC9kcXg2RmhhbXFLQTRlUElpTXpDdzcyZG5oLzNPdWx0Z3U1ZWgwaFY2L3JiVndpSWlKREtyb0VkbEQvdnBXcVlsL1hPTmpib1dQN3RyaDQrUXJVYWpXT0hnL0VheStQTW5SWVJFUkVXaUtSQ0g1K2ZqaHk1SWplRTBwQ29SQitmbjcxcnVoQ1NtcXF0dEtyaG1idnZGWXRtbUhWOGtYNFkrczY1T1RtWXMrK1E4ak96c2JFS1o5aDVxZVQ0ZDZxQmY3WVduYWhTR1BEWk4wVEFvRUFiNzMxRmhvMmJJZ2RPM1lnTURBUWdZR0JKZHJKWkRLOC92cnJla3ZVQVNnMkxmUlovWWUvREZOVEtmYi91VTF2ZlllRzNjRzBtWFBSM3RjSEMrYk9yTllIUkVGQkFmWWVPSUpSSTRZQ0FLeXRyVEJ0eWlUTVg3UU1hOVp0Z29POUhUNmErRTZsK2t6UHlFQkdSbWE1YlhiL3RrbjcrTnFOVy9qaXY5L2d2YmRmUTh2bXpiVEgrL2Z0aFE4bjZENzJTNisvVjZrNGlZaUlha3RjZkFLdVhMc0JvUEFQL0FIK3ZRMGNVZlVOSHVDUGk1ZXZBQUFPLzNNY3I0NForVnduSUltSXFQNnhzN09EbjU4ZnpwdzVvOWQrZS9Ub1VTTlZZQTN0Y1hnRTB0TFR0Y1d3QU9CL2EzOEFVTGhpVHlnVVFpcVI0TDhMbHFKQXBjS21uMy9FbGgwN01YWEdsM2p6MVpmdzVxdGpEQlY2bmNOazNUUDY5ZXVIcmwyN0lpZ29DTmV1WFVOaVlpSUF3TUhCQVQ0K1B2RHo4NE81dWJtQm95d3NyQ0FVQ0hYZTIwMGpLVGtGWHkxYWhxWk5tdURMbVo5cUUzVUppVWxZdkd3bHhyM3hDbnk4eTkrelR5TTVKUlhmci9vRnQrL2UxeWJyQU1EYzNBd21KaVpRS0JTd3NyS0VVbG54ZXYzTXpNTGszTlRQNWlEMDlsMk1IRDVZV3cyMkl0R3hjYmg0K1lwMlRiNWFyY2JxSDc1RkU5ZkdrRW9reU1uTnhiMzdEOUhHeTBONy9zcTFHekF6TTBQclZrK1gwQzc5Wmk0YU9PbTJ1U2NSRVZGdCt1ZFlvTFpxV3RkTzdXRmpiV1hnaUtyUHIwdEh5T1V5WkdSa0lpb21GamREYjhQYnM3V2h3eUlpSWlyR3pjME5hclVhNTg2ZHEvWU1PNkZRaU83ZHU4UFZWYmY5M0o4M1Y2N2RoRXFsd3BkZkw4YlVqeVlBQUZ3YU53SUE1T1RtWXYraG85ajIyNS9JemMzRDRxL253TkhCSHRPbmZnaGZIeTk4ditvWFhMbDJFM00rbjFaaWRwNHhZckt1RkJZV0ZoZ3dZQUFHREJoZzZGREs5TUdVejJCdWJvYWZmMXlxOHpWWldkbVk5ZCtGTURXVll0RlhzMkJtK2pRWlppcVZJaTh2RHpQbXpNZVVTZU14YkhEL012dlI3SmN6KzZ0RmtKaElNRy9XZE8yNTNYc1BZdTJHTFRBMWxhSlg5NjQ0ZHZJMFBwNDJFek9tZll4MmJkc1U2eWNtTmc0SGp4ekRxVFBudEtXZ0g0ZEhZc2hBZnd3YTBCZW56cHdyTVhacE13VTFKYUNidUJRdVdkNS8rQ2grK25ranZsczREOTZlcmZHL0xiL2k0RC9IOE1lV2RUQTNOME5CUVFFV0xsMkJSZzJkOGNPU3J3RVVGcXI0NHIvZm9Idlh6dmh5NXFjNi9UeUppSWhxZzFxdHhwR0FJa3RnbjlQQ0VzOHlNVEZCdno0OXNXZmZJUUNGcyt1WXJDTWlvcnFvYWRPbXNMUzB4Tm16WjVHZW5sNmxQcXlzck9EbjV3YzdPenM5Ui9mVTAyUml4VFBWYzNKemRlcFRyVlpYMk5iTTFCU1hRNjRoTGo0Qm4wNlpoRjkzN3NhYytkOFdhM1B1L0NXc1dMME83ZHEyd2FkVFBpZzJVYVovMzE1bzFyUUpGaTVaZ2ZUMGRDYnJ3R1JkcVdiTW1JSHc4UEJTenpWczJCRExsaTB6K0RJTlcxdWJTbFZCVFUxTnc1ZGZmNHZzbkJ3c1gvd1ZySi9ja1ZlcjFjakp5VVcrUW9ILyszQTg1aTllanU5WC9ZeW82QmhNZVBmTlVsOW4wTGtMQUFEWHhvMHdiL1puY0hTd1IweHNISDVjc3g0WEwxK0JrNk1ERnN5ZGlhWnVydkJvM1FwcjEyL0NaN1BuWTRCL2I3eno1bGc0T1RvQUtLeUMrK3ZPM1JBSUJPalF6Z2REQnZhRFg1ZE9rRWhNQ3NjSkxxeThrNUNZQkFmN3NqL1FybDIvQlJ0cks5amEyaUExTlEwYk4rOUFRK2NHOEhCdkNRRG8xYU1iZHUwOWlPT0JaekI4eUFDSXhXSU1HendBMjM3N0UzZnUza2VybHMxaGEydURZWU1INE8vOWh6SHN5alcwOS9YUitXZExSRVJVazY3ZkRFVnNYRHdBd01yS0VsMDZkakJ3UlBvelpJQy9ObGwzOGt3UVBwNzBYckdiaVVSRVJIV0ZuWjBkaGc0ZGlqdDM3dURXclZ2STFUSFpaV1ptQms5UFQ3UnExUW9pa1Vpdk1hV21wa0dsVnNOU0xvTklKTUxKMDBFQUFKbXM0a0tZTDR4NVM2Y3hJcU5pS215N2M5dDZyRm0vR2VibVp1alh0eWM2ZGZERi9NWExFUnAyQnhNblQwZDczelp3Y25UQTYyTkhvMWtUVjl4NzhBajNIanlDV3FWQ2dVb0ZoVUlKaFVLQklZUDZJZmpDdjdDenM0TmNoOWRRbnpGWlZ3cG5aMmNvbGNveXo5V21zdmF6Vy9Ga1JwZ3VMb2Rjd3pkTGZrQjZSbUVKNWVsZnpFTjJUZzV5Y25PUm01dFg2alYvN05xTHhPUmtmRDV0Y29rUEZQOCtQYUZXQTEvTy9CU1ptWmxZdTM0ei9qNXdCQXFGQXQyN2RzYjBUejdTdnJGR0RoOE16OWF0OE8zeWxUaDZQQkFuVHAxRjMxNStlSG4wQ0hUd2JZdDMzM29OQS92MUxqVVoxNnBsNGY1enMrWXRSUGV1bldFaUx2N3JXcUFxd00zUTI3Z1ZkZ2N2UGltQXNXTE5lbVJrWm1IdUY5TzFjWHQ1dU1QTzFnWW5UcDNGOENHRnN5V0hEUFRIOXQvL3d2N0RBZmowU1RXOXQxOS9CVWVQQjJMMXVzMVl0K283Z3lka2lZaUlnT0tGSlFiMDdRV3hXTDkvNkJ0UzgyWnVhTkc4S2U3ZGY0amMzRHdFbmptSHdmM3J4OHhCSWlLcWY4UmlNVHc5UGVIdTdvN282R2hFUkVRZ0tTa0pHUmtaMmxsdElwRUlNcGtNZG5aMmNIRnhRY09HRGZXZXBOTTRkVFlZUDY1WkQ2QndIMzdObGhtNlZHK2QrdkVFdmNVaHN6Q0hpVmlNWVlQNlF5cVJ3TUhlRGo4dVhZQ3p3UmR4SXZBTXpnWmZSSEpLS3ZMeVNzOC9GT1ZnYjRleFkxN1VXMnpQSzRGYTgzK1Q2cTNVMURTOC85RTBOSFZyQWdkN1cxaks1WkRMWlpETFpMQzBsRU11czRCTUpvUE13Z0p5bVFVa1Vnbm1MMXFHaTVldllPcEhFL0RDMElGbDl2MzEvN04zMytFMTNROFl3Tjg3a3B1OWlSZ2hadXk5QmJXcDJydEdxMXA3RjFXcXRQM1JVdFFlTFdydkZYdHZ0V2VJTGJJalpFaHlrNXU3Zm45RURwRk5jczlON3Z0NW5qNTF6ajMzNXFYS3lYdSs0L2Q1T0hQK1A3ZzRPMkhvb0FGbzR0VWd6ZXMwR2kxMjdObUh6ZHQzUTZ2Vll2SGNtU2hSUFBONSttczJiTUgrUThjUUhaMzJVR05yYXlzMHJGY0hJNGQrZ3djUG4yRENsQmxvM2FJcEpvd1pudUs2ZVl1VzQ5ekZ5OWp5NzNJb0ZFbnIvRTJjK2l0Y0M3cGcvS2lod25Wck4yN0YrczA3OE51MEgxQ3ZUdjRadVVCRVJIbVRNajRlM2Z0K0s5emMvck5rYnBiKy9zeEw5dXc3aE1VclZnTUFLbGNzai9sLy9DSnlJaUlpb3V4VHE5VUFrcFo1TUpTbnoveXdaLzhoYUxVNjZIUTZXRmdvVUwxcVpUUnBWTjlnR1pMZDgzMklZa1VMdzg3V050MXIxR28xRWhKVVVLdlYwT3AwUXJrb2xVb2hsVW9obDh1Z01EY1h2bWZQenlTWmpBNWlXWmVPWmN1VzRmSGp4eW5PZVhwNjRydnZ2aE1wMGFmUjZYVFoydlZWbFppSXMrY3ZvV1d6eGhsZUZ4TWJoMk1ueitEek5ra05lbVppWXVQZ0h4Q0lpdVhMWlRsTGRwdzRmUTcxNjlTQzFRZFRoQ09qb3BQYS92Zis0TlRyOWFsR3p5bVY4YmgxeHdjTjZ0WE9sWHhFUkVUWmNmallTZnk1WUJrQW9HeVpVbGc2LzNlUkUrVzhOekV4Nk5Idk8yRld3NXJsQzFDc2FHR1JVeEVSRVJIbG5zekt1cXkzTnlZbU5EUVV3Y0hCS2Y0SkRRMFZPOVpIeTA1UkJ3QUtjL05NaXpvQXNMV3hScGNPN2JKVTFDVmZuMXRGSFFBMGIrcVZxcWdEQUVjSCsxUlBPTkw2ZjhQS3lwSkZIUkVSR1kwRFIwNElQODZ2MDBQdGJHM1JzSDRkNGRqNzRCRVIweEFSRVJHSmp5UHJpSWlJaUl6UW84ZFBNV3pzRHdBQWMzTXpiRjMzZDc1ZGJQbldIUjk4LytNTUFFa1B6cmFzWFFFcnk2eHZwRVZFUkVTVWwzQmtIUkVSRVZFZXRQZkFZZUhIelpwNDVkdWlEZ0NxVnE2SUV1N0ZBQ1F0U1hIODVGbVJFeEVSRVJHSmgyVWRFUkVSa1pHSmZoT0RrMmN1Q01jZDI3Y1dNVTN1azBnazZQaEZHK0Y0ei81RDRPUVBJaUlpTWxVczY0aUlpSWlNektHako0UmQ1U3FXTDRjeXBVcUtuQ2ozdGZpc01heXRyUUFBL2dGQnVIWEhSK1JFUkVSRVJPSmdXVWRFUkVSa1JIUTZIYndQdk50a29XUDdOaGxjblg5WVdsaWdUY3Rtd3ZIdWZZZEVURU5FUkVRa0hwWjFSRVJFUkViazBwWHJlQm4rQ2tEU2J1YU5HOVlUT1pIaGRQaTh0YkJiKzMrWHJ5RTBMRnprUkVSRVJFU0d4N0tPaUlpSXlJanMyZjl1WTRuMmJWdENMcGVMbU1hd2lyZ1ZRcDJhMVFFQWVyMGUrdzRleWVRZFJFUkVSUGtQeXpvaUlpSWlJK0VmRUlRYnQrNEFBR1F5R2RxM2JTVnlJc1ByOUVWYjRjY0hqNTZBS2pGUnhEUkVSRVJFaHNleWpvaUlpTWhJZUI5NE42cXVVWU82Y0haeUZER05PR3JWcUlvaWhkMEFBREV4c1RoMTVyeklpWWlJaUlnTWkyVWRFUkVSa1JGUUt1Tng1UGhwNGJpVGlXd3M4U0dKUkpKaVU0M2QrdzVCcjllTG1JaUlpSWpJc0ZqV0VSRVJFUm1CWXlmUElENGhBUUJRc2tSeFZLcmdLWElpOGJSdTNoUVdGZ29Bd05ObmZyanYrMURrUkVSRVJFU0d3N0tPaUlpSVNHUjZ2VDdGeGhLZHZtZ2o3SXBxaXF5dHJkQ3lXUlBoZU1mZUF5S21JU0lpSWpJc2xuVkVSRVJFSXJ0eTdTWUNBb01BQURiVzFtald4RXZrUk9McjFQN2RSaFBuTDE0V2ZuMklpSWlJOGp1V2RVUkVSRVFpMjd4OXQvRGp0cTJhQ1ZOQVRWbHg5NktvVjZjbWdLU1JoMXQzN0JVNUVSRVJFWkZoc0t3aklpSWlFcEhQL1Fmd3VmOEFBQ0NYeTlDbDQrY2lKeklldmJ0M0ZuNTg3TlJaaEw5NkxXSWFJaUlpSXNOZ1dVZEVSRVFrb3ZkSDFiVnMxZ1FGWEp4RlRHTmNLcFl2aHlxVktnQUF0Rm90dHUveUZqa1JFUkVSVWU1aldVZEVSRVFra21kK0wzRDU2ZzBBZ0VRaVFjK3VuVVJPWkh6NjlIZzN1dTdBa1JPSWZoTWpZaG9pSWlLaTNNZXlqb2lJaUVnazc2L0QxcmhoUFJRdDRpWmlHdU5VczNwVmxDbFZFZ0NnVXFtdzIvdWd5SW1JaUlpSWNoZkxPaUlpSWlJUmhJYTl4S216RjRUalh0MDVxaTR0RW9rRXZkOGJYYmRuM3lFbzQrTkZURVJFUkVTVXUxaldFUkVSRVlsZzJ5NXY2SFE2QUVDdDkwYVBVV3FONnRkQnNhS0ZBUUN4Y1hIWWYraVl5SW1JaUlpSWNnL0xPaUlpSWlJRGk0eUt4dUZqSjRYajkwZU9VV3BTcVJROXU3MGJlYmhqejM2bzFXb1JFeEVSRVJIbEhwWjFSRVJFUkFhMmErOEJKQ1ltbFUzbFBjc0tPNTVTK2xvMDlSSjJ5bzJJaU1UUkUyZEVUa1JFUkVTVU8xaldFUkVSRVJsUVhKd1NldzhjRm81N2Qrc0VpVVFpWXFLOFFTNlhvMGVYRHNMeDFwMTdvTlZxUlV4RVJFUkVsRHRZMWhFUkVSRVowTDVEUjZGVUptMlFVTnk5S09yWHJTVnlvcnlqWGV2bXNMZXpCUUFFaDRUaDdJVkxJaWNpSWlJaXlua3M2NGlJaUlnTUpERlJqWjE3OWd2SHZicDE1cWk2YkZBb0ZPalNzYjF3dkdITERtR1REaUlpSXFMOGdtVWRFUkVSa1lGNEh6eUN5S2hvQUlCcndRTDRySEZEa1JQbFBSM2J0NGFWbFNVQTRJVi9JSTZmT2l0eUlpSWlJcUtjeGJLT2lJaUl5QUNVeW5oczJycExPTzdadFNQa2NwbUlpZkltRzJ2ckZHdlgvYnRoSzNlR0pTSWlvbnlGWlIwUkVSR1JBZXpZc3g5dlltSUFBSVZjQzZCZDYrWWlKOHE3dW5acUQzdDdPd0RBeS9CWDJIZm9tTWlKaUlpSWlISU95em9pSWlLaVhCYjlKZ1k3ZHU4VGpnZDgyUk55dVZ6RVJIbWJwWVVGK3ZYcUpoeHYzTG9UeXZoNEVSTVJFUkVSNVJ5V2RVUkVSRVM1YlBPMlhVS1pWTUs5R0pvMzlSSTVVZDczZVpzV2NDMVlBQUFRSGYwR08vY2NFRGtSRVJFUlVjNWdXVWRFUkVTVWk4SmZ2Y2JlQTBlRTQ2Lzc5NEpVeWx1d1QyVm1ab2F2K3ZZVWpyZnY4a1owOUJzUkV4RVJFUkhsRE40cEVoRVJFZVdpOVp1M0N4c2dsQzlYQmczcTFoWTVVZjdSdktrWFNyZ1hBd0FvNCtPeGFmdHVrUk1SRVJFUmZUcVdkVVJFUkVTNUpEQW9CSWVQblJLT3Z4blFCeEtKUk1SRStZdFVLc1hBL3IyRlkrOERSL0F5L0pXSWlZaUlpSWcrSGNzNklpSWlvbHl5WnNNVzZIUTZBRURONmxWUXJVb2xrUlBsUC9YcjFrSjV6N0lBQUxWYWpYV2J0b3VjaUlpSWlPalRzS3dqSWlJaXlnV1BuejdEbVhNWGhlTnYrdmNSTVUzK0paRkk4TzFYWHdySFI0NmZnbjlBa0lpSmlJaUlpRDROeXpvaUlpS2lYTEI2M1diaHgxNE42NkZzbVZJaXBzbmZxbFNxZ0ZvMXFnRUE5SG85VnEvZm5NazdpSWlJaUl3WHl6b2lJaUtpSEhiSDV6NnVYcjhGSUduazE5ZDllNG1jS1AvN1pzQzd0ZXZPWDd3TTM0ZVBSVXhEUkVSRTlQRlkxaEVSRVJIbElMMWVqMVZyTnduSHJaczNoWHV4SWlJbU1nMWxTcFZFRTY4R3d2SFNsV3VnMSt0RlRFUkVSRVQwY1ZqV0VSRVJFZVdnVTJjdTRKN3ZRd0NBWEM1SC95OTdpSnpJZEF6czF3dHl1UXdBNFB2d01ZNmNPQzF1SUNJaUlxS1B3TEtPaUlpSUtJZkVKeVJneGVwMXduR245bTFRc0lDTGlJbE1TNUhDYnVqYXNiMXcvUGVhRFlpTml4TXhFUkVSRVZIMnNhd2pJaUlpeWlFYnQrekU2NGhJQUlDamd6MzY5ZTR1Y2lMVDgyV3ZybkIyY2dRQVJFZS93ZHFOMjBST1JFUkVSSlE5TE91SWlJaUlja0JnVUFoMjdOa25ISC83ZFY5WVcxdUptTWcwV1ZsYVl2QTMvWVhqUGZzTzRabmZDeEVURVJFUkVXVVB5em9pSWlLaVQ2VFg2N0gwN3pYUWFMUUFnUEtlWmRHeVdST1JVNW11enhvM1JKVktGUUFrL2JkWnZIdzFONXNnSWlLaVBJTmxIUkVSRWRFbnVuVDFPcTVjdXdrQWtFZ2tHRG5rRzBna0VwRlRtYTdrL3daU2FkS3Q3aDJmK3poMTlvTElxWWlJaUlpeWhtVWRFUkVSMFNkSVRGUmo2Y3AvaGVOMnJadWpiT21TNGdVaUFJQkhDWGQwYXQ5R09GNnhhaDNpRXhKRVRFUkVSRVNVTlN6cmlJaUlpRDdCOXQzN0VCSWFCZ0N3dGJIR3dQNTlSRTVFeWZwLzJRTU9EdllBZ05jUmtkaTRaYWZJaVlpSWlJZ3l4N0tPaUlpSTZDT0Z2M3FOVGR0MkNjZGY5K3NOZXp0YkVSUFIrMnlzcmZIZDEzMkY0eDE3OWlFZ01GakVSRVJFUkVTWlkxbEhSRVJFOUpHV3Ixb0hsVW9GQUNqbFVRTHQyN1lVTnhDbDBySlpFMVR3TEFzQTBHaTBXTEtDbTAwUUVSR1JjV05aUjBSRVJQUVJidDN4d1psekY0WGpFVU1HQ2hzYWtQR1FTQ1FZT2ZUZGhoL1hidDdHeGN0WFJVNUZSRVJFbEQ3ZVVSSVJFUkZsazFhcnhlSVZhNFRqNWsyOVVMbGllUkVUVVViS2xDcVpZdFRqNHVXcm9WVEdpNWlJaUlpSUtIMHM2NGlJaUlpeWFlZWVBL0I3NFE4QXNMU3d3SGNEKzRtY2lESXpzRjl2Mk5rbXJTY1kvdW8xbHE5YUozSWlJaUlpb3JTeHJDTWlJaUxLaG9EQUlLelpzRVU0N3R1N0c1eWRIRVZNUkZsaGEydURJWVA2QzhjSGp4ekh0WnUzUlV4RVJFUkVsRGFXZFVSRVJFUlpwTlBwTU9ldnBWQ3IxUUNBa2lXS28ydkh6MFZPUlZuVnNsa1QxSzFkUXppZXUyQVo0dUtVSWlZaUlpSWlTbzFsSFJFUkVWRVc3ZHg3QVBjZlBBSUF5R1F5VEJ3N0hISzVYT1JVbEZVU2lRVGpSZzZCamJVMWdLVHBzQ3RXY3pvc0VSRVJHUmVXZFVSRVJFUlpFQkFZakRYck53dkhmWHAwUnVsU0hpSW1vby9oN09TSUVVTUdDc2NIajV6QXRSdTNSRXhFUkVSRWxCTExPaUlpSXFKTTZIUTYvTGxnS1JJVDMwMS8vYkpuVjVGVDBjZHEzdFFMRGVyV0VvN25MbHpPNmJCRVJFUmtORmpXRVJFUkVXVml0L2RCM1BOOUNJRFRYL01EaVVTQ01TTUd3OWJXQmtEeTdyQnJSVTVGUkVSRWxJUmxIUkVSRVZFR2dvSkRzR3JkSnVHWTAxL3pCeWRIQjR3Yy9JMXdmT2pvU1Z5OXp1bXdSRVJFSkQ2V2RVUkVSRVRwME9sMG1QMFhwNy9tVjU4MWFZaEc5ZXNJeC9NV2NUb3NFUkVSaVk5bEhSRVJFVkU2OXV3L2pIdjNId0RnOU5mOFNDS1JZUFR3NzJCbmF3c2dhVHJzc244NEhaYUlpSWpFeGJLT2lJaUlLQTFCd1NGWTllOUc0WmpUWC9NblJ3ZDdqQm8yU0RnK2ZPd2tybHk3S1dJaUlpSWlNblVzNjRpSWlJZytvTmZyTWVldnBWQWxKZ0xnOU5mOHJrbWordkJxV0U4NG5yZG9PYUxmeElpWWlJaUlpRXdaeXpvaUlpS2lEK3pjZXdBK25QNXFNaVFTQ1VZUEhRUjd1NlRwc0s5ZVIrQ1BlWXVnMSt0RlRrWkVSRVNtaUdVZEVSRVIwWHQ4SHo3RzMyczJDTWVjL21vYUhCenNNWGJFWU9INHlyV2IyTHBqcjRpSmlJaUl5RlN4ckNNaUlpSjZLeVltRnIvOU1SOWFyUllBVUxxVUI2ZS9tcEJHRGVxaTB4ZHRoZU5WNnpiaGpzOTlFUk1SRVJHUktXSlpSMFJFUklUa2RlcVdJT3hsT0FEQXl0SVNQLzB3anROZlRjemdnZjFRcmt4cEFFbS9KMzZiL1JlaW9xSkZUa1ZFUkVTbWhHVWRFUkVSRVlCZGV3L2c0dVZyd3ZIM1k0YWhpRnNoRVJPUkdNek16UERURCtOZ1kyME5BSWlJaU1Tc3VRdWgwK2xFVGtaRVJFU21nbVVkRVJFUm1UemZoNCt4OHIxMTZqcTFiNFBHNyswT1NxYWxrR3NCVEJ3M1FqaStmdk1PTm0zYkpXSWlJaUlpTWlVczY0aUlpTWlreGNURTR0ZmY1d25yMUpVdFhSS0R2K2t2Y2lvU1c0TzZ0ZENqYXdmaGVPM0diYmg1MjBmRVJFUkVKS2Fna0ZDeEk1QUpZVmxIUkVSRUprdXYxMlAyL0NWNEdmNEtBR0J0YllXZmZoZ0hNek16a1pPUk1SallydzhxVnZBRWtQUjdaZWFjdnhBUkdTVnlLaUlpTWdTOVhvOEhqNTVnOWJyTkdEUnNIQVo4TzFMc1NHUkNXTmFScVBoMGdvaUl4TFJ6N3dIOGQrWGRPblVUeGd5SFd5RlhFUk9STVpITFpaZzZjUXpzN1d3QkFKRlIwWmc1WndIWHJ5TWlNZ0U5Qnd6R2lIR1RzV25iTHZqNUI0Z2RoMHdNeXpveUtENmRJQ0lpWStINzRCSCtmbStkdWk0ZDJxRlIvVG9pSmlKalZNREZHVCtNSHdXSlJBSUF1SFhIQitzMmJSYzVGUkVSNVRhbDcxbVdBQUFnQUVsRVFWUWJheXYwN2RVTkt4Zi9DUXNMaGRoeHlNVEl4UTVBcHFYbmdNR0lpSWdVT3dZUkVabTRtSmhZL1BySGZHR2RPcyt5cGZIZHdINGlweUpqVmJ0bU5mVHAyUVVidCt3RUFHemN1aE9WS25xaVZ2V3FJaWNqSXFMY3NuclpYMkpISUJQR2tYVmtVSHc2UVVSRVl2dHduVG9iYTJ0TW5UUU9jam1mWVZMNkJ2VHBnV3BWS2dGNHUzN2Q3QVZjem9PSWlJaHlCZTlLeWFENGRJS0lpTVMyYWR2dUZPdlVUUnc3SElWY0M0aVlpUElDcVZTS0h5ZU14dUNSM3lNeUtocHZZbUl3WmZwTUxQcHpKbXh0YmNTT1IwUkVBRUxEd25IdHhpM2N2SDBYTHdLQzhPYk5HN3lKaWNHWUVZUFJwc1ZuWXNjanlqS1dkVVE1cE84M3d4QVRHd2NIZTNzVWRuTkZyUnJWVUs5T1RSUnhLeVIyTkNJaWV1djB1WXRZczM2emNOeXRVM3MwcUZkYnhFU1Vsemc1T3VDbkg4Wmg0dFJmb05Gb0VSZ1VncC8vTndkLy9EcVZPd2dURVlub3lkUG4yTFJ0Rjg1ZHZBeTlYZzhYWnllVUsxTWFGY3VYaGIyZEhhcFVyQ0IyUktKc1lWbEhsRU8rN05rTnoveGVJQ29xR3MvOFhtRFozLzlpMmQvL3dxdGhQZlR2M1IwZUpkekZqa2hFWk5MdStUN0VIL01XQzhlVktuaGkwRmQ5UlV4RWVWR1ZTaFV3ZnRSUTRmZlNIWi83bUx0d09TYU5HeUZzUWtGRVJJYWgwV2l4ZnZNMmJOcTJHMVpXbHVqVG96TmFmTllFUll1NDhjOWt5dE5ZMWhIbGtMYXRtcVU0RG5zWmpxTW56bURIbm4yNGVPa3F2aHZZRDEwNnRPTmZHa1JFSWdnSkRjTzAzMlpEclZZREFBcTd1V0xHMUltUXkyVWlKNk84cUdXekpnZ0pEUk4yaFQxKzZpd0t1eFZDL3o3ZFJVNUdSR1E2RWhKVW1ESmpGbTdmdllkMnJWdGc4TUIrc0xhMkVqc1dVWTdnQmhORXVjUzFZQUgwNjkwTkcxWXRoVmVEdWxqMjk3K1k4OWRTNlBWNnNhTVJFWm1VMkxnNC9EaDlGcUtqM3dBQWJHMnNNWFA2Rk5qYjJZcWNqUEt5ZnIyN28yV3p4c0x4dWszYmNQelVXUkVURVJHWkRyVmFqZW4vbTRPNzkzenh3L2lSR0RkeU1JczZ5bGRZMWhIbE1sc2JhMHlaT0FiZmZkMFBSMCtjeHVJVnExbllFUkVaaUVhanhZeVpjeEVRR0FRQWtNdGxtREYxSW9vV2NSTTVHZVYxRW9rRTQwWU9RWlZLNzlaQituUEJVdHp4dVM5aUtpSWkwN0J5elFaY3Uza2JFOGNPUjR2UEdtZitCcUk4aG1VZGtRRklKQkwwNk5vQkE3N3NpYjM3RCtQUTBaTmlSeUlpeXZmMGVqMFdMRjJKbTdmdkN1ZkdqeHFhb2x3aCtoUm1abWFZTVdVQ2loVXREQ0NwSFA3NXQ5a0lDQXdXT1JrUlVmNTE0OVlkN1BZK2lENDl1ckNvbzN5TFpSMlJBZlh0MVJWTkd0WEgwci9YSUNna1ZPdzRSRVQ1MnRhZGUxTThIT25YdXh0YU5tc2lZaUxLajJ4dGJmQy9uMzhVcGxYSHhNWmh5b3lad3JScklpTEtPVnF0Rmd1WC9ZT1NKWW9iMVRxaHl2aDRKQ1NveEk1QitRakxPaUlEa2tna0dEWHNXMWhhV0dEcGlqVml4eUVpeXJmT1hyaUVmLzdkS0J3M2E5b0kvZnYwRURFUjVXZUYzVnp4NjdRZllHWm1CZ0FJRGtuYTBDUXhVUzF5TWlLaS9PWEU2WE1JREFyQmlDRURJWmZuN242Wmk1YXZFdjdSYURTcHppMWF2a3E0ZHZESUNSZzljV3F1NWlIVHdyS09qRlorZlRwaGIyZUxyL3Iyd3VWck43aXVEUkZSTHZCOStCaS96MTBvSEZlcTRJbnZSdzNqYnR5VXF5cDRsc1VQNDBjS3gvZDhIMkwyL01WY3A1YUlLSWZvOVhwczNyNGJsU3VXTjhpU0ZudjNIeGIrMFdpMHFjN3QzWDlZdU5iSnlSSE9UbzY1bm9sTWgwVFBPd2d5b1BlZlBodzRmQXdhalJZZDI3ZEpjYzNJSWQ4QUFQb05HZ0VySzB1c1dEakhvQmtOSVRGUmpUNERoOEs5YUJITSszMkcySEdJaVBLTjBMQndqQmcvR1ZGUjBRQ1NSand0bWp1TE83K1N3V3pkdVJkL3I5a2dIUGZvMGdIZmZ0MlhaVEVSMFNlNjUvc1FveWRNeFM5VEo2SkJ2ZHBpeHlINkpKSk1iZ3h5ZDl3bzBRZmVmL3FRM3Jua3NzN0p5UkhXVnBZR3lXVm81dVptNk55K0xkWnMyQUsvRi80b1VkeGQ3RWhFUkhsZVRHd2NwczZZSlJSMXRqYldtRGw5Q29zNk1xZ2VYVG9nT0NRVUJ3NGZCd0JzMitVTk16TTV2dXJiaTRVZEVkRW5PSEw4Tk96dGJGR25WZzJ4b3hEbE9vNnNJeExKbTVnWTlQNXFLRnEzYUlwUlF3ZUpIWWVJS0U5VHhzZGowdFJmNGZ2d01RQkFMcGRoOW0vVHVQTXJpVUtyMVdMcUw3L2o2dlZid3JuK2ZicHozVVFpb28razErdlIrNnNoYUZDdk5yOTNvbndoczVGMVhMT09TQ1IydHJabzAvSXpuTHR3aWV2WkVCRjlBbFZpSXFiOU9sc282Z0JnL0tpaExPcElOREtaREQ5UC9oNFZLM2dLNTladDJvNE5XM2FJbUlxSUtPOEtEWHVKVjY4alVMMUtKYkdqRUJrRXl6b2lFVFdzVnh1UlVkRjQvUFM1MkZHSWlQSWtqVWFMWDJiTnhhMDdQc0s1N3diMlE4dG1UVVJNUlFSWVdDZ3c4K2ZKS0Z1NnBIRHUzdzFic1huN2JoRlRFUkhsVFhkOGZBRWd4VU1Rb3Z5TVpSMlJpQ3BWS0ErRnVUbXVYcnNwZGhRaW9qeEhwOVBoOTdrTGNmbnFEZUZjMzE3ZDBLTkxCeEZURWIxamJXMkYzMytkaWhMdXhZUnpxOVp1d3JhZDNpS21JaUxLZSs3ZTg0VmJJVmM0T1RxSUhZWElJRmpXRVluSTNOd01WYXRVeE9Wck56Sy9tSWlJQkhxOUh2TVhyOERwY3hlRmMxMDdmbzRCWDNKTk1ESXVkcmEybVAzYlR5amlWa2c0dDNMTmV1ellzMS9FVkVSRWVjdGRuL3VvVktHYzJER0lESVpsSFpISWFsYXZDdCtIai9FbUprYnNLRVJFZVlKZXI4ZkNaZi9nME5HVHdybTJyWnBoeUtBQjNHMlRqSktUa3lObS8yOGFDcmc0QytlVy83TVd1NzBQaXBpS2lDaHZpSXFLUmxCSUtDcVc1eFJZTWgwczY0aEVWcnRHTmVqMWV0eTRkVmZzS0VSRVJrK3YxK092SlN1eDcrQlI0VndUcndZWU8ySXdpem95YXE0RkMrRFBXZE5URkhaTFZxN0IzdjJIUlV4RlJHVDhna1BEQUFBZXhZdGxjaVZSL3NHeWpraGt4WW9XaHEyTk5aNCs4eE03Q2hHUlVkUHI5Wmk3Y0RrT0hENHVuR3RRdHhZbWp4OEpxWlMzTkdUOGlyZ1Z3dncvZm9GcndRTEN1VVhMVjJIL29XTWlwaUlpTW00dncxOEJBQW9VY0JFNUNaSGg4TTZXU0dRU2lRVHU3c1h3L0lXLzJGR0lpSXlXVHFmRG5MK1c0dkN4ZDFOZkd6V29pMm1UeDBNdWw0dVlqQ2g3Q3JrV3hQdy9ma0ZoTjFmaDNGOUxWdUxna1JNaXBpSWlNbDVoTDhNaGtVamc1T2dvZGhRaWcyRlpSMlFFaWhjckNqK1dkVVJFYWRMcGRKZzlmd21PbmpndG5HdmkxUUJUSjQ1bFVVZDVVc0VDTHBqMyt5OG9WclN3Y0c3ZW91WFlzKytRaUttSWlJelR5L0JYY0hSMGdGd3VFenNLa2NHd3JDTXlBc1hkaXlJMExCeksrSGl4b3hBUkdSV05Sb09aY3hiZytLbXp3cmxtVFJ2aHgrOUg4YWFkOGpRWFp5Zk1uVFVEeGQyTEN1Y1dyMWlOTlJ1MlFLL1hpNWlNaU1pNHZIejVDZ1hmVysrVHlCU3dyQ015QXNrMzZpLzhBMFZPUWtSa1BPSVRFakJseGl5Y1BuZFJPTmVxZVZQOE1HNGtaRElXZFpUM09UazZZTjZzR1NoVnNvUndidU9XblppL2VDVzBXcTE0d1lpSWpFall5M0M0c0t3akU4T3lqc2dJRkMrV1ZOWTk5K05VV0NJaUFJaU9mb1B2SjgvQTladDNoSFB0V2pmSGhESER1SmtFNVN2MjluYVkvL3N2cUZhbGtuRHU0SkhqK0dYV1BDUW1xa1ZNUmtSa0hHSmlZMkZ2Wnl0MkRDS0Q0dDB1a1JGd2NYYUNtWmtad3NMRHhZNUNSQ1M2c0pmaEdEUHBKeng4L0VRNDE3TnJSNHdkTVJnU2lVVEVaRVM1dzhyS0VqT24vd2l2aHZXRWN4Y3VYY0VQMDM1RFhKeFN4R1JFUk9KVHFSS2hNRGNYT3dhUlFiR3NJeklDRW9rRWpnNzJpSWlJRkRzS0VaR28vUHdETUhyQ1ZBUUVCZ3ZuaGd3YWdHKy83c3VpanZJMWMzTXovRFJwTEw1bzIwbzRkOGZuUHNaTStna3Z3MStKbUl5SVNGd3FsUXJtQ3BaMVpGcFkxaEVaQ1NkSEIwUkVSb2tkZzRoSU5IZnYrV0xzeEovdzZuVUVBRUFtazJIU3VKSG8xcW05eU1tSURFTXFsV0xVc0VIbzM2ZUhjTzY1bnorR2ovMEJ2ZzhmaTVpTWlFZ2NlcjBlcXNSRW1KdXhyQ1BUd3JLT3lFZzRPVG9nSW9KbEhSR1pwbU1uejJMQ2xCbUlpWTBEQUNqTXpmSHJUNVBRc2xsamtaTVJHWlpFSWtIL1B0MHhldmkzd21qU3lLaG9qSi84YzRyTlZvaUlURUdpT21udFRnVkgxcEdKWVZsSFpDUWNIUjBRRWNscHNFUmtXdlI2UGRhczM0dy81aTJDUnBPMCs2V3RqVFhtelB3WmRXcFZGemtka1hpK2FOc0tNNmYvQ0N0TFN3QkFZcUlhdi8weEgrczM3NEJlcnhjNUhSR1JZU1NxRWdFQTVtWm1JaWNoTWl5V2RVUkd3c25SQVpGUjBid0JKeUtUb1VwTXhHK3ovOExHcmJ1RWMwWGNDbUhSM0ZtbzRGbFd4R1JFeHFGMnpXcFlPUGQvS09SYVVEaTNkdU5XekpxN2tEdkZFcEZKVUNXK0xldTR3UVNaR0paMVJFYkMwY0VCT3AwT2I5N0VpQjJGaUNqWFJVWkY0L3ZKMDNIbXZXbDlWU3BWd0tKNU0xRzBpSnVJeVlpTVN3bjNZbGd5YnhZcVZ2QVV6cDA4ZlI1akowM2p4aE5FbE85SjN5NEh3QUVOWkdwWTFoRVpDY3UzMDF6aUV4SkVUa0pFbEx1ZVBIMk9FZU1tcDFnd3YwMkx6ekQ3dDU5Z1oyc3JZaklpNDJSdmI0Yy8vemNOTFpzMUVjNDlmUHdFUTBkUHhJMWJkMFJNUmtTVXUyUXlHUUJBcTlXS25JVElzRmpXRVJrSmk3ZUxwaWF3ckNPaWZPekk4ZE1ZTldFS3dsNkdDK2NHZmZVbHhvOGVDcmxjTG1JeUl1Tm1abWFHaVdPSFk5Q0FMNFdOSjZMZnhHRFNUNzloMDdaZEhIVkNSUG1TTkxtczArbEVUa0prV0x3ckpqSVNDb1VDQUpEd2RoRlZJcUw4UksxV1krbktmN0h2MEZIaG5NTGNISk8vSDRWR0RlcUttSXdvNzVCSUpPalZ2Uk5LbC9iQXpOa0w4Q1ltQm5xOUhxdlhiY2FEaDQ4eGNkd0kyRmhiaXgyVGlDakh5R1JKNDRzNHNvNU1EVWZXRVJrSkM0dTNaUjFIMWhGUlBoUCs2alhHL2ZCemlxS3VzSnNyRnMyYnlhS082Q1BVcWw0Vnl4YjhnYkpsU2dubkxsNitodUZqZnNBenZ4Y2lKaU1peWxtY0JrdW1pbVVka1pGUXZKMEdxK0xJT2lMS1IyN2Z2WWVoWXlhbFdKK3VRZDFhV1ByWEh5aFpvcmlJeVlqeU50ZUNCYkJnOXE5bzM3YWxjQzRvSkJURHgwN0dubjJIT0MyV2lQSUZtZlJ0V2FkaFdVZW1oZE5naVl6RXUybXdLcEdURUJGOU9wMU9oMDNiZG1IZHB1M1F2VjFuUmlLUllHRC8zdWpWclpPdzVoWVJmVHd6TXpPTUdmNGRLbmlXeFY5TFZpSXhVUTIxV28zRksxYmo2dlZibURCbUdCd2M3TVdPU1VUMDBaS253YW8xR3BHVEVCa1dSOVlSR1FtRmVmTElPcFoxUkpTM3ZReC9oZkdUcCtQZkRWdUZvczdPMWhhLy96SVZ2YnQzWmxGSGxNTmFOVytLUlgvT1JMR2loWVZ6bDYvZHdLQVI0M0hsMmswUmt4RVJmUnFKUkFKTEN3dkVjNmtnTWpFY1dVZGtaUGhOTEJIbFpXZk9YY1M4eFNzUUY2Y1V6bm1XTFkxcGs4ZWpZQUVYRVpNUjVXK2xTcGJBc3I5bVk5ay8vK0xBNGVNQWdLaW9hUHc0ZlNhNmRHaUhRVi8xaGJtNW1jZ3BLU2ZwZERwRXhjUWlOajRlR28wR09rNTlwbHdnbFVnZ2w4dGhZMmtKQjFzYlNLV0dIKzlqYVdXSitQaDRnMzlkSWpHeHJDTXlFc2szV0lZczYzaVRSNFpnRERkNWxQdmlFeEt3Wk1VYUhENTJVamdua1VqUXExc25EUGl5SitSeW1ZanBpRXlEaFlVQ1kwY01SdTJhMVRGMzRUTEV4TVFDQUhaNUg4U04yejZZT0hZNHlwWXVLWEpLeWduS0JCVmVSa1JBdzBYM0taZnA5SG9rcXRXSVVLdnhKaTRPQloyY1lQVjJZenhEc2JheVJKeVNaUjJaRm43SFJHUWs5THFrb2t3cU1jei9sc29FRmZ4RHd4RHg1ZzBTMVdvV2RaUnJoSnU4TjIvZ0h4b0daUUtuZXVjM0R4NDl3WkJSRTFNVWRTN09UcGp6djJuNFprQWZGblZFQnRhb2ZoMzhzMlFlcWxldExKenplK0dQRWVNbVk5WGFUVWhNVkl1WWpqNlZNa0dGNFBCd0ZuVmtjQnF0RnNIaDRZZzM4TDJjcGFVbGxFcGw1aGNTNVNNczY0aU1oRjcvZGdGMmFlNlByT05OSG9sRnJKczh5aDJxeEVTc1hMTWVJOGYvaUtEZ0VPRjh3M3Axc0hMeG42aFdwWktJNlloTW03T1RJMmIvOWhPK0c5aFBLTXgxT2gwMmI5K053YU1tNFA2RFJ5SW5wSStoMCtud01pSkM3QmhrNHNJaUlvUTFhUTNCMnNvU3luaXVXVWVtaFdVZGtaRklIdGlXMjlOZ2VaTkh4c0RRTjNtVTgrN2RmNERCSTcvSHRwM2UwTC85QTB4aGJvNnhJd1pqK3BUdllXZHJLM0pDSXBKSUpPalJwUU9XTDVpTmNtVktDK2NEQW9Nd2VzSlVMUHRuTFRlMnltT2lZbUw1c0pWRXA5RnFFZlYybXIwaFdGbGFjV1FkbVJ5V2RVUkdRcGM4c2k2WHl6cmU1SkV4TVBSTkh1V2NoQVFWbHF4Y2d6R1RwaUV3Nk4xb3V2S2VaYkZzd1d4ODNxWUZOOG9oTWpJbGlydGo0WisvNGJ1Qi9ZUk5KdlI2UFhidTJZOUJ3OGZqeHEwN0lpZWtySXJsSXZ0a0pPSU0rSHZSeXNvQ1NxNVpSeWFHRzB3UUdZbDNhOWJsN2plNXZNa2pZeEVYSHc4bmV6dXhZMUEyM0xyamc3a0xseU1rTkV3NFoyNXVob0g5KzZCTGgzYmNQSVRJaU1sa012VG8wZ0VONjlYR253dVc0ZTQ5WHdCQVNHZ1lKazc5RlY0TjYySG9vQUhjdGRuSWFUUWFzU01RQVFEVUJ2eTlhR1ZsQlNXL2h5RVR3N0tPeUVnSUkrdHkrWnRkM3VTUnNURGtUUjU5bW9qSUtLeGN2UjdIVDUxTmNiNUtwUW9ZUDJvSWloUjJFeWtaRVdWWGtjSnVtUGY3RE93N2VCUi9yOW1BK0lTa2RhRE9YYmlFSzlkdTRzdWVYZEM5OHhjd016TVRPU21saFJ1Q2tiRXc1TzlGSzB0TEtKWHgwT3YxSEwxUEpvTmxIWkdSU0I1Wmw5dC8vL0FtajR3RmZ5OGFQNjFXaTcwSGp1RGZEVnRTVEQreHNGRGcyNi82b3NQbnJYblRUSlFIU1NRU2RQaThOZXJWcVlsbC82ekZ1UXVYQUFBcWxRcXIxMjNHa1dPbk1IendRTlNwVlYza3BFUkVnSldWSmJSYUxSTFZhaWpNemNXT1EyUVFMT3VJaklRZXlXVWRwNUVSa2ZqdTN2UEZ3bVgvNExtZmY0cnp0V3BVdzVqaDM2S1FhMEdSa2hGUlRpbFl3QVUvVHg2UGF6ZHZZOG1LMVFnSURBWUFCSVdFNHNmcE05R2dYbTBNSHRpUG8yZUpTRlJXbHBZQWdIaGxQTXM2TWhrczY0aU1oS0hXckNNaXlraEVaQlQrWHJNZXgwNm1uUEphc0lBTGhuMzNOUnJXcTgzUmRFVDVUSzNxVmZIMzRybll1ZmNBMW0vZWpvU0VwQjFpTDE2NmlzdFhiK0R6TmkzUXIzZDNPRHJZaTV5VWlFeVJsVlZTV1JjWEh3OEgvamxFSm9KbEhaR1JTSjRTS0pIeW0yQWlNcno0aEFUczJMMGYyM2J1RmRhd0FnQzVYSTZlM1RxaVQvZk9VQ2dVSWlZa290d2tsOHZSczJ0SE5HL3FoWldyMStQa21mTUFrcWJEZXg4NGdtTW56cUI3bHc3bzN1VUxXRnBZaUp5V2lFeEpjbG1uVkNwRlRrSmtPQ3pyaUl5RVh2ZDJnd213ckNNaXc5RnF0VGgwOUNUV2J0eUt5S2pvRksvVnJWVUR3d1ovalNKdWhVUktSMFNHNXVMc2hCOG5qRWI3dGkyeGN2VjZQSGowQkVCU29iOXUwelo0SHp5Qy9yMjdvMTNyRnBETFpTS25KU0pUa1B5QUlENCtJWk1yaWZJUGxuVkVSa0tqMVFJQVpETGUrQkpSN3RQcjliaDQrU3IrK1hlanNFNVZzc0p1cmhneTZDdlVyMU9UVTE2SlRGU1ZTaFd3YU81TW5MdDRHYXZXYmtKUWNBZ0FJQ29xR2d1WC9ZT2RldytnYjY5dWFOYWtJZTlkaUNoWEpaZDF5VlAwaVV3Qnl6b2lJNkZXcXdFQTV1Wm1JaWNob3Z6TzUvNEQvTDFtQSs3NVBreHgzdDdlRHYxNmQwZjdOaTBnbC9NV2djalVTU1FTTkc1WUR3M3Exc2FoWXlld2J1TTJZUVJ1VUhBSS9waTNDT3MyYlVQdjdwM1JxbmtUL3JsQlJMbkNJcm1zVTdHc0k5UEJ2MUdKaklSYXJRRUFtSm14ckNPaW5LZlg2M0g3N2oxczJMSVR0Kzc0cEhoTm9WQ2dXK2YyNk5tbG83QXVEQkZSTXJsY2hpL2F0a0tMenhwajE1NEQyTHB6TDVUeDhRQ0FrTkF3ekZ1MEhPczNiMGZQYnAzUXRsVXo3dFpJUkRuS3dpSnB6VnhPZ3lWVHdyS095RWdrajZ3ek0rUC9sa1NVYy9SNlBhN2Z2STMxVzNiaTN2MEhLVjZUU3FWbzI2b1pCdlRwQVNjblI1RVNFbEZlWVdsaGdTOTdkVVg3ZHEyd2ErOSs3TjUzQ0VwbFVta1gvdW8xRmk5ZmhZMWJkcUI3bHc1bzM3WWxyQ3haL2hQUnB4TkcxaVd3ckNQVHdWYUF5RWdrSmsrRDVjZzZJc29CZXIwZWw2L2V3SVl0TzRRRjRwTkpKQko0TmFpTHIvcjJnbnV4SWlJbEpLSzh5dDdPRmwvMzY0M3VYVHBnejc1RDJMbjNBR0ppWWdFQWtWSFJXTGw2UFRaczJZRzJMWnVoWS91MktPem1LbkppSXNyTExEa05sa3dReXpvaUk4RnBzRVNVRTlScU5VNmR2WUNkZXcvZzZUTy9GSzlKSkJJMGE5SUlmWHAwUVhIM291SUVKS0o4dzhiYUduMTdkVU9YanA5ai84RmoyTGJiRzFGdjE3UlRLdU94Yys4QjdQSStpSHExYTZKTHgzYW9WcVVTTjYwaG9teFRLSkttMW5Oa0haa1NsblZFUnVMZE5GaVdkVVNVZlJHUlVkaC82Q2k4RHg0VnZsbE9KcFBKMExKWkUvVHUzZ2xGQ3J1SmxKQ0k4aXNyUzB2MDZOb0JIZHUzeHNFako3Qmp6MzZFdlF3SGtEVEs5NzhyMS9EZmxXc280VjRNblR1MFE0dlB2S0JRS0VST1RVUjVoVVFpZ1VLaDRHNndaRkpZMWhFWkNVNkRKYUtQOGVqSk0rejJQb0JUWnk5QW85R21lRTB1bDZOdHkyYm8yYTBUQ3JrV0VDa2hFWmtLaFVLQnpoM2FvV1A3TnJoNCtScDI3VDJBT3o3M2hkZjkvQU13Zi9FSy9MMW1BNW8xYllRMkxadWhUQ2tQanJZam9reFpXTENzSTlQQ3NvN0lTSEJrSFJGbGxTb3hFUmN1WG9IM3dTUHcrV0RUQ0FDd3Q3ZkRGMjFib1VPN1Z0dzRnb2dNVGlxVm9sSDlPbWhVdnc2ZVB2UERidStET0hIbXZIQ3ZFeHNYQis4RFIrQjk0QWhLbGlpT05xMmFvWGxUTDlqYjJZcWNuSWlNbGFXRkJlSTVEWlpNQ01zNklpUEIzV0NKS0NONnZSNVBuajNIb2FNbmNmTDBlY1RHeGFXNnBuUXBEM1RwMEE1TnZSckMzSnpGUHhHSnIxVEpFdmgrekRCOCszVmY3RDk4SE40SER1TjFSS1R3K2pPL0YxaTZjZzFXcmw2SEJuVnJvMDNMWnFoVm95cWtVcW1JcVluSTJGaFlXSEROT2pJcGJBV0lqSVJhcllaRUlvRk1KaE03Q2hFWmtUY3hNVGg1K2p3T0hUMkpwOC85VXIwdWtValFxRUZkZE9uUURwVXFlSEk2R1JFWkpYdDdPM3pac3d0NmRldUlxOWR2NGZEeFU3aDA1Wm93ZlYrajBlTHNoVXM0ZStFU0hCM3M0ZFd3SHBvMHFvL0tGY3V6dUNNaVdISWFMSmtZbG5WRVJrS3QxbkM5T2lJQ0FDUW1xbkgxeGsyY1BITUJGLzY3QW8xR2srcWFBaTdPYU5XOENkcTFiZ0hYZ2x5UGpvanlCcGxNaG5wMWFxSmVuWnFJZmhPREU2ZlA0Y2l4VXlrZVJrUkdSUXZUWkZuY0VSR1FOTU9BZ3hySWxMQ3NJeklTV3AyT2Z3RVJtVEJWWWlLdTNiaUZNK2YrdzMrWHI2VzVMb3RjTGtmRCtuWFF0dVZucUZHdENyOXBKYUk4emQ3T0ZsMDZ0RU9YRHUzdzVPbHpIRDUrQ2lkUG44ZWJtQmpobWcrTHUwWU42c0tyUVYxVXJsaWU2L3ptRVE4ZVBFTHg0dTZ3dExUSTBjOU5TRkRoNG4rWDRWYklGZVhMbDh2UnovN1FraVYvdzliT0Z2Mzc5Y3JWcjBQcFUyczBNRmVZaXgyRHlHQlkxaEVaQ2IxT0IzRDJHbVZDcDlNQkFFdWFmRUtWbUlpcjEyL2g3UG4wQ3pvQUtGbWlPTnEyYW9ibW4zbkJ6cFlMc0JOUi9sTzZsQWRHbFBMQWtHOEc0TlpkSDV3OS94L09YN3lTcXJqYmQvQW85aDA4Q29WQ2dlcFZLNkYyaldxb1U2czYzQXE1aXBqZWRPdy9jQVFxbFFxZE83WFAwcjNJN3QzN2NlVG9DVlNxVkI3RGgzMmJvMHMxaElhR1lmdjJQWEFyNUlxZmZwcVlxOHRBM1BXNXp3MmJSS2JSYUtBd1oxbEhwb05sSFpHUjBBT1FTbGpBdkUrbFVpRWtOQXdsaXJ2bjZPY21KaWJDM0lCLzJXczBHdXpmZnhnRkNyaWdZY042bi9SWnc0YVBoN1cxTmViKytWdTYxNHdZT1FFNm5RNUxsOHdWem8wZU13bHF0U2JGT1JKSCtLdlh1SEx0SnE1Y3U0a2J0KzZrVzlBVkxPQ0NKbzNxbzFuVFJpaGQwb05yMFJHUlNaRExaYWhWdlNwcVZhK0swY08reGUyNzkzRG0vSDg0Zi9FeW90KzhLKzVVS2hVdVhibU9TMWV1QXdDS0ZIWkQ3WnJWVUx0bU5WU3JYQkVLaFVLc24wSytGUmtaaFdQSFRrR2xVaUV3SUFpREJnMkF0YlZWaHUrcFY2OFdUcDg1Qng4Zlh4dzRlQlR0UDIrZFkzbEtsSEJIbFNvVmNmdTJEMjdkdW9QcTFhdG0rYjFuejE1RWNIQkl0cjZlVXFuRWxpMDdzM3g5cjE1ZHMzVGQzYnYzc0dUcFA5bks4cjZsUythYXhFTmNqVnBqMFB0M0lyR3hyQ015RW5xZERoSnAvdjVtWEtQUll2dU8zYWhmdjA2bUJaeEtsWWhwUDgrQ1JxUEc5T21UWVd0amsrMnZwOVBwRUJFUmliQ3djTHp3OThlTEZ3SHc4d3VBaTdNVEprd1loZDkvbjUvdExlQm5USitjN1J3WEwxN0I0U01uSUpWSzRlam9nQW9WUExQOUdkbWgwK21FRVhqSnROclU1OGd3TkJvTmZPNC93SlhyTjNIbDZrMzQrUWVrZTYxcndRSm8wcWcrR2plcWozSmxTckdnSXlLVEpwUEpVS05hRmRTb1ZnV2poZzdDSFI5Zm5MdDRDVmV1M1VSbzJNc1Uxd1lGaHlBb09BUjc5aDJDWEM1SHVUS2xVS21DSnlwWExJK0tGVHhoYTJNdDBzOGkvM0IwZE1ENGNjT3hhUEZLK0Q1NGhEbC9Mc0Nva1VNeUhISG01bFlJdlhwMXc5cTFtM0R3NEZGVXJPQUpENC9pbVg2dHRXczM0YjlMVjdPY2JjWEtmN04wM2ZKbDh3RWtGV1IzZmU1bitmT0JwR20zcDgrY3ovTDF2WHAxeFlZTlcvSDR5Yk1Nci91eVQzZTR1aFpNOCt0RlIwZERLcFdpUUFHWGJHWE5qK0xpNDJGcFlkZ1NQaUF3Q0R2MjdNZjFtM2Z3Nm5VRUxCUUtWS3JvaVFGZjlrQ1pVaVVObW9WTUQ4czZJbU9pMTR1ZElGZWRQWHNCWjg1Y3dOV3JOekZ1N0hBVUxWcFllTzNZOGRQd3ZmOEFuVHA5RG5mM1lsQW96RkdyWmpXY09Ia0cyN2Z2d2NDdis2YjZ2QVVMbHNIRzFnWTl1bmVHclcxU21hZlJhTEI0eWQ5NCtUSWNVVkhSYVJaVTV1Wm0wT2wwQ0h2NUV2SHh1YjhGZk9QR0RmRG84Uk5jdTNZVC82eGFqeWsvam9lenMxT3VmMTBTaDA2bncvTVgvdkM1OXdBM2J0M05jUFFjOEs2Z2ErSlZIMlZMczZBaklrcUxUQ1pEOWFxVlVMMXFKZWoxZWdRRmgrTHE5WnU0Y3YwbWJ0KzloOFJFdFhDdFJxUEJQZCtIdU9mN0VGdDM3Z1VBbENqdWpzb1ZQVkc1UW5sVXJsUWVCVnljeGZxcDVHbnU3c1V3Y2NKb0xGaTRIS0doTHpGN3pnTDhPSGs4N096U1g2S2hmcjNhdUgzckxpUlNLVnl5K090ZXFYSUYyTm5aQ2NkUG56M0gwNmZQMGJCaFBWaGJaVHlhVDZ2VDRzeVpDN0MxdFVIdFdqWFN2R2I0OEcremxDUFprS0ZqNGVUa2lKbi9tNWF0OTBWRVJpSHNnMkw1UTJYTGxrN3pZZkRCUTBmaDdYMEk1Y3FWd2VoUlE3TDFkZk1iWlh3OG9xS2lVYXhvRVlOOXpTZFBuMlBFK0IrRlAzdHFWcThDdnhjQnVIVGxPcTdmdklONXY4OUErWEpsREphSFRBL0xPaklvUHAxSW40V0ZSYlpIZWVVMVRaczJ3bjNmQi9EeDhjV0NoY3N3Y2NKbzRVbWhuOThMM1BkOWlGcTFhOERkdlJnQTRQUFBXK0hTNWF1NGN1VTZHaldxajdKbFNnbWZwVlFxNGZ2Z0VTUVNTWXJGZnVWeU9mUjZQYUtqMzhEUjBRSE9UbzU0OVBncDdPeHMwYTlmTHhSM0w1YnFoakw1S1d0R3huOC9GWEZ4Y1IvOWMrL1h0eWY4L1FNUkVSR0o1ODlmc0t6TFJ4SVQxWGo0K0FsODdqL0EzWHUrdU9mN0VIRnh5blN2bDhsa3FGVEJFN1ZySnEyejVGSGNuUVVkRVZFMlNDUVNGQzNpaHFKRjNOQzVRenVvRWhOeDErYytybDYvaFN2WGJ5SWdNRGpWZS94ZStNUHZoVC8ySFR3S0FIQnlja1Naa2g0b1hhb0VTcFgwUU9tU0huQXJWSlhZeGJrQUFDQUFTVVJCVkpCL0htZEJnUUl1K0g3OFNNei9hd2txVmlnUE96dGJqQjR6Q1NwVllxYnZ2WG56ZHJxdnZYOC9Wck5HTmRTc1VVMDRYcjFtQTU0OGVZYjc5eDlneU9DQmNIY3ZtdVpucU5VYXJQejdYNmpWYWxoYVdxQjFtK2F3c3JUTU1OT05HN2VoakkvUE5MdEtsWWp6Rnk2bCs3cVZwU1ZxMUVnNUZYZlV5TUVwam9jTUhRdXBWSnFsWlVtZVBFNGFrVmZlczJ5bTErWjN3Y0doQUFDUEVqbTdORTVHM3NURW9LbFhBd3o5OWl2WXYvZTl3NFl0Ty9EdmhxMVl2VzR6NW1TenZDWEtEcFoxWkRCOE9wRXhTMHRMYURSYXFOWHFmTHU3bVZRcXhiZURCdUNQMlFzUUhCeUNoWXRXWU9LRTBiQzF0UkdlY0w5OEdTNWNiMlZsaGRhdG0yUFhybjNZdm4wM2ZwdzhYcmlKRGdwS1dtZkV4Y1U1MWEvWHNLR0RZRzV1Smx3N1pPaFlXRnBhb25LbENqbitjL3B4eWk5WnZqWWhQZ0V5bVF5N2R1L0RydDM3TXIwK3UwOXZLZmZwOVhvRWg0Ymh5ZFBuZVB6a0dYenVQOENEUjArZzBXZ3lmRjhCRjJmVXFWVWR0V3RXUjQycWxXRmxsZkUzRGtSRWxIVUtjM1BVcWxFTnRXcFV3OUJ2djBKRVpCVHV2WDJBNG5QL0FSNC9mUTc5QjdNWElpSWljVGtpRXBldjNSRE9XVmxab25SSkQ1UXFXUUtsUzNyQXZWZ1JGQzNzSm96ZXAzY2NIT3d4Y2NJWTRlOHpTMHZMZE5kTjArdjFTRWhRdmIzdTQzYUVIZmgxWDdpNkZzVCsvWWV4LzhCaERCczZLTTNyTm16Y2lydDM3NkZzbVZJWU12U2JUSXM2QU5qcmZURFQwVzhBRUJjWGh3MGJ0cWI3dXF0cndWUmwzY2ZTNlhSNDl0d1BBT0RKc2c0QlFVa0Z2RWNPcjJPZGtZcmx5NkZHdFNxcHpuZnI5QVhXYnR3RzM0ZVBESmFGVEJQTE9qSVlQcDNJbU5YYm14ZWxNaDcyOXZtenJBTUFoVUtCWVVPL3dhemY1MEduMDBHcFZNTFcxZ1p1Ym9VQUFHRmg0U211LzZ5cEYwNmNPSU9BZ0NCY3ZYWVRkV29uVFdkSWZzSldyRmpxNGZBS0EyN3JIaEVSbWUzM3FGU3FMRityMFdndy92c3BLYzdGeGNWaDlKaEpBSUF1blR2Z3lORVRLWjVtWjdRMjNmanZwNlk2MTZOSEo5U3RVeXZMbVV5RlJxT0ZmMkJnVWpIMzlEbWVQSDJPcDgvOHN2VDAzZDdlRHBYZnJwVlVzMFpWRkM5V2xLTTFpSWdNeE1uUkFWNE42OEhyN2FaT3l2aDQrRDU0REovN1NlWGQvUWVQMC95N1dLbU14eDJmKzdqendWcG10clkyS0ZyWURVV0Vmd29KeDVsdHNKQ2Z4TWJHUWFQUndNSEJIZ0JTL054L256VTkzZmU5ZmgyQktWTi9CUURNbnpjcjA2OHpaT2pZREYrL2MrZGVwdGM4ZXZ3VTQ4YjltT1pySGg3Rk1XbmltRlRuRnkyY2srN25qUncxQVU1T2pwZ3hQZTNQSERscVFvWjVNak5zK1BoMDc5OW16a3A3RkY1V1IramxCMWV2MzBLeG9vVU4rckF6dlUxcUZBcHp5R1RTL0w1NkVSa0JsblZrTUh3NmtURW5Sd2NBd0t2WEViQzN0OHZrNnJ6TnhjVVp3NGQ5aXdJRlhJU24xY21sVzJob1dJcHJ6Y3pNMExGRE84VEZLVkh6dmFlVmdZRkJBQUFQanhLR2lKeXBSUXZud013czlSK3BlcjBlUGo3M1ViRmkrU3p0MUtWU3FUQjZ6QS92blpIQTJlbmRsTm5na0ZCSXBWTGhuSVdsQW5GeGNWbWFlZ0lnemFtOGFuWEdvOEx5dTVpWVdBUUdCU013T0JTQndjRUlDZ3BCWUhBSVh2Z0hRcTFXWi80QkFOd0t1UW9MbVZldVdCNUZpN2l4bkNNaU1oSldscGFvV2IwS2FsWlB1Zy9WNlhRSUNBekdrMmRKRDJLZVBQUERrMmZQRVJNVG0rYjdZMkppNGZ2d01Yd2ZQazcxbXJXMUZaeWRIT0hpN1B6MjMwNXdjWGFDYy9LL25Semg2T0FBdVZ5V3F6L0gzSmFZbUlnbFMvL0d5NWV2MEw5ZkwxU3RXaW5YdmxiclZzMXo3Yk1CcExzaGhreVcrWDFhVnE3NUZHbHROSkdXckl3RXpDK0NROEp3NXR4RjlPdmRYZXdvQUlEbkwveWgwV2poV2RaMFo0U1JZYkNzSTRQaDA0bU1lWlJJMmhuclJVQWdTcFVzSVc0WUF5ajV3Yyt4VUNGWEtCUUtoSWFHSVRyNlRZckNza0dEdXFuZWYrLytBd0JBNlZJZW41emw1K21aUCtXTno4Sm9xclJjdW53TmE5ZHVnck96RTM2ZU5pbmJXODdMNVRKTW16WkpPRTZlMHZ2K3VROUh4V1gwZERZcjYvUGxKM3E5SGpHeHNYajFPZ0t2WDBmaTFlc0l2SG9kZ2VDUWtLUnlMaWc0M1cvTzBtTmpiWTNTcFR4UXVtUUplSllyZzBvVlBPSENOUWlKaVBJTXFWU0s0dTVGVWR5OUtKbzM5UUtROVBkRitLdlhiOHU3NTNqNjdFWFNEck1ob1JrK3VJbUxVeUl1VGduL2dLQU12NlpDb1lDMXRSVnNySzFnYlcwTmE2dmtIMXZCeHRvYTF0WldVSmliUXlhWFF5NlRRUzZYUVM2WEovMGprMEVtbDhGTUxvZURTTHVDU2lRU3VMb1d4UFBuTDdCcytTcTBhTkVVWFRwL2thVUhrZG5WdVhONzRjZGhZZUhRYWovOW9XTGh3bTZaWGpOcytQZ01YNCtJaU16MG1rK1Yxa1lUYWNsc1pLRWhYTDU4QXovL1BBc1NTZTU5RTZmWDZSRVYvUWFxeEVUOHMzWWpWcTNiaEg2OXUzM0VKMG5RNHJQR0tPem0rc21adHV6WUF3RDR2RTNMVC80c29veXdyQ1BSNVplbkU0ZVBuY1RMOEZjZi9mNno1NU1XckoyM2FEbFdyOXVVVTdGU1VhdTE2TkRoYzlTdG0vYnVXR0tSU3FVb1hkb0Q5KzQ5d0wzN0Q5Q2dmcDEwcncwTURFWkVSQ1Nzckt4UXZIaXhGSy9kdW4wWHk1ZXZUdldlc0xDWEtXNXMzaSt0UHVYcFpQS1UyN1FHVWFuVkduaDdId1FBMUtwWlBZdEZuY1NnMDNqekVwMU9oemhsUE9MaTRwSytPVklxRVJzYmh6aGwwamRLc1hGeGlJbUp4YXVJeUxmbFhBUmVSMFJtZVhSY1dseWNuZDRXY3g3Q3YxMEx1bkRVSEJGUlBpT1JTRkN3Z0FzS0ZuQkJnM3ExaGZQSkpWNVFjTktvNjZDZ0VBUUZoeUl3T0FRaG9hSFFhTFJaK255VlNnV1ZTdlZSeTJlOFQ2eUhibVptWnZocVFCOFVLVklZdTNaNTQvangwL0IvRVlCQmd3Wmt1QlBzcDFxd2NOa24vNW9CV2Z0MTY1UEJ5SzFObTdmRDJ0b0tIVHQ4bnU3cnVlSGdvYVBRYVhWbzM3NU5ybnorcHpoNzRRTENYaHAyaEo5ZXI4ZTZUUi8zYTEyd29Nc25sM1VuVHAvRHlkUG5VYjFxSmJUNHpPdVRQb3NvTXl6clNIVDU1ZW5FK3MwN0VQWXlQUE1MTTVHUW9FSm93cWQvVGtiT1hyaGc4TEl1clNlQUg5NDRsZmNzbDFUVytmaG1XTmJkdWV1VGRIMzVzcW1lNkZvb0ZDbW1FQ2pqbElpSmpZVmNMb096czNPS2E2VlNXWmJYKzVnNGFScGlZMU5QSVYzdzF4L3B2dWY0OFZPSWpJeUNnNE05MnJWcmxlblhBSkxLdjR3K003OTU4dlE1RmkxZkJZMUdDNDFXQTQxR0E0MUdDNjAyNmQ5cWpRYmF0Ly9PemxwLzJXRm1ab1lpYm9WUXRFalMra05GaXhSR2tjS0ZVTHhZMFh3L0paMklpREwyZm9sWHZXcmxGSzhsN3o3L092a2hVVVFFWHIyT3hPdUlDT0hjcTljUmVQTW1Kc1AxWlBPU2xpMmF3c1haQ2F2WHJFZll5M0FrSm1adEdZNVBOWHhZMmh0S1pPYmZ0WnZUWEFMa2ZaTi9HQWVkWHBmaFpoU2JObStIUXFGQTQ4WU4wbnk5VnUzcWtFcHlmcFRod1lQSG9ORm9qTEtzbXpCdUpFb1hTM3RYM3B5aVVxbXdmc3NPYk5tK0IzUCtOeTNWLzRPR2RNZm5QdjVjc0F5RlhBdGl5b1F4ZkhCTHVZNWxIWWtxUHoyZDJMaDY2U2U5UHk1T2lhNWZmb09CL1h1alI1Y09PWlFxdFNjQmdibjIyUmw1ZjMyUXlNaW9WTHV5QVVDMWFwV3hZK2RlM1BkOWtPR3V1RGR2M0FFQTFLeFJMZFZybnA1bFUwd2grR2ZWT2x5N2RoUE96czZwcGhiTS9mTzNMT2VmL1VmV2QzMEZnT2pvTnpoODVBUUFvRnZYamprK1dpNHVUb2tUSjg3QXc4TWRsU3RYek5IUE5xUTRwUkwzZkIvbTZ0ZXdzclNFczdQajI3V0RrdFlQY2kxWVFDam5DaGJnU0RraUlzbytpVVFDQndkN09EallaN2lFaVY2dlI0SktKWXdDajR1TlE2eFNpYmpZdDZQRTQrSVFHeHNIdFZvTmpWYWI5QUJMbzRGR20vVEFLdm1CbGphTG8vaHlXL1hxVlRER2ZoZ3NMU3pnNHVLYytSdHl3TWZlNjZTMW5uQ3kzYnYzNDhqUkUxbitySWlJeUV5bm41cmFjaU81VGFGUTRLc3ZlK0xFcVhQWXRzdGJ0TExPOStGalRKM3hPMnh0clBISHIxT0ZUVmFJY2hQTE9oSU5uMDZrOVBEeEUyZzBHcFF0WFZMc0tMbGk1bnM3L1k3L2ZtcWFUemxkWEp4Um9vUTcvUHo4Y2VIaVpUUnQwaWpWTmI0UEhpRWdNQWdXRmhhb1hMbENobDlUclZiajd0MTdueDQrRFNFaG9WaTBlR1c2cnljbUpnb2p3WGJ0M29kZHUvZDkxTmVabWNZT3lmSHg4Wmd5OVJja0pLalF2WHVuVkR1OFptYzMyT0xGaTJIVXlNRWZsVTBNVmxhV1NldjgyRmdMYS95OCszZlNPa0RKQzN3N096bkJ5Y2tod3lmbFJFUkV1VTBpa2NEU3dpS3AzUHJFTlU3RmV1ajZvVklsVTY0WkhCc2JoKzhucE41eC9rUHBsVjJqUnc5RmVjK3kyWDdmcHlqbldRYlNMRzRZY2VqUU1WaGFXcUJwMDdRSEY1dzllekhURVh6MGNlUnlPYnAyYW85Ly90MElqVVpyOE0xYUhqOTloc25UL2djTEN3WG0vTzluRk1uQytvZEVPWUZsSFltQ1R5ZFNDd29KQlFDVC93dkFxMUY5K1BuNTQvangwMmpzMVNEVk5OZWpiMGVyMWE5Zk85MlJkOGx1My9aSnNVdnF3NGVQVWFxVUIrUnlPV2JPbWdkLy80Q1B5cmg4Mlh4b3ROb3NyNkdTRTJ1dHhNYkc0ZGl4VXdDU3lqaTFXb09tVGIxUXAzWk5iTisrSjh1ZjgrR041TWR1bkpGVFNwVXNnYjltL3dwWjhtTGFzcmVMYWI5ZFdQdjk4eFlXaWx4WnlKcUlpSWl5SnpFeE1jVmF2QktKQk5iVzFtbGVxOWZyb1ZRcUFTRGRhK1N5akF1WVhqMjdmRlJPYis5RFVLWnpyMU9oZkRsVUtGOHVTNStUVk5aWm9tT0hkbW0rZnVQRzdWd3A2L1I2UGU5OUFKUXZWd1lhalFZQmdVSHdLT0Z1c0svNzNNOGZrNmIrQm5PRk9lYk8vQm5GaWhZeDJOY21ZbGxIQnNlbkUybFRLcE51Skd4czByNkpNUlcxYTlmQXJ0Mzc4ZXJWYTl5NGNSdTFhbFVYWHZQM0Q0RHZnMGVRU0NSbzJpVHphZE9uVHAyRFhDNkRScU5GVkZRVUZpNWFnZXJWcStDYmdmM2c3T3lVemhwb2VvU0ZKYTBaK1A3YWR4OHFWclJJbWxNZGREb2QvamZ6VHdRRmhhQlZ5MmJvMHVXTEREUE9uNzhFRHg4OVFidTJyZENoUTl0VXJ5Y2txTEQvd0dHY08zZFJLQjRWQ25QOE5IV2lNUFhrd3h4NWFUZFlHMnRyVktyZ0tYWU1JaUlpeWlLOVhvK2ZwOCtDaDBkeDlPclpGWFoydHJDMnRrcDNlWkhYcnlNd1plcXZBTEszQk1uNzBodlJscG5EUjA2a1dkWWRPMzRhcjErOXp0Wm5LWlZLYk5teU04M1hZdDdFQUVDSzExdTFhcFppR1pqc1VxczEwR3ExNlJhY3BxVG8yKzhYbno3M00xaFo1eDhRaEFsVGY0RzV1Um4rbkRrZFJZdWsvejJyTWo0ZVVva1VGaFlLZzJRajA4Q3lqZ3lLVHlmU3AxUXFJWkZJWUtFdzdUL2t6YzNOMGJwVk0remF2UTg3ZDNtallzWHlzTFMwZ0U2bncrYTNOMEMxYTllQXEydUJERC9INzRVL25qNTdqcG8xcXVINmpWdXd0YldGcmEwTnJsMjdDVGUzUWhqODNWZHB2ayt0MW1Ea3FBa0FrR3FOdTZ3NGZ2dzBnb0pDNE9qb2dNOC9iNTNodGMrZnY4RERSMDhnbFVyUnFGRzlOSytKalkzRjhlT25BUUNGQzdzaE9EZ0Vjcm1ad2RhSUlTSWlJbnFmdjM4Z0lpT2pFQnNiaXdIOSt4amtheDQ4ZFBTajNwZVFrUGJtVkRkdTNNTHo1eSt5L1Ztbno1elA4SnIzWDY5ZnY4NG5sWFhSMGRFQUFHdHJxNC8ralB3aXVSRDJlL0Z4czJJK3h2ZFRaaUFxS2hwMWFsWEg3bjBIMDd4bTVKQnZBQUNEUjA2QWxaVWxWaXljWTdCOGxQK3hyQ09ENGRPSmpDbmpFMkJsWldueWEvY0JRTk9talhENnpIbEVSRVJpODVZZEdQaDFYeHc1ZWhMUG43K0FYQzdIRjFuWUVXdnZuZ01BQUMrdityaCs0eFprTWhtR0RCNkkvODM4RS92M0gwYUY4dVhnNFZFOFIzT0hoNy9DdnYySEFRQTl1bmZPY0ZNSm5VNkhqWnUyQVFBYU5hcVg3czJjdmIwOXJDd3QwZjZMTm1qYXBCR0dEUitmbzVtSmlJaUlzc1Bubmk4QXdMTmMyUnpmUUNzOTN0NkhjdlR6SmswY2s2M3Jod3dkQ3ljbnh6VFhFZ2FBbjZmUFFsall5eXpQWU5Cb3RIamg3NDlIRDUvQTBpcnR0WFVEQW9JQUFJVUxGOHBXMXZ4SUlwSEF6dFlXc1FaY0Z6QjVHWnNyMTI2bWUwMXlXZWZrNUFqcmRQNDdFbjBzbG5Wa01IdzZrVEc5VHNjMUtkNHlOemRINzE1ZHNXVHBQN2h5NVRwY25KMXg5RmpTV25WdDI3UkFnUUl1R2I3L3Z1OUQrRDU0QkhmM1l2QjhiN0ZpZTNzN2ZQZnRWM2o4NUJsSzVNSVErcDI3dktGV3F3RUFSNDZjUUdKaUltcldySjdtUXJqYnR1OUJZR0F3YkcxczBPR0x0TmMvQVpKMk1mdmxseWttUHoyYWlJaUlqTVB0Mno0QWdLcFZLK1hhMTlEcjlaQklKS2hkcXdaaTQrTFFyMjlQdkhnUkFKMU9KenhzZmZ6NEtUWnYyWW5ldmJxaVRKbFNhWDdPcmwzN0VLZFVRcTNXWkxnemJHNVRxVlRDU0Q2ZFRvZXg0eVlMOTR6VnExZE44ejIzYnQwRkFKUXRVOW93SVkyY21aazhuU1ZzY3NmeC9kdXpmTzJDMmIvbVloSXlWU3pyeUdENGRDSVRFZ24wT3IzWUtVVHg2dFZyQkFRRXByaFpxVnk1SXJ3YTFjZTU4LzhKVXg4OFBJcWpUWnNXR1g2V1NxWENwazFKZjdsKzBUNzFOTlRTcFV1aTlOc2RkelBiV1N5dDE1czFhNHdlM1R1bmVmMDNBL3ZoNG45WGNQTGtHZmk5OE1lYWZ6ZGk1eTV2ZUhrMVFKUEdEV0ZuWndzQTJMLy9NRTZmUGdlcFZJcEJnL3BuV3NTeHFDTWlJaUpqRUJrWkJYLy9BRWdrRWxTcGtudGwzWldyMTNIZ3dGRjA3TmdPTld0VUF3RDh0V0FwNHVNVGhORnJDb1VDa1pHUldMQndHYjcrdXE5d0haQlVLSllyVndaZHVueUJpeGN2NDRmSjAvSGR0d05Rcmx3WjRacjFHN2Jpd29WTFdjNFVFUkdaclYxcGRUb2RObS9lZ1dmUFh5QWtKRFRGZXNKYXJSYnU3c1ZRcm13cFZLNVNDYmR2MzAzeDNyQ3djRnkva2ZROTA2WExWK0h1WGxTNGZ6VlZabkt6RkJ2SEVlVjNMT3ZJWVBoMEltTlNpUVI2bUY1WmQrL2VBNnhhdlI0MWExUk45V1N4VmF0bXVIRHhzbkJ6MCt5enh2OXY3ODdqdEt6cnZZRi83dGxuRUlRQkJCV1JSVVJCVUZJSk5NVTlUYTJzekxKRnl5eFBWdHArV3M1emVucnM2ZlFjVzE2ZU5qdnRQYWZGMWtjekFoZHlJWmZNZlNITlJIQkpRVkFHWm1YbWZ2NUFSamdpcURGelg4NjgzLzh3Yzg5MVg5ZDNYcThCZnZQNUxkOVViNk5iMktKRjEyVGx5aWN5ZmZwZW1URmorbGF2M1hJRGlhMDNtQmcyZE9oejNxKzJ0amJ6RGowNGh4NXlVTzY4OCs0c3ZHeFI3cnZ2L2x4NjZZSXNXSEI1OXQ5L1ZzcmxjbTY4OGM4cGxVcDV5NmtuYnpab2ZLSHV2ZmV2K2RLWHYvYUMzck9sUWVhNGNidmswNS82Nkl1dUF3QVlIRzY1OWZZa3lZUUo0M3NuSWZ2Q3RkZGVuOGNmWDVHNjJ0cm52R2I4K0hGNTMvdmVuYTk4NVJ2NXpuZCtsRjEzMlRsang0NUp1VnpPZDcvM2YxTmRYWjB2bm45ZTFxeHB5YnAxNi9LMXIzODdaNTk5WnFidXVXR2wyajdUOTg0T3o3TjV3NEtGVjZTaG9TSHpEajE0eS9VdXZpN3IxclZ1OWxwVlZWV1dQcmdzRHovOFNFcWxVc2FQSDVlcFU2ZGt6eW1UTTJYSzVEUTBOUFJlZSthN1RrdTV2T0gzZ05hMnR2em50NytmOWV1NzA5VFltR1hMSHNyNVgveVB2T3hsKytaMUo1MllVYU5HNXQxbm5qN29qczZwcWFrUjFqR29DT3VnSUVwVlZZTm1aVjFQVDNlUzVMZVhMc2lsbHk1SXVWeE84OGptemE1NStPRkg4OVd2Zld1eldjZ2YvUERIV2I5K2ZlYk9uZjJjOTk1bm4ybFpzUENLblBybWs3ZFp4NVlhU1B5akRTYVNEZWRxekpneFBUTm1UTS9TQjVmbHNvV0xjdk10dCtXR0cyN3F2V2IyZ2Z2bm9JTmUvcUx1djFGMWRmVVdPNFN0MjhwNUhsdTZ2cW5Kd2NVQXdMYmRmUE50U1pJWk02YjEyVFArL3ZmSGN0OTk5MmYwNkZIWlo1OW5ubFBLaG5CcTR4YlpKSms4YVdMT09PTnQ2ZXpvek5peFk1SWtqLzc5c1hSMGRHVFNwQWtwbFVvNTl0aWpzbXIxNmx4OTlSL3o5YTkvTytlZTgwK1pPSEgzekpvMU03Tm16ZHhtUGVWeU9Rc1dYcEdtcHNhY2ROSUpXN3ltVkVxZWVtck5zMTQvOFlUajB0UFRrejJuN3BHbXh1ZmVOYlN4anBVcm44aTMvdk1IZWVpaFJ6SnlaSE0rL3JGenMyVEp2Zm5scnk3T3pUZmZsdHR2dnl0SEhqRXZ4eDkvVE9ycSt1ZTh3S0tvcWlxbHU3dTcwbVZBdnhIV1FVRlVWMVVOaXYrQVd0dmEwdGJXbm1URGR0Q0dob2FjOXZZM2JiYXFidkhpNjNQUnozK2RqbzdPREJzMk5LZWZkbW91dm5oK2xqNjRMRC80NFU5eTE5MUw4cVpUWHIvRjdhSGp4dTJTRDMvby9SbjUzOEsvU3VudTdrNUhaMGZ2Yk9sR045eDRVLzcyd05JY2VlUzhIRFIzOW9zYWNFMmVQREZmUFArOFo3Myszck0vdkZuSXVha3RYUThBc0MyclZ6K1orKzkvSUVrMjI3M3dRcmFHYnUzYTRjTjN6TDk5L2pOWmVObWlKTWt4UngrKzJlcXhJVHNNU1d0Ylc1Yjg1YjdzdmNtWnhQdnRPNlAzNC9YcnU3Tmd3WVp6ampmZHZmQ21VMTZmRlkrdnpEMUw3czNQZnZhcmZQemo1MjV4WlZwN2UwZEtwZEptalRNMk50VFkyckVrcjMzdGxrTzhtVE8zdnN0ajA3cXZ2bVp4THI1NGZ0cmIyek5peFBDYzg0R3pNbXpZME15ZXZYOW16cHllUzM3Nyt5eGFkRTBXTEx3aWY3NzUxcHg2NnNtWnR2ZlU1M1gvZ2FDdHZhTXc0M3ZvRDhJNktJamEycHAwZG5WdE5sczRFRjE3N1hXOUgrK3k4OWk4NXozdnpKZ3hvNU5zT0F2a29vdCtuVnVmUHJkajU1M0g1dXozdml1alJvM001TW1UOHYwZi9EaTMzSEpiYnJycGx2eGx5WDA1L3ZoamNzZ2hCejFyYSt5NGNidjAzemUwQlU4KzlWUnUrdE10dWVIR20zbzdlZFhVVk9md3d3L05JYStZbThXTGI4aFZWeS9PaWhVcjg5T2YvaktYWERJL2h4NTZjQTQvN0pBKzNWSUNBUEJpM2ZpblA2ZGNMbWZFaU9IWmJkeXV2YTl2YWRYK2l6RmtTRlBLNVhJZWZmVHZHVEZpZU9iTzNYd0h3clJwVTNQVlZTdHp3UVhmek1pUnpWczRHcVdjcDU1YWsvYjJqdFRXMXVTZ1RYWmlWRlZWNWN3elQ4djgrWmZsK09PUGZjNng5aDEzM0pYdmZQZEhxYSt2UzMxOWZVcWxVdGFzYVVteW9mdnQ5dGF5ZG0ydXYvNm1MRnAwZGUvNTN0T203WlYzdnVPdG00V0REUTBOT2ZrTnI4M2NPYlB6dmUvL1Z4NSsrSkZjY01FM00zdjIvam4xelNlbm9hRit1OWRXTk8zdGJXa2NCTjhuYkNTc2c0S29xNjFMdVZ4T2QzZlBGcnVIRGhRVEoreWUydHJhN0RWMVN0NzFydE5TWDErWHRyYjJYSEhsVlZtNDhNcDBkbTQ0aTJMT25BUHo1amU5b1hkbXM3NitMdTk1OSttNTZxckYrY1V2ZjVPV3RXdnowNS85S3BkZmNWV09PT0xRekowek80Mk5EVnQ3ZEsvZi8vN3lYSGY5bjU3anE4K3NnUHZYejN6K09lK3g2UmJaVmF0V1o5bnloM0xmZmZkbnlaSjc4OGdqZis5ZFNWZGJXNU1ERDNoWmpqdnU2TjR1dGllZGRFSmVlZXlSK2NNZnJzbVZWMTZkdFd2WFpmNzh5M0xaWllzeVo4NkJPZnFvdzNyUHkrdnU3czc2OWV0VFYxZlhPNXRkVi9mYzU3Y0FBUFNGcnM2dU5EVFVQMnNMN1BaZXRmK3hqNTZUSjU1WTlheng4R3RmYzBMV3IrL09IWGZjbFpVcm45amllK3ZxNmpKeDR1NTU3V3VPN3gxM2JkVFUxSlRYdi80MVczMzIyTEZqVWlxVjB0SFIyWHMrMnBBaFF6SnJ2eGs1L3Zoai9vSHY2dG5hMjl2ejJmLzVoYlNzWFpza0dUMTZWRjUzMGduUDJSMDIyVEFoL1lsLy9sQXV1V1IrRmw1MlpSNTU1TkZCTXk1c2EydmY3SncvR09pRWRWQVF0VThmb051MXZtdEFoM1ZUcGt6T0I4OTliOGFQSDVlYW1wb3NXblJOTHI3a2Q3MWJZNGNORzVwVFRubmRaaDI5TmpWdjNzR1pObTFxZnZLVFgrVHVlLzZTbFN1ZnlFVVgvVHFMRjErZlQzM3lJNm1xcXRwbURXdGFXdkxZWTQ5djg3cHRYYk5xMWVxYzk3bnowOXJhK3F5djdUWnUxeHh3NEt5ODR1QTVXejRucnJFeHJ6cnVtQngxNUdHNTZxckZXWGpabFdscFdadHJyNzB1Zi96akRUbnZmMzA2emMwanNtclY2dnpMLy9qY1p1OGRQMzdjTm1zSEFOaWVUampoMkx6eWxVZWxyYTJ0VDU5VEtwVXlhdFRJWjczZTJOaVF0NzMxbEQ1OTltNjc3WnB2ZlAxTDZlbnBTYmxjVHJtY1BodVhOelEwNUhXdmYzVnV2T0dtekp2M2lzeWNPZjE1aldOcmFxcHowa2tuWk9hKzAxTmJVL084M2pNUXRMZDNQTytKZVJnSWhIVlFFQnRueGJxNnV0STR3R2VOSmsyYTBQdng3cnZ2bHM3T0RRSGxvWWNjbkJOT1BIYXJCL0FtRzJZZVAvQ0JzM0xyYlhmazRvdm5aOFdLRlhubk85NzZ2QWNyYnp6NXBMeng1SlAra1c4aFNkTGNQQ0pUcDA3SkxiZmNsbUhEaG1iaXhOMHpkZXFVN0xmdmpEUTNqM2hlOTZpcnE4dlJSeCtlZWZNT3poK3V1amFYTFZ5VUF3NmMxZnYrVWFOR3BycTZPdDNkM2FtdnI4L2tTUk8yUyswQUFDOVViVzFOYW1zSC9wRWQvUldBeloxellPYk9PZkJGdlhmeXBJbmJ1WnJpNnVucFNVZG5aeHJxQi9idlNMQ3BVdm0vbjNvT1ZNU2x2Nzg4WC83cWhmbnBEeTdNcUQ0OFBQV3Z5eC9xczN1L1dMZmVka2ZHN3pidWVRZGNteXFYeTNuc3NjZDdPNEJ0eVhYWDNaakd4c2JzdDkrTTU3em14VnF6cGlWZFhWM2I3Y0RiRFZzdXlxbXZmK1pNam8zL1RBL0Vzd3ozMk0wcVFRQjR2b280am1QdzZxOXhYR3RyVzE3OXhyZm5QV2U4UFNlZmRHSy9QQlA2V21rYnY5eFpXUWNGVVZ1NzRhOWpWMWRYaFN2cGY1dDI4WHFoU3FYU1ZvTzZKSm03eVFIRDI5djJiZ2l4YWZleGpRWmlTQWNBQU05SFcvdUc0M0lHK3U0ajJOVGcyT0FPTHdGMWRSdENtczdPd1JmV0FRQUFiRW43MDJIZFlPaDZDeHNKNjZBZ0J2UEtPZ0FBZ0MzWjJJaE9nd2tHRTJFZEZFUmQ3ZE1yNjRSMUFBQUFTV3lEWlhBUzFrRkJXRmtIQUFDd3VZMHI2eHFFZFF3aXdqb29pTnJhMmlUQ09nQUFnSTFhMjlxU0pFMU5qUld1QlBxUHNBNEtvcXBxdzEvSG5wNXloU3NCQUFBb2h0YlcxaVRKa0thbUNsY0MvVWRZQndWUlZWVktrcFRMd2pvQUFJQWtXZGU2WVdXZHNJN0JSRmdIQlZFcVBiMnlydHhUNFVvQUFBQ0tZZVBLT3QxZ0dVeUVkVkFRVmFXblY5YlpCZ3NBQUpBa2FXMXRTMU5qWTBwUC83NEVnNEd3RGdxaTlQUTIyQjdiWUFFQUFKSWs2OWExYWk3Qm9DT3NnNElvOWE2c3N3MFdBQUFnU2RhMXRXWElFT2ZWTWJnSTY2QWdlcmZCVnJnT0FBQ0txY28yUUFxaVAzOFdXMXRiMDZTNUJJT01zQTRLWW1PRGliNWVXV2VRUjFINFdRU0FGNmFtcHFiU0pVQ1NwTFlmZnhaYlc5c3lwTkUyV0FZWFlSMFVSRlUvblZsbmtFZFI5T2NnRHdBR2doMEVGaFJFZjRabjYxcWRXY2ZnSTZ5RGduaG1aVjNmaG5VR2VSU0ZHVklBZUdHR0Q5MGhOZFhWbFM2RFFhNm1wanJEaHczdHQrZHRhREJoR3l5RGk3QU9DdUtaYnJCOXV3M1dJSThpNk85QkhnQU1CRlZWVmRtcHViblNaVERJalJuUjNNOW4xbWt3d2VBanJJT0M2RzB3MGNmYllBM3lLSUwrSHVRQndFRFIxRkNmWFVhUE52bEt2NnVwcnM2dW8wZW5zYUcrMzU1WkxwZlQxdDZleG9hR2Zuc21GSUVEZzZCZytqcXNTNTRaNUQyK2FsWFdkM2YzK2ZOZ281cnE2b3hwYnU3WFFSNEFERFJORGZVWlAzWk1ubXhabTNWdGJlbGF2NzdQenoxbWNLb3FsVkpiVTVNaGpZMFpQblNIVkZYMTczcWY3dTROdTQ1cWEydjc5YmxRYWNJNktJaU96czRrU1gxOS80UVlCbm4wbDBvUDhnQmdJS3FxcWtyempzUFN2T093U3BjQ2ZhYTdaOFBDZ3VwcTQwY0dGMkVkRkVSN2UwZVNwS0VmVnh3WjVBRUFBRVhWM2IweHJMUHRtOEZGUEEwRjBkSHhkRmpYVHl2ckFBQUFpcXg3dmJDT3dVbFlCd1ZSaVpWMUFBQUFSYlZ4WloyR3V0Q0ZaZ0FBQ2FwSlJFRlVLZ3cyd2pvb2lQYmVsWFU2SFFFQUFIVDNiR2d3WVdVZGc0MndEZ3FpZHh1c2xYVUFBQUFwUGYxblQ3bW5vblZBZnhQV1FVRzB0S3hOa3V3d1pFaUZLd0VBQUtpOCtxZlA4KzdzNkt4d0pkQy9oSFZRRUUrc1hwMzYrdm8wTlRWV3VoUUFBSUNLMnhqV2RYUUs2eGhjaEhWUUVLdFdQWm1SemNOVEtwVzJmVEVBQU1BQVYxTlRuZXJxYW1FZGc0NndEZ3BpMWVvbk03SzV1ZEpsQUFBQUZFWjlmWjF0c0F3Nndqb29pRldyVnFlNWVVU2x5d0FBQUNpTWh2cDZLK3NZZElSMVVCQlByRjZka1NPR1Y3b01BQUNBd21oc2FFaGJXMXVseTRCK0pheURBbWh2NzBoTHk5cU1Ham15MHFVQUFBQVV4cWhSSTdOaTVhcEtsd0g5U2xnSEJmRGc4dVZKa3QxM0gxZmhTZ0FBQUlwanpFNmo4L2lLRlpVdUEvcVZzQTRLNElFSE40UjFreWJzWHVGS0FBQUFpbVBzbU5GWnNYSlZ5dVZ5cFV1QmZpT3Nnd0pZdW5SWmh1NHdKS05HNmdZTEFBQ3cwWmlkZGtwWFYxZWVmR3BOcFV1QmZpT3Nnd0pZK3VEeVRKeXdlMHFsVXFWTEFRQUFLSXd4TzQxS2txeFlzYkxDbFVEL0VkWkJBVHp3NExKTW1tZ0xMQUFBd0taMkhqc21TZkxnOG9jcVhBbjBIMkVkVk5pS2xVL2tpVldyczhla0NaVXVCUUFBb0ZCMkdqMHFJNXRINU02N2wxUzZGT2czd2pxb3NCdHZ1aVZKc3Yrc2ZTdGNDUUFBUUxHVVNxWHNPM042N3Jqcm5rcVhBdjFHV0FjVmRzTk5OMmZ5eEFrWlBXcGtwVXNCQUFBb25QMW1UTSt5NVEvbnFUVXRsUzRGK29Xd0RpcW9xNnNyTjk5NmUrYThmUDlLbHdJQUFGQkkrODdjSjBseTU5MVcxekU0Q091Z2d1NjhlMG5hMnpzeWQvWUJsUzRGQUFDZ2tIWVpPeWFqUmpibno3ZmNYdWxTb0Y4STY2Q0NycnIydWpTUEdKNnBVeVpYdWhRQUFJQkNLcFZLbWZ2eUE3TG9xbXZUMmRsVjZYS2d6d25yb0VKV3JWcWRCWmYvSVljZGNsQktwVktseXdFQUFDaXNWNzN5eUxTc1haZHIvM2hEcFV1QlBpZXNnd3I1eGYvN2JkYXZYNS9YbkhoY3BVc0JBQUFvdENtVEoyWFBLWlB6NDR0K2xaNmVua3FYQTMxS1dBY1YwTkt5TnBkY3VqQnpEdHcvdSs0OHR0TGxBQUFBRk43cGJ6a2xTNWN0ejZLckYxZTZGT2hUd2pxb2dGOWRmR25hT3pweXh1bW5Wcm9VQUFDQWw0UUQ5OTh2Kzg2WW5xOS82M3RadGZySlNwY0RmYVpVTHBmTGxTNENCcFA3LzdZMFozL29Fem4yNk1Oejd0bnZyblE1QUFBQUx4bVBQUHBZenZyQVI3UDNYbFB5dVgvOVpHcHFxdnZrT1l1dnZ6SHpGMTZaSmZmK05TMHRhOVBVMUppOXAwN0pHMS8zNnV3M2M1OCtlU2FEUjJrYkI5Y0w2NkFmclYyM0xoLzR5S2ZTMWJVK0YxN3c3MmxxYXF4MFNRQUFBQzhwaTY1ZW5NLzluNjlrM2l2bTVwTWZQU2ZWMWRzL3NIdlRhZTlKZlYxZDl0NXJ6OVRYMTJYWjhvZHp4MTMzcEZRcTVkTWYvMkRtdldMdWRuOG1nNGV3amtJWnpMTVRiZTN0K2VkL09TLzMvdlZ2K2ZJWFBwdTk5dHlqMGlVQkFBQzhKUDNta3ZuNTZvWGZ6ZjZ6WnViakgzeGZtcHRIYk5mNzMzWFBYeko5NzZtYnZmYTdCVmZrUy8veHpVd1l2MXUrL2ZVdmJkZm5NYmdJNnlpVXdUbzc4Y2lqaitXOEwzd3BmMXU2TEovOTlNY3krNEJabFM0SkFBRGdKZTEzQzY3STF5NzhiaG9hNnZPV043MGh4eDF6UkJvYkd2cnNlWjJkWFhuVjYwN04wS0U3NU5jLytWNmZQWWVCVDFoSG9ReTIyWW4yOW81Y01uOWhmdlNUbjZlbXVpYWYvTmc1T1dEV3ZwVXVDd0FBWUVCWS90QWorZkpYTDh6dGQ5NmRvVHNNeVp6WkIyUy9tZnRrenowbVpjZGhRek5zMk5EVTFOUnNsMmM5c0hSWnpuemZoM1BBeS9iTHYzMzJVOXZsbmd4T3dqb0tiNkRNVHBUTDVheGQxNXFubmxxVHBjdVc1NmFiYjgwMWY3d2hUejIxSnJNUG1KVVB2ZitzakJyWlhPa3lBUUFBQnB5N2w5eWIzMXd5UHpmZGZGdld0TFJzOXJXUG5QdmVISHZVNFMvcXZ1VnlPV3ZXdE9UMk8rL090Ny8vWDFuYjJwb3ZmdjR6bVRCK3QrMVJOb1BVdHNLNjdSTXZ3ei9nNFVjZVRaSk1uZkxTUHNQdHJXZWNuY2NlWDlIN2VWTlRZdzU4Mlg1NXcwa25adStwVXlwWUdRQUF3TUEyYmE4OU0yMnZQVk11bC9QQWc4dXlmUG5EV2JOMmJWcGExbWJtOUdrdjZwNnZPZVcwckZ2WG1pUXBsVW81OU9BNWVmOVpaMlQ0OEIyM1orbndMRmJXVVJFRGNYYmk5NWN2eXJwMXJkbHgyTkRzUEhaTXBrN1pvOC9haUFNQUFOQzN2dlc5SDZXOXZTT3RyVzFadHZ5aDNIZi9BeGt4WW5qT1BQMHRPZnFJZVpVdWo1Y3cyMkFwSExNVEFBQUF2TlE4OVBDaitjei9QajlMSDF5V1QzN2tuQnh4MkNzcVhSSXZVY0k2Q3Nmc0JBQUFBQzlGZjdudnJ6bjdnNS9JcEFtNzUxdGZQYi9TNWZBUzVjdzZDdWZkNzNqYlpwOXZuSjM0d3BlK211cXFhck1UQUFBQUZOTGtpUk9TSkN1ZldGWFJPaGpZcWlwZEFJemJkZWQ4OU54L1NwTDg5QmUvcVhBMUFBQUFzR1VQTG5zb1NiTHoyREVWcm9TQlRGaEhJWmlkQUFBQW9BaXVYbng5N3J4N3liTmVYN1ZxZGI1NHdUZVNKTWNmZTFUdjY2MXRiV2x2NytpMytoajRiSU9sRU14T0FBQUFVQVJMSDF5V3ozNytpOWx0M0M3WmM0L0phV3hzeUlvVlQrU1cyKzlJWjJkWFhuMzhLM1BjTVVmMFh2K2U5MzgwVFUyTnVmQ0NmNjlnMVF3a3dqcjZ6ZFdMcjAvemlPSFpaOXBlbTcyK3RkbUpxbEpWR2hycSs3Vk9BQUFBQnEvRERqazRqeisrTW5mY2RVK3VYbng5ZW5wNk1uekhZWmw5d010eTRuSEhaUDlaTXplN3ZybDVSSVkwTlZhb1dnWWkzV0RwTnovODhVWDU0WTkvdnRYWmlmZWZkVVkyTmtWNTI3dmVaM1lDQUFBQUdGQjBnNlV3ekU0QUFBQUFiSjJWZFFBQUFBRFFUN2Exc2s0M1dB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BQUFBQUFBQUFBQUFBQUFBQUFBQUFBQUFBQUFBQUFBQ0E1K1AvQTFZT0FBT2lCYWREQUFBQUFFbEZUa1N1UW1DQyIsCgkiVGhlbWUiIDogIiIsCgkiVHlwZSIgOiAibWluZCIsCgkiVmVyc2lvbiIgOiAiIgp9Cg=="/>
    </extobj>
    <extobj name="C9F754DE-2CAD-44b6-B708-469DEB6407EB-7">
      <extobjdata type="C9F754DE-2CAD-44b6-B708-469DEB6407EB" data="ewoJIkZpbGVJZCIgOiAiMTY3OTM2MDE5MDQ1IiwKCSJHcm91cElkIiA6ICIxMjUzMzM2MTkiLAoJIkltYWdlIiA6ICJpVkJPUncwS0dnb0FBQUFOU1VoRVVnQUFCT3NBQUFOQkNBWUFBQUN4dkRwQ0FBQUFDWEJJV1hNQUFBc1RBQUFMRXdFQW1wd1lBQUFnQUVsRVFWUjRuT3pkZDN4VDlmN0g4WGRHbTZhRFFnZDdsYjJYS0VNUUJBUUVSY1d0dUhEdnZSZmVLK3JWKzNPUDYxWWNJQ2dnSUV0QUFVSDIzbnRES2JTVXRtblRwTW52ajlKb3BaUVcycHhEODNvK0hqNkFNei9GY25yeS9pNkwzKy8zQ3dBQUFBQUFBRUM1czFnc2x1TDJXNE5WQ0FBQUFBQUFBSURpRWRZQkFBQUFBQUFBSmtGWUJ3QUFBQUFBQUpnRVlSMEFBQUFBQUFCZ0VvUjFBQUFBQUFBQWdFa1ExZ0VBQUFBQUFBQW1RVmdIQUFBQUFBQUFtQVJoSFFBQUFBQUFBR0FTaEhVQUFBQUFBQUNBU1JEV0FRQUFBQUFBQUNaQldBY0FBQUFBQUFDWUJHRWRBQUFBQUFBQVlCS0VkUUFBQUFBQUFJQkpFTllCQUFBQUFBQUFKa0ZZQndBQUFBQUFBSmdFWVIwQUFBQUFBQUJnRW9SMUFBQUFBQUFBZ0VrUTFnRUFBQUFBQUFBbVFWZ0hBQUFBQUFBQW1BUmhIUUFBQUFBQUFHQVNoSFVBQUFBQUFBQ0FTUkRXQVFBQUFBQUFBQ1pCV0FjQUFBQUFBQUNZQkdFZEFBQUFBQUFBWUJLRWRRQUFBQUFBQUlCSkVOWUJBQUFBQUFBQUprRllCd0FBQUFBQUFKZ0VZUjBBQUFBQUFBQmdFb1IxQUFBQUFBQUFnRWtRMWdFQUFBQUFBQUFtUVZnSEFBQUFBQUFBbUFSaEhRQUFBQUFBQUdBU2hIVUFBQUFBQUFDQVNSRFdBUUFBQUFBQUFDWkJXQWNBQUFBQUFBQ1lCR0VkQUFBQUFBQUFZQktFZFFBQUFBQUFBSUJKRU5ZQkFBQUFBQUFBSmtGWUJ3QUFBQUFBQUpnRVlSMEFBQUFBQUFCZ0VvUjFBQUFBQUFBQWdFa1ExZ0VBQUFBQUFBQW1RVmdIQUFBQUFBQUFtQVJoSFFBQUFBQUFBR0FTaEhVQUFBQUFBQUNBU1JEV0FRQUFBQUFBQUNaQldBY0FBQUFBQUFDWUJHRWRBQUFBQUFBQVlCS0VkUUFBQUFBQUFJQkpFTllCQUFBQUFBQUFKa0ZZQndBQUFBQUFBSmdFWVIwQUFBQUFBQUJnRW9SMUFBQUFBQUFBZ0VrUTFnRUFBQUFBQUFBbVFWZ0hBQUFBQUFBQW1BUmhIUUFBQUFBQUFHQVNoSFVBQUFBQUFBQ0FTUkRXQVFBQUFBQUFGR1B2L2dOR2w0QVFZamU2QUlTMnZmc1BxRmFONmthWEFRQUFBQUJBZ04vdjE4Yk5XelYvd1dMTlg3QllPM2J0MW94Slk0d3VDeUdDc0E1QnhRTVBBQUFBQUdCMlY5OTBwMUpUMDR3dUF5R0tzQTVCeFFNUEFBQUFBR0IyMFZHUkd0QzN0ODdyMWxrUFBQYXNjbkxjUnBlRUVFSlloNkRpZ1FjQUFBQUFNTHN2UG5yYjZCSVF3Z2pyRUZRODhBQUFBQUFBNWVGQWNvcVdMRnVoNVN0WGErZnV2VHA2OUtpT1ptVG9vZnZ1VlA4KzV4dGRIbEJpaEhVQUFBQUFBT0NNdFdYcmRuMC9lcXptemw4b3Y5K3ZoUGc0TlczY1NDMmJOMUZzcFVwcTA3S0YwU1VDcFVKWUI1U1JJYmZlbzR6TUxGV09qVlhOR3RYVXNVTTdkVDduTEZhN0JRQUFBSUJ5NFBYbTZadVJvL1g5NkhHS2pIVHF1cXN1VTUvemU2aDJyUnF5V0N4R2x3ZWNNc0k2b0l4Y2YvVVYyclpqcDQ0Y1NkZTJIVHYxMGFkZjZhTlB2MUwzY3p2cnhtdXZWRkw5dWthWENBQUFBQUFWUWs2T1c4Kys5S3BXcmw2ckFmMzY2TTZoTnlncUt0TG9zb0F5UVZnSGxKRUwrL1lxOU9ma2d5bWFQbk8yZmh3L1VmTVhMTllkUTIvUTRFRURhT0VCQUFBQWdOUGc4WGcwYlBnYldyMTJ2WjU2OUg3MU9mODhvMHNDeXBUVjZBS0FpcXBhMVVUZGNPMFYrdmJ6RDlXOWF5ZDk5T2xYZXVQdEQrWDMrNDB1RFFBQUFBRE9XSjk4K2EyV0xGK3BKeDYrbDZBT0ZSSTk2NEJ5RmhNZHBXZWZlRWhOR2pYVUoxOStJNmN6UXZmZE9aUWVkZ0FBQUFCUVNzdFdyTks0Q1pOMTNWV0RDZXBRWVJIV0FVRmdzVmgwMWVXRDVNN04xZGZmL2FDR1NmVTFvRjl2bzhzQ0FBQUFnRE5HWGw2ZTN2M29NeldvWDA4M1huZWwwZVVBNVlaaHNFQVFEYm5tY3ZYbzFrVWZmdnFsOXU0L1lIUTVBQUFBQUhER21QbjdYTzNadTEvMzNUVlVkcnQ1K2g2NXNyT1ZrK00ydWd4VUlPYjU3Z2Ird1pXZExhdkZxb2dJaDlHbGxCbUx4YUlIN3JsZHQ5M3pzRDc4K0VzTkgvYTAwU1VCQUFBQWdPbjUvWDZOSEROT3JWczJWNXRXTGNyOWZ1Lzk3L1BBNzcxZTczSGJKT24rdTI2VkpOMTUvK09LakhUcTQzZmZLUGU2RUJvSTZ4QlVQUENrMkVveHVubklOWHJyL1krMWFzMjZvUHlnQVFBQUFJQXoyYm9ObTdSN3p6N2Rmdk9Rb056djUwbFRUN3F0NExOclhGd1ZSVVU2ZzFJWFFvUEZ6OUtVQ0tJK0Y1MThYb0VaazhaSWtoNTg0bmxGUlRyMXlyQm55cnVzb012TjllaTZvWGVyYnUxYWV2TzFsNHd1QndBQUFBQk03YzMzUHRhOFB4ZnFoeEdmeW02M0dWME9jRm9zSjFseGtwNTFDS3FDSUs0azNubjkzK1ZZaWJIQ3c4TjAyVVVYNnN0dlIybkh6bDJxWDYrdTBTVUJBQUFBZ0NuNS9YNHRXckpNUGJwM0phaERTR0NCQ2NBZ0Z3L3NLNGZEb1FtVHB4dGRDZ0FBQUFDWTFvSGtnenAwT0ZYdDI3UXl1aFFnS0FqckFJTlVpb2xSL3d2TzE5eDVDOFJvZEFBQUFBQW8ycW8xNnlWSkxWczBNN2dTSURnSTZ3QURuZHY1YktVZFNkZm1yZHVOTGdVQUFBQUFUR24xMnZXcVViMmE0cXBVTnJvVUlDZ0k2d0FEdFdyUlhJN3djQzFlc3R6b1VnQUFBQURBbEZhdldhZFdMWm9hWFFZUU5JUjFnSUhDdzhQVXRrMUxMVnl5ek9oU0FBQUFBTUIwamh4SjE5NzlCOVN5T1VOZ0VUb0k2d0NEbmRXK3JkWnYzS3lqR1JsR2x3SUFBQUFBcHJMdlFMSWtLYWxlSFlNckFZS0hzQTR3Mk5rZDJzbnY5MnZaaXRWR2x3SUFBQUFBcG5JdzVaQWtLVEV4d2VCS2dPQWhyQU1NVnFkMlRjVkVSMm5ydGgxR2x3SUFBQUFBcHBKOE1FVVdpMFZ4VmFvWVhRb1FOSVIxZ01Fc0ZvdnExcTJqN1R0M0dWMEtBQUFBQUpqS3daUkRxbEtsc3V4Mm05R2xBRUZEV0FlWVFMMDZ0YldEc0E0QUFBQUFDamw0OEpDcUpzUWJYUVlRVklSMWdBblVxMXRiQjVKVDVNck9Ocm9VQUFBQUFEQ041SU1wU2lDc1E0Z2hyQU5Nb0Y3ZDJwS2tuYnYyR0Z3SkFBQUFBSmhIUm1hbVlpdkZHRjBHRUZTRWRZQUoxS3VUSDladDM4RlFXQUFBQUFBbzRIYm55aEVlYm5RWlFGQVIxZ0Vta0JBZnA3Q3dNQ1ducEJoZENnQUFBQUNZaHR2dFZyaURzQTZoaGJBT01BR0x4YUlxbFdPVm1wcG1kQ2tBQUFBQVlBcCt2MS91M0Z5Rmh4SFdJYlFRMWdFbUVWZWxzbExUamhoZEJnQUFBQUNZUXE3SEkwbHkwTE1PSVlhd0RqQ0p1Q3FWbFpwS1dBY0FBQUFBa3BUcnpwVWtoWWVGR1Z3SkVGeUVkWUJKVktsU1dhbHBESU1GQUFBQUFFbHk1eDRMNjFoZ0FpR0dzQTR3aWJncWxaVjJKRjErdjkvb1VnQUFBQURBY0ZhTFJaTDRqSVNRUTFnSG1FU1Z5cFhsOC9sMDlHaUcwYVVBQUFBQWdPRnNOcHNrS1M4dnorQktnT0FpckFOTXd1bDBTcEt5YzNJTXJnUUFBQUFBakdjdENPdDhQb01yQVlLTHNBNHdpWWhqS3h6bEVOWUJBQUFBZ0d5Mi9NaUNublVJTllSMWdFazRIQTVKVXM2eEZZOEFBQUFBSUpReERCYWhpckFPTUltSWlHTmhIVDNyQUFBQUFFQTI2N0d3emt0WWg5QkNXQWVZaE9QWU1GZzNQZXNBQUFBQUlEQU0xdVAxR2x3SkVGeUVkWUJKL0RVTTFtMXdKUUFBQUFCZ1BJdkZJbWRFQkl2d0llVFlqUzRBUUQ1SGVFSFBPc0k2QUFBQUZNL244K2xJUnFZeXM3UGw5WHJsOC91Tkxna1ZrTlZpa2QxdVY3VFRxY294MGJKYWc5L2Z4eG5wVkhaMmR0RHZDeGlKc0E0d0dZdkZZblFKQUFBQU1ERlhqbHNIVTFQbFpkSjlsRE9mMzY5Y2owZXBIbytPWm1XcGFseWNJby9OdFIwc1VaRk9aYmtJNnhCYUNPc0FreWhvRFExbVdFZUxMSUxCREMyeUFBQlVGSzRjdC9hbHBCaGRCa0tRTnk5UCsxSlNWQ3N4VWM0Z0JuWk9wMU11bHl0bzl3UE1nRTlNZ0VuNGZmbEJtZFVTbkgrV3JoeTNkaDFJVnVyUm84cjFlQWpxVUc0Q0xiSkhqMnJYZ1dTNWNoanFEUURBcWZENWZEcVltbXAwR1FoeHlhbXA4dmw4UWJ0ZlZLUlRybXptckVOb0lhd0RUTUx2ei8rQlo3R1dmOCs2Z2haWmhrNGcyQXBhWkxNSjdBQUFLTFVqR1ptOHY4Rnczcnc4SGNuSUROcjlJcDJSOUt4RHlDR3NBMHlpb0dOYmVRK0RwVVVXWmhEc0Zsa0FBQ3FDVENiWmgwbGtCZkY3TVRJeVFpN21yRU9JSWF3RFRNSlgwTE91bk1NNldtUmhCc0Z1a1FVQW9DTHdlcjFHbHdCSWtqeEIvRjZNakl5VWk2QWFJWWF3RGpDSnYrYXNLOSt3amhaWm1FVXdXMlFCQUtnSW1HTVlaaEhNNzhWSXAxTXVWN2I4ZlA4amhCRFdBU1lSNkZsWHppdGwwaUlMc3dobWl5d0FBQURPVEpHUlR1WGw1U25YNHpHNkZDQm9DT3NBa3lqb1dWZk9IZXRva1lWcDhMMElBQUNBazRsME9pVkoyY3hiaHhCQ1dBZVloRjhGWVIzL0xBRUFBQUJBeXU5Wkp6R0ZDa0lMcVFCZ0VzR2FzdzRBQUFBQXpoUUZZWjNMNVRLNEVpQjRDT3NBa3lnWUVtaXhFdFlCQUFBQWdDUTVJeUlrU2RuWk9RWlhBZ1FQWVIxZ0VuN2ZzUVVtUkZnSEFBQUFBTkpmWVYxT2p0dmdTb0RnSWF3RFRNS2JseWRKc3Rsc0JsY0NBQUFBQU9ZUVVSRFd1UW5yRURvSTZ3Q1Q4QnhiaWp3OFBNemdTZ0FBQUFEQUhDSWlISklZQm92UVFsZ0htSVRINDVVa2hZVVIxZ0VBQUFDQTlMZWVkVG1FZFFnZGhIV0FTUlQwckFzTHN4dGNDUUFBQUFDWWc1TmhzQWhCaEhXQVNlUVdESU9sWngwQUFBQUFTSkljam5CSjlLeERhQ0dzQTB5Q1liQUFBQUFBVUpqRllwSEQ0V0ExV0lRVXdqckFKUDRhQmt0WUJ3QUFBQUFGSWlJSTZ4QmFDT3NBazJBWUxBQUFBQUFjenhrUm9XeUd3U0tFRU5ZQkprSFBPZ0FBQUFBNFhrUkVCSFBXSWFRUTFnRW13V3F3QUFBQUFIQThKOE5nRVdJSTZ3Q1Q4SGc4c2xnc3N0bHNScGNDQUFBQUFLYmg5L3Y1bklTUVFsZ0htSVRINDJXK09nQUFBQUQ0QjQvWHEzQkh1TkZsQUVGRFdBZVlSSjdQUjJzUkFBQUFZRElMRnkzUndrVkw1UEY0eStYNjJkazUrblhHNy9yZngxL0k1L09WeXozT2RGNnZWNDV3d2pxRURpYkhBa3pDNy9OSkZxT3JNSWNkTzNkcDdOaUprdCt2cmwwN3FYUG5zOHYxZm02M1cvc1BKS3QrdmJybGN2MmNuQnpObkRsYlhidDJVcFVxbGN2bEhnQUFBT1V0UGYyb0RoeElscy9uVTU3UEoxK2VUM2w1ZWZMNWZQTG1lWlhuelpQWG15ZVAxeU9QeHl1dng2TmNqMGNlajBkdWQ2NXljM1Bsem5Fck95ZEhPVGs1Y3JteTFhUEh1ZXJYdDdjazZlalJEUDNmbSsrWFcvMlhEeDZrTm0xYWx2cThMNy84VHBMVXZGbFRoWVhGbEhWWk9uVG9zTWFObXlpZno2ZmZmcCtyM3IxNmxQazl6blJlajFmaGhIVUlJWVIxZ0VuNEpWa3RkSFpOVFUzVGh4OStwcU5ITXlSSlByOWZIVHQya04xZThsNkhYbStleHZ3NFRsMjZuSFBTQU03dHp0VUxMNzRxcjllalljT2VWa3gwOUduVlg1VFBQaCtoTld2V2EvdU9uYnJ2M2p0TzZScmp4azBxZG45TVRMVDY5T2w1U3RjR0FBQW9pUVBKQi9YVzJ4K2UxaldzVnFzY2puQ0ZoenZrY0lRcks5TVYySmVYbDZmazVJT25XK1lKWmVka2w5dTFUMGVkT3JYVXMyYzN6Wm8xUjc5TW1xWk81M1JVZEhTVTBXV1pTbFoydHB3UkRxUExBSUtHc0E0d0NiL1BKNHMxdEx2V1pXZm42TDMzUDlIUm94bXFVN3VXYkhhYnRtelpwdSsrKzBFMzNYUmRpYTh6Wjg0OHpaNDlUNHNYTDljakQ5K3IyclZyQnZiOU91TjNyViszUVpkZU9sQjE2OWFSd3hHdWptZTEwOHhac3pWbXpIZ052V1hJY2RkNzU1MlBGQjBUcmF1dXZFd3hNYVVQOHdaZGZLSFdydDJnTld2V2EvSGlaVHI3N0E2bHZzYTA2VE9MM1YrdFdsWDE2ZE5UZDkzOWNLbXUyNlJ4UXozeXlIMmxyZ2NBQUlTZSt2WHE2TkpMQnNwdXQ4dHV0OGxtdDh0dXR5dk1icGM5N05qdnc4TDA5ZGZmS3pVMVRTKzg4S1RDdzhJVUZoYW04UEJ3aFllSEZUdnRTNVVxbGZXL2o5NDY0ZjVubnYyWFVsUFRpanptcnJzZlZseGNGYjB5L0lVeStWckx5b3ZEWGkzUmNSNlBSNUxreXM3V3YxOStReEVsQ0thZWYrNkpValZvbjZsYzJkazZjaVJkZFdyWEN1cDlkKy9acXgvSFQ5TFM1YXQwNkhDcUlod090V3JaVERkZGY1VWFOMndRMUZvUWVnanJFRlE4OEU3Qzd6ZTZBc080WEM1OThNRm4yci8vZ0twV1RkUUREOXdscjllclYxNzVQLzI1WUxFU3F5Wm93SVY5UzNTdG5qMjdhZDM2L0hEc25YYy8waE9QUDZqRXhBUkowbzRkTzdWdS9VWjFQTHVENnRhdEkwa2FPTEN2Rml4Y3JFV0xscXBidHk1cTByaGhvYnJXYjlna2k4V2lHMis0NXBTK3RycDE2K2ljczgvU3drVkw5T05QRTlTK2ZSdlo3YVYvL0ZhclZsVXZEWHY2dU8xL0Qrak9PZWVzUXZzOEhvK1dMMStsOFBCd3RXdlgrcmh6YTFTdlZ1bzZBQUJBYUhJNEhPcmZ2ODlKandzN3RtaGF6UnJWeTdzazB6dVZub0xwNmVsS1R6LzVjZjRRK2V5d2I5OEJTVkpTL2ZLWnNxWW9XN1p1MTMyUFBpT2J6YWIyYlZ2cHJQWnR0R1BuYmkxWXRGUkxsNi9TbTYrOXBPWk5Hd2V0SG9RZXdqb0VEUSs4NGtWRVJDZzdKOGZvTWd4eDVFaTYzbjN2WSszYnQxK1ZLOGZxb1FmdkR2Umd1L1hXRy9UdWV4OXJ3b1FweXM3TzBlRExMcGJGVW53UFJLdlZxdHR2dTBuL2VmMGQ3ZHUzWCsrKzk3R2VlUHhCeGNSRUt6RWhYcEowOEdCSzRQakl5RWoxNjlkYlk4ZE8xSmd4NC9UTTA0OEc3ckYzNzM1SlVrSkNmT0RGODFRTUduU2hzbHhadXZpaUMwOHBxQ3VwZi9ZTTNMMW5yNVl2WDZWNjllb1UyV3NRQUFDZ0pFYU4rcW5FeDJZY204NmtOT2ZFSjhUcmdpQlA2ZUYydS9YZ1EwK1YrUGdubmp4NXI3MVhYM214eURtSzMzdjNEWVdGbmY0N29NL24wejMzUG5yYTF6bVQ3TjY3VDVLVVZFN3pTeGZsYUVhR2VuYnZxcnR2djFteGxmNmFwL0RiVVQvcXEyOS8wQmNqUnVvTmsvWGlSTVZDV0llZzRZRlhQS2ZUbVQ4aHI4ZHpXcUhRbWViQWdXUzkrOTdIU2sxTlUxeGNGVDM0d0YyS2k2c1MyTitzV1JNTkdYSzF2dmxtbEg3OTlUY2RPWkt1bTI2ODdxUmQvaDBPaCs2NSsxYTkrdHFiOHZsOGNybGNpb21KVm8xakxiekp5U21GamorL1ozZk5uRGxidTNmdjFlSWx5M1hPc2FHcUJTMTVkZW9VM2UyK3RNTk8xNnhaWDZMak9uWnNyOXR1dmJIUXRzek1MRTJhTkxWVTkwczVlRWhTL3JBVkFBQ0FVL1g3N0QvSzlaeWtwSHFCc082cHA0ZnB5SkVUZHkwNzBmdFhhbXJhQ2ZjVk43eFdrcHpPaUJQdXk4N09LZkV4SlhYMGFJWisvT2xuWFhEQitVVU83MXkrZktVMmJkNnFmbjE3cTNMbDJGSmR1NkpadkhTRjZ0U3VxY2hJWjlEdTJiSjVVM1ZvMSthNDdWZGNlckcrL202MDFtL2NGTFJhRUpvSTZ4QTBQUENLRjNuc2g3L0xsYTNZMk5BSTYrYk5XNkRSWThiSjdjNVZqUnJWOWNEOWR4YlpFdG0xeXpteVdhMzZlc1JJTFY2OFRQdjNIOUJOTjE1M3dnQ3RRRUpDdk82OTUzWWxKaVlFZXVvVm5IUGdRSEtoWThQQ3duVEpvQUhLeW5McHJBNXRBOXYzN05rclNVcEtxbC9rUFlwN2FmdTdnaGU0aUFqSFNYc0dTaXB5dGF1c3JDeE4rbVhhU2MvOTRzdHZBNzh2R0hxeFpldjJRdHNscVhKc3JBWVB2dmlrMXdNQUFEaFoyUFYzTHc1N1ZjbkpCMHQxVGxHNmRENjcwSitYTFY4cHR6djN1TzJTOU9lQ3hYSTR3dFdoZmRzaXp6bVp0OTRzZW02NTlQU2pldktwRjJXejJVNTRqQ1E5K05DVFJkNm5JSUMwMmZJWGt2UDcvWm8vZjZGK0dqdFJMcGRMdTNidDFndlBQeW1yOWErRjVqd2VyMGI5TUU3cDZlbWFPL2RQblh0dUovWHYxMGRWcWxTV3hXTFJsVmRlV3VpYUZkbSsvY21hUFhlK2JyajJ5cURlMStFb2VzNUFoeU5jTnBzMWxHY3ZRcEFRMWlGb2VPQVZMKzVZU0hYb2NLcGlZeXNaWEUzNWNybGMrdTY3TVZxNmJJVWtxVUdEK3JyM250c1ZGUlY1d25NNmRlb29lNWhkWDMzMXZmYnMyYWRYWDN0VC9mdjEwWUFCRnhRN3JMUkJnL3FGL2x5OWVqVTVIQTRkT0pDczlQU2poZjZ1dTNidGROejVhOWR0a0NRMWFwaFU1UFdMZTJuN3U0SlczcWVlZkVUVnExY3QwVG4vVkpJNTZ5UnAwYUtseHgyemZmdE9iZCsrODdqckVkWUJBSURTV3JGeWRiSDczVzUzaVk2VHBIWnRqNTlUdDhBL0Z4amJ1R21MM083Y0loY2UrM1BCWWtWRlJaM3duRk4xOU5pUTNsTmRuZlh5eXk4Si9INzc5cDBhTzI2aU5tL2VLa2xxM0xpaHJydjJDbG10VmgwOG1LSWpSOUpWdFZxaUtzZkc2dW1uSHRia0tkTTFiOTVDelo0OVQvUG1MVkNQODdwcHdJQUwxTHRYajFQK2Vzckt3b1hMOU9LTHI4cGlLYjhQY1g2ZlgwZlNqOHFkbTZ2UHZ2NU9uNC80WGpkY2U4VXBYTW1pUHVlZnA1bzFUbit1NXUwN2Q4bnJ6Vk96SnFFN2ZST0NnN0FPaHVPQmx5K3BmajFKMHM3ZGU5VHdId0ZUUmVIMys3Vmd3V0tOLzNteTBvL05tdHVqeDdtNjhvckxTclNTMVZrZDJxbDZ0YXI2NU5PdmxKeWNvc2xUcHV2UEJZdlVwMDlQZFR1M2l4eU80M3VqL1pQVmFsV2pSa2xhdTNhRDFxN2JvSzVkempuaHNYdjI3Rk5xYXBvaUl5TlY3d3diUm5xaVlLOUFhWWZ2QWdDQVUrUDMrNVdkazZPc0xKZXlzcktVbWVWU1ZwWkxtVmxaaFg3TjlYams5WHFWbDVjbmp5Zi9WNi9YSzI5ZW52SzhlZkxtZVhYN0hiY1kvZVZJa3Y3M3Z5L0s3TGpUN1gxWDN2WWZHNDBSSHg5M3l0Zll2bjJuSnYweVZXdlg1amNDeDhiR2F2RGdpOVRwbkk2U3BMMTc5K210dHo5VVptYVc2dFNwcGFlZmVrU1ZLOGZxdW11djFBVjl6dGZQRXlacjZkSVZtamxydHViTlg2aCtmWHVwZCs4ZVJZN0VDSlk1OCtZcCtXRHBGODg0SFg2L1h5TytIM05LNTFhdG1sQW1ZZDJvSDhkTGtnYjJ2K0MwcndVVWg3QU9ocXNvRDd5cHY4N1N3WlJEcDN6K25EOFdTSkxlZk85LyttTEU5MlZWMW5FOG5qd05HalJRblRwMUtMZDdGR1hUcGkwYTgrTjQ3ZDZkUDZ6VTRRalhkZGRlcVhIakoybmx5aldsdXBiYjdkWTU1NXlsUll1V0tpM3RpTWFNR2EvSmszL1ZIWGZjckxmZSt1QzQ0Ly81RXRpOFdkUDhzRzdOK21MRHVsV3I4K3RxM3J4Sm9hRUpSa2xPUG5oS0lWdFpEVVVwRDVsWldkcStZNWZzTnB0c2RydnNkcHZDN0hiWmJQbS9MOWdlWnJjcklzSmhpdjhQQUFCSStjSEJrZlNqT253NFZZY09wK3B3YXBvT3A2YnEwT0dDWC9PM3BhY2ZMYk5WTzI4dms2dVVqWVNFZU4xMzd4MUY3bnYvZzA5MDZOQmhEWHZ4eEEySEJjZVkzWTRkK1NNVGF0ZXVlVXJuVDUwMlUrUEhUNUtVUCsxS256NDkxYjlmNzhDb283OEhkVGFiVGJ0Mzc5WDdIM3lxTzI2L1NSRVJFVXBNVE5CdHQ5Nm9QcjE3YXN5WThkcTZiYnQrbmpCWk1USFI2dGF0UzlsOGthZmc4VWZ1VjZNNnRjdjFIbTYzVzkrTStsR2p4b3pYRzhOZlVQdGllbUVHdzh6ZjUyclc3MytvZmR0VzZuTitkME5yUWNWSFdBZERWYVFIM2pjamYxVHl3WlNUSDNnU09UbHVIY2c1L2VzVVo4NjhlVUVQNjM0WVBUYXdzbXFUSm8wMDVQcXJsSkFRcnkrLyt1NlVyamYwbGlIcTB2bHNqUjR6WHZ2M0gxQk1UTFRxMWExVGFIR0t0TFFqUmI0Y3QydlhXai8rOUxQV3JkOVE3SUlleTVldGtwVGZvODhNb3FJaTFlM2M0MS9LcGsyZmFVQTFaV1BydGgxNjlPbGhKVDQrMHVsVVZGU2tvcUtpRkIwVnFhaW9TRVZIUlFWK2pZNk9VbHlWeWtxSWoxTjhYSnppNDZzbzBobTh5WWdCQUJXTDMrL1hvY09wMnJOM3YvYnUyNjg5ZS9kcDc3NEQyck52bi9ZZlNKYlhtMmQwaVlheDJXd25uTnJEWnNzZk1WSGMxQjhGeHhUblJJMlVwN0xBeEtudysvMWF0V3F0SkduRGhzMUtTVG1reE1TRVVsMmphNWR6TkhQbTcycmJ0clVHRHVoYmFIN201Y3RYNnVzUm81U1RrNk1lNTUycnZuMTc2ZjBQUHRXNmRSdjArdXZ2Nk00N2g2cGF0VVJKVXYzNmRmWDQ0dzlvNGNJbFdyRnl0YzQ5dDNPWmZaMW01WEE0ZFBQMVYydm1iM00xZXV3RVE4TzZWV3ZXNmIvdmZLVHExYXJxMmNjZkt0RWMxTURwSUt5RFlTcmFBKys3THo0OHJmT3pzbHk2L1BwYk5mVEdhM1hWNEVGbFZOWHh0dXplVTI3WExzN1FXMjdRTys5K3BFc0dEU2owY25FNnZiMmFOMitxNTU5N1hML1Ava08xYXRWVVJJUkRyL3h0UmVGSEgzdE9XVmxaeDUyWGtCQ3YrdlhyYXNlT1habzNmNkY2OXVoMjNESHJOMnpTN2oxN0ZSRVJvZGF0VzV4eWpXWGxrWWZ2VlhoNHVPclhQMzdKK3BZdG14azZEQ0tZWE5uWmNtVm5LNlVVTGZIT2lBakZ4MWRSUW55ODR1T3FLRDYraXFvbEpxcFdyUnFxWGJPR3FpWW0wR01QQUVLYzMrL1g0ZFEwYmRtNlhWdTJiZGUyN1RzREFaMDc5OVRuT3lzUUVlRlFWR1Nrb3FPakZCVjVmR05UVkZTa3dzUERaYmZaWkxmYlpUdlcwenpRODl4bWt6M01YQi9kU3RMai8zU0RzMzh1SkpHYWRrUk9aNFNjRVNWYjRFc3ErUUlUSnpyMzBLSERzbGdzT25nd1JhLzk1MjNkZmRkUU5XclVvTVRYcUZRcFJxOE1mNkZRNDNCZVhwN0dqcDJvbWJObTV5OFljY1dsNnQwN2Z4NjZ4eDY5WDU5L1BrTHIxbS9VeThOZjE4QUIvZFMzYjYvQXUwcW5UaDNWcVZQSFUvcDZ6a1IydTEyWFgzcVJQdnZxTzNtOWVTV2FPcWVzcmQrNFdjKzk5SnBpb3FQMG4zOC9GL0tyOHlJNHpQWEVSOGpnZ1hlOGpadTN5T3YxcWtrcGZ2aWZTV3JWcXFGWGhyOVE3R0lRcDhKcXRhclgrZWVWK3J6dTNicG94NDVkbWpIamQ1M1h2ZXR4WWMzMGFmbTkxYnAwT2Z1RVBlK0NZY1NJa2RxNmJVZUpqeTlxbmpxZnoxZWkxbXNqUkVWR3FtV0xac283TmllUDErT1ZOODhycnpjdmY4NGVyMWQ1WHE4OFhxOXljdHluZEkvc25CenQyYnRmZTQ3MTdQd251OTJ1R3RXcnFYYk5HcXBWcy9xeEVLK202dFdwRlZoMURRQlFjZmo5ZnUzWnUxOWJ0bTNYbHEzYnRYWGJEbTNldGwzcDZVZExmYTNvcUtoakRVTDVQYm9UNHZQLysvdTJ5ckd4WlJZd0dOWG9XcFRZMkZoZGVjVWxSZTRiOCtQUFNrOVAxMjIzM25qQzh3dU9LVXEzY3p2TGxaMnRxNjY4TExETjcvZnJQNisvclczYmR1ajY2NjVVNXlKV2hDMUtRa0s4c2x5dUVoMzdkNjdzYkkwWmt6OWRUNysrdldRUEM5T2tTVlAxenJzZjZaYWJoNmhEaDdZbnVjSmYvdjR1dVhYYmRvMGMrYVAyN05rbnB6TkN0OXc4UkczYXRBenNqNHFLMVAzMzM2bkprNmZybDhuVE5mN25YN1JrNlhKZGVzbEF0V3BsZkFPeUVabzNiU3l2MTZ2ZGUvWXFxWWlHNi9LMGVlczJQZjNDY0VWRU9QVEc4QmRWcTJhTm9ONGZvWXV3RGtISEE2OW9lL2Nma0tRSy9mZFIxa0hkNlRqNzdBNGFPMjZTRGgwNnJHWExWcXBqeC9hQmZidDI3ZGI2RFp0a3NWalVzOGZKaDJlWHB0VjQyRXNuWHowMkthbWVubnppSVVuNUxjakp5YWMzZWEvYjdaYlRXZklXNkdCcTFEQko3N3orN3hJZDYvUDU1TXJPVm1hbVMxbXVna201OHlmcHpuSzVsSldacGFNWkdUcWNtaGFZSitqUTRWUjVQSjVpcjF2dzhyZDd6OTdqOWxXdUhLdEdEWkxVcUdGOU5XNlFwRVlOazFTelJuVUNQQUE0ZzdqZGJtM1l0RVdyMTY3WDZyWHJ0Vzc5Sm1YbjVKVDQvT2lvS05XdVZVTzFhdFpRN1ZvMVZhdG1kZFd1VlZPMWE5WlFaR1RvVHJVUUVlRW85UDcwZHhNblRWVjZ1azY0LysvSEZPV2lpL29mdDIzZXZBWGFzV09YcWxaTlZMdDJiVXBjNThDQi9VcDhiQUd2MTZ0UFAvbEtSNDZrS3phMmt2cjN2MEFSRVE2Rmg0VnA3TGlKK3ZTenIzWDFWWmVwWjgrU1QrT1RrWkdwc1dNbmFNSENKZkw3L1dyWnNwbUdYSDkxb1dHeEJTd1dpd1lPN0tjMmJWcHB4RGNqQS9QWTFhNWRVLzM3OVZINzltMU0yeEJiSG1vZiszeTBkZnVPb0laMTIzZnMwcFBQdmF4d1I3ais3NVVYVmFkMnJhRGRHeXMzZndRQUFDQUFTVVJCVkREUEoyZUVCQjU0SitaeVpVczY5V1hoVVRyaDRlSHExN2VYeG82YnFKL0dUbERMbHMzbGRFYkk1L05wNUtpZkpPVUhlZ1h6aEJTbkpFRllkbmIraDRLSUNNZEpnNTZJWXhNT1M5SkREOTVkNURGMzNmM3dTVmQ4bFNTdk4wK1ptVm1xV3JWMDg2dVlrZFZxelorWExpcEswc24vdjBqNXJmQ1ptVm5Id3J2OHliNVREcVZxLzRIa1kvTU83VmY2MFl3VG5uL2tTTHFXTEZ1aEpjdFdCTFpGT3AxcWtGUlBqUm9tcVZtVFJtclZvcm1xVlUwZ3dBTUFrOGpJeU5UcWRSdTBadDE2clY2N1FadTNiQzNSM0hJT2gwTU5rK3FwY2FNR2FwaFVYL1hxMWxidFdqVlZLU2FhWjN3Ujh2THlkT0JBMFEyS2VYbjVmOThuMnYvM1kvNnVKQTJnQncrbTZLR0hueXBobGNkNzhvbUhsSlJVNzRUN3M3SmMrdXl6cjdWK3d5Ylo3WGJkZGVkUVJVVGt2NXYxN2R0TFlXRmhHajFtbkViOU1GWlpybXdOSE5DMzJQdWxweC9WakptL2E4NmMrWEs3M1lwME9uWEZsWmNXdThoWmdZS1ZZZWZQWDZpSms2WnF6NTU5K3V6ekVZcDBPdFc2VFV0MWFOOVdyVnUzcVBEVGVWU3FGS09vcUVqdDJMazdhUGZjdFh1dkhuL3VYd29QRDlOL1h4bW0yclZPM0tIQ2xaMHRxOFVhK0Q0QnlnSmhIWUtHQjE3eFhDNlhMQlpMb2FDbW9pbkxDWCtQdS9aZFE5V3VsSlBPOXV6WlRiL1Ava09wcVdrYU9lcEhEYjFsaUtaTm42WHQyM2ZLYnJmcjRpSmFkWXZ5MXBzbjd5MVg4TFUvOWVRanhVNjJmQ0pmZnZXZG5CRVJ1dWFheTB0MVhuSnlzbncrbitxVzgycGRabVd4V0JRVEU2MlltT2dUdHNSbVptVnA3Nzc5MnJ2M2dQYnNLNWhBZkw5MjdOb3R0L3Y0b2JldTdHeXRXYmRCYTladENHeExUSWhYcXhiTjh2OXIyVXhKOWVwVytCZG5BREFMcnpkUDZ6WnMxS0lseTdWNDZRcHQzYjdqcE9mRXhFU3JjY01HYXRTd3ZobzFTRkxqaGttcVZiTUd6KzVTT0hUbzhFbEhESlJrUk1IZlZhdFc5RHZTNGNPcDhucTlxbEtsOGtubjZUMTRNRVYrdi8rRXh4WTN2Y25telZ2MTlZaVJPblRvc094Mm0yNjU1ZnJqZ3IzenorOHV2OSt2MFdQR2FlTEVLZkxrNXVyU1N5ODY3bHB1ZDY1K0d2dXo1czlmSksvWEc5aHVzOXMwYmRwTVRadFd1Z1hDQ3I0M282T2psSm1acFlVTGwyai8vdVJDUTJncktvdkZva294TWNvc1lpN3E4dkxZc3kvcHlKRjBuZE94dmNaTm5GemtNZmZmZGFzazZjNzdIMWRrcEZNZnYvdEcwT3BEeFVkWWg2RGhnVmM4VjNhT0lpT2RGYnJsOXU4cnRSWWxMeTh2TUY5TWRIUlVxUlpOT0pVRkZzTER3M1h0Tlpmcmd3OC8wNkpGUzVVUUg2L3B2K2EvT0YzWXYwK3BWL3NxTHo2ZlQ0c1dMUzFSTDc5L1dyTjJmZjV2TEJiNS9mNEsvZjExcXFLam90UzBjU00xYmR5bzBIYWZ6NmU5Ky9acjg3SEp4cmRzM2FFdFc3ZnJhTWJ4UGZGU0RoM1diM1BtNmJjNTh5VGx6emZUc25sVHRXN1pYR2UxYTZQR2pScndkdzhBWlNqbDBHRXRYcnBjaTVZczE3SVZxK1hLemk3MitGbzFhNmgxeStacTFiS1pXcmRzcnByVnEvRmNQazJWSzhlZXNCRngxS2lmZE9SSXV1NjZhK2dKenk4NDV1K0tHakd3WStjdXZmNzZPMHBNVE5BTHp6OVJiTmcyWjg1OGZUOXlqS3BXVGRSenp6NVdxdmZEeVZPbWE4S0VLWktraUlnSTNYM1hVRFZ0MnJqSVkzdjFPayt1N0d4Tm1qUlZVNmZOVk9zaUFqT0hJMXhwYWVueWVyMXExS2lCQmw5MnNWNS80eDFsWkdRcUl5T3p4SFg5MC9DWG45ZnMyZlAwKyt3L2ROV1ZsNGJNOTNGWW1MM0lSdFR5a3BxYUprbGF0R1Q1Q1k4cCtPd2FGMWRGVVNFOEpCN2xnN0FPUWNNRHIzaCtuNi9DdCtiK2ZhWFdmL0w3L2ZyNGt5KzFZc1ZxMWExYlc0OCtjcDhjWmR6TDhOQ2h3OXE5ZTQvYXQvOXJRdURXclZ1cWU3Y3VtdnZIbjVvOFpicWsvRG5qK3ZmdlU2YjNQaDFaTHBmOGZyK3Nsc0xmSC85Y2hjM3BqTkJiYjc2cTRTOC9MNXZOSnE4M1Q3Tm41NGRIaXhZdFZmcVJkTjB5ZElncXg4WUdqc0dKV2ExVzFhbGRTM1ZxMTFLdll5c0crLzErSFRxY3FpM2J0bXZ6bG0xYXUzNmoxcTdmZU56aUYxbFpMaTFha3Y4aDh2T3Z2MWRzYkNXZDNhR2R6ajZyblRxMmI2dlkyRXBHZkVrQWNNYnkrLzNhdUhtcjVzejdVNHVXck5DT25idE9lS3pGWWxIamhrbjU0VnlMWm1yVnNybXFzSmhabVhyczBmc1ZIaDZ1dW5XTDdyay9idHdrU1NwMjFFUFZxb255NUJZL3I2ekg0OVdJcjBmSzUvT3BmNy9leFFaMVM1ZXQwS2dmZnBMVmF0WE5OMTFYNm9iY3N6cTAwOVNwTTFXL1hoM2RlT08xU2tpSUwvYjRpd2IyVTdZclcwNW5oQm8yU0NyeW1HdXVIcXdMTGpoZlRSbzNMTFQ5dlhmZlVGZ3BWdmYxZUx5Ni80SEhKZVVQMSs3YnQ1Y3V1T0Q4a0FucUpDbk1IbmJLcS9xZWlobVR4cFQ0MkpMT3Z3eVVCbUVkZ29ZSDNrbFlMUEw3L0VaWFlaaHg0eWRweFlyVlNraUkxMzMzM25GY1VEZGw2Z3dsMWErclpzMmFuTkwxMTY3ZG9NKy8rRVpuZFdoYktLeVQ4dWNmbVRkL29YdytueVNwMS9ubm1TcklPcGljSWtseTV4WitRYkhiYllxUC8rdEYwaG1SUDNkZWZIeWNwUHdXNjlUVU5MVnUxVUpaTHBjMmJ0cWk0Uy8vVjdjTUhhSVd6WnNHcWZxS3hXS3hLREVoWG9rSjhlcHlUa2RKK1QxQ3QyN2JvZFhyTm1qMTJ2VmFzMjdEY1QwRjB0T1Bhc1p2Y3pUanR6bjVIeUliTmREWlo3WFRPV2UxVi9PbWpTdDhVQThBcDhMdjkydkRwaTJhODhlZm1qTnZnWklQcHB6dzJJVDRPSjNUc2IzT09hdTkycmR0cmFpb3lDQldHam95TTdQMCsrOXpBMzlldFdyTkNZK1RwRW1UcHA3MG1xdFhyeTF5UVFsSjJySjFtN0tPemV2OHpiYy9hTXJVR1dyWnNwbGF0V3FoWmswYkt5d3NURDZmVDFPbnpkREVpVlBsOS90MTlWV0QxYUJCL1ZKK1pmbERjSjk4NGlIVnJGbnloYVN1dU9LU1lvK05qNDhMdkplVnRWQUs2cVQ4aGVxQ0dkWUJSaU9zQTB6Q2FySElyOUFNNjJiUG5xZnAwMmNwT2pwSzk5OTNweXBWaWltMGYvdjJuWm80Y1lxc1ZvdUczbktET25Sb2U0SXJGZWJ6NVU5Y1BPbVhhZnJsbDJueSsvMksrOGNMMDk2OSsvWCtCNThFZ2pwSituckU5L0o2dmVwU2dvbC9nMkhQM24yUzh1ZHIrWFBCWW5YcGZMWWtLVDQrdnNqaEltNTNybjc0NFNmTi8zT1JFaExpZGNzdDE4dnBkR3JhdEptYU9HbXEzbnZ2WXcwYzJFOERCL1FOdVJlOThtQ3oyZFNrY1VNMWFkeFFsMTh5VUg2L1gzdjNIZERxdGV1MWZOVnFMVm02c3REUVdiL2ZyMDJidDJyVDVxMzZidFJQaW8ydHBPNWRPK204Y3p1cmJldVdwZ3FLQVNEWUNnSzYyWFBuYTg2OEJUcVljcWpJNDJ3Mm0xbzJiNW9mMEhWc3I2UjZkZm1aRmdTWm1WbWE5TXUwRWg5ZjBtTlBGTlkxYjlaRXI3MzZvalp0M3FvbGk1ZHAyZktWbWoxN25tYlBucWV3TUx1YU5HbWtqSXdzN2RxMVd4YUxSZGRlZTRWNm5IZHVpZXY3cDFyRnpLbGRGTDduZ3NkcXRSUzVLQWxRVVJIV0FTWmhzVnBEc21mZHJGbHpOSHJNT0VWRlJlbmhoKzRwY2w2MnBLUjZ1dnZ1Vy9YSkoxL3AwOCsrMW5YWFhxSHUzYnNXZTExWGRuWmdCZFpKazZZcUlpSkNOOTE0VGFGZWRmUG1MZERvTWVQa2R1ZXFVcVVZM1h6VGRab3dZWXAyN055bHIwZU0xTnAxRzNUTjFaY2J2a0x2eG8yYkplWDNwQnM5ZXF4cTFxaGU1SEZ1dDFzTEZ5N1ZMNU9uS3owOVhkV3JWOVVEOTkrbHlNajgzZ1g5Ky9kUnMrWk45TmxuSXpScDBsVHQzTGxidHc2OUlhUVdjZ2tHaThXaTJyVnFxSGF0R3Jxd2J5LzVmRDV0MnJKTmk1ZXUwT0tseTdWKzQyYjUvWC85VzA5UFA2cEpVMzdWcENtL0tyWlNqTTd0MGtubmRldXNkcTFieVc0bnVBTVFHdllmU05hMEdiL3IxMW16VDlpRHpoa1JvUzZkTzZwYmwwNDZxMTBiZXM4Wm9IcjFxdnJmUjIrZDlMZ1hoNzJxNU9TREpUcjJaQ3dXaTVvMmFhU21UUnJwbW1zdTEvTGxxL1RERDJPVmtabXB0V3YvV3V6SjRRaFhjdkpCYmR5MFJZMGJOUWhxcjNXLzN4OElrZ2p3eWtkMmpydmNlaWtDWmtSWUI1aUV6V29OcWRZaXY5K3ZYeVpQMTZSSlV4VVZGYW1ISHJwYnRXclZMSFNNeCtOVmpqdEg3aHkzcWxTdXJJRUQrMm44K0VuNjd2c3h5bkhuNm9JK1BVOTQvVC8rK0RQdys1bzFxdXZPTzRjR2dzRFUxRFNOSGoxT0sxYXVsaVRWcUZGZDk5NXpteElTNHRXd1lRTjk5ZlgzV3I1OHBaWXNXYTZOR3pacjRNQys2dDY5cXlFOW50eHV0MWF2WGlkSnV2KytPL1h0ZDZQMTlqc2ZGbm5zbkRuejlkUFlDYkxaYk9yZHU0Y0dYVHhBRGtmaCtWcnExNnVyWjU1NVZGOSs4YTEyN2RvdGw4dEZXRmZPckZhcm1qVnBwR1pOR3VtR2E2OVFSa2FtbHExWXBVVkxsMnZoa3VXRmhzeW1IODNRNUdrek5IbmFETVhFUkt0YmwzUFVxMGMzdFd2VGlwZC9BQldPMiszVzNQa0xOZlhYMzdUaUJNTXBJNTFPZGU1MGxucDI2NnFPSGRvcFBQekVjNWFoNGtwTE82SU5HemRyM2JvTldyVnFUV0E0Wk9YS3NXclJvcG5Xcjkrb3RMUWptalZyam1iTm1xT29xRWkxYXRsQzdkcTFWb3NXelk1N0h6b2RXVmt1cGFhbEtUb3FTZzVIdUd3Mm01WXRYeVd2TjA5V3ExWFIwZEVudmNiTHcxK1hWSnFmNjZIWG9QOVBPVG5aY3ZMT2loQkNXQWVZUkZpWVhia2VUMGlzMkxsbTdYcjlQUDRYN2Q2elYxTCtpbHZmZlRkYU9UbHV1ZDF1dVhQY3luRzdDdzFOL2FlZmZ2cFpWcXRGdlh2MUtISi9VdjE2Q2dzTFU3T21qWFhiYlRmSjRRaFhkbmFPWnM2YXJlblRaeW4zMlB4dm5UdWZyV3V2dVNMd0V1ZHdoT3ZPTzI3VzdObno5T05QNDVXUm1hbFJQNHpWakptejFhdlhlZXJTK1J3NW5mbHp3LzE5Y1llU0d2YlNxeVUrTmltcG5scTFiQzZQeDZPYU5hcXJhZFBHZXVqQnUvWHhKMTlxMTY0OVNrMU4wM2ZmajFIelprMlVtSmlnYzg0NVMySGhZV3JicHBXcVZLbDgzUFVLV24wdHNtaklrS3QxOEdDS2N0ejVmK2RsdlpnSFRpd21KbG85dW5kVmorNWQ1ZlA1dEhydGVzMys0MC9ObmJkQWFYOEw3akl5TWpWbCtpeE5tVDVMMWFvbXFtL3ZIdXJYNTN4VnIxYlZ3T29CNFBUNC9YNXQyckpWVTZiUDBxelpmOGpsT240VjEwaW5VMTA2ZFZTUGJsMEk2RXhpNTg3ZGV2VzFOMHQ5WG1uZWxaS1M2dW1SaCsvVit2V2JsSnFhcXNPSFU3VjMzd0h0MmJOWFI0LytOWjJFeFdKUms4WU5kZTY1bmRXeFkzdlpiRGI1L1g1dDNicGRpNWNzMC9MbHEzVDBhSVlXTGxxaWhZdVdLQ3pNcnViTm0rbnl3WU9LSE1GUldtbHBSelI4K0grTDNOZTRjY01TOVlwUFRqN3gvSXNvV25aMmppS096YzhNaEFMQ09zQWt3c1BDajRVcHZvby85TTN2RHdSMVV2NWNiSWNQcHdiKzdIQTRWTGx5cktJaUkrVjBSc2daNlZTazB4bjQxV0sxYXZMazZSb3pacnlzRnF2T1A3LzdjYmRvM0xpaEhuN29IdFd0VzF0MnUxMi8vVFpYRXlaT0RneU5yVlFwUmxkZlBWaG5kV2hYWklrOWVweXJGaTJhYXVUSUg3VnUvVVlkT25SWW8wZVAwN3g1Qy9Uc000L0phclVxTHE1S0dmL0ZGQlpicVpMV3JGMHZTZXJjcFdDZXVqZzk5ZVREK3UyM3VacjEyeHpOblR0ZmMrZk9MM1RlRHorTWxjMW1sZVhZNnJGK3YxOCtuNi9JOE5OcXRlcU4xLzh0c2pwaldLMVd0VzNkVW0xYnQ5UjlkdzdWbW5VYjlQdmMrY2NGZDhrSFUvVE55Qi8xemNnZjFiWjFTL1cvNEh4MTc5cVpYcEVBemhqdTNGek4vRzJ1eGsrY29tMDdkaFo1VElkMmJkVC9ndk4xYnBkejVDamxTcDRvWHpFeDBlcDViR1gwOGhLZkVDKzczYTV4NHlkcC8vNERoZlpWcVZKWkRSc21xV25UeG1yWHRyVmlZZ3IzWHJOWUxHclVxSUVhTldxZ3E2OGFySTJidG1qeDRtVmFzWHlWWE5uWjJyZHZ2K0xqeSthOXJWcTFSSVdIaHlzdkwwOCtuMDkrdjErUlRxY2FOa3pTdGRkZVVhSnJuTTVxc0tFcUo4Y2RhREFIUW9IRi8vZUpjd0FZWnZSUEUvVEpsOTlvNG8vZkJGYjFMQTliZHU4cHQydVh4c2lSUHlvcUtrcDE2OVpXVEtWb1JVVkdLU29xVWxGUmtTV2FZMlQrL0lVYThjMG9YWHJwUmVyZnIvZEpqOSsyYllmKzc4MzNaYkZJNTNVL1Z4ZGQzRitSVG1lSmFsMnhjclVtVEppaWxKUVVQZlhrdzhjTjF5MVBLMWV1MGFnZmZ0Sy9YbnBHWVdISDl5ellzV09YTm0vWnByVFVOS1VkT2FLTWpFeTVjOXpLOWVUSzY4MDdGdExsUCthdFZvc3NGb3VzVnF0c05wdHNOcHNhSk5YVGtDRlhCKzNyK2FkR2RXb2JkbTh6OC9sOFdyTnVnMmJOL3FQWW5pYzl1bmZSeFJmMlZaUEdEUTJvRWdCT0x1WFFZZjM4eTFUOU1uV0dNakl5ajl0Zk5URkIvUzg0WDMxN242L3FaZERycWFJenkzdGNlVnF6WnAyV0xsdXA2dFdycWtiMWFxcGR1OVlwTjVCNnZWNnRXYnRlMFZGUmF0U293WEg3QzNya1NTcHlmMWtybUdPdlJZdW1wUnBKNC9mN3RXN2RSa2xTeTViTnlxVzJVeEdzOXppZno2ZStnNjdXamRkZHBSdXZ1eklvOXdUS20rVWtEd0hDT3NBa3hrK2NvdmMvL2tKalIzNmhTakV4SnovaEZGV2tsN3l0VzdlclljT2tFaCsvWXVWcTFhMVQrNVJlK1B4K3Y1S1RENnA2OVdxbFB2ZDBGTHhFQnVNRjBnaUVkU2ZuZHJ2MXg1K0xOUFhYV1ZxK3N1ZzVuVm8yYjZyQmd3YW9XOWRPckNZTHdIQit2MS9yTm16UzJBbVROWGZlZ3VONmR0dnRkblh2MmtuOUwraWxEdTFhVi9qcFA4cFNSWHFQdzVrdldPOXhMbGUyQmwxMW8rNjg5VVpkZWRuRlFia25VTjVPRnRZeERCWXdpWUplVTdtNUhvTXJPWE9VSnFpVHBIWnRXNS95dlN3V1M5Q0R1b0w3VnRTZ0RpWGpjRGpVdTJkMzllN1pYUWVTRDJyYWpOODA5ZGZmbEhMb2NPQ1l0ZXMzYXUzNmpVcE1pTmNsQS90clFQL2U1UnI2QTBCUmZENmY1czVib0IvR1R0Q216VnVQMng4ZlYwV1hYTlJmQS90Zm9OaEtQS01BbEV4MlR2NDBOdVU1K2dnd0c4STZ3Q1FLNXEzd2VBanJBQlN0ZXJXcXV1bjZxM1hEdFZkcTJjclZtalI1dXVZdFdLeUNUdklwaHc3cnM2Ky8wemNqeDZqMytlZHA4S0FMVmI5ZVhZT3JCbERSNWVYbGFkYnNlZnArOU5oQ2M5SVdhTjZzaVFZUEdxRHVYVHRYL0hsNUFaUzVuR05oSFhQMUlwUVExZ0VtRVg1c0ltVjYxZ0U0R2F2VnFvN3QyNnBqKzdZNmtKeWlueWROMGVUcE01V1Y1WktVUDVINzVHa3pOSG5hREhYdGZMYXV2M3F3bWpadVpIRFZBQ29hcjllcjZUTm5hK1NZY2RwL0lMblFQcHZOcGg3ZHV1aXlRUVBVdkdsamd5b0VVQkVVTEJESEFoTUlKWVIxZ0VuUXN3N0FxYWhlTFZGMzNucWpicnorS3MyWU5VZGpKMHd1MUxObC9vTEZtcjlnc1RwMmFLY2JycmxjTFZ1WVoySnFBR2VtM0Z5UHB2NDZTNk4rSEsrREtZY0s3WE00SEJvMG9LOHV2L1FpSmNUSEdWUWhnSXFFWWJBSVJZUjFnRW1FaHgzcldVZFlCK0FVT0NNaWRQR0F2cnJvd2d1MGRNVXEvVFIra2hZdlhSSFl2MlRaQ2kxWnRrSnRXN2ZVa0dzdVY3czJyWmpVSFVDcCtIdytUWjgxVzE5LyswT2hlVE9sL0dmUXBSZGZxQ3N1dlVpeHNaVU1xaEJBUlZUUXN5NkNzQTRoaExBT01BbDYxZ0VvQ3hhTEpUQkVkdE9XYmZyK2g1LzB4NStMQXZ0WHJsNnJsYXZYcW5tekpocDZ3N1ZxMzdhVmdkVUNPQlA0L1g0dFdycGNuMzc1blhiczNGVm9YMVJVcEFZUEdxREJnd1lxSmliYW9Bb0JWR1N1N0d4SlVtU2swK0JLZ09BaHJBTk1vbUExV01JNkFHV2xTYU1HR3ZiczQ5cXhjNWUrSHoxT3Y4MlpGMWlNWXYyR1RYcjgyWmZVc1VNNzNYN0w5V3FZVk4vUVdnR1kwNmJOVy9YSmw5OXF4YW8xaGJiSFJFZnBpa3N2MXFVWFg2aW9xRWlEcWdNUUNseXUvRGw1b3lKNTFpQjBFTllCSm1HMVdpVkpQcC9mNEVvQVZEVDE2OVhWTTQ4L3FCdXZ1MHFqeG96VHI3L05VVjVlbnFUODRiRkxsNjlVNzU3ZGRmT1FhMVM5V3FMQjFRSXdnLzBIa3ZYRmlKSDZiYzY4UXR2RHdzSTBlTkFBWFhQbFpZcUpqaktvT2dDaEpNdVYzN09Pc0E2aGhMQU9NQW1yTlgvdXFJSmVMd0JRMW1yWHFxSEhIcnBIUTY2OVFsOStNMG96ZjU4cktmKzVNK08zT2ZwOTdueGRNckNmcnJ2NmNzVldpakc0V2dCR2NMdmQrbjdNT1AzdzQ4L3llcjJCN1JhTFJSZjA2cUdiaDF5dHFva0pCbFlJSU5RVTlLeGpOVmlFRXNJNndDUXNsbU05Ni93K2d5c0JVTkZWcjFaVlR6LzJnSzY4N0dKOTl0VjNXcko4cFNUSjYvWHFwNTkvMFpSZlorbUdhNi9VWlJjUGtOMXVNN2hhQU1IZzkvczFiOEZpZmZUcFYwbyttRkpvMzlsbnRkUHR0d3hSZy9yMURLb09RQ2h6dWJJVjZYU3lNQlpDQ21FZFlCTFdZejk4L0F5REJSQWtqUm9tNmJWL1A2ZGxLMWJwa3krLzFaYXQyeVhsdnhSLy9Qa0lUWmsrVS9mZmRhdmF0MjF0Y0tVQXl0T2V2ZnYxL3NkZmFNbXlGWVcyTjZoZlQzZmZmaFBQQUFDR3lzcHlzYmdFUWc1aEhXQVNsbVBEWUgwTWd3VVFaQjNhdGRGSGIvOUh2ODJlcHkrKytWNEhrdk43MWV6YXZWZVBQL3N2OWVqV1JYZmRkcE1TRStJTnJoUkFXY3JKY2V1N0gzN1NtSEVUNVBYbUJiWkhSam8xOUlacmRmR0F2ckxaNkYwTHdGaFoyZGtzWklPUVExZ0htSVFsMExPT1liQUFnczlpc2FoWHoyN3ExcldUeG95ZG9POUhqNVU3TjFlU05QdVBQN1ZnOFRJTnVlWnlYWEhwUllIVnF3R2N1WmF2WEtQL2UvY2pIVWcrV0dqN0JiMTY2STZoTjZoSzVWaURLa054ckJZTERic3dCV3NRaDZTNlhDNUZzcmdFUWd4aEhXQVNnV0d3QnRjQklMU0ZoNGZwK21zdVY1OWU1K21qVDcvU0gzOHVrcFEvNmZ6blgzK3ZxYi8rcGtjZnVFdHRXclV3dUZJQXA4TGx5dGJIWDR6UUwxTm5GTnJlb0g0OVBYRFBiV3JWb3BsQmxhRWs3SGE3Y2owZW84c0FGR1lQWHBUZ2NtV3pFaXhDRG1FZFlCSUZDMHlVZDg4NldtUmhGc0Zza1VYcFZhdWFxR0hQUHE0bHkxYm8vWSsvMEo2OSt5VkplL2Z0MXlOUHZhaUxCL1RWN1RjUFlRNFo0QXl5ZU9rS3ZmbmUvNVJ5NkhCZ1cwU0VRME52dkU2WERPekhrTmN6UUxUVHFWVENPcGhBbERONFAvK3pYQzZtNGtESXNScGRBSUI4MWlETldXY1BZaXNZVUp4Z3RzamkxSFhzMEU2ZmZmQ21icnY1ZWtWRU9BTGJKMDZlcmx2dmVWaUxsNjRvNW13QVpwQ1JtYVUzM3Y1QVQ3ODR2RkJRZDFiN052cnNnN2MwZU5BQWdyb3pST1dZYU5uNWZ3V0QyZTAyVmE0VUU3VDc1Uzh3UWM4NmhCYkNPc0FrL3VwWlY3NWhYWFFRVzhHQTRnU3pSUmFueDI2MzY1b3JMdFZuSDd5bHM5cTNDV3hQT1hSWVQ3ODRYUDk1ODMxbFpHUWFXQ0dBRTFteWZLVnV2ZWRoVFp2eGUyQmJaS1JUano1d3QxNzcxM09xWGkzUnVPSlFhbGFyVlZYajRvd3VBeUd1V3BXNElNOVp4d0lUQ0QyRWRZQkovTFVhYlBrT2c2VkZGbVlRN0JaWmxJM3ExUkwxMnIrZTAyTVAzbDNvcGZuWFdiTTE5TzZITkgvQllnT3JBL0IzSG85SEgzOCtRazg5LzdKU1U5TUMyenQxN0tEUFAzeExGL2J0RlZqY0NtZVd5QWlIYWlZbThqNkhvTFBiYktxVm1Dam4zM3JhbHplLzM2L3NuQnc1SXlLQ2RrL0FEQmlEQkpoRVlJR0pjaDRHVzlBaXV5OGxwVnp2QXhRbjJDMnlLRHNXaTBYOUwraWxqaDNhNmUwUFB0R0NSVXNsU1dsSDB2WEN5NjlyWVA4K3V2dTJtd3NObVFVUVhMdjM3TlB3Tjk3V2xxM2JBOXRpb3FOMHp4MUQxZWY4N29SMEZVQmtoRU4xcTFmVGtZeE1aV1ZueStQMU1pY3h5b1hWWWxHWTNhNG9wMU9WWTZKbHRRYTN2MDllWG41SEJsYWlSNmdockFOTXByekRPdW12RnRtRHFhbnk1dVdWKy8yQUFuYWJUZFhpNG9MYUlvdnlrUkFmcDM4Ly82UittejFQNzMzOGVXQVk3QzlUWjJqVm1uVjY1dkVIMWJoaEE0T3JCRUtMMysvWGxPbXo5TUVuWDhydGRnZTJ0MnZUU2s4K2NoOFR0RmN3VnF0VmNiR1ZGQmRieWVoU2dIS1Q1OHYvckdLek1TZ1FvWVd3RGpBSmQyNnVKTW5oQ0U2SVFZc3Nnc1hvRmxtVUg0dkZvbDQ5dTZsOXU5YjY3enNmYXVIaVpaTHllL1hjLytnekduckRkYnB5OE1YMDRnR0NJQ016UzIrOTl6L05tYmNnc00xbXMrbVdJZGZvcXNzSDhld0ZjRWJLeXlzSTZ4ajJqZEJDV0FlWVJFNU9mZ3Q0TUllTzBTSUxvQ3hVcVJ5cmwxOTRTai8vTWswZmZ6NUNIbzlIWG0rZVB2bnlHeTFldGtKUFBuS2ZFdUtaRUIwb0wxdTJidGV3Vi82ckE4a0hBOXRxMWFpdVo1NTRVRTBiTnpLd01nQTRQWGxld2pxRUpwcllBSk1vR0s0U0VhU2VkUUJRbGl3V2l5NjlxTDgrZXZzMTFhOVhON0I5K2NyVnV1Tyt4N1JrK1VvRHF3TXFydWt6ZjljRGp6OWJLS2pyMTZlblBucjNkWUk2QUdlOGdwNTFMS2lDVUVOWUI1aUVFVDNyQUtDczFhOVhWeCsrOVpvdUd6UWdzTzFvUm9hZWZtRzR2aHYxVTFEbTVRUkNnY2ZqMFRzZmZLclgzL3BBdWJrZVNmbnZFTTg4OXFBZWYraGVSVHFkQmxjSUFLY3Z6NWUvd0FROTZ4QnFDT3NBazhnSjlLeGpXWElBWjdidzhERGRlOGN0R2o3c2FjVldpcEdVUC9IOWw5K08wdlAvL284eU1yTU1yaEE0c3gxTU9hU0huM3hCRTZkTUQyeXJWYk9HM24velZmWHEyYzNBeWdDZ2JCWE1ldXZ6K3d5dEF3ZzJ3anJBSkFMRFlPbFpCNkNDNk5TeGcvNzM3aHRxM3JSeFlOdUNSVXQxejBOUGF1dTJIY1lWQnB6QlZxeGFvN3NmZkVJYk5tMEpiT3ZhK1d4OStOWnJxbCszam9HVkFVRFpLMWg4TDllZGEzQWxRSEFSMWdFbWtaR1JLVW1Lam9veXVCSUFLRHVKQ2ZGNjg3V1hOR2hndjhDMi9RZVNkZjlqejJqNnpOK05Ld3c0QTAyZU5sTlBQdit5MG85bVNNcWZLM0xvamRmcXBXY2ZWMVJVcE1IVkFVRFpLd2pyM0xtRWRRZ3RyQVlMbU1UaHREUTVIQTVGUmpMSERJQ0tKU3dzVEEvY2ZadWFOMjJpdDkvL1dPN2NYT1htZXZUNld4OW8yL2FkdW1Qb0RiSmFhVDhFVHNUbjgrblRMNy9WbUhFVEE5c3F4Y1RvbVNjZVZNZjJiUTJzREFES2w5MXVrODFtSTZ4RHlPSE5HRENKMU5RamlvK3JMSXZGY3ZLREFlQU1kRUd2OC9UdS93MVhqZXJWQXR0K0hEOUpMN3o4dWx6WjJRWldCcGhYZGs2T2hnMS9vMUJRVjc5dUhYMzQ5bXNFZFFCQ2dzTVJ6akJZaEJ6Q09zQWtVdE9PS0Q0dXp1Z3lBS0JjTlV5cXJ3L2Yvby9PUHF0ZFlOdUNSVXYxNE9QUEtmbGdpbkdGQVNhVWN1aXdIbnJpZWMxZnVDU3dyV1A3dG5ybmpaZFZ2VnBWQXlzRGdPQ0pjRGpvV1llUVExZ0htRVJxYXByaTRxb1lYUVlBbEx1WTZDaTkvTUpUdXZUaUN3UGJ0dS9ZcFhzZmVWcnJOMnd5c0RMQVBEWnYzYVo3SDNtNjBHSXNnd2IyMC9CaFR6TS9IWUNRNG95SVVEWTk4QkZpQ09zQWt6aWNscWI0S3BXTkxnTUFnc0ptcyttK080ZnFnYnR2Qzh4WGQrUkl1aDU1ZXBobXpmN0Q0T29BWXkxZnVVYVBQalZNcWFscGt2SVhrcmozamx0MC8xMjN5bWF6R1Z3ZEFBUlhRa0s4VWc2bEdsMEdFRlNFZFlBSjVPUzRsWkdScVlUNGVLTkxBWUNnR2pTd24xNFo5blJnY1IyUHg2TlgzbmluMFB4Y1FDaVpNMitCbm41eGVHQWVSMmRFaEY1KzRTbGRObWdBODlvQ0NFblZxaWJxWUFwVFpTQzBFTllCSnJCejkyNUpVcjE2dFEydUJBQ0NyMk9IZG5ydnY2OFVtb1ByNDg5SDZKTXZ2cEhmN3pld01pQzRKazZlcm4rLzlxYThYcThrcVhMbFdMMzFuMytwMDlrZERLNE1BSXhUdlZxaVVnNmw4azZBa0VKWUI1akE5cDM1WVYyRCt2VU1yZ1FBakZHdmJtMTk4T2FyYXQ2MGNXRGI2TEVUOVBwYkg4anJ6VE93TXFEOCtmMStqZmgrak43NThOUEFoOUhxMWFycW5UZGVWcU9HU1FaWEJ3REdxbGExcWp3ZWo0NmtIelc2RkNCb0NPc0FFOWl4WTVkaUY3ais5d0FBSUFCSlJFRlVvcU9VRU05cXNBQkNWMnhzSmIweC9FVjE3UERYU3JHL3pwcXRGMTkrWFRrNWJnTXJBOHFQMysvWGUvLzdYQ08rSHgzWTFxQitQYjM3eHN1cVZhTzZnWlVCZ0RsVXE1b2dTVXBKT1dSd0pVRHdFTllCSnJCajUyNGwxYS9IWERRQVFsNUVoRU12di9Da2V2WHNGdGkyY01reVBmN2N2M1EwSThQQXlvQ3k1L1A1OU45M1B0U0VYNllGdHJWcDFVSnYvdWNsVm9nSGdHTnFWSzhtU2RxNWU0L0JsUURCUTFnSG1NRDJuYnZVSUlraHNBQWdTWGE3WFU4LytvQXV2MlJnWU52NkRadjA2TlBEZE9SSXVvR1ZBV1VuTHk5UHI3LzFnYWJOK0Qyd3JXdm5zL1hxdjU1VmRGU1VjWVVCZ01sVVRVeFFmRndWclZtM3dlaFNnS0FockFNTWxuTG9zQTZucHFsUmcvcEdsd0lBcG1HeFdIVFhiVGZwdHB1dUQyemJ2bU9YSG5uNlJhV21waGxZR1hENnZONDh2ZlovNzJuR2IzTUMyM3IzN0s0WG4zNVVqdkQvWisrK3c1c3EvemFBMzBtYnBMdVVEaWpRVWxiWmUrKzlwd2dxQWlLZ2dBd1pncWdnUDNBaDhJcWdpS0tJeU40YkFkbFFTdGw3cjlMUzB0M1MzYXp6L2xGSVcrbEkyeVFuVGU3UGRYbGRmVTZlYzg1ZE5Xbnl6VFBrSWlZaklqSS9Fb2tFOWV2VnhvMWJkOFNPUW1ReUxOWVJpZXo4eFNzQWdNWU42NHVjaElqSXZFZ2tFcnd6ZUFDbVRScXJPeFlTR29hcG4vMFAwVEd4SWlZaktqcTFXbzF2RnkzQjhWTm5kTWU2ZGU2QW1kTW13c2JHUnNSa1JFVG1xMEhkMmdnSkRjT0xSQzZKUWRhQnhUb2lrWjI3ZUJsVkt2bkIwOE5kN0NoRVJHYXBWL2N1bURveHEyQVhGdjRjMHo3N0h5S2pva1ZNUlZSNEtwVUtYMzIvR0tmUEJPbU85ZWphQ2RNbmZ3U3BsRy9MaVlqeVVyOWVIUURBemRzY1hVZldnZThLaUVTa1VxbHcrZXAxdEdqZVdPd29SRVJtclhlUExwZzgva05kKzNsRUpLYk9uSVB3NTVFaXBpTFNuMXF0d1RjTGxpQXc2SUx1V0svdVhmREp4K05ZcUNNaUtrQzVzbVhnNFY0YWw2NWNGenNLa1Vud25RR1JpRzdldm92MDlBeTBiTlpFN0NoRVJHYXZiNjl1bURoMmxLNGRGUjJEYVovTlFVUmtsSWlwaUFvbUNBSVdMZmtGWjRMTzY0NzE3ZFVOVXllTzRVN3dSRVI2a0Vna2FObThDWTZmRElCU3FSSTdEcEhSc1ZoSEpLS1RBV2RSMnEwVXFsZXJJbllVSXFJU1lVRGZudmpvZ3hHNmRreHNIS1ovTVE4eHNYRWlwaUxLbXlBSStHbjVTaHc5Y1ZwM3JHK3Zidmo0b3c5WXFDTWlLb1JlM1RzaktUa0ZBWUhueEk1Q1pIUXMxaEdKSkM0dUhvZU9uRUNIdHEzNFpwMklxQkRlSE5BSFkwWU4xN1VqSXFNd1k5WlhTRWg0SVdJcW90Y0pnb0EvVnEvRDNnUC82bzUxN2RTZWhUb2lvaUtvVnFVeS9LdFZ3WVl0TzZEVmFzV09RMlJVTE5ZUmlXVGI3bjFRcTlYbzM3ZW4yRkdJaUVxY3R3YjJ3d2Z2RDlXMVE1K0ZZZWFYM3lBcE9VWEVWRVE1YmRpOEExdTI3OUcxMjdScWp1bVRQMktoam9pb2lONGYramFDUTBKejdLaE5aSWxZckNNU1FWSlNNdmJ1L3hjdG1qWkdlZSt5WXNjaElpcVIzaGswQUNPSEQ5RzFIejBKeGhkenYwTnFXcHFJcVlneTdkcDdBSCt0MjZSck4yM2NBTE5tVElhTmpZMklxWWlJU3JhbWpSdWdmdDNhV1A3N1g0aUxUeEE3RHBIUnNGaEhKSUlkZS9ZalBTTURvOTkvVit3b1JFUWwydEMzQitLOWQ5L1N0ZS9jdlk4dnYxckF4YWRKVklGQkYvREw3My9wMm5WcjE4VGNMNlpESnBPSm1JcUlxT1NUU0NUNDVPT1BvRktwc1dEeHoxQ3JOV0pISWpJS2lTQUlndGdoaUt6Sm84ZkJtRER0Yy9UbzJoRlRKb3dST3c0UlVZa25DQUpXcjkrTTladTI2NDYxYjlzS3N6K2R3dW1HWkhMM0h6N0cxSmx6a0pHUkFRRHdyMW9aLy9mZFhEZzQySXVjaklqSWNody9kUWJmTGx5QzltMWE0Z3NqalZvK0UzUWVCLzQ5aHJ2M0h5SXBLUmtPRHZhb1diMGEzaHJZRHczcTFUSDQvY2k2U0FwNGs4cGlIWm1VdGIvZ0phZWs0T1BwczZCU3FiSGlwMFY4NDA1RVpDQ0NJR0RWbW8zWXVIV243dGlRd1c5ZzlBaU9ZQ2JUaVk2SnhZUnBueU11TGg0QVVMYU1KNWI5TUIrbFNybUtuSXlJeVBMczJuc0F5MWFzUXVPRzlUQno2a1NVTHUxbTBPdS9NMklzRkhJNWF0YndoMEloUjBob0dHN2N1Z09KUklMWk02ZWlmWnVXQnIwZldSY1c2OGlzV1BNTFhscDZPajc3OGh2Y2YvZ1lQeTc0Q2pYOHE0b2RpWWpJb2dpQ2dKK1dyOHl4OCthMFNlUFFxM3RuRVZPUnRVaE5TOE9VR1YvaWNmQlRBSUNqb3dOK1d2UXRLdnBXRURrWkVaSGwrdWZRVWZ5eVloWHM3QlFZK3M0ZzlPeldDZloyZGdhNTlxMDc5MUM3WnZYWDdyZjQ1OS9nNSt1RGxjc1hHK1ErWkoxWXJDT3pZcTB2ZU9IUEkvSE5nc1Y0SEJ5Q3IyWi9pbVpOR29vZGlZaklJbWswR3N6KzZudGN1SFFWQUNDVlNqRi8zaXcwYmxoUDVHUmt5VFFhRGI3OGVnSE9YN3dDQUxDeHNjSDhlVitnVVFQK2YwZEVaR3loejhMeDQ3SVZ1SDd6TnB5ZEhOR2lXUk0wcUZjSC9sVXJ3OVhGR1M0dXpyQzF0VFhJdlpSS0ZYb05mQmZPems3WXVmR3ZnazhneWdPTGRXVDJMUGtGTHowOUEzc1AvSXUxRzdmQzFzWVdYM3c2R1UwYTFoYzdGaEdSUlV0TlRjUGtUMmZqU1hBSUFNREJ3UjQvTGZvR2ZoVjlSVTVHbGtnUUJQejgyNS9Zcy8rUTdoaEhkQklSbWQ3dHUvZXhhKzhCWEx4OERZbEpTVGtlbXo1bFBIcDA2VmpzZXp3SkRzR0hFejlCazBZTjhQMVhzNHA5UGJKZUJSWHJERk5lSmlxR3NQRG5BSURxMVVyMnRGQkJFSkNja29vWEx4SVJIQktLaTVldjRuVGdPYng0a1lobVRScGkycVJ4OEhBdkxYWk1JaUtMNStCZ2orL21mcUZiT3l3MU5RMmYvKzg3L0xKNHZzSFhzeUhhc2VlZkhJVzZ0OS9zejBJZEVaRUlhdFh3UjYwYS9oQUVBVStlaGlBME5BeUp5Y2xJU2twR3ZkcTFpbnhkUVJDUW1KaUU2emR2WStYcTlYQjFkY0c0RDk0ellIS2kxM0ZrSFluaXZ5OTR5YW1wK0dIK1hQajUrb2dkcmNpR2pocVB5S2hvWGR2QndSNU5HelhBb0RmNm9tYjFhaUltSXlLeVRnOGVQY2FVVDNQdXlybjQrNjlnWjZjUU9SbFppc0NnQy9qZnQ0dnc2dTEwMjlZdE1PZXphZHlGbUlqSVF2Ui9ld1JTVWxJQkFCS0pCTzFhdDhDa2NhTzVjUkFWRzZmQmt0bXgxQmU4ZzBlT0l5VWxGYTR1enZBdVd3YlZxMVdGcmEzaHR4QW5JaUw5blQxL0VYTytYcWdycHJSczFnVHpacytBVkNvVk9SbVZkUGNmUHNiVW1WbkY0QnIrVmZIRC9MbFFLRmdNSmlLeUZMLy90UmJwNlJsSVRVMURTT2d6UEhqMEJHNXVwZkRoKzBQUnRWTjdzZU5SQ2NaaUhaa2R2dUFSRVpFcDdkenpEMzc1UFd0TjFEZjY5Y0tFTVNORlRFUWxYWFJNckc2YU5RQjRlWHBnMmVMNUtPMVdTdVJrUkVSa1RNL0NubVB1ZC8rSDRLY2grR0w2WkhUcTBFYnNTRlJDc1ZoSFpvOHZlRVJFWkd6TFZxekNycjBIZE8wSlkwYmlqWDY5UkV4RUpWVnFXaHFtelBnU2o0T2ZBdUFHSmtSRTF1YmVnNGVZTVBWelZQYXJpTitYL1ovWWNhaUVLcWhZeHprZ0pMb0s1YjB4WThwSEFJQk4yM2FKbklhSWlDelIrQS9mUjR0bWpYWHQ1WCtzUnVDNWl5SW1vcEpJRUFRcy9QRVhYYUZPS3BWaXp1ZWZzRkJIUkdSRnFsVHlBd0RFeE1hSm1vTXNHNHQxWkJiNGdrZEVSTVlrbFVveDY5TXBxRnFsRW9ETW9zdDNpNWJnYWNnemtaTlJTYkpyN3dFRUJKN1R0VC8rNkFNMGFWaGZ4RVJFUkdScXI5NDdlSmN0STNJU3NtUXMxcEZaNEFzZUVSRVptNzJkSGI3OTMrZnc5SEFIQUtTblorQ3I3MzlBZW5xR3lNbW9KTGg3L3lGV3JGcWphdy9vMHdOOWVuWVZNUkVSRVJuTHFUTkJ1SG43N212SDQrTGk4Y05QdndJQWV2Zm9vanVlbXBiRzl4TmtVTFppQnlEcmNlcE1FRXE3bFVLZFdqVnlITS92QlU4cWtjTE9qcnVxRVJHUlliaVhkc00zY3o3RHBPbGZRS2xVNFduSU15eGQvanMrblRvUkJTd2RRbFlzS1RrRlgzKy9HR3ExQmdEZ1g2MEt4bzUrVCtSVVJFUmtMTUZQUS9EVi9CL2dVNkVjL0t0V2diMjlIYUtqWTNIbCtnMG9sU3IwNjkwZFBidDEwdlVmTzJrR0hCenNzZUtuUlNLbUprdkNZaDJaREYvd2lJaklIRlNwN0llSlkwZGo4YysvQVFBT0h6dUZlblZxNS9nYlJQU0tJQWhZdE9RWFJFWkZBd0FjSFIzdzVjeXBrTWxrSWljaklpSmo2ZEMyTmFLaVluRGoxaDJjT2hNRXJWYUxVcTR1YU5ha0VmcjI3SWJHRGV2bDZGKzZ0QnNjSGV4RlNrdVdpTVU2TWhtKzRCRVJrYm5vMmEwVGJ0eTZqY1BIVGdFQWZ2NXRKYXI3VjBGbHY0b2lKeU56czJQM2ZnUUdYZEMxWjB3ZXoyVTdpSWdzbks5UGVVeWZNbDd2L2tzWGZtM0VOR1NOSklJZ0NHS0hJQ0lpSWpLMTlQUU1qSjg2RXlHaFlRQ0E4dVc4OGV1U0JYRGdGMFgwMHAyNzl6Rmw1aHhvTkpuVFg5L28xd3NUeG93VU9SVVJFUkdWZEpJQzFsL2hCaE5FUkVSa2xlenNGSmp6K1NkUUtETFhSZzBMZjQ3RlAvOEdmbzlKQUpDVWxJeXZGL3lvSzlUNVY2dUNNU09IaVp5S2lJaUlyQUdMZFVSRVJHUzEvSHg5TUhuOEI3cjJpZE9CMlB2UHZ5SW1Jbk1nQ0FJVy9MZ01VZEV4QURMWHFadnoyVFN1VTBkRVJFUW13V0lkRVJFUldiVnVuVHVnUjVlT3V2YnlQMWJqL29OSElpWWlzVzNkc1JkQjV5L3Ayak9tVEVEWk1sNGlKaUlpSWlKcndtSWRFUkVSV2IxSkg0MkdYMFZmQUlCYXJjWlgzLytBcE9RVWtWT1JHRzdkdm91VmY2L1h0UWYyNjRVMkxadUptSWlJaUlpc0RZdDFSRVJFWlBVVUNnWCs5L2swMk5sbHJsOFhFUm1OUlV0KzRmcDFWdVpGWWhLK1diZ0VXcTBXQUZDOVdsV01HVFZjNUZSRVJFUmtiVmlzSXlJaUlnTGdVNkU4cGswY3Ayc0hCbDNBOXQzN1JVeEVwaVFJQW41Y3RnTFJNYkVBTXRlcCsvS3pxYkMxdFJVNUdSRVJFVmtiRnV1SWlJaUlYdXJVb1ExNjkraWlhLy94MXpvOGVod3NYaUF5bVpNQlp4RVFlRTdYNWpwMVJFUkVKQllXNjRpSWlJaXlHVDltSktwVThnTUFhRFFhTFB6eEY2alZhbEV6a1hIRko3ekFUOHRYNnRxOWUzVGhPblZFUkVRa0doYnJpSWlJaUxKUnlPV1lQWE1xNUhJWkFPRFJrMkNzMzd4ZDVGUmtMSUlnWU9ueVA1Q1lsQVFBOFBMMHdOaFI3NG1jaW9pSWlLd1ppM1ZFUkVSRS8rRlRvUnhHRGgraWEyL1lzaE1QSGowV01SRVp5MytudjM3eThVZHdjTEFYTVJFUkVSRlpPeGJyaUlpSWlITHhadi9lcUYyek9nQk9oN1ZVdVUxL2JkeXdub2lKaUlpSWlGaXNJeUlpSXNxVlZDckZqQ2tUZE5OaG53U0hZTzJtYlNLbklrUDU3L1JYVHc5M1RuOGxJaUlpczhCaUhSRVJFVkVlS3BUM3hxajMzdFcxTjI3Wmlmc1BIb21ZaUF6bHRlbXZrem45bFlpSWlNd0RpM1ZFUkVSRStSallyeGRxMTZvQkFOQnF0Vmo0NHk5UXFWUWlwNkxpK08vMDExN2RPNk5Kdy9vaUppSWlJaUxLd21JZEVSRVJVVDZrVWlsbVRCNnZtdzRiSEJLS05SdTJpcHlLaW9yVFg0bUlpTWpjc1ZoSFJFUkVWSUFLNWIweE90dDAyRTNiZHVIZWc0Y2lKcUtpK3UvMDEybVR4c0hSMFVIRVJFUkVSRVE1c1ZoSFJFUkVwSWMzc2sySEZRUUJDeFl2ZzFMSjZiQWx5WCtudi9ibzJnbE5HemNRTVJFUkVSSFI2MWlzSXlJaUl0S0RWQ3JGcDFQR1F5R1hBd0JDUXNPd1pzTVdrVk5SWVN4YnNVbzMvZFhEdlRUR2ZjRHByMFJFUkdSK1dLd2pJaUlpMGxQNWN0NFlOU0pyT3V6bTdidTVPMndKY2VYYURadzhIYWhyVDVzMERrNk9qaUltSWlJaUlzb2RpM1ZFUkVSRWhUQ3dYeS9VeVRZZDl1ZmYvb1FnQ0NLbm92eW8xUnI4L051ZnVuYVhqdTNRckVsREVSTVJFUkVSNVkzRk9pSWlJcUpDa0Vna21ERmxQR3h0YlFFQWQrNDl3S0VqeDBWT1Jmblp2ZThBUWtMREFBQU85dllZTTJxNHlJbUlpSWlJOHNaaUhSRVJFVkVobFMvbmpiY0c5dE8xLzFpOUhrbkpLU0ltb3J6RXhTZmc3MnhyQ3c1L2R6Qkt1NVVTTVJFUkVSRlIvbGlzSXlJaUlpcUNkOThhQ0U4UGR3REFpeGVKK0h2OVpwRVRVVzVXcmw2UDFOUTBBSUJQaGZKNG8yOVBrUk1SRVJFUjVZL0ZPaUlpSXFJaXNMTlRZTndISTNUdDNmc080bkh3VXhFVDBYL2R2bnNmL3g0OW9XdFBIRHRLTjMyWmlJaUl5Rnl4V0VkRVJFUlVSTzFhdDBERCtuVUFaRzQyOGRQeWxkeHN3a3hvdFZvc3k3YXBSSnVXemRDNFlUMFJFeEVSRVJIcGg4VTZJaUlpb2lLU1NDU1lPSFkwYkd4c0FBQTNiOS9Gc1pNQklxY2lBRGp3N3pIY2YvZ1lBQ0NYeTNLTWdpUWlJaUl5Wnl6V0VSRVJFUlZEUmQ4S0dKQnRIYlFWZjY3UnJaRkc0a2hLU3NhZmYyL1F0ZDkrc3ovS2x2RVNNUkVSRVJHUi9saXNJeUlpSWlxbTk0WU1obHNwVndDWnU0K3UyN1JONUVUV2JmWDZ6VWhNU2dJQWVIbDY0SjFCQTBST1JFUkVSS1EvRnV1SWlJaUlpc25SMFFGalJnM1h0YmZ2M28rbkljOUVUR1M5SGowSnhwNzloM1R0ano0WUFZVkNJV0lpSWlJaW9zSmhzWTZJaUlqSUFMcDBiSWZhTmFzREFEUWFEWmF0V01YTkpreE1FQVFzK3kzcjMzdkQrblhScGxWemtWTVJFUkVSRlE2TGRVUkVSRVFHSUpGSU1HbmNhRWdrRWdEQWxXczNjT3BNa01pcHJNdnB3SE80Y2VzT0FNREd4Z1lUeDQ3Uy9mY2dJaUlpS2lsWXJDTWlJaUl5a0twVktxRlB6NjY2OWg5L3JZTmFyUll4a2ZYUWFEVDRhKzFHWFh0QTM1Nm82RnRCeEVSRVJFUkVSY05pSFJFUkVaRUJqUm8rQk03T1RnQ0FpTWdvN0Q5NFJPUkUxdUh3c1pNSWZSWU9BSEJ5ZE1Td2R3YUpuSWlJaUlpb2FGaXNJeUlpSWpJZ1oyY25ESHY3VFYxNzNhWnRTRXRQRnpHUjVWTXFWZmg3L1JaZCsrMUIvZUhzNUNoaUlpSWlJcUtpWTdHT2lJaUl5TUQ2OXVvT1R3OTNBRUI4d2d2czJQMlB5SWtzMjk0RC95STZKaFlBNEZiS0ZXLzA3U1Z5SWlJaUlxS2lZN0dPaUlpSXlNRGtjaGxHREgxTDE5NjhmUmNTazVKRVRHUzVVdFBTc0dIemRsMTcyRHVEWUdlbkVERVJFUkVSVWZHd1dFZEVSRVJrQkYwN3RZZFBoZklBZ05UVU5HemF0a3ZrUkpacDI4NTllSkdZV1FndFc4WVR2WHQwRVRrUkVSRVJVZkd3V0VkRVJFUmtCRFkyTmhnMS9CMWRlOWZlQTRpSmpSTXhrZVY1a1ppRWJUdjM2dG9qaHI0TlcxdGJFUk1SRVJFUkZSK0xkVVJFUkVSRzBxWlZjL2hYcXdJZ2N4T0V0UnUzaXB6SXNtemNzZ09wYVdrQUFEOWZIM1R1MEZia1JFUkVSRVRGeDJJZEVSRVJrWkZJSkJKOCtQNVFYZnZBdjhmd0xPeTVpSWtzUjNSTUxIYnZQNlJyajN6dkhVaWxmR3RMUkVSRUpSL2YwUkFSRVJFWlVjUDZkZEdvUVQwQWdGYXJ4ZXAxbTBST1pCbldidHdLbFVvRkFLaFp2UnBhTlc4cWNpSWlJaUlpdzJDeGpvaUlpTWpJUm84WW92djV4T2xBUEhqMFdNUTBKVi9vczNBY1BIeGMxeDcxM3J1UVNDUWlKaUlpSWlJeUhCYnJpSWlJaUl5c2VyV3FhTnU2aGE3OTU5OGJSVXhUOHExZXR3bGFyUllBMEtoQlBUU3NYMGZrUkVSRVJFU0d3MklkRVJFUmtRbU1HdjZPYnZUWHhjdFhjZTNHTFpFVGxVekJJYUU0R1hCVzE4NCthcEdJaUlqSUVyQllSMFJFUkdRQ1BoWEtvMGZYanJyMnVrM2JSRXhUY20zZXRrdjNjNXVXelZDOVdsVVIweEFSRVJFWkhvdDFSRVJFUkNieTNydHZ3ZGJXQmdCdzVkcE4zTG4zUU9SRUpVdEVaRFNPbmdqUXRkOTkrMDBSMHhBUkVSRVpCNHQxUkVSRVJDYmk2ZUdPcnAzYTY5b2J0KzRVTVUzSnMyM25IdDFhZFkwYjFvTi8xY29pSnlJaUlpSXlQQmJyaUlpSWlFem83VGNINk5hdUN3eTZnT0NuSVNJbktoa1NFbDdnbjMrUDZ0cERCcjhoWWhvaUlpSWk0Mkd4am9pSWlNaUVLcFQzUnJ0c084TnUyclpieERRbHg0NDkvMENwVkFFQWF2aFhSZjI2dFVWT1JFUkVSR1FjTE5ZUkVSRVJtVmoyVVdISFRnWWdJakpLeERUbUx6VTFEYnYzSDlTMWg3ejFobTUwSWhFUkVaR2xZYkdPaUlpSXlNU3FWcW1FSm8wYUFBQzBXaTAyYitmb3V2enNQZkF2VWxKU0FXVHVxdHVxZVZPUkV4RVJFUkVaRDR0MVJFUkVSQ0o0OTYyczBYVUhEeDlIWEh5Q2lHbk1sMUtwd3ZaZCszVHRkd1lONEtnNklpSWlzbWdzMWhFUkVSR0pvRzd0bXFoVnd4OEFvRkxsTEVoUmxrTkhzd3Fabmg3dTZOeWhqY2lKaUlpSWlJeUx4VG9pSWlJaUVVZ2tFZ3pKTnJwdXovNURTRXBPRVRHUitkRm9OTmljYlFPT3dRUDd3ZGJXVnNSRVJFUkVSTWJIWWgwUkVSR1JTRm8wYlF5L2lyNEFnTFQwZE96WmQ3Q0FNNnpMeVlDenVzMDNYSnlkMGF0Ylo1RVRFUkVSRVJrZmkzVkVSRVJFSXBGSUpCZ3llSUN1dlgzM2ZxU25aNGlZeUh3SWdvQk5XM2ZwMm0vMDZ3VTdPNFdJaVlpSWlJaE1nOFU2SWlJaUloRjFhTnNLWmN0NEFRQVNrNUx3ejc5SFJVNWtIcTVjdTRISHdVOEJBSFoyQ2d6bzAwUGtSRVJFUkVTbXdXSWRFUkVSa1loc2JHenc5cHY5ZGUyZGUvNkJJQWdpSmpJUHU3Sk5DZTdkdlF1Y25aMUVURU5FUkVSa09peldFUkVSRVltc2U1ZU9jSFZ4QmdBOGo0akUrWXRYUkU0a3JvaklhSnc5ZHhGQTVsVGgvbjE2aXB5SWlJaUl5SFJZckNNaUlpSVNtVnd1UTYvdVhYVHRuWHNQaUpoR2ZQc08vS3NiWGRpc1NVT1U4eTRqY2lJaUlpSWkwMkd4am9pSWlNZ005TzNWRFJLSkJBQnc4ZkpWUEF0N0xuSWljV1FvbGZqblVOYTZmUU00cW82SWlJaXNESXQxUkVSRVJHYkF5OU1EclZzMjA3VjM3eitZVDIvTGRlSlVJQktUa2dBQTViM0xva21qK2lJbklpSWlJakl0RnV0TVRLdlZJall1SGhGUjBWQ3FWR0xISVNJaUlqUHlSdCtzVVdTSERoOUhhbHFhaUdsTVR4QUU3TW8yQmJoZm54NjYwWVpFUkVSbUl5TURPSEFBbUQ0ZDZOWU5xRk1IOFBVRnFsY0hXclVDeG93QlZxMENvcUxFVGtvbGxLM1lBYXlCV3EzR3lZQWduQXdJeElPSFQ2RFZhblNQbGZYeVF0dldMZENsWTF1VUt1VXFZa29pSWlJU1c3MDZ0ZUJYMFJmQlQwT1FtcGFHSThkT29WL3Y3bUxITXBtNzl4N2d3YVBIQUFDRlFvSHVYVHFJRzRpSWlDaTcxTlRNSXR4dnZ3SHg4YTgvbnB5YytjL1RwOEQrL2NEY3VjREFnY0RVcVVERmlpYVBTeVVYUjlZWldWaDRCTDZZT3grL3IxcURlL2NmNWlqVUFVQkVWQlMyN3R5RFR6Ny9IODVkdUNSU1NpSWlJaklIRW9rRUEvcjAwTFYzN1R1ZzIyakJHdXphbHpYMXQydW5kbkJ5ZEJReERSRVJVVGFYTHdOZHV3THo1K2RlcU11TlJnTnMzUXAwNmdUODlSZGdSWC9UcVhoWXJET2k2SmhZelBsbUFaNkdoQmJZTnprbEZZdC9Yc0dDSFJFUmtaWHIzTEV0SEIwZEFBQWhvV0c0Y3UyR3lJbE1JejdoQlU0R0JPcmEvWHYzeUtjM0VSR1JDZTNkbXpsQ0xqaTRhT2VucHdPelp3TXpad0pxdFVHamtXVmlzYzVJQkVIQWttVXJrSnljVXFqemZsMjVCbEhSc1VaS1JVUkVST2JPM3M0T1BicDIwcld6anphelpQOGNQQUsxT25NR1FyMDZ0VkRKejFma1JFUkVSQUFPSHdiR2p3Y01zZWI4K3ZXWlJUdU9zS01Dc0ZobkpCY3VYOFhEeDhHRlBpOHRMUTE3ckhUM055SWlJc3JVcjNkMzNjWUtaODlkUkVSa3RNaUpqRXV0MW1EdmdYOTE3UUhaTnRvZ0lpSVNUWEJ3WnFGT3F6WGNOZGV1elN6YUVlV0R4VG9qT1J0MG9lam5ucjlvVmV2VEVCRVJVVTdsdmN1aVdlT0dBREpINisvNXg3Sy95QXM4ZHdFeHNYRUFBQS8zMG1qVnZLbklpWWlJeU9vSlF1WnVyNm1wK3ZWM2R3ZVdMdFd2NzlkZkErSGhSYzlHRm8vRk9pTjUrUGhwa2M5TlRrNUJaSlJsZjROT1JFUkUrY3MrdXV6QW9hUElVQ3BGVEdOYyt3OGUxdjNjdDJjMzJOcmFpSmlHaUlnSXdQSGp3Tm16K3ZXMXNRRisrQUVZTkVpLy9zbkp3SklsUmM5R0ZvL0ZPaU9KUzBnbzN2bnh4VHVmaUlpSVNyWW1qZXFqZkRsdkFFQlNjZ3JPbkQwdmNpTGppSXFPd2VXcm1adG8yTmpZb0dmM3ppSW5JaUlpQXJCOHVYNzk3TzJCWDMvTjNDbTJNRFp2QnFLaUNwL0xSS0pqWXJGcXpVYWtwYWVMSGNVcTJZb2RnQ3hEZEV3czl2N3pMNGE4OVFiczdleUtkYTNBb0F1NGZmYytSZ3g5Q3pLWnpFQUpnWE1YTHlNbEpSV2QycmN4MkRXSmlJaU1SU0tSb0hlUEx2aDkxVm9Bd01IRHh5M3liOWkvUjAvb2x2OW8zclFSU3J1VkVqa1JFUkZadmVmUDlSdFYxN1l0OE0wM1FOV3FtZWQ0ZSt0L0Q3VTZjNWZaMGFNTEZTMDZKaFpIajU4dTFEblp2VE40Z0Y3OUFnTFBZY09XSFhpUm1JaXBFOGZxZGM2YURWdXdac1BXWEI4N3RIc1RSbzZiWE9BMUt2cjQ0T3M1TS9XNm55VmpzYzVJWEoyZEVCc1hYK1R6blp3Y0RKZ0dDSHNlZ2ZMZVpRMTZ6ZXlLOGtUT3k3bUxsN0gvNEJFTWYzZXdnZElCV3EwV2Y2N2VnSWlvS0RTcVh4ZWxTcmthN05wRVJFVEcwclZUZTZ4Y3ZSNWFyUlpYcnQxQVpGUTB5bmg1aWgzTFlBUkJ3S0VqSjNUdDdsMDZpSmFGaUloSTU5UXAvZnB0M0pnNXBYWG1UTURSRVpnenAzRDNPWEdpME1XNnlLaG9yUHk3NkJ0VTZGdXM2OStuQnc0ZU9ZNzlCNCtnYzRlMnFGZW5sbDduK2ZuNllQYk1LYnAyVkhRc3ZwajdIUUJnOE1CK3V1UGg0UkhZdW5NdnhuMHdBZ3FGWEhmYzFjVkZyL3RZT2hicmpLUnExY3FJUFgrcFNPZks1REtVTDB4RlBoZUNJT0RlZzBjSURMcUF3S0FMQ0E0SnhaRjl1VmU0RGFHb1QrVGNhTlFhQUlEY2dLUHFwRklwUnIvL0xtYk5uWSsvMTIvQjVBa2ZHdXphUkVSRXh1Sld5aFV0bWpaQzRMbk16YWYrUFhvU3c0Zm91UjVPQ1hEajFoMDhqNGdFQUxpNnVxQjVrOFlpSnlJaUlnSnc0NForL1g3K0dmajlkeUErSGhoYmhFRXIxNjhYK3BRNnRXb1U2clA5MWVzM3NXRHhNc1Fudk1DSEk0ZnBqbXMwR2lTbjVMOTV4dkFoZzNIc3hHazRPampnUldKU3JuMmNIQjFnWTVPMTFxeGNMb05mUlY5ZFd5YlBLc1QxN2RsTjkvUEpnTE93czFOZzBJQStldjh1MW9URk9pTnAxYXdKemhXeFdGZTNkczBjLzdNWHhkc2p4aUt1R0NQNy9zdFlUK1RjWkNpVmtNbGtrRWdraGNwNDdjYXRmQiszVXlqZ1Y5RVhIdTZsOCsxclo2ZEE5V3BWQzNWdklpSWlZK25SdFJNQ3oxMEVBQnc2Y2d6RDNubXowSDhqemRYQnc4ZDFQM2ZwMkk0YlN4QVJrWG1JaU5DdjM0SUZ4YnRQVEV6bWRGaGJ3NWRtMUdvMVZxM2RpSzA3OXFLTWx5ZVdMdm82eCtmYyt3OGVZZEwwV1hwZDY5U1pvRHdmVy83ajkvQ3ZWaVhydWc4Zm8wdWYzR2ZKQ1lLQWxKZTc2NFkrQzBOWkx5OGtwNlRrNk9QazZLaFhKa3ZIWXAyUk5HL2FDTldxVk1LRFIwOEtmVzYvWHQyTGZYOG5Sd2YwNnRZWjdkcTB3TWZUWnlFOVBhTlkxelBHRTNuYVovL0Q5WnUzOCt5YjF4TzhTaVUvclBoNTBXdkhQL2w4cmw3NS9ub2FrdS9qZnI0K1dMbDhzVjdYSWlJaU1yWm1UUnFoVkNsWEpDUzhRRVJrTks1ZXY0V0c5ZXVJSGF2WVV0UFNjRElnYXoyZ0hsMDZpcGlHaUlnc1NZWlNpVWVQZ3hFUkdZV282QmkwYTkwUzViekw2SCtCcE53SG54aEZZaUpRdXJSQkx4a1NHb2J2L204cEhqNTZnall0bTJINmxQR3ZGY0c4eTVZcGNNYlowbC8rZ0ZzcFY3dzM5SzA4Ky94M2VRNi9pcjZZTjN1R3JoMFZGWU1acytZQkFKNkZoV1BrdUNrNStnOTQrLzBjYldQT0NDeEpXS3d6RW9sRWdza1R4bURlZC8rSDZKaFl2Yy9yMjdzYmFsYXZWdXo3ci9yVnNOdEFHK09KM0twRlUvajZsSCt0ejdFVEFiQ3p0ME9yNWsxZWUrejBtU0RJWkxuL2I3dGs0ZGV2SGR1NGRTZk9YYmlNNzcrYUJUczlONzZ3VXlqMDZrZEVSR1FLdHJZMjZOS2hMYmJ0MmdjQU9IVGt1RVVVNjA2ZVBvdU1qTXd2RS8yclZrWWxQOThJaVBGU0FBQWdBRWxFUVZRQ3ppQWlJc3JmczdEbjJMUC9JUDQ5ZWpMSGlLMVNwVndMVjZ3cjVxYUpoV0p2YjlETDdkbC9DQ3YrWEFPTlZvc0pZMGJpalg2OWN1MVhxcFJyam1tcHVWbjZ5eDl3Y25Jc3NGOTJjcGx0Z2V2bGIxbjd4MnZId3A5SFlNcW5YK3A5SDB2SFlwMFJlWHE0NDZzdlorSzdSVXNSK2l5c3dQNmRPN1REMExmZU5FR3l3alBHRXptdnVlbW5BOCtoV3VWS21ESmh6R3VQM2I1elA4OGRZdXZVcXZIYU1kbkw0Y1NOR3RTRFZDclZLMWRSM0gvd0NOZHUzb1ozMlRMd3JWQSsxeUlrRVJGUlVmWG8ybEZYckR0MTVpd21qUnNOUjBmRGJrWmxhZ2VQWkUyQjdjWlJkVVJFVkF5Q0lHRDN2b1A0N2M4MUFJQ083VnFqWFpzV0tPL3RqVEpsUEtISXRtNmFYdHpkalpBeUZ3NE9CaThNL3ZUclNqZzZPdURIYitia21KNXFLdmxOZzMzbDFjN3ZYZm9NeGwrL0xZRlBoZkpJK2M5MFdHdkhZcDJSbFhZcmhibGZUTWVzdWZNUkVSV1ZaNytHOWV2aXc1RkRMV1lOR24yRmhJYmhaTUJaOU9qYUVaNGU3aEFFQVVsSnlYQnhjYzYxdjBxdGhrd213NTE3RHhBYkY0ODJMWnZsZS8zbmtWR3d0N016YXFFT0FNNEVuY2Y2elR0MDdaclZxMkZnLzk3bzBMYVYxZjAzSlNJaXcvT3I2SXZxMWFyaTNvT0hVQ3BWT0g3cURQcjA3Q3AyckNKN0Z2WWN0MjdmQlFEWTJ0cWljL3MySWljaUlxS1NTcVBSNEx0RlMzRXk0Q3c2dFcrRDhSKytqMUtsWEl0MzBWcEYzekN4VUdyWEJvendlYkcwV3lsUkNuVjFhOWZDUngrTVFMTW1EWFhIMHRMU2NTYm92TkUvazFzYUZ1dE13TW5KRVFQNjljUnZLLy9PczArLzN0MnRzcWl6ZmZjKzdEOTRCSFZyMTRDbmh6c1NYaVJDcTlYcUt1My9wVmFySVpQWll0UFdYYmgrOHhhYU5tNlE1N2NrNmVrWmVCb1NDclZhVTJCbEh3QzJiMWdGMXp5S2hBVVpPWHdJM2hyWUgySFBJL0RnNFdQczJMTWYzeTVjZ21NbkFqRHprNGxjSkpPSWlJcXRSN2VPdVBmZ0lRRGc0T0ZqSmJwWWR5amJxTHJXTFpyQzJkbEp4RFJFUkZSU0NZS0FuMzVkaVZObmdqQngzR2owTjlUbjZoWXRpbjhOZmJSc3FYZlhvUE9YTVB1cjcvWHFHL29zdk1EUHdLL1doZ3Q3bnY5bUdtcTFKczgrVW9rRTNtWEx2THhuR0R6YzNlRGg3cGFqajcyOUhicDBiSWRuWWVFNWpndUNBQUNRU0ZqRXl3MkxkU2J5OHYvRFBHbTFXdE1FS1NaRFBaRUJJQ2twR1VlT24wYk42dFhRb0Y3bTJqc1JFWkVBZ0xKbHZISzlodkxsVHJIZE9yWEhtYUR6T0hrNkVOMDZkOGkxNzZNbndWQ3JOZkQwY005em5qNEE3TmwvRUJHUjBYQjBLTjUwSWtkSEIvaFhyUXovcXBYUnEzdG5IRDkxQmovODlCc21UUGtNL3pkL0xqdzlURFNVbW9pSUxGTEhkcTN4Nngrcm9WU3FjUGYrUXdTSGhNTFAxMGZzV0lXbTFXcng3OUVUdW5aM1RvRWxJcUlpMnJGN1AvWWZQSUtKNDBaalFKOGVocnR3N2RwQXBVckFrOEp2R0Zrby9mdnIzYldpYndXTUdUVzh3SDYvcjFvTFYxY1h2UDJtZnRjZThlR2tmQjkvSGhHWlp4K1pUSVlET3pjQXdHc2JSK1JtNVM4LzZINU9UVTBEQUNnVWhaeWliQ1ZZckRNQmpVYURRMGVQNTl2bndMOUhjMTF6emR3WTZva01BRHYzSGtCR1JnYmVIalJBZCt6SjAxQUF5SFBOTjVWS0RibE1obVpOR3NIVnhSbjdEeDNOczFqMy9HWGhyM3ExS25ocllMODhNeDg5ZmhvS1JTSnNiVzN5L2QwS1F5S1JvRlA3TnFqb1V3R3o1czNIbDE4dndKSUZYOFBPanB0WEVCRlIwVGc1T3FKTnkrWTRkaklBQUhEbzhIR01IZjJleUtrSzcrTGxhNGlOaXdjQXVKZDJRNU5HOVVWT1JFUkVKVkg0ODBpcy9Ic0QrdmJzaHY2OXV4djI0aElKOE1FSHdLeFpocjF1ZG0zYUFEWDByd0Y0bHkyVDcrZmFWMzVmdFJZdXprNTY5UVdBV1ovbVhXVDdkdUVTdUpkMnc3Z1BSdVQ2ZVBhcHJVZjJiVVdHVW9uRXhDUjRlcmdqOUZrWVJvNmJrbU4zMSt4citZZEhSRUFpa2FDVXE0dGVPYTBOaTNWR3BsS3BzV3pGbndnT0RzbTMzOFhMMTdCbXd4WU1IekxZcktmREd1cUpISi93QWx0MzdFR1Z5bjVvM2FLcDd2ak4yM2Noa1VoUXRYS2xYSytSa1pFQnVVd0dXMXNidEduVkhQc1BIa0hvczNENFZDajNXdDg3OXg0QUFDcFg4c3YzZDBwSlRZR3prM0dtcVZhcDdJZnY1bjJCU1ovTXdxSWx2MkQyektsbS9kK1hpSWpNVzQrdUhYWEZ1c1BIVCtHRDk0ZkN4c1p3WHphWnd0RVRwM1UvZCszY25tdllFQkZSb1FtQ2dHVXIva1JwdDFJWTkrRUk0M3pHR2pJRStQVlg0Tmt6dzE4YkFENzkxRGpYTGFTTzdWcm4rZGkzQzVmQXdjRSszejdablFvSXd2OHRYWTVEdXpjVjJQZnkxUnR3ZFhVcE1iTU1UWTNGT2lONjlEZ1l2Njc4VzYrZFlBRmcvOEVqZVB6a0tjYU1lcTl3MjBxYmtLR2V5R3MyYkVGYWVqcEdEUitpZTJGVnFWUUlPbjhKL2xXcjVMbkRuVktsZ2t5ZXVSdHNoN2F0Y09UNGFUeDgvT1MxWXAwZ0NBZ011Z0FBYU5TZ2JyNVprcEpUNE9YcFVXRG1vcXJzVnhIVEozK0VieGN1UWFjT2JkQzZSZjZiWWhBUkVlV2xZZjI2OFBMMFFGUjBEQklTWHVEcTlWdG8zTENlMkxIMGxxRlU2djQrQTBEWGp1MUZURU5FUkNYVnhjdlhjUDdpRmN6NS9KUEM3L1NxTDRVQ1dMQUFHRHBVdi80clZtVCtvNDhSSTRER2pZdWV6VXpGSnlTOHR2NzhxN1h6L0t0V3hyTEY4N0ZsN1I5SVMwL0hycjBIa0pxYWlqR1RadUN6YVJOUjNiOHF0cXo5UTR6WVpvbkZPaU9JaklyR2xoMjdjZWJzQmQyaWlmcTZjKzhCcG44eEYxMDZ0Y1BBZnIwdGRraG8vejQ5NE9yaWd1Wk5HK21PN1Q5NEJJbEpTUmo2enB1NW5wT2VuZ0ZCRUNCLytXSmN2MjV0YkYvL1o2NVRTNE11WEVKMFRDektsdkZFN1pyVjg4eWgwV2lRa3BJS2w4cEYyMWhDWHgzYnRjYkpnTFA0WmNWZmFOS3dQaFFLVG9jbElxTENrMGdrNk5pdU5UWnYzdzBBT0g3cVRJa3ExbDI0ZUFWcDZla0FNbmU0cmVoYlFlUkVSRVJVRW0zWnNRZTFhMVpIMjFiTmpYdWpEaDJBano4R2Z2ckpjTmRzMEFENDhrdkRYYytNUEEwSnhZdkVSSVEreTlwTTRxL2ZsZ0FBNUhJNXBGSXBGSEk1L3ZmTkltaTBXcXhlOFJQV2JOaUt5WjkraVdIdnZJbGg3d3dTSzdyWjRid0RBM3J4SWhHcjFtN0UxSmx6RUJCNHZ0Q0Z1bGMwR2cwT0hUNk9qMmZNd3FadHU1Q1dsbWJncERtbHBxVWhQVDNEcVBmNEx6OWZIN3cvN0cxZE8reDVCUDVhdHdtdUxzN28yYTFUcnVlOGVuUC82cHNUcVZTYWE2Rk9vOUZnOWRyTkFJQkJBL3JtT3lRNk1Ta1pBRXhTRkIwemNqamk0aE93YmVjK285K0xpSWdzVi9ZUjdBR0I1NkJXcTBWTVV6akhUd2ZxZnU3WXRwV0lTWWlJcUtSNkVoeUNLOWR1WUdDL1hxWlpZbWpHREdCNHdSczc2S1ZtVFdEMWFzRGUzakRYTXpOWHI5K0NWcXZGbDE5L2o1allPQUNBVDRYeThLbFFIaTR1enRoMzREQkdqNStLK3c4ZTRhdlpuOExMMHdQVEozK0VUNmRPd09idGV6RDlpM21JaTA4UStiY3dEeHhaWndDQ0lPRHdzWlBZdUhXbmJrY1RROGhJejhET1BmL2crTWtBakJ3K0JDMmE2VDlNOXVmZi90VDkvT3BOZlBaakFEQnAzR2dBd05oSk0rRGdZSThWUHkweVFPckNpNDZKeGVkenZrRktTaXBtejV3S2h6eGV1Q0lpb3dBQVRnV3NMN2RtNDFZOGVoSU1ud3JsMGJ0SGwzejd4cjU4QVhIN3oxQmRZeWpuWFFiOWUzZkh6bjBITUhoZ1A4aGZUdWNsSWlJcWpDcVYvVkMrbkRmQ3dwOGpPU1VGRnk5Zks5UjdCTEdrcGFjajZOeEZYYnRET3hicmlJaW84SGJ1UFlEU2JxWFF1cVdKbGhlU1NvSDU4d0ZmMzh4cHNVWDlrcXg3ZDJEcFVzRFplTE82c3RaL0s3aUkrV293VEVFRVFTaXdyNzJkSFM1ZHVZN0lxR2hNbXpRT0c3ZnV4T3l2RnVUb2MvYmNSU3hkL2djYTFxK0xhWlBHb213Wkw5MWpYVHEyUStWS0ZmSGR3cVZJVEV4OGJTcXROV0t4cnBoVUtqV1dMdjhERnk1ZE1kbzlFbDRrNHNkbEs5QzFjM3VNZnU5ZHZiNDkyTDN2WUlISFhoWHJTcGQyZzZORC9wVjlReitSWDdsNy95SG1mcnNJTWJGeEdENWtFRHE4L0paZHJkYmsySjFWbzlGZzI4NjlBSURLbFNybWVlM0R4MDVodytZZGtNdGwrSHo2eDVESjhpK0lCYjc4MEZDaC9Pc2JWQmpERy8xNlk4ZWVmM0QweE9rOFJ4QVNFUkhsNTlWVTJIV2J0Z0hJbkFwYkVvcDFRZWN2SVVPcEJBQlVyVklKNWN0NWk1eUlpSWhLR28xR2c0REFjK2pUc3l0c2JVMVl6cEJJZ1BIamdmYnRnYmx6Z2NEQUFrL1JxVkFoYzNUZW0yOW1Yc2VBRWhKZVFDc0ljSEYyZ28yTkRVNjhITUZlMEFBWEFPZzdTTC9SZ3MvQ25oZllkK3U2bGZoMTVkOXdjTEJINTQ1dDBiUnhBM3oxL1dMY3VYc2ZZeVpPUjZNR2RWSEd5eFB2dmowUWxTdjY0dUhqWUR4OEhBeEJxNFZHcTRWS3BZWktwVUxQN3AwUmRQNHkzTjNkamJZSlpFbkJZbDB4YmR5Nnc2aUZ1dXdPSHoySmN0NWwwYXRiNXdMN1p0OGV1U0JMRjM1ZFlCOURQcEYzYlY0TkIzdDdiTm0rQjZ2WGI0SkdvOFdZa2NQeDFwdFpXMHV2WHI4Sk8vY2NnS3VMTXhRS0JSSVRFL0VpTVFuZVpjdWdZYjA2dVY5Mzd3SDg4dnRma0VxbCtHTEdGUGhYclp6ajhYbnpmNEF5UXdrM3QxSndkSFJBZkVJQ1Rwd0toRUl1UnhzVGZTdFR0b3duV2pWdml1Mjc5Nk5IMTQ3Y0daYUlpSXFrUTd0V3VtSmRZTkFGWkNpVnhsdGcyMEJPbk1yNllOT0JVMkNKaUtnSWJ0eTZnOFNrSkxSdGJlUzE2dkpTdXphd2RTdHc2Ukt3YlJ0dzlDZ1Fsc3VHa3M3T1FNdVdRUC8rUU8vZVFBR0RTSXJxMUprZy9QVHJTZ0NaWCthOVdvcExuMDBmSjAvNDBHQTVuQndkSUxPMVJlL3VYYUNReStIcDRZNmZGbjJETTBFWGNQeGtBTTRFWFVCY2ZBSXlNZ3BlZnN2VHd4MXZEK3B2c0d3bEZZdDF4WFF5NEt4SjczY3FJRWl2WXAyaEdmS0piS2RRNEVsd0NGYXYzd1FYRnhmTW5Ecnh0Y1d4eTN0N1E2bFVJaW82QmtEbUMwK3RHdjc0NU9PUFlHTmo4OW8xSHdjL3hhOHIvNGE5dlIxbWZ6b1Z6Wm8wek9XK2NwdzVlejdIMXREZVpjdGc0dGhSOEhBdmJiRGZyeUQ5KzNUSHA3Ty94cE9uSWFqc2wvY29RU0lpb3J6NCtmckFyNkl2Z3ArR0lDMDlIZWN2WEViYjFpM0VqcFdubEpSVW5MdDRXZGRtc1k2SWlJb2lJUEFjUEQzY1ViVnlKWEdETkc2Y3RadHJiQ3dRSGc0a0p3TjJka0RwMG9DUFQrYjBXU09yWGJNNmVuYnJCSTFHQzYxV0N6czdCUnJXcjR2MmJWb1dlRzdmbnQwTW1tWGl1Rkh3cVpBMVkwMGlrYUJOeTJZNUJzYW9WQ3FrcDJkQXBWSkJvOVhxaW90U3FSUlNxUlMydGpaUXlPVWMxQUpBSWhSMUZ3UUNBTHo5M2hpVDNzL0wwd00vLy9DZFNlOXBMR2ZQWDBTZFdqWHpIZDZxVnF1aDBXaGdZMk9iWTFwc2JrNmZDVUsxcXBWenpIM1BUWVpTQ2FWU0JSdXBGQTRGVFA4MUJxMVdpOEhEUDBUdjdsMHc2cjBoSnI4L0VSRlpodldidHVPdmRac0FBTzFhdDhDY3p6OFJPVkhlRGg4N2lRV0xsd0VBYXZoWHhiTEY4MFZPUkVSRUpkR3cwUlBRb21ralRIeTVwQk5SU1NVcG9DTEozV0NMeWNiR3RJTVRwZEw4QzFZbFNjdG1UUXFjaDI1cmF3dUZRbEZnb1E0QTJyWnVVV0NoRHNqY1RkYlp5VkdVUWgyUSthMUI2eGJOY09MMG1TTHZHRXhFUkpSOWc0YWdDNWVRYXVUZDQ0c2p4eFJZUGFibUVCRVIvVmQwVEN3aUlxUFFxR0Y5c2FNUUdSMkxkY1ZVcTRhL3lZWm9TaVJTMUtwUnpTVDNJdU5xMTdvNXdwOUhJdmhwcU5oUmlJaW9oQ3Bmemh2VnFtU3V6NnBVcW5BMjIwNnI1aVF4S1FrWHIxelR0ZldabWtORVJQUmZOMjdlQVpBNTlaUEkwbkhOdW1LYVBYT0syQkdvQktwZnR6WVVjamt1WDd1QlNuNitZc2NoSXFJU3FtTzcxbmp3NkRHQXpORnJuVHUwRlRuUjZ3SUN6ME9qMFFBQWF0ZXFBVThQZDVFVEVSRlJTWFQ5MW0xVUtPOE5WeGRuc2FNUUdSMUgxaEdKUUNhVG9YYXRHcmg4OWJyWVVZaUlxQVJyM3pacmxOcUZ5MWVRbEp3aVlwcmNuUXpJbWdMYmtSdExFQkZSRWQyNSt3QzFhbkJVSFZrSEZ1dUlSTktnWG0xY3UzRUxhclZHN0NoRVJGUkNsZkh5UkswYS9nQUF0VnFEcytjdWlKd29wK1NVRkZ5OWZndEE1cTV3N2N4NHgxb2lJakpmYXJVR1QwTkRVYmxTUmJHakVKa0VpM1ZFSW1sWXJ3N1MwelB3Nk1rVHNhTVFFVkVKbG4wTnVFQXpXN2Z1d3FXcnVpbXd0V3I0bzNScE41RVRFUkZSU2ZRc1BCeHF0UWJseTVVVk93cVJTYkJZUnlTU3FsVXFRU3FWNHRIanAySkhJU0tpRXF4bDg2YTZueTlldmdxbFVpVmltcHl5YjNyUnNua1RFWk1RRVZGSjlpUTRCQUJRM3R0YjVDUkVwc0ZpSFpGSVpESVpLcFQzeHVNbndXSkhJU0tpRXF5Y2R4bjQrZm9BQU5MVE0zRGwrZzJSRTJWU3F6VTRkL0d5cnQwcVcxR1JpSWlvTUlKRFFpR1JTT0JkMWt2c0tFUW13V0lka1lncStWWEVveWNjV1VkRVJNV1RmZFJhWUpCNXJGdDM0OVlkcEtTa0FnREtlNWVGVDRWeUlpY2lJcUtTNnZuelNKVHg4b0JNSmhNN0NwRkpzRmhISktMS0ZYM3g2RWt3QkVFUU93b1JFWlZnclZwa2pWbzdlKzZpV2Z4ZENjeTIyVVhMNWswZ2tVaEVURU5FUkNWWlJHUVV5bkVLTEZrUkZ1dUlSRlRKenhlcHFXbUlqSW9XT3dvUkVaVmdOZnlyb3JSYktRQkFYSHdDN3Q1L0tHb2VRUkJ5N0V5YnZaaElSRVJVV0JHUlVkeGNncXdLaTNWRUlxcms1d3NBZU1SMTY0aUlxQmdrRWdsYU5NdWFDbnRXNUYxaGc1K0dJaUl5ODRzb1p5ZEgxSzVaWGRROFJFUlVjbVVvbFlpTFQwQ0ZjaHhaUjlhRHhUb2lFWlV0NHdVN093VjNoQ1Vpb21Kcm5XMzBtdGpyMWdWbUt4WTJiOW9ZTmpZMklxWWhJcUtTTENZMkRnRGc3YzJSZFdROVdLd2pFcEZFSWtHbGlyN2NFWmFJaUlxdFFmMDZVQ2dVQURKM3pRdC9IaWxhbHV6Rnd1eWJYeEFSRVJWV1ltSVNBTUROMVVYa0pFU213Mklka2NqOEt2cmdhV2lZMkRHSWlLaUVVOGpsYU5xb3ZxNmRmYzA0VTRxTmk4ZTlCNWxyNXRuYTJxQnBvd2FpNUNBaUlzdVFtSlJackhOeWNoSTVDWkhwc0ZoSEpESXZUMC9FeE1TYXhjNTlSRVJVc3JWc25qVVY5b3hJVTJHRHpsL1MvZHlnYmgwNE9OaUxrb09JaUN4RFltSXlBTURGbWNVNnNoNHMxaEdKek1POU5OTFMwNUdhbWlaMkZDSWlLdUZhTkcwRWlVUUNBTGh4Nnc2U2twSk5udUg4eFN0WmVUZ0Zsb2lJaWlsclpKMmp5RW1JVElmRk9pS1JlYmlYQmdCRXg4U0luSVNJaUVvNlYxY1gxSHE1ODZvZ0NMaHkvYVpKNzY5V2EzRGwyZzFkdTBYVFJpYTlQeEVSV1o3RXhFUTQyTnR6c3lLeUtpeldFWWtzcTFnWEozSVNJaUt5Qk5uWHJidDQrYXBKNzMzMy9nT2twbVdPRkMvdlhSWmx5M2laOVA1RVJHUjVFaE9UNGN3cHNHUmxXS3dqRWxsV3NTNVc1Q1JFUkdRSkdqZk1YcXk3WnRJMVVTOWV2cGFWSTF2UmtJaUlxS2dTazVJNEJaYXNEb3QxUkNKemNuS0VYQzdqTkZnaUlqS0k2dFdxd1BubGg1cW82Qmc4Q3dzMzJiMHZYY2xXckd0WXoyVDNKU0lpeTVXWWxNVE5KY2pxc0ZoSEpES0pSQUlQOTlLY0JrdEVSQVlobFVyUnFFRldvU3o3YURkalNrcEt4dDM3RDNVWkd0U3RZNUw3RWhHUlpVdE1USWF6RTR0MVpGMVlyQ015QXg3dTdoeFpSMFJFQnZQZnFiQ21jT1g2VGQyVTI1bzEvT0hvNkdDUyt4SVJrV1ZMU1UzaDN4U3lPaXpXRVprQkQ0L1NYTE9PaUlnTUp2c1UxS3MzYmtHbFVobjludGszczJqU2tPdlZFUkdSWWFoVWF0amEyb29kZzhpa1dLd2pNZ1B1Ym02SWowOFFPd1lSRVZtSU1sNmU4S2xRRGdDUWtaR0JtN2Z2R2ZWK2dpRGtHTUhYaE92VkVSR1JnYWpWTE5hUjlXR3hqc2dNT0RrNklqa2wxYVE3OWhFUmtXWExPUlgyYWo0OWkrOVoySE5FUldjdTUrRGs2QWovYWxXTWVqOGlJckllS3JVYU1oYnJ5TXF3V0Vka0Jod2RIU0FJQXRMUzA4V09Ra1JFRnFKcG93YTZueTllTWU2NmRkbDNnVzNZb0M1c2JHeU1lajhpSXJJZWFyV2FmMWZJNnJCWVIyUUdYaTJZbXBLU0tuSVNJaUt5RlBYcTFvS3RiZWFIbTBlUGd4R2Y4TUpvOThwZURPUjZkVVJFWkVncWxSb3lHVWZXa1hWaHNZN0lERGc2T2dJQWtwTlRSRTVDUkVTV3d0N09EclZyMXRDMUwxKzlicFQ3YURRYVhMOXhXOWR1elBYcWlJaklRTFJhTFFSQmdJME5pM1ZrWFZpc0l6SURUcTlHMXFWeVpCMFJFUmxPb3daWmhiTnIyUXBxaHZUb2NUQlMwOUlBWkc1c1ViYU1sMUh1UTBSRTFrZWxWZ09BYnFRNGtiVmdzWTdJRERnNlpCYnJPTEtPaUlnTXFVSGRXcnFmcjkrOFpaUjdYTHVaVlFTc1g3ZTJVZTVCUkVUV1NhMTZWYXpqeURxeUxpeldFWm1CVjJ2V0phZXdXRWRFUklaVDNiOHFGSEk1Z013ZFcrUGk0ZzEranh2WmluWDFzaFVIaVlpSWlrdjlhbVFkTjVnZ0s4TmlIWkVaMEsxWnh3MG1pSWpJZ0d4dGJWR3Jwcit1ZmYzV0hZTmVYeEFFM01oMnpmcDFXS3dqSWlMRHlab0d5NUYxWkYxWXJDTXlBNDRPOWdDNEd5d1JFUmxlOXFtcDEyNFlkaXJzNCtDblNIcTVoSU9uaHp2WHF5TWlJcU9RU01ST1FHUmFMTllSbVFHcFZBcDdPenNrSnllTEhZV0lpQ3hNdlRyWjE2MHo3Q1lUMlhlQnJWZW5GaVQ4TkVWRVJBWWtsV2FXTERSYXJjaEppRXlMeFRvaU02R3dVeUJEcVJRN0JoRVJXWmdhL3RVZ2w4c0FBRTlEbmlFaDRZWEJycDF6Y3dsT2dTVWlJc09TdnZ3U1NLdGhzWTZzQzR0MVJHWkNabXNMbFVvbGRnd2lJckl3Y3JrTU5hc2JmdDA2UVJCeWJpNVJoenZCRWhHUllVbHRNa3NXZ2lDSW5JVEl0RmlzSXpJVGNwa01TaVdMZFVSRVpIaloxNjI3YnFCMTYwSkN3L0FpTVFrQVVOcXRGTXFYSzJ1UTZ4SVJFYjBpa1hBYUxGa25GdXVJeklSTUp1UElPaUlpTW9yc1UxU3ZHV2pkdXVzNXBzRFc1bnAxUkVSa2NEWlNqcXdqNjhSaUhaR1p5Q3pXcWNXT1FVUkVGcWhtZFgvSVpKbnIxajBKRGtGaVVsS3hyM2tqMjNUYWVseXZqb2lJakVBaTVacDFaSjFZckNNeUV6S1pMWlFxYmpCQlJFU0dsN2x1WFRWZCs4N2RCOFcrNXUyNzkzUS8xNjFWbzlqWEl5SWkrcTlYdThGcUJSYnJ5THF3V0Vka0pqaXlqb2lJaktsV2pheE5KbTdmdTErc2E4WEZKeUFpTWhvQTRHQnZEMStmQ3NXNkhoRVJVVzUwdThGeXpUcXlNaXpXRVprSnJsbEhSRVRHVkxORzFzaTYyM2VLVjZ5N2s2M1lWOTIvcW03a0F4RVJrU0hwUnRheFdFZFdodStzaU15RVhHYkwzV0NKaU1ob2F2cG5GZXZ1M250UXJBOCsyYWZSMXNwV0JDUWlJaklrRnV2SVdyRllSMlFtWkRJWmxCeFpSMFJFUmxLNnRCdktlSGtDQU5MUzB4RWNFbHJrYTkyK216V3lybVoxLzN4NkVoRVJGWjFFSW9HdHJRMlhDeUtydzJJZGtabmdORmdpSWpLMjdPdldGWFdUQ1kxR2czdjNIK3JhMlRldUlDSWlNalM1VEE2bGtodnhrWFd4RlRzQUVXV1NTQ1FBQkxGakVCR1JCYXRad3gvSFQ1MEJrTG1iYSs4ZVhRcDlqU2ZCSWNoNCthSEp1MndadUxxNkdEUWpFUkZSZG5LRjNDeVhDeEtTbzZBSlBna2g2amFFaEdCbzB4TWhnUUNKd2hrU1Z4OUl2V3JEeHE4ZDRGSmU3S2hVQXJGWVIwUkVSR1Fsc28rQ3l6NlZ0VEJ5VElIbGVuVkVSR1JrY3BsTTl5V1JPZEJHWElQNjBwL1FocDU3N1RIaDVUK0l2Z3ZOdzhOUUJTNkJ0R3dEMkRZZUJhbFBNd0FTRTZlbGtvckZPaUt6d1ZGMVJFUmtYRlVyKzhIVzFoWnF0UnFoejhLUmxKUU1aMmVuUWwwaiswNnd0YmhlSFJFUkdabENJVGVMWXAyUWtRVDFtUitndVgrZ1VPZHBJNjVDdWY5alNDdTJnYnpERjRDOXU1RVNraVhobW5YSVhIc2xOamEyeVBQZ2xVb2xZbU5qb2RGb0RKeU1yQSsvYVNFaUl1T1J5V1NvVnJXeXJuM25YdUhYcmJ0OWh5UHJpSWpJZE9ReU9WUWlGK3VFaEdBb3R3OHZkS0V1TyszVEFHUnNHUW9oNnJZQms1R2xzdXFSZFNrcEtWaS9majFPblRvRnRWb05pVVNDK3ZYclk5aXdZYWhRb1VLQjU0ZUdobUxkdW5XNGZ2MDZCRUdBcmEwdDJyVnJoMkhEaHNIQndjRUV2d0VSRVZISmtKeWh3ZXJUb1RoK094YWhjZWxJVS9JTEx0SEl1d1AxdWdNQVJ1OUlBbmFjS3R6NW5vT0J6RTFsTWVpdmNBRGhoczFIQmJLWDI4Q250QjA2MW5MSCsyMTk0S1N3RVRzU0VaSFJ5RVVlV1NmRVA0RnkxeGdJR1luRnYxWmFQREoyajRPODN5K1FscWxyZ0hSa3FheTJXSmVXbG9ZNWMrWWdMQ3hNZDB3UUJGeTllaFczYjkvR3ZIbnpVS2xTcFR6UGYvVG9FZWJObTVkak5KNWFyY2F4WThkdzc5NDlmUFBOTjdDM3R6ZnE3MENXUmVBc1dDS3lVRUVQNHpGbngzMDhUOGdRT3dxUlJVaFRhbkEvSWdYM0kxS3c1M0lrdmhyb2p4WlYzY1NPUlVSa0ZIS1pUTFFOSm9UMEYxRCtNOFVnaFRvZFRRWlVCNlpEL3ViZmtEaVhOZHgxeWFKWTdUVFluVHQzNWlqVVphZFVLckZxMWFwOHovL3p6ei96bkRZYkZoYUduVHQzRmpzaldaL01IV0dKaUN4SDBNTjRmTGpxQmd0MVJFYnlQQ0VESDY2NmdYT1BFc1NPUWtSa0ZHS3VXYWNPV0FRaEtVSy96allLU0JUNjdaQXVwQ2RBZWZ4clFOQVdJeDFaTXFzdDFwMDllemJmeHg4OGVJQzB0TFJjSDh2SXlNQ1RKMCtLZFgyaS94STR0STZJTEV4eWhnWnpkaFJ0eDFFaUtwd3Z0OTlEY2dhbmx4T1I1WkhMNWFLTXJOT0dYNGJtNGVFQys5bFViQWY1b0RXdysrQTRGQ01QUS9IdWRraDlXeGQ0bmhCK0Vkckh4d3dSbFN5UTFSYnI0dVBqODMyOGZ2MzZrRXFsMkxWckY2Wk5tNFpodzRaaDBxUkoyTEJoQTdSYUxTWk1tSkR2S0tpQ3JrK1VHdzZzSXlKTHN2cDBLRWZVRVpuSTg0UU1yRDRkS25ZTUlpS0RrOHRsVUNwTi8zNUNmU24vMlhZQUlQWHZCVm5QaFpBNHVFTjlkVDNVVjlZQ0NoZklleTZDeEt1V252ZmdvQTE2bmRVVzY3eTh2UEo4ek0zTkRlUEhqOGYzMzMrUFRaczJJVHc4SEdxMUd0SFIwZGl6Wnc5bXo1Nk5SbzBhb1hmdjNrVzZQaEVSa1RVNGZqdFc3QWhFVnVYRUhUN25pTWp5S09SeVpHU1lkaHFza0J3RmJkaUYvRHZKSFNGclBRM2FtQWZJMlBRVzFPZCtnZnJjTXFqMlRRSWtVdGpXR1Z6Z2ZiUnhqNkExMDkxaG8yTmlzV3JOUnFTbHA0c2R4U3BaN1FZVDdkcTF3NlpObTNKOXJFK2ZQamgrL0RqdTNMbVQ2K05oWVdGWXQyNGRoZzBiaHNPSER5TWo0L1VxZi92MjdRMmF0N2cyYmR1RjVKUVVmREJpcUZHdW41cWFocnYzSDBBdWw2Tk9yUm9HdWViZCt3OFJHeGVIVnMyYldzVmFiZ0svVVNFaUN4TWF4emQzUktZVUdzdm5IQkZaSHJsY0RxWEt0Tk5nTlU5T0ZOaEg2bEllMnVkWG9MNzhONkJNMFIzWFJ0K0ZrUDRDRWlmOU5vL1FQamtCcVZkdHZiTkZ4OFRpNlBIVGV2Zi9yM2NHRDlDclgwRGdPV3pZc2dNdkVoTXhkZUpZdmM1WnMyRUwxbXpZbXV0amgzWnZ3c2h4a3d1OFJrVWZIM3c5WjZaZTk3TmtWbHVzNjl1M0w2NWZ2NDdidDErdllqZHIxZ3pmZmZkZHZ1ZWZPblVLbzBlUFJ2MzY5WEgrL1BrY2o5V3FWUXQ5K3ZReGFON2kybmZnTUJ3ZEhZeFdyRnV3ZUJuT0JKMkhUNFh5K0czcEFpZ1VpbUpmYy9YYVRiaDY0eVlPN3NxOXFKcVg1Yi8vaFIxNy9pblVPUVA3OWNMNE1TTUxkWTR4U0dENVJVa2lzaDVwU3E2ZlJXUktxWHpPRVpFRlVzamxVSnA2WkYxMHdhUGR0REgzb1QwNDQ3WGpFb1VMSkhJbmFGTmo5THFYSnZKMm9Rb3prVkhSV1BuMytrS2NrWk8reGJyK2ZYcmc0SkhqMkgvd0NEcDNhSXQ2ZFFxZTFnc0FmcjQrbUQxemlxNGRGUjJMTCtabTFsY0dEK3luT3g0ZUhvR3RPL2RpM0Fjam9GRElkY2RkWGZUYnBMdHpldWdBQUNBQVNVUkJWTVBTV1cyeHpzYkdCck5temNMZXZYdHg0c1FKeE1URXdNdkxDNTA3ZDRhSGh3ZWlvNlB6UFYrdFZpTWhJUUZ0MjdiRjA2ZFBFUk1UQTA5UFQzVG8wQUY5Ky9hRmpZMU5vVE9GUGd2RHRsMzdjT25LZGNURXhzRk9vVUNkMmpVd1l1aGJxRmFsY2xGL1ZRaUNnTmk0ZUZUMHFWRGthK1RuNy9XYmNTYm9QTHAyYW8vanB3THc3YUtsK04vbm54VHAzMEYyaVVsSmNIRjJMdkw1bjMweVNhOSszLy93YzVIdlFVUkVSRVJFUk1Zams4dWdWS2tnQ0lMSlpsd0pDY0ZGUGxkYXZUY2d0WVhtd1NHajNLdE9yUm80c2kvMzBXdTV1WHI5SmhZc1hvYjRoQmY0Y09RdzNYR05Sb1BrbE5SOHp4MCtaRENPblRnTlJ3Y0h2RWhNeXJXUGs2TkRqcy8rY3JrTWZoVjlkVzJaUEtzUTE3ZG5OOTNQSndQT3dzNU9nVUVEekd1Z2s3bXd5bUpkUmtZR2podzVncE1uVHlJaUlnTEtsOXRBaDRlSFkrM2F0ZWpjdVRQYzNOenlMZGhKcFZLNHVycGl4NDRkaUl5TUJBQkVSRVJnKy9idENBZ0lRTXVXTGRHMWExZTQ2RmtWZnZqb0NTWis4Z1ZzYkd6UXNINGRORzVZRDhGUFF4RjAvaEl1WGJtT3hkL1BRODNxMVlyMCt5WW1Ka0dsVWlFbUxnN3JOMjB2OVBtMWF2cWpZZjI2dVQ2MmU5OUJyTjI0RGIxN2RNSFVpV05SdDNaTkxQNzVOM3l6Y0FtK21QNHhaREpaa1RJRG1jTjd2VHc5aTN4K2w0N3Q5T3BuTnNVNnpvSWxJaUlpSWlMS1FTR1hReEFFcU5YcVluMitMQXh0ZXU2RnFRTFp1OE8yeVFmUVJseUY5bW1BZnVka0ZQRmVCVkNyMVZpMWRpTzI3dGlMTWw2ZVdMcm9hMVN2VmxYMytQMEhqekJwK2l5OXJuWHFURkNlankzLzhYdjRWNnVTZGQySGo5R2xUKzdyOVFtQ2dKVFV6QUpoNkxNd2xQWHlRbkpLU280K1RvNk9lbVd5ZEZaWHJJdUppY0hDaFFzUkVoS1NaNThIRHg2Z1JZc1cyTHQzYjU1OW1qWnRDcFZLOWRwMVZDb1ZuajE3aHExYnQrTHc0Y09ZTm0wYS9QMzlDOHlWbUpTRURtMWI0YU1QMzRlclM5Wm9zbldidG1IMXVzMVl0V1lqRm4wN1I0L2Y4SFV4c1hFQWdFZVBnL0hvY1hDaHp4LzhSdDljaTNYYmQrM0RiMyt1UVp1V3pUQjUvSWNBZ0Y3ZE8rTkZZaUwrL0hzRFBrMTRnUzgvbTRiU2JxVUtmYy9VMURURUo3eEFyUnJWQzMxdWlXWUZhL01SRVJFUkVSSHBTL0Z5WkpaU3FUSlpzVTRDYlpIR1VzZzZ6WUZFWWdQbDhXLzBQMGt3L0JJR0lhRmgrTzcvbHVMaG95ZG8wN0lacGs4Wi8xb1J6THRzR1V5ZThHRysxMW42eXg5d0srV0s5NGErbFdlZk1sNDVCOWo0VmZURnZObFowNE9qb21Jd1k5WThBTUN6c0hDTUhEY2xSLzhCYjcrZm8xMllVWU9Xek9xS2RZc1hMODYzVUFjQWUvZnV4ZFNwVTNIcDBpV0VoNGUvOW5pcFVxWHczbnZ2NGVEQmc5Qm84bjVpSlNRa1lPSENoWmcvZno0OEN4Z2hWcnRtZFRScVVPKzE0NE1HOU1YZjY3Zmd6cjM3K1o2Zm4raVl6SjNCUHY3b0EvVHIzYjNJMTNsRm85RmcrUityc1h2ZlFYVHEwQVl6cDA2RVZKcTFzZkNRd1cvQVRxSEE4ajlXWSt5azZaZzZjU3hhdFdoYXFIczhEbjRLQUhqNCtFbVJjK1pWelRkWGdzQ2hkVVJFUkVSRVJObkpYeGJyTXBSS09EbzY1TnBIcFZMaHpyMEh1SHI5SnA2R1BNT3o4T2VJajAvQS83TjMzL0ZSVkZzQXgzK3pOYjBIQWlrUWV1aWg5eVlDZ3FBSUlpQ0NDbGpCM3ZBcDlsNEJGUXNXUkVIcHZVbVgwSnYwbWtZcXFhUnROdHZlSDB1V0xMdWJIaExJL1g0KzcwRm03dHlaaldFemUrYmNjL0x6dGVScnRiend6Qk1NR2RpLzFPZVVWRzVsRHRZcE9qeU1QTGdydW0zdllMcDZ1ZlRuVXBlLzlKTTlxOWR0NG9lZmY4ZGdOUEwwWTQ4d2NzUlF1K084dkR5dGxxWGFNK3ZibjNCemN5MXhYRkVxcFlMQWVzVTMxMWk4NENlYmJRbUpTVHozeXB1bFBzL3RydFlGNnlJakkwc2NjL3o0Y1k0ZlA4NTc3NzNId29VTDJiMTdOMXF0RnJsY1R0ZXVYWmt3WVFJR2c0SFZxMWVYT0ZkT1RnNUxsaXpocWFlZUtuYWNvNFlNYXJVS3VWeEdSZUk0aFpsMWZyNCs1Wi9rbXZqRUpENytmRFpuemwzZ25ydUhNTzN4UiszV0RSZzVZaWhCZ2ZYNTZQUFp6SHovVTdwMjdzQ1VTUThTMmpERXpxeTJ6cHk3QUppTFo4YkV4dEVncE96MTltN0ZtblVpc1U0UUJFRVFCRUVRQk9FNmxTV3p6cmJKUk96bGVGYXNXYytXYmJ2UTVPY2prOGtJckI5QS9ZQUFtamR0Z3JPekU4NU9UclJ0VmJybUNCWWVRWkJhK29RWldVZ1BGSjBmUTM5aU1ZYnpHOHAwS3NranVHelhWb0xaYytmaDZ1ckNWKy9QdEZxZWVyTVV0d3kyVU9IcXU0RjMzOCt2MzM5TmNGQWd1VGNzaDYzdGFsMndyaVIxNnRSaCt2VHBORzFxcmcvMzZLT1BNbUhDQkxLenMzRnpjME11bDZOU3FaQWtpVGx6NXZEMzMzL3p6ei8vRkR0blJFUkVpY0U2UjZKaVl0SHJEYlJvVnI1NmRYQTlXT2ZyNjEzdU9YUTZIY3RXcm1QQm9pVVlUU1k2aHJlbGZyMkFFcnV1RHJtelA3Rng4ZXc3Y0pnRGg0N1NyWE5IN3J0bkdPSHRXaGQ3M0pGang1SEpaQ2dWQ25aRjdPT2hrTkdsdnRaSEo0N253YkdqclpZVEY2ZHp4M0JMYW5WNVpXVm5NMkh5MHhqMEJweGRuUEh4OGlJNE9KREdvUTNvRk42T3BrMGEzYlJpcUlJZ0NJSWdDSUlnQ0xjTGxjcTg5TFdnUUdmWmxwT2J5eSsvTDJMTitzMm9WQ3I2OSs1Qjc1N2RhTk1xREJjWDV3cWZVK1lmaGpGeVd5bkh0a0ExOEFPTThZZlI3NWxWOW5QVkNTdnpNU1h4OGZhcWxrQmRtMVl0ZVhMS0pMcDBDcmRzMDJqeWlkaDN3R28xbmxBeUVhd3JvbTdkdXJ6MzNuc29sVXFXTDEvT3JsMjd1SExsQ2thajBXcWNzN016alJzM1p1alFvVXllUEptR0RSdnkwMCsyYVp5Rmlsc3FXNUsvbHE0RVlOaVFPOHM5Ujk2MUFvNVBQeitqek1jdVh2QVRQdDVlelBuK0Y5WnYya0xEa0dCZWVXRWFjK2JPWSs1UHY1VnFqaTFybHhDeDd3QS8vdklIZXc4Y29udlhqc1VHNjNKejh6ajYzMGxhdDJ5QnA2Y0htN1pzWjhMWVVhVUtkcDIvR0VuczVialN2andySWNGQk5HdFN2cTY3YnE2dVRCdy9odlNNRERSNSthU21wWE1wTW9wZHUvZnl5KytMOFBmelpmalFRUXdmT2hoM04vc0ZNOFV5V0VFUUJFRVFCRUVRQkd0cXl6SllMUUF4c1hITWZPOFQ0aE9UdUd2UUFCNTdkS0xEejFqbEpXdlFFL1ovVytJNHlhc0J5cnUvd1pTYlRNSG0xOHBWZjA3V3NIZXB4dTA3Y0pnMzN2MjRWR012eHlXVW1OMVdXQnN1UGpHcDJIRjZ2Y0hoR0pra1VTK2c3clZ6eHVQbjY0M2ZEVWxDenM1T0RPemZoN2g0NnhKamhaOS9KVWtFOGV3UndicHJKRW5peFJkZkpDc3JpODgrKzh6UzRkVWVqVWJEeVpNbk9YbnlKQU1HREdES2xDa2tKQ1N3YnQyNlNyMm1yVHYrWmR1TzNZUzNhODNBL3FYN0IyeFAxODRkOFN4bFY5cEM2elp0NFVwS3FxVUk1ZVJKNDZucjc4Y0RvKzlCb1ZBdzU0c1B5elJmejI1ZDZOYTVJL3NQSGlteGZ0MjJYYnZSNi9YMDZ0RVZYeDl2L28zWXg0RkRSK25hdVVPSjU5bXliV2VKMlg2TzNEZGlhTG1EZFRLWnpHN0w2YXpzYkk0Y084RS9XM2Z5NjRLL1dMbDJJeTgvK3hTZE83YTNPNC9JdmhNRVFSQUVRUkFFUWJpdWFHWmRhbG82TDc3K05qS1pqQS9lbWxHcXo0amxJZk5wak15dkdjWVNsc0lxQjd5TnBIYkhlRFVHVmI4M3JQYVpqRVowVzRydnRpcTUrQ09yRjE3c21FSU5Rb0o0N05HSFNoejM0eThMOFBUMDRJRlI5NVJxM2tsVGl5OGZsWmlVN0hDTVVxbGt3NHFGQURhTkkreVo5KzBYbHIvbjVXa0FjK2t2d1pZSTFsM1RxMWN2L1B6OG1ERmpSckdCdWh0dDI3WU5iMjl2Um84ZXphNWR1OGpPcnB5Mnk4ZFBudWJ6V1hNSnFGdUgvNzM4WElXQ09CM0QyOUl4M0xaNVJYRjI3ZGxIUnVaVnl4dWpwNGM3RDQ0ZFZlNXJBSkRMNVNVRzZrd21FeXZYYkVDcFZES3dmMjljbkozeDl2TGtqNytYbGVtTjJGNEhtYTA3L3NWa01qR3dmeCtiZlZYVmpNTEQzWjErdlh2UXIzY1BvbU12OCtsWDN6TGpyUThZUG5RUWp6ODZFU2NuKzdVS0JVRVFCRUVRQktFNFJxT1J6T3djY2pRYTlIbzlSckZLUTZnQ01rbENvVkRnNXV5TWw3dGJ0U3hsTE93QW01K2Z6N3NmZllGQnIyZk8xNTlZTXJxcWlxTERJeFJzTG1aMW1zb1ZTZW1NS1RNYVNlVUdQbTdXKzQzNkVzOGg3L0F3eUVvWGxxa1hVSmN4OTQwb2NkeVB2eXpBdzkydFZHTUIvdmVLNHlEYkI1OStqYStQTjA5TW1XUjNmOUdmaHkxcmw2QXRLQ0FyS3h0L1AxOHV4OFh6eUJQUFdYMDJ2eHdYYi9sN1FsSVNraVRoNVZtMnhLTGFRZ1RycnVuUm93ZWJObTBxVTZDdTBNcVZLeGs4ZUREZHVuVXJzWDVkYVp3NWQ0RTMzdmtZZHpkWFBubnZEYnk4UENzOFoxbmw1dWJhcEJJdlhsNXlRNDJTcUZRcTdyMTdpTVA5MjNkRkVCTWJ4K0NCL2ZCd045ZWNHejUwTUw4dlhNeXVpSDMwNmRtdDNPZWU5OXVmU0pKa04xaDNNelFNQ1diMlp4K3dhTWtLRml4YXdwVXJxYnczODFYTEc1dzVEVmhrMWdtQ0lBaUNJQWpGeTh2WGNpVTlIWDBGeXUwSVFta1lUU1lLZERyU2RUcXljbk9wNCtPRHkwMU9PQ2dNMXExWnY1a3o1eTd3MFR1dlYzbWdEa0FXMmc5WlFIdU1TY2ZzRHlqSVJmdjMySExQTDNrM1JOR3lkTmx2VmFsL241NE85MzN3NmRlNHVEZ1hPNmFvWGJ2MzhmbXM3OWkwNnE4U3h4NDVkZ0pQVHcrYnNtT0NtUWpXWFJNYUdzckNoUXZMZGF6QllPRFFvVU0wYmRxMHdzRzZDNWNpbVRIekE1eWMxSHoyd1ZzRTFxOVg3bm5PbnI5WXJtT0gzeldJN0p4Y2ZIMnMxNXIvK011Q2NzMVhsS3VyaThOZ1hWNmVocDkrL1FPNVhNNkVzZGNiU295Nlp4Z3JWcS9qbXg5K29VUDdOcGFsdVdXVnI5VldlOVJlb1pEejBMalJoQVFIOHQ3SFgvTGpMd3NzVHlrTUJnTUtoZnltWG85NElpdmNERFhoaWF3Z0NJSWczQzd5OHJVa3BLUlU5MlVJdFpEZVlDQWhKWVZBZjMrY2IyTEFUcWswaHkzMkhqakVBNlB2b1ZNSCt5V0ZLcDBrUXpuZ1RiUkxIZ0pkWHFWT2JaTGtxUHJQQkpteVV1ZXRiaG1abVpaT3I0VUtWN0UxYTlLSWI3NzhpTVVMZmtLVG44L0tOUnZJeTh2anNla3Y4OW9MMDJqZXJBbUxGemp1QlZEYjFMcGduU1JKZGd2NXU3dTdrNVJVZkdIRjRpUW5KOU82dGYybUNSNmxyQmNYRlIzTHEyKzhqMHF0NG9zUDN5STRLTERjMTNQZzRGRisvYVBrYUxZOVF3ZmRRVzV1SHFFTlFxeTIyMXRhZXVic2VaNS9iU1lkMnJmbC9abXZWZWhEK0p6djU1R1Ntc2FZKzBaWVBTbHhkWFZoMG9TeGZQUDl6M3owK1d6ZW4vbGFtWmNGNStkcnljN09zWGxOMWFWdnIrN0VQdmdBOC8vOG0wYWhEUmgwUno4TUJpTnkrYzBMMW9rbnNzTE5VaE9leUFxQ0lBakM3Y0JvTkhJbFBiMjZMME9vNVpMVDB3a0pxSHZUSHNBV1p0WUJqTHJIdGs1NFZaSThnbEFOK3BpQ0RTK1VhbGxyYWFrR3ZJV3NUcXRLbTYrbWlJbTl6TldzTEM3SFhXOG04ZXYzWHdQbVZYWXltUXkxU3NWYjczK0d3V2prdHg5bTgvdkNKVHo3eXB0TUdEdktLbW1udHF0MXdicWZmLzZaYytmT2NlYk1HZUxqNDBsSlNTRWxKUVc1WEk1T3B5dDVBZ2NLQ2dxUXkrVW9GQXE4dkx3SUNBaWdTWk1tdEd6WmtsYXRTdjVIR0hzNW5wZmZlQmVWU3Nubkg3NU5VS0RqakxvOGpRYVpKQ3UyM3Rubys0Wno5OUJCNVhvdFdkazVBQ1UycFVoTHorQ2RqNzRndEVFRDNuenRCY3ViZFVwcUdoOS9NWWRKRDQ2aGJldVdwVHJuMHBWcitXZmJMb0lDNnpGcHdnTTIrKzhaTnBqdHV5TFlmL0FJMy83d0M5T2VtRnltMTNUa3Z4TUE2SFE2a3BLdkVGQzNUcG1PcndvVHhvN2kvSVZML1BqckgvVHAyUjJEMFlCY2RuT0NkZUtKckZCZHF1dUpyQ0FJZ2lEY0RqS3pjOFNEVnFIYTZRMEdNck56OExsSnE1WUtQMmMyYjlvVTcyb29FU1VMN29wcXlHY1ViSDRkOUpvS3pXWE9xSHNUZWRQQmxYUjFOY3V4NDZjd0dvMjgrZDdIUFB2VVZBQkxFcEltUDUrMUcvN2hqNytXa3ArdjVlUDMzcUNPdng4dlBmc2s3ZHUyNHF0dmZ1VFk4Vk84OGVyek50bDV0Vkd0QzlhNXVMZ1FIaDVPZUhqcE9xNlVSVmhZR0FzV0xDaFhNNGlYL3ZjT21abFg2ZElwbkJWcjdIY3puWDR0UVBYNDlKZHhjWEhtaDltZk9aeFByVkpaV2x5WDFhWElhQUM4dkJ5LytlYm01dkg2V3gvaTVLVG1vM2RleDluSnliTFBTYTFHcTlYeXlodnZNdjJKS1F3Yk1yRFk4NjNac0prZmZ2NGRaeWNuM3ZuZkszYXZXNUlrM25qbE9aNTg3bFZXcnQxSXZyYUE1NTZlaWtKaC9TUHM1dWFLbjYrUDFUYXRWc3Y4UC81R2tpUXVSa2J6MEpScGRPM2NnWkhEaDFvYWI3UnEyZUttMUQwb1NwSWtwano4SUZPZWZvR1ZhemRnTUJpUXk2dis2WlI0SWl2VUJEZjdpYXdnQ0lJZzNBNXlOQlVMRkFoQ1pjblZhRzVhc0M3dVdwWld5N0JtTitWODlzaENlcUMrYng2NnJXOWpUTHRRcmpra3oyQlVBMllpcTF1MjVvOWxjYjMrVzhreENVMStmcW5tTkpsTUpZNTFkbkxpOE5IakpGOUo0WVhwVDdCb3lRcmVlUGNUcXpGNzl4OWkxbmMvRWQ2dURTOU1mOXdxZ1daZy96NDBDbTNBaDUvT0lpc3JTd1RycUlYQnVxcFVrWTZ0NmVrWkFCdzRkTlRobU1KZ25ZK1BONjR1enVVK1Ywa09IejBPNEhESmFHYm1WZDU4N3hQeU5CcSsvUGdkU3dNTWs4bUVScE5QZ1U3SE0wOU80ZDJQditTcmIzNGdQaUdScVk5TXNQbitHQXdHZnY1OUlZdVhyVWFsVXZMdW02L1FJQ1RJNFhYNSsvbnl3VnV2OGNvYjc3SHhuMjFjaW96bTFSZWVwbUdSNjV3NGZnd1R4NCt4ZkgwNUxwNVB2L3FXUzFIUjNEZGlLT1BHM01lcXRSdFpzMkV6K3c2OFI0T1FJTzRmT1p3dlBuekxKdkIzTXpRSUNhSi9uNTc4dld3Vm9TRWhOMlVackhnaUs5UUVOL3VKckNBSWdpRGNEdlQ2eWx1R0p3Z1ZvYnVKUDR0Uk1aY0JiR3FxMzJ5U1R4TlVvMzVEZjNvbCtpTy9RbDVxNlk1ejhrVGViZ0tLMW1OQTZWVHlBV1dRbVhrVm84bUVoN3NiY3JtY0hmL3VBY3hKTENVWlB2cWhVcDBqTGo2eHhMRkwvcGpIM0huemNYRng1bzcrdmVuY3NUM3ZmdndsWjg2ZTU3RnBMOUdoZlJ2cTF2Rm4vQVAzMGFoQkNCY2pvN2tZR1kzSmFNUmdOS0xUNmRIcGROdzErQTcySFRpQ3I2K3ZUY1BMMmtZRTYyb0llL1hnSEpuMTZYc1ZQbDlTY2dwcjFtL0MzYzBOVjFjWDFHcnordkZMa2RHc1dMTUJoVUpPajI2ZGJZNDdmUFE0SDN6Nk5Wblo1bmJNTDgxNG16eU5CazErUHZuNVdydm5Xcng4TmFucDZiejYvRFJMTUNvNjlqSmZ6UDZlTTJmUDQrN215c3daTHhIZXpuN052NkthTjIzQ1orL1A1TTMzUHVIQ3BVaW1UbnVKWjU2YXd2QzdyaS81emROb09ITDBPRnQyL011ZWZRY3htVXlNdVc4RVV4NStFSmxNeHNNVEhtRGNtSkZzM0x5TnBTdlg4dm1zdWZ5eTRDL3VHekdVRVVNSDQxS0ZnVkI3eHQwL2ttMDdkNU54TlJOZkg1K1NENmdnOFVSV3FDbHU1aE5aUVJBRVFiZ2RpR1pnUWsxeE0zOFdMMFZGQVJWTGpxazBNZ1dLMXFOUnRMd1hZOXgrREpIYk1WMDVqVEV6NW5wTk8wbU81Qm1JckU0cjVBMzdJQXZwQ1lxcUtmK3lLMklmcytmT001KzJTSDMrMG5SdmZmYnBxWlYySFc2dUxpZ1ZDb1lOSG9oYXBjTGZ6NWZabjcxUHhMNkRiTis1bTRoOUIwblB5RVNydFI4ektNcmZ6NWNIUmxkL2w5enFKb0oxUlhUbzBJR1RKMDlTVUZCUXB1UGMzZDFwM3J4NUZWMVYxZkJ3ZDJQeDh0VjJtMjE0ZVhueStLTVRxZVB2WjdPdmNXZ0RKQW5hdDIyTnY1OFBIdTd1dUx1NzRlN21ob2VITys1dXJyaTV1ZUhtNm9xN215c3F0WXAzUC9xQ2JUdDIwNlpsR01PdjFkSEx5OU53OFZJVXpabzI1bjh2UDF1bXJyZk5talptN3RlZjhNWHM3MG0ra3NLQVByMklpMDlreVlyVlhMZ1l5YVdvbUd0TFN1WDA3TjZGOFdORzByUnhJNnM1MUNvVjk5dzloT0ZEQjdGMXgyNFdMbDdHdk4vK1pOR1NGYnozNXF1bHJyVlhHUm8yQ0taK3ZicGN2WnB0OTN0ZTJjUVRXYUdtdUpsUFpBVkJFQVJCRUlSYlUxUjBMRUNGYXN4WE9wa0NXVWhQY3lBT0FCUG9OR0FDVk02VVpobHFaV2dWMXB5N0JnM0FZREJpTkJweGNsSVQzcTROZlh0MUwvSFlvZ2t2bFdIYUU0OFNIRlRmOHJVa1NmVHEzb1ZlM2J0WXR1bDBPdkx6dGVoME9neEdveVVlSVpQSmtNbGtLQlJ5MUNwVnpRak1WalBKWkM5YVU0dnBkRHJPbmozTHBVdVhpSXlNSkNrcGlZeU1ERFFhRFVhakVXZG5aMXhkWFFrSUNLQlJvMFkwYjk2YzFxMWJXM1dvdVZXa3BLYWgwK2t4R0F3WURIcU1KaE91TGk3VThmY3I5aCtIMFdnc1U1MHBiVUVCdTNidjQ4NEJmYXkybjc4WVNaTkdEU3RVc3lvdlQ0T0xpek1HZzRHcDAxN0VhRFFTMXJ3cDdkdTJvWHZYam5pNHU1ZHFIcFBKeEpidHU5aThkUWZ2dnpXajNQWCt5bXZ1VDcreFlzMEdPb2EzNWFOMy9sZWw1N3A0T2E1SzV4ZUVzbWdTN0hqcHUzRHJhL1A2cnVxK0JFR29kVTU4Mktma1FjSXRTOXpIQ1RYSnpicVBHelgrVWE1bVpUTngvUDFXSlk4RTRWWW1sUkNSRkpsMU4xQXFsYlJwMDRZMmJkcFU5NlZVT1g4LzMzSWRWOWJnbWxxbHNnblVBVFJyMHNqTzZMSXBYTElxbDh2NStidXZ5aDJCbHlTSk93ZjA1YzRCZlN0OFRlWFJ0WE1IbHExYVIxNmVXS0lxQ0lJZ0NJSWdDSUlBNXFTSzdKeGNaREtKZ3BxVVdTY0lWVXkwNFJOdUc3ZHlxbXlUeHFFQTVKZXlJNDhnQ0lJZ0NJSWdDTUx0VHBPZmo5Rm9SQzVYb05PSkVpcEM3U0dDZFlKUUEzaTR1eU9UeTByZFBsc1FCRUVRQkVFUUJPRjJwOVdhNjhuTFpmSXkxNVlYaEZ1WkNOWUpRZzJoVkNqSjA0aGduU0FJZ2lBSWdpQUlBb0JDb2JqMnAweGsxZ20xaWdqV0NVSU5JWk5KNUl0Z25TQUlnaUFJZ2lBSUFnQXFwVGxZSjVQSmExWTNXRUdvWWlKWUp3ZzFoQVRvOU9JWGtDQUlnaUFJZ2lBSUFselBySk5ra2dqV0NiV0tDTllKUWcxaFFzSmdNS0xYaS9SdVFSQUVRUkFFUVJBRW1VeUdXcVV5SnphSVpiQkNMU0tDZFlKUVU1aE1BR1JsNTFUemhRaUNJQWlDSUFpQ0lGUS9TWkx3OGZIR1pES0p6RHFoVmhIQk9rR29JWXpYZ25VR2c2R2FyMFFRQkVFUUJFRVFCS0ZtOFBIeFJxY1huNUdFMmtVRTZ3U2hoakFhakFESVplS2ZwU0FJZ2lBSWdpQUlBb0NQdHhkNnZRNjVYRjdkbHlJSU40MklDZ2hDaldIT3JCTy9oQVJCRUFSQkVBUkJFTXg4dmIzUTYvWElGZUp6a2xCN2lHQ2RJTlFRSnNuOHAwd0U2d1JCRUlSS29sSlU3cTJlWENaVjZueUNJQWlDVUJJZkgyK01SaE15U2Z3T0Vtb1BSWFZmZ0NBSTE1Z1Q2MUNJSjBhQ0lBZzFXaDBQRmI4OTFnNFhsZlg3ZFVLbWxxay9IeWRYV3psMWRab0d1RkxYUTgzdTgrbGxQclo1UFZkR2Rnemc3dkM2dlBiMzJYTE5ZYzlIWTFvUTZPM0U2aVBKYkRoK2hTeU42TXduQ0lJZ1ZDMGZieThBREVaak5WK0pJTnc4SWxnbkNEVkU0WE1pdVV3RTZ3UkJFR29xbVFUdmpXcE9zSSt6emI0Vmg1SXJKVkRuNDZaaytzQ0czTmNwZ0h5OWtURnpqaENUcGluMThiTW10R0pBUzEvTDExUDdCVmRLc0M3UTI0bkJyZjJReVNUYUJydnp5ckJHN0RpYnpnZXJMNUNlVS9VZCtyNS9wRTJWbjZNa0c0K25zUEp3VW5WZmhpQUlRcTNpNCswTmdGNDBtUkJxRVJHc0U0UWF3bVNwV1NkV3B3dUNJTlJVTDl6VmlCNU52ZTN1ZTdoM0VGdE9wWElxUHJ2Yzg0L3NHTUFyZHpmR1RXMStjT09pa3ZQWnVEQW1mSCtNQW4zcE1ncit1NXhsRmF6cjBOQ1Q4QVllSEkzSnNocm5ySktUcnpOd3JSbDVpUjd1SFlTc3lESllsVUpHUFM4MUdiblhBM1VQOVF6a2xXR05TemRoTWM0bDVqSjZ6bUdyYlQwZGZOOXZwbk1KT2RWOUNZSWdDTFdPbDZjSEFIcURDTllKdFllSUNnaENEV0VDSkVsQ0pyckJDb0lnMUVnUDlReGtVcThnaC9zVmNvbXZKN1Nram9lcTNPZEl5TXpIOVlibHRXSDEzWGpwcmtZMlk0TjhuSmpjTjVnbDB6dlFOdGpEc24zcGdVVHlkZGFCdlNuOVFteU9mMkpBQ0JGdjl1QzdTYTJaMGkrWURnMDlyWUp4UmZtNXF4alpLY0JtK3lkckw1VTYyQ2NJZ2lBSTVlSGhZZjRkWnhUQk9xRVdFVkVCUWFoQkZBbzVraWljS2dpQ1VPTTgwanVvVkJsakFaNXF2cDNVR25lbjhpMWUySDhwa3lVSEVtMjJqK3RlMzVKWlZzOUx6YUtud3Rud1VoZWVHeHhLaTNwdWRHbnNhUm1icGRHejVtaXkxZkc5bS9rUTZ1OWl0UzJzdmh2dVRncDZOL2ZoMlVHaC9EcWxMVW9Id2JwSnZZSlEzOUNzWXYxL1YvZ3ZOc3Z1ZUVFUWFvY0ZmL3hOZEV4c3NXUDBlZ1B2Zi9BWjczL3dXYVdjYzhtU2xmeTVjQW1abVZjclBGZENRaUtwcVdsbE9pWXZMNC9YWnJ6TmF6UGVKaTh2cjB6SDV1ZHIyUjJ4ajRNSGo1VHB1QnZ0MlBFdk8zYjhXNkU1YmlXdUx1YlNFNklickZDYmlHV3dnbEJUbUVDaEZQOGtBYUpqWWxtK2ZBMllUUFRvMFpWdTNUcFg2Zm0wV2kySlNjazBiR0NiZVZKVzV5OWNJckIrQUs2dXJnN0g2UFY2b3FOamFkTEVObE9tSXJadi81ZTZkZjFwMGFLWnlOQVVoRW9pazBtOE9xd1I0N3NIMnV6TEt6RHd3N1pZbmgwY1N0RVlWNHQ2YnZ3MHVRMVRmejVCZG43Wkd6Qjh0VEdTZm1FKzFQRlFXMjEvZDFSelJzNDZSR2FlbnBiMTNhejJkUTcxWXQ2T3k1YXYvOWdUei8xZDZsbStsaVI0c0VkOTNsOTEwZW82aTdxY25vL1d6bEpiWHpjVlk3dlZ0OXFXcnpQeTVjYW9NcisyaW1qeitxNVNqVHZ4WVIrcnJ4K2NlNHpqbDY4SEZWMVVjdmEvM2ROcXpNaFpoN21ZbkZ2eGl4U0VXbVRQbnYxRVJPemo0c1ZMdkRYek5ZZjNIaWFUaWJpNGhFbzc3Nys3OTFKUVVNQWRBL29BbmlXT2R5UXFLb1k1YzM3QXlkbUpsMTZjam85UDZaYmFHNDBtUzZEUWFDeGJhckZHbytHUFAvN0d3OE9kenAwN2tLZlJzR0g5WnU2NjYwNWNYRnhLbnVDYXYvNWVEa0MvZnIzTGRQNWJWZTYxb0toTUV2ZTNRdTBoSWdPQ1VFTklrb1JDb2F6dXk2aDI2ZWtaZlBmZFBMS3l6RFdmakNZVG5UcDFLRk9YWEwzZXdKS2xLK2pldlV1SkFUaXR0b0NaYjMyRVhxL2o3YmRuNE83bVZ1ejQ0dWgwT3I3OTlrY01CaU9mZi9ZZVRrNU9ObU9NUmlNZmZQZ0ZLU21wdlBuR0s5U3Q2MS91OHhXbDBlU3pkTmtxWEYxZCtQaWp0eXRsVGtHbzdieGNsSHcwcGptOW12blk3RE9hNExXL3o3TDlqRGtqNC9raG9WYjdXd1c2OC92ajdYaDYvaWtTTXZQTGRONGNyWUZQMWtYeXhiZ3dxKzExUEZUTUdONkVHWXZQY2k0cGw3QWlBYnZ3Qmg0bzVCSjZnL21EWStTVlBBNUdadEs1a1pkbHpJand1c3plSEUyV1JrK0FweHB2Vit2Zk9SY2NCS3VtOWd2R1NXbjlBV25lemxpU3Iyb0JjNGJlbVd1MTNNNG01ckpvWDlrL2xJKzdJUmdvQ0VMTmxwR1J5YkxscTVISlpFeDhhTnhOZlVob3VMWVVVaTZ2V0phVnQ0OFhhaWMxNmVrWmZQblZ0N3o0d2pTOHZiMUtQckFDVkNyeisyNWhvNFNORzdmd3o1WWRIRHA4akNsVEp0SzRVV2h4aDlkYTZSbVpBQmlOWWhtc1VIdUlZSjBnMUJEbVlGM3RUdTNXYVBLWjg4MlBaR1ZsRXh3VWlGd2g1K0xGU1A3ODgyOG1UUnBmNm5sMjdZcGc1ODRJRGg0OHlndlBQMDFRMFBVUGdmOXMyY0daMDJlNTk5NWhoSVFFbzFhcjZOU3hQVnUzN1dUSmtwVTgrc2dFbS9sbXpacUxtN3NiWSs0ZmlidTc0MkRlcVZObjBXb0xhTm15aGQxQUhZQk1KcU5IOXk0c1c3NmFKVXRXTUczYVk2VitYY1U1ZXZRL0RBWURQYnAzRVZsMWdsQUpPalQwNU5NSFdsRFhVMjJ6ejJpQ041ZWVzd1RxZnRsMW1Ub2VLaDdzSTM0UDF3QUFJQUJKUkVGVVlaMTkxNlN1S3d1ZmFzK0xpODV3T0twc3k3VTJuMGhoYitjQXVqZTVudWx4T09vcVArODBMemM3RW4zVktsam5ySkxUT3RDZFkwV1dwUzQra0dnVnJITld5Ym03ZlIwVzdrMGdMTkQydmN4ZVk0d2dIeWZHZExVT3BDVms1UFBicmpnQU9vVjY4dXZVZGh5S3VzcmNyVEVjaU16a1lHUm1tVjRybEM1WXAxTEllTzN1c2pldmVMUlBFT2xGbW1ESTdTejFmV0pBQ0ZtYTRyTWdGMFRFRTVWU3RpVnZnbkE3TWhxTnpKdjNPN201ZVF5OWF4Q05HOSs4QUpQSlpMSUU2NVRLaWozazl2TDBaUHIweC9uOHM5bWtwcWJ4OWF6dmVPbkZaNHE5MTZzb2xjcGMwN1R3TmR4N3p6QU1CZ05idCs3a3E2Kys1WUV4OTlHN2R3K3JZNTU5N2xXMDJnSytuL3RWbFYxWFRaZVdadTVvcnRPVlBWdGRFRzVWSWxnbkNEV0VoQWw1TFU3dHpzdkw0OXR2NTVHWW1FU2RPdjQ4ODh3VDZQVjZQdnp3Qy9idU80aC9IVCtHM2pXb1ZIUDE2OWVMMDJmT2N2TGtHV2JObnNzckx6K0x2NzhmQU5IUk1adytjNDVPblRzUUVoSU13TEJoZzlpMy95QUhEaHltVjYvdU5HdDYvY05nWGw0ZVo4NmVSNUlrSmo0MHR0anpIamx5RElCT25jS0xIVGRnUUI5MlIrd2pJek9UM053OFhGMUx2K3poaVNlZkwzYi94azFiMmJocGE0bnoxT1liUGtFb2psb3BZOXJBaGt6c0ZZUzk4bTFHbzRtWnk4K3orb2FhY0orc3U0U1RVczZvenRaTkdIemRWUHd5dVMzZmJvMWgzbzVZeXJKaTZ1TzFsMWcydlNOWkdqMWZib3hrMVpIcjU5eDNNZE1tT05pM2hhOVZzRzdMcVZUU2NncndkVk54TkNhTFB5TGkySExhSEdEczBjUjJ1ZGV4R052NmN5OFBiWXhTYnYyTitHVGRKY3R5MldjSG16K2tkd3IxNU9jcGJUa1NmWlVaaTgrVk9adXdOQlF5eVdwcGIybmQwY3F2eERHRDI1U2M1Yno1WktvSTFna0NzT2l2WlZ5S2pLSmxXSE9HRHg5aTJWN1NQVXB4WStiTS9neGxLY3JCRkdha3dmVXN0WXFvWHkrQXFZODl6Snc1UDVDY25NS3MyWE41N2RYblVTaXE1bU95UXFGQWtpVDBlblBRU1NhVGNmL29lL0gxOVdISmtwWG1tZ1dDamJUMERBRFVxdkkzY0JLRVc0MEkxZ2xDRFdFeWdlU2dzUGZ0TGpQektyUG4vRUJDUWlKZVhwNDg5K3lUbHFlYWt5Yy94T3c1UDdCNjlRWTBtbnp1R3ptOHhDWWNNcG1NcVZNbThjbW5zMGhJU0dUMm5COTQ1ZVZuY1hkM3c5L1BGNEFyVjFJczQxMWNYQmc4K0E2V0wxL0RraVVyZUgzR2k1Wnp4TWViQzczNytma1crd1EzTHkrUG84ZE9vRlFxQ1cvZnRsUTNyQUF2dnZRL2gvdDhmTHo1OElPWk50c2xTYUpPbmZJdG43MXlKUVdUYU4wb0NIWjFhZVRGekh1YjBzRFAyZTcrZkoyUkZ4ZWVadGU1ZEp0OUpoTzhzL0k4ZVFVR0h1cHBIVVNUeVNTbTM5bVF2aTE4bUxuc1BKZXVsQzdnRTNrbGo1Zi9Pc09CeUV5YnJLOERrWm5vRFNZVVJRSnBkN1h6WjlibTYzWGs5QVlUSDZ5K1NIeEdQcWZqY3l6YkpRbjZoL2xheldjd21qZ1paNTFaMTcrbEx3TmFXby9iZlQ2ZGJkY0NmdjNEZkdrZjRtRzEzOE5aeVpWc2JhbGVueUFJdDU0MWF6Znk3Nzk3OFBmM1kvTGtpVmIzWkhYcjFuRndsSW5rNUpSaXh4U2RaL0dTRld6YlZuS055aGRlZEh3UFZlaVJSeDZrYTVkT3hZNEphOUdNRVNPR3NtN2RKZ1lOdXFQS0FuVmdmcDBxbFJLdHRnQ2owV2haRFRHZ2Z4OWF0V3hSelBld2Ryc2NuNEFrU2FXdUt5Z0l0d01SckJPRUdzSUV0VEtJa3BTVXpPdzVQNUNlbm9HUGp6ZlBQdk9FMVMvaUZpMmFNV0hDQXl4WThCZi8vTE9kek15clRKbzR2c1FsdzJxMW1xZWVuTXhISDMrSjBXZ2tMeThQZDNjMzZ0VXpaNzBVM2pRVzZ0K3ZOMXUzN3VUeTVYZ09IanBLbDg0ZEFFaElTQUlnT05pMnVIeFJFWHNPb05QcDZONnRNODdPVHBWeXMrWGxaYjlvc2txbDVKMjNaNVJyem1uVFg3WTh6UlVFd1N6QVU4MUxReHNWbTEyVm1Lbmx1VDlQV1FXOWJtUXl3YWZyTHBHU3BlVzVJWTFzTXZQYUJudXdaSHBIRnV5TzQ4Y2RzZVJxUzY2OXMrVlVxdDN0ZVFVR0RrZGZwV3ZqNjh0Y0E3MmRhQmZpWWRXaDlaK1R0c2UzQ25TM1dkNzdYMndXK2JycnpTWHFlem54enNobVZtTUs5RVkrV25NSk1HY2dGbWJWRlRLWjRKMFY1eTExOHdSQnVMMnNXTEdXVFp1MzR1SGh6alBUSDdkWkdlRG8za1NuMHpQOW1aZUxIVk5WU2h0NEd6eG9BQjA3dExPc3hLaEthclVhcmJZQW5VNlBXcTFDcnplUWxKUk1mRUlDRVJIN2lVOUlJQzR1a2JFUGpDUTh2RjJWWDgrdDRNelo4OGprTWp3OTNLdjdVZ1RocGhIQk9rR29JV1NTVk92cU1FUkU3R1B4a2hWb3RRWFVxeGZBTTlNZnQxdll0MGYzTHNobE11Yi92b2lEQjQrUW1KakVwSW5qU3d5ZytmbjU4dlJUVS9IMzk3Tms2aFVlazVSa3ZZUk5xVlJ5ejRpaDVPYm0wYkhEOVJ1anVMaDRBRUpER3pvOGo4bGtZdGV1Q0FCNjllNE8zUHliVVVFUXlzN05TY0hrUHNGTTZCbG8wMENocUpnMERUT1huVWRUWUNUVXYrUmw2enZPcG1NQ25oOGNpdXlHaUoxU0x2Rm8zMkJHZEtqTDNHMHhyRGlVaE01Z29tbUFLNjhQYjFMc3ZJLzg5Si9WMTF0UHAxb0Y2d0NHdHZPM0N0YlpjMk8ySE1DLzU2MnpCWjhkM05DbUFZVkNMbVA1TXgxUkttUjJsd2d2T1pCb3RRejNabmhqNlRtcjVjRlFPZDFnUS8xZFdQMTg4ZGs0Z2xDYjdObDdnRTJidCtMcTZzTDBhWTliZ2xxLy83NklwazBiMDYxYjV4SlhQcFRXUFNPR0ZWdjY1T05QdmlJMU5ZMG5uNWpzc0Y3ZTNPOS81dEtsS0JUeTBuM2NsU1NweWdOMUpwT0oxTlEwcEd0bGIzNzk3USt1SktlUWxId0ZvOUc2RTdlYm02dlZrdC9hTEQwamt3dVhvakNaVElTM2ExUGRseU1JTjQwSTFnbENEU0dUeThqVGFLcjdNbTZLdkx3OC92eHpDWWV2MVhocjFLZ2hUejgxdGRqYWJWMjdka0toVlBEYmJ3dUppMHZnbzQrL1pNamdnUXdkZW1leFQwMGJOV3BvOVhWQVFGM1VhalZKU2NsY3ZacUZwK2YxSlZ3OWVuUzFPZjdVNmJNQU5DbW1lUExodzhkSVNVbkYzZDN0cG5UeDBtb0xTcjNNVmhBRSsxb0h1ZlA5STIzd2RDNzVWcWlCcnpQekg2dmM3QVkvZHhWdjN0T1V5WDJEZVhIaEdWUUtHWjFDN1dmVE9yTHRkQm96N201aVZlSm9jQnQvUGw4ZmljNUJkcHRNZ2tGMk1naDNuYlVPMXUwK244SFFkdFlad2pMSm5GRm56NVdzQXI3YUZHVjNuM0J6RlJUb01GSGt2LysxclAzQzVQM0NmYWJyRzZ5K3ZyNi95S1NPOXBsTU54eHJQVmZSU1c3Y2QrTnFnaHUzWDk5dE8vN0cxMkx6R3E5Zm9JUHR4UnhieXUrUDFUVTYrUDdjK0gydytmNFVzOC9SOThmVlFkWjlWZXZjS1p6ZHUvY3k0Y0V4MUs5dnJoMTU2TkJSOXV3OVFFSkNFdDI2ZGE2MGM2blZLdFJxeDdYSjh2UE5OVEY5ZkwxeGMzTXRkcTZxWE5KYVdzdVdyZUxDaFVnU2s1TFFhZ3NzMjQ4ZE80R1RrNW9HRFlLcFg3OGU5ZXNIVUw5K1BRTHIxOE5EWkpCWnJOKzBGUWtKdFZwRmVMdlcxWDA1Z25EVFZQKzdseUFJQUxpN3VaT1Nta3FlUm9PTHMvMTZTYmM2azhuRXZuMEhXYmxxUFZldm1qc2o5dTNiay90SGp5eFZKOXlPSGRvVFVMY09QLzcwRzhuSkthemZzSm05K3c0d2NHQS9ldlhzWHV5TlhTR1pURWFUSnFHY09uV1dVNmZQMHFON0Y0ZGo0K0lTU0UvUHdNWEZoUVlOZ3UyT01ScU5yRm03QVFDNTNQbzFQUFgwaXpaUFNrdXJ1QVlRTXBtTXJsMDZsbXZlZmZzUDFjcmwxb0p3bzlQeDJaeTRuRVd2Wmo1Mjk4ZWw1eFBrWTcrcmMxbnBEU2JrTXNsdTNmRE1YRDNuazNKcEhWVDJEMmJKVjdVY2pyNXFGZVR6ZFZNeHJIMWRWaDVPc250TXZ6QmZHdmhhLzQ2SlNzbmpmRkt1MWJadHAxUFI2cHVpVnBTdThkRjdLeStRazIvT0RsL3hiQ2VhMUMxOTR4eWhjZzI5ci9UZDA0VmJUM1UxaUZJcWxiejgwak9XN0RtTkpwK2x5MVlCTUdyVUNONSs1K05panI1KzMvSFcyeDg1SFBYMFUxT3NhdkllT0hBWVRYNCtIVHEwdzkzTnZFTENhRFNTbTJ1dSsxbTR6UjdEdGF3MGhVSk9iR3djYVducGhJZTN0ZXhmOE1mZlJFVHNzem11c05HRjBXamtuWGMvc1R0MzBYdTdUejc5MmxKM3pwNTMzcDVCYkd3Y01iR1g4ZlB6SlRDd0hzZU9uY0RkM1kzWFhuMGVIeC92U3N0SXZObisyYktMRnpkdVJwS3E3cjdTYURDaHlkZGdNc0ZENCsrdmNBZGdRYmlWaUdDZElOUVFmbjQrcEtTbWtwQ1FWR3dXMTYzcS9QbUxMRm02a3N1WHpjdEsxV29WNDhmZHo0cVZhL252djVObG1rdXIxZEtsUzBjT0hEaE1Sa1ltUzVhc1pQMzZmM2pzc1lmNTZxdHZiY2JmZUdNYjFxSzVPVmgzOGt5eHdicmpKOHpYRlJiV3pPR04yTDc5aDJ6cTN4VUtxRnNIUXptRGRjVlJLaFZNbWxTK0QyTUhEeDJ0VVRYckxrVkc4KzJQdjFiM1pRaFZSWFpIZFYrQlEwWVR2UHpYV2Y1Nk90d3FlS1V6bVBobDEyVisyaDdMb1hkN1ZjcTU0akx5ZVgvVkJkNGQxWXo2WHRjRGdGa2FQYzh2UEUyQnZ2enZFNnVPSk50azVEM1NPNGhWUjVLd0Y1ZC9wSS90ZzRmMS85bStoK1ZxRGZ4N0xwMkIxenFwRnVpTjVPUWJjRkxKY0ZISmJ6aitDanZPcHBYN05WVEVQUjNxMHU2R0poYzNlclJQRU9tNU9zdlhjanRyZUo4WUVHTFZ4TVBkU2R3aUM4S05pZ2FWL3ZwckdabVpWK25Zc1QxTm16WW1PZmxLcWVZb2JselIreE9qMGNqeUZXdkl6THhLU2tvcW8wZmRBMEIyZGc0bWt3bEprb3JOUHRNYnpIUGw1T2J5OWF5NXFGUkt3c0thNGVSa2ZnLzI5UEN3cWk5czc3cEs4NXBTVXV6WEZTM3FvWWZHNHVibWlwT1RFeWFUaVduVFgwYXJMY0RYMS9aaFVXUmtOQmN1WG1MZ0hmMXNIZ0xYTkx0Mjd5WTNON2ZrZ1pYQXljbUo5bTFGVnAxUXU0ZzdFVUdvSVFiZDBaY3o1ODd6N0N0dm9sUlczUzlubVZ6QnUyL1BzTnlzM0N4L0wxNXU2YXphckZrVEpqdzRCajgvWDM3OTdjOXl6ZmZvSXhQbzNxMHppNWVzSkRFeENYZDNOeHFFQkZzMXA4akl5TFNiUmRhK2ZSdVdMbHZGNlRObjBlbDBEcC9TSFQxeUhEQm45Tm1UcDlHd2N1VmFoOWM0YythclpYbEpwYWJUNlprL2YyRzVqalVZYWxiOWs1emNYSTZmUEYzZGx5RlVsYlkxTjFnSGtKT3Y1N2svVHJId3lYQ2NWWEsybjBuamkvV1J4S1JWZmttQy9aY3l1Vy9XWWFiZjJaQngzZW9qazBtOHMrSThDUm41RlpwMzg0a1VYcjI3TVc3cTY3ODNHdFZ4b1grWXI2VnJhNkgySVI0MjNWdU5KbGg5MUxybVc2R3ZOMFV4YjhkbFl0TTBaT2ZycWVPaFl1bjBqbGJCdXJTY0FqNWVlNmxDcjZFaU9qZnlvbk1qMjFxblJkM1JxdVE2Vk1VMUY3blZGUDJkVmhoYmtaQ3NOdHk0WGJxK3dmcHJxekhXa3pyY2J0bHZPeGNPOXQyWVdYVGpkdXZkOXZjNWZJM1hML0RHeXloeXJWWC8vYmsraC9YM29MaDlqcjQvMWUzd2tXUHNQM0FJd0JKRUsydkdYMFpHSm9EZFdzVmdMakdTbVhrVmhVTEJ3SUg5TE52VDBzeEw5cjI4UEl2TmFDc00vUG43K1JMV29obW56NXhqNzk2RDlPL2ZHNEFSSSs1aXhJaTdMT052TEM4aWs4a2N2cWFjbkZ4ZWV2a05BRDcvN1AwU2wrTDYrVjJ2RXlwSkV1N3VibVJtWHFXZ29BQ1Y2dnFxRUsxV3k2Ky8vVWxLU2lwNnZZRmhReDNYN2FzSjNudjdkWm9FQjFYcE9SS1RVM2p6blkrSXZSelBhelBmNSsvNVA2SlNpZXc2b1hZUXdUcEJxQ0dhTmc0Rmsva1h0VlpidGVlS2lva2hySG56cWozSkRSNTk1Q0Ztelo3TFBTT0cwck5uTjh2Mmlpem5DQXRyenB0dnZNeU9uYnNKREt5UGs1T2FEeitZYWRuLzRrdHYySDNpNStmblM4T0dJVVJIeHhLeFp6LzkrdHBtejV3NWU1N0xjZkU0T1RuUnBrMUx1K2Rmc1dJdFdWblp0R25ka2hNM01lQmtOQnJadSsvZ1RUdWZJTnpPTGlibjhlcmlzK1JwRGV5L2xHbTFiK3kzUnl2bEhOcHJ5N0Z5dFFZK1hudUo1WWVTNk5YTWg4MUZPclVlaWI1S205ZDNXYjcrODhsdzJnYVh2RFEycjhEQXFzTkpQTmpEdXVIT2xINGhiRCtUWnBWZDkvaUFFSnZqZDU1TmN4Z3dqRW05SHJTVVNmRGgvUzFzbWs2OHMrSUNHVVd5MW9UcXQyRkYrUjdtQ0xlR2k1Zmpxdlg4Q1lsSi9QNzdYNWF2SFFYYmlxUFQ2Wm54K2p1QTQvdkFiZHZONzRjOWVuVEJ5L042OW5EU3RXeTNrcHBCNkMzTFlCVjA3OTZGMDJmT3NYTlhoQ1ZZVjUyOHZiM0l6THhLZW5vbUFRSFhzL3NXTDFsSlNrb3FkZXY2YzJlUkFHVnRWcSt1UHk4Kzh3VFRYL29mMmRrNTdONnpud0g5S2lmclhSQnFPaEdzRTRRYVl0NzhSUUI4OFBicmRPMFVYbVhucWE2YnZNREFlbno0d2N4S0wvUXJrOGtZMEw5UHlRTnYwTHRYZDZLalk5bXlaUWQ5ZXZld2VUcTdlZE5XQUxwMzcydzM4eTQ1K1FxN2QrOUZxVlR5d0FQMzJRM1dWVlhOT3JWYXhheXY3ZGRSS2NtMDZTL1hxR1d3alJzMTVJdVAzcTd1eXhDcXlJUkYxYk0wc3F5Mm43Wi9uYWZpczZ2a2ZPZVRjbTFxeEZYRXdyMEpqT3NlYU5XaHRVMlFPL2QyQ0dERnRkcDFnMXI3MmEzUDkrZWUrRktkNDVsQm9UYWRaMWNkU1diN21kTDlOLzZqbE9jcGRPVnFGVCsxRWdTaHpMSnpjcGc3OTJlMFZmeFUrY3laYzBSRnhTQ1R5UmgwNXdDcmZYRng1dmVTd2lZWGp1aDA1b2NJU3FXUzl1M2I0dVRrUkZKU01wY2lvMjVLTTdEaUJOU3RRMVJVREttcHFaWmczZEdqL3hFUnNRK0ZRc0dqanp4a2xYRlgyN1ZvM3BTNmRmeEpUVXZuMU5seklsZ24xQm9pV0NjSU5VUjBkQ3dBalJyYVpqN2NMbXBDUjY1Q25UdDNZUG1LdGFTbXBuSGt5SDkwS2hJZ2pZMjl6Sm16NTVFa2lYNTk3VCtCOWZYMXhjM1ZsYnZ1dXROcWVVTlJWVld6N25iaTV1cEt1emF0cXZzeWhLcXlhRmZKWTRRS2kwM1RzT2xFQ25lMXRWN0srY0pkb2V3NG00Yk9ZT0sxNFUxc2pqc2FrMldUVFdqUDhQQzZUTzVyWGV2dWNycUdqOVpjTFBVMWZsSUpTMlh6Q2d4VzJZZU9ER3JqenhmandxeTJIWXZOWXRJUHh6Q0svanFDVUM2NXVYbk1taldYbEpSVXdsbzA0M0pjUERrNTF4ODZmUHp4VjJqeVM3dXMzMzdEaVpIMzNrMjdkcTFadW13MUFEMTdkck81eDdwNE1SS0EwQkx1bDNVRjVtQ2RRcUZBcVZUUXJsMXI5dTgveEo0OUI2bzlXRmV2ZmdBQWlZbkp0Rzdka2t1WG92amxWM05abUxGalJ6bHNhbFpiU1pKRTI5WmhiTnNaUVZwNlJuVmZqaURjTkRYbms3TWcxSEpYczdLUXlXVDQyU2sySzFRK2xVckY0RUVEV0w1aURjdVdyNlpWcXpDY25aMHdHbzBzK21zWllBN28xYTFydjQ2UlFpSG5vWWZHT2x3aUMxVlhzNjZnUUZkc043WGkxTFNhZFlKUW5memNWV3lmMGEza2dWVm81S3pEWEV5dWVKYmQ5OXRpR056RzN5cTd6c3RGeVl0M05VS3JNK0x2YnB1bDhlMlc2QkxudmFPVkgrL2UxOHhxbTk1ZzRwVy96bEtnTnhMbzdXVDVuMW9wNDY5OUNSVjlLUlhpN3FUZzFXR05yYllWNkkzTVhIWmVCT29Fb1FKMjd0cE5YRndDL3Y1K1RKMDZ5YWI3YS9LVksyZzBaYS9CV2JTSmcwYWpZYytlL2NUSEo2QlVLaGsyekxwbVcwWkdwcVZSV2JObXRnOGdpaW9va2xrSDBLbFRPUHYzSCtMUW9hT011WDhrYW5YMVphNFZCZ3RqWWkrVGtKakV0OS9OUTZmVDBiOS9iM3Ixck43ZlNUVlZvOUNHL0xOdEY5azVPZFY5S1lKdzA0aGduU0RVQUVhakVaUEpoTHU3VzQwcklseVpiaXplVzZselAvRW83ZHUxS2RNeC9mcjFZc2ZPM2FTblo3RG9yNlU4K3NnRU5tM2VSbFJVREFxRmd1RjNEeW4yK0xadHF5Y2p6R1F5bGJycm1pQUl0VVBrbFR4V0hVNWlaS2NBcSszM2RLaHJ0eXZzOWpOcHhXYlZ5V1FTazNvRzh0emdVR1EzZEU4MUdFMThPN0UxM3E1S3E4TC8reTlsVmxtd2JzYnd4alN1VTN3UmR6QUhZT3Q0V0g4SXp5c3c4TDhSeFgrd0w0c3BQeCt2dExrRTRWYlJ2VnNYZHUzYXc3UFBQSUdMaTR2Ti9xKyt2UDRRVWFmVG8xUTYvcGlwMCttWi9zekxnRzNaankrLy9BYUEvdjE3VzlXcUE5aTFLd0tUeVVTREJzSEYxc296R28yV2toK0Z3YnFXWWMxcDNTcU0xc1U4WkwxWkdqUUl3Y25KaVhObkwzRHBVaFI1ZVhtRWg3ZGx6UDBqcS92U2FxekNaQWFuYWd5eUNzTE5Kb0oxZ2xBREZHWTd1VGc3Vi9PVlZLMmluVnJ0TVJnTVhMMmFCWUNibTJ1WjZuV1VwN2FIU3FWaTNOaFJmUHZkUEE0Y09JeWZyeStiL3pIWHFydHJ5TUFTaXhlWFJua3o0TjU1ZTRiZDdUS1pETFZhWlhWVFhNaGtNckZuejM2NmRldU1YRzYvby9Deno3MktUbGR6YXRZSmdsQStuUnQ1Y1REU090ZzIrNTlvQnJYeHgxVnQvZS8veG1kQVdyMnh4R1dwS3JuRVkvMURiQUoxQUdxbERMWFN0Z3RqU25aQkthL2VNWmxNd21nbkJhNTFrRWVwR203WTQrV2l0S20zSndoQzJYaDdlL0cvLzcyRXU1dWJ3ekZHbzVFMWF6YXdkOTlCWG54aFdybnVvNTUvL21tT0hQMlBGczJ0TTNwVFU5UFlzblVuQUwxNzl5aDJqb0tDNis5RmhaMUQ1WEk1MDZZOVZ1YnJxUW9LaFp6dzhMYnMzWHNBZ0RadFdqSDUwWWR1NndmMkZlVi9iVG0wVWlFNndRcTFod2pXQ1VJTlVGakxyYmdXOUxlRG9wMWFiMlF5bWZqaHgxODVkdXdFSVNGQnZQakNOTlJxZGFXZVB6VTFqY3VYNHdnUGIyZloxcVpOSzNyMzZzNi91L2V5ZnNObUFFSkRHekJreU1CS09XZGxaY0JsWldVVEV4UExySzgvc1R5dFBuSGlGSEtGZ3BaaDVzNitXN2Z1Wk9teVZmeDMvQ1NQVFgwRWhjSTJZRGZyNjA4NGYvNGl1eVAyaWFVV2duQUxVc2dsM3JxM0tTM3F1M0gvbkNOVysxS3pDNWkxT1lyWDdkU25LMnJXcGlqaUhYU0FMWlN2TTdMcVNMSk5sOW5pcE9WVVBGajN6c2ltK0xtcjJIZzhoVzJuMDhqT0Z3OFhCS0dtS0M1UVZ5ZytJWkhNekt0ODlmVjN2UFRpOUJJZjFONUlraVE2ZG1odnRVMnZOekQvOTBYb2REcnExUXVnZTdmT3hjNlJmNjBCaGxLcHFGQUFMRGMzbHkxYmQzTFBpS0hsbnNPZXVMZ0VMbHd3UHpBSkRnN2s4Y2RzNzlsK21qZWZzTERtZE9uY2dVR0Q3cWhSemNHcVErSFBuaVRkM3ArVkJLRW9FYXdUaEJwQWtpVHp6VVF0ZnFDMll1VmFqaDA3Z1orZkw5T2Vmc3dtVUxkaDR4WkNHNGJRb2tVekJ6TVU3OVNwcy96OHl3STZkbWhuRmF3REdEUm9BQkY3OWxzNnR3N28zOGRoWmxwNWxLVjc2N1BQdllwV2EvdUJkOCtlL2F4Y3RZNDdCdlRsL3Z2dkJlRGI3K2JoNnVyS0Y1Ky9EMERmdnIwNDl0OEpqaDgveGJ5ZjUvUFkxSWN0QWVEQ0pTa2FUVDQvL1RTZm5OeGNsQW9GWGJ0MnFxUlhLUWkzbnB4OFBSK1cwQ1FoeU1lWmlUMXRBMVpaR2ozZmJZM0JhR2VOcVpOQ3hrTzlndkJ4VlRMbm4yanlDaHpYaWt6SktuMVhSWDkzRlYrTWIwbDRBdytIUWF5LzlpVXdwSTAvSFJwNjJ0Mi83MkpHcVR1ekxqNlFXR0t3cmtCdkpDVzdnSlRzQWs3R1ZieDdiaDBQTlQyYWV0T3JtUTk2ZzRuOWtabVYwcHhDRUlTcUo1UEptREo1SWw5OS9SMVJVVEhNK2VaSFhuNXB1dDFsczZWbE5CcjUrWmNGWExod0NVbVNlSEQ4L1NYZW82V2xwUVBnWElFVkszdjNIV1Rac2xYb2RQcEtEZFlkT0hDWUJYLzhiZWxXZStWS0NscXRGb1hpK3ZkSXA5Tng1TWgvSEQ1OGpGWXRXekJzNkNCSDA5VWUxejRqR1UyaWNadFFlNGhnblNEVUVKSkUwZVpZdGNyT25SRnMzcndOTnpkWHBrOTdIQThQNjZWT1VWRXhyRm16QVpsTTR0RkhIcUpEaDNZT1pySm1OSm8vSUs5ZHQ0bDE2elpoTXBud3VhR0JSM3g4SXQ5OCs2TWxVQWN3Ly9lRjZQVjZ1bmZ2VXNGWFZqbE1KaE1SZS9ZRDBLT0g0MnRTS2hVODlkUVVQdm5rYTQ0ZE84SHFOUnU0OTU1aEFDeGJ0b3JMY2ZHTWZXQVVqejMyTUxObXoyWCs3NHR3ZFhPbGRhc3doM01Ld3Uwc1gyZGswVjdITmRhY2xETCtlQ0xjWnJ2SkJLOHZPY3ZPcytrMit6cUdldkx1ZmMwc0RSMmExblhsdGNWbksrVjZGMC9yZ04rMWVkMmRGSGk3S3NuSTFWbU5hUjdnUnFDM2s4TTVnbnljYWVqblFsUktYb25uaTd5U3g4SElURm9HdW5NdU1ZZklLM2xFcDJxSXk4Z25NVE9meEV3dG1YazZ1elh4eXF1T3gvVUhOUXE1Uk0rbTNpamtFZy9PUGVyd21MZnViY3JvTHZXc3RtMDlsY3B6ZjU0dThYeXZER3ZNUXpjRVkwL0g1L0R3VC8raEtTYklLZ2lDZlNxVmlpZWZtTXhISDM5SlltSVN5MWVzWmNLRFk4bzFsMGFUejg4Ly84N0pVMmNBYzZmVUprMGFsWGpjMlRQbkFhaFR4MzZUc0J1WmlyeUp4U2Nrc0hUcEtrdlgyVTZkd2pHWlRCVmVvcHFUazh2eTVhdlpzL2NBTXBtTU1mZVA1T3k1Q3h3L2ZwTFZhOVl6YnV4b3k5Z3JWMUl3bVV5NHVia1dXNXV2Tmlrc2s2UFQ2MG9ZS1FpM0R4R3NFNFFhbzNhbTFXM2J0b3ZGUzFiZzZ1cks4ODg5WmJmN2FtaG9BNTU4Y2pJLy92Z2JQODJiei9oeG8wdXNWNUtuMFZpNmtxMWR1eEVuSnljbVRSeHJsVlVYRWJHUHhVdFdvTlVXNE9IaHpzT1R4ck42OVFhaVkyS1ovL3NpVHAwK3k5Z0hSdUhtVm5KUjg2cDArdlE1VWxKU2FkZ2doTURBK3NXT2RYRjJadHJUVTFtOGVBVjNEdXhuMlo2VWZJVkxsNkxRYURRMGE5YUVjV05IcytDUHY1azNiejR2di9Rc2dZSDFIRThxQ0xXUUpNRzdvNXJUdko3dHYvOTVPMlB0QnVvNk5QVGsxeW50ckdyRURXdGZod09SbVN3L2xGVGhhL0s3b2FOcjR6b3VISXE2YXZtNmJ3c2ZQaDBiaG92S2NkWkprSThUZno3Wm5wY1duV0hQaFl3U3ovbkN3ak5rNWV2dDFwR3JDa0UrMW9GR2c5RkVkREdCeGZIZDY5c0U2clI2STR2MkphQld5dERxN0dkaEtPUVNydzl2d3YwM0hKdVFrYzlUODArS1FKMGdWSUNIaHp0UFBqR1ovZnNQY2UrOWQ5dnNMMDNBSlQ0K2tSOS8rbzNrNUN0SWtzUzk5dzZqYjUrZWx2MjV1WG1rcHFiaDRlR09tNXNiU3FVQ3ZkN0F5Vk9uK1dmTERnRENycFVKS1VscWFwcmw3NTkrT2d1ajBZaS92eC9qeDQwdTlSeU9tRXdtZGtmc1krWEt0ZVRtNXVIaTdNelVxWk1JQzJ0T1dGZ3pUcDgrdzY1ZGUyalJ2S25sSGpVK3dmejdva0dEWUx0ekZ0WWVyazAxN2xLdlpVc3E1Q0o4SWRRZTRxZGRFR29JQ2V3dXA3cGRtVXdtMXEzZnpOcTFHM0YxZGVHNTU1NjBDVVRwZEhyeXRmbG84N1Y0ZTNreGJOaGdWcTVjeTU4TGw1Q3ZMYkFLUnQxbzkrNjlsci9YcnhmQTQ0OC9hZ2tFcHFkbnNIanhDbzc5ZHdLQWV2VUNlUHFwS2ZqNStkSzRjU04rbTcrUW8wZi80OUNobzV3N2U0Rmh3d2JSdTNlUFNsMGFXeGFiTjV1Ylh2VHQxOHRxdXlSSmx1WWtSZm43Ky9IMDAxTXRYeHVOUm1KajQ1QWtpZURnSUFCNjl1eEdWRlFNdXlQMnNYM0h2K1YrNmkwSXQ2c1g3MnJFWFcxdEh4N3NQcC9PTjF0aTdCNXpKUG9xRVJmUzZkWE1Pb04zeHZBbUhJM0pLbFUyV3lFN2ZSMXNOUEJ6NWxEVVZaUnlpZWNHaC9KUXp5Q2JaaEwydURzcCtQN2hOdndlRWNmc3pkRVU2QjB2SzhyTUsvbER0VXlDQUU5emtDMGgwMzR0UEVtaXhBeThZQjlubkc1b1hCRjVKUStkd2Y2Qi9jTjhlWFZZWTV2dGFvV01lWlBiWWpTYXVIUWxqNU54MlJ5UHkrWjRiQllYazNOcEZ1REcrNk50QTdFSkdmazg5dXVKU3FtOUp3aTFYVWhJRUNFaFFXUmV2WXFUV28xYXJVYVNKSXhHSTd0MjdRR3crekRVYURTeWNkTVcxcS9makY1dlFLMVdNV25pZUp0VkZkbloyWHowOFplV3J3c0RWNFZaY3E2dXJ2VHBVL3lEM1VKYnQrMnkrbnJJa0lFTUd6cTQySTYycFpXZG5jT21UVnZKemMwanJFVXpKazRjWjhtV3ExY3ZnQkhEaDdKOHhScCsvbVVCOTkxM2xUNjllM0QwNkg4QU5HbGlmbjlMUzB0SHFWVGk3T3lFVENaano3WFZGamV1UkxtZHBhWlhQMGZVQUFBZ0FFbEVRVlNhZzNXcVN2aHZJZ2kzQ3ZIVExnZzFoU1JodWttWkM5WHQ1S2t6ckZxNWpzdHg1cnBKVGs1Ty9Qbm5Zdkx6dFdpMVdyVDVXdksxV3F1bHFUZGF0bXdWTXBuRUhRUDYydDBmMnJBQlNxV1NGczJiTW1YS0pOUnFGUnBOUGx1MzdXVHo1bTJXVG1IZHVuVm0zTmpScUsrMWdsZXJWVHorMk1QczNCbkIwbVVyeWM3SjRhKy9sN05sNjA0R0RPaEQ5MjVkY0haMnZNVE1ub0lDWGFtN3doWVVXSDh3dm5neGtuUG5MK0xwNlVIblRoMnM5bmw1ZVpLUmtjbkJnMGZvMkxHOTNRWWwyVGs1Yk55NGhieThQQm8yRExHNjlyRmpSOUV3dEFFOWUzUXQwK3NSaE52ZDFINGhUT29WWkxQOVluSXVMeTA2VTJ5VzJjeGw1MW4rYkVlOFhLNTNySE5TeXZoOFhCamp2anRhYkdDc0tCOVh4eDN2akVZVGM3WkVzL3hRRW1IMTNYam52bWFFMWJkZitOMWtzdTBHQytadGszb0YwYk9wTngrc3ZtaVZvV2VQdDZ1U0FFODE5YnpVQkhvN0VlempUTEN2K2MvNjNrNG81UkkvYm85bHpqL1IyS3ZwVU4vTHFjU21GbDJiMkM3M09wdVlZM2VzSkVIemVtNGNqcjVLeTBCM213NjRZTzRzMnpUQWxhWUJyb3pzRkFCQXJ0YUFXaUZESWJmK3BweUt6K2JwK2FkRW9FNFFLdG4zYzM4aE9pWVd1TjVJcmZEK3JxV2RyTFhMbCtOWnQyNHpCb09Ca0pCZ0hwNDBqdnIxYmJQLzY5VHhSeWFUV2VZcXVwUTFNTEErRDA4YVg2cUdHQUFlSHVaeHdVR0JUSnc0anVEZzBqZldLWGx1ZDU2Wi9qam56bDJnVjYvdU50bHdnd1lOSUNVMWpYLy8zY1BpeFN0WXNtU2w1YlcwYTljYWdIWHJOMXNDZEVXMWF0bWkwcTZ6cGt0SlM3dFc0MXMwbUJCcUR4R3NFNFFhUkpKcVI3QU9rOGtTcUFQekU4UENZc0FBYXJVYUx5OVBYRjFjY0haMnd0bkZHUmRuWjh1ZmtrekcrdldiV2JKa0pUSkpSdi8rdlcxTzBiUnBZNTUvN2lsQ1FvSlFLQlJzMy80dnE5ZXN0eXlOOWZCdzU0RUg3clBwT0Zhb2I5K2V0R3pabkVXTGxuTDZ6RGxTVTlOWXZIZ0ZFUkg3K04vckw1V3BjNi9KWkNwM1Y5akdqVU9aUHUzeGE4V0hyVCtNZHVvVXpqLy9iT2ZuWHhidzh5OExpcDFIa2lRR0Q3ckRhcHRDb1JBZFlRWGhCdFB1Yk1qai9VTnN0cWZuNkhoNi9pbHl0ZmFYUnlya0VrNUs4Ny9SWC8rTjQvbkJvVmI3bXdXNDhzS1FVRDR1UmJPRWVsNXE2anVvTzNjbHE0Q1gvenJEK2FSY1hydTdNV083MWtmbUlBMHZSMnZnK1Q5UDA2V1JKMVA3MmI0bWdDWjFYZmwxYWpzMm4weGx6dVlvb2xNMUFJenFITURnTnY3VTgzSWl3Rk50ay9GbWowWm4vdDdrRmRnR0pGOGYwWVFQVmw4a01UUGZKc1BPU1NtamN5TXZucjZqZ2MxeGpwcFdtRXp3L2JZWXZ0OW16dXhyVk1lVmpnMDk2ZExJazg2TnZQQjJFT3kwRjlRRE9CYVRSZk42cmh5Tk1ZZ2xzSUpRaVJvMERMWUU2d29EYSs3dWJyUnVGY2JvMGZmWWptOFF6UDMzMzR0V3ErWE9nZjBkM20vSlpESSsvSEFtQmRvQzlIbzlCcU1SazlHRXU3dGJtZXU4M1RYa1R0emQzZW5SdlV1VnJLS29VOGUvMlBwNUQ0Ni9uMGFoRFZpM2ZqT3BxZWFnMUtBN0IxQy9udmtoUTZQUUJwdzRjUXFqMFlqSkJDNHV6alJyMW9UUm8wWlUrclhXVkNtcGFTZ1VjdlIyVnBRSXd1MUtCT3NFb1NZeDFZN2FFNjFidDZSdm41NjR1cm9TRWhLRXU0Y2JyaTZ1dUxxNjRPcnFVcXBBbUxlWEo3OHYrQXR0Z2VNc2lFYU5HbHIrM3FCQk1BVUZPaFFLT1gxNjkrVHU0VU53S2FGTG1MKy9IODg4OHdUSC9qdkI2dFViU0VsSjRkRkhKcFFwVUFjVjZ3WXJTUkt0V3RsL2NuclBpR0c0dXJodzZ2Ulpzck96N1M0eFV5bVYrUG43MHJ0M0Q3dFBzQVZCTUZNclpNd2MyWlFSNFhYdDdsZklKWDZjM0FhWkJBcVpPVE5MZVMxQXAxTElTclZzZFh6M1FIYWZ6MkQzZWR0NmQwWDFEL08xdS8xSTlGWGVXSHFlZ2ExOCtmckJsZzREVWdBcDJRVTg5ZHRKemlibXNPOWlCcGw1ZWw2NnE1SERaYktEV3ZzeHNKVWYyMCtuTW5kYkRENnVLcm8zOFM3NVJSVlJvRGUvQ2NXbGEyZ2JiTDA4cTA5ekgvcThYUGFtUFVkanNrb2NZelNac3g0dlhjbmwzM1BwdEE1MloyVEh1amJMa1l2ellJOUFIdXdSaU41ZzRrUmNOZ2NqTXprUW1jbXgyQ3lIZGU4RW9UYTc5OTY3S2RDVzNNMTYzTmpSakgxZ2xDVmJ6SndkVmZ3YlpyKyt2WXJkWDhqTDAzN1g2N0tTSkluZXZicVhlcnlibXl2ZnovMnFVczVkcUh2M0xuVHYzb1djbkZ3a1NjTFY5WHAzMkY2OXV0T3JETmQzTzBwSlNVTWhWMkxRMisrRUxnaTNJeEdzRTRRYVFyTDhYKzB3YnR6b2tnY1ZvMGVQcnRTdFc0ZkdqVU5MSG93NWNEZDE2aVJDZ29QdzhTbmJCOUQyN2RyUXJtMXJrcE92RUJCZy80UDhnQUY5N0FiL0Jnem9nMEpSK3JmYXZuMTdvUy9salloQ0lXZklrSUVNR1RLdzFQTUxnbURmdzcyREhBYnFBRHljRlhnNFYreTJTWkxnL2RITkdEbnJzRTBYMTZLV0hFamtuZzRCdEF5OHZvUnI2WUZFdnRnUXllTHBIUWoyS2Y1Qnc2R29xN3o4MXhsU3M2OEgvbi9mSFVkc3FvWVB4elRIM2NuKzY1QkowTHU1RDk5dmkrVjhrdjNscDhVcC9EQysvMUltUTl2VktmUHhON3FZbkd1MURMYU9oNW9BVHhVZXprbzhuQlg0dTZ1bzQ2a213RU5GaUorNXkyMXBNZ0NMbzVCTGhEZndJTHlCQjQvMUQwRm5NSEU4Tm91RFVaa3NPWkRFbGF5U2d4T0NVQnYwNkY3NjRIdHBBblNDV1hVM05hdXBVdExTVUtvVUlyTk9xRlZFc0U0UWFvaGFzZ0MyVXBVMlVGZW9mYnMyNVQ2WEpFa09BM1VBWSs0ZldhYnRqdHczY25pWnhndUNVRG1XSGt4aWN0OWduSXZwcEZvWmZOMVV2RHVxR2ROL1ArVndqTTVnNHVXL3pyQmtlZ2VjbFhLKzJCREovTjF4QUh5OU1Zb3Z4cmUwZTV6UkJML3V1c3pzZjZMdDF0WGJjVGFOTWQ4YzRiT3hZYlFPc2wrWS9LdU5VWnhOekNFelQxM3M2eWpRRzRuUHlPZHllajZYMHpURXBtbllmZDdjWFhiOWYxZVkyaS9FcHJOcldSaU1KcjdjR0dXVk1YeEhTMTllSDlHazNIT2VTY2hoMmNFa0RrZG4wcU9wRDNlMDlLVjlpSWZEWmNRQVNybEV4MUJQbXRWelpmN3VlSWZqQkVFUWhLcGhNcG5JeU1qRTE4Y2J2VjRFNjRUYVF3VHJCS0dHcUcyWmRZSWdDRFZKV2s0QmYreUpkMWpiclRMMWErSEw2TTcxV0hvdzBlR1kyRFFONzY2OGdFSW1zZXBJc21YNzVwT3AvTHp6TXBQN0JsdU5qMG5WOEwrbDUvZ3Z0dmhsbzNIcCtUejQvVEVtOWd6azZZRU5yVExSOWx6STRJODk1b0JVMGxVdG1YazY4Z29NUktkb2lFN05JenBGUTFTcWhwalVQSkt2YW5IVVp5TmZaK1NKWDAvdzVZTXRhUlpROWl5UnlDdDVmTFkrMG1hNThPcWp5VHc3T05SaDNUbDdZdE0wL0hzdW5iWEhybGpWdjd1WW5NZnZ1K1B3ZGxWeVIwcy9CcmIybzJzakw1dkdFNFhtNzQ0akoxOHN2eElFUWJqWkNuUTZTK2Eyc2d5clZRVGhWaWQrMmdXaGhqQmhFdWwxZ2lBSTFlalhYWEU4MExXK3pYSlh2Y0ZFamxaUHJ0WkFUcjZCbkh3OXVRWG1QL08wQm5LMEJ2SUtET1FWL2xsZ2JsS1Fyek9pS1RBd3FWY1FkN1R5czh5My8xSW0reTVsbEhnOTY0N1piMHp6elpab2VqWHpvWGs5VndyMFJ1YnZqdU9IN2JHbHJxMW1OSnI0N2Q4NE5wOU1aZnFkRFJuYXJnNmFBZ052cnpodk5hNy9SL3ZRRzhyM2l5a21UY1A5Y3c3VEp0aURKblZkY0ZiS0hkYkxBOUFiVGFSbEYzQTVQWjh6Q2ZhWDRPWnFEV3cvazhiZDdSMHZzVTNJek9kMGZBNkhvcTZ5KzF3Nk1XbWFZcTh6STFmSDBvT0pMRDJZaUllemdqdGErakc0clQvZEduc2h2NVp4bDZYUjgyZkUvOW03NzdBbXIvWVA0TjhNRWtiQ0hxS0NPSkVoNGxiY3VFZXRXbHU3N1ZCclcvMVorMXByMWZwYWE5VnF0YlZhdFhXODdnNWJ0VzRyRGh5SXE3akJyZXk5ZDBMeSt3TVRRVmFBUUpCOFA5ZlY2MHFlNXp6bjNLRWtrdnM1NTl5Y1ZVZEVaQWdLUmVHMkVTcTFHaVltVEYrUThlQnZPMUVkb0ZLcG9DcFFROHgvZ0lpSURDWWpWNG01dSs3QTBWS0MrM0haaUVuTlEzeEdYclVMRER4S3ZJdjJibFl3RVFtdzdORERjbWZVNlVKWm9NYnNQOE13c1k4cmxoOStpS2lVM0NyMUU1MlNpeS8rQ01QNmsrRm9hR09LbU5UaSs3RlZOVkdub1ZJRFY4UFRLNXp0VnhuSGJ5V2lSeXNieEtUbUlUWTFEekZwdVloTXpzV2QyQ3lFUldjaUxhZnFzOS9TYzVUWWZUa1d1eS9Id3RyY0JBTzg3VEcwclNQTzNrMUdaaGxWZ0ltSXFHWXBGWVdmNjZvQ0ZTUVNpWUdqS1M0cEtRa1JFUkZJU0VoQWVubzY4cDhVdnBOS3BaREw1YkMxdFlXTGl3c2NIQnk0YnlOVkdqTURSSFZBU21vYTFGQkRJaTY3c2g4UkVkVzhZemNUOWQ1blNwWUMwM2JjUWtSU0R1TFR5NjVnWFJtM1k3THduMTlEOWRMWC9maHMzSS9QMWt0Zk5lM29qVVFjdmFILy8wZlBTczFXWU9lRkdPeThVTDNFS2hFUlZZK1pXZUgrcHdxbG9rN01yRk9yMVlpSWlNQzFhOWVRbXBwYWFwdnM3R3hrWjJjakxpNE9vYUdoc0xTMGhMZTNONW8yYmNxa0hlbk04TC90UklUNCtBUUFnRkJVc3h1YkV4R1JZVngrbUdib0VJaUlpSjQ3VXFrVVVxa1VCUVVGa0pnWWRtWmRabVltenAwN2g3aTR1SW9iRjVHZW5vNmdvQ0RjdlhzWDNicDFnNldsWlExRlNQV0owU2ZyWnM2Y2lZSWlKYUEvK2VRVE5HclVxTmF1SndLQWV3OGVBUUNrRXM2c0l5SWlJaUlpMHJDVXk1Q1NtbXJRbVhYeDhmRUlEQXhFWGw1ZXhZM0xrSkNRZ0VPSERxRlhyMTV3ZG5iV1kzUlVIeGw5c3U3Um8wZkZubWRuVjI0WlNIV3ZKd0tBME50M0laR1ljRm8wRVJFUkVSRlJFVTNkWEpGNE9Sa21Kb2FaMkpDUWtJQmp4NDRWbTZSVFZRcUZBaWRQbmtTZlBuMllzS055R1ZXeTd1Yk5tOWl3WVFPU2twSUFBRk9uVGkyMTNiaHg0M1RxNzQwMzNpajErT25UcDdGKy9YclkyZGxoL1BqeDhQVDByRnJBWkJUVWFqVnVoZDJHekVJR3BiTHFHMk1URVJFUkVSSFZOMjI4UEhEaFVnaUV3dHFmMkpDVmxZV1RKMC9xSlZHblVWQlFnRk9uVG1ISWtDRmNFa3RsRWhvNmdOcjA4ODgvSXpvNkdubDVlY2pMeXl2ekRhYzVYOUYvWlNWV1ZDb1Y4dkx5RUIwZGpaOS8vcmttWHhMVkEvY2VQRVJrVkF6c2JHMmdZTEtPaUlpSWlJaEl5OXV6TlFBZ0lTbTUxc2NPRGc3V2VlbXJpWWtKVEUxTmRXcXJVQ2dRRkJRRWxhcDZGZWVwL2pLcW1YWEp5U1hmM0NLUnFGalNUaXl1M0kra291czFzL2lJeW5MazZBbklMQ3pnNkdpUHFDaFduU01pSWlJaUl0Sm8yc1FWQUhEajFtMm8xZXBhMnpvb01qSVNNVEVWZno5emRIUkVwMDZkWUdOakE2QndOdDZWSzFmdzhPSERjcTlMVEV6RW8wZVAwS3haTTczRVMvV0xVU1hyU3JOOSszYTlYeDhlSGw2dFBzbDRaR1JtNGRqSjAralh0eWZTMHpNNHM0NklpSWlJaUtnSXpZcTIyTmc0L0h2bE9qcTA4Nm1WY1cvY3VGRmhHeHNiRy9UcjF3K0ppWWs0YytZTWhFSWh2TDI5MGIxN2QrVG01bGFZN0x0eDR3YVRkVlFxbzA3V0xWdTJyRnJYYjlteUJWdTJiTkZUTkdTTU5tN2VnZng4QlY0ZTlRSTJiLzhEQlFWTTFoRVJFUkZSNllRQ0FWUnF0YUhESUlLd0ZndmphU1kwMk52WjRic1ZxN0ZpNlFJNE90alg2SmpwNmVsSVRFeXNzRjM3OXUyUmtaR0JZOGVPYVplMHhzWEZZZFNvVVdqZXZIbUZ5VHJOT1BiMk5mdDZxaUloTVFuN0R2NkQxMTRaQlRNZGwvZVMvaGgxc3M2WVpXZm5JT3pPWFVna0V1MGVBTHBRS3BYbExoV09qSXJCby9BSTlPaldXUjlobG1yNzc3dHdKT0E0dHF4YlZlS2NXcTNHNGFNbjBLOVBUMGdraHFrV3BLdlFzRHZZZi9nbzNoLzNPaG80T2NMRVJBeUZnc2s2SWlJaUlpcWRXQ3hHdmtKaDZEQ0lZRkxKN2FPcUl6OC9Id0F3WnRRdy9QSFhYc3lZTXg4L2ZQczFySzJ0YW16TWlJaUlDdHVJUkNJa0p5Y2pQajYrMk41eldWbFp5TS9QMTdsNmJVUkVSS1dTZFFtSlNUaDI0clRPN1ovMTZzc2pkV3AzSnVnOGR2eXhDMm5wNlpnMitRT2RydG15NHc5czJiR3oxSE5IL3Y0TjcwNHF2Y2huVVUxY1hQRDEzTTkxR3E4K004cGszWm8xYTdUcnlXdEtTa29LUHZ6d3d4b2RvenErWGI0S1o0TXZ3S1Z4STZ4ZDhTMmtVbW1GMXdRRlg4VEt0UnV3ZVA0Y05IRnRES0F3NlhmNzduMjR0MndPYzNNejdObC9DSWVPSE1QNjFjdmgzTUJKZTIxRVpCUlNVdFBnMmRvZFlyR29XckducGFVaE9pYXUxSE8zd3U1ZytjcTFPQjU0R2w5L09ST21wbExFeFNmZ3lyV2JPdmMvcUgrZmFzV25pOGZoa2Zqdk4wdlJ0SWtyeG94OEFVRGhoMzF0VklQbEhWbXFLMnJ6aml3UkVWRjlJRE16UXpLVGRWUUhXSmlaMWRwWWlpZS84dzcyOWxnMGZ6YW1mVDRYSDM3eU9jYS84d2I4ZS9lb2tUM3NkTmw3dnFDZ0FDRWhJU1dPVzF0YlF5S1JsTHBuZm1sMG1jRlhWRng4QXRadnJ2cDJYcm9tNjE0Y1BoaUhBMDdnd09FQTlPdlRFejdlbmpwZDUrYnFnam1mZjZKOUhwK1FoRm56RmdJQVhoNDlRbnM4T2pvV08zZnZ3NlR4NHlDVlNyVEhyVmdoRjRDUkp1dktTOVRkdW5VTFY2NWMwVDQzTnpmSHlKRWpjZlBtVFZ5OWVyWEU4ZERRMEdKdlVNM3h5aVlEendaZndLRi9qaVBzemoxa1pHVEMzTndNSHU0dDhjcm9FZkQxOGE1VVh4WFp2UDEzbkEyK2dBSCt2WEhpMUJsOHMzUUYvdnZGZnlBU2xaOUVjMnZpaXZ6OGZIdzIreXVzV0xvQXpnMmNjUDFtS0daL3RRamZmenNmYmJ3OE1PNzFWM0RzeENtc1hMc0JDK2ZOMGw1NzVOaEovTFp6RC9iOHZna3lzUVVBb1Avd2wwc2Q1K1ZSTCtDRDk5K3UwbXZ6OG5ESEY5UC9ENHVYcmNUc3J4Wmg0Ynd2Y1B2dWZTejk0U2VkKzZqcFpOM0RSK0dZUHZzcnlHVVdXRFIvdGpaNWFTSVdRNm5Ia3VCbDRSMVpxaXRxODQ0c0VSRlJmV0F0bHlFOUs2dFcvbVlrS290WUxJSzFwYnpXeHN2UEwvenVJcEdZb0hsVE42eGF0Z2dyMTY3SG91OSt4SjU5aC9EYXk2UGcyOVliNW5wTUlHWmtaRlQ2R2dzTEN6ZzVPY0hYMXhkcGFXbTRkZXRXall6bDdka2FBZnRMbjcxV21pdlhidURiNWF1UWtwcUdDZSsrcVQxZVVGQ0F6S3pzY3E5OTY3V1hjZnprYVZpWW15TXR2ZlE0WlJibXhYSUpFb2tKM0o0VUJRRUFFOG5UUk53TFF3WnFId2VlT1FkVFV5bkdqQnl1ODJzeEp2eW05SXlMRnkvaTBLRkR4WTZOSERrUzU4K2Z4ei8vL0ZQaStLVkxsM0Rnd0lFU3h5dHI1Wm9Oa0VvazZOaXVMYVJTQ2NJam9uRGhVZ2d1WHI2Q09aOVBRKzhlM1NyL1lrcng5LzdEMlBycm54ZzJ1RCttVGY0QWJidzhzSHpsV2l4WThnTm1UZisvY3FmcU5uUjJ3bGR6Wm1ENnJIbVkrZVVDckZ5K1VEdDdMall1SG0yOFBDQ1h5ekIyekVpczM3UWRGeTlmUWFjT3ZnQ0FpSWhvMk5uYVFHWmhVYXhQSDI5UGRPM2NRZnY4bDQxYnEvMGEvWHYzZ0ZLcHhKbWc4OGpOeTRkZmw0NzRhOGZHQ3EvYjl0dWYyTDMzWUxYSEwwdGVmajcrM0wwZnYrN2NCUWQ3T3l4Yk9BKzJ0aytUdW1LeEdNcGFXQWJMTzdKVVY5VG1IVmtpSXFMNlFDZ1V3dEhXRnRFSkNZWU9oWXlZazQxdDdlNVo5K1M3aSthN3FxdExJeXhaTUJlbnpwekQyZzFiTUhmQkVvaEVJbmg1dUtORHU3Wm80dElJbHBaeVdNcGxzSlRMWVdrcEwzY3JwOUpvbHQ1V3hxaFJvd0FVSnNGT25qeXBqYnNteHRLRlVxbkV4cTIvWXVldWZYQnlkTUNLcFYvRHZXVUw3Zms3ZCs5anl2VFpPdlYxNm14d21lZFdmNzhZclZvMmY5cnZ2UWRsVHN4UnE5WEl5aTVNRUVaRVJxR0JveU15czdLS3RYazJaMkNzbUt5ckk3NmMrU204UE55TEhUdDQ1QmlXcjF5THJUdDI2aVZaOTllZS9WaTdZUXQ2ZE91TXFSOU5BQUFNSGRRUGFlbnAyTEI1QjJha3B1SExtWi9DMXNhNnpENjhQVnZqNHcvZXc0TUhqMkZoYmc0TGMzT1ltSmpnNGFPbkZYQkh2VEFFdS9ZZXhJM1FNRzJ5N3M2OSszQnYxYUpFZis0dG0rT1ZJbE5oTmNtNjFOUTAzQXk3WFdvTTBiR0ZTMkRQQmwvUUh1dmV0VFArdC9WWGJQOTlGd0wyNzhUQWZuMHdzRjhmN1hrckhlNzhTSXRrL1BVcE5UVU5RZWN2WWR0dmZ5SWhNUWxEQnZyai9YRnZsSWhKTEJiWFNqVlkzcEdsdXFDMjc4Z1NFUkhWRithbVVqUjBjRUI4Y2pML25xTmFKUmFKNEdSckN6UFRpcmRRMGlmTnFpQkprWWtsQW9FQXZYdjZvWWRmRjRSY3ZZNVRaNE54L1dZby9yZjExMUw3bVA3SlJ4amN2MitOeHZuMzMzK2pZY09HOFBMeVF2LysvWEgwNkZHa3BLVFU2SmhsQ1krSXdzTHZWdURlL1lmbzBhMHpwbi95VVlra21ITURKMHo5ZUVLNS9hejRhUjFzckszdzlodXZsTm5HeWRHaDJITzNKcTc0YXM1bjJ1Zng4WW40YlBaWEFJRElxR2k4TyttVFl1MUhqbjJuMlBQS3pCcXN6NWlzcXlPZVRkUUJRUCsrdmJCODVWb2tWZk1OWGxCUWdOWHJOdUh2L1lmaDM2Y0hQcDgyR1VLaFVIdit0WmRId1ZRcXhlcDFtL0RCbE9tWU52a0QrSFh0VkdaL1JhZXVBa0F6dHlZSXZYMVgrMXdxbFdMRFQ4c2hsOHNBRks2cFQwaE13b3ZEQitzYzg5MzdEL0hmQlV2TGJWUDBmRmx2NkNNQko4dnRvME03SDlqYjJlb2NWMW5VYWpYU016S1JucDZPMUxSMHBLV2w0OEdqeHpoL01RUjM3dDJIV3EyR1ordFdtRGRyZXJHN0RrV0p4V0tvVkNxbzFlb2EyWGRCZzNka3FTNm83VHV5UkVSRTlZbTVxUlN1RFp5UW1wR0pySndjS0pSSzdrbE1OVUlvRU1CRUxJYUZtUm1zNWJKaTN5TnJTLzR6TSt1S0VvbEU2TmplRngzYkYwNFN5Y2pNUWt4TUxHTGk0cEdlbm9IY3ZEems1K1hEeDB1My9kWTBKQklKc3A2WjhWV1JqSXdNM0w1OUcxRlJVWGpoaFJmZzYrdUxFeWRPNkRTV1B1MDljQVEvYjlpQ0FwVUtIMDk4RjZOR0RDMjFuYlcxVlludjlzOWE4ZE02eUdRV0ZiWXJTbUlpUmlQbkJ1VzIrV1BydWhMSG9tTmk4Y21NTDNVZXA3NWpzdTRacHMrVUpOWThOM3RtdVpibXVibTVlYm5YVjBkVWRHR1o1NkpUVlN2ZFIwd3NGbi8zSTBKdjM4V0x3d2RqOGdmdmxab0lHalZpS0JvM2FvaEYzLzJJdVF1V29FdW45aGcvN2cwMGRTdGNhNTZla1lHOHZLZlRjMjF0ckxYcjBuMjhQYkJuLzJIazVlVnBDMVZvRW5VQWNPbmZ3cjMrT3JUejBUbHVuemFlMkxaaGRhbm50djI2RTRjRFRwUjV2cWlLOXFwYjlOWHNhaWZyMGpNeThPWjdIeU03SjZmWWNZRkFBRy9QMXBqdzdwdm8xcmtqWEJvM0xMY2Z6ZDUxU3FWUzU4cEJWY1U3c21Rb2hyb2pTMFJFVk44SWhVTFlXbG5DMW9xYnNWUDlsdi9rZTJqUklnUmxrY3NzSUcvWnZNd0pFcnFTeStWVm5oV1htWm1KMU5SVTJOcnE5ajFUTHRmdmFwTWYxNnlIaFlVNXZsOHd0OW8vaDZvb2J4bXNobVkxWC8vaEwrTi9hMytBUytOR2xVNk8xbmRHbTZ3TEN3c3JVVWhpeElnUmFOYXNHWHIzN3EwOUxoS0prSnViaTVZdFd4WTdya25XZVhoNFlOaXdZY1g2cVE2MVdvMzA5QXhjdTNFTDZ6ZHRoNVdWSlNhTnIzeXhCWVZDZ2IvMkhNRFdYM2RDcFZhalF6c2ZOSFJ1Z0YwVjdNazJlRUJmaEVkR0lmakNaVnk0RklLdW5UcGc5SXZEOE9lZWZUaC84Vjl0TzgwYkNnQTZ0dmZGenQzN2NQNVNDSHAxNzFxaXoxTm56OEhXMWdZdG1qWFZPWDZwUklJR1RnNmxuak0zTC96WmwzWCtXVk0vbmxEaVRrQnNYQUxlZlA4am5lTXBqOHpDQXVQZWVBWEtnZ0tZU3FXd3NySkVBeWRITkc3a1hLbjE5bUpSNGR0UldWQlE0OGs2Z0hka3FmYlVoVHV5UkVSRVJQUjh5bnV5cDF0TmJWdFVHanM3TzRTSGg1ZmJSaWFUWWRDZ1FiaDY5U3J1M2J0WDdKeFVLa1dCanBNaTdPM3RxeHhuV1d4dHJBMlNxR3ZqNVlrUHg0OUQ1NDd0dE1keWNuSnhOdmdDdndOVWt0RW02eTVldkZpaU1NU0lFU053N2RvMUJBWUdGanMrYXRTb1VvKy84ODQ3dUh6NWNvbCtYbnJwcFNyRjlPTFljY2g2VW8xRklCQ2dWL2V1bURMcGZWaGJXMVc2cjVWck4rTGdrUUM0dWJwZ3hxZVRzWExOZXF4WnQwbW5hd1AyNzhUWjRBdjRaZU0ybkx0d0NkMjZkTUNyWTBhaWY5OWVDTHQ5RjMvOVhmejErdnA0d1ZJdXg5RmpnU1dTZGZFSmlRaTVlZ01qaHc4dWRVYmZ3MGZoT0hqa1dLbHgzTHYvRUQvODlBdm1mUDZwem9rNVF4QUtoWGhKRHhWc0JNTENuNDlhVlhzSk05NlJKU0lpSWlLaXVreFRnRUhmeTBYTDA3aHhZNFNFaEpUYkpqTXpFd1VGQldqWHJoMFNFaEtRbHBZR0FHalZxaFZrTWhsdTN5NTlEL2JTeHRKRjhJWExtRE4vc1U1dEl5S2pLNXpkcHRsS0tpb210dHgyU21WQm1XMkVBb0cyNkdSRVpCVHM3V3hnYjJkVHJJMlptU242OSsyRnlLam9Zc2ZWVHlhS0NBUk00cFhHYUpOMWRkR3d3ZjJSbTV1SDdPd2NoRWRFRm02U2VTc01FOTU1QXdQOGUxZmNRUkh2ajNzZFRnNzJHRHZtUllqRllxeGN0ckJTMTNmdjJobGRPM1hBK1l2L0Z0dS9UaVFTbFVqV2lVUWlEUER2aFYxN0R5SXFKcmJZK3ZUZGV3OUNwVkpoeU1CK3BZNXpLZVFxTG9WY0xmV2NUR2FCdS9jZllzdU9QekJqMnNlVmlyK294K0dSdUhqNVNyRmpLYW1wVmU2dnBtajI3MUp6ZGhzUkVSRVJFUkVBYUxkajBtVVpyTDVZV1ZuQjN0NGVpWW1KNWJZTERnNkd2NzgvaGcwYmhyaTRPSmlZbU1EZTNoNVpXVm00Y2VOR2hlUEk1WEtkWjlZMWNXMk1pZSs5VldHN1h6WnVoWldWSmNhKzlLSk8vWTZiTUtYYzh6R3hjV1cyTVRFeHdhSGRPd0NnUk9HSTBxei9hWm4yY1haMjRUWlN0Zm4vOVhuQ1pGMGRNdkhkNG0rOHlLZ1l6RnY0SGI1ZHZnb2lvUWorZlhybzNKZVZwUnh2dkZxMUdYNGFJcEdvM0VJVFJZMFlQaGk3OXgzQzV1Mi9ZOWIwcVFDQTVPUVU3RDM0RDlxMWJhUGQrKzVaWTBZT3g0UjMzOVErSC9UaXE5ckhEWndjNGQrN0J3Sk9uTUxycjR4RzQwYk9WWG9kZS9ZZHdwNTloNnAwYlcwU1BKa1d6S1dvUkVSRVJFUkVoYlRKdWxxY1dRY0FYbDVlSlZiWFBTczJOaGIvL1BNUGZIeDhZR2RuQndCNDlPZ1JRa0pDa1BQTW51YWxhZE9tamM3RkJaMGJPT0dWMFNNcWJQZkx4cTJ3bE10MGFnc0FzMmVVbldUN1pza1BzTE8xd2FUeDQwbzlYM1JwYThEK25jakx6MGQ2ZWdZYzdPMFFFUm1GZHlkOVVxd1laRVJrbFBaeGRHd3NCQUlCckxuS3ExUkdtNng3ZGs4d3pmUFMxbEdMUkNKWVcxc1hLekpoOFdRdnNwb3NNTkc0a1RNKysrUkRmRHp0Qy96MjU1NUtKZXNBNEk5ZGU2c2RnMFFpd1VnZHFyZzJjbTZBZ2YzNjRQRFI0eGc2c0I5OGZiengwN3BOeU12THd6dHZqaTN6T29GQW9DMVVVWnF4WTE3RTBlT0IyUDc3bi9qODAvSXovbVVaUCs0TjlPdmJzOWl4eE1Ra1RKayt1MHI5MVpTbk0rdFVCbzZFaUlpSWlJaW9ic2pMendOUXU4dGdBY0RGeFFWT1RrNklpNHNydDExaVlpS09IejllNmY3dDdlM2g1dVpXeGVqMHAyK3Y3bVdlKzJiSkR6QTNOeXUzVFZHbnpnVGp1eFdyY2VUdjN5cHMrKytWNjdDeXNvUkt4ZSsvcFRIYVpGMkxGaTNRcFVzWDdYTk44czNIeHdjUkVSSGE0MlptWnJDeHNZR0xpd3M2ZHV4WTdEaWcvd0lUejJyZTFBMEFrSmlVWE9scmY5bTR0ZHJqVzFpWTY1U3NBNER4NDE3SDJYUG44ZTN5VlJnejZnVUVuZzVDLzc2OTRPWGhYdVh4M1Z4ZDBMRmRXeng2SEFtbHNrQmJNYlV5TEdUbWNMQzNLM2Fzb0tBT2ZpQUlhbi9QT2lJaUlpSWlvcm9zTHo4ZkppWW1PczlBMDZkdTNicmh3SUVEVUNnVWV1MVhMQmFqYTlldTlhN29Ra3BxcXJiU3E0Wm03N3hXTFpwaDFmSkYrR1ByT3VUazVtTFB2a1BJenM3R3hDbWZZZWFuaytIZXFnWCsyTHJPRUdIWFNVYWJyQXNORGJnaTY0VUFBQ0FBU1VSQlZNWDU4K2VMSFpzNGNTSWVQbnlJVzdkdUZUdXVWQ3B4L2ZwMW5ENTl1dGp4OTk1N1Q2OEZKa3J6T0R3U0FMU2JObFpHMGVtbUdxRmhkekJ0NWx5MDkvWEJncmt6cS9YaFVGQlFnTDBIam1EVWlLRUFBR3RySzB5Yk1nbnpGeTNEbW5XYjRHQnZoNDhtdmxQbC9qVm0vbWNLckt3c3EvemhuSldaallURXBHTEhxbHFHdXlaeHp6b2lJaUlpSXFMaTh2UHlhMzBKcklaTUprT2ZQbjF3N05neHZjMEFFd2dFNk5teko2eXRyU3R1L0p4NUhCNkJ0UFIwUkVRK0xTYnh2N1UvQUNpY0dTa1VDaUdWU1BEZkJVdFJvRkpoMDg4L1lzdU9uWmc2NDB1OCtlcExlUFBWTVlZS3ZjNHgybVJkWFhMcWJEQnNiYXpoN2RtNjJQSGs1QlFzKzNFTmdNTGlFeHJaT1RrUUNvUXdOWlZXYXB5azVCUjh0V2dabWpacGdpOW5mcXBOMUNVa0ptSHhzcFVZOThZcjhQSDIxS212NUpSVWZML3FGOXkrZTErYnJBTUFjM016bUppWVFLRlF3TXJLRWtxbGJ1V3F5MU9WYXJoRnJkKzhIZXMzYjY5MkhEVk5VdzJXZTlZUkVSRVJFUkVWeXN2UGg4U0FSUWljbkp6UXIxOC9uRHg1c3RvejdNUmlNWHIwNklGR2pScnBLYnE2NWNxMW0xQ3BWUGp5NjhXWSt0RUVBSUJMNDhMWG1wT2JpLzJIam1MYmIzOGlOemNQaTcrZUEwY0hlMHlmK2lGOGZiencvYXBmY09YYVRjejVmRnFKMlhuR2lNbTZPdURSNDNETVg3UU1MbzBib2xXTDVqQXpNMFZDUWhKQ3JsMUhmcjRDSTRZTndwQ0IvdHIySDB6NURPYm1admo1eDZVNmo1R1ZsWTFaLzEwSVUxTXBGbjAxQzJaRjl0WXpsVXFSbDVlSEdYUG1ZOHFrOGNVU2c4L0tmckpKNXV5dkZrRmlJc0c4V2RPMTUzYnZQWWkxRzdiQTFGU0tYdDI3NHRqSjAvaDQya3pNbVBZeDJyVnRVMnAvTzNmdnc4N2QrM1IrSFZVeGVzUlFkTzNjb2RSekxabzNyZEd4SzBQNHBHUTFaOVlSRVJFUkVSRVZ5c3MzM013NkRTY25Kd3dkT2hSQlFVRklTRWlvVWgrMnRyYnc4L09yMFJsMVQyZi9WYndxTFNjM1Y2YysxV3AxaFczTlRFMXhPZVFhNHVJVDhPbVVTZmgxNTI3TW1mOXRzVGJuemwvQ2l0WHIwSzV0RzN3NjVRTTBjSExVbnV2ZnR4ZWFOVzJDaFV0V0lEMDluY2s2R0hHeXp0Yld0dGliUkNvdG5LVm1iVzFkNHJoUUtDeXp3RVRSWTBYN3FZdytQYnNqUGo0UjEyK0c0dFRaWUtoVUtsaGJXYUp6eC9aNFljaEFkR2puODB6c05yQXdOeXVqdDVKU1U5UHc1ZGZmSWpzbkI4c1hmNldkcWFaV3E1R1RrNHQ4aFFMLzkrRjR6Ris4SE4rditobFIwVEdZOE82YnBTNDdEVHAzQVFEZzJyZ1I1czMrREk0TzlvaUpqY09QYTliajR1VXJjSEowd0lLNU05SFV6UlVlclZ0aDdmcE4rR3oyZkF6dzc0MTMzaHdMSjBlSFl2MzUrbmlqVzVlbmV3R3VXYmVwd3RlVGtabWw4NUxZdDE5L0dWMDdkVUNybHMwcmJHdm9qUzAxTDhuUWNSQVJFUkVSRWRVVmhsd0dXNVJjTHNmQWdRUHg4T0ZEWEw5K0hSa1pHVHBkWjJGaEFXOXZiN1JvMFVMdisrNmxwcVpCcFZiRFVpNkRTQ1RDeWROQkFBQ1p6S0xDYTE4WTg1Wk9ZMFJHeFZUWWR1ZTI5Vml6ZmpQTXpjM1FyMjlQZE9yZ2kvbUxseU0wN0E0bVRwNk85cjV0NE9Ub2dOZkhqa2F6SnE2NDkrQVI3ajE0QkxWS2hRS1ZDZ3FGRWdxRkFrTUc5VVB3aFg5aFoyY0h1UTZ2b1Q0enltUmRmbjQraGcwYlZxd3doRWIvL3YzUnYzL0ptV1dqUjQvRzZOR2pTeHdmTTJZTXhvd3B1YTQ2UHo5ZjUzaGNYUnBoK2ljZjZkeCt4Wkt2ZFc1N09lUWF2bG55QTlJekNzc25ULzlpSHJKemNwQ1RtNHZjM0x4U3IvbGoxMTRrSmlmajgybVRTMVJxOWUvVEUybzE4T1hNVDVHWm1ZbTE2emZqN3dOSG9GQW8wTDFyWjB6LzVDUHRtMnJrOE1Id2JOMEszeTVmaWFQSEEzSGkxRm4wN2VXSGwwZVBRRE8zSmdDQWxzMmI0cVVYbi81LzJQN2JYeVdXOTY3NmVTT0VBZ0drVWlreU03Tnc0dFJaTkc3VVVLZlgvL2JycjVSNlhLMVdJeU16RTJhbXBoQ0x4VWhKVGNQbGtHdkZaaHpXTmdGbjFoRlJQV01tRVNFbnYvcmJJUkNSYnN3bGxTL0VSVVJVMXhsNkdXeFJBb0VBelpvMVE5T21UUkVmSDQrSWlBZ2tKaVlpTFMxTnUwUldJcEhBMHRJU3RyYTIyb3F5TlZWSTR0VFpZUHk0WnIwMk5zMTNTVjJxdDA3OWVJTGU0cEJabU1ORUxNYXdRZjBobFVqZ1lHK0hINWN1d05uZ2l6Z1JlQVpuZ3k4aU9TVVZlWG1sNXlDS2NyQzN3OWd4TCtvdHR1ZVZVU1hycksydGtaaVlpS2xUcDVhWUVhZHYyZG5aMmpFTnFYblRKaEFJQ21ld09kamJ3bEl1aDF3dWcxd21nNldsSEhLWkJXUXlHV1FXRnBETExDQ1JTakIvMFRJY1Aza0diVHc5OE1MUWdjWDY2OVBURDMxNitnRUFmdnJsZndnOGN3NzJkcmI0Y1B3NDlINXl2S2hXTFpyaDV4Ky93NTk3OXVIWG5idHhPdWc4eHI1VStNYjczOW9mWUNtWEYydS82OWVOSmZwNDhQQXhydDhNMVg3d09EZHd3dFNQeGxmcjU2SlNxZkRhT3grVytMQjRVY2ZLdHpWQnMyY2RrM1ZFVkYrNDJKcmlUbXlXb2NNZ01ob3Vkb2E3NlVoRVZGUHk2c2pNdXFJRUFnR2NuSnpnNVBTMEVLVG1lMXh0VnEzMThuREhrSUgrS0NoUVFhVlN3ZFJVaW5adDI2QjNqMjRWWHZ2Q2tJRVZ0cW1NeVpQZWcwdmpwNU5xQkFJQmVuVHJqQjdkT211UEtSUUs1T2JtUWFGUW9FQ2wwdjdNaEVJaGhFSWh4R0lScEJLSlFTci8xalVDdFJGbEJxNWN1WUpmZnZrRnljbkp0VEtlcmEwdEprNmNDRjlmMzFvWnJ5d3FsYXBTbWZ5OC9IeWNPaE9NQWY2OXltMlhrWm1GbzhjRE1XeHdmNTArUERNeXN4QWVFUWt2RDNlZFl5bXFvZysvOElnb1JFUkZvWHZYenFXZWY5YUJ3d0ZJU1UyRlNxV0dTQ1JDaTJadTZOeXhuY0UrR1A0NWRoSkx2djhKMnpiOFZHejlQaEhSODJwVndDUDhmRHpjMEdFUUdZMFAvRjB4dWIrYm9jTWdJdEtyeVo5K0FabUZCUlovUGNmUW9SRHBqYUNDeElOUnpheno5ZlhGNnRXckRSMUdyYXZzbEZ1cFJGSmhvZzRBNURJTGpDNVNDVmFYOWxWTjFBRVYzNkZ3ZFdrRVZ4ZmRxK3FVVjBqREVEVExZRlVxbzhtZkUxRTk5MDVQRit6OU53NHhxUlV2ZVNDaTZtbG9iWXAzZTdvWU9nd2lJcjNMeTgrSHJhMk5vY01ncWxVMXMzQ2FpQ3BOazR0VXExbGdnb2pxQjVsVWhQbWpXeGs2RENLak1QK2xWckNRY3M4NklxcC82a3FCQ2FMYXhHUWRVUjBoMUJhWU1IQWdSRVI2MUxXRkRkYTkxd2JPMXBXdmxrNUVGWE8ybG1MOSt6N28wdHl3K3lRVEVkV1V2UHg4U0tYOE80S01pMUV0Z3lXcXk1NFdtT0RNT2lLcVg3cTJzTUd1cVIyeDZYUUVUb1ltSVNJcEY5bXNFa3RVWmVZU0VWenNUTkhId3c3djlIU0JqRFBxaUtnZUsweldjV1lkR1JjbTY0anFDT0dUZGJEY3M0Nkk2aU9aVklUSi9kMjQrWDBkY1BESU1TeGZ1UllBMEx1bkg3NzhmSnJPMXlZa0p1RzFkeVlCQU16TnpmRDM3NXRac1kySWlHb1VsOEdTTWVJeVdLSzZRc0NaZFVSRVZQUEM3dHpUUG03Vm9sbWxyclczczlWdThwMmRuWU9JeUdpOXhrWkVSRlNVV3ExR3ZrSUJFNG1Kb1VNaHFsVk0xaEhWRVVKdHNzN0FnUkFSVWIwV2V2dU85ckdIZTh0S1hTc1FDT0JaNUpwYlliZjFGaGNSRWRHejFHbzExR28xeENJdUNpVGp3bVFkVVIwaEVCYStIVldjV1VkRVJEVWtPeWNIang1SEFBQ0VRaUhjV3phdmRCK2VyZDIxajIrRjNkVmJiRVJFUk05U3FRcS9Hd21GVEYyUWNlRnZQRkVkVVZCUXVObTZTTVJOb29tSXFHYmN2bk1mNmlkVHVKczNkYXRTZFQxUGoxYmF4MFZuNlJFUkVlbWJaajl2RVpOMVpHVDRHMDlVUnlpVlNnQ0FpWmhUdkltSXFHWVVUYTRWVGJwVlJzc1d6YlEzbGg0OWprQjJUbzVlWWlNaUlucVdabWFkUU1oaVJtUmNtS3dqcWlNVVQ1SjFZaWJyaUlpb2hvVGRmcnBzdGJMNzFXbElKUkkwYitZR29IQXZvZHRGQ2xZUUVSSHBFNWZCa3JIaWJ6eFJIVkdnTEZ3R3k1bDFSRVJVRTlScU5XNFZTZFlWM1h1dXNqeGJQNTJWeDMzcmlJaW9wbWoyODJheWpvd05mK09KNmdqTnpEb1RFNVlsSnlJaS9ZdUxUMEJxYWhvQXdNcFNEdWNHamxYdXEyaXlqdnZXRVJGUlRkSE9yQk53R1N3WkZ5YnJpT29Jelo1MVloUE9yQ01pSXYyN0ZmWTBxZWJSdWhVRTFmamlVeXhaRjNaSFc3U0NpSWhJbjFRRm5GbEh4b20vOFVSMWhGTEJBaE5FUkZSelFvc3RnYTFhY1FrTkowY0gyRmhiQVFEUzBqTVFIUnRYcmY2SWlJaEtvM3B5TTBnb1l1cUNqQXQvNDRucUNNMHlXRTJGUFNJaUluMjZGVnBrWnAxNzlaSjFBb0dnMko1M04yNkdWYXMvSWlLaTBtaVd3WW80czQ2TURIL2ppZW9JcFZJQnNWaFVyV1ZKUkVSRXBjbk95Y0hkK3c4QUZDNGxhdTNlb3RwOWVudTExajYrZHVObXRmc2pJaUo2bHVhN2tVckY3UmJJdURCWlIxUkhLSlVGRUhNSkxCRVIxWUNidDI1clp5ZTBhdEVNWnFhbTFlNnpiUnN2N2VPcjEyOVZ1ejhpSXFKbmFiNGZLUXNLREJ3SlVlMWlzbzZvanNqTHk0TlVJakYwR0VSRVZBOWRMVEx6emFlTnAxNzZiTkhNRGVibVpnQ0EyTGg0eENjazZxVmZJaUlpRGMxKzNnVlB0Z3dpTWhaTTFoSFZFVm5aMmJDd01EZDBHRVJFVkE5ZEt6THpyYTIzVnprdGRTY1VDdEhHMDBQN25MUHJpSWhJMzB4TUNwTjFDaWJyeU1nd1dVZFVSMlJsNThEQzNNTFFZUkFSVVQyVG01dUgyM2Z2QXlqYys4ZmJzM1VGVitpdTZDeTlxOWU1YngwUkVlbVhkaGtzazNWa1pKaXNJNm9qc3JJNHM0NklpUFR2WnVodEZEelo2NmRGczZaNi9iZkd4L3Rwc281RkpvaUlTTjhFQWdGRUloR1VTdTVaUjhhRnlUcWlPaUk3T3djVzVreldFUkdSZmhWTm92bDRlNVRUc3ZKYU5tOEdVMU1wQUNBNkpnNEppVWw2N1orSWlNakVSTXlaZFdSMG1Ld2pxaU95c3JNNHM0NklpUFN1NkY1eStpb3VvU0VXaStEdDhYUlo3YlViM0xlT2lJajB5MFFzNXA1MVpIU1lyQ09xSTdLeWM1aXNJeUlpdmNyTHowZlluWHZhNTIyODlEdXpEdUMrZFVSRVZMUEVZakdyd1pMUlliS09xSTdJeXNybU1sZ2lJdEtyMExBNzJxVkRUZDFjWVNtWDYzMk10bTJlVnBkbFJWZ2lJdEkzRXhNVHpxd2pvOE5rSFZFZG9GQW9vRlFxT2JPT2lJajBxdWl5MUxiZStsMENxK0hlc2pta0Vna0FJQ282aHZ2V0VSR1JYa21sVXVUazVobzZES0pheFdRZFVSMlFsWlVOQUpCWldCZzRFaUlpcWs4dVg3bXVmZHltaHBKMVlyRVkzbDVQOTYyN2ZPVmFqWXhEUkVUR3ljcFNqb3lNVEVPSFFWU3JtS3dqcWdOUzA5TUJBSEs1ek1DUkVCRlJmWkdWbFkzUXNEc0FBSUZBZ1BadDI5VFlXQjNiKzJvZlgvNzNhbzJOUTBSRXhzZkswaExwNlV6V2tYRmhzbzZvRGtoTVNnWUFPTnJiR1RnU0lpS3FMNjVjdndHVlNnV2djS2xxVGQ0UTZ0aXVyZmJ4NVpCcjJuR0ppSWlxeThwS2p2U01ERU9IUVZTcm1Ld2pxZ00weVRwN0p1dUlpRWhQTGhXWjRkYWhmZHR5V2xhZld4TVgyTnJhQUFEU016Snc3LzdER2gyUGlJaU1oeVdYd1pJUllyS09xQTVJVEV5Q1dDeUNqYldWb1VNaElxSjY0bkxJMDJSZDBabHZOVUVnRUJRYjQxSUlsOElTRVpGK1dGdFpJVE1yQ3dVRkJZWU9oYWpXTUZsSFZBY2tKaVhEM3M0V0FvSEEwS0VRRVZFOUVCMFRoK2lZT0FDQXVaa1pQTnhiMWZpWUhZdk0zcnZFZmV1SWlFaFByQ3psQUlETUowWDVpSXdCazNWRWRVQmlVakljN08wTkhRWVJFZFVUbDY4OFRaYjV0dldHV0N5cThURTcrUHBvYnpyZENydU43SnljR2grVGlJanFQOHNueWJyMGRPNWJSOGFEeVRxaU9pQXhLUmtPRHR5dmpvaUk5S05vUmRhYVhnS3JZV1ZsaVpiTm13SUFsTW9DWEx0K3ExYkdKU0tpK3MzSzBoSUFXR1NDakFxVGRVUjFRR0pTTWh6c21Ld2pJcUxxS3lnb3dMOVhyMnVmMTNSeGlhSTZGTjIzN3Q4cnRUWXVFUkhWWDlaV2hjbTZsSlJVQTBkQ1ZIdVlyQ015TUlWQ2dkVFVORGc0Y0Jrc0VSRlYzKzI3OTVHZFhiZ0V0WUdUSXhvMmNLcTFzVHQxOE5VK1pwRUpJaUxTQjgzZTNwRlJNWVlPaGFqV01GbEhaR0R4Q1lrQUFFZDd6cXdqSXFMcUsxcmNvV1A3dHJWYXZNaXpkU3VZbVpvQ0FDS2pZaEFibDFCcll4TVJVZjBrRm92aDZHQ1B5S2hvUTRkQ1ZHdVlyQ015c0llUHdnRUFUWnE0R0RnU0lpS3FENG91UCszWTNyZWNsdm9uRm92aDYrT3RmWDd4Y2tpdGprOUVSUFdUY3dNblJEQlpSMGFFeVRvaUEzdnc2REhNVEUxcmRaa1NFUkhWVDZtcGFRaTlmUmNBSUJRSzRldmpWZXN4ZE83VVR2czQ2UHpGV2grZmlJanFuNGJPVG9pSVpMS09qQWVUZFVRRzl1RGhZelJyMnFSV2x5a1JFVkg5Rkh6cFg2alZhZ0NBajdjblpCWVd0UjVEdDg0ZHRZOURydDVBZGs1T3JjZEFSRVQxUytOR0RaR2VrY0dLc0dRMG1Ld2pNckFIang2amVUTTNRNGRCUkVUMXdMbmdTOXJIM2JwMExLZGx6YkczczBXcmxzMEJBRXFsRWhjdnN5b3NFUkZWVC9PbWJnREFJaE5rTkppc0l6S2duTnhjUk1mRW9RV1RkVVJFVkUxNStmbkZLckQ2R1NoWkJ3RGR1M1RTUGo1My9sSTVMWW1JaUNyV3ZHa1RBT0JTV0RJYVROWVJHZENqSjhVbE9MT09pSWlxNjhyVkc4akx5d01BdURWeGhiTUI5MEx0MXZWcG92RDh4Y3RRS2dzTUZnc1JFVDMvcksydFlHdHJnL0NJU0VPSFFsUXJtS3dqTXFBSGo4SWhFQWpnMXNUVjBLRVFFZEZ6cm1neEIwUE9xZ09BcGsxYzBjREpBUUNRa1ptRm02RmhCbzJIaUlpZWYrNHRtdU5tNkcxRGgwRlVLNWlzSXpLZ2UvY2Z3cVZ4UTBnbEVrT0hRa1JFenpHMVdvMXpGeTVybnh0cXZ6b05nVUFBdnlKTFlZT0NXUldXaUlpcXA2MlBGOEx1M0VOK3ZzTFFvUkRWT0xHaEF5QXlabGR2M0lSN3l4YUdEb09JaUo1emQrN2RSM0p5Q2dEQTFzWWFyVnNaL3QrV2JsMDZZZGZlZ3dDQXM4RVhNV244T0ZZK0p5S2lLdk50NHdXbFVvbXdPM2ZoNCsxcDZIQ1FscGFHeU1oSUpDVWxJU01qUTdzVmhWUXFoVnd1aDUyZEhWeGNYR0JwYVduZ1NPbDV4R1Fka1lFa0phY2dQQ0lLYjR4OXlkQ2hFQkhSY3k2b1NCR0hycDA3MW9ta1dCc3ZEOGdzTEpDWmxZWFl1SGc4RG8vZ3RnOUVSRlJselp1NVFTNnp3T1VyMXd5YXJJdUtpc0wxNjllUm1KaFk2dm5zN0d5a3BLUWdQRHdjSVNFaHNMZTNoNCtQRHhvMmJGakxrZEx6ak10Z0szRHc0RUZzMjdiTjBHRlFQWFRsMmcwQVFBZGZId05IUWtSRXo3dHp3VStUZFliZXIwNURMQmFoUzZmMjJ1ZEJyQXBMUkVUVklCQUkwS2xqTzV3K0cyeVE4Yk95c25EOCtIR2NPSEdpekVSZGFSSVRFN1hYWldkbjEyQ0VWSjh3V1ZlQmdJQUE3TisvMzlCaFVEMTA0VklJV2pSdkNtdHJLME9IUWtSRXo3SFl1QVE4ZVBRWUFDQ1ZTTkRPdDQyQkkzcktyeXYzclNNaUl2M3AyNnM3d2lPaThEaThkcXZDSmlRazROQ2hRNGlPanE1eUgxRlJVVGg0OENDU2twTDBHQm5WVjB6V0VSbEFmcjRDNTg1ZktyYjVOaEVSVVZXY0sxSUZ0a1A3dG5XcWFGR245cjRRaTBVQWdMQTc5NUNReUM4b1JFUlVkUjNidFlXRmhUbE9uajViYTJQR3g4Y2pJQ0FBdWJtNTFlNHJOemNYLy96ekQrTGo0L1VRR2RWblJwK3NpNG1KUVU1T1Rwbm5YVnhjNE9wYS92NHFXVmxaMnMwa2lYUng4ZDhRWk9ma29GL2Zub1lPaFlpSW5uT25paXdIcWl0TFlEWE16YzNRdnNoMkQ2Zk9uRE5nTkVSRTlMd3pNVEZCN3g3ZGNPQndBSlJLWlkyUGw1bVppUk1uVHFDZ29FQnZmUllVRkNBd01CQ1ptWmw2NjVQcUg2TlAxczJhTlF0ZmYvMTFtUW03YWRPbVljbVNKV1ZlSHhJU2dzbVRKMlAyN05rMUZTTFZROGRQbmtIclZpM1F5TG1Cb1VNaElxTG5XR0pTTW03Y0NnTUFDSVZDZEt1RE03Yjc5UFRUUGo1eHF2Wm1RaEFSVWYwMCtzVmhTRTVKeGNuVFFUVTZqbHF0UmxCUUVCUUtoZDc3enN2THc3bHo1NkJXcS9YZU45VVBScCtzR3pSb0VCNDhlSUFWSzFaVSt0cUFnQUFzV2JJRU9UazU2TjY5ZXcxRVIvVlJRbUlTVGdlZFIzLy8zb1lPaFlpSW5uT0JaNTcrb2QraG5RK3NMT1VHanFpazdsMDdReXdXQXloY0Noc2J4NlUvUkVSVWRXNnVMdWpTcVQxKy8rdHZ2YzU0ZTliRGh3K3J0Rngxd0lBQkdEWnNXSVh0NHVMaUVCNGVYcFhReUFpSURSMkFvWTBkT3hZWkdSa0lDd3ZUSHN2SnlVRlFVQkN1WHIycXJmTGk0T0NBdG0zYm9sdTNiakF6TXdNQW5EbHpCa0toRUJNblRrVHYza3k4a0c3MjdEc0VDd3R6RE9yZng5Q2hFQkhSYzY3b3JJSStQZXZtalVNTEMzTjA3dGhPVzJEaTVLa2d2UHJ5U0FOSFJVUkV6N1BYWHhtTnFaL053YjZELzJEa0MwTnFaSXliTjI5VytocHZiMjg0T1RraEpTVkZwL2JYcjE5SGt5Wk5LajBPMVg5R242d1RDQVNZTUdHQzlxNTBZR0FndG0vZmp2VDA5R0x0SGp4NGdQUG56K08zMzM3REcyKzhnZDY5ZTJQV3JGbkl6czZHdGJXMUlVS241MUI2UmdiMkh6NkswU09Hd3N6VTFORGhFQkhSY3l3dVBnR2hZWGNBQUdLeEdOMjcxYjBsc0JwOWUzWFhKdXRPbkQ3TFpCMFJFVldMbDRjN2hnejB4OGF0djZKbjk2NndzN1hSYS8rSmlZbElTMHVyMURVMk5qYnc4ZkdwdUdFUnFhbXBTRXBLZ3AyZFhhV3VxdzBKaVVuWWQvQWZ2UGJLS0g1M05RQ2pUOVpwQ0FRQzdOaXhBM3YzN29WSUpFTHYzcjNoNysrUFJvMGFBU2dzczN6OCtIR2NPWE1HYTlhc1FVeE1ERjU5OVZWSTZsREZ0Y3JLenM1QjJKMjdrRWdrOFBac3JmTjFTcVZTdTV5bE5KRlJNWGdVSG9FZTNUcnIzT2ZobzhleDlkYy9zWDNqNm5MYkRSd3hGcStPR1luMzNuNU41NzZMV3I5cE8xbzBiMXBzLzV6YXRISExyMUNyMUJnNXZHYnUvaEFSa2ZFSVBQMjBXRVBuRHI2UVdWZ1lNSnJ5ZGV2Y0VWS3BGSGw1ZWJqLzRCRWlJcVBoMHJpaG9jTWlJcUxuMk1UMzNrYndoY3Y0NzRJbFdMWm9IcVJTcWQ3NmpvaUlxRlI3b1ZBSVB6OC9aR1ptUXFsVVFpQVFWR3FzeWlUckVoS1RjT3pFNlVyRlY1U3VOOHpPQkozSGpqOTJJUzA5SGRNbWY2RFROVnQyL0lFdE8zYVdldTdJMzcvaDNVbFRLK3lqaVlzTHZwNzd1VTdqMVdkTTFqMXg3Tmd4N04yN0Y1YVdscGcyYlJvOFBEeUtuWGQzZDRlN3V6djY5T21ENzcvL0hudjI3SUd6cy9OenZmejEyK1dyY0RiNEFsd2FOOExhRmQvcTlPRVdGSHdSSzlkdXdPTDVjOURFdFRHQXdxVGY3YnYzNGQ2eU9jek56YkJuL3lFY09uSU02MWN2aDNNREorMjFFWkZSU0VsTmcyZHJkNGpGb21MOVptWG5JQzQrb2NMeFZTb1ZWQ3BWSlYvcFU3Lzl1UWY5K3ZRMFNMTHV6dDM3T0hBNEFCOVBmQmRXVnBhMVBqNFJFZFV2SjA4L0xkWlFWNWZBYXBpYVN0RzFjd2NFUGxtMmUvSjBFTjU2Yll5Qm95SWlvdWVaWEdhQjJUTSt3Y3k1MytDYnBTc3dkK1ovU256UHJDck5kbGk2YXRldUhheXRyWEhvMENGMDdOZ1JKaVltT2wrYmtGRHg5K0NpNHVJVHNIN3o5a3BkVTVTdXlib1hody9HNFlBVE9IQTRBUDM2OUlTUHQ2ZE8xN201dW1ETzU1OW9uOGNuSkdIV3ZJVUFnSmRIajlBZWo0Nk94YzdkK3pCcC9EaElwVThuUVZsWjhyc3l3R1FkZ01KeXpOdTJiWU5RS01SLy92TWZ1THU3bDluV3c4TUQwNlpOdy96NTg3RjU4MlowNnRRSjV1Ym1OUkxYblBtTEVYemhNa3hOcGRqLzV6YTk5cjE1Kys4NEczd0JBL3g3NDhTcE0vaG02UXI4OTR2L1FDUXEvOFBOcllrcjh2UHo4ZG5zcjdCaTZRSTROM0RDOVp1aG1QM1ZJbnovN1h5MDhmTEF1TmRmd2JFVHA3Qnk3UVlzbkRkTGUrMlJZeWZ4Mjg0OTJQUDdKc2pFRmQvOVQwMU5RMnBhR3R5YXVGYjc5UllWRjU5UVlUVTZ6OWF0NE9Ub29MY3gwOUl6TUgveGNyUnMzaFFqaGczU1c3OUVSR1Njb21KaWNlZmVBd0NBUkdLQ3JsMDZHRGlpaXZYdDFWMmJyRHR4Nmd6ZWZQV2xTczA4SUNJaWVwYXZqemRtZlRZVlh5OWVqbWt6NTJMMloxUFJ3TW14MnYxbVpHVG8zTmJKeVFtdFc3ZkcxYXRYa1p5Y1hPbXhudDJDcXlMZW5xMFJzTC8wMld1bHVYTHRCcjVkdmdvcHFXbVk4TzZiMnVNRkJRWEl6TW91OTlxM1huc1p4MCtlaG9XNU9kTFNTLytaeUN6TWkrVVJKQktUWXQvaFRZcXNSbnhoeUVEdDQ4QXo1MkJxS3NXWWtjTjFmaTNHaE1rNkFNZVBIMGRPVGc0R0RScFVicUpPdzhQREEvMzY5VU5BUUFCT25EaWhVNldYeWpwODlEZ3VYQXJSZTc4QThQZit3OWo2NjU4WU5yZy9wazMrQUcyOFBMQjg1Vm9zV1BJRFprMy92M0x2QWpSMGRzSlhjMlpnK3F4NW1QbmxBcXhjdmxBN2V5NDJMaDV0dkR3Z2w4c3dkc3hJck4rMEhSY3ZYMEduRHI0QWdJaUlhTmpaMnVpOFRHZjN2b1BZL3Z1dVNuMFE2ZUxHclREY3VCVldicHVaLzVtaXQyUmRmcjRDWHkzOERsbFpXVmc0YnhhRVFxTXZ3a3hFUk5VVVdLU3dSTmRPSFdEK3BQaFZYZGE1UXp1WW01a2hPeWNINFJGUmVQUTRBazNkOUh0RGpvaUlqRSt2N2wweGIvWjBMRnV4RmgvODMyY1k5Y0pRREIzVUQ0NE85bFh1TXk4dlQ2ZDJFb2tFZm41K2lJK1B4NDBiTjZvMGxrS2hxTkoxRlZFcWxkaTQ5VmZzM0xVUFRvNE9XTEgwYTdpM2JLRTlmK2Z1ZlV5WlBsdW52azZkRFM3ejNPcnZGNk5WeStaUCs3MzNBUDJIdjF4cVc3VmFqYXpzd2dSaFJHUVVHamc2SWpNcnExaWJ1cnl0UjIweXVtVGQ5OTkvcjExLzNxdFhMNHdjT1JJaElZVkpzZjc5Kyt2Y3o4Q0JBeEVRRUlETGx5L3JQVmtYbjVDSTFlczJ3YjkzRHdTY09LWFh2di9hc3g5ck4yeEJqMjZkTWZXakNRQ0FvWVA2SVMwOUhSczI3OENNMURSOE9mTlQyTnFVWFRURDI3TTFQdjdnUFR4NDhCZ1c1dWF3TURlSGlZa0pIajU2V25aNjFBdERzR3Z2UWR3SURkTW02KzdjdXcvM1ZpM0s2cmJTRXBPU0VYemhNczVkdUlTUEo3NkhoczVPRlY4RW9IZFBQMHliUExIY05xWlMvV3lnbVpDWWhIbmZmSWNIang1ajZUZHo0ZXJTU0MvOUVoR1JjVHQ1cWtnVjJGNTFld21zaGtSaWd1N2RPdVBvOFVBQWhjdDRtYXdqSWlKOTZONjFNenhhdGNTUGE5WmorKzkvWWZ2dmY2RlZpK1p3YnVDSUJrNk9HRHFvdjg3ZkZ3Rm9DMUJXUkxQa05TZ29xT0xHWmFqT05rOWxDWStJd3NMdlZ1RGUvWWZvMGEwenBuL3lVWWtrbUhNREowejllRUs1L2F6NGFSMXNySzN3OWh1dmxObm0yVWt1YmsxYzhkV2N6N1RQNCtNVDhkbnNyd0FBa1ZIUmVIZlNKOFhhanh6N1RySG4rcDZzODd3eXVtUmRkSFEwb3FPakFUeGRHeDRWRlFXSlJJTEdqUnZyM0krTGl3dE1URXkwZmExZnZ4NEJBUUVBQUZkWFZ5eFpzcVJLOGFuVmFpejlZVFhFSWpFK2VQOXR2U1hyQ2dvS3NIcmRKdnk5L3pEOCsvVEE1OU1tRjV2aDlkckxvMkFxbFdMMXVrMzRZTXAwVEp2OEFmeTZsbDFWcnVqMFZRQm81dFlFb2JmdmFwOUxwVkpzK0drNTVISVpnTUtscHdtSlNYaHgrT0JpcjFXaFVHcmpBd3Bub1FHRmY5QS9TL09CZVNua0tpNkZYTVc5K3crMTU2Wk1HcS9iRHdLQVdDU3E4V3g5WmxZV0RoNDVodC8vM0FNSUJGZzQ3NHRLRmZFZ0lpSXFTM2hFRkI0OGVneWdjQys0TGgzYkdUZ2kzZlhwNWFkTjFwMDRkUmJ2dlBrcWw4SVNFWkZlMk5yYVlON3N6eENma0lnakFTZHg3Y1l0M0wzL0VFSG5MNkp4NDRhVlN0WkpwVkxrNU9TVTI4YlYxUlhObWpYRG1UTm5rUFhNN0xESzBHZGhEQURZZStBSWZ0NndCUVVxRlQ2ZStDNUdqUmhhYWp0cmE2c1MzK3VmdGVLbmRaREpMQ3BzVjVURVJJeEd6ZzNLYmZQSDFuVWxqa1hIeE9LVEdWL3FQRTU5WjNUSnVxVkxsNVk0bHBXVkJWdGIyMHI5c1NnUUNHQmxMU1krVUFBQUlBQkpSRUZVWllXVWxCUUFnTDI5UFJvMkxLeHE1dXpzWE9YNC9qNXdCQ0ZYcjJQTzU5TmdZMjFWNVg2S2lvcUp4ZUx2ZmtUbzdidDRjZmhnVFA3Z3ZWSmY2NmdSUTlHNFVVTXMrdTVIekYyd0JGMDZ0Y2Y0Y1c5bzczcW5aMlFnTHk5ZjI5N1d4bHE3TnQzSDJ3Tjc5aDlHWGw2ZTlzTkdrNmdEZ0V2L1hnVUFkR2ozdEpSMTJPMjdKYWJkRGgzOU9vRGkyZlF6UWVjUmZPRXl6bC82RndBUUd4dVBibDA2NHUzWFgwRlVkQXgrM3JDbDJJYVVBTER2MEQ5bC96eWlZOG84NyticWdqWmVIcVdlcThpaGY0NGo5UFlkUk1mRUllek9YZVRtNXFGengzYjR6Lzk5cVBkUzRrUkVaTHlLRnBidzY5Sko3My9rMTZRT3ZqNlF5MlhJeU1oRWRFd2M3dDU3VUd6cERCRVJVWFU1T3RoWHU0aVJUQ2FyTUZuWG9VTUhLQlFLdUxpNHdNWEZSWHZjeXNvS1FxRVFQWHYyUkZwYUdxNWR1MVp1UDNLNXZGcXhQdXZITmV0aFlXR083eGZNTmNpL3NlVXRnOVhRck9UclAveGwvRy90RDNCcDNLaGFDYy82eU9pU2RhV3hzTEJBYW1vcTFHcTF6Z2s3dFZxTjFOUlV5R1NGQ2FtUkkwZGk1RWpkcXFxVUpTb21GdXYrdHcyOWUvcnBwVnFwUXFIQVgzc09ZT3V2TzZGU3E5R2huUThhT2pmQXJyMEh5NzF1OElDK0NJK01RdkNGeTdod0tRUmRPM1hBNkJlSDRjODkrM0QrNHIvYWRwbzNGUUIwYk8rTG5idjM0ZnlsRVBUcTNyVkVuNmZPbm9PdHJRMWFOR3VxUGRhb2tUTm16eWljQW52aFVnaU9IZy9FN0JtZklEVTFEWHYySFVMUStVc0FnSGtMdjROekF5ZjQ5KzZCdi80K2dPRkRCbUQ4TzI4QUFQNzYrd0FBUVBMTVBuc3JmaXFacWRjSXUzTVBZWGZ1bFhwdStKQUJWVTdXYmYvOVQrVG5LOURBeVJHREIvampoU0VEdFJWemlZaUk5RUd0Vmhjcmt2UzhMSUhWRUl2RjZPblhGUWVQRks1RytPZDRJSk4xUkVSVTU5aloyVlZZcFRVakl3TW1KaWJhbklDR1VDaUVVQ2lFVENiVGFUODZXMXZiYXNWYWFwODIxZ2I1OTdXTmx5YytIRDhPbll2TStzL0p5Y1haNEF2Y3U3MlNtS3dEMExCaFE0U0ZoU0U4UEJ4Tm1qVFI2WnBIang1QnFWUnFaOU5WbDFxdHhwTGxxMkJ1Wm9xcEgrbStwTE04SzlkdXhNRWpBWEJ6ZGNHTVR5ZGo1WnIxV0xOdWswN1hCdXpmaWJQQkYvREx4bTA0ZCtFU3VuWHBnRmZIakVUL3ZyMFFkdnV1TmttbTRldmpCVXU1SEVlUEJaWkkxc1VuSkNMazZnMk1IRDY0V0RMVVVpNUgzeWRmTXBKVFVuSDBlQ0Q2OXVxT1N5Rlg4Y1hjYjJCbVZyaHYzTHBWeTdTeis1NGRWL0ZrMmF5cGFjbFpCVU1HK3VNLy8vZWhUcThYUUlYWi80cHMyN0M2V3RjVEVSRlZKUFQyWFVSRUZtN0JZV0Zoams3dDJ4bzRvc3JyMzdlbk5sbDM3T1JwZlBEZVcrVVd0eUlpSXFwdGpSbzFRbGhZK1VVSk5kdGdQV3Znd0lFd056ZkhvVU9IZEJxcjZLeTg4Z1JmdUl3NTh4ZnIxRFlpTXJyQzc3ZWExV3hSTWJIbHRsTXFDOHBzSXhRSXRBVW5JeUtqWUc5bkEzdTc0cXZLek14TTBiOXZMMFJHUlJjN3J0bm1TaUJnRXE4MFROWUI4UFgxUlZoWUdBSUNBdkQrKysvcmRNM1JvMGNCQU8zYTZXZWZtRDkyN2NYTjBOdVkvK1huc05UVE5OajN4NzBPSndkN2pCM3pJc1JpTVZZdVcxaXA2N3QzN1l5dW5UcmcvTVYvaSsxZkp4S0pTaVROUkNJUkJ2ajN3cTY5QnhFVkUxdHNqZnJ1dlFlaFVxa3daR0EvbmNiMTltaU5uVnZYYWF2QmxyZjVkSFpPRHNSaWNiRlMwVVJFUlBYVjRhTW50SS85ZS9WNExwTmNiYnc4ME1pNUFhSmlZcEdSa1ltZzg1ZlF1MGMzUTRkRlJFU2s1ZVRrQkRNenN3cVh3bGFYaFlVRkhCMGRkV3JieExVeEpyNzNWb1h0ZnRtNEZWWldsaGo3MG9zNjlUdHV3cFJ5ejhmRXhwWFp4c1RFQklkMjd3Q0FFb1VqU3JQK3AyWGF4OW5aaFQvYlo3ZTBva0pNMWdIdzkvZkhuajE3RUJBUWdHN2R1c0hUMDdQYzlqZHYzc1NKRXlkZ1ptYUdmdjEwUzBDVjUxRjRCRFp0K3gwRC9IdkRyMHZIYXZlbllXVXB4eHV2dmxTdFBrUWlVYm1GSm9vYU1Yd3dkdTg3aE0zYmY4ZXM2Vk1CQU1uSktkaDc4QiswYTl0RzU0cHZwcWJTVW1mS2xTWTVPUVVXNW1ZNnRTVWlJbnFlNWVYbDRXU1JKYkNEQnZRMVlEUlZKeEFJTUdoQVgyemM4aXNBNFBEUjQweldFUkZSblNJVUN1SGw1WVZMbHk1Vit0cXNyQ3h0QWNXS2VIdDc2N3dWbDNNREo3d3lla1NGN1g3WnVCV1djcGxPYlFGb3Q2WXF6VGRMZm9DZHJRMG1qUjlYNnZtaVMxc0Q5dTlFWG40KzB0TXo0R0J2aDRqSUtMdzc2Wk5pKzlGSFJFWnBIMGZIeGtJZ0VNRGF5bEtuT0kwTmszVUFMQzB0OGVhYmIyTDkrdlZZdm53NXBrMmJCaTh2cjFMYjNyeDVFOHVYTDRkYXJjWmJiNzBGQ3oxVUZmMTIyU29vRkFySVpSYllzdU9QRXVlVlNxWDIrTnV2bDEweXVUUi83TnBiN2Zna0VnbEdGcW5pV3BaR3pnMHdzRjhmSEQ1NkhFTUg5b092anpkK1dyY0plWGw1ZU9mTnNkV09ReU0zTnhkcjFtK0dTQ1RFeVROQmNHL1pvdFIyc1hFSk9IVTJXRy9qRWhFUkdkS1pjeGVRL2VRT2Z4UFh4bkIvanZkNkcrRGZHLy9iK2h2VWFqVXUvWHNWaVVuSnNMZlQvNTQ5UkVSRVZkV3laVXZjdlhzWGFXbHBsYnJ1N05tekZUY0NZRzF0amViTkRmOXZlZDl5OXIvOVpza1BNRGMzSzdkTlVhZk9CT083RmF0eDVPL2ZLbXo3NzVYcnNMS3loRXFsMGpsV1k4SmszUlA5K3ZWRFRFd01EaHc0Z0crKytRWTllL1pFMzc1OTBiaHhZWUdBeU1oSW5EaHhBcWRQbjRaS3BjS0lFU1BnNysrdmw3SHYzbjhBQUdVV2ZsQXFDN0JsUjJFMnVyTEp1bDgyYnExZWNDamNFMGVYWkIwQWpCLzNPczZlTzQ5dmw2L0NtRkV2SVBCMEVQcjM3UVV2RC9kcXg2RmhhbXFLQTRlUElpTXpDdzcyZG5oLzNPdWx0Z3U1ZWgwaFY2L3JiVndpSWlKREtyb0VkbEQvdnBXcVlsL1hPTmpib1dQN3RyaDQrUXJVYWpXT0hnL0VheStQTW5SWVJFUkVXaUtSQ0g1K2ZqaHk1SWplRTBwQ29SQitmbjcxcnVoQ1NtcXF0dEtyaG1idnZGWXRtbUhWOGtYNFkrczY1T1RtWXMrK1E4ak96c2JFS1o5aDVxZVQ0ZDZxQmY3WVduYWhTR1BEWk4wVEFvRUFiNzMxRmhvMmJJZ2RPM1lnTURBUWdZR0JKZHJKWkRLOC92cnJla3ZVQVNnMkxmUlovWWUvREZOVEtmYi91VTF2ZlllRzNjRzBtWFBSM3RjSEMrYk9yTllIUkVGQkFmWWVPSUpSSTRZQ0FLeXRyVEJ0eWlUTVg3UU1hOVp0Z29POUhUNmErRTZsK2t6UHlFQkdSbWE1YlhiL3RrbjcrTnFOVy9qaXY5L2d2YmRmUTh2bXpiVEgrL2Z0aFE4bjZENzJTNisvVjZrNGlZaUlha3RjZkFLdVhMc0JvUEFQL0FIK3ZRMGNVZlVOSHVDUGk1ZXZBQUFPLzNNY3I0NForVnduSUltSXFQNnhzN09EbjU4ZnpwdzVvOWQrZS9Ub1VTTlZZQTN0Y1hnRTB0TFR0Y1d3QU9CL2EzOEFVTGhpVHlnVVFpcVI0TDhMbHFKQXBjS21uMy9FbGgwN01YWEdsM2p6MVpmdzVxdGpEQlY2bmNOazNUUDY5ZXVIcmwyN0lpZ29DTmV1WFVOaVlpSUF3TUhCQVQ0K1B2RHo4NE81dWJtQm95d3NyQ0FVQ0hYZTIwMGpLVGtGWHkxYWhxWk5tdURMbVo5cUUzVUppVWxZdkd3bHhyM3hDbnk4eTkrelR5TTVKUlhmci9vRnQrL2UxeWJyQU1EYzNBd21KaVpRS0JTd3NyS0VVbG54ZXYzTXpNTGszTlRQNWlEMDlsMk1IRDVZV3cyMkl0R3hjYmg0K1lwMlRiNWFyY2JxSDc1RkU5ZkdrRW9reU1uTnhiMzdEOUhHeTBONy9zcTFHekF6TTBQclZrK1gwQzc5Wmk0YU9PbTJ1U2NSRVZGdCt1ZFlvTFpxV3RkTzdXRmpiV1hnaUtyUHIwdEh5T1V5WkdSa0lpb21GamREYjhQYnM3V2h3eUlpSWlyR3pjME5hclVhNTg2ZHEvWU1PNkZRaU83ZHU4UFZWYmY5M0o4M1Y2N2RoRXFsd3BkZkw4YlVqeVlBQUZ3YU53SUE1T1RtWXYraG85ajIyNS9JemMzRDRxL253TkhCSHRPbmZnaGZIeTk4ditvWFhMbDJFM00rbjFaaWRwNHhZckt1RkJZV0ZoZ3dZQUFHREJoZzZGREs5TUdVejJCdWJvYWZmMXlxOHpWWldkbVk5ZCtGTURXVll0RlhzMkJtK2pRWlppcVZJaTh2RHpQbXpNZVVTZU14YkhEL012dlI3SmN6KzZ0RmtKaElNRy9XZE8yNTNYc1BZdTJHTFRBMWxhSlg5NjQ0ZHZJMFBwNDJFek9tZll4MmJkc1U2eWNtTmc0SGp4ekRxVFBudEtXZ0g0ZEhZc2hBZnd3YTBCZW56cHdyTVhacE13VTFKYUNidUJRdVdkNS8rQ2grK25ranZsczREOTZlcmZHL0xiL2k0RC9IOE1lV2RUQTNOME5CUVFFV0xsMkJSZzJkOGNPU3J3RVVGcXI0NHIvZm9Idlh6dmh5NXFjNi9UeUppSWhxZzFxdHhwR0FJa3RnbjlQQ0VzOHlNVEZCdno0OXNXZmZJUUNGcyt1WXJDTWlvcnFvYWRPbXNMUzB4Tm16WjVHZW5sNmxQcXlzck9EbjV3YzdPenM5Ui9mVTAyUml4VFBWYzNKemRlcFRyVlpYMk5iTTFCU1hRNjRoTGo0Qm4wNlpoRjkzN3NhYytkOFdhM1B1L0NXc1dMME83ZHEyd2FkVFBpZzJVYVovMzE1bzFyUUpGaTVaZ2ZUMGRDYnJ3R1JkcVdiTW1JSHc4UEJTenpWczJCRExsaTB6K0RJTlcxdWJTbFZCVFUxTnc1ZGZmNHZzbkJ3c1gvd1ZySi9ja1ZlcjFjakp5VVcrUW9ILyszQTg1aTllanU5WC9ZeW82QmhNZVBmTlVsOW4wTGtMQUFEWHhvMHdiL1puY0hTd1IweHNISDVjc3g0WEwxK0JrNk1ERnN5ZGlhWnVydkJvM1FwcjEyL0NaN1BuWTRCL2I3eno1bGc0T1RvQUtLeUMrK3ZPM1JBSUJPalF6Z2REQnZhRFg1ZE9rRWhNQ3NjSkxxeThrNUNZQkFmN3NqL1FybDIvQlJ0cks5amEyaUExTlEwYk4rOUFRK2NHOEhCdkNRRG8xYU1iZHUwOWlPT0JaekI4eUFDSXhXSU1HendBMjM3N0UzZnUza2VybHMxaGEydURZWU1INE8vOWh6SHN5alcwOS9YUitXZExSRVJVazY3ZkRFVnNYRHdBd01yS0VsMDZkakJ3UlBvelpJQy9ObGwzOGt3UVBwNzBYckdiaVVSRVJIV0ZuWjBkaGc0ZGlqdDM3dURXclZ2STFUSFpaV1ptQms5UFQ3UnExUW9pa1Vpdk1hV21wa0dsVnNOU0xvTklKTUxKMDBFQUFKbXM0a0tZTDR4NVM2Y3hJcU5pS215N2M5dDZyRm0vR2VibVp1alh0eWM2ZGZERi9NWExFUnAyQnhNblQwZDczelp3Y25UQTYyTkhvMWtUVjl4NzhBajNIanlDV3FWQ2dVb0ZoVUlKaFVLQklZUDZJZmpDdjdDenM0TmNoOWRRbnpGWlZ3cG5aMmNvbGNveXo5V21zdmF6Vy9Ga1JwZ3VMb2Rjd3pkTGZrQjZSbUVKNWVsZnpFTjJUZzV5Y25PUm01dFg2alYvN05xTHhPUmtmRDV0Y29rUEZQOCtQYUZXQTEvTy9CU1ptWmxZdTM0ei9qNXdCQXFGQXQyN2RzYjBUejdTdnJGR0RoOE16OWF0OE8zeWxUaDZQQkFuVHAxRjMxNStlSG4wQ0hUd2JZdDMzM29OQS92MUxqVVoxNnBsNGY1enMrWXRSUGV1bldFaUx2N3JXcUFxd00zUTI3Z1ZkZ2N2UGltQXNXTE5lbVJrWm1IdUY5TzFjWHQ1dU1QTzFnWW5UcDNGOENHRnN5V0hEUFRIOXQvL3d2N0RBZmowU1RXOXQxOS9CVWVQQjJMMXVzMVl0K283Z3lka2lZaUlnT0tGSlFiMDdRV3hXTDkvNkJ0UzgyWnVhTkc4S2U3ZGY0amMzRHdFbmptSHdmM3J4OHhCSWlLcWY4UmlNVHc5UGVIdTdvN282R2hFUkVRZ0tTa0pHUmtaMmxsdElwRUlNcGtNZG5aMmNIRnhRY09HRGZXZXBOTTRkVFlZUDY1WkQ2QndIMzdObGhtNlZHK2QrdkVFdmNVaHN6Q0hpVmlNWVlQNlF5cVJ3TUhlRGo4dVhZQ3p3UmR4SXZBTXpnWmZSSEpLS3ZMeVNzOC9GT1ZnYjRleFkxN1VXMnpQSzRGYTgzK1Q2cTNVMURTOC85RTBOSFZyQWdkN1cxaks1WkRMWlpETFpMQzBsRU11czRCTUpvUE13Z0p5bVFVa1Vnbm1MMXFHaTVldllPcEhFL0RDMElGbDl2MzEvN04zMytFMTNROFl3Tjg3a3B1OWlSZ2hadXk5QmJXcDJydEdxMXA3RjFXcXRQM1JVdFFlTFdydkZYdHZ0V2VJTGJJalpFaHlrNXU3Zm45RURwRk5jczlON3Z0NW5qNTF6ajMzNXFYS3lYdSs0L2Q1T0hQK1A3ZzRPMkhvb0FGbzR0VWd6ZXMwR2kxMjdObUh6ZHQzUTZ2Vll2SGNtU2hSUFBONSttczJiTUgrUThjUUhaMzJVR05yYXlzMHJGY0hJNGQrZ3djUG4yRENsQmxvM2FJcEpvd1pudUs2ZVl1VzQ5ekZ5OWp5NzNJb0ZFbnIvRTJjK2l0Y0M3cGcvS2lod25Wck4yN0YrczA3OE51MEgxQ3ZUdjRadVVCRVJIbVRNajRlM2Z0K0s5emMvck5rYnBiKy9zeEw5dXc3aE1VclZnTUFLbGNzai9sLy9DSnlJaUlpb3V4VHE5VUFrcFo1TUpTbnoveXdaLzhoYUxVNjZIUTZXRmdvVUwxcVpUUnBWTjlnR1pMZDgzMklZa1VMdzg3V050MXIxR28xRWhKVVVLdlYwT3AwUXJrb2xVb2hsVW9obDh1Z01EY1h2bWZQenlTWmpBNWlXWmVPWmN1VzRmSGp4eW5PZVhwNjRydnZ2aE1wMGFmUjZYVFoydlZWbFppSXMrY3ZvV1d6eGhsZUZ4TWJoMk1ueitEek5ra05lbVppWXVQZ0h4Q0lpdVhMWlRsTGRwdzRmUTcxNjlTQzFRZFRoQ09qb3BQYS92Zis0TlRyOWFsR3p5bVY4YmgxeHdjTjZ0WE9sWHhFUkVUWmNmallTZnk1WUJrQW9HeVpVbGc2LzNlUkUrVzhOekV4Nk5Idk8yRld3NXJsQzFDc2FHR1JVeEVSRVJIbG5zekt1cXkzTnlZbU5EUVV3Y0hCS2Y0SkRRMFZPOVpIeTA1UkJ3QUtjL05NaXpvQXNMV3hScGNPN2JKVTFDVmZuMXRGSFFBMGIrcVZxcWdEQUVjSCsxUlBPTkw2ZjhQS3lwSkZIUkVSR1kwRFIwNElQODZ2MDBQdGJHM1JzSDRkNGRqNzRCRVIweEFSRVJHSmp5UHJpSWlJaUl6UW84ZFBNV3pzRHdBQWMzTXpiRjMzZDc1ZGJQbldIUjk4LytNTUFFa1B6cmFzWFFFcnk2eHZwRVZFUkVTVWwzQmtIUkVSRVZFZXRQZkFZZUhIelpwNDVkdWlEZ0NxVnE2SUV1N0ZBQ1F0U1hIODVGbVJFeEVSRVJHSmgyVWRFUkVSa1pHSmZoT0RrMmN1Q01jZDI3Y1dNVTN1azBnazZQaEZHK0Y0ei81RDRPUVBJaUlpTWxVczY0aUlpSWlNektHako0UmQ1U3FXTDRjeXBVcUtuQ2ozdGZpc01heXRyUUFBL2dGQnVIWEhSK1JFUkVSRVJPSmdXVWRFUkVSa1JIUTZIYndQdk50a29XUDdOaGxjblg5WVdsaWdUY3Rtd3ZIdWZZZEVURU5FUkVRa0hwWjFSRVJFUkViazBwWHJlQm4rQ2tEU2J1YU5HOVlUT1pIaGRQaTh0YkJiKzMrWHJ5RTBMRnprUkVSRVJFU0d4N0tPaUlpSXlJanMyZjl1WTRuMmJWdENMcGVMbU1hd2lyZ1ZRcDJhMVFFQWVyMGUrdzRleWVRZFJFUkVSUGtQeXpvaUlpSWlJK0VmRUlRYnQrNEFBR1F5R2RxM2JTVnlJc1ByOUVWYjRjY0hqNTZBS2pGUnhEUkVSRVJFaHNleWpvaUlpTWhJZUI5NE42cXVVWU82Y0haeUZER05PR3JWcUlvaWhkMEFBREV4c1RoMTVyeklpWWlJaUlnTWkyVWRFUkVSa1JGUUt1Tng1UGhwNGJpVGlXd3M4U0dKUkpKaVU0M2QrdzVCcjllTG1JaUlpSWpJc0ZqV0VSRVJFUm1CWXlmUElENGhBUUJRc2tSeFZLcmdLWElpOGJSdTNoUVdGZ29Bd05ObmZyanYrMURrUkVSRVJFU0d3N0tPaUlpSVNHUjZ2VDdGeGhLZHZtZ2o3SXBxaXF5dHJkQ3lXUlBoZU1mZUF5S21JU0lpSWpJc2xuVkVSRVJFSXJ0eTdTWUNBb01BQURiVzFtald4RXZrUk9McjFQN2RSaFBuTDE0V2ZuMklpSWlJOGp1V2RVUkVSRVFpMjd4OXQvRGp0cTJhQ1ZOQVRWbHg5NktvVjZjbWdLU1JoMXQzN0JVNUVSRVJFWkZoc0t3aklpSWlFcEhQL1Fmd3VmOEFBQ0NYeTlDbDQrY2lKeklldmJ0M0ZuNTg3TlJaaEw5NkxXSWFJaUlpSXNOZ1dVZEVSRVFrb3ZkSDFiVnMxZ1FGWEp4RlRHTmNLcFl2aHlxVktnQUF0Rm90dHUveUZqa1JFUkVSVWU1aldVZEVSRVFra21kK0wzRDU2ZzBBZ0VRaVFjK3VuVVJPWkh6NjlIZzN1dTdBa1JPSWZoTWpZaG9pSWlLaTNNZXlqb2lJaUVnazc2L0QxcmhoUFJRdDRpWmlHdU5VczNwVmxDbFZFZ0NnVXFtdzIvdWd5SW1JaUlpSWNoZkxPaUlpSWlJUmhJYTl4S216RjRUalh0MDVxaTR0RW9rRXZkOGJYYmRuM3lFbzQrTkZURVJFUkVTVXUxaldFUkVSRVlsZzJ5NXY2SFE2QUVDdDkwYVBVV3FONnRkQnNhS0ZBUUN4Y1hIWWYraVl5SW1JaUlpSWNnL0xPaUlpSWlJRGk0eUt4dUZqSjRYajkwZU9VV3BTcVJROXU3MGJlYmhqejM2bzFXb1JFeEVSRVJIbEhwWjFSRVJFUkFhMmErOEJKQ1ltbFUzbFBjc0tPNTVTK2xvMDlSSjJ5bzJJaU1UUkUyZEVUa1JFUkVTVU8xaldFUkVSRVJsUVhKd1NldzhjRm81N2Qrc0VpVVFpWXFLOFFTNlhvMGVYRHNMeDFwMTdvTlZxUlV4RVJFUkVsRHRZMWhFUkVSRVowTDVEUjZGVUptMlFVTnk5S09yWHJTVnlvcnlqWGV2bXNMZXpCUUFFaDRUaDdJVkxJaWNpSWlJaXlua3M2NGlJaUlnTUpERlJqWjE3OWd2SHZicDE1cWk2YkZBb0ZPalNzYjF3dkdITERtR1REaUlpSXFMOGdtVWRFUkVSa1lGNEh6eUN5S2hvQUlCcndRTDRySEZEa1JQbFBSM2J0NGFWbFNVQTRJVi9JSTZmT2l0eUlpSWlJcUtjeGJLT2lJaUl5QUNVeW5oczJycExPTzdadFNQa2NwbUlpZkltRzJ2ckZHdlgvYnRoSzNlR0pTSWlvbnlGWlIwUkVSR1JBZXpZc3g5dlltSUFBSVZjQzZCZDYrWWlKOHE3dW5acUQzdDdPd0RBeS9CWDJIZm9tTWlKaUlpSWlISU95em9pSWlLaVhCYjlKZ1k3ZHU4VGpnZDgyUk55dVZ6RVJIbWJwWVVGK3ZYcUpoeHYzTG9UeXZoNEVSTVJFUkVSNVJ5V2RVUkVSRVM1YlBPMlhVS1pWTUs5R0pvMzlSSTVVZDczZVpzV2NDMVlBQUFRSGYwR08vY2NFRGtSRVJFUlVjNWdXVWRFUkVTVWk4SmZ2Y2JlQTBlRTQ2Lzc5NEpVeWx1d1QyVm1ab2F2K3ZZVWpyZnY4a1owOUJzUkV4RVJFUkhsRE40cEVoRVJFZVdpOVp1M0N4c2dsQzlYQmczcTFoWTVVZjdSdktrWFNyZ1hBd0FvNCtPeGFmdHVrUk1SRVJFUmZUcVdkVVJFUkVTNUpEQW9CSWVQblJLT3Z4blFCeEtKUk1SRStZdFVLc1hBL3IyRlkrOERSL0F5L0pXSWlZaUlpSWcrSGNzNklpSWlvbHl5WnNNVzZIUTZBRURONmxWUXJVb2xrUlBsUC9YcjFrSjV6N0lBQUxWYWpYV2J0b3VjaUlpSWlPalRzS3dqSWlJaXlnV1BuejdEbVhNWGhlTnYrdmNSTVUzK0paRkk4TzFYWHdySFI0NmZnbjlBa0lpSmlJaUlpRDROeXpvaUlpS2lYTEI2M1diaHgxNE42NkZzbVZJaXBzbmZxbFNxZ0ZvMXFnRUE5SG85VnEvZm5NazdpSWlJaUl3WHl6b2lJaUtpSEhiSDV6NnVYcjhGSUduazE5ZDllNG1jS1AvN1pzQzd0ZXZPWDd3TTM0ZVBSVXhEUkVSRTlQRlkxaEVSRVJIbElMMWVqMVZyTnduSHJaczNoWHV4SWlJbU1nMWxTcFZFRTY4R3d2SFNsV3VnMSt0RlRFUkVSRVQwY1ZqV0VSRVJFZVdnVTJjdTRKN3ZRd0NBWEM1SC95OTdpSnpJZEF6czF3dHl1UXdBNFB2d01ZNmNPQzF1SUNJaUlxS1B3TEtPaUlpSUtJZkVKeVJneGVwMXduR245bTFRc0lDTGlJbE1TNUhDYnVqYXNiMXcvUGVhRFlpTml4TXhFUkVSRVZIMnNhd2pJaUlpeWlFYnQrekU2NGhJQUlDamd6MzY5ZTR1Y2lMVDgyV3ZybkIyY2dRQVJFZS93ZHFOMjBST1JFUkVSSlE5TE91SWlJaUlja0JnVUFoMjdOa25ISC83ZFY5WVcxdUptTWcwV1ZsYVl2QTMvWVhqUGZzTzRabmZDeEVURVJFUkVXVVB5em9pSWlLaVQ2VFg2N0gwN3pYUWFMUUFnUEtlWmRHeVdST1JVNW11enhvM1JKVktGUUFrL2JkWnZIdzFONXNnSWlLaVBJTmxIUkVSRWRFbnVuVDFPcTVjdXdrQWtFZ2tHRG5rRzBna0VwRlRtYTdrL3daU2FkS3Q3aDJmK3poMTlvTElxWWlJaUlpeWhtVWRFUkVSMFNkSVRGUmo2Y3AvaGVOMnJadWpiT21TNGdVaUFJQkhDWGQwYXQ5R09GNnhhaDNpRXhKRVRFUkVSRVNVTlN6cmlJaUlpRDdCOXQzN0VCSWFCZ0N3dGJIR3dQNTlSRTVFeWZwLzJRTU9EdllBZ05jUmtkaTRaYWZJaVlpSWlJZ3l4N0tPaUlpSTZDT0Z2M3FOVGR0MkNjZGY5K3NOZXp0YkVSUFIrMnlzcmZIZDEzMkY0eDE3OWlFZ01GakVSRVJFUkVTWlkxbEhSRVJFOUpHV3Ixb0hsVW9GQUNqbFVRTHQyN1lVTnhDbDBySlpFMVR3TEFzQTBHaTBXTEtDbTAwUUVSR1JjV05aUjBSRVJQUVJidDN4d1psekY0WGpFVU1HQ2hzYWtQR1FTQ1FZT2ZUZGhoL1hidDdHeGN0WFJVNUZSRVJFbEQ3ZVVSSVJFUkZsazFhcnhlSVZhNFRqNWsyOVVMbGllUkVUVVViS2xDcVpZdFRqNHVXcm9WVEdpNWlJaUlpSUtIMHM2NGlJaUlpeWFlZWVBL0I3NFE4QXNMU3d3SGNEKzRtY2lESXpzRjl2Mk5rbXJTY1kvdW8xbHE5YUozSWlJaUlpb3JTeHJDTWlJaUxLaG9EQUlLelpzRVU0N3R1N0c1eWRIRVZNUkZsaGEydURJWVA2QzhjSGp4ekh0WnUzUlV4RVJFUkVsRGFXZFVSRVJFUlpwTlBwTU9ldnBWQ3IxUUNBa2lXS28ydkh6MFZPUlZuVnNsa1QxSzFkUXppZXUyQVo0dUtVSWlZaUlpSWlTbzFsSFJFUkVWRVc3ZHg3QVBjZlBBSUF5R1F5VEJ3N0hISzVYT1JVbEZVU2lRVGpSZzZCamJVMWdLVHBzQ3RXY3pvc0VSRVJHUmVXZFVSRVJFUlpFQkFZakRYck53dkhmWHAwUnVsU0hpSW1vby9oN09TSUVVTUdDc2NIajV6QXRSdTNSRXhFUkVSRWxCTExPaUlpSXFKTTZIUTYvTGxnS1JJVDMwMS8vYkpuVjVGVDBjZHEzdFFMRGVyV0VvN25MbHpPNmJCRVJFUmtORmpXRVJFUkVXVml0L2RCM1BOOUNJRFRYL01EaVVTQ01TTUd3OWJXQmtEeTdyQnJSVTVGUkVSRWxJUmxIUkVSRVZFR2dvSkRzR3JkSnVHWTAxL3pCeWRIQjR3Yy9JMXdmT2pvU1Z5OXp1bXdSRVJFSkQ2V2RVUkVSRVRwME9sMG1QMFhwNy9tVjU4MWFZaEc5ZXNJeC9NV2NUb3NFUkVSaVk5bEhSRVJFVkU2OXV3L2pIdjNId0RnOU5mOFNDS1JZUFR3NzJCbmF3c2dhVHJzc244NEhaYUlpSWpFeGJLT2lJaUlLQTFCd1NGWTllOUc0WmpUWC9NblJ3ZDdqQm8yU0RnK2ZPd2tybHk3S1dJaUlpSWlNblVzNjRpSWlJZytvTmZyTWVldnBWQWxKZ0xnOU5mOHJrbWordkJxV0U4NG5yZG9PYUxmeElpWWlJaUlpRXdaeXpvaUlpS2lEK3pjZXdBK25QNXFNaVFTQ1VZUEhRUjd1NlRwc0s5ZVIrQ1BlWXVnMSt0RlRrWkVSRVNtaUdVZEVSRVIwWHQ4SHo3RzMyczJDTWVjL21vYUhCenNNWGJFWU9INHlyV2IyTHBqcjRpSmlJaUl5RlN4ckNNaUlpSjZLeVltRnIvOU1SOWFyUllBVUxxVUI2ZS9tcEJHRGVxaTB4ZHRoZU5WNnpiaGpzOTlFUk1SRVJHUktXSlpSMFJFUklUa2RlcVdJT3hsT0FEQXl0SVNQLzB3anROZlRjemdnZjFRcmt4cEFFbS9KMzZiL1JlaW9xSkZUa1ZFUkVTbWhHVWRFUkVSRVlCZGV3L2c0dVZyd3ZIM1k0YWhpRnNoRVJPUkdNek16UERURCtOZ1kyME5BSWlJaU1Tc3VRdWgwK2xFVGtaRVJFU21nbVVkRVJFUm1UemZoNCt4OHIxMTZqcTFiNFBHNyswT1NxYWxrR3NCVEJ3M1FqaStmdk1PTm0zYkpXSWlJaUlpTWlVczY0aUlpTWlreGNURTR0ZmY1d25yMUpVdFhSS0R2K2t2Y2lvU1c0TzZ0ZENqYXdmaGVPM0diYmg1MjBmRVJFUkVKS2Fna0ZDeEk1QUpZVmxIUkVSRUprdXYxMlAyL0NWNEdmNEtBR0J0YllXZmZoZ0hNek16a1pPUk1SallydzhxVnZBRWtQUjdaZWFjdnhBUkdTVnlLaUlpTWdTOVhvOEhqNTVnOWJyTkdEUnNIQVo4TzFMc1NHUkNXTmFScVBoMGdvaUl4TFJ6N3dIOGQrWGRPblVUeGd5SFd5RlhFUk9STVpITFpaZzZjUXpzN1d3QkFKRlIwWmc1WndIWHJ5TWlNZ0U5Qnd6R2lIR1RzV25iTHZqNUI0Z2RoMHdNeXpveUtENmRJQ0lpWStINzRCSCtmbStkdWk0ZDJxRlIvVG9pSmlKalZNREZHVCtNSHdXSlJBSUF1SFhIQitzMmJSYzVGUkVSNVRhbDcxbVdBQUFnQUVsRVFWUWJheXYwN2RVTkt4Zi9DUXNMaGRoeHlNVEl4UTVBcHFYbmdNR0lpSWdVT3dZUkVabTRtSmhZL1BySGZHR2RPcyt5cGZIZHdINGlweUpqVmJ0bU5mVHAyUVVidCt3RUFHemN1aE9WS25xaVZ2V3FJaWNqSXFMY3NuclpYMkpISUJQR2tYVmtVSHc2UVVSRVl2dHduVG9iYTJ0TW5UUU9jam1mWVZMNkJ2VHBnV3BWS2dGNHUzN2Q3QVZjem9PSWlJaHlCZTlLeWFENGRJS0lpTVMyYWR2dUZPdlVUUnc3SElWY0M0aVlpUElDcVZTS0h5ZU14dUNSM3lNeUtocHZZbUl3WmZwTUxQcHpKbXh0YmNTT1IwUkVBRUxEd25IdHhpM2N2SDBYTHdLQzhPYk5HN3lKaWNHWUVZUFJwc1ZuWXNjanlqS1dkVVE1cE84M3d4QVRHd2NIZTNzVWRuTkZyUnJWVUs5T1RSUnhLeVIyTkNJaWV1djB1WXRZczM2emNOeXRVM3MwcUZkYnhFU1Vsemc1T3VDbkg4Wmg0dFJmb05Gb0VSZ1VncC8vTndkLy9EcVZPd2dURVlub3lkUG4yTFJ0Rjg1ZHZBeTlYZzhYWnllVUsxTWFGY3VYaGIyZEhhcFVyQ0IyUktKc1lWbEhsRU8rN05rTnoveGVJQ29xR3MvOFhtRFozLzlpMmQvL3dxdGhQZlR2M1IwZUpkekZqa2hFWk5MdStUN0VIL01XQzhlVktuaGkwRmQ5UlV4RWVWR1ZTaFV3ZnRSUTRmZlNIWi83bUx0d09TYU5HeUZzUWtGRVJJYWgwV2l4ZnZNMmJOcTJHMVpXbHVqVG96TmFmTllFUll1NDhjOWt5dE5ZMWhIbGtMYXRtcVU0RG5zWmpxTW56bURIbm4yNGVPa3F2aHZZRDEwNnRPTmZHa1JFSWdnSkRjTzAzMlpEclZZREFBcTd1V0xHMUltUXkyVWlKNk84cUdXekpnZ0pEUk4yaFQxKzZpd0t1eFZDL3o3ZFJVNUdSR1E2RWhKVW1ESmpGbTdmdllkMnJWdGc4TUIrc0xhMkVqc1dVWTdnQmhORXVjUzFZQUgwNjkwTkcxWXRoVmVEdWxqMjk3K1k4OWRTNlBWNnNhTVJFWm1VMkxnNC9EaDlGcUtqM3dBQWJHMnNNWFA2Rk5qYjJZcWNqUEt5ZnIyN28yV3p4c0x4dWszYmNQelVXUkVURVJHWkRyVmFqZW4vbTRPNzkzenh3L2lSR0RkeU1JczZ5bGRZMWhIbE1sc2JhMHlaT0FiZmZkMFBSMCtjeHVJVnExbllFUkVaaUVhanhZeVpjeEVRR0FRQWtNdGxtREYxSW9vV2NSTTVHZVYxRW9rRTQwWU9RWlZLNzlaQituUEJVdHp4dVM5aUtpSWkwN0J5elFaY3Uza2JFOGNPUjR2UEdtZitCcUk4aG1VZGtRRklKQkwwNk5vQkE3N3NpYjM3RCtQUTBaTmlSeUlpeXZmMGVqMFdMRjJKbTdmdkN1ZkdqeHFhb2x3aCtoUm1abWFZTVdVQ2loVXREQ0NwSFA3NXQ5a0lDQXdXT1JrUlVmNTE0OVlkN1BZK2lENDl1ckNvbzN5TFpSMlJBZlh0MVJWTkd0WEgwci9YSUNna1ZPdzRSRVQ1MnRhZGUxTThIT25YdXh0YU5tc2lZaUxLajJ4dGJmQy9uMzhVcGxYSHhNWmh5b3lad3JScklpTEtPVnF0Rmd1WC9ZT1NKWW9iMVRxaHl2aDRKQ1NveEk1QitRakxPaUlEa2tna0dEWHNXMWhhV0dEcGlqVml4eUVpeXJmT1hyaUVmLzdkS0J3M2E5b0kvZnYwRURFUjVXZUYzVnp4NjdRZllHWm1CZ0FJRGtuYTBDUXhVUzF5TWlLaS9PWEU2WE1JREFyQmlDRURJWmZuN242Wmk1YXZFdjdSYURTcHppMWF2a3E0ZHZESUNSZzljV3F1NWlIVHdyS09qRlorZlRwaGIyZUxyL3Iyd3VWck43aXVEUkZSTHZCOStCaS96MTBvSEZlcTRJbnZSdzNqYnR5VXF5cDRsc1VQNDBjS3gvZDhIMkwyL01WY3A1YUlLSWZvOVhwczNyNGJsU3VXTjhpU0ZudjNIeGIrMFdpMHFjN3QzWDlZdU5iSnlSSE9UbzY1bm9sTWgwVFBPd2d5b1BlZlBodzRmQXdhalJZZDI3ZEpjYzNJSWQ4QUFQb05HZ0VySzB1c1dEakhvQmtOSVRGUmpUNERoOEs5YUJITSszMkcySEdJaVBLTjBMQndqQmcvR1ZGUjBRQ1NSand0bWp1TE83K1N3V3pkdVJkL3I5a2dIUGZvMGdIZmZ0MlhaVEVSMFNlNjUvc1FveWRNeFM5VEo2SkJ2ZHBpeHlINkpKSk1iZ3h5ZDl3bzBRZmVmL3FRM3Jua3NzN0p5UkhXVnBZR3lXVm81dVptNk55K0xkWnMyQUsvRi80b1VkeGQ3RWhFUkhsZVRHd2NwczZZSlJSMXRqYldtRGw5Q29zNk1xZ2VYVG9nT0NRVUJ3NGZCd0JzMitVTk16TTV2dXJiaTRVZEVkRW5PSEw4Tk96dGJGR25WZzJ4b3hEbE9vNnNJeExKbTVnWTlQNXFLRnEzYUlwUlF3ZUpIWWVJS0U5VHhzZGowdFJmNGZ2d01RQkFMcGRoOW0vVHVQTXJpVUtyMVdMcUw3L2o2dlZid3JuK2ZicHozVVFpb28razErdlIrNnNoYUZDdk5yOTNvbndoczVGMVhMT09TQ1IydHJabzAvSXpuTHR3aWV2WkVCRjlBbFZpSXFiOU9sc282Z0JnL0tpaExPcElOREtaREQ5UC9oNFZLM2dLNTladDJvNE5XM2FJbUlxSUtPOEtEWHVKVjY4alVMMUtKYkdqRUJrRXl6b2lFVFdzVnh1UlVkRjQvUFM1MkZHSWlQSWtqVWFMWDJiTnhhMDdQc0s1N3diMlE4dG1UVVJNUlFSWVdDZ3c4K2ZKS0Z1NnBIRHUzdzFic1huN2JoRlRFUkhsVFhkOGZBRWd4VU1Rb3Z5TVpSMlJpQ3BWS0ErRnVUbXVYcnNwZGhRaW9qeEhwOVBoOTdrTGNmbnFEZUZjMzE3ZDBLTkxCeEZURWIxamJXMkYzMytkaWhMdXhZUnpxOVp1d3JhZDNpS21JaUxLZSs3ZTg0VmJJVmM0T1RxSUhZWElJRmpXRVluSTNOd01WYXRVeE9Wck56Sy9tSWlJQkhxOUh2TVhyOERwY3hlRmMxMDdmbzRCWDNKTk1ESXVkcmEybVAzYlR5amlWa2c0dDNMTmV1ellzMS9FVkVSRWVjdGRuL3VvVktHYzJER0lESVpsSFpISWFsYXZDdCtIai9FbUprYnNLRVJFZVlKZXI4ZkNaZi9nME5HVHdybTJyWnBoeUtBQjNHMlRqSktUa3lObS8yOGFDcmc0QytlVy83TVd1NzBQaXBpS2lDaHZpSXFLUmxCSUtDcVc1eFJZTWgwczY0aEVWcnRHTmVqMWV0eTRkVmZzS0VSRVJrK3YxK092SlN1eDcrQlI0VndUcndZWU8ySXdpem95YXE0RkMrRFBXZE5URkhaTFZxN0IzdjJIUlV4RlJHVDhna1BEQUFBZXhZdGxjaVZSL3NHeWpraGt4WW9XaHEyTk5aNCs4eE03Q2hHUlVkUHI5Wmk3Y0RrT0hENHVuR3RRdHhZbWp4OEpxWlMzTkdUOGlyZ1Z3dncvZm9GcndRTEN1VVhMVjJIL29XTWlwaUlpTW00dncxOEJBQW9VY0JFNUNaSGg4TTZXU0dRU2lRVHU3c1h3L0lXLzJGR0lpSXlXVHFmRG5MK1c0dkN4ZDFOZkd6V29pMm1UeDBNdWw0dVlqQ2g3Q3JrV3hQdy9ma0ZoTjFmaDNGOUxWdUxna1JNaXBpSWlNbDVoTDhNaGtVamc1T2dvZGhRaWcyRlpSMlFFaWhjckNqK1dkVVJFYWRMcGRKZzlmd21PbmpndG5HdmkxUUJUSjQ1bFVVZDVVc0VDTHBqMyt5OG9WclN3Y0c3ZW91WFlzKytRaUttSWlJelR5L0JYY0hSMGdGd3VFenNLa2NHd3JDTXlBc1hkaXlJMExCeksrSGl4b3hBUkdSV05Sb09aY3hiZytLbXp3cmxtVFJ2aHgrOUg4YWFkOGpRWFp5Zk1uVFVEeGQyTEN1Y1dyMWlOTlJ1MlFLL1hpNWlNaU1pNHZIejVDZ1hmVysrVHlCU3dyQ015QXNrMzZpLzhBMFZPUWtSa1BPSVRFakJseGl5Y1BuZFJPTmVxZVZQOE1HNGtaRElXZFpUM09UazZZTjZzR1NoVnNvUndidU9XblppL2VDVzBXcTE0d1lpSWpFall5M0M0c0t3akU4T3lqc2dJRkMrV1ZOWTk5K05VV0NJaUFJaU9mb1B2SjgvQTladDNoSFB0V2pmSGhESER1SmtFNVN2MjluYVkvL3N2cUZhbGtuRHU0SkhqK0dYV1BDUW1xa1ZNUmtSa0hHSmlZMkZ2Wnl0MkRDS0Q0dDB1a1JGd2NYYUNtWmtad3NMRHhZNUNSQ1M2c0pmaEdEUHBKeng4L0VRNDE3TnJSNHdkTVJnU2lVVEVaRVM1dzhyS0VqT24vd2l2aHZXRWN4Y3VYY0VQMDM1RFhKeFN4R1JFUk9KVHFSS2hNRGNYT3dhUlFiR3NJeklDRW9rRWpnNzJpSWlJRkRzS0VaR28vUHdETUhyQ1ZBUUVCZ3ZuaGd3YWdHKy83c3VpanZJMWMzTXovRFJwTEw1bzIwbzRkOGZuUHNaTStna3Z3MStKbUl5SVNGd3FsUXJtQ3BaMVpGcFkxaEVaQ1NkSEIwUkVSb2tkZzRoSU5IZnYrV0xzeEovdzZuVUVBRUFtazJIU3VKSG8xcW05eU1tSURFTXFsV0xVc0VIbzM2ZUhjTzY1bnorR2ovMEJ2ZzhmaTVpTWlFZ2NlcjBlcXNSRW1KdXhyQ1BUd3JLT3lFZzRPVG9nSW9KbEhSR1pwbU1uejJMQ2xCbUlpWTBEQUNqTXpmSHJUNVBRc2xsamtaTVJHWlpFSWtIL1B0MHhldmkzd21qU3lLaG9qSi84YzRyTlZvaUlURUdpT21udFRnVkgxcEdKWVZsSFpDUWNIUjBRRWNscHNFUmtXdlI2UGRhczM0dy81aTJDUnBPMCs2V3RqVFhtelB3WmRXcFZGemtka1hpK2FOc0tNNmYvQ0N0TFN3QkFZcUlhdi8weEgrczM3NEJlcnhjNUhSR1JZU1NxRWdFQTVtWm1JaWNoTWl5V2RVUkd3c25SQVpGUjBid0JKeUtUb1VwTXhHK3ovOExHcmJ1RWMwWGNDbUhSM0ZtbzRGbFd4R1JFeHFGMnpXcFlPUGQvS09SYVVEaTNkdU5XekpxN2tEdkZFcEZKVUNXK0xldTR3UVNaR0paMVJFYkMwY0VCT3AwT2I5N0VpQjJGaUNqWFJVWkY0L3ZKMDNIbXZXbDlWU3BWd0tKNU0xRzBpSnVJeVlpTVN3bjNZbGd5YnhZcVZ2QVV6cDA4ZlI1akowM2p4aE5FbE85SjN5NEh3QUVOWkdwWTFoRVpDY3UzMDF6aUV4SkVUa0pFbEx1ZVBIMk9FZU1tcDFnd3YwMkx6ekQ3dDU5Z1oyc3JZaklpNDJSdmI0Yy8vemNOTFpzMUVjNDlmUHdFUTBkUHhJMWJkMFJNUmtTVXUyUXlHUUJBcTlXS25JVElzRmpXRVJrSmk3ZUxwaWF3ckNPaWZPekk4ZE1ZTldFS3dsNkdDK2NHZmZVbHhvOGVDcmxjTG1JeUl1Tm1abWFHaVdPSFk5Q0FMNFdOSjZMZnhHRFNUNzloMDdaZEhIVkNSUG1TTkxtczArbEVUa0prV0x3ckpqSVNDb1VDQUpEd2RoRlZJcUw4UksxV1krbktmN0h2MEZIaG5NTGNISk8vSDRWR0RlcUttSXdvNzVCSUpPalZ2Uk5LbC9iQXpOa0w4Q1ltQm5xOUhxdlhiY2FEaDQ4eGNkd0kyRmhiaXgyVGlDakh5R1JKNDRzNHNvNU1EVWZXRVJrSkM0dTNaUjFIMWhGUlBoUCs2alhHL2ZCemlxS3VzSnNyRnMyYnlhS082Q1BVcWw0Vnl4YjhnYkpsU2dubkxsNitodUZqZnNBenZ4Y2lKaU1peWxtY0JrdW1pbVVka1pGUXZKMEdxK0xJT2lMS1IyN2Z2WWVoWXlhbFdKK3VRZDFhV1ByWEh5aFpvcmlJeVlqeU50ZUNCYkJnOXE5bzM3YWxjQzRvSkJURHgwN0dubjJIT0MyV2lQSUZtZlJ0V2FkaFdVZW1oZE5naVl6RXUybXdLcEdURUJGOU9wMU9oMDNiZG1IZHB1M1F2VjFuUmlLUllHRC8zdWpWclpPdzVoWVJmVHd6TXpPTUdmNGRLbmlXeFY5TFZpSXhVUTIxV28zRksxYmo2dlZibURCbUdCd2M3TVdPU1VUMDBaS253YW8xR3BHVEVCa1dSOVlSR1FtRmVmTElPcFoxUkpTM3ZReC9oZkdUcCtQZkRWdUZvczdPMWhhLy96SVZ2YnQzWmxGSGxNTmFOVytLUlgvT1JMR2loWVZ6bDYvZHdLQVI0M0hsMmswUmt4RVJmUnFKUkFKTEN3dkVjNmtnTWpFY1dVZGtaUGhOTEJIbFpXZk9YY1M4eFNzUUY2Y1V6bm1XTFkxcGs4ZWpZQUVYRVpNUjVXK2xTcGJBc3I5bVk5ay8vK0xBNGVNQWdLaW9hUHc0ZlNhNmRHaUhRVi8xaGJtNW1jZ3BLU2ZwZERwRXhjUWlOajRlR28wR09rNTlwbHdnbFVnZ2w4dGhZMmtKQjFzYlNLV0dIKzlqYVdXSitQaDRnMzlkSWpHeHJDTXlFc2szV0lZczYzaVRSNFpnRERkNWxQdmlFeEt3Wk1VYUhENTJVamdua1VqUXExc25EUGl5SitSeW1ZanBpRXlEaFlVQ1kwY01SdTJhMVRGMzRUTEV4TVFDQUhaNUg4U04yejZZT0hZNHlwWXVLWEpLeWduS0JCVmVSa1JBdzBYM0taZnA5SG9rcXRXSVVLdnhKaTRPQloyY1lQVjJZenhEc2JheVJKeVNaUjJaRm43SFJHUWs5THFrb2t3cU1jei9sc29FRmZ4RHd4RHg1ZzBTMVdvV2RaUnJoSnU4TjIvZ0h4b0daUUtuZXVjM0R4NDl3WkJSRTFNVWRTN09UcGp6djJuNFprQWZGblZFQnRhb2ZoMzhzMlFlcWxldExKenplK0dQRWVNbVk5WGFUVWhNVkl1WWpqNlZNa0dGNFBCd0ZuVmtjQnF0RnNIaDRZZzM4TDJjcGFVbGxFcGw1aGNTNVNNczY0aU1oRjcvZGdGMmFlNlByT05OSG9sRnJKczh5aDJxeEVTc1hMTWVJOGYvaUtEZ0VPRjh3M3Axc0hMeG42aFdwWktJNlloTW03T1RJMmIvOWhPK0c5aFBLTXgxT2gwMmI5K053YU1tNFA2RFJ5SW5wSStoMCtud01pSkM3QmhrNHNJaUlvUTFhUTNCMnNvU3luaXVXVWVtaFdVZGtaRklIdGlXMjlOZ2VaTkh4c0RRTjNtVTgrN2RmNERCSTcvSHRwM2UwTC85QTB4aGJvNnhJd1pqK3BUdllXZHJLM0pDSXBKSUpPalJwUU9XTDVpTmNtVktDK2NEQW9Nd2VzSlVMUHRuTFRlMnltT2lZbUw1c0pWRXA5RnFFZlYybXIwaFdGbGFjV1FkbVJ5V2RVUkdRcGM4c2k2WHl6cmU1SkV4TVBSTkh1V2NoQVFWbHF4Y2d6R1RwaUV3Nk4xb3V2S2VaYkZzd1d4ODNxWUZOOG9oTWpJbGlydGo0WisvNGJ1Qi9ZUk5KdlI2UFhidTJZOUJ3OGZqeHEwN0lpZWtySXJsSXZ0a0pPSU0rSHZSeXNvQ1NxNVpSeWFHRzB3UUdZbDNhOWJsN2plNXZNa2pZeEVYSHc4bmV6dXhZMUEyM0xyamc3a0xseU1rTkV3NFoyNXVob0g5KzZCTGgzYmNQSVRJaU1sa012VG8wZ0VONjlYR253dVc0ZTQ5WHdCQVNHZ1lKazc5RlY0TjYySG9vQUhjdGRuSWFUUWFzU01RQVFEVUJ2eTlhR1ZsQlNXL2h5RVR3N0tPeUVnSUkrdHkrWnRkM3VTUnNURGtUUjU5bW9qSUtLeGN2UjdIVDUxTmNiNUtwUW9ZUDJvSWloUjJFeWtaRVdWWGtjSnVtUGY3RE93N2VCUi9yOW1BK0lTa2RhRE9YYmlFSzlkdTRzdWVYZEM5OHhjd016TVRPU21saFJ1Q2tiRXc1TzlGSzB0TEtKWHgwT3YxSEwxUEpvTmxIWkdSU0I1Wmw5dC8vL0FtajR3RmZ5OGFQNjFXaTcwSGp1RGZEVnRTVEQreHNGRGcyNi82b3NQbnJYblRUSlFIU1NRU2RQaThOZXJWcVlsbC82ekZ1UXVYQUFBcWxRcXIxMjNHa1dPbk1IendRTlNwVlYza3BFUkVnSldWSmJSYUxSTFZhaWpNemNXT1EyUVFMT3VJaklRZXlXVWRwNUVSa2ZqdTN2UEZ3bVgvNExtZmY0cnp0V3BVdzVqaDM2S1FhMEdSa2hGUlRpbFl3QVUvVHg2UGF6ZHZZOG1LMVFnSURBWUFCSVdFNHNmcE05R2dYbTBNSHRpUG8yZUpTRlJXbHBZQWdIaGxQTXM2TWhrczY0aU1oS0hXckNNaXlraEVaQlQrWHJNZXgwNm1uUEphc0lBTGhuMzNOUnJXcTgzUmRFVDVUSzNxVmZIMzRybll1ZmNBMW0vZWpvU0VwQjFpTDE2NmlzdFhiK0R6TmkzUXIzZDNPRHJZaTV5VWlFeVJsVlZTV1JjWEh3OEgvamxFSm9KbEhaR1JTSjRTS0pIeW0yQWlNcno0aEFUczJMMGYyM2J1RmRhd0FnQzVYSTZlM1RxaVQvZk9VQ2dVSWlZa290d2tsOHZSczJ0SE5HL3FoWldyMStQa21mTUFrcWJEZXg4NGdtTW56cUI3bHc3bzN1VUxXRnBZaUp5V2lFeEpjbG1uVkNwRlRrSmtPQ3pyaUl5RVh2ZDJnd213ckNNaXc5RnF0VGgwOUNUV2J0eUt5S2pvRksvVnJWVUR3d1ovalNKdWhVUktSMFNHNXVMc2hCOG5qRWI3dGkyeGN2VjZQSGowQkVCU29iOXUwelo0SHp5Qy9yMjdvMTNyRnBETFpTS25KU0pUa1B5QUlENCtJWk1yaWZJUGxuVkVSa0tqMVFJQVpETGUrQkpSN3RQcjliaDQrU3IrK1hlanNFNVZzc0p1cmhneTZDdlVyMU9UVTE2SlRGU1ZTaFd3YU81TW5MdDRHYXZXYmtKUWNBZ0FJQ29xR2d1WC9ZT2RldytnYjY5dWFOYWtJZTlkaUNoWEpaZDF5VlAwaVV3Qnl6b2lJNkZXcXdFQTV1Wm1JaWNob3Z6TzUvNEQvTDFtQSs3NVBreHgzdDdlRHYxNmQwZjdOaTBnbC9NV2djalVTU1FTTkc1WUR3M3Exc2FoWXlld2J1TTJZUVJ1VUhBSS9waTNDT3MyYlVQdjdwM1JxbmtUL3JsQlJMbkNJcm1zVTdHc0k5UEJ2MUdKaklSYXJRRUFtSm14ckNPaW5LZlg2M0g3N2oxczJMSVR0Kzc0cEhoTm9WQ2dXK2YyNk5tbG83QXVEQkZSTXJsY2hpL2F0a0tMenhwajE1NEQyTHB6TDVUeDhRQ0FrTkF3ekZ1MEhPczNiMGZQYnAzUXRsVXo3dFpJUkRuS3dpSnB6VnhPZ3lWVHdyS095RWdrajZ3ek0rUC9sa1NVYy9SNlBhN2Z2STMxVzNiaTN2MEhLVjZUU3FWbzI2b1pCdlRwQVNjblI1RVNFbEZlWVdsaGdTOTdkVVg3ZHEyd2ErOSs3TjUzQ0VwbFVta1gvdW8xRmk5ZmhZMWJkcUI3bHc1bzM3WWxyQ3haL2hQUnB4TkcxaVd3ckNQVHdWYUF5RWdrSmsrRDVjZzZJc29CZXIwZWw2L2V3SVl0TzRRRjRwTkpKQko0TmFpTHIvcjJnbnV4SWlJbEpLSzh5dDdPRmwvMzY0M3VYVHBnejc1RDJMbjNBR0ppWWdFQWtWSFJXTGw2UFRaczJZRzJMWnVoWS91MktPem1LbkppSXNyTExEa05sa3dReXpvaUk4RnBzRVNVRTlScU5VNmR2WUNkZXcvZzZUTy9GSzlKSkJJMGE5SUlmWHAwUVhIM291SUVKS0o4dzhiYUduMTdkVU9YanA5ai84RmoyTGJiRzFGdjE3UlRLdU94Yys4QjdQSStpSHExYTZKTHgzYW9WcVVTTjYwaG9teFRLSkttMW5Oa0haa1NsblZFUnVMZE5GaVdkVVNVZlJHUlVkaC82Q2k4RHg0VnZsbE9KcFBKMExKWkUvVHUzZ2xGQ3J1SmxKQ0k4aXNyUzB2MDZOb0JIZHUzeHNFako3Qmp6MzZFdlF3SGtEVEs5NzhyMS9EZmxXc280VjRNblR1MFE0dlB2S0JRS0VST1RVUjVoVVFpZ1VLaDRHNndaRkpZMWhFWkNVNkRKYUtQOGVqSk0rejJQb0JUWnk5QW85R21lRTB1bDZOdHkyYm8yYTBUQ3JrV0VDa2hFWmtLaFVLQnpoM2FvV1A3TnJoNCtScDI3VDJBT3o3M2hkZjkvQU13Zi9FSy9MMW1BNW8xYllRMkxadWhUQ2tQanJZam9reFpXTENzSTlQQ3NvN0lTSEJrSFJGbGxTb3hFUmN1WG9IM3dTUHcrV0RUQ0FDd3Q3ZkRGMjFib1VPN1Z0dzRnb2dNVGlxVm9sSDlPbWhVdnc2ZVB2UERidStET0hIbXZIQ3ZFeHNYQis4RFIrQjk0QWhLbGlpT05xMmFvWGxUTDlqYjJZcWNuSWlNbGFXRkJlSTVEWlpNQ01zNklpUEIzV0NKS0NONnZSNVBuajNIb2FNbmNmTDBlY1RHeGFXNnBuUXBEM1RwMEE1TnZSckMzSnpGUHhHSnIxVEpFdmgrekRCOCszVmY3RDk4SE40SER1TjFSS1R3K2pPL0YxaTZjZzFXcmw2SEJuVnJvMDNMWnFoVm95cWtVcW1JcVluSTJGaFlXSEROT2pJcGJBV0lqSVJhcllaRUlvRk1KaE03Q2hFWmtUY3hNVGg1K2p3T0hUMkpwOC85VXIwdWtValFxRUZkZE9uUURwVXFlSEk2R1JFWkpYdDdPM3pac3d0NmRldUlxOWR2NGZEeFU3aDA1Wm93ZlYrajBlTHNoVXM0ZStFU0hCM3M0ZFd3SHBvMHFvL0tGY3V6dUNNaVdISWFMSmtZbG5WRVJrS3QxbkM5T2lJQ0FDUW1xbkgxeGsyY1BITUJGLzY3QW8xR2srcWFBaTdPYU5XOENkcTFiZ0hYZ2x5UGpvanlCcGxNaG5wMWFxSmVuWnFJZmhPREU2ZlA0Y2l4VXlrZVJrUkdSUXZUWkZuY0VSR1FOTU9BZ3hySWxMQ3NJeklTV3AyT2Z3RVJtVEJWWWlLdTNiaUZNK2YrdzMrWHI2VzVMb3RjTGtmRCtuWFF0dVZucUZHdENyOXBKYUk4emQ3T0ZsMDZ0RU9YRHUzdzVPbHpIRDUrQ2lkUG44ZWJtQmpobWcrTHUwWU42c0tyUVYxVXJsaWU2L3ptRVE4ZVBFTHg0dTZ3dExUSTBjOU5TRkRoNG4rWDRWYklGZVhMbDh2UnovN1FraVYvdzliT0Z2Mzc5Y3JWcjBQcFUyczBNRmVZaXgyRHlHQlkxaEVaQ2IxT0IzRDJHbVZDcDlNQkFFdWFmRUtWbUlpcjEyL2g3UG4wQ3pvQUtGbWlPTnEyYW9ibW4zbkJ6cFlMc0JOUi9sTzZsQWRHbFBMQWtHOEc0TlpkSDV3OS94L09YN3lTcXJqYmQvQW85aDA4Q29WQ2dlcFZLNkYyaldxb1U2czYzQXE1aXBqZWRPdy9jQVFxbFFxZE83WFAwcjNJN3QzN2NlVG9DVlNxVkI3RGgzMmJvMHMxaElhR1lmdjJQWEFyNUlxZmZwcVlxOHRBM1BXNXp3MmJSS2JSYUtBd1oxbEhwb05sSFpHUjBBT1FTbGpBdkUrbFVpRWtOQXdsaXJ2bjZPY21KaWJDM0lCLzJXczBHdXpmZnhnRkNyaWdZY042bi9SWnc0YVBoN1cxTmViKytWdTYxNHdZT1FFNm5RNUxsOHdWem8wZU13bHF0U2JGT1JKSCtLdlh1SEx0SnE1Y3U0a2J0KzZrVzlBVkxPQ0NKbzNxbzFuVFJpaGQwb05yMFJHUlNaRExaYWhWdlNwcVZhK0swY08reGUyNzkzRG0vSDg0Zi9FeW90KzhLKzVVS2hVdVhibU9TMWV1QXdDS0ZIWkQ3WnJWVUx0bU5WU3JYQkVLaFVLc24wSytGUmtaaFdQSFRrR2xVaUV3SUFpREJnMkF0YlZWaHUrcFY2OFdUcDg1Qng4Zlh4dzRlQlR0UDIrZFkzbEtsSEJIbFNvVmNmdTJEMjdkdW9QcTFhdG0rYjFuejE1RWNIQkl0cjZlVXFuRWxpMDdzM3g5cjE1ZHMzVGQzYnYzc0dUcFA5bks4cjZsUythYXhFTmNqVnBqMFB0M0lyR3hyQ015RW5xZERoSnAvdjVtWEtQUll2dU8zYWhmdjA2bUJaeEtsWWhwUDgrQ1JxUEc5T21UWVd0amsrMnZwOVBwRUJFUmliQ3djTHp3OThlTEZ3SHc4d3VBaTdNVEprd1loZDkvbjUvdExlQm5USitjN1J3WEwxN0I0U01uSUpWSzRlam9nQW9WUExQOUdkbWgwK21FRVhqSnROclU1OGd3TkJvTmZPNC93SlhyTjNIbDZrMzQrUWVrZTYxcndRSm8wcWcrR2plcWozSmxTckdnSXlLVEpwUEpVS05hRmRTb1ZnV2poZzdDSFI5Zm5MdDRDVmV1M1VSbzJNc1Uxd1lGaHlBb09BUjc5aDJDWEM1SHVUS2xVS21DSnlwWExJK0tGVHhoYTJNdDBzOGkvM0IwZE1ENGNjT3hhUEZLK0Q1NGhEbC9Mc0Nva1VNeUhISG01bFlJdlhwMXc5cTFtM0R3NEZGVXJPQUpENC9pbVg2dHRXczM0YjlMVjdPY2JjWEtmN04wM2ZKbDh3RWtGV1IzZmU1bitmT0JwR20zcDgrY3ovTDF2WHAxeFlZTlcvSDR5Yk1Nci91eVQzZTR1aFpNOCt0RlIwZERLcFdpUUFHWGJHWE5qK0xpNDJGcFlkZ1NQaUF3Q0R2MjdNZjFtM2Z3Nm5VRUxCUUtWS3JvaVFGZjlrQ1pVaVVObW9WTUQ4czZJbU9pMTR1ZElGZWRQWHNCWjg1Y3dOV3JOekZ1N0hBVUxWcFllTzNZOGRQd3ZmOEFuVHA5RG5mM1lsQW96RkdyWmpXY09Ia0cyN2Z2d2NDdis2YjZ2QVVMbHNIRzFnWTl1bmVHclcxU21hZlJhTEI0eWQ5NCtUSWNVVkhSYVJaVTV1Wm0wT2wwQ0h2NUV2SHh1YjhGZk9QR0RmRG84Uk5jdTNZVC82eGFqeWsvam9lenMxT3VmMTBTaDA2bncvTVgvdkM1OXdBM2J0M05jUFFjOEs2Z2ErSlZIMlZMczZBaklrcUxUQ1pEOWFxVlVMMXFKZWoxZWdRRmgrTHE5WnU0Y3YwbWJ0KzloOFJFdFhDdFJxUEJQZCtIdU9mN0VGdDM3Z1VBbENqdWpzb1ZQVkc1UW5sVXJsUWVCVnljeGZxcDVHbnU3c1V3Y2NKb0xGaTRIS0doTHpGN3pnTDhPSGs4N096U1g2S2hmcjNhdUgzckxpUlNLVnl5K090ZXFYSUYyTm5aQ2NkUG56M0gwNmZQMGJCaFBWaGJaVHlhVDZ2VDRzeVpDN0MxdFVIdFdqWFN2R2I0OEcremxDUFprS0ZqNGVUa2lKbi9tNWF0OTBWRVJpSHNnMkw1UTJYTGxrN3pZZkRCUTBmaDdYMEk1Y3FWd2VoUlE3TDFkZk1iWlh3OG9xS2lVYXhvRVlOOXpTZFBuMlBFK0IrRlAzdHFWcThDdnhjQnVIVGxPcTdmdklONXY4OUErWEpsREphSFRBL0xPaklvUHAxSW40V0ZSYlpIZWVVMVRaczJ3bjNmQi9EeDhjV0NoY3N3Y2NKbzRVbWhuOThMM1BkOWlGcTFhOERkdlJnQTRQUFBXK0hTNWF1NGN1VTZHaldxajdKbFNnbWZwVlFxNGZ2Z0VTUVNTWXJGZnVWeU9mUjZQYUtqMzhEUjBRSE9UbzU0OVBncDdPeHMwYTlmTHhSM0w1YnFoakw1S1d0R3huOC9GWEZ4Y1IvOWMrL1h0eWY4L1FNUkVSR0o1ODlmc0t6TFJ4SVQxWGo0K0FsODdqL0EzWHUrdU9mN0VIRnh5blN2bDhsa3FGVEJFN1ZySnEyejVGSGNuUVVkRVZFMlNDUVNGQzNpaHFKRjNOQzVRenVvRWhOeDErYytybDYvaFN2WGJ5SWdNRGpWZS94ZStNUHZoVC8ySFR3S0FIQnlja1Naa2g0b1hhb0VTcFgwUU9tU0huQXJWSlhZeGJrQUFDQUFTVVJCVkpCL0htZEJnUUl1K0g3OFNNei9hd2txVmlnUE96dGJqQjR6Q1NwVllxYnZ2WG56ZHJxdnZYOC9Wck5HTmRTc1VVMDRYcjFtQTU0OGVZYjc5eDlneU9DQmNIY3ZtdVpucU5VYXJQejdYNmpWYWxoYVdxQjFtK2F3c3JUTU1OT05HN2VoakkvUE5MdEtsWWp6Rnk2bCs3cVZwU1ZxMUVnNUZYZlV5TUVwam9jTUhRdXBWSnFsWlVtZVBFNGFrVmZlczJ5bTErWjN3Y0doQUFDUEVqbTdORTVHM3NURW9LbFhBd3o5OWl2WXYvZTl3NFl0Ty9EdmhxMVl2VzR6NW1TenZDWEtEcFoxWkRCOE9wRXhTMHRMYURSYXFOWHFmTHU3bVZRcXhiZURCdUNQMlFzUUhCeUNoWXRXWU9LRTBiQzF0UkdlY0w5OEdTNWNiMlZsaGRhdG0yUFhybjNZdm4wM2ZwdzhYcmlKRGdwS1dtZkV4Y1U1MWEvWHNLR0RZRzV1Smx3N1pPaFlXRnBhb25LbENqbitjL3B4eWk5WnZqWWhQZ0V5bVF5N2R1L0RydDM3TXIwK3UwOXZLZmZwOVhvRWg0Ymh5ZFBuZVB6a0dYenVQOENEUjArZzBXZ3lmRjhCRjJmVXFWVWR0V3RXUjQycWxXRmxsZkUzRGtSRWxIVUtjM1BVcWxFTnRXcFV3OUJ2djBKRVpCVHV2WDJBNG5QL0FSNC9mUTc5QjdNWElpSWljVGtpRXBldjNSRE9XVmxab25SSkQ1UXFXUUtsUzNyQXZWZ1JGQzNzSm96ZXAzY2NIT3d4Y2NJWTRlOHpTMHZMZE5kTjArdjFTRWhRdmIzdTQzYUVIZmgxWDdpNkZzVCsvWWV4LzhCaERCczZLTTNyTm16Y2lydDM3NkZzbVZJWU12U2JUSXM2QU5qcmZURFQwVzhBRUJjWGh3MGJ0cWI3dXF0cndWUmwzY2ZTNlhSNDl0d1BBT0RKc2c0QlFVa0Z2RWNPcjJPZGtZcmx5NkZHdFNxcHpuZnI5QVhXYnR3RzM0ZVBESmFGVEJQTE9qSVlQcDNJbU5YYm14ZWxNaDcyOXZtenJBTUFoVUtCWVVPL3dhemY1MEduMDBHcFZNTFcxZ1p1Ym9VQUFHRmg0U211LzZ5cEYwNmNPSU9BZ0NCY3ZYWVRkV29uVFdkSWZzSldyRmpxNGZBS0EyN3JIaEVSbWUzM3FGU3FMRityMFdndy92c3BLYzdGeGNWaDlKaEpBSUF1blR2Z3lORVRLWjVtWjdRMjNmanZwNlk2MTZOSEo5U3RVeXZMbVV5RlJxT0ZmMkJnVWpIMzlEbWVQSDJPcDgvOHN2VDAzZDdlRHBYZnJwVlVzMFpWRkM5V2xLTTFpSWdNeE1uUkFWNE42OEhyN2FaT3l2aDQrRDU0REovN1NlWGQvUWVQMC95N1dLbU14eDJmKzdqendWcG10clkyS0ZyWURVV0Vmd29KeDVsdHNKQ2Z4TWJHUWFQUndNSEJIZ0JTL054L256VTkzZmU5ZmgyQktWTi9CUURNbnpjcjA2OHpaT2pZREYrL2MrZGVwdGM4ZXZ3VTQ4YjltT1pySGg3Rk1XbmltRlRuRnkyY2srN25qUncxQVU1T2pwZ3hQZTNQSERscVFvWjVNak5zK1BoMDc5OW16a3A3RkY1V1IramxCMWV2MzBLeG9vVU4rckF6dlUxcUZBcHp5R1RTL0w1NkVSa0JsblZrTUh3NmtURW5Sd2NBd0t2WEViQzN0OHZrNnJ6TnhjVVp3NGQ5aXdJRlhJU24xY21sVzJob1dJcHJ6Y3pNMExGRE84VEZLVkh6dmFlVmdZRkJBQUFQanhLR2lKeXBSUXZud013czlSK3BlcjBlUGo3M1ViRmkrU3p0MUtWU3FUQjZ6QS92blpIQTJlbmRsTm5na0ZCSXBWTGhuSVdsQW5GeGNWbWFlZ0lnemFtOGFuWEdvOEx5dTVpWVdBUUdCU013T0JTQndjRUlDZ3BCWUhBSVh2Z0hRcTFXWi80QkFOd0t1UW9MbVZldVdCNUZpN2l4bkNNaU1oSldscGFvV2IwS2FsWlB1Zy9WNlhRSUNBekdrMmRKRDJLZVBQUERrMmZQRVJNVG0rYjdZMkppNGZ2d01Yd2ZQazcxbXJXMUZaeWRIT0hpN1B6MjMwNXdjWGFDYy9LL25Semg2T0FBdVZ5V3F6L0gzSmFZbUlnbFMvL0d5NWV2MEw5ZkwxU3RXaW5YdmxiclZzMXo3Yk1CcExzaGhreVcrWDFhVnE3NUZHbHROSkdXckl3RXpDK0NROEp3NXR4RjlPdmRYZXdvQUlEbkwveWgwV2poV2RaMFo0U1JZYkNzSTRQaDA0bU1lWlJJMmhuclJVQWdTcFVzSVc0WUF5ajV3Yyt4VUNGWEtCUUtoSWFHSVRyNlRZckNza0dEdXFuZWYrLytBd0JBNlZJZW41emw1K21aUCtXTno4Sm9xclJjdW53TmE5ZHVnck96RTM2ZU5pbmJXODdMNVRKTW16WkpPRTZlMHZ2K3VROUh4V1gwZERZcjYvUGxKM3E5SGpHeHNYajFPZ0t2WDBmaTFlc0l2SG9kZ2VDUWtLUnlMaWc0M1cvTzBtTmpiWTNTcFR4UXVtUUplSllyZzBvVlBPSENOUWlKaVBJTXFWU0s0dTVGVWR5OUtKbzM5UUtROVBkRitLdlhiOHU3NTNqNjdFWFNEck1ob1JrK3VJbUxVeUl1VGduL2dLQU12NlpDb1lDMXRSVnNySzFnYlcwTmE2dmtIMXZCeHRvYTF0WldVSmliUXlhWFF5NlRRUzZYUVM2WEovMGprMEVtbDhGTUxvZURTTHVDU2lRU3VMb1d4UFBuTDdCcytTcTBhTkVVWFRwL2thVUhrZG5WdVhONzRjZGhZZUhRYWovOW9XTGh3bTZaWGpOcytQZ01YNCtJaU16MG1rK1Yxa1lUYWNsc1pLRWhYTDU4QXovL1BBc1NTZTU5RTZmWDZSRVYvUWFxeEVUOHMzWWpWcTNiaEg2OXUzM0VKMG5RNHJQR0tPem0rc21adHV6WUF3RDR2RTNMVC80c29veXdyQ1BSNVplbkU0ZVBuY1RMOEZjZi9mNno1NU1XckoyM2FEbFdyOXVVVTdGU1VhdTE2TkRoYzlTdG0vYnVXR0tSU3FVb1hkb0Q5KzQ5d0wzN0Q5Q2dmcDEwcncwTURFWkVSQ1Nzckt4UXZIaXhGSy9kdW4wWHk1ZXZUdldlc0xDWEtXNXMzaSt0UHVYcFpQS1UyN1FHVWFuVkduaDdId1FBMUtwWlBZdEZuY1NnMDNqekVwMU9oemhsUE9MaTRwSytPVklxRVJzYmh6aGwwamRLc1hGeGlJbUp4YXVJeUxmbFhBUmVSMFJtZVhSY1dseWNuZDRXY3g3Q3YxMEx1bkRVSEJGUlBpT1JTRkN3Z0FzS0ZuQkJnM3ExaGZQSkpWNVFjTktvNjZDZ0VBUUZoeUl3T0FRaG9hSFFhTFJaK255VlNnV1ZTdlZSeTJlOFQ2eUhibVptWnZocVFCOFVLVklZdTNaNTQvangwL0IvRVlCQmd3Wmt1QlBzcDFxd2NOa24vNW9CV2Z0MTY1UEJ5SzFObTdmRDJ0b0tIVHQ4bnU3cnVlSGdvYVBRYVhWbzM3NU5ybnorcHpoNzRRTENYaHAyaEo5ZXI4ZTZUUi8zYTEyd29Nc25sM1VuVHAvRHlkUG5VYjFxSmJUNHpPdVRQb3NvTXl6clNIVDU1ZW5FK3MwN0VQWXlQUE1MTTVHUW9FSm93cWQvVGtiT1hyaGc4TEl1clNlQUg5NDRsZmNzbDFUVytmaG1XTmJkdWV1VGRIMzVzcW1lNkZvb0ZDbW1FQ2pqbElpSmpZVmNMb096czNPS2E2VlNXWmJYKzVnNGFScGlZMU5QSVYzdzF4L3B2dWY0OFZPSWpJeUNnNE05MnJWcmxlblhBSkxLdjR3K003OTU4dlE1RmkxZkJZMUdDNDFXQTQxR0E0MUdDNjAyNmQ5cWpRYmF0Ly9PemxwLzJXRm1ab1lpYm9WUXRFalMra05GaXhSR2tjS0ZVTHhZMFh3L0paMklpREwyZm9sWHZXcmxGSzhsN3o3L092a2hVVVFFWHIyT3hPdUlDT0hjcTljUmVQTW1Kc1AxWlBPU2xpMmF3c1haQ2F2WHJFZll5M0FrSm1adEdZNVBOWHhZMmh0S1pPYmZ0WnZUWEFMa2ZaTi9HQWVkWHBmaFpoU2JObStIUXFGQTQ4WU4wbnk5VnUzcWtFcHlmcFRod1lQSG9ORm9qTEtzbXpCdUpFb1hTM3RYM3B5aVVxbXdmc3NPYk5tK0IzUCtOeTNWLzRPR2RNZm5QdjVjc0F5RlhBdGl5b1F4ZkhCTHVZNWxIWWtxUHoyZDJMaDY2U2U5UHk1T2lhNWZmb09CL1h1alI1Y09PWlFxdFNjQmdibjIyUmw1ZjMyUXlNaW9WTHV5QVVDMWFwV3hZK2RlM1BkOWtPR3V1RGR2M0FFQTFLeFJMZFZybnA1bFUwd2grR2ZWT2x5N2RoUE96czZwcGhiTS9mTzNMT2VmL1VmV2QzMEZnT2pvTnpoODVBUUFvRnZYamprK1dpNHVUb2tUSjg3QXc4TWRsU3RYek5IUE5xUTRwUkwzZkIvbTZ0ZXdzclNFczdQajI3V0RrdFlQY2kxWVFDam5DaGJnU0RraUlzbytpVVFDQndkN09EallaN2lFaVY2dlI0SktKWXdDajR1TlE2eFNpYmpZdDZQRTQrSVFHeHNIdFZvTmpWYWI5QUJMbzRGR20vVEFLdm1CbGphTG8vaHlXL1hxVlRER2ZoZ3NMU3pnNHVLYytSdHl3TWZlNjZTMW5uQ3kzYnYzNDhqUkUxbitySWlJeUV5bm41cmFjaU81VGFGUTRLc3ZlK0xFcVhQWXRzdGJ0TExPOStGalRKM3hPMnh0clBISHIxT0ZUVmFJY2hQTE9oSU5uMDZrOVBEeEUyZzBHcFF0WFZMc0tMbGk1bnM3L1k3L2ZtcWFUemxkWEp4Um9vUTcvUHo4Y2VIaVpUUnQwaWpWTmI0UEhpRWdNQWdXRmhhb1hMbENobDlUclZiajd0MTdueDQrRFNFaG9WaTBlR1c2cnljbUpnb2p3WGJ0M29kZHUvZDkxTmVabWNZT3lmSHg4Wmd5OVJja0pLalF2WHVuVkR1OFptYzMyT0xGaTJIVXlNRWZsVTBNVmxhV1NldjgyRmdMYS95OCszZlNPa0RKQzN3N096bkJ5Y2tod3lmbFJFUkV1VTBpa2NEU3dpS3AzUHJFTlU3RmV1ajZvVklsVTY0WkhCc2JoKzhucE41eC9rUHBsVjJqUnc5RmVjK3kyWDdmcHlqbldRYlNMRzRZY2VqUU1WaGFXcUJwMDdRSEY1dzllekhURVh6MGNlUnlPYnAyYW85Ly90MElqVVpyOE0xYUhqOTloc25UL2djTEN3WG0vTzluRk1uQytvZEVPWUZsSFltQ1R5ZFNDd29KQlFDVC93dkFxMUY5K1BuNTQvangwMmpzMVNEVk5OZWpiMGVyMWE5Zk85MlJkOGx1My9aSnNVdnF3NGVQVWFxVUIrUnlPV2JPbWdkLy80Q1B5cmg4Mlh4b3ROb3NyNkdTRTJ1dHhNYkc0ZGl4VXdDU3lqaTFXb09tVGIxUXAzWk5iTisrSjh1ZjgrR041TWR1bkpGVFNwVXNnYjltL3dwWjhtTGFzcmVMYWI5ZFdQdjk4eFlXaWx4WnlKcUlpSWl5SnpFeE1jVmF2QktKQk5iVzFtbGVxOWZyb1ZRcUFTRGRhK1N5akF1WVhqMjdmRlJPYis5RFVLWnpyMU9oZkRsVUtGOHVTNStUVk5aWm9tT0hkbW0rZnVQRzdWd3A2L1I2UGU5OUFKUXZWd1lhalFZQmdVSHdLT0Z1c0svNzNNOGZrNmIrQm5PRk9lYk8vQm5GaWhZeDJOY21ZbGxIQnNlbkUybFRLcE51Skd4czByNkpNUlcxYTlmQXJ0Mzc4ZXJWYTl5NGNSdTFhbFVYWHZQM0Q0RHZnMGVRU0NSbzJpVHphZE9uVHAyRFhDNkRScU5GVkZRVUZpNWFnZXJWcStDYmdmM2c3T3lVemhwb2VvU0ZKYTBaK1A3YWR4OHFWclJJbWxNZGREb2QvamZ6VHdRRmhhQlZ5MmJvMHVXTEREUE9uNzhFRHg4OVFidTJyZENoUTl0VXJ5Y2txTEQvd0dHY08zZFJLQjRWQ25QOE5IV2lNUFhrd3h4NWFUZFlHMnRyVktyZ0tYWU1JaUlpeWlLOVhvK2ZwOCtDaDBkeDlPclpGWFoydHJDMnRrcDNlWkhYcnlNd1plcXZBTEszQk1uNzBodlJscG5EUjA2a1dkWWRPMzRhcjErOXp0Wm5LWlZLYk5teU04M1hZdDdFQUVDSzExdTFhcFppR1pqc1VxczEwR3ExNlJhY3BxVG8yKzhYbno3M00xaFo1eDhRaEFsVGY0RzV1Um4rbkRrZFJZdWsvejJyTWo0ZVVva1VGaFlLZzJRajA4Q3lqZ3lLVHlmU3AxUXFJWkZJWUtFdzdUL2t6YzNOMGJwVk0remF2UTg3ZDNtallzWHlzTFMwZ0U2bncrYTNOMEMxYTllQXEydUJERC9INzRVL25qNTdqcG8xcXVINmpWdXd0YldGcmEwTnJsMjdDVGUzUWhqODNWZHB2ayt0MW1Ea3FBa0FrR3FOdTZ3NGZ2dzBnb0pDNE9qb2dNOC9iNTNodGMrZnY4RERSMDhnbFVyUnFGRzlOSytKalkzRjhlT25BUUNGQzdzaE9EZ0Vjcm1ad2RhSUlTSWlJbnFmdjM4Z0lpT2pFQnNiaXdIOSt4amtheDQ4ZFBTajNwZVFrUGJtVkRkdTNNTHo1eSt5L1Ztbno1elA4SnIzWDY5ZnY4NG5sWFhSMGRFQUFHdHJxNC8ralB3aXVSRDJlL0Z4czJJK3h2ZFRaaUFxS2hwMWFsWEg3bjBIMDd4bTVKQnZBQUNEUjA2QWxaVWxWaXljWTdCOGxQK3hyQ09ENGRPSmpDbmpFMkJsWldueWEvY0JRTk9talhENnpIbEVSRVJpODVZZEdQaDFYeHc1ZWhMUG43K0FYQzdIRjFuWUVXdnZuZ01BQUMrdityaCs0eFprTWhtR0RCNkkvODM4RS92M0gwYUY4dVhnNFZFOFIzT0hoNy9DdnYySEFRQTl1bmZPY0ZNSm5VNkhqWnUyQVFBYU5hcVg3czJjdmIwOXJDd3QwZjZMTm1qYXBCR0dEUitmbzVtSmlJaUlzc1Bubmk4QXdMTmMyUnpmUUNzOTN0NkhjdlR6SmswY2s2M3Jod3dkQ3ljbnh6VFhFZ2FBbjZmUFFsall5eXpQWU5Cb3RIamg3NDlIRDUvQTBpcnR0WFVEQW9JQUFJVUxGOHBXMXZ4SUlwSEF6dFlXc1FaY0Z6QjVHWnNyMTI2bWUwMXlXZWZrNUFqcmRQNDdFbjBzbG5Wa01IdzZrVEc5VHNjMUtkNHlOemRINzE1ZHNXVHBQN2h5NVRwY25KMXg5RmpTV25WdDI3UkFnUUl1R2I3L3Z1OUQrRDU0QkhmM1l2QjhiN0ZpZTNzN2ZQZnRWM2o4NUJsSzVNSVErcDI3dktGV3F3RUFSNDZjUUdKaUltcldySjdtUXJqYnR1OUJZR0F3YkcxczBPR0x0TmMvQVpKMk1mdmxseWttUHoyYWlJaUlqTVB0Mno0QWdLcFZLK1hhMTlEcjlaQklKS2hkcXdaaTQrTFFyMjlQdkhnUkFKMU9KenhzZmZ6NEtUWnYyWW5ldmJxaVRKbFNhWDdPcmwzN0VLZFVRcTNXWkxnemJHNVRxVlRDU0Q2ZFRvZXg0eVlMOTR6VnExZE44ejIzYnQwRkFKUXRVOW93SVkyY21aazhuU1ZzY3NmeC9kdXpmTzJDMmIvbVloSXlWU3pyeUdENGRDSVRFZ24wT3IzWUtVVHg2dFZyQkFRRXByaFpxVnk1SXJ3YTFjZTU4LzhKVXg4OFBJcWpUWnNXR1g2V1NxWENwazFKZjdsKzBUNzFOTlRTcFV1aTlOc2RkelBiV1N5dDE1czFhNHdlM1R1bmVmMDNBL3ZoNG45WGNQTGtHZmk5OE1lYWZ6ZGk1eTV2ZUhrMVFKUEdEV0ZuWndzQTJMLy9NRTZmUGdlcFZJcEJnL3BuV3NTeHFDTWlJaUpqRUJrWkJYLy9BRWdrRWxTcGtudGwzWldyMTNIZ3dGRjA3TmdPTld0VUF3RDh0V0FwNHVNVGhORnJDb1VDa1pHUldMQndHYjcrdXE5d0haQlVLSllyVndaZHVueUJpeGN2NDRmSjAvSGR0d05Rcmx3WjRacjFHN2Jpd29WTFdjNFVFUkdaclYxcGRUb2RObS9lZ1dmUFh5QWtKRFRGZXNKYXJSYnU3c1ZRcm13cFZLNVNDYmR2MzAzeDNyQ3djRnkva2ZROTA2WExWK0h1WGxTNGZ6VlZabkt6RkJ2SEVlVjNMT3ZJWVBoMEltTlNpUVI2bUY1WmQrL2VBNnhhdlI0MWExUk45V1N4VmF0bXVIRHhzbkJ6MCt5enh2OXY3ODdqdEt6cnZZRi83dGxuRUlRQkJCV1JSVVJCVUZJSk5NVTlUYTJzekxKRnl5eFBWdHArV3M1emVucnM2ZlFjVzE2ZU5qdnRQYWZGMWtjekFoZHlJWmZNZlNITlJIQkpRVkFHWm1YbWZ2NUFSamdpcURGelg4NjgzLzh3Yzg5MVg5ZDNYcThCZnZQNUxkOVViNk5iMktKRjEyVGx5aWN5ZmZwZW1URmorbGF2M1hJRGlhMDNtQmcyZE9oejNxKzJ0amJ6RGowNGh4NXlVTzY4OCs0c3ZHeFI3cnZ2L2x4NjZZSXNXSEI1OXQ5L1ZzcmxjbTY4OGM4cGxVcDV5NmtuYnpab2ZLSHV2ZmV2K2RLWHYvYUMzck9sUWVhNGNidmswNS82Nkl1dUF3QVlIRzY1OWZZa3lZUUo0M3NuSWZ2Q3RkZGVuOGNmWDVHNjJ0cm52R2I4K0hGNTMvdmVuYTk4NVJ2NXpuZCtsRjEzMlRsang0NUp1VnpPZDcvM2YxTmRYWjB2bm45ZTFxeHB5YnAxNi9LMXIzODdaNTk5WnFidXVXR2wyajdUOTg0T3o3TjV3NEtGVjZTaG9TSHpEajE0eS9VdXZpN3IxclZ1OWxwVlZWV1dQcmdzRHovOFNFcWxVc2FQSDVlcFU2ZGt6eW1UTTJYSzVEUTBOUFJlZSthN1RrdTV2T0gzZ05hMnR2em50NytmOWV1NzA5VFltR1hMSHNyNVgveVB2T3hsKytaMUo1MllVYU5HNXQxbm5qN29qczZwcWFrUjFqR29DT3VnSUVwVlZZTm1aVjFQVDNlUzVMZVhMc2lsbHk1SXVWeE84OGptemE1NStPRkg4OVd2Zld1eldjZ2YvUERIV2I5K2ZlYk9uZjJjOTk1bm4ybFpzUENLblBybWs3ZFp4NVlhU1B5akRTYVNEZWRxekpneFBUTm1UTS9TQjVmbHNvV0xjdk10dCtXR0cyN3F2V2IyZ2Z2bm9JTmUvcUx1djFGMWRmVVdPNFN0MjhwNUhsdTZ2cW5Kd2NVQXdMYmRmUE50U1pJWk02YjEyVFArL3ZmSGN0OTk5MmYwNkZIWlo1OW5ubFBLaG5CcTR4YlpKSms4YVdMT09PTnQ2ZXpvek5peFk1SWtqLzc5c1hSMGRHVFNwQWtwbFVvNTl0aWpzbXIxNmx4OTlSL3o5YTkvTytlZTgwK1pPSEgzekpvMU03Tm16ZHhtUGVWeU9Rc1dYcEdtcHNhY2ROSUpXN3ltVkVxZWVtck5zMTQvOFlUajB0UFRrejJuN3BHbXh1ZmVOYlN4anBVcm44aTMvdk1IZWVpaFJ6SnlaSE0rL3JGenMyVEp2Zm5scnk3T3pUZmZsdHR2dnl0SEhqRXZ4eDkvVE9ycSt1ZTh3S0tvcWlxbHU3dTcwbVZBdnhIV1FVRlVWMVVOaXYrQVd0dmEwdGJXbm1URGR0Q0dob2FjOXZZM2JiYXFidkhpNjNQUnozK2RqbzdPREJzMk5LZWZkbW91dm5oK2xqNjRMRC80NFU5eTE5MUw4cVpUWHIvRjdhSGp4dTJTRDMvby9SbjUzOEsvU3VudTdrNUhaMGZ2Yk9sR045eDRVLzcyd05JY2VlUzhIRFIzOW9zYWNFMmVQREZmUFArOFo3Myszck0vdkZuSXVha3RYUThBc0MyclZ6K1orKzkvSUVrMjI3M3dRcmFHYnUzYTRjTjN6TDk5L2pOWmVObWlKTWt4UngrKzJlcXhJVHNNU1d0Ylc1Yjg1YjdzdmNtWnhQdnRPNlAzNC9YcnU3Tmd3WVp6ampmZHZmQ21VMTZmRlkrdnpEMUw3czNQZnZhcmZQemo1MjV4WlZwN2UwZEtwZEptalRNMk50VFkyckVrcjMzdGxrTzhtVE8zdnN0ajA3cXZ2bVp4THI1NGZ0cmIyek5peFBDYzg0R3pNbXpZME15ZXZYOW16cHllUzM3Nyt5eGFkRTBXTEx3aWY3NzUxcHg2NnNtWnR2ZlU1M1gvZ2FDdHZhTXc0M3ZvRDhJNktJamEycHAwZG5WdE5sczRFRjE3N1hXOUgrK3k4OWk4NXozdnpKZ3hvNU5zT0F2a29vdCtuVnVmUHJkajU1M0g1dXozdml1alJvM001TW1UOHYwZi9EaTMzSEpiYnJycGx2eGx5WDA1L3ZoamNzZ2hCejFyYSt5NGNidjAzemUwQlU4KzlWUnUrdE10dWVIR20zbzdlZFhVVk9md3d3L05JYStZbThXTGI4aFZWeS9PaWhVcjg5T2YvaktYWERJL2h4NTZjQTQvN0pBKzNWSUNBUEJpM2ZpblA2ZGNMbWZFaU9IWmJkeXV2YTl2YWRYK2l6RmtTRlBLNVhJZWZmVHZHVEZpZU9iTzNYd0h3clJwVTNQVlZTdHp3UVhmek1pUnpWczRHcVdjcDU1YWsvYjJqdFRXMXVTZ1RYWmlWRlZWNWN3elQ4djgrWmZsK09PUGZjNng5aDEzM0pYdmZQZEhxYSt2UzMxOWZVcWxVdGFzYVVteW9mdnQ5dGF5ZG0ydXYvNm1MRnAwZGUvNTN0T203WlYzdnVPdG00V0REUTBOT2ZrTnI4M2NPYlB6dmUvL1Z4NSsrSkZjY01FM00zdjIvam4xelNlbm9hRit1OWRXTk8zdGJXa2NCTjhuYkNTc2c0S29xNjFMdVZ4T2QzZlBGcnVIRGhRVEoreWUydHJhN0RWMVN0NzFydE5TWDErWHRyYjJYSEhsVlZtNDhNcDBkbTQ0aTJMT25BUHo1amU5b1hkbXM3NitMdTk1OSttNTZxckYrY1V2ZjVPV3RXdnowNS85S3BkZmNWV09PT0xRekowek80Mk5EVnQ3ZEsvZi8vN3lYSGY5bjU3anE4K3NnUHZYejN6K09lK3g2UmJaVmF0V1o5bnloM0xmZmZkbnlaSjc4OGdqZis5ZFNWZGJXNU1ERDNoWmpqdnU2TjR1dGllZGRFSmVlZXlSK2NNZnJzbVZWMTZkdFd2WFpmNzh5M0xaWllzeVo4NkJPZnFvdzNyUHkrdnU3czc2OWV0VFYxZlhPNXRkVi9mYzU3Y0FBUFNGcnM2dU5EVFVQMnNMN1BaZXRmK3hqNTZUSjU1WTlheng4R3RmYzBMV3IrL09IWGZjbFpVcm45amllK3ZxNmpKeDR1NTU3V3VPN3gxM2JkVFUxSlRYdi80MVczMzIyTEZqVWlxVjB0SFIyWHMrMnBBaFF6SnJ2eGs1L3Zoai9vSHY2dG5hMjl2ejJmLzVoYlNzWFpza0dUMTZWRjUzMGduUDJSMDIyVEFoL1lsLy9sQXV1V1IrRmw1MlpSNTU1TkZCTXk1c2EydmY3SncvR09pRWRWQVF0VThmb051MXZtdEFoM1ZUcGt6T0I4OTliOGFQSDVlYW1wb3NXblJOTHI3a2Q3MWJZNGNORzVwVFRubmRaaDI5TmpWdjNzR1pObTFxZnZLVFgrVHVlLzZTbFN1ZnlFVVgvVHFMRjErZlQzM3lJNm1xcXRwbURXdGFXdkxZWTQ5djg3cHRYYk5xMWVxYzk3bnowOXJhK3F5djdUWnUxeHh3NEt5ODR1QTVXejRucnJFeHJ6cnVtQngxNUdHNTZxckZXWGpabFdscFdadHJyNzB1Zi96akRUbnZmMzA2emMwanNtclY2dnpMLy9qY1p1OGRQMzdjTm1zSEFOaWVUampoMkx6eWxVZWxyYTJ0VDU5VEtwVXlhdFRJWjczZTJOaVF0NzMxbEQ1OTltNjc3WnB2ZlAxTDZlbnBTYmxjVHJtY1BodVhOelEwNUhXdmYzVnV2T0dtekp2M2lzeWNPZjE1aldOcmFxcHowa2tuWk9hKzAxTmJVL084M2pNUXRMZDNQTytKZVJnSWhIVlFFQnRueGJxNnV0STR3R2VOSmsyYTBQdng3cnZ2bHM3T0RRSGxvWWNjbkJOT1BIYXJCL0FtRzJZZVAvQ0JzM0xyYlhmazRvdm5aOFdLRlhubk85NzZ2QWNyYnp6NXBMeng1SlAra1c4aFNkTGNQQ0pUcDA3SkxiZmNsbUhEaG1iaXhOMHpkZXFVN0xmdmpEUTNqM2hlOTZpcnE4dlJSeCtlZWZNT3poK3V1amFYTFZ5VUF3NmMxZnYrVWFOR3BycTZPdDNkM2FtdnI4L2tTUk8yUyswQUFDOVViVzFOYW1zSC9wRWQvUldBeloxellPYk9PZkJGdlhmeXBJbmJ1WnJpNnVucFNVZG5aeHJxQi9idlNMQ3BVdm0vbjNvT1ZNU2x2Nzg4WC83cWhmbnBEeTdNcUQ0OFBQV3Z5eC9xczN1L1dMZmVka2ZHN3pidWVRZGNteXFYeTNuc3NjZDdPNEJ0eVhYWDNaakd4c2JzdDkrTTU3em14VnF6cGlWZFhWM2I3Y0RiRFZzdXlxbXZmK1pNam8zL1RBL0Vzd3ozMk0wcVFRQjR2b280am1QdzZxOXhYR3RyVzE3OXhyZm5QV2U4UFNlZmRHSy9QQlA2V21rYnY5eFpXUWNGVVZ1NzRhOWpWMWRYaFN2cGY1dDI4WHFoU3FYU1ZvTzZKSm03eVFIRDI5djJiZ2l4YWZleGpRWmlTQWNBQU05SFcvdUc0M0lHK3U0ajJOVGcyT0FPTHdGMWRSdENtczdPd1JmV0FRQUFiRW43MDJIZFlPaDZDeHNKNjZBZ0J2UEtPZ0FBZ0MzWjJJaE9nd2tHRTJFZEZFUmQ3ZE1yNjRSMUFBQUFTV3lEWlhBUzFrRkJXRmtIQUFDd3VZMHI2eHFFZFF3aXdqb29pTnJhMmlUQ09nQUFnSTFhMjlxU0pFMU5qUld1QlBxUHNBNEtvcXBxdzEvSG5wNXloU3NCQUFBb2h0YlcxaVRKa0thbUNsY0MvVWRZQndWUlZWVktrcFRMd2pvQUFJQWtXZGU2WVdXZHNJN0JSRmdIQlZFcVBiMnlydHhUNFVvQUFBQ0tZZVBLT3QxZ0dVeUVkVkFRVmFXblY5YlpCZ3NBQUpBa2FXMXRTMU5qWTBwUC83NEVnNEd3RGdxaTlQUTIyQjdiWUFFQUFKSWs2OWExYWk3Qm9DT3NnNElvOWE2c3N3MFdBQUFnU2RhMXRXWElFT2ZWTWJnSTY2QWdlcmZCVnJnT0FBQ0txY28yUUFxaVAzOFdXMXRiMDZTNUJJT01zQTRLWW1PRGliNWVXV2VRUjFINFdRU0FGNmFtcHFiU0pVQ1NwTFlmZnhaYlc5c3lwTkUyV0FZWFlSMFVSRlUvblZsbmtFZFI5T2NnRHdBR2doMEVGaFJFZjRabjYxcWRXY2ZnSTZ5RGduaG1aVjNmaG5VR2VSU0ZHVklBZUdHR0Q5MGhOZFhWbFM2RFFhNm1wanJEaHczdHQrZHRhREJoR3l5RGk3QU9DdUtaYnJCOXV3M1dJSThpNk85QkhnQU1CRlZWVmRtcHViblNaVERJalJuUjNNOW4xbWt3d2VBanJJT0M2RzB3MGNmYllBM3lLSUwrSHVRQndFRFIxRkNmWFVhUE52bEt2NnVwcnM2dW8wZW5zYUcrMzU1WkxwZlQxdDZleG9hR2Zuc21GSUVEZzZCZytqcXNTNTRaNUQyK2FsWFdkM2YzK2ZOZ281cnE2b3hwYnU3WFFSNEFERFJORGZVWlAzWk1ubXhabTNWdGJlbGF2NzdQenoxbWNLb3FsVkpiVTVNaGpZMFpQblNIVkZYMTczcWY3dTROdTQ1cWEydjc5YmxRYWNJNktJaU96czRrU1gxOS80UVlCbm4wbDBvUDhnQmdJS3FxcWtyempzUFN2T093U3BjQ2ZhYTdaOFBDZ3VwcTQwY0dGMkVkRkVSN2UwZVNwS0VmVnh3WjVBRUFBRVhWM2IweHJMUHRtOEZGUEEwRjBkSHhkRmpYVHl2ckFBQUFpcXg3dmJDT3dVbFlCd1ZSaVpWMUFBQUFSYlZ4WloyR3V0Q0ZaZ0FBQ2FwSlJFRlVLZ3cyd2pvb2lQYmVsWFU2SFFFQUFIVDNiR2d3WVdVZGc0MndEZ3FpZHh1c2xYVUFBQUFwUGYxblQ3bW5vblZBZnhQV1FVRzB0S3hOa3V3d1pFaUZLd0VBQUtpOCtxZlA4KzdzNkt4d0pkQy9oSFZRRUUrc1hwMzYrdm8wTlRWV3VoUUFBSUNLMnhqV2RYUUs2eGhjaEhWUUVLdFdQWm1SemNOVEtwVzJmVEVBQU1BQVYxTlRuZXJxYW1FZGc0NndEZ3BpMWVvbk03SzV1ZEpsQUFBQUZFWjlmWjF0c0F3Nndqb29pRldyVnFlNWVVU2x5d0FBQUNpTWh2cDZLK3NZZElSMVVCQlByRjZka1NPR1Y3b01BQUNBd21oc2FFaGJXMXVseTRCK0pheURBbWh2NzBoTHk5cU1Ham15MHFVQUFBQVV4cWhSSTdOaTVhcEtsd0g5U2xnSEJmRGc4dVZKa3QxM0gxZmhTZ0FBQUlwanpFNmo4L2lLRlpVdUEvcVZzQTRLNElFSE40UjFreWJzWHVGS0FBQUFpbVBzbU5GWnNYSlZ5dVZ5cFV1QmZpT3Nnd0pZdW5SWmh1NHdKS05HNmdZTEFBQ3cwWmlkZGtwWFYxZWVmR3BOcFV1QmZpT3Nnd0pZK3VEeVRKeXdlMHFsVXFWTEFRQUFLSXd4TzQxS2txeFlzYkxDbFVEL0VkWkJBVHp3NExKTW1tZ0xMQUFBd0taMkhqc21TZkxnOG9jcVhBbjBIMkVkVk5pS2xVL2tpVldyczhla0NaVXVCUUFBb0ZCMkdqMHFJNXRINU02N2wxUzZGT2czd2pxb3NCdHZ1aVZKc3Yrc2ZTdGNDUUFBUUxHVVNxWHNPM042N3Jqcm5rcVhBdjFHV0FjVmRzTk5OMmZ5eEFrWlBXcGtwVXNCQUFBb25QMW1UTSt5NVEvbnFUVXRsUzRGK29Xd0RpcW9xNnNyTjk5NmUrYThmUDlLbHdJQUFGQkkrODdjSjBseTU5MVcxekU0Q091Z2d1NjhlMG5hMnpzeWQvWUJsUzRGQUFDZ2tIWVpPeWFqUmpibno3ZmNYdWxTb0Y4STY2Q0NycnIydWpTUEdKNnBVeVpYdWhRQUFJQkNLcFZLbWZ2eUE3TG9xbXZUMmRsVjZYS2d6d25yb0VKV3JWcWRCWmYvSVljZGNsQktwVktseXdFQUFDaXNWNzN5eUxTc1haZHIvM2hEcFV1QlBpZXNnd3I1eGYvN2JkYXZYNS9YbkhoY3BVc0JBQUFvdENtVEoyWFBLWlB6NDR0K2xaNmVua3FYQTMxS1dBY1YwTkt5TnBkY3VqQnpEdHcvdSs0OHR0TGxBQUFBRk43cGJ6a2xTNWN0ejZLckYxZTZGT2hUd2pxb2dGOWRmR25hT3pweXh1bW5Wcm9VQUFDQWw0UUQ5OTh2Kzg2WW5xOS82M3RadGZySlNwY0RmYVpVTHBmTGxTNENCcFA3LzdZMFozL29Fem4yNk1Oejd0bnZyblE1QUFBQUx4bVBQUHBZenZyQVI3UDNYbFB5dVgvOVpHcHFxdnZrT1l1dnZ6SHpGMTZaSmZmK05TMHRhOVBVMUppOXAwN0pHMS8zNnV3M2M1OCtlU2FEUjJrYkI5Y0w2NkFmclYyM0xoLzR5S2ZTMWJVK0YxN3c3MmxxYXF4MFNRQUFBQzhwaTY1ZW5NLzluNjlrM2l2bTVwTWZQU2ZWMWRzL3NIdlRhZTlKZlYxZDl0NXJ6OVRYMTJYWjhvZHp4MTMzcEZRcTVkTWYvMkRtdldMdWRuOG1nNGV3amtJWnpMTVRiZTN0K2VkL09TLzMvdlZ2K2ZJWFBwdTk5dHlqMGlVQkFBQzhKUDNta3ZuNTZvWGZ6ZjZ6WnViakgzeGZtcHRIYk5mNzMzWFBYeko5NzZtYnZmYTdCVmZrUy8veHpVd1l2MXUrL2ZVdmJkZm5NYmdJNnlpVXdUbzc4Y2lqaitXOEwzd3BmMXU2TEovOTlNY3krNEJabFM0SkFBRGdKZTEzQzY3STF5NzhiaG9hNnZPV043MGh4eDF6UkJvYkd2cnNlWjJkWFhuVjYwN04wS0U3NU5jLytWNmZQWWVCVDFoSG9ReTIyWW4yOW81Y01uOWhmdlNUbjZlbXVpYWYvTmc1T1dEV3ZwVXVDd0FBWUVCWS90QWorZkpYTDh6dGQ5NmRvVHNNeVp6WkIyUy9tZnRrenowbVpjZGhRek5zMk5EVTFOUnNsMmM5c0hSWnpuemZoM1BBeS9iTHYzMzJVOXZsbmd4T3dqb0tiNkRNVHBUTDVheGQxNXFubmxxVHBjdVc1NmFiYjgwMWY3d2hUejIxSnJNUG1KVVB2ZitzakJyWlhPa3lBUUFBQnB5N2w5eWIzMXd5UHpmZGZGdld0TFJzOXJXUG5QdmVISHZVNFMvcXZ1VnlPV3ZXdE9UMk8rL090Ny8vWDFuYjJwb3ZmdjR6bVRCK3QrMVJOb1BVdHNLNjdSTXZ3ei9nNFVjZVRaSk1uZkxTUHNQdHJXZWNuY2NlWDlIN2VWTlRZdzU4Mlg1NXcwa25adStwVXlwWUdRQUF3TUEyYmE4OU0yMnZQVk11bC9QQWc4dXlmUG5EV2JOMmJWcGExbWJtOUdrdjZwNnZPZVcwckZ2WG1pUXBsVW81OU9BNWVmOVpaMlQ0OEIyM1orbndMRmJXVVJFRGNYYmk5NWN2eXJwMXJkbHgyTkRzUEhaTXBrN1pvOC9haUFNQUFOQzN2dlc5SDZXOXZTT3RyVzFadHZ5aDNIZi9BeGt4WW5qT1BQMHRPZnFJZVpVdWo1Y3cyMkFwSExNVEFBQUF2TlE4OVBDaitjei9QajlMSDF5V1QzN2tuQnh4MkNzcVhSSXZVY0k2Q3Nmc0JBQUFBQzlGZjdudnJ6bjdnNS9JcEFtNzUxdGZQYi9TNWZBUzVjdzZDdWZkNzNqYlpwOXZuSjM0d3BlK211cXFhck1UQUFBQUZOTGtpUk9TSkN1ZldGWFJPaGpZcWlwZEFJemJkZWQ4OU54L1NwTDg5QmUvcVhBMUFBQUFzR1VQTG5zb1NiTHoyREVWcm9TQlRGaEhJWmlkQUFBQW9BaXVYbng5N3J4N3liTmVYN1ZxZGI1NHdUZVNKTWNmZTFUdjY2MXRiV2x2NytpMytoajRiSU9sRU14T0FBQUFVQVJMSDF5V3ozNytpOWx0M0M3WmM0L0phV3hzeUlvVlQrU1cyKzlJWjJkWFhuMzhLM1BjTVVmMFh2K2U5MzgwVFUyTnVmQ0NmNjlnMVF3a3dqcjZ6ZFdMcjAvemlPSFpaOXBlbTcyK3RkbUpxbEpWR2hycSs3Vk9BQUFBQnEvRERqazRqeisrTW5mY2RVK3VYbng5ZW5wNk1uekhZWmw5d010eTRuSEhaUDlaTXplN3ZybDVSSVkwTlZhb1dnWWkzV0RwTnovODhVWDU0WTkvdnRYWmlmZWZkVVkyTmtWNTI3dmVaM1lDQUFBQUdGQjBnNlV3ekU0QUFBQUFiSjJWZFFBQUFBRFFUN2Exc2s0M1dB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BQUFBQUFBQUFBQUFBQUFBQUFBQUFBQUFBQUFBQUFBQ0E1K1AvQTFZT0FBT2lCYWREQUFBQUFFbEZUa1N1UW1DQyIsCgkiVGhlbWUiIDogIiIsCgkiVHlwZSIgOiAibWluZCIsCgkiVmVyc2lvbiIgOiAiIgp9Cg=="/>
    </extobj>
    <extobj name="C9F754DE-2CAD-44b6-B708-469DEB6407EB-8">
      <extobjdata type="C9F754DE-2CAD-44b6-B708-469DEB6407EB" data="ewoJIkZpbGVJZCIgOiAiMTY3OTM2MDE5MDQ1IiwKCSJHcm91cElkIiA6ICIxMjUzMzM2MTkiLAoJIkltYWdlIiA6ICJpVkJPUncwS0dnb0FBQUFOU1VoRVVnQUFCT3NBQUFOQkNBWUFBQUN4dkRwQ0FBQUFDWEJJV1hNQUFBc1RBQUFMRXdFQW1wd1lBQUFnQUVsRVFWUjRuT3pkZDN4VDlmN0g4WGRHbTZhRFFnZDdsYjJYS0VNUUJBUUVSY1d0dUhEdnZSZmVLK3JWKzNPUDYxWWNJQ2dnSUV0QUFVSDIzbnRES2JTVXRtblRwTW52ajlKb3BaUVcycHhEODNvK0hqNkFNei9GY25yeS9pNkwzKy8zQ3dBQUFBQUFBRUM1czFnc2x1TDJXNE5WQ0FBQUFBQUFBSURpRWRZQkFBQUFBQUFBSmtGWUJ3QUFBQUFBQUpnRVlSMEFBQUFBQUFCZ0VvUjFBQUFBQUFBQWdFa1ExZ0VBQUFBQUFBQW1RVmdIQUFBQUFBQUFtQVJoSFFBQUFBQUFBR0FTaEhVQUFBQUFBQUNBU1JEV0FRQUFBQUFBQUNaQldBY0FBQUFBQUFDWUJHRWRBQUFBQUFBQVlCS0VkUUFBQUFBQUFJQkpFTllCQUFBQUFBQUFKa0ZZQndBQUFBQUFBSmdFWVIwQUFBQUFBQUJnRW9SMUFBQUFBQUFBZ0VrUTFnRUFBQUFBQUFBbVFWZ0hBQUFBQUFBQW1BUmhIUUFBQUFBQUFHQVNoSFVBQUFBQUFBQ0FTUkRXQVFBQUFBQUFBQ1pCV0FjQUFBQUFBQUNZQkdFZEFBQUFBQUFBWUJLRWRRQUFBQUFBQUlCSkVOWUJBQUFBQUFBQUprRllCd0FBQUFBQUFKZ0VZUjBBQUFBQUFBQmdFb1IxQUFBQUFBQUFnRWtRMWdFQUFBQUFBQUFtUVZnSEFBQUFBQUFBbUFSaEhRQUFBQUFBQUdBU2hIVUFBQUFBQUFDQVNSRFdBUUFBQUFBQUFDWkJXQWNBQUFBQUFBQ1lCR0VkQUFBQUFBQUFZQktFZFFBQUFBQUFBSUJKRU5ZQkFBQUFBQUFBSmtGWUJ3QUFBQUFBQUpnRVlSMEFBQUFBQUFCZ0VvUjFBQUFBQUFBQWdFa1ExZ0VBQUFBQUFBQW1RVmdIQUFBQUFBQUFtQVJoSFFBQUFBQUFBR0FTaEhVQUFBQUFBQUNBU1JEV0FRQUFBQUFBQUNaQldBY0FBQUFBQUFDWUJHRWRBQUFBQUFBQVlCS0VkUUFBQUFBQUFJQkpFTllCQUFBQUFBQUFKa0ZZQndBQUFBQUFBSmdFWVIwQUFBQUFBQUJnRW9SMUFBQUFBQUFBZ0VrUTFnRUFBQUFBQUFBbVFWZ0hBQUFBQUFBQW1BUmhIUUFBQUFBQUFHQVNoSFVBQUFBQUFBQ0FTUkRXQVFBQUFBQUFGR1B2L2dOR2w0QVFZamU2QUlTMnZmc1BxRmFONmthWEFRQUFBQUJBZ04vdjE4Yk5XelYvd1dMTlg3QllPM2J0MW94Slk0d3VDeUdDc0E1QnhRTVBBQUFBQUdCMlY5OTBwMUpUMDR3dUF5R0tzQTVCeFFNUEFBQUFBR0IyMFZHUkd0QzN0ODdyMWxrUFBQYXNjbkxjUnBlRUVFSlloNkRpZ1FjQUFBQUFNTHN2UG5yYjZCSVF3Z2pyRUZRODhBQUFBQUFBNWVGQWNvcVdMRnVoNVN0WGErZnV2VHA2OUtpT1ptVG9vZnZ1VlA4KzV4dGRIbEJpaEhVQUFBQUFBT0NNdFdYcmRuMC9lcXptemw4b3Y5K3ZoUGc0TlczY1NDMmJOMUZzcFVwcTA3S0YwU1VDcFVKWUI1U1JJYmZlbzR6TUxGV09qVlhOR3RYVXNVTTdkVDduTEZhN0JRQUFBSUJ5NFBYbTZadVJvL1g5NkhHS2pIVHF1cXN1VTUvemU2aDJyUnF5V0N4R2x3ZWNNc0k2b0l4Y2YvVVYyclpqcDQ0Y1NkZTJIVHYxMGFkZjZhTlB2MUwzY3p2cnhtdXZWRkw5dWthWENBQUFBQUFWUWs2T1c4Kys5S3BXcmw2ckFmMzY2TTZoTnlncUt0TG9zb0F5UVZnSGxKRUwrL1lxOU9ma2d5bWFQbk8yZmh3L1VmTVhMTllkUTIvUTRFRURhT0VCQUFBQWdOUGc4WGcwYlBnYldyMTJ2WjU2OUg3MU9mODhvMHNDeXBUVjZBS0FpcXBhMVVUZGNPMFYrdmJ6RDlXOWF5ZDk5T2xYZXVQdEQrWDMrNDB1RFFBQUFBRE9XSjk4K2EyV0xGK3BKeDYrbDZBT0ZSSTk2NEJ5RmhNZHBXZWZlRWhOR2pYVUoxOStJNmN6UXZmZE9aUWVkZ0FBQUFCUVNzdFdyTks0Q1pOMTNWV0RDZXBRWVJIV0FVRmdzVmgwMWVXRDVNN04xZGZmL2FDR1NmVTFvRjl2bzhzQ0FBQUFnRE5HWGw2ZTN2M29NeldvWDA4M1huZWwwZVVBNVlaaHNFQVFEYm5tY3ZYbzFrVWZmdnFsOXU0L1lIUTVBQUFBQUhER21QbjdYTzNadTEvMzNUVlVkcnQ1K2g2NXNyT1ZrK00ydWd4VUlPYjU3Z2Ird1pXZExhdkZxb2dJaDlHbGxCbUx4YUlIN3JsZHQ5M3pzRDc4K0VzTkgvYTAwU1VCQUFBQWdPbjUvWDZOSEROT3JWczJWNXRXTGNyOWZ1Lzk3L1BBNzcxZTczSGJKT24rdTI2VkpOMTUvK09LakhUcTQzZmZLUGU2RUJvSTZ4QlVQUENrMkVveHVubklOWHJyL1krMWFzMjZvUHlnQVFBQUFJQXoyYm9ObTdSN3p6N2Rmdk9Rb056djUwbFRUN3F0NExOclhGd1ZSVVU2ZzFJWFFvUEZ6OUtVQ0tJK0Y1MThYb0VaazhaSWtoNTg0bmxGUlRyMXlyQm55cnVzb012TjllaTZvWGVyYnUxYWV2TzFsNHd1QndBQUFBQk03YzMzUHRhOFB4ZnFoeEdmeW02M0dWME9jRm9zSjFseGtwNTFDS3FDSUs0azNubjkzK1ZZaWJIQ3c4TjAyVVVYNnN0dlIybkh6bDJxWDYrdTBTVUJBQUFBZ0NuNS9YNHRXckpNUGJwM0phaERTR0NCQ2NBZ0Z3L3NLNGZEb1FtVHB4dGRDZ0FBQUFDWTFvSGtnenAwT0ZYdDI3UXl1aFFnS0FqckFJTlVpb2xSL3d2TzE5eDVDOFJvZEFBQUFBQW8ycW8xNnlWSkxWczBNN2dTSURnSTZ3QURuZHY1YktVZFNkZm1yZHVOTGdVQUFBQUFUR24xMnZXcVViMmE0cXBVTnJvVUlDZ0k2d0FEdFdyUlhJN3djQzFlc3R6b1VnQUFBQURBbEZhdldhZFdMWm9hWFFZUU5JUjFnSUhDdzhQVXRrMUxMVnl5ek9oU0FBQUFBTUIwamh4SjE5NzlCOVN5T1VOZ0VUb0k2d0NEbmRXK3JkWnYzS3lqR1JsR2x3SUFBQUFBcHJMdlFMSWtLYWxlSFlNckFZS0hzQTR3Mk5rZDJzbnY5MnZaaXRWR2x3SUFBQUFBcG5JdzVaQWtLVEV4d2VCS2dPQWhyQU1NVnFkMlRjVkVSMm5ydGgxR2x3SUFBQUFBcHBKOE1FVVdpMFZ4VmFvWVhRb1FOSVIxZ01Fc0ZvdnExcTJqN1R0M0dWMEtBQUFBQUpqS3daUkRxbEtsc3V4Mm05R2xBRUZEV0FlWVFMMDZ0YldEc0E0QUFBQUFDamw0OEpDcUpzUWJYUVlRVklSMWdBblVxMXRiQjVKVDVNck9Ocm9VQUFBQUFEQ041SU1wU2lDc1E0Z2hyQU5Nb0Y3ZDJwS2tuYnYyR0Z3SkFBQUFBSmhIUm1hbVlpdkZHRjBHRUZTRWRZQUoxS3VUSDladDM4RlFXQUFBQUFBbzRIYm55aEVlYm5RWlFGQVIxZ0Vta0JBZnA3Q3dNQ1ducEJoZENnQUFBQUNZaHR2dFZyaURzQTZoaGJBT01BR0x4YUlxbFdPVm1wcG1kQ2tBQUFBQVlBcCt2MS91M0Z5Rmh4SFdJYlFRMWdFbUVWZWxzbExUamhoZEJnQUFBQUNZUXE3SEkwbHkwTE1PSVlhd0RqQ0p1Q3FWbFpwS1dBY0FBQUFBa3BUcnpwVWtoWWVGR1Z3SkVGeUVkWUJKVktsU1dhbHBESU1GQUFBQUFFbHk1eDRMNjFoZ0FpR0dzQTR3aWJncWxaVjJKRjErdjkvb1VnQUFBQURBY0ZhTFJaTDRqSVNRUTFnSG1FU1Z5cFhsOC9sMDlHaUcwYVVBQUFBQWdPRnNOcHNrS1M4dnorQktnT0FpckFOTXd1bDBTcEt5YzNJTXJnUUFBQUFBakdjdENPdDhQb01yQVlLTHNBNHdpWWhqS3h6bEVOWUJBQUFBZ0d5Mi9NaUNublVJTllSMWdFazRIQTVKVXM2eEZZOEFBQUFBSUpReERCYWhpckFPTUltSWlHTmhIVDNyQUFBQUFFQTI2N0d3emt0WWg5QkNXQWVZaE9QWU1GZzNQZXNBQUFBQUlEQU0xdVAxR2x3SkVGeUVkWUJKL0RVTTFtMXdKUUFBQUFCZ1BJdkZJbWRFQkl2d0llVFlqUzRBUUQ1SGVFSFBPc0k2QUFBQUZNL244K2xJUnFZeXM3UGw5WHJsOC91Tkxna1ZrTlZpa2QxdVY3VFRxY294MGJKYWc5L2Z4eG5wVkhaMmR0RHZDeGlKc0E0d0dZdkZZblFKQUFBQU1ERlhqbHNIVTFQbFpkSjlsRE9mMzY5Y2owZXBIbytPWm1XcGFseWNJby9OdFIwc1VaRk9aYmtJNnhCYUNPc0FreWhvRFExbVdFZUxMSUxCREMyeUFBQlVGSzRjdC9hbHBCaGRCa0tRTnk5UCsxSlNWQ3N4VWM0Z0JuWk9wMU11bHl0bzl3UE1nRTlNZ0VuNGZmbEJtZFVTbkgrV3JoeTNkaDFJVnVyUm84cjFlQWpxVUc0Q0xiSkhqMnJYZ1dTNWNoanFEUURBcWZENWZEcVltbXAwR1FoeHlhbXA4dmw4UWJ0ZlZLUlRybXptckVOb0lhd0RUTUx2ei8rQlo3R1dmOCs2Z2haWmhrNGcyQXBhWkxNSjdBQUFLTFVqR1ptOHY4Rnczcnc4SGNuSUROcjlJcDJSOUt4RHlDR3NBMHlpb0dOYmVRK0RwVVVXWmhEc0Zsa0FBQ3FDVENiWmgwbGtCZkY3TVRJeVFpN21yRU9JSWF3RFRNSlgwTE91bk1NNldtUmhCc0Z1a1FVQW9DTHdlcjFHbHdCSWtqeEIvRjZNakl5VWk2QWFJWWF3RGpDSnYrYXNLOSt3amhaWm1FVXdXMlFCQUtnSW1HTVlaaEhNNzhWSXAxTXVWN2I4ZlA4amhCRFdBU1lSNkZsWHppdGwwaUlMc3dobWl5d0FBQURPVEpHUlR1WGw1U25YNHpHNkZDQm9DT3NBa3lqb1dWZk9IZXRva1lWcDhMMElBQUNBazRsME9pVkoyY3hiaHhCQ1dBZVloRjhGWVIzL0xBRUFBQUJBeXU5Wkp6R0ZDa0lMcVFCZ0VzR2FzdzRBQUFBQXpoUUZZWjNMNVRLNEVpQjRDT3NBa3lnWUVtaXhFdFlCQUFBQWdDUTVJeUlrU2RuWk9RWlhBZ1FQWVIxZ0VuN2ZzUVVtUkZnSEFBQUFBTkpmWVYxT2p0dmdTb0RnSWF3RFRNS2JseWRKc3Rsc0JsY0NBQUFBQU9ZUVVSRFd1UW5yRURvSTZ3Q1Q4QnhiaWp3OFBNemdTZ0FBQUFEQUhDSWlISklZQm92UVFsZ0htSVRINDVVa2hZVVIxZ0VBQUFDQTlMZWVkVG1FZFFnZGhIV0FTUlQwckFzTHN4dGNDUUFBQUFDWWc1TmhzQWhCaEhXQVNlUVdESU9sWngwQUFBQUFTSkljam5CSjlLeERhQ0dzQTB5Q1liQUFBQUFBVUpqRllwSEQ0V0ExV0lRVXdqckFKUDRhQmt0WUJ3QUFBQUFGSWlJSTZ4QmFDT3NBazJBWUxBQUFBQUFjenhrUm9XeUd3U0tFRU5ZQkprSFBPZ0FBQUFBNFhrUkVCSFBXSWFRUTFnRW13V3F3QUFBQUFIQThKOE5nRVdJSTZ3Q1Q4SGc4c2xnc3N0bHNScGNDQUFBQUFLYmg5L3Y1bklTUVFsZ0htSVRINDJXK09nQUFBQUQ0QjQvWHEzQkh1TkZsQUVGRFdBZVlSSjdQUjJzUkFBQUFZRElMRnkzUndrVkw1UEY0eStYNjJkazUrblhHNy9yZngxL0k1L09WeXozT2RGNnZWNDV3d2pxRURpYkhBa3pDNy9OSkZxT3JNSWNkTzNkcDdOaUprdCt2cmwwN3FYUG5zOHYxZm02M1cvc1BKS3QrdmJybGN2MmNuQnpObkRsYlhidDJVcFVxbGN2bEhnQUFBT1V0UGYyb0RoeElscy9uVTU3UEoxK2VUM2w1ZWZMNWZQTG1lWlhuelpQWG15ZVAxeU9QeHl1dng2TmNqMGNlajBkdWQ2NXljM1Bsem5Fck95ZEhPVGs1Y3JteTFhUEh1ZXJYdDdjazZlalJEUDNmbSsrWFcvMlhEeDZrTm0xYWx2cThMNy84VHBMVXZGbFRoWVhGbEhWWk9uVG9zTWFObXlpZno2ZmZmcCtyM3IxNmxQazl6blJlajFmaGhIVUlJWVIxZ0VuNEpWa3RkSFpOVFUzVGh4OStwcU5ITXlSSlByOWZIVHQya04xZThsNkhYbStleHZ3NFRsMjZuSFBTQU03dHp0VUxMNzRxcjllalljT2VWa3gwOUduVlg1VFBQaCtoTld2V2EvdU9uYnJ2M2p0TzZScmp4azBxZG45TVRMVDY5T2w1U3RjR0FBQW9pUVBKQi9YVzJ4K2UxaldzVnFzY2puQ0ZoenZrY0lRcks5TVYySmVYbDZmazVJT25XK1lKWmVka2w5dTFUMGVkT3JYVXMyYzN6Wm8xUjc5TW1xWk81M1JVZEhTVTBXV1pTbFoydHB3UkRxUExBSUtHc0E0d0NiL1BKNHMxdEx2V1pXZm42TDMzUDlIUm94bXFVN3VXYkhhYnRtelpwdSsrKzBFMzNYUmRpYTh6Wjg0OHpaNDlUNHNYTDljakQ5K3IyclZyQnZiOU91TjNyViszUVpkZU9sQjE2OWFSd3hHdWptZTEwOHhac3pWbXpIZ052V1hJY2RkNzU1MlBGQjBUcmF1dXZFd3hNYVVQOHdaZGZLSFdydDJnTld2V2EvSGlaVHI3N0E2bHZzYTA2VE9MM1YrdFdsWDE2ZE5UZDkzOWNLbXUyNlJ4UXozeXlIMmxyZ2NBQUlTZSt2WHE2TkpMQnNwdXQ4dHV0OGxtdDh0dXR5dk1icGM5N05qdnc4TDA5ZGZmS3pVMVRTKzg4S1RDdzhJVUZoYW04UEJ3aFllSEZUdnRTNVVxbGZXL2o5NDY0ZjVubnYyWFVsUFRpanptcnJzZlZseGNGYjB5L0lVeStWckx5b3ZEWGkzUmNSNlBSNUxreXM3V3YxOStReEVsQ0thZWYrNkpValZvbjZsYzJkazZjaVJkZFdyWEN1cDlkKy9acXgvSFQ5TFM1YXQwNkhDcUlod090V3JaVERkZGY1VWFOMndRMUZvUWVnanJFRlE4OEU3Qzd6ZTZBc080WEM1OThNRm4yci8vZ0twV1RkUUREOXdscjllclYxNzVQLzI1WUxFU3F5Wm93SVY5UzNTdG5qMjdhZDM2L0hEc25YYy8waE9QUDZqRXhBUkowbzRkTzdWdS9VWjFQTHVENnRhdEkwa2FPTEN2Rml4Y3JFV0xscXBidHk1cTByaGhvYnJXYjlna2k4V2lHMis0NXBTK3RycDE2K2ljczgvU3drVkw5T05QRTlTK2ZSdlo3YVYvL0ZhclZsVXZEWHY2dU8xL0Qrak9PZWVzUXZzOEhvK1dMMStsOFBCd3RXdlgrcmh6YTFTdlZ1bzZBQUJBYUhJNEhPcmZ2ODlKandzN3RtaGF6UnJWeTdzazB6dVZub0xwNmVsS1R6LzVjZjRRK2V5d2I5OEJTVkpTL2ZLWnNxWW9XN1p1MTMyUFBpT2J6YWIyYlZ2cHJQWnR0R1BuYmkxWXRGUkxsNi9TbTYrOXBPWk5Hd2V0SG9RZXdqb0VEUSs4NGtWRVJDZzdKOGZvTWd4eDVFaTYzbjN2WSszYnQxK1ZLOGZxb1FmdkR2Umd1L1hXRy9UdWV4OXJ3b1FweXM3TzBlRExMcGJGVW53UFJLdlZxdHR2dTBuL2VmMGQ3ZHUzWCsrKzk3R2VlUHhCeGNSRUt6RWhYcEowOEdCSzRQakl5RWoxNjlkYlk4ZE8xSmd4NC9UTTA0OEc3ckYzNzM1SlVrSkNmT0RGODFRTUduU2hzbHhadXZpaUMwOHBxQ3VwZi9ZTTNMMW5yNVl2WDZWNjllb1UyV3NRQUFDZ0pFYU4rcW5FeDJZY204NmtOT2ZFSjhUcmdpQlA2ZUYydS9YZ1EwK1YrUGdubmp4NXI3MVhYM214eURtSzMzdjNEWVdGbmY0N29NL24wejMzUG5yYTF6bVQ3TjY3VDVLVVZFN3pTeGZsYUVhR2VuYnZxcnR2djFteGxmNmFwL0RiVVQvcXEyOS8wQmNqUnVvTmsvWGlSTVZDV0llZzRZRlhQS2ZUbVQ4aHI4ZHpXcUhRbWViQWdXUzkrOTdIU2sxTlUxeGNGVDM0d0YyS2k2c1MyTitzV1JNTkdYSzF2dmxtbEg3OTlUY2RPWkt1bTI2ODdxUmQvaDBPaCs2NSsxYTkrdHFiOHZsOGNybGNpb21KVm8xakxiekp5U21GamorL1ozZk5uRGxidTNmdjFlSWx5M1hPc2FHcUJTMTVkZW9VM2UyK3RNTk8xNnhaWDZMak9uWnNyOXR1dmJIUXRzek1MRTJhTkxWVTkwczVlRWhTL3JBVkFBQ0FVL1g3N0QvSzlaeWtwSHFCc082cHA0ZnB5SkVUZHkwNzBmdFhhbXJhQ2ZjVk43eFdrcHpPaUJQdXk4N09LZkV4SlhYMGFJWisvT2xuWFhEQitVVU83MXkrZktVMmJkNnFmbjE3cTNMbDJGSmR1NkpadkhTRjZ0U3VxY2hJWjlEdTJiSjVVM1ZvMSthNDdWZGNlckcrL202MDFtL2NGTFJhRUpvSTZ4QTBQUENLRjNuc2g3L0xsYTNZMk5BSTYrYk5XNkRSWThiSjdjNVZqUnJWOWNEOWR4YlpFdG0xeXpteVdhMzZlc1JJTFY2OFRQdjNIOUJOTjE1M3dnQ3RRRUpDdk82OTUzWWxKaVlFZXVvVm5IUGdRSEtoWThQQ3duVEpvQUhLeW5McHJBNXRBOXYzN05rclNVcEtxbC9rUFlwN2FmdTdnaGU0aUFqSFNYc0dTaXB5dGF1c3JDeE4rbVhhU2MvOTRzdHZBNzh2R0hxeFpldjJRdHNscVhKc3JBWVB2dmlrMXdNQUFEaFoyUFYzTHc1N1ZjbkpCMHQxVGxHNmRENjcwSitYTFY4cHR6djN1TzJTOU9lQ3hYSTR3dFdoZmRzaXp6bVp0OTRzZW02NTlQU2pldktwRjJXejJVNTRqQ1E5K05DVFJkNm5JSUMwMmZJWGt2UDcvWm8vZjZGK0dqdFJMcGRMdTNidDFndlBQeW1yOWErRjVqd2VyMGI5TUU3cDZlbWFPL2RQblh0dUovWHYxMGRWcWxTV3hXTFJsVmRlV3VpYUZkbSsvY21hUFhlK2JyajJ5cURlMStFb2VzNUFoeU5jTnBzMWxHY3ZRcEFRMWlGb2VPQVZMKzVZU0hYb2NLcGlZeXNaWEUzNWNybGMrdTY3TVZxNmJJVWtxVUdEK3JyM250c1ZGUlY1d25NNmRlb29lNWhkWDMzMXZmYnMyYWRYWDN0VC9mdjEwWUFCRnhRN3JMUkJnL3FGL2x5OWVqVTVIQTRkT0pDczlQU2poZjZ1dTNidGROejVhOWR0a0NRMWFwaFU1UFdMZTJuN3U0SlczcWVlZkVUVnExY3QwVG4vVkpJNTZ5UnAwYUtseHgyemZmdE9iZCsrODdqckVkWUJBSURTV3JGeWRiSDczVzUzaVk2VHBIWnRqNTlUdDhBL0Z4amJ1R21MM083Y0loY2UrM1BCWWtWRlJaM3duRk4xOU5pUTNsTmRuZlh5eXk4Si9INzc5cDBhTzI2aU5tL2VLa2xxM0xpaHJydjJDbG10VmgwOG1LSWpSOUpWdFZxaUtzZkc2dW1uSHRia0tkTTFiOTVDelo0OVQvUG1MVkNQODdwcHdJQUwxTHRYajFQK2Vzckt3b1hMOU9LTHI4cGlLYjhQY1g2ZlgwZlNqOHFkbTZ2UHZ2NU9uNC80WGpkY2U4VXBYTW1pUHVlZnA1bzFUbit1NXUwN2Q4bnJ6Vk96SnFFN2ZST0NnN0FPaHVPQmx5K3BmajFKMHM3ZGU5VHdId0ZUUmVIMys3Vmd3V0tOLzNteTBvL05tdHVqeDdtNjhvckxTclNTMVZrZDJxbDZ0YXI2NU5PdmxKeWNvc2xUcHV2UEJZdlVwMDlQZFR1M2l4eU80M3VqL1pQVmFsV2pSa2xhdTNhRDFxN2JvSzVkempuaHNYdjI3Rk5xYXBvaUl5TlY3d3diUm5xaVlLOUFhWWZ2QWdDQVUrUDMrNVdkazZPc0xKZXlzcktVbWVWU1ZwWkxtVmxaaFg3TjlYams5WHFWbDVjbmp5Zi9WNi9YSzI5ZW52SzhlZkxtZVhYN0hiY1kvZVZJa3Y3M3Z5L0s3TGpUN1gxWDN2WWZHNDBSSHg5M3l0Zll2bjJuSnYweVZXdlg1amNDeDhiR2F2RGdpOVRwbkk2U3BMMTc5K210dHo5VVptYVc2dFNwcGFlZmVrU1ZLOGZxdW11djFBVjl6dGZQRXlacjZkSVZtamxydHViTlg2aCtmWHVwZCs4ZVJZN0VDSlk1OCtZcCtXRHBGODg0SFg2L1h5TytIM05LNTFhdG1sQW1ZZDJvSDhkTGtnYjJ2K0MwcndVVWg3QU9ocXNvRDd5cHY4N1N3WlJEcDN6K25EOFdTSkxlZk85LyttTEU5MlZWMW5FOG5qd05HalJRblRwMUtMZDdGR1hUcGkwYTgrTjQ3ZDZkUDZ6VTRRalhkZGRlcVhIakoybmx5aldsdXBiYjdkWTU1NXlsUll1V0tpM3RpTWFNR2EvSmszL1ZIWGZjckxmZSt1QzQ0Ly81RXRpOFdkUDhzRzdOK21MRHVsV3I4K3RxM3J4Sm9hRUpSa2xPUG5oS0lWdFpEVVVwRDVsWldkcStZNWZzTnB0c2RydnNkcHZDN0hiWmJQbS9MOWdlWnJjcklzSmhpdjhQQUFCSStjSEJrZlNqT253NFZZY09wK3B3YXBvT3A2YnEwT0dDWC9PM3BhY2ZMYk5WTzI4dms2dVVqWVNFZU4xMzd4MUY3bnYvZzA5MDZOQmhEWHZ4eEEySEJjZVkzWTRkK1NNVGF0ZXVlVXJuVDUwMlUrUEhUNUtVUCsxS256NDkxYjlmNzhDb283OEhkVGFiVGJ0Mzc5WDdIM3lxTzI2L1NSRVJFVXBNVE5CdHQ5Nm9QcjE3YXN5WThkcTZiYnQrbmpCWk1USFI2dGF0UzlsOGthZmc4VWZ1VjZNNnRjdjFIbTYzVzkrTStsR2p4b3pYRzhOZlVQdGllbUVHdzh6ZjUyclc3MytvZmR0VzZuTitkME5yUWNWSFdBZERWYVFIM2pjamYxVHl3WlNUSDNnU09UbHVIY2c1L2VzVVo4NjhlVUVQNjM0WVBUYXdzbXFUSm8wMDVQcXJsSkFRcnkrLyt1NlVyamYwbGlIcTB2bHNqUjR6WHZ2M0gxQk1UTFRxMWExVGFIR0t0TFFqUmI0Y3QydlhXai8rOUxQV3JkOVE3SUlleTVldGtwVGZvODhNb3FJaTFlM2M0MS9LcGsyZmFVQTFaV1BydGgxNjlPbGhKVDQrMHVsVVZGU2tvcUtpRkIwVnFhaW9TRVZIUlFWK2pZNk9VbHlWeWtxSWoxTjhYSnppNDZzbzBobTh5WWdCQUJXTDMrL1hvY09wMnJOM3YvYnUyNjg5ZS9kcDc3NEQyck52bi9ZZlNKYlhtMmQwaVlheDJXd25uTnJEWnNzZk1WSGMxQjhGeHhUblJJMlVwN0xBeEtudysvMWF0V3F0SkduRGhzMUtTVG1reE1TRVVsMmphNWR6TkhQbTcycmJ0clVHRHVoYmFIN201Y3RYNnVzUm81U1RrNk1lNTUycnZuMTc2ZjBQUHRXNmRSdjArdXZ2Nk00N2g2cGF0VVJKVXYzNmRmWDQ0dzlvNGNJbFdyRnl0YzQ5dDNPWmZaMW01WEE0ZFBQMVYydm1iM00xZXV3RVE4TzZWV3ZXNmIvdmZLVHExYXJxMmNjZkt0RWMxTURwSUt5RFlTcmFBKys3THo0OHJmT3pzbHk2L1BwYk5mVEdhM1hWNEVGbFZOWHh0dXplVTI3WExzN1FXMjdRTys5K3BFc0dEU2owY25FNnZiMmFOMitxNTU5N1hML1Ava08xYXRWVVJJUkRyL3h0UmVGSEgzdE9XVmxaeDUyWGtCQ3YrdlhyYXNlT1habzNmNkY2OXVoMjNESHJOMnpTN2oxN0ZSRVJvZGF0VzV4eWpXWGxrWWZ2VlhoNHVPclhQMzdKK3BZdG14azZEQ0tZWE5uWmNtVm5LNlVVTGZIT2lBakZ4MWRSUW55ODR1T3FLRDYraXFvbEpxcFdyUnFxWGJPR3FpWW0wR01QQUVLYzMrL1g0ZFEwYmRtNlhWdTJiZGUyN1RzREFaMDc5OVRuT3lzUUVlRlFWR1Nrb3FPakZCVjVmR05UVkZTa3dzUERaYmZaWkxmYlpUdlcwenpRODl4bWt6M01YQi9kU3RMai8zU0RzMzh1SkpHYWRrUk9aNFNjRVNWYjRFc3ErUUlUSnpyMzBLSERzbGdzT25nd1JhLzk1MjNkZmRkUU5XclVvTVRYcUZRcFJxOE1mNkZRNDNCZVhwN0dqcDJvbWJObTV5OFljY1dsNnQwN2Z4NjZ4eDY5WDU5L1BrTHIxbS9VeThOZjE4QUIvZFMzYjYvQXUwcW5UaDNWcVZQSFUvcDZ6a1IydTEyWFgzcVJQdnZxTzNtOWVTV2FPcWVzcmQrNFdjKzk5SnBpb3FQMG4zOC9GL0tyOHlJNHpQWEVSOGpnZ1hlOGpadTN5T3YxcWtrcGZ2aWZTV3JWcXFGWGhyOVE3R0lRcDhKcXRhclgrZWVWK3J6dTNicG94NDVkbWpIamQ1M1h2ZXR4WWMzMGFmbTkxYnAwT2Z1RVBlK0NZY1NJa2RxNmJVZUpqeTlxbmpxZnoxZWkxbXNqUkVWR3FtV0xac283TmllUDErT1ZOODhycnpjdmY4NGVyMWQ1WHE4OFhxOXljdHluZEkvc25CenQyYnRmZTQ3MTdQd251OTJ1R3RXcnFYYk5HcXBWcy9xeEVLK202dFdwRlZoMURRQlFjZmo5ZnUzWnUxOWJ0bTNYbHEzYnRYWGJEbTNldGwzcDZVZExmYTNvcUtoakRVTDVQYm9UNHZQLysvdTJ5ckd4WlJZd0dOWG9XcFRZMkZoZGVjVWxSZTRiOCtQUFNrOVAxMjIzM25qQzh3dU9LVXEzY3p2TGxaMnRxNjY4TExETjcvZnJQNisvclczYmR1ajY2NjVVNXlKV2hDMUtRa0s4c2x5dUVoMzdkNjdzYkkwWmt6OWRUNysrdldRUEM5T2tTVlAxenJzZjZaYWJoNmhEaDdZbnVjSmYvdjR1dVhYYmRvMGMrYVAyN05rbnB6TkN0OXc4UkczYXRBenNqNHFLMVAzMzM2bkprNmZybDhuVE5mN25YN1JrNlhKZGVzbEF0V3BsZkFPeUVabzNiU3l2MTZ2ZGUvWXFxWWlHNi9LMGVlczJQZjNDY0VWRU9QVEc4QmRWcTJhTm9ONGZvWXV3RGtISEE2OW9lL2Nma0tRSy9mZFIxa0hkNlRqNzdBNGFPMjZTRGgwNnJHWExWcXBqeC9hQmZidDI3ZGI2RFp0a3NWalVzOGZKaDJlWHB0VjQyRXNuWHowMkthbWVubnppSVVuNUxjakp5YWMzZWEvYjdaYlRXZklXNkdCcTFEQko3N3orN3hJZDYvUDU1TXJPVm1hbVMxbXVna201OHlmcHpuSzVsSldacGFNWkdUcWNtaGFZSitqUTRWUjVQSjVpcjF2dzhyZDd6OTdqOWxXdUhLdEdEWkxVcUdGOU5XNlFwRVlOazFTelJuVUNQQUE0ZzdqZGJtM1l0RVdyMTY3WDZyWHJ0Vzc5Sm1YbjVKVDQvT2lvS05XdVZVTzFhdFpRN1ZvMVZhdG1kZFd1VlZPMWE5WlFaR1RvVHJVUUVlRW85UDcwZHhNblRWVjZ1azY0LysvSEZPV2lpL29mdDIzZXZBWGFzV09YcWxaTlZMdDJiVXBjNThDQi9VcDhiQUd2MTZ0UFAvbEtSNDZrS3phMmt2cjN2MEFSRVE2Rmg0VnA3TGlKK3ZTenIzWDFWWmVwWjgrU1QrT1RrWkdwc1dNbmFNSENKZkw3L1dyWnNwbUdYSDkxb1dHeEJTd1dpd1lPN0tjMmJWcHB4RGNqQS9QWTFhNWRVLzM3OVZINzltMU0yeEJiSG1vZiszeTBkZnVPb0laMTIzZnMwcFBQdmF4d1I3ais3NVVYVmFkMnJhRGRHeXMzZndRQUFDQUFTVVJCVkREUEoyZUVCQjU0SitaeVpVczY5V1hoVVRyaDRlSHExN2VYeG82YnFKL0dUbERMbHMzbGRFYkk1L05wNUtpZkpPVUhlZ1h6aEJTbkpFRllkbmIraDRLSUNNZEpnNTZJWXhNT1M5SkREOTVkNURGMzNmM3dTVmQ4bFNTdk4wK1ptVm1xV3JWMDg2dVlrZFZxelorWExpcEswc24vdjBqNXJmQ1ptVm5Id3J2OHliNVREcVZxLzRIa1kvTU83VmY2MFl3VG5uL2tTTHFXTEZ1aEpjdFdCTFpGT3AxcWtGUlBqUm9tcVZtVFJtclZvcm1xVlUwZ3dBTUFrOGpJeU5UcWRSdTBadDE2clY2N1FadTNiQzNSM0hJT2gwTU5rK3FwY2FNR2FwaFVYL1hxMWxidFdqVlZLU2FhWjN3Ujh2THlkT0JBMFEyS2VYbjVmOThuMnYvM1kvNnVKQTJnQncrbTZLR0hueXBobGNkNzhvbUhsSlJVNzRUN3M3SmMrdXl6cjdWK3d5Ylo3WGJkZGVkUVJVVGt2NXYxN2R0TFlXRmhHajFtbkViOU1GWlpybXdOSE5DMzJQdWxweC9WakptL2E4NmMrWEs3M1lwME9uWEZsWmNXdThoWmdZS1ZZZWZQWDZpSms2WnF6NTU5K3V6ekVZcDBPdFc2VFV0MWFOOVdyVnUzcVBEVGVWU3FGS09vcUVqdDJMazdhUGZjdFh1dkhuL3VYd29QRDlOL1h4bW0yclZPM0tIQ2xaMHRxOFVhK0Q0QnlnSmhIWUtHQjE3eFhDNlhMQlpMb2FDbW9pbkxDWCtQdS9aZFE5V3VsSlBPOXV6WlRiL1Ava09wcVdrYU9lcEhEYjFsaUtaTm42WHQyM2ZLYnJmcjRpSmFkWXZ5MXBzbjd5MVg4TFUvOWVRanhVNjJmQ0pmZnZXZG5CRVJ1dWFheTB0MVhuSnlzbncrbitxVzgycGRabVd4V0JRVEU2MlltT2dUdHNSbVptVnA3Nzc5MnJ2M2dQYnNLNWhBZkw5MjdOb3R0L3Y0b2JldTdHeXRXYmRCYTladENHeExUSWhYcXhiTjh2OXIyVXhKOWVwVytCZG5BREFMcnpkUDZ6WnMxS0lseTdWNDZRcHQzYjdqcE9mRXhFU3JjY01HYXRTd3ZobzFTRkxqaGttcVZiTUd6KzVTT0hUbzhFbEhESlJrUk1IZlZhdFc5RHZTNGNPcDhucTlxbEtsOGtubjZUMTRNRVYrdi8rRXh4WTN2Y25telZ2MTlZaVJPblRvc094Mm0yNjU1ZnJqZ3IzenorOHV2OSt2MFdQR2FlTEVLZkxrNXVyU1N5ODY3bHB1ZDY1K0d2dXo1czlmSksvWEc5aHVzOXMwYmRwTVRadFd1Z1hDQ3I0M282T2psSm1acFlVTGwyai8vdVJDUTJncktvdkZva294TWNvc1lpN3E4dkxZc3kvcHlKRjBuZE94dmNaTm5GemtNZmZmZGFzazZjNzdIMWRrcEZNZnYvdEcwT3BEeFVkWWg2RGhnVmM4VjNhT0lpT2RGYnJsOXU4cnRSWWxMeTh2TUY5TWRIUlVxUlpOT0pVRkZzTER3M1h0Tlpmcmd3OC8wNkpGUzVVUUg2L3B2K2EvT0YzWXYwK3BWL3NxTHo2ZlQ0c1dMUzFSTDc5L1dyTjJmZjV2TEJiNS9mNEsvZjExcXFLam90UzBjU00xYmR5bzBIYWZ6NmU5Ky9acjg3SEp4cmRzM2FFdFc3ZnJhTWJ4UGZGU0RoM1diM1BtNmJjNTh5VGx6emZUc25sVHRXN1pYR2UxYTZQR2pScndkdzhBWlNqbDBHRXRYcnBjaTVZczE3SVZxK1hLemk3MitGbzFhNmgxeStacTFiS1pXcmRzcnByVnEvRmNQazJWSzhlZXNCRngxS2lmZE9SSXV1NjZhK2dKenk4NDV1K0tHakd3WStjdXZmNzZPMHBNVE5BTHp6OVJiTmcyWjg1OGZUOXlqS3BXVGRSenp6NVdxdmZEeVZPbWE4S0VLWktraUlnSTNYM1hVRFZ0MnJqSVkzdjFPayt1N0d4Tm1qUlZVNmZOVk9zaUFqT0hJMXhwYWVueWVyMXExS2lCQmw5MnNWNS80eDFsWkdRcUl5T3p4SFg5MC9DWG45ZnMyZlAwKyt3L2ROV1ZsNGJNOTNGWW1MM0lSdFR5a3BxYUprbGF0R1Q1Q1k4cCtPd2FGMWRGVVNFOEpCN2xnN0FPUWNNRHIzaCtuNi9DdCtiK2ZhWFdmL0w3L2ZyNGt5KzFZc1ZxMWExYlc0OCtjcDhjWmR6TDhOQ2h3OXE5ZTQvYXQvOXJRdURXclZ1cWU3Y3VtdnZIbjVvOFpicWsvRG5qK3ZmdlU2YjNQaDFaTHBmOGZyK3Nsc0xmSC85Y2hjM3BqTkJiYjc2cTRTOC9MNXZOSnE4M1Q3Tm41NGRIaXhZdFZmcVJkTjB5ZElncXg4WUdqc0dKV2ExVzFhbGRTM1ZxMTFLdll5c0crLzErSFRxY3FpM2J0bXZ6bG0xYXUzNmoxcTdmZU56aUYxbFpMaTFha3Y4aDh2T3Z2MWRzYkNXZDNhR2R6ajZyblRxMmI2dlkyRXBHZkVrQWNNYnkrLzNhdUhtcjVzejdVNHVXck5DT25idE9lS3pGWWxIamhrbjU0VnlMWm1yVnNybXFzSmhabVhyczBmc1ZIaDZ1dW5XTDdyay9idHdrU1NwMjFFUFZxb255NUJZL3I2ekg0OVdJcjBmSzUvT3BmNy9leFFaMVM1ZXQwS2dmZnBMVmF0WE5OMTFYNm9iY3N6cTAwOVNwTTFXL1hoM2RlT08xU2tpSUwvYjRpd2IyVTdZclcwNW5oQm8yU0NyeW1HdXVIcXdMTGpoZlRSbzNMTFQ5dlhmZlVGZ3BWdmYxZUx5Ni80SEhKZVVQMSs3YnQ1Y3V1T0Q4a0FucUpDbk1IbmJLcS9xZWlobVR4cFQ0MkpMT3Z3eVVCbUVkZ29ZSDNrbFlMUEw3L0VaWFlaaHg0eWRweFlyVlNraUkxMzMzM25GY1VEZGw2Z3dsMWErclpzMmFuTkwxMTY3ZG9NKy8rRVpuZFdoYktLeVQ4dWNmbVRkL29YdytueVNwMS9ubm1TcklPcGljSWtseTV4WitRYkhiYllxUC8rdEYwaG1SUDNkZWZIeWNwUHdXNjlUVU5MVnUxVUpaTHBjMmJ0cWk0Uy8vVjdjTUhhSVd6WnNHcWZxS3hXS3hLREVoWG9rSjhlcHlUa2RKK1QxQ3QyN2JvZFhyTm1qMTJ2VmFzMjdEY1QwRjB0T1Bhc1p2Y3pUanR6bjVIeUliTmREWlo3WFRPV2UxVi9PbWpTdDhVQThBcDhMdjkydkRwaTJhODhlZm1qTnZnWklQcHB6dzJJVDRPSjNUc2IzT09hdTkycmR0cmFpb3lDQldHam95TTdQMCsrOXpBMzlldFdyTkNZK1RwRW1UcHA3MG1xdFhyeTF5UVFsSjJySjFtN0tPemV2OHpiYy9hTXJVR1dyWnNwbGF0V3FoWmswYkt5d3NURDZmVDFPbnpkREVpVlBsOS90MTlWV0QxYUJCL1ZKK1pmbERjSjk4NGlIVnJGbnloYVN1dU9LU1lvK05qNDhMdkplVnRWQUs2cVQ4aGVxQ0dkWUJSaU9zQTB6Q2FySElyOUFNNjJiUG5xZnAwMmNwT2pwSzk5OTNweXBWaWltMGYvdjJuWm80Y1lxc1ZvdUczbktET25Sb2U0SXJGZWJ6NVU5Y1BPbVhhZnJsbDJueSsvMksrOGNMMDk2OSsvWCtCNThFZ2pwSituckU5L0o2dmVwU2dvbC9nMkhQM24yUzh1ZHIrWFBCWW5YcGZMWWtLVDQrdnNqaEltNTNybjc0NFNmTi8zT1JFaExpZGNzdDE4dnBkR3JhdEptYU9HbXEzbnZ2WXcwYzJFOERCL1FOdVJlOThtQ3oyZFNrY1VNMWFkeFFsMTh5VUg2L1gzdjNIZERxdGV1MWZOVnFMVm02c3REUVdiL2ZyMDJidDJyVDVxMzZidFJQaW8ydHBPNWRPK204Y3p1cmJldVdwZ3FLQVNEWUNnSzYyWFBuYTg2OEJUcVljcWpJNDJ3Mm0xbzJiNW9mMEhWc3I2UjZkZm1aRmdTWm1WbWE5TXUwRWg5ZjBtTlBGTlkxYjlaRXI3MzZvalp0M3FvbGk1ZHAyZktWbWoxN25tYlBucWV3TUx1YU5HbWtqSXdzN2RxMVd4YUxSZGRlZTRWNm5IZHVpZXY3cDFyRnpLbGRGTDduZ3NkcXRSUzVLQWxRVVJIV0FTWmhzVnBEc21mZHJGbHpOSHJNT0VWRlJlbmhoKzRwY2w2MnBLUjZ1dnZ1Vy9YSkoxL3AwOCsrMW5YWFhxSHUzYnNXZTExWGRuWmdCZFpKazZZcUlpSkNOOTE0VGFGZWRmUG1MZERvTWVQa2R1ZXFVcVVZM1h6VGRab3dZWXAyN055bHIwZU0xTnAxRzNUTjFaY2J2a0x2eG8yYkplWDNwQnM5ZXF4cTFxaGU1SEZ1dDFzTEZ5N1ZMNU9uS3owOVhkV3JWOVVEOTkrbHlNajgzZ1g5Ky9kUnMrWk45TmxuSXpScDBsVHQzTGxidHc2OUlhUVdjZ2tHaThXaTJyVnFxSGF0R3Jxd2J5LzVmRDV0MnJKTmk1ZXUwT0tseTdWKzQyYjUvWC85VzA5UFA2cEpVMzdWcENtL0tyWlNqTTd0MGtubmRldXNkcTFieVc0bnVBTVFHdllmU05hMEdiL3IxMW16VDlpRHpoa1JvUzZkTzZwYmwwNDZxMTBiZXM4Wm9IcjFxdnJmUjIrZDlMZ1hoNzJxNU9TREpUcjJaQ3dXaTVvMmFhU21UUnJwbW1zdTEvTGxxL1RERDJPVmtabXB0V3YvV3V6SjRRaFhjdkpCYmR5MFJZMGJOUWhxcjNXLzN4OElrZ2p3eWtkMmpydmNlaWtDWmtSWUI1aUV6V29OcWRZaXY5K3ZYeVpQMTZSSlV4VVZGYW1ISHJwYnRXclZMSFNNeCtOVmpqdEg3aHkzcWxTdXJJRUQrMm44K0VuNjd2c3h5bkhuNm9JK1BVOTQvVC8rK0RQdys1bzFxdXZPTzRjR2dzRFUxRFNOSGoxT0sxYXVsaVRWcUZGZDk5NXpteElTNHRXd1lRTjk5ZlgzV3I1OHBaWXNXYTZOR3pacjRNQys2dDY5cXlFOW50eHV0MWF2WGlkSnV2KytPL1h0ZDZQMTlqc2ZGbm5zbkRuejlkUFlDYkxaYk9yZHU0Y0dYVHhBRGtmaCtWcnExNnVyWjU1NVZGOSs4YTEyN2RvdGw4dEZXRmZPckZhcm1qVnBwR1pOR3VtR2E2OVFSa2FtbHExWXBVVkxsMnZoa3VXRmhzeW1IODNRNUdrek5IbmFETVhFUkt0YmwzUFVxMGMzdFd2VGlwZC9BQldPMiszVzNQa0xOZlhYMzdUaUJNTXBJNTFPZGU1MGxucDI2NnFPSGRvcFBQekVjNWFoNGtwTE82SU5HemRyM2JvTldyVnFUV0E0Wk9YS3NXclJvcG5Xcjkrb3RMUWptalZyam1iTm1xT29xRWkxYXRsQzdkcTFWb3NXelk1N0h6b2RXVmt1cGFhbEtUb3FTZzVIdUd3Mm01WXRYeVd2TjA5V3ExWFIwZEVudmNiTHcxK1hWSnFmNjZIWG9QOVBPVG5aY3ZMT2loQkNXQWVZUkZpWVhia2VUMGlzMkxsbTdYcjlQUDRYN2Q2elYxTCtpbHZmZlRkYU9UbHV1ZDF1dVhQY3luRzdDdzFOL2FlZmZ2cFpWcXRGdlh2MUtISi9VdjE2Q2dzTFU3T21qWFhiYlRmSjRRaFhkbmFPWnM2YXJlblRaeW4zMlB4dm5UdWZyV3V2dVNMd0V1ZHdoT3ZPTzI3VzdObno5T05QNDVXUm1hbFJQNHpWakptejFhdlhlZXJTK1J3NW5mbHp3LzE5Y1llU0d2YlNxeVUrTmltcG5scTFiQzZQeDZPYU5hcXJhZFBHZXVqQnUvWHhKMTlxMTY0OVNrMU4wM2ZmajFIelprMlVtSmlnYzg0NVMySGhZV3JicHBXcVZLbDgzUFVLV24wdHNtaklrS3QxOEdDS2N0ejVmK2RsdlpnSFRpd21KbG85dW5kVmorNWQ1ZlA1dEhydGVzMys0MC9ObmJkQWFYOEw3akl5TWpWbCtpeE5tVDVMMWFvbXFtL3ZIdXJYNTN4VnIxYlZ3T29CNFBUNC9YNXQyckpWVTZiUDBxelpmOGpsT240VjEwaW5VMTA2ZFZTUGJsMEk2RXhpNTg3ZGV2VzFOMHQ5WG1uZWxaS1M2dW1SaCsvVit2V2JsSnFhcXNPSFU3VjMzd0h0MmJOWFI0LytOWjJFeFdKUms4WU5kZTY1bmRXeFkzdlpiRGI1L1g1dDNicGRpNWNzMC9MbHEzVDBhSVlXTGxxaWhZdVdLQ3pNcnViTm0rbnl3WU9LSE1GUldtbHBSelI4K0grTDNOZTRjY01TOVlwUFRqN3gvSXNvV25aMmppS096YzhNaEFMQ09zQWt3c1BDajRVcHZvby85TTN2RHdSMVV2NWNiSWNQcHdiKzdIQTRWTGx5cktJaUkrVjBSc2daNlZTazB4bjQxV0sxYXZMazZSb3pacnlzRnF2T1A3LzdjYmRvM0xpaEhuN29IdFd0VzF0MnUxMi8vVFpYRXlaT0RneU5yVlFwUmxkZlBWaG5kV2hYWklrOWVweXJGaTJhYXVUSUg3VnUvVVlkT25SWW8wZVAwN3g1Qy9Uc000L0phclVxTHE1S0dmL0ZGQlpicVpMV3JGMHZTZXJjcFdDZXVqZzk5ZVREK3UyM3VacjEyeHpOblR0ZmMrZk9MM1RlRHorTWxjMW1sZVhZNnJGK3YxOCtuNi9JOE5OcXRlcU4xLzh0c2pwaldLMVd0VzNkVW0xYnQ5UjlkdzdWbW5VYjlQdmMrY2NGZDhrSFUvVE55Qi8xemNnZjFiWjFTL1cvNEh4MTc5cVpYcEVBemhqdTNGek4vRzJ1eGsrY29tMDdkaFo1VElkMmJkVC9ndk4xYnBkejVDamxTcDRvWHpFeDBlcDViR1gwOGhLZkVDKzczYTV4NHlkcC8vNERoZlpWcVZKWkRSc21xV25UeG1yWHRyVmlZZ3IzWHJOWUxHclVxSUVhTldxZ3E2OGFySTJidG1qeDRtVmFzWHlWWE5uWjJyZHZ2K0xqeSthOXJWcTFSSVdIaHlzdkwwOCtuMDkrdjErUlRxY2FOa3pTdGRkZVVhSnJuTTVxc0tFcUo4Y2RhREFIUW9IRi8vZUpjd0FZWnZSUEUvVEpsOTlvNG8vZkJGYjFMQTliZHU4cHQydVh4c2lSUHlvcUtrcDE2OVpXVEtWb1JVVkdLU29xVWxGUmtTV2FZMlQrL0lVYThjMG9YWHJwUmVyZnIvZEpqOSsyYllmKzc4MzNaYkZJNTNVL1Z4ZGQzRitSVG1lSmFsMnhjclVtVEppaWxKUVVQZlhrdzhjTjF5MVBLMWV1MGFnZmZ0Sy9YbnBHWVdISDl5ellzV09YTm0vWnByVFVOS1VkT2FLTWpFeTVjOXpLOWVUSzY4MDdGdExsUCthdFZvc3NGb3VzVnF0c05wdHNOcHNhSk5YVGtDRlhCKzNyK2FkR2RXb2JkbTh6OC9sOFdyTnVnMmJOL3FQWW5pYzl1bmZSeFJmMlZaUEdEUTJvRWdCT0x1WFFZZjM4eTFUOU1uV0dNakl5ajl0Zk5URkIvUzg0WDMxN242L3FaZERycWFJenkzdGNlVnF6WnAyV0xsdXA2dFdycWtiMWFxcGR1OVlwTjVCNnZWNnRXYnRlMFZGUmF0U293WEg3QzNya1NTcHlmMWtybUdPdlJZdW1wUnBKNC9mN3RXN2RSa2xTeTViTnlxVzJVeEdzOXppZno2ZStnNjdXamRkZHBSdXZ1eklvOXdUS20rVWtEd0hDT3NBa3hrK2NvdmMvL2tKalIzNmhTakV4SnovaEZGV2tsN3l0VzdlclljT2tFaCsvWXVWcTFhMVQrNVJlK1B4K3Y1S1RENnA2OVdxbFB2ZDBGTHhFQnVNRjBnaUVkU2ZuZHJ2MXg1K0xOUFhYV1ZxK3N1ZzVuVm8yYjZyQmd3YW9XOWRPckNZTHdIQit2MS9yTm16UzJBbVROWGZlZ3VONmR0dnRkblh2MmtuOUwraWxEdTFhVi9qcFA4cFNSWHFQdzVrdldPOXhMbGUyQmwxMW8rNjg5VVpkZWRuRlFia25VTjVPRnRZeERCWXdpWUplVTdtNUhvTXJPWE9VSnFpVHBIWnRXNS95dlN3V1M5Q0R1b0w3VnRTZ0RpWGpjRGpVdTJkMzllN1pYUWVTRDJyYWpOODA5ZGZmbEhMb2NPQ1l0ZXMzYXUzNmpVcE1pTmNsQS90clFQL2U1UnI2QTBCUmZENmY1czVib0IvR1R0Q216VnVQMng4ZlYwV1hYTlJmQS90Zm9OaEtQS01BbEV4MlR2NDBOdVU1K2dnd0c4STZ3Q1FLNXEzd2VBanJBQlN0ZXJXcXV1bjZxM1hEdFZkcTJjclZtalI1dXVZdFdLeUNUdklwaHc3cnM2Ky8wemNqeDZqMytlZHA4S0FMVmI5ZVhZT3JCbERSNWVYbGFkYnNlZnArOU5oQ2M5SVdhTjZzaVFZUEdxRHVYVHRYL0hsNUFaUzVuR05oSFhQMUlwUVExZ0VtRVg1c0ltVjYxZ0U0R2F2VnFvN3QyNnBqKzdZNmtKeWlueWROMGVUcE01V1Y1WktVUDVINzVHa3pOSG5hREhYdGZMYXV2M3F3bWpadVpIRFZBQ29hcjllcjZUTm5hK1NZY2RwL0lMblFQcHZOcGg3ZHV1aXlRUVBVdkdsamd5b0VVQkVVTEJESEFoTUlKWVIxZ0VuUXN3N0FxYWhlTFZGMzNucWpicnorS3MyWU5VZGpKMHd1MUxObC9vTEZtcjlnc1RwMmFLY2JycmxjTFZ1WVoySnFBR2VtM0Z5UHB2NDZTNk4rSEsrREtZY0s3WE00SEJvMG9LOHV2L1FpSmNUSEdWUWhnSXFFWWJBSVJZUjFnRW1FaHgzcldVZFlCK0FVT0NNaWRQR0F2cnJvd2d1MGRNVXEvVFIra2hZdlhSSFl2MlRaQ2kxWnRrSnRXN2ZVa0dzdVY3czJyWmpVSFVDcCtIdytUWjgxVzE5LyswT2hlVE9sL0dmUXBSZGZxQ3N1dlVpeHNaVU1xaEJBUlZUUXN5NkNzQTRoaExBT01BbDYxZ0VvQ3hhTEpUQkVkdE9XYmZyK2g1LzB4NStMQXZ0WHJsNnJsYXZYcW5tekpocDZ3N1ZxMzdhVmdkVUNPQlA0L1g0dFdycGNuMzc1blhiczNGVm9YMVJVcEFZUEdxREJnd1lxSmliYW9Bb0JWR1N1N0d4SlVtU2swK0JLZ09BaHJBTk1vbUExV01JNkFHV2xTYU1HR3ZiczQ5cXhjNWUrSHoxT3Y4MlpGMWlNWXYyR1RYcjgyWmZVc1VNNzNYN0w5V3FZVk4vUVdnR1kwNmJOVy9YSmw5OXF4YW8xaGJiSFJFZnBpa3N2MXFVWFg2aW9xRWlEcWdNUUNseXUvRGw1b3lKNTFpQjBFTllCSm1HMVdpVkpQcC9mNEVvQVZEVDE2OVhWTTQ4L3FCdXZ1MHFqeG96VHI3L05VVjVlbnFUODRiRkxsNjlVNzU3ZGRmT1FhMVM5V3FMQjFRSXdnLzBIa3ZYRmlKSDZiYzY4UXR2RHdzSTBlTkFBWFhQbFpZcUpqaktvT2dDaEpNdVYzN09Pc0E2aGhMQU9NQW1yTlgvdXFJSmVMd0JRMW1yWHFxSEhIcnBIUTY2OVFsOStNMG96ZjU4cktmKzVNK08zT2ZwOTdueGRNckNmcnJ2NmNzVldpakc0V2dCR2NMdmQrbjdNT1AzdzQ4L3llcjJCN1JhTFJSZjA2cUdiaDF5dHFva0pCbFlJSU5RVTlLeGpOVmlFRXNJNndDUXNsbU05Ni93K2d5c0JVTkZWcjFaVlR6LzJnSzY4N0dKOTl0VjNXcko4cFNUSjYvWHFwNTkvMFpSZlorbUdhNi9VWlJjUGtOMXVNN2hhQU1IZzkvczFiOEZpZmZUcFYwbyttRkpvMzlsbnRkUHR0d3hSZy9yMURLb09RQ2h6dWJJVjZYU3lNQlpDQ21FZFlCTFdZejk4L0F5REJSQWtqUm9tNmJWL1A2ZGxLMWJwa3krLzFaYXQyeVhsdnhSLy9Qa0lUWmsrVS9mZmRhdmF0MjF0Y0tVQXl0T2V2ZnYxL3NkZmFNbXlGWVcyTjZoZlQzZmZmaFBQQUFDR3lzcHlzYmdFUWc1aEhXQVNsbVBEWUgwTWd3VVFaQjNhdGRGSGIvOUh2ODJlcHkrKytWNEhrdk43MWV6YXZWZVBQL3N2OWVqV1JYZmRkcE1TRStJTnJoUkFXY3JKY2V1N0gzN1NtSEVUNVBYbUJiWkhSam8xOUlacmRmR0F2ckxaNkYwTHdGaFoyZGtzWklPUVExZ0htSVFsMExPT1liQUFnczlpc2FoWHoyN3ExcldUeG95ZG9POUhqNVU3TjFlU05QdVBQN1ZnOFRJTnVlWnlYWEhwUllIVnF3R2N1WmF2WEtQL2UvY2pIVWcrV0dqN0JiMTY2STZoTjZoSzVWaURLa054ckJZTERic3dCV3NRaDZTNlhDNUZzcmdFUWd4aEhXQVNnV0d3QnRjQklMU0ZoNGZwK21zdVY1OWU1K21qVDcvU0gzOHVrcFEvNmZ6blgzK3ZxYi8rcGtjZnVFdHRXclV3dUZJQXA4TGx5dGJIWDR6UUwxTm5GTnJlb0g0OVBYRFBiV3JWb3BsQmxhRWs3SGE3Y2owZW84c0FGR1lQWHBUZ2NtV3pFaXhDRG1FZFlCSUZDMHlVZDg4NldtUmhGc0Zza1VYcFZhdWFxR0hQUHE0bHkxYm8vWSsvMEo2OSt5VkplL2Z0MXlOUHZhaUxCL1RWN1RjUFlRNFo0QXl5ZU9rS3ZmbmUvNVJ5NkhCZ1cwU0VRME52dkU2WERPekhrTmN6UUxUVHFWVENPcGhBbERONFAvK3pYQzZtNGtESXNScGRBSUI4MWlETldXY1BZaXNZVUp4Z3RzamkxSFhzMEU2ZmZmQ21icnY1ZWtWRU9BTGJKMDZlcmx2dmVWaUxsNjRvNW13QVpwQ1JtYVUzM3Y1QVQ3ODR2RkJRZDFiN052cnNnN2MwZU5BQWdyb3pST1dZYU5uNWZ3V0QyZTAyVmE0VUU3VDc1Uzh3UWM4NmhCYkNPc0FrL3VwWlY3NWhYWFFRVzhHQTRnU3pSUmFueDI2MzY1b3JMdFZuSDd5bHM5cTNDV3hQT1hSWVQ3ODRYUDk1ODMxbFpHUWFXQ0dBRTFteWZLVnV2ZWRoVFp2eGUyQmJaS1JUano1d3QxNzcxM09xWGkzUnVPSlFhbGFyVlZYajRvd3VBeUd1V3BXNElNOVp4d0lUQ0QyRWRZQkovTFVhYlBrT2c2VkZGbVlRN0JaWmxJM3ExUkwxMnIrZTAyTVAzbDNvcGZuWFdiTTE5TzZITkgvQllnT3JBL0IzSG85SEgzOCtRazg5LzdKU1U5TUMyenQxN0tEUFAzeExGL2J0RlZqY0NtZVd5QWlIYWlZbThqNkhvTFBiYktxVm1Dam4zM3JhbHplLzM2L3NuQnc1SXlLQ2RrL0FEQmlEQkpoRVlJR0pjaDRHVzlBaXV5OGxwVnp2QXhRbjJDMnlLRHNXaTBYOUwraWxqaDNhNmUwUFB0R0NSVXNsU1dsSDB2WEN5NjlyWVA4K3V2dTJtd3NObVFVUVhMdjM3TlB3Tjk3V2xxM2JBOXRpb3FOMHp4MUQxZWY4N29SMEZVQmtoRU4xcTFmVGtZeE1aV1ZueStQMU1pY3h5b1hWWWxHWTNhNG9wMU9WWTZKbHRRYTN2MDllWG41SEJsYWlSNmdockFOTXByekRPdW12RnRtRHFhbnk1dVdWKy8yQUFuYWJUZFhpNG9MYUlvdnlrUkFmcDM4Ly82UittejFQNzMzOGVXQVk3QzlUWjJqVm1uVjY1dkVIMWJoaEE0T3JCRUtMMysvWGxPbXo5TUVuWDhydGRnZTJ0MnZUU2s4K2NoOFR0RmN3VnF0VmNiR1ZGQmRieWVoU2dIS1Q1OHYvckdLek1TZ1FvWVd3RGpBSmQyNnVKTW5oQ0U2SVFZc3Nnc1hvRmxtVUg0dkZvbDQ5dTZsOXU5YjY3enNmYXVIaVpaTHllL1hjLytnekduckRkYnB5OE1YMDRnR0NJQ016UzIrOTl6L05tYmNnc00xbXMrbVdJZGZvcXNzSDhld0ZjRWJLeXlzSTZ4ajJqZEJDV0FlWVJFNU9mZ3Q0TUllTzBTSUxvQ3hVcVJ5cmwxOTRTai8vTWswZmZ6NUNIbzlIWG0rZVB2bnlHeTFldGtKUFBuS2ZFdUtaRUIwb0wxdTJidGV3Vi82ckE4a0hBOXRxMWFpdVo1NTRVRTBiTnpLd01nQTRQWGxld2pxRUpwcllBSk1vR0s0U0VhU2VkUUJRbGl3V2l5NjlxTDgrZXZzMTFhOVhON0I5K2NyVnV1Tyt4N1JrK1VvRHF3TXFydWt6ZjljRGp6OWJLS2pyMTZlblBucjNkWUk2QUdlOGdwNTFMS2lDVUVOWUI1aUVFVDNyQUtDczFhOVhWeCsrOVpvdUd6UWdzTzFvUm9hZWZtRzR2aHYxVTFEbTVRUkNnY2ZqMFRzZmZLclgzL3BBdWJrZVNmbnZFTTg4OXFBZWYraGVSVHFkQmxjSUFLY3Z6NWUvd0FROTZ4QnFDT3NBazhnSjlLeGpXWElBWjdidzhERGRlOGN0R2o3c2FjVldpcEdVUC9IOWw5K08wdlAvL284eU1yTU1yaEE0c3gxTU9hU0huM3hCRTZkTUQyeXJWYk9HM24velZmWHEyYzNBeWdDZ2JCWE1ldXZ6K3d5dEF3ZzJ3anJBSkFMRFlPbFpCNkNDNk5TeGcvNzM3aHRxM3JSeFlOdUNSVXQxejBOUGF1dTJIY1lWQnB6QlZxeGFvN3NmZkVJYk5tMEpiT3ZhK1d4OStOWnJxbCszam9HVkFVRFpLMWg4TDllZGEzQWxRSEFSMWdFbWtaR1JLVW1Lam9veXVCSUFLRHVKQ2ZGNjg3V1hOR2hndjhDMi9RZVNkZjlqejJqNnpOK05Ld3c0QTAyZU5sTlBQdit5MG85bVNNcWZLM0xvamRmcXBXY2ZWMVJVcE1IVkFVRFpLd2pyM0xtRWRRZ3RyQVlMbU1UaHREUTVIQTVGUmpMSERJQ0tKU3dzVEEvY2ZadWFOMjJpdDkvL1dPN2NYT1htZXZUNld4OW8yL2FkdW1Qb0RiSmFhVDhFVHNUbjgrblRMNy9WbUhFVEE5c3F4Y1RvbVNjZVZNZjJiUTJzREFES2w5MXVrODFtSTZ4RHlPSE5HRENKMU5RamlvK3JMSXZGY3ZLREFlQU1kRUd2OC9UdS93MVhqZXJWQXR0K0hEOUpMN3o4dWx6WjJRWldCcGhYZGs2T2hnMS9vMUJRVjc5dUhYMzQ5bXNFZFFCQ2dzTVJ6akJZaEJ6Q09zQWtVdE9PS0Q0dXp1Z3lBS0JjTlV5cXJ3L2Yvby9PUHF0ZFlOdUNSVXYxNE9QUEtmbGdpbkdGQVNhVWN1aXdIbnJpZWMxZnVDU3dyV1A3dG5ybmpaZFZ2VnBWQXlzRGdPQ0pjRGpvV1llUVExZ0htRVJxYXByaTRxb1lYUVlBbEx1WTZDaTkvTUpUdXZUaUN3UGJ0dS9ZcFhzZmVWcnJOMnd5c0RMQVBEWnYzYVo3SDNtNjBHSXNnd2IyMC9CaFR6TS9IWUNRNG95SVVEWTk4QkZpQ09zQWt6aWNscWI0S3BXTkxnTUFnc0ptcyttK080ZnFnYnR2Qzh4WGQrUkl1aDU1ZXBobXpmN0Q0T29BWXkxZnVVYVBQalZNcWFscGt2SVhrcmozamx0MC8xMjN5bWF6R1Z3ZEFBUlhRa0s4VWc2bEdsMEdFRlNFZFlBSjVPUzRsWkdScVlUNGVLTkxBWUNnR2pTd24xNFo5blJnY1IyUHg2TlgzbmluMFB4Y1FDaVpNMitCbm41eGVHQWVSMmRFaEY1KzRTbGRObWdBODlvQ0NFblZxaWJxWUFwVFpTQzBFTllCSnJCejkyNUpVcjE2dFEydUJBQ0NyMk9IZG5ydnY2OFVtb1ByNDg5SDZKTXZ2cEhmN3pld01pQzRKazZlcm4rLzlxYThYcThrcVhMbFdMMzFuMytwMDlrZERLNE1BSXhUdlZxaVVnNmw4azZBa0VKWUI1akE5cDM1WVYyRCt2VU1yZ1FBakZHdmJtMTk4T2FyYXQ2MGNXRGI2TEVUOVBwYkg4anJ6VE93TXFEOCtmMStqZmgrak43NThOUEFoOUhxMWFycW5UZGVWcU9HU1FaWEJ3REdxbGExcWp3ZWo0NmtIelc2RkNCb0NPc0FFOWl4WTVkaUY3ais5d0FBSUFCSlJFRlVvcU9VRU05cXNBQkNWMnhzSmIweC9FVjE3UERYU3JHL3pwcXRGMTkrWFRrNWJnTXJBOHFQMysvWGUvLzdYQ08rSHgzWTFxQitQYjM3eHN1cVZhTzZnWlVCZ0RsVXE1b2dTVXBKT1dSd0pVRHdFTllCSnJCajUyNGwxYS9IWERRQVFsNUVoRU12di9Da2V2WHNGdGkyY01reVBmN2N2M1EwSThQQXlvQ3k1L1A1OU45M1B0U0VYNllGdHJWcDFVSnYvdWNsVm9nSGdHTnFWSzhtU2RxNWU0L0JsUURCUTFnSG1NRDJuYnZVSUlraHNBQWdTWGE3WFU4LytvQXV2MlJnWU52NkRadjA2TlBEZE9SSXVvR1ZBV1VuTHk5UHI3LzFnYWJOK0Qyd3JXdm5zL1hxdjU1VmRGU1VjWVVCZ01sVVRVeFFmRndWclZtM3dlaFNnS0FockFNTWxuTG9zQTZucHFsUmcvcEdsd0lBcG1HeFdIVFhiVGZwdHB1dUQyemJ2bU9YSG5uNlJhV21waGxZR1hENnZONDh2ZlovNzJuR2IzTUMyM3IzN0s0WG4zNVVqdkQvWisrK3c1c3EvemFBMzBtYnBMdVVEaWpRVWxiWmUrKzlwd2dxQWlLZ2dBd1pncWdnUDNBaDhJcWdpS0tJeU40YkFkbFFTdGw3cjlMUzB0M1MzYXp6L2xGSVcrbEkyeVFuVGU3UGRYbGRmVTZlYzg1ZE5Xbnl6VFBrSWlZaklqSS9Fb2tFOWV2VnhvMWJkOFNPUW1ReUxOWVJpZXo4eFNzQWdNWU42NHVjaElqSXZFZ2tFcnd6ZUFDbVRScXJPeFlTR29hcG4vMFAwVEd4SWlZaktqcTFXbzF2RnkzQjhWTm5kTWU2ZGU2QW1kTW13c2JHUnNSa1JFVG1xMEhkMmdnSkRjT0xSQzZKUWRhQnhUb2lrWjI3ZUJsVkt2bkIwOE5kN0NoRVJHYXBWL2N1bURveHEyQVhGdjRjMHo3N0h5S2pva1ZNUlZSNEtwVUtYMzIvR0tmUEJPbU85ZWphQ2RNbmZ3U3BsRy9MaVlqeVVyOWVIUURBemRzY1hVZldnZThLaUVTa1VxbHcrZXAxdEdqZVdPd29SRVJtclhlUExwZzgva05kKzNsRUpLYk9uSVB3NTVFaXBpTFNuMXF0d1RjTGxpQXc2SUx1V0svdVhmREp4K05ZcUNNaUtrQzVzbVhnNFY0YWw2NWNGenNLa1Vud25RR1JpRzdldm92MDlBeTBiTlpFN0NoRVJHYXZiNjl1bURoMmxLNGRGUjJEYVovTlFVUmtsSWlwaUFvbUNBSVdMZmtGWjRMTzY0NzE3ZFVOVXllTzRVN3dSRVI2a0Vna2FObThDWTZmRElCU3FSSTdEcEhSc1ZoSEpLS1RBV2RSMnEwVXFsZXJJbllVSXFJU1lVRGZudmpvZ3hHNmRreHNIS1ovTVE4eHNYRWlwaUxLbXlBSStHbjVTaHc5Y1ZwM3JHK3Zidmo0b3c5WXFDTWlLb1JlM1RzaktUa0ZBWUhueEk1Q1pIUXMxaEdKSkM0dUhvZU9uRUNIdHEzNFpwMklxQkRlSE5BSFkwWU4xN1VqSXFNd1k5WlhTRWg0SVdJcW90Y0pnb0EvVnEvRDNnUC82bzUxN2RTZWhUb2lvaUtvVnFVeS9LdFZ3WVl0TzZEVmFzV09RMlJVTE5ZUmlXVGI3bjFRcTlYbzM3ZW4yRkdJaUVxY3R3YjJ3d2Z2RDlXMVE1K0ZZZWFYM3lBcE9VWEVWRVE1YmRpOEExdTI3OUcxMjdScWp1bVRQMktoam9pb2lONGYramFDUTBKejdLaE5aSWxZckNNU1FWSlNNdmJ1L3hjdG1qWkdlZSt5WXNjaElpcVIzaGswQUNPSEQ5RzFIejBKeGhkenYwTnFXcHFJcVlneTdkcDdBSCt0MjZSck4yM2NBTE5tVElhTmpZMklxWWlJU3JhbWpSdWdmdDNhV1A3N1g0aUxUeEE3RHBIUnNGaEhKSUlkZS9ZalBTTURvOTkvVit3b1JFUWwydEMzQitLOWQ5L1N0ZS9jdlk4dnYxckF4YWRKVklGQkYvREw3My9wMm5WcjE4VGNMNlpESnBPSm1JcUlxT1NUU0NUNDVPT1BvRktwc1dEeHoxQ3JOV0pISWpJS2lTQUlndGdoaUt6Sm84ZkJtRER0Yy9UbzJoRlRKb3dST3c0UlVZa25DQUpXcjkrTTladTI2NDYxYjlzS3N6K2R3dW1HWkhMM0h6N0cxSmx6a0pHUkFRRHdyMW9aLy9mZFhEZzQySXVjaklqSWNody9kUWJmTGx5QzltMWE0Z3NqalZvK0UzUWVCLzQ5aHJ2M0h5SXBLUmtPRHZhb1diMGEzaHJZRHczcTFUSDQvY2k2U0FwNGs4cGlIWm1VdGIvZ0phZWs0T1BwczZCU3FiSGlwMFY4NDA1RVpDQ0NJR0RWbW8zWXVIV243dGlRd1c5ZzlBaU9ZQ2JUaVk2SnhZUnBueU11TGg0QVVMYU1KNWI5TUIrbFNybUtuSXlJeVBMczJuc0F5MWFzUXVPRzlUQno2a1NVTHUxbTBPdS9NMklzRkhJNWF0YndoMEloUjBob0dHN2N1Z09KUklMWk02ZWlmWnVXQnIwZldSY1c2OGlzV1BNTFhscDZPajc3OGh2Y2YvZ1lQeTc0Q2pYOHE0b2RpWWpJb2dpQ2dKK1dyOHl4OCthMFNlUFFxM3RuRVZPUnRVaE5TOE9VR1YvaWNmQlRBSUNqb3dOK1d2UXRLdnBXRURrWkVaSGwrdWZRVWZ5eVloWHM3QlFZK3M0ZzlPeldDZloyZGdhNTlxMDc5MUM3WnZYWDdyZjQ1OS9nNSt1RGxjc1hHK1ErWkoxWXJDT3pZcTB2ZU9IUEkvSE5nc1Y0SEJ5Q3IyWi9pbVpOR29vZGlZaklJbWswR3N6KzZudGN1SFFWQUNDVlNqRi8zaXcwYmxoUDVHUmt5VFFhRGI3OGVnSE9YN3dDQUxDeHNjSDhlVitnVVFQK2YwZEVaR3loejhMeDQ3SVZ1SDd6TnB5ZEhOR2lXUk0wcUZjSC9sVXJ3OVhGR1M0dXpyQzF0VFhJdlpSS0ZYb05mQmZPems3WXVmR3ZnazhneWdPTGRXVDJMUGtGTHowOUEzc1AvSXUxRzdmQzFzWVdYM3c2R1UwYTFoYzdGaEdSUlV0TlRjUGtUMmZqU1hBSUFNREJ3UjQvTGZvR2ZoVjlSVTVHbGtnUUJQejgyNS9Zcy8rUTdoaEhkQklSbWQ3dHUvZXhhKzhCWEx4OERZbEpTVGtlbXo1bFBIcDA2VmpzZXp3SkRzR0hFejlCazBZTjhQMVhzNHA5UGJKZUJSWHJERk5lSmlxR3NQRG5BSURxMVVyMnRGQkJFSkNja29vWEx4SVJIQktLaTVldjRuVGdPYng0a1lobVRScGkycVJ4OEhBdkxYWk1JaUtMNStCZ2orL21mcUZiT3l3MU5RMmYvKzg3L0xKNHZzSFhzeUhhc2VlZkhJVzZ0OS9zejBJZEVaRUlhdFh3UjYwYS9oQUVBVStlaGlBME5BeUp5Y2xJU2twR3ZkcTFpbnhkUVJDUW1KaUU2emR2WStYcTlYQjFkY0c0RDk0ellIS2kxM0ZrSFluaXZ5OTR5YW1wK0dIK1hQajUrb2dkcmNpR2pocVB5S2hvWGR2QndSNU5HelhBb0RmNm9tYjFhaUltSXlLeVRnOGVQY2FVVDNQdXlybjQrNjlnWjZjUU9SbFppc0NnQy9qZnQ0dnc2dTEwMjlZdE1PZXphZHlGbUlqSVF2Ui9ld1JTVWxJQkFCS0pCTzFhdDhDa2NhTzVjUkFWRzZmQmt0bXgxQmU4ZzBlT0l5VWxGYTR1enZBdVd3YlZxMVdGcmEzaHR4QW5JaUw5blQxL0VYTytYcWdycHJSczFnVHpacytBVkNvVk9SbVZkUGNmUHNiVW1WbkY0QnIrVmZIRC9MbFFLRmdNSmlLeUZMLy90UmJwNlJsSVRVMURTT2d6UEhqMEJHNXVwZkRoKzBQUnRWTjdzZU5SQ2NaaUhaa2R2dUFSRVpFcDdkenpEMzc1UFd0TjFEZjY5Y0tFTVNORlRFUWxYWFJNckc2YU5RQjRlWHBnMmVMNUtPMVdTdVJrUkVSa1RNL0NubVB1ZC8rSDRLY2grR0w2WkhUcTBFYnNTRlJDc1ZoSFpvOHZlRVJFWkd6TFZxekNycjBIZE8wSlkwYmlqWDY5UkV4RUpWVnFXaHFtelBnU2o0T2ZBdUFHSmtSRTF1YmVnNGVZTVBWelZQYXJpTitYL1ovWWNhaUVLcWhZeHprZ0pMb0s1YjB4WThwSEFJQk4yM2FKbklhSWlDelIrQS9mUjR0bWpYWHQ1WCtzUnVDNWl5SW1vcEpJRUFRcy9QRVhYYUZPS3BWaXp1ZWZzRkJIUkdSRnFsVHlBd0RFeE1hSm1vTXNHNHQxWkJiNGdrZEVSTVlrbFVveDY5TXBxRnFsRW9ETW9zdDNpNWJnYWNnemtaTlJTYkpyN3dFRUJKN1R0VC8rNkFNMGFWaGZ4RVJFUkdScXI5NDdlSmN0STNJU3NtUXMxcEZaNEFzZUVSRVptNzJkSGI3OTMrZnc5SEFIQUtTblorQ3I3MzlBZW5xR3lNbW9KTGg3L3lGV3JGcWphdy9vMHdOOWVuWVZNUkVSRVJuTHFUTkJ1SG43N212SDQrTGk4Y05QdndJQWV2Zm9vanVlbXBiRzl4TmtVTFppQnlEcmNlcE1FRXE3bFVLZFdqVnlITS92QlU4cWtjTE9qcnVxRVJHUlliaVhkc00zY3o3RHBPbGZRS2xVNFduSU15eGQvanMrblRvUkJTd2RRbFlzS1RrRlgzKy9HR3ExQmdEZ1g2MEt4bzUrVCtSVVJFUmtMTUZQUS9EVi9CL2dVNkVjL0t0V2diMjlIYUtqWTNIbCtnMG9sU3IwNjkwZFBidDEwdlVmTzJrR0hCenNzZUtuUlNLbUprdkNZaDJaREYvd2lJaklIRlNwN0llSlkwZGo4YysvQVFBT0h6dUZlblZxNS9nYlJQU0tJQWhZdE9RWFJFWkZBd0FjSFIzdzVjeXBrTWxrSWljaklpSmo2ZEMyTmFLaVluRGoxaDJjT2hNRXJWYUxVcTR1YU5ha0VmcjI3SWJHRGV2bDZGKzZ0QnNjSGV4RlNrdVdpTVU2TWhtKzRCRVJrYm5vMmEwVGJ0eTZqY1BIVGdFQWZ2NXRKYXI3VjBGbHY0b2lKeU56czJQM2ZnUUdYZEMxWjB3ZXoyVTdpSWdzbks5UGVVeWZNbDd2L2tzWGZtM0VOR1NOSklJZ0NHS0hJQ0lpSWpLMTlQUU1qSjg2RXlHaFlRQ0E4dVc4OGV1U0JYRGdGMFgwMHAyNzl6Rmw1aHhvTkpuVFg5L28xd3NUeG93VU9SVVJFUkdWZEpJQzFsL2hCaE5FUkVSa2xlenNGSmp6K1NkUUtETFhSZzBMZjQ3RlAvOEdmbzlKQUpDVWxJeXZGL3lvSzlUNVY2dUNNU09IaVp5S2lJaUlyQUdMZFVSRVJHUzEvSHg5TUhuOEI3cjJpZE9CMlB2UHZ5SW1Jbk1nQ0FJVy9MZ01VZEV4QURMWHFadnoyVFN1VTBkRVJFUW13V0lkRVJFUldiVnVuVHVnUjVlT3V2YnlQMWJqL29OSElpWWlzVzNkc1JkQjV5L3Ayak9tVEVEWk1sNGlKaUlpSWlKcndtSWRFUkVSV2IxSkg0MkdYMFZmQUlCYXJjWlgzLytBcE9RVWtWT1JHRzdkdm91VmY2L1h0UWYyNjRVMkxadUptSWlJaUlpc0RZdDFSRVJFWlBVVUNnWCs5L2swMk5sbHJsOFhFUm1OUlV0KzRmcDFWdVpGWWhLK1diZ0VXcTBXQUZDOVdsV01HVFZjNUZSRVJFUmtiVmlzSXlJaUlnTGdVNkU4cGswY3Ayc0hCbDNBOXQzN1JVeEVwaVFJQW41Y3RnTFJNYkVBTXRlcCsvS3pxYkMxdFJVNUdSRVJFVmtiRnV1SWlJaUlYdXJVb1ExNjkraWlhLy94MXpvOGVod3NYaUF5bVpNQlp4RVFlRTdYNWpwMVJFUkVKQllXNjRpSWlJaXlHVDltSktwVThnTUFhRFFhTFB6eEY2alZhbEV6a1hIRko3ekFUOHRYNnRxOWUzVGhPblZFUkVRa0doYnJpSWlJaUxKUnlPV1lQWE1xNUhJWkFPRFJrMkNzMzd4ZDVGUmtMSUlnWU9ueVA1Q1lsQVFBOFBMMHdOaFI3NG1jaW9pSWlLd1ppM1ZFUkVSRS8rRlRvUnhHRGgraWEyL1lzaE1QSGowV01SRVp5MytudjM3eThVZHdjTEFYTVJFUkVSRlpPeGJyaUlpSWlITHhadi9lcUYyek9nQk9oN1ZVdVUxL2JkeXdub2lKaUlpSWlGaXNJeUlpSXNxVlZDckZqQ2tUZE5OaG53U0hZTzJtYlNLbklrUDU3L1JYVHc5M1RuOGxJaUlpczhCaUhSRVJFVkVlS3BUM3hxajMzdFcxTjI3Wmlmc1BIb21ZaUF6bHRlbXZrem45bFlpSWlNd0RpM1ZFUkVSRStSallyeGRxMTZvQkFOQnF0Vmo0NHk5UXFWUWlwNkxpK08vMDExN2RPNk5Kdy9vaUppSWlJaUxLd21JZEVSRVJVVDZrVWlsbVRCNnZtdzRiSEJLS05SdTJpcHlLaW9yVFg0bUlpTWpjc1ZoSFJFUkVWSUFLNWIweE90dDAyRTNiZHVIZWc0Y2lKcUtpK3UvMDEybVR4c0hSMFVIRVJFUkVSRVE1c1ZoSFJFUkVwSWMzc2sySEZRUUJDeFl2ZzFMSjZiQWx5WCtudi9ibzJnbE5HemNRTVJFUkVSSFI2MWlzSXlJaUl0S0RWQ3JGcDFQR1F5R1hBd0JDUXNPd1pzTVdrVk5SWVN4YnNVbzMvZFhEdlRUR2ZjRHByMFJFUkdSK1dLd2pJaUlpMGxQNWN0NFlOU0pyT3V6bTdidTVPMndKY2VYYURadzhIYWhyVDVzMERrNk9qaUltSWlJaUlzb2RpM1ZFUkVSRWhUQ3dYeS9VeVRZZDl1ZmYvb1FnQ0NLbm92eW8xUnI4L051ZnVuYVhqdTNRckVsREVSTVJFUkVSNVkzRk9pSWlJcUpDa0Vna21ERmxQR3h0YlFFQWQrNDl3S0VqeDBWT1Jmblp2ZThBUWtMREFBQU85dllZTTJxNHlJbUlpSWlJOHNaaUhSRVJFVkVobFMvbmpiY0c5dE8xLzFpOUhrbkpLU0ltb3J6RXhTZmc3MnhyQ3c1L2R6Qkt1NVVTTVJFUkVSRlIvbGlzSXlJaUlpcUNkOThhQ0U4UGR3REFpeGVKK0h2OVpwRVRVVzVXcmw2UDFOUTBBSUJQaGZKNG8yOVBrUk1SRVJFUjVZL0ZPaUlpSXFJaXNMTlRZTndISTNUdDNmc080bkh3VXhFVDBYL2R2bnNmL3g0OW9XdFBIRHRLTjMyWmlJaUl5Rnl4V0VkRVJFUlVSTzFhdDBERCtuVUFaRzQyOGRQeWxkeHN3a3hvdFZvc3k3YXBSSnVXemRDNFlUMFJFeEVSRVJIcGg4VTZJaUlpb2lLU1NDU1lPSFkwYkd4c0FBQTNiOS9Gc1pNQklxY2lBRGp3N3pIY2YvZ1lBQ0NYeTNLTWdpUWlJaUl5Wnl6V0VSRVJFUlZEUmQ4S0dKQnRIYlFWZjY3UnJaRkc0a2hLU3NhZmYyL1F0ZDkrc3ovS2x2RVNNUkVSRVJHUi9saXNJeUlpSWlxbTk0WU1obHNwVndDWnU0K3UyN1JONUVUV2JmWDZ6VWhNU2dJQWVIbDY0SjFCQTBST1JFUkVSS1EvRnV1SWlJaUlpc25SMFFGalJnM1h0YmZ2M28rbkljOUVUR1M5SGowSnhwNzloM1R0ano0WUFZVkNJV0lpSWlJaW9zSmhzWTZJaUlqSUFMcDBiSWZhTmFzREFEUWFEWmF0V01YTkpreE1FQVFzK3kzcjMzdkQrblhScGxWemtWTVJFUkVSRlE2TGRVUkVSRVFHSUpGSU1HbmNhRWdrRWdEQWxXczNjT3BNa01pcHJNdnB3SE80Y2VzT0FNREd4Z1lUeDQ3Uy9mY2dJaUlpS2lsWXJDTWlJaUl5a0twVktxRlB6NjY2OWg5L3JZTmFyUll4a2ZYUWFEVDRhKzFHWFh0QTM1Nm82RnRCeEVSRVJFUkVSY05pSFJFUkVaRUJqUm8rQk03T1RnQ0FpTWdvN0Q5NFJPUkUxdUh3c1pNSWZSWU9BSEJ5ZE1Td2R3YUpuSWlJaUlpb2FGaXNJeUlpSWpJZ1oyY25ESHY3VFYxNzNhWnRTRXRQRnpHUjVWTXFWZmg3L1JaZCsrMUIvZUhzNUNoaUlpSWlJcUtpWTdHT2lJaUl5TUQ2OXVvT1R3OTNBRUI4d2d2czJQMlB5SWtzMjk0RC95STZKaFlBNEZiS0ZXLzA3U1Z5SWlJaUlxS2lZN0dPaUlpSXlNRGtjaGxHREgxTDE5NjhmUmNTazVKRVRHUzVVdFBTc0dIemRsMTcyRHVEWUdlbkVERVJFUkVSVWZHd1dFZEVSRVJrQkYwN3RZZFBoZklBZ05UVU5HemF0a3ZrUkpacDI4NTllSkdZV1FndFc4WVR2WHQwRVRrUkVSRVJVZkd3V0VkRVJFUmtCRFkyTmhnMS9CMWRlOWZlQTRpSmpSTXhrZVY1a1ppRWJUdjM2dG9qaHI0TlcxdGJFUk1SRVJFUkZSK0xkVVJFUkVSRzBxWlZjL2hYcXdJZ2N4T0V0UnUzaXB6SXNtemNzZ09wYVdrQUFEOWZIM1R1MEZia1JFUkVSRVRGeDJJZEVSRVJrWkZJSkJKOCtQNVFYZnZBdjhmd0xPeTVpSWtzUjNSTUxIYnZQNlJyajN6dkhVaWxmR3RMUkVSRUpSL2YwUkFSRVJFWlVjUDZkZEdvUVQwQWdGYXJ4ZXAxbTBST1pCbldidHdLbFVvRkFLaFp2UnBhTlc4cWNpSWlJaUlpdzJDeGpvaUlpTWpJUm84WW92djV4T2xBUEhqMFdNUTBKVi9vczNBY1BIeGMxeDcxM3J1UVNDUWlKaUlpSWlJeUhCYnJpSWlJaUl5c2VyV3FhTnU2aGE3OTU5OGJSVXhUOHExZXR3bGFyUllBMEtoQlBUU3NYMGZrUkVSRVJFU0d3MklkRVJFUmtRbU1HdjZPYnZUWHhjdFhjZTNHTFpFVGxVekJJYUU0R1hCVzE4NCthcEdJaUlqSUVyQllSMFJFUkdRQ1BoWEtvMGZYanJyMnVrM2JSRXhUY20zZXRrdjNjNXVXelZDOVdsVVIweEFSRVJFWkhvdDFSRVJFUkNieTNydHZ3ZGJXQmdCdzVkcE4zTG4zUU9SRUpVdEVaRFNPbmdqUXRkOTkrMDBSMHhBUkVSRVpCNHQxUkVSRVJDYmk2ZUdPcnAzYTY5b2J0KzRVTVUzSnMyM25IdDFhZFkwYjFvTi8xY29pSnlJaUlpSXlQQmJyaUlpSWlFem83VGNINk5hdUN3eTZnT0NuSVNJbktoa1NFbDdnbjMrUDZ0cERCcjhoWWhvaUlpSWk0Mkd4am9pSWlNaUVLcFQzUnJ0c084TnUyclpieERRbHg0NDkvMENwVkFFQWF2aFhSZjI2dFVWT1JFUkVSR1FjTE5ZUkVSRVJtVmoyVVdISFRnWWdJakpLeERUbUx6VTFEYnYzSDlTMWg3ejFobTUwSWhFUkVaR2xZYkdPaUlpSXlNU3FWcW1FSm8wYUFBQzBXaTAyYitmb3V2enNQZkF2VWxKU0FXVHVxdHVxZVZPUkV4RVJFUkVaRDR0MVJFUkVSQ0o0OTYyczBYVUhEeDlIWEh5Q2lHbk1sMUtwd3ZaZCszVHRkd1lONEtnNklpSWlzbWdzMWhFUkVSR0pvRzd0bXFoVnd4OEFvRkxsTEVoUmxrTkhzd3Fabmg3dTZOeWhqY2lKaUlpSWlJeUx4VG9pSWlJaUVVZ2tFZ3pKTnJwdXovNURTRXBPRVRHUitkRm9OTmljYlFPT3dRUDd3ZGJXVnNSRVJFUkVSTWJIWWgwUkVSR1JTRm8wYlF5L2lyNEFnTFQwZE96WmQ3Q0FNNnpMeVlDenVzMDNYSnlkMGF0Ylo1RVRFUkVSRVJrZmkzVkVSRVJFSXBGSUpCZ3llSUN1dlgzM2ZxU25aNGlZeUh3SWdvQk5XM2ZwMm0vMDZ3VTdPNFdJaVlpSWlJaE1nOFU2SWlJaUloRjFhTnNLWmN0NEFRQVNrNUx3ejc5SFJVNWtIcTVjdTRISHdVOEJBSFoyQ2d6bzAwUGtSRVJFUkVTbXdXSWRFUkVSa1loc2JHenc5cHY5ZGUyZGUvNkJJQWdpSmpJUHU3Sk5DZTdkdlF1Y25aMUVURU5FUkVSa09peldFUkVSRVltc2U1ZU9jSFZ4QmdBOGo0akUrWXRYUkU0a3JvaklhSnc5ZHhGQTVsVGgvbjE2aXB5SWlJaUl5SFJZckNNaUlpSVNtVnd1UTYvdVhYVHRuWHNQaUpoR2ZQc08vS3NiWGRpc1NVT1U4eTRqY2lJaUlpSWkwMkd4am9pSWlNZ005TzNWRFJLSkJBQnc4ZkpWUEF0N0xuSWljV1FvbGZqblVOYTZmUU00cW82SWlJaXNESXQxUkVSRVJHYkF5OU1EclZzMjA3VjM3eitZVDIvTGRlSlVJQktUa2dBQTViM0xva21qK2lJbklpSWlJakl0RnV0TVRLdlZJall1SGhGUjBWQ3FWR0xISVNJaUlqUHlSdCtzVVdTSERoOUhhbHFhaUdsTVR4QUU3TW8yQmJoZm54NjYwWVpFUkVSbUl5TURPSEFBbUQ0ZDZOWU5xRk1IOFBVRnFsY0hXclVDeG93QlZxMENvcUxFVGtvbGxLM1lBYXlCV3EzR3lZQWduQXdJeElPSFQ2RFZhblNQbGZYeVF0dldMZENsWTF1VUt1VXFZa29pSWlJU1c3MDZ0ZUJYMFJmQlQwT1FtcGFHSThkT29WL3Y3bUxITXBtNzl4N2d3YVBIQUFDRlFvSHVYVHFJRzRpSWlDaTcxTlRNSXR4dnZ3SHg4YTgvbnB5YytjL1RwOEQrL2NEY3VjREFnY0RVcVVERmlpYVBTeVVYUjlZWldWaDRCTDZZT3grL3IxcURlL2NmNWlqVUFVQkVWQlMyN3R5RFR6Ny9IODVkdUNSU1NpSWlJaklIRW9rRUEvcjAwTFYzN1R1ZzIyakJHdXphbHpYMXQydW5kbkJ5ZEJReERSRVJVVGFYTHdOZHV3THo1K2RlcU11TlJnTnMzUXAwNmdUODlSZGdSWC9UcVhoWXJET2k2SmhZelBsbUFaNkdoQmJZTnprbEZZdC9Yc0dDSFJFUmtaWHIzTEV0SEIwZEFBQWhvV0c0Y3UyR3lJbE1JejdoQlU0R0JPcmEvWHYzeUtjM0VSR1JDZTNkbXpsQ0xqaTRhT2VucHdPelp3TXpad0pxdFVHamtXVmlzYzVJQkVIQWttVXJrSnljVXFqemZsMjVCbEhSc1VaS1JVUkVST2JPM3M0T1BicDIwcld6anphelpQOGNQQUsxT25NR1FyMDZ0VkRKejFma1JFUkVSQUFPSHdiR2p3Y01zZWI4K3ZXWlJUdU9zS01Dc0ZobkpCY3VYOFhEeDhHRlBpOHRMUTE3ckhUM055SWlJc3JVcjNkMzNjWUtaODlkUkVSa3RNaUpqRXV0MW1EdmdYOTE3UUhaTnRvZ0lpSVNUWEJ3WnFGT3F6WGNOZGV1elN6YUVlV0R4VG9qT1J0MG9lam5ucjlvVmV2VEVCRVJVVTdsdmN1aVdlT0dBREpINisvNXg3Sy95QXM4ZHdFeHNYRUFBQS8zMG1qVnZLbklpWWlJeU9vSlF1WnVyNm1wK3ZWM2R3ZVdMdFd2NzlkZkErSGhSYzlHRm8vRk9pTjUrUGhwa2M5TlRrNUJaSlJsZjROT1JFUkUrY3MrdXV6QW9hUElVQ3BGVEdOYyt3OGUxdjNjdDJjMzJOcmFpSmlHaUlnSXdQSGp3Tm16K3ZXMXNRRisrQUVZTkVpLy9zbkp3SklsUmM5R0ZvL0ZPaU9KUzBnbzN2bnh4VHVmaUlpSVNyWW1qZXFqZkRsdkFFQlNjZ3JPbkQwdmNpTGppSXFPd2VXcm1adG8yTmpZb0dmM3ppSW5JaUlpQXJCOHVYNzk3TzJCWDMvTjNDbTJNRFp2QnFLaUNwL0xSS0pqWXJGcXpVYWtwYWVMSGNVcTJZb2RnQ3hEZEV3czl2N3pMNGE4OVFiczdleUtkYTNBb0F1NGZmYytSZ3g5Q3pLWnpFQUpnWE1YTHlNbEpSV2QycmN4MkRXSmlJaU1SU0tSb0hlUEx2aDkxVm9Bd01IRHh5M3liOWkvUjAvb2x2OW8zclFSU3J1VkVqa1JFUkZadmVmUDlSdFYxN1l0OE0wM1FOV3FtZWQ0ZSt0L0Q3VTZjNWZaMGFNTEZTMDZKaFpIajU4dTFEblp2VE40Z0Y3OUFnTFBZY09XSFhpUm1JaXBFOGZxZGM2YURWdXdac1BXWEI4N3RIc1RSbzZiWE9BMUt2cjQ0T3M1TS9XNm55VmpzYzVJWEoyZEVCc1hYK1R6blp3Y0RKZ0dDSHNlZ2ZMZVpRMTZ6ZXlLOGtUT3k3bUxsN0gvNEJFTWYzZXdnZElCV3EwV2Y2N2VnSWlvS0RTcVh4ZWxTcmthN05wRVJFVEcwclZUZTZ4Y3ZSNWFyUlpYcnQxQVpGUTB5bmg1aWgzTFlBUkJ3S0VqSjNUdDdsMDZpSmFGaUloSTU5UXAvZnB0M0pnNXBYWG1UTURSRVpnenAzRDNPWEdpME1XNnlLaG9yUHk3NkJ0VTZGdXM2OStuQnc0ZU9ZNzlCNCtnYzRlMnFGZW5sbDduK2ZuNllQYk1LYnAyVkhRc3ZwajdIUUJnOE1CK3V1UGg0UkhZdW5NdnhuMHdBZ3FGWEhmYzFjVkZyL3RZT2hicmpLUnExY3FJUFgrcFNPZks1REtVTDB4RlBoZUNJT0RlZzBjSURMcUF3S0FMQ0E0SnhaRjl1VmU0RGFHb1QrVGNhTlFhQUlEY2dLUHFwRklwUnIvL0xtYk5uWSsvMTIvQjVBa2ZHdXphUkVSRXh1Sld5aFV0bWpaQzRMbk16YWYrUFhvU3c0Zm91UjVPQ1hEajFoMDhqNGdFQUxpNnVxQjVrOFlpSnlJaUlnSnc0NForL1g3K0dmajlkeUErSGhoYmhFRXIxNjhYK3BRNnRXb1U2clA5MWVzM3NXRHhNc1Fudk1DSEk0ZnBqbXMwR2lTbjVMOTV4dkFoZzNIc3hHazRPampnUldKU3JuMmNIQjFnWTVPMTFxeGNMb05mUlY5ZFd5YlBLc1QxN2RsTjkvUEpnTE93czFOZzBJQStldjh1MW9URk9pTnAxYXdKemhXeFdGZTNkczBjLzdNWHhkc2p4aUt1R0NQNy9zdFlUK1RjWkNpVmtNbGtrRWdraGNwNDdjYXRmQiszVXlqZ1Y5RVhIdTZsOCsxclo2ZEE5V3BWQzNWdklpSWlZK25SdFJNQ3oxMEVBQnc2Y2d6RDNubXowSDhqemRYQnc4ZDFQM2ZwMkk0YlN4QVJrWG1JaU5DdjM0SUZ4YnRQVEV6bWRGaGJ3NWRtMUdvMVZxM2RpSzA3OXFLTWx5ZVdMdm82eCtmYyt3OGVZZEwwV1hwZDY5U1pvRHdmVy83ajkvQ3ZWaVhydWc4Zm8wdWYzR2ZKQ1lLQWxKZTc2NFkrQzBOWkx5OGtwNlRrNk9QazZLaFhKa3ZIWXAyUk5HL2FDTldxVk1LRFIwOEtmVzYvWHQyTGZYOG5Sd2YwNnRZWjdkcTB3TWZUWnlFOVBhTlkxelBHRTNuYVovL0Q5WnUzOCt5YjF4TzhTaVUvclBoNTBXdkhQL2w4cmw3NS9ub2FrdS9qZnI0K1dMbDhzVjdYSWlJaU1yWm1UUnFoVkNsWEpDUzhRRVJrTks1ZXY0V0c5ZXVJSGF2WVV0UFNjRElnYXoyZ0hsMDZpcGlHaUlnc1NZWlNpVWVQZ3hFUkdZV282QmkwYTkwUzViekw2SCtCcE53SG54aEZZaUpRdXJSQkx4a1NHb2J2L204cEhqNTZnall0bTJINmxQR3ZGY0c4eTVZcGNNYlowbC8rZ0ZzcFY3dzM5SzA4Ky94M2VRNi9pcjZZTjN1R3JoMFZGWU1acytZQkFKNkZoV1BrdUNrNStnOTQrLzBjYldQT0NDeEpXS3d6RW9sRWdza1R4bURlZC8rSDZKaFl2Yy9yMjdzYmFsYXZWdXo3ci9yVnNOdEFHK09KM0twRlUvajZsSCt0ejdFVEFiQ3p0ME9yNWsxZWUrejBtU0RJWkxuL2I3dGs0ZGV2SGR1NGRTZk9YYmlNNzcrYUJUczlONzZ3VXlqMDZrZEVSR1FLdHJZMjZOS2hMYmJ0MmdjQU9IVGt1RVVVNjA2ZVBvdU1qTXd2RS8yclZrWWxQOThJaVBGU0FBQWdBRWxFUVZRQ3ppQWlJc3JmczdEbjJMUC9JUDQ5ZWpMSGlLMVNwVndMVjZ3cjVxYUpoV0p2YjlETDdkbC9DQ3YrWEFPTlZvc0pZMGJpalg2OWN1MVhxcFJyam1tcHVWbjZ5eDl3Y25Jc3NGOTJjcGx0Z2V2bGIxbjd4MnZId3A5SFlNcW5YK3A5SDB2SFlwMFJlWHE0NDZzdlorSzdSVXNSK2l5c3dQNmRPN1REMExmZU5FR3l3alBHRXptdnVlbW5BOCtoV3VWS21ESmh6R3VQM2I1elA4OGRZdXZVcXZIYU1kbkw0Y1NOR3RTRFZDclZLMWRSM0gvd0NOZHUzb1ozMlRMd3JWQSsxeUlrRVJGUlVmWG8ybEZYckR0MTVpd21qUnNOUjBmRGJrWmxhZ2VQWkUyQjdjWlJkVVJFVkF5Q0lHRDN2b1A0N2M4MUFJQ083VnFqWFpzV0tPL3RqVEpsUEtISXRtNmFYdHpkalpBeUZ3NE9CaThNL3ZUclNqZzZPdURIYitia21KNXFLdmxOZzMzbDFjN3ZYZm9NeGwrL0xZRlBoZkpJK2M5MFdHdkhZcDJSbFhZcmhibGZUTWVzdWZNUkVSV1ZaNytHOWV2aXc1RkRMV1lOR24yRmhJYmhaTUJaOU9qYUVaNGU3aEFFQVVsSnlYQnhjYzYxdjBxdGhrd213NTE3RHhBYkY0ODJMWnZsZS8zbmtWR3d0N016YXFFT0FNNEVuY2Y2elR0MDdaclZxMkZnLzk3bzBMYVYxZjAzSlNJaXcvT3I2SXZxMWFyaTNvT0hVQ3BWT0g3cURQcjA3Q3AyckNKN0Z2WWN0MjdmQlFEWTJ0cWljL3MySWljaUlxS1NTcVBSNEx0RlMzRXk0Q3c2dFcrRDhSKytqMUtsWEl0MzBWcEYzekN4VUdyWEJvendlYkcwV3lsUkNuVjFhOWZDUngrTVFMTW1EWFhIMHRMU2NTYm92TkUvazFzYUZ1dE13TW5KRVFQNjljUnZLLy9PczArLzN0MnRzcWl6ZmZjKzdEOTRCSFZyMTRDbmh6c1NYaVJDcTlYcUt1My9wVmFySVpQWll0UFdYYmgrOHhhYU5tNlE1N2NrNmVrWmVCb1NDclZhVTJCbEh3QzJiMWdGMXp5S2hBVVpPWHdJM2hyWUgySFBJL0RnNFdQczJMTWYzeTVjZ21NbkFqRHprNGxjSkpPSWlJcXRSN2VPdVBmZ0lRRGc0T0ZqSmJwWWR5amJxTHJXTFpyQzJkbEp4RFJFUkZSU0NZS0FuMzVkaVZObmdqQngzR2owTjlUbjZoWXRpbjhOZmJSc3FYZlhvUE9YTVB1cjcvWHFHL29zdk1EUHdLL1doZ3Q3bnY5bUdtcTFKczgrVW9rRTNtWEx2THhuR0R6YzNlRGg3cGFqajcyOUhicDBiSWRuWWVFNWpndUNBQUNRU0ZqRXl3MkxkU2J5OHYvRFBHbTFXdE1FS1NaRFBaRUJJQ2twR1VlT24wYk42dFhRb0Y3bTJqc1JFWkVBZ0xKbHZISzlodkxsVHJIZE9yWEhtYUR6T0hrNkVOMDZkOGkxNzZNbndWQ3JOZkQwY005em5qNEE3TmwvRUJHUjBYQjBLTjUwSWtkSEIvaFhyUXovcXBYUnEzdG5IRDkxQmovODlCc21UUGtNL3pkL0xqdzlURFNVbW9pSUxGTEhkcTN4Nngrcm9WU3FjUGYrUXdTSGhNTFAxMGZzV0lXbTFXcng3OUVUdW5aM1RvRWxJcUlpMnJGN1AvWWZQSUtKNDBaalFKOGVocnR3N2RwQXBVckFrOEp2R0Zrby9mdnIzYldpYndXTUdUVzh3SDYvcjFvTFYxY1h2UDJtZnRjZThlR2tmQjkvSGhHWlp4K1pUSVlET3pjQXdHc2JSK1JtNVM4LzZINU9UVTBEQUNnVWhaeWliQ1ZZckRNQmpVYURRMGVQNTl2bndMOUhjMTF6emR3WTZva01BRHYzSGtCR1JnYmVIalJBZCt6SjAxQUF5SFBOTjVWS0RibE1obVpOR3NIVnhSbjdEeDNOczFqMy9HWGhyM3ExS25ocllMODhNeDg5ZmhvS1JTSnNiVzN5L2QwS1F5S1JvRlA3TnFqb1V3R3o1czNIbDE4dndKSUZYOFBPanB0WEVCRlIwVGc1T3FKTnkrWTRkaklBQUhEbzhIR01IZjJleUtrSzcrTGxhNGlOaXdjQXVKZDJRNU5HOVVWT1JFUkVKVkg0ODBpcy9Ic0QrdmJzaHY2OXV4djI0aElKOE1FSHdLeFpocjF1ZG0zYUFEWDByd0Y0bHkyVDcrZmFWMzVmdFJZdXprNTY5UVdBV1ovbVhXVDdkdUVTdUpkMnc3Z1BSdVQ2ZVBhcHJVZjJiVVdHVW9uRXhDUjRlcmdqOUZrWVJvNmJrbU4zMSt4citZZEhSRUFpa2FDVXE0dGVPYTBOaTNWR3BsS3BzV3pGbndnT0RzbTMzOFhMMTdCbXd4WU1IekxZcktmREd1cUpISi93QWx0MzdFR1Z5bjVvM2FLcDd2ak4yM2Noa1VoUXRYS2xYSytSa1pFQnVVd0dXMXNidEduVkhQc1BIa0hvczNENFZDajNXdDg3OXg0QUFDcFg4c3YzZDBwSlRZR3prM0dtcVZhcDdJZnY1bjJCU1ovTXdxSWx2MkQyektsbS9kK1hpSWpNVzQrdUhYWEZ1c1BIVCtHRDk0ZkN4c1p3WHphWnd0RVRwM1UvZCszY25tdllFQkZSb1FtQ2dHVXIva1JwdDFJWTkrRUk0M3pHR2pJRStQVlg0Tmt6dzE4YkFENzkxRGpYTGFTTzdWcm4rZGkzQzVmQXdjRSszejdablFvSXd2OHRYWTVEdXpjVjJQZnkxUnR3ZFhVcE1iTU1UWTNGT2lONjlEZ1l2Njc4VzYrZFlBRmcvOEVqZVB6a0tjYU1lcTl3MjBxYmtLR2V5R3MyYkVGYWVqcEdEUitpZTJGVnFWUUlPbjhKL2xXcjVMbkRuVktsZ2t5ZXVSdHNoN2F0Y09UNGFUeDgvT1MxWXAwZ0NBZ011Z0FBYU5TZ2JyNVprcEpUNE9YcFVXRG1vcXJzVnhIVEozK0VieGN1UWFjT2JkQzZSZjZiWWhBUkVlV2xZZjI2OFBMMFFGUjBEQklTWHVEcTlWdG8zTENlMkxIMGxxRlU2djQrQTBEWGp1MUZURU5FUkNYVnhjdlhjUDdpRmN6NS9KUEM3L1NxTDRVQ1dMQUFHRHBVdi80clZtVCtvNDhSSTRER2pZdWV6VXpGSnlTOHR2NzhxN1h6L0t0V3hyTEY4N0ZsN1I5SVMwL0hycjBIa0pxYWlqR1RadUN6YVJOUjNiOHF0cXo5UTR6WVpvbkZPaU9JaklyR2xoMjdjZWJzQmQyaWlmcTZjKzhCcG44eEYxMDZ0Y1BBZnIwdGRraG8vejQ5NE9yaWd1Wk5HK21PN1Q5NEJJbEpTUmo2enB1NW5wT2VuZ0ZCRUNCLytXSmN2MjV0YkYvL1o2NVRTNE11WEVKMFRDektsdkZFN1pyVjg4eWgwV2lRa3BJS2w4cEYyMWhDWHgzYnRjYkpnTFA0WmNWZmFOS3dQaFFLVG9jbElxTENrMGdrNk5pdU5UWnYzdzBBT0g3cVRJa3ExbDI0ZUFWcDZla0FNbmU0cmVoYlFlUkVSRVJVRW0zWnNRZTFhMVpIMjFiTmpYdWpEaDJBano4R2Z2ckpjTmRzMEFENDhrdkRYYytNUEEwSnhZdkVSSVEreTlwTTRxL2ZsZ0FBNUhJNXBGSXBGSEk1L3ZmTkltaTBXcXhlOFJQV2JOaUt5WjkraVdIdnZJbGg3d3dTSzdyWjRid0RBM3J4SWhHcjFtN0UxSmx6RUJCNHZ0Q0Z1bGMwR2cwT0hUNk9qMmZNd3FadHU1Q1dsbWJncERtbHBxVWhQVDNEcVBmNEx6OWZIN3cvN0cxZE8reDVCUDVhdHdtdUxzN28yYTFUcnVlOGVuUC82cHNUcVZTYWE2Rk9vOUZnOWRyTkFJQkJBL3JtT3lRNk1Ta1pBRXhTRkIwemNqamk0aE93YmVjK285K0xpSWdzVi9ZUjdBR0I1NkJXcTBWTVV6akhUd2ZxZnU3WXRwV0lTWWlJcUtSNkVoeUNLOWR1WUdDL1hxWlpZbWpHREdCNHdSczc2S1ZtVFdEMWFzRGUzakRYTXpOWHI5K0NWcXZGbDE5L2o1allPQUNBVDRYeThLbFFIaTR1enRoMzREQkdqNStLK3c4ZTRhdlpuOExMMHdQVEozK0VUNmRPd09idGV6RDlpM21JaTA4UStiY3dEeHhaWndDQ0lPRHdzWlBZdUhXbmJrY1RROGhJejhET1BmL2crTWtBakJ3K0JDMmE2VDlNOXVmZi90VDkvT3BOZlBaakFEQnAzR2dBd05oSk0rRGdZSThWUHkweVFPckNpNDZKeGVkenZrRktTaXBtejV3S2h6eGV1Q0lpb3dBQVRnV3NMN2RtNDFZOGVoSU1ud3JsMGJ0SGwzejd4cjU4QVhIN3oxQmRZeWpuWFFiOWUzZkh6bjBITUhoZ1A4aGZUdWNsSWlJcWpDcVYvVkMrbkRmQ3dwOGpPU1VGRnk5Zks5UjdCTEdrcGFjajZOeEZYYnRET3hicmlJaW84SGJ1UFlEU2JxWFF1cVdKbGhlU1NvSDU4d0ZmMzh4cHNVWDlrcXg3ZDJEcFVzRFplTE82c3RaL0s3aUkrV293VEVFRVFTaXdyNzJkSFM1ZHVZN0lxR2hNbXpRT0c3ZnV4T3l2RnVUb2MvYmNSU3hkL2djYTFxK0xhWlBHb213Wkw5MWpYVHEyUStWS0ZmSGR3cVZJVEV4OGJTcXROV0t4cnBoVUtqV1dMdjhERnk1ZE1kbzlFbDRrNHNkbEs5QzFjM3VNZnU5ZHZiNDkyTDN2WUlISFhoWHJTcGQyZzZORC9wVjlReitSWDdsNy95SG1mcnNJTWJGeEdENWtFRHE4L0paZHJkYmsySjFWbzlGZzI4NjlBSURLbFNybWVlM0R4MDVodytZZGtNdGwrSHo2eDVESjhpK0lCYjc4MEZDaC9Pc2JWQmpERy8xNlk4ZWVmM0QweE9rOFJ4QVNFUkhsNTlWVTJIV2J0Z0hJbkFwYkVvcDFRZWN2SVVPcEJBQlVyVklKNWN0NWk1eUlpSWhLR28xR2c0REFjK2pUc3l0c2JVMVl6cEJJZ1BIamdmYnRnYmx6Z2NEQUFrL1JxVkFoYzNUZW0yOW1Yc2VBRWhKZVFDc0ljSEYyZ28yTkRVNjhITUZlMEFBWEFPZzdTTC9SZ3MvQ25oZllkK3U2bGZoMTVkOXdjTEJINTQ1dDBiUnhBM3oxL1dMY3VYc2ZZeVpPUjZNR2RWSEd5eFB2dmowUWxTdjY0dUhqWUR4OEhBeEJxNFZHcTRWS3BZWktwVUxQN3AwUmRQNHkzTjNkamJZSlpFbkJZbDB4YmR5Nnc2aUZ1dXdPSHoySmN0NWwwYXRiNXdMN1p0OGV1U0JMRjM1ZFlCOURQcEYzYlY0TkIzdDdiTm0rQjZ2WGI0SkdvOFdZa2NQeDFwdFpXMHV2WHI4Sk8vY2NnS3VMTXhRS0JSSVRFL0VpTVFuZVpjdWdZYjA2dVY5Mzd3SDg4dnRma0VxbCtHTEdGUGhYclp6ajhYbnpmNEF5UXdrM3QxSndkSFJBZkVJQ1Rwd0toRUl1UnhzVGZTdFR0b3duV2pWdml1Mjc5Nk5IMTQ3Y0daYUlpSXFrUTd0V3VtSmRZTkFGWkNpVnhsdGcyMEJPbk1yNllOT0JVMkNKaUtnSWJ0eTZnOFNrSkxSdGJlUzE2dkpTdXphd2RTdHc2Ukt3YlJ0dzlDZ1Fsc3VHa3M3T1FNdVdRUC8rUU8vZVFBR0RTSXJxMUprZy9QVHJTZ0NaWCthOVdvcExuMDBmSjAvNDBHQTVuQndkSUxPMVJlL3VYYUNReStIcDRZNmZGbjJETTBFWGNQeGtBTTRFWFVCY2ZBSXlNZ3BlZnN2VHd4MXZEK3B2c0d3bEZZdDF4WFF5NEt4SjczY3FJRWl2WXAyaEdmS0piS2RRNEVsd0NGYXYzd1FYRnhmTW5Ecnh0Y1d4eTN0N1E2bFVJaW82QmtEbUMwK3RHdjc0NU9PUFlHTmo4OW8xSHdjL3hhOHIvNGE5dlIxbWZ6b1Z6Wm8wek9XK2NwdzVlejdIMXREZVpjdGc0dGhSOEhBdmJiRGZyeUQ5KzNUSHA3Ty94cE9uSWFqc2wvY29RU0lpb3J6NCtmckFyNkl2Z3ArR0lDMDlIZWN2WEViYjFpM0VqcFdubEpSVW5MdDRXZGRtc1k2SWlJb2lJUEFjUEQzY1ViVnlKWEdETkc2Y3RadHJiQ3dRSGc0a0p3TjJka0RwMG9DUFQrYjBXU09yWGJNNmVuYnJCSTFHQzYxV0N6czdCUnJXcjR2MmJWb1dlRzdmbnQwTW1tWGl1Rkh3cVpBMVkwMGlrYUJOeTJZNUJzYW9WQ3FrcDJkQXBWSkJvOVhxaW90U3FSUlNxUlMydGpaUXlPVWMxQUpBSWhSMUZ3UUNBTHo5M2hpVDNzL0wwd00vLy9DZFNlOXBMR2ZQWDBTZFdqWHpIZDZxVnF1aDBXaGdZMk9iWTFwc2JrNmZDVUsxcXBWenpIM1BUWVpTQ2FWU0JSdXBGQTRGVFA4MUJxMVdpOEhEUDBUdjdsMHc2cjBoSnI4L0VSRlpodldidHVPdmRac0FBTzFhdDhDY3p6OFJPVkhlRGg4N2lRV0xsd0VBYXZoWHhiTEY4MFZPUkVSRUpkR3cwUlBRb21ralRIeTVwQk5SU1NVcG9DTEozV0NMeWNiR3RJTVRwZEw4QzFZbFNjdG1UUXFjaDI1cmF3dUZRbEZnb1E0QTJyWnVVV0NoRHNqY1RkYlp5VkdVUWgyUSthMUI2eGJOY09MMG1TTHZHRXhFUkpSOWc0YWdDNWVRYXVUZDQ0c2p4eFJZUGFibUVCRVIvVmQwVEN3aUlxUFFxR0Y5c2FNUUdSMkxkY1ZVcTRhL3lZWm9TaVJTMUtwUnpTVDNJdU5xMTdvNXdwOUhJdmhwcU5oUmlJaW9oQ3Bmemh2VnFtU3V6NnBVcW5BMjIwNnI1aVF4S1FrWHIxelR0ZldabWtORVJQUmZOMjdlQVpBNTlaUEkwbkhOdW1LYVBYT0syQkdvQktwZnR6WVVjamt1WDd1QlNuNitZc2NoSXFJU3FtTzcxbmp3NkRHQXpORnJuVHUwRlRuUjZ3SUN6ME9qMFFBQWF0ZXFBVThQZDVFVEVSRlJTWFQ5MW0xVUtPOE5WeGRuc2FNUUdSMUgxaEdKUUNhVG9YYXRHcmg4OWJyWVVZaUlxQVJyM3pacmxOcUZ5MWVRbEp3aVlwcmNuUXpJbWdMYmtSdExFQkZSRWQyNSt3QzFhbkJVSFZrSEZ1dUlSTktnWG0xY3UzRUxhclZHN0NoRVJGUkNsZkh5UkswYS9nQUF0VnFEcytjdWlKd29wK1NVRkZ5OWZndEE1cTV3N2N4NHgxb2lJakpmYXJVR1QwTkRVYmxTUmJHakVKa0VpM1ZFSW1sWXJ3N1MwelB3Nk1rVHNhTVFFVkVKbG4wTnVFQXpXN2Z1d3FXcnVpbXd0V3I0bzNScE41RVRFUkZSU2ZRc1BCeHF0UWJseTVVVk93cVJTYkJZUnlTU3FsVXFRU3FWNHRIanAySkhJU0tpRXF4bDg2YTZueTlldmdxbFVpVmltcHl5YjNyUnNua1RFWk1RRVZGSjlpUTRCQUJRM3R0YjVDUkVwc0ZpSFpGSVpESVpLcFQzeHVNbndXSkhJU0tpRXF5Y2R4bjQrZm9BQU5MVE0zRGwrZzJSRTJWU3F6VTRkL0d5cnQwcVcxR1JpSWlvTUlKRFFpR1JTT0JkMWt2c0tFUW13V0lka1lncStWWEVveWNjV1VkRVJNV1RmZFJhWUpCNXJGdDM0OVlkcEtTa0FnREtlNWVGVDRWeUlpY2lJcUtTNnZuelNKVHg4b0JNSmhNN0NwRkpzRmhISktMS0ZYM3g2RWt3QkVFUU93b1JFWlZnclZwa2pWbzdlKzZpV2Z4ZENjeTIyVVhMNWswZ2tVaEVURU5FUkNWWlJHUVV5bkVLTEZrUkZ1dUlSRlRKenhlcHFXbUlqSW9XT3dvUkVaVmdOZnlyb3JSYktRQkFYSHdDN3Q1L0tHb2VRUkJ5N0V5YnZaaElSRVJVV0JHUlVkeGNncXdLaTNWRUlxcms1d3NBZU1SMTY0aUlxQmdrRWdsYU5NdWFDbnRXNUYxaGc1K0dJaUl5ODRzb1p5ZEgxSzVaWGRROFJFUlVjbVVvbFlpTFQwQ0ZjaHhaUjlhRHhUb2lFWlV0NHdVN093VjNoQ1Vpb21Kcm5XMzBtdGpyMWdWbUt4WTJiOW9ZTmpZMklxWWhJcUtTTENZMkRnRGc3YzJSZFdROVdLd2pFcEZFSWtHbGlyN2NFWmFJaUlxdFFmMDZVQ2dVQURKM3pRdC9IaWxhbHV6Rnd1eWJYeEFSRVJWV1ltSVNBTUROMVVYa0pFU213Mklka2NqOEt2cmdhV2lZMkRHSWlLaUVVOGpsYU5xb3ZxNmRmYzA0VTRxTmk4ZTlCNWxyNXRuYTJxQnBvd2FpNUNBaUlzdVFtSlJackhOeWNoSTVDWkhwc0ZoSEpESXZUMC9FeE1TYXhjNTlSRVJVc3JWc25qVVY5b3hJVTJHRHpsL1MvZHlnYmgwNE9OaUxrb09JaUN4RFltSXlBTURGbWNVNnNoNHMxaEdKek1POU5OTFMwNUdhbWlaMkZDSWlLdUZhTkcwRWlVUUNBTGh4Nnc2U2twSk5udUg4eFN0WmVUZ0Zsb2lJaWlsclpKMmp5RW1JVElmRk9pS1JlYmlYQmdCRXg4U0luSVNJaUVvNlYxY1gxSHE1ODZvZ0NMaHkvYVpKNzY5V2EzRGwyZzFkdTBYVFJpYTlQeEVSV1o3RXhFUTQyTnR6c3lLeUtpeldFWWtzcTFnWEozSVNJaUt5Qk5uWHJidDQrYXBKNzMzMy9nT2twbVdPRkMvdlhSWmx5M2laOVA1RVJHUjVFaE9UNGN3cHNHUmxXS3dqRWxsV3NTNVc1Q1JFUkdRSkdqZk1YcXk3WnRJMVVTOWV2cGFWSTF2UmtJaUlxS2dTazVJNEJaYXNEb3QxUkNKemNuS0VYQzdqTkZnaUlqS0k2dFdxd1BubGg1cW82Qmc4Q3dzMzJiMHZYY2xXckd0WXoyVDNKU0lpeTVXWWxNVE5KY2pxc0ZoSEpES0pSQUlQOTlLY0JrdEVSQVlobFVyUnFFRldvU3o3YURkalNrcEt4dDM3RDNVWkd0U3RZNUw3RWhHUlpVdE1USWF6RTR0MVpGMVlyQ015QXg3dTdoeFpSMFJFQnZQZnFiQ21jT1g2VGQyVTI1bzEvT0hvNkdDUyt4SVJrV1ZMU1UzaDN4U3lPaXpXRVprQkQ0L1NYTE9PaUlnTUp2c1UxS3MzYmtHbFVobjludGszczJqU2tPdlZFUkdSWWFoVWF0amEyb29kZzhpa1dLd2pNZ1B1Ym02SWowOFFPd1lSRVZtSU1sNmU4S2xRRGdDUWtaR0JtN2Z2R2ZWK2dpRGtHTUhYaE92VkVSR1JnYWpWTE5hUjlXR3hqc2dNT0RrNklqa2wxYVE3OWhFUmtXWExPUlgyYWo0OWkrOVoySE5FUldjdTUrRGs2QWovYWxXTWVqOGlJckllS3JVYU1oYnJ5TXF3V0Vka0Jod2RIU0FJQXRMUzA4V09Ra1JFRnFKcG93YTZueTllTWU2NmRkbDNnVzNZb0M1c2JHeU1lajhpSXJJZWFyV2FmMWZJNnJCWVIyUUdYaTJZbXBLU0tuSVNJaUt5RlBYcTFvS3RiZWFIbTBlUGd4R2Y4TUpvOThwZURPUjZkVVJFWkVncWxSb3lHVWZXa1hWaHNZN0lERGc2T2dJQWtwTlRSRTVDUkVTV3d0N09EclZyMXRDMUwxKzlicFQ3YURRYVhMOXhXOWR1elBYcWlJaklRTFJhTFFSQmdJME5pM1ZrWFZpc0l6SURUcTlHMXFWeVpCMFJFUmxPb3daWmhiTnIyUXBxaHZUb2NUQlMwOUlBWkc1c1ViYU1sMUh1UTBSRTFrZWxWZ09BYnFRNGtiVmdzWTdJRERnNlpCYnJPTEtPaUlnTXFVSGRXcnFmcjkrOFpaUjdYTHVaVlFTc1g3ZTJVZTVCUkVUV1NhMTZWYXpqeURxeUxpeldFWm1CVjJ2V0phZXdXRWRFUklaVDNiOHFGSEk1Z013ZFcrUGk0ZzEranh2WmluWDFzaFVIaVlpSWlrdjlhbVFkTjVnZ0s4TmlIWkVaMEsxWnh3MG1pSWpJZ0d4dGJWR3Jwcit1ZmYzV0hZTmVYeEFFM01oMnpmcDFXS3dqSWlMRHlab0d5NUYxWkYxWXJDTXlBNDRPOWdDNEd5d1JFUmxlOXFtcDEyNFlkaXJzNCtDblNIcTVoSU9uaHp2WHF5TWlJcU9RU01ST1FHUmFMTllSbVFHcFZBcDdPenNrSnllTEhZV0lpQ3hNdlRyWjE2MHo3Q1lUMlhlQnJWZW5GaVQ4TkVWRVJBWWtsV2FXTERSYXJjaEppRXlMeFRvaU02R3dVeUJEcVJRN0JoRVJXWmdhL3RVZ2w4c0FBRTlEbmlFaDRZWEJycDF6Y3dsT2dTVWlJc09TdnZ3U1NLdGhzWTZzQzR0MVJHWkNabXNMbFVvbGRnd2lJckl3Y3JrTU5hc2JmdDA2UVJCeWJpNVJoenZCRWhHUllVbHRNa3NXZ2lDSW5JVEl0RmlzSXpJVGNwa01TaVdMZFVSRVpIaloxNjI3YnFCMTYwSkN3L0FpTVFrQVVOcXRGTXFYSzJ1UTZ4SVJFYjBpa1hBYUxGa25GdXVJeklSTUp1UElPaUlpTW9yc1UxU3ZHV2pkdXVzNXBzRFc1bnAxUkVSa2NEWlNqcXdqNjhSaUhaR1p5Q3pXcWNXT1FVUkVGcWhtZFgvSVpKbnIxajBKRGtGaVVsS3hyM2tqMjNUYWVseXZqb2lJakVBaTVacDFaSjFZckNNeUV6S1pMWlFxYmpCQlJFU0dsN2x1WFRWZCs4N2RCOFcrNXUyNzkzUS8xNjFWbzlqWEl5SWkrcTlYdThGcUJSYnJ5THF3V0Vka0pqaXlqb2lJaktsV2pheE5KbTdmdTErc2E4WEZKeUFpTWhvQTRHQnZEMStmQ3NXNkhoRVJVVzUwdThGeXpUcXlNaXpXRVprSnJsbEhSRVRHVkxORzFzaTYyM2VLVjZ5N2s2M1lWOTIvcW03a0F4RVJrU0hwUnRheFdFZFdodStzaU15RVhHYkwzV0NKaU1ob2F2cG5GZXZ1M250UXJBOCsyYWZSMXNwV0JDUWlJaklrRnV2SVdyRllSMlFtWkRJWmxCeFpSMFJFUmxLNnRCdktlSGtDQU5MUzB4RWNFbHJrYTkyK216V3lybVoxLzN4NkVoRVJGWjFFSW9HdHJRMlhDeUtydzJJZGtabmdORmdpSWpLMjdPdldGWFdUQ1kxR2czdjNIK3JhMlRldUlDSWlNalM1VEE2bGtodnhrWFd4RlRzQUVXV1NTQ1FBQkxGakVCR1JCYXRad3gvSFQ1MEJrTG1iYSs4ZVhRcDlqU2ZCSWNoNCthSEp1MndadUxxNkdEUWpFUkZSZG5LRjNDeVhDeEtTbzZBSlBna2g2amFFaEdCbzB4TWhnUUNKd2hrU1Z4OUl2V3JEeHE4ZDRGSmU3S2hVQXJGWVIwUkVSR1Fsc28rQ3l6NlZ0VEJ5VElIbGVuVkVSR1JrY3BsTTl5V1JPZEJHWElQNjBwL1FocDU3N1RIaDVUK0l2Z3ZOdzhOUUJTNkJ0R3dEMkRZZUJhbFBNd0FTRTZlbGtvckZPaUt6d1ZGMVJFUmtYRlVyKzhIVzFoWnF0UnFoejhLUmxKUU1aMmVuUWwwaiswNnd0YmhlSFJFUkdabENJVGVMWXAyUWtRVDFtUitndVgrZ1VPZHBJNjVDdWY5alNDdTJnYnpERjRDOXU1RVNraVhobW5YSVhIc2xOamEyeVBQZ2xVb2xZbU5qb2RGb0RKeU1yQSsvYVNFaUl1T1J5V1NvVnJXeXJuM25YdUhYcmJ0OWh5UHJpSWpJZE9ReU9WUWlGK3VFaEdBb3R3OHZkS0V1TyszVEFHUnNHUW9oNnJZQms1R2xzdXFSZFNrcEtWaS9majFPblRvRnRWb05pVVNDK3ZYclk5aXdZYWhRb1VLQjU0ZUdobUxkdW5XNGZ2MDZCRUdBcmEwdDJyVnJoMkhEaHNIQndjRUV2d0VSRVZISmtKeWh3ZXJUb1RoK094YWhjZWxJVS9JTEx0SEl1d1AxdWdNQVJ1OUlBbmFjS3R6NW5vT0J6RTFsTWVpdmNBRGhoczFIQmJLWDI4Q250QjA2MW5MSCsyMTk0S1N3RVRzU0VaSFJ5RVVlV1NmRVA0RnkxeGdJR1luRnYxWmFQREoyajRPODN5K1FscWxyZ0hSa3FheTJXSmVXbG9ZNWMrWWdMQ3hNZDB3UUJGeTllaFczYjkvR3ZIbnpVS2xTcFR6UGYvVG9FZWJObTVkak5KNWFyY2F4WThkdzc5NDlmUFBOTjdDM3R6ZnE3MENXUmVBc1dDS3lVRUVQNHpGbngzMDhUOGdRT3dxUlJVaFRhbkEvSWdYM0kxS3c1M0lrdmhyb2p4WlYzY1NPUlVSa0ZIS1pUTFFOSm9UMEYxRCtNOFVnaFRvZFRRWlVCNlpEL3ViZmtEaVhOZHgxeWFKWTdUVFluVHQzNWlqVVphZFVLckZxMWFwOHovL3p6ei96bkRZYkZoYUduVHQzRmpzaldaL01IV0dKaUN4SDBNTjRmTGpxQmd0MVJFYnlQQ0VESDY2NmdYT1BFc1NPUWtSa0ZHS3VXYWNPV0FRaEtVSy96allLU0JUNjdaQXVwQ2RBZWZ4clFOQVdJeDFaTXFzdDFwMDllemJmeHg4OGVJQzB0TFJjSDh2SXlNQ1RKMCtLZFgyaS94STR0STZJTEV4eWhnWnpkaFJ0eDFFaUtwd3Z0OTlEY2dhbmx4T1I1WkhMNWFLTXJOT0dYNGJtNGVFQys5bFViQWY1b0RXdysrQTRGQ01QUS9IdWRraDlXeGQ0bmhCK0Vkckh4d3dSbFN5UTFSYnI0dVBqODMyOGZ2MzZrRXFsMkxWckY2Wk5tNFpodzRaaDBxUkoyTEJoQTdSYUxTWk1tSkR2S0tpQ3JrK1VHdzZzSXlKTHN2cDBLRWZVRVpuSTg0UU1yRDRkS25ZTUlpS0RrOHRsVUNwTi8zNUNmU24vMlhZQUlQWHZCVm5QaFpBNHVFTjlkVDNVVjlZQ0NoZklleTZDeEt1V252ZmdvQTE2bmRVVzY3eTh2UEo4ek0zTkRlUEhqOGYzMzMrUFRaczJJVHc4SEdxMUd0SFIwZGl6Wnc5bXo1Nk5SbzBhb1hmdjNrVzZQaEVSa1RVNGZqdFc3QWhFVnVYRUhUN25pTWp5S09SeVpHU1lkaHFza0J3RmJkaUYvRHZKSFNGclBRM2FtQWZJMlBRVzFPZCtnZnJjTXFqMlRRSWtVdGpXR1Z6Z2ZiUnhqNkExMDkxaG8yTmlzV3JOUnFTbHA0c2R4U3BaN1FZVDdkcTF3NlpObTNKOXJFK2ZQamgrL0RqdTNMbVQ2K05oWVdGWXQyNGRoZzBiaHNPSER5TWo0L1VxZi92MjdRMmF0N2cyYmR1RjVKUVVmREJpcUZHdW41cWFocnYzSDBBdWw2Tk9yUm9HdWViZCt3OFJHeGVIVnMyYldzVmFiZ0svVVNFaUN4TWF4emQzUktZVUdzdm5IQkZaSHJsY0RxWEt0Tk5nTlU5T0ZOaEg2bEllMnVkWG9MNzhONkJNMFIzWFJ0K0ZrUDRDRWlmOU5vL1FQamtCcVZkdHZiTkZ4OFRpNlBIVGV2Zi9yM2NHRDlDclgwRGdPV3pZc2dNdkVoTXhkZUpZdmM1WnMyRUwxbXpZbXV0amgzWnZ3c2h4a3d1OFJrVWZIM3c5WjZaZTk3TmtWbHVzNjl1M0w2NWZ2NDdidDErdllqZHIxZ3pmZmZkZHZ1ZWZPblVLbzBlUFJ2MzY5WEgrL1BrY2o5V3FWUXQ5K3ZReGFON2kybmZnTUJ3ZEhZeFdyRnV3ZUJuT0JKMkhUNFh5K0czcEFpZ1VpbUpmYy9YYVRiaDY0eVlPN3NxOXFKcVg1Yi8vaFIxNy9pblVPUVA3OWNMNE1TTUxkWTR4U0dENVJVa2lzaDVwU3E2ZlJXUktxWHpPRVpFRlVzamxVSnA2WkYxMHdhUGR0REgzb1QwNDQ3WGpFb1VMSkhJbmFGTmo5THFYSnZKMm9Rb3prVkhSV1BuMytrS2NrWk8reGJyK2ZYcmc0SkhqMkgvd0NEcDNhSXQ2ZFFxZTFnc0FmcjQrbUQxemlxNGRGUjJMTCtabTFsY0dEK3luT3g0ZUhvR3RPL2RpM0Fjam9GRElkY2RkWGZUYnBMdHpldWdBQUNBQVNVUkJWTVBTV1cyeHpzYkdCck5temNMZXZYdHg0c1FKeE1URXdNdkxDNTA3ZDRhSGh3ZWlvNlB6UFYrdFZpTWhJUUZ0MjdiRjA2ZFBFUk1UQTA5UFQzVG8wQUY5Ky9hRmpZMU5vVE9GUGd2RHRsMzdjT25LZGNURXhzRk9vVUNkMmpVd1l1aGJxRmFsY2xGL1ZRaUNnTmk0ZUZUMHFWRGthK1RuNy9XYmNTYm9QTHAyYW8vanB3THc3YUtsK04vbm54VHAzMEYyaVVsSmNIRjJMdkw1bjMweVNhOSszLy93YzVIdlFVUkVSRVJFUk1Zams4dWdWS2tnQ0lMSlpsd0pDY0ZGUGxkYXZUY2d0WVhtd1NHajNLdE9yUm80c2kvMzBXdTV1WHI5SmhZc1hvYjRoQmY0Y09RdzNYR05Sb1BrbE5SOHp4MCtaRENPblRnTlJ3Y0h2RWhNeXJXUGs2TkRqcy8rY3JrTWZoVjlkVzJaUEtzUTE3ZG5OOTNQSndQT3dzNU9nVUVEekd1Z2s3bXd5bUpkUmtZR2podzVncE1uVHlJaUlnTEtsOXRBaDRlSFkrM2F0ZWpjdVRQYzNOenlMZGhKcFZLNHVycGl4NDRkaUl5TUJBQkVSRVJnKy9idENBZ0lRTXVXTGRHMWExZTQ2RmtWZnZqb0NTWis4Z1ZzYkd6UXNINGRORzVZRDhGUFF4RjAvaEl1WGJtT3hkL1BRODNxMVlyMCt5WW1Ka0dsVWlFbUxnN3JOMjB2OVBtMWF2cWpZZjI2dVQ2MmU5OUJyTjI0RGIxN2RNSFVpV05SdDNaTkxQNzVOM3l6Y0FtK21QNHhaREpaa1RJRG1jTjd2VHc5aTN4K2w0N3Q5T3BuTnNVNnpvSWxJaUlpSWlMS1FTR1hReEFFcU5YcVluMitMQXh0ZXU2RnFRTFp1OE8yeVFmUVJseUY5bW1BZnVka0ZQRmVCVkNyMVZpMWRpTzI3dGlMTWw2ZVdMcm9hMVN2VmxYMytQMEhqekJwK2l5OXJuWHFURkNlankzLzhYdjRWNnVTZGQySGo5R2xUKzdyOVFtQ2dKVFV6QUpoNkxNd2xQWHlRbkpLU280K1RvNk9lbVd5ZEZaWHJJdUppY0hDaFFzUkVoS1NaNThIRHg2Z1JZc1cyTHQzYjU1OW1qWnRDcFZLOWRwMVZDb1ZuajE3aHExYnQrTHc0Y09ZTm0wYS9QMzlDOHlWbUpTRURtMWI0YU1QMzRlclM5Wm9zbldidG1IMXVzMVl0V1lqRm4wN1I0L2Y4SFV4c1hFQWdFZVBnL0hvY1hDaHp4LzhSdDljaTNYYmQrM0RiMyt1UVp1V3pUQjUvSWNBZ0Y3ZE8rTkZZaUwrL0hzRFBrMTRnUzgvbTRiU2JxVUtmYy9VMURURUo3eEFyUnJWQzMxdWlXWUZhL01SRVJFUkVSSHBTL0Z5WkpaU3FUSlpzVTRDYlpIR1VzZzZ6WUZFWWdQbDhXLzBQMGt3L0JJR0lhRmgrTzcvbHVMaG95ZG8wN0lacGs4Wi8xb1J6THRzR1V5ZThHRysxMW42eXg5d0srV0s5NGErbFdlZk1sNDVCOWo0VmZURnZObFowNE9qb21Jd1k5WThBTUN6c0hDTUhEY2xSLzhCYjcrZm8xMllVWU9Xek9xS2RZc1hMODYzVUFjQWUvZnV4ZFNwVTNIcDBpV0VoNGUvOW5pcFVxWHczbnZ2NGVEQmc5Qm84bjVpSlNRa1lPSENoWmcvZno0OEN4Z2hWcnRtZFRScVVPKzE0NE1HOU1YZjY3Zmd6cjM3K1o2Zm4raVl6SjNCUHY3b0EvVHIzYjNJMTNsRm85RmcrUityc1h2ZlFYVHEwQVl6cDA2RVZKcTFzZkNRd1cvQVRxSEE4ajlXWSt5azZaZzZjU3hhdFdoYXFIczhEbjRLQUhqNCtFbVJjK1pWelRkWGdzQ2hkVVJFUkVSRVJObkpYeGJyTXBSS09EbzY1TnBIcFZMaHpyMEh1SHI5SnA2R1BNT3o4T2VJajAvQS83TjMzL0ZSVkZzQXgzK3pOYjBIQWlrUWV1aWg5eVlDZ3FBSUlpQ0NDbGpCM3ZBcDlsNEJGUXNXUkVIcHZVbVgwSnYwbWtZcXFhUnROdHZlSDB1V0xMdWJIaExJL1g0KzcwRm03dHlaaldFemUrYmNjL0x6dGVScnRiend6Qk1NR2RpLzFPZVVWRzVsRHRZcE9qeU1QTGdydW0zdllMcDZ1ZlRuVXBlLzlKTTlxOWR0NG9lZmY4ZGdOUEwwWTQ4d2NzUlF1K084dkR5dGxxWGFNK3ZibjNCemN5MXhYRkVxcFlMQWVzVTMxMWk4NENlYmJRbUpTVHozeXB1bFBzL3RydFlGNnlJakkwc2NjL3o0Y1k0ZlA4NTc3NzNId29VTDJiMTdOMXF0RnJsY1R0ZXVYWmt3WVFJR2c0SFZxMWVYT0ZkT1RnNUxsaXpocWFlZUtuYWNvNFlNYXJVS3VWeEdSZUk0aFpsMWZyNCs1Wi9rbXZqRUpENytmRFpuemwzZ25ydUhNTzN4UiszV0RSZzVZaWhCZ2ZYNTZQUFp6SHovVTdwMjdzQ1VTUThTMmpERXpxeTJ6cHk3QUppTFo4YkV4dEVncE96MTltN0ZtblVpc1U0UUJFRVFCRUVRQk9FNmxTV3p6cmJKUk96bGVGYXNXYytXYmJ2UTVPY2prOGtJckI5QS9ZQUFtamR0Z3JPekU4NU9UclJ0VmJybUNCWWVRWkJhK29RWldVZ1BGSjBmUTM5aU1ZYnpHOHAwS3NranVHelhWb0xaYytmaDZ1ckNWKy9QdEZxZWVyTVV0d3kyVU9IcXU0RjMzOCt2MzM5TmNGQWd1VGNzaDYzdGFsMndyaVIxNnRSaCt2VHBORzFxcmcvMzZLT1BNbUhDQkxLenMzRnpjME11bDZOU3FaQWtpVGx6NXZEMzMzL3p6ei8vRkR0blJFUkVpY0U2UjZKaVl0SHJEYlJvVnI1NmRYQTlXT2ZyNjEzdU9YUTZIY3RXcm1QQm9pVVlUU1k2aHJlbGZyMkFFcnV1RHJtelA3Rng4ZXc3Y0pnRGg0N1NyWE5IN3J0bkdPSHRXaGQ3M0pGang1SEpaQ2dWQ25aRjdPT2hrTkdsdnRaSEo0N253YkdqclpZVEY2ZHp4M0JMYW5WNVpXVm5NMkh5MHhqMEJweGRuUEh4OGlJNE9KREdvUTNvRk42T3BrMGEzYlJpcUlJZ0NJSWdDSUlnQ0xjTGxjcTg5TFdnUUdmWmxwT2J5eSsvTDJMTitzMm9WQ3I2OSs1Qjc1N2RhTk1xREJjWDV3cWZVK1lmaGpGeVd5bkh0a0ExOEFPTThZZlI3NWxWOW5QVkNTdnpNU1h4OGZhcWxrQmRtMVl0ZVhMS0pMcDBDcmRzMDJqeWlkaDN3R28xbmxBeUVhd3JvbTdkdXJ6MzNuc29sVXFXTDEvT3JsMjd1SExsQ2thajBXcWNzN016alJzM1p1alFvVXllUEptR0RSdnkwMCsyYVp5Rmlsc3FXNUsvbHE0RVlOaVFPOHM5Ujk2MUFvNVBQeitqek1jdVh2QVRQdDVlelBuK0Y5WnYya0xEa0dCZWVXRWFjK2JPWSs1UHY1VnFqaTFybHhDeDd3QS8vdklIZXc4Y29udlhqc1VHNjNKejh6ajYzMGxhdDJ5QnA2Y0htN1pzWjhMWVVhVUtkcDIvR0VuczVialN2andySWNGQk5HdFN2cTY3YnE2dVRCdy9odlNNRERSNSthU21wWE1wTW9wZHUvZnl5KytMOFBmelpmalFRUXdmT2hoM04vc0ZNOFV5V0VFUUJFRVFCRUVRQkd0cXl6SllMUUF4c1hITWZPOFQ0aE9UdUd2UUFCNTdkS0xEejFqbEpXdlFFL1ovVytJNHlhc0J5cnUvd1pTYlRNSG0xOHBWZjA3V3NIZXB4dTA3Y0pnMzN2MjRWR012eHlXVW1OMVdXQnN1UGpHcDJIRjZ2Y0hoR0pra1VTK2c3clZ6eHVQbjY0M2ZEVWxDenM1T0RPemZoN2g0NnhKamhaOS9KVWtFOGV3UndicHJKRW5peFJkZkpDc3JpODgrKzh6UzRkVWVqVWJEeVpNbk9YbnlKQU1HREdES2xDa2tKQ1N3YnQyNlNyMm1yVHYrWmR1TzNZUzNhODNBL3FYN0IyeFAxODRkOFN4bFY5cEM2elp0NFVwS3FxVUk1ZVJKNDZucjc4Y0RvKzlCb1ZBdzU0c1B5elJmejI1ZDZOYTVJL3NQSGlteGZ0MjJYYnZSNi9YMDZ0RVZYeDl2L28zWXg0RkRSK25hdVVPSjU5bXliV2VKMlg2TzNEZGlhTG1EZFRLWnpHN0w2YXpzYkk0Y084RS9XM2Z5NjRLL1dMbDJJeTgvK3hTZE83YTNPNC9JdmhNRVFSQUVRUkFFUWJpdWFHWmRhbG82TDc3K05qS1pqQS9lbWxHcXo0amxJZk5wak15dkdjWVNsc0lxQjd5TnBIYkhlRFVHVmI4M3JQYVpqRVowVzRydnRpcTUrQ09yRjE3c21FSU5Rb0o0N05HSFNoejM0eThMOFBUMDRJRlI5NVJxM2tsVGl5OGZsWmlVN0hDTVVxbGt3NHFGQURhTkkreVo5KzBYbHIvbjVXa0FjK2t2d1pZSTFsM1RxMWN2L1B6OG1ERmpSckdCdWh0dDI3WU5iMjl2Um84ZXphNWR1OGpPcnB5Mnk4ZFBudWJ6V1hNSnFGdUgvNzM4WElXQ09CM0QyOUl4M0xaNVJYRjI3ZGxIUnVaVnl4dWpwNGM3RDQ0ZFZlNXJBSkRMNVNVRzZrd21FeXZYYkVDcFZES3dmMjljbkozeDl2TGtqNytYbGVtTjJGNEhtYTA3L3NWa01qR3dmeCtiZlZYVmpNTEQzWjErdlh2UXIzY1BvbU12OCtsWDN6TGpyUThZUG5RUWp6ODZFU2NuKzdVS0JVRVFCRUVRQktFNFJxT1J6T3djY2pRYTlIbzlSckZLUTZnQ01rbENvVkRnNXV5TWw3dGJ0U3hsTE93QW01K2Z6N3NmZllGQnIyZk8xNTlZTXJxcWlxTERJeFJzTG1aMW1zb1ZTZW1NS1RNYVNlVUdQbTdXKzQzNkVzOGg3L0F3eUVvWGxxa1hVSmN4OTQwb2NkeVB2eXpBdzkydFZHTUIvdmVLNHlEYkI1OStqYStQTjA5TW1XUjNmOUdmaHkxcmw2QXRLQ0FyS3h0L1AxOHV4OFh6eUJQUFdYMDJ2eHdYYi9sN1FsSVNraVRoNVZtMnhLTGFRZ1RycnVuUm93ZWJObTBxVTZDdTBNcVZLeGs4ZUREZHVuVXJzWDVkYVp3NWQ0RTMzdmtZZHpkWFBubnZEYnk4UENzOFoxbmw1dWJhcEJJdlhsNXlRNDJTcUZRcTdyMTdpTVA5MjNkRkVCTWJ4K0NCL2ZCd045ZWNHejUwTUw4dlhNeXVpSDMwNmRtdDNPZWU5OXVmU0pKa04xaDNNelFNQ1diMlp4K3dhTWtLRml4YXdwVXJxYnczODFYTEc1dzVEVmhrMWdtQ0lBaUNJQWpGeTh2WGNpVTlIWDBGeXUwSVFta1lUU1lLZERyU2RUcXljbk9wNCtPRHkwMU9PQ2dNMXExWnY1a3o1eTd3MFR1dlYzbWdEa0FXMmc5WlFIdU1TY2ZzRHlqSVJmdjMySExQTDNrM1JOR3lkTmx2VmFsL241NE85MzN3NmRlNHVEZ1hPNmFvWGJ2MzhmbXM3OWkwNnE4U3h4NDVkZ0pQVHcrYnNtT0NtUWpXWFJNYUdzckNoUXZMZGF6QllPRFFvVU0wYmRxMHdzRzZDNWNpbVRIekE1eWMxSHoyd1ZzRTFxOVg3bm5PbnI5WXJtT0gzeldJN0p4Y2ZIMnMxNXIvK011Q2NzMVhsS3VyaThOZ1hWNmVocDkrL1FPNVhNNkVzZGNiU295Nlp4Z3JWcS9qbXg5K29VUDdOcGFsdVdXVnI5VldlOVJlb1pEejBMalJoQVFIOHQ3SFgvTGpMd3NzVHlrTUJnTUtoZnltWG85NElpdmNERFhoaWF3Z0NJSWczQzd5OHJVa3BLUlU5MlVJdFpEZVlDQWhKWVZBZjMrY2IyTEFUcWswaHkzMkhqakVBNlB2b1ZNSCt5V0ZLcDBrUXpuZ1RiUkxIZ0pkWHFWT2JaTGtxUHJQQkpteVV1ZXRiaG1abVpaT3I0VUtWN0UxYTlLSWI3NzhpTVVMZmtLVG44L0tOUnZJeTh2anNla3Y4OW9MMDJqZXJBbUxGemp1QlZEYjFMcGduU1JKZGd2NXU3dTdrNVJVZkdIRjRpUW5KOU82dGYybUNSNmxyQmNYRlIzTHEyKzhqMHF0NG9zUDN5STRLTERjMTNQZzRGRisvYVBrYUxZOVF3ZmRRVzV1SHFFTlFxeTIyMXRhZXVic2VaNS9iU1lkMnJmbC9abXZWZWhEK0p6djU1R1Ntc2FZKzBaWVBTbHhkWFZoMG9TeGZQUDl6M3owK1d6ZW4vbGFtWmNGNStkcnljN09zWGxOMWFWdnIrN0VQdmdBOC8vOG0wYWhEUmgwUno4TUJpTnkrYzBMMW9rbnNzTE5VaE9leUFxQ0lBakM3Y0JvTkhJbFBiMjZMME9vNVpMVDB3a0pxSHZUSHNBV1p0WUJqTHJIdGs1NFZaSThnbEFOK3BpQ0RTK1VhbGxyYWFrR3ZJV3NUcXRLbTYrbWlJbTl6TldzTEM3SFhXOG04ZXYzWHdQbVZYWXltUXkxU3NWYjczK0d3V2prdHg5bTgvdkNKVHo3eXB0TUdEdktLbW1udHF0MXdicWZmLzZaYytmT2NlYk1HZUxqNDBsSlNTRWxKUVc1WEk1T3B5dDVBZ2NLQ2dxUXkrVW9GQXE4dkx3SUNBaWdTWk1tdEd6WmtsYXRTdjVIR0hzNW5wZmZlQmVWU3Nubkg3NU5VS0RqakxvOGpRYVpKQ3UyM3Rubys0Wno5OUJCNVhvdFdkazVBQ1UycFVoTHorQ2RqNzRndEVFRDNuenRCY3ViZFVwcUdoOS9NWWRKRDQ2aGJldVdwVHJuMHBWcitXZmJMb0lDNnpGcHdnTTIrKzhaTnBqdHV5TFlmL0FJMy83d0M5T2VtRnltMTNUa3Z4TUE2SFE2a3BLdkVGQzNUcG1PcndvVHhvN2kvSVZML1BqckgvVHAyUjJEMFlCY2RuT0NkZUtKckZCZHF1dUpyQ0FJZ2lEY0RqS3pjOFNEVnFIYTZRMEdNck56OExsSnE1WUtQMmMyYjlvVTcyb29FU1VMN29wcXlHY1ViSDRkOUpvS3pXWE9xSHNUZWRQQmxYUjFOY3V4NDZjd0dvMjgrZDdIUFB2VVZBQkxFcEltUDUrMUcvN2hqNytXa3ArdjVlUDMzcUNPdng4dlBmc2s3ZHUyNHF0dmZ1VFk4Vk84OGVyek50bDV0Vkd0QzlhNXVMZ1FIaDVPZUhqcE9xNlVSVmhZR0FzV0xDaFhNNGlYL3ZjT21abFg2ZElwbkJWcjdIY3puWDR0UVBYNDlKZHhjWEhtaDltZk9aeFByVkpaV2x5WDFhWElhQUM4dkJ5LytlYm01dkg2V3gvaTVLVG1vM2RleDluSnliTFBTYTFHcTlYeXlodnZNdjJKS1F3Yk1yRFk4NjNac0prZmZ2NGRaeWNuM3ZuZkszYXZXNUlrM25qbE9aNTg3bFZXcnQxSXZyYUE1NTZlaWtKaC9TUHM1dWFLbjYrUDFUYXRWc3Y4UC81R2tpUXVSa2J6MEpScGRPM2NnWkhEaDFvYWI3UnEyZUttMUQwb1NwSWtwano4SUZPZWZvR1ZhemRnTUJpUXk2dis2WlI0SWl2VUJEZjdpYXdnQ0lJZzNBNXlOQlVMRkFoQ1pjblZhRzVhc0M3dVdwWld5N0JtTitWODlzaENlcUMrYng2NnJXOWpUTHRRcmpra3oyQlVBMllpcTF1MjVvOWxjYjMrVzhreENVMStmcW5tTkpsTUpZNTFkbkxpOE5IakpGOUo0WVhwVDdCb3lRcmVlUGNUcXpGNzl4OWkxbmMvRWQ2dURTOU1mOXdxZ1daZy96NDBDbTNBaDUvT0lpc3JTd1RycUlYQnVxcFVrWTZ0NmVrWkFCdzRkTlRobU1KZ25ZK1BONjR1enVVK1Ywa09IejBPNEhESmFHYm1WZDU4N3hQeU5CcSsvUGdkU3dNTWs4bUVScE5QZ1U3SE0wOU80ZDJQditTcmIzNGdQaUdScVk5TXNQbitHQXdHZnY1OUlZdVhyVWFsVXZMdW02L1FJQ1RJNFhYNSsvbnl3VnV2OGNvYjc3SHhuMjFjaW96bTFSZWVwbUdSNjV3NGZnd1R4NCt4ZkgwNUxwNVB2L3FXUzFIUjNEZGlLT1BHM01lcXRSdFpzMkV6K3c2OFI0T1FJTzRmT1p3dlBuekxKdkIzTXpRSUNhSi9uNTc4dld3Vm9TRWhOMlVackhnaUs5UUVOL3VKckNBSWdpRGNEdlQ2eWx1R0p3Z1ZvYnVKUDR0Uk1aY0JiR3FxMzJ5U1R4TlVvMzVEZjNvbCtpTy9RbDVxNlk1ejhrVGViZ0tLMW1OQTZWVHlBV1dRbVhrVm84bUVoN3NiY3JtY0hmL3VBY3hKTENVWlB2cWhVcDBqTGo2eHhMRkwvcGpIM0huemNYRng1bzcrdmVuY3NUM3ZmdndsWjg2ZTU3RnBMOUdoZlJ2cTF2Rm4vQVAzMGFoQkNCY2pvN2tZR1kzSmFNUmdOS0xUNmRIcGROdzErQTcySFRpQ3I2K3ZUY1BMMmtZRTYyb0llL1hnSEpuMTZYc1ZQbDlTY2dwcjFtL0MzYzBOVjFjWDFHcnordkZMa2RHc1dMTUJoVUpPajI2ZGJZNDdmUFE0SDN6Nk5Wblo1bmJNTDgxNG16eU5CazErUHZuNVdydm5Xcng4TmFucDZiejYvRFJMTUNvNjlqSmZ6UDZlTTJmUDQrN215c3daTHhIZXpuN052NkthTjIzQ1orL1A1TTMzUHVIQ3BVaW1UbnVKWjU2YXd2QzdyaS81emROb09ITDBPRnQyL011ZWZRY3htVXlNdVc4RVV4NStFSmxNeHNNVEhtRGNtSkZzM0x5TnBTdlg4dm1zdWZ5eTRDL3VHekdVRVVNSDQxS0ZnVkI3eHQwL2ttMDdkNU54TlJOZkg1K1NENmdnOFVSV3FDbHU1aE5aUVJBRVFiZ2RpR1pnUWsxeE0zOFdMMFZGQVJWTGpxazBNZ1dLMXFOUnRMd1hZOXgrREpIYk1WMDVqVEV6NW5wTk8wbU81Qm1JckU0cjVBMzdJQXZwQ1lxcUtmK3lLMklmcytmT001KzJTSDMrMG5SdmZmYnBxWlYySFc2dUxpZ1ZDb1lOSG9oYXBjTGZ6NWZabjcxUHhMNkRiTis1bTRoOUIwblB5RVNydFI4ektNcmZ6NWNIUmxkL2w5enFKb0oxUlhUbzBJR1RKMDlTVUZCUXB1UGMzZDFwM3J4NUZWMVYxZkJ3ZDJQeDh0VjJtMjE0ZVhueStLTVRxZVB2WjdPdmNXZ0RKQW5hdDIyTnY1OFBIdTd1dUx1NzRlN21ob2VITys1dXJyaTV1ZUhtNm9xN215c3F0WXAzUC9xQ2JUdDIwNlpsR01PdjFkSEx5OU53OFZJVXpabzI1bjh2UDF1bXJyZk5talptN3RlZjhNWHM3MG0ra3NLQVByMklpMDlreVlyVlhMZ1l5YVdvbUd0TFN1WDA3TjZGOFdORzByUnhJNnM1MUNvVjk5dzloT0ZEQjdGMXgyNFdMbDdHdk4vK1pOR1NGYnozNXF1bHJyVlhHUm8yQ0taK3ZicGN2WnB0OTN0ZTJjUVRXYUdtdUpsUFpBVkJFQVJCRUlSYlUxUjBMRUNGYXN4WE9wa0NXVWhQY3lBT0FCUG9OR0FDVk02VVpobHFaV2dWMXB5N0JnM0FZREJpTkJweGNsSVQzcTROZlh0MUwvSFlvZ2t2bFdIYUU0OFNIRlRmOHJVa1NmVHEzb1ZlM2J0WXR1bDBPdkx6dGVoME9neEdveVVlSVpQSmtNbGtLQlJ5MUNwVnpRak1WalBKWkM5YVU0dnBkRHJPbmozTHBVdVhpSXlNSkNrcGlZeU1ERFFhRFVhakVXZG5aMXhkWFFrSUNLQlJvMFkwYjk2YzFxMWJXM1dvdVZXa3BLYWgwK2t4R0F3WURIcU1KaE91TGk3VThmY3I5aCtIMFdnc1U1MHBiVUVCdTNidjQ4NEJmYXkybjc4WVNaTkdEU3RVc3lvdlQ0T0xpek1HZzRHcDAxN0VhRFFTMXJ3cDdkdTJvWHZYam5pNHU1ZHFIcFBKeEpidHU5aThkUWZ2dnpXajNQWCt5bXZ1VDcreFlzMEdPb2EzNWFOMy9sZWw1N3A0T2E1SzV4ZUVzbWdTN0hqcHUzRHJhL1A2cnVxK0JFR29kVTU4Mktma1FjSXRTOXpIQ1RYSnpicVBHelgrVWE1bVpUTngvUDFXSlk4RTRWWW1sUkNSRkpsMU4xQXFsYlJwMDRZMmJkcFU5NlZVT1g4LzMzSWRWOWJnbWxxbHNnblVBVFJyMHNqTzZMSXBYTElxbDh2NStidXZ5aDJCbHlTSk93ZjA1YzRCZlN0OFRlWFJ0WE1IbHExYVIxNmVXS0lxQ0lJZ0NJSWdDSUlBNXFTSzdKeGNaREtKZ3BxVVdTY0lWVXkwNFJOdUc3ZHlxbXlUeHFFQTVKZXlJNDhnQ0lJZ0NJSWdDTUx0VHBPZmo5Rm9SQzVYb05PSkVpcEM3U0dDZFlKUUEzaTR1eU9UeTByZFBsc1FCRUVRQkVFUUJPRjJwOVdhNjhuTFpmSXkxNVlYaEZ1WkNOWUpRZzJoVkNqSjA0aGduU0FJZ2lBSWdpQUlBb0JDb2JqMnAweGsxZ20xaWdqV0NVSU5JWk5KNUl0Z25TQUlnaUFJZ2lBSUFnQXFwVGxZSjVQSmExWTNXRUdvWWlKWUp3ZzFoQVRvOU9JWGtDQUlnaUFJZ2lBSUFselBySk5ra2dqV0NiV0tDTllKUWcxaFFzSmdNS0xYaS9SdVFSQUVRUkFFUVJBRW1VeUdXcVV5SnphSVpiQkNMU0tDZFlKUVU1aE1BR1JsNTFUemhRaUNJQWlDSUFpQ0lGUS9TWkx3OGZIR1pES0p6RHFoVmhIQk9rR29JWXpYZ25VR2c2R2FyMFFRQkVFUUJFRVFCS0ZtOFBIeFJxY1huNUdFMmtVRTZ3U2hoakFhakFESVplS2ZwU0FJZ2lBSWdpQUlBb0NQdHhkNnZRNjVYRjdkbHlJSU40MklDZ2hDaldIT3JCTy9oQVJCRUFSQkVBUkJFTXg4dmIzUTYvWElGZUp6a2xCN2lHQ2RJTlFRSnNuOHAwd0U2d1JCRUlSS29sSlU3cTJlWENaVjZueUNJQWlDVUJJZkgyK01SaE15U2Z3T0Vtb1BSWFZmZ0NBSTE1Z1Q2MUNJSjBhQ0lBZzFXaDBQRmI4OTFnNFhsZlg3ZFVLbWxxay9IeWRYV3psMWRab0d1RkxYUTgzdTgrbGxQclo1UFZkR2Rnemc3dkM2dlBiMzJYTE5ZYzlIWTFvUTZPM0U2aVBKYkRoK2hTeU42TXduQ0lJZ1ZDMGZieThBREVaak5WK0pJTnc4SWxnbkNEVkU0WE1pdVV3RTZ3UkJFR29xbVFUdmpXcE9zSSt6emI0Vmg1SXJKVkRuNDZaaytzQ0czTmNwZ0h5OWtURnpqaENUcGluMThiTW10R0pBUzEvTDExUDdCVmRLc0M3UTI0bkJyZjJReVNUYUJydnp5ckJHN0RpYnpnZXJMNUNlVS9VZCtyNS9wRTJWbjZNa0c0K25zUEp3VW5WZmhpQUlRcTNpNCswTmdGNDBtUkJxRVJHc0U0UWF3bVNwV1NkV3B3dUNJTlJVTDl6VmlCNU52ZTN1ZTdoM0VGdE9wWElxUHJ2Yzg0L3NHTUFyZHpmR1RXMStjT09pa3ZQWnVEQW1mSCtNQW4zcE1ncit1NXhsRmF6cjBOQ1Q4QVllSEkzSnNocm5ySktUcnpOd3JSbDVpUjd1SFlTc3lESllsVUpHUFM4MUdiblhBM1VQOVF6a2xXR05TemRoTWM0bDVqSjZ6bUdyYlQwZGZOOXZwbk1KT2RWOUNZSWdDTFdPbDZjSEFIcURDTllKdFllSUNnaENEV0VDSkVsQ0pyckJDb0lnMUVnUDlReGtVcThnaC9zVmNvbXZKN1Nram9lcTNPZEl5TXpIOVlibHRXSDEzWGpwcmtZMlk0TjhuSmpjTjVnbDB6dlFOdGpEc24zcGdVVHlkZGFCdlNuOVFteU9mMkpBQ0JGdjl1QzdTYTJaMGkrWURnMDlyWUp4UmZtNXF4alpLY0JtK3lkckw1VTYyQ2NJZ2lBSTVlSGhZZjRkWnhUQk9xRVdFVkVCUWFoQkZBbzVraWljS2dpQ1VPTTgwanVvVkJsakFaNXF2cDNVR25lbjhpMWUySDhwa3lVSEVtMjJqK3RlMzVKWlZzOUx6YUtud3Rud1VoZWVHeHhLaTNwdWRHbnNhUm1icGRHejVtaXkxZkc5bS9rUTZ1OWl0UzJzdmh2dVRncDZOL2ZoMlVHaC9EcWxMVW9Id2JwSnZZSlEzOUNzWXYxL1YvZ3ZOc3Z1ZUVFUWFvY0ZmL3hOZEV4c3NXUDBlZ1B2Zi9BWjczL3dXYVdjYzhtU2xmeTVjQW1abVZjclBGZENRaUtwcVdsbE9pWXZMNC9YWnJ6TmF6UGVKaTh2cjB6SDV1ZHIyUjJ4ajRNSGo1VHB1QnZ0MlBFdk8zYjhXNkU1YmlXdUx1YlNFNklickZDYmlHV3dnbEJUbUVDaEZQOGtBYUpqWWxtK2ZBMllUUFRvMFpWdTNUcFg2Zm0wV2kySlNjazBiR0NiZVZKVzV5OWNJckIrQUs2dXJnN0g2UFY2b3FOamFkTEVObE9tSXJadi81ZTZkZjFwMGFLWnlOQVVoRW9pazBtOE9xd1I0N3NIMnV6TEt6RHd3N1pZbmgwY1N0RVlWNHQ2YnZ3MHVRMVRmejVCZG43Wkd6Qjh0VEdTZm1FKzFQRlFXMjEvZDFSelJzNDZSR2FlbnBiMTNhejJkUTcxWXQ2T3k1YXYvOWdUei8xZDZsbStsaVI0c0VkOTNsOTEwZW82aTdxY25vL1d6bEpiWHpjVlk3dlZ0OXFXcnpQeTVjYW9NcisyaW1qeitxNVNqVHZ4WVIrcnJ4K2NlNHpqbDY4SEZWMVVjdmEvM2ROcXpNaFpoN21ZbkZ2eGl4U0VXbVRQbnYxRVJPemo0c1ZMdkRYek5ZZjNIaWFUaWJpNGhFbzc3Nys3OTFKUVVNQWRBL29BbmlXT2R5UXFLb1k1YzM3QXlkbUpsMTZjam85UDZaYmFHNDBtUzZEUWFDeGJhckZHbytHUFAvN0d3OE9kenAwN2tLZlJzR0g5WnU2NjYwNWNYRnhLbnVDYXYvNWVEa0MvZnIzTGRQNWJWZTYxb0toTUV2ZTNRdTBoSWdPQ1VFTklrb1JDb2F6dXk2aDI2ZWtaZlBmZFBMS3l6RFdmakNZVG5UcDFLRk9YWEwzZXdKS2xLK2pldlV1SkFUaXR0b0NaYjMyRVhxL2o3YmRuNE83bVZ1ejQ0dWgwT3I3OTlrY01CaU9mZi9ZZVRrNU9ObU9NUmlNZmZQZ0ZLU21wdlBuR0s5U3Q2MS91OHhXbDBlU3pkTmtxWEYxZCtQaWp0eXRsVGtHbzdieGNsSHcwcGptOW12blk3RE9hNExXL3o3TDlqRGtqNC9raG9WYjdXd1c2OC92ajdYaDYvaWtTTXZQTGRONGNyWUZQMWtYeXhiZ3dxKzExUEZUTUdONkVHWXZQY2k0cGw3QWlBYnZ3Qmg0bzVCSjZnL21EWStTVlBBNUdadEs1a1pkbHpJand1c3plSEUyV1JrK0FweHB2Vit2Zk9SY2NCS3VtOWd2R1NXbjlBV25lemxpU3Iyb0JjNGJlbVd1MTNNNG01ckpvWDlrL2xJKzdJUmdvQ0VMTmxwR1J5YkxscTVISlpFeDhhTnhOZlVob3VMWVVVaTZ2V0phVnQ0OFhhaWMxNmVrWmZQblZ0N3o0d2pTOHZiMUtQckFDVkNyeisyNWhvNFNORzdmd3o1WWRIRHA4akNsVEp0SzRVV2h4aDlkYTZSbVpBQmlOWWhtc1VIdUlZSjBnMUJEbVlGM3RUdTNXYVBLWjg4MlBaR1ZsRXh3VWlGd2g1K0xGU1A3ODgyOG1UUnBmNm5sMjdZcGc1ODRJRGg0OHlndlBQMDFRMFBVUGdmOXMyY0daMDJlNTk5NWhoSVFFbzFhcjZOU3hQVnUzN1dUSmtwVTgrc2dFbS9sbXpacUxtN3NiWSs0ZmlidTc0MkRlcVZObjBXb0xhTm15aGQxQUhZQk1KcU5IOXk0c1c3NmFKVXRXTUczYVk2VitYY1U1ZXZRL0RBWURQYnAzRVZsMWdsQUpPalQwNU5NSFdsRFhVMjJ6ejJpQ041ZWVzd1RxZnRsMW1Ub2VLaDdzSTM0UDF3QUFJQUJKUkVGVVlaMTkxNlN1S3d1ZmFzK0xpODV3T0twc3k3VTJuMGhoYitjQXVqZTVudWx4T09vcVArODBMemM3RW4zVktsam5ySkxUT3RDZFkwV1dwUzQra0dnVnJITld5Ym03ZlIwVzdrMGdMTkQydmN4ZVk0d2dIeWZHZExVT3BDVms1UFBicmpnQU9vVjY4dXZVZGh5S3VzcmNyVEVjaU16a1lHUm1tVjRybEM1WXAxTEllTzN1c2pldmVMUlBFT2xGbW1ESTdTejFmV0pBQ0ZtYTRyTWdGMFRFRTVWU3RpVnZnbkE3TWhxTnpKdjNPN201ZVF5OWF4Q05HOSs4QUpQSlpMSUU2NVRLaWozazl2TDBaUHIweC9uOHM5bWtwcWJ4OWF6dmVPbkZaNHE5MTZzb2xjcGMwN1R3TmR4N3p6QU1CZ05idCs3a3E2Kys1WUV4OTlHN2R3K3JZNTU5N2xXMDJnSytuL3RWbFYxWFRaZVdadTVvcnRPVlBWdGRFRzVWSWxnbkNEV0VoQWw1TFU3dHpzdkw0OXR2NTVHWW1FU2RPdjQ4ODh3VDZQVjZQdnp3Qy9idU80aC9IVCtHM2pXb1ZIUDE2OWVMMDJmT2N2TGtHV2JObnNzckx6K0x2NzhmQU5IUk1adytjNDVPblRzUUVoSU13TEJoZzlpMy95QUhEaHltVjYvdU5HdDYvY05nWGw0ZVo4NmVSNUlrSmo0MHR0anpIamx5RElCT25jS0xIVGRnUUI5MlIrd2pJek9UM053OFhGMUx2K3poaVNlZkwzYi94azFiMmJocGE0bnoxT1liUGtFb2psb3BZOXJBaGt6c0ZZUzk4bTFHbzRtWnk4K3orb2FhY0orc3U0U1RVczZvenRaTkdIemRWUHd5dVMzZmJvMWgzbzVZeXJKaTZ1TzFsMWcydlNOWkdqMWZib3hrMVpIcjU5eDNNZE1tT05pM2hhOVZzRzdMcVZUU2NncndkVk54TkNhTFB5TGkySExhSEdEczBjUjJ1ZGV4R052NmN5OFBiWXhTYnYyTitHVGRKY3R5MldjSG16K2tkd3IxNU9jcGJUa1NmWlVaaTgrVk9adXdOQlF5eVdwcGIybmQwY3F2eERHRDI1U2M1Yno1WktvSTFna0NzT2l2WlZ5S2pLSmxXSE9HRHg5aTJWN1NQVXB4WStiTS9neGxLY3JCRkdha3dmVXN0WXFvWHkrQXFZODl6Snc1UDVDY25NS3MyWE41N2RYblVTaXE1bU95UXFGQWtpVDBlblBRU1NhVGNmL29lL0gxOVdISmtwWG1tZ1dDamJUMERBRFVxdkkzY0JLRVc0MEkxZ2xDRFdFeWdlU2dzUGZ0TGpQektyUG4vRUJDUWlKZVhwNDg5K3lUbHFlYWt5Yy94T3c1UDdCNjlRWTBtbnp1R3ptOHhDWWNNcG1NcVZNbThjbW5zMGhJU0dUMm5COTQ1ZVZuY1hkM3c5L1BGNEFyVjFJczQxMWNYQmc4K0E2V0wxL0RraVVyZUgzR2k1Wnp4TWViQzczNytma1crd1EzTHkrUG84ZE9vRlFxQ1cvZnRsUTNyQUF2dnZRL2gvdDhmTHo1OElPWk50c2xTYUpPbmZJdG43MXlKUVdUYU4wb0NIWjFhZVRGekh1YjBzRFAyZTcrZkoyUkZ4ZWVadGU1ZEp0OUpoTzhzL0k4ZVFVR0h1cHBIVVNUeVNTbTM5bVF2aTE4bUxuc1BKZXVsQzdnRTNrbGo1Zi9Pc09CeUV5YnJLOERrWm5vRFNZVVJRSnBkN1h6WjlibTYzWGs5QVlUSDZ5K1NIeEdQcWZqY3l6YkpRbjZoL2xheldjd21qZ1paNTFaMTcrbEx3TmFXby9iZlQ2ZGJkY0NmdjNEZkdrZjRtRzEzOE5aeVpWc2JhbGVueUFJdDU0MWF6Znk3Nzk3OFBmM1kvTGtpVmIzWkhYcjFuRndsSW5rNUpSaXh4U2RaL0dTRld6YlZuS055aGRlZEh3UFZlaVJSeDZrYTVkT3hZNEphOUdNRVNPR3NtN2RKZ1lOdXFQS0FuVmdmcDBxbFJLdHRnQ2owV2haRFRHZ2Z4OWF0V3hSelBld2Ryc2NuNEFrU2FXdUt5Z0l0d01SckJPRUdzSUV0VEtJa3BTVXpPdzVQNUNlbm9HUGp6ZlBQdk9FMVMvaUZpMmFNV0hDQXl4WThCZi8vTE9kek15clRKbzR2c1FsdzJxMW1xZWVuTXhISDMrSjBXZ2tMeThQZDNjMzZ0VXpaNzBVM2pRVzZ0K3ZOMXUzN3VUeTVYZ09IanBLbDg0ZEFFaElTQUlnT05pMnVIeFJFWHNPb05QcDZONnRNODdPVHBWeXMrWGxaYjlvc2txbDVKMjNaNVJyem1uVFg3WTh6UlVFd1N6QVU4MUxReHNWbTEyVm1Lbmx1VDlQV1FXOWJtUXl3YWZyTHBHU3BlVzVJWTFzTXZQYUJudXdaSHBIRnV5TzQ4Y2RzZVJxUzY2OXMrVlVxdDN0ZVFVR0RrZGZwV3ZqNjh0Y0E3MmRhQmZpWWRXaDlaK1R0c2UzQ25TM1dkNzdYMndXK2JycnpTWHFlem54enNobVZtTUs5RVkrV25NSk1HY2dGbWJWRlRLWjRKMFY1eTExOHdSQnVMMnNXTEdXVFp1MzR1SGh6alBUSDdkWkdlRG8za1NuMHpQOW1aZUxIVk5WU2h0NEd6eG9BQjA3dExPc3hLaEthclVhcmJZQW5VNlBXcTFDcnplUWxKUk1mRUlDRVJIN2lVOUlJQzR1a2JFUGpDUTh2RjJWWDgrdDRNelo4OGprTWp3OTNLdjdVZ1RocGhIQk9rR29JV1NTVk92cU1FUkU3R1B4a2hWb3RRWFVxeGZBTTlNZnQxdll0MGYzTHNobE11Yi92b2lEQjQrUW1KakVwSW5qU3d5ZytmbjU4dlJUVS9IMzk3Tms2aFVlazVSa3ZZUk5xVlJ5ejRpaDVPYm0wYkhEOVJ1anVMaDRBRUpER3pvOGo4bGtZdGV1Q0FCNjllNE8zUHliVVVFUXlzN05TY0hrUHNGTTZCbG8wMENocUpnMERUT1huVWRUWUNUVXYrUmw2enZPcG1NQ25oOGNpdXlHaUoxU0x2Rm8zMkJHZEtqTDNHMHhyRGlVaE01Z29tbUFLNjhQYjFMc3ZJLzg5Si9WMTF0UHAxb0Y2d0NHdHZPM0N0YlpjMk8ySE1DLzU2MnpCWjhkM05DbUFZVkNMbVA1TXgxUkttUjJsd2d2T1pCb3RRejNabmhqNlRtcjVjRlFPZDFnUS8xZFdQMTg4ZGs0Z2xDYjdObDdnRTJidCtMcTZzTDBhWTliZ2xxLy83NklwazBiMDYxYjV4SlhQcFRXUFNPR0ZWdjY1T05QdmlJMU5ZMG5uNWpzc0Y3ZTNPOS81dEtsS0JUeTBuM2NsU1NweWdOMUpwT0oxTlEwcEd0bGIzNzk3USt1SktlUWxId0ZvOUc2RTdlYm02dlZrdC9hTEQwamt3dVhvakNaVElTM2ExUGRseU1JTjQwSTFnbENEU0dUeThqVGFLcjdNbTZLdkx3OC92eHpDWWV2MVhocjFLZ2hUejgxdGRqYWJWMjdka0toVlBEYmJ3dUppMHZnbzQrL1pNamdnUXdkZW1leFQwMGJOV3BvOVhWQVFGM1VhalZKU2NsY3ZacUZwK2YxSlZ3OWVuUzFPZjdVNmJNQU5DbW1lUExodzhkSVNVbkYzZDN0cG5UeDBtb0xTcjNNVmhBRSsxb0h1ZlA5STIzd2RDNzVWcWlCcnpQekg2dmM3QVkvZHhWdjN0T1V5WDJEZVhIaEdWUUtHWjFDN1dmVE9yTHRkQm96N201aVZlSm9jQnQvUGw4ZmljNUJkcHRNZ2tGMk1naDNuYlVPMXUwK244SFFkdFlad2pMSm5GRm56NVdzQXI3YUZHVjNuM0J6RlJUb01GSGt2LysxclAzQzVQM0NmYWJyRzZ5K3ZyNi95S1NPOXBsTU54eHJQVmZSU1c3Y2QrTnFnaHUzWDk5dE8vN0cxMkx6R3E5Zm9JUHR4UnhieXUrUDFUVTYrUDdjK0gydytmNFVzOC9SOThmVlFkWjlWZXZjS1p6ZHUvY3k0Y0V4MUs5dnJoMTU2TkJSOXV3OVFFSkNFdDI2ZGE2MGM2blZLdFJxeDdYSjh2UE5OVEY5ZkwxeGMzTXRkcTZxWE5KYVdzdVdyZUxDaFVnU2s1TFFhZ3NzMjQ4ZE80R1RrNW9HRFlLcFg3OGU5ZXNIVUw5K1BRTHIxOE5EWkpCWnJOKzBGUWtKdFZwRmVMdlcxWDA1Z25EVFZQKzdseUFJQUxpN3VaT1Nta3FlUm9PTHMvMTZTYmM2azhuRXZuMEhXYmxxUFZldm1qc2o5dTNiay90SGp5eFZKOXlPSGRvVFVMY09QLzcwRzhuSkthemZzSm05K3c0d2NHQS9ldlhzWHV5TlhTR1pURWFUSnFHY09uV1dVNmZQMHFON0Y0ZGo0K0lTU0UvUHdNWEZoUVlOZ3UyT01ScU5yRm03QVFDNTNQbzFQUFgwaXpaUFNrdXJ1QVlRTXBtTXJsMDZsbXZlZmZzUDFjcmwxb0p3bzlQeDJaeTRuRVd2Wmo1Mjk4ZWw1eFBrWTcrcmMxbnBEU2JrTXNsdTNmRE1YRDNuazNKcEhWVDJEMmJKVjdVY2pyNXFGZVR6ZFZNeHJIMWRWaDVPc250TXZ6QmZHdmhhLzQ2SlNzbmpmRkt1MWJadHAxUFI2cHVpVnBTdThkRjdLeStRazIvT0RsL3hiQ2VhMUMxOTR4eWhjZzI5ci9UZDA0VmJUM1UxaUZJcWxiejgwak9XN0RtTkpwK2x5MVlCTUdyVUNONSs1K05panI1KzMvSFcyeDg1SFBYMFUxT3NhdkllT0hBWVRYNCtIVHEwdzkzTnZFTENhRFNTbTJ1dSsxbTR6UjdEdGF3MGhVSk9iR3djYVducGhJZTN0ZXhmOE1mZlJFVHNzem11c05HRjBXamtuWGMvc1R0MzBYdTdUejc5MmxKM3pwNTMzcDVCYkd3Y01iR1g4ZlB6SlRDd0hzZU9uY0RkM1kzWFhuMGVIeC92U3N0SXZObisyYktMRnpkdVJwS3E3cjdTYURDaHlkZGdNc0ZENCsrdmNBZGdRYmlWaUdDZElOUVFmbjQrcEtTbWtwQ1FWR3dXMTYzcS9QbUxMRm02a3N1WHpjdEsxV29WNDhmZHo0cVZhL252djVObG1rdXIxZEtsUzBjT0hEaE1Sa1ltUzVhc1pQMzZmM2pzc1lmNTZxdHZiY2JmZUdNYjFxSzVPVmgzOGt5eHdicmpKOHpYRlJiV3pPR04yTDc5aDJ6cTN4VUtxRnNIUXptRGRjVlJLaFZNbWxTK0QyTUhEeDJ0VVRYckxrVkc4KzJQdjFiM1pRaFZSWFpIZFYrQlEwWVR2UHpYV2Y1Nk90d3FlS1V6bVBobDEyVisyaDdMb1hkN1ZjcTU0akx5ZVgvVkJkNGQxWXo2WHRjRGdGa2FQYzh2UEUyQnZ2enZFNnVPSk50azVEM1NPNGhWUjVLd0Y1ZC9wSS90ZzRmMS85bStoK1ZxRGZ4N0xwMkIxenFwRnVpTjVPUWJjRkxKY0ZISmJ6aitDanZPcHBYN05WVEVQUjNxMHU2R0poYzNlclJQRU9tNU9zdlhjanRyZUo4WUVHTFZ4TVBkU2R3aUM4S05pZ2FWL3ZwckdabVpWK25Zc1QxTm16WW1PZmxLcWVZb2JselIreE9qMGNqeUZXdkl6THhLU2tvcW8wZmRBMEIyZGc0bWt3bEprb3JOUHRNYnpIUGw1T2J5OWF5NXFGUkt3c0thNGVSa2ZnLzI5UEN3cWk5czc3cEs4NXBTVXV6WEZTM3FvWWZHNHVibWlwT1RFeWFUaVduVFgwYXJMY0RYMS9aaFVXUmtOQmN1WG1MZ0hmMXNIZ0xYTkx0Mjd5WTNON2ZrZ1pYQXljbUo5bTFGVnAxUXU0ZzdFVUdvSVFiZDBaY3o1ODd6N0N0dm9sUlczUzlubVZ6QnUyL1BzTnlzM0N4L0wxNXU2YXphckZrVEpqdzRCajgvWDM3OTdjOXl6ZmZvSXhQbzNxMHppNWVzSkRFeENYZDNOeHFFQkZzMXA4akl5TFNiUmRhK2ZSdVdMbHZGNlRObjBlbDBEcC9TSFQxeUhEQm45Tm1UcDlHd2N1VmFoOWM0YythclpYbEpwYWJUNlprL2YyRzVqalVZYWxiOWs1emNYSTZmUEYzZGx5RlVsYlkxTjFnSGtKT3Y1N2svVHJId3lYQ2NWWEsybjBuamkvV1J4S1JWZmttQy9aY3l1Vy9XWWFiZjJaQngzZW9qazBtOHMrSThDUm41RlpwMzg0a1VYcjI3TVc3cTY3ODNHdFZ4b1grWXI2VnJhNkgySVI0MjNWdU5KbGg5MUxybVc2R3ZOMFV4YjhkbFl0TTBaT2ZycWVPaFl1bjBqbGJCdXJTY0FqNWVlNmxDcjZFaU9qZnlvbk1qMjFxblJkM1JxdVE2Vk1VMUY3blZGUDJkVmhoYmtaQ3NOdHk0WGJxK3dmcHJxekhXa3pyY2J0bHZPeGNPOXQyWVdYVGpkdXZkOXZjNWZJM1hML0RHeXloeXJWWC8vYmsraC9YM29MaDlqcjQvMWUzd2tXUHNQM0FJd0JKRUsydkdYMFpHSm9EZFdzVmdMakdTbVhrVmhVTEJ3SUg5TE52VDBzeEw5cjI4UEl2TmFDc00vUG43K1JMV29obW56NXhqNzk2RDlPL2ZHNEFSSSs1aXhJaTdMT052TEM4aWs4a2N2cWFjbkZ4ZWV2a05BRDcvN1AwU2wrTDYrVjJ2RXlwSkV1N3VibVJtWHFXZ29BQ1Y2dnFxRUsxV3k2Ky8vVWxLU2lwNnZZRmhReDNYN2FzSjNudjdkWm9FQjFYcE9SS1RVM2p6blkrSXZSelBhelBmNSsvNVA2SlNpZXc2b1hZUXdUcEJxQ0dhTmc0Rmsva1h0VlpidGVlS2lva2hySG56cWozSkRSNTk1Q0Ztelo3TFBTT0cwck5uTjh2Mmlpem5DQXRyenB0dnZNeU9uYnNKREt5UGs1T2FEeitZYWRuLzRrdHYySDNpNStmblM4T0dJVVJIeHhLeFp6LzkrdHBtejV3NWU1N0xjZkU0T1RuUnBrMUx1K2Rmc1dJdFdWblp0R25ka2hNM01lQmtOQnJadSsvZ1RUdWZJTnpPTGlibjhlcmlzK1JwRGV5L2xHbTFiK3kzUnl2bEhOcHJ5N0Z5dFFZK1hudUo1WWVTNk5YTWg4MUZPclVlaWI1S205ZDNXYjcrODhsdzJnYVh2RFEycjhEQXFzTkpQTmpEdXVIT2xINGhiRCtUWnBWZDkvaUFFSnZqZDU1TmN4Z3dqRW05SHJTVVNmRGgvUzFzbWs2OHMrSUNHVVd5MW9UcXQyRkYrUjdtQ0xlR2k1Zmpxdlg4Q1lsSi9QNzdYNWF2SFFYYmlxUFQ2Wm54K2p1QTQvdkFiZHZONzRjOWVuVEJ5L042OW5EU3RXeTNrcHBCNkMzTFlCVjA3OTZGMDJmT3NYTlhoQ1ZZVjUyOHZiM0l6THhLZW5vbUFRSFhzL3NXTDFsSlNrb3FkZXY2YzJlUkFHVnRWcSt1UHk4Kzh3VFRYL29mMmRrNTdONnpud0g5S2lmclhSQnFPaEdzRTRRYVl0NzhSUUI4OFBicmRPMFVYbVhucWE2YnZNREFlbno0d2N4S0wvUXJrOGtZMEw5UHlRTnYwTHRYZDZLalk5bXlaUWQ5ZXZld2VUcTdlZE5XQUxwMzcydzM4eTQ1K1FxN2QrOUZxVlR5d0FQMzJRM1dWVlhOT3JWYXhheXY3ZGRSS2NtMDZTL1hxR1d3alJzMTVJdVAzcTd1eXhDcXlJUkYxYk0wc3F5Mm43Wi9uYWZpczZ2a2ZPZVRjbTFxeEZYRXdyMEpqT3NlYU5XaHRVMlFPL2QyQ0dERnRkcDFnMXI3MmEzUDkrZWUrRktkNDVsQm9UYWRaMWNkU1diN21kTDlOLzZqbE9jcGRPVnFGVCsxRWdTaHpMSnpjcGc3OTJlMFZmeFUrY3laYzBSRnhTQ1R5UmgwNXdDcmZYRng1dmVTd2lZWGp1aDA1b2NJU3FXUzl1M2I0dVRrUkZKU01wY2lvMjVLTTdEaUJOU3RRMVJVREttcHFaWmczZEdqL3hFUnNRK0ZRc0dqanp4a2xYRlgyN1ZvM3BTNmRmeEpUVXZuMU5seklsZ24xQm9pV0NjSU5VUjBkQ3dBalJyYVpqN2NMbXBDUjY1Q25UdDNZUG1LdGFTbXBuSGt5SDkwS2hJZ2pZMjl6Sm16NTVFa2lYNTk3VCtCOWZYMXhjM1ZsYnZ1dXROcWVVTlJWVld6N25iaTV1cEt1emF0cXZzeWhLcXlhRmZKWTRRS2kwM1RzT2xFQ25lMXRWN0srY0pkb2V3NG00Yk9ZT0sxNFUxc2pqc2FrMldUVFdqUDhQQzZUTzVyWGV2dWNycUdqOVpjTFBVMWZsSUpTMlh6Q2d4VzJZZU9ER3JqenhmandxeTJIWXZOWXRJUHh6Q0svanFDVUM2NXVYbk1taldYbEpSVXdsbzA0M0pjUERrNTF4ODZmUHp4VjJqeVM3dXMzMzdEaVpIMzNrMjdkcTFadW13MUFEMTdkck81eDdwNE1SS0EwQkx1bDNVRjVtQ2RRcUZBcVZUUXJsMXI5dTgveEo0OUI2bzlXRmV2ZmdBQWlZbkp0Rzdka2t1WG92amxWM05abUxGalJ6bHNhbFpiU1pKRTI5WmhiTnNaUVZwNlJuVmZqaURjTkRYbms3TWcxSEpYczdLUXlXVDQyU2sySzFRK2xVckY0RUVEV0w1aURjdVdyNlpWcXpDY25aMHdHbzBzK21zWllBN28xYTFydjQ2UlFpSG5vWWZHT2x3aUMxVlhzNjZnUUZkc043WGkxTFNhZFlKUW5memNWV3lmMGEza2dWVm81S3pEWEV5dWVKYmQ5OXRpR056RzN5cTd6c3RGeVl0M05VS3JNK0x2YnB1bDhlMlc2QkxudmFPVkgrL2UxOHhxbTk1ZzRwVy96bEtnTnhMbzdXVDVuMW9wNDY5OUNSVjlLUlhpN3FUZzFXR05yYllWNkkzTVhIWmVCT29Fb1FKMjd0cE5YRndDL3Y1K1RKMDZ5YWI3YS9LVksyZzBaYS9CV2JTSmcwYWpZYytlL2NUSEo2QlVLaGsyekxwbVcwWkdwcVZSV2JObXRnOGdpaW9va2xrSDBLbFRPUHYzSCtMUW9hT011WDhrYW5YMVphNFZCZ3RqWWkrVGtKakV0OS9OUTZmVDBiOS9iM3Ixck43ZlNUVlZvOUNHL0xOdEY5azVPZFY5S1lKdzA0aGduU0RVQUVhakVaUEpoTHU3VzQwcklseVpiaXplVzZselAvRW83ZHUxS2RNeC9mcjFZc2ZPM2FTblo3RG9yNlU4K3NnRU5tM2VSbFJVREFxRmd1RjNEeW4yK0xadHF5Y2p6R1F5bGJycm1pQUl0VVBrbFR4V0hVNWlaS2NBcSszM2RLaHJ0eXZzOWpOcHhXYlZ5V1FTazNvRzh0emdVR1EzZEU4MUdFMThPN0UxM3E1S3E4TC8reTlsVmxtd2JzYnd4alN1VTN3UmR6QUhZT3Q0V0g4SXp5c3c4TDhSeFgrd0w0c3BQeCt2dExrRTRWYlJ2VnNYZHUzYXc3UFBQSUdMaTR2Ti9xKyt2UDRRVWFmVG8xUTYvcGlwMCttWi9zekxnRzNaankrLy9BYUEvdjE3VzlXcUE5aTFLd0tUeVVTREJzSEYxc296R28yV2toK0Z3YnFXWWMxcDNTcU0xc1U4WkwxWkdqUUl3Y25KaVhObkwzRHBVaFI1ZVhtRWg3ZGx6UDBqcS92U2FxekNaQWFuYWd5eUNzTE5Kb0oxZ2xBREZHWTd1VGc3Vi9PVlZLMmluVnJ0TVJnTVhMMmFCWUNibTJ1WjZuV1VwN2FIU3FWaTNOaFJmUHZkUEE0Y09JeWZyeStiL3pIWHFydHJ5TUFTaXhlWFJua3o0TjU1ZTRiZDdUS1pETFZhWlhWVFhNaGtNckZuejM2NmRldU1YRzYvby9Deno3MktUbGR6YXRZSmdsQStuUnQ1Y1REU090ZzIrNTlvQnJYeHgxVnQvZS8veG1kQVdyMnh4R1dwS3JuRVkvMURiQUoxQUdxbERMWFN0Z3RqU25aQkthL2VNWmxNd21nbkJhNTFrRWVwR203WTQrV2l0S20zSndoQzJYaDdlL0cvLzcyRXU1dWJ3ekZHbzVFMWF6YXdkOTlCWG54aFdybnVvNTUvL21tT0hQMlBGczJ0TTNwVFU5UFlzblVuQUwxNzl5aDJqb0tDNis5RmhaMUQ1WEk1MDZZOVZ1YnJxUW9LaFp6dzhMYnMzWHNBZ0RadFdqSDUwWWR1NndmMkZlVi9iVG0wVWlFNndRcTFod2pXQ1VJTlVGakxyYmdXOUxlRG9wMWFiMlF5bWZqaHgxODVkdXdFSVNGQnZQakNOTlJxZGFXZVB6VTFqY3VYNHdnUGIyZloxcVpOSzNyMzZzNi91L2V5ZnNObUFFSkRHekJreU1CS09XZGxaY0JsWldVVEV4UExySzgvc1R5dFBuSGlGSEtGZ3BaaDVzNitXN2Z1Wk9teVZmeDMvQ1NQVFgwRWhjSTJZRGZyNjA4NGYvNGl1eVAyaWFVV2duQUxVc2dsM3JxM0tTM3F1M0gvbkNOVysxS3pDNWkxT1lyWDdkU25LMnJXcGlqaUhYU0FMWlN2TTdMcVNMSk5sOW5pcE9WVVBGajN6c2ltK0xtcjJIZzhoVzJuMDhqT0Z3OFhCS0dtS0M1UVZ5ZytJWkhNekt0ODlmVjN2UFRpOUJJZjFONUlraVE2ZG1odnRVMnZOekQvOTBYb2REcnExUXVnZTdmT3hjNlJmNjBCaGxLcHFGQUFMRGMzbHkxYmQzTFBpS0hsbnNPZXVMZ0VMbHd3UHpBSkRnN2s4Y2RzNzlsK21qZWZzTERtZE9uY2dVR0Q3cWhSemNHcVErSFBuaVRkM3ArVkJLRW9FYXdUaEJwQWtpVHp6VVF0ZnFDMll1VmFqaDA3Z1orZkw5T2Vmc3dtVUxkaDR4WkNHNGJRb2tVekJ6TVU3OVNwcy96OHl3STZkbWhuRmF3REdEUm9BQkY3OWxzNnR3N28zOGRoWmxwNWxLVjc2N1BQdllwV2EvdUJkOCtlL2F4Y3RZNDdCdlRsL3Z2dkJlRGI3K2JoNnVyS0Y1Ky9EMERmdnIwNDl0OEpqaDgveGJ5ZjUvUFkxSWN0QWVEQ0pTa2FUVDQvL1RTZm5OeGNsQW9GWGJ0MnFxUlhLUWkzbnB4OFBSK1cwQ1FoeU1lWmlUMXRBMVpaR2ozZmJZM0JhR2VOcVpOQ3hrTzlndkJ4VlRMbm4yanlDaHpYaWt6SktuMVhSWDkzRlYrTWIwbDRBdytIUWF5LzlpVXdwSTAvSFJwNjJ0Mi83MkpHcVR1ekxqNlFXR0t3cmtCdkpDVzdnSlRzQWs3R1ZieDdiaDBQTlQyYWV0T3JtUTk2ZzRuOWtabVYwcHhDRUlTcUo1UEptREo1SWw5OS9SMVJVVEhNK2VaSFhuNXB1dDFsczZWbE5CcjUrWmNGWExod0NVbVNlSEQ4L1NYZW82V2xwUVBnWElFVkszdjNIV1Rac2xYb2RQcEtEZFlkT0hDWUJYLzhiZWxXZStWS0NscXRGb1hpK3ZkSXA5Tng1TWgvSEQ1OGpGWXRXekJzNkNCSDA5VWUxejRqR1UyaWNadFFlNGhnblNEVUVKSkUwZVpZdGNyT25SRnMzcndOTnpkWHBrOTdIQThQNjZWT1VWRXhyRm16QVpsTTR0RkhIcUpEaDNZT1pySm1OSm8vSUs5ZHQ0bDE2elpoTXBud3VhR0JSM3g4SXQ5OCs2TWxVQWN3Ly9lRjZQVjZ1bmZ2VXNGWFZqbE1KaE1SZS9ZRDBLT0g0MnRTS2hVODlkUVVQdm5rYTQ0ZE84SHFOUnU0OTU1aEFDeGJ0b3JMY2ZHTWZXQVVqejMyTUxObXoyWCs3NHR3ZFhPbGRhc3doM01Ld3Uwc1gyZGswVjdITmRhY2xETCtlQ0xjWnJ2SkJLOHZPY3ZPcytrMit6cUdldkx1ZmMwc0RSMmExblhsdGNWbksrVjZGMC9yZ04rMWVkMmRGSGk3S3NuSTFWbU5hUjdnUnFDM2s4TTVnbnljYWVqblFsUktYb25uaTd5U3g4SElURm9HdW5NdU1ZZklLM2xFcDJxSXk4Z25NVE9meEV3dG1YazZ1elh4eXF1T3gvVUhOUXE1Uk0rbTNpamtFZy9PUGVyd21MZnViY3JvTHZXc3RtMDlsY3B6ZjU0dThYeXZER3ZNUXpjRVkwL0g1L0R3VC8raEtTYklLZ2lDZlNxVmlpZWZtTXhISDM5SlltSVN5MWVzWmNLRFk4bzFsMGFUejg4Ly84N0pVMmNBYzZmVUprMGFsWGpjMlRQbkFhaFR4MzZUc0J1WmlyeUp4U2Nrc0hUcEtrdlgyVTZkd2pHWlRCVmVvcHFUazh2eTVhdlpzL2NBTXBtTU1mZVA1T3k1Q3h3L2ZwTFZhOVl6YnV4b3k5Z3JWMUl3bVV5NHVia1dXNXV2Tmlrc2s2UFQ2MG9ZS1FpM0R4R3NFNFFhbzNhbTFXM2J0b3ZGUzFiZzZ1cks4ODg5WmJmN2FtaG9BNTU4Y2pJLy92Z2JQODJiei9oeG8wdXNWNUtuMFZpNmtxMWR1eEVuSnljbVRSeHJsVlVYRWJHUHhVdFdvTlVXNE9IaHpzT1R4ck42OVFhaVkyS1ovL3NpVHAwK3k5Z0hSdUhtVm5KUjg2cDArdlE1VWxKU2FkZ2doTURBK3NXT2RYRjJadHJUVTFtOGVBVjNEdXhuMlo2VWZJVkxsNkxRYURRMGE5YUVjV05IcytDUHY1azNiejR2di9Rc2dZSDFIRThxQ0xXUUpNRzdvNXJUdko3dHYvOTVPMlB0QnVvNk5QVGsxeW50ckdyRURXdGZod09SbVN3L2xGVGhhL0s3b2FOcjR6b3VISXE2YXZtNmJ3c2ZQaDBiaG92S2NkWkprSThUZno3Wm5wY1duV0hQaFl3U3ovbkN3ak5rNWV2dDFwR3JDa0UrMW9GR2c5RkVkREdCeGZIZDY5c0U2clI2STR2MkphQld5dERxN0dkaEtPUVNydzl2d3YwM0hKdVFrYzlUODArS1FKMGdWSUNIaHp0UFBqR1ovZnNQY2UrOWQ5dnNMMDNBSlQ0K2tSOS8rbzNrNUN0SWtzUzk5dzZqYjUrZWx2MjV1WG1rcHFiaDRlR09tNXNiU3FVQ3ZkN0F5Vk9uK1dmTERnRENycFVKS1VscWFwcmw3NTkrT2d1ajBZaS92eC9qeDQwdTlSeU9tRXdtZGtmc1krWEt0ZVRtNXVIaTdNelVxWk1JQzJ0T1dGZ3pUcDgrdzY1ZGUyalJ2S25sSGpVK3dmejdva0dEWUx0ekZ0WWVyazAxN2xLdlpVc3E1Q0o4SWRRZTRxZGRFR29JQ2V3dXA3cGRtVXdtMXEzZnpOcTFHM0YxZGVHNTU1NjBDVVRwZEhyeXRmbG84N1Y0ZTNreGJOaGdWcTVjeTU4TGw1Q3ZMYkFLUnQxbzkrNjlsci9YcnhmQTQ0OC9hZ2tFcHFkbnNIanhDbzc5ZHdLQWV2VUNlUHFwS2ZqNStkSzRjU04rbTcrUW8wZi80OUNobzV3N2U0Rmh3d2JSdTNlUFNsMGFXeGFiTjV1Ylh2VHQxOHRxdXlSSmx1WWtSZm43Ky9IMDAxTXRYeHVOUm1KajQ1QWtpZURnSUFCNjl1eEdWRlFNdXlQMnNYM0h2K1YrNmkwSXQ2c1g3MnJFWFcxdEh4N3NQcC9PTjF0aTdCNXpKUG9xRVJmUzZkWE1Pb04zeHZBbUhJM0pLbFUyV3lFN2ZSMXNOUEJ6NWxEVVZaUnlpZWNHaC9KUXp5Q2JaaEwydURzcCtQN2hOdndlRWNmc3pkRVU2QjB2SzhyTUsvbER0VXlDQUU5emtDMGgwMzR0UEVtaXhBeThZQjlubkc1b1hCRjVKUStkd2Y2Qi9jTjhlWFZZWTV2dGFvV01lWlBiWWpTYXVIUWxqNU54MlJ5UHkrWjRiQllYazNOcEZ1REcrNk50QTdFSkdmazg5dXVKU3FtOUp3aTFYVWhJRUNFaFFXUmV2WXFUV28xYXJVYVNKSXhHSTd0MjdRR3crekRVYURTeWNkTVcxcS9makY1dlFLMVdNV25pZUp0VkZkbloyWHowOFplV3J3c0RWNFZaY3E2dXJ2VHBVL3lEM1VKYnQrMnkrbnJJa0lFTUd6cTQySTYycFpXZG5jT21UVnZKemMwanJFVXpKazRjWjhtV3ExY3ZnQkhEaDdKOHhScCsvbVVCOTkxM2xUNjllM0QwNkg4QU5HbGlmbjlMUzB0SHFWVGk3T3lFVENaano3WFZGamV1UkxtZHBhWlhQMGZVQUFBZ0FFbEVRVlNhZzNXcVN2aHZJZ2kzQ3ZIVExnZzFoU1JodWttWkM5WHQ1S2t6ckZxNWpzdHg1cnBKVGs1Ty9Qbm5Zdkx6dFdpMVdyVDVXdksxV3F1bHFUZGF0bXdWTXBuRUhRUDYydDBmMnJBQlNxV1NGczJiTW1YS0pOUnFGUnBOUGx1MzdXVHo1bTJXVG1IZHVuVm0zTmpScUsrMWdsZXJWVHorMk1QczNCbkIwbVVyeWM3SjRhKy9sN05sNjA0R0RPaEQ5MjVkY0haMnZNVE1ub0lDWGFtN3doWVVXSDh3dm5neGtuUG5MK0xwNlVIblRoMnM5bmw1ZVpLUmtjbkJnMGZvMkxHOTNRWWwyVGs1Yk55NGhieThQQm8yRExHNjlyRmpSOUV3dEFFOWUzUXQwK3NSaE52ZDFINGhUT29WWkxQOVluSXVMeTA2VTJ5VzJjeGw1MW4rYkVlOFhLNTNySE5TeXZoOFhCamp2anRhYkdDc0tCOVh4eDN2akVZVGM3WkVzL3hRRW1IMTNYam52bWFFMWJkZitOMWtzdTBHQytadGszb0YwYk9wTngrc3ZtaVZvV2VQdDZ1U0FFODE5YnpVQkhvN0VlempUTEN2K2MvNjNrNG81UkkvYm85bHpqL1IyS3ZwVU4vTHFjU21GbDJiMkM3M09wdVlZM2VzSkVIemVtNGNqcjVLeTBCM213NjRZTzRzMnpUQWxhWUJyb3pzRkFCQXJ0YUFXaUZESWJmK3BweUt6K2JwK2FkRW9FNFFLdG4zYzM4aE9pWVd1TjVJcmZEK3JxV2RyTFhMbCtOWnQyNHpCb09Ca0pCZ0hwNDBqdnIxYmJQLzY5VHhSeWFUV2VZcXVwUTFNTEErRDA4YVg2cUdHQUFlSHVaeHdVR0JUSnc0anVEZzBqZldLWGx1ZDU2Wi9qam56bDJnVjYvdU50bHdnd1lOSUNVMWpYLy8zY1BpeFN0WXNtU2w1YlcwYTljYWdIWHJOMXNDZEVXMWF0bWkwcTZ6cGt0SlM3dFc0MXMwbUJCcUR4R3NFNFFhUkpKcVI3QU9rOGtTcUFQekU4UENZc0FBYXJVYUx5OVBYRjFjY0haMnd0bkZHUmRuWjh1ZmtrekcrdldiV2JKa0pUSkpSdi8rdlcxTzBiUnBZNTUvN2lsQ1FvSlFLQlJzMy80dnE5ZXN0eXlOOWZCdzU0RUg3clBwT0Zhb2I5K2V0R3pabkVXTGxuTDZ6RGxTVTlOWXZIZ0ZFUkg3K04vckw1V3BjNi9KWkNwM1Y5akdqVU9aUHUzeGE4V0hyVCtNZHVvVXpqLy9iT2ZuWHhidzh5OExpcDFIa2lRR0Q3ckRhcHRDb1JBZFlRWGhCdFB1Yk1qai9VTnN0cWZuNkhoNi9pbHl0ZmFYUnlya0VrNUs4Ny9SWC8rTjQvbkJvVmI3bXdXNDhzS1FVRDR1UmJPRWVsNXE2anVvTzNjbHE0Q1gvenJEK2FSY1hydTdNV083MWtmbUlBMHZSMnZnK1Q5UDA2V1JKMVA3MmI0bWdDWjFYZmwxYWpzMm4weGx6dVlvb2xNMUFJenFITURnTnY3VTgzSWl3Rk50ay9GbWowWm4vdDdrRmRnR0pGOGYwWVFQVmw4a01UUGZKc1BPU1NtamN5TXZucjZqZ2MxeGpwcFdtRXp3L2JZWXZ0OW16dXhyVk1lVmpnMDk2ZExJazg2TnZQQjJFT3kwRjlRRE9CYVRSZk42cmh5Tk1ZZ2xzSUpRaVJvMERMWUU2d29EYSs3dWJyUnVGY2JvMGZmWWptOFF6UDMzMzR0V3ErWE9nZjBkM20vSlpESSsvSEFtQmRvQzlIbzlCcU1SazlHRXU3dGJtZXU4M1RYa1R0emQzZW5SdlV1VnJLS29VOGUvMlBwNUQ0Ni9uMGFoRFZpM2ZqT3BxZWFnMUtBN0IxQy9udmtoUTZQUUJwdzRjUXFqMFlqSkJDNHV6alJyMW9UUm8wWlUrclhXVkNtcGFTZ1VjdlIyVnBRSXd1MUtCT3NFb1NZeDFZN2FFNjFidDZSdm41NjR1cm9TRWhLRXU0Y2JyaTZ1dUxxNjRPcnFVcXBBbUxlWEo3OHYrQXR0Z2VNc2lFYU5HbHIrM3FCQk1BVUZPaFFLT1gxNjkrVHU0VU53S2FGTG1MKy9IODg4OHdUSC9qdkI2dFViU0VsSjRkRkhKcFFwVUFjVjZ3WXJTUkt0V3RsL2NuclBpR0c0dXJodzZ2Ulpzck96N1M0eFV5bVYrUG43MHJ0M0Q3dFBzQVZCTUZNclpNd2MyWlFSNFhYdDdsZklKWDZjM0FhWkJBcVpPVE5MZVMxQXAxTElTclZzZFh6M1FIYWZ6MkQzZWR0NmQwWDFEL08xdS8xSTlGWGVXSHFlZ2ExOCtmckJsZzREVWdBcDJRVTg5ZHRKemlibXNPOWlCcGw1ZWw2NnE1SERaYktEV3ZzeHNKVWYyMCtuTW5kYkRENnVLcm8zOFM3NVJSVlJvRGUvQ2NXbGEyZ2JiTDA4cTA5ekgvcThYUGFtUFVkanNrb2NZelNac3g0dlhjbmwzM1BwdEE1MloyVEh1amJMa1l2ellJOUFIdXdSaU41ZzRrUmNOZ2NqTXprUW1jbXgyQ3lIZGU4RW9UYTc5OTY3S2RDVzNNMTYzTmpSakgxZ2xDVmJ6SndkVmZ3YlpyKyt2WXJkWDhqTDAzN1g2N0tTSkluZXZicVhlcnlibXl2ZnovMnFVczVkcUh2M0xuVHYzb1djbkZ3a1NjTFY5WHAzMkY2OXV0T3JETmQzTzBwSlNVTWhWMkxRMisrRUxnaTNJeEdzRTRRYVFyTDhYKzB3YnR6b2tnY1ZvMGVQcnRTdFc0ZkdqVU5MSG93NWNEZDE2aVJDZ29QdzhTbmJCOUQyN2RyUXJtMXJrcE92RUJCZy80UDhnQUY5N0FiL0Jnem9nMEpSK3JmYXZuMTdvUy9salloQ0lXZklrSUVNR1RLdzFQTUxnbURmdzcyREhBYnFBRHljRlhnNFYreTJTWkxnL2RITkdEbnJzRTBYMTZLV0hFamtuZzRCdEF5OHZvUnI2WUZFdnRnUXllTHBIUWoyS2Y1Qnc2R29xN3o4MXhsU3M2OEgvbi9mSFVkc3FvWVB4elRIM2NuKzY1QkowTHU1RDk5dmkrVjhrdjNscDhVcC9EQysvMUltUTl2VktmUHhON3FZbkd1MURMYU9oNW9BVHhVZXprbzhuQlg0dTZ1bzQ2a213RU5GaUorNXkyMXBNZ0NMbzVCTGhEZndJTHlCQjQvMUQwRm5NSEU4Tm91RFVaa3NPWkRFbGF5U2d4T0NVQnYwNkY3NjRIdHBBblNDV1hVM05hdXBVdExTVUtvVUlyTk9xRlZFc0U0UWFvaGFzZ0MyVXBVMlVGZW9mYnMyNVQ2WEpFa09BM1VBWSs0ZldhYnRqdHczY25pWnhndUNVRG1XSGt4aWN0OWduSXZwcEZvWmZOMVV2RHVxR2ROL1ArVndqTTVnNHVXL3pyQmtlZ2VjbFhLKzJCREovTjF4QUh5OU1Zb3Z4cmUwZTV6UkJML3V1c3pzZjZMdDF0WGJjVGFOTWQ4YzRiT3hZYlFPc2wrWS9LdU5VWnhOekNFelQxM3M2eWpRRzRuUHlPZHllajZYMHpURXBtbllmZDdjWFhiOWYxZVkyaS9FcHJOcldSaU1KcjdjR0dXVk1YeEhTMTllSDlHazNIT2VTY2hoMmNFa0RrZG4wcU9wRDNlMDlLVjlpSWZEWmNRQVNybEV4MUJQbXRWelpmN3VlSWZqQkVFUWhLcGhNcG5JeU1qRTE4Y2J2VjRFNjRUYVF3VHJCS0dHcUcyWmRZSWdDRFZKV2s0QmYreUpkMWpiclRMMWErSEw2TTcxV0hvdzBlR1kyRFFONzY2OGdFSW1zZXBJc21YNzVwT3AvTHp6TXBQN0JsdU5qMG5WOEwrbDUvZ3Z0dmhsbzNIcCtUejQvVEVtOWd6azZZRU5yVExSOWx6STRJODk1b0JVMGxVdG1YazY4Z29NUktkb2lFN05JenBGUTFTcWhwalVQSkt2YW5IVVp5TmZaK1NKWDAvdzVZTXRhUlpROWl5UnlDdDVmTFkrMG1hNThPcWp5VHc3T05SaDNUbDdZdE0wL0hzdW5iWEhybGpWdjd1WW5NZnZ1K1B3ZGxWeVIwcy9CcmIybzJzakw1dkdFNFhtNzQ0akoxOHN2eElFUWJqWkNuUTZTK2Eyc2d5clZRVGhWaWQrMmdXaGhqQmhFdWwxZ2lBSTFlalhYWEU4MExXK3pYSlh2Y0ZFamxaUHJ0WkFUcjZCbkh3OXVRWG1QL08wQm5LMEJ2SUtET1FWL2xsZ2JsS1Fyek9pS1RBd3FWY1FkN1R5czh5My8xSW0reTVsbEhnOTY0N1piMHp6elpab2VqWHpvWGs5VndyMFJ1YnZqdU9IN2JHbHJxMW1OSnI0N2Q4NE5wOU1aZnFkRFJuYXJnNmFBZ052cnpodk5hNy9SL3ZRRzhyM2l5a21UY1A5Y3c3VEp0aURKblZkY0ZiS0hkYkxBOUFiVGFSbEYzQTVQWjh6Q2ZhWDRPWnFEV3cvazhiZDdSMHZzVTNJek9kMGZBNkhvcTZ5KzF3Nk1XbWFZcTh6STFmSDBvT0pMRDJZaUllemdqdGErakc0clQvZEduc2h2NVp4bDZYUjgyZkUvOW03NzdBbXIvWVA0TjhNRWtiQ0hxS0NPSkVoNGxiY3VFZXRXbHU3N1ZCclcvMVorMXByMWZwYWE5VnF0YlZhdFhXODdnNWJ0VzRyRGh5SXE3akJyZXk5ZDBMeSt3TVRRVmFBUUpCOFA5ZlY2MHFlNXp6bjNLRWtrdnM1NTl5Y1ZVZEVaQWdLUmVHMkVTcTFHaVltVEYrUThlQnZPMUVkb0ZLcG9DcFFROHgvZ0lpSURDWWpWNG01dSs3QTBWS0MrM0haaUVuTlEzeEdYclVMRER4S3ZJdjJibFl3RVFtdzdORERjbWZVNlVKWm9NYnNQOE13c1k4cmxoOStpS2lVM0NyMUU1MlNpeS8rQ01QNmsrRm9hR09LbU5UaSs3RlZOVkdub1ZJRFY4UFRLNXp0VnhuSGJ5V2lSeXNieEtUbUlUWTFEekZwdVloTXpzV2QyQ3lFUldjaUxhZnFzOS9TYzVUWWZUa1d1eS9Id3RyY0JBTzg3VEcwclNQTzNrMUdaaGxWZ0ltSXFHWXBGWVdmNjZvQ0ZTUVNpWUdqS1M0cEtRa1JFUkZJU0VoQWVubzY4cDhVdnBOS3BaREw1YkMxdFlXTGl3c2NIQnk0YnlOVkdqTURSSFZBU21vYTFGQkRJaTY3c2g4UkVkVzhZemNUOWQ1blNwWUMwM2JjUWtSU0R1TFR5NjVnWFJtM1k3THduMTlEOWRMWC9maHMzSS9QMWt0Zk5lM29qVVFjdmFILy8wZlBTczFXWU9lRkdPeThVTDNFS2hFUlZZK1pXZUgrcHdxbG9rN01yRk9yMVlpSWlNQzFhOWVRbXBwYWFwdnM3R3hrWjJjakxpNE9vYUdoc0xTMGhMZTNONW8yYmNxa0hlbk04TC90UklUNCtBUUFnRkJVc3h1YkV4R1JZVngrbUdib0VJaUlpSjQ3VXFrVVVxa1VCUVVGa0pnWWRtWmRabVltenAwN2g3aTR1SW9iRjVHZW5vNmdvQ0RjdlhzWDNicDFnNldsWlExRlNQV0owU2ZyWnM2Y2lZSWlKYUEvK2VRVE5HclVxTmF1SndLQWV3OGVBUUNrRXM2c0l5SWlJaUlpMHJDVXk1Q1NtbXJRbVhYeDhmRUlEQXhFWGw1ZXhZM0xrSkNRZ0VPSERxRlhyMTV3ZG5iV1kzUlVIeGw5c3U3Um8wZkZubWRuVjI0WlNIV3ZKd0tBME50M0laR1ljRm8wRVJFUkVSRlJFVTNkWEpGNE9Sa21Kb2FaMkpDUWtJQmp4NDRWbTZSVFZRcUZBaWRQbmtTZlBuMllzS055R1ZXeTd1Yk5tOWl3WVFPU2twSUFBRk9uVGkyMTNiaHg0M1RxNzQwMzNpajErT25UcDdGKy9YclkyZGxoL1BqeDhQVDByRnJBWkJUVWFqVnVoZDJHekVJR3BiTHFHMk1URVJFUkVSSFZOMjI4UEhEaFVnaUV3dHFmMkpDVmxZV1RKMC9xSlZHblVWQlFnRk9uVG1ISWtDRmNFa3RsRWhvNmdOcjA4ODgvSXpvNkdubDVlY2pMeXl2ekRhYzVYOUYvWlNWV1ZDb1Y4dkx5RUIwZGpaOS8vcmttWHhMVkEvY2VQRVJrVkF6c2JHMmdZTEtPaUlpSWlJaEl5OXV6TlFBZ0lTbTUxc2NPRGc3V2VlbXJpWWtKVEUxTmRXcXJVQ2dRRkJRRWxhcDZGZWVwL2pLcW1YWEp5U1hmM0NLUnFGalNUaXl1M0kra291czFzL2lJeW5MazZBbklMQ3pnNkdpUHFDaFduU01pSWlJaUl0Sm8yc1FWQUhEajFtMm8xZXBhMnpvb01qSVNNVEVWZno5emRIUkVwMDZkWUdOakE2QndOdDZWSzFmdzhPSERjcTlMVEV6RW8wZVAwS3haTTczRVMvV0xVU1hyU3JOOSszYTlYeDhlSGw2dFBzbDRaR1JtNGRqSjAralh0eWZTMHpNNHM0NklpSWlJaUtnSXpZcTIyTmc0L0h2bE9qcTA4Nm1WY1cvY3VGRmhHeHNiRy9UcjF3K0ppWWs0YytZTWhFSWh2TDI5MGIxN2QrVG01bGFZN0x0eDR3YVRkVlFxbzA3V0xWdTJyRnJYYjlteUJWdTJiTkZUTkdTTU5tN2VnZng4QlY0ZTlRSTJiLzhEQlFWTTFoRVJFUkZSNllRQ0FWUnF0YUhESUlLd0ZndmphU1kwMk52WjRic1ZxN0ZpNlFJNE90alg2SmpwNmVsSVRFeXNzRjM3OXUyUmtaR0JZOGVPYVplMHhzWEZZZFNvVVdqZXZIbUZ5VHJOT1BiMk5mdDZxaUloTVFuN0R2NkQxMTRaQlRNZGwvZVMvaGgxc3M2WVpXZm5JT3pPWFVna0V1MGVBTHBRS3BYbExoV09qSXJCby9BSTlPaldXUjlobG1yNzc3dHdKT0E0dHF4YlZlS2NXcTNHNGFNbjBLOVBUMGdraHFrV3BLdlFzRHZZZi9nbzNoLzNPaG80T2NMRVJBeUZnc2s2SWlJaUlpcWRXQ3hHdmtKaDZEQ0lZRkxKN2FPcUl6OC9Id0F3WnRRdy9QSFhYc3lZTXg4L2ZQczFySzJ0YW16TWlJaUlDdHVJUkNJa0p5Y2pQajYrMk41eldWbFp5TS9QMTdsNmJVUkVSS1dTZFFtSlNUaDI0clRPN1ovMTZzc2pkV3AzSnVnOGR2eXhDMm5wNlpnMitRT2RydG15NHc5czJiR3oxSE5IL3Y0TjcwNHF2Y2huVVUxY1hQRDEzTTkxR3E4K004cGszWm8xYTdUcnlXdEtTa29LUHZ6d3d4b2RvenErWGI0S1o0TXZ3S1Z4STZ4ZDhTMmtVbW1GMXdRRlg4VEt0UnV3ZVA0Y05IRnRES0F3NlhmNzduMjR0MndPYzNNejdObC9DSWVPSE1QNjFjdmgzTUJKZTIxRVpCUlNVdFBnMmRvZFlyR29XckducGFVaE9pYXUxSE8zd3U1ZytjcTFPQjU0R2w5L09ST21wbExFeFNmZ3lyV2JPdmMvcUgrZmFzV25pOGZoa2Zqdk4wdlJ0SWtyeG94OEFVRGhoMzF0VklQbEhWbXFLMnJ6aml3UkVWRjlJRE16UXpLVGRWUUhXSmlaMWRwWWlpZS84dzcyOWxnMGZ6YW1mVDRYSDM3eU9jYS84d2I4ZS9lb2tUM3NkTmw3dnFDZ0FDRWhJU1dPVzF0YlF5S1JsTHBuZm1sMG1jRlhWRng4QXRadnJ2cDJYcm9tNjE0Y1BoaUhBMDdnd09FQTlPdlRFejdlbmpwZDUrYnFnam1mZjZKOUhwK1FoRm56RmdJQVhoNDlRbnM4T2pvV08zZnZ3NlR4NHlDVlNyVEhyVmdoRjRDUkp1dktTOVRkdW5VTFY2NWMwVDQzTnpmSHlKRWpjZlBtVFZ5OWVyWEU4ZERRMEdKdlVNM3h5aVlEendaZndLRi9qaVBzemoxa1pHVEMzTndNSHU0dDhjcm9FZkQxOGE1VVh4WFp2UDEzbkEyK2dBSCt2WEhpMUJsOHMzUUYvdnZGZnlBU2xaOUVjMnZpaXZ6OGZIdzIreXVzV0xvQXpnMmNjUDFtS0daL3RRamZmenNmYmJ3OE1PNzFWM0RzeENtc1hMc0JDK2ZOMGw1NzVOaEovTFp6RC9iOHZna3lzUVVBb1Avd2wwc2Q1K1ZSTCtDRDk5K3UwbXZ6OG5ESEY5UC9ENHVYcmNUc3J4Wmg0Ynd2Y1B2dWZTejk0U2VkKzZqcFpOM0RSK0dZUHZzcnlHVVdXRFIvdGpaNWFTSVdRNm5Ia3VCbDRSMVpxaXRxODQ0c0VSRlJmV0F0bHlFOUs2dFcvbVlrS290WUxJSzFwYnpXeHN2UEwvenVJcEdZb0hsVE42eGF0Z2dyMTY3SG91OSt4SjU5aC9EYXk2UGcyOVliNW5wTUlHWmtaRlQ2R2dzTEN6ZzVPY0hYMXhkcGFXbTRkZXRXall6bDdka2FBZnRMbjcxV21pdlhidURiNWF1UWtwcUdDZSsrcVQxZVVGQ0F6S3pzY3E5OTY3V1hjZnprYVZpWW15TXR2ZlE0WlJibXhYSUpFb2tKM0o0VUJRRUFFOG5UUk53TFF3WnFId2VlT1FkVFV5bkdqQnl1ODJzeEp2eW05SXlMRnkvaTBLRkR4WTZOSERrUzU4K2Z4ei8vL0ZQaStLVkxsM0Rnd0lFU3h5dHI1Wm9Oa0VvazZOaXVMYVJTQ2NJam9uRGhVZ2d1WHI2Q09aOVBRKzhlM1NyL1lrcng5LzdEMlBycm54ZzJ1RCttVGY0QWJidzhzSHpsV2l4WThnTm1UZisvY3FmcU5uUjJ3bGR6Wm1ENnJIbVkrZVVDckZ5K1VEdDdMall1SG0yOFBDQ1h5ekIyekVpczM3UWRGeTlmUWFjT3ZnQ0FpSWhvMk5uYVFHWmhVYXhQSDI5UGRPM2NRZnY4bDQxYnEvMGEvWHYzZ0ZLcHhKbWc4OGpOeTRkZmw0NzRhOGZHQ3EvYjl0dWYyTDMzWUxYSEwwdGVmajcrM0wwZnYrN2NCUWQ3T3l4Yk9BKzJ0aytUdW1LeEdNcGFXQWJMTzdKVVY5VG1IVmtpSXFMNlFDZ1V3dEhXRnRFSkNZWU9oWXlZazQxdDdlNVo5K1M3aSthN3FxdExJeXhaTUJlbnpwekQyZzFiTUhmQkVvaEVJbmg1dUtORHU3Wm80dElJbHBaeVdNcGxzSlRMWVdrcEwzY3JwOUpvbHQ1V3hxaFJvd0FVSnNGT25qeXBqYnNteHRLRlVxbkV4cTIvWXVldWZYQnlkTUNLcFYvRHZXVUw3Zms3ZCs5anl2VFpPdlYxNm14d21lZFdmNzhZclZvMmY5cnZ2UWRsVHN4UnE5WEl5aTVNRUVaRVJxR0JveU15czdLS3RYazJaMkNzbUt5ckk3NmMrU204UE55TEhUdDQ1QmlXcjF5THJUdDI2aVZaOTllZS9WaTdZUXQ2ZE91TXFSOU5BQUFNSGRRUGFlbnAyTEI1QjJha3B1SExtWi9DMXNhNnpENjhQVnZqNHcvZXc0TUhqMkZoYmc0TGMzT1ltSmpnNGFPbkZYQkh2VEFFdS9ZZXhJM1FNRzJ5N3M2OSszQnYxYUpFZis0dG0rT1ZJbE5oTmNtNjFOUTAzQXk3WFdvTTBiR0ZTMkRQQmwvUUh1dmV0VFArdC9WWGJQOTlGd0wyNzhUQWZuMHdzRjhmN1hrckhlNzhTSXRrL1BVcE5UVU5RZWN2WWR0dmZ5SWhNUWxEQnZyai9YRnZsSWhKTEJiWFNqVlkzcEdsdXFDMjc4Z1NFUkhWRithbVVqUjBjRUI4Y2pML25xTmFKUmFKNEdSckN6UFRpcmRRMGlmTnFpQkprWWtsQW9FQXZYdjZvWWRmRjRSY3ZZNVRaNE54L1dZby9yZjExMUw3bVA3SlJ4amN2MitOeHZuMzMzK2pZY09HOFBMeVF2LysvWEgwNkZHa3BLVFU2SmhsQ1krSXdzTHZWdURlL1lmbzBhMHpwbi95VVlra21ITURKMHo5ZUVLNS9hejRhUjFzckszdzlodXZsTm5HeWRHaDJITzNKcTc0YXM1bjJ1Zng4WW40YlBaWEFJRElxR2k4TyttVFl1MUhqbjJuMlBQS3pCcXN6NWlzcXlPZVRkUUJRUCsrdmJCODVWb2tWZk1OWGxCUWdOWHJOdUh2L1lmaDM2Y0hQcDgyR1VLaFVIdit0WmRId1ZRcXhlcDFtL0RCbE9tWU52a0QrSFh0VkdaL1JhZXVBa0F6dHlZSXZYMVgrMXdxbFdMRFQ4c2hsOHNBRks2cFQwaE13b3ZEQitzYzg5MzdEL0hmQlV2TGJWUDBmRmx2NkNNQko4dnRvME03SDlqYjJlb2NWMW5VYWpYU016S1JucDZPMUxSMHBLV2w0OEdqeHpoL01RUjM3dDJIV3EyR1ordFdtRGRyZXJHN0RrV0p4V0tvVkNxbzFlb2EyWGRCZzNka3FTNm83VHV5UkVSRTlZbTVxUlN1RFp5UW1wR0pySndjS0pSSzdrbE1OVUlvRU1CRUxJYUZtUm1zNWJKaTN5TnJTLzR6TSt1S0VvbEU2TmplRngzYkYwNFN5Y2pNUWt4TUxHTGk0cEdlbm9IY3ZEems1K1hEeDB1My9kWTBKQklKc3A2WjhWV1JqSXdNM0w1OUcxRlJVWGpoaFJmZzYrdUxFeWRPNkRTV1B1MDljQVEvYjlpQ0FwVUtIMDk4RjZOR0RDMjFuYlcxVlludjlzOWE4ZE02eUdRV0ZiWXJTbUlpUmlQbkJ1VzIrV1BydWhMSG9tTmk4Y21NTDNVZXA3NWpzdTRacHMrVUpOWThOM3RtdVpibXVibTVlYm5YVjBkVWRHR1o1NkpUVlN2ZFIwd3NGbi8zSTBKdjM4V0x3d2RqOGdmdmxab0lHalZpS0JvM2FvaEYzLzJJdVF1V29FdW45aGcvN2cwMGRTdGNhNTZla1lHOHZLZlRjMjF0ckxYcjBuMjhQYkJuLzJIazVlVnBDMVZvRW5VQWNPbmZ3cjMrT3JUejBUbHVuemFlMkxaaGRhbm50djI2RTRjRFRwUjV2cWlLOXFwYjlOWHNhaWZyMGpNeThPWjdIeU03SjZmWWNZRkFBRy9QMXBqdzdwdm8xcmtqWEJvM0xMY2Z6ZDUxU3FWUzU4cEJWY1U3c21Rb2hyb2pTMFJFVk44SWhVTFlXbG5DMW9xYnNWUDlsdi9rZTJqUklnUmxrY3NzSUcvWnZNd0pFcnFTeStWVm5oV1htWm1KMU5SVTJOcnE5ajFUTHRmdmFwTWYxNnlIaFlVNXZsOHd0OW8vaDZvb2J4bXNobVkxWC8vaEwrTi9hMytBUytOR2xVNk8xbmRHbTZ3TEN3c3JVVWhpeElnUmFOYXNHWHIzN3EwOUxoS0prSnViaTVZdFd4WTdya25XZVhoNFlOaXdZY1g2cVE2MVdvMzA5QXhjdTNFTDZ6ZHRoNVdWSlNhTnIzeXhCWVZDZ2IvMkhNRFdYM2RDcFZhalF6c2ZOSFJ1Z0YwVjdNazJlRUJmaEVkR0lmakNaVnk0RklLdW5UcGc5SXZEOE9lZWZUaC84Vjl0TzgwYkNnQTZ0dmZGenQzN2NQNVNDSHAxNzFxaXoxTm56OEhXMWdZdG1qWFZPWDZwUklJR1RnNmxuak0zTC96WmwzWCtXVk0vbmxEaVRrQnNYQUxlZlA4am5lTXBqOHpDQXVQZWVBWEtnZ0tZU3FXd3NySkVBeWRITkc3a1hLbjE5bUpSNGR0UldWQlE0OGs2Z0hka3FmYlVoVHV5UkVSRVJQUjh5bnV5cDF0TmJWdFVHanM3TzRTSGg1ZmJSaWFUWWRDZ1FiaDY5U3J1M2J0WDdKeFVLa1dCanBNaTdPM3RxeHhuV1d4dHJBMlNxR3ZqNVlrUHg0OUQ1NDd0dE1keWNuSnhOdmdDdndOVWt0RW02eTVldkZpaU1NU0lFU053N2RvMUJBWUdGanMrYXRTb1VvKy84ODQ3dUh6NWNvbCtYbnJwcFNyRjlPTFljY2g2VW8xRklCQ2dWL2V1bURMcGZWaGJXMVc2cjVWck4rTGdrUUM0dWJwZ3hxZVRzWExOZXF4WnQwbW5hd1AyNzhUWjRBdjRaZU0ybkx0d0NkMjZkTUNyWTBhaWY5OWVDTHQ5RjMvOVhmejErdnA0d1ZJdXg5RmpnU1dTZGZFSmlRaTVlZ01qaHc4dWRVYmZ3MGZoT0hqa1dLbHgzTHYvRUQvODlBdm1mUDZwem9rNVF4QUtoWGhKRHhWc0JNTENuNDlhVlhzSk05NlJKU0lpSWlLaXVreFRnRUhmeTBYTDA3aHhZNFNFaEpUYkpqTXpFd1VGQldqWHJoMFNFaEtRbHBZR0FHalZxaFZrTWhsdTN5NTlEL2JTeHRKRjhJWExtRE4vc1U1dEl5S2pLNXpkcHRsS0tpb210dHgyU21WQm1XMkVBb0cyNkdSRVpCVHM3V3hnYjJkVHJJMlptU242OSsyRnlLam9Zc2ZWVHlhS0NBUk00cFhHYUpOMWRkR3d3ZjJSbTV1SDdPd2NoRWRFRm02U2VTc01FOTU1QXdQOGUxZmNRUkh2ajNzZFRnNzJHRHZtUllqRllxeGN0ckJTMTNmdjJobGRPM1hBK1l2L0Z0dS9UaVFTbFVqV2lVUWlEUER2aFYxN0R5SXFKcmJZK3ZUZGV3OUNwVkpoeU1CK3BZNXpLZVFxTG9WY0xmV2NUR2FCdS9jZllzdU9QekJqMnNlVmlyK294K0dSdUhqNVNyRmpLYW1wVmU2dnBtajI3MUp6ZGhzUkVSRVJFUkVBYUxkajBtVVpyTDVZV1ZuQjN0NGVpWW1KNWJZTERnNkd2NzgvaGcwYmhyaTRPSmlZbU1EZTNoNVpXVm00Y2VOR2hlUEk1WEtkWjlZMWNXMk1pZSs5VldHN1h6WnVoWldWSmNhKzlLSk8vWTZiTUtYYzh6R3hjV1cyTVRFeHdhSGRPd0NnUk9HSTBxei9hWm4yY1haMjRUWlN0Zm4vOVhuQ1pGMGRNdkhkNG0rOHlLZ1l6RnY0SGI1ZHZnb2lvUWorZlhybzNKZVZwUnh2dkZxMUdYNGFJcEdvM0VJVFJZMFlQaGk3OXgzQzV1Mi9ZOWIwcVFDQTVPUVU3RDM0RDlxMWJhUGQrKzVaWTBZT3g0UjMzOVErSC9UaXE5ckhEWndjNGQrN0J3Sk9uTUxycjR4RzQwYk9WWG9kZS9ZZHdwNTloNnAwYlcwU1BKa1d6S1dvUkVSRVJFUkVoYlRKdWxxY1dRY0FYbDVlSlZiWFBTczJOaGIvL1BNUGZIeDhZR2RuQndCNDlPZ1JRa0pDa1BQTW51YWxhZE9tamM3RkJaMGJPT0dWMFNNcWJQZkx4cTJ3bE10MGFnc0FzMmVVbldUN1pza1BzTE8xd2FUeDQwbzlYM1JwYThEK25jakx6MGQ2ZWdZYzdPMFFFUm1GZHlkOVVxd1laRVJrbFBaeGRHd3NCQUlCckxuS3ExUkdtNng3ZGs4d3pmUFMxbEdMUkNKWVcxc1hLekpoOFdRdnNwb3NNTkc0a1RNKysrUkRmRHp0Qy96MjU1NUtKZXNBNEk5ZGU2c2RnMFFpd1VnZHFyZzJjbTZBZ2YzNjRQRFI0eGc2c0I5OGZiengwN3BOeU12THd6dHZqaTN6T29GQW9DMVVVWnF4WTE3RTBlT0IyUDc3bi9qODAvSXovbVVaUCs0TjlPdmJzOWl4eE1Ra1RKayt1MHI5MVpTbk0rdFVCbzZFaUlpSWlJaW9ic2pMendOUXU4dGdBY0RGeFFWT1RrNklpNHNydDExaVlpS09IejllNmY3dDdlM2g1dVpXeGVqMHAyK3Y3bVdlKzJiSkR6QTNOeXUzVFZHbnpnVGp1eFdyY2VUdjN5cHMrKytWNjdDeXNvUkt4ZSsvcFRIYVpGMkxGaTNRcFVzWDdYTk44czNIeHdjUkVSSGE0MlptWnJDeHNZR0xpd3M2ZHV4WTdEaWcvd0lUejJyZTFBMEFrSmlVWE9scmY5bTR0ZHJqVzFpWTY1U3NBNER4NDE3SDJYUG44ZTN5VlJnejZnVUVuZzVDLzc2OTRPWGhYdVh4M1Z4ZDBMRmRXeng2SEFtbHNrQmJNYlV5TEdUbWNMQzNLM2Fzb0tBT2ZpQUlhbi9QT2lJaUlpSWlvcm9zTHo4ZkppWW1PczlBMDZkdTNicmh3SUVEVUNnVWV1MVhMQmFqYTlldTlhN29Ra3BxcXJiU3E0Wm03N3hXTFpwaDFmSkYrR1ByT3VUazVtTFB2a1BJenM3R3hDbWZZZWFuaytIZXFnWCsyTHJPRUdIWFNVYWJyQXNORGJnaTY0VUFBQ0FBU1VSQlZNWDU4K2VMSFpzNGNTSWVQbnlJVzdkdUZUdXVWQ3B4L2ZwMW5ENTl1dGp4OTk1N1Q2OEZKa3J6T0R3U0FMU2JObFpHMGVtbUdxRmhkekJ0NWx5MDkvWEJncmt6cS9YaFVGQlFnTDBIam1EVWlLRUFBR3RySzB5Yk1nbnpGeTNEbW5XYjRHQnZoNDhtdmxQbC9qVm0vbWNLckt3c3EvemhuSldaallURXBHTEhxbHFHdXlaeHp6b2lJaUlpSXFMaTh2UHlhMzBKcklaTUprT2ZQbjF3N05neHZjMEFFd2dFNk5teko2eXRyU3R1L0p4NUhCNkJ0UFIwUkVRK0xTYnh2N1UvQUNpY0dTa1VDaUdWU1BEZkJVdFJvRkpoMDg4L1lzdU9uWmc2NDB1OCtlcExlUFBWTVlZS3ZjNHgybVJkWFhMcWJEQnNiYXpoN2RtNjJQSGs1QlFzKzNFTmdNTGlFeHJaT1RrUUNvUXdOWlZXYXB5azVCUjh0V2dabWpacGdpOW5mcXBOMUNVa0ptSHhzcFVZOThZcjhQSDIxS212NUpSVWZML3FGOXkrZTErYnJBTUFjM016bUppWVFLRlF3TXJLRWtxbGJ1V3F5MU9WYXJoRnJkKzhIZXMzYjY5MkhEVk5VdzJXZTlZUkVSRVJFUkVWeXN2UGg4U0FSUWljbkp6UXIxOC9uRHg1c3RvejdNUmlNWHIwNklGR2pScnBLYnE2NWNxMW0xQ3BWUGp5NjhXWSt0RUVBSUJMNDhMWG1wT2JpLzJIam1MYmIzOGlOemNQaTcrZUEwY0hlMHlmK2lGOGZiencvYXBmY09YYVRjejVmRnFKMlhuR2lNbTZPdURSNDNETVg3UU1MbzBib2xXTDVqQXpNMFZDUWhKQ3JsMUhmcjRDSTRZTndwQ0IvdHIySDB6NURPYm1admo1eDZVNmo1R1ZsWTFaLzEwSVUxTXBGbjAxQzJaRjl0WXpsVXFSbDVlSEdYUG1ZOHFrOGNVU2c4L0tmckpKNXV5dkZrRmlJc0c4V2RPMTUzYnZQWWkxRzdiQTFGU0tYdDI3NHRqSjAvaDQya3pNbVBZeDJyVnRVMnAvTzNmdnc4N2QrM1IrSFZVeGVzUlFkTzNjb2RSekxabzNyZEd4SzBQNHBHUTFaOVlSRVJFUkVSRVZ5c3MzM013NkRTY25Kd3dkT2hSQlFVRklTRWlvVWgrMnRyYnc4L09yMFJsMVQyZi9WYndxTFNjM1Y2YysxV3AxaFczTlRFMXhPZVFhNHVJVDhPbVVTZmgxNTI3TW1mOXRzVGJuemwvQ2l0WHIwSzV0RzN3NjVRTTBjSExVbnV2ZnR4ZWFOVzJDaFV0V0lEMDluY2s2R0hHeXp0Yld0dGliUkNvdG5LVm1iVzFkNHJoUUtDeXp3RVRSWTBYN3FZdytQYnNqUGo0UjEyK0c0dFRaWUtoVUtsaGJXYUp6eC9aNFljaEFkR2puODB6c05yQXdOeXVqdDVKU1U5UHc1ZGZmSWpzbkI4c1hmNldkcWFaV3E1R1RrNHQ4aFFMLzkrRjR6Ris4SE4rditobFIwVEdZOE82YnBTNDdEVHAzQVFEZzJyZ1I1czMrREk0TzlvaUpqY09QYTliajR1VXJjSEowd0lLNU05SFV6UlVlclZ0aDdmcE4rR3oyZkF6dzc0MTMzaHdMSjBlSFl2MzUrbmlqVzVlbmV3R3VXYmVwd3RlVGtabWw4NUxZdDE5L0dWMDdkVUNybHMwcmJHdm9qUzAxTDhuUWNSQVJFUkVSRWRVVmhsd0dXNVJjTHNmQWdRUHg4T0ZEWEw5K0hSa1pHVHBkWjJGaEFXOXZiN1JvMFVMdisrNmxwcVpCcFZiRFVpNkRTQ1RDeWROQkFBQ1p6S0xDYTE4WTg1Wk9ZMFJHeFZUWWR1ZTI5Vml6ZmpQTXpjM1FyMjlQZE9yZ2kvbUxseU0wN0E0bVRwNk85cjV0NE9Ub2dOZkhqa2F6SnE2NDkrQVI3ajE0QkxWS2hRS1ZDZ3FGRWdxRkFrTUc5VVB3aFg5aFoyY0h1UTZ2b1Q0enltUmRmbjQraGcwYlZxd3doRWIvL3YzUnYzL0ptV1dqUjQvRzZOR2pTeHdmTTJZTXhvd3B1YTQ2UHo5ZjUzaGNYUnBoK2ljZjZkeCt4Wkt2ZFc1N09lUWF2bG55QTlJekNzc25ULzlpSHJKemNwQ1RtNHZjM0x4U3IvbGoxMTRrSmlmajgybVRTMVJxOWUvVEUybzE4T1hNVDVHWm1ZbTE2emZqN3dOSG9GQW8wTDFyWjB6LzVDUHRtMnJrOE1Id2JOMEszeTVmaWFQSEEzSGkxRm4wN2VXSGwwZVBRRE8zSmdDQWxzMmI0cVVYbi81LzJQN2JYeVdXOTY3NmVTT0VBZ0drVWlreU03Tnc0dFJaTkc3VVVLZlgvL2JycjVSNlhLMVdJeU16RTJhbXBoQ0x4VWhKVGNQbGtHdkZaaHpXTmdGbjFoRlJQV01tRVNFbnYvcmJJUkNSYnN3bGxTL0VSVVJVMXhsNkdXeFJBb0VBelpvMVE5T21UUkVmSDQrSWlBZ2tKaVlpTFMxTnUwUldJcEhBMHRJU3RyYTIyb3F5TlZWSTR0VFpZUHk0WnIwMk5zMTNTVjJxdDA3OWVJTGU0cEJabU1ORUxNYXdRZjBobFVqZ1lHK0hINWN1d05uZ2l6Z1JlQVpuZ3k4aU9TVVZlWG1sNXlDS2NyQzN3OWd4TCtvdHR1ZVZVU1hycksydGtaaVlpS2xUcDVhWUVhZHYyZG5aMmpFTnFYblRKaEFJQ21ld09kamJ3bEl1aDF3dWcxd21nNldsSEhLWkJXUXlHV1FXRnBETExDQ1JTakIvMFRJY1Aza0diVHc5OE1MUWdjWDY2OVBURDMxNitnRUFmdnJsZndnOGN3NzJkcmI0Y1B3NDlINXl2S2hXTFpyaDV4Ky93NTk3OXVIWG5idHhPdWc4eHI1VStNYjczOW9mWUNtWEYydS82OWVOSmZwNDhQQXhydDhNMVg3d09EZHd3dFNQeGxmcjU2SlNxZkRhT3grVytMQjRVY2ZLdHpWQnMyY2RrM1ZFVkYrNDJKcmlUbXlXb2NNZ01ob3Vkb2E3NlVoRVZGUHk2c2pNdXFJRUFnR2NuSnpnNVBTMEVLVG1lMXh0VnEzMThuREhrSUgrS0NoUVFhVlN3ZFJVaW5adDI2QjNqMjRWWHZ2Q2tJRVZ0cW1NeVpQZWcwdmpwNU5xQkFJQmVuVHJqQjdkT211UEtSUUs1T2JtUWFGUW9FQ2wwdjdNaEVJaGhFSWh4R0lScEJLSlFTci8xalVDdFJGbEJxNWN1WUpmZnZrRnljbkp0VEtlcmEwdEprNmNDRjlmMzFvWnJ5d3FsYXBTbWZ5OC9IeWNPaE9NQWY2OXltMlhrWm1GbzhjRE1XeHdmNTArUERNeXN4QWVFUWt2RDNlZFl5bXFvZysvOElnb1JFUkZvWHZYenFXZWY5YUJ3d0ZJU1UyRlNxV0dTQ1JDaTJadTZOeXhuY0UrR1A0NWRoSkx2djhKMnpiOFZHejlQaEhSODJwVndDUDhmRHpjMEdFUUdZMFAvRjB4dWIrYm9jTWdJdEtyeVo5K0FabUZCUlovUGNmUW9SRHBqYUNDeElOUnpheno5ZlhGNnRXckRSMUdyYXZzbEZ1cFJGSmhvZzRBNURJTGpDNVNDVmFYOWxWTjFBRVYzNkZ3ZFdrRVZ4ZmRxK3FVVjBqREVEVExZRlVxbzhtZkUxRTk5MDVQRit6OU53NHhxUlV2ZVNDaTZtbG9iWXAzZTdvWU9nd2lJcjNMeTgrSHJhMk5vY01ncWxVMXMzQ2FpQ3BOazR0VXExbGdnb2pxQjVsVWhQbWpXeGs2RENLak1QK2xWckNRY3M4NklxcC82a3FCQ2FMYXhHUWRVUjBoMUJhWU1IQWdSRVI2MUxXRkRkYTkxd2JPMXBXdmxrNUVGWE8ybG1MOSt6N28wdHl3K3lRVEVkV1V2UHg4U0tYOE80S01pMUV0Z3lXcXk1NFdtT0RNT2lLcVg3cTJzTUd1cVIyeDZYUUVUb1ltSVNJcEY5bXNFa3RVWmVZU0VWenNUTkhId3c3djlIU0JqRFBxaUtnZUsweldjV1lkR1JjbTY0anFDT0dUZGJEY3M0Nkk2aU9aVklUSi9kMjQrWDBkY1BESU1TeGZ1UllBMEx1bkg3NzhmSnJPMXlZa0p1RzFkeVlCQU16TnpmRDM3NXRac1kySWlHb1VsOEdTTWVJeVdLSzZRc0NaZFVSRVZQUEM3dHpUUG03Vm9sbWxyclczczlWdThwMmRuWU9JeUdpOXhrWkVSRlNVV3ExR3ZrSUJFNG1Kb1VNaHFsVk0xaEhWRVVKdHNzN0FnUkFSVWIwV2V2dU85ckdIZTh0S1hTc1FDT0JaNUpwYlliZjFGaGNSRWRHejFHbzExR28xeENJdUNpVGp3bVFkVVIwaEVCYStIVldjV1VkRVJEVWtPeWNIang1SEFBQ0VRaUhjV3phdmRCK2VyZDIxajIrRjNkVmJiRVJFUk05U3FRcS9Hd21GVEYyUWNlRnZQRkVkVVZCUXVObTZTTVJOb29tSXFHYmN2bk1mNmlkVHVKczNkYXRTZFQxUGoxYmF4MFZuNlJFUkVlbWJaajl2RVpOMVpHVDRHMDlVUnlpVlNnQ0FpWmhUdkltSXFHWVVUYTRWVGJwVlJzc1d6YlEzbGg0OWprQjJUbzVlWWlNaUlucVdabWFkUU1oaVJtUmNtS3dqcWlNVVQ1SjFZaWJyaUlpb2hvVGRmcnBzdGJMNzFXbElKUkkwYitZR29IQXZvZHRGQ2xZUUVSSHBFNWZCa3JIaWJ6eFJIVkdnTEZ3R3k1bDFSRVJVRTlScU5XNFZTZFlWM1h1dXNqeGJQNTJWeDMzcmlJaW9wbWoyODJheWpvd05mK09KNmdqTnpEb1RFNVlsSnlJaS9ZdUxUMEJxYWhvQXdNcFNEdWNHamxYdXEyaXlqdnZXRVJGUlRkSE9yQk53R1N3WkZ5YnJpT29Jelo1MVloUE9yQ01pSXYyN0ZmWTBxZWJSdWhVRTFmamlVeXhaRjNaSFc3U0NpSWhJbjFRRm5GbEh4b20vOFVSMWhGTEJBaE5FUkZSelFvc3RnYTFhY1FrTkowY0gyRmhiQVFEUzBqTVFIUnRYcmY2SWlJaEtvM3B5TTBnb1l1cUNqQXQvNDRucUNNMHlXRTJGUFNJaUluMjZGVnBrWnAxNzlaSjFBb0dnMko1M04yNkdWYXMvSWlLaTBtaVd3WW80czQ2TURIL2ppZW9JcFZJQnNWaFVyV1ZKUkVSRXBjbk95Y0hkK3c4QUZDNGxhdTNlb3RwOWVudTExajYrZHVObXRmc2pJaUo2bHVhN2tVckY3UmJJdURCWlIxUkhLSlVGRUhNSkxCRVIxWUNidDI1clp5ZTBhdEVNWnFhbTFlNnpiUnN2N2VPcjEyOVZ1ejhpSXFKbmFiNGZLUXNLREJ3SlVlMWlzbzZvanNqTHk0TlVJakYwR0VSRVZBOWRMVEx6emFlTnAxNzZiTkhNRGVibVpnQ0EyTGg0eENjazZxVmZJaUlpRGMxKzNnVlB0Z3dpTWhaTTFoSFZFVm5aMmJDd01EZDBHRVJFVkE5ZEt6THpyYTIzVnprdGRTY1VDdEhHMDBQN25MUHJpSWhJMzB4TUNwTjFDaWJyeU1nd1dVZFVSMlJsNThEQzNNTFFZUkFSVVQyVG01dUgyM2Z2QXlqYys4ZmJzM1VGVitpdTZDeTlxOWU1YngwUkVlbVhkaGtzazNWa1pKaXNJNm9qc3JJNHM0NklpUFR2WnVodEZEelo2NmRGczZaNi9iZkd4L3Rwc281RkpvaUlTTjhFQWdGRUloR1VTdTVaUjhhRnlUcWlPaUk3T3djVzVreldFUkdSZmhWTm92bDRlNVRUc3ZKYU5tOEdVMU1wQUNBNkpnNEppVWw2N1orSWlNakVSTXlaZFdSMG1Ld2pxaU95c3JNNHM0NklpUFN1NkY1eStpb3VvU0VXaStEdDhYUlo3YlViM0xlT2lJajB5MFFzNXA1MVpIU1lyQ09xSTdLeWM1aXNJeUlpdmNyTHowZlluWHZhNTIyODlEdXpEdUMrZFVSRVZMUEVZakdyd1pMUlliS09xSTdJeXNybU1sZ2lJdEtyMExBNzJxVkRUZDFjWVNtWDYzMk10bTJlVnBkbFJWZ2lJdEkzRXhNVHpxd2pvOE5rSFZFZG9GQW9vRlFxT2JPT2lJajBxdWl5MUxiZStsMENxK0hlc2pta0Vna0FJQ282aHZ2V0VSR1JYa21sVXVUazVobzZES0pheFdRZFVSMlFsWlVOQUpCWldCZzRFaUlpcWs4dVg3bXVmZHltaHBKMVlyRVkzbDVQOTYyN2ZPVmFqWXhEUkVUR3ljcFNqb3lNVEVPSFFWU3JtS3dqcWdOUzA5TUJBSEs1ek1DUkVCRlJmWkdWbFkzUXNEc0FBSUZBZ1BadDI5VFlXQjNiKzJvZlgvNzNhbzJOUTBSRXhzZkswaExwNlV6V2tYRmhzbzZvRGtoTVNnWUFPTnJiR1RnU0lpS3FMNjVjdndHVlNnV2djS2xxVGQ0UTZ0aXVyZmJ4NVpCcjJuR0ppSWlxeThwS2p2U01ERU9IUVZTcm1Ld2pxZ00weVRwN0p1dUlpRWhQTGhXWjRkYWhmZHR5V2xhZld4TVgyTnJhQUFEU016Snc3LzdER2gyUGlJaU1oeVdYd1pJUllyS09xQTVJVEV5Q1dDeUNqYldWb1VNaElxSjY0bkxJMDJSZDBabHZOVUVnRUJRYjQxSUlsOElTRVpGK1dGdFpJVE1yQ3dVRkJZWU9oYWpXTUZsSFZBY2tKaVhEM3M0V0FvSEEwS0VRRVZFOUVCMFRoK2lZT0FDQXVaa1pQTnhiMWZpWUhZdk0zcnZFZmV1SWlFaFByQ3psQUlETUowWDVpSXdCazNWRWRVQmlVakljN08wTkhRWVJFZFVUbDY4OFRaYjV0dldHV0N5cThURTcrUHBvYnpyZENydU43SnljR2grVGlJanFQOHNueWJyMGRPNWJSOGFEeVRxaU9pQXhLUmtPRHR5dmpvaUk5S05vUmRhYVhnS3JZV1ZsaVpiTm13SUFsTW9DWEx0K3ExYkdKU0tpK3MzSzBoSUFXR1NDakFxVGRVUjFRR0pTTWh6c21Ld2pJcUxxS3lnb3dMOVhyMnVmMTNSeGlhSTZGTjIzN3Q4cnRUWXVFUkhWWDlaV2hjbTZsSlJVQTBkQ1ZIdVlyQ015TUlWQ2dkVFVORGc0Y0Jrc0VSRlYzKzI3OTVHZFhiZ0V0WUdUSXhvMmNLcTFzVHQxOE5VK1pwRUpJaUxTQjgzZTNwRlJNWVlPaGFqV01GbEhaR0R4Q1lrQUFFZDd6cXdqSXFMcUsxcmNvV1A3dHJWYXZNaXpkU3VZbVpvQ0FDS2pZaEFibDFCcll4TVJVZjBrRm92aDZHQ1B5S2hvUTRkQ1ZHdVlyQ015c0llUHdnRUFUWnE0R0RnU0lpS3FENG91UCszWTNyZWNsdm9uRm92aDYrT3RmWDd4Y2tpdGprOUVSUFdUY3dNblJEQlpSMGFFeVRvaUEzdnc2REhNVEUxcmRaa1NFUkhWVDZtcGFRaTlmUmNBSUJRSzRldmpWZXN4ZE83VVR2czQ2UHpGV2grZmlJanFuNGJPVG9pSVpMS09qQWVUZFVRRzl1RGhZelJyMnFSV2x5a1JFVkg5Rkh6cFg2alZhZ0NBajdjblpCWVd0UjVEdDg0ZHRZOURydDVBZGs1T3JjZEFSRVQxUytOR0RaR2VrY0dLc0dRMG1Ld2pNckFIang2amVUTTNRNGRCUkVUMXdMbmdTOXJIM2JwMExLZGx6YkczczBXcmxzMEJBRXFsRWhjdnN5b3NFUkZWVC9PbWJnREFJaE5rTkppc0l6S2duTnhjUk1mRW9RV1RkVVJFVkUxNStmbkZLckQ2R1NoWkJ3RGR1M1RTUGo1My9sSTVMWW1JaUNyV3ZHa1RBT0JTV0RJYVROWVJHZENqSjhVbE9MT09pSWlxNjhyVkc4akx5d01BdURWeGhiTUI5MEx0MXZWcG92RDh4Y3RRS2dzTUZnc1JFVDMvcksydFlHdHJnL0NJU0VPSFFsUXJtS3dqTXFBSGo4SWhFQWpnMXNUVjBLRVFFZEZ6cm1neEIwUE9xZ09BcGsxYzBjREpBUUNRa1ptRm02RmhCbzJIaUlpZWYrNHRtdU5tNkcxRGgwRlVLNWlzSXpLZ2UvY2Z3cVZ4UTBnbEVrT0hRa1JFenpHMVdvMXpGeTVybnh0cXZ6b05nVUFBdnlKTFlZT0NXUldXaUlpcXA2MlBGOEx1M0VOK3ZzTFFvUkRWT0xHaEF5QXlabGR2M0lSN3l4YUdEb09JaUo1emQrN2RSM0p5Q2dEQTFzWWFyVnNaL3QrV2JsMDZZZGZlZ3dDQXM4RVhNV244T0ZZK0p5S2lLdk50NHdXbFVvbXdPM2ZoNCsxcDZIQ1FscGFHeU1oSUpDVWxJU01qUTdzVmhWUXFoVnd1aDUyZEhWeGNYR0JwYVduZ1NPbDV4R1Fka1lFa0phY2dQQ0lLYjR4OXlkQ2hFQkhSY3k2b1NCR0hycDA3MW9ta1dCc3ZEOGdzTEpDWmxZWFl1SGc4RG8vZ3RnOUVSRlJselp1NVFTNnp3T1VyMXd5YXJJdUtpc0wxNjllUm1KaFk2dm5zN0d5a3BLUWdQRHdjSVNFaHNMZTNoNCtQRHhvMmJGakxrZEx6ak10Z0szRHc0RUZzMjdiTjBHRlFQWFRsMmcwQVFBZGZId05IUWtSRXo3dHp3VStUZFliZXIwNURMQmFoUzZmMjJ1ZEJyQXBMUkVUVklCQUkwS2xqTzV3K0cyeVE4Yk95c25EOCtIR2NPSEdpekVSZGFSSVRFN1hYWldkbjEyQ0VWSjh3V1ZlQmdJQUE3TisvMzlCaFVEMTA0VklJV2pSdkNtdHJLME9IUWtSRXo3SFl1QVE4ZVBRWUFDQ1ZTTkRPdDQyQkkzcktyeXYzclNNaUl2M3AyNnM3d2lPaThEaThkcXZDSmlRazROQ2hRNGlPanE1eUgxRlJVVGg0OENDU2twTDBHQm5WVjB6V0VSbEFmcjRDNTg1ZktyYjVOaEVSVVZXY0sxSUZ0a1A3dG5XcWFGR245cjRRaTBVQWdMQTc5NUNReUM4b1JFUlVkUjNidFlXRmhUbE9uajViYTJQR3g4Y2pJQ0FBdWJtNTFlNHJOemNYLy96ekQrTGo0L1VRR2RWblJwK3NpNG1KUVU1T1Rwbm5YVnhjNE9wYS92NHFXVmxaMnMwa2lYUng4ZDhRWk9ma29GL2Zub1lPaFlpSW5uT25paXdIcWl0TFlEWE16YzNRdnNoMkQ2Zk9uRE5nTkVSRTlMd3pNVEZCN3g3ZGNPQndBSlJLWlkyUGw1bVppUk1uVHFDZ29FQnZmUllVRkNBd01CQ1ptWmw2NjVQcUg2TlAxczJhTlF0ZmYvMTFtUW03YWRPbVljbVNKV1ZlSHhJU2dzbVRKMlAyN05rMUZTTFZROGRQbmtIclZpM1F5TG1Cb1VNaElxTG5XR0pTTW03Y0NnTUFDSVZDZEt1RE03Yjc5UFRUUGo1eHF2Wm1RaEFSVWYwMCtzVmhTRTVKeGNuVFFUVTZqbHF0UmxCUUVCUUtoZDc3enN2THc3bHo1NkJXcS9YZU45VVBScCtzR3pSb0VCNDhlSUFWSzFaVSt0cUFnQUFzV2JJRU9UazU2TjY5ZXcxRVIvVlJRbUlTVGdlZFIzLy8zb1lPaFlpSW5uT0JaNTcrb2QraG5RK3NMT1VHanFpazdsMDdReXdXQXloY0Noc2J4NlUvUkVSVWRXNnVMdWpTcVQxKy8rdHZ2YzU0ZTliRGh3K3J0Rngxd0lBQkdEWnNXSVh0NHVMaUVCNGVYcFhReUFpSURSMkFvWTBkT3hZWkdSa0lDd3ZUSHN2SnlVRlFVQkN1WHIycXJmTGk0T0NBdG0zYm9sdTNiakF6TXdNQW5EbHpCa0toRUJNblRrVHYza3k4a0c3MjdEc0VDd3R6RE9yZng5Q2hFQkhSYzY3b3JJSStQZXZtalVNTEMzTjA3dGhPVzJEaTVLa2d2UHJ5U0FOSFJVUkV6N1BYWHhtTnFaL053YjZELzJEa0MwTnFaSXliTjI5VytocHZiMjg0T1RraEpTVkZwL2JYcjE5SGt5Wk5LajBPMVg5R242d1RDQVNZTUdHQzlxNTBZR0FndG0vZmp2VDA5R0x0SGp4NGdQUG56K08zMzM3REcyKzhnZDY5ZTJQV3JGbkl6czZHdGJXMUlVS241MUI2UmdiMkh6NkswU09Hd3N6VTFORGhFQkhSY3l3dVBnR2hZWGNBQUdLeEdOMjcxYjBsc0JwOWUzWFhKdXRPbkQ3TFpCMFJFVldMbDRjN2hnejB4OGF0djZKbjk2NndzN1hSYS8rSmlZbElTMHVyMURVMk5qYnc4ZkdwdUdFUnFhbXBTRXBLZ3AyZFhhV3VxdzBKaVVuWWQvQWZ2UGJLS0g1M05RQ2pUOVpwQ0FRQzdOaXhBM3YzN29WSUpFTHYzcjNoNysrUFJvMGFBU2dzczN6OCtIR2NPWE1HYTlhc1FVeE1ERjU5OVZWSTZsREZ0Y3JLenM1QjJKMjdrRWdrOFBac3JmTjFTcVZTdTV5bE5KRlJNWGdVSG9FZTNUcnIzT2ZobzhleDlkYy9zWDNqNm5MYkRSd3hGcStPR1luMzNuNU41NzZMV3I5cE8xbzBiMXBzLzV6YXRISExyMUNyMUJnNXZHYnUvaEFSa2ZFSVBQMjBXRVBuRHI2UVdWZ1lNSnJ5ZGV2Y0VWS3BGSGw1ZWJqLzRCRWlJcVBoMHJpaG9jTWlJcUxuMk1UMzNrYndoY3Y0NzRJbFdMWm9IcVJTcWQ3NmpvaUlxRlI3b1ZBSVB6OC9aR1ptUXFsVVFpQVFWR3FzeWlUckVoS1RjT3pFNlVyRlY1U3VOOHpPQkozSGpqOTJJUzA5SGRNbWY2RFROVnQyL0lFdE8zYVdldTdJMzcvaDNVbFRLK3lqaVlzTHZwNzd1VTdqMVdkTTFqMXg3Tmd4N04yN0Y1YVdscGcyYlJvOFBEeUtuWGQzZDRlN3V6djY5T21ENzcvL0hudjI3SUd6cy9OenZmejEyK1dyY0RiNEFsd2FOOExhRmQvcTlPRVdGSHdSSzlkdXdPTDVjOURFdFRHQXdxVGY3YnYzNGQ2eU9jek56YkJuL3lFY09uSU02MWN2aDNNREorMjFFWkZSU0VsTmcyZHJkNGpGb21MOVptWG5JQzQrb2NMeFZTb1ZWQ3BWSlYvcFU3Lzl1UWY5K3ZRMFNMTHV6dDM3T0hBNEFCOVBmQmRXVnBhMVBqNFJFZFV2SjA4L0xkWlFWNWZBYXBpYVN0RzFjd2NFUGxtMmUvSjBFTjU2Yll5Qm95SWlvdWVaWEdhQjJUTSt3Y3k1MytDYnBTc3dkK1ovU256UHJDck5kbGk2YXRldUhheXRyWEhvMENGMDdOZ1JKaVltT2wrYmtGRHg5K0NpNHVJVHNIN3o5a3BkVTVTdXlib1hody9HNFlBVE9IQTRBUDM2OUlTUHQ2ZE8xN201dW1ETzU1OW9uOGNuSkdIV3ZJVUFnSmRIajlBZWo0Nk94YzdkK3pCcC9EaElwVThuUVZsWjhyc3l3R1FkZ01KeXpOdTJiWU5RS01SLy92TWZ1THU3bDluV3c4TUQwNlpOdy96NTg3RjU4MlowNnRRSjV1Ym1OUkxYblBtTEVYemhNa3hOcGRqLzV6YTk5cjE1Kys4NEczd0JBL3g3NDhTcE0vaG02UXI4OTR2L1FDUXEvOFBOcllrcjh2UHo4ZG5zcjdCaTZRSTROM0RDOVp1aG1QM1ZJbnovN1h5MDhmTEF1TmRmd2JFVHA3Qnk3UVlzbkRkTGUrMlJZeWZ4Mjg0OTJQUDdKc2pFRmQvOVQwMU5RMnBhR3R5YXVGYjc5UllWRjU5UVlUVTZ6OWF0NE9Ub29MY3gwOUl6TUgveGNyUnMzaFFqaGczU1c3OUVSR1Njb21KaWNlZmVBd0NBUkdLQ3JsMDZHRGlpaXZYdDFWMmJyRHR4Nmd6ZWZQV2xTczA4SUNJaWVwYXZqemRtZlRZVlh5OWVqbWt6NTJMMloxUFJ3TW14MnYxbVpHVG8zTmJKeVFtdFc3ZkcxYXRYa1p5Y1hPbXhudDJDcXlMZW5xMFJzTC8wMld1bHVYTHRCcjVkdmdvcHFXbVk4TzZiMnVNRkJRWEl6TW91OTlxM1huc1p4MCtlaG9XNU9kTFNTLytaeUN6TWkrVVJKQktUWXQvaFRZcXNSbnhoeUVEdDQ4QXo1MkJxS3NXWWtjTjFmaTNHaE1rNkFNZVBIMGRPVGc0R0RScFVicUpPdzhQREEvMzY5VU5BUUFCT25EaWhVNldYeWpwODlEZ3VYQXJSZTc4QThQZit3OWo2NjU4WU5yZy9wazMrQUcyOFBMQjg1Vm9zV1BJRFprMy92M0x2QWpSMGRzSlhjMlpnK3F4NW1QbmxBcXhjdmxBN2V5NDJMaDV0dkR3Z2w4c3dkc3hJck4rMEhSY3ZYMEduRHI0QWdJaUlhTmpaMnVpOFRHZjN2b1BZL3Z1dVNuMFE2ZUxHclREY3VCVldicHVaLzVtaXQyUmRmcjRDWHkzOERsbFpXVmc0YnhhRVFxTXZ3a3hFUk5VVVdLU3dSTmRPSFdEK3BQaFZYZGE1UXp1WW01a2hPeWNINFJGUmVQUTRBazNkOUh0RGpvaUlqRSt2N2wweGIvWjBMRnV4RmgvODMyY1k5Y0pRREIzVUQ0NE85bFh1TXk4dlQ2ZDJFb2tFZm41K2lJK1B4NDBiTjZvMGxrS2hxTkoxRlZFcWxkaTQ5VmZzM0xVUFRvNE9XTEgwYTdpM2JLRTlmK2Z1ZlV5WlBsdW52azZkRFM3ejNPcnZGNk5WeStaUCs3MzNBUDJIdjF4cVc3VmFqYXpzd2dSaFJHUVVHamc2SWpNcnExaWJ1cnl0UjIweXVtVGQ5OTkvcjExLzNxdFhMNHdjT1JJaElZVkpzZjc5Kyt2Y3o4Q0JBeEVRRUlETGx5L3JQVmtYbjVDSTFlczJ3YjkzRHdTY09LWFh2di9hc3g5ck4yeEJqMjZkTWZXakNRQ0FvWVA2SVMwOUhSczI3OENNMURSOE9mTlQyTnFVWFRURDI3TTFQdjdnUFR4NDhCZ1c1dWF3TURlSGlZa0pIajU2V25aNjFBdERzR3Z2UWR3SURkTW02KzdjdXcvM1ZpM0s2cmJTRXBPU0VYemhNczVkdUlTUEo3NkhoczVPRlY4RW9IZFBQMHliUExIY05xWlMvV3lnbVpDWWhIbmZmSWNIang1ajZUZHo0ZXJTU0MvOUVoR1JjVHQ1cWtnVjJGNTFld21zaGtSaWd1N2RPdVBvOFVBQWhjdDRtYXdqSWlKOTZONjFNenhhdGNTUGE5WmorKzkvWWZ2dmY2RlZpK1p3YnVDSUJrNk9HRHFvdjg3ZkZ3Rm9DMUJXUkxQa05TZ29xT0xHWmFqT05rOWxDWStJd3NMdlZ1RGUvWWZvMGEwenBuL3lVWWtrbUhNREowejllRUs1L2F6NGFSMXNySzN3OWh1dmxObm0yVWt1YmsxYzhkV2N6N1RQNCtNVDhkbnNyd0FBa1ZIUmVIZlNKOFhhanh6N1RySG4rcDZzODd3eXVtUmRkSFEwb3FPakFUeGRHeDRWRlFXSlJJTEdqUnZyM0krTGl3dE1URXkwZmExZnZ4NEJBUUVBQUZkWFZ5eFpzcVJLOGFuVmFpejlZVFhFSWpFK2VQOXR2U1hyQ2dvS3NIcmRKdnk5L3pEOCsvVEE1OU1tRjV2aDlkckxvMkFxbFdMMXVrMzRZTXAwVEp2OEFmeTZsbDFWcnVqMFZRQm81dFlFb2JmdmFwOUxwVkpzK0drNTVISVpnTUtscHdtSlNYaHgrT0JpcjFXaFVHcmpBd3Bub1FHRmY5QS9TL09CZVNua0tpNkZYTVc5K3crMTU2Wk1HcS9iRHdLQVdDU3E4V3g5WmxZV0RoNDVodC8vM0FNSUJGZzQ3NHRLRmZFZ0lpSXFTM2hFRkI0OGVneWdjQys0TGgzYkdUZ2kzZlhwNWFkTjFwMDRkUmJ2dlBrcWw4SVNFWkZlMk5yYVlON3N6eENma0lnakFTZHg3Y1l0M0wzL0VFSG5MNkp4NDRhVlN0WkpwVkxrNU9TVTI4YlYxUlhObWpYRG1UTm5rUFhNN0xESzBHZGhEQURZZStBSWZ0NndCUVVxRlQ2ZStDNUdqUmhhYWp0cmE2c1MzK3VmdGVLbmRaREpMQ3BzVjVURVJJeEd6ZzNLYmZQSDFuVWxqa1hIeE9LVEdWL3FQRTU5WjNUSnVxVkxsNVk0bHBXVkJWdGIyMHI5c1NnUUNHQmxMU1krVUFBQUlBQkpSRUZVWllXVWxCUUFnTDI5UFJvMkxLeHE1dXpzWE9YNC9qNXdCQ0ZYcjJQTzU5TmdZMjFWNVg2S2lvcUp4ZUx2ZmtUbzdidDRjZmhnVFA3Z3ZWSmY2NmdSUTlHNFVVTXMrdTVIekYyd0JGMDZ0Y2Y0Y1c5bzczcW5aMlFnTHk5ZjI5N1d4bHE3TnQzSDJ3Tjc5aDlHWGw2ZTlzTkdrNmdEZ0V2L1hnVUFkR2ozdEpSMTJPMjdKYWJkRGgzOU9vRGkyZlF6UWVjUmZPRXl6bC82RndBUUd4dVBibDA2NHUzWFgwRlVkQXgrM3JDbDJJYVVBTER2MEQ5bC96eWlZOG84NyticWdqWmVIcVdlcThpaGY0NGo5UFlkUk1mRUllek9YZVRtNXFGengzYjR6Lzk5cVBkUzRrUkVaTHlLRnBidzY5Sko3My9rMTZRT3ZqNlF5MlhJeU1oRWRFd2M3dDU3VUd6cERCRVJVWFU1T3RoWHU0aVJUQ2FyTUZuWG9VTUhLQlFLdUxpNHdNWEZSWHZjeXNvS1FxRVFQWHYyUkZwYUdxNWR1MVp1UDNLNXZGcXhQdXZITmV0aFlXR083eGZNTmNpL3NlVXRnOVhRck9UclAveGwvRy90RDNCcDNLaGFDYy82eU9pU2RhV3hzTEJBYW1vcTFHcTF6Z2s3dFZxTjFOUlV5R1NGQ2FtUkkwZGk1RWpkcXFxVUpTb21GdXYrdHcyOWUvcnBwVnFwUXFIQVgzc09ZT3V2TzZGU3E5R2huUThhT2pmQXJyMEh5NzF1OElDK0NJK01RdkNGeTdod0tRUmRPM1hBNkJlSDRjODkrM0QrNHIvYWRwbzNGUUIwYk8rTG5idjM0ZnlsRVBUcTNyVkVuNmZPbm9PdHJRMWFOR3VxUGRhb2tUTm16eWljQW52aFVnaU9IZy9FN0JtZklEVTFEWHYySFVMUStVc0FnSGtMdjROekF5ZjQ5KzZCdi80K2dPRkRCbUQ4TzI4QUFQNzYrd0FBUVBMTVBuc3JmaXFacWRjSXUzTVBZWGZ1bFhwdStKQUJWVTdXYmYvOVQrVG5LOURBeVJHREIvampoU0VEdFJWemlZaUk5RUd0Vmhjcmt2UzhMSUhWRUl2RjZPblhGUWVQRks1RytPZDRJSk4xUkVSVTU5aloyVlZZcFRVakl3TW1KaWJhbklDR1VDaUVVQ2lFVENiVGFUODZXMXZiYXNWYWFwODIxZ2I1OTdXTmx5YytIRDhPbll2TStzL0p5Y1haNEF2Y3U3MlNtS3dEMExCaFE0U0ZoU0U4UEJ4Tm1qVFI2WnBIang1QnFWUnFaOU5WbDFxdHhwTGxxMkJ1Wm9xcEgrbStwTE04SzlkdXhNRWpBWEJ6ZGNHTVR5ZGo1WnIxV0xOdWswN1hCdXpmaWJQQkYvREx4bTA0ZCtFU3VuWHBnRmZIakVUL3ZyMFFkdnV1TmttbTRldmpCVXU1SEVlUEJaWkkxc1VuSkNMazZnMk1IRDY0V0RMVVVpNUgzeWRmTXBKVFVuSDBlQ0Q2OXVxT1N5Rlg4Y1hjYjJCbVZyaHYzTHBWeTdTeis1NGRWL0ZrMmF5cGFjbFpCVU1HK3VNLy8vZWhUcThYUUlYWi80cHMyN0M2V3RjVEVSRlZKUFQyWFVSRUZtN0JZV0Zoams3dDJ4bzRvc3JyMzdlbk5sbDM3T1JwZlBEZVcrVVd0eUlpSXFwdGpSbzFRbGhZK1VVSk5kdGdQV3Znd0lFd056ZkhvVU9IZEJxcjZLeTg4Z1JmdUl3NTh4ZnIxRFlpTXJyQzc3ZWExV3hSTWJIbHRsTXFDOHBzSXhRSXRBVW5JeUtqWUc5bkEzdTc0cXZLek14TTBiOXZMMFJHUlJjN3J0bm1TaUJnRXE4MFROWUI4UFgxUlZoWUdBSUNBdkQrKysvcmRNM1JvMGNCQU8zYTZXZWZtRDkyN2NYTjBOdVkvK1huc05UVE5OajN4NzBPSndkN2pCM3pJc1JpTVZZdVcxaXA2N3QzN1l5dW5UcmcvTVYvaSsxZkp4S0pTaVROUkNJUkJ2ajN3cTY5QnhFVkUxdHNqZnJ1dlFlaFVxa3daR0EvbmNiMTltaU5uVnZYYWF2QmxyZjVkSFpPRHNSaWNiRlMwVVJFUlBYVjRhTW50SS85ZS9WNExwTmNiYnc4ME1pNUFhSmlZcEdSa1ltZzg1ZlF1MGMzUTRkRlJFU2s1ZVRrQkRNenN3cVh3bGFYaFlVRkhCMGRkV3JieExVeEpyNzNWb1h0ZnRtNEZWWldsaGo3MG9zNjlUdHV3cFJ5ejhmRXhwWFp4c1RFQklkMjd3Q0FFb1VqU3JQK3AyWGF4OW5aaFQvYlo3ZTBva0pNMWdIdzkvZkhuajE3RUJBUWdHN2R1c0hUMDdQYzlqZHYzc1NKRXlkZ1ptYUdmdjEwUzBDVjUxRjRCRFp0K3gwRC9IdkRyMHZIYXZlbllXVXB4eHV2dmxTdFBrUWlVYm1GSm9vYU1Yd3dkdTg3aE0zYmY4ZXM2Vk1CQU1uSktkaDc4QiswYTl0RzU0cHZwcWJTVW1mS2xTWTVPUVVXNW1ZNnRTVWlJbnFlNWVYbDRXU1JKYkNEQnZRMVlEUlZKeEFJTUdoQVgyemM4aXNBNFBEUjQweldFUkZSblNJVUN1SGw1WVZMbHk1Vit0cXNyQ3h0QWNXS2VIdDc2N3dWbDNNREo3d3lla1NGN1g3WnVCV1djcGxPYlFGb3Q2WXF6VGRMZm9DZHJRMG1qUjlYNnZtaVMxc0Q5dTlFWG40KzB0TXo0R0J2aDRqSUtMdzc2Wk5pKzlGSFJFWnBIMGZIeGtJZ0VNRGF5bEtuT0kwTmszVUFMQzB0OGVhYmIyTDkrdlZZdm53NXBrMmJCaTh2cjFMYjNyeDVFOHVYTDRkYXJjWmJiNzBGQ3oxVUZmMTIyU29vRkFySVpSYllzdU9QRXVlVlNxWDIrTnV2bDEweXVUUi83TnBiN2Zna0VnbEdGcW5pV3BaR3pnMHdzRjhmSEQ1NkhFTUg5b092anpkK1dyY0plWGw1ZU9mTnNkV09ReU0zTnhkcjFtK0dTQ1RFeVROQmNHL1pvdFIyc1hFSk9IVTJXRy9qRWhFUkdkS1pjeGVRL2VRT2Z4UFh4bkIvanZkNkcrRGZHLy9iK2h2VWFqVXUvWHNWaVVuSnNMZlQvNTQ5UkVSRVZkV3laVXZjdlhzWGFXbHBsYnJ1N05tekZUY0NZRzF0amViTkRmOXZlZDl5OXIvOVpza1BNRGMzSzdkTlVhZk9CT083RmF0eDVPL2ZLbXo3NzVYcnNMS3loRXFsMGpsV1k4SmszUlA5K3ZWRFRFd01EaHc0Z0crKytRWTllL1pFMzc1OTBiaHhZWUdBeU1oSW5EaHhBcWRQbjRaS3BjS0lFU1BnNysrdmw3SHYzbjhBQUdVV2ZsQXFDN0JsUjJFMnVyTEp1bDgyYnExZWNDamNFMGVYWkIwQWpCLzNPczZlTzQ5dmw2L0NtRkV2SVBCMEVQcjM3UVV2RC9kcXg2RmhhbXFLQTRlUElpTXpDdzcyZG5oLzNPdWx0Z3U1ZWgwaFY2L3JiVndpSWlKREtyb0VkbEQvdnBXcVlsL1hPTmpib1dQN3RyaDQrUXJVYWpXT0hnL0VheStQTW5SWVJFUkVXaUtSQ0g1K2ZqaHk1SWplRTBwQ29SQitmbjcxcnVoQ1NtcXF0dEtyaG1idnZGWXRtbUhWOGtYNFkrczY1T1RtWXMrK1E4ak96c2JFS1o5aDVxZVQ0ZDZxQmY3WVduYWhTR1BEWk4wVEFvRUFiNzMxRmhvMmJJZ2RPM1lnTURBUWdZR0JKZHJKWkRLOC92cnJla3ZVQVNnMkxmUlovWWUvREZOVEtmYi91VTF2ZlllRzNjRzBtWFBSM3RjSEMrYk9yTllIUkVGQkFmWWVPSUpSSTRZQ0FLeXRyVEJ0eWlUTVg3UU1hOVp0Z29POUhUNmErRTZsK2t6UHlFQkdSbWE1YlhiL3RrbjcrTnFOVy9qaXY5L2d2YmRmUTh2bXpiVEgrL2Z0aFE4bjZENzJTNisvVjZrNGlZaUlha3RjZkFLdVhMc0JvUEFQL0FIK3ZRMGNVZlVOSHVDUGk1ZXZBQUFPLzNNY3I0NForVnduSUltSXFQNnhzN09EbjU4ZnpwdzVvOWQrZS9Ub1VTTlZZQTN0Y1hnRTB0TFR0Y1d3QU9CL2EzOEFVTGhpVHlnVVFpcVI0TDhMbHFKQXBjS21uMy9FbGgwN01YWEdsM2p6MVpmdzVxdGpEQlY2bmNOazNUUDY5ZXVIcmwyN0lpZ29DTmV1WFVOaVlpSUF3TUhCQVQ0K1B2RHo4NE81dWJtQm95d3NyQ0FVQ0hYZTIwMGpLVGtGWHkxYWhxWk5tdURMbVo5cUUzVUppVWxZdkd3bHhyM3hDbnk4eTkrelR5TTVKUlhmci9vRnQrL2UxeWJyQU1EYzNBd21KaVpRS0JTd3NyS0VVbG54ZXYzTXpNTGszTlRQNWlEMDlsMk1IRDVZV3cyMkl0R3hjYmg0K1lwMlRiNWFyY2JxSDc1RkU5ZkdrRW9reU1uTnhiMzdEOUhHeTBONy9zcTFHekF6TTBQclZrK1gwQzc5Wmk0YU9PbTJ1U2NSRVZGdCt1ZFlvTFpxV3RkTzdXRmpiV1hnaUtyUHIwdEh5T1V5WkdSa0lpb21GamREYjhQYnM3V2h3eUlpSWlyR3pjME5hclVhNTg2ZHEvWU1PNkZRaU83ZHU4UFZWYmY5M0o4M1Y2N2RoRXFsd3BkZkw4YlVqeVlBQUZ3YU53SUE1T1RtWXYraG85ajIyNS9JemMzRDRxL253TkhCSHRPbmZnaGZIeTk4ditvWFhMbDJFM00rbjFaaWRwNHhZckt1RkJZV0ZoZ3dZQUFHREJoZzZGREs5TUdVejJCdWJvYWZmMXlxOHpWWldkbVk5ZCtGTURXVll0RlhzMkJtK2pRWlppcVZJaTh2RHpQbXpNZVVTZU14YkhEL012dlI3SmN6KzZ0RmtKaElNRy9XZE8yNTNYc1BZdTJHTFRBMWxhSlg5NjQ0ZHZJMFBwNDJFek9tZll4MmJkc1U2eWNtTmc0SGp4ekRxVFBudEtXZ0g0ZEhZc2hBZnd3YTBCZW56cHdyTVhacE13VTFKYUNidUJRdVdkNS8rQ2grK25ranZsczREOTZlcmZHL0xiL2k0RC9IOE1lV2RUQTNOME5CUVFFV0xsMkJSZzJkOGNPU3J3RVVGcXI0NHIvZm9Idlh6dmh5NXFjNi9UeUppSWhxZzFxdHhwR0FJa3RnbjlQQ0VzOHlNVEZCdno0OXNXZmZJUUNGcyt1WXJDTWlvcnFvYWRPbXNMUzB4Tm16WjVHZW5sNmxQcXlzck9EbjV3YzdPenM5Ui9mVTAyUml4VFBWYzNKemRlcFRyVlpYMk5iTTFCU1hRNjRoTGo0Qm4wNlpoRjkzN3NhYytkOFdhM1B1L0NXc1dMME83ZHEyd2FkVFBpZzJVYVovMzE1bzFyUUpGaTVaZ2ZUMGRDYnJ3R1JkcVdiTW1JSHc4UEJTenpWczJCRExsaTB6K0RJTlcxdWJTbFZCVFUxTnc1ZGZmNHZzbkJ3c1gvd1ZySi9ja1ZlcjFjakp5VVcrUW9ILyszQTg1aTllanU5WC9ZeW82QmhNZVBmTlVsOW4wTGtMQUFEWHhvMHdiL1puY0hTd1IweHNISDVjc3g0WEwxK0JrNk1ERnN5ZGlhWnVydkJvM1FwcjEyL0NaN1BuWTRCL2I3eno1bGc0T1RvQUtLeUMrK3ZPM1JBSUJPalF6Z2REQnZhRFg1ZE9rRWhNQ3NjSkxxeThrNUNZQkFmN3NqL1FybDIvQlJ0cks5amEyaUExTlEwYk4rOUFRK2NHOEhCdkNRRG8xYU1iZHUwOWlPT0JaekI4eUFDSXhXSU1HendBMjM3N0UzZnUza2VybHMxaGEydURZWU1INE8vOWh6SHN5alcwOS9YUitXZExSRVJVazY3ZkRFVnNYRHdBd01yS0VsMDZkakJ3UlBvelpJQy9ObGwzOGt3UVBwNzBYckdiaVVSRVJIV0ZuWjBkaGc0ZGlqdDM3dURXclZ2STFUSFpaV1ptQms5UFQ3UnExUW9pa1Vpdk1hV21wa0dsVnNOU0xvTklKTUxKMDBFQUFKbXM0a0tZTDR4NVM2Y3hJcU5pS215N2M5dDZyRm0vR2VibVp1alh0eWM2ZGZERi9NWExFUnAyQnhNblQwZDczelp3Y25UQTYyTkhvMWtUVjl4NzhBajNIanlDV3FWQ2dVb0ZoVUlKaFVLQklZUDZJZmpDdjdDenM0TmNoOWRRbnpGWlZ3cG5aMmNvbGNveXo5V21zdmF6Vy9Ga1JwZ3VMb2Rjd3pkTGZrQjZSbUVKNWVsZnpFTjJUZzV5Y25PUm01dFg2alYvN05xTHhPUmtmRDV0Y29rUEZQOCtQYUZXQTEvTy9CU1ptWmxZdTM0ei9qNXdCQXFGQXQyN2RzYjBUejdTdnJGR0RoOE16OWF0OE8zeWxUaDZQQkFuVHAxRjMxNStlSG4wQ0hUd2JZdDMzM29OQS92MUxqVVoxNnBsNGY1enMrWXRSUGV1bldFaUx2N3JXcUFxd00zUTI3Z1ZkZ2N2UGltQXNXTE5lbVJrWm1IdUY5TzFjWHQ1dU1QTzFnWW5UcDNGOENHRnN5V0hEUFRIOXQvL3d2N0RBZmowU1RXOXQxOS9CVWVQQjJMMXVzMVl0K283Z3lka2lZaUlnT0tGSlFiMDdRV3hXTDkvNkJ0UzgyWnVhTkc4S2U3ZGY0amMzRHdFbmptSHdmM3J4OHhCSWlLcWY4UmlNVHc5UGVIdTdvN282R2hFUkVRZ0tTa0pHUmtaMmxsdElwRUlNcGtNZG5aMmNIRnhRY09HRGZXZXBOTTRkVFlZUDY1WkQ2QndIMzdObGhtNlZHK2QrdkVFdmNVaHN6Q0hpVmlNWVlQNlF5cVJ3TUhlRGo4dVhZQ3p3UmR4SXZBTXpnWmZSSEpLS3ZMeVNzOC9GT1ZnYjRleFkxN1VXMnpQSzRGYTgzK1Q2cTNVMURTOC85RTBOSFZyQWdkN1cxaks1WkRMWlpETFpMQzBsRU11czRCTUpvUE13Z0p5bVFVa1Vnbm1MMXFHaTVldllPcEhFL0RDMElGbDl2MzEvN04zMytFMTNROFl3Tjg3a3B1OWlSZ2hadXk5QmJXcDJydEdxMXA3RjFXcXRQM1JVdFFlTFdydkZYdHZ0V2VJTGJJalpFaHlrNXU3Zm45RURwRk5jczlON3Z0NW5qNTF6ajMzNXFYS3lYdSs0L2Q1T0hQK1A3ZzRPMkhvb0FGbzR0VWd6ZXMwR2kxMjdObUh6ZHQzUTZ2Vll2SGNtU2hSUFBONSttczJiTUgrUThjUUhaMzJVR05yYXlzMHJGY0hJNGQrZ3djUG4yRENsQmxvM2FJcEpvd1pudUs2ZVl1VzQ5ekZ5OWp5NzNJb0ZFbnIvRTJjK2l0Y0M3cGcvS2lod25Wck4yN0YrczA3OE51MEgxQ3ZUdjRadVVCRVJIbVRNajRlM2Z0K0s5emMvck5rYnBiKy9zeEw5dXc3aE1VclZnTUFLbGNzai9sLy9DSnlJaUlpb3V4VHE5VUFrcFo1TUpTbnoveXdaLzhoYUxVNjZIUTZXRmdvVUwxcVpUUnBWTjlnR1pMZDgzMklZa1VMdzg3V050MXIxR28xRWhKVVVLdlYwT3AwUXJrb2xVb2hsVW9obDh1Z01EY1h2bWZQenlTWmpBNWlXWmVPWmN1VzRmSGp4eW5PZVhwNjRydnZ2aE1wMGFmUjZYVFoydlZWbFppSXMrY3ZvV1d6eGhsZUZ4TWJoMk1ueitEek5ra05lbVppWXVQZ0h4Q0lpdVhMWlRsTGRwdzRmUTcxNjlTQzFRZFRoQ09qb3BQYS92Zis0TlRyOWFsR3p5bVY4YmgxeHdjTjZ0WE9sWHhFUkVUWmNmallTZnk1WUJrQW9HeVpVbGc2LzNlUkUrVzhOekV4Nk5Idk8yRld3NXJsQzFDc2FHR1JVeEVSRVJIbG5zekt1cXkzTnlZbU5EUVV3Y0hCS2Y0SkRRMFZPOVpIeTA1UkJ3QUtjL05NaXpvQXNMV3hScGNPN2JKVTFDVmZuMXRGSFFBMGIrcVZxcWdEQUVjSCsxUlBPTkw2ZjhQS3lwSkZIUkVSR1kwRFIwNElQODZ2MDBQdGJHM1JzSDRkNGRqNzRCRVIweEFSRVJHSmp5UHJpSWlJaUl6UW84ZFBNV3pzRHdBQWMzTXpiRjMzZDc1ZGJQbldIUjk4LytNTUFFa1B6cmFzWFFFcnk2eHZwRVZFUkVTVWwzQmtIUkVSRVZFZXRQZkFZZUhIelpwNDVkdWlEZ0NxVnE2SUV1N0ZBQ1F0U1hIODVGbVJFeEVSRVJHSmgyVWRFUkVSa1pHSmZoT0RrMmN1Q01jZDI3Y1dNVTN1azBnazZQaEZHK0Y0ei81RDRPUVBJaUlpTWxVczY0aUlpSWlNektHako0UmQ1U3FXTDRjeXBVcUtuQ2ozdGZpc01heXRyUUFBL2dGQnVIWEhSK1JFUkVSRVJPSmdXVWRFUkVSa1JIUTZIYndQdk50a29XUDdOaGxjblg5WVdsaWdUY3Rtd3ZIdWZZZEVURU5FUkVRa0hwWjFSRVJFUkViazBwWHJlQm4rQ2tEU2J1YU5HOVlUT1pIaGRQaTh0YkJiKzMrWHJ5RTBMRnprUkVSRVJFU0d4N0tPaUlpSXlJanMyZjl1WTRuMmJWdENMcGVMbU1hd2lyZ1ZRcDJhMVFFQWVyMGUrdzRleWVRZFJFUkVSUGtQeXpvaUlpSWlJK0VmRUlRYnQrNEFBR1F5R2RxM2JTVnlJc1ByOUVWYjRjY0hqNTZBS2pGUnhEUkVSRVJFaHNleWpvaUlpTWhJZUI5NE42cXVVWU82Y0haeUZER05PR3JWcUlvaWhkMEFBREV4c1RoMTVyeklpWWlJaUlnTWkyVWRFUkVSa1JGUUt1Tng1UGhwNGJpVGlXd3M4U0dKUkpKaVU0M2QrdzVCcjllTG1JaUlpSWpJc0ZqV0VSRVJFUm1CWXlmUElENGhBUUJRc2tSeFZLcmdLWElpOGJSdTNoUVdGZ29Bd05ObmZyanYrMURrUkVSRVJFU0d3N0tPaUlpSVNHUjZ2VDdGeGhLZHZtZ2o3SXBxaXF5dHJkQ3lXUlBoZU1mZUF5S21JU0lpSWpJc2xuVkVSRVJFSXJ0eTdTWUNBb01BQURiVzFtald4RXZrUk9McjFQN2RSaFBuTDE0V2ZuMklpSWlJOGp1V2RVUkVSRVFpMjd4OXQvRGp0cTJhQ1ZOQVRWbHg5NktvVjZjbWdLU1JoMXQzN0JVNUVSRVJFWkZoc0t3aklpSWlFcEhQL1Fmd3VmOEFBQ0NYeTlDbDQrY2lKeklldmJ0M0ZuNTg3TlJaaEw5NkxXSWFJaUlpSXNOZ1dVZEVSRVFrb3ZkSDFiVnMxZ1FGWEp4RlRHTmNLcFl2aHlxVktnQUF0Rm90dHUveUZqa1JFUkVSVWU1aldVZEVSRVFra21kK0wzRDU2ZzBBZ0VRaVFjK3VuVVJPWkh6NjlIZzN1dTdBa1JPSWZoTWpZaG9pSWlLaTNNZXlqb2lJaUVnazc2L0QxcmhoUFJRdDRpWmlHdU5VczNwVmxDbFZFZ0NnVXFtdzIvdWd5SW1JaUlpSWNoZkxPaUlpSWlJUmhJYTl4S216RjRUalh0MDVxaTR0RW9rRXZkOGJYYmRuM3lFbzQrTkZURVJFUkVTVXUxaldFUkVSRVlsZzJ5NXY2SFE2QUVDdDkwYVBVV3FONnRkQnNhS0ZBUUN4Y1hIWWYraVl5SW1JaUlpSWNnL0xPaUlpSWlJRGk0eUt4dUZqSjRYajkwZU9VV3BTcVJROXU3MGJlYmhqejM2bzFXb1JFeEVSRVJIbEhwWjFSRVJFUkFhMmErOEJKQ1ltbFUzbFBjc0tPNTVTK2xvMDlSSjJ5bzJJaU1UUkUyZEVUa1JFUkVTVU8xaldFUkVSRVJsUVhKd1NldzhjRm81N2Qrc0VpVVFpWXFLOFFTNlhvMGVYRHNMeDFwMTdvTlZxUlV4RVJFUkVsRHRZMWhFUkVSRVowTDVEUjZGVUptMlFVTnk5S09yWHJTVnlvcnlqWGV2bXNMZXpCUUFFaDRUaDdJVkxJaWNpSWlJaXlua3M2NGlJaUlnTUpERlJqWjE3OWd2SHZicDE1cWk2YkZBb0ZPalNzYjF3dkdITERtR1REaUlpSXFMOGdtVWRFUkVSa1lGNEh6eUN5S2hvQUlCcndRTDRySEZEa1JQbFBSM2J0NGFWbFNVQTRJVi9JSTZmT2l0eUlpSWlJcUtjeGJLT2lJaUl5QUNVeW5oczJycExPTzdadFNQa2NwbUlpZkltRzJ2ckZHdlgvYnRoSzNlR0pTSWlvbnlGWlIwUkVSR1JBZXpZc3g5dlltSUFBSVZjQzZCZDYrWWlKOHE3dW5acUQzdDdPd0RBeS9CWDJIZm9tTWlKaUlpSWlISU95em9pSWlLaVhCYjlKZ1k3ZHU4VGpnZDgyUk55dVZ6RVJIbWJwWVVGK3ZYcUpoeHYzTG9UeXZoNEVSTVJFUkVSNVJ5V2RVUkVSRVM1YlBPMlhVS1pWTUs5R0pvMzlSSTVVZDczZVpzV2NDMVlBQUFRSGYwR08vY2NFRGtSRVJFUlVjNWdXVWRFUkVTVWk4SmZ2Y2JlQTBlRTQ2Lzc5NEpVeWx1d1QyVm1ab2F2K3ZZVWpyZnY4a1owOUJzUkV4RVJFUkhsRE40cEVoRVJFZVdpOVp1M0N4c2dsQzlYQmczcTFoWTVVZjdSdktrWFNyZ1hBd0FvNCtPeGFmdHVrUk1SRVJFUmZUcVdkVVJFUkVTNUpEQW9CSWVQblJLT3Z4blFCeEtKUk1SRStZdFVLc1hBL3IyRlkrOERSL0F5L0pXSWlZaUlpSWcrSGNzNklpSWlvbHl5WnNNVzZIUTZBRURONmxWUXJVb2xrUlBsUC9YcjFrSjV6N0lBQUxWYWpYV2J0b3VjaUlpSWlPalRzS3dqSWlJaXlnV1BuejdEbVhNWGhlTnYrdmNSTVUzK0paRkk4TzFYWHdySFI0NmZnbjlBa0lpSmlJaUlpRDROeXpvaUlpS2lYTEI2M1diaHgxNE42NkZzbVZJaXBzbmZxbFNxZ0ZvMXFnRUE5SG85VnEvZm5NazdpSWlJaUl3WHl6b2lJaUtpSEhiSDV6NnVYcjhGSUduazE5ZDllNG1jS1AvN1pzQzd0ZXZPWDd3TTM0ZVBSVXhEUkVSRTlQRlkxaEVSRVJIbElMMWVqMVZyTnduSHJaczNoWHV4SWlJbU1nMWxTcFZFRTY4R3d2SFNsV3VnMSt0RlRFUkVSRVQwY1ZqV0VSRVJFZVdnVTJjdTRKN3ZRd0NBWEM1SC95OTdpSnpJZEF6czF3dHl1UXdBNFB2d01ZNmNPQzF1SUNJaUlxS1B3TEtPaUlpSUtJZkVKeVJneGVwMXduR245bTFRc0lDTGlJbE1TNUhDYnVqYXNiMXcvUGVhRFlpTml4TXhFUkVSRVZIMnNhd2pJaUlpeWlFYnQrekU2NGhJQUlDamd6MzY5ZTR1Y2lMVDgyV3ZybkIyY2dRQVJFZS93ZHFOMjBST1JFUkVSSlE5TE91SWlJaUlja0JnVUFoMjdOa25ISC83ZFY5WVcxdUptTWcwV1ZsYVl2QTMvWVhqUGZzTzRabmZDeEVURVJFUkVXVVB5em9pSWlLaVQ2VFg2N0gwN3pYUWFMUUFnUEtlWmRHeVdST1JVNW11enhvM1JKVktGUUFrL2JkWnZIdzFONXNnSWlLaVBJTmxIUkVSRWRFbnVuVDFPcTVjdXdrQWtFZ2tHRG5rRzBna0VwRlRtYTdrL3daU2FkS3Q3aDJmK3poMTlvTElxWWlJaUlpeWhtVWRFUkVSMFNkSVRGUmo2Y3AvaGVOMnJadWpiT21TNGdVaUFJQkhDWGQwYXQ5R09GNnhhaDNpRXhKRVRFUkVSRVNVTlN6cmlJaUlpRDdCOXQzN0VCSWFCZ0N3dGJIR3dQNTlSRTVFeWZwLzJRTU9EdllBZ05jUmtkaTRaYWZJaVlpSWlJZ3l4N0tPaUlpSTZDT0Z2M3FOVGR0MkNjZGY5K3NOZXp0YkVSUFIrMnlzcmZIZDEzMkY0eDE3OWlFZ01GakVSRVJFUkVTWlkxbEhSRVJFOUpHV3Ixb0hsVW9GQUNqbFVRTHQyN1lVTnhDbDBySlpFMVR3TEFzQTBHaTBXTEtDbTAwUUVSR1JjV05aUjBSRVJQUVJidDN4d1psekY0WGpFVU1HQ2hzYWtQR1FTQ1FZT2ZUZGhoL1hidDdHeGN0WFJVNUZSRVJFbEQ3ZVVSSVJFUkZsazFhcnhlSVZhNFRqNWsyOVVMbGllUkVUVVViS2xDcVpZdFRqNHVXcm9WVEdpNWlJaUlpSUtIMHM2NGlJaUlpeWFlZWVBL0I3NFE4QXNMU3d3SGNEKzRtY2lESXpzRjl2Mk5rbXJTY1kvdW8xbHE5YUozSWlJaUlpb3JTeHJDTWlJaUxLaG9EQUlLelpzRVU0N3R1N0c1eWRIRVZNUkZsaGEydURJWVA2QzhjSGp4ekh0WnUzUlV4RVJFUkVsRGFXZFVSRVJFUlpwTlBwTU9ldnBWQ3IxUUNBa2lXS28ydkh6MFZPUlZuVnNsa1QxSzFkUXppZXUyQVo0dUtVSWlZaUlpSWlTbzFsSFJFUkVWRVc3ZHg3QVBjZlBBSUF5R1F5VEJ3N0hISzVYT1JVbEZVU2lRVGpSZzZCamJVMWdLVHBzQ3RXY3pvc0VSRVJHUmVXZFVSRVJFUlpFQkFZakRYck53dkhmWHAwUnVsU0hpSW1vby9oN09TSUVVTUdDc2NIajV6QXRSdTNSRXhFUkVSRWxCTExPaUlpSXFKTTZIUTYvTGxnS1JJVDMwMS8vYkpuVjVGVDBjZHEzdFFMRGVyV0VvN25MbHpPNmJCRVJFUmtORmpXRVJFUkVXVml0L2RCM1BOOUNJRFRYL01EaVVTQ01TTUd3OWJXQmtEeTdyQnJSVTVGUkVSRWxJUmxIUkVSRVZFR2dvSkRzR3JkSnVHWTAxL3pCeWRIQjR3Yy9JMXdmT2pvU1Z5OXp1bXdSRVJFSkQ2V2RVUkVSRVRwME9sMG1QMFhwNy9tVjU4MWFZaEc5ZXNJeC9NV2NUb3NFUkVSaVk5bEhSRVJFVkU2OXV3L2pIdjNId0RnOU5mOFNDS1JZUFR3NzJCbmF3c2dhVHJzc244NEhaYUlpSWpFeGJLT2lJaUlLQTFCd1NGWTllOUc0WmpUWC9NblJ3ZDdqQm8yU0RnK2ZPd2tybHk3S1dJaUlpSWlNblVzNjRpSWlJZytvTmZyTWVldnBWQWxKZ0xnOU5mOHJrbWordkJxV0U4NG5yZG9PYUxmeElpWWlJaUlpRXdaeXpvaUlpS2lEK3pjZXdBK25QNXFNaVFTQ1VZUEhRUjd1NlRwc0s5ZVIrQ1BlWXVnMSt0RlRrWkVSRVNtaUdVZEVSRVIwWHQ4SHo3RzMyczJDTWVjL21vYUhCenNNWGJFWU9INHlyV2IyTHBqcjRpSmlJaUl5RlN4ckNNaUlpSjZLeVltRnIvOU1SOWFyUllBVUxxVUI2ZS9tcEJHRGVxaTB4ZHRoZU5WNnpiaGpzOTlFUk1SRVJHUktXSlpSMFJFUklUa2RlcVdJT3hsT0FEQXl0SVNQLzB3anROZlRjemdnZjFRcmt4cEFFbS9KMzZiL1JlaW9xSkZUa1ZFUkVTbWhHVWRFUkVSRVlCZGV3L2c0dVZyd3ZIM1k0YWhpRnNoRVJPUkdNek16UERURCtOZ1kyME5BSWlJaU1Tc3VRdWgwK2xFVGtaRVJFU21nbVVkRVJFUm1UemZoNCt4OHIxMTZqcTFiNFBHNyswT1NxYWxrR3NCVEJ3M1FqaStmdk1PTm0zYkpXSWlJaUlpTWlVczY0aUlpTWlreGNURTR0ZmY1d25yMUpVdFhSS0R2K2t2Y2lvU1c0TzZ0ZENqYXdmaGVPM0diYmg1MjBmRVJFUkVKS2Fna0ZDeEk1QUpZVmxIUkVSRUprdXYxMlAyL0NWNEdmNEtBR0J0YllXZmZoZ0hNek16a1pPUk1SallydzhxVnZBRWtQUjdaZWFjdnhBUkdTVnlLaUlpTWdTOVhvOEhqNTVnOWJyTkdEUnNIQVo4TzFMc1NHUkNXTmFScVBoMGdvaUl4TFJ6N3dIOGQrWGRPblVUeGd5SFd5RlhFUk9STVpITFpaZzZjUXpzN1d3QkFKRlIwWmc1WndIWHJ5TWlNZ0U5Qnd6R2lIR1RzV25iTHZqNUI0Z2RoMHdNeXpveUtENmRJQ0lpWStINzRCSCtmbStkdWk0ZDJxRlIvVG9pSmlKalZNREZHVCtNSHdXSlJBSUF1SFhIQitzMmJSYzVGUkVSNVRhbDcxbVdBQUFnQUVsRVFWUWJheXYwN2RVTkt4Zi9DUXNMaGRoeHlNVEl4UTVBcHFYbmdNR0lpSWdVT3dZUkVabTRtSmhZL1BySGZHR2RPcyt5cGZIZHdINGlweUpqVmJ0bU5mVHAyUVVidCt3RUFHemN1aE9WS25xaVZ2V3FJaWNqSXFMY3NuclpYMkpISUJQR2tYVmtVSHc2UVVSRVl2dHduVG9iYTJ0TW5UUU9jam1mWVZMNkJ2VHBnV3BWS2dGNHUzN2Q3QVZjem9PSWlJaHlCZTlLeWFENGRJS0lpTVMyYWR2dUZPdlVUUnc3SElWY0M0aVlpUElDcVZTS0h5ZU14dUNSM3lNeUtocHZZbUl3WmZwTUxQcHpKbXh0YmNTT1IwUkVBRUxEd25IdHhpM2N2SDBYTHdLQzhPYk5HN3lKaWNHWUVZUFJwc1ZuWXNjanlqS1dkVVE1cE84M3d4QVRHd2NIZTNzVWRuTkZyUnJWVUs5T1RSUnhLeVIyTkNJaWV1djB1WXRZczM2emNOeXRVM3MwcUZkYnhFU1Vsemc1T3VDbkg4Wmg0dFJmb05Gb0VSZ1VncC8vTndkLy9EcVZPd2dURVlub3lkUG4yTFJ0Rjg1ZHZBeTlYZzhYWnllVUsxTWFGY3VYaGIyZEhhcFVyQ0IyUktKc1lWbEhsRU8rN05rTnoveGVJQ29xR3MvOFhtRFozLzlpMmQvL3dxdGhQZlR2M1IwZUpkekZqa2hFWk5MdStUN0VIL01XQzhlVktuaGkwRmQ5UlV4RWVWR1ZTaFV3ZnRSUTRmZlNIWi83bUx0d09TYU5HeUZzUWtGRVJJYWgwV2l4ZnZNMmJOcTJHMVpXbHVqVG96TmFmTllFUll1NDhjOWt5dE5ZMWhIbGtMYXRtcVU0RG5zWmpxTW56bURIbm4yNGVPa3F2aHZZRDEwNnRPTmZHa1JFSWdnSkRjTzAzMlpEclZZREFBcTd1V0xHMUltUXkyVWlKNk84cUdXekpnZ0pEUk4yaFQxKzZpd0t1eFZDL3o3ZFJVNUdSR1E2RWhKVW1ESmpGbTdmdllkMnJWdGc4TUIrc0xhMkVqc1dVWTdnQmhORXVjUzFZQUgwNjkwTkcxWXRoVmVEdWxqMjk3K1k4OWRTNlBWNnNhTVJFWm1VMkxnNC9EaDlGcUtqM3dBQWJHMnNNWFA2Rk5qYjJZcWNqUEt5ZnIyN28yV3p4c0x4dWszYmNQelVXUkVURVJHWkRyVmFqZW4vbTRPNzkzenh3L2lSR0RkeU1JczZ5bGRZMWhIbE1sc2JhMHlaT0FiZmZkMFBSMCtjeHVJVnExbllFUkVaaUVhanhZeVpjeEVRR0FRQWtNdGxtREYxSW9vV2NSTTVHZVYxRW9rRTQwWU9RWlZLNzlaQituUEJVdHp4dVM5aUtpSWkwN0J5elFaY3Uza2JFOGNPUjR2UEdtZitCcUk4aG1VZGtRRklKQkwwNk5vQkE3N3NpYjM3RCtQUTBaTmlSeUlpeXZmMGVqMFdMRjJKbTdmdkN1ZkdqeHFhb2x3aCtoUm1abWFZTVdVQ2loVXREQ0NwSFA3NXQ5a0lDQXdXT1JrUlVmNTE0OVlkN1BZK2lENDl1ckNvbzN5TFpSMlJBZlh0MVJWTkd0WEgwci9YSUNna1ZPdzRSRVQ1MnRhZGUxTThIT25YdXh0YU5tc2lZaUxLajJ4dGJmQy9uMzhVcGxYSHhNWmh5b3lad3JScklpTEtPVnF0Rmd1WC9ZT1NKWW9iMVRxaHl2aDRKQ1NveEk1QitRakxPaUlEa2tna0dEWHNXMWhhV0dEcGlqVml4eUVpeXJmT1hyaUVmLzdkS0J3M2E5b0kvZnYwRURFUjVXZUYzVnp4NjdRZllHWm1CZ0FJRGtuYTBDUXhVUzF5TWlLaS9PWEU2WE1JREFyQmlDRURJWmZuN242Wmk1YXZFdjdSYURTcHppMWF2a3E0ZHZESUNSZzljV3F1NWlIVHdyS09qRlorZlRwaGIyZUxyL3Iyd3VWck43aXVEUkZSTHZCOStCaS96MTBvSEZlcTRJbnZSdzNqYnR5VXF5cDRsc1VQNDBjS3gvZDhIMkwyL01WY3A1YUlLSWZvOVhwczNyNGJsU3VXTjhpU0ZudjNIeGIrMFdpMHFjN3QzWDlZdU5iSnlSSE9UbzY1bm9sTWgwVFBPd2d5b1BlZlBodzRmQXdhalJZZDI3ZEpjYzNJSWQ4QUFQb05HZ0VySzB1c1dEakhvQmtOSVRGUmpUNERoOEs5YUJITSszMkcySEdJaVBLTjBMQndqQmcvR1ZGUjBRQ1NSand0bWp1TE83K1N3V3pkdVJkL3I5a2dIUGZvMGdIZmZ0MlhaVEVSMFNlNjUvc1FveWRNeFM5VEo2SkJ2ZHBpeHlINkpKSk1iZ3h5ZDl3bzBRZmVmL3FRM3Jua3NzN0p5UkhXVnBZR3lXVm81dVptNk55K0xkWnMyQUsvRi80b1VkeGQ3RWhFUkhsZVRHd2NwczZZSlJSMXRqYldtRGw5Q29zNk1xZ2VYVG9nT0NRVUJ3NGZCd0JzMitVTk16TTV2dXJiaTRVZEVkRW5PSEw4Tk96dGJGR25WZzJ4b3hEbE9vNnNJeExKbTVnWTlQNXFLRnEzYUlwUlF3ZUpIWWVJS0U5VHhzZGowdFJmNGZ2d01RQkFMcGRoOW0vVHVQTXJpVUtyMVdMcUw3L2o2dlZid3JuK2ZicHozVVFpb28razErdlIrNnNoYUZDdk5yOTNvbndoczVGMVhMT09TQ1IydHJabzAvSXpuTHR3aWV2WkVCRjlBbFZpSXFiOU9sc282Z0JnL0tpaExPcElOREtaREQ5UC9oNFZLM2dLNTladDJvNE5XM2FJbUlxSUtPOEtEWHVKVjY4alVMMUtKYkdqRUJrRXl6b2lFVFdzVnh1UlVkRjQvUFM1MkZHSWlQSWtqVWFMWDJiTnhhMDdQc0s1N3diMlE4dG1UVVJNUlFSWVdDZ3c4K2ZKS0Z1NnBIRHUzdzFic1huN2JoRlRFUkhsVFhkOGZBRWd4VU1Rb3Z5TVpSMlJpQ3BWS0ErRnVUbXVYcnNwZGhRaW9qeEhwOVBoOTdrTGNmbnFEZUZjMzE3ZDBLTkxCeEZURWIxamJXMkYzMytkaWhMdXhZUnpxOVp1d3JhZDNpS21JaUxLZSs3ZTg0VmJJVmM0T1RxSUhZWElJRmpXRVluSTNOd01WYXRVeE9Wck56Sy9tSWlJQkhxOUh2TVhyOERwY3hlRmMxMDdmbzRCWDNKTk1ESXVkcmEybVAzYlR5amlWa2c0dDNMTmV1ellzMS9FVkVSRWVjdGRuL3VvVktHYzJER0lESVpsSFpISWFsYXZDdCtIai9FbUprYnNLRVJFZVlKZXI4ZkNaZi9nME5HVHdybTJyWnBoeUtBQjNHMlRqSktUa3lObS8yOGFDcmc0QytlVy83TVd1NzBQaXBpS2lDaHZpSXFLUmxCSUtDcVc1eFJZTWgwczY0aEVWcnRHTmVqMWV0eTRkVmZzS0VSRVJrK3YxK092SlN1eDcrQlI0VndUcndZWU8ySXdpem95YXE0RkMrRFBXZE5URkhaTFZxN0IzdjJIUlV4RlJHVDhna1BEQUFBZXhZdGxjaVZSL3NHeWpraGt4WW9XaHEyTk5aNCs4eE03Q2hHUlVkUHI5Wmk3Y0RrT0hENHVuR3RRdHhZbWp4OEpxWlMzTkdUOGlyZ1Z3dncvZm9GcndRTEN1VVhMVjJIL29XTWlwaUlpTW00dncxOEJBQW9VY0JFNUNaSGg4TTZXU0dRU2lRVHU3c1h3L0lXLzJGR0lpSXlXVHFmRG5MK1c0dkN4ZDFOZkd6V29pMm1UeDBNdWw0dVlqQ2g3Q3JrV3hQdy9ma0ZoTjFmaDNGOUxWdUxna1JNaXBpSWlNbDVoTDhNaGtVamc1T2dvZGhRaWcyRlpSMlFFaWhjckNqK1dkVVJFYWRMcGRKZzlmd21PbmpndG5HdmkxUUJUSjQ1bFVVZDVVc0VDTHBqMyt5OG9WclN3Y0c3ZW91WFlzKytRaUttSWlJelR5L0JYY0hSMGdGd3VFenNLa2NHd3JDTXlBc1hkaXlJMExCeksrSGl4b3hBUkdSV05Sb09aY3hiZytLbXp3cmxtVFJ2aHgrOUg4YWFkOGpRWFp5Zk1uVFVEeGQyTEN1Y1dyMWlOTlJ1MlFLL1hpNWlNaU1pNHZIejVDZ1hmVysrVHlCU3dyQ015QXNrMzZpLzhBMFZPUWtSa1BPSVRFakJseGl5Y1BuZFJPTmVxZVZQOE1HNGtaRElXZFpUM09UazZZTjZzR1NoVnNvUndidU9XblppL2VDVzBXcTE0d1lpSWpFall5M0M0c0t3akU4T3lqc2dJRkMrV1ZOWTk5K05VV0NJaUFJaU9mb1B2SjgvQTladDNoSFB0V2pmSGhESER1SmtFNVN2MjluYVkvL3N2cUZhbGtuRHU0SkhqK0dYV1BDUW1xa1ZNUmtSa0hHSmlZMkZ2Wnl0MkRDS0Q0dDB1a1JGd2NYYUNtWmtad3NMRHhZNUNSQ1M2c0pmaEdEUHBKeng4L0VRNDE3TnJSNHdkTVJnU2lVVEVaRVM1dzhyS0VqT24vd2l2aHZXRWN4Y3VYY0VQMDM1RFhKeFN4R1JFUk9KVHFSS2hNRGNYT3dhUlFiR3NJeklDRW9rRWpnNzJpSWlJRkRzS0VaR28vUHdETUhyQ1ZBUUVCZ3ZuaGd3YWdHKy83c3VpanZJMWMzTXovRFJwTEw1bzIwbzRkOGZuUHNaTStna3Z3MStKbUl5SVNGd3FsUXJtQ3BaMVpGcFkxaEVaQ1NkSEIwUkVSb2tkZzRoSU5IZnYrV0xzeEovdzZuVUVBRUFtazJIU3VKSG8xcW05eU1tSURFTXFsV0xVc0VIbzM2ZUhjTzY1bnorR2ovMEJ2ZzhmaTVpTWlFZ2NlcjBlcXNSRW1KdXhyQ1BUd3JLT3lFZzRPVG9nSW9KbEhSR1pwbU1uejJMQ2xCbUlpWTBEQUNqTXpmSHJUNVBRc2xsamtaTVJHWlpFSWtIL1B0MHhldmkzd21qU3lLaG9qSi84YzRyTlZvaUlURUdpT21udFRnVkgxcEdKWVZsSFpDUWNIUjBRRWNscHNFUmtXdlI2UGRhczM0dy81aTJDUnBPMCs2V3RqVFhtelB3WmRXcFZGemtka1hpK2FOc0tNNmYvQ0N0TFN3QkFZcUlhdi8weEgrczM3NEJlcnhjNUhSR1JZU1NxRWdFQTVtWm1JaWNoTWl5V2RVUkd3c25SQVpGUjBid0JKeUtUb1VwTXhHK3ovOExHcmJ1RWMwWGNDbUhSM0ZtbzRGbFd4R1JFeHFGMnpXcFlPUGQvS09SYVVEaTNkdU5XekpxN2tEdkZFcEZKVUNXK0xldTR3UVNaR0paMVJFYkMwY0VCT3AwT2I5N0VpQjJGaUNqWFJVWkY0L3ZKMDNIbXZXbDlWU3BWd0tKNU0xRzBpSnVJeVlpTVN3bjNZbGd5YnhZcVZ2QVV6cDA4ZlI1akowM2p4aE5FbE85SjN5NEh3QUVOWkdwWTFoRVpDY3UzMDF6aUV4SkVUa0pFbEx1ZVBIMk9FZU1tcDFnd3YwMkx6ekQ3dDU5Z1oyc3JZaklpNDJSdmI0Yy8vemNOTFpzMUVjNDlmUHdFUTBkUHhJMWJkMFJNUmtTVXUyUXlHUUJBcTlXS25JVElzRmpXRVJrSmk3ZUxwaWF3ckNPaWZPekk4ZE1ZTldFS3dsNkdDK2NHZmZVbHhvOGVDcmxjTG1JeUl1Tm1abWFHaVdPSFk5Q0FMNFdOSjZMZnhHRFNUNzloMDdaZEhIVkNSUG1TTkxtczArbEVUa0prV0x3ckpqSVNDb1VDQUpEd2RoRlZJcUw4UksxV1krbktmN0h2MEZIaG5NTGNISk8vSDRWR0RlcUttSXdvNzVCSUpPalZ2Uk5LbC9iQXpOa0w4Q1ltQm5xOUhxdlhiY2FEaDQ4eGNkd0kyRmhiaXgyVGlDakh5R1JKNDRzNHNvNU1EVWZXRVJrSkM0dTNaUjFIMWhGUlBoUCs2alhHL2ZCemlxS3VzSnNyRnMyYnlhS082Q1BVcWw0Vnl4YjhnYkpsU2dubkxsNitodUZqZnNBenZ4Y2lKaU1peWxtY0JrdW1pbVVka1pGUXZKMEdxK0xJT2lMS1IyN2Z2WWVoWXlhbFdKK3VRZDFhV1ByWEh5aFpvcmlJeVlqeU50ZUNCYkJnOXE5bzM3YWxjQzRvSkJURHgwN0dubjJIT0MyV2lQSUZtZlJ0V2FkaFdVZW1oZE5naVl6RXUybXdLcEdURUJGOU9wMU9oMDNiZG1IZHB1M1F2VjFuUmlLUllHRC8zdWpWclpPdzVoWVJmVHd6TXpPTUdmNGRLbmlXeFY5TFZpSXhVUTIxV28zRksxYmo2dlZibURCbUdCd2M3TVdPU1VUMDBaS253YW8xR3BHVEVCa1dSOVlSR1FtRmVmTElPcFoxUkpTM3ZReC9oZkdUcCtQZkRWdUZvczdPMWhhLy96SVZ2YnQzWmxGSGxNTmFOVytLUlgvT1JMR2loWVZ6bDYvZHdLQVI0M0hsMmswUmt4RVJmUnFKUkFKTEN3dkVjNmtnTWpFY1dVZGtaUGhOTEJIbFpXZk9YY1M4eFNzUUY2Y1V6bm1XTFkxcGs4ZWpZQUVYRVpNUjVXK2xTcGJBc3I5bVk5ay8vK0xBNGVNQWdLaW9hUHc0ZlNhNmRHaUhRVi8xaGJtNW1jZ3BLU2ZwZERwRXhjUWlOajRlR28wR09rNTlwbHdnbFVnZ2w4dGhZMmtKQjFzYlNLV0dIKzlqYVdXSitQaDRnMzlkSWpHeHJDTXlFc2szV0lZczYzaVRSNFpnRERkNWxQdmlFeEt3Wk1VYUhENTJVamdua1VqUXExc25EUGl5SitSeW1ZanBpRXlEaFlVQ1kwY01SdTJhMVRGMzRUTEV4TVFDQUhaNUg4U04yejZZT0hZNHlwWXVLWEpLeWduS0JCVmVSa1JBdzBYM0taZnA5SG9rcXRXSVVLdnhKaTRPQloyY1lQVjJZenhEc2JheVJKeVNaUjJaRm43SFJHUWs5THFrb2t3cU1jei9sc29FRmZ4RHd4RHg1ZzBTMVdvV2RaUnJoSnU4TjIvZ0h4b0daUUtuZXVjM0R4NDl3WkJSRTFNVWRTN09UcGp6djJuNFprQWZGblZFQnRhb2ZoMzhzMlFlcWxldExKenplK0dQRWVNbVk5WGFUVWhNVkl1WWpqNlZNa0dGNFBCd0ZuVmtjQnF0RnNIaDRZZzM4TDJjcGFVbGxFcGw1aGNTNVNNczY0aU1oRjcvZGdGMmFlNlByT05OSG9sRnJKczh5aDJxeEVTc1hMTWVJOGYvaUtEZ0VPRjh3M3Axc0hMeG42aFdwWktJNlloTW03T1RJMmIvOWhPK0c5aFBLTXgxT2gwMmI5K053YU1tNFA2RFJ5SW5wSStoMCtud01pSkM3QmhrNHNJaUlvUTFhUTNCMnNvU3luaXVXVWVtaFdVZGtaRklIdGlXMjlOZ2VaTkh4c0RRTjNtVTgrN2RmNERCSTcvSHRwM2UwTC85QTB4aGJvNnhJd1pqK3BUdllXZHJLM0pDSXBKSUpPalJwUU9XTDVpTmNtVktDK2NEQW9Nd2VzSlVMUHRuTFRlMnltT2lZbUw1c0pWRXA5RnFFZlYybXIwaFdGbGFjV1FkbVJ5V2RVUkdRcGM4c2k2WHl6cmU1SkV4TVBSTkh1V2NoQVFWbHF4Y2d6R1RwaUV3Nk4xb3V2S2VaYkZzd1d4ODNxWUZOOG9oTWpJbGlydGo0WisvNGJ1Qi9ZUk5KdlI2UFhidTJZOUJ3OGZqeHEwN0lpZWtySXJsSXZ0a0pPSU0rSHZSeXNvQ1NxNVpSeWFHRzB3UUdZbDNhOWJsN2plNXZNa2pZeEVYSHc4bmV6dXhZMUEyM0xyamc3a0xseU1rTkV3NFoyNXVob0g5KzZCTGgzYmNQSVRJaU1sa012VG8wZ0VONjlYR253dVc0ZTQ5WHdCQVNHZ1lKazc5RlY0TjYySG9vQUhjdGRuSWFUUWFzU01RQVFEVUJ2eTlhR1ZsQlNXL2h5RVR3N0tPeUVnSUkrdHkrWnRkM3VTUnNURGtUUjU5bW9qSUtLeGN2UjdIVDUxTmNiNUtwUW9ZUDJvSWloUjJFeWtaRVdWWGtjSnVtUGY3RE93N2VCUi9yOW1BK0lTa2RhRE9YYmlFSzlkdTRzdWVYZEM5OHhjd016TVRPU21saFJ1Q2tiRXc1TzlGSzB0TEtKWHgwT3YxSEwxUEpvTmxIWkdSU0I1Wmw5dC8vL0FtajR3RmZ5OGFQNjFXaTcwSGp1RGZEVnRTVEQreHNGRGcyNi82b3NQbnJYblRUSlFIU1NRU2RQaThOZXJWcVlsbC82ekZ1UXVYQUFBcWxRcXIxMjNHa1dPbk1IendRTlNwVlYza3BFUkVnSldWSmJSYUxSTFZhaWpNemNXT1EyUVFMT3VJaklRZXlXVWRwNUVSa2ZqdTN2UEZ3bVgvNExtZmY0cnp0V3BVdzVqaDM2S1FhMEdSa2hGUlRpbFl3QVUvVHg2UGF6ZHZZOG1LMVFnSURBWUFCSVdFNHNmcE05R2dYbTBNSHRpUG8yZUpTRlJXbHBZQWdIaGxQTXM2TWhrczY0aU1oS0hXckNNaXlraEVaQlQrWHJNZXgwNm1uUEphc0lBTGhuMzNOUnJXcTgzUmRFVDVUSzNxVmZIMzRybll1ZmNBMW0vZWpvU0VwQjFpTDE2NmlzdFhiK0R6TmkzUXIzZDNPRHJZaTV5VWlFeVJsVlZTV1JjWEh3OEgvamxFSm9KbEhaR1JTSjRTS0pIeW0yQWlNcno0aEFUczJMMGYyM2J1RmRhd0FnQzVYSTZlM1RxaVQvZk9VQ2dVSWlZa290d2tsOHZSczJ0SE5HL3FoWldyMStQa21mTUFrcWJEZXg4NGdtTW56cUI3bHc3bzN1VUxXRnBZaUp5V2lFeEpjbG1uVkNwRlRrSmtPQ3pyaUl5RVh2ZDJnd213ckNNaXc5RnF0VGgwOUNUV2J0eUt5S2pvRksvVnJWVUR3d1ovalNKdWhVUktSMFNHNXVMc2hCOG5qRWI3dGkyeGN2VjZQSGowQkVCU29iOXUwelo0SHp5Qy9yMjdvMTNyRnBETFpTS25KU0pUa1B5QUlENCtJWk1yaWZJUGxuVkVSa0tqMVFJQVpETGUrQkpSN3RQcjliaDQrU3IrK1hlanNFNVZzc0p1cmhneTZDdlVyMU9UVTE2SlRGU1ZTaFd3YU81TW5MdDRHYXZXYmtKUWNBZ0FJQ29xR2d1WC9ZT2RldytnYjY5dWFOYWtJZTlkaUNoWEpaZDF5VlAwaVV3Qnl6b2lJNkZXcXdFQTV1Wm1JaWNob3Z6TzUvNEQvTDFtQSs3NVBreHgzdDdlRHYxNmQwZjdOaTBnbC9NV2djalVTU1FTTkc1WUR3M3Exc2FoWXlld2J1TTJZUVJ1VUhBSS9waTNDT3MyYlVQdjdwM1JxbmtUL3JsQlJMbkNJcm1zVTdHc0k5UEJ2MUdKaklSYXJRRUFtSm14ckNPaW5LZlg2M0g3N2oxczJMSVR0Kzc0cEhoTm9WQ2dXK2YyNk5tbG83QXVEQkZSTXJsY2hpL2F0a0tMenhwajE1NEQyTHB6TDVUeDhRQ0FrTkF3ekZ1MEhPczNiMGZQYnAzUXRsVXo3dFpJUkRuS3dpSnB6VnhPZ3lWVHdyS095RWdrajZ3ek0rUC9sa1NVYy9SNlBhN2Z2STMxVzNiaTN2MEhLVjZUU3FWbzI2b1pCdlRwQVNjblI1RVNFbEZlWVdsaGdTOTdkVVg3ZHEyd2ErOSs3TjUzQ0VwbFVta1gvdW8xRmk5ZmhZMWJkcUI3bHc1bzM3WWxyQ3haL2hQUnB4TkcxaVd3ckNQVHdWYUF5RWdrSmsrRDVjZzZJc29CZXIwZWw2L2V3SVl0TzRRRjRwTkpKQko0TmFpTHIvcjJnbnV4SWlJbEpLSzh5dDdPRmwvMzY0M3VYVHBnejc1RDJMbjNBR0ppWWdFQWtWSFJXTGw2UFRaczJZRzJMWnVoWS91MktPem1LbkppSXNyTExEa05sa3dReXpvaUk4RnBzRVNVRTlScU5VNmR2WUNkZXcvZzZUTy9GSzlKSkJJMGE5SUlmWHAwUVhIM291SUVKS0o4dzhiYUduMTdkVU9YanA5ai84RmoyTGJiRzFGdjE3UlRLdU94Yys4QjdQSStpSHExYTZKTHgzYW9WcVVTTjYwaG9teFRLSkttMW5Oa0haa1NsblZFUnVMZE5GaVdkVVNVZlJHUlVkaC82Q2k4RHg0VnZsbE9KcFBKMExKWkUvVHUzZ2xGQ3J1SmxKQ0k4aXNyUzB2MDZOb0JIZHUzeHNFako3Qmp6MzZFdlF3SGtEVEs5NzhyMS9EZmxXc280VjRNblR1MFE0dlB2S0JRS0VST1RVUjVoVVFpZ1VLaDRHNndaRkpZMWhFWkNVNkRKYUtQOGVqSk0rejJQb0JUWnk5QW85R21lRTB1bDZOdHkyYm8yYTBUQ3JrV0VDa2hFWmtLaFVLQnpoM2FvV1A3TnJoNCtScDI3VDJBT3o3M2hkZjkvQU13Zi9FSy9MMW1BNW8xYllRMkxadWhUQ2tQanJZam9reFpXTENzSTlQQ3NvN0lTSEJrSFJGbGxTb3hFUmN1WG9IM3dTUHcrV0RUQ0FDd3Q3ZkRGMjFib1VPN1Z0dzRnb2dNVGlxVm9sSDlPbWhVdnc2ZVB2UERidStET0hIbXZIQ3ZFeHNYQis4RFIrQjk0QWhLbGlpT05xMmFvWGxUTDlqYjJZcWNuSWlNbGFXRkJlSTVEWlpNQ01zNklpUEIzV0NKS0NONnZSNVBuajNIb2FNbmNmTDBlY1RHeGFXNnBuUXBEM1RwMEE1TnZSckMzSnpGUHhHSnIxVEpFdmgrekRCOCszVmY3RDk4SE40SER1TjFSS1R3K2pPL0YxaTZjZzFXcmw2SEJuVnJvMDNMWnFoVm95cWtVcW1JcVluSTJGaFlXSEROT2pJcGJBV0lqSVJhcllaRUlvRk1KaE03Q2hFWmtUY3hNVGg1K2p3T0hUMkpwOC85VXIwdWtValFxRUZkZE9uUURwVXFlSEk2R1JFWkpYdDdPM3pac3d0NmRldUlxOWR2NGZEeFU3aDA1Wm93ZlYrajBlTHNoVXM0ZStFU0hCM3M0ZFd3SHBvMHFvL0tGY3V6dUNNaVdISWFMSmtZbG5WRVJrS3QxbkM5T2lJQ0FDUW1xbkgxeGsyY1BITUJGLzY3QW8xR2srcWFBaTdPYU5XOENkcTFiZ0hYZ2x5UGpvanlCcGxNaG5wMWFxSmVuWnFJZmhPREU2ZlA0Y2l4VXlrZVJrUkdSUXZUWkZuY0VSR1FOTU9BZ3hySWxMQ3NJeklTV3AyT2Z3RVJtVEJWWWlLdTNiaUZNK2YrdzMrWHI2VzVMb3RjTGtmRCtuWFF0dVZucUZHdENyOXBKYUk4emQ3T0ZsMDZ0RU9YRHUzdzVPbHpIRDUrQ2lkUG44ZWJtQmpobWcrTHUwWU42c0tyUVYxVXJsaWU2L3ptRVE4ZVBFTHg0dTZ3dExUSTBjOU5TRkRoNG4rWDRWYklGZVhMbDh2UnovN1FraVYvdzliT0Z2Mzc5Y3JWcjBQcFUyczBNRmVZaXgyRHlHQlkxaEVaQ2IxT0IzRDJHbVZDcDlNQkFFdWFmRUtWbUlpcjEyL2g3UG4wQ3pvQUtGbWlPTnEyYW9ibW4zbkJ6cFlMc0JOUi9sTzZsQWRHbFBMQWtHOEc0TlpkSDV3OS94L09YN3lTcXJqYmQvQW85aDA4Q29WQ2dlcFZLNkYyaldxb1U2czYzQXE1aXBqZWRPdy9jQVFxbFFxZE83WFAwcjNJN3QzN2NlVG9DVlNxVkI3RGgzMmJvMHMxaElhR1lmdjJQWEFyNUlxZmZwcVlxOHRBM1BXNXp3MmJSS2JSYUtBd1oxbEhwb05sSFpHUjBBT1FTbGpBdkUrbFVpRWtOQXdsaXJ2bjZPY21KaWJDM0lCLzJXczBHdXpmZnhnRkNyaWdZY042bi9SWnc0YVBoN1cxTmViKytWdTYxNHdZT1FFNm5RNUxsOHdWem8wZU13bHF0U2JGT1JKSCtLdlh1SEx0SnE1Y3U0a2J0KzZrVzlBVkxPQ0NKbzNxbzFuVFJpaGQwb05yMFJHUlNaRExaYWhWdlNwcVZhK0swY08reGUyNzkzRG0vSDg0Zi9FeW90KzhLKzVVS2hVdVhibU9TMWV1QXdDS0ZIWkQ3WnJWVUx0bU5WU3JYQkVLaFVLc24wSytGUmtaaFdQSFRrR2xVaUV3SUFpREJnMkF0YlZWaHUrcFY2OFdUcDg1Qng4Zlh4dzRlQlR0UDIrZFkzbEtsSEJIbFNvVmNmdTJEMjdkdW9QcTFhdG0rYjFuejE1RWNIQkl0cjZlVXFuRWxpMDdzM3g5cjE1ZHMzVGQzYnYzc0dUcFA5bks4cjZsUythYXhFTmNqVnBqMFB0M0lyR3hyQ015RW5xZERoSnAvdjVtWEtQUll2dU8zYWhmdjA2bUJaeEtsWWhwUDgrQ1JxUEc5T21UWVd0amsrMnZwOVBwRUJFUmliQ3djTHp3OThlTEZ3SHc4d3VBaTdNVEprd1loZDkvbjUvdExlQm5USitjN1J3WEwxN0I0U01uSUpWSzRlam9nQW9WUExQOUdkbWgwK21FRVhqSnROclU1OGd3TkJvTmZPNC93SlhyTjNIbDZrMzQrUWVrZTYxcndRSm8wcWcrR2plcWozSmxTckdnSXlLVEpwUEpVS05hRmRTb1ZnV2poZzdDSFI5Zm5MdDRDVmV1M1VSbzJNc1Uxd1lGaHlBb09BUjc5aDJDWEM1SHVUS2xVS21DSnlwWExJK0tGVHhoYTJNdDBzOGkvM0IwZE1ENGNjT3hhUEZLK0Q1NGhEbC9Mc0Nva1VNeUhISG01bFlJdlhwMXc5cTFtM0R3NEZGVXJPQUpENC9pbVg2dHRXczM0YjlMVjdPY2JjWEtmN04wM2ZKbDh3RWtGV1IzZmU1bitmT0JwR20zcDgrY3ovTDF2WHAxeFlZTlcvSDR5Yk1Nci91eVQzZTR1aFpNOCt0RlIwZERLcFdpUUFHWGJHWE5qK0xpNDJGcFlkZ1NQaUF3Q0R2MjdNZjFtM2Z3Nm5VRUxCUUtWS3JvaVFGZjlrQ1pVaVVObW9WTUQ4czZJbU9pMTR1ZElGZWRQWHNCWjg1Y3dOV3JOekZ1N0hBVUxWcFllTzNZOGRQd3ZmOEFuVHA5RG5mM1lsQW96RkdyWmpXY09Ia0cyN2Z2d2NDdis2YjZ2QVVMbHNIRzFnWTl1bmVHclcxU21hZlJhTEI0eWQ5NCtUSWNVVkhSYVJaVTV1Wm0wT2wwQ0h2NUV2SHh1YjhGZk9QR0RmRG84Uk5jdTNZVC82eGFqeWsvam9lenMxT3VmMTBTaDA2bncvTVgvdkM1OXdBM2J0M05jUFFjOEs2Z2ErSlZIMlZMczZBaklrcUxUQ1pEOWFxVlVMMXFKZWoxZWdRRmgrTHE5WnU0Y3YwbWJ0KzloOFJFdFhDdFJxUEJQZCtIdU9mN0VGdDM3Z1VBbENqdWpzb1ZQVkc1UW5sVXJsUWVCVnljeGZxcDVHbnU3c1V3Y2NKb0xGaTRIS0doTHpGN3pnTDhPSGs4N096U1g2S2hmcjNhdUgzckxpUlNLVnl5K090ZXFYSUYyTm5aQ2NkUG56M0gwNmZQMGJCaFBWaGJaVHlhVDZ2VDRzeVpDN0MxdFVIdFdqWFN2R2I0OEcremxDUFprS0ZqNGVUa2lKbi9tNWF0OTBWRVJpSHNnMkw1UTJYTGxrN3pZZkRCUTBmaDdYMEk1Y3FWd2VoUlE3TDFkZk1iWlh3OG9xS2lVYXhvRVlOOXpTZFBuMlBFK0IrRlAzdHFWcThDdnhjQnVIVGxPcTdmdklONXY4OUErWEpsREphSFRBL0xPaklvUHAxSW40V0ZSYlpIZWVVMVRaczJ3bjNmQi9EeDhjV0NoY3N3Y2NKbzRVbWhuOThMM1BkOWlGcTFhOERkdlJnQTRQUFBXK0hTNWF1NGN1VTZHaldxajdKbFNnbWZwVlFxNGZ2Z0VTUVNTWXJGZnVWeU9mUjZQYUtqMzhEUjBRSE9UbzU0OVBncDdPeHMwYTlmTHhSM0w1YnFoakw1S1d0R3huOC9GWEZ4Y1IvOWMrL1h0eWY4L1FNUkVSR0o1ODlmc0t6TFJ4SVQxWGo0K0FsODdqL0EzWHUrdU9mN0VIRnh5blN2bDhsa3FGVEJFN1ZySnEyejVGSGNuUVVkRVZFMlNDUVNGQzNpaHFKRjNOQzVRenVvRWhOeDErYytybDYvaFN2WGJ5SWdNRGpWZS94ZStNUHZoVC8ySFR3S0FIQnlja1Naa2g0b1hhb0VTcFgwUU9tU0huQXJWSlhZeGJrQUFDQUFTVVJCVkpCL0htZEJnUUl1K0g3OFNNei9hd2txVmlnUE96dGJqQjR6Q1NwVllxYnZ2WG56ZHJxdnZYOC9Wck5HTmRTc1VVMDRYcjFtQTU0OGVZYjc5eDlneU9DQmNIY3ZtdVpucU5VYXJQejdYNmpWYWxoYVdxQjFtK2F3c3JUTU1OT05HN2VoakkvUE5MdEtsWWp6Rnk2bCs3cVZwU1ZxMUVnNUZYZlV5TUVwam9jTUhRdXBWSnFsWlVtZVBFNGFrVmZlczJ5bTErWjN3Y0doQUFDUEVqbTdORTVHM3NURW9LbFhBd3o5OWl2WXYvZTl3NFl0Ty9EdmhxMVl2VzR6NW1TenZDWEtEcFoxWkRCOE9wRXhTMHRMYURSYXFOWHFmTHU3bVZRcXhiZURCdUNQMlFzUUhCeUNoWXRXWU9LRTBiQzF0UkdlY0w5OEdTNWNiMlZsaGRhdG0yUFhybjNZdm4wM2ZwdzhYcmlKRGdwS1dtZkV4Y1U1MWEvWHNLR0RZRzV1Smx3N1pPaFlXRnBhb25LbENqbitjL3B4eWk5WnZqWWhQZ0V5bVF5N2R1L0RydDM3TXIwK3UwOXZLZmZwOVhvRWg0Ymh5ZFBuZVB6a0dYenVQOENEUjArZzBXZ3lmRjhCRjJmVXFWVWR0V3RXUjQycWxXRmxsZkUzRGtSRWxIVUtjM1BVcWxFTnRXcFV3OUJ2djBKRVpCVHV2WDJBNG5QL0FSNC9mUTc5QjdNWElpSWljVGtpRXBldjNSRE9XVmxab25SSkQ1UXFXUUtsUzNyQXZWZ1JGQzNzSm96ZXAzY2NIT3d4Y2NJWTRlOHpTMHZMZE5kTjArdjFTRWhRdmIzdTQzYUVIZmgxWDdpNkZzVCsvWWV4LzhCaERCczZLTTNyTm16Y2lydDM3NkZzbVZJWU12U2JUSXM2QU5qcmZURFQwVzhBRUJjWGh3MGJ0cWI3dXF0cndWUmwzY2ZTNlhSNDl0d1BBT0RKc2c0QlFVa0Z2RWNPcjJPZGtZcmx5NkZHdFNxcHpuZnI5QVhXYnR3RzM0ZVBESmFGVEJQTE9qSVlQcDNJbU5YYm14ZWxNaDcyOXZtenJBTUFoVUtCWVVPL3dhemY1MEduMDBHcFZNTFcxZ1p1Ym9VQUFHRmg0U211LzZ5cEYwNmNPSU9BZ0NCY3ZYWVRkV29uVFdkSWZzSldyRmpxNGZBS0EyN3JIaEVSbWUzM3FGU3FMRityMFdndy92c3BLYzdGeGNWaDlKaEpBSUF1blR2Z3lORVRLWjVtWjdRMjNmanZwNlk2MTZOSEo5U3RVeXZMbVV5RlJxT0ZmMkJnVWpIMzlEbWVQSDJPcDgvOHN2VDAzZDdlRHBYZnJwVlVzMFpWRkM5V2xLTTFpSWdNeE1uUkFWNE42OEhyN2FaT3l2aDQrRDU0REovN1NlWGQvUWVQMC95N1dLbU14eDJmKzdqendWcG10clkyS0ZyWURVV0Vmd29KeDVsdHNKQ2Z4TWJHUWFQUndNSEJIZ0JTL054L256VTkzZmU5ZmgyQktWTi9CUURNbnpjcjA2OHpaT2pZREYrL2MrZGVwdGM4ZXZ3VTQ4YjltT1pySGg3Rk1XbmltRlRuRnkyY2srN25qUncxQVU1T2pwZ3hQZTNQSERscVFvWjVNak5zK1BoMDc5OW16a3A3RkY1V1IramxCMWV2MzBLeG9vVU4rckF6dlUxcUZBcHp5R1RTL0w1NkVSa0JsblZrTUh3NmtURW5Sd2NBd0t2WEViQzN0OHZrNnJ6TnhjVVp3NGQ5aXdJRlhJU24xY21sVzJob1dJcHJ6Y3pNMExGRE84VEZLVkh6dmFlVmdZRkJBQUFQanhLR2lKeXBSUXZud013czlSK3BlcjBlUGo3M1ViRmkrU3p0MUtWU3FUQjZ6QS92blpIQTJlbmRsTm5na0ZCSXBWTGhuSVdsQW5GeGNWbWFlZ0lnemFtOGFuWEdvOEx5dTVpWVdBUUdCU013T0JTQndjRUlDZ3BCWUhBSVh2Z0hRcTFXWi80QkFOd0t1UW9MbVZldVdCNUZpN2l4bkNNaU1oSldscGFvV2IwS2FsWlB1Zy9WNlhRSUNBekdrMmRKRDJLZVBQUERrMmZQRVJNVG0rYjdZMkppNGZ2d01Yd2ZQazcxbXJXMUZaeWRIT0hpN1B6MjMwNXdjWGFDYy9LL25Semg2T0FBdVZ5V3F6L0gzSmFZbUlnbFMvL0d5NWV2MEw5ZkwxU3RXaW5YdmxiclZzMXo3Yk1CcExzaGhreVcrWDFhVnE3NUZHbHROSkdXckl3RXpDK0NROEp3NXR4RjlPdmRYZXdvQUlEbkwveWgwV2poV2RaMFo0U1JZYkNzSTRQaDA0bU1lWlJJMmhuclJVQWdTcFVzSVc0WUF5ajV3Yyt4VUNGWEtCUUtoSWFHSVRyNlRZckNza0dEdXFuZWYrLytBd0JBNlZJZW41emw1K21aUCtXTno4Sm9xclJjdW53TmE5ZHVnck96RTM2ZU5pbmJXODdMNVRKTW16WkpPRTZlMHZ2K3VROUh4V1gwZERZcjYvUGxKM3E5SGpHeHNYajFPZ0t2WDBmaTFlc0l2SG9kZ2VDUWtLUnlMaWc0M1cvTzBtTmpiWTNTcFR4UXVtUUplSllyZzBvVlBPSENOUWlKaVBJTXFWU0s0dTVGVWR5OUtKbzM5UUtROVBkRitLdlhiOHU3NTNqNjdFWFNEck1ob1JrK3VJbUxVeUl1VGduL2dLQU12NlpDb1lDMXRSVnNySzFnYlcwTmE2dmtIMXZCeHRvYTF0WldVSmliUXlhWFF5NlRRUzZYUVM2WEovMGprMEVtbDhGTUxvZURTTHVDU2lRU3VMb1d4UFBuTDdCcytTcTBhTkVVWFRwL2thVUhrZG5WdVhONzRjZGhZZUhRYWovOW9XTGh3bTZaWGpOcytQZ01YNCtJaU16MG1rK1Yxa1lUYWNsc1pLRWhYTDU4QXovL1BBc1NTZTU5RTZmWDZSRVYvUWFxeEVUOHMzWWpWcTNiaEg2OXUzM0VKMG5RNHJQR0tPem0rc21adHV6WUF3RDR2RTNMVC80c29veXdyQ1BSNVplbkU0ZVBuY1RMOEZjZi9mNno1NU1XckoyM2FEbFdyOXVVVTdGU1VhdTE2TkRoYzlTdG0vYnVXR0tSU3FVb1hkb0Q5KzQ5d0wzN0Q5Q2dmcDEwcncwTURFWkVSQ1Nzckt4UXZIaXhGSy9kdW4wWHk1ZXZUdldlc0xDWEtXNXMzaSt0UHVYcFpQS1UyN1FHVWFuVkduaDdId1FBMUtwWlBZdEZuY1NnMDNqekVwMU9oemhsUE9MaTRwSytPVklxRVJzYmh6aGwwamRLc1hGeGlJbUp4YXVJeUxmbFhBUmVSMFJtZVhSY1dseWNuZDRXY3g3Q3YxMEx1bkRVSEJGUlBpT1JTRkN3Z0FzS0ZuQkJnM3ExaGZQSkpWNVFjTktvNjZDZ0VBUUZoeUl3T0FRaG9hSFFhTFJaK255VlNnV1ZTdlZSeTJlOFQ2eUhibVptWnZocVFCOFVLVklZdTNaNTQvangwL0IvRVlCQmd3Wmt1QlBzcDFxd2NOa24vNW9CV2Z0MTY1UEJ5SzFObTdmRDJ0b0tIVHQ4bnU3cnVlSGdvYVBRYVhWbzM3NU5ybnorcHpoNzRRTENYaHAyaEo5ZXI4ZTZUUi8zYTEyd29Nc25sM1VuVHAvRHlkUG5VYjFxSmJUNHpPdVRQb3NvTXl6clNIVDU1ZW5FK3MwN0VQWXlQUE1MTTVHUW9FSm93cWQvVGtiT1hyaGc4TEl1clNlQUg5NDRsZmNzbDFUVytmaG1XTmJkdWV1VGRIMzVzcW1lNkZvb0ZDbW1FQ2pqbElpSmpZVmNMb096czNPS2E2VlNXWmJYKzVnNGFScGlZMU5QSVYzdzF4L3B2dWY0OFZPSWpJeUNnNE05MnJWcmxlblhBSkxLdjR3K003OTU4dlE1RmkxZkJZMUdDNDFXQTQxR0E0MUdDNjAyNmQ5cWpRYmF0Ly9PemxwLzJXRm1ab1lpYm9WUXRFalMra05GaXhSR2tjS0ZVTHhZMFh3L0paMklpREwyZm9sWHZXcmxGSzhsN3o3L092a2hVVVFFWHIyT3hPdUlDT0hjcTljUmVQTW1Kc1AxWlBPU2xpMmF3c1haQ2F2WHJFZll5M0FrSm1adEdZNVBOWHhZMmh0S1pPYmZ0WnZUWEFMa2ZaTi9HQWVkWHBmaFpoU2JObStIUXFGQTQ4WU4wbnk5VnUzcWtFcHlmcFRod1lQSG9ORm9qTEtzbXpCdUpFb1hTM3RYM3B5aVVxbXdmc3NPYk5tK0IzUCtOeTNWLzRPR2RNZm5QdjVjc0F5RlhBdGl5b1F4ZkhCTHVZNWxIWWtxUHoyZDJMaDY2U2U5UHk1T2lhNWZmb09CL1h1alI1Y09PWlFxdFNjQmdibjIyUmw1ZjMyUXlNaW9WTHV5QVVDMWFwV3hZK2RlM1BkOWtPR3V1RGR2M0FFQTFLeFJMZFZybnA1bFUwd2grR2ZWT2x5N2RoUE96czZwcGhiTS9mTzNMT2VmL1VmV2QzMEZnT2pvTnpoODVBUUFvRnZYamprK1dpNHVUb2tUSjg3QXc4TWRsU3RYek5IUE5xUTRwUkwzZkIvbTZ0ZXdzclNFczdQajI3V0RrdFlQY2kxWVFDam5DaGJnU0RraUlzbytpVVFDQndkN09EallaN2lFaVY2dlI0SktKWXdDajR1TlE2eFNpYmpZdDZQRTQrSVFHeHNIdFZvTmpWYWI5QUJMbzRGR20vVEFLdm1CbGphTG8vaHlXL1hxVlRER2ZoZ3NMU3pnNHVLYytSdHl3TWZlNjZTMW5uQ3kzYnYzNDhqUkUxbitySWlJeUV5bm41cmFjaU81VGFGUTRLc3ZlK0xFcVhQWXRzdGJ0TExPOStGalRKM3hPMnh0clBISHIxT0ZUVmFJY2hQTE9oSU5uMDZrOVBEeEUyZzBHcFF0WFZMc0tMbGk1bnM3L1k3L2ZtcWFUemxkWEp4Um9vUTcvUHo4Y2VIaVpUUnQwaWpWTmI0UEhpRWdNQWdXRmhhb1hMbENobDlUclZiajd0MTdueDQrRFNFaG9WaTBlR1c2cnljbUpnb2p3WGJ0M29kZHUvZDkxTmVabWNZT3lmSHg4Wmd5OVJja0pLalF2WHVuVkR1OFptYzMyT0xGaTJIVXlNRWZsVTBNVmxhV1NldjgyRmdMYS95OCszZlNPa0RKQzN3N096bkJ5Y2tod3lmbFJFUkV1VTBpa2NEU3dpS3AzUHJFTlU3RmV1ajZvVklsVTY0WkhCc2JoKzhucE41eC9rUHBsVjJqUnc5RmVjK3kyWDdmcHlqbldRYlNMRzRZY2VqUU1WaGFXcUJwMDdRSEY1dzllekhURVh6MGNlUnlPYnAyYW85Ly90MElqVVpyOE0xYUhqOTloc25UL2djTEN3WG0vTzluRk1uQytvZEVPWUZsSFltQ1R5ZFNDd29KQlFDVC93dkFxMUY5K1BuNTQvangwMmpzMVNEVk5OZWpiMGVyMWE5Zk85MlJkOGx1My9aSnNVdnF3NGVQVWFxVUIrUnlPV2JPbWdkLy80Q1B5cmg4Mlh4b3ROb3NyNkdTRTJ1dHhNYkc0ZGl4VXdDU3lqaTFXb09tVGIxUXAzWk5iTisrSjh1ZjgrR041TWR1bkpGVFNwVXNnYjltL3dwWjhtTGFzcmVMYWI5ZFdQdjk4eFlXaWx4WnlKcUlpSWl5SnpFeE1jVmF2QktKQk5iVzFtbGVxOWZyb1ZRcUFTRGRhK1N5akF1WVhqMjdmRlJPYis5RFVLWnpyMU9oZkRsVUtGOHVTNStUVk5aWm9tT0hkbW0rZnVQRzdWd3A2L1I2UGU5OUFKUXZWd1lhalFZQmdVSHdLT0Z1c0svNzNNOGZrNmIrQm5PRk9lYk8vQm5GaWhZeDJOY21ZbGxIQnNlbkUybFRLcE51Skd4czByNkpNUlcxYTlmQXJ0Mzc4ZXJWYTl5NGNSdTFhbFVYWHZQM0Q0RHZnMGVRU0NSbzJpVHphZE9uVHAyRFhDNkRScU5GVkZRVUZpNWFnZXJWcStDYmdmM2c3T3lVemhwb2VvU0ZKYTBaK1A3YWR4OHFWclJJbWxNZGREb2QvamZ6VHdRRmhhQlZ5MmJvMHVXTEREUE9uNzhFRHg4OVFidTJyZENoUTl0VXJ5Y2txTEQvd0dHY08zZFJLQjRWQ25QOE5IV2lNUFhrd3h4NWFUZFlHMnRyVktyZ0tYWU1JaUlpeWlLOVhvK2ZwOCtDaDBkeDlPclpGWFoydHJDMnRrcDNlWkhYcnlNd1plcXZBTEszQk1uNzBodlJscG5EUjA2a1dkWWRPMzRhcjErOXp0Wm5LWlZLYk5teU04M1hZdDdFQUVDSzExdTFhcFppR1pqc1VxczEwR3ExNlJhY3BxVG8yKzhYbno3M00xaFo1eDhRaEFsVGY0RzV1Um4rbkRrZFJZdWsvejJyTWo0ZVVva1VGaFlLZzJRajA4Q3lqZ3lLVHlmU3AxUXFJWkZJWUtFdzdUL2t6YzNOMGJwVk0remF2UTg3ZDNtallzWHlzTFMwZ0U2bncrYTNOMEMxYTllQXEydUJERC9INzRVL25qNTdqcG8xcXVINmpWdXd0YldGcmEwTnJsMjdDVGUzUWhqODNWZHB2ayt0MW1Ea3FBa0FrR3FOdTZ3NGZ2dzBnb0pDNE9qb2dNOC9iNTNodGMrZnY4RERSMDhnbFVyUnFGRzlOSytKalkzRjhlT25BUUNGQzdzaE9EZ0Vjcm1ad2RhSUlTSWlJbnFmdjM4Z0lpT2pFQnNiaXdIOSt4amtheDQ4ZFBTajNwZVFrUGJtVkRkdTNNTHo1eSt5L1Ztbno1elA4SnIzWDY5ZnY4NG5sWFhSMGRFQUFHdHJxNC8ralB3aXVSRDJlL0Z4czJJK3h2ZFRaaUFxS2hwMWFsWEg3bjBIMDd4bTVKQnZBQUNEUjA2QWxaVWxWaXljWTdCOGxQK3hyQ09ENGRPSmpDbmpFMkJsWldueWEvY0JRTk9talhENnpIbEVSRVJpODVZZEdQaDFYeHc1ZWhMUG43K0FYQzdIRjFuWUVXdnZuZ01BQUMrdityaCs0eFprTWhtR0RCNkkvODM4RS92M0gwYUY4dVhnNFZFOFIzT0hoNy9DdnYySEFRQTl1bmZPY0ZNSm5VNkhqWnUyQVFBYU5hcVg3czJjdmIwOXJDd3QwZjZMTm1qYXBCR0dEUitmbzVtSmlJaUlzc1Bubmk4QXdMTmMyUnpmUUNzOTN0NkhjdlR6SmswY2s2M3Jod3dkQ3ljbnh6VFhFZ2FBbjZmUFFsall5eXpQWU5Cb3RIamg3NDlIRDUvQTBpcnR0WFVEQW9JQUFJVUxGOHBXMXZ4SUlwSEF6dFlXc1FaY0Z6QjVHWnNyMTI2bWUwMXlXZWZrNUFqcmRQNDdFbjBzbG5Wa01IdzZrVEc5VHNjMUtkNHlOemRINzE1ZHNXVHBQN2h5NVRwY25KMXg5RmpTV25WdDI3UkFnUUl1R2I3L3Z1OUQrRDU0QkhmM1l2QjhiN0ZpZTNzN2ZQZnRWM2o4NUJsSzVNSVErcDI3dktGV3F3RUFSNDZjUUdKaUltcldySjdtUXJqYnR1OUJZR0F3YkcxczBPR0x0TmMvQVpKMk1mdmxseWttUHoyYWlJaUlqTVB0Mno0QWdLcFZLK1hhMTlEcjlaQklKS2hkcXdaaTQrTFFyMjlQdkhnUkFKMU9KenhzZmZ6NEtUWnYyWW5ldmJxaVRKbFNhWDdPcmwzN0VLZFVRcTNXWkxnemJHNVRxVlRDU0Q2ZFRvZXg0eVlMOTR6VnExZE44ejIzYnQwRkFKUXRVOW93SVkyY21aazhuU1ZzY3NmeC9kdXpmTzJDMmIvbVloSXlWU3pyeUdENGRDSVRFZ24wT3IzWUtVVHg2dFZyQkFRRXByaFpxVnk1SXJ3YTFjZTU4LzhKVXg4OFBJcWpUWnNXR1g2V1NxWENwazFKZjdsKzBUNzFOTlRTcFV1aTlOc2RkelBiV1N5dDE1czFhNHdlM1R1bmVmMDNBL3ZoNG45WGNQTGtHZmk5OE1lYWZ6ZGk1eTV2ZUhrMVFKUEdEV0ZuWndzQTJMLy9NRTZmUGdlcFZJcEJnL3BuV3NTeHFDTWlJaUpqRUJrWkJYLy9BRWdrRWxTcGtudGwzWldyMTNIZ3dGRjA3TmdPTld0VUF3RDh0V0FwNHVNVGhORnJDb1VDa1pHUldMQndHYjcrdXE5d0haQlVLSllyVndaZHVueUJpeGN2NDRmSjAvSGR0d05Rcmx3WjRacjFHN2Jpd29WTFdjNFVFUkdaclYxcGRUb2RObS9lZ1dmUFh5QWtKRFRGZXNKYXJSYnU3c1ZRcm13cFZLNVNDYmR2MzAzeDNyQ3djRnkva2ZROTA2WExWK0h1WGxTNGZ6VlZabkt6RkJ2SEVlVjNMT3ZJWVBoMEltTlNpUVI2bUY1WmQrL2VBNnhhdlI0MWExUk45V1N4VmF0bXVIRHhzbkJ6MCt5enh2OXY3ODdqdEt6cnZZRi83dGxuRUlRQkJCV1JSVVJCVUZJSk5NVTlUYTJzekxKRnl5eFBWdHArV3M1emVucnM2ZlFjVzE2ZU5qdnRQYWZGMWtjekFoZHlJWmZNZlNITlJIQkpRVkFHWm1YbWZ2NUFSamdpcURGelg4NjgzLzh3Yzg5MVg5ZDNYcThCZnZQNUxkOVViNk5iMktKRjEyVGx5aWN5ZmZwZW1URmorbGF2M1hJRGlhMDNtQmcyZE9oejNxKzJ0amJ6RGowNGh4NXlVTzY4OCs0c3ZHeFI3cnZ2L2x4NjZZSXNXSEI1OXQ5L1ZzcmxjbTY4OGM4cGxVcDV5NmtuYnpab2ZLSHV2ZmV2K2RLWHYvYUMzck9sUWVhNGNidmswNS82Nkl1dUF3QVlIRzY1OWZZa3lZUUo0M3NuSWZ2Q3RkZGVuOGNmWDVHNjJ0cm52R2I4K0hGNTMvdmVuYTk4NVJ2NXpuZCtsRjEzMlRsang0NUp1VnpPZDcvM2YxTmRYWjB2bm45ZTFxeHB5YnAxNi9LMXIzODdaNTk5WnFidXVXR2wyajdUOTg0T3o3TjV3NEtGVjZTaG9TSHpEajE0eS9VdXZpN3IxclZ1OWxwVlZWV1dQcmdzRHovOFNFcWxVc2FQSDVlcFU2ZGt6eW1UTTJYSzVEUTBOUFJlZSthN1RrdTV2T0gzZ05hMnR2em50NytmOWV1NzA5VFltR1hMSHNyNVgveVB2T3hsKytaMUo1MllVYU5HNXQxbm5qN29qczZwcWFrUjFqR29DT3VnSUVwVlZZTm1aVjFQVDNlUzVMZVhMc2lsbHk1SXVWeE84OGptemE1NStPRkg4OVd2Zld1eldjZ2YvUERIV2I5K2ZlYk9uZjJjOTk1bm4ybFpzUENLblBybWs3ZFp4NVlhU1B5akRTYVNEZWRxekpneFBUTm1UTS9TQjVmbHNvV0xjdk10dCtXR0cyN3F2V2IyZ2Z2bm9JTmUvcUx1djFGMWRmVVdPNFN0MjhwNUhsdTZ2cW5Kd2NVQXdMYmRmUE50U1pJWk02YjEyVFArL3ZmSGN0OTk5MmYwNkZIWlo1OW5ubFBLaG5CcTR4YlpKSms4YVdMT09PTnQ2ZXpvek5peFk1SWtqLzc5c1hSMGRHVFNwQWtwbFVvNTl0aWpzbXIxNmx4OTlSL3o5YTkvTytlZTgwK1pPSEgzekpvMU03Tm16ZHhtUGVWeU9Rc1dYcEdtcHNhY2ROSUpXN3ltVkVxZWVtck5zMTQvOFlUajB0UFRrejJuN3BHbXh1ZmVOYlN4anBVcm44aTMvdk1IZWVpaFJ6SnlaSE0rL3JGenMyVEp2Zm5scnk3T3pUZmZsdHR2dnl0SEhqRXZ4eDkvVE9ycSt1ZTh3S0tvcWlxbHU3dTcwbVZBdnhIV1FVRlVWMVVOaXYrQVd0dmEwdGJXbm1URGR0Q0dob2FjOXZZM2JiYXFidkhpNjNQUnozK2RqbzdPREJzMk5LZWZkbW91dm5oK2xqNjRMRC80NFU5eTE5MUw4cVpUWHIvRjdhSGp4dTJTRDMvby9SbjUzOEsvU3VudTdrNUhaMGZ2Yk9sR045eDRVLzcyd05JY2VlUzhIRFIzOW9zYWNFMmVQREZmUFArOFo3Myszck0vdkZuSXVha3RYUThBc0MyclZ6K1orKzkvSUVrMjI3M3dRcmFHYnUzYTRjTjN6TDk5L2pOWmVObWlKTWt4UngrKzJlcXhJVHNNU1d0Ylc1Yjg1YjdzdmNtWnhQdnRPNlAzNC9YcnU3Tmd3WVp6ampmZHZmQ21VMTZmRlkrdnpEMUw3czNQZnZhcmZQemo1MjV4WlZwN2UwZEtwZEptalRNMk50VFkyckVrcjMzdGxrTzhtVE8zdnN0ajA3cXZ2bVp4THI1NGZ0cmIyek5peFBDYzg0R3pNbXpZME15ZXZYOW16cHllUzM3Nyt5eGFkRTBXTEx3aWY3NzUxcHg2NnNtWnR2ZlU1M1gvZ2FDdHZhTXc0M3ZvRDhJNktJamEycHAwZG5WdE5sczRFRjE3N1hXOUgrK3k4OWk4NXozdnpKZ3hvNU5zT0F2a29vdCtuVnVmUHJkajU1M0g1dXozdml1alJvM001TW1UOHYwZi9EaTMzSEpiYnJycGx2eGx5WDA1L3ZoamNzZ2hCejFyYSt5NGNidjAzemUwQlU4KzlWUnUrdE10dWVIR20zbzdlZFhVVk9md3d3L05JYStZbThXTGI4aFZWeS9PaWhVcjg5T2YvaktYWERJL2h4NTZjQTQvN0pBKzNWSUNBUEJpM2ZpblA2ZGNMbWZFaU9IWmJkeXV2YTl2YWRYK2l6RmtTRlBLNVhJZWZmVHZHVEZpZU9iTzNYd0h3clJwVTNQVlZTdHp3UVhmek1pUnpWczRHcVdjcDU1YWsvYjJqdFRXMXVTZ1RYWmlWRlZWNWN3elQ4djgrWmZsK09PUGZjNng5aDEzM0pYdmZQZEhxYSt2UzMxOWZVcWxVdGFzYVVteW9mdnQ5dGF5ZG0ydXYvNm1MRnAwZGUvNTN0T203WlYzdnVPdG00V0REUTBOT2ZrTnI4M2NPYlB6dmUvL1Z4NSsrSkZjY01FM00zdjIvam4xelNlbm9hRit1OWRXTk8zdGJXa2NCTjhuYkNTc2c0S29xNjFMdVZ4T2QzZlBGcnVIRGhRVEoreWUydHJhN0RWMVN0NzFydE5TWDErWHRyYjJYSEhsVlZtNDhNcDBkbTQ0aTJMT25BUHo1amU5b1hkbXM3NitMdTk1OSttNTZxckYrY1V2ZjVPV3RXdnowNS85S3BkZmNWV09PT0xRekowek80Mk5EVnQ3ZEsvZi8vN3lYSGY5bjU3anE4K3NnUHZYejN6K09lK3g2UmJaVmF0V1o5bnloM0xmZmZkbnlaSjc4OGdqZis5ZFNWZGJXNU1ERDNoWmpqdnU2TjR1dGllZGRFSmVlZXlSK2NNZnJzbVZWMTZkdFd2WFpmNzh5M0xaWllzeVo4NkJPZnFvdzNyUHkrdnU3czc2OWV0VFYxZlhPNXRkVi9mYzU3Y0FBUFNGcnM2dU5EVFVQMnNMN1BaZXRmK3hqNTZUSjU1WTlheng4R3RmYzBMV3IrL09IWGZjbFpVcm45amllK3ZxNmpKeDR1NTU3V3VPN3gxM2JkVFUxSlRYdi80MVczMzIyTEZqVWlxVjB0SFIyWHMrMnBBaFF6SnJ2eGs1L3Zoai9vSHY2dG5hMjl2ejJmLzVoYlNzWFpza0dUMTZWRjUzMGduUDJSMDIyVEFoL1lsLy9sQXV1V1IrRmw1MlpSNTU1TkZCTXk1c2EydmY3SncvR09pRWRWQVF0VThmb051MXZtdEFoM1ZUcGt6T0I4OTliOGFQSDVlYW1wb3NXblJOTHI3a2Q3MWJZNGNORzVwVFRubmRaaDI5TmpWdjNzR1pObTFxZnZLVFgrVHVlLzZTbFN1ZnlFVVgvVHFMRjErZlQzM3lJNm1xcXRwbURXdGFXdkxZWTQ5djg3cHRYYk5xMWVxYzk3bnowOXJhK3F5djdUWnUxeHh3NEt5ODR1QTVXejRucnJFeHJ6cnVtQngxNUdHNTZxckZXWGpabFdscFdadHJyNzB1Zi96akRUbnZmMzA2emMwanNtclY2dnpMLy9qY1p1OGRQMzdjTm1zSEFOaWVUampoMkx6eWxVZWxyYTJ0VDU5VEtwVXlhdFRJWjczZTJOaVF0NzMxbEQ1OTltNjc3WnB2ZlAxTDZlbnBTYmxjVHJtY1BodVhOelEwNUhXdmYzVnV2T0dtekp2M2lzeWNPZjE1aldOcmFxcHowa2tuWk9hKzAxTmJVL084M2pNUXRMZDNQTytKZVJnSWhIVlFFQnRueGJxNnV0STR3R2VOSmsyYTBQdng3cnZ2bHM3T0RRSGxvWWNjbkJOT1BIYXJCL0FtRzJZZVAvQ0JzM0xyYlhmazRvdm5aOFdLRlhubk85NzZ2QWNyYnp6NXBMeng1SlAra1c4aFNkTGNQQ0pUcDA3SkxiZmNsbUhEaG1iaXhOMHpkZXFVN0xmdmpEUTNqM2hlOTZpcnE4dlJSeCtlZWZNT3poK3V1amFYTFZ5VUF3NmMxZnYrVWFOR3BycTZPdDNkM2FtdnI4L2tTUk8yUyswQUFDOVViVzFOYW1zSC9wRWQvUldBeloxellPYk9PZkJGdlhmeXBJbmJ1WnJpNnVucFNVZG5aeHJxQi9idlNMQ3BVdm0vbjNvT1ZNU2x2Nzg4WC83cWhmbnBEeTdNcUQ0OFBQV3Z5eC9xczN1L1dMZmVka2ZHN3pidWVRZGNteXFYeTNuc3NjZDdPNEJ0eVhYWDNaakd4c2JzdDkrTTU3em14VnF6cGlWZFhWM2I3Y0RiRFZzdXlxbXZmK1pNam8zL1RBL0Vzd3ozMk0wcVFRQjR2b280am1QdzZxOXhYR3RyVzE3OXhyZm5QV2U4UFNlZmRHSy9QQlA2V21rYnY5eFpXUWNGVVZ1NzRhOWpWMWRYaFN2cGY1dDI4WHFoU3FYU1ZvTzZKSm03eVFIRDI5djJiZ2l4YWZleGpRWmlTQWNBQU05SFcvdUc0M0lHK3U0ajJOVGcyT0FPTHdGMWRSdENtczdPd1JmV0FRQUFiRW43MDJIZFlPaDZDeHNKNjZBZ0J2UEtPZ0FBZ0MzWjJJaE9nd2tHRTJFZEZFUmQ3ZE1yNjRSMUFBQUFTV3lEWlhBUzFrRkJXRmtIQUFDd3VZMHI2eHFFZFF3aXdqb29pTnJhMmlUQ09nQUFnSTFhMjlxU0pFMU5qUld1QlBxUHNBNEtvcXBxdzEvSG5wNXloU3NCQUFBb2h0YlcxaVRKa0thbUNsY0MvVWRZQndWUlZWVktrcFRMd2pvQUFJQWtXZGU2WVdXZHNJN0JSRmdIQlZFcVBiMnlydHhUNFVvQUFBQ0tZZVBLT3QxZ0dVeUVkVkFRVmFXblY5YlpCZ3NBQUpBa2FXMXRTMU5qWTBwUC83NEVnNEd3RGdxaTlQUTIyQjdiWUFFQUFKSWs2OWExYWk3Qm9DT3NnNElvOWE2c3N3MFdBQUFnU2RhMXRXWElFT2ZWTWJnSTY2QWdlcmZCVnJnT0FBQ0txY28yUUFxaVAzOFdXMXRiMDZTNUJJT01zQTRLWW1PRGliNWVXV2VRUjFINFdRU0FGNmFtcHFiU0pVQ1NwTFlmZnhaYlc5c3lwTkUyV0FZWFlSMFVSRlUvblZsbmtFZFI5T2NnRHdBR2doMEVGaFJFZjRabjYxcWRXY2ZnSTZ5RGduaG1aVjNmaG5VR2VSU0ZHVklBZUdHR0Q5MGhOZFhWbFM2RFFhNm1wanJEaHczdHQrZHRhREJoR3l5RGk3QU9DdUtaYnJCOXV3M1dJSThpNk85QkhnQU1CRlZWVmRtcHViblNaVERJalJuUjNNOW4xbWt3d2VBanJJT0M2RzB3MGNmYllBM3lLSUwrSHVRQndFRFIxRkNmWFVhUE52bEt2NnVwcnM2dW8wZW5zYUcrMzU1WkxwZlQxdDZleG9hR2Zuc21GSUVEZzZCZytqcXNTNTRaNUQyK2FsWFdkM2YzK2ZOZ281cnE2b3hwYnU3WFFSNEFERFJORGZVWlAzWk1ubXhabTNWdGJlbGF2NzdQenoxbWNLb3FsVkpiVTVNaGpZMFpQblNIVkZYMTczcWY3dTROdTQ1cWEydjc5YmxRYWNJNktJaU96czRrU1gxOS80UVlCbm4wbDBvUDhnQmdJS3FxcWtyempzUFN2T093U3BjQ2ZhYTdaOFBDZ3VwcTQwY0dGMkVkRkVSN2UwZVNwS0VmVnh3WjVBRUFBRVhWM2IweHJMUHRtOEZGUEEwRjBkSHhkRmpYVHl2ckFBQUFpcXg3dmJDT3dVbFlCd1ZSaVpWMUFBQUFSYlZ4WloyR3V0Q0ZaZ0FBQ2FwSlJFRlVLZ3cyd2pvb2lQYmVsWFU2SFFFQUFIVDNiR2d3WVdVZGc0MndEZ3FpZHh1c2xYVUFBQUFwUGYxblQ3bW5vblZBZnhQV1FVRzB0S3hOa3V3d1pFaUZLd0VBQUtpOCtxZlA4KzdzNkt4d0pkQy9oSFZRRUUrc1hwMzYrdm8wTlRWV3VoUUFBSUNLMnhqV2RYUUs2eGhjaEhWUUVLdFdQWm1SemNOVEtwVzJmVEVBQU1BQVYxTlRuZXJxYW1FZGc0NndEZ3BpMWVvbk03SzV1ZEpsQUFBQUZFWjlmWjF0c0F3Nndqb29pRldyVnFlNWVVU2x5d0FBQUNpTWh2cDZLK3NZZElSMVVCQlByRjZka1NPR1Y3b01BQUNBd21oc2FFaGJXMXVseTRCK0pheURBbWh2NzBoTHk5cU1Ham15MHFVQUFBQVV4cWhSSTdOaTVhcEtsd0g5U2xnSEJmRGc4dVZKa3QxM0gxZmhTZ0FBQUlwanpFNmo4L2lLRlpVdUEvcVZzQTRLNElFSE40UjFreWJzWHVGS0FBQUFpbVBzbU5GWnNYSlZ5dVZ5cFV1QmZpT3Nnd0pZdW5SWmh1NHdKS05HNmdZTEFBQ3cwWmlkZGtwWFYxZWVmR3BOcFV1QmZpT3Nnd0pZK3VEeVRKeXdlMHFsVXFWTEFRQUFLSXd4TzQxS2txeFlzYkxDbFVEL0VkWkJBVHp3NExKTW1tZ0xMQUFBd0taMkhqc21TZkxnOG9jcVhBbjBIMkVkVk5pS2xVL2tpVldyczhla0NaVXVCUUFBb0ZCMkdqMHFJNXRINU02N2wxUzZGT2czd2pxb3NCdHZ1aVZKc3Yrc2ZTdGNDUUFBUUxHVVNxWHNPM042N3Jqcm5rcVhBdjFHV0FjVmRzTk5OMmZ5eEFrWlBXcGtwVXNCQUFBb25QMW1UTSt5NVEvbnFUVXRsUzRGK29Xd0RpcW9xNnNyTjk5NmUrYThmUDlLbHdJQUFGQkkrODdjSjBseTU5MVcxekU0Q091Z2d1NjhlMG5hMnpzeWQvWUJsUzRGQUFDZ2tIWVpPeWFqUmpibno3ZmNYdWxTb0Y4STY2Q0NycnIydWpTUEdKNnBVeVpYdWhRQUFJQkNLcFZLbWZ2eUE3TG9xbXZUMmRsVjZYS2d6d25yb0VKV3JWcWRCWmYvSVljZGNsQktwVktseXdFQUFDaXNWNzN5eUxTc1haZHIvM2hEcFV1QlBpZXNnd3I1eGYvN2JkYXZYNS9YbkhoY3BVc0JBQUFvdENtVEoyWFBLWlB6NDR0K2xaNmVua3FYQTMxS1dBY1YwTkt5TnBkY3VqQnpEdHcvdSs0OHR0TGxBQUFBRk43cGJ6a2xTNWN0ejZLckYxZTZGT2hUd2pxb2dGOWRmR25hT3pweXh1bW5Wcm9VQUFDQWw0UUQ5OTh2Kzg2WW5xOS82M3RadGZySlNwY0RmYVpVTHBmTGxTNENCcFA3LzdZMFozL29Fem4yNk1Oejd0bnZyblE1QUFBQUx4bVBQUHBZenZyQVI3UDNYbFB5dVgvOVpHcHFxdnZrT1l1dnZ6SHpGMTZaSmZmK05TMHRhOVBVMUppOXAwN0pHMS8zNnV3M2M1OCtlU2FEUjJrYkI5Y0w2NkFmclYyM0xoLzR5S2ZTMWJVK0YxN3c3MmxxYXF4MFNRQUFBQzhwaTY1ZW5NLzluNjlrM2l2bTVwTWZQU2ZWMWRzL3NIdlRhZTlKZlYxZDl0NXJ6OVRYMTJYWjhvZHp4MTMzcEZRcTVkTWYvMkRtdldMdWRuOG1nNGV3amtJWnpMTVRiZTN0K2VkL09TLzMvdlZ2K2ZJWFBwdTk5dHlqMGlVQkFBQzhKUDNta3ZuNTZvWGZ6ZjZ6WnViakgzeGZtcHRIYk5mNzMzWFBYeko5NzZtYnZmYTdCVmZrUy8veHpVd1l2MXUrL2ZVdmJkZm5NYmdJNnlpVXdUbzc4Y2lqaitXOEwzd3BmMXU2TEovOTlNY3krNEJabFM0SkFBRGdKZTEzQzY3STF5NzhiaG9hNnZPV043MGh4eDF6UkJvYkd2cnNlWjJkWFhuVjYwN04wS0U3NU5jLytWNmZQWWVCVDFoSG9ReTIyWW4yOW81Y01uOWhmdlNUbjZlbXVpYWYvTmc1T1dEV3ZwVXVDd0FBWUVCWS90QWorZkpYTDh6dGQ5NmRvVHNNeVp6WkIyUy9tZnRrenowbVpjZGhRek5zMk5EVTFOUnNsMmM5c0hSWnpuemZoM1BBeS9iTHYzMzJVOXZsbmd4T3dqb0tiNkRNVHBUTDVheGQxNXFubmxxVHBjdVc1NmFiYjgwMWY3d2hUejIxSnJNUG1KVVB2ZitzakJyWlhPa3lBUUFBQnB5N2w5eWIzMXd5UHpmZGZGdld0TFJzOXJXUG5QdmVISHZVNFMvcXZ1VnlPV3ZXdE9UMk8rL090Ny8vWDFuYjJwb3ZmdjR6bVRCK3QrMVJOb1BVdHNLNjdSTXZ3ei9nNFVjZVRaSk1uZkxTUHNQdHJXZWNuY2NlWDlIN2VWTlRZdzU4Mlg1NXcwa25adStwVXlwWUdRQUF3TUEyYmE4OU0yMnZQVk11bC9QQWc4dXlmUG5EV2JOMmJWcGExbWJtOUdrdjZwNnZPZVcwckZ2WG1pUXBsVW81OU9BNWVmOVpaMlQ0OEIyM1orbndMRmJXVVJFRGNYYmk5NWN2eXJwMXJkbHgyTkRzUEhaTXBrN1pvOC9haUFNQUFOQzN2dlc5SDZXOXZTT3RyVzFadHZ5aDNIZi9BeGt4WW5qT1BQMHRPZnFJZVpVdWo1Y3cyMkFwSExNVEFBQUF2TlE4OVBDaitjei9QajlMSDF5V1QzN2tuQnh4MkNzcVhSSXZVY0k2Q3Nmc0JBQUFBQzlGZjdudnJ6bjdnNS9JcEFtNzUxdGZQYi9TNWZBUzVjdzZDdWZkNzNqYlpwOXZuSjM0d3BlK211cXFhck1UQUFBQUZOTGtpUk9TSkN1ZldGWFJPaGpZcWlwZEFJemJkZWQ4OU54L1NwTDg5QmUvcVhBMUFBQUFzR1VQTG5zb1NiTHoyREVWcm9TQlRGaEhJWmlkQUFBQW9BaXVYbng5N3J4N3liTmVYN1ZxZGI1NHdUZVNKTWNmZTFUdjY2MXRiV2x2NytpMytoajRiSU9sRU14T0FBQUFVQVJMSDF5V3ozNytpOWx0M0M3WmM0L0phV3hzeUlvVlQrU1cyKzlJWjJkWFhuMzhLM1BjTVVmMFh2K2U5MzgwVFUyTnVmQ0NmNjlnMVF3a3dqcjZ6ZFdMcjAvemlPSFpaOXBlbTcyK3RkbUpxbEpWR2hycSs3Vk9BQUFBQnEvRERqazRqeisrTW5mY2RVK3VYbng5ZW5wNk1uekhZWmw5d010eTRuSEhaUDlaTXplN3ZybDVSSVkwTlZhb1dnWWkzV0RwTnovODhVWDU0WTkvdnRYWmlmZWZkVVkyTmtWNTI3dmVaM1lDQUFBQUdGQjBnNlV3ekU0QUFBQUFiSjJWZFFBQUFBRFFUN2Exc2s0M1dB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BQUFBQUFBQUFBQUFBQUFBQUFBQUFBQUFBQUFBQUFBQ0E1K1AvQTFZT0FBT2lCYWREQUFBQUFFbEZUa1N1UW1DQyIsCgkiVGhlbWUiIDogIiIsCgkiVHlwZSIgOiAibWluZCIsCgkiVmVyc2lvbiIgOiAiIgp9Cg=="/>
    </extobj>
    <extobj name="C9F754DE-2CAD-44b6-B708-469DEB6407EB-9">
      <extobjdata type="C9F754DE-2CAD-44b6-B708-469DEB6407EB" data="ewoJIkZpbGVJZCIgOiAiMTY3OTM2MDE5MDQ1IiwKCSJHcm91cElkIiA6ICIxMjUzMzM2MTkiLAoJIkltYWdlIiA6ICJpVkJPUncwS0dnb0FBQUFOU1VoRVVnQUFCT3NBQUFOQkNBWUFBQUN4dkRwQ0FBQUFDWEJJV1hNQUFBc1RBQUFMRXdFQW1wd1lBQUFnQUVsRVFWUjRuT3pkZDN4VDlmN0g4WGRHbTZhRFFnZDdsYjJYS0VNUUJBUUVSY1d0dUhEdnZSZmVLK3JWKzNPUDYxWWNJQ2dnSUV0QUFVSDIzbnRES2JTVXRtblRwTW52ajlKb3BaUVcycHhEODNvK0hqNkFNei9GY25yeS9pNkwzKy8zQ3dBQUFBQUFBRUM1czFnc2x1TDJXNE5WQ0FBQUFBQUFBSURpRWRZQkFBQUFBQUFBSmtGWUJ3QUFBQUFBQUpnRVlSMEFBQUFBQUFCZ0VvUjFBQUFBQUFBQWdFa1ExZ0VBQUFBQUFBQW1RVmdIQUFBQUFBQUFtQVJoSFFBQUFBQUFBR0FTaEhVQUFBQUFBQUNBU1JEV0FRQUFBQUFBQUNaQldBY0FBQUFBQUFDWUJHRWRBQUFBQUFBQVlCS0VkUUFBQUFBQUFJQkpFTllCQUFBQUFBQUFKa0ZZQndBQUFBQUFBSmdFWVIwQUFBQUFBQUJnRW9SMUFBQUFBQUFBZ0VrUTFnRUFBQUFBQUFBbVFWZ0hBQUFBQUFBQW1BUmhIUUFBQUFBQUFHQVNoSFVBQUFBQUFBQ0FTUkRXQVFBQUFBQUFBQ1pCV0FjQUFBQUFBQUNZQkdFZEFBQUFBQUFBWUJLRWRRQUFBQUFBQUlCSkVOWUJBQUFBQUFBQUprRllCd0FBQUFBQUFKZ0VZUjBBQUFBQUFBQmdFb1IxQUFBQUFBQUFnRWtRMWdFQUFBQUFBQUFtUVZnSEFBQUFBQUFBbUFSaEhRQUFBQUFBQUdBU2hIVUFBQUFBQUFDQVNSRFdBUUFBQUFBQUFDWkJXQWNBQUFBQUFBQ1lCR0VkQUFBQUFBQUFZQktFZFFBQUFBQUFBSUJKRU5ZQkFBQUFBQUFBSmtGWUJ3QUFBQUFBQUpnRVlSMEFBQUFBQUFCZ0VvUjFBQUFBQUFBQWdFa1ExZ0VBQUFBQUFBQW1RVmdIQUFBQUFBQUFtQVJoSFFBQUFBQUFBR0FTaEhVQUFBQUFBQUNBU1JEV0FRQUFBQUFBQUNaQldBY0FBQUFBQUFDWUJHRWRBQUFBQUFBQVlCS0VkUUFBQUFBQUFJQkpFTllCQUFBQUFBQUFKa0ZZQndBQUFBQUFBSmdFWVIwQUFBQUFBQUJnRW9SMUFBQUFBQUFBZ0VrUTFnRUFBQUFBQUFBbVFWZ0hBQUFBQUFBQW1BUmhIUUFBQUFBQUFHQVNoSFVBQUFBQUFBQ0FTUkRXQVFBQUFBQUFGR1B2L2dOR2w0QVFZamU2QUlTMnZmc1BxRmFONmthWEFRQUFBQUJBZ04vdjE4Yk5XelYvd1dMTlg3QllPM2J0MW94Slk0d3VDeUdDc0E1QnhRTVBBQUFBQUdCMlY5OTBwMUpUMDR3dUF5R0tzQTVCeFFNUEFBQUFBR0IyMFZHUkd0QzN0ODdyMWxrUFBQYXNjbkxjUnBlRUVFSlloNkRpZ1FjQUFBQUFNTHN2UG5yYjZCSVF3Z2pyRUZRODhBQUFBQUFBNWVGQWNvcVdMRnVoNVN0WGErZnV2VHA2OUtpT1ptVG9vZnZ1VlA4KzV4dGRIbEJpaEhVQUFBQUFBT0NNdFdYcmRuMC9lcXptemw4b3Y5K3ZoUGc0TlczY1NDMmJOMUZzcFVwcTA3S0YwU1VDcFVKWUI1U1JJYmZlbzR6TUxGV09qVlhOR3RYVXNVTTdkVDduTEZhN0JRQUFBSUJ5NFBYbTZadVJvL1g5NkhHS2pIVHF1cXN1VTUvemU2aDJyUnF5V0N4R2x3ZWNNc0k2b0l4Y2YvVVYyclpqcDQ0Y1NkZTJIVHYxMGFkZjZhTlB2MUwzY3p2cnhtdXZWRkw5dWthWENBQUFBQUFWUWs2T1c4Kys5S3BXcmw2ckFmMzY2TTZoTnlncUt0TG9zb0F5UVZnSGxKRUwrL1lxOU9ma2d5bWFQbk8yZmh3L1VmTVhMTllkUTIvUTRFRURhT0VCQUFBQWdOUGc4WGcwYlBnYldyMTJ2WjU2OUg3MU9mODhvMHNDeXBUVjZBS0FpcXBhMVVUZGNPMFYrdmJ6RDlXOWF5ZDk5T2xYZXVQdEQrWDMrNDB1RFFBQUFBRE9XSjk4K2EyV0xGK3BKeDYrbDZBT0ZSSTk2NEJ5RmhNZHBXZWZlRWhOR2pYVUoxOStJNmN6UXZmZE9aUWVkZ0FBQUFCUVNzdFdyTks0Q1pOMTNWV0RDZXBRWVJIV0FVRmdzVmgwMWVXRDVNN04xZGZmL2FDR1NmVTFvRjl2bzhzQ0FBQUFnRE5HWGw2ZTN2M29NeldvWDA4M1huZWwwZVVBNVlaaHNFQVFEYm5tY3ZYbzFrVWZmdnFsOXU0L1lIUTVBQUFBQUhER21QbjdYTzNadTEvMzNUVlVkcnQ1K2g2NXNyT1ZrK00ydWd4VUlPYjU3Z2Ird1pXZExhdkZxb2dJaDlHbGxCbUx4YUlIN3JsZHQ5M3pzRDc4K0VzTkgvYTAwU1VCQUFBQWdPbjUvWDZOSEROT3JWczJWNXRXTGNyOWZ1Lzk3L1BBNzcxZTczSGJKT24rdTI2VkpOMTUvK09LakhUcTQzZmZLUGU2RUJvSTZ4QlVQUENrMkVveHVubklOWHJyL1krMWFzMjZvUHlnQVFBQUFJQXoyYm9ObTdSN3p6N2Rmdk9Rb056djUwbFRUN3F0NExOclhGd1ZSVVU2ZzFJWFFvUEZ6OUtVQ0tJK0Y1MThYb0VaazhaSWtoNTg0bmxGUlRyMXlyQm55cnVzb012TjllaTZvWGVyYnUxYWV2TzFsNHd1QndBQUFBQk03YzMzUHRhOFB4ZnFoeEdmeW02M0dWME9jRm9zSjFseGtwNTFDS3FDSUs0azNubjkzK1ZZaWJIQ3c4TjAyVVVYNnN0dlIybkh6bDJxWDYrdTBTVUJBQUFBZ0NuNS9YNHRXckpNUGJwM0phaERTR0NCQ2NBZ0Z3L3NLNGZEb1FtVHB4dGRDZ0FBQUFDWTFvSGtnenAwT0ZYdDI3UXl1aFFnS0FqckFJTlVpb2xSL3d2TzE5eDVDOFJvZEFBQUFBQW8ycW8xNnlWSkxWczBNN2dTSURnSTZ3QURuZHY1YktVZFNkZm1yZHVOTGdVQUFBQUFUR24xMnZXcVViMmE0cXBVTnJvVUlDZ0k2d0FEdFdyUlhJN3djQzFlc3R6b1VnQUFBQURBbEZhdldhZFdMWm9hWFFZUU5JUjFnSUhDdzhQVXRrMUxMVnl5ek9oU0FBQUFBTUIwamh4SjE5NzlCOVN5T1VOZ0VUb0k2d0NEbmRXK3JkWnYzS3lqR1JsR2x3SUFBQUFBcHJMdlFMSWtLYWxlSFlNckFZS0hzQTR3Mk5rZDJzbnY5MnZaaXRWR2x3SUFBQUFBcG5JdzVaQWtLVEV4d2VCS2dPQWhyQU1NVnFkMlRjVkVSMm5ydGgxR2x3SUFBQUFBcHBKOE1FVVdpMFZ4VmFvWVhRb1FOSVIxZ01Fc0ZvdnExcTJqN1R0M0dWMEtBQUFBQUpqS3daUkRxbEtsc3V4Mm05R2xBRUZEV0FlWVFMMDZ0YldEc0E0QUFBQUFDamw0OEpDcUpzUWJYUVlRVklSMWdBblVxMXRiQjVKVDVNck9Ocm9VQUFBQUFEQ041SU1wU2lDc1E0Z2hyQU5Nb0Y3ZDJwS2tuYnYyR0Z3SkFBQUFBSmhIUm1hbVlpdkZHRjBHRUZTRWRZQUoxS3VUSDladDM4RlFXQUFBQUFBbzRIYm55aEVlYm5RWlFGQVIxZ0Vta0JBZnA3Q3dNQ1ducEJoZENnQUFBQUNZaHR2dFZyaURzQTZoaGJBT01BR0x4YUlxbFdPVm1wcG1kQ2tBQUFBQVlBcCt2MS91M0Z5Rmh4SFdJYlFRMWdFbUVWZWxzbExUamhoZEJnQUFBQUNZUXE3SEkwbHkwTE1PSVlhd0RqQ0p1Q3FWbFpwS1dBY0FBQUFBa3BUcnpwVWtoWWVGR1Z3SkVGeUVkWUJKVktsU1dhbHBESU1GQUFBQUFFbHk1eDRMNjFoZ0FpR0dzQTR3aWJncWxaVjJKRjErdjkvb1VnQUFBQURBY0ZhTFJaTDRqSVNRUTFnSG1FU1Z5cFhsOC9sMDlHaUcwYVVBQUFBQWdPRnNOcHNrS1M4dnorQktnT0FpckFOTXd1bDBTcEt5YzNJTXJnUUFBQUFBakdjdENPdDhQb01yQVlLTHNBNHdpWWhqS3h6bEVOWUJBQUFBZ0d5Mi9NaUNublVJTllSMWdFazRIQTVKVXM2eEZZOEFBQUFBSUpReERCYWhpckFPTUltSWlHTmhIVDNyQUFBQUFFQTI2N0d3emt0WWg5QkNXQWVZaE9QWU1GZzNQZXNBQUFBQUlEQU0xdVAxR2x3SkVGeUVkWUJKL0RVTTFtMXdKUUFBQUFCZ1BJdkZJbWRFQkl2d0llVFlqUzRBUUQ1SGVFSFBPc0k2QUFBQUZNL244K2xJUnFZeXM3UGw5WHJsOC91Tkxna1ZrTlZpa2QxdVY3VFRxY294MGJKYWc5L2Z4eG5wVkhaMmR0RHZDeGlKc0E0d0dZdkZZblFKQUFBQU1ERlhqbHNIVTFQbFpkSjlsRE9mMzY5Y2owZXBIbytPWm1XcGFseWNJby9OdFIwc1VaRk9aYmtJNnhCYUNPc0FreWhvRFExbVdFZUxMSUxCREMyeUFBQlVGSzRjdC9hbHBCaGRCa0tRTnk5UCsxSlNWQ3N4VWM0Z0JuWk9wMU11bHl0bzl3UE1nRTlNZ0VuNGZmbEJtZFVTbkgrV3JoeTNkaDFJVnVyUm84cjFlQWpxVUc0Q0xiSkhqMnJYZ1dTNWNoanFEUURBcWZENWZEcVltbXAwR1FoeHlhbXA4dmw4UWJ0ZlZLUlRybXptckVOb0lhd0RUTUx2ei8rQlo3R1dmOCs2Z2haWmhrNGcyQXBhWkxNSjdBQUFLTFVqR1ptOHY4Rnczcnc4SGNuSUROcjlJcDJSOUt4RHlDR3NBMHlpb0dOYmVRK0RwVVVXWmhEc0Zsa0FBQ3FDVENiWmgwbGtCZkY3TVRJeVFpN21yRU9JSWF3RFRNSlgwTE91bk1NNldtUmhCc0Z1a1FVQW9DTHdlcjFHbHdCSWtqeEIvRjZNakl5VWk2QWFJWWF3RGpDSnYrYXNLOSt3amhaWm1FVXdXMlFCQUtnSW1HTVlaaEhNNzhWSXAxTXVWN2I4ZlA4amhCRFdBU1lSNkZsWHppdGwwaUlMc3dobWl5d0FBQURPVEpHUlR1WGw1U25YNHpHNkZDQm9DT3NBa3lqb1dWZk9IZXRva1lWcDhMMElBQUNBazRsME9pVkoyY3hiaHhCQ1dBZVloRjhGWVIzL0xBRUFBQUJBeXU5Wkp6R0ZDa0lMcVFCZ0VzR2FzdzRBQUFBQXpoUUZZWjNMNVRLNEVpQjRDT3NBa3lnWUVtaXhFdFlCQUFBQWdDUTVJeUlrU2RuWk9RWlhBZ1FQWVIxZ0VuN2ZzUVVtUkZnSEFBQUFBTkpmWVYxT2p0dmdTb0RnSWF3RFRNS2JseWRKc3Rsc0JsY0NBQUFBQU9ZUVVSRFd1UW5yRURvSTZ3Q1Q4QnhiaWp3OFBNemdTZ0FBQUFEQUhDSWlISklZQm92UVFsZ0htSVRINDVVa2hZVVIxZ0VBQUFDQTlMZWVkVG1FZFFnZGhIV0FTUlQwckFzTHN4dGNDUUFBQUFDWWc1TmhzQWhCaEhXQVNlUVdESU9sWngwQUFBQUFTSkljam5CSjlLeERhQ0dzQTB5Q1liQUFBQUFBVUpqRllwSEQ0V0ExV0lRVXdqckFKUDRhQmt0WUJ3QUFBQUFGSWlJSTZ4QmFDT3NBazJBWUxBQUFBQUFjenhrUm9XeUd3U0tFRU5ZQkprSFBPZ0FBQUFBNFhrUkVCSFBXSWFRUTFnRW13V3F3QUFBQUFIQThKOE5nRVdJSTZ3Q1Q4SGc4c2xnc3N0bHNScGNDQUFBQUFLYmg5L3Y1bklTUVFsZ0htSVRINDJXK09nQUFBQUQ0QjQvWHEzQkh1TkZsQUVGRFdBZVlSSjdQUjJzUkFBQUFZRElMRnkzUndrVkw1UEY0eStYNjJkazUrblhHNy9yZngxL0k1L09WeXozT2RGNnZWNDV3d2pxRURpYkhBa3pDNy9OSkZxT3JNSWNkTzNkcDdOaUprdCt2cmwwN3FYUG5zOHYxZm02M1cvc1BKS3QrdmJybGN2MmNuQnpObkRsYlhidDJVcFVxbGN2bEhnQUFBT1V0UGYyb0RoeElscy9uVTU3UEoxK2VUM2w1ZWZMNWZQTG1lWlhuelpQWG15ZVAxeU9QeHl1dng2TmNqMGNlajBkdWQ2NXljM1Bsem5Fck95ZEhPVGs1Y3JteTFhUEh1ZXJYdDdjazZlalJEUDNmbSsrWFcvMlhEeDZrTm0xYWx2cThMNy84VHBMVXZGbFRoWVhGbEhWWk9uVG9zTWFObXlpZno2ZmZmcCtyM3IxNmxQazl6blJlajFmaGhIVUlJWVIxZ0VuNEpWa3RkSFpOVFUzVGh4OStwcU5ITXlSSlByOWZIVHQya04xZThsNkhYbStleHZ3NFRsMjZuSFBTQU03dHp0VUxMNzRxcjllalljT2VWa3gwOUduVlg1VFBQaCtoTld2V2EvdU9uYnJ2M2p0TzZScmp4azBxZG45TVRMVDY5T2w1U3RjR0FBQW9pUVBKQi9YVzJ4K2UxaldzVnFzY2puQ0ZoenZrY0lRcks5TVYySmVYbDZmazVJT25XK1lKWmVka2w5dTFUMGVkT3JYVXMyYzN6Wm8xUjc5TW1xWk81M1JVZEhTVTBXV1pTbFoydHB3UkRxUExBSUtHc0E0d0NiL1BKNHMxdEx2V1pXZm42TDMzUDlIUm94bXFVN3VXYkhhYnRtelpwdSsrKzBFMzNYUmRpYTh6Wjg0OHpaNDlUNHNYTDljakQ5K3IyclZyQnZiOU91TjNyViszUVpkZU9sQjE2OWFSd3hHdWptZTEwOHhac3pWbXpIZ052V1hJY2RkNzU1MlBGQjBUcmF1dXZFd3hNYVVQOHdaZGZLSFdydDJnTld2V2EvSGlaVHI3N0E2bHZzYTA2VE9MM1YrdFdsWDE2ZE5UZDkzOWNLbXUyNlJ4UXozeXlIMmxyZ2NBQUlTZSt2WHE2TkpMQnNwdXQ4dHV0OGxtdDh0dXR5dk1icGM5N05qdnc4TDA5ZGZmS3pVMVRTKzg4S1RDdzhJVUZoYW04UEJ3aFllSEZUdnRTNVVxbGZXL2o5NDY0ZjVubnYyWFVsUFRpanptcnJzZlZseGNGYjB5L0lVeStWckx5b3ZEWGkzUmNSNlBSNUxreXM3V3YxOStReEVsQ0thZWYrNkpValZvbjZsYzJkazZjaVJkZFdyWEN1cDlkKy9acXgvSFQ5TFM1YXQwNkhDcUlod090V3JaVERkZGY1VWFOMndRMUZvUWVnanJFRlE4OEU3Qzd6ZTZBc080WEM1OThNRm4yci8vZ0twV1RkUUREOXdscjllclYxNzVQLzI1WUxFU3F5Wm93SVY5UzNTdG5qMjdhZDM2L0hEc25YYy8waE9QUDZqRXhBUkowbzRkTzdWdS9VWjFQTHVENnRhdEkwa2FPTEN2Rml4Y3JFV0xscXBidHk1cTByaGhvYnJXYjlna2k4V2lHMis0NXBTK3RycDE2K2ljczgvU3drVkw5T05QRTlTK2ZSdlo3YVYvL0ZhclZsVXZEWHY2dU8xL0Qrak9PZWVzUXZzOEhvK1dMMStsOFBCd3RXdlgrcmh6YTFTdlZ1bzZBQUJBYUhJNEhPcmZ2ODlKandzN3RtaGF6UnJWeTdzazB6dVZub0xwNmVsS1R6LzVjZjRRK2V5d2I5OEJTVkpTL2ZLWnNxWW9XN1p1MTMyUFBpT2J6YWIyYlZ2cHJQWnR0R1BuYmkxWXRGUkxsNi9TbTYrOXBPWk5Hd2V0SG9RZXdqb0VEUSs4NGtWRVJDZzdKOGZvTWd4eDVFaTYzbjN2WSszYnQxK1ZLOGZxb1FmdkR2Umd1L1hXRy9UdWV4OXJ3b1FweXM3TzBlRExMcGJGVW53UFJLdlZxdHR2dTBuL2VmMGQ3ZHUzWCsrKzk3R2VlUHhCeGNSRUt6RWhYcEowOEdCSzRQakl5RWoxNjlkYlk4ZE8xSmd4NC9UTTA0OEc3ckYzNzM1SlVrSkNmT0RGODFRTUduU2hzbHhadXZpaUMwOHBxQ3VwZi9ZTTNMMW5yNVl2WDZWNjllb1UyV3NRQUFDZ0pFYU4rcW5FeDJZY204NmtOT2ZFSjhUcmdpQlA2ZUYydS9YZ1EwK1YrUGdubmp4NXI3MVhYM214eURtSzMzdjNEWVdGbmY0N29NL24wejMzUG5yYTF6bVQ3TjY3VDVLVVZFN3pTeGZsYUVhR2VuYnZxcnR2djFteGxmNmFwL0RiVVQvcXEyOS8wQmNqUnVvTmsvWGlSTVZDV0llZzRZRlhQS2ZUbVQ4aHI4ZHpXcUhRbWViQWdXUzkrOTdIU2sxTlUxeGNGVDM0d0YyS2k2c1MyTitzV1JNTkdYSzF2dmxtbEg3OTlUY2RPWkt1bTI2ODdxUmQvaDBPaCs2NSsxYTkrdHFiOHZsOGNybGNpb21KVm8xakxiekp5U21GamorL1ozZk5uRGxidTNmdjFlSWx5M1hPc2FHcUJTMTVkZW9VM2UyK3RNTk8xNnhaWDZMak9uWnNyOXR1dmJIUXRzek1MRTJhTkxWVTkwczVlRWhTL3JBVkFBQ0FVL1g3N0QvSzlaeWtwSHFCc082cHA0ZnB5SkVUZHkwNzBmdFhhbXJhQ2ZjVk43eFdrcHpPaUJQdXk4N09LZkV4SlhYMGFJWisvT2xuWFhEQitVVU83MXkrZktVMmJkNnFmbjE3cTNMbDJGSmR1NkpadkhTRjZ0U3VxY2hJWjlEdTJiSjVVM1ZvMSthNDdWZGNlckcrL202MDFtL2NGTFJhRUpvSTZ4QTBQUENLRjNuc2g3L0xsYTNZMk5BSTYrYk5XNkRSWThiSjdjNVZqUnJWOWNEOWR4YlpFdG0xeXpteVdhMzZlc1JJTFY2OFRQdjNIOUJOTjE1M3dnQ3RRRUpDdk82OTUzWWxKaVlFZXVvVm5IUGdRSEtoWThQQ3duVEpvQUhLeW5McHJBNXRBOXYzN05rclNVcEtxbC9rUFlwN2FmdTdnaGU0aUFqSFNYc0dTaXB5dGF1c3JDeE4rbVhhU2MvOTRzdHZBNzh2R0hxeFpldjJRdHNscVhKc3JBWVB2dmlrMXdNQUFEaFoyUFYzTHc1N1ZjbkpCMHQxVGxHNmRENjcwSitYTFY4cHR6djN1TzJTOU9lQ3hYSTR3dFdoZmRzaXp6bVp0OTRzZW02NTlQU2pldktwRjJXejJVNTRqQ1E5K05DVFJkNm5JSUMwMmZJWGt2UDcvWm8vZjZGK0dqdFJMcGRMdTNidDFndlBQeW1yOWErRjVqd2VyMGI5TUU3cDZlbWFPL2RQblh0dUovWHYxMGRWcWxTV3hXTFJsVmRlV3VpYUZkbSsvY21hUFhlK2JyajJ5cURlMStFb2VzNUFoeU5jTnBzMWxHY3ZRcEFRMWlGb2VPQVZMKzVZU0hYb2NLcGlZeXNaWEUzNWNybGMrdTY3TVZxNmJJVWtxVUdEK3JyM250c1ZGUlY1d25NNmRlb29lNWhkWDMzMXZmYnMyYWRYWDN0VC9mdjEwWUFCRnhRN3JMUkJnL3FGL2x5OWVqVTVIQTRkT0pDczlQU2poZjZ1dTNidGROejVhOWR0a0NRMWFwaFU1UFdMZTJuN3U0SlczcWVlZkVUVnExY3QwVG4vVkpJNTZ5UnAwYUtseHgyemZmdE9iZCsrODdqckVkWUJBSURTV3JGeWRiSDczVzUzaVk2VHBIWnRqNTlUdDhBL0Z4amJ1R21MM083Y0loY2UrM1BCWWtWRlJaM3duRk4xOU5pUTNsTmRuZlh5eXk4Si9INzc5cDBhTzI2aU5tL2VLa2xxM0xpaHJydjJDbG10VmgwOG1LSWpSOUpWdFZxaUtzZkc2dW1uSHRia0tkTTFiOTVDelo0OVQvUG1MVkNQODdwcHdJQUwxTHRYajFQK2Vzckt3b1hMOU9LTHI4cGlLYjhQY1g2ZlgwZlNqOHFkbTZ2UHZ2NU9uNC80WGpkY2U4VXBYTW1pUHVlZnA1bzFUbit1NXUwN2Q4bnJ6Vk96SnFFN2ZST0NnN0FPaHVPQmx5K3BmajFKMHM3ZGU5VHdId0ZUUmVIMys3Vmd3V0tOLzNteTBvL05tdHVqeDdtNjhvckxTclNTMVZrZDJxbDZ0YXI2NU5PdmxKeWNvc2xUcHV2UEJZdlVwMDlQZFR1M2l4eU80M3VqL1pQVmFsV2pSa2xhdTNhRDFxN2JvSzVkempuaHNYdjI3Rk5xYXBvaUl5TlY3d3diUm5xaVlLOUFhWWZ2QWdDQVUrUDMrNVdkazZPc0xKZXlzcktVbWVWU1ZwWkxtVmxaaFg3TjlYams5WHFWbDVjbmp5Zi9WNi9YSzI5ZW52SzhlZkxtZVhYN0hiY1kvZVZJa3Y3M3Z5L0s3TGpUN1gxWDN2WWZHNDBSSHg5M3l0Zll2bjJuSnYweVZXdlg1amNDeDhiR2F2RGdpOVRwbkk2U3BMMTc5K210dHo5VVptYVc2dFNwcGFlZmVrU1ZLOGZxdW11djFBVjl6dGZQRXlacjZkSVZtamxydHViTlg2aCtmWHVwZCs4ZVJZN0VDSlk1OCtZcCtXRHBGODg0SFg2L1h5TytIM05LNTFhdG1sQW1ZZDJvSDhkTGtnYjJ2K0MwcndVVWg3QU9ocXNvRDd5cHY4N1N3WlJEcDN6K25EOFdTSkxlZk85LyttTEU5MlZWMW5FOG5qd05HalJRblRwMUtMZDdGR1hUcGkwYTgrTjQ3ZDZkUDZ6VTRRalhkZGRlcVhIakoybmx5aldsdXBiYjdkWTU1NXlsUll1V0tpM3RpTWFNR2EvSmszL1ZIWGZjckxmZSt1QzQ0Ly81RXRpOFdkUDhzRzdOK21MRHVsV3I4K3RxM3J4Sm9hRUpSa2xPUG5oS0lWdFpEVVVwRDVsWldkcStZNWZzTnB0c2RydnNkcHZDN0hiWmJQbS9MOWdlWnJjcklzSmhpdjhQQUFCSStjSEJrZlNqT253NFZZY09wK3B3YXBvT3A2YnEwT0dDWC9PM3BhY2ZMYk5WTzI4dms2dVVqWVNFZU4xMzd4MUY3bnYvZzA5MDZOQmhEWHZ4eEEySEJjZVkzWTRkK1NNVGF0ZXVlVXJuVDUwMlUrUEhUNUtVUCsxS256NDkxYjlmNzhDb283OEhkVGFiVGJ0Mzc5WDdIM3lxTzI2L1NSRVJFVXBNVE5CdHQ5Nm9QcjE3YXN5WThkcTZiYnQrbmpCWk1USFI2dGF0UzlsOGthZmc4VWZ1VjZNNnRjdjFIbTYzVzkrTStsR2p4b3pYRzhOZlVQdGllbUVHdzh6ZjUyclc3MytvZmR0VzZuTitkME5yUWNWSFdBZERWYVFIM2pjamYxVHl3WlNUSDNnU09UbHVIY2c1L2VzVVo4NjhlVUVQNjM0WVBUYXdzbXFUSm8wMDVQcXJsSkFRcnkrLyt1NlVyamYwbGlIcTB2bHNqUjR6WHZ2M0gxQk1UTFRxMWExVGFIR0t0TFFqUmI0Y3QydlhXai8rOUxQV3JkOVE3SUlleTVldGtwVGZvODhNb3FJaTFlM2M0MS9LcGsyZmFVQTFaV1BydGgxNjlPbGhKVDQrMHVsVVZGU2tvcUtpRkIwVnFhaW9TRVZIUlFWK2pZNk9VbHlWeWtxSWoxTjhYSnppNDZzbzBobTh5WWdCQUJXTDMrL1hvY09wMnJOM3YvYnUyNjg5ZS9kcDc3NEQyck52bi9ZZlNKYlhtMmQwaVlheDJXd25uTnJEWnNzZk1WSGMxQjhGeHhUblJJMlVwN0xBeEtudysvMWF0V3F0SkduRGhzMUtTVG1reE1TRVVsMmphNWR6TkhQbTcycmJ0clVHRHVoYmFIN201Y3RYNnVzUm81U1RrNk1lNTUycnZuMTc2ZjBQUHRXNmRSdjArdXZ2Nk00N2g2cGF0VVJKVXYzNmRmWDQ0dzlvNGNJbFdyRnl0YzQ5dDNPWmZaMW01WEE0ZFBQMVYydm1iM00xZXV3RVE4TzZWV3ZXNmIvdmZLVHExYXJxMmNjZkt0RWMxTURwSUt5RFlTcmFBKys3THo0OHJmT3pzbHk2L1BwYk5mVEdhM1hWNEVGbFZOWHh0dXplVTI3WExzN1FXMjdRTys5K3BFc0dEU2owY25FNnZiMmFOMitxNTU5N1hML1Ava08xYXRWVVJJUkRyL3h0UmVGSEgzdE9XVmxaeDUyWGtCQ3YrdlhyYXNlT1habzNmNkY2OXVoMjNESHJOMnpTN2oxN0ZSRVJvZGF0VzV4eWpXWGxrWWZ2VlhoNHVPclhQMzdKK3BZdG14azZEQ0tZWE5uWmNtVm5LNlVVTGZIT2lBakZ4MWRSUW55ODR1T3FLRDYraXFvbEpxcFdyUnFxWGJPR3FpWW0wR01QQUVLYzMrL1g0ZFEwYmRtNlhWdTJiZGUyN1RzREFaMDc5OVRuT3lzUUVlRlFWR1Nrb3FPakZCVjVmR05UVkZTa3dzUERaYmZaWkxmYlpUdlcwenpRODl4bWt6M01YQi9kU3RMai8zU0RzMzh1SkpHYWRrUk9aNFNjRVNWYjRFc3ErUUlUSnpyMzBLSERzbGdzT25nd1JhLzk1MjNkZmRkUU5XclVvTVRYcUZRcFJxOE1mNkZRNDNCZVhwN0dqcDJvbWJObTV5OFljY1dsNnQwN2Z4NjZ4eDY5WDU5L1BrTHIxbS9VeThOZjE4QUIvZFMzYjYvQXUwcW5UaDNWcVZQSFUvcDZ6a1IydTEyWFgzcVJQdnZxTzNtOWVTV2FPcWVzcmQrNFdjKzk5SnBpb3FQMG4zOC9GL0tyOHlJNHpQWEVSOGpnZ1hlOGpadTN5T3YxcWtrcGZ2aWZTV3JWcXFGWGhyOVE3R0lRcDhKcXRhclgrZWVWK3J6dTNicG94NDVkbWpIamQ1M1h2ZXR4WWMzMGFmbTkxYnAwT2Z1RVBlK0NZY1NJa2RxNmJVZUpqeTlxbmpxZnoxZWkxbXNqUkVWR3FtV0xac283TmllUDErT1ZOODhycnpjdmY4NGVyMWQ1WHE4OFhxOXljdHluZEkvc25CenQyYnRmZTQ3MTdQd251OTJ1R3RXcnFYYk5HcXBWcy9xeEVLK202dFdwRlZoMURRQlFjZmo5ZnUzWnUxOWJ0bTNYbHEzYnRYWGJEbTNldGwzcDZVZExmYTNvcUtoakRVTDVQYm9UNHZQLysvdTJ5ckd4WlJZd0dOWG9XcFRZMkZoZGVjVWxSZTRiOCtQUFNrOVAxMjIzM25qQzh3dU9LVXEzY3p2TGxaMnRxNjY4TExETjcvZnJQNisvclczYmR1ajY2NjVVNXlKV2hDMUtRa0s4c2x5dUVoMzdkNjdzYkkwWmt6OWRUNysrdldRUEM5T2tTVlAxenJzZjZaYWJoNmhEaDdZbnVjSmYvdjR1dVhYYmRvMGMrYVAyN05rbnB6TkN0OXc4UkczYXRBenNqNHFLMVAzMzM2bkprNmZybDhuVE5mN25YN1JrNlhKZGVzbEF0V3BsZkFPeUVabzNiU3l2MTZ2ZGUvWXFxWWlHNi9LMGVlczJQZjNDY0VWRU9QVEc4QmRWcTJhTm9ONGZvWXV3RGtISEE2OW9lL2Nma0tRSy9mZFIxa0hkNlRqNzdBNGFPMjZTRGgwNnJHWExWcXBqeC9hQmZidDI3ZGI2RFp0a3NWalVzOGZKaDJlWHB0VjQyRXNuWHowMkthbWVubnppSVVuNUxjakp5YWMzZWEvYjdaYlRXZklXNkdCcTFEQko3N3orN3hJZDYvUDU1TXJPVm1hbVMxbXVna201OHlmcHpuSzVsSldacGFNWkdUcWNtaGFZSitqUTRWUjVQSjVpcjF2dzhyZDd6OTdqOWxXdUhLdEdEWkxVcUdGOU5XNlFwRVlOazFTelJuVUNQQUE0ZzdqZGJtM1l0RVdyMTY3WDZyWHJ0Vzc5Sm1YbjVKVDQvT2lvS05XdVZVTzFhdFpRN1ZvMVZhdG1kZFd1VlZPMWE5WlFaR1RvVHJVUUVlRW85UDcwZHhNblRWVjZ1azY0LysvSEZPV2lpL29mdDIzZXZBWGFzV09YcWxaTlZMdDJiVXBjNThDQi9VcDhiQUd2MTZ0UFAvbEtSNDZrS3phMmt2cjN2MEFSRVE2Rmg0VnA3TGlKK3ZTenIzWDFWWmVwWjgrU1QrT1RrWkdwc1dNbmFNSENKZkw3L1dyWnNwbUdYSDkxb1dHeEJTd1dpd1lPN0tjMmJWcHB4RGNqQS9QWTFhNWRVLzM3OVZINzltMU0yeEJiSG1vZiszeTBkZnVPb0laMTIzZnMwcFBQdmF4d1I3ais3NVVYVmFkMnJhRGRHeXMzZndRQUFDQUFTVVJCVkREUEoyZUVCQjU0SitaeVpVczY5V1hoVVRyaDRlSHExN2VYeG82YnFKL0dUbERMbHMzbGRFYkk1L05wNUtpZkpPVUhlZ1h6aEJTbkpFRllkbmIraDRLSUNNZEpnNTZJWXhNT1M5SkREOTVkNURGMzNmM3dTVmQ4bFNTdk4wK1ptVm1xV3JWMDg2dVlrZFZxelorWExpcEswc24vdjBqNXJmQ1ptVm5Id3J2OHliNVREcVZxLzRIa1kvTU83VmY2MFl3VG5uL2tTTHFXTEZ1aEpjdFdCTFpGT3AxcWtGUlBqUm9tcVZtVFJtclZvcm1xVlUwZ3dBTUFrOGpJeU5UcWRSdTBadDE2clY2N1FadTNiQzNSM0hJT2gwTU5rK3FwY2FNR2FwaFVYL1hxMWxidFdqVlZLU2FhWjN3Ujh2THlkT0JBMFEyS2VYbjVmOThuMnYvM1kvNnVKQTJnQncrbTZLR0hueXBobGNkNzhvbUhsSlJVNzRUN3M3SmMrdXl6cjdWK3d5Ylo3WGJkZGVkUVJVVGt2NXYxN2R0TFlXRmhHajFtbkViOU1GWlpybXdOSE5DMzJQdWxweC9WakptL2E4NmMrWEs3M1lwME9uWEZsWmNXdThoWmdZS1ZZZWZQWDZpSms2WnF6NTU5K3V6ekVZcDBPdFc2VFV0MWFOOVdyVnUzcVBEVGVWU3FGS09vcUVqdDJMazdhUGZjdFh1dkhuL3VYd29QRDlOL1h4bW0yclZPM0tIQ2xaMHRxOFVhK0Q0QnlnSmhIWUtHQjE3eFhDNlhMQlpMb2FDbW9pbkxDWCtQdS9aZFE5V3VsSlBPOXV6WlRiL1Ava09wcVdrYU9lcEhEYjFsaUtaTm42WHQyM2ZLYnJmcjRpSmFkWXZ5MXBzbjd5MVg4TFUvOWVRanhVNjJmQ0pmZnZXZG5CRVJ1dWFheTB0MVhuSnlzbncrbitxVzgycGRabVd4V0JRVEU2MlltT2dUdHNSbVptVnA3Nzc5MnJ2M2dQYnNLNWhBZkw5MjdOb3R0L3Y0b2JldTdHeXRXYmRCYTladENHeExUSWhYcXhiTjh2OXIyVXhKOWVwVytCZG5BREFMcnpkUDZ6WnMxS0lseTdWNDZRcHQzYjdqcE9mRXhFU3JjY01HYXRTd3ZobzFTRkxqaGttcVZiTUd6KzVTT0hUbzhFbEhESlJrUk1IZlZhdFc5RHZTNGNPcDhucTlxbEtsOGtubjZUMTRNRVYrdi8rRXh4WTN2Y25telZ2MTlZaVJPblRvc094Mm0yNjU1ZnJqZ3IzenorOHV2OSt2MFdQR2FlTEVLZkxrNXVyU1N5ODY3bHB1ZDY1K0d2dXo1czlmSksvWEc5aHVzOXMwYmRwTVRadFd1Z1hDQ3I0M282T2psSm1acFlVTGwyai8vdVJDUTJncktvdkZva294TWNvc1lpN3E4dkxZc3kvcHlKRjBuZE94dmNaTm5GemtNZmZmZGFzazZjNzdIMWRrcEZNZnYvdEcwT3BEeFVkWWg2RGhnVmM4VjNhT0lpT2RGYnJsOXU4cnRSWWxMeTh2TUY5TWRIUlVxUlpOT0pVRkZzTER3M1h0Tlpmcmd3OC8wNkpGUzVVUUg2L3B2K2EvT0YzWXYwK3BWL3NxTHo2ZlQ0c1dMUzFSTDc5L1dyTjJmZjV2TEJiNS9mNEsvZjExcXFLam90UzBjU00xYmR5bzBIYWZ6NmU5Ky9acjg3SEp4cmRzM2FFdFc3ZnJhTWJ4UGZGU0RoM1diM1BtNmJjNTh5VGx6emZUc25sVHRXN1pYR2UxYTZQR2pScndkdzhBWlNqbDBHRXRYcnBjaTVZczE3SVZxK1hLemk3MitGbzFhNmgxeStacTFiS1pXcmRzcnByVnEvRmNQazJWSzhlZXNCRngxS2lmZE9SSXV1NjZhK2dKenk4NDV1K0tHakd3WStjdXZmNzZPMHBNVE5BTHp6OVJiTmcyWjg1OGZUOXlqS3BXVGRSenp6NVdxdmZEeVZPbWE4S0VLWktraUlnSTNYM1hVRFZ0MnJqSVkzdjFPayt1N0d4Tm1qUlZVNmZOVk9zaUFqT0hJMXhwYWVueWVyMXExS2lCQmw5MnNWNS80eDFsWkdRcUl5T3p4SFg5MC9DWG45ZnMyZlAwKyt3L2ROV1ZsNGJNOTNGWW1MM0lSdFR5a3BxYUprbGF0R1Q1Q1k4cCtPd2FGMWRGVVNFOEpCN2xnN0FPUWNNRHIzaCtuNi9DdCtiK2ZhWFdmL0w3L2ZyNGt5KzFZc1ZxMWExYlc0OCtjcDhjWmR6TDhOQ2h3OXE5ZTQvYXQvOXJRdURXclZ1cWU3Y3VtdnZIbjVvOFpicWsvRG5qK3ZmdlU2YjNQaDFaTHBmOGZyK3Nsc0xmSC85Y2hjM3BqTkJiYjc2cTRTOC9MNXZOSnE4M1Q3Tm41NGRIaXhZdFZmcVJkTjB5ZElncXg4WUdqc0dKV2ExVzFhbGRTM1ZxMTFLdll5c0crLzErSFRxY3FpM2J0bXZ6bG0xYXUzNmoxcTdmZU56aUYxbFpMaTFha3Y4aDh2T3Z2MWRzYkNXZDNhR2R6ajZyblRxMmI2dlkyRXBHZkVrQWNNYnkrLzNhdUhtcjVzejdVNHVXck5DT25idE9lS3pGWWxIamhrbjU0VnlMWm1yVnNybXFzSmhabVhyczBmc1ZIaDZ1dW5XTDdyay9idHdrU1NwMjFFUFZxb255NUJZL3I2ekg0OVdJcjBmSzUvT3BmNy9leFFaMVM1ZXQwS2dmZnBMVmF0WE5OMTFYNm9iY3N6cTAwOVNwTTFXL1hoM2RlT08xU2tpSUwvYjRpd2IyVTdZclcwNW5oQm8yU0NyeW1HdXVIcXdMTGpoZlRSbzNMTFQ5dlhmZlVGZ3BWdmYxZUx5Ni80SEhKZVVQMSs3YnQ1Y3V1T0Q4a0FucUpDbk1IbmJLcS9xZWlobVR4cFQ0MkpMT3Z3eVVCbUVkZ29ZSDNrbFlMUEw3L0VaWFlaaHg0eWRweFlyVlNraUkxMzMzM25GY1VEZGw2Z3dsMWErclpzMmFuTkwxMTY3ZG9NKy8rRVpuZFdoYktLeVQ4dWNmbVRkL29YdytueVNwMS9ubm1TcklPcGljSWtseTV4WitRYkhiYllxUC8rdEYwaG1SUDNkZWZIeWNwUHdXNjlUVU5MVnUxVUpaTHBjMmJ0cWk0Uy8vVjdjTUhhSVd6WnNHcWZxS3hXS3hLREVoWG9rSjhlcHlUa2RKK1QxQ3QyN2JvZFhyTm1qMTJ2VmFzMjdEY1QwRjB0T1Bhc1p2Y3pUanR6bjVIeUliTmREWlo3WFRPV2UxVi9PbWpTdDhVQThBcDhMdjkydkRwaTJhODhlZm1qTnZnWklQcHB6dzJJVDRPSjNUc2IzT09hdTkycmR0cmFpb3lDQldHam95TTdQMCsrOXpBMzlldFdyTkNZK1RwRW1UcHA3MG1xdFhyeTF5UVFsSjJySjFtN0tPemV2OHpiYy9hTXJVR1dyWnNwbGF0V3FoWmswYkt5d3NURDZmVDFPbnpkREVpVlBsOS90MTlWV0QxYUJCL1ZKK1pmbERjSjk4NGlIVnJGbnloYVN1dU9LU1lvK05qNDhMdkplVnRWQUs2cVQ4aGVxQ0dkWUJSaU9zQTB6Q2FySElyOUFNNjJiUG5xZnAwMmNwT2pwSzk5OTNweXBWaWltMGYvdjJuWm80Y1lxc1ZvdUczbktET25Sb2U0SXJGZWJ6NVU5Y1BPbVhhZnJsbDJueSsvMksrOGNMMDk2OSsvWCtCNThFZ2pwSituckU5L0o2dmVwU2dvbC9nMkhQM24yUzh1ZHIrWFBCWW5YcGZMWWtLVDQrdnNqaEltNTNybjc0NFNmTi8zT1JFaExpZGNzdDE4dnBkR3JhdEptYU9HbXEzbnZ2WXcwYzJFOERCL1FOdVJlOThtQ3oyZFNrY1VNMWFkeFFsMTh5VUg2L1gzdjNIZERxdGV1MWZOVnFMVm02c3REUVdiL2ZyMDJidDJyVDVxMzZidFJQaW8ydHBPNWRPK204Y3p1cmJldVdwZ3FLQVNEWUNnSzYyWFBuYTg2OEJUcVljcWpJNDJ3Mm0xbzJiNW9mMEhWc3I2UjZkZm1aRmdTWm1WbWE5TXUwRWg5ZjBtTlBGTlkxYjlaRXI3MzZvalp0M3FvbGk1ZHAyZktWbWoxN25tYlBucWV3TUx1YU5HbWtqSXdzN2RxMVd4YUxSZGRlZTRWNm5IZHVpZXY3cDFyRnpLbGRGTDduZ3NkcXRSUzVLQWxRVVJIV0FTWmhzVnBEc21mZHJGbHpOSHJNT0VWRlJlbmhoKzRwY2w2MnBLUjZ1dnZ1Vy9YSkoxL3AwOCsrMW5YWFhxSHUzYnNXZTExWGRuWmdCZFpKazZZcUlpSkNOOTE0VGFGZWRmUG1MZERvTWVQa2R1ZXFVcVVZM1h6VGRab3dZWXAyN055bHIwZU0xTnAxRzNUTjFaY2J2a0x2eG8yYkplWDNwQnM5ZXF4cTFxaGU1SEZ1dDFzTEZ5N1ZMNU9uS3owOVhkV3JWOVVEOTkrbHlNajgzZ1g5Ky9kUnMrWk45TmxuSXpScDBsVHQzTGxidHc2OUlhUVdjZ2tHaThXaTJyVnFxSGF0R3Jxd2J5LzVmRDV0MnJKTmk1ZXUwT0tseTdWKzQyYjUvWC85VzA5UFA2cEpVMzdWcENtL0tyWlNqTTd0MGtubmRldXNkcTFieVc0bnVBTVFHdllmU05hMEdiL3IxMW16VDlpRHpoa1JvUzZkTzZwYmwwNDZxMTBiZXM4Wm9IcjFxdnJmUjIrZDlMZ1hoNzJxNU9TREpUcjJaQ3dXaTVvMmFhU21UUnJwbW1zdTEvTGxxL1RERDJPVmtabXB0V3YvV3V6SjRRaFhjdkpCYmR5MFJZMGJOUWhxcjNXLzN4OElrZ2p3eWtkMmpydmNlaWtDWmtSWUI1aUV6V29OcWRZaXY5K3ZYeVpQMTZSSlV4VVZGYW1ISHJwYnRXclZMSFNNeCtOVmpqdEg3aHkzcWxTdXJJRUQrMm44K0VuNjd2c3h5bkhuNm9JK1BVOTQvVC8rK0RQdys1bzFxdXZPTzRjR2dzRFUxRFNOSGoxT0sxYXVsaVRWcUZGZDk5NXpteElTNHRXd1lRTjk5ZlgzV3I1OHBaWXNXYTZOR3pacjRNQys2dDY5cXlFOW50eHV0MWF2WGlkSnV2KytPL1h0ZDZQMTlqc2ZGbm5zbkRuejlkUFlDYkxaYk9yZHU0Y0dYVHhBRGtmaCtWcnExNnVyWjU1NVZGOSs4YTEyN2RvdGw4dEZXRmZPckZhcm1qVnBwR1pOR3VtR2E2OVFSa2FtbHExWXBVVkxsMnZoa3VXRmhzeW1IODNRNUdrek5IbmFETVhFUkt0YmwzUFVxMGMzdFd2VGlwZC9BQldPMiszVzNQa0xOZlhYMzdUaUJNTXBJNTFPZGU1MGxucDI2NnFPSGRvcFBQekVjNWFoNGtwTE82SU5HemRyM2JvTldyVnFUV0E0Wk9YS3NXclJvcG5Xcjkrb3RMUWptalZyam1iTm1xT29xRWkxYXRsQzdkcTFWb3NXelk1N0h6b2RXVmt1cGFhbEtUb3FTZzVIdUd3Mm01WXRYeVd2TjA5V3ExWFIwZEVudmNiTHcxK1hWSnFmNjZIWG9QOVBPVG5aY3ZMT2loQkNXQWVZUkZpWVhia2VUMGlzMkxsbTdYcjlQUDRYN2Q2elYxTCtpbHZmZlRkYU9UbHV1ZDF1dVhQY3luRzdDdzFOL2FlZmZ2cFpWcXRGdlh2MUtISi9VdjE2Q2dzTFU3T21qWFhiYlRmSjRRaFhkbmFPWnM2YXJlblRaeW4zMlB4dm5UdWZyV3V2dVNMd0V1ZHdoT3ZPTzI3VzdObno5T05QNDVXUm1hbFJQNHpWakptejFhdlhlZXJTK1J3NW5mbHp3LzE5Y1llU0d2YlNxeVUrTmltcG5scTFiQzZQeDZPYU5hcXJhZFBHZXVqQnUvWHhKMTlxMTY0OVNrMU4wM2ZmajFIelprMlVtSmlnYzg0NVMySGhZV3JicHBXcVZLbDgzUFVLV24wdHNtaklrS3QxOEdDS2N0ejVmK2RsdlpnSFRpd21KbG85dW5kVmorNWQ1ZlA1dEhydGVzMys0MC9ObmJkQWFYOEw3akl5TWpWbCtpeE5tVDVMMWFvbXFtL3ZIdXJYNTN4VnIxYlZ3T29CNFBUNC9YNXQyckpWVTZiUDBxelpmOGpsT240VjEwaW5VMTA2ZFZTUGJsMEk2RXhpNTg3ZGV2VzFOMHQ5WG1uZWxaS1M2dW1SaCsvVit2V2JsSnFhcXNPSFU3VjMzd0h0MmJOWFI0LytOWjJFeFdKUms4WU5kZTY1bmRXeFkzdlpiRGI1L1g1dDNicGRpNWNzMC9MbHEzVDBhSVlXTGxxaWhZdVdLQ3pNcnViTm0rbnl3WU9LSE1GUldtbHBSelI4K0grTDNOZTRjY01TOVlwUFRqN3gvSXNvV25aMmppS096YzhNaEFMQ09zQWt3c1BDajRVcHZvby85TTN2RHdSMVV2NWNiSWNQcHdiKzdIQTRWTGx5cktJaUkrVjBSc2daNlZTazB4bjQxV0sxYXZMazZSb3pacnlzRnF2T1A3LzdjYmRvM0xpaEhuN29IdFd0VzF0MnUxMi8vVFpYRXlaT0RneU5yVlFwUmxkZlBWaG5kV2hYWklrOWVweXJGaTJhYXVUSUg3VnUvVVlkT25SWW8wZVAwN3g1Qy9Uc000L0phclVxTHE1S0dmL0ZGQlpicVpMV3JGMHZTZXJjcFdDZXVqZzk5ZVREK3UyM3VacjEyeHpOblR0ZmMrZk9MM1RlRHorTWxjMW1sZVhZNnJGK3YxOCtuNi9JOE5OcXRlcU4xLzh0c2pwaldLMVd0VzNkVW0xYnQ5UjlkdzdWbW5VYjlQdmMrY2NGZDhrSFUvVE55Qi8xemNnZjFiWjFTL1cvNEh4MTc5cVpYcEVBemhqdTNGek4vRzJ1eGsrY29tMDdkaFo1VElkMmJkVC9ndk4xYnBkejVDamxTcDRvWHpFeDBlcDViR1gwOGhLZkVDKzczYTV4NHlkcC8vNERoZlpWcVZKWkRSc21xV25UeG1yWHRyVmlZZ3IzWHJOWUxHclVxSUVhTldxZ3E2OGFySTJidG1qeDRtVmFzWHlWWE5uWjJyZHZ2K0xqeSthOXJWcTFSSVdIaHlzdkwwOCtuMDkrdjErUlRxY2FOa3pTdGRkZVVhSnJuTTVxc0tFcUo4Y2RhREFIUW9IRi8vZUpjd0FZWnZSUEUvVEpsOTlvNG8vZkJGYjFMQTliZHU4cHQydVh4c2lSUHlvcUtrcDE2OVpXVEtWb1JVVkdLU29xVWxGUmtTV2FZMlQrL0lVYThjMG9YWHJwUmVyZnIvZEpqOSsyYllmKzc4MzNaYkZJNTNVL1Z4ZGQzRitSVG1lSmFsMnhjclVtVEppaWxKUVVQZlhrdzhjTjF5MVBLMWV1MGFnZmZ0Sy9YbnBHWVdISDl5ellzV09YTm0vWnByVFVOS1VkT2FLTWpFeTVjOXpLOWVUSzY4MDdGdExsUCthdFZvc3NGb3VzVnF0c05wdHNOcHNhSk5YVGtDRlhCKzNyK2FkR2RXb2JkbTh6OC9sOFdyTnVnMmJOL3FQWW5pYzl1bmZSeFJmMlZaUEdEUTJvRWdCT0x1WFFZZjM4eTFUOU1uV0dNakl5ajl0Zk5URkIvUzg0WDMxN242L3FaZERycWFJenkzdGNlVnF6WnAyV0xsdXA2dFdycWtiMWFxcGR1OVlwTjVCNnZWNnRXYnRlMFZGUmF0U293WEg3QzNya1NTcHlmMWtybUdPdlJZdW1wUnBKNC9mN3RXN2RSa2xTeTViTnlxVzJVeEdzOXppZno2ZStnNjdXamRkZHBSdXZ1eklvOXdUS20rVWtEd0hDT3NBa3hrK2NvdmMvL2tKalIzNmhTakV4SnovaEZGV2tsN3l0VzdlclljT2tFaCsvWXVWcTFhMVQrNVJlK1B4K3Y1S1RENnA2OVdxbFB2ZDBGTHhFQnVNRjBnaUVkU2ZuZHJ2MXg1K0xOUFhYV1ZxK3N1ZzVuVm8yYjZyQmd3YW9XOWRPckNZTHdIQit2MS9yTm16UzJBbVROWGZlZ3VONmR0dnRkblh2MmtuOUwraWxEdTFhVi9qcFA4cFNSWHFQdzVrdldPOXhMbGUyQmwxMW8rNjg5VVpkZWRuRlFia25VTjVPRnRZeERCWXdpWUplVTdtNUhvTXJPWE9VSnFpVHBIWnRXNS95dlN3V1M5Q0R1b0w3VnRTZ0RpWGpjRGpVdTJkMzllN1pYUWVTRDJyYWpOODA5ZGZmbEhMb2NPQ1l0ZXMzYXUzNmpVcE1pTmNsQS90clFQL2U1UnI2QTBCUmZENmY1czVib0IvR1R0Q216VnVQMng4ZlYwV1hYTlJmQS90Zm9OaEtQS01BbEV4MlR2NDBOdVU1K2dnd0c4STZ3Q1FLNXEzd2VBanJBQlN0ZXJXcXV1bjZxM1hEdFZkcTJjclZtalI1dXVZdFdLeUNUdklwaHc3cnM2Ky8wemNqeDZqMytlZHA4S0FMVmI5ZVhZT3JCbERSNWVYbGFkYnNlZnArOU5oQ2M5SVdhTjZzaVFZUEdxRHVYVHRYL0hsNUFaUzVuR05oSFhQMUlwUVExZ0VtRVg1c0ltVjYxZ0U0R2F2VnFvN3QyNnBqKzdZNmtKeWlueWROMGVUcE01V1Y1WktVUDVINzVHa3pOSG5hREhYdGZMYXV2M3F3bWpadVpIRFZBQ29hcjllcjZUTm5hK1NZY2RwL0lMblFQcHZOcGg3ZHV1aXlRUVBVdkdsamd5b0VVQkVVTEJESEFoTUlKWVIxZ0VuUXN3N0FxYWhlTFZGMzNucWpicnorS3MyWU5VZGpKMHd1MUxObC9vTEZtcjlnc1RwMmFLY2JycmxjTFZ1WVoySnFBR2VtM0Z5UHB2NDZTNk4rSEsrREtZY0s3WE00SEJvMG9LOHV2L1FpSmNUSEdWUWhnSXFFWWJBSVJZUjFnRW1FaHgzcldVZFlCK0FVT0NNaWRQR0F2cnJvd2d1MGRNVXEvVFIra2hZdlhSSFl2MlRaQ2kxWnRrSnRXN2ZVa0dzdVY3czJyWmpVSFVDcCtIdytUWjgxVzE5LyswT2hlVE9sL0dmUXBSZGZxQ3N1dlVpeHNaVU1xaEJBUlZUUXN5NkNzQTRoaExBT01BbDYxZ0VvQ3hhTEpUQkVkdE9XYmZyK2g1LzB4NStMQXZ0WHJsNnJsYXZYcW5tekpocDZ3N1ZxMzdhVmdkVUNPQlA0L1g0dFdycGNuMzc1blhiczNGVm9YMVJVcEFZUEdxREJnd1lxSmliYW9Bb0JWR1N1N0d4SlVtU2swK0JLZ09BaHJBTk1vbUExV01JNkFHV2xTYU1HR3ZiczQ5cXhjNWUrSHoxT3Y4MlpGMWlNWXYyR1RYcjgyWmZVc1VNNzNYN0w5V3FZVk4vUVdnR1kwNmJOVy9YSmw5OXF4YW8xaGJiSFJFZnBpa3N2MXFVWFg2aW9xRWlEcWdNUUNseXUvRGw1b3lKNTFpQjBFTllCSm1HMVdpVkpQcC9mNEVvQVZEVDE2OVhWTTQ4L3FCdXZ1MHFqeG96VHI3L05VVjVlbnFUODRiRkxsNjlVNzU3ZGRmT1FhMVM5V3FMQjFRSXdnLzBIa3ZYRmlKSDZiYzY4UXR2RHdzSTBlTkFBWFhQbFpZcUpqaktvT2dDaEpNdVYzN09Pc0E2aGhMQU9NQW1yTlgvdXFJSmVMd0JRMW1yWHFxSEhIcnBIUTY2OVFsOStNMG96ZjU4cktmKzVNK08zT2ZwOTdueGRNckNmcnJ2NmNzVldpakc0V2dCR2NMdmQrbjdNT1AzdzQ4L3llcjJCN1JhTFJSZjA2cUdiaDF5dHFva0pCbFlJSU5RVTlLeGpOVmlFRXNJNndDUXNsbU05Ni93K2d5c0JVTkZWcjFaVlR6LzJnSzY4N0dKOTl0VjNXcko4cFNUSjYvWHFwNTkvMFpSZlorbUdhNi9VWlJjUGtOMXVNN2hhQU1IZzkvczFiOEZpZmZUcFYwbyttRkpvMzlsbnRkUHR0d3hSZy9yMURLb09RQ2h6dWJJVjZYU3lNQlpDQ21FZFlCTFdZejk4L0F5REJSQWtqUm9tNmJWL1A2ZGxLMWJwa3krLzFaYXQyeVhsdnhSLy9Qa0lUWmsrVS9mZmRhdmF0MjF0Y0tVQXl0T2V2ZnYxL3NkZmFNbXlGWVcyTjZoZlQzZmZmaFBQQUFDR3lzcHlzYmdFUWc1aEhXQVNsbVBEWUgwTWd3VVFaQjNhdGRGSGIvOUh2ODJlcHkrKytWNEhrdk43MWV6YXZWZVBQL3N2OWVqV1JYZmRkcE1TRStJTnJoUkFXY3JKY2V1N0gzN1NtSEVUNVBYbUJiWkhSam8xOUlacmRmR0F2ckxaNkYwTHdGaFoyZGtzWklPUVExZ0htSVFsMExPT1liQUFnczlpc2FoWHoyN3ExcldUeG95ZG9POUhqNVU3TjFlU05QdVBQN1ZnOFRJTnVlWnlYWEhwUllIVnF3R2N1WmF2WEtQL2UvY2pIVWcrV0dqN0JiMTY2STZoTjZoSzVWaURLa054ckJZTERic3dCV3NRaDZTNlhDNUZzcmdFUWd4aEhXQVNnV0d3QnRjQklMU0ZoNGZwK21zdVY1OWU1K21qVDcvU0gzOHVrcFEvNmZ6blgzK3ZxYi8rcGtjZnVFdHRXclV3dUZJQXA4TGx5dGJIWDR6UUwxTm5GTnJlb0g0OVBYRFBiV3JWb3BsQmxhRWs3SGE3Y2owZW84c0FGR1lQWHBUZ2NtV3pFaXhDRG1FZFlCSUZDMHlVZDg4NldtUmhGc0Zza1VYcFZhdWFxR0hQUHE0bHkxYm8vWSsvMEo2OSt5VkplL2Z0MXlOUHZhaUxCL1RWN1RjUFlRNFo0QXl5ZU9rS3ZmbmUvNVJ5NkhCZ1cwU0VRME52dkU2WERPekhrTmN6UUxUVHFWVENPcGhBbERONFAvK3pYQzZtNGtESXNScGRBSUI4MWlETldXY1BZaXNZVUp4Z3RzamkxSFhzMEU2ZmZmQ21icnY1ZWtWRU9BTGJKMDZlcmx2dmVWaUxsNjRvNW13QVpwQ1JtYVUzM3Y1QVQ3ODR2RkJRZDFiN052cnNnN2MwZU5BQWdyb3pST1dZYU5uNWZ3V0QyZTAyVmE0VUU3VDc1Uzh3UWM4NmhCYkNPc0FrL3VwWlY3NWhYWFFRVzhHQTRnU3pSUmFueDI2MzY1b3JMdFZuSDd5bHM5cTNDV3hQT1hSWVQ3ODRYUDk1ODMxbFpHUWFXQ0dBRTFteWZLVnV2ZWRoVFp2eGUyQmJaS1JUano1d3QxNzcxM09xWGkzUnVPSlFhbGFyVlZYajRvd3VBeUd1V3BXNElNOVp4d0lUQ0QyRWRZQkovTFVhYlBrT2c2VkZGbVlRN0JaWmxJM3ExUkwxMnIrZTAyTVAzbDNvcGZuWFdiTTE5TzZITkgvQllnT3JBL0IzSG85SEgzOCtRazg5LzdKU1U5TUMyenQxN0tEUFAzeExGL2J0RlZqY0NtZVd5QWlIYWlZbThqNkhvTFBiYktxVm1Dam4zM3JhbHplLzM2L3NuQnc1SXlLQ2RrL0FEQmlEQkpoRVlJR0pjaDRHVzlBaXV5OGxwVnp2QXhRbjJDMnlLRHNXaTBYOUwraWxqaDNhNmUwUFB0R0NSVXNsU1dsSDB2WEN5NjlyWVA4K3V2dTJtd3NObVFVUVhMdjM3TlB3Tjk3V2xxM2JBOXRpb3FOMHp4MUQxZWY4N29SMEZVQmtoRU4xcTFmVGtZeE1aV1ZueStQMU1pY3h5b1hWWWxHWTNhNG9wMU9WWTZKbHRRYTN2MDllWG41SEJsYWlSNmdockFOTXByekRPdW12RnRtRHFhbnk1dVdWKy8yQUFuYWJUZFhpNG9MYUlvdnlrUkFmcDM4Ly82UittejFQNzMzOGVXQVk3QzlUWjJqVm1uVjY1dkVIMWJoaEE0T3JCRUtMMysvWGxPbXo5TUVuWDhydGRnZTJ0MnZUU2s4K2NoOFR0RmN3VnF0VmNiR1ZGQmRieWVoU2dIS1Q1OHYvckdLek1TZ1FvWVd3RGpBSmQyNnVKTW5oQ0U2SVFZc3Nnc1hvRmxtVUg0dkZvbDQ5dTZsOXU5YjY3enNmYXVIaVpaTHllL1hjLytnekduckRkYnB5OE1YMDRnR0NJQ016UzIrOTl6L05tYmNnc00xbXMrbVdJZGZvcXNzSDhld0ZjRWJLeXlzSTZ4ajJqZEJDV0FlWVJFNU9mZ3Q0TUllTzBTSUxvQ3hVcVJ5cmwxOTRTai8vTWswZmZ6NUNIbzlIWG0rZVB2bnlHeTFldGtKUFBuS2ZFdUtaRUIwb0wxdTJidGV3Vi82ckE4a0hBOXRxMWFpdVo1NTRVRTBiTnpLd01nQTRQWGxld2pxRUpwcllBSk1vR0s0U0VhU2VkUUJRbGl3V2l5NjlxTDgrZXZzMTFhOVhON0I5K2NyVnV1Tyt4N1JrK1VvRHF3TXFydWt6ZjljRGp6OWJLS2pyMTZlblBucjNkWUk2QUdlOGdwNTFMS2lDVUVOWUI1aUVFVDNyQUtDczFhOVhWeCsrOVpvdUd6UWdzTzFvUm9hZWZtRzR2aHYxVTFEbTVRUkNnY2ZqMFRzZmZLclgzL3BBdWJrZVNmbnZFTTg4OXFBZWYraGVSVHFkQmxjSUFLY3Z6NWUvd0FROTZ4QnFDT3NBazhnSjlLeGpXWElBWjdidzhERGRlOGN0R2o3c2FjVldpcEdVUC9IOWw5K08wdlAvL284eU1yTU1yaEE0c3gxTU9hU0huM3hCRTZkTUQyeXJWYk9HM24velZmWHEyYzNBeWdDZ2JCWE1ldXZ6K3d5dEF3ZzJ3anJBSkFMRFlPbFpCNkNDNk5TeGcvNzM3aHRxM3JSeFlOdUNSVXQxejBOUGF1dTJIY1lWQnB6QlZxeGFvN3NmZkVJYk5tMEpiT3ZhK1d4OStOWnJxbCszam9HVkFVRFpLMWg4TDllZGEzQWxRSEFSMWdFbWtaR1JLVW1Lam9veXVCSUFLRHVKQ2ZGNjg3V1hOR2hndjhDMi9RZVNkZjlqejJqNnpOK05Ld3c0QTAyZU5sTlBQdit5MG85bVNNcWZLM0xvamRmcXBXY2ZWMVJVcE1IVkFVRFpLd2pyM0xtRWRRZ3RyQVlMbU1UaHREUTVIQTVGUmpMSERJQ0tKU3dzVEEvY2ZadWFOMjJpdDkvL1dPN2NYT1htZXZUNld4OW8yL2FkdW1Qb0RiSmFhVDhFVHNUbjgrblRMNy9WbUhFVEE5c3F4Y1RvbVNjZVZNZjJiUTJzREFES2w5MXVrODFtSTZ4RHlPSE5HRENKMU5RamlvK3JMSXZGY3ZLREFlQU1kRUd2OC9UdS93MVhqZXJWQXR0K0hEOUpMN3o4dWx6WjJRWldCcGhYZGs2T2hnMS9vMUJRVjc5dUhYMzQ5bXNFZFFCQ2dzTVJ6akJZaEJ6Q09zQWtVdE9PS0Q0dXp1Z3lBS0JjTlV5cXJ3L2Yvby9PUHF0ZFlOdUNSVXYxNE9QUEtmbGdpbkdGQVNhVWN1aXdIbnJpZWMxZnVDU3dyV1A3dG5ybmpaZFZ2VnBWQXlzRGdPQ0pjRGpvV1llUVExZ0htRVJxYXByaTRxb1lYUVlBbEx1WTZDaTkvTUpUdXZUaUN3UGJ0dS9ZcFhzZmVWcnJOMnd5c0RMQVBEWnYzYVo3SDNtNjBHSXNnd2IyMC9CaFR6TS9IWUNRNG95SVVEWTk4QkZpQ09zQWt6aWNscWI0S3BXTkxnTUFnc0ptcyttK080ZnFnYnR2Qzh4WGQrUkl1aDU1ZXBobXpmN0Q0T29BWXkxZnVVYVBQalZNcWFscGt2SVhrcmozamx0MC8xMjN5bWF6R1Z3ZEFBUlhRa0s4VWc2bEdsMEdFRlNFZFlBSjVPUzRsWkdScVlUNGVLTkxBWUNnR2pTd24xNFo5blJnY1IyUHg2TlgzbmluMFB4Y1FDaVpNMitCbm41eGVHQWVSMmRFaEY1KzRTbGRObWdBODlvQ0NFblZxaWJxWUFwVFpTQzBFTllCSnJCejkyNUpVcjE2dFEydUJBQ0NyMk9IZG5ydnY2OFVtb1ByNDg5SDZKTXZ2cEhmN3pld01pQzRKazZlcm4rLzlxYThYcThrcVhMbFdMMzFuMytwMDlrZERLNE1BSXhUdlZxaVVnNmw4azZBa0VKWUI1akE5cDM1WVYyRCt2VU1yZ1FBakZHdmJtMTk4T2FyYXQ2MGNXRGI2TEVUOVBwYkg4anJ6VE93TXFEOCtmMStqZmgrak43NThOUEFoOUhxMWFycW5UZGVWcU9HU1FaWEJ3REdxbGExcWp3ZWo0NmtIelc2RkNCb0NPc0FFOWl4WTVkaUY3ais5d0FBSUFCSlJFRlVvcU9VRU05cXNBQkNWMnhzSmIweC9FVjE3UERYU3JHL3pwcXRGMTkrWFRrNWJnTXJBOHFQMysvWGUvLzdYQ08rSHgzWTFxQitQYjM3eHN1cVZhTzZnWlVCZ0RsVXE1b2dTVXBKT1dSd0pVRHdFTllCSnJCajUyNGwxYS9IWERRQVFsNUVoRU12di9Da2V2WHNGdGkyY01reVBmN2N2M1EwSThQQXlvQ3k1L1A1OU45M1B0U0VYNllGdHJWcDFVSnYvdWNsVm9nSGdHTnFWSzhtU2RxNWU0L0JsUURCUTFnSG1NRDJuYnZVSUlraHNBQWdTWGE3WFU4LytvQXV2MlJnWU52NkRadjA2TlBEZE9SSXVvR1ZBV1VuTHk5UHI3LzFnYWJOK0Qyd3JXdm5zL1hxdjU1VmRGU1VjWVVCZ01sVVRVeFFmRndWclZtM3dlaFNnS0FockFNTWxuTG9zQTZucHFsUmcvcEdsd0lBcG1HeFdIVFhiVGZwdHB1dUQyemJ2bU9YSG5uNlJhV21waGxZR1hENnZONDh2ZlovNzJuR2IzTUMyM3IzN0s0WG4zNVVqdkQvWisrK3c1c3EvemFBMzBtYnBMdVVEaWpRVWxiWmUrKzlwd2dxQWlLZ2dBd1pncWdnUDNBaDhJcWdpS0tJeU40YkFkbFFTdGw3cjlMUzB0M1MzYXp6L2xGSVcrbEkyeVFuVGU3UGRYbGRmVTZlYzg1ZE5Xbnl6VFBrSWlZaklqSS9Fb2tFOWV2VnhvMWJkOFNPUW1ReUxOWVJpZXo4eFNzQWdNWU42NHVjaElqSXZFZ2tFcnd6ZUFDbVRScXJPeFlTR29hcG4vMFAwVEd4SWlZaktqcTFXbzF2RnkzQjhWTm5kTWU2ZGU2QW1kTW13c2JHUnNSa1JFVG1xMEhkMmdnSkRjT0xSQzZKUWRhQnhUb2lrWjI3ZUJsVkt2bkIwOE5kN0NoRVJHYXBWL2N1bURveHEyQVhGdjRjMHo3N0h5S2pva1ZNUlZSNEtwVUtYMzIvR0tmUEJPbU85ZWphQ2RNbmZ3U3BsRy9MaVlqeVVyOWVIUURBemRzY1hVZldnZThLaUVTa1VxbHcrZXAxdEdqZVdPd29SRVJtclhlUExwZzgva05kKzNsRUpLYk9uSVB3NTVFaXBpTFNuMXF0d1RjTGxpQXc2SUx1V0svdVhmREp4K05ZcUNNaUtrQzVzbVhnNFY0YWw2NWNGenNLa1Vud25RR1JpRzdldm92MDlBeTBiTlpFN0NoRVJHYXZiNjl1bURoMmxLNGRGUjJEYVovTlFVUmtsSWlwaUFvbUNBSVdMZmtGWjRMTzY0NzE3ZFVOVXllTzRVN3dSRVI2a0Vna2FObThDWTZmRElCU3FSSTdEcEhSc1ZoSEpLS1RBV2RSMnEwVXFsZXJJbllVSXFJU1lVRGZudmpvZ3hHNmRreHNIS1ovTVE4eHNYRWlwaUxLbXlBSStHbjVTaHc5Y1ZwM3JHK3Zidmo0b3c5WXFDTWlLb1JlM1RzaktUa0ZBWUhueEk1Q1pIUXMxaEdKSkM0dUhvZU9uRUNIdHEzNFpwMklxQkRlSE5BSFkwWU4xN1VqSXFNd1k5WlhTRWg0SVdJcW90Y0pnb0EvVnEvRDNnUC82bzUxN2RTZWhUb2lvaUtvVnFVeS9LdFZ3WVl0TzZEVmFzV09RMlJVTE5ZUmlXVGI3bjFRcTlYbzM3ZW4yRkdJaUVxY3R3YjJ3d2Z2RDlXMVE1K0ZZZWFYM3lBcE9VWEVWRVE1YmRpOEExdTI3OUcxMjdScWp1bVRQMktoam9pb2lONGYramFDUTBKejdLaE5aSWxZckNNU1FWSlNNdmJ1L3hjdG1qWkdlZSt5WXNjaElpcVIzaGswQUNPSEQ5RzFIejBKeGhkenYwTnFXcHFJcVlneTdkcDdBSCt0MjZSck4yM2NBTE5tVElhTmpZMklxWWlJU3JhbWpSdWdmdDNhV1A3N1g0aUxUeEE3RHBIUnNGaEhKSUlkZS9ZalBTTURvOTkvVit3b1JFUWwydEMzQitLOWQ5L1N0ZS9jdlk4dnYxckF4YWRKVklGQkYvREw3My9wMm5WcjE4VGNMNlpESnBPSm1JcUlxT1NUU0NUNDVPT1BvRktwc1dEeHoxQ3JOV0pISWpJS2lTQUlndGdoaUt6Sm84ZkJtRER0Yy9UbzJoRlRKb3dST3c0UlVZa25DQUpXcjkrTTladTI2NDYxYjlzS3N6K2R3dW1HWkhMM0h6N0cxSmx6a0pHUkFRRHdyMW9aLy9mZFhEZzQySXVjaklqSWNody9kUWJmTGx5QzltMWE0Z3NqalZvK0UzUWVCLzQ5aHJ2M0h5SXBLUmtPRHZhb1diMGEzaHJZRHczcTFUSDQvY2k2U0FwNGs4cGlIWm1VdGIvZ0phZWs0T1BwczZCU3FiSGlwMFY4NDA1RVpDQ0NJR0RWbW8zWXVIV243dGlRd1c5ZzlBaU9ZQ2JUaVk2SnhZUnBueU11TGg0QVVMYU1KNWI5TUIrbFNybUtuSXlJeVBMczJuc0F5MWFzUXVPRzlUQno2a1NVTHUxbTBPdS9NMklzRkhJNWF0YndoMEloUjBob0dHN2N1Z09KUklMWk02ZWlmWnVXQnIwZldSY1c2OGlzV1BNTFhscDZPajc3OGh2Y2YvZ1lQeTc0Q2pYOHE0b2RpWWpJb2dpQ2dKK1dyOHl4OCthMFNlUFFxM3RuRVZPUnRVaE5TOE9VR1YvaWNmQlRBSUNqb3dOK1d2UXRLdnBXRURrWkVaSGwrdWZRVWZ5eVloWHM3QlFZK3M0ZzlPeldDZloyZGdhNTlxMDc5MUM3WnZYWDdyZjQ1OS9nNSt1RGxjc1hHK1ErWkoxWXJDT3pZcTB2ZU9IUEkvSE5nc1Y0SEJ5Q3IyWi9pbVpOR29vZGlZaklJbWswR3N6KzZudGN1SFFWQUNDVlNqRi8zaXcwYmxoUDVHUmt5VFFhRGI3OGVnSE9YN3dDQUxDeHNjSDhlVitnVVFQK2YwZEVaR3loejhMeDQ3SVZ1SDd6TnB5ZEhOR2lXUk0wcUZjSC9sVXJ3OVhGR1M0dXpyQzF0VFhJdlpSS0ZYb05mQmZPems3WXVmR3ZnazhneWdPTGRXVDJMUGtGTHowOUEzc1AvSXUxRzdmQzFzWVdYM3c2R1UwYTFoYzdGaEdSUlV0TlRjUGtUMmZqU1hBSUFNREJ3UjQvTGZvR2ZoVjlSVTVHbGtnUUJQejgyNS9Zcy8rUTdoaEhkQklSbWQ3dHUvZXhhKzhCWEx4OERZbEpTVGtlbXo1bFBIcDA2VmpzZXp3SkRzR0hFejlCazBZTjhQMVhzNHA5UGJKZUJSWHJERk5lSmlxR3NQRG5BSURxMVVyMnRGQkJFSkNja29vWEx4SVJIQktLaTVldjRuVGdPYng0a1lobVRScGkycVJ4OEhBdkxYWk1JaUtMNStCZ2orL21mcUZiT3l3MU5RMmYvKzg3L0xKNHZzSFhzeUhhc2VlZkhJVzZ0OS9zejBJZEVaRUlhdFh3UjYwYS9oQUVBVStlaGlBME5BeUp5Y2xJU2twR3ZkcTFpbnhkUVJDUW1KaUU2emR2WStYcTlYQjFkY0c0RDk0ellIS2kxM0ZrSFluaXZ5OTR5YW1wK0dIK1hQajUrb2dkcmNpR2pocVB5S2hvWGR2QndSNU5HelhBb0RmNm9tYjFhaUltSXlLeVRnOGVQY2FVVDNQdXlybjQrNjlnWjZjUU9SbFppc0NnQy9qZnQ0dnc2dTEwMjlZdE1PZXphZHlGbUlqSVF2Ui9ld1JTVWxJQkFCS0pCTzFhdDhDa2NhTzVjUkFWRzZmQmt0bXgxQmU4ZzBlT0l5VWxGYTR1enZBdVd3YlZxMVdGcmEzaHR4QW5JaUw5blQxL0VYTytYcWdycHJSczFnVHpacytBVkNvVk9SbVZkUGNmUHNiVW1WbkY0QnIrVmZIRC9MbFFLRmdNSmlLeUZMLy90UmJwNlJsSVRVMURTT2d6UEhqMEJHNXVwZkRoKzBQUnRWTjdzZU5SQ2NaaUhaa2R2dUFSRVpFcDdkenpEMzc1UFd0TjFEZjY5Y0tFTVNORlRFUWxYWFJNckc2YU5RQjRlWHBnMmVMNUtPMVdTdVJrUkVSa1RNL0NubVB1ZC8rSDRLY2grR0w2WkhUcTBFYnNTRlJDc1ZoSFpvOHZlRVJFWkd6TFZxekNycjBIZE8wSlkwYmlqWDY5UkV4RUpWVnFXaHFtelBnU2o0T2ZBdUFHSmtSRTF1YmVnNGVZTVBWelZQYXJpTitYL1ovWWNhaUVLcWhZeHprZ0pMb0s1YjB4WThwSEFJQk4yM2FKbklhSWlDelIrQS9mUjR0bWpYWHQ1WCtzUnVDNWl5SW1vcEpJRUFRcy9QRVhYYUZPS3BWaXp1ZWZzRkJIUkdSRnFsVHlBd0RFeE1hSm1vTXNHNHQxWkJiNGdrZEVSTVlrbFVveDY5TXBxRnFsRW9ETW9zdDNpNWJnYWNnemtaTlJTYkpyN3dFRUJKN1R0VC8rNkFNMGFWaGZ4RVJFUkdScXI5NDdlSmN0STNJU3NtUXMxcEZaNEFzZUVSRVptNzJkSGI3OTMrZnc5SEFIQUtTblorQ3I3MzlBZW5xR3lNbW9KTGg3L3lGV3JGcWphdy9vMHdOOWVuWVZNUkVSRVJuTHFUTkJ1SG43N212SDQrTGk4Y05QdndJQWV2Zm9vanVlbXBiRzl4TmtVTFppQnlEcmNlcE1FRXE3bFVLZFdqVnlITS92QlU4cWtjTE9qcnVxRVJHUlliaVhkc00zY3o3RHBPbGZRS2xVNFduSU15eGQvanMrblRvUkJTd2RRbFlzS1RrRlgzKy9HR3ExQmdEZ1g2MEt4bzUrVCtSVVJFUmtMTUZQUS9EVi9CL2dVNkVjL0t0V2diMjlIYUtqWTNIbCtnMG9sU3IwNjkwZFBidDEwdlVmTzJrR0hCenNzZUtuUlNLbUprdkNZaDJaREYvd2lJaklIRlNwN0llSlkwZGo4YysvQVFBT0h6dUZlblZxNS9nYlJQU0tJQWhZdE9RWFJFWkZBd0FjSFIzdzVjeXBrTWxrSWljaklpSmo2ZEMyTmFLaVluRGoxaDJjT2hNRXJWYUxVcTR1YU5ha0VmcjI3SWJHRGV2bDZGKzZ0QnNjSGV4RlNrdVdpTVU2TWhtKzRCRVJrYm5vMmEwVGJ0eTZqY1BIVGdFQWZ2NXRKYXI3VjBGbHY0b2lKeU56czJQM2ZnUUdYZEMxWjB3ZXoyVTdpSWdzbks5UGVVeWZNbDd2L2tzWGZtM0VOR1NOSklJZ0NHS0hJQ0lpSWpLMTlQUU1qSjg2RXlHaFlRQ0E4dVc4OGV1U0JYRGdGMFgwMHAyNzl6Rmw1aHhvTkpuVFg5L28xd3NUeG93VU9SVVJFUkdWZEpJQzFsL2hCaE5FUkVSa2xlenNGSmp6K1NkUUtETFhSZzBMZjQ3RlAvOEdmbzlKQUpDVWxJeXZGL3lvSzlUNVY2dUNNU09IaVp5S2lJaUlyQUdMZFVSRVJHUzEvSHg5TUhuOEI3cjJpZE9CMlB2UHZ5SW1Jbk1nQ0FJVy9MZ01VZEV4QURMWHFadnoyVFN1VTBkRVJFUW13V0lkRVJFUldiVnVuVHVnUjVlT3V2YnlQMWJqL29OSElpWWlzVzNkc1JkQjV5L3Ayak9tVEVEWk1sNGlKaUlpSWlKcndtSWRFUkVSV2IxSkg0MkdYMFZmQUlCYXJjWlgzLytBcE9RVWtWT1JHRzdkdm91VmY2L1h0UWYyNjRVMkxadUptSWlJaUlpc0RZdDFSRVJFWlBVVUNnWCs5L2swMk5sbHJsOFhFUm1OUlV0KzRmcDFWdVpGWWhLK1diZ0VXcTBXQUZDOVdsV01HVFZjNUZSRVJFUmtiVmlzSXlJaUlnTGdVNkU4cGswY3Ayc0hCbDNBOXQzN1JVeEVwaVFJQW41Y3RnTFJNYkVBTXRlcCsvS3pxYkMxdFJVNUdSRVJFVmtiRnV1SWlJaUlYdXJVb1ExNjkraWlhLy94MXpvOGVod3NYaUF5bVpNQlp4RVFlRTdYNWpwMVJFUkVKQllXNjRpSWlJaXlHVDltSktwVThnTUFhRFFhTFB6eEY2alZhbEV6a1hIRko3ekFUOHRYNnRxOWUzVGhPblZFUkVRa0doYnJpSWlJaUxKUnlPV1lQWE1xNUhJWkFPRFJrMkNzMzd4ZDVGUmtMSUlnWU9ueVA1Q1lsQVFBOFBMMHdOaFI3NG1jaW9pSWlLd1ppM1ZFUkVSRS8rRlRvUnhHRGgraWEyL1lzaE1QSGowV01SRVp5MytudjM3eThVZHdjTEFYTVJFUkVSRlpPeGJyaUlpSWlITHhadi9lcUYyek9nQk9oN1ZVdVUxL2JkeXdub2lKaUlpSWlGaXNJeUlpSXNxVlZDckZqQ2tUZE5OaG53U0hZTzJtYlNLbklrUDU3L1JYVHc5M1RuOGxJaUlpczhCaUhSRVJFVkVlS3BUM3hxajMzdFcxTjI3Wmlmc1BIb21ZaUF6bHRlbXZrem45bFlpSWlNd0RpM1ZFUkVSRStSallyeGRxMTZvQkFOQnF0Vmo0NHk5UXFWUWlwNkxpK08vMDExN2RPNk5Kdy9vaUppSWlJaUxLd21JZEVSRVJVVDZrVWlsbVRCNnZtdzRiSEJLS05SdTJpcHlLaW9yVFg0bUlpTWpjc1ZoSFJFUkVWSUFLNWIweE90dDAyRTNiZHVIZWc0Y2lKcUtpK3UvMDEybVR4c0hSMFVIRVJFUkVSRVE1c1ZoSFJFUkVwSWMzc2sySEZRUUJDeFl2ZzFMSjZiQWx5WCtudi9ibzJnbE5HemNRTVJFUkVSSFI2MWlzSXlJaUl0S0RWQ3JGcDFQR1F5R1hBd0JDUXNPd1pzTVdrVk5SWVN4YnNVbzMvZFhEdlRUR2ZjRHByMFJFUkdSK1dLd2pJaUlpMGxQNWN0NFlOU0pyT3V6bTdidTVPMndKY2VYYURadzhIYWhyVDVzMERrNk9qaUltSWlJaUlzb2RpM1ZFUkVSRWhUQ3dYeS9VeVRZZDl1ZmYvb1FnQ0NLbm92eW8xUnI4L051ZnVuYVhqdTNRckVsREVSTVJFUkVSNVkzRk9pSWlJcUpDa0Vna21ERmxQR3h0YlFFQWQrNDl3S0VqeDBWT1Jmblp2ZThBUWtMREFBQU85dllZTTJxNHlJbUlpSWlJOHNaaUhSRVJFVkVobFMvbmpiY0c5dE8xLzFpOUhrbkpLU0ltb3J6RXhTZmc3MnhyQ3c1L2R6Qkt1NVVTTVJFUkVSRlIvbGlzSXlJaUlpcUNkOThhQ0U4UGR3REFpeGVKK0h2OVpwRVRVVzVXcmw2UDFOUTBBSUJQaGZKNG8yOVBrUk1SRVJFUjVZL0ZPaUlpSXFJaXNMTlRZTndISTNUdDNmc080bkh3VXhFVDBYL2R2bnNmL3g0OW9XdFBIRHRLTjMyWmlJaUl5Rnl4V0VkRVJFUlVSTzFhdDBERCtuVUFaRzQyOGRQeWxkeHN3a3hvdFZvc3k3YXBSSnVXemRDNFlUMFJFeEVSRVJIcGg4VTZJaUlpb2lLU1NDU1lPSFkwYkd4c0FBQTNiOS9Gc1pNQklxY2lBRGp3N3pIY2YvZ1lBQ0NYeTNLTWdpUWlJaUl5Wnl6V0VSRVJFUlZEUmQ4S0dKQnRIYlFWZjY3UnJaRkc0a2hLU3NhZmYyL1F0ZDkrc3ovS2x2RVNNUkVSRVJHUi9saXNJeUlpSWlxbTk0WU1obHNwVndDWnU0K3UyN1JONUVUV2JmWDZ6VWhNU2dJQWVIbDY0SjFCQTBST1JFUkVSS1EvRnV1SWlJaUlpc25SMFFGalJnM1h0YmZ2M28rbkljOUVUR1M5SGowSnhwNzloM1R0ano0WUFZVkNJV0lpSWlJaW9zSmhzWTZJaUlqSUFMcDBiSWZhTmFzREFEUWFEWmF0V01YTkpreE1FQVFzK3kzcjMzdkQrblhScGxWemtWTVJFUkVSRlE2TGRVUkVSRVFHSUpGSU1HbmNhRWdrRWdEQWxXczNjT3BNa01pcHJNdnB3SE80Y2VzT0FNREd4Z1lUeDQ3Uy9mY2dJaUlpS2lsWXJDTWlJaUl5a0twVktxRlB6NjY2OWg5L3JZTmFyUll4a2ZYUWFEVDRhKzFHWFh0QTM1Nm82RnRCeEVSRVJFUkVSY05pSFJFUkVaRUJqUm8rQk03T1RnQ0FpTWdvN0Q5NFJPUkUxdUh3c1pNSWZSWU9BSEJ5ZE1Td2R3YUpuSWlJaUlpb2FGaXNJeUlpSWpJZ1oyY25ESHY3VFYxNzNhWnRTRXRQRnpHUjVWTXFWZmg3L1JaZCsrMUIvZUhzNUNoaUlpSWlJcUtpWTdHT2lJaUl5TUQ2OXVvT1R3OTNBRUI4d2d2czJQMlB5SWtzMjk0RC95STZKaFlBNEZiS0ZXLzA3U1Z5SWlJaUlxS2lZN0dPaUlpSXlNRGtjaGxHREgxTDE5NjhmUmNTazVKRVRHUzVVdFBTc0dIemRsMTcyRHVEWUdlbkVERVJFUkVSVWZHd1dFZEVSRVJrQkYwN3RZZFBoZklBZ05UVU5HemF0a3ZrUkpacDI4NTllSkdZV1FndFc4WVR2WHQwRVRrUkVSRVJVZkd3V0VkRVJFUmtCRFkyTmhnMS9CMWRlOWZlQTRpSmpSTXhrZVY1a1ppRWJUdjM2dG9qaHI0TlcxdGJFUk1SRVJFUkZSK0xkVVJFUkVSRzBxWlZjL2hYcXdJZ2N4T0V0UnUzaXB6SXNtemNzZ09wYVdrQUFEOWZIM1R1MEZia1JFUkVSRVRGeDJJZEVSRVJrWkZJSkJKOCtQNVFYZnZBdjhmd0xPeTVpSWtzUjNSTUxIYnZQNlJyajN6dkhVaWxmR3RMUkVSRUpSL2YwUkFSRVJFWlVjUDZkZEdvUVQwQWdGYXJ4ZXAxbTBST1pCbldidHdLbFVvRkFLaFp2UnBhTlc4cWNpSWlJaUlpdzJDeGpvaUlpTWpJUm84WW92djV4T2xBUEhqMFdNUTBKVi9vczNBY1BIeGMxeDcxM3J1UVNDUWlKaUlpSWlJeUhCYnJpSWlJaUl5c2VyV3FhTnU2aGE3OTU5OGJSVXhUOHExZXR3bGFyUllBMEtoQlBUU3NYMGZrUkVSRVJFU0d3MklkRVJFUmtRbU1HdjZPYnZUWHhjdFhjZTNHTFpFVGxVekJJYUU0R1hCVzE4NCthcEdJaUlqSUVyQllSMFJFUkdRQ1BoWEtvMGZYanJyMnVrM2JSRXhUY20zZXRrdjNjNXVXelZDOVdsVVIweEFSRVJFWkhvdDFSRVJFUkNieTNydHZ3ZGJXQmdCdzVkcE4zTG4zUU9SRUpVdEVaRFNPbmdqUXRkOTkrMDBSMHhBUkVSRVpCNHQxUkVSRVJDYmk2ZUdPcnAzYTY5b2J0KzRVTVUzSnMyM25IdDFhZFkwYjFvTi8xY29pSnlJaUlpSXlQQmJyaUlpSWlFem83VGNINk5hdUN3eTZnT0NuSVNJbktoa1NFbDdnbjMrUDZ0cERCcjhoWWhvaUlpSWk0Mkd4am9pSWlNaUVLcFQzUnJ0c084TnUyclpieERRbHg0NDkvMENwVkFFQWF2aFhSZjI2dFVWT1JFUkVSR1FjTE5ZUkVSRVJtVmoyVVdISFRnWWdJakpLeERUbUx6VTFEYnYzSDlTMWg3ejFobTUwSWhFUkVaR2xZYkdPaUlpSXlNU3FWcW1FSm8wYUFBQzBXaTAyYitmb3V2enNQZkF2VWxKU0FXVHVxdHVxZVZPUkV4RVJFUkVaRDR0MVJFUkVSQ0o0OTYyczBYVUhEeDlIWEh5Q2lHbk1sMUtwd3ZaZCszVHRkd1lONEtnNklpSWlzbWdzMWhFUkVSR0pvRzd0bXFoVnd4OEFvRkxsTEVoUmxrTkhzd3Fabmg3dTZOeWhqY2lKaUlpSWlJeUx4VG9pSWlJaUVVZ2tFZ3pKTnJwdXovNURTRXBPRVRHUitkRm9OTmljYlFPT3dRUDd3ZGJXVnNSRVJFUkVSTWJIWWgwUkVSR1JTRm8wYlF5L2lyNEFnTFQwZE96WmQ3Q0FNNnpMeVlDenVzMDNYSnlkMGF0Ylo1RVRFUkVSRVJrZmkzVkVSRVJFSXBGSUpCZ3llSUN1dlgzM2ZxU25aNGlZeUh3SWdvQk5XM2ZwMm0vMDZ3VTdPNFdJaVlpSWlJaE1nOFU2SWlJaUloRjFhTnNLWmN0NEFRQVNrNUx3ejc5SFJVNWtIcTVjdTRISHdVOEJBSFoyQ2d6bzAwUGtSRVJFUkVTbXdXSWRFUkVSa1loc2JHenc5cHY5ZGUyZGUvNkJJQWdpSmpJUHU3Sk5DZTdkdlF1Y25aMUVURU5FUkVSa09peldFUkVSRVltc2U1ZU9jSFZ4QmdBOGo0akUrWXRYUkU0a3JvaklhSnc5ZHhGQTVsVGgvbjE2aXB5SWlJaUl5SFJZckNNaUlpSVNtVnd1UTYvdVhYVHRuWHNQaUpoR2ZQc08vS3NiWGRpc1NVT1U4eTRqY2lJaUlpSWkwMkd4am9pSWlNZ005TzNWRFJLSkJBQnc4ZkpWUEF0N0xuSWljV1FvbGZqblVOYTZmUU00cW82SWlJaXNESXQxUkVSRVJHYkF5OU1EclZzMjA3VjM3eitZVDIvTGRlSlVJQktUa2dBQTViM0xva21qK2lJbklpSWlJakl0RnV0TVRLdlZJall1SGhGUjBWQ3FWR0xISVNJaUlqUHlSdCtzVVdTSERoOUhhbHFhaUdsTVR4QUU3TW8yQmJoZm54NjYwWVpFUkVSbUl5TURPSEFBbUQ0ZDZOWU5xRk1IOFBVRnFsY0hXclVDeG93QlZxMENvcUxFVGtvbGxLM1lBYXlCV3EzR3lZQWduQXdJeElPSFQ2RFZhblNQbGZYeVF0dldMZENsWTF1VUt1VXFZa29pSWlJU1c3MDZ0ZUJYMFJmQlQwT1FtcGFHSThkT29WL3Y3bUxITXBtNzl4N2d3YVBIQUFDRlFvSHVYVHFJRzRpSWlDaTcxTlRNSXR4dnZ3SHg4YTgvbnB5YytjL1RwOEQrL2NEY3VjREFnY0RVcVVERmlpYVBTeVVYUjlZWldWaDRCTDZZT3grL3IxcURlL2NmNWlqVUFVQkVWQlMyN3R5RFR6Ny9IODVkdUNSU1NpSWlJaklIRW9rRUEvcjAwTFYzN1R1ZzIyakJHdXphbHpYMXQydW5kbkJ5ZEJReERSRVJVVGFYTHdOZHV3THo1K2RlcU11TlJnTnMzUXAwNmdUODlSZGdSWC9UcVhoWXJET2k2SmhZelBsbUFaNkdoQmJZTnprbEZZdC9Yc0dDSFJFUmtaWHIzTEV0SEIwZEFBQWhvV0c0Y3UyR3lJbE1JejdoQlU0R0JPcmEvWHYzeUtjM0VSR1JDZTNkbXpsQ0xqaTRhT2VucHdPelp3TXpad0pxdFVHamtXVmlzYzVJQkVIQWttVXJrSnljVXFqemZsMjVCbEhSc1VaS1JVUkVST2JPM3M0T1BicDIwcld6anphelpQOGNQQUsxT25NR1FyMDZ0VkRKejFma1JFUkVSQUFPSHdiR2p3Y01zZWI4K3ZXWlJUdU9zS01Dc0ZobkpCY3VYOFhEeDhHRlBpOHRMUTE3ckhUM055SWlJc3JVcjNkMzNjWUtaODlkUkVSa3RNaUpqRXV0MW1EdmdYOTE3UUhaTnRvZ0lpSVNUWEJ3WnFGT3F6WGNOZGV1elN6YUVlV0R4VG9qT1J0MG9lam5ucjlvVmV2VEVCRVJVVTdsdmN1aVdlT0dBREpINisvNXg3Sy95QXM4ZHdFeHNYRUFBQS8zMG1qVnZLbklpWWlJeU9vSlF1WnVyNm1wK3ZWM2R3ZVdMdFd2NzlkZkErSGhSYzlHRm8vRk9pTjUrUGhwa2M5TlRrNUJaSlJsZjROT1JFUkUrY3MrdXV6QW9hUElVQ3BGVEdOYyt3OGUxdjNjdDJjMzJOcmFpSmlHaUlnSXdQSGp3Tm16K3ZXMXNRRisrQUVZTkVpLy9zbkp3SklsUmM5R0ZvL0ZPaU9KUzBnbzN2bnh4VHVmaUlpSVNyWW1qZXFqZkRsdkFFQlNjZ3JPbkQwdmNpTGppSXFPd2VXcm1adG8yTmpZb0dmM3ppSW5JaUlpQXJCOHVYNzk3TzJCWDMvTjNDbTJNRFp2QnFLaUNwL0xSS0pqWXJGcXpVYWtwYWVMSGNVcTJZb2RnQ3hEZEV3czl2N3pMNGE4OVFiczdleUtkYTNBb0F1NGZmYytSZ3g5Q3pLWnpFQUpnWE1YTHlNbEpSV2QycmN4MkRXSmlJaU1SU0tSb0hlUEx2aDkxVm9Bd01IRHh5M3liOWkvUjAvb2x2OW8zclFSU3J1VkVqa1JFUkZadmVmUDlSdFYxN1l0OE0wM1FOV3FtZWQ0ZSt0L0Q3VTZjNWZaMGFNTEZTMDZKaFpIajU4dTFEblp2VE40Z0Y3OUFnTFBZY09XSFhpUm1JaXBFOGZxZGM2YURWdXdac1BXWEI4N3RIc1RSbzZiWE9BMUt2cjQ0T3M1TS9XNm55VmpzYzVJWEoyZEVCc1hYK1R6blp3Y0RKZ0dDSHNlZ2ZMZVpRMTZ6ZXlLOGtUT3k3bUxsN0gvNEJFTWYzZXdnZElCV3EwV2Y2N2VnSWlvS0RTcVh4ZWxTcmthN05wRVJFVEcwclZUZTZ4Y3ZSNWFyUlpYcnQxQVpGUTB5bmg1aWgzTFlBUkJ3S0VqSjNUdDdsMDZpSmFGaUloSTU5UXAvZnB0M0pnNXBYWG1UTURSRVpnenAzRDNPWEdpME1XNnlLaG9yUHk3NkJ0VTZGdXM2OStuQnc0ZU9ZNzlCNCtnYzRlMnFGZW5sbDduK2ZuNllQYk1LYnAyVkhRc3ZwajdIUUJnOE1CK3V1UGg0UkhZdW5NdnhuMHdBZ3FGWEhmYzFjVkZyL3RZT2hicmpLUnExY3FJUFgrcFNPZks1REtVTDB4RlBoZUNJT0RlZzBjSURMcUF3S0FMQ0E0SnhaRjl1VmU0RGFHb1QrVGNhTlFhQUlEY2dLUHFwRklwUnIvL0xtYk5uWSsvMTIvQjVBa2ZHdXphUkVSRXh1Sld5aFV0bWpaQzRMbk16YWYrUFhvU3c0Zm91UjVPQ1hEajFoMDhqNGdFQUxpNnVxQjVrOFlpSnlJaUlnSnc0NForL1g3K0dmajlkeUErSGhoYmhFRXIxNjhYK3BRNnRXb1U2clA5MWVzM3NXRHhNc1Fudk1DSEk0ZnBqbXMwR2lTbjVMOTV4dkFoZzNIc3hHazRPampnUldKU3JuMmNIQjFnWTVPMTFxeGNMb05mUlY5ZFd5YlBLc1QxN2RsTjkvUEpnTE93czFOZzBJQStldjh1MW9URk9pTnAxYXdKemhXeFdGZTNkczBjLzdNWHhkc2p4aUt1R0NQNy9zdFlUK1RjWkNpVmtNbGtrRWdraGNwNDdjYXRmQiszVXlqZ1Y5RVhIdTZsOCsxclo2ZEE5V3BWQzNWdklpSWlZK25SdFJNQ3oxMEVBQnc2Y2d6RDNubXowSDhqemRYQnc4ZDFQM2ZwMkk0YlN4QVJrWG1JaU5DdjM0SUZ4YnRQVEV6bWRGaGJ3NWRtMUdvMVZxM2RpSzA3OXFLTWx5ZVdMdm82eCtmYyt3OGVZZEwwV1hwZDY5U1pvRHdmVy83ajkvQ3ZWaVhydWc4Zm8wdWYzR2ZKQ1lLQWxKZTc2NFkrQzBOWkx5OGtwNlRrNk9QazZLaFhKa3ZIWXAyUk5HL2FDTldxVk1LRFIwOEtmVzYvWHQyTGZYOG5Sd2YwNnRZWjdkcTB3TWZUWnlFOVBhTlkxelBHRTNuYVovL0Q5WnUzOCt5YjF4TzhTaVUvclBoNTBXdkhQL2w4cmw3NS9ub2FrdS9qZnI0K1dMbDhzVjdYSWlJaU1yWm1UUnFoVkNsWEpDUzhRRVJrTks1ZXY0V0c5ZXVJSGF2WVV0UFNjRElnYXoyZ0hsMDZpcGlHaUlnc1NZWlNpVWVQZ3hFUkdZV282QmkwYTkwUzViekw2SCtCcE53SG54aEZZaUpRdXJSQkx4a1NHb2J2L204cEhqNTZnall0bTJINmxQR3ZGY0c4eTVZcGNNYlowbC8rZ0ZzcFY3dzM5SzA4Ky94M2VRNi9pcjZZTjN1R3JoMFZGWU1acytZQkFKNkZoV1BrdUNrNStnOTQrLzBjYldQT0NDeEpXS3d6RW9sRWdza1R4bURlZC8rSDZKaFl2Yy9yMjdzYmFsYXZWdXo3ci9yVnNOdEFHK09KM0twRlUvajZsSCt0ejdFVEFiQ3p0ME9yNWsxZWUrejBtU0RJWkxuL2I3dGs0ZGV2SGR1NGRTZk9YYmlNNzcrYUJUczlONzZ3VXlqMDZrZEVSR1FLdHJZMjZOS2hMYmJ0MmdjQU9IVGt1RVVVNjA2ZVBvdU1qTXd2RS8yclZrWWxQOThJaVBGU0FBQWdBRWxFUVZRQ3ppQWlJc3JmczdEbjJMUC9JUDQ5ZWpMSGlLMVNwVndMVjZ3cjVxYUpoV0p2YjlETDdkbC9DQ3YrWEFPTlZvc0pZMGJpalg2OWN1MVhxcFJyam1tcHVWbjZ5eDl3Y25Jc3NGOTJjcGx0Z2V2bGIxbjd4MnZId3A5SFlNcW5YK3A5SDB2SFlwMFJlWHE0NDZzdlorSzdSVXNSK2l5c3dQNmRPN1REMExmZU5FR3l3alBHRXptdnVlbW5BOCtoV3VWS21ESmh6R3VQM2I1elA4OGRZdXZVcXZIYU1kbkw0Y1NOR3RTRFZDclZLMWRSM0gvd0NOZHUzb1ozMlRMd3JWQSsxeUlrRVJGUlVmWG8ybEZYckR0MTVpd21qUnNOUjBmRGJrWmxhZ2VQWkUyQjdjWlJkVVJFVkF5Q0lHRDN2b1A0N2M4MUFJQ083VnFqWFpzV0tPL3RqVEpsUEtISXRtNmFYdHpkalpBeUZ3NE9CaThNL3ZUclNqZzZPdURIYitia21KNXFLdmxOZzMzbDFjN3ZYZm9NeGwrL0xZRlBoZkpJK2M5MFdHdkhZcDJSbFhZcmhibGZUTWVzdWZNUkVSV1ZaNytHOWV2aXc1RkRMV1lOR24yRmhJYmhaTUJaOU9qYUVaNGU3aEFFQVVsSnlYQnhjYzYxdjBxdGhrd213NTE3RHhBYkY0ODJMWnZsZS8zbmtWR3d0N016YXFFT0FNNEVuY2Y2elR0MDdaclZxMkZnLzk3bzBMYVYxZjAzSlNJaXcvT3I2SXZxMWFyaTNvT0hVQ3BWT0g3cURQcjA3Q3AyckNKN0Z2WWN0MjdmQlFEWTJ0cWljL3MySWljaUlxS1NTcVBSNEx0RlMzRXk0Q3c2dFcrRDhSKytqMUtsWEl0MzBWcEYzekN4VUdyWEJvendlYkcwV3lsUkNuVjFhOWZDUngrTVFMTW1EWFhIMHRMU2NTYm92TkUvazFzYUZ1dE13TW5KRVFQNjljUnZLLy9PczArLzN0MnRzcWl6ZmZjKzdEOTRCSFZyMTRDbmh6c1NYaVJDcTlYcUt1My9wVmFySVpQWll0UFdYYmgrOHhhYU5tNlE1N2NrNmVrWmVCb1NDclZhVTJCbEh3QzJiMWdGMXp5S2hBVVpPWHdJM2hyWUgySFBJL0RnNFdQczJMTWYzeTVjZ21NbkFqRHprNGxjSkpPSWlJcXRSN2VPdVBmZ0lRRGc0T0ZqSmJwWWR5amJxTHJXTFpyQzJkbEp4RFJFUkZSU0NZS0FuMzVkaVZObmdqQngzR2owTjlUbjZoWXRpbjhOZmJSc3FYZlhvUE9YTVB1cjcvWHFHL29zdk1EUHdLL1doZ3Q3bnY5bUdtcTFKczgrVW9rRTNtWEx2THhuR0R6YzNlRGg3cGFqajcyOUhicDBiSWRuWWVFNWpndUNBQUNRU0ZqRXl3MkxkU2J5OHYvRFBHbTFXdE1FS1NaRFBaRUJJQ2twR1VlT24wYk42dFhRb0Y3bTJqc1JFWkVBZ0xKbHZISzlodkxsVHJIZE9yWEhtYUR6T0hrNkVOMDZkOGkxNzZNbndWQ3JOZkQwY005em5qNEE3TmwvRUJHUjBYQjBLTjUwSWtkSEIvaFhyUXovcXBYUnEzdG5IRDkxQmovODlCc21UUGtNL3pkL0xqdzlURFNVbW9pSUxGTEhkcTN4Nngrcm9WU3FjUGYrUXdTSGhNTFAxMGZzV0lXbTFXcng3OUVUdW5aM1RvRWxJcUlpMnJGN1AvWWZQSUtKNDBaalFKOGVocnR3N2RwQXBVckFrOEp2R0Zrby9mdnIzYldpYndXTUdUVzh3SDYvcjFvTFYxY1h2UDJtZnRjZThlR2tmQjkvSGhHWlp4K1pUSVlET3pjQXdHc2JSK1JtNVM4LzZINU9UVTBEQUNnVWhaeWliQ1ZZckRNQmpVYURRMGVQNTl2bndMOUhjMTF6emR3WTZva01BRHYzSGtCR1JnYmVIalJBZCt6SjAxQUF5SFBOTjVWS0RibE1obVpOR3NIVnhSbjdEeDNOczFqMy9HWGhyM3ExS25ocllMODhNeDg5ZmhvS1JTSnNiVzN5L2QwS1F5S1JvRlA3TnFqb1V3R3o1czNIbDE4dndKSUZYOFBPanB0WEVCRlIwVGc1T3FKTnkrWTRkaklBQUhEbzhIR01IZjJleUtrSzcrTGxhNGlOaXdjQXVKZDJRNU5HOVVWT1JFUkVKVkg0ODBpcy9Ic0QrdmJzaHY2OXV4djI0aElKOE1FSHdLeFpocjF1ZG0zYUFEWDByd0Y0bHkyVDcrZmFWMzVmdFJZdXprNTY5UVdBV1ovbVhXVDdkdUVTdUpkMnc3Z1BSdVQ2ZVBhcHJVZjJiVVdHVW9uRXhDUjRlcmdqOUZrWVJvNmJrbU4zMSt4citZZEhSRUFpa2FDVXE0dGVPYTBOaTNWR3BsS3BzV3pGbndnT0RzbTMzOFhMMTdCbXd4WU1IekxZcktmREd1cUpISi93QWx0MzdFR1Z5bjVvM2FLcDd2ak4yM2Noa1VoUXRYS2xYSytSa1pFQnVVd0dXMXNidEduVkhQc1BIa0hvczNENFZDajNXdDg3OXg0QUFDcFg4c3YzZDBwSlRZR3prM0dtcVZhcDdJZnY1bjJCU1ovTXdxSWx2MkQyektsbS9kK1hpSWpNVzQrdUhYWEZ1c1BIVCtHRDk0ZkN4c1p3WHphWnd0RVRwM1UvZCszY25tdllFQkZSb1FtQ2dHVXIva1JwdDFJWTkrRUk0M3pHR2pJRStQVlg0Tmt6dzE4YkFENzkxRGpYTGFTTzdWcm4rZGkzQzVmQXdjRSszejdablFvSXd2OHRYWTVEdXpjVjJQZnkxUnR3ZFhVcE1iTU1UWTNGT2lONjlEZ1l2Njc4VzYrZFlBRmcvOEVqZVB6a0tjYU1lcTl3MjBxYmtLR2V5R3MyYkVGYWVqcEdEUitpZTJGVnFWUUlPbjhKL2xXcjVMbkRuVktsZ2t5ZXVSdHNoN2F0Y09UNGFUeDgvT1MxWXAwZ0NBZ011Z0FBYU5TZ2JyNVprcEpUNE9YcFVXRG1vcXJzVnhIVEozK0VieGN1UWFjT2JkQzZSZjZiWWhBUkVlV2xZZjI2OFBMMFFGUjBEQklTWHVEcTlWdG8zTENlMkxIMGxxRlU2djQrQTBEWGp1MUZURU5FUkNYVnhjdlhjUDdpRmN6NS9KUEM3L1NxTDRVQ1dMQUFHRHBVdi80clZtVCtvNDhSSTRER2pZdWV6VXpGSnlTOHR2NzhxN1h6L0t0V3hyTEY4N0ZsN1I5SVMwL0hycjBIa0pxYWlqR1RadUN6YVJOUjNiOHF0cXo5UTR6WVpvbkZPaU9JaklyR2xoMjdjZWJzQmQyaWlmcTZjKzhCcG44eEYxMDZ0Y1BBZnIwdGRraG8vejQ5NE9yaWd1Wk5HK21PN1Q5NEJJbEpTUmo2enB1NW5wT2VuZ0ZCRUNCLytXSmN2MjV0YkYvL1o2NVRTNE11WEVKMFRDektsdkZFN1pyVjg4eWgwV2lRa3BJS2w4cEYyMWhDWHgzYnRjYkpnTFA0WmNWZmFOS3dQaFFLVG9jbElxTENrMGdrNk5pdU5UWnYzdzBBT0g3cVRJa3ExbDI0ZUFWcDZla0FNbmU0cmVoYlFlUkVSRVJVRW0zWnNRZTFhMVpIMjFiTmpYdWpEaDJBano4R2Z2ckpjTmRzMEFENDhrdkRYYytNUEEwSnhZdkVSSVEreTlwTTRxL2ZsZ0FBNUhJNXBGSXBGSEk1L3ZmTkltaTBXcXhlOFJQV2JOaUt5WjkraVdIdnZJbGg3d3dTSzdyWjRid0RBM3J4SWhHcjFtN0UxSmx6RUJCNHZ0Q0Z1bGMwR2cwT0hUNk9qMmZNd3FadHU1Q1dsbWJncERtbHBxVWhQVDNEcVBmNEx6OWZIN3cvN0cxZE8reDVCUDVhdHdtdUxzN28yYTFUcnVlOGVuUC82cHNUcVZTYWE2Rk9vOUZnOWRyTkFJQkJBL3JtT3lRNk1Ta1pBRXhTRkIwemNqamk0aE93YmVjK285K0xpSWdzVi9ZUjdBR0I1NkJXcTBWTVV6akhUd2ZxZnU3WXRwV0lTWWlJcUtSNkVoeUNLOWR1WUdDL1hxWlpZbWpHREdCNHdSczc2S1ZtVFdEMWFzRGUzakRYTXpOWHI5K0NWcXZGbDE5L2o1allPQUNBVDRYeThLbFFIaTR1enRoMzREQkdqNStLK3c4ZTRhdlpuOExMMHdQVEozK0VUNmRPd09idGV6RDlpM21JaTA4UStiY3dEeHhaWndDQ0lPRHdzWlBZdUhXbmJrY1RROGhJejhET1BmL2crTWtBakJ3K0JDMmE2VDlNOXVmZi90VDkvT3BOZlBaakFEQnAzR2dBd05oSk0rRGdZSThWUHkweVFPckNpNDZKeGVkenZrRktTaXBtejV3S2h6eGV1Q0lpb3dBQVRnV3NMN2RtNDFZOGVoSU1ud3JsMGJ0SGwzejd4cjU4QVhIN3oxQmRZeWpuWFFiOWUzZkh6bjBITUhoZ1A4aGZUdWNsSWlJcWpDcVYvVkMrbkRmQ3dwOGpPU1VGRnk5Zks5UjdCTEdrcGFjajZOeEZYYnRET3hicmlJaW84SGJ1UFlEU2JxWFF1cVdKbGhlU1NvSDU4d0ZmMzh4cHNVWDlrcXg3ZDJEcFVzRFplTE82c3RaL0s3aUkrV293VEVFRVFTaXdyNzJkSFM1ZHVZN0lxR2hNbXpRT0c3ZnV4T3l2RnVUb2MvYmNSU3hkL2djYTFxK0xhWlBHb213Wkw5MWpYVHEyUStWS0ZmSGR3cVZJVEV4OGJTcXROV0t4cnBoVUtqV1dMdjhERnk1ZE1kbzlFbDRrNHNkbEs5QzFjM3VNZnU5ZHZiNDkyTDN2WUlISFhoWHJTcGQyZzZORC9wVjlReitSWDdsNy95SG1mcnNJTWJGeEdENWtFRHE4L0paZHJkYmsySjFWbzlGZzI4NjlBSURLbFNybWVlM0R4MDVodytZZGtNdGwrSHo2eDVESjhpK0lCYjc4MEZDaC9Pc2JWQmpERy8xNlk4ZWVmM0QweE9rOFJ4QVNFUkhsNTlWVTJIV2J0Z0hJbkFwYkVvcDFRZWN2SVVPcEJBQlVyVklKNWN0NWk1eUlpSWhLR28xR2c0REFjK2pUc3l0c2JVMVl6cEJJZ1BIamdmYnRnYmx6Z2NEQUFrL1JxVkFoYzNUZW0yOW1Yc2VBRWhKZVFDc0ljSEYyZ28yTkRVNjhITUZlMEFBWEFPZzdTTC9SZ3MvQ25oZllkK3U2bGZoMTVkOXdjTEJINTQ1dDBiUnhBM3oxL1dMY3VYc2ZZeVpPUjZNR2RWSEd5eFB2dmowUWxTdjY0dUhqWUR4OEhBeEJxNFZHcTRWS3BZWktwVUxQN3AwUmRQNHkzTjNkamJZSlpFbkJZbDB4YmR5Nnc2aUZ1dXdPSHoySmN0NWwwYXRiNXdMN1p0OGV1U0JMRjM1ZFlCOURQcEYzYlY0TkIzdDdiTm0rQjZ2WGI0SkdvOFdZa2NQeDFwdFpXMHV2WHI4Sk8vY2NnS3VMTXhRS0JSSVRFL0VpTVFuZVpjdWdZYjA2dVY5Mzd3SDg4dnRma0VxbCtHTEdGUGhYclp6ajhYbnpmNEF5UXdrM3QxSndkSFJBZkVJQ1Rwd0toRUl1UnhzVGZTdFR0b3duV2pWdml1Mjc5Nk5IMTQ3Y0daYUlpSXFrUTd0V3VtSmRZTkFGWkNpVnhsdGcyMEJPbk1yNllOT0JVMkNKaUtnSWJ0eTZnOFNrSkxSdGJlUzE2dkpTdXphd2RTdHc2Ukt3YlJ0dzlDZ1Fsc3VHa3M3T1FNdVdRUC8rUU8vZVFBR0RTSXJxMUprZy9QVHJTZ0NaWCthOVdvcExuMDBmSjAvNDBHQTVuQndkSUxPMVJlL3VYYUNReStIcDRZNmZGbjJETTBFWGNQeGtBTTRFWFVCY2ZBSXlNZ3BlZnN2VHd4MXZEK3B2c0d3bEZZdDF4WFF5NEt4SjczY3FJRWl2WXAyaEdmS0piS2RRNEVsd0NGYXYzd1FYRnhmTW5Ecnh0Y1d4eTN0N1E2bFVJaW82QmtEbUMwK3RHdjc0NU9PUFlHTmo4OW8xSHdjL3hhOHIvNGE5dlIxbWZ6b1Z6Wm8wek9XK2NwdzVlejdIMXREZVpjdGc0dGhSOEhBdmJiRGZyeUQ5KzNUSHA3Ty94cE9uSWFqc2wvY29RU0lpb3J6NCtmckFyNkl2Z3ArR0lDMDlIZWN2WEViYjFpM0VqcFdubEpSVW5MdDRXZGRtc1k2SWlJb2lJUEFjUEQzY1ViVnlKWEdETkc2Y3RadHJiQ3dRSGc0a0p3TjJka0RwMG9DUFQrYjBXU09yWGJNNmVuYnJCSTFHQzYxV0N6czdCUnJXcjR2MmJWb1dlRzdmbnQwTW1tWGl1Rkh3cVpBMVkwMGlrYUJOeTJZNUJzYW9WQ3FrcDJkQXBWSkJvOVhxaW90U3FSUlNxUlMydGpaUXlPVWMxQUpBSWhSMUZ3UUNBTHo5M2hpVDNzL0wwd00vLy9DZFNlOXBMR2ZQWDBTZFdqWHpIZDZxVnF1aDBXaGdZMk9iWTFwc2JrNmZDVUsxcXBWenpIM1BUWVpTQ2FWU0JSdXBGQTRGVFA4MUJxMVdpOEhEUDBUdjdsMHc2cjBoSnI4L0VSRlpodldidHVPdmRac0FBTzFhdDhDY3p6OFJPVkhlRGg4N2lRV0xsd0VBYXZoWHhiTEY4MFZPUkVSRUpkR3cwUlBRb21ralRIeTVwQk5SU1NVcG9DTEozV0NMeWNiR3RJTVRwZEw4QzFZbFNjdG1UUXFjaDI1cmF3dUZRbEZnb1E0QTJyWnVVV0NoRHNqY1RkYlp5VkdVUWgyUSthMUI2eGJOY09MMG1TTHZHRXhFUkpSOWc0YWdDNWVRYXVUZDQ0c2p4eFJZUGFibUVCRVIvVmQwVEN3aUlxUFFxR0Y5c2FNUUdSMkxkY1ZVcTRhL3lZWm9TaVJTMUtwUnpTVDNJdU5xMTdvNXdwOUhJdmhwcU5oUmlJaW9oQ3Bmemh2VnFtU3V6NnBVcW5BMjIwNnI1aVF4S1FrWHIxelR0ZldabWtORVJQUmZOMjdlQVpBNTlaUEkwbkhOdW1LYVBYT0syQkdvQktwZnR6WVVjamt1WDd1QlNuNitZc2NoSXFJU3FtTzcxbmp3NkRHQXpORnJuVHUwRlRuUjZ3SUN6ME9qMFFBQWF0ZXFBVThQZDVFVEVSRlJTWFQ5MW0xVUtPOE5WeGRuc2FNUUdSMUgxaEdKUUNhVG9YYXRHcmg4OWJyWVVZaUlxQVJyM3pacmxOcUZ5MWVRbEp3aVlwcmNuUXpJbWdMYmtSdExFQkZSRWQyNSt3QzFhbkJVSFZrSEZ1dUlSTktnWG0xY3UzRUxhclZHN0NoRVJGUkNsZkh5UkswYS9nQUF0VnFEcytjdWlKd29wK1NVRkZ5OWZndEE1cTV3N2N4NHgxb2lJakpmYXJVR1QwTkRVYmxTUmJHakVKa0VpM1ZFSW1sWXJ3N1MwelB3Nk1rVHNhTVFFVkVKbG4wTnVFQXpXN2Z1d3FXcnVpbXd0V3I0bzNScE41RVRFUkZSU2ZRc1BCeHF0UWJseTVVVk93cVJTYkJZUnlTU3FsVXFRU3FWNHRIanAySkhJU0tpRXF4bDg2YTZueTlldmdxbFVpVmltcHl5YjNyUnNua1RFWk1RRVZGSjlpUTRCQUJRM3R0YjVDUkVwc0ZpSFpGSVpESVpLcFQzeHVNbndXSkhJU0tpRXF5Y2R4bjQrZm9BQU5MVE0zRGwrZzJSRTJWU3F6VTRkL0d5cnQwcVcxR1JpSWlvTUlKRFFpR1JTT0JkMWt2c0tFUW13V0lka1lncStWWEVveWNjV1VkRVJNV1RmZFJhWUpCNXJGdDM0OVlkcEtTa0FnREtlNWVGVDRWeUlpY2lJcUtTNnZuelNKVHg4b0JNSmhNN0NwRkpzRmhISktMS0ZYM3g2RWt3QkVFUU93b1JFWlZnclZwa2pWbzdlKzZpV2Z4ZENjeTIyVVhMNWswZ2tVaEVURU5FUkNWWlJHUVV5bkVLTEZrUkZ1dUlSRlRKenhlcHFXbUlqSW9XT3dvUkVaVmdOZnlyb3JSYktRQkFYSHdDN3Q1L0tHb2VRUkJ5N0V5YnZaaElSRVJVV0JHUlVkeGNncXdLaTNWRUlxcms1d3NBZU1SMTY0aUlxQmdrRWdsYU5NdWFDbnRXNUYxaGc1K0dJaUl5ODRzb1p5ZEgxSzVaWGRROFJFUlVjbVVvbFlpTFQwQ0ZjaHhaUjlhRHhUb2lFWlV0NHdVN093VjNoQ1Vpb21Kcm5XMzBtdGpyMWdWbUt4WTJiOW9ZTmpZMklxWWhJcUtTTENZMkRnRGc3YzJSZFdROVdLd2pFcEZFSWtHbGlyN2NFWmFJaUlxdFFmMDZVQ2dVQURKM3pRdC9IaWxhbHV6Rnd1eWJYeEFSRVJWV1ltSVNBTUROMVVYa0pFU213Mklka2NqOEt2cmdhV2lZMkRHSWlLaUVVOGpsYU5xb3ZxNmRmYzA0VTRxTmk4ZTlCNWxyNXRuYTJxQnBvd2FpNUNBaUlzdVFtSlJackhOeWNoSTVDWkhwc0ZoSEpESXZUMC9FeE1TYXhjNTlSRVJVc3JWc25qVVY5b3hJVTJHRHpsL1MvZHlnYmgwNE9OaUxrb09JaUN4RFltSXlBTURGbWNVNnNoNHMxaEdKek1POU5OTFMwNUdhbWlaMkZDSWlLdUZhTkcwRWlVUUNBTGh4Nnc2U2twSk5udUg4eFN0WmVUZ0Zsb2lJaWlsclpKMmp5RW1JVElmRk9pS1JlYmlYQmdCRXg4U0luSVNJaUVvNlYxY1gxSHE1ODZvZ0NMaHkvYVpKNzY5V2EzRGwyZzFkdTBYVFJpYTlQeEVSV1o3RXhFUTQyTnR6c3lLeUtpeldFWWtzcTFnWEozSVNJaUt5Qk5uWHJidDQrYXBKNzMzMy9nT2twbVdPRkMvdlhSWmx5M2laOVA1RVJHUjVFaE9UNGN3cHNHUmxXS3dqRWxsV3NTNVc1Q1JFUkdRSkdqZk1YcXk3WnRJMVVTOWV2cGFWSTF2UmtJaUlxS2dTazVJNEJaYXNEb3QxUkNKemNuS0VYQzdqTkZnaUlqS0k2dFdxd1BubGg1cW82Qmc4Q3dzMzJiMHZYY2xXckd0WXoyVDNKU0lpeTVXWWxNVE5KY2pxc0ZoSEpES0pSQUlQOTlLY0JrdEVSQVlobFVyUnFFRldvU3o3YURkalNrcEt4dDM3RDNVWkd0U3RZNUw3RWhHUlpVdE1USWF6RTR0MVpGMVlyQ015QXg3dTdoeFpSMFJFQnZQZnFiQ21jT1g2VGQyVTI1bzEvT0hvNkdDUyt4SVJrV1ZMU1UzaDN4U3lPaXpXRVprQkQ0L1NYTE9PaUlnTUp2c1UxS3MzYmtHbFVobjludGszczJqU2tPdlZFUkdSWWFoVWF0amEyb29kZzhpa1dLd2pNZ1B1Ym02SWowOFFPd1lSRVZtSU1sNmU4S2xRRGdDUWtaR0JtN2Z2R2ZWK2dpRGtHTUhYaE92VkVSR1JnYWpWTE5hUjlXR3hqc2dNT0RrNklqa2wxYVE3OWhFUmtXWExPUlgyYWo0OWkrOVoySE5FUldjdTUrRGs2QWovYWxXTWVqOGlJckllS3JVYU1oYnJ5TXF3V0Vka0Jod2RIU0FJQXRMUzA4V09Ra1JFRnFKcG93YTZueTllTWU2NmRkbDNnVzNZb0M1c2JHeU1lajhpSXJJZWFyV2FmMWZJNnJCWVIyUUdYaTJZbXBLU0tuSVNJaUt5RlBYcTFvS3RiZWFIbTBlUGd4R2Y4TUpvOThwZURPUjZkVVJFWkVncWxSb3lHVWZXa1hWaHNZN0lERGc2T2dJQWtwTlRSRTVDUkVTV3d0N09EclZyMXRDMUwxKzlicFQ3YURRYVhMOXhXOWR1elBYcWlJaklRTFJhTFFSQmdJME5pM1ZrWFZpc0l6SURUcTlHMXFWeVpCMFJFUmxPb3daWmhiTnIyUXBxaHZUb2NUQlMwOUlBWkc1c1ViYU1sMUh1UTBSRTFrZWxWZ09BYnFRNGtiVmdzWTdJRERnNlpCYnJPTEtPaUlnTXFVSGRXcnFmcjkrOFpaUjdYTHVaVlFTc1g3ZTJVZTVCUkVUV1NhMTZWYXpqeURxeUxpeldFWm1CVjJ2V0phZXdXRWRFUklaVDNiOHFGSEk1Z013ZFcrUGk0ZzEranh2WmluWDFzaFVIaVlpSWlrdjlhbVFkTjVnZ0s4TmlIWkVaMEsxWnh3MG1pSWpJZ0d4dGJWR3Jwcit1ZmYzV0hZTmVYeEFFM01oMnpmcDFXS3dqSWlMRHlab0d5NUYxWkYxWXJDTXlBNDRPOWdDNEd5d1JFUmxlOXFtcDEyNFlkaXJzNCtDblNIcTVoSU9uaHp2WHF5TWlJcU9RU01ST1FHUmFMTllSbVFHcFZBcDdPenNrSnllTEhZV0lpQ3hNdlRyWjE2MHo3Q1lUMlhlQnJWZW5GaVQ4TkVWRVJBWWtsV2FXTERSYXJjaEppRXlMeFRvaU02R3dVeUJEcVJRN0JoRVJXWmdhL3RVZ2w4c0FBRTlEbmlFaDRZWEJycDF6Y3dsT2dTVWlJc09TdnZ3U1NLdGhzWTZzQzR0MVJHWkNabXNMbFVvbGRnd2lJckl3Y3JrTU5hc2JmdDA2UVJCeWJpNVJoenZCRWhHUllVbHRNa3NXZ2lDSW5JVEl0RmlzSXpJVGNwa01TaVdMZFVSRVpIaloxNjI3YnFCMTYwSkN3L0FpTVFrQVVOcXRGTXFYSzJ1UTZ4SVJFYjBpa1hBYUxGa25GdXVJeklSTUp1UElPaUlpTW9yc1UxU3ZHV2pkdXVzNXBzRFc1bnAxUkVSa2NEWlNqcXdqNjhSaUhaR1p5Q3pXcWNXT1FVUkVGcWhtZFgvSVpKbnIxajBKRGtGaVVsS3hyM2tqMjNUYWVseXZqb2lJakVBaTVacDFaSjFZckNNeUV6S1pMWlFxYmpCQlJFU0dsN2x1WFRWZCs4N2RCOFcrNXUyNzkzUS8xNjFWbzlqWEl5SWkrcTlYdThGcUJSYnJ5THF3V0Vka0pqaXlqb2lJaktsV2pheE5KbTdmdTErc2E4WEZKeUFpTWhvQTRHQnZEMStmQ3NXNkhoRVJVVzUwdThGeXpUcXlNaXpXRVprSnJsbEhSRVRHVkxORzFzaTYyM2VLVjZ5N2s2M1lWOTIvcW03a0F4RVJrU0hwUnRheFdFZFdodStzaU15RVhHYkwzV0NKaU1ob2F2cG5GZXZ1M250UXJBOCsyYWZSMXNwV0JDUWlJaklrRnV2SVdyRllSMlFtWkRJWmxCeFpSMFJFUmxLNnRCdktlSGtDQU5MUzB4RWNFbHJrYTkyK216V3lybVoxLzN4NkVoRVJGWjFFSW9HdHJRMlhDeUtydzJJZGtabmdORmdpSWpLMjdPdldGWFdUQ1kxR2czdjNIK3JhMlRldUlDSWlNalM1VEE2bGtodnhrWFd4RlRzQUVXV1NTQ1FBQkxGakVCR1JCYXRad3gvSFQ1MEJrTG1iYSs4ZVhRcDlqU2ZCSWNoNCthSEp1MndadUxxNkdEUWpFUkZSZG5LRjNDeVhDeEtTbzZBSlBna2g2amFFaEdCbzB4TWhnUUNKd2hrU1Z4OUl2V3JEeHE4ZDRGSmU3S2hVQXJGWVIwUkVSR1Fsc28rQ3l6NlZ0VEJ5VElIbGVuVkVSR1JrY3BsTTl5V1JPZEJHWElQNjBwL1FocDU3N1RIaDVUK0l2Z3ZOdzhOUUJTNkJ0R3dEMkRZZUJhbFBNd0FTRTZlbGtvckZPaUt6d1ZGMVJFUmtYRlVyKzhIVzFoWnF0UnFoejhLUmxKUU1aMmVuUWwwaiswNnd0YmhlSFJFUkdabENJVGVMWXAyUWtRVDFtUitndVgrZ1VPZHBJNjVDdWY5alNDdTJnYnpERjRDOXU1RVNraVhobW5YSVhIc2xOamEyeVBQZ2xVb2xZbU5qb2RGb0RKeU1yQSsvYVNFaUl1T1J5V1NvVnJXeXJuM25YdUhYcmJ0OWh5UHJpSWpJZE9ReU9WUWlGK3VFaEdBb3R3OHZkS0V1TyszVEFHUnNHUW9oNnJZQms1R2xzdXFSZFNrcEtWaS9majFPblRvRnRWb05pVVNDK3ZYclk5aXdZYWhRb1VLQjU0ZUdobUxkdW5XNGZ2MDZCRUdBcmEwdDJyVnJoMkhEaHNIQndjRUV2d0VSRVZISmtKeWh3ZXJUb1RoK094YWhjZWxJVS9JTEx0SEl1d1AxdWdNQVJ1OUlBbmFjS3R6NW5vT0J6RTFsTWVpdmNBRGhoczFIQmJLWDI4Q250QjA2MW5MSCsyMTk0S1N3RVRzU0VaSFJ5RVVlV1NmRVA0RnkxeGdJR1luRnYxWmFQREoyajRPODN5K1FscWxyZ0hSa3FheTJXSmVXbG9ZNWMrWWdMQ3hNZDB3UUJGeTllaFczYjkvR3ZIbnpVS2xTcFR6UGYvVG9FZWJObTVkak5KNWFyY2F4WThkdzc5NDlmUFBOTjdDM3R6ZnE3MENXUmVBc1dDS3lVRUVQNHpGbngzMDhUOGdRT3dxUlJVaFRhbkEvSWdYM0kxS3c1M0lrdmhyb2p4WlYzY1NPUlVSa0ZIS1pUTFFOSm9UMEYxRCtNOFVnaFRvZFRRWlVCNlpEL3ViZmtEaVhOZHgxeWFKWTdUVFluVHQzNWlqVVphZFVLckZxMWFwOHovL3p6ei96bkRZYkZoYUduVHQzRmpzaldaL01IV0dKaUN4SDBNTjRmTGpxQmd0MVJFYnlQQ0VESDY2NmdYT1BFc1NPUWtSa0ZHS3VXYWNPV0FRaEtVSy96allLU0JUNjdaQXVwQ2RBZWZ4clFOQVdJeDFaTXFzdDFwMDllemJmeHg4OGVJQzB0TFJjSDh2SXlNQ1RKMCtLZFgyaS94STR0STZJTEV4eWhnWnpkaFJ0eDFFaUtwd3Z0OTlEY2dhbmx4T1I1WkhMNWFLTXJOT0dYNGJtNGVFQys5bFViQWY1b0RXdysrQTRGQ01QUS9IdWRraDlXeGQ0bmhCK0Vkckh4d3dSbFN5UTFSYnI0dVBqODMyOGZ2MzZrRXFsMkxWckY2Wk5tNFpodzRaaDBxUkoyTEJoQTdSYUxTWk1tSkR2S0tpQ3JrK1VHdzZzSXlKTHN2cDBLRWZVRVpuSTg0UU1yRDRkS25ZTUlpS0RrOHRsVUNwTi8zNUNmU24vMlhZQUlQWHZCVm5QaFpBNHVFTjlkVDNVVjlZQ0NoZklleTZDeEt1V252ZmdvQTE2bmRVVzY3eTh2UEo4ek0zTkRlUEhqOGYzMzMrUFRaczJJVHc4SEdxMUd0SFIwZGl6Wnc5bXo1Nk5SbzBhb1hmdjNrVzZQaEVSa1RVNGZqdFc3QWhFVnVYRUhUN25pTWp5S09SeVpHU1lkaHFza0J3RmJkaUYvRHZKSFNGclBRM2FtQWZJMlBRVzFPZCtnZnJjTXFqMlRRSWtVdGpXR1Z6Z2ZiUnhqNkExMDkxaG8yTmlzV3JOUnFTbHA0c2R4U3BaN1FZVDdkcTF3NlpObTNKOXJFK2ZQamgrL0RqdTNMbVQ2K05oWVdGWXQyNGRoZzBiaHNPSER5TWo0L1VxZi92MjdRMmF0N2cyYmR1RjVKUVVmREJpcUZHdW41cWFocnYzSDBBdWw2Tk9yUm9HdWViZCt3OFJHeGVIVnMyYldzVmFiZ0svVVNFaUN4TWF4emQzUktZVUdzdm5IQkZaSHJsY0RxWEt0Tk5nTlU5T0ZOaEg2bEllMnVkWG9MNzhONkJNMFIzWFJ0K0ZrUDRDRWlmOU5vL1FQamtCcVZkdHZiTkZ4OFRpNlBIVGV2Zi9yM2NHRDlDclgwRGdPV3pZc2dNdkVoTXhkZUpZdmM1WnMyRUwxbXpZbXV0amgzWnZ3c2h4a3d1OFJrVWZIM3c5WjZaZTk3TmtWbHVzNjl1M0w2NWZ2NDdidDErdllqZHIxZ3pmZmZkZHZ1ZWZPblVLbzBlUFJ2MzY5WEgrL1BrY2o5V3FWUXQ5K3ZReGFON2kybmZnTUJ3ZEhZeFdyRnV3ZUJuT0JKMkhUNFh5K0czcEFpZ1VpbUpmYy9YYVRiaDY0eVlPN3NxOXFKcVg1Yi8vaFIxNy9pblVPUVA3OWNMNE1TTUxkWTR4U0dENVJVa2lzaDVwU3E2ZlJXUktxWHpPRVpFRlVzamxVSnA2WkYxMHdhUGR0REgzb1QwNDQ3WGpFb1VMSkhJbmFGTmo5THFYSnZKMm9Rb3prVkhSV1BuMytrS2NrWk8reGJyK2ZYcmc0SkhqMkgvd0NEcDNhSXQ2ZFFxZTFnc0FmcjQrbUQxemlxNGRGUjJMTCtabTFsY0dEK3luT3g0ZUhvR3RPL2RpM0Fjam9GRElkY2RkWGZUYnBMdHpldWdBQUNBQVNVUkJWTVBTV1cyeHpzYkdCck5temNMZXZYdHg0c1FKeE1URXdNdkxDNTA3ZDRhSGh3ZWlvNlB6UFYrdFZpTWhJUUZ0MjdiRjA2ZFBFUk1UQTA5UFQzVG8wQUY5Ky9hRmpZMU5vVE9GUGd2RHRsMzdjT25LZGNURXhzRk9vVUNkMmpVd1l1aGJxRmFsY2xGL1ZRaUNnTmk0ZUZUMHFWRGthK1RuNy9XYmNTYm9QTHAyYW8vanB3THc3YUtsK04vbm54VHAzMEYyaVVsSmNIRjJMdkw1bjMweVNhOSszLy93YzVIdlFVUkVSRVJFUk1Zams4dWdWS2tnQ0lMSlpsd0pDY0ZGUGxkYXZUY2d0WVhtd1NHajNLdE9yUm80c2kvMzBXdTV1WHI5SmhZc1hvYjRoQmY0Y09RdzNYR05Sb1BrbE5SOHp4MCtaRENPblRnTlJ3Y0h2RWhNeXJXUGs2TkRqcy8rY3JrTWZoVjlkVzJaUEtzUTE3ZG5OOTNQSndQT3dzNU9nVUVEekd1Z2s3bXd5bUpkUmtZR2podzVncE1uVHlJaUlnTEtsOXRBaDRlSFkrM2F0ZWpjdVRQYzNOenlMZGhKcFZLNHVycGl4NDRkaUl5TUJBQkVSRVJnKy9idENBZ0lRTXVXTGRHMWExZTQ2RmtWZnZqb0NTWis4Z1ZzYkd6UXNINGRORzVZRDhGUFF4RjAvaEl1WGJtT3hkL1BRODNxMVlyMCt5WW1Ka0dsVWlFbUxnN3JOMjB2OVBtMWF2cWpZZjI2dVQ2MmU5OUJyTjI0RGIxN2RNSFVpV05SdDNaTkxQNzVOM3l6Y0FtK21QNHhaREpaa1RJRG1jTjd2VHc5aTN4K2w0N3Q5T3BuTnNVNnpvSWxJaUlpSWlMS1FTR1hReEFFcU5YcVluMitMQXh0ZXU2RnFRTFp1OE8yeVFmUVJseUY5bW1BZnVka0ZQRmVCVkNyMVZpMWRpTzI3dGlMTWw2ZVdMcm9hMVN2VmxYMytQMEhqekJwK2l5OXJuWHFURkNlankzLzhYdjRWNnVTZGQySGo5R2xUKzdyOVFtQ2dKVFV6QUpoNkxNd2xQWHlRbkpLU280K1RvNk9lbVd5ZEZaWHJJdUppY0hDaFFzUkVoS1NaNThIRHg2Z1JZc1cyTHQzYjU1OW1qWnRDcFZLOWRwMVZDb1ZuajE3aHExYnQrTHc0Y09ZTm0wYS9QMzlDOHlWbUpTRURtMWI0YU1QMzRlclM5Wm9zbldidG1IMXVzMVl0V1lqRm4wN1I0L2Y4SFV4c1hFQWdFZVBnL0hvY1hDaHp4LzhSdDljaTNYYmQrM0RiMyt1UVp1V3pUQjUvSWNBZ0Y3ZE8rTkZZaUwrL0hzRFBrMTRnUzgvbTRiU2JxVUtmYy9VMURURUo3eEFyUnJWQzMxdWlXWUZhL01SRVJFUkVSSHBTL0Z5WkpaU3FUSlpzVTRDYlpIR1VzZzZ6WUZFWWdQbDhXLzBQMGt3L0JJR0lhRmgrTzcvbHVMaG95ZG8wN0lacGs4Wi8xb1J6THRzR1V5ZThHRysxMW42eXg5d0srV0s5NGErbFdlZk1sNDVCOWo0VmZURnZObFowNE9qb21Jd1k5WThBTUN6c0hDTUhEY2xSLzhCYjcrZm8xMllVWU9Xek9xS2RZc1hMODYzVUFjQWUvZnV4ZFNwVTNIcDBpV0VoNGUvOW5pcFVxWHczbnZ2NGVEQmc5Qm84bjVpSlNRa1lPSENoWmcvZno0OEN4Z2hWcnRtZFRScVVPKzE0NE1HOU1YZjY3Zmd6cjM3K1o2Zm4raVl6SjNCUHY3b0EvVHIzYjNJMTNsRm85RmcrUityc1h2ZlFYVHEwQVl6cDA2RVZKcTFzZkNRd1cvQVRxSEE4ajlXWSt5azZaZzZjU3hhdFdoYXFIczhEbjRLQUhqNCtFbVJjK1pWelRkWGdzQ2hkVVJFUkVSRVJObkpYeGJyTXBSS09EbzY1TnBIcFZMaHpyMEh1SHI5SnA2R1BNT3o4T2VJajAvQS83TjMzL0ZSVkZzQXgzK3pOYjBIQWlrUWV1aWg5eVlDZ3FBSUlpQ0NDbGpCM3ZBcDlsNEJGUXNXUkVIcHZVbVgwSnYwbWtZcXFhUnROdHZlSDB1V0xMdWJIaExJL1g0KzcwRm03dHlaaldFemUrYmNjL0x6dGVScnRiend6Qk1NR2RpLzFPZVVWRzVsRHRZcE9qeU1QTGdydW0zdllMcDZ1ZlRuVXBlLzlKTTlxOWR0NG9lZmY4ZGdOUEwwWTQ4d2NzUlF1K084dkR5dGxxWGFNK3ZibjNCemN5MXhYRkVxcFlMQWVzVTMxMWk4NENlYmJRbUpTVHozeXB1bFBzL3RydFlGNnlJakkwc2NjL3o0Y1k0ZlA4NTc3NzNId29VTDJiMTdOMXF0RnJsY1R0ZXVYWmt3WVFJR2c0SFZxMWVYT0ZkT1RnNUxsaXpocWFlZUtuYWNvNFlNYXJVS3VWeEdSZUk0aFpsMWZyNCs1Wi9rbXZqRUpENytmRFpuemwzZ25ydUhNTzN4UiszV0RSZzVZaWhCZ2ZYNTZQUFp6SHovVTdwMjdzQ1VTUThTMmpERXpxeTJ6cHk3QUppTFo4YkV4dEVncE96MTltN0ZtblVpc1U0UUJFRVFCRUVRQk9FNmxTV3p6cmJKUk96bGVGYXNXYytXYmJ2UTVPY2prOGtJckI5QS9ZQUFtamR0Z3JPekU4NU9UclJ0VmJybUNCWWVRWkJhK29RWldVZ1BGSjBmUTM5aU1ZYnpHOHAwS3NranVHelhWb0xaYytmaDZ1ckNWKy9QdEZxZWVyTVV0d3kyVU9IcXU0RjMzOCt2MzM5TmNGQWd1VGNzaDYzdGFsMndyaVIxNnRSaCt2VHBORzFxcmcvMzZLT1BNbUhDQkxLenMzRnpjME11bDZOU3FaQWtpVGx6NXZEMzMzL3p6ei8vRkR0blJFUkVpY0U2UjZKaVl0SHJEYlJvVnI1NmRYQTlXT2ZyNjEzdU9YUTZIY3RXcm1QQm9pVVlUU1k2aHJlbGZyMkFFcnV1RHJtelA3Rng4ZXc3Y0pnRGg0N1NyWE5IN3J0bkdPSHRXaGQ3M0pGang1SEpaQ2dWQ25aRjdPT2hrTkdsdnRaSEo0N253YkdqclpZVEY2ZHp4M0JMYW5WNVpXVm5NMkh5MHhqMEJweGRuUEh4OGlJNE9KREdvUTNvRk42T3BrMGEzYlJpcUlJZ0NJSWdDSUlnQ0xjTGxjcTg5TFdnUUdmWmxwT2J5eSsvTDJMTitzMm9WQ3I2OSs1Qjc1N2RhTk1xREJjWDV3cWZVK1lmaGpGeVd5bkh0a0ExOEFPTThZZlI3NWxWOW5QVkNTdnpNU1h4OGZhcWxrQmRtMVl0ZVhMS0pMcDBDcmRzMDJqeWlkaDN3R28xbmxBeUVhd3JvbTdkdXJ6MzNuc29sVXFXTDEvT3JsMjd1SExsQ2thajBXcWNzN016alJzM1p1alFvVXllUEptR0RSdnkwMCsyYVp5Rmlsc3FXNUsvbHE0RVlOaVFPOHM5Ujk2MUFvNVBQeitqek1jdVh2QVRQdDVlelBuK0Y5WnYya0xEa0dCZWVXRWFjK2JPWSs1UHY1VnFqaTFybHhDeDd3QS8vdklIZXc4Y29udlhqc1VHNjNKejh6ajYzMGxhdDJ5QnA2Y0htN1pzWjhMWVVhVUtkcDIvR0VuczVialN2andySWNGQk5HdFN2cTY3YnE2dVRCdy9odlNNRERSNSthU21wWE1wTW9wZHUvZnl5KytMOFBmelpmalFRUXdmT2hoM04vc0ZNOFV5V0VFUUJFRVFCRUVRQkd0cXl6SllMUUF4c1hITWZPOFQ0aE9UdUd2UUFCNTdkS0xEejFqbEpXdlFFL1ovVytJNHlhc0J5cnUvd1pTYlRNSG0xOHBWZjA3V3NIZXB4dTA3Y0pnMzN2MjRWR012eHlXVW1OMVdXQnN1UGpHcDJIRjZ2Y0hoR0pra1VTK2c3clZ6eHVQbjY0M2ZEVWxDenM1T0RPemZoN2g0NnhKamhaOS9KVWtFOGV3UndicHJKRW5peFJkZkpDc3JpODgrKzh6UzRkVWVqVWJEeVpNbk9YbnlKQU1HREdES2xDa2tKQ1N3YnQyNlNyMm1yVHYrWmR1TzNZUzNhODNBL3FYN0IyeFAxODRkOFN4bFY5cEM2elp0NFVwS3FxVUk1ZVJKNDZucjc4Y0RvKzlCb1ZBdzU0c1B5elJmejI1ZDZOYTVJL3NQSGlteGZ0MjJYYnZSNi9YMDZ0RVZYeDl2L28zWXg0RkRSK25hdVVPSjU5bXliV2VKMlg2TzNEZGlhTG1EZFRLWnpHN0w2YXpzYkk0Y084RS9XM2Z5NjRLL1dMbDJJeTgvK3hTZE83YTNPNC9JdmhNRVFSQUVRUkFFUWJpdWFHWmRhbG82TDc3K05qS1pqQS9lbWxHcXo0amxJZk5wak15dkdjWVNsc0lxQjd5TnBIYkhlRFVHVmI4M3JQYVpqRVowVzRydnRpcTUrQ09yRjE3c21FSU5Rb0o0N05HSFNoejM0eThMOFBUMDRJRlI5NVJxM2tsVGl5OGZsWmlVN0hDTVVxbGt3NHFGQURhTkkreVo5KzBYbHIvbjVXa0FjK2t2d1pZSTFsM1RxMWN2L1B6OG1ERmpSckdCdWh0dDI3WU5iMjl2Um84ZXphNWR1OGpPcnB5Mnk4ZFBudWJ6V1hNSnFGdUgvNzM4WElXQ09CM0QyOUl4M0xaNVJYRjI3ZGxIUnVaVnl4dWpwNGM3RDQ0ZFZlNXJBSkRMNVNVRzZrd21FeXZYYkVDcFZES3dmMjljbkozeDl2TGtqNytYbGVtTjJGNEhtYTA3L3NWa01qR3dmeCtiZlZYVmpNTEQzWjErdlh2UXIzY1BvbU12OCtsWDN6TGpyUThZUG5RUWp6ODZFU2NuKzdVS0JVRVFCRUVRQktFNFJxT1J6T3djY2pRYTlIbzlSckZLUTZnQ01rbENvVkRnNXV5TWw3dGJ0U3hsTE93QW01K2Z6N3NmZllGQnIyZk8xNTlZTXJxcWlxTERJeFJzTG1aMW1zb1ZTZW1NS1RNYVNlVUdQbTdXKzQzNkVzOGg3L0F3eUVvWGxxa1hVSmN4OTQwb2NkeVB2eXpBdzkydFZHTUIvdmVLNHlEYkI1OStqYStQTjA5TW1XUjNmOUdmaHkxcmw2QXRLQ0FyS3h0L1AxOHV4OFh6eUJQUFdYMDJ2eHdYYi9sN1FsSVNraVRoNVZtMnhLTGFRZ1RycnVuUm93ZWJObTBxVTZDdTBNcVZLeGs4ZUREZHVuVXJzWDVkYVp3NWQ0RTMzdmtZZHpkWFBubnZEYnk4UENzOFoxbmw1dWJhcEJJdlhsNXlRNDJTcUZRcTdyMTdpTVA5MjNkRkVCTWJ4K0NCL2ZCd045ZWNHejUwTUw4dlhNeXVpSDMwNmRtdDNPZWU5OXVmU0pKa04xaDNNelFNQ1diMlp4K3dhTWtLRml4YXdwVXJxYnczODFYTEc1dzVEVmhrMWdtQ0lBaUNJQWpGeTh2WGNpVTlIWDBGeXUwSVFta1lUU1lLZERyU2RUcXljbk9wNCtPRHkwMU9PQ2dNMXExWnY1a3o1eTd3MFR1dlYzbWdEa0FXMmc5WlFIdU1TY2ZzRHlqSVJmdjMySExQTDNrM1JOR3lkTmx2VmFsL241NE85MzN3NmRlNHVEZ1hPNmFvWGJ2MzhmbXM3OWkwNnE4U3h4NDVkZ0pQVHcrYnNtT0NtUWpXWFJNYUdzckNoUXZMZGF6QllPRFFvVU0wYmRxMHdzRzZDNWNpbVRIekE1eWMxSHoyd1ZzRTFxOVg3bm5PbnI5WXJtT0gzeldJN0p4Y2ZIMnMxNXIvK011Q2NzMVhsS3VyaThOZ1hWNmVocDkrL1FPNVhNNkVzZGNiU295Nlp4Z3JWcS9qbXg5K29VUDdOcGFsdVdXVnI5VldlOVJlb1pEejBMalJoQVFIOHQ3SFgvTGpMd3NzVHlrTUJnTUtoZnltWG85NElpdmNERFhoaWF3Z0NJSWczQzd5OHJVa3BLUlU5MlVJdFpEZVlDQWhKWVZBZjMrY2IyTEFUcWswaHkzMkhqakVBNlB2b1ZNSCt5V0ZLcDBrUXpuZ1RiUkxIZ0pkWHFWT2JaTGtxUHJQQkpteVV1ZXRiaG1abVpaT3I0VUtWN0UxYTlLSWI3NzhpTVVMZmtLVG44L0tOUnZJeTh2anNla3Y4OW9MMDJqZXJBbUxGemp1QlZEYjFMcGduU1JKZGd2NXU3dTdrNVJVZkdIRjRpUW5KOU82dGYybUNSNmxyQmNYRlIzTHEyKzhqMHF0NG9zUDN5STRLTERjMTNQZzRGRisvYVBrYUxZOVF3ZmRRVzV1SHFFTlFxeTIyMXRhZXVic2VaNS9iU1lkMnJmbC9abXZWZWhEK0p6djU1R1Ntc2FZKzBaWVBTbHhkWFZoMG9TeGZQUDl6M3owK1d6ZW4vbGFtWmNGNStkcnljN09zWGxOMWFWdnIrN0VQdmdBOC8vOG0wYWhEUmgwUno4TUJpTnkrYzBMMW9rbnNzTE5VaE9leUFxQ0lBakM3Y0JvTkhJbFBiMjZMME9vNVpMVDB3a0pxSHZUSHNBV1p0WUJqTHJIdGs1NFZaSThnbEFOK3BpQ0RTK1VhbGxyYWFrR3ZJV3NUcXRLbTYrbWlJbTl6TldzTEM3SFhXOG04ZXYzWHdQbVZYWXltUXkxU3NWYjczK0d3V2prdHg5bTgvdkNKVHo3eXB0TUdEdktLbW1udHF0MXdicWZmLzZaYytmT2NlYk1HZUxqNDBsSlNTRWxKUVc1WEk1T3B5dDVBZ2NLQ2dxUXkrVW9GQXE4dkx3SUNBaWdTWk1tdEd6WmtsYXRTdjVIR0hzNW5wZmZlQmVWU3Nubkg3NU5VS0RqakxvOGpRYVpKQ3UyM3Rubys0Wno5OUJCNVhvdFdkazVBQ1UycFVoTHorQ2RqNzRndEVFRDNuenRCY3ViZFVwcUdoOS9NWWRKRDQ2aGJldVdwVHJuMHBWcitXZmJMb0lDNnpGcHdnTTIrKzhaTnBqdHV5TFlmL0FJMy83d0M5T2VtRnltMTNUa3Z4TUE2SFE2a3BLdkVGQzNUcG1PcndvVHhvN2kvSVZML1BqckgvVHAyUjJEMFlCY2RuT0NkZUtKckZCZHF1dUpyQ0FJZ2lEY0RqS3pjOFNEVnFIYTZRMEdNck56OExsSnE1WUtQMmMyYjlvVTcyb29FU1VMN29wcXlHY1ViSDRkOUpvS3pXWE9xSHNUZWRQQmxYUjFOY3V4NDZjd0dvMjgrZDdIUFB2VVZBQkxFcEltUDUrMUcvN2hqNytXa3ArdjVlUDMzcUNPdng4dlBmc2s3ZHUyNHF0dmZ1VFk4Vk84OGVyek50bDV0Vkd0QzlhNXVMZ1FIaDVPZUhqcE9xNlVSVmhZR0FzV0xDaFhNNGlYL3ZjT21abFg2ZElwbkJWcjdIY3puWDR0UVBYNDlKZHhjWEhtaDltZk9aeFByVkpaV2x5WDFhWElhQUM4dkJ5LytlYm01dkg2V3gvaTVLVG1vM2RleDluSnliTFBTYTFHcTlYeXlodnZNdjJKS1F3Yk1yRFk4NjNac0prZmZ2NGRaeWNuM3ZuZkszYXZXNUlrM25qbE9aNTg3bFZXcnQxSXZyYUE1NTZlaWtKaC9TUHM1dWFLbjYrUDFUYXRWc3Y4UC81R2tpUXVSa2J6MEpScGRPM2NnWkhEaDFvYWI3UnEyZUttMUQwb1NwSWtwano4SUZPZWZvR1ZhemRnTUJpUXk2dis2WlI0SWl2VUJEZjdpYXdnQ0lJZzNBNXlOQlVMRkFoQ1pjblZhRzVhc0M3dVdwWld5N0JtTitWODlzaENlcUMrYng2NnJXOWpUTHRRcmpra3oyQlVBMllpcTF1MjVvOWxjYjMrVzhreENVMStmcW5tTkpsTUpZNTFkbkxpOE5IakpGOUo0WVhwVDdCb3lRcmVlUGNUcXpGNzl4OWkxbmMvRWQ2dURTOU1mOXdxZ1daZy96NDBDbTNBaDUvT0lpc3JTd1RycUlYQnVxcFVrWTZ0NmVrWkFCdzRkTlRobU1KZ25ZK1BONjR1enVVK1Ywa09IejBPNEhESmFHYm1WZDU4N3hQeU5CcSsvUGdkU3dNTWs4bUVScE5QZ1U3SE0wOU80ZDJQditTcmIzNGdQaUdScVk5TXNQbitHQXdHZnY1OUlZdVhyVWFsVXZMdW02L1FJQ1RJNFhYNSsvbnl3VnV2OGNvYjc3SHhuMjFjaW96bTFSZWVwbUdSNjV3NGZnd1R4NCt4ZkgwNUxwNVB2L3FXUzFIUjNEZGlLT1BHM01lcXRSdFpzMkV6K3c2OFI0T1FJTzRmT1p3dlBuekxKdkIzTXpRSUNhSi9uNTc4dld3Vm9TRWhOMlVackhnaUs5UUVOL3VKckNBSWdpRGNEdlQ2eWx1R0p3Z1ZvYnVKUDR0Uk1aY0JiR3FxMzJ5U1R4TlVvMzVEZjNvbCtpTy9RbDVxNlk1ejhrVGViZ0tLMW1OQTZWVHlBV1dRbVhrVm84bUVoN3NiY3JtY0hmL3VBY3hKTENVWlB2cWhVcDBqTGo2eHhMRkwvcGpIM0huemNYRng1bzcrdmVuY3NUM3ZmdndsWjg2ZTU3RnBMOUdoZlJ2cTF2Rm4vQVAzMGFoQkNCY2pvN2tZR1kzSmFNUmdOS0xUNmRIcGROdzErQTcySFRpQ3I2K3ZUY1BMMmtZRTYyb0llL1hnSEpuMTZYc1ZQbDlTY2dwcjFtL0MzYzBOVjFjWDFHcnordkZMa2RHc1dMTUJoVUpPajI2ZGJZNDdmUFE0SDN6Nk5Wblo1bmJNTDgxNG16eU5CazErUHZuNVdydm5Xcng4TmFucDZiejYvRFJMTUNvNjlqSmZ6UDZlTTJmUDQrN215c3daTHhIZXpuN052NkthTjIzQ1orL1A1TTMzUHVIQ3BVaW1UbnVKWjU2YXd2QzdyaS81emROb09ITDBPRnQyL011ZWZRY3htVXlNdVc4RVV4NStFSmxNeHNNVEhtRGNtSkZzM0x5TnBTdlg4dm1zdWZ5eTRDL3VHekdVRVVNSDQxS0ZnVkI3eHQwL2ttMDdkNU54TlJOZkg1K1NENmdnOFVSV3FDbHU1aE5aUVJBRVFiZ2RpR1pnUWsxeE0zOFdMMFZGQVJWTGpxazBNZ1dLMXFOUnRMd1hZOXgrREpIYk1WMDVqVEV6NW5wTk8wbU81Qm1JckU0cjVBMzdJQXZwQ1lxcUtmK3lLMklmcytmT001KzJTSDMrMG5SdmZmYnBxWlYySFc2dUxpZ1ZDb1lOSG9oYXBjTGZ6NWZabjcxUHhMNkRiTis1bTRoOUIwblB5RVNydFI4ektNcmZ6NWNIUmxkL2w5enFKb0oxUlhUbzBJR1RKMDlTVUZCUXB1UGMzZDFwM3J4NUZWMVYxZkJ3ZDJQeDh0VjJtMjE0ZVhueStLTVRxZVB2WjdPdmNXZ0RKQW5hdDIyTnY1OFBIdTd1dUx1NzRlN21ob2VITys1dXJyaTV1ZUhtNm9xN215c3F0WXAzUC9xQ2JUdDIwNlpsR01PdjFkSEx5OU53OFZJVXpabzI1bjh2UDF1bXJyZk5talptN3RlZjhNWHM3MG0ra3NLQVByMklpMDlreVlyVlhMZ1l5YVdvbUd0TFN1WDA3TjZGOFdORzByUnhJNnM1MUNvVjk5dzloT0ZEQjdGMXgyNFdMbDdHdk4vK1pOR1NGYnozNXF1bHJyVlhHUm8yQ0taK3ZicGN2WnB0OTN0ZTJjUVRXYUdtdUpsUFpBVkJFQVJCRUlSYlUxUjBMRUNGYXN4WE9wa0NXVWhQY3lBT0FCUG9OR0FDVk02VVpobHFaV2dWMXB5N0JnM0FZREJpTkJweGNsSVQzcTROZlh0MUwvSFlvZ2t2bFdIYUU0OFNIRlRmOHJVa1NmVHEzb1ZlM2J0WXR1bDBPdkx6dGVoME9neEdveVVlSVpQSmtNbGtLQlJ5MUNwVnpRak1WalBKWkM5YVU0dnBkRHJPbmozTHBVdVhpSXlNSkNrcGlZeU1ERFFhRFVhakVXZG5aMXhkWFFrSUNLQlJvMFkwYjk2YzFxMWJXM1dvdVZXa3BLYWgwK2t4R0F3WURIcU1KaE91TGk3VThmY3I5aCtIMFdnc1U1MHBiVUVCdTNidjQ4NEJmYXkybjc4WVNaTkdEU3RVc3lvdlQ0T0xpek1HZzRHcDAxN0VhRFFTMXJ3cDdkdTJvWHZYam5pNHU1ZHFIcFBKeEpidHU5aThkUWZ2dnpXajNQWCt5bXZ1VDcreFlzMEdPb2EzNWFOMy9sZWw1N3A0T2E1SzV4ZUVzbWdTN0hqcHUzRHJhL1A2cnVxK0JFR29kVTU4Mktma1FjSXRTOXpIQ1RYSnpicVBHelgrVWE1bVpUTngvUDFXSlk4RTRWWW1sUkNSRkpsMU4xQXFsYlJwMDRZMmJkcFU5NlZVT1g4LzMzSWRWOWJnbWxxbHNnblVBVFJyMHNqTzZMSXBYTElxbDh2NStidXZ5aDJCbHlTSk93ZjA1YzRCZlN0OFRlWFJ0WE1IbHExYVIxNmVXS0lxQ0lJZ0NJSWdDSUlBNXFTSzdKeGNaREtKZ3BxVVdTY0lWVXkwNFJOdUc3ZHlxbXlUeHFFQTVKZXlJNDhnQ0lJZ0NJSWdDTUx0VHBPZmo5Rm9SQzVYb05PSkVpcEM3U0dDZFlKUUEzaTR1eU9UeTByZFBsc1FCRUVRQkVFUUJPRjJwOVdhNjhuTFpmSXkxNVlYaEZ1WkNOWUpRZzJoVkNqSjA0aGduU0FJZ2lBSWdpQUlBb0JDb2JqMnAweGsxZ20xaWdqV0NVSU5JWk5KNUl0Z25TQUlnaUFJZ2lBSUFnQXFwVGxZSjVQSmExWTNXRUdvWWlKWUp3ZzFoQVRvOU9JWGtDQUlnaUFJZ2lBSUFselBySk5ra2dqV0NiV0tDTllKUWcxaFFzSmdNS0xYaS9SdVFSQUVRUkFFUVJBRW1VeUdXcVV5SnphSVpiQkNMU0tDZFlKUVU1aE1BR1JsNTFUemhRaUNJQWlDSUFpQ0lGUS9TWkx3OGZIR1pES0p6RHFoVmhIQk9rR29JWXpYZ25VR2c2R2FyMFFRQkVFUUJFRVFCS0ZtOFBIeFJxY1huNUdFMmtVRTZ3U2hoakFhakFESVplS2ZwU0FJZ2lBSWdpQUlBb0NQdHhkNnZRNjVYRjdkbHlJSU40MklDZ2hDaldIT3JCTy9oQVJCRUFSQkVBUkJFTXg4dmIzUTYvWElGZUp6a2xCN2lHQ2RJTlFRSnNuOHAwd0U2d1JCRUlSS29sSlU3cTJlWENaVjZueUNJQWlDVUJJZkgyK01SaE15U2Z3T0Vtb1BSWFZmZ0NBSTE1Z1Q2MUNJSjBhQ0lBZzFXaDBQRmI4OTFnNFhsZlg3ZFVLbWxxay9IeWRYV3psMWRab0d1RkxYUTgzdTgrbGxQclo1UFZkR2Rnemc3dkM2dlBiMzJYTE5ZYzlIWTFvUTZPM0U2aVBKYkRoK2hTeU42TXduQ0lJZ1ZDMGZieThBREVaak5WK0pJTnc4SWxnbkNEVkU0WE1pdVV3RTZ3UkJFR29xbVFUdmpXcE9zSSt6emI0Vmg1SXJKVkRuNDZaaytzQ0czTmNwZ0h5OWtURnpqaENUcGluMThiTW10R0pBUzEvTDExUDdCVmRLc0M3UTI0bkJyZjJReVNUYUJydnp5ckJHN0RpYnpnZXJMNUNlVS9VZCtyNS9wRTJWbjZNa0c0K25zUEp3VW5WZmhpQUlRcTNpNCswTmdGNDBtUkJxRVJHc0U0UWF3bVNwV1NkV3B3dUNJTlJVTDl6VmlCNU52ZTN1ZTdoM0VGdE9wWElxUHJ2Yzg0L3NHTUFyZHpmR1RXMStjT09pa3ZQWnVEQW1mSCtNQW4zcE1ncit1NXhsRmF6cjBOQ1Q4QVllSEkzSnNocm5ySktUcnpOd3JSbDVpUjd1SFlTc3lESllsVUpHUFM4MUdiblhBM1VQOVF6a2xXR05TemRoTWM0bDVqSjZ6bUdyYlQwZGZOOXZwbk1KT2RWOUNZSWdDTFdPbDZjSEFIcURDTllKdFllSUNnaENEV0VDSkVsQ0pyckJDb0lnMUVnUDlReGtVcThnaC9zVmNvbXZKN1Nram9lcTNPZEl5TXpIOVlibHRXSDEzWGpwcmtZMlk0TjhuSmpjTjVnbDB6dlFOdGpEc24zcGdVVHlkZGFCdlNuOVFteU9mMkpBQ0JGdjl1QzdTYTJaMGkrWURnMDlyWUp4UmZtNXF4alpLY0JtK3lkckw1VTYyQ2NJZ2lBSTVlSGhZZjRkWnhUQk9xRVdFVkVCUWFoQkZBbzVraWljS2dpQ1VPTTgwanVvVkJsakFaNXF2cDNVR25lbjhpMWUySDhwa3lVSEVtMjJqK3RlMzVKWlZzOUx6YUtud3Rud1VoZWVHeHhLaTNwdWRHbnNhUm1icGRHejVtaXkxZkc5bS9rUTZ1OWl0UzJzdmh2dVRncDZOL2ZoMlVHaC9EcWxMVW9Id2JwSnZZSlEzOUNzWXYxL1YvZ3ZOc3Z1ZUVFUWFvY0ZmL3hOZEV4c3NXUDBlZ1B2Zi9BWjczL3dXYVdjYzhtU2xmeTVjQW1abVZjclBGZENRaUtwcVdsbE9pWXZMNC9YWnJ6TmF6UGVKaTh2cjB6SDV1ZHIyUjJ4ajRNSGo1VHB1QnZ0MlBFdk8zYjhXNkU1YmlXdUx1YlNFNklickZDYmlHV3dnbEJUbUVDaEZQOGtBYUpqWWxtK2ZBMllUUFRvMFpWdTNUcFg2Zm0wV2kySlNjazBiR0NiZVZKVzV5OWNJckIrQUs2dXJnN0g2UFY2b3FOamFkTEVObE9tSXJadi81ZTZkZjFwMGFLWnlOQVVoRW9pazBtOE9xd1I0N3NIMnV6TEt6RHd3N1pZbmgwY1N0RVlWNHQ2YnZ3MHVRMVRmejVCZG43Wkd6Qjh0VEdTZm1FKzFQRlFXMjEvZDFSelJzNDZSR2FlbnBiMTNhejJkUTcxWXQ2T3k1YXYvOWdUei8xZDZsbStsaVI0c0VkOTNsOTEwZW82aTdxY25vL1d6bEpiWHpjVlk3dlZ0OXFXcnpQeTVjYW9NcisyaW1qeitxNVNqVHZ4WVIrcnJ4K2NlNHpqbDY4SEZWMVVjdmEvM2ROcXpNaFpoN21ZbkZ2eGl4U0VXbVRQbnYxRVJPemo0c1ZMdkRYek5ZZjNIaWFUaWJpNGhFbzc3Nys3OTFKUVVNQWRBL29BbmlXT2R5UXFLb1k1YzM3QXlkbUpsMTZjam85UDZaYmFHNDBtUzZEUWFDeGJhckZHbytHUFAvN0d3OE9kenAwN2tLZlJzR0g5WnU2NjYwNWNYRnhLbnVDYXYvNWVEa0MvZnIzTGRQNWJWZTYxb0toTUV2ZTNRdTBoSWdPQ1VFTklrb1JDb2F6dXk2aDI2ZWtaZlBmZFBMS3l6RFdmakNZVG5UcDFLRk9YWEwzZXdKS2xLK2pldlV1SkFUaXR0b0NaYjMyRVhxL2o3YmRuNE83bVZ1ejQ0dWgwT3I3OTlrY01CaU9mZi9ZZVRrNU9ObU9NUmlNZmZQZ0ZLU21wdlBuR0s5U3Q2MS91OHhXbDBlU3pkTmtxWEYxZCtQaWp0eXRsVGtHbzdieGNsSHcwcGptOW12blk3RE9hNExXL3o3TDlqRGtqNC9raG9WYjdXd1c2OC92ajdYaDYvaWtTTXZQTGRONGNyWUZQMWtYeXhiZ3dxKzExUEZUTUdONkVHWXZQY2k0cGw3QWlBYnZ3Qmg0bzVCSjZnL21EWStTVlBBNUdadEs1a1pkbHpJand1c3plSEUyV1JrK0FweHB2Vit2Zk9SY2NCS3VtOWd2R1NXbjlBV25lemxpU3Iyb0JjNGJlbVd1MTNNNG01ckpvWDlrL2xJKzdJUmdvQ0VMTmxwR1J5YkxscTVISlpFeDhhTnhOZlVob3VMWVVVaTZ2V0phVnQ0OFhhaWMxNmVrWmZQblZ0N3o0d2pTOHZiMUtQckFDVkNyeisyNWhvNFNORzdmd3o1WWRIRHA4akNsVEp0SzRVV2h4aDlkYTZSbVpBQmlOWWhtc1VIdUlZSjBnMUJEbVlGM3RUdTNXYVBLWjg4MlBaR1ZsRXh3VWlGd2g1K0xGU1A3ODgyOG1UUnBmNm5sMjdZcGc1ODRJRGg0OHlndlBQMDFRMFBVUGdmOXMyY0daMDJlNTk5NWhoSVFFbzFhcjZOU3hQVnUzN1dUSmtwVTgrc2dFbS9sbXpacUxtN3NiWSs0ZmlidTc0MkRlcVZObjBXb0xhTm15aGQxQUhZQk1KcU5IOXk0c1c3NmFKVXRXTUczYVk2VitYY1U1ZXZRL0RBWURQYnAzRVZsMWdsQUpPalQwNU5NSFdsRFhVMjJ6ejJpQ041ZWVzd1RxZnRsMW1Ub2VLaDdzSTM0UDF3QUFJQUJKUkVGVVlaMTkxNlN1S3d1ZmFzK0xpODV3T0twc3k3VTJuMGhoYitjQXVqZTVudWx4T09vcVArODBMemM3RW4zVktsam5ySkxUT3RDZFkwV1dwUzQra0dnVnJITld5Ym03ZlIwVzdrMGdMTkQydmN4ZVk0d2dIeWZHZExVT3BDVms1UFBicmpnQU9vVjY4dXZVZGh5S3VzcmNyVEVjaU16a1lHUm1tVjRybEM1WXAxTEllTzN1c2pldmVMUlBFT2xGbW1ESTdTejFmV0pBQ0ZtYTRyTWdGMFRFRTVWU3RpVnZnbkE3TWhxTnpKdjNPN201ZVF5OWF4Q05HOSs4QUpQSlpMSUU2NVRLaWozazl2TDBaUHIweC9uOHM5bWtwcWJ4OWF6dmVPbkZaNHE5MTZzb2xjcGMwN1R3TmR4N3p6QU1CZ05idCs3a3E2Kys1WUV4OTlHN2R3K3JZNTU5N2xXMDJnSytuL3RWbFYxWFRaZVdadTVvcnRPVlBWdGRFRzVWSWxnbkNEV0VoQWw1TFU3dHpzdkw0OXR2NTVHWW1FU2RPdjQ4ODh3VDZQVjZQdnp3Qy9idU80aC9IVCtHM2pXb1ZIUDE2OWVMMDJmT2N2TGtHV2JObnNzckx6K0x2NzhmQU5IUk1adytjNDVPblRzUUVoSU13TEJoZzlpMy95QUhEaHltVjYvdU5HdDYvY05nWGw0ZVo4NmVSNUlrSmo0MHR0anpIamx5RElCT25jS0xIVGRnUUI5MlIrd2pJek9UM053OFhGMUx2K3poaVNlZkwzYi94azFiMmJocGE0bnoxT1liUGtFb2psb3BZOXJBaGt6c0ZZUzk4bTFHbzRtWnk4K3orb2FhY0orc3U0U1RVczZvenRaTkdIemRWUHd5dVMzZmJvMWgzbzVZeXJKaTZ1TzFsMWcydlNOWkdqMWZib3hrMVpIcjU5eDNNZE1tT05pM2hhOVZzRzdMcVZUU2NncndkVk54TkNhTFB5TGkySExhSEdEczBjUjJ1ZGV4R052NmN5OFBiWXhTYnYyTitHVGRKY3R5MldjSG16K2tkd3IxNU9jcGJUa1NmWlVaaTgrVk9adXdOQlF5eVdwcGIybmQwY3F2eERHRDI1U2M1Yno1WktvSTFna0NzT2l2WlZ5S2pLSmxXSE9HRHg5aTJWN1NQVXB4WStiTS9neGxLY3JCRkdha3dmVXN0WXFvWHkrQXFZODl6Snc1UDVDY25NS3MyWE41N2RYblVTaXE1bU95UXFGQWtpVDBlblBRU1NhVGNmL29lL0gxOVdISmtwWG1tZ1dDamJUMERBRFVxdkkzY0JLRVc0MEkxZ2xDRFdFeWdlU2dzUGZ0TGpQektyUG4vRUJDUWlKZVhwNDg5K3lUbHFlYWt5Yy94T3c1UDdCNjlRWTBtbnp1R3ptOHhDWWNNcG1NcVZNbThjbW5zMGhJU0dUMm5COTQ1ZVZuY1hkM3c5L1BGNEFyVjFJczQxMWNYQmc4K0E2V0wxL0RraVVyZUgzR2k1Wnp4TWViQzczNytma1crd1EzTHkrUG84ZE9vRlFxQ1cvZnRsUTNyQUF2dnZRL2gvdDhmTHo1OElPWk50c2xTYUpPbmZJdG43MXlKUVdUYU4wb0NIWjFhZVRGekh1YjBzRFAyZTcrZkoyUkZ4ZWVadGU1ZEp0OUpoTzhzL0k4ZVFVR0h1cHBIVVNUeVNTbTM5bVF2aTE4bUxuc1BKZXVsQzdnRTNrbGo1Zi9Pc09CeUV5YnJLOERrWm5vRFNZVVJRSnBkN1h6WjlibTYzWGs5QVlUSDZ5K1NIeEdQcWZqY3l6YkpRbjZoL2xheldjd21qZ1paNTFaMTcrbEx3TmFXby9iZlQ2ZGJkY0NmdjNEZkdrZjRtRzEzOE5aeVpWc2JhbGVueUFJdDU0MWF6Znk3Nzk3OFBmM1kvTGtpVmIzWkhYcjFuRndsSW5rNUpSaXh4U2RaL0dTRld6YlZuS055aGRlZEh3UFZlaVJSeDZrYTVkT3hZNEphOUdNRVNPR3NtN2RKZ1lOdXFQS0FuVmdmcDBxbFJLdHRnQ2owV2haRFRHZ2Z4OWF0V3hSelBld2Ryc2NuNEFrU2FXdUt5Z0l0d01SckJPRUdzSUV0VEtJa3BTVXpPdzVQNUNlbm9HUGp6ZlBQdk9FMVMvaUZpMmFNV0hDQXl4WThCZi8vTE9kek15clRKbzR2c1FsdzJxMW1xZWVuTXhISDMrSjBXZ2tMeThQZDNjMzZ0VXpaNzBVM2pRVzZ0K3ZOMXUzN3VUeTVYZ09IanBLbDg0ZEFFaElTQUlnT05pMnVIeFJFWHNPb05QcDZONnRNODdPVHBWeXMrWGxaYjlvc2txbDVKMjNaNVJyem1uVFg3WTh6UlVFd1N6QVU4MUxReHNWbTEyVm1Lbmx1VDlQV1FXOWJtUXl3YWZyTHBHU3BlVzVJWTFzTXZQYUJudXdaSHBIRnV5TzQ4Y2RzZVJxUzY2OXMrVlVxdDN0ZVFVR0RrZGZwV3ZqNjh0Y0E3MmRhQmZpWWRXaDlaK1R0c2UzQ25TM1dkNzdYMndXK2JycnpTWHFlem54enNobVZtTUs5RVkrV25NSk1HY2dGbWJWRlRLWjRKMFY1eTExOHdSQnVMMnNXTEdXVFp1MzR1SGh6alBUSDdkWkdlRG8za1NuMHpQOW1aZUxIVk5WU2h0NEd6eG9BQjA3dExPc3hLaEthclVhcmJZQW5VNlBXcTFDcnplUWxKUk1mRUlDRVJIN2lVOUlJQzR1a2JFUGpDUTh2RjJWWDgrdDRNelo4OGprTWp3OTNLdjdVZ1RocGhIQk9rR29JV1NTVk92cU1FUkU3R1B4a2hWb3RRWFVxeGZBTTlNZnQxdll0MGYzTHNobE11Yi92b2lEQjQrUW1KakVwSW5qU3d5ZytmbjU4dlJUVS9IMzk3Tms2aFVlazVSa3ZZUk5xVlJ5ejRpaDVPYm0wYkhEOVJ1anVMaDRBRUpER3pvOGo4bGtZdGV1Q0FCNjllNE8zUHliVVVFUXlzN05TY0hrUHNGTTZCbG8wMENocUpnMERUT1huVWRUWUNUVXYrUmw2enZPcG1NQ25oOGNpdXlHaUoxU0x2Rm8zMkJHZEtqTDNHMHhyRGlVaE01Z29tbUFLNjhQYjFMc3ZJLzg5Si9WMTF0UHAxb0Y2d0NHdHZPM0N0YlpjMk8ySE1DLzU2MnpCWjhkM05DbUFZVkNMbVA1TXgxUkttUjJsd2d2T1pCb3RRejNabmhqNlRtcjVjRlFPZDFnUS8xZFdQMTg4ZGs0Z2xDYjdObDdnRTJidCtMcTZzTDBhWTliZ2xxLy83NklwazBiMDYxYjV4SlhQcFRXUFNPR0ZWdjY1T05QdmlJMU5ZMG5uNWpzc0Y3ZTNPOS81dEtsS0JUeTBuM2NsU1NweWdOMUpwT0oxTlEwcEd0bGIzNzk3USt1SktlUWxId0ZvOUc2RTdlYm02dlZrdC9hTEQwamt3dVhvakNaVElTM2ExUGRseU1JTjQwSTFnbENEU0dUeThqVGFLcjdNbTZLdkx3OC92eHpDWWV2MVhocjFLZ2hUejgxdGRqYWJWMjdka0toVlBEYmJ3dUppMHZnbzQrL1pNamdnUXdkZW1leFQwMGJOV3BvOVhWQVFGM1VhalZKU2NsY3ZacUZwK2YxSlZ3OWVuUzFPZjdVNmJNQU5DbW1lUExodzhkSVNVbkYzZDN0cG5UeDBtb0xTcjNNVmhBRSsxb0h1ZlA5STIzd2RDNzVWcWlCcnpQekg2dmM3QVkvZHhWdjN0T1V5WDJEZVhIaEdWUUtHWjFDN1dmVE9yTHRkQm96N201aVZlSm9jQnQvUGw4ZmljNUJkcHRNZ2tGMk1naDNuYlVPMXUwK244SFFkdFlad2pMSm5GRm56NVdzQXI3YUZHVjNuM0J6RlJUb01GSGt2LysxclAzQzVQM0NmYWJyRzZ5K3ZyNi95S1NPOXBsTU54eHJQVmZSU1c3Y2QrTnFnaHUzWDk5dE8vN0cxMkx6R3E5Zm9JUHR4UnhieXUrUDFUVTYrUDdjK0gydytmNFVzOC9SOThmVlFkWjlWZXZjS1p6ZHUvY3k0Y0V4MUs5dnJoMTU2TkJSOXV3OVFFSkNFdDI2ZGE2MGM2blZLdFJxeDdYSjh2UE5OVEY5ZkwxeGMzTXRkcTZxWE5KYVdzdVdyZUxDaFVnU2s1TFFhZ3NzMjQ4ZE80R1RrNW9HRFlLcFg3OGU5ZXNIVUw5K1BRTHIxOE5EWkpCWnJOKzBGUWtKdFZwRmVMdlcxWDA1Z25EVFZQKzdseUFJQUxpN3VaT1Nta3FlUm9PTHMvMTZTYmM2azhuRXZuMEhXYmxxUFZldm1qc2o5dTNiay90SGp5eFZKOXlPSGRvVFVMY09QLzcwRzhuSkthemZzSm05K3c0d2NHQS9ldlhzWHV5TlhTR1pURWFUSnFHY09uV1dVNmZQMHFON0Y0ZGo0K0lTU0UvUHdNWEZoUVlOZ3UyT01ScU5yRm03QVFDNTNQbzFQUFgwaXpaUFNrdXJ1QVlRTXBtTXJsMDZsbXZlZmZzUDFjcmwxb0p3bzlQeDJaeTRuRVd2Wmo1Mjk4ZWw1eFBrWTcrcmMxbnBEU2JrTXNsdTNmRE1YRDNuazNKcEhWVDJEMmJKVjdVY2pyNXFGZVR6ZFZNeHJIMWRWaDVPc250TXZ6QmZHdmhhLzQ2SlNzbmpmRkt1MWJadHAxUFI2cHVpVnBTdThkRjdLeStRazIvT0RsL3hiQ2VhMUMxOTR4eWhjZzI5ci9UZDA0VmJUM1UxaUZJcWxiejgwak9XN0RtTkpwK2x5MVlCTUdyVUNONSs1K05panI1KzMvSFcyeDg1SFBYMFUxT3NhdkllT0hBWVRYNCtIVHEwdzkzTnZFTENhRFNTbTJ1dSsxbTR6UjdEdGF3MGhVSk9iR3djYVducGhJZTN0ZXhmOE1mZlJFVHNzem11c05HRjBXamtuWGMvc1R0MzBYdTdUejc5MmxKM3pwNTMzcDVCYkd3Y01iR1g4ZlB6SlRDd0hzZU9uY0RkM1kzWFhuMGVIeC92U3N0SXZObisyYktMRnpkdVJwS3E3cjdTYURDaHlkZGdNc0ZENCsrdmNBZGdRYmlWaUdDZElOUVFmbjQrcEtTbWtwQ1FWR3dXMTYzcS9QbUxMRm02a3N1WHpjdEsxV29WNDhmZHo0cVZhL252djVObG1rdXIxZEtsUzBjT0hEaE1Sa1ltUzVhc1pQMzZmM2pzc1lmNTZxdHZiY2JmZUdNYjFxSzVPVmgzOGt5eHdicmpKOHpYRlJiV3pPR04yTDc5aDJ6cTN4VUtxRnNIUXptRGRjVlJLaFZNbWxTK0QyTUhEeDJ0VVRYckxrVkc4KzJQdjFiM1pRaFZSWFpIZFYrQlEwWVR2UHpYV2Y1Nk90d3FlS1V6bVBobDEyVisyaDdMb1hkN1ZjcTU0akx5ZVgvVkJkNGQxWXo2WHRjRGdGa2FQYzh2UEUyQnZ2enZFNnVPSk50azVEM1NPNGhWUjVLd0Y1ZC9wSS90ZzRmMS85bStoK1ZxRGZ4N0xwMkIxenFwRnVpTjVPUWJjRkxKY0ZISmJ6aitDanZPcHBYN05WVEVQUjNxMHU2R0poYzNlclJQRU9tNU9zdlhjanRyZUo4WUVHTFZ4TVBkU2R3aUM4S05pZ2FWL3ZwckdabVpWK25Zc1QxTm16WW1PZmxLcWVZb2JselIreE9qMGNqeUZXdkl6THhLU2tvcW8wZmRBMEIyZGc0bWt3bEprb3JOUHRNYnpIUGw1T2J5OWF5NXFGUkt3c0thNGVSa2ZnLzI5UEN3cWk5czc3cEs4NXBTVXV6WEZTM3FvWWZHNHVibWlwT1RFeWFUaVduVFgwYXJMY0RYMS9aaFVXUmtOQmN1WG1MZ0hmMXNIZ0xYTkx0Mjd5WTNON2ZrZ1pYQXljbUo5bTFGVnAxUXU0ZzdFVUdvSVFiZDBaY3o1ODd6N0N0dm9sUlczUzlubVZ6QnUyL1BzTnlzM0N4L0wxNXU2YXphckZrVEpqdzRCajgvWDM3OTdjOXl6ZmZvSXhQbzNxMHppNWVzSkRFeENYZDNOeHFFQkZzMXA4akl5TFNiUmRhK2ZSdVdMbHZGNlRObjBlbDBEcC9TSFQxeUhEQm45Tm1UcDlHd2N1VmFoOWM0YythclpYbEpwYWJUNlprL2YyRzVqalVZYWxiOWs1emNYSTZmUEYzZGx5RlVsYlkxTjFnSGtKT3Y1N2svVHJId3lYQ2NWWEsybjBuamkvV1J4S1JWZmttQy9aY3l1Vy9XWWFiZjJaQngzZW9qazBtOHMrSThDUm41RlpwMzg0a1VYcjI3TVc3cTY3ODNHdFZ4b1grWXI2VnJhNkgySVI0MjNWdU5KbGg5MUxybVc2R3ZOMFV4YjhkbFl0TTBaT2ZycWVPaFl1bjBqbGJCdXJTY0FqNWVlNmxDcjZFaU9qZnlvbk1qMjFxblJkM1JxdVE2Vk1VMUY3blZGUDJkVmhoYmtaQ3NOdHk0WGJxK3dmcHJxekhXa3pyY2J0bHZPeGNPOXQyWVdYVGpkdXZkOXZjNWZJM1hML0RHeXloeXJWWC8vYmsraC9YM29MaDlqcjQvMWUzd2tXUHNQM0FJd0JKRUsydkdYMFpHSm9EZFdzVmdMakdTbVhrVmhVTEJ3SUg5TE52VDBzeEw5cjI4UEl2TmFDc00vUG43K1JMV29obW56NXhqNzk2RDlPL2ZHNEFSSSs1aXhJaTdMT052TEM4aWs4a2N2cWFjbkZ4ZWV2a05BRDcvN1AwU2wrTDYrVjJ2RXlwSkV1N3VibVJtWHFXZ29BQ1Y2dnFxRUsxV3k2Ky8vVWxLU2lwNnZZRmhReDNYN2FzSjNudjdkWm9FQjFYcE9SS1RVM2p6blkrSXZSelBhelBmNSsvNVA2SlNpZXc2b1hZUXdUcEJxQ0dhTmc0Rmsva1h0VlpidGVlS2lva2hySG56cWozSkRSNTk1Q0Ztelo3TFBTT0cwck5uTjh2Mmlpem5DQXRyenB0dnZNeU9uYnNKREt5UGs1T2FEeitZYWRuLzRrdHYySDNpNStmblM4T0dJVVJIeHhLeFp6LzkrdHBtejV3NWU1N0xjZkU0T1RuUnBrMUx1K2Rmc1dJdFdWblp0R25ka2hNM01lQmtOQnJadSsvZ1RUdWZJTnpPTGlibjhlcmlzK1JwRGV5L2xHbTFiK3kzUnl2bEhOcHJ5N0Z5dFFZK1hudUo1WWVTNk5YTWg4MUZPclVlaWI1S205ZDNXYjcrODhsdzJnYVh2RFEycjhEQXFzTkpQTmpEdXVIT2xINGhiRCtUWnBWZDkvaUFFSnZqZDU1TmN4Z3dqRW05SHJTVVNmRGgvUzFzbWs2OHMrSUNHVVd5MW9UcXQyRkYrUjdtQ0xlR2k1Zmpxdlg4Q1lsSi9QNzdYNWF2SFFYYmlxUFQ2Wm54K2p1QTQvdkFiZHZONzRjOWVuVEJ5L042OW5EU3RXeTNrcHBCNkMzTFlCVjA3OTZGMDJmT3NYTlhoQ1ZZVjUyOHZiM0l6THhLZW5vbUFRSFhzL3NXTDFsSlNrb3FkZXY2YzJlUkFHVnRWcSt1UHk4Kzh3VFRYL29mMmRrNTdONnpud0g5S2lmclhSQnFPaEdzRTRRYVl0NzhSUUI4OFBicmRPMFVYbVhucWE2YnZNREFlbno0d2N4S0wvUXJrOGtZMEw5UHlRTnYwTHRYZDZLalk5bXlaUWQ5ZXZld2VUcTdlZE5XQUxwMzcydzM4eTQ1K1FxN2QrOUZxVlR5d0FQMzJRM1dWVlhOT3JWYXhheXY3ZGRSS2NtMDZTL1hxR1d3alJzMTVJdVAzcTd1eXhDcXlJUkYxYk0wc3F5Mm43Wi9uYWZpczZ2a2ZPZVRjbTFxeEZYRXdyMEpqT3NlYU5XaHRVMlFPL2QyQ0dERnRkcDFnMXI3MmEzUDkrZWUrRktkNDVsQm9UYWRaMWNkU1diN21kTDlOLzZqbE9jcGRPVnFGVCsxRWdTaHpMSnpjcGc3OTJlMFZmeFUrY3laYzBSRnhTQ1R5UmgwNXdDcmZYRng1dmVTd2lZWGp1aDA1b2NJU3FXUzl1M2I0dVRrUkZKU01wY2lvMjVLTTdEaUJOU3RRMVJVREttcHFaWmczZEdqL3hFUnNRK0ZRc0dqanp4a2xYRlgyN1ZvM3BTNmRmeEpUVXZuMU5seklsZ24xQm9pV0NjSU5VUjBkQ3dBalJyYVpqN2NMbXBDUjY1Q25UdDNZUG1LdGFTbXBuSGt5SDkwS2hJZ2pZMjl6Sm16NTVFa2lYNTk3VCtCOWZYMXhjM1ZsYnZ1dXROcWVVTlJWVld6N25iaTV1cEt1emF0cXZzeWhLcXlhRmZKWTRRS2kwM1RzT2xFQ25lMXRWN0srY0pkb2V3NG00Yk9ZT0sxNFUxc2pqc2FrMldUVFdqUDhQQzZUTzVyWGV2dWNycUdqOVpjTFBVMWZsSUpTMlh6Q2d4VzJZZU9ER3JqenhmandxeTJIWXZOWXRJUHh6Q0svanFDVUM2NXVYbk1taldYbEpSVXdsbzA0M0pjUERrNTF4ODZmUHp4VjJqeVM3dXMzMzdEaVpIMzNrMjdkcTFadW13MUFEMTdkck81eDdwNE1SS0EwQkx1bDNVRjVtQ2RRcUZBcVZUUXJsMXI5dTgveEo0OUI2bzlXRmV2ZmdBQWlZbkp0Rzdka2t1WG92amxWM05abUxGalJ6bHNhbFpiU1pKRTI5WmhiTnNaUVZwNlJuVmZqaURjTkRYbms3TWcxSEpYczdLUXlXVDQyU2sySzFRK2xVckY0RUVEV0w1aURjdVdyNlpWcXpDY25aMHdHbzBzK21zWllBN28xYTFydjQ2UlFpSG5vWWZHT2x3aUMxVlhzNjZnUUZkc043WGkxTFNhZFlKUW5memNWV3lmMGEza2dWVm81S3pEWEV5dWVKYmQ5OXRpR056RzN5cTd6c3RGeVl0M05VS3JNK0x2YnB1bDhlMlc2QkxudmFPVkgrL2UxOHhxbTk1ZzRwVy96bEtnTnhMbzdXVDVuMW9wNDY5OUNSVjlLUlhpN3FUZzFXR05yYllWNkkzTVhIWmVCT29Fb1FKMjd0cE5YRndDL3Y1K1RKMDZ5YWI3YS9LVksyZzBaYS9CV2JTSmcwYWpZYytlL2NUSEo2QlVLaGsyekxwbVcwWkdwcVZSV2JObXRnOGdpaW9va2xrSDBLbFRPUHYzSCtMUW9hT011WDhrYW5YMVphNFZCZ3RqWWkrVGtKakV0OS9OUTZmVDBiOS9iM3Ixck43ZlNUVlZvOUNHL0xOdEY5azVPZFY5S1lKdzA0aGduU0RVQUVhakVaUEpoTHU3VzQwcklseVpiaXplVzZselAvRW83ZHUxS2RNeC9mcjFZc2ZPM2FTblo3RG9yNlU4K3NnRU5tM2VSbFJVREFxRmd1RjNEeW4yK0xadHF5Y2p6R1F5bGJycm1pQUl0VVBrbFR4V0hVNWlaS2NBcSszM2RLaHJ0eXZzOWpOcHhXYlZ5V1FTazNvRzh0emdVR1EzZEU4MUdFMThPN0UxM3E1S3E4TC8reTlsVmxtd2JzYnd4alN1VTN3UmR6QUhZT3Q0V0g4SXp5c3c4TDhSeFgrd0w0c3BQeCt2dExrRTRWYlJ2VnNYZHUzYXc3UFBQSUdMaTR2Ti9xKyt2UDRRVWFmVG8xUTYvcGlwMCttWi9zekxnRzNaankrLy9BYUEvdjE3VzlXcUE5aTFLd0tUeVVTREJzSEYxc296R28yV2toK0Z3YnFXWWMxcDNTcU0xc1U4WkwxWkdqUUl3Y25KaVhObkwzRHBVaFI1ZVhtRWg3ZGx6UDBqcS92U2FxekNaQWFuYWd5eUNzTE5Kb0oxZ2xBREZHWTd1VGc3Vi9PVlZLMmluVnJ0TVJnTVhMMmFCWUNibTJ1WjZuV1VwN2FIU3FWaTNOaFJmUHZkUEE0Y09JeWZyeStiL3pIWHFydHJ5TUFTaXhlWFJua3o0TjU1ZTRiZDdUS1pETFZhWlhWVFhNaGtNckZuejM2NmRldU1YRzYvby9Deno3MktUbGR6YXRZSmdsQStuUnQ1Y1REU090ZzIrNTlvQnJYeHgxVnQvZS8veG1kQVdyMnh4R1dwS3JuRVkvMURiQUoxQUdxbERMWFN0Z3RqU25aQkthL2VNWmxNd21nbkJhNTFrRWVwR203WTQrV2l0S20zSndoQzJYaDdlL0cvLzcyRXU1dWJ3ekZHbzVFMWF6YXdkOTlCWG54aFdybnVvNTUvL21tT0hQMlBGczJ0TTNwVFU5UFlzblVuQUwxNzl5aDJqb0tDNis5RmhaMUQ1WEk1MDZZOVZ1YnJxUW9LaFp6dzhMYnMzWHNBZ0RadFdqSDUwWWR1NndmMkZlVi9iVG0wVWlFNndRcTFod2pXQ1VJTlVGakxyYmdXOUxlRG9wMWFiMlF5bWZqaHgxODVkdXdFSVNGQnZQakNOTlJxZGFXZVB6VTFqY3VYNHdnUGIyZloxcVpOSzNyMzZzNi91L2V5ZnNObUFFSkRHekJreU1CS09XZGxaY0JsWldVVEV4UExySzgvc1R5dFBuSGlGSEtGZ3BaaDVzNitXN2Z1Wk9teVZmeDMvQ1NQVFgwRWhjSTJZRGZyNjA4NGYvNGl1eVAyaWFVV2duQUxVc2dsM3JxM0tTM3F1M0gvbkNOVysxS3pDNWkxT1lyWDdkU25LMnJXcGlqaUhYU0FMWlN2TTdMcVNMSk5sOW5pcE9WVVBGajN6c2ltK0xtcjJIZzhoVzJuMDhqT0Z3OFhCS0dtS0M1UVZ5ZytJWkhNekt0ODlmVjN2UFRpOUJJZjFONUlraVE2ZG1odnRVMnZOekQvOTBYb2REcnExUXVnZTdmT3hjNlJmNjBCaGxLcHFGQUFMRGMzbHkxYmQzTFBpS0hsbnNPZXVMZ0VMbHd3UHpBSkRnN2s4Y2RzNzlsK21qZWZzTERtZE9uY2dVR0Q3cWhSemNHcVErSFBuaVRkM3ArVkJLRW9FYXdUaEJwQWtpVHp6VVF0ZnFDMll1VmFqaDA3Z1orZkw5T2Vmc3dtVUxkaDR4WkNHNGJRb2tVekJ6TVU3OVNwcy96OHl3STZkbWhuRmF3REdEUm9BQkY3OWxzNnR3N28zOGRoWmxwNWxLVjc2N1BQdllwV2EvdUJkOCtlL2F4Y3RZNDdCdlRsL3Z2dkJlRGI3K2JoNnVyS0Y1Ky9EMERmdnIwNDl0OEpqaDgveGJ5ZjUvUFkxSWN0QWVEQ0pTa2FUVDQvL1RTZm5OeGNsQW9GWGJ0MnFxUlhLUWkzbnB4OFBSK1cwQ1FoeU1lWmlUMXRBMVpaR2ozZmJZM0JhR2VOcVpOQ3hrTzlndkJ4VlRMbm4yanlDaHpYaWt6SktuMVhSWDkzRlYrTWIwbDRBdytIUWF5LzlpVXdwSTAvSFJwNjJ0Mi83MkpHcVR1ekxqNlFXR0t3cmtCdkpDVzdnSlRzQWs3R1ZieDdiaDBQTlQyYWV0T3JtUTk2ZzRuOWtabVYwcHhDRUlTcUo1UEptREo1SWw5OS9SMVJVVEhNK2VaSFhuNXB1dDFsczZWbE5CcjUrWmNGWExod0NVbVNlSEQ4L1NYZW82V2xwUVBnWElFVkszdjNIV1Rac2xYb2RQcEtEZFlkT0hDWUJYLzhiZWxXZStWS0NscXRGb1hpK3ZkSXA5Tng1TWgvSEQ1OGpGWXRXekJzNkNCSDA5VWUxejRqR1UyaWNadFFlNGhnblNEVUVKSkUwZVpZdGNyT25SRnMzcndOTnpkWHBrOTdIQThQNjZWT1VWRXhyRm16QVpsTTR0RkhIcUpEaDNZT1pySm1OSm8vSUs5ZHQ0bDE2elpoTXBud3VhR0JSM3g4SXQ5OCs2TWxVQWN3Ly9lRjZQVjZ1bmZ2VXNGWFZqbE1KaE1SZS9ZRDBLT0g0MnRTS2hVODlkUVVQdm5rYTQ0ZE84SHFOUnU0OTU1aEFDeGJ0b3JMY2ZHTWZXQVVqejMyTUxObXoyWCs3NHR3ZFhPbGRhc3doM01Ld3Uwc1gyZGswVjdITmRhY2xETCtlQ0xjWnJ2SkJLOHZPY3ZPcytrMit6cUdldkx1ZmMwc0RSMmExblhsdGNWbksrVjZGMC9yZ04rMWVkMmRGSGk3S3NuSTFWbU5hUjdnUnFDM2s4TTVnbnljYWVqblFsUktYb25uaTd5U3g4SElURm9HdW5NdU1ZZklLM2xFcDJxSXk4Z25NVE9meEV3dG1YazZ1elh4eXF1T3gvVUhOUXE1Uk0rbTNpamtFZy9PUGVyd21MZnViY3JvTHZXc3RtMDlsY3B6ZjU0dThYeXZER3ZNUXpjRVkwL0g1L0R3VC8raEtTYklLZ2lDZlNxVmlpZWZtTXhISDM5SlltSVN5MWVzWmNLRFk4bzFsMGFUejg4Ly84N0pVMmNBYzZmVUprMGFsWGpjMlRQbkFhaFR4MzZUc0J1WmlyeUp4U2Nrc0hUcEtrdlgyVTZkd2pHWlRCVmVvcHFUazh2eTVhdlpzL2NBTXBtTU1mZVA1T3k1Q3h3L2ZwTFZhOVl6YnV4b3k5Z3JWMUl3bVV5NHVia1dXNXV2Tmlrc2s2UFQ2MG9ZS1FpM0R4R3NFNFFhbzNhbTFXM2J0b3ZGUzFiZzZ1cks4ODg5WmJmN2FtaG9BNTU4Y2pJLy92Z2JQODJiei9oeG8wdXNWNUtuMFZpNmtxMWR1eEVuSnljbVRSeHJsVlVYRWJHUHhVdFdvTlVXNE9IaHpzT1R4ck42OVFhaVkyS1ovL3NpVHAwK3k5Z0hSdUhtVm5KUjg2cDArdlE1VWxKU2FkZ2doTURBK3NXT2RYRjJadHJUVTFtOGVBVjNEdXhuMlo2VWZJVkxsNkxRYURRMGE5YUVjV05IcytDUHY1azNiejR2di9Rc2dZSDFIRThxQ0xXUUpNRzdvNXJUdko3dHYvOTVPMlB0QnVvNk5QVGsxeW50ckdyRURXdGZod09SbVN3L2xGVGhhL0s3b2FOcjR6b3VISXE2YXZtNmJ3c2ZQaDBiaG92S2NkWkprSThUZno3Wm5wY1duV0hQaFl3U3ovbkN3ak5rNWV2dDFwR3JDa0UrMW9GR2c5RkVkREdCeGZIZDY5c0U2clI2STR2MkphQld5dERxN0dkaEtPUVNydzl2d3YwM0hKdVFrYzlUODArS1FKMGdWSUNIaHp0UFBqR1ovZnNQY2UrOWQ5dnNMMDNBSlQ0K2tSOS8rbzNrNUN0SWtzUzk5dzZqYjUrZWx2MjV1WG1rcHFiaDRlR09tNXNiU3FVQ3ZkN0F5Vk9uK1dmTERnRENycFVKS1VscWFwcmw3NTkrT2d1ajBZaS92eC9qeDQwdTlSeU9tRXdtZGtmc1krWEt0ZVRtNXVIaTdNelVxWk1JQzJ0T1dGZ3pUcDgrdzY1ZGUyalJ2S25sSGpVK3dmejdva0dEWUx0ekZ0WWVyazAxN2xLdlpVc3E1Q0o4SWRRZTRxZGRFR29JQ2V3dXA3cGRtVXdtMXEzZnpOcTFHM0YxZGVHNTU1NjBDVVRwZEhyeXRmbG84N1Y0ZTNreGJOaGdWcTVjeTU4TGw1Q3ZMYkFLUnQxbzkrNjlsci9YcnhmQTQ0OC9hZ2tFcHFkbnNIanhDbzc5ZHdLQWV2VUNlUHFwS2ZqNStkSzRjU04rbTcrUW8wZi80OUNobzV3N2U0Rmh3d2JSdTNlUFNsMGFXeGFiTjV1Ylh2VHQxOHRxdXlSSmx1WWtSZm43Ky9IMDAxTXRYeHVOUm1KajQ1QWtpZURnSUFCNjl1eEdWRlFNdXlQMnNYM0h2K1YrNmkwSXQ2c1g3MnJFWFcxdEh4N3NQcC9PTjF0aTdCNXpKUG9xRVJmUzZkWE1Pb04zeHZBbUhJM0pLbFUyV3lFN2ZSMXNOUEJ6NWxEVVZaUnlpZWNHaC9KUXp5Q2JaaEwydURzcCtQN2hOdndlRWNmc3pkRVU2QjB2SzhyTUsvbER0VXlDQUU5emtDMGgwMzR0UEVtaXhBeThZQjlubkc1b1hCRjVKUStkd2Y2Qi9jTjhlWFZZWTV2dGFvV01lWlBiWWpTYXVIUWxqNU54MlJ5UHkrWjRiQllYazNOcEZ1REcrNk50QTdFSkdmazg5dXVKU3FtOUp3aTFYVWhJRUNFaFFXUmV2WXFUV28xYXJVYVNKSXhHSTd0MjdRR3crekRVYURTeWNkTVcxcS9makY1dlFLMVdNV25pZUp0VkZkbloyWHowOFplV3J3c0RWNFZaY3E2dXJ2VHBVL3lEM1VKYnQrMnkrbnJJa0lFTUd6cTQySTYycFpXZG5jT21UVnZKemMwanJFVXpKazRjWjhtV3ExY3ZnQkhEaDdKOHhScCsvbVVCOTkxM2xUNjllM0QwNkg4QU5HbGlmbjlMUzB0SHFWVGk3T3lFVENaano3WFZGamV1UkxtZHBhWlhQMGZVQUFBZ0FFbEVRVlNhZzNXcVN2aHZJZ2kzQ3ZIVExnZzFoU1JodWttWkM5WHQ1S2t6ckZxNWpzdHg1cnBKVGs1Ty9Qbm5Zdkx6dFdpMVdyVDVXdksxV3F1bHFUZGF0bXdWTXBuRUhRUDYydDBmMnJBQlNxV1NGczJiTW1YS0pOUnFGUnBOUGx1MzdXVHo1bTJXVG1IZHVuVm0zTmpScUsrMWdsZXJWVHorMk1QczNCbkIwbVVyeWM3SjRhKy9sN05sNjA0R0RPaEQ5MjVkY0haMnZNVE1ub0lDWGFtN3doWVVXSDh3dm5neGtuUG5MK0xwNlVIblRoMnM5bmw1ZVpLUmtjbkJnMGZvMkxHOTNRWWwyVGs1Yk55NGhieThQQm8yRExHNjlyRmpSOUV3dEFFOWUzUXQwK3NSaE52ZDFINGhUT29WWkxQOVluSXVMeTA2VTJ5VzJjeGw1MW4rYkVlOFhLNTNySE5TeXZoOFhCamp2anRhYkdDc0tCOVh4eDN2akVZVGM3WkVzL3hRRW1IMTNYam52bWFFMWJkZitOMWtzdTBHQytadGszb0YwYk9wTngrc3ZtaVZvV2VQdDZ1U0FFODE5YnpVQkhvN0VlempUTEN2K2MvNjNrNG81UkkvYm85bHpqL1IyS3ZwVU4vTHFjU21GbDJiMkM3M09wdVlZM2VzSkVIemVtNGNqcjVLeTBCM213NjRZTzRzMnpUQWxhWUJyb3pzRkFCQXJ0YUFXaUZESWJmK3BweUt6K2JwK2FkRW9FNFFLdG4zYzM4aE9pWVd1TjVJcmZEK3JxV2RyTFhMbCtOWnQyNHpCb09Ca0pCZ0hwNDBqdnIxYmJQLzY5VHhSeWFUV2VZcXVwUTFNTEErRDA4YVg2cUdHQUFlSHVaeHdVR0JUSnc0anVEZzBqZldLWGx1ZDU2Wi9qam56bDJnVjYvdU50bHdnd1lOSUNVMWpYLy8zY1BpeFN0WXNtU2w1YlcwYTljYWdIWHJOMXNDZEVXMWF0bWkwcTZ6cGt0SlM3dFc0MXMwbUJCcUR4R3NFNFFhUkpKcVI3QU9rOGtTcUFQekU4UENZc0FBYXJVYUx5OVBYRjFjY0haMnd0bkZHUmRuWjh1ZmtrekcrdldiV2JKa0pUSkpSdi8rdlcxTzBiUnBZNTUvN2lsQ1FvSlFLQlJzMy80dnE5ZXN0eXlOOWZCdzU0RUg3clBwT0Zhb2I5K2V0R3pabkVXTGxuTDZ6RGxTVTlOWXZIZ0ZFUkg3K04vckw1V3BjNi9KWkNwM1Y5akdqVU9aUHUzeGE4V0hyVCtNZHVvVXpqLy9iT2ZuWHhidzh5OExpcDFIa2lRR0Q3ckRhcHRDb1JBZFlRWGhCdFB1Yk1qai9VTnN0cWZuNkhoNi9pbHl0ZmFYUnlya0VrNUs4Ny9SWC8rTjQvbkJvVmI3bXdXNDhzS1FVRDR1UmJPRWVsNXE2anVvTzNjbHE0Q1gvenJEK2FSY1hydTdNV083MWtmbUlBMHZSMnZnK1Q5UDA2V1JKMVA3MmI0bWdDWjFYZmwxYWpzMm4weGx6dVlvb2xNMUFJenFITURnTnY3VTgzSWl3Rk50ay9GbWowWm4vdDdrRmRnR0pGOGYwWVFQVmw4a01UUGZKc1BPU1NtamN5TXZucjZqZ2MxeGpwcFdtRXp3L2JZWXZ0OW16dXhyVk1lVmpnMDk2ZExJazg2TnZQQjJFT3kwRjlRRE9CYVRSZk42cmh5Tk1ZZ2xzSUpRaVJvMERMWUU2d29EYSs3dWJyUnVGY2JvMGZmWWptOFF6UDMzMzR0V3ErWE9nZjBkM20vSlpESSsvSEFtQmRvQzlIbzlCcU1SazlHRXU3dGJtZXU4M1RYa1R0emQzZW5SdlV1VnJLS29VOGUvMlBwNUQ0Ni9uMGFoRFZpM2ZqT3BxZWFnMUtBN0IxQy9udmtoUTZQUUJwdzRjUXFqMFlqSkJDNHV6alJyMW9UUm8wWlUrclhXVkNtcGFTZ1VjdlIyVnBRSXd1MUtCT3NFb1NZeDFZN2FFNjFidDZSdm41NjR1cm9TRWhLRXU0Y2JyaTZ1dUxxNjRPcnFVcXBBbUxlWEo3OHYrQXR0Z2VNc2lFYU5HbHIrM3FCQk1BVUZPaFFLT1gxNjkrVHU0VU53S2FGTG1MKy9IODg4OHdUSC9qdkI2dFViU0VsSjRkRkhKcFFwVUFjVjZ3WXJTUkt0V3RsL2NuclBpR0c0dXJodzZ2Ulpzck96N1M0eFV5bVYrUG43MHJ0M0Q3dFBzQVZCTUZNclpNd2MyWlFSNFhYdDdsZklKWDZjM0FhWkJBcVpPVE5MZVMxQXAxTElTclZzZFh6M1FIYWZ6MkQzZWR0NmQwWDFEL08xdS8xSTlGWGVXSHFlZ2ExOCtmckJsZzREVWdBcDJRVTg5ZHRKemlibXNPOWlCcGw1ZWw2NnE1SERaYktEV3ZzeHNKVWYyMCtuTW5kYkRENnVLcm8zOFM3NVJSVlJvRGUvQ2NXbGEyZ2JiTDA4cTA5ekgvcThYUGFtUFVkanNrb2NZelNac3g0dlhjbmwzM1BwdEE1MloyVEh1amJMa1l2ellJOUFIdXdSaU41ZzRrUmNOZ2NqTXprUW1jbXgyQ3lIZGU4RW9UYTc5OTY3S2RDVzNNMTYzTmpSakgxZ2xDVmJ6SndkVmZ3YlpyKyt2WXJkWDhqTDAzN1g2N0tTSkluZXZicVhlcnlibXl2ZnovMnFVczVkcUh2M0xuVHYzb1djbkZ3a1NjTFY5WHAzMkY2OXV0T3JETmQzTzBwSlNVTWhWMkxRMisrRUxnaTNJeEdzRTRRYVFyTDhYKzB3YnR6b2tnY1ZvMGVQcnRTdFc0ZkdqVU5MSG93NWNEZDE2aVJDZ29QdzhTbmJCOUQyN2RyUXJtMXJrcE92RUJCZy80UDhnQUY5N0FiL0Jnem9nMEpSK3JmYXZuMTdvUy9salloQ0lXZklrSUVNR1RLdzFQTUxnbURmdzcyREhBYnFBRHljRlhnNFYreTJTWkxnL2RITkdEbnJzRTBYMTZLV0hFamtuZzRCdEF5OHZvUnI2WUZFdnRnUXllTHBIUWoyS2Y1Qnc2R29xN3o4MXhsU3M2OEgvbi9mSFVkc3FvWVB4elRIM2NuKzY1QkowTHU1RDk5dmkrVjhrdjNscDhVcC9EQysvMUltUTl2VktmUHhON3FZbkd1MURMYU9oNW9BVHhVZXprbzhuQlg0dTZ1bzQ2a213RU5GaUorNXkyMXBNZ0NMbzVCTGhEZndJTHlCQjQvMUQwRm5NSEU4Tm91RFVaa3NPWkRFbGF5U2d4T0NVQnYwNkY3NjRIdHBBblNDV1hVM05hdXBVdExTVUtvVUlyTk9xRlZFc0U0UWFvaGFzZ0MyVXBVMlVGZW9mYnMyNVQ2WEpFa09BM1VBWSs0ZldhYnRqdHczY25pWnhndUNVRG1XSGt4aWN0OWduSXZwcEZvWmZOMVV2RHVxR2ROL1ArVndqTTVnNHVXL3pyQmtlZ2VjbFhLKzJCREovTjF4QUh5OU1Zb3Z4cmUwZTV6UkJML3V1c3pzZjZMdDF0WGJjVGFOTWQ4YzRiT3hZYlFPc2wrWS9LdU5VWnhOekNFelQxM3M2eWpRRzRuUHlPZHllajZYMHpURXBtbllmZDdjWFhiOWYxZVkyaS9FcHJOcldSaU1KcjdjR0dXVk1YeEhTMTllSDlHazNIT2VTY2hoMmNFa0RrZG4wcU9wRDNlMDlLVjlpSWZEWmNRQVNybEV4MUJQbXRWelpmN3VlSWZqQkVFUWhLcGhNcG5JeU1qRTE4Y2J2VjRFNjRUYVF3VHJCS0dHcUcyWmRZSWdDRFZKV2s0QmYreUpkMWpiclRMMWErSEw2TTcxV0hvdzBlR1kyRFFONzY2OGdFSW1zZXBJc21YNzVwT3AvTHp6TXBQN0JsdU5qMG5WOEwrbDUvZ3Z0dmhsbzNIcCtUejQvVEVtOWd6azZZRU5yVExSOWx6STRJODk1b0JVMGxVdG1YazY4Z29NUktkb2lFN05JenBGUTFTcWhwalVQSkt2YW5IVVp5TmZaK1NKWDAvdzVZTXRhUlpROWl5UnlDdDVmTFkrMG1hNThPcWp5VHc3T05SaDNUbDdZdE0wL0hzdW5iWEhybGpWdjd1WW5NZnZ1K1B3ZGxWeVIwcy9CcmIybzJzakw1dkdFNFhtNzQ0akoxOHN2eElFUWJqWkNuUTZTK2Eyc2d5clZRVGhWaWQrMmdXaGhqQmhFdWwxZ2lBSTFlalhYWEU4MExXK3pYSlh2Y0ZFamxaUHJ0WkFUcjZCbkh3OXVRWG1QL08wQm5LMEJ2SUtET1FWL2xsZ2JsS1Fyek9pS1RBd3FWY1FkN1R5czh5My8xSW0reTVsbEhnOTY0N1piMHp6elpab2VqWHpvWGs5VndyMFJ1YnZqdU9IN2JHbHJxMW1OSnI0N2Q4NE5wOU1aZnFkRFJuYXJnNmFBZ052cnpodk5hNy9SL3ZRRzhyM2l5a21UY1A5Y3c3VEp0aURKblZkY0ZiS0hkYkxBOUFiVGFSbEYzQTVQWjh6Q2ZhWDRPWnFEV3cvazhiZDdSMHZzVTNJek9kMGZBNkhvcTZ5KzF3Nk1XbWFZcTh6STFmSDBvT0pMRDJZaUllemdqdGErakc0clQvZEduc2h2NVp4bDZYUjgyZkUvOW03NzdBbXIvWVA0TjhNRWtiQ0hxS0NPSkVoNGxiY3VFZXRXbHU3N1ZCclcvMVorMXByMWZwYWE5VnF0YlZhdFhXODdnNWJ0VzRyRGh5SXE3akJyZXk5ZDBMeSt3TVRRVmFBUUpCOFA5ZlY2MHFlNXp6bjNLRWtrdnM1NTl5Y1ZVZEVaQWdLUmVHMkVTcTFHaVltVEYrUThlQnZPMUVkb0ZLcG9DcFFROHgvZ0lpSURDWWpWNG01dSs3QTBWS0MrM0haaUVuTlEzeEdYclVMRER4S3ZJdjJibFl3RVFtdzdORERjbWZVNlVKWm9NYnNQOE13c1k4cmxoOStpS2lVM0NyMUU1MlNpeS8rQ01QNmsrRm9hR09LbU5UaSs3RlZOVkdub1ZJRFY4UFRLNXp0VnhuSGJ5V2lSeXNieEtUbUlUWTFEekZwdVloTXpzV2QyQ3lFUldjaUxhZnFzOS9TYzVUWWZUa1d1eS9Id3RyY0JBTzg3VEcwclNQTzNrMUdaaGxWZ0ltSXFHWXBGWVdmNjZvQ0ZTUVNpWUdqS1M0cEtRa1JFUkZJU0VoQWVubzY4cDhVdnBOS3BaREw1YkMxdFlXTGl3c2NIQnk0YnlOVkdqTURSSFZBU21vYTFGQkRJaTY3c2g4UkVkVzhZemNUOWQ1blNwWUMwM2JjUWtSU0R1TFR5NjVnWFJtM1k3THduMTlEOWRMWC9maHMzSS9QMWt0Zk5lM29qVVFjdmFILy8wZlBTczFXWU9lRkdPeThVTDNFS2hFUlZZK1pXZUgrcHdxbG9rN01yRk9yMVlpSWlNQzFhOWVRbXBwYWFwdnM3R3hrWjJjakxpNE9vYUdoc0xTMGhMZTNONW8yYmNxa0hlbk04TC90UklUNCtBUUFnRkJVc3h1YkV4R1JZVngrbUdib0VJaUlpSjQ3VXFrVVVxa1VCUVVGa0pnWWRtWmRabVltenAwN2g3aTR1SW9iRjVHZW5vNmdvQ0RjdlhzWDNicDFnNldsWlExRlNQV0owU2ZyWnM2Y2lZSWlKYUEvK2VRVE5HclVxTmF1SndLQWV3OGVBUUNrRXM2c0l5SWlJaUlpMHJDVXk1Q1NtbXJRbVhYeDhmRUlEQXhFWGw1ZXhZM0xrSkNRZ0VPSERxRlhyMTV3ZG5iV1kzUlVIeGw5c3U3Um8wZkZubWRuVjI0WlNIV3ZKd0tBME50M0laR1ljRm8wRVJFUkVSRlJFVTNkWEpGNE9Sa21Kb2FaMkpDUWtJQmp4NDRWbTZSVFZRcUZBaWRQbmtTZlBuMllzS055R1ZXeTd1Yk5tOWl3WVFPU2twSUFBRk9uVGkyMTNiaHg0M1RxNzQwMzNpajErT25UcDdGKy9YclkyZGxoL1BqeDhQVDByRnJBWkJUVWFqVnVoZDJHekVJR3BiTHFHMk1URVJFUkVSSFZOMjI4UEhEaFVnaUV3dHFmMkpDVmxZV1RKMC9xSlZHblVWQlFnRk9uVG1ISWtDRmNFa3RsRWhvNmdOcjA4ODgvSXpvNkdubDVlY2pMeXl2ekRhYzVYOUYvWlNWV1ZDb1Y4dkx5RUIwZGpaOS8vcmttWHhMVkEvY2VQRVJrVkF6c2JHMmdZTEtPaUlpSWlJaEl5OXV6TlFBZ0lTbTUxc2NPRGc3V2VlbXJpWWtKVEUxTmRXcXJVQ2dRRkJRRWxhcDZGZWVwL2pLcW1YWEp5U1hmM0NLUnFGalNUaXl1M0kra291czFzL2lJeW5MazZBbklMQ3pnNkdpUHFDaFduU01pSWlJaUl0Sm8yc1FWQUhEajFtMm8xZXBhMnpvb01qSVNNVEVWZno5emRIUkVwMDZkWUdOakE2QndOdDZWSzFmdzhPSERjcTlMVEV6RW8wZVAwS3haTTczRVMvV0xVU1hyU3JOOSszYTlYeDhlSGw2dFBzbDRaR1JtNGRqSjAralh0eWZTMHpNNHM0NklpSWlJaUtnSXpZcTIyTmc0L0h2bE9qcTA4Nm1WY1cvY3VGRmhHeHNiRy9UcjF3K0ppWWs0YytZTWhFSWh2TDI5MGIxN2QrVG01bGFZN0x0eDR3YVRkVlFxbzA3V0xWdTJyRnJYYjlteUJWdTJiTkZUTkdTTU5tN2VnZng4QlY0ZTlRSTJiLzhEQlFWTTFoRVJFUkZSNllRQ0FWUnF0YUhESUlLd0ZndmphU1kwMk52WjRic1ZxN0ZpNlFJNE90alg2SmpwNmVsSVRFeXNzRjM3OXUyUmtaR0JZOGVPYVplMHhzWEZZZFNvVVdqZXZIbUZ5VHJOT1BiMk5mdDZxaUloTVFuN0R2NkQxMTRaQlRNZGwvZVMvaGgxc3M2WVpXZm5JT3pPWFVna0V1MGVBTHBRS3BYbExoV09qSXJCby9BSTlPaldXUjlobG1yNzc3dHdKT0E0dHF4YlZlS2NXcTNHNGFNbjBLOVBUMGdraHFrV3BLdlFzRHZZZi9nbzNoLzNPaG80T2NMRVJBeUZnc2s2SWlJaUlpcWRXQ3hHdmtKaDZEQ0lZRkxKN2FPcUl6OC9Id0F3WnRRdy9QSFhYc3lZTXg4L2ZQczFySzJ0YW16TWlJaUlDdHVJUkNJa0p5Y2pQajYrMk41eldWbFp5TS9QMTdsNmJVUkVSS1dTZFFtSlNUaDI0clRPN1ovMTZzc2pkV3AzSnVnOGR2eXhDMm5wNlpnMitRT2RydG15NHc5czJiR3oxSE5IL3Y0TjcwNHF2Y2huVVUxY1hQRDEzTTkxR3E4K004cGszWm8xYTdUcnlXdEtTa29LUHZ6d3d4b2RvenErWGI0S1o0TXZ3S1Z4STZ4ZDhTMmtVbW1GMXdRRlg4VEt0UnV3ZVA0Y05IRnRES0F3NlhmNzduMjR0MndPYzNNejdObC9DSWVPSE1QNjFjdmgzTUJKZTIxRVpCUlNVdFBnMmRvZFlyR29XckducGFVaE9pYXUxSE8zd3U1ZytjcTFPQjU0R2w5L09ST21wbExFeFNmZ3lyV2JPdmMvcUgrZmFzV25pOGZoa2Zqdk4wdlJ0SWtyeG94OEFVRGhoMzF0VklQbEhWbXFLMnJ6aml3UkVWRjlJRE16UXpLVGRWUUhXSmlaMWRwWWlpZS84dzcyOWxnMGZ6YW1mVDRYSDM3eU9jYS84d2I4ZS9lb2tUM3NkTmw3dnFDZ0FDRWhJU1dPVzF0YlF5S1JsTHBuZm1sMG1jRlhWRng4QXRadnJ2cDJYcm9tNjE0Y1BoaUhBMDdnd09FQTlPdlRFejdlbmpwZDUrYnFnam1mZjZKOUhwK1FoRm56RmdJQVhoNDlRbnM4T2pvV08zZnZ3NlR4NHlDVlNyVEhyVmdoRjRDUkp1dktTOVRkdW5VTFY2NWMwVDQzTnpmSHlKRWpjZlBtVFZ5OWVyWEU4ZERRMEdKdlVNM3h5aVlEendaZndLRi9qaVBzemoxa1pHVEMzTndNSHU0dDhjcm9FZkQxOGE1VVh4WFp2UDEzbkEyK2dBSCt2WEhpMUJsOHMzUUYvdnZGZnlBU2xaOUVjMnZpaXZ6OGZIdzIreXVzV0xvQXpnMmNjUDFtS0daL3RRamZmenNmYmJ3OE1PNzFWM0RzeENtc1hMc0JDK2ZOMGw1NzVOaEovTFp6RC9iOHZna3lzUVVBb1Avd2wwc2Q1K1ZSTCtDRDk5K3UwbXZ6OG5ESEY5UC9ENHVYcmNUc3J4Wmg0Ynd2Y1B2dWZTejk0U2VkKzZqcFpOM0RSK0dZUHZzcnlHVVdXRFIvdGpaNWFTSVdRNm5Ia3VCbDRSMVpxaXRxODQ0c0VSRlJmV0F0bHlFOUs2dFcvbVlrS290WUxJSzFwYnpXeHN2UEwvenVJcEdZb0hsVE42eGF0Z2dyMTY3SG91OSt4SjU5aC9EYXk2UGcyOVliNW5wTUlHWmtaRlQ2R2dzTEN6ZzVPY0hYMXhkcGFXbTRkZXRXall6bDdka2FBZnRMbjcxV21pdlhidURiNWF1UWtwcUdDZSsrcVQxZVVGQ0F6S3pzY3E5OTY3V1hjZnprYVZpWW15TXR2ZlE0WlJibXhYSUpFb2tKM0o0VUJRRUFFOG5UUk53TFF3WnFId2VlT1FkVFV5bkdqQnl1ODJzeEp2eW05SXlMRnkvaTBLRkR4WTZOSERrUzU4K2Z4ei8vL0ZQaStLVkxsM0Rnd0lFU3h5dHI1Wm9Oa0VvazZOaXVMYVJTQ2NJam9uRGhVZ2d1WHI2Q09aOVBRKzhlM1NyL1lrcng5LzdEMlBycm54ZzJ1RCttVGY0QWJidzhzSHpsV2l4WThnTm1UZisvY3FmcU5uUjJ3bGR6Wm1ENnJIbVkrZVVDckZ5K1VEdDdMall1SG0yOFBDQ1h5ekIyekVpczM3UWRGeTlmUWFjT3ZnQ0FpSWhvMk5uYVFHWmhVYXhQSDI5UGRPM2NRZnY4bDQxYnEvMGEvWHYzZ0ZLcHhKbWc4OGpOeTRkZmw0NzRhOGZHQ3EvYjl0dWYyTDMzWUxYSEwwdGVmajcrM0wwZnYrN2NCUWQ3T3l4Yk9BKzJ0aytUdW1LeEdNcGFXQWJMTzdKVVY5VG1IVmtpSXFMNlFDZ1V3dEhXRnRFSkNZWU9oWXlZazQxdDdlNVo5K1M3aSthN3FxdExJeXhaTUJlbnpwekQyZzFiTUhmQkVvaEVJbmg1dUtORHU3Wm80dElJbHBaeVdNcGxzSlRMWVdrcEwzY3JwOUpvbHQ1V3hxaFJvd0FVSnNGT25qeXBqYnNteHRLRlVxbkV4cTIvWXVldWZYQnlkTUNLcFYvRHZXVUw3Zms3ZCs5anl2VFpPdlYxNm14d21lZFdmNzhZclZvMmY5cnZ2UWRsVHN4UnE5WEl5aTVNRUVaRVJxR0JveU15czdLS3RYazJaMkNzbUt5ckk3NmMrU204UE55TEhUdDQ1QmlXcjF5THJUdDI2aVZaOTllZS9WaTdZUXQ2ZE91TXFSOU5BQUFNSGRRUGFlbnAyTEI1QjJha3B1SExtWi9DMXNhNnpENjhQVnZqNHcvZXc0TUhqMkZoYmc0TGMzT1ltSmpnNGFPbkZYQkh2VEFFdS9ZZXhJM1FNRzJ5N3M2OSszQnYxYUpFZis0dG0rT1ZJbE5oTmNtNjFOUTAzQXk3WFdvTTBiR0ZTMkRQQmwvUUh1dmV0VFArdC9WWGJQOTlGd0wyNzhUQWZuMHdzRjhmN1hrckhlNzhTSXRrL1BVcE5UVU5RZWN2WWR0dmZ5SWhNUWxEQnZyai9YRnZsSWhKTEJiWFNqVlkzcEdsdXFDMjc4Z1NFUkhWRithbVVqUjBjRUI4Y2pML25xTmFKUmFKNEdSckN6UFRpcmRRMGlmTnFpQkprWWtsQW9FQXZYdjZvWWRmRjRSY3ZZNVRaNE54L1dZby9yZjExMUw3bVA3SlJ4amN2MitOeHZuMzMzK2pZY09HOFBMeVF2LysvWEgwNkZHa3BLVFU2SmhsQ1krSXdzTHZWdURlL1lmbzBhMHpwbi95VVlra21ITURKMHo5ZUVLNS9hejRhUjFzckszdzlodXZsTm5HeWRHaDJITzNKcTc0YXM1bjJ1Zng4WW40YlBaWEFJRElxR2k4TyttVFl1MUhqbjJuMlBQS3pCcXN6NWlzcXlPZVRkUUJRUCsrdmJCODVWb2tWZk1OWGxCUWdOWHJOdUh2L1lmaDM2Y0hQcDgyR1VLaFVIdit0WmRId1ZRcXhlcDFtL0RCbE9tWU52a0QrSFh0VkdaL1JhZXVBa0F6dHlZSXZYMVgrMXdxbFdMRFQ4c2hsOHNBRks2cFQwaE13b3ZEQitzYzg5MzdEL0hmQlV2TGJWUDBmRmx2NkNNQko4dnRvME03SDlqYjJlb2NWMW5VYWpYU016S1JucDZPMUxSMHBLV2w0OEdqeHpoL01RUjM3dDJIV3EyR1ordFdtRGRyZXJHN0RrV0p4V0tvVkNxbzFlb2EyWGRCZzNka3FTNm83VHV5UkVSRTlZbTVxUlN1RFp5UW1wR0pySndjS0pSSzdrbE1OVUlvRU1CRUxJYUZtUm1zNWJKaTN5TnJTLzR6TSt1S0VvbEU2TmplRngzYkYwNFN5Y2pNUWt4TUxHTGk0cEdlbm9IY3ZEems1K1hEeDB1My9kWTBKQklKc3A2WjhWV1JqSXdNM0w1OUcxRlJVWGpoaFJmZzYrdUxFeWRPNkRTV1B1MDljQVEvYjlpQ0FwVUtIMDk4RjZOR0RDMjFuYlcxVlludjlzOWE4ZE02eUdRV0ZiWXJTbUlpUmlQbkJ1VzIrV1BydWhMSG9tTmk4Y21NTDNVZXA3NWpzdTRacHMrVUpOWThOM3RtdVpibXVibTVlYm5YVjBkVWRHR1o1NkpUVlN2ZFIwd3NGbi8zSTBKdjM4V0x3d2RqOGdmdmxab0lHalZpS0JvM2FvaEYzLzJJdVF1V29FdW45aGcvN2cwMGRTdGNhNTZla1lHOHZLZlRjMjF0ckxYcjBuMjhQYkJuLzJIazVlVnBDMVZvRW5VQWNPbmZ3cjMrT3JUejBUbHVuemFlMkxaaGRhbm50djI2RTRjRFRwUjV2cWlLOXFwYjlOWHNhaWZyMGpNeThPWjdIeU03SjZmWWNZRkFBRy9QMXBqdzdwdm8xcmtqWEJvM0xMY2Z6ZDUxU3FWUzU4cEJWY1U3c21Rb2hyb2pTMFJFVk44SWhVTFlXbG5DMW9xYnNWUDlsdi9rZTJqUklnUmxrY3NzSUcvWnZNd0pFcnFTeStWVm5oV1htWm1KMU5SVTJOcnE5ajFUTHRmdmFwTWYxNnlIaFlVNXZsOHd0OW8vaDZvb2J4bXNobVkxWC8vaEwrTi9hMytBUytOR2xVNk8xbmRHbTZ3TEN3c3JVVWhpeElnUmFOYXNHWHIzN3EwOUxoS0prSnViaTVZdFd4WTdya25XZVhoNFlOaXdZY1g2cVE2MVdvMzA5QXhjdTNFTDZ6ZHRoNVdWSlNhTnIzeXhCWVZDZ2IvMkhNRFdYM2RDcFZhalF6c2ZOSFJ1Z0YwVjdNazJlRUJmaEVkR0lmakNaVnk0RklLdW5UcGc5SXZEOE9lZWZUaC84Vjl0TzgwYkNnQTZ0dmZGenQzN2NQNVNDSHAxNzFxaXoxTm56OEhXMWdZdG1qWFZPWDZwUklJR1RnNmxuak0zTC96WmwzWCtXVk0vbmxEaVRrQnNYQUxlZlA4am5lTXBqOHpDQXVQZWVBWEtnZ0tZU3FXd3NySkVBeWRITkc3a1hLbjE5bUpSNGR0UldWQlE0OGs2Z0hka3FmYlVoVHV5UkVSRVJQUjh5bnV5cDF0TmJWdFVHanM3TzRTSGg1ZmJSaWFUWWRDZ1FiaDY5U3J1M2J0WDdKeFVLa1dCanBNaTdPM3RxeHhuV1d4dHJBMlNxR3ZqNVlrUHg0OUQ1NDd0dE1keWNuSnhOdmdDdndOVWt0RW02eTVldkZpaU1NU0lFU053N2RvMUJBWUdGanMrYXRTb1VvKy84ODQ3dUh6NWNvbCtYbnJwcFNyRjlPTFljY2g2VW8xRklCQ2dWL2V1bURMcGZWaGJXMVc2cjVWck4rTGdrUUM0dWJwZ3hxZVRzWExOZXF4WnQwbW5hd1AyNzhUWjRBdjRaZU0ybkx0d0NkMjZkTUNyWTBhaWY5OWVDTHQ5RjMvOVhmejErdnA0d1ZJdXg5RmpnU1dTZGZFSmlRaTVlZ01qaHc4dWRVYmZ3MGZoT0hqa1dLbHgzTHYvRUQvODlBdm1mUDZwem9rNVF4QUtoWGhKRHhWc0JNTENuNDlhVlhzSk05NlJKU0lpSWlLaXVreFRnRUhmeTBYTDA3aHhZNFNFaEpUYkpqTXpFd1VGQldqWHJoMFNFaEtRbHBZR0FHalZxaFZrTWhsdTN5NTlEL2JTeHRKRjhJWExtRE4vc1U1dEl5S2pLNXpkcHRsS0tpb210dHgyU21WQm1XMkVBb0cyNkdSRVpCVHM3V3hnYjJkVHJJMlptU242OSsyRnlLam9Zc2ZWVHlhS0NBUk00cFhHYUpOMWRkR3d3ZjJSbTV1SDdPd2NoRWRFRm02U2VTc01FOTU1QXdQOGUxZmNRUkh2ajNzZFRnNzJHRHZtUllqRllxeGN0ckJTMTNmdjJobGRPM1hBK1l2L0Z0dS9UaVFTbFVqV2lVUWlEUER2aFYxN0R5SXFKcmJZK3ZUZGV3OUNwVkpoeU1CK3BZNXpLZVFxTG9WY0xmV2NUR2FCdS9jZllzdU9QekJqMnNlVmlyK294K0dSdUhqNVNyRmpLYW1wVmU2dnBtajI3MUp6ZGhzUkVSRVJFUkVBYUxkajBtVVpyTDVZV1ZuQjN0NGVpWW1KNWJZTERnNkd2NzgvaGcwYmhyaTRPSmlZbU1EZTNoNVpXVm00Y2VOR2hlUEk1WEtkWjlZMWNXMk1pZSs5VldHN1h6WnVoWldWSmNhKzlLSk8vWTZiTUtYYzh6R3hjV1cyTVRFeHdhSGRPd0NnUk9HSTBxei9hWm4yY1haMjRUWlN0Zm4vOVhuQ1pGMGRNdkhkNG0rOHlLZ1l6RnY0SGI1ZHZnb2lvUWorZlhybzNKZVZwUnh2dkZxMUdYNGFJcEdvM0VJVFJZMFlQaGk3OXgzQzV1Mi9ZOWIwcVFDQTVPUVU3RDM0RDlxMWJhUGQrKzVaWTBZT3g0UjMzOVErSC9UaXE5ckhEWndjNGQrN0J3Sk9uTUxycjR4RzQwYk9WWG9kZS9ZZHdwNTloNnAwYlcwU1BKa1d6S1dvUkVSRVJFUkVoYlRKdWxxY1dRY0FYbDVlSlZiWFBTczJOaGIvL1BNUGZIeDhZR2RuQndCNDlPZ1JRa0pDa1BQTW51YWxhZE9tamM3RkJaMGJPT0dWMFNNcWJQZkx4cTJ3bE10MGFnc0FzMmVVbldUN1pza1BzTE8xd2FUeDQwbzlYM1JwYThEK25jakx6MGQ2ZWdZYzdPMFFFUm1GZHlkOVVxd1laRVJrbFBaeGRHd3NCQUlCckxuS3ExUkdtNng3ZGs4d3pmUFMxbEdMUkNKWVcxc1hLekpoOFdRdnNwb3NNTkc0a1RNKysrUkRmRHp0Qy96MjU1NUtKZXNBNEk5ZGU2c2RnMFFpd1VnZHFyZzJjbTZBZ2YzNjRQRFI0eGc2c0I5OGZiengwN3BOeU12THd6dHZqaTN6T29GQW9DMVVVWnF4WTE3RTBlT0IyUDc3bi9qODAvSXovbVVaUCs0TjlPdmJzOWl4eE1Ra1RKayt1MHI5MVpTbk0rdFVCbzZFaUlpSWlJaW9ic2pMendOUXU4dGdBY0RGeFFWT1RrNklpNHNydDExaVlpS09IejllNmY3dDdlM2g1dVpXeGVqMHAyK3Y3bVdlKzJiSkR6QTNOeXUzVFZHbnpnVGp1eFdyY2VUdjN5cHMrKytWNjdDeXNvUkt4ZSsvcFRIYVpGMkxGaTNRcFVzWDdYTk44czNIeHdjUkVSSGE0MlptWnJDeHNZR0xpd3M2ZHV4WTdEaWcvd0lUejJyZTFBMEFrSmlVWE9scmY5bTR0ZHJqVzFpWTY1U3NBNER4NDE3SDJYUG44ZTN5VlJnejZnVUVuZzVDLzc2OTRPWGhYdVh4M1Z4ZDBMRmRXeng2SEFtbHNrQmJNYlV5TEdUbWNMQzNLM2Fzb0tBT2ZpQUlhbi9QT2lJaUlpSWlvcm9zTHo4ZkppWW1PczlBMDZkdTNicmh3SUVEVUNnVWV1MVhMQmFqYTlldTlhN29Ra3BxcXJiU3E0Wm03N3hXTFpwaDFmSkYrR1ByT3VUazVtTFB2a1BJenM3R3hDbWZZZWFuaytIZXFnWCsyTHJPRUdIWFNVYWJyQXNORGJnaTY0VUFBQ0FBU1VSQlZNWDU4K2VMSFpzNGNTSWVQbnlJVzdkdUZUdXVWQ3B4L2ZwMW5ENTl1dGp4OTk1N1Q2OEZKa3J6T0R3U0FMU2JObFpHMGVtbUdxRmhkekJ0NWx5MDkvWEJncmt6cS9YaFVGQlFnTDBIam1EVWlLRUFBR3RySzB5Yk1nbnpGeTNEbW5XYjRHQnZoNDhtdmxQbC9qVm0vbWNLckt3c3EvemhuSldaallURXBHTEhxbHFHdXlaeHp6b2lJaUlpSXFMaTh2UHlhMzBKcklaTUprT2ZQbjF3N05neHZjMEFFd2dFNk5teko2eXRyU3R1L0p4NUhCNkJ0UFIwUkVRK0xTYnh2N1UvQUNpY0dTa1VDaUdWU1BEZkJVdFJvRkpoMDg4L1lzdU9uWmc2NDB1OCtlcExlUFBWTVlZS3ZjNHgybVJkWFhMcWJEQnNiYXpoN2RtNjJQSGs1QlFzKzNFTmdNTGlFeHJaT1RrUUNvUXdOWlZXYXB5azVCUjh0V2dabWpacGdpOW5mcXBOMUNVa0ptSHhzcFVZOThZcjhQSDIxS212NUpSVWZML3FGOXkrZTErYnJBTUFjM016bUppWVFLRlF3TXJLRWtxbGJ1V3F5MU9WYXJoRnJkKzhIZXMzYjY5MkhEVk5VdzJXZTlZUkVSRVJFUkVWeXN2UGg4U0FSUWljbkp6UXIxOC9uRHg1c3RvejdNUmlNWHIwNklGR2pScnBLYnE2NWNxMW0xQ3BWUGp5NjhXWSt0RUVBSUJMNDhMWG1wT2JpLzJIam1MYmIzOGlOemNQaTcrZUEwY0hlMHlmK2lGOGZiencvYXBmY09YYVRjejVmRnFKMlhuR2lNbTZPdURSNDNETVg3UU1MbzBib2xXTDVqQXpNMFZDUWhKQ3JsMUhmcjRDSTRZTndwQ0IvdHIySDB6NURPYm1admo1eDZVNmo1R1ZsWTFaLzEwSVUxTXBGbjAxQzJaRjl0WXpsVXFSbDVlSEdYUG1ZOHFrOGNVU2c4L0tmckpKNXV5dkZrRmlJc0c4V2RPMTUzYnZQWWkxRzdiQTFGU0tYdDI3NHRqSjAvaDQya3pNbVBZeDJyVnRVMnAvTzNmdnc4N2QrM1IrSFZVeGVzUlFkTzNjb2RSekxabzNyZEd4SzBQNHBHUTFaOVlSRVJFUkVSRVZ5c3MzM013NkRTY25Kd3dkT2hSQlFVRklTRWlvVWgrMnRyYnc4L09yMFJsMVQyZi9WYndxTFNjM1Y2YysxV3AxaFczTlRFMXhPZVFhNHVJVDhPbVVTZmgxNTI3TW1mOXRzVGJuemwvQ2l0WHIwSzV0RzN3NjVRTTBjSExVbnV2ZnR4ZWFOVzJDaFV0V0lEMDluY2s2R0hHeXp0Yld0dGliUkNvdG5LVm1iVzFkNHJoUUtDeXp3RVRSWTBYN3FZdytQYnNqUGo0UjEyK0c0dFRaWUtoVUtsaGJXYUp6eC9aNFljaEFkR2puODB6c05yQXdOeXVqdDVKU1U5UHc1ZGZmSWpzbkI4c1hmNldkcWFaV3E1R1RrNHQ4aFFMLzkrRjR6Ris4SE4rditobFIwVEdZOE82YnBTNDdEVHAzQVFEZzJyZ1I1czMrREk0TzlvaUpqY09QYTliajR1VXJjSEowd0lLNU05SFV6UlVlclZ0aDdmcE4rR3oyZkF6dzc0MTMzaHdMSjBlSFl2MzUrbmlqVzVlbmV3R3VXYmVwd3RlVGtabWw4NUxZdDE5L0dWMDdkVUNybHMwcmJHdm9qUzAxTDhuUWNSQVJFUkVSRWRVVmhsd0dXNVJjTHNmQWdRUHg4T0ZEWEw5K0hSa1pHVHBkWjJGaEFXOXZiN1JvMFVMdisrNmxwcVpCcFZiRFVpNkRTQ1RDeWROQkFBQ1p6S0xDYTE4WTg1Wk9ZMFJHeFZUWWR1ZTI5Vml6ZmpQTXpjM1FyMjlQZE9yZ2kvbUxseU0wN0E0bVRwNk85cjV0NE9Ub2dOZkhqa2F6SnE2NDkrQVI3ajE0QkxWS2hRS1ZDZ3FGRWdxRkFrTUc5VVB3aFg5aFoyY0h1UTZ2b1Q0enltUmRmbjQraGcwYlZxd3doRWIvL3YzUnYzL0ptV1dqUjQvRzZOR2pTeHdmTTJZTXhvd3B1YTQ2UHo5ZjUzaGNYUnBoK2ljZjZkeCt4Wkt2ZFc1N09lUWF2bG55QTlJekNzc25ULzlpSHJKemNwQ1RtNHZjM0x4U3IvbGoxMTRrSmlmajgybVRTMVJxOWUvVEUybzE4T1hNVDVHWm1ZbTE2emZqN3dOSG9GQW8wTDFyWjB6LzVDUHRtMnJrOE1Id2JOMEszeTVmaWFQSEEzSGkxRm4wN2VXSGwwZVBRRE8zSmdDQWxzMmI0cVVYbi81LzJQN2JYeVdXOTY3NmVTT0VBZ0drVWlreU03Tnc0dFJaTkc3VVVLZlgvL2JycjVSNlhLMVdJeU16RTJhbXBoQ0x4VWhKVGNQbGtHdkZaaHpXTmdGbjFoRlJQV01tRVNFbnYvcmJJUkNSYnN3bGxTL0VSVVJVMXhsNkdXeFJBb0VBelpvMVE5T21UUkVmSDQrSWlBZ2tKaVlpTFMxTnUwUldJcEhBMHRJU3RyYTIyb3F5TlZWSTR0VFpZUHk0WnIwMk5zMTNTVjJxdDA3OWVJTGU0cEJabU1ORUxNYXdRZjBobFVqZ1lHK0hINWN1d05uZ2l6Z1JlQVpuZ3k4aU9TVVZlWG1sNXlDS2NyQzN3OWd4TCtvdHR1ZVZVU1hycksydGtaaVlpS2xUcDVhWUVhZHYyZG5aMmpFTnFYblRKaEFJQ21ld09kamJ3bEl1aDF3dWcxd21nNldsSEhLWkJXUXlHV1FXRnBETExDQ1JTakIvMFRJY1Aza0diVHc5OE1MUWdjWDY2OVBURDMxNitnRUFmdnJsZndnOGN3NzJkcmI0Y1B3NDlINXl2S2hXTFpyaDV4Ky93NTk3OXVIWG5idHhPdWc4eHI1VStNYjczOW9mWUNtWEYydS82OWVOSmZwNDhQQXhydDhNMVg3d09EZHd3dFNQeGxmcjU2SlNxZkRhT3grVytMQjRVY2ZLdHpWQnMyY2RrM1ZFVkYrNDJKcmlUbXlXb2NNZ01ob3Vkb2E3NlVoRVZGUHk2c2pNdXFJRUFnR2NuSnpnNVBTMEVLVG1lMXh0VnEzMThuREhrSUgrS0NoUVFhVlN3ZFJVaW5adDI2QjNqMjRWWHZ2Q2tJRVZ0cW1NeVpQZWcwdmpwNU5xQkFJQmVuVHJqQjdkT211UEtSUUs1T2JtUWFGUW9FQ2wwdjdNaEVJaGhFSWh4R0lScEJLSlFTci8xalVDdFJGbEJxNWN1WUpmZnZrRnljbkp0VEtlcmEwdEprNmNDRjlmMzFvWnJ5d3FsYXBTbWZ5OC9IeWNPaE9NQWY2OXltMlhrWm1GbzhjRE1XeHdmNTArUERNeXN4QWVFUWt2RDNlZFl5bXFvZysvOElnb1JFUkZvWHZYenFXZWY5YUJ3d0ZJU1UyRlNxV0dTQ1JDaTJadTZOeXhuY0UrR1A0NWRoSkx2djhKMnpiOFZHejlQaEhSODJwVndDUDhmRHpjMEdFUUdZMFAvRjB4dWIrYm9jTWdJdEtyeVo5K0FabUZCUlovUGNmUW9SRHBqYUNDeElOUnpheno5ZlhGNnRXckRSMUdyYXZzbEZ1cFJGSmhvZzRBNURJTGpDNVNDVmFYOWxWTjFBRVYzNkZ3ZFdrRVZ4ZmRxK3FVVjBqREVEVExZRlVxbzhtZkUxRTk5MDVQRit6OU53NHhxUlV2ZVNDaTZtbG9iWXAzZTdvWU9nd2lJcjNMeTgrSHJhMk5vY01ncWxVMXMzQ2FpQ3BOazR0VXExbGdnb2pxQjVsVWhQbWpXeGs2RENLak1QK2xWckNRY3M4NklxcC82a3FCQ2FMYXhHUWRVUjBoMUJhWU1IQWdSRVI2MUxXRkRkYTkxd2JPMXBXdmxrNUVGWE8ybG1MOSt6N28wdHl3K3lRVEVkV1V2UHg4U0tYOE80S01pMUV0Z3lXcXk1NFdtT0RNT2lLcVg3cTJzTUd1cVIyeDZYUUVUb1ltSVNJcEY5bXNFa3RVWmVZU0VWenNUTkhId3c3djlIU0JqRFBxaUtnZUsweldjV1lkR1JjbTY0anFDT0dUZGJEY3M0Nkk2aU9aVklUSi9kMjQrWDBkY1BESU1TeGZ1UllBMEx1bkg3NzhmSnJPMXlZa0p1RzFkeVlCQU16TnpmRDM3NXRac1kySWlHb1VsOEdTTWVJeVdLSzZRc0NaZFVSRVZQUEM3dHpUUG03Vm9sbWxyclczczlWdThwMmRuWU9JeUdpOXhrWkVSRlNVV3ExR3ZrSUJFNG1Kb1VNaHFsVk0xaEhWRVVKdHNzN0FnUkFSVWIwV2V2dU85ckdIZTh0S1hTc1FDT0JaNUpwYlliZjFGaGNSRWRHejFHbzExR28xeENJdUNpVGp3bVFkVVIwaEVCYStIVldjV1VkRVJEVWtPeWNIang1SEFBQ0VRaUhjV3phdmRCK2VyZDIxajIrRjNkVmJiRVJFUk05U3FRcS9Hd21GVEYyUWNlRnZQRkVkVVZCUXVObTZTTVJOb29tSXFHYmN2bk1mNmlkVHVKczNkYXRTZFQxUGoxYmF4MFZuNlJFUkVlbWJaajl2RVpOMVpHVDRHMDlVUnlpVlNnQ0FpWmhUdkltSXFHWVVUYTRWVGJwVlJzc1d6YlEzbGg0OWprQjJUbzVlWWlNaUlucVdabWFkUU1oaVJtUmNtS3dqcWlNVVQ1SjFZaWJyaUlpb2hvVGRmcnBzdGJMNzFXbElKUkkwYitZR29IQXZvZHRGQ2xZUUVSSHBFNWZCa3JIaWJ6eFJIVkdnTEZ3R3k1bDFSRVJVRTlScU5XNFZTZFlWM1h1dXNqeGJQNTJWeDMzcmlJaW9wbWoyODJheWpvd05mK09KNmdqTnpEb1RFNVlsSnlJaS9ZdUxUMEJxYWhvQXdNcFNEdWNHamxYdXEyaXlqdnZXRVJGUlRkSE9yQk53R1N3WkZ5YnJpT29Jelo1MVloUE9yQ01pSXYyN0ZmWTBxZWJSdWhVRTFmamlVeXhaRjNaSFc3U0NpSWhJbjFRRm5GbEh4b20vOFVSMWhGTEJBaE5FUkZSelFvc3RnYTFhY1FrTkowY0gyRmhiQVFEUzBqTVFIUnRYcmY2SWlJaEtvM3B5TTBnb1l1cUNqQXQvNDRucUNNMHlXRTJGUFNJaUluMjZGVnBrWnAxNzlaSjFBb0dnMko1M04yNkdWYXMvSWlLaTBtaVd3WW80czQ2TURIL2ppZW9JcFZJQnNWaFVyV1ZKUkVSRXBjbk95Y0hkK3c4QUZDNGxhdTNlb3RwOWVudTExajYrZHVObXRmc2pJaUo2bHVhN2tVckY3UmJJdURCWlIxUkhLSlVGRUhNSkxCRVIxWUNidDI1clp5ZTBhdEVNWnFhbTFlNnpiUnN2N2VPcjEyOVZ1ejhpSXFKbmFiNGZLUXNLREJ3SlVlMWlzbzZvanNqTHk0TlVJakYwR0VSRVZBOWRMVEx6emFlTnAxNzZiTkhNRGVibVpnQ0EyTGg0eENjazZxVmZJaUlpRGMxKzNnVlB0Z3dpTWhaTTFoSFZFVm5aMmJDd01EZDBHRVJFVkE5ZEt6THpyYTIzVnprdGRTY1VDdEhHMDBQN25MUHJpSWhJMzB4TUNwTjFDaWJyeU1nd1dVZFVSMlJsNThEQzNNTFFZUkFSVVQyVG01dUgyM2Z2QXlqYys4ZmJzM1VGVitpdTZDeTlxOWU1YngwUkVlbVhkaGtzazNWa1pKaXNJNm9qc3JJNHM0NklpUFR2WnVodEZEelo2NmRGczZaNi9iZkd4L3Rwc281RkpvaUlTTjhFQWdGRUloR1VTdTVaUjhhRnlUcWlPaUk3T3djVzVreldFUkdSZmhWTm92bDRlNVRUc3ZKYU5tOEdVMU1wQUNBNkpnNEppVWw2N1orSWlNakVSTXlaZFdSMG1Ld2pxaU95c3JNNHM0NklpUFN1NkY1eStpb3VvU0VXaStEdDhYUlo3YlViM0xlT2lJajB5MFFzNXA1MVpIU1lyQ09xSTdLeWM1aXNJeUlpdmNyTHowZlluWHZhNTIyODlEdXpEdUMrZFVSRVZMUEVZakdyd1pMUlliS09xSTdJeXNybU1sZ2lJdEtyMExBNzJxVkRUZDFjWVNtWDYzMk10bTJlVnBkbFJWZ2lJdEkzRXhNVHpxd2pvOE5rSFZFZG9GQW9vRlFxT2JPT2lJajBxdWl5MUxiZStsMENxK0hlc2pta0Vna0FJQ282aHZ2V0VSR1JYa21sVXVUazVobzZES0pheFdRZFVSMlFsWlVOQUpCWldCZzRFaUlpcWs4dVg3bXVmZHltaHBKMVlyRVkzbDVQOTYyN2ZPVmFqWXhEUkVUR3ljcFNqb3lNVEVPSFFWU3JtS3dqcWdOUzA5TUJBSEs1ek1DUkVCRlJmWkdWbFkzUXNEc0FBSUZBZ1BadDI5VFlXQjNiKzJvZlgvNzNhbzJOUTBSRXhzZkswaExwNlV6V2tYRmhzbzZvRGtoTVNnWUFPTnJiR1RnU0lpS3FMNjVjdndHVlNnV2djS2xxVGQ0UTZ0aXVyZmJ4NVpCcjJuR0ppSWlxeThwS2p2U01ERU9IUVZTcm1Ld2pxZ00weVRwN0p1dUlpRWhQTGhXWjRkYWhmZHR5V2xhZld4TVgyTnJhQUFEU016Snc3LzdER2gyUGlJaU1oeVdYd1pJUllyS09xQTVJVEV5Q1dDeUNqYldWb1VNaElxSjY0bkxJMDJSZDBabHZOVUVnRUJRYjQxSUlsOElTRVpGK1dGdFpJVE1yQ3dVRkJZWU9oYWpXTUZsSFZBY2tKaVhEM3M0V0FvSEEwS0VRRVZFOUVCMFRoK2lZT0FDQXVaa1pQTnhiMWZpWUhZdk0zcnZFZmV1SWlFaFByQ3psQUlETUowWDVpSXdCazNWRWRVQmlVakljN08wTkhRWVJFZFVUbDY4OFRaYjV0dldHV0N5cThURTcrUHBvYnpyZENydU43SnljR2grVGlJanFQOHNueWJyMGRPNWJSOGFEeVRxaU9pQXhLUmtPRHR5dmpvaUk5S05vUmRhYVhnS3JZV1ZsaVpiTm13SUFsTW9DWEx0K3ExYkdKU0tpK3MzSzBoSUFXR1NDakFxVGRVUjFRR0pTTWh6c21Ld2pJcUxxS3lnb3dMOVhyMnVmMTNSeGlhSTZGTjIzN3Q4cnRUWXVFUkhWWDlaV2hjbTZsSlJVQTBkQ1ZIdVlyQ015TUlWQ2dkVFVORGc0Y0Jrc0VSRlYzKzI3OTVHZFhiZ0V0WUdUSXhvMmNLcTFzVHQxOE5VK1pwRUpJaUxTQjgzZTNwRlJNWVlPaGFqV01GbEhaR0R4Q1lrQUFFZDd6cXdqSXFMcUsxcmNvV1A3dHJWYXZNaXpkU3VZbVpvQ0FDS2pZaEFibDFCcll4TVJVZjBrRm92aDZHQ1B5S2hvUTRkQ1ZHdVlyQ015c0llUHdnRUFUWnE0R0RnU0lpS3FENG91UCszWTNyZWNsdm9uRm92aDYrT3RmWDd4Y2tpdGprOUVSUFdUY3dNblJEQlpSMGFFeVRvaUEzdnc2REhNVEUxcmRaa1NFUkhWVDZtcGFRaTlmUmNBSUJRSzRldmpWZXN4ZE83VVR2czQ2UHpGV2grZmlJanFuNGJPVG9pSVpMS09qQWVUZFVRRzl1RGhZelJyMnFSV2x5a1JFVkg5Rkh6cFg2alZhZ0NBajdjblpCWVd0UjVEdDg0ZHRZOURydDVBZGs1T3JjZEFSRVQxUytOR0RaR2VrY0dLc0dRMG1Ld2pNckFIang2amVUTTNRNGRCUkVUMXdMbmdTOXJIM2JwMExLZGx6YkczczBXcmxzMEJBRXFsRWhjdnN5b3NFUkZWVC9PbWJnREFJaE5rTkppc0l6S2duTnhjUk1mRW9RV1RkVVJFVkUxNStmbkZLckQ2R1NoWkJ3RGR1M1RTUGo1My9sSTVMWW1JaUNyV3ZHa1RBT0JTV0RJYVROWVJHZENqSjhVbE9MT09pSWlxNjhyVkc4akx5d01BdURWeGhiTUI5MEx0MXZWcG92RDh4Y3RRS2dzTUZnc1JFVDMvcksydFlHdHJnL0NJU0VPSFFsUXJtS3dqTXFBSGo4SWhFQWpnMXNUVjBLRVFFZEZ6cm1neEIwUE9xZ09BcGsxYzBjREpBUUNRa1ptRm02RmhCbzJIaUlpZWYrNHRtdU5tNkcxRGgwRlVLNWlzSXpLZ2UvY2Z3cVZ4UTBnbEVrT0hRa1JFenpHMVdvMXpGeTVybnh0cXZ6b05nVUFBdnlKTFlZT0NXUldXaUlpcXA2MlBGOEx1M0VOK3ZzTFFvUkRWT0xHaEF5QXlabGR2M0lSN3l4YUdEb09JaUo1emQrN2RSM0p5Q2dEQTFzWWFyVnNaL3QrV2JsMDZZZGZlZ3dDQXM4RVhNV244T0ZZK0p5S2lLdk50NHdXbFVvbXdPM2ZoNCsxcDZIQ1FscGFHeU1oSUpDVWxJU01qUTdzVmhWUXFoVnd1aDUyZEhWeGNYR0JwYVduZ1NPbDV4R1Fka1lFa0phY2dQQ0lLYjR4OXlkQ2hFQkhSY3k2b1NCR0hycDA3MW9ta1dCc3ZEOGdzTEpDWmxZWFl1SGc4RG8vZ3RnOUVSRlJselp1NVFTNnp3T1VyMXd5YXJJdUtpc0wxNjllUm1KaFk2dm5zN0d5a3BLUWdQRHdjSVNFaHNMZTNoNCtQRHhvMmJGakxrZEx6ak10Z0szRHc0RUZzMjdiTjBHRlFQWFRsMmcwQVFBZGZId05IUWtSRXo3dHp3VStUZFliZXIwNURMQmFoUzZmMjJ1ZEJyQXBMUkVUVklCQUkwS2xqTzV3K0cyeVE4Yk95c25EOCtIR2NPSEdpekVSZGFSSVRFN1hYWldkbjEyQ0VWSjh3V1ZlQmdJQUE3TisvMzlCaFVEMTA0VklJV2pSdkNtdHJLME9IUWtSRXo3SFl1QVE4ZVBRWUFDQ1ZTTkRPdDQyQkkzcktyeXYzclNNaUl2M3AyNnM3d2lPaThEaThkcXZDSmlRazROQ2hRNGlPanE1eUgxRlJVVGg0OENDU2twTDBHQm5WVjB6V0VSbEFmcjRDNTg1ZktyYjVOaEVSVVZXY0sxSUZ0a1A3dG5XcWFGR245cjRRaTBVQWdMQTc5NUNReUM4b1JFUlVkUjNidFlXRmhUbE9uajViYTJQR3g4Y2pJQ0FBdWJtNTFlNHJOemNYLy96ekQrTGo0L1VRR2RWblJwK3NpNG1KUVU1T1Rwbm5YVnhjNE9wYS92NHFXVmxaMnMwa2lYUng4ZDhRWk9ma29GL2Zub1lPaFlpSW5uT25paXdIcWl0TFlEWE16YzNRdnNoMkQ2Zk9uRE5nTkVSRTlMd3pNVEZCN3g3ZGNPQndBSlJLWlkyUGw1bVppUk1uVHFDZ29FQnZmUllVRkNBd01CQ1ptWmw2NjVQcUg2TlAxczJhTlF0ZmYvMTFtUW03YWRPbVljbVNKV1ZlSHhJU2dzbVRKMlAyN05rMUZTTFZROGRQbmtIclZpM1F5TG1Cb1VNaElxTG5XR0pTTW03Y0NnTUFDSVZDZEt1RE03Yjc5UFRUUGo1eHF2Wm1RaEFSVWYwMCtzVmhTRTVKeGNuVFFUVTZqbHF0UmxCUUVCUUtoZDc3enN2THc3bHo1NkJXcS9YZU45VVBScCtzR3pSb0VCNDhlSUFWSzFaVSt0cUFnQUFzV2JJRU9UazU2TjY5ZXcxRVIvVlJRbUlTVGdlZFIzLy8zb1lPaFlpSW5uT0JaNTcrb2QraG5RK3NMT1VHanFpazdsMDdReXdXQXloY0Noc2J4NlUvUkVSVWRXNnVMdWpTcVQxKy8rdHZ2YzU0ZTliRGh3K3J0Rngxd0lBQkdEWnNXSVh0NHVMaUVCNGVYcFhReUFpSURSMkFvWTBkT3hZWkdSa0lDd3ZUSHN2SnlVRlFVQkN1WHIycXJmTGk0T0NBdG0zYm9sdTNiakF6TXdNQW5EbHpCa0toRUJNblRrVHYza3k4a0c3MjdEc0VDd3R6RE9yZng5Q2hFQkhSYzY3b3JJSStQZXZtalVNTEMzTjA3dGhPVzJEaTVLa2d2UHJ5U0FOSFJVUkV6N1BYWHhtTnFaL053YjZELzJEa0MwTnFaSXliTjI5VytocHZiMjg0T1RraEpTVkZwL2JYcjE5SGt5Wk5LajBPMVg5R242d1RDQVNZTUdHQzlxNTBZR0FndG0vZmp2VDA5R0x0SGp4NGdQUG56K08zMzM3REcyKzhnZDY5ZTJQV3JGbkl6czZHdGJXMUlVS241MUI2UmdiMkh6NkswU09Hd3N6VTFORGhFQkhSY3l3dVBnR2hZWGNBQUdLeEdOMjcxYjBsc0JwOWUzWFhKdXRPbkQ3TFpCMFJFVldMbDRjN2hnejB4OGF0djZKbjk2NndzN1hSYS8rSmlZbElTMHVyMURVMk5qYnc4ZkdwdUdFUnFhbXBTRXBLZ3AyZFhhV3VxdzBKaVVuWWQvQWZ2UGJLS0g1M05RQ2pUOVpwQ0FRQzdOaXhBM3YzN29WSUpFTHYzcjNoNysrUFJvMGFBU2dzczN6OCtIR2NPWE1HYTlhc1FVeE1ERjU5OVZWSTZsREZ0Y3JLenM1QjJKMjdrRWdrOFBac3JmTjFTcVZTdTV5bE5KRlJNWGdVSG9FZTNUcnIzT2ZobzhleDlkYy9zWDNqNm5MYkRSd3hGcStPR1luMzNuNU41NzZMV3I5cE8xbzBiMXBzLzV6YXRISExyMUNyMUJnNXZHYnUvaEFSa2ZFSVBQMjBXRVBuRHI2UVdWZ1lNSnJ5ZGV2Y0VWS3BGSGw1ZWJqLzRCRWlJcVBoMHJpaG9jTWlJcUxuMk1UMzNrYndoY3Y0NzRJbFdMWm9IcVJTcWQ3NmpvaUlxRlI3b1ZBSVB6OC9aR1ptUXFsVVFpQVFWR3FzeWlUckVoS1RjT3pFNlVyRlY1U3VOOHpPQkozSGpqOTJJUzA5SGRNbWY2RFROVnQyL0lFdE8zYVdldTdJMzcvaDNVbFRLK3lqaVlzTHZwNzd1VTdqMVdkTTFqMXg3Tmd4N04yN0Y1YVdscGcyYlJvOFBEeUtuWGQzZDRlN3V6djY5T21ENzcvL0hudjI3SUd6cy9OenZmejEyK1dyY0RiNEFsd2FOOExhRmQvcTlPRVdGSHdSSzlkdXdPTDVjOURFdFRHQXdxVGY3YnYzNGQ2eU9jek56YkJuL3lFY09uSU02MWN2aDNNREorMjFFWkZSU0VsTmcyZHJkNGpGb21MOVptWG5JQzQrb2NMeFZTb1ZWQ3BWSlYvcFU3Lzl1UWY5K3ZRMFNMTHV6dDM3T0hBNEFCOVBmQmRXVnBhMVBqNFJFZFV2SjA4L0xkWlFWNWZBYXBpYVN0RzFjd2NFUGxtMmUvSjBFTjU2Yll5Qm95SWlvdWVaWEdhQjJUTSt3Y3k1MytDYnBTc3dkK1ovU256UHJDck5kbGk2YXRldUhheXRyWEhvMENGMDdOZ1JKaVltT2wrYmtGRHg5K0NpNHVJVHNIN3o5a3BkVTVTdXlib1hody9HNFlBVE9IQTRBUDM2OUlTUHQ2ZE8xN201dW1ETzU1OW9uOGNuSkdIV3ZJVUFnSmRIajlBZWo0Nk94YzdkK3pCcC9EaElwVThuUVZsWjhyc3l3R1FkZ01KeXpOdTJiWU5RS01SLy92TWZ1THU3bDluV3c4TUQwNlpOdy96NTg3RjU4MlowNnRRSjV1Ym1OUkxYblBtTEVYemhNa3hOcGRqLzV6YTk5cjE1Kys4NEczd0JBL3g3NDhTcE0vaG02UXI4OTR2L1FDUXEvOFBOcllrcjh2UHo4ZG5zcjdCaTZRSTROM0RDOVp1aG1QM1ZJbnovN1h5MDhmTEF1TmRmd2JFVHA3Qnk3UVlzbkRkTGUrMlJZeWZ4Mjg0OTJQUDdKc2pFRmQvOVQwMU5RMnBhR3R5YXVGYjc5UllWRjU5UVlUVTZ6OWF0NE9Ub29MY3gwOUl6TUgveGNyUnMzaFFqaGczU1c3OUVSR1Njb21KaWNlZmVBd0NBUkdLQ3JsMDZHRGlpaXZYdDFWMmJyRHR4Nmd6ZWZQV2xTczA4SUNJaWVwYXZqemRtZlRZVlh5OWVqbWt6NTJMMloxUFJ3TW14MnYxbVpHVG8zTmJKeVFtdFc3ZkcxYXRYa1p5Y1hPbXhudDJDcXlMZW5xMFJzTC8wMld1bHVYTHRCcjVkdmdvcHFXbVk4TzZiMnVNRkJRWEl6TW91OTlxM1huc1p4MCtlaG9XNU9kTFNTLytaeUN6TWkrVVJKQktUWXQvaFRZcXNSbnhoeUVEdDQ4QXo1MkJxS3NXWWtjTjFmaTNHaE1rNkFNZVBIMGRPVGc0R0RScFVicUpPdzhQREEvMzY5VU5BUUFCT25EaWhVNldYeWpwODlEZ3VYQXJSZTc4QThQZit3OWo2NjU4WU5yZy9wazMrQUcyOFBMQjg1Vm9zV1BJRFprMy92M0x2QWpSMGRzSlhjMlpnK3F4NW1QbmxBcXhjdmxBN2V5NDJMaDV0dkR3Z2w4c3dkc3hJck4rMEhSY3ZYMEduRHI0QWdJaUlhTmpaMnVpOFRHZjN2b1BZL3Z1dVNuMFE2ZUxHclREY3VCVldicHVaLzVtaXQyUmRmcjRDWHkzOERsbFpXVmc0YnhhRVFxTXZ3a3hFUk5VVVdLU3dSTmRPSFdEK3BQaFZYZGE1UXp1WW01a2hPeWNINFJGUmVQUTRBazNkOUh0RGpvaUlqRSt2N2wweGIvWjBMRnV4RmgvODMyY1k5Y0pRREIzVUQ0NE85bFh1TXk4dlQ2ZDJFb2tFZm41K2lJK1B4NDBiTjZvMGxrS2hxTkoxRlZFcWxkaTQ5VmZzM0xVUFRvNE9XTEgwYTdpM2JLRTlmK2Z1ZlV5WlBsdW52azZkRFM3ejNPcnZGNk5WeStaUCs3MzNBUDJIdjF4cVc3VmFqYXpzd2dSaFJHUVVHamc2SWpNcnExaWJ1cnl0UjIweXVtVGQ5OTkvcjExLzNxdFhMNHdjT1JJaElZVkpzZjc5Kyt2Y3o4Q0JBeEVRRUlETGx5L3JQVmtYbjVDSTFlczJ3YjkzRHdTY09LWFh2di9hc3g5ck4yeEJqMjZkTWZXakNRQ0FvWVA2SVMwOUhSczI3OENNMURSOE9mTlQyTnFVWFRURDI3TTFQdjdnUFR4NDhCZ1c1dWF3TURlSGlZa0pIajU2V25aNjFBdERzR3Z2UWR3SURkTW02KzdjdXcvM1ZpM0s2cmJTRXBPU0VYemhNczVkdUlTUEo3NkhoczVPRlY4RW9IZFBQMHliUExIY05xWlMvV3lnbVpDWWhIbmZmSWNIang1ajZUZHo0ZXJTU0MvOUVoR1JjVHQ1cWtnVjJGNTFld21zaGtSaWd1N2RPdVBvOFVBQWhjdDRtYXdqSWlKOTZONjFNenhhdGNTUGE5WmorKzkvWWZ2dmY2RlZpK1p3YnVDSUJrNk9HRHFvdjg3ZkZ3Rm9DMUJXUkxQa05TZ29xT0xHWmFqT05rOWxDWStJd3NMdlZ1RGUvWWZvMGEwenBuL3lVWWtrbUhNREowejllRUs1L2F6NGFSMXNySzN3OWh1dmxObm0yVWt1YmsxYzhkV2N6N1RQNCtNVDhkbnNyd0FBa1ZIUmVIZlNKOFhhanh6N1RySG4rcDZzODd3eXVtUmRkSFEwb3FPakFUeGRHeDRWRlFXSlJJTEdqUnZyM0krTGl3dE1URXkwZmExZnZ4NEJBUUVBQUZkWFZ5eFpzcVJLOGFuVmFpejlZVFhFSWpFK2VQOXR2U1hyQ2dvS3NIcmRKdnk5L3pEOCsvVEE1OU1tRjV2aDlkckxvMkFxbFdMMXVrMzRZTXAwVEp2OEFmeTZsbDFWcnVqMFZRQm81dFlFb2JmdmFwOUxwVkpzK0drNTVISVpnTUtscHdtSlNYaHgrT0JpcjFXaFVHcmpBd3Bub1FHRmY5QS9TL09CZVNua0tpNkZYTVc5K3crMTU2Wk1HcS9iRHdLQVdDU3E4V3g5WmxZV0RoNDVodC8vM0FNSUJGZzQ3NHRLRmZFZ0lpSXFTM2hFRkI0OGVneWdjQys0TGgzYkdUZ2kzZlhwNWFkTjFwMDRkUmJ2dlBrcWw4SVNFWkZlMk5yYVlON3N6eENma0lnakFTZHg3Y1l0M0wzL0VFSG5MNkp4NDRhVlN0WkpwVkxrNU9TVTI4YlYxUlhObWpYRG1UTm5rUFhNN0xESzBHZGhEQURZZStBSWZ0NndCUVVxRlQ2ZStDNUdqUmhhYWp0cmE2c1MzK3VmdGVLbmRaREpMQ3BzVjVURVJJeEd6ZzNLYmZQSDFuVWxqa1hIeE9LVEdWL3FQRTU5WjNUSnVxVkxsNVk0bHBXVkJWdGIyMHI5c1NnUUNHQmxMU1krVUFBQUlBQkpSRUZVWllXVWxCUUFnTDI5UFJvMkxLeHE1dXpzWE9YNC9qNXdCQ0ZYcjJQTzU5TmdZMjFWNVg2S2lvcUp4ZUx2ZmtUbzdidDRjZmhnVFA3Z3ZWSmY2NmdSUTlHNFVVTXMrdTVIekYyd0JGMDZ0Y2Y0Y1c5bzczcW5aMlFnTHk5ZjI5N1d4bHE3TnQzSDJ3Tjc5aDlHWGw2ZTlzTkdrNmdEZ0V2L1hnVUFkR2ozdEpSMTJPMjdKYWJkRGgzOU9vRGkyZlF6UWVjUmZPRXl6bC82RndBUUd4dVBibDA2NHUzWFgwRlVkQXgrM3JDbDJJYVVBTER2MEQ5bC96eWlZOG84NyticWdqWmVIcVdlcThpaGY0NGo5UFlkUk1mRUllek9YZVRtNXFGengzYjR6Lzk5cVBkUzRrUkVaTHlLRnBidzY5Sko3My9rMTZRT3ZqNlF5MlhJeU1oRWRFd2M3dDU3VUd6cERCRVJVWFU1T3RoWHU0aVJUQ2FyTUZuWG9VTUhLQlFLdUxpNHdNWEZSWHZjeXNvS1FxRVFQWHYyUkZwYUdxNWR1MVp1UDNLNXZGcXhQdXZITmV0aFlXR083eGZNTmNpL3NlVXRnOVhRck9UclAveGwvRy90RDNCcDNLaGFDYy82eU9pU2RhV3hzTEJBYW1vcTFHcTF6Z2s3dFZxTjFOUlV5R1NGQ2FtUkkwZGk1RWpkcXFxVUpTb21GdXYrdHcyOWUvcnBwVnFwUXFIQVgzc09ZT3V2TzZGU3E5R2huUThhT2pmQXJyMEh5NzF1OElDK0NJK01RdkNGeTdod0tRUmRPM1hBNkJlSDRjODkrM0QrNHIvYWRwbzNGUUIwYk8rTG5idjM0ZnlsRVBUcTNyVkVuNmZPbm9PdHJRMWFOR3VxUGRhb2tUTm16eWljQW52aFVnaU9IZy9FN0JtZklEVTFEWHYySFVMUStVc0FnSGtMdjROekF5ZjQ5KzZCdi80K2dPRkRCbUQ4TzI4QUFQNzYrd0FBUVBMTVBuc3JmaXFacWRjSXUzTVBZWGZ1bFhwdStKQUJWVTdXYmYvOVQrVG5LOURBeVJHREIvampoU0VEdFJWemlZaUk5RUd0Vmhjcmt2UzhMSUhWRUl2RjZPblhGUWVQRks1RytPZDRJSk4xUkVSVTU5aloyVlZZcFRVakl3TW1KaWJhbklDR1VDaUVVQ2lFVENiVGFUODZXMXZiYXNWYWFwODIxZ2I1OTdXTmx5YytIRDhPbll2TStzL0p5Y1haNEF2Y3U3MlNtS3dEMExCaFE0U0ZoU0U4UEJ4Tm1qVFI2WnBIang1QnFWUnFaOU5WbDFxdHhwTGxxMkJ1Wm9xcEgrbStwTE04SzlkdXhNRWpBWEJ6ZGNHTVR5ZGo1WnIxV0xOdWswN1hCdXpmaWJQQkYvREx4bTA0ZCtFU3VuWHBnRmZIakVUL3ZyMFFkdnV1TmttbTRldmpCVXU1SEVlUEJaWkkxc1VuSkNMazZnMk1IRDY0V0RMVVVpNUgzeWRmTXBKVFVuSDBlQ0Q2OXVxT1N5Rlg4Y1hjYjJCbVZyaHYzTHBWeTdTeis1NGRWL0ZrMmF5cGFjbFpCVU1HK3VNLy8vZWhUcThYUUlYWi80cHMyN0M2V3RjVEVSRlZKUFQyWFVSRUZtN0JZV0Zoams3dDJ4bzRvc3JyMzdlbk5sbDM3T1JwZlBEZVcrVVd0eUlpSXFwdGpSbzFRbGhZK1VVSk5kdGdQV3Znd0lFd056ZkhvVU9IZEJxcjZLeTg4Z1JmdUl3NTh4ZnIxRFlpTXJyQzc3ZWExV3hSTWJIbHRsTXFDOHBzSXhRSXRBVW5JeUtqWUc5bkEzdTc0cXZLek14TTBiOXZMMFJHUlJjN3J0bm1TaUJnRXE4MFROWUI4UFgxUlZoWUdBSUNBdkQrKysvcmRNM1JvMGNCQU8zYTZXZWZtRDkyN2NYTjBOdVkvK1huc05UVE5OajN4NzBPSndkN2pCM3pJc1JpTVZZdVcxaXA2N3QzN1l5dW5UcmcvTVYvaSsxZkp4S0pTaVROUkNJUkJ2ajN3cTY5QnhFVkUxdHNqZnJ1dlFlaFVxa3daR0EvbmNiMTltaU5uVnZYYWF2QmxyZjVkSFpPRHNSaWNiRlMwVVJFUlBYVjRhTW50SS85ZS9WNExwTmNiYnc4ME1pNUFhSmlZcEdSa1ltZzg1ZlF1MGMzUTRkRlJFU2s1ZVRrQkRNenN3cVh3bGFYaFlVRkhCMGRkV3JieExVeEpyNzNWb1h0ZnRtNEZWWldsaGo3MG9zNjlUdHV3cFJ5ejhmRXhwWFp4c1RFQklkMjd3Q0FFb1VqU3JQK3AyWGF4OW5aaFQvYlo3ZTBva0pNMWdIdzkvZkhuajE3RUJBUWdHN2R1c0hUMDdQYzlqZHYzc1NKRXlkZ1ptYUdmdjEwUzBDVjUxRjRCRFp0K3gwRC9IdkRyMHZIYXZlbllXVXB4eHV2dmxTdFBrUWlVYm1GSm9vYU1Yd3dkdTg3aE0zYmY4ZXM2Vk1CQU1uSktkaDc4QiswYTl0RzU0cHZwcWJTVW1mS2xTWTVPUVVXNW1ZNnRTVWlJbnFlNWVYbDRXU1JKYkNEQnZRMVlEUlZKeEFJTUdoQVgyemM4aXNBNFBEUjQweldFUkZSblNJVUN1SGw1WVZMbHk1Vit0cXNyQ3h0QWNXS2VIdDc2N3dWbDNNREo3d3lla1NGN1g3WnVCV1djcGxPYlFGb3Q2WXF6VGRMZm9DZHJRMG1qUjlYNnZtaVMxc0Q5dTlFWG40KzB0TXo0R0J2aDRqSUtMdzc2Wk5pKzlGSFJFWnBIMGZIeGtJZ0VNRGF5bEtuT0kwTmszVUFMQzB0OGVhYmIyTDkrdlZZdm53NXBrMmJCaTh2cjFMYjNyeDVFOHVYTDRkYXJjWmJiNzBGQ3oxVUZmMTIyU29vRkFySVpSYllzdU9QRXVlVlNxWDIrTnV2bDEweXVUUi83TnBiN2Zna0VnbEdGcW5pV3BaR3pnMHdzRjhmSEQ1NkhFTUg5b092anpkK1dyY0plWGw1ZU9mTnNkV09ReU0zTnhkcjFtK0dTQ1RFeVROQmNHL1pvdFIyc1hFSk9IVTJXRy9qRWhFUkdkS1pjeGVRL2VRT2Z4UFh4bkIvanZkNkcrRGZHLy9iK2h2VWFqVXUvWHNWaVVuSnNMZlQvNTQ5UkVSRVZkV3laVXZjdlhzWGFXbHBsYnJ1N05tekZUY0NZRzF0amViTkRmOXZlZDl5OXIvOVpza1BNRGMzSzdkTlVhZk9CT083RmF0eDVPL2ZLbXo3NzVYcnNMS3loRXFsMGpsV1k4SmszUlA5K3ZWRFRFd01EaHc0Z0crKytRWTllL1pFMzc1OTBiaHhZWUdBeU1oSW5EaHhBcWRQbjRaS3BjS0lFU1BnNysrdmw3SHYzbjhBQUdVV2ZsQXFDN0JsUjJFMnVyTEp1bDgyYnExZWNDamNFMGVYWkIwQWpCLzNPczZlTzQ5dmw2L0NtRkV2SVBCMEVQcjM3UVV2RC9kcXg2RmhhbXFLQTRlUElpTXpDdzcyZG5oLzNPdWx0Z3U1ZWgwaFY2L3JiVndpSWlKREtyb0VkbEQvdnBXcVlsL1hPTmpib1dQN3RyaDQrUXJVYWpXT0hnL0VheStQTW5SWVJFUkVXaUtSQ0g1K2ZqaHk1SWplRTBwQ29SQitmbjcxcnVoQ1NtcXF0dEtyaG1idnZGWXRtbUhWOGtYNFkrczY1T1RtWXMrK1E4ak96c2JFS1o5aDVxZVQ0ZDZxQmY3WVduYWhTR1BEWk4wVEFvRUFiNzMxRmhvMmJJZ2RPM1lnTURBUWdZR0JKZHJKWkRLOC92cnJla3ZVQVNnMkxmUlovWWUvREZOVEtmYi91VTF2ZlllRzNjRzBtWFBSM3RjSEMrYk9yTllIUkVGQkFmWWVPSUpSSTRZQ0FLeXRyVEJ0eWlUTVg3UU1hOVp0Z29POUhUNmErRTZsK2t6UHlFQkdSbWE1YlhiL3RrbjcrTnFOVy9qaXY5L2d2YmRmUTh2bXpiVEgrL2Z0aFE4bjZENzJTNisvVjZrNGlZaUlha3RjZkFLdVhMc0JvUEFQL0FIK3ZRMGNVZlVOSHVDUGk1ZXZBQUFPLzNNY3I0NForVnduSUltSXFQNnhzN09EbjU4ZnpwdzVvOWQrZS9Ub1VTTlZZQTN0Y1hnRTB0TFR0Y1d3QU9CL2EzOEFVTGhpVHlnVVFpcVI0TDhMbHFKQXBjS21uMy9FbGgwN01YWEdsM2p6MVpmdzVxdGpEQlY2bmNOazNUUDY5ZXVIcmwyN0lpZ29DTmV1WFVOaVlpSUF3TUhCQVQ0K1B2RHo4NE81dWJtQm95d3NyQ0FVQ0hYZTIwMGpLVGtGWHkxYWhxWk5tdURMbVo5cUUzVUppVWxZdkd3bHhyM3hDbnk4eTkrelR5TTVKUlhmci9vRnQrL2UxeWJyQU1EYzNBd21KaVpRS0JTd3NyS0VVbG54ZXYzTXpNTGszTlRQNWlEMDlsMk1IRDVZV3cyMkl0R3hjYmg0K1lwMlRiNWFyY2JxSDc1RkU5ZkdrRW9reU1uTnhiMzdEOUhHeTBONy9zcTFHekF6TTBQclZrK1gwQzc5Wmk0YU9PbTJ1U2NSRVZGdCt1ZFlvTFpxV3RkTzdXRmpiV1hnaUtyUHIwdEh5T1V5WkdSa0lpb21GamREYjhQYnM3V2h3eUlpSWlyR3pjME5hclVhNTg2ZHEvWU1PNkZRaU83ZHU4UFZWYmY5M0o4M1Y2N2RoRXFsd3BkZkw4YlVqeVlBQUZ3YU53SUE1T1RtWXYraG85ajIyNS9JemMzRDRxL253TkhCSHRPbmZnaGZIeTk4ditvWFhMbDJFM00rbjFaaWRwNHhZckt1RkJZV0ZoZ3dZQUFHREJoZzZGREs5TUdVejJCdWJvYWZmMXlxOHpWWldkbVk5ZCtGTURXVll0RlhzMkJtK2pRWlppcVZJaTh2RHpQbXpNZVVTZU14YkhEL012dlI3SmN6KzZ0RmtKaElNRy9XZE8yNTNYc1BZdTJHTFRBMWxhSlg5NjQ0ZHZJMFBwNDJFek9tZll4MmJkc1U2eWNtTmc0SGp4ekRxVFBudEtXZ0g0ZEhZc2hBZnd3YTBCZW56cHdyTVhacE13VTFKYUNidUJRdVdkNS8rQ2grK25ranZsczREOTZlcmZHL0xiL2k0RC9IOE1lV2RUQTNOME5CUVFFV0xsMkJSZzJkOGNPU3J3RVVGcXI0NHIvZm9Idlh6dmh5NXFjNi9UeUppSWhxZzFxdHhwR0FJa3RnbjlQQ0VzOHlNVEZCdno0OXNXZmZJUUNGcyt1WXJDTWlvcnFvYWRPbXNMUzB4Tm16WjVHZW5sNmxQcXlzck9EbjV3YzdPenM5Ui9mVTAyUml4VFBWYzNKemRlcFRyVlpYMk5iTTFCU1hRNjRoTGo0Qm4wNlpoRjkzN3NhYytkOFdhM1B1L0NXc1dMME83ZHEyd2FkVFBpZzJVYVovMzE1bzFyUUpGaTVaZ2ZUMGRDYnJ3R1JkcVdiTW1JSHc4UEJTenpWczJCRExsaTB6K0RJTlcxdWJTbFZCVFUxTnc1ZGZmNHZzbkJ3c1gvd1ZySi9ja1ZlcjFjakp5VVcrUW9ILyszQTg1aTllanU5WC9ZeW82QmhNZVBmTlVsOW4wTGtMQUFEWHhvMHdiL1puY0hTd1IweHNISDVjc3g0WEwxK0JrNk1ERnN5ZGlhWnVydkJvM1FwcjEyL0NaN1BuWTRCL2I3eno1bGc0T1RvQUtLeUMrK3ZPM1JBSUJPalF6Z2REQnZhRFg1ZE9rRWhNQ3NjSkxxeThrNUNZQkFmN3NqL1FybDIvQlJ0cks5amEyaUExTlEwYk4rOUFRK2NHOEhCdkNRRG8xYU1iZHUwOWlPT0JaekI4eUFDSXhXSU1HendBMjM3N0UzZnUza2VybHMxaGEydURZWU1INE8vOWh6SHN5alcwOS9YUitXZExSRVJVazY3ZkRFVnNYRHdBd01yS0VsMDZkakJ3UlBvelpJQy9ObGwzOGt3UVBwNzBYckdiaVVSRVJIV0ZuWjBkaGc0ZGlqdDM3dURXclZ2STFUSFpaV1ptQms5UFQ3UnExUW9pa1Vpdk1hV21wa0dsVnNOU0xvTklKTUxKMDBFQUFKbXM0a0tZTDR4NVM2Y3hJcU5pS215N2M5dDZyRm0vR2VibVp1alh0eWM2ZGZERi9NWExFUnAyQnhNblQwZDczelp3Y25UQTYyTkhvMWtUVjl4NzhBajNIanlDV3FWQ2dVb0ZoVUlKaFVLQklZUDZJZmpDdjdDenM0TmNoOWRRbnpGWlZ3cG5aMmNvbGNveXo5V21zdmF6Vy9Ga1JwZ3VMb2Rjd3pkTGZrQjZSbUVKNWVsZnpFTjJUZzV5Y25PUm01dFg2alYvN05xTHhPUmtmRDV0Y29rUEZQOCtQYUZXQTEvTy9CU1ptWmxZdTM0ei9qNXdCQXFGQXQyN2RzYjBUejdTdnJGR0RoOE16OWF0OE8zeWxUaDZQQkFuVHAxRjMxNStlSG4wQ0hUd2JZdDMzM29OQS92MUxqVVoxNnBsNGY1enMrWXRSUGV1bldFaUx2N3JXcUFxd00zUTI3Z1ZkZ2N2UGltQXNXTE5lbVJrWm1IdUY5TzFjWHQ1dU1QTzFnWW5UcDNGOENHRnN5V0hEUFRIOXQvL3d2N0RBZmowU1RXOXQxOS9CVWVQQjJMMXVzMVl0K283Z3lka2lZaUlnT0tGSlFiMDdRV3hXTDkvNkJ0UzgyWnVhTkc4S2U3ZGY0amMzRHdFbmptSHdmM3J4OHhCSWlLcWY4UmlNVHc5UGVIdTdvN282R2hFUkVRZ0tTa0pHUmtaMmxsdElwRUlNcGtNZG5aMmNIRnhRY09HRGZXZXBOTTRkVFlZUDY1WkQ2QndIMzdObGhtNlZHK2QrdkVFdmNVaHN6Q0hpVmlNWVlQNlF5cVJ3TUhlRGo4dVhZQ3p3UmR4SXZBTXpnWmZSSEpLS3ZMeVNzOC9GT1ZnYjRleFkxN1VXMnpQSzRGYTgzK1Q2cTNVMURTOC85RTBOSFZyQWdkN1cxaks1WkRMWlpETFpMQzBsRU11czRCTUpvUE13Z0p5bVFVa1Vnbm1MMXFHaTVldllPcEhFL0RDMElGbDl2MzEvN04zMytFMTNROFl3Tjg3a3B1OWlSZ2hadXk5QmJXcDJydEdxMXA3RjFXcXRQM1JVdFFlTFdydkZYdHZ0V2VJTGJJalpFaHlrNXU3Zm45RURwRk5jczlON3Z0NW5qNTF6ajMzNXFYS3lYdSs0L2Q1T0hQK1A3ZzRPMkhvb0FGbzR0VWd6ZXMwR2kxMjdObUh6ZHQzUTZ2Vll2SGNtU2hSUFBONSttczJiTUgrUThjUUhaMzJVR05yYXlzMHJGY0hJNGQrZ3djUG4yRENsQmxvM2FJcEpvd1pudUs2ZVl1VzQ5ekZ5OWp5NzNJb0ZFbnIvRTJjK2l0Y0M3cGcvS2lod25Wck4yN0YrczA3OE51MEgxQ3ZUdjRadVVCRVJIbVRNajRlM2Z0K0s5emMvck5rYnBiKy9zeEw5dXc3aE1VclZnTUFLbGNzai9sLy9DSnlJaUlpb3V4VHE5VUFrcFo1TUpTbnoveXdaLzhoYUxVNjZIUTZXRmdvVUwxcVpUUnBWTjlnR1pMZDgzMklZa1VMdzg3V050MXIxR28xRWhKVVVLdlYwT3AwUXJrb2xVb2hsVW9obDh1Z01EY1h2bWZQenlTWmpBNWlXWmVPWmN1VzRmSGp4eW5PZVhwNjRydnZ2aE1wMGFmUjZYVFoydlZWbFppSXMrY3ZvV1d6eGhsZUZ4TWJoMk1ueitEek5ra05lbVppWXVQZ0h4Q0lpdVhMWlRsTGRwdzRmUTcxNjlTQzFRZFRoQ09qb3BQYS92Zis0TlRyOWFsR3p5bVY4YmgxeHdjTjZ0WE9sWHhFUkVUWmNmallTZnk1WUJrQW9HeVpVbGc2LzNlUkUrVzhOekV4Nk5Idk8yRld3NXJsQzFDc2FHR1JVeEVSRVJIbG5zekt1cXkzTnlZbU5EUVV3Y0hCS2Y0SkRRMFZPOVpIeTA1UkJ3QUtjL05NaXpvQXNMV3hScGNPN2JKVTFDVmZuMXRGSFFBMGIrcVZxcWdEQUVjSCsxUlBPTkw2ZjhQS3lwSkZIUkVSR1kwRFIwNElQODZ2MDBQdGJHM1JzSDRkNGRqNzRCRVIweEFSRVJHSmp5UHJpSWlJaUl6UW84ZFBNV3pzRHdBQWMzTXpiRjMzZDc1ZGJQbldIUjk4LytNTUFFa1B6cmFzWFFFcnk2eHZwRVZFUkVTVWwzQmtIUkVSRVZFZXRQZkFZZUhIelpwNDVkdWlEZ0NxVnE2SUV1N0ZBQ1F0U1hIODVGbVJFeEVSRVJHSmgyVWRFUkVSa1pHSmZoT0RrMmN1Q01jZDI3Y1dNVTN1azBnazZQaEZHK0Y0ei81RDRPUVBJaUlpTWxVczY0aUlpSWlNektHako0UmQ1U3FXTDRjeXBVcUtuQ2ozdGZpc01heXRyUUFBL2dGQnVIWEhSK1JFUkVSRVJPSmdXVWRFUkVSa1JIUTZIYndQdk50a29XUDdOaGxjblg5WVdsaWdUY3Rtd3ZIdWZZZEVURU5FUkVRa0hwWjFSRVJFUkViazBwWHJlQm4rQ2tEU2J1YU5HOVlUT1pIaGRQaTh0YkJiKzMrWHJ5RTBMRnprUkVSRVJFU0d4N0tPaUlpSXlJanMyZjl1WTRuMmJWdENMcGVMbU1hd2lyZ1ZRcDJhMVFFQWVyMGUrdzRleWVRZFJFUkVSUGtQeXpvaUlpSWlJK0VmRUlRYnQrNEFBR1F5R2RxM2JTVnlJc1ByOUVWYjRjY0hqNTZBS2pGUnhEUkVSRVJFaHNleWpvaUlpTWhJZUI5NE42cXVVWU82Y0haeUZER05PR3JWcUlvaWhkMEFBREV4c1RoMTVyeklpWWlJaUlnTWkyVWRFUkVSa1JGUUt1Tng1UGhwNGJpVGlXd3M4U0dKUkpKaVU0M2QrdzVCcjllTG1JaUlpSWpJc0ZqV0VSRVJFUm1CWXlmUElENGhBUUJRc2tSeFZLcmdLWElpOGJSdTNoUVdGZ29Bd05ObmZyanYrMURrUkVSRVJFU0d3N0tPaUlpSVNHUjZ2VDdGeGhLZHZtZ2o3SXBxaXF5dHJkQ3lXUlBoZU1mZUF5S21JU0lpSWpJc2xuVkVSRVJFSXJ0eTdTWUNBb01BQURiVzFtald4RXZrUk9McjFQN2RSaFBuTDE0V2ZuMklpSWlJOGp1V2RVUkVSRVFpMjd4OXQvRGp0cTJhQ1ZOQVRWbHg5NktvVjZjbWdLU1JoMXQzN0JVNUVSRVJFWkZoc0t3aklpSWlFcEhQL1Fmd3VmOEFBQ0NYeTlDbDQrY2lKeklldmJ0M0ZuNTg3TlJaaEw5NkxXSWFJaUlpSXNOZ1dVZEVSRVFrb3ZkSDFiVnMxZ1FGWEp4RlRHTmNLcFl2aHlxVktnQUF0Rm90dHUveUZqa1JFUkVSVWU1aldVZEVSRVFra21kK0wzRDU2ZzBBZ0VRaVFjK3VuVVJPWkh6NjlIZzN1dTdBa1JPSWZoTWpZaG9pSWlLaTNNZXlqb2lJaUVnazc2L0QxcmhoUFJRdDRpWmlHdU5VczNwVmxDbFZFZ0NnVXFtdzIvdWd5SW1JaUlpSWNoZkxPaUlpSWlJUmhJYTl4S216RjRUalh0MDVxaTR0RW9rRXZkOGJYYmRuM3lFbzQrTkZURVJFUkVTVXUxaldFUkVSRVlsZzJ5NXY2SFE2QUVDdDkwYVBVV3FONnRkQnNhS0ZBUUN4Y1hIWWYraVl5SW1JaUlpSWNnL0xPaUlpSWlJRGk0eUt4dUZqSjRYajkwZU9VV3BTcVJROXU3MGJlYmhqejM2bzFXb1JFeEVSRVJIbEhwWjFSRVJFUkFhMmErOEJKQ1ltbFUzbFBjc0tPNTVTK2xvMDlSSjJ5bzJJaU1UUkUyZEVUa1JFUkVTVU8xaldFUkVSRVJsUVhKd1NldzhjRm81N2Qrc0VpVVFpWXFLOFFTNlhvMGVYRHNMeDFwMTdvTlZxUlV4RVJFUkVsRHRZMWhFUkVSRVowTDVEUjZGVUptMlFVTnk5S09yWHJTVnlvcnlqWGV2bXNMZXpCUUFFaDRUaDdJVkxJaWNpSWlJaXlua3M2NGlJaUlnTUpERlJqWjE3OWd2SHZicDE1cWk2YkZBb0ZPalNzYjF3dkdITERtR1REaUlpSXFMOGdtVWRFUkVSa1lGNEh6eUN5S2hvQUlCcndRTDRySEZEa1JQbFBSM2J0NGFWbFNVQTRJVi9JSTZmT2l0eUlpSWlJcUtjeGJLT2lJaUl5QUNVeW5oczJycExPTzdadFNQa2NwbUlpZkltRzJ2ckZHdlgvYnRoSzNlR0pTSWlvbnlGWlIwUkVSR1JBZXpZc3g5dlltSUFBSVZjQzZCZDYrWWlKOHE3dW5acUQzdDdPd0RBeS9CWDJIZm9tTWlKaUlpSWlISU95em9pSWlLaVhCYjlKZ1k3ZHU4VGpnZDgyUk55dVZ6RVJIbWJwWVVGK3ZYcUpoeHYzTG9UeXZoNEVSTVJFUkVSNVJ5V2RVUkVSRVM1YlBPMlhVS1pWTUs5R0pvMzlSSTVVZDczZVpzV2NDMVlBQUFRSGYwR08vY2NFRGtSRVJFUlVjNWdXVWRFUkVTVWk4SmZ2Y2JlQTBlRTQ2Lzc5NEpVeWx1d1QyVm1ab2F2K3ZZVWpyZnY4a1owOUJzUkV4RVJFUkhsRE40cEVoRVJFZVdpOVp1M0N4c2dsQzlYQmczcTFoWTVVZjdSdktrWFNyZ1hBd0FvNCtPeGFmdHVrUk1SRVJFUmZUcVdkVVJFUkVTNUpEQW9CSWVQblJLT3Z4blFCeEtKUk1SRStZdFVLc1hBL3IyRlkrOERSL0F5L0pXSWlZaUlpSWcrSGNzNklpSWlvbHl5WnNNVzZIUTZBRURONmxWUXJVb2xrUlBsUC9YcjFrSjV6N0lBQUxWYWpYV2J0b3VjaUlpSWlPalRzS3dqSWlJaXlnV1BuejdEbVhNWGhlTnYrdmNSTVUzK0paRkk4TzFYWHdySFI0NmZnbjlBa0lpSmlJaUlpRDROeXpvaUlpS2lYTEI2M1diaHgxNE42NkZzbVZJaXBzbmZxbFNxZ0ZvMXFnRUE5SG85VnEvZm5NazdpSWlJaUl3WHl6b2lJaUtpSEhiSDV6NnVYcjhGSUduazE5ZDllNG1jS1AvN1pzQzd0ZXZPWDd3TTM0ZVBSVXhEUkVSRTlQRlkxaEVSRVJIbElMMWVqMVZyTnduSHJaczNoWHV4SWlJbU1nMWxTcFZFRTY4R3d2SFNsV3VnMSt0RlRFUkVSRVQwY1ZqV0VSRVJFZVdnVTJjdTRKN3ZRd0NBWEM1SC95OTdpSnpJZEF6czF3dHl1UXdBNFB2d01ZNmNPQzF1SUNJaUlxS1B3TEtPaUlpSUtJZkVKeVJneGVwMXduR245bTFRc0lDTGlJbE1TNUhDYnVqYXNiMXcvUGVhRFlpTml4TXhFUkVSRVZIMnNhd2pJaUlpeWlFYnQrekU2NGhJQUlDamd6MzY5ZTR1Y2lMVDgyV3ZybkIyY2dRQVJFZS93ZHFOMjBST1JFUkVSSlE5TE91SWlJaUlja0JnVUFoMjdOa25ISC83ZFY5WVcxdUptTWcwV1ZsYVl2QTMvWVhqUGZzTzRabmZDeEVURVJFUkVXVVB5em9pSWlLaVQ2VFg2N0gwN3pYUWFMUUFnUEtlWmRHeVdST1JVNW11enhvM1JKVktGUUFrL2JkWnZIdzFONXNnSWlLaVBJTmxIUkVSRWRFbnVuVDFPcTVjdXdrQWtFZ2tHRG5rRzBna0VwRlRtYTdrL3daU2FkS3Q3aDJmK3poMTlvTElxWWlJaUlpeWhtVWRFUkVSMFNkSVRGUmo2Y3AvaGVOMnJadWpiT21TNGdVaUFJQkhDWGQwYXQ5R09GNnhhaDNpRXhKRVRFUkVSRVNVTlN6cmlJaUlpRDdCOXQzN0VCSWFCZ0N3dGJIR3dQNTlSRTVFeWZwLzJRTU9EdllBZ05jUmtkaTRaYWZJaVlpSWlJZ3l4N0tPaUlpSTZDT0Z2M3FOVGR0MkNjZGY5K3NOZXp0YkVSUFIrMnlzcmZIZDEzMkY0eDE3OWlFZ01GakVSRVJFUkVTWlkxbEhSRVJFOUpHV3Ixb0hsVW9GQUNqbFVRTHQyN1lVTnhDbDBySlpFMVR3TEFzQTBHaTBXTEtDbTAwUUVSR1JjV05aUjBSRVJQUVJidDN4d1psekY0WGpFVU1HQ2hzYWtQR1FTQ1FZT2ZUZGhoL1hidDdHeGN0WFJVNUZSRVJFbEQ3ZVVSSVJFUkZsazFhcnhlSVZhNFRqNWsyOVVMbGllUkVUVVViS2xDcVpZdFRqNHVXcm9WVEdpNWlJaUlpSUtIMHM2NGlJaUlpeWFlZWVBL0I3NFE4QXNMU3d3SGNEKzRtY2lESXpzRjl2Mk5rbXJTY1kvdW8xbHE5YUozSWlJaUlpb3JTeHJDTWlJaUxLaG9EQUlLelpzRVU0N3R1N0c1eWRIRVZNUkZsaGEydURJWVA2QzhjSGp4ekh0WnUzUlV4RVJFUkVsRGFXZFVSRVJFUlpwTlBwTU9ldnBWQ3IxUUNBa2lXS28ydkh6MFZPUlZuVnNsa1QxSzFkUXppZXUyQVo0dUtVSWlZaUlpSWlTbzFsSFJFUkVWRVc3ZHg3QVBjZlBBSUF5R1F5VEJ3N0hISzVYT1JVbEZVU2lRVGpSZzZCamJVMWdLVHBzQ3RXY3pvc0VSRVJHUmVXZFVSRVJFUlpFQkFZakRYck53dkhmWHAwUnVsU0hpSW1vby9oN09TSUVVTUdDc2NIajV6QXRSdTNSRXhFUkVSRWxCTExPaUlpSXFKTTZIUTYvTGxnS1JJVDMwMS8vYkpuVjVGVDBjZHEzdFFMRGVyV0VvN25MbHpPNmJCRVJFUmtORmpXRVJFUkVXVml0L2RCM1BOOUNJRFRYL01EaVVTQ01TTUd3OWJXQmtEeTdyQnJSVTVGUkVSRWxJUmxIUkVSRVZFR2dvSkRzR3JkSnVHWTAxL3pCeWRIQjR3Yy9JMXdmT2pvU1Z5OXp1bXdSRVJFSkQ2V2RVUkVSRVRwME9sMG1QMFhwNy9tVjU4MWFZaEc5ZXNJeC9NV2NUb3NFUkVSaVk5bEhSRVJFVkU2OXV3L2pIdjNId0RnOU5mOFNDS1JZUFR3NzJCbmF3c2dhVHJzc244NEhaYUlpSWpFeGJLT2lJaUlLQTFCd1NGWTllOUc0WmpUWC9NblJ3ZDdqQm8yU0RnK2ZPd2tybHk3S1dJaUlpSWlNblVzNjRpSWlJZytvTmZyTWVldnBWQWxKZ0xnOU5mOHJrbWordkJxV0U4NG5yZG9PYUxmeElpWWlJaUlpRXdaeXpvaUlpS2lEK3pjZXdBK25QNXFNaVFTQ1VZUEhRUjd1NlRwc0s5ZVIrQ1BlWXVnMSt0RlRrWkVSRVNtaUdVZEVSRVIwWHQ4SHo3RzMyczJDTWVjL21vYUhCenNNWGJFWU9INHlyV2IyTHBqcjRpSmlJaUl5RlN4ckNNaUlpSjZLeVltRnIvOU1SOWFyUllBVUxxVUI2ZS9tcEJHRGVxaTB4ZHRoZU5WNnpiaGpzOTlFUk1SRVJHUktXSlpSMFJFUklUa2RlcVdJT3hsT0FEQXl0SVNQLzB3anROZlRjemdnZjFRcmt4cEFFbS9KMzZiL1JlaW9xSkZUa1ZFUkVTbWhHVWRFUkVSRVlCZGV3L2c0dVZyd3ZIM1k0YWhpRnNoRVJPUkdNek16UERURCtOZ1kyME5BSWlJaU1Tc3VRdWgwK2xFVGtaRVJFU21nbVVkRVJFUm1UemZoNCt4OHIxMTZqcTFiNFBHNyswT1NxYWxrR3NCVEJ3M1FqaStmdk1PTm0zYkpXSWlJaUlpTWlVczY0aUlpTWlreGNURTR0ZmY1d25yMUpVdFhSS0R2K2t2Y2lvU1c0TzZ0ZENqYXdmaGVPM0diYmg1MjBmRVJFUkVKS2Fna0ZDeEk1QUpZVmxIUkVSRUprdXYxMlAyL0NWNEdmNEtBR0J0YllXZmZoZ0hNek16a1pPUk1SallydzhxVnZBRWtQUjdaZWFjdnhBUkdTVnlLaUlpTWdTOVhvOEhqNTVnOWJyTkdEUnNIQVo4TzFMc1NHUkNXTmFScVBoMGdvaUl4TFJ6N3dIOGQrWGRPblVUeGd5SFd5RlhFUk9STVpITFpaZzZjUXpzN1d3QkFKRlIwWmc1WndIWHJ5TWlNZ0U5Qnd6R2lIR1RzV25iTHZqNUI0Z2RoMHdNeXpveUtENmRJQ0lpWStINzRCSCtmbStkdWk0ZDJxRlIvVG9pSmlKalZNREZHVCtNSHdXSlJBSUF1SFhIQitzMmJSYzVGUkVSNVRhbDcxbVdBQUFnQUVsRVFWUWJheXYwN2RVTkt4Zi9DUXNMaGRoeHlNVEl4UTVBcHFYbmdNR0lpSWdVT3dZUkVabTRtSmhZL1BySGZHR2RPcyt5cGZIZHdINGlweUpqVmJ0bU5mVHAyUVVidCt3RUFHemN1aE9WS25xaVZ2V3FJaWNqSXFMY3NuclpYMkpISUJQR2tYVmtVSHc2UVVSRVl2dHduVG9iYTJ0TW5UUU9jam1mWVZMNkJ2VHBnV3BWS2dGNHUzN2Q3QVZjem9PSWlJaHlCZTlLeWFENGRJS0lpTVMyYWR2dUZPdlVUUnc3SElWY0M0aVlpUElDcVZTS0h5ZU14dUNSM3lNeUtocHZZbUl3WmZwTUxQcHpKbXh0YmNTT1IwUkVBRUxEd25IdHhpM2N2SDBYTHdLQzhPYk5HN3lKaWNHWUVZUFJwc1ZuWXNjanlqS1dkVVE1cE84M3d4QVRHd2NIZTNzVWRuTkZyUnJWVUs5T1RSUnhLeVIyTkNJaWV1djB1WXRZczM2emNOeXRVM3MwcUZkYnhFU1Vsemc1T3VDbkg4Wmg0dFJmb05Gb0VSZ1VncC8vTndkLy9EcVZPd2dURVlub3lkUG4yTFJ0Rjg1ZHZBeTlYZzhYWnllVUsxTWFGY3VYaGIyZEhhcFVyQ0IyUktKc1lWbEhsRU8rN05rTnoveGVJQ29xR3MvOFhtRFozLzlpMmQvL3dxdGhQZlR2M1IwZUpkekZqa2hFWk5MdStUN0VIL01XQzhlVktuaGkwRmQ5UlV4RWVWR1ZTaFV3ZnRSUTRmZlNIWi83bUx0d09TYU5HeUZzUWtGRVJJYWgwV2l4ZnZNMmJOcTJHMVpXbHVqVG96TmFmTllFUll1NDhjOWt5dE5ZMWhIbGtMYXRtcVU0RG5zWmpxTW56bURIbm4yNGVPa3F2aHZZRDEwNnRPTmZHa1JFSWdnSkRjTzAzMlpEclZZREFBcTd1V0xHMUltUXkyVWlKNk84cUdXekpnZ0pEUk4yaFQxKzZpd0t1eFZDL3o3ZFJVNUdSR1E2RWhKVW1ESmpGbTdmdllkMnJWdGc4TUIrc0xhMkVqc1dVWTdnQmhORXVjUzFZQUgwNjkwTkcxWXRoVmVEdWxqMjk3K1k4OWRTNlBWNnNhTVJFWm1VMkxnNC9EaDlGcUtqM3dBQWJHMnNNWFA2Rk5qYjJZcWNqUEt5ZnIyN28yV3p4c0x4dWszYmNQelVXUkVURVJHWkRyVmFqZW4vbTRPNzkzenh3L2lSR0RkeU1JczZ5bGRZMWhIbE1sc2JhMHlaT0FiZmZkMFBSMCtjeHVJVnExbllFUkVaaUVhanhZeVpjeEVRR0FRQWtNdGxtREYxSW9vV2NSTTVHZVYxRW9rRTQwWU9RWlZLNzlaQituUEJVdHp4dVM5aUtpSWkwN0J5elFaY3Uza2JFOGNPUjR2UEdtZitCcUk4aG1VZGtRRklKQkwwNk5vQkE3N3NpYjM3RCtQUTBaTmlSeUlpeXZmMGVqMFdMRjJKbTdmdkN1ZkdqeHFhb2x3aCtoUm1abWFZTVdVQ2loVXREQ0NwSFA3NXQ5a0lDQXdXT1JrUlVmNTE0OVlkN1BZK2lENDl1ckNvbzN5TFpSMlJBZlh0MVJWTkd0WEgwci9YSUNna1ZPdzRSRVQ1MnRhZGUxTThIT25YdXh0YU5tc2lZaUxLajJ4dGJmQy9uMzhVcGxYSHhNWmh5b3lad3JScklpTEtPVnF0Rmd1WC9ZT1NKWW9iMVRxaHl2aDRKQ1NveEk1QitRakxPaUlEa2tna0dEWHNXMWhhV0dEcGlqVml4eUVpeXJmT1hyaUVmLzdkS0J3M2E5b0kvZnYwRURFUjVXZUYzVnp4NjdRZllHWm1CZ0FJRGtuYTBDUXhVUzF5TWlLaS9PWEU2WE1JREFyQmlDRURJWmZuN242Wmk1YXZFdjdSYURTcHppMWF2a3E0ZHZESUNSZzljV3F1NWlIVHdyS09qRlorZlRwaGIyZUxyL3Iyd3VWck43aXVEUkZSTHZCOStCaS96MTBvSEZlcTRJbnZSdzNqYnR5VXF5cDRsc1VQNDBjS3gvZDhIMkwyL01WY3A1YUlLSWZvOVhwczNyNGJsU3VXTjhpU0ZudjNIeGIrMFdpMHFjN3QzWDlZdU5iSnlSSE9UbzY1bm9sTWgwVFBPd2d5b1BlZlBodzRmQXdhalJZZDI3ZEpjYzNJSWQ4QUFQb05HZ0VySzB1c1dEakhvQmtOSVRGUmpUNERoOEs5YUJITSszMkcySEdJaVBLTjBMQndqQmcvR1ZGUjBRQ1NSand0bWp1TE83K1N3V3pkdVJkL3I5a2dIUGZvMGdIZmZ0MlhaVEVSMFNlNjUvc1FveWRNeFM5VEo2SkJ2ZHBpeHlINkpKSk1iZ3h5ZDl3bzBRZmVmL3FRM3Jua3NzN0p5UkhXVnBZR3lXVm81dVptNk55K0xkWnMyQUsvRi80b1VkeGQ3RWhFUkhsZVRHd2NwczZZSlJSMXRqYldtRGw5Q29zNk1xZ2VYVG9nT0NRVUJ3NGZCd0JzMitVTk16TTV2dXJiaTRVZEVkRW5PSEw4Tk96dGJGR25WZzJ4b3hEbE9vNnNJeExKbTVnWTlQNXFLRnEzYUlwUlF3ZUpIWWVJS0U5VHhzZGowdFJmNGZ2d01RQkFMcGRoOW0vVHVQTXJpVUtyMVdMcUw3L2o2dlZid3JuK2ZicHozVVFpb28razErdlIrNnNoYUZDdk5yOTNvbndoczVGMVhMT09TQ1IydHJabzAvSXpuTHR3aWV2WkVCRjlBbFZpSXFiOU9sc282Z0JnL0tpaExPcElOREtaREQ5UC9oNFZLM2dLNTladDJvNE5XM2FJbUlxSUtPOEtEWHVKVjY4alVMMUtKYkdqRUJrRXl6b2lFVFdzVnh1UlVkRjQvUFM1MkZHSWlQSWtqVWFMWDJiTnhhMDdQc0s1N3diMlE4dG1UVVJNUlFSWVdDZ3c4K2ZKS0Z1NnBIRHUzdzFic1huN2JoRlRFUkhsVFhkOGZBRWd4VU1Rb3Z5TVpSMlJpQ3BWS0ErRnVUbXVYcnNwZGhRaW9qeEhwOVBoOTdrTGNmbnFEZUZjMzE3ZDBLTkxCeEZURWIxamJXMkYzMytkaWhMdXhZUnpxOVp1d3JhZDNpS21JaUxLZSs3ZTg0VmJJVmM0T1RxSUhZWElJRmpXRVluSTNOd01WYXRVeE9Wck56Sy9tSWlJQkhxOUh2TVhyOERwY3hlRmMxMDdmbzRCWDNKTk1ESXVkcmEybVAzYlR5amlWa2c0dDNMTmV1ellzMS9FVkVSRWVjdGRuL3VvVktHYzJER0lESVpsSFpISWFsYXZDdCtIai9FbUprYnNLRVJFZVlKZXI4ZkNaZi9nME5HVHdybTJyWnBoeUtBQjNHMlRqSktUa3lObS8yOGFDcmc0QytlVy83TVd1NzBQaXBpS2lDaHZpSXFLUmxCSUtDcVc1eFJZTWgwczY0aEVWcnRHTmVqMWV0eTRkVmZzS0VSRVJrK3YxK092SlN1eDcrQlI0VndUcndZWU8ySXdpem95YXE0RkMrRFBXZE5URkhaTFZxN0IzdjJIUlV4RlJHVDhna1BEQUFBZXhZdGxjaVZSL3NHeWpraGt4WW9XaHEyTk5aNCs4eE03Q2hHUlVkUHI5Wmk3Y0RrT0hENHVuR3RRdHhZbWp4OEpxWlMzTkdUOGlyZ1Z3dncvZm9GcndRTEN1VVhMVjJIL29XTWlwaUlpTW00dncxOEJBQW9VY0JFNUNaSGg4TTZXU0dRU2lRVHU3c1h3L0lXLzJGR0lpSXlXVHFmRG5MK1c0dkN4ZDFOZkd6V29pMm1UeDBNdWw0dVlqQ2g3Q3JrV3hQdy9ma0ZoTjFmaDNGOUxWdUxna1JNaXBpSWlNbDVoTDhNaGtVamc1T2dvZGhRaWcyRlpSMlFFaWhjckNqK1dkVVJFYWRMcGRKZzlmd21PbmpndG5HdmkxUUJUSjQ1bFVVZDVVc0VDTHBqMyt5OG9WclN3Y0c3ZW91WFlzKytRaUttSWlJelR5L0JYY0hSMGdGd3VFenNLa2NHd3JDTXlBc1hkaXlJMExCeksrSGl4b3hBUkdSV05Sb09aY3hiZytLbXp3cmxtVFJ2aHgrOUg4YWFkOGpRWFp5Zk1uVFVEeGQyTEN1Y1dyMWlOTlJ1MlFLL1hpNWlNaU1pNHZIejVDZ1hmVysrVHlCU3dyQ015QXNrMzZpLzhBMFZPUWtSa1BPSVRFakJseGl5Y1BuZFJPTmVxZVZQOE1HNGtaRElXZFpUM09UazZZTjZzR1NoVnNvUndidU9XblppL2VDVzBXcTE0d1lpSWpFall5M0M0c0t3akU4T3lqc2dJRkMrV1ZOWTk5K05VV0NJaUFJaU9mb1B2SjgvQTladDNoSFB0V2pmSGhESER1SmtFNVN2MjluYVkvL3N2cUZhbGtuRHU0SkhqK0dYV1BDUW1xa1ZNUmtSa0hHSmlZMkZ2Wnl0MkRDS0Q0dDB1a1JGd2NYYUNtWmtad3NMRHhZNUNSQ1M2c0pmaEdEUHBKeng4L0VRNDE3TnJSNHdkTVJnU2lVVEVaRVM1dzhyS0VqT24vd2l2aHZXRWN4Y3VYY0VQMDM1RFhKeFN4R1JFUk9KVHFSS2hNRGNYT3dhUlFiR3NJeklDRW9rRWpnNzJpSWlJRkRzS0VaR28vUHdETUhyQ1ZBUUVCZ3ZuaGd3YWdHKy83c3VpanZJMWMzTXovRFJwTEw1bzIwbzRkOGZuUHNaTStna3Z3MStKbUl5SVNGd3FsUXJtQ3BaMVpGcFkxaEVaQ1NkSEIwUkVSb2tkZzRoSU5IZnYrV0xzeEovdzZuVUVBRUFtazJIU3VKSG8xcW05eU1tSURFTXFsV0xVc0VIbzM2ZUhjTzY1bnorR2ovMEJ2ZzhmaTVpTWlFZ2NlcjBlcXNSRW1KdXhyQ1BUd3JLT3lFZzRPVG9nSW9KbEhSR1pwbU1uejJMQ2xCbUlpWTBEQUNqTXpmSHJUNVBRc2xsamtaTVJHWlpFSWtIL1B0MHhldmkzd21qU3lLaG9qSi84YzRyTlZvaUlURUdpT21udFRnVkgxcEdKWVZsSFpDUWNIUjBRRWNscHNFUmtXdlI2UGRhczM0dy81aTJDUnBPMCs2V3RqVFhtelB3WmRXcFZGemtka1hpK2FOc0tNNmYvQ0N0TFN3QkFZcUlhdi8weEgrczM3NEJlcnhjNUhSR1JZU1NxRWdFQTVtWm1JaWNoTWl5V2RVUkd3c25SQVpGUjBid0JKeUtUb1VwTXhHK3ovOExHcmJ1RWMwWGNDbUhSM0ZtbzRGbFd4R1JFeHFGMnpXcFlPUGQvS09SYVVEaTNkdU5XekpxN2tEdkZFcEZKVUNXK0xldTR3UVNaR0paMVJFYkMwY0VCT3AwT2I5N0VpQjJGaUNqWFJVWkY0L3ZKMDNIbXZXbDlWU3BWd0tKNU0xRzBpSnVJeVlpTVN3bjNZbGd5YnhZcVZ2QVV6cDA4ZlI1akowM2p4aE5FbE85SjN5NEh3QUVOWkdwWTFoRVpDY3UzMDF6aUV4SkVUa0pFbEx1ZVBIMk9FZU1tcDFnd3YwMkx6ekQ3dDU5Z1oyc3JZaklpNDJSdmI0Yy8vemNOTFpzMUVjNDlmUHdFUTBkUHhJMWJkMFJNUmtTVXUyUXlHUUJBcTlXS25JVElzRmpXRVJrSmk3ZUxwaWF3ckNPaWZPekk4ZE1ZTldFS3dsNkdDK2NHZmZVbHhvOGVDcmxjTG1JeUl1Tm1abWFHaVdPSFk5Q0FMNFdOSjZMZnhHRFNUNzloMDdaZEhIVkNSUG1TTkxtczArbEVUa0prV0x3ckpqSVNDb1VDQUpEd2RoRlZJcUw4UksxV1krbktmN0h2MEZIaG5NTGNISk8vSDRWR0RlcUttSXdvNzVCSUpPalZ2Uk5LbC9iQXpOa0w4Q1ltQm5xOUhxdlhiY2FEaDQ4eGNkd0kyRmhiaXgyVGlDakh5R1JKNDRzNHNvNU1EVWZXRVJrSkM0dTNaUjFIMWhGUlBoUCs2alhHL2ZCemlxS3VzSnNyRnMyYnlhS082Q1BVcWw0Vnl4YjhnYkpsU2dubkxsNitodUZqZnNBenZ4Y2lKaU1peWxtY0JrdW1pbVVka1pGUXZKMEdxK0xJT2lMS1IyN2Z2WWVoWXlhbFdKK3VRZDFhV1ByWEh5aFpvcmlJeVlqeU50ZUNCYkJnOXE5bzM3YWxjQzRvSkJURHgwN0dubjJIT0MyV2lQSUZtZlJ0V2FkaFdVZW1oZE5naVl6RXUybXdLcEdURUJGOU9wMU9oMDNiZG1IZHB1M1F2VjFuUmlLUllHRC8zdWpWclpPdzVoWVJmVHd6TXpPTUdmNGRLbmlXeFY5TFZpSXhVUTIxV28zRksxYmo2dlZibURCbUdCd2M3TVdPU1VUMDBaS253YW8xR3BHVEVCa1dSOVlSR1FtRmVmTElPcFoxUkpTM3ZReC9oZkdUcCtQZkRWdUZvczdPMWhhLy96SVZ2YnQzWmxGSGxNTmFOVytLUlgvT1JMR2loWVZ6bDYvZHdLQVI0M0hsMmswUmt4RVJmUnFKUkFKTEN3dkVjNmtnTWpFY1dVZGtaUGhOTEJIbFpXZk9YY1M4eFNzUUY2Y1V6bm1XTFkxcGs4ZWpZQUVYRVpNUjVXK2xTcGJBc3I5bVk5ay8vK0xBNGVNQWdLaW9hUHc0ZlNhNmRHaUhRVi8xaGJtNW1jZ3BLU2ZwZERwRXhjUWlOajRlR28wR09rNTlwbHdnbFVnZ2w4dGhZMmtKQjFzYlNLV0dIKzlqYVdXSitQaDRnMzlkSWpHeHJDTXlFc2szV0lZczYzaVRSNFpnRERkNWxQdmlFeEt3Wk1VYUhENTJVamdua1VqUXExc25EUGl5SitSeW1ZanBpRXlEaFlVQ1kwY01SdTJhMVRGMzRUTEV4TVFDQUhaNUg4U04yejZZT0hZNHlwWXVLWEpLeWduS0JCVmVSa1JBdzBYM0taZnA5SG9rcXRXSVVLdnhKaTRPQloyY1lQVjJZenhEc2JheVJKeVNaUjJaRm43SFJHUWs5THFrb2t3cU1jei9sc29FRmZ4RHd4RHg1ZzBTMVdvV2RaUnJoSnU4TjIvZ0h4b0daUUtuZXVjM0R4NDl3WkJSRTFNVWRTN09UcGp6djJuNFprQWZGblZFQnRhb2ZoMzhzMlFlcWxldExKenplK0dQRWVNbVk5WGFUVWhNVkl1WWpqNlZNa0dGNFBCd0ZuVmtjQnF0RnNIaDRZZzM4TDJjcGFVbGxFcGw1aGNTNVNNczY0aU1oRjcvZGdGMmFlNlByT05OSG9sRnJKczh5aDJxeEVTc1hMTWVJOGYvaUtEZ0VPRjh3M3Axc0hMeG42aFdwWktJNlloTW03T1RJMmIvOWhPK0c5aFBLTXgxT2gwMmI5K053YU1tNFA2RFJ5SW5wSStoMCtud01pSkM3QmhrNHNJaUlvUTFhUTNCMnNvU3luaXVXVWVtaFdVZGtaRklIdGlXMjlOZ2VaTkh4c0RRTjNtVTgrN2RmNERCSTcvSHRwM2UwTC85QTB4aGJvNnhJd1pqK3BUdllXZHJLM0pDSXBKSUpPalJwUU9XTDVpTmNtVktDK2NEQW9Nd2VzSlVMUHRuTFRlMnltT2lZbUw1c0pWRXA5RnFFZlYybXIwaFdGbGFjV1FkbVJ5V2RVUkdRcGM4c2k2WHl6cmU1SkV4TVBSTkh1V2NoQVFWbHF4Y2d6R1RwaUV3Nk4xb3V2S2VaYkZzd1d4ODNxWUZOOG9oTWpJbGlydGo0WisvNGJ1Qi9ZUk5KdlI2UFhidTJZOUJ3OGZqeHEwN0lpZWtySXJsSXZ0a0pPSU0rSHZSeXNvQ1NxNVpSeWFHRzB3UUdZbDNhOWJsN2plNXZNa2pZeEVYSHc4bmV6dXhZMUEyM0xyamc3a0xseU1rTkV3NFoyNXVob0g5KzZCTGgzYmNQSVRJaU1sa012VG8wZ0VONjlYR253dVc0ZTQ5WHdCQVNHZ1lKazc5RlY0TjYySG9vQUhjdGRuSWFUUWFzU01RQVFEVUJ2eTlhR1ZsQlNXL2h5RVR3N0tPeUVnSUkrdHkrWnRkM3VTUnNURGtUUjU5bW9qSUtLeGN2UjdIVDUxTmNiNUtwUW9ZUDJvSWloUjJFeWtaRVdWWGtjSnVtUGY3RE93N2VCUi9yOW1BK0lTa2RhRE9YYmlFSzlkdTRzdWVYZEM5OHhjd016TVRPU21saFJ1Q2tiRXc1TzlGSzB0TEtKWHgwT3YxSEwxUEpvTmxIWkdSU0I1Wmw5dC8vL0FtajR3RmZ5OGFQNjFXaTcwSGp1RGZEVnRTVEQreHNGRGcyNi82b3NQbnJYblRUSlFIU1NRU2RQaThOZXJWcVlsbC82ekZ1UXVYQUFBcWxRcXIxMjNHa1dPbk1IendRTlNwVlYza3BFUkVnSldWSmJSYUxSTFZhaWpNemNXT1EyUVFMT3VJaklRZXlXVWRwNUVSa2ZqdTN2UEZ3bVgvNExtZmY0cnp0V3BVdzVqaDM2S1FhMEdSa2hGUlRpbFl3QVUvVHg2UGF6ZHZZOG1LMVFnSURBWUFCSVdFNHNmcE05R2dYbTBNSHRpUG8yZUpTRlJXbHBZQWdIaGxQTXM2TWhrczY0aU1oS0hXckNNaXlraEVaQlQrWHJNZXgwNm1uUEphc0lBTGhuMzNOUnJXcTgzUmRFVDVUSzNxVmZIMzRybll1ZmNBMW0vZWpvU0VwQjFpTDE2NmlzdFhiK0R6TmkzUXIzZDNPRHJZaTV5VWlFeVJsVlZTV1JjWEh3OEgvamxFSm9KbEhaR1JTSjRTS0pIeW0yQWlNcno0aEFUczJMMGYyM2J1RmRhd0FnQzVYSTZlM1RxaVQvZk9VQ2dVSWlZa290d2tsOHZSczJ0SE5HL3FoWldyMStQa21mTUFrcWJEZXg4NGdtTW56cUI3bHc3bzN1VUxXRnBZaUp5V2lFeEpjbG1uVkNwRlRrSmtPQ3pyaUl5RVh2ZDJnd213ckNNaXc5RnF0VGgwOUNUV2J0eUt5S2pvRksvVnJWVUR3d1ovalNKdWhVUktSMFNHNXVMc2hCOG5qRWI3dGkyeGN2VjZQSGowQkVCU29iOXUwelo0SHp5Qy9yMjdvMTNyRnBETFpTS25KU0pUa1B5QUlENCtJWk1yaWZJUGxuVkVSa0tqMVFJQVpETGUrQkpSN3RQcjliaDQrU3IrK1hlanNFNVZzc0p1cmhneTZDdlVyMU9UVTE2SlRGU1ZTaFd3YU81TW5MdDRHYXZXYmtKUWNBZ0FJQ29xR2d1WC9ZT2RldytnYjY5dWFOYWtJZTlkaUNoWEpaZDF5VlAwaVV3Qnl6b2lJNkZXcXdFQTV1Wm1JaWNob3Z6TzUvNEQvTDFtQSs3NVBreHgzdDdlRHYxNmQwZjdOaTBnbC9NV2djalVTU1FTTkc1WUR3M3Exc2FoWXlld2J1TTJZUVJ1VUhBSS9waTNDT3MyYlVQdjdwM1JxbmtUL3JsQlJMbkNJcm1zVTdHc0k5UEJ2MUdKaklSYXJRRUFtSm14ckNPaW5LZlg2M0g3N2oxczJMSVR0Kzc0cEhoTm9WQ2dXK2YyNk5tbG83QXVEQkZSTXJsY2hpL2F0a0tMenhwajE1NEQyTHB6TDVUeDhRQ0FrTkF3ekZ1MEhPczNiMGZQYnAzUXRsVXo3dFpJUkRuS3dpSnB6VnhPZ3lWVHdyS095RWdrajZ3ek0rUC9sa1NVYy9SNlBhN2Z2STMxVzNiaTN2MEhLVjZUU3FWbzI2b1pCdlRwQVNjblI1RVNFbEZlWVdsaGdTOTdkVVg3ZHEyd2ErOSs3TjUzQ0VwbFVta1gvdW8xRmk5ZmhZMWJkcUI3bHc1bzM3WWxyQ3haL2hQUnB4TkcxaVd3ckNQVHdWYUF5RWdrSmsrRDVjZzZJc29CZXIwZWw2L2V3SVl0TzRRRjRwTkpKQko0TmFpTHIvcjJnbnV4SWlJbEpLSzh5dDdPRmwvMzY0M3VYVHBnejc1RDJMbjNBR0ppWWdFQWtWSFJXTGw2UFRaczJZRzJMWnVoWS91MktPem1LbkppSXNyTExEa05sa3dReXpvaUk4RnBzRVNVRTlScU5VNmR2WUNkZXcvZzZUTy9GSzlKSkJJMGE5SUlmWHAwUVhIM291SUVKS0o4dzhiYUduMTdkVU9YanA5ai84RmoyTGJiRzFGdjE3UlRLdU94Yys4QjdQSStpSHExYTZKTHgzYW9WcVVTTjYwaG9teFRLSkttMW5Oa0haa1NsblZFUnVMZE5GaVdkVVNVZlJHUlVkaC82Q2k4RHg0VnZsbE9KcFBKMExKWkUvVHUzZ2xGQ3J1SmxKQ0k4aXNyUzB2MDZOb0JIZHUzeHNFako3Qmp6MzZFdlF3SGtEVEs5NzhyMS9EZmxXc280VjRNblR1MFE0dlB2S0JRS0VST1RVUjVoVVFpZ1VLaDRHNndaRkpZMWhFWkNVNkRKYUtQOGVqSk0rejJQb0JUWnk5QW85R21lRTB1bDZOdHkyYm8yYTBUQ3JrV0VDa2hFWmtLaFVLQnpoM2FvV1A3TnJoNCtScDI3VDJBT3o3M2hkZjkvQU13Zi9FSy9MMW1BNW8xYllRMkxadWhUQ2tQanJZam9reFpXTENzSTlQQ3NvN0lTSEJrSFJGbGxTb3hFUmN1WG9IM3dTUHcrV0RUQ0FDd3Q3ZkRGMjFib1VPN1Z0dzRnb2dNVGlxVm9sSDlPbWhVdnc2ZVB2UERidStET0hIbXZIQ3ZFeHNYQis4RFIrQjk0QWhLbGlpT05xMmFvWGxUTDlqYjJZcWNuSWlNbGFXRkJlSTVEWlpNQ01zNklpUEIzV0NKS0NONnZSNVBuajNIb2FNbmNmTDBlY1RHeGFXNnBuUXBEM1RwMEE1TnZSckMzSnpGUHhHSnIxVEpFdmgrekRCOCszVmY3RDk4SE40SER1TjFSS1R3K2pPL0YxaTZjZzFXcmw2SEJuVnJvMDNMWnFoVm95cWtVcW1JcVluSTJGaFlXSEROT2pJcGJBV0lqSVJhcllaRUlvRk1KaE03Q2hFWmtUY3hNVGg1K2p3T0hUMkpwOC85VXIwdWtValFxRUZkZE9uUURwVXFlSEk2R1JFWkpYdDdPM3pac3d0NmRldUlxOWR2NGZEeFU3aDA1Wm93ZlYrajBlTHNoVXM0ZStFU0hCM3M0ZFd3SHBvMHFvL0tGY3V6dUNNaVdISWFMSmtZbG5WRVJrS3QxbkM5T2lJQ0FDUW1xbkgxeGsyY1BITUJGLzY3QW8xR2srcWFBaTdPYU5XOENkcTFiZ0hYZ2x5UGpvanlCcGxNaG5wMWFxSmVuWnFJZmhPREU2ZlA0Y2l4VXlrZVJrUkdSUXZUWkZuY0VSR1FOTU9BZ3hySWxMQ3NJeklTV3AyT2Z3RVJtVEJWWWlLdTNiaUZNK2YrdzMrWHI2VzVMb3RjTGtmRCtuWFF0dVZucUZHdENyOXBKYUk4emQ3T0ZsMDZ0RU9YRHUzdzVPbHpIRDUrQ2lkUG44ZWJtQmpobWcrTHUwWU42c0tyUVYxVXJsaWU2L3ptRVE4ZVBFTHg0dTZ3dExUSTBjOU5TRkRoNG4rWDRWYklGZVhMbDh2UnovN1FraVYvdzliT0Z2Mzc5Y3JWcjBQcFUyczBNRmVZaXgyRHlHQlkxaEVaQ2IxT0IzRDJHbVZDcDlNQkFFdWFmRUtWbUlpcjEyL2g3UG4wQ3pvQUtGbWlPTnEyYW9ibW4zbkJ6cFlMc0JOUi9sTzZsQWRHbFBMQWtHOEc0TlpkSDV3OS94L09YN3lTcXJqYmQvQW85aDA4Q29WQ2dlcFZLNkYyaldxb1U2czYzQXE1aXBqZWRPdy9jQVFxbFFxZE83WFAwcjNJN3QzN2NlVG9DVlNxVkI3RGgzMmJvMHMxaElhR1lmdjJQWEFyNUlxZmZwcVlxOHRBM1BXNXp3MmJSS2JSYUtBd1oxbEhwb05sSFpHUjBBT1FTbGpBdkUrbFVpRWtOQXdsaXJ2bjZPY21KaWJDM0lCLzJXczBHdXpmZnhnRkNyaWdZY042bi9SWnc0YVBoN1cxTmViKytWdTYxNHdZT1FFNm5RNUxsOHdWem8wZU13bHF0U2JGT1JKSCtLdlh1SEx0SnE1Y3U0a2J0KzZrVzlBVkxPQ0NKbzNxbzFuVFJpaGQwb05yMFJHUlNaRExaYWhWdlNwcVZhK0swY08reGUyNzkzRG0vSDg0Zi9FeW90KzhLKzVVS2hVdVhibU9TMWV1QXdDS0ZIWkQ3WnJWVUx0bU5WU3JYQkVLaFVLc24wSytGUmtaaFdQSFRrR2xVaUV3SUFpREJnMkF0YlZWaHUrcFY2OFdUcDg1Qng4Zlh4dzRlQlR0UDIrZFkzbEtsSEJIbFNvVmNmdTJEMjdkdW9QcTFhdG0rYjFuejE1RWNIQkl0cjZlVXFuRWxpMDdzM3g5cjE1ZHMzVGQzYnYzc0dUcFA5bks4cjZsUythYXhFTmNqVnBqMFB0M0lyR3hyQ015RW5xZERoSnAvdjVtWEtQUll2dU8zYWhmdjA2bUJaeEtsWWhwUDgrQ1JxUEc5T21UWVd0amsrMnZwOVBwRUJFUmliQ3djTHp3OThlTEZ3SHc4d3VBaTdNVEprd1loZDkvbjUvdExlQm5USitjN1J3WEwxN0I0U01uSUpWSzRlam9nQW9WUExQOUdkbWgwK21FRVhqSnROclU1OGd3TkJvTmZPNC93SlhyTjNIbDZrMzQrUWVrZTYxcndRSm8wcWcrR2plcWozSmxTckdnSXlLVEpwUEpVS05hRmRTb1ZnV2poZzdDSFI5Zm5MdDRDVmV1M1VSbzJNc1Uxd1lGaHlBb09BUjc5aDJDWEM1SHVUS2xVS21DSnlwWExJK0tGVHhoYTJNdDBzOGkvM0IwZE1ENGNjT3hhUEZLK0Q1NGhEbC9Mc0Nva1VNeUhISG01bFlJdlhwMXc5cTFtM0R3NEZGVXJPQUpENC9pbVg2dHRXczM0YjlMVjdPY2JjWEtmN04wM2ZKbDh3RWtGV1IzZmU1bitmT0JwR20zcDgrY3ovTDF2WHAxeFlZTlcvSDR5Yk1Nci91eVQzZTR1aFpNOCt0RlIwZERLcFdpUUFHWGJHWE5qK0xpNDJGcFlkZ1NQaUF3Q0R2MjdNZjFtM2Z3Nm5VRUxCUUtWS3JvaVFGZjlrQ1pVaVVObW9WTUQ4czZJbU9pMTR1ZElGZWRQWHNCWjg1Y3dOV3JOekZ1N0hBVUxWcFllTzNZOGRQd3ZmOEFuVHA5RG5mM1lsQW96RkdyWmpXY09Ia0cyN2Z2d2NDdis2YjZ2QVVMbHNIRzFnWTl1bmVHclcxU21hZlJhTEI0eWQ5NCtUSWNVVkhSYVJaVTV1Wm0wT2wwQ0h2NUV2SHh1YjhGZk9QR0RmRG84Uk5jdTNZVC82eGFqeWsvam9lenMxT3VmMTBTaDA2bncvTVgvdkM1OXdBM2J0M05jUFFjOEs2Z2ErSlZIMlZMczZBaklrcUxUQ1pEOWFxVlVMMXFKZWoxZWdRRmgrTHE5WnU0Y3YwbWJ0KzloOFJFdFhDdFJxUEJQZCtIdU9mN0VGdDM3Z1VBbENqdWpzb1ZQVkc1UW5sVXJsUWVCVnljeGZxcDVHbnU3c1V3Y2NKb0xGaTRIS0doTHpGN3pnTDhPSGs4N096U1g2S2hmcjNhdUgzckxpUlNLVnl5K090ZXFYSUYyTm5aQ2NkUG56M0gwNmZQMGJCaFBWaGJaVHlhVDZ2VDRzeVpDN0MxdFVIdFdqWFN2R2I0OEcremxDUFprS0ZqNGVUa2lKbi9tNWF0OTBWRVJpSHNnMkw1UTJYTGxrN3pZZkRCUTBmaDdYMEk1Y3FWd2VoUlE3TDFkZk1iWlh3OG9xS2lVYXhvRVlOOXpTZFBuMlBFK0IrRlAzdHFWcThDdnhjQnVIVGxPcTdmdklONXY4OUErWEpsREphSFRBL0xPaklvUHAxSW40V0ZSYlpIZWVVMVRaczJ3bjNmQi9EeDhjV0NoY3N3Y2NKbzRVbWhuOThMM1BkOWlGcTFhOERkdlJnQTRQUFBXK0hTNWF1NGN1VTZHaldxajdKbFNnbWZwVlFxNGZ2Z0VTUVNTWXJGZnVWeU9mUjZQYUtqMzhEUjBRSE9UbzU0OVBncDdPeHMwYTlmTHhSM0w1YnFoakw1S1d0R3huOC9GWEZ4Y1IvOWMrL1h0eWY4L1FNUkVSR0o1ODlmc0t6TFJ4SVQxWGo0K0FsODdqL0EzWHUrdU9mN0VIRnh5blN2bDhsa3FGVEJFN1ZySnEyejVGSGNuUVVkRVZFMlNDUVNGQzNpaHFKRjNOQzVRenVvRWhOeDErYytybDYvaFN2WGJ5SWdNRGpWZS94ZStNUHZoVC8ySFR3S0FIQnlja1Naa2g0b1hhb0VTcFgwUU9tU0huQXJWSlhZeGJrQUFDQUFTVVJCVkpCL0htZEJnUUl1K0g3OFNNei9hd2txVmlnUE96dGJqQjR6Q1NwVllxYnZ2WG56ZHJxdnZYOC9Wck5HTmRTc1VVMDRYcjFtQTU0OGVZYjc5eDlneU9DQmNIY3ZtdVpucU5VYXJQejdYNmpWYWxoYVdxQjFtK2F3c3JUTU1OT05HN2VoakkvUE5MdEtsWWp6Rnk2bCs3cVZwU1ZxMUVnNUZYZlV5TUVwam9jTUhRdXBWSnFsWlVtZVBFNGFrVmZlczJ5bTErWjN3Y0doQUFDUEVqbTdORTVHM3NURW9LbFhBd3o5OWl2WXYvZTl3NFl0Ty9EdmhxMVl2VzR6NW1TenZDWEtEcFoxWkRCOE9wRXhTMHRMYURSYXFOWHFmTHU3bVZRcXhiZURCdUNQMlFzUUhCeUNoWXRXWU9LRTBiQzF0UkdlY0w5OEdTNWNiMlZsaGRhdG0yUFhybjNZdm4wM2ZwdzhYcmlKRGdwS1dtZkV4Y1U1MWEvWHNLR0RZRzV1Smx3N1pPaFlXRnBhb25LbENqbitjL3B4eWk5WnZqWWhQZ0V5bVF5N2R1L0RydDM3TXIwK3UwOXZLZmZwOVhvRWg0Ymh5ZFBuZVB6a0dYenVQOENEUjArZzBXZ3lmRjhCRjJmVXFWVWR0V3RXUjQycWxXRmxsZkUzRGtSRWxIVUtjM1BVcWxFTnRXcFV3OUJ2djBKRVpCVHV2WDJBNG5QL0FSNC9mUTc5QjdNWElpSWljVGtpRXBldjNSRE9XVmxab25SSkQ1UXFXUUtsUzNyQXZWZ1JGQzNzSm96ZXAzY2NIT3d4Y2NJWTRlOHpTMHZMZE5kTjArdjFTRWhRdmIzdTQzYUVIZmgxWDdpNkZzVCsvWWV4LzhCaERCczZLTTNyTm16Y2lydDM3NkZzbVZJWU12U2JUSXM2QU5qcmZURFQwVzhBRUJjWGh3MGJ0cWI3dXF0cndWUmwzY2ZTNlhSNDl0d1BBT0RKc2c0QlFVa0Z2RWNPcjJPZGtZcmx5NkZHdFNxcHpuZnI5QVhXYnR3RzM0ZVBESmFGVEJQTE9qSVlQcDNJbU5YYm14ZWxNaDcyOXZtenJBTUFoVUtCWVVPL3dhemY1MEduMDBHcFZNTFcxZ1p1Ym9VQUFHRmg0U211LzZ5cEYwNmNPSU9BZ0NCY3ZYWVRkV29uVFdkSWZzSldyRmpxNGZBS0EyN3JIaEVSbWUzM3FGU3FMRityMFdndy92c3BLYzdGeGNWaDlKaEpBSUF1blR2Z3lORVRLWjVtWjdRMjNmanZwNlk2MTZOSEo5U3RVeXZMbVV5RlJxT0ZmMkJnVWpIMzlEbWVQSDJPcDgvOHN2VDAzZDdlRHBYZnJwVlVzMFpWRkM5V2xLTTFpSWdNeE1uUkFWNE42OEhyN2FaT3l2aDQrRDU0REovN1NlWGQvUWVQMC95N1dLbU14eDJmKzdqendWcG10clkyS0ZyWURVV0Vmd29KeDVsdHNKQ2Z4TWJHUWFQUndNSEJIZ0JTL054L256VTkzZmU5ZmgyQktWTi9CUURNbnpjcjA2OHpaT2pZREYrL2MrZGVwdGM4ZXZ3VTQ4YjltT1pySGg3Rk1XbmltRlRuRnkyY2srN25qUncxQVU1T2pwZ3hQZTNQSERscVFvWjVNak5zK1BoMDc5OW16a3A3RkY1V1IramxCMWV2MzBLeG9vVU4rckF6dlUxcUZBcHp5R1RTL0w1NkVSa0JsblZrTUh3NmtURW5Sd2NBd0t2WEViQzN0OHZrNnJ6TnhjVVp3NGQ5aXdJRlhJU24xY21sVzJob1dJcHJ6Y3pNMExGRE84VEZLVkh6dmFlVmdZRkJBQUFQanhLR2lKeXBSUXZud013czlSK3BlcjBlUGo3M1ViRmkrU3p0MUtWU3FUQjZ6QS92blpIQTJlbmRsTm5na0ZCSXBWTGhuSVdsQW5GeGNWbWFlZ0lnemFtOGFuWEdvOEx5dTVpWVdBUUdCU013T0JTQndjRUlDZ3BCWUhBSVh2Z0hRcTFXWi80QkFOd0t1UW9MbVZldVdCNUZpN2l4bkNNaU1oSldscGFvV2IwS2FsWlB1Zy9WNlhRSUNBekdrMmRKRDJLZVBQUERrMmZQRVJNVG0rYjdZMkppNGZ2d01Yd2ZQazcxbXJXMUZaeWRIT0hpN1B6MjMwNXdjWGFDYy9LL25Semg2T0FBdVZ5V3F6L0gzSmFZbUlnbFMvL0d5NWV2MEw5ZkwxU3RXaW5YdmxiclZzMXo3Yk1CcExzaGhreVcrWDFhVnE3NUZHbHROSkdXckl3RXpDK0NROEp3NXR4RjlPdmRYZXdvQUlEbkwveWgwV2poV2RaMFo0U1JZYkNzSTRQaDA0bU1lWlJJMmhuclJVQWdTcFVzSVc0WUF5ajV3Yyt4VUNGWEtCUUtoSWFHSVRyNlRZckNza0dEdXFuZWYrLytBd0JBNlZJZW41emw1K21aUCtXTno4Sm9xclJjdW53TmE5ZHVnck96RTM2ZU5pbmJXODdMNVRKTW16WkpPRTZlMHZ2K3VROUh4V1gwZERZcjYvUGxKM3E5SGpHeHNYajFPZ0t2WDBmaTFlc0l2SG9kZ2VDUWtLUnlMaWc0M1cvTzBtTmpiWTNTcFR4UXVtUUplSllyZzBvVlBPSENOUWlKaVBJTXFWU0s0dTVGVWR5OUtKbzM5UUtROVBkRitLdlhiOHU3NTNqNjdFWFNEck1ob1JrK3VJbUxVeUl1VGduL2dLQU12NlpDb1lDMXRSVnNySzFnYlcwTmE2dmtIMXZCeHRvYTF0WldVSmliUXlhWFF5NlRRUzZYUVM2WEovMGprMEVtbDhGTUxvZURTTHVDU2lRU3VMb1d4UFBuTDdCcytTcTBhTkVVWFRwL2thVUhrZG5WdVhONzRjZGhZZUhRYWovOW9XTGh3bTZaWGpOcytQZ01YNCtJaU16MG1rK1Yxa1lUYWNsc1pLRWhYTDU4QXovL1BBc1NTZTU5RTZmWDZSRVYvUWFxeEVUOHMzWWpWcTNiaEg2OXUzM0VKMG5RNHJQR0tPem0rc21adHV6WUF3RDR2RTNMVC80c29veXdyQ1BSNVplbkU0ZVBuY1RMOEZjZi9mNno1NU1XckoyM2FEbFdyOXVVVTdGU1VhdTE2TkRoYzlTdG0vYnVXR0tSU3FVb1hkb0Q5KzQ5d0wzN0Q5Q2dmcDEwcncwTURFWkVSQ1Nzckt4UXZIaXhGSy9kdW4wWHk1ZXZUdldlc0xDWEtXNXMzaSt0UHVYcFpQS1UyN1FHVWFuVkduaDdId1FBMUtwWlBZdEZuY1NnMDNqekVwMU9oemhsUE9MaTRwSytPVklxRVJzYmh6aGwwamRLc1hGeGlJbUp4YXVJeUxmbFhBUmVSMFJtZVhSY1dseWNuZDRXY3g3Q3YxMEx1bkRVSEJGUlBpT1JTRkN3Z0FzS0ZuQkJnM3ExaGZQSkpWNVFjTktvNjZDZ0VBUUZoeUl3T0FRaG9hSFFhTFJaK255VlNnV1ZTdlZSeTJlOFQ2eUhibVptWnZocVFCOFVLVklZdTNaNTQvangwL0IvRVlCQmd3Wmt1QlBzcDFxd2NOa24vNW9CV2Z0MTY1UEJ5SzFObTdmRDJ0b0tIVHQ4bnU3cnVlSGdvYVBRYVhWbzM3NU5ybnorcHpoNzRRTENYaHAyaEo5ZXI4ZTZUUi8zYTEyd29Nc25sM1VuVHAvRHlkUG5VYjFxSmJUNHpPdVRQb3NvTXl6clNIVDU1ZW5FK3MwN0VQWXlQUE1MTTVHUW9FSm93cWQvVGtiT1hyaGc4TEl1clNlQUg5NDRsZmNzbDFUVytmaG1XTmJkdWV1VGRIMzVzcW1lNkZvb0ZDbW1FQ2pqbElpSmpZVmNMb096czNPS2E2VlNXWmJYKzVnNGFScGlZMU5QSVYzdzF4L3B2dWY0OFZPSWpJeUNnNE05MnJWcmxlblhBSkxLdjR3K003OTU4dlE1RmkxZkJZMUdDNDFXQTQxR0E0MUdDNjAyNmQ5cWpRYmF0Ly9PemxwLzJXRm1ab1lpYm9WUXRFalMra05GaXhSR2tjS0ZVTHhZMFh3L0paMklpREwyZm9sWHZXcmxGSzhsN3o3L092a2hVVVFFWHIyT3hPdUlDT0hjcTljUmVQTW1Kc1AxWlBPU2xpMmF3c1haQ2F2WHJFZll5M0FrSm1adEdZNVBOWHhZMmh0S1pPYmZ0WnZUWEFMa2ZaTi9HQWVkWHBmaFpoU2JObStIUXFGQTQ4WU4wbnk5VnUzcWtFcHlmcFRod1lQSG9ORm9qTEtzbXpCdUpFb1hTM3RYM3B5aVVxbXdmc3NPYk5tK0IzUCtOeTNWLzRPR2RNZm5QdjVjc0F5RlhBdGl5b1F4ZkhCTHVZNWxIWWtxUHoyZDJMaDY2U2U5UHk1T2lhNWZmb09CL1h1alI1Y09PWlFxdFNjQmdibjIyUmw1ZjMyUXlNaW9WTHV5QVVDMWFwV3hZK2RlM1BkOWtPR3V1RGR2M0FFQTFLeFJMZFZybnA1bFUwd2grR2ZWT2x5N2RoUE96czZwcGhiTS9mTzNMT2VmL1VmV2QzMEZnT2pvTnpoODVBUUFvRnZYamprK1dpNHVUb2tUSjg3QXc4TWRsU3RYek5IUE5xUTRwUkwzZkIvbTZ0ZXdzclNFczdQajI3V0RrdFlQY2kxWVFDam5DaGJnU0RraUlzbytpVVFDQndkN09EallaN2lFaVY2dlI0SktKWXdDajR1TlE2eFNpYmpZdDZQRTQrSVFHeHNIdFZvTmpWYWI5QUJMbzRGR20vVEFLdm1CbGphTG8vaHlXL1hxVlRER2ZoZ3NMU3pnNHVLYytSdHl3TWZlNjZTMW5uQ3kzYnYzNDhqUkUxbitySWlJeUV5bm41cmFjaU81VGFGUTRLc3ZlK0xFcVhQWXRzdGJ0TExPOStGalRKM3hPMnh0clBISHIxT0ZUVmFJY2hQTE9oSU5uMDZrOVBEeEUyZzBHcFF0WFZMc0tMbGk1bnM3L1k3L2ZtcWFUemxkWEp4Um9vUTcvUHo4Y2VIaVpUUnQwaWpWTmI0UEhpRWdNQWdXRmhhb1hMbENobDlUclZiajd0MTdueDQrRFNFaG9WaTBlR1c2cnljbUpnb2p3WGJ0M29kZHUvZDkxTmVabWNZT3lmSHg4Wmd5OVJja0pLalF2WHVuVkR1OFptYzMyT0xGaTJIVXlNRWZsVTBNVmxhV1NldjgyRmdMYS95OCszZlNPa0RKQzN3N096bkJ5Y2tod3lmbFJFUkV1VTBpa2NEU3dpS3AzUHJFTlU3RmV1ajZvVklsVTY0WkhCc2JoKzhucE41eC9rUHBsVjJqUnc5RmVjK3kyWDdmcHlqbldRYlNMRzRZY2VqUU1WaGFXcUJwMDdRSEY1dzllekhURVh6MGNlUnlPYnAyYW85Ly90MElqVVpyOE0xYUhqOTloc25UL2djTEN3WG0vTzluRk1uQytvZEVPWUZsSFltQ1R5ZFNDd29KQlFDVC93dkFxMUY5K1BuNTQvangwMmpzMVNEVk5OZWpiMGVyMWE5Zk85MlJkOGx1My9aSnNVdnF3NGVQVWFxVUIrUnlPV2JPbWdkLy80Q1B5cmg4Mlh4b3ROb3NyNkdTRTJ1dHhNYkc0ZGl4VXdDU3lqaTFXb09tVGIxUXAzWk5iTisrSjh1ZjgrR041TWR1bkpGVFNwVXNnYjltL3dwWjhtTGFzcmVMYWI5ZFdQdjk4eFlXaWx4WnlKcUlpSWl5SnpFeE1jVmF2QktKQk5iVzFtbGVxOWZyb1ZRcUFTRGRhK1N5akF1WVhqMjdmRlJPYis5RFVLWnpyMU9oZkRsVUtGOHVTNStUVk5aWm9tT0hkbW0rZnVQRzdWd3A2L1I2UGU5OUFKUXZWd1lhalFZQmdVSHdLT0Z1c0svNzNNOGZrNmIrQm5PRk9lYk8vQm5GaWhZeDJOY21ZbGxIQnNlbkUybFRLcE51Skd4czByNkpNUlcxYTlmQXJ0Mzc4ZXJWYTl5NGNSdTFhbFVYWHZQM0Q0RHZnMGVRU0NSbzJpVHphZE9uVHAyRFhDNkRScU5GVkZRVUZpNWFnZXJWcStDYmdmM2c3T3lVemhwb2VvU0ZKYTBaK1A3YWR4OHFWclJJbWxNZGREb2QvamZ6VHdRRmhhQlZ5MmJvMHVXTEREUE9uNzhFRHg4OVFidTJyZENoUTl0VXJ5Y2txTEQvd0dHY08zZFJLQjRWQ25QOE5IV2lNUFhrd3h4NWFUZFlHMnRyVktyZ0tYWU1JaUlpeWlLOVhvK2ZwOCtDaDBkeDlPclpGWFoydHJDMnRrcDNlWkhYcnlNd1plcXZBTEszQk1uNzBodlJscG5EUjA2a1dkWWRPMzRhcjErOXp0Wm5LWlZLYk5teU04M1hZdDdFQUVDSzExdTFhcFppR1pqc1VxczEwR3ExNlJhY3BxVG8yKzhYbno3M00xaFo1eDhRaEFsVGY0RzV1Um4rbkRrZFJZdWsvejJyTWo0ZVVva1VGaFlLZzJRajA4Q3lqZ3lLVHlmU3AxUXFJWkZJWUtFdzdUL2t6YzNOMGJwVk0remF2UTg3ZDNtallzWHlzTFMwZ0U2bncrYTNOMEMxYTllQXEydUJERC9INzRVL25qNTdqcG8xcXVINmpWdXd0YldGcmEwTnJsMjdDVGUzUWhqODNWZHB2ayt0MW1Ea3FBa0FrR3FOdTZ3NGZ2dzBnb0pDNE9qb2dNOC9iNTNodGMrZnY4RERSMDhnbFVyUnFGRzlOSytKalkzRjhlT25BUUNGQzdzaE9EZ0Vjcm1ad2RhSUlTSWlJbnFmdjM4Z0lpT2pFQnNiaXdIOSt4amtheDQ4ZFBTajNwZVFrUGJtVkRkdTNNTHo1eSt5L1Ztbno1elA4SnIzWDY5ZnY4NG5sWFhSMGRFQUFHdHJxNC8ralB3aXVSRDJlL0Z4czJJK3h2ZFRaaUFxS2hwMWFsWEg3bjBIMDd4bTVKQnZBQUNEUjA2QWxaVWxWaXljWTdCOGxQK3hyQ09ENGRPSmpDbmpFMkJsWldueWEvY0JRTk9talhENnpIbEVSRVJpODVZZEdQaDFYeHc1ZWhMUG43K0FYQzdIRjFuWUVXdnZuZ01BQUMrdityaCs0eFprTWhtR0RCNkkvODM4RS92M0gwYUY4dVhnNFZFOFIzT0hoNy9DdnYySEFRQTl1bmZPY0ZNSm5VNkhqWnUyQVFBYU5hcVg3czJjdmIwOXJDd3QwZjZMTm1qYXBCR0dEUitmbzVtSmlJaUlzc1Bubmk4QXdMTmMyUnpmUUNzOTN0NkhjdlR6SmswY2s2M3Jod3dkQ3ljbnh6VFhFZ2FBbjZmUFFsall5eXpQWU5Cb3RIamg3NDlIRDUvQTBpcnR0WFVEQW9JQUFJVUxGOHBXMXZ4SUlwSEF6dFlXc1FaY0Z6QjVHWnNyMTI2bWUwMXlXZWZrNUFqcmRQNDdFbjBzbG5Wa01IdzZrVEc5VHNjMUtkNHlOemRINzE1ZHNXVHBQN2h5NVRwY25KMXg5RmpTV25WdDI3UkFnUUl1R2I3L3Z1OUQrRDU0QkhmM1l2QjhiN0ZpZTNzN2ZQZnRWM2o4NUJsSzVNSVErcDI3dktGV3F3RUFSNDZjUUdKaUltcldySjdtUXJqYnR1OUJZR0F3YkcxczBPR0x0TmMvQVpKMk1mdmxseWttUHoyYWlJaUlqTVB0Mno0QWdLcFZLK1hhMTlEcjlaQklKS2hkcXdaaTQrTFFyMjlQdkhnUkFKMU9KenhzZmZ6NEtUWnYyWW5ldmJxaVRKbFNhWDdPcmwzN0VLZFVRcTNXWkxnemJHNVRxVlRDU0Q2ZFRvZXg0eVlMOTR6VnExZE44ejIzYnQwRkFKUXRVOW93SVkyY21aazhuU1ZzY3NmeC9kdXpmTzJDMmIvbVloSXlWU3pyeUdENGRDSVRFZ24wT3IzWUtVVHg2dFZyQkFRRXByaFpxVnk1SXJ3YTFjZTU4LzhKVXg4OFBJcWpUWnNXR1g2V1NxWENwazFKZjdsKzBUNzFOTlRTcFV1aTlOc2RkelBiV1N5dDE1czFhNHdlM1R1bmVmMDNBL3ZoNG45WGNQTGtHZmk5OE1lYWZ6ZGk1eTV2ZUhrMVFKUEdEV0ZuWndzQTJMLy9NRTZmUGdlcFZJcEJnL3BuV3NTeHFDTWlJaUpqRUJrWkJYLy9BRWdrRWxTcGtudGwzWldyMTNIZ3dGRjA3TmdPTld0VUF3RDh0V0FwNHVNVGhORnJDb1VDa1pHUldMQndHYjcrdXE5d0haQlVLSllyVndaZHVueUJpeGN2NDRmSjAvSGR0d05Rcmx3WjRacjFHN2Jpd29WTFdjNFVFUkdaclYxcGRUb2RObS9lZ1dmUFh5QWtKRFRGZXNKYXJSYnU3c1ZRcm13cFZLNVNDYmR2MzAzeDNyQ3djRnkva2ZROTA2WExWK0h1WGxTNGZ6VlZabkt6RkJ2SEVlVjNMT3ZJWVBoMEltTlNpUVI2bUY1WmQrL2VBNnhhdlI0MWExUk45V1N4VmF0bXVIRHhzbkJ6MCt5enh2OXY3ODdqdEt6cnZZRi83dGxuRUlRQkJCV1JSVVJCVUZJSk5NVTlUYTJzekxKRnl5eFBWdHArV3M1emVucnM2ZlFjVzE2ZU5qdnRQYWZGMWtjekFoZHlJWmZNZlNITlJIQkpRVkFHWm1YbWZ2NUFSamdpcURGelg4NjgzLzh3Yzg5MVg5ZDNYcThCZnZQNUxkOVViNk5iMktKRjEyVGx5aWN5ZmZwZW1URmorbGF2M1hJRGlhMDNtQmcyZE9oejNxKzJ0amJ6RGowNGh4NXlVTzY4OCs0c3ZHeFI3cnZ2L2x4NjZZSXNXSEI1OXQ5L1ZzcmxjbTY4OGM4cGxVcDV5NmtuYnpab2ZLSHV2ZmV2K2RLWHYvYUMzck9sUWVhNGNidmswNS82Nkl1dUF3QVlIRzY1OWZZa3lZUUo0M3NuSWZ2Q3RkZGVuOGNmWDVHNjJ0cm52R2I4K0hGNTMvdmVuYTk4NVJ2NXpuZCtsRjEzMlRsang0NUp1VnpPZDcvM2YxTmRYWjB2bm45ZTFxeHB5YnAxNi9LMXIzODdaNTk5WnFidXVXR2wyajdUOTg0T3o3TjV3NEtGVjZTaG9TSHpEajE0eS9VdXZpN3IxclZ1OWxwVlZWV1dQcmdzRHovOFNFcWxVc2FQSDVlcFU2ZGt6eW1UTTJYSzVEUTBOUFJlZSthN1RrdTV2T0gzZ05hMnR2em50NytmOWV1NzA5VFltR1hMSHNyNVgveVB2T3hsKytaMUo1MllVYU5HNXQxbm5qN29qczZwcWFrUjFqR29DT3VnSUVwVlZZTm1aVjFQVDNlUzVMZVhMc2lsbHk1SXVWeE84OGptemE1NStPRkg4OVd2Zld1eldjZ2YvUERIV2I5K2ZlYk9uZjJjOTk1bm4ybFpzUENLblBybWs3ZFp4NVlhU1B5akRTYVNEZWRxekpneFBUTm1UTS9TQjVmbHNvV0xjdk10dCtXR0cyN3F2V2IyZ2Z2bm9JTmUvcUx1djFGMWRmVVdPNFN0MjhwNUhsdTZ2cW5Kd2NVQXdMYmRmUE50U1pJWk02YjEyVFArL3ZmSGN0OTk5MmYwNkZIWlo1OW5ubFBLaG5CcTR4YlpKSms4YVdMT09PTnQ2ZXpvek5peFk1SWtqLzc5c1hSMGRHVFNwQWtwbFVvNTl0aWpzbXIxNmx4OTlSL3o5YTkvTytlZTgwK1pPSEgzekpvMU03Tm16ZHhtUGVWeU9Rc1dYcEdtcHNhY2ROSUpXN3ltVkVxZWVtck5zMTQvOFlUajB0UFRrejJuN3BHbXh1ZmVOYlN4anBVcm44aTMvdk1IZWVpaFJ6SnlaSE0rL3JGenMyVEp2Zm5scnk3T3pUZmZsdHR2dnl0SEhqRXZ4eDkvVE9ycSt1ZTh3S0tvcWlxbHU3dTcwbVZBdnhIV1FVRlVWMVVOaXYrQVd0dmEwdGJXbm1URGR0Q0dob2FjOXZZM2JiYXFidkhpNjNQUnozK2RqbzdPREJzMk5LZWZkbW91dm5oK2xqNjRMRC80NFU5eTE5MUw4cVpUWHIvRjdhSGp4dTJTRDMvby9SbjUzOEsvU3VudTdrNUhaMGZ2Yk9sR045eDRVLzcyd05JY2VlUzhIRFIzOW9zYWNFMmVQREZmUFArOFo3Myszck0vdkZuSXVha3RYUThBc0MyclZ6K1orKzkvSUVrMjI3M3dRcmFHYnUzYTRjTjN6TDk5L2pOWmVObWlKTWt4UngrKzJlcXhJVHNNU1d0Ylc1Yjg1YjdzdmNtWnhQdnRPNlAzNC9YcnU3Tmd3WVp6ampmZHZmQ21VMTZmRlkrdnpEMUw3czNQZnZhcmZQemo1MjV4WlZwN2UwZEtwZEptalRNMk50VFkyckVrcjMzdGxrTzhtVE8zdnN0ajA3cXZ2bVp4THI1NGZ0cmIyek5peFBDYzg0R3pNbXpZME15ZXZYOW16cHllUzM3Nyt5eGFkRTBXTEx3aWY3NzUxcHg2NnNtWnR2ZlU1M1gvZ2FDdHZhTXc0M3ZvRDhJNktJamEycHAwZG5WdE5sczRFRjE3N1hXOUgrK3k4OWk4NXozdnpKZ3hvNU5zT0F2a29vdCtuVnVmUHJkajU1M0g1dXozdml1alJvM001TW1UOHYwZi9EaTMzSEpiYnJycGx2eGx5WDA1L3ZoamNzZ2hCejFyYSt5NGNidjAzemUwQlU4KzlWUnUrdE10dWVIR20zbzdlZFhVVk9md3d3L05JYStZbThXTGI4aFZWeS9PaWhVcjg5T2YvaktYWERJL2h4NTZjQTQvN0pBKzNWSUNBUEJpM2ZpblA2ZGNMbWZFaU9IWmJkeXV2YTl2YWRYK2l6RmtTRlBLNVhJZWZmVHZHVEZpZU9iTzNYd0h3clJwVTNQVlZTdHp3UVhmek1pUnpWczRHcVdjcDU1YWsvYjJqdFRXMXVTZ1RYWmlWRlZWNWN3elQ4djgrWmZsK09PUGZjNng5aDEzM0pYdmZQZEhxYSt2UzMxOWZVcWxVdGFzYVVteW9mdnQ5dGF5ZG0ydXYvNm1MRnAwZGUvNTN0T203WlYzdnVPdG00V0REUTBOT2ZrTnI4M2NPYlB6dmUvL1Z4NSsrSkZjY01FM00zdjIvam4xelNlbm9hRit1OWRXTk8zdGJXa2NCTjhuYkNTc2c0S29xNjFMdVZ4T2QzZlBGcnVIRGhRVEoreWUydHJhN0RWMVN0NzFydE5TWDErWHRyYjJYSEhsVlZtNDhNcDBkbTQ0aTJMT25BUHo1amU5b1hkbXM3NitMdTk1OSttNTZxckYrY1V2ZjVPV3RXdnowNS85S3BkZmNWV09PT0xRekowek80Mk5EVnQ3ZEsvZi8vN3lYSGY5bjU3anE4K3NnUHZYejN6K09lK3g2UmJaVmF0V1o5bnloM0xmZmZkbnlaSjc4OGdqZis5ZFNWZGJXNU1ERDNoWmpqdnU2TjR1dGllZGRFSmVlZXlSK2NNZnJzbVZWMTZkdFd2WFpmNzh5M0xaWllzeVo4NkJPZnFvdzNyUHkrdnU3czc2OWV0VFYxZlhPNXRkVi9mYzU3Y0FBUFNGcnM2dU5EVFVQMnNMN1BaZXRmK3hqNTZUSjU1WTlheng4R3RmYzBMV3IrL09IWGZjbFpVcm45amllK3ZxNmpKeDR1NTU3V3VPN3gxM2JkVFUxSlRYdi80MVczMzIyTEZqVWlxVjB0SFIyWHMrMnBBaFF6SnJ2eGs1L3Zoai9vSHY2dG5hMjl2ejJmLzVoYlNzWFpza0dUMTZWRjUzMGduUDJSMDIyVEFoL1lsLy9sQXV1V1IrRmw1MlpSNTU1TkZCTXk1c2EydmY3SncvR09pRWRWQVF0VThmb051MXZtdEFoM1ZUcGt6T0I4OTliOGFQSDVlYW1wb3NXblJOTHI3a2Q3MWJZNGNORzVwVFRubmRaaDI5TmpWdjNzR1pObTFxZnZLVFgrVHVlLzZTbFN1ZnlFVVgvVHFMRjErZlQzM3lJNm1xcXRwbURXdGFXdkxZWTQ5djg3cHRYYk5xMWVxYzk3bnowOXJhK3F5djdUWnUxeHh3NEt5ODR1QTVXejRucnJFeHJ6cnVtQngxNUdHNTZxckZXWGpabFdscFdadHJyNzB1Zi96akRUbnZmMzA2emMwanNtclY2dnpMLy9qY1p1OGRQMzdjTm1zSEFOaWVUampoMkx6eWxVZWxyYTJ0VDU5VEtwVXlhdFRJWjczZTJOaVF0NzMxbEQ1OTltNjc3WnB2ZlAxTDZlbnBTYmxjVHJtY1BodVhOelEwNUhXdmYzVnV2T0dtekp2M2lzeWNPZjE1aldOcmFxcHowa2tuWk9hKzAxTmJVL084M2pNUXRMZDNQTytKZVJnSWhIVlFFQnRueGJxNnV0STR3R2VOSmsyYTBQdng3cnZ2bHM3T0RRSGxvWWNjbkJOT1BIYXJCL0FtRzJZZVAvQ0JzM0xyYlhmazRvdm5aOFdLRlhubk85NzZ2QWNyYnp6NXBMeng1SlAra1c4aFNkTGNQQ0pUcDA3SkxiZmNsbUhEaG1iaXhOMHpkZXFVN0xmdmpEUTNqM2hlOTZpcnE4dlJSeCtlZWZNT3poK3V1amFYTFZ5VUF3NmMxZnYrVWFOR3BycTZPdDNkM2FtdnI4L2tTUk8yUyswQUFDOVViVzFOYW1zSC9wRWQvUldBeloxellPYk9PZkJGdlhmeXBJbmJ1WnJpNnVucFNVZG5aeHJxQi9idlNMQ3BVdm0vbjNvT1ZNU2x2Nzg4WC83cWhmbnBEeTdNcUQ0OFBQV3Z5eC9xczN1L1dMZmVka2ZHN3pidWVRZGNteXFYeTNuc3NjZDdPNEJ0eVhYWDNaakd4c2JzdDkrTTU3em14VnF6cGlWZFhWM2I3Y0RiRFZzdXlxbXZmK1pNam8zL1RBL0Vzd3ozMk0wcVFRQjR2b280am1QdzZxOXhYR3RyVzE3OXhyZm5QV2U4UFNlZmRHSy9QQlA2V21rYnY5eFpXUWNGVVZ1NzRhOWpWMWRYaFN2cGY1dDI4WHFoU3FYU1ZvTzZKSm03eVFIRDI5djJiZ2l4YWZleGpRWmlTQWNBQU05SFcvdUc0M0lHK3U0ajJOVGcyT0FPTHdGMWRSdENtczdPd1JmV0FRQUFiRW43MDJIZFlPaDZDeHNKNjZBZ0J2UEtPZ0FBZ0MzWjJJaE9nd2tHRTJFZEZFUmQ3ZE1yNjRSMUFBQUFTV3lEWlhBUzFrRkJXRmtIQUFDd3VZMHI2eHFFZFF3aXdqb29pTnJhMmlUQ09nQUFnSTFhMjlxU0pFMU5qUld1QlBxUHNBNEtvcXBxdzEvSG5wNXloU3NCQUFBb2h0YlcxaVRKa0thbUNsY0MvVWRZQndWUlZWVktrcFRMd2pvQUFJQWtXZGU2WVdXZHNJN0JSRmdIQlZFcVBiMnlydHhUNFVvQUFBQ0tZZVBLT3QxZ0dVeUVkVkFRVmFXblY5YlpCZ3NBQUpBa2FXMXRTMU5qWTBwUC83NEVnNEd3RGdxaTlQUTIyQjdiWUFFQUFKSWs2OWExYWk3Qm9DT3NnNElvOWE2c3N3MFdBQUFnU2RhMXRXWElFT2ZWTWJnSTY2QWdlcmZCVnJnT0FBQ0txY28yUUFxaVAzOFdXMXRiMDZTNUJJT01zQTRLWW1PRGliNWVXV2VRUjFINFdRU0FGNmFtcHFiU0pVQ1NwTFlmZnhaYlc5c3lwTkUyV0FZWFlSMFVSRlUvblZsbmtFZFI5T2NnRHdBR2doMEVGaFJFZjRabjYxcWRXY2ZnSTZ5RGduaG1aVjNmaG5VR2VSU0ZHVklBZUdHR0Q5MGhOZFhWbFM2RFFhNm1wanJEaHczdHQrZHRhREJoR3l5RGk3QU9DdUtaYnJCOXV3M1dJSThpNk85QkhnQU1CRlZWVmRtcHViblNaVERJalJuUjNNOW4xbWt3d2VBanJJT0M2RzB3MGNmYllBM3lLSUwrSHVRQndFRFIxRkNmWFVhUE52bEt2NnVwcnM2dW8wZW5zYUcrMzU1WkxwZlQxdDZleG9hR2Zuc21GSUVEZzZCZytqcXNTNTRaNUQyK2FsWFdkM2YzK2ZOZ281cnE2b3hwYnU3WFFSNEFERFJORGZVWlAzWk1ubXhabTNWdGJlbGF2NzdQenoxbWNLb3FsVkpiVTVNaGpZMFpQblNIVkZYMTczcWY3dTROdTQ1cWEydjc5YmxRYWNJNktJaU96czRrU1gxOS80UVlCbm4wbDBvUDhnQmdJS3FxcWtyempzUFN2T093U3BjQ2ZhYTdaOFBDZ3VwcTQwY0dGMkVkRkVSN2UwZVNwS0VmVnh3WjVBRUFBRVhWM2IweHJMUHRtOEZGUEEwRjBkSHhkRmpYVHl2ckFBQUFpcXg3dmJDT3dVbFlCd1ZSaVpWMUFBQUFSYlZ4WloyR3V0Q0ZaZ0FBQ2FwSlJFRlVLZ3cyd2pvb2lQYmVsWFU2SFFFQUFIVDNiR2d3WVdVZGc0MndEZ3FpZHh1c2xYVUFBQUFwUGYxblQ3bW5vblZBZnhQV1FVRzB0S3hOa3V3d1pFaUZLd0VBQUtpOCtxZlA4KzdzNkt4d0pkQy9oSFZRRUUrc1hwMzYrdm8wTlRWV3VoUUFBSUNLMnhqV2RYUUs2eGhjaEhWUUVLdFdQWm1SemNOVEtwVzJmVEVBQU1BQVYxTlRuZXJxYW1FZGc0NndEZ3BpMWVvbk03SzV1ZEpsQUFBQUZFWjlmWjF0c0F3Nndqb29pRldyVnFlNWVVU2x5d0FBQUNpTWh2cDZLK3NZZElSMVVCQlByRjZka1NPR1Y3b01BQUNBd21oc2FFaGJXMXVseTRCK0pheURBbWh2NzBoTHk5cU1Ham15MHFVQUFBQVV4cWhSSTdOaTVhcEtsd0g5U2xnSEJmRGc4dVZKa3QxM0gxZmhTZ0FBQUlwanpFNmo4L2lLRlpVdUEvcVZzQTRLNElFSE40UjFreWJzWHVGS0FBQUFpbVBzbU5GWnNYSlZ5dVZ5cFV1QmZpT3Nnd0pZdW5SWmh1NHdKS05HNmdZTEFBQ3cwWmlkZGtwWFYxZWVmR3BOcFV1QmZpT3Nnd0pZK3VEeVRKeXdlMHFsVXFWTEFRQUFLSXd4TzQxS2txeFlzYkxDbFVEL0VkWkJBVHp3NExKTW1tZ0xMQUFBd0taMkhqc21TZkxnOG9jcVhBbjBIMkVkVk5pS2xVL2tpVldyczhla0NaVXVCUUFBb0ZCMkdqMHFJNXRINU02N2wxUzZGT2czd2pxb3NCdHZ1aVZKc3Yrc2ZTdGNDUUFBUUxHVVNxWHNPM042N3Jqcm5rcVhBdjFHV0FjVmRzTk5OMmZ5eEFrWlBXcGtwVXNCQUFBb25QMW1UTSt5NVEvbnFUVXRsUzRGK29Xd0RpcW9xNnNyTjk5NmUrYThmUDlLbHdJQUFGQkkrODdjSjBseTU5MVcxekU0Q091Z2d1NjhlMG5hMnpzeWQvWUJsUzRGQUFDZ2tIWVpPeWFqUmpibno3ZmNYdWxTb0Y4STY2Q0NycnIydWpTUEdKNnBVeVpYdWhRQUFJQkNLcFZLbWZ2eUE3TG9xbXZUMmRsVjZYS2d6d25yb0VKV3JWcWRCWmYvSVljZGNsQktwVktseXdFQUFDaXNWNzN5eUxTc1haZHIvM2hEcFV1QlBpZXNnd3I1eGYvN2JkYXZYNS9YbkhoY3BVc0JBQUFvdENtVEoyWFBLWlB6NDR0K2xaNmVua3FYQTMxS1dBY1YwTkt5TnBkY3VqQnpEdHcvdSs0OHR0TGxBQUFBRk43cGJ6a2xTNWN0ejZLckYxZTZGT2hUd2pxb2dGOWRmR25hT3pweXh1bW5Wcm9VQUFDQWw0UUQ5OTh2Kzg2WW5xOS82M3RadGZySlNwY0RmYVpVTHBmTGxTNENCcFA3LzdZMFozL29Fem4yNk1Oejd0bnZyblE1QUFBQUx4bVBQUHBZenZyQVI3UDNYbFB5dVgvOVpHcHFxdnZrT1l1dnZ6SHpGMTZaSmZmK05TMHRhOVBVMUppOXAwN0pHMS8zNnV3M2M1OCtlU2FEUjJrYkI5Y0w2NkFmclYyM0xoLzR5S2ZTMWJVK0YxN3c3MmxxYXF4MFNRQUFBQzhwaTY1ZW5NLzluNjlrM2l2bTVwTWZQU2ZWMWRzL3NIdlRhZTlKZlYxZDl0NXJ6OVRYMTJYWjhvZHp4MTMzcEZRcTVkTWYvMkRtdldMdWRuOG1nNGV3amtJWnpMTVRiZTN0K2VkL09TLzMvdlZ2K2ZJWFBwdTk5dHlqMGlVQkFBQzhKUDNta3ZuNTZvWGZ6ZjZ6WnViakgzeGZtcHRIYk5mNzMzWFBYeko5NzZtYnZmYTdCVmZrUy8veHpVd1l2MXUrL2ZVdmJkZm5NYmdJNnlpVXdUbzc4Y2lqaitXOEwzd3BmMXU2TEovOTlNY3krNEJabFM0SkFBRGdKZTEzQzY3STF5NzhiaG9hNnZPV043MGh4eDF6UkJvYkd2cnNlWjJkWFhuVjYwN04wS0U3NU5jLytWNmZQWWVCVDFoSG9ReTIyWW4yOW81Y01uOWhmdlNUbjZlbXVpYWYvTmc1T1dEV3ZwVXVDd0FBWUVCWS90QWorZkpYTDh6dGQ5NmRvVHNNeVp6WkIyUy9tZnRrenowbVpjZGhRek5zMk5EVTFOUnNsMmM5c0hSWnpuemZoM1BBeS9iTHYzMzJVOXZsbmd4T3dqb0tiNkRNVHBUTDVheGQxNXFubmxxVHBjdVc1NmFiYjgwMWY3d2hUejIxSnJNUG1KVVB2ZitzakJyWlhPa3lBUUFBQnB5N2w5eWIzMXd5UHpmZGZGdld0TFJzOXJXUG5QdmVISHZVNFMvcXZ1VnlPV3ZXdE9UMk8rL090Ny8vWDFuYjJwb3ZmdjR6bVRCK3QrMVJOb1BVdHNLNjdSTXZ3ei9nNFVjZVRaSk1uZkxTUHNQdHJXZWNuY2NlWDlIN2VWTlRZdzU4Mlg1NXcwa25adStwVXlwWUdRQUF3TUEyYmE4OU0yMnZQVk11bC9QQWc4dXlmUG5EV2JOMmJWcGExbWJtOUdrdjZwNnZPZVcwckZ2WG1pUXBsVW81OU9BNWVmOVpaMlQ0OEIyM1orbndMRmJXVVJFRGNYYmk5NWN2eXJwMXJkbHgyTkRzUEhaTXBrN1pvOC9haUFNQUFOQzN2dlc5SDZXOXZTT3RyVzFadHZ5aDNIZi9BeGt4WW5qT1BQMHRPZnFJZVpVdWo1Y3cyMkFwSExNVEFBQUF2TlE4OVBDaitjei9QajlMSDF5V1QzN2tuQnh4MkNzcVhSSXZVY0k2Q3Nmc0JBQUFBQzlGZjdudnJ6bjdnNS9JcEFtNzUxdGZQYi9TNWZBUzVjdzZDdWZkNzNqYlpwOXZuSjM0d3BlK211cXFhck1UQUFBQUZOTGtpUk9TSkN1ZldGWFJPaGpZcWlwZEFJemJkZWQ4OU54L1NwTDg5QmUvcVhBMUFBQUFzR1VQTG5zb1NiTHoyREVWcm9TQlRGaEhJWmlkQUFBQW9BaXVYbng5N3J4N3liTmVYN1ZxZGI1NHdUZVNKTWNmZTFUdjY2MXRiV2x2NytpMytoajRiSU9sRU14T0FBQUFVQVJMSDF5V3ozNytpOWx0M0M3WmM0L0phV3hzeUlvVlQrU1cyKzlJWjJkWFhuMzhLM1BjTVVmMFh2K2U5MzgwVFUyTnVmQ0NmNjlnMVF3a3dqcjZ6ZFdMcjAvemlPSFpaOXBlbTcyK3RkbUpxbEpWR2hycSs3Vk9BQUFBQnEvRERqazRqeisrTW5mY2RVK3VYbng5ZW5wNk1uekhZWmw5d010eTRuSEhaUDlaTXplN3ZybDVSSVkwTlZhb1dnWWkzV0RwTnovODhVWDU0WTkvdnRYWmlmZWZkVVkyTmtWNTI3dmVaM1lDQUFBQUdGQjBnNlV3ekU0QUFBQUFiSjJWZFFBQUFBRFFUN2Exc2s0M1dB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BQUFBQUFBQUFBQUFBQUFBQUFBQUFBQUFBQUFBQUFBQ0E1K1AvQTFZT0FBT2lCYWREQUFBQUFFbEZUa1N1UW1DQyIsCgkiVGhlbWUiIDogIiIsCgkiVHlwZSIgOiAibWluZCIsCgkiVmVyc2lvbiIgOiAiIgp9Cg=="/>
    </extobj>
    <extobj name="C9F754DE-2CAD-44b6-B708-469DEB6407EB-10">
      <extobjdata type="C9F754DE-2CAD-44b6-B708-469DEB6407EB" data="ewoJIkZpbGVJZCIgOiAiMTY3OTQ0NjEyNzkwIiwKCSJHcm91cElkIiA6ICIxMjUzMzM2MTkiLAoJIkltYWdlIiA6ICJpVkJPUncwS0dnb0FBQUFOU1VoRVVnQUFCSGtBQUFJN0NBWUFBQUI0TEVlRkFBQUFDWEJJV1hNQUFBc1RBQUFMRXdFQW1wd1lBQUFnQUVsRVFWUjRuT3pkZVZqVTVmNy84ZGRzd0xDSWJDSWd1YUJrWnE2NXBDMmVVdXRVYXBxYXBhMG42N1NkekxUNm5sYnpsMldXV1ptZGJNL3NuRTY1YTNXc2pyYllvbGxtYUVudUNDT280RExEQU1QTS9QN3dTQkVDZzRBZkdKNlA2enJYeFh6bXZqLzNlemdXOVBKenYyK1RxOFR2RndBQUFBQUFBQnE4aUJDVHFiTDN6Q2V6RUFBQUFBQUFBTlFQUWg0QUFBQUFBSUFnUU1nREFBQUFBQUFRQkFoNUFBQUFBQUFBZ2dBaER3QUFBQUFBUUJBZzVBRUFBQUFBQUFnQ2hEd0FBQUFBQUFCQmdKQUhBQUFBQUFBZ0NCRHlBQUFBQUFBQUJBRkNIZ0FBQUFBQWdDQkF5QU1BQUFBQUFCQUVDSGtBQUFBQUFBQ0NBQ0VQQUFBQUFBQkFFQ0RrQVFBQUFBQUFDQUtFUEFBQUFBQUFBRUdBa0FjQUFBQUFBQ0FJRVBJQUFBQUFBQUFFQVVJZUFBQUFBQUNBSUVESUF3QUFBQUFBRUFRSWVRQUFBQUFBQUlJQUlROEFBQUFBQUVBUUlPUUJBQUFBQUFBSUFvUThBQUFBQUFBQVFZQ1FCd0FBQUFBQUlBZ1E4Z0FBQUFBQUFBUUJRaDRBQUFBQUFJQWdRTWdEQUFBQUFBQVFCQWg1QUFBQUFBQUFnZ0FoRHdBQUFBQUFRQkFnNUFFQUFBQUFBQWdDaER3QUFBQUFBQUJCZ0pBSEFBQUFBQUFnQ0JEeUFBQUFBQUFBQkFGQ0hnQUFBQUFBZ0NCQXlBTUFBQUFBQUJBRUNIa0FBQUFBQUFDQ0FDRVBBQUFBQUFCQUVDRGtBUUFBQUFBQUNBS0VQQUFBQUFBQUFFR0FrQWNBQUFBQUFDQUlFUElBQUFBQUFBQUVBVUllQUFBQUFBQ0FJRURJQXdBQUFBQUFFQVFJZVFBQUFBQUFBSUlBSVE4QUFBQUFBRUFRc0JwZEFBQUFhTHJjN2hKbDVSelFqTG5McXgwNzhjYUwxYUZkVXRuclg3YzdOUE9WRDZxY2s5NDJTWGVOdjdqY3RXZGUva0NaT3h5c2RRSnJtU1JaTFB3ZElRQUFEUlVoRHdBQU1FeWdBWThrdVlzOWNoVVdsWHRkSGEvUFYyN09zV3VzZFdKcldTMFdSWVNIVmpzSEFBQVl3K1FxOGZ1TkxnSUFBRFJOeDU3azJibzdWejZmVDhtSnNaV09UVW1NVVZpWXJleDFVWkZIMmJrRlZkN2ZIbXBUY3N1WWN0ZHk5aFpVRzI2d1ZzVzFscXhjTDBkdWdTd1dzNjRZY3BaU2srT3FuQWNBQU9wSFJJakpWTmw3aER3QUFNQndyc0ppbFhxOVJwZUJLcnc0N3hOdDI1VXJTWnA4MDZWS1QwdXFaZ1lBQUtnUFZZVThiS29HQUFBQUFBQUlBb1E4QUFBQUFBQUFRWURHeXdBQXdEREhldks0aXowS3NWa3E5SmtCQUFCQTRBaDVBQUNBWVg1L3VsWmE2MFRkY3ZWQWd5c0NBQUJvdk5pdUJRQUFBQUFBRUFRSWVRQUFBQUFBQUlJQUlROEFBQUFBQUVBUW9DY1BBQUFBcWpWc1VFK1ZlTHl5aDlxVW1oeG5kRGtBQU9BNENIa0FBQUJRcmVTV01iSmFMSW9JRHpXNkZBQUFVQW0yYXdFQUFBQUFBQVFCUWg0QUFBQUFBSUFnd0hZdEFBQmdHTHM5UktlMlM1TFg2MU5TWWt5TjVrWkhoZGRUVlUzSG9TT0ZBWS9OMlZ0UXJpZVAzUjVTajVVQkFJQVRZWEtWK1AxR0Z3RUFBSm8yVjJHeFNyM2VHczBoNUttOW1vUThMODc3Uk50MjVVcVNKdDkwcWRMVGt1cXJMQUFBVUlXSUVKT3BzdmZZcmdVQUFBQUFBQkFFQ0hrQUFBQUFBQUNDQUNFUEFBQUFBQUJBRUtEeE1nQUFNRXhXemdHOXUrenJzc2JMd3diM05Mb2tBQUNBUm91UUJ3QUFHTWJ0THRHVzdRNUpFaWRCQUFBQTFBN2J0UUFBQUFBQUFJSUFJUThBQUFBQUFFQVFZTHNXQUFBQXFwV2NHQ09USkl2RkxMczl4T2h5QUFEQWNSRHlBQUFBb0ZyREJ2ZVUxV0pSUkhpbzBhVUFBSUJLc0YwTEFBQUFBQUFnQ0JEeUFBQUFBQUFBQkFGQ0hnQUFBQUFBZ0NCZ2NwWDQvVVlYQVFBQW1pYTN1MFJaT1Fma0x2WW94R1pSY3N1WWdPZEdSNFhYWTJXMXQzM0hUclZyMjhib01xcDA2RWhod0dPWHJGd3ZSMjZCTEJhenJoaHlsbEtUNCtxeE1nQUFVSm1JRUpPcHN2ZG92QXdBalpqSDUxZEd2a3RaUjRyazlIamw4WkhiTnlVMnMwbVJOb3RTbzhMVU9UWkNObk9sUCs4YkxMczlST2xwU1hJVkZxdlU2NjNYdGQ2Y043OVc4Nis5ZW15TjFscXdjTEVtMzMyWHpqbTdYMEJ6U2p3ZTVlWGxWZnArcTVRVTdjbk9EdWhlOFhIeENndXIyd2JKT2JrRjJyWXJWOUxSY0E0QUFEUThoRHdBMEVnNVhDVmE0emdrVjJuOS9vY3hHaTZQejYrQzRsSVZGRHUxN2FCYi9aT2lsUlRCMGRhVldiQndjYTNtMXlUa0dYakIrVnF5ZExubXZ2eXF1bmZycXNqSWlHcm43TjYxV3hNbjMxZnArNHZlLzVkdXZYMUNRT3MvOHREOTZ0RzlXOEQxQWdDQTRFRElBd0NOa01OVm9wVlorVWFYZ1FiRVZlclZ5cXg4RFU2TkplaXB4TkpGNzlWby9LTEZTL1hXMis5SWtxNjlabHlONXFZa0oybm9rRXUwZE5rSy9aU1JvYlA2OWdsNDdwelpzOVFxSmFYczlacXZ2dEgwR1U5THF2Z1pwajcyaEJ5T3Zab3plMWFONmdNQUFNR0prQWNBR2htUHo2ODFqa05HbDRFR2FvM2prSWExaTI4MFc3ZHEwNU9udmppZExzMTZmcmJXcnYxT3NiRXh1bmZ5UkozV3NXTzVNZnYzSDlDaUpVdXJ2SS9iWGFRemUvWlF4cWJOeXRpMHVkSng0NjRhSTd2ZFh2WTZON2Y4bHEzOGdzb0QzYTFidDZscjF5NVYxZ0VBQUpvT1FoNEFhR1F5OGwxczBVS2xYS1ZlWmVTNzFEMCswckFhaW9xS3RUTXJSNGNQdStSWDFYMmlISG1IdFdMMTBRQ2tSVnlrQnZaUEQzaWRQL1h2V2FzNmorZlhyVnMxZmNaTTVlWHRVOWN1WjJqU3hEc1ZIUjFkWWR6Qmd3ZTFiUGtIZGJMbXlNdUhsd3Q1cGt5ZFZ1bllMWm1abW56di9lV3VyZjdzYzYzKzdQT3kxMDlNbTZwT3AzWDg0MVFBQU5BRUVQSUFRQ09UZGFUSTZCTFF3R1VkS1RJazVQSDVmRnIzd3lhdCt6NUR2Z0NiZ0x2Y3ZyS3ZuYTVDZmYvanp3R3ZWOWNoei9JVkgrcTFOOTZTMSt2VjZKRWpOUGFxTVRKVmNuaEYrL1pwMVc3L0dqcDhsRkpTa3ZYaTdHZHJWRWRWMjdXT21mTHdBMHBJaUM5MzdjQ0JmRDM0OEtNMVdnc0FBQVFYUWg0QWFHU2NIcDdpUWRXTStETlNWRlNzeFN0V2FYOStnWHAwN2FRMnB5UXJQcmE1UWtKc1ZjN0wzT2JRakxuTEpVbEppUW02OGVxQko2UGNDcDUvNFVWOS9NbC9GUlVacWJzbTNLRXplL1l3cEE0cHNPMWFMUk1UbFpUVVVvV0ZidVVYNUt0VlNvcENiUFJpQWdDZ3FTUGtBWUJHaG1QU1VSMGovb3lzL3ZJN0hYYTZkTVdJaTVRUVozeGZuWnJhL1BNdmtxUm5aajZwRmdrSmh0WlMxWGF0UDFxN2JwMW16bnEreGsybEFRQkFjQ0xrQVFBQXRiSjFSNVl5dCszU253ZWQzU2dEbnQ4ek11Q0pqSXBVdjdQNjZxWWJiMUJzN0cvZnh5MlptVnEwZUpuTVpyTmh0VW5Tc0VFOVZlTHh5aDVxVTJweW5LRzFBQUNBNHlQa0FRQUF0ZkxUNWw4Vkd4T3REdTFPTWJxVUNuNzhjYU1lZkdScXdPT0hEaDlWN1poalQ4MHNYYlpDdVhsNVZZNDlkT2lRWG43MTlVcmZILytYNnlWSldYdXl0WFBuVHZYdjExZWJObGM4aWF0L3Y3NzZjczFYYXRHaWZBamw5Zm9xN1J0VTE1SmJ4c2hxc1NnaVBQU2tyQWNBQUdxT2tBY0FBTlJLYnU1K3RXM1R5dWd5anF0Rml4YTZmTVJsMVk1YnVmSVRIWEU2QXhwN3pPZGZybEZtNXE5VmpuRTZYVldld25VczVQbDI3VHE5Tlc5K3RXdk9tUDdZSCs3dlZGaFlXQURWQWdDQXBvQ1FCd0FBMUVxSnAxVFJ6WXc3c3IwcVNVa3RkZTNWWTZzZDk4MjNhM1hFNlF4bzdERlBUYSs2ZDA1TlR0Y2FPZUl5alJ4eG1mTHk5cWxac3lpRmhZVnA2UEJSbWpqaERnMDQ3OXl5Y1ZzeU04dk4yN1U3Uy9IeGJKMENBQUJIR2J1NUd3QUFCSVVUM1RKa3Q0Zm8xSFpKYXQ4NlVjbUpqYnVmVDIyNTNXN2RlUE90K21idHVySnJQcDlmWHE5WFhxOVhQcDlQY1hGeEdqMXloQ0tqSWxWYVdxcDE2NzVUYkd5cy9INi9JaUxDTlhya0NDWEV4MWV4eW9uTDJWdWdyVHR6bGJuTkliZTdwRjdXQUFBQXRjT1RQQUFBd0RDcHlYR2FkUE9sY2hVV3E5Ujc4bzkrYjBnS0RoNlVKTVhHL0JaMnpYcHV0bVk5TjF1U2xKN2VRVTlObjZaeFk2K1VKTDAxYjc2Y0xwY2NPUTVOZmV3SjNmbTMyOHJlcXc5TFBsNnZiYnR5SlVtVGI3cFU2V2xKOWJZV0FBQTRNWVE4QUFBQURjQ2VyR3hKMHNhTlA2bkxHWjBsU1RkY2Q0MzY5TzRsU2JLRjJDUkpKUjZQNXIzOWpwWXNYYTd4ZjdsZUE4NDdSOU9tUDZVNzc1cWt5Uk1uNlBUVE94bnpBUUFBZ09IWXJnVUFBTkFBWkd6YXBORFFVQzFZdEVSZmZmMk5KS2w1ODJnbEpiVlVVbEpMK2J3K3ZmZitRbzIvK1RaOThPRi9kTXZONHpYazBvc1ZGUldscVk4OHFOTTdkZElERHorcUZSOThaUEFuQVFBQVJ1RkpIZ0FBME9UNWZENUQxL2Q0UFByc2l6WHEyNmVYMGp0MDBKTlBQU05KS2lvcUxodmpjRGkwWU5GaTllbmRTMWVPR2EyV2lZbGw3MW10VmsyYWVLZm12aEpWNFpoMUFBRFFkQkR5QUFBQXcyVGxITkM3eTc2VzErdFRVbUtNaGczdVdlOXJ1dDF1dVZ5RmlveU1WRWlJVFZzeU01V1h0MDhoSVNFQnpmZDZ2Um8rY2t4QVk3T3pjelIwK0tocXg5MXczVFVxS0NqUTJmMzdxVS92WGtwczBVSnpYM2xOYy80eFYwdVhyVkJxYWl0RlJVVnF3SG5uS3R4dTE2ZWZycElrK2YxK2VYMCtsWmFXeXVQeHFLVEVvOVdmZmFIOUJ3N296eGNPRHFoR0FBQVFQQWg1QUFDQVlkenVFbTNaN3BBaytVL1NtcnQyWittZSsrNnZjTDE3dDY0QnpUZWJ6Um85Y2tTZDFwU1cxazR0RXhQVjY4eWpJVmZ2M21lcVo4L3UrbTc5OTlxd1lhT3k5dXhSanNNaGw5T2xvdUlpbFpSNDVQVjY1ZmY3WlRLWlpES1paRGFaWkxGYVpiVmFkY0g1QStxMFBnQUEwRGdROGdBQWdDWWxzVVdDVWx1bHlPZnp5ZWYzeTJxMUtyMURlMTEzemJpQTVwdE1wbm81eGVyZWV5YktiUDZ0WGFMRllsR2YzcjNLR2k4REFBQlVoNUFIQUFBMEtURXhNWHJoK1ZsR2wxRkJXcnQyUnBjQUFBQWFPVUllQUFBQVZDczVNVVltU1JhTFdYWjdZUDJMQUFEQXlVWElBd0FBZ0dvTkc5eFRWb3RGRWVHaFJwY0NBQUFxWWE1K0NBQUFBQUFBQUJvNlFoNEFBQUFBQUlBZ1FNZ0RBQ2duMzVGOTNPdGIxMytqNVhObTFOdTZDNStlb29WUFQ1R3o0RUM5clhGTTV0bzFtblBidUpPeUZnQUFBSEN5MEpNSEFGREdXWEJBajE4eFNJbXQwM1Q5RXk4b0x1V1VvOWNQNXV1NW02OVFhVW1KT3A4N1VHMDZkNi96dFQ5NTh4K1NwSDRqeGlveUpxN083MytNcDdoWWJ6N3dOeFhzemRIN1R6Nms2eDUvb2Q3V1F2VlNrK00wK2FaTDVTNzJLTVJtTWJvY1ZHSEp5dlZ5NUJiSVlqSHJpaUZuS1RXNS92NDVCUUFBSjRhUUJ3QlE1dCtQUHlEWHdRSTVtK1dyV1h4aTJmWEk1ckhxTTJTVTFpeVlyeVhQUHE0N1gvNjNnVlhXamkwMFZNTW5QcWpYN3JsRmExY3NWTC9oVnltOWQvOGEzMmZLMExPVnUzTmJsV01TMjZUcDRhVmY2dFl1U1RXKy80UlhGeWk5Vjc4YXoydHM3UFlRcGFjbHlWVllyRkt2MStoeVVJV2MzQUp0MjVVclNYSzdTd3l1QmdBQUhBOGhEd0JBa3ZUVFp4L3J1NDhXUzVLdWZHaTZiS0hsVDlENTgwMTNhZTN5OTdYbDJ5LzAvY3BsNmpGNGlCRmwxb21lRnc3VHAyKzlwRjBaRzdSNDFtTzY1NTBQVHZoZTU0MjUvcmpYUC92WDYyVmZKN1pKSy9lZXorZlR2dDA3WkRaYmxIQkttK1BPRDdIYlQ3Z21BQUFBTkUyRVBBQUE1VHV5TmUvQkNaS2t2a05INjlUZVoxY1lFNXVVb2d1dSthcytldmxaL2ZQLzNhdTA3cjBVbmRDeTBuc3Vuek9qWE5BUnFCbmpMcEhaRXZpMm5SbWZiNjd4R2lhVFNjTW5QS0N2bC94TFEyNi9yOGJ6ZisrS3YwODc3dlhmZi9hSGwzNVo3cjJjWDMvVy83djhmTFhwMGtPVDNscGFxL1VCQUFDQVl3aDVBS0NKOHhRWDY2VUoxOHQ1TUY5eEthZG8xTDFUS3gzNzU1dnUwb1pQUDlEZTdiOXE3bDAzYXNLcjc4c1dHbmJjc1NYdVFya09GdFM0SHZlUnd6V2VjOHlKYkl2NmR0bjdBWTI3YVB5ZEducEh4VURvdmVrUDFYak5uRzFiSkVrZGV2YXQ4ZHhnNDNhWEtDdm5RRmxQbnVTV01VYVhCQUFBMEdnUjhnQkFFK2IzK3pWL3l0M0srdmtuMlVKRGRkTXpyOG9lMWF6UzhiYlFVRjMveEJ3OWRmVVE3ZGk0WHE5TXVsbmpaNzRpcTgxV1lleUl1eC9XaUxzZkRyaVdZd0hOUTB1K1VNdTI3V3YrWVF5eWF2N0xBWTJiTXZTM3A2TUtEeCtTSkgyOTVGMXQrTFQ4VnJINFZxMTEyNXo1ZFZkZ0E1ZVZjMEF6NWk2WEpLVzFUdFF0Vnc4TWVPNmhJNFgxVlJZQUFFQ2pSTWdEQUUzWXU5UCtyclhMRjBpU3J2aS9hVXJ0MkxuYU9ha2RPMnZjbEtmMStuMjM2YWZQVnVyRk82N1dUVE5mVldoNFJIMlhXNjA1R3gwQmpkdTdZNnNlSFhaT2plYlVkTTAvUGxWMHZDYk5oL2ZuNmZEK3ZGcXREd0FBQUJ4RHlBTUFUZFMvbjNoQW43LzdoaVJwOEEyM3E5K0lxd0tlMit2aUVUcHlZTC9lbi9Hd2Z2N3FNMDIvOGlLTm4vbXFrdExTNjZuYTRIRHN0SzNLbk1oMk13QUFBT0FZUWg2Y1ZGNnZUeTYzV3k2WFd6Nk95Z1VNNFNrdTFqdVBUaXJyUlhQdUZkZnBzZ24zMS9nKzUxOTlrMlF5YWNHTWg3VjN4MVk5TVdhd0x2N3IzUnAwM1MweVc1ck9qNWQzcC8zOWhPWjlPSGVXRHUvUHE3UnhNd0FBQUZCVFRlZTNjQmptaU5PbFg3ZnUxdFlkdTdVMzc0RFI1UUNOWHZSNTU1L3czSUs5T1hwcHd2WGF2WG1qSk9tc3k4YlVLbVE0Zjl4NHhiUk0xbHNQM0tuaVFwZVdQRHROWHkzNnB5Ni8reUYxK2RORlplUHUrMU1YZWIybEFkMnp1dE8xVHVRMHJmcDBJaWVJU2RMYTVlOHJkK2MyUWg0MEdzTUc5VlNKeHl0N3FFMnB5WEZHbHdNQUFJNkRrQWYxcHFpb1dHdS96OURHVGIvSzUvTVpYUTRBU1J0WC82Y3M0TG5rbGttNjVKYTdhMzNQN2dNdlVVcUgwL1RxNUp1VjlVdUdDdlpteXg0VlhXNk1zeUJmUGw5Z1QrL1Y1blF0SXdUYWsrZGtlKzZsZDA3cWV0azVlVkxQazdva1RyTGtsakd5V2l5S0NBODF1aFFBQUZBSlFoN1VpejNadWZyZ2t5OVZWRlJjN3JyRllsWmtlTGpzNFdHeVdzd0dWUWMwYmtkcU1mZThNZGNyYjljT3RlM1NYYTFPN2F3SmZkSnFYYysxanoybjdnTXYwYjMvL0ZDZnZ2V1Ntc1VucXNPWlo1VWJNM3ZESGtuU3oxOS9wdWR2SHFPRVU5cnFrYVZmeW1TdS90OERSYzRqZXVqaXZuSWV6RmVQd1VOcVhXOWR1ZjNGZCtRcEthbjAvWWVXZkNGYlNNaEpyS2k4VnNtSkoyMnRQVG01YWhabGZPTnRBQUNBcG82UUIzVXU0K2V0V3YzbE92bDhma21TMld6U2FlbnRsSjdXV3NsSkxXUWgzQUZxNWMxZjl0WnEvcWg3SDVVazVXejlSU1h1Mmg5QmJiRWUvVkZpdGxnMTZQcmJxaHpic2UrNWF0bTJ2ZmJ1MktvTi8vMVEzUWRlVXUzOVY3NytncHdIODJXeDJqVHN6dXI3MzlUMENacEF4djlwN1BpeTc5dmVIVnYxMHAzWDFXaU40elZiOWhRWHlSWWFWcVA3MU1TSUlSZlUyNzMvNkxtWDNsRVVJUThBQUlEaENIbFFwN2J1eU5KL1AxOWI5cnAxYXBJR25OTkwwVkdSQmxZRjRIaVMyM2Vzc05Vb2IvZDJQWEpwZjVuTVpqMi9mbGVWRFpRZkdkSmZlYnUyMXlpb01KbE0rdE80bS9UUHFmZm93NWVlVWRmekw1TFpYSG4vSGNlMkxmcjByWmNrSFczMG5KRGFKdUMxNmt0cGNmRnhqME92cVNLWFUvYklxRHFvcUhHejIwTjBhcnNrZWIwK0pTWEdHRjBPcXBDenQ2QmNUeDY3M2JnbjFRQUF3UEVSOHFETzdEOVFvSS8vKzNYWjYrNWRPdXJzdnQxbE1wa01yQXBBVFJ6S3k1VWtOWXRMcVBhRUxFOXhrU1FwSk14ZW96WDZqN2hTcTk2ZXF6MWJObW5WMjYvb2dtdHVydlQrcjB5NldaN2lJclhxZUxxRzNINXZRUGV2ckVmTzcrM2RzVldQRGpzbjRQRy8xNnJqNlZYMjRhbnVtSFJKY2pzUHEvRHdJYVdrZDZyUjJzRW9OVGxPazI2K1ZLN0NZcFZ5Nm1LRHR1VGo5ZHEyNitpL0l5YmZkS25TMDR6dE93VUFBQ3BpM3d6cXpIOC9YeXRQNmRIVGN6cW10OVU1Wi9VZzRBRWFHY2UyTFpJVTBCTXpKVVZ1U2FyeGxpT3p4YXJMSjArUkpDMTc0VW5sYlAybHdoaWZ0MVN2MzNlckhOdTJLTVFlcmh1ZWVGRldtNjFHNjV3TWIvejlkcjAzL2NFYXo4dmVjdlNFc05TT25ldTZKQUFBQURSaGhEeW9FNzl1LysxNDlPYk5vblQrdWIwTnJnakFpZGl4OFh0SlV1cHBYYW9kNnlrNitpUlBXRVROdDJPZWZ2YjVPdXV5TVNweEYrckZPNjZWODJCKzJYdCtuMDl2UFhDbk5uejZvU3hXbTI1KzVqVzFiTmVoeG12VXQxS1BSMnVYTDFETzFpMEJqUjh4OFNFTnZ1RjJTZEpQbjM4aVNmS1dscFk3ZGV6M1l3QUFBSUNhWXJzVzZzVDZEWnZMdnU3VHE0dXNsc3A3YkFCb21IemVVbVY4Y1RSOCtPUHBXQlhHK3J4bFQvS0VocDlZdzkwci9qNU5PMy82WG81dG1YcjJ4bEc2L2NWM0ZHSzM2OVhKZjlYbU5hdGtObHQwN2JUbmRGcS84MDdvL3ZYTldYQTAyRzdYdGZ5NTRiazd0MVZvNXZ6azU1czA4THBiSkIzZHFyVm13ZHVTcEhVZkxOVCtQYnQwN2JUbjFPS1VkbVZqRUpqb3FIQ2pTMmowRGgycGZmTjFBQURRY0JEeW9OWU9PMTNLMjNmMGIrSHQ5bENscDUxaWNFVUFUc1QzSzVmSmRiQkF0dEF3ZGVvL29NcXhSVTVuMmRjbjJqdzRKTXl1MjE2WXI1blhYNmJzek0yYWNmV2xzdHBDbExkcnUwTERJL1NYSi8raHp1Y09QS0Y3bnd6SHRwbWw5ZWhUN3JyVlpsTmNTdmwvRDFyKzE5L0k3L05wM2tOM3FmRHdJUTI4OXE4cUxuVHBpL2ZtYWRxb1FScDE3NlBxUDJMc3lTbStBY25LT2FCM2wzMWQxbmg1Mk9DZTFVOENBQURBY1JIeW9OWjI3TXd1KzdyTktTbjA0UUVhb2VKQ2w1YS84SlFrcWUrdzBkVTJVM1k3RDB1U1RHYXpRdXduL2pSRmJISXIzVFpudmg0ZlBVajVPWHVPM3ROazBsOW12S1RPNTV5OEk4QlB4STRmdjVNa0xaanhzTnE5dmFKczIxcGN5aW5IYmJ4Y2VQaVEzbnB3Z2phdStraHRPbmZYc0R2L0xvdlZwdFBPR3FCNUQ5MmwrWTlNMHVZMXF6VnV5dE95UnpZN3FaL0ZTRzUzaWJac1A5ckkybTl3TFFBQUFJMGRQWGxRYXdjUEhTNzdPakVoenNCS0FKd0l2OSt2ZjA2OVIzbTdqejVCYytFTmQxUTdKM2ZIVmtsU1ZNeUovelB2S1M3UzUrKytvZWR1R3FOU2o2ZGNQWE1uWEs5NUQ5MmxyRjh5VHZqKzlXM2pxdi9JYXJQSnNTMVR6OTg4UmdkemozL2lWbkdoUzZ2ZmVWV1BET212amFzK1VydHV2WFQ3UC80cGkvVm9JK2x1QXkvVy8vMTdwVkxTTyttSGo1ZnI4ZEdEdFdmTHBwUDVVUUFBQUJBa2VKSUh0ZVp5dWN1K2pvaW8yU2s3QUl6bDgzazEvNUZKV3J0aW9TUnB4TjBQS3phNVZiWHpmdnp2aDVLa2xtbnBOVjR6TzNPenZscjBUMzJ6OU45eUh6a2FFaWUzNzZnUmR6K2svZG03dFdMT1V6cVN2MTlmTC82WHZsNzhMN1ZvM1U0OUx4eXF6dWNPMUNtZHVwU0ZJMGJhc1hHOXNuN0owS0RyYjFOcFNiRld6WDlGajQwNi9wTkhYeTE2Uis5TmYwaTIwRkJkY3N2ZHVtajhuUlUrUTN5cjFwcjg5bks5K2ZjN3RQbXIxVHE4UDA4NjlmU1Q4RWtBQUFBUVRBaDVVR3RGeGNWbFg0ZmFRZ3lzQkVCTjVPM2VycmNmbXFpdDMzOHJTVHAvM0hpZE0rcnFzdmNkMjdiSTdUeWk1aTJTRkJZUktWdG9tTnhIRG1uZEI0dTBac0U3a3FTdWY3cW8yblY4M2xMdC9Pa0hiVnk5VWhzKytVQjV1N2VYdmRleWJYc052TzVXOVIwMldtYnowWWJ0dlMrNVhKKy8rNGErZlA5dDdkK3pTM203dHV2RHViUDA0ZHhaQ3JHSEs2MWJMN1Urdlp1U081eXFwTFJUMWJKZEIxbXN0Z3JOamdOVmszbW45amxIZC96akhmMzdpUWNrU1QwR1hhcFRUdThxazltc1ZmTmZrU1RsTzdJMWY4b2tkZXg3cmhKUzI2ajdvQ0V5VzZ6cWRzSEZpazVJUFA3MzZIOG5iRjMxMEF6dDNmR3JvdUxpdFcvM0RpV2MwdmFFUGhOUUg1SVRZMlNTWkxHWVpiZno4eDRBZ0lhSWtBZDFpblk4UU1PWG43TkhuODZicXkvZmYwdWU0bUtaekdaZGRPUGZOT1QyZTh1TisrV2JML1RlOUFjcnZVOXloOU4wOXNoeGxiNmZ1WGFOUG41ampyWisvNjJLQzExbDE4MFdxenIxTzAvbmpMNVduYzhkV0tHUFYxaEVwQWJmY0xzR1hYK2Jmdjc2TTYxYnNWQ2J2dmhVem9QNUtuRVg2dWV2UDlQUFgzOG1TWXFLamRjREMxY3BLamErVnIyQkFoVVNGcWJNZFY5cFY4WUdKYVMyVWV2TzNTUkpJeWRQMFprWERkTy9IMzlBT3pOKzBKb0Y4N1Ztd2Z4eWMvLzkrUDJ5Mkd3eS82OEpzL3grK1h4ZStVcTk1WTVSUCtaUFkyL1VxSHVuMXZ0bkFnSTFiSEJQV1MwV1JZU0hHbDBLQUFDb0JDRVBBRFF4UzJjL29iWExGMGlTNHBKVGRmWFVXVXJ2MWEvQ3VKUU9weWtrekM1UGNaSDgvdDlhNGtZMGoxSDNnWmRvMkozM3l4WmErUmJOeExidDlldjZiMVRpTHBUSmJGYmJMajNWWS9BUTlicDR1S0ppNDZ1dDAyUXlxVk8vQWVyVWI0QjhQcSsyYi9oT1AzKzFXdHMzZktlZEdUK291TkNsTWZjL1huYXZXZDl1cStGMzRzU1VlanlLakluVHhYK2RXTzU2bXpONjZKNTNQdEMrM1R1MDRkTVB0RE5qZ3c3bU9sU1FteU5ud1FHVmxwU290S1JFVWtsQTYvUVlQS1FlcWdjQUFFQXdJK1FCZ0NabTNDTXo1U2t1VnNlKzUrcXN5OGJJYWp0K2o1djAzdjAxYSsxMitmMStsWmFVeU8venlteXh5aG9TMkRhTjZJUkVYZkYvajhsc3NlajBjeTVRWlBQWUU2N1piTGFvZlk4K2F2Ky80OHA5UHE5eWQyeFQwZ24wQktvdHE4Mm1ZWC83UC9XKzVQTGp2cDl3U2xzTnV2NjJDdGM5eGNYeUZCZkpVMXdrbjljcnY4OG4vLy9Pa3pLYkxUS1p6YkpZclVlL3h6YWJRc01qNnZWekFBQUFJUGdROGdCQUUyTU5DZEg0cDE4T2VMekpaSkl0OU1TMlo1eDEyWmdUbWxjZHM5bGlTTUJ6VFAvTHg5WjRqaTAwOUgvZngraTZMd2dBQUFBUUlROEFBREJRYW5LY0p0OTBxZHpGSG9YWUxFYVhneW9zV2JsZWp0d0NXU3htWFRIa0xLVW14eGxkRWdBQStBTkNIZ0FBWUJpN1BVVHBhVWx5RlJhcjFGdXhBVFVhanB6Y0FtM2JsU3RKY3JzRDZ5MEZBQUJPTHJQUkJRQUFBQUFBQUtEMkNIa0FBQUFBQUFDQ0FDRVBBQUNvTmIvZmYwTHozTzRTWlc1emFPdk9YT1hzTGFqanFveTFmY2RPbzBzQUFBQk5ERDE1QUFCQXJZVFlyRHAwMkhsQ2M3TnlEbWpHM09XU3BMVFdpYnJsNm9GMVdWbzViODZiWDZ2NTExNGQrS2xxYjg2YnJ3VUxGMnZ5M1hmcG5MUDdCVFNueE9OUlhsNWVwZSszU2tuUm51enNnTzRWSHhldnNMQVRPeFVQQUFBMFhvUThBQUNnVmhJVDQ3VnZmOE4vQ21mQndzVzFtbCtUa0dmZ0JlZHJ5ZExsbXZ2eXErcmVyYXNpSXlPcW5iTjcxMjVObkh4ZnBlOHZldjlmdXZYMkNRR3QvOGhEOTZ0SDkyNEIxd3NBQUlJRElROEFBS2lWTXpwMTBBY3J2OUN2MjNlclE3dFRqQzZuVWtzWHZWZWo4WXNXTDlWYmI3OGpTYnIybW5FMW1wdVNuS1NoUXk3UjBtVXI5Rk5HaHM3cTJ5Zmd1WE5tejFLcmxKU3kxMnUrK2tiVFp6d3RxZUpubVByWUUzSTQ5bXJPN0ZrMXFnOEFBQVFuUWg0QUFGQXI3ZHVtS2oydHRWWjlzVTdObzZPVUVCZGpkRW0xNG5TNk5PdjUyVnE3OWp2RnhzYm8zc2tUZFZySGp1WEc3TjkvUUl1V0xLM3lQbTUza2M3czJVTVptellyWTlQbVNzZU51MnFNN0haNzJldmMzUEpidHZJTDhpdWR1M1hyTm5YdDJxWEtPZ0FBUU5OQnlBTUFBR3B0d05sbmF2R0tWWHAzNFVmcTN2VTB0VDBsUmZHeHpSVVNZak82dEJyNWRldFdUWjh4VTNsNSs5UzF5eG1hTlBGT1JVZEhWeGgzOE9CQkxWditRWjJzT2ZMeTRlVkNuaWxUcDFVNmRrdG1waWJmZTMrNWE2cy8rMXlyUC91ODdQVVQwNmFxMDJrZC96aTExb1lONnFrU2oxZjJVQXpueUpJQUFDQUFTVVJCVkp0U2srUHEvUDRBQUtEMkNIa0FBRUN0aFlXRmF2VHd3VnIzL1NhdCt5RkQ2MytvL01tVjMzTzVmV1ZmTzNMMzZaVjVDd05lOCs1YmE3YUZxanJMVjN5bzE5NTRTMTZ2VjZOSGp0RFlxOGJJWkRJZGQyejc5bW5WYnY4YU9ueVVVbEtTOWVMc1oydFVSMVhidFk2Wjh2QURTa2lJTDNmdHdJRjhQZmp3b3pWYXF5YVNXOGJJYXJFb0lweUd6Z0FBTkZTRVBBQUFvRTZZeldiMU9mTU1kZTJjcnAxWk9UcDgyQ1cvcWo1YTNaRjNXTnNkUndPaHlJaHc5ZWlhZmpKS3JlRDVGMTdVeDUvOFYxR1JrYnByd2gwNnMyY1BRK3FRQXR1dTFUSXhVVWxKTFZWWTZGWitRYjVhcGFRb3hCWnlza29FQUFBTkZDRVBBQUNvVTJGaG9lcllvVzFBWXpPM09iUmk5ZEdRSnlveVFqMjZuRmFmcFZWcTg4Ky9TSktlbWZta1dpUWtHRkxETVZWdDEvcWp0ZXZXYWVhczUydmNWQm9BQUFRblFoNEFBR0FZdXoxRXA3WkxrdGZyVTFLaThRMmJqUXg0SXFNaTFlK3N2cnJweGhzVUcvdmI5MkpMWnFZV0xWNG1zOWxzV0cyU2xMTzNvRnhQSHJ1ZEo0Y0FBR2hvQ0hrQW9KR3htVTN5K0tyZUFvT216V1krZmgrWmhpZzFPVTZUYnI1VXJzSmlsWHE5ZFg3L0gzL2NxQWNmbVJydytLSERSMVU3NXRoVE0wdVhyVkJ1WGw2Vll3OGRPcVNYWDMyOTB2ZkgvK1Y2U1ZMV25tenQzTGxUL2Z2MTFhYk5GZnNaOWUvWFYxK3UrVW90V3BRUG9ieGVYNlY5ZytyYWtvL1hhOXV1WEVuUzVKc3VWWHBhMGtsWkZ3QUFCSTZRQndBYW1VaWJSUVhGcFVhWGdRWXMwbVl4dW9RR28wV0xGcnA4eEdYVmpsdTU4aE1kY1RvREdudk01MSt1VVdibXIxV09jVHBkVlo3Q2RTemsrWGJ0T3IwMWIzNjFhODZZL3RnZjd1OVVXRmhZQU5VQ0FJQ21nSkFIQUJxWjFLZ3dGUlE3alM0RERWaHFGUC9SZjB4U1VrdGRlL1hZYXNkOTgrMWFIWEU2QXhwN3pGUFRxKzZkVTVQVHRVYU91RXdqUjF5bXZMeDlhdFlzU21GaFlSbzZmSlFtVHJoREE4NDd0MnpjbHN6TWN2TjI3YzVTZkR6SG1RTUFnS09NM2R3TkFLaXh6ckVSaXJEeXBBYU9MOUpxMFJteEVVYVhnUlBnZHJ0MTQ4MjM2cHUxNjhxdStYeCtlYjFlZWIxZStYdyt4Y1hGYWZUSUVZcU1pbFJwYWFuV3JmdE9zYkd4OHZ2OWlvZ0kxK2lSSTVRUUgxL0ZLZ0FBSUpqeEpBOEFOREkyczBuOWs2SzFNcXZpc2NwQXY2Um9XUnRSVDU2c25BTjZkOW5YWlkyWGh3M3VhWFJKaGlrNGVGQ1NGQnZ6VzlQbFdjL04xcXpuWmt1UzB0TTc2S25wMHpSdTdKV1NwTGZtelpmVDVaSWp4NkdwanoyaE8vOTJXOWw3QUFDZ2FTTGtBWUJHS0NraVJJTlRZN1hHY1VpdTBycHZWb3ZHSjhKcVVmK2thQ1ZGTks0VGo5enVFbTNaN3BBa05mVjI0bnV5c2lWSkd6ZitwQzVuZEpZazNYRGROZXJUdTVja3lSWmlreVNWZUR5YTkvWTdXckowdWNiLzVYb05PTzhjVFp2K2xPNjhhNUltVDV5ZzAwL3ZaTXdIQUFBQWhpUGtBWUJHS2lraVJNUGF4U3NqMzZXc0kwVnllcnljdXRYRTJNd21SZG9zU28wS1UrZllpRVoxcWhZcXl0aTBTYUdob1Zxd2FJbmF0V3NyU1dyZVBGcEpTUzBsU1hsNSsvVGUrd3UxL0lPUDVIUTZkY3ZONC9Ybml3WkxrcVkrOHFDZWVYYTJIbmo0VWQxNHczVzY1T0tMRFBzY0FBREFPSVE4QU5DSTJjd21kWStQVlBmNFNLTkxBUm8xbjg5bjZQb2VqMGVmZmJGR2ZmdjBVbnFIRG5yeXFXY2tTVVZGeFdWakhBNkhGaXhhckQ2OWUrbktNYVBWTWpHeDdEMnIxYXBKRSsvVTNGZWlLaHl6RGdBQW1nNUNIZ0FBMEtTNDNXNjVYSVdLakl4VVNJaE5Xekl6bFplM1R5RWhnVzExODNxOUdqNXlURUJqczdOek5IVDRxR3JIM1hEZE5Tb29LTkRaL2Z1cFQrOWVTbXpSUW5OZmVVMXovakZYUzVldFVHcHFLMFZGUldyQWVlY3EzRzdYcDUrdWtpVDUvWDU1ZlQ2VmxwYks0L0dvcE1TajFaOTlvZjBIRHVqUEZ3NE9xTVpBSlNmR3lDVEpZakhMYm05YzJ3SUJBR2dxQ0hrQUFFQ1RzbXQzbHU2NTcvNEsxN3QzNnhyUWZMUFpyTkVqUjlScFRXbHA3ZFF5TVZHOXpqemFlTHAzN3pQVnMyZDNmYmYrZTIzWXNGRlplL1lveCtHUXkrbFNVWEdSU2tvODhucTk4dnY5TXBsTU1wbE1NcHRNc2xpdHNscXR1dUQ4QVhWYW55UU5HOXhUVm90RkVlR2hkWDV2QUFCUU53aDVBQUJBazVMWUlrR3ByVkxrOC9uazgvdGx0VnFWM3FHOXJydG1YRUR6VFNaVHZaeGlkZTg5RTJVMm04dGVXeXdXOWVuZHE2enhNZ0FBUUhVSWVRQUFRSk1TRXhPakY1NmZaWFFaRmFTMWEyZDBDUUFBb0pFelZ6OEVBQUFBQUFBQURSMVA4Z0FBQU1Pa0pzZHA4azJYeWwzc1VZak5ZblE1cU1LU2xldmx5QzJReFdMV0ZVUE9VbXB5bk5FbEFRQ0FQeURrQVFBQWhySGJRNVNlbGlSWFliRkt2VjZqeTBFVmNuSUx0RzFYcmlUSjdTNHh1Qm9BQUhBOGJOY0NBQUFBQUFBSUFvUThBQUFBQUFBQVFZRHRXZ0FBd0RCdWQ0bXljZzZVOWVSSmJobGpkRWtBQUFDTkZpRVBBQUF3VEZiT0FjMll1MXlTbE5ZNlViZGNQZERnaWdBQUFCb3Z0bXNCQUFBQUFBQUVBVUllQUFBQUFBQ0FJRURJQXdBQUFBQUFFQVRveVFNQUFCcWxRMGNLalM2aFNSazJxS2RLUEY3WlEyMUtUWTR6dWh3QUFIQWNoRHdBQUFDb1ZuTExHRmt0RmtXRWh4cGRDZ0FBcUFUYnRRQUFBQUFBQUlJQUlROEFBQUFBQUVBUVlMc1dBQUF3ak4wZW9sUGJKY25yOVNrcE1jYm9jbENGbkwwRjVYcnkyTzBoUnBjRUFBRCtnSkFIQUFBWUpqVTVUcE51dmxTdXdtS1ZlcjFHbDRNcUxQbDR2YmJ0eXBVa1RiN3BVcVduSlJsY0VRQUErQ08yYXdFQUFBQUFBQVFCUWg0QUFBQUFBSUFnUU1nREFBQUFBQUFRQk9qSkF3QUFESk9WYzBEdkx2dTZyUEh5c01FOWpTNEpBQUNnMFNMa0FRQUFobkc3UzdSbHUwT1N0SFZYcmpxZm1scnUvWlRFR0lXRjJjcGVGeFY1bEoxYlVPVTk3YUUySmJjc2YxSlh6dDRDdVlzOVZjNWpyZXJXeXE5eURnQUFNQjRoRHdBQWFEQmVuUGR4dWRlM1hEMUlhYTFibEwzT3ppMm9NT2FQMGxvbjZwYXJCNWE3OXZ1VG9TckRXbFd2VlYyWUJBQUFqRWZJQXdBQURCTVNXdld2SXZaUW15TEN3OHE5cm83RmJDNDM1OWkxNnJCVzFXdlp3MExrTGlxUlZQMy9id0FBd0JqOGhBWUFBSVpwblpLZ0lRTjdLUE4vVzdiK0tESWlURmFMdWR6clU5c2xWWG5QMU9TNGNuTWs2WlNVT0psTVZkZkNXbFd2MWYvTWRPM1ptNjl1blZxcmRVcEMxWXNDQUFCRG1Gd2xmci9SUmFCeFc3anNFKzNKeVpNa1hUN2tBcVVrSnhwY0VRQUFBQUFBd1NraXBQSy80dUVJZFFBQUFBQUFnQ0JBeUFNQUFBQUFBQkFFQ0hrQUFBQUFBQUNDQUNFUEFBQUFBQUJBRUNEa0FRQUFBQUFBQ0FLRVBBQUFBQUFBQUVHQWtBY0FBQUFBQUNBSUVQSUFBQUFBQUFBRUFVSWVBQUFBQUFDQUlFRElBd0FBQUFBQUVBUUllUUFBQUFBQUFJSUFJUThBQUFBQUFFQVFJT1FCQUFBQUFBQUlBb1E4QUFBQUFBQUFRWUNRQndBQUFBQUFJQWdROGdBQUFBQUFBQVFCUWg0QUFBQUFBSUFnUU1nREFBQUFBQUFRQkFoNUFBQUFBQUFBZ2dBaER3QUFBQUFBUUJBZzVBRUFBQUFBQUFnQ2hEd0FBQUFBQUFCQmdKQUhBQUFBQUFBZ0NCRHlBQUFBQUFBQUJBRkNIZ0FBQUFBQWdDQkF5QU1BQUFBQUFCQUVDSGtBQUFBQUFBQ0NBQ0VQQUFBQUFBQkFFQ0RrQVFBQUFBQUFDQUtFUEFBQUFBQUFBRUdBa0FjQUFBQUFBQ0FJRVBJQUFBQUFBQUFFQVVJZUFBQUFBQUNBSUVESUF3QUFBQUFBRUFRSWVRQUFBQUFBQUlJQUlROEFBQUFBQUVBUUlPUUJBQUFBQUFBSUFvUThBQUFBQUFBQVFZQ1FCd0FBQUFBQUlBZ1E4Z0FBQUFBQUFBUUJRaDRBQUFBQUFJQWdRTWdEQUFBQUFBQVFCQWg1QUFBQW9QM3Z2NnVDanorU3orVTB1aFFBQUhDQ3JFWVhBQUFBQU9ObFB6dFR4WTVzbWF4V1JaODdRSWxqcjFXemM4NlR5Y3pmQ1FJQTBGandVeHNBQUFBNjQ5TXZsRDczZGNWZVBFUkh2dmxLVy81eXRUWU52VWhIMW4xcmRHa0FBQ0JBaER3QUFBQ1FPU1JFemM4ZnBMU1p6NnZidHorcTdiUVpLdDZUcFordnZGelp6ODJVMytjenVrUUFBRkFOUWg0QUFBQ1VZN0hibFRENlNuWCs4Qk0xTzZ1L3NwK2JxYXhwVTR3dUN3QUFWSU9RQndBQUFNY1ZtcFNpVTkvOHAySUdYcWk5Yjd5cUE4c1dHMTBTQUFDb0FpRVBBQUFBS21VeW05VjIyZ3lGdEVqVTdtbFQ1Q3NxTXJva0FBQlFDVUllQUFBQVZNa2FHNnZVK3grV1o5OCtIZm4yYTZQTEFRQUFsU0RrQVFBQVFMVmlCcHd2azlXcWc2cytOYm9VQUFCUUNVSWVBQUFBVk1zY0VhbW9QbWZwOEpyUGpTNEZBQUJVZ3BBSEFBQUFBYkczVFZOSi9nR2p5d0FBQUpXd0dsMUFYU2dxS3RGL3Z2aEpHemJ0MUw0RGgxVmNVbXAwU1UzV1Q4OHVOYnFFSmlNMHhLcUV1R2JxZG5vYlhYak9HUW9MQ3pHNkpBQUlPdHQzN0ZTN3RtMk1McVBCTU5udDhybGNScGNCQUFBcTBlaERucDkvemRZYjczK3UvSU5PbzBzQlRxcmlrbEx0Y2VScmp5TmZYMzJYcWV0R25xdlRPcVFZWFJZQTFLczM1ODJ2MWZ4cnJ4NWJvN1VXTEZ5c3lYZmZwWFBPN2hmUW5CS1BSM2w1ZVpXKzN5b2xSWHV5c3dPNlYzeGN2TUxDUWdNYWU3Sll3c0xrTHkyVnY3UlVKbXVqL3pVU0FJQ2cwNmgvT3YvOGE3Wm12dktCMFdVQWhzcy82TlRNVno3UTNlTXZWc2YyQkQwQWd0ZUNoWXRyTmI4bUljL0FDODdYa3FYTE5mZmxWOVc5VzFkRlJrWlVPMmYzcnQyYU9QbStTdDlmOVA2L2RPdnRFd0phLzVHSDdsZVA3dDBDcnZkazhEcVB5QklSSVpQRlluUXBBQURnT0JwdHlGTlVWS0kzM3FmeEgvQjdyNy8zdWFiY2RUbGJ0d0FFcmFXTDNxdlIrRVdMbCtxdHQ5K1JKRjE3emJnYXpVMUpUdExRSVpkbzZiSVYraWtqUTJmMTdSUHczRG16WjZsVnltK2grNXF2dnRIMEdVOUxxdmdacGo3MmhCeU92Wm96ZTFhTjZqTkNTWGEyYklsSmtzbGtkQ2tBQU9BNEdtM0k4NTh2Zm1LTEZ2QUgrUWVkK3M4WFAybllvSjVHbHdLZ0NTc3FLdGJPckJ3ZFB1eVNYLzRxeC9icGVVYTkxT0IwdWpUcitkbGF1L1k3eGNiRzZON0pFM1ZheDQ3bHh1emZmMENMbGxUZFM4N3RMdEtaUFhzb1k5Tm1aV3phWE9tNGNWZU5rZDF1TDN1ZG0xdCt5MVorUVg2bGM3ZHUzYWF1WGJ0VVdVZERVZXpJVmtoU2t0RmxBQUNBU2pUYWtHZkRwcDFHbHdBMFNCczI3U0xrQVdBSW44K25kVDlzMHJydk0rVHpWUjN1SEZNZkljK3ZXN2RxK295WnlzdmJwNjVkenRDa2lYY3FPanE2d3JpREJ3OXEyZks2MmZZOTh2TGg1VUtlS1ZPblZUcDJTMmFtSnQ5N2Y3bHJxei83WEtzLysrMEo1U2VtVFZXbjB6citjYXFoL0Q2ZmluYnNVTnlRWVVhWEFnQUFLdEZvUTU1OUJ3NGJYUUxRSU8zUDU1OE5BQ2RmVVZHeEZxOVlwZjM1QmVyUnRaUGFuSktzK05qbUNnbXhuZFE2bHEvNFVLKzk4WmE4WHE5R2p4eWhzVmVOa2FtU3JVWHQyNmRWdS8xcjZQQlJTa2xKMW91em42MVJIVlZ0MXpwbXlzTVBLQ0VodnR5MUF3Znk5ZUREajlab3JaT2xlT2QyZVoxSEZOR2xxOUdsQUFDQVNqVGFrSWRqMG9Iakt5cjJHRjBDZ0NabzlaZmY2YkRUcFN0R1hLU0V1QmhEYW5qK2hSZjE4U2YvVlZSa3BPNmFjSWZPN05uRGtEcWt3TFpydFV4TVZGSlNTeFVXdXBWZmtLOVdLU2tLc1RYY25tcXVqVDlLa2lMT2FGak5vQUVBd0c4YWJjZ0RBQUFhaHEwN3NwUzViWmYrUE9oc3d3SWVTZHI4OHkrU3BHZG1QcWtXQ1FtRzFTRlZ2VjNyajlhdVc2ZVpzNTZ2Y1ZQcGs4MjVjWU1zZHJ2czdUc1lYUW9BQUtnRUlROEFBS2lWbnpiL3F0aVlhSFZvZDRyUnBVaVNvUUZQWkZTaytwM1ZWemZkZUlOaVkzOEx2TFprWm1yUjRtVXltODJHMVZaYnJvMC9LdnowTTJTeTh1c2pBQUFORlQrbEFRQkFyZVRtN2xmYk5xM3E3ZjQvL3JoUkR6NHlOZUR4UTRlUHFuYk1zYWRtbGk1Ym9keTh2Q3JISGpwMFNDKy8rbnFsNzQvL3kvV1NwS3c5MmRxNWM2ZjY5K3VyVFpzcm5zVFZ2MTlmZmJubUs3Vm9VVDZFOG5wOWxmWU5haWo4cGFVcS9IbVRXb3k5eHVoU0FBQkFGUWg1QUFCQXJaUjRTaFhkTExMZTd0K2lSUXRkUHVLeWFzZXRYUG1KamppZEFZMDk1dk12MXlnejg5Y3F4emlkcmlwUDRUb1c4bnk3ZHAzZW1qZS8yalZuVEgvc0QvZDNLaXdzTElCcWplUE8vRVcrNG1KRm5GSDNUWmM5UHI4eThsM0tPbElrcDhjclQ0QW5zelYyTnJOSmtUYUxVcVBDMURrMlFqWnp3dzc2QUFDTkF5RVBBQUNvdGZwOEVpVXBxYVd1dlhwc3RlTysrWGF0amppZEFZMDk1cW5wVmZmT3FjbnBXaU5IWEthUkl5NVRYdDQrTldzV3BiQ3dNQTBkUGtvVEo5eWhBZWVkV3padVMyWm11WG03ZG1jcFBqNHU0SnFONE1yNFNaTHFQT1J4dUVxMHhuRklybEp2bmQ2M01mRDQvQ29vTGxWQnNWUGJEcnJWUHlsYVNSRU50L0UyQUtCeGFMd2J3d0VBQUJvWXQ5dXRHMisrVmQrc1hWZDJ6ZWZ6eSt2MXl1djF5dWZ6S1M0dVRxTkhqbEJrVktSS1MwdTFidDEzaW8yTmxkL3ZWMFJFdUVhUEhLR0UrUGdxVmpuNVhKdCtraVV5U3FHbnRLNnplenBjSlZxWmxkOGtBNTQvY3BWNnRUSXJYdzVYaWRHbEFBQWFPVUllQUFDQU9sSnc4S0FrS1RibXQ2YkxzNTZicmVFangyajR5REc2NS84ZVVIeGNuTWFOdlZKUmtaRjY1NS92eXVseXlaSGowTlRIbmxDcDE2dHhZNjlVUWtMRENua0tOMlVvb2xNbm1lcW9jYlRINTljYXg2RTZ1VmN3V2VNNDFHUzJxd0VBNmdjaER3QUFRQjNaazVVdFNkcTQ4YWV5YXpkY2Q0MWVtdk84WHByenZPNjc1MjVKVW9uSG8xZGZmMVB2TDF5c0c2NjdSczg4UFYzdW9pTGRlZGNrYmRwVXNXbXprZncrbndwLzJhendUcDNyN0o0WitTNmU0RGtPVjZsWEdma3VvOHNBQURSaWhEd0FBQUIxSkdQVEpvV0dobXJCb2lYNjZ1dHZKRW5ObTBjckthbWxrcEpheXVmMTZiMzNGMnI4emJmcGd3Ly9vMXR1SHE4aGwxNnNxS2dvVFgza1FaM2VxWk1lZVBoUnJmamdJNE0veVc5SzkrK1hyNmhJWVczVDZ1eWVXVWVLNnV4ZXdZYnZEUUNnTm1pOERBQUFnb0xQNXpOMGZZL0hvOCsrV0tPK2ZYb3B2VU1IUGZuVU01S2tvcUxpc2pFT2gwTUxGaTFXbjk2OWRPV1kwV3FabUZqMm50VnExYVNKZDJydUsxRVZqbGszVXJFalI1SVUyaXExenU3cDlQQVVUMlg0M2dBQWFvT1FCd0FBTkRwdXQxc3VWNkVpSXlNVkVtTFRsc3hNNWVYdFUwaElZS2NUZWIxZURSODVKcUN4MmRrNUdqcDhWTFhqYnJqdUdoVVVGT2pzL3YzVXAzY3ZKYlpvb2JtdnZLWTUvNWlycGN0V0tEVzFsYUtpSWpYZ3ZITVZicmZyMDA5WFNaTDhmcis4UHA5S1Mwdmw4WGhVVXVMUjZzKyswUDREQi9UbkN3Y0hWR045S3RsN05PUUpTVW1wczN2U2Q2WnlmRzhBQUxWQnlBTUFBQnFkWGJ1emRNOTk5MWU0M3IxYllFZDhtODFtalI0NW9rNXJTa3RycDVhSmllcDFaazlKVXUvZVo2cG56Kzc2YnYzMzJyQmhvN0wyN0ZHT3d5R1gwNldpNGlLVmxIams5WHJsOS90bE1wbGtNcGxrTnBsa3NWcGx0VnAxd2ZrRDZyUytFMVZhVUNCSnNzVTFuS2VMQUFEQThSSHlBQUNBUmlleFJZSlNXNlhJNS9QSjUvZkxhclVxdlVON1hYZk51SURtbTB3bWpSdDdaWjNYZGU4OUUyWCszUWxVRm90RmZYcjNVcC9ldmVwOHJaUEZaRG42ZWZ3K3RoRUJBTkRRRWZJQUFJQkdKeVltUmk4OFA4dm9NaXBJYTlmTzZCTHFuTWx5OU5kRmYybXB3WlVBQUlEcWNMb1dBQUFBS21XeTJTUkp2aUpPZlFJQW9LRWo1QUVBQUVDbDdCM1NKVW1GbXpNTXJnUUFBRlNIa0FjQUFBQ1ZzbmM0VlpiSUtEblhyek82RkFBQVVBMUNIZ0FBQUZUS1pMRW9zbWRQSGY3bWE4blA4ZDRBQURSa2hEd0FBQUNvVXN6QWkxVDR5MllkWFBXcDBhVUFBSUFxY0xvV0FBQUFxaFIzMmVYYU0ydUdkai94L3hSOTdnQ1pyQ2YvVjhoYnV5UXBzVTJhSGw3NlpaM2YyMzNrc0o0Y2UzR2QzL2Yzcm56d1NhWDM2bGV2YXdBQVFNZ0RBQUNBS2xuc2RyWCsrOFBhZHZmZjVQakhiQ1hmUHNIb2tpUWREWDZPWjg1R2h6YXZXYVhadDF4VjdUM21iSFRJNnkxVjdzNXRkVjFlT2NXRnJucTd0OU96WDVHMitIcTdQd0NnOFNEa0FZQkd6T1B6S3lQZnBhd2pSWEo2dlBMNDZKZlJsTmpNSmtYYUxFcU5DbFBuMkFqWnpDYWpTMElRaXhzNlhBYy9XNlU5czU2UzMrZFR5aDEzU1Niai84elpRa09WbEhhcUpNbXhiWXM4eGNXU3BORHdDQ1cyU1NzM05uZm5ObGx0TnNXbG5GTHVlbVR6V00zWjZLaHluVnU3SkNuRUhxNVozNVlQZys3dWQ2cmN6c1BWenE4UFJkN0QrblR2aTFwNzRGMk5iLytXV29WM1B1azFBQUFhRmtJZUFHaWtISzRTclhFY2txdlVhM1FwTUlqSDUxZEJjYWtLaXAzYWR0Q3Qva25SU29vSU1ib3NCQ3VUU1cyZmVGcWxCZm5LZm02bXZNNGpTcjMzQVprc0ZrUExpazFxcGZ2KzlSOUowcFNoWjVjOWtaUFd2YmNlV0xoS2ttU3gydVR6bHVyMjdxbHEyUzVkZjMvdkU4UHFyUXMrdjFmckRyeXZUM05mVUdIcFFVblNCemxQYW56N04yV1M4Y0ViQU1BNE5GNEdnRWJJNFNyUnlxeDhBaDZVY1pWNnRUSXJYdzVYaWRHbElJaVpRMEtVL3ZLYlNoaDlwZmErOXJJeWhsNm9nNnYvMjJCUDNYcityMWZxN1ljblNwSktTNDcrczJFMk9KU3FyVzFIdnRFTG1hTzBMUHV4c29CSGtzd3lxNmowc0lHVkFRQWFBcDdrQVlCR3h1UHphNDNqa05GbG9JRmE0emlrWWUzaTJicUZlbU95V3RYMnNTY1ZmYzU1MnZYSUE4cTg4Um8xNjlOWHJTYmZyOGh1M2V0c25lUDExTW5kdWEyc0Q4L1RhN1pVZTQvQ3d3ZVYwcUdUSkpWdDQ3S0ZobFU2L3ZFckJxdkVYVmpwKzU0aXQ2WU1QYnZjdGFKQ3B5UlZ1UDU3ZGRFcytrREpibjJVL2JSK1ByeXEzUFhtdG1SZGxESlJwMGNQNGlrZUFBQWhEd0EwTmhuNUxwN2dRYVZjcFY1bDVMdlVQVDdTNkZJUXpFd214Zjc1VWtYM08wZDczM3hWZTk5NFJadEhEcEc5YlR0RkQ3eFFNUU1ISzdKYmoxcHQ1WXBPU0ZUdlMwWklrZzdtN1ZYbXVxOFVGaG1sTHVjTmtpUlpiRFpKMHFIOWVYcmovMjRyKy9yM0NnOGRWSGl6YUVtUzgyQytKQ2tpT3FiU05YTjNicXN5NVBINy9aVTJhSzZ2eHMzRlhxZFc1NzJzci9hOUxhL2ZVM1k5eEd6WGVTMXVWTCtFYTJRemg5YkwyZ0NBeG9lUXA0bHBGbW5YWWFmYjZES3FGTk1zWEtHaE51M2R4NU1Ld1BGa0hTa3l1Z1EwY0ZsSGlnaDVjRkpZb3FPVjhyZUphbm5EZUIxWXVsajdGNzJ2dlMrL3FMMHZ2MWcyNXRUWDVpdjYzUE5xZk8rVTlFNjY3dkVYSkVrZnZmS3NNdGQ5cGVqNEZtWFhqaWx5SHRIYUZRdVBlNC9DdzRjVUVkMWNrdVFzT0NCSmlvcXQvaFNxNHpWUlBwSEd5eFA2cEZVWkdsWEY1L2ZwaDRMRituanY4M0o2RHBSN3Ixdk1FRjJZUEVGUjFvUVR1amNBSUhnUjh0U1JpODd0cktzdk82dnM5ZGlKTHh0WVRVV0pjYzAwL01JZTZ0YzlUUTg5dTBRNzkrdzN1cVFLb3FQc0ducEJOMTNRN3pUbDVCN1VnODhzbHRmbk03b3NvTUZ4ZW5pS0IxWGp6d2hPTmt0a2xCS3V1RXFocWFjbys3bVpjdjZ3dnV5OW5CZWZPNkdRNS9lMmZGUDVkcWZFTm1sbDI2RiszM2paNXkxVmtjdXA4UDg5dVpPM2E3c2tLVDYxZGExcU9SbDJ1WDdRaXV3bmxPUCt1ZHoxMVBBdXVpVGxQazdSQWdCVWlwQ25DVENacEVuakwxUnlpNk4vazNYZGlINmE4dnpTQnRjajhVOTlPdXFpYzQvKzB0STZKVTVEenUrcXhaLzhVQzlydFU2SlUyeDBSSTNuNVI5eWFWZjJnZW9IQXZXSVk5SlJIZjZNNEdUeXVaektuZmVtY3VlOXJwTGN2VEpacldyVzcyekZETHhRelFjT1VtaHlxMXJkdjhqbDFMWU5hOHRlTzdabEtpa3R2ZHA1cmtOSG14SWYyNjdsMko0cFNRSE5OZHJMVzY4dGY4RmtrbFUyNVJWdjF4dmJiNWJaWkpGSlpwbE1acGxsbGtsbW1VMW1tV1dWeFd5VDFSUWlxemxVRmxPSXJHYWJiQXFWeFJ6eXYrc2hzcHBDeThiWlRLR3ltZTBLc1lRcnhCeXVVTE5kSWVZSWhmN3Y5ZEZyNGJLWncyVTJjV1lMQURSMGhEeE5nTjh2dmZmaGQ3cnoyb0dTcEE1dEVuWE9tZW42ZkYybXdaV1Z0M3pWanpxblZ3ZTFURGo2eTlobGc3dnIyeCszeTFFUDI3WXVHZEJGL1h1MnIvRzhOZXUzYXM3OFZXb2VGYTRYcG95dDA1b2EydE5mQUFCVXhlLzFLdmZOMTVUOXdpeDVEeDFTOUhrRGxIcnYvV3ArM3ZteVJFZlgyVG9abjM5Yzl2WCtQYnYxMk1nTGRPdnN0OVNwLzUrcW5GZDQrT2p2RDhlMmEyMzk3aHRKVXJ1dVoxYTdabVZObEd2YWVObFRWRWRiNVAxK2xhcEVwVjVqVDgrem1VUExncDh3UzVUc2xtYS8vYzhhWGY1cmN6UFpyYzBVWm1tbWNFdTBRaTBSTW5Hd0x3RFVPMEtlSm1MdGp6djA2ODVjZFdpVEtFbTY0dEwvejk1OVIwZFZiUUVjL2syZjlONEpFQ0QwM250WFVRUVZ4VjRReFY0UTYxT2ZYWjlkYlBoVVVKOElObm9URVVGQU9naWhCQWdsZ1pCS2VtYVNUSDkvQkFaQ2VwMGs3Rzh0bHpQM25qYTBKUHVlczNjL2R1eUxwOGhrcWFSbnc3SGE3UHl3ZEJ0UDNYc0ZBQnExaXJ0dkdNSmJYNnh5OGNxRUVFSUljU0hUNlZNY2YrSlJESHQyNHpOaUZDMW1QSU5IbDI3MU10Yy9mNnlnWGUrQkhONjJFZit3Q1BTZVhzeCsrbjcrOWRQdkZmWXo1bVlEOE43dFY1ZTQvc3lJa2tlZFhscTZpZENva2c5K3lrdWk3SXJFeTQySnhXN0NZamRoSkx2YWZSVW9jVmY3NHFuMngwUHRmL2IvQWM3M0hocC9QRlQrZUdyODhWVDVvMUc1UzdVd0lZU29BUW55WEVMbUxkdk9LNDlOQk1EWHk1M3JMdXZGanl0MlZOS3JZZTJKUGNYQm8wbDBpWTRBb0V0MEJQMTdSTEVqSnI3ZTVuejB0Zm1WdHZuMHBaSWxYRTBXSzM5dEw3OTBhNnVJQUtKYUZDZDJqRCtkSVVlOGhCQkNOQnVHbUwwY3ZXOEtkck9KdGgvUEl1Q3FDY1Zudyt0anJwd3NEbXo0ZzRtUFBjL2hiUnRScWxUYy9zb0h2SFByVlJ6YXVnRW9XVmI5UW5hYmpaRFdiUUd3bXMxa0ppZWkwZW54RDRzbzBVNmoxWmJxVzFZUzVaL2ZlaDd2d0dCRzNqb1ZOMC92S3EyL3BvbVhMd3Q5bEQ5U1B5M3ozdmp3NStqdWR5VU9oeDJId283ZFljT0JIYnVqK0xYTlljWnFOMk4xbUxIWnpWZ2NwdUxYRjF5MzJvdmZXK3pGOXl6MlFrejJBc3kyQXN5T0FrdzJJMlo3SVdaYkFTYUhzZmk2dlhhN2toellNVnF6TUZxenF0UmVyZFRocFE3RVd4T01qeVlFTDAwSVBwb1F2TFhCZUt1TC8rK2xEa0tsa0I5bmhCRGlRdkt2NGlYa2FFSWFPMkxpNmQ4akNvQnhJN3F4YnV0aDBqTHpYTHl5a3VZdDI4NmJNeWFoVUVCS2VpNG1rN1ZlNTh2S01WYTdUMkdSbWE5LzNsanUvU25YRDNFR2VWWnZQTURmdTQ3V2VIMUNDQ0ZFWTFFWWQ0UWpkOTJDUXEyaTR3Ky8xTnZ1blhPMkxmMEZxOFZDajlIaldQVEJxd0JFZHVyR2k0dldFeHJWanAvZS9CZDZUeTk2anI0U2dMM3JmcVBJa0E5QXU5NERuQW1aZDY5ZXlweG5IcURyc0RGTSszQjJ1Zk05OStOcTdQYlNpY3VUang1aTR5Ly93MkczMDdwYkx6b05xbG9pNmZMR3E4eUlrR2tNRGI2YnI0L2R5ZW1DQXlYdXJVeCttNVhKYi9OWWg4VUU2OXRXZSt5YWNtREhiQy9DYkROaXNoZFFaTXVueUpaSG9mUC94ZjhWMmZJcHRPWlJhTStqMEhyMnZUMlBJbXMrRHFwZVVNTnFONUZ0VGlMYm5GUnVHd1VLUERRQnhjRWZkVEMrMm5COHRlSDQ2U0x3MDRUanIyMkJUaVdWQm9VUWx4WUo4bHhpZmxxeGc5NWRXNkZXS1ZHcnlWOHpqQUFBSUFCSlJFRlVsTnc4b1Q4ZmY3ZlcxY3NxNFdSU0pxdisya2RxUmk0YnRzYzF5UXBiNS9JS0FaeE9xZG9US3lHRUVLSXhzeG55aVpzMkJZVldROGZ2ZjhhOVk2ZDZuYzl1czdMaHAyK0o3TmlWb01qV0plNWRlTHpLSnpDWU85LzRHSURvSllNdzVwUStTblI0K3lZQXdxTTdWamhuYUp2b01xOHYrdUExSEhZN0hmb1ByWEtBcDZMeHFrS2xVUE5BOUh4eUxNbThIenV1MVAxUGpseUhqeWFFeHpzdVE2dDBxL0U4VmFWQWllNXNFbWF2R3ZTM08rd1UybkxQN3ViSnhHRE53bkIyWjQvQm1vblJrb1hSbG9YQmtvWEJsb1haVnZsRE9BY09ESllNREpZTWtqaFlaaHU5eWdzL2JRVCsyaGJGQVNCdEJIN2E0Z0NRbnk0U3RhTDBUaTRoaEdqS0pNalRqQ2lWQ3RwRUJqbmZKNlhsVUZoVU1rRmZXbVllbTNiR01XcGc4VGM1L2J0SDBiNTFDSEVKYVhXeWhtZnZ1NUx1SFd0WFJlTkM5MHdlVnF2K1ZVbG1QTFFHQ1pnckUzRzJrcG5OWmljcExhZk94eGRDQ0NFYVd0Skg3MkZLU3FUVHo0dnJQY0FEc0hQVkVqS1RUakhxNlZlcjFONVVZTVEzT0l4QjE5NWM0cnJOYW1Idm44WDUvVGI5T3BmeER6NVZxbTlaeDczS2NtVEgzMVZ1VzVibmYxbExpNDVkcXRYSFZ4UE9HejMyRVp2N0ovTVRuaWh4TDllU3htdjdCekFvOEZiR1J6eFg0M1UxQktWQ2lZZmFEdysxSDFENURpU3p2UWlEOVF5NTVqVHlyZW5rbWRQSnRhU1JaMGtqejVKT25pV05mT3NaN0k2S0h3WVcyZkpKS1R4TVN1SGhVdmNVS1BIVmhoR29hMFdnTG9vQVhTdUNkSzBKMExmQ1J4TWlpYUtGRUUyU0JIbWFFYjFPdzZ1UFgrTjgvOGFzRlJ3NlZ2cE0rZkkvWXhqUnZ3TktaZkg1K1ZzbkR1Q1ZUNVkxMkRvYm13ZHZxN2c2UjNXNTY3WDQreGFYWjA5S3k4WmlyZjQyYlNHRUVLSXhNYWNray9iRC8vQy8vRXE4K3ZScmtEa1REKzFEcmRVeVlPS05WV3IvMDV2L1l2ZnFKVHc5YnhXUkhjOG5WOTc3NTIvTzNUMTVHZWxsOWoyWHUrZGlSVVlqdVdkU0FRaUlhSWxhb3lsMy9zemtSS3htTTBxVm1xRElWbVcyVWV0MFZmb3NaZW5zTTRiWGU4U3c3UFFiN016OHRjUzlyUm56MlpveG42YzZyOFpYRTE3ak9Sb1RyVktQdnpZU2YyMWt1VzNzRGp0R2E2WXorSk50VGliSG5FeTIrYlR6cUZkRnVZUWMySjN0anVadktYRlBvOVFSb0cxRm9LNFZBZnJXaE9pakNkRzNJMURYQ3BXaS9EOEhRZ2poYWhMa3VjQzhENmMxaXJIZS9XbzFNWWNUNjJ3dEYwdkx6R1BybnVQT0V1TFJyVVBvMjYwMXUvWW4xTnVjelZWbHY4OHR3d01xYkhPdUpMc1FRZ2pSbUtYL1hGeWtvTVhURGJkYnBQY1ZFN0dhemM0UzZKVzJ2M3dDMjVmL3luZi9lb1IvL2J3R3RWYUx3K0ZnelRlZm9WQXEwYm01VTJRMGxObjNYTzZlQzlsdFZqNmFlajI1WjFMcFBIZ2tEMzh4SDBVNUNhYmo5KzNtZ3p1TEg3UmQ5OFNMakxuei9pcCt5dXBSb09DYUZ2L215ckFadkgvNFNncXNKWGNMZTZ0RDYyWGV4a3FwVU9LbENjSkxFd1IwTFhYZmdZTUNhNDR6a0pOalRpTHI3T3NzVXlMWjVxUnk4d1JaN0NaU2krSklMWXFEM1BQWFZRbzFnYnJXaE9qYkVhSnZUNGhiTzBMMDBmaHF3MlRuanhDaVVaQWd6eVZxNmRxOURPN2R6bGtNWS9LVmZkbDk0Q1FPaDZQTTlscXRHck81OGdUSUgzNnpCcFdxNWwvZzJrUUc4Y0pENDUzdjM1eTFraE9KWjJvOFhsVlU1VWhYWFFZQWhSQkNpS1ltZjh2ZmVBMFloRDZxNFJMOVJuWHZRMkNMc25mRWxDWGo5RWtBVW80ZllkVi9QMlRpWTgreGZmbXZKQjdhVDk4cnJ5UHgwTDRTUVI2N3pjcnUzNWZSWS9TVmFQV2xjOW9zK3ZCMWp1L1pnZDdUaXp0ZS82amNBRTlXOG1tK2V1SWU3SFliM1VaY1ZtOEJuZ3RwVlI0ODMyVWpLWVdIK1R5dWVLZlR4Qll2b2xSSWtPRkNDaFRPSTJJdDNFc0hnV3dPQzFubVJESk1KOGtzT3NrWlV3S1pwZ1F5ekNjeFdNcXVqR3B6V0Vrck9rWmEwVEZndGZPNlZ1bEdzTDR0b2ZyMmhMdDNKdHl0TTZINmFOVEttdS9lRWtLSW1wQWdUemtzVmh0MmU5a0JqN0tvemlZeVBzZFVoWURJaFhUYWh2MnRTRXJMWnVmK2VQcDNqNkt3eU16Mm1CT29WY3BTUjRzNlJJVXlZVXdQUWdLOWVmYmRCWlgrbWxpc3Rsb2RUekpicktYZUY1a3NOUjZ2b2FSbDVwVjVOSzQ4SXdkMHFNZlZDQ0dFRUhYSGJqWmozQjlENkgwUE5laThDb1VDNzRDZ2N1OWJ6Y1Y1QisxMk93dmVmWWwxUDN5TlJxZkhZaXBpemJlZjA2N3ZRQlo5OEJwS3BZcnhEejdKZngrN3EwUi9tOVhLdDg4OVRIaDBKMTVjdUs3RXZhUzRXTFl1K1FtQUlrTStyMTR6bkM1RFI5Tjk1T1YwSFQ3V1dVSTlLUzZXengrK25kd3phYlRxMG9NNzMvaWtMbjhKS2hYbTFwRTNldXdqM3JDVEtNK0dPVWJYbktnVUdvSjBiUWpTdFFIdmt2ZUtiUG5Gd1IvVFNkSk54MGtyUEVaNjBUR3l6S2ZMSE10c0wrUjB3WUhpYW1oWml3QlFLbFFFNjlzUjRWWWM5QWwzNzBTb3ZnTWFDZndJSWVxUkJIbks4ZEUzZjFUcnlOUzQ0VjI1NDlwQnp2ZFRuL3UyV3ZOVlo2ZUltMTdMaXc5ZnpZRzRKUFlmT2MzaDR5bFliZFd2UUxYMGp6M2s1Qld3OFBkL01CaUxTdDN2MFNtU1o2YWRyK1l3dEU4MEczZkdWWHVlUzhHeGhQUUtTNnBmVElJOFFnZ2htb3FDZy91eFd5eDQ5dXJqNnFXVWNIVDNWZ0RPbklwbjNROWYwNnBMRDZaOU1KdXZuN3lYRmgyNzh1dmJMMkxJenVTS2V4OHJNK2VPcWFDNGVwUE96YjNVdllqMm5YbDN3d0hpZG14aDc3cFZ4S3hiemU3VlM5bTllaWtxdFlib3ZvTm8wYUV6RzM3NkZvdkpSTmZoWTduM3ZTL1JsakZXUTVBQVQ5M1RxN3hvNGQ2MTFBNGdrNzJBTTBVblNDczZldmEvNGwwOUJrdEdxVEhzRGh1cGhVZElMVHpDYmhZRHhVZk1nblJ0Q1hmdlRFdjNIclQwNkVHUXJxM3N3aEpDMUJrSjhqUkI3Vm9HMFRvaWdOWVJBVnc5cWp1UHZUYWZ6SnpLeTB4ZUxDRXBrNFJGVzhxOXYvL0lhVkxQNURyTGdVKzZvamViL3ptR3JRWUJwY2JzWEtXeCtobzNOU08zV3J0OGhCQkNpTWJFbEhnS0FMZDJkVitOc3Fic2Roc0wzbjNaK2I3LytFbmM5c3FIYUhRNm52NWhCVCs4L0NScENjZUphTis1ekdwYUFKbEp4US96ZklQTHptT2pVbXZvTkhnRW5RYVA0T2JuLzhPSm1GM3MrV01GZnkvNGdjUGJObko0Vy9IREhiVkdRM1NmZ1dTbEpOV3FaTHBvR25SSzl6S0RQMFpyTnVsRlIwa3VQRXhTUVN6SmhiRmttazdpb09RdWVMdkQ3Z3dRN2NsYVdqeW15cE1XN3QxbzVkR1RTUGNlUkxwM1E2K3FTYUY2SVlTUUlFK1RGTjA2eFBuNlRGWitqUUk4VldHM08xaTJMb2I3YmhvT1FKQy9GeVA2dDJmZDF0SWxLSnV5ZTIrc1habjJ5c2JkdlB1WUJIbUVFRUkwV1E1cjhWRnFoYmJ4SERGUktsWGM4UFNyL1BmeEtZeTU0MzRtUGxhY0VOcHVzekwzcFNmWXZud0JIcjUrVFB2Z2EyZEZMTDJISndESDkrd2txa2R2L2w3NEF3QXRPM2V2Y0M2THlVVDh2dDNFYmw1UHpMclZtSXVLcXpVRlJiWW1ML01NcGdJaml6OTZnOFVmdlVGQWVDUmRoNCtsNi9DeHRPODNCRTB0cW1tSnBzVkQ3VWVVWjMraVBQczdyNWx0UnBLTGpwQmNFRXRTWVN6SkJiRmttT0pMQlg1TU5nUEg4N2R5UEw5NGQ1b0NCVUg2TnJUMDZFa3I5NTYwOXV5SG43WjVWRTBUUXRRL0NmSTBRZTFhQlR0Zkh6NlJXcTl6L2IzcktKTXU3MDJnWC9FM1JoUEg5R1REanJobXQ1dEhDQ0dFRUdWejJJcURQRXBWNC9xMnNkUGdFVHovNjFyblVhejhyQXptUFBNQWNUczJvOUhwZWVpenVRUzNhdU5zSDlXOUR5Y1B4dkRCWFJPZDE1UktGVDNIRmhkOE1CY1drSldhVEhacUV1a25UNUI4OUJCSmNZYzRkV2lmTS8rUFFxR2dRLytoakxuemZyb01HNFBWYk9MZ3BuWDhzMlk1K3pmK1FXWnlJaHQrK3BZTlAzMkxWdTlHaHdIRDZEYmlNbnBkZG5XVnE0U0o1a09yOHFDMVIyOWFlL1IyWGpQWkMwZ3RQTUxwZ3Ywa0dtTTRWUkJEbmlXOVJEOEhEdEtManBOZWRKeGRtUXNCOE5XRTBkcXpMMjA4K3hIbDJROWZiVGdLeWs0R0xvUzR0RFd1cjlhaVVnb0Z0TDBneUhPa25vTThOcHVkRmV0aW1ITDlFS0I0Tjgrd3Z0SDh0ZjFJdmM3YmtLUzZsaEJDQ0ZFK3g3a0hPOHJHbHpQa3dsdzdjVHUzRUxkak0yNmUzdHczY3c1UjNVdm1FQnIvME5PWUNnczRlV0F2TnFzRnZZY25ZKzY4bjVEV2JURVhGZkxDNVgwdzV1WmNQQVVhblk3Mi9ZZlFjL1NWOUxwc1BENUJvUmZjMDlOejdGWDBISHNWRnBPSjJNM3IyYjE2S2ZzMy9vR3B3TWorRFdzNHVuc3JQY2RjV1grL0NLSkowU25kYWVYUmkxWWV2ZUJzWHZGY1N5cW5qREVrRnNTUWFJd2h1ZkFRTmtmSllpUTVsaFQyWmk5bmIvWnlRSUkrUW9qeVNaQ25pV2taSG9DbisvbXR2NGVQMS84eG9MKzJIK0hheTNyaDYxMmNUUENhc2IzWXVET3VXdFhIR3B1NVM3Ynk2Mis3cXR4KytodG5LMncwZ1VwZlFnZ2hSRjFTKy9rQllNM0tjTDUyQlE5ZlA5eTl5OThOMCtlS2lleGIvenRYM1BNSTRkR2RTdmYzOGVXTzF6NHFzNjlXNzhhSW0rOW0zYnpaaExSdVMyaFVPeUtpTzlPbVoxOWFkdW5wUFBKVkVZMU9SNC9SNCtneGVod1dVeEVITnYzSlA3OHZvMDNQdm5qNkJWVDlnNHBMam84bWxHNitvWFR6dlFJQXE5MUVVbUVzaWNZWUVveTdpVGZ1eG1RemxPaHpjZERIWDl1Q2FPOGhSSHNOSmNxekh6cWxhNUtBQ3lGY1Q0SThUVXpuZHVmUDQrYm1GNUp5SnJmZTU3UlliYXhjdjQvYnJoa0lRSENBRjRONnRXWHo3bVAxUG5kOXlUY1drVjlHUmJIeW5NbktyOWI0aWdzZXBEVGRVSmdRUWdnQjJwQXdBRXhKeWVqYnVpNng4SHNiWXl0dGMvZmJuOWQ0L0tzZWZKS3JIMzZteHYwdnBOSHA2VFYyUEwzT0hnVVRvanJVU3AxenQ4OVFwbUIzMkVrdE9zeUovQjNFRzNjUmI5eU4yVll5SjJlVytUVGJNMzVtZThiUHFCUnFXbnIwcHIzWEVLSzloeENpajVaZFBrSmNRaVRJMDhSMGJoZm1mRjNmUjdVdXRIYnJJYTRaMnhOUER6MEFFMGYzWk1zL3gzQ1VFOEdvcStOTnJ6NStUWTM2SFRxZXdodWZyeWgxdmE3V3RlajNmMWo0Kys1eTcrdTA1NS80MmF5Mk9wbFRDQ0dFY0FWdFdQSDNIdWFVSkJldnBINHBsU3BYTDBHSU1pa1ZTc0xkT2hQdTF2bHMwTWRHY3VFaEVneTdPR0hjU1lKaEYyWjdvYk85eldFbDNyQ0RlTU1PZmsvNUNDOTFFTkhlUStqZ1BaeG9yeUZvbFc0dS9EUkNpUG9tUVo0bVJLVlUwckh0K1NCUGZTZGR2cERaYkdYOTlpTk1HTjBEZ0JaaGZ2VHEzSXAvRHA1c3NEVTBKVzY2ODBFZWs4VmFRVXNoR3Arc2xDVDh3eUpLWFQrMmV4dUh0Mi9pNm9lZXJwZDVGMzN3S2dDWFQzMmszbzgyeE8zWXpOci9mY0dkYjN3c3h5aUVxSVFtTUFpbFJrUFJ5UVJYTDBVSUFTZ1ZLbWNaOTZGTXdlYXdjTXE0aDdqOExSek4zMHhxWWNuY21mbldNL3lUdFlSL3NwYWdWdXBvNXptSXpqNmo2ZWc5RW5lMUpBUVhvcm1SSUU4VEVoMFZncnRlNjN3ZmV5eTVRZWYvWTNNczQwZDJSNmtzM3U1NXpkaWVUUzdJVTVXRTBTTUhkQUNnb01qTWpwajRNdHZFbjg2b2NJeHpPNTZBYWgwTEU4TFZETm1aL09lbXl3aHAxWmE3My82Y2dJaVd4ZGR6c3Zqay9wdXdtczEwSFQ2VzFsMTcxZm5jYS8vM1h3QUdUN3F0WGdNdkZwT0ovNzM0R05tcHlTeDQ5eVdtL0tmbXh6dUV1QlFvVkNyMDdkcFRjUGlncTVjaWhDaURTcUZ4bG0rL0ltdzYrWll6SEROczVXamUzeHd6YktQQWVqNmh1TlZ1NG5EZVh4ek8rd3NGU2xwNzlxYVQ5Mmc2K1l5V011MUNOQk1TNUNuSE0vZU5xMVgvK3FqRzFLdFRwUE4xWm82UnhKU3NPcCtqSXBuWkJ2NDVlSksrM1ZvRHhhWGNPMFNGY2lTKzlJNmllLzcxWFkzbWFCTVp4QXNQblQrLy91YXNsWnhJUEZQdGNjcExDdjMxenhzcjdYc3V5Sk9iVjFpbDltV0pDRG4vVkNRcngxaEJTeUVhbDEvKzh5TEduR3dNM2xsNEI0WTRyM3Y2K2pOZ3dtUTJMNXpIMG8vL3crTmYvK0xDVmRhT1JxZmp1aG4vNXB0bkhtVEh5a1VNdnU1VzJ2Y2ZVdTF4WHAwNGxMU0U0eFcyQ1duZGxwZVgvYzFEM2NNcWJGZVc2WE1XMHI3ZjRHcjNFNkkrdUhmdVF1Nkc5WFUybmthcHdOS0VDempVSjQxU2NxZUkydkhTQk5ITGJ5SzkvQ1ppZDloSkxvemxTTjRHWW5QWGtWWjAxTm5PZ1oxNHd5N2lEYnRZbGZ3dVlXNGQ2ZTQ3am01KzQvRFZTTUJIaUtaS2dqeE5TTTlPTFoydjl4NDY1WkkxL0w3cG9EUElBM0QxNk80Y21WTTZ5RlBUS2xUbWk0NDJtUzNXZXF0b05XcGdSM1JhTllVbUN4dnF1Q1I4aTlEejFVZVMwMHFYWXhXaU1kcS80UTkyclY0Q3dDMHZ2WU5HcHl0eC84cjdubURIaWdVYzJiNkpmOVlzcC9mbEUxeXh6RHJSNTRwcitQUDdMemw1WUM5TFpyN0pNL05YMVhpc0VUZmZYZWIxRFQ5OTYzeDlZWmxuQUx2ZHpwbFQ4U2lWS29KYXRpNnp2OVpOY2lZMEJpZmlFMmdUMWRyVnkzQTU5MDVkeUZqNEM1YjBkRFRCd2JVZXoxT2pJdHNreDVuTDRxbVIzRUNpN2lnVlN1ZlJyakdoRDVOcFBzWGgzUFhFNXE3amxIRXZqZ3RLaEtRVUhpYWw4REMvcDh5a3BVY1B1dmxlU1RlZksvRFV5TEZtSVpvU0NmS1V3MmF6WXk4dnEzQVpsRW9GS3FYUytkNVN6V1M3R25YRlg5QUQvVHhwRVhZK2NMQTNOckZhNDllVjJHUEpuRTdKZHE2bFYrZFdoQWY3a3B6ZTlBSVp0MDBjZ0p0ZXk4bWt6RG9QOHZRNHUrdktack9Ua0pSWnAyTUxVUit5VXBLWSsrL3BBQXljZUNNZCtnOHQxY1kvTElJeGR6N0E2cTgvNXNjM25xVnRyMzc0QklXV08rYUtXZStWQ0hSVTFYdTNqMGVwcXZvUE9WV3B1SE14aFVMQmRkTmZaT3ZTbjVqd3lIUFY3bitobTU1L3E4enJGMzcybDVmOVhlSmU4dEZEdkhIOWFGcDM3ODFUM3krcjFmeVhtdi9OblZlci9uZmRjVnUxNWxxNGFBbFBQL2tFdzRaV2JWZVYyV0loUFQyOTNQc3RJaUk0blZTMUJNYUJBWUhvOWJyS0d6WUE5ODVkQVRER0hzQTNlSFN0eDR2MDBwTnRNbFRlOEJJVTZhV3Z2SkVRTlJTZ2JjbVFvTHNZRW5RWEJrc21oL00zRUp2N0o4Znp0MkZ6bkgrd2Vzb1l3eWxqREt1UzNpWEtxeDg5Zksra2k4OVk5Q3B2RjY1ZUNGRVZFdVFweHdkejFoQnp1T3FCbEhIRHUzTEh0WU9jNzZjODgwMjE1cXZzZUZmL0htMmNyeTFXR3dlUHVxN0N4WnEvRHpKMWN2RVBnRVVtTStFaFRTL0lvMUFvMEo5TmpweWRWMURqY2M0Rjg2dzJ1L05ha0w4WGJTS0RBTERaN1hUckVNSHVBeWNyN1NlRXExaE1KcjZjZmplR25Dd0NJbG95K2RuWHkyMTc1WDFQc1BmUFZhU2VPTXBYVDl6TDlEa0wwT2pLL29IRVhGaUFNU2U3MnVzcHpNK3JkcDl6YW5Jc2F2dnlCVlZxTjI3YTQweDh0SFJBNk5kM1hxcjJuTW5IaXdQTDBYMEdWcnZ2cFc3aG9pVzE2bCtkSU0vWU1hTlp1bXdGWDMwOWgxNDllK0RwNlZGcG4xTW5UekhqNmZJRGg0c1gvTVJEajB5djB2eXZ2UFFDdlh2MXJQSjY2NU5INTg0QUdQZkg0RHV5OWtHZXJ2NGVITThweENnVktFdndWS3ZvNWwvNW56TWg2b0tuSm9DKy9wUG82ejhKazgzQW9iejF4T1NzNG5qK1Z1eU80dTlSSGRnNWtiK2RFL25iV1hiNlRUcDVqNkpQd0NUYWVnNUVxVkJXTW9NUXdoVWt5Tk5FRE9nUjVYeDk2RmdLSm5QOWIzSHUzYVVWVjQzc3hvYnRSOWk1UDhGNWJPcnYzVWVaTUtZSG0zWWRaZldHQXhnTFRmVytscnJtNCttR1FsRjg1ajA1cmV3ZlFzT0NmY29OdnIzNzFXcGlEaWVXR2N5N1p1ejViOGkxR2pVenBsN08yaTJ4ekZ1NjNYa2NyYnBCUUNIcWk4UGhZTjZyVDVKNGFEOGFuWTc3UHBxRG0xZjVUK2swT2gxM3Z6Mkw5KytZUVB5KzNjeCs2bjZtZlRnYnRVWlRxdTJrSjE5bTBwTXZWM2t0NXdJMEx5M2RSR2hVdStwL0dCZFpQKy9yS3JWN2RlTDUzVkVGZWJrQWJGMzZNM3YvTEhsVUxMQkZLeDZlVmJ2ZEtzM1pzc1cvVnF2OTRpWEwrUDZIK1FEY2RlZnQxZW9iRVI3R3hBbmpXYlo4SmZzUEhHRFF3QUZWN2p2cnM1bTBpRGhmcFc3emxtMjg4OTRIUU9uUDhQcWJiNU9Ta3Nxc3oyWldhMzBOU2VYcGhWdFVHd29PN0srVDhUUktCVVBDZkZpVDJMRDVCUnU3d1dFK3FDVW5qM0FCbmNxVG5uNFQ2T2szQWFNMW00TzVmN0F2ZXhVSnhuK2NiV3dPQ3dkeTEzQWdkdzArbWxCNkIxeExiNzlyOE5PV3JzZ3BoSEFkQ2ZKYzRJMVpLNXl2RTVNYjlwdU9pdVlPOFBXZ2Jjdno1OS8zSG1xWW8xb0J2aDUwYWh0R3A3WmhURFZibWZIV3oyVG5GV0E2KzdxODVNWk5nYi9mK2Fka3gwNVdQN0Z6ZWRxMUNtWkUvK0xFeldhekZiVmFoVktwWU96Z3puUnFHOFluLy91VDA2blYzOWtnUkgzNSthM24yYkZpSVFBMy9lc3RJanQycmJSUFpNZXUzUDdxQjN6NzNNUHMzN0NHTHg2OWcvcytuSVBPM2ZWUG4yZnRTNmxTdTlUNFk3eDJ6YkJxOWFudW5CZnZLaW9yU1hOZVJqcDVHZVVmN1JFMVp6QVltZm5wWit6WXNRdC9meitlZlhvR25UcDJMTkVtSXlPVHhVc3JQaTVYV0ZoRTN6NjlPWEF3bGdNSHl6OGFlUHV0TitOMlFSNmx0TFNTdjY5WjJlVi9YM0hzMkhGNjlPaGU0VG9hQS9ldTNjbmZzYTNPeGd2ejBISjVwRCtiVTNJditSMDlIbW9WUThKOENQUFFWdDVZaUhybW9mYWpmOENOOUErNGtWeExLdnV6VnhPVHM0cVV3c1BPTnJtV1ZOYW4vcGYxcWYrbGpkY0ErdmhQb292M2FOVEt4bkhFVkloTG1RUjVMbkRvV08yKzBhK3Z1ZTBPK0d2N1lRYjFhb3RlcDJGdmJNTWtYZmJ6T2Y4RG0wcWxKTTl3dmhSNFV3N3dBRVFFbjY5K1piR1d2U3Vxb2hMcW1UbWw4d2lFQkhqejVEMVhPRXZNLy9MYkxoSk9aL0RJbmFQeDlYSW5Jc1NQMTUrNGxybEx0ckp1NitGUy9ZVm9hTCs4L1NJYmYvNE9nTXVuUHNMZ1NiZFd1VysvcXlhUm41bkJndmRlNXRDV0RieHp5emltZlRpSHNMYnQ2Mm0xemNPNWFsdmxxY2x4TTFIYTBXUEhlT2U5RDBsUFAwT1A3dDE0YXNiaitQajRsR3FYazVQRDhoVTFUN3A5b1J1dXY2NUVrT2ZWMTh2TzFRUndKQzZPcDU5OW9jUzF2elpzNUs4TjV5czZ2djNXNjNUdTFQSGlyaTdsMGJVYm1jdVhZTWs0Z3lZd3FFN0dEUFBRY2syYlFBNWtHVW5NTDhKZ3NWMHlWYmMwU2dXZUdoV1JYbnE2K250SVZTM1JLUGxvUWhrYVBJV2h3Vk5JTFR6Qzdxd2w3TTFaUWFFMTE5bm0zSEd1bFdwZit2cGZ6NERBbS9EUmxKK3pUd2hSdnlUSTB3Ums1eHFaL2NzbTVpN1pTczlPTFVuTHJIbStpdW9JOFBOMHZrN1B6TWRtYno3NVkxcEduSzhTY091RWdSeUlTeTVWMmFzNkpkUzd0by9nNGR0SDRlMVpuSnNrNW5BaXF6ZnV4K0dBRjk1ZnpHTlR4dEFoS2hTdFJzMDlrNGZSdVYwNHMzL1pWRytWdzRTb2lNVmtZdjVyVHpsejBReS9hUXJYVG4raGtsNmxqYjdqUGxBb1dQamV5NlRHSCtQdG15L25xZ2VlNUxJcEQ2SlVYVHBmWG41KzYva2E5ZnZ0cTVua1phU1htN2k1dHI2YjM3QUpuVThrbks1UnZ3Rjl1dFhwT2xhcy9JMXZ2dnNlbTgzR2pUZE00clpiYjNZZXo3MVl1M1p0S3ozK05mRzZ5VVJFaFBQRlp4OVhheDBWSGRjNjU5V1hYeVFvS0xERXRjek1MUDc5OG12Vm1xdWhlSFF0M20xa1BMQy9Udkx5bktOUkt1Z1Y2RW12UU0vS0d3c2hYQ2JVclFQakk1N2xpdkFuT0p6M0Y3c3pGM0VzZjZ1elFsZUJOWWVONlhQNCs4eTNkUEllemNEQTIyanQyUnNGRXNBVW9pRmRPdCtGTndNbXM1WHRNU2NhYkw3d29QTlBQWnZiRWFNT1VlZWZMb1FGKzNEdmpjT1lOVzk5dGNmeDluVGp1c3Q3Y2RtUXpzNGZJcExTc3ZsaTNsK2NLODZXazEvQW03TldjdGVrd1l3WjFBbUFRYjNhMGlvaWdKbmZyaVdwbkp4QXRiRm8rZG82SDFNMEl0R1ZINmtxVDNacU1sOU92NXRUc2ZzQUdIVHR6YlVLTW95K2ZScCtvZUY4LytMam1BcU1MUDM0TGJZcy9wSHJuM3lKN3FQR09kczlONm83Tmx2VmNvbFZWbDJySnRXMDZsTk5Lb2dCN0ZpeGdMU0U0L1VXNU1uTGI5aktSV2N5c2ptVFVmMS96K295eVBQcDUxL3d4OXAxZUhsNjhzVDBSK25icDNlZGpWMWRWVG11RlJvU1FsaFlLQVVGaFdSbFo5RWlJZ0t0cHZFZTEzRlcyS3FqNU10Q2lLWkpyZERTMWVkeXV2cGNUcTRsbFQxWnk5aVZ1WWdjU3pJQWRvZWRnN2xyT1ppN2xsQzNEZ3dLdklYdXZ1UFJ5RkV1SVJxRUJIbWFNYTJtZHIrOW9jSG5nenluVXBwUEdYQWZMemZhUkJZL09iWFo3YWlVU29iMGFZZWh3TVRjSlZ1cU5FWklvRGVqQm5ia3NpR2RuVlc2QUk0bXBQSCs3Tjh4RkpSTVJtMnoyZm5tMTc4NWxaVEZYWk1HbzFRcUNBLzI1YlhwMS9ERi9ML1l0VCtocmo0ZUFLZVRKY2RIYytZVFhmTysrLzc2M1JuZ0dmL2dVNHgvOE1sYXI2ZlgyUEZFUkhkaXp0UDNrM2o0QU5tcFNiaDVsVHdhWThqT3dtNnZXczZOMmxUWGNvV3E1dVJwYUkvZFgvWGpkN1gxeVpmekdkQzNXNTN2eXFtdTJFUEZSMkUvK3ZCZGdvUHE1amhSVFZWMFhPdGlPM2J1NU1PWm4xWTdxWFJEVTNsNW9ZOXNTZUhoUTY1ZWloQ2lrZkRSaERJeTVENkdCOS9Ma2Z3TmJNMll6NG44N2M3N3FZVkhXSno0Q3IrbnpHUnc0TzBNREx3RnZjckxoU3NXb3ZtVElFOHpZckdVL0FFcTJML20vNEJHaHZuanJqLy9OREhoZEVhTngycHNCdlJvNDl4MU0zZnhWcTRjMlkyUUFHK3VHTmFGUUwvS3Q0cGZkM2x2YmhqWHA4UTF1OTNCcWczN1dmRGJMbWQ1OUxLczNSTExtYXg4SHJ0ckRIcWRCcjFPdzlXanVyTW45aFEyS2FjdUdzQ0ltKzhtL1dROFVkMTcwYUpEVjZZUGFGdnJNZTk2OHhONmpSM1Bzei8reHAvZmY0bDNZQWpSZlFlVmFQUFozdUtqUEllMmJ1RFQrMjhtcUdVVXJ5ejdHNFd5OHZLclJZWjhYcnBxSUlhY0xIcGZQcUhXNjYwcmozd3hINHZaWE83OWw1WnVRcU50dkxzeW1qTlhCbmc4dlR3WlBHZ2c5OTA3Rlg5L1ArZjFJM0Z4TEY2eUhHVVYvc3czWnBxSUZwalRYSmZEVUFqUk9Da1ZTanA1ajZLVDl5alNpNDZ6TGVOSDltWXZ3Mnd2enVsWllNMWhiZXBuYkR6ekxRTURibVp3NE8xNGFnSXFHVlVJVVJNUzVHbEdMRlliQlVWbVozQm01TUNPck4wUzZ6dzJWQjBUeC9Sd3ZuWTRIQnhOYUI0N1F4UUtCWmNON1F5QXd3SGI5cDdnd05Fa1huam9hdnk4M2VuVHRWV2xZNnhZRjBPSE5xRjBhMStjYStIUThSVG1MZDFHZkJVRFlUR0hFM245cytVOGUvK1ZuRXpLNUtOdi82anpBTS8xRThiVTZYaWljVm1iVjd1a3BKT2ZMYzcza1h6c01PYkNnbHF2UjZVdS9sS2lWS201N082SEsyemJjZUJ3UXFQYWtScC9qTDNyZnFQWDJQR1Zqci9tMjg4eDVHU2hVbXU0NXZISzg5OVVkd2ROVmRxUHVtMmE4OWN0TmY0WVh6NCtwVnB6bEpWczJXSXFRcVBUVjJ1Y1MxVk16RDcrL2NyclZXNC84YnJKbGJZNXQydG0yZktWcEtWWC9EVXVOemVYcitlVWZ5eHYyajEzQTVCNE9vbUVoQVNHREI3SXdkalN4d3FIREI3STM1dTNFQnhjTWdobHM5bkx6UnZVMk9qQ3dzbmJ1dG5WeXhCQ05HTEIrclpNYlBFaWw0Yzl6dTZzSld6TG1FKzJPUWtBczgzSXh2UTViTW40Z1g3KzF6TWsrQzU4TlZKMFFJaTZKRUdlWnVab1FobzlPa1lDMERvaWdIODljQlVyMSs4bkxUT3Ywa0NDVHFzbUpOQ2JNWU03T2NlQTRpQkd2ckdvZ3A2Z1VhdjQ3dDJwdGY4QUYzbjE4V3ZxWkp4Ny92VWRSU1lMUS90R0UzNjJzbFpjUWlyNXhpTHlqVVc4OXVreW5ycjNDaUpDemo5MURmVDM1TDZiaHJOemZ3Skg0bE1wS0N4K1ltK3gycGo1N1IvY1BMNC9mKzgreXJHVDFRK0FKU1R5VENaOEFBQWdBRWxFUVZSbDh1S0hpOG5OTDhSYUR6dDRJc0pENm54TTBZamtwZGJKTU9IdE9wWTZhcFIrNmdTdlhEMEVoVkxKcDd0UFZwaEErWlVKUTBnL2VhSmFnUXFGUXNHbzIrL2p4OWVmNGJjdlA2TEg2SEVvbGVYbjMwazVmb1Evdi84U0tFNzBIQlRadXNwejFSZXJ5VlJtT2ZUcUtqSWFjUE9VTGV0VkVSd2N6UFdUcnEyMDNabzFhOGszR0tyVTlweU5mMjhtTHU1b2hXME1CbU9GVmJqT0JYbTI3OWpKOTNQblZUcm5lKys4ZWRINEJ2VDZwaEh3MDRhRllUbVRqc05tUTFGQjdpd2hoTkNydkJnU2RBZURBbS9sUU83dmJFaWJUVnJSTVFDc2RoTmJNK2F6UGZObmV2dGR3NmpRQi9IUnlQZXZRdFFGQ2ZJME0yczN4NVlJMEhTSmpxQkxkRVFGUFNwbXR6dFk4TnZ1dWxpYXkvbDR1WEhieEFITzk1dDNIM08rVHMvTTU4V1BsbkRyMVFNWU03Z1RTcVVDalZyRmlBRWRHREdnQXc1SGNaV3pNOW41RkJTYUtTd3lVMml5TUtoWFcvcDJhNDNOWnNkdWQrQTR1MjFLb1ZDZ1VCU1hubGNxRktoVVN0UnFGV3FWRW8xR2pWYXRRcU5Sb2RXbzBXblZhRFZxNGhKUytYYUJQQjBWcnBXYm5nYUFkMEJRcFJXeUxLYmk0SzlXNzFaaHU0c05tWFFMNjMvNGl0TkhEckwraDltTXVmUCtjc2VmL2RUOVdFeEZ0T2pZaFFtUFBGdWw4Y3ZMa1hPaDFQaGp2SGJOc0NxM3YxQ0xqbDBxek1OVFdabDBnRUpESGdWNXVVUzA3MXl0dVM5VllXR2gzSFhIYlpXMjI3WjlCL2tHUTVYYW52UCtPeFhuenFsT2RhMGJKbDNMRFpPdUpUMzlETjdlWHVqMWVpWmVONWtaMHg5bDVJamh6blpINHVKSzlEdDVLcEhBd0NaeWJFR2h3R0d6UVJQWmVTU0VjRDJsUWtWMzM2dm81anVPSTNtYjJKZyttMVBHR0FEc0RodTdzaGF4TjNzRkF3SnZZVVR3UGJpcmZWMjhZaUdhTmdueU5EUC9IRHpGNm8wSEdEZTg1dFYzenJIWjdIeXo0RytPeEZkdDEwQkZ1V2hjemVFb0RzRG90TVYvNUl0TUZyYitVL0pKdk5sczVidEZtMW56OTBHdUh0MkRRVDNib0QzYlhxRUFmMThQL0gwOTZtMk55OWZ0cmJleGhhaXFsT05IQUtxMFk4WmNWQWhRN1NOSFNwV2E2NTkrbGM4ZnVvM2xuNzlMcDhFakNHL1hzVVFidTgzS3Q4ODlSTXJ4STJqZDNKbjY5aGVvTlpweVJuU2Q3NTUvQkE4ZlB5WS9XL1dqUkFCSlI0cVA4a1IyclAyLzFhSnhLU3dzNU43N0gyTEdFNDh4Y25oeElORnVkMkN6RlgrTlZDZ1VCQVFFY09NTmsvRDA4c1JxdGJKejV5NWFSN1hHNFhEZzRlSE9qVGRNSWlnd3NJSlpYTWRSVklSU3I2OVNQaTBoaExpUUFpVWR2VWZRd1hzNENZYmRiRWlmemJIODRxSW5Wb2VaeldmK3g2NnNoUXdOdW92QlFYZWdVN3E3ZU1WQ05FMFM1R21HNWk3WnlvRzRKTVlNN2tTYnlDQThQWFNvcXZqTm1ObHNKU1BId01HanlmeSs2UUFwNmJsVjZtZXgycGp5ekRlMVdYYTlNNW10Yk5nZXgyVkRPN04rMjJFS2lzcE9tSnFjbnNOWFAyMWc3cEt0ZE9zUVFkZm9DRnBGQkJBZTdJdTdXLzBrVVMwb01yTnIvOGw2R1Z1STZvamY5dzhBa1oyNlY5cldVbFM4azBmdlVYbkM4b3QxR1RxYVFkZmV6TllsUC9IRm8zZng3SSsvNGVuckQ0RERidWY3Rng5bjc1Ky9vVkpydVAramJ3aHRVNHVTWXZYRWFyR3dZOFZDT2d3WVZxWDJrMmE4aElkdjhaSFEvUnZYQW1DeldySGJiYzRqYXhlMkVVMVRkazRPQVA1KzUzOGZaMzd5R1RNLytReUE5dTJqZWYrZHQ3ajl0bHNBK0g3dVBBeEdJeW5KS2J6KzV0czgvdGpEem51TmthMndFS1ZiOVhidkNTSEVoUlFvaVBMc1M1Um5YMDRhOTdBMjlSUGlEY1VuQjB3MkEzK21mczYyakI4WkZYSS8vUU51UkttUW82RkNWSWNFZVpxcFBiR24yQk43eXRYTGFIUldienJBMEw3dFdMNHVwdEsyaFVWbWRzVEVzeU1tM25sTm8xYmg0YTdEdzAySGg3c1dONTBXcmJiNDJKVmFyVUtsVktCU0twM0h0VUFCT0xBN0hNN2pYSGE3QTV2ZGdjMW14MmF6WTdYWnlNa3J3R3l4MXR2bkZxSXE3RFlyQnpZVkJ4OHVybzVWcXEzZDV0ekpvM092MlE2M201NS9pNFQ5LzVCeVBJNlA3NTNNSTEvTVIrdm14cHluSHlCMjgzcVVTaFYzdmZVSm5RYVBxTkg0OWMyUW5RbEFteDRscSsybEpSd3ZsY3o1M1kwSEdUdmxRYUQ0cU5ibWhUOEFzSFBWSWpKT24rU3V0ejRodUdVYlp4dlJkSjFPTEU0dXVtL2ZmcnAzSzk2cE5YWEtuUXpvM3c4QWpiWjRSNXJaWW1IdUQvTlp1bXdGMCs2NW01RWpodkhXTysveitCTlA4ZlNNNlhUcDBqaVA4aG4zeDZBTnEva3hjQ0dFdUZBcmoxNU1iZnNOeC9LMzhrZkt4eVFYSGdMQWFNMWlSZEovMkpuNUsxZEhQRStVWjE4WHIxU0lwa09DUEhVa0k5dkF2c09uWGIwTVVZblVNN204OS9YdjVPWVgxcWkveFZvY2tNbkpxMzFGSWlFYW0zL1dMTWVZazQxR3A2ZnprSkVWdGkweUdKeXZhNW84V0t0MzQrSFA1L0hoM2RlU0ZCZkxlM2RjalZxakpmM2tDWFR1SHR6ejduL3BPbnhzamNadUNNbkhEZ1BRdHZlQUV0ZlZHZzBCRVMxTFhGT2R6Vy9rc051Wis5SVRGT1RsTXZhdUJ6QVZHTm4wNjF6ZW1ud1prNTk5alNHVHFwNUxSalJPQnc0ZVJLZlRzWER4VXRxMGlRTEExOWVIc0xCUUFOTFR6L0RyZ2tXc1dMVWFnOEhBZy9kUDQ4cHhsd1B3K2l2LzVxT1BQK1BGbDEvajNxbFRHSC9WT0pkOWpySllNak13N3Q5SCtNT1B1WG9wUW9obVJJR0NhSy9CdFBNYXhNSGN0YXhOK1pRTVV3SUFhVVhIbUhOOEtqMThyK1NLOENmeDFnUzdkckZDTkFFUzVLa2p1L1luc0d0L2dxdVhJYXFncWptR2hMaVVtQXFNclBqOGZRQUdYbk5qcGNtVUN3MTVBQ2lVU3JSdU5UOHo3eC9lZ29kbnplTS9OMTVHVm5KeG9GeWhVSERQZTEvU2RkaVlHby9iRU9KamRnR3c4TDJYYWZQRFN1ZXh0WUNJbG1VbVhpN0l5K1g3ZjA5bjMvclZ0TzdhaTJzZWZ4NlZXa09uUVNPWis5SVR6SHZsS1dJMy84WHRyMzZBbTZkM2czNlc1c0p1ci90cWhkVmhzVmpZc0drekF3ZjBvMzEwTk8rKy94RUFSVVVtWjV1VWxCUVdMbDdDZ1A3OXVPWG1Hd2tOT1Y5TlJxMVc4OVNNeC9scXRsZXBNdXVOUWZidnZ3SGdNMkswaTFjaWhHaU9GQ2pvNm5NWm5iMUhzeXRySVd0VFA2UEFXbndFTmlibk53N25iV0JVeUFNTUNyb05sYUx4NWVrVG9yR1FJSThRUWx6aUhBNEhQNzcrRE9tbmluZlFYREgxMFVyN3BNVVhWNmZ6OHF0NVJTQ0xxWWl0UzM3aXQ2OCt4bXF4bEZqUFY5UHZwdC80NnhsNTZ6Mk5Oam54dnZXL285Wm9TRGtleDZmMzM4eTBENzR1czUycHdNaldKVCt4NnN1UE1HUm4wcVpuUHg3NmJDNHFkZkUzcUQzSFhrV0xqbDM0Y3ZwVTl2eXhnc1JEKzdudm96bTA2TkNsSVQ5T2sxTllXSWpSV0lDbnB5ZGFyWVlqY1hHa3A1OUJxNjFhN2pTYnpjWjFOOXhjcGJaSlNjbE12RzV5cGUybVRybVQ3T3hzaGc0WnpJRCsvUWdKRHVhcjJkOHc2Nzlmc1d6NVNpSWpXK0RsNWNuSUVjTnhkM1BqenovWEE4Vi81bTEyTzFhckZZdkZndGxzNGE4Tm04akl6T1RLS3k2djBocnJtemtsbWNUMzNzSXRxZzJlUFhxNWVqbENpR1pNcVZEUlArQkd1dmxjd1o5cHM5aWU4VE1PN0pqc0JheE8rWkRkMlV1NVB2SjFXcmczenU4UGhIQTFDZklJSWNRbHpHNjNNZStWcDlpeGNoRUFrNTU4R2Yvd0ZwWDJpMWxYL0VRL3RHMzdhcytaRkJmTGxzVS9zbTNaTHhUbUYrOElDbS9Ya1VsUHZrUkcwaWxXem5xZi9Ld010aTc1aWExTGZpSzRWUnY2WERHUnJzUEgwckp6ZDJkd3hKWGk5KzBtOGZBQkxydjdZYXhtRSt2bnplYk55V1h2UE5xeWVENi92dk1TR3AyTzhROCt5YmhwajVmNkRJRXRXdkgwRHl2NDMvT1BFcnZsTC9JeTBrR0NQQlU2ZVNxUlo1NTdvZFQxWGoxN1ZLbS9VcW5reGhzbTFlbWEyclp0UTJoSUNQMzZGdWRwNnQrL0wzMzY5R0xYN24vWXUzY2ZpYWRQazV5U2d0RmdwTWhVaE5sc3dXYXo0WEE0enVaeVU2QlVLRkNwMWFqVmFzYU1IbG1uNjZzcGg5WEtpV2Vld0phZlQ4dVpzMUNvSkFtcUVLTCt1YWw5dURyaVgvUU51SjZWU2U4UWI5Z0p3Sm1pNDN4MTdIYUdCVTlsVk1nRHFCWDFVeGhGaUtaS2dqeENDSEdKU2o5MWdoOWVtc0d4ZjdZRE1QcjJhUXliZklmemZzcnhJeFFhOHZFTkRrUHY0WWxHcDZjd1A1ZWRxeGF6ZWVGOEFIcU1xanhuaU4xbUpXSC9IdmI5dFlhOWExZVJmdXFFODE1b1ZEdkdUbm1JZ2RmYzZLd3cxWC84OVd6OCtUditYdkFER2FkUGtuN3lCTDk5TlpQZnZwcUoxczJkdGozNzBhcExUOEtqT3hEV3RnT2hiYUpScVRXbGtoMVhWWFg2ZFJnd2pFZi9PNTlmM240UmdONlhYVTNMTGoxUUtKV3NuemNiZ0t5VUpPYTkraFFkQnc0bktMSTF2UzZiZ0ZLbHB1ZVlxL0FKQ2lselhMdTl1THoyclMrOVIycjhVYndDQWpsektwNmdsbEUxK2t5WGdwRGdJQ0piUkdDMzI3RTdIS2pWYXRwSHQyUEtuYmRYcWI5Q29haVhLbGJQUGpNRDVRVVZMVlVxRlFQNjkzTW1YbTVxaWs0bWNHTEdJeGhpOXRKaStsUDRqQmpsNmlVSklTNHhvZnIyVEcwN213TTVhMWlaL0RZR1N5WjJoNTBOYWJNNW5Qc1gxN2Q4ZzNDM3hwbXNYZ2hYVUJqTkRvZXJGMUVUMDU0dGUxdThFQUsrZm1lYXE1Y2c2dEgvRHRjdXIxUlc4bW4rblBzVmZ5LzRIb3ZKaEVLcFpOeTlqekhoa1dkTHRGcy9iemEvdnZQdmNzY0pqKzdFcy9OWG9kSHB5N3dmdDJNemYzdzNpMlAvYk1kVVlIUmVWNnJVZEI0OGdtRTMza1hYNFdOUkZKZWlLOFhoY0hCbzZ3WjJybHpFd1UxL1lzakpLdFhHeXorUUZ4ZXR4OHMva09rRDJsYmw0OWRLaC81REdIWGJ2WHh5MzAwRVJiYm0xWlZibmZjUzl2L0RMLzk1a1lRRGU4cnNxMUFvVUdrMEtNOG1ZY2Jod0c2M1liZmFuRUdlQzQyNjdWNG1QL3Q2amRkNlY4ZlFHdmV0cmsrK25NK0F2dDBZMEtkYmc4MHA2cGV0b0lETXhRdElmT2NOYklXRlJENzNiOEttVG9OeS9yNEtJVVJES0xUbXNqTDVYZlptTDNkZVV5cVVEQSsrbDFFaEQ2QlN5QjRHY1dudzBKYi9CVm4rRmdnaHhDVm0yV2R2czJQRlFnQUN3aU81NC9XWnRPODN1RlM3aU9oT2FQVnVXRXhGT0M1NEh1RGg2MGV2c2VPNTV2RVh5ZzN3QUlSRXRlUG83bTJZQ3d0UUtKVkVkZTlENzhzbjBPK3E2L0R5RDZ4MG5RcUZnczZEUjlKNThFanNkaHNuOXU3aTBKYS9PTEYzRndrSDltQXFNSEx6Qy85eGpqVnorL0ZxL2tyVWpOVml3ZE12Z0tzZW1GSGlldXR1dlhsbS9pck9uSXBuNzUrclNEaXdsNXkwRkxMVGtqRmtaMkkxbTdHYXpZQzVTdlAwdm54Q1BheGVpUExaeldaeU42NG5hL2xTY3RiOWdhMndFSTl1M1duMXlsdDQ5dWpwNnVVSklRUnVhaDl1YVBrbTNYM0hzZlQwYStSYTByQTc3UHlWOWhVbkREdTRxZFc3K0dnYTdpR0hFSTJSN09RUm9obVNuVHpOVzIxMzhsak5acjc5MThOMEhEaWNRZGZlakZwVGNZNGJoOE9CMVd6R1liZWhWS2xSVnpHeExjRFdKVCtoVktub01td01ucjcrdFZyM2hleDJHMm54eHdtclFVNmd1ckI1NFR3R1gzY0xpZ3VPNVZUR1lqSmhNUlZoTVJWaHQ5bHcyTzA0S1A0U3JGU3FVQ2lWcU5UcTRsOWpqUWFkdTBldDFpZzdlVVIxeFF3YmdDa2xDYVZHZzgvd1VZVGNNUVh2SWNOazk0NFFvbEV5MlF6OGx2SUJ1eklYT3ErNXEzMjVJZkl0Mm5zUGRlSEtoS2gvc3BOSENDR0VrMXFyTGJjU1ZGa1VDZ1VhbmE1R2N3MjZ0bXJWaTZwTHFWUzVMTUFETU9UNjI2cmRSNlBUbmYxMTlLbjdCUWxSQnlJZW40SEt4d2Z2d2NOUWVkUXV5Q2lFRVBWTnAvTGsyaFl2MDhGN09BdFB2VWlSTFo4Q2F3N2Z4ei9FOE9CN0dCdjZDRXFGSklvWGw1NnFQNElVUWdnaGhCRE5WdUFOTitGMzJUZ0o4QWdobXBSTzNxTjRwTU92dFBRNFgxMXhZL29jdmoxeEx3WFdIQmV1VEFqWGtDQ1BFRUlJSVlRUVFvZ215MWNUemoxdHYyVlk4RlRudFhqRGJyNDhlanNacGxNdVhKa1FEVStDUEVJSUlZUVFRZ2dobWpTVlFzMFZZZE81SStvenRLcmlIWW1aNWxOOGRleDJUaHJMcm53cFJITWtRUjRoaEJCQ0NDR0VFTTFDQisvaDNOOXVMcjZhY0FBS3JEbDhjL3hlOXVXc2R2SEtoR2dZRXVRUlFnZ2hoQkJDQ05Gc2hPamI4VUQwUENMZHV3TmdjMWo0NWVRemJNLzQyY1VyRTZMK1NaQkhDQ0dFRUVJSUlVU3o0cWtKWUdyYk9YVDNIZWU4dGp6cFRRbjBpR1pQZ2p4Q0NDR0VFRUlJSVpvZGpWTEg1Rlp2MHk5Z3N2T2FCSHBFY3lkQkhpR0VFRUlJSVlRUXpaSUNKUk5idk1qQXdGdWMxeVRRSTVvekNmSUlJWVFRUWdnaGhHaTJGQ2dZSC9FY1E0THVjRjVibnZRbUIzTC9jT0dxaEtnZkV1UVJRZ2doaEJCQ0NOR3NLVkF3THZ3cGhnVGQ2YnkyNE5Uem5DNDQ0TUpWQ1ZIM0pNZ2poQkJDQ0NHRUVLTFpLdzcwektDYjd4VUFXTzBtZmtoNGxCeExzb3RYSmtUZGtTQ1BFRUlJSVlRUVFvaExnZ0lsMTBlK1FVdVBuZ0FZTEpuTVBmRUlKcHZCeFNzVG9tNDAyU0NQVHF0MjlSS0VhSlQwT28ycmx5Q0VFRUlJSVVTanBWYnF1TDMxSndSb1d3S1FWblNNWlVsdnVYaFZRdFNOSmh2a0NRcndkdlVTaEdpVUF2M2w3MFp6cDFFcVhMMEUwY2pKbnhFaGhCQ2lZdTVxWCs1bzh5bGFwUjZBbU93VjdNdFo1ZUpWQ1ZGN1RUYkkwN05MYTFjdlFZaEdxV2VYVnE1ZWdxaG5uaHFWcTVjZ0dqbjVNeUtFRUVKVUxsQVh4VlVSenpuZkx6MzlCdGxteWM4am1yWW1HK1M1WWxnMy9IMDlYYjBNSVJxVkFGOVB4ZzN2N3VwbGlIb1c2YVYzOVJKRUl5ZC9Sb1FRUW9pcTZlTi9IVjE4eGdKZ3NobFljT3BmMkIxMkY2OUtpSnByc2tFZXZWN0xsQnVHdTNvWlFqUXFVeVlQUnljNWVacTlydjRlZUtobHA0WW9tNmRhUlRkL0QxY3ZRd2doaEdnU0ZDaTR0c1hMK0doQ0FEaHAzTVBlN0dVdVhwVVFOZGVrc3hkM2lvNWd4cjFYOGQyQ2pXVGxTRFowY2VueTkvWGs3c25ENmRndXd0VkxFUTFBbzFRd0pNeUhOWWxacmw2S2FJUUdoL21nbHB3OFFnZ2htaUVIRGxJS0Q1TlNlSmdDYXpZT0hIVTJkbXZQdnNSa3J3UmdaZkk3NUZoU1VTdnEvK0dwU3FIRlJ4dEtsRWRmUE5SKzlUNmZhUDRVUnJPajd2NW11RWhSa1puZk4rMW43OEdUWkdUbFVXU3l1SHBKUXRRN3ZVNURvTDgzUGJ1MDRvcGgzZERydGE1ZWttaGdLVVl6bTFOeU1WcHRybDZLYUFRODFDcUdoUGtRNXRIdy94Wjg4dVY4QnZUdHhvQSszUnA4YmlHRUVKZUdwSUtETEVwOGliU2lvNjVlU3IxUW9LUi80R1F1RDNzQ25kTGQxY3NSalp5SFZsSHVFNzFtRWVRUnJyVm8rVnBPSjZjRGNQMkVNVVNFaDdoNFJVSmNPaXgyQndleWpDVG1GMkd3MkxEWTVaLzBTNGxHcWNCVG95TFNTMDlYZncrWFZkV1NJSThRUW9qNnRERjlEbXRUUDcwa2N1WDRhU080TGVwalF2WHRYYjBVMFloVkZPUnAwc2UxaEJEaVVxZFJLdWdWNkVtdlFFbEVMNFFRUW9qbTUyaitGdGFrZk96cVpUU1liSE1TUHljOHc4UHRmMGF0MUxsNk9hSUphcktKbDRVUVFnZ2hoQkJDTkY4bW00SEZpUys1ZWhrTjdvenBCSCttelhMMU1rUVRKVUVlSVlRUVFnZ2hoQkNOVG16ZU92SXM2YTVlaGt2c3lQd1ZtME55ellycWt5Q1BFRUlJSVlRUVFvaEc1NlJ4ajZ1WDRESW1tNEgwb3VPdVhvWm9naVRJSTRRUVFnZ2hoQkNpMFRGWU1sMjlCSmZLdDJTNGVnbWlDWklnanhCQ0NDR0VFRUtJUnNkQjg2K21WUkVITmxjdlFUUkJFdVFSUWdnaGhCQkNDQ0dFYUFZa3lDT0VFRUlJSVlRUVFnalJERWlRUndnaGhCQkNDQ0dFRUtJWmtDQ1BFRUlJSVlRUVFvaG1xWTFuYjVTS3NuL3M3ZVF6RkY5dGFLM25DTkMxUUhIUmo5YnVhaDhHQkU1Q2dhTFc0d3RSSFJMa0VVSUlJWVFRUWdqUkxCWFpqVHpZZmc1QitwYWw3bDBXZGgrUGR2d09YMjFJamNadTQ5bWJFTGUyS0ZCeVI1dDNVQ3BVem51ZGZJWnhZK3VYNkJOd2RZM1hMa1JOcUYyOUFDR0VFRUkwZlE2SHc5VkxFRUlJSVVwSkxqaENiTzRHcG5mNmtabUhidVZNMFVrQS9IVVJSSHAwNGFORHQ1SmpUaXUzLzZDZ0cranRmMVdaOTFwNGRDYkhuTXBIc2JlZ1Yza3lvY1VUTEUxOEg0QmUvdU5ZbXpLYlhabkw2LzVEQ1ZFQkNmSUlJWVFRb2xhMEdqVzVlUVpYTDBNSUlZUW8wK2IwbnhnYmRpL3R2UWM2Z3p5RGd5YXpPdmtMa2d1T1ZOaDNaK1p5OW1mL3lXczlOekJqVjNjQWxBb1Y3L2ZaNDN3UGNEUi9PNE9DYm1CcDR2djRhY053VTNueGUvSVg5ZmVoaENpSEhOY1NRZ2doUksyRWhBUnlKaVBiMWN1b0Z5ZmlFMXk5QkNHRUVMVmt0aGN4UC80RjltYjlEb0JlNVVtZ3JpWHJVcjV4dGduUXRlQ3FpTWRLOWJYYVRSVFk4aXFkNDJET0JsYWUvaGlBQVlIWE1TLytlYUI0UjQ4UURVbDI4Z2doaEJDaVZycDFqbWJWbWswY1BYR0s2RGFsY3g3VXBmL05uVmVyL25mZGNWdTE1bHE0YUFsUFAva0V3NFlPcmxJZnM4VkNlbnA2dWZkYlJFUndPaW1wU21NRkJnU2kxK3VxMUZZSUlVUXhsVUxEN1czK2c2ZmF2L1ROczZsM1BOUisyTEh4VUlmWjUyKzV0Y0ZUN1UrUnpjQzYxRzlLOXkyREFnVTN0bjZGUUYyazg5clE0RnZ3MTRYVDFxc3ZYcG9BZ3ZWUmhMdTFaMlhTSjdYNlhFSlVsUVI1aEJCQ0NGRXI3YUlpYWQrMkZlczM3Y1RYeDR1Z0FMOTZtMnZob2lXMTZsK2RJTS9ZTWFOWnVtd0ZYMzA5aDE0OWUrRHA2VkZwbjFNblR6SGo2ZWZLdmI5NHdVODg5TWowS3MzL3lrc3YwTHRYenlxdlZ3Z2hCTmdjRnBZbXZvZkpWa0NSellDRDh6bmpGQ2o0b0c4TU13L2R5aW5qZ1dxUC9YQ0hjOEdmNG9wWkRoeXNPUDBSTm9lVklwdkJlWXpyaFQxREtMVGwxOFhIRWFMYUpNZ2poQkJDaUZvYk9iUXZTMWF1NStkRnErblZveE5STFNNSTlQZEZxOVhVNlR6TEZ2OWFyZmFMbHl6ait4L21BM0RYbmJkWHEyOUVlQmdUSjR4bjJmS1Y3RDl3Z0VFREIxUzU3NnpQWnRJaUlzTDVmdk9XYmJ6ejNnZEE2Yy93K3B0dms1S1N5cXpQWmxacmZVSUlJY3BXWGlMbGM5V3ZUTGFDR28zNytaR3B6bkhlNzdNSEFLTTFwMFpqQ1ZGZkpNZ2poQkJDaUZyVDYzWGNlTjNsN1B6bklEdjNIR0QzbnRncTlYdnMvbHZyWlQwR2c1R1puMzdHamgyNzhQZjM0OW1uWjlDcFk4Y1NiVEl5TWxtOGRGbUY0eFFXRnRHM1QyOE9ISXpsd01IeVA5UHR0OTZNbTV1YjgzMWFXc2tqVzFuWldlWDJQWGJzT0QxNmRDLzN2aEJDaUxxaFZoWWZnWlZkTnFJNWt5Q1BFRUlJSWVxRVVxbGtRTjl1OU9qYW5vVEVaUEx5akNXMnlUZVVvOGVPOGM1N0g1S2Vmb1llM2J2eDFJekg4Zkh4S2RVdUp5ZUg1U3RXMWNtY04xeC9YWWtnejZ1dnYxVnUyeU54Y1R6OTdBc2xydjIxWVNOL2Jkam9mUC8yVzYvVHVWUEhpN3NLSVlTb0JUZVZKd0JGNVFSNWhnYmZqSjgybk9XblA2eXpPVnQ2ZEtXOTkwRFdwc3l1dkxFUWRVQ0NQRUlJSVlTb1UzcTlqbzdSVVM2WmU4WEszL2ptdSsreDJXemNlTU1rYnJ2MVpoUUtSWmx0MjdWclcrbnhyNG5YVFNZaUlwd3ZQdnU0V3V1bzZMaldPYSsrL0NKQlFZRWxybVZtWnZIdmwxK3IxbHhDQ0NHS3FSVmFwcldmaGJ2S215S2JFUzU2MEtCVHVlUEF6aU1kdjhOa0t5eDFQK0JzQXVXVHhuM3N5MTViYXZ5TGMvSU1DYjZKWWNHM1lyVG1ZSGZZbk5jZmFQOFZabnNoQUw3YUVGUUtMU21GUnptWXM2SE9QcXNRNVpFZ2p4QkNDQ0dhaFU4Ly80SS8xcTdEeTlPVEo2WS9TdDgrdlYyMmxxb2Mxd29OQ1NFc0xKU0Nna0t5c3JOb0VSR0JWcU50cUNVS0lVU3pZM1dZbVhQMFVXZUE1V0lqUXU3QVlNMWhmZXEzS0ZBUWw3ZXRXdU5mbkpObjY1a0ZiRCt6R0t2RERJQ0gycGVYdS8vQmpzd2xiRTcvdVhZZlJvZ2FraUNQRUVJSUlacUYyRU9IQWZqb3czY0pEZ3B5NlZvcU9xNTFzUjA3ZC9MaHpFK3JuVlJhQ0NGRWFlVUZlSlFLSllPRGJ1TDM1RmtjejkvRm5XM2U0MmplOWxvZEs3WTdiQ1g2Qit1alNDMDZRYUF1RXJWU2g5VnVxdkhZUXRTVUJIbUVFRUlJMGF5NE1zRGo2ZVhKNEVFRHVlL2VxZmo3bnk4bGZ5UXVqc1ZMbHFOVUtsMjJOaUdFdUpRTkNib1pxOFBNM3V6VjJCMTJUaGZFTWl6a1ZqYW16YXYyV0Q2YVlBQ0doOXhHcnZrTU1kbHJBT2pnTTVqRHVadEpLWXhqY05BTk5ScGJpTnFTSUk4UVFnZ2hHcldZbUgzOCs1WFhxOXgrNG5XVEsyMXpidGZNc3VVclNVdFByN0J0Ym00dVg4LzV0dHo3MCs2NUc0REUwMGtrSkNRd1pQQkFEc2FXcnNRMVpQQkEvdDY4aGVEZ2trRW9tODFlYnQ0Z0lZUVF0UmZpMXBiTHd4L2dpN2hwMkIxMkFEYW0vY0RUWFJhU1hoalA0Ynd0NWZaVktwU0U2TnNBY0d2VW0vaG9namxwM0hkMmpQTkJITFZDUzEvL0NYd1JkeTk1bGpNODNXVWgrN1BYa1cxT3FjZFBKa1JwRXVRUlFnZ2hSS01XSEJ6TTlaT3VyYlRkbWpWcnlUY1lxdFQybkkxL2J5WXU3bWlGYlF3R1k0VlZ1TTRGZWJidjJNbjNjeXQvYXZ2ZU8yOWVOTDRCdlY1ZmhkVUtJWVNvTGw5dENGUGFmc0Q4K0JkSUxqaml2RzYyRnpFdi9nWHVpNTdGb2xQL1lWZm04akw3RHc2NmtVa3RuK2R3M2haMlo2NGtMbThyU29XYXNXSFRTclFiR1hvbkIzTFdrMms2RGNEMk00dVowdlpEWmgyNUI1TzlvUDQrb0JBWGtTQ1BFRUlJSVJxMXNMQlE3cnJqdGtyYmJkdStnM3lEb1VwdHozbi9uWXB6NTFTbnV0WU5rNjdsaGtuWGtwNStCbTl2TC9SNlBST3ZtOHlNNlk4eWNzUndaN3NqY1hFbCtwMDhsVWhnWUVDVjF5eUVFS0pxb2p4N01USHlTWDZLL3pjbmpmdEwzVTh3N09XSEU4OXhWOXNQNk9VL2p0WEpzMGcwSGl6Ulp0dVpSWndwT3NXUkMzYjdLQlFsajk1R2VmYWlvODlRL2h0M3YvUGFoclM1OUFtNG1nYzd6T2E3NHpQSU1hZlc4YWNUb214eU1Gd0lJWVFRb280VUZoWnk3LzBQc1czSFR1YzF1OTJCeldiRFpyTmh0OXNKQ0FqZ3hoc200ZW5saWRWcVplZk9YZmo3KytOd09QRHdjT2ZHR3lZUkZCaFl3U3hDQ0NFcTRxSDJaV0xrazNUMUhjVi80KzR2TThCelRtenVSajQ3TW9VUWZWdWU2UFFqTXpyL1JEZmYwYzc3Vm9lNVJJQUhRS1ZRTy84ZjVkbUw0U0czTWZ2b0l5VVNMVnNkWnY1MzRpbUM5YTE1cHNzaWV2dGZWY2VmVW9peXlVNGVJWVFRUW9nNmtwMlRBNEMvMy9ta3l6TS8rWXlabjN3R1FQdjIwYnovemx2Y2Z0c3RBSHcvZHg0R281R1U1QlJlZi9OdEhuL3NZZWM5SVlRUTFhTlR1dE03WUR3NnBUdnJVNzhqMzVKWnBYNkp4b084RjNzOVY0WS96RW5qUHZibnJLdXd2VXFoWm1mR1V0cDY5Y05IRThUM3g1OHVzMHBYV3VGeHZqNzZNQVpySm1lS1R0WG9Nd2xSWFJMa0VVSUlJWVNvSTZjVGt3RFl0MjgvM2J2OXY3MzdqbytxeXY4Ly9wNmVNa2xJSjRTZ1ZHbEtyemJzYlZGQlFGU3NhMWxYL1lwWWQwVXMvSFJ0cTZ4dFYxYTNXSEJkUlJBQis0b0ZDNkFpVFFrOUFRS0JGSktaWkNZemMrL3ZqMEEwUXNLa0RobGV6OGVEeDh5Y2U4NDluMEVmRXQ2ZWUwNWZTZEpWVjF5bVlVT0hTSkljVG9ja3FTb1EwTXV2ek5MYjgrYnJtdDllcVZFbkhxK0hIbmxjTjk5eW0yNmZNbGw5K3ZTT3pCY0FnRGFzeXZEcHExMXZOR3FzUCtUVjNQeEh3K3BiRWR5ajF6YmZFMWJmVFo3dkcxVVAwRmc4cmdVQUFOQk1WcTFlTFpmTHBkbHozdGFYWDMwdFNXclhMa2xaV2UyVmxkVmVSc2pRRzIrK3BXdXV1MEVMMzMxZjExOTNqVWIvNW13bEpDUm8rbjMzcUUvdjNwcDY3d05hc1BDOUNIOFRBR2g3VEJtUkxnR0lPRmJ5QUFDQXFHQVlrZjNoUGhBSTZOUFBGMnY0c0NIcTBYK3A1U1VBQUNBQVNVUkJWTDI3SG4zOFNVbVN6L2Z6SGcwRkJRV2FQV2V1aGcwZG9vc21UbEQ3ek15YWEzYTdYYmROdVZrelgwalk3NWgxQUFDQWNCRHlBQUNBTnFleXNsSmViNFhjYnJlY1RvZlc1dWFxc0hDWG5FNW5XT05Eb1pER2pKc1lWdDl0MjdicjNESGpEOXJ2cWlzdVUwbEppWTQ3ZHFTR0RSMml6SXdNelh6aEgzcnViek0xNzUwRnlzbnBxSVFFdDBhZGVJTGlZbVAxOGNlZlNKSk0wMVRJTUJRTUJoVUlCRlJWRmRDaVR6L1g3cUlpblhYRzZXSFZDQUFBSUJIeUFBQ0FObWhMWHI3dXVPdnUvZG9IOU84WDFuaXIxYW9KNDhZMmEwMWR1M1pSKzh4TURSazhTSkkwZE9oZ0RSbzBRTXUrL1U3TGw2OVEvdGF0Mmw1UUlLL0hLNS9mcDZxcWdFS2hrRXpUbE1WaWtjVmlrZFZpa2MxdWw5MXUxeWtuajJyVytnQ2dyYkhJRXVrU0lzckM3aXBvQkVJZUFBRFE1bVJtcEN1blk3WU13NUJobXJMYjdlclJ2WnV1dUd4U1dPTXRGa3VMbkdKMTV4MVRaTFgrL0VPNXpXYlRzS0ZEYWpaZUJnQ0VMOTZlR3VrU0lpcmVuaExwRXRBR0VmSUFBSUEySnprNVdjOCtQU1BTWmV5bmE1Y3VrUzRCQUtKR3g3aSsrcmI0clVpWEVSRk9hNHd5WXJwRnVneTBRYXovQWdBQUFBQWNjdm9rbmFvNGU3dElseEVSQTFQT2w4UHFpblFaYUlNSWVRQUFBQUFBaDV3NGV6dWQxM0ZhcE10b2Rjbk9iSjJXTlRuU1phQ05JdVFCQUFBQUFCeVMraVNkcXVNeXJvaDBHYTBtM3A2aThaMGVsc3NhRitsUzBFWVI4Z0FBQUFBQURsbG5aazNSbFYxbXFwMGpLOUtsdEtpajI1MmhtNCthcTA3eDRaMFVDUndJR3k4REFBQUFBQTVwWFJPRzY1WmU4N1haczB3N2ZMbnlCa3RseW16UVBVelRWRzc1NXlyMHJaZFVmVVQ1MGNsbktjbVIyUklsaDhWdWNTalJrYUhPN21GS2MzV0tXQjJJSG9ROEFBQUFBSUJEbnMzaVVOZUVFZXFhTUtMQll3MHpwRGZ6N3E0SmVDVHBnazdUMVQ5NWRIT1dDRVFjSVE4QUFBQUFJR3FGektEZXpQdURWcGErWDlOMmJzZXBCRHlJU29ROEFBQUFBSUNvRkRJRCt1K1dPN1Y2ejBjMWJlZDFuS1locWVNaVdCWFFjZ2g1QUFBQUFBQlJ4eGNxMTJ0YmJ0V0c4cTlyMnM3UHVVK0RVOFpHc0NxZ1pSSHlBQUFBQUFDaVNuRlZ2bDdhZUtOMit6ZEpraXl5NlB5Y2V6V0lnQWRSanBBSEFBQUFBQkExTm51LzA2ek5rMVVSTEpVa09hMnhtbkRFbytxWmVHS0VLd05hSGlFUEFBQUFBQ0FxTEM5NVIzUHk3MVhJREVxU0V1enB1cXpMczhxSzdSbmh5b0RXUWNnREFBQUFBR2pUcW94S0xkajJpTDR0ZnF1bUxTdTJweTd0L0l3U0hSa1JyQXhvWFlROEFBQUFBSUEyYTZkdm5mNnorWGJ0OG0rc2FldVpPRXJqajNoWUxtdGNCQ3NEV2g4aER3QUFBQUNnelRGbGFtblJHMXE0N1ZFRnpTcEprdFZpMHhsWmt6VXkvVkpaWkkxd2hVRHJJK1FCQUFBQUFMUXAzbUN4M3Q0NlhXdjJmRnpUbHV6c29BbEhQS2FjdUtNaldCa1FXWVE4QUFBQUFJQTJ3WlNwSDBybWE4SDJSMVVaM0ZQVDNqZnBOSjJmYzU5aWJBa1JyQTZJUEVJZUFBQUFBTUFocjZScXUrWnRmVURyeXIrc2FYTmFZM1JtaDlzMEpIVzhMTEpFc0RyZzBFRElBd0FBQUFBNFpCbW1vYTkzdjZhUGRqeWxLcU95cHIyemU2akc1TnluRkdmSENGWUhIRm9JZVFBQUFBQUFoNlQ4aWhWYXNPMWhiYTFZVmRQbXRNWHJyS3hiTlRqMUFsYnZBTDlDeUFNQUFBQUFPS1RzQ2V6USs5dG5hRVhwd2xydFBSS1AxM2tkNzFHU28zMkVLZ01PYllROEFBQUFBSUJEUXBYaDB4ZUYvOVRudS82aGdPR3ZhWGM3MG5SVzFoUWRrM3dPcTNlQWVoRHlBQUFBQUFBaXlwU2hsYVh2NmYzdFQycFBZR2ROdTgzaTBMSHBsMmxVeHRWeTJ1SWpXQ0hRTmhEeUFBQUFBQUFpd3BTcEg4cyswZjhLbnRNT1gyNnRhNzBTVDlKWjJiY3B4WmtUb2VxQXRvZVFCd0FBQUFEUXFreVpXbGYyaFQ3YThheTJWNjZwZFMwOXBxdCswK0VPZFUwWUVhSHFnTGFMa0FjQUFBQUEwQ3BNbWRwWS9yVSsydkdzOGl0VzFMcVc1TWpVcU16ck5DaGxqS3dXVzRRcUJObzJRaDRBQUFBQVFJdmF0M0xuczhJWHRkbjdYYTFyOGZZVW5aaHhqWWFtanBQZDZvcFFoVUIwSU9RQkFBQUFBTFNJa0JuUXl0TDM5SG5oUDdYVHQ3N1d0UmhiZ2s1SXYxTEQwaStXeXhvWG9RcUI2RUxJQXdBQUFBQm9WdjZRUjh1S1oydnhycGRWRmlpc2RjMWxqZE9JOUVrNkx2MXl4ZGdTSWxRaEVKMEllUUFBQUFBQXphSTh1RXRmN1pxbGI0cGVsei9rcVhYTjdValZ5TFJKR3BvNmdYQUhhQ0dFUEFBQUFBQ0FSak5sYWxQNUVuMVQ5THArTFB1ZkROT29kVDNOMVVuSHBWK3Avc20vWWM4ZG9JVVI4Z0FBQUFBQUdzd1hLdE4zeGZPMHBPaS8ydTNmdk4vMWpuRjlkWHpHVmVxVmVMS3NGbXZyRndnY2hnaDVBQUFBQUFCaDIxNjVSdC9zZmwwclNoY3FZUGhyWGJOYXJPcVZlTEtHcDEyc0k5MkRaSkVsUWxVQ2h5ZENIZ0FBQUFCQXZTcUNwVnBSK3E2K0w1bW5iUldyOTd2dWRxUnFTTW80RFU0ZHB5UkhaZ1FxQkNBUjhnQUFBQUFBRGlCa0JyV3UvQXQ5WHp4UFA1VXRVc2dNN3RlbnMzdVFocVplcU41SnA4aG1jVVNnU2dDL1JNZ0RBQUFBQUtoUlVQbVR2aTk1V3orVUxKUTNXTExmZFpjMVR2MlNmNk5oYVJjcU02WjdCQ29FVUJkQ0hnQUFBQUE0ekpVR3RtdFZ5UWRhWGpKZk8zeTVCK3pUeFQxVUExUE9VKytrVStXMHhyWnloUURDUWNnREFBQUFBSWVoMGtDQlZwZCtxRldsN3l1L1l1VUIrNlE0TzJwQXlubnFuenhheWM0T3JWd2hnSVlpNUFFQUFBQ0F3OFNld003cVlHZlArOHJ6L25EQVBpNXJuUHEyTzBNRFVzN1RFZkVET0NFTGFFTUllUUFBQUFBZ2lwVUd0bXRONlNkYXZlY0RiZkYrZjhBK05vdERQUktPMDlISlo2aG40a2s4amdXMFVZUThBQUFBQUJCRlRCbmFWckZHUDVVdDBrOTdGdFc1eDQ3TllsZTNoSkU2dXQwWjZwVjRrbHcyZHl0WENxQzVFZklBQUFBQVFCc1hNUHphNlBtbU90Z3ArMVRsZ1YwSDdHZTEyTlExWWJpT1RqcER2Wk5PVm93dHNaVXJCZENTQ0hrQUFBQUFvQTBxRCt6U3V2TEYrbW5QSXEzM2ZLa3F3M2ZBZm5hTFUxMFNocWwzNHNucW5YU0s0dXp0V3JsU0FLMkZrQWNBQUFBQTJvQ0E0VmVlOXp1dDgzeWxkV1dMdGRPM3JzNitjZloyT2lyeFJQVktIS1d1Q1NQa3NzYTFZcVVBSW9XUUJ3QUFBQUFPUWFaTUZmbzJhSDM1WXEwci8wcWJ2ZDhxYVBqcjdKL202cXhlU2FQVU0zR1VjdUw2eVdxeHRtSzFBQTRGaER3QUFBQUFjSWdvRCs3U0pzOVNyU3Y3VXVzOVg5VzV0NDVVdlhGeXAvaUI2cGw0dkk1S0hLVTAxeEd0V0NtQVF4RWhEd0FBQUFCRXlKN0FEbTMyTE5NbXp6SnQ5aTdUYm45ZXZmM1RYVjNVUFhHRXVybEg2a2ozWUk0NkIxQUxJUThBQUFBQXRKTFN3SFp0OW55cmpaNmwydXhacHVLcXJmWDJqN1VucVp0N2hMb2xWUDlLY3JSdnBVb0J0RVdFUEFBQUFBRFFBa3daMnUzYnBMeUtIN1RaODUwMmVaYXBOTEM5M2pGMnEwdWQ0dnFwaTN1b3VpV01WSWZZM3V5dEF5QnNoRHdBQUFBQTBBejhJWSsyVnF4VW52Y0g1VlVzVjM3RlN2bEM1ZldPY1ZwamxCUGZYNTNqQjZ1emU0aXk0L3JJYm5HMlVzVUFvZzBoRHdBQUFBQTBrQ2xUUmY0dHl2TXVWMTdGRDhyMy9xQkMzd2FaTXVzZDU3VEdxbFA4QUhXSkg2d2ozWU9WSGRkSE5vdWpsYW9HRU8wSWVRQUFBQUNnSHFaTWxRVjJhbHZsR20ydldLUHRsV3VVWDdGU2xjRTlCeDBiYjA5UnA3aCs2aFRmWDBlNkI2dERiQy9aTFB3MURFREw0TDh1QUFBQUFMQ1hLVk43QWp1MHZXSk5kYWl6TjlqeEJrc09PdFpxc2FwOVRFOTFpdStuVHZIOWxCUFhUKzJjSFdTUnBSVXFCd0JDSGdBQUFBQ0hLVk9tU3FzS3FvT2N2V0hPdHNvMXFnaVdoalgrNTFVNi9kUXhycCt5NC9ySWFZMXA0YW9Cb0c2RVBBQUFBQUNpbmk5VXJwMis5ZHBSbWF1ZHZuWGE0Y3ZWRHQ4NlZZVzhZWTJQc1NXb1ExeHZaY2YyVm9mWTNzcU82Nk5rWnphcmRBQWNVZ2g1QUFBQUFFU05rQmxVa1grTENuelZZYzdPeWx6dHJGeW4wa0JCMlBmWVA5RHByV1JuUndJZEFJYzhRaDRBQUFBQWJVN1E4S3VvS2srNy9KdTBxM0tqZHZzM2FhZC9vM2I1Tmlwa0JzSytUN3c5V1pteFBWaWhBeUFxRVBJQUFBQUFPR1Q1UW1VcTlHMnNEblA4bTdUTHQwbTdmQnRWVXJWTnBveXc3Mk96T0pRUjAxWHRZM3FvZld4M3RZL3BvY3lZSG5JN1VsdXdlZ0JvWFlROEFBQUFBQ0lxYVBoVlVyVlZSVlZiVmVUUDAyNy9adTMyYjFLaGI2Tzh3ZUlHMzYrZG80UGF4M1pYNXQ0d3AzMXNENlU2ajVEVlltdUI2Z0hnMEVISUF3QUFBS0RGVlJtVktxN0tWNUUvVDhYK2ZCVlY1YW5JbjY5aWY1N0tBanRseW16US9TeXlLdG1acmZTWXprcVA2YUowVjJlbHV6b3JNNmFiWERaM0MzMExBRGkwRWZJQUFBQUFhREpUaHNvRHUxVmF0VjBsZ1FLVityZXBxQ3BQeGY0OEZWWGxxenl3cTFIM3RWdGRTbk1kcVF4WFo2VzVxZ09kakpndVNuVjJrdDNxYXVadkFRQnRHeUVQQUFBQWdJTUttVUdWQlhhcXRHcDdkWkJUdFYybGdZS2F6M3NDT3hReWc0MjZkL1dxbkE1S2NYVlNpck9qVWwyZHFsZm14SFJSTzJlV0xMSTI4N2NCZ09oRXlBTUFBQUFjNWd6VGtEZFlwTEpBb2NxQ2hTcXJLbFJaY0tkS3EzNE9jY29DdXhxMDBmR3YyU3gySmU4TmNGSmRPVXB4ZGxLS00wY3ByazVLZG1iSlpuRTA0emNDZ01NVElROEF0R0VCdzlTcVlxL3l5MzN5QkVJS0dBM2J6d0J0bThOcWtkdGhVMDVDalBxbXhNdGg1YmpmNXJaeDAyWjE2WHhrcE1zQW1zUnZWS2c4VUZnZDRBUjJxanl3YSsvNzZzOWxnVUtWQjNmSk1Cc2Y0T3dUYjA5UnNyT0Qyams2cUoycmcxS2RPVXAxZGxKS1RJNFM3ZTFsdGJBaUJ3QmFFaUVQQUxSUkJkNHFMUzdZSTI4d0ZPbFNFQ0VCdzFTSlA2Z1N2MGNiU2l0MWJGYVNzdUtka1M2clJmMzc1VmViTlA3eVN5OXAwRnl6MzVxcjIyKzlSY2NmTnpLc01WV0JnQW9MQyt1ODNqRTdXMXUzYlF2clhtbXBhWXFKWWI4UkhGaklETWdUTEpJblVGVDlHaXlTTjFBa1Q2aTZyVHhZTEU5Z3Q4cUNoZktIUE0weXAwVVdKVGpTbGV6TVZwSWpTKzFjSFpUczZLQjJ6ZzVLZG1ZcDBaRWxweldtV2VZQ0FEUU9JUThBdEVFRjNpcDlrTi93STJVUnZiekJrRDdJTDlicE9TbFJIZlRNZm10dWs4WTNKT1E1OVpTVDlmYTgrWnI1OXhjMW9IOC91ZDN4QngyVHR5VlBVMjYvcTg3cmM5NzhqMzUvNCtTdzVyOXYydDBhT0tCLzJQV2liVE5seUJjc2x6ZTBSeFhCRWxXRVNtb0ZPSjVBa2J5aElwWHZiZk9GeXB1OWhuaDdzaElkbVVwd3BDdlJrYUZFZTRiYU9iUFV6bGtkNUNRNU1ubWtDZ0FPY1lROEFOREdCQXhUaXd2MlJMb01IS0lXRit6UmVWM1NvdmJSclhsejNtaFEvemx6NSttbFYyWkpraTYvYkZLRHhtWjN5Tks1bzgvUnZIY1dhT1dxVlJveGZGallZNTk3Wm9ZNlptZlhmRjc4NWRkNjVMRS9TOXIvTzB4LzhHRVZGT3pRYzgvTWFGQjlPSFFaWmtpVmU4TWFiMmlQS2tLbHFnaVdxakpZS3UvZTl4WEIwcHIyaWxDcEtvTmxUZHJ2cGo1MnEwdUo5Z3dsT2F1REc3Y2pvenJFcWZtVnFRUkhtdXlXNkEySUFlQndRY2dEQUczTXFtSXZqMmloVHQ1Z1NLdUt2UnFRNW81WURUNmZYNXZ6dDZ1c3pDdFQ5ZThUTld6UTBTMVNnOGZqMVl5bm45R1NKY3VVa3BLc08yK2ZvbDQ5ZTlicXMzdDNrZWE4UGEvZSsxUlcralI0MEVDdFdyMUdxMWF2cWJQZnBJc25LalkydHVienpwMjFIOWtxTHFsNzVkMzY5UnZVcjk4eDlkYUIxaFV5QS9LRlBQSVo1ZklGeStVTGxjdG5lT1FMbFZXM2g4cmxDM2xVR1NxVEwxUXV2K0ZSWmFoYy9sQzVLa0psemZaNFZIMnNGcXZpN2FseTIxUGx0cWZJYlUrVDI3SHY4OTVmamxRbDJqTVVZMCtVUmRFWi9BSUFhaVBrQVlBMkpyL2NGK2tTY0lqTEwvZEZKT1F4REVOTHYxK3RwZCt0a2hIbUp1QXRFZktzVzc5ZWp6ejJoQW9MZDZuZk1VZnJ0aWszS3lrcGFiOStwYVdsZW1mK3dtYVpjOXdGWTJxRlBQZFBmNmpPdm10emMzWDduWGZYYWx2MDZXZGE5T2xuTlo4ZmZtaTZldmZxK2V1aHFJTmhobFJsVk1odlZLaks4TW9mcWxEQXFKRGZxS3o1WEdWVXFDcFVJYis1OTlXb1VDQlVJWi9wclg0TmVhdERuVkNaQW9ZL0l0L0RaWE1yM3RaT2NmYnFYL0cvQ0d3U0hLbHkyMUxsZHFUSmJVOVZyRDJSWThVQkFQc2g1QUdBTnNZVFlCVVA2aGVKZjBkOFByL21MdmhFdTR0TE5MQmZieDNacVlQU1V0cko2V3pkL1R2bUwzaFgvL2pYU3dxRlFwb3dicXd1dVhpaUxKWURyMkRvMXEzclFSLy9PbmZNZUdWbmQ5QmZuL2xMZytxbzczR3RmZTYvZDZyUzA5TnF0UlVWRmV1ZWV4OW8wRnlIQ2xPR1FtWlFoaEZRMEF6SU1JTUtLcUNRR2FocEM1cFZDaG8rQlF5L0FxWmZ3YjJ2QWNOWC9kN3dLV0Q2RlRMOTFYME1mM1YvOHhmOTk0NFBHbjVWbVJXcU1pb1ZqRkFvVXhlTHJJcTFKeXB1WDJEemkrQW16cGFrT0h1eTRteEppclcxazl2ZVRyRzJkb3ExSjhsbTRVZHpBRURUOENjSkFMUXhISk9PZzRuRXZ5T0x2bGltTW85WEY0NDlVK21weWEwK3Z5UTkvZXhmOWVGSC8xT0MyNjFiSnQra3dZTUdScVFPS2J6SHRkcG5aaW9ycTcwcUtpcFZYRktzanRuWmNqb2F2aWZLSnM4U2JmQXNrU0ZEcGhtU0tYUHZxeUhETkdUVWFqTmxtS0c5ZlEyWnZ4aGo3QnV6dHkya2tFd3pxS0JSSGRUOC9DdFk4NzQ2ektsdU04em9DYUN0RnB0aWJBbUt0U2JLWlhNcnhwNmdXR3VDWW13SmlyRzVGV05Oa011V29GaDdnbHcyOXkrdUpTakdXdDJmVlRZQWdFZ2c1QUVBQUUyeWZsTytjamRzMFZtbkhSZXhnRWVTMXZ6NGt5VHB5U2NlVlVaNmVzVHFrT3AvWE92WGxpeGRxaWRtUE4zZ1RhWDMyZVQ5Vm90MnptelUyR2hodGRqa3RNYkxaWTJUMHhvbmw2MzYxVm56T2Y3bmRrdHN6V2VuTFU0dVM1d2N0ampGMk9KcndodUgxY1VlTmdDQU5vbVFCd0FBTk1uS05ldVVrcHlrN2wwNlJib1VTWXBvd09OT2NHdmtpT0c2OXVxcmxKTHljK0MxTmpkWGMrYStJNnMxZWxkM1dHU1J6ZUtReldLWDFWcjlhcE5ETm90RFZvdGROb3RkRHF0TERxdExkb3RMRGt0TTlYdnJMMTR0TGprc1A3YzVyREd5VzExNzIvZStyK252a3ROU0hkUndLaFFBQU5VSWVRQUFRSlBzM0xsYm5ZL3MyR0wzLytHSEZicm52dWxoOXo5M3pQaUQ5dG0zYW1iZU93dTBzN0N3M3I1Nzl1elIzMS84WjUzWHIvbnRsWktrL0szYnRIbnpaaDA3Y3JoV3I5bi9KSzVqUnc3WEY0dS9WRVpHN1JBcUZETHEzRGNvSEozakIrdVU5amZJS3Bzc0ZzdmVWNnNzc3NscXNjb2lhL1dyeFNhcnJMSmFiTldyVkg3NTJXS1ZWWHY3N2h0bnNlME5iZllHTmhhSHJCYUg3TmJxOTlVQmpsM1d2ZGVyNTJUMUN3QUFrVVRJQXdBQW1xUXFFRlJTWXN1ZDVwV1JrYUVMeHA1LzBINGZmUENSeWoyZXNQcnU4OWtYaTVXYnU2N2VQaDZQdDk1VHVQYUZQTjhzV2FxWFhuNzFvSE0rOXNpRHY3cS9SekV4TVdGVWUyQ2QzVVBVMlQyazBlTUJBRUQwSU9RQkFBQk4xcFNWS0FlVGxkVmVsMTk2eVVIN2ZmM05FcFY3UEdIMTNlZnhSK3JmTzZjaHAydU5HM3UreG8wOVg0V0Z1NVNZbUtDWW1CaWRPMmE4cGt5K1NhTk9QS0dtMzlyYzNGcmp0dVRsS3kwdE5leWFBUUFBNmhLOUQ0WURBQUMwc3NyS1NsMTkzZS8xOVpLbE5XMkdZU29VQ2lrVUNza3dES1dtcG1yQ3VMRnlKN2dWREFhMWRPa3lwYVNreURSTnhjZkhhY0s0c1VwUFM2dG5GZ0FBZ0FNajVBRUFBR2dtSmFXbGtxU1U1SjgzWFo3eDFETWFNMjZpeG95YnFEditNRlZwcWFtYWRNbEZTbkM3TmV1MTErWHhlbFd3dlVEVEgzeFl3VkJJa3k2NVNPbnBoRHdBQUtEaGVGd0xBQUNnbVd6TjN5WkpXckZpcFk0NXVxOGs2YW9yTHRPd29kVjc1amljRGtsU1ZTQ2dsMStacGJmbnpkYzF2NzFTbzA0OFhnODk4cmh1dnVVMjNUNWxzdnIwNlIyWkx3QUFBTm8wVnZJQUFBQTBrMVdyVjh2bGNtbjJuTGYxNVZkZlM1TGF0VXRTVmxaN1pXVzFseEV5OU1hYmIrbWE2MjdRd25mZjEvWFhYYVBSdnpsYkNRa0ptbjdmUGVyVHU3ZW0zdnVBRml4OEw4TGZCQUFBdEVXczVBRUFBRkhCTUl5SXpoOElCUFRwNTRzMWZOZ1E5ZWplWFk4Ky9xUWt5ZWZ6MS9RcEtDalE3RGx6Tld6b0VGMDBjWUxhWjJiV1hMUGI3YnB0eXMyYStVTENmc2VzQXdBQWhJT1FCd0FBdERtVmxaWHllaXZrZHJ2bGREcTBOamRYaFlXNzVIUTZ3eG9mQ29VMFp0ekVzUHB1MjdaZDU0NFpmOUIrVjExeG1VcEtTblRjc1NNMWJPZ1FaV1prYU9ZTC85QnpmNXVwZWU4c1VFNU9SeVVrdURYcXhCTVVGeHVyanovK1JKSmttcVpDaHFGZ01LaEFJS0NxcW9BV2ZmcTVkaGNWNmF3elRnK3JSZ0FBQUltUUJ3QUF0RUZiOHZKMXgxMTM3OWMrb0grL3NNWmJyVlpOR0RlMldXdnEycldMMm1kbWFzamdRWktrb1VNSGE5Q2dBVnIyN1hkYXZueUY4cmR1MWZhQ0FuazlYdm44UGxWVkJSUUtoV1NhcGl3V2l5d1dpNndXaTJ4MnUreDJ1MDQ1ZVZTejFnY0FBS0lmSVE4QUFHaHpNalBTbGRNeFc0Wmh5REJOMmUxMjllamVUVmRjTmltczhSYUxSWk11dWFqWjY3cnpqaW15V24vZTh0Qm1zMm5ZMENFMUd5OERBQUMwSkVJZUFBRFE1aVFuSit2WnAyZEV1b3o5ZE8zU0pkSWxBQUNBd3hpbmF3RUFBQUFBQUVRQlFoNEFBQUFBQUlBb1FNaURabVdha2E0QUFBQUFBSURERXlFUG1pekc1YXA1N3c5VVJiQVNBQUFBQUFBT1g0UThhTEw0K05pYTkxNnZMNEtWQUdnT3hRWGJEdGkrL3R1dk5mKzV4MXBzM3JmK2ZML2UrdlA5OHBRVXRkZ2MrK1F1V2F6bmJwalVLbk1CQUFBQXJZV1FCMDNXTGlteDV2M09YZnlGQ1dqTFBDVkYrdE9GcCtueFMwZXJhRnZleisybHhYcnF1Z3UxOEc5UGFQT3E3MXRrN28vKy9UZDk5TysveVZOYTBpTDMzeWZnOSt2ZlUvOVBxejcvV0c4K09xMUY1d0lBQUFCYUUwZW9vOGs2SDVtdFR4Y3ZreVJ0enRzbTB6UmxzVmdpWEJXQXh2anZuNmJLVzFvaVQyS3hFdE15YTlyZDdWSTBiUFI0TFo3OXF0Nyt5NTkwODkvL0c4RXFtOGJoY21uTWxIdjBqenV1MTVJRmIybmttSXZWWStpeERiN1AvZWNlcDUyYk45VGJKL1BJcnJwMzNoZjYvVEZaRGI3LzVCZG5xOGVRa1EwZUJ3QUFnTU1YSVErYUxORWRyNHowRkJYdUtsWmxwVis1Ry9KMFZMY2pJbDBXZ0FaYStlbUhXdmJlWEVuU1JkTWVrZU1YKzIxSjBsblgzcUlsODkvVTJtOCsxM2NmdktPQnA0K09SSm5OWXRBWjUrbmpsNTdYbGxYTE5YZkdnN3BqMXNKRzMrdkVpVmNlc1AzVC8veXo1bjNta1YxclhUTU1RN3Z5TnNscXRTbTkwNUVISE8rTWpUMWdPd0FBQUZBWFFoNDBpMEg5ZSt2ZEQ3K1FKSDJ6ZElXNmR1NG91ODBXNGFvQWhLdTRZSnRldm1leUpHbjR1Uk4wMU5Eajl1dVRrcFd0VXk3N25kNzcrMS8wMnYrN1UxMEhERkZTZXZzNjd6bi91Y2RxQlIzaGVtelNPYkkyNEw4ZmozMjJwc0Z6V0N3V2paazhWVis5L1IrTnZ2R3VCby8vcFF2LytOQUIyMy81M2UrZDkwV3RhOXZYL2FqL2Q4SEpPdktZZ2JydHBYbE5taDhBQUFEWWg1QUh6YUo3bDA3NlBpTlZPd3FMVkZwV3J2OTl0a1NubnpRaTBtVUJDRVBBNzlmems2K1VwN1JZcWRtZE5QN082WFgyUGV2YVc3VDg0NFhhc1hHZFp0NXl0U2EvK0tZY3JwZ0Q5cTJxckpDM0VmdnJWSmFYTlhqTVBvMTVMT3FiZDk0TXE5K1oxOXlzYzIvYVB4QjY0NUdHNyt1emZjTmFTVkwzUWNNYlBCWUFBQUNvQ3lFUG1zM0pKd3pWRzNNL1ZDQVkxRSs1bXhUcmN1bTRFUVBZbndjNGhKbW1xVmZ2djFYNVA2NlV3K1hTdFUrK3FOaUV4RHI3TzF3dVhmbndjM3I4MHRIYXRPSmJ2WERiZGJybWlSZGtkemoyNnp2MjFuczE5dFo3dzY1bFgwQXo3ZTNQMWI1enQ0Wi9tUWo1NU5XL2g5WHYvbk4vWGgxVlViWkhrdlRWMjY5citjZTFIeFZMNjNpRWJuanUxZVlyRUFBQUFJY05RaDQwbTdUVVpKMTI4Z2d0L09CelNkTDNLMzlTY2VrZWpUcCtpSklTM0JHdURzQ0J2UDdRSDdWay9teEowb1YvZUVnNVBmc2VkRXhPejc2YWRQK2Y5Yys3YnRES1R6L1FYMis2Vk5jKzhhSmNjZkV0WGU1QlBiZWlJS3grT3phdDF3UG5IZCtnTVEyZDg5ZXJpZzYwU1hQWjdrS1Y3UzVzMHZ3QUFBREFQb1E4YUZiZE91Zm81Qk9HYXRFWFMyVVlwcmJrRitqbC83eWpYajI2cUh1WFRzcnVrQ21ielJycE1nRkkrdS9EVS9YWjYvK1NKSjErMVkwYU9mYmlzTWNPT1h1c3lvdDI2ODNIN3RXUFgzNnFSeTQ2VTljODhhS3l1dlpvb1dxanc3N1R0dXJTbU1mTkFBQUFnSDBJZWREcyt2YnFwdVNrQkMzNDhBdjVmSDRaaHFuVlAyM1E2cDgyeUdhenloMFhwOWk0R05rSmU0REc2WDd3MVRiMUNmajltdlhBYlRWNzBaeHc0UlU2Zi9MZERiN1B5WmRlSzFrc212M1l2ZHF4YWIwZW5uaTZ6djdkclRydGl1dGx0UjArZjd5OC90QWZHelh1M1prelZMYTdzTTZObXdFQUFJQ0dPbngrQ2tlcnl1NlFxY3N1L0kyV2ZyZGFQNnpPbFdFWWtxUlF5TkNlY28vMmxIc2lYQ0hRZGlWMWIvellraDNiOWZ6a0s1VzNab1VrYWNUNUU1c1VNcHc4NlJvbHQrK2dsNmJlTEgrRlYyLy81U0Y5T2VjMVhYRHJOQjF6MHBrMS9lNDY2UmlGUXNHdzdubXcwN1VhYzVwV1Myck1DV0tTdEdUK205cTVlVU9MaFR4UFBUK3JSZTVibDIzYkM2VkJyVG9sQUFBQWZvV1FCeTBtSnNhbDQwY09WUDlqanRLNkRYbGF2eWxmTzNidWpuUlp3R0Z0eGFMM2F3S2VjNjYvVGVkY2YydVQ3em5nMUhPVTNiMlhYcno5T3VYL3RFb2xPN1lwTmlHcFZoOVBTYkVNSXhUVy9acHl1bFlraExzblQydnIyQ0d6MWViYXVuMm5FaE1pdnljVEFBREE0WTZRQnkwdXdSMnZnZjE2YVdDL1hqSU1ROTZLU25tOGxUSkM0ZjJGRDBCdEg1V1pqUjU3NHNRclZiaGxrem9mTTBBZGorcXJ5Y082TnJtZXl4OThTZ05PUFVkM3Z2YXVQbjdwZVNXbVphcjc0QkcxK2p5emZLc2s2Y2V2UHRYVDEwMVVlcWZPdW0vZUY3SllELzdZcHM5VHJtbG5ENWVudEZnRFR4L2Q1SHFieTQxL25hVkFWVldkMTZlOS9ia2NUbWNyVmxUYjJOR250TnBjVHowL1N3bUVQQUFBQUJGSHlJTldaYlZhbGVDT1Y0S2J2d3dBalZhMm8wbkR4OS81Z0NScCsvcWZWRlZaMGVSeWJQYnFQMHFzTnJ0T3UvS0dldnYySEg2QzJuZnVwaDJiMW12NS85N1ZnRlBQT2VqOVAvam5zL0tVRnN0bWQraThtdysrLzAxRFY5Q0UwLytrUzY2cCtYM2JzV205bnIvNWlnYk5jYURObGdOK254eXVtQWJkQndBQUFLZ1BJUThBSEtZNmRPdTUzNk5HaFhrYmRkOXZqcFhGYXRYVDMyNnBkd1BsKzBZZnE4SXRHeHNVVkZnc0ZwMDA2VnE5TnYwT3ZmdjhrK3AzOHBteVd1dmVmNmRndzFwOS9OTHprcW8zZWs3UE9UTHN1VnBLME84LzRISG9EZVh6ZWhUclRtaUdpZ0FBQUlCcWhEd0FnQnA3Q25kS2toSlQwdzk2UWxiQTc1TWtPV05pR3pUSHNXTXYwaWV2ek5UV3RhdjF5U3N2NkpUTHJxdnovaS9jZHAwQ2ZwODY5dXlqMFRmZUdkYjk2OW9qNTVkMmJGcXZCODQ3UHV6K3Y5U3haNTk2OStFNTJESHBrbFRwS1ZORjJSNWw5K2pkb0xrQkFBQ0ErbkNHTlFDZ1JzR0d0WklVMW9xWktsK2xKRFg0a1NPcnphNExicjlma3ZUT3M0OXErL3FmOXV0amhJTDY1MTIvVjhHR3RYTEd4dW1xaC84cXU4UFJvSGxhMkIzUlhnQUFFSFpKUkVGVXc3LytlS1BlZU9TZUJvL2J0cmI2aExDY25uMmJ1eVFBQUFBY3hnaDVBQUExTnEzNFRwS1UwK3VZZy9ZTitLcFg4c1RFdXhzOFQ1L2pUdGFJOHllcXFySkNmNzNwY25sS2kydXVtWWFobDZiZXJPVWZ2eXViM2FIcm52eUgybmRwd3JueExTUVlDR2pKL05uYXZuNXRXUDNIVHBtbTA2KzZVWkswOHJPUEpFbWhZTERXcVdPLzdBTUFBQUEwRkk5ckFRQWtWYStlV2ZWNWRmanc2OU94OXV0cmhHcFc4cmppR3JlUitvVi9mRWliVjM2bmdnMjUrc3ZWNDNYalgyZkpHUnVyRjIvL25kWXMva1JXcTAyWFAvU1VlbzA4c1ZIM2IybWVraUpKVXBkK2cycTE3OXk4WWIvTm5CLzliTFZPdmVKNlNkV1BhaTJlL1lva2FlbkN0N1I3NnhaZC90QlR5dWpVcGFZUEFBQUEwQmlFUEFBQVNkSjNIN3dqYjJtSkhLNFk5VDUyVkwxOWZSNVB6ZnZHYmg3c2pJblZEYysrcWlldVBGL2JjdGZvc1V0L0k3dkRxY0l0RytXS2k5ZHZILzJiK3A1d2FxUHUzUnIyUFdiV2RlQ3dXdTEyaDBPcDJaMXF0ZG4yN205a0dvWmVubmFMS3NyMjZOVExmeWQvaFZlZnYvR3lIaHAvbXNiZitZQ09IWHRKNnhRUEFBQ0FxRVRJQXdDUXY4S3IrYzgrTGtrYWZ0NkVnMjZtWE9rcGt5UlpyRlk1WStNYVBXOUtoNDY2NGJsWDlhY0pwNmw0KzlicWUxb3MrdTFqejZ2djhhYzArcjZ0WWRNUHl5UkpzeCs3VjExZVdWRHoyRnBxZHFjRGJyeGNVYlpITDkweldTcytlVTlIOWgyZzgyNytvMngyaDNxTkdLV1hwOTJpVisrN1RXc1dMOUtrKy8rc1dIZGlxMzRYQUFBQVJBZjI1QUdBdzV4cG1ucHQraDBxekt0ZVFYUEdWVGNkZE16T1Rlc2xTUW5KcVkyZU4rRDM2YlBYLzZXbnJwMm9ZQ0JRcTU2Wms2L1V5OU51VWY1UHF4cDkvNWEyNHBQM1pYYzRWTEFoVjA5Zk4xR2xPdzk4NHBhL3dxdEZzMTdVZmFPUDFZcFAzbE9YL2tOMDQ5OWVrODFldlpGMC8xUFAxaC8rKzRHeWUvVFc5eC9PMTU4bW5LNnRhMWUzNWxjQkFBQkFsR0FsRHdBY3hnd2pwRmZ2dTAxTEZyd2xTUnA3NjcxSzZkRHhvT04rK04rN2txVDJYWHMwZU01dHVXdjA1WnpYOVBXOC82cXl2SHBGVUlkdVBUWDIxbW5hdlMxUEM1NTdYT1hGdS9YVjNQL29xN24vVWNZUlhUVG9qSFBWOTRSVDFhbjNNVFhoU0NSdFd2R3Q4bjlhcGRPdXZFSEJLcjgrZWZVRlBUait3Q3VQdnB3elMyODhNazBPbDB2blhIK3J6cnptNXYyK1ExckhJM1Q3Sy9QMTd6L2VwRFZmTGxMWjdrTHBxRDZ0OEUwQUFBQVFUUWg1QU9Bd1ZaaTNVYTlNbTZMMTMzMGpTVHA1MGpVNmZ2eWxOZGNMTnF4VnBhZGM3VEt5RkJQdmxzTVZvOHJ5UFZxNmNJNFd6NTRsU2VwMzBwa0huY2NJQmJWNTVmZGFzZWdETGY5b29RcnpOdFpjYTkrNW0wNjk0dmNhZnQ0RVdhMDJTZExRY3k3UVo2Ly9TMSs4K1lwMmI5Mml3aTBiOWU3TUdYcDM1Z3c1WStQVXRmOFFIZEdudnpwMFAwcFpYWTlTK3k3ZFpiTTc5dHZzT0Z3TkdYZlVzT04xMDk5bTZiOFBUNVVrRFR6dE4rclVwNThzVnFzK2VmVUZTVkp4d1RhOWV2OXQ2am44QktYbkhLa0JwNDJXMVdaWC8xUE9WbEo2NW9GL2ovYWVzSFh4dE1lMFk5TTZKYVNtYVZmZUpxVjM2dHlvN3dRQUFJRERrOFZiWlpxUkxnSUFFTDUvLzdTalNlT0x0Mi9WeHkvUDFCZHZ2cVNBM3krTDFhb3pyLzQvamI3eHpscjlQbm4xQmIzeHlEMTEzcWREOTE2NmM5WkNPVnd4Qjd5ZXUyU3hQdnpYYzFyLzNUZnlWM2hyMnEwMnUzcVBQRkhIVDdoY2ZVODRWUmFMNVlEalRkUFVqMTk5cXFVTDN0THF6eit1ZGN6NlBna3BhWnI2MWlkS1NFblQ1R0Zkdy9uNlRYTFUwR04xMGlWWDY2bHJMMVI2enBHNmY4RlhOZGMyci94Ty8vM1RWRzFlOWYwQngxb3NGdGtjRGxuM2JzSXMwNVJoaEdRRVE3V09VZC9ucEV1dTF2ZzdwemU2MXN0N3RtLzAySVo2NnZsWkdqYjRhQTBiZEhTcnpRa0FBSEM0aW5mVzhRTzBXTWtEQUllZGVjODhyQ1h6WjB1U1Vqdms2TkxwTTlSanlNajkrbVYzN3lWblRLd0NmcC9NWC96L2dQaDJ5UnB3NmprNjcrYTc2d3g0SkNtemN6ZXQrL1pyVlZWV3lHSzFxdk14Z3pUdzlORWFjdllZSmFTa0hiUk9pOFdpM2lOSHFmZklVVEtNa0RZdVg2WWZ2MXlramN1WGFmT3E3K1d2OEdyaTNYK3F1ZGVNYnpZMDhIZWljWUtCZ056SnFUcjdkMU5xdFI5NTlFRGRNV3VoZHVWdDB2S1BGMnJ6cXVVcTNWbWdrcDNiNVNrcFVyQ3FTc0dxS2tsVlljMHo4UFRSTFZBOUFBQUFvaGtyZVFDZ2pXbnFTcDVnVlpYKytZY2IxSFA0Q1JweC9rVFpIZlh2Y1dPYXBvSlZWVEtOa0t3MnUreE9aOWh6ZlRYM1A3TGFiT3B6L0NseXQwdHBVdDIvWkJnaDdkeTBRVm1OMkJPb09TeWUvYXBHanJsSUZtdjQ1eGNFL0g0Ri9ENEYvRDRab1pCTXc1Q3A2aitDclZhYkxGYXJiSFo3OWUreHd5RlhYSHlUYW1RbER3QUFRSFNxYnlVUElROEF0REZORFhsd2VDRGtBUUFBaUU3MWhUd2NvUTRBQUFBQUFCQUZDSGtBQUFBQUFBQ2lBQ0VQQUFBQUFBQkFGQ0RrQVFBQVRXYXl4UjhBQUVERUVmSUFBSUFtY1RyczJsUG1pWFFaTFdManBzMlJMZ0VBQUNCczlrZ1hBQUFBMnJiTXpEVHQybDNTS25QOSsrVlhtelQrOGtzdmFkQmNzOSthcTl0dnZVWEhIemN5ckRGVmdZQUtDd3Zydk40eE8xdGJ0MjBMNjE1cHFXbUtpWEdGMVJjQUFFQWk1QUVBQUUxMGRPL3VXdmpCNTFxM01VL2R1M1JxMGJsbXZ6VzNTZU1iRXZLY2VzckplbnZlZk0zOCs0c2EwTCtmM083NGc0N0oyNUtuS2JmZlZlZjFPVy8rUjcrL2NYSlk4OTgzN1c0TkhOQS83SG9CQUFBSWVRQUFRSk4wNjV5akhsMlAwQ2VmTDFXN3BBU2xweWEzMkZ6ejVyelJvUDV6NXM3VFM2L01raVJkZnRta0JvM043cENsYzBlZm8zbnZMTkRLVmFzMFl2aXdzTWMrOTh3TWRjek9ydm04K011djljaGpmNWEwLzNlWS91RERLaWpZb2VlZW1kR2crZ0FBQUg2TmtBY0FBRFRacU9NR2ErNkNUL1Q2Vys5cFFMOWU2dHdwVzJrcDdlUjBPaUpTajhmajFZeW5uOUdTSmN1VWtwS3NPMitmb2w0OWU5YnFzM3Qza2VhOFBhL2UrMVJXK2pSNDBFQ3RXcjFHcTFhdnFiUGZwSXNuS2pZMnR1Ynp6cDIxSDlrcUxpbXVjK3o2OVJ2VXI5OHg5ZFlCQUFBUURrSWVBQURRWkRFeExrMFljN3FXZnJkYVM3OWZwVysvcnpzUSthWC91KzdpWnE5bDNmcjFldVN4SjFSWXVFdjlqamxhdDAyNVdVbEpTZnYxS3kwdDFUdnpGemJMbk9NdUdGTXI1TGwvK2tOMTlsMmJtNnZiNzd5N1Z0dWlUei9Ub2s4L3Evbjg4RVBUMWJ0WHoxOFBCUUFBcUJjaER3QUFhQlpXcTFYREJoK3RmbjE3YUhQK2RwV1ZlV1dxZFk5V243L2dYZjNqWHk4cEZBcHB3cml4dXVUaWliSllMQWZzMjYxYjE0TSsvblh1bVBIS3p1Nmd2ejd6bHdiVlVkL2pXdnZjZis5VXBhZW4xV29yS2lyV1BmYyswS0M1QUFBQTlpSGtBUUFBelNvbXhxV2UzVHUzK3J4UFAvdFhmZmpSLzVUZ2R1dVd5VGRwOEtDQnJWN0RQdUU4cnRVK00xTlpXZTFWVVZHcDRwSmlkY3pPbHRQaGJLMFNBUUJBRkNMa0FRQUFVV0hOano5SmtwNTg0bEZscEtkSHRKYjZIdGY2dFNWTGwrcUpHVTgzZUZOcEFBQ0FYeVBrQVlBMnhtRzFLR0MwN2lNd2FGc2MxZ00vbm5TNGlHVEE0MDV3YStTSTRicjI2cXVVa3ZMektXTnJjM00xWis0N3NscXRFYXNOQUFCRVAwSWVBR2hqM0E2YlN2ekJTSmVCUTVqYllZdDBDYzNxaHg5VzZKNzdwb2ZkLzl3eDR3L2FaOStxbVhudkxORE93c0o2Kys3WnMwZC9mL0dmZFY2LzVyZFhTcEx5dDI3VDVzMmJkZXpJNFZxOVp2K05wNDhkT1Z4ZkxQNVNHUm0xUTZoUXlLaHozeUFBQUlDR0lPUUJnRFltSnlGR0pYNVBwTXZBSVN3bklTYlNKVFNyakl3TVhURDIvSVAyKytDRGoxVHU4WVRWZDUvUHZsaXMzTngxOWZieGVMejFuc0sxTCtUNVpzbFN2ZlR5cXdlZDg3RkhIdnpWL1QyS2lZbXVmMllBQUNBeUNIa0FvSTNwbXhLdkRhV1Y4Z1pEa1M0Rmh5QzMzYWFqVStJalhVYXp5c3BxcjhzdnZlU2cvYjcrWm9uS1BaNncrdTd6K0NQMTc1M1RrTk8xeG8wOVgrUEducS9Dd2wxS1RFeFFURXlNemgwelhsTW0zNlJSSjU1UTAyOXRibTZ0Y1Z2eThwV1dsaHAyelFBQUFIWGh3WEFBYUdNY1ZvdU96VXFLZEJrNFJJM01TcEw5TU4rVEo1SXFLeXQxOVhXLzE5ZExsdGEwR1lhcFVDaWtVQ2drd3pDVW1wcXFDZVBHeXAzZ1ZqQVkxTktseTVTU2tpTFROQlVmSDZjSjQ4WXFQUzJ0bmxrQUFBQU9qSkFIQU5xZ3JIaW5UczlKVWJ3OXV2WmVRZVBGMjIwNlBTZEZXZkVjd1IxSkphV2xrcVNVNUo4M1haN3gxRE1hTTI2aXhveWJxRHYrTUZWcHFhbWFkTWxGU25DN05ldTExK1h4ZWxXd3ZVRFRIM3hZd1ZCSWt5NjVTT25waER3QUFLRGhlRndMQU5xb3JIaW56dXVTcGxYRlh1V1grK1FKaERoMTZ6RGpzRnJrZHRpVWt4Q2p2aW54aC8ycFdvZUNyZm5iSkVrclZxelVNVWYzbFNSZGRjVmxHalowaUNUSjRYUklrcW9DQWIzOHlpeTlQVysrcnZudGxScDE0dkY2NkpISGRmTXR0K24yS1pQVnAwL3Z5SHdCQUFEUXBoSHlBRUFiNXJCYU5DRE5yUUZwN2tpWEFrRFNxdFdyNVhLNU5Idk8yK3JTcGJNa3FWMjdKR1ZsdFpja0ZSYnUwaHR2dnFYNUM5K1R4K1BSOWRkZG83UE9QRjJTTlAyK2UvVGtYNTdSMUhzZjBOVlhYYUZ6emo0ell0OERBQUMwVFlROEFBQWdLaGlHRWRINUE0R0FQdjE4c1lZUEc2SWUzYnZyMGNlZmxDVDVmUDZhUGdVRkJabzlaNjZHRFIyaWl5Wk9VUHZNekpwcmRydGR0MDI1V1ROZlNOanZtSFVBQUlCd1dMeFZKbXY3QVFCQW0xSlpXU212dDBKdXQxdE9wME5yYzNQMXg2bjN5V2F6NmMzWEQzNk1lU2dVMHBoeEU1dTFwcXV1dUV6LytOZEx1dnNQZDJqWTBDRmFzbVNaWnI3d0R4WHUycVdPMmRuS3llbW9oQVMzN0hhNzRtSmpaYk5WNzZsbG1xWkNocUZnTUtoQUlLQ3Fxb0Q4ZnIvNjl1MnRzODQ0dlZsckJBQUFiVis4MDFMbk0vcXM1QUVBQUczT2xyeDgzWEhYM2Z1MUQramZMNnp4VnF0VkU4YU5iZGFhdW5idG92YVptUm95ZUpBa2FlalF3Um8wYUlDV2ZmdWRsaTlmb2Z5dFc3VzlvRUJlajFjK3YwOVZWUUdGUWlHWnBpbUx4U0tMeFNLcnhTS2IzUzY3M2E1VFRoN1ZyUFVCQUlEb3gwb2VBQURRNXBTVWxHanF0UHRsR0lZTTA1VGRibGVQN3QxMHhXV1RsSlNVRkxHNk5temNxSzVkdWtSc2ZnQUFFUDNxVzhsRHlBTUFBQUFBQU5CRzFCZnlXRnV6RUFBQUFBQUFBTFFNUWg0QUFBQUFBSUFvUU1nREFBQUFBQUFRQlFoNUFBQUFBQUFBb2dBaER3QUFBQUFBUUJRZzVBRUFBQUFBQUlnQ2hEd0FBQUFBQUFCUmdKQUhBQUFBQUFBZ0NoRHlBQUFBQUFBQVJBRkNIZ0FBQUFBQWdDaEF5QU1BQUFBQUFCQUZDSGtBQUFBQUFBQ2lBQ0VQQUFBQUFBQkFGQ0RrQVFBQUFBQUFpQUtFUEFBQUFBQUFBRkdBa0FjQUFBQUFBQ0FLRVBJQUFBQUFBQUJFQVVJZUFBQUFBQUNBS0VESUF3QUFBQUFBRUFVSWVRQUFBQUFBQUtJQUlROEFBQUFBQUVBVUlPUUJBQUFBQUFDSUFvUThBQUFBQUFBQVVZQ1FCd0FBQUFBQUlBb1E4Z0FBQUFBQUFFUUJRaDRBQUFBQUFJQW9RTWdEQUFBQUFBQVFCUWg1QUFBQUFBQUFvZ0FoRHdBQUFBQUFRQlFnNUFFQUFBQUFBSWdDaER3QUFBQUFBQUJSZ0pBSEFBQUFBQUFnQ2hEeUFBQUFBQUFBUkFGQ0hnQUFBQUFBZ0NoQXlBTUFBQUFBQUJBRkNIa0FBQUFBQUFDaUFDRVBBQUFBQUFCQUZDRGtBUUFBQUFBQWlBS0VQQUFBQUFBQUFGR0FrQWNBQUFBQUFDQUtFUElBQUFBQUFBQkVBVUllQUFBQUFBQ0FLRURJQXdBQUFBQUFFQVVJZVFBQUFBQUFBS0lBSVE4QUFBQUFBRUFVSU9RQkFBQUFBQUNJQW9ROEFBQUFBQUFBVVlDUUJ3QUFBQUFBSUFvUThnQUFBQUFBQUVRQlFoNEFBQUFBQUlBb1FNZ0RBQUFBQUFBUUJRaDVBQUFBQUFBQW9nQWhEd0FBQUFBQVFCUWc1QUVBQUFBQUFBQUFBQUFBQUFBQUFBQUFBQUFBQUFBQUFBQUFvTnIvQjcxbHhGV0d4WlIvQUFBQUFFbEZUa1N1UW1DQyIsCgkiVGhlbWUiIDogIiIsCgkiVHlwZSIgOiAibWluZCIsCgkiVmVyc2lvbiIgOiAiIgp9Cg=="/>
    </extobj>
    <extobj name="C9F754DE-2CAD-44b6-B708-469DEB6407EB-12">
      <extobjdata type="C9F754DE-2CAD-44b6-B708-469DEB6407EB" data="ewoJIkZpbGVJZCIgOiAiMTY3OTQ2NDUzNTA5IiwKCSJHcm91cElkIiA6ICIxMjUzMzM2MTkiLAoJIkltYWdlIiA6ICJpVkJPUncwS0dnb0FBQUFOU1VoRVVnQUFCT3NBQUFOQkNBWUFBQUN4dkRwQ0FBQUFDWEJJV1hNQUFBc1RBQUFMRXdFQW1wd1lBQUFnQUVsRVFWUjRuT3pkZDN4VDlmN0g4WGRHbTZhRFFnZDdsYjJYS0VNUUJBUUVSY1d0dUhEdnZSZmVLK3JWKzNPUDYxWWNJQ2dnSUV0QUFVSDIzbnRES2JTVXRtblRwTW52ajlKb3BaUVcycHhEODNvK0hqNkFNei9GY25yeS9pNkwzKy8zQ3dBQUFBQUFBRUM1czFnc2x1TDJXNE5WQ0FBQUFBQUFBSURpRWRZQkFBQUFBQUFBSmtGWUJ3QUFBQUFBQUpnRVlSMEFBQUFBQUFCZ0VvUjFBQUFBQUFBQWdFa1ExZ0VBQUFBQUFBQW1RVmdIQUFBQUFBQUFtQVJoSFFBQUFBQUFBR0FTaEhVQUFBQUFBQUNBU1JEV0FRQUFBQUFBQUNaQldBY0FBQUFBQUFDWUJHRWRBQUFBQUFBQVlCS0VkUUFBQUFBQUFJQkpFTllCQUFBQUFBQUFKa0ZZQndBQUFBQUFBSmdFWVIwQUFBQUFBQUJnRW9SMUFBQUFBQUFBZ0VrUTFnRUFBQUFBQUFBbVFWZ0hBQUFBQUFBQW1BUmhIUUFBQUFBQUFHQVNoSFVBQUFBQUFBQ0FTUkRXQVFBQUFBQUFBQ1pCV0FjQUFBQUFBQUNZQkdFZEFBQUFBQUFBWUJLRWRRQUFBQUFBQUlCSkVOWUJBQUFBQUFBQUprRllCd0FBQUFBQUFKZ0VZUjBBQUFBQUFBQmdFb1IxQUFBQUFBQUFnRWtRMWdFQUFBQUFBQUFtUVZnSEFBQUFBQUFBbUFSaEhRQUFBQUFBQUdBU2hIVUFBQUFBQUFDQVNSRFdBUUFBQUFBQUFDWkJXQWNBQUFBQUFBQ1lCR0VkQUFBQUFBQUFZQktFZFFBQUFBQUFBSUJKRU5ZQkFBQUFBQUFBSmtGWUJ3QUFBQUFBQUpnRVlSMEFBQUFBQUFCZ0VvUjFBQUFBQUFBQWdFa1ExZ0VBQUFBQUFBQW1RVmdIQUFBQUFBQUFtQVJoSFFBQUFBQUFBR0FTaEhVQUFBQUFBQUNBU1JEV0FRQUFBQUFBQUNaQldBY0FBQUFBQUFDWUJHRWRBQUFBQUFBQVlCS0VkUUFBQUFBQUFJQkpFTllCQUFBQUFBQUFKa0ZZQndBQUFBQUFBSmdFWVIwQUFBQUFBQUJnRW9SMUFBQUFBQUFBZ0VrUTFnRUFBQUFBQUFBbVFWZ0hBQUFBQUFBQW1BUmhIUUFBQUFBQUFHQVNoSFVBQUFBQUFBQ0FTUkRXQVFBQUFBQUFGR1B2L2dOR2w0QVFZamU2QUlTMnZmc1BxRmFONmthWEFRQUFBQUJBZ04vdjE4Yk5XelYvd1dMTlg3QllPM2J0MW94Slk0d3VDeUdDc0E1QnhRTVBBQUFBQUdCMlY5OTBwMUpUMDR3dUF5R0tzQTVCeFFNUEFBQUFBR0IyMFZHUkd0QzN0ODdyMWxrUFBQYXNjbkxjUnBlRUVFSlloNkRpZ1FjQUFBQUFNTHN2UG5yYjZCSVF3Z2pyRUZRODhBQUFBQUFBNWVGQWNvcVdMRnVoNVN0WGErZnV2VHA2OUtpT1ptVG9vZnZ1VlA4KzV4dGRIbEJpaEhVQUFBQUFBT0NNdFdYcmRuMC9lcXptemw4b3Y5K3ZoUGc0TlczY1NDMmJOMUZzcFVwcTA3S0YwU1VDcFVKWUI1U1JJYmZlbzR6TUxGV09qVlhOR3RYVXNVTTdkVDduTEZhN0JRQUFBSUJ5NFBYbTZadVJvL1g5NkhHS2pIVHF1cXN1VTUvemU2aDJyUnF5V0N4R2x3ZWNNc0k2b0l4Y2YvVVYyclpqcDQ0Y1NkZTJIVHYxMGFkZjZhTlB2MUwzY3p2cnhtdXZWRkw5dWthWENBQUFBQUFWUWs2T1c4Kys5S3BXcmw2ckFmMzY2TTZoTnlncUt0TG9zb0F5UVZnSGxKRUwrL1lxOU9ma2d5bWFQbk8yZmh3L1VmTVhMTllkUTIvUTRFRURhT0VCQUFBQWdOUGc4WGcwYlBnYldyMTJ2WjU2OUg3MU9mODhvMHNDeXBUVjZBS0FpcXBhMVVUZGNPMFYrdmJ6RDlXOWF5ZDk5T2xYZXVQdEQrWDMrNDB1RFFBQUFBRE9XSjk4K2EyV0xGK3BKeDYrbDZBT0ZSSTk2NEJ5RmhNZHBXZWZlRWhOR2pYVUoxOStJNmN6UXZmZE9aUWVkZ0FBQUFCUVNzdFdyTks0Q1pOMTNWV0RDZXBRWVJIV0FVRmdzVmgwMWVXRDVNN04xZGZmL2FDR1NmVTFvRjl2bzhzQ0FBQUFnRE5HWGw2ZTN2M29NeldvWDA4M1huZWwwZVVBNVlaaHNFQVFEYm5tY3ZYbzFrVWZmdnFsOXU0L1lIUTVBQUFBQUhER21QbjdYTzNadTEvMzNUVlVkcnQ1K2g2NXNyT1ZrK00ydWd4VUlPYjU3Z2Ird1pXZExhdkZxb2dJaDlHbGxCbUx4YUlIN3JsZHQ5M3pzRDc4K0VzTkgvYTAwU1VCQUFBQWdPbjUvWDZOSEROT3JWczJWNXRXTGNyOWZ1Lzk3L1BBNzcxZTczSGJKT24rdTI2VkpOMTUvK09LakhUcTQzZmZLUGU2RUJvSTZ4QlVQUENrMkVveHVubklOWHJyL1krMWFzMjZvUHlnQVFBQUFJQXoyYm9ObTdSN3p6N2Rmdk9Rb056djUwbFRUN3F0NExOclhGd1ZSVVU2ZzFJWFFvUEZ6OUtVQ0tJK0Y1MThYb0VaazhaSWtoNTg0bmxGUlRyMXlyQm55cnVzb012TjllaTZvWGVyYnUxYWV2TzFsNHd1QndBQUFBQk03YzMzUHRhOFB4ZnFoeEdmeW02M0dWME9jRm9zSjFseGtwNTFDS3FDSUs0azNubjkzK1ZZaWJIQ3c4TjAyVVVYNnN0dlIybkh6bDJxWDYrdTBTVUJBQUFBZ0NuNS9YNHRXckpNUGJwM0phaERTR0NCQ2NBZ0Z3L3NLNGZEb1FtVHB4dGRDZ0FBQUFDWTFvSGtnenAwT0ZYdDI3UXl1aFFnS0FqckFJTlVpb2xSL3d2TzE5eDVDOFJvZEFBQUFBQW8ycW8xNnlWSkxWczBNN2dTSURnSTZ3QURuZHY1YktVZFNkZm1yZHVOTGdVQUFBQUFUR24xMnZXcVViMmE0cXBVTnJvVUlDZ0k2d0FEdFdyUlhJN3djQzFlc3R6b1VnQUFBQURBbEZhdldhZFdMWm9hWFFZUU5JUjFnSUhDdzhQVXRrMUxMVnl5ek9oU0FBQUFBTUIwamh4SjE5NzlCOVN5T1VOZ0VUb0k2d0NEbmRXK3JkWnYzS3lqR1JsR2x3SUFBQUFBcHJMdlFMSWtLYWxlSFlNckFZS0hzQTR3Mk5rZDJzbnY5MnZaaXRWR2x3SUFBQUFBcG5JdzVaQWtLVEV4d2VCS2dPQWhyQU1NVnFkMlRjVkVSMm5ydGgxR2x3SUFBQUFBcHBKOE1FVVdpMFZ4VmFvWVhRb1FOSVIxZ01Fc0ZvdnExcTJqN1R0M0dWMEtBQUFBQUpqS3daUkRxbEtsc3V4Mm05R2xBRUZEV0FlWVFMMDZ0YldEc0E0QUFBQUFDamw0OEpDcUpzUWJYUVlRVklSMWdBblVxMXRiQjVKVDVNck9Ocm9VQUFBQUFEQ041SU1wU2lDc1E0Z2hyQU5Nb0Y3ZDJwS2tuYnYyR0Z3SkFBQUFBSmhIUm1hbVlpdkZHRjBHRUZTRWRZQUoxS3VUSDladDM4RlFXQUFBQUFBbzRIYm55aEVlYm5RWlFGQVIxZ0Vta0JBZnA3Q3dNQ1ducEJoZENnQUFBQUNZaHR2dFZyaURzQTZoaGJBT01BR0x4YUlxbFdPVm1wcG1kQ2tBQUFBQVlBcCt2MS91M0Z5Rmh4SFdJYlFRMWdFbUVWZWxzbExUamhoZEJnQUFBQUNZUXE3SEkwbHkwTE1PSVlhd0RqQ0p1Q3FWbFpwS1dBY0FBQUFBa3BUcnpwVWtoWWVGR1Z3SkVGeUVkWUJKVktsU1dhbHBESU1GQUFBQUFFbHk1eDRMNjFoZ0FpR0dzQTR3aWJncWxaVjJKRjErdjkvb1VnQUFBQURBY0ZhTFJaTDRqSVNRUTFnSG1FU1Z5cFhsOC9sMDlHaUcwYVVBQUFBQWdPRnNOcHNrS1M4dnorQktnT0FpckFOTXd1bDBTcEt5YzNJTXJnUUFBQUFBakdjdENPdDhQb01yQVlLTHNBNHdpWWhqS3h6bEVOWUJBQUFBZ0d5Mi9NaUNublVJTllSMWdFazRIQTVKVXM2eEZZOEFBQUFBSUpReERCYWhpckFPTUltSWlHTmhIVDNyQUFBQUFFQTI2N0d3emt0WWg5QkNXQWVZaE9QWU1GZzNQZXNBQUFBQUlEQU0xdVAxR2x3SkVGeUVkWUJKL0RVTTFtMXdKUUFBQUFCZ1BJdkZJbWRFQkl2d0llVFlqUzRBUUQ1SGVFSFBPc0k2QUFBQUZNL244K2xJUnFZeXM3UGw5WHJsOC91Tkxna1ZrTlZpa2QxdVY3VFRxY294MGJKYWc5L2Z4eG5wVkhaMmR0RHZDeGlKc0E0d0dZdkZZblFKQUFBQU1ERlhqbHNIVTFQbFpkSjlsRE9mMzY5Y2owZXBIbytPWm1XcGFseWNJby9OdFIwc1VaRk9aYmtJNnhCYUNPc0FreWhvRFExbVdFZUxMSUxCREMyeUFBQlVGSzRjdC9hbHBCaGRCa0tRTnk5UCsxSlNWQ3N4VWM0Z0JuWk9wMU11bHl0bzl3UE1nRTlNZ0VuNGZmbEJtZFVTbkgrV3JoeTNkaDFJVnVyUm84cjFlQWpxVUc0Q0xiSkhqMnJYZ1dTNWNoanFEUURBcWZENWZEcVltbXAwR1FoeHlhbXA4dmw4UWJ0ZlZLUlRybXptckVOb0lhd0RUTUx2ei8rQlo3R1dmOCs2Z2haWmhrNGcyQXBhWkxNSjdBQUFLTFVqR1ptOHY4Rnczcnc4SGNuSUROcjlJcDJSOUt4RHlDR3NBMHlpb0dOYmVRK0RwVVVXWmhEc0Zsa0FBQ3FDVENiWmgwbGtCZkY3TVRJeVFpN21yRU9JSWF3RFRNSlgwTE91bk1NNldtUmhCc0Z1a1FVQW9DTHdlcjFHbHdCSWtqeEIvRjZNakl5VWk2QWFJWWF3RGpDSnYrYXNLOSt3amhaWm1FVXdXMlFCQUtnSW1HTVlaaEhNNzhWSXAxTXVWN2I4ZlA4amhCRFdBU1lSNkZsWHppdGwwaUlMc3dobWl5d0FBQURPVEpHUlR1WGw1U25YNHpHNkZDQm9DT3NBa3lqb1dWZk9IZXRva1lWcDhMMElBQUNBazRsME9pVkoyY3hiaHhCQ1dBZVloRjhGWVIzL0xBRUFBQUJBeXU5Wkp6R0ZDa0lMcVFCZ0VzR2FzdzRBQUFBQXpoUUZZWjNMNVRLNEVpQjRDT3NBa3lnWUVtaXhFdFlCQUFBQWdDUTVJeUlrU2RuWk9RWlhBZ1FQWVIxZ0VuN2ZzUVVtUkZnSEFBQUFBTkpmWVYxT2p0dmdTb0RnSWF3RFRNS2JseWRKc3Rsc0JsY0NBQUFBQU9ZUVVSRFd1UW5yRURvSTZ3Q1Q4QnhiaWp3OFBNemdTZ0FBQUFEQUhDSWlISklZQm92UVFsZ0htSVRINDVVa2hZVVIxZ0VBQUFDQTlMZWVkVG1FZFFnZGhIV0FTUlQwckFzTHN4dGNDUUFBQUFDWWc1TmhzQWhCaEhXQVNlUVdESU9sWngwQUFBQUFTSkljam5CSjlLeERhQ0dzQTB5Q1liQUFBQUFBVUpqRllwSEQ0V0ExV0lRVXdqckFKUDRhQmt0WUJ3QUFBQUFGSWlJSTZ4QmFDT3NBazJBWUxBQUFBQUFjenhrUm9XeUd3U0tFRU5ZQkprSFBPZ0FBQUFBNFhrUkVCSFBXSWFRUTFnRW13V3F3QUFBQUFIQThKOE5nRVdJSTZ3Q1Q4SGc4c2xnc3N0bHNScGNDQUFBQUFLYmg5L3Y1bklTUVFsZ0htSVRINDJXK09nQUFBQUQ0QjQvWHEzQkh1TkZsQUVGRFdBZVlSSjdQUjJzUkFBQUFZRElMRnkzUndrVkw1UEY0eStYNjJkazUrblhHNy9yZngxL0k1L09WeXozT2RGNnZWNDV3d2pxRURpYkhBa3pDNy9OSkZxT3JNSWNkTzNkcDdOaUprdCt2cmwwN3FYUG5zOHYxZm02M1cvc1BKS3QrdmJybGN2MmNuQnpObkRsYlhidDJVcFVxbGN2bEhnQUFBT1V0UGYyb0RoeElscy9uVTU3UEoxK2VUM2w1ZWZMNWZQTG1lWlhuelpQWG15ZVAxeU9QeHl1dng2TmNqMGNlajBkdWQ2NXljM1Bsem5Fck95ZEhPVGs1Y3JteTFhUEh1ZXJYdDdjazZlalJEUDNmbSsrWFcvMlhEeDZrTm0xYWx2cThMNy84VHBMVXZGbFRoWVhGbEhWWk9uVG9zTWFObXlpZno2ZmZmcCtyM3IxNmxQazl6blJlajFmaGhIVUlJWVIxZ0VuNEpWa3RkSFpOVFUzVGh4OStwcU5ITXlSSlByOWZIVHQya04xZThsNkhYbStleHZ3NFRsMjZuSFBTQU03dHp0VUxMNzRxcjllalljT2VWa3gwOUduVlg1VFBQaCtoTld2V2EvdU9uYnJ2M2p0TzZScmp4azBxZG45TVRMVDY5T2w1U3RjR0FBQW9pUVBKQi9YVzJ4K2UxaldzVnFzY2puQ0ZoenZrY0lRcks5TVYySmVYbDZmazVJT25XK1lKWmVka2w5dTFUMGVkT3JYVXMyYzN6Wm8xUjc5TW1xWk81M1JVZEhTVTBXV1pTbFoydHB3UkRxUExBSUtHc0E0d0NiL1BKNHMxdEx2V1pXZm42TDMzUDlIUm94bXFVN3VXYkhhYnRtelpwdSsrKzBFMzNYUmRpYTh6Wjg0OHpaNDlUNHNYTDljakQ5K3IyclZyQnZiOU91TjNyViszUVpkZU9sQjE2OWFSd3hHdWptZTEwOHhac3pWbXpIZ052V1hJY2RkNzU1MlBGQjBUcmF1dXZFd3hNYVVQOHdaZGZLSFdydDJnTld2V2EvSGlaVHI3N0E2bHZzYTA2VE9MM1YrdFdsWDE2ZE5UZDkzOWNLbXUyNlJ4UXozeXlIMmxyZ2NBQUlTZSt2WHE2TkpMQnNwdXQ4dHV0OGxtdDh0dXR5dk1icGM5N05qdnc4TDA5ZGZmS3pVMVRTKzg4S1RDdzhJVUZoYW04UEJ3aFllSEZUdnRTNVVxbGZXL2o5NDY0ZjVubnYyWFVsUFRpanptcnJzZlZseGNGYjB5L0lVeStWckx5b3ZEWGkzUmNSNlBSNUxreXM3V3YxOStReEVsQ0thZWYrNkpValZvbjZsYzJkazZjaVJkZFdyWEN1cDlkKy9acXgvSFQ5TFM1YXQwNkhDcUlod090V3JaVERkZGY1VWFOMndRMUZvUWVnanJFRlE4OEU3Qzd6ZTZBc080WEM1OThNRm4yci8vZ0twV1RkUUREOXdscjllclYxNzVQLzI1WUxFU3F5Wm93SVY5UzNTdG5qMjdhZDM2L0hEc25YYy8waE9QUDZqRXhBUkowbzRkTzdWdS9VWjFQTHVENnRhdEkwa2FPTEN2Rml4Y3JFV0xscXBidHk1cTByaGhvYnJXYjlna2k4V2lHMis0NXBTK3RycDE2K2ljczgvU3drVkw5T05QRTlTK2ZSdlo3YVYvL0ZhclZsVXZEWHY2dU8xL0Qrak9PZWVzUXZzOEhvK1dMMStsOFBCd3RXdlgrcmh6YTFTdlZ1bzZBQUJBYUhJNEhPcmZ2ODlKandzN3RtaGF6UnJWeTdzazB6dVZub0xwNmVsS1R6LzVjZjRRK2V5d2I5OEJTVkpTL2ZLWnNxWW9XN1p1MTMyUFBpT2J6YWIyYlZ2cHJQWnR0R1BuYmkxWXRGUkxsNi9TbTYrOXBPWk5Hd2V0SG9RZXdqb0VEUSs4NGtWRVJDZzdKOGZvTWd4eDVFaTYzbjN2WSszYnQxK1ZLOGZxb1FmdkR2Umd1L1hXRy9UdWV4OXJ3b1FweXM3TzBlRExMcGJGVW53UFJLdlZxdHR2dTBuL2VmMGQ3ZHUzWCsrKzk3R2VlUHhCeGNSRUt6RWhYcEowOEdCSzRQakl5RWoxNjlkYlk4ZE8xSmd4NC9UTTA0OEc3ckYzNzM1SlVrSkNmT0RGODFRTUduU2hzbHhadXZpaUMwOHBxQ3VwZi9ZTTNMMW5yNVl2WDZWNjllb1UyV3NRQUFDZ0pFYU4rcW5FeDJZY204NmtOT2ZFSjhUcmdpQlA2ZUYydS9YZ1EwK1YrUGdubmp4NXI3MVhYM214eURtSzMzdjNEWVdGbmY0N29NL24wejMzUG5yYTF6bVQ3TjY3VDVLVVZFN3pTeGZsYUVhR2VuYnZxcnR2djFteGxmNmFwL0RiVVQvcXEyOS8wQmNqUnVvTmsvWGlSTVZDV0llZzRZRlhQS2ZUbVQ4aHI4ZHpXcUhRbWViQWdXUzkrOTdIU2sxTlUxeGNGVDM0d0YyS2k2c1MyTitzV1JNTkdYSzF2dmxtbEg3OTlUY2RPWkt1bTI2ODdxUmQvaDBPaCs2NSsxYTkrdHFiOHZsOGNybGNpb21KVm8xakxiekp5U21GamorL1ozZk5uRGxidTNmdjFlSWx5M1hPc2FHcUJTMTVkZW9VM2UyK3RNTk8xNnhaWDZMak9uWnNyOXR1dmJIUXRzek1MRTJhTkxWVTkwczVlRWhTL3JBVkFBQ0FVL1g3N0QvSzlaeWtwSHFCc082cHA0ZnB5SkVUZHkwNzBmdFhhbXJhQ2ZjVk43eFdrcHpPaUJQdXk4N09LZkV4SlhYMGFJWisvT2xuWFhEQitVVU83MXkrZktVMmJkNnFmbjE3cTNMbDJGSmR1NkpadkhTRjZ0U3VxY2hJWjlEdTJiSjVVM1ZvMSthNDdWZGNlckcrL202MDFtL2NGTFJhRUpvSTZ4QTBQUENLRjNuc2g3L0xsYTNZMk5BSTYrYk5XNkRSWThiSjdjNVZqUnJWOWNEOWR4YlpFdG0xeXpteVdhMzZlc1JJTFY2OFRQdjNIOUJOTjE1M3dnQ3RRRUpDdk82OTUzWWxKaVlFZXVvVm5IUGdRSEtoWThQQ3duVEpvQUhLeW5McHJBNXRBOXYzN05rclNVcEtxbC9rUFlwN2FmdTdnaGU0aUFqSFNYc0dTaXB5dGF1c3JDeE4rbVhhU2MvOTRzdHZBNzh2R0hxeFpldjJRdHNscVhKc3JBWVB2dmlrMXdNQUFEaFoyUFYzTHc1N1ZjbkpCMHQxVGxHNmRENjcwSitYTFY4cHR6djN1TzJTOU9lQ3hYSTR3dFdoZmRzaXp6bVp0OTRzZW02NTlQU2pldktwRjJXejJVNTRqQ1E5K05DVFJkNm5JSUMwMmZJWGt2UDcvWm8vZjZGK0dqdFJMcGRMdTNidDFndlBQeW1yOWErRjVqd2VyMGI5TUU3cDZlbWFPL2RQblh0dUovWHYxMGRWcWxTV3hXTFJsVmRlV3VpYUZkbSsvY21hUFhlK2JyajJ5cURlMStFb2VzNUFoeU5jTnBzMWxHY3ZRcEFRMWlGb2VPQVZMKzVZU0hYb2NLcGlZeXNaWEUzNWNybGMrdTY3TVZxNmJJVWtxVUdEK3JyM250c1ZGUlY1d25NNmRlb29lNWhkWDMzMXZmYnMyYWRYWDN0VC9mdjEwWUFCRnhRN3JMUkJnL3FGL2x5OWVqVTVIQTRkT0pDczlQU2poZjZ1dTNidGROejVhOWR0a0NRMWFwaFU1UFdMZTJuN3U0SlczcWVlZkVUVnExY3QwVG4vVkpJNTZ5UnAwYUtseHgyemZmdE9iZCsrODdqckVkWUJBSURTV3JGeWRiSDczVzUzaVk2VHBIWnRqNTlUdDhBL0Z4amJ1R21MM083Y0loY2UrM1BCWWtWRlJaM3duRk4xOU5pUTNsTmRuZlh5eXk4Si9INzc5cDBhTzI2aU5tL2VLa2xxM0xpaHJydjJDbG10VmgwOG1LSWpSOUpWdFZxaUtzZkc2dW1uSHRia0tkTTFiOTVDelo0OVQvUG1MVkNQODdwcHdJQUwxTHRYajFQK2Vzckt3b1hMOU9LTHI4cGlLYjhQY1g2ZlgwZlNqOHFkbTZ2UHZ2NU9uNC80WGpkY2U4VXBYTW1pUHVlZnA1bzFUbit1NXUwN2Q4bnJ6Vk96SnFFN2ZST0NnN0FPaHVPQmx5K3BmajFKMHM3ZGU5VHdId0ZUUmVIMys3Vmd3V0tOLzNteTBvL05tdHVqeDdtNjhvckxTclNTMVZrZDJxbDZ0YXI2NU5PdmxKeWNvc2xUcHV2UEJZdlVwMDlQZFR1M2l4eU80M3VqL1pQVmFsV2pSa2xhdTNhRDFxN2JvSzVkempuaHNYdjI3Rk5xYXBvaUl5TlY3d3diUm5xaVlLOUFhWWZ2QWdDQVUrUDMrNVdkazZPc0xKZXlzcktVbWVWU1ZwWkxtVmxaaFg3TjlYams5WHFWbDVjbmp5Zi9WNi9YSzI5ZW52SzhlZkxtZVhYN0hiY1kvZVZJa3Y3M3Z5L0s3TGpUN1gxWDN2WWZHNDBSSHg5M3l0Zll2bjJuSnYweVZXdlg1amNDeDhiR2F2RGdpOVRwbkk2U3BMMTc5K210dHo5VVptYVc2dFNwcGFlZmVrU1ZLOGZxdW11djFBVjl6dGZQRXlacjZkSVZtamxydHViTlg2aCtmWHVwZCs4ZVJZN0VDSlk1OCtZcCtXRHBGODg0SFg2L1h5TytIM05LNTFhdG1sQW1ZZDJvSDhkTGtnYjJ2K0MwcndVVWg3QU9ocXNvRDd5cHY4N1N3WlJEcDN6K25EOFdTSkxlZk85LyttTEU5MlZWMW5FOG5qd05HalJRblRwMUtMZDdGR1hUcGkwYTgrTjQ3ZDZkUDZ6VTRRalhkZGRlcVhIakoybmx5aldsdXBiYjdkWTU1NXlsUll1V0tpM3RpTWFNR2EvSmszL1ZIWGZjckxmZSt1QzQ0Ly81RXRpOFdkUDhzRzdOK21MRHVsV3I4K3RxM3J4Sm9hRUpSa2xPUG5oS0lWdFpEVVVwRDVsWldkcStZNWZzTnB0c2RydnNkcHZDN0hiWmJQbS9MOWdlWnJjcklzSmhpdjhQQUFCSStjSEJrZlNqT253NFZZY09wK3B3YXBvT3A2YnEwT0dDWC9PM3BhY2ZMYk5WTzI4dms2dVVqWVNFZU4xMzd4MUY3bnYvZzA5MDZOQmhEWHZ4eEEySEJjZVkzWTRkK1NNVGF0ZXVlVXJuVDUwMlUrUEhUNUtVUCsxS256NDkxYjlmNzhDb283OEhkVGFiVGJ0Mzc5WDdIM3lxTzI2L1NSRVJFVXBNVE5CdHQ5Nm9QcjE3YXN5WThkcTZiYnQrbmpCWk1USFI2dGF0UzlsOGthZmc4VWZ1VjZNNnRjdjFIbTYzVzkrTStsR2p4b3pYRzhOZlVQdGllbUVHdzh6ZjUyclc3MytvZmR0VzZuTitkME5yUWNWSFdBZERWYVFIM2pjamYxVHl3WlNUSDNnU09UbHVIY2c1L2VzVVo4NjhlVUVQNjM0WVBUYXdzbXFUSm8wMDVQcXJsSkFRcnkrLyt1NlVyamYwbGlIcTB2bHNqUjR6WHZ2M0gxQk1UTFRxMWExVGFIR0t0TFFqUmI0Y3QydlhXai8rOUxQV3JkOVE3SUlleTVldGtwVGZvODhNb3FJaTFlM2M0MS9LcGsyZmFVQTFaV1BydGgxNjlPbGhKVDQrMHVsVVZGU2tvcUtpRkIwVnFhaW9TRVZIUlFWK2pZNk9VbHlWeWtxSWoxTjhYSnppNDZzbzBobTh5WWdCQUJXTDMrL1hvY09wMnJOM3YvYnUyNjg5ZS9kcDc3NEQyck52bi9ZZlNKYlhtMmQwaVlheDJXd25uTnJEWnNzZk1WSGMxQjhGeHhUblJJMlVwN0xBeEtudysvMWF0V3F0SkduRGhzMUtTVG1reE1TRVVsMmphNWR6TkhQbTcycmJ0clVHRHVoYmFIN201Y3RYNnVzUm81U1RrNk1lNTUycnZuMTc2ZjBQUHRXNmRSdjArdXZ2Nk00N2g2cGF0VVJKVXYzNmRmWDQ0dzlvNGNJbFdyRnl0YzQ5dDNPWmZaMW01WEE0ZFBQMVYydm1iM00xZXV3RVE4TzZWV3ZXNmIvdmZLVHExYXJxMmNjZkt0RWMxTURwSUt5RFlTcmFBKys3THo0OHJmT3pzbHk2L1BwYk5mVEdhM1hWNEVGbFZOWHh0dXplVTI3WExzN1FXMjdRTys5K3BFc0dEU2owY25FNnZiMmFOMitxNTU5N1hML1Ava08xYXRWVVJJUkRyL3h0UmVGSEgzdE9XVmxaeDUyWGtCQ3YrdlhyYXNlT1habzNmNkY2OXVoMjNESHJOMnpTN2oxN0ZSRVJvZGF0VzV4eWpXWGxrWWZ2VlhoNHVPclhQMzdKK3BZdG14azZEQ0tZWE5uWmNtVm5LNlVVTGZIT2lBakZ4MWRSUW55ODR1T3FLRDYraXFvbEpxcFdyUnFxWGJPR3FpWW0wR01QQUVLYzMrL1g0ZFEwYmRtNlhWdTJiZGUyN1RzREFaMDc5OVRuT3lzUUVlRlFWR1Nrb3FPakZCVjVmR05UVkZTa3dzUERaYmZaWkxmYlpUdlcwenpRODl4bWt6M01YQi9kU3RMai8zU0RzMzh1SkpHYWRrUk9aNFNjRVNWYjRFc3ErUUlUSnpyMzBLSERzbGdzT25nd1JhLzk1MjNkZmRkUU5XclVvTVRYcUZRcFJxOE1mNkZRNDNCZVhwN0dqcDJvbWJObTV5OFljY1dsNnQwN2Z4NjZ4eDY5WDU5L1BrTHIxbS9VeThOZjE4QUIvZFMzYjYvQXUwcW5UaDNWcVZQSFUvcDZ6a1IydTEyWFgzcVJQdnZxTzNtOWVTV2FPcWVzcmQrNFdjKzk5SnBpb3FQMG4zOC9GL0tyOHlJNHpQWEVSOGpnZ1hlOGpadTN5T3YxcWtrcGZ2aWZTV3JWcXFGWGhyOVE3R0lRcDhKcXRhclgrZWVWK3J6dTNicG94NDVkbWpIamQ1M1h2ZXR4WWMzMGFmbTkxYnAwT2Z1RVBlK0NZY1NJa2RxNmJVZUpqeTlxbmpxZnoxZWkxbXNqUkVWR3FtV0xac283TmllUDErT1ZOODhycnpjdmY4NGVyMWQ1WHE4OFhxOXljdHluZEkvc25CenQyYnRmZTQ3MTdQd251OTJ1R3RXcnFYYk5HcXBWcy9xeEVLK202dFdwRlZoMURRQlFjZmo5ZnUzWnUxOWJ0bTNYbHEzYnRYWGJEbTNldGwzcDZVZExmYTNvcUtoakRVTDVQYm9UNHZQLysvdTJ5ckd4WlJZd0dOWG9XcFRZMkZoZGVjVWxSZTRiOCtQUFNrOVAxMjIzM25qQzh3dU9LVXEzY3p2TGxaMnRxNjY4TExETjcvZnJQNisvclczYmR1ajY2NjVVNXlKV2hDMUtRa0s4c2x5dUVoMzdkNjdzYkkwWmt6OWRUNysrdldRUEM5T2tTVlAxenJzZjZaYWJoNmhEaDdZbnVjSmYvdjR1dVhYYmRvMGMrYVAyN05rbnB6TkN0OXc4UkczYXRBenNqNHFLMVAzMzM2bkprNmZybDhuVE5mN25YN1JrNlhKZGVzbEF0V3BsZkFPeUVabzNiU3l2MTZ2ZGUvWXFxWWlHNi9LMGVlczJQZjNDY0VWRU9QVEc4QmRWcTJhTm9ONGZvWXV3RGtISEE2OW9lL2Nma0tRSy9mZFIxa0hkNlRqNzdBNGFPMjZTRGgwNnJHWExWcXBqeC9hQmZidDI3ZGI2RFp0a3NWalVzOGZKaDJlWHB0VjQyRXNuWHowMkthbWVubnppSVVuNUxjakp5YWMzZWEvYjdaYlRXZklXNkdCcTFEQko3N3orN3hJZDYvUDU1TXJPVm1hbVMxbXVna201OHlmcHpuSzVsSldacGFNWkdUcWNtaGFZSitqUTRWUjVQSjVpcjF2dzhyZDd6OTdqOWxXdUhLdEdEWkxVcUdGOU5XNlFwRVlOazFTelJuVUNQQUE0ZzdqZGJtM1l0RVdyMTY3WDZyWHJ0Vzc5Sm1YbjVKVDQvT2lvS05XdVZVTzFhdFpRN1ZvMVZhdG1kZFd1VlZPMWE5WlFaR1RvVHJVUUVlRW85UDcwZHhNblRWVjZ1azY0LysvSEZPV2lpL29mdDIzZXZBWGFzV09YcWxaTlZMdDJiVXBjNThDQi9VcDhiQUd2MTZ0UFAvbEtSNDZrS3phMmt2cjN2MEFSRVE2Rmg0VnA3TGlKK3ZTenIzWDFWWmVwWjgrU1QrT1RrWkdwc1dNbmFNSENKZkw3L1dyWnNwbUdYSDkxb1dHeEJTd1dpd1lPN0tjMmJWcHB4RGNqQS9QWTFhNWRVLzM3OVZINzltMU0yeEJiSG1vZiszeTBkZnVPb0laMTIzZnMwcFBQdmF4d1I3ais3NVVYVmFkMnJhRGRHeXMzZndRQUFDQUFTVVJCVkREUEoyZUVCQjU0SitaeVpVczY5V1hoVVRyaDRlSHExN2VYeG82YnFKL0dUbERMbHMzbGRFYkk1L05wNUtpZkpPVUhlZ1h6aEJTbkpFRllkbmIraDRLSUNNZEpnNTZJWXhNT1M5SkREOTVkNURGMzNmM3dTVmQ4bFNTdk4wK1ptVm1xV3JWMDg2dVlrZFZxelorWExpcEswc24vdjBqNXJmQ1ptVm5Id3J2OHliNVREcVZxLzRIa1kvTU83VmY2MFl3VG5uL2tTTHFXTEZ1aEpjdFdCTFpGT3AxcWtGUlBqUm9tcVZtVFJtclZvcm1xVlUwZ3dBTUFrOGpJeU5UcWRSdTBadDE2clY2N1FadTNiQzNSM0hJT2gwTU5rK3FwY2FNR2FwaFVYL1hxMWxidFdqVlZLU2FhWjN3Ujh2THlkT0JBMFEyS2VYbjVmOThuMnYvM1kvNnVKQTJnQncrbTZLR0hueXBobGNkNzhvbUhsSlJVNzRUN3M3SmMrdXl6cjdWK3d5Ylo3WGJkZGVkUVJVVGt2NXYxN2R0TFlXRmhHajFtbkViOU1GWlpybXdOSE5DMzJQdWxweC9WakptL2E4NmMrWEs3M1lwME9uWEZsWmNXdThoWmdZS1ZZZWZQWDZpSms2WnF6NTU5K3V6ekVZcDBPdFc2VFV0MWFOOVdyVnUzcVBEVGVWU3FGS09vcUVqdDJMazdhUGZjdFh1dkhuL3VYd29QRDlOL1h4bW0yclZPM0tIQ2xaMHRxOFVhK0Q0QnlnSmhIWUtHQjE3eFhDNlhMQlpMb2FDbW9pbkxDWCtQdS9aZFE5V3VsSlBPOXV6WlRiL1Ava09wcVdrYU9lcEhEYjFsaUtaTm42WHQyM2ZLYnJmcjRpSmFkWXZ5MXBzbjd5MVg4TFUvOWVRanhVNjJmQ0pmZnZXZG5CRVJ1dWFheTB0MVhuSnlzbncrbitxVzgycGRabVd4V0JRVEU2MlltT2dUdHNSbVptVnA3Nzc5MnJ2M2dQYnNLNWhBZkw5MjdOb3R0L3Y0b2JldTdHeXRXYmRCYTladENHeExUSWhYcXhiTjh2OXIyVXhKOWVwVytCZG5BREFMcnpkUDZ6WnMxS0lseTdWNDZRcHQzYjdqcE9mRXhFU3JjY01HYXRTd3ZobzFTRkxqaGttcVZiTUd6KzVTT0hUbzhFbEhESlJrUk1IZlZhdFc5RHZTNGNPcDhucTlxbEtsOGtubjZUMTRNRVYrdi8rRXh4WTN2Y25telZ2MTlZaVJPblRvc094Mm0yNjU1ZnJqZ3IzenorOHV2OSt2MFdQR2FlTEVLZkxrNXVyU1N5ODY3bHB1ZDY1K0d2dXo1czlmSksvWEc5aHVzOXMwYmRwTVRadFd1Z1hDQ3I0M282T2psSm1acFlVTGwyai8vdVJDUTJncktvdkZva294TWNvc1lpN3E4dkxZc3kvcHlKRjBuZE94dmNaTm5GemtNZmZmZGFzazZjNzdIMWRrcEZNZnYvdEcwT3BEeFVkWWg2RGhnVmM4VjNhT0lpT2RGYnJsOXU4cnRSWWxMeTh2TUY5TWRIUlVxUlpOT0pVRkZzTER3M1h0Tlpmcmd3OC8wNkpGUzVVUUg2L3B2K2EvT0YzWXYwK3BWL3NxTHo2ZlQ0c1dMUzFSTDc5L1dyTjJmZjV2TEJiNS9mNEsvZjExcXFLam90UzBjU00xYmR5bzBIYWZ6NmU5Ky9acjg3SEp4cmRzM2FFdFc3ZnJhTWJ4UGZGU0RoM1diM1BtNmJjNTh5VGx6emZUc25sVHRXN1pYR2UxYTZQR2pScndkdzhBWlNqbDBHRXRYcnBjaTVZczE3SVZxK1hLemk3MitGbzFhNmgxeStacTFiS1pXcmRzcnByVnEvRmNQazJWSzhlZXNCRngxS2lmZE9SSXV1NjZhK2dKenk4NDV1K0tHakd3WStjdXZmNzZPMHBNVE5BTHp6OVJiTmcyWjg1OGZUOXlqS3BXVGRSenp6NVdxdmZEeVZPbWE4S0VLWktraUlnSTNYM1hVRFZ0MnJqSVkzdjFPayt1N0d4Tm1qUlZVNmZOVk9zaUFqT0hJMXhwYWVueWVyMXExS2lCQmw5MnNWNS80eDFsWkdRcUl5T3p4SFg5MC9DWG45ZnMyZlAwKyt3L2ROV1ZsNGJNOTNGWW1MM0lSdFR5a3BxYUprbGF0R1Q1Q1k4cCtPd2FGMWRGVVNFOEpCN2xnN0FPUWNNRHIzaCtuNi9DdCtiK2ZhWFdmL0w3L2ZyNGt5KzFZc1ZxMWExYlc0OCtjcDhjWmR6TDhOQ2h3OXE5ZTQvYXQvOXJRdURXclZ1cWU3Y3VtdnZIbjVvOFpicWsvRG5qK3ZmdlU2YjNQaDFaTHBmOGZyK3Nsc0xmSC85Y2hjM3BqTkJiYjc2cTRTOC9MNXZOSnE4M1Q3Tm41NGRIaXhZdFZmcVJkTjB5ZElncXg4WUdqc0dKV2ExVzFhbGRTM1ZxMTFLdll5c0crLzErSFRxY3FpM2J0bXZ6bG0xYXUzNmoxcTdmZU56aUYxbFpMaTFha3Y4aDh2T3Z2MWRzYkNXZDNhR2R6ajZyblRxMmI2dlkyRXBHZkVrQWNNYnkrLzNhdUhtcjVzejdVNHVXck5DT25idE9lS3pGWWxIamhrbjU0VnlMWm1yVnNybXFzSmhabVhyczBmc1ZIaDZ1dW5XTDdyay9idHdrU1NwMjFFUFZxb255NUJZL3I2ekg0OVdJcjBmSzUvT3BmNy9leFFaMVM1ZXQwS2dmZnBMVmF0WE5OMTFYNm9iY3N6cTAwOVNwTTFXL1hoM2RlT08xU2tpSUwvYjRpd2IyVTdZclcwNW5oQm8yU0NyeW1HdXVIcXdMTGpoZlRSbzNMTFQ5dlhmZlVGZ3BWdmYxZUx5Ni80SEhKZVVQMSs3YnQ1Y3V1T0Q4a0FucUpDbk1IbmJLcS9xZWlobVR4cFQ0MkpMT3Z3eVVCbUVkZ29ZSDNrbFlMUEw3L0VaWFlaaHg0eWRweFlyVlNraUkxMzMzM25GY1VEZGw2Z3dsMWErclpzMmFuTkwxMTY3ZG9NKy8rRVpuZFdoYktLeVQ4dWNmbVRkL29YdytueVNwMS9ubm1TcklPcGljSWtseTV4WitRYkhiYllxUC8rdEYwaG1SUDNkZWZIeWNwUHdXNjlUVU5MVnUxVUpaTHBjMmJ0cWk0Uy8vVjdjTUhhSVd6WnNHcWZxS3hXS3hLREVoWG9rSjhlcHlUa2RKK1QxQ3QyN2JvZFhyTm1qMTJ2VmFzMjdEY1QwRjB0T1Bhc1p2Y3pUanR6bjVIeUliTmREWlo3WFRPV2UxVi9PbWpTdDhVQThBcDhMdjkydkRwaTJhODhlZm1qTnZnWklQcHB6dzJJVDRPSjNUc2IzT09hdTkycmR0cmFpb3lDQldHam95TTdQMCsrOXpBMzlldFdyTkNZK1RwRW1UcHA3MG1xdFhyeTF5UVFsSjJySjFtN0tPemV2OHpiYy9hTXJVR1dyWnNwbGF0V3FoWmswYkt5d3NURDZmVDFPbnpkREVpVlBsOS90MTlWV0QxYUJCL1ZKK1pmbERjSjk4NGlIVnJGbnloYVN1dU9LU1lvK05qNDhMdkplVnRWQUs2cVQ4aGVxQ0dkWUJSaU9zQTB6Q2FySElyOUFNNjJiUG5xZnAwMmNwT2pwSzk5OTNweXBWaWltMGYvdjJuWm80Y1lxc1ZvdUczbktET25Sb2U0SXJGZWJ6NVU5Y1BPbVhhZnJsbDJueSsvMksrOGNMMDk2OSsvWCtCNThFZ2pwSituckU5L0o2dmVwU2dvbC9nMkhQM24yUzh1ZHIrWFBCWW5YcGZMWWtLVDQrdnNqaEltNTNybjc0NFNmTi8zT1JFaExpZGNzdDE4dnBkR3JhdEptYU9HbXEzbnZ2WXcwYzJFOERCL1FOdVJlOThtQ3oyZFNrY1VNMWFkeFFsMTh5VUg2L1gzdjNIZERxdGV1MWZOVnFMVm02c3REUVdiL2ZyMDJidDJyVDVxMzZidFJQaW8ydHBPNWRPK204Y3p1cmJldVdwZ3FLQVNEWUNnSzYyWFBuYTg2OEJUcVljcWpJNDJ3Mm0xbzJiNW9mMEhWc3I2UjZkZm1aRmdTWm1WbWE5TXUwRWg5ZjBtTlBGTlkxYjlaRXI3MzZvalp0M3FvbGk1ZHAyZktWbWoxN25tYlBucWV3TUx1YU5HbWtqSXdzN2RxMVd4YUxSZGRlZTRWNm5IZHVpZXY3cDFyRnpLbGRGTDduZ3NkcXRSUzVLQWxRVVJIV0FTWmhzVnBEc21mZHJGbHpOSHJNT0VWRlJlbmhoKzRwY2w2MnBLUjZ1dnZ1Vy9YSkoxL3AwOCsrMW5YWFhxSHUzYnNXZTExWGRuWmdCZFpKazZZcUlpSkNOOTE0VGFGZWRmUG1MZERvTWVQa2R1ZXFVcVVZM1h6VGRab3dZWXAyN055bHIwZU0xTnAxRzNUTjFaY2J2a0x2eG8yYkplWDNwQnM5ZXF4cTFxaGU1SEZ1dDFzTEZ5N1ZMNU9uS3owOVhkV3JWOVVEOTkrbHlNajgzZ1g5Ky9kUnMrWk45TmxuSXpScDBsVHQzTGxidHc2OUlhUVdjZ2tHaThXaTJyVnFxSGF0R3Jxd2J5LzVmRDV0MnJKTmk1ZXUwT0tseTdWKzQyYjUvWC85VzA5UFA2cEpVMzdWcENtL0tyWlNqTTd0MGtubmRldXNkcTFieVc0bnVBTVFHdllmU05hMEdiL3IxMW16VDlpRHpoa1JvUzZkTzZwYmwwNDZxMTBiZXM4Wm9IcjFxdnJmUjIrZDlMZ1hoNzJxNU9TREpUcjJaQ3dXaTVvMmFhU21UUnJwbW1zdTEvTGxxL1RERDJPVmtabXB0V3YvV3V6SjRRaFhjdkpCYmR5MFJZMGJOUWhxcjNXLzN4OElrZ2p3eWtkMmpydmNlaWtDWmtSWUI1aUV6V29OcWRZaXY5K3ZYeVpQMTZSSlV4VVZGYW1ISHJwYnRXclZMSFNNeCtOVmpqdEg3aHkzcWxTdXJJRUQrMm44K0VuNjd2c3h5bkhuNm9JK1BVOTQvVC8rK0RQdys1bzFxdXZPTzRjR2dzRFUxRFNOSGoxT0sxYXVsaVRWcUZGZDk5NXpteElTNHRXd1lRTjk5ZlgzV3I1OHBaWXNXYTZOR3pacjRNQys2dDY5cXlFOW50eHV0MWF2WGlkSnV2KytPL1h0ZDZQMTlqc2ZGbm5zbkRuejlkUFlDYkxaYk9yZHU0Y0dYVHhBRGtmaCtWcnExNnVyWjU1NVZGOSs4YTEyN2RvdGw4dEZXRmZPckZhcm1qVnBwR1pOR3VtR2E2OVFSa2FtbHExWXBVVkxsMnZoa3VXRmhzeW1IODNRNUdrek5IbmFETVhFUkt0YmwzUFVxMGMzdFd2VGlwZC9BQldPMiszVzNQa0xOZlhYMzdUaUJNTXBJNTFPZGU1MGxucDI2NnFPSGRvcFBQekVjNWFoNGtwTE82SU5HemRyM2JvTldyVnFUV0E0Wk9YS3NXclJvcG5Xcjkrb3RMUWptalZyam1iTm1xT29xRWkxYXRsQzdkcTFWb3NXelk1N0h6b2RXVmt1cGFhbEtUb3FTZzVIdUd3Mm01WXRYeVd2TjA5V3ExWFIwZEVudmNiTHcxK1hWSnFmNjZIWG9QOVBPVG5aY3ZMT2loQkNXQWVZUkZpWVhia2VUMGlzMkxsbTdYcjlQUDRYN2Q2elYxTCtpbHZmZlRkYU9UbHV1ZDF1dVhQY3luRzdDdzFOL2FlZmZ2cFpWcXRGdlh2MUtISi9VdjE2Q2dzTFU3T21qWFhiYlRmSjRRaFhkbmFPWnM2YXJlblRaeW4zMlB4dm5UdWZyV3V2dVNMd0V1ZHdoT3ZPTzI3VzdObno5T05QNDVXUm1hbFJQNHpWakptejFhdlhlZXJTK1J3NW5mbHp3LzE5Y1llU0d2YlNxeVUrTmltcG5scTFiQzZQeDZPYU5hcXJhZFBHZXVqQnUvWHhKMTlxMTY0OVNrMU4wM2ZmajFIelprMlVtSmlnYzg0NVMySGhZV3JicHBXcVZLbDgzUFVLV24wdHNtaklrS3QxOEdDS2N0ejVmK2RsdlpnSFRpd21KbG85dW5kVmorNWQ1ZlA1dEhydGVzMys0MC9ObmJkQWFYOEw3akl5TWpWbCtpeE5tVDVMMWFvbXFtL3ZIdXJYNTN4VnIxYlZ3T29CNFBUNC9YNXQyckpWVTZiUDBxelpmOGpsT240VjEwaW5VMTA2ZFZTUGJsMEk2RXhpNTg3ZGV2VzFOMHQ5WG1uZWxaS1M2dW1SaCsvVit2V2JsSnFhcXNPSFU3VjMzd0h0MmJOWFI0LytOWjJFeFdKUms4WU5kZTY1bmRXeFkzdlpiRGI1L1g1dDNicGRpNWNzMC9MbHEzVDBhSVlXTGxxaWhZdVdLQ3pNcnViTm0rbnl3WU9LSE1GUldtbHBSelI4K0grTDNOZTRjY01TOVlwUFRqN3gvSXNvV25aMmppS096YzhNaEFMQ09zQWt3c1BDajRVcHZvby85TTN2RHdSMVV2NWNiSWNQcHdiKzdIQTRWTGx5cktJaUkrVjBSc2daNlZTazB4bjQxV0sxYXZMazZSb3pacnlzRnF2T1A3LzdjYmRvM0xpaEhuN29IdFd0VzF0MnUxMi8vVFpYRXlaT0RneU5yVlFwUmxkZlBWaG5kV2hYWklrOWVweXJGaTJhYXVUSUg3VnUvVVlkT25SWW8wZVAwN3g1Qy9Uc000L0phclVxTHE1S0dmL0ZGQlpicVpMV3JGMHZTZXJjcFdDZXVqZzk5ZVREK3UyM3VacjEyeHpOblR0ZmMrZk9MM1RlRHorTWxjMW1sZVhZNnJGK3YxOCtuNi9JOE5OcXRlcU4xLzh0c2pwaldLMVd0VzNkVW0xYnQ5UjlkdzdWbW5VYjlQdmMrY2NGZDhrSFUvVE55Qi8xemNnZjFiWjFTL1cvNEh4MTc5cVpYcEVBemhqdTNGek4vRzJ1eGsrY29tMDdkaFo1VElkMmJkVC9ndk4xYnBkejVDamxTcDRvWHpFeDBlcDViR1gwOGhLZkVDKzczYTV4NHlkcC8vNERoZlpWcVZKWkRSc21xV25UeG1yWHRyVmlZZ3IzWHJOWUxHclVxSUVhTldxZ3E2OGFySTJidG1qeDRtVmFzWHlWWE5uWjJyZHZ2K0xqeSthOXJWcTFSSVdIaHlzdkwwOCtuMDkrdjErUlRxY2FOa3pTdGRkZVVhSnJuTTVxc0tFcUo4Y2RhREFIUW9IRi8vZUpjd0FZWnZSUEUvVEpsOTlvNG8vZkJGYjFMQTliZHU4cHQydVh4c2lSUHlvcUtrcDE2OVpXVEtWb1JVVkdLU29xVWxGUmtTV2FZMlQrL0lVYThjMG9YWHJwUmVyZnIvZEpqOSsyYllmKzc4MzNaYkZJNTNVL1Z4ZGQzRitSVG1lSmFsMnhjclVtVEppaWxKUVVQZlhrdzhjTjF5MVBLMWV1MGFnZmZ0Sy9YbnBHWVdISDl5ellzV09YTm0vWnByVFVOS1VkT2FLTWpFeTVjOXpLOWVUSzY4MDdGdExsUCthdFZvc3NGb3VzVnF0c05wdHNOcHNhSk5YVGtDRlhCKzNyK2FkR2RXb2JkbTh6OC9sOFdyTnVnMmJOL3FQWW5pYzl1bmZSeFJmMlZaUEdEUTJvRWdCT0x1WFFZZjM4eTFUOU1uV0dNakl5ajl0Zk5URkIvUzg0WDMxN242L3FaZERycWFJenkzdGNlVnF6WnAyV0xsdXA2dFdycWtiMWFxcGR1OVlwTjVCNnZWNnRXYnRlMFZGUmF0U293WEg3QzNya1NTcHlmMWtybUdPdlJZdW1wUnBKNC9mN3RXN2RSa2xTeTViTnlxVzJVeEdzOXppZno2ZStnNjdXamRkZHBSdXZ1eklvOXdUS20rVWtEd0hDT3NBa3hrK2NvdmMvL2tKalIzNmhTakV4SnovaEZGV2tsN3l0VzdlclljT2tFaCsvWXVWcTFhMVQrNVJlK1B4K3Y1S1RENnA2OVdxbFB2ZDBGTHhFQnVNRjBnaUVkU2ZuZHJ2MXg1K0xOUFhYV1ZxK3N1ZzVuVm8yYjZyQmd3YW9XOWRPckNZTHdIQit2MS9yTm16UzJBbVROWGZlZ3VONmR0dnRkblh2MmtuOUwraWxEdTFhVi9qcFA4cFNSWHFQdzVrdldPOXhMbGUyQmwxMW8rNjg5VVpkZWRuRlFia25VTjVPRnRZeERCWXdpWUplVTdtNUhvTXJPWE9VSnFpVHBIWnRXNS95dlN3V1M5Q0R1b0w3VnRTZ0RpWGpjRGpVdTJkMzllN1pYUWVTRDJyYWpOODA5ZGZmbEhMb2NPQ1l0ZXMzYXUzNmpVcE1pTmNsQS90clFQL2U1UnI2QTBCUmZENmY1czVib0IvR1R0Q216VnVQMng4ZlYwV1hYTlJmQS90Zm9OaEtQS01BbEV4MlR2NDBOdVU1K2dnd0c4STZ3Q1FLNXEzd2VBanJBQlN0ZXJXcXV1bjZxM1hEdFZkcTJjclZtalI1dXVZdFdLeUNUdklwaHc3cnM2Ky8wemNqeDZqMytlZHA4S0FMVmI5ZVhZT3JCbERSNWVYbGFkYnNlZnArOU5oQ2M5SVdhTjZzaVFZUEdxRHVYVHRYL0hsNUFaUzVuR05oSFhQMUlwUVExZ0VtRVg1c0ltVjYxZ0U0R2F2VnFvN3QyNnBqKzdZNmtKeWlueWROMGVUcE01V1Y1WktVUDVINzVHa3pOSG5hREhYdGZMYXV2M3F3bWpadVpIRFZBQ29hcjllcjZUTm5hK1NZY2RwL0lMblFQcHZOcGg3ZHV1aXlRUVBVdkdsamd5b0VVQkVVTEJESEFoTUlKWVIxZ0VuUXN3N0FxYWhlTFZGMzNucWpicnorS3MyWU5VZGpKMHd1MUxObC9vTEZtcjlnc1RwMmFLY2JycmxjTFZ1WVoySnFBR2VtM0Z5UHB2NDZTNk4rSEsrREtZY0s3WE00SEJvMG9LOHV2L1FpSmNUSEdWUWhnSXFFWWJBSVJZUjFnRW1FaHgzcldVZFlCK0FVT0NNaWRQR0F2cnJvd2d1MGRNVXEvVFIra2hZdlhSSFl2MlRaQ2kxWnRrSnRXN2ZVa0dzdVY3czJyWmpVSFVDcCtIdytUWjgxVzE5LyswT2hlVE9sL0dmUXBSZGZxQ3N1dlVpeHNaVU1xaEJBUlZUUXN5NkNzQTRoaExBT01BbDYxZ0VvQ3hhTEpUQkVkdE9XYmZyK2g1LzB4NStMQXZ0WHJsNnJsYXZYcW5tekpocDZ3N1ZxMzdhVmdkVUNPQlA0L1g0dFdycGNuMzc1blhiczNGVm9YMVJVcEFZUEdxREJnd1lxSmliYW9Bb0JWR1N1N0d4SlVtU2swK0JLZ09BaHJBTk1vbUExV01JNkFHV2xTYU1HR3ZiczQ5cXhjNWUrSHoxT3Y4MlpGMWlNWXYyR1RYcjgyWmZVc1VNNzNYN0w5V3FZVk4vUVdnR1kwNmJOVy9YSmw5OXF4YW8xaGJiSFJFZnBpa3N2MXFVWFg2aW9xRWlEcWdNUUNseXUvRGw1b3lKNTFpQjBFTllCSm1HMVdpVkpQcC9mNEVvQVZEVDE2OVhWTTQ4L3FCdXZ1MHFqeG96VHI3L05VVjVlbnFUODRiRkxsNjlVNzU3ZGRmT1FhMVM5V3FMQjFRSXdnLzBIa3ZYRmlKSDZiYzY4UXR2RHdzSTBlTkFBWFhQbFpZcUpqaktvT2dDaEpNdVYzN09Pc0E2aGhMQU9NQW1yTlgvdXFJSmVMd0JRMW1yWHFxSEhIcnBIUTY2OVFsOStNMG96ZjU4cktmKzVNK08zT2ZwOTdueGRNckNmcnJ2NmNzVldpakc0V2dCR2NMdmQrbjdNT1AzdzQ4L3llcjJCN1JhTFJSZjA2cUdiaDF5dHFva0pCbFlJSU5RVTlLeGpOVmlFRXNJNndDUXNsbU05Ni93K2d5c0JVTkZWcjFaVlR6LzJnSzY4N0dKOTl0VjNXcko4cFNUSjYvWHFwNTkvMFpSZlorbUdhNi9VWlJjUGtOMXVNN2hhQU1IZzkvczFiOEZpZmZUcFYwbyttRkpvMzlsbnRkUHR0d3hSZy9yMURLb09RQ2h6dWJJVjZYU3lNQlpDQ21FZFlCTFdZejk4L0F5REJSQWtqUm9tNmJWL1A2ZGxLMWJwa3krLzFaYXQyeVhsdnhSLy9Qa0lUWmsrVS9mZmRhdmF0MjF0Y0tVQXl0T2V2ZnYxL3NkZmFNbXlGWVcyTjZoZlQzZmZmaFBQQUFDR3lzcHlzYmdFUWc1aEhXQVNsbVBEWUgwTWd3VVFaQjNhdGRGSGIvOUh2ODJlcHkrKytWNEhrdk43MWV6YXZWZVBQL3N2OWVqV1JYZmRkcE1TRStJTnJoUkFXY3JKY2V1N0gzN1NtSEVUNVBYbUJiWkhSam8xOUlacmRmR0F2ckxaNkYwTHdGaFoyZGtzWklPUVExZ0htSVFsMExPT1liQUFnczlpc2FoWHoyN3ExcldUeG95ZG9POUhqNVU3TjFlU05QdVBQN1ZnOFRJTnVlWnlYWEhwUllIVnF3R2N1WmF2WEtQL2UvY2pIVWcrV0dqN0JiMTY2STZoTjZoSzVWaURLa054ckJZTERic3dCV3NRaDZTNlhDNUZzcmdFUWd4aEhXQVNnV0d3QnRjQklMU0ZoNGZwK21zdVY1OWU1K21qVDcvU0gzOHVrcFEvNmZ6blgzK3ZxYi8rcGtjZnVFdHRXclV3dUZJQXA4TGx5dGJIWDR6UUwxTm5GTnJlb0g0OVBYRFBiV3JWb3BsQmxhRWs3SGE3Y2owZW84c0FGR1lQWHBUZ2NtV3pFaXhDRG1FZFlCSUZDMHlVZDg4NldtUmhGc0Zza1VYcFZhdWFxR0hQUHE0bHkxYm8vWSsvMEo2OSt5VkplL2Z0MXlOUHZhaUxCL1RWN1RjUFlRNFo0QXl5ZU9rS3ZmbmUvNVJ5NkhCZ1cwU0VRME52dkU2WERPekhrTmN6UUxUVHFWVENPcGhBbERONFAvK3pYQzZtNGtESXNScGRBSUI4MWlETldXY1BZaXNZVUp4Z3RzamkxSFhzMEU2ZmZmQ21icnY1ZWtWRU9BTGJKMDZlcmx2dmVWaUxsNjRvNW13QVpwQ1JtYVUzM3Y1QVQ3ODR2RkJRZDFiN052cnNnN2MwZU5BQWdyb3pST1dZYU5uNWZ3V0QyZTAyVmE0VUU3VDc1Uzh3UWM4NmhCYkNPc0FrL3VwWlY3NWhYWFFRVzhHQTRnU3pSUmFueDI2MzY1b3JMdFZuSDd5bHM5cTNDV3hQT1hSWVQ3ODRYUDk1ODMxbFpHUWFXQ0dBRTFteWZLVnV2ZWRoVFp2eGUyQmJaS1JUano1d3QxNzcxM09xWGkzUnVPSlFhbGFyVlZYajRvd3VBeUd1V3BXNElNOVp4d0lUQ0QyRWRZQkovTFVhYlBrT2c2VkZGbVlRN0JaWmxJM3ExUkwxMnIrZTAyTVAzbDNvcGZuWFdiTTE5TzZITkgvQllnT3JBL0IzSG85SEgzOCtRazg5LzdKU1U5TUMyenQxN0tEUFAzeExGL2J0RlZqY0NtZVd5QWlIYWlZbThqNkhvTFBiYktxVm1Dam4zM3JhbHplLzM2L3NuQnc1SXlLQ2RrL0FEQmlEQkpoRVlJR0pjaDRHVzlBaXV5OGxwVnp2QXhRbjJDMnlLRHNXaTBYOUwraWxqaDNhNmUwUFB0R0NSVXNsU1dsSDB2WEN5NjlyWVA4K3V2dTJtd3NObVFVUVhMdjM3TlB3Tjk3V2xxM2JBOXRpb3FOMHp4MUQxZWY4N29SMEZVQmtoRU4xcTFmVGtZeE1aV1ZueStQMU1pY3h5b1hWWWxHWTNhNG9wMU9WWTZKbHRRYTN2MDllWG41SEJsYWlSNmdockFOTXByekRPdW12RnRtRHFhbnk1dVdWKy8yQUFuYWJUZFhpNG9MYUlvdnlrUkFmcDM4Ly82UittejFQNzMzOGVXQVk3QzlUWjJqVm1uVjY1dkVIMWJoaEE0T3JCRUtMMysvWGxPbXo5TUVuWDhydGRnZTJ0MnZUU2s4K2NoOFR0RmN3VnF0VmNiR1ZGQmRieWVoU2dIS1Q1OHYvckdLek1TZ1FvWVd3RGpBSmQyNnVKTW5oQ0U2SVFZc3Nnc1hvRmxtVUg0dkZvbDQ5dTZsOXU5YjY3enNmYXVIaVpaTHllL1hjLytnekduckRkYnB5OE1YMDRnR0NJQ016UzIrOTl6L05tYmNnc00xbXMrbVdJZGZvcXNzSDhld0ZjRWJLeXlzSTZ4ajJqZEJDV0FlWVJFNU9mZ3Q0TUllTzBTSUxvQ3hVcVJ5cmwxOTRTai8vTWswZmZ6NUNIbzlIWG0rZVB2bnlHeTFldGtKUFBuS2ZFdUtaRUIwb0wxdTJidGV3Vi82ckE4a0hBOXRxMWFpdVo1NTRVRTBiTnpLd01nQTRQWGxld2pxRUpwcllBSk1vR0s0U0VhU2VkUUJRbGl3V2l5NjlxTDgrZXZzMTFhOVhON0I5K2NyVnV1Tyt4N1JrK1VvRHF3TXFydWt6ZjljRGp6OWJLS2pyMTZlblBucjNkWUk2QUdlOGdwNTFMS2lDVUVOWUI1aUVFVDNyQUtDczFhOVhWeCsrOVpvdUd6UWdzTzFvUm9hZWZtRzR2aHYxVTFEbTVRUkNnY2ZqMFRzZmZLclgzL3BBdWJrZVNmbnZFTTg4OXFBZWYraGVSVHFkQmxjSUFLY3Z6NWUvd0FROTZ4QnFDT3NBazhnSjlLeGpXWElBWjdidzhERGRlOGN0R2o3c2FjVldpcEdVUC9IOWw5K08wdlAvL284eU1yTU1yaEE0c3gxTU9hU0huM3hCRTZkTUQyeXJWYk9HM24velZmWHEyYzNBeWdDZ2JCWE1ldXZ6K3d5dEF3ZzJ3anJBSkFMRFlPbFpCNkNDNk5TeGcvNzM3aHRxM3JSeFlOdUNSVXQxejBOUGF1dTJIY1lWQnB6QlZxeGFvN3NmZkVJYk5tMEpiT3ZhK1d4OStOWnJxbCszam9HVkFVRFpLMWg4TDllZGEzQWxRSEFSMWdFbWtaR1JLVW1Lam9veXVCSUFLRHVKQ2ZGNjg3V1hOR2hndjhDMi9RZVNkZjlqejJqNnpOK05Ld3c0QTAyZU5sTlBQdit5MG85bVNNcWZLM0xvamRmcXBXY2ZWMVJVcE1IVkFVRFpLd2pyM0xtRWRRZ3RyQVlMbU1UaHREUTVIQTVGUmpMSERJQ0tKU3dzVEEvY2ZadWFOMjJpdDkvL1dPN2NYT1htZXZUNld4OW8yL2FkdW1Qb0RiSmFhVDhFVHNUbjgrblRMNy9WbUhFVEE5c3F4Y1RvbVNjZVZNZjJiUTJzREFES2w5MXVrODFtSTZ4RHlPSE5HRENKMU5RamlvK3JMSXZGY3ZLREFlQU1kRUd2OC9UdS93MVhqZXJWQXR0K0hEOUpMN3o4dWx6WjJRWldCcGhYZGs2T2hnMS9vMUJRVjc5dUhYMzQ5bXNFZFFCQ2dzTVJ6akJZaEJ6Q09zQWtVdE9PS0Q0dXp1Z3lBS0JjTlV5cXJ3L2Yvby9PUHF0ZFlOdUNSVXYxNE9QUEtmbGdpbkdGQVNhVWN1aXdIbnJpZWMxZnVDU3dyV1A3dG5ybmpaZFZ2VnBWQXlzRGdPQ0pjRGpvV1llUVExZ0htRVJxYXByaTRxb1lYUVlBbEx1WTZDaTkvTUpUdXZUaUN3UGJ0dS9ZcFhzZmVWcnJOMnd5c0RMQVBEWnYzYVo3SDNtNjBHSXNnd2IyMC9CaFR6TS9IWUNRNG95SVVEWTk4QkZpQ09zQWt6aWNscWI0S3BXTkxnTUFnc0ptcyttK080ZnFnYnR2Qzh4WGQrUkl1aDU1ZXBobXpmN0Q0T29BWXkxZnVVYVBQalZNcWFscGt2SVhrcmozamx0MC8xMjN5bWF6R1Z3ZEFBUlhRa0s4VWc2bEdsMEdFRlNFZFlBSjVPUzRsWkdScVlUNGVLTkxBWUNnR2pTd24xNFo5blJnY1IyUHg2TlgzbmluMFB4Y1FDaVpNMitCbm41eGVHQWVSMmRFaEY1KzRTbGRObWdBODlvQ0NFblZxaWJxWUFwVFpTQzBFTllCSnJCejkyNUpVcjE2dFEydUJBQ0NyMk9IZG5ydnY2OFVtb1ByNDg5SDZKTXZ2cEhmN3pld01pQzRKazZlcm4rLzlxYThYcThrcVhMbFdMMzFuMytwMDlrZERLNE1BSXhUdlZxaVVnNmw4azZBa0VKWUI1akE5cDM1WVYyRCt2VU1yZ1FBakZHdmJtMTk4T2FyYXQ2MGNXRGI2TEVUOVBwYkg4anJ6VE93TXFEOCtmMStqZmgrak43NThOUEFoOUhxMWFycW5UZGVWcU9HU1FaWEJ3REdxbGExcWp3ZWo0NmtIelc2RkNCb0NPc0FFOWl4WTVkaUY3ais5d0FBSUFCSlJFRlVvcU9VRU05cXNBQkNWMnhzSmIweC9FVjE3UERYU3JHL3pwcXRGMTkrWFRrNWJnTXJBOHFQMysvWGUvLzdYQ08rSHgzWTFxQitQYjM3eHN1cVZhTzZnWlVCZ0RsVXE1b2dTVXBKT1dSd0pVRHdFTllCSnJCajUyNGwxYS9IWERRQVFsNUVoRU12di9Da2V2WHNGdGkyY01reVBmN2N2M1EwSThQQXlvQ3k1L1A1OU45M1B0U0VYNllGdHJWcDFVSnYvdWNsVm9nSGdHTnFWSzhtU2RxNWU0L0JsUURCUTFnSG1NRDJuYnZVSUlraHNBQWdTWGE3WFU4LytvQXV2MlJnWU52NkRadjA2TlBEZE9SSXVvR1ZBV1VuTHk5UHI3LzFnYWJOK0Qyd3JXdm5zL1hxdjU1VmRGU1VjWVVCZ01sVVRVeFFmRndWclZtM3dlaFNnS0FockFNTWxuTG9zQTZucHFsUmcvcEdsd0lBcG1HeFdIVFhiVGZwdHB1dUQyemJ2bU9YSG5uNlJhV21waGxZR1hENnZONDh2ZlovNzJuR2IzTUMyM3IzN0s0WG4zNVVqdkQvWisrK3c1c3EvemFBMzBtYnBMdVVEaWpRVWxiWmUrKzlwd2dxQWlLZ2dBd1pncWdnUDNBaDhJcWdpS0tJeU40YkFkbFFTdGw3cjlMUzB0M1MzYXp6L2xGSVcrbEkyeVFuVGU3UGRYbGRmVTZlYzg1ZE5Xbnl6VFBrSWlZaklqSS9Fb2tFOWV2VnhvMWJkOFNPUW1ReUxOWVJpZXo4eFNzQWdNWU42NHVjaElqSXZFZ2tFcnd6ZUFDbVRScXJPeFlTR29hcG4vMFAwVEd4SWlZaktqcTFXbzF2RnkzQjhWTm5kTWU2ZGU2QW1kTW13c2JHUnNSa1JFVG1xMEhkMmdnSkRjT0xSQzZKUWRhQnhUb2lrWjI3ZUJsVkt2bkIwOE5kN0NoRVJHYXBWL2N1bURveHEyQVhGdjRjMHo3N0h5S2pva1ZNUlZSNEtwVUtYMzIvR0tmUEJPbU85ZWphQ2RNbmZ3U3BsRy9MaVlqeVVyOWVIUURBemRzY1hVZldnZThLaUVTa1VxbHcrZXAxdEdqZVdPd29SRVJtclhlUExwZzgva05kKzNsRUpLYk9uSVB3NTVFaXBpTFNuMXF0d1RjTGxpQXc2SUx1V0svdVhmREp4K05ZcUNNaUtrQzVzbVhnNFY0YWw2NWNGenNLa1Vud25RR1JpRzdldm92MDlBeTBiTlpFN0NoRVJHYXZiNjl1bURoMmxLNGRGUjJEYVovTlFVUmtsSWlwaUFvbUNBSVdMZmtGWjRMTzY0NzE3ZFVOVXllTzRVN3dSRVI2a0Vna2FObThDWTZmRElCU3FSSTdEcEhSc1ZoSEpLS1RBV2RSMnEwVXFsZXJJbllVSXFJU1lVRGZudmpvZ3hHNmRreHNIS1ovTVE4eHNYRWlwaUxLbXlBSStHbjVTaHc5Y1ZwM3JHK3Zidmo0b3c5WXFDTWlLb1JlM1RzaktUa0ZBWUhueEk1Q1pIUXMxaEdKSkM0dUhvZU9uRUNIdHEzNFpwMklxQkRlSE5BSFkwWU4xN1VqSXFNd1k5WlhTRWg0SVdJcW90Y0pnb0EvVnEvRDNnUC82bzUxN2RTZWhUb2lvaUtvVnFVeS9LdFZ3WVl0TzZEVmFzV09RMlJVTE5ZUmlXVGI3bjFRcTlYbzM3ZW4yRkdJaUVxY3R3YjJ3d2Z2RDlXMVE1K0ZZZWFYM3lBcE9VWEVWRVE1YmRpOEExdTI3OUcxMjdScWp1bVRQMktoam9pb2lONGYramFDUTBKejdLaE5aSWxZckNNU1FWSlNNdmJ1L3hjdG1qWkdlZSt5WXNjaElpcVIzaGswQUNPSEQ5RzFIejBKeGhkenYwTnFXcHFJcVlneTdkcDdBSCt0MjZSck4yM2NBTE5tVElhTmpZMklxWWlJU3JhbWpSdWdmdDNhV1A3N1g0aUxUeEE3RHBIUnNGaEhKSUlkZS9ZalBTTURvOTkvVit3b1JFUWwydEMzQitLOWQ5L1N0ZS9jdlk4dnYxckF4YWRKVklGQkYvREw3My9wMm5WcjE4VGNMNlpESnBPSm1JcUlxT1NUU0NUNDVPT1BvRktwc1dEeHoxQ3JOV0pISWpJS2lTQUlndGdoaUt6Sm84ZkJtRER0Yy9UbzJoRlRKb3dST3c0UlVZa25DQUpXcjkrTTladTI2NDYxYjlzS3N6K2R3dW1HWkhMM0h6N0cxSmx6a0pHUkFRRHdyMW9aLy9mZFhEZzQySXVjaklqSWNody9kUWJmTGx5QzltMWE0Z3NqalZvK0UzUWVCLzQ5aHJ2M0h5SXBLUmtPRHZhb1diMGEzaHJZRHczcTFUSDQvY2k2U0FwNGs4cGlIWm1VdGIvZ0phZWs0T1BwczZCU3FiSGlwMFY4NDA1RVpDQ0NJR0RWbW8zWXVIV243dGlRd1c5ZzlBaU9ZQ2JUaVk2SnhZUnBueU11TGg0QVVMYU1KNWI5TUIrbFNybUtuSXlJeVBMczJuc0F5MWFzUXVPRzlUQno2a1NVTHUxbTBPdS9NMklzRkhJNWF0YndoMEloUjBob0dHN2N1Z09KUklMWk02ZWlmWnVXQnIwZldSY1c2OGlzV1BNTFhscDZPajc3OGh2Y2YvZ1lQeTc0Q2pYOHE0b2RpWWpJb2dpQ2dKK1dyOHl4OCthMFNlUFFxM3RuRVZPUnRVaE5TOE9VR1YvaWNmQlRBSUNqb3dOK1d2UXRLdnBXRURrWkVaSGwrdWZRVWZ5eVloWHM3QlFZK3M0ZzlPeldDZloyZGdhNTlxMDc5MUM3WnZYWDdyZjQ1OS9nNSt1RGxjc1hHK1ErWkoxWXJDT3pZcTB2ZU9IUEkvSE5nc1Y0SEJ5Q3IyWi9pbVpOR29vZGlZaklJbWswR3N6KzZudGN1SFFWQUNDVlNqRi8zaXcwYmxoUDVHUmt5VFFhRGI3OGVnSE9YN3dDQUxDeHNjSDhlVitnVVFQK2YwZEVaR3loejhMeDQ3SVZ1SDd6TnB5ZEhOR2lXUk0wcUZjSC9sVXJ3OVhGR1M0dXpyQzF0VFhJdlpSS0ZYb05mQmZPems3WXVmR3ZnazhneWdPTGRXVDJMUGtGTHowOUEzc1AvSXUxRzdmQzFzWVdYM3c2R1UwYTFoYzdGaEdSUlV0TlRjUGtUMmZqU1hBSUFNREJ3UjQvTGZvR2ZoVjlSVTVHbGtnUUJQejgyNS9Zcy8rUTdoaEhkQklSbWQ3dHUvZXhhKzhCWEx4OERZbEpTVGtlbXo1bFBIcDA2VmpzZXp3SkRzR0hFejlCazBZTjhQMVhzNHA5UGJKZUJSWHJERk5lSmlxR3NQRG5BSURxMVVyMnRGQkJFSkNja29vWEx4SVJIQktLaTVldjRuVGdPYng0a1lobVRScGkycVJ4OEhBdkxYWk1JaUtMNStCZ2orL21mcUZiT3l3MU5RMmYvKzg3L0xKNHZzSFhzeUhhc2VlZkhJVzZ0OS9zejBJZEVaRUlhdFh3UjYwYS9oQUVBVStlaGlBME5BeUp5Y2xJU2twR3ZkcTFpbnhkUVJDUW1KaUU2emR2WStYcTlYQjFkY0c0RDk0ellIS2kxM0ZrSFluaXZ5OTR5YW1wK0dIK1hQajUrb2dkcmNpR2pocVB5S2hvWGR2QndSNU5HelhBb0RmNm9tYjFhaUltSXlLeVRnOGVQY2FVVDNQdXlybjQrNjlnWjZjUU9SbFppc0NnQy9qZnQ0dnc2dTEwMjlZdE1PZXphZHlGbUlqSVF2Ui9ld1JTVWxJQkFCS0pCTzFhdDhDa2NhTzVjUkFWRzZmQmt0bXgxQmU4ZzBlT0l5VWxGYTR1enZBdVd3YlZxMVdGcmEzaHR4QW5JaUw5blQxL0VYTytYcWdycHJSczFnVHpacytBVkNvVk9SbVZkUGNmUHNiVW1WbkY0QnIrVmZIRC9MbFFLRmdNSmlLeUZMLy90UmJwNlJsSVRVMURTT2d6UEhqMEJHNXVwZkRoKzBQUnRWTjdzZU5SQ2NaaUhaa2R2dUFSRVpFcDdkenpEMzc1UFd0TjFEZjY5Y0tFTVNORlRFUWxYWFJNckc2YU5RQjRlWHBnMmVMNUtPMVdTdVJrUkVSa1RNL0NubVB1ZC8rSDRLY2grR0w2WkhUcTBFYnNTRlJDc1ZoSFpvOHZlRVJFWkd6TFZxekNycjBIZE8wSlkwYmlqWDY5UkV4RUpWVnFXaHFtelBnU2o0T2ZBdUFHSmtSRTF1YmVnNGVZTVBWelZQYXJpTitYL1ovWWNhaUVLcWhZeHprZ0pMb0s1YjB4WThwSEFJQk4yM2FKbklhSWlDelIrQS9mUjR0bWpYWHQ1WCtzUnVDNWl5SW1vcEpJRUFRcy9QRVhYYUZPS3BWaXp1ZWZzRkJIUkdSRnFsVHlBd0RFeE1hSm1vTXNHNHQxWkJiNGdrZEVSTVlrbFVveDY5TXBxRnFsRW9ETW9zdDNpNWJnYWNnemtaTlJTYkpyN3dFRUJKN1R0VC8rNkFNMGFWaGZ4RVJFUkdScXI5NDdlSmN0STNJU3NtUXMxcEZaNEFzZUVSRVptNzJkSGI3OTMrZnc5SEFIQUtTblorQ3I3MzlBZW5xR3lNbW9KTGg3L3lGV3JGcWphdy9vMHdOOWVuWVZNUkVSRVJuTHFUTkJ1SG43N212SDQrTGk4Y05QdndJQWV2Zm9vanVlbXBiRzl4TmtVTFppQnlEcmNlcE1FRXE3bFVLZFdqVnlITS92QlU4cWtjTE9qcnVxRVJHUlliaVhkc00zY3o3RHBPbGZRS2xVNFduSU15eGQvanMrblRvUkJTd2RRbFlzS1RrRlgzKy9HR3ExQmdEZ1g2MEt4bzUrVCtSVVJFUmtMTUZQUS9EVi9CL2dVNkVjL0t0V2diMjlIYUtqWTNIbCtnMG9sU3IwNjkwZFBidDEwdlVmTzJrR0hCenNzZUtuUlNLbUprdkNZaDJaREYvd2lJaklIRlNwN0llSlkwZGo4YysvQVFBT0h6dUZlblZxNS9nYlJQU0tJQWhZdE9RWFJFWkZBd0FjSFIzdzVjeXBrTWxrSWljaklpSmo2ZEMyTmFLaVluRGoxaDJjT2hNRXJWYUxVcTR1YU5ha0VmcjI3SWJHRGV2bDZGKzZ0QnNjSGV4RlNrdVdpTVU2TWhtKzRCRVJrYm5vMmEwVGJ0eTZqY1BIVGdFQWZ2NXRKYXI3VjBGbHY0b2lKeU56czJQM2ZnUUdYZEMxWjB3ZXoyVTdpSWdzbks5UGVVeWZNbDd2L2tzWGZtM0VOR1NOSklJZ0NHS0hJQ0lpSWpLMTlQUU1qSjg2RXlHaFlRQ0E4dVc4OGV1U0JYRGdGMFgwMHAyNzl6Rmw1aHhvTkpuVFg5L28xd3NUeG93VU9SVVJFUkdWZEpJQzFsL2hCaE5FUkVSa2xlenNGSmp6K1NkUUtETFhSZzBMZjQ3RlAvOEdmbzlKQUpDVWxJeXZGL3lvSzlUNVY2dUNNU09IaVp5S2lJaUlyQUdMZFVSRVJHUzEvSHg5TUhuOEI3cjJpZE9CMlB2UHZ5SW1Jbk1nQ0FJVy9MZ01VZEV4QURMWHFadnoyVFN1VTBkRVJFUW13V0lkRVJFUldiVnVuVHVnUjVlT3V2YnlQMWJqL29OSElpWWlzVzNkc1JkQjV5L3Ayak9tVEVEWk1sNGlKaUlpSWlKcndtSWRFUkVSV2IxSkg0MkdYMFZmQUlCYXJjWlgzLytBcE9RVWtWT1JHRzdkdm91VmY2L1h0UWYyNjRVMkxadUptSWlJaUlpc0RZdDFSRVJFWlBVVUNnWCs5L2swMk5sbHJsOFhFUm1OUlV0KzRmcDFWdVpGWWhLK1diZ0VXcTBXQUZDOVdsV01HVFZjNUZSRVJFUmtiVmlzSXlJaUlnTGdVNkU4cGswY3Ayc0hCbDNBOXQzN1JVeEVwaVFJQW41Y3RnTFJNYkVBTXRlcCsvS3pxYkMxdFJVNUdSRVJFVmtiRnV1SWlJaUlYdXJVb1ExNjkraWlhLy94MXpvOGVod3NYaUF5bVpNQlp4RVFlRTdYNWpwMVJFUkVKQllXNjRpSWlJaXlHVDltSktwVThnTUFhRFFhTFB6eEY2alZhbEV6a1hIRko3ekFUOHRYNnRxOWUzVGhPblZFUkVRa0doYnJpSWlJaUxKUnlPV1lQWE1xNUhJWkFPRFJrMkNzMzd4ZDVGUmtMSUlnWU9ueVA1Q1lsQVFBOFBMMHdOaFI3NG1jaW9pSWlLd1ppM1ZFUkVSRS8rRlRvUnhHRGgraWEyL1lzaE1QSGowV01SRVp5MytudjM3eThVZHdjTEFYTVJFUkVSRlpPeGJyaUlpSWlITHhadi9lcUYyek9nQk9oN1ZVdVUxL2JkeXdub2lKaUlpSWlGaXNJeUlpSXNxVlZDckZqQ2tUZE5OaG53U0hZTzJtYlNLbklrUDU3L1JYVHc5M1RuOGxJaUlpczhCaUhSRVJFVkVlS3BUM3hxajMzdFcxTjI3Wmlmc1BIb21ZaUF6bHRlbXZrem45bFlpSWlNd0RpM1ZFUkVSRStSallyeGRxMTZvQkFOQnF0Vmo0NHk5UXFWUWlwNkxpK08vMDExN2RPNk5Kdy9vaUppSWlJaUxLd21JZEVSRVJVVDZrVWlsbVRCNnZtdzRiSEJLS05SdTJpcHlLaW9yVFg0bUlpTWpjc1ZoSFJFUkVWSUFLNWIweE90dDAyRTNiZHVIZWc0Y2lKcUtpK3UvMDEybVR4c0hSMFVIRVJFUkVSRVE1c1ZoSFJFUkVwSWMzc2sySEZRUUJDeFl2ZzFMSjZiQWx5WCtudi9ibzJnbE5HemNRTVJFUkVSSFI2MWlzSXlJaUl0S0RWQ3JGcDFQR1F5R1hBd0JDUXNPd1pzTVdrVk5SWVN4YnNVbzMvZFhEdlRUR2ZjRHByMFJFUkdSK1dLd2pJaUlpMGxQNWN0NFlOU0pyT3V6bTdidTVPMndKY2VYYURadzhIYWhyVDVzMERrNk9qaUltSWlJaUlzb2RpM1ZFUkVSRWhUQ3dYeS9VeVRZZDl1ZmYvb1FnQ0NLbm92eW8xUnI4L051ZnVuYVhqdTNRckVsREVSTVJFUkVSNVkzRk9pSWlJcUpDa0Vna21ERmxQR3h0YlFFQWQrNDl3S0VqeDBWT1Jmblp2ZThBUWtMREFBQU85dllZTTJxNHlJbUlpSWlJOHNaaUhSRVJFVkVobFMvbmpiY0c5dE8xLzFpOUhrbkpLU0ltb3J6RXhTZmc3MnhyQ3c1L2R6Qkt1NVVTTVJFUkVSRlIvbGlzSXlJaUlpcUNkOThhQ0U4UGR3REFpeGVKK0h2OVpwRVRVVzVXcmw2UDFOUTBBSUJQaGZKNG8yOVBrUk1SRVJFUjVZL0ZPaUlpSXFJaXNMTlRZTndISTNUdDNmc080bkh3VXhFVDBYL2R2bnNmL3g0OW9XdFBIRHRLTjMyWmlJaUl5Rnl4V0VkRVJFUlVSTzFhdDBERCtuVUFaRzQyOGRQeWxkeHN3a3hvdFZvc3k3YXBSSnVXemRDNFlUMFJFeEVSRVJIcGg4VTZJaUlpb2lLU1NDU1lPSFkwYkd4c0FBQTNiOS9Gc1pNQklxY2lBRGp3N3pIY2YvZ1lBQ0NYeTNLTWdpUWlJaUl5Wnl6V0VSRVJFUlZEUmQ4S0dKQnRIYlFWZjY3UnJaRkc0a2hLU3NhZmYyL1F0ZDkrc3ovS2x2RVNNUkVSRVJHUi9saXNJeUlpSWlxbTk0WU1obHNwVndDWnU0K3UyN1JONUVUV2JmWDZ6VWhNU2dJQWVIbDY0SjFCQTBST1JFUkVSS1EvRnV1SWlJaUlpc25SMFFGalJnM1h0YmZ2M28rbkljOUVUR1M5SGowSnhwNzloM1R0ano0WUFZVkNJV0lpSWlJaW9zSmhzWTZJaUlqSUFMcDBiSWZhTmFzREFEUWFEWmF0V01YTkpreE1FQVFzK3kzcjMzdkQrblhScGxWemtWTVJFUkVSRlE2TGRVUkVSRVFHSUpGSU1HbmNhRWdrRWdEQWxXczNjT3BNa01pcHJNdnB3SE80Y2VzT0FNREd4Z1lUeDQ3Uy9mY2dJaUlpS2lsWXJDTWlJaUl5a0twVktxRlB6NjY2OWg5L3JZTmFyUll4a2ZYUWFEVDRhKzFHWFh0QTM1Nm82RnRCeEVSRVJFUkVSY05pSFJFUkVaRUJqUm8rQk03T1RnQ0FpTWdvN0Q5NFJPUkUxdUh3c1pNSWZSWU9BSEJ5ZE1Td2R3YUpuSWlJaUlpb2FGaXNJeUlpSWpJZ1oyY25ESHY3VFYxNzNhWnRTRXRQRnpHUjVWTXFWZmg3L1JaZCsrMUIvZUhzNUNoaUlpSWlJcUtpWTdHT2lJaUl5TUQ2OXVvT1R3OTNBRUI4d2d2czJQMlB5SWtzMjk0RC95STZKaFlBNEZiS0ZXLzA3U1Z5SWlJaUlxS2lZN0dPaUlpSXlNRGtjaGxHREgxTDE5NjhmUmNTazVKRVRHUzVVdFBTc0dIemRsMTcyRHVEWUdlbkVERVJFUkVSVWZHd1dFZEVSRVJrQkYwN3RZZFBoZklBZ05UVU5HemF0a3ZrUkpacDI4NTllSkdZV1FndFc4WVR2WHQwRVRrUkVSRVJVZkd3V0VkRVJFUmtCRFkyTmhnMS9CMWRlOWZlQTRpSmpSTXhrZVY1a1ppRWJUdjM2dG9qaHI0TlcxdGJFUk1SRVJFUkZSK0xkVVJFUkVSRzBxWlZjL2hYcXdJZ2N4T0V0UnUzaXB6SXNtemNzZ09wYVdrQUFEOWZIM1R1MEZia1JFUkVSRVRGeDJJZEVSRVJrWkZJSkJKOCtQNVFYZnZBdjhmd0xPeTVpSWtzUjNSTUxIYnZQNlJyajN6dkhVaWxmR3RMUkVSRUpSL2YwUkFSRVJFWlVjUDZkZEdvUVQwQWdGYXJ4ZXAxbTBST1pCbldidHdLbFVvRkFLaFp2UnBhTlc4cWNpSWlJaUlpdzJDeGpvaUlpTWpJUm84WW92djV4T2xBUEhqMFdNUTBKVi9vczNBY1BIeGMxeDcxM3J1UVNDUWlKaUlpSWlJeUhCYnJpSWlJaUl5c2VyV3FhTnU2aGE3OTU5OGJSVXhUOHExZXR3bGFyUllBMEtoQlBUU3NYMGZrUkVSRVJFU0d3MklkRVJFUmtRbU1HdjZPYnZUWHhjdFhjZTNHTFpFVGxVekJJYUU0R1hCVzE4NCthcEdJaUlqSUVyQllSMFJFUkdRQ1BoWEtvMGZYanJyMnVrM2JSRXhUY20zZXRrdjNjNXVXelZDOVdsVVIweEFSRVJFWkhvdDFSRVJFUkNieTNydHZ3ZGJXQmdCdzVkcE4zTG4zUU9SRUpVdEVaRFNPbmdqUXRkOTkrMDBSMHhBUkVSRVpCNHQxUkVSRVJDYmk2ZUdPcnAzYTY5b2J0KzRVTVUzSnMyM25IdDFhZFkwYjFvTi8xY29pSnlJaUlpSXlQQmJyaUlpSWlFem83VGNINk5hdUN3eTZnT0NuSVNJbktoa1NFbDdnbjMrUDZ0cERCcjhoWWhvaUlpSWk0Mkd4am9pSWlNaUVLcFQzUnJ0c084TnUyclpieERRbHg0NDkvMENwVkFFQWF2aFhSZjI2dFVWT1JFUkVSR1FjTE5ZUkVSRVJtVmoyVVdISFRnWWdJakpLeERUbUx6VTFEYnYzSDlTMWg3ejFobTUwSWhFUkVaR2xZYkdPaUlpSXlNU3FWcW1FSm8wYUFBQzBXaTAyYitmb3V2enNQZkF2VWxKU0FXVHVxdHVxZVZPUkV4RVJFUkVaRDR0MVJFUkVSQ0o0OTYyczBYVUhEeDlIWEh5Q2lHbk1sMUtwd3ZaZCszVHRkd1lONEtnNklpSWlzbWdzMWhFUkVSR0pvRzd0bXFoVnd4OEFvRkxsTEVoUmxrTkhzd3Fabmg3dTZOeWhqY2lKaUlpSWlJeUx4VG9pSWlJaUVVZ2tFZ3pKTnJwdXovNURTRXBPRVRHUitkRm9OTmljYlFPT3dRUDd3ZGJXVnNSRVJFUkVSTWJIWWgwUkVSR1JTRm8wYlF5L2lyNEFnTFQwZE96WmQ3Q0FNNnpMeVlDenVzMDNYSnlkMGF0Ylo1RVRFUkVSRVJrZmkzVkVSRVJFSXBGSUpCZ3llSUN1dlgzM2ZxU25aNGlZeUh3SWdvQk5XM2ZwMm0vMDZ3VTdPNFdJaVlpSWlJaE1nOFU2SWlJaUloRjFhTnNLWmN0NEFRQVNrNUx3ejc5SFJVNWtIcTVjdTRISHdVOEJBSFoyQ2d6bzAwUGtSRVJFUkVTbXdXSWRFUkVSa1loc2JHenc5cHY5ZGUyZGUvNkJJQWdpSmpJUHU3Sk5DZTdkdlF1Y25aMUVURU5FUkVSa09peldFUkVSRVltc2U1ZU9jSFZ4QmdBOGo0akUrWXRYUkU0a3JvaklhSnc5ZHhGQTVsVGgvbjE2aXB5SWlJaUl5SFJZckNNaUlpSVNtVnd1UTYvdVhYVHRuWHNQaUpoR2ZQc08vS3NiWGRpc1NVT1U4eTRqY2lJaUlpSWkwMkd4am9pSWlNZ005TzNWRFJLSkJBQnc4ZkpWUEF0N0xuSWljV1FvbGZqblVOYTZmUU00cW82SWlJaXNESXQxUkVSRVJHYkF5OU1EclZzMjA3VjM3eitZVDIvTGRlSlVJQktUa2dBQTViM0xva21qK2lJbklpSWlJakl0RnV0TVRLdlZJall1SGhGUjBWQ3FWR0xISVNJaUlqUHlSdCtzVVdTSERoOUhhbHFhaUdsTVR4QUU3TW8yQmJoZm54NjYwWVpFUkVSbUl5TURPSEFBbUQ0ZDZOWU5xRk1IOFBVRnFsY0hXclVDeG93QlZxMENvcUxFVGtvbGxLM1lBYXlCV3EzR3lZQWduQXdJeElPSFQ2RFZhblNQbGZYeVF0dldMZENsWTF1VUt1VXFZa29pSWlJU1c3MDZ0ZUJYMFJmQlQwT1FtcGFHSThkT29WL3Y3bUxITXBtNzl4N2d3YVBIQUFDRlFvSHVYVHFJRzRpSWlDaTcxTlRNSXR4dnZ3SHg4YTgvbnB5YytjL1RwOEQrL2NEY3VjREFnY0RVcVVERmlpYVBTeVVYUjlZWldWaDRCTDZZT3grL3IxcURlL2NmNWlqVUFVQkVWQlMyN3R5RFR6Ny9IODVkdUNSU1NpSWlJaklIRW9rRUEvcjAwTFYzN1R1ZzIyakJHdXphbHpYMXQydW5kbkJ5ZEJReERSRVJVVGFYTHdOZHV3THo1K2RlcU11TlJnTnMzUXAwNmdUODlSZGdSWC9UcVhoWXJET2k2SmhZelBsbUFaNkdoQmJZTnprbEZZdC9Yc0dDSFJFUmtaWHIzTEV0SEIwZEFBQWhvV0c0Y3UyR3lJbE1JejdoQlU0R0JPcmEvWHYzeUtjM0VSR1JDZTNkbXpsQ0xqaTRhT2VucHdPelp3TXpad0pxdFVHamtXVmlzYzVJQkVIQWttVXJrSnljVXFqemZsMjVCbEhSc1VaS1JVUkVST2JPM3M0T1BicDIwcld6anphelpQOGNQQUsxT25NR1FyMDZ0VkRKejFma1JFUkVSQUFPSHdiR2p3Y01zZWI4K3ZXWlJUdU9zS01Dc0ZobkpCY3VYOFhEeDhHRlBpOHRMUTE3ckhUM055SWlJc3JVcjNkMzNjWUtaODlkUkVSa3RNaUpqRXV0MW1EdmdYOTE3UUhaTnRvZ0lpSVNUWEJ3WnFGT3F6WGNOZGV1elN6YUVlV0R4VG9qT1J0MG9lam5ucjlvVmV2VEVCRVJVVTdsdmN1aVdlT0dBREpINisvNXg3Sy95QXM4ZHdFeHNYRUFBQS8zMG1qVnZLbklpWWlJeU9vSlF1WnVyNm1wK3ZWM2R3ZVdMdFd2NzlkZkErSGhSYzlHRm8vRk9pTjUrUGhwa2M5TlRrNUJaSlJsZjROT1JFUkUrY3MrdXV6QW9hUElVQ3BGVEdOYyt3OGUxdjNjdDJjMzJOcmFpSmlHaUlnSXdQSGp3Tm16K3ZXMXNRRisrQUVZTkVpLy9zbkp3SklsUmM5R0ZvL0ZPaU9KUzBnbzN2bnh4VHVmaUlpSVNyWW1qZXFqZkRsdkFFQlNjZ3JPbkQwdmNpTGppSXFPd2VXcm1adG8yTmpZb0dmM3ppSW5JaUlpQXJCOHVYNzk3TzJCWDMvTjNDbTJNRFp2QnFLaUNwL0xSS0pqWXJGcXpVYWtwYWVMSGNVcTJZb2RnQ3hEZEV3czl2N3pMNGE4OVFiczdleUtkYTNBb0F1NGZmYytSZ3g5Q3pLWnpFQUpnWE1YTHlNbEpSV2QycmN4MkRXSmlJaU1SU0tSb0hlUEx2aDkxVm9Bd01IRHh5M3liOWkvUjAvb2x2OW8zclFSU3J1VkVqa1JFUkZadmVmUDlSdFYxN1l0OE0wM1FOV3FtZWQ0ZSt0L0Q3VTZjNWZaMGFNTEZTMDZKaFpIajU4dTFEblp2VE40Z0Y3OUFnTFBZY09XSFhpUm1JaXBFOGZxZGM2YURWdXdac1BXWEI4N3RIc1RSbzZiWE9BMUt2cjQ0T3M1TS9XNm55VmpzYzVJWEoyZEVCc1hYK1R6blp3Y0RKZ0dDSHNlZ2ZMZVpRMTZ6ZXlLOGtUT3k3bUxsN0gvNEJFTWYzZXdnZElCV3EwV2Y2N2VnSWlvS0RTcVh4ZWxTcmthN05wRVJFVEcwclZUZTZ4Y3ZSNWFyUlpYcnQxQVpGUTB5bmg1aWgzTFlBUkJ3S0VqSjNUdDdsMDZpSmFGaUloSTU5UXAvZnB0M0pnNXBYWG1UTURSRVpnenAzRDNPWEdpME1XNnlLaG9yUHk3NkJ0VTZGdXM2OStuQnc0ZU9ZNzlCNCtnYzRlMnFGZW5sbDduK2ZuNllQYk1LYnAyVkhRc3ZwajdIUUJnOE1CK3V1UGg0UkhZdW5NdnhuMHdBZ3FGWEhmYzFjVkZyL3RZT2hicmpLUnExY3FJUFgrcFNPZks1REtVTDB4RlBoZUNJT0RlZzBjSURMcUF3S0FMQ0E0SnhaRjl1VmU0RGFHb1QrVGNhTlFhQUlEY2dLUHFwRklwUnIvL0xtYk5uWSsvMTIvQjVBa2ZHdXphUkVSRXh1Sld5aFV0bWpaQzRMbk16YWYrUFhvU3c0Zm91UjVPQ1hEajFoMDhqNGdFQUxpNnVxQjVrOFlpSnlJaUlnSnc0NForL1g3K0dmajlkeUErSGhoYmhFRXIxNjhYK3BRNnRXb1U2clA5MWVzM3NXRHhNc1Fudk1DSEk0ZnBqbXMwR2lTbjVMOTV4dkFoZzNIc3hHazRPampnUldKU3JuMmNIQjFnWTVPMTFxeGNMb05mUlY5ZFd5YlBLc1QxN2RsTjkvUEpnTE93czFOZzBJQStldjh1MW9URk9pTnAxYXdKemhXeFdGZTNkczBjLzdNWHhkc2p4aUt1R0NQNy9zdFlUK1RjWkNpVmtNbGtrRWdraGNwNDdjYXRmQiszVXlqZ1Y5RVhIdTZsOCsxclo2ZEE5V3BWQzNWdklpSWlZK25SdFJNQ3oxMEVBQnc2Y2d6RDNubXowSDhqemRYQnc4ZDFQM2ZwMkk0YlN4QVJrWG1JaU5DdjM0SUZ4YnRQVEV6bWRGaGJ3NWRtMUdvMVZxM2RpSzA3OXFLTWx5ZVdMdm82eCtmYyt3OGVZZEwwV1hwZDY5U1pvRHdmVy83ajkvQ3ZWaVhydWc4Zm8wdWYzR2ZKQ1lLQWxKZTc2NFkrQzBOWkx5OGtwNlRrNk9QazZLaFhKa3ZIWXAyUk5HL2FDTldxVk1LRFIwOEtmVzYvWHQyTGZYOG5Sd2YwNnRZWjdkcTB3TWZUWnlFOVBhTlkxelBHRTNuYVovL0Q5WnUzOCt5YjF4TzhTaVUvclBoNTBXdkhQL2w4cmw3NS9ub2FrdS9qZnI0K1dMbDhzVjdYSWlJaU1yWm1UUnFoVkNsWEpDUzhRRVJrTks1ZXY0V0c5ZXVJSGF2WVV0UFNjRElnYXoyZ0hsMDZpcGlHaUlnc1NZWlNpVWVQZ3hFUkdZV282QmkwYTkwUzViekw2SCtCcE53SG54aEZZaUpRdXJSQkx4a1NHb2J2L204cEhqNTZnall0bTJINmxQR3ZGY0c4eTVZcGNNYlowbC8rZ0ZzcFY3dzM5SzA4Ky94M2VRNi9pcjZZTjN1R3JoMFZGWU1acytZQkFKNkZoV1BrdUNrNStnOTQrLzBjYldQT0NDeEpXS3d6RW9sRWdza1R4bURlZC8rSDZKaFl2Yy9yMjdzYmFsYXZWdXo3ci9yVnNOdEFHK09KM0twRlUvajZsSCt0ejdFVEFiQ3p0ME9yNWsxZWUrejBtU0RJWkxuL2I3dGs0ZGV2SGR1NGRTZk9YYmlNNzcrYUJUczlONzZ3VXlqMDZrZEVSR1FLdHJZMjZOS2hMYmJ0MmdjQU9IVGt1RVVVNjA2ZVBvdU1qTXd2RS8yclZrWWxQOThJaVBGU0FBQWdBRWxFUVZRQ3ppQWlJc3JmczdEbjJMUC9JUDQ5ZWpMSGlLMVNwVndMVjZ3cjVxYUpoV0p2YjlETDdkbC9DQ3YrWEFPTlZvc0pZMGJpalg2OWN1MVhxcFJyam1tcHVWbjZ5eDl3Y25Jc3NGOTJjcGx0Z2V2bGIxbjd4MnZId3A5SFlNcW5YK3A5SDB2SFlwMFJlWHE0NDZzdlorSzdSVXNSK2l5c3dQNmRPN1REMExmZU5FR3l3alBHRXptdnVlbW5BOCtoV3VWS21ESmh6R3VQM2I1elA4OGRZdXZVcXZIYU1kbkw0Y1NOR3RTRFZDclZLMWRSM0gvd0NOZHUzb1ozMlRMd3JWQSsxeUlrRVJGUlVmWG8ybEZYckR0MTVpd21qUnNOUjBmRGJrWmxhZ2VQWkUyQjdjWlJkVVJFVkF5Q0lHRDN2b1A0N2M4MUFJQ083VnFqWFpzV0tPL3RqVEpsUEtISXRtNmFYdHpkalpBeUZ3NE9CaThNL3ZUclNqZzZPdURIYitia21KNXFLdmxOZzMzbDFjN3ZYZm9NeGwrL0xZRlBoZkpJK2M5MFdHdkhZcDJSbFhZcmhibGZUTWVzdWZNUkVSV1ZaNytHOWV2aXc1RkRMV1lOR24yRmhJYmhaTUJaOU9qYUVaNGU3aEFFQVVsSnlYQnhjYzYxdjBxdGhrd213NTE3RHhBYkY0ODJMWnZsZS8zbmtWR3d0N016YXFFT0FNNEVuY2Y2elR0MDdaclZxMkZnLzk3bzBMYVYxZjAzSlNJaXcvT3I2SXZxMWFyaTNvT0hVQ3BWT0g3cURQcjA3Q3AyckNKN0Z2WWN0MjdmQlFEWTJ0cWljL3MySWljaUlxS1NTcVBSNEx0RlMzRXk0Q3c2dFcrRDhSKytqMUtsWEl0MzBWcEYzekN4VUdyWEJvendlYkcwV3lsUkNuVjFhOWZDUngrTVFMTW1EWFhIMHRMU2NTYm92TkUvazFzYUZ1dE13TW5KRVFQNjljUnZLLy9PczArLzN0MnRzcWl6ZmZjKzdEOTRCSFZyMTRDbmh6c1NYaVJDcTlYcUt1My9wVmFySVpQWll0UFdYYmgrOHhhYU5tNlE1N2NrNmVrWmVCb1NDclZhVTJCbEh3QzJiMWdGMXp5S2hBVVpPWHdJM2hyWUgySFBJL0RnNFdQczJMTWYzeTVjZ21NbkFqRHprNGxjSkpPSWlJcXRSN2VPdVBmZ0lRRGc0T0ZqSmJwWWR5amJxTHJXTFpyQzJkbEp4RFJFUkZSU0NZS0FuMzVkaVZObmdqQngzR2owTjlUbjZoWXRpbjhOZmJSc3FYZlhvUE9YTVB1cjcvWHFHL29zdk1EUHdLL1doZ3Q3bnY5bUdtcTFKczgrVW9rRTNtWEx2THhuR0R6YzNlRGg3cGFqajcyOUhicDBiSWRuWWVFNWpndUNBQUNRU0ZqRXl3MkxkU2J5OHYvRFBHbTFXdE1FS1NaRFBaRUJJQ2twR1VlT24wYk42dFhRb0Y3bTJqc1JFWkVBZ0xKbHZISzlodkxsVHJIZE9yWEhtYUR6T0hrNkVOMDZkOGkxNzZNbndWQ3JOZkQwY005em5qNEE3TmwvRUJHUjBYQjBLTjUwSWtkSEIvaFhyUXovcXBYUnEzdG5IRDkxQmovODlCc21UUGtNL3pkL0xqdzlURFNVbW9pSUxGTEhkcTN4Nngrcm9WU3FjUGYrUXdTSGhNTFAxMGZzV0lXbTFXcng3OUVUdW5aM1RvRWxJcUlpMnJGN1AvWWZQSUtKNDBaalFKOGVocnR3N2RwQXBVckFrOEp2R0Zrby9mdnIzYldpYndXTUdUVzh3SDYvcjFvTFYxY1h2UDJtZnRjZThlR2tmQjkvSGhHWlp4K1pUSVlET3pjQXdHc2JSK1JtNVM4LzZINU9UVTBEQUNnVWhaeWliQ1ZZckRNQmpVYURRMGVQNTl2bndMOUhjMTF6emR3WTZva01BRHYzSGtCR1JnYmVIalJBZCt6SjAxQUF5SFBOTjVWS0RibE1obVpOR3NIVnhSbjdEeDNOczFqMy9HWGhyM3ExS25ocllMODhNeDg5ZmhvS1JTSnNiVzN5L2QwS1F5S1JvRlA3TnFqb1V3R3o1czNIbDE4dndKSUZYOFBPanB0WEVCRlIwVGc1T3FKTnkrWTRkaklBQUhEbzhIR01IZjJleUtrSzcrTGxhNGlOaXdjQXVKZDJRNU5HOVVWT1JFUkVKVkg0ODBpcy9Ic0QrdmJzaHY2OXV4djI0aElKOE1FSHdLeFpocjF1ZG0zYUFEWDByd0Y0bHkyVDcrZmFWMzVmdFJZdXprNTY5UVdBV1ovbVhXVDdkdUVTdUpkMnc3Z1BSdVQ2ZVBhcHJVZjJiVVdHVW9uRXhDUjRlcmdqOUZrWVJvNmJrbU4zMSt4citZZEhSRUFpa2FDVXE0dGVPYTBOaTNWR3BsS3BzV3pGbndnT0RzbTMzOFhMMTdCbXd4WU1IekxZcktmREd1cUpISi93QWx0MzdFR1Z5bjVvM2FLcDd2ak4yM2Noa1VoUXRYS2xYSytSa1pFQnVVd0dXMXNidEduVkhQc1BIa0hvczNENFZDajNXdDg3OXg0QUFDcFg4c3YzZDBwSlRZR3prM0dtcVZhcDdJZnY1bjJCU1ovTXdxSWx2MkQyektsbS9kK1hpSWpNVzQrdUhYWEZ1c1BIVCtHRDk0ZkN4c1p3WHphWnd0RVRwM1UvZCszY25tdllFQkZSb1FtQ2dHVXIva1JwdDFJWTkrRUk0M3pHR2pJRStQVlg0Tmt6dzE4YkFENzkxRGpYTGFTTzdWcm4rZGkzQzVmQXdjRSszejdablFvSXd2OHRYWTVEdXpjVjJQZnkxUnR3ZFhVcE1iTU1UWTNGT2lONjlEZ1l2Njc4VzYrZFlBRmcvOEVqZVB6a0tjYU1lcTl3MjBxYmtLR2V5R3MyYkVGYWVqcEdEUitpZTJGVnFWUUlPbjhKL2xXcjVMbkRuVktsZ2t5ZXVSdHNoN2F0Y09UNGFUeDgvT1MxWXAwZ0NBZ011Z0FBYU5TZ2JyNVprcEpUNE9YcFVXRG1vcXJzVnhIVEozK0VieGN1UWFjT2JkQzZSZjZiWWhBUkVlV2xZZjI2OFBMMFFGUjBEQklTWHVEcTlWdG8zTENlMkxIMGxxRlU2djQrQTBEWGp1MUZURU5FUkNYVnhjdlhjUDdpRmN6NS9KUEM3L1NxTDRVQ1dMQUFHRHBVdi80clZtVCtvNDhSSTRER2pZdWV6VXpGSnlTOHR2NzhxN1h6L0t0V3hyTEY4N0ZsN1I5SVMwL0hycjBIa0pxYWlqR1RadUN6YVJOUjNiOHF0cXo5UTR6WVpvbkZPaU9JaklyR2xoMjdjZWJzQmQyaWlmcTZjKzhCcG44eEYxMDZ0Y1BBZnIwdGRraG8vejQ5NE9yaWd1Wk5HK21PN1Q5NEJJbEpTUmo2enB1NW5wT2VuZ0ZCRUNCLytXSmN2MjV0YkYvL1o2NVRTNE11WEVKMFRDektsdkZFN1pyVjg4eWgwV2lRa3BJS2w4cEYyMWhDWHgzYnRjYkpnTFA0WmNWZmFOS3dQaFFLVG9jbElxTENrMGdrNk5pdU5UWnYzdzBBT0g3cVRJa3ExbDI0ZUFWcDZla0FNbmU0cmVoYlFlUkVSRVJVRW0zWnNRZTFhMVpIMjFiTmpYdWpEaDJBano4R2Z2ckpjTmRzMEFENDhrdkRYYytNUEEwSnhZdkVSSVEreTlwTTRxL2ZsZ0FBNUhJNXBGSXBGSEk1L3ZmTkltaTBXcXhlOFJQV2JOaUt5WjkraVdIdnZJbGg3d3dTSzdyWjRid0RBM3J4SWhHcjFtN0UxSmx6RUJCNHZ0Q0Z1bGMwR2cwT0hUNk9qMmZNd3FadHU1Q1dsbWJncERtbHBxVWhQVDNEcVBmNEx6OWZIN3cvN0cxZE8reDVCUDVhdHdtdUxzN28yYTFUcnVlOGVuUC82cHNUcVZTYWE2Rk9vOUZnOWRyTkFJQkJBL3JtT3lRNk1Ta1pBRXhTRkIwemNqamk0aE93YmVjK285K0xpSWdzVi9ZUjdBR0I1NkJXcTBWTVV6akhUd2ZxZnU3WXRwV0lTWWlJcUtSNkVoeUNLOWR1WUdDL1hxWlpZbWpHREdCNHdSczc2S1ZtVFdEMWFzRGUzakRYTXpOWHI5K0NWcXZGbDE5L2o1allPQUNBVDRYeThLbFFIaTR1enRoMzREQkdqNStLK3c4ZTRhdlpuOExMMHdQVEozK0VUNmRPd09idGV6RDlpM21JaTA4UStiY3dEeHhaWndDQ0lPRHdzWlBZdUhXbmJrY1RROGhJejhET1BmL2crTWtBakJ3K0JDMmE2VDlNOXVmZi90VDkvT3BOZlBaakFEQnAzR2dBd05oSk0rRGdZSThWUHkweVFPckNpNDZKeGVkenZrRktTaXBtejV3S2h6eGV1Q0lpb3dBQVRnV3NMN2RtNDFZOGVoSU1ud3JsMGJ0SGwzejd4cjU4QVhIN3oxQmRZeWpuWFFiOWUzZkh6bjBITUhoZ1A4aGZUdWNsSWlJcWpDcVYvVkMrbkRmQ3dwOGpPU1VGRnk5Zks5UjdCTEdrcGFjajZOeEZYYnRET3hicmlJaW84SGJ1UFlEU2JxWFF1cVdKbGhlU1NvSDU4d0ZmMzh4cHNVWDlrcXg3ZDJEcFVzRFplTE82c3RaL0s3aUkrV293VEVFRVFTaXdyNzJkSFM1ZHVZN0lxR2hNbXpRT0c3ZnV4T3l2RnVUb2MvYmNSU3hkL2djYTFxK0xhWlBHb213Wkw5MWpYVHEyUStWS0ZmSGR3cVZJVEV4OGJTcXROV0t4cnBoVUtqV1dMdjhERnk1ZE1kbzlFbDRrNHNkbEs5QzFjM3VNZnU5ZHZiNDkyTDN2WUlISFhoWHJTcGQyZzZORC9wVjlReitSWDdsNy95SG1mcnNJTWJGeEdENWtFRHE4L0paZHJkYmsySjFWbzlGZzI4NjlBSURLbFNybWVlM0R4MDVodytZZGtNdGwrSHo2eDVESjhpK0lCYjc4MEZDaC9Pc2JWQmpERy8xNlk4ZWVmM0QweE9rOFJ4QVNFUkhsNTlWVTJIV2J0Z0hJbkFwYkVvcDFRZWN2SVVPcEJBQlVyVklKNWN0NWk1eUlpSWhLR28xR2c0REFjK2pUc3l0c2JVMVl6cEJJZ1BIamdmYnRnYmx6Z2NEQUFrL1JxVkFoYzNUZW0yOW1Yc2VBRWhKZVFDc0ljSEYyZ28yTkRVNjhITUZlMEFBWEFPZzdTTC9SZ3MvQ25oZllkK3U2bGZoMTVkOXdjTEJINTQ1dDBiUnhBM3oxL1dMY3VYc2ZZeVpPUjZNR2RWSEd5eFB2dmowUWxTdjY0dUhqWUR4OEhBeEJxNFZHcTRWS3BZWktwVUxQN3AwUmRQNHkzTjNkamJZSlpFbkJZbDB4YmR5Nnc2aUZ1dXdPSHoySmN0NWwwYXRiNXdMN1p0OGV1U0JMRjM1ZFlCOURQcEYzYlY0TkIzdDdiTm0rQjZ2WGI0SkdvOFdZa2NQeDFwdFpXMHV2WHI4Sk8vY2NnS3VMTXhRS0JSSVRFL0VpTVFuZVpjdWdZYjA2dVY5Mzd3SDg4dnRma0VxbCtHTEdGUGhYclp6ajhYbnpmNEF5UXdrM3QxSndkSFJBZkVJQ1Rwd0toRUl1UnhzVGZTdFR0b3duV2pWdml1Mjc5Nk5IMTQ3Y0daYUlpSXFrUTd0V3VtSmRZTkFGWkNpVnhsdGcyMEJPbk1yNllOT0JVMkNKaUtnSWJ0eTZnOFNrSkxSdGJlUzE2dkpTdXphd2RTdHc2Ukt3YlJ0dzlDZ1Fsc3VHa3M3T1FNdVdRUC8rUU8vZVFBR0RTSXJxMUprZy9QVHJTZ0NaWCthOVdvcExuMDBmSjAvNDBHQTVuQndkSUxPMVJlL3VYYUNReStIcDRZNmZGbjJETTBFWGNQeGtBTTRFWFVCY2ZBSXlNZ3BlZnN2VHd4MXZEK3B2c0d3bEZZdDF4WFF5NEt4SjczY3FJRWl2WXAyaEdmS0piS2RRNEVsd0NGYXYzd1FYRnhmTW5Ecnh0Y1d4eTN0N1E2bFVJaW82QmtEbUMwK3RHdjc0NU9PUFlHTmo4OW8xSHdjL3hhOHIvNGE5dlIxbWZ6b1Z6Wm8wek9XK2NwdzVlejdIMXREZVpjdGc0dGhSOEhBdmJiRGZyeUQ5KzNUSHA3Ty94cE9uSWFqc2wvY29RU0lpb3J6NCtmckFyNkl2Z3ArR0lDMDlIZWN2WEViYjFpM0VqcFdubEpSVW5MdDRXZGRtc1k2SWlJb2lJUEFjUEQzY1ViVnlKWEdETkc2Y3RadHJiQ3dRSGc0a0p3TjJka0RwMG9DUFQrYjBXU09yWGJNNmVuYnJCSTFHQzYxV0N6czdCUnJXcjR2MmJWb1dlRzdmbnQwTW1tWGl1Rkh3cVpBMVkwMGlrYUJOeTJZNUJzYW9WQ3FrcDJkQXBWSkJvOVhxaW90U3FSUlNxUlMydGpaUXlPVWMxQUpBSWhSMUZ3UUNBTHo5M2hpVDNzL0wwd00vLy9DZFNlOXBMR2ZQWDBTZFdqWHpIZDZxVnF1aDBXaGdZMk9iWTFwc2JrNmZDVUsxcXBWenpIM1BUWVpTQ2FWU0JSdXBGQTRGVFA4MUJxMVdpOEhEUDBUdjdsMHc2cjBoSnI4L0VSRlpodldidHVPdmRac0FBTzFhdDhDY3p6OFJPVkhlRGg4N2lRV0xsd0VBYXZoWHhiTEY4MFZPUkVSRUpkR3cwUlBRb21ralRIeTVwQk5SU1NVcG9DTEozV0NMeWNiR3RJTVRwZEw4QzFZbFNjdG1UUXFjaDI1cmF3dUZRbEZnb1E0QTJyWnVVV0NoRHNqY1RkYlp5VkdVUWgyUSthMUI2eGJOY09MMG1TTHZHRXhFUkpSOWc0YWdDNWVRYXVUZDQ0c2p4eFJZUGFibUVCRVIvVmQwVEN3aUlxUFFxR0Y5c2FNUUdSMkxkY1ZVcTRhL3lZWm9TaVJTMUtwUnpTVDNJdU5xMTdvNXdwOUhJdmhwcU5oUmlJaW9oQ3Bmemh2VnFtU3V6NnBVcW5BMjIwNnI1aVF4S1FrWHIxelR0ZldabWtORVJQUmZOMjdlQVpBNTlaUEkwbkhOdW1LYVBYT0syQkdvQktwZnR6WVVjamt1WDd1QlNuNitZc2NoSXFJU3FtTzcxbmp3NkRHQXpORnJuVHUwRlRuUjZ3SUN6ME9qMFFBQWF0ZXFBVThQZDVFVEVSRlJTWFQ5MW0xVUtPOE5WeGRuc2FNUUdSMUgxaEdKUUNhVG9YYXRHcmg4OWJyWVVZaUlxQVJyM3pacmxOcUZ5MWVRbEp3aVlwcmNuUXpJbWdMYmtSdExFQkZSRWQyNSt3QzFhbkJVSFZrSEZ1dUlSTktnWG0xY3UzRUxhclZHN0NoRVJGUkNsZkh5UkswYS9nQUF0VnFEcytjdWlKd29wK1NVRkZ5OWZndEE1cTV3N2N4NHgxb2lJakpmYXJVR1QwTkRVYmxTUmJHakVKa0VpM1ZFSW1sWXJ3N1MwelB3Nk1rVHNhTVFFVkVKbG4wTnVFQXpXN2Z1d3FXcnVpbXd0V3I0bzNScE41RVRFUkZSU2ZRc1BCeHF0UWJseTVVVk93cVJTYkJZUnlTU3FsVXFRU3FWNHRIanAySkhJU0tpRXF4bDg2YTZueTlldmdxbFVpVmltcHl5YjNyUnNua1RFWk1RRVZGSjlpUTRCQUJRM3R0YjVDUkVwc0ZpSFpGSVpESVpLcFQzeHVNbndXSkhJU0tpRXF5Y2R4bjQrZm9BQU5MVE0zRGwrZzJSRTJWU3F6VTRkL0d5cnQwcVcxR1JpSWlvTUlKRFFpR1JTT0JkMWt2c0tFUW13V0lka1lncStWWEVveWNjV1VkRVJNV1RmZFJhWUpCNXJGdDM0OVlkcEtTa0FnREtlNWVGVDRWeUlpY2lJcUtTNnZuelNKVHg4b0JNSmhNN0NwRkpzRmhISktMS0ZYM3g2RWt3QkVFUU93b1JFWlZnclZwa2pWbzdlKzZpV2Z4ZENjeTIyVVhMNWswZ2tVaEVURU5FUkNWWlJHUVV5bkVLTEZrUkZ1dUlSRlRKenhlcHFXbUlqSW9XT3dvUkVaVmdOZnlyb3JSYktRQkFYSHdDN3Q1L0tHb2VRUkJ5N0V5YnZaaElSRVJVV0JHUlVkeGNncXdLaTNWRUlxcms1d3NBZU1SMTY0aUlxQmdrRWdsYU5NdWFDbnRXNUYxaGc1K0dJaUl5ODRzb1p5ZEgxSzVaWGRROFJFUlVjbVVvbFlpTFQwQ0ZjaHhaUjlhRHhUb2lFWlV0NHdVN093VjNoQ1Vpb21Kcm5XMzBtdGpyMWdWbUt4WTJiOW9ZTmpZMklxWWhJcUtTTENZMkRnRGc3YzJSZFdROVdLd2pFcEZFSWtHbGlyN2NFWmFJaUlxdFFmMDZVQ2dVQURKM3pRdC9IaWxhbHV6Rnd1eWJYeEFSRVJWV1ltSVNBTUROMVVYa0pFU213Mklka2NqOEt2cmdhV2lZMkRHSWlLaUVVOGpsYU5xb3ZxNmRmYzA0VTRxTmk4ZTlCNWxyNXRuYTJxQnBvd2FpNUNBaUlzdVFtSlJackhOeWNoSTVDWkhwc0ZoSEpESXZUMC9FeE1TYXhjNTlSRVJVc3JWc25qVVY5b3hJVTJHRHpsL1MvZHlnYmgwNE9OaUxrb09JaUN4RFltSXlBTURGbWNVNnNoNHMxaEdKek1POU5OTFMwNUdhbWlaMkZDSWlLdUZhTkcwRWlVUUNBTGh4Nnc2U2twSk5udUg4eFN0WmVUZ0Zsb2lJaWlsclpKMmp5RW1JVElmRk9pS1JlYmlYQmdCRXg4U0luSVNJaUVvNlYxY1gxSHE1ODZvZ0NMaHkvYVpKNzY5V2EzRGwyZzFkdTBYVFJpYTlQeEVSV1o3RXhFUTQyTnR6c3lLeUtpeldFWWtzcTFnWEozSVNJaUt5Qk5uWHJidDQrYXBKNzMzMy9nT2twbVdPRkMvdlhSWmx5M2laOVA1RVJHUjVFaE9UNGN3cHNHUmxXS3dqRWxsV3NTNVc1Q1JFUkdRSkdqZk1YcXk3WnRJMVVTOWV2cGFWSTF2UmtJaUlxS2dTazVJNEJaYXNEb3QxUkNKemNuS0VYQzdqTkZnaUlqS0k2dFdxd1BubGg1cW82Qmc4Q3dzMzJiMHZYY2xXckd0WXoyVDNKU0lpeTVXWWxNVE5KY2pxc0ZoSEpES0pSQUlQOTlLY0JrdEVSQVlobFVyUnFFRldvU3o3YURkalNrcEt4dDM3RDNVWkd0U3RZNUw3RWhHUlpVdE1USWF6RTR0MVpGMVlyQ015QXg3dTdoeFpSMFJFQnZQZnFiQ21jT1g2VGQyVTI1bzEvT0hvNkdDUyt4SVJrV1ZMU1UzaDN4U3lPaXpXRVprQkQ0L1NYTE9PaUlnTUp2c1UxS3MzYmtHbFVobjludGszczJqU2tPdlZFUkdSWWFoVWF0amEyb29kZzhpa1dLd2pNZ1B1Ym02SWowOFFPd1lSRVZtSU1sNmU4S2xRRGdDUWtaR0JtN2Z2R2ZWK2dpRGtHTUhYaE92VkVSR1JnYWpWTE5hUjlXR3hqc2dNT0RrNklqa2wxYVE3OWhFUmtXWExPUlgyYWo0OWkrOVoySE5FUldjdTUrRGs2QWovYWxXTWVqOGlJckllS3JVYU1oYnJ5TXF3V0Vka0Jod2RIU0FJQXRMUzA4V09Ra1JFRnFKcG93YTZueTllTWU2NmRkbDNnVzNZb0M1c2JHeU1lajhpSXJJZWFyV2FmMWZJNnJCWVIyUUdYaTJZbXBLU0tuSVNJaUt5RlBYcTFvS3RiZWFIbTBlUGd4R2Y4TUpvOThwZURPUjZkVVJFWkVncWxSb3lHVWZXa1hWaHNZN0lERGc2T2dJQWtwTlRSRTVDUkVTV3d0N09EclZyMXRDMUwxKzlicFQ3YURRYVhMOXhXOWR1elBYcWlJaklRTFJhTFFSQmdJME5pM1ZrWFZpc0l6SURUcTlHMXFWeVpCMFJFUmxPb3daWmhiTnIyUXBxaHZUb2NUQlMwOUlBWkc1c1ViYU1sMUh1UTBSRTFrZWxWZ09BYnFRNGtiVmdzWTdJRERnNlpCYnJPTEtPaUlnTXFVSGRXcnFmcjkrOFpaUjdYTHVaVlFTc1g3ZTJVZTVCUkVUV1NhMTZWYXpqeURxeUxpeldFWm1CVjJ2V0phZXdXRWRFUklaVDNiOHFGSEk1Z013ZFcrUGk0ZzEranh2WmluWDFzaFVIaVlpSWlrdjlhbVFkTjVnZ0s4TmlIWkVaMEsxWnh3MG1pSWpJZ0d4dGJWR3Jwcit1ZmYzV0hZTmVYeEFFM01oMnpmcDFXS3dqSWlMRHlab0d5NUYxWkYxWXJDTXlBNDRPOWdDNEd5d1JFUmxlOXFtcDEyNFlkaXJzNCtDblNIcTVoSU9uaHp2WHF5TWlJcU9RU01ST1FHUmFMTllSbVFHcFZBcDdPenNrSnllTEhZV0lpQ3hNdlRyWjE2MHo3Q1lUMlhlQnJWZW5GaVQ4TkVWRVJBWWtsV2FXTERSYXJjaEppRXlMeFRvaU02R3dVeUJEcVJRN0JoRVJXWmdhL3RVZ2w4c0FBRTlEbmlFaDRZWEJycDF6Y3dsT2dTVWlJc09TdnZ3U1NLdGhzWTZzQzR0MVJHWkNabXNMbFVvbGRnd2lJckl3Y3JrTU5hc2JmdDA2UVJCeWJpNVJoenZCRWhHUllVbHRNa3NXZ2lDSW5JVEl0RmlzSXpJVGNwa01TaVdMZFVSRVpIaloxNjI3YnFCMTYwSkN3L0FpTVFrQVVOcXRGTXFYSzJ1UTZ4SVJFYjBpa1hBYUxGa25GdXVJeklSTUp1UElPaUlpTW9yc1UxU3ZHV2pkdXVzNXBzRFc1bnAxUkVSa2NEWlNqcXdqNjhSaUhaR1p5Q3pXcWNXT1FVUkVGcWhtZFgvSVpKbnIxajBKRGtGaVVsS3hyM2tqMjNUYWVseXZqb2lJakVBaTVacDFaSjFZckNNeUV6S1pMWlFxYmpCQlJFU0dsN2x1WFRWZCs4N2RCOFcrNXUyNzkzUS8xNjFWbzlqWEl5SWkrcTlYdThGcUJSYnJ5THF3V0Vka0pqaXlqb2lJaktsV2pheE5KbTdmdTErc2E4WEZKeUFpTWhvQTRHQnZEMStmQ3NXNkhoRVJVVzUwdThGeXpUcXlNaXpXRVprSnJsbEhSRVRHVkxORzFzaTYyM2VLVjZ5N2s2M1lWOTIvcW03a0F4RVJrU0hwUnRheFdFZFdodStzaU15RVhHYkwzV0NKaU1ob2F2cG5GZXZ1M250UXJBOCsyYWZSMXNwV0JDUWlJaklrRnV2SVdyRllSMlFtWkRJWmxCeFpSMFJFUmxLNnRCdktlSGtDQU5MUzB4RWNFbHJrYTkyK216V3lybVoxLzN4NkVoRVJGWjFFSW9HdHJRMlhDeUtydzJJZGtabmdORmdpSWpLMjdPdldGWFdUQ1kxR2czdjNIK3JhMlRldUlDSWlNalM1VEE2bGtodnhrWFd4RlRzQUVXV1NTQ1FBQkxGakVCR1JCYXRad3gvSFQ1MEJrTG1iYSs4ZVhRcDlqU2ZCSWNoNCthSEp1MndadUxxNkdEUWpFUkZSZG5LRjNDeVhDeEtTbzZBSlBna2g2amFFaEdCbzB4TWhnUUNKd2hrU1Z4OUl2V3JEeHE4ZDRGSmU3S2hVQXJGWVIwUkVSR1Fsc28rQ3l6NlZ0VEJ5VElIbGVuVkVSR1JrY3BsTTl5V1JPZEJHWElQNjBwL1FocDU3N1RIaDVUK0l2Z3ZOdzhOUUJTNkJ0R3dEMkRZZUJhbFBNd0FTRTZlbGtvckZPaUt6d1ZGMVJFUmtYRlVyKzhIVzFoWnF0UnFoejhLUmxKUU1aMmVuUWwwaiswNnd0YmhlSFJFUkdabENJVGVMWXAyUWtRVDFtUitndVgrZ1VPZHBJNjVDdWY5alNDdTJnYnpERjRDOXU1RVNraVhobW5YSVhIc2xOamEyeVBQZ2xVb2xZbU5qb2RGb0RKeU1yQSsvYVNFaUl1T1J5V1NvVnJXeXJuM25YdUhYcmJ0OWh5UHJpSWpJZE9ReU9WUWlGK3VFaEdBb3R3OHZkS0V1TyszVEFHUnNHUW9oNnJZQms1R2xzdXFSZFNrcEtWaS9majFPblRvRnRWb05pVVNDK3ZYclk5aXdZYWhRb1VLQjU0ZUdobUxkdW5XNGZ2MDZCRUdBcmEwdDJyVnJoMkhEaHNIQndjRUV2d0VSRVZISmtKeWh3ZXJUb1RoK094YWhjZWxJVS9JTEx0SEl1d1AxdWdNQVJ1OUlBbmFjS3R6NW5vT0J6RTFsTWVpdmNBRGhoczFIQmJLWDI4Q250QjA2MW5MSCsyMTk0S1N3RVRzU0VaSFJ5RVVlV1NmRVA0RnkxeGdJR1luRnYxWmFQREoyajRPODN5K1FscWxyZ0hSa3FheTJXSmVXbG9ZNWMrWWdMQ3hNZDB3UUJGeTllaFczYjkvR3ZIbnpVS2xTcFR6UGYvVG9FZWJObTVkak5KNWFyY2F4WThkdzc5NDlmUFBOTjdDM3R6ZnE3MENXUmVBc1dDS3lVRUVQNHpGbngzMDhUOGdRT3dxUlJVaFRhbkEvSWdYM0kxS3c1M0lrdmhyb2p4WlYzY1NPUlVSa0ZIS1pUTFFOSm9UMEYxRCtNOFVnaFRvZFRRWlVCNlpEL3ViZmtEaVhOZHgxeWFKWTdUVFluVHQzNWlqVVphZFVLckZxMWFwOHovL3p6ei96bkRZYkZoYUduVHQzRmpzaldaL01IV0dKaUN4SDBNTjRmTGpxQmd0MVJFYnlQQ0VESDY2NmdYT1BFc1NPUWtSa0ZHS3VXYWNPV0FRaEtVSy96allLU0JUNjdaQXVwQ2RBZWZ4clFOQVdJeDFaTXFzdDFwMDllemJmeHg4OGVJQzB0TFJjSDh2SXlNQ1RKMCtLZFgyaS94STR0STZJTEV4eWhnWnpkaFJ0eDFFaUtwd3Z0OTlEY2dhbmx4T1I1WkhMNWFLTXJOT0dYNGJtNGVFQys5bFViQWY1b0RXdysrQTRGQ01QUS9IdWRraDlXeGQ0bmhCK0Vkckh4d3dSbFN5UTFSYnI0dVBqODMyOGZ2MzZrRXFsMkxWckY2Wk5tNFpodzRaaDBxUkoyTEJoQTdSYUxTWk1tSkR2S0tpQ3JrK1VHdzZzSXlKTHN2cDBLRWZVRVpuSTg0UU1yRDRkS25ZTUlpS0RrOHRsVUNwTi8zNUNmU24vMlhZQUlQWHZCVm5QaFpBNHVFTjlkVDNVVjlZQ0NoZklleTZDeEt1V252ZmdvQTE2bmRVVzY3eTh2UEo4ek0zTkRlUEhqOGYzMzMrUFRaczJJVHc4SEdxMUd0SFIwZGl6Wnc5bXo1Nk5SbzBhb1hmdjNrVzZQaEVSa1RVNGZqdFc3QWhFVnVYRUhUN25pTWp5S09SeVpHU1lkaHFza0J3RmJkaUYvRHZKSFNGclBRM2FtQWZJMlBRVzFPZCtnZnJjTXFqMlRRSWtVdGpXR1Z6Z2ZiUnhqNkExMDkxaG8yTmlzV3JOUnFTbHA0c2R4U3BaN1FZVDdkcTF3NlpObTNKOXJFK2ZQamgrL0RqdTNMbVQ2K05oWVdGWXQyNGRoZzBiaHNPSER5TWo0L1VxZi92MjdRMmF0N2cyYmR1RjVKUVVmREJpcUZHdW41cWFocnYzSDBBdWw2Tk9yUm9HdWViZCt3OFJHeGVIVnMyYldzVmFiZ0svVVNFaUN4TWF4emQzUktZVUdzdm5IQkZaSHJsY0RxWEt0Tk5nTlU5T0ZOaEg2bEllMnVkWG9MNzhONkJNMFIzWFJ0K0ZrUDRDRWlmOU5vL1FQamtCcVZkdHZiTkZ4OFRpNlBIVGV2Zi9yM2NHRDlDclgwRGdPV3pZc2dNdkVoTXhkZUpZdmM1WnMyRUwxbXpZbXV0amgzWnZ3c2h4a3d1OFJrVWZIM3c5WjZaZTk3TmtWbHVzNjl1M0w2NWZ2NDdidDErdllqZHIxZ3pmZmZkZHZ1ZWZPblVLbzBlUFJ2MzY5WEgrL1BrY2o5V3FWUXQ5K3ZReGFON2kybmZnTUJ3ZEhZeFdyRnV3ZUJuT0JKMkhUNFh5K0czcEFpZ1VpbUpmYy9YYVRiaDY0eVlPN3NxOXFKcVg1Yi8vaFIxNy9pblVPUVA3OWNMNE1TTUxkWTR4U0dENVJVa2lzaDVwU3E2ZlJXUktxWHpPRVpFRlVzamxVSnA2WkYxMHdhUGR0REgzb1QwNDQ3WGpFb1VMSkhJbmFGTmo5THFYSnZKMm9Rb3prVkhSV1BuMytrS2NrWk8reGJyK2ZYcmc0SkhqMkgvd0NEcDNhSXQ2ZFFxZTFnc0FmcjQrbUQxemlxNGRGUjJMTCtabTFsY0dEK3luT3g0ZUhvR3RPL2RpM0Fjam9GRElkY2RkWGZUYnBMdHpldWdBQUNBQVNVUkJWTVBTV1cyeHpzYkdCck5temNMZXZYdHg0c1FKeE1URXdNdkxDNTA3ZDRhSGh3ZWlvNlB6UFYrdFZpTWhJUUZ0MjdiRjA2ZFBFUk1UQTA5UFQzVG8wQUY5Ky9hRmpZMU5vVE9GUGd2RHRsMzdjT25LZGNURXhzRk9vVUNkMmpVd1l1aGJxRmFsY2xGL1ZRaUNnTmk0ZUZUMHFWRGthK1RuNy9XYmNTYm9QTHAyYW8vanB3THc3YUtsK04vbm54VHAzMEYyaVVsSmNIRjJMdkw1bjMweVNhOSszLy93YzVIdlFVUkVSRVJFUk1Zams4dWdWS2tnQ0lMSlpsd0pDY0ZGUGxkYXZUY2d0WVhtd1NHajNLdE9yUm80c2kvMzBXdTV1WHI5SmhZc1hvYjRoQmY0Y09RdzNYR05Sb1BrbE5SOHp4MCtaRENPblRnTlJ3Y0h2RWhNeXJXUGs2TkRqcy8rY3JrTWZoVjlkVzJaUEtzUTE3ZG5OOTNQSndQT3dzNU9nVUVEekd1Z2s3bXd5bUpkUmtZR2podzVncE1uVHlJaUlnTEtsOXRBaDRlSFkrM2F0ZWpjdVRQYzNOenlMZGhKcFZLNHVycGl4NDRkaUl5TUJBQkVSRVJnKy9idENBZ0lRTXVXTGRHMWExZTQ2RmtWZnZqb0NTWis4Z1ZzYkd6UXNINGRORzVZRDhGUFF4RjAvaEl1WGJtT3hkL1BRODNxMVlyMCt5WW1Ka0dsVWlFbUxnN3JOMjB2OVBtMWF2cWpZZjI2dVQ2MmU5OUJyTjI0RGIxN2RNSFVpV05SdDNaTkxQNzVOM3l6Y0FtK21QNHhaREpaa1RJRG1jTjd2VHc5aTN4K2w0N3Q5T3BuTnNVNnpvSWxJaUlpSWlMS1FTR1hReEFFcU5YcVluMitMQXh0ZXU2RnFRTFp1OE8yeVFmUVJseUY5bW1BZnVka0ZQRmVCVkNyMVZpMWRpTzI3dGlMTWw2ZVdMcm9hMVN2VmxYMytQMEhqekJwK2l5OXJuWHFURkNlankzLzhYdjRWNnVTZGQySGo5R2xUKzdyOVFtQ2dKVFV6QUpoNkxNd2xQWHlRbkpLU280K1RvNk9lbVd5ZEZaWHJJdUppY0hDaFFzUkVoS1NaNThIRHg2Z1JZc1cyTHQzYjU1OW1qWnRDcFZLOWRwMVZDb1ZuajE3aHExYnQrTHc0Y09ZTm0wYS9QMzlDOHlWbUpTRURtMWI0YU1QMzRlclM5Wm9zbldidG1IMXVzMVl0V1lqRm4wN1I0L2Y4SFV4c1hFQWdFZVBnL0hvY1hDaHp4LzhSdDljaTNYYmQrM0RiMyt1UVp1V3pUQjUvSWNBZ0Y3ZE8rTkZZaUwrL0hzRFBrMTRnUzgvbTRiU2JxVUtmYy9VMURURUo3eEFyUnJWQzMxdWlXWUZhL01SRVJFUkVSSHBTL0Z5WkpaU3FUSlpzVTRDYlpIR1VzZzZ6WUZFWWdQbDhXLzBQMGt3L0JJR0lhRmgrTzcvbHVMaG95ZG8wN0lacGs4Wi8xb1J6THRzR1V5ZThHRysxMW42eXg5d0srV0s5NGErbFdlZk1sNDVCOWo0VmZURnZObFowNE9qb21Jd1k5WThBTUN6c0hDTUhEY2xSLzhCYjcrZm8xMllVWU9Xek9xS2RZc1hMODYzVUFjQWUvZnV4ZFNwVTNIcDBpV0VoNGUvOW5pcFVxWHczbnZ2NGVEQmc5Qm84bjVpSlNRa1lPSENoWmcvZno0OEN4Z2hWcnRtZFRScVVPKzE0NE1HOU1YZjY3Zmd6cjM3K1o2Zm4raVl6SjNCUHY3b0EvVHIzYjNJMTNsRm85RmcrUityc1h2ZlFYVHEwQVl6cDA2RVZKcTFzZkNRd1cvQVRxSEE4ajlXWSt5azZaZzZjU3hhdFdoYXFIczhEbjRLQUhqNCtFbVJjK1pWelRkWGdzQ2hkVVJFUkVSRVJObkpYeGJyTXBSS09EbzY1TnBIcFZMaHpyMEh1SHI5SnA2R1BNT3o4T2VJajAvQS83TjMzL0ZSVkZzQXgzK3pOYjBIQWlrUWV1aWg5eVlDZ3FBSUlpQ0NDbGpCM3ZBcDlsNEJGUXNXUkVIcHZVbVgwSnYwbWtZcXFhUnROdHZlSDB1V0xMdWJIaExJL1g0KzcwRm03dHlaaldFemUrYmNjL0x6dGVScnRiend6Qk1NR2RpLzFPZVVWRzVsRHRZcE9qeU1QTGdydW0zdllMcDZ1ZlRuVXBlLzlKTTlxOWR0NG9lZmY4ZGdOUEwwWTQ4d2NzUlF1K084dkR5dGxxWGFNK3ZibjNCemN5MXhYRkVxcFlMQWVzVTMxMWk4NENlYmJRbUpTVHozeXB1bFBzL3RydFlGNnlJakkwc2NjL3o0Y1k0ZlA4NTc3NzNId29VTDJiMTdOMXF0RnJsY1R0ZXVYWmt3WVFJR2c0SFZxMWVYT0ZkT1RnNUxsaXpocWFlZUtuYWNvNFlNYXJVS3VWeEdSZUk0aFpsMWZyNCs1Wi9rbXZqRUpENytmRFpuemwzZ25ydUhNTzN4UiszV0RSZzVZaWhCZ2ZYNTZQUFp6SHovVTdwMjdzQ1VTUThTMmpERXpxeTJ6cHk3QUppTFo4YkV4dEVncE96MTltN0ZtblVpc1U0UUJFRVFCRUVRQk9FNmxTV3p6cmJKUk96bGVGYXNXYytXYmJ2UTVPY2prOGtJckI5QS9ZQUFtamR0Z3JPekU4NU9UclJ0VmJybUNCWWVRWkJhK29RWldVZ1BGSjBmUTM5aU1ZYnpHOHAwS3NranVHelhWb0xaYytmaDZ1ckNWKy9QdEZxZWVyTVV0d3kyVU9IcXU0RjMzOCt2MzM5TmNGQWd1VGNzaDYzdGFsMndyaVIxNnRSaCt2VHBORzFxcmcvMzZLT1BNbUhDQkxLenMzRnpjME11bDZOU3FaQWtpVGx6NXZEMzMzL3p6ei8vRkR0blJFUkVpY0U2UjZKaVl0SHJEYlJvVnI1NmRYQTlXT2ZyNjEzdU9YUTZIY3RXcm1QQm9pVVlUU1k2aHJlbGZyMkFFcnV1RHJtelA3Rng4ZXc3Y0pnRGg0N1NyWE5IN3J0bkdPSHRXaGQ3M0pGang1SEpaQ2dWQ25aRjdPT2hrTkdsdnRaSEo0N253YkdqclpZVEY2ZHp4M0JMYW5WNVpXVm5NMkh5MHhqMEJweGRuUEh4OGlJNE9KREdvUTNvRk42T3BrMGEzYlJpcUlJZ0NJSWdDSUlnQ0xjTGxjcTg5TFdnUUdmWmxwT2J5eSsvTDJMTitzMm9WQ3I2OSs1Qjc1N2RhTk1xREJjWDV3cWZVK1lmaGpGeVd5bkh0a0ExOEFPTThZZlI3NWxWOW5QVkNTdnpNU1h4OGZhcWxrQmRtMVl0ZVhMS0pMcDBDcmRzMDJqeWlkaDN3R28xbmxBeUVhd3JvbTdkdXJ6MzNuc29sVXFXTDEvT3JsMjd1SExsQ2thajBXcWNzN016alJzM1p1alFvVXllUEptR0RSdnkwMCsyYVp5Rmlsc3FXNUsvbHE0RVlOaVFPOHM5Ujk2MUFvNVBQeitqek1jdVh2QVRQdDVlelBuK0Y5WnYya0xEa0dCZWVXRWFjK2JPWSs1UHY1VnFqaTFybHhDeDd3QS8vdklIZXc4Y29udlhqc1VHNjNKejh6ajYzMGxhdDJ5QnA2Y0htN1pzWjhMWVVhVUtkcDIvR0VuczVialN2andySWNGQk5HdFN2cTY3YnE2dVRCdy9odlNNRERSNSthU21wWE1wTW9wZHUvZnl5KytMOFBmelpmalFRUXdmT2hoM04vc0ZNOFV5V0VFUUJFRVFCRUVRQkd0cXl6SllMUUF4c1hITWZPOFQ0aE9UdUd2UUFCNTdkS0xEejFqbEpXdlFFL1ovVytJNHlhc0J5cnUvd1pTYlRNSG0xOHBWZjA3V3NIZXB4dTA3Y0pnMzN2MjRWR012eHlXVW1OMVdXQnN1UGpHcDJIRjZ2Y0hoR0pra1VTK2c3clZ6eHVQbjY0M2ZEVWxDenM1T0RPemZoN2g0NnhKamhaOS9KVWtFOGV3UndicHJKRW5peFJkZkpDc3JpODgrKzh6UzRkVWVqVWJEeVpNbk9YbnlKQU1HREdES2xDa2tKQ1N3YnQyNlNyMm1yVHYrWmR1TzNZUzNhODNBL3FYN0IyeFAxODRkOFN4bFY5cEM2elp0NFVwS3FxVUk1ZVJKNDZucjc4Y0RvKzlCb1ZBdzU0c1B5elJmejI1ZDZOYTVJL3NQSGlteGZ0MjJYYnZSNi9YMDZ0RVZYeDl2L28zWXg0RkRSK25hdVVPSjU5bXliV2VKMlg2TzNEZGlhTG1EZFRLWnpHN0w2YXpzYkk0Y084RS9XM2Z5NjRLL1dMbDJJeTgvK3hTZE83YTNPNC9JdmhNRVFSQUVRUkFFUWJpdWFHWmRhbG82TDc3K05qS1pqQS9lbWxHcXo0amxJZk5wak15dkdjWVNsc0lxQjd5TnBIYkhlRFVHVmI4M3JQYVpqRVowVzRydnRpcTUrQ09yRjE3c21FSU5Rb0o0N05HSFNoejM0eThMOFBUMDRJRlI5NVJxM2tsVGl5OGZsWmlVN0hDTVVxbGt3NHFGQURhTkkreVo5KzBYbHIvbjVXa0FjK2t2d1pZSTFsM1RxMWN2L1B6OG1ERmpSckdCdWh0dDI3WU5iMjl2Um84ZXphNWR1OGpPcnB5Mnk4ZFBudWJ6V1hNSnFGdUgvNzM4WElXQ09CM0QyOUl4M0xaNVJYRjI3ZGxIUnVaVnl4dWpwNGM3RDQ0ZFZlNXJBSkRMNVNVRzZrd21FeXZYYkVDcFZES3dmMjljbkozeDl2TGtqNytYbGVtTjJGNEhtYTA3L3NWa01qR3dmeCtiZlZYVmpNTEQzWjErdlh2UXIzY1BvbU12OCtsWDN6TGpyUThZUG5RUWp6ODZFU2NuKzdVS0JVRVFCRUVRQktFNFJxT1J6T3djY2pRYTlIbzlSckZLUTZnQ01rbENvVkRnNXV5TWw3dGJ0U3hsTE93QW01K2Z6N3NmZllGQnIyZk8xNTlZTXJxcWlxTERJeFJzTG1aMW1zb1ZTZW1NS1RNYVNlVUdQbTdXKzQzNkVzOGg3L0F3eUVvWGxxa1hVSmN4OTQwb2NkeVB2eXpBdzkydFZHTUIvdmVLNHlEYkI1OStqYStQTjA5TW1XUjNmOUdmaHkxcmw2QXRLQ0FyS3h0L1AxOHV4OFh6eUJQUFdYMDJ2eHdYYi9sN1FsSVNraVRoNVZtMnhLTGFRZ1RycnVuUm93ZWJObTBxVTZDdTBNcVZLeGs4ZUREZHVuVXJzWDVkYVp3NWQ0RTMzdmtZZHpkWFBubnZEYnk4UENzOFoxbmw1dWJhcEJJdlhsNXlRNDJTcUZRcTdyMTdpTVA5MjNkRkVCTWJ4K0NCL2ZCd045ZWNHejUwTUw4dlhNeXVpSDMwNmRtdDNPZWU5OXVmU0pKa04xaDNNelFNQ1diMlp4K3dhTWtLRml4YXdwVXJxYnczODFYTEc1dzVEVmhrMWdtQ0lBaUNJQWpGeTh2WGNpVTlIWDBGeXUwSVFta1lUU1lLZERyU2RUcXljbk9wNCtPRHkwMU9PQ2dNMXExWnY1a3o1eTd3MFR1dlYzbWdEa0FXMmc5WlFIdU1TY2ZzRHlqSVJmdjMySExQTDNrM1JOR3lkTmx2VmFsL241NE85MzN3NmRlNHVEZ1hPNmFvWGJ2MzhmbXM3OWkwNnE4U3h4NDVkZ0pQVHcrYnNtT0NtUWpXWFJNYUdzckNoUXZMZGF6QllPRFFvVU0wYmRxMHdzRzZDNWNpbVRIekE1eWMxSHoyd1ZzRTFxOVg3bm5PbnI5WXJtT0gzeldJN0p4Y2ZIMnMxNXIvK011Q2NzMVhsS3VyaThOZ1hWNmVocDkrL1FPNVhNNkVzZGNiU295Nlp4Z3JWcS9qbXg5K29VUDdOcGFsdVdXVnI5VldlOVJlb1pEejBMalJoQVFIOHQ3SFgvTGpMd3NzVHlrTUJnTUtoZnltWG85NElpdmNERFhoaWF3Z0NJSWczQzd5OHJVa3BLUlU5MlVJdFpEZVlDQWhKWVZBZjMrY2IyTEFUcWswaHkzMkhqakVBNlB2b1ZNSCt5V0ZLcDBrUXpuZ1RiUkxIZ0pkWHFWT2JaTGtxUHJQQkpteVV1ZXRiaG1abVpaT3I0VUtWN0UxYTlLSWI3NzhpTVVMZmtLVG44L0tOUnZJeTh2anNla3Y4OW9MMDJqZXJBbUxGemp1QlZEYjFMcGduU1JKZGd2NXU3dTdrNVJVZkdIRjRpUW5KOU82dGYybUNSNmxyQmNYRlIzTHEyKzhqMHF0NG9zUDN5STRLTERjMTNQZzRGRisvYVBrYUxZOVF3ZmRRVzV1SHFFTlFxeTIyMXRhZXVic2VaNS9iU1lkMnJmbC9abXZWZWhEK0p6djU1R1Ntc2FZKzBaWVBTbHhkWFZoMG9TeGZQUDl6M3owK1d6ZW4vbGFtWmNGNStkcnljN09zWGxOMWFWdnIrN0VQdmdBOC8vOG0wYWhEUmgwUno4TUJpTnkrYzBMMW9rbnNzTE5VaE9leUFxQ0lBakM3Y0JvTkhJbFBiMjZMME9vNVpMVDB3a0pxSHZUSHNBV1p0WUJqTHJIdGs1NFZaSThnbEFOK3BpQ0RTK1VhbGxyYWFrR3ZJV3NUcXRLbTYrbWlJbTl6TldzTEM3SFhXOG04ZXYzWHdQbVZYWXltUXkxU3NWYjczK0d3V2prdHg5bTgvdkNKVHo3eXB0TUdEdktLbW1udHF0MXdicWZmLzZaYytmT2NlYk1HZUxqNDBsSlNTRWxKUVc1WEk1T3B5dDVBZ2NLQ2dxUXkrVW9GQXE4dkx3SUNBaWdTWk1tdEd6WmtsYXRTdjVIR0hzNW5wZmZlQmVWU3Nubkg3NU5VS0RqakxvOGpRYVpKQ3UyM3Rubys0Wno5OUJCNVhvdFdkazVBQ1UycFVoTHorQ2RqNzRndEVFRDNuenRCY3ViZFVwcUdoOS9NWWRKRDQ2aGJldVdwVHJuMHBWcitXZmJMb0lDNnpGcHdnTTIrKzhaTnBqdHV5TFlmL0FJMy83d0M5T2VtRnltMTNUa3Z4TUE2SFE2a3BLdkVGQzNUcG1PcndvVHhvN2kvSVZML1BqckgvVHAyUjJEMFlCY2RuT0NkZUtKckZCZHF1dUpyQ0FJZ2lEY0RqS3pjOFNEVnFIYTZRMEdNck56OExsSnE1WUtQMmMyYjlvVTcyb29FU1VMN29wcXlHY1ViSDRkOUpvS3pXWE9xSHNUZWRQQmxYUjFOY3V4NDZjd0dvMjgrZDdIUFB2VVZBQkxFcEltUDUrMUcvN2hqNytXa3ArdjVlUDMzcUNPdng4dlBmc2s3ZHUyNHF0dmZ1VFk4Vk84OGVyek50bDV0Vkd0QzlhNXVMZ1FIaDVPZUhqcE9xNlVSVmhZR0FzV0xDaFhNNGlYL3ZjT21abFg2ZElwbkJWcjdIY3puWDR0UVBYNDlKZHhjWEhtaDltZk9aeFByVkpaV2x5WDFhWElhQUM4dkJ5LytlYm01dkg2V3gvaTVLVG1vM2RleDluSnliTFBTYTFHcTlYeXlodnZNdjJKS1F3Yk1yRFk4NjNac0prZmZ2NGRaeWNuM3ZuZkszYXZXNUlrM25qbE9aNTg3bFZXcnQxSXZyYUE1NTZlaWtKaC9TUHM1dWFLbjYrUDFUYXRWc3Y4UC81R2tpUXVSa2J6MEpScGRPM2NnWkhEaDFvYWI3UnEyZUttMUQwb1NwSWtwano4SUZPZWZvR1ZhemRnTUJpUXk2dis2WlI0SWl2VUJEZjdpYXdnQ0lJZzNBNXlOQlVMRkFoQ1pjblZhRzVhc0M3dVdwWld5N0JtTitWODlzaENlcUMrYng2NnJXOWpUTHRRcmpra3oyQlVBMllpcTF1MjVvOWxjYjMrVzhreENVMStmcW5tTkpsTUpZNTFkbkxpOE5IakpGOUo0WVhwVDdCb3lRcmVlUGNUcXpGNzl4OWkxbmMvRWQ2dURTOU1mOXdxZ1daZy96NDBDbTNBaDUvT0lpc3JTd1RycUlYQnVxcFVrWTZ0NmVrWkFCdzRkTlRobU1KZ25ZK1BONjR1enVVK1Ywa09IejBPNEhESmFHYm1WZDU4N3hQeU5CcSsvUGdkU3dNTWs4bUVScE5QZ1U3SE0wOU80ZDJQditTcmIzNGdQaUdScVk5TXNQbitHQXdHZnY1OUlZdVhyVWFsVXZMdW02L1FJQ1RJNFhYNSsvbnl3VnV2OGNvYjc3SHhuMjFjaW96bTFSZWVwbUdSNjV3NGZnd1R4NCt4ZkgwNUxwNVB2L3FXUzFIUjNEZGlLT1BHM01lcXRSdFpzMkV6K3c2OFI0T1FJTzRmT1p3dlBuekxKdkIzTXpRSUNhSi9uNTc4dld3Vm9TRWhOMlVackhnaUs5UUVOL3VKckNBSWdpRGNEdlQ2eWx1R0p3Z1ZvYnVKUDR0Uk1aY0JiR3FxMzJ5U1R4TlVvMzVEZjNvbCtpTy9RbDVxNlk1ejhrVGViZ0tLMW1OQTZWVHlBV1dRbVhrVm84bUVoN3NiY3JtY0hmL3VBY3hKTENVWlB2cWhVcDBqTGo2eHhMRkwvcGpIM0huemNYRng1bzcrdmVuY3NUM3ZmdndsWjg2ZTU3RnBMOUdoZlJ2cTF2Rm4vQVAzMGFoQkNCY2pvN2tZR1kzSmFNUmdOS0xUNmRIcGROdzErQTcySFRpQ3I2K3ZUY1BMMmtZRTYyb0llL1hnSEpuMTZYc1ZQbDlTY2dwcjFtL0MzYzBOVjFjWDFHcnordkZMa2RHc1dMTUJoVUpPajI2ZGJZNDdmUFE0SDN6Nk5Wblo1bmJNTDgxNG16eU5CazErUHZuNVdydm5Xcng4TmFucDZiejYvRFJMTUNvNjlqSmZ6UDZlTTJmUDQrN215c3daTHhIZXpuN052NkthTjIzQ1orL1A1TTMzUHVIQ3BVaW1UbnVKWjU2YXd2QzdyaS81emROb09ITDBPRnQyL011ZWZRY3htVXlNdVc4RVV4NStFSmxNeHNNVEhtRGNtSkZzM0x5TnBTdlg4dm1zdWZ5eTRDL3VHekdVRVVNSDQxS0ZnVkI3eHQwL2ttMDdkNU54TlJOZkg1K1NENmdnOFVSV3FDbHU1aE5aUVJBRVFiZ2RpR1pnUWsxeE0zOFdMMFZGQVJWTGpxazBNZ1dLMXFOUnRMd1hZOXgrREpIYk1WMDVqVEV6NW5wTk8wbU81Qm1JckU0cjVBMzdJQXZwQ1lxcUtmK3lLMklmcytmT001KzJTSDMrMG5SdmZmYnBxWlYySFc2dUxpZ1ZDb1lOSG9oYXBjTGZ6NWZabjcxUHhMNkRiTis1bTRoOUIwblB5RVNydFI4ektNcmZ6NWNIUmxkL2w5enFKb0oxUlhUbzBJR1RKMDlTVUZCUXB1UGMzZDFwM3J4NUZWMVYxZkJ3ZDJQeDh0VjJtMjE0ZVhueStLTVRxZVB2WjdPdmNXZ0RKQW5hdDIyTnY1OFBIdTd1dUx1NzRlN21ob2VITys1dXJyaTV1ZUhtNm9xN215c3F0WXAzUC9xQ2JUdDIwNlpsR01PdjFkSEx5OU53OFZJVXpabzI1bjh2UDF1bXJyZk5talptN3RlZjhNWHM3MG0ra3NLQVByMklpMDlreVlyVlhMZ1l5YVdvbUd0TFN1WDA3TjZGOFdORzByUnhJNnM1MUNvVjk5dzloT0ZEQjdGMXgyNFdMbDdHdk4vK1pOR1NGYnozNXF1bHJyVlhHUm8yQ0taK3ZicGN2WnB0OTN0ZTJjUVRXYUdtdUpsUFpBVkJFQVJCRUlSYlUxUjBMRUNGYXN4WE9wa0NXVWhQY3lBT0FCUG9OR0FDVk02VVpobHFaV2dWMXB5N0JnM0FZREJpTkJweGNsSVQzcTROZlh0MUwvSFlvZ2t2bFdIYUU0OFNIRlRmOHJVa1NmVHEzb1ZlM2J0WXR1bDBPdkx6dGVoME9neEdveVVlSVpQSmtNbGtLQlJ5MUNwVnpRak1WalBKWkM5YVU0dnBkRHJPbmozTHBVdVhpSXlNSkNrcGlZeU1ERFFhRFVhakVXZG5aMXhkWFFrSUNLQlJvMFkwYjk2YzFxMWJXM1dvdVZXa3BLYWgwK2t4R0F3WURIcU1KaE91TGk3VThmY3I5aCtIMFdnc1U1MHBiVUVCdTNidjQ4NEJmYXkybjc4WVNaTkdEU3RVc3lvdlQ0T0xpek1HZzRHcDAxN0VhRFFTMXJ3cDdkdTJvWHZYam5pNHU1ZHFIcFBKeEpidHU5aThkUWZ2dnpXajNQWCt5bXZ1VDcreFlzMEdPb2EzNWFOMy9sZWw1N3A0T2E1SzV4ZUVzbWdTN0hqcHUzRHJhL1A2cnVxK0JFR29kVTU4Mktma1FjSXRTOXpIQ1RYSnpicVBHelgrVWE1bVpUTngvUDFXSlk4RTRWWW1sUkNSRkpsMU4xQXFsYlJwMDRZMmJkcFU5NlZVT1g4LzMzSWRWOWJnbWxxbHNnblVBVFJyMHNqTzZMSXBYTElxbDh2NStidXZ5aDJCbHlTSk93ZjA1YzRCZlN0OFRlWFJ0WE1IbHExYVIxNmVXS0lxQ0lJZ0NJSWdDSUlBNXFTSzdKeGNaREtKZ3BxVVdTY0lWVXkwNFJOdUc3ZHlxbXlUeHFFQTVKZXlJNDhnQ0lJZ0NJSWdDTUx0VHBPZmo5Rm9SQzVYb05PSkVpcEM3U0dDZFlKUUEzaTR1eU9UeTByZFBsc1FCRUVRQkVFUUJPRjJwOVdhNjhuTFpmSXkxNVlYaEZ1WkNOWUpRZzJoVkNqSjA0aGduU0FJZ2lBSWdpQUlBb0JDb2JqMnAweGsxZ20xaWdqV0NVSU5JWk5KNUl0Z25TQUlnaUFJZ2lBSUFnQXFwVGxZSjVQSmExWTNXRUdvWWlKWUp3ZzFoQVRvOU9JWGtDQUlnaUFJZ2lBSUFselBySk5ra2dqV0NiV0tDTllKUWcxaFFzSmdNS0xYaS9SdVFSQUVRUkFFUVJBRW1VeUdXcVV5SnphSVpiQkNMU0tDZFlKUVU1aE1BR1JsNTFUemhRaUNJQWlDSUFpQ0lGUS9TWkx3OGZIR1pES0p6RHFoVmhIQk9rR29JWXpYZ25VR2c2R2FyMFFRQkVFUUJFRVFCS0ZtOFBIeFJxY1huNUdFMmtVRTZ3U2hoakFhakFESVplS2ZwU0FJZ2lBSWdpQUlBb0NQdHhkNnZRNjVYRjdkbHlJSU40MklDZ2hDaldIT3JCTy9oQVJCRUFSQkVBUkJFTXg4dmIzUTYvWElGZUp6a2xCN2lHQ2RJTlFRSnNuOHAwd0U2d1JCRUlSS29sSlU3cTJlWENaVjZueUNJQWlDVUJJZkgyK01SaE15U2Z3T0Vtb1BSWFZmZ0NBSTE1Z1Q2MUNJSjBhQ0lBZzFXaDBQRmI4OTFnNFhsZlg3ZFVLbWxxay9IeWRYV3psMWRab0d1RkxYUTgzdTgrbGxQclo1UFZkR2Rnemc3dkM2dlBiMzJYTE5ZYzlIWTFvUTZPM0U2aVBKYkRoK2hTeU42TXduQ0lJZ1ZDMGZieThBREVaak5WK0pJTnc4SWxnbkNEVkU0WE1pdVV3RTZ3UkJFR29xbVFUdmpXcE9zSSt6emI0Vmg1SXJKVkRuNDZaaytzQ0czTmNwZ0h5OWtURnpqaENUcGluMThiTW10R0pBUzEvTDExUDdCVmRLc0M3UTI0bkJyZjJReVNUYUJydnp5ckJHN0RpYnpnZXJMNUNlVS9VZCtyNS9wRTJWbjZNa0c0K25zUEp3VW5WZmhpQUlRcTNpNCswTmdGNDBtUkJxRVJHc0U0UWF3bVNwV1NkV3B3dUNJTlJVTDl6VmlCNU52ZTN1ZTdoM0VGdE9wWElxUHJ2Yzg0L3NHTUFyZHpmR1RXMStjT09pa3ZQWnVEQW1mSCtNQW4zcE1ncit1NXhsRmF6cjBOQ1Q4QVllSEkzSnNocm5ySktUcnpOd3JSbDVpUjd1SFlTc3lESllsVUpHUFM4MUdiblhBM1VQOVF6a2xXR05TemRoTWM0bDVqSjZ6bUdyYlQwZGZOOXZwbk1KT2RWOUNZSWdDTFdPbDZjSEFIcURDTllKdFllSUNnaENEV0VDSkVsQ0pyckJDb0lnMUVnUDlReGtVcThnaC9zVmNvbXZKN1Nram9lcTNPZEl5TXpIOVlibHRXSDEzWGpwcmtZMlk0TjhuSmpjTjVnbDB6dlFOdGpEc24zcGdVVHlkZGFCdlNuOVFteU9mMkpBQ0JGdjl1QzdTYTJaMGkrWURnMDlyWUp4UmZtNXF4alpLY0JtK3lkckw1VTYyQ2NJZ2lBSTVlSGhZZjRkWnhUQk9xRVdFVkVCUWFoQkZBbzVraWljS2dpQ1VPTTgwanVvVkJsakFaNXF2cDNVR25lbjhpMWUySDhwa3lVSEVtMjJqK3RlMzVKWlZzOUx6YUtud3Rud1VoZWVHeHhLaTNwdWRHbnNhUm1icGRHejVtaXkxZkc5bS9rUTZ1OWl0UzJzdmh2dVRncDZOL2ZoMlVHaC9EcWxMVW9Id2JwSnZZSlEzOUNzWXYxL1YvZ3ZOc3Z1ZUVFUWFvY0ZmL3hOZEV4c3NXUDBlZ1B2Zi9BWjczL3dXYVdjYzhtU2xmeTVjQW1abVZjclBGZENRaUtwcVdsbE9pWXZMNC9YWnJ6TmF6UGVKaTh2cjB6SDV1ZHIyUjJ4ajRNSGo1VHB1QnZ0MlBFdk8zYjhXNkU1YmlXdUx1YlNFNklickZDYmlHV3dnbEJUbUVDaEZQOGtBYUpqWWxtK2ZBMllUUFRvMFpWdTNUcFg2Zm0wV2kySlNjazBiR0NiZVZKVzV5OWNJckIrQUs2dXJnN0g2UFY2b3FOamFkTEVObE9tSXJadi81ZTZkZjFwMGFLWnlOQVVoRW9pazBtOE9xd1I0N3NIMnV6TEt6RHd3N1pZbmgwY1N0RVlWNHQ2YnZ3MHVRMVRmejVCZG43Wkd6Qjh0VEdTZm1FKzFQRlFXMjEvZDFSelJzNDZSR2FlbnBiMTNhejJkUTcxWXQ2T3k1YXYvOWdUei8xZDZsbStsaVI0c0VkOTNsOTEwZW82aTdxY25vL1d6bEpiWHpjVlk3dlZ0OXFXcnpQeTVjYW9NcisyaW1qeitxNVNqVHZ4WVIrcnJ4K2NlNHpqbDY4SEZWMVVjdmEvM2ROcXpNaFpoN21ZbkZ2eGl4U0VXbVRQbnYxRVJPemo0c1ZMdkRYek5ZZjNIaWFUaWJpNGhFbzc3Nys3OTFKUVVNQWRBL29BbmlXT2R5UXFLb1k1YzM3QXlkbUpsMTZjam85UDZaYmFHNDBtUzZEUWFDeGJhckZHbytHUFAvN0d3OE9kenAwN2tLZlJzR0g5WnU2NjYwNWNYRnhLbnVDYXYvNWVEa0MvZnIzTGRQNWJWZTYxb0toTUV2ZTNRdTBoSWdPQ1VFTklrb1JDb2F6dXk2aDI2ZWtaZlBmZFBMS3l6RFdmakNZVG5UcDFLRk9YWEwzZXdKS2xLK2pldlV1SkFUaXR0b0NaYjMyRVhxL2o3YmRuNE83bVZ1ejQ0dWgwT3I3OTlrY01CaU9mZi9ZZVRrNU9ObU9NUmlNZmZQZ0ZLU21wdlBuR0s5U3Q2MS91OHhXbDBlU3pkTmtxWEYxZCtQaWp0eXRsVGtHbzdieGNsSHcwcGptOW12blk3RE9hNExXL3o3TDlqRGtqNC9raG9WYjdXd1c2OC92ajdYaDYvaWtTTXZQTGRONGNyWUZQMWtYeXhiZ3dxKzExUEZUTUdONkVHWXZQY2k0cGw3QWlBYnZ3Qmg0bzVCSjZnL21EWStTVlBBNUdadEs1a1pkbHpJand1c3plSEUyV1JrK0FweHB2Vit2Zk9SY2NCS3VtOWd2R1NXbjlBV25lemxpU3Iyb0JjNGJlbVd1MTNNNG01ckpvWDlrL2xJKzdJUmdvQ0VMTmxwR1J5YkxscTVISlpFeDhhTnhOZlVob3VMWVVVaTZ2V0phVnQ0OFhhaWMxNmVrWmZQblZ0N3o0d2pTOHZiMUtQckFDVkNyeisyNWhvNFNORzdmd3o1WWRIRHA4akNsVEp0SzRVV2h4aDlkYTZSbVpBQmlOWWhtc1VIdUlZSjBnMUJEbVlGM3RUdTNXYVBLWjg4MlBaR1ZsRXh3VWlGd2g1K0xGU1A3ODgyOG1UUnBmNm5sMjdZcGc1ODRJRGg0OHlndlBQMDFRMFBVUGdmOXMyY0daMDJlNTk5NWhoSVFFbzFhcjZOU3hQVnUzN1dUSmtwVTgrc2dFbS9sbXpacUxtN3NiWSs0ZmlidTc0MkRlcVZObjBXb0xhTm15aGQxQUhZQk1KcU5IOXk0c1c3NmFKVXRXTUczYVk2VitYY1U1ZXZRL0RBWURQYnAzRVZsMWdsQUpPalQwNU5NSFdsRFhVMjJ6ejJpQ041ZWVzd1RxZnRsMW1Ub2VLaDdzSTM0UDF3QUFJQUJKUkVGVVlaMTkxNlN1S3d1ZmFzK0xpODV3T0twc3k3VTJuMGhoYitjQXVqZTVudWx4T09vcVArODBMemM3RW4zVktsam5ySkxUT3RDZFkwV1dwUzQra0dnVnJITld5Ym03ZlIwVzdrMGdMTkQydmN4ZVk0d2dIeWZHZExVT3BDVms1UFBicmpnQU9vVjY4dXZVZGh5S3VzcmNyVEVjaU16a1lHUm1tVjRybEM1WXAxTEllTzN1c2pldmVMUlBFT2xGbW1ESTdTejFmV0pBQ0ZtYTRyTWdGMFRFRTVWU3RpVnZnbkE3TWhxTnpKdjNPN201ZVF5OWF4Q05HOSs4QUpQSlpMSUU2NVRLaWozazl2TDBaUHIweC9uOHM5bWtwcWJ4OWF6dmVPbkZaNHE5MTZzb2xjcGMwN1R3TmR4N3p6QU1CZ05idCs3a3E2Kys1WUV4OTlHN2R3K3JZNTU5N2xXMDJnSytuL3RWbFYxWFRaZVdadTVvcnRPVlBWdGRFRzVWSWxnbkNEV0VoQWw1TFU3dHpzdkw0OXR2NTVHWW1FU2RPdjQ4ODh3VDZQVjZQdnp3Qy9idU80aC9IVCtHM2pXb1ZIUDE2OWVMMDJmT2N2TGtHV2JObnNzckx6K0x2NzhmQU5IUk1adytjNDVPblRzUUVoSU13TEJoZzlpMy95QUhEaHltVjYvdU5HdDYvY05nWGw0ZVo4NmVSNUlrSmo0MHR0anpIamx5RElCT25jS0xIVGRnUUI5MlIrd2pJek9UM053OFhGMUx2K3poaVNlZkwzYi94azFiMmJocGE0bnoxT1liUGtFb2psb3BZOXJBaGt6c0ZZUzk4bTFHbzRtWnk4K3orb2FhY0orc3U0U1RVczZvenRaTkdIemRWUHd5dVMzZmJvMWgzbzVZeXJKaTZ1TzFsMWcydlNOWkdqMWZib3hrMVpIcjU5eDNNZE1tT05pM2hhOVZzRzdMcVZUU2NncndkVk54TkNhTFB5TGkySExhSEdEczBjUjJ1ZGV4R052NmN5OFBiWXhTYnYyTitHVGRKY3R5MldjSG16K2tkd3IxNU9jcGJUa1NmWlVaaTgrVk9adXdOQlF5eVdwcGIybmQwY3F2eERHRDI1U2M1Yno1WktvSTFna0NzT2l2WlZ5S2pLSmxXSE9HRHg5aTJWN1NQVXB4WStiTS9neGxLY3JCRkdha3dmVXN0WXFvWHkrQXFZODl6Snc1UDVDY25NS3MyWE41N2RYblVTaXE1bU95UXFGQWtpVDBlblBRU1NhVGNmL29lL0gxOVdISmtwWG1tZ1dDamJUMERBRFVxdkkzY0JLRVc0MEkxZ2xDRFdFeWdlU2dzUGZ0TGpQektyUG4vRUJDUWlKZVhwNDg5K3lUbHFlYWt5Yy94T3c1UDdCNjlRWTBtbnp1R3ptOHhDWWNNcG1NcVZNbThjbW5zMGhJU0dUMm5COTQ1ZVZuY1hkM3c5L1BGNEFyVjFJczQxMWNYQmc4K0E2V0wxL0RraVVyZUgzR2k1Wnp4TWViQzczNytma1crd1EzTHkrUG84ZE9vRlFxQ1cvZnRsUTNyQUF2dnZRL2gvdDhmTHo1OElPWk50c2xTYUpPbmZJdG43MXlKUVdUYU4wb0NIWjFhZVRGekh1YjBzRFAyZTcrZkoyUkZ4ZWVadGU1ZEp0OUpoTzhzL0k4ZVFVR0h1cHBIVVNUeVNTbTM5bVF2aTE4bUxuc1BKZXVsQzdnRTNrbGo1Zi9Pc09CeUV5YnJLOERrWm5vRFNZVVJRSnBkN1h6WjlibTYzWGs5QVlUSDZ5K1NIeEdQcWZqY3l6YkpRbjZoL2xheldjd21qZ1paNTFaMTcrbEx3TmFXby9iZlQ2ZGJkY0NmdjNEZkdrZjRtRzEzOE5aeVpWc2JhbGVueUFJdDU0MWF6Znk3Nzk3OFBmM1kvTGtpVmIzWkhYcjFuRndsSW5rNUpSaXh4U2RaL0dTRld6YlZuS055aGRlZEh3UFZlaVJSeDZrYTVkT3hZNEphOUdNRVNPR3NtN2RKZ1lOdXFQS0FuVmdmcDBxbFJLdHRnQ2owV2haRFRHZ2Z4OWF0V3hSelBld2Ryc2NuNEFrU2FXdUt5Z0l0d01SckJPRUdzSUV0VEtJa3BTVXpPdzVQNUNlbm9HUGp6ZlBQdk9FMVMvaUZpMmFNV0hDQXl4WThCZi8vTE9kek15clRKbzR2c1FsdzJxMW1xZWVuTXhISDMrSjBXZ2tMeThQZDNjMzZ0VXpaNzBVM2pRVzZ0K3ZOMXUzN3VUeTVYZ09IanBLbDg0ZEFFaElTQUlnT05pMnVIeFJFWHNPb05QcDZONnRNODdPVHBWeXMrWGxaYjlvc2txbDVKMjNaNVJyem1uVFg3WTh6UlVFd1N6QVU4MUxReHNWbTEyVm1Lbmx1VDlQV1FXOWJtUXl3YWZyTHBHU3BlVzVJWTFzTXZQYUJudXdaSHBIRnV5TzQ4Y2RzZVJxUzY2OXMrVlVxdDN0ZVFVR0RrZGZwV3ZqNjh0Y0E3MmRhQmZpWWRXaDlaK1R0c2UzQ25TM1dkNzdYMndXK2JycnpTWHFlem54enNobVZtTUs5RVkrV25NSk1HY2dGbWJWRlRLWjRKMFY1eTExOHdSQnVMMnNXTEdXVFp1MzR1SGh6alBUSDdkWkdlRG8za1NuMHpQOW1aZUxIVk5WU2h0NEd6eG9BQjA3dExPc3hLaEthclVhcmJZQW5VNlBXcTFDcnplUWxKUk1mRUlDRVJIN2lVOUlJQzR1a2JFUGpDUTh2RjJWWDgrdDRNelo4OGprTWp3OTNLdjdVZ1RocGhIQk9rR29JV1NTVk92cU1FUkU3R1B4a2hWb3RRWFVxeGZBTTlNZnQxdll0MGYzTHNobE11Yi92b2lEQjQrUW1KakVwSW5qU3d5ZytmbjU4dlJUVS9IMzk3Tms2aFVlazVSa3ZZUk5xVlJ5ejRpaDVPYm0wYkhEOVJ1anVMaDRBRUpER3pvOGo4bGtZdGV1Q0FCNjllNE8zUHliVVVFUXlzN05TY0hrUHNGTTZCbG8wMENocUpnMERUT1huVWRUWUNUVXYrUmw2enZPcG1NQ25oOGNpdXlHaUoxU0x2Rm8zMkJHZEtqTDNHMHhyRGlVaE01Z29tbUFLNjhQYjFMc3ZJLzg5Si9WMTF0UHAxb0Y2d0NHdHZPM0N0YlpjMk8ySE1DLzU2MnpCWjhkM05DbUFZVkNMbVA1TXgxUkttUjJsd2d2T1pCb3RRejNabmhqNlRtcjVjRlFPZDFnUS8xZFdQMTg4ZGs0Z2xDYjdObDdnRTJidCtMcTZzTDBhWTliZ2xxLy83NklwazBiMDYxYjV4SlhQcFRXUFNPR0ZWdjY1T05QdmlJMU5ZMG5uNWpzc0Y3ZTNPOS81dEtsS0JUeTBuM2NsU1NweWdOMUpwT0oxTlEwcEd0bGIzNzk3USt1SktlUWxId0ZvOUc2RTdlYm02dlZrdC9hTEQwamt3dVhvakNaVElTM2ExUGRseU1JTjQwSTFnbENEU0dUeThqVGFLcjdNbTZLdkx3OC92eHpDWWV2MVhocjFLZ2hUejgxdGRqYWJWMjdka0toVlBEYmJ3dUppMHZnbzQrL1pNamdnUXdkZW1leFQwMGJOV3BvOVhWQVFGM1VhalZKU2NsY3ZacUZwK2YxSlZ3OWVuUzFPZjdVNmJNQU5DbW1lUExodzhkSVNVbkYzZDN0cG5UeDBtb0xTcjNNVmhBRSsxb0h1ZlA5STIzd2RDNzVWcWlCcnpQekg2dmM3QVkvZHhWdjN0T1V5WDJEZVhIaEdWUUtHWjFDN1dmVE9yTHRkQm96N201aVZlSm9jQnQvUGw4ZmljNUJkcHRNZ2tGMk1naDNuYlVPMXUwK244SFFkdFlad2pMSm5GRm56NVdzQXI3YUZHVjNuM0J6RlJUb01GSGt2LysxclAzQzVQM0NmYWJyRzZ5K3ZyNi95S1NPOXBsTU54eHJQVmZSU1c3Y2QrTnFnaHUzWDk5dE8vN0cxMkx6R3E5Zm9JUHR4UnhieXUrUDFUVTYrUDdjK0gydytmNFVzOC9SOThmVlFkWjlWZXZjS1p6ZHUvY3k0Y0V4MUs5dnJoMTU2TkJSOXV3OVFFSkNFdDI2ZGE2MGM2blZLdFJxeDdYSjh2UE5OVEY5ZkwxeGMzTXRkcTZxWE5KYVdzdVdyZUxDaFVnU2s1TFFhZ3NzMjQ4ZE80R1RrNW9HRFlLcFg3OGU5ZXNIVUw5K1BRTHIxOE5EWkpCWnJOKzBGUWtKdFZwRmVMdlcxWDA1Z25EVFZQKzdseUFJQUxpN3VaT1Nta3FlUm9PTHMvMTZTYmM2azhuRXZuMEhXYmxxUFZldm1qc2o5dTNiay90SGp5eFZKOXlPSGRvVFVMY09QLzcwRzhuSkthemZzSm05K3c0d2NHQS9ldlhzWHV5TlhTR1pURWFUSnFHY09uV1dVNmZQMHFON0Y0ZGo0K0lTU0UvUHdNWEZoUVlOZ3UyT01ScU5yRm03QVFDNTNQbzFQUFgwaXpaUFNrdXJ1QVlRTXBtTXJsMDZsbXZlZmZzUDFjcmwxb0p3bzlQeDJaeTRuRVd2Wmo1Mjk4ZWw1eFBrWTcrcmMxbnBEU2JrTXNsdTNmRE1YRDNuazNKcEhWVDJEMmJKVjdVY2pyNXFGZVR6ZFZNeHJIMWRWaDVPc250TXZ6QmZHdmhhLzQ2SlNzbmpmRkt1MWJadHAxUFI2cHVpVnBTdThkRjdLeStRazIvT0RsL3hiQ2VhMUMxOTR4eWhjZzI5ci9UZDA0VmJUM1UxaUZJcWxiejgwak9XN0RtTkpwK2x5MVlCTUdyVUNONSs1K05panI1KzMvSFcyeDg1SFBYMFUxT3NhdkllT0hBWVRYNCtIVHEwdzkzTnZFTENhRFNTbTJ1dSsxbTR6UjdEdGF3MGhVSk9iR3djYVducGhJZTN0ZXhmOE1mZlJFVHNzem11c05HRjBXamtuWGMvc1R0MzBYdTdUejc5MmxKM3pwNTMzcDVCYkd3Y01iR1g4ZlB6SlRDd0hzZU9uY0RkM1kzWFhuMGVIeC92U3N0SXZObisyYktMRnpkdVJwS3E3cjdTYURDaHlkZGdNc0ZENCsrdmNBZGdRYmlWaUdDZElOUVFmbjQrcEtTbWtwQ1FWR3dXMTYzcS9QbUxMRm02a3N1WHpjdEsxV29WNDhmZHo0cVZhL252djVObG1rdXIxZEtsUzBjT0hEaE1Sa1ltUzVhc1pQMzZmM2pzc1lmNTZxdHZiY2JmZUdNYjFxSzVPVmgzOGt5eHdicmpKOHpYRlJiV3pPR04yTDc5aDJ6cTN4VUtxRnNIUXptRGRjVlJLaFZNbWxTK0QyTUhEeDJ0VVRYckxrVkc4KzJQdjFiM1pRaFZSWFpIZFYrQlEwWVR2UHpYV2Y1Nk90d3FlS1V6bVBobDEyVisyaDdMb1hkN1ZjcTU0akx5ZVgvVkJkNGQxWXo2WHRjRGdGa2FQYzh2UEUyQnZ2enZFNnVPSk50azVEM1NPNGhWUjVLd0Y1ZC9wSS90ZzRmMS85bStoK1ZxRGZ4N0xwMkIxenFwRnVpTjVPUWJjRkxKY0ZISmJ6aitDanZPcHBYN05WVEVQUjNxMHU2R0poYzNlclJQRU9tNU9zdlhjanRyZUo4WUVHTFZ4TVBkU2R3aUM4S05pZ2FWL3ZwckdabVpWK25Zc1QxTm16WW1PZmxLcWVZb2JselIreE9qMGNqeUZXdkl6THhLU2tvcW8wZmRBMEIyZGc0bWt3bEprb3JOUHRNYnpIUGw1T2J5OWF5NXFGUkt3c0thNGVSa2ZnLzI5UEN3cWk5czc3cEs4NXBTVXV6WEZTM3FvWWZHNHVibWlwT1RFeWFUaVduVFgwYXJMY0RYMS9aaFVXUmtOQmN1WG1MZ0hmMXNIZ0xYTkx0Mjd5WTNON2ZrZ1pYQXljbUo5bTFGVnAxUXU0ZzdFVUdvSVFiZDBaY3o1ODd6N0N0dm9sUlczUzlubVZ6QnUyL1BzTnlzM0N4L0wxNXU2YXphckZrVEpqdzRCajgvWDM3OTdjOXl6ZmZvSXhQbzNxMHppNWVzSkRFeENYZDNOeHFFQkZzMXA4akl5TFNiUmRhK2ZSdVdMbHZGNlRObjBlbDBEcC9TSFQxeUhEQm45Tm1UcDlHd2N1VmFoOWM0YythclpYbEpwYWJUNlprL2YyRzVqalVZYWxiOWs1emNYSTZmUEYzZGx5RlVsYlkxTjFnSGtKT3Y1N2svVHJId3lYQ2NWWEsybjBuamkvV1J4S1JWZmttQy9aY3l1Vy9XWWFiZjJaQngzZW9qazBtOHMrSThDUm41RlpwMzg0a1VYcjI3TVc3cTY3ODNHdFZ4b1grWXI2VnJhNkgySVI0MjNWdU5KbGg5MUxybVc2R3ZOMFV4YjhkbFl0TTBaT2ZycWVPaFl1bjBqbGJCdXJTY0FqNWVlNmxDcjZFaU9qZnlvbk1qMjFxblJkM1JxdVE2Vk1VMUY3blZGUDJkVmhoYmtaQ3NOdHk0WGJxK3dmcHJxekhXa3pyY2J0bHZPeGNPOXQyWVdYVGpkdXZkOXZjNWZJM1hML0RHeXloeXJWWC8vYmsraC9YM29MaDlqcjQvMWUzd2tXUHNQM0FJd0JKRUsydkdYMFpHSm9EZFdzVmdMakdTbVhrVmhVTEJ3SUg5TE52VDBzeEw5cjI4UEl2TmFDc00vUG43K1JMV29obW56NXhqNzk2RDlPL2ZHNEFSSSs1aXhJaTdMT052TEM4aWs4a2N2cWFjbkZ4ZWV2a05BRDcvN1AwU2wrTDYrVjJ2RXlwSkV1N3VibVJtWHFXZ29BQ1Y2dnFxRUsxV3k2Ky8vVWxLU2lwNnZZRmhReDNYN2FzSjNudjdkWm9FQjFYcE9SS1RVM2p6blkrSXZSelBhelBmNSsvNVA2SlNpZXc2b1hZUXdUcEJxQ0dhTmc0Rmsva1h0VlpidGVlS2lva2hySG56cWozSkRSNTk1Q0Ztelo3TFBTT0cwck5uTjh2Mmlpem5DQXRyenB0dnZNeU9uYnNKREt5UGs1T2FEeitZYWRuLzRrdHYySDNpNStmblM4T0dJVVJIeHhLeFp6LzkrdHBtejV3NWU1N0xjZkU0T1RuUnBrMUx1K2Rmc1dJdFdWblp0R25ka2hNM01lQmtOQnJadSsvZ1RUdWZJTnpPTGlibjhlcmlzK1JwRGV5L2xHbTFiK3kzUnl2bEhOcHJ5N0Z5dFFZK1hudUo1WWVTNk5YTWg4MUZPclVlaWI1S205ZDNXYjcrODhsdzJnYVh2RFEycjhEQXFzTkpQTmpEdXVIT2xINGhiRCtUWnBWZDkvaUFFSnZqZDU1TmN4Z3dqRW05SHJTVVNmRGgvUzFzbWs2OHMrSUNHVVd5MW9UcXQyRkYrUjdtQ0xlR2k1Zmpxdlg4Q1lsSi9QNzdYNWF2SFFYYmlxUFQ2Wm54K2p1QTQvdkFiZHZONzRjOWVuVEJ5L042OW5EU3RXeTNrcHBCNkMzTFlCVjA3OTZGMDJmT3NYTlhoQ1ZZVjUyOHZiM0l6THhLZW5vbUFRSFhzL3NXTDFsSlNrb3FkZXY2YzJlUkFHVnRWcSt1UHk4Kzh3VFRYL29mMmRrNTdONnpud0g5S2lmclhSQnFPaEdzRTRRYVl0NzhSUUI4OFBicmRPMFVYbVhucWE2YnZNREFlbno0d2N4S0wvUXJrOGtZMEw5UHlRTnYwTHRYZDZLalk5bXlaUWQ5ZXZld2VUcTdlZE5XQUxwMzcydzM4eTQ1K1FxN2QrOUZxVlR5d0FQMzJRM1dWVlhOT3JWYXhheXY3ZGRSS2NtMDZTL1hxR1d3alJzMTVJdVAzcTd1eXhDcXlJUkYxYk0wc3F5Mm43Wi9uYWZpczZ2a2ZPZVRjbTFxeEZYRXdyMEpqT3NlYU5XaHRVMlFPL2QyQ0dERnRkcDFnMXI3MmEzUDkrZWUrRktkNDVsQm9UYWRaMWNkU1diN21kTDlOLzZqbE9jcGRPVnFGVCsxRWdTaHpMSnpjcGc3OTJlMFZmeFUrY3laYzBSRnhTQ1R5UmgwNXdDcmZYRng1dmVTd2lZWGp1aDA1b2NJU3FXUzl1M2I0dVRrUkZKU01wY2lvMjVLTTdEaUJOU3RRMVJVREttcHFaWmczZEdqL3hFUnNRK0ZRc0dqanp4a2xYRlgyN1ZvM3BTNmRmeEpUVXZuMU5seklsZ24xQm9pV0NjSU5VUjBkQ3dBalJyYVpqN2NMbXBDUjY1Q25UdDNZUG1LdGFTbXBuSGt5SDkwS2hJZ2pZMjl6Sm16NTVFa2lYNTk3VCtCOWZYMXhjM1ZsYnZ1dXROcWVVTlJWVld6N25iaTV1cEt1emF0cXZzeWhLcXlhRmZKWTRRS2kwM1RzT2xFQ25lMXRWN0srY0pkb2V3NG00Yk9ZT0sxNFUxc2pqc2FrMldUVFdqUDhQQzZUTzVyWGV2dWNycUdqOVpjTFBVMWZsSUpTMlh6Q2d4VzJZZU9ER3JqenhmandxeTJIWXZOWXRJUHh6Q0svanFDVUM2NXVYbk1taldYbEpSVXdsbzA0M0pjUERrNTF4ODZmUHp4VjJqeVM3dXMzMzdEaVpIMzNrMjdkcTFadW13MUFEMTdkck81eDdwNE1SS0EwQkx1bDNVRjVtQ2RRcUZBcVZUUXJsMXI5dTgveEo0OUI2bzlXRmV2ZmdBQWlZbkp0Rzdka2t1WG92amxWM05abUxGalJ6bHNhbFpiU1pKRTI5WmhiTnNaUVZwNlJuVmZqaURjTkRYbms3TWcxSEpYczdLUXlXVDQyU2sySzFRK2xVckY0RUVEV0w1aURjdVdyNlpWcXpDY25aMHdHbzBzK21zWllBN28xYTFydjQ2UlFpSG5vWWZHT2x3aUMxVlhzNjZnUUZkc043WGkxTFNhZFlKUW5memNWV3lmMGEza2dWVm81S3pEWEV5dWVKYmQ5OXRpR056RzN5cTd6c3RGeVl0M05VS3JNK0x2YnB1bDhlMlc2QkxudmFPVkgrL2UxOHhxbTk1ZzRwVy96bEtnTnhMbzdXVDVuMW9wNDY5OUNSVjlLUlhpN3FUZzFXR05yYllWNkkzTVhIWmVCT29Fb1FKMjd0cE5YRndDL3Y1K1RKMDZ5YWI3YS9LVksyZzBaYS9CV2JTSmcwYWpZYytlL2NUSEo2QlVLaGsyekxwbVcwWkdwcVZSV2JObXRnOGdpaW9va2xrSDBLbFRPUHYzSCtMUW9hT011WDhrYW5YMVphNFZCZ3RqWWkrVGtKakV0OS9OUTZmVDBiOS9iM3Ixck43ZlNUVlZvOUNHL0xOdEY5azVPZFY5S1lKdzA0aGduU0RVQUVhakVaUEpoTHU3VzQwcklseVpiaXplVzZselAvRW83ZHUxS2RNeC9mcjFZc2ZPM2FTblo3RG9yNlU4K3NnRU5tM2VSbFJVREFxRmd1RjNEeW4yK0xadHF5Y2p6R1F5bGJycm1pQUl0VVBrbFR4V0hVNWlaS2NBcSszM2RLaHJ0eXZzOWpOcHhXYlZ5V1FTazNvRzh0emdVR1EzZEU4MUdFMThPN0UxM3E1S3E4TC8reTlsVmxtd2JzYnd4alN1VTN3UmR6QUhZT3Q0V0g4SXp5c3c4TDhSeFgrd0w0c3BQeCt2dExrRTRWYlJ2VnNYZHUzYXc3UFBQSUdMaTR2Ti9xKyt2UDRRVWFmVG8xUTYvcGlwMCttWi9zekxnRzNaankrLy9BYUEvdjE3VzlXcUE5aTFLd0tUeVVTREJzSEYxc296R28yV2toK0Z3YnFXWWMxcDNTcU0xc1U4WkwxWkdqUUl3Y25KaVhObkwzRHBVaFI1ZVhtRWg3ZGx6UDBqcS92U2FxekNaQWFuYWd5eUNzTE5Kb0oxZ2xBREZHWTd1VGc3Vi9PVlZLMmluVnJ0TVJnTVhMMmFCWUNibTJ1WjZuV1VwN2FIU3FWaTNOaFJmUHZkUEE0Y09JeWZyeStiL3pIWHFydHJ5TUFTaXhlWFJua3o0TjU1ZTRiZDdUS1pETFZhWlhWVFhNaGtNckZuejM2NmRldU1YRzYvby9Deno3MktUbGR6YXRZSmdsQStuUnQ1Y1REU090ZzIrNTlvQnJYeHgxVnQvZS8veG1kQVdyMnh4R1dwS3JuRVkvMURiQUoxQUdxbERMWFN0Z3RqU25aQkthL2VNWmxNd21nbkJhNTFrRWVwR203WTQrV2l0S20zSndoQzJYaDdlL0cvLzcyRXU1dWJ3ekZHbzVFMWF6YXdkOTlCWG54aFdybnVvNTUvL21tT0hQMlBGczJ0TTNwVFU5UFlzblVuQUwxNzl5aDJqb0tDNis5RmhaMUQ1WEk1MDZZOVZ1YnJxUW9LaFp6dzhMYnMzWHNBZ0RadFdqSDUwWWR1NndmMkZlVi9iVG0wVWlFNndRcTFod2pXQ1VJTlVGakxyYmdXOUxlRG9wMWFiMlF5bWZqaHgxODVkdXdFSVNGQnZQakNOTlJxZGFXZVB6VTFqY3VYNHdnUGIyZloxcVpOSzNyMzZzNi91L2V5ZnNObUFFSkRHekJreU1CS09XZGxaY0JsWldVVEV4UExySzgvc1R5dFBuSGlGSEtGZ3BaaDVzNitXN2Z1Wk9teVZmeDMvQ1NQVFgwRWhjSTJZRGZyNjA4NGYvNGl1eVAyaWFVV2duQUxVc2dsM3JxM0tTM3F1M0gvbkNOVysxS3pDNWkxT1lyWDdkU25LMnJXcGlqaUhYU0FMWlN2TTdMcVNMSk5sOW5pcE9WVVBGajN6c2ltK0xtcjJIZzhoVzJuMDhqT0Z3OFhCS0dtS0M1UVZ5ZytJWkhNekt0ODlmVjN2UFRpOUJJZjFONUlraVE2ZG1odnRVMnZOekQvOTBYb2REcnExUXVnZTdmT3hjNlJmNjBCaGxLcHFGQUFMRGMzbHkxYmQzTFBpS0hsbnNPZXVMZ0VMbHd3UHpBSkRnN2s4Y2RzNzlsK21qZWZzTERtZE9uY2dVR0Q3cWhSemNHcVErSFBuaVRkM3ArVkJLRW9FYXdUaEJwQWtpVHp6VVF0ZnFDMll1VmFqaDA3Z1orZkw5T2Vmc3dtVUxkaDR4WkNHNGJRb2tVekJ6TVU3OVNwcy96OHl3STZkbWhuRmF3REdEUm9BQkY3OWxzNnR3N28zOGRoWmxwNWxLVjc2N1BQdllwV2EvdUJkOCtlL2F4Y3RZNDdCdlRsL3Z2dkJlRGI3K2JoNnVyS0Y1Ky9EMERmdnIwNDl0OEpqaDgveGJ5ZjUvUFkxSWN0QWVEQ0pTa2FUVDQvL1RTZm5OeGNsQW9GWGJ0MnFxUlhLUWkzbnB4OFBSK1cwQ1FoeU1lWmlUMXRBMVpaR2ozZmJZM0JhR2VOcVpOQ3hrTzlndkJ4VlRMbm4yanlDaHpYaWt6SktuMVhSWDkzRlYrTWIwbDRBdytIUWF5LzlpVXdwSTAvSFJwNjJ0Mi83MkpHcVR1ekxqNlFXR0t3cmtCdkpDVzdnSlRzQWs3R1ZieDdiaDBQTlQyYWV0T3JtUTk2ZzRuOWtabVYwcHhDRUlTcUo1UEptREo1SWw5OS9SMVJVVEhNK2VaSFhuNXB1dDFsczZWbE5CcjUrWmNGWExod0NVbVNlSEQ4L1NYZW82V2xwUVBnWElFVkszdjNIV1Rac2xYb2RQcEtEZFlkT0hDWUJYLzhiZWxXZStWS0NscXRGb1hpK3ZkSXA5Tng1TWgvSEQ1OGpGWXRXekJzNkNCSDA5VWUxejRqR1UyaWNadFFlNGhnblNEVUVKSkUwZVpZdGNyT25SRnMzcndOTnpkWHBrOTdIQThQNjZWT1VWRXhyRm16QVpsTTR0RkhIcUpEaDNZT1pySm1OSm8vSUs5ZHQ0bDE2elpoTXBud3VhR0JSM3g4SXQ5OCs2TWxVQWN3Ly9lRjZQVjZ1bmZ2VXNGWFZqbE1KaE1SZS9ZRDBLT0g0MnRTS2hVODlkUVVQdm5rYTQ0ZE84SHFOUnU0OTU1aEFDeGJ0b3JMY2ZHTWZXQVVqejMyTUxObXoyWCs3NHR3ZFhPbGRhc3doM01Ld3Uwc1gyZGswVjdITmRhY2xETCtlQ0xjWnJ2SkJLOHZPY3ZPcytrMit6cUdldkx1ZmMwc0RSMmExblhsdGNWbksrVjZGMC9yZ04rMWVkMmRGSGk3S3NuSTFWbU5hUjdnUnFDM2s4TTVnbnljYWVqblFsUktYb25uaTd5U3g4SElURm9HdW5NdU1ZZklLM2xFcDJxSXk4Z25NVE9meEV3dG1YazZ1elh4eXF1T3gvVUhOUXE1Uk0rbTNpamtFZy9PUGVyd21MZnViY3JvTHZXc3RtMDlsY3B6ZjU0dThYeXZER3ZNUXpjRVkwL0g1L0R3VC8raEtTYklLZ2lDZlNxVmlpZWZtTXhISDM5SlltSVN5MWVzWmNLRFk4bzFsMGFUejg4Ly84N0pVMmNBYzZmVUprMGFsWGpjMlRQbkFhaFR4MzZUc0J1WmlyeUp4U2Nrc0hUcEtrdlgyVTZkd2pHWlRCVmVvcHFUazh2eTVhdlpzL2NBTXBtTU1mZVA1T3k1Q3h3L2ZwTFZhOVl6YnV4b3k5Z3JWMUl3bVV5NHVia1dXNXV2Tmlrc2s2UFQ2MG9ZS1FpM0R4R3NFNFFhbzNhbTFXM2J0b3ZGUzFiZzZ1cks4ODg5WmJmN2FtaG9BNTU4Y2pJLy92Z2JQODJiei9oeG8wdXNWNUtuMFZpNmtxMWR1eEVuSnljbVRSeHJsVlVYRWJHUHhVdFdvTlVXNE9IaHpzT1R4ck42OVFhaVkyS1ovL3NpVHAwK3k5Z0hSdUhtVm5KUjg2cDArdlE1VWxKU2FkZ2doTURBK3NXT2RYRjJadHJUVTFtOGVBVjNEdXhuMlo2VWZJVkxsNkxRYURRMGE5YUVjV05IcytDUHY1azNiejR2di9Rc2dZSDFIRThxQ0xXUUpNRzdvNXJUdko3dHYvOTVPMlB0QnVvNk5QVGsxeW50ckdyRURXdGZod09SbVN3L2xGVGhhL0s3b2FOcjR6b3VISXE2YXZtNmJ3c2ZQaDBiaG92S2NkWkprSThUZno3Wm5wY1duV0hQaFl3U3ovbkN3ak5rNWV2dDFwR3JDa0UrMW9GR2c5RkVkREdCeGZIZDY5c0U2clI2STR2MkphQld5dERxN0dkaEtPUVNydzl2d3YwM0hKdVFrYzlUODArS1FKMGdWSUNIaHp0UFBqR1ovZnNQY2UrOWQ5dnNMMDNBSlQ0K2tSOS8rbzNrNUN0SWtzUzk5dzZqYjUrZWx2MjV1WG1rcHFiaDRlR09tNXNiU3FVQ3ZkN0F5Vk9uK1dmTERnRENycFVKS1VscWFwcmw3NTkrT2d1ajBZaS92eC9qeDQwdTlSeU9tRXdtZGtmc1krWEt0ZVRtNXVIaTdNelVxWk1JQzJ0T1dGZ3pUcDgrdzY1ZGUyalJ2S25sSGpVK3dmejdva0dEWUx0ekZ0WWVyazAxN2xLdlpVc3E1Q0o4SWRRZTRxZGRFR29JQ2V3dXA3cGRtVXdtMXEzZnpOcTFHM0YxZGVHNTU1NjBDVVRwZEhyeXRmbG84N1Y0ZTNreGJOaGdWcTVjeTU4TGw1Q3ZMYkFLUnQxbzkrNjlsci9YcnhmQTQ0OC9hZ2tFcHFkbnNIanhDbzc5ZHdLQWV2VUNlUHFwS2ZqNStkSzRjU04rbTcrUW8wZi80OUNobzV3N2U0Rmh3d2JSdTNlUFNsMGFXeGFiTjV1Ylh2VHQxOHRxdXlSSmx1WWtSZm43Ky9IMDAxTXRYeHVOUm1KajQ1QWtpZURnSUFCNjl1eEdWRlFNdXlQMnNYM0h2K1YrNmkwSXQ2c1g3MnJFWFcxdEh4N3NQcC9PTjF0aTdCNXpKUG9xRVJmUzZkWE1Pb04zeHZBbUhJM0pLbFUyV3lFN2ZSMXNOUEJ6NWxEVVZaUnlpZWNHaC9KUXp5Q2JaaEwydURzcCtQN2hOdndlRWNmc3pkRVU2QjB2SzhyTUsvbER0VXlDQUU5emtDMGgwMzR0UEVtaXhBeThZQjlubkc1b1hCRjVKUStkd2Y2Qi9jTjhlWFZZWTV2dGFvV01lWlBiWWpTYXVIUWxqNU54MlJ5UHkrWjRiQllYazNOcEZ1REcrNk50QTdFSkdmazg5dXVKU3FtOUp3aTFYVWhJRUNFaFFXUmV2WXFUV28xYXJVYVNKSXhHSTd0MjdRR3crekRVYURTeWNkTVcxcS9makY1dlFLMVdNV25pZUp0VkZkbloyWHowOFplV3J3c0RWNFZaY3E2dXJ2VHBVL3lEM1VKYnQrMnkrbnJJa0lFTUd6cTQySTYycFpXZG5jT21UVnZKemMwanJFVXpKazRjWjhtV3ExY3ZnQkhEaDdKOHhScCsvbVVCOTkxM2xUNjllM0QwNkg4QU5HbGlmbjlMUzB0SHFWVGk3T3lFVENaano3WFZGamV1UkxtZHBhWlhQMGZVQUFBZ0FFbEVRVlNhZzNXcVN2aHZJZ2kzQ3ZIVExnZzFoU1JodWttWkM5WHQ1S2t6ckZxNWpzdHg1cnBKVGs1Ty9Qbm5Zdkx6dFdpMVdyVDVXdksxV3F1bHFUZGF0bXdWTXBuRUhRUDYydDBmMnJBQlNxV1NGczJiTW1YS0pOUnFGUnBOUGx1MzdXVHo1bTJXVG1IZHVuVm0zTmpScUsrMWdsZXJWVHorMk1QczNCbkIwbVVyeWM3SjRhKy9sN05sNjA0R0RPaEQ5MjVkY0haMnZNVE1ub0lDWGFtN3doWVVXSDh3dm5neGtuUG5MK0xwNlVIblRoMnM5bmw1ZVpLUmtjbkJnMGZvMkxHOTNRWWwyVGs1Yk55NGhieThQQm8yRExHNjlyRmpSOUV3dEFFOWUzUXQwK3NSaE52ZDFINGhUT29WWkxQOVluSXVMeTA2VTJ5VzJjeGw1MW4rYkVlOFhLNTNySE5TeXZoOFhCamp2anRhYkdDc0tCOVh4eDN2akVZVGM3WkVzL3hRRW1IMTNYam52bWFFMWJkZitOMWtzdTBHQytadGszb0YwYk9wTngrc3ZtaVZvV2VQdDZ1U0FFODE5YnpVQkhvN0VlempUTEN2K2MvNjNrNG81UkkvYm85bHpqL1IyS3ZwVU4vTHFjU21GbDJiMkM3M09wdVlZM2VzSkVIemVtNGNqcjVLeTBCM213NjRZTzRzMnpUQWxhWUJyb3pzRkFCQXJ0YUFXaUZESWJmK3BweUt6K2JwK2FkRW9FNFFLdG4zYzM4aE9pWVd1TjVJcmZEK3JxV2RyTFhMbCtOWnQyNHpCb09Ca0pCZ0hwNDBqdnIxYmJQLzY5VHhSeWFUV2VZcXVwUTFNTEErRDA4YVg2cUdHQUFlSHVaeHdVR0JUSnc0anVEZzBqZldLWGx1ZDU2Wi9qam56bDJnVjYvdU50bHdnd1lOSUNVMWpYLy8zY1BpeFN0WXNtU2w1YlcwYTljYWdIWHJOMXNDZEVXMWF0bWkwcTZ6cGt0SlM3dFc0MXMwbUJCcUR4R3NFNFFhUkpKcVI3QU9rOGtTcUFQekU4UENZc0FBYXJVYUx5OVBYRjFjY0haMnd0bkZHUmRuWjh1ZmtrekcrdldiV2JKa0pUSkpSdi8rdlcxTzBiUnBZNTUvN2lsQ1FvSlFLQlJzMy80dnE5ZXN0eXlOOWZCdzU0RUg3clBwT0Zhb2I5K2V0R3pabkVXTGxuTDZ6RGxTVTlOWXZIZ0ZFUkg3K04vckw1V3BjNi9KWkNwM1Y5akdqVU9aUHUzeGE4V0hyVCtNZHVvVXpqLy9iT2ZuWHhidzh5OExpcDFIa2lRR0Q3ckRhcHRDb1JBZFlRWGhCdFB1Yk1qai9VTnN0cWZuNkhoNi9pbHl0ZmFYUnlya0VrNUs4Ny9SWC8rTjQvbkJvVmI3bXdXNDhzS1FVRDR1UmJPRWVsNXE2anVvTzNjbHE0Q1gvenJEK2FSY1hydTdNV083MWtmbUlBMHZSMnZnK1Q5UDA2V1JKMVA3MmI0bWdDWjFYZmwxYWpzMm4weGx6dVlvb2xNMUFJenFITURnTnY3VTgzSWl3Rk50ay9GbWowWm4vdDdrRmRnR0pGOGYwWVFQVmw4a01UUGZKc1BPU1NtamN5TXZucjZqZ2MxeGpwcFdtRXp3L2JZWXZ0OW16dXhyVk1lVmpnMDk2ZExJazg2TnZQQjJFT3kwRjlRRE9CYVRSZk42cmh5Tk1ZZ2xzSUpRaVJvMERMWUU2d29EYSs3dWJyUnVGY2JvMGZmWWptOFF6UDMzMzR0V3ErWE9nZjBkM20vSlpESSsvSEFtQmRvQzlIbzlCcU1SazlHRXU3dGJtZXU4M1RYa1R0emQzZW5SdlV1VnJLS29VOGUvMlBwNUQ0Ni9uMGFoRFZpM2ZqT3BxZWFnMUtBN0IxQy9udmtoUTZQUUJwdzRjUXFqMFlqSkJDNHV6alJyMW9UUm8wWlUrclhXVkNtcGFTZ1VjdlIyVnBRSXd1MUtCT3NFb1NZeDFZN2FFNjFidDZSdm41NjR1cm9TRWhLRXU0Y2JyaTZ1dUxxNjRPcnFVcXBBbUxlWEo3OHYrQXR0Z2VNc2lFYU5HbHIrM3FCQk1BVUZPaFFLT1gxNjkrVHU0VU53S2FGTG1MKy9IODg4OHdUSC9qdkI2dFViU0VsSjRkRkhKcFFwVUFjVjZ3WXJTUkt0V3RsL2NuclBpR0c0dXJodzZ2Ulpzck96N1M0eFV5bVYrUG43MHJ0M0Q3dFBzQVZCTUZNclpNd2MyWlFSNFhYdDdsZklKWDZjM0FhWkJBcVpPVE5MZVMxQXAxTElTclZzZFh6M1FIYWZ6MkQzZWR0NmQwWDFEL08xdS8xSTlGWGVXSHFlZ2ExOCtmckJsZzREVWdBcDJRVTg5ZHRKemlibXNPOWlCcGw1ZWw2NnE1SERaYktEV3ZzeHNKVWYyMCtuTW5kYkRENnVLcm8zOFM3NVJSVlJvRGUvQ2NXbGEyZ2JiTDA4cTA5ekgvcThYUGFtUFVkanNrb2NZelNac3g0dlhjbmwzM1BwdEE1MloyVEh1amJMa1l2ellJOUFIdXdSaU41ZzRrUmNOZ2NqTXprUW1jbXgyQ3lIZGU4RW9UYTc5OTY3S2RDVzNNMTYzTmpSakgxZ2xDVmJ6SndkVmZ3YlpyKyt2WXJkWDhqTDAzN1g2N0tTSkluZXZicVhlcnlibXl2ZnovMnFVczVkcUh2M0xuVHYzb1djbkZ3a1NjTFY5WHAzMkY2OXV0T3JETmQzTzBwSlNVTWhWMkxRMisrRUxnaTNJeEdzRTRRYVFyTDhYKzB3YnR6b2tnY1ZvMGVQcnRTdFc0ZkdqVU5MSG93NWNEZDE2aVJDZ29QdzhTbmJCOUQyN2RyUXJtMXJrcE92RUJCZy80UDhnQUY5N0FiL0Jnem9nMEpSK3JmYXZuMTdvUy9salloQ0lXZklrSUVNR1RLdzFQTUxnbURmdzcyREhBYnFBRHljRlhnNFYreTJTWkxnL2RITkdEbnJzRTBYMTZLV0hFamtuZzRCdEF5OHZvUnI2WUZFdnRnUXllTHBIUWoyS2Y1Qnc2R29xN3o4MXhsU3M2OEgvbi9mSFVkc3FvWVB4elRIM2NuKzY1QkowTHU1RDk5dmkrVjhrdjNscDhVcC9EQysvMUltUTl2VktmUHhON3FZbkd1MURMYU9oNW9BVHhVZXprbzhuQlg0dTZ1bzQ2a213RU5GaUorNXkyMXBNZ0NMbzVCTGhEZndJTHlCQjQvMUQwRm5NSEU4Tm91RFVaa3NPWkRFbGF5U2d4T0NVQnYwNkY3NjRIdHBBblNDV1hVM05hdXBVdExTVUtvVUlyTk9xRlZFc0U0UWFvaGFzZ0MyVXBVMlVGZW9mYnMyNVQ2WEpFa09BM1VBWSs0ZldhYnRqdHczY25pWnhndUNVRG1XSGt4aWN0OWduSXZwcEZvWmZOMVV2RHVxR2ROL1ArVndqTTVnNHVXL3pyQmtlZ2VjbFhLKzJCREovTjF4QUh5OU1Zb3Z4cmUwZTV6UkJML3V1c3pzZjZMdDF0WGJjVGFOTWQ4YzRiT3hZYlFPc2wrWS9LdU5VWnhOekNFelQxM3M2eWpRRzRuUHlPZHllajZYMHpURXBtbllmZDdjWFhiOWYxZVkyaS9FcHJOcldSaU1KcjdjR0dXVk1YeEhTMTllSDlHazNIT2VTY2hoMmNFa0RrZG4wcU9wRDNlMDlLVjlpSWZEWmNRQVNybEV4MUJQbXRWelpmN3VlSWZqQkVFUWhLcGhNcG5JeU1qRTE4Y2J2VjRFNjRUYVF3VHJCS0dHcUcyWmRZSWdDRFZKV2s0QmYreUpkMWpiclRMMWErSEw2TTcxV0hvdzBlR1kyRFFONzY2OGdFSW1zZXBJc21YNzVwT3AvTHp6TXBQN0JsdU5qMG5WOEwrbDUvZ3Z0dmhsbzNIcCtUejQvVEVtOWd6azZZRU5yVExSOWx6STRJODk1b0JVMGxVdG1YazY4Z29NUktkb2lFN05JenBGUTFTcWhwalVQSkt2YW5IVVp5TmZaK1NKWDAvdzVZTXRhUlpROWl5UnlDdDVmTFkrMG1hNThPcWp5VHc3T05SaDNUbDdZdE0wL0hzdW5iWEhybGpWdjd1WW5NZnZ1K1B3ZGxWeVIwcy9CcmIybzJzakw1dkdFNFhtNzQ0akoxOHN2eElFUWJqWkNuUTZTK2Eyc2d5clZRVGhWaWQrMmdXaGhqQmhFdWwxZ2lBSTFlalhYWEU4MExXK3pYSlh2Y0ZFamxaUHJ0WkFUcjZCbkh3OXVRWG1QL08wQm5LMEJ2SUtET1FWL2xsZ2JsS1Fyek9pS1RBd3FWY1FkN1R5czh5My8xSW0reTVsbEhnOTY0N1piMHp6elpab2VqWHpvWGs5VndyMFJ1YnZqdU9IN2JHbHJxMW1OSnI0N2Q4NE5wOU1aZnFkRFJuYXJnNmFBZ052cnpodk5hNy9SL3ZRRzhyM2l5a21UY1A5Y3c3VEp0aURKblZkY0ZiS0hkYkxBOUFiVGFSbEYzQTVQWjh6Q2ZhWDRPWnFEV3cvazhiZDdSMHZzVTNJek9kMGZBNkhvcTZ5KzF3Nk1XbWFZcTh6STFmSDBvT0pMRDJZaUllemdqdGErakc0clQvZEduc2h2NVp4bDZYUjgyZkUvOW03NzdBbXIvWVA0TjhNRWtiQ0hxS0NPSkVoNGxiY3VFZXRXbHU3N1ZCclcvMVorMXByMWZwYWE5VnF0YlZhdFhXODdnNWJ0VzRyRGh5SXE3akJyZXk5ZDBMeSt3TVRRVmFBUUpCOFA5ZlY2MHFlNXp6bjNLRWtrdnM1NTl5Y1ZVZEVaQWdLUmVHMkVTcTFHaVltVEYrUThlQnZPMUVkb0ZLcG9DcFFROHgvZ0lpSURDWWpWNG01dSs3QTBWS0MrM0haaUVuTlEzeEdYclVMRER4S3ZJdjJibFl3RVFtdzdORERjbWZVNlVKWm9NYnNQOE13c1k4cmxoOStpS2lVM0NyMUU1MlNpeS8rQ01QNmsrRm9hR09LbU5UaSs3RlZOVkdub1ZJRFY4UFRLNXp0VnhuSGJ5V2lSeXNieEtUbUlUWTFEekZwdVloTXpzV2QyQ3lFUldjaUxhZnFzOS9TYzVUWWZUa1d1eS9Id3RyY0JBTzg3VEcwclNQTzNrMUdaaGxWZ0ltSXFHWXBGWVdmNjZvQ0ZTUVNpWUdqS1M0cEtRa1JFUkZJU0VoQWVubzY4cDhVdnBOS3BaREw1YkMxdFlXTGl3c2NIQnk0YnlOVkdqTURSSFZBU21vYTFGQkRJaTY3c2g4UkVkVzhZemNUOWQ1blNwWUMwM2JjUWtSU0R1TFR5NjVnWFJtM1k3THduMTlEOWRMWC9maHMzSS9QMWt0Zk5lM29qVVFjdmFILy8wZlBTczFXWU9lRkdPeThVTDNFS2hFUlZZK1pXZUgrcHdxbG9rN01yRk9yMVlpSWlNQzFhOWVRbXBwYWFwdnM3R3hrWjJjakxpNE9vYUdoc0xTMGhMZTNONW8yYmNxa0hlbk04TC90UklUNCtBUUFnRkJVc3h1YkV4R1JZVngrbUdib0VJaUlpSjQ3VXFrVVVxa1VCUVVGa0pnWWRtWmRabVltenAwN2g3aTR1SW9iRjVHZW5vNmdvQ0RjdlhzWDNicDFnNldsWlExRlNQV0owU2ZyWnM2Y2lZSWlKYUEvK2VRVE5HclVxTmF1SndLQWV3OGVBUUNrRXM2c0l5SWlJaUlpMHJDVXk1Q1NtbXJRbVhYeDhmRUlEQXhFWGw1ZXhZM0xrSkNRZ0VPSERxRlhyMTV3ZG5iV1kzUlVIeGw5c3U3Um8wZkZubWRuVjI0WlNIV3ZKd0tBME50M0laR1ljRm8wRVJFUkVSRlJFVTNkWEpGNE9Sa21Kb2FaMkpDUWtJQmp4NDRWbTZSVFZRcUZBaWRQbmtTZlBuMllzS055R1ZXeTd1Yk5tOWl3WVFPU2twSUFBRk9uVGkyMTNiaHg0M1RxNzQwMzNpajErT25UcDdGKy9YclkyZGxoL1BqeDhQVDByRnJBWkJUVWFqVnVoZDJHekVJR3BiTHFHMk1URVJFUkVSSFZOMjI4UEhEaFVnaUV3dHFmMkpDVmxZV1RKMC9xSlZHblVWQlFnRk9uVG1ISWtDRmNFa3RsRWhvNmdOcjA4ODgvSXpvNkdubDVlY2pMeXl2ekRhYzVYOUYvWlNWV1ZDb1Y4dkx5RUIwZGpaOS8vcmttWHhMVkEvY2VQRVJrVkF6c2JHMmdZTEtPaUlpSWlJaEl5OXV6TlFBZ0lTbTUxc2NPRGc3V2VlbXJpWWtKVEUxTmRXcXJVQ2dRRkJRRWxhcDZGZWVwL2pLcW1YWEp5U1hmM0NLUnFGalNUaXl1M0kra291czFzL2lJeW5MazZBbklMQ3pnNkdpUHFDaFduU01pSWlJaUl0Sm8yc1FWQUhEajFtMm8xZXBhMnpvb01qSVNNVEVWZno5emRIUkVwMDZkWUdOakE2QndOdDZWSzFmdzhPSERjcTlMVEV6RW8wZVAwS3haTTczRVMvV0xVU1hyU3JOOSszYTlYeDhlSGw2dFBzbDRaR1JtNGRqSjAralh0eWZTMHpNNHM0NklpSWlJaUtnSXpZcTIyTmc0L0h2bE9qcTA4Nm1WY1cvY3VGRmhHeHNiRy9UcjF3K0ppWWs0YytZTWhFSWh2TDI5MGIxN2QrVG01bGFZN0x0eDR3YVRkVlFxbzA3V0xWdTJyRnJYYjlteUJWdTJiTkZUTkdTTU5tN2VnZng4QlY0ZTlRSTJiLzhEQlFWTTFoRVJFUkZSNllRQ0FWUnF0YUhESUlLd0ZndmphU1kwMk52WjRic1ZxN0ZpNlFJNE90alg2SmpwNmVsSVRFeXNzRjM3OXUyUmtaR0JZOGVPYVplMHhzWEZZZFNvVVdqZXZIbUZ5VHJOT1BiMk5mdDZxaUloTVFuN0R2NkQxMTRaQlRNZGwvZVMvaGgxc3M2WVpXZm5JT3pPWFVna0V1MGVBTHBRS3BYbExoV09qSXJCby9BSTlPaldXUjlobG1yNzc3dHdKT0E0dHF4YlZlS2NXcTNHNGFNbjBLOVBUMGdraHFrV3BLdlFzRHZZZi9nbzNoLzNPaG80T2NMRVJBeUZnc2s2SWlJaUlpcWRXQ3hHdmtKaDZEQ0lZRkxKN2FPcUl6OC9Id0F3WnRRdy9QSFhYc3lZTXg4L2ZQczFySzJ0YW16TWlJaUlDdHVJUkNJa0p5Y2pQajYrMk41eldWbFp5TS9QMTdsNmJVUkVSS1dTZFFtSlNUaDI0clRPN1ovMTZzc2pkV3AzSnVnOGR2eXhDMm5wNlpnMitRT2RydG15NHc5czJiR3oxSE5IL3Y0TjcwNHF2Y2huVVUxY1hQRDEzTTkxR3E4K004cGszWm8xYTdUcnlXdEtTa29LUHZ6d3d4b2RvenErWGI0S1o0TXZ3S1Z4STZ4ZDhTMmtVbW1GMXdRRlg4VEt0UnV3ZVA0Y05IRnRES0F3NlhmNzduMjR0MndPYzNNejdObC9DSWVPSE1QNjFjdmgzTUJKZTIxRVpCUlNVdFBnMmRvZFlyR29XckducGFVaE9pYXUxSE8zd3U1ZytjcTFPQjU0R2w5L09ST21wbExFeFNmZ3lyV2JPdmMvcUgrZmFzV25pOGZoa2Zqdk4wdlJ0SWtyeG94OEFVRGhoMzF0VklQbEhWbXFLMnJ6aml3UkVWRjlJRE16UXpLVGRWUUhXSmlaMWRwWWlpZS84dzcyOWxnMGZ6YW1mVDRYSDM3eU9jYS84d2I4ZS9lb2tUM3NkTmw3dnFDZ0FDRWhJU1dPVzF0YlF5S1JsTHBuZm1sMG1jRlhWRng4QXRadnJ2cDJYcm9tNjE0Y1BoaUhBMDdnd09FQTlPdlRFejdlbmpwZDUrYnFnam1mZjZKOUhwK1FoRm56RmdJQVhoNDlRbnM4T2pvV08zZnZ3NlR4NHlDVlNyVEhyVmdoRjRDUkp1dktTOVRkdW5VTFY2NWMwVDQzTnpmSHlKRWpjZlBtVFZ5OWVyWEU4ZERRMEdKdlVNM3h5aVlEendaZndLRi9qaVBzemoxa1pHVEMzTndNSHU0dDhjcm9FZkQxOGE1VVh4WFp2UDEzbkEyK2dBSCt2WEhpMUJsOHMzUUYvdnZGZnlBU2xaOUVjMnZpaXZ6OGZIdzIreXVzV0xvQXpnMmNjUDFtS0daL3RRamZmenNmYmJ3OE1PNzFWM0RzeENtc1hMc0JDK2ZOMGw1NzVOaEovTFp6RC9iOHZna3lzUVVBb1Avd2wwc2Q1K1ZSTCtDRDk5K3UwbXZ6OG5ESEY5UC9ENHVYcmNUc3J4Wmg0Ynd2Y1B2dWZTejk0U2VkKzZqcFpOM0RSK0dZUHZzcnlHVVdXRFIvdGpaNWFTSVdRNm5Ia3VCbDRSMVpxaXRxODQ0c0VSRlJmV0F0bHlFOUs2dFcvbVlrS290WUxJSzFwYnpXeHN2UEwvenVJcEdZb0hsVE42eGF0Z2dyMTY3SG91OSt4SjU5aC9EYXk2UGcyOVliNW5wTUlHWmtaRlQ2R2dzTEN6ZzVPY0hYMXhkcGFXbTRkZXRXall6bDdka2FBZnRMbjcxV21pdlhidURiNWF1UWtwcUdDZSsrcVQxZVVGQ0F6S3pzY3E5OTY3V1hjZnprYVZpWW15TXR2ZlE0WlJibXhYSUpFb2tKM0o0VUJRRUFFOG5UUk53TFF3WnFId2VlT1FkVFV5bkdqQnl1ODJzeEp2eW05SXlMRnkvaTBLRkR4WTZOSERrUzU4K2Z4ei8vL0ZQaStLVkxsM0Rnd0lFU3h5dHI1Wm9Oa0VvazZOaXVMYVJTQ2NJam9uRGhVZ2d1WHI2Q09aOVBRKzhlM1NyL1lrcng5LzdEMlBycm54ZzJ1RCttVGY0QWJidzhzSHpsV2l4WThnTm1UZisvY3FmcU5uUjJ3bGR6Wm1ENnJIbVkrZVVDckZ5K1VEdDdMall1SG0yOFBDQ1h5ekIyekVpczM3UWRGeTlmUWFjT3ZnQ0FpSWhvMk5uYVFHWmhVYXhQSDI5UGRPM2NRZnY4bDQxYnEvMGEvWHYzZ0ZLcHhKbWc4OGpOeTRkZmw0NzRhOGZHQ3EvYjl0dWYyTDMzWUxYSEwwdGVmajcrM0wwZnYrN2NCUWQ3T3l4Yk9BKzJ0aytUdW1LeEdNcGFXQWJMTzdKVVY5VG1IVmtpSXFMNlFDZ1V3dEhXRnRFSkNZWU9oWXlZazQxdDdlNVo5K1M3aSthN3FxdExJeXhaTUJlbnpwekQyZzFiTUhmQkVvaEVJbmg1dUtORHU3Wm80dElJbHBaeVdNcGxzSlRMWVdrcEwzY3JwOUpvbHQ1V3hxaFJvd0FVSnNGT25qeXBqYnNteHRLRlVxbkV4cTIvWXVldWZYQnlkTUNLcFYvRHZXVUw3Zms3ZCs5anl2VFpPdlYxNm14d21lZFdmNzhZclZvMmY5cnZ2UWRsVHN4UnE5WEl5aTVNRUVaRVJxR0JveU15czdLS3RYazJaMkNzbUt5ckk3NmMrU204UE55TEhUdDQ1QmlXcjF5THJUdDI2aVZaOTllZS9WaTdZUXQ2ZE91TXFSOU5BQUFNSGRRUGFlbnAyTEI1QjJha3B1SExtWi9DMXNhNnpENjhQVnZqNHcvZXc0TUhqMkZoYmc0TGMzT1ltSmpnNGFPbkZYQkh2VEFFdS9ZZXhJM1FNRzJ5N3M2OSszQnYxYUpFZis0dG0rT1ZJbE5oTmNtNjFOUTAzQXk3WFdvTTBiR0ZTMkRQQmwvUUh1dmV0VFArdC9WWGJQOTlGd0wyNzhUQWZuMHdzRjhmN1hrckhlNzhTSXRrL1BVcE5UVU5RZWN2WWR0dmZ5SWhNUWxEQnZyai9YRnZsSWhKTEJiWFNqVlkzcEdsdXFDMjc4Z1NFUkhWRithbVVqUjBjRUI4Y2pML25xTmFKUmFKNEdSckN6UFRpcmRRMGlmTnFpQkprWWtsQW9FQXZYdjZvWWRmRjRSY3ZZNVRaNE54L1dZby9yZjExMUw3bVA3SlJ4amN2MitOeHZuMzMzK2pZY09HOFBMeVF2LysvWEgwNkZHa3BLVFU2SmhsQ1krSXdzTHZWdURlL1lmbzBhMHpwbi95VVlra21ITURKMHo5ZUVLNS9hejRhUjFzckszdzlodXZsTm5HeWRHaDJITzNKcTc0YXM1bjJ1Zng4WW40YlBaWEFJRElxR2k4TyttVFl1MUhqbjJuMlBQS3pCcXN6NWlzcXlPZVRkUUJRUCsrdmJCODVWb2tWZk1OWGxCUWdOWHJOdUh2L1lmaDM2Y0hQcDgyR1VLaFVIdit0WmRId1ZRcXhlcDFtL0RCbE9tWU52a0QrSFh0VkdaL1JhZXVBa0F6dHlZSXZYMVgrMXdxbFdMRFQ4c2hsOHNBRks2cFQwaE13b3ZEQitzYzg5MzdEL0hmQlV2TGJWUDBmRmx2NkNNQko4dnRvME03SDlqYjJlb2NWMW5VYWpYU016S1JucDZPMUxSMHBLV2w0OEdqeHpoL01RUjM3dDJIV3EyR1ordFdtRGRyZXJHN0RrV0p4V0tvVkNxbzFlb2EyWGRCZzNka3FTNm83VHV5UkVSRTlZbTVxUlN1RFp5UW1wR0pySndjS0pSSzdrbE1OVUlvRU1CRUxJYUZtUm1zNWJKaTN5TnJTLzR6TSt1S0VvbEU2TmplRngzYkYwNFN5Y2pNUWt4TUxHTGk0cEdlbm9IY3ZEems1K1hEeDB1My9kWTBKQklKc3A2WjhWV1JqSXdNM0w1OUcxRlJVWGpoaFJmZzYrdUxFeWRPNkRTV1B1MDljQVEvYjlpQ0FwVUtIMDk4RjZOR0RDMjFuYlcxVlludjlzOWE4ZE02eUdRV0ZiWXJTbUlpUmlQbkJ1VzIrV1BydWhMSG9tTmk4Y21NTDNVZXA3NWpzdTRacHMrVUpOWThOM3RtdVpibXVibTVlYm5YVjBkVWRHR1o1NkpUVlN2ZFIwd3NGbi8zSTBKdjM4V0x3d2RqOGdmdmxab0lHalZpS0JvM2FvaEYzLzJJdVF1V29FdW45aGcvN2cwMGRTdGNhNTZla1lHOHZLZlRjMjF0ckxYcjBuMjhQYkJuLzJIazVlVnBDMVZvRW5VQWNPbmZ3cjMrT3JUejBUbHVuemFlMkxaaGRhbm50djI2RTRjRFRwUjV2cWlLOXFwYjlOWHNhaWZyMGpNeThPWjdIeU03SjZmWWNZRkFBRy9QMXBqdzdwdm8xcmtqWEJvM0xMY2Z6ZDUxU3FWUzU4cEJWY1U3c21Rb2hyb2pTMFJFVk44SWhVTFlXbG5DMW9xYnNWUDlsdi9rZTJqUklnUmxrY3NzSUcvWnZNd0pFcnFTeStWVm5oV1htWm1KMU5SVTJOcnE5ajFUTHRmdmFwTWYxNnlIaFlVNXZsOHd0OW8vaDZvb2J4bXNobVkxWC8vaEwrTi9hMytBUytOR2xVNk8xbmRHbTZ3TEN3c3JVVWhpeElnUmFOYXNHWHIzN3EwOUxoS0prSnViaTVZdFd4WTdya25XZVhoNFlOaXdZY1g2cVE2MVdvMzA5QXhjdTNFTDZ6ZHRoNVdWSlNhTnIzeXhCWVZDZ2IvMkhNRFdYM2RDcFZhalF6c2ZOSFJ1Z0YwVjdNazJlRUJmaEVkR0lmakNaVnk0RklLdW5UcGc5SXZEOE9lZWZUaC84Vjl0TzgwYkNnQTZ0dmZGenQzN2NQNVNDSHAxNzFxaXoxTm56OEhXMWdZdG1qWFZPWDZwUklJR1RnNmxuak0zTC96WmwzWCtXVk0vbmxEaVRrQnNYQUxlZlA4am5lTXBqOHpDQXVQZWVBWEtnZ0tZU3FXd3NySkVBeWRITkc3a1hLbjE5bUpSNGR0UldWQlE0OGs2Z0hka3FmYlVoVHV5UkVSRVJQUjh5bnV5cDF0TmJWdFVHanM3TzRTSGg1ZmJSaWFUWWRDZ1FiaDY5U3J1M2J0WDdKeFVLa1dCanBNaTdPM3RxeHhuV1d4dHJBMlNxR3ZqNVlrUHg0OUQ1NDd0dE1keWNuSnhOdmdDdndOVWt0RW02eTVldkZpaU1NU0lFU053N2RvMUJBWUdGanMrYXRTb1VvKy84ODQ3dUh6NWNvbCtYbnJwcFNyRjlPTFljY2g2VW8xRklCQ2dWL2V1bURMcGZWaGJXMVc2cjVWck4rTGdrUUM0dWJwZ3hxZVRzWExOZXF4WnQwbW5hd1AyNzhUWjRBdjRaZU0ybkx0d0NkMjZkTUNyWTBhaWY5OWVDTHQ5RjMvOVhmejErdnA0d1ZJdXg5RmpnU1dTZGZFSmlRaTVlZ01qaHc4dWRVYmZ3MGZoT0hqa1dLbHgzTHYvRUQvODlBdm1mUDZwem9rNVF4QUtoWGhKRHhWc0JNTENuNDlhVlhzSk05NlJKU0lpSWlLaXVreFRnRUhmeTBYTDA3aHhZNFNFaEpUYkpqTXpFd1VGQldqWHJoMFNFaEtRbHBZR0FHalZxaFZrTWhsdTN5NTlEL2JTeHRKRjhJWExtRE4vc1U1dEl5S2pLNXpkcHRsS0tpb210dHgyU21WQm1XMkVBb0cyNkdSRVpCVHM3V3hnYjJkVHJJMlptU242OSsyRnlLam9Zc2ZWVHlhS0NBUk00cFhHYUpOMWRkR3d3ZjJSbTV1SDdPd2NoRWRFRm02U2VTc01FOTU1QXdQOGUxZmNRUkh2ajNzZFRnNzJHRHZtUllqRllxeGN0ckJTMTNmdjJobGRPM1hBK1l2L0Z0dS9UaVFTbFVqV2lVUWlEUER2aFYxN0R5SXFKcmJZK3ZUZGV3OUNwVkpoeU1CK3BZNXpLZVFxTG9WY0xmV2NUR2FCdS9jZllzdU9QekJqMnNlVmlyK294K0dSdUhqNVNyRmpLYW1wVmU2dnBtajI3MUp6ZGhzUkVSRVJFUkVBYUxkajBtVVpyTDVZV1ZuQjN0NGVpWW1KNWJZTERnNkd2NzgvaGcwYmhyaTRPSmlZbU1EZTNoNVpXVm00Y2VOR2hlUEk1WEtkWjlZMWNXMk1pZSs5VldHN1h6WnVoWldWSmNhKzlLSk8vWTZiTUtYYzh6R3hjV1cyTVRFeHdhSGRPd0NnUk9HSTBxei9hWm4yY1haMjRUWlN0Zm4vOVhuQ1pGMGRNdkhkNG0rOHlLZ1l6RnY0SGI1ZHZnb2lvUWorZlhybzNKZVZwUnh2dkZxMUdYNGFJcEdvM0VJVFJZMFlQaGk3OXgzQzV1Mi9ZOWIwcVFDQTVPUVU3RDM0RDlxMWJhUGQrKzVaWTBZT3g0UjMzOVErSC9UaXE5ckhEWndjNGQrN0J3Sk9uTUxycjR4RzQwYk9WWG9kZS9ZZHdwNTloNnAwYlcwU1BKa1d6S1dvUkVSRVJFUkVoYlRKdWxxY1dRY0FYbDVlSlZiWFBTczJOaGIvL1BNUGZIeDhZR2RuQndCNDlPZ1JRa0pDa1BQTW51YWxhZE9tamM3RkJaMGJPT0dWMFNNcWJQZkx4cTJ3bE10MGFnc0FzMmVVbldUN1pza1BzTE8xd2FUeDQwbzlYM1JwYThEK25jakx6MGQ2ZWdZYzdPMFFFUm1GZHlkOVVxd1laRVJrbFBaeGRHd3NCQUlCckxuS3ExUkdtNng3ZGs4d3pmUFMxbEdMUkNKWVcxc1hLekpoOFdRdnNwb3NNTkc0a1RNKysrUkRmRHp0Qy96MjU1NUtKZXNBNEk5ZGU2c2RnMFFpd1VnZHFyZzJjbTZBZ2YzNjRQRFI0eGc2c0I5OGZiengwN3BOeU12THd6dHZqaTN6T29GQW9DMVVVWnF4WTE3RTBlT0IyUDc3bi9qODAvSXovbVVaUCs0TjlPdmJzOWl4eE1Ra1RKayt1MHI5MVpTbk0rdFVCbzZFaUlpSWlJaW9ic2pMendOUXU4dGdBY0RGeFFWT1RrNklpNHNydDExaVlpS09IejllNmY3dDdlM2g1dVpXeGVqMHAyK3Y3bVdlKzJiSkR6QTNOeXUzVFZHbnpnVGp1eFdyY2VUdjN5cHMrKytWNjdDeXNvUkt4ZSsvcFRIYVpGMkxGaTNRcFVzWDdYTk44czNIeHdjUkVSSGE0MlptWnJDeHNZR0xpd3M2ZHV4WTdEaWcvd0lUejJyZTFBMEFrSmlVWE9scmY5bTR0ZHJqVzFpWTY1U3NBNER4NDE3SDJYUG44ZTN5VlJnejZnVUVuZzVDLzc2OTRPWGhYdVh4M1Z4ZDBMRmRXeng2SEFtbHNrQmJNYlV5TEdUbWNMQzNLM2Fzb0tBT2ZpQUlhbi9QT2lJaUlpSWlvcm9zTHo4ZkppWW1PczlBMDZkdTNicmh3SUVEVUNnVWV1MVhMQmFqYTlldTlhN29Ra3BxcXJiU3E0Wm03N3hXTFpwaDFmSkYrR1ByT3VUazVtTFB2a1BJenM3R3hDbWZZZWFuaytIZXFnWCsyTHJPRUdIWFNVYWJyQXNORGJnaTY0VUFBQ0FBU1VSQlZNWDU4K2VMSFpzNGNTSWVQbnlJVzdkdUZUdXVWQ3B4L2ZwMW5ENTl1dGp4OTk1N1Q2OEZKa3J6T0R3U0FMU2JObFpHMGVtbUdxRmhkekJ0NWx5MDkvWEJncmt6cS9YaFVGQlFnTDBIam1EVWlLRUFBR3RySzB5Yk1nbnpGeTNEbW5XYjRHQnZoNDhtdmxQbC9qVm0vbWNLckt3c3EvemhuSldaallURXBHTEhxbHFHdXlaeHp6b2lJaUlpSXFMaTh2UHlhMzBKcklaTUprT2ZQbjF3N05neHZjMEFFd2dFNk5teko2eXRyU3R1L0p4NUhCNkJ0UFIwUkVRK0xTYnh2N1UvQUNpY0dTa1VDaUdWU1BEZkJVdFJvRkpoMDg4L1lzdU9uWmc2NDB1OCtlcExlUFBWTVlZS3ZjNHgybVJkWFhMcWJEQnNiYXpoN2RtNjJQSGs1QlFzKzNFTmdNTGlFeHJaT1RrUUNvUXdOWlZXYXB5azVCUjh0V2dabWpacGdpOW5mcXBOMUNVa0ptSHhzcFVZOThZcjhQSDIxS212NUpSVWZML3FGOXkrZTErYnJBTUFjM016bUppWVFLRlF3TXJLRWtxbGJ1V3F5MU9WYXJoRnJkKzhIZXMzYjY5MkhEVk5VdzJXZTlZUkVSRVJFUkVWeXN2UGg4U0FSUWljbkp6UXIxOC9uRHg1c3RvejdNUmlNWHIwNklGR2pScnBLYnE2NWNxMW0xQ3BWUGp5NjhXWSt0RUVBSUJMNDhMWG1wT2JpLzJIam1MYmIzOGlOemNQaTcrZUEwY0hlMHlmK2lGOGZiencvYXBmY09YYVRjejVmRnFKMlhuR2lNbTZPdURSNDNETVg3UU1MbzBib2xXTDVqQXpNMFZDUWhKQ3JsMUhmcjRDSTRZTndwQ0IvdHIySDB6NURPYm1admo1eDZVNmo1R1ZsWTFaLzEwSVUxTXBGbjAxQzJaRjl0WXpsVXFSbDVlSEdYUG1ZOHFrOGNVU2c4L0tmckpKNXV5dkZrRmlJc0c4V2RPMTUzYnZQWWkxRzdiQTFGU0tYdDI3NHRqSjAvaDQya3pNbVBZeDJyVnRVMnAvTzNmdnc4N2QrM1IrSFZVeGVzUlFkTzNjb2RSekxabzNyZEd4SzBQNHBHUTFaOVlSRVJFUkVSRVZ5c3MzM013NkRTY25Kd3dkT2hSQlFVRklTRWlvVWgrMnRyYnc4L09yMFJsMVQyZi9WYndxTFNjM1Y2YysxV3AxaFczTlRFMXhPZVFhNHVJVDhPbVVTZmgxNTI3TW1mOXRzVGJuemwvQ2l0WHIwSzV0RzN3NjVRTTBjSExVbnV2ZnR4ZWFOVzJDaFV0V0lEMDluY2s2R0hHeXp0Yld0dGliUkNvdG5LVm1iVzFkNHJoUUtDeXp3RVRSWTBYN3FZdytQYnNqUGo0UjEyK0c0dFRaWUtoVUtsaGJXYUp6eC9aNFljaEFkR2puODB6c05yQXdOeXVqdDVKU1U5UHc1ZGZmSWpzbkI4c1hmNldkcWFaV3E1R1RrNHQ4aFFMLzkrRjR6Ris4SE4rditobFIwVEdZOE82YnBTNDdEVHAzQVFEZzJyZ1I1czMrREk0TzlvaUpqY09QYTliajR1VXJjSEowd0lLNU05SFV6UlVlclZ0aDdmcE4rR3oyZkF6dzc0MTMzaHdMSjBlSFl2MzUrbmlqVzVlbmV3R3VXYmVwd3RlVGtabWw4NUxZdDE5L0dWMDdkVUNybHMwcmJHdm9qUzAxTDhuUWNSQVJFUkVSRWRVVmhsd0dXNVJjTHNmQWdRUHg4T0ZEWEw5K0hSa1pHVHBkWjJGaEFXOXZiN1JvMFVMdisrNmxwcVpCcFZiRFVpNkRTQ1RDeWROQkFBQ1p6S0xDYTE4WTg1Wk9ZMFJHeFZUWWR1ZTI5Vml6ZmpQTXpjM1FyMjlQZE9yZ2kvbUxseU0wN0E0bVRwNk85cjV0NE9Ub2dOZkhqa2F6SnE2NDkrQVI3ajE0QkxWS2hRS1ZDZ3FGRWdxRkFrTUc5VVB3aFg5aFoyY0h1UTZ2b1Q0enltUmRmbjQraGcwYlZxd3doRWIvL3YzUnYzL0ptV1dqUjQvRzZOR2pTeHdmTTJZTXhvd3B1YTQ2UHo5ZjUzaGNYUnBoK2ljZjZkeCt4Wkt2ZFc1N09lUWF2bG55QTlJekNzc25ULzlpSHJKemNwQ1RtNHZjM0x4U3IvbGoxMTRrSmlmajgybVRTMVJxOWUvVEUybzE4T1hNVDVHWm1ZbTE2emZqN3dOSG9GQW8wTDFyWjB6LzVDUHRtMnJrOE1Id2JOMEszeTVmaWFQSEEzSGkxRm4wN2VXSGwwZVBRRE8zSmdDQWxzMmI0cVVYbi81LzJQN2JYeVdXOTY3NmVTT0VBZ0drVWlreU03Tnc0dFJaTkc3VVVLZlgvL2JycjVSNlhLMVdJeU16RTJhbXBoQ0x4VWhKVGNQbGtHdkZaaHpXTmdGbjFoRlJQV01tRVNFbnYvcmJJUkNSYnN3bGxTL0VSVVJVMXhsNkdXeFJBb0VBelpvMVE5T21UUkVmSDQrSWlBZ2tKaVlpTFMxTnUwUldJcEhBMHRJU3RyYTIyb3F5TlZWSTR0VFpZUHk0WnIwMk5zMTNTVjJxdDA3OWVJTGU0cEJabU1ORUxNYXdRZjBobFVqZ1lHK0hINWN1d05uZ2l6Z1JlQVpuZ3k4aU9TVVZlWG1sNXlDS2NyQzN3OWd4TCtvdHR1ZVZVU1hycksydGtaaVlpS2xUcDVhWUVhZHYyZG5aMmpFTnFYblRKaEFJQ21ld09kamJ3bEl1aDF3dWcxd21nNldsSEhLWkJXUXlHV1FXRnBETExDQ1JTakIvMFRJY1Aza0diVHc5OE1MUWdjWDY2OVBURDMxNitnRUFmdnJsZndnOGN3NzJkcmI0Y1B3NDlINXl2S2hXTFpyaDV4Ky93NTk3OXVIWG5idHhPdWc4eHI1VStNYjczOW9mWUNtWEYydS82OWVOSmZwNDhQQXhydDhNMVg3d09EZHd3dFNQeGxmcjU2SlNxZkRhT3grVytMQjRVY2ZLdHpWQnMyY2RrM1ZFVkYrNDJKcmlUbXlXb2NNZ01ob3Vkb2E3NlVoRVZGUHk2c2pNdXFJRUFnR2NuSnpnNVBTMEVLVG1lMXh0VnEzMThuREhrSUgrS0NoUVFhVlN3ZFJVaW5adDI2QjNqMjRWWHZ2Q2tJRVZ0cW1NeVpQZWcwdmpwNU5xQkFJQmVuVHJqQjdkT211UEtSUUs1T2JtUWFGUW9FQ2wwdjdNaEVJaGhFSWh4R0lScEJLSlFTci8xalVDdFJGbEJxNWN1WUpmZnZrRnljbkp0VEtlcmEwdEprNmNDRjlmMzFvWnJ5d3FsYXBTbWZ5OC9IeWNPaE9NQWY2OXltMlhrWm1GbzhjRE1XeHdmNTArUERNeXN4QWVFUWt2RDNlZFl5bXFvZysvOElnb1JFUkZvWHZYenFXZWY5YUJ3d0ZJU1UyRlNxV0dTQ1JDaTJadTZOeXhuY0UrR1A0NWRoSkx2djhKMnpiOFZHejlQaEhSODJwVndDUDhmRHpjMEdFUUdZMFAvRjB4dWIrYm9jTWdJdEtyeVo5K0FabUZCUlovUGNmUW9SRHBqYUNDeElOUnpheno5ZlhGNnRXckRSMUdyYXZzbEZ1cFJGSmhvZzRBNURJTGpDNVNDVmFYOWxWTjFBRVYzNkZ3ZFdrRVZ4ZmRxK3FVVjBqREVEVExZRlVxbzhtZkUxRTk5MDVQRit6OU53NHhxUlV2ZVNDaTZtbG9iWXAzZTdvWU9nd2lJcjNMeTgrSHJhMk5vY01ncWxVMXMzQ2FpQ3BOazR0VXExbGdnb2pxQjVsVWhQbWpXeGs2RENLak1QK2xWckNRY3M4NklxcC82a3FCQ2FMYXhHUWRVUjBoMUJhWU1IQWdSRVI2MUxXRkRkYTkxd2JPMXBXdmxrNUVGWE8ybG1MOSt6N28wdHl3K3lRVEVkV1V2UHg4U0tYOE80S01pMUV0Z3lXcXk1NFdtT0RNT2lLcVg3cTJzTUd1cVIyeDZYUUVUb1ltSVNJcEY5bXNFa3RVWmVZU0VWenNUTkhId3c3djlIU0JqRFBxaUtnZUsweldjV1lkR1JjbTY0anFDT0dUZGJEY3M0Nkk2aU9aVklUSi9kMjQrWDBkY1BESU1TeGZ1UllBMEx1bkg3NzhmSnJPMXlZa0p1RzFkeVlCQU16TnpmRDM3NXRac1kySWlHb1VsOEdTTWVJeVdLSzZRc0NaZFVSRVZQUEM3dHpUUG03Vm9sbWxyclczczlWdThwMmRuWU9JeUdpOXhrWkVSRlNVV3ExR3ZrSUJFNG1Kb1VNaHFsVk0xaEhWRVVKdHNzN0FnUkFSVWIwV2V2dU85ckdIZTh0S1hTc1FDT0JaNUpwYlliZjFGaGNSRWRHejFHbzExR28xeENJdUNpVGp3bVFkVVIwaEVCYStIVldjV1VkRVJEVWtPeWNIang1SEFBQ0VRaUhjV3phdmRCK2VyZDIxajIrRjNkVmJiRVJFUk05U3FRcS9Hd21GVEYyUWNlRnZQRkVkVVZCUXVObTZTTVJOb29tSXFHYmN2bk1mNmlkVHVKczNkYXRTZFQxUGoxYmF4MFZuNlJFUkVlbWJaajl2RVpOMVpHVDRHMDlVUnlpVlNnQ0FpWmhUdkltSXFHWVVUYTRWVGJwVlJzc1d6YlEzbGg0OWprQjJUbzVlWWlNaUlucVdabWFkUU1oaVJtUmNtS3dqcWlNVVQ1SjFZaWJyaUlpb2hvVGRmcnBzdGJMNzFXbElKUkkwYitZR29IQXZvZHRGQ2xZUUVSSHBFNWZCa3JIaWJ6eFJIVkdnTEZ3R3k1bDFSRVJVRTlScU5XNFZTZFlWM1h1dXNqeGJQNTJWeDMzcmlJaW9wbWoyODJheWpvd05mK09KNmdqTnpEb1RFNVlsSnlJaS9ZdUxUMEJxYWhvQXdNcFNEdWNHamxYdXEyaXlqdnZXRVJGUlRkSE9yQk53R1N3WkZ5YnJpT29Jelo1MVloUE9yQ01pSXYyN0ZmWTBxZWJSdWhVRTFmamlVeXhaRjNaSFc3U0NpSWhJbjFRRm5GbEh4b20vOFVSMWhGTEJBaE5FUkZSelFvc3RnYTFhY1FrTkowY0gyRmhiQVFEUzBqTVFIUnRYcmY2SWlJaEtvM3B5TTBnb1l1cUNqQXQvNDRucUNNMHlXRTJGUFNJaUluMjZGVnBrWnAxNzlaSjFBb0dnMko1M04yNkdWYXMvSWlLaTBtaVd3WW80czQ2TURIL2ppZW9JcFZJQnNWaFVyV1ZKUkVSRXBjbk95Y0hkK3c4QUZDNGxhdTNlb3RwOWVudTExajYrZHVObXRmc2pJaUo2bHVhN2tVckY3UmJJdURCWlIxUkhLSlVGRUhNSkxCRVIxWUNidDI1clp5ZTBhdEVNWnFhbTFlNnpiUnN2N2VPcjEyOVZ1ejhpSXFKbmFiNGZLUXNLREJ3SlVlMWlzbzZvanNqTHk0TlVJakYwR0VSRVZBOWRMVEx6emFlTnAxNzZiTkhNRGVibVpnQ0EyTGg0eENjazZxVmZJaUlpRGMxKzNnVlB0Z3dpTWhaTTFoSFZFVm5aMmJDd01EZDBHRVJFVkE5ZEt6THpyYTIzVnprdGRTY1VDdEhHMDBQN25MUHJpSWhJMzB4TUNwTjFDaWJyeU1nd1dVZFVSMlJsNThEQzNNTFFZUkFSVVQyVG01dUgyM2Z2QXlqYys4ZmJzM1VGVitpdTZDeTlxOWU1YngwUkVlbVhkaGtzazNWa1pKaXNJNm9qc3JJNHM0NklpUFR2WnVodEZEelo2NmRGczZaNi9iZkd4L3Rwc281RkpvaUlTTjhFQWdGRUloR1VTdTVaUjhhRnlUcWlPaUk3T3djVzVreldFUkdSZmhWTm92bDRlNVRUc3ZKYU5tOEdVMU1wQUNBNkpnNEppVWw2N1orSWlNakVSTXlaZFdSMG1Ld2pxaU95c3JNNHM0NklpUFN1NkY1eStpb3VvU0VXaStEdDhYUlo3YlViM0xlT2lJajB5MFFzNXA1MVpIU1lyQ09xSTdLeWM1aXNJeUlpdmNyTHowZlluWHZhNTIyODlEdXpEdUMrZFVSRVZMUEVZakdyd1pMUlliS09xSTdJeXNybU1sZ2lJdEtyMExBNzJxVkRUZDFjWVNtWDYzMk10bTJlVnBkbFJWZ2lJdEkzRXhNVHpxd2pvOE5rSFZFZG9GQW9vRlFxT2JPT2lJajBxdWl5MUxiZStsMENxK0hlc2pta0Vna0FJQ282aHZ2V0VSR1JYa21sVXVUazVobzZES0pheFdRZFVSMlFsWlVOQUpCWldCZzRFaUlpcWs4dVg3bXVmZHltaHBKMVlyRVkzbDVQOTYyN2ZPVmFqWXhEUkVUR3ljcFNqb3lNVEVPSFFWU3JtS3dqcWdOUzA5TUJBSEs1ek1DUkVCRlJmWkdWbFkzUXNEc0FBSUZBZ1BadDI5VFlXQjNiKzJvZlgvNzNhbzJOUTBSRXhzZkswaExwNlV6V2tYRmhzbzZvRGtoTVNnWUFPTnJiR1RnU0lpS3FMNjVjdndHVlNnV2djS2xxVGQ0UTZ0aXVyZmJ4NVpCcjJuR0ppSWlxeThwS2p2U01ERU9IUVZTcm1Ld2pxZ00weVRwN0p1dUlpRWhQTGhXWjRkYWhmZHR5V2xhZld4TVgyTnJhQUFEU016Snc3LzdER2gyUGlJaU1oeVdYd1pJUllyS09xQTVJVEV5Q1dDeUNqYldWb1VNaElxSjY0bkxJMDJSZDBabHZOVUVnRUJRYjQxSUlsOElTRVpGK1dGdFpJVE1yQ3dVRkJZWU9oYWpXTUZsSFZBY2tKaVhEM3M0V0FvSEEwS0VRRVZFOUVCMFRoK2lZT0FDQXVaa1pQTnhiMWZpWUhZdk0zcnZFZmV1SWlFaFByQ3psQUlETUowWDVpSXdCazNWRWRVQmlVakljN08wTkhRWVJFZFVUbDY4OFRaYjV0dldHV0N5cThURTcrUHBvYnpyZENydU43SnljR2grVGlJanFQOHNueWJyMGRPNWJSOGFEeVRxaU9pQXhLUmtPRHR5dmpvaUk5S05vUmRhYVhnS3JZV1ZsaVpiTm13SUFsTW9DWEx0K3ExYkdKU0tpK3MzSzBoSUFXR1NDakFxVGRVUjFRR0pTTWh6c21Ld2pJcUxxS3lnb3dMOVhyMnVmMTNSeGlhSTZGTjIzN3Q4cnRUWXVFUkhWWDlaV2hjbTZsSlJVQTBkQ1ZIdVlyQ015TUlWQ2dkVFVORGc0Y0Jrc0VSRlYzKzI3OTVHZFhiZ0V0WUdUSXhvMmNLcTFzVHQxOE5VK1pwRUpJaUxTQjgzZTNwRlJNWVlPaGFqV01GbEhaR0R4Q1lrQUFFZDd6cXdqSXFMcUsxcmNvV1A3dHJWYXZNaXpkU3VZbVpvQ0FDS2pZaEFibDFCcll4TVJVZjBrRm92aDZHQ1B5S2hvUTRkQ1ZHdVlyQ015c0llUHdnRUFUWnE0R0RnU0lpS3FENG91UCszWTNyZWNsdm9uRm92aDYrT3RmWDd4Y2tpdGprOUVSUFdUY3dNblJEQlpSMGFFeVRvaUEzdnc2REhNVEUxcmRaa1NFUkhWVDZtcGFRaTlmUmNBSUJRSzRldmpWZXN4ZE83VVR2czQ2UHpGV2grZmlJanFuNGJPVG9pSVpMS09qQWVUZFVRRzl1RGhZelJyMnFSV2x5a1JFVkg5Rkh6cFg2alZhZ0NBajdjblpCWVd0UjVEdDg0ZHRZOURydDVBZGs1T3JjZEFSRVQxUytOR0RaR2VrY0dLc0dRMG1Ld2pNckFIang2amVUTTNRNGRCUkVUMXdMbmdTOXJIM2JwMExLZGx6YkczczBXcmxzMEJBRXFsRWhjdnN5b3NFUkZWVC9PbWJnREFJaE5rTkppc0l6S2duTnhjUk1mRW9RV1RkVVJFVkUxNStmbkZLckQ2R1NoWkJ3RGR1M1RTUGo1My9sSTVMWW1JaUNyV3ZHa1RBT0JTV0RJYVROWVJHZENqSjhVbE9MT09pSWlxNjhyVkc4akx5d01BdURWeGhiTUI5MEx0MXZWcG92RDh4Y3RRS2dzTUZnc1JFVDMvcksydFlHdHJnL0NJU0VPSFFsUXJtS3dqTXFBSGo4SWhFQWpnMXNUVjBLRVFFZEZ6cm1neEIwUE9xZ09BcGsxYzBjREpBUUNRa1ptRm02RmhCbzJIaUlpZWYrNHRtdU5tNkcxRGgwRlVLNWlzSXpLZ2UvY2Z3cVZ4UTBnbEVrT0hRa1JFenpHMVdvMXpGeTVybnh0cXZ6b05nVUFBdnlKTFlZT0NXUldXaUlpcXA2MlBGOEx1M0VOK3ZzTFFvUkRWT0xHaEF5QXlabGR2M0lSN3l4YUdEb09JaUo1emQrN2RSM0p5Q2dEQTFzWWFyVnNaL3QrV2JsMDZZZGZlZ3dDQXM4RVhNV244T0ZZK0p5S2lLdk50NHdXbFVvbXdPM2ZoNCsxcDZIQ1FscGFHeU1oSUpDVWxJU01qUTdzVmhWUXFoVnd1aDUyZEhWeGNYR0JwYVduZ1NPbDV4R1Fka1lFa0phY2dQQ0lLYjR4OXlkQ2hFQkhSY3k2b1NCR0hycDA3MW9ta1dCc3ZEOGdzTEpDWmxZWFl1SGc4RG8vZ3RnOUVSRlJselp1NVFTNnp3T1VyMXd5YXJJdUtpc0wxNjllUm1KaFk2dm5zN0d5a3BLUWdQRHdjSVNFaHNMZTNoNCtQRHhvMmJGakxrZEx6ak10Z0szRHc0RUZzMjdiTjBHRlFQWFRsMmcwQVFBZGZId05IUWtSRXo3dHp3VStUZFliZXIwNURMQmFoUzZmMjJ1ZEJyQXBMUkVUVklCQUkwS2xqTzV3K0cyeVE4Yk95c25EOCtIR2NPSEdpekVSZGFSSVRFN1hYWldkbjEyQ0VWSjh3V1ZlQmdJQUE3TisvMzlCaFVEMTA0VklJV2pSdkNtdHJLME9IUWtSRXo3SFl1QVE4ZVBRWUFDQ1ZTTkRPdDQyQkkzcktyeXYzclNNaUl2M3AyNnM3d2lPaThEaThkcXZDSmlRazROQ2hRNGlPanE1eUgxRlJVVGg0OENDU2twTDBHQm5WVjB6V0VSbEFmcjRDNTg1ZktyYjVOaEVSVVZXY0sxSUZ0a1A3dG5XcWFGR245cjRRaTBVQWdMQTc5NUNReUM4b1JFUlVkUjNidFlXRmhUbE9uajViYTJQR3g4Y2pJQ0FBdWJtNTFlNHJOemNYLy96ekQrTGo0L1VRR2RWblJwK3NpNG1KUVU1T1Rwbm5YVnhjNE9wYS92NHFXVmxaMnMwa2lYUng4ZDhRWk9ma29GL2Zub1lPaFlpSW5uT25paXdIcWl0TFlEWE16YzNRdnNoMkQ2Zk9uRE5nTkVSRTlMd3pNVEZCN3g3ZGNPQndBSlJLWlkyUGw1bVppUk1uVHFDZ29FQnZmUllVRkNBd01CQ1ptWmw2NjVQcUg2TlAxczJhTlF0ZmYvMTFtUW03YWRPbVljbVNKV1ZlSHhJU2dzbVRKMlAyN05rMUZTTFZROGRQbmtIclZpM1F5TG1Cb1VNaElxTG5XR0pTTW03Y0NnTUFDSVZDZEt1RE03Yjc5UFRUUGo1eHF2Wm1RaEFSVWYwMCtzVmhTRTVKeGNuVFFUVTZqbHF0UmxCUUVCUUtoZDc3enN2THc3bHo1NkJXcS9YZU45VVBScCtzR3pSb0VCNDhlSUFWSzFaVSt0cUFnQUFzV2JJRU9UazU2TjY5ZXcxRVIvVlJRbUlTVGdlZFIzLy8zb1lPaFlpSW5uT0JaNTcrb2QraG5RK3NMT1VHanFpazdsMDdReXdXQXloY0Noc2J4NlUvUkVSVWRXNnVMdWpTcVQxKy8rdHZ2YzU0ZTliRGh3K3J0Rngxd0lBQkdEWnNXSVh0NHVMaUVCNGVYcFhReUFpSURSMkFvWTBkT3hZWkdSa0lDd3ZUSHN2SnlVRlFVQkN1WHIycXJmTGk0T0NBdG0zYm9sdTNiakF6TXdNQW5EbHpCa0toRUJNblRrVHYza3k4a0c3MjdEc0VDd3R6RE9yZng5Q2hFQkhSYzY3b3JJSStQZXZtalVNTEMzTjA3dGhPVzJEaTVLa2d2UHJ5U0FOSFJVUkV6N1BYWHhtTnFaL053YjZELzJEa0MwTnFaSXliTjI5VytocHZiMjg0T1RraEpTVkZwL2JYcjE5SGt5Wk5LajBPMVg5R242d1RDQVNZTUdHQzlxNTBZR0FndG0vZmp2VDA5R0x0SGp4NGdQUG56K08zMzM3REcyKzhnZDY5ZTJQV3JGbkl6czZHdGJXMUlVS241MUI2UmdiMkh6NkswU09Hd3N6VTFORGhFQkhSY3l3dVBnR2hZWGNBQUdLeEdOMjcxYjBsc0JwOWUzWFhKdXRPbkQ3TFpCMFJFVldMbDRjN2hnejB4OGF0djZKbjk2NndzN1hSYS8rSmlZbElTMHVyMURVMk5qYnc4ZkdwdUdFUnFhbXBTRXBLZ3AyZFhhV3VxdzBKaVVuWWQvQWZ2UGJLS0g1M05RQ2pUOVpwQ0FRQzdOaXhBM3YzN29WSUpFTHYzcjNoNysrUFJvMGFBU2dzczN6OCtIR2NPWE1HYTlhc1FVeE1ERjU5OVZWSTZsREZ0Y3JLenM1QjJKMjdrRWdrOFBac3JmTjFTcVZTdTV5bE5KRlJNWGdVSG9FZTNUcnIzT2ZobzhleDlkYy9zWDNqNm5MYkRSd3hGcStPR1luMzNuNU41NzZMV3I5cE8xbzBiMXBzLzV6YXRISExyMUNyMUJnNXZHYnUvaEFSa2ZFSVBQMjBXRVBuRHI2UVdWZ1lNSnJ5ZGV2Y0VWS3BGSGw1ZWJqLzRCRWlJcVBoMHJpaG9jTWlJcUxuMk1UMzNrYndoY3Y0NzRJbFdMWm9IcVJTcWQ3NmpvaUlxRlI3b1ZBSVB6OC9aR1ptUXFsVVFpQVFWR3FzeWlUckVoS1RjT3pFNlVyRlY1U3VOOHpPQkozSGpqOTJJUzA5SGRNbWY2RFROVnQyL0lFdE8zYVdldTdJMzcvaDNVbFRLK3lqaVlzTHZwNzd1VTdqMVdkTTFqMXg3Tmd4N04yN0Y1YVdscGcyYlJvOFBEeUtuWGQzZDRlN3V6djY5T21ENzcvL0hudjI3SUd6cy9OenZmejEyK1dyY0RiNEFsd2FOOExhRmQvcTlPRVdGSHdSSzlkdXdPTDVjOURFdFRHQXdxVGY3YnYzNGQ2eU9jek56YkJuL3lFY09uSU02MWN2aDNNREorMjFFWkZSU0VsTmcyZHJkNGpGb21MOVptWG5JQzQrb2NMeFZTb1ZWQ3BWSlYvcFU3Lzl1UWY5K3ZRMFNMTHV6dDM3T0hBNEFCOVBmQmRXVnBhMVBqNFJFZFV2SjA4L0xkWlFWNWZBYXBpYVN0RzFjd2NFUGxtMmUvSjBFTjU2Yll5Qm95SWlvdWVaWEdhQjJUTSt3Y3k1MytDYnBTc3dkK1ovU256UHJDck5kbGk2YXRldUhheXRyWEhvMENGMDdOZ1JKaVltT2wrYmtGRHg5K0NpNHVJVHNIN3o5a3BkVTVTdXlib1hody9HNFlBVE9IQTRBUDM2OUlTUHQ2ZE8xN201dW1ETzU1OW9uOGNuSkdIV3ZJVUFnSmRIajlBZWo0Nk94YzdkK3pCcC9EaElwVThuUVZsWjhyc3l3R1FkZ01KeXpOdTJiWU5RS01SLy92TWZ1THU3bDluV3c4TUQwNlpOdy96NTg3RjU4MlowNnRRSjV1Ym1OUkxYblBtTEVYemhNa3hOcGRqLzV6YTk5cjE1Kys4NEczd0JBL3g3NDhTcE0vaG02UXI4OTR2L1FDUXEvOFBOcllrcjh2UHo4ZG5zcjdCaTZRSTROM0RDOVp1aG1QM1ZJbnovN1h5MDhmTEF1TmRmd2JFVHA3Qnk3UVlzbkRkTGUrMlJZeWZ4Mjg0OTJQUDdKc2pFRmQvOVQwMU5RMnBhR3R5YXVGYjc5UllWRjU5UVlUVTZ6OWF0NE9Ub29MY3gwOUl6TUgveGNyUnMzaFFqaGczU1c3OUVSR1Njb21KaWNlZmVBd0NBUkdLQ3JsMDZHRGlpaXZYdDFWMmJyRHR4Nmd6ZWZQV2xTczA4SUNJaWVwYXZqemRtZlRZVlh5OWVqbWt6NTJMMloxUFJ3TW14MnYxbVpHVG8zTmJKeVFtdFc3ZkcxYXRYa1p5Y1hPbXhudDJDcXlMZW5xMFJzTC8wMld1bHVYTHRCcjVkdmdvcHFXbVk4TzZiMnVNRkJRWEl6TW91OTlxM1huc1p4MCtlaG9XNU9kTFNTLytaeUN6TWkrVVJKQktUWXQvaFRZcXNSbnhoeUVEdDQ4QXo1MkJxS3NXWWtjTjFmaTNHaE1rNkFNZVBIMGRPVGc0R0RScFVicUpPdzhQREEvMzY5VU5BUUFCT25EaWhVNldYeWpwODlEZ3VYQXJSZTc4QThQZit3OWo2NjU4WU5yZy9wazMrQUcyOFBMQjg1Vm9zV1BJRFprMy92M0x2QWpSMGRzSlhjMlpnK3F4NW1QbmxBcXhjdmxBN2V5NDJMaDV0dkR3Z2w4c3dkc3hJck4rMEhSY3ZYMEduRHI0QWdJaUlhTmpaMnVpOFRHZjN2b1BZL3Z1dVNuMFE2ZUxHclREY3VCVldicHVaLzVtaXQyUmRmcjRDWHkzOERsbFpXVmc0YnhhRVFxTXZ3a3hFUk5VVVdLU3dSTmRPSFdEK3BQaFZYZGE1UXp1WW01a2hPeWNINFJGUmVQUTRBazNkOUh0RGpvaUlqRSt2N2wweGIvWjBMRnV4RmgvODMyY1k5Y0pRREIzVUQ0NE85bFh1TXk4dlQ2ZDJFb2tFZm41K2lJK1B4NDBiTjZvMGxrS2hxTkoxRlZFcWxkaTQ5VmZzM0xVUFRvNE9XTEgwYTdpM2JLRTlmK2Z1ZlV5WlBsdW52azZkRFM3ejNPcnZGNk5WeStaUCs3MzNBUDJIdjF4cVc3VmFqYXpzd2dSaFJHUVVHamc2SWpNcnExaWJ1cnl0UjIweXVtVGQ5OTkvcjExLzNxdFhMNHdjT1JJaElZVkpzZjc5Kyt2Y3o4Q0JBeEVRRUlETGx5L3JQVmtYbjVDSTFlczJ3YjkzRHdTY09LWFh2di9hc3g5ck4yeEJqMjZkTWZXakNRQ0FvWVA2SVMwOUhSczI3OENNMURSOE9mTlQyTnFVWFRURDI3TTFQdjdnUFR4NDhCZ1c1dWF3TURlSGlZa0pIajU2V25aNjFBdERzR3Z2UWR3SURkTW02KzdjdXcvM1ZpM0s2cmJTRXBPU0VYemhNczVkdUlTUEo3NkhoczVPRlY4RW9IZFBQMHliUExIY05xWlMvV3lnbVpDWWhIbmZmSWNIang1ajZUZHo0ZXJTU0MvOUVoR1JjVHQ1cWtnVjJGNTFld21zaGtSaWd1N2RPdVBvOFVBQWhjdDRtYXdqSWlKOTZONjFNenhhdGNTUGE5WmorKzkvWWZ2dmY2RlZpK1p3YnVDSUJrNk9HRHFvdjg3ZkZ3Rm9DMUJXUkxQa05TZ29xT0xHWmFqT05rOWxDWStJd3NMdlZ1RGUvWWZvMGEwenBuL3lVWWtrbUhNREowejllRUs1L2F6NGFSMXNySzN3OWh1dmxObm0yVWt1YmsxYzhkV2N6N1RQNCtNVDhkbnNyd0FBa1ZIUmVIZlNKOFhhanh6N1RySG4rcDZzODd3eXVtUmRkSFEwb3FPakFUeGRHeDRWRlFXSlJJTEdqUnZyM0krTGl3dE1URXkwZmExZnZ4NEJBUUVBQUZkWFZ5eFpzcVJLOGFuVmFpejlZVFhFSWpFK2VQOXR2U1hyQ2dvS3NIcmRKdnk5L3pEOCsvVEE1OU1tRjV2aDlkckxvMkFxbFdMMXVrMzRZTXAwVEp2OEFmeTZsbDFWcnVqMFZRQm81dFlFb2JmdmFwOUxwVkpzK0drNTVISVpnTUtscHdtSlNYaHgrT0JpcjFXaFVHcmpBd3Bub1FHRmY5QS9TL09CZVNua0tpNkZYTVc5K3crMTU2Wk1HcS9iRHdLQVdDU3E4V3g5WmxZV0RoNDVodC8vM0FNSUJGZzQ3NHRLRmZFZ0lpSXFTM2hFRkI0OGVneWdjQys0TGgzYkdUZ2kzZlhwNWFkTjFwMDRkUmJ2dlBrcWw4SVNFWkZlMk5yYVlON3N6eENma0lnakFTZHg3Y1l0M0wzL0VFSG5MNkp4NDRhVlN0WkpwVkxrNU9TVTI4YlYxUlhObWpYRG1UTm5rUFhNN0xESzBHZGhEQURZZStBSWZ0NndCUVVxRlQ2ZStDNUdqUmhhYWp0cmE2c1MzK3VmdGVLbmRaREpMQ3BzVjVURVJJeEd6ZzNLYmZQSDFuVWxqa1hIeE9LVEdWL3FQRTU5WjNUSnVxVkxsNVk0bHBXVkJWdGIyMHI5c1NnUUNHQmxMU1krVUFBQUlBQkpSRUZVWllXVWxCUUFnTDI5UFJvMkxLeHE1dXpzWE9YNC9qNXdCQ0ZYcjJQTzU5TmdZMjFWNVg2S2lvcUp4ZUx2ZmtUbzdidDRjZmhnVFA3Z3ZWSmY2NmdSUTlHNFVVTXMrdTVIekYyd0JGMDZ0Y2Y0Y1c5bzczcW5aMlFnTHk5ZjI5N1d4bHE3TnQzSDJ3Tjc5aDlHWGw2ZTlzTkdrNmdEZ0V2L1hnVUFkR2ozdEpSMTJPMjdKYWJkRGgzOU9vRGkyZlF6UWVjUmZPRXl6bC82RndBUUd4dVBibDA2NHUzWFgwRlVkQXgrM3JDbDJJYVVBTER2MEQ5bC96eWlZOG84NyticWdqWmVIcVdlcThpaGY0NGo5UFlkUk1mRUllek9YZVRtNXFGengzYjR6Lzk5cVBkUzRrUkVaTHlLRnBidzY5Sko3My9rMTZRT3ZqNlF5MlhJeU1oRWRFd2M3dDU3VUd6cERCRVJVWFU1T3RoWHU0aVJUQ2FyTUZuWG9VTUhLQlFLdUxpNHdNWEZSWHZjeXNvS1FxRVFQWHYyUkZwYUdxNWR1MVp1UDNLNXZGcXhQdXZITmV0aFlXR083eGZNTmNpL3NlVXRnOVhRck9UclAveGwvRy90RDNCcDNLaGFDYy82eU9pU2RhV3hzTEJBYW1vcTFHcTF6Z2s3dFZxTjFOUlV5R1NGQ2FtUkkwZGk1RWpkcXFxVUpTb21GdXYrdHcyOWUvcnBwVnFwUXFIQVgzc09ZT3V2TzZGU3E5R2huUThhT2pmQXJyMEh5NzF1OElDK0NJK01RdkNGeTdod0tRUmRPM1hBNkJlSDRjODkrM0QrNHIvYWRwbzNGUUIwYk8rTG5idjM0ZnlsRVBUcTNyVkVuNmZPbm9PdHJRMWFOR3VxUGRhb2tUTm16eWljQW52aFVnaU9IZy9FN0JtZklEVTFEWHYySFVMUStVc0FnSGtMdjROekF5ZjQ5KzZCdi80K2dPRkRCbUQ4TzI4QUFQNzYrd0FBUVBMTVBuc3JmaXFacWRjSXUzTVBZWGZ1bFhwdStKQUJWVTdXYmYvOVQrVG5LOURBeVJHREIvampoU0VEdFJWemlZaUk5RUd0Vmhjcmt2UzhMSUhWRUl2RjZPblhGUWVQRks1RytPZDRJSk4xUkVSVTU5aloyVlZZcFRVakl3TW1KaWJhbklDR1VDaUVVQ2lFVENiVGFUODZXMXZiYXNWYWFwODIxZ2I1OTdXTmx5YytIRDhPbll2TStzL0p5Y1haNEF2Y3U3MlNtS3dEMExCaFE0U0ZoU0U4UEJ4Tm1qVFI2WnBIang1QnFWUnFaOU5WbDFxdHhwTGxxMkJ1Wm9xcEgrbStwTE04SzlkdXhNRWpBWEJ6ZGNHTVR5ZGo1WnIxV0xOdWswN1hCdXpmaWJQQkYvREx4bTA0ZCtFU3VuWHBnRmZIakVUL3ZyMFFkdnV1TmttbTRldmpCVXU1SEVlUEJaWkkxc1VuSkNMazZnMk1IRDY0V0RMVVVpNUgzeWRmTXBKVFVuSDBlQ0Q2OXVxT1N5Rlg4Y1hjYjJCbVZyaHYzTHBWeTdTeis1NGRWL0ZrMmF5cGFjbFpCVU1HK3VNLy8vZWhUcThYUUlYWi80cHMyN0M2V3RjVEVSRlZKUFQyWFVSRUZtN0JZV0Zoams3dDJ4bzRvc3JyMzdlbk5sbDM3T1JwZlBEZVcrVVd0eUlpSXFwdGpSbzFRbGhZK1VVSk5kdGdQV3Znd0lFd056ZkhvVU9IZEJxcjZLeTg4Z1JmdUl3NTh4ZnIxRFlpTXJyQzc3ZWExV3hSTWJIbHRsTXFDOHBzSXhRSXRBVW5JeUtqWUc5bkEzdTc0cXZLek14TTBiOXZMMFJHUlJjN3J0bm1TaUJnRXE4MFROWUI4UFgxUlZoWUdBSUNBdkQrKysvcmRNM1JvMGNCQU8zYTZXZWZtRDkyN2NYTjBOdVkvK1huc05UVE5OajN4NzBPSndkN2pCM3pJc1JpTVZZdVcxaXA2N3QzN1l5dW5UcmcvTVYvaSsxZkp4S0pTaVROUkNJUkJ2ajN3cTY5QnhFVkUxdHNqZnJ1dlFlaFVxa3daR0EvbmNiMTltaU5uVnZYYWF2QmxyZjVkSFpPRHNSaWNiRlMwVVJFUlBYVjRhTW50SS85ZS9WNExwTmNiYnc4ME1pNUFhSmlZcEdSa1ltZzg1ZlF1MGMzUTRkRlJFU2s1ZVRrQkRNenN3cVh3bGFYaFlVRkhCMGRkV3JieExVeEpyNzNWb1h0ZnRtNEZWWldsaGo3MG9zNjlUdHV3cFJ5ejhmRXhwWFp4c1RFQklkMjd3Q0FFb1VqU3JQK3AyWGF4OW5aaFQvYlo3ZTBva0pNMWdIdzkvZkhuajE3RUJBUWdHN2R1c0hUMDdQYzlqZHYzc1NKRXlkZ1ptYUdmdjEwUzBDVjUxRjRCRFp0K3gwRC9IdkRyMHZIYXZlbllXVXB4eHV2dmxTdFBrUWlVYm1GSm9vYU1Yd3dkdTg3aE0zYmY4ZXM2Vk1CQU1uSktkaDc4QiswYTl0RzU0cHZwcWJTVW1mS2xTWTVPUVVXNW1ZNnRTVWlJbnFlNWVYbDRXU1JKYkNEQnZRMVlEUlZKeEFJTUdoQVgyemM4aXNBNFBEUjQweldFUkZSblNJVUN1SGw1WVZMbHk1Vit0cXNyQ3h0QWNXS2VIdDc2N3dWbDNNREo3d3lla1NGN1g3WnVCV1djcGxPYlFGb3Q2WXF6VGRMZm9DZHJRMG1qUjlYNnZtaVMxc0Q5dTlFWG40KzB0TXo0R0J2aDRqSUtMdzc2Wk5pKzlGSFJFWnBIMGZIeGtJZ0VNRGF5bEtuT0kwTmszVUFMQzB0OGVhYmIyTDkrdlZZdm53NXBrMmJCaTh2cjFMYjNyeDVFOHVYTDRkYXJjWmJiNzBGQ3oxVUZmMTIyU29vRkFySVpSYllzdU9QRXVlVlNxWDIrTnV2bDEweXVUUi83TnBiN2Zna0VnbEdGcW5pV3BaR3pnMHdzRjhmSEQ1NkhFTUg5b092anpkK1dyY0plWGw1ZU9mTnNkV09ReU0zTnhkcjFtK0dTQ1RFeVROQmNHL1pvdFIyc1hFSk9IVTJXRy9qRWhFUkdkS1pjeGVRL2VRT2Z4UFh4bkIvanZkNkcrRGZHLy9iK2h2VWFqVXUvWHNWaVVuSnNMZlQvNTQ5UkVSRVZkV3laVXZjdlhzWGFXbHBsYnJ1N05tekZUY0NZRzF0amViTkRmOXZlZDl5OXIvOVpza1BNRGMzSzdkTlVhZk9CT083RmF0eDVPL2ZLbXo3NzVYcnNMS3loRXFsMGpsV1k4SmszUlA5K3ZWRFRFd01EaHc0Z0crKytRWTllL1pFMzc1OTBiaHhZWUdBeU1oSW5EaHhBcWRQbjRaS3BjS0lFU1BnNysrdmw3SHYzbjhBQUdVV2ZsQXFDN0JsUjJFMnVyTEp1bDgyYnExZWNDamNFMGVYWkIwQWpCLzNPczZlTzQ5dmw2L0NtRkV2SVBCMEVQcjM3UVV2RC9kcXg2RmhhbXFLQTRlUElpTXpDdzcyZG5oLzNPdWx0Z3U1ZWgwaFY2L3JiVndpSWlKREtyb0VkbEQvdnBXcVlsL1hPTmpib1dQN3RyaDQrUXJVYWpXT0hnL0VheStQTW5SWVJFUkVXaUtSQ0g1K2ZqaHk1SWplRTBwQ29SQitmbjcxcnVoQ1NtcXF0dEtyaG1idnZGWXRtbUhWOGtYNFkrczY1T1RtWXMrK1E4ak96c2JFS1o5aDVxZVQ0ZDZxQmY3WVduYWhTR1BEWk4wVEFvRUFiNzMxRmhvMmJJZ2RPM1lnTURBUWdZR0JKZHJKWkRLOC92cnJla3ZVQVNnMkxmUlovWWUvREZOVEtmYi91VTF2ZlllRzNjRzBtWFBSM3RjSEMrYk9yTllIUkVGQkFmWWVPSUpSSTRZQ0FLeXRyVEJ0eWlUTVg3UU1hOVp0Z29POUhUNmErRTZsK2t6UHlFQkdSbWE1YlhiL3RrbjcrTnFOVy9qaXY5L2d2YmRmUTh2bXpiVEgrL2Z0aFE4bjZENzJTNisvVjZrNGlZaUlha3RjZkFLdVhMc0JvUEFQL0FIK3ZRMGNVZlVOSHVDUGk1ZXZBQUFPLzNNY3I0NForVnduSUltSXFQNnhzN09EbjU4ZnpwdzVvOWQrZS9Ub1VTTlZZQTN0Y1hnRTB0TFR0Y1d3QU9CL2EzOEFVTGhpVHlnVVFpcVI0TDhMbHFKQXBjS21uMy9FbGgwN01YWEdsM2p6MVpmdzVxdGpEQlY2bmNOazNUUDY5ZXVIcmwyN0lpZ29DTmV1WFVOaVlpSUF3TUhCQVQ0K1B2RHo4NE81dWJtQm95d3NyQ0FVQ0hYZTIwMGpLVGtGWHkxYWhxWk5tdURMbVo5cUUzVUppVWxZdkd3bHhyM3hDbnk4eTkrelR5TTVKUlhmci9vRnQrL2UxeWJyQU1EYzNBd21KaVpRS0JTd3NyS0VVbG54ZXYzTXpNTGszTlRQNWlEMDlsMk1IRDVZV3cyMkl0R3hjYmg0K1lwMlRiNWFyY2JxSDc1RkU5ZkdrRW9reU1uTnhiMzdEOUhHeTBONy9zcTFHekF6TTBQclZrK1gwQzc5Wmk0YU9PbTJ1U2NSRVZGdCt1ZFlvTFpxV3RkTzdXRmpiV1hnaUtyUHIwdEh5T1V5WkdSa0lpb21GamREYjhQYnM3V2h3eUlpSWlyR3pjME5hclVhNTg2ZHEvWU1PNkZRaU83ZHU4UFZWYmY5M0o4M1Y2N2RoRXFsd3BkZkw4YlVqeVlBQUZ3YU53SUE1T1RtWXYraG85ajIyNS9JemMzRDRxL253TkhCSHRPbmZnaGZIeTk4ditvWFhMbDJFM00rbjFaaWRwNHhZckt1RkJZV0ZoZ3dZQUFHREJoZzZGREs5TUdVejJCdWJvYWZmMXlxOHpWWldkbVk5ZCtGTURXVll0RlhzMkJtK2pRWlppcVZJaTh2RHpQbXpNZVVTZU14YkhEL012dlI3SmN6KzZ0RmtKaElNRy9XZE8yNTNYc1BZdTJHTFRBMWxhSlg5NjQ0ZHZJMFBwNDJFek9tZll4MmJkc1U2eWNtTmc0SGp4ekRxVFBudEtXZ0g0ZEhZc2hBZnd3YTBCZW56cHdyTVhacE13VTFKYUNidUJRdVdkNS8rQ2grK25ranZsczREOTZlcmZHL0xiL2k0RC9IOE1lV2RUQTNOME5CUVFFV0xsMkJSZzJkOGNPU3J3RVVGcXI0NHIvZm9Idlh6dmh5NXFjNi9UeUppSWhxZzFxdHhwR0FJa3RnbjlQQ0VzOHlNVEZCdno0OXNXZmZJUUNGcyt1WXJDTWlvcnFvYWRPbXNMUzB4Tm16WjVHZW5sNmxQcXlzck9EbjV3YzdPenM5Ui9mVTAyUml4VFBWYzNKemRlcFRyVlpYMk5iTTFCU1hRNjRoTGo0Qm4wNlpoRjkzN3NhYytkOFdhM1B1L0NXc1dMME83ZHEyd2FkVFBpZzJVYVovMzE1bzFyUUpGaTVaZ2ZUMGRDYnJ3R1JkcVdiTW1JSHc4UEJTenpWczJCRExsaTB6K0RJTlcxdWJTbFZCVFUxTnc1ZGZmNHZzbkJ3c1gvd1ZySi9ja1ZlcjFjakp5VVcrUW9ILyszQTg1aTllanU5WC9ZeW82QmhNZVBmTlVsOW4wTGtMQUFEWHhvMHdiL1puY0hTd1IweHNISDVjc3g0WEwxK0JrNk1ERnN5ZGlhWnVydkJvM1FwcjEyL0NaN1BuWTRCL2I3eno1bGc0T1RvQUtLeUMrK3ZPM1JBSUJPalF6Z2REQnZhRFg1ZE9rRWhNQ3NjSkxxeThrNUNZQkFmN3NqL1FybDIvQlJ0cks5amEyaUExTlEwYk4rOUFRK2NHOEhCdkNRRG8xYU1iZHUwOWlPT0JaekI4eUFDSXhXSU1HendBMjM3N0UzZnUza2VybHMxaGEydURZWU1INE8vOWh6SHN5alcwOS9YUitXZExSRVJVazY3ZkRFVnNYRHdBd01yS0VsMDZkakJ3UlBvelpJQy9ObGwzOGt3UVBwNzBYckdiaVVSRVJIV0ZuWjBkaGc0ZGlqdDM3dURXclZ2STFUSFpaV1ptQms5UFQ3UnExUW9pa1Vpdk1hV21wa0dsVnNOU0xvTklKTUxKMDBFQUFKbXM0a0tZTDR4NVM2Y3hJcU5pS215N2M5dDZyRm0vR2VibVp1alh0eWM2ZGZERi9NWExFUnAyQnhNblQwZDczelp3Y25UQTYyTkhvMWtUVjl4NzhBajNIanlDV3FWQ2dVb0ZoVUlKaFVLQklZUDZJZmpDdjdDenM0TmNoOWRRbnpGWlZ3cG5aMmNvbGNveXo5V21zdmF6Vy9Ga1JwZ3VMb2Rjd3pkTGZrQjZSbUVKNWVsZnpFTjJUZzV5Y25PUm01dFg2alYvN05xTHhPUmtmRDV0Y29rUEZQOCtQYUZXQTEvTy9CU1ptWmxZdTM0ei9qNXdCQXFGQXQyN2RzYjBUejdTdnJGR0RoOE16OWF0OE8zeWxUaDZQQkFuVHAxRjMxNStlSG4wQ0hUd2JZdDMzM29OQS92MUxqVVoxNnBsNGY1enMrWXRSUGV1bldFaUx2N3JXcUFxd00zUTI3Z1ZkZ2N2UGltQXNXTE5lbVJrWm1IdUY5TzFjWHQ1dU1QTzFnWW5UcDNGOENHRnN5V0hEUFRIOXQvL3d2N0RBZmowU1RXOXQxOS9CVWVQQjJMMXVzMVl0K283Z3lka2lZaUlnT0tGSlFiMDdRV3hXTDkvNkJ0UzgyWnVhTkc4S2U3ZGY0amMzRHdFbmptSHdmM3J4OHhCSWlLcWY4UmlNVHc5UGVIdTdvN282R2hFUkVRZ0tTa0pHUmtaMmxsdElwRUlNcGtNZG5aMmNIRnhRY09HRGZXZXBOTTRkVFlZUDY1WkQ2QndIMzdObGhtNlZHK2QrdkVFdmNVaHN6Q0hpVmlNWVlQNlF5cVJ3TUhlRGo4dVhZQ3p3UmR4SXZBTXpnWmZSSEpLS3ZMeVNzOC9GT1ZnYjRleFkxN1VXMnpQSzRGYTgzK1Q2cTNVMURTOC85RTBOSFZyQWdkN1cxaks1WkRMWlpETFpMQzBsRU11czRCTUpvUE13Z0p5bVFVa1Vnbm1MMXFHaTVldllPcEhFL0RDMElGbDl2MzEvN04zMytFMTNROFl3Tjg3a3B1OWlSZ2hadXk5QmJXcDJydEdxMXA3RjFXcXRQM1JVdFFlTFdydkZYdHZ0V2VJTGJJalpFaHlrNXU3Zm45RURwRk5jczlON3Z0NW5qNTF6ajMzNXFYS3lYdSs0L2Q1T0hQK1A3ZzRPMkhvb0FGbzR0VWd6ZXMwR2kxMjdObUh6ZHQzUTZ2Vll2SGNtU2hSUFBONSttczJiTUgrUThjUUhaMzJVR05yYXlzMHJGY0hJNGQrZ3djUG4yRENsQmxvM2FJcEpvd1pudUs2ZVl1VzQ5ekZ5OWp5NzNJb0ZFbnIvRTJjK2l0Y0M3cGcvS2lod25Wck4yN0YrczA3OE51MEgxQ3ZUdjRadVVCRVJIbVRNajRlM2Z0K0s5emMvck5rYnBiKy9zeEw5dXc3aE1VclZnTUFLbGNzai9sLy9DSnlJaUlpb3V4VHE5VUFrcFo1TUpTbnoveXdaLzhoYUxVNjZIUTZXRmdvVUwxcVpUUnBWTjlnR1pMZDgzMklZa1VMdzg3V050MXIxR28xRWhKVVVLdlYwT3AwUXJrb2xVb2hsVW9obDh1Z01EY1h2bWZQenlTWmpBNWlXWmVPWmN1VzRmSGp4eW5PZVhwNjRydnZ2aE1wMGFmUjZYVFoydlZWbFppSXMrY3ZvV1d6eGhsZUZ4TWJoMk1ueitEek5ra05lbVppWXVQZ0h4Q0lpdVhMWlRsTGRwdzRmUTcxNjlTQzFRZFRoQ09qb3BQYS92Zis0TlRyOWFsR3p5bVY4YmgxeHdjTjZ0WE9sWHhFUkVUWmNmallTZnk1WUJrQW9HeVpVbGc2LzNlUkUrVzhOekV4Nk5Idk8yRld3NXJsQzFDc2FHR1JVeEVSRVJIbG5zekt1cXkzTnlZbU5EUVV3Y0hCS2Y0SkRRMFZPOVpIeTA1UkJ3QUtjL05NaXpvQXNMV3hScGNPN2JKVTFDVmZuMXRGSFFBMGIrcVZxcWdEQUVjSCsxUlBPTkw2ZjhQS3lwSkZIUkVSR1kwRFIwNElQODZ2MDBQdGJHM1JzSDRkNGRqNzRCRVIweEFSRVJHSmp5UHJpSWlJaUl6UW84ZFBNV3pzRHdBQWMzTXpiRjMzZDc1ZGJQbldIUjk4LytNTUFFa1B6cmFzWFFFcnk2eHZwRVZFUkVTVWwzQmtIUkVSRVZFZXRQZkFZZUhIelpwNDVkdWlEZ0NxVnE2SUV1N0ZBQ1F0U1hIODVGbVJFeEVSRVJHSmgyVWRFUkVSa1pHSmZoT0RrMmN1Q01jZDI3Y1dNVTN1azBnazZQaEZHK0Y0ei81RDRPUVBJaUlpTWxVczY0aUlpSWlNektHako0UmQ1U3FXTDRjeXBVcUtuQ2ozdGZpc01heXRyUUFBL2dGQnVIWEhSK1JFUkVSRVJPSmdXVWRFUkVSa1JIUTZIYndQdk50a29XUDdOaGxjblg5WVdsaWdUY3Rtd3ZIdWZZZEVURU5FUkVRa0hwWjFSRVJFUkViazBwWHJlQm4rQ2tEU2J1YU5HOVlUT1pIaGRQaTh0YkJiKzMrWHJ5RTBMRnprUkVSRVJFU0d4N0tPaUlpSXlJanMyZjl1WTRuMmJWdENMcGVMbU1hd2lyZ1ZRcDJhMVFFQWVyMGUrdzRleWVRZFJFUkVSUGtQeXpvaUlpSWlJK0VmRUlRYnQrNEFBR1F5R2RxM2JTVnlJc1ByOUVWYjRjY0hqNTZBS2pGUnhEUkVSRVJFaHNleWpvaUlpTWhJZUI5NE42cXVVWU82Y0haeUZER05PR3JWcUlvaWhkMEFBREV4c1RoMTVyeklpWWlJaUlnTWkyVWRFUkVSa1JGUUt1Tng1UGhwNGJpVGlXd3M4U0dKUkpKaVU0M2QrdzVCcjllTG1JaUlpSWpJc0ZqV0VSRVJFUm1CWXlmUElENGhBUUJRc2tSeFZLcmdLWElpOGJSdTNoUVdGZ29Bd05ObmZyanYrMURrUkVSRVJFU0d3N0tPaUlpSVNHUjZ2VDdGeGhLZHZtZ2o3SXBxaXF5dHJkQ3lXUlBoZU1mZUF5S21JU0lpSWpJc2xuVkVSRVJFSXJ0eTdTWUNBb01BQURiVzFtald4RXZrUk9McjFQN2RSaFBuTDE0V2ZuMklpSWlJOGp1V2RVUkVSRVFpMjd4OXQvRGp0cTJhQ1ZOQVRWbHg5NktvVjZjbWdLU1JoMXQzN0JVNUVSRVJFWkZoc0t3aklpSWlFcEhQL1Fmd3VmOEFBQ0NYeTlDbDQrY2lKeklldmJ0M0ZuNTg3TlJaaEw5NkxXSWFJaUlpSXNOZ1dVZEVSRVFrb3ZkSDFiVnMxZ1FGWEp4RlRHTmNLcFl2aHlxVktnQUF0Rm90dHUveUZqa1JFUkVSVWU1aldVZEVSRVFra21kK0wzRDU2ZzBBZ0VRaVFjK3VuVVJPWkh6NjlIZzN1dTdBa1JPSWZoTWpZaG9pSWlLaTNNZXlqb2lJaUVnazc2L0QxcmhoUFJRdDRpWmlHdU5VczNwVmxDbFZFZ0NnVXFtdzIvdWd5SW1JaUlpSWNoZkxPaUlpSWlJUmhJYTl4S216RjRUalh0MDVxaTR0RW9rRXZkOGJYYmRuM3lFbzQrTkZURVJFUkVTVXUxaldFUkVSRVlsZzJ5NXY2SFE2QUVDdDkwYVBVV3FONnRkQnNhS0ZBUUN4Y1hIWWYraVl5SW1JaUlpSWNnL0xPaUlpSWlJRGk0eUt4dUZqSjRYajkwZU9VV3BTcVJROXU3MGJlYmhqejM2bzFXb1JFeEVSRVJIbEhwWjFSRVJFUkFhMmErOEJKQ1ltbFUzbFBjc0tPNTVTK2xvMDlSSjJ5bzJJaU1UUkUyZEVUa1JFUkVTVU8xaldFUkVSRVJsUVhKd1NldzhjRm81N2Qrc0VpVVFpWXFLOFFTNlhvMGVYRHNMeDFwMTdvTlZxUlV4RVJFUkVsRHRZMWhFUkVSRVowTDVEUjZGVUptMlFVTnk5S09yWHJTVnlvcnlqWGV2bXNMZXpCUUFFaDRUaDdJVkxJaWNpSWlJaXlua3M2NGlJaUlnTUpERlJqWjE3OWd2SHZicDE1cWk2YkZBb0ZPalNzYjF3dkdITERtR1REaUlpSXFMOGdtVWRFUkVSa1lGNEh6eUN5S2hvQUlCcndRTDRySEZEa1JQbFBSM2J0NGFWbFNVQTRJVi9JSTZmT2l0eUlpSWlJcUtjeGJLT2lJaUl5QUNVeW5oczJycExPTzdadFNQa2NwbUlpZkltRzJ2ckZHdlgvYnRoSzNlR0pTSWlvbnlGWlIwUkVSR1JBZXpZc3g5dlltSUFBSVZjQzZCZDYrWWlKOHE3dW5acUQzdDdPd0RBeS9CWDJIZm9tTWlKaUlpSWlISU95em9pSWlLaVhCYjlKZ1k3ZHU4VGpnZDgyUk55dVZ6RVJIbWJwWVVGK3ZYcUpoeHYzTG9UeXZoNEVSTVJFUkVSNVJ5V2RVUkVSRVM1YlBPMlhVS1pWTUs5R0pvMzlSSTVVZDczZVpzV2NDMVlBQUFRSGYwR08vY2NFRGtSRVJFUlVjNWdXVWRFUkVTVWk4SmZ2Y2JlQTBlRTQ2Lzc5NEpVeWx1d1QyVm1ab2F2K3ZZVWpyZnY4a1owOUJzUkV4RVJFUkhsRE40cEVoRVJFZVdpOVp1M0N4c2dsQzlYQmczcTFoWTVVZjdSdktrWFNyZ1hBd0FvNCtPeGFmdHVrUk1SRVJFUmZUcVdkVVJFUkVTNUpEQW9CSWVQblJLT3Z4blFCeEtKUk1SRStZdFVLc1hBL3IyRlkrOERSL0F5L0pXSWlZaUlpSWcrSGNzNklpSWlvbHl5WnNNVzZIUTZBRURONmxWUXJVb2xrUlBsUC9YcjFrSjV6N0lBQUxWYWpYV2J0b3VjaUlpSWlPalRzS3dqSWlJaXlnV1BuejdEbVhNWGhlTnYrdmNSTVUzK0paRkk4TzFYWHdySFI0NmZnbjlBa0lpSmlJaUlpRDROeXpvaUlpS2lYTEI2M1diaHgxNE42NkZzbVZJaXBzbmZxbFNxZ0ZvMXFnRUE5SG85VnEvZm5NazdpSWlJaUl3WHl6b2lJaUtpSEhiSDV6NnVYcjhGSUduazE5ZDllNG1jS1AvN1pzQzd0ZXZPWDd3TTM0ZVBSVXhEUkVSRTlQRlkxaEVSRVJIbElMMWVqMVZyTnduSHJaczNoWHV4SWlJbU1nMWxTcFZFRTY4R3d2SFNsV3VnMSt0RlRFUkVSRVQwY1ZqV0VSRVJFZVdnVTJjdTRKN3ZRd0NBWEM1SC95OTdpSnpJZEF6czF3dHl1UXdBNFB2d01ZNmNPQzF1SUNJaUlxS1B3TEtPaUlpSUtJZkVKeVJneGVwMXduR245bTFRc0lDTGlJbE1TNUhDYnVqYXNiMXcvUGVhRFlpTml4TXhFUkVSRVZIMnNhd2pJaUlpeWlFYnQrekU2NGhJQUlDamd6MzY5ZTR1Y2lMVDgyV3ZybkIyY2dRQVJFZS93ZHFOMjBST1JFUkVSSlE5TE91SWlJaUlja0JnVUFoMjdOa25ISC83ZFY5WVcxdUptTWcwV1ZsYVl2QTMvWVhqUGZzTzRabmZDeEVURVJFUkVXVVB5em9pSWlLaVQ2VFg2N0gwN3pYUWFMUUFnUEtlWmRHeVdST1JVNW11enhvM1JKVktGUUFrL2JkWnZIdzFONXNnSWlLaVBJTmxIUkVSRWRFbnVuVDFPcTVjdXdrQWtFZ2tHRG5rRzBna0VwRlRtYTdrL3daU2FkS3Q3aDJmK3poMTlvTElxWWlJaUlpeWhtVWRFUkVSMFNkSVRGUmo2Y3AvaGVOMnJadWpiT21TNGdVaUFJQkhDWGQwYXQ5R09GNnhhaDNpRXhKRVRFUkVSRVNVTlN6cmlJaUlpRDdCOXQzN0VCSWFCZ0N3dGJIR3dQNTlSRTVFeWZwLzJRTU9EdllBZ05jUmtkaTRaYWZJaVlpSWlJZ3l4N0tPaUlpSTZDT0Z2M3FOVGR0MkNjZGY5K3NOZXp0YkVSUFIrMnlzcmZIZDEzMkY0eDE3OWlFZ01GakVSRVJFUkVTWlkxbEhSRVJFOUpHV3Ixb0hsVW9GQUNqbFVRTHQyN1lVTnhDbDBySlpFMVR3TEFzQTBHaTBXTEtDbTAwUUVSR1JjV05aUjBSRVJQUVJidDN4d1psekY0WGpFVU1HQ2hzYWtQR1FTQ1FZT2ZUZGhoL1hidDdHeGN0WFJVNUZSRVJFbEQ3ZVVSSVJFUkZsazFhcnhlSVZhNFRqNWsyOVVMbGllUkVUVVViS2xDcVpZdFRqNHVXcm9WVEdpNWlJaUlpSUtIMHM2NGlJaUlpeWFlZWVBL0I3NFE4QXNMU3d3SGNEKzRtY2lESXpzRjl2Mk5rbXJTY1kvdW8xbHE5YUozSWlJaUlpb3JTeHJDTWlJaUxLaG9EQUlLelpzRVU0N3R1N0c1eWRIRVZNUkZsaGEydURJWVA2QzhjSGp4ekh0WnUzUlV4RVJFUkVsRGFXZFVSRVJFUlpwTlBwTU9ldnBWQ3IxUUNBa2lXS28ydkh6MFZPUlZuVnNsa1QxSzFkUXppZXUyQVo0dUtVSWlZaUlpSWlTbzFsSFJFUkVWRVc3ZHg3QVBjZlBBSUF5R1F5VEJ3N0hISzVYT1JVbEZVU2lRVGpSZzZCamJVMWdLVHBzQ3RXY3pvc0VSRVJHUmVXZFVSRVJFUlpFQkFZakRYck53dkhmWHAwUnVsU0hpSW1vby9oN09TSUVVTUdDc2NIajV6QXRSdTNSRXhFUkVSRWxCTExPaUlpSXFKTTZIUTYvTGxnS1JJVDMwMS8vYkpuVjVGVDBjZHEzdFFMRGVyV0VvN25MbHpPNmJCRVJFUmtORmpXRVJFUkVXVml0L2RCM1BOOUNJRFRYL01EaVVTQ01TTUd3OWJXQmtEeTdyQnJSVTVGUkVSRWxJUmxIUkVSRVZFR2dvSkRzR3JkSnVHWTAxL3pCeWRIQjR3Yy9JMXdmT2pvU1Z5OXp1bXdSRVJFSkQ2V2RVUkVSRVRwME9sMG1QMFhwNy9tVjU4MWFZaEc5ZXNJeC9NV2NUb3NFUkVSaVk5bEhSRVJFVkU2OXV3L2pIdjNId0RnOU5mOFNDS1JZUFR3NzJCbmF3c2dhVHJzc244NEhaYUlpSWpFeGJLT2lJaUlLQTFCd1NGWTllOUc0WmpUWC9NblJ3ZDdqQm8yU0RnK2ZPd2tybHk3S1dJaUlpSWlNblVzNjRpSWlJZytvTmZyTWVldnBWQWxKZ0xnOU5mOHJrbWordkJxV0U4NG5yZG9PYUxmeElpWWlJaUlpRXdaeXpvaUlpS2lEK3pjZXdBK25QNXFNaVFTQ1VZUEhRUjd1NlRwc0s5ZVIrQ1BlWXVnMSt0RlRrWkVSRVNtaUdVZEVSRVIwWHQ4SHo3RzMyczJDTWVjL21vYUhCenNNWGJFWU9INHlyV2IyTHBqcjRpSmlJaUl5RlN4ckNNaUlpSjZLeVltRnIvOU1SOWFyUllBVUxxVUI2ZS9tcEJHRGVxaTB4ZHRoZU5WNnpiaGpzOTlFUk1SRVJHUktXSlpSMFJFUklUa2RlcVdJT3hsT0FEQXl0SVNQLzB3anROZlRjemdnZjFRcmt4cEFFbS9KMzZiL1JlaW9xSkZUa1ZFUkVTbWhHVWRFUkVSRVlCZGV3L2c0dVZyd3ZIM1k0YWhpRnNoRVJPUkdNek16UERURCtOZ1kyME5BSWlJaU1Tc3VRdWgwK2xFVGtaRVJFU21nbVVkRVJFUm1UemZoNCt4OHIxMTZqcTFiNFBHNyswT1NxYWxrR3NCVEJ3M1FqaStmdk1PTm0zYkpXSWlJaUlpTWlVczY0aUlpTWlreGNURTR0ZmY1d25yMUpVdFhSS0R2K2t2Y2lvU1c0TzZ0ZENqYXdmaGVPM0diYmg1MjBmRVJFUkVKS2Fna0ZDeEk1QUpZVmxIUkVSRUprdXYxMlAyL0NWNEdmNEtBR0J0YllXZmZoZ0hNek16a1pPUk1SallydzhxVnZBRWtQUjdaZWFjdnhBUkdTVnlLaUlpTWdTOVhvOEhqNTVnOWJyTkdEUnNIQVo4TzFMc1NHUkNXTmFScVBoMGdvaUl4TFJ6N3dIOGQrWGRPblVUeGd5SFd5RlhFUk9STVpITFpaZzZjUXpzN1d3QkFKRlIwWmc1WndIWHJ5TWlNZ0U5Qnd6R2lIR1RzV25iTHZqNUI0Z2RoMHdNeXpveUtENmRJQ0lpWStINzRCSCtmbStkdWk0ZDJxRlIvVG9pSmlKalZNREZHVCtNSHdXSlJBSUF1SFhIQitzMmJSYzVGUkVSNVRhbDcxbVdBQUFnQUVsRVFWUWJheXYwN2RVTkt4Zi9DUXNMaGRoeHlNVEl4UTVBcHFYbmdNR0lpSWdVT3dZUkVabTRtSmhZL1BySGZHR2RPcyt5cGZIZHdINGlweUpqVmJ0bU5mVHAyUVVidCt3RUFHemN1aE9WS25xaVZ2V3FJaWNqSXFMY3NuclpYMkpISUJQR2tYVmtVSHc2UVVSRVl2dHduVG9iYTJ0TW5UUU9jam1mWVZMNkJ2VHBnV3BWS2dGNHUzN2Q3QVZjem9PSWlJaHlCZTlLeWFENGRJS0lpTVMyYWR2dUZPdlVUUnc3SElWY0M0aVlpUElDcVZTS0h5ZU14dUNSM3lNeUtocHZZbUl3WmZwTUxQcHpKbXh0YmNTT1IwUkVBRUxEd25IdHhpM2N2SDBYTHdLQzhPYk5HN3lKaWNHWUVZUFJwc1ZuWXNjanlqS1dkVVE1cE84M3d4QVRHd2NIZTNzVWRuTkZyUnJWVUs5T1RSUnhLeVIyTkNJaWV1djB1WXRZczM2emNOeXRVM3MwcUZkYnhFU1Vsemc1T3VDbkg4Wmg0dFJmb05Gb0VSZ1VncC8vTndkLy9EcVZPd2dURVlub3lkUG4yTFJ0Rjg1ZHZBeTlYZzhYWnllVUsxTWFGY3VYaGIyZEhhcFVyQ0IyUktKc1lWbEhsRU8rN05rTnoveGVJQ29xR3MvOFhtRFozLzlpMmQvL3dxdGhQZlR2M1IwZUpkekZqa2hFWk5MdStUN0VIL01XQzhlVktuaGkwRmQ5UlV4RWVWR1ZTaFV3ZnRSUTRmZlNIWi83bUx0d09TYU5HeUZzUWtGRVJJYWgwV2l4ZnZNMmJOcTJHMVpXbHVqVG96TmFmTllFUll1NDhjOWt5dE5ZMWhIbGtMYXRtcVU0RG5zWmpxTW56bURIbm4yNGVPa3F2aHZZRDEwNnRPTmZHa1JFSWdnSkRjTzAzMlpEclZZREFBcTd1V0xHMUltUXkyVWlKNk84cUdXekpnZ0pEUk4yaFQxKzZpd0t1eFZDL3o3ZFJVNUdSR1E2RWhKVW1ESmpGbTdmdllkMnJWdGc4TUIrc0xhMkVqc1dVWTdnQmhORXVjUzFZQUgwNjkwTkcxWXRoVmVEdWxqMjk3K1k4OWRTNlBWNnNhTVJFWm1VMkxnNC9EaDlGcUtqM3dBQWJHMnNNWFA2Rk5qYjJZcWNqUEt5ZnIyN28yV3p4c0x4dWszYmNQelVXUkVURVJHWkRyVmFqZW4vbTRPNzkzenh3L2lSR0RkeU1JczZ5bGRZMWhIbE1sc2JhMHlaT0FiZmZkMFBSMCtjeHVJVnExbllFUkVaaUVhanhZeVpjeEVRR0FRQWtNdGxtREYxSW9vV2NSTTVHZVYxRW9rRTQwWU9RWlZLNzlaQituUEJVdHp4dVM5aUtpSWkwN0J5elFaY3Uza2JFOGNPUjR2UEdtZitCcUk4aG1VZGtRRklKQkwwNk5vQkE3N3NpYjM3RCtQUTBaTmlSeUlpeXZmMGVqMFdMRjJKbTdmdkN1ZkdqeHFhb2x3aCtoUm1abWFZTVdVQ2loVXREQ0NwSFA3NXQ5a0lDQXdXT1JrUlVmNTE0OVlkN1BZK2lENDl1ckNvbzN5TFpSMlJBZlh0MVJWTkd0WEgwci9YSUNna1ZPdzRSRVQ1MnRhZGUxTThIT25YdXh0YU5tc2lZaUxLajJ4dGJmQy9uMzhVcGxYSHhNWmh5b3lad3JScklpTEtPVnF0Rmd1WC9ZT1NKWW9iMVRxaHl2aDRKQ1NveEk1QitRakxPaUlEa2tna0dEWHNXMWhhV0dEcGlqVml4eUVpeXJmT1hyaUVmLzdkS0J3M2E5b0kvZnYwRURFUjVXZUYzVnp4NjdRZllHWm1CZ0FJRGtuYTBDUXhVUzF5TWlLaS9PWEU2WE1JREFyQmlDRURJWmZuN242Wmk1YXZFdjdSYURTcHppMWF2a3E0ZHZESUNSZzljV3F1NWlIVHdyS09qRlorZlRwaGIyZUxyL3Iyd3VWck43aXVEUkZSTHZCOStCaS96MTBvSEZlcTRJbnZSdzNqYnR5VXF5cDRsc1VQNDBjS3gvZDhIMkwyL01WY3A1YUlLSWZvOVhwczNyNGJsU3VXTjhpU0ZudjNIeGIrMFdpMHFjN3QzWDlZdU5iSnlSSE9UbzY1bm9sTWgwVFBPd2d5b1BlZlBodzRmQXdhalJZZDI3ZEpjYzNJSWQ4QUFQb05HZ0VySzB1c1dEakhvQmtOSVRGUmpUNERoOEs5YUJITSszMkcySEdJaVBLTjBMQndqQmcvR1ZGUjBRQ1NSand0bWp1TE83K1N3V3pkdVJkL3I5a2dIUGZvMGdIZmZ0MlhaVEVSMFNlNjUvc1FveWRNeFM5VEo2SkJ2ZHBpeHlINkpKSk1iZ3h5ZDl3bzBRZmVmL3FRM3Jua3NzN0p5UkhXVnBZR3lXVm81dVptNk55K0xkWnMyQUsvRi80b1VkeGQ3RWhFUkhsZVRHd2NwczZZSlJSMXRqYldtRGw5Q29zNk1xZ2VYVG9nT0NRVUJ3NGZCd0JzMitVTk16TTV2dXJiaTRVZEVkRW5PSEw4Tk96dGJGR25WZzJ4b3hEbE9vNnNJeExKbTVnWTlQNXFLRnEzYUlwUlF3ZUpIWWVJS0U5VHhzZGowdFJmNGZ2d01RQkFMcGRoOW0vVHVQTXJpVUtyMVdMcUw3L2o2dlZid3JuK2ZicHozVVFpb28razErdlIrNnNoYUZDdk5yOTNvbndoczVGMVhMT09TQ1IydHJabzAvSXpuTHR3aWV2WkVCRjlBbFZpSXFiOU9sc282Z0JnL0tpaExPcElOREtaREQ5UC9oNFZLM2dLNTladDJvNE5XM2FJbUlxSUtPOEtEWHVKVjY4alVMMUtKYkdqRUJrRXl6b2lFVFdzVnh1UlVkRjQvUFM1MkZHSWlQSWtqVWFMWDJiTnhhMDdQc0s1N3diMlE4dG1UVVJNUlFSWVdDZ3c4K2ZKS0Z1NnBIRHUzdzFic1huN2JoRlRFUkhsVFhkOGZBRWd4VU1Rb3Z5TVpSMlJpQ3BWS0ErRnVUbXVYcnNwZGhRaW9qeEhwOVBoOTdrTGNmbnFEZUZjMzE3ZDBLTkxCeEZURWIxamJXMkYzMytkaWhMdXhZUnpxOVp1d3JhZDNpS21JaUxLZSs3ZTg0VmJJVmM0T1RxSUhZWElJRmpXRVluSTNOd01WYXRVeE9Wck56Sy9tSWlJQkhxOUh2TVhyOERwY3hlRmMxMDdmbzRCWDNKTk1ESXVkcmEybVAzYlR5amlWa2c0dDNMTmV1ellzMS9FVkVSRWVjdGRuL3VvVktHYzJER0lESVpsSFpISWFsYXZDdCtIai9FbUprYnNLRVJFZVlKZXI4ZkNaZi9nME5HVHdybTJyWnBoeUtBQjNHMlRqSktUa3lObS8yOGFDcmc0QytlVy83TVd1NzBQaXBpS2lDaHZpSXFLUmxCSUtDcVc1eFJZTWgwczY0aEVWcnRHTmVqMWV0eTRkVmZzS0VSRVJrK3YxK092SlN1eDcrQlI0VndUcndZWU8ySXdpem95YXE0RkMrRFBXZE5URkhaTFZxN0IzdjJIUlV4RlJHVDhna1BEQUFBZXhZdGxjaVZSL3NHeWpraGt4WW9XaHEyTk5aNCs4eE03Q2hHUlVkUHI5Wmk3Y0RrT0hENHVuR3RRdHhZbWp4OEpxWlMzTkdUOGlyZ1Z3dncvZm9GcndRTEN1VVhMVjJIL29XTWlwaUlpTW00dncxOEJBQW9VY0JFNUNaSGg4TTZXU0dRU2lRVHU3c1h3L0lXLzJGR0lpSXlXVHFmRG5MK1c0dkN4ZDFOZkd6V29pMm1UeDBNdWw0dVlqQ2g3Q3JrV3hQdy9ma0ZoTjFmaDNGOUxWdUxna1JNaXBpSWlNbDVoTDhNaGtVamc1T2dvZGhRaWcyRlpSMlFFaWhjckNqK1dkVVJFYWRMcGRKZzlmd21PbmpndG5HdmkxUUJUSjQ1bFVVZDVVc0VDTHBqMyt5OG9WclN3Y0c3ZW91WFlzKytRaUttSWlJelR5L0JYY0hSMGdGd3VFenNLa2NHd3JDTXlBc1hkaXlJMExCeksrSGl4b3hBUkdSV05Sb09aY3hiZytLbXp3cmxtVFJ2aHgrOUg4YWFkOGpRWFp5Zk1uVFVEeGQyTEN1Y1dyMWlOTlJ1MlFLL1hpNWlNaU1pNHZIejVDZ1hmVysrVHlCU3dyQ015QXNrMzZpLzhBMFZPUWtSa1BPSVRFakJseGl5Y1BuZFJPTmVxZVZQOE1HNGtaRElXZFpUM09UazZZTjZzR1NoVnNvUndidU9XblppL2VDVzBXcTE0d1lpSWpFall5M0M0c0t3akU4T3lqc2dJRkMrV1ZOWTk5K05VV0NJaUFJaU9mb1B2SjgvQTladDNoSFB0V2pmSGhESER1SmtFNVN2MjluYVkvL3N2cUZhbGtuRHU0SkhqK0dYV1BDUW1xa1ZNUmtSa0hHSmlZMkZ2Wnl0MkRDS0Q0dDB1a1JGd2NYYUNtWmtad3NMRHhZNUNSQ1M2c0pmaEdEUHBKeng4L0VRNDE3TnJSNHdkTVJnU2lVVEVaRVM1dzhyS0VqT24vd2l2aHZXRWN4Y3VYY0VQMDM1RFhKeFN4R1JFUk9KVHFSS2hNRGNYT3dhUlFiR3NJeklDRW9rRWpnNzJpSWlJRkRzS0VaR28vUHdETUhyQ1ZBUUVCZ3ZuaGd3YWdHKy83c3VpanZJMWMzTXovRFJwTEw1bzIwbzRkOGZuUHNaTStna3Z3MStKbUl5SVNGd3FsUXJtQ3BaMVpGcFkxaEVaQ1NkSEIwUkVSb2tkZzRoSU5IZnYrV0xzeEovdzZuVUVBRUFtazJIU3VKSG8xcW05eU1tSURFTXFsV0xVc0VIbzM2ZUhjTzY1bnorR2ovMEJ2ZzhmaTVpTWlFZ2NlcjBlcXNSRW1KdXhyQ1BUd3JLT3lFZzRPVG9nSW9KbEhSR1pwbU1uejJMQ2xCbUlpWTBEQUNqTXpmSHJUNVBRc2xsamtaTVJHWlpFSWtIL1B0MHhldmkzd21qU3lLaG9qSi84YzRyTlZvaUlURUdpT21udFRnVkgxcEdKWVZsSFpDUWNIUjBRRWNscHNFUmtXdlI2UGRhczM0dy81aTJDUnBPMCs2V3RqVFhtelB3WmRXcFZGemtka1hpK2FOc0tNNmYvQ0N0TFN3QkFZcUlhdi8weEgrczM3NEJlcnhjNUhSR1JZU1NxRWdFQTVtWm1JaWNoTWl5V2RVUkd3c25SQVpGUjBid0JKeUtUb1VwTXhHK3ovOExHcmJ1RWMwWGNDbUhSM0ZtbzRGbFd4R1JFeHFGMnpXcFlPUGQvS09SYVVEaTNkdU5XekpxN2tEdkZFcEZKVUNXK0xldTR3UVNaR0paMVJFYkMwY0VCT3AwT2I5N0VpQjJGaUNqWFJVWkY0L3ZKMDNIbXZXbDlWU3BWd0tKNU0xRzBpSnVJeVlpTVN3bjNZbGd5YnhZcVZ2QVV6cDA4ZlI1akowM2p4aE5FbE85SjN5NEh3QUVOWkdwWTFoRVpDY3UzMDF6aUV4SkVUa0pFbEx1ZVBIMk9FZU1tcDFnd3YwMkx6ekQ3dDU5Z1oyc3JZaklpNDJSdmI0Yy8vemNOTFpzMUVjNDlmUHdFUTBkUHhJMWJkMFJNUmtTVXUyUXlHUUJBcTlXS25JVElzRmpXRVJrSmk3ZUxwaWF3ckNPaWZPekk4ZE1ZTldFS3dsNkdDK2NHZmZVbHhvOGVDcmxjTG1JeUl1Tm1abWFHaVdPSFk5Q0FMNFdOSjZMZnhHRFNUNzloMDdaZEhIVkNSUG1TTkxtczArbEVUa0prV0x3ckpqSVNDb1VDQUpEd2RoRlZJcUw4UksxV1krbktmN0h2MEZIaG5NTGNISk8vSDRWR0RlcUttSXdvNzVCSUpPalZ2Uk5LbC9iQXpOa0w4Q1ltQm5xOUhxdlhiY2FEaDQ4eGNkd0kyRmhiaXgyVGlDakh5R1JKNDRzNHNvNU1EVWZXRVJrSkM0dTNaUjFIMWhGUlBoUCs2alhHL2ZCemlxS3VzSnNyRnMyYnlhS082Q1BVcWw0Vnl4YjhnYkpsU2dubkxsNitodUZqZnNBenZ4Y2lKaU1peWxtY0JrdW1pbVVka1pGUXZKMEdxK0xJT2lMS1IyN2Z2WWVoWXlhbFdKK3VRZDFhV1ByWEh5aFpvcmlJeVlqeU50ZUNCYkJnOXE5bzM3YWxjQzRvSkJURHgwN0dubjJIT0MyV2lQSUZtZlJ0V2FkaFdVZW1oZE5naVl6RXUybXdLcEdURUJGOU9wMU9oMDNiZG1IZHB1M1F2VjFuUmlLUllHRC8zdWpWclpPdzVoWVJmVHd6TXpPTUdmNGRLbmlXeFY5TFZpSXhVUTIxV28zRksxYmo2dlZibURCbUdCd2M3TVdPU1VUMDBaS253YW8xR3BHVEVCa1dSOVlSR1FtRmVmTElPcFoxUkpTM3ZReC9oZkdUcCtQZkRWdUZvczdPMWhhLy96SVZ2YnQzWmxGSGxNTmFOVytLUlgvT1JMR2loWVZ6bDYvZHdLQVI0M0hsMmswUmt4RVJmUnFKUkFKTEN3dkVjNmtnTWpFY1dVZGtaUGhOTEJIbFpXZk9YY1M4eFNzUUY2Y1V6bm1XTFkxcGs4ZWpZQUVYRVpNUjVXK2xTcGJBc3I5bVk5ay8vK0xBNGVNQWdLaW9hUHc0ZlNhNmRHaUhRVi8xaGJtNW1jZ3BLU2ZwZERwRXhjUWlOajRlR28wR09rNTlwbHdnbFVnZ2w4dGhZMmtKQjFzYlNLV0dIKzlqYVdXSitQaDRnMzlkSWpHeHJDTXlFc2szV0lZczYzaVRSNFpnRERkNWxQdmlFeEt3Wk1VYUhENTJVamdua1VqUXExc25EUGl5SitSeW1ZanBpRXlEaFlVQ1kwY01SdTJhMVRGMzRUTEV4TVFDQUhaNUg4U04yejZZT0hZNHlwWXVLWEpLeWduS0JCVmVSa1JBdzBYM0taZnA5SG9rcXRXSVVLdnhKaTRPQloyY1lQVjJZenhEc2JheVJKeVNaUjJaRm43SFJHUWs5THFrb2t3cU1jei9sc29FRmZ4RHd4RHg1ZzBTMVdvV2RaUnJoSnU4TjIvZ0h4b0daUUtuZXVjM0R4NDl3WkJSRTFNVWRTN09UcGp6djJuNFprQWZGblZFQnRhb2ZoMzhzMlFlcWxldExKenplK0dQRWVNbVk5WGFUVWhNVkl1WWpqNlZNa0dGNFBCd0ZuVmtjQnF0RnNIaDRZZzM4TDJjcGFVbGxFcGw1aGNTNVNNczY0aU1oRjcvZGdGMmFlNlByT05OSG9sRnJKczh5aDJxeEVTc1hMTWVJOGYvaUtEZ0VPRjh3M3Axc0hMeG42aFdwWktJNlloTW03T1RJMmIvOWhPK0c5aFBLTXgxT2gwMmI5K053YU1tNFA2RFJ5SW5wSStoMCtud01pSkM3QmhrNHNJaUlvUTFhUTNCMnNvU3luaXVXVWVtaFdVZGtaRklIdGlXMjlOZ2VaTkh4c0RRTjNtVTgrN2RmNERCSTcvSHRwM2UwTC85QTB4aGJvNnhJd1pqK3BUdllXZHJLM0pDSXBKSUpPalJwUU9XTDVpTmNtVktDK2NEQW9Nd2VzSlVMUHRuTFRlMnltT2lZbUw1c0pWRXA5RnFFZlYybXIwaFdGbGFjV1FkbVJ5V2RVUkdRcGM4c2k2WHl6cmU1SkV4TVBSTkh1V2NoQVFWbHF4Y2d6R1RwaUV3Nk4xb3V2S2VaYkZzd1d4ODNxWUZOOG9oTWpJbGlydGo0WisvNGJ1Qi9ZUk5KdlI2UFhidTJZOUJ3OGZqeHEwN0lpZWtySXJsSXZ0a0pPSU0rSHZSeXNvQ1NxNVpSeWFHRzB3UUdZbDNhOWJsN2plNXZNa2pZeEVYSHc4bmV6dXhZMUEyM0xyamc3a0xseU1rTkV3NFoyNXVob0g5KzZCTGgzYmNQSVRJaU1sa012VG8wZ0VONjlYR253dVc0ZTQ5WHdCQVNHZ1lKazc5RlY0TjYySG9vQUhjdGRuSWFUUWFzU01RQVFEVUJ2eTlhR1ZsQlNXL2h5RVR3N0tPeUVnSUkrdHkrWnRkM3VTUnNURGtUUjU5bW9qSUtLeGN2UjdIVDUxTmNiNUtwUW9ZUDJvSWloUjJFeWtaRVdWWGtjSnVtUGY3RE93N2VCUi9yOW1BK0lTa2RhRE9YYmlFSzlkdTRzdWVYZEM5OHhjd016TVRPU21saFJ1Q2tiRXc1TzlGSzB0TEtKWHgwT3YxSEwxUEpvTmxIWkdSU0I1Wmw5dC8vL0FtajR3RmZ5OGFQNjFXaTcwSGp1RGZEVnRTVEQreHNGRGcyNi82b3NQbnJYblRUSlFIU1NRU2RQaThOZXJWcVlsbC82ekZ1UXVYQUFBcWxRcXIxMjNHa1dPbk1IendRTlNwVlYza3BFUkVnSldWSmJSYUxSTFZhaWpNemNXT1EyUVFMT3VJaklRZXlXVWRwNUVSa2ZqdTN2UEZ3bVgvNExtZmY0cnp0V3BVdzVqaDM2S1FhMEdSa2hGUlRpbFl3QVUvVHg2UGF6ZHZZOG1LMVFnSURBWUFCSVdFNHNmcE05R2dYbTBNSHRpUG8yZUpTRlJXbHBZQWdIaGxQTXM2TWhrczY0aU1oS0hXckNNaXlraEVaQlQrWHJNZXgwNm1uUEphc0lBTGhuMzNOUnJXcTgzUmRFVDVUSzNxVmZIMzRybll1ZmNBMW0vZWpvU0VwQjFpTDE2NmlzdFhiK0R6TmkzUXIzZDNPRHJZaTV5VWlFeVJsVlZTV1JjWEh3OEgvamxFSm9KbEhaR1JTSjRTS0pIeW0yQWlNcno0aEFUczJMMGYyM2J1RmRhd0FnQzVYSTZlM1RxaVQvZk9VQ2dVSWlZa290d2tsOHZSczJ0SE5HL3FoWldyMStQa21mTUFrcWJEZXg4NGdtTW56cUI3bHc3bzN1VUxXRnBZaUp5V2lFeEpjbG1uVkNwRlRrSmtPQ3pyaUl5RVh2ZDJnd213ckNNaXc5RnF0VGgwOUNUV2J0eUt5S2pvRksvVnJWVUR3d1ovalNKdWhVUktSMFNHNXVMc2hCOG5qRWI3dGkyeGN2VjZQSGowQkVCU29iOXUwelo0SHp5Qy9yMjdvMTNyRnBETFpTS25KU0pUa1B5QUlENCtJWk1yaWZJUGxuVkVSa0tqMVFJQVpETGUrQkpSN3RQcjliaDQrU3IrK1hlanNFNVZzc0p1cmhneTZDdlVyMU9UVTE2SlRGU1ZTaFd3YU81TW5MdDRHYXZXYmtKUWNBZ0FJQ29xR2d1WC9ZT2RldytnYjY5dWFOYWtJZTlkaUNoWEpaZDF5VlAwaVV3Qnl6b2lJNkZXcXdFQTV1Wm1JaWNob3Z6TzUvNEQvTDFtQSs3NVBreHgzdDdlRHYxNmQwZjdOaTBnbC9NV2djalVTU1FTTkc1WUR3M3Exc2FoWXlld2J1TTJZUVJ1VUhBSS9waTNDT3MyYlVQdjdwM1JxbmtUL3JsQlJMbkNJcm1zVTdHc0k5UEJ2MUdKaklSYXJRRUFtSm14ckNPaW5LZlg2M0g3N2oxczJMSVR0Kzc0cEhoTm9WQ2dXK2YyNk5tbG83QXVEQkZSTXJsY2hpL2F0a0tMenhwajE1NEQyTHB6TDVUeDhRQ0FrTkF3ekZ1MEhPczNiMGZQYnAzUXRsVXo3dFpJUkRuS3dpSnB6VnhPZ3lWVHdyS095RWdrajZ3ek0rUC9sa1NVYy9SNlBhN2Z2STMxVzNiaTN2MEhLVjZUU3FWbzI2b1pCdlRwQVNjblI1RVNFbEZlWVdsaGdTOTdkVVg3ZHEyd2ErOSs3TjUzQ0VwbFVta1gvdW8xRmk5ZmhZMWJkcUI3bHc1bzM3WWxyQ3haL2hQUnB4TkcxaVd3ckNQVHdWYUF5RWdrSmsrRDVjZzZJc29CZXIwZWw2L2V3SVl0TzRRRjRwTkpKQko0TmFpTHIvcjJnbnV4SWlJbEpLSzh5dDdPRmwvMzY0M3VYVHBnejc1RDJMbjNBR0ppWWdFQWtWSFJXTGw2UFRaczJZRzJMWnVoWS91MktPem1LbkppSXNyTExEa05sa3dReXpvaUk4RnBzRVNVRTlScU5VNmR2WUNkZXcvZzZUTy9GSzlKSkJJMGE5SUlmWHAwUVhIM291SUVKS0o4dzhiYUduMTdkVU9YanA5ai84RmoyTGJiRzFGdjE3UlRLdU94Yys4QjdQSStpSHExYTZKTHgzYW9WcVVTTjYwaG9teFRLSkttMW5Oa0haa1NsblZFUnVMZE5GaVdkVVNVZlJHUlVkaC82Q2k4RHg0VnZsbE9KcFBKMExKWkUvVHUzZ2xGQ3J1SmxKQ0k4aXNyUzB2MDZOb0JIZHUzeHNFako3Qmp6MzZFdlF3SGtEVEs5NzhyMS9EZmxXc280VjRNblR1MFE0dlB2S0JRS0VST1RVUjVoVVFpZ1VLaDRHNndaRkpZMWhFWkNVNkRKYUtQOGVqSk0rejJQb0JUWnk5QW85R21lRTB1bDZOdHkyYm8yYTBUQ3JrV0VDa2hFWmtLaFVLQnpoM2FvV1A3TnJoNCtScDI3VDJBT3o3M2hkZjkvQU13Zi9FSy9MMW1BNW8xYllRMkxadWhUQ2tQanJZam9reFpXTENzSTlQQ3NvN0lTSEJrSFJGbGxTb3hFUmN1WG9IM3dTUHcrV0RUQ0FDd3Q3ZkRGMjFib1VPN1Z0dzRnb2dNVGlxVm9sSDlPbWhVdnc2ZVB2UERidStET0hIbXZIQ3ZFeHNYQis4RFIrQjk0QWhLbGlpT05xMmFvWGxUTDlqYjJZcWNuSWlNbGFXRkJlSTVEWlpNQ01zNklpUEIzV0NKS0NONnZSNVBuajNIb2FNbmNmTDBlY1RHeGFXNnBuUXBEM1RwMEE1TnZSckMzSnpGUHhHSnIxVEpFdmgrekRCOCszVmY3RDk4SE40SER1TjFSS1R3K2pPL0YxaTZjZzFXcmw2SEJuVnJvMDNMWnFoVm95cWtVcW1JcVluSTJGaFlXSEROT2pJcGJBV0lqSVJhcllaRUlvRk1KaE03Q2hFWmtUY3hNVGg1K2p3T0hUMkpwOC85VXIwdWtValFxRUZkZE9uUURwVXFlSEk2R1JFWkpYdDdPM3pac3d0NmRldUlxOWR2NGZEeFU3aDA1Wm93ZlYrajBlTHNoVXM0ZStFU0hCM3M0ZFd3SHBvMHFvL0tGY3V6dUNNaVdISWFMSmtZbG5WRVJrS3QxbkM5T2lJQ0FDUW1xbkgxeGsyY1BITUJGLzY3QW8xR2srcWFBaTdPYU5XOENkcTFiZ0hYZ2x5UGpvanlCcGxNaG5wMWFxSmVuWnFJZmhPREU2ZlA0Y2l4VXlrZVJrUkdSUXZUWkZuY0VSR1FOTU9BZ3hySWxMQ3NJeklTV3AyT2Z3RVJtVEJWWWlLdTNiaUZNK2YrdzMrWHI2VzVMb3RjTGtmRCtuWFF0dVZucUZHdENyOXBKYUk4emQ3T0ZsMDZ0RU9YRHUzdzVPbHpIRDUrQ2lkUG44ZWJtQmpobWcrTHUwWU42c0tyUVYxVXJsaWU2L3ptRVE4ZVBFTHg0dTZ3dExUSTBjOU5TRkRoNG4rWDRWYklGZVhMbDh2UnovN1FraVYvdzliT0Z2Mzc5Y3JWcjBQcFUyczBNRmVZaXgyRHlHQlkxaEVaQ2IxT0IzRDJHbVZDcDlNQkFFdWFmRUtWbUlpcjEyL2g3UG4wQ3pvQUtGbWlPTnEyYW9ibW4zbkJ6cFlMc0JOUi9sTzZsQWRHbFBMQWtHOEc0TlpkSDV3OS94L09YN3lTcXJqYmQvQW85aDA4Q29WQ2dlcFZLNkYyaldxb1U2czYzQXE1aXBqZWRPdy9jQVFxbFFxZE83WFAwcjNJN3QzN2NlVG9DVlNxVkI3RGgzMmJvMHMxaElhR1lmdjJQWEFyNUlxZmZwcVlxOHRBM1BXNXp3MmJSS2JSYUtBd1oxbEhwb05sSFpHUjBBT1FTbGpBdkUrbFVpRWtOQXdsaXJ2bjZPY21KaWJDM0lCLzJXczBHdXpmZnhnRkNyaWdZY042bi9SWnc0YVBoN1cxTmViKytWdTYxNHdZT1FFNm5RNUxsOHdWem8wZU13bHF0U2JGT1JKSCtLdlh1SEx0SnE1Y3U0a2J0KzZrVzlBVkxPQ0NKbzNxbzFuVFJpaGQwb05yMFJHUlNaRExaYWhWdlNwcVZhK0swY08reGUyNzkzRG0vSDg0Zi9FeW90KzhLKzVVS2hVdVhibU9TMWV1QXdDS0ZIWkQ3WnJWVUx0bU5WU3JYQkVLaFVLc24wSytGUmtaaFdQSFRrR2xVaUV3SUFpREJnMkF0YlZWaHUrcFY2OFdUcDg1Qng4Zlh4dzRlQlR0UDIrZFkzbEtsSEJIbFNvVmNmdTJEMjdkdW9QcTFhdG0rYjFuejE1RWNIQkl0cjZlVXFuRWxpMDdzM3g5cjE1ZHMzVGQzYnYzc0dUcFA5bks4cjZsUythYXhFTmNqVnBqMFB0M0lyR3hyQ015RW5xZERoSnAvdjVtWEtQUll2dU8zYWhmdjA2bUJaeEtsWWhwUDgrQ1JxUEc5T21UWVd0amsrMnZwOVBwRUJFUmliQ3djTHp3OThlTEZ3SHc4d3VBaTdNVEprd1loZDkvbjUvdExlQm5USitjN1J3WEwxN0I0U01uSUpWSzRlam9nQW9WUExQOUdkbWgwK21FRVhqSnROclU1OGd3TkJvTmZPNC93SlhyTjNIbDZrMzQrUWVrZTYxcndRSm8wcWcrR2plcWozSmxTckdnSXlLVEpwUEpVS05hRmRTb1ZnV2poZzdDSFI5Zm5MdDRDVmV1M1VSbzJNc1Uxd1lGaHlBb09BUjc5aDJDWEM1SHVUS2xVS21DSnlwWExJK0tGVHhoYTJNdDBzOGkvM0IwZE1ENGNjT3hhUEZLK0Q1NGhEbC9Mc0Nva1VNeUhISG01bFlJdlhwMXc5cTFtM0R3NEZGVXJPQUpENC9pbVg2dHRXczM0YjlMVjdPY2JjWEtmN04wM2ZKbDh3RWtGV1IzZmU1bitmT0JwR20zcDgrY3ovTDF2WHAxeFlZTlcvSDR5Yk1Nci91eVQzZTR1aFpNOCt0RlIwZERLcFdpUUFHWGJHWE5qK0xpNDJGcFlkZ1NQaUF3Q0R2MjdNZjFtM2Z3Nm5VRUxCUUtWS3JvaVFGZjlrQ1pVaVVObW9WTUQ4czZJbU9pMTR1ZElGZWRQWHNCWjg1Y3dOV3JOekZ1N0hBVUxWcFllTzNZOGRQd3ZmOEFuVHA5RG5mM1lsQW96RkdyWmpXY09Ia0cyN2Z2d2NDdis2YjZ2QVVMbHNIRzFnWTl1bmVHclcxU21hZlJhTEI0eWQ5NCtUSWNVVkhSYVJaVTV1Wm0wT2wwQ0h2NUV2SHh1YjhGZk9QR0RmRG84Uk5jdTNZVC82eGFqeWsvam9lenMxT3VmMTBTaDA2bncvTVgvdkM1OXdBM2J0M05jUFFjOEs2Z2ErSlZIMlZMczZBaklrcUxUQ1pEOWFxVlVMMXFKZWoxZWdRRmgrTHE5WnU0Y3YwbWJ0KzloOFJFdFhDdFJxUEJQZCtIdU9mN0VGdDM3Z1VBbENqdWpzb1ZQVkc1UW5sVXJsUWVCVnljeGZxcDVHbnU3c1V3Y2NKb0xGaTRIS0doTHpGN3pnTDhPSGs4N096U1g2S2hmcjNhdUgzckxpUlNLVnl5K090ZXFYSUYyTm5aQ2NkUG56M0gwNmZQMGJCaFBWaGJaVHlhVDZ2VDRzeVpDN0MxdFVIdFdqWFN2R2I0OEcremxDUFprS0ZqNGVUa2lKbi9tNWF0OTBWRVJpSHNnMkw1UTJYTGxrN3pZZkRCUTBmaDdYMEk1Y3FWd2VoUlE3TDFkZk1iWlh3OG9xS2lVYXhvRVlOOXpTZFBuMlBFK0IrRlAzdHFWcThDdnhjQnVIVGxPcTdmdklONXY4OUErWEpsREphSFRBL0xPaklvUHAxSW40V0ZSYlpIZWVVMVRaczJ3bjNmQi9EeDhjV0NoY3N3Y2NKbzRVbWhuOThMM1BkOWlGcTFhOERkdlJnQTRQUFBXK0hTNWF1NGN1VTZHaldxajdKbFNnbWZwVlFxNGZ2Z0VTUVNTWXJGZnVWeU9mUjZQYUtqMzhEUjBRSE9UbzU0OVBncDdPeHMwYTlmTHhSM0w1YnFoakw1S1d0R3huOC9GWEZ4Y1IvOWMrL1h0eWY4L1FNUkVSR0o1ODlmc0t6TFJ4SVQxWGo0K0FsODdqL0EzWHUrdU9mN0VIRnh5blN2bDhsa3FGVEJFN1ZySnEyejVGSGNuUVVkRVZFMlNDUVNGQzNpaHFKRjNOQzVRenVvRWhOeDErYytybDYvaFN2WGJ5SWdNRGpWZS94ZStNUHZoVC8ySFR3S0FIQnlja1Naa2g0b1hhb0VTcFgwUU9tU0huQXJWSlhZeGJrQUFDQUFTVVJCVkpCL0htZEJnUUl1K0g3OFNNei9hd2txVmlnUE96dGJqQjR6Q1NwVllxYnZ2WG56ZHJxdnZYOC9Wck5HTmRTc1VVMDRYcjFtQTU0OGVZYjc5eDlneU9DQmNIY3ZtdVpucU5VYXJQejdYNmpWYWxoYVdxQjFtK2F3c3JUTU1OT05HN2VoakkvUE5MdEtsWWp6Rnk2bCs3cVZwU1ZxMUVnNUZYZlV5TUVwam9jTUhRdXBWSnFsWlVtZVBFNGFrVmZlczJ5bTErWjN3Y0doQUFDUEVqbTdORTVHM3NURW9LbFhBd3o5OWl2WXYvZTl3NFl0Ty9EdmhxMVl2VzR6NW1TenZDWEtEcFoxWkRCOE9wRXhTMHRMYURSYXFOWHFmTHU3bVZRcXhiZURCdUNQMlFzUUhCeUNoWXRXWU9LRTBiQzF0UkdlY0w5OEdTNWNiMlZsaGRhdG0yUFhybjNZdm4wM2ZwdzhYcmlKRGdwS1dtZkV4Y1U1MWEvWHNLR0RZRzV1Smx3N1pPaFlXRnBhb25LbENqbitjL3B4eWk5WnZqWWhQZ0V5bVF5N2R1L0RydDM3TXIwK3UwOXZLZmZwOVhvRWg0Ymh5ZFBuZVB6a0dYenVQOENEUjArZzBXZ3lmRjhCRjJmVXFWVWR0V3RXUjQycWxXRmxsZkUzRGtSRWxIVUtjM1BVcWxFTnRXcFV3OUJ2djBKRVpCVHV2WDJBNG5QL0FSNC9mUTc5QjdNWElpSWljVGtpRXBldjNSRE9XVmxab25SSkQ1UXFXUUtsUzNyQXZWZ1JGQzNzSm96ZXAzY2NIT3d4Y2NJWTRlOHpTMHZMZE5kTjArdjFTRWhRdmIzdTQzYUVIZmgxWDdpNkZzVCsvWWV4LzhCaERCczZLTTNyTm16Y2lydDM3NkZzbVZJWU12U2JUSXM2QU5qcmZURFQwVzhBRUJjWGh3MGJ0cWI3dXF0cndWUmwzY2ZTNlhSNDl0d1BBT0RKc2c0QlFVa0Z2RWNPcjJPZGtZcmx5NkZHdFNxcHpuZnI5QVhXYnR3RzM0ZVBESmFGVEJQTE9qSVlQcDNJbU5YYm14ZWxNaDcyOXZtenJBTUFoVUtCWVVPL3dhemY1MEduMDBHcFZNTFcxZ1p1Ym9VQUFHRmg0U211LzZ5cEYwNmNPSU9BZ0NCY3ZYWVRkV29uVFdkSWZzSldyRmpxNGZBS0EyN3JIaEVSbWUzM3FGU3FMRityMFdndy92c3BLYzdGeGNWaDlKaEpBSUF1blR2Z3lORVRLWjVtWjdRMjNmanZwNlk2MTZOSEo5U3RVeXZMbVV5RlJxT0ZmMkJnVWpIMzlEbWVQSDJPcDgvOHN2VDAzZDdlRHBYZnJwVlVzMFpWRkM5V2xLTTFpSWdNeE1uUkFWNE42OEhyN2FaT3l2aDQrRDU0REovN1NlWGQvUWVQMC95N1dLbU14eDJmKzdqendWcG10clkyS0ZyWURVV0Vmd29KeDVsdHNKQ2Z4TWJHUWFQUndNSEJIZ0JTL054L256VTkzZmU5ZmgyQktWTi9CUURNbnpjcjA2OHpaT2pZREYrL2MrZGVwdGM4ZXZ3VTQ4YjltT1pySGg3Rk1XbmltRlRuRnkyY2srN25qUncxQVU1T2pwZ3hQZTNQSERscVFvWjVNak5zK1BoMDc5OW16a3A3RkY1V1IramxCMWV2MzBLeG9vVU4rckF6dlUxcUZBcHp5R1RTL0w1NkVSa0JsblZrTUh3NmtURW5Sd2NBd0t2WEViQzN0OHZrNnJ6TnhjVVp3NGQ5aXdJRlhJU24xY21sVzJob1dJcHJ6Y3pNMExGRE84VEZLVkh6dmFlVmdZRkJBQUFQanhLR2lKeXBSUXZud013czlSK3BlcjBlUGo3M1ViRmkrU3p0MUtWU3FUQjZ6QS92blpIQTJlbmRsTm5na0ZCSXBWTGhuSVdsQW5GeGNWbWFlZ0lnemFtOGFuWEdvOEx5dTVpWVdBUUdCU013T0JTQndjRUlDZ3BCWUhBSVh2Z0hRcTFXWi80QkFOd0t1UW9MbVZldVdCNUZpN2l4bkNNaU1oSldscGFvV2IwS2FsWlB1Zy9WNlhRSUNBekdrMmRKRDJLZVBQUERrMmZQRVJNVG0rYjdZMkppNGZ2d01Yd2ZQazcxbXJXMUZaeWRIT0hpN1B6MjMwNXdjWGFDYy9LL25Semg2T0FBdVZ5V3F6L0gzSmFZbUlnbFMvL0d5NWV2MEw5ZkwxU3RXaW5YdmxiclZzMXo3Yk1CcExzaGhreVcrWDFhVnE3NUZHbHROSkdXckl3RXpDK0NROEp3NXR4RjlPdmRYZXdvQUlEbkwveWgwV2poV2RaMFo0U1JZYkNzSTRQaDA0bU1lWlJJMmhuclJVQWdTcFVzSVc0WUF5ajV3Yyt4VUNGWEtCUUtoSWFHSVRyNlRZckNza0dEdXFuZWYrLytBd0JBNlZJZW41emw1K21aUCtXTno4Sm9xclJjdW53TmE5ZHVnck96RTM2ZU5pbmJXODdMNVRKTW16WkpPRTZlMHZ2K3VROUh4V1gwZERZcjYvUGxKM3E5SGpHeHNYajFPZ0t2WDBmaTFlc0l2SG9kZ2VDUWtLUnlMaWc0M1cvTzBtTmpiWTNTcFR4UXVtUUplSllyZzBvVlBPSENOUWlKaVBJTXFWU0s0dTVGVWR5OUtKbzM5UUtROVBkRitLdlhiOHU3NTNqNjdFWFNEck1ob1JrK3VJbUxVeUl1VGduL2dLQU12NlpDb1lDMXRSVnNySzFnYlcwTmE2dmtIMXZCeHRvYTF0WldVSmliUXlhWFF5NlRRUzZYUVM2WEovMGprMEVtbDhGTUxvZURTTHVDU2lRU3VMb1d4UFBuTDdCcytTcTBhTkVVWFRwL2thVUhrZG5WdVhONzRjZGhZZUhRYWovOW9XTGh3bTZaWGpOcytQZ01YNCtJaU16MG1rK1Yxa1lUYWNsc1pLRWhYTDU4QXovL1BBc1NTZTU5RTZmWDZSRVYvUWFxeEVUOHMzWWpWcTNiaEg2OXUzM0VKMG5RNHJQR0tPem0rc21adHV6WUF3RDR2RTNMVC80c29veXdyQ1BSNVplbkU0ZVBuY1RMOEZjZi9mNno1NU1XckoyM2FEbFdyOXVVVTdGU1VhdTE2TkRoYzlTdG0vYnVXR0tSU3FVb1hkb0Q5KzQ5d0wzN0Q5Q2dmcDEwcncwTURFWkVSQ1Nzckt4UXZIaXhGSy9kdW4wWHk1ZXZUdldlc0xDWEtXNXMzaSt0UHVYcFpQS1UyN1FHVWFuVkduaDdId1FBMUtwWlBZdEZuY1NnMDNqekVwMU9oemhsUE9MaTRwSytPVklxRVJzYmh6aGwwamRLc1hGeGlJbUp4YXVJeUxmbFhBUmVSMFJtZVhSY1dseWNuZDRXY3g3Q3YxMEx1bkRVSEJGUlBpT1JTRkN3Z0FzS0ZuQkJnM3ExaGZQSkpWNVFjTktvNjZDZ0VBUUZoeUl3T0FRaG9hSFFhTFJaK255VlNnV1ZTdlZSeTJlOFQ2eUhibVptWnZocVFCOFVLVklZdTNaNTQvangwL0IvRVlCQmd3Wmt1QlBzcDFxd2NOa24vNW9CV2Z0MTY1UEJ5SzFObTdmRDJ0b0tIVHQ4bnU3cnVlSGdvYVBRYVhWbzM3NU5ybnorcHpoNzRRTENYaHAyaEo5ZXI4ZTZUUi8zYTEyd29Nc25sM1VuVHAvRHlkUG5VYjFxSmJUNHpPdVRQb3NvTXl6clNIVDU1ZW5FK3MwN0VQWXlQUE1MTTVHUW9FSm93cWQvVGtiT1hyaGc4TEl1clNlQUg5NDRsZmNzbDFUVytmaG1XTmJkdWV1VGRIMzVzcW1lNkZvb0ZDbW1FQ2pqbElpSmpZVmNMb096czNPS2E2VlNXWmJYKzVnNGFScGlZMU5QSVYzdzF4L3B2dWY0OFZPSWpJeUNnNE05MnJWcmxlblhBSkxLdjR3K003OTU4dlE1RmkxZkJZMUdDNDFXQTQxR0E0MUdDNjAyNmQ5cWpRYmF0Ly9PemxwLzJXRm1ab1lpYm9WUXRFalMra05GaXhSR2tjS0ZVTHhZMFh3L0paMklpREwyZm9sWHZXcmxGSzhsN3o3L092a2hVVVFFWHIyT3hPdUlDT0hjcTljUmVQTW1Kc1AxWlBPU2xpMmF3c1haQ2F2WHJFZll5M0FrSm1adEdZNVBOWHhZMmh0S1pPYmZ0WnZUWEFMa2ZaTi9HQWVkWHBmaFpoU2JObStIUXFGQTQ4WU4wbnk5VnUzcWtFcHlmcFRod1lQSG9ORm9qTEtzbXpCdUpFb1hTM3RYM3B5aVVxbXdmc3NPYk5tK0IzUCtOeTNWLzRPR2RNZm5QdjVjc0F5RlhBdGl5b1F4ZkhCTHVZNWxIWWtxUHoyZDJMaDY2U2U5UHk1T2lhNWZmb09CL1h1alI1Y09PWlFxdFNjQmdibjIyUmw1ZjMyUXlNaW9WTHV5QVVDMWFwV3hZK2RlM1BkOWtPR3V1RGR2M0FFQTFLeFJMZFZybnA1bFUwd2grR2ZWT2x5N2RoUE96czZwcGhiTS9mTzNMT2VmL1VmV2QzMEZnT2pvTnpoODVBUUFvRnZYamprK1dpNHVUb2tUSjg3QXc4TWRsU3RYek5IUE5xUTRwUkwzZkIvbTZ0ZXdzclNFczdQajI3V0RrdFlQY2kxWVFDam5DaGJnU0RraUlzbytpVVFDQndkN09EallaN2lFaVY2dlI0SktKWXdDajR1TlE2eFNpYmpZdDZQRTQrSVFHeHNIdFZvTmpWYWI5QUJMbzRGR20vVEFLdm1CbGphTG8vaHlXL1hxVlRER2ZoZ3NMU3pnNHVLYytSdHl3TWZlNjZTMW5uQ3kzYnYzNDhqUkUxbitySWlJeUV5bm41cmFjaU81VGFGUTRLc3ZlK0xFcVhQWXRzdGJ0TExPOStGalRKM3hPMnh0clBISHIxT0ZUVmFJY2hQTE9oSU5uMDZrOVBEeEUyZzBHcFF0WFZMc0tMbGk1bnM3L1k3L2ZtcWFUemxkWEp4Um9vUTcvUHo4Y2VIaVpUUnQwaWpWTmI0UEhpRWdNQWdXRmhhb1hMbENobDlUclZiajd0MTdueDQrRFNFaG9WaTBlR1c2cnljbUpnb2p3WGJ0M29kZHUvZDkxTmVabWNZT3lmSHg4Wmd5OVJja0pLalF2WHVuVkR1OFptYzMyT0xGaTJIVXlNRWZsVTBNVmxhV1NldjgyRmdMYS95OCszZlNPa0RKQzN3N096bkJ5Y2tod3lmbFJFUkV1VTBpa2NEU3dpS3AzUHJFTlU3RmV1ajZvVklsVTY0WkhCc2JoKzhucE41eC9rUHBsVjJqUnc5RmVjK3kyWDdmcHlqbldRYlNMRzRZY2VqUU1WaGFXcUJwMDdRSEY1dzllekhURVh6MGNlUnlPYnAyYW85Ly90MElqVVpyOE0xYUhqOTloc25UL2djTEN3WG0vTzluRk1uQytvZEVPWUZsSFltQ1R5ZFNDd29KQlFDVC93dkFxMUY5K1BuNTQvangwMmpzMVNEVk5OZWpiMGVyMWE5Zk85MlJkOGx1My9aSnNVdnF3NGVQVWFxVUIrUnlPV2JPbWdkLy80Q1B5cmg4Mlh4b3ROb3NyNkdTRTJ1dHhNYkc0ZGl4VXdDU3lqaTFXb09tVGIxUXAzWk5iTisrSjh1ZjgrR041TWR1bkpGVFNwVXNnYjltL3dwWjhtTGFzcmVMYWI5ZFdQdjk4eFlXaWx4WnlKcUlpSWl5SnpFeE1jVmF2QktKQk5iVzFtbGVxOWZyb1ZRcUFTRGRhK1N5akF1WVhqMjdmRlJPYis5RFVLWnpyMU9oZkRsVUtGOHVTNStUVk5aWm9tT0hkbW0rZnVQRzdWd3A2L1I2UGU5OUFKUXZWd1lhalFZQmdVSHdLT0Z1c0svNzNNOGZrNmIrQm5PRk9lYk8vQm5GaWhZeDJOY21ZbGxIQnNlbkUybFRLcE51Skd4czByNkpNUlcxYTlmQXJ0Mzc4ZXJWYTl5NGNSdTFhbFVYWHZQM0Q0RHZnMGVRU0NSbzJpVHphZE9uVHAyRFhDNkRScU5GVkZRVUZpNWFnZXJWcStDYmdmM2c3T3lVemhwb2VvU0ZKYTBaK1A3YWR4OHFWclJJbWxNZGREb2QvamZ6VHdRRmhhQlZ5MmJvMHVXTEREUE9uNzhFRHg4OVFidTJyZENoUTl0VXJ5Y2txTEQvd0dHY08zZFJLQjRWQ25QOE5IV2lNUFhrd3h4NWFUZFlHMnRyVktyZ0tYWU1JaUlpeWlLOVhvK2ZwOCtDaDBkeDlPclpGWFoydHJDMnRrcDNlWkhYcnlNd1plcXZBTEszQk1uNzBodlJscG5EUjA2a1dkWWRPMzRhcjErOXp0Wm5LWlZLYk5teU04M1hZdDdFQUVDSzExdTFhcFppR1pqc1VxczEwR3ExNlJhY3BxVG8yKzhYbno3M00xaFo1eDhRaEFsVGY0RzV1Um4rbkRrZFJZdWsvejJyTWo0ZVVva1VGaFlLZzJRajA4Q3lqZ3lLVHlmU3AxUXFJWkZJWUtFdzdUL2t6YzNOMGJwVk0remF2UTg3ZDNtallzWHlzTFMwZ0U2bncrYTNOMEMxYTllQXEydUJERC9INzRVL25qNTdqcG8xcXVINmpWdXd0YldGcmEwTnJsMjdDVGUzUWhqODNWZHB2ayt0MW1Ea3FBa0FrR3FOdTZ3NGZ2dzBnb0pDNE9qb2dNOC9iNTNodGMrZnY4RERSMDhnbFVyUnFGRzlOSytKalkzRjhlT25BUUNGQzdzaE9EZ0Vjcm1ad2RhSUlTSWlJbnFmdjM4Z0lpT2pFQnNiaXdIOSt4amtheDQ4ZFBTajNwZVFrUGJtVkRkdTNNTHo1eSt5L1Ztbno1elA4SnIzWDY5ZnY4NG5sWFhSMGRFQUFHdHJxNC8ralB3aXVSRDJlL0Z4czJJK3h2ZFRaaUFxS2hwMWFsWEg3bjBIMDd4bTVKQnZBQUNEUjA2QWxaVWxWaXljWTdCOGxQK3hyQ09ENGRPSmpDbmpFMkJsWldueWEvY0JRTk9talhENnpIbEVSRVJpODVZZEdQaDFYeHc1ZWhMUG43K0FYQzdIRjFuWUVXdnZuZ01BQUMrdityaCs0eFprTWhtR0RCNkkvODM4RS92M0gwYUY4dVhnNFZFOFIzT0hoNy9DdnYySEFRQTl1bmZPY0ZNSm5VNkhqWnUyQVFBYU5hcVg3czJjdmIwOXJDd3QwZjZMTm1qYXBCR0dEUitmbzVtSmlJaUlzc1Bubmk4QXdMTmMyUnpmUUNzOTN0NkhjdlR6SmswY2s2M3Jod3dkQ3ljbnh6VFhFZ2FBbjZmUFFsall5eXpQWU5Cb3RIamg3NDlIRDUvQTBpcnR0WFVEQW9JQUFJVUxGOHBXMXZ4SUlwSEF6dFlXc1FaY0Z6QjVHWnNyMTI2bWUwMXlXZWZrNUFqcmRQNDdFbjBzbG5Wa01IdzZrVEc5VHNjMUtkNHlOemRINzE1ZHNXVHBQN2h5NVRwY25KMXg5RmpTV25WdDI3UkFnUUl1R2I3L3Z1OUQrRDU0QkhmM1l2QjhiN0ZpZTNzN2ZQZnRWM2o4NUJsSzVNSVErcDI3dktGV3F3RUFSNDZjUUdKaUltcldySjdtUXJqYnR1OUJZR0F3YkcxczBPR0x0TmMvQVpKMk1mdmxseWttUHoyYWlJaUlqTVB0Mno0QWdLcFZLK1hhMTlEcjlaQklKS2hkcXdaaTQrTFFyMjlQdkhnUkFKMU9KenhzZmZ6NEtUWnYyWW5ldmJxaVRKbFNhWDdPcmwzN0VLZFVRcTNXWkxnemJHNVRxVlRDU0Q2ZFRvZXg0eVlMOTR6VnExZE44ejIzYnQwRkFKUXRVOW93SVkyY21aazhuU1ZzY3NmeC9kdXpmTzJDMmIvbVloSXlWU3pyeUdENGRDSVRFZ24wT3IzWUtVVHg2dFZyQkFRRXByaFpxVnk1SXJ3YTFjZTU4LzhKVXg4OFBJcWpUWnNXR1g2V1NxWENwazFKZjdsKzBUNzFOTlRTcFV1aTlOc2RkelBiV1N5dDE1czFhNHdlM1R1bmVmMDNBL3ZoNG45WGNQTGtHZmk5OE1lYWZ6ZGk1eTV2ZUhrMVFKUEdEV0ZuWndzQTJMLy9NRTZmUGdlcFZJcEJnL3BuV3NTeHFDTWlJaUpqRUJrWkJYLy9BRWdrRWxTcGtudGwzWldyMTNIZ3dGRjA3TmdPTld0VUF3RDh0V0FwNHVNVGhORnJDb1VDa1pHUldMQndHYjcrdXE5d0haQlVLSllyVndaZHVueUJpeGN2NDRmSjAvSGR0d05Rcmx3WjRacjFHN2Jpd29WTFdjNFVFUkdaclYxcGRUb2RObS9lZ1dmUFh5QWtKRFRGZXNKYXJSYnU3c1ZRcm13cFZLNVNDYmR2MzAzeDNyQ3djRnkva2ZROTA2WExWK0h1WGxTNGZ6VlZabkt6RkJ2SEVlVjNMT3ZJWVBoMEltTlNpUVI2bUY1WmQrL2VBNnhhdlI0MWExUk45V1N4VmF0bXVIRHhzbkJ6MCt5enh2OXY3ODdqdEt6cnZZRi83dGxuRUlRQkJCV1JSVVJCVUZJSk5NVTlUYTJzekxKRnl5eFBWdHArV3M1emVucnM2ZlFjVzE2ZU5qdnRQYWZGMWtjekFoZHlJWmZNZlNITlJIQkpRVkFHWm1YbWZ2NUFSamdpcURGelg4NjgzLzh3Yzg5MVg5ZDNYcThCZnZQNUxkOVViNk5iMktKRjEyVGx5aWN5ZmZwZW1URmorbGF2M1hJRGlhMDNtQmcyZE9oejNxKzJ0amJ6RGowNGh4NXlVTzY4OCs0c3ZHeFI3cnZ2L2x4NjZZSXNXSEI1OXQ5L1ZzcmxjbTY4OGM4cGxVcDV5NmtuYnpab2ZLSHV2ZmV2K2RLWHYvYUMzck9sUWVhNGNidmswNS82Nkl1dUF3QVlIRzY1OWZZa3lZUUo0M3NuSWZ2Q3RkZGVuOGNmWDVHNjJ0cm52R2I4K0hGNTMvdmVuYTk4NVJ2NXpuZCtsRjEzMlRsang0NUp1VnpPZDcvM2YxTmRYWjB2bm45ZTFxeHB5YnAxNi9LMXIzODdaNTk5WnFidXVXR2wyajdUOTg0T3o3TjV3NEtGVjZTaG9TSHpEajE0eS9VdXZpN3IxclZ1OWxwVlZWV1dQcmdzRHovOFNFcWxVc2FQSDVlcFU2ZGt6eW1UTTJYSzVEUTBOUFJlZSthN1RrdTV2T0gzZ05hMnR2em50NytmOWV1NzA5VFltR1hMSHNyNVgveVB2T3hsKytaMUo1MllVYU5HNXQxbm5qN29qczZwcWFrUjFqR29DT3VnSUVwVlZZTm1aVjFQVDNlUzVMZVhMc2lsbHk1SXVWeE84OGptemE1NStPRkg4OVd2Zld1eldjZ2YvUERIV2I5K2ZlYk9uZjJjOTk1bm4ybFpzUENLblBybWs3ZFp4NVlhU1B5akRTYVNEZWRxekpneFBUTm1UTS9TQjVmbHNvV0xjdk10dCtXR0cyN3F2V2IyZ2Z2bm9JTmUvcUx1djFGMWRmVVdPNFN0MjhwNUhsdTZ2cW5Kd2NVQXdMYmRmUE50U1pJWk02YjEyVFArL3ZmSGN0OTk5MmYwNkZIWlo1OW5ubFBLaG5CcTR4YlpKSms4YVdMT09PTnQ2ZXpvek5peFk1SWtqLzc5c1hSMGRHVFNwQWtwbFVvNTl0aWpzbXIxNmx4OTlSL3o5YTkvTytlZTgwK1pPSEgzekpvMU03Tm16ZHhtUGVWeU9Rc1dYcEdtcHNhY2ROSUpXN3ltVkVxZWVtck5zMTQvOFlUajB0UFRrejJuN3BHbXh1ZmVOYlN4anBVcm44aTMvdk1IZWVpaFJ6SnlaSE0rL3JGenMyVEp2Zm5scnk3T3pUZmZsdHR2dnl0SEhqRXZ4eDkvVE9ycSt1ZTh3S0tvcWlxbHU3dTcwbVZBdnhIV1FVRlVWMVVOaXYrQVd0dmEwdGJXbm1URGR0Q0dob2FjOXZZM2JiYXFidkhpNjNQUnozK2RqbzdPREJzMk5LZWZkbW91dm5oK2xqNjRMRC80NFU5eTE5MUw4cVpUWHIvRjdhSGp4dTJTRDMvby9SbjUzOEsvU3VudTdrNUhaMGZ2Yk9sR045eDRVLzcyd05JY2VlUzhIRFIzOW9zYWNFMmVQREZmUFArOFo3Myszck0vdkZuSXVha3RYUThBc0MyclZ6K1orKzkvSUVrMjI3M3dRcmFHYnUzYTRjTjN6TDk5L2pOWmVObWlKTWt4UngrKzJlcXhJVHNNU1d0Ylc1Yjg1YjdzdmNtWnhQdnRPNlAzNC9YcnU3Tmd3WVp6ampmZHZmQ21VMTZmRlkrdnpEMUw3czNQZnZhcmZQemo1MjV4WlZwN2UwZEtwZEptalRNMk50VFkyckVrcjMzdGxrTzhtVE8zdnN0ajA3cXZ2bVp4THI1NGZ0cmIyek5peFBDYzg0R3pNbXpZME15ZXZYOW16cHllUzM3Nyt5eGFkRTBXTEx3aWY3NzUxcHg2NnNtWnR2ZlU1M1gvZ2FDdHZhTXc0M3ZvRDhJNktJamEycHAwZG5WdE5sczRFRjE3N1hXOUgrK3k4OWk4NXozdnpKZ3hvNU5zT0F2a29vdCtuVnVmUHJkajU1M0g1dXozdml1alJvM001TW1UOHYwZi9EaTMzSEpiYnJycGx2eGx5WDA1L3ZoamNzZ2hCejFyYSt5NGNidjAzemUwQlU4KzlWUnUrdE10dWVIR20zbzdlZFhVVk9md3d3L05JYStZbThXTGI4aFZWeS9PaWhVcjg5T2YvaktYWERJL2h4NTZjQTQvN0pBKzNWSUNBUEJpM2ZpblA2ZGNMbWZFaU9IWmJkeXV2YTl2YWRYK2l6RmtTRlBLNVhJZWZmVHZHVEZpZU9iTzNYd0h3clJwVTNQVlZTdHp3UVhmek1pUnpWczRHcVdjcDU1YWsvYjJqdFRXMXVTZ1RYWmlWRlZWNWN3elQ4djgrWmZsK09PUGZjNng5aDEzM0pYdmZQZEhxYSt2UzMxOWZVcWxVdGFzYVVteW9mdnQ5dGF5ZG0ydXYvNm1MRnAwZGUvNTN0T203WlYzdnVPdG00V0REUTBOT2ZrTnI4M2NPYlB6dmUvL1Z4NSsrSkZjY01FM00zdjIvam4xelNlbm9hRit1OWRXTk8zdGJXa2NCTjhuYkNTc2c0S29xNjFMdVZ4T2QzZlBGcnVIRGhRVEoreWUydHJhN0RWMVN0NzFydE5TWDErWHRyYjJYSEhsVlZtNDhNcDBkbTQ0aTJMT25BUHo1amU5b1hkbXM3NitMdTk1OSttNTZxckYrY1V2ZjVPV3RXdnowNS85S3BkZmNWV09PT0xRekowek80Mk5EVnQ3ZEsvZi8vN3lYSGY5bjU3anE4K3NnUHZYejN6K09lK3g2UmJaVmF0V1o5bnloM0xmZmZkbnlaSjc4OGdqZis5ZFNWZGJXNU1ERDNoWmpqdnU2TjR1dGllZGRFSmVlZXlSK2NNZnJzbVZWMTZkdFd2WFpmNzh5M0xaWllzeVo4NkJPZnFvdzNyUHkrdnU3czc2OWV0VFYxZlhPNXRkVi9mYzU3Y0FBUFNGcnM2dU5EVFVQMnNMN1BaZXRmK3hqNTZUSjU1WTlheng4R3RmYzBMV3IrL09IWGZjbFpVcm45amllK3ZxNmpKeDR1NTU3V3VPN3gxM2JkVFUxSlRYdi80MVczMzIyTEZqVWlxVjB0SFIyWHMrMnBBaFF6SnJ2eGs1L3Zoai9vSHY2dG5hMjl2ejJmLzVoYlNzWFpza0dUMTZWRjUzMGduUDJSMDIyVEFoL1lsLy9sQXV1V1IrRmw1MlpSNTU1TkZCTXk1c2EydmY3SncvR09pRWRWQVF0VThmb051MXZtdEFoM1ZUcGt6T0I4OTliOGFQSDVlYW1wb3NXblJOTHI3a2Q3MWJZNGNORzVwVFRubmRaaDI5TmpWdjNzR1pObTFxZnZLVFgrVHVlLzZTbFN1ZnlFVVgvVHFMRjErZlQzM3lJNm1xcXRwbURXdGFXdkxZWTQ5djg3cHRYYk5xMWVxYzk3bnowOXJhK3F5djdUWnUxeHh3NEt5ODR1QTVXejRucnJFeHJ6cnVtQngxNUdHNTZxckZXWGpabFdscFdadHJyNzB1Zi96akRUbnZmMzA2emMwanNtclY2dnpMLy9qY1p1OGRQMzdjTm1zSEFOaWVUampoMkx6eWxVZWxyYTJ0VDU5VEtwVXlhdFRJWjczZTJOaVF0NzMxbEQ1OTltNjc3WnB2ZlAxTDZlbnBTYmxjVHJtY1BodVhOelEwNUhXdmYzVnV2T0dtekp2M2lzeWNPZjE1aldOcmFxcHowa2tuWk9hKzAxTmJVL084M2pNUXRMZDNQTytKZVJnSWhIVlFFQnRueGJxNnV0STR3R2VOSmsyYTBQdng3cnZ2bHM3T0RRSGxvWWNjbkJOT1BIYXJCL0FtRzJZZVAvQ0JzM0xyYlhmazRvdm5aOFdLRlhubk85NzZ2QWNyYnp6NXBMeng1SlAra1c4aFNkTGNQQ0pUcDA3SkxiZmNsbUhEaG1iaXhOMHpkZXFVN0xmdmpEUTNqM2hlOTZpcnE4dlJSeCtlZWZNT3poK3V1amFYTFZ5VUF3NmMxZnYrVWFOR3BycTZPdDNkM2FtdnI4L2tTUk8yUyswQUFDOVViVzFOYW1zSC9wRWQvUldBeloxellPYk9PZkJGdlhmeXBJbmJ1WnJpNnVucFNVZG5aeHJxQi9idlNMQ3BVdm0vbjNvT1ZNU2x2Nzg4WC83cWhmbnBEeTdNcUQ0OFBQV3Z5eC9xczN1L1dMZmVka2ZHN3pidWVRZGNteXFYeTNuc3NjZDdPNEJ0eVhYWDNaakd4c2JzdDkrTTU3em14VnF6cGlWZFhWM2I3Y0RiRFZzdXlxbXZmK1pNam8zL1RBL0Vzd3ozMk0wcVFRQjR2b280am1QdzZxOXhYR3RyVzE3OXhyZm5QV2U4UFNlZmRHSy9QQlA2V21rYnY5eFpXUWNGVVZ1NzRhOWpWMWRYaFN2cGY1dDI4WHFoU3FYU1ZvTzZKSm03eVFIRDI5djJiZ2l4YWZleGpRWmlTQWNBQU05SFcvdUc0M0lHK3U0ajJOVGcyT0FPTHdGMWRSdENtczdPd1JmV0FRQUFiRW43MDJIZFlPaDZDeHNKNjZBZ0J2UEtPZ0FBZ0MzWjJJaE9nd2tHRTJFZEZFUmQ3ZE1yNjRSMUFBQUFTV3lEWlhBUzFrRkJXRmtIQUFDd3VZMHI2eHFFZFF3aXdqb29pTnJhMmlUQ09nQUFnSTFhMjlxU0pFMU5qUld1QlBxUHNBNEtvcXBxdzEvSG5wNXloU3NCQUFBb2h0YlcxaVRKa0thbUNsY0MvVWRZQndWUlZWVktrcFRMd2pvQUFJQWtXZGU2WVdXZHNJN0JSRmdIQlZFcVBiMnlydHhUNFVvQUFBQ0tZZVBLT3QxZ0dVeUVkVkFRVmFXblY5YlpCZ3NBQUpBa2FXMXRTMU5qWTBwUC83NEVnNEd3RGdxaTlQUTIyQjdiWUFFQUFKSWs2OWExYWk3Qm9DT3NnNElvOWE2c3N3MFdBQUFnU2RhMXRXWElFT2ZWTWJnSTY2QWdlcmZCVnJnT0FBQ0txY28yUUFxaVAzOFdXMXRiMDZTNUJJT01zQTRLWW1PRGliNWVXV2VRUjFINFdRU0FGNmFtcHFiU0pVQ1NwTFlmZnhaYlc5c3lwTkUyV0FZWFlSMFVSRlUvblZsbmtFZFI5T2NnRHdBR2doMEVGaFJFZjRabjYxcWRXY2ZnSTZ5RGduaG1aVjNmaG5VR2VSU0ZHVklBZUdHR0Q5MGhOZFhWbFM2RFFhNm1wanJEaHczdHQrZHRhREJoR3l5RGk3QU9DdUtaYnJCOXV3M1dJSThpNk85QkhnQU1CRlZWVmRtcHViblNaVERJalJuUjNNOW4xbWt3d2VBanJJT0M2RzB3MGNmYllBM3lLSUwrSHVRQndFRFIxRkNmWFVhUE52bEt2NnVwcnM2dW8wZW5zYUcrMzU1WkxwZlQxdDZleG9hR2Zuc21GSUVEZzZCZytqcXNTNTRaNUQyK2FsWFdkM2YzK2ZOZ281cnE2b3hwYnU3WFFSNEFERFJORGZVWlAzWk1ubXhabTNWdGJlbGF2NzdQenoxbWNLb3FsVkpiVTVNaGpZMFpQblNIVkZYMTczcWY3dTROdTQ1cWEydjc5YmxRYWNJNktJaU96czRrU1gxOS80UVlCbm4wbDBvUDhnQmdJS3FxcWtyempzUFN2T093U3BjQ2ZhYTdaOFBDZ3VwcTQwY0dGMkVkRkVSN2UwZVNwS0VmVnh3WjVBRUFBRVhWM2IweHJMUHRtOEZGUEEwRjBkSHhkRmpYVHl2ckFBQUFpcXg3dmJDT3dVbFlCd1ZSaVpWMUFBQUFSYlZ4WloyR3V0Q0ZaZ0FBQ2FwSlJFRlVLZ3cyd2pvb2lQYmVsWFU2SFFFQUFIVDNiR2d3WVdVZGc0MndEZ3FpZHh1c2xYVUFBQUFwUGYxblQ3bW5vblZBZnhQV1FVRzB0S3hOa3V3d1pFaUZLd0VBQUtpOCtxZlA4KzdzNkt4d0pkQy9oSFZRRUUrc1hwMzYrdm8wTlRWV3VoUUFBSUNLMnhqV2RYUUs2eGhjaEhWUUVLdFdQWm1SemNOVEtwVzJmVEVBQU1BQVYxTlRuZXJxYW1FZGc0NndEZ3BpMWVvbk03SzV1ZEpsQUFBQUZFWjlmWjF0c0F3Nndqb29pRldyVnFlNWVVU2x5d0FBQUNpTWh2cDZLK3NZZElSMVVCQlByRjZka1NPR1Y3b01BQUNBd21oc2FFaGJXMXVseTRCK0pheURBbWh2NzBoTHk5cU1Ham15MHFVQUFBQVV4cWhSSTdOaTVhcEtsd0g5U2xnSEJmRGc4dVZKa3QxM0gxZmhTZ0FBQUlwanpFNmo4L2lLRlpVdUEvcVZzQTRLNElFSE40UjFreWJzWHVGS0FBQUFpbVBzbU5GWnNYSlZ5dVZ5cFV1QmZpT3Nnd0pZdW5SWmh1NHdKS05HNmdZTEFBQ3cwWmlkZGtwWFYxZWVmR3BOcFV1QmZpT3Nnd0pZK3VEeVRKeXdlMHFsVXFWTEFRQUFLSXd4TzQxS2txeFlzYkxDbFVEL0VkWkJBVHp3NExKTW1tZ0xMQUFBd0taMkhqc21TZkxnOG9jcVhBbjBIMkVkVk5pS2xVL2tpVldyczhla0NaVXVCUUFBb0ZCMkdqMHFJNXRINU02N2wxUzZGT2czd2pxb3NCdHZ1aVZKc3Yrc2ZTdGNDUUFBUUxHVVNxWHNPM042N3Jqcm5rcVhBdjFHV0FjVmRzTk5OMmZ5eEFrWlBXcGtwVXNCQUFBb25QMW1UTSt5NVEvbnFUVXRsUzRGK29Xd0RpcW9xNnNyTjk5NmUrYThmUDlLbHdJQUFGQkkrODdjSjBseTU5MVcxekU0Q091Z2d1NjhlMG5hMnpzeWQvWUJsUzRGQUFDZ2tIWVpPeWFqUmpibno3ZmNYdWxTb0Y4STY2Q0NycnIydWpTUEdKNnBVeVpYdWhRQUFJQkNLcFZLbWZ2eUE3TG9xbXZUMmRsVjZYS2d6d25yb0VKV3JWcWRCWmYvSVljZGNsQktwVktseXdFQUFDaXNWNzN5eUxTc1haZHIvM2hEcFV1QlBpZXNnd3I1eGYvN2JkYXZYNS9YbkhoY3BVc0JBQUFvdENtVEoyWFBLWlB6NDR0K2xaNmVua3FYQTMxS1dBY1YwTkt5TnBkY3VqQnpEdHcvdSs0OHR0TGxBQUFBRk43cGJ6a2xTNWN0ejZLckYxZTZGT2hUd2pxb2dGOWRmR25hT3pweXh1bW5Wcm9VQUFDQWw0UUQ5OTh2Kzg2WW5xOS82M3RadGZySlNwY0RmYVpVTHBmTGxTNENCcFA3LzdZMFozL29Fem4yNk1Oejd0bnZyblE1QUFBQUx4bVBQUHBZenZyQVI3UDNYbFB5dVgvOVpHcHFxdnZrT1l1dnZ6SHpGMTZaSmZmK05TMHRhOVBVMUppOXAwN0pHMS8zNnV3M2M1OCtlU2FEUjJrYkI5Y0w2NkFmclYyM0xoLzR5S2ZTMWJVK0YxN3c3MmxxYXF4MFNRQUFBQzhwaTY1ZW5NLzluNjlrM2l2bTVwTWZQU2ZWMWRzL3NIdlRhZTlKZlYxZDl0NXJ6OVRYMTJYWjhvZHp4MTMzcEZRcTVkTWYvMkRtdldMdWRuOG1nNGV3amtJWnpMTVRiZTN0K2VkL09TLzMvdlZ2K2ZJWFBwdTk5dHlqMGlVQkFBQzhKUDNta3ZuNTZvWGZ6ZjZ6WnViakgzeGZtcHRIYk5mNzMzWFBYeko5NzZtYnZmYTdCVmZrUy8veHpVd1l2MXUrL2ZVdmJkZm5NYmdJNnlpVXdUbzc4Y2lqaitXOEwzd3BmMXU2TEovOTlNY3krNEJabFM0SkFBRGdKZTEzQzY3STF5NzhiaG9hNnZPV043MGh4eDF6UkJvYkd2cnNlWjJkWFhuVjYwN04wS0U3NU5jLytWNmZQWWVCVDFoSG9ReTIyWW4yOW81Y01uOWhmdlNUbjZlbXVpYWYvTmc1T1dEV3ZwVXVDd0FBWUVCWS90QWorZkpYTDh6dGQ5NmRvVHNNeVp6WkIyUy9tZnRrenowbVpjZGhRek5zMk5EVTFOUnNsMmM5c0hSWnpuemZoM1BBeS9iTHYzMzJVOXZsbmd4T3dqb0tiNkRNVHBUTDVheGQxNXFubmxxVHBjdVc1NmFiYjgwMWY3d2hUejIxSnJNUG1KVVB2ZitzakJyWlhPa3lBUUFBQnB5N2w5eWIzMXd5UHpmZGZGdld0TFJzOXJXUG5QdmVISHZVNFMvcXZ1VnlPV3ZXdE9UMk8rL090Ny8vWDFuYjJwb3ZmdjR6bVRCK3QrMVJOb1BVdHNLNjdSTXZ3ei9nNFVjZVRaSk1uZkxTUHNQdHJXZWNuY2NlWDlIN2VWTlRZdzU4Mlg1NXcwa25adStwVXlwWUdRQUF3TUEyYmE4OU0yMnZQVk11bC9QQWc4dXlmUG5EV2JOMmJWcGExbWJtOUdrdjZwNnZPZVcwckZ2WG1pUXBsVW81OU9BNWVmOVpaMlQ0OEIyM1orbndMRmJXVVJFRGNYYmk5NWN2eXJwMXJkbHgyTkRzUEhaTXBrN1pvOC9haUFNQUFOQzN2dlc5SDZXOXZTT3RyVzFadHZ5aDNIZi9BeGt4WW5qT1BQMHRPZnFJZVpVdWo1Y3cyMkFwSExNVEFBQUF2TlE4OVBDaitjei9QajlMSDF5V1QzN2tuQnh4MkNzcVhSSXZVY0k2Q3Nmc0JBQUFBQzlGZjdudnJ6bjdnNS9JcEFtNzUxdGZQYi9TNWZBUzVjdzZDdWZkNzNqYlpwOXZuSjM0d3BlK211cXFhck1UQUFBQUZOTGtpUk9TSkN1ZldGWFJPaGpZcWlwZEFJemJkZWQ4OU54L1NwTDg5QmUvcVhBMUFBQUFzR1VQTG5zb1NiTHoyREVWcm9TQlRGaEhJWmlkQUFBQW9BaXVYbng5N3J4N3liTmVYN1ZxZGI1NHdUZVNKTWNmZTFUdjY2MXRiV2x2NytpMytoajRiSU9sRU14T0FBQUFVQVJMSDF5V3ozNytpOWx0M0M3WmM0L0phV3hzeUlvVlQrU1cyKzlJWjJkWFhuMzhLM1BjTVVmMFh2K2U5MzgwVFUyTnVmQ0NmNjlnMVF3a3dqcjZ6ZFdMcjAvemlPSFpaOXBlbTcyK3RkbUpxbEpWR2hycSs3Vk9BQUFBQnEvRERqazRqeisrTW5mY2RVK3VYbng5ZW5wNk1uekhZWmw5d010eTRuSEhaUDlaTXplN3ZybDVSSVkwTlZhb1dnWWkzV0RwTnovODhVWDU0WTkvdnRYWmlmZWZkVVkyTmtWNTI3dmVaM1lDQUFBQUdGQjBnNlV3ekU0QUFBQUFiSjJWZFFBQUFBRFFUN2Exc2s0M1dB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BQUFBQUFBQUFBQUFBQUFBQUFBQUFBQUFBQUFBQUFBQ0E1K1AvQTFZT0FBT2lCYWREQUFBQUFFbEZUa1N1UW1DQyIsCgkiVGhlbWUiIDogIiIsCgkiVHlwZSIgOiAibWluZCIsCgkiVmVyc2lvbiIgOiAiIgp9Cg=="/>
    </extobj>
    <extobj name="C9F754DE-2CAD-44b6-B708-469DEB6407EB-13">
      <extobjdata type="C9F754DE-2CAD-44b6-B708-469DEB6407EB" data="ewoJIkZpbGVJZCIgOiAiMTY3OTQ0NjEyNzkwIiwKCSJHcm91cElkIiA6ICIxMjUzMzM2MTkiLAoJIkltYWdlIiA6ICJpVkJPUncwS0dnb0FBQUFOU1VoRVVnQUFCSGtBQUFJN0NBWUFBQUI0TEVlRkFBQUFDWEJJV1hNQUFBc1RBQUFMRXdFQW1wd1lBQUFnQUVsRVFWUjRuT3pkZVZqVTVmNy84ZGRzd0xDSWJDSWd1YUJrWnE2NXBDMmVVdXRVYXBxYXBhMG42N1NkekxUNm5sYnpsMldXV1ptZGJNL3NuRTY1YTNXc2pyYllvbGxtYUVudUNDT280RExEQU1QTS9QN3dTQkVDZzRBZkdKNlA2enJYeFh6bXZqLzNlemdXOVBKenYyK1RxOFR2RndBQUFBQUFBQnE4aUJDVHFiTDN6Q2V6RUFBQUFBQUFBTlFQUWg0QUFBQUFBSUFnUU1nREFBQUFBQUFRQkFoNUFBQUFBQUFBZ2dBaER3QUFBQUFBUUJBZzVBRUFBQUFBQUFnQ2hEd0FBQUFBQUFCQmdKQUhBQUFBQUFBZ0NCRHlBQUFBQUFBQUJBRkNIZ0FBQUFBQWdDQkF5QU1BQUFBQUFCQUVDSGtBQUFBQUFBQ0NBQ0VQQUFBQUFBQkFFQ0RrQVFBQUFBQUFDQUtFUEFBQUFBQUFBRUdBa0FjQUFBQUFBQ0FJRVBJQUFBQUFBQUFFQVVJZUFBQUFBQUNBSUVESUF3QUFBQUFBRUFRSWVRQUFBQUFBQUlJQUlROEFBQUFBQUVBUUlPUUJBQUFBQUFBSUFvUThBQUFBQUFBQVFZQ1FCd0FBQUFBQUlBZ1E4Z0FBQUFBQUFBUUJRaDRBQUFBQUFJQWdRTWdEQUFBQUFBQVFCQWg1QUFBQUFBQUFnZ0FoRHdBQUFBQUFRQkFnNUFFQUFBQUFBQWdDaER3QUFBQUFBQUJCZ0pBSEFBQUFBQUFnQ0JEeUFBQUFBQUFBQkFGQ0hnQUFBQUFBZ0NCQXlBTUFBQUFBQUJBRUNIa0FBQUFBQUFDQ0FDRVBBQUFBQUFCQUVDRGtBUUFBQUFBQUNBS0VQQUFBQUFBQUFFR0FrQWNBQUFBQUFDQUlFUElBQUFBQUFBQUVBVUllQUFBQUFBQ0FJRURJQXdBQUFBQUFFQVFJZVFBQUFBQUFBSUlBSVE4QUFBQUFBRUFRc0JwZEFBQUFhTHJjN2hKbDVSelFqTG5McXgwNzhjYUwxYUZkVXRuclg3YzdOUE9WRDZxY2s5NDJTWGVOdjdqY3RXZGUva0NaT3h5c2RRSnJtU1JaTFB3ZElRQUFEUlVoRHdBQU1FeWdBWThrdVlzOWNoVVdsWHRkSGEvUFYyN09zV3VzZFdKcldTMFdSWVNIVmpzSEFBQVl3K1FxOGZ1TkxnSUFBRFJOeDU3azJibzdWejZmVDhtSnNaV09UVW1NVVZpWXJleDFVWkZIMmJrRlZkN2ZIbXBUY3N1WWN0ZHk5aFpVRzI2d1ZzVzFscXhjTDBkdWdTd1dzNjRZY3BaU2srT3FuQWNBQU9wSFJJakpWTmw3aER3QUFNQndyc0ppbFhxOVJwZUJLcnc0N3hOdDI1VXJTWnA4MDZWS1QwdXFaZ1lBQUtnUFZZVThiS29HQUFBQUFBQUlBb1E4QUFBQUFBQUFRWURHeXdBQXdEREhldks0aXowS3NWa3E5SmtCQUFCQTRBaDVBQUNBWVg1L3VsWmE2MFRkY3ZWQWd5c0NBQUJvdk5pdUJRQUFBQUFBRUFRSWVRQUFBQUFBQUlJQUlROEFBQUFBQUVBUW9DY1BBQUFBcWpWc1VFK1ZlTHl5aDlxVW1oeG5kRGtBQU9BNENIa0FBQUJRcmVTV01iSmFMSW9JRHpXNkZBQUFVQW0yYXdFQUFBQUFBQVFCUWg0QUFBQUFBSUFnd0hZdEFBQmdHTHM5UktlMlM1TFg2MU5TWWt5TjVrWkhoZGRUVlUzSG9TT0ZBWS9OMlZ0UXJpZVAzUjVTajVVQkFJQVRZWEtWK1AxR0Z3RUFBSm8yVjJHeFNyM2VHczBoNUttOW1vUThMODc3Uk50MjVVcVNKdDkwcWRMVGt1cXJMQUFBVUlXSUVKT3BzdmZZcmdVQUFBQUFBQkFFQ0hrQUFBQUFBQUNDQUNFUEFBQUFBQUJBRUtEeE1nQUFNRXhXemdHOXUrenJzc2JMd3diM05Mb2tBQUNBUm91UUJ3QUFHTWJ0THRHVzdRNUpFaWRCQUFBQTFBN2J0UUFBQUFBQUFJSUFJUThBQUFBQUFFQVFZTHNXQUFBQXFwV2NHQ09USkl2RkxMczl4T2h5QUFEQWNSRHlBQUFBb0ZyREJ2ZVUxV0pSUkhpbzBhVUFBSUJLc0YwTEFBQUFBQUFnQ0JEeUFBQUFBQUFBQkFGQ0hnQUFBQUFBZ0NCZ2NwWDQvVVlYQVFBQW1pYTN1MFJaT1Fma0x2WW94R1pSY3N1WWdPZEdSNFhYWTJXMXQzM0hUclZyMjhib01xcDA2RWhod0dPWHJGd3ZSMjZCTEJhenJoaHlsbEtUNCtxeE1nQUFVSm1JRUpPcHN2ZG92QXdBalpqSDUxZEd2a3RaUjRyazlIamw4WkhiTnlVMnMwbVJOb3RTbzhMVU9UWkNObk9sUCs4YkxMczlST2xwU1hJVkZxdlU2NjNYdGQ2Y043OVc4Nis5ZW15TjFscXdjTEVtMzMyWHpqbTdYMEJ6U2p3ZTVlWGxWZnArcTVRVTdjbk9EdWhlOFhIeENndXIyd2JKT2JrRjJyWXJWOUxSY0E0QUFEUThoRHdBMEVnNVhDVmE0emdrVjJuOS9vY3hHaTZQejYrQzRsSVZGRHUxN2FCYi9aT2lsUlRCMGRhVldiQndjYTNtMXlUa0dYakIrVnF5ZExubXZ2eXF1bmZycXNqSWlHcm43TjYxV3hNbjMxZnArNHZlLzVkdXZYMUNRT3MvOHREOTZ0RzlXOEQxQWdDQTRFRElBd0NOa01OVm9wVlorVWFYZ1FiRVZlclZ5cXg4RFU2TkplaXB4TkpGNzlWby9LTEZTL1hXMis5SWtxNjlabHlONXFZa0oybm9rRXUwZE5rSy9aU1JvYlA2OWdsNDdwelpzOVFxSmFYczlacXZ2dEgwR1U5THF2Z1pwajcyaEJ5T3Zab3plMWFONmdNQUFNR0prQWNBR2htUHo2ODFqa05HbDRFR2FvM2prSWExaTI4MFc3ZHEwNU9udmppZExzMTZmcmJXcnYxT3NiRXh1bmZ5UkozV3NXTzVNZnYzSDlDaUpVdXJ2SS9iWGFRemUvWlF4cWJOeXRpMHVkSng0NjRhSTd2ZFh2WTZON2Y4bHEzOGdzb0QzYTFidDZscjF5NVYxZ0VBQUpvT1FoNEFhR1F5OGwxczBVS2xYS1ZlWmVTNzFEMCswckFhaW9xS3RUTXJSNGNQdStSWDFYMmlISG1IdFdMMTBRQ2tSVnlrQnZaUEQzaWRQL1h2V2FzNmorZlhyVnMxZmNaTTVlWHRVOWN1WjJqU3hEc1ZIUjFkWWR6Qmd3ZTFiUGtIZGJMbXlNdUhsd3Q1cGt5ZFZ1bllMWm1abW56di9lV3VyZjdzYzYzKzdQT3kxMDlNbTZwT3AzWDg0MVFBQU5BRUVQSUFRQ09UZGFUSTZCTFF3R1VkS1RJazVQSDVmRnIzd3lhdCt6NUR2Z0NiZ0x2Y3ZyS3ZuYTVDZmYvanp3R3ZWOWNoei9JVkgrcTFOOTZTMSt2VjZKRWpOUGFxTVRKVmNuaEYrL1pwMVc3L0dqcDhsRkpTa3ZYaTdHZHJWRWRWMjdXT21mTHdBMHBJaUM5MzdjQ0JmRDM0OEtNMVdnc0FBQVFYUWg0QWFHU2NIcDdpUWRXTStETlNWRlNzeFN0V2FYOStnWHAwN2FRMnB5UXJQcmE1UWtKc1ZjN0wzT2JRakxuTEpVbEppUW02OGVxQko2UGNDcDUvNFVWOS9NbC9GUlVacWJzbTNLRXplL1l3cEE0cHNPMWFMUk1UbFpUVVVvV0ZidVVYNUt0VlNvcENiUFJpQWdDZ3FTUGtBWUJHaG1QU1VSMGovb3lzL3ZJN0hYYTZkTVdJaTVRUVozeGZuWnJhL1BNdmtxUm5aajZwRmdrSmh0WlMxWGF0UDFxN2JwMW16bnEreGsybEFRQkFjQ0xrQVFBQXRiSjFSNVl5dCszU253ZWQzU2dEbnQ4ek11Q0pqSXBVdjdQNjZxWWJiMUJzN0cvZnh5MlptVnEwZUpuTVpyTmh0VW5Tc0VFOVZlTHh5aDVxVTJweW5LRzFBQUNBNHlQa0FRQUF0ZkxUNWw4Vkd4T3REdTFPTWJxVUNuNzhjYU1lZkdScXdPT0hEaDlWN1poalQ4MHNYYlpDdVhsNVZZNDlkT2lRWG43MTlVcmZILytYNnlWSldYdXl0WFBuVHZYdjExZWJObGM4aWF0L3Y3NzZjczFYYXRHaWZBamw5Zm9xN1J0VTE1SmJ4c2hxc1NnaVBQU2tyQWNBQUdxT2tBY0FBTlJLYnU1K3RXM1R5dWd5anF0Rml4YTZmTVJsMVk1YnVmSVRIWEU2QXhwN3pPZGZybEZtNXE5VmpuRTZYVldld25VczVQbDI3VHE5Tlc5K3RXdk9tUDdZSCs3dlZGaFlXQURWQWdDQXBvQ1FCd0FBMUVxSnAxVFJ6WXc3c3IwcVNVa3RkZTNWWTZzZDk4MjNhM1hFNlF4bzdERlBUYSs2ZDA1TlR0Y2FPZUl5alJ4eG1mTHk5cWxac3lpRmhZVnA2UEJSbWpqaERnMDQ3OXl5Y1ZzeU04dk4yN1U3Uy9IeGJKMENBQUJIR2J1NUd3QUFCSVVUM1RKa3Q0Zm8xSFpKYXQ4NlVjbUpqYnVmVDIyNTNXN2RlUE90K21idHVySnJQcDlmWHE5WFhxOVhQcDlQY1hGeEdqMXloQ0tqSWxWYVdxcDE2NzVUYkd5cy9INi9JaUxDTlhya0NDWEV4MWV4eW9uTDJWdWdyVHR6bGJuTkliZTdwRjdXQUFBQXRjT1RQQUFBd0RDcHlYR2FkUE9sY2hVV3E5Ujc4bzkrYjBnS0RoNlVKTVhHL0JaMnpYcHV0bVk5TjF1U2xKN2VRVTlObjZaeFk2K1VKTDAxYjc2Y0xwY2NPUTVOZmV3SjNmbTMyOHJlcXc5TFBsNnZiYnR5SlVtVGI3cFU2V2xKOWJZV0FBQTRNWVE4QUFBQURjQ2VyR3hKMHNhTlA2bkxHWjBsU1RkY2Q0MzY5TzRsU2JLRjJDUkpKUjZQNXIzOWpwWXNYYTd4ZjdsZUE4NDdSOU9tUDZVNzc1cWt5Uk1uNlBUVE94bnpBUUFBZ09IWXJnVUFBTkFBWkd6YXBORFFVQzFZdEVSZmZmMk5KS2w1ODJnbEpiVlVVbEpMK2J3K3ZmZitRbzIvK1RaOThPRi9kTXZONHpYazBvc1ZGUldscVk4OHFOTTdkZElERHorcUZSOThaUEFuQVFBQVJ1RkpIZ0FBME9UNWZENUQxL2Q0UFByc2l6WHEyNmVYMGp0MDBKTlBQU05KS2lvcUxodmpjRGkwWU5GaTllbmRTMWVPR2EyV2lZbGw3MW10VmsyYWVLZm12aEpWNFpoMUFBRFFkQkR5QUFBQXcyVGxITkM3eTc2VzErdFRVbUtNaGczdVdlOXJ1dDF1dVZ5RmlveU1WRWlJVFZzeU01V1h0MDhoSVNFQnpmZDZ2Um8rY2t4QVk3T3pjelIwK0tocXg5MXczVFVxS0NqUTJmMzdxVS92WGtwczBVSnpYM2xOYy80eFYwdVhyVkJxYWl0RlJVVnF3SG5uS3R4dTE2ZWZycElrK2YxK2VYMCtsWmFXeXVQeHFLVEVvOVdmZmFIOUJ3N296eGNPRHFoR0FBQVFQQWg1QUFDQVlkenVFbTNaN3BBaytVL1NtcnQyWittZSsrNnZjTDE3dDY0QnpUZWJ6Um85Y2tTZDFwU1cxazR0RXhQVjY4eWpJVmZ2M21lcVo4L3UrbTc5OTlxd1lhT3k5dXhSanNNaGw5T2xvdUlpbFpSNDVQVjY1ZmY3WlRLWlpES1paRGFaWkxGYVpiVmFkY0g1QStxMFBnQUEwRGdROGdBQWdDWWxzVVdDVWx1bHlPZnp5ZWYzeTJxMUtyMURlMTEzemJpQTVwdE1wbm81eGVyZWV5YktiUDZ0WGFMRllsR2YzcjNLR2k4REFBQlVoNUFIQUFBMEtURXhNWHJoK1ZsR2wxRkJXcnQyUnBjQUFBQWFPVUllQUFBQVZDczVNVVltU1JhTFdYWjdZUDJMQUFEQXlVWElBd0FBZ0dvTkc5eFRWb3RGRWVHaFJwY0NBQUFxWWE1K0NBQUFBQUFBQUJvNlFoNEFBQUFBQUlBZ1FNZ0RBQ2duMzVGOTNPdGIxMytqNVhObTFOdTZDNStlb29WUFQ1R3o0RUM5clhGTTV0bzFtblBidUpPeUZnQUFBSEN5MEpNSEFGREdXWEJBajE4eFNJbXQwM1Q5RXk4b0x1V1VvOWNQNXV1NW02OVFhVW1KT3A4N1VHMDZkNi96dFQ5NTh4K1NwSDRqeGlveUpxN083MytNcDdoWWJ6N3dOeFhzemRIN1R6Nms2eDUvb2Q3V1F2VlNrK00wK2FaTDVTNzJLTVJtTWJvY1ZHSEp5dlZ5NUJiSVlqSHJpaUZuS1RXNS92NDVCUUFBSjRhUUJ3QlE1dCtQUHlEWHdRSTVtK1dyV1h4aTJmWEk1ckhxTTJTVTFpeVlyeVhQUHE0N1gvNjNnVlhXamkwMFZNTW5QcWpYN3JsRmExY3NWTC9oVnltOWQvOGEzMmZLMExPVnUzTmJsV01TMjZUcDRhVmY2dFl1U1RXKy80UlhGeWk5Vjc4YXoydHM3UFlRcGFjbHlWVllyRkt2MStoeVVJV2MzQUp0MjVVclNYSzdTd3l1QmdBQUhBOGhEd0JBa3ZUVFp4L3J1NDhXUzVLdWZHaTZiS0hsVDlENTgwMTNhZTN5OTdYbDJ5LzAvY3BsNmpGNGlCRmwxb21lRnc3VHAyKzlwRjBaRzdSNDFtTzY1NTBQVHZoZTU0MjUvcmpYUC92WDYyVmZKN1pKSy9lZXorZlR2dDA3WkRaYmxIQkttK1BPRDdIYlQ3Z21BQUFBTkUyRVBBQUE1VHV5TmUvQkNaS2t2a05INjlUZVoxY1lFNXVVb2d1dSthcytldmxaL2ZQLzNhdTA3cjBVbmRDeTBuc3Vuek9qWE5BUnFCbmpMcEhaRXZpMm5SbWZiNjd4R2lhVFNjTW5QS0N2bC94TFEyNi9yOGJ6ZisrS3YwODc3dlhmZi9hSGwzNVo3cjJjWDMvVy83djhmTFhwMGtPVDNscGFxL1VCQUFDQVl3aDVBS0NKOHhRWDY2VUoxOHQ1TUY5eEthZG8xTDFUS3gzNzU1dnUwb1pQUDlEZTdiOXE3bDAzYXNLcjc4c1dHbmJjc1NYdVFya09GdFM0SHZlUnd6V2VjOHlKYkl2NmR0bjdBWTI3YVB5ZEducEh4VURvdmVrUDFYak5uRzFiSkVrZGV2YXQ4ZHhnNDNhWEtDdm5RRmxQbnVTV01VYVhCQUFBMEdnUjhnQkFFK2IzK3pWL3l0M0srdmtuMlVKRGRkTXpyOG9lMWF6UzhiYlFVRjMveEJ3OWRmVVE3ZGk0WHE5TXVsbmpaNzRpcTgxV1lleUl1eC9XaUxzZkRyaVdZd0hOUTB1K1VNdTI3V3YrWVF5eWF2N0xBWTJiTXZTM3A2TUtEeCtTSkgyOTVGMXQrTFQ4VnJINFZxMTEyNXo1ZFZkZ0E1ZVZjMEF6NWk2WEpLVzFUdFF0Vnc4TWVPNmhJNFgxVlJZQUFFQ2pSTWdEQUUzWXU5UCtyclhMRjBpU3J2aS9hVXJ0MkxuYU9ha2RPMnZjbEtmMStuMjM2YWZQVnVyRk82N1dUVE5mVldoNFJIMlhXNjA1R3gwQmpkdTdZNnNlSFhaT2plYlVkTTAvUGxWMHZDYk5oL2ZuNmZEK3ZGcXREd0FBQUJ4RHlBTUFUZFMvbjNoQW43LzdoaVJwOEEyM3E5K0lxd0tlMit2aUVUcHlZTC9lbi9Hd2Z2N3FNMDIvOGlLTm4vbXFrdExTNjZuYTRIRHN0SzNLbk1oMk13QUFBT0FZUWg2Y1ZGNnZUeTYzV3k2WFd6Nk95Z1VNNFNrdTFqdVBUaXJyUlhQdUZkZnBzZ24zMS9nKzUxOTlrMlF5YWNHTWg3VjN4MVk5TVdhd0x2N3IzUnAwM1MweVc1ck9qNWQzcC8zOWhPWjlPSGVXRHUvUHE3UnhNd0FBQUZCVFRlZTNjQmptaU5PbFg3ZnUxdFlkdTdVMzc0RFI1UUNOWHZSNTU1L3czSUs5T1hwcHd2WGF2WG1qSk9tc3k4YlVLbVE0Zjl4NHhiUk0xbHNQM0tuaVFwZVdQRHROWHkzNnB5Ni8reUYxK2RORlplUHUrMU1YZWIybEFkMnp1dE8xVHVRMHJmcDBJaWVJU2RMYTVlOHJkK2MyUWg0MEdzTUc5VlNKeHl0N3FFMnB5WEZHbHdNQUFJNkRrQWYxcHFpb1dHdS96OURHVGIvSzUvTVpYUTRBU1J0WC82Y3M0TG5rbGttNjVKYTdhMzNQN2dNdlVVcUgwL1RxNUp1VjlVdUdDdlpteXg0VlhXNk1zeUJmUGw5Z1QrL1Y1blF0SXdUYWsrZGtlKzZsZDA3cWV0azVlVkxQazdva1RyTGtsakd5V2l5S0NBODF1aFFBQUZBSlFoN1VpejNadWZyZ2t5OVZWRlJjN3JyRllsWmtlTGpzNFdHeVdzd0dWUWMwYmtkcU1mZThNZGNyYjljT3RlM1NYYTFPN2F3SmZkSnFYYysxanoybjdnTXYwYjMvL0ZDZnZ2V1Ntc1VucXNPWlo1VWJNM3ZESGtuU3oxOS9wdWR2SHFPRVU5cnFrYVZmeW1TdS90OERSYzRqZXVqaXZuSWV6RmVQd1VOcVhXOWR1ZjNGZCtRcEthbjAvWWVXZkNGYlNNaEpyS2k4VnNtSkoyMnRQVG01YWhabGZPTnRBQUNBcG82UUIzVXU0K2V0V3YzbE92bDhma21TMld6U2FlbnRsSjdXV3NsSkxXUWgzQUZxNWMxZjl0WnEvcWg3SDVVazVXejlSU1h1Mmg5QmJiRWUvVkZpdGxnMTZQcmJxaHpic2UrNWF0bTJ2ZmJ1MktvTi8vMVEzUWRlVXUzOVY3NytncHdIODJXeDJqVHN6dXI3MzlUMENacEF4djlwN1BpeTc5dmVIVnYxMHAzWDFXaU40elZiOWhRWHlSWWFWcVA3MU1TSUlSZlUyNzMvNkxtWDNsRVVJUThBQUlEaENIbFFwN2J1eU5KL1AxOWI5cnAxYXBJR25OTkwwVkdSQmxZRjRIaVMyM2Vzc05Vb2IvZDJQWEpwZjVuTVpqMi9mbGVWRFpRZkdkSmZlYnUyMXlpb01KbE0rdE80bS9UUHFmZm93NWVlVWRmekw1TFpYSG4vSGNlMkxmcjByWmNrSFczMG5KRGFKdUMxNmt0cGNmRnhqME92cVNLWFUvYklxRHFvcUhHejIwTjBhcnNrZWIwK0pTWEdHRjBPcXBDenQ2QmNUeDY3M2JnbjFRQUF3UEVSOHFETzdEOVFvSS8vKzNYWjYrNWRPdXJzdnQxbE1wa01yQXBBVFJ6S3k1VWtOWXRMcVBhRUxFOXhrU1FwSk14ZW96WDZqN2hTcTk2ZXF6MWJObW5WMjYvb2dtdHVydlQrcjB5NldaN2lJclhxZUxxRzNINXZRUGV2ckVmTzcrM2RzVldQRGpzbjRQRy8xNnJqNlZYMjRhbnVtSFJKY2pzUHEvRHdJYVdrZDZyUjJzRW9OVGxPazI2K1ZLN0NZcFZ5Nm1LRHR1VGo5ZHEyNitpL0l5YmZkS25TMDR6dE93VUFBQ3BpM3d6cXpIOC9YeXRQNmRIVGN6cW10OVU1Wi9VZzRBRWFHY2UyTFpJVTBCTXpKVVZ1U2FyeGxpT3p4YXJMSjArUkpDMTc0VW5sYlAybHdoaWZ0MVN2MzNlckhOdTJLTVFlcmh1ZWVGRldtNjFHNjV3TWIvejlkcjAzL2NFYXo4dmVjdlNFc05TT25ldTZKQUFBQURSaGhEeW9FNzl1LysxNDlPYk5vblQrdWIwTnJnakFpZGl4OFh0SlV1cHBYYW9kNnlrNitpUlBXRVROdDJPZWZ2YjVPdXV5TVNweEYrckZPNjZWODJCKzJYdCtuMDl2UFhDbk5uejZvU3hXbTI1KzVqVzFiTmVoeG12VXQxS1BSMnVYTDFETzFpMEJqUjh4OFNFTnZ1RjJTZEpQbjM4aVNmS1dscFk3ZGV6M1l3QUFBSUNhWXJzVzZzVDZEWnZMdnU3VHE0dXNsc3A3YkFCb21IemVVbVY4Y1RSOCtPUHBXQlhHK3J4bFQvS0VocDlZdzkwci9qNU5PMy82WG81dG1YcjJ4bEc2L2NWM0ZHSzM2OVhKZjlYbU5hdGtObHQwN2JUbmRGcS84MDdvL3ZYTldYQTAyRzdYdGZ5NTRiazd0MVZvNXZ6azU1czA4THBiSkIzZHFyVm13ZHVTcEhVZkxOVCtQYnQwN2JUbjFPS1VkbVZqRUpqb3FIQ2pTMmowRGgycGZmTjFBQURRY0JEeW9OWU9PMTNLMjNmMGIrSHQ5bENscDUxaWNFVUFUc1QzSzVmSmRiQkF0dEF3ZGVvL29NcXhSVTVuMmRjbjJqdzRKTXl1MjE2WXI1blhYNmJzek0yYWNmV2xzdHBDbExkcnUwTERJL1NYSi8raHp1Y09QS0Y3bnd6SHRwbWw5ZWhUN3JyVlpsTmNTdmwvRDFyKzE5L0k3L05wM2tOM3FmRHdJUTI4OXE4cUxuVHBpL2ZtYWRxb1FScDE3NlBxUDJMc3lTbStBY25LT2FCM2wzMWQxbmg1Mk9DZTFVOENBQURBY1JIeW9OWjI3TXd1KzdyTktTbjA0UUVhb2VKQ2w1YS84SlFrcWUrdzBkVTJVM1k3RDB1U1RHYXpRdXduL2pSRmJISXIzVFpudmg0ZlBVajVPWHVPM3ROazBsOW12S1RPNTV5OEk4QlB4STRmdjVNa0xaanhzTnE5dmFKczIxcGN5aW5IYmJ4Y2VQaVEzbnB3Z2phdStraHRPbmZYc0R2L0xvdlZwdFBPR3FCNUQ5MmwrWTlNMHVZMXF6VnV5dE95UnpZN3FaL0ZTRzUzaWJac1A5ckkybTl3TFFBQUFJMGRQWGxRYXdjUEhTNzdPakVoenNCS0FKd0l2OSt2ZjA2OVIzbTdqejVCYytFTmQxUTdKM2ZIVmtsU1ZNeUovelB2S1M3UzUrKytvZWR1R3FOU2o2ZGNQWE1uWEs5NUQ5MmxyRjh5VHZqKzlXM2pxdi9JYXJQSnNTMVR6OTg4UmdkemozL2lWbkdoUzZ2ZmVWV1BET212amFzK1VydHV2WFQ3UC80cGkvVm9JK2x1QXkvVy8vMTdwVkxTTyttSGo1ZnI4ZEdEdFdmTHBwUDVVUUFBQUJBa2VKSUh0ZVp5dWN1K2pvaW8yU2s3QUl6bDgzazEvNUZKV3J0aW9TUnB4TjBQS3phNVZiWHpmdnp2aDVLa2xtbnBOVjR6TzNPenZscjBUMzJ6OU45eUh6a2FFaWUzNzZnUmR6K2svZG03dFdMT1V6cVN2MTlmTC82WHZsNzhMN1ZvM1U0OUx4eXF6dWNPMUNtZHVwU0ZJMGJhc1hHOXNuN0owS0RyYjFOcFNiRld6WDlGajQwNi9wTkhYeTE2Uis5TmYwaTIwRkJkY3N2ZHVtajhuUlUrUTN5cjFwcjg5bks5K2ZjN3RQbXIxVHE4UDA4NjlmU1Q4RWtBQUFBUVRBaDVVR3RGeGNWbFg0ZmFRZ3lzQkVCTjVPM2VycmNmbXFpdDMzOHJTVHAvM0hpZE0rcnFzdmNkMjdiSTdUeWk1aTJTRkJZUktWdG9tTnhIRG1uZEI0dTBac0U3a3FTdWY3cW8yblY4M2xMdC9Pa0hiVnk5VWhzKytVQjV1N2VYdmRleWJYc052TzVXOVIwMldtYnowWWJ0dlMrNVhKKy8rNGErZlA5dDdkK3pTM203dHV2RHViUDA0ZHhaQ3JHSEs2MWJMN1Urdlp1U081eXFwTFJUMWJKZEIxbXN0Z3JOamdOVmszbW45amxIZC96akhmMzdpUWNrU1QwR1hhcFRUdThxazltc1ZmTmZrU1RsTzdJMWY4b2tkZXg3cmhKUzI2ajdvQ0V5VzZ6cWRzSEZpazVJUFA3MzZIOG5iRjMxMEF6dDNmR3JvdUxpdFcvM0RpV2MwdmFFUGhOUUg1SVRZMlNTWkxHWVpiZno4eDRBZ0lhSWtBZDFpblk4UU1PWG43TkhuODZicXkvZmYwdWU0bUtaekdaZGRPUGZOT1QyZTh1TisrV2JML1RlOUFjcnZVOXloOU4wOXNoeGxiNmZ1WGFOUG41ampyWisvNjJLQzExbDE4MFdxenIxTzAvbmpMNVduYzhkV0tHUFYxaEVwQWJmY0xzR1hYK2Jmdjc2TTYxYnNWQ2J2dmhVem9QNUtuRVg2dWV2UDlQUFgzOG1TWXFLamRjREMxY3BLamErVnIyQkFoVVNGcWJNZFY5cFY4WUdKYVMyVWV2TzNTUkpJeWRQMFprWERkTy9IMzlBT3pOKzBKb0Y4N1Ztd2Z4eWMvLzkrUDJ5Mkd3eS82OEpzL3grK1h4ZStVcTk1WTVSUCtaUFkyL1VxSHVuMXZ0bkFnSTFiSEJQV1MwV1JZU0hHbDBLQUFDb0JDRVBBRFF4UzJjL29iWExGMGlTNHBKVGRmWFVXVXJ2MWEvQ3VKUU9weWtrekM1UGNaSDgvdDlhNGtZMGoxSDNnWmRvMkozM3l4WmErUmJOeExidDlldjZiMVRpTHBUSmJGYmJMajNWWS9BUTlicDR1S0ppNDZ1dDAyUXlxVk8vQWVyVWI0QjhQcSsyYi9oT1AzKzFXdHMzZktlZEdUK291TkNsTWZjL1huYXZXZDl1cStGMzRzU1VlanlLakluVHhYK2RXTzU2bXpONjZKNTNQdEMrM1R1MDRkTVB0RE5qZ3c3bU9sU1FteU5ud1FHVmxwU290S1JFVWtsQTYvUVlQS1FlcWdjQUFFQXdJK1FCZ0NabTNDTXo1U2t1VnNlKzUrcXN5OGJJYWp0K2o1djAzdjAxYSsxMitmMStsWmFVeU8venlteXh5aG9TMkRhTjZJUkVYZkYvajhsc3NlajBjeTVRWlBQWUU2N1piTGFvZlk4K2F2Ky80OHA5UHE5eWQyeFQwZ24wQktvdHE4Mm1ZWC83UC9XKzVQTGp2cDl3U2xzTnV2NjJDdGM5eGNYeUZCZkpVMXdrbjljcnY4OG4vLy9Pa3pLYkxUS1p6YkpZclVlL3h6YWJRc01qNnZWekFBQUFJUGdROGdCQUUyTU5DZEg0cDE4T2VMekpaSkl0OU1TMlo1eDEyWmdUbWxjZHM5bGlTTUJ6VFAvTHg5WjRqaTAwOUgvZngraTZMd2dBQUFBUUlROEFBREJRYW5LY0p0OTBxZHpGSG9YWUxFYVhneW9zV2JsZWp0d0NXU3htWFRIa0xLVW14eGxkRWdBQStBTkNIZ0FBWUJpN1BVVHBhVWx5RlJhcjFGdXhBVFVhanB6Y0FtM2JsU3RKY3JzRDZ5MEZBQUJPTHJQUkJRQUFBQUFBQUtEMkNIa0FBQUFBQUFDQ0FDRVBBQUNvTmIvZmYwTHozTzRTWlc1emFPdk9YT1hzTGFqanFveTFmY2RPbzBzQUFBQk5ERDE1QUFCQXJZVFlyRHAwMkhsQ2M3TnlEbWpHM09XU3BMVFdpYnJsNm9GMVdWbzViODZiWDZ2NTExNGQrS2xxYjg2YnJ3VUxGMnZ5M1hmcG5MUDdCVFNueE9OUlhsNWVwZSszU2tuUm51enNnTzRWSHhldnNMQVRPeFVQQUFBMFhvUThBQUNnVmhJVDQ3VnZmOE4vQ21mQndzVzFtbCtUa0dmZ0JlZHJ5ZExsbXZ2eXErcmVyYXNpSXlPcW5iTjcxMjVObkh4ZnBlOHZldjlmdXZYMkNRR3QvOGhEOTZ0SDkyNEIxd3NBQUlJRElROEFBS2lWTXpwMTBBY3J2OUN2MjNlclE3dFRqQzZuVWtzWHZWZWo4WXNXTDlWYmI3OGpTYnIybW5FMW1wdVNuS1NoUXk3UjBtVXI5Rk5HaHM3cTJ5Zmd1WE5tejFLcmxKU3kxMnUrK2tiVFp6d3RxZUpubVByWUUzSTQ5bXJPN0ZrMXFnOEFBQVFuUWg0QUFGQXI3ZHVtS2oydHRWWjlzVTdObzZPVUVCZGpkRW0xNG5TNk5PdjUyVnE3OWp2RnhzYm8zc2tUZFZySGp1WEc3TjkvUUl1V0xLM3lQbTUza2M3czJVTVptellyWTlQbVNzZU51MnFNN0haNzJldmMzUEpidHZJTDhpdWR1M1hyTm5YdDJxWEtPZ0FBUU5OQnlBTUFBR3B0d05sbmF2R0tWWHAzNFVmcTN2VTB0VDBsUmZHeHpSVVNZak82dEJyNWRldFdUWjh4VTNsNSs5UzF5eG1hTlBGT1JVZEhWeGgzOE9CQkxWditRWjJzT2ZMeTRlVkNuaWxUcDFVNmRrdG1waWJmZTMrNWE2cy8rMXlyUC91ODdQVVQwNmFxMDJrZC96aTExb1lONnFrU2oxZjJVQXpueUpJQUFDQUFTVVJCVkp0U2srUHEvUDRBQUtEMkNIa0FBRUN0aFlXRmF2VHd3VnIzL1NhdCt5RkQ2MytvL01tVjMzTzVmV1ZmTzNMMzZaVjVDd05lOCs1YmE3YUZxanJMVjN5bzE5NTRTMTZ2VjZOSGp0RFlxOGJJWkRJZGQyejc5bW5WYnY4YU9ueVVVbEtTOWVMc1oydFVSMVhidFk2Wjh2QURTa2lJTDNmdHdJRjhQZmp3b3pWYXF5YVNXOGJJYXJFb0lweUd6Z0FBTkZTRVBBQUFvRTZZeldiMU9mTU1kZTJjcnAxWk9UcDgyQ1cvcWo1YTNaRjNXTnNkUndPaHlJaHc5ZWlhZmpKS3JlRDVGMTdVeDUvOFYxR1JrYnByd2gwNnMyY1BRK3FRQXR1dTFUSXhVVWxKTFZWWTZGWitRYjVhcGFRb3hCWnlza29FQUFBTkZDRVBBQUNvVTJGaG9lcllvVzFBWXpPM09iUmk5ZEdRSnlveVFqMjZuRmFmcFZWcTg4Ky9TSktlbWZta1dpUWtHRkxETVZWdDEvcWp0ZXZXYWVhczUydmNWQm9BQUFRblFoNEFBR0FZdXoxRXA3WkxrdGZyVTFLaThRMmJqUXg0SXFNaTFlK3N2cnJweGhzVUcvdmI5MkpMWnFZV0xWNG1zOWxzV0cyU2xMTzNvRnhQSHJ1ZEo0Y0FBR2hvQ0hrQW9KR3htVTN5K0tyZUFvT216V1krZmgrWmhpZzFPVTZUYnI1VXJzSmlsWHE5ZFg3L0gzL2NxQWNmbVJydytLSERSMVU3NXRoVE0wdVhyVkJ1WGw2Vll3OGRPcVNYWDMyOTB2ZkgvK1Y2U1ZMV25tenQzTGxUL2Z2MTFhYk5GZnNaOWUvWFYxK3UrVW90V3BRUG9ieGVYNlY5ZytyYWtvL1hhOXV1WEVuUzVKc3VWWHBhMGtsWkZ3QUFCSTZRQndBYW1VaWJSUVhGcFVhWGdRWXMwbVl4dW9RR28wV0xGcnA4eEdYVmpsdTU4aE1kY1RvREdudk01MSt1VVdibXIxV09jVHBkVlo3Q2RTemsrWGJ0T3IwMWIzNjFhODZZL3RnZjd1OVVXRmhZQU5VQ0FJQ21nSkFIQUJxWjFLZ3dGUlE3alM0RERWaHFGUC9SZjB4U1VrdGRlL1hZYXNkOTgrMWFIWEU2QXhwN3pGUFRxKzZkVTVQVHRVYU91RXdqUjF5bXZMeDlhdFlzU21GaFlSbzZmSlFtVHJoREE4NDd0MnpjbHN6TWN2TjI3YzVTZkR6SG1RTUFnS09NM2R3TkFLaXh6ckVSaXJEeXBBYU9MOUpxMFJteEVVYVhnUlBnZHJ0MTQ4MjM2cHUxNjhxdStYeCtlYjFlZWIxZStYdyt4Y1hGYWZUSUVZcU1pbFJwYWFuV3JmdE9zYkd4OHZ2OWlvZ0kxK2lSSTVRUUgxL0ZLZ0FBSUpqeEpBOEFOREkyczBuOWs2SzFNcXZpc2NwQXY2Um9XUnRSVDU2c25BTjZkOW5YWlkyWGh3M3VhWFJKaGlrNGVGQ1NGQnZ6VzlQbFdjL04xcXpuWmt1UzB0TTc2S25wMHpSdTdKV1NwTGZtelpmVDVaSWp4NkdwanoyaE8vOTJXOWw3QUFDZ2FTTGtBWUJHS0NraVJJTlRZN1hHY1VpdTBycHZWb3ZHSjhKcVVmK2thQ1ZGTks0VGo5enVFbTNaN3BBa05mVjI0bnV5c2lWSkd6ZitwQzVuZEpZazNYRGROZXJUdTVja3lSWmlreVNWZUR5YTkvWTdXckowdWNiLzVYb05PTzhjVFp2K2xPNjhhNUltVDV5ZzAwL3ZaTXdIQUFBQWhpUGtBWUJHS2lraVJNUGF4U3NqMzZXc0kwVnllcnljdXRYRTJNd21SZG9zU28wS1UrZllpRVoxcWhZcXl0aTBTYUdob1Zxd2FJbmF0V3NyU1dyZVBGcEpTUzBsU1hsNSsvVGUrd3UxL0lPUDVIUTZkY3ZONC9Ybml3WkxrcVkrOHFDZWVYYTJIbmo0VWQxNHczVzY1T0tMRFBzY0FBREFPSVE4QU5DSTJjd21kWStQVlBmNFNLTkxBUm8xbjg5bjZQb2VqMGVmZmJGR2ZmdjBVbnFIRG5yeXFXY2tTVVZGeFdWakhBNkhGaXhhckQ2OWUrbktNYVBWTWpHeDdEMnIxYXBKRSsvVTNGZWlLaHl6RGdBQW1nNUNIZ0FBMEtTNDNXNjVYSVdLakl4VVNJaE5Xekl6bFplM1R5RWhnVzExODNxOUdqNXlURUJqczdOek5IVDRxR3JIM1hEZE5Tb29LTkRaL2Z1cFQrOWVTbXpSUW5OZmVVMXovakZYUzVldFVHcHFLMFZGUldyQWVlY3EzRzdYcDUrdWtpVDUvWDU1ZlQ2VmxwYks0L0dvcE1TajFaOTlvZjBIRHVqUEZ3NE9xTVpBSlNmR3lDVEpZakhMYm05YzJ3SUJBR2dxQ0hrQUFFQ1RzbXQzbHU2NTcvNEsxN3QzNnhyUWZMUFpyTkVqUjlScFRXbHA3ZFF5TVZHOXpqemFlTHAzN3pQVnMyZDNmYmYrZTIzWXNGRlplL1lveCtHUXkrbFNVWEdSU2tvODhucTk4dnY5TXBsTU1wbE1NcHRNc2xpdHNscXR1dUQ4QVhWYW55UU5HOXhUVm90RkVlR2hkWDV2QUFCUU53aDVBQUJBazVMWUlrR3ByVkxrOC9uazgvdGx0VnFWM3FHOXJydG1YRUR6VFNaVHZaeGlkZTg5RTJVMm04dGVXeXdXOWVuZHE2enhNZ0FBUUhVSWVRQUFRSk1TRXhPakY1NmZaWFFaRmFTMWEyZDBDUUFBb0pFelZ6OEVBQUFBQUFBQURSMVA4Z0FBQU1Pa0pzZHA4azJYeWwzc1VZak5ZblE1cU1LU2xldmx5QzJReFdMV0ZVUE9VbXB5bk5FbEFRQ0FQeURrQVFBQWhySGJRNVNlbGlSWFliRkt2VjZqeTBFVmNuSUx0RzFYcmlUSjdTNHh1Qm9BQUhBOGJOY0NBQUFBQUFBSUFvUThBQUFBQUFBQVFZRHRXZ0FBd0RCdWQ0bXljZzZVOWVSSmJobGpkRWtBQUFDTkZpRVBBQUF3VEZiT0FjMll1MXlTbE5ZNlViZGNQZERnaWdBQUFCb3Z0bXNCQUFBQUFBQUVBVUllQUFBQUFBQ0FJRURJQXdBQUFBQUFFQVRveVFNQUFCcWxRMGNLalM2aFNSazJxS2RLUEY3WlEyMUtUWTR6dWh3QUFIQWNoRHdBQUFDb1ZuTExHRmt0RmtXRWh4cGRDZ0FBcUFUYnRRQUFBQUFBQUlJQUlROEFBQUFBQUVBUVlMc1dBQUF3ak4wZW9sUGJKY25yOVNrcE1jYm9jbENGbkwwRjVYcnkyTzBoUnBjRUFBRCtnSkFIQUFBWUpqVTVUcE51dmxTdXdtS1ZlcjFHbDRNcUxQbDR2YmJ0eXBVa1RiN3BVcVduSlJsY0VRQUErQ08yYXdFQUFBQUFBQVFCUWg0QUFBQUFBSUFnUU1nREFBQUFBQUFRQk9qSkF3QUFESk9WYzBEdkx2dTZyUEh5c01FOWpTNEpBQUNnMFNMa0FRQUFobkc3UzdSbHUwT1N0SFZYcmpxZm1scnUvWlRFR0lXRjJjcGVGeFY1bEoxYlVPVTk3YUUySmJjc2YxSlh6dDRDdVlzOVZjNWpyZXJXeXE5eURnQUFNQjRoRHdBQWFEQmVuUGR4dWRlM1hEMUlhYTFibEwzT3ppMm9NT2FQMGxvbjZwYXJCNWE3OXZ1VG9TckRXbFd2VlYyWUJBQUFqRWZJQXdBQURCTVNXdld2SXZaUW15TEN3OHE5cm83RmJDNDM1OWkxNnJCVzFXdlp3MExrTGlxUlZQMy9id0FBd0JqOGhBWUFBSVpwblpLZ0lRTjdLUE4vVzdiK0tESWlURmFMdWR6clU5c2xWWG5QMU9TNGNuTWs2WlNVT0psTVZkZkNXbFd2MWYvTWRPM1ptNjl1blZxcmRVcEMxWXNDQUFCRG1Gd2xmci9SUmFCeFc3anNFKzNKeVpNa1hUN2tBcVVrSnhwY0VRQUFBQUFBd1NraXBQSy80dUVJZFFBQUFBQUFnQ0JBeUFNQUFBQUFBQkFFQ0hrQUFBQUFBQUNDQUNFUEFBQUFBQUJBRUNEa0FRQUFBQUFBQ0FLRVBBQUFBQUFBQUVHQWtBY0FBQUFBQUNBSUVQSUFBQUFBQUFBRUFVSWVBQUFBQUFDQUlFRElBd0FBQUFBQUVBUUllUUFBQUFBQUFJSUFJUThBQUFBQUFFQVFJT1FCQUFBQUFBQUlBb1E4QUFBQUFBQUFRWUNRQndBQUFBQUFJQWdROGdBQUFBQUFBQVFCUWg0QUFBQUFBSUFnUU1nREFBQUFBQUFRQkFoNUFBQUFBQUFBZ2dBaER3QUFBQUFBUUJBZzVBRUFBQUFBQUFnQ2hEd0FBQUFBQUFCQmdKQUhBQUFBQUFBZ0NCRHlBQUFBQUFBQUJBRkNIZ0FBQUFBQWdDQkF5QU1BQUFBQUFCQUVDSGtBQUFBQUFBQ0NBQ0VQQUFBQUFBQkFFQ0RrQVFBQUFBQUFDQUtFUEFBQUFBQUFBRUdBa0FjQUFBQUFBQ0FJRVBJQUFBQUFBQUFFQVVJZUFBQUFBQUNBSUVESUF3QUFBQUFBRUFRSWVRQUFBQUFBQUlJQUlROEFBQUFBQUVBUUlPUUJBQUFBQUFBSUFvUThBQUFBQUFBQVFZQ1FCd0FBQUFBQUlBZ1E4Z0FBQUFBQUFBUUJRaDRBQUFBQUFJQWdRTWdEQUFBQUFBQVFCQWg1QUFBQW9QM3Z2NnVDanorU3orVTB1aFFBQUhDQ3JFWVhBQUFBQU9ObFB6dFR4WTVzbWF4V1JaODdRSWxqcjFXemM4NlR5Y3pmQ1FJQTBGandVeHNBQUFBNjQ5TXZsRDczZGNWZVBFUkh2dmxLVy81eXRUWU52VWhIMW4xcmRHa0FBQ0JBaER3QUFBQ1FPU1JFemM4ZnBMU1p6NnZidHorcTdiUVpLdDZUcFordnZGelp6ODJVMytjenVrUUFBRkFOUWg0QUFBQ1VZN0hibFRENlNuWCs4Qk0xTzZ1L3NwK2JxYXhwVTR3dUN3QUFWSU9RQndBQUFNY1ZtcFNpVTkvOHAySUdYcWk5Yjd5cUE4c1dHMTBTQUFDb0FpRVBBQUFBS21VeW05VjIyZ3lGdEVqVTdtbFQ1Q3NxTXJva0FBQlFDVUllQUFBQVZNa2FHNnZVK3grV1o5OCtIZm4yYTZQTEFRQUFsU0RrQVFBQVFMVmlCcHd2azlXcWc2cytOYm9VQUFCUUNVSWVBQUFBVk1zY0VhbW9QbWZwOEpyUGpTNEZBQUJVZ3BBSEFBQUFBYkczVFZOSi9nR2p5d0FBQUpXd0dsMUFYU2dxS3RGL3Z2aEpHemJ0MUw0RGgxVmNVbXAwU1UzV1Q4OHVOYnFFSmlNMHhLcUV1R2JxZG5vYlhYak9HUW9MQ3pHNkpBQUlPdHQzN0ZTN3RtMk1McVBCTU5udDhybGNScGNCQUFBcTBlaERucDkvemRZYjczK3UvSU5PbzBzQlRxcmlrbEx0Y2VScmp5TmZYMzJYcWV0R25xdlRPcVFZWFJZQTFLczM1ODJ2MWZ4cnJ4NWJvN1VXTEZ5c3lYZmZwWFBPN2hmUW5CS1BSM2w1ZVpXKzN5b2xSWHV5c3dPNlYzeGN2TUxDUWdNYWU3Sll3c0xrTHkyVnY3UlVKbXVqL3pVU0FJQ2cwNmgvT3YvOGE3Wm12dktCMFdVQWhzcy82TlRNVno3UTNlTXZWc2YyQkQwQWd0ZUNoWXRyTmI4bUljL0FDODdYa3FYTE5mZmxWOVc5VzFkRlJrWlVPMmYzcnQyYU9QbStTdDlmOVA2L2RPdnRFd0phLzVHSDdsZVA3dDBDcnZkazhEcVB5QklSSVpQRlluUXBBQURnT0JwdHlGTlVWS0kzM3FmeEgvQjdyNy8zdWFiY2RUbGJ0d0FFcmFXTDNxdlIrRVdMbCtxdHQ5K1JKRjE3emJnYXpVMUpUdExRSVpkbzZiSVYraWtqUTJmMTdSUHczRG16WjZsVnltK2grNXF2dnRIMEdVOUxxdmdacGo3MmhCeU92Wm96ZTFhTjZqTkNTWGEyYklsSmtzbGtkQ2tBQU9BNEdtM0k4NTh2Zm1LTEZ2QUgrUWVkK3M4WFAybllvSjVHbHdLZ0NTc3FLdGJPckJ3ZFB1eVNYLzRxeC9icGVVYTkxT0IwdWpUcitkbGF1L1k3eGNiRzZON0pFM1ZheDQ3bHh1emZmMENMbGxUZFM4N3RMdEtaUFhzb1k5Tm1aV3phWE9tNGNWZU5rZDF1TDN1ZG0xdCt5MVorUVg2bGM3ZHUzYWF1WGJ0VVdVZERVZXpJVmtoU2t0RmxBQUNBU2pUYWtHZkRwcDFHbHdBMFNCczI3U0xrQVdBSW44K25kVDlzMHJydk0rVHpWUjN1SEZNZkljK3ZXN2RxK295WnlzdmJwNjVkenRDa2lYY3FPanE2d3JpREJ3OXEyZks2MmZZOTh2TGg1VUtlS1ZPblZUcDJTMmFtSnQ5N2Y3bHJxei83WEtzLysrMEo1U2VtVFZXbjB6citjYXFoL0Q2ZmluYnNVTnlRWVVhWEFnQUFLdEZvUTU1OUJ3NGJYUUxRSU8zUDU1OE5BQ2RmVVZHeEZxOVlwZjM1QmVyUnRaUGFuSktzK05qbUNnbXhuZFE2bHEvNFVLKzk4WmE4WHE5R2p4eWhzVmVOa2FtU3JVWHQyNmRWdS8xcjZQQlJTa2xKMW91em42MVJIVlZ0MXpwbXlzTVBLQ0VodnR5MUF3Znk5ZUREajlab3JaT2xlT2QyZVoxSEZOR2xxOUdsQUFDQVNqVGFrSWRqMG9Iakt5cjJHRjBDZ0NabzlaZmY2YkRUcFN0R1hLU0V1QmhEYW5qK2hSZjE4U2YvVlZSa3BPNmFjSWZPN05uRGtEcWt3TFpydFV4TVZGSlNTeFVXdXBWZmtLOVdLU2tLc1RYY25tcXVqVDlLa2lMT2FGak5vQUVBd0c4YWJjZ0RBQUFhaHEwN3NwUzViWmYrUE9oc3d3SWVTZHI4OHkrU3BHZG1QcWtXQ1FtRzFTRlZ2VjNyajlhdVc2ZVpzNTZ2Y1ZQcGs4MjVjWU1zZHJ2czdUc1lYUW9BQUtnRUlROEFBS2lWbnpiL3F0aVlhSFZvZDRyUnBVaVNvUUZQWkZTaytwM1ZWemZkZUlOaVkzOEx2TFprWm1yUjRtVXltODJHMVZaYnJvMC9LdnowTTJTeTh1c2pBQUFORlQrbEFRQkFyZVRtN2xmYk5xM3E3ZjQvL3JoUkR6NHlOZUR4UTRlUHFuYk1zYWRtbGk1Ym9keTh2Q3JISGpwMFNDKy8rbnFsNzQvL3kvV1NwS3c5MmRxNWM2ZjY5K3VyVFpzcm5zVFZ2MTlmZmJubUs3Vm9VVDZFOG5wOWxmWU5haWo4cGFVcS9IbVRXb3k5eHVoU0FBQkFGUWg1QUFCQXJaUjRTaFhkTExMZTd0K2lSUXRkUHVLeWFzZXRYUG1KamppZEFZMDk1dk12MXlnejg5Y3F4emlkcmlwUDRUb1c4bnk3ZHAzZW1qZS8yalZuVEgvc0QvZDNLaXdzTElCcWplUE8vRVcrNG1KRm5GSDNUWmM5UHI4eThsM0tPbElrcDhjclQ0QW5zelYyTnJOSmtUYUxVcVBDMURrMlFqWnp3dzc2QUFDTkF5RVBBQUNvdGZwOEVpVXBxYVd1dlhwc3RlTysrWGF0amppZEFZMDk1cW5wVmZmT3FjbnBXaU5IWEthUkl5NVRYdDQrTldzV3BiQ3dNQTBkUGtvVEo5eWhBZWVkV3padVMyWm11WG03ZG1jcFBqNHU0SnFONE1yNFNaTHFQT1J4dUVxMHhuRklybEp2bmQ2M01mRDQvQ29vTGxWQnNWUGJEcnJWUHlsYVNSRU50L0UyQUtCeGFMd2J3d0VBQUJvWXQ5dXRHMisrVmQrc1hWZDJ6ZWZ6eSt2MXl1djF5dWZ6S1M0dVRxTkhqbEJrVktSS1MwdTFidDEzaW8yTmxkL3ZWMFJFdUVhUEhLR0UrUGdxVmpuNVhKdCtraVV5U3FHbnRLNnplenBjSlZxWmxkOGtBNTQvY3BWNnRUSXJYdzVYaWRHbEFBQWFPVUllQUFDQU9sSnc4S0FrS1RibXQ2YkxzNTZicmVFangyajR5REc2NS84ZVVIeGNuTWFOdlZKUmtaRjY1NS92eXVseXlaSGowTlRIbmxDcDE2dHhZNjlVUWtMRENua0tOMlVvb2xNbm1lcW9jYlRINTljYXg2RTZ1VmN3V2VNNDFHUzJxd0VBNmdjaER3QUFRQjNaazVVdFNkcTQ4YWV5YXpkY2Q0MWVtdk84WHByenZPNjc1MjVKVW9uSG8xZGZmMVB2TDF5c0c2NjdSczg4UFYzdW9pTGRlZGNrYmRwVXNXbXprZncrbndwLzJhendUcDNyN0o0WitTNmU0RGtPVjZsWEdma3VvOHNBQURSaWhEd0FBQUIxSkdQVEpvV0dobXJCb2lYNjZ1dHZKRW5ObTBjckthbWxrcEpheXVmMTZiMzNGMnI4emJmcGd3Ly9vMXR1SHE4aGwxNnNxS2dvVFgza1FaM2VxWk1lZVBoUnJmamdJNE0veVc5SzkrK1hyNmhJWVczVDZ1eWVXVWVLNnV4ZXdZYnZEUUNnTm1pOERBQUFnb0xQNXpOMGZZL0hvOCsrV0tPK2ZYb3B2VU1IUGZuVU01S2tvcUxpc2pFT2gwTUxGaTFXbjk2OWRPV1kwV3FabUZqMm50VnExYVNKZDJydUsxRVZqbGszVXJFalI1SVUyaXExenU3cDlQQVVUMlg0M2dBQWFvT1FCd0FBTkRwdXQxc3VWNkVpSXlNVkVtTFRsc3hNNWVYdFUwaElZS2NUZWIxZURSODVKcUN4MmRrNUdqcDhWTFhqYnJqdUdoVVVGT2pzL3YzVXAzY3ZKYlpvb2JtdnZLWTUvNWlycGN0V0tEVzFsYUtpSWpYZ3ZITVZicmZyMDA5WFNaTDhmcis4UHA5S1Mwdmw4WGhVVXVMUjZzKyswUDREQi9UbkN3Y0hWR045S3RsN05PUUpTVW1wczN2U2Q2WnlmRzhBQUxWQnlBTUFBQnFkWGJ1emRNOTk5MWU0M3IxYllFZDhtODFtalI0NW9rNXJTa3RycDVhSmllcDFaazlKVXUvZVo2cG56Kzc2YnYzMzJyQmhvN0wyN0ZHT3d5R1gwNldpNGlLVmxIams5WHJsOS90bE1wbGtNcGxrTnBsa3NWcGx0VnAxd2ZrRDZyUytFMVZhVUNCSnNzVTFuS2VMQUFEQThSSHlBQUNBUmlleFJZSlNXNlhJNS9QSjUvZkxhclVxdlVON1hYZk51SURtbTB3bWpSdDdaWjNYZGU4OUUyWCszUWxVRm90RmZYcjNVcC9ldmVwOHJaUEZaRG42ZWZ3K3RoRUJBTkRRRWZJQUFJQkdKeVltUmk4OFA4dm9NaXBJYTlmTzZCTHFuTWx5OU5kRmYybXB3WlVBQUlEcWNMb1dBQUFBS21XeTJTUkp2aUpPZlFJQW9LRWo1QUVBQUVDbDdCM1NKVW1GbXpNTXJnUUFBRlNIa0FjQUFBQ1ZzbmM0VlpiSUtEblhyek82RkFBQVVBMUNIZ0FBQUZUS1pMRW9zbWRQSGY3bWE4blA4ZDRBQURSa2hEd0FBQUNvVXN6QWkxVDR5MllkWFBXcDBhVUFBSUFxY0xvV0FBQUFxaFIzMmVYYU0ydUdkai94L3hSOTdnQ1pyQ2YvVjhoYnV5UXBzVTJhSGw3NlpaM2YyMzNrc0o0Y2UzR2QzL2Yzcm56d1NhWDM2bGV2YXdBQVFNZ0RBQUNBS2xuc2RyWCsrOFBhZHZmZjVQakhiQ1hmUHNIb2tpUWREWDZPWjg1R2h6YXZXYVhadDF4VjdUM21iSFRJNnkxVjdzNXRkVjFlT2NXRnJucTd0OU96WDVHMitIcTdQd0NnOFNEa0FZQkd6T1B6S3lQZnBhd2pSWEo2dlBMNDZKZlJsTmpNSmtYYUxFcU5DbFBuMkFqWnpDYWpTMElRaXhzNlhBYy9XNlU5czU2UzMrZFR5aDEzU1Niai84elpRa09WbEhhcUpNbXhiWXM4eGNXU3BORHdDQ1cyU1NzM05uZm5ObGx0TnNXbG5GTHVlbVR6V00zWjZLaHluVnU3SkNuRUhxNVozNVlQZys3dWQ2cmN6c1BWenE4UFJkN0QrblR2aTFwNzRGMk5iLytXV29WM1B1azFBQUFhRmtJZUFHaWtISzRTclhFY2txdlVhM1FwTUlqSDUxZEJjYWtLaXAzYWR0Q3Qva25SU29vSU1ib3NCQ3VUU1cyZmVGcWxCZm5LZm02bXZNNGpTcjMzQVprc0ZrUExpazFxcGZ2KzlSOUowcFNoWjVjOWtaUFd2YmNlV0xoS2ttU3gydVR6bHVyMjdxbHEyUzVkZjMvdkU4UHFyUXMrdjFmckRyeXZUM05mVUdIcFFVblNCemxQYW56N04yV1M4Y0ViQU1BNE5GNEdnRWJJNFNyUnlxeDhBaDZVY1pWNnRUSXJYdzVYaWRHbElJaVpRMEtVL3ZLYlNoaDlwZmErOXJJeWhsNm9nNnYvMjJCUDNYcityMWZxN1ljblNwSktTNDcrczJFMk9KU3FyVzFIdnRFTG1hTzBMUHV4c29CSGtzd3lxNmowc0lHVkFRQWFBcDdrQVlCR3h1UHphNDNqa05GbG9JRmE0emlrWWUzaTJicUZlbU95V3RYMnNTY1ZmYzU1MnZYSUE4cTg4Um8xNjlOWHJTYmZyOGh1M2V0c25lUDExTW5kdWEyc0Q4L1RhN1pVZTQvQ3d3ZVYwcUdUSkpWdDQ3S0ZobFU2L3ZFckJxdkVYVmpwKzU0aXQ2WU1QYnZjdGFKQ3B5UlZ1UDU3ZGRFcytrREpibjJVL2JSK1ByeXEzUFhtdG1SZGxESlJwMGNQNGlrZUFBQWhEd0EwTmhuNUxwN2dRYVZjcFY1bDVMdlVQVDdTNkZJUXpFd214Zjc1VWtYM08wZDczM3hWZTk5NFJadEhEcEc5YlR0RkQ3eFFNUU1ISzdKYmoxcHQ1WXBPU0ZUdlMwWklrZzdtN1ZYbXVxOFVGaG1sTHVjTmtpUlpiRFpKMHFIOWVYcmovMjRyKy9yM0NnOGRWSGl6YUVtUzgyQytKQ2tpT3FiU05YTjNicXN5NVBINy9aVTJhSzZ2eHMzRlhxZFc1NzJzci9hOUxhL2ZVM1k5eEd6WGVTMXVWTCtFYTJRemg5YkwyZ0NBeG9lUXA0bHBGbW5YWWFmYjZES3FGTk1zWEtHaE51M2R4NU1Ld1BGa0hTa3l1Z1EwY0ZsSGlnaDVjRkpZb3FPVjhyZUphbm5EZUIxWXVsajdGNzJ2dlMrL3FMMHZ2MWcyNXRUWDVpdjYzUE5xZk8rVTlFNjY3dkVYSkVrZnZmS3NNdGQ5cGVqNEZtWFhqaWx5SHRIYUZRdVBlNC9DdzRjVUVkMWNrdVFzT0NCSmlvcXQvaFNxNHpWUlBwSEd5eFA2cEZVWkdsWEY1L2ZwaDRMRituanY4M0o2RHBSN3Ixdk1FRjJZUEVGUjFvUVR1amNBSUhnUjh0U1JpODd0cktzdk82dnM5ZGlKTHh0WVRVV0pjYzAwL01JZTZ0YzlUUTg5dTBRNzkrdzN1cVFLb3FQc0ducEJOMTNRN3pUbDVCN1VnODhzbHRmbk03b3NvTUZ4ZW5pS0IxWGp6d2hPTmt0a2xCS3V1RXFocWFjbys3bVpjdjZ3dnV5OW5CZWZPNkdRNS9lMmZGUDVkcWZFTm1sbDI2RiszM2paNXkxVmtjdXA4UDg5dVpPM2E3c2tLVDYxZGExcU9SbDJ1WDdRaXV3bmxPUCt1ZHoxMVBBdXVpVGxQazdSQWdCVWlwQ25DVENacEVuakwxUnlpNk4vazNYZGlINmE4dnpTQnRjajhVOTlPdXFpYzQvKzB0STZKVTVEenUrcXhaLzhVQzlydFU2SlUyeDBSSTNuNVI5eWFWZjJnZW9IQXZXSVk5SlJIZjZNNEdUeXVaektuZmVtY3VlOXJwTGN2VEpacldyVzcyekZETHhRelFjT1VtaHlxMXJkdjhqbDFMWU5hOHRlTzdabEtpa3R2ZHA1cmtOSG14SWYyNjdsMko0cFNRSE5OZHJMVzY4dGY4RmtrbFUyNVJWdjF4dmJiNWJaWkpGSlpwbE1acGxsbGtsbW1VMW1tV1dWeFd5VDFSUWlxemxVRmxPSXJHYWJiQXFWeFJ6eXYrc2hzcHBDeThiWlRLR3ltZTBLc1lRcnhCeXVVTE5kSWVZSWhmN3Y5ZEZyNGJLWncyVTJjV1lMQURSMGhEeE5nTjh2dmZmaGQ3cnoyb0dTcEE1dEVuWE9tZW42ZkYybXdaV1Z0M3pWanpxblZ3ZTFURGo2eTlobGc3dnIyeCszeTFFUDI3WXVHZEJGL1h1MnIvRzhOZXUzYXM3OFZXb2VGYTRYcG95dDA1b2EydE5mQUFCVXhlLzFLdmZOMTVUOXdpeDVEeDFTOUhrRGxIcnYvV3ArM3ZteVJFZlgyVG9abjM5Yzl2WCtQYnYxMk1nTGRPdnN0OVNwLzUrcW5GZDQrT2p2RDhlMmEyMzk3aHRKVXJ1dVoxYTdabVZObEd2YWVObFRWRWRiNVAxK2xhcEVwVjVqVDgrem1VUExncDh3UzVUc2xtYS8vYzhhWGY1cmN6UFpyYzBVWm1tbWNFdTBRaTBSTW5Hd0x3RFVPMEtlSm1MdGp6djA2ODVjZFdpVEtFbTY0dEwvejk1OVIwZFZiUUVjL2syZjlONEpFQ0QwM250WFVRUVZ4VjRReFY0UTYxT2ZYWjlkYlBoVVVKOElObm9URVVGQU9naWhCQWdsZ1pCS2VtYVNUSDkvQkFaQ2VwMGs3Rzh0bHpQM25qYTBKUHVlczNjL2R1eUxwOGhrcWFSbnc3SGE3UHl3ZEJ0UDNYc0ZBQnExaXJ0dkdNSmJYNnh5OGNxRUVFSUljU0hUNlZNY2YrSlJESHQyNHpOaUZDMW1QSU5IbDI3MU10Yy9mNnlnWGUrQkhONjJFZit3Q1BTZVhzeCsrbjcrOWRQdkZmWXo1bVlEOE43dFY1ZTQvc3lJa2tlZFhscTZpZENva2c5K3lrdWk3SXJFeTQySnhXN0NZamRoSkx2YWZSVW9jVmY3NHFuMngwUHRmL2IvQWM3M0hocC9QRlQrZUdyODhWVDVvMUc1UzdVd0lZU29BUW55WEVMbUxkdk9LNDlOQk1EWHk1M3JMdXZGanl0MlZOS3JZZTJKUGNYQm8wbDBpWTRBb0V0MEJQMTdSTEVqSnI3ZTVuejB0Zm1WdHZuMHBaSWxYRTBXSzM5dEw3OTBhNnVJQUtKYUZDZDJqRCtkSVVlOGhCQkNOQnVHbUwwY3ZXOEtkck9KdGgvUEl1Q3FDY1Zudyt0anJwd3NEbXo0ZzRtUFBjL2hiUnRScWxUYy9zb0h2SFByVlJ6YXVnRW9XVmI5UW5hYmpaRFdiUUd3bXMxa0ppZWkwZW54RDRzbzBVNmoxWmJxVzFZUzVaL2ZlaDd2d0dCRzNqb1ZOMC92S3EyL3BvbVhMd3Q5bEQ5U1B5M3ozdmp3NStqdWR5VU9oeDJId283ZFljT0JIYnVqK0xYTlljWnFOMk4xbUxIWnpWZ2NwdUxYRjF5MzJvdmZXK3pGOXl6MlFrejJBc3kyQXN5T0FrdzJJMlo3SVdaYkFTYUhzZmk2dlhhN2toellNVnF6TUZxenF0UmVyZFRocFE3RVd4T01qeVlFTDAwSVBwb1F2TFhCZUt1TC8rK2xEa0tsa0I5bmhCRGlRdkt2NGlYa2FFSWFPMkxpNmQ4akNvQnhJN3F4YnV0aDBqTHpYTHl5a3VZdDI4NmJNeWFoVUVCS2VpNG1rN1ZlNTh2S01WYTdUMkdSbWE5LzNsanUvU25YRDNFR2VWWnZQTURmdTQ3V2VIMUNDQ0ZFWTFFWWQ0UWpkOTJDUXEyaTR3Ky8xTnZ1blhPMkxmMEZxOFZDajlIaldQVEJxd0JFZHVyR2k0dldFeHJWanAvZS9CZDZUeTk2anI0U2dMM3JmcVBJa0E5QXU5NERuQW1aZDY5ZXlweG5IcURyc0RGTSszQjJ1Zk05OStOcTdQYlNpY3VUang1aTR5Ly93MkczMDdwYkx6b05xbG9pNmZMR3E4eUlrR2tNRGI2YnI0L2R5ZW1DQXlYdXJVeCttNVhKYi9OWWg4VUU2OXRXZSt5YWNtREhiQy9DYkROaXNoZFFaTXVueUpaSG9mUC94ZjhWMmZJcHRPWlJhTStqMEhyMnZUMlBJbXMrRHFwZVVNTnFONUZ0VGlMYm5GUnVHd1VLUERRQnhjRWZkVEMrMm5COHRlSDQ2U0x3MDRUanIyMkJUaVdWQm9VUWx4WUo4bHhpZmxxeGc5NWRXNkZXS1ZHcnlWOHpqQUFBSUFCSlJFRlVsTnc4b1Q4ZmY3ZlcxY3NxNFdSU0pxdisya2RxUmk0YnRzYzF5UXBiNS9JS0FaeE9xZG9US3lHRUVLSXhzeG55aVpzMkJZVldROGZ2ZjhhOVk2ZDZuYzl1czdMaHAyK0o3TmlWb01qV0plNWRlTHpLSnpDWU85LzRHSURvSllNdzVwUStTblI0K3lZQXdxTTdWamhuYUp2b01xOHYrdUExSEhZN0hmb1ByWEtBcDZMeHFrS2xVUE5BOUh4eUxNbThIenV1MVAxUGpseUhqeWFFeHpzdVE2dDBxL0U4VmFWQWllNXNFbWF2R3ZTM08rd1UybkxQN3ViSnhHRE53bkIyWjQvQm1vblJrb1hSbG9YQmtvWEJsb1haVnZsRE9BY09ESllNREpZTWtqaFlaaHU5eWdzL2JRVCsyaGJGQVNCdEJIN2E0Z0NRbnk0U3RhTDBUaTRoaEdqS0pNalRqQ2lWQ3RwRUJqbmZKNlhsVUZoVU1rRmZXbVllbTNiR01XcGc4VGM1L2J0SDBiNTFDSEVKYVhXeWhtZnZ1NUx1SFd0WFJlTkM5MHdlVnF2K1ZVbG1QTFFHQ1pnckUzRzJrcG5OWmljcExhZk94eGRDQ0NFYVd0Skg3MkZLU3FUVHo0dnJQY0FEc0hQVkVqS1RUakhxNlZlcjFONVVZTVEzT0l4QjE5NWM0cnJOYW1Idm44WDUvVGI5T3BmeER6NVZxbTlaeDczS2NtVEgzMVZ1VzVibmYxbExpNDVkcXRYSFZ4UE9HejMyRVp2N0ovTVRuaWh4TDllU3htdjdCekFvOEZiR1J6eFg0M1UxQktWQ2lZZmFEdysxSDFENURpU3p2UWlEOVF5NTVqVHlyZW5rbWRQSnRhU1JaMGtqejVKT25pV05mT3NaN0k2S0h3WVcyZkpKS1R4TVN1SGhVdmNVS1BIVmhoR29hMFdnTG9vQVhTdUNkSzBKMExmQ1J4TWlpYUtGRUUyU0JIbWFFYjFPdzZ1UFgrTjgvOGFzRlJ3NlZ2cE0rZkkvWXhqUnZ3TktaZkg1K1ZzbkR1Q1ZUNVkxMkRvYm13ZHZxN2c2UjNXNTY3WDQreGFYWjA5S3k4WmlyZjQyYlNHRUVLSXhNYWNray9iRC8vQy8vRXE4K3ZScmtEa1REKzFEcmRVeVlPS05WV3IvMDV2L1l2ZnFKVHc5YnhXUkhjOG5WOTc3NTIvTzNUMTVHZWxsOWoyWHUrZGlSVVlqdVdkU0FRaUlhSWxhb3lsMy9zemtSS3htTTBxVm1xRElWbVcyVWV0MFZmb3NaZW5zTTRiWGU4U3c3UFFiN016OHRjUzlyUm56MlpveG42YzZyOFpYRTE3ak9Sb1RyVktQdnpZU2YyMWt1VzNzRGp0R2E2WXorSk50VGliSG5FeTIrYlR6cUZkRnVZUWMySjN0anVadktYRlBvOVFSb0cxRm9LNFZBZnJXaE9pakNkRzNJMURYQ3BXaS9EOEhRZ2poYWhMa3VjQzhENmMxaXJIZS9XbzFNWWNUNjJ3dEYwdkx6R1BybnVQT0V1TFJyVVBvMjYwMXUvWW4xTnVjelZWbHY4OHR3d01xYkhPdUpMc1FRZ2pSbUtYL1hGeWtvTVhURGJkYnBQY1ZFN0dhemM0UzZKVzJ2M3dDMjVmL3luZi9lb1IvL2J3R3RWYUx3K0ZnelRlZm9WQXEwYm01VTJRMGxObjNYTzZlQzlsdFZqNmFlajI1WjFMcFBIZ2tEMzh4SDBVNUNhYmo5KzNtZ3p1TEg3UmQ5OFNMakxuei9pcCt5dXBSb09DYUZ2L215ckFadkgvNFNncXNKWGNMZTZ0RDYyWGV4a3FwVU9LbENjSkxFd1IwTFhYZmdZTUNhNDR6a0pOalRpTHI3T3NzVXlMWjVxUnk4d1JaN0NaU2krSklMWXFEM1BQWFZRbzFnYnJXaE9qYkVhSnZUNGhiTzBMMDBmaHF3MlRuanhDaVVaQWd6eVZxNmRxOURPN2R6bGtNWS9LVmZkbDk0Q1FPaDZQTTlscXRHck81OGdUSUgzNnpCcFdxNWwvZzJrUUc4Y0pENDUzdjM1eTFraE9KWjJvOFhsVlU1VWhYWFFZQWhSQkNpS1ltZjh2ZmVBMFloRDZxNFJMOVJuWHZRMkNMc25mRWxDWGo5RWtBVW80ZllkVi9QMlRpWTgreGZmbXZKQjdhVDk4cnJ5UHgwTDRTUVI2N3pjcnUzNWZSWS9TVmFQV2xjOW9zK3ZCMWp1L1pnZDdUaXp0ZS82amNBRTlXOG1tK2V1SWU3SFliM1VaY1ZtOEJuZ3RwVlI0ODMyVWpLWVdIK1R5dWVLZlR4Qll2b2xSSWtPRkNDaFRPSTJJdDNFc0hnV3dPQzFubVJESk1KOGtzT3NrWlV3S1pwZ1F5ekNjeFdNcXVqR3B6V0Vrck9rWmEwVEZndGZPNlZ1bEdzTDR0b2ZyMmhMdDNKdHl0TTZINmFOVEttdS9lRWtLSW1wQWdUemtzVmh0MmU5a0JqN0tvemlZeVBzZFVoWURJaFhUYWh2MnRTRXJMWnVmK2VQcDNqNkt3eU16Mm1CT29WY3BTUjRzNlJJVXlZVXdQUWdLOWVmYmRCWlgrbWxpc3Rsb2RUekpicktYZUY1a3NOUjZ2b2FSbDVwVjVOSzQ4SXdkMHFNZlZDQ0dFRUhYSGJqWmozQjlENkgwUE5laThDb1VDNzRDZ2N1OWJ6Y1Y1QisxMk93dmVmWWwxUDN5TlJxZkhZaXBpemJlZjA2N3ZRQlo5OEJwS3BZcnhEejdKZngrN3EwUi9tOVhLdDg4OVRIaDBKMTVjdUs3RXZhUzRXTFl1K1FtQUlrTStyMTR6bkM1RFI5Tjk1T1YwSFQ3V1dVSTlLUzZXengrK25kd3phYlRxMG9NNzMvaWtMbjhKS2hYbTFwRTNldXdqM3JDVEtNK0dPVWJYbktnVUdvSjBiUWpTdFFIdmt2ZUtiUG5Gd1IvVFNkSk54MGtyUEVaNjBUR3l6S2ZMSE10c0wrUjB3WUhpYW1oWml3QlFLbFFFNjlzUjRWWWM5QWwzNzBTb3ZnTWFDZndJSWVxUkJIbks4ZEUzZjFUcnlOUzQ0VjI1NDlwQnp2ZFRuL3UyV3ZOVlo2ZUltMTdMaXc5ZnpZRzRKUFlmT2MzaDR5bFliZFd2UUxYMGp6M2s1Qld3OFBkL01CaUxTdDN2MFNtU1o2YWRyK1l3dEU4MEczZkdWWHVlUzhHeGhQUUtTNnBmVElJOFFnZ2htb3FDZy91eFd5eDQ5dXJqNnFXVWNIVDNWZ0RPbklwbjNROWYwNnBMRDZaOU1KdXZuN3lYRmgyNzh1dmJMMkxJenVTS2V4OHJNK2VPcWFDNGVwUE96YjNVdllqMm5YbDN3d0hpZG14aDc3cFZ4S3hiemU3VlM5bTllaWtxdFlib3ZvTm8wYUV6RzM3NkZvdkpSTmZoWTduM3ZTL1JsakZXUTVBQVQ5M1RxN3hvNGQ2MTFBNGdrNzJBTTBVblNDczZldmEvNGwwOUJrdEdxVEhzRGh1cGhVZElMVHpDYmhZRHhVZk1nblJ0Q1hmdlRFdjNIclQwNkVHUXJxM3N3aEpDMUJrSjhqUkI3Vm9HMFRvaWdOWVJBVnc5cWp1UHZUYWZ6SnpLeTB4ZUxDRXBrNFJGVzhxOXYvL0lhVkxQNURyTGdVKzZvamViL3ptR3JRWUJwY2JzWEtXeCtobzNOU08zV3J0OGhCQkNpTWJFbEhnS0FMZDJkVitOc3Fic2Roc0wzbjNaK2I3LytFbmM5c3FIYUhRNm52NWhCVCs4L0NScENjZUphTis1ekdwYUFKbEp4US96ZklQTHptT2pVbXZvTkhnRW5RYVA0T2JuLzhPSm1GM3MrV01GZnkvNGdjUGJObko0Vy9IREhiVkdRM1NmZ1dTbEpOV3FaTHBvR25SSzl6S0RQMFpyTnVsRlIwa3VQRXhTUVN6SmhiRmttazdpb09RdWVMdkQ3Z3dRN2NsYVdqeW15cE1XN3QxbzVkR1RTUGNlUkxwM1E2K3FTYUY2SVlTUUlFK1RGTjA2eFBuNlRGWitqUUk4VldHM08xaTJMb2I3YmhvT1FKQy9GeVA2dDJmZDF0SWxLSnV5ZTIrc1habjJ5c2JkdlB1WUJIbUVFRUkwV1E1cjhWRnFoYmJ4SERGUktsWGM4UFNyL1BmeEtZeTU0MzRtUGxhY0VOcHVzekwzcFNmWXZud0JIcjUrVFB2Z2EyZEZMTDJISndESDkrd2txa2R2L2w3NEF3QXRPM2V2Y0M2THlVVDh2dDNFYmw1UHpMclZtSXVLcXpVRlJiWW1ML01NcGdJaml6OTZnOFVmdlVGQWVDUmRoNCtsNi9DeHRPODNCRTB0cW1tSnBzVkQ3VWVVWjMraVBQczdyNWx0UnBLTGpwQmNFRXRTWVN6SkJiRmttT0pMQlg1TU5nUEg4N2R5UEw5NGQ1b0NCVUg2TnJUMDZFa3I5NTYwOXV5SG43WjVWRTBUUXRRL0NmSTBRZTFhQlR0Zkh6NlJXcTl6L2IzcktKTXU3MDJnWC9FM1JoUEg5R1REanJobXQ1dEhDQ0dFRUdWejJJcURQRXBWNC9xMnNkUGdFVHovNjFyblVhejhyQXptUFBNQWNUczJvOUhwZWVpenVRUzNhdU5zSDlXOUR5Y1B4dkRCWFJPZDE1UktGVDNIRmhkOE1CY1drSldhVEhacUV1a25UNUI4OUJCSmNZYzRkV2lmTS8rUFFxR2dRLytoakxuemZyb01HNFBWYk9MZ3BuWDhzMlk1K3pmK1FXWnlJaHQrK3BZTlAzMkxWdTlHaHdIRDZEYmlNbnBkZG5XVnE0U0o1a09yOHFDMVIyOWFlL1IyWGpQWkMwZ3RQTUxwZ3Ywa0dtTTRWUkJEbmlXOVJEOEhEdEtManBOZWRKeGRtUXNCOE5XRTBkcXpMMjA4K3hIbDJROWZiVGdLeWs0R0xvUzR0RFd1cjlhaVVnb0Z0TDBneUhPa25vTThOcHVkRmV0aW1ITDlFS0I0Tjgrd3Z0SDh0ZjFJdmM3YmtLUzZsaEJDQ0ZFK3g3a0hPOHJHbHpQa3dsdzdjVHUzRUxkak0yNmUzdHczY3c1UjNVdm1FQnIvME5PWUNnczRlV0F2TnFzRnZZY25ZKzY4bjVEV2JURVhGZkxDNVgwdzV1WmNQQVVhblk3Mi9ZZlFjL1NWOUxwc1BENUJvUmZjMDlOejdGWDBISHNWRnBPSjJNM3IyYjE2S2ZzMy9vR3B3TWorRFdzNHVuc3JQY2RjV1grL0NLSkowU25kYWVYUmkxWWV2ZUJzWHZGY1N5cW5qREVrRnNTUWFJd2h1ZkFRTmtmSllpUTVsaFQyWmk5bmIvWnlRSUkrUW9qeVNaQ25pV2taSG9DbisvbXR2NGVQMS84eG9MKzJIK0hheTNyaDYxMmNUUENhc2IzWXVET3VXdFhIR3B1NVM3Ynk2Mis3cXR4KytodG5LMncwZ1VwZlFnZ2hSRjFTKy9rQllNM0tjTDUyQlE5ZlA5eTl5OThOMCtlS2lleGIvenRYM1BNSTRkR2RTdmYzOGVXTzF6NHFzNjlXNzhhSW0rOW0zYnpaaExSdVMyaFVPeUtpTzlPbVoxOWFkdW5wUFBKVkVZMU9SNC9SNCtneGVod1dVeEVITnYzSlA3OHZvMDNQdm5qNkJWVDlnNHBMam84bWxHNitvWFR6dlFJQXE5MUVVbUVzaWNZWUVveTdpVGZ1eG1RemxPaHpjZERIWDl1Q2FPOGhSSHNOSmNxekh6cWxhNUtBQ3lGY1Q0SThUVXpuZHVmUDQrYm1GNUp5SnJmZTU3UlliYXhjdjQvYnJoa0lRSENBRjRONnRXWHo3bVAxUG5kOXlUY1drVjlHUmJIeW5NbktyOWI0aWdzZXBEVGRVSmdRUWdnQjJwQXdBRXhKeWVqYnVpNng4SHNiWXl0dGMvZmJuOWQ0L0tzZWZKS3JIMzZteHYwdnBOSHA2VFYyUEwzT0hnVVRvanJVU3AxenQ4OVFwbUIzMkVrdE9zeUovQjNFRzNjUmI5eU4yVll5SjJlVytUVGJNMzVtZThiUHFCUnFXbnIwcHIzWEVLSzloeENpajVaZFBrSmNRaVRJMDhSMGJoZm1mRjNmUjdVdXRIYnJJYTRaMnhOUER6MEFFMGYzWk1zL3gzQ1VFOEdvcStOTnJ6NStUWTM2SFRxZXdodWZyeWgxdmE3V3RlajNmMWo0Kys1eTcrdTA1NS80MmF5Mk9wbFRDQ0dFY0FWdFdQSDNIdWFVSkJldnBINHBsU3BYTDBHSU1pa1ZTc0xkT2hQdTF2bHMwTWRHY3VFaEVneTdPR0hjU1lKaEYyWjdvYk85eldFbDNyQ0RlTU1PZmsvNUNDOTFFTkhlUStqZ1BaeG9yeUZvbFc0dS9EUkNpUG9tUVo0bVJLVlUwckh0K1NCUGZTZGR2cERaYkdYOTlpTk1HTjBEZ0JaaGZ2VHEzSXAvRHA1c3NEVTBKVzY2ODBFZWs4VmFRVXNoR3Arc2xDVDh3eUpLWFQrMmV4dUh0Mi9pNm9lZXJwZDVGMzN3S2dDWFQzMmszbzgyeE8zWXpOci9mY0dkYjN3c3h5aUVxSVFtTUFpbFJrUFJ5UVJYTDBVSUFTZ1ZLbWNaOTZGTXdlYXdjTXE0aDdqOExSek4zMHhxWWNuY21mbldNL3lUdFlSL3NwYWdWdXBvNXptSXpqNmo2ZWc5RW5lMUpBUVhvcm1SSUU4VEVoMFZncnRlNjN3ZmV5eTVRZWYvWTNNczQwZDJSNmtzM3U1NXpkaWVUUzdJVTVXRTBTTUhkQUNnb01qTWpwajRNdHZFbjg2b2NJeHpPNTZBYWgwTEU4TFZETm1aL09lbXl3aHAxWmE3My82Y2dJaVd4ZGR6c3Zqay9wdXdtczEwSFQ2VzFsMTcxZm5jYS8vM1h3QUdUN3F0WGdNdkZwT0ovNzM0R05tcHlTeDQ5eVdtL0tmbXh6dUV1QlFvVkNyMDdkcFRjUGlncTVjaWhDaURTcUZ4bG0rL0ltdzYrWll6SEROczVXamUzeHd6YktQQWVqNmh1TlZ1NG5EZVh4ek8rd3NGU2xwNzlxYVQ5Mmc2K1l5V011MUNOQk1TNUNuSE0vZU5xMVgvK3FqRzFLdFRwUE4xWm82UnhKU3NPcCtqSXBuWkJ2NDVlSksrM1ZvRHhhWGNPMFNGY2lTKzlJNmllLzcxWFkzbWFCTVp4QXNQblQrLy91YXNsWnhJUEZQdGNjcExDdjMxenhzcjdYc3V5Sk9iVjFpbDltV0pDRG4vVkNRcngxaEJTeUVhbDEvKzh5TEduR3dNM2xsNEI0WTRyM3Y2K2pOZ3dtUTJMNXpIMG8vL3crTmYvK0xDVmRhT1JxZmp1aG4vNXB0bkhtVEh5a1VNdnU1VzJ2Y2ZVdTF4WHAwNGxMU0U0eFcyQ1duZGxwZVgvYzFEM2NNcWJGZVc2WE1XMHI3ZjRHcjNFNkkrdUhmdVF1Nkc5WFUybmthcHdOS0VDempVSjQxU2NxZUkydkhTQk5ITGJ5SzkvQ1ppZDloSkxvemxTTjRHWW5QWGtWWjAxTm5PZ1oxNHd5N2lEYnRZbGZ3dVlXNGQ2ZTQ3am01KzQvRFZTTUJIaUtaS2dqeE5TTTlPTFoydjl4NDY1WkkxL0w3cG9EUElBM0QxNk80Y21WTTZ5RlBUS2xUbWk0NDJtUzNXZXF0b05XcGdSM1JhTllVbUN4dnF1Q1I4aTlEejFVZVMwMHFYWXhXaU1kcS80UTkyclY0Q3dDMHZ2WU5HcHl0eC84cjdubURIaWdVYzJiNkpmOVlzcC9mbEUxeXh6RHJSNTRwcitQUDdMemw1WUM5TFpyN0pNL05YMVhpc0VUZmZYZWIxRFQ5OTYzeDlZWmxuQUx2ZHpwbFQ4U2lWS29KYXRpNnp2OVpOY2lZMEJpZmlFMmdUMWRyVnkzQTU5MDVkeUZqNEM1YjBkRFRCd2JVZXoxT2pJdHNreDVuTDRxbVIzRUNpN2lnVlN1ZlJyakdoRDVOcFBzWGgzUFhFNXE3amxIRXZqZ3RLaEtRVUhpYWw4REMvcDh5a3BVY1B1dmxlU1RlZksvRFV5TEZtSVpvU0NmS1V3MmF6WXk4dnEzQVpsRW9GS3FYUytkNVN6V1M3R25YRlg5QUQvVHhwRVhZK2NMQTNOckZhNDllVjJHUEpuRTdKZHE2bFYrZFdoQWY3a3B6ZTlBSVp0MDBjZ0p0ZXk4bWt6RG9QOHZRNHUrdktack9Ua0pSWnAyTUxVUit5VXBLWSsrL3BBQXljZUNNZCtnOHQxY1kvTElJeGR6N0E2cTgvNXNjM25xVnRyMzc0QklXV08rYUtXZStWQ0hSVTFYdTNqMGVwcXZvUE9WV3B1SE14aFVMQmRkTmZaT3ZTbjVqd3lIUFY3bitobTU1L3E4enJGMzcybDVmOVhlSmU4dEZEdkhIOWFGcDM3ODFUM3krcjFmeVhtdi9OblZlci9uZmRjVnUxNWxxNGFBbFBQL2tFdzRaV2JWZVYyV0loUFQyOTNQc3RJaUk0blZTMUJNYUJBWUhvOWJyS0d6WUE5ODVkQVRER0hzQTNlSFN0eDR2MDBwTnRNbFRlOEJJVTZhV3Z2SkVRTlJTZ2JjbVFvTHNZRW5RWEJrc21oL00zRUp2N0o4Znp0MkZ6bkgrd2Vzb1l3eWxqREt1UzNpWEtxeDg5Zksra2k4OVk5Q3B2RjY1ZUNGRVZFdVFweHdkejFoQnp1T3FCbEhIRHUzTEh0WU9jNzZjODgwMjE1cXZzZUZmL0htMmNyeTFXR3dlUHVxN0N4WnEvRHpKMWN2RVBnRVVtTStFaFRTL0lvMUFvMEo5TmpweWRWMURqY2M0Rjg2dzJ1L05ha0w4WGJTS0RBTERaN1hUckVNSHVBeWNyN1NlRXExaE1KcjZjZmplR25Dd0NJbG95K2RuWHkyMTc1WDFQc1BmUFZhU2VPTXBYVDl6TDlEa0wwT2pLL29IRVhGaUFNU2U3MnVzcHpNK3JkcDl6YW5Jc2F2dnlCVlZxTjI3YTQweDh0SFJBNk5kM1hxcjJuTW5IaXdQTDBYMEdWcnZ2cFc3aG9pVzE2bCtkSU0vWU1hTlp1bXdGWDMwOWgxNDllK0RwNlZGcG4xTW5UekhqNmZJRGg0c1gvTVJEajB5djB2eXZ2UFFDdlh2MXJQSjY2NU5INTg0QUdQZkg0RHV5OWtHZXJ2NGVITThweENnVktFdndWS3ZvNWwvNW56TWg2b0tuSm9DKy9wUG82ejhKazgzQW9iejF4T1NzNG5qK1Z1eU80dTlSSGRnNWtiK2RFL25iV1hiNlRUcDVqNkpQd0NUYWVnNUVxVkJXTW9NUXdoVWt5Tk5FRE9nUjVYeDk2RmdLSm5QOWIzSHUzYVVWVjQzc3hvYnRSOWk1UDhGNWJPcnYzVWVaTUtZSG0zWWRaZldHQXhnTFRmVytscnJtNCttR1FsRjg1ajA1cmV3ZlFzT0NmY29OdnIzNzFXcGlEaWVXR2N5N1p1ejViOGkxR2pVenBsN08yaTJ4ekZ1NjNYa2NyYnBCUUNIcWk4UGhZTjZyVDVKNGFEOGFuWTc3UHBxRG0xZjVUK2swT2gxM3Z6Mkw5KytZUVB5KzNjeCs2bjZtZlRnYnRVWlRxdTJrSjE5bTBwTXZWM2t0NXdJMEx5M2RSR2hVdStwL0dCZFpQKy9yS3JWN2RlTDUzVkVGZWJrQWJGMzZNM3YvTEhsVUxMQkZLeDZlVmJ2ZEtzM1pzc1cvVnF2OTRpWEwrUDZIK1FEY2RlZnQxZW9iRVI3R3hBbmpXYlo4SmZzUEhHRFF3QUZWN2p2cnM1bTBpRGhmcFc3emxtMjg4OTRIUU9uUDhQcWJiNU9Ta3Nxc3oyWldhMzBOU2VYcGhWdFVHd29PN0srVDhUUktCVVBDZkZpVDJMRDVCUnU3d1dFK3FDVW5qM0FCbmNxVG5uNFQ2T2szQWFNMW00TzVmN0F2ZXhVSnhuK2NiV3dPQ3dkeTEzQWdkdzArbWxCNkIxeExiNzlyOE5PV3JzZ3BoSEFkQ2ZKYzRJMVpLNXl2RTVNYjlwdU9pdVlPOFBXZ2Jjdno1OS8zSG1xWW8xb0J2aDUwYWh0R3A3WmhURFZibWZIV3oyVG5GV0E2KzdxODVNWk5nYi9mK2Fka3gwNVdQN0Z6ZWRxMUNtWkUvK0xFeldhekZiVmFoVktwWU96Z3puUnFHOFluLy91VDA2blYzOWtnUkgzNSthM24yYkZpSVFBMy9lc3RJanQycmJSUFpNZXUzUDdxQjN6NzNNUHMzN0NHTHg2OWcvcytuSVBPM2ZWUG4yZnRTNmxTdTlUNFk3eDJ6YkJxOWFudW5CZnZLaW9yU1hOZVJqcDVHZVVmN1JFMVp6QVltZm5wWit6WXNRdC9meitlZlhvR25UcDJMTkVtSXlPVHhVc3JQaTVYV0ZoRTN6NjlPWEF3bGdNSHl6OGFlUHV0TitOMlFSNmx0TFNTdjY5WjJlVi9YM0hzMkhGNjlPaGU0VG9hQS9ldTNjbmZzYTNPeGd2ejBISjVwRCtiVTNJditSMDlIbW9WUThKOENQUFFWdDVZaUhybW9mYWpmOENOOUErNGtWeExLdnV6VnhPVHM0cVV3c1BPTnJtV1ZOYW4vcGYxcWYrbGpkY0ErdmhQb292M2FOVEt4bkhFVkloTG1RUjVMbkRvV08yKzBhK3Z1ZTBPK0d2N1lRYjFhb3RlcDJGdmJNTWtYZmJ6T2Y4RG0wcWxKTTl3dmhSNFV3N3dBRVFFbjY5K1piR1d2U3Vxb2hMcW1UbWw4d2lFQkhqejVEMVhPRXZNLy9MYkxoSk9aL0RJbmFQeDlYSW5Jc1NQMTUrNGxybEx0ckp1NitGUy9ZVm9hTCs4L1NJYmYvNE9nTXVuUHNMZ1NiZFd1VysvcXlhUm41bkJndmRlNXRDV0RieHp5emltZlRpSHNMYnQ2Mm0xemNPNWFsdmxxY2x4TTFIYTBXUEhlT2U5RDBsUFAwT1A3dDE0YXNiaitQajRsR3FYazVQRDhoVTFUN3A5b1J1dXY2NUVrT2ZWMTh2TzFRUndKQzZPcDU5OW9jUzF2elpzNUs4TjV5czZ2djNXNjNUdTFQSGlyaTdsMGJVYm1jdVhZTWs0Z3lZd3FFN0dEUFBRY2syYlFBNWtHVW5NTDhKZ3NWMHlWYmMwU2dXZUdoV1JYbnE2K250SVZTM1JLUGxvUWhrYVBJV2h3Vk5JTFR6Qzdxd2w3TTFaUWFFMTE5bm0zSEd1bFdwZit2cGZ6NERBbS9EUmxKK3pUd2hSdnlUSTB3Ums1eHFaL2NzbTVpN1pTczlPTFVuTHJIbStpdW9JOFBOMHZrN1B6TWRtYno3NVkxcEduSzhTY091RWdSeUlTeTVWMmFzNkpkUzd0by9nNGR0SDRlMVpuSnNrNW5BaXF6ZnV4K0dBRjk1ZnpHTlR4dEFoS2hTdFJzMDlrNGZSdVYwNHMzL1pWRytWdzRTb2lNVmtZdjVyVHpsejBReS9hUXJYVG4raGtsNmxqYjdqUGxBb1dQamV5NlRHSCtQdG15L25xZ2VlNUxJcEQ2SlVYVHBmWG41KzYva2E5ZnZ0cTVua1phU1htN2k1dHI2YjM3QUpuVThrbks1UnZ3Rjl1dFhwT2xhcy9JMXZ2dnNlbTgzR2pUZE00clpiYjNZZXo3MVl1M1p0S3ozK05mRzZ5VVJFaFBQRlp4OVhheDBWSGRjNjU5V1hYeVFvS0xERXRjek1MUDc5OG12Vm1xdWhlSFF0M20xa1BMQy9Udkx5bktOUkt1Z1Y2RW12UU0vS0d3c2hYQ2JVclFQakk1N2xpdkFuT0p6M0Y3c3pGM0VzZjZ1elFsZUJOWWVONlhQNCs4eTNkUEllemNEQTIyanQyUnNGRXNBVW9pRmRPdCtGTndNbXM1WHRNU2NhYkw3d29QTlBQWnZiRWFNT1VlZWZMb1FGKzNEdmpjT1lOVzk5dGNmeDluVGp1c3Q3Y2RtUXpzNGZJcExTc3ZsaTNsK2NLODZXazEvQW03TldjdGVrd1l3WjFBbUFRYjNhMGlvaWdKbmZyaVdwbkp4QXRiRm8rZG82SDFNMEl0R1ZINmtxVDNacU1sOU92NXRUc2ZzQUdIVHR6YlVLTW95K2ZScCtvZUY4LytMam1BcU1MUDM0TGJZcy9wSHJuM3lKN3FQR09kczlONm83Tmx2VmNvbFZWbDJySnRXMDZsTk5Lb2dCN0ZpeGdMU0U0L1VXNU1uTGI5aktSV2N5c2ptVFVmMS96K295eVBQcDUxL3d4OXAxZUhsNjhzVDBSK25icDNlZGpWMWRWVG11RlJvU1FsaFlLQVVGaFdSbFo5RWlJZ0t0cHZFZTEzRlcyS3FqNU10Q2lLWkpyZERTMWVkeXV2cGNUcTRsbFQxWnk5aVZ1WWdjU3pJQWRvZWRnN2xyT1ppN2xsQzNEZ3dLdklYdXZ1UFJ5RkV1SVJxRUJIbWFNYTJtZHIrOW9jSG5nenluVXBwUEdYQWZMemZhUkJZL09iWFo3YWlVU29iMGFZZWh3TVRjSlZ1cU5FWklvRGVqQm5ia3NpR2RuVlc2QUk0bXBQSCs3Tjh4RkpSTVJtMnoyZm5tMTc4NWxaVEZYWk1HbzFRcUNBLzI1YlhwMS9ERi9ML1l0VCtocmo0ZUFLZVRKY2RIYytZVFhmTysrLzc2M1JuZ0dmL2dVNHgvOE1sYXI2ZlgyUEZFUkhkaXp0UDNrM2o0QU5tcFNiaDVsVHdhWThqT3dtNnZXczZOMmxUWGNvV3E1dVJwYUkvZFgvWGpkN1gxeVpmekdkQzNXNTN2eXFtdTJFUEZSMkUvK3ZCZGdvUHE1amhSVFZWMFhPdGlPM2J1NU1PWm4xWTdxWFJEVTNsNW9ZOXNTZUhoUTY1ZWloQ2lrZkRSaERJeTVENkdCOS9Ma2Z3TmJNMll6NG44N2M3N3FZVkhXSno0Q3IrbnpHUnc0TzBNREx3RnZjckxoU3NXb3ZtVElFOHpZckdVL0FFcTJML20vNEJHaHZuanJqLy9OREhoZEVhTngycHNCdlJvNDl4MU0zZnhWcTRjMlkyUUFHK3VHTmFGUUwvS3Q0cGZkM2x2YmhqWHA4UTF1OTNCcWczN1dmRGJMbWQ1OUxLczNSTExtYXg4SHJ0ckRIcWRCcjFPdzlXanVyTW45aFEyS2FjdUdzQ0ltKzhtL1dROFVkMTcwYUpEVjZZUGFGdnJNZTk2OHhONmpSM1Bzei8reHAvZmY0bDNZQWpSZlFlVmFQUFozdUtqUEllMmJ1RFQrMjhtcUdVVXJ5ejdHNFd5OHZLclJZWjhYcnBxSUlhY0xIcGZQcUhXNjYwcmozd3hINHZaWE83OWw1WnVRcU50dkxzeW1qTlhCbmc4dlR3WlBHZ2c5OTA3Rlg5L1ArZjFJM0Z4TEY2eUhHVVYvc3czWnBxSUZwalRYSmZEVUFqUk9Da1ZTanA1ajZLVDl5alNpNDZ6TGVOSDltWXZ3Mnd2enVsWllNMWhiZXBuYkR6ekxRTURibVp3NE8xNGFnSXFHVlVJVVJNUzVHbEdMRlliQlVWbVozQm01TUNPck4wUzZ6dzJWQjBUeC9Sd3ZuWTRIQnhOYUI0N1F4UUtCWmNON1F5QXd3SGI5cDdnd05Fa1huam9hdnk4M2VuVHRWV2xZNnhZRjBPSE5xRjBhMStjYStIUThSVG1MZDFHZkJVRFlUR0hFM245cytVOGUvK1ZuRXpLNUtOdi82anpBTS8xRThiVTZYaWljVm1iVjd1a3BKT2ZMYzcza1h6c01PYkNnbHF2UjZVdS9sS2lWS201N082SEsyemJjZUJ3UXFQYWtScC9qTDNyZnFQWDJQR1Zqci9tMjg4eDVHU2hVbXU0NXZISzg5OVVkd2ROVmRxUHVtMmE4OWN0TmY0WVh6NCtwVnB6bEpWczJXSXFRcVBUVjJ1Y1MxVk16RDcrL2NyclZXNC84YnJKbGJZNXQydG0yZktWcEtWWC9EVXVOemVYcitlVWZ5eHYyajEzQTVCNE9vbUVoQVNHREI3SXdkalN4d3FIREI3STM1dTNFQnhjTWdobHM5bkx6UnZVMk9qQ3dzbmJ1dG5WeXhCQ05HTEIrclpNYlBFaWw0Yzl6dTZzSld6TG1FKzJPUWtBczgzSXh2UTViTW40Z1g3KzF6TWsrQzU4TlZKMFFJaTZKRUdlWnVab1FobzlPa1lDMERvaWdIODljQlVyMSs4bkxUT3Ywa0NDVHFzbUpOQ2JNWU03T2NlQTRpQkd2ckdvZ3A2Z1VhdjQ3dDJwdGY4QUYzbjE4V3ZxWkp4Ny92VWRSU1lMUS90R0UzNjJzbFpjUWlyNXhpTHlqVVc4OXVreW5ycjNDaUpDemo5MURmVDM1TDZiaHJOemZ3Skg0bE1wS0N4K1ltK3gycGo1N1IvY1BMNC9mKzgreXJHVDFRK0FKU1R5VENaOEFBQWdBRWxFUVZSbDh1S0hpOG5OTDhSYUR6dDRJc0pENm54TTBZamtwZGJKTU9IdE9wWTZhcFIrNmdTdlhEMEVoVkxKcDd0UFZwaEErWlVKUTBnL2VhSmFnUXFGUXNHbzIrL2p4OWVmNGJjdlA2TEg2SEVvbGVYbjMwazVmb1Evdi84U0tFNzBIQlRadXNwejFSZXJ5VlJtT2ZUcUtqSWFjUE9VTGV0VkVSd2N6UFdUcnEyMDNabzFhOGszR0tyVTlweU5mMjhtTHU1b2hXME1CbU9GVmJqT0JYbTI3OWpKOTNQblZUcm5lKys4ZWRINEJ2VDZwaEh3MDRhRllUbVRqc05tUTFGQjdpd2hoTkNydkJnU2RBZURBbS9sUU83dmJFaWJUVnJSTVFDc2RoTmJNK2F6UGZObmV2dGR3NmpRQi9IUnlQZXZRdFFGQ2ZJME0yczN4NVlJMEhTSmpxQkxkRVFGUFNwbXR6dFk4TnZ1dWxpYXkvbDR1WEhieEFITzk1dDNIM08rVHMvTTU4V1BsbkRyMVFNWU03Z1RTcVVDalZyRmlBRWRHREdnQXc1SGNaV3pNOW41RkJTYUtTd3lVMml5TUtoWFcvcDJhNDNOWnNkdWQrQTR1MjFLb1ZDZ1VCU1hubGNxRktoVVN0UnFGV3FWRW8xR2pWYXRRcU5Sb2RXbzBXblZhRFZxNGhKUytYYUJQQjBWcnBXYm5nYUFkMEJRcFJXeUxLYmk0SzlXNzFaaHU0c05tWFFMNjMvNGl0TkhEckwraDltTXVmUCtjc2VmL2RUOVdFeEZ0T2pZaFFtUFBGdWw4Y3ZMa1hPaDFQaGp2SGJOc0NxM3YxQ0xqbDBxek1OVFdabDBnRUpESGdWNXVVUzA3MXl0dVM5VllXR2gzSFhIYlpXMjI3WjlCL2tHUTVYYW52UCtPeFhuenFsT2RhMGJKbDNMRFpPdUpUMzlETjdlWHVqMWVpWmVONWtaMHg5bDVJamh6blpINHVKSzlEdDVLcEhBd0NaeWJFR2h3R0d6UVJQWmVTU0VjRDJsUWtWMzM2dm81anVPSTNtYjJKZyttMVBHR0FEc0RodTdzaGF4TjNzRkF3SnZZVVR3UGJpcmZWMjhZaUdhTmdueU5EUC9IRHpGNm8wSEdEZTg1dFYzenJIWjdIeXo0RytPeEZkdDEwQkZ1V2hjemVFb0RzRG90TVYvNUl0TUZyYitVL0pKdk5sczVidEZtMW56OTBHdUh0MkRRVDNib0QzYlhxRUFmMThQL0gwOTZtMk55OWZ0cmJleGhhaXFsT05IQUtxMFk4WmNWQWhRN1NOSFNwV2E2NTkrbGM4ZnVvM2xuNzlMcDhFakNHL1hzVVFidTgzS3Q4ODlSTXJ4STJqZDNKbjY5aGVvTlpweVJuU2Q3NTUvQkE4ZlB5WS9XL1dqUkFCSlI0cVA4a1IyclAyLzFhSnhLU3dzNU43N0gyTEdFNDh4Y25oeElORnVkMkN6RlgrTlZDZ1VCQVFFY09NTmsvRDA4c1JxdGJKejV5NWFSN1hHNFhEZzRlSE9qVGRNSWlnd3NJSlpYTWRSVklSU3I2OVNQaTBoaExpUUFpVWR2VWZRd1hzNENZYmRiRWlmemJIODRxSW5Wb2VaeldmK3g2NnNoUXdOdW92QlFYZWdVN3E3ZU1WQ05FMFM1R21HNWk3WnlvRzRKTVlNN2tTYnlDQThQWFNvcXZqTm1ObHNKU1BId01HanlmeSs2UUFwNmJsVjZtZXgycGp5ekRlMVdYYTlNNW10Yk5nZXgyVkRPN04rMjJFS2lzcE9tSnFjbnNOWFAyMWc3cEt0ZE9zUVFkZm9DRnBGQkJBZTdJdTdXLzBrVVMwb01yTnIvOGw2R1Z1STZvamY5dzhBa1oyNlY5cldVbFM4azBmdlVYbkM4b3QxR1RxYVFkZmV6TllsUC9IRm8zZng3SSsvNGVuckQ0RERidWY3Rng5bjc1Ky9vVkpydVAramJ3aHRVNHVTWXZYRWFyR3dZOFZDT2d3WVZxWDJrMmE4aElkdjhaSFEvUnZYQW1DeldySGJiYzRqYXhlMkVVMVRkazRPQVA1KzUzOGZaMzd5R1RNLytReUE5dTJqZWYrZHQ3ajl0bHNBK0g3dVBBeEdJeW5KS2J6KzV0czgvdGpEem51TmthMndFS1ZiOVhidkNTSEVoUlFvaVBMc1M1Um5YMDRhOTdBMjlSUGlEY1VuQjB3MkEzK21mczYyakI4WkZYSS8vUU51UkttUW82RkNWSWNFZVpxcFBiR24yQk43eXRYTGFIUldienJBMEw3dFdMNHVwdEsyaFVWbWRzVEVzeU1tM25sTm8xYmg0YTdEdzAySGg3c1dONTBXcmJiNDJKVmFyVUtsVktCU0twM0h0VUFCT0xBN0hNN2pYSGE3QTV2ZGdjMW14MmF6WTdYWnlNa3J3R3l4MXR2bkZxSXE3RFlyQnpZVkJ4OHVybzVWcXEzZDV0ekpvM092MlE2M201NS9pNFQ5LzVCeVBJNlA3NTNNSTEvTVIrdm14cHluSHlCMjgzcVVTaFYzdmZVSm5RYVBxTkg0OWMyUW5RbEFteDRscSsybEpSd3ZsY3o1M1kwSEdUdmxRYUQ0cU5ibWhUOEFzSFBWSWpKT24rU3V0ejRodUdVYlp4dlJkSjFPTEU0dXVtL2ZmcnAzSzk2cE5YWEtuUXpvM3c4QWpiWjRSNXJaWW1IdUQvTlp1bXdGMCs2NW01RWpodkhXTysveitCTlA4ZlNNNlhUcDBqaVA4aG4zeDZBTnEva3hjQ0dFdUZBcmoxNU1iZnNOeC9LMzhrZkt4eVFYSGdMQWFNMWlSZEovMkpuNUsxZEhQRStVWjE4WHIxU0lwa09DUEhVa0k5dkF2c09uWGIwTVVZblVNN204OS9YdjVPWVgxcWkveFZvY2tNbkpxMzFGSWlFYW0zL1dMTWVZazQxR3A2ZnprSkVWdGkweUdKeXZhNW84V0t0MzQrSFA1L0hoM2RlU0ZCZkxlM2RjalZxakpmM2tDWFR1SHR6ejduL3BPbnhzamNadUNNbkhEZ1BRdHZlQUV0ZlZHZzBCRVMxTFhGT2R6Vy9rc051Wis5SVRGT1RsTXZhdUJ6QVZHTm4wNjF6ZW1ud1prNTk5alNHVHFwNUxSalJPQnc0ZVJLZlRzWER4VXRxMGlRTEExOWVIc0xCUUFOTFR6L0RyZ2tXc1dMVWFnOEhBZy9kUDQ4cHhsd1B3K2l2LzVxT1BQK1BGbDEvajNxbFRHSC9WT0pkOWpySllNak13N3Q5SCtNT1B1WG9wUW9obVJJR0NhSy9CdFBNYXhNSGN0YXhOK1pRTVV3SUFhVVhIbUhOOEtqMThyK1NLOENmeDFnUzdkckZDTkFFUzVLa2p1L1luc0d0L2dxdVhJYXFncWptR2hMaVVtQXFNclBqOGZRQUdYbk5qcGNtVUN3MTVBQ2lVU3JSdU5UOHo3eC9lZ29kbnplTS9OMTVHVm5KeG9GeWhVSERQZTEvU2RkaVlHby9iRU9KamRnR3c4TDJYYWZQRFN1ZXh0WUNJbG1VbVhpN0l5K1g3ZjA5bjMvclZ0TzdhaTJzZWZ4NlZXa09uUVNPWis5SVR6SHZsS1dJMy84WHRyMzZBbTZkM2czNlc1c0p1ci90cWhkVmhzVmpZc0drekF3ZjBvMzEwTk8rKy94RUFSVVVtWjV1VWxCUVdMbDdDZ1A3OXVPWG1Hd2tOT1Y5TlJxMVc4OVNNeC9scXRsZXBNdXVOUWZidnZ3SGdNMkswaTFjaWhHaU9GQ2pvNm5NWm5iMUhzeXRySVd0VFA2UEFXbndFTmlibk53N25iV0JVeUFNTUNyb05sYUx4NWVrVG9yR1FJSThRUWx6aUhBNEhQNzcrRE9tbmluZlFYREgxMFVyN3BNVVhWNmZ6OHF0NVJTQ0xxWWl0UzM3aXQ2OCt4bXF4bEZqUFY5UHZwdC80NnhsNTZ6Mk5Oam54dnZXL285Wm9TRGtleDZmMzM4eTBENzR1czUycHdNaldKVCt4NnN1UE1HUm4wcVpuUHg3NmJDNHFkZkUzcUQzSFhrV0xqbDM0Y3ZwVTl2eXhnc1JEKzdudm96bTA2TkNsSVQ5T2sxTllXSWpSV0lDbnB5ZGFyWVlqY1hHa3A1OUJxNjFhN2pTYnpjWjFOOXhjcGJaSlNjbE12RzV5cGUybVRybVQ3T3hzaGc0WnpJRCsvUWdKRHVhcjJkOHc2Nzlmc1d6NVNpSWpXK0RsNWNuSUVjTnhkM1BqenovWEE4Vi81bTEyTzFhckZZdkZndGxzNGE4Tm04akl6T1RLS3k2djBocnJtemtsbWNUMzNzSXRxZzJlUFhxNWVqbENpR1pNcVZEUlArQkd1dmxjd1o5cHM5aWU4VE1PN0pqc0JheE8rWkRkMlV1NVB2SjFXcmczenU4UGhIQTFDZklJSWNRbHpHNjNNZStWcDlpeGNoRUFrNTU4R2Yvd0ZwWDJpMWxYL0VRL3RHMzdhcytaRkJmTGxzVS9zbTNaTHhUbUYrOElDbS9Ya1VsUHZrUkcwaWxXem5xZi9Ld010aTc1aWExTGZpSzRWUnY2WERHUnJzUEgwckp6ZDJkd3hKWGk5KzBtOGZBQkxydjdZYXhtRSt2bnplYk55V1h2UE5xeWVENi92dk1TR3AyTzhROCt5YmhwajVmNkRJRXRXdkgwRHl2NDMvT1BFcnZsTC9JeTBrR0NQQlU2ZVNxUlo1NTdvZFQxWGoxN1ZLbS9VcW5reGhzbTFlbWEyclp0UTJoSUNQMzZGdWRwNnQrL0wzMzY5R0xYN24vWXUzY2ZpYWRQazV5U2d0RmdwTWhVaE5sc3dXYXo0WEE0enVaeVU2QlVLRkNwMWFqVmFzYU1IbG1uNjZzcGg5WEtpV2Vld0phZlQ4dVpzMUNvSkFtcUVLTCt1YWw5dURyaVgvUU51SjZWU2U4UWI5Z0p3Sm1pNDN4MTdIYUdCVTlsVk1nRHFCWDFVeGhGaUtaS2dqeENDSEdKU2o5MWdoOWVtc0d4ZjdZRE1QcjJhUXliZklmemZzcnhJeFFhOHZFTkRrUHY0WWxHcDZjd1A1ZWRxeGF6ZWVGOEFIcU1xanhuaU4xbUpXSC9IdmI5dFlhOWExZVJmdXFFODE1b1ZEdkdUbm1JZ2RmYzZLd3cxWC84OVd6OCtUditYdkFER2FkUGtuN3lCTDk5TlpQZnZwcUoxczJkdGozNzBhcExUOEtqT3hEV3RnT2hiYUpScVRXbGtoMVhWWFg2ZFJnd2pFZi9PNTlmM240UmdONlhYVTNMTGoxUUtKV3NuemNiZ0t5VUpPYTkraFFkQnc0bktMSTF2UzZiZ0ZLbHB1ZVlxL0FKQ2lselhMdTl1THoyclMrOVIycjhVYndDQWpsektwNmdsbEUxK2t5WGdwRGdJQ0piUkdDMzI3RTdIS2pWYXRwSHQyUEtuYmRYcWI5Q29haVhLbGJQUGpNRDVRVVZMVlVxRlFQNjkzTW1YbTVxaWs0bWNHTEdJeGhpOXRKaStsUDRqQmpsNmlVSklTNHhvZnIyVEcwN213TTVhMWlaL0RZR1N5WjJoNTBOYWJNNW5Qc1gxN2Q4ZzNDM3hwbXNYZ2hYVUJqTkRvZXJGMUVUMDU0dGUxdThFQUsrZm1lYXE1Y2c2dEgvRHRjdXIxUlc4bW4rblBzVmZ5LzRIb3ZKaEVLcFpOeTlqekhoa1dkTHRGcy9iemEvdnZQdmNzY0pqKzdFcy9OWG9kSHB5N3dmdDJNemYzdzNpMlAvYk1kVVlIUmVWNnJVZEI0OGdtRTMza1hYNFdOUkZKZWlLOFhoY0hCbzZ3WjJybHpFd1UxL1lzakpLdFhHeXorUUZ4ZXR4OHMva09rRDJsYmw0OWRLaC81REdIWGJ2WHh5MzAwRVJiYm0xWlZibmZjUzl2L0RMLzk1a1lRRGU4cnNxMUFvVUdrMEtNOG1ZY2Jod0c2M1liZmFuRUdlQzQyNjdWNG1QL3Q2amRkNlY4ZlFHdmV0cmsrK25NK0F2dDBZMEtkYmc4MHA2cGV0b0lETXhRdElmT2NOYklXRlJENzNiOEttVG9OeS9yNEtJVVJES0xUbXNqTDVYZlptTDNkZVV5cVVEQSsrbDFFaEQ2QlN5QjRHY1dudzBKYi9CVm4rRmdnaHhDVm0yV2R2czJQRlFnQUN3aU81NC9XWnRPODN1RlM3aU9oT2FQVnVXRXhGT0M1NEh1RGg2MGV2c2VPNTV2RVh5ZzN3QUlSRXRlUG83bTJZQ3d0UUtKVkVkZTlENzhzbjBPK3E2L0R5RDZ4MG5RcUZnczZEUjlKNThFanNkaHNuOXU3aTBKYS9PTEYzRndrSDltQXFNSEx6Qy85eGpqVnorL0ZxL2tyVWpOVml3ZE12Z0tzZW1GSGlldXR1dlhsbS9pck9uSXBuNzUrclNEaXdsNXkwRkxMVGtqRmtaMkkxbTdHYXpZQzVTdlAwdm54Q1BheGVpUExaeldaeU42NG5hL2xTY3RiOWdhMndFSTl1M1duMXlsdDQ5dWpwNnVVSklRUnVhaDl1YVBrbTNYM0hzZlQwYStSYTByQTc3UHlWOWhVbkREdTRxZFc3K0dnYTdpR0hFSTJSN09RUm9obVNuVHpOVzIxMzhsak5acjc5MThOMEhEaWNRZGZlakZwVGNZNGJoOE9CMVd6R1liZWhWS2xSVnpHeExjRFdKVCtoVktub01td01ucjcrdFZyM2hleDJHMm54eHdtclFVNmd1ckI1NFR3R1gzY0xpZ3VPNVZUR1lqSmhNUlZoTVJWaHQ5bHcyTzA0S1A0U3JGU3FVQ2lWcU5UcTRsOWpqUWFkdTBldDFpZzdlVVIxeFF3YmdDa2xDYVZHZzgvd1VZVGNNUVh2SWNOazk0NFFvbEV5MlF6OGx2SUJ1eklYT3ErNXEzMjVJZkl0Mm5zUGRlSEtoS2gvc3BOSENDR0VrMXFyTGJjU1ZGa1VDZ1VhbmE1R2N3MjZ0bXJWaTZwTHFWUzVMTUFETU9UNjI2cmRSNlBUbmYxMTlLbjdCUWxSQnlJZW40SEt4d2Z2d2NOUWVkUXV5Q2lFRVBWTnAvTGsyaFl2MDhGN09BdFB2VWlSTFo4Q2F3N2Z4ei9FOE9CN0dCdjZDRXFGSklvWGw1NnFQNElVUWdnaGhCRE5WdUFOTitGMzJUZ0o4QWdobXBSTzNxTjRwTU92dFBRNFgxMXhZL29jdmoxeEx3WFdIQmV1VEFqWGtDQ1BFRUlJSVlRUVFvZ215MWNUemoxdHYyVlk4RlRudFhqRGJyNDhlanNacGxNdVhKa1FEVStDUEVJSUlZUVFRZ2dobWpTVlFzMFZZZE81SStvenRLcmlIWW1aNWxOOGRleDJUaHJMcm53cFJITWtRUjRoaEJCQ0NDR0VFTTFDQisvaDNOOXVMcjZhY0FBS3JEbDhjL3hlOXVXc2R2SEtoR2dZRXVRUlFnZ2hoQkJDQ05Gc2hPamI4VUQwUENMZHV3TmdjMWo0NWVRemJNLzQyY1VyRTZMK1NaQkhDQ0dFRUVJSUlVU3o0cWtKWUdyYk9YVDNIZWU4dGp6cFRRbjBpR1pQZ2p4Q0NDR0VFRUlJSVpvZGpWTEg1Rlp2MHk5Z3N2T2FCSHBFY3lkQkhpR0VFRUlJSVlRUXpaSUNKUk5idk1qQXdGdWMxeVRRSTVvekNmSUlJWVFRUWdnaGhHaTJGQ2dZSC9FY1E0THVjRjVibnZRbUIzTC9jT0dxaEtnZkV1UVJRZ2doaEJCQ0NOR3NLVkF3THZ3cGhnVGQ2YnkyNE5Uem5DNDQ0TUpWQ1ZIM0pNZ2poQkJDQ0NHRUVLTFpLdzcwektDYjd4VUFXTzBtZmtoNGxCeExzb3RYSmtUZGtTQ1BFRUlJSVlRUVFvaExnZ0lsMTBlK1FVdVBuZ0FZTEpuTVBmRUlKcHZCeFNzVG9tNDAyU0NQVHF0MjlSS0VhSlQwT28ycmx5Q0VFRUlJSVVTanBWYnF1TDMxSndSb1d3S1FWblNNWlVsdnVYaFZRdFNOSmh2a0NRcndkdlVTaEdpVUF2M2w3MFp6cDFFcVhMMEUwY2pKbnhFaGhCQ2lZdTVxWCs1bzh5bGFwUjZBbU93VjdNdFo1ZUpWQ1ZGN1RUYkkwN05MYTFjdlFZaEdxV2VYVnE1ZWdxaG5uaHFWcTVjZ0dqbjVNeUtFRUVKVUxsQVh4VlVSenpuZkx6MzlCdGxteWM4am1yWW1HK1M1WWxnMy9IMDlYYjBNSVJxVkFGOVB4ZzN2N3VwbGlIb1c2YVYzOVJKRUl5ZC9Sb1FRUW9pcTZlTi9IVjE4eGdKZ3NobFljT3BmMkIxMkY2OUtpSnByc2tFZXZWN0xsQnVHdTNvWlFqUXFVeVlQUnljNWVacTlydjRlZUtobHA0WW9tNmRhUlRkL0QxY3ZRd2doaEdnU0ZDaTR0c1hMK0doQ0FEaHAzTVBlN0dVdVhwVVFOZGVrc3hkM2lvNWd4cjFYOGQyQ2pXVGxTRFowY2VueTkvWGs3c25ENmRndXd0VkxFUTFBbzFRd0pNeUhOWWxacmw2S2FJUUdoL21nbHB3OFFnZ2htaUVIRGxJS0Q1TlNlSmdDYXpZT0hIVTJkbXZQdnNSa3J3UmdaZkk3NUZoU1VTdnEvK0dwU3FIRlJ4dEtsRWRmUE5SKzlUNmZhUDRVUnJPajd2NW11RWhSa1puZk4rMW43OEdUWkdUbFVXU3l1SHBKUXRRN3ZVNURvTDgzUGJ1MDRvcGgzZERydGE1ZWttaGdLVVl6bTFOeU1WcHRybDZLYUFRODFDcUdoUGtRNXRIdy94Wjg4dVY4QnZUdHhvQSszUnA4YmlHRUVKZUdwSUtETEVwOGliU2lvNjVlU3IxUW9LUi80R1F1RDNzQ25kTGQxY3NSalp5SFZsSHVFNzFtRWVRUnJyVm8rVnBPSjZjRGNQMkVNVVNFaDdoNFJVSmNPaXgyQndleWpDVG1GMkd3MkxEWTVaLzBTNGxHcWNCVG95TFNTMDlYZncrWFZkV1NJSThRUW9qNnRERjlEbXRUUDcwa2N1WDRhU080TGVwalF2WHRYYjBVMFloVkZPUnAwc2UxaEJEaVVxZFJLdWdWNkVtdlFFbEVMNFFRUW9qbTUyaitGdGFrZk96cVpUU1liSE1TUHljOHc4UHRmMGF0MUxsNk9hSUphcktKbDRVUVFnZ2hoQkJDTkY4bW00SEZpUys1ZWhrTjdvenBCSCttelhMMU1rUVRKVUVlSVlRUVFnZ2hoQkNOVG16ZU92SXM2YTVlaGt2c3lQd1ZtME55ellycWt5Q1BFRUlJSVlRUVFvaEc1NlJ4ajZ1WDRESW1tNEgwb3VPdVhvWm9naVRJSTRRUVFnZ2hoQkNpMFRGWU1sMjlCSmZLdDJTNGVnbWlDWklnanhCQ0NDR0VFRUtJUnNkQjg2K21WUkVITmxjdlFUUkJFdVFSUWdnaGhCQkNDQ0dFYUFZa3lDT0VFRUlJSVlRUVFnalJERWlRUndnaGhCQkNDQ0dFRUtJWmtDQ1BFRUlJSVlRUVFvaG1xWTFuYjVTS3NuL3M3ZVF6RkY5dGFLM25DTkMxUUhIUmo5YnVhaDhHQkU1Q2dhTFc0d3RSSFJMa0VVSUlJWVFRUWdqUkxCWFpqVHpZZmc1QitwYWw3bDBXZGgrUGR2d09YMjFJamNadTQ5bWJFTGUyS0ZCeVI1dDNVQ3BVem51ZGZJWnhZK3VYNkJOd2RZM1hMa1JOcUYyOUFDR0VFRUkwZlE2SHc5VkxFRUlJSVVwSkxqaENiTzRHcG5mNmtabUhidVZNMFVrQS9IVVJSSHAwNGFORHQ1SmpUaXUzLzZDZ0cranRmMVdaOTFwNGRDYkhuTXBIc2JlZ1Yza3lvY1VUTEUxOEg0QmUvdU5ZbXpLYlhabkw2LzVEQ1ZFQkNmSUlJWVFRb2xhMEdqVzVlUVpYTDBNSUlZUW8wK2IwbnhnYmRpL3R2UWM2Z3p5RGd5YXpPdmtMa2d1T1ZOaDNaK1p5OW1mL3lXczlOekJqVjNjQWxBb1Y3L2ZaNDN3UGNEUi9PNE9DYm1CcDR2djRhY053VTNueGUvSVg5ZmVoaENpSEhOY1NRZ2doUksyRWhBUnlKaVBiMWN1b0Z5ZmlFMXk5QkNHRUVMVmt0aGN4UC80RjltYjlEb0JlNVVtZ3JpWHJVcjV4dGduUXRlQ3FpTWRLOWJYYVRSVFk4aXFkNDJET0JsYWUvaGlBQVlIWE1TLytlYUI0UjQ4UURVbDI4Z2doaEJDaVZycDFqbWJWbWswY1BYR0s2RGFsY3g3VXBmL05uVmVyL25mZGNWdTE1bHE0YUFsUFAva0V3NFlPcmxJZnM4VkNlbnA2dWZkYlJFUndPaW1wU21NRkJnU2kxK3VxMUZZSUlVUXhsVUxEN1czK2c2ZmF2L1ROczZsM1BOUisyTEh4VUlmWjUyKzV0Y0ZUN1UrUnpjQzYxRzlLOXkyREFnVTN0bjZGUUYyazg5clE0RnZ3MTRYVDFxc3ZYcG9BZ3ZWUmhMdTFaMlhTSjdYNlhFSlVsUVI1aEJCQ0NGRXI3YUlpYWQrMkZlczM3Y1RYeDR1Z0FMOTZtMnZob2lXMTZsK2RJTS9ZTWFOWnVtd0ZYMzA5aDE0OWUrRHA2VkZwbjFNblR6SGo2ZWZLdmI5NHdVODg5TWowS3MzL3lrc3YwTHRYenlxdlZ3Z2hCTmdjRnBZbXZvZkpWa0NSellDRDh6bmpGQ2o0b0c4TU13L2R5aW5qZ1dxUC9YQ0hjOEdmNG9wWkRoeXNPUDBSTm9lVklwdkJlWXpyaFQxREtMVGwxOFhIRWFMYUpNZ2poQkJDaUZvYk9iUXZTMWF1NStkRnErblZveE5STFNNSTlQZEZxOVhVNlR6TEZ2OWFyZmFMbHl6ait4L21BM0RYbmJkWHEyOUVlQmdUSjR4bjJmS1Y3RDl3Z0VFREIxUzU3NnpQWnRJaUlzTDVmdk9XYmJ6ejNnZEE2Yy93K3B0dms1S1N5cXpQWmxacmZVSUlJY3BXWGlMbGM5V3ZUTGFDR28zNytaR3B6bkhlNzdNSEFLTTFwMFpqQ1ZGZkpNZ2poQkJDaUZyVDYzWGNlTjNsN1B6bklEdjNIR0QzbnRncTlYdnMvbHZyWlQwR2c1R1puMzdHamgyNzhQZjM0OW1uWjlDcFk4Y1NiVEl5TWxtOGRGbUY0eFFXRnRHM1QyOE9ISXpsd01IeVA5UHR0OTZNbTV1YjgzMWFXc2tqVzFuWldlWDJQWGJzT0QxNmRDLzN2aEJDaUxxaFZoWWZnWlZkTnFJNWt5Q1BFRUlJSWVxRVVxbGtRTjl1OU9qYW5vVEVaUEx5akNXMnlUZVVvOGVPOGM1N0g1S2Vmb1llM2J2eDFJekg4Zkh4S2RVdUp5ZUg1U3RXMWNtY04xeC9YWWtnejZ1dnYxVnUyeU54Y1R6OTdBc2xydjIxWVNOL2Jkam9mUC8yVzYvVHVWUEhpN3NLSVlTb0JUZVZKd0JGNVFSNWhnYmZqSjgybk9XblA2eXpPVnQ2ZEtXOTkwRFdwc3l1dkxFUWRVQ0NQRUlJSVlTb1UzcTlqbzdSVVM2WmU4WEszL2ptdSsreDJXemNlTU1rYnJ2MVpoUUtSWmx0MjdWclcrbnhyNG5YVFNZaUlwd3ZQdnU0V3V1bzZMaldPYSsrL0NKQlFZRWxybVZtWnZIdmwxK3IxbHhDQ0NHS3FSVmFwcldmaGJ2S215S2JFUzU2MEtCVHVlUEF6aU1kdjhOa0t5eDFQK0JzQXVXVHhuM3N5MTViYXZ5TGMvSU1DYjZKWWNHM1lyVG1ZSGZZbk5jZmFQOFZabnNoQUw3YUVGUUtMU21GUnptWXM2SE9QcXNRNVpFZ2p4QkNDQ0dhaFU4Ly80SS8xcTdEeTlPVEo2WS9TdDgrdlYyMmxxb2Mxd29OQ1NFc0xKU0Nna0t5c3JOb0VSR0JWcU50cUNVS0lVU3pZM1dZbVhQMFVXZUE1V0lqUXU3QVlNMWhmZXEzS0ZBUWw3ZXRXdU5mbkpObjY1a0ZiRCt6R0t2RERJQ0gycGVYdS8vQmpzd2xiRTcvdVhZZlJvZ2FraUNQRUVJSUlacUYyRU9IQWZqb3czY0pEZ3B5NlZvcU9xNTFzUjA3ZC9MaHpFK3JuVlJhQ0NGRWFlVUZlSlFLSllPRGJ1TDM1RmtjejkvRm5XM2U0MmplOWxvZEs3WTdiQ1g2Qit1alNDMDZRYUF1RXJWU2g5VnVxdkhZUXRTVUJIbUVFRUlJMGF5NE1zRGo2ZVhKNEVFRHVlL2VxZmo3bnk4bGZ5UXVqc1ZMbHFOVUtsMjJOaUdFdUpRTkNib1pxOFBNM3V6VjJCMTJUaGZFTWl6a1ZqYW16YXYyV0Q2YVlBQ0doOXhHcnZrTU1kbHJBT2pnTTVqRHVadEpLWXhqY05BTk5ScGJpTnFTSUk4UVFnZ2hHcldZbUgzOCs1WFhxOXgrNG5XVEsyMXpidGZNc3VVclNVdFByN0J0Ym00dVg4LzV0dHo3MCs2NUc0REUwMGtrSkNRd1pQQkFEc2FXcnNRMVpQQkEvdDY4aGVEZ2trRW9tODFlYnQ0Z0lZUVF0UmZpMXBiTHd4L2dpN2hwMkIxMkFEYW0vY0RUWFJhU1hoalA0Ynd0NWZaVktwU0U2TnNBY0d2VW0vaG9namxwM0hkMmpQTkJITFZDUzEvL0NYd1JkeTk1bGpNODNXVWgrN1BYa1cxT3FjZFBKa1JwRXVRUlFnZ2hSS01XSEJ6TTlaT3VyYlRkbWpWcnlUY1lxdFQybkkxL2J5WXU3bWlGYlF3R1k0VlZ1TTRGZWJidjJNbjNjeXQvYXZ2ZU8yOWVOTDRCdlY1ZmhkVUtJWVNvTGw5dENGUGFmc0Q4K0JkSUxqaml2RzYyRnpFdi9nWHVpNTdGb2xQL1lWZm04akw3RHc2NmtVa3RuK2R3M2haMlo2NGtMbThyU29XYXNXSFRTclFiR1hvbkIzTFdrMms2RGNEMk00dVowdlpEWmgyNUI1TzlvUDQrb0JBWGtTQ1BFRUlJSVJxMXNMQlE3cnJqdGtyYmJkdStnM3lEb1VwdHozbi9uWXB6NTFTbnV0WU5rNjdsaGtuWGtwNStCbTl2TC9SNlBST3ZtOHlNNlk4eWNzUndaN3NqY1hFbCtwMDhsVWhnWUVDVjF5eUVFS0pxb2p4N01USHlTWDZLL3pjbmpmdEwzVTh3N09XSEU4OXhWOXNQNk9VL2p0WEpzMGcwSGl6Ulp0dVpSWndwT3NXUkMzYjdLQlFsajk1R2VmYWlvODlRL2h0M3YvUGFoclM1OUFtNG1nYzd6T2E3NHpQSU1hZlc4YWNUb214eU1Gd0lJWVFRb280VUZoWnk3LzBQc1czSFR1YzF1OTJCeldiRFpyTmh0OXNKQ0FqZ3hoc200ZW5saWRWcVplZk9YZmo3KytOd09QRHdjT2ZHR3lZUkZCaFl3U3hDQ0NFcTRxSDJaV0xrazNUMUhjVi80KzR2TThCelRtenVSajQ3TW9VUWZWdWU2UFFqTXpyL1JEZmYwYzc3Vm9lNVJJQUhRS1ZRTy84ZjVkbUw0U0czTWZ2b0l5VVNMVnNkWnY1MzRpbUM5YTE1cHNzaWV2dGZWY2VmVW9peXlVNGVJWVFRUW9nNmtwMlRBNEMvMy9ta3l6TS8rWXlabjN3R1FQdjIwYnovemx2Y2Z0c3RBSHcvZHg0R281R1U1QlJlZi9OdEhuL3NZZWM5SVlRUTFhTlR1dE03WUR3NnBUdnJVNzhqMzVKWnBYNkp4b084RjNzOVY0WS96RW5qUHZibnJLdXd2VXFoWm1mR1V0cDY5Y05IRThUM3g1OHVzMHBYV3VGeHZqNzZNQVpySm1lS1R0WG9Nd2xSWFJMa0VVSUlJWVNvSTZjVGt3RFl0MjgvM2J2OXY3MzdqbytxeXY4Ly9wNmVNa2xJSjRTZ1ZHbEtyemJzYlZGQlFGU3NhMWxYL1lwWWQwVXMvSFJ0cTZ4dFYxYTNXSEJkUlJBQis0b0ZDNkFpVFFrOUFRS0JGSktaWkNZemMrL3ZqMEEwUXNLa0RobGV6OGVEeDh5Y2U4NDluMEVmRXQ2ZWUwNWZTZEpWVjF5bVlVT0hTSkljVG9ja3FTb1EwTXV2ek5MYjgrYnJtdDllcVZFbkhxK0hIbmxjTjk5eW0yNmZNbGw5K3ZTT3pCY0FnRGFzeXZEcHExMXZOR3FzUCtUVjNQeEh3K3BiRWR5ajF6YmZFMWJmVFo3dkcxVVAwRmc4cmdVQUFOQk1WcTFlTFpmTHBkbHozdGFYWDMwdFNXclhMa2xaV2UyVmxkVmVSc2pRRzIrK3BXdXV1MEVMMzMxZjExOTNqVWIvNW13bEpDUm8rbjMzcUUvdjNwcDY3d05hc1BDOUNIOFRBR2g3VEJtUkxnR0lPRmJ5QUFDQXFHQVlrZjNoUGhBSTZOUFBGMnY0c0NIcTBYK3A1U1VBQUNBQVNVUkJWTDI3SG4zOFNVbVN6L2Z6SGcwRkJRV2FQV2V1aGcwZG9vc21UbEQ3ek15YWEzYTdYYmROdVZrelgwalk3NWgxQUFDQWNCRHlBQUNBTnFleXNsSmViNFhjYnJlY1RvZlc1dWFxc0hDWG5FNW5XT05Eb1pER2pKc1lWdDl0MjdicjNESGpEOXJ2cWlzdVUwbEppWTQ3ZHFTR0RSMml6SXdNelh6aEgzcnViek0xNzUwRnlzbnBxSVFFdDBhZGVJTGlZbVAxOGNlZlNKSk0wMVRJTUJRTUJoVUlCRlJWRmRDaVR6L1g3cUlpblhYRzZXSFZDQUFBSUJIeUFBQ0FObWhMWHI3dXVPdnUvZG9IOU84WDFuaXIxYW9KNDhZMmEwMWR1M1pSKzh4TURSazhTSkkwZE9oZ0RSbzBRTXUrL1U3TGw2OVEvdGF0Mmw1UUlLL0hLNS9mcDZxcWdFS2hrRXpUbE1WaWtjVmlrZFZpa2MxdWw5MXUxeWtuajJyVytnQ2dyYkhJRXVrU0lzckM3aXBvQkVJZUFBRFE1bVJtcEN1blk3WU13NUJobXJMYjdlclJ2WnV1dUd4U1dPTXRGa3VMbkdKMTV4MVRaTFgrL0VPNXpXYlRzS0ZEYWpaZUJnQ0VMOTZlR3VrU0lpcmVuaExwRXRBR0VmSUFBSUEySnprNVdjOCtQU1BTWmV5bmE1Y3VrUzRCQUtKR3g3aSsrcmI0clVpWEVSRk9hNHd5WXJwRnVneTBRYXovQWdBQUFBQWNjdm9rbmFvNGU3dElseEVSQTFQT2w4UHFpblFaYUlNSWVRQUFBQUFBaDV3NGV6dWQxM0ZhcE10b2Rjbk9iSjJXTlRuU1phQ05JdVFCQUFBQUFCeVMraVNkcXVNeXJvaDBHYTBtM3A2aThaMGVsc3NhRitsUzBFWVI4Z0FBQUFBQURsbG5aazNSbFYxbXFwMGpLOUtsdEtpajI1MmhtNCthcTA3eDRaMFVDUndJR3k4REFBQUFBQTVwWFJPRzY1WmU4N1haczB3N2ZMbnlCa3RseW16UVBVelRWRzc1NXlyMHJaZFVmVVQ1MGNsbktjbVIyUklsaDhWdWNTalJrYUhPN21GS2MzV0tXQjJJSG9ROEFBQUFBSUJEbnMzaVVOZUVFZXFhTUtMQll3MHpwRGZ6N3E0SmVDVHBnazdUMVQ5NWRIT1dDRVFjSVE4QUFBQUFJR3FGektEZXpQdURWcGErWDlOMmJzZXBCRHlJU29ROEFBQUFBSUNvRkRJRCt1K1dPN1Y2ejBjMWJlZDFuS1locWVNaVdCWFFjZ2g1QUFBQUFBQlJ4eGNxMTJ0YmJ0V0c4cTlyMnM3UHVVK0RVOFpHc0NxZ1pSSHlBQUFBQUFDaVNuRlZ2bDdhZUtOMit6ZEpraXl5NlB5Y2V6V0lnQWRSanBBSEFBQUFBQkExTm51LzA2ek5rMVVSTEpVa09hMnhtbkRFbytxWmVHS0VLd05hSGlFUEFBQUFBQ0FxTEM5NVIzUHk3MVhJREVxU0V1enB1cXpMczhxSzdSbmh5b0RXUWNnREFBQUFBR2pUcW94S0xkajJpTDR0ZnF1bUxTdTJweTd0L0l3U0hSa1JyQXhvWFlROEFBQUFBSUEyYTZkdm5mNnorWGJ0OG0rc2FldVpPRXJqajNoWUxtdGNCQ3NEV2g4aER3QUFBQUNnelRGbGFtblJHMXE0N1ZFRnpTcEprdFZpMHhsWmt6VXkvVkpaWkkxd2hVRHJJK1FCQUFBQUFMUXAzbUN4M3Q0NlhXdjJmRnpUbHV6c29BbEhQS2FjdUtNaldCa1FXWVE4QUFBQUFJQTJ3WlNwSDBybWE4SDJSMVVaM0ZQVDNqZnBOSjJmYzU5aWJBa1JyQTZJUEVJZUFBQUFBTUFocjZScXUrWnRmVURyeXIrc2FYTmFZM1JtaDlzMEpIVzhMTEpFc0RyZzBFRElBd0FBQUFBNFpCbW1vYTkzdjZhUGRqeWxLcU95cHIyemU2akc1TnluRkdmSENGWUhIRm9JZVFBQUFBQUFoNlQ4aWhWYXNPMWhiYTFZVmRQbXRNWHJyS3hiTlRqMUFsYnZBTDlDeUFNQUFBQUFPS1RzQ2V6USs5dG5hRVhwd2xydFBSS1AxM2tkNzFHU28zMkVLZ01PYllROEFBQUFBSUJEUXBYaDB4ZUYvOVRudS82aGdPR3ZhWGM3MG5SVzFoUWRrM3dPcTNlQWVoRHlBQUFBQUFBaXlwU2hsYVh2NmYzdFQycFBZR2ROdTgzaTBMSHBsMmxVeHRWeTJ1SWpXQ0hRTmhEeUFBQUFBQUFpd3BTcEg4cyswZjhLbnRNT1gyNnRhNzBTVDlKWjJiY3B4WmtUb2VxQXRvZVFCd0FBQUFEUXFreVpXbGYyaFQ3YThheTJWNjZwZFMwOXBxdCswK0VPZFUwWUVhSHFnTGFMa0FjQUFBQUEwQ3BNbWRwWS9yVSsydkdzOGl0VzFMcVc1TWpVcU16ck5DaGxqS3dXVzRRcUJObzJRaDRBQUFBQVFJdmF0M0xuczhJWHRkbjdYYTFyOGZZVW5aaHhqWWFtanBQZDZvcFFoVUIwSU9RQkFBQUFBTFNJa0JuUXl0TDM5SG5oUDdYVHQ3N1d0UmhiZ2s1SXYxTEQwaStXeXhvWG9RcUI2RUxJQXdBQUFBQm9WdjZRUjh1S1oydnhycGRWRmlpc2RjMWxqZE9JOUVrNkx2MXl4ZGdTSWxRaEVKMEllUUFBQUFBQXphSTh1RXRmN1pxbGI0cGVsei9rcVhYTjdValZ5TFJKR3BvNmdYQUhhQ0dFUEFBQUFBQ0FSak5sYWxQNUVuMVQ5THArTFB1ZkROT29kVDNOMVVuSHBWK3Avc20vWWM4ZG9JVVI4Z0FBQUFBQUdzd1hLdE4zeGZPMHBPaS8ydTNmdk4vMWpuRjlkWHpHVmVxVmVMS3NGbXZyRndnY2hnaDVBQUFBQUFCaDIxNjVSdC9zZmwwclNoY3FZUGhyWGJOYXJPcVZlTEtHcDEyc0k5MkRaSkVsUWxVQ2h5ZENIZ0FBQUFCQXZTcUNwVnBSK3E2K0w1bW5iUldyOTd2dWRxUnFTTW80RFU0ZHB5UkhaZ1FxQkNBUjhnQUFBQUFBRGlCa0JyV3UvQXQ5WHp4UFA1VXRVc2dNN3RlbnMzdVFocVplcU41SnA4aG1jVVNnU2dDL1JNZ0RBQUFBQUtoUlVQbVR2aTk1V3orVUxKUTNXTExmZFpjMVR2MlNmNk5oYVJjcU02WjdCQ29FVUJkQ0hnQUFBQUE0ekpVR3RtdFZ5UWRhWGpKZk8zeTVCK3pUeFQxVUExUE9VKytrVStXMHhyWnloUURDUWNnREFBQUFBSWVoMGtDQlZwZCtxRldsN3l1L1l1VUIrNlE0TzJwQXlubnFuenhheWM0T3JWd2hnSVlpNUFFQUFBQ0F3OFNld003cVlHZlArOHJ6L25EQVBpNXJuUHEyTzBNRFVzN1RFZkVET0NFTGFFTUllUUFBQUFBZ2lwVUd0bXRONlNkYXZlY0RiZkYrZjhBK05vdERQUktPMDlISlo2aG40a2s4amdXMFVZUThBQUFBQUJCRlRCbmFWckZHUDVVdDBrOTdGdFc1eDQ3TllsZTNoSkU2dXQwWjZwVjRrbHcyZHl0WENxQzVFZklBQUFBQVFCc1hNUHphNlBtbU90Z3ArMVRsZ1YwSDdHZTEyTlExWWJpT1RqcER2Wk5PVm93dHNaVXJCZENTQ0hrQUFBQUFvQTBxRCt6U3V2TEYrbW5QSXEzM2ZLa3F3M2ZBZm5hTFUxMFNocWwzNHNucW5YU0s0dXp0V3JsU0FLMkZrQWNBQUFBQTJvQ0E0VmVlOXp1dDgzeWxkV1dMdGRPM3JzNitjZloyT2lyeFJQVktIS1d1Q1NQa3NzYTFZcVVBSW9XUUJ3QUFBQUFPUWFaTUZmbzJhSDM1WXEwci8wcWJ2ZDhxYVBqcjdKL202cXhlU2FQVU0zR1VjdUw2eVdxeHRtSzFBQTRGaER3QUFBQUFjSWdvRCs3U0pzOVNyU3Y3VXVzOVg5VzV0NDVVdlhGeXAvaUI2cGw0dkk1S0hLVTAxeEd0V0NtQVF4RWhEd0FBQUFCRXlKN0FEbTMyTE5NbXp6SnQ5aTdUYm45ZXZmM1RYVjNVUFhHRXVybEg2a2ozWUk0NkIxQUxJUThBQUFBQXRKTFN3SFp0OW55cmpaNmwydXhacHVLcXJmWDJqN1VucVp0N2hMb2xWUDlLY3JSdnBVb0J0RVdFUEFBQUFBRFFBa3daMnUzYnBMeUtIN1RaODUwMmVaYXBOTEM5M2pGMnEwdWQ0dnFwaTN1b3VpV01WSWZZM3V5dEF5QnNoRHdBQUFBQTBBejhJWSsyVnF4VW52Y0g1VlVzVjM3RlN2bEM1ZldPY1ZwamxCUGZYNTNqQjZ1emU0aXk0L3JJYm5HMlVzVUFvZzBoRHdBQUFBQTBrQ2xUUmY0dHl2TXVWMTdGRDhyMy9xQkMzd2FaTXVzZDU3VEdxbFA4QUhXSkg2d2ozWU9WSGRkSE5vdWpsYW9HRU8wSWVRQUFBQUNnSHFaTWxRVjJhbHZsR20ydldLUHRsV3VVWDdGU2xjRTlCeDBiYjA5UnA3aCs2aFRmWDBlNkI2dERiQy9aTFB3MURFREw0TDh1QUFBQUFMQ1hLVk43QWp1MHZXSk5kYWl6TjlqeEJrc09PdFpxc2FwOVRFOTFpdStuVHZIOWxCUFhUKzJjSFdTUnBSVXFCd0JDSGdBQUFBQ0hLVk9tU3FzS3FvT2N2V0hPdHNvMXFnaVdoalgrNTFVNi9kUXhycCt5NC9ySWFZMXA0YW9Cb0c2RVBBQUFBQUNpbmk5VXJwMis5ZHBSbWF1ZHZuWGE0Y3ZWRHQ4NlZZVzhZWTJQc1NXb1ExeHZaY2YyVm9mWTNzcU82Nk5rWnphcmRBQWNVZ2g1QUFBQUFFU05rQmxVa1grTENuelZZYzdPeWx6dHJGeW4wa0JCMlBmWVA5RHByV1JuUndJZEFJYzhRaDRBQUFBQWJVN1E4S3VvS2srNy9KdTBxM0tqZHZzM2FhZC9vM2I1Tmlwa0JzSytUN3c5V1pteFBWaWhBeUFxRVBJQUFBQUFPR1Q1UW1VcTlHMnNEblA4bTdUTHQwbTdmQnRWVXJWTnBveXc3Mk96T0pRUjAxWHRZM3FvZld4M3RZL3BvY3lZSG5JN1VsdXdlZ0JvWFlROEFBQUFBQ0lxYVBoVlVyVlZSVlZiVmVUUDAyNy9adTMyYjFLaGI2Tzh3ZUlHMzYrZG80UGF4M1pYNXQ0d3AzMXNENlU2ajVEVlltdUI2Z0hnMEVISUF3QUFBS0RGVlJtVktxN0tWNUUvVDhYK2ZCVlY1YW5JbjY5aWY1N0tBanRseW16US9TeXlLdG1acmZTWXprcVA2YUowVjJlbHV6b3JNNmFiWERaM0MzMExBRGkwRWZJQUFBQUFhREpUaHNvRHUxVmF0VjBsZ1FLVityZXBxQ3BQeGY0OEZWWGxxenl3cTFIM3RWdGRTbk1kcVF4WFo2VzVxZ09kakpndVNuVjJrdDNxYXVadkFRQnRHeUVQQUFBQWdJTUttVUdWQlhhcXRHcDdkWkJUdFYybGdZS2F6M3NDT3hReWc0MjZkL1dxbkE1S2NYVlNpck9qVWwyZHFsZm14SFJSTzJlV0xMSTI4N2NCZ09oRXlBTUFBQUFjNWd6VGtEZFlwTEpBb2NxQ2hTcXJLbFJaY0tkS3EzNE9jY29DdXhxMDBmR3YyU3gySmU4TmNGSmRPVXB4ZGxLS00wY3ByazVLZG1iSlpuRTA0emNDZ01NVElROEF0R0VCdzlTcVlxL3l5MzN5QkVJS0dBM2J6d0J0bThOcWtkdGhVMDVDalBxbXhNdGg1YmpmNXJaeDAyWjE2WHhrcE1zQW1zUnZWS2c4VUZnZDRBUjJxanl3YSsvNzZzOWxnVUtWQjNmSk1Cc2Y0T3dUYjA5UnNyT0Qyams2cUoycmcxS2RPVXAxZGxKS1RJNFM3ZTFsdGJBaUJ3QmFFaUVQQUxSUkJkNHFMUzdZSTI4d0ZPbFNFQ0VCdzFTSlA2Z1N2MGNiU2l0MWJGYVNzdUtka1M2clJmMzc1VmViTlA3eVN5OXAwRnl6MzVxcjIyKzlSY2NmTnpLc01WV0JnQW9MQyt1ODNqRTdXMXUzYlF2clhtbXBhWXFKWWI4UkhGaklETWdUTEpJblVGVDlHaXlTTjFBa1Q2aTZyVHhZTEU5Z3Q4cUNoZktIUE0weXAwVVdKVGpTbGV6TVZwSWpTKzFjSFpUczZLQjJ6ZzVLZG1ZcDBaRWxweldtV2VZQ0FEUU9JUThBdEVFRjNpcDlrTi93STJVUnZiekJrRDdJTDlicE9TbFJIZlRNZm10dWs4WTNKT1E1OVpTVDlmYTgrWnI1OXhjMW9IOC91ZDN4QngyVHR5VlBVMjYvcTg3cmM5NzhqMzUvNCtTdzVyOXYydDBhT0tCLzJQV2liVE5seUJjc2x6ZTBSeFhCRWxXRVNtb0ZPSjVBa2J5aElwWHZiZk9GeXB1OWhuaDdzaElkbVVwd3BDdlJrYUZFZTRiYU9iUFV6bGtkNUNRNU1ubWtDZ0FPY1lROEFOREdCQXhUaXd2MlJMb01IS0lXRit6UmVWM1NvdmJSclhsejNtaFEvemx6NSttbFYyWkpraTYvYkZLRHhtWjN5Tks1bzgvUnZIY1dhT1dxVlJveGZGallZNTk3Wm9ZNlptZlhmRjc4NWRkNjVMRS9TOXIvTzB4LzhHRVZGT3pRYzgvTWFGQjlPSFFaWmtpVmU4TWFiMmlQS2tLbHFnaVdxakpZS3UvZTl4WEIwcHIyaWxDcEtvTmxUZHJ2cGo1MnEwdUo5Z3dsT2F1REc3Y2pvenJFcWZtVnFRUkhtdXlXNkEySUFlQndRY2dEQUczTXFtSXZqMmloVHQ1Z1NLdUt2UnFRNW81WURUNmZYNXZ6dDZ1c3pDdFQ5ZThUTld6UTBTMVNnOGZqMVl5bm45R1NKY3VVa3BLc08yK2ZvbDQ5ZTlicXMzdDNrZWE4UGEvZSsxUlcralI0MEVDdFdyMUdxMWF2cWJQZnBJc25LalkydHVienpwMjFIOWtxTHFsNzVkMzY5UnZVcjk4eDlkYUIxaFV5QS9LRlBQSVo1ZklGeStVTGxjdG5lT1FMbFZXM2g4cmxDM2xVR1NxVEwxUXV2K0ZSWmFoYy9sQzVLa0psemZaNFZIMnNGcXZpN2FseTIxUGx0cWZJYlUrVDI3SHY4OTVmamxRbDJqTVVZMCtVUmRFWi9BSUFhaVBrQVlBMkpyL2NGK2tTY0lqTEwvZEZKT1F4REVOTHYxK3RwZCt0a2hIbUp1QXRFZktzVzc5ZWp6ejJoQW9MZDZuZk1VZnJ0aWszS3lrcGFiOStwYVdsZW1mK3dtYVpjOXdGWTJxRlBQZFBmNmpPdm10emMzWDduWGZYYWx2MDZXZGE5T2xuTlo4ZmZtaTZldmZxK2V1aHFJTmhobFJsVk1odlZLaks4TW9mcWxEQXFKRGZxS3o1WEdWVXFDcFVJYis1OTlXb1VDQlVJWi9wclg0TmVhdERuVkNaQW9ZL0l0L0RaWE1yM3RaT2NmYnFYL0cvQ0d3U0hLbHkyMUxsZHFUSmJVOVZyRDJSWThVQkFQc2g1QUdBTnNZVFlCVVA2aGVKZjBkOFByL21MdmhFdTR0TE5MQmZieDNacVlQU1V0cko2V3pkL1R2bUwzaFgvL2pYU3dxRlFwb3dicXd1dVhpaUxKWURyMkRvMXEzclFSLy9PbmZNZUdWbmQ5QmZuL2xMZytxbzczR3RmZTYvZDZyUzA5TnF0UlVWRmV1ZWV4OW8wRnlIQ2xPR1FtWlFoaEZRMEF6SU1JTUtLcUNRR2FocEM1cFZDaG8rQlF5L0FxWmZ3YjJ2QWNOWC9kN3dLV0Q2RlRMOTFYME1mM1YvOHhmOTk0NFBHbjVWbVJXcU1pb1ZqRkFvVXhlTHJJcTFKeXB1WDJEemkrQW16cGFrT0h1eTRteEppclcxazl2ZVRyRzJkb3ExSjhsbTRVZHpBRURUOENjSkFMUXhISk9PZzRuRXZ5T0x2bGltTW85WEY0NDlVK21weWEwK3Z5UTkvZXhmOWVGSC8xT0MyNjFiSnQra3dZTUdScVFPS2J6SHRkcG5aaW9ycTcwcUtpcFZYRktzanRuWmNqb2F2aWZLSnM4U2JmQXNrU0ZEcGhtU0tYUHZxeUhETkdUVWFqTmxtS0c5ZlEyWnZ4aGo3QnV6dHkya2tFd3pxS0JSSGRUOC9DdFk4NzQ2ektsdU04em9DYUN0RnB0aWJBbUt0U2JLWlhNcnhwNmdXR3VDWW13SmlyRzVGV05Oa011V29GaDdnbHcyOXkrdUpTakdXdDJmVlRZQWdFZ2c1QUVBQUUyeWZsTytjamRzMFZtbkhSZXhnRWVTMXZ6NGt5VHB5U2NlVlVaNmVzVHFrT3AvWE92WGxpeGRxaWRtUE4zZ1RhWDMyZVQ5Vm90MnptelUyR2hodGRqa3RNYkxaWTJUMHhvbmw2MzYxVm56T2Y3bmRrdHN6V2VuTFU0dVM1d2N0ampGMk9KcndodUgxY1VlTmdDQU5vbVFCd0FBTk1uS05ldVVrcHlrN2wwNlJib1VTWXBvd09OT2NHdmtpT0c2OXVxcmxKTHljK0MxTmpkWGMrYStJNnMxZWxkM1dHU1J6ZUtReldLWDFWcjlhcE5ETm90RFZvdGROb3RkRHF0TERxdExkb3RMRGt0TTlYdnJMMTR0TGprc1A3YzVyREd5VzExNzIvZStyK252a3ROU0hkUndLaFFBQU5VSWVRQUFRSlBzM0xsYm5ZL3MyR0wzLytHSEZicm52dWxoOXo5M3pQaUQ5dG0zYW1iZU93dTBzN0N3M3I1Nzl1elIzMS84WjUzWHIvbnRsWktrL0szYnRIbnpaaDA3Y3JoV3I5bi9KSzVqUnc3WEY0dS9WRVpHN1JBcUZETHEzRGNvSEozakIrdVU5amZJS3Bzc0ZzdmVWNnNzc3NscXNjb2lhL1dyeFNhcnJMSmFiTldyVkg3NTJXS1ZWWHY3N2h0bnNlME5iZllHTmhhSHJCYUg3TmJxOTlVQmpsM1d2ZGVyNTJUMUN3QUFrVVRJQXdBQW1xUXFFRlJTWXN1ZDVwV1JrYUVMeHA1LzBINGZmUENSeWoyZXNQcnU4OWtYaTVXYnU2N2VQaDZQdDk1VHVQYUZQTjhzV2FxWFhuNzFvSE0rOXNpRHY3cS9SekV4TVdGVWUyQ2QzVVBVMlQyazBlTUJBRUQwSU9RQkFBQk4xcFNWS0FlVGxkVmVsMTk2eVVIN2ZmM05FcFY3UEdIMTNlZnhSK3JmTzZjaHAydU5HM3UreG8wOVg0V0Z1NVNZbUtDWW1CaWRPMmE4cGt5K1NhTk9QS0dtMzlyYzNGcmp0dVRsS3kwdE5leWFBUUFBNmhLOUQ0WURBQUMwc3NyS1NsMTkzZS8xOVpLbE5XMkdZU29VQ2lrVUNza3dES1dtcG1yQ3VMRnlKN2dWREFhMWRPa3lwYVNreURSTnhjZkhhY0s0c1VwUFM2dG5GZ0FBZ0FNajVBRUFBR2dtSmFXbGtxU1U1SjgzWFo3eDFETWFNMjZpeG95YnFEditNRlZwcWFtYWRNbEZTbkM3TmV1MTErWHhlbFd3dlVEVEgzeFl3VkJJa3k2NVNPbnBoRHdBQUtEaGVGd0xBQUNnbVd6TjN5WkpXckZpcFk0NXVxOGs2YW9yTHRPd29kVjc1amljRGtsU1ZTQ2dsMStacGJmbnpkYzF2NzFTbzA0OFhnODk4cmh1dnVVMjNUNWxzdnIwNlIyWkx3QUFBTm8wVnZJQUFBQTBrMVdyVjh2bGNtbjJuTGYxNVZkZlM1TGF0VXRTVmxaN1pXVzFseEV5OU1hYmIrbWE2MjdRd25mZjEvWFhYYVBSdnpsYkNRa0ptbjdmUGVyVHU3ZW0zdnVBRml4OEw4TGZCQUFBdEVXczVBRUFBRkhCTUl5SXpoOElCUFRwNTRzMWZOZ1E5ZWplWFk4Ky9xUWt5ZWZ6MS9RcEtDalE3RGx6Tld6b0VGMDBjWUxhWjJiV1hMUGI3YnB0eXMyYStVTENmc2VzQXdBQWhJT1FCd0FBdERtVmxaWHllaXZrZHJ2bGREcTBOamRYaFlXNzVIUTZ3eG9mQ29VMFp0ekVzUHB1MjdaZDU0NFpmOUIrVjExeG1VcEtTblRjc1NNMWJPZ1FaV1prYU9ZTC85QnpmNXVwZWU4c1VFNU9SeVVrdURYcXhCTVVGeHVyanovK1JKSmttcVpDaHFGZ01LaEFJS0NxcW9BV2ZmcTVkaGNWNmF3elRnK3JSZ0FBQUltUUJ3QUF0RUZiOHZKMXgxMTM3OWMrb0grL3NNWmJyVlpOR0RlMldXdnEycldMMm1kbWFzamdRWktrb1VNSGE5Q2dBVnIyN1hkYXZueUY4cmR1MWZhQ0FuazlYdm44UGxWVkJSUUtoV1NhcGl3V2l5d1dpNndXaTJ4MnUreDJ1MDQ1ZVZTejFnY0FBS0lmSVE4QUFHaHpNalBTbGRNeFc0Wmh5REJOMmUxMjllamVUVmRjTmltczhSYUxSWk11dWFqWjY3cnpqaW15V24vZTh0Qm1zMm5ZMENFMUd5OERBQUMwSkVJZUFBRFE1aVFuSit2WnAyZEV1b3o5ZE8zU0pkSWxBQUNBd3hpbmF3RUFBQUFBQUVRQlFoNEFBQUFBQUlBb1FNaURabVdha2E0QUFBQUFBSURERXlFUG1pekc1YXA1N3c5VVJiQVNBQUFBQUFBT1g0UThhTEw0K05pYTkxNnZMNEtWQUdnT3hRWGJEdGkrL3R1dk5mKzV4MXBzM3JmK2ZML2UrdlA5OHBRVXRkZ2MrK1F1V2F6bmJwalVLbk1CQUFBQXJZV1FCMDNXTGlteDV2M09YZnlGQ1dqTFBDVkYrdE9GcCtueFMwZXJhRnZleisybHhYcnF1Z3UxOEc5UGFQT3E3MXRrN28vKy9UZDk5TysveVZOYTBpTDMzeWZnOSt2ZlUvOVBxejcvV0c4K09xMUY1d0lBQUFCYUUwZW9vOGs2SDVtdFR4Y3ZreVJ0enRzbTB6UmxzVmdpWEJXQXh2anZuNmJLVzFvaVQyS3hFdE15YTlyZDdWSTBiUFI0TFo3OXF0Nyt5NTkwODkvL0c4RXFtOGJoY21uTWxIdjBqenV1MTVJRmIybmttSXZWWStpeERiN1AvZWNlcDUyYk45VGJKL1BJcnJwMzNoZjYvVEZaRGI3LzVCZG5xOGVRa1EwZUJ3QUFnTU1YSVErYUxORWRyNHowRkJYdUtsWmxwVis1Ry9KMFZMY2pJbDBXZ0FaYStlbUhXdmJlWEVuU1JkTWVrZU1YKzIxSjBsblgzcUlsODkvVTJtOCsxM2NmdktPQnA0K09SSm5OWXRBWjUrbmpsNTdYbGxYTE5YZkdnN3BqMXNKRzMrdkVpVmNlc1AzVC8veXo1bjNta1YxclhUTU1RN3Z5TnNscXRTbTkwNUVISE8rTWpUMWdPd0FBQUZBWFFoNDBpMEg5ZSt2ZEQ3K1FKSDJ6ZElXNmR1NG91ODBXNGFvQWhLdTRZSnRldm1leUpHbjR1Uk4wMU5Eajl1dVRrcFd0VXk3N25kNzcrMS8wMnYrN1UxMEhERkZTZXZzNjd6bi91Y2RxQlIzaGVtelNPYkkyNEw4ZmozMjJwc0Z6V0N3V2paazhWVis5L1IrTnZ2R3VCby8vcFF2LytOQUIyMy81M2UrZDkwV3RhOXZYL2FqL2Q4SEpPdktZZ2JydHBYbE5taDhBQUFEWWg1QUh6YUo3bDA3NlBpTlZPd3FMVkZwV3J2OTl0a1NubnpRaTBtVUJDRVBBNzlmems2K1VwN1JZcWRtZE5QN082WFgyUGV2YVc3VDg0NFhhc1hHZFp0NXl0U2EvK0tZY3JwZ0Q5cTJxckpDM0VmdnJWSmFYTlhqTVBvMTVMT3FiZDk0TXE5K1oxOXlzYzIvYVB4QjY0NUdHNyt1emZjTmFTVkwzUWNNYlBCWUFBQUNvQ3lFUG1zM0pKd3pWRzNNL1ZDQVkxRSs1bXhUcmN1bTRFUVBZbndjNGhKbW1xVmZ2djFYNVA2NlV3K1hTdFUrK3FOaUV4RHI3TzF3dVhmbndjM3I4MHRIYXRPSmJ2WERiZGJybWlSZGtkemoyNnp2MjFuczE5dFo3dzY1bFgwQXo3ZTNQMWI1enQ0Wi9tUWo1NU5XL2g5WHYvbk4vWGgxVlViWkhrdlRWMjY5citjZTFIeFZMNjNpRWJuanUxZVlyRUFBQUFJY05RaDQwbTdUVVpKMTI4Z2d0L09CelNkTDNLMzlTY2VrZWpUcCtpSklTM0JHdURzQ0J2UDdRSDdWay9teEowb1YvZUVnNVBmc2VkRXhPejc2YWRQK2Y5Yys3YnRES1R6L1FYMis2Vk5jKzhhSmNjZkV0WGU1QlBiZWlJS3grT3phdDF3UG5IZCtnTVEyZDg5ZXJpZzYwU1hQWjdrS1Y3UzVzMHZ3QUFBREFQb1E4YUZiZE91Zm81Qk9HYXRFWFMyVVlwcmJrRitqbC83eWpYajI2cUh1WFRzcnVrQ21ielJycE1nRkkrdS9EVS9YWjYvK1NKSjErMVkwYU9mYmlzTWNPT1h1c3lvdDI2ODNIN3RXUFgzNnFSeTQ2VTljODhhS3l1dlpvb1dxanc3N1R0dXJTbU1mTkFBQUFnSDBJZWREcyt2YnFwdVNrQkMzNDhBdjVmSDRaaHFuVlAyM1E2cDgyeUdhenloMFhwOWk0R05rSmU0REc2WDd3MVRiMUNmajltdlhBYlRWNzBaeHc0UlU2Zi9MZERiN1B5WmRlSzFrc212M1l2ZHF4YWIwZW5uaTZ6djdkclRydGl1dGx0UjArZjd5OC90QWZHelh1M1prelZMYTdzTTZObXdFQUFJQ0dPbngrQ2tlcnl1NlFxY3N1L0kyV2ZyZGFQNnpPbFdFWWtxUlF5TkNlY28vMmxIc2lYQ0hRZGlWMWIvellraDNiOWZ6a0s1VzNab1VrYWNUNUU1c1VNcHc4NlJvbHQrK2dsNmJlTEgrRlYyLy81U0Y5T2VjMVhYRHJOQjF6MHBrMS9lNDY2UmlGUXNHdzdubXcwN1VhYzVwV1Myck1DV0tTdEdUK205cTVlVU9MaFR4UFBUK3JSZTVibDIzYkM2VkJyVG9sQUFBQWZvV1FCeTBtSnNhbDQwY09WUDlqanRLNkRYbGF2eWxmTzNidWpuUlp3R0Z0eGFMM2F3S2VjNjYvVGVkY2YydVQ3em5nMUhPVTNiMlhYcno5T3VYL3RFb2xPN1lwTmlHcFZoOVBTYkVNSXhUVy9acHl1bFlraExzblQydnIyQ0d6MWViYXVuMm5FaE1pdnljVEFBREE0WTZRQnkwdXdSMnZnZjE2YVdDL1hqSU1ROTZLU25tOGxUSkM0ZjJGRDBCdEg1V1pqUjU3NHNRclZiaGxrem9mTTBBZGorcXJ5Y082TnJtZXl4OThTZ05PUFVkM3Z2YXVQbjdwZVNXbVphcjc0QkcxK2p5emZLc2s2Y2V2UHRYVDEwMVVlcWZPdW0vZUY3SllELzdZcHM5VHJtbG5ENWVudEZnRFR4L2Q1SHFieTQxL25hVkFWVldkMTZlOS9ia2NUbWNyVmxUYjJOR250TnBjVHowL1N3bUVQQUFBQUJGSHlJTldaYlZhbGVDT1Y0S2J2d3dBalZhMm8wbkR4OS81Z0NScCsvcWZWRlZaMGVSeWJQYnFQMHFzTnJ0T3UvS0dldnYySEg2QzJuZnVwaDJiMW12NS85N1ZnRlBQT2VqOVAvam5zL0tVRnN0bWQraThtdysrLzAxRFY5Q0UwLytrUzY2cCtYM2JzV205bnIvNWlnYk5jYURObGdOK254eXVtQWJkQndBQUFLZ1BJUThBSEtZNmRPdTUzNk5HaFhrYmRkOXZqcFhGYXRYVDMyNnBkd1BsKzBZZnE4SXRHeHNVVkZnc0ZwMDA2VnE5TnYwT3ZmdjhrK3AzOHBteVd1dmVmNmRndzFwOS9OTHprcW8zZWs3UE9UTHN1VnBLME84LzRISG9EZVh6ZWhUclRtaUdpZ0FBQUlCcWhEd0FnQnA3Q25kS2toSlQwdzk2UWxiQTc1TWtPV05pR3pUSHNXTXYwaWV2ek5UV3RhdjF5U3N2NkpUTHJxdnovaS9jZHAwQ2ZwODY5dXlqMFRmZUdkYjk2OW9qNTVkMmJGcXZCODQ3UHV6K3Y5U3haNTk2OStFNTJESHBrbFRwS1ZORjJSNWw5K2pkb0xrQkFBQ0ErbkNHTlFDZ1JzR0d0WklVMW9xWktsK2xKRFg0a1NPcnphNExicjlma3ZUT3M0OXErL3FmOXV0amhJTDY1MTIvVjhHR3RYTEd4dW1xaC84cXU4UFJvSGxhMkIzUlhnQUFFSFpKUkVGVXc3LytlS1BlZU9TZUJvL2J0cmI2aExDY25uMmJ1eVFBQUFBY3hnaDVBQUExTnEzNFRwS1UwK3VZZy9ZTitLcFg4c1RFdXhzOFQ1L2pUdGFJOHllcXFySkNmNzNwY25sS2kydXVtWWFobDZiZXJPVWZ2eXViM2FIcm52eUgybmRwd3JueExTUVlDR2pKL05uYXZuNXRXUDNIVHBtbTA2KzZVWkswOHJPUEpFbWhZTERXcVdPLzdBTUFBQUEwRkk5ckFRQWtWYStlV2ZWNWRmanc2OU94OXV0cmhHcFc4cmppR3JlUitvVi9mRWliVjM2bmdnMjUrc3ZWNDNYalgyZkpHUnVyRjIvL25kWXMva1JXcTAyWFAvU1VlbzA4c1ZIM2IybWVraUpKVXBkK2cycTE3OXk4WWIvTm5CLzliTFZPdmVKNlNkV1BhaTJlL1lva2FlbkN0N1I3NnhaZC90QlR5dWpVcGFZUEFBQUEwQmlFUEFBQVNkSjNIN3dqYjJtSkhLNFk5VDUyVkwxOWZSNVB6ZnZHYmg3c2pJblZEYysrcWlldVBGL2JjdGZvc1V0L0k3dkRxY0l0RytXS2k5ZHZILzJiK3A1d2FxUHUzUnIyUFdiV2RlQ3dXdTEyaDBPcDJaMXF0ZG4yN205a0dvWmVubmFMS3NyMjZOVExmeWQvaFZlZnYvR3lIaHAvbXNiZitZQ09IWHRKNnhRUEFBQ0FxRVRJQXdDUXY4S3IrYzgrTGtrYWZ0NkVnMjZtWE9rcGt5UlpyRlk1WStNYVBXOUtoNDY2NGJsWDlhY0pwNmw0KzlicWUxb3MrdTFqejZ2djhhYzArcjZ0WWRNUHl5UkpzeCs3VjExZVdWRHoyRnBxZHFjRGJyeGNVYlpITDkweldTcytlVTlIOWgyZzgyNytvMngyaDNxTkdLV1hwOTJpVisrN1RXc1dMOUtrKy8rc1dIZGlxMzRYQUFBQVJBZjI1QUdBdzV4cG1ucHQraDBxekt0ZVFYUEdWVGNkZE16T1Rlc2xTUW5KcVkyZU4rRDM2YlBYLzZXbnJwMm9ZQ0JRcTU2Wms2L1V5OU51VWY1UHF4cDkvNWEyNHBQM1pYYzRWTEFoVjA5Zk4xR2xPdzk4NHBhL3dxdEZzMTdVZmFPUDFZcFAzbE9YL2tOMDQ5OWVrODFldlpGMC8xUFAxaC8rKzRHeWUvVFc5eC9PMTU4bW5LNnRhMWUzNWxjQkFBQkFsR0FsRHdBY3hnd2pwRmZ2dTAxTEZyd2xTUnA3NjcxSzZkRHhvT04rK04rN2txVDJYWHMwZU01dHVXdjA1WnpYOVBXOC82cXl2SHBGVUlkdVBUWDIxbW5hdlMxUEM1NTdYT1hGdS9YVjNQL29xN24vVWNZUlhUVG9qSFBWOTRSVDFhbjNNVFhoU0NSdFd2R3Q4bjlhcGRPdXZFSEJLcjgrZWZVRlBUait3Q3VQdnB3elMyODhNazBPbDB2blhIK3J6cnptNXYyK1ExckhJM1Q3Sy9QMTd6L2VwRFZmTGxMWjdrTHBxRDZ0OEUwQUFBQVFUUWg1QU9Bd1ZaaTNVYTlNbTZMMTMzMGpTVHA1MGpVNmZ2eWxOZGNMTnF4VnBhZGM3VEt5RkJQdmxzTVZvOHJ5UFZxNmNJNFd6NTRsU2VwMzBwa0huY2NJQmJWNTVmZGFzZWdETGY5b29RcnpOdFpjYTkrNW0wNjk0dmNhZnQ0RVdhMDJTZExRY3k3UVo2Ly9TMSs4K1lwMmI5Mml3aTBiOWU3TUdYcDM1Z3c1WStQVXRmOFFIZEdudnpwMFAwcFpYWTlTK3k3ZFpiTTc5dHZzT0Z3TkdYZlVzT04xMDk5bTZiOFBUNVVrRFR6dE4rclVwNThzVnFzK2VmVUZTVkp4d1RhOWV2OXQ2am44QktYbkhLa0JwNDJXMVdaWC8xUE9WbEo2NW9GL2ovYWVzSFh4dE1lMFk5TTZKYVNtYVZmZUpxVjM2dHlvN3dRQUFJRERrOFZiWlpxUkxnSUFFTDUvLzdTalNlT0x0Mi9WeHkvUDFCZHZ2cVNBM3krTDFhb3pyLzQvamI3eHpscjlQbm4xQmIzeHlEMTEzcWREOTE2NmM5WkNPVnd4Qjd5ZXUyU3hQdnpYYzFyLzNUZnlWM2hyMnEwMnUzcVBQRkhIVDdoY2ZVODRWUmFMNVlEalRkUFVqMTk5cXFVTDN0THF6eit1ZGN6NlBna3BhWnI2MWlkS1NFblQ1R0Zkdy9uNlRYTFUwR04xMGlWWDY2bHJMMVI2enBHNmY4RlhOZGMyci94Ty8vM1RWRzFlOWYwQngxb3NGdGtjRGxuM2JzSXMwNVJoaEdRRVE3V09VZC9ucEV1dTF2ZzdwemU2MXN0N3RtLzAySVo2NnZsWkdqYjRhQTBiZEhTcnpRa0FBSEM0aW5mVzhRTzBXTWtEQUllZGVjODhyQ1h6WjB1U1Vqdms2TkxwTTlSanlNajkrbVYzN3lWblRLd0NmcC9NWC96L2dQaDJ5UnB3NmprNjcrYTc2d3g0SkNtemN6ZXQrL1pyVlZWV3lHSzFxdk14Z3pUdzlORWFjdllZSmFTa0hiUk9pOFdpM2lOSHFmZklVVEtNa0RZdVg2WWZ2MXlramN1WGFmT3E3K1d2OEdyaTNYK3F1ZGVNYnpZMDhIZWljWUtCZ056SnFUcjdkMU5xdFI5NTlFRGRNV3VoZHVWdDB2S1BGMnJ6cXVVcTNWbWdrcDNiNVNrcFVyQ3FTc0dxS2tsVlljMHo4UFRSTFZBOUFBQUFvaGtyZVFDZ2pXbnFTcDVnVlpYKytZY2IxSFA0Q1JweC9rVFpIZlh2Y1dPYXBvSlZWVEtOa0t3MnUreE9aOWh6ZlRYM1A3TGFiT3B6L0NseXQwdHBVdDIvWkJnaDdkeTBRVm1OMkJPb09TeWUvYXBHanJsSUZtdjQ1eGNFL0g0Ri9ENEYvRDRab1pCTXc1Q3A2aitDclZhYkxGYXJiSFo3OWUreHd5RlhYSHlUYW1RbER3QUFRSFNxYnlVUElROEF0REZORFhsd2VDRGtBUUFBaUU3MWhUd2NvUTRBQUFBQUFCQUZDSGtBQUFBQUFBQ2lBQ0VQQUFBQUFBQkFGQ0RrQVFBQVRXYXl4UjhBQUVERUVmSUFBSUFtY1RyczJsUG1pWFFaTFdManBzMlJMZ0VBQUNCczlrZ1hBQUFBMnJiTXpEVHQybDNTS25QOSsrVlhtelQrOGtzdmFkQmNzOSthcTl0dnZVWEhIemN5ckRGVmdZQUtDd3Zydk40eE8xdGJ0MjBMNjE1cHFXbUtpWEdGMVJjQUFFQWk1QUVBQUUxMGRPL3VXdmpCNTFxM01VL2R1M1JxMGJsbXZ6VzNTZU1iRXZLY2VzckplbnZlZk0zOCs0c2EwTCtmM083NGc0N0oyNUtuS2JmZlZlZjFPVy8rUjcrL2NYSlk4OTgzN1c0TkhOQS83SG9CQUFBSWVRQUFRSk4wNjV5akhsMlAwQ2VmTDFXN3BBU2xweWEzMkZ6ejVyelJvUDV6NXM3VFM2L01raVJkZnRta0JvM043cENsYzBlZm8zbnZMTkRLVmFzMFl2aXdzTWMrOTh3TWRjek9ydm04K011djljaGpmNWEwLzNlWS91RERLaWpZb2VlZW1kR2crZ0FBQUg2TmtBY0FBRFRacU9NR2ErNkNUL1Q2Vys5cFFMOWU2dHdwVzJrcDdlUjBPaUpTajhmajFZeW5uOUdTSmN1VWtwS3NPMitmb2w0OWU5YnFzM3Qza2VhOFBhL2UrMVJXK2pSNDBFQ3RXcjFHcTFhdnFiUGZwSXNuS2pZMnR1Ynp6cDIxSDlrcUxpbXVjK3o2OVJ2VXI5OHg5ZFlCQUFBUURrSWVBQURRWkRFeExrMFljN3FXZnJkYVM3OWZwVysvcnpzUSthWC91KzdpWnE5bDNmcjFldVN4SjFSWXVFdjlqamxhdDAyNVdVbEpTZnYxS3kwdDFUdnpGemJMbk9NdUdGTXI1TGwvK2tOMTlsMmJtNnZiNzd5N1Z0dWlUei9Ub2s4L3Evbjg4RVBUMWJ0WHoxOFBCUUFBcUJjaER3QUFhQlpXcTFYREJoK3RmbjE3YUhQK2RwV1ZlV1dxZFk5V243L2dYZjNqWHk4cEZBcHB3cml4dXVUaWliSllMQWZzMjYxYjE0TSsvblh1bVBIS3p1Nmd2ejd6bHdiVlVkL2pXdnZjZis5VXBhZW4xV29yS2lyV1BmYyswS0M1QUFBQTlpSGtBUUFBelNvbXhxV2UzVHUzK3J4UFAvdFhmZmpSLzVUZ2R1dVd5VGRwOEtDQnJWN0RQdUU4cnRVK00xTlpXZTFWVVZHcDRwSmlkY3pPbHRQaGJLMFNBUUJBRkNMa0FRQUFVV0hOano5SmtwNTg0bEZscEtkSHRKYjZIdGY2dFNWTGwrcUpHVTgzZUZOcEFBQ0FYeVBrQVlBMnhtRzFLR0MwN2lNd2FGc2MxZ00vbm5TNGlHVEE0MDV3YStTSTRicjI2cXVVa3ZMektXTnJjM00xWis0N3NscXRFYXNOQUFCRVAwSWVBR2hqM0E2YlN2ekJTSmVCUTVqYllZdDBDYzNxaHg5VzZKNzdwb2ZkLzl3eDR3L2FaOStxbVhudkxORE93c0o2Kys3WnMwZC9mL0dmZFY2LzVyZFhTcEx5dDI3VDVzMmJkZXpJNFZxOVp2K05wNDhkT1Z4ZkxQNVNHUm0xUTZoUXlLaHozeUFBQUlDR0lPUUJnRFltSnlGR0pYNVBwTXZBSVN3bklTYlNKVFNyakl3TVhURDIvSVAyKytDRGoxVHU4WVRWZDUvUHZsaXMzTngxOWZieGVMejFuc0sxTCtUNVpzbFN2ZlR5cXdlZDg3RkhIdnpWL1QyS2lZbXVmMllBQUNBeUNIa0FvSTNwbXhLdkRhV1Y4Z1pEa1M0Rmh5QzMzYWFqVStJalhVYXp5c3BxcjhzdnZlU2cvYjcrWm9uS1BaNncrdTd6K0NQMTc1M1RrTk8xeG8wOVgrUEducS9Dd2wxS1RFeFFURXlNemgwelhsTW0zNlJSSjU1UTAyOXRibTZ0Y1Z2eThwV1dsaHAyelFBQUFIWGh3WEFBYUdNY1ZvdU96VXFLZEJrNFJJM01TcEw5TU4rVEo1SXFLeXQxOVhXLzE5ZExsdGEwR1lhcFVDaWtVQ2drd3pDVW1wcXFDZVBHeXAzZ1ZqQVkxTktseTVTU2tpTFROQlVmSDZjSjQ4WXFQUzJ0bmxrQUFBQU9qSkFIQU5xZ3JIaW5UczlKVWJ3OXV2WmVRZVBGMjIwNlBTZEZXZkVjd1IxSkphV2xrcVNVNUo4M1haN3gxRE1hTTI2aXhveWJxRHYrTUZWcHFhbWFkTWxGU25DN05ldTExK1h4ZWxXd3ZVRFRIM3hZd1ZCSWt5NjVTT25waER3QUFLRGhlRndMQU5xb3JIaW56dXVTcGxYRlh1V1grK1FKaERoMTZ6RGpzRnJrZHRpVWt4Q2p2aW54aC8ycFdvZUNyZm5iSkVrclZxelVNVWYzbFNSZGRjVmxHalowaUNUSjRYUklrcW9DQWIzOHlpeTlQVysrcnZudGxScDE0dkY2NkpISGRmTXR0K24yS1pQVnAwL3Z5SHdCQUFEUXBoSHlBRUFiNXJCYU5DRE5yUUZwN2tpWEFrRFNxdFdyNVhLNU5Idk8yK3JTcGJNa3FWMjdKR1ZsdFpja0ZSYnUwaHR2dnFYNUM5K1R4K1BSOWRkZG83UE9QRjJTTlAyK2UvVGtYNTdSMUhzZjBOVlhYYUZ6emo0ell0OERBQUMwVFlROEFBQWdLaGlHRWRINUE0R0FQdjE4c1lZUEc2SWUzYnZyMGNlZmxDVDVmUDZhUGdVRkJabzlaNjZHRFIyaWl5Wk9VUHZNekpwcmRydGR0MDI1V1ROZlNOanZtSFVBQUlCd1dMeFZKbXY3QVFCQW0xSlpXU212dDBKdXQxdE9wME5yYzNQMXg2bjN5V2F6NmMzWEQzNk1lU2dVMHBoeEU1dTFwcXV1dUV6LytOZEx1dnNQZDJqWTBDRmFzbVNaWnI3d0R4WHUycVdPMmRuS3llbW9oQVMzN0hhNzRtSmpaYk5WNzZsbG1xWkNocUZnTUtoQUlLQ3Fxb0Q4ZnIvNjl1MnRzODQ0dlZsckJBQUFiVis4MDFMbk0vcXM1QUVBQUczT2xyeDgzWEhYM2Z1MUQramZMNnp4VnF0VkU4YU5iZGFhdW5idG92YVptUm95ZUpBa2FlalF3Um8wYUlDV2ZmdWRsaTlmb2Z5dFc3VzlvRUJlajFjK3YwOVZWUUdGUWlHWnBpbUx4U0tMeFNLcnhTS2IzUzY3M2E1VFRoN1ZyUFVCQUlEb3gwb2VBQURRNXBTVWxHanF0UHRsR0lZTTA1VGRibGVQN3QxMHhXV1RsSlNVRkxHNk5temNxSzVkdWtSc2ZnQUFFUDNxVzhsRHlBTUFBQUFBQU5CRzFCZnlXRnV6RUFBQUFBQUFBTFFNUWg0QUFBQUFBSUFvUU1nREFBQUFBQUFRQlFoNUFBQUFBQUFBb2dBaER3QUFBQUFBUUJRZzVBRUFBQUFBQUlnQ2hEd0FBQUFBQUFCUmdKQUhBQUFBQUFBZ0NoRHlBQUFBQUFBQVJBRkNIZ0FBQUFBQWdDaEF5QU1BQUFBQUFCQUZDSGtBQUFBQUFBQ2lBQ0VQQUFBQUFBQkFGQ0RrQVFBQUFBQUFpQUtFUEFBQUFBQUFBRkdBa0FjQUFBQUFBQ0FLRVBJQUFBQUFBQUJFQVVJZUFBQUFBQUNBS0VESUF3QUFBQUFBRUFVSWVRQUFBQUFBQUtJQUlROEFBQUFBQUVBVUlPUUJBQUFBQUFDSUFvUThBQUFBQUFBQVVZQ1FCd0FBQUFBQUlBb1E4Z0FBQUFBQUFFUUJRaDRBQUFBQUFJQW9RTWdEQUFBQUFBQVFCUWg1QUFBQUFBQUFvZ0FoRHdBQUFBQUFRQlFnNUFFQUFBQUFBSWdDaER3QUFBQUFBQUJSZ0pBSEFBQUFBQUFnQ2hEeUFBQUFBQUFBUkFGQ0hnQUFBQUFBZ0NoQXlBTUFBQUFBQUJBRkNIa0FBQUFBQUFDaUFDRVBBQUFBQUFCQUZDRGtBUUFBQUFBQWlBS0VQQUFBQUFBQUFGR0FrQWNBQUFBQUFDQUtFUElBQUFBQUFBQkVBVUllQUFBQUFBQ0FLRURJQXdBQUFBQUFFQVVJZVFBQUFBQUFBS0lBSVE4QUFBQUFBRUFVSU9RQkFBQUFBQUNJQW9ROEFBQUFBQUFBVVlDUUJ3QUFBQUFBSUFvUThnQUFBQUFBQUVRQlFoNEFBQUFBQUlBb1FNZ0RBQUFBQUFBUUJRaDVBQUFBQUFBQW9nQWhEd0FBQUFBQVFCUWc1QUVBQUFBQUFBQUFBQUFBQUFBQUFBQUFBQUFBQUFBQUFBQUFvTnIvQjcxbHhGV0d4WlIvQUFBQUFFbEZUa1N1UW1DQyIsCgkiVGhlbWUiIDogIiIsCgkiVHlwZSIgOiAibWluZCIsCgkiVmVyc2lvbiIgOiAiIgp9Cg=="/>
    </extobj>
    <extobj name="C9F754DE-2CAD-44b6-B708-469DEB6407EB-14">
      <extobjdata type="C9F754DE-2CAD-44b6-B708-469DEB6407EB" data="ewoJIkZpbGVJZCIgOiAiMTY3OTQ2NDUzNTA5IiwKCSJHcm91cElkIiA6ICIxMjUzMzM2MTkiLAoJIkltYWdlIiA6ICJpVkJPUncwS0dnb0FBQUFOU1VoRVVnQUFCT3NBQUFOQkNBWUFBQUN4dkRwQ0FBQUFDWEJJV1hNQUFBc1RBQUFMRXdFQW1wd1lBQUFnQUVsRVFWUjRuT3pkZDN4VDlmN0g4WGRHbTZhRFFnZDdsYjJYS0VNUUJBUUVSY1d0dUhEdnZSZmVLK3JWKzNPUDYxWWNJQ2dnSUV0QUFVSDIzbnRES2JTVXRtblRwTW52ajlKb3BaUVcycHhEODNvK0hqNkFNei9GY25yeS9pNkwzKy8zQ3dBQUFBQUFBRUM1czFnc2x1TDJXNE5WQ0FBQUFBQUFBSURpRWRZQkFBQUFBQUFBSmtGWUJ3QUFBQUFBQUpnRVlSMEFBQUFBQUFCZ0VvUjFBQUFBQUFBQWdFa1ExZ0VBQUFBQUFBQW1RVmdIQUFBQUFBQUFtQVJoSFFBQUFBQUFBR0FTaEhVQUFBQUFBQUNBU1JEV0FRQUFBQUFBQUNaQldBY0FBQUFBQUFDWUJHRWRBQUFBQUFBQVlCS0VkUUFBQUFBQUFJQkpFTllCQUFBQUFBQUFKa0ZZQndBQUFBQUFBSmdFWVIwQUFBQUFBQUJnRW9SMUFBQUFBQUFBZ0VrUTFnRUFBQUFBQUFBbVFWZ0hBQUFBQUFBQW1BUmhIUUFBQUFBQUFHQVNoSFVBQUFBQUFBQ0FTUkRXQVFBQUFBQUFBQ1pCV0FjQUFBQUFBQUNZQkdFZEFBQUFBQUFBWUJLRWRRQUFBQUFBQUlCSkVOWUJBQUFBQUFBQUprRllCd0FBQUFBQUFKZ0VZUjBBQUFBQUFBQmdFb1IxQUFBQUFBQUFnRWtRMWdFQUFBQUFBQUFtUVZnSEFBQUFBQUFBbUFSaEhRQUFBQUFBQUdBU2hIVUFBQUFBQUFDQVNSRFdBUUFBQUFBQUFDWkJXQWNBQUFBQUFBQ1lCR0VkQUFBQUFBQUFZQktFZFFBQUFBQUFBSUJKRU5ZQkFBQUFBQUFBSmtGWUJ3QUFBQUFBQUpnRVlSMEFBQUFBQUFCZ0VvUjFBQUFBQUFBQWdFa1ExZ0VBQUFBQUFBQW1RVmdIQUFBQUFBQUFtQVJoSFFBQUFBQUFBR0FTaEhVQUFBQUFBQUNBU1JEV0FRQUFBQUFBQUNaQldBY0FBQUFBQUFDWUJHRWRBQUFBQUFBQVlCS0VkUUFBQUFBQUFJQkpFTllCQUFBQUFBQUFKa0ZZQndBQUFBQUFBSmdFWVIwQUFBQUFBQUJnRW9SMUFBQUFBQUFBZ0VrUTFnRUFBQUFBQUFBbVFWZ0hBQUFBQUFBQW1BUmhIUUFBQUFBQUFHQVNoSFVBQUFBQUFBQ0FTUkRXQVFBQUFBQUFGR1B2L2dOR2w0QVFZamU2QUlTMnZmc1BxRmFONmthWEFRQUFBQUJBZ04vdjE4Yk5XelYvd1dMTlg3QllPM2J0MW94Slk0d3VDeUdDc0E1QnhRTVBBQUFBQUdCMlY5OTBwMUpUMDR3dUF5R0tzQTVCeFFNUEFBQUFBR0IyMFZHUkd0QzN0ODdyMWxrUFBQYXNjbkxjUnBlRUVFSlloNkRpZ1FjQUFBQUFNTHN2UG5yYjZCSVF3Z2pyRUZRODhBQUFBQUFBNWVGQWNvcVdMRnVoNVN0WGErZnV2VHA2OUtpT1ptVG9vZnZ1VlA4KzV4dGRIbEJpaEhVQUFBQUFBT0NNdFdYcmRuMC9lcXptemw4b3Y5K3ZoUGc0TlczY1NDMmJOMUZzcFVwcTA3S0YwU1VDcFVKWUI1U1JJYmZlbzR6TUxGV09qVlhOR3RYVXNVTTdkVDduTEZhN0JRQUFBSUJ5NFBYbTZadVJvL1g5NkhHS2pIVHF1cXN1VTUvemU2aDJyUnF5V0N4R2x3ZWNNc0k2b0l4Y2YvVVYyclpqcDQ0Y1NkZTJIVHYxMGFkZjZhTlB2MUwzY3p2cnhtdXZWRkw5dWthWENBQUFBQUFWUWs2T1c4Kys5S3BXcmw2ckFmMzY2TTZoTnlncUt0TG9zb0F5UVZnSGxKRUwrL1lxOU9ma2d5bWFQbk8yZmh3L1VmTVhMTllkUTIvUTRFRURhT0VCQUFBQWdOUGc4WGcwYlBnYldyMTJ2WjU2OUg3MU9mODhvMHNDeXBUVjZBS0FpcXBhMVVUZGNPMFYrdmJ6RDlXOWF5ZDk5T2xYZXVQdEQrWDMrNDB1RFFBQUFBRE9XSjk4K2EyV0xGK3BKeDYrbDZBT0ZSSTk2NEJ5RmhNZHBXZWZlRWhOR2pYVUoxOStJNmN6UXZmZE9aUWVkZ0FBQUFCUVNzdFdyTks0Q1pOMTNWV0RDZXBRWVJIV0FVRmdzVmgwMWVXRDVNN04xZGZmL2FDR1NmVTFvRjl2bzhzQ0FBQUFnRE5HWGw2ZTN2M29NeldvWDA4M1huZWwwZVVBNVlaaHNFQVFEYm5tY3ZYbzFrVWZmdnFsOXU0L1lIUTVBQUFBQUhER21QbjdYTzNadTEvMzNUVlVkcnQ1K2g2NXNyT1ZrK00ydWd4VUlPYjU3Z2Ird1pXZExhdkZxb2dJaDlHbGxCbUx4YUlIN3JsZHQ5M3pzRDc4K0VzTkgvYTAwU1VCQUFBQWdPbjUvWDZOSEROT3JWczJWNXRXTGNyOWZ1Lzk3L1BBNzcxZTczSGJKT24rdTI2VkpOMTUvK09LakhUcTQzZmZLUGU2RUJvSTZ4QlVQUENrMkVveHVubklOWHJyL1krMWFzMjZvUHlnQVFBQUFJQXoyYm9ObTdSN3p6N2Rmdk9Rb056djUwbFRUN3F0NExOclhGd1ZSVVU2ZzFJWFFvUEZ6OUtVQ0tJK0Y1MThYb0VaazhaSWtoNTg0bmxGUlRyMXlyQm55cnVzb012TjllaTZvWGVyYnUxYWV2TzFsNHd1QndBQUFBQk03YzMzUHRhOFB4ZnFoeEdmeW02M0dWME9jRm9zSjFseGtwNTFDS3FDSUs0azNubjkzK1ZZaWJIQ3c4TjAyVVVYNnN0dlIybkh6bDJxWDYrdTBTVUJBQUFBZ0NuNS9YNHRXckpNUGJwM0phaERTR0NCQ2NBZ0Z3L3NLNGZEb1FtVHB4dGRDZ0FBQUFDWTFvSGtnenAwT0ZYdDI3UXl1aFFnS0FqckFJTlVpb2xSL3d2TzE5eDVDOFJvZEFBQUFBQW8ycW8xNnlWSkxWczBNN2dTSURnSTZ3QURuZHY1YktVZFNkZm1yZHVOTGdVQUFBQUFUR24xMnZXcVViMmE0cXBVTnJvVUlDZ0k2d0FEdFdyUlhJN3djQzFlc3R6b1VnQUFBQURBbEZhdldhZFdMWm9hWFFZUU5JUjFnSUhDdzhQVXRrMUxMVnl5ek9oU0FBQUFBTUIwamh4SjE5NzlCOVN5T1VOZ0VUb0k2d0NEbmRXK3JkWnYzS3lqR1JsR2x3SUFBQUFBcHJMdlFMSWtLYWxlSFlNckFZS0hzQTR3Mk5rZDJzbnY5MnZaaXRWR2x3SUFBQUFBcG5JdzVaQWtLVEV4d2VCS2dPQWhyQU1NVnFkMlRjVkVSMm5ydGgxR2x3SUFBQUFBcHBKOE1FVVdpMFZ4VmFvWVhRb1FOSVIxZ01Fc0ZvdnExcTJqN1R0M0dWMEtBQUFBQUpqS3daUkRxbEtsc3V4Mm05R2xBRUZEV0FlWVFMMDZ0YldEc0E0QUFBQUFDamw0OEpDcUpzUWJYUVlRVklSMWdBblVxMXRiQjVKVDVNck9Ocm9VQUFBQUFEQ041SU1wU2lDc1E0Z2hyQU5Nb0Y3ZDJwS2tuYnYyR0Z3SkFBQUFBSmhIUm1hbVlpdkZHRjBHRUZTRWRZQUoxS3VUSDladDM4RlFXQUFBQUFBbzRIYm55aEVlYm5RWlFGQVIxZ0Vta0JBZnA3Q3dNQ1ducEJoZENnQUFBQUNZaHR2dFZyaURzQTZoaGJBT01BR0x4YUlxbFdPVm1wcG1kQ2tBQUFBQVlBcCt2MS91M0Z5Rmh4SFdJYlFRMWdFbUVWZWxzbExUamhoZEJnQUFBQUNZUXE3SEkwbHkwTE1PSVlhd0RqQ0p1Q3FWbFpwS1dBY0FBQUFBa3BUcnpwVWtoWWVGR1Z3SkVGeUVkWUJKVktsU1dhbHBESU1GQUFBQUFFbHk1eDRMNjFoZ0FpR0dzQTR3aWJncWxaVjJKRjErdjkvb1VnQUFBQURBY0ZhTFJaTDRqSVNRUTFnSG1FU1Z5cFhsOC9sMDlHaUcwYVVBQUFBQWdPRnNOcHNrS1M4dnorQktnT0FpckFOTXd1bDBTcEt5YzNJTXJnUUFBQUFBakdjdENPdDhQb01yQVlLTHNBNHdpWWhqS3h6bEVOWUJBQUFBZ0d5Mi9NaUNublVJTllSMWdFazRIQTVKVXM2eEZZOEFBQUFBSUpReERCYWhpckFPTUltSWlHTmhIVDNyQUFBQUFFQTI2N0d3emt0WWg5QkNXQWVZaE9QWU1GZzNQZXNBQUFBQUlEQU0xdVAxR2x3SkVGeUVkWUJKL0RVTTFtMXdKUUFBQUFCZ1BJdkZJbWRFQkl2d0llVFlqUzRBUUQ1SGVFSFBPc0k2QUFBQUZNL244K2xJUnFZeXM3UGw5WHJsOC91Tkxna1ZrTlZpa2QxdVY3VFRxY294MGJKYWc5L2Z4eG5wVkhaMmR0RHZDeGlKc0E0d0dZdkZZblFKQUFBQU1ERlhqbHNIVTFQbFpkSjlsRE9mMzY5Y2owZXBIbytPWm1XcGFseWNJby9OdFIwc1VaRk9aYmtJNnhCYUNPc0FreWhvRFExbVdFZUxMSUxCREMyeUFBQlVGSzRjdC9hbHBCaGRCa0tRTnk5UCsxSlNWQ3N4VWM0Z0JuWk9wMU11bHl0bzl3UE1nRTlNZ0VuNGZmbEJtZFVTbkgrV3JoeTNkaDFJVnVyUm84cjFlQWpxVUc0Q0xiSkhqMnJYZ1dTNWNoanFEUURBcWZENWZEcVltbXAwR1FoeHlhbXA4dmw4UWJ0ZlZLUlRybXptckVOb0lhd0RUTUx2ei8rQlo3R1dmOCs2Z2haWmhrNGcyQXBhWkxNSjdBQUFLTFVqR1ptOHY4Rnczcnc4SGNuSUROcjlJcDJSOUt4RHlDR3NBMHlpb0dOYmVRK0RwVVVXWmhEc0Zsa0FBQ3FDVENiWmgwbGtCZkY3TVRJeVFpN21yRU9JSWF3RFRNSlgwTE91bk1NNldtUmhCc0Z1a1FVQW9DTHdlcjFHbHdCSWtqeEIvRjZNakl5VWk2QWFJWWF3RGpDSnYrYXNLOSt3amhaWm1FVXdXMlFCQUtnSW1HTVlaaEhNNzhWSXAxTXVWN2I4ZlA4amhCRFdBU1lSNkZsWHppdGwwaUlMc3dobWl5d0FBQURPVEpHUlR1WGw1U25YNHpHNkZDQm9DT3NBa3lqb1dWZk9IZXRva1lWcDhMMElBQUNBazRsME9pVkoyY3hiaHhCQ1dBZVloRjhGWVIzL0xBRUFBQUJBeXU5Wkp6R0ZDa0lMcVFCZ0VzR2FzdzRBQUFBQXpoUUZZWjNMNVRLNEVpQjRDT3NBa3lnWUVtaXhFdFlCQUFBQWdDUTVJeUlrU2RuWk9RWlhBZ1FQWVIxZ0VuN2ZzUVVtUkZnSEFBQUFBTkpmWVYxT2p0dmdTb0RnSWF3RFRNS2JseWRKc3Rsc0JsY0NBQUFBQU9ZUVVSRFd1UW5yRURvSTZ3Q1Q4QnhiaWp3OFBNemdTZ0FBQUFEQUhDSWlISklZQm92UVFsZ0htSVRINDVVa2hZVVIxZ0VBQUFDQTlMZWVkVG1FZFFnZGhIV0FTUlQwckFzTHN4dGNDUUFBQUFDWWc1TmhzQWhCaEhXQVNlUVdESU9sWngwQUFBQUFTSkljam5CSjlLeERhQ0dzQTB5Q1liQUFBQUFBVUpqRllwSEQ0V0ExV0lRVXdqckFKUDRhQmt0WUJ3QUFBQUFGSWlJSTZ4QmFDT3NBazJBWUxBQUFBQUFjenhrUm9XeUd3U0tFRU5ZQkprSFBPZ0FBQUFBNFhrUkVCSFBXSWFRUTFnRW13V3F3QUFBQUFIQThKOE5nRVdJSTZ3Q1Q4SGc4c2xnc3N0bHNScGNDQUFBQUFLYmg5L3Y1bklTUVFsZ0htSVRINDJXK09nQUFBQUQ0QjQvWHEzQkh1TkZsQUVGRFdBZVlSSjdQUjJzUkFBQUFZRElMRnkzUndrVkw1UEY0eStYNjJkazUrblhHNy9yZngxL0k1L09WeXozT2RGNnZWNDV3d2pxRURpYkhBa3pDNy9OSkZxT3JNSWNkTzNkcDdOaUprdCt2cmwwN3FYUG5zOHYxZm02M1cvc1BKS3QrdmJybGN2MmNuQnpObkRsYlhidDJVcFVxbGN2bEhnQUFBT1V0UGYyb0RoeElscy9uVTU3UEoxK2VUM2w1ZWZMNWZQTG1lWlhuelpQWG15ZVAxeU9QeHl1dng2TmNqMGNlajBkdWQ2NXljM1Bsem5Fck95ZEhPVGs1Y3JteTFhUEh1ZXJYdDdjazZlalJEUDNmbSsrWFcvMlhEeDZrTm0xYWx2cThMNy84VHBMVXZGbFRoWVhGbEhWWk9uVG9zTWFObXlpZno2ZmZmcCtyM3IxNmxQazl6blJlajFmaGhIVUlJWVIxZ0VuNEpWa3RkSFpOVFUzVGh4OStwcU5ITXlSSlByOWZIVHQya04xZThsNkhYbStleHZ3NFRsMjZuSFBTQU03dHp0VUxMNzRxcjllalljT2VWa3gwOUduVlg1VFBQaCtoTld2V2EvdU9uYnJ2M2p0TzZScmp4azBxZG45TVRMVDY5T2w1U3RjR0FBQW9pUVBKQi9YVzJ4K2UxaldzVnFzY2puQ0ZoenZrY0lRcks5TVYySmVYbDZmazVJT25XK1lKWmVka2w5dTFUMGVkT3JYVXMyYzN6Wm8xUjc5TW1xWk81M1JVZEhTVTBXV1pTbFoydHB3UkRxUExBSUtHc0E0d0NiL1BKNHMxdEx2V1pXZm42TDMzUDlIUm94bXFVN3VXYkhhYnRtelpwdSsrKzBFMzNYUmRpYTh6Wjg0OHpaNDlUNHNYTDljakQ5K3IyclZyQnZiOU91TjNyViszUVpkZU9sQjE2OWFSd3hHdWptZTEwOHhac3pWbXpIZ052V1hJY2RkNzU1MlBGQjBUcmF1dXZFd3hNYVVQOHdaZGZLSFdydDJnTld2V2EvSGlaVHI3N0E2bHZzYTA2VE9MM1YrdFdsWDE2ZE5UZDkzOWNLbXUyNlJ4UXozeXlIMmxyZ2NBQUlTZSt2WHE2TkpMQnNwdXQ4dHV0OGxtdDh0dXR5dk1icGM5N05qdnc4TDA5ZGZmS3pVMVRTKzg4S1RDdzhJVUZoYW04UEJ3aFllSEZUdnRTNVVxbGZXL2o5NDY0ZjVubnYyWFVsUFRpanptcnJzZlZseGNGYjB5L0lVeStWckx5b3ZEWGkzUmNSNlBSNUxreXM3V3YxOStReEVsQ0thZWYrNkpValZvbjZsYzJkazZjaVJkZFdyWEN1cDlkKy9acXgvSFQ5TFM1YXQwNkhDcUlod090V3JaVERkZGY1VWFOMndRMUZvUWVnanJFRlE4OEU3Qzd6ZTZBc080WEM1OThNRm4yci8vZ0twV1RkUUREOXdscjllclYxNzVQLzI1WUxFU3F5Wm93SVY5UzNTdG5qMjdhZDM2L0hEc25YYy8waE9QUDZqRXhBUkowbzRkTzdWdS9VWjFQTHVENnRhdEkwa2FPTEN2Rml4Y3JFV0xscXBidHk1cTByaGhvYnJXYjlna2k4V2lHMis0NXBTK3RycDE2K2ljczgvU3drVkw5T05QRTlTK2ZSdlo3YVYvL0ZhclZsVXZEWHY2dU8xL0Qrak9PZWVzUXZzOEhvK1dMMStsOFBCd3RXdlgrcmh6YTFTdlZ1bzZBQUJBYUhJNEhPcmZ2ODlKandzN3RtaGF6UnJWeTdzazB6dVZub0xwNmVsS1R6LzVjZjRRK2V5d2I5OEJTVkpTL2ZLWnNxWW9XN1p1MTMyUFBpT2J6YWIyYlZ2cHJQWnR0R1BuYmkxWXRGUkxsNi9TbTYrOXBPWk5Hd2V0SG9RZXdqb0VEUSs4NGtWRVJDZzdKOGZvTWd4eDVFaTYzbjN2WSszYnQxK1ZLOGZxb1FmdkR2Umd1L1hXRy9UdWV4OXJ3b1FweXM3TzBlRExMcGJGVW53UFJLdlZxdHR2dTBuL2VmMGQ3ZHUzWCsrKzk3R2VlUHhCeGNSRUt6RWhYcEowOEdCSzRQakl5RWoxNjlkYlk4ZE8xSmd4NC9UTTA0OEc3ckYzNzM1SlVrSkNmT0RGODFRTUduU2hzbHhadXZpaUMwOHBxQ3VwZi9ZTTNMMW5yNVl2WDZWNjllb1UyV3NRQUFDZ0pFYU4rcW5FeDJZY204NmtOT2ZFSjhUcmdpQlA2ZUYydS9YZ1EwK1YrUGdubmp4NXI3MVhYM214eURtSzMzdjNEWVdGbmY0N29NL24wejMzUG5yYTF6bVQ3TjY3VDVLVVZFN3pTeGZsYUVhR2VuYnZxcnR2djFteGxmNmFwL0RiVVQvcXEyOS8wQmNqUnVvTmsvWGlSTVZDV0llZzRZRlhQS2ZUbVQ4aHI4ZHpXcUhRbWViQWdXUzkrOTdIU2sxTlUxeGNGVDM0d0YyS2k2c1MyTitzV1JNTkdYSzF2dmxtbEg3OTlUY2RPWkt1bTI2ODdxUmQvaDBPaCs2NSsxYTkrdHFiOHZsOGNybGNpb21KVm8xakxiekp5U21GamorL1ozZk5uRGxidTNmdjFlSWx5M1hPc2FHcUJTMTVkZW9VM2UyK3RNTk8xNnhaWDZMak9uWnNyOXR1dmJIUXRzek1MRTJhTkxWVTkwczVlRWhTL3JBVkFBQ0FVL1g3N0QvSzlaeWtwSHFCc082cHA0ZnB5SkVUZHkwNzBmdFhhbXJhQ2ZjVk43eFdrcHpPaUJQdXk4N09LZkV4SlhYMGFJWisvT2xuWFhEQitVVU83MXkrZktVMmJkNnFmbjE3cTNMbDJGSmR1NkpadkhTRjZ0U3VxY2hJWjlEdTJiSjVVM1ZvMSthNDdWZGNlckcrL202MDFtL2NGTFJhRUpvSTZ4QTBQUENLRjNuc2g3L0xsYTNZMk5BSTYrYk5XNkRSWThiSjdjNVZqUnJWOWNEOWR4YlpFdG0xeXpteVdhMzZlc1JJTFY2OFRQdjNIOUJOTjE1M3dnQ3RRRUpDdk82OTUzWWxKaVlFZXVvVm5IUGdRSEtoWThQQ3duVEpvQUhLeW5McHJBNXRBOXYzN05rclNVcEtxbC9rUFlwN2FmdTdnaGU0aUFqSFNYc0dTaXB5dGF1c3JDeE4rbVhhU2MvOTRzdHZBNzh2R0hxeFpldjJRdHNscVhKc3JBWVB2dmlrMXdNQUFEaFoyUFYzTHc1N1ZjbkpCMHQxVGxHNmRENjcwSitYTFY4cHR6djN1TzJTOU9lQ3hYSTR3dFdoZmRzaXp6bVp0OTRzZW02NTlQU2pldktwRjJXejJVNTRqQ1E5K05DVFJkNm5JSUMwMmZJWGt2UDcvWm8vZjZGK0dqdFJMcGRMdTNidDFndlBQeW1yOWErRjVqd2VyMGI5TUU3cDZlbWFPL2RQblh0dUovWHYxMGRWcWxTV3hXTFJsVmRlV3VpYUZkbSsvY21hUFhlK2JyajJ5cURlMStFb2VzNUFoeU5jTnBzMWxHY3ZRcEFRMWlGb2VPQVZMKzVZU0hYb2NLcGlZeXNaWEUzNWNybGMrdTY3TVZxNmJJVWtxVUdEK3JyM250c1ZGUlY1d25NNmRlb29lNWhkWDMzMXZmYnMyYWRYWDN0VC9mdjEwWUFCRnhRN3JMUkJnL3FGL2x5OWVqVTVIQTRkT0pDczlQU2poZjZ1dTNidGROejVhOWR0a0NRMWFwaFU1UFdMZTJuN3U0SlczcWVlZkVUVnExY3QwVG4vVkpJNTZ5UnAwYUtseHgyemZmdE9iZCsrODdqckVkWUJBSURTV3JGeWRiSDczVzUzaVk2VHBIWnRqNTlUdDhBL0Z4amJ1R21MM083Y0loY2UrM1BCWWtWRlJaM3duRk4xOU5pUTNsTmRuZlh5eXk4Si9INzc5cDBhTzI2aU5tL2VLa2xxM0xpaHJydjJDbG10VmgwOG1LSWpSOUpWdFZxaUtzZkc2dW1uSHRia0tkTTFiOTVDelo0OVQvUG1MVkNQODdwcHdJQUwxTHRYajFQK2Vzckt3b1hMOU9LTHI4cGlLYjhQY1g2ZlgwZlNqOHFkbTZ2UHZ2NU9uNC80WGpkY2U4VXBYTW1pUHVlZnA1bzFUbit1NXUwN2Q4bnJ6Vk96SnFFN2ZST0NnN0FPaHVPQmx5K3BmajFKMHM3ZGU5VHdId0ZUUmVIMys3Vmd3V0tOLzNteTBvL05tdHVqeDdtNjhvckxTclNTMVZrZDJxbDZ0YXI2NU5PdmxKeWNvc2xUcHV2UEJZdlVwMDlQZFR1M2l4eU80M3VqL1pQVmFsV2pSa2xhdTNhRDFxN2JvSzVkempuaHNYdjI3Rk5xYXBvaUl5TlY3d3diUm5xaVlLOUFhWWZ2QWdDQVUrUDMrNVdkazZPc0xKZXlzcktVbWVWU1ZwWkxtVmxaaFg3TjlYams5WHFWbDVjbmp5Zi9WNi9YSzI5ZW52SzhlZkxtZVhYN0hiY1kvZVZJa3Y3M3Z5L0s3TGpUN1gxWDN2WWZHNDBSSHg5M3l0Zll2bjJuSnYweVZXdlg1amNDeDhiR2F2RGdpOVRwbkk2U3BMMTc5K210dHo5VVptYVc2dFNwcGFlZmVrU1ZLOGZxdW11djFBVjl6dGZQRXlacjZkSVZtamxydHViTlg2aCtmWHVwZCs4ZVJZN0VDSlk1OCtZcCtXRHBGODg0SFg2L1h5TytIM05LNTFhdG1sQW1ZZDJvSDhkTGtnYjJ2K0MwcndVVWg3QU9ocXNvRDd5cHY4N1N3WlJEcDN6K25EOFdTSkxlZk85LyttTEU5MlZWMW5FOG5qd05HalJRblRwMUtMZDdGR1hUcGkwYTgrTjQ3ZDZkUDZ6VTRRalhkZGRlcVhIakoybmx5aldsdXBiYjdkWTU1NXlsUll1V0tpM3RpTWFNR2EvSmszL1ZIWGZjckxmZSt1QzQ0Ly81RXRpOFdkUDhzRzdOK21MRHVsV3I4K3RxM3J4Sm9hRUpSa2xPUG5oS0lWdFpEVVVwRDVsWldkcStZNWZzTnB0c2RydnNkcHZDN0hiWmJQbS9MOWdlWnJjcklzSmhpdjhQQUFCSStjSEJrZlNqT253NFZZY09wK3B3YXBvT3A2YnEwT0dDWC9PM3BhY2ZMYk5WTzI4dms2dVVqWVNFZU4xMzd4MUY3bnYvZzA5MDZOQmhEWHZ4eEEySEJjZVkzWTRkK1NNVGF0ZXVlVXJuVDUwMlUrUEhUNUtVUCsxS256NDkxYjlmNzhDb283OEhkVGFiVGJ0Mzc5WDdIM3lxTzI2L1NSRVJFVXBNVE5CdHQ5Nm9QcjE3YXN5WThkcTZiYnQrbmpCWk1USFI2dGF0UzlsOGthZmc4VWZ1VjZNNnRjdjFIbTYzVzkrTStsR2p4b3pYRzhOZlVQdGllbUVHdzh6ZjUyclc3MytvZmR0VzZuTitkME5yUWNWSFdBZERWYVFIM2pjamYxVHl3WlNUSDNnU09UbHVIY2c1L2VzVVo4NjhlVUVQNjM0WVBUYXdzbXFUSm8wMDVQcXJsSkFRcnkrLyt1NlVyamYwbGlIcTB2bHNqUjR6WHZ2M0gxQk1UTFRxMWExVGFIR0t0TFFqUmI0Y3QydlhXai8rOUxQV3JkOVE3SUlleTVldGtwVGZvODhNb3FJaTFlM2M0MS9LcGsyZmFVQTFaV1BydGgxNjlPbGhKVDQrMHVsVVZGU2tvcUtpRkIwVnFhaW9TRVZIUlFWK2pZNk9VbHlWeWtxSWoxTjhYSnppNDZzbzBobTh5WWdCQUJXTDMrL1hvY09wMnJOM3YvYnUyNjg5ZS9kcDc3NEQyck52bi9ZZlNKYlhtMmQwaVlheDJXd25uTnJEWnNzZk1WSGMxQjhGeHhUblJJMlVwN0xBeEtudysvMWF0V3F0SkduRGhzMUtTVG1reE1TRVVsMmphNWR6TkhQbTcycmJ0clVHRHVoYmFIN201Y3RYNnVzUm81U1RrNk1lNTUycnZuMTc2ZjBQUHRXNmRSdjArdXZ2Nk00N2g2cGF0VVJKVXYzNmRmWDQ0dzlvNGNJbFdyRnl0YzQ5dDNPWmZaMW01WEE0ZFBQMVYydm1iM00xZXV3RVE4TzZWV3ZXNmIvdmZLVHExYXJxMmNjZkt0RWMxTURwSUt5RFlTcmFBKys3THo0OHJmT3pzbHk2L1BwYk5mVEdhM1hWNEVGbFZOWHh0dXplVTI3WExzN1FXMjdRTys5K3BFc0dEU2owY25FNnZiMmFOMitxNTU5N1hML1Ava08xYXRWVVJJUkRyL3h0UmVGSEgzdE9XVmxaeDUyWGtCQ3YrdlhyYXNlT1habzNmNkY2OXVoMjNESHJOMnpTN2oxN0ZSRVJvZGF0VzV4eWpXWGxrWWZ2VlhoNHVPclhQMzdKK3BZdG14azZEQ0tZWE5uWmNtVm5LNlVVTGZIT2lBakZ4MWRSUW55ODR1T3FLRDYraXFvbEpxcFdyUnFxWGJPR3FpWW0wR01QQUVLYzMrL1g0ZFEwYmRtNlhWdTJiZGUyN1RzREFaMDc5OVRuT3lzUUVlRlFWR1Nrb3FPakZCVjVmR05UVkZTa3dzUERaYmZaWkxmYlpUdlcwenpRODl4bWt6M01YQi9kU3RMai8zU0RzMzh1SkpHYWRrUk9aNFNjRVNWYjRFc3ErUUlUSnpyMzBLSERzbGdzT25nd1JhLzk1MjNkZmRkUU5XclVvTVRYcUZRcFJxOE1mNkZRNDNCZVhwN0dqcDJvbWJObTV5OFljY1dsNnQwN2Z4NjZ4eDY5WDU5L1BrTHIxbS9VeThOZjE4QUIvZFMzYjYvQXUwcW5UaDNWcVZQSFUvcDZ6a1IydTEyWFgzcVJQdnZxTzNtOWVTV2FPcWVzcmQrNFdjKzk5SnBpb3FQMG4zOC9GL0tyOHlJNHpQWEVSOGpnZ1hlOGpadTN5T3YxcWtrcGZ2aWZTV3JWcXFGWGhyOVE3R0lRcDhKcXRhclgrZWVWK3J6dTNicG94NDVkbWpIamQ1M1h2ZXR4WWMzMGFmbTkxYnAwT2Z1RVBlK0NZY1NJa2RxNmJVZUpqeTlxbmpxZnoxZWkxbXNqUkVWR3FtV0xac283TmllUDErT1ZOODhycnpjdmY4NGVyMWQ1WHE4OFhxOXljdHluZEkvc25CenQyYnRmZTQ3MTdQd251OTJ1R3RXcnFYYk5HcXBWcy9xeEVLK202dFdwRlZoMURRQlFjZmo5ZnUzWnUxOWJ0bTNYbHEzYnRYWGJEbTNldGwzcDZVZExmYTNvcUtoakRVTDVQYm9UNHZQLysvdTJ5ckd4WlJZd0dOWG9XcFRZMkZoZGVjVWxSZTRiOCtQUFNrOVAxMjIzM25qQzh3dU9LVXEzY3p2TGxaMnRxNjY4TExETjcvZnJQNisvclczYmR1ajY2NjVVNXlKV2hDMUtRa0s4c2x5dUVoMzdkNjdzYkkwWmt6OWRUNysrdldRUEM5T2tTVlAxenJzZjZaYWJoNmhEaDdZbnVjSmYvdjR1dVhYYmRvMGMrYVAyN05rbnB6TkN0OXc4UkczYXRBenNqNHFLMVAzMzM2bkprNmZybDhuVE5mN25YN1JrNlhKZGVzbEF0V3BsZkFPeUVabzNiU3l2MTZ2ZGUvWXFxWWlHNi9LMGVlczJQZjNDY0VWRU9QVEc4QmRWcTJhTm9ONGZvWXV3RGtISEE2OW9lL2Nma0tRSy9mZFIxa0hkNlRqNzdBNGFPMjZTRGgwNnJHWExWcXBqeC9hQmZidDI3ZGI2RFp0a3NWalVzOGZKaDJlWHB0VjQyRXNuWHowMkthbWVubnppSVVuNUxjakp5YWMzZWEvYjdaYlRXZklXNkdCcTFEQko3N3orN3hJZDYvUDU1TXJPVm1hbVMxbXVna201OHlmcHpuSzVsSldacGFNWkdUcWNtaGFZSitqUTRWUjVQSjVpcjF2dzhyZDd6OTdqOWxXdUhLdEdEWkxVcUdGOU5XNlFwRVlOazFTelJuVUNQQUE0ZzdqZGJtM1l0RVdyMTY3WDZyWHJ0Vzc5Sm1YbjVKVDQvT2lvS05XdVZVTzFhdFpRN1ZvMVZhdG1kZFd1VlZPMWE5WlFaR1RvVHJVUUVlRW85UDcwZHhNblRWVjZ1azY0LysvSEZPV2lpL29mdDIzZXZBWGFzV09YcWxaTlZMdDJiVXBjNThDQi9VcDhiQUd2MTZ0UFAvbEtSNDZrS3phMmt2cjN2MEFSRVE2Rmg0VnA3TGlKK3ZTenIzWDFWWmVwWjgrU1QrT1RrWkdwc1dNbmFNSENKZkw3L1dyWnNwbUdYSDkxb1dHeEJTd1dpd1lPN0tjMmJWcHB4RGNqQS9QWTFhNWRVLzM3OVZINzltMU0yeEJiSG1vZiszeTBkZnVPb0laMTIzZnMwcFBQdmF4d1I3ais3NVVYVmFkMnJhRGRHeXMzZndRQUFDQUFTVVJCVkREUEoyZUVCQjU0SitaeVpVczY5V1hoVVRyaDRlSHExN2VYeG82YnFKL0dUbERMbHMzbGRFYkk1L05wNUtpZkpPVUhlZ1h6aEJTbkpFRllkbmIraDRLSUNNZEpnNTZJWXhNT1M5SkREOTVkNURGMzNmM3dTVmQ4bFNTdk4wK1ptVm1xV3JWMDg2dVlrZFZxelorWExpcEswc24vdjBqNXJmQ1ptVm5Id3J2OHliNVREcVZxLzRIa1kvTU83VmY2MFl3VG5uL2tTTHFXTEZ1aEpjdFdCTFpGT3AxcWtGUlBqUm9tcVZtVFJtclZvcm1xVlUwZ3dBTUFrOGpJeU5UcWRSdTBadDE2clY2N1FadTNiQzNSM0hJT2gwTU5rK3FwY2FNR2FwaFVYL1hxMWxidFdqVlZLU2FhWjN3Ujh2THlkT0JBMFEyS2VYbjVmOThuMnYvM1kvNnVKQTJnQncrbTZLR0hueXBobGNkNzhvbUhsSlJVNzRUN3M3SmMrdXl6cjdWK3d5Ylo3WGJkZGVkUVJVVGt2NXYxN2R0TFlXRmhHajFtbkViOU1GWlpybXdOSE5DMzJQdWxweC9WakptL2E4NmMrWEs3M1lwME9uWEZsWmNXdThoWmdZS1ZZZWZQWDZpSms2WnF6NTU5K3V6ekVZcDBPdFc2VFV0MWFOOVdyVnUzcVBEVGVWU3FGS09vcUVqdDJMazdhUGZjdFh1dkhuL3VYd29QRDlOL1h4bW0yclZPM0tIQ2xaMHRxOFVhK0Q0QnlnSmhIWUtHQjE3eFhDNlhMQlpMb2FDbW9pbkxDWCtQdS9aZFE5V3VsSlBPOXV6WlRiL1Ava09wcVdrYU9lcEhEYjFsaUtaTm42WHQyM2ZLYnJmcjRpSmFkWXZ5MXBzbjd5MVg4TFUvOWVRanhVNjJmQ0pmZnZXZG5CRVJ1dWFheTB0MVhuSnlzbncrbitxVzgycGRabVd4V0JRVEU2MlltT2dUdHNSbVptVnA3Nzc5MnJ2M2dQYnNLNWhBZkw5MjdOb3R0L3Y0b2JldTdHeXRXYmRCYTladENHeExUSWhYcXhiTjh2OXIyVXhKOWVwVytCZG5BREFMcnpkUDZ6WnMxS0lseTdWNDZRcHQzYjdqcE9mRXhFU3JjY01HYXRTd3ZobzFTRkxqaGttcVZiTUd6KzVTT0hUbzhFbEhESlJrUk1IZlZhdFc5RHZTNGNPcDhucTlxbEtsOGtubjZUMTRNRVYrdi8rRXh4WTN2Y25telZ2MTlZaVJPblRvc094Mm0yNjU1ZnJqZ3IzenorOHV2OSt2MFdQR2FlTEVLZkxrNXVyU1N5ODY3bHB1ZDY1K0d2dXo1czlmSksvWEc5aHVzOXMwYmRwTVRadFd1Z1hDQ3I0M282T2psSm1acFlVTGwyai8vdVJDUTJncktvdkZva294TWNvc1lpN3E4dkxZc3kvcHlKRjBuZE94dmNaTm5GemtNZmZmZGFzazZjNzdIMWRrcEZNZnYvdEcwT3BEeFVkWWg2RGhnVmM4VjNhT0lpT2RGYnJsOXU4cnRSWWxMeTh2TUY5TWRIUlVxUlpOT0pVRkZzTER3M1h0Tlpmcmd3OC8wNkpGUzVVUUg2L3B2K2EvT0YzWXYwK3BWL3NxTHo2ZlQ0c1dMUzFSTDc5L1dyTjJmZjV2TEJiNS9mNEsvZjExcXFLam90UzBjU00xYmR5bzBIYWZ6NmU5Ky9acjg3SEp4cmRzM2FFdFc3ZnJhTWJ4UGZGU0RoM1diM1BtNmJjNTh5VGx6emZUc25sVHRXN1pYR2UxYTZQR2pScndkdzhBWlNqbDBHRXRYcnBjaTVZczE3SVZxK1hLemk3MitGbzFhNmgxeStacTFiS1pXcmRzcnByVnEvRmNQazJWSzhlZXNCRngxS2lmZE9SSXV1NjZhK2dKenk4NDV1K0tHakd3WStjdXZmNzZPMHBNVE5BTHp6OVJiTmcyWjg1OGZUOXlqS3BXVGRSenp6NVdxdmZEeVZPbWE4S0VLWktraUlnSTNYM1hVRFZ0MnJqSVkzdjFPayt1N0d4Tm1qUlZVNmZOVk9zaUFqT0hJMXhwYWVueWVyMXExS2lCQmw5MnNWNS80eDFsWkdRcUl5T3p4SFg5MC9DWG45ZnMyZlAwKyt3L2ROV1ZsNGJNOTNGWW1MM0lSdFR5a3BxYUprbGF0R1Q1Q1k4cCtPd2FGMWRGVVNFOEpCN2xnN0FPUWNNRHIzaCtuNi9DdCtiK2ZhWFdmL0w3L2ZyNGt5KzFZc1ZxMWExYlc0OCtjcDhjWmR6TDhOQ2h3OXE5ZTQvYXQvOXJRdURXclZ1cWU3Y3VtdnZIbjVvOFpicWsvRG5qK3ZmdlU2YjNQaDFaTHBmOGZyK3Nsc0xmSC85Y2hjM3BqTkJiYjc2cTRTOC9MNXZOSnE4M1Q3Tm41NGRIaXhZdFZmcVJkTjB5ZElncXg4WUdqc0dKV2ExVzFhbGRTM1ZxMTFLdll5c0crLzErSFRxY3FpM2J0bXZ6bG0xYXUzNmoxcTdmZU56aUYxbFpMaTFha3Y4aDh2T3Z2MWRzYkNXZDNhR2R6ajZyblRxMmI2dlkyRXBHZkVrQWNNYnkrLzNhdUhtcjVzejdVNHVXck5DT25idE9lS3pGWWxIamhrbjU0VnlMWm1yVnNybXFzSmhabVhyczBmc1ZIaDZ1dW5XTDdyay9idHdrU1NwMjFFUFZxb255NUJZL3I2ekg0OVdJcjBmSzUvT3BmNy9leFFaMVM1ZXQwS2dmZnBMVmF0WE5OMTFYNm9iY3N6cTAwOVNwTTFXL1hoM2RlT08xU2tpSUwvYjRpd2IyVTdZclcwNW5oQm8yU0NyeW1HdXVIcXdMTGpoZlRSbzNMTFQ5dlhmZlVGZ3BWdmYxZUx5Ni80SEhKZVVQMSs3YnQ1Y3V1T0Q4a0FucUpDbk1IbmJLcS9xZWlobVR4cFQ0MkpMT3Z3eVVCbUVkZ29ZSDNrbFlMUEw3L0VaWFlaaHg0eWRweFlyVlNraUkxMzMzM25GY1VEZGw2Z3dsMWErclpzMmFuTkwxMTY3ZG9NKy8rRVpuZFdoYktLeVQ4dWNmbVRkL29YdytueVNwMS9ubm1TcklPcGljSWtseTV4WitRYkhiYllxUC8rdEYwaG1SUDNkZWZIeWNwUHdXNjlUVU5MVnUxVUpaTHBjMmJ0cWk0Uy8vVjdjTUhhSVd6WnNHcWZxS3hXS3hLREVoWG9rSjhlcHlUa2RKK1QxQ3QyN2JvZFhyTm1qMTJ2VmFzMjdEY1QwRjB0T1Bhc1p2Y3pUanR6bjVIeUliTmREWlo3WFRPV2UxVi9PbWpTdDhVQThBcDhMdjkydkRwaTJhODhlZm1qTnZnWklQcHB6dzJJVDRPSjNUc2IzT09hdTkycmR0cmFpb3lDQldHam95TTdQMCsrOXpBMzlldFdyTkNZK1RwRW1UcHA3MG1xdFhyeTF5UVFsSjJySjFtN0tPemV2OHpiYy9hTXJVR1dyWnNwbGF0V3FoWmswYkt5d3NURDZmVDFPbnpkREVpVlBsOS90MTlWV0QxYUJCL1ZKK1pmbERjSjk4NGlIVnJGbnloYVN1dU9LU1lvK05qNDhMdkplVnRWQUs2cVQ4aGVxQ0dkWUJSaU9zQTB6Q2FySElyOUFNNjJiUG5xZnAwMmNwT2pwSzk5OTNweXBWaWltMGYvdjJuWm80Y1lxc1ZvdUczbktET25Sb2U0SXJGZWJ6NVU5Y1BPbVhhZnJsbDJueSsvMksrOGNMMDk2OSsvWCtCNThFZ2pwSituckU5L0o2dmVwU2dvbC9nMkhQM24yUzh1ZHIrWFBCWW5YcGZMWWtLVDQrdnNqaEltNTNybjc0NFNmTi8zT1JFaExpZGNzdDE4dnBkR3JhdEptYU9HbXEzbnZ2WXcwYzJFOERCL1FOdVJlOThtQ3oyZFNrY1VNMWFkeFFsMTh5VUg2L1gzdjNIZERxdGV1MWZOVnFMVm02c3REUVdiL2ZyMDJidDJyVDVxMzZidFJQaW8ydHBPNWRPK204Y3p1cmJldVdwZ3FLQVNEWUNnSzYyWFBuYTg2OEJUcVljcWpJNDJ3Mm0xbzJiNW9mMEhWc3I2UjZkZm1aRmdTWm1WbWE5TXUwRWg5ZjBtTlBGTlkxYjlaRXI3MzZvalp0M3FvbGk1ZHAyZktWbWoxN25tYlBucWV3TUx1YU5HbWtqSXdzN2RxMVd4YUxSZGRlZTRWNm5IZHVpZXY3cDFyRnpLbGRGTDduZ3NkcXRSUzVLQWxRVVJIV0FTWmhzVnBEc21mZHJGbHpOSHJNT0VWRlJlbmhoKzRwY2w2MnBLUjZ1dnZ1Vy9YSkoxL3AwOCsrMW5YWFhxSHUzYnNXZTExWGRuWmdCZFpKazZZcUlpSkNOOTE0VGFGZWRmUG1MZERvTWVQa2R1ZXFVcVVZM1h6VGRab3dZWXAyN055bHIwZU0xTnAxRzNUTjFaY2J2a0x2eG8yYkplWDNwQnM5ZXF4cTFxaGU1SEZ1dDFzTEZ5N1ZMNU9uS3owOVhkV3JWOVVEOTkrbHlNajgzZ1g5Ky9kUnMrWk45TmxuSXpScDBsVHQzTGxidHc2OUlhUVdjZ2tHaThXaTJyVnFxSGF0R3Jxd2J5LzVmRDV0MnJKTmk1ZXUwT0tseTdWKzQyYjUvWC85VzA5UFA2cEpVMzdWcENtL0tyWlNqTTd0MGtubmRldXNkcTFieVc0bnVBTVFHdllmU05hMEdiL3IxMW16VDlpRHpoa1JvUzZkTzZwYmwwNDZxMTBiZXM4Wm9IcjFxdnJmUjIrZDlMZ1hoNzJxNU9TREpUcjJaQ3dXaTVvMmFhU21UUnJwbW1zdTEvTGxxL1RERDJPVmtabXB0V3YvV3V6SjRRaFhjdkpCYmR5MFJZMGJOUWhxcjNXLzN4OElrZ2p3eWtkMmpydmNlaWtDWmtSWUI1aUV6V29OcWRZaXY5K3ZYeVpQMTZSSlV4VVZGYW1ISHJwYnRXclZMSFNNeCtOVmpqdEg3aHkzcWxTdXJJRUQrMm44K0VuNjd2c3h5bkhuNm9JK1BVOTQvVC8rK0RQdys1bzFxdXZPTzRjR2dzRFUxRFNOSGoxT0sxYXVsaVRWcUZGZDk5NXpteElTNHRXd1lRTjk5ZlgzV3I1OHBaWXNXYTZOR3pacjRNQys2dDY5cXlFOW50eHV0MWF2WGlkSnV2KytPL1h0ZDZQMTlqc2ZGbm5zbkRuejlkUFlDYkxaYk9yZHU0Y0dYVHhBRGtmaCtWcnExNnVyWjU1NVZGOSs4YTEyN2RvdGw4dEZXRmZPckZhcm1qVnBwR1pOR3VtR2E2OVFSa2FtbHExWXBVVkxsMnZoa3VXRmhzeW1IODNRNUdrek5IbmFETVhFUkt0YmwzUFVxMGMzdFd2VGlwZC9BQldPMiszVzNQa0xOZlhYMzdUaUJNTXBJNTFPZGU1MGxucDI2NnFPSGRvcFBQekVjNWFoNGtwTE82SU5HemRyM2JvTldyVnFUV0E0Wk9YS3NXclJvcG5Xcjkrb3RMUWptalZyam1iTm1xT29xRWkxYXRsQzdkcTFWb3NXelk1N0h6b2RXVmt1cGFhbEtUb3FTZzVIdUd3Mm01WXRYeVd2TjA5V3ExWFIwZEVudmNiTHcxK1hWSnFmNjZIWG9QOVBPVG5aY3ZMT2loQkNXQWVZUkZpWVhia2VUMGlzMkxsbTdYcjlQUDRYN2Q2elYxTCtpbHZmZlRkYU9UbHV1ZDF1dVhQY3luRzdDdzFOL2FlZmZ2cFpWcXRGdlh2MUtISi9VdjE2Q2dzTFU3T21qWFhiYlRmSjRRaFhkbmFPWnM2YXJlblRaeW4zMlB4dm5UdWZyV3V2dVNMd0V1ZHdoT3ZPTzI3VzdObno5T05QNDVXUm1hbFJQNHpWakptejFhdlhlZXJTK1J3NW5mbHp3LzE5Y1llU0d2YlNxeVUrTmltcG5scTFiQzZQeDZPYU5hcXJhZFBHZXVqQnUvWHhKMTlxMTY0OVNrMU4wM2ZmajFIelprMlVtSmlnYzg0NVMySGhZV3JicHBXcVZLbDgzUFVLV24wdHNtaklrS3QxOEdDS2N0ejVmK2RsdlpnSFRpd21KbG85dW5kVmorNWQ1ZlA1dEhydGVzMys0MC9ObmJkQWFYOEw3akl5TWpWbCtpeE5tVDVMMWFvbXFtL3ZIdXJYNTN4VnIxYlZ3T29CNFBUNC9YNXQyckpWVTZiUDBxelpmOGpsT240VjEwaW5VMTA2ZFZTUGJsMEk2RXhpNTg3ZGV2VzFOMHQ5WG1uZWxaS1M2dW1SaCsvVit2V2JsSnFhcXNPSFU3VjMzd0h0MmJOWFI0LytOWjJFeFdKUms4WU5kZTY1bmRXeFkzdlpiRGI1L1g1dDNicGRpNWNzMC9MbHEzVDBhSVlXTGxxaWhZdVdLQ3pNcnViTm0rbnl3WU9LSE1GUldtbHBSelI4K0grTDNOZTRjY01TOVlwUFRqN3gvSXNvV25aMmppS096YzhNaEFMQ09zQWt3c1BDajRVcHZvby85TTN2RHdSMVV2NWNiSWNQcHdiKzdIQTRWTGx5cktJaUkrVjBSc2daNlZTazB4bjQxV0sxYXZMazZSb3pacnlzRnF2T1A3LzdjYmRvM0xpaEhuN29IdFd0VzF0MnUxMi8vVFpYRXlaT0RneU5yVlFwUmxkZlBWaG5kV2hYWklrOWVweXJGaTJhYXVUSUg3VnUvVVlkT25SWW8wZVAwN3g1Qy9Uc000L0phclVxTHE1S0dmL0ZGQlpicVpMV3JGMHZTZXJjcFdDZXVqZzk5ZVREK3UyM3VacjEyeHpOblR0ZmMrZk9MM1RlRHorTWxjMW1sZVhZNnJGK3YxOCtuNi9JOE5OcXRlcU4xLzh0c2pwaldLMVd0VzNkVW0xYnQ5UjlkdzdWbW5VYjlQdmMrY2NGZDhrSFUvVE55Qi8xemNnZjFiWjFTL1cvNEh4MTc5cVpYcEVBemhqdTNGek4vRzJ1eGsrY29tMDdkaFo1VElkMmJkVC9ndk4xYnBkejVDamxTcDRvWHpFeDBlcDViR1gwOGhLZkVDKzczYTV4NHlkcC8vNERoZlpWcVZKWkRSc21xV25UeG1yWHRyVmlZZ3IzWHJOWUxHclVxSUVhTldxZ3E2OGFySTJidG1qeDRtVmFzWHlWWE5uWjJyZHZ2K0xqeSthOXJWcTFSSVdIaHlzdkwwOCtuMDkrdjErUlRxY2FOa3pTdGRkZVVhSnJuTTVxc0tFcUo4Y2RhREFIUW9IRi8vZUpjd0FZWnZSUEUvVEpsOTlvNG8vZkJGYjFMQTliZHU4cHQydVh4c2lSUHlvcUtrcDE2OVpXVEtWb1JVVkdLU29xVWxGUmtTV2FZMlQrL0lVYThjMG9YWHJwUmVyZnIvZEpqOSsyYllmKzc4MzNaYkZJNTNVL1Z4ZGQzRitSVG1lSmFsMnhjclVtVEppaWxKUVVQZlhrdzhjTjF5MVBLMWV1MGFnZmZ0Sy9YbnBHWVdISDl5ellzV09YTm0vWnByVFVOS1VkT2FLTWpFeTVjOXpLOWVUSzY4MDdGdExsUCthdFZvc3NGb3VzVnF0c05wdHNOcHNhSk5YVGtDRlhCKzNyK2FkR2RXb2JkbTh6OC9sOFdyTnVnMmJOL3FQWW5pYzl1bmZSeFJmMlZaUEdEUTJvRWdCT0x1WFFZZjM4eTFUOU1uV0dNakl5ajl0Zk5URkIvUzg0WDMxN242L3FaZERycWFJenkzdGNlVnF6WnAyV0xsdXA2dFdycWtiMWFxcGR1OVlwTjVCNnZWNnRXYnRlMFZGUmF0U293WEg3QzNya1NTcHlmMWtybUdPdlJZdW1wUnBKNC9mN3RXN2RSa2xTeTViTnlxVzJVeEdzOXppZno2ZStnNjdXamRkZHBSdXZ1eklvOXdUS20rVWtEd0hDT3NBa3hrK2NvdmMvL2tKalIzNmhTakV4SnovaEZGV2tsN3l0VzdlclljT2tFaCsvWXVWcTFhMVQrNVJlK1B4K3Y1S1RENnA2OVdxbFB2ZDBGTHhFQnVNRjBnaUVkU2ZuZHJ2MXg1K0xOUFhYV1ZxK3N1ZzVuVm8yYjZyQmd3YW9XOWRPckNZTHdIQit2MS9yTm16UzJBbVROWGZlZ3VONmR0dnRkblh2MmtuOUwraWxEdTFhVi9qcFA4cFNSWHFQdzVrdldPOXhMbGUyQmwxMW8rNjg5VVpkZWRuRlFia25VTjVPRnRZeERCWXdpWUplVTdtNUhvTXJPWE9VSnFpVHBIWnRXNS95dlN3V1M5Q0R1b0w3VnRTZ0RpWGpjRGpVdTJkMzllN1pYUWVTRDJyYWpOODA5ZGZmbEhMb2NPQ1l0ZXMzYXUzNmpVcE1pTmNsQS90clFQL2U1UnI2QTBCUmZENmY1czVib0IvR1R0Q216VnVQMng4ZlYwV1hYTlJmQS90Zm9OaEtQS01BbEV4MlR2NDBOdVU1K2dnd0c4STZ3Q1FLNXEzd2VBanJBQlN0ZXJXcXV1bjZxM1hEdFZkcTJjclZtalI1dXVZdFdLeUNUdklwaHc3cnM2Ky8wemNqeDZqMytlZHA4S0FMVmI5ZVhZT3JCbERSNWVYbGFkYnNlZnArOU5oQ2M5SVdhTjZzaVFZUEdxRHVYVHRYL0hsNUFaUzVuR05oSFhQMUlwUVExZ0VtRVg1c0ltVjYxZ0U0R2F2VnFvN3QyNnBqKzdZNmtKeWlueWROMGVUcE01V1Y1WktVUDVINzVHa3pOSG5hREhYdGZMYXV2M3F3bWpadVpIRFZBQ29hcjllcjZUTm5hK1NZY2RwL0lMblFQcHZOcGg3ZHV1aXlRUVBVdkdsamd5b0VVQkVVTEJESEFoTUlKWVIxZ0VuUXN3N0FxYWhlTFZGMzNucWpicnorS3MyWU5VZGpKMHd1MUxObC9vTEZtcjlnc1RwMmFLY2JycmxjTFZ1WVoySnFBR2VtM0Z5UHB2NDZTNk4rSEsrREtZY0s3WE00SEJvMG9LOHV2L1FpSmNUSEdWUWhnSXFFWWJBSVJZUjFnRW1FaHgzcldVZFlCK0FVT0NNaWRQR0F2cnJvd2d1MGRNVXEvVFIra2hZdlhSSFl2MlRaQ2kxWnRrSnRXN2ZVa0dzdVY3czJyWmpVSFVDcCtIdytUWjgxVzE5LyswT2hlVE9sL0dmUXBSZGZxQ3N1dlVpeHNaVU1xaEJBUlZUUXN5NkNzQTRoaExBT01BbDYxZ0VvQ3hhTEpUQkVkdE9XYmZyK2g1LzB4NStMQXZ0WHJsNnJsYXZYcW5tekpocDZ3N1ZxMzdhVmdkVUNPQlA0L1g0dFdycGNuMzc1blhiczNGVm9YMVJVcEFZUEdxREJnd1lxSmliYW9Bb0JWR1N1N0d4SlVtU2swK0JLZ09BaHJBTk1vbUExV01JNkFHV2xTYU1HR3ZiczQ5cXhjNWUrSHoxT3Y4MlpGMWlNWXYyR1RYcjgyWmZVc1VNNzNYN0w5V3FZVk4vUVdnR1kwNmJOVy9YSmw5OXF4YW8xaGJiSFJFZnBpa3N2MXFVWFg2aW9xRWlEcWdNUUNseXUvRGw1b3lKNTFpQjBFTllCSm1HMVdpVkpQcC9mNEVvQVZEVDE2OVhWTTQ4L3FCdXZ1MHFqeG96VHI3L05VVjVlbnFUODRiRkxsNjlVNzU3ZGRmT1FhMVM5V3FMQjFRSXdnLzBIa3ZYRmlKSDZiYzY4UXR2RHdzSTBlTkFBWFhQbFpZcUpqaktvT2dDaEpNdVYzN09Pc0E2aGhMQU9NQW1yTlgvdXFJSmVMd0JRMW1yWHFxSEhIcnBIUTY2OVFsOStNMG96ZjU4cktmKzVNK08zT2ZwOTdueGRNckNmcnJ2NmNzVldpakc0V2dCR2NMdmQrbjdNT1AzdzQ4L3llcjJCN1JhTFJSZjA2cUdiaDF5dHFva0pCbFlJSU5RVTlLeGpOVmlFRXNJNndDUXNsbU05Ni93K2d5c0JVTkZWcjFaVlR6LzJnSzY4N0dKOTl0VjNXcko4cFNUSjYvWHFwNTkvMFpSZlorbUdhNi9VWlJjUGtOMXVNN2hhQU1IZzkvczFiOEZpZmZUcFYwbyttRkpvMzlsbnRkUHR0d3hSZy9yMURLb09RQ2h6dWJJVjZYU3lNQlpDQ21FZFlCTFdZejk4L0F5REJSQWtqUm9tNmJWL1A2ZGxLMWJwa3krLzFaYXQyeVhsdnhSLy9Qa0lUWmsrVS9mZmRhdmF0MjF0Y0tVQXl0T2V2ZnYxL3NkZmFNbXlGWVcyTjZoZlQzZmZmaFBQQUFDR3lzcHlzYmdFUWc1aEhXQVNsbVBEWUgwTWd3VVFaQjNhdGRGSGIvOUh2ODJlcHkrKytWNEhrdk43MWV6YXZWZVBQL3N2OWVqV1JYZmRkcE1TRStJTnJoUkFXY3JKY2V1N0gzN1NtSEVUNVBYbUJiWkhSam8xOUlacmRmR0F2ckxaNkYwTHdGaFoyZGtzWklPUVExZ0htSVFsMExPT1liQUFnczlpc2FoWHoyN3ExcldUeG95ZG9POUhqNVU3TjFlU05QdVBQN1ZnOFRJTnVlWnlYWEhwUllIVnF3R2N1WmF2WEtQL2UvY2pIVWcrV0dqN0JiMTY2STZoTjZoSzVWaURLa054ckJZTERic3dCV3NRaDZTNlhDNUZzcmdFUWd4aEhXQVNnV0d3QnRjQklMU0ZoNGZwK21zdVY1OWU1K21qVDcvU0gzOHVrcFEvNmZ6blgzK3ZxYi8rcGtjZnVFdHRXclV3dUZJQXA4TGx5dGJIWDR6UUwxTm5GTnJlb0g0OVBYRFBiV3JWb3BsQmxhRWs3SGE3Y2owZW84c0FGR1lQWHBUZ2NtV3pFaXhDRG1FZFlCSUZDMHlVZDg4NldtUmhGc0Zza1VYcFZhdWFxR0hQUHE0bHkxYm8vWSsvMEo2OSt5VkplL2Z0MXlOUHZhaUxCL1RWN1RjUFlRNFo0QXl5ZU9rS3ZmbmUvNVJ5NkhCZ1cwU0VRME52dkU2WERPekhrTmN6UUxUVHFWVENPcGhBbERONFAvK3pYQzZtNGtESXNScGRBSUI4MWlETldXY1BZaXNZVUp4Z3RzamkxSFhzMEU2ZmZmQ21icnY1ZWtWRU9BTGJKMDZlcmx2dmVWaUxsNjRvNW13QVpwQ1JtYVUzM3Y1QVQ3ODR2RkJRZDFiN052cnNnN2MwZU5BQWdyb3pST1dZYU5uNWZ3V0QyZTAyVmE0VUU3VDc1Uzh3UWM4NmhCYkNPc0FrL3VwWlY3NWhYWFFRVzhHQTRnU3pSUmFueDI2MzY1b3JMdFZuSDd5bHM5cTNDV3hQT1hSWVQ3ODRYUDk1ODMxbFpHUWFXQ0dBRTFteWZLVnV2ZWRoVFp2eGUyQmJaS1JUano1d3QxNzcxM09xWGkzUnVPSlFhbGFyVlZYajRvd3VBeUd1V3BXNElNOVp4d0lUQ0QyRWRZQkovTFVhYlBrT2c2VkZGbVlRN0JaWmxJM3ExUkwxMnIrZTAyTVAzbDNvcGZuWFdiTTE5TzZITkgvQllnT3JBL0IzSG85SEgzOCtRazg5LzdKU1U5TUMyenQxN0tEUFAzeExGL2J0RlZqY0NtZVd5QWlIYWlZbThqNkhvTFBiYktxVm1Dam4zM3JhbHplLzM2L3NuQnc1SXlLQ2RrL0FEQmlEQkpoRVlJR0pjaDRHVzlBaXV5OGxwVnp2QXhRbjJDMnlLRHNXaTBYOUwraWxqaDNhNmUwUFB0R0NSVXNsU1dsSDB2WEN5NjlyWVA4K3V2dTJtd3NObVFVUVhMdjM3TlB3Tjk3V2xxM2JBOXRpb3FOMHp4MUQxZWY4N29SMEZVQmtoRU4xcTFmVGtZeE1aV1ZueStQMU1pY3h5b1hWWWxHWTNhNG9wMU9WWTZKbHRRYTN2MDllWG41SEJsYWlSNmdockFOTXByekRPdW12RnRtRHFhbnk1dVdWKy8yQUFuYWJUZFhpNG9MYUlvdnlrUkFmcDM4Ly82UittejFQNzMzOGVXQVk3QzlUWjJqVm1uVjY1dkVIMWJoaEE0T3JCRUtMMysvWGxPbXo5TUVuWDhydGRnZTJ0MnZUU2s4K2NoOFR0RmN3VnF0VmNiR1ZGQmRieWVoU2dIS1Q1OHYvckdLek1TZ1FvWVd3RGpBSmQyNnVKTW5oQ0U2SVFZc3Nnc1hvRmxtVUg0dkZvbDQ5dTZsOXU5YjY3enNmYXVIaVpaTHllL1hjLytnekduckRkYnB5OE1YMDRnR0NJQ016UzIrOTl6L05tYmNnc00xbXMrbVdJZGZvcXNzSDhld0ZjRWJLeXlzSTZ4ajJqZEJDV0FlWVJFNU9mZ3Q0TUllTzBTSUxvQ3hVcVJ5cmwxOTRTai8vTWswZmZ6NUNIbzlIWG0rZVB2bnlHeTFldGtKUFBuS2ZFdUtaRUIwb0wxdTJidGV3Vi82ckE4a0hBOXRxMWFpdVo1NTRVRTBiTnpLd01nQTRQWGxld2pxRUpwcllBSk1vR0s0U0VhU2VkUUJRbGl3V2l5NjlxTDgrZXZzMTFhOVhON0I5K2NyVnV1Tyt4N1JrK1VvRHF3TXFydWt6ZjljRGp6OWJLS2pyMTZlblBucjNkWUk2QUdlOGdwNTFMS2lDVUVOWUI1aUVFVDNyQUtDczFhOVhWeCsrOVpvdUd6UWdzTzFvUm9hZWZtRzR2aHYxVTFEbTVRUkNnY2ZqMFRzZmZLclgzL3BBdWJrZVNmbnZFTTg4OXFBZWYraGVSVHFkQmxjSUFLY3Z6NWUvd0FROTZ4QnFDT3NBazhnSjlLeGpXWElBWjdidzhERGRlOGN0R2o3c2FjVldpcEdVUC9IOWw5K08wdlAvL284eU1yTU1yaEE0c3gxTU9hU0huM3hCRTZkTUQyeXJWYk9HM24velZmWHEyYzNBeWdDZ2JCWE1ldXZ6K3d5dEF3ZzJ3anJBSkFMRFlPbFpCNkNDNk5TeGcvNzM3aHRxM3JSeFlOdUNSVXQxejBOUGF1dTJIY1lWQnB6QlZxeGFvN3NmZkVJYk5tMEpiT3ZhK1d4OStOWnJxbCszam9HVkFVRFpLMWg4TDllZGEzQWxRSEFSMWdFbWtaR1JLVW1Lam9veXVCSUFLRHVKQ2ZGNjg3V1hOR2hndjhDMi9RZVNkZjlqejJqNnpOK05Ld3c0QTAyZU5sTlBQdit5MG85bVNNcWZLM0xvamRmcXBXY2ZWMVJVcE1IVkFVRFpLd2pyM0xtRWRRZ3RyQVlMbU1UaHREUTVIQTVGUmpMSERJQ0tKU3dzVEEvY2ZadWFOMjJpdDkvL1dPN2NYT1htZXZUNld4OW8yL2FkdW1Qb0RiSmFhVDhFVHNUbjgrblRMNy9WbUhFVEE5c3F4Y1RvbVNjZVZNZjJiUTJzREFES2w5MXVrODFtSTZ4RHlPSE5HRENKMU5RamlvK3JMSXZGY3ZLREFlQU1kRUd2OC9UdS93MVhqZXJWQXR0K0hEOUpMN3o4dWx6WjJRWldCcGhYZGs2T2hnMS9vMUJRVjc5dUhYMzQ5bXNFZFFCQ2dzTVJ6akJZaEJ6Q09zQWtVdE9PS0Q0dXp1Z3lBS0JjTlV5cXJ3L2Yvby9PUHF0ZFlOdUNSVXYxNE9QUEtmbGdpbkdGQVNhVWN1aXdIbnJpZWMxZnVDU3dyV1A3dG5ybmpaZFZ2VnBWQXlzRGdPQ0pjRGpvV1llUVExZ0htRVJxYXByaTRxb1lYUVlBbEx1WTZDaTkvTUpUdXZUaUN3UGJ0dS9ZcFhzZmVWcnJOMnd5c0RMQVBEWnYzYVo3SDNtNjBHSXNnd2IyMC9CaFR6TS9IWUNRNG95SVVEWTk4QkZpQ09zQWt6aWNscWI0S3BXTkxnTUFnc0ptcyttK080ZnFnYnR2Qzh4WGQrUkl1aDU1ZXBobXpmN0Q0T29BWXkxZnVVYVBQalZNcWFscGt2SVhrcmozamx0MC8xMjN5bWF6R1Z3ZEFBUlhRa0s4VWc2bEdsMEdFRlNFZFlBSjVPUzRsWkdScVlUNGVLTkxBWUNnR2pTd24xNFo5blJnY1IyUHg2TlgzbmluMFB4Y1FDaVpNMitCbm41eGVHQWVSMmRFaEY1KzRTbGRObWdBODlvQ0NFblZxaWJxWUFwVFpTQzBFTllCSnJCejkyNUpVcjE2dFEydUJBQ0NyMk9IZG5ydnY2OFVtb1ByNDg5SDZKTXZ2cEhmN3pld01pQzRKazZlcm4rLzlxYThYcThrcVhMbFdMMzFuMytwMDlrZERLNE1BSXhUdlZxaVVnNmw4azZBa0VKWUI1akE5cDM1WVYyRCt2VU1yZ1FBakZHdmJtMTk4T2FyYXQ2MGNXRGI2TEVUOVBwYkg4anJ6VE93TXFEOCtmMStqZmgrak43NThOUEFoOUhxMWFycW5UZGVWcU9HU1FaWEJ3REdxbGExcWp3ZWo0NmtIelc2RkNCb0NPc0FFOWl4WTVkaUY3ais5d0FBSUFCSlJFRlVvcU9VRU05cXNBQkNWMnhzSmIweC9FVjE3UERYU3JHL3pwcXRGMTkrWFRrNWJnTXJBOHFQMysvWGUvLzdYQ08rSHgzWTFxQitQYjM3eHN1cVZhTzZnWlVCZ0RsVXE1b2dTVXBKT1dSd0pVRHdFTllCSnJCajUyNGwxYS9IWERRQVFsNUVoRU12di9Da2V2WHNGdGkyY01reVBmN2N2M1EwSThQQXlvQ3k1L1A1OU45M1B0U0VYNllGdHJWcDFVSnYvdWNsVm9nSGdHTnFWSzhtU2RxNWU0L0JsUURCUTFnSG1NRDJuYnZVSUlraHNBQWdTWGE3WFU4LytvQXV2MlJnWU52NkRadjA2TlBEZE9SSXVvR1ZBV1VuTHk5UHI3LzFnYWJOK0Qyd3JXdm5zL1hxdjU1VmRGU1VjWVVCZ01sVVRVeFFmRndWclZtM3dlaFNnS0FockFNTWxuTG9zQTZucHFsUmcvcEdsd0lBcG1HeFdIVFhiVGZwdHB1dUQyemJ2bU9YSG5uNlJhV21waGxZR1hENnZONDh2ZlovNzJuR2IzTUMyM3IzN0s0WG4zNVVqdkQvWisrK3c1c3EvemFBMzBtYnBMdVVEaWpRVWxiWmUrKzlwd2dxQWlLZ2dBd1pncWdnUDNBaDhJcWdpS0tJeU40YkFkbFFTdGw3cjlMUzB0M1MzYXp6L2xGSVcrbEkyeVFuVGU3UGRYbGRmVTZlYzg1ZE5Xbnl6VFBrSWlZaklqSS9Fb2tFOWV2VnhvMWJkOFNPUW1ReUxOWVJpZXo4eFNzQWdNWU42NHVjaElqSXZFZ2tFcnd6ZUFDbVRScXJPeFlTR29hcG4vMFAwVEd4SWlZaktqcTFXbzF2RnkzQjhWTm5kTWU2ZGU2QW1kTW13c2JHUnNSa1JFVG1xMEhkMmdnSkRjT0xSQzZKUWRhQnhUb2lrWjI3ZUJsVkt2bkIwOE5kN0NoRVJHYXBWL2N1bURveHEyQVhGdjRjMHo3N0h5S2pva1ZNUlZSNEtwVUtYMzIvR0tmUEJPbU85ZWphQ2RNbmZ3U3BsRy9MaVlqeVVyOWVIUURBemRzY1hVZldnZThLaUVTa1VxbHcrZXAxdEdqZVdPd29SRVJtclhlUExwZzgva05kKzNsRUpLYk9uSVB3NTVFaXBpTFNuMXF0d1RjTGxpQXc2SUx1V0svdVhmREp4K05ZcUNNaUtrQzVzbVhnNFY0YWw2NWNGenNLa1Vud25RR1JpRzdldm92MDlBeTBiTlpFN0NoRVJHYXZiNjl1bURoMmxLNGRGUjJEYVovTlFVUmtsSWlwaUFvbUNBSVdMZmtGWjRMTzY0NzE3ZFVOVXllTzRVN3dSRVI2a0Vna2FObThDWTZmRElCU3FSSTdEcEhSc1ZoSEpLS1RBV2RSMnEwVXFsZXJJbllVSXFJU1lVRGZudmpvZ3hHNmRreHNIS1ovTVE4eHNYRWlwaUxLbXlBSStHbjVTaHc5Y1ZwM3JHK3Zidmo0b3c5WXFDTWlLb1JlM1RzaktUa0ZBWUhueEk1Q1pIUXMxaEdKSkM0dUhvZU9uRUNIdHEzNFpwMklxQkRlSE5BSFkwWU4xN1VqSXFNd1k5WlhTRWg0SVdJcW90Y0pnb0EvVnEvRDNnUC82bzUxN2RTZWhUb2lvaUtvVnFVeS9LdFZ3WVl0TzZEVmFzV09RMlJVTE5ZUmlXVGI3bjFRcTlYbzM3ZW4yRkdJaUVxY3R3YjJ3d2Z2RDlXMVE1K0ZZZWFYM3lBcE9VWEVWRVE1YmRpOEExdTI3OUcxMjdScWp1bVRQMktoam9pb2lONGYramFDUTBKejdLaE5aSWxZckNNU1FWSlNNdmJ1L3hjdG1qWkdlZSt5WXNjaElpcVIzaGswQUNPSEQ5RzFIejBKeGhkenYwTnFXcHFJcVlneTdkcDdBSCt0MjZSck4yM2NBTE5tVElhTmpZMklxWWlJU3JhbWpSdWdmdDNhV1A3N1g0aUxUeEE3RHBIUnNGaEhKSUlkZS9ZalBTTURvOTkvVit3b1JFUWwydEMzQitLOWQ5L1N0ZS9jdlk4dnYxckF4YWRKVklGQkYvREw3My9wMm5WcjE4VGNMNlpESnBPSm1JcUlxT1NUU0NUNDVPT1BvRktwc1dEeHoxQ3JOV0pISWpJS2lTQUlndGdoaUt6Sm84ZkJtRER0Yy9UbzJoRlRKb3dST3c0UlVZa25DQUpXcjkrTTladTI2NDYxYjlzS3N6K2R3dW1HWkhMM0h6N0cxSmx6a0pHUkFRRHdyMW9aLy9mZFhEZzQySXVjaklqSWNody9kUWJmTGx5QzltMWE0Z3NqalZvK0UzUWVCLzQ5aHJ2M0h5SXBLUmtPRHZhb1diMGEzaHJZRHczcTFUSDQvY2k2U0FwNGs4cGlIWm1VdGIvZ0phZWs0T1BwczZCU3FiSGlwMFY4NDA1RVpDQ0NJR0RWbW8zWXVIV243dGlRd1c5ZzlBaU9ZQ2JUaVk2SnhZUnBueU11TGg0QVVMYU1KNWI5TUIrbFNybUtuSXlJeVBMczJuc0F5MWFzUXVPRzlUQno2a1NVTHUxbTBPdS9NMklzRkhJNWF0YndoMEloUjBob0dHN2N1Z09KUklMWk02ZWlmWnVXQnIwZldSY1c2OGlzV1BNTFhscDZPajc3OGh2Y2YvZ1lQeTc0Q2pYOHE0b2RpWWpJb2dpQ2dKK1dyOHl4OCthMFNlUFFxM3RuRVZPUnRVaE5TOE9VR1YvaWNmQlRBSUNqb3dOK1d2UXRLdnBXRURrWkVaSGwrdWZRVWZ5eVloWHM3QlFZK3M0ZzlPeldDZloyZGdhNTlxMDc5MUM3WnZYWDdyZjQ1OS9nNSt1RGxjc1hHK1ErWkoxWXJDT3pZcTB2ZU9IUEkvSE5nc1Y0SEJ5Q3IyWi9pbVpOR29vZGlZaklJbWswR3N6KzZudGN1SFFWQUNDVlNqRi8zaXcwYmxoUDVHUmt5VFFhRGI3OGVnSE9YN3dDQUxDeHNjSDhlVitnVVFQK2YwZEVaR3loejhMeDQ3SVZ1SDd6TnB5ZEhOR2lXUk0wcUZjSC9sVXJ3OVhGR1M0dXpyQzF0VFhJdlpSS0ZYb05mQmZPems3WXVmR3ZnazhneWdPTGRXVDJMUGtGTHowOUEzc1AvSXUxRzdmQzFzWVdYM3c2R1UwYTFoYzdGaEdSUlV0TlRjUGtUMmZqU1hBSUFNREJ3UjQvTGZvR2ZoVjlSVTVHbGtnUUJQejgyNS9Zcy8rUTdoaEhkQklSbWQ3dHUvZXhhKzhCWEx4OERZbEpTVGtlbXo1bFBIcDA2VmpzZXp3SkRzR0hFejlCazBZTjhQMVhzNHA5UGJKZUJSWHJERk5lSmlxR3NQRG5BSURxMVVyMnRGQkJFSkNja29vWEx4SVJIQktLaTVldjRuVGdPYng0a1lobVRScGkycVJ4OEhBdkxYWk1JaUtMNStCZ2orL21mcUZiT3l3MU5RMmYvKzg3L0xKNHZzSFhzeUhhc2VlZkhJVzZ0OS9zejBJZEVaRUlhdFh3UjYwYS9oQUVBVStlaGlBME5BeUp5Y2xJU2twR3ZkcTFpbnhkUVJDUW1KaUU2emR2WStYcTlYQjFkY0c0RDk0ellIS2kxM0ZrSFluaXZ5OTR5YW1wK0dIK1hQajUrb2dkcmNpR2pocVB5S2hvWGR2QndSNU5HelhBb0RmNm9tYjFhaUltSXlLeVRnOGVQY2FVVDNQdXlybjQrNjlnWjZjUU9SbFppc0NnQy9qZnQ0dnc2dTEwMjlZdE1PZXphZHlGbUlqSVF2Ui9ld1JTVWxJQkFCS0pCTzFhdDhDa2NhTzVjUkFWRzZmQmt0bXgxQmU4ZzBlT0l5VWxGYTR1enZBdVd3YlZxMVdGcmEzaHR4QW5JaUw5blQxL0VYTytYcWdycHJSczFnVHpacytBVkNvVk9SbVZkUGNmUHNiVW1WbkY0QnIrVmZIRC9MbFFLRmdNSmlLeUZMLy90UmJwNlJsSVRVMURTT2d6UEhqMEJHNXVwZkRoKzBQUnRWTjdzZU5SQ2NaaUhaa2R2dUFSRVpFcDdkenpEMzc1UFd0TjFEZjY5Y0tFTVNORlRFUWxYWFJNckc2YU5RQjRlWHBnMmVMNUtPMVdTdVJrUkVSa1RNL0NubVB1ZC8rSDRLY2grR0w2WkhUcTBFYnNTRlJDc1ZoSFpvOHZlRVJFWkd6TFZxekNycjBIZE8wSlkwYmlqWDY5UkV4RUpWVnFXaHFtelBnU2o0T2ZBdUFHSmtSRTF1YmVnNGVZTVBWelZQYXJpTitYL1ovWWNhaUVLcWhZeHprZ0pMb0s1YjB4WThwSEFJQk4yM2FKbklhSWlDelIrQS9mUjR0bWpYWHQ1WCtzUnVDNWl5SW1vcEpJRUFRcy9QRVhYYUZPS3BWaXp1ZWZzRkJIUkdSRnFsVHlBd0RFeE1hSm1vTXNHNHQxWkJiNGdrZEVSTVlrbFVveDY5TXBxRnFsRW9ETW9zdDNpNWJnYWNnemtaTlJTYkpyN3dFRUJKN1R0VC8rNkFNMGFWaGZ4RVJFUkdScXI5NDdlSmN0STNJU3NtUXMxcEZaNEFzZUVSRVptNzJkSGI3OTMrZnc5SEFIQUtTblorQ3I3MzlBZW5xR3lNbW9KTGg3L3lGV3JGcWphdy9vMHdOOWVuWVZNUkVSRVJuTHFUTkJ1SG43N212SDQrTGk4Y05QdndJQWV2Zm9vanVlbXBiRzl4TmtVTFppQnlEcmNlcE1FRXE3bFVLZFdqVnlITS92QlU4cWtjTE9qcnVxRVJHUlliaVhkc00zY3o3RHBPbGZRS2xVNFduSU15eGQvanMrblRvUkJTd2RRbFlzS1RrRlgzKy9HR3ExQmdEZ1g2MEt4bzUrVCtSVVJFUmtMTUZQUS9EVi9CL2dVNkVjL0t0V2diMjlIYUtqWTNIbCtnMG9sU3IwNjkwZFBidDEwdlVmTzJrR0hCenNzZUtuUlNLbUprdkNZaDJaREYvd2lJaklIRlNwN0llSlkwZGo4YysvQVFBT0h6dUZlblZxNS9nYlJQU0tJQWhZdE9RWFJFWkZBd0FjSFIzdzVjeXBrTWxrSWljaklpSmo2ZEMyTmFLaVluRGoxaDJjT2hNRXJWYUxVcTR1YU5ha0VmcjI3SWJHRGV2bDZGKzZ0QnNjSGV4RlNrdVdpTVU2TWhtKzRCRVJrYm5vMmEwVGJ0eTZqY1BIVGdFQWZ2NXRKYXI3VjBGbHY0b2lKeU56czJQM2ZnUUdYZEMxWjB3ZXoyVTdpSWdzbks5UGVVeWZNbDd2L2tzWGZtM0VOR1NOSklJZ0NHS0hJQ0lpSWpLMTlQUU1qSjg2RXlHaFlRQ0E4dVc4OGV1U0JYRGdGMFgwMHAyNzl6Rmw1aHhvTkpuVFg5L28xd3NUeG93VU9SVVJFUkdWZEpJQzFsL2hCaE5FUkVSa2xlenNGSmp6K1NkUUtETFhSZzBMZjQ3RlAvOEdmbzlKQUpDVWxJeXZGL3lvSzlUNVY2dUNNU09IaVp5S2lJaUlyQUdMZFVSRVJHUzEvSHg5TUhuOEI3cjJpZE9CMlB2UHZ5SW1Jbk1nQ0FJVy9MZ01VZEV4QURMWHFadnoyVFN1VTBkRVJFUW13V0lkRVJFUldiVnVuVHVnUjVlT3V2YnlQMWJqL29OSElpWWlzVzNkc1JkQjV5L3Ayak9tVEVEWk1sNGlKaUlpSWlKcndtSWRFUkVSV2IxSkg0MkdYMFZmQUlCYXJjWlgzLytBcE9RVWtWT1JHRzdkdm91VmY2L1h0UWYyNjRVMkxadUptSWlJaUlpc0RZdDFSRVJFWlBVVUNnWCs5L2swMk5sbHJsOFhFUm1OUlV0KzRmcDFWdVpGWWhLK1diZ0VXcTBXQUZDOVdsV01HVFZjNUZSRVJFUmtiVmlzSXlJaUlnTGdVNkU4cGswY3Ayc0hCbDNBOXQzN1JVeEVwaVFJQW41Y3RnTFJNYkVBTXRlcCsvS3pxYkMxdFJVNUdSRVJFVmtiRnV1SWlJaUlYdXJVb1ExNjkraWlhLy94MXpvOGVod3NYaUF5bVpNQlp4RVFlRTdYNWpwMVJFUkVKQllXNjRpSWlJaXlHVDltSktwVThnTUFhRFFhTFB6eEY2alZhbEV6a1hIRko3ekFUOHRYNnRxOWUzVGhPblZFUkVRa0doYnJpSWlJaUxKUnlPV1lQWE1xNUhJWkFPRFJrMkNzMzd4ZDVGUmtMSUlnWU9ueVA1Q1lsQVFBOFBMMHdOaFI3NG1jaW9pSWlLd1ppM1ZFUkVSRS8rRlRvUnhHRGgraWEyL1lzaE1QSGowV01SRVp5MytudjM3eThVZHdjTEFYTVJFUkVSRlpPeGJyaUlpSWlITHhadi9lcUYyek9nQk9oN1ZVdVUxL2JkeXdub2lKaUlpSWlGaXNJeUlpSXNxVlZDckZqQ2tUZE5OaG53U0hZTzJtYlNLbklrUDU3L1JYVHc5M1RuOGxJaUlpczhCaUhSRVJFVkVlS3BUM3hxajMzdFcxTjI3Wmlmc1BIb21ZaUF6bHRlbXZrem45bFlpSWlNd0RpM1ZFUkVSRStSallyeGRxMTZvQkFOQnF0Vmo0NHk5UXFWUWlwNkxpK08vMDExN2RPNk5Kdy9vaUppSWlJaUxLd21JZEVSRVJVVDZrVWlsbVRCNnZtdzRiSEJLS05SdTJpcHlLaW9yVFg0bUlpTWpjc1ZoSFJFUkVWSUFLNWIweE90dDAyRTNiZHVIZWc0Y2lKcUtpK3UvMDEybVR4c0hSMFVIRVJFUkVSRVE1c1ZoSFJFUkVwSWMzc2sySEZRUUJDeFl2ZzFMSjZiQWx5WCtudi9ibzJnbE5HemNRTVJFUkVSSFI2MWlzSXlJaUl0S0RWQ3JGcDFQR1F5R1hBd0JDUXNPd1pzTVdrVk5SWVN4YnNVbzMvZFhEdlRUR2ZjRHByMFJFUkdSK1dLd2pJaUlpMGxQNWN0NFlOU0pyT3V6bTdidTVPMndKY2VYYURadzhIYWhyVDVzMERrNk9qaUltSWlJaUlzb2RpM1ZFUkVSRWhUQ3dYeS9VeVRZZDl1ZmYvb1FnQ0NLbm92eW8xUnI4L051ZnVuYVhqdTNRckVsREVSTVJFUkVSNVkzRk9pSWlJcUpDa0Vna21ERmxQR3h0YlFFQWQrNDl3S0VqeDBWT1Jmblp2ZThBUWtMREFBQU85dllZTTJxNHlJbUlpSWlJOHNaaUhSRVJFVkVobFMvbmpiY0c5dE8xLzFpOUhrbkpLU0ltb3J6RXhTZmc3MnhyQ3c1L2R6Qkt1NVVTTVJFUkVSRlIvbGlzSXlJaUlpcUNkOThhQ0U4UGR3REFpeGVKK0h2OVpwRVRVVzVXcmw2UDFOUTBBSUJQaGZKNG8yOVBrUk1SRVJFUjVZL0ZPaUlpSXFJaXNMTlRZTndISTNUdDNmc080bkh3VXhFVDBYL2R2bnNmL3g0OW9XdFBIRHRLTjMyWmlJaUl5Rnl4V0VkRVJFUlVSTzFhdDBERCtuVUFaRzQyOGRQeWxkeHN3a3hvdFZvc3k3YXBSSnVXemRDNFlUMFJFeEVSRVJIcGg4VTZJaUlpb2lLU1NDU1lPSFkwYkd4c0FBQTNiOS9Gc1pNQklxY2lBRGp3N3pIY2YvZ1lBQ0NYeTNLTWdpUWlJaUl5Wnl6V0VSRVJFUlZEUmQ4S0dKQnRIYlFWZjY3UnJaRkc0a2hLU3NhZmYyL1F0ZDkrc3ovS2x2RVNNUkVSRVJHUi9saXNJeUlpSWlxbTk0WU1obHNwVndDWnU0K3UyN1JONUVUV2JmWDZ6VWhNU2dJQWVIbDY0SjFCQTBST1JFUkVSS1EvRnV1SWlJaUlpc25SMFFGalJnM1h0YmZ2M28rbkljOUVUR1M5SGowSnhwNzloM1R0ano0WUFZVkNJV0lpSWlJaW9zSmhzWTZJaUlqSUFMcDBiSWZhTmFzREFEUWFEWmF0V01YTkpreE1FQVFzK3kzcjMzdkQrblhScGxWemtWTVJFUkVSRlE2TGRVUkVSRVFHSUpGSU1HbmNhRWdrRWdEQWxXczNjT3BNa01pcHJNdnB3SE80Y2VzT0FNREd4Z1lUeDQ3Uy9mY2dJaUlpS2lsWXJDTWlJaUl5a0twVktxRlB6NjY2OWg5L3JZTmFyUll4a2ZYUWFEVDRhKzFHWFh0QTM1Nm82RnRCeEVSRVJFUkVSY05pSFJFUkVaRUJqUm8rQk03T1RnQ0FpTWdvN0Q5NFJPUkUxdUh3c1pNSWZSWU9BSEJ5ZE1Td2R3YUpuSWlJaUlpb2FGaXNJeUlpSWpJZ1oyY25ESHY3VFYxNzNhWnRTRXRQRnpHUjVWTXFWZmg3L1JaZCsrMUIvZUhzNUNoaUlpSWlJcUtpWTdHT2lJaUl5TUQ2OXVvT1R3OTNBRUI4d2d2czJQMlB5SWtzMjk0RC95STZKaFlBNEZiS0ZXLzA3U1Z5SWlJaUlxS2lZN0dPaUlpSXlNRGtjaGxHREgxTDE5NjhmUmNTazVKRVRHUzVVdFBTc0dIemRsMTcyRHVEWUdlbkVERVJFUkVSVWZHd1dFZEVSRVJrQkYwN3RZZFBoZklBZ05UVU5HemF0a3ZrUkpacDI4NTllSkdZV1FndFc4WVR2WHQwRVRrUkVSRVJVZkd3V0VkRVJFUmtCRFkyTmhnMS9CMWRlOWZlQTRpSmpSTXhrZVY1a1ppRWJUdjM2dG9qaHI0TlcxdGJFUk1SRVJFUkZSK0xkVVJFUkVSRzBxWlZjL2hYcXdJZ2N4T0V0UnUzaXB6SXNtemNzZ09wYVdrQUFEOWZIM1R1MEZia1JFUkVSRVRGeDJJZEVSRVJrWkZJSkJKOCtQNVFYZnZBdjhmd0xPeTVpSWtzUjNSTUxIYnZQNlJyajN6dkhVaWxmR3RMUkVSRUpSL2YwUkFSRVJFWlVjUDZkZEdvUVQwQWdGYXJ4ZXAxbTBST1pCbldidHdLbFVvRkFLaFp2UnBhTlc4cWNpSWlJaUlpdzJDeGpvaUlpTWpJUm84WW92djV4T2xBUEhqMFdNUTBKVi9vczNBY1BIeGMxeDcxM3J1UVNDUWlKaUlpSWlJeUhCYnJpSWlJaUl5c2VyV3FhTnU2aGE3OTU5OGJSVXhUOHExZXR3bGFyUllBMEtoQlBUU3NYMGZrUkVSRVJFU0d3MklkRVJFUmtRbU1HdjZPYnZUWHhjdFhjZTNHTFpFVGxVekJJYUU0R1hCVzE4NCthcEdJaUlqSUVyQllSMFJFUkdRQ1BoWEtvMGZYanJyMnVrM2JSRXhUY20zZXRrdjNjNXVXelZDOVdsVVIweEFSRVJFWkhvdDFSRVJFUkNieTNydHZ3ZGJXQmdCdzVkcE4zTG4zUU9SRUpVdEVaRFNPbmdqUXRkOTkrMDBSMHhBUkVSRVpCNHQxUkVSRVJDYmk2ZUdPcnAzYTY5b2J0KzRVTVUzSnMyM25IdDFhZFkwYjFvTi8xY29pSnlJaUlpSXlQQmJyaUlpSWlFem83VGNINk5hdUN3eTZnT0NuSVNJbktoa1NFbDdnbjMrUDZ0cERCcjhoWWhvaUlpSWk0Mkd4am9pSWlNaUVLcFQzUnJ0c084TnUyclpieERRbHg0NDkvMENwVkFFQWF2aFhSZjI2dFVWT1JFUkVSR1FjTE5ZUkVSRVJtVmoyVVdISFRnWWdJakpLeERUbUx6VTFEYnYzSDlTMWg3ejFobTUwSWhFUkVaR2xZYkdPaUlpSXlNU3FWcW1FSm8wYUFBQzBXaTAyYitmb3V2enNQZkF2VWxKU0FXVHVxdHVxZVZPUkV4RVJFUkVaRDR0MVJFUkVSQ0o0OTYyczBYVUhEeDlIWEh5Q2lHbk1sMUtwd3ZaZCszVHRkd1lONEtnNklpSWlzbWdzMWhFUkVSR0pvRzd0bXFoVnd4OEFvRkxsTEVoUmxrTkhzd3Fabmg3dTZOeWhqY2lKaUlpSWlJeUx4VG9pSWlJaUVVZ2tFZ3pKTnJwdXovNURTRXBPRVRHUitkRm9OTmljYlFPT3dRUDd3ZGJXVnNSRVJFUkVSTWJIWWgwUkVSR1JTRm8wYlF5L2lyNEFnTFQwZE96WmQ3Q0FNNnpMeVlDenVzMDNYSnlkMGF0Ylo1RVRFUkVSRVJrZmkzVkVSRVJFSXBGSUpCZ3llSUN1dlgzM2ZxU25aNGlZeUh3SWdvQk5XM2ZwMm0vMDZ3VTdPNFdJaVlpSWlJaE1nOFU2SWlJaUloRjFhTnNLWmN0NEFRQVNrNUx3ejc5SFJVNWtIcTVjdTRISHdVOEJBSFoyQ2d6bzAwUGtSRVJFUkVTbXdXSWRFUkVSa1loc2JHenc5cHY5ZGUyZGUvNkJJQWdpSmpJUHU3Sk5DZTdkdlF1Y25aMUVURU5FUkVSa09peldFUkVSRVltc2U1ZU9jSFZ4QmdBOGo0akUrWXRYUkU0a3JvaklhSnc5ZHhGQTVsVGgvbjE2aXB5SWlJaUl5SFJZckNNaUlpSVNtVnd1UTYvdVhYVHRuWHNQaUpoR2ZQc08vS3NiWGRpc1NVT1U4eTRqY2lJaUlpSWkwMkd4am9pSWlNZ005TzNWRFJLSkJBQnc4ZkpWUEF0N0xuSWljV1FvbGZqblVOYTZmUU00cW82SWlJaXNESXQxUkVSRVJHYkF5OU1EclZzMjA3VjM3eitZVDIvTGRlSlVJQktUa2dBQTViM0xva21qK2lJbklpSWlJakl0RnV0TVRLdlZJall1SGhGUjBWQ3FWR0xISVNJaUlqUHlSdCtzVVdTSERoOUhhbHFhaUdsTVR4QUU3TW8yQmJoZm54NjYwWVpFUkVSbUl5TURPSEFBbUQ0ZDZOWU5xRk1IOFBVRnFsY0hXclVDeG93QlZxMENvcUxFVGtvbGxLM1lBYXlCV3EzR3lZQWduQXdJeElPSFQ2RFZhblNQbGZYeVF0dldMZENsWTF1VUt1VXFZa29pSWlJU1c3MDZ0ZUJYMFJmQlQwT1FtcGFHSThkT29WL3Y3bUxITXBtNzl4N2d3YVBIQUFDRlFvSHVYVHFJRzRpSWlDaTcxTlRNSXR4dnZ3SHg4YTgvbnB5YytjL1RwOEQrL2NEY3VjREFnY0RVcVVERmlpYVBTeVVYUjlZWldWaDRCTDZZT3grL3IxcURlL2NmNWlqVUFVQkVWQlMyN3R5RFR6Ny9IODVkdUNSU1NpSWlJaklIRW9rRUEvcjAwTFYzN1R1ZzIyakJHdXphbHpYMXQydW5kbkJ5ZEJReERSRVJVVGFYTHdOZHV3THo1K2RlcU11TlJnTnMzUXAwNmdUODlSZGdSWC9UcVhoWXJET2k2SmhZelBsbUFaNkdoQmJZTnprbEZZdC9Yc0dDSFJFUmtaWHIzTEV0SEIwZEFBQWhvV0c0Y3UyR3lJbE1JejdoQlU0R0JPcmEvWHYzeUtjM0VSR1JDZTNkbXpsQ0xqaTRhT2VucHdPelp3TXpad0pxdFVHamtXVmlzYzVJQkVIQWttVXJrSnljVXFqemZsMjVCbEhSc1VaS1JVUkVST2JPM3M0T1BicDIwcld6anphelpQOGNQQUsxT25NR1FyMDZ0VkRKejFma1JFUkVSQUFPSHdiR2p3Y01zZWI4K3ZXWlJUdU9zS01Dc0ZobkpCY3VYOFhEeDhHRlBpOHRMUTE3ckhUM055SWlJc3JVcjNkMzNjWUtaODlkUkVSa3RNaUpqRXV0MW1EdmdYOTE3UUhaTnRvZ0lpSVNUWEJ3WnFGT3F6WGNOZGV1elN6YUVlV0R4VG9qT1J0MG9lam5ucjlvVmV2VEVCRVJVVTdsdmN1aVdlT0dBREpINisvNXg3Sy95QXM4ZHdFeHNYRUFBQS8zMG1qVnZLbklpWWlJeU9vSlF1WnVyNm1wK3ZWM2R3ZVdMdFd2NzlkZkErSGhSYzlHRm8vRk9pTjUrUGhwa2M5TlRrNUJaSlJsZjROT1JFUkUrY3MrdXV6QW9hUElVQ3BGVEdOYyt3OGUxdjNjdDJjMzJOcmFpSmlHaUlnSXdQSGp3Tm16K3ZXMXNRRisrQUVZTkVpLy9zbkp3SklsUmM5R0ZvL0ZPaU9KUzBnbzN2bnh4VHVmaUlpSVNyWW1qZXFqZkRsdkFFQlNjZ3JPbkQwdmNpTGppSXFPd2VXcm1adG8yTmpZb0dmM3ppSW5JaUlpQXJCOHVYNzk3TzJCWDMvTjNDbTJNRFp2QnFLaUNwL0xSS0pqWXJGcXpVYWtwYWVMSGNVcTJZb2RnQ3hEZEV3czl2N3pMNGE4OVFiczdleUtkYTNBb0F1NGZmYytSZ3g5Q3pLWnpFQUpnWE1YTHlNbEpSV2QycmN4MkRXSmlJaU1SU0tSb0hlUEx2aDkxVm9Bd01IRHh5M3liOWkvUjAvb2x2OW8zclFSU3J1VkVqa1JFUkZadmVmUDlSdFYxN1l0OE0wM1FOV3FtZWQ0ZSt0L0Q3VTZjNWZaMGFNTEZTMDZKaFpIajU4dTFEblp2VE40Z0Y3OUFnTFBZY09XSFhpUm1JaXBFOGZxZGM2YURWdXdac1BXWEI4N3RIc1RSbzZiWE9BMUt2cjQ0T3M1TS9XNm55VmpzYzVJWEoyZEVCc1hYK1R6blp3Y0RKZ0dDSHNlZ2ZMZVpRMTZ6ZXlLOGtUT3k3bUxsN0gvNEJFTWYzZXdnZElCV3EwV2Y2N2VnSWlvS0RTcVh4ZWxTcmthN05wRVJFVEcwclZUZTZ4Y3ZSNWFyUlpYcnQxQVpGUTB5bmg1aWgzTFlBUkJ3S0VqSjNUdDdsMDZpSmFGaUloSTU5UXAvZnB0M0pnNXBYWG1UTURSRVpnenAzRDNPWEdpME1XNnlLaG9yUHk3NkJ0VTZGdXM2OStuQnc0ZU9ZNzlCNCtnYzRlMnFGZW5sbDduK2ZuNllQYk1LYnAyVkhRc3ZwajdIUUJnOE1CK3V1UGg0UkhZdW5NdnhuMHdBZ3FGWEhmYzFjVkZyL3RZT2hicmpLUnExY3FJUFgrcFNPZks1REtVTDB4RlBoZUNJT0RlZzBjSURMcUF3S0FMQ0E0SnhaRjl1VmU0RGFHb1QrVGNhTlFhQUlEY2dLUHFwRklwUnIvL0xtYk5uWSsvMTIvQjVBa2ZHdXphUkVSRXh1Sld5aFV0bWpaQzRMbk16YWYrUFhvU3c0Zm91UjVPQ1hEajFoMDhqNGdFQUxpNnVxQjVrOFlpSnlJaUlnSnc0NForL1g3K0dmajlkeUErSGhoYmhFRXIxNjhYK3BRNnRXb1U2clA5MWVzM3NXRHhNc1Fudk1DSEk0ZnBqbXMwR2lTbjVMOTV4dkFoZzNIc3hHazRPampnUldKU3JuMmNIQjFnWTVPMTFxeGNMb05mUlY5ZFd5YlBLc1QxN2RsTjkvUEpnTE93czFOZzBJQStldjh1MW9URk9pTnAxYXdKemhXeFdGZTNkczBjLzdNWHhkc2p4aUt1R0NQNy9zdFlUK1RjWkNpVmtNbGtrRWdraGNwNDdjYXRmQiszVXlqZ1Y5RVhIdTZsOCsxclo2ZEE5V3BWQzNWdklpSWlZK25SdFJNQ3oxMEVBQnc2Y2d6RDNubXowSDhqemRYQnc4ZDFQM2ZwMkk0YlN4QVJrWG1JaU5DdjM0SUZ4YnRQVEV6bWRGaGJ3NWRtMUdvMVZxM2RpSzA3OXFLTWx5ZVdMdm82eCtmYyt3OGVZZEwwV1hwZDY5U1pvRHdmVy83ajkvQ3ZWaVhydWc4Zm8wdWYzR2ZKQ1lLQWxKZTc2NFkrQzBOWkx5OGtwNlRrNk9QazZLaFhKa3ZIWXAyUk5HL2FDTldxVk1LRFIwOEtmVzYvWHQyTGZYOG5Sd2YwNnRZWjdkcTB3TWZUWnlFOVBhTlkxelBHRTNuYVovL0Q5WnUzOCt5YjF4TzhTaVUvclBoNTBXdkhQL2w4cmw3NS9ub2FrdS9qZnI0K1dMbDhzVjdYSWlJaU1yWm1UUnFoVkNsWEpDUzhRRVJrTks1ZXY0V0c5ZXVJSGF2WVV0UFNjRElnYXoyZ0hsMDZpcGlHaUlnc1NZWlNpVWVQZ3hFUkdZV282QmkwYTkwUzViekw2SCtCcE53SG54aEZZaUpRdXJSQkx4a1NHb2J2L204cEhqNTZnall0bTJINmxQR3ZGY0c4eTVZcGNNYlowbC8rZ0ZzcFY3dzM5SzA4Ky94M2VRNi9pcjZZTjN1R3JoMFZGWU1acytZQkFKNkZoV1BrdUNrNStnOTQrLzBjYldQT0NDeEpXS3d6RW9sRWdza1R4bURlZC8rSDZKaFl2Yy9yMjdzYmFsYXZWdXo3ci9yVnNOdEFHK09KM0twRlUvajZsSCt0ejdFVEFiQ3p0ME9yNWsxZWUrejBtU0RJWkxuL2I3dGs0ZGV2SGR1NGRTZk9YYmlNNzcrYUJUczlONzZ3VXlqMDZrZEVSR1FLdHJZMjZOS2hMYmJ0MmdjQU9IVGt1RVVVNjA2ZVBvdU1qTXd2RS8yclZrWWxQOThJaVBGU0FBQWdBRWxFUVZRQ3ppQWlJc3JmczdEbjJMUC9JUDQ5ZWpMSGlLMVNwVndMVjZ3cjVxYUpoV0p2YjlETDdkbC9DQ3YrWEFPTlZvc0pZMGJpalg2OWN1MVhxcFJyam1tcHVWbjZ5eDl3Y25Jc3NGOTJjcGx0Z2V2bGIxbjd4MnZId3A5SFlNcW5YK3A5SDB2SFlwMFJlWHE0NDZzdlorSzdSVXNSK2l5c3dQNmRPN1REMExmZU5FR3l3alBHRXptdnVlbW5BOCtoV3VWS21ESmh6R3VQM2I1elA4OGRZdXZVcXZIYU1kbkw0Y1NOR3RTRFZDclZLMWRSM0gvd0NOZHUzb1ozMlRMd3JWQSsxeUlrRVJGUlVmWG8ybEZYckR0MTVpd21qUnNOUjBmRGJrWmxhZ2VQWkUyQjdjWlJkVVJFVkF5Q0lHRDN2b1A0N2M4MUFJQ083VnFqWFpzV0tPL3RqVEpsUEtISXRtNmFYdHpkalpBeUZ3NE9CaThNL3ZUclNqZzZPdURIYitia21KNXFLdmxOZzMzbDFjN3ZYZm9NeGwrL0xZRlBoZkpJK2M5MFdHdkhZcDJSbFhZcmhibGZUTWVzdWZNUkVSV1ZaNytHOWV2aXc1RkRMV1lOR24yRmhJYmhaTUJaOU9qYUVaNGU3aEFFQVVsSnlYQnhjYzYxdjBxdGhrd213NTE3RHhBYkY0ODJMWnZsZS8zbmtWR3d0N016YXFFT0FNNEVuY2Y2elR0MDdaclZxMkZnLzk3bzBMYVYxZjAzSlNJaXcvT3I2SXZxMWFyaTNvT0hVQ3BWT0g3cURQcjA3Q3AyckNKN0Z2WWN0MjdmQlFEWTJ0cWljL3MySWljaUlxS1NTcVBSNEx0RlMzRXk0Q3c2dFcrRDhSKytqMUtsWEl0MzBWcEYzekN4VUdyWEJvendlYkcwV3lsUkNuVjFhOWZDUngrTVFMTW1EWFhIMHRMU2NTYm92TkUvazFzYUZ1dE13TW5KRVFQNjljUnZLLy9PczArLzN0MnRzcWl6ZmZjKzdEOTRCSFZyMTRDbmh6c1NYaVJDcTlYcUt1My9wVmFySVpQWll0UFdYYmgrOHhhYU5tNlE1N2NrNmVrWmVCb1NDclZhVTJCbEh3QzJiMWdGMXp5S2hBVVpPWHdJM2hyWUgySFBJL0RnNFdQczJMTWYzeTVjZ21NbkFqRHprNGxjSkpPSWlJcXRSN2VPdVBmZ0lRRGc0T0ZqSmJwWWR5amJxTHJXTFpyQzJkbEp4RFJFUkZSU0NZS0FuMzVkaVZObmdqQngzR2owTjlUbjZoWXRpbjhOZmJSc3FYZlhvUE9YTVB1cjcvWHFHL29zdk1EUHdLL1doZ3Q3bnY5bUdtcTFKczgrVW9rRTNtWEx2THhuR0R6YzNlRGg3cGFqajcyOUhicDBiSWRuWWVFNWpndUNBQUNRU0ZqRXl3MkxkU2J5OHYvRFBHbTFXdE1FS1NaRFBaRUJJQ2twR1VlT24wYk42dFhRb0Y3bTJqc1JFWkVBZ0xKbHZISzlodkxsVHJIZE9yWEhtYUR6T0hrNkVOMDZkOGkxNzZNbndWQ3JOZkQwY005em5qNEE3TmwvRUJHUjBYQjBLTjUwSWtkSEIvaFhyUXovcXBYUnEzdG5IRDkxQmovODlCc21UUGtNL3pkL0xqdzlURFNVbW9pSUxGTEhkcTN4Nngrcm9WU3FjUGYrUXdTSGhNTFAxMGZzV0lXbTFXcng3OUVUdW5aM1RvRWxJcUlpMnJGN1AvWWZQSUtKNDBaalFKOGVocnR3N2RwQXBVckFrOEp2R0Zrby9mdnIzYldpYndXTUdUVzh3SDYvcjFvTFYxY1h2UDJtZnRjZThlR2tmQjkvSGhHWlp4K1pUSVlET3pjQXdHc2JSK1JtNVM4LzZINU9UVTBEQUNnVWhaeWliQ1ZZckRNQmpVYURRMGVQNTl2bndMOUhjMTF6emR3WTZva01BRHYzSGtCR1JnYmVIalJBZCt6SjAxQUF5SFBOTjVWS0RibE1obVpOR3NIVnhSbjdEeDNOczFqMy9HWGhyM3ExS25ocllMODhNeDg5ZmhvS1JTSnNiVzN5L2QwS1F5S1JvRlA3TnFqb1V3R3o1czNIbDE4dndKSUZYOFBPanB0WEVCRlIwVGc1T3FKTnkrWTRkaklBQUhEbzhIR01IZjJleUtrSzcrTGxhNGlOaXdjQXVKZDJRNU5HOVVWT1JFUkVKVkg0ODBpcy9Ic0QrdmJzaHY2OXV4djI0aElKOE1FSHdLeFpocjF1ZG0zYUFEWDByd0Y0bHkyVDcrZmFWMzVmdFJZdXprNTY5UVdBV1ovbVhXVDdkdUVTdUpkMnc3Z1BSdVQ2ZVBhcHJVZjJiVVdHVW9uRXhDUjRlcmdqOUZrWVJvNmJrbU4zMSt4citZZEhSRUFpa2FDVXE0dGVPYTBOaTNWR3BsS3BzV3pGbndnT0RzbTMzOFhMMTdCbXd4WU1IekxZcktmREd1cUpISi93QWx0MzdFR1Z5bjVvM2FLcDd2ak4yM2Noa1VoUXRYS2xYSytSa1pFQnVVd0dXMXNidEduVkhQc1BIa0hvczNENFZDajNXdDg3OXg0QUFDcFg4c3YzZDBwSlRZR3prM0dtcVZhcDdJZnY1bjJCU1ovTXdxSWx2MkQyektsbS9kK1hpSWpNVzQrdUhYWEZ1c1BIVCtHRDk0ZkN4c1p3WHphWnd0RVRwM1UvZCszY25tdllFQkZSb1FtQ2dHVXIva1JwdDFJWTkrRUk0M3pHR2pJRStQVlg0Tmt6dzE4YkFENzkxRGpYTGFTTzdWcm4rZGkzQzVmQXdjRSszejdablFvSXd2OHRYWTVEdXpjVjJQZnkxUnR3ZFhVcE1iTU1UWTNGT2lONjlEZ1l2Njc4VzYrZFlBRmcvOEVqZVB6a0tjYU1lcTl3MjBxYmtLR2V5R3MyYkVGYWVqcEdEUitpZTJGVnFWUUlPbjhKL2xXcjVMbkRuVktsZ2t5ZXVSdHNoN2F0Y09UNGFUeDgvT1MxWXAwZ0NBZ011Z0FBYU5TZ2JyNVprcEpUNE9YcFVXRG1vcXJzVnhIVEozK0VieGN1UWFjT2JkQzZSZjZiWWhBUkVlV2xZZjI2OFBMMFFGUjBEQklTWHVEcTlWdG8zTENlMkxIMGxxRlU2djQrQTBEWGp1MUZURU5FUkNYVnhjdlhjUDdpRmN6NS9KUEM3L1NxTDRVQ1dMQUFHRHBVdi80clZtVCtvNDhSSTRER2pZdWV6VXpGSnlTOHR2NzhxN1h6L0t0V3hyTEY4N0ZsN1I5SVMwL0hycjBIa0pxYWlqR1RadUN6YVJOUjNiOHF0cXo5UTR6WVpvbkZPaU9JaklyR2xoMjdjZWJzQmQyaWlmcTZjKzhCcG44eEYxMDZ0Y1BBZnIwdGRraG8vejQ5NE9yaWd1Wk5HK21PN1Q5NEJJbEpTUmo2enB1NW5wT2VuZ0ZCRUNCLytXSmN2MjV0YkYvL1o2NVRTNE11WEVKMFRDektsdkZFN1pyVjg4eWgwV2lRa3BJS2w4cEYyMWhDWHgzYnRjYkpnTFA0WmNWZmFOS3dQaFFLVG9jbElxTENrMGdrNk5pdU5UWnYzdzBBT0g3cVRJa3ExbDI0ZUFWcDZla0FNbmU0cmVoYlFlUkVSRVJVRW0zWnNRZTFhMVpIMjFiTmpYdWpEaDJBano4R2Z2ckpjTmRzMEFENDhrdkRYYytNUEEwSnhZdkVSSVEreTlwTTRxL2ZsZ0FBNUhJNXBGSXBGSEk1L3ZmTkltaTBXcXhlOFJQV2JOaUt5WjkraVdIdnZJbGg3d3dTSzdyWjRid0RBM3J4SWhHcjFtN0UxSmx6RUJCNHZ0Q0Z1bGMwR2cwT0hUNk9qMmZNd3FadHU1Q1dsbWJncERtbHBxVWhQVDNEcVBmNEx6OWZIN3cvN0cxZE8reDVCUDVhdHdtdUxzN28yYTFUcnVlOGVuUC82cHNUcVZTYWE2Rk9vOUZnOWRyTkFJQkJBL3JtT3lRNk1Ta1pBRXhTRkIwemNqamk0aE93YmVjK285K0xpSWdzVi9ZUjdBR0I1NkJXcTBWTVV6akhUd2ZxZnU3WXRwV0lTWWlJcUtSNkVoeUNLOWR1WUdDL1hxWlpZbWpHREdCNHdSczc2S1ZtVFdEMWFzRGUzakRYTXpOWHI5K0NWcXZGbDE5L2o1allPQUNBVDRYeThLbFFIaTR1enRoMzREQkdqNStLK3c4ZTRhdlpuOExMMHdQVEozK0VUNmRPd09idGV6RDlpM21JaTA4UStiY3dEeHhaWndDQ0lPRHdzWlBZdUhXbmJrY1RROGhJejhET1BmL2crTWtBakJ3K0JDMmE2VDlNOXVmZi90VDkvT3BOZlBaakFEQnAzR2dBd05oSk0rRGdZSThWUHkweVFPckNpNDZKeGVkenZrRktTaXBtejV3S2h6eGV1Q0lpb3dBQVRnV3NMN2RtNDFZOGVoSU1ud3JsMGJ0SGwzejd4cjU4QVhIN3oxQmRZeWpuWFFiOWUzZkh6bjBITUhoZ1A4aGZUdWNsSWlJcWpDcVYvVkMrbkRmQ3dwOGpPU1VGRnk5Zks5UjdCTEdrcGFjajZOeEZYYnRET3hicmlJaW84SGJ1UFlEU2JxWFF1cVdKbGhlU1NvSDU4d0ZmMzh4cHNVWDlrcXg3ZDJEcFVzRFplTE82c3RaL0s3aUkrV293VEVFRVFTaXdyNzJkSFM1ZHVZN0lxR2hNbXpRT0c3ZnV4T3l2RnVUb2MvYmNSU3hkL2djYTFxK0xhWlBHb213Wkw5MWpYVHEyUStWS0ZmSGR3cVZJVEV4OGJTcXROV0t4cnBoVUtqV1dMdjhERnk1ZE1kbzlFbDRrNHNkbEs5QzFjM3VNZnU5ZHZiNDkyTDN2WUlISFhoWHJTcGQyZzZORC9wVjlReitSWDdsNy95SG1mcnNJTWJGeEdENWtFRHE4L0paZHJkYmsySjFWbzlGZzI4NjlBSURLbFNybWVlM0R4MDVodytZZGtNdGwrSHo2eDVESjhpK0lCYjc4MEZDaC9Pc2JWQmpERy8xNlk4ZWVmM0QweE9rOFJ4QVNFUkhsNTlWVTJIV2J0Z0hJbkFwYkVvcDFRZWN2SVVPcEJBQlVyVklKNWN0NWk1eUlpSWhLR28xR2c0REFjK2pUc3l0c2JVMVl6cEJJZ1BIamdmYnRnYmx6Z2NEQUFrL1JxVkFoYzNUZW0yOW1Yc2VBRWhKZVFDc0ljSEYyZ28yTkRVNjhITUZlMEFBWEFPZzdTTC9SZ3MvQ25oZllkK3U2bGZoMTVkOXdjTEJINTQ1dDBiUnhBM3oxL1dMY3VYc2ZZeVpPUjZNR2RWSEd5eFB2dmowUWxTdjY0dUhqWUR4OEhBeEJxNFZHcTRWS3BZWktwVUxQN3AwUmRQNHkzTjNkamJZSlpFbkJZbDB4YmR5Nnc2aUZ1dXdPSHoySmN0NWwwYXRiNXdMN1p0OGV1U0JMRjM1ZFlCOURQcEYzYlY0TkIzdDdiTm0rQjZ2WGI0SkdvOFdZa2NQeDFwdFpXMHV2WHI4Sk8vY2NnS3VMTXhRS0JSSVRFL0VpTVFuZVpjdWdZYjA2dVY5Mzd3SDg4dnRma0VxbCtHTEdGUGhYclp6ajhYbnpmNEF5UXdrM3QxSndkSFJBZkVJQ1Rwd0toRUl1UnhzVGZTdFR0b3duV2pWdml1Mjc5Nk5IMTQ3Y0daYUlpSXFrUTd0V3VtSmRZTkFGWkNpVnhsdGcyMEJPbk1yNllOT0JVMkNKaUtnSWJ0eTZnOFNrSkxSdGJlUzE2dkpTdXphd2RTdHc2Ukt3YlJ0dzlDZ1Fsc3VHa3M3T1FNdVdRUC8rUU8vZVFBR0RTSXJxMUprZy9QVHJTZ0NaWCthOVdvcExuMDBmSjAvNDBHQTVuQndkSUxPMVJlL3VYYUNReStIcDRZNmZGbjJETTBFWGNQeGtBTTRFWFVCY2ZBSXlNZ3BlZnN2VHd4MXZEK3B2c0d3bEZZdDF4WFF5NEt4SjczY3FJRWl2WXAyaEdmS0piS2RRNEVsd0NGYXYzd1FYRnhmTW5Ecnh0Y1d4eTN0N1E2bFVJaW82QmtEbUMwK3RHdjc0NU9PUFlHTmo4OW8xSHdjL3hhOHIvNGE5dlIxbWZ6b1Z6Wm8wek9XK2NwdzVlejdIMXREZVpjdGc0dGhSOEhBdmJiRGZyeUQ5KzNUSHA3Ty94cE9uSWFqc2wvY29RU0lpb3J6NCtmckFyNkl2Z3ArR0lDMDlIZWN2WEViYjFpM0VqcFdubEpSVW5MdDRXZGRtc1k2SWlJb2lJUEFjUEQzY1ViVnlKWEdETkc2Y3RadHJiQ3dRSGc0a0p3TjJka0RwMG9DUFQrYjBXU09yWGJNNmVuYnJCSTFHQzYxV0N6czdCUnJXcjR2MmJWb1dlRzdmbnQwTW1tWGl1Rkh3cVpBMVkwMGlrYUJOeTJZNUJzYW9WQ3FrcDJkQXBWSkJvOVhxaW90U3FSUlNxUlMydGpaUXlPVWMxQUpBSWhSMUZ3UUNBTHo5M2hpVDNzL0wwd00vLy9DZFNlOXBMR2ZQWDBTZFdqWHpIZDZxVnF1aDBXaGdZMk9iWTFwc2JrNmZDVUsxcXBWenpIM1BUWVpTQ2FWU0JSdXBGQTRGVFA4MUJxMVdpOEhEUDBUdjdsMHc2cjBoSnI4L0VSRlpodldidHVPdmRac0FBTzFhdDhDY3p6OFJPVkhlRGg4N2lRV0xsd0VBYXZoWHhiTEY4MFZPUkVSRUpkR3cwUlBRb21ralRIeTVwQk5SU1NVcG9DTEozV0NMeWNiR3RJTVRwZEw4QzFZbFNjdG1UUXFjaDI1cmF3dUZRbEZnb1E0QTJyWnVVV0NoRHNqY1RkYlp5VkdVUWgyUSthMUI2eGJOY09MMG1TTHZHRXhFUkpSOWc0YWdDNWVRYXVUZDQ0c2p4eFJZUGFibUVCRVIvVmQwVEN3aUlxUFFxR0Y5c2FNUUdSMkxkY1ZVcTRhL3lZWm9TaVJTMUtwUnpTVDNJdU5xMTdvNXdwOUhJdmhwcU5oUmlJaW9oQ3Bmemh2VnFtU3V6NnBVcW5BMjIwNnI1aVF4S1FrWHIxelR0ZldabWtORVJQUmZOMjdlQVpBNTlaUEkwbkhOdW1LYVBYT0syQkdvQktwZnR6WVVjamt1WDd1QlNuNitZc2NoSXFJU3FtTzcxbmp3NkRHQXpORnJuVHUwRlRuUjZ3SUN6ME9qMFFBQWF0ZXFBVThQZDVFVEVSRlJTWFQ5MW0xVUtPOE5WeGRuc2FNUUdSMUgxaEdKUUNhVG9YYXRHcmg4OWJyWVVZaUlxQVJyM3pacmxOcUZ5MWVRbEp3aVlwcmNuUXpJbWdMYmtSdExFQkZSRWQyNSt3QzFhbkJVSFZrSEZ1dUlSTktnWG0xY3UzRUxhclZHN0NoRVJGUkNsZkh5UkswYS9nQUF0VnFEcytjdWlKd29wK1NVRkZ5OWZndEE1cTV3N2N4NHgxb2lJakpmYXJVR1QwTkRVYmxTUmJHakVKa0VpM1ZFSW1sWXJ3N1MwelB3Nk1rVHNhTVFFVkVKbG4wTnVFQXpXN2Z1d3FXcnVpbXd0V3I0bzNScE41RVRFUkZSU2ZRc1BCeHF0UWJseTVVVk93cVJTYkJZUnlTU3FsVXFRU3FWNHRIanAySkhJU0tpRXF4bDg2YTZueTlldmdxbFVpVmltcHl5YjNyUnNua1RFWk1RRVZGSjlpUTRCQUJRM3R0YjVDUkVwc0ZpSFpGSVpESVpLcFQzeHVNbndXSkhJU0tpRXF5Y2R4bjQrZm9BQU5MVE0zRGwrZzJSRTJWU3F6VTRkL0d5cnQwcVcxR1JpSWlvTUlKRFFpR1JTT0JkMWt2c0tFUW13V0lka1lncStWWEVveWNjV1VkRVJNV1RmZFJhWUpCNXJGdDM0OVlkcEtTa0FnREtlNWVGVDRWeUlpY2lJcUtTNnZuelNKVHg4b0JNSmhNN0NwRkpzRmhISktMS0ZYM3g2RWt3QkVFUU93b1JFWlZnclZwa2pWbzdlKzZpV2Z4ZENjeTIyVVhMNWswZ2tVaEVURU5FUkNWWlJHUVV5bkVLTEZrUkZ1dUlSRlRKenhlcHFXbUlqSW9XT3dvUkVaVmdOZnlyb3JSYktRQkFYSHdDN3Q1L0tHb2VRUkJ5N0V5YnZaaElSRVJVV0JHUlVkeGNncXdLaTNWRUlxcms1d3NBZU1SMTY0aUlxQmdrRWdsYU5NdWFDbnRXNUYxaGc1K0dJaUl5ODRzb1p5ZEgxSzVaWGRROFJFUlVjbVVvbFlpTFQwQ0ZjaHhaUjlhRHhUb2lFWlV0NHdVN093VjNoQ1Vpb21Kcm5XMzBtdGpyMWdWbUt4WTJiOW9ZTmpZMklxWWhJcUtTTENZMkRnRGc3YzJSZFdROVdLd2pFcEZFSWtHbGlyN2NFWmFJaUlxdFFmMDZVQ2dVQURKM3pRdC9IaWxhbHV6Rnd1eWJYeEFSRVJWV1ltSVNBTUROMVVYa0pFU213Mklka2NqOEt2cmdhV2lZMkRHSWlLaUVVOGpsYU5xb3ZxNmRmYzA0VTRxTmk4ZTlCNWxyNXRuYTJxQnBvd2FpNUNBaUlzdVFtSlJackhOeWNoSTVDWkhwc0ZoSEpESXZUMC9FeE1TYXhjNTlSRVJVc3JWc25qVVY5b3hJVTJHRHpsL1MvZHlnYmgwNE9OaUxrb09JaUN4RFltSXlBTURGbWNVNnNoNHMxaEdKek1POU5OTFMwNUdhbWlaMkZDSWlLdUZhTkcwRWlVUUNBTGh4Nnc2U2twSk5udUg4eFN0WmVUZ0Zsb2lJaWlsclpKMmp5RW1JVElmRk9pS1JlYmlYQmdCRXg4U0luSVNJaUVvNlYxY1gxSHE1ODZvZ0NMaHkvYVpKNzY5V2EzRGwyZzFkdTBYVFJpYTlQeEVSV1o3RXhFUTQyTnR6c3lLeUtpeldFWWtzcTFnWEozSVNJaUt5Qk5uWHJidDQrYXBKNzMzMy9nT2twbVdPRkMvdlhSWmx5M2laOVA1RVJHUjVFaE9UNGN3cHNHUmxXS3dqRWxsV3NTNVc1Q1JFUkdRSkdqZk1YcXk3WnRJMVVTOWV2cGFWSTF2UmtJaUlxS2dTazVJNEJaYXNEb3QxUkNKemNuS0VYQzdqTkZnaUlqS0k2dFdxd1BubGg1cW82Qmc4Q3dzMzJiMHZYY2xXckd0WXoyVDNKU0lpeTVXWWxNVE5KY2pxc0ZoSEpES0pSQUlQOTlLY0JrdEVSQVlobFVyUnFFRldvU3o3YURkalNrcEt4dDM3RDNVWkd0U3RZNUw3RWhHUlpVdE1USWF6RTR0MVpGMVlyQ015QXg3dTdoeFpSMFJFQnZQZnFiQ21jT1g2VGQyVTI1bzEvT0hvNkdDUyt4SVJrV1ZMU1UzaDN4U3lPaXpXRVprQkQ0L1NYTE9PaUlnTUp2c1UxS3MzYmtHbFVobjludGszczJqU2tPdlZFUkdSWWFoVWF0amEyb29kZzhpa1dLd2pNZ1B1Ym02SWowOFFPd1lSRVZtSU1sNmU4S2xRRGdDUWtaR0JtN2Z2R2ZWK2dpRGtHTUhYaE92VkVSR1JnYWpWTE5hUjlXR3hqc2dNT0RrNklqa2wxYVE3OWhFUmtXWExPUlgyYWo0OWkrOVoySE5FUldjdTUrRGs2QWovYWxXTWVqOGlJckllS3JVYU1oYnJ5TXF3V0Vka0Jod2RIU0FJQXRMUzA4V09Ra1JFRnFKcG93YTZueTllTWU2NmRkbDNnVzNZb0M1c2JHeU1lajhpSXJJZWFyV2FmMWZJNnJCWVIyUUdYaTJZbXBLU0tuSVNJaUt5RlBYcTFvS3RiZWFIbTBlUGd4R2Y4TUpvOThwZURPUjZkVVJFWkVncWxSb3lHVWZXa1hWaHNZN0lERGc2T2dJQWtwTlRSRTVDUkVTV3d0N09EclZyMXRDMUwxKzlicFQ3YURRYVhMOXhXOWR1elBYcWlJaklRTFJhTFFSQmdJME5pM1ZrWFZpc0l6SURUcTlHMXFWeVpCMFJFUmxPb3daWmhiTnIyUXBxaHZUb2NUQlMwOUlBWkc1c1ViYU1sMUh1UTBSRTFrZWxWZ09BYnFRNGtiVmdzWTdJRERnNlpCYnJPTEtPaUlnTXFVSGRXcnFmcjkrOFpaUjdYTHVaVlFTc1g3ZTJVZTVCUkVUV1NhMTZWYXpqeURxeUxpeldFWm1CVjJ2V0phZXdXRWRFUklaVDNiOHFGSEk1Z013ZFcrUGk0ZzEranh2WmluWDFzaFVIaVlpSWlrdjlhbVFkTjVnZ0s4TmlIWkVaMEsxWnh3MG1pSWpJZ0d4dGJWR3Jwcit1ZmYzV0hZTmVYeEFFM01oMnpmcDFXS3dqSWlMRHlab0d5NUYxWkYxWXJDTXlBNDRPOWdDNEd5d1JFUmxlOXFtcDEyNFlkaXJzNCtDblNIcTVoSU9uaHp2WHF5TWlJcU9RU01ST1FHUmFMTllSbVFHcFZBcDdPenNrSnllTEhZV0lpQ3hNdlRyWjE2MHo3Q1lUMlhlQnJWZW5GaVQ4TkVWRVJBWWtsV2FXTERSYXJjaEppRXlMeFRvaU02R3dVeUJEcVJRN0JoRVJXWmdhL3RVZ2w4c0FBRTlEbmlFaDRZWEJycDF6Y3dsT2dTVWlJc09TdnZ3U1NLdGhzWTZzQzR0MVJHWkNabXNMbFVvbGRnd2lJckl3Y3JrTU5hc2JmdDA2UVJCeWJpNVJoenZCRWhHUllVbHRNa3NXZ2lDSW5JVEl0RmlzSXpJVGNwa01TaVdMZFVSRVpIaloxNjI3YnFCMTYwSkN3L0FpTVFrQVVOcXRGTXFYSzJ1UTZ4SVJFYjBpa1hBYUxGa25GdXVJeklSTUp1UElPaUlpTW9yc1UxU3ZHV2pkdXVzNXBzRFc1bnAxUkVSa2NEWlNqcXdqNjhSaUhaR1p5Q3pXcWNXT1FVUkVGcWhtZFgvSVpKbnIxajBKRGtGaVVsS3hyM2tqMjNUYWVseXZqb2lJakVBaTVacDFaSjFZckNNeUV6S1pMWlFxYmpCQlJFU0dsN2x1WFRWZCs4N2RCOFcrNXUyNzkzUS8xNjFWbzlqWEl5SWkrcTlYdThGcUJSYnJ5THF3V0Vka0pqaXlqb2lJaktsV2pheE5KbTdmdTErc2E4WEZKeUFpTWhvQTRHQnZEMStmQ3NXNkhoRVJVVzUwdThGeXpUcXlNaXpXRVprSnJsbEhSRVRHVkxORzFzaTYyM2VLVjZ5N2s2M1lWOTIvcW03a0F4RVJrU0hwUnRheFdFZFdodStzaU15RVhHYkwzV0NKaU1ob2F2cG5GZXZ1M250UXJBOCsyYWZSMXNwV0JDUWlJaklrRnV2SVdyRllSMlFtWkRJWmxCeFpSMFJFUmxLNnRCdktlSGtDQU5MUzB4RWNFbHJrYTkyK216V3lybVoxLzN4NkVoRVJGWjFFSW9HdHJRMlhDeUtydzJJZGtabmdORmdpSWpLMjdPdldGWFdUQ1kxR2czdjNIK3JhMlRldUlDSWlNalM1VEE2bGtodnhrWFd4RlRzQUVXV1NTQ1FBQkxGakVCR1JCYXRad3gvSFQ1MEJrTG1iYSs4ZVhRcDlqU2ZCSWNoNCthSEp1MndadUxxNkdEUWpFUkZSZG5LRjNDeVhDeEtTbzZBSlBna2g2amFFaEdCbzB4TWhnUUNKd2hrU1Z4OUl2V3JEeHE4ZDRGSmU3S2hVQXJGWVIwUkVSR1Fsc28rQ3l6NlZ0VEJ5VElIbGVuVkVSR1JrY3BsTTl5V1JPZEJHWElQNjBwL1FocDU3N1RIaDVUK0l2Z3ZOdzhOUUJTNkJ0R3dEMkRZZUJhbFBNd0FTRTZlbGtvckZPaUt6d1ZGMVJFUmtYRlVyKzhIVzFoWnF0UnFoejhLUmxKUU1aMmVuUWwwaiswNnd0YmhlSFJFUkdabENJVGVMWXAyUWtRVDFtUitndVgrZ1VPZHBJNjVDdWY5alNDdTJnYnpERjRDOXU1RVNraVhobW5YSVhIc2xOamEyeVBQZ2xVb2xZbU5qb2RGb0RKeU1yQSsvYVNFaUl1T1J5V1NvVnJXeXJuM25YdUhYcmJ0OWh5UHJpSWpJZE9ReU9WUWlGK3VFaEdBb3R3OHZkS0V1TyszVEFHUnNHUW9oNnJZQms1R2xzdXFSZFNrcEtWaS9majFPblRvRnRWb05pVVNDK3ZYclk5aXdZYWhRb1VLQjU0ZUdobUxkdW5XNGZ2MDZCRUdBcmEwdDJyVnJoMkhEaHNIQndjRUV2d0VSRVZISmtKeWh3ZXJUb1RoK094YWhjZWxJVS9JTEx0SEl1d1AxdWdNQVJ1OUlBbmFjS3R6NW5vT0J6RTFsTWVpdmNBRGhoczFIQmJLWDI4Q250QjA2MW5MSCsyMTk0S1N3RVRzU0VaSFJ5RVVlV1NmRVA0RnkxeGdJR1luRnYxWmFQREoyajRPODN5K1FscWxyZ0hSa3FheTJXSmVXbG9ZNWMrWWdMQ3hNZDB3UUJGeTllaFczYjkvR3ZIbnpVS2xTcFR6UGYvVG9FZWJObTVkak5KNWFyY2F4WThkdzc5NDlmUFBOTjdDM3R6ZnE3MENXUmVBc1dDS3lVRUVQNHpGbngzMDhUOGdRT3dxUlJVaFRhbkEvSWdYM0kxS3c1M0lrdmhyb2p4WlYzY1NPUlVSa0ZIS1pUTFFOSm9UMEYxRCtNOFVnaFRvZFRRWlVCNlpEL3ViZmtEaVhOZHgxeWFKWTdUVFluVHQzNWlqVVphZFVLckZxMWFwOHovL3p6ei96bkRZYkZoYUduVHQzRmpzaldaL01IV0dKaUN4SDBNTjRmTGpxQmd0MVJFYnlQQ0VESDY2NmdYT1BFc1NPUWtSa0ZHS3VXYWNPV0FRaEtVSy96allLU0JUNjdaQXVwQ2RBZWZ4clFOQVdJeDFaTXFzdDFwMDllemJmeHg4OGVJQzB0TFJjSDh2SXlNQ1RKMCtLZFgyaS94STR0STZJTEV4eWhnWnpkaFJ0eDFFaUtwd3Z0OTlEY2dhbmx4T1I1WkhMNWFLTXJOT0dYNGJtNGVFQys5bFViQWY1b0RXdysrQTRGQ01QUS9IdWRraDlXeGQ0bmhCK0Vkckh4d3dSbFN5UTFSYnI0dVBqODMyOGZ2MzZrRXFsMkxWckY2Wk5tNFpodzRaaDBxUkoyTEJoQTdSYUxTWk1tSkR2S0tpQ3JrK1VHdzZzSXlKTHN2cDBLRWZVRVpuSTg0UU1yRDRkS25ZTUlpS0RrOHRsVUNwTi8zNUNmU24vMlhZQUlQWHZCVm5QaFpBNHVFTjlkVDNVVjlZQ0NoZklleTZDeEt1V252ZmdvQTE2bmRVVzY3eTh2UEo4ek0zTkRlUEhqOGYzMzMrUFRaczJJVHc4SEdxMUd0SFIwZGl6Wnc5bXo1Nk5SbzBhb1hmdjNrVzZQaEVSa1RVNGZqdFc3QWhFVnVYRUhUN25pTWp5S09SeVpHU1lkaHFza0J3RmJkaUYvRHZKSFNGclBRM2FtQWZJMlBRVzFPZCtnZnJjTXFqMlRRSWtVdGpXR1Z6Z2ZiUnhqNkExMDkxaG8yTmlzV3JOUnFTbHA0c2R4U3BaN1FZVDdkcTF3NlpObTNKOXJFK2ZQamgrL0RqdTNMbVQ2K05oWVdGWXQyNGRoZzBiaHNPSER5TWo0L1VxZi92MjdRMmF0N2cyYmR1RjVKUVVmREJpcUZHdW41cWFocnYzSDBBdWw2Tk9yUm9HdWViZCt3OFJHeGVIVnMyYldzVmFiZ0svVVNFaUN4TWF4emQzUktZVUdzdm5IQkZaSHJsY0RxWEt0Tk5nTlU5T0ZOaEg2bEllMnVkWG9MNzhONkJNMFIzWFJ0K0ZrUDRDRWlmOU5vL1FQamtCcVZkdHZiTkZ4OFRpNlBIVGV2Zi9yM2NHRDlDclgwRGdPV3pZc2dNdkVoTXhkZUpZdmM1WnMyRUwxbXpZbXV0amgzWnZ3c2h4a3d1OFJrVWZIM3c5WjZaZTk3TmtWbHVzNjl1M0w2NWZ2NDdidDErdllqZHIxZ3pmZmZkZHZ1ZWZPblVLbzBlUFJ2MzY5WEgrL1BrY2o5V3FWUXQ5K3ZReGFON2kybmZnTUJ3ZEhZeFdyRnV3ZUJuT0JKMkhUNFh5K0czcEFpZ1VpbUpmYy9YYVRiaDY0eVlPN3NxOXFKcVg1Yi8vaFIxNy9pblVPUVA3OWNMNE1TTUxkWTR4U0dENVJVa2lzaDVwU3E2ZlJXUktxWHpPRVpFRlVzamxVSnA2WkYxMHdhUGR0REgzb1QwNDQ3WGpFb1VMSkhJbmFGTmo5THFYSnZKMm9Rb3prVkhSV1BuMytrS2NrWk8reGJyK2ZYcmc0SkhqMkgvd0NEcDNhSXQ2ZFFxZTFnc0FmcjQrbUQxemlxNGRGUjJMTCtabTFsY0dEK3luT3g0ZUhvR3RPL2RpM0Fjam9GRElkY2RkWGZUYnBMdHpldWdBQUNBQVNVUkJWTVBTV1cyeHpzYkdCck5temNMZXZYdHg0c1FKeE1URXdNdkxDNTA3ZDRhSGh3ZWlvNlB6UFYrdFZpTWhJUUZ0MjdiRjA2ZFBFUk1UQTA5UFQzVG8wQUY5Ky9hRmpZMU5vVE9GUGd2RHRsMzdjT25LZGNURXhzRk9vVUNkMmpVd1l1aGJxRmFsY2xGL1ZRaUNnTmk0ZUZUMHFWRGthK1RuNy9XYmNTYm9QTHAyYW8vanB3THc3YUtsK04vbm54VHAzMEYyaVVsSmNIRjJMdkw1bjMweVNhOSszLy93YzVIdlFVUkVSRVJFUk1Zams4dWdWS2tnQ0lMSlpsd0pDY0ZGUGxkYXZUY2d0WVhtd1NHajNLdE9yUm80c2kvMzBXdTV1WHI5SmhZc1hvYjRoQmY0Y09RdzNYR05Sb1BrbE5SOHp4MCtaRENPblRnTlJ3Y0h2RWhNeXJXUGs2TkRqcy8rY3JrTWZoVjlkVzJaUEtzUTE3ZG5OOTNQSndQT3dzNU9nVUVEekd1Z2s3bXd5bUpkUmtZR2podzVncE1uVHlJaUlnTEtsOXRBaDRlSFkrM2F0ZWpjdVRQYzNOenlMZGhKcFZLNHVycGl4NDRkaUl5TUJBQkVSRVJnKy9idENBZ0lRTXVXTGRHMWExZTQ2RmtWZnZqb0NTWis4Z1ZzYkd6UXNINGRORzVZRDhGUFF4RjAvaEl1WGJtT3hkL1BRODNxMVlyMCt5WW1Ka0dsVWlFbUxnN3JOMjB2OVBtMWF2cWpZZjI2dVQ2MmU5OUJyTjI0RGIxN2RNSFVpV05SdDNaTkxQNzVOM3l6Y0FtK21QNHhaREpaa1RJRG1jTjd2VHc5aTN4K2w0N3Q5T3BuTnNVNnpvSWxJaUlpSWlMS1FTR1hReEFFcU5YcVluMitMQXh0ZXU2RnFRTFp1OE8yeVFmUVJseUY5bW1BZnVka0ZQRmVCVkNyMVZpMWRpTzI3dGlMTWw2ZVdMcm9hMVN2VmxYMytQMEhqekJwK2l5OXJuWHFURkNlankzLzhYdjRWNnVTZGQySGo5R2xUKzdyOVFtQ2dKVFV6QUpoNkxNd2xQWHlRbkpLU280K1RvNk9lbVd5ZEZaWHJJdUppY0hDaFFzUkVoS1NaNThIRHg2Z1JZc1cyTHQzYjU1OW1qWnRDcFZLOWRwMVZDb1ZuajE3aHExYnQrTHc0Y09ZTm0wYS9QMzlDOHlWbUpTRURtMWI0YU1QMzRlclM5Wm9zbldidG1IMXVzMVl0V1lqRm4wN1I0L2Y4SFV4c1hFQWdFZVBnL0hvY1hDaHp4LzhSdDljaTNYYmQrM0RiMyt1UVp1V3pUQjUvSWNBZ0Y3ZE8rTkZZaUwrL0hzRFBrMTRnUzgvbTRiU2JxVUtmYy9VMURURUo3eEFyUnJWQzMxdWlXWUZhL01SRVJFUkVSSHBTL0Z5WkpaU3FUSlpzVTRDYlpIR1VzZzZ6WUZFWWdQbDhXLzBQMGt3L0JJR0lhRmgrTzcvbHVMaG95ZG8wN0lacGs4Wi8xb1J6THRzR1V5ZThHRysxMW42eXg5d0srV0s5NGErbFdlZk1sNDVCOWo0VmZURnZObFowNE9qb21Jd1k5WThBTUN6c0hDTUhEY2xSLzhCYjcrZm8xMllVWU9Xek9xS2RZc1hMODYzVUFjQWUvZnV4ZFNwVTNIcDBpV0VoNGUvOW5pcFVxWHczbnZ2NGVEQmc5Qm84bjVpSlNRa1lPSENoWmcvZno0OEN4Z2hWcnRtZFRScVVPKzE0NE1HOU1YZjY3Zmd6cjM3K1o2Zm4raVl6SjNCUHY3b0EvVHIzYjNJMTNsRm85RmcrUityc1h2ZlFYVHEwQVl6cDA2RVZKcTFzZkNRd1cvQVRxSEE4ajlXWSt5azZaZzZjU3hhdFdoYXFIczhEbjRLQUhqNCtFbVJjK1pWelRkWGdzQ2hkVVJFUkVSRVJObkpYeGJyTXBSS09EbzY1TnBIcFZMaHpyMEh1SHI5SnA2R1BNT3o4T2VJajAvQS83TjMzL0ZSVkZzQXgzK3pOYjBIQWlrUWV1aWg5eVlDZ3FBSUlpQ0NDbGpCM3ZBcDlsNEJGUXNXUkVIcHZVbVgwSnYwbWtZcXFhUnROdHZlSDB1V0xMdWJIaExJL1g0KzcwRm03dHlaaldFemUrYmNjL0x6dGVScnRiend6Qk1NR2RpLzFPZVVWRzVsRHRZcE9qeU1QTGdydW0zdllMcDZ1ZlRuVXBlLzlKTTlxOWR0NG9lZmY4ZGdOUEwwWTQ4d2NzUlF1K084dkR5dGxxWGFNK3ZibjNCemN5MXhYRkVxcFlMQWVzVTMxMWk4NENlYmJRbUpTVHozeXB1bFBzL3RydFlGNnlJakkwc2NjL3o0Y1k0ZlA4NTc3NzNId29VTDJiMTdOMXF0RnJsY1R0ZXVYWmt3WVFJR2c0SFZxMWVYT0ZkT1RnNUxsaXpocWFlZUtuYWNvNFlNYXJVS3VWeEdSZUk0aFpsMWZyNCs1Wi9rbXZqRUpENytmRFpuemwzZ25ydUhNTzN4UiszV0RSZzVZaWhCZ2ZYNTZQUFp6SHovVTdwMjdzQ1VTUThTMmpERXpxeTJ6cHk3QUppTFo4YkV4dEVncE96MTltN0ZtblVpc1U0UUJFRVFCRUVRQk9FNmxTV3p6cmJKUk96bGVGYXNXYytXYmJ2UTVPY2prOGtJckI5QS9ZQUFtamR0Z3JPekU4NU9UclJ0VmJybUNCWWVRWkJhK29RWldVZ1BGSjBmUTM5aU1ZYnpHOHAwS3NranVHelhWb0xaYytmaDZ1ckNWKy9QdEZxZWVyTVV0d3kyVU9IcXU0RjMzOCt2MzM5TmNGQWd1VGNzaDYzdGFsMndyaVIxNnRSaCt2VHBORzFxcmcvMzZLT1BNbUhDQkxLenMzRnpjME11bDZOU3FaQWtpVGx6NXZEMzMzL3p6ei8vRkR0blJFUkVpY0U2UjZKaVl0SHJEYlJvVnI1NmRYQTlXT2ZyNjEzdU9YUTZIY3RXcm1QQm9pVVlUU1k2aHJlbGZyMkFFcnV1RHJtelA3Rng4ZXc3Y0pnRGg0N1NyWE5IN3J0bkdPSHRXaGQ3M0pGang1SEpaQ2dWQ25aRjdPT2hrTkdsdnRaSEo0N253YkdqclpZVEY2ZHp4M0JMYW5WNVpXVm5NMkh5MHhqMEJweGRuUEh4OGlJNE9KREdvUTNvRk42T3BrMGEzYlJpcUlJZ0NJSWdDSUlnQ0xjTGxjcTg5TFdnUUdmWmxwT2J5eSsvTDJMTitzMm9WQ3I2OSs1Qjc1N2RhTk1xREJjWDV3cWZVK1lmaGpGeVd5bkh0a0ExOEFPTThZZlI3NWxWOW5QVkNTdnpNU1h4OGZhcWxrQmRtMVl0ZVhMS0pMcDBDcmRzMDJqeWlkaDN3R28xbmxBeUVhd3JvbTdkdXJ6MzNuc29sVXFXTDEvT3JsMjd1SExsQ2thajBXcWNzN016alJzM1p1alFvVXllUEptR0RSdnkwMCsyYVp5Rmlsc3FXNUsvbHE0RVlOaVFPOHM5Ujk2MUFvNVBQeitqek1jdVh2QVRQdDVlelBuK0Y5WnYya0xEa0dCZWVXRWFjK2JPWSs1UHY1VnFqaTFybHhDeDd3QS8vdklIZXc4Y29udlhqc1VHNjNKejh6ajYzMGxhdDJ5QnA2Y0htN1pzWjhMWVVhVUtkcDIvR0VuczVialN2andySWNGQk5HdFN2cTY3YnE2dVRCdy9odlNNRERSNSthU21wWE1wTW9wZHUvZnl5KytMOFBmelpmalFRUXdmT2hoM04vc0ZNOFV5V0VFUUJFRVFCRUVRQkd0cXl6SllMUUF4c1hITWZPOFQ0aE9UdUd2UUFCNTdkS0xEejFqbEpXdlFFL1ovVytJNHlhc0J5cnUvd1pTYlRNSG0xOHBWZjA3V3NIZXB4dTA3Y0pnMzN2MjRWR012eHlXVW1OMVdXQnN1UGpHcDJIRjZ2Y0hoR0pra1VTK2c3clZ6eHVQbjY0M2ZEVWxDenM1T0RPemZoN2g0NnhKamhaOS9KVWtFOGV3UndicHJKRW5peFJkZkpDc3JpODgrKzh6UzRkVWVqVWJEeVpNbk9YbnlKQU1HREdES2xDa2tKQ1N3YnQyNlNyMm1yVHYrWmR1TzNZUzNhODNBL3FYN0IyeFAxODRkOFN4bFY5cEM2elp0NFVwS3FxVUk1ZVJKNDZucjc4Y0RvKzlCb1ZBdzU0c1B5elJmejI1ZDZOYTVJL3NQSGlteGZ0MjJYYnZSNi9YMDZ0RVZYeDl2L28zWXg0RkRSK25hdVVPSjU5bXliV2VKMlg2TzNEZGlhTG1EZFRLWnpHN0w2YXpzYkk0Y084RS9XM2Z5NjRLL1dMbDJJeTgvK3hTZE83YTNPNC9JdmhNRVFSQUVRUkFFUWJpdWFHWmRhbG82TDc3K05qS1pqQS9lbWxHcXo0amxJZk5wak15dkdjWVNsc0lxQjd5TnBIYkhlRFVHVmI4M3JQYVpqRVowVzRydnRpcTUrQ09yRjE3c21FSU5Rb0o0N05HSFNoejM0eThMOFBUMDRJRlI5NVJxM2tsVGl5OGZsWmlVN0hDTVVxbGt3NHFGQURhTkkreVo5KzBYbHIvbjVXa0FjK2t2d1pZSTFsM1RxMWN2L1B6OG1ERmpSckdCdWh0dDI3WU5iMjl2Um84ZXphNWR1OGpPcnB5Mnk4ZFBudWJ6V1hNSnFGdUgvNzM4WElXQ09CM0QyOUl4M0xaNVJYRjI3ZGxIUnVaVnl4dWpwNGM3RDQ0ZFZlNXJBSkRMNVNVRzZrd21FeXZYYkVDcFZES3dmMjljbkozeDl2TGtqNytYbGVtTjJGNEhtYTA3L3NWa01qR3dmeCtiZlZYVmpNTEQzWjErdlh2UXIzY1BvbU12OCtsWDN6TGpyUThZUG5RUWp6ODZFU2NuKzdVS0JVRVFCRUVRQktFNFJxT1J6T3djY2pRYTlIbzlSckZLUTZnQ01rbENvVkRnNXV5TWw3dGJ0U3hsTE93QW01K2Z6N3NmZllGQnIyZk8xNTlZTXJxcWlxTERJeFJzTG1aMW1zb1ZTZW1NS1RNYVNlVUdQbTdXKzQzNkVzOGg3L0F3eUVvWGxxa1hVSmN4OTQwb2NkeVB2eXpBdzkydFZHTUIvdmVLNHlEYkI1OStqYStQTjA5TW1XUjNmOUdmaHkxcmw2QXRLQ0FyS3h0L1AxOHV4OFh6eUJQUFdYMDJ2eHdYYi9sN1FsSVNraVRoNVZtMnhLTGFRZ1RycnVuUm93ZWJObTBxVTZDdTBNcVZLeGs4ZUREZHVuVXJzWDVkYVp3NWQ0RTMzdmtZZHpkWFBubnZEYnk4UENzOFoxbmw1dWJhcEJJdlhsNXlRNDJTcUZRcTdyMTdpTVA5MjNkRkVCTWJ4K0NCL2ZCd045ZWNHejUwTUw4dlhNeXVpSDMwNmRtdDNPZWU5OXVmU0pKa04xaDNNelFNQ1diMlp4K3dhTWtLRml4YXdwVXJxYnczODFYTEc1dzVEVmhrMWdtQ0lBaUNJQWpGeTh2WGNpVTlIWDBGeXUwSVFta1lUU1lLZERyU2RUcXljbk9wNCtPRHkwMU9PQ2dNMXExWnY1a3o1eTd3MFR1dlYzbWdEa0FXMmc5WlFIdU1TY2ZzRHlqSVJmdjMySExQTDNrM1JOR3lkTmx2VmFsL241NE85MzN3NmRlNHVEZ1hPNmFvWGJ2MzhmbXM3OWkwNnE4U3h4NDVkZ0pQVHcrYnNtT0NtUWpXWFJNYUdzckNoUXZMZGF6QllPRFFvVU0wYmRxMHdzRzZDNWNpbVRIekE1eWMxSHoyd1ZzRTFxOVg3bm5PbnI5WXJtT0gzeldJN0p4Y2ZIMnMxNXIvK011Q2NzMVhsS3VyaThOZ1hWNmVocDkrL1FPNVhNNkVzZGNiU295Nlp4Z3JWcS9qbXg5K29VUDdOcGFsdVdXVnI5VldlOVJlb1pEejBMalJoQVFIOHQ3SFgvTGpMd3NzVHlrTUJnTUtoZnltWG85NElpdmNERFhoaWF3Z0NJSWczQzd5OHJVa3BLUlU5MlVJdFpEZVlDQWhKWVZBZjMrY2IyTEFUcWswaHkzMkhqakVBNlB2b1ZNSCt5V0ZLcDBrUXpuZ1RiUkxIZ0pkWHFWT2JaTGtxUHJQQkpteVV1ZXRiaG1abVpaT3I0VUtWN0UxYTlLSWI3NzhpTVVMZmtLVG44L0tOUnZJeTh2anNla3Y4OW9MMDJqZXJBbUxGemp1QlZEYjFMcGduU1JKZGd2NXU3dTdrNVJVZkdIRjRpUW5KOU82dGYybUNSNmxyQmNYRlIzTHEyKzhqMHF0NG9zUDN5STRLTERjMTNQZzRGRisvYVBrYUxZOVF3ZmRRVzV1SHFFTlFxeTIyMXRhZXVic2VaNS9iU1lkMnJmbC9abXZWZWhEK0p6djU1R1Ntc2FZKzBaWVBTbHhkWFZoMG9TeGZQUDl6M3owK1d6ZW4vbGFtWmNGNStkcnljN09zWGxOMWFWdnIrN0VQdmdBOC8vOG0wYWhEUmgwUno4TUJpTnkrYzBMMW9rbnNzTE5VaE9leUFxQ0lBakM3Y0JvTkhJbFBiMjZMME9vNVpMVDB3a0pxSHZUSHNBV1p0WUJqTHJIdGs1NFZaSThnbEFOK3BpQ0RTK1VhbGxyYWFrR3ZJV3NUcXRLbTYrbWlJbTl6TldzTEM3SFhXOG04ZXYzWHdQbVZYWXltUXkxU3NWYjczK0d3V2prdHg5bTgvdkNKVHo3eXB0TUdEdktLbW1udHF0MXdicWZmLzZaYytmT2NlYk1HZUxqNDBsSlNTRWxKUVc1WEk1T3B5dDVBZ2NLQ2dxUXkrVW9GQXE4dkx3SUNBaWdTWk1tdEd6WmtsYXRTdjVIR0hzNW5wZmZlQmVWU3Nubkg3NU5VS0RqakxvOGpRYVpKQ3UyM3Rubys0Wno5OUJCNVhvdFdkazVBQ1UycFVoTHorQ2RqNzRndEVFRDNuenRCY3ViZFVwcUdoOS9NWWRKRDQ2aGJldVdwVHJuMHBWcitXZmJMb0lDNnpGcHdnTTIrKzhaTnBqdHV5TFlmL0FJMy83d0M5T2VtRnltMTNUa3Z4TUE2SFE2a3BLdkVGQzNUcG1PcndvVHhvN2kvSVZML1BqckgvVHAyUjJEMFlCY2RuT0NkZUtKckZCZHF1dUpyQ0FJZ2lEY0RqS3pjOFNEVnFIYTZRMEdNck56OExsSnE1WUtQMmMyYjlvVTcyb29FU1VMN29wcXlHY1ViSDRkOUpvS3pXWE9xSHNUZWRQQmxYUjFOY3V4NDZjd0dvMjgrZDdIUFB2VVZBQkxFcEltUDUrMUcvN2hqNytXa3ArdjVlUDMzcUNPdng4dlBmc2s3ZHUyNHF0dmZ1VFk4Vk84OGVyek50bDV0Vkd0QzlhNXVMZ1FIaDVPZUhqcE9xNlVSVmhZR0FzV0xDaFhNNGlYL3ZjT21abFg2ZElwbkJWcjdIY3puWDR0UVBYNDlKZHhjWEhtaDltZk9aeFByVkpaV2x5WDFhWElhQUM4dkJ5LytlYm01dkg2V3gvaTVLVG1vM2RleDluSnliTFBTYTFHcTlYeXlodnZNdjJKS1F3Yk1yRFk4NjNac0prZmZ2NGRaeWNuM3ZuZkszYXZXNUlrM25qbE9aNTg3bFZXcnQxSXZyYUE1NTZlaWtKaC9TUHM1dWFLbjYrUDFUYXRWc3Y4UC81R2tpUXVSa2J6MEpScGRPM2NnWkhEaDFvYWI3UnEyZUttMUQwb1NwSWtwano4SUZPZWZvR1ZhemRnTUJpUXk2dis2WlI0SWl2VUJEZjdpYXdnQ0lJZzNBNXlOQlVMRkFoQ1pjblZhRzVhc0M3dVdwWld5N0JtTitWODlzaENlcUMrYng2NnJXOWpUTHRRcmpra3oyQlVBMllpcTF1MjVvOWxjYjMrVzhreENVMStmcW5tTkpsTUpZNTFkbkxpOE5IakpGOUo0WVhwVDdCb3lRcmVlUGNUcXpGNzl4OWkxbmMvRWQ2dURTOU1mOXdxZ1daZy96NDBDbTNBaDUvT0lpc3JTd1RycUlYQnVxcFVrWTZ0NmVrWkFCdzRkTlRobU1KZ25ZK1BONjR1enVVK1Ywa09IejBPNEhESmFHYm1WZDU4N3hQeU5CcSsvUGdkU3dNTWs4bUVScE5QZ1U3SE0wOU80ZDJQditTcmIzNGdQaUdScVk5TXNQbitHQXdHZnY1OUlZdVhyVWFsVXZMdW02L1FJQ1RJNFhYNSsvbnl3VnV2OGNvYjc3SHhuMjFjaW96bTFSZWVwbUdSNjV3NGZnd1R4NCt4ZkgwNUxwNVB2L3FXUzFIUjNEZGlLT1BHM01lcXRSdFpzMkV6K3c2OFI0T1FJTzRmT1p3dlBuekxKdkIzTXpRSUNhSi9uNTc4dld3Vm9TRWhOMlVackhnaUs5UUVOL3VKckNBSWdpRGNEdlQ2eWx1R0p3Z1ZvYnVKUDR0Uk1aY0JiR3FxMzJ5U1R4TlVvMzVEZjNvbCtpTy9RbDVxNlk1ejhrVGViZ0tLMW1OQTZWVHlBV1dRbVhrVm84bUVoN3NiY3JtY0hmL3VBY3hKTENVWlB2cWhVcDBqTGo2eHhMRkwvcGpIM0huemNYRng1bzcrdmVuY3NUM3ZmdndsWjg2ZTU3RnBMOUdoZlJ2cTF2Rm4vQVAzMGFoQkNCY2pvN2tZR1kzSmFNUmdOS0xUNmRIcGROdzErQTcySFRpQ3I2K3ZUY1BMMmtZRTYyb0llL1hnSEpuMTZYc1ZQbDlTY2dwcjFtL0MzYzBOVjFjWDFHcnordkZMa2RHc1dMTUJoVUpPajI2ZGJZNDdmUFE0SDN6Nk5Wblo1bmJNTDgxNG16eU5CazErUHZuNVdydm5Xcng4TmFucDZiejYvRFJMTUNvNjlqSmZ6UDZlTTJmUDQrN215c3daTHhIZXpuN052NkthTjIzQ1orL1A1TTMzUHVIQ3BVaW1UbnVKWjU2YXd2QzdyaS81emROb09ITDBPRnQyL011ZWZRY3htVXlNdVc4RVV4NStFSmxNeHNNVEhtRGNtSkZzM0x5TnBTdlg4dm1zdWZ5eTRDL3VHekdVRVVNSDQxS0ZnVkI3eHQwL2ttMDdkNU54TlJOZkg1K1NENmdnOFVSV3FDbHU1aE5aUVJBRVFiZ2RpR1pnUWsxeE0zOFdMMFZGQVJWTGpxazBNZ1dLMXFOUnRMd1hZOXgrREpIYk1WMDVqVEV6NW5wTk8wbU81Qm1JckU0cjVBMzdJQXZwQ1lxcUtmK3lLMklmcytmT001KzJTSDMrMG5SdmZmYnBxWlYySFc2dUxpZ1ZDb1lOSG9oYXBjTGZ6NWZabjcxUHhMNkRiTis1bTRoOUIwblB5RVNydFI4ektNcmZ6NWNIUmxkL2w5enFKb0oxUlhUbzBJR1RKMDlTVUZCUXB1UGMzZDFwM3J4NUZWMVYxZkJ3ZDJQeDh0VjJtMjE0ZVhueStLTVRxZVB2WjdPdmNXZ0RKQW5hdDIyTnY1OFBIdTd1dUx1NzRlN21ob2VITys1dXJyaTV1ZUhtNm9xN215c3F0WXAzUC9xQ2JUdDIwNlpsR01PdjFkSEx5OU53OFZJVXpabzI1bjh2UDF1bXJyZk5talptN3RlZjhNWHM3MG0ra3NLQVByMklpMDlreVlyVlhMZ1l5YVdvbUd0TFN1WDA3TjZGOFdORzByUnhJNnM1MUNvVjk5dzloT0ZEQjdGMXgyNFdMbDdHdk4vK1pOR1NGYnozNXF1bHJyVlhHUm8yQ0taK3ZicGN2WnB0OTN0ZTJjUVRXYUdtdUpsUFpBVkJFQVJCRUlSYlUxUjBMRUNGYXN4WE9wa0NXVWhQY3lBT0FCUG9OR0FDVk02VVpobHFaV2dWMXB5N0JnM0FZREJpTkJweGNsSVQzcTROZlh0MUwvSFlvZ2t2bFdIYUU0OFNIRlRmOHJVa1NmVHEzb1ZlM2J0WXR1bDBPdkx6dGVoME9neEdveVVlSVpQSmtNbGtLQlJ5MUNwVnpRak1WalBKWkM5YVU0dnBkRHJPbmozTHBVdVhpSXlNSkNrcGlZeU1ERFFhRFVhakVXZG5aMXhkWFFrSUNLQlJvMFkwYjk2YzFxMWJXM1dvdVZXa3BLYWgwK2t4R0F3WURIcU1KaE91TGk3VThmY3I5aCtIMFdnc1U1MHBiVUVCdTNidjQ4NEJmYXkybjc4WVNaTkdEU3RVc3lvdlQ0T0xpek1HZzRHcDAxN0VhRFFTMXJ3cDdkdTJvWHZYam5pNHU1ZHFIcFBKeEpidHU5aThkUWZ2dnpXajNQWCt5bXZ1VDcreFlzMEdPb2EzNWFOMy9sZWw1N3A0T2E1SzV4ZUVzbWdTN0hqcHUzRHJhL1A2cnVxK0JFR29kVTU4Mktma1FjSXRTOXpIQ1RYSnpicVBHelgrVWE1bVpUTngvUDFXSlk4RTRWWW1sUkNSRkpsMU4xQXFsYlJwMDRZMmJkcFU5NlZVT1g4LzMzSWRWOWJnbWxxbHNnblVBVFJyMHNqTzZMSXBYTElxbDh2NStidXZ5aDJCbHlTSk93ZjA1YzRCZlN0OFRlWFJ0WE1IbHExYVIxNmVXS0lxQ0lJZ0NJSWdDSUlBNXFTSzdKeGNaREtKZ3BxVVdTY0lWVXkwNFJOdUc3ZHlxbXlUeHFFQTVKZXlJNDhnQ0lJZ0NJSWdDTUx0VHBPZmo5Rm9SQzVYb05PSkVpcEM3U0dDZFlKUUEzaTR1eU9UeTByZFBsc1FCRUVRQkVFUUJPRjJwOVdhNjhuTFpmSXkxNVlYaEZ1WkNOWUpRZzJoVkNqSjA0aGduU0FJZ2lBSWdpQUlBb0JDb2JqMnAweGsxZ20xaWdqV0NVSU5JWk5KNUl0Z25TQUlnaUFJZ2lBSUFnQXFwVGxZSjVQSmExWTNXRUdvWWlKWUp3ZzFoQVRvOU9JWGtDQUlnaUFJZ2lBSUFselBySk5ra2dqV0NiV0tDTllKUWcxaFFzSmdNS0xYaS9SdVFSQUVRUkFFUVJBRW1VeUdXcVV5SnphSVpiQkNMU0tDZFlKUVU1aE1BR1JsNTFUemhRaUNJQWlDSUFpQ0lGUS9TWkx3OGZIR1pES0p6RHFoVmhIQk9rR29JWXpYZ25VR2c2R2FyMFFRQkVFUUJFRVFCS0ZtOFBIeFJxY1huNUdFMmtVRTZ3U2hoakFhakFESVplS2ZwU0FJZ2lBSWdpQUlBb0NQdHhkNnZRNjVYRjdkbHlJSU40MklDZ2hDaldIT3JCTy9oQVJCRUFSQkVBUkJFTXg4dmIzUTYvWElGZUp6a2xCN2lHQ2RJTlFRSnNuOHAwd0U2d1JCRUlSS29sSlU3cTJlWENaVjZueUNJQWlDVUJJZkgyK01SaE15U2Z3T0Vtb1BSWFZmZ0NBSTE1Z1Q2MUNJSjBhQ0lBZzFXaDBQRmI4OTFnNFhsZlg3ZFVLbWxxay9IeWRYV3psMWRab0d1RkxYUTgzdTgrbGxQclo1UFZkR2Rnemc3dkM2dlBiMzJYTE5ZYzlIWTFvUTZPM0U2aVBKYkRoK2hTeU42TXduQ0lJZ1ZDMGZieThBREVaak5WK0pJTnc4SWxnbkNEVkU0WE1pdVV3RTZ3UkJFR29xbVFUdmpXcE9zSSt6emI0Vmg1SXJKVkRuNDZaaytzQ0czTmNwZ0h5OWtURnpqaENUcGluMThiTW10R0pBUzEvTDExUDdCVmRLc0M3UTI0bkJyZjJReVNUYUJydnp5ckJHN0RpYnpnZXJMNUNlVS9VZCtyNS9wRTJWbjZNa0c0K25zUEp3VW5WZmhpQUlRcTNpNCswTmdGNDBtUkJxRVJHc0U0UWF3bVNwV1NkV3B3dUNJTlJVTDl6VmlCNU52ZTN1ZTdoM0VGdE9wWElxUHJ2Yzg0L3NHTUFyZHpmR1RXMStjT09pa3ZQWnVEQW1mSCtNQW4zcE1ncit1NXhsRmF6cjBOQ1Q4QVllSEkzSnNocm5ySktUcnpOd3JSbDVpUjd1SFlTc3lESllsVUpHUFM4MUdiblhBM1VQOVF6a2xXR05TemRoTWM0bDVqSjZ6bUdyYlQwZGZOOXZwbk1KT2RWOUNZSWdDTFdPbDZjSEFIcURDTllKdFllSUNnaENEV0VDSkVsQ0pyckJDb0lnMUVnUDlReGtVcThnaC9zVmNvbXZKN1Nram9lcTNPZEl5TXpIOVlibHRXSDEzWGpwcmtZMlk0TjhuSmpjTjVnbDB6dlFOdGpEc24zcGdVVHlkZGFCdlNuOVFteU9mMkpBQ0JGdjl1QzdTYTJaMGkrWURnMDlyWUp4UmZtNXF4alpLY0JtK3lkckw1VTYyQ2NJZ2lBSTVlSGhZZjRkWnhUQk9xRVdFVkVCUWFoQkZBbzVraWljS2dpQ1VPTTgwanVvVkJsakFaNXF2cDNVR25lbjhpMWUySDhwa3lVSEVtMjJqK3RlMzVKWlZzOUx6YUtud3Rud1VoZWVHeHhLaTNwdWRHbnNhUm1icGRHejVtaXkxZkc5bS9rUTZ1OWl0UzJzdmh2dVRncDZOL2ZoMlVHaC9EcWxMVW9Id2JwSnZZSlEzOUNzWXYxL1YvZ3ZOc3Z1ZUVFUWFvY0ZmL3hOZEV4c3NXUDBlZ1B2Zi9BWjczL3dXYVdjYzhtU2xmeTVjQW1abVZjclBGZENRaUtwcVdsbE9pWXZMNC9YWnJ6TmF6UGVKaTh2cjB6SDV1ZHIyUjJ4ajRNSGo1VHB1QnZ0MlBFdk8zYjhXNkU1YmlXdUx1YlNFNklickZDYmlHV3dnbEJUbUVDaEZQOGtBYUpqWWxtK2ZBMllUUFRvMFpWdTNUcFg2Zm0wV2kySlNjazBiR0NiZVZKVzV5OWNJckIrQUs2dXJnN0g2UFY2b3FOamFkTEVObE9tSXJadi81ZTZkZjFwMGFLWnlOQVVoRW9pazBtOE9xd1I0N3NIMnV6TEt6RHd3N1pZbmgwY1N0RVlWNHQ2YnZ3MHVRMVRmejVCZG43Wkd6Qjh0VEdTZm1FKzFQRlFXMjEvZDFSelJzNDZSR2FlbnBiMTNhejJkUTcxWXQ2T3k1YXYvOWdUei8xZDZsbStsaVI0c0VkOTNsOTEwZW82aTdxY25vL1d6bEpiWHpjVlk3dlZ0OXFXcnpQeTVjYW9NcisyaW1qeitxNVNqVHZ4WVIrcnJ4K2NlNHpqbDY4SEZWMVVjdmEvM2ROcXpNaFpoN21ZbkZ2eGl4U0VXbVRQbnYxRVJPemo0c1ZMdkRYek5ZZjNIaWFUaWJpNGhFbzc3Nys3OTFKUVVNQWRBL29BbmlXT2R5UXFLb1k1YzM3QXlkbUpsMTZjam85UDZaYmFHNDBtUzZEUWFDeGJhckZHbytHUFAvN0d3OE9kenAwN2tLZlJzR0g5WnU2NjYwNWNYRnhLbnVDYXYvNWVEa0MvZnIzTGRQNWJWZTYxb0toTUV2ZTNRdTBoSWdPQ1VFTklrb1JDb2F6dXk2aDI2ZWtaZlBmZFBMS3l6RFdmakNZVG5UcDFLRk9YWEwzZXdKS2xLK2pldlV1SkFUaXR0b0NaYjMyRVhxL2o3YmRuNE83bVZ1ejQ0dWgwT3I3OTlrY01CaU9mZi9ZZVRrNU9ObU9NUmlNZmZQZ0ZLU21wdlBuR0s5U3Q2MS91OHhXbDBlU3pkTmtxWEYxZCtQaWp0eXRsVGtHbzdieGNsSHcwcGptOW12blk3RE9hNExXL3o3TDlqRGtqNC9raG9WYjdXd1c2OC92ajdYaDYvaWtTTXZQTGRONGNyWUZQMWtYeXhiZ3dxKzExUEZUTUdONkVHWXZQY2k0cGw3QWlBYnZ3Qmg0bzVCSjZnL21EWStTVlBBNUdadEs1a1pkbHpJand1c3plSEUyV1JrK0FweHB2Vit2Zk9SY2NCS3VtOWd2R1NXbjlBV25lemxpU3Iyb0JjNGJlbVd1MTNNNG01ckpvWDlrL2xJKzdJUmdvQ0VMTmxwR1J5YkxscTVISlpFeDhhTnhOZlVob3VMWVVVaTZ2V0phVnQ0OFhhaWMxNmVrWmZQblZ0N3o0d2pTOHZiMUtQckFDVkNyeisyNWhvNFNORzdmd3o1WWRIRHA4akNsVEp0SzRVV2h4aDlkYTZSbVpBQmlOWWhtc1VIdUlZSjBnMUJEbVlGM3RUdTNXYVBLWjg4MlBaR1ZsRXh3VWlGd2g1K0xGU1A3ODgyOG1UUnBmNm5sMjdZcGc1ODRJRGg0OHlndlBQMDFRMFBVUGdmOXMyY0daMDJlNTk5NWhoSVFFbzFhcjZOU3hQVnUzN1dUSmtwVTgrc2dFbS9sbXpacUxtN3NiWSs0ZmlidTc0MkRlcVZObjBXb0xhTm15aGQxQUhZQk1KcU5IOXk0c1c3NmFKVXRXTUczYVk2VitYY1U1ZXZRL0RBWURQYnAzRVZsMWdsQUpPalQwNU5NSFdsRFhVMjJ6ejJpQ041ZWVzd1RxZnRsMW1Ub2VLaDdzSTM0UDF3QUFJQUJKUkVGVVlaMTkxNlN1S3d1ZmFzK0xpODV3T0twc3k3VTJuMGhoYitjQXVqZTVudWx4T09vcVArODBMemM3RW4zVktsam5ySkxUT3RDZFkwV1dwUzQra0dnVnJITld5Ym03ZlIwVzdrMGdMTkQydmN4ZVk0d2dIeWZHZExVT3BDVms1UFBicmpnQU9vVjY4dXZVZGh5S3VzcmNyVEVjaU16a1lHUm1tVjRybEM1WXAxTEllTzN1c2pldmVMUlBFT2xGbW1ESTdTejFmV0pBQ0ZtYTRyTWdGMFRFRTVWU3RpVnZnbkE3TWhxTnpKdjNPN201ZVF5OWF4Q05HOSs4QUpQSlpMSUU2NVRLaWozazl2TDBaUHIweC9uOHM5bWtwcWJ4OWF6dmVPbkZaNHE5MTZzb2xjcGMwN1R3TmR4N3p6QU1CZ05idCs3a3E2Kys1WUV4OTlHN2R3K3JZNTU5N2xXMDJnSytuL3RWbFYxWFRaZVdadTVvcnRPVlBWdGRFRzVWSWxnbkNEV0VoQWw1TFU3dHpzdkw0OXR2NTVHWW1FU2RPdjQ4ODh3VDZQVjZQdnp3Qy9idU80aC9IVCtHM2pXb1ZIUDE2OWVMMDJmT2N2TGtHV2JObnNzckx6K0x2NzhmQU5IUk1adytjNDVPblRzUUVoSU13TEJoZzlpMy95QUhEaHltVjYvdU5HdDYvY05nWGw0ZVo4NmVSNUlrSmo0MHR0anpIamx5RElCT25jS0xIVGRnUUI5MlIrd2pJek9UM053OFhGMUx2K3poaVNlZkwzYi94azFiMmJocGE0bnoxT1liUGtFb2psb3BZOXJBaGt6c0ZZUzk4bTFHbzRtWnk4K3orb2FhY0orc3U0U1RVczZvenRaTkdIemRWUHd5dVMzZmJvMWgzbzVZeXJKaTZ1TzFsMWcydlNOWkdqMWZib3hrMVpIcjU5eDNNZE1tT05pM2hhOVZzRzdMcVZUU2NncndkVk54TkNhTFB5TGkySExhSEdEczBjUjJ1ZGV4R052NmN5OFBiWXhTYnYyTitHVGRKY3R5MldjSG16K2tkd3IxNU9jcGJUa1NmWlVaaTgrVk9adXdOQlF5eVdwcGIybmQwY3F2eERHRDI1U2M1Yno1WktvSTFna0NzT2l2WlZ5S2pLSmxXSE9HRHg5aTJWN1NQVXB4WStiTS9neGxLY3JCRkdha3dmVXN0WXFvWHkrQXFZODl6Snc1UDVDY25NS3MyWE41N2RYblVTaXE1bU95UXFGQWtpVDBlblBRU1NhVGNmL29lL0gxOVdISmtwWG1tZ1dDamJUMERBRFVxdkkzY0JLRVc0MEkxZ2xDRFdFeWdlU2dzUGZ0TGpQektyUG4vRUJDUWlKZVhwNDg5K3lUbHFlYWt5Yy94T3c1UDdCNjlRWTBtbnp1R3ptOHhDWWNNcG1NcVZNbThjbW5zMGhJU0dUMm5COTQ1ZVZuY1hkM3c5L1BGNEFyVjFJczQxMWNYQmc4K0E2V0wxL0RraVVyZUgzR2k1Wnp4TWViQzczNytma1crd1EzTHkrUG84ZE9vRlFxQ1cvZnRsUTNyQUF2dnZRL2gvdDhmTHo1OElPWk50c2xTYUpPbmZJdG43MXlKUVdUYU4wb0NIWjFhZVRGekh1YjBzRFAyZTcrZkoyUkZ4ZWVadGU1ZEp0OUpoTzhzL0k4ZVFVR0h1cHBIVVNUeVNTbTM5bVF2aTE4bUxuc1BKZXVsQzdnRTNrbGo1Zi9Pc09CeUV5YnJLOERrWm5vRFNZVVJRSnBkN1h6WjlibTYzWGs5QVlUSDZ5K1NIeEdQcWZqY3l6YkpRbjZoL2xheldjd21qZ1paNTFaMTcrbEx3TmFXby9iZlQ2ZGJkY0NmdjNEZkdrZjRtRzEzOE5aeVpWc2JhbGVueUFJdDU0MWF6Znk3Nzk3OFBmM1kvTGtpVmIzWkhYcjFuRndsSW5rNUpSaXh4U2RaL0dTRld6YlZuS055aGRlZEh3UFZlaVJSeDZrYTVkT3hZNEphOUdNRVNPR3NtN2RKZ1lOdXFQS0FuVmdmcDBxbFJLdHRnQ2owV2haRFRHZ2Z4OWF0V3hSelBld2Ryc2NuNEFrU2FXdUt5Z0l0d01SckJPRUdzSUV0VEtJa3BTVXpPdzVQNUNlbm9HUGp6ZlBQdk9FMVMvaUZpMmFNV0hDQXl4WThCZi8vTE9kek15clRKbzR2c1FsdzJxMW1xZWVuTXhISDMrSjBXZ2tMeThQZDNjMzZ0VXpaNzBVM2pRVzZ0K3ZOMXUzN3VUeTVYZ09IanBLbDg0ZEFFaElTQUlnT05pMnVIeFJFWHNPb05QcDZONnRNODdPVHBWeXMrWGxaYjlvc2txbDVKMjNaNVJyem1uVFg3WTh6UlVFd1N6QVU4MUxReHNWbTEyVm1Lbmx1VDlQV1FXOWJtUXl3YWZyTHBHU3BlVzVJWTFzTXZQYUJudXdaSHBIRnV5TzQ4Y2RzZVJxUzY2OXMrVlVxdDN0ZVFVR0RrZGZwV3ZqNjh0Y0E3MmRhQmZpWWRXaDlaK1R0c2UzQ25TM1dkNzdYMndXK2JycnpTWHFlem54enNobVZtTUs5RVkrV25NSk1HY2dGbWJWRlRLWjRKMFY1eTExOHdSQnVMMnNXTEdXVFp1MzR1SGh6alBUSDdkWkdlRG8za1NuMHpQOW1aZUxIVk5WU2h0NEd6eG9BQjA3dExPc3hLaEthclVhcmJZQW5VNlBXcTFDcnplUWxKUk1mRUlDRVJIN2lVOUlJQzR1a2JFUGpDUTh2RjJWWDgrdDRNelo4OGprTWp3OTNLdjdVZ1RocGhIQk9rR29JV1NTVk92cU1FUkU3R1B4a2hWb3RRWFVxeGZBTTlNZnQxdll0MGYzTHNobE11Yi92b2lEQjQrUW1KakVwSW5qU3d5ZytmbjU4dlJUVS9IMzk3Tms2aFVlazVSa3ZZUk5xVlJ5ejRpaDVPYm0wYkhEOVJ1anVMaDRBRUpER3pvOGo4bGtZdGV1Q0FCNjllNE8zUHliVVVFUXlzN05TY0hrUHNGTTZCbG8wMENocUpnMERUT1huVWRUWUNUVXYrUmw2enZPcG1NQ25oOGNpdXlHaUoxU0x2Rm8zMkJHZEtqTDNHMHhyRGlVaE01Z29tbUFLNjhQYjFMc3ZJLzg5Si9WMTF0UHAxb0Y2d0NHdHZPM0N0YlpjMk8ySE1DLzU2MnpCWjhkM05DbUFZVkNMbVA1TXgxUkttUjJsd2d2T1pCb3RRejNabmhqNlRtcjVjRlFPZDFnUS8xZFdQMTg4ZGs0Z2xDYjdObDdnRTJidCtMcTZzTDBhWTliZ2xxLy83NklwazBiMDYxYjV4SlhQcFRXUFNPR0ZWdjY1T05QdmlJMU5ZMG5uNWpzc0Y3ZTNPOS81dEtsS0JUeTBuM2NsU1NweWdOMUpwT0oxTlEwcEd0bGIzNzk3USt1SktlUWxId0ZvOUc2RTdlYm02dlZrdC9hTEQwamt3dVhvakNaVElTM2ExUGRseU1JTjQwSTFnbENEU0dUeThqVGFLcjdNbTZLdkx3OC92eHpDWWV2MVhocjFLZ2hUejgxdGRqYWJWMjdka0toVlBEYmJ3dUppMHZnbzQrL1pNamdnUXdkZW1leFQwMGJOV3BvOVhWQVFGM1VhalZKU2NsY3ZacUZwK2YxSlZ3OWVuUzFPZjdVNmJNQU5DbW1lUExodzhkSVNVbkYzZDN0cG5UeDBtb0xTcjNNVmhBRSsxb0h1ZlA5STIzd2RDNzVWcWlCcnpQekg2dmM3QVkvZHhWdjN0T1V5WDJEZVhIaEdWUUtHWjFDN1dmVE9yTHRkQm96N201aVZlSm9jQnQvUGw4ZmljNUJkcHRNZ2tGMk1naDNuYlVPMXUwK244SFFkdFlad2pMSm5GRm56NVdzQXI3YUZHVjNuM0J6RlJUb01GSGt2LysxclAzQzVQM0NmYWJyRzZ5K3ZyNi95S1NPOXBsTU54eHJQVmZSU1c3Y2QrTnFnaHUzWDk5dE8vN0cxMkx6R3E5Zm9JUHR4UnhieXUrUDFUVTYrUDdjK0gydytmNFVzOC9SOThmVlFkWjlWZXZjS1p6ZHUvY3k0Y0V4MUs5dnJoMTU2TkJSOXV3OVFFSkNFdDI2ZGE2MGM2blZLdFJxeDdYSjh2UE5OVEY5ZkwxeGMzTXRkcTZxWE5KYVdzdVdyZUxDaFVnU2s1TFFhZ3NzMjQ4ZE80R1RrNW9HRFlLcFg3OGU5ZXNIVUw5K1BRTHIxOE5EWkpCWnJOKzBGUWtKdFZwRmVMdlcxWDA1Z25EVFZQKzdseUFJQUxpN3VaT1Nta3FlUm9PTHMvMTZTYmM2azhuRXZuMEhXYmxxUFZldm1qc2o5dTNiay90SGp5eFZKOXlPSGRvVFVMY09QLzcwRzhuSkthemZzSm05K3c0d2NHQS9ldlhzWHV5TlhTR1pURWFUSnFHY09uV1dVNmZQMHFON0Y0ZGo0K0lTU0UvUHdNWEZoUVlOZ3UyT01ScU5yRm03QVFDNTNQbzFQUFgwaXpaUFNrdXJ1QVlRTXBtTXJsMDZsbXZlZmZzUDFjcmwxb0p3bzlQeDJaeTRuRVd2Wmo1Mjk4ZWw1eFBrWTcrcmMxbnBEU2JrTXNsdTNmRE1YRDNuazNKcEhWVDJEMmJKVjdVY2pyNXFGZVR6ZFZNeHJIMWRWaDVPc250TXZ6QmZHdmhhLzQ2SlNzbmpmRkt1MWJadHAxUFI2cHVpVnBTdThkRjdLeStRazIvT0RsL3hiQ2VhMUMxOTR4eWhjZzI5ci9UZDA0VmJUM1UxaUZJcWxiejgwak9XN0RtTkpwK2x5MVlCTUdyVUNONSs1K05panI1KzMvSFcyeDg1SFBYMFUxT3NhdkllT0hBWVRYNCtIVHEwdzkzTnZFTENhRFNTbTJ1dSsxbTR6UjdEdGF3MGhVSk9iR3djYVducGhJZTN0ZXhmOE1mZlJFVHNzem11c05HRjBXamtuWGMvc1R0MzBYdTdUejc5MmxKM3pwNTMzcDVCYkd3Y01iR1g4ZlB6SlRDd0hzZU9uY0RkM1kzWFhuMGVIeC92U3N0SXZObisyYktMRnpkdVJwS3E3cjdTYURDaHlkZGdNc0ZENCsrdmNBZGdRYmlWaUdDZElOUVFmbjQrcEtTbWtwQ1FWR3dXMTYzcS9QbUxMRm02a3N1WHpjdEsxV29WNDhmZHo0cVZhL252djVObG1rdXIxZEtsUzBjT0hEaE1Sa1ltUzVhc1pQMzZmM2pzc1lmNTZxdHZiY2JmZUdNYjFxSzVPVmgzOGt5eHdicmpKOHpYRlJiV3pPR04yTDc5aDJ6cTN4VUtxRnNIUXptRGRjVlJLaFZNbWxTK0QyTUhEeDJ0VVRYckxrVkc4KzJQdjFiM1pRaFZSWFpIZFYrQlEwWVR2UHpYV2Y1Nk90d3FlS1V6bVBobDEyVisyaDdMb1hkN1ZjcTU0akx5ZVgvVkJkNGQxWXo2WHRjRGdGa2FQYzh2UEUyQnZ2enZFNnVPSk50azVEM1NPNGhWUjVLd0Y1ZC9wSS90ZzRmMS85bStoK1ZxRGZ4N0xwMkIxenFwRnVpTjVPUWJjRkxKY0ZISmJ6aitDanZPcHBYN05WVEVQUjNxMHU2R0poYzNlclJQRU9tNU9zdlhjanRyZUo4WUVHTFZ4TVBkU2R3aUM4S05pZ2FWL3ZwckdabVpWK25Zc1QxTm16WW1PZmxLcWVZb2JselIreE9qMGNqeUZXdkl6THhLU2tvcW8wZmRBMEIyZGc0bWt3bEprb3JOUHRNYnpIUGw1T2J5OWF5NXFGUkt3c0thNGVSa2ZnLzI5UEN3cWk5czc3cEs4NXBTVXV6WEZTM3FvWWZHNHVibWlwT1RFeWFUaVduVFgwYXJMY0RYMS9aaFVXUmtOQmN1WG1MZ0hmMXNIZ0xYTkx0Mjd5WTNON2ZrZ1pYQXljbUo5bTFGVnAxUXU0ZzdFVUdvSVFiZDBaY3o1ODd6N0N0dm9sUlczUzlubVZ6QnUyL1BzTnlzM0N4L0wxNXU2YXphckZrVEpqdzRCajgvWDM3OTdjOXl6ZmZvSXhQbzNxMHppNWVzSkRFeENYZDNOeHFFQkZzMXA4akl5TFNiUmRhK2ZSdVdMbHZGNlRObjBlbDBEcC9TSFQxeUhEQm45Tm1UcDlHd2N1VmFoOWM0YythclpYbEpwYWJUNlprL2YyRzVqalVZYWxiOWs1emNYSTZmUEYzZGx5RlVsYlkxTjFnSGtKT3Y1N2svVHJId3lYQ2NWWEsybjBuamkvV1J4S1JWZmttQy9aY3l1Vy9XWWFiZjJaQngzZW9qazBtOHMrSThDUm41RlpwMzg0a1VYcjI3TVc3cTY3ODNHdFZ4b1grWXI2VnJhNkgySVI0MjNWdU5KbGg5MUxybVc2R3ZOMFV4YjhkbFl0TTBaT2ZycWVPaFl1bjBqbGJCdXJTY0FqNWVlNmxDcjZFaU9qZnlvbk1qMjFxblJkM1JxdVE2Vk1VMUY3blZGUDJkVmhoYmtaQ3NOdHk0WGJxK3dmcHJxekhXa3pyY2J0bHZPeGNPOXQyWVdYVGpkdXZkOXZjNWZJM1hML0RHeXloeXJWWC8vYmsraC9YM29MaDlqcjQvMWUzd2tXUHNQM0FJd0JKRUsydkdYMFpHSm9EZFdzVmdMakdTbVhrVmhVTEJ3SUg5TE52VDBzeEw5cjI4UEl2TmFDc00vUG43K1JMV29obW56NXhqNzk2RDlPL2ZHNEFSSSs1aXhJaTdMT052TEM4aWs4a2N2cWFjbkZ4ZWV2a05BRDcvN1AwU2wrTDYrVjJ2RXlwSkV1N3VibVJtWHFXZ29BQ1Y2dnFxRUsxV3k2Ky8vVWxLU2lwNnZZRmhReDNYN2FzSjNudjdkWm9FQjFYcE9SS1RVM2p6blkrSXZSelBhelBmNSsvNVA2SlNpZXc2b1hZUXdUcEJxQ0dhTmc0Rmsva1h0VlpidGVlS2lva2hySG56cWozSkRSNTk1Q0Ztelo3TFBTT0cwck5uTjh2Mmlpem5DQXRyenB0dnZNeU9uYnNKREt5UGs1T2FEeitZYWRuLzRrdHYySDNpNStmblM4T0dJVVJIeHhLeFp6LzkrdHBtejV3NWU1N0xjZkU0T1RuUnBrMUx1K2Rmc1dJdFdWblp0R25ka2hNM01lQmtOQnJadSsvZ1RUdWZJTnpPTGlibjhlcmlzK1JwRGV5L2xHbTFiK3kzUnl2bEhOcHJ5N0Z5dFFZK1hudUo1WWVTNk5YTWg4MUZPclVlaWI1S205ZDNXYjcrODhsdzJnYVh2RFEycjhEQXFzTkpQTmpEdXVIT2xINGhiRCtUWnBWZDkvaUFFSnZqZDU1TmN4Z3dqRW05SHJTVVNmRGgvUzFzbWs2OHMrSUNHVVd5MW9UcXQyRkYrUjdtQ0xlR2k1Zmpxdlg4Q1lsSi9QNzdYNWF2SFFYYmlxUFQ2Wm54K2p1QTQvdkFiZHZONzRjOWVuVEJ5L042OW5EU3RXeTNrcHBCNkMzTFlCVjA3OTZGMDJmT3NYTlhoQ1ZZVjUyOHZiM0l6THhLZW5vbUFRSFhzL3NXTDFsSlNrb3FkZXY2YzJlUkFHVnRWcSt1UHk4Kzh3VFRYL29mMmRrNTdONnpud0g5S2lmclhSQnFPaEdzRTRRYVl0NzhSUUI4OFBicmRPMFVYbVhucWE2YnZNREFlbno0d2N4S0wvUXJrOGtZMEw5UHlRTnYwTHRYZDZLalk5bXlaUWQ5ZXZld2VUcTdlZE5XQUxwMzcydzM4eTQ1K1FxN2QrOUZxVlR5d0FQMzJRM1dWVlhOT3JWYXhheXY3ZGRSS2NtMDZTL1hxR1d3alJzMTVJdVAzcTd1eXhDcXlJUkYxYk0wc3F5Mm43Wi9uYWZpczZ2a2ZPZVRjbTFxeEZYRXdyMEpqT3NlYU5XaHRVMlFPL2QyQ0dERnRkcDFnMXI3MmEzUDkrZWUrRktkNDVsQm9UYWRaMWNkU1diN21kTDlOLzZqbE9jcGRPVnFGVCsxRWdTaHpMSnpjcGc3OTJlMFZmeFUrY3laYzBSRnhTQ1R5UmgwNXdDcmZYRng1dmVTd2lZWGp1aDA1b2NJU3FXUzl1M2I0dVRrUkZKU01wY2lvMjVLTTdEaUJOU3RRMVJVREttcHFaWmczZEdqL3hFUnNRK0ZRc0dqanp4a2xYRlgyN1ZvM3BTNmRmeEpUVXZuMU5seklsZ24xQm9pV0NjSU5VUjBkQ3dBalJyYVpqN2NMbXBDUjY1Q25UdDNZUG1LdGFTbXBuSGt5SDkwS2hJZ2pZMjl6Sm16NTVFa2lYNTk3VCtCOWZYMXhjM1ZsYnZ1dXROcWVVTlJWVld6N25iaTV1cEt1emF0cXZzeWhLcXlhRmZKWTRRS2kwM1RzT2xFQ25lMXRWN0srY0pkb2V3NG00Yk9ZT0sxNFUxc2pqc2FrMldUVFdqUDhQQzZUTzVyWGV2dWNycUdqOVpjTFBVMWZsSUpTMlh6Q2d4VzJZZU9ER3JqenhmandxeTJIWXZOWXRJUHh6Q0svanFDVUM2NXVYbk1taldYbEpSVXdsbzA0M0pjUERrNTF4ODZmUHp4VjJqeVM3dXMzMzdEaVpIMzNrMjdkcTFadW13MUFEMTdkck81eDdwNE1SS0EwQkx1bDNVRjVtQ2RRcUZBcVZUUXJsMXI5dTgveEo0OUI2bzlXRmV2ZmdBQWlZbkp0Rzdka2t1WG92amxWM05abUxGalJ6bHNhbFpiU1pKRTI5WmhiTnNaUVZwNlJuVmZqaURjTkRYbms3TWcxSEpYczdLUXlXVDQyU2sySzFRK2xVckY0RUVEV0w1aURjdVdyNlpWcXpDY25aMHdHbzBzK21zWllBN28xYTFydjQ2UlFpSG5vWWZHT2x3aUMxVlhzNjZnUUZkc043WGkxTFNhZFlKUW5memNWV3lmMGEza2dWVm81S3pEWEV5dWVKYmQ5OXRpR056RzN5cTd6c3RGeVl0M05VS3JNK0x2YnB1bDhlMlc2QkxudmFPVkgrL2UxOHhxbTk1ZzRwVy96bEtnTnhMbzdXVDVuMW9wNDY5OUNSVjlLUlhpN3FUZzFXR05yYllWNkkzTVhIWmVCT29Fb1FKMjd0cE5YRndDL3Y1K1RKMDZ5YWI3YS9LVksyZzBaYS9CV2JTSmcwYWpZYytlL2NUSEo2QlVLaGsyekxwbVcwWkdwcVZSV2JObXRnOGdpaW9va2xrSDBLbFRPUHYzSCtMUW9hT011WDhrYW5YMVphNFZCZ3RqWWkrVGtKakV0OS9OUTZmVDBiOS9iM3Ixck43ZlNUVlZvOUNHL0xOdEY5azVPZFY5S1lKdzA0aGduU0RVQUVhakVaUEpoTHU3VzQwcklseVpiaXplVzZselAvRW83ZHUxS2RNeC9mcjFZc2ZPM2FTblo3RG9yNlU4K3NnRU5tM2VSbFJVREFxRmd1RjNEeW4yK0xadHF5Y2p6R1F5bGJycm1pQUl0VVBrbFR4V0hVNWlaS2NBcSszM2RLaHJ0eXZzOWpOcHhXYlZ5V1FTazNvRzh0emdVR1EzZEU4MUdFMThPN0UxM3E1S3E4TC8reTlsVmxtd2JzYnd4alN1VTN3UmR6QUhZT3Q0V0g4SXp5c3c4TDhSeFgrd0w0c3BQeCt2dExrRTRWYlJ2VnNYZHUzYXc3UFBQSUdMaTR2Ti9xKyt2UDRRVWFmVG8xUTYvcGlwMCttWi9zekxnRzNaankrLy9BYUEvdjE3VzlXcUE5aTFLd0tUeVVTREJzSEYxc296R28yV2toK0Z3YnFXWWMxcDNTcU0xc1U4WkwxWkdqUUl3Y25KaVhObkwzRHBVaFI1ZVhtRWg3ZGx6UDBqcS92U2FxekNaQWFuYWd5eUNzTE5Kb0oxZ2xBREZHWTd1VGc3Vi9PVlZLMmluVnJ0TVJnTVhMMmFCWUNibTJ1WjZuV1VwN2FIU3FWaTNOaFJmUHZkUEE0Y09JeWZyeStiL3pIWHFydHJ5TUFTaXhlWFJua3o0TjU1ZTRiZDdUS1pETFZhWlhWVFhNaGtNckZuejM2NmRldU1YRzYvby9Deno3MktUbGR6YXRZSmdsQStuUnQ1Y1REU090ZzIrNTlvQnJYeHgxVnQvZS8veG1kQVdyMnh4R1dwS3JuRVkvMURiQUoxQUdxbERMWFN0Z3RqU25aQkthL2VNWmxNd21nbkJhNTFrRWVwR203WTQrV2l0S20zSndoQzJYaDdlL0cvLzcyRXU1dWJ3ekZHbzVFMWF6YXdkOTlCWG54aFdybnVvNTUvL21tT0hQMlBGczJ0TTNwVFU5UFlzblVuQUwxNzl5aDJqb0tDNis5RmhaMUQ1WEk1MDZZOVZ1YnJxUW9LaFp6dzhMYnMzWHNBZ0RadFdqSDUwWWR1NndmMkZlVi9iVG0wVWlFNndRcTFod2pXQ1VJTlVGakxyYmdXOUxlRG9wMWFiMlF5bWZqaHgxODVkdXdFSVNGQnZQakNOTlJxZGFXZVB6VTFqY3VYNHdnUGIyZloxcVpOSzNyMzZzNi91L2V5ZnNObUFFSkRHekJreU1CS09XZGxaY0JsWldVVEV4UExySzgvc1R5dFBuSGlGSEtGZ3BaaDVzNitXN2Z1Wk9teVZmeDMvQ1NQVFgwRWhjSTJZRGZyNjA4NGYvNGl1eVAyaWFVV2duQUxVc2dsM3JxM0tTM3F1M0gvbkNOVysxS3pDNWkxT1lyWDdkU25LMnJXcGlqaUhYU0FMWlN2TTdMcVNMSk5sOW5pcE9WVVBGajN6c2ltK0xtcjJIZzhoVzJuMDhqT0Z3OFhCS0dtS0M1UVZ5ZytJWkhNekt0ODlmVjN2UFRpOUJJZjFONUlraVE2ZG1odnRVMnZOekQvOTBYb2REcnExUXVnZTdmT3hjNlJmNjBCaGxLcHFGQUFMRGMzbHkxYmQzTFBpS0hsbnNPZXVMZ0VMbHd3UHpBSkRnN2s4Y2RzNzlsK21qZWZzTERtZE9uY2dVR0Q3cWhSemNHcVErSFBuaVRkM3ArVkJLRW9FYXdUaEJwQWtpVHp6VVF0ZnFDMll1VmFqaDA3Z1orZkw5T2Vmc3dtVUxkaDR4WkNHNGJRb2tVekJ6TVU3OVNwcy96OHl3STZkbWhuRmF3REdEUm9BQkY3OWxzNnR3N28zOGRoWmxwNWxLVjc2N1BQdllwV2EvdUJkOCtlL2F4Y3RZNDdCdlRsL3Z2dkJlRGI3K2JoNnVyS0Y1Ky9EMERmdnIwNDl0OEpqaDgveGJ5ZjUvUFkxSWN0QWVEQ0pTa2FUVDQvL1RTZm5OeGNsQW9GWGJ0MnFxUlhLUWkzbnB4OFBSK1cwQ1FoeU1lWmlUMXRBMVpaR2ozZmJZM0JhR2VOcVpOQ3hrTzlndkJ4VlRMbm4yanlDaHpYaWt6SktuMVhSWDkzRlYrTWIwbDRBdytIUWF5LzlpVXdwSTAvSFJwNjJ0Mi83MkpHcVR1ekxqNlFXR0t3cmtCdkpDVzdnSlRzQWs3R1ZieDdiaDBQTlQyYWV0T3JtUTk2ZzRuOWtabVYwcHhDRUlTcUo1UEptREo1SWw5OS9SMVJVVEhNK2VaSFhuNXB1dDFsczZWbE5CcjUrWmNGWExod0NVbVNlSEQ4L1NYZW82V2xwUVBnWElFVkszdjNIV1Rac2xYb2RQcEtEZFlkT0hDWUJYLzhiZWxXZStWS0NscXRGb1hpK3ZkSXA5Tng1TWgvSEQ1OGpGWXRXekJzNkNCSDA5VWUxejRqR1UyaWNadFFlNGhnblNEVUVKSkUwZVpZdGNyT25SRnMzcndOTnpkWHBrOTdIQThQNjZWT1VWRXhyRm16QVpsTTR0RkhIcUpEaDNZT1pySm1OSm8vSUs5ZHQ0bDE2elpoTXBud3VhR0JSM3g4SXQ5OCs2TWxVQWN3Ly9lRjZQVjZ1bmZ2VXNGWFZqbE1KaE1SZS9ZRDBLT0g0MnRTS2hVODlkUVVQdm5rYTQ0ZE84SHFOUnU0OTU1aEFDeGJ0b3JMY2ZHTWZXQVVqejMyTUxObXoyWCs3NHR3ZFhPbGRhc3doM01Ld3Uwc1gyZGswVjdITmRhY2xETCtlQ0xjWnJ2SkJLOHZPY3ZPcytrMit6cUdldkx1ZmMwc0RSMmExblhsdGNWbksrVjZGMC9yZ04rMWVkMmRGSGk3S3NuSTFWbU5hUjdnUnFDM2s4TTVnbnljYWVqblFsUktYb25uaTd5U3g4SElURm9HdW5NdU1ZZklLM2xFcDJxSXk4Z25NVE9meEV3dG1YazZ1elh4eXF1T3gvVUhOUXE1Uk0rbTNpamtFZy9PUGVyd21MZnViY3JvTHZXc3RtMDlsY3B6ZjU0dThYeXZER3ZNUXpjRVkwL0g1L0R3VC8raEtTYklLZ2lDZlNxVmlpZWZtTXhISDM5SlltSVN5MWVzWmNLRFk4bzFsMGFUejg4Ly84N0pVMmNBYzZmVUprMGFsWGpjMlRQbkFhaFR4MzZUc0J1WmlyeUp4U2Nrc0hUcEtrdlgyVTZkd2pHWlRCVmVvcHFUazh2eTVhdlpzL2NBTXBtTU1mZVA1T3k1Q3h3L2ZwTFZhOVl6YnV4b3k5Z3JWMUl3bVV5NHVia1dXNXV2Tmlrc2s2UFQ2MG9ZS1FpM0R4R3NFNFFhbzNhbTFXM2J0b3ZGUzFiZzZ1cks4ODg5WmJmN2FtaG9BNTU4Y2pJLy92Z2JQODJiei9oeG8wdXNWNUtuMFZpNmtxMWR1eEVuSnljbVRSeHJsVlVYRWJHUHhVdFdvTlVXNE9IaHpzT1R4ck42OVFhaVkyS1ovL3NpVHAwK3k5Z0hSdUhtVm5KUjg2cDArdlE1VWxKU2FkZ2doTURBK3NXT2RYRjJadHJUVTFtOGVBVjNEdXhuMlo2VWZJVkxsNkxRYURRMGE5YUVjV05IcytDUHY1azNiejR2di9Rc2dZSDFIRThxQ0xXUUpNRzdvNXJUdko3dHYvOTVPMlB0QnVvNk5QVGsxeW50ckdyRURXdGZod09SbVN3L2xGVGhhL0s3b2FOcjR6b3VISXE2YXZtNmJ3c2ZQaDBiaG92S2NkWkprSThUZno3Wm5wY1duV0hQaFl3U3ovbkN3ak5rNWV2dDFwR3JDa0UrMW9GR2c5RkVkREdCeGZIZDY5c0U2clI2STR2MkphQld5dERxN0dkaEtPUVNydzl2d3YwM0hKdVFrYzlUODArS1FKMGdWSUNIaHp0UFBqR1ovZnNQY2UrOWQ5dnNMMDNBSlQ0K2tSOS8rbzNrNUN0SWtzUzk5dzZqYjUrZWx2MjV1WG1rcHFiaDRlR09tNXNiU3FVQ3ZkN0F5Vk9uK1dmTERnRENycFVKS1VscWFwcmw3NTkrT2d1ajBZaS92eC9qeDQwdTlSeU9tRXdtZGtmc1krWEt0ZVRtNXVIaTdNelVxWk1JQzJ0T1dGZ3pUcDgrdzY1ZGUyalJ2S25sSGpVK3dmejdva0dEWUx0ekZ0WWVyazAxN2xLdlpVc3E1Q0o4SWRRZTRxZGRFR29JQ2V3dXA3cGRtVXdtMXEzZnpOcTFHM0YxZGVHNTU1NjBDVVRwZEhyeXRmbG84N1Y0ZTNreGJOaGdWcTVjeTU4TGw1Q3ZMYkFLUnQxbzkrNjlsci9YcnhmQTQ0OC9hZ2tFcHFkbnNIanhDbzc5ZHdLQWV2VUNlUHFwS2ZqNStkSzRjU04rbTcrUW8wZi80OUNobzV3N2U0Rmh3d2JSdTNlUFNsMGFXeGFiTjV1Ylh2VHQxOHRxdXlSSmx1WWtSZm43Ky9IMDAxTXRYeHVOUm1KajQ1QWtpZURnSUFCNjl1eEdWRlFNdXlQMnNYM0h2K1YrNmkwSXQ2c1g3MnJFWFcxdEh4N3NQcC9PTjF0aTdCNXpKUG9xRVJmUzZkWE1Pb04zeHZBbUhJM0pLbFUyV3lFN2ZSMXNOUEJ6NWxEVVZaUnlpZWNHaC9KUXp5Q2JaaEwydURzcCtQN2hOdndlRWNmc3pkRVU2QjB2SzhyTUsvbER0VXlDQUU5emtDMGgwMzR0UEVtaXhBeThZQjlubkc1b1hCRjVKUStkd2Y2Qi9jTjhlWFZZWTV2dGFvV01lWlBiWWpTYXVIUWxqNU54MlJ5UHkrWjRiQllYazNOcEZ1REcrNk50QTdFSkdmazg5dXVKU3FtOUp3aTFYVWhJRUNFaFFXUmV2WXFUV28xYXJVYVNKSXhHSTd0MjdRR3crekRVYURTeWNkTVcxcS9makY1dlFLMVdNV25pZUp0VkZkbloyWHowOFplV3J3c0RWNFZaY3E2dXJ2VHBVL3lEM1VKYnQrMnkrbnJJa0lFTUd6cTQySTYycFpXZG5jT21UVnZKemMwanJFVXpKazRjWjhtV3ExY3ZnQkhEaDdKOHhScCsvbVVCOTkxM2xUNjllM0QwNkg4QU5HbGlmbjlMUzB0SHFWVGk3T3lFVENaano3WFZGamV1UkxtZHBhWlhQMGZVQUFBZ0FFbEVRVlNhZzNXcVN2aHZJZ2kzQ3ZIVExnZzFoU1JodWttWkM5WHQ1S2t6ckZxNWpzdHg1cnBKVGs1Ty9Qbm5Zdkx6dFdpMVdyVDVXdksxV3F1bHFUZGF0bXdWTXBuRUhRUDYydDBmMnJBQlNxV1NGczJiTW1YS0pOUnFGUnBOUGx1MzdXVHo1bTJXVG1IZHVuVm0zTmpScUsrMWdsZXJWVHorMk1QczNCbkIwbVVyeWM3SjRhKy9sN05sNjA0R0RPaEQ5MjVkY0haMnZNVE1ub0lDWGFtN3doWVVXSDh3dm5neGtuUG5MK0xwNlVIblRoMnM5bmw1ZVpLUmtjbkJnMGZvMkxHOTNRWWwyVGs1Yk55NGhieThQQm8yRExHNjlyRmpSOUV3dEFFOWUzUXQwK3NSaE52ZDFINGhUT29WWkxQOVluSXVMeTA2VTJ5VzJjeGw1MW4rYkVlOFhLNTNySE5TeXZoOFhCamp2anRhYkdDc0tCOVh4eDN2akVZVGM3WkVzL3hRRW1IMTNYam52bWFFMWJkZitOMWtzdTBHQytadGszb0YwYk9wTngrc3ZtaVZvV2VQdDZ1U0FFODE5YnpVQkhvN0VlempUTEN2K2MvNjNrNG81UkkvYm85bHpqL1IyS3ZwVU4vTHFjU21GbDJiMkM3M09wdVlZM2VzSkVIemVtNGNqcjVLeTBCM213NjRZTzRzMnpUQWxhWUJyb3pzRkFCQXJ0YUFXaUZESWJmK3BweUt6K2JwK2FkRW9FNFFLdG4zYzM4aE9pWVd1TjVJcmZEK3JxV2RyTFhMbCtOWnQyNHpCb09Ca0pCZ0hwNDBqdnIxYmJQLzY5VHhSeWFUV2VZcXVwUTFNTEErRDA4YVg2cUdHQUFlSHVaeHdVR0JUSnc0anVEZzBqZldLWGx1ZDU2Wi9qam56bDJnVjYvdU50bHdnd1lOSUNVMWpYLy8zY1BpeFN0WXNtU2w1YlcwYTljYWdIWHJOMXNDZEVXMWF0bWkwcTZ6cGt0SlM3dFc0MXMwbUJCcUR4R3NFNFFhUkpKcVI3QU9rOGtTcUFQekU4UENZc0FBYXJVYUx5OVBYRjFjY0haMnd0bkZHUmRuWjh1ZmtrekcrdldiV2JKa0pUSkpSdi8rdlcxTzBiUnBZNTUvN2lsQ1FvSlFLQlJzMy80dnE5ZXN0eXlOOWZCdzU0RUg3clBwT0Zhb2I5K2V0R3pabkVXTGxuTDZ6RGxTVTlOWXZIZ0ZFUkg3K04vckw1V3BjNi9KWkNwM1Y5akdqVU9aUHUzeGE4V0hyVCtNZHVvVXpqLy9iT2ZuWHhidzh5OExpcDFIa2lRR0Q3ckRhcHRDb1JBZFlRWGhCdFB1Yk1qai9VTnN0cWZuNkhoNi9pbHl0ZmFYUnlya0VrNUs4Ny9SWC8rTjQvbkJvVmI3bXdXNDhzS1FVRDR1UmJPRWVsNXE2anVvTzNjbHE0Q1gvenJEK2FSY1hydTdNV083MWtmbUlBMHZSMnZnK1Q5UDA2V1JKMVA3MmI0bWdDWjFYZmwxYWpzMm4weGx6dVlvb2xNMUFJenFITURnTnY3VTgzSWl3Rk50ay9GbWowWm4vdDdrRmRnR0pGOGYwWVFQVmw4a01UUGZKc1BPU1NtamN5TXZucjZqZ2MxeGpwcFdtRXp3L2JZWXZ0OW16dXhyVk1lVmpnMDk2ZExJazg2TnZQQjJFT3kwRjlRRE9CYVRSZk42cmh5Tk1ZZ2xzSUpRaVJvMERMWUU2d29EYSs3dWJyUnVGY2JvMGZmWWptOFF6UDMzMzR0V3ErWE9nZjBkM20vSlpESSsvSEFtQmRvQzlIbzlCcU1SazlHRXU3dGJtZXU4M1RYa1R0emQzZW5SdlV1VnJLS29VOGUvMlBwNUQ0Ni9uMGFoRFZpM2ZqT3BxZWFnMUtBN0IxQy9udmtoUTZQUUJwdzRjUXFqMFlqSkJDNHV6alJyMW9UUm8wWlUrclhXVkNtcGFTZ1VjdlIyVnBRSXd1MUtCT3NFb1NZeDFZN2FFNjFidDZSdm41NjR1cm9TRWhLRXU0Y2JyaTZ1dUxxNjRPcnFVcXBBbUxlWEo3OHYrQXR0Z2VNc2lFYU5HbHIrM3FCQk1BVUZPaFFLT1gxNjkrVHU0VU53S2FGTG1MKy9IODg4OHdUSC9qdkI2dFViU0VsSjRkRkhKcFFwVUFjVjZ3WXJTUkt0V3RsL2NuclBpR0c0dXJodzZ2Ulpzck96N1M0eFV5bVYrUG43MHJ0M0Q3dFBzQVZCTUZNclpNd2MyWlFSNFhYdDdsZklKWDZjM0FhWkJBcVpPVE5MZVMxQXAxTElTclZzZFh6M1FIYWZ6MkQzZWR0NmQwWDFEL08xdS8xSTlGWGVXSHFlZ2ExOCtmckJsZzREVWdBcDJRVTg5ZHRKemlibXNPOWlCcGw1ZWw2NnE1SERaYktEV3ZzeHNKVWYyMCtuTW5kYkRENnVLcm8zOFM3NVJSVlJvRGUvQ2NXbGEyZ2JiTDA4cTA5ekgvcThYUGFtUFVkanNrb2NZelNac3g0dlhjbmwzM1BwdEE1MloyVEh1amJMa1l2ellJOUFIdXdSaU41ZzRrUmNOZ2NqTXprUW1jbXgyQ3lIZGU4RW9UYTc5OTY3S2RDVzNNMTYzTmpSakgxZ2xDVmJ6SndkVmZ3YlpyKyt2WXJkWDhqTDAzN1g2N0tTSkluZXZicVhlcnlibXl2ZnovMnFVczVkcUh2M0xuVHYzb1djbkZ3a1NjTFY5WHAzMkY2OXV0T3JETmQzTzBwSlNVTWhWMkxRMisrRUxnaTNJeEdzRTRRYVFyTDhYKzB3YnR6b2tnY1ZvMGVQcnRTdFc0ZkdqVU5MSG93NWNEZDE2aVJDZ29QdzhTbmJCOUQyN2RyUXJtMXJrcE92RUJCZy80UDhnQUY5N0FiL0Jnem9nMEpSK3JmYXZuMTdvUy9salloQ0lXZklrSUVNR1RLdzFQTUxnbURmdzcyREhBYnFBRHljRlhnNFYreTJTWkxnL2RITkdEbnJzRTBYMTZLV0hFamtuZzRCdEF5OHZvUnI2WUZFdnRnUXllTHBIUWoyS2Y1Qnc2R29xN3o4MXhsU3M2OEgvbi9mSFVkc3FvWVB4elRIM2NuKzY1QkowTHU1RDk5dmkrVjhrdjNscDhVcC9EQysvMUltUTl2VktmUHhON3FZbkd1MURMYU9oNW9BVHhVZXprbzhuQlg0dTZ1bzQ2a213RU5GaUorNXkyMXBNZ0NMbzVCTGhEZndJTHlCQjQvMUQwRm5NSEU4Tm91RFVaa3NPWkRFbGF5U2d4T0NVQnYwNkY3NjRIdHBBblNDV1hVM05hdXBVdExTVUtvVUlyTk9xRlZFc0U0UWFvaGFzZ0MyVXBVMlVGZW9mYnMyNVQ2WEpFa09BM1VBWSs0ZldhYnRqdHczY25pWnhndUNVRG1XSGt4aWN0OWduSXZwcEZvWmZOMVV2RHVxR2ROL1ArVndqTTVnNHVXL3pyQmtlZ2VjbFhLKzJCREovTjF4QUh5OU1Zb3Z4cmUwZTV6UkJML3V1c3pzZjZMdDF0WGJjVGFOTWQ4YzRiT3hZYlFPc2wrWS9LdU5VWnhOekNFelQxM3M2eWpRRzRuUHlPZHllajZYMHpURXBtbllmZDdjWFhiOWYxZVkyaS9FcHJOcldSaU1KcjdjR0dXVk1YeEhTMTllSDlHazNIT2VTY2hoMmNFa0RrZG4wcU9wRDNlMDlLVjlpSWZEWmNRQVNybEV4MUJQbXRWelpmN3VlSWZqQkVFUWhLcGhNcG5JeU1qRTE4Y2J2VjRFNjRUYVF3VHJCS0dHcUcyWmRZSWdDRFZKV2s0QmYreUpkMWpiclRMMWErSEw2TTcxV0hvdzBlR1kyRFFONzY2OGdFSW1zZXBJc21YNzVwT3AvTHp6TXBQN0JsdU5qMG5WOEwrbDUvZ3Z0dmhsbzNIcCtUejQvVEVtOWd6azZZRU5yVExSOWx6STRJODk1b0JVMGxVdG1YazY4Z29NUktkb2lFN05JenBGUTFTcWhwalVQSkt2YW5IVVp5TmZaK1NKWDAvdzVZTXRhUlpROWl5UnlDdDVmTFkrMG1hNThPcWp5VHc3T05SaDNUbDdZdE0wL0hzdW5iWEhybGpWdjd1WW5NZnZ1K1B3ZGxWeVIwcy9CcmIybzJzakw1dkdFNFhtNzQ0akoxOHN2eElFUWJqWkNuUTZTK2Eyc2d5clZRVGhWaWQrMmdXaGhqQmhFdWwxZ2lBSTFlalhYWEU4MExXK3pYSlh2Y0ZFamxaUHJ0WkFUcjZCbkh3OXVRWG1QL08wQm5LMEJ2SUtET1FWL2xsZ2JsS1Fyek9pS1RBd3FWY1FkN1R5czh5My8xSW0reTVsbEhnOTY0N1piMHp6elpab2VqWHpvWGs5VndyMFJ1YnZqdU9IN2JHbHJxMW1OSnI0N2Q4NE5wOU1aZnFkRFJuYXJnNmFBZ052cnpodk5hNy9SL3ZRRzhyM2l5a21UY1A5Y3c3VEp0aURKblZkY0ZiS0hkYkxBOUFiVGFSbEYzQTVQWjh6Q2ZhWDRPWnFEV3cvazhiZDdSMHZzVTNJek9kMGZBNkhvcTZ5KzF3Nk1XbWFZcTh6STFmSDBvT0pMRDJZaUllemdqdGErakc0clQvZEduc2h2NVp4bDZYUjgyZkUvOW03NzdBbXIvWVA0TjhNRWtiQ0hxS0NPSkVoNGxiY3VFZXRXbHU3N1ZCclcvMVorMXByMWZwYWE5VnF0YlZhdFhXODdnNWJ0VzRyRGh5SXE3akJyZXk5ZDBMeSt3TVRRVmFBUUpCOFA5ZlY2MHFlNXp6bjNLRWtrdnM1NTl5Y1ZVZEVaQWdLUmVHMkVTcTFHaVltVEYrUThlQnZPMUVkb0ZLcG9DcFFROHgvZ0lpSURDWWpWNG01dSs3QTBWS0MrM0haaUVuTlEzeEdYclVMRER4S3ZJdjJibFl3RVFtdzdORERjbWZVNlVKWm9NYnNQOE13c1k4cmxoOStpS2lVM0NyMUU1MlNpeS8rQ01QNmsrRm9hR09LbU5UaSs3RlZOVkdub1ZJRFY4UFRLNXp0VnhuSGJ5V2lSeXNieEtUbUlUWTFEekZwdVloTXpzV2QyQ3lFUldjaUxhZnFzOS9TYzVUWWZUa1d1eS9Id3RyY0JBTzg3VEcwclNQTzNrMUdaaGxWZ0ltSXFHWXBGWVdmNjZvQ0ZTUVNpWUdqS1M0cEtRa1JFUkZJU0VoQWVubzY4cDhVdnBOS3BaREw1YkMxdFlXTGl3c2NIQnk0YnlOVkdqTURSSFZBU21vYTFGQkRJaTY3c2g4UkVkVzhZemNUOWQ1blNwWUMwM2JjUWtSU0R1TFR5NjVnWFJtM1k3THduMTlEOWRMWC9maHMzSS9QMWt0Zk5lM29qVVFjdmFILy8wZlBTczFXWU9lRkdPeThVTDNFS2hFUlZZK1pXZUgrcHdxbG9rN01yRk9yMVlpSWlNQzFhOWVRbXBwYWFwdnM3R3hrWjJjakxpNE9vYUdoc0xTMGhMZTNONW8yYmNxa0hlbk04TC90UklUNCtBUUFnRkJVc3h1YkV4R1JZVngrbUdib0VJaUlpSjQ3VXFrVVVxa1VCUVVGa0pnWWRtWmRabVltenAwN2g3aTR1SW9iRjVHZW5vNmdvQ0RjdlhzWDNicDFnNldsWlExRlNQV0owU2ZyWnM2Y2lZSWlKYUEvK2VRVE5HclVxTmF1SndLQWV3OGVBUUNrRXM2c0l5SWlJaUlpMHJDVXk1Q1NtbXJRbVhYeDhmRUlEQXhFWGw1ZXhZM0xrSkNRZ0VPSERxRlhyMTV3ZG5iV1kzUlVIeGw5c3U3Um8wZkZubWRuVjI0WlNIV3ZKd0tBME50M0laR1ljRm8wRVJFUkVSRlJFVTNkWEpGNE9Sa21Kb2FaMkpDUWtJQmp4NDRWbTZSVFZRcUZBaWRQbmtTZlBuMllzS055R1ZXeTd1Yk5tOWl3WVFPU2twSUFBRk9uVGkyMTNiaHg0M1RxNzQwMzNpajErT25UcDdGKy9YclkyZGxoL1BqeDhQVDByRnJBWkJUVWFqVnVoZDJHekVJR3BiTHFHMk1URVJFUkVSSFZOMjI4UEhEaFVnaUV3dHFmMkpDVmxZV1RKMC9xSlZHblVWQlFnRk9uVG1ISWtDRmNFa3RsRWhvNmdOcjA4ODgvSXpvNkdubDVlY2pMeXl2ekRhYzVYOUYvWlNWV1ZDb1Y4dkx5RUIwZGpaOS8vcmttWHhMVkEvY2VQRVJrVkF6c2JHMmdZTEtPaUlpSWlJaEl5OXV6TlFBZ0lTbTUxc2NPRGc3V2VlbXJpWWtKVEUxTmRXcXJVQ2dRRkJRRWxhcDZGZWVwL2pLcW1YWEp5U1hmM0NLUnFGalNUaXl1M0kra291czFzL2lJeW5MazZBbklMQ3pnNkdpUHFDaFduU01pSWlJaUl0Sm8yc1FWQUhEajFtMm8xZXBhMnpvb01qSVNNVEVWZno5emRIUkVwMDZkWUdOakE2QndOdDZWSzFmdzhPSERjcTlMVEV6RW8wZVAwS3haTTczRVMvV0xVU1hyU3JOOSszYTlYeDhlSGw2dFBzbDRaR1JtNGRqSjAralh0eWZTMHpNNHM0NklpSWlJaUtnSXpZcTIyTmc0L0h2bE9qcTA4Nm1WY1cvY3VGRmhHeHNiRy9UcjF3K0ppWWs0YytZTWhFSWh2TDI5MGIxN2QrVG01bGFZN0x0eDR3YVRkVlFxbzA3V0xWdTJyRnJYYjlteUJWdTJiTkZUTkdTTU5tN2VnZng4QlY0ZTlRSTJiLzhEQlFWTTFoRVJFUkZSNllRQ0FWUnF0YUhESUlLd0ZndmphU1kwMk52WjRic1ZxN0ZpNlFJNE90alg2SmpwNmVsSVRFeXNzRjM3OXUyUmtaR0JZOGVPYVplMHhzWEZZZFNvVVdqZXZIbUZ5VHJOT1BiMk5mdDZxaUloTVFuN0R2NkQxMTRaQlRNZGwvZVMvaGgxc3M2WVpXZm5JT3pPWFVna0V1MGVBTHBRS3BYbExoV09qSXJCby9BSTlPaldXUjlobG1yNzc3dHdKT0E0dHF4YlZlS2NXcTNHNGFNbjBLOVBUMGdraHFrV3BLdlFzRHZZZi9nbzNoLzNPaG80T2NMRVJBeUZnc2s2SWlJaUlpcWRXQ3hHdmtKaDZEQ0lZRkxKN2FPcUl6OC9Id0F3WnRRdy9QSFhYc3lZTXg4L2ZQczFySzJ0YW16TWlJaUlDdHVJUkNJa0p5Y2pQajYrMk41eldWbFp5TS9QMTdsNmJVUkVSS1dTZFFtSlNUaDI0clRPN1ovMTZzc2pkV3AzSnVnOGR2eXhDMm5wNlpnMitRT2RydG15NHc5czJiR3oxSE5IL3Y0TjcwNHF2Y2huVVUxY1hQRDEzTTkxR3E4K004cGszWm8xYTdUcnlXdEtTa29LUHZ6d3d4b2RvenErWGI0S1o0TXZ3S1Z4STZ4ZDhTMmtVbW1GMXdRRlg4VEt0UnV3ZVA0Y05IRnRES0F3NlhmNzduMjR0MndPYzNNejdObC9DSWVPSE1QNjFjdmgzTUJKZTIxRVpCUlNVdFBnMmRvZFlyR29XckducGFVaE9pYXUxSE8zd3U1ZytjcTFPQjU0R2w5L09ST21wbExFeFNmZ3lyV2JPdmMvcUgrZmFzV25pOGZoa2Zqdk4wdlJ0SWtyeG94OEFVRGhoMzF0VklQbEhWbXFLMnJ6aml3UkVWRjlJRE16UXpLVGRWUUhXSmlaMWRwWWlpZS84dzcyOWxnMGZ6YW1mVDRYSDM3eU9jYS84d2I4ZS9lb2tUM3NkTmw3dnFDZ0FDRWhJU1dPVzF0YlF5S1JsTHBuZm1sMG1jRlhWRng4QXRadnJ2cDJYcm9tNjE0Y1BoaUhBMDdnd09FQTlPdlRFejdlbmpwZDUrYnFnam1mZjZKOUhwK1FoRm56RmdJQVhoNDlRbnM4T2pvV08zZnZ3NlR4NHlDVlNyVEhyVmdoRjRDUkp1dktTOVRkdW5VTFY2NWMwVDQzTnpmSHlKRWpjZlBtVFZ5OWVyWEU4ZERRMEdKdlVNM3h5aVlEendaZndLRi9qaVBzemoxa1pHVEMzTndNSHU0dDhjcm9FZkQxOGE1VVh4WFp2UDEzbkEyK2dBSCt2WEhpMUJsOHMzUUYvdnZGZnlBU2xaOUVjMnZpaXZ6OGZIdzIreXVzV0xvQXpnMmNjUDFtS0daL3RRamZmenNmYmJ3OE1PNzFWM0RzeENtc1hMc0JDK2ZOMGw1NzVOaEovTFp6RC9iOHZna3lzUVVBb1Avd2wwc2Q1K1ZSTCtDRDk5K3UwbXZ6OG5ESEY5UC9ENHVYcmNUc3J4Wmg0Ynd2Y1B2dWZTejk0U2VkKzZqcFpOM0RSK0dZUHZzcnlHVVdXRFIvdGpaNWFTSVdRNm5Ia3VCbDRSMVpxaXRxODQ0c0VSRlJmV0F0bHlFOUs2dFcvbVlrS290WUxJSzFwYnpXeHN2UEwvenVJcEdZb0hsVE42eGF0Z2dyMTY3SG91OSt4SjU5aC9EYXk2UGcyOVliNW5wTUlHWmtaRlQ2R2dzTEN6ZzVPY0hYMXhkcGFXbTRkZXRXall6bDdka2FBZnRMbjcxV21pdlhidURiNWF1UWtwcUdDZSsrcVQxZVVGQ0F6S3pzY3E5OTY3V1hjZnprYVZpWW15TXR2ZlE0WlJibXhYSUpFb2tKM0o0VUJRRUFFOG5UUk53TFF3WnFId2VlT1FkVFV5bkdqQnl1ODJzeEp2eW05SXlMRnkvaTBLRkR4WTZOSERrUzU4K2Z4ei8vL0ZQaStLVkxsM0Rnd0lFU3h5dHI1Wm9Oa0VvazZOaXVMYVJTQ2NJam9uRGhVZ2d1WHI2Q09aOVBRKzhlM1NyL1lrcng5LzdEMlBycm54ZzJ1RCttVGY0QWJidzhzSHpsV2l4WThnTm1UZisvY3FmcU5uUjJ3bGR6Wm1ENnJIbVkrZVVDckZ5K1VEdDdMall1SG0yOFBDQ1h5ekIyekVpczM3UWRGeTlmUWFjT3ZnQ0FpSWhvMk5uYVFHWmhVYXhQSDI5UGRPM2NRZnY4bDQxYnEvMGEvWHYzZ0ZLcHhKbWc4OGpOeTRkZmw0NzRhOGZHQ3EvYjl0dWYyTDMzWUxYSEwwdGVmajcrM0wwZnYrN2NCUWQ3T3l4Yk9BKzJ0aytUdW1LeEdNcGFXQWJMTzdKVVY5VG1IVmtpSXFMNlFDZ1V3dEhXRnRFSkNZWU9oWXlZazQxdDdlNVo5K1M3aSthN3FxdExJeXhaTUJlbnpwekQyZzFiTUhmQkVvaEVJbmg1dUtORHU3Wm80dElJbHBaeVdNcGxzSlRMWVdrcEwzY3JwOUpvbHQ1V3hxaFJvd0FVSnNGT25qeXBqYnNteHRLRlVxbkV4cTIvWXVldWZYQnlkTUNLcFYvRHZXVUw3Zms3ZCs5anl2VFpPdlYxNm14d21lZFdmNzhZclZvMmY5cnZ2UWRsVHN4UnE5WEl5aTVNRUVaRVJxR0JveU15czdLS3RYazJaMkNzbUt5ckk3NmMrU204UE55TEhUdDQ1QmlXcjF5THJUdDI2aVZaOTllZS9WaTdZUXQ2ZE91TXFSOU5BQUFNSGRRUGFlbnAyTEI1QjJha3B1SExtWi9DMXNhNnpENjhQVnZqNHcvZXc0TUhqMkZoYmc0TGMzT1ltSmpnNGFPbkZYQkh2VEFFdS9ZZXhJM1FNRzJ5N3M2OSszQnYxYUpFZis0dG0rT1ZJbE5oTmNtNjFOUTAzQXk3WFdvTTBiR0ZTMkRQQmwvUUh1dmV0VFArdC9WWGJQOTlGd0wyNzhUQWZuMHdzRjhmN1hrckhlNzhTSXRrL1BVcE5UVU5RZWN2WWR0dmZ5SWhNUWxEQnZyai9YRnZsSWhKTEJiWFNqVlkzcEdsdXFDMjc4Z1NFUkhWRithbVVqUjBjRUI4Y2pML25xTmFKUmFKNEdSckN6UFRpcmRRMGlmTnFpQkprWWtsQW9FQXZYdjZvWWRmRjRSY3ZZNVRaNE54L1dZby9yZjExMUw3bVA3SlJ4amN2MitOeHZuMzMzK2pZY09HOFBMeVF2LysvWEgwNkZHa3BLVFU2SmhsQ1krSXdzTHZWdURlL1lmbzBhMHpwbi95VVlra21ITURKMHo5ZUVLNS9hejRhUjFzckszdzlodXZsTm5HeWRHaDJITzNKcTc0YXM1bjJ1Zng4WW40YlBaWEFJRElxR2k4TyttVFl1MUhqbjJuMlBQS3pCcXN6NWlzcXlPZVRkUUJRUCsrdmJCODVWb2tWZk1OWGxCUWdOWHJOdUh2L1lmaDM2Y0hQcDgyR1VLaFVIdit0WmRId1ZRcXhlcDFtL0RCbE9tWU52a0QrSFh0VkdaL1JhZXVBa0F6dHlZSXZYMVgrMXdxbFdMRFQ4c2hsOHNBRks2cFQwaE13b3ZEQitzYzg5MzdEL0hmQlV2TGJWUDBmRmx2NkNNQko4dnRvME03SDlqYjJlb2NWMW5VYWpYU016S1JucDZPMUxSMHBLV2w0OEdqeHpoL01RUjM3dDJIV3EyR1ordFdtRGRyZXJHN0RrV0p4V0tvVkNxbzFlb2EyWGRCZzNka3FTNm83VHV5UkVSRTlZbTVxUlN1RFp5UW1wR0pySndjS0pSSzdrbE1OVUlvRU1CRUxJYUZtUm1zNWJKaTN5TnJTLzR6TSt1S0VvbEU2TmplRngzYkYwNFN5Y2pNUWt4TUxHTGk0cEdlbm9IY3ZEems1K1hEeDB1My9kWTBKQklKc3A2WjhWV1JqSXdNM0w1OUcxRlJVWGpoaFJmZzYrdUxFeWRPNkRTV1B1MDljQVEvYjlpQ0FwVUtIMDk4RjZOR0RDMjFuYlcxVlludjlzOWE4ZE02eUdRV0ZiWXJTbUlpUmlQbkJ1VzIrV1BydWhMSG9tTmk4Y21NTDNVZXA3NWpzdTRacHMrVUpOWThOM3RtdVpibXVibTVlYm5YVjBkVWRHR1o1NkpUVlN2ZFIwd3NGbi8zSTBKdjM4V0x3d2RqOGdmdmxab0lHalZpS0JvM2FvaEYzLzJJdVF1V29FdW45aGcvN2cwMGRTdGNhNTZla1lHOHZLZlRjMjF0ckxYcjBuMjhQYkJuLzJIazVlVnBDMVZvRW5VQWNPbmZ3cjMrT3JUejBUbHVuemFlMkxaaGRhbm50djI2RTRjRFRwUjV2cWlLOXFwYjlOWHNhaWZyMGpNeThPWjdIeU03SjZmWWNZRkFBRy9QMXBqdzdwdm8xcmtqWEJvM0xMY2Z6ZDUxU3FWUzU4cEJWY1U3c21Rb2hyb2pTMFJFVk44SWhVTFlXbG5DMW9xYnNWUDlsdi9rZTJqUklnUmxrY3NzSUcvWnZNd0pFcnFTeStWVm5oV1htWm1KMU5SVTJOcnE5ajFUTHRmdmFwTWYxNnlIaFlVNXZsOHd0OW8vaDZvb2J4bXNobVkxWC8vaEwrTi9hMytBUytOR2xVNk8xbmRHbTZ3TEN3c3JVVWhpeElnUmFOYXNHWHIzN3EwOUxoS0prSnViaTVZdFd4WTdya25XZVhoNFlOaXdZY1g2cVE2MVdvMzA5QXhjdTNFTDZ6ZHRoNVdWSlNhTnIzeXhCWVZDZ2IvMkhNRFdYM2RDcFZhalF6c2ZOSFJ1Z0YwVjdNazJlRUJmaEVkR0lmakNaVnk0RklLdW5UcGc5SXZEOE9lZWZUaC84Vjl0TzgwYkNnQTZ0dmZGenQzN2NQNVNDSHAxNzFxaXoxTm56OEhXMWdZdG1qWFZPWDZwUklJR1RnNmxuak0zTC96WmwzWCtXVk0vbmxEaVRrQnNYQUxlZlA4am5lTXBqOHpDQXVQZWVBWEtnZ0tZU3FXd3NySkVBeWRITkc3a1hLbjE5bUpSNGR0UldWQlE0OGs2Z0hka3FmYlVoVHV5UkVSRVJQUjh5bnV5cDF0TmJWdFVHanM3TzRTSGg1ZmJSaWFUWWRDZ1FiaDY5U3J1M2J0WDdKeFVLa1dCanBNaTdPM3RxeHhuV1d4dHJBMlNxR3ZqNVlrUHg0OUQ1NDd0dE1keWNuSnhOdmdDdndOVWt0RW02eTVldkZpaU1NU0lFU053N2RvMUJBWUdGanMrYXRTb1VvKy84ODQ3dUh6NWNvbCtYbnJwcFNyRjlPTFljY2g2VW8xRklCQ2dWL2V1bURMcGZWaGJXMVc2cjVWck4rTGdrUUM0dWJwZ3hxZVRzWExOZXF4WnQwbW5hd1AyNzhUWjRBdjRaZU0ybkx0d0NkMjZkTUNyWTBhaWY5OWVDTHQ5RjMvOVhmejErdnA0d1ZJdXg5RmpnU1dTZGZFSmlRaTVlZ01qaHc4dWRVYmZ3MGZoT0hqa1dLbHgzTHYvRUQvODlBdm1mUDZwem9rNVF4QUtoWGhKRHhWc0JNTENuNDlhVlhzSk05NlJKU0lpSWlLaXVreFRnRUhmeTBYTDA3aHhZNFNFaEpUYkpqTXpFd1VGQldqWHJoMFNFaEtRbHBZR0FHalZxaFZrTWhsdTN5NTlEL2JTeHRKRjhJWExtRE4vc1U1dEl5S2pLNXpkcHRsS0tpb210dHgyU21WQm1XMkVBb0cyNkdSRVpCVHM3V3hnYjJkVHJJMlptU242OSsyRnlLam9Zc2ZWVHlhS0NBUk00cFhHYUpOMWRkR3d3ZjJSbTV1SDdPd2NoRWRFRm02U2VTc01FOTU1QXdQOGUxZmNRUkh2ajNzZFRnNzJHRHZtUllqRllxeGN0ckJTMTNmdjJobGRPM1hBK1l2L0Z0dS9UaVFTbFVqV2lVUWlEUER2aFYxN0R5SXFKcmJZK3ZUZGV3OUNwVkpoeU1CK3BZNXpLZVFxTG9WY0xmV2NUR2FCdS9jZllzdU9QekJqMnNlVmlyK294K0dSdUhqNVNyRmpLYW1wVmU2dnBtajI3MUp6ZGhzUkVSRVJFUkVBYUxkajBtVVpyTDVZV1ZuQjN0NGVpWW1KNWJZTERnNkd2NzgvaGcwYmhyaTRPSmlZbU1EZTNoNVpXVm00Y2VOR2hlUEk1WEtkWjlZMWNXMk1pZSs5VldHN1h6WnVoWldWSmNhKzlLSk8vWTZiTUtYYzh6R3hjV1cyTVRFeHdhSGRPd0NnUk9HSTBxei9hWm4yY1haMjRUWlN0Zm4vOVhuQ1pGMGRNdkhkNG0rOHlLZ1l6RnY0SGI1ZHZnb2lvUWorZlhybzNKZVZwUnh2dkZxMUdYNGFJcEdvM0VJVFJZMFlQaGk3OXgzQzV1Mi9ZOWIwcVFDQTVPUVU3RDM0RDlxMWJhUGQrKzVaWTBZT3g0UjMzOVErSC9UaXE5ckhEWndjNGQrN0J3Sk9uTUxycjR4RzQwYk9WWG9kZS9ZZHdwNTloNnAwYlcwU1BKa1d6S1dvUkVSRVJFUkVoYlRKdWxxY1dRY0FYbDVlSlZiWFBTczJOaGIvL1BNUGZIeDhZR2RuQndCNDlPZ1JRa0pDa1BQTW51YWxhZE9tamM3RkJaMGJPT0dWMFNNcWJQZkx4cTJ3bE10MGFnc0FzMmVVbldUN1pza1BzTE8xd2FUeDQwbzlYM1JwYThEK25jakx6MGQ2ZWdZYzdPMFFFUm1GZHlkOVVxd1laRVJrbFBaeGRHd3NCQUlCckxuS3ExUkdtNng3ZGs4d3pmUFMxbEdMUkNKWVcxc1hLekpoOFdRdnNwb3NNTkc0a1RNKysrUkRmRHp0Qy96MjU1NUtKZXNBNEk5ZGU2c2RnMFFpd1VnZHFyZzJjbTZBZ2YzNjRQRFI0eGc2c0I5OGZiengwN3BOeU12THd6dHZqaTN6T29GQW9DMVVVWnF4WTE3RTBlT0IyUDc3bi9qODAvSXovbVVaUCs0TjlPdmJzOWl4eE1Ra1RKayt1MHI5MVpTbk0rdFVCbzZFaUlpSWlJaW9ic2pMendOUXU4dGdBY0RGeFFWT1RrNklpNHNydDExaVlpS09IejllNmY3dDdlM2g1dVpXeGVqMHAyK3Y3bVdlKzJiSkR6QTNOeXUzVFZHbnpnVGp1eFdyY2VUdjN5cHMrKytWNjdDeXNvUkt4ZSsvcFRIYVpGMkxGaTNRcFVzWDdYTk44czNIeHdjUkVSSGE0MlptWnJDeHNZR0xpd3M2ZHV4WTdEaWcvd0lUejJyZTFBMEFrSmlVWE9scmY5bTR0ZHJqVzFpWTY1U3NBNER4NDE3SDJYUG44ZTN5VlJnejZnVUVuZzVDLzc2OTRPWGhYdVh4M1Z4ZDBMRmRXeng2SEFtbHNrQmJNYlV5TEdUbWNMQzNLM2Fzb0tBT2ZpQUlhbi9QT2lJaUlpSWlvcm9zTHo4ZkppWW1PczlBMDZkdTNicmh3SUVEVUNnVWV1MVhMQmFqYTlldTlhN29Ra3BxcXJiU3E0Wm03N3hXTFpwaDFmSkYrR1ByT3VUazVtTFB2a1BJenM3R3hDbWZZZWFuaytIZXFnWCsyTHJPRUdIWFNVYWJyQXNORGJnaTY0VUFBQ0FBU1VSQlZNWDU4K2VMSFpzNGNTSWVQbnlJVzdkdUZUdXVWQ3B4L2ZwMW5ENTl1dGp4OTk1N1Q2OEZKa3J6T0R3U0FMU2JObFpHMGVtbUdxRmhkekJ0NWx5MDkvWEJncmt6cS9YaFVGQlFnTDBIam1EVWlLRUFBR3RySzB5Yk1nbnpGeTNEbW5XYjRHQnZoNDhtdmxQbC9qVm0vbWNLckt3c3EvemhuSldaallURXBHTEhxbHFHdXlaeHp6b2lJaUlpSXFMaTh2UHlhMzBKcklaTUprT2ZQbjF3N05neHZjMEFFd2dFNk5teko2eXRyU3R1L0p4NUhCNkJ0UFIwUkVRK0xTYnh2N1UvQUNpY0dTa1VDaUdWU1BEZkJVdFJvRkpoMDg4L1lzdU9uWmc2NDB1OCtlcExlUFBWTVlZS3ZjNHgybVJkWFhMcWJEQnNiYXpoN2RtNjJQSGs1QlFzKzNFTmdNTGlFeHJaT1RrUUNvUXdOWlZXYXB5azVCUjh0V2dabWpacGdpOW5mcXBOMUNVa0ptSHhzcFVZOThZcjhQSDIxS212NUpSVWZML3FGOXkrZTErYnJBTUFjM016bUppWVFLRlF3TXJLRWtxbGJ1V3F5MU9WYXJoRnJkKzhIZXMzYjY5MkhEVk5VdzJXZTlZUkVSRVJFUkVWeXN2UGg4U0FSUWljbkp6UXIxOC9uRHg1c3RvejdNUmlNWHIwNklGR2pScnBLYnE2NWNxMW0xQ3BWUGp5NjhXWSt0RUVBSUJMNDhMWG1wT2JpLzJIam1MYmIzOGlOemNQaTcrZUEwY0hlMHlmK2lGOGZiencvYXBmY09YYVRjejVmRnFKMlhuR2lNbTZPdURSNDNETVg3UU1MbzBib2xXTDVqQXpNMFZDUWhKQ3JsMUhmcjRDSTRZTndwQ0IvdHIySDB6NURPYm1admo1eDZVNmo1R1ZsWTFaLzEwSVUxTXBGbjAxQzJaRjl0WXpsVXFSbDVlSEdYUG1ZOHFrOGNVU2c4L0tmckpKNXV5dkZrRmlJc0c4V2RPMTUzYnZQWWkxRzdiQTFGU0tYdDI3NHRqSjAvaDQya3pNbVBZeDJyVnRVMnAvTzNmdnc4N2QrM1IrSFZVeGVzUlFkTzNjb2RSekxabzNyZEd4SzBQNHBHUTFaOVlSRVJFUkVSRVZ5c3MzM013NkRTY25Kd3dkT2hSQlFVRklTRWlvVWgrMnRyYnc4L09yMFJsMVQyZi9WYndxTFNjM1Y2YysxV3AxaFczTlRFMXhPZVFhNHVJVDhPbVVTZmgxNTI3TW1mOXRzVGJuemwvQ2l0WHIwSzV0RzN3NjVRTTBjSExVbnV2ZnR4ZWFOVzJDaFV0V0lEMDluY2s2R0hHeXp0Yld0dGliUkNvdG5LVm1iVzFkNHJoUUtDeXp3RVRSWTBYN3FZdytQYnNqUGo0UjEyK0c0dFRaWUtoVUtsaGJXYUp6eC9aNFljaEFkR2puODB6c05yQXdOeXVqdDVKU1U5UHc1ZGZmSWpzbkI4c1hmNldkcWFaV3E1R1RrNHQ4aFFMLzkrRjR6Ris4SE4rditobFIwVEdZOE82YnBTNDdEVHAzQVFEZzJyZ1I1czMrREk0TzlvaUpqY09QYTliajR1VXJjSEowd0lLNU05SFV6UlVlclZ0aDdmcE4rR3oyZkF6dzc0MTMzaHdMSjBlSFl2MzUrbmlqVzVlbmV3R3VXYmVwd3RlVGtabWw4NUxZdDE5L0dWMDdkVUNybHMwcmJHdm9qUzAxTDhuUWNSQVJFUkVSRWRVVmhsd0dXNVJjTHNmQWdRUHg4T0ZEWEw5K0hSa1pHVHBkWjJGaEFXOXZiN1JvMFVMdisrNmxwcVpCcFZiRFVpNkRTQ1RDeWROQkFBQ1p6S0xDYTE4WTg1Wk9ZMFJHeFZUWWR1ZTI5Vml6ZmpQTXpjM1FyMjlQZE9yZ2kvbUxseU0wN0E0bVRwNk85cjV0NE9Ub2dOZkhqa2F6SnE2NDkrQVI3ajE0QkxWS2hRS1ZDZ3FGRWdxRkFrTUc5VVB3aFg5aFoyY0h1UTZ2b1Q0enltUmRmbjQraGcwYlZxd3doRWIvL3YzUnYzL0ptV1dqUjQvRzZOR2pTeHdmTTJZTXhvd3B1YTQ2UHo5ZjUzaGNYUnBoK2ljZjZkeCt4Wkt2ZFc1N09lUWF2bG55QTlJekNzc25ULzlpSHJKemNwQ1RtNHZjM0x4U3IvbGoxMTRrSmlmajgybVRTMVJxOWUvVEUybzE4T1hNVDVHWm1ZbTE2emZqN3dOSG9GQW8wTDFyWjB6LzVDUHRtMnJrOE1Id2JOMEszeTVmaWFQSEEzSGkxRm4wN2VXSGwwZVBRRE8zSmdDQWxzMmI0cVVYbi81LzJQN2JYeVdXOTY3NmVTT0VBZ0drVWlreU03Tnc0dFJaTkc3VVVLZlgvL2JycjVSNlhLMVdJeU16RTJhbXBoQ0x4VWhKVGNQbGtHdkZaaHpXTmdGbjFoRlJQV01tRVNFbnYvcmJJUkNSYnN3bGxTL0VSVVJVMXhsNkdXeFJBb0VBelpvMVE5T21UUkVmSDQrSWlBZ2tKaVlpTFMxTnUwUldJcEhBMHRJU3RyYTIyb3F5TlZWSTR0VFpZUHk0WnIwMk5zMTNTVjJxdDA3OWVJTGU0cEJabU1ORUxNYXdRZjBobFVqZ1lHK0hINWN1d05uZ2l6Z1JlQVpuZ3k4aU9TVVZlWG1sNXlDS2NyQzN3OWd4TCtvdHR1ZVZVU1hycksydGtaaVlpS2xUcDVhWUVhZHYyZG5aMmpFTnFYblRKaEFJQ21ld09kamJ3bEl1aDF3dWcxd21nNldsSEhLWkJXUXlHV1FXRnBETExDQ1JTakIvMFRJY1Aza0diVHc5OE1MUWdjWDY2OVBURDMxNitnRUFmdnJsZndnOGN3NzJkcmI0Y1B3NDlINXl2S2hXTFpyaDV4Ky93NTk3OXVIWG5idHhPdWc4eHI1VStNYjczOW9mWUNtWEYydS82OWVOSmZwNDhQQXhydDhNMVg3d09EZHd3dFNQeGxmcjU2SlNxZkRhT3grVytMQjRVY2ZLdHpWQnMyY2RrM1ZFVkYrNDJKcmlUbXlXb2NNZ01ob3Vkb2E3NlVoRVZGUHk2c2pNdXFJRUFnR2NuSnpnNVBTMEVLVG1lMXh0VnEzMThuREhrSUgrS0NoUVFhVlN3ZFJVaW5adDI2QjNqMjRWWHZ2Q2tJRVZ0cW1NeVpQZWcwdmpwNU5xQkFJQmVuVHJqQjdkT211UEtSUUs1T2JtUWFGUW9FQ2wwdjdNaEVJaGhFSWh4R0lScEJLSlFTci8xalVDdFJGbEJxNWN1WUpmZnZrRnljbkp0VEtlcmEwdEprNmNDRjlmMzFvWnJ5d3FsYXBTbWZ5OC9IeWNPaE9NQWY2OXltMlhrWm1GbzhjRE1XeHdmNTArUERNeXN4QWVFUWt2RDNlZFl5bXFvZysvOElnb1JFUkZvWHZYenFXZWY5YUJ3d0ZJU1UyRlNxV0dTQ1JDaTJadTZOeXhuY0UrR1A0NWRoSkx2djhKMnpiOFZHejlQaEhSODJwVndDUDhmRHpjMEdFUUdZMFAvRjB4dWIrYm9jTWdJdEtyeVo5K0FabUZCUlovUGNmUW9SRHBqYUNDeElOUnpheno5ZlhGNnRXckRSMUdyYXZzbEZ1cFJGSmhvZzRBNURJTGpDNVNDVmFYOWxWTjFBRVYzNkZ3ZFdrRVZ4ZmRxK3FVVjBqREVEVExZRlVxbzhtZkUxRTk5MDVQRit6OU53NHhxUlV2ZVNDaTZtbG9iWXAzZTdvWU9nd2lJcjNMeTgrSHJhMk5vY01ncWxVMXMzQ2FpQ3BOazR0VXExbGdnb2pxQjVsVWhQbWpXeGs2RENLak1QK2xWckNRY3M4NklxcC82a3FCQ2FMYXhHUWRVUjBoMUJhWU1IQWdSRVI2MUxXRkRkYTkxd2JPMXBXdmxrNUVGWE8ybG1MOSt6N28wdHl3K3lRVEVkV1V2UHg4U0tYOE80S01pMUV0Z3lXcXk1NFdtT0RNT2lLcVg3cTJzTUd1cVIyeDZYUUVUb1ltSVNJcEY5bXNFa3RVWmVZU0VWenNUTkhId3c3djlIU0JqRFBxaUtnZUsweldjV1lkR1JjbTY0anFDT0dUZGJEY3M0Nkk2aU9aVklUSi9kMjQrWDBkY1BESU1TeGZ1UllBMEx1bkg3NzhmSnJPMXlZa0p1RzFkeVlCQU16TnpmRDM3NXRac1kySWlHb1VsOEdTTWVJeVdLSzZRc0NaZFVSRVZQUEM3dHpUUG03Vm9sbWxyclczczlWdThwMmRuWU9JeUdpOXhrWkVSRlNVV3ExR3ZrSUJFNG1Kb1VNaHFsVk0xaEhWRVVKdHNzN0FnUkFSVWIwV2V2dU85ckdIZTh0S1hTc1FDT0JaNUpwYlliZjFGaGNSRWRHejFHbzExR28xeENJdUNpVGp3bVFkVVIwaEVCYStIVldjV1VkRVJEVWtPeWNIang1SEFBQ0VRaUhjV3phdmRCK2VyZDIxajIrRjNkVmJiRVJFUk05U3FRcS9Hd21GVEYyUWNlRnZQRkVkVVZCUXVObTZTTVJOb29tSXFHYmN2bk1mNmlkVHVKczNkYXRTZFQxUGoxYmF4MFZuNlJFUkVlbWJaajl2RVpOMVpHVDRHMDlVUnlpVlNnQ0FpWmhUdkltSXFHWVVUYTRWVGJwVlJzc1d6YlEzbGg0OWprQjJUbzVlWWlNaUlucVdabWFkUU1oaVJtUmNtS3dqcWlNVVQ1SjFZaWJyaUlpb2hvVGRmcnBzdGJMNzFXbElKUkkwYitZR29IQXZvZHRGQ2xZUUVSSHBFNWZCa3JIaWJ6eFJIVkdnTEZ3R3k1bDFSRVJVRTlScU5XNFZTZFlWM1h1dXNqeGJQNTJWeDMzcmlJaW9wbWoyODJheWpvd05mK09KNmdqTnpEb1RFNVlsSnlJaS9ZdUxUMEJxYWhvQXdNcFNEdWNHamxYdXEyaXlqdnZXRVJGUlRkSE9yQk53R1N3WkZ5YnJpT29Jelo1MVloUE9yQ01pSXYyN0ZmWTBxZWJSdWhVRTFmamlVeXhaRjNaSFc3U0NpSWhJbjFRRm5GbEh4b20vOFVSMWhGTEJBaE5FUkZSelFvc3RnYTFhY1FrTkowY0gyRmhiQVFEUzBqTVFIUnRYcmY2SWlJaEtvM3B5TTBnb1l1cUNqQXQvNDRucUNNMHlXRTJGUFNJaUluMjZGVnBrWnAxNzlaSjFBb0dnMko1M04yNkdWYXMvSWlLaTBtaVd3WW80czQ2TURIL2ppZW9JcFZJQnNWaFVyV1ZKUkVSRXBjbk95Y0hkK3c4QUZDNGxhdTNlb3RwOWVudTExajYrZHVObXRmc2pJaUo2bHVhN2tVckY3UmJJdURCWlIxUkhLSlVGRUhNSkxCRVIxWUNidDI1clp5ZTBhdEVNWnFhbTFlNnpiUnN2N2VPcjEyOVZ1ejhpSXFKbmFiNGZLUXNLREJ3SlVlMWlzbzZvanNqTHk0TlVJakYwR0VSRVZBOWRMVEx6emFlTnAxNzZiTkhNRGVibVpnQ0EyTGg0eENjazZxVmZJaUlpRGMxKzNnVlB0Z3dpTWhaTTFoSFZFVm5aMmJDd01EZDBHRVJFVkE5ZEt6THpyYTIzVnprdGRTY1VDdEhHMDBQN25MUHJpSWhJMzB4TUNwTjFDaWJyeU1nd1dVZFVSMlJsNThEQzNNTFFZUkFSVVQyVG01dUgyM2Z2QXlqYys4ZmJzM1VGVitpdTZDeTlxOWU1YngwUkVlbVhkaGtzazNWa1pKaXNJNm9qc3JJNHM0NklpUFR2WnVodEZEelo2NmRGczZaNi9iZkd4L3Rwc281RkpvaUlTTjhFQWdGRUloR1VTdTVaUjhhRnlUcWlPaUk3T3djVzVreldFUkdSZmhWTm92bDRlNVRUc3ZKYU5tOEdVMU1wQUNBNkpnNEppVWw2N1orSWlNakVSTXlaZFdSMG1Ld2pxaU95c3JNNHM0NklpUFN1NkY1eStpb3VvU0VXaStEdDhYUlo3YlViM0xlT2lJajB5MFFzNXA1MVpIU1lyQ09xSTdLeWM1aXNJeUlpdmNyTHowZlluWHZhNTIyODlEdXpEdUMrZFVSRVZMUEVZakdyd1pMUlliS09xSTdJeXNybU1sZ2lJdEtyMExBNzJxVkRUZDFjWVNtWDYzMk10bTJlVnBkbFJWZ2lJdEkzRXhNVHpxd2pvOE5rSFZFZG9GQW9vRlFxT2JPT2lJajBxdWl5MUxiZStsMENxK0hlc2pta0Vna0FJQ282aHZ2V0VSR1JYa21sVXVUazVobzZES0pheFdRZFVSMlFsWlVOQUpCWldCZzRFaUlpcWs4dVg3bXVmZHltaHBKMVlyRVkzbDVQOTYyN2ZPVmFqWXhEUkVUR3ljcFNqb3lNVEVPSFFWU3JtS3dqcWdOUzA5TUJBSEs1ek1DUkVCRlJmWkdWbFkzUXNEc0FBSUZBZ1BadDI5VFlXQjNiKzJvZlgvNzNhbzJOUTBSRXhzZkswaExwNlV6V2tYRmhzbzZvRGtoTVNnWUFPTnJiR1RnU0lpS3FMNjVjdndHVlNnV2djS2xxVGQ0UTZ0aXVyZmJ4NVpCcjJuR0ppSWlxeThwS2p2U01ERU9IUVZTcm1Ld2pxZ00weVRwN0p1dUlpRWhQTGhXWjRkYWhmZHR5V2xhZld4TVgyTnJhQUFEU016Snc3LzdER2gyUGlJaU1oeVdYd1pJUllyS09xQTVJVEV5Q1dDeUNqYldWb1VNaElxSjY0bkxJMDJSZDBabHZOVUVnRUJRYjQxSUlsOElTRVpGK1dGdFpJVE1yQ3dVRkJZWU9oYWpXTUZsSFZBY2tKaVhEM3M0V0FvSEEwS0VRRVZFOUVCMFRoK2lZT0FDQXVaa1pQTnhiMWZpWUhZdk0zcnZFZmV1SWlFaFByQ3psQUlETUowWDVpSXdCazNWRWRVQmlVakljN08wTkhRWVJFZFVUbDY4OFRaYjV0dldHV0N5cThURTcrUHBvYnpyZENydU43SnljR2grVGlJanFQOHNueWJyMGRPNWJSOGFEeVRxaU9pQXhLUmtPRHR5dmpvaUk5S05vUmRhYVhnS3JZV1ZsaVpiTm13SUFsTW9DWEx0K3ExYkdKU0tpK3MzSzBoSUFXR1NDakFxVGRVUjFRR0pTTWh6c21Ld2pJcUxxS3lnb3dMOVhyMnVmMTNSeGlhSTZGTjIzN3Q4cnRUWXVFUkhWWDlaV2hjbTZsSlJVQTBkQ1ZIdVlyQ015TUlWQ2dkVFVORGc0Y0Jrc0VSRlYzKzI3OTVHZFhiZ0V0WUdUSXhvMmNLcTFzVHQxOE5VK1pwRUpJaUxTQjgzZTNwRlJNWVlPaGFqV01GbEhaR0R4Q1lrQUFFZDd6cXdqSXFMcUsxcmNvV1A3dHJWYXZNaXpkU3VZbVpvQ0FDS2pZaEFibDFCcll4TVJVZjBrRm92aDZHQ1B5S2hvUTRkQ1ZHdVlyQ015c0llUHdnRUFUWnE0R0RnU0lpS3FENG91UCszWTNyZWNsdm9uRm92aDYrT3RmWDd4Y2tpdGprOUVSUFdUY3dNblJEQlpSMGFFeVRvaUEzdnc2REhNVEUxcmRaa1NFUkhWVDZtcGFRaTlmUmNBSUJRSzRldmpWZXN4ZE83VVR2czQ2UHpGV2grZmlJanFuNGJPVG9pSVpMS09qQWVUZFVRRzl1RGhZelJyMnFSV2x5a1JFVkg5Rkh6cFg2alZhZ0NBajdjblpCWVd0UjVEdDg0ZHRZOURydDVBZGs1T3JjZEFSRVQxUytOR0RaR2VrY0dLc0dRMG1Ld2pNckFIang2amVUTTNRNGRCUkVUMXdMbmdTOXJIM2JwMExLZGx6YkczczBXcmxzMEJBRXFsRWhjdnN5b3NFUkZWVC9PbWJnREFJaE5rTkppc0l6S2duTnhjUk1mRW9RV1RkVVJFVkUxNStmbkZLckQ2R1NoWkJ3RGR1M1RTUGo1My9sSTVMWW1JaUNyV3ZHa1RBT0JTV0RJYVROWVJHZENqSjhVbE9MT09pSWlxNjhyVkc4akx5d01BdURWeGhiTUI5MEx0MXZWcG92RDh4Y3RRS2dzTUZnc1JFVDMvcksydFlHdHJnL0NJU0VPSFFsUXJtS3dqTXFBSGo4SWhFQWpnMXNUVjBLRVFFZEZ6cm1neEIwUE9xZ09BcGsxYzBjREpBUUNRa1ptRm02RmhCbzJIaUlpZWYrNHRtdU5tNkcxRGgwRlVLNWlzSXpLZ2UvY2Z3cVZ4UTBnbEVrT0hRa1JFenpHMVdvMXpGeTVybnh0cXZ6b05nVUFBdnlKTFlZT0NXUldXaUlpcXA2MlBGOEx1M0VOK3ZzTFFvUkRWT0xHaEF5QXlabGR2M0lSN3l4YUdEb09JaUo1emQrN2RSM0p5Q2dEQTFzWWFyVnNaL3QrV2JsMDZZZGZlZ3dDQXM4RVhNV244T0ZZK0p5S2lLdk50NHdXbFVvbXdPM2ZoNCsxcDZIQ1FscGFHeU1oSUpDVWxJU01qUTdzVmhWUXFoVnd1aDUyZEhWeGNYR0JwYVduZ1NPbDV4R1Fka1lFa0phY2dQQ0lLYjR4OXlkQ2hFQkhSY3k2b1NCR0hycDA3MW9ta1dCc3ZEOGdzTEpDWmxZWFl1SGc4RG8vZ3RnOUVSRlJselp1NVFTNnp3T1VyMXd5YXJJdUtpc0wxNjllUm1KaFk2dm5zN0d5a3BLUWdQRHdjSVNFaHNMZTNoNCtQRHhvMmJGakxrZEx6ak10Z0szRHc0RUZzMjdiTjBHRlFQWFRsMmcwQVFBZGZId05IUWtSRXo3dHp3VStUZFliZXIwNURMQmFoUzZmMjJ1ZEJyQXBMUkVUVklCQUkwS2xqTzV3K0cyeVE4Yk95c25EOCtIR2NPSEdpekVSZGFSSVRFN1hYWldkbjEyQ0VWSjh3V1ZlQmdJQUE3TisvMzlCaFVEMTA0VklJV2pSdkNtdHJLME9IUWtSRXo3SFl1QVE4ZVBRWUFDQ1ZTTkRPdDQyQkkzcktyeXYzclNNaUl2M3AyNnM3d2lPaThEaThkcXZDSmlRazROQ2hRNGlPanE1eUgxRlJVVGg0OENDU2twTDBHQm5WVjB6V0VSbEFmcjRDNTg1ZktyYjVOaEVSVVZXY0sxSUZ0a1A3dG5XcWFGR245cjRRaTBVQWdMQTc5NUNReUM4b1JFUlVkUjNidFlXRmhUbE9uajViYTJQR3g4Y2pJQ0FBdWJtNTFlNHJOemNYLy96ekQrTGo0L1VRR2RWblJwK3NpNG1KUVU1T1Rwbm5YVnhjNE9wYS92NHFXVmxaMnMwa2lYUng4ZDhRWk9ma29GL2Zub1lPaFlpSW5uT25paXdIcWl0TFlEWE16YzNRdnNoMkQ2Zk9uRE5nTkVSRTlMd3pNVEZCN3g3ZGNPQndBSlJLWlkyUGw1bVppUk1uVHFDZ29FQnZmUllVRkNBd01CQ1ptWmw2NjVQcUg2TlAxczJhTlF0ZmYvMTFtUW03YWRPbVljbVNKV1ZlSHhJU2dzbVRKMlAyN05rMUZTTFZROGRQbmtIclZpM1F5TG1Cb1VNaElxTG5XR0pTTW03Y0NnTUFDSVZDZEt1RE03Yjc5UFRUUGo1eHF2Wm1RaEFSVWYwMCtzVmhTRTVKeGNuVFFUVTZqbHF0UmxCUUVCUUtoZDc3enN2THc3bHo1NkJXcS9YZU45VVBScCtzR3pSb0VCNDhlSUFWSzFaVSt0cUFnQUFzV2JJRU9UazU2TjY5ZXcxRVIvVlJRbUlTVGdlZFIzLy8zb1lPaFlpSW5uT0JaNTcrb2QraG5RK3NMT1VHanFpazdsMDdReXdXQXloY0Noc2J4NlUvUkVSVWRXNnVMdWpTcVQxKy8rdHZ2YzU0ZTliRGh3K3J0Rngxd0lBQkdEWnNXSVh0NHVMaUVCNGVYcFhReUFpSURSMkFvWTBkT3hZWkdSa0lDd3ZUSHN2SnlVRlFVQkN1WHIycXJmTGk0T0NBdG0zYm9sdTNiakF6TXdNQW5EbHpCa0toRUJNblRrVHYza3k4a0c3MjdEc0VDd3R6RE9yZng5Q2hFQkhSYzY3b3JJSStQZXZtalVNTEMzTjA3dGhPVzJEaTVLa2d2UHJ5U0FOSFJVUkV6N1BYWHhtTnFaL053YjZELzJEa0MwTnFaSXliTjI5VytocHZiMjg0T1RraEpTVkZwL2JYcjE5SGt5Wk5LajBPMVg5R242d1RDQVNZTUdHQzlxNTBZR0FndG0vZmp2VDA5R0x0SGp4NGdQUG56K08zMzM3REcyKzhnZDY5ZTJQV3JGbkl6czZHdGJXMUlVS241MUI2UmdiMkh6NkswU09Hd3N6VTFORGhFQkhSY3l3dVBnR2hZWGNBQUdLeEdOMjcxYjBsc0JwOWUzWFhKdXRPbkQ3TFpCMFJFVldMbDRjN2hnejB4OGF0djZKbjk2NndzN1hSYS8rSmlZbElTMHVyMURVMk5qYnc4ZkdwdUdFUnFhbXBTRXBLZ3AyZFhhV3VxdzBKaVVuWWQvQWZ2UGJLS0g1M05RQ2pUOVpwQ0FRQzdOaXhBM3YzN29WSUpFTHYzcjNoNysrUFJvMGFBU2dzczN6OCtIR2NPWE1HYTlhc1FVeE1ERjU5OVZWSTZsREZ0Y3JLenM1QjJKMjdrRWdrOFBac3JmTjFTcVZTdTV5bE5KRlJNWGdVSG9FZTNUcnIzT2ZobzhleDlkYy9zWDNqNm5MYkRSd3hGcStPR1luMzNuNU41NzZMV3I5cE8xbzBiMXBzLzV6YXRISExyMUNyMUJnNXZHYnUvaEFSa2ZFSVBQMjBXRVBuRHI2UVdWZ1lNSnJ5ZGV2Y0VWS3BGSGw1ZWJqLzRCRWlJcVBoMHJpaG9jTWlJcUxuMk1UMzNrYndoY3Y0NzRJbFdMWm9IcVJTcWQ3NmpvaUlxRlI3b1ZBSVB6OC9aR1ptUXFsVVFpQVFWR3FzeWlUckVoS1RjT3pFNlVyRlY1U3VOOHpPQkozSGpqOTJJUzA5SGRNbWY2RFROVnQyL0lFdE8zYVdldTdJMzcvaDNVbFRLK3lqaVlzTHZwNzd1VTdqMVdkTTFqMXg3Tmd4N04yN0Y1YVdscGcyYlJvOFBEeUtuWGQzZDRlN3V6djY5T21ENzcvL0hudjI3SUd6cy9OenZmejEyK1dyY0RiNEFsd2FOOExhRmQvcTlPRVdGSHdSSzlkdXdPTDVjOURFdFRHQXdxVGY3YnYzNGQ2eU9jek56YkJuL3lFY09uSU02MWN2aDNNREorMjFFWkZSU0VsTmcyZHJkNGpGb21MOVptWG5JQzQrb2NMeFZTb1ZWQ3BWSlYvcFU3Lzl1UWY5K3ZRMFNMTHV6dDM3T0hBNEFCOVBmQmRXVnBhMVBqNFJFZFV2SjA4L0xkWlFWNWZBYXBpYVN0RzFjd2NFUGxtMmUvSjBFTjU2Yll5Qm95SWlvdWVaWEdhQjJUTSt3Y3k1MytDYnBTc3dkK1ovU256UHJDck5kbGk2YXRldUhheXRyWEhvMENGMDdOZ1JKaVltT2wrYmtGRHg5K0NpNHVJVHNIN3o5a3BkVTVTdXlib1hody9HNFlBVE9IQTRBUDM2OUlTUHQ2ZE8xN201dW1ETzU1OW9uOGNuSkdIV3ZJVUFnSmRIajlBZWo0Nk94YzdkK3pCcC9EaElwVThuUVZsWjhyc3l3R1FkZ01KeXpOdTJiWU5RS01SLy92TWZ1THU3bDluV3c4TUQwNlpOdy96NTg3RjU4MlowNnRRSjV1Ym1OUkxYblBtTEVYemhNa3hOcGRqLzV6YTk5cjE1Kys4NEczd0JBL3g3NDhTcE0vaG02UXI4OTR2L1FDUXEvOFBOcllrcjh2UHo4ZG5zcjdCaTZRSTROM0RDOVp1aG1QM1ZJbnovN1h5MDhmTEF1TmRmd2JFVHA3Qnk3UVlzbkRkTGUrMlJZeWZ4Mjg0OTJQUDdKc2pFRmQvOVQwMU5RMnBhR3R5YXVGYjc5UllWRjU5UVlUVTZ6OWF0NE9Ub29MY3gwOUl6TUgveGNyUnMzaFFqaGczU1c3OUVSR1Njb21KaWNlZmVBd0NBUkdLQ3JsMDZHRGlpaXZYdDFWMmJyRHR4Nmd6ZWZQV2xTczA4SUNJaWVwYXZqemRtZlRZVlh5OWVqbWt6NTJMMloxUFJ3TW14MnYxbVpHVG8zTmJKeVFtdFc3ZkcxYXRYa1p5Y1hPbXhudDJDcXlMZW5xMFJzTC8wMld1bHVYTHRCcjVkdmdvcHFXbVk4TzZiMnVNRkJRWEl6TW91OTlxM1huc1p4MCtlaG9XNU9kTFNTLytaeUN6TWkrVVJKQktUWXQvaFRZcXNSbnhoeUVEdDQ4QXo1MkJxS3NXWWtjTjFmaTNHaE1rNkFNZVBIMGRPVGc0R0RScFVicUpPdzhQREEvMzY5VU5BUUFCT25EaWhVNldYeWpwODlEZ3VYQXJSZTc4QThQZit3OWo2NjU4WU5yZy9wazMrQUcyOFBMQjg1Vm9zV1BJRFprMy92M0x2QWpSMGRzSlhjMlpnK3F4NW1QbmxBcXhjdmxBN2V5NDJMaDV0dkR3Z2w4c3dkc3hJck4rMEhSY3ZYMEduRHI0QWdJaUlhTmpaMnVpOFRHZjN2b1BZL3Z1dVNuMFE2ZUxHclREY3VCVldicHVaLzVtaXQyUmRmcjRDWHkzOERsbFpXVmc0YnhhRVFxTXZ3a3hFUk5VVVdLU3dSTmRPSFdEK3BQaFZYZGE1UXp1WW01a2hPeWNINFJGUmVQUTRBazNkOUh0RGpvaUlqRSt2N2wweGIvWjBMRnV4RmgvODMyY1k5Y0pRREIzVUQ0NE85bFh1TXk4dlQ2ZDJFb2tFZm41K2lJK1B4NDBiTjZvMGxrS2hxTkoxRlZFcWxkaTQ5VmZzM0xVUFRvNE9XTEgwYTdpM2JLRTlmK2Z1ZlV5WlBsdW52azZkRFM3ejNPcnZGNk5WeStaUCs3MzNBUDJIdjF4cVc3VmFqYXpzd2dSaFJHUVVHamc2SWpNcnExaWJ1cnl0UjIweXVtVGQ5OTkvcjExLzNxdFhMNHdjT1JJaElZVkpzZjc5Kyt2Y3o4Q0JBeEVRRUlETGx5L3JQVmtYbjVDSTFlczJ3YjkzRHdTY09LWFh2di9hc3g5ck4yeEJqMjZkTWZXakNRQ0FvWVA2SVMwOUhSczI3OENNMURSOE9mTlQyTnFVWFRURDI3TTFQdjdnUFR4NDhCZ1c1dWF3TURlSGlZa0pIajU2V25aNjFBdERzR3Z2UWR3SURkTW02KzdjdXcvM1ZpM0s2cmJTRXBPU0VYemhNczVkdUlTUEo3NkhoczVPRlY4RW9IZFBQMHliUExIY05xWlMvV3lnbVpDWWhIbmZmSWNIang1ajZUZHo0ZXJTU0MvOUVoR1JjVHQ1cWtnVjJGNTFld21zaGtSaWd1N2RPdVBvOFVBQWhjdDRtYXdqSWlKOTZONjFNenhhdGNTUGE5WmorKzkvWWZ2dmY2RlZpK1p3YnVDSUJrNk9HRHFvdjg3ZkZ3Rm9DMUJXUkxQa05TZ29xT0xHWmFqT05rOWxDWStJd3NMdlZ1RGUvWWZvMGEwenBuL3lVWWtrbUhNREowejllRUs1L2F6NGFSMXNySzN3OWh1dmxObm0yVWt1YmsxYzhkV2N6N1RQNCtNVDhkbnNyd0FBa1ZIUmVIZlNKOFhhanh6N1RySG4rcDZzODd3eXVtUmRkSFEwb3FPakFUeGRHeDRWRlFXSlJJTEdqUnZyM0krTGl3dE1URXkwZmExZnZ4NEJBUUVBQUZkWFZ5eFpzcVJLOGFuVmFpejlZVFhFSWpFK2VQOXR2U1hyQ2dvS3NIcmRKdnk5L3pEOCsvVEE1OU1tRjV2aDlkckxvMkFxbFdMMXVrMzRZTXAwVEp2OEFmeTZsbDFWcnVqMFZRQm81dFlFb2JmdmFwOUxwVkpzK0drNTVISVpnTUtscHdtSlNYaHgrT0JpcjFXaFVHcmpBd3Bub1FHRmY5QS9TL09CZVNua0tpNkZYTVc5K3crMTU2Wk1HcS9iRHdLQVdDU3E4V3g5WmxZV0RoNDVodC8vM0FNSUJGZzQ3NHRLRmZFZ0lpSXFTM2hFRkI0OGVneWdjQys0TGgzYkdUZ2kzZlhwNWFkTjFwMDRkUmJ2dlBrcWw4SVNFWkZlMk5yYVlON3N6eENma0lnakFTZHg3Y1l0M0wzL0VFSG5MNkp4NDRhVlN0WkpwVkxrNU9TVTI4YlYxUlhObWpYRG1UTm5rUFhNN0xESzBHZGhEQURZZStBSWZ0NndCUVVxRlQ2ZStDNUdqUmhhYWp0cmE2c1MzK3VmdGVLbmRaREpMQ3BzVjVURVJJeEd6ZzNLYmZQSDFuVWxqa1hIeE9LVEdWL3FQRTU5WjNUSnVxVkxsNVk0bHBXVkJWdGIyMHI5c1NnUUNHQmxMU1krVUFBQUlBQkpSRUZVWllXVWxCUUFnTDI5UFJvMkxLeHE1dXpzWE9YNC9qNXdCQ0ZYcjJQTzU5TmdZMjFWNVg2S2lvcUp4ZUx2ZmtUbzdidDRjZmhnVFA3Z3ZWSmY2NmdSUTlHNFVVTXMrdTVIekYyd0JGMDZ0Y2Y0Y1c5bzczcW5aMlFnTHk5ZjI5N1d4bHE3TnQzSDJ3Tjc5aDlHWGw2ZTlzTkdrNmdEZ0V2L1hnVUFkR2ozdEpSMTJPMjdKYWJkRGgzOU9vRGkyZlF6UWVjUmZPRXl6bC82RndBUUd4dVBibDA2NHUzWFgwRlVkQXgrM3JDbDJJYVVBTER2MEQ5bC96eWlZOG84NyticWdqWmVIcVdlcThpaGY0NGo5UFlkUk1mRUllek9YZVRtNXFGengzYjR6Lzk5cVBkUzRrUkVaTHlLRnBidzY5Sko3My9rMTZRT3ZqNlF5MlhJeU1oRWRFd2M3dDU3VUd6cERCRVJVWFU1T3RoWHU0aVJUQ2FyTUZuWG9VTUhLQlFLdUxpNHdNWEZSWHZjeXNvS1FxRVFQWHYyUkZwYUdxNWR1MVp1UDNLNXZGcXhQdXZITmV0aFlXR083eGZNTmNpL3NlVXRnOVhRck9UclAveGwvRy90RDNCcDNLaGFDYy82eU9pU2RhV3hzTEJBYW1vcTFHcTF6Z2s3dFZxTjFOUlV5R1NGQ2FtUkkwZGk1RWpkcXFxVUpTb21GdXYrdHcyOWUvcnBwVnFwUXFIQVgzc09ZT3V2TzZGU3E5R2huUThhT2pmQXJyMEh5NzF1OElDK0NJK01RdkNGeTdod0tRUmRPM1hBNkJlSDRjODkrM0QrNHIvYWRwbzNGUUIwYk8rTG5idjM0ZnlsRVBUcTNyVkVuNmZPbm9PdHJRMWFOR3VxUGRhb2tUTm16eWljQW52aFVnaU9IZy9FN0JtZklEVTFEWHYySFVMUStVc0FnSGtMdjROekF5ZjQ5KzZCdi80K2dPRkRCbUQ4TzI4QUFQNzYrd0FBUVBMTVBuc3JmaXFacWRjSXUzTVBZWGZ1bFhwdStKQUJWVTdXYmYvOVQrVG5LOURBeVJHREIvampoU0VEdFJWemlZaUk5RUd0Vmhjcmt2UzhMSUhWRUl2RjZPblhGUWVQRks1RytPZDRJSk4xUkVSVTU5aloyVlZZcFRVakl3TW1KaWJhbklDR1VDaUVVQ2lFVENiVGFUODZXMXZiYXNWYWFwODIxZ2I1OTdXTmx5YytIRDhPbll2TStzL0p5Y1haNEF2Y3U3MlNtS3dEMExCaFE0U0ZoU0U4UEJ4Tm1qVFI2WnBIang1QnFWUnFaOU5WbDFxdHhwTGxxMkJ1Wm9xcEgrbStwTE04SzlkdXhNRWpBWEJ6ZGNHTVR5ZGo1WnIxV0xOdWswN1hCdXpmaWJQQkYvREx4bTA0ZCtFU3VuWHBnRmZIakVUL3ZyMFFkdnV1TmttbTRldmpCVXU1SEVlUEJaWkkxc1VuSkNMazZnMk1IRDY0V0RMVVVpNUgzeWRmTXBKVFVuSDBlQ0Q2OXVxT1N5Rlg4Y1hjYjJCbVZyaHYzTHBWeTdTeis1NGRWL0ZrMmF5cGFjbFpCVU1HK3VNLy8vZWhUcThYUUlYWi80cHMyN0M2V3RjVEVSRlZKUFQyWFVSRUZtN0JZV0Zoams3dDJ4bzRvc3JyMzdlbk5sbDM3T1JwZlBEZVcrVVd0eUlpSXFwdGpSbzFRbGhZK1VVSk5kdGdQV3Znd0lFd056ZkhvVU9IZEJxcjZLeTg4Z1JmdUl3NTh4ZnIxRFlpTXJyQzc3ZWExV3hSTWJIbHRsTXFDOHBzSXhRSXRBVW5JeUtqWUc5bkEzdTc0cXZLek14TTBiOXZMMFJHUlJjN3J0bm1TaUJnRXE4MFROWUI4UFgxUlZoWUdBSUNBdkQrKysvcmRNM1JvMGNCQU8zYTZXZWZtRDkyN2NYTjBOdVkvK1huc05UVE5OajN4NzBPSndkN2pCM3pJc1JpTVZZdVcxaXA2N3QzN1l5dW5UcmcvTVYvaSsxZkp4S0pTaVROUkNJUkJ2ajN3cTY5QnhFVkUxdHNqZnJ1dlFlaFVxa3daR0EvbmNiMTltaU5uVnZYYWF2QmxyZjVkSFpPRHNSaWNiRlMwVVJFUlBYVjRhTW50SS85ZS9WNExwTmNiYnc4ME1pNUFhSmlZcEdSa1ltZzg1ZlF1MGMzUTRkRlJFU2s1ZVRrQkRNenN3cVh3bGFYaFlVRkhCMGRkV3JieExVeEpyNzNWb1h0ZnRtNEZWWldsaGo3MG9zNjlUdHV3cFJ5ejhmRXhwWFp4c1RFQklkMjd3Q0FFb1VqU3JQK3AyWGF4OW5aaFQvYlo3ZTBva0pNMWdIdzkvZkhuajE3RUJBUWdHN2R1c0hUMDdQYzlqZHYzc1NKRXlkZ1ptYUdmdjEwUzBDVjUxRjRCRFp0K3gwRC9IdkRyMHZIYXZlbllXVXB4eHV2dmxTdFBrUWlVYm1GSm9vYU1Yd3dkdTg3aE0zYmY4ZXM2Vk1CQU1uSktkaDc4QiswYTl0RzU0cHZwcWJTVW1mS2xTWTVPUVVXNW1ZNnRTVWlJbnFlNWVYbDRXU1JKYkNEQnZRMVlEUlZKeEFJTUdoQVgyemM4aXNBNFBEUjQweldFUkZSblNJVUN1SGw1WVZMbHk1Vit0cXNyQ3h0QWNXS2VIdDc2N3dWbDNNREo3d3lla1NGN1g3WnVCV1djcGxPYlFGb3Q2WXF6VGRMZm9DZHJRMG1qUjlYNnZtaVMxc0Q5dTlFWG40KzB0TXo0R0J2aDRqSUtMdzc2Wk5pKzlGSFJFWnBIMGZIeGtJZ0VNRGF5bEtuT0kwTmszVUFMQzB0OGVhYmIyTDkrdlZZdm53NXBrMmJCaTh2cjFMYjNyeDVFOHVYTDRkYXJjWmJiNzBGQ3oxVUZmMTIyU29vRkFySVpSYllzdU9QRXVlVlNxWDIrTnV2bDEweXVUUi83TnBiN2Zna0VnbEdGcW5pV3BaR3pnMHdzRjhmSEQ1NkhFTUg5b092anpkK1dyY0plWGw1ZU9mTnNkV09ReU0zTnhkcjFtK0dTQ1RFeVROQmNHL1pvdFIyc1hFSk9IVTJXRy9qRWhFUkdkS1pjeGVRL2VRT2Z4UFh4bkIvanZkNkcrRGZHLy9iK2h2VWFqVXUvWHNWaVVuSnNMZlQvNTQ5UkVSRVZkV3laVXZjdlhzWGFXbHBsYnJ1N05tekZUY0NZRzF0amViTkRmOXZlZDl5OXIvOVpza1BNRGMzSzdkTlVhZk9CT083RmF0eDVPL2ZLbXo3NzVYcnNMS3loRXFsMGpsV1k4SmszUlA5K3ZWRFRFd01EaHc0Z0crKytRWTllL1pFMzc1OTBiaHhZWUdBeU1oSW5EaHhBcWRQbjRaS3BjS0lFU1BnNysrdmw3SHYzbjhBQUdVV2ZsQXFDN0JsUjJFMnVyTEp1bDgyYnExZWNDamNFMGVYWkIwQWpCLzNPczZlTzQ5dmw2L0NtRkV2SVBCMEVQcjM3UVV2RC9kcXg2RmhhbXFLQTRlUElpTXpDdzcyZG5oLzNPdWx0Z3U1ZWgwaFY2L3JiVndpSWlKREtyb0VkbEQvdnBXcVlsL1hPTmpib1dQN3RyaDQrUXJVYWpXT0hnL0VheStQTW5SWVJFUkVXaUtSQ0g1K2ZqaHk1SWplRTBwQ29SQitmbjcxcnVoQ1NtcXF0dEtyaG1idnZGWXRtbUhWOGtYNFkrczY1T1RtWXMrK1E4ak96c2JFS1o5aDVxZVQ0ZDZxQmY3WVduYWhTR1BEWk4wVEFvRUFiNzMxRmhvMmJJZ2RPM1lnTURBUWdZR0JKZHJKWkRLOC92cnJla3ZVQVNnMkxmUlovWWUvREZOVEtmYi91VTF2ZlllRzNjRzBtWFBSM3RjSEMrYk9yTllIUkVGQkFmWWVPSUpSSTRZQ0FLeXRyVEJ0eWlUTVg3UU1hOVp0Z29POUhUNmErRTZsK2t6UHlFQkdSbWE1YlhiL3RrbjcrTnFOVy9qaXY5L2d2YmRmUTh2bXpiVEgrL2Z0aFE4bjZENzJTNisvVjZrNGlZaUlha3RjZkFLdVhMc0JvUEFQL0FIK3ZRMGNVZlVOSHVDUGk1ZXZBQUFPLzNNY3I0NForVnduSUltSXFQNnhzN09EbjU4ZnpwdzVvOWQrZS9Ub1VTTlZZQTN0Y1hnRTB0TFR0Y1d3QU9CL2EzOEFVTGhpVHlnVVFpcVI0TDhMbHFKQXBjS21uMy9FbGgwN01YWEdsM2p6MVpmdzVxdGpEQlY2bmNOazNUUDY5ZXVIcmwyN0lpZ29DTmV1WFVOaVlpSUF3TUhCQVQ0K1B2RHo4NE81dWJtQm95d3NyQ0FVQ0hYZTIwMGpLVGtGWHkxYWhxWk5tdURMbVo5cUUzVUppVWxZdkd3bHhyM3hDbnk4eTkrelR5TTVKUlhmci9vRnQrL2UxeWJyQU1EYzNBd21KaVpRS0JTd3NyS0VVbG54ZXYzTXpNTGszTlRQNWlEMDlsMk1IRDVZV3cyMkl0R3hjYmg0K1lwMlRiNWFyY2JxSDc1RkU5ZkdrRW9reU1uTnhiMzdEOUhHeTBONy9zcTFHekF6TTBQclZrK1gwQzc5Wmk0YU9PbTJ1U2NSRVZGdCt1ZFlvTFpxV3RkTzdXRmpiV1hnaUtyUHIwdEh5T1V5WkdSa0lpb21GamREYjhQYnM3V2h3eUlpSWlyR3pjME5hclVhNTg2ZHEvWU1PNkZRaU83ZHU4UFZWYmY5M0o4M1Y2N2RoRXFsd3BkZkw4YlVqeVlBQUZ3YU53SUE1T1RtWXYraG85ajIyNS9JemMzRDRxL253TkhCSHRPbmZnaGZIeTk4ditvWFhMbDJFM00rbjFaaWRwNHhZckt1RkJZV0ZoZ3dZQUFHREJoZzZGREs5TUdVejJCdWJvYWZmMXlxOHpWWldkbVk5ZCtGTURXVll0RlhzMkJtK2pRWlppcVZJaTh2RHpQbXpNZVVTZU14YkhEL012dlI3SmN6KzZ0RmtKaElNRy9XZE8yNTNYc1BZdTJHTFRBMWxhSlg5NjQ0ZHZJMFBwNDJFek9tZll4MmJkc1U2eWNtTmc0SGp4ekRxVFBudEtXZ0g0ZEhZc2hBZnd3YTBCZW56cHdyTVhacE13VTFKYUNidUJRdVdkNS8rQ2grK25ranZsczREOTZlcmZHL0xiL2k0RC9IOE1lV2RUQTNOME5CUVFFV0xsMkJSZzJkOGNPU3J3RVVGcXI0NHIvZm9Idlh6dmh5NXFjNi9UeUppSWhxZzFxdHhwR0FJa3RnbjlQQ0VzOHlNVEZCdno0OXNXZmZJUUNGcyt1WXJDTWlvcnFvYWRPbXNMUzB4Tm16WjVHZW5sNmxQcXlzck9EbjV3YzdPenM5Ui9mVTAyUml4VFBWYzNKemRlcFRyVlpYMk5iTTFCU1hRNjRoTGo0Qm4wNlpoRjkzN3NhYytkOFdhM1B1L0NXc1dMME83ZHEyd2FkVFBpZzJVYVovMzE1bzFyUUpGaTVaZ2ZUMGRDYnJ3R1JkcVdiTW1JSHc4UEJTenpWczJCRExsaTB6K0RJTlcxdWJTbFZCVFUxTnc1ZGZmNHZzbkJ3c1gvd1ZySi9ja1ZlcjFjakp5VVcrUW9ILyszQTg1aTllanU5WC9ZeW82QmhNZVBmTlVsOW4wTGtMQUFEWHhvMHdiL1puY0hTd1IweHNISDVjc3g0WEwxK0JrNk1ERnN5ZGlhWnVydkJvM1FwcjEyL0NaN1BuWTRCL2I3eno1bGc0T1RvQUtLeUMrK3ZPM1JBSUJPalF6Z2REQnZhRFg1ZE9rRWhNQ3NjSkxxeThrNUNZQkFmN3NqL1FybDIvQlJ0cks5amEyaUExTlEwYk4rOUFRK2NHOEhCdkNRRG8xYU1iZHUwOWlPT0JaekI4eUFDSXhXSU1HendBMjM3N0UzZnUza2VybHMxaGEydURZWU1INE8vOWh6SHN5alcwOS9YUitXZExSRVJVazY3ZkRFVnNYRHdBd01yS0VsMDZkakJ3UlBvelpJQy9ObGwzOGt3UVBwNzBYckdiaVVSRVJIV0ZuWjBkaGc0ZGlqdDM3dURXclZ2STFUSFpaV1ptQms5UFQ3UnExUW9pa1Vpdk1hV21wa0dsVnNOU0xvTklKTUxKMDBFQUFKbXM0a0tZTDR4NVM2Y3hJcU5pS215N2M5dDZyRm0vR2VibVp1alh0eWM2ZGZERi9NWExFUnAyQnhNblQwZDczelp3Y25UQTYyTkhvMWtUVjl4NzhBajNIanlDV3FWQ2dVb0ZoVUlKaFVLQklZUDZJZmpDdjdDenM0TmNoOWRRbnpGWlZ3cG5aMmNvbGNveXo5V21zdmF6Vy9Ga1JwZ3VMb2Rjd3pkTGZrQjZSbUVKNWVsZnpFTjJUZzV5Y25PUm01dFg2alYvN05xTHhPUmtmRDV0Y29rUEZQOCtQYUZXQTEvTy9CU1ptWmxZdTM0ei9qNXdCQXFGQXQyN2RzYjBUejdTdnJGR0RoOE16OWF0OE8zeWxUaDZQQkFuVHAxRjMxNStlSG4wQ0hUd2JZdDMzM29OQS92MUxqVVoxNnBsNGY1enMrWXRSUGV1bldFaUx2N3JXcUFxd00zUTI3Z1ZkZ2N2UGltQXNXTE5lbVJrWm1IdUY5TzFjWHQ1dU1QTzFnWW5UcDNGOENHRnN5V0hEUFRIOXQvL3d2N0RBZmowU1RXOXQxOS9CVWVQQjJMMXVzMVl0K283Z3lka2lZaUlnT0tGSlFiMDdRV3hXTDkvNkJ0UzgyWnVhTkc4S2U3ZGY0amMzRHdFbmptSHdmM3J4OHhCSWlLcWY4UmlNVHc5UGVIdTdvN282R2hFUkVRZ0tTa0pHUmtaMmxsdElwRUlNcGtNZG5aMmNIRnhRY09HRGZXZXBOTTRkVFlZUDY1WkQ2QndIMzdObGhtNlZHK2QrdkVFdmNVaHN6Q0hpVmlNWVlQNlF5cVJ3TUhlRGo4dVhZQ3p3UmR4SXZBTXpnWmZSSEpLS3ZMeVNzOC9GT1ZnYjRleFkxN1VXMnpQSzRGYTgzK1Q2cTNVMURTOC85RTBOSFZyQWdkN1cxaks1WkRMWlpETFpMQzBsRU11czRCTUpvUE13Z0p5bVFVa1Vnbm1MMXFHaTVldllPcEhFL0RDMElGbDl2MzEvN04zMytFMTNROFl3Tjg3a3B1OWlSZ2hadXk5QmJXcDJydEdxMXA3RjFXcXRQM1JVdFFlTFdydkZYdHZ0V2VJTGJJalpFaHlrNXU3Zm45RURwRk5jczlON3Z0NW5qNTF6ajMzNXFYS3lYdSs0L2Q1T0hQK1A3ZzRPMkhvb0FGbzR0VWd6ZXMwR2kxMjdObUh6ZHQzUTZ2Vll2SGNtU2hSUFBONSttczJiTUgrUThjUUhaMzJVR05yYXlzMHJGY0hJNGQrZ3djUG4yRENsQmxvM2FJcEpvd1pudUs2ZVl1VzQ5ekZ5OWp5NzNJb0ZFbnIvRTJjK2l0Y0M3cGcvS2lod25Wck4yN0YrczA3OE51MEgxQ3ZUdjRadVVCRVJIbVRNajRlM2Z0K0s5emMvck5rYnBiKy9zeEw5dXc3aE1VclZnTUFLbGNzai9sLy9DSnlJaUlpb3V4VHE5VUFrcFo1TUpTbnoveXdaLzhoYUxVNjZIUTZXRmdvVUwxcVpUUnBWTjlnR1pMZDgzMklZa1VMdzg3V050MXIxR28xRWhKVVVLdlYwT3AwUXJrb2xVb2hsVW9obDh1Z01EY1h2bWZQenlTWmpBNWlXWmVPWmN1VzRmSGp4eW5PZVhwNjRydnZ2aE1wMGFmUjZYVFoydlZWbFppSXMrY3ZvV1d6eGhsZUZ4TWJoMk1ueitEek5ra05lbVppWXVQZ0h4Q0lpdVhMWlRsTGRwdzRmUTcxNjlTQzFRZFRoQ09qb3BQYS92Zis0TlRyOWFsR3p5bVY4YmgxeHdjTjZ0WE9sWHhFUkVUWmNmallTZnk1WUJrQW9HeVpVbGc2LzNlUkUrVzhOekV4Nk5Idk8yRld3NXJsQzFDc2FHR1JVeEVSRVJIbG5zekt1cXkzTnlZbU5EUVV3Y0hCS2Y0SkRRMFZPOVpIeTA1UkJ3QUtjL05NaXpvQXNMV3hScGNPN2JKVTFDVmZuMXRGSFFBMGIrcVZxcWdEQUVjSCsxUlBPTkw2ZjhQS3lwSkZIUkVSR1kwRFIwNElQODZ2MDBQdGJHM1JzSDRkNGRqNzRCRVIweEFSRVJHSmp5UHJpSWlJaUl6UW84ZFBNV3pzRHdBQWMzTXpiRjMzZDc1ZGJQbldIUjk4LytNTUFFa1B6cmFzWFFFcnk2eHZwRVZFUkVTVWwzQmtIUkVSRVZFZXRQZkFZZUhIelpwNDVkdWlEZ0NxVnE2SUV1N0ZBQ1F0U1hIODVGbVJFeEVSRVJHSmgyVWRFUkVSa1pHSmZoT0RrMmN1Q01jZDI3Y1dNVTN1azBnazZQaEZHK0Y0ei81RDRPUVBJaUlpTWxVczY0aUlpSWlNektHako0UmQ1U3FXTDRjeXBVcUtuQ2ozdGZpc01heXRyUUFBL2dGQnVIWEhSK1JFUkVSRVJPSmdXVWRFUkVSa1JIUTZIYndQdk50a29XUDdOaGxjblg5WVdsaWdUY3Rtd3ZIdWZZZEVURU5FUkVRa0hwWjFSRVJFUkViazBwWHJlQm4rQ2tEU2J1YU5HOVlUT1pIaGRQaTh0YkJiKzMrWHJ5RTBMRnprUkVSRVJFU0d4N0tPaUlpSXlJanMyZjl1WTRuMmJWdENMcGVMbU1hd2lyZ1ZRcDJhMVFFQWVyMGUrdzRleWVRZFJFUkVSUGtQeXpvaUlpSWlJK0VmRUlRYnQrNEFBR1F5R2RxM2JTVnlJc1ByOUVWYjRjY0hqNTZBS2pGUnhEUkVSRVJFaHNleWpvaUlpTWhJZUI5NE42cXVVWU82Y0haeUZER05PR3JWcUlvaWhkMEFBREV4c1RoMTVyeklpWWlJaUlnTWkyVWRFUkVSa1JGUUt1Tng1UGhwNGJpVGlXd3M4U0dKUkpKaVU0M2QrdzVCcjllTG1JaUlpSWpJc0ZqV0VSRVJFUm1CWXlmUElENGhBUUJRc2tSeFZLcmdLWElpOGJSdTNoUVdGZ29Bd05ObmZyanYrMURrUkVSRVJFU0d3N0tPaUlpSVNHUjZ2VDdGeGhLZHZtZ2o3SXBxaXF5dHJkQ3lXUlBoZU1mZUF5S21JU0lpSWpJc2xuVkVSRVJFSXJ0eTdTWUNBb01BQURiVzFtald4RXZrUk9McjFQN2RSaFBuTDE0V2ZuMklpSWlJOGp1V2RVUkVSRVFpMjd4OXQvRGp0cTJhQ1ZOQVRWbHg5NktvVjZjbWdLU1JoMXQzN0JVNUVSRVJFWkZoc0t3aklpSWlFcEhQL1Fmd3VmOEFBQ0NYeTlDbDQrY2lKeklldmJ0M0ZuNTg3TlJaaEw5NkxXSWFJaUlpSXNOZ1dVZEVSRVFrb3ZkSDFiVnMxZ1FGWEp4RlRHTmNLcFl2aHlxVktnQUF0Rm90dHUveUZqa1JFUkVSVWU1aldVZEVSRVFra21kK0wzRDU2ZzBBZ0VRaVFjK3VuVVJPWkh6NjlIZzN1dTdBa1JPSWZoTWpZaG9pSWlLaTNNZXlqb2lJaUVnazc2L0QxcmhoUFJRdDRpWmlHdU5VczNwVmxDbFZFZ0NnVXFtdzIvdWd5SW1JaUlpSWNoZkxPaUlpSWlJUmhJYTl4S216RjRUalh0MDVxaTR0RW9rRXZkOGJYYmRuM3lFbzQrTkZURVJFUkVTVXUxaldFUkVSRVlsZzJ5NXY2SFE2QUVDdDkwYVBVV3FONnRkQnNhS0ZBUUN4Y1hIWWYraVl5SW1JaUlpSWNnL0xPaUlpSWlJRGk0eUt4dUZqSjRYajkwZU9VV3BTcVJROXU3MGJlYmhqejM2bzFXb1JFeEVSRVJIbEhwWjFSRVJFUkFhMmErOEJKQ1ltbFUzbFBjc0tPNTVTK2xvMDlSSjJ5bzJJaU1UUkUyZEVUa1JFUkVTVU8xaldFUkVSRVJsUVhKd1NldzhjRm81N2Qrc0VpVVFpWXFLOFFTNlhvMGVYRHNMeDFwMTdvTlZxUlV4RVJFUkVsRHRZMWhFUkVSRVowTDVEUjZGVUptMlFVTnk5S09yWHJTVnlvcnlqWGV2bXNMZXpCUUFFaDRUaDdJVkxJaWNpSWlJaXlua3M2NGlJaUlnTUpERlJqWjE3OWd2SHZicDE1cWk2YkZBb0ZPalNzYjF3dkdITERtR1REaUlpSXFMOGdtVWRFUkVSa1lGNEh6eUN5S2hvQUlCcndRTDRySEZEa1JQbFBSM2J0NGFWbFNVQTRJVi9JSTZmT2l0eUlpSWlJcUtjeGJLT2lJaUl5QUNVeW5oczJycExPTzdadFNQa2NwbUlpZkltRzJ2ckZHdlgvYnRoSzNlR0pTSWlvbnlGWlIwUkVSR1JBZXpZc3g5dlltSUFBSVZjQzZCZDYrWWlKOHE3dW5acUQzdDdPd0RBeS9CWDJIZm9tTWlKaUlpSWlISU95em9pSWlLaVhCYjlKZ1k3ZHU4VGpnZDgyUk55dVZ6RVJIbWJwWVVGK3ZYcUpoeHYzTG9UeXZoNEVSTVJFUkVSNVJ5V2RVUkVSRVM1YlBPMlhVS1pWTUs5R0pvMzlSSTVVZDczZVpzV2NDMVlBQUFRSGYwR08vY2NFRGtSRVJFUlVjNWdXVWRFUkVTVWk4SmZ2Y2JlQTBlRTQ2Lzc5NEpVeWx1d1QyVm1ab2F2K3ZZVWpyZnY4a1owOUJzUkV4RVJFUkhsRE40cEVoRVJFZVdpOVp1M0N4c2dsQzlYQmczcTFoWTVVZjdSdktrWFNyZ1hBd0FvNCtPeGFmdHVrUk1SRVJFUmZUcVdkVVJFUkVTNUpEQW9CSWVQblJLT3Z4blFCeEtKUk1SRStZdFVLc1hBL3IyRlkrOERSL0F5L0pXSWlZaUlpSWcrSGNzNklpSWlvbHl5WnNNVzZIUTZBRURONmxWUXJVb2xrUlBsUC9YcjFrSjV6N0lBQUxWYWpYV2J0b3VjaUlpSWlPalRzS3dqSWlJaXlnV1BuejdEbVhNWGhlTnYrdmNSTVUzK0paRkk4TzFYWHdySFI0NmZnbjlBa0lpSmlJaUlpRDROeXpvaUlpS2lYTEI2M1diaHgxNE42NkZzbVZJaXBzbmZxbFNxZ0ZvMXFnRUE5SG85VnEvZm5NazdpSWlJaUl3WHl6b2lJaUtpSEhiSDV6NnVYcjhGSUduazE5ZDllNG1jS1AvN1pzQzd0ZXZPWDd3TTM0ZVBSVXhEUkVSRTlQRlkxaEVSRVJIbElMMWVqMVZyTnduSHJaczNoWHV4SWlJbU1nMWxTcFZFRTY4R3d2SFNsV3VnMSt0RlRFUkVSRVQwY1ZqV0VSRVJFZVdnVTJjdTRKN3ZRd0NBWEM1SC95OTdpSnpJZEF6czF3dHl1UXdBNFB2d01ZNmNPQzF1SUNJaUlxS1B3TEtPaUlpSUtJZkVKeVJneGVwMXduR245bTFRc0lDTGlJbE1TNUhDYnVqYXNiMXcvUGVhRFlpTml4TXhFUkVSRVZIMnNhd2pJaUlpeWlFYnQrekU2NGhJQUlDamd6MzY5ZTR1Y2lMVDgyV3ZybkIyY2dRQVJFZS93ZHFOMjBST1JFUkVSSlE5TE91SWlJaUlja0JnVUFoMjdOa25ISC83ZFY5WVcxdUptTWcwV1ZsYVl2QTMvWVhqUGZzTzRabmZDeEVURVJFUkVXVVB5em9pSWlLaVQ2VFg2N0gwN3pYUWFMUUFnUEtlWmRHeVdST1JVNW11enhvM1JKVktGUUFrL2JkWnZIdzFONXNnSWlLaVBJTmxIUkVSRWRFbnVuVDFPcTVjdXdrQWtFZ2tHRG5rRzBna0VwRlRtYTdrL3daU2FkS3Q3aDJmK3poMTlvTElxWWlJaUlpeWhtVWRFUkVSMFNkSVRGUmo2Y3AvaGVOMnJadWpiT21TNGdVaUFJQkhDWGQwYXQ5R09GNnhhaDNpRXhKRVRFUkVSRVNVTlN6cmlJaUlpRDdCOXQzN0VCSWFCZ0N3dGJIR3dQNTlSRTVFeWZwLzJRTU9EdllBZ05jUmtkaTRaYWZJaVlpSWlJZ3l4N0tPaUlpSTZDT0Z2M3FOVGR0MkNjZGY5K3NOZXp0YkVSUFIrMnlzcmZIZDEzMkY0eDE3OWlFZ01GakVSRVJFUkVTWlkxbEhSRVJFOUpHV3Ixb0hsVW9GQUNqbFVRTHQyN1lVTnhDbDBySlpFMVR3TEFzQTBHaTBXTEtDbTAwUUVSR1JjV05aUjBSRVJQUVJidDN4d1psekY0WGpFVU1HQ2hzYWtQR1FTQ1FZT2ZUZGhoL1hidDdHeGN0WFJVNUZSRVJFbEQ3ZVVSSVJFUkZsazFhcnhlSVZhNFRqNWsyOVVMbGllUkVUVVViS2xDcVpZdFRqNHVXcm9WVEdpNWlJaUlpSUtIMHM2NGlJaUlpeWFlZWVBL0I3NFE4QXNMU3d3SGNEKzRtY2lESXpzRjl2Mk5rbXJTY1kvdW8xbHE5YUozSWlJaUlpb3JTeHJDTWlJaUxLaG9EQUlLelpzRVU0N3R1N0c1eWRIRVZNUkZsaGEydURJWVA2QzhjSGp4ekh0WnUzUlV4RVJFUkVsRGFXZFVSRVJFUlpwTlBwTU9ldnBWQ3IxUUNBa2lXS28ydkh6MFZPUlZuVnNsa1QxSzFkUXppZXUyQVo0dUtVSWlZaUlpSWlTbzFsSFJFUkVWRVc3ZHg3QVBjZlBBSUF5R1F5VEJ3N0hISzVYT1JVbEZVU2lRVGpSZzZCamJVMWdLVHBzQ3RXY3pvc0VSRVJHUmVXZFVSRVJFUlpFQkFZakRYck53dkhmWHAwUnVsU0hpSW1vby9oN09TSUVVTUdDc2NIajV6QXRSdTNSRXhFUkVSRWxCTExPaUlpSXFKTTZIUTYvTGxnS1JJVDMwMS8vYkpuVjVGVDBjZHEzdFFMRGVyV0VvN25MbHpPNmJCRVJFUmtORmpXRVJFUkVXVml0L2RCM1BOOUNJRFRYL01EaVVTQ01TTUd3OWJXQmtEeTdyQnJSVTVGUkVSRWxJUmxIUkVSRVZFR2dvSkRzR3JkSnVHWTAxL3pCeWRIQjR3Yy9JMXdmT2pvU1Z5OXp1bXdSRVJFSkQ2V2RVUkVSRVRwME9sMG1QMFhwNy9tVjU4MWFZaEc5ZXNJeC9NV2NUb3NFUkVSaVk5bEhSRVJFVkU2OXV3L2pIdjNId0RnOU5mOFNDS1JZUFR3NzJCbmF3c2dhVHJzc244NEhaYUlpSWpFeGJLT2lJaUlLQTFCd1NGWTllOUc0WmpUWC9NblJ3ZDdqQm8yU0RnK2ZPd2tybHk3S1dJaUlpSWlNblVzNjRpSWlJZytvTmZyTWVldnBWQWxKZ0xnOU5mOHJrbWordkJxV0U4NG5yZG9PYUxmeElpWWlJaUlpRXdaeXpvaUlpS2lEK3pjZXdBK25QNXFNaVFTQ1VZUEhRUjd1NlRwc0s5ZVIrQ1BlWXVnMSt0RlRrWkVSRVNtaUdVZEVSRVIwWHQ4SHo3RzMyczJDTWVjL21vYUhCenNNWGJFWU9INHlyV2IyTHBqcjRpSmlJaUl5RlN4ckNNaUlpSjZLeVltRnIvOU1SOWFyUllBVUxxVUI2ZS9tcEJHRGVxaTB4ZHRoZU5WNnpiaGpzOTlFUk1SRVJHUktXSlpSMFJFUklUa2RlcVdJT3hsT0FEQXl0SVNQLzB3anROZlRjemdnZjFRcmt4cEFFbS9KMzZiL1JlaW9xSkZUa1ZFUkVTbWhHVWRFUkVSRVlCZGV3L2c0dVZyd3ZIM1k0YWhpRnNoRVJPUkdNek16UERURCtOZ1kyME5BSWlJaU1Tc3VRdWgwK2xFVGtaRVJFU21nbVVkRVJFUm1UemZoNCt4OHIxMTZqcTFiNFBHNyswT1NxYWxrR3NCVEJ3M1FqaStmdk1PTm0zYkpXSWlJaUlpTWlVczY0aUlpTWlreGNURTR0ZmY1d25yMUpVdFhSS0R2K2t2Y2lvU1c0TzZ0ZENqYXdmaGVPM0diYmg1MjBmRVJFUkVKS2Fna0ZDeEk1QUpZVmxIUkVSRUprdXYxMlAyL0NWNEdmNEtBR0J0YllXZmZoZ0hNek16a1pPUk1SallydzhxVnZBRWtQUjdaZWFjdnhBUkdTVnlLaUlpTWdTOVhvOEhqNTVnOWJyTkdEUnNIQVo4TzFMc1NHUkNXTmFScVBoMGdvaUl4TFJ6N3dIOGQrWGRPblVUeGd5SFd5RlhFUk9STVpITFpaZzZjUXpzN1d3QkFKRlIwWmc1WndIWHJ5TWlNZ0U5Qnd6R2lIR1RzV25iTHZqNUI0Z2RoMHdNeXpveUtENmRJQ0lpWStINzRCSCtmbStkdWk0ZDJxRlIvVG9pSmlKalZNREZHVCtNSHdXSlJBSUF1SFhIQitzMmJSYzVGUkVSNVRhbDcxbVdBQUFnQUVsRVFWUWJheXYwN2RVTkt4Zi9DUXNMaGRoeHlNVEl4UTVBcHFYbmdNR0lpSWdVT3dZUkVabTRtSmhZL1BySGZHR2RPcyt5cGZIZHdINGlweUpqVmJ0bU5mVHAyUVVidCt3RUFHemN1aE9WS25xaVZ2V3FJaWNqSXFMY3NuclpYMkpISUJQR2tYVmtVSHc2UVVSRVl2dHduVG9iYTJ0TW5UUU9jam1mWVZMNkJ2VHBnV3BWS2dGNHUzN2Q3QVZjem9PSWlJaHlCZTlLeWFENGRJS0lpTVMyYWR2dUZPdlVUUnc3SElWY0M0aVlpUElDcVZTS0h5ZU14dUNSM3lNeUtocHZZbUl3WmZwTUxQcHpKbXh0YmNTT1IwUkVBRUxEd25IdHhpM2N2SDBYTHdLQzhPYk5HN3lKaWNHWUVZUFJwc1ZuWXNjanlqS1dkVVE1cE84M3d4QVRHd2NIZTNzVWRuTkZyUnJWVUs5T1RSUnhLeVIyTkNJaWV1djB1WXRZczM2emNOeXRVM3MwcUZkYnhFU1Vsemc1T3VDbkg4Wmg0dFJmb05Gb0VSZ1VncC8vTndkLy9EcVZPd2dURVlub3lkUG4yTFJ0Rjg1ZHZBeTlYZzhYWnllVUsxTWFGY3VYaGIyZEhhcFVyQ0IyUktKc1lWbEhsRU8rN05rTnoveGVJQ29xR3MvOFhtRFozLzlpMmQvL3dxdGhQZlR2M1IwZUpkekZqa2hFWk5MdStUN0VIL01XQzhlVktuaGkwRmQ5UlV4RWVWR1ZTaFV3ZnRSUTRmZlNIWi83bUx0d09TYU5HeUZzUWtGRVJJYWgwV2l4ZnZNMmJOcTJHMVpXbHVqVG96TmFmTllFUll1NDhjOWt5dE5ZMWhIbGtMYXRtcVU0RG5zWmpxTW56bURIbm4yNGVPa3F2aHZZRDEwNnRPTmZHa1JFSWdnSkRjTzAzMlpEclZZREFBcTd1V0xHMUltUXkyVWlKNk84cUdXekpnZ0pEUk4yaFQxKzZpd0t1eFZDL3o3ZFJVNUdSR1E2RWhKVW1ESmpGbTdmdllkMnJWdGc4TUIrc0xhMkVqc1dVWTdnQmhORXVjUzFZQUgwNjkwTkcxWXRoVmVEdWxqMjk3K1k4OWRTNlBWNnNhTVJFWm1VMkxnNC9EaDlGcUtqM3dBQWJHMnNNWFA2Rk5qYjJZcWNqUEt5ZnIyN28yV3p4c0x4dWszYmNQelVXUkVURVJHWkRyVmFqZW4vbTRPNzkzenh3L2lSR0RkeU1JczZ5bGRZMWhIbE1sc2JhMHlaT0FiZmZkMFBSMCtjeHVJVnExbllFUkVaaUVhanhZeVpjeEVRR0FRQWtNdGxtREYxSW9vV2NSTTVHZVYxRW9rRTQwWU9RWlZLNzlaQituUEJVdHp4dVM5aUtpSWkwN0J5elFaY3Uza2JFOGNPUjR2UEdtZitCcUk4aG1VZGtRRklKQkwwNk5vQkE3N3NpYjM3RCtQUTBaTmlSeUlpeXZmMGVqMFdMRjJKbTdmdkN1ZkdqeHFhb2x3aCtoUm1abWFZTVdVQ2loVXREQ0NwSFA3NXQ5a0lDQXdXT1JrUlVmNTE0OVlkN1BZK2lENDl1ckNvbzN5TFpSMlJBZlh0MVJWTkd0WEgwci9YSUNna1ZPdzRSRVQ1MnRhZGUxTThIT25YdXh0YU5tc2lZaUxLajJ4dGJmQy9uMzhVcGxYSHhNWmh5b3lad3JScklpTEtPVnF0Rmd1WC9ZT1NKWW9iMVRxaHl2aDRKQ1NveEk1QitRakxPaUlEa2tna0dEWHNXMWhhV0dEcGlqVml4eUVpeXJmT1hyaUVmLzdkS0J3M2E5b0kvZnYwRURFUjVXZUYzVnp4NjdRZllHWm1CZ0FJRGtuYTBDUXhVUzF5TWlLaS9PWEU2WE1JREFyQmlDRURJWmZuN242Wmk1YXZFdjdSYURTcHppMWF2a3E0ZHZESUNSZzljV3F1NWlIVHdyS09qRlorZlRwaGIyZUxyL3Iyd3VWck43aXVEUkZSTHZCOStCaS96MTBvSEZlcTRJbnZSdzNqYnR5VXF5cDRsc1VQNDBjS3gvZDhIMkwyL01WY3A1YUlLSWZvOVhwczNyNGJsU3VXTjhpU0ZudjNIeGIrMFdpMHFjN3QzWDlZdU5iSnlSSE9UbzY1bm9sTWgwVFBPd2d5b1BlZlBodzRmQXdhalJZZDI3ZEpjYzNJSWQ4QUFQb05HZ0VySzB1c1dEakhvQmtOSVRGUmpUNERoOEs5YUJITSszMkcySEdJaVBLTjBMQndqQmcvR1ZGUjBRQ1NSand0bWp1TE83K1N3V3pkdVJkL3I5a2dIUGZvMGdIZmZ0MlhaVEVSMFNlNjUvc1FveWRNeFM5VEo2SkJ2ZHBpeHlINkpKSk1iZ3h5ZDl3bzBRZmVmL3FRM3Jua3NzN0p5UkhXVnBZR3lXVm81dVptNk55K0xkWnMyQUsvRi80b1VkeGQ3RWhFUkhsZVRHd2NwczZZSlJSMXRqYldtRGw5Q29zNk1xZ2VYVG9nT0NRVUJ3NGZCd0JzMitVTk16TTV2dXJiaTRVZEVkRW5PSEw4Tk96dGJGR25WZzJ4b3hEbE9vNnNJeExKbTVnWTlQNXFLRnEzYUlwUlF3ZUpIWWVJS0U5VHhzZGowdFJmNGZ2d01RQkFMcGRoOW0vVHVQTXJpVUtyMVdMcUw3L2o2dlZid3JuK2ZicHozVVFpb28razErdlIrNnNoYUZDdk5yOTNvbndoczVGMVhMT09TQ1IydHJabzAvSXpuTHR3aWV2WkVCRjlBbFZpSXFiOU9sc282Z0JnL0tpaExPcElOREtaREQ5UC9oNFZLM2dLNTladDJvNE5XM2FJbUlxSUtPOEtEWHVKVjY4alVMMUtKYkdqRUJrRXl6b2lFVFdzVnh1UlVkRjQvUFM1MkZHSWlQSWtqVWFMWDJiTnhhMDdQc0s1N3diMlE4dG1UVVJNUlFSWVdDZ3c4K2ZKS0Z1NnBIRHUzdzFic1huN2JoRlRFUkhsVFhkOGZBRWd4VU1Rb3Z5TVpSMlJpQ3BWS0ErRnVUbXVYcnNwZGhRaW9qeEhwOVBoOTdrTGNmbnFEZUZjMzE3ZDBLTkxCeEZURWIxamJXMkYzMytkaWhMdXhZUnpxOVp1d3JhZDNpS21JaUxLZSs3ZTg0VmJJVmM0T1RxSUhZWElJRmpXRVluSTNOd01WYXRVeE9Wck56Sy9tSWlJQkhxOUh2TVhyOERwY3hlRmMxMDdmbzRCWDNKTk1ESXVkcmEybVAzYlR5amlWa2c0dDNMTmV1ellzMS9FVkVSRWVjdGRuL3VvVktHYzJER0lESVpsSFpISWFsYXZDdCtIai9FbUprYnNLRVJFZVlKZXI4ZkNaZi9nME5HVHdybTJyWnBoeUtBQjNHMlRqSktUa3lObS8yOGFDcmc0QytlVy83TVd1NzBQaXBpS2lDaHZpSXFLUmxCSUtDcVc1eFJZTWgwczY0aEVWcnRHTmVqMWV0eTRkVmZzS0VSRVJrK3YxK092SlN1eDcrQlI0VndUcndZWU8ySXdpem95YXE0RkMrRFBXZE5URkhaTFZxN0IzdjJIUlV4RlJHVDhna1BEQUFBZXhZdGxjaVZSL3NHeWpraGt4WW9XaHEyTk5aNCs4eE03Q2hHUlVkUHI5Wmk3Y0RrT0hENHVuR3RRdHhZbWp4OEpxWlMzTkdUOGlyZ1Z3dncvZm9GcndRTEN1VVhMVjJIL29XTWlwaUlpTW00dncxOEJBQW9VY0JFNUNaSGg4TTZXU0dRU2lRVHU3c1h3L0lXLzJGR0lpSXlXVHFmRG5MK1c0dkN4ZDFOZkd6V29pMm1UeDBNdWw0dVlqQ2g3Q3JrV3hQdy9ma0ZoTjFmaDNGOUxWdUxna1JNaXBpSWlNbDVoTDhNaGtVamc1T2dvZGhRaWcyRlpSMlFFaWhjckNqK1dkVVJFYWRMcGRKZzlmd21PbmpndG5HdmkxUUJUSjQ1bFVVZDVVc0VDTHBqMyt5OG9WclN3Y0c3ZW91WFlzKytRaUttSWlJelR5L0JYY0hSMGdGd3VFenNLa2NHd3JDTXlBc1hkaXlJMExCeksrSGl4b3hBUkdSV05Sb09aY3hiZytLbXp3cmxtVFJ2aHgrOUg4YWFkOGpRWFp5Zk1uVFVEeGQyTEN1Y1dyMWlOTlJ1MlFLL1hpNWlNaU1pNHZIejVDZ1hmVysrVHlCU3dyQ015QXNrMzZpLzhBMFZPUWtSa1BPSVRFakJseGl5Y1BuZFJPTmVxZVZQOE1HNGtaRElXZFpUM09UazZZTjZzR1NoVnNvUndidU9XblppL2VDVzBXcTE0d1lpSWpFall5M0M0c0t3akU4T3lqc2dJRkMrV1ZOWTk5K05VV0NJaUFJaU9mb1B2SjgvQTladDNoSFB0V2pmSGhESER1SmtFNVN2MjluYVkvL3N2cUZhbGtuRHU0SkhqK0dYV1BDUW1xa1ZNUmtSa0hHSmlZMkZ2Wnl0MkRDS0Q0dDB1a1JGd2NYYUNtWmtad3NMRHhZNUNSQ1M2c0pmaEdEUHBKeng4L0VRNDE3TnJSNHdkTVJnU2lVVEVaRVM1dzhyS0VqT24vd2l2aHZXRWN4Y3VYY0VQMDM1RFhKeFN4R1JFUk9KVHFSS2hNRGNYT3dhUlFiR3NJeklDRW9rRWpnNzJpSWlJRkRzS0VaR28vUHdETUhyQ1ZBUUVCZ3ZuaGd3YWdHKy83c3VpanZJMWMzTXovRFJwTEw1bzIwbzRkOGZuUHNaTStna3Z3MStKbUl5SVNGd3FsUXJtQ3BaMVpGcFkxaEVaQ1NkSEIwUkVSb2tkZzRoSU5IZnYrV0xzeEovdzZuVUVBRUFtazJIU3VKSG8xcW05eU1tSURFTXFsV0xVc0VIbzM2ZUhjTzY1bnorR2ovMEJ2ZzhmaTVpTWlFZ2NlcjBlcXNSRW1KdXhyQ1BUd3JLT3lFZzRPVG9nSW9KbEhSR1pwbU1uejJMQ2xCbUlpWTBEQUNqTXpmSHJUNVBRc2xsamtaTVJHWlpFSWtIL1B0MHhldmkzd21qU3lLaG9qSi84YzRyTlZvaUlURUdpT21udFRnVkgxcEdKWVZsSFpDUWNIUjBRRWNscHNFUmtXdlI2UGRhczM0dy81aTJDUnBPMCs2V3RqVFhtelB3WmRXcFZGemtka1hpK2FOc0tNNmYvQ0N0TFN3QkFZcUlhdi8weEgrczM3NEJlcnhjNUhSR1JZU1NxRWdFQTVtWm1JaWNoTWl5V2RVUkd3c25SQVpGUjBid0JKeUtUb1VwTXhHK3ovOExHcmJ1RWMwWGNDbUhSM0ZtbzRGbFd4R1JFeHFGMnpXcFlPUGQvS09SYVVEaTNkdU5XekpxN2tEdkZFcEZKVUNXK0xldTR3UVNaR0paMVJFYkMwY0VCT3AwT2I5N0VpQjJGaUNqWFJVWkY0L3ZKMDNIbXZXbDlWU3BWd0tKNU0xRzBpSnVJeVlpTVN3bjNZbGd5YnhZcVZ2QVV6cDA4ZlI1akowM2p4aE5FbE85SjN5NEh3QUVOWkdwWTFoRVpDY3UzMDF6aUV4SkVUa0pFbEx1ZVBIMk9FZU1tcDFnd3YwMkx6ekQ3dDU5Z1oyc3JZaklpNDJSdmI0Yy8vemNOTFpzMUVjNDlmUHdFUTBkUHhJMWJkMFJNUmtTVXUyUXlHUUJBcTlXS25JVElzRmpXRVJrSmk3ZUxwaWF3ckNPaWZPekk4ZE1ZTldFS3dsNkdDK2NHZmZVbHhvOGVDcmxjTG1JeUl1Tm1abWFHaVdPSFk5Q0FMNFdOSjZMZnhHRFNUNzloMDdaZEhIVkNSUG1TTkxtczArbEVUa0prV0x3ckpqSVNDb1VDQUpEd2RoRlZJcUw4UksxV1krbktmN0h2MEZIaG5NTGNISk8vSDRWR0RlcUttSXdvNzVCSUpPalZ2Uk5LbC9iQXpOa0w4Q1ltQm5xOUhxdlhiY2FEaDQ4eGNkd0kyRmhiaXgyVGlDakh5R1JKNDRzNHNvNU1EVWZXRVJrSkM0dTNaUjFIMWhGUlBoUCs2alhHL2ZCemlxS3VzSnNyRnMyYnlhS082Q1BVcWw0Vnl4YjhnYkpsU2dubkxsNitodUZqZnNBenZ4Y2lKaU1peWxtY0JrdW1pbVVka1pGUXZKMEdxK0xJT2lMS1IyN2Z2WWVoWXlhbFdKK3VRZDFhV1ByWEh5aFpvcmlJeVlqeU50ZUNCYkJnOXE5bzM3YWxjQzRvSkJURHgwN0dubjJIT0MyV2lQSUZtZlJ0V2FkaFdVZW1oZE5naVl6RXUybXdLcEdURUJGOU9wMU9oMDNiZG1IZHB1M1F2VjFuUmlLUllHRC8zdWpWclpPdzVoWVJmVHd6TXpPTUdmNGRLbmlXeFY5TFZpSXhVUTIxV28zRksxYmo2dlZibURCbUdCd2M3TVdPU1VUMDBaS253YW8xR3BHVEVCa1dSOVlSR1FtRmVmTElPcFoxUkpTM3ZReC9oZkdUcCtQZkRWdUZvczdPMWhhLy96SVZ2YnQzWmxGSGxNTmFOVytLUlgvT1JMR2loWVZ6bDYvZHdLQVI0M0hsMmswUmt4RVJmUnFKUkFKTEN3dkVjNmtnTWpFY1dVZGtaUGhOTEJIbFpXZk9YY1M4eFNzUUY2Y1V6bm1XTFkxcGs4ZWpZQUVYRVpNUjVXK2xTcGJBc3I5bVk5ay8vK0xBNGVNQWdLaW9hUHc0ZlNhNmRHaUhRVi8xaGJtNW1jZ3BLU2ZwZERwRXhjUWlOajRlR28wR09rNTlwbHdnbFVnZ2w4dGhZMmtKQjFzYlNLV0dIKzlqYVdXSitQaDRnMzlkSWpHeHJDTXlFc2szV0lZczYzaVRSNFpnRERkNWxQdmlFeEt3Wk1VYUhENTJVamdua1VqUXExc25EUGl5SitSeW1ZanBpRXlEaFlVQ1kwY01SdTJhMVRGMzRUTEV4TVFDQUhaNUg4U04yejZZT0hZNHlwWXVLWEpLeWduS0JCVmVSa1JBdzBYM0taZnA5SG9rcXRXSVVLdnhKaTRPQloyY1lQVjJZenhEc2JheVJKeVNaUjJaRm43SFJHUWs5THFrb2t3cU1jei9sc29FRmZ4RHd4RHg1ZzBTMVdvV2RaUnJoSnU4TjIvZ0h4b0daUUtuZXVjM0R4NDl3WkJSRTFNVWRTN09UcGp6djJuNFprQWZGblZFQnRhb2ZoMzhzMlFlcWxldExKenplK0dQRWVNbVk5WGFUVWhNVkl1WWpqNlZNa0dGNFBCd0ZuVmtjQnF0RnNIaDRZZzM4TDJjcGFVbGxFcGw1aGNTNVNNczY0aU1oRjcvZGdGMmFlNlByT05OSG9sRnJKczh5aDJxeEVTc1hMTWVJOGYvaUtEZ0VPRjh3M3Axc0hMeG42aFdwWktJNlloTW03T1RJMmIvOWhPK0c5aFBLTXgxT2gwMmI5K053YU1tNFA2RFJ5SW5wSStoMCtud01pSkM3QmhrNHNJaUlvUTFhUTNCMnNvU3luaXVXVWVtaFdVZGtaRklIdGlXMjlOZ2VaTkh4c0RRTjNtVTgrN2RmNERCSTcvSHRwM2UwTC85QTB4aGJvNnhJd1pqK3BUdllXZHJLM0pDSXBKSUpPalJwUU9XTDVpTmNtVktDK2NEQW9Nd2VzSlVMUHRuTFRlMnltT2lZbUw1c0pWRXA5RnFFZlYybXIwaFdGbGFjV1FkbVJ5V2RVUkdRcGM4c2k2WHl6cmU1SkV4TVBSTkh1V2NoQVFWbHF4Y2d6R1RwaUV3Nk4xb3V2S2VaYkZzd1d4ODNxWUZOOG9oTWpJbGlydGo0WisvNGJ1Qi9ZUk5KdlI2UFhidTJZOUJ3OGZqeHEwN0lpZWtySXJsSXZ0a0pPSU0rSHZSeXNvQ1NxNVpSeWFHRzB3UUdZbDNhOWJsN2plNXZNa2pZeEVYSHc4bmV6dXhZMUEyM0xyamc3a0xseU1rTkV3NFoyNXVob0g5KzZCTGgzYmNQSVRJaU1sa012VG8wZ0VONjlYR253dVc0ZTQ5WHdCQVNHZ1lKazc5RlY0TjYySG9vQUhjdGRuSWFUUWFzU01RQVFEVUJ2eTlhR1ZsQlNXL2h5RVR3N0tPeUVnSUkrdHkrWnRkM3VTUnNURGtUUjU5bW9qSUtLeGN2UjdIVDUxTmNiNUtwUW9ZUDJvSWloUjJFeWtaRVdWWGtjSnVtUGY3RE93N2VCUi9yOW1BK0lTa2RhRE9YYmlFSzlkdTRzdWVYZEM5OHhjd016TVRPU21saFJ1Q2tiRXc1TzlGSzB0TEtKWHgwT3YxSEwxUEpvTmxIWkdSU0I1Wmw5dC8vL0FtajR3RmZ5OGFQNjFXaTcwSGp1RGZEVnRTVEQreHNGRGcyNi82b3NQbnJYblRUSlFIU1NRU2RQaThOZXJWcVlsbC82ekZ1UXVYQUFBcWxRcXIxMjNHa1dPbk1IendRTlNwVlYza3BFUkVnSldWSmJSYUxSTFZhaWpNemNXT1EyUVFMT3VJaklRZXlXVWRwNUVSa2ZqdTN2UEZ3bVgvNExtZmY0cnp0V3BVdzVqaDM2S1FhMEdSa2hGUlRpbFl3QVUvVHg2UGF6ZHZZOG1LMVFnSURBWUFCSVdFNHNmcE05R2dYbTBNSHRpUG8yZUpTRlJXbHBZQWdIaGxQTXM2TWhrczY0aU1oS0hXckNNaXlraEVaQlQrWHJNZXgwNm1uUEphc0lBTGhuMzNOUnJXcTgzUmRFVDVUSzNxVmZIMzRybll1ZmNBMW0vZWpvU0VwQjFpTDE2NmlzdFhiK0R6TmkzUXIzZDNPRHJZaTV5VWlFeVJsVlZTV1JjWEh3OEgvamxFSm9KbEhaR1JTSjRTS0pIeW0yQWlNcno0aEFUczJMMGYyM2J1RmRhd0FnQzVYSTZlM1RxaVQvZk9VQ2dVSWlZa290d2tsOHZSczJ0SE5HL3FoWldyMStQa21mTUFrcWJEZXg4NGdtTW56cUI3bHc3bzN1VUxXRnBZaUp5V2lFeEpjbG1uVkNwRlRrSmtPQ3pyaUl5RVh2ZDJnd213ckNNaXc5RnF0VGgwOUNUV2J0eUt5S2pvRksvVnJWVUR3d1ovalNKdWhVUktSMFNHNXVMc2hCOG5qRWI3dGkyeGN2VjZQSGowQkVCU29iOXUwelo0SHp5Qy9yMjdvMTNyRnBETFpTS25KU0pUa1B5QUlENCtJWk1yaWZJUGxuVkVSa0tqMVFJQVpETGUrQkpSN3RQcjliaDQrU3IrK1hlanNFNVZzc0p1cmhneTZDdlVyMU9UVTE2SlRGU1ZTaFd3YU81TW5MdDRHYXZXYmtKUWNBZ0FJQ29xR2d1WC9ZT2RldytnYjY5dWFOYWtJZTlkaUNoWEpaZDF5VlAwaVV3Qnl6b2lJNkZXcXdFQTV1Wm1JaWNob3Z6TzUvNEQvTDFtQSs3NVBreHgzdDdlRHYxNmQwZjdOaTBnbC9NV2djalVTU1FTTkc1WUR3M3Exc2FoWXlld2J1TTJZUVJ1VUhBSS9waTNDT3MyYlVQdjdwM1JxbmtUL3JsQlJMbkNJcm1zVTdHc0k5UEJ2MUdKaklSYXJRRUFtSm14ckNPaW5LZlg2M0g3N2oxczJMSVR0Kzc0cEhoTm9WQ2dXK2YyNk5tbG83QXVEQkZSTXJsY2hpL2F0a0tMenhwajE1NEQyTHB6TDVUeDhRQ0FrTkF3ekZ1MEhPczNiMGZQYnAzUXRsVXo3dFpJUkRuS3dpSnB6VnhPZ3lWVHdyS095RWdrajZ3ek0rUC9sa1NVYy9SNlBhN2Z2STMxVzNiaTN2MEhLVjZUU3FWbzI2b1pCdlRwQVNjblI1RVNFbEZlWVdsaGdTOTdkVVg3ZHEyd2ErOSs3TjUzQ0VwbFVta1gvdW8xRmk5ZmhZMWJkcUI3bHc1bzM3WWxyQ3haL2hQUnB4TkcxaVd3ckNQVHdWYUF5RWdrSmsrRDVjZzZJc29CZXIwZWw2L2V3SVl0TzRRRjRwTkpKQko0TmFpTHIvcjJnbnV4SWlJbEpLSzh5dDdPRmwvMzY0M3VYVHBnejc1RDJMbjNBR0ppWWdFQWtWSFJXTGw2UFRaczJZRzJMWnVoWS91MktPem1LbkppSXNyTExEa05sa3dReXpvaUk4RnBzRVNVRTlScU5VNmR2WUNkZXcvZzZUTy9GSzlKSkJJMGE5SUlmWHAwUVhIM291SUVKS0o4dzhiYUduMTdkVU9YanA5ai84RmoyTGJiRzFGdjE3UlRLdU94Yys4QjdQSStpSHExYTZKTHgzYW9WcVVTTjYwaG9teFRLSkttMW5Oa0haa1NsblZFUnVMZE5GaVdkVVNVZlJHUlVkaC82Q2k4RHg0VnZsbE9KcFBKMExKWkUvVHUzZ2xGQ3J1SmxKQ0k4aXNyUzB2MDZOb0JIZHUzeHNFako3Qmp6MzZFdlF3SGtEVEs5NzhyMS9EZmxXc280VjRNblR1MFE0dlB2S0JRS0VST1RVUjVoVVFpZ1VLaDRHNndaRkpZMWhFWkNVNkRKYUtQOGVqSk0rejJQb0JUWnk5QW85R21lRTB1bDZOdHkyYm8yYTBUQ3JrV0VDa2hFWmtLaFVLQnpoM2FvV1A3TnJoNCtScDI3VDJBT3o3M2hkZjkvQU13Zi9FSy9MMW1BNW8xYllRMkxadWhUQ2tQanJZam9reFpXTENzSTlQQ3NvN0lTSEJrSFJGbGxTb3hFUmN1WG9IM3dTUHcrV0RUQ0FDd3Q3ZkRGMjFib1VPN1Z0dzRnb2dNVGlxVm9sSDlPbWhVdnc2ZVB2UERidStET0hIbXZIQ3ZFeHNYQis4RFIrQjk0QWhLbGlpT05xMmFvWGxUTDlqYjJZcWNuSWlNbGFXRkJlSTVEWlpNQ01zNklpUEIzV0NKS0NONnZSNVBuajNIb2FNbmNmTDBlY1RHeGFXNnBuUXBEM1RwMEE1TnZSckMzSnpGUHhHSnIxVEpFdmgrekRCOCszVmY3RDk4SE40SER1TjFSS1R3K2pPL0YxaTZjZzFXcmw2SEJuVnJvMDNMWnFoVm95cWtVcW1JcVluSTJGaFlXSEROT2pJcGJBV0lqSVJhcllaRUlvRk1KaE03Q2hFWmtUY3hNVGg1K2p3T0hUMkpwOC85VXIwdWtValFxRUZkZE9uUURwVXFlSEk2R1JFWkpYdDdPM3pac3d0NmRldUlxOWR2NGZEeFU3aDA1Wm93ZlYrajBlTHNoVXM0ZStFU0hCM3M0ZFd3SHBvMHFvL0tGY3V6dUNNaVdISWFMSmtZbG5WRVJrS3QxbkM5T2lJQ0FDUW1xbkgxeGsyY1BITUJGLzY3QW8xR2srcWFBaTdPYU5XOENkcTFiZ0hYZ2x5UGpvanlCcGxNaG5wMWFxSmVuWnFJZmhPREU2ZlA0Y2l4VXlrZVJrUkdSUXZUWkZuY0VSR1FOTU9BZ3hySWxMQ3NJeklTV3AyT2Z3RVJtVEJWWWlLdTNiaUZNK2YrdzMrWHI2VzVMb3RjTGtmRCtuWFF0dVZucUZHdENyOXBKYUk4emQ3T0ZsMDZ0RU9YRHUzdzVPbHpIRDUrQ2lkUG44ZWJtQmpobWcrTHUwWU42c0tyUVYxVXJsaWU2L3ptRVE4ZVBFTHg0dTZ3dExUSTBjOU5TRkRoNG4rWDRWYklGZVhMbDh2UnovN1FraVYvdzliT0Z2Mzc5Y3JWcjBQcFUyczBNRmVZaXgyRHlHQlkxaEVaQ2IxT0IzRDJHbVZDcDlNQkFFdWFmRUtWbUlpcjEyL2g3UG4wQ3pvQUtGbWlPTnEyYW9ibW4zbkJ6cFlMc0JOUi9sTzZsQWRHbFBMQWtHOEc0TlpkSDV3OS94L09YN3lTcXJqYmQvQW85aDA4Q29WQ2dlcFZLNkYyaldxb1U2czYzQXE1aXBqZWRPdy9jQVFxbFFxZE83WFAwcjNJN3QzN2NlVG9DVlNxVkI3RGgzMmJvMHMxaElhR1lmdjJQWEFyNUlxZmZwcVlxOHRBM1BXNXp3MmJSS2JSYUtBd1oxbEhwb05sSFpHUjBBT1FTbGpBdkUrbFVpRWtOQXdsaXJ2bjZPY21KaWJDM0lCLzJXczBHdXpmZnhnRkNyaWdZY042bi9SWnc0YVBoN1cxTmViKytWdTYxNHdZT1FFNm5RNUxsOHdWem8wZU13bHF0U2JGT1JKSCtLdlh1SEx0SnE1Y3U0a2J0KzZrVzlBVkxPQ0NKbzNxbzFuVFJpaGQwb05yMFJHUlNaRExaYWhWdlNwcVZhK0swY08reGUyNzkzRG0vSDg0Zi9FeW90KzhLKzVVS2hVdVhibU9TMWV1QXdDS0ZIWkQ3WnJWVUx0bU5WU3JYQkVLaFVLc24wSytGUmtaaFdQSFRrR2xVaUV3SUFpREJnMkF0YlZWaHUrcFY2OFdUcDg1Qng4Zlh4dzRlQlR0UDIrZFkzbEtsSEJIbFNvVmNmdTJEMjdkdW9QcTFhdG0rYjFuejE1RWNIQkl0cjZlVXFuRWxpMDdzM3g5cjE1ZHMzVGQzYnYzc0dUcFA5bks4cjZsUythYXhFTmNqVnBqMFB0M0lyR3hyQ015RW5xZERoSnAvdjVtWEtQUll2dU8zYWhmdjA2bUJaeEtsWWhwUDgrQ1JxUEc5T21UWVd0amsrMnZwOVBwRUJFUmliQ3djTHp3OThlTEZ3SHc4d3VBaTdNVEprd1loZDkvbjUvdExlQm5USitjN1J3WEwxN0I0U01uSUpWSzRlam9nQW9WUExQOUdkbWgwK21FRVhqSnROclU1OGd3TkJvTmZPNC93SlhyTjNIbDZrMzQrUWVrZTYxcndRSm8wcWcrR2plcWozSmxTckdnSXlLVEpwUEpVS05hRmRTb1ZnV2poZzdDSFI5Zm5MdDRDVmV1M1VSbzJNc1Uxd1lGaHlBb09BUjc5aDJDWEM1SHVUS2xVS21DSnlwWExJK0tGVHhoYTJNdDBzOGkvM0IwZE1ENGNjT3hhUEZLK0Q1NGhEbC9Mc0Nva1VNeUhISG01bFlJdlhwMXc5cTFtM0R3NEZGVXJPQUpENC9pbVg2dHRXczM0YjlMVjdPY2JjWEtmN04wM2ZKbDh3RWtGV1IzZmU1bitmT0JwR20zcDgrY3ovTDF2WHAxeFlZTlcvSDR5Yk1Nci91eVQzZTR1aFpNOCt0RlIwZERLcFdpUUFHWGJHWE5qK0xpNDJGcFlkZ1NQaUF3Q0R2MjdNZjFtM2Z3Nm5VRUxCUUtWS3JvaVFGZjlrQ1pVaVVObW9WTUQ4czZJbU9pMTR1ZElGZWRQWHNCWjg1Y3dOV3JOekZ1N0hBVUxWcFllTzNZOGRQd3ZmOEFuVHA5RG5mM1lsQW96RkdyWmpXY09Ia0cyN2Z2d2NDdis2YjZ2QVVMbHNIRzFnWTl1bmVHclcxU21hZlJhTEI0eWQ5NCtUSWNVVkhSYVJaVTV1Wm0wT2wwQ0h2NUV2SHh1YjhGZk9QR0RmRG84Uk5jdTNZVC82eGFqeWsvam9lenMxT3VmMTBTaDA2bncvTVgvdkM1OXdBM2J0M05jUFFjOEs2Z2ErSlZIMlZMczZBaklrcUxUQ1pEOWFxVlVMMXFKZWoxZWdRRmgrTHE5WnU0Y3YwbWJ0KzloOFJFdFhDdFJxUEJQZCtIdU9mN0VGdDM3Z1VBbENqdWpzb1ZQVkc1UW5sVXJsUWVCVnljeGZxcDVHbnU3c1V3Y2NKb0xGaTRIS0doTHpGN3pnTDhPSGs4N096U1g2S2hmcjNhdUgzckxpUlNLVnl5K090ZXFYSUYyTm5aQ2NkUG56M0gwNmZQMGJCaFBWaGJaVHlhVDZ2VDRzeVpDN0MxdFVIdFdqWFN2R2I0OEcremxDUFprS0ZqNGVUa2lKbi9tNWF0OTBWRVJpSHNnMkw1UTJYTGxrN3pZZkRCUTBmaDdYMEk1Y3FWd2VoUlE3TDFkZk1iWlh3OG9xS2lVYXhvRVlOOXpTZFBuMlBFK0IrRlAzdHFWcThDdnhjQnVIVGxPcTdmdklONXY4OUErWEpsREphSFRBL0xPaklvUHAxSW40V0ZSYlpIZWVVMVRaczJ3bjNmQi9EeDhjV0NoY3N3Y2NKbzRVbWhuOThMM1BkOWlGcTFhOERkdlJnQTRQUFBXK0hTNWF1NGN1VTZHaldxajdKbFNnbWZwVlFxNGZ2Z0VTUVNTWXJGZnVWeU9mUjZQYUtqMzhEUjBRSE9UbzU0OVBncDdPeHMwYTlmTHhSM0w1YnFoakw1S1d0R3huOC9GWEZ4Y1IvOWMrL1h0eWY4L1FNUkVSR0o1ODlmc0t6TFJ4SVQxWGo0K0FsODdqL0EzWHUrdU9mN0VIRnh5blN2bDhsa3FGVEJFN1ZySnEyejVGSGNuUVVkRVZFMlNDUVNGQzNpaHFKRjNOQzVRenVvRWhOeDErYytybDYvaFN2WGJ5SWdNRGpWZS94ZStNUHZoVC8ySFR3S0FIQnlja1Naa2g0b1hhb0VTcFgwUU9tU0huQXJWSlhZeGJrQUFDQUFTVVJCVkpCL0htZEJnUUl1K0g3OFNNei9hd2txVmlnUE96dGJqQjR6Q1NwVllxYnZ2WG56ZHJxdnZYOC9Wck5HTmRTc1VVMDRYcjFtQTU0OGVZYjc5eDlneU9DQmNIY3ZtdVpucU5VYXJQejdYNmpWYWxoYVdxQjFtK2F3c3JUTU1OT05HN2VoakkvUE5MdEtsWWp6Rnk2bCs3cVZwU1ZxMUVnNUZYZlV5TUVwam9jTUhRdXBWSnFsWlVtZVBFNGFrVmZlczJ5bTErWjN3Y0doQUFDUEVqbTdORTVHM3NURW9LbFhBd3o5OWl2WXYvZTl3NFl0Ty9EdmhxMVl2VzR6NW1TenZDWEtEcFoxWkRCOE9wRXhTMHRMYURSYXFOWHFmTHU3bVZRcXhiZURCdUNQMlFzUUhCeUNoWXRXWU9LRTBiQzF0UkdlY0w5OEdTNWNiMlZsaGRhdG0yUFhybjNZdm4wM2ZwdzhYcmlKRGdwS1dtZkV4Y1U1MWEvWHNLR0RZRzV1Smx3N1pPaFlXRnBhb25LbENqbitjL3B4eWk5WnZqWWhQZ0V5bVF5N2R1L0RydDM3TXIwK3UwOXZLZmZwOVhvRWg0Ymh5ZFBuZVB6a0dYenVQOENEUjArZzBXZ3lmRjhCRjJmVXFWVWR0V3RXUjQycWxXRmxsZkUzRGtSRWxIVUtjM1BVcWxFTnRXcFV3OUJ2djBKRVpCVHV2WDJBNG5QL0FSNC9mUTc5QjdNWElpSWljVGtpRXBldjNSRE9XVmxab25SSkQ1UXFXUUtsUzNyQXZWZ1JGQzNzSm96ZXAzY2NIT3d4Y2NJWTRlOHpTMHZMZE5kTjArdjFTRWhRdmIzdTQzYUVIZmgxWDdpNkZzVCsvWWV4LzhCaERCczZLTTNyTm16Y2lydDM3NkZzbVZJWU12U2JUSXM2QU5qcmZURFQwVzhBRUJjWGh3MGJ0cWI3dXF0cndWUmwzY2ZTNlhSNDl0d1BBT0RKc2c0QlFVa0Z2RWNPcjJPZGtZcmx5NkZHdFNxcHpuZnI5QVhXYnR3RzM0ZVBESmFGVEJQTE9qSVlQcDNJbU5YYm14ZWxNaDcyOXZtenJBTUFoVUtCWVVPL3dhemY1MEduMDBHcFZNTFcxZ1p1Ym9VQUFHRmg0U211LzZ5cEYwNmNPSU9BZ0NCY3ZYWVRkV29uVFdkSWZzSldyRmpxNGZBS0EyN3JIaEVSbWUzM3FGU3FMRityMFdndy92c3BLYzdGeGNWaDlKaEpBSUF1blR2Z3lORVRLWjVtWjdRMjNmanZwNlk2MTZOSEo5U3RVeXZMbVV5RlJxT0ZmMkJnVWpIMzlEbWVQSDJPcDgvOHN2VDAzZDdlRHBYZnJwVlVzMFpWRkM5V2xLTTFpSWdNeE1uUkFWNE42OEhyN2FaT3l2aDQrRDU0REovN1NlWGQvUWVQMC95N1dLbU14eDJmKzdqendWcG10clkyS0ZyWURVV0Vmd29KeDVsdHNKQ2Z4TWJHUWFQUndNSEJIZ0JTL054L256VTkzZmU5ZmgyQktWTi9CUURNbnpjcjA2OHpaT2pZREYrL2MrZGVwdGM4ZXZ3VTQ4YjltT1pySGg3Rk1XbmltRlRuRnkyY2srN25qUncxQVU1T2pwZ3hQZTNQSERscVFvWjVNak5zK1BoMDc5OW16a3A3RkY1V1IramxCMWV2MzBLeG9vVU4rckF6dlUxcUZBcHp5R1RTL0w1NkVSa0JsblZrTUh3NmtURW5Sd2NBd0t2WEViQzN0OHZrNnJ6TnhjVVp3NGQ5aXdJRlhJU24xY21sVzJob1dJcHJ6Y3pNMExGRE84VEZLVkh6dmFlVmdZRkJBQUFQanhLR2lKeXBSUXZud013czlSK3BlcjBlUGo3M1ViRmkrU3p0MUtWU3FUQjZ6QS92blpIQTJlbmRsTm5na0ZCSXBWTGhuSVdsQW5GeGNWbWFlZ0lnemFtOGFuWEdvOEx5dTVpWVdBUUdCU013T0JTQndjRUlDZ3BCWUhBSVh2Z0hRcTFXWi80QkFOd0t1UW9MbVZldVdCNUZpN2l4bkNNaU1oSldscGFvV2IwS2FsWlB1Zy9WNlhRSUNBekdrMmRKRDJLZVBQUERrMmZQRVJNVG0rYjdZMkppNGZ2d01Yd2ZQazcxbXJXMUZaeWRIT0hpN1B6MjMwNXdjWGFDYy9LL25Semg2T0FBdVZ5V3F6L0gzSmFZbUlnbFMvL0d5NWV2MEw5ZkwxU3RXaW5YdmxiclZzMXo3Yk1CcExzaGhreVcrWDFhVnE3NUZHbHROSkdXckl3RXpDK0NROEp3NXR4RjlPdmRYZXdvQUlEbkwveWgwV2poV2RaMFo0U1JZYkNzSTRQaDA0bU1lWlJJMmhuclJVQWdTcFVzSVc0WUF5ajV3Yyt4VUNGWEtCUUtoSWFHSVRyNlRZckNza0dEdXFuZWYrLytBd0JBNlZJZW41emw1K21aUCtXTno4Sm9xclJjdW53TmE5ZHVnck96RTM2ZU5pbmJXODdMNVRKTW16WkpPRTZlMHZ2K3VROUh4V1gwZERZcjYvUGxKM3E5SGpHeHNYajFPZ0t2WDBmaTFlc0l2SG9kZ2VDUWtLUnlMaWc0M1cvTzBtTmpiWTNTcFR4UXVtUUplSllyZzBvVlBPSENOUWlKaVBJTXFWU0s0dTVGVWR5OUtKbzM5UUtROVBkRitLdlhiOHU3NTNqNjdFWFNEck1ob1JrK3VJbUxVeUl1VGduL2dLQU12NlpDb1lDMXRSVnNySzFnYlcwTmE2dmtIMXZCeHRvYTF0WldVSmliUXlhWFF5NlRRUzZYUVM2WEovMGprMEVtbDhGTUxvZURTTHVDU2lRU3VMb1d4UFBuTDdCcytTcTBhTkVVWFRwL2thVUhrZG5WdVhONzRjZGhZZUhRYWovOW9XTGh3bTZaWGpOcytQZ01YNCtJaU16MG1rK1Yxa1lUYWNsc1pLRWhYTDU4QXovL1BBc1NTZTU5RTZmWDZSRVYvUWFxeEVUOHMzWWpWcTNiaEg2OXUzM0VKMG5RNHJQR0tPem0rc21adHV6WUF3RDR2RTNMVC80c29veXdyQ1BSNVplbkU0ZVBuY1RMOEZjZi9mNno1NU1XckoyM2FEbFdyOXVVVTdGU1VhdTE2TkRoYzlTdG0vYnVXR0tSU3FVb1hkb0Q5KzQ5d0wzN0Q5Q2dmcDEwcncwTURFWkVSQ1Nzckt4UXZIaXhGSy9kdW4wWHk1ZXZUdldlc0xDWEtXNXMzaSt0UHVYcFpQS1UyN1FHVWFuVkduaDdId1FBMUtwWlBZdEZuY1NnMDNqekVwMU9oemhsUE9MaTRwSytPVklxRVJzYmh6aGwwamRLc1hGeGlJbUp4YXVJeUxmbFhBUmVSMFJtZVhSY1dseWNuZDRXY3g3Q3YxMEx1bkRVSEJGUlBpT1JTRkN3Z0FzS0ZuQkJnM3ExaGZQSkpWNVFjTktvNjZDZ0VBUUZoeUl3T0FRaG9hSFFhTFJaK255VlNnV1ZTdlZSeTJlOFQ2eUhibVptWnZocVFCOFVLVklZdTNaNTQvangwL0IvRVlCQmd3Wmt1QlBzcDFxd2NOa24vNW9CV2Z0MTY1UEJ5SzFObTdmRDJ0b0tIVHQ4bnU3cnVlSGdvYVBRYVhWbzM3NU5ybnorcHpoNzRRTENYaHAyaEo5ZXI4ZTZUUi8zYTEyd29Nc25sM1VuVHAvRHlkUG5VYjFxSmJUNHpPdVRQb3NvTXl6clNIVDU1ZW5FK3MwN0VQWXlQUE1MTTVHUW9FSm93cWQvVGtiT1hyaGc4TEl1clNlQUg5NDRsZmNzbDFUVytmaG1XTmJkdWV1VGRIMzVzcW1lNkZvb0ZDbW1FQ2pqbElpSmpZVmNMb096czNPS2E2VlNXWmJYKzVnNGFScGlZMU5QSVYzdzF4L3B2dWY0OFZPSWpJeUNnNE05MnJWcmxlblhBSkxLdjR3K003OTU4dlE1RmkxZkJZMUdDNDFXQTQxR0E0MUdDNjAyNmQ5cWpRYmF0Ly9PemxwLzJXRm1ab1lpYm9WUXRFalMra05GaXhSR2tjS0ZVTHhZMFh3L0paMklpREwyZm9sWHZXcmxGSzhsN3o3L092a2hVVVFFWHIyT3hPdUlDT0hjcTljUmVQTW1Kc1AxWlBPU2xpMmF3c1haQ2F2WHJFZll5M0FrSm1adEdZNVBOWHhZMmh0S1pPYmZ0WnZUWEFMa2ZaTi9HQWVkWHBmaFpoU2JObStIUXFGQTQ4WU4wbnk5VnUzcWtFcHlmcFRod1lQSG9ORm9qTEtzbXpCdUpFb1hTM3RYM3B5aVVxbXdmc3NPYk5tK0IzUCtOeTNWLzRPR2RNZm5QdjVjc0F5RlhBdGl5b1F4ZkhCTHVZNWxIWWtxUHoyZDJMaDY2U2U5UHk1T2lhNWZmb09CL1h1alI1Y09PWlFxdFNjQmdibjIyUmw1ZjMyUXlNaW9WTHV5QVVDMWFwV3hZK2RlM1BkOWtPR3V1RGR2M0FFQTFLeFJMZFZybnA1bFUwd2grR2ZWT2x5N2RoUE96czZwcGhiTS9mTzNMT2VmL1VmV2QzMEZnT2pvTnpoODVBUUFvRnZYamprK1dpNHVUb2tUSjg3QXc4TWRsU3RYek5IUE5xUTRwUkwzZkIvbTZ0ZXdzclNFczdQajI3V0RrdFlQY2kxWVFDam5DaGJnU0RraUlzbytpVVFDQndkN09EallaN2lFaVY2dlI0SktKWXdDajR1TlE2eFNpYmpZdDZQRTQrSVFHeHNIdFZvTmpWYWI5QUJMbzRGR20vVEFLdm1CbGphTG8vaHlXL1hxVlRER2ZoZ3NMU3pnNHVLYytSdHl3TWZlNjZTMW5uQ3kzYnYzNDhqUkUxbitySWlJeUV5bm41cmFjaU81VGFGUTRLc3ZlK0xFcVhQWXRzdGJ0TExPOStGalRKM3hPMnh0clBISHIxT0ZUVmFJY2hQTE9oSU5uMDZrOVBEeEUyZzBHcFF0WFZMc0tMbGk1bnM3L1k3L2ZtcWFUemxkWEp4Um9vUTcvUHo4Y2VIaVpUUnQwaWpWTmI0UEhpRWdNQWdXRmhhb1hMbENobDlUclZiajd0MTdueDQrRFNFaG9WaTBlR1c2cnljbUpnb2p3WGJ0M29kZHUvZDkxTmVabWNZT3lmSHg4Wmd5OVJja0pLalF2WHVuVkR1OFptYzMyT0xGaTJIVXlNRWZsVTBNVmxhV1NldjgyRmdMYS95OCszZlNPa0RKQzN3N096bkJ5Y2tod3lmbFJFUkV1VTBpa2NEU3dpS3AzUHJFTlU3RmV1ajZvVklsVTY0WkhCc2JoKzhucE41eC9rUHBsVjJqUnc5RmVjK3kyWDdmcHlqbldRYlNMRzRZY2VqUU1WaGFXcUJwMDdRSEY1dzllekhURVh6MGNlUnlPYnAyYW85Ly90MElqVVpyOE0xYUhqOTloc25UL2djTEN3WG0vTzluRk1uQytvZEVPWUZsSFltQ1R5ZFNDd29KQlFDVC93dkFxMUY5K1BuNTQvangwMmpzMVNEVk5OZWpiMGVyMWE5Zk85MlJkOGx1My9aSnNVdnF3NGVQVWFxVUIrUnlPV2JPbWdkLy80Q1B5cmg4Mlh4b3ROb3NyNkdTRTJ1dHhNYkc0ZGl4VXdDU3lqaTFXb09tVGIxUXAzWk5iTisrSjh1ZjgrR041TWR1bkpGVFNwVXNnYjltL3dwWjhtTGFzcmVMYWI5ZFdQdjk4eFlXaWx4WnlKcUlpSWl5SnpFeE1jVmF2QktKQk5iVzFtbGVxOWZyb1ZRcUFTRGRhK1N5akF1WVhqMjdmRlJPYis5RFVLWnpyMU9oZkRsVUtGOHVTNStUVk5aWm9tT0hkbW0rZnVQRzdWd3A2L1I2UGU5OUFKUXZWd1lhalFZQmdVSHdLT0Z1c0svNzNNOGZrNmIrQm5PRk9lYk8vQm5GaWhZeDJOY21ZbGxIQnNlbkUybFRLcE51Skd4czByNkpNUlcxYTlmQXJ0Mzc4ZXJWYTl5NGNSdTFhbFVYWHZQM0Q0RHZnMGVRU0NSbzJpVHphZE9uVHAyRFhDNkRScU5GVkZRVUZpNWFnZXJWcStDYmdmM2c3T3lVemhwb2VvU0ZKYTBaK1A3YWR4OHFWclJJbWxNZGREb2QvamZ6VHdRRmhhQlZ5MmJvMHVXTEREUE9uNzhFRHg4OVFidTJyZENoUTl0VXJ5Y2txTEQvd0dHY08zZFJLQjRWQ25QOE5IV2lNUFhrd3h4NWFUZFlHMnRyVktyZ0tYWU1JaUlpeWlLOVhvK2ZwOCtDaDBkeDlPclpGWFoydHJDMnRrcDNlWkhYcnlNd1plcXZBTEszQk1uNzBodlJscG5EUjA2a1dkWWRPMzRhcjErOXp0Wm5LWlZLYk5teU04M1hZdDdFQUVDSzExdTFhcFppR1pqc1VxczEwR3ExNlJhY3BxVG8yKzhYbno3M00xaFo1eDhRaEFsVGY0RzV1Um4rbkRrZFJZdWsvejJyTWo0ZVVva1VGaFlLZzJRajA4Q3lqZ3lLVHlmU3AxUXFJWkZJWUtFdzdUL2t6YzNOMGJwVk0remF2UTg3ZDNtallzWHlzTFMwZ0U2bncrYTNOMEMxYTllQXEydUJERC9INzRVL25qNTdqcG8xcXVINmpWdXd0YldGcmEwTnJsMjdDVGUzUWhqODNWZHB2ayt0MW1Ea3FBa0FrR3FOdTZ3NGZ2dzBnb0pDNE9qb2dNOC9iNTNodGMrZnY4RERSMDhnbFVyUnFGRzlOSytKalkzRjhlT25BUUNGQzdzaE9EZ0Vjcm1ad2RhSUlTSWlJbnFmdjM4Z0lpT2pFQnNiaXdIOSt4amtheDQ4ZFBTajNwZVFrUGJtVkRkdTNNTHo1eSt5L1Ztbno1elA4SnIzWDY5ZnY4NG5sWFhSMGRFQUFHdHJxNC8ralB3aXVSRDJlL0Z4czJJK3h2ZFRaaUFxS2hwMWFsWEg3bjBIMDd4bTVKQnZBQUNEUjA2QWxaVWxWaXljWTdCOGxQK3hyQ09ENGRPSmpDbmpFMkJsWldueWEvY0JRTk9talhENnpIbEVSRVJpODVZZEdQaDFYeHc1ZWhMUG43K0FYQzdIRjFuWUVXdnZuZ01BQUMrdityaCs0eFprTWhtR0RCNkkvODM4RS92M0gwYUY4dVhnNFZFOFIzT0hoNy9DdnYySEFRQTl1bmZPY0ZNSm5VNkhqWnUyQVFBYU5hcVg3czJjdmIwOXJDd3QwZjZMTm1qYXBCR0dEUitmbzVtSmlJaUlzc1Bubmk4QXdMTmMyUnpmUUNzOTN0NkhjdlR6SmswY2s2M3Jod3dkQ3ljbnh6VFhFZ2FBbjZmUFFsall5eXpQWU5Cb3RIamg3NDlIRDUvQTBpcnR0WFVEQW9JQUFJVUxGOHBXMXZ4SUlwSEF6dFlXc1FaY0Z6QjVHWnNyMTI2bWUwMXlXZWZrNUFqcmRQNDdFbjBzbG5Wa01IdzZrVEc5VHNjMUtkNHlOemRINzE1ZHNXVHBQN2h5NVRwY25KMXg5RmpTV25WdDI3UkFnUUl1R2I3L3Z1OUQrRDU0QkhmM1l2QjhiN0ZpZTNzN2ZQZnRWM2o4NUJsSzVNSVErcDI3dktGV3F3RUFSNDZjUUdKaUltcldySjdtUXJqYnR1OUJZR0F3YkcxczBPR0x0TmMvQVpKMk1mdmxseWttUHoyYWlJaUlqTVB0Mno0QWdLcFZLK1hhMTlEcjlaQklKS2hkcXdaaTQrTFFyMjlQdkhnUkFKMU9KenhzZmZ6NEtUWnYyWW5ldmJxaVRKbFNhWDdPcmwzN0VLZFVRcTNXWkxnemJHNVRxVlRDU0Q2ZFRvZXg0eVlMOTR6VnExZE44ejIzYnQwRkFKUXRVOW93SVkyY21aazhuU1ZzY3NmeC9kdXpmTzJDMmIvbVloSXlWU3pyeUdENGRDSVRFZ24wT3IzWUtVVHg2dFZyQkFRRXByaFpxVnk1SXJ3YTFjZTU4LzhKVXg4OFBJcWpUWnNXR1g2V1NxWENwazFKZjdsKzBUNzFOTlRTcFV1aTlOc2RkelBiV1N5dDE1czFhNHdlM1R1bmVmMDNBL3ZoNG45WGNQTGtHZmk5OE1lYWZ6ZGk1eTV2ZUhrMVFKUEdEV0ZuWndzQTJMLy9NRTZmUGdlcFZJcEJnL3BuV3NTeHFDTWlJaUpqRUJrWkJYLy9BRWdrRWxTcGtudGwzWldyMTNIZ3dGRjA3TmdPTld0VUF3RDh0V0FwNHVNVGhORnJDb1VDa1pHUldMQndHYjcrdXE5d0haQlVLSllyVndaZHVueUJpeGN2NDRmSjAvSGR0d05Rcmx3WjRacjFHN2Jpd29WTFdjNFVFUkdaclYxcGRUb2RObS9lZ1dmUFh5QWtKRFRGZXNKYXJSYnU3c1ZRcm13cFZLNVNDYmR2MzAzeDNyQ3djRnkva2ZROTA2WExWK0h1WGxTNGZ6VlZabkt6RkJ2SEVlVjNMT3ZJWVBoMEltTlNpUVI2bUY1WmQrL2VBNnhhdlI0MWExUk45V1N4VmF0bXVIRHhzbkJ6MCt5enh2OXY3ODdqdEt6cnZZRi83dGxuRUlRQkJCV1JSVVJCVUZJSk5NVTlUYTJzekxKRnl5eFBWdHArV3M1emVucnM2ZlFjVzE2ZU5qdnRQYWZGMWtjekFoZHlJWmZNZlNITlJIQkpRVkFHWm1YbWZ2NUFSamdpcURGelg4NjgzLzh3Yzg5MVg5ZDNYcThCZnZQNUxkOVViNk5iMktKRjEyVGx5aWN5ZmZwZW1URmorbGF2M1hJRGlhMDNtQmcyZE9oejNxKzJ0amJ6RGowNGh4NXlVTzY4OCs0c3ZHeFI3cnZ2L2x4NjZZSXNXSEI1OXQ5L1ZzcmxjbTY4OGM4cGxVcDV5NmtuYnpab2ZLSHV2ZmV2K2RLWHYvYUMzck9sUWVhNGNidmswNS82Nkl1dUF3QVlIRzY1OWZZa3lZUUo0M3NuSWZ2Q3RkZGVuOGNmWDVHNjJ0cm52R2I4K0hGNTMvdmVuYTk4NVJ2NXpuZCtsRjEzMlRsang0NUp1VnpPZDcvM2YxTmRYWjB2bm45ZTFxeHB5YnAxNi9LMXIzODdaNTk5WnFidXVXR2wyajdUOTg0T3o3TjV3NEtGVjZTaG9TSHpEajE0eS9VdXZpN3IxclZ1OWxwVlZWV1dQcmdzRHovOFNFcWxVc2FQSDVlcFU2ZGt6eW1UTTJYSzVEUTBOUFJlZSthN1RrdTV2T0gzZ05hMnR2em50NytmOWV1NzA5VFltR1hMSHNyNVgveVB2T3hsKytaMUo1MllVYU5HNXQxbm5qN29qczZwcWFrUjFqR29DT3VnSUVwVlZZTm1aVjFQVDNlUzVMZVhMc2lsbHk1SXVWeE84OGptemE1NStPRkg4OVd2Zld1eldjZ2YvUERIV2I5K2ZlYk9uZjJjOTk1bm4ybFpzUENLblBybWs3ZFp4NVlhU1B5akRTYVNEZWRxekpneFBUTm1UTS9TQjVmbHNvV0xjdk10dCtXR0cyN3F2V2IyZ2Z2bm9JTmUvcUx1djFGMWRmVVdPNFN0MjhwNUhsdTZ2cW5Kd2NVQXdMYmRmUE50U1pJWk02YjEyVFArL3ZmSGN0OTk5MmYwNkZIWlo1OW5ubFBLaG5CcTR4YlpKSms4YVdMT09PTnQ2ZXpvek5peFk1SWtqLzc5c1hSMGRHVFNwQWtwbFVvNTl0aWpzbXIxNmx4OTlSL3o5YTkvTytlZTgwK1pPSEgzekpvMU03Tm16ZHhtUGVWeU9Rc1dYcEdtcHNhY2ROSUpXN3ltVkVxZWVtck5zMTQvOFlUajB0UFRrejJuN3BHbXh1ZmVOYlN4anBVcm44aTMvdk1IZWVpaFJ6SnlaSE0rL3JGenMyVEp2Zm5scnk3T3pUZmZsdHR2dnl0SEhqRXZ4eDkvVE9ycSt1ZTh3S0tvcWlxbHU3dTcwbVZBdnhIV1FVRlVWMVVOaXYrQVd0dmEwdGJXbm1URGR0Q0dob2FjOXZZM2JiYXFidkhpNjNQUnozK2RqbzdPREJzMk5LZWZkbW91dm5oK2xqNjRMRC80NFU5eTE5MUw4cVpUWHIvRjdhSGp4dTJTRDMvby9SbjUzOEsvU3VudTdrNUhaMGZ2Yk9sR045eDRVLzcyd05JY2VlUzhIRFIzOW9zYWNFMmVQREZmUFArOFo3Myszck0vdkZuSXVha3RYUThBc0MyclZ6K1orKzkvSUVrMjI3M3dRcmFHYnUzYTRjTjN6TDk5L2pOWmVObWlKTWt4UngrKzJlcXhJVHNNU1d0Ylc1Yjg1YjdzdmNtWnhQdnRPNlAzNC9YcnU3Tmd3WVp6ampmZHZmQ21VMTZmRlkrdnpEMUw3czNQZnZhcmZQemo1MjV4WlZwN2UwZEtwZEptalRNMk50VFkyckVrcjMzdGxrTzhtVE8zdnN0ajA3cXZ2bVp4THI1NGZ0cmIyek5peFBDYzg0R3pNbXpZME15ZXZYOW16cHllUzM3Nyt5eGFkRTBXTEx3aWY3NzUxcHg2NnNtWnR2ZlU1M1gvZ2FDdHZhTXc0M3ZvRDhJNktJamEycHAwZG5WdE5sczRFRjE3N1hXOUgrK3k4OWk4NXozdnpKZ3hvNU5zT0F2a29vdCtuVnVmUHJkajU1M0g1dXozdml1alJvM001TW1UOHYwZi9EaTMzSEpiYnJycGx2eGx5WDA1L3ZoamNzZ2hCejFyYSt5NGNidjAzemUwQlU4KzlWUnUrdE10dWVIR20zbzdlZFhVVk9md3d3L05JYStZbThXTGI4aFZWeS9PaWhVcjg5T2YvaktYWERJL2h4NTZjQTQvN0pBKzNWSUNBUEJpM2ZpblA2ZGNMbWZFaU9IWmJkeXV2YTl2YWRYK2l6RmtTRlBLNVhJZWZmVHZHVEZpZU9iTzNYd0h3clJwVTNQVlZTdHp3UVhmek1pUnpWczRHcVdjcDU1YWsvYjJqdFRXMXVTZ1RYWmlWRlZWNWN3elQ4djgrWmZsK09PUGZjNng5aDEzM0pYdmZQZEhxYSt2UzMxOWZVcWxVdGFzYVVteW9mdnQ5dGF5ZG0ydXYvNm1MRnAwZGUvNTN0T203WlYzdnVPdG00V0REUTBOT2ZrTnI4M2NPYlB6dmUvL1Z4NSsrSkZjY01FM00zdjIvam4xelNlbm9hRit1OWRXTk8zdGJXa2NCTjhuYkNTc2c0S29xNjFMdVZ4T2QzZlBGcnVIRGhRVEoreWUydHJhN0RWMVN0NzFydE5TWDErWHRyYjJYSEhsVlZtNDhNcDBkbTQ0aTJMT25BUHo1amU5b1hkbXM3NitMdTk1OSttNTZxckYrY1V2ZjVPV3RXdnowNS85S3BkZmNWV09PT0xRekowek80Mk5EVnQ3ZEsvZi8vN3lYSGY5bjU3anE4K3NnUHZYejN6K09lK3g2UmJaVmF0V1o5bnloM0xmZmZkbnlaSjc4OGdqZis5ZFNWZGJXNU1ERDNoWmpqdnU2TjR1dGllZGRFSmVlZXlSK2NNZnJzbVZWMTZkdFd2WFpmNzh5M0xaWllzeVo4NkJPZnFvdzNyUHkrdnU3czc2OWV0VFYxZlhPNXRkVi9mYzU3Y0FBUFNGcnM2dU5EVFVQMnNMN1BaZXRmK3hqNTZUSjU1WTlheng4R3RmYzBMV3IrL09IWGZjbFpVcm45amllK3ZxNmpKeDR1NTU3V3VPN3gxM2JkVFUxSlRYdi80MVczMzIyTEZqVWlxVjB0SFIyWHMrMnBBaFF6SnJ2eGs1L3Zoai9vSHY2dG5hMjl2ejJmLzVoYlNzWFpza0dUMTZWRjUzMGduUDJSMDIyVEFoL1lsLy9sQXV1V1IrRmw1MlpSNTU1TkZCTXk1c2EydmY3SncvR09pRWRWQVF0VThmb051MXZtdEFoM1ZUcGt6T0I4OTliOGFQSDVlYW1wb3NXblJOTHI3a2Q3MWJZNGNORzVwVFRubmRaaDI5TmpWdjNzR1pObTFxZnZLVFgrVHVlLzZTbFN1ZnlFVVgvVHFMRjErZlQzM3lJNm1xcXRwbURXdGFXdkxZWTQ5djg3cHRYYk5xMWVxYzk3bnowOXJhK3F5djdUWnUxeHh3NEt5ODR1QTVXejRucnJFeHJ6cnVtQngxNUdHNTZxckZXWGpabFdscFdadHJyNzB1Zi96akRUbnZmMzA2emMwanNtclY2dnpMLy9qY1p1OGRQMzdjTm1zSEFOaWVUampoMkx6eWxVZWxyYTJ0VDU5VEtwVXlhdFRJWjczZTJOaVF0NzMxbEQ1OTltNjc3WnB2ZlAxTDZlbnBTYmxjVHJtY1BodVhOelEwNUhXdmYzVnV2T0dtekp2M2lzeWNPZjE1aldOcmFxcHowa2tuWk9hKzAxTmJVL084M2pNUXRMZDNQTytKZVJnSWhIVlFFQnRueGJxNnV0STR3R2VOSmsyYTBQdng3cnZ2bHM3T0RRSGxvWWNjbkJOT1BIYXJCL0FtRzJZZVAvQ0JzM0xyYlhmazRvdm5aOFdLRlhubk85NzZ2QWNyYnp6NXBMeng1SlAra1c4aFNkTGNQQ0pUcDA3SkxiZmNsbUhEaG1iaXhOMHpkZXFVN0xmdmpEUTNqM2hlOTZpcnE4dlJSeCtlZWZNT3poK3V1amFYTFZ5VUF3NmMxZnYrVWFOR3BycTZPdDNkM2FtdnI4L2tTUk8yUyswQUFDOVViVzFOYW1zSC9wRWQvUldBeloxellPYk9PZkJGdlhmeXBJbmJ1WnJpNnVucFNVZG5aeHJxQi9idlNMQ3BVdm0vbjNvT1ZNU2x2Nzg4WC83cWhmbnBEeTdNcUQ0OFBQV3Z5eC9xczN1L1dMZmVka2ZHN3pidWVRZGNteXFYeTNuc3NjZDdPNEJ0eVhYWDNaakd4c2JzdDkrTTU3em14VnF6cGlWZFhWM2I3Y0RiRFZzdXlxbXZmK1pNam8zL1RBL0Vzd3ozMk0wcVFRQjR2b280am1QdzZxOXhYR3RyVzE3OXhyZm5QV2U4UFNlZmRHSy9QQlA2V21rYnY5eFpXUWNGVVZ1NzRhOWpWMWRYaFN2cGY1dDI4WHFoU3FYU1ZvTzZKSm03eVFIRDI5djJiZ2l4YWZleGpRWmlTQWNBQU05SFcvdUc0M0lHK3U0ajJOVGcyT0FPTHdGMWRSdENtczdPd1JmV0FRQUFiRW43MDJIZFlPaDZDeHNKNjZBZ0J2UEtPZ0FBZ0MzWjJJaE9nd2tHRTJFZEZFUmQ3ZE1yNjRSMUFBQUFTV3lEWlhBUzFrRkJXRmtIQUFDd3VZMHI2eHFFZFF3aXdqb29pTnJhMmlUQ09nQUFnSTFhMjlxU0pFMU5qUld1QlBxUHNBNEtvcXBxdzEvSG5wNXloU3NCQUFBb2h0YlcxaVRKa0thbUNsY0MvVWRZQndWUlZWVktrcFRMd2pvQUFJQWtXZGU2WVdXZHNJN0JSRmdIQlZFcVBiMnlydHhUNFVvQUFBQ0tZZVBLT3QxZ0dVeUVkVkFRVmFXblY5YlpCZ3NBQUpBa2FXMXRTMU5qWTBwUC83NEVnNEd3RGdxaTlQUTIyQjdiWUFFQUFKSWs2OWExYWk3Qm9DT3NnNElvOWE2c3N3MFdBQUFnU2RhMXRXWElFT2ZWTWJnSTY2QWdlcmZCVnJnT0FBQ0txY28yUUFxaVAzOFdXMXRiMDZTNUJJT01zQTRLWW1PRGliNWVXV2VRUjFINFdRU0FGNmFtcHFiU0pVQ1NwTFlmZnhaYlc5c3lwTkUyV0FZWFlSMFVSRlUvblZsbmtFZFI5T2NnRHdBR2doMEVGaFJFZjRabjYxcWRXY2ZnSTZ5RGduaG1aVjNmaG5VR2VSU0ZHVklBZUdHR0Q5MGhOZFhWbFM2RFFhNm1wanJEaHczdHQrZHRhREJoR3l5RGk3QU9DdUtaYnJCOXV3M1dJSThpNk85QkhnQU1CRlZWVmRtcHViblNaVERJalJuUjNNOW4xbWt3d2VBanJJT0M2RzB3MGNmYllBM3lLSUwrSHVRQndFRFIxRkNmWFVhUE52bEt2NnVwcnM2dW8wZW5zYUcrMzU1WkxwZlQxdDZleG9hR2Zuc21GSUVEZzZCZytqcXNTNTRaNUQyK2FsWFdkM2YzK2ZOZ281cnE2b3hwYnU3WFFSNEFERFJORGZVWlAzWk1ubXhabTNWdGJlbGF2NzdQenoxbWNLb3FsVkpiVTVNaGpZMFpQblNIVkZYMTczcWY3dTROdTQ1cWEydjc5YmxRYWNJNktJaU96czRrU1gxOS80UVlCbm4wbDBvUDhnQmdJS3FxcWtyempzUFN2T093U3BjQ2ZhYTdaOFBDZ3VwcTQwY0dGMkVkRkVSN2UwZVNwS0VmVnh3WjVBRUFBRVhWM2IweHJMUHRtOEZGUEEwRjBkSHhkRmpYVHl2ckFBQUFpcXg3dmJDT3dVbFlCd1ZSaVpWMUFBQUFSYlZ4WloyR3V0Q0ZaZ0FBQ2FwSlJFRlVLZ3cyd2pvb2lQYmVsWFU2SFFFQUFIVDNiR2d3WVdVZGc0MndEZ3FpZHh1c2xYVUFBQUFwUGYxblQ3bW5vblZBZnhQV1FVRzB0S3hOa3V3d1pFaUZLd0VBQUtpOCtxZlA4KzdzNkt4d0pkQy9oSFZRRUUrc1hwMzYrdm8wTlRWV3VoUUFBSUNLMnhqV2RYUUs2eGhjaEhWUUVLdFdQWm1SemNOVEtwVzJmVEVBQU1BQVYxTlRuZXJxYW1FZGc0NndEZ3BpMWVvbk03SzV1ZEpsQUFBQUZFWjlmWjF0c0F3Nndqb29pRldyVnFlNWVVU2x5d0FBQUNpTWh2cDZLK3NZZElSMVVCQlByRjZka1NPR1Y3b01BQUNBd21oc2FFaGJXMXVseTRCK0pheURBbWh2NzBoTHk5cU1Ham15MHFVQUFBQVV4cWhSSTdOaTVhcEtsd0g5U2xnSEJmRGc4dVZKa3QxM0gxZmhTZ0FBQUlwanpFNmo4L2lLRlpVdUEvcVZzQTRLNElFSE40UjFreWJzWHVGS0FBQUFpbVBzbU5GWnNYSlZ5dVZ5cFV1QmZpT3Nnd0pZdW5SWmh1NHdKS05HNmdZTEFBQ3cwWmlkZGtwWFYxZWVmR3BOcFV1QmZpT3Nnd0pZK3VEeVRKeXdlMHFsVXFWTEFRQUFLSXd4TzQxS2txeFlzYkxDbFVEL0VkWkJBVHp3NExKTW1tZ0xMQUFBd0taMkhqc21TZkxnOG9jcVhBbjBIMkVkVk5pS2xVL2tpVldyczhla0NaVXVCUUFBb0ZCMkdqMHFJNXRINU02N2wxUzZGT2czd2pxb3NCdHZ1aVZKc3Yrc2ZTdGNDUUFBUUxHVVNxWHNPM042N3Jqcm5rcVhBdjFHV0FjVmRzTk5OMmZ5eEFrWlBXcGtwVXNCQUFBb25QMW1UTSt5NVEvbnFUVXRsUzRGK29Xd0RpcW9xNnNyTjk5NmUrYThmUDlLbHdJQUFGQkkrODdjSjBseTU5MVcxekU0Q091Z2d1NjhlMG5hMnpzeWQvWUJsUzRGQUFDZ2tIWVpPeWFqUmpibno3ZmNYdWxTb0Y4STY2Q0NycnIydWpTUEdKNnBVeVpYdWhRQUFJQkNLcFZLbWZ2eUE3TG9xbXZUMmRsVjZYS2d6d25yb0VKV3JWcWRCWmYvSVljZGNsQktwVktseXdFQUFDaXNWNzN5eUxTc1haZHIvM2hEcFV1QlBpZXNnd3I1eGYvN2JkYXZYNS9YbkhoY3BVc0JBQUFvdENtVEoyWFBLWlB6NDR0K2xaNmVua3FYQTMxS1dBY1YwTkt5TnBkY3VqQnpEdHcvdSs0OHR0TGxBQUFBRk43cGJ6a2xTNWN0ejZLckYxZTZGT2hUd2pxb2dGOWRmR25hT3pweXh1bW5Wcm9VQUFDQWw0UUQ5OTh2Kzg2WW5xOS82M3RadGZySlNwY0RmYVpVTHBmTGxTNENCcFA3LzdZMFozL29Fem4yNk1Oejd0bnZyblE1QUFBQUx4bVBQUHBZenZyQVI3UDNYbFB5dVgvOVpHcHFxdnZrT1l1dnZ6SHpGMTZaSmZmK05TMHRhOVBVMUppOXAwN0pHMS8zNnV3M2M1OCtlU2FEUjJrYkI5Y0w2NkFmclYyM0xoLzR5S2ZTMWJVK0YxN3c3MmxxYXF4MFNRQUFBQzhwaTY1ZW5NLzluNjlrM2l2bTVwTWZQU2ZWMWRzL3NIdlRhZTlKZlYxZDl0NXJ6OVRYMTJYWjhvZHp4MTMzcEZRcTVkTWYvMkRtdldMdWRuOG1nNGV3amtJWnpMTVRiZTN0K2VkL09TLzMvdlZ2K2ZJWFBwdTk5dHlqMGlVQkFBQzhKUDNta3ZuNTZvWGZ6ZjZ6WnViakgzeGZtcHRIYk5mNzMzWFBYeko5NzZtYnZmYTdCVmZrUy8veHpVd1l2MXUrL2ZVdmJkZm5NYmdJNnlpVXdUbzc4Y2lqaitXOEwzd3BmMXU2TEovOTlNY3krNEJabFM0SkFBRGdKZTEzQzY3STF5NzhiaG9hNnZPV043MGh4eDF6UkJvYkd2cnNlWjJkWFhuVjYwN04wS0U3NU5jLytWNmZQWWVCVDFoSG9ReTIyWW4yOW81Y01uOWhmdlNUbjZlbXVpYWYvTmc1T1dEV3ZwVXVDd0FBWUVCWS90QWorZkpYTDh6dGQ5NmRvVHNNeVp6WkIyUy9tZnRrenowbVpjZGhRek5zMk5EVTFOUnNsMmM5c0hSWnpuemZoM1BBeS9iTHYzMzJVOXZsbmd4T3dqb0tiNkRNVHBUTDVheGQxNXFubmxxVHBjdVc1NmFiYjgwMWY3d2hUejIxSnJNUG1KVVB2ZitzakJyWlhPa3lBUUFBQnB5N2w5eWIzMXd5UHpmZGZGdld0TFJzOXJXUG5QdmVISHZVNFMvcXZ1VnlPV3ZXdE9UMk8rL090Ny8vWDFuYjJwb3ZmdjR6bVRCK3QrMVJOb1BVdHNLNjdSTXZ3ei9nNFVjZVRaSk1uZkxTUHNQdHJXZWNuY2NlWDlIN2VWTlRZdzU4Mlg1NXcwa25adStwVXlwWUdRQUF3TUEyYmE4OU0yMnZQVk11bC9QQWc4dXlmUG5EV2JOMmJWcGExbWJtOUdrdjZwNnZPZVcwckZ2WG1pUXBsVW81OU9BNWVmOVpaMlQ0OEIyM1orbndMRmJXVVJFRGNYYmk5NWN2eXJwMXJkbHgyTkRzUEhaTXBrN1pvOC9haUFNQUFOQzN2dlc5SDZXOXZTT3RyVzFadHZ5aDNIZi9BeGt4WW5qT1BQMHRPZnFJZVpVdWo1Y3cyMkFwSExNVEFBQUF2TlE4OVBDaitjei9QajlMSDF5V1QzN2tuQnh4MkNzcVhSSXZVY0k2Q3Nmc0JBQUFBQzlGZjdudnJ6bjdnNS9JcEFtNzUxdGZQYi9TNWZBUzVjdzZDdWZkNzNqYlpwOXZuSjM0d3BlK211cXFhck1UQUFBQUZOTGtpUk9TSkN1ZldGWFJPaGpZcWlwZEFJemJkZWQ4OU54L1NwTDg5QmUvcVhBMUFBQUFzR1VQTG5zb1NiTHoyREVWcm9TQlRGaEhJWmlkQUFBQW9BaXVYbng5N3J4N3liTmVYN1ZxZGI1NHdUZVNKTWNmZTFUdjY2MXRiV2x2NytpMytoajRiSU9sRU14T0FBQUFVQVJMSDF5V3ozNytpOWx0M0M3WmM0L0phV3hzeUlvVlQrU1cyKzlJWjJkWFhuMzhLM1BjTVVmMFh2K2U5MzgwVFUyTnVmQ0NmNjlnMVF3a3dqcjZ6ZFdMcjAvemlPSFpaOXBlbTcyK3RkbUpxbEpWR2hycSs3Vk9BQUFBQnEvRERqazRqeisrTW5mY2RVK3VYbng5ZW5wNk1uekhZWmw5d010eTRuSEhaUDlaTXplN3ZybDVSSVkwTlZhb1dnWWkzV0RwTnovODhVWDU0WTkvdnRYWmlmZWZkVVkyTmtWNTI3dmVaM1lDQUFBQUdGQjBnNlV3ekU0QUFBQUFiSjJWZFFBQUFBRFFUN2Exc2s0M1dB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vQ0dFZEFBQUFBQlNFc0E0QUFBQUFDa0pZQndBQUFBQUZJYXdEQUFBQWdJSVExZ0VBQUFCQVFRanJBQUFBQUtBZ2hIVUFBQUFBVUJEQ09nQUFBQUFBQUFBQUFBQUFBQUFBQUFBQUFBQUFBQUFBQUFBQUFBQ0E1K1AvQTFZT0FBT2lCYWREQUFBQUFFbEZUa1N1UW1DQyIsCgkiVGhlbWUiIDogIiIsCgkiVHlwZSIgOiAibWluZCIsCgkiVmVyc2lvbiIgOiAiIgp9Cg=="/>
    </extobj>
  </extobjs>
</s:customData>
</file>

<file path=customXml/itemProps181.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12215</Words>
  <Application>WPS 演示</Application>
  <PresentationFormat>自定义</PresentationFormat>
  <Paragraphs>403</Paragraphs>
  <Slides>54</Slides>
  <Notes>34</Notes>
  <HiddenSlides>11</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54</vt:i4>
      </vt:variant>
    </vt:vector>
  </HeadingPairs>
  <TitlesOfParts>
    <vt:vector size="72" baseType="lpstr">
      <vt:lpstr>Arial</vt:lpstr>
      <vt:lpstr>宋体</vt:lpstr>
      <vt:lpstr>Wingdings</vt:lpstr>
      <vt:lpstr>Arial Black</vt:lpstr>
      <vt:lpstr>字魂70号-灵悦黑体</vt:lpstr>
      <vt:lpstr>黑体</vt:lpstr>
      <vt:lpstr>Times New Roman</vt:lpstr>
      <vt:lpstr>微软雅黑</vt:lpstr>
      <vt:lpstr>Source Han Serif SC</vt:lpstr>
      <vt:lpstr>Cambria</vt:lpstr>
      <vt:lpstr>Open Sans Extrabold</vt:lpstr>
      <vt:lpstr>Kozuka Gothic Pro H</vt:lpstr>
      <vt:lpstr>华文行楷</vt:lpstr>
      <vt:lpstr>楷体</vt:lpstr>
      <vt:lpstr>Calibri Light</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yusu</dc:creator>
  <cp:lastModifiedBy>几树天晴</cp:lastModifiedBy>
  <cp:revision>376</cp:revision>
  <dcterms:created xsi:type="dcterms:W3CDTF">2019-06-24T12:10:00Z</dcterms:created>
  <dcterms:modified xsi:type="dcterms:W3CDTF">2022-04-28T13:09:50Z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2052-11.1.0.11636</vt:lpwstr>
  </property>
  <property fmtid="{D5CDD505-2E9C-101B-9397-08002B2CF9AE}" pid="3" name="ICV">
    <vt:lpwstr>AE640D03E1DC486092D5F760D2B1C0E2</vt:lpwstr>
  </property>
</Properties>
</file>